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9" r:id="rId3"/>
    <p:sldId id="269" r:id="rId4"/>
    <p:sldId id="260" r:id="rId5"/>
    <p:sldId id="262" r:id="rId6"/>
    <p:sldId id="263" r:id="rId7"/>
    <p:sldId id="264" r:id="rId8"/>
    <p:sldId id="265" r:id="rId9"/>
    <p:sldId id="277" r:id="rId10"/>
    <p:sldId id="267" r:id="rId11"/>
    <p:sldId id="270" r:id="rId12"/>
    <p:sldId id="271" r:id="rId13"/>
    <p:sldId id="273" r:id="rId14"/>
    <p:sldId id="274" r:id="rId15"/>
    <p:sldId id="278" r:id="rId16"/>
    <p:sldId id="276" r:id="rId17"/>
  </p:sldIdLst>
  <p:sldSz cx="9144000" cy="6858000" type="screen4x3"/>
  <p:notesSz cx="6858000" cy="91440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3227"/>
    <a:srgbClr val="232D24"/>
    <a:srgbClr val="2C3A2D"/>
    <a:srgbClr val="006666"/>
    <a:srgbClr val="FF9933"/>
    <a:srgbClr val="009999"/>
    <a:srgbClr val="666699"/>
    <a:srgbClr val="008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50" autoAdjust="0"/>
    <p:restoredTop sz="94660"/>
  </p:normalViewPr>
  <p:slideViewPr>
    <p:cSldViewPr>
      <p:cViewPr>
        <p:scale>
          <a:sx n="66" d="100"/>
          <a:sy n="66" d="100"/>
        </p:scale>
        <p:origin x="-12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heme" Target="../theme/theme3.xml"/><Relationship Id="rId4" Type="http://schemas.openxmlformats.org/officeDocument/2006/relationships/image" Target="../media/image4.jpe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455613" y="4128"/>
            <a:ext cx="297497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000" b="1" dirty="0" smtClean="0"/>
              <a:t>Lars Thygesen, Statistics Denmark</a:t>
            </a:r>
          </a:p>
          <a:p>
            <a:pPr algn="l"/>
            <a:r>
              <a:rPr lang="en-US" sz="1000" b="1" i="1" dirty="0" smtClean="0"/>
              <a:t>The </a:t>
            </a:r>
            <a:r>
              <a:rPr lang="en-US" sz="1000" b="1" i="1" dirty="0"/>
              <a:t>Conference on Utilizing Administrative Data:  </a:t>
            </a:r>
            <a:endParaRPr lang="da-DK" sz="1000" dirty="0"/>
          </a:p>
          <a:p>
            <a:pPr algn="l"/>
            <a:r>
              <a:rPr lang="en-US" sz="1000" b="1" i="1" dirty="0"/>
              <a:t>Technical, Statistical, and Research Issues </a:t>
            </a:r>
            <a:endParaRPr lang="en-US" sz="1000" b="1" i="1" dirty="0" smtClean="0"/>
          </a:p>
          <a:p>
            <a:pPr algn="l"/>
            <a:r>
              <a:rPr lang="en-US" sz="1000" b="1" dirty="0"/>
              <a:t>October 27</a:t>
            </a:r>
            <a:r>
              <a:rPr lang="en-US" sz="1000" b="1" baseline="30000" dirty="0"/>
              <a:t>th</a:t>
            </a:r>
            <a:r>
              <a:rPr lang="en-US" sz="1000" b="1" dirty="0"/>
              <a:t> - 28</a:t>
            </a:r>
            <a:r>
              <a:rPr lang="en-US" sz="1000" b="1" baseline="30000" dirty="0"/>
              <a:t>th</a:t>
            </a:r>
            <a:r>
              <a:rPr lang="en-US" sz="1000" b="1" dirty="0"/>
              <a:t>, 2011 Washington D.C.</a:t>
            </a:r>
            <a:endParaRPr lang="da-DK" sz="1000" dirty="0"/>
          </a:p>
          <a:p>
            <a:pPr algn="l"/>
            <a:endParaRPr lang="da-DK" sz="1000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959100" y="8680831"/>
            <a:ext cx="9429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latin typeface="Arial MT" charset="0"/>
              </a:defRPr>
            </a:lvl1pPr>
          </a:lstStyle>
          <a:p>
            <a:r>
              <a:rPr lang="da-DK" altLang="da-DK" dirty="0"/>
              <a:t>Handout </a:t>
            </a:r>
            <a:fld id="{D9A12E00-3F88-4207-B74F-5BE1D3914C20}" type="slidenum">
              <a:rPr lang="da-DK" altLang="da-DK"/>
              <a:pPr/>
              <a:t>‹#›</a:t>
            </a:fld>
            <a:endParaRPr lang="da-DK" altLang="da-DK" dirty="0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544513" y="762000"/>
            <a:ext cx="57721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pic>
        <p:nvPicPr>
          <p:cNvPr id="12317" name="Picture 29" descr="LOGOu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7288" y="128588"/>
            <a:ext cx="1343025" cy="504825"/>
          </a:xfrm>
          <a:prstGeom prst="rect">
            <a:avLst/>
          </a:prstGeom>
          <a:noFill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578" y="8321615"/>
            <a:ext cx="1821522" cy="71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nor1004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1088" y="8398924"/>
            <a:ext cx="2616040" cy="63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4494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11430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66800" y="4800600"/>
            <a:ext cx="4724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Click to edit Master text styles</a:t>
            </a:r>
          </a:p>
          <a:p>
            <a:pPr lvl="1"/>
            <a:r>
              <a:rPr lang="da-DK" altLang="da-DK" smtClean="0"/>
              <a:t>Second lekjkjkjk</a:t>
            </a:r>
          </a:p>
          <a:p>
            <a:pPr lvl="1"/>
            <a:r>
              <a:rPr lang="da-DK" altLang="da-DK" smtClean="0"/>
              <a:t>vel</a:t>
            </a:r>
          </a:p>
          <a:p>
            <a:pPr lvl="2"/>
            <a:r>
              <a:rPr lang="da-DK" altLang="da-DK" smtClean="0"/>
              <a:t>Third level</a:t>
            </a:r>
          </a:p>
          <a:p>
            <a:pPr lvl="3"/>
            <a:r>
              <a:rPr lang="da-DK" altLang="da-DK" smtClean="0"/>
              <a:t>Fourth level</a:t>
            </a:r>
          </a:p>
          <a:p>
            <a:pPr lvl="4"/>
            <a:r>
              <a:rPr lang="da-DK" altLang="da-DK" smtClean="0"/>
              <a:t>Fifth level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55613" y="212725"/>
            <a:ext cx="2859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da-DK" altLang="da-DK" sz="1000" b="1">
                <a:latin typeface="Arial MT" charset="0"/>
              </a:rPr>
              <a:t>Write title here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454025" y="61913"/>
            <a:ext cx="9429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/>
            <a:r>
              <a:rPr lang="da-DK" altLang="da-DK" sz="800">
                <a:latin typeface="Arial MT" charset="0"/>
              </a:rPr>
              <a:t>Hand Out </a:t>
            </a:r>
            <a:fld id="{F55A005B-4964-4523-9C20-D37FB7BC4773}" type="slidenum">
              <a:rPr lang="da-DK" altLang="da-DK" sz="800">
                <a:latin typeface="Arial MT" charset="0"/>
              </a:rPr>
              <a:pPr algn="l"/>
              <a:t>‹#›</a:t>
            </a:fld>
            <a:endParaRPr lang="da-DK" altLang="da-DK" sz="800">
              <a:latin typeface="Arial MT" charset="0"/>
            </a:endParaRP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544513" y="776288"/>
            <a:ext cx="57721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1600200" y="0"/>
            <a:ext cx="609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289192C9-2F30-4F9A-93AE-28EFDD201A81}" type="datetime1">
              <a:rPr lang="da-DK" altLang="da-DK" sz="800">
                <a:latin typeface="Arial MT" charset="0"/>
              </a:rPr>
              <a:pPr>
                <a:spcBef>
                  <a:spcPct val="50000"/>
                </a:spcBef>
              </a:pPr>
              <a:t>27-09-2013</a:t>
            </a:fld>
            <a:endParaRPr lang="da-DK" altLang="da-DK" sz="800">
              <a:latin typeface="Arial MT" charset="0"/>
            </a:endParaRPr>
          </a:p>
        </p:txBody>
      </p:sp>
      <p:pic>
        <p:nvPicPr>
          <p:cNvPr id="5134" name="Picture 14" descr="LOGOu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7288" y="128588"/>
            <a:ext cx="1343025" cy="504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736125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MT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MT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MT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MT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MT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a-DK" smtClean="0"/>
              <a:t>Danish statistics reform</a:t>
            </a:r>
          </a:p>
          <a:p>
            <a:r>
              <a:rPr lang="da-DK" smtClean="0"/>
              <a:t>registers, new and unforeseen needs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a-DK" dirty="0" smtClean="0"/>
              <a:t>last Census</a:t>
            </a:r>
          </a:p>
          <a:p>
            <a:r>
              <a:rPr lang="da-DK" dirty="0" smtClean="0"/>
              <a:t>Act: Access to </a:t>
            </a:r>
            <a:r>
              <a:rPr lang="da-DK" dirty="0" err="1" smtClean="0"/>
              <a:t>adm</a:t>
            </a:r>
            <a:r>
              <a:rPr lang="da-DK" dirty="0" smtClean="0"/>
              <a:t> + </a:t>
            </a:r>
            <a:r>
              <a:rPr lang="da-DK" dirty="0" err="1" smtClean="0"/>
              <a:t>influence</a:t>
            </a:r>
            <a:r>
              <a:rPr lang="da-DK" dirty="0" smtClean="0"/>
              <a:t> on </a:t>
            </a:r>
            <a:r>
              <a:rPr lang="da-DK" dirty="0" err="1" smtClean="0"/>
              <a:t>them</a:t>
            </a:r>
            <a:endParaRPr lang="da-DK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mtClean="0"/>
              <a:t>Nordbotten stated that the total database should be seen as a </a:t>
            </a:r>
            <a:r>
              <a:rPr lang="en-GB" i="1" smtClean="0"/>
              <a:t>data box</a:t>
            </a:r>
            <a:r>
              <a:rPr lang="en-GB" smtClean="0"/>
              <a:t> with 3 dimensions: Statistical unit, variable and time. During the last 10 years, Statistics Denmark has made a real movement in that direction</a:t>
            </a:r>
            <a:r>
              <a:rPr lang="da-DK" smtClean="0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8250" y="990600"/>
            <a:ext cx="4381500" cy="3286125"/>
          </a:xfrm>
          <a:ln w="12700" cap="flat">
            <a:solidFill>
              <a:schemeClr val="tx1"/>
            </a:solidFill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15" y="4363546"/>
            <a:ext cx="4998972" cy="4088062"/>
          </a:xfrm>
          <a:noFill/>
        </p:spPr>
        <p:txBody>
          <a:bodyPr lIns="88064" tIns="43232" rIns="88064" bIns="43232"/>
          <a:lstStyle/>
          <a:p>
            <a:endParaRPr lang="da-D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2690813" y="914400"/>
            <a:ext cx="3762375" cy="3762375"/>
          </a:xfrm>
          <a:prstGeom prst="ellipse">
            <a:avLst/>
          </a:prstGeom>
          <a:solidFill>
            <a:srgbClr val="00808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6054725"/>
            <a:ext cx="9144000" cy="803275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66800" y="2057400"/>
            <a:ext cx="7010400" cy="1143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a-DK" altLang="da-DK" smtClean="0"/>
              <a:t>Klik for at redigere i master</a:t>
            </a:r>
            <a:endParaRPr lang="en-US" altLang="da-DK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altLang="da-DK" smtClean="0"/>
              <a:t>Klik for at redigere i master</a:t>
            </a:r>
            <a:endParaRPr lang="en-US" altLang="da-DK"/>
          </a:p>
        </p:txBody>
      </p:sp>
      <p:grpSp>
        <p:nvGrpSpPr>
          <p:cNvPr id="9229" name="Group 13"/>
          <p:cNvGrpSpPr>
            <a:grpSpLocks noChangeAspect="1"/>
          </p:cNvGrpSpPr>
          <p:nvPr userDrawn="1"/>
        </p:nvGrpSpPr>
        <p:grpSpPr bwMode="auto">
          <a:xfrm>
            <a:off x="7524750" y="6237288"/>
            <a:ext cx="1223963" cy="446087"/>
            <a:chOff x="4740" y="3929"/>
            <a:chExt cx="771" cy="281"/>
          </a:xfrm>
        </p:grpSpPr>
        <p:sp>
          <p:nvSpPr>
            <p:cNvPr id="9228" name="AutoShape 12"/>
            <p:cNvSpPr>
              <a:spLocks noChangeAspect="1" noChangeArrowheads="1" noTextEdit="1"/>
            </p:cNvSpPr>
            <p:nvPr userDrawn="1"/>
          </p:nvSpPr>
          <p:spPr bwMode="auto">
            <a:xfrm>
              <a:off x="4740" y="3929"/>
              <a:ext cx="771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230" name="Freeform 14"/>
            <p:cNvSpPr>
              <a:spLocks noEditPoints="1"/>
            </p:cNvSpPr>
            <p:nvPr userDrawn="1"/>
          </p:nvSpPr>
          <p:spPr bwMode="auto">
            <a:xfrm>
              <a:off x="5175" y="3999"/>
              <a:ext cx="52" cy="53"/>
            </a:xfrm>
            <a:custGeom>
              <a:avLst/>
              <a:gdLst/>
              <a:ahLst/>
              <a:cxnLst>
                <a:cxn ang="0">
                  <a:pos x="301" y="0"/>
                </a:cxn>
                <a:cxn ang="0">
                  <a:pos x="224" y="0"/>
                </a:cxn>
                <a:cxn ang="0">
                  <a:pos x="217" y="14"/>
                </a:cxn>
                <a:cxn ang="0">
                  <a:pos x="202" y="43"/>
                </a:cxn>
                <a:cxn ang="0">
                  <a:pos x="183" y="94"/>
                </a:cxn>
                <a:cxn ang="0">
                  <a:pos x="156" y="155"/>
                </a:cxn>
                <a:cxn ang="0">
                  <a:pos x="126" y="223"/>
                </a:cxn>
                <a:cxn ang="0">
                  <a:pos x="95" y="292"/>
                </a:cxn>
                <a:cxn ang="0">
                  <a:pos x="66" y="366"/>
                </a:cxn>
                <a:cxn ang="0">
                  <a:pos x="41" y="429"/>
                </a:cxn>
                <a:cxn ang="0">
                  <a:pos x="19" y="471"/>
                </a:cxn>
                <a:cxn ang="0">
                  <a:pos x="4" y="509"/>
                </a:cxn>
                <a:cxn ang="0">
                  <a:pos x="0" y="524"/>
                </a:cxn>
                <a:cxn ang="0">
                  <a:pos x="75" y="524"/>
                </a:cxn>
                <a:cxn ang="0">
                  <a:pos x="75" y="515"/>
                </a:cxn>
                <a:cxn ang="0">
                  <a:pos x="85" y="489"/>
                </a:cxn>
                <a:cxn ang="0">
                  <a:pos x="102" y="454"/>
                </a:cxn>
                <a:cxn ang="0">
                  <a:pos x="112" y="423"/>
                </a:cxn>
                <a:cxn ang="0">
                  <a:pos x="122" y="401"/>
                </a:cxn>
                <a:cxn ang="0">
                  <a:pos x="126" y="391"/>
                </a:cxn>
                <a:cxn ang="0">
                  <a:pos x="386" y="391"/>
                </a:cxn>
                <a:cxn ang="0">
                  <a:pos x="391" y="401"/>
                </a:cxn>
                <a:cxn ang="0">
                  <a:pos x="400" y="423"/>
                </a:cxn>
                <a:cxn ang="0">
                  <a:pos x="417" y="454"/>
                </a:cxn>
                <a:cxn ang="0">
                  <a:pos x="427" y="489"/>
                </a:cxn>
                <a:cxn ang="0">
                  <a:pos x="437" y="515"/>
                </a:cxn>
                <a:cxn ang="0">
                  <a:pos x="442" y="524"/>
                </a:cxn>
                <a:cxn ang="0">
                  <a:pos x="518" y="524"/>
                </a:cxn>
                <a:cxn ang="0">
                  <a:pos x="513" y="509"/>
                </a:cxn>
                <a:cxn ang="0">
                  <a:pos x="498" y="471"/>
                </a:cxn>
                <a:cxn ang="0">
                  <a:pos x="478" y="429"/>
                </a:cxn>
                <a:cxn ang="0">
                  <a:pos x="452" y="366"/>
                </a:cxn>
                <a:cxn ang="0">
                  <a:pos x="422" y="292"/>
                </a:cxn>
                <a:cxn ang="0">
                  <a:pos x="391" y="223"/>
                </a:cxn>
                <a:cxn ang="0">
                  <a:pos x="366" y="155"/>
                </a:cxn>
                <a:cxn ang="0">
                  <a:pos x="339" y="94"/>
                </a:cxn>
                <a:cxn ang="0">
                  <a:pos x="315" y="43"/>
                </a:cxn>
                <a:cxn ang="0">
                  <a:pos x="305" y="14"/>
                </a:cxn>
                <a:cxn ang="0">
                  <a:pos x="301" y="0"/>
                </a:cxn>
                <a:cxn ang="0">
                  <a:pos x="146" y="336"/>
                </a:cxn>
                <a:cxn ang="0">
                  <a:pos x="254" y="69"/>
                </a:cxn>
                <a:cxn ang="0">
                  <a:pos x="259" y="66"/>
                </a:cxn>
                <a:cxn ang="0">
                  <a:pos x="366" y="336"/>
                </a:cxn>
                <a:cxn ang="0">
                  <a:pos x="146" y="336"/>
                </a:cxn>
              </a:cxnLst>
              <a:rect l="0" t="0" r="r" b="b"/>
              <a:pathLst>
                <a:path w="518" h="524">
                  <a:moveTo>
                    <a:pt x="301" y="0"/>
                  </a:moveTo>
                  <a:lnTo>
                    <a:pt x="224" y="0"/>
                  </a:lnTo>
                  <a:lnTo>
                    <a:pt x="217" y="14"/>
                  </a:lnTo>
                  <a:lnTo>
                    <a:pt x="202" y="43"/>
                  </a:lnTo>
                  <a:lnTo>
                    <a:pt x="183" y="94"/>
                  </a:lnTo>
                  <a:lnTo>
                    <a:pt x="156" y="155"/>
                  </a:lnTo>
                  <a:lnTo>
                    <a:pt x="126" y="223"/>
                  </a:lnTo>
                  <a:lnTo>
                    <a:pt x="95" y="292"/>
                  </a:lnTo>
                  <a:lnTo>
                    <a:pt x="66" y="366"/>
                  </a:lnTo>
                  <a:lnTo>
                    <a:pt x="41" y="429"/>
                  </a:lnTo>
                  <a:lnTo>
                    <a:pt x="19" y="471"/>
                  </a:lnTo>
                  <a:lnTo>
                    <a:pt x="4" y="509"/>
                  </a:lnTo>
                  <a:lnTo>
                    <a:pt x="0" y="524"/>
                  </a:lnTo>
                  <a:lnTo>
                    <a:pt x="75" y="524"/>
                  </a:lnTo>
                  <a:lnTo>
                    <a:pt x="75" y="515"/>
                  </a:lnTo>
                  <a:lnTo>
                    <a:pt x="85" y="489"/>
                  </a:lnTo>
                  <a:lnTo>
                    <a:pt x="102" y="454"/>
                  </a:lnTo>
                  <a:lnTo>
                    <a:pt x="112" y="423"/>
                  </a:lnTo>
                  <a:lnTo>
                    <a:pt x="122" y="401"/>
                  </a:lnTo>
                  <a:lnTo>
                    <a:pt x="126" y="391"/>
                  </a:lnTo>
                  <a:lnTo>
                    <a:pt x="386" y="391"/>
                  </a:lnTo>
                  <a:lnTo>
                    <a:pt x="391" y="401"/>
                  </a:lnTo>
                  <a:lnTo>
                    <a:pt x="400" y="423"/>
                  </a:lnTo>
                  <a:lnTo>
                    <a:pt x="417" y="454"/>
                  </a:lnTo>
                  <a:lnTo>
                    <a:pt x="427" y="489"/>
                  </a:lnTo>
                  <a:lnTo>
                    <a:pt x="437" y="515"/>
                  </a:lnTo>
                  <a:lnTo>
                    <a:pt x="442" y="524"/>
                  </a:lnTo>
                  <a:lnTo>
                    <a:pt x="518" y="524"/>
                  </a:lnTo>
                  <a:lnTo>
                    <a:pt x="513" y="509"/>
                  </a:lnTo>
                  <a:lnTo>
                    <a:pt x="498" y="471"/>
                  </a:lnTo>
                  <a:lnTo>
                    <a:pt x="478" y="429"/>
                  </a:lnTo>
                  <a:lnTo>
                    <a:pt x="452" y="366"/>
                  </a:lnTo>
                  <a:lnTo>
                    <a:pt x="422" y="292"/>
                  </a:lnTo>
                  <a:lnTo>
                    <a:pt x="391" y="223"/>
                  </a:lnTo>
                  <a:lnTo>
                    <a:pt x="366" y="155"/>
                  </a:lnTo>
                  <a:lnTo>
                    <a:pt x="339" y="94"/>
                  </a:lnTo>
                  <a:lnTo>
                    <a:pt x="315" y="43"/>
                  </a:lnTo>
                  <a:lnTo>
                    <a:pt x="305" y="14"/>
                  </a:lnTo>
                  <a:lnTo>
                    <a:pt x="301" y="0"/>
                  </a:lnTo>
                  <a:close/>
                  <a:moveTo>
                    <a:pt x="146" y="336"/>
                  </a:moveTo>
                  <a:lnTo>
                    <a:pt x="254" y="69"/>
                  </a:lnTo>
                  <a:lnTo>
                    <a:pt x="259" y="66"/>
                  </a:lnTo>
                  <a:lnTo>
                    <a:pt x="366" y="336"/>
                  </a:lnTo>
                  <a:lnTo>
                    <a:pt x="146" y="3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231" name="Freeform 15"/>
            <p:cNvSpPr>
              <a:spLocks/>
            </p:cNvSpPr>
            <p:nvPr userDrawn="1"/>
          </p:nvSpPr>
          <p:spPr bwMode="auto">
            <a:xfrm>
              <a:off x="5175" y="3999"/>
              <a:ext cx="52" cy="53"/>
            </a:xfrm>
            <a:custGeom>
              <a:avLst/>
              <a:gdLst/>
              <a:ahLst/>
              <a:cxnLst>
                <a:cxn ang="0">
                  <a:pos x="301" y="0"/>
                </a:cxn>
                <a:cxn ang="0">
                  <a:pos x="224" y="0"/>
                </a:cxn>
                <a:cxn ang="0">
                  <a:pos x="217" y="14"/>
                </a:cxn>
                <a:cxn ang="0">
                  <a:pos x="202" y="43"/>
                </a:cxn>
                <a:cxn ang="0">
                  <a:pos x="183" y="94"/>
                </a:cxn>
                <a:cxn ang="0">
                  <a:pos x="156" y="155"/>
                </a:cxn>
                <a:cxn ang="0">
                  <a:pos x="126" y="223"/>
                </a:cxn>
                <a:cxn ang="0">
                  <a:pos x="95" y="292"/>
                </a:cxn>
                <a:cxn ang="0">
                  <a:pos x="66" y="366"/>
                </a:cxn>
                <a:cxn ang="0">
                  <a:pos x="41" y="429"/>
                </a:cxn>
                <a:cxn ang="0">
                  <a:pos x="19" y="471"/>
                </a:cxn>
                <a:cxn ang="0">
                  <a:pos x="4" y="509"/>
                </a:cxn>
                <a:cxn ang="0">
                  <a:pos x="0" y="524"/>
                </a:cxn>
                <a:cxn ang="0">
                  <a:pos x="75" y="524"/>
                </a:cxn>
                <a:cxn ang="0">
                  <a:pos x="75" y="515"/>
                </a:cxn>
                <a:cxn ang="0">
                  <a:pos x="85" y="489"/>
                </a:cxn>
                <a:cxn ang="0">
                  <a:pos x="102" y="454"/>
                </a:cxn>
                <a:cxn ang="0">
                  <a:pos x="112" y="423"/>
                </a:cxn>
                <a:cxn ang="0">
                  <a:pos x="122" y="401"/>
                </a:cxn>
                <a:cxn ang="0">
                  <a:pos x="126" y="391"/>
                </a:cxn>
                <a:cxn ang="0">
                  <a:pos x="386" y="391"/>
                </a:cxn>
                <a:cxn ang="0">
                  <a:pos x="391" y="401"/>
                </a:cxn>
                <a:cxn ang="0">
                  <a:pos x="400" y="423"/>
                </a:cxn>
                <a:cxn ang="0">
                  <a:pos x="417" y="454"/>
                </a:cxn>
                <a:cxn ang="0">
                  <a:pos x="427" y="489"/>
                </a:cxn>
                <a:cxn ang="0">
                  <a:pos x="437" y="515"/>
                </a:cxn>
                <a:cxn ang="0">
                  <a:pos x="442" y="524"/>
                </a:cxn>
                <a:cxn ang="0">
                  <a:pos x="518" y="524"/>
                </a:cxn>
                <a:cxn ang="0">
                  <a:pos x="513" y="509"/>
                </a:cxn>
                <a:cxn ang="0">
                  <a:pos x="498" y="471"/>
                </a:cxn>
                <a:cxn ang="0">
                  <a:pos x="478" y="429"/>
                </a:cxn>
                <a:cxn ang="0">
                  <a:pos x="452" y="366"/>
                </a:cxn>
                <a:cxn ang="0">
                  <a:pos x="422" y="292"/>
                </a:cxn>
                <a:cxn ang="0">
                  <a:pos x="391" y="223"/>
                </a:cxn>
                <a:cxn ang="0">
                  <a:pos x="366" y="155"/>
                </a:cxn>
                <a:cxn ang="0">
                  <a:pos x="339" y="94"/>
                </a:cxn>
                <a:cxn ang="0">
                  <a:pos x="315" y="43"/>
                </a:cxn>
                <a:cxn ang="0">
                  <a:pos x="305" y="14"/>
                </a:cxn>
                <a:cxn ang="0">
                  <a:pos x="301" y="0"/>
                </a:cxn>
              </a:cxnLst>
              <a:rect l="0" t="0" r="r" b="b"/>
              <a:pathLst>
                <a:path w="518" h="524">
                  <a:moveTo>
                    <a:pt x="301" y="0"/>
                  </a:moveTo>
                  <a:lnTo>
                    <a:pt x="224" y="0"/>
                  </a:lnTo>
                  <a:lnTo>
                    <a:pt x="217" y="14"/>
                  </a:lnTo>
                  <a:lnTo>
                    <a:pt x="202" y="43"/>
                  </a:lnTo>
                  <a:lnTo>
                    <a:pt x="183" y="94"/>
                  </a:lnTo>
                  <a:lnTo>
                    <a:pt x="156" y="155"/>
                  </a:lnTo>
                  <a:lnTo>
                    <a:pt x="126" y="223"/>
                  </a:lnTo>
                  <a:lnTo>
                    <a:pt x="95" y="292"/>
                  </a:lnTo>
                  <a:lnTo>
                    <a:pt x="66" y="366"/>
                  </a:lnTo>
                  <a:lnTo>
                    <a:pt x="41" y="429"/>
                  </a:lnTo>
                  <a:lnTo>
                    <a:pt x="19" y="471"/>
                  </a:lnTo>
                  <a:lnTo>
                    <a:pt x="4" y="509"/>
                  </a:lnTo>
                  <a:lnTo>
                    <a:pt x="0" y="524"/>
                  </a:lnTo>
                  <a:lnTo>
                    <a:pt x="75" y="524"/>
                  </a:lnTo>
                  <a:lnTo>
                    <a:pt x="75" y="515"/>
                  </a:lnTo>
                  <a:lnTo>
                    <a:pt x="85" y="489"/>
                  </a:lnTo>
                  <a:lnTo>
                    <a:pt x="102" y="454"/>
                  </a:lnTo>
                  <a:lnTo>
                    <a:pt x="112" y="423"/>
                  </a:lnTo>
                  <a:lnTo>
                    <a:pt x="122" y="401"/>
                  </a:lnTo>
                  <a:lnTo>
                    <a:pt x="126" y="391"/>
                  </a:lnTo>
                  <a:lnTo>
                    <a:pt x="386" y="391"/>
                  </a:lnTo>
                  <a:lnTo>
                    <a:pt x="391" y="401"/>
                  </a:lnTo>
                  <a:lnTo>
                    <a:pt x="400" y="423"/>
                  </a:lnTo>
                  <a:lnTo>
                    <a:pt x="417" y="454"/>
                  </a:lnTo>
                  <a:lnTo>
                    <a:pt x="427" y="489"/>
                  </a:lnTo>
                  <a:lnTo>
                    <a:pt x="437" y="515"/>
                  </a:lnTo>
                  <a:lnTo>
                    <a:pt x="442" y="524"/>
                  </a:lnTo>
                  <a:lnTo>
                    <a:pt x="518" y="524"/>
                  </a:lnTo>
                  <a:lnTo>
                    <a:pt x="513" y="509"/>
                  </a:lnTo>
                  <a:lnTo>
                    <a:pt x="498" y="471"/>
                  </a:lnTo>
                  <a:lnTo>
                    <a:pt x="478" y="429"/>
                  </a:lnTo>
                  <a:lnTo>
                    <a:pt x="452" y="366"/>
                  </a:lnTo>
                  <a:lnTo>
                    <a:pt x="422" y="292"/>
                  </a:lnTo>
                  <a:lnTo>
                    <a:pt x="391" y="223"/>
                  </a:lnTo>
                  <a:lnTo>
                    <a:pt x="366" y="155"/>
                  </a:lnTo>
                  <a:lnTo>
                    <a:pt x="339" y="94"/>
                  </a:lnTo>
                  <a:lnTo>
                    <a:pt x="315" y="43"/>
                  </a:lnTo>
                  <a:lnTo>
                    <a:pt x="305" y="14"/>
                  </a:lnTo>
                  <a:lnTo>
                    <a:pt x="301" y="0"/>
                  </a:lnTo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232" name="Freeform 16"/>
            <p:cNvSpPr>
              <a:spLocks/>
            </p:cNvSpPr>
            <p:nvPr userDrawn="1"/>
          </p:nvSpPr>
          <p:spPr bwMode="auto">
            <a:xfrm>
              <a:off x="5190" y="4006"/>
              <a:ext cx="22" cy="27"/>
            </a:xfrm>
            <a:custGeom>
              <a:avLst/>
              <a:gdLst/>
              <a:ahLst/>
              <a:cxnLst>
                <a:cxn ang="0">
                  <a:pos x="0" y="270"/>
                </a:cxn>
                <a:cxn ang="0">
                  <a:pos x="108" y="3"/>
                </a:cxn>
                <a:cxn ang="0">
                  <a:pos x="113" y="0"/>
                </a:cxn>
                <a:cxn ang="0">
                  <a:pos x="220" y="270"/>
                </a:cxn>
                <a:cxn ang="0">
                  <a:pos x="0" y="270"/>
                </a:cxn>
              </a:cxnLst>
              <a:rect l="0" t="0" r="r" b="b"/>
              <a:pathLst>
                <a:path w="220" h="270">
                  <a:moveTo>
                    <a:pt x="0" y="270"/>
                  </a:moveTo>
                  <a:lnTo>
                    <a:pt x="108" y="3"/>
                  </a:lnTo>
                  <a:lnTo>
                    <a:pt x="113" y="0"/>
                  </a:lnTo>
                  <a:lnTo>
                    <a:pt x="220" y="270"/>
                  </a:lnTo>
                  <a:lnTo>
                    <a:pt x="0" y="270"/>
                  </a:lnTo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233" name="Freeform 17"/>
            <p:cNvSpPr>
              <a:spLocks/>
            </p:cNvSpPr>
            <p:nvPr userDrawn="1"/>
          </p:nvSpPr>
          <p:spPr bwMode="auto">
            <a:xfrm>
              <a:off x="5092" y="3999"/>
              <a:ext cx="30" cy="54"/>
            </a:xfrm>
            <a:custGeom>
              <a:avLst/>
              <a:gdLst/>
              <a:ahLst/>
              <a:cxnLst>
                <a:cxn ang="0">
                  <a:pos x="123" y="474"/>
                </a:cxn>
                <a:cxn ang="0">
                  <a:pos x="78" y="474"/>
                </a:cxn>
                <a:cxn ang="0">
                  <a:pos x="42" y="465"/>
                </a:cxn>
                <a:cxn ang="0">
                  <a:pos x="13" y="455"/>
                </a:cxn>
                <a:cxn ang="0">
                  <a:pos x="13" y="461"/>
                </a:cxn>
                <a:cxn ang="0">
                  <a:pos x="13" y="469"/>
                </a:cxn>
                <a:cxn ang="0">
                  <a:pos x="13" y="484"/>
                </a:cxn>
                <a:cxn ang="0">
                  <a:pos x="5" y="502"/>
                </a:cxn>
                <a:cxn ang="0">
                  <a:pos x="5" y="512"/>
                </a:cxn>
                <a:cxn ang="0">
                  <a:pos x="5" y="516"/>
                </a:cxn>
                <a:cxn ang="0">
                  <a:pos x="56" y="531"/>
                </a:cxn>
                <a:cxn ang="0">
                  <a:pos x="113" y="541"/>
                </a:cxn>
                <a:cxn ang="0">
                  <a:pos x="179" y="531"/>
                </a:cxn>
                <a:cxn ang="0">
                  <a:pos x="231" y="512"/>
                </a:cxn>
                <a:cxn ang="0">
                  <a:pos x="271" y="478"/>
                </a:cxn>
                <a:cxn ang="0">
                  <a:pos x="291" y="440"/>
                </a:cxn>
                <a:cxn ang="0">
                  <a:pos x="301" y="385"/>
                </a:cxn>
                <a:cxn ang="0">
                  <a:pos x="291" y="332"/>
                </a:cxn>
                <a:cxn ang="0">
                  <a:pos x="271" y="296"/>
                </a:cxn>
                <a:cxn ang="0">
                  <a:pos x="239" y="267"/>
                </a:cxn>
                <a:cxn ang="0">
                  <a:pos x="206" y="239"/>
                </a:cxn>
                <a:cxn ang="0">
                  <a:pos x="170" y="225"/>
                </a:cxn>
                <a:cxn ang="0">
                  <a:pos x="135" y="205"/>
                </a:cxn>
                <a:cxn ang="0">
                  <a:pos x="103" y="185"/>
                </a:cxn>
                <a:cxn ang="0">
                  <a:pos x="83" y="162"/>
                </a:cxn>
                <a:cxn ang="0">
                  <a:pos x="78" y="134"/>
                </a:cxn>
                <a:cxn ang="0">
                  <a:pos x="88" y="92"/>
                </a:cxn>
                <a:cxn ang="0">
                  <a:pos x="118" y="67"/>
                </a:cxn>
                <a:cxn ang="0">
                  <a:pos x="170" y="63"/>
                </a:cxn>
                <a:cxn ang="0">
                  <a:pos x="220" y="67"/>
                </a:cxn>
                <a:cxn ang="0">
                  <a:pos x="267" y="83"/>
                </a:cxn>
                <a:cxn ang="0">
                  <a:pos x="267" y="76"/>
                </a:cxn>
                <a:cxn ang="0">
                  <a:pos x="271" y="63"/>
                </a:cxn>
                <a:cxn ang="0">
                  <a:pos x="271" y="44"/>
                </a:cxn>
                <a:cxn ang="0">
                  <a:pos x="277" y="35"/>
                </a:cxn>
                <a:cxn ang="0">
                  <a:pos x="277" y="21"/>
                </a:cxn>
                <a:cxn ang="0">
                  <a:pos x="277" y="16"/>
                </a:cxn>
                <a:cxn ang="0">
                  <a:pos x="226" y="7"/>
                </a:cxn>
                <a:cxn ang="0">
                  <a:pos x="170" y="0"/>
                </a:cxn>
                <a:cxn ang="0">
                  <a:pos x="98" y="12"/>
                </a:cxn>
                <a:cxn ang="0">
                  <a:pos x="47" y="35"/>
                </a:cxn>
                <a:cxn ang="0">
                  <a:pos x="13" y="83"/>
                </a:cxn>
                <a:cxn ang="0">
                  <a:pos x="0" y="139"/>
                </a:cxn>
                <a:cxn ang="0">
                  <a:pos x="5" y="185"/>
                </a:cxn>
                <a:cxn ang="0">
                  <a:pos x="27" y="219"/>
                </a:cxn>
                <a:cxn ang="0">
                  <a:pos x="56" y="247"/>
                </a:cxn>
                <a:cxn ang="0">
                  <a:pos x="88" y="267"/>
                </a:cxn>
                <a:cxn ang="0">
                  <a:pos x="127" y="287"/>
                </a:cxn>
                <a:cxn ang="0">
                  <a:pos x="164" y="309"/>
                </a:cxn>
                <a:cxn ang="0">
                  <a:pos x="196" y="327"/>
                </a:cxn>
                <a:cxn ang="0">
                  <a:pos x="220" y="352"/>
                </a:cxn>
                <a:cxn ang="0">
                  <a:pos x="226" y="389"/>
                </a:cxn>
                <a:cxn ang="0">
                  <a:pos x="215" y="430"/>
                </a:cxn>
                <a:cxn ang="0">
                  <a:pos x="188" y="461"/>
                </a:cxn>
                <a:cxn ang="0">
                  <a:pos x="154" y="474"/>
                </a:cxn>
                <a:cxn ang="0">
                  <a:pos x="123" y="474"/>
                </a:cxn>
              </a:cxnLst>
              <a:rect l="0" t="0" r="r" b="b"/>
              <a:pathLst>
                <a:path w="301" h="541">
                  <a:moveTo>
                    <a:pt x="123" y="474"/>
                  </a:moveTo>
                  <a:lnTo>
                    <a:pt x="78" y="474"/>
                  </a:lnTo>
                  <a:lnTo>
                    <a:pt x="42" y="465"/>
                  </a:lnTo>
                  <a:lnTo>
                    <a:pt x="13" y="455"/>
                  </a:lnTo>
                  <a:lnTo>
                    <a:pt x="13" y="461"/>
                  </a:lnTo>
                  <a:lnTo>
                    <a:pt x="13" y="469"/>
                  </a:lnTo>
                  <a:lnTo>
                    <a:pt x="13" y="484"/>
                  </a:lnTo>
                  <a:lnTo>
                    <a:pt x="5" y="502"/>
                  </a:lnTo>
                  <a:lnTo>
                    <a:pt x="5" y="512"/>
                  </a:lnTo>
                  <a:lnTo>
                    <a:pt x="5" y="516"/>
                  </a:lnTo>
                  <a:lnTo>
                    <a:pt x="56" y="531"/>
                  </a:lnTo>
                  <a:lnTo>
                    <a:pt x="113" y="541"/>
                  </a:lnTo>
                  <a:lnTo>
                    <a:pt x="179" y="531"/>
                  </a:lnTo>
                  <a:lnTo>
                    <a:pt x="231" y="512"/>
                  </a:lnTo>
                  <a:lnTo>
                    <a:pt x="271" y="478"/>
                  </a:lnTo>
                  <a:lnTo>
                    <a:pt x="291" y="440"/>
                  </a:lnTo>
                  <a:lnTo>
                    <a:pt x="301" y="385"/>
                  </a:lnTo>
                  <a:lnTo>
                    <a:pt x="291" y="332"/>
                  </a:lnTo>
                  <a:lnTo>
                    <a:pt x="271" y="296"/>
                  </a:lnTo>
                  <a:lnTo>
                    <a:pt x="239" y="267"/>
                  </a:lnTo>
                  <a:lnTo>
                    <a:pt x="206" y="239"/>
                  </a:lnTo>
                  <a:lnTo>
                    <a:pt x="170" y="225"/>
                  </a:lnTo>
                  <a:lnTo>
                    <a:pt x="135" y="205"/>
                  </a:lnTo>
                  <a:lnTo>
                    <a:pt x="103" y="185"/>
                  </a:lnTo>
                  <a:lnTo>
                    <a:pt x="83" y="162"/>
                  </a:lnTo>
                  <a:lnTo>
                    <a:pt x="78" y="134"/>
                  </a:lnTo>
                  <a:lnTo>
                    <a:pt x="88" y="92"/>
                  </a:lnTo>
                  <a:lnTo>
                    <a:pt x="118" y="67"/>
                  </a:lnTo>
                  <a:lnTo>
                    <a:pt x="170" y="63"/>
                  </a:lnTo>
                  <a:lnTo>
                    <a:pt x="220" y="67"/>
                  </a:lnTo>
                  <a:lnTo>
                    <a:pt x="267" y="83"/>
                  </a:lnTo>
                  <a:lnTo>
                    <a:pt x="267" y="76"/>
                  </a:lnTo>
                  <a:lnTo>
                    <a:pt x="271" y="63"/>
                  </a:lnTo>
                  <a:lnTo>
                    <a:pt x="271" y="44"/>
                  </a:lnTo>
                  <a:lnTo>
                    <a:pt x="277" y="35"/>
                  </a:lnTo>
                  <a:lnTo>
                    <a:pt x="277" y="21"/>
                  </a:lnTo>
                  <a:lnTo>
                    <a:pt x="277" y="16"/>
                  </a:lnTo>
                  <a:lnTo>
                    <a:pt x="226" y="7"/>
                  </a:lnTo>
                  <a:lnTo>
                    <a:pt x="170" y="0"/>
                  </a:lnTo>
                  <a:lnTo>
                    <a:pt x="98" y="12"/>
                  </a:lnTo>
                  <a:lnTo>
                    <a:pt x="47" y="35"/>
                  </a:lnTo>
                  <a:lnTo>
                    <a:pt x="13" y="83"/>
                  </a:lnTo>
                  <a:lnTo>
                    <a:pt x="0" y="139"/>
                  </a:lnTo>
                  <a:lnTo>
                    <a:pt x="5" y="185"/>
                  </a:lnTo>
                  <a:lnTo>
                    <a:pt x="27" y="219"/>
                  </a:lnTo>
                  <a:lnTo>
                    <a:pt x="56" y="247"/>
                  </a:lnTo>
                  <a:lnTo>
                    <a:pt x="88" y="267"/>
                  </a:lnTo>
                  <a:lnTo>
                    <a:pt x="127" y="287"/>
                  </a:lnTo>
                  <a:lnTo>
                    <a:pt x="164" y="309"/>
                  </a:lnTo>
                  <a:lnTo>
                    <a:pt x="196" y="327"/>
                  </a:lnTo>
                  <a:lnTo>
                    <a:pt x="220" y="352"/>
                  </a:lnTo>
                  <a:lnTo>
                    <a:pt x="226" y="389"/>
                  </a:lnTo>
                  <a:lnTo>
                    <a:pt x="215" y="430"/>
                  </a:lnTo>
                  <a:lnTo>
                    <a:pt x="188" y="461"/>
                  </a:lnTo>
                  <a:lnTo>
                    <a:pt x="154" y="474"/>
                  </a:lnTo>
                  <a:lnTo>
                    <a:pt x="123" y="4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234" name="Freeform 18"/>
            <p:cNvSpPr>
              <a:spLocks/>
            </p:cNvSpPr>
            <p:nvPr userDrawn="1"/>
          </p:nvSpPr>
          <p:spPr bwMode="auto">
            <a:xfrm>
              <a:off x="5092" y="3999"/>
              <a:ext cx="30" cy="54"/>
            </a:xfrm>
            <a:custGeom>
              <a:avLst/>
              <a:gdLst/>
              <a:ahLst/>
              <a:cxnLst>
                <a:cxn ang="0">
                  <a:pos x="123" y="474"/>
                </a:cxn>
                <a:cxn ang="0">
                  <a:pos x="78" y="474"/>
                </a:cxn>
                <a:cxn ang="0">
                  <a:pos x="42" y="465"/>
                </a:cxn>
                <a:cxn ang="0">
                  <a:pos x="13" y="455"/>
                </a:cxn>
                <a:cxn ang="0">
                  <a:pos x="13" y="461"/>
                </a:cxn>
                <a:cxn ang="0">
                  <a:pos x="13" y="469"/>
                </a:cxn>
                <a:cxn ang="0">
                  <a:pos x="13" y="484"/>
                </a:cxn>
                <a:cxn ang="0">
                  <a:pos x="5" y="502"/>
                </a:cxn>
                <a:cxn ang="0">
                  <a:pos x="5" y="512"/>
                </a:cxn>
                <a:cxn ang="0">
                  <a:pos x="5" y="516"/>
                </a:cxn>
                <a:cxn ang="0">
                  <a:pos x="56" y="531"/>
                </a:cxn>
                <a:cxn ang="0">
                  <a:pos x="113" y="541"/>
                </a:cxn>
                <a:cxn ang="0">
                  <a:pos x="179" y="531"/>
                </a:cxn>
                <a:cxn ang="0">
                  <a:pos x="231" y="512"/>
                </a:cxn>
                <a:cxn ang="0">
                  <a:pos x="271" y="478"/>
                </a:cxn>
                <a:cxn ang="0">
                  <a:pos x="291" y="440"/>
                </a:cxn>
                <a:cxn ang="0">
                  <a:pos x="301" y="385"/>
                </a:cxn>
                <a:cxn ang="0">
                  <a:pos x="291" y="332"/>
                </a:cxn>
                <a:cxn ang="0">
                  <a:pos x="271" y="296"/>
                </a:cxn>
                <a:cxn ang="0">
                  <a:pos x="239" y="267"/>
                </a:cxn>
                <a:cxn ang="0">
                  <a:pos x="206" y="239"/>
                </a:cxn>
                <a:cxn ang="0">
                  <a:pos x="170" y="225"/>
                </a:cxn>
                <a:cxn ang="0">
                  <a:pos x="135" y="205"/>
                </a:cxn>
                <a:cxn ang="0">
                  <a:pos x="103" y="185"/>
                </a:cxn>
                <a:cxn ang="0">
                  <a:pos x="83" y="162"/>
                </a:cxn>
                <a:cxn ang="0">
                  <a:pos x="78" y="134"/>
                </a:cxn>
                <a:cxn ang="0">
                  <a:pos x="88" y="92"/>
                </a:cxn>
                <a:cxn ang="0">
                  <a:pos x="118" y="67"/>
                </a:cxn>
                <a:cxn ang="0">
                  <a:pos x="170" y="63"/>
                </a:cxn>
                <a:cxn ang="0">
                  <a:pos x="220" y="67"/>
                </a:cxn>
                <a:cxn ang="0">
                  <a:pos x="267" y="83"/>
                </a:cxn>
                <a:cxn ang="0">
                  <a:pos x="267" y="76"/>
                </a:cxn>
                <a:cxn ang="0">
                  <a:pos x="271" y="63"/>
                </a:cxn>
                <a:cxn ang="0">
                  <a:pos x="271" y="44"/>
                </a:cxn>
                <a:cxn ang="0">
                  <a:pos x="277" y="35"/>
                </a:cxn>
                <a:cxn ang="0">
                  <a:pos x="277" y="21"/>
                </a:cxn>
                <a:cxn ang="0">
                  <a:pos x="277" y="16"/>
                </a:cxn>
                <a:cxn ang="0">
                  <a:pos x="226" y="7"/>
                </a:cxn>
                <a:cxn ang="0">
                  <a:pos x="170" y="0"/>
                </a:cxn>
                <a:cxn ang="0">
                  <a:pos x="98" y="12"/>
                </a:cxn>
                <a:cxn ang="0">
                  <a:pos x="47" y="35"/>
                </a:cxn>
                <a:cxn ang="0">
                  <a:pos x="13" y="83"/>
                </a:cxn>
                <a:cxn ang="0">
                  <a:pos x="0" y="139"/>
                </a:cxn>
                <a:cxn ang="0">
                  <a:pos x="5" y="185"/>
                </a:cxn>
                <a:cxn ang="0">
                  <a:pos x="27" y="219"/>
                </a:cxn>
                <a:cxn ang="0">
                  <a:pos x="56" y="247"/>
                </a:cxn>
                <a:cxn ang="0">
                  <a:pos x="88" y="267"/>
                </a:cxn>
                <a:cxn ang="0">
                  <a:pos x="127" y="287"/>
                </a:cxn>
                <a:cxn ang="0">
                  <a:pos x="164" y="309"/>
                </a:cxn>
                <a:cxn ang="0">
                  <a:pos x="196" y="327"/>
                </a:cxn>
                <a:cxn ang="0">
                  <a:pos x="220" y="352"/>
                </a:cxn>
                <a:cxn ang="0">
                  <a:pos x="226" y="389"/>
                </a:cxn>
                <a:cxn ang="0">
                  <a:pos x="215" y="430"/>
                </a:cxn>
                <a:cxn ang="0">
                  <a:pos x="188" y="461"/>
                </a:cxn>
                <a:cxn ang="0">
                  <a:pos x="154" y="474"/>
                </a:cxn>
                <a:cxn ang="0">
                  <a:pos x="123" y="474"/>
                </a:cxn>
              </a:cxnLst>
              <a:rect l="0" t="0" r="r" b="b"/>
              <a:pathLst>
                <a:path w="301" h="541">
                  <a:moveTo>
                    <a:pt x="123" y="474"/>
                  </a:moveTo>
                  <a:lnTo>
                    <a:pt x="78" y="474"/>
                  </a:lnTo>
                  <a:lnTo>
                    <a:pt x="42" y="465"/>
                  </a:lnTo>
                  <a:lnTo>
                    <a:pt x="13" y="455"/>
                  </a:lnTo>
                  <a:lnTo>
                    <a:pt x="13" y="461"/>
                  </a:lnTo>
                  <a:lnTo>
                    <a:pt x="13" y="469"/>
                  </a:lnTo>
                  <a:lnTo>
                    <a:pt x="13" y="484"/>
                  </a:lnTo>
                  <a:lnTo>
                    <a:pt x="5" y="502"/>
                  </a:lnTo>
                  <a:lnTo>
                    <a:pt x="5" y="512"/>
                  </a:lnTo>
                  <a:lnTo>
                    <a:pt x="5" y="516"/>
                  </a:lnTo>
                  <a:lnTo>
                    <a:pt x="56" y="531"/>
                  </a:lnTo>
                  <a:lnTo>
                    <a:pt x="113" y="541"/>
                  </a:lnTo>
                  <a:lnTo>
                    <a:pt x="179" y="531"/>
                  </a:lnTo>
                  <a:lnTo>
                    <a:pt x="231" y="512"/>
                  </a:lnTo>
                  <a:lnTo>
                    <a:pt x="271" y="478"/>
                  </a:lnTo>
                  <a:lnTo>
                    <a:pt x="291" y="440"/>
                  </a:lnTo>
                  <a:lnTo>
                    <a:pt x="301" y="385"/>
                  </a:lnTo>
                  <a:lnTo>
                    <a:pt x="291" y="332"/>
                  </a:lnTo>
                  <a:lnTo>
                    <a:pt x="271" y="296"/>
                  </a:lnTo>
                  <a:lnTo>
                    <a:pt x="239" y="267"/>
                  </a:lnTo>
                  <a:lnTo>
                    <a:pt x="206" y="239"/>
                  </a:lnTo>
                  <a:lnTo>
                    <a:pt x="170" y="225"/>
                  </a:lnTo>
                  <a:lnTo>
                    <a:pt x="135" y="205"/>
                  </a:lnTo>
                  <a:lnTo>
                    <a:pt x="103" y="185"/>
                  </a:lnTo>
                  <a:lnTo>
                    <a:pt x="83" y="162"/>
                  </a:lnTo>
                  <a:lnTo>
                    <a:pt x="78" y="134"/>
                  </a:lnTo>
                  <a:lnTo>
                    <a:pt x="88" y="92"/>
                  </a:lnTo>
                  <a:lnTo>
                    <a:pt x="118" y="67"/>
                  </a:lnTo>
                  <a:lnTo>
                    <a:pt x="170" y="63"/>
                  </a:lnTo>
                  <a:lnTo>
                    <a:pt x="220" y="67"/>
                  </a:lnTo>
                  <a:lnTo>
                    <a:pt x="267" y="83"/>
                  </a:lnTo>
                  <a:lnTo>
                    <a:pt x="267" y="76"/>
                  </a:lnTo>
                  <a:lnTo>
                    <a:pt x="271" y="63"/>
                  </a:lnTo>
                  <a:lnTo>
                    <a:pt x="271" y="44"/>
                  </a:lnTo>
                  <a:lnTo>
                    <a:pt x="277" y="35"/>
                  </a:lnTo>
                  <a:lnTo>
                    <a:pt x="277" y="21"/>
                  </a:lnTo>
                  <a:lnTo>
                    <a:pt x="277" y="16"/>
                  </a:lnTo>
                  <a:lnTo>
                    <a:pt x="226" y="7"/>
                  </a:lnTo>
                  <a:lnTo>
                    <a:pt x="170" y="0"/>
                  </a:lnTo>
                  <a:lnTo>
                    <a:pt x="98" y="12"/>
                  </a:lnTo>
                  <a:lnTo>
                    <a:pt x="47" y="35"/>
                  </a:lnTo>
                  <a:lnTo>
                    <a:pt x="13" y="83"/>
                  </a:lnTo>
                  <a:lnTo>
                    <a:pt x="0" y="139"/>
                  </a:lnTo>
                  <a:lnTo>
                    <a:pt x="5" y="185"/>
                  </a:lnTo>
                  <a:lnTo>
                    <a:pt x="27" y="219"/>
                  </a:lnTo>
                  <a:lnTo>
                    <a:pt x="56" y="247"/>
                  </a:lnTo>
                  <a:lnTo>
                    <a:pt x="88" y="267"/>
                  </a:lnTo>
                  <a:lnTo>
                    <a:pt x="127" y="287"/>
                  </a:lnTo>
                  <a:lnTo>
                    <a:pt x="164" y="309"/>
                  </a:lnTo>
                  <a:lnTo>
                    <a:pt x="196" y="327"/>
                  </a:lnTo>
                  <a:lnTo>
                    <a:pt x="220" y="352"/>
                  </a:lnTo>
                  <a:lnTo>
                    <a:pt x="226" y="389"/>
                  </a:lnTo>
                  <a:lnTo>
                    <a:pt x="215" y="430"/>
                  </a:lnTo>
                  <a:lnTo>
                    <a:pt x="188" y="461"/>
                  </a:lnTo>
                  <a:lnTo>
                    <a:pt x="154" y="474"/>
                  </a:lnTo>
                  <a:lnTo>
                    <a:pt x="123" y="474"/>
                  </a:lnTo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235" name="Freeform 19"/>
            <p:cNvSpPr>
              <a:spLocks/>
            </p:cNvSpPr>
            <p:nvPr userDrawn="1"/>
          </p:nvSpPr>
          <p:spPr bwMode="auto">
            <a:xfrm>
              <a:off x="5131" y="3999"/>
              <a:ext cx="40" cy="53"/>
            </a:xfrm>
            <a:custGeom>
              <a:avLst/>
              <a:gdLst/>
              <a:ahLst/>
              <a:cxnLst>
                <a:cxn ang="0">
                  <a:pos x="396" y="0"/>
                </a:cxn>
                <a:cxn ang="0">
                  <a:pos x="382" y="0"/>
                </a:cxn>
                <a:cxn ang="0">
                  <a:pos x="335" y="0"/>
                </a:cxn>
                <a:cxn ang="0">
                  <a:pos x="274" y="0"/>
                </a:cxn>
                <a:cxn ang="0">
                  <a:pos x="198" y="0"/>
                </a:cxn>
                <a:cxn ang="0">
                  <a:pos x="128" y="0"/>
                </a:cxn>
                <a:cxn ang="0">
                  <a:pos x="67" y="0"/>
                </a:cxn>
                <a:cxn ang="0">
                  <a:pos x="20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8"/>
                </a:cxn>
                <a:cxn ang="0">
                  <a:pos x="0" y="28"/>
                </a:cxn>
                <a:cxn ang="0">
                  <a:pos x="0" y="43"/>
                </a:cxn>
                <a:cxn ang="0">
                  <a:pos x="0" y="56"/>
                </a:cxn>
                <a:cxn ang="0">
                  <a:pos x="0" y="60"/>
                </a:cxn>
                <a:cxn ang="0">
                  <a:pos x="20" y="60"/>
                </a:cxn>
                <a:cxn ang="0">
                  <a:pos x="62" y="60"/>
                </a:cxn>
                <a:cxn ang="0">
                  <a:pos x="112" y="60"/>
                </a:cxn>
                <a:cxn ang="0">
                  <a:pos x="147" y="60"/>
                </a:cxn>
                <a:cxn ang="0">
                  <a:pos x="167" y="60"/>
                </a:cxn>
                <a:cxn ang="0">
                  <a:pos x="167" y="80"/>
                </a:cxn>
                <a:cxn ang="0">
                  <a:pos x="167" y="123"/>
                </a:cxn>
                <a:cxn ang="0">
                  <a:pos x="167" y="184"/>
                </a:cxn>
                <a:cxn ang="0">
                  <a:pos x="167" y="254"/>
                </a:cxn>
                <a:cxn ang="0">
                  <a:pos x="167" y="331"/>
                </a:cxn>
                <a:cxn ang="0">
                  <a:pos x="167" y="401"/>
                </a:cxn>
                <a:cxn ang="0">
                  <a:pos x="167" y="462"/>
                </a:cxn>
                <a:cxn ang="0">
                  <a:pos x="167" y="505"/>
                </a:cxn>
                <a:cxn ang="0">
                  <a:pos x="167" y="524"/>
                </a:cxn>
                <a:cxn ang="0">
                  <a:pos x="174" y="524"/>
                </a:cxn>
                <a:cxn ang="0">
                  <a:pos x="184" y="524"/>
                </a:cxn>
                <a:cxn ang="0">
                  <a:pos x="198" y="524"/>
                </a:cxn>
                <a:cxn ang="0">
                  <a:pos x="218" y="524"/>
                </a:cxn>
                <a:cxn ang="0">
                  <a:pos x="228" y="524"/>
                </a:cxn>
                <a:cxn ang="0">
                  <a:pos x="235" y="524"/>
                </a:cxn>
                <a:cxn ang="0">
                  <a:pos x="235" y="505"/>
                </a:cxn>
                <a:cxn ang="0">
                  <a:pos x="235" y="462"/>
                </a:cxn>
                <a:cxn ang="0">
                  <a:pos x="235" y="401"/>
                </a:cxn>
                <a:cxn ang="0">
                  <a:pos x="235" y="331"/>
                </a:cxn>
                <a:cxn ang="0">
                  <a:pos x="235" y="254"/>
                </a:cxn>
                <a:cxn ang="0">
                  <a:pos x="235" y="184"/>
                </a:cxn>
                <a:cxn ang="0">
                  <a:pos x="235" y="123"/>
                </a:cxn>
                <a:cxn ang="0">
                  <a:pos x="235" y="80"/>
                </a:cxn>
                <a:cxn ang="0">
                  <a:pos x="235" y="60"/>
                </a:cxn>
                <a:cxn ang="0">
                  <a:pos x="254" y="60"/>
                </a:cxn>
                <a:cxn ang="0">
                  <a:pos x="289" y="60"/>
                </a:cxn>
                <a:cxn ang="0">
                  <a:pos x="340" y="60"/>
                </a:cxn>
                <a:cxn ang="0">
                  <a:pos x="382" y="60"/>
                </a:cxn>
                <a:cxn ang="0">
                  <a:pos x="396" y="60"/>
                </a:cxn>
                <a:cxn ang="0">
                  <a:pos x="396" y="56"/>
                </a:cxn>
                <a:cxn ang="0">
                  <a:pos x="396" y="43"/>
                </a:cxn>
                <a:cxn ang="0">
                  <a:pos x="396" y="28"/>
                </a:cxn>
                <a:cxn ang="0">
                  <a:pos x="396" y="18"/>
                </a:cxn>
                <a:cxn ang="0">
                  <a:pos x="396" y="9"/>
                </a:cxn>
                <a:cxn ang="0">
                  <a:pos x="396" y="0"/>
                </a:cxn>
              </a:cxnLst>
              <a:rect l="0" t="0" r="r" b="b"/>
              <a:pathLst>
                <a:path w="396" h="524">
                  <a:moveTo>
                    <a:pt x="396" y="0"/>
                  </a:moveTo>
                  <a:lnTo>
                    <a:pt x="382" y="0"/>
                  </a:lnTo>
                  <a:lnTo>
                    <a:pt x="335" y="0"/>
                  </a:lnTo>
                  <a:lnTo>
                    <a:pt x="274" y="0"/>
                  </a:lnTo>
                  <a:lnTo>
                    <a:pt x="198" y="0"/>
                  </a:lnTo>
                  <a:lnTo>
                    <a:pt x="128" y="0"/>
                  </a:lnTo>
                  <a:lnTo>
                    <a:pt x="67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0" y="43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20" y="60"/>
                  </a:lnTo>
                  <a:lnTo>
                    <a:pt x="62" y="60"/>
                  </a:lnTo>
                  <a:lnTo>
                    <a:pt x="112" y="60"/>
                  </a:lnTo>
                  <a:lnTo>
                    <a:pt x="147" y="60"/>
                  </a:lnTo>
                  <a:lnTo>
                    <a:pt x="167" y="60"/>
                  </a:lnTo>
                  <a:lnTo>
                    <a:pt x="167" y="80"/>
                  </a:lnTo>
                  <a:lnTo>
                    <a:pt x="167" y="123"/>
                  </a:lnTo>
                  <a:lnTo>
                    <a:pt x="167" y="184"/>
                  </a:lnTo>
                  <a:lnTo>
                    <a:pt x="167" y="254"/>
                  </a:lnTo>
                  <a:lnTo>
                    <a:pt x="167" y="331"/>
                  </a:lnTo>
                  <a:lnTo>
                    <a:pt x="167" y="401"/>
                  </a:lnTo>
                  <a:lnTo>
                    <a:pt x="167" y="462"/>
                  </a:lnTo>
                  <a:lnTo>
                    <a:pt x="167" y="505"/>
                  </a:lnTo>
                  <a:lnTo>
                    <a:pt x="167" y="524"/>
                  </a:lnTo>
                  <a:lnTo>
                    <a:pt x="174" y="524"/>
                  </a:lnTo>
                  <a:lnTo>
                    <a:pt x="184" y="524"/>
                  </a:lnTo>
                  <a:lnTo>
                    <a:pt x="198" y="524"/>
                  </a:lnTo>
                  <a:lnTo>
                    <a:pt x="218" y="524"/>
                  </a:lnTo>
                  <a:lnTo>
                    <a:pt x="228" y="524"/>
                  </a:lnTo>
                  <a:lnTo>
                    <a:pt x="235" y="524"/>
                  </a:lnTo>
                  <a:lnTo>
                    <a:pt x="235" y="505"/>
                  </a:lnTo>
                  <a:lnTo>
                    <a:pt x="235" y="462"/>
                  </a:lnTo>
                  <a:lnTo>
                    <a:pt x="235" y="401"/>
                  </a:lnTo>
                  <a:lnTo>
                    <a:pt x="235" y="331"/>
                  </a:lnTo>
                  <a:lnTo>
                    <a:pt x="235" y="254"/>
                  </a:lnTo>
                  <a:lnTo>
                    <a:pt x="235" y="184"/>
                  </a:lnTo>
                  <a:lnTo>
                    <a:pt x="235" y="123"/>
                  </a:lnTo>
                  <a:lnTo>
                    <a:pt x="235" y="80"/>
                  </a:lnTo>
                  <a:lnTo>
                    <a:pt x="235" y="60"/>
                  </a:lnTo>
                  <a:lnTo>
                    <a:pt x="254" y="60"/>
                  </a:lnTo>
                  <a:lnTo>
                    <a:pt x="289" y="60"/>
                  </a:lnTo>
                  <a:lnTo>
                    <a:pt x="340" y="60"/>
                  </a:lnTo>
                  <a:lnTo>
                    <a:pt x="382" y="60"/>
                  </a:lnTo>
                  <a:lnTo>
                    <a:pt x="396" y="60"/>
                  </a:lnTo>
                  <a:lnTo>
                    <a:pt x="396" y="56"/>
                  </a:lnTo>
                  <a:lnTo>
                    <a:pt x="396" y="43"/>
                  </a:lnTo>
                  <a:lnTo>
                    <a:pt x="396" y="28"/>
                  </a:lnTo>
                  <a:lnTo>
                    <a:pt x="396" y="18"/>
                  </a:lnTo>
                  <a:lnTo>
                    <a:pt x="396" y="9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236" name="Freeform 20"/>
            <p:cNvSpPr>
              <a:spLocks/>
            </p:cNvSpPr>
            <p:nvPr userDrawn="1"/>
          </p:nvSpPr>
          <p:spPr bwMode="auto">
            <a:xfrm>
              <a:off x="5131" y="3999"/>
              <a:ext cx="40" cy="53"/>
            </a:xfrm>
            <a:custGeom>
              <a:avLst/>
              <a:gdLst/>
              <a:ahLst/>
              <a:cxnLst>
                <a:cxn ang="0">
                  <a:pos x="396" y="0"/>
                </a:cxn>
                <a:cxn ang="0">
                  <a:pos x="382" y="0"/>
                </a:cxn>
                <a:cxn ang="0">
                  <a:pos x="335" y="0"/>
                </a:cxn>
                <a:cxn ang="0">
                  <a:pos x="274" y="0"/>
                </a:cxn>
                <a:cxn ang="0">
                  <a:pos x="198" y="0"/>
                </a:cxn>
                <a:cxn ang="0">
                  <a:pos x="128" y="0"/>
                </a:cxn>
                <a:cxn ang="0">
                  <a:pos x="67" y="0"/>
                </a:cxn>
                <a:cxn ang="0">
                  <a:pos x="20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8"/>
                </a:cxn>
                <a:cxn ang="0">
                  <a:pos x="0" y="28"/>
                </a:cxn>
                <a:cxn ang="0">
                  <a:pos x="0" y="43"/>
                </a:cxn>
                <a:cxn ang="0">
                  <a:pos x="0" y="56"/>
                </a:cxn>
                <a:cxn ang="0">
                  <a:pos x="0" y="60"/>
                </a:cxn>
                <a:cxn ang="0">
                  <a:pos x="20" y="60"/>
                </a:cxn>
                <a:cxn ang="0">
                  <a:pos x="62" y="60"/>
                </a:cxn>
                <a:cxn ang="0">
                  <a:pos x="112" y="60"/>
                </a:cxn>
                <a:cxn ang="0">
                  <a:pos x="147" y="60"/>
                </a:cxn>
                <a:cxn ang="0">
                  <a:pos x="167" y="60"/>
                </a:cxn>
                <a:cxn ang="0">
                  <a:pos x="167" y="80"/>
                </a:cxn>
                <a:cxn ang="0">
                  <a:pos x="167" y="123"/>
                </a:cxn>
                <a:cxn ang="0">
                  <a:pos x="167" y="184"/>
                </a:cxn>
                <a:cxn ang="0">
                  <a:pos x="167" y="254"/>
                </a:cxn>
                <a:cxn ang="0">
                  <a:pos x="167" y="331"/>
                </a:cxn>
                <a:cxn ang="0">
                  <a:pos x="167" y="401"/>
                </a:cxn>
                <a:cxn ang="0">
                  <a:pos x="167" y="462"/>
                </a:cxn>
                <a:cxn ang="0">
                  <a:pos x="167" y="505"/>
                </a:cxn>
                <a:cxn ang="0">
                  <a:pos x="167" y="524"/>
                </a:cxn>
                <a:cxn ang="0">
                  <a:pos x="174" y="524"/>
                </a:cxn>
                <a:cxn ang="0">
                  <a:pos x="184" y="524"/>
                </a:cxn>
                <a:cxn ang="0">
                  <a:pos x="198" y="524"/>
                </a:cxn>
                <a:cxn ang="0">
                  <a:pos x="218" y="524"/>
                </a:cxn>
                <a:cxn ang="0">
                  <a:pos x="228" y="524"/>
                </a:cxn>
                <a:cxn ang="0">
                  <a:pos x="235" y="524"/>
                </a:cxn>
                <a:cxn ang="0">
                  <a:pos x="235" y="505"/>
                </a:cxn>
                <a:cxn ang="0">
                  <a:pos x="235" y="462"/>
                </a:cxn>
                <a:cxn ang="0">
                  <a:pos x="235" y="401"/>
                </a:cxn>
                <a:cxn ang="0">
                  <a:pos x="235" y="331"/>
                </a:cxn>
                <a:cxn ang="0">
                  <a:pos x="235" y="254"/>
                </a:cxn>
                <a:cxn ang="0">
                  <a:pos x="235" y="184"/>
                </a:cxn>
                <a:cxn ang="0">
                  <a:pos x="235" y="123"/>
                </a:cxn>
                <a:cxn ang="0">
                  <a:pos x="235" y="80"/>
                </a:cxn>
                <a:cxn ang="0">
                  <a:pos x="235" y="60"/>
                </a:cxn>
                <a:cxn ang="0">
                  <a:pos x="254" y="60"/>
                </a:cxn>
                <a:cxn ang="0">
                  <a:pos x="289" y="60"/>
                </a:cxn>
                <a:cxn ang="0">
                  <a:pos x="340" y="60"/>
                </a:cxn>
                <a:cxn ang="0">
                  <a:pos x="382" y="60"/>
                </a:cxn>
                <a:cxn ang="0">
                  <a:pos x="396" y="60"/>
                </a:cxn>
                <a:cxn ang="0">
                  <a:pos x="396" y="56"/>
                </a:cxn>
                <a:cxn ang="0">
                  <a:pos x="396" y="43"/>
                </a:cxn>
                <a:cxn ang="0">
                  <a:pos x="396" y="28"/>
                </a:cxn>
                <a:cxn ang="0">
                  <a:pos x="396" y="18"/>
                </a:cxn>
                <a:cxn ang="0">
                  <a:pos x="396" y="9"/>
                </a:cxn>
                <a:cxn ang="0">
                  <a:pos x="396" y="0"/>
                </a:cxn>
              </a:cxnLst>
              <a:rect l="0" t="0" r="r" b="b"/>
              <a:pathLst>
                <a:path w="396" h="524">
                  <a:moveTo>
                    <a:pt x="396" y="0"/>
                  </a:moveTo>
                  <a:lnTo>
                    <a:pt x="382" y="0"/>
                  </a:lnTo>
                  <a:lnTo>
                    <a:pt x="335" y="0"/>
                  </a:lnTo>
                  <a:lnTo>
                    <a:pt x="274" y="0"/>
                  </a:lnTo>
                  <a:lnTo>
                    <a:pt x="198" y="0"/>
                  </a:lnTo>
                  <a:lnTo>
                    <a:pt x="128" y="0"/>
                  </a:lnTo>
                  <a:lnTo>
                    <a:pt x="67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0" y="43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20" y="60"/>
                  </a:lnTo>
                  <a:lnTo>
                    <a:pt x="62" y="60"/>
                  </a:lnTo>
                  <a:lnTo>
                    <a:pt x="112" y="60"/>
                  </a:lnTo>
                  <a:lnTo>
                    <a:pt x="147" y="60"/>
                  </a:lnTo>
                  <a:lnTo>
                    <a:pt x="167" y="60"/>
                  </a:lnTo>
                  <a:lnTo>
                    <a:pt x="167" y="80"/>
                  </a:lnTo>
                  <a:lnTo>
                    <a:pt x="167" y="123"/>
                  </a:lnTo>
                  <a:lnTo>
                    <a:pt x="167" y="184"/>
                  </a:lnTo>
                  <a:lnTo>
                    <a:pt x="167" y="254"/>
                  </a:lnTo>
                  <a:lnTo>
                    <a:pt x="167" y="331"/>
                  </a:lnTo>
                  <a:lnTo>
                    <a:pt x="167" y="401"/>
                  </a:lnTo>
                  <a:lnTo>
                    <a:pt x="167" y="462"/>
                  </a:lnTo>
                  <a:lnTo>
                    <a:pt x="167" y="505"/>
                  </a:lnTo>
                  <a:lnTo>
                    <a:pt x="167" y="524"/>
                  </a:lnTo>
                  <a:lnTo>
                    <a:pt x="174" y="524"/>
                  </a:lnTo>
                  <a:lnTo>
                    <a:pt x="184" y="524"/>
                  </a:lnTo>
                  <a:lnTo>
                    <a:pt x="198" y="524"/>
                  </a:lnTo>
                  <a:lnTo>
                    <a:pt x="218" y="524"/>
                  </a:lnTo>
                  <a:lnTo>
                    <a:pt x="228" y="524"/>
                  </a:lnTo>
                  <a:lnTo>
                    <a:pt x="235" y="524"/>
                  </a:lnTo>
                  <a:lnTo>
                    <a:pt x="235" y="505"/>
                  </a:lnTo>
                  <a:lnTo>
                    <a:pt x="235" y="462"/>
                  </a:lnTo>
                  <a:lnTo>
                    <a:pt x="235" y="401"/>
                  </a:lnTo>
                  <a:lnTo>
                    <a:pt x="235" y="331"/>
                  </a:lnTo>
                  <a:lnTo>
                    <a:pt x="235" y="254"/>
                  </a:lnTo>
                  <a:lnTo>
                    <a:pt x="235" y="184"/>
                  </a:lnTo>
                  <a:lnTo>
                    <a:pt x="235" y="123"/>
                  </a:lnTo>
                  <a:lnTo>
                    <a:pt x="235" y="80"/>
                  </a:lnTo>
                  <a:lnTo>
                    <a:pt x="235" y="60"/>
                  </a:lnTo>
                  <a:lnTo>
                    <a:pt x="254" y="60"/>
                  </a:lnTo>
                  <a:lnTo>
                    <a:pt x="289" y="60"/>
                  </a:lnTo>
                  <a:lnTo>
                    <a:pt x="340" y="60"/>
                  </a:lnTo>
                  <a:lnTo>
                    <a:pt x="382" y="60"/>
                  </a:lnTo>
                  <a:lnTo>
                    <a:pt x="396" y="60"/>
                  </a:lnTo>
                  <a:lnTo>
                    <a:pt x="396" y="56"/>
                  </a:lnTo>
                  <a:lnTo>
                    <a:pt x="396" y="43"/>
                  </a:lnTo>
                  <a:lnTo>
                    <a:pt x="396" y="28"/>
                  </a:lnTo>
                  <a:lnTo>
                    <a:pt x="396" y="18"/>
                  </a:lnTo>
                  <a:lnTo>
                    <a:pt x="396" y="9"/>
                  </a:lnTo>
                  <a:lnTo>
                    <a:pt x="396" y="0"/>
                  </a:lnTo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237" name="Freeform 21"/>
            <p:cNvSpPr>
              <a:spLocks/>
            </p:cNvSpPr>
            <p:nvPr userDrawn="1"/>
          </p:nvSpPr>
          <p:spPr bwMode="auto">
            <a:xfrm>
              <a:off x="5231" y="3999"/>
              <a:ext cx="40" cy="53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5" y="60"/>
                </a:cxn>
                <a:cxn ang="0">
                  <a:pos x="57" y="60"/>
                </a:cxn>
                <a:cxn ang="0">
                  <a:pos x="109" y="60"/>
                </a:cxn>
                <a:cxn ang="0">
                  <a:pos x="143" y="60"/>
                </a:cxn>
                <a:cxn ang="0">
                  <a:pos x="165" y="60"/>
                </a:cxn>
                <a:cxn ang="0">
                  <a:pos x="165" y="80"/>
                </a:cxn>
                <a:cxn ang="0">
                  <a:pos x="165" y="123"/>
                </a:cxn>
                <a:cxn ang="0">
                  <a:pos x="165" y="184"/>
                </a:cxn>
                <a:cxn ang="0">
                  <a:pos x="165" y="254"/>
                </a:cxn>
                <a:cxn ang="0">
                  <a:pos x="165" y="331"/>
                </a:cxn>
                <a:cxn ang="0">
                  <a:pos x="165" y="401"/>
                </a:cxn>
                <a:cxn ang="0">
                  <a:pos x="165" y="462"/>
                </a:cxn>
                <a:cxn ang="0">
                  <a:pos x="165" y="505"/>
                </a:cxn>
                <a:cxn ang="0">
                  <a:pos x="165" y="524"/>
                </a:cxn>
                <a:cxn ang="0">
                  <a:pos x="169" y="524"/>
                </a:cxn>
                <a:cxn ang="0">
                  <a:pos x="179" y="524"/>
                </a:cxn>
                <a:cxn ang="0">
                  <a:pos x="199" y="524"/>
                </a:cxn>
                <a:cxn ang="0">
                  <a:pos x="216" y="524"/>
                </a:cxn>
                <a:cxn ang="0">
                  <a:pos x="226" y="524"/>
                </a:cxn>
                <a:cxn ang="0">
                  <a:pos x="230" y="524"/>
                </a:cxn>
                <a:cxn ang="0">
                  <a:pos x="230" y="505"/>
                </a:cxn>
                <a:cxn ang="0">
                  <a:pos x="230" y="462"/>
                </a:cxn>
                <a:cxn ang="0">
                  <a:pos x="230" y="401"/>
                </a:cxn>
                <a:cxn ang="0">
                  <a:pos x="230" y="331"/>
                </a:cxn>
                <a:cxn ang="0">
                  <a:pos x="230" y="254"/>
                </a:cxn>
                <a:cxn ang="0">
                  <a:pos x="230" y="184"/>
                </a:cxn>
                <a:cxn ang="0">
                  <a:pos x="230" y="123"/>
                </a:cxn>
                <a:cxn ang="0">
                  <a:pos x="230" y="80"/>
                </a:cxn>
                <a:cxn ang="0">
                  <a:pos x="230" y="60"/>
                </a:cxn>
                <a:cxn ang="0">
                  <a:pos x="250" y="60"/>
                </a:cxn>
                <a:cxn ang="0">
                  <a:pos x="286" y="60"/>
                </a:cxn>
                <a:cxn ang="0">
                  <a:pos x="338" y="60"/>
                </a:cxn>
                <a:cxn ang="0">
                  <a:pos x="378" y="60"/>
                </a:cxn>
                <a:cxn ang="0">
                  <a:pos x="400" y="60"/>
                </a:cxn>
                <a:cxn ang="0">
                  <a:pos x="400" y="56"/>
                </a:cxn>
                <a:cxn ang="0">
                  <a:pos x="400" y="43"/>
                </a:cxn>
                <a:cxn ang="0">
                  <a:pos x="400" y="28"/>
                </a:cxn>
                <a:cxn ang="0">
                  <a:pos x="400" y="18"/>
                </a:cxn>
                <a:cxn ang="0">
                  <a:pos x="400" y="9"/>
                </a:cxn>
                <a:cxn ang="0">
                  <a:pos x="400" y="0"/>
                </a:cxn>
                <a:cxn ang="0">
                  <a:pos x="378" y="0"/>
                </a:cxn>
                <a:cxn ang="0">
                  <a:pos x="331" y="0"/>
                </a:cxn>
                <a:cxn ang="0">
                  <a:pos x="270" y="0"/>
                </a:cxn>
                <a:cxn ang="0">
                  <a:pos x="199" y="0"/>
                </a:cxn>
                <a:cxn ang="0">
                  <a:pos x="123" y="0"/>
                </a:cxn>
                <a:cxn ang="0">
                  <a:pos x="62" y="0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8"/>
                </a:cxn>
                <a:cxn ang="0">
                  <a:pos x="0" y="28"/>
                </a:cxn>
                <a:cxn ang="0">
                  <a:pos x="0" y="43"/>
                </a:cxn>
                <a:cxn ang="0">
                  <a:pos x="0" y="56"/>
                </a:cxn>
                <a:cxn ang="0">
                  <a:pos x="0" y="60"/>
                </a:cxn>
              </a:cxnLst>
              <a:rect l="0" t="0" r="r" b="b"/>
              <a:pathLst>
                <a:path w="400" h="524">
                  <a:moveTo>
                    <a:pt x="0" y="60"/>
                  </a:moveTo>
                  <a:lnTo>
                    <a:pt x="15" y="60"/>
                  </a:lnTo>
                  <a:lnTo>
                    <a:pt x="57" y="60"/>
                  </a:lnTo>
                  <a:lnTo>
                    <a:pt x="109" y="60"/>
                  </a:lnTo>
                  <a:lnTo>
                    <a:pt x="143" y="60"/>
                  </a:lnTo>
                  <a:lnTo>
                    <a:pt x="165" y="60"/>
                  </a:lnTo>
                  <a:lnTo>
                    <a:pt x="165" y="80"/>
                  </a:lnTo>
                  <a:lnTo>
                    <a:pt x="165" y="123"/>
                  </a:lnTo>
                  <a:lnTo>
                    <a:pt x="165" y="184"/>
                  </a:lnTo>
                  <a:lnTo>
                    <a:pt x="165" y="254"/>
                  </a:lnTo>
                  <a:lnTo>
                    <a:pt x="165" y="331"/>
                  </a:lnTo>
                  <a:lnTo>
                    <a:pt x="165" y="401"/>
                  </a:lnTo>
                  <a:lnTo>
                    <a:pt x="165" y="462"/>
                  </a:lnTo>
                  <a:lnTo>
                    <a:pt x="165" y="505"/>
                  </a:lnTo>
                  <a:lnTo>
                    <a:pt x="165" y="524"/>
                  </a:lnTo>
                  <a:lnTo>
                    <a:pt x="169" y="524"/>
                  </a:lnTo>
                  <a:lnTo>
                    <a:pt x="179" y="524"/>
                  </a:lnTo>
                  <a:lnTo>
                    <a:pt x="199" y="524"/>
                  </a:lnTo>
                  <a:lnTo>
                    <a:pt x="216" y="524"/>
                  </a:lnTo>
                  <a:lnTo>
                    <a:pt x="226" y="524"/>
                  </a:lnTo>
                  <a:lnTo>
                    <a:pt x="230" y="524"/>
                  </a:lnTo>
                  <a:lnTo>
                    <a:pt x="230" y="505"/>
                  </a:lnTo>
                  <a:lnTo>
                    <a:pt x="230" y="462"/>
                  </a:lnTo>
                  <a:lnTo>
                    <a:pt x="230" y="401"/>
                  </a:lnTo>
                  <a:lnTo>
                    <a:pt x="230" y="331"/>
                  </a:lnTo>
                  <a:lnTo>
                    <a:pt x="230" y="254"/>
                  </a:lnTo>
                  <a:lnTo>
                    <a:pt x="230" y="184"/>
                  </a:lnTo>
                  <a:lnTo>
                    <a:pt x="230" y="123"/>
                  </a:lnTo>
                  <a:lnTo>
                    <a:pt x="230" y="80"/>
                  </a:lnTo>
                  <a:lnTo>
                    <a:pt x="230" y="60"/>
                  </a:lnTo>
                  <a:lnTo>
                    <a:pt x="250" y="60"/>
                  </a:lnTo>
                  <a:lnTo>
                    <a:pt x="286" y="60"/>
                  </a:lnTo>
                  <a:lnTo>
                    <a:pt x="338" y="60"/>
                  </a:lnTo>
                  <a:lnTo>
                    <a:pt x="378" y="60"/>
                  </a:lnTo>
                  <a:lnTo>
                    <a:pt x="400" y="60"/>
                  </a:lnTo>
                  <a:lnTo>
                    <a:pt x="400" y="56"/>
                  </a:lnTo>
                  <a:lnTo>
                    <a:pt x="400" y="43"/>
                  </a:lnTo>
                  <a:lnTo>
                    <a:pt x="400" y="28"/>
                  </a:lnTo>
                  <a:lnTo>
                    <a:pt x="400" y="18"/>
                  </a:lnTo>
                  <a:lnTo>
                    <a:pt x="400" y="9"/>
                  </a:lnTo>
                  <a:lnTo>
                    <a:pt x="400" y="0"/>
                  </a:lnTo>
                  <a:lnTo>
                    <a:pt x="378" y="0"/>
                  </a:lnTo>
                  <a:lnTo>
                    <a:pt x="331" y="0"/>
                  </a:lnTo>
                  <a:lnTo>
                    <a:pt x="270" y="0"/>
                  </a:lnTo>
                  <a:lnTo>
                    <a:pt x="199" y="0"/>
                  </a:lnTo>
                  <a:lnTo>
                    <a:pt x="123" y="0"/>
                  </a:lnTo>
                  <a:lnTo>
                    <a:pt x="62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0" y="43"/>
                  </a:lnTo>
                  <a:lnTo>
                    <a:pt x="0" y="56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238" name="Freeform 22"/>
            <p:cNvSpPr>
              <a:spLocks/>
            </p:cNvSpPr>
            <p:nvPr userDrawn="1"/>
          </p:nvSpPr>
          <p:spPr bwMode="auto">
            <a:xfrm>
              <a:off x="5231" y="3999"/>
              <a:ext cx="40" cy="53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5" y="60"/>
                </a:cxn>
                <a:cxn ang="0">
                  <a:pos x="57" y="60"/>
                </a:cxn>
                <a:cxn ang="0">
                  <a:pos x="109" y="60"/>
                </a:cxn>
                <a:cxn ang="0">
                  <a:pos x="143" y="60"/>
                </a:cxn>
                <a:cxn ang="0">
                  <a:pos x="165" y="60"/>
                </a:cxn>
                <a:cxn ang="0">
                  <a:pos x="165" y="80"/>
                </a:cxn>
                <a:cxn ang="0">
                  <a:pos x="165" y="123"/>
                </a:cxn>
                <a:cxn ang="0">
                  <a:pos x="165" y="184"/>
                </a:cxn>
                <a:cxn ang="0">
                  <a:pos x="165" y="254"/>
                </a:cxn>
                <a:cxn ang="0">
                  <a:pos x="165" y="331"/>
                </a:cxn>
                <a:cxn ang="0">
                  <a:pos x="165" y="401"/>
                </a:cxn>
                <a:cxn ang="0">
                  <a:pos x="165" y="462"/>
                </a:cxn>
                <a:cxn ang="0">
                  <a:pos x="165" y="505"/>
                </a:cxn>
                <a:cxn ang="0">
                  <a:pos x="165" y="524"/>
                </a:cxn>
                <a:cxn ang="0">
                  <a:pos x="169" y="524"/>
                </a:cxn>
                <a:cxn ang="0">
                  <a:pos x="179" y="524"/>
                </a:cxn>
                <a:cxn ang="0">
                  <a:pos x="199" y="524"/>
                </a:cxn>
                <a:cxn ang="0">
                  <a:pos x="216" y="524"/>
                </a:cxn>
                <a:cxn ang="0">
                  <a:pos x="226" y="524"/>
                </a:cxn>
                <a:cxn ang="0">
                  <a:pos x="230" y="524"/>
                </a:cxn>
                <a:cxn ang="0">
                  <a:pos x="230" y="505"/>
                </a:cxn>
                <a:cxn ang="0">
                  <a:pos x="230" y="462"/>
                </a:cxn>
                <a:cxn ang="0">
                  <a:pos x="230" y="401"/>
                </a:cxn>
                <a:cxn ang="0">
                  <a:pos x="230" y="331"/>
                </a:cxn>
                <a:cxn ang="0">
                  <a:pos x="230" y="254"/>
                </a:cxn>
                <a:cxn ang="0">
                  <a:pos x="230" y="184"/>
                </a:cxn>
                <a:cxn ang="0">
                  <a:pos x="230" y="123"/>
                </a:cxn>
                <a:cxn ang="0">
                  <a:pos x="230" y="80"/>
                </a:cxn>
                <a:cxn ang="0">
                  <a:pos x="230" y="60"/>
                </a:cxn>
                <a:cxn ang="0">
                  <a:pos x="250" y="60"/>
                </a:cxn>
                <a:cxn ang="0">
                  <a:pos x="286" y="60"/>
                </a:cxn>
                <a:cxn ang="0">
                  <a:pos x="338" y="60"/>
                </a:cxn>
                <a:cxn ang="0">
                  <a:pos x="378" y="60"/>
                </a:cxn>
                <a:cxn ang="0">
                  <a:pos x="400" y="60"/>
                </a:cxn>
                <a:cxn ang="0">
                  <a:pos x="400" y="56"/>
                </a:cxn>
                <a:cxn ang="0">
                  <a:pos x="400" y="43"/>
                </a:cxn>
                <a:cxn ang="0">
                  <a:pos x="400" y="28"/>
                </a:cxn>
                <a:cxn ang="0">
                  <a:pos x="400" y="18"/>
                </a:cxn>
                <a:cxn ang="0">
                  <a:pos x="400" y="9"/>
                </a:cxn>
                <a:cxn ang="0">
                  <a:pos x="400" y="0"/>
                </a:cxn>
                <a:cxn ang="0">
                  <a:pos x="378" y="0"/>
                </a:cxn>
                <a:cxn ang="0">
                  <a:pos x="331" y="0"/>
                </a:cxn>
                <a:cxn ang="0">
                  <a:pos x="270" y="0"/>
                </a:cxn>
                <a:cxn ang="0">
                  <a:pos x="199" y="0"/>
                </a:cxn>
                <a:cxn ang="0">
                  <a:pos x="123" y="0"/>
                </a:cxn>
                <a:cxn ang="0">
                  <a:pos x="62" y="0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8"/>
                </a:cxn>
                <a:cxn ang="0">
                  <a:pos x="0" y="28"/>
                </a:cxn>
                <a:cxn ang="0">
                  <a:pos x="0" y="43"/>
                </a:cxn>
                <a:cxn ang="0">
                  <a:pos x="0" y="56"/>
                </a:cxn>
                <a:cxn ang="0">
                  <a:pos x="0" y="60"/>
                </a:cxn>
              </a:cxnLst>
              <a:rect l="0" t="0" r="r" b="b"/>
              <a:pathLst>
                <a:path w="400" h="524">
                  <a:moveTo>
                    <a:pt x="0" y="60"/>
                  </a:moveTo>
                  <a:lnTo>
                    <a:pt x="15" y="60"/>
                  </a:lnTo>
                  <a:lnTo>
                    <a:pt x="57" y="60"/>
                  </a:lnTo>
                  <a:lnTo>
                    <a:pt x="109" y="60"/>
                  </a:lnTo>
                  <a:lnTo>
                    <a:pt x="143" y="60"/>
                  </a:lnTo>
                  <a:lnTo>
                    <a:pt x="165" y="60"/>
                  </a:lnTo>
                  <a:lnTo>
                    <a:pt x="165" y="80"/>
                  </a:lnTo>
                  <a:lnTo>
                    <a:pt x="165" y="123"/>
                  </a:lnTo>
                  <a:lnTo>
                    <a:pt x="165" y="184"/>
                  </a:lnTo>
                  <a:lnTo>
                    <a:pt x="165" y="254"/>
                  </a:lnTo>
                  <a:lnTo>
                    <a:pt x="165" y="331"/>
                  </a:lnTo>
                  <a:lnTo>
                    <a:pt x="165" y="401"/>
                  </a:lnTo>
                  <a:lnTo>
                    <a:pt x="165" y="462"/>
                  </a:lnTo>
                  <a:lnTo>
                    <a:pt x="165" y="505"/>
                  </a:lnTo>
                  <a:lnTo>
                    <a:pt x="165" y="524"/>
                  </a:lnTo>
                  <a:lnTo>
                    <a:pt x="169" y="524"/>
                  </a:lnTo>
                  <a:lnTo>
                    <a:pt x="179" y="524"/>
                  </a:lnTo>
                  <a:lnTo>
                    <a:pt x="199" y="524"/>
                  </a:lnTo>
                  <a:lnTo>
                    <a:pt x="216" y="524"/>
                  </a:lnTo>
                  <a:lnTo>
                    <a:pt x="226" y="524"/>
                  </a:lnTo>
                  <a:lnTo>
                    <a:pt x="230" y="524"/>
                  </a:lnTo>
                  <a:lnTo>
                    <a:pt x="230" y="505"/>
                  </a:lnTo>
                  <a:lnTo>
                    <a:pt x="230" y="462"/>
                  </a:lnTo>
                  <a:lnTo>
                    <a:pt x="230" y="401"/>
                  </a:lnTo>
                  <a:lnTo>
                    <a:pt x="230" y="331"/>
                  </a:lnTo>
                  <a:lnTo>
                    <a:pt x="230" y="254"/>
                  </a:lnTo>
                  <a:lnTo>
                    <a:pt x="230" y="184"/>
                  </a:lnTo>
                  <a:lnTo>
                    <a:pt x="230" y="123"/>
                  </a:lnTo>
                  <a:lnTo>
                    <a:pt x="230" y="80"/>
                  </a:lnTo>
                  <a:lnTo>
                    <a:pt x="230" y="60"/>
                  </a:lnTo>
                  <a:lnTo>
                    <a:pt x="250" y="60"/>
                  </a:lnTo>
                  <a:lnTo>
                    <a:pt x="286" y="60"/>
                  </a:lnTo>
                  <a:lnTo>
                    <a:pt x="338" y="60"/>
                  </a:lnTo>
                  <a:lnTo>
                    <a:pt x="378" y="60"/>
                  </a:lnTo>
                  <a:lnTo>
                    <a:pt x="400" y="60"/>
                  </a:lnTo>
                  <a:lnTo>
                    <a:pt x="400" y="56"/>
                  </a:lnTo>
                  <a:lnTo>
                    <a:pt x="400" y="43"/>
                  </a:lnTo>
                  <a:lnTo>
                    <a:pt x="400" y="28"/>
                  </a:lnTo>
                  <a:lnTo>
                    <a:pt x="400" y="18"/>
                  </a:lnTo>
                  <a:lnTo>
                    <a:pt x="400" y="9"/>
                  </a:lnTo>
                  <a:lnTo>
                    <a:pt x="400" y="0"/>
                  </a:lnTo>
                  <a:lnTo>
                    <a:pt x="378" y="0"/>
                  </a:lnTo>
                  <a:lnTo>
                    <a:pt x="331" y="0"/>
                  </a:lnTo>
                  <a:lnTo>
                    <a:pt x="270" y="0"/>
                  </a:lnTo>
                  <a:lnTo>
                    <a:pt x="199" y="0"/>
                  </a:lnTo>
                  <a:lnTo>
                    <a:pt x="123" y="0"/>
                  </a:lnTo>
                  <a:lnTo>
                    <a:pt x="62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0" y="43"/>
                  </a:lnTo>
                  <a:lnTo>
                    <a:pt x="0" y="56"/>
                  </a:lnTo>
                  <a:lnTo>
                    <a:pt x="0" y="60"/>
                  </a:lnTo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239" name="Freeform 23"/>
            <p:cNvSpPr>
              <a:spLocks/>
            </p:cNvSpPr>
            <p:nvPr userDrawn="1"/>
          </p:nvSpPr>
          <p:spPr bwMode="auto">
            <a:xfrm>
              <a:off x="5285" y="3999"/>
              <a:ext cx="7" cy="53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0"/>
                </a:cxn>
                <a:cxn ang="0">
                  <a:pos x="51" y="0"/>
                </a:cxn>
                <a:cxn ang="0">
                  <a:pos x="34" y="0"/>
                </a:cxn>
                <a:cxn ang="0">
                  <a:pos x="19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0" y="69"/>
                </a:cxn>
                <a:cxn ang="0">
                  <a:pos x="0" y="136"/>
                </a:cxn>
                <a:cxn ang="0">
                  <a:pos x="0" y="218"/>
                </a:cxn>
                <a:cxn ang="0">
                  <a:pos x="0" y="305"/>
                </a:cxn>
                <a:cxn ang="0">
                  <a:pos x="0" y="387"/>
                </a:cxn>
                <a:cxn ang="0">
                  <a:pos x="0" y="458"/>
                </a:cxn>
                <a:cxn ang="0">
                  <a:pos x="0" y="505"/>
                </a:cxn>
                <a:cxn ang="0">
                  <a:pos x="0" y="524"/>
                </a:cxn>
                <a:cxn ang="0">
                  <a:pos x="4" y="524"/>
                </a:cxn>
                <a:cxn ang="0">
                  <a:pos x="19" y="524"/>
                </a:cxn>
                <a:cxn ang="0">
                  <a:pos x="34" y="524"/>
                </a:cxn>
                <a:cxn ang="0">
                  <a:pos x="51" y="524"/>
                </a:cxn>
                <a:cxn ang="0">
                  <a:pos x="66" y="524"/>
                </a:cxn>
                <a:cxn ang="0">
                  <a:pos x="71" y="524"/>
                </a:cxn>
                <a:cxn ang="0">
                  <a:pos x="71" y="505"/>
                </a:cxn>
                <a:cxn ang="0">
                  <a:pos x="71" y="458"/>
                </a:cxn>
                <a:cxn ang="0">
                  <a:pos x="71" y="387"/>
                </a:cxn>
                <a:cxn ang="0">
                  <a:pos x="71" y="305"/>
                </a:cxn>
                <a:cxn ang="0">
                  <a:pos x="71" y="218"/>
                </a:cxn>
                <a:cxn ang="0">
                  <a:pos x="71" y="136"/>
                </a:cxn>
                <a:cxn ang="0">
                  <a:pos x="71" y="69"/>
                </a:cxn>
                <a:cxn ang="0">
                  <a:pos x="71" y="18"/>
                </a:cxn>
                <a:cxn ang="0">
                  <a:pos x="71" y="0"/>
                </a:cxn>
              </a:cxnLst>
              <a:rect l="0" t="0" r="r" b="b"/>
              <a:pathLst>
                <a:path w="71" h="524">
                  <a:moveTo>
                    <a:pt x="71" y="0"/>
                  </a:moveTo>
                  <a:lnTo>
                    <a:pt x="66" y="0"/>
                  </a:lnTo>
                  <a:lnTo>
                    <a:pt x="51" y="0"/>
                  </a:lnTo>
                  <a:lnTo>
                    <a:pt x="34" y="0"/>
                  </a:lnTo>
                  <a:lnTo>
                    <a:pt x="19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69"/>
                  </a:lnTo>
                  <a:lnTo>
                    <a:pt x="0" y="136"/>
                  </a:lnTo>
                  <a:lnTo>
                    <a:pt x="0" y="218"/>
                  </a:lnTo>
                  <a:lnTo>
                    <a:pt x="0" y="305"/>
                  </a:lnTo>
                  <a:lnTo>
                    <a:pt x="0" y="387"/>
                  </a:lnTo>
                  <a:lnTo>
                    <a:pt x="0" y="458"/>
                  </a:lnTo>
                  <a:lnTo>
                    <a:pt x="0" y="505"/>
                  </a:lnTo>
                  <a:lnTo>
                    <a:pt x="0" y="524"/>
                  </a:lnTo>
                  <a:lnTo>
                    <a:pt x="4" y="524"/>
                  </a:lnTo>
                  <a:lnTo>
                    <a:pt x="19" y="524"/>
                  </a:lnTo>
                  <a:lnTo>
                    <a:pt x="34" y="524"/>
                  </a:lnTo>
                  <a:lnTo>
                    <a:pt x="51" y="524"/>
                  </a:lnTo>
                  <a:lnTo>
                    <a:pt x="66" y="524"/>
                  </a:lnTo>
                  <a:lnTo>
                    <a:pt x="71" y="524"/>
                  </a:lnTo>
                  <a:lnTo>
                    <a:pt x="71" y="505"/>
                  </a:lnTo>
                  <a:lnTo>
                    <a:pt x="71" y="458"/>
                  </a:lnTo>
                  <a:lnTo>
                    <a:pt x="71" y="387"/>
                  </a:lnTo>
                  <a:lnTo>
                    <a:pt x="71" y="305"/>
                  </a:lnTo>
                  <a:lnTo>
                    <a:pt x="71" y="218"/>
                  </a:lnTo>
                  <a:lnTo>
                    <a:pt x="71" y="136"/>
                  </a:lnTo>
                  <a:lnTo>
                    <a:pt x="71" y="69"/>
                  </a:lnTo>
                  <a:lnTo>
                    <a:pt x="71" y="1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240" name="Freeform 24"/>
            <p:cNvSpPr>
              <a:spLocks/>
            </p:cNvSpPr>
            <p:nvPr userDrawn="1"/>
          </p:nvSpPr>
          <p:spPr bwMode="auto">
            <a:xfrm>
              <a:off x="5285" y="3999"/>
              <a:ext cx="7" cy="53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0"/>
                </a:cxn>
                <a:cxn ang="0">
                  <a:pos x="51" y="0"/>
                </a:cxn>
                <a:cxn ang="0">
                  <a:pos x="34" y="0"/>
                </a:cxn>
                <a:cxn ang="0">
                  <a:pos x="19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0" y="69"/>
                </a:cxn>
                <a:cxn ang="0">
                  <a:pos x="0" y="136"/>
                </a:cxn>
                <a:cxn ang="0">
                  <a:pos x="0" y="218"/>
                </a:cxn>
                <a:cxn ang="0">
                  <a:pos x="0" y="305"/>
                </a:cxn>
                <a:cxn ang="0">
                  <a:pos x="0" y="387"/>
                </a:cxn>
                <a:cxn ang="0">
                  <a:pos x="0" y="458"/>
                </a:cxn>
                <a:cxn ang="0">
                  <a:pos x="0" y="505"/>
                </a:cxn>
                <a:cxn ang="0">
                  <a:pos x="0" y="524"/>
                </a:cxn>
                <a:cxn ang="0">
                  <a:pos x="4" y="524"/>
                </a:cxn>
                <a:cxn ang="0">
                  <a:pos x="19" y="524"/>
                </a:cxn>
                <a:cxn ang="0">
                  <a:pos x="34" y="524"/>
                </a:cxn>
                <a:cxn ang="0">
                  <a:pos x="51" y="524"/>
                </a:cxn>
                <a:cxn ang="0">
                  <a:pos x="66" y="524"/>
                </a:cxn>
                <a:cxn ang="0">
                  <a:pos x="71" y="524"/>
                </a:cxn>
                <a:cxn ang="0">
                  <a:pos x="71" y="505"/>
                </a:cxn>
                <a:cxn ang="0">
                  <a:pos x="71" y="458"/>
                </a:cxn>
                <a:cxn ang="0">
                  <a:pos x="71" y="387"/>
                </a:cxn>
                <a:cxn ang="0">
                  <a:pos x="71" y="305"/>
                </a:cxn>
                <a:cxn ang="0">
                  <a:pos x="71" y="218"/>
                </a:cxn>
                <a:cxn ang="0">
                  <a:pos x="71" y="136"/>
                </a:cxn>
                <a:cxn ang="0">
                  <a:pos x="71" y="69"/>
                </a:cxn>
                <a:cxn ang="0">
                  <a:pos x="71" y="18"/>
                </a:cxn>
                <a:cxn ang="0">
                  <a:pos x="71" y="0"/>
                </a:cxn>
              </a:cxnLst>
              <a:rect l="0" t="0" r="r" b="b"/>
              <a:pathLst>
                <a:path w="71" h="524">
                  <a:moveTo>
                    <a:pt x="71" y="0"/>
                  </a:moveTo>
                  <a:lnTo>
                    <a:pt x="66" y="0"/>
                  </a:lnTo>
                  <a:lnTo>
                    <a:pt x="51" y="0"/>
                  </a:lnTo>
                  <a:lnTo>
                    <a:pt x="34" y="0"/>
                  </a:lnTo>
                  <a:lnTo>
                    <a:pt x="19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69"/>
                  </a:lnTo>
                  <a:lnTo>
                    <a:pt x="0" y="136"/>
                  </a:lnTo>
                  <a:lnTo>
                    <a:pt x="0" y="218"/>
                  </a:lnTo>
                  <a:lnTo>
                    <a:pt x="0" y="305"/>
                  </a:lnTo>
                  <a:lnTo>
                    <a:pt x="0" y="387"/>
                  </a:lnTo>
                  <a:lnTo>
                    <a:pt x="0" y="458"/>
                  </a:lnTo>
                  <a:lnTo>
                    <a:pt x="0" y="505"/>
                  </a:lnTo>
                  <a:lnTo>
                    <a:pt x="0" y="524"/>
                  </a:lnTo>
                  <a:lnTo>
                    <a:pt x="4" y="524"/>
                  </a:lnTo>
                  <a:lnTo>
                    <a:pt x="19" y="524"/>
                  </a:lnTo>
                  <a:lnTo>
                    <a:pt x="34" y="524"/>
                  </a:lnTo>
                  <a:lnTo>
                    <a:pt x="51" y="524"/>
                  </a:lnTo>
                  <a:lnTo>
                    <a:pt x="66" y="524"/>
                  </a:lnTo>
                  <a:lnTo>
                    <a:pt x="71" y="524"/>
                  </a:lnTo>
                  <a:lnTo>
                    <a:pt x="71" y="505"/>
                  </a:lnTo>
                  <a:lnTo>
                    <a:pt x="71" y="458"/>
                  </a:lnTo>
                  <a:lnTo>
                    <a:pt x="71" y="387"/>
                  </a:lnTo>
                  <a:lnTo>
                    <a:pt x="71" y="305"/>
                  </a:lnTo>
                  <a:lnTo>
                    <a:pt x="71" y="218"/>
                  </a:lnTo>
                  <a:lnTo>
                    <a:pt x="71" y="136"/>
                  </a:lnTo>
                  <a:lnTo>
                    <a:pt x="71" y="69"/>
                  </a:lnTo>
                  <a:lnTo>
                    <a:pt x="71" y="18"/>
                  </a:lnTo>
                  <a:lnTo>
                    <a:pt x="71" y="0"/>
                  </a:lnTo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241" name="Freeform 25"/>
            <p:cNvSpPr>
              <a:spLocks/>
            </p:cNvSpPr>
            <p:nvPr userDrawn="1"/>
          </p:nvSpPr>
          <p:spPr bwMode="auto">
            <a:xfrm>
              <a:off x="5312" y="3999"/>
              <a:ext cx="30" cy="54"/>
            </a:xfrm>
            <a:custGeom>
              <a:avLst/>
              <a:gdLst/>
              <a:ahLst/>
              <a:cxnLst>
                <a:cxn ang="0">
                  <a:pos x="169" y="225"/>
                </a:cxn>
                <a:cxn ang="0">
                  <a:pos x="132" y="205"/>
                </a:cxn>
                <a:cxn ang="0">
                  <a:pos x="102" y="185"/>
                </a:cxn>
                <a:cxn ang="0">
                  <a:pos x="83" y="162"/>
                </a:cxn>
                <a:cxn ang="0">
                  <a:pos x="76" y="134"/>
                </a:cxn>
                <a:cxn ang="0">
                  <a:pos x="88" y="92"/>
                </a:cxn>
                <a:cxn ang="0">
                  <a:pos x="118" y="67"/>
                </a:cxn>
                <a:cxn ang="0">
                  <a:pos x="169" y="63"/>
                </a:cxn>
                <a:cxn ang="0">
                  <a:pos x="220" y="67"/>
                </a:cxn>
                <a:cxn ang="0">
                  <a:pos x="265" y="83"/>
                </a:cxn>
                <a:cxn ang="0">
                  <a:pos x="265" y="76"/>
                </a:cxn>
                <a:cxn ang="0">
                  <a:pos x="272" y="63"/>
                </a:cxn>
                <a:cxn ang="0">
                  <a:pos x="272" y="44"/>
                </a:cxn>
                <a:cxn ang="0">
                  <a:pos x="272" y="35"/>
                </a:cxn>
                <a:cxn ang="0">
                  <a:pos x="276" y="21"/>
                </a:cxn>
                <a:cxn ang="0">
                  <a:pos x="276" y="16"/>
                </a:cxn>
                <a:cxn ang="0">
                  <a:pos x="225" y="7"/>
                </a:cxn>
                <a:cxn ang="0">
                  <a:pos x="169" y="0"/>
                </a:cxn>
                <a:cxn ang="0">
                  <a:pos x="98" y="12"/>
                </a:cxn>
                <a:cxn ang="0">
                  <a:pos x="46" y="35"/>
                </a:cxn>
                <a:cxn ang="0">
                  <a:pos x="10" y="83"/>
                </a:cxn>
                <a:cxn ang="0">
                  <a:pos x="0" y="139"/>
                </a:cxn>
                <a:cxn ang="0">
                  <a:pos x="5" y="185"/>
                </a:cxn>
                <a:cxn ang="0">
                  <a:pos x="26" y="219"/>
                </a:cxn>
                <a:cxn ang="0">
                  <a:pos x="57" y="247"/>
                </a:cxn>
                <a:cxn ang="0">
                  <a:pos x="88" y="267"/>
                </a:cxn>
                <a:cxn ang="0">
                  <a:pos x="127" y="287"/>
                </a:cxn>
                <a:cxn ang="0">
                  <a:pos x="164" y="309"/>
                </a:cxn>
                <a:cxn ang="0">
                  <a:pos x="194" y="327"/>
                </a:cxn>
                <a:cxn ang="0">
                  <a:pos x="220" y="352"/>
                </a:cxn>
                <a:cxn ang="0">
                  <a:pos x="225" y="389"/>
                </a:cxn>
                <a:cxn ang="0">
                  <a:pos x="216" y="430"/>
                </a:cxn>
                <a:cxn ang="0">
                  <a:pos x="189" y="461"/>
                </a:cxn>
                <a:cxn ang="0">
                  <a:pos x="154" y="474"/>
                </a:cxn>
                <a:cxn ang="0">
                  <a:pos x="118" y="474"/>
                </a:cxn>
                <a:cxn ang="0">
                  <a:pos x="76" y="474"/>
                </a:cxn>
                <a:cxn ang="0">
                  <a:pos x="41" y="465"/>
                </a:cxn>
                <a:cxn ang="0">
                  <a:pos x="10" y="455"/>
                </a:cxn>
                <a:cxn ang="0">
                  <a:pos x="10" y="461"/>
                </a:cxn>
                <a:cxn ang="0">
                  <a:pos x="10" y="469"/>
                </a:cxn>
                <a:cxn ang="0">
                  <a:pos x="10" y="484"/>
                </a:cxn>
                <a:cxn ang="0">
                  <a:pos x="5" y="502"/>
                </a:cxn>
                <a:cxn ang="0">
                  <a:pos x="5" y="512"/>
                </a:cxn>
                <a:cxn ang="0">
                  <a:pos x="5" y="516"/>
                </a:cxn>
                <a:cxn ang="0">
                  <a:pos x="57" y="531"/>
                </a:cxn>
                <a:cxn ang="0">
                  <a:pos x="113" y="541"/>
                </a:cxn>
                <a:cxn ang="0">
                  <a:pos x="178" y="531"/>
                </a:cxn>
                <a:cxn ang="0">
                  <a:pos x="230" y="512"/>
                </a:cxn>
                <a:cxn ang="0">
                  <a:pos x="272" y="478"/>
                </a:cxn>
                <a:cxn ang="0">
                  <a:pos x="292" y="440"/>
                </a:cxn>
                <a:cxn ang="0">
                  <a:pos x="301" y="385"/>
                </a:cxn>
                <a:cxn ang="0">
                  <a:pos x="292" y="332"/>
                </a:cxn>
                <a:cxn ang="0">
                  <a:pos x="272" y="296"/>
                </a:cxn>
                <a:cxn ang="0">
                  <a:pos x="240" y="267"/>
                </a:cxn>
                <a:cxn ang="0">
                  <a:pos x="203" y="239"/>
                </a:cxn>
                <a:cxn ang="0">
                  <a:pos x="169" y="225"/>
                </a:cxn>
              </a:cxnLst>
              <a:rect l="0" t="0" r="r" b="b"/>
              <a:pathLst>
                <a:path w="301" h="541">
                  <a:moveTo>
                    <a:pt x="169" y="225"/>
                  </a:moveTo>
                  <a:lnTo>
                    <a:pt x="132" y="205"/>
                  </a:lnTo>
                  <a:lnTo>
                    <a:pt x="102" y="185"/>
                  </a:lnTo>
                  <a:lnTo>
                    <a:pt x="83" y="162"/>
                  </a:lnTo>
                  <a:lnTo>
                    <a:pt x="76" y="134"/>
                  </a:lnTo>
                  <a:lnTo>
                    <a:pt x="88" y="92"/>
                  </a:lnTo>
                  <a:lnTo>
                    <a:pt x="118" y="67"/>
                  </a:lnTo>
                  <a:lnTo>
                    <a:pt x="169" y="63"/>
                  </a:lnTo>
                  <a:lnTo>
                    <a:pt x="220" y="67"/>
                  </a:lnTo>
                  <a:lnTo>
                    <a:pt x="265" y="83"/>
                  </a:lnTo>
                  <a:lnTo>
                    <a:pt x="265" y="76"/>
                  </a:lnTo>
                  <a:lnTo>
                    <a:pt x="272" y="63"/>
                  </a:lnTo>
                  <a:lnTo>
                    <a:pt x="272" y="44"/>
                  </a:lnTo>
                  <a:lnTo>
                    <a:pt x="272" y="35"/>
                  </a:lnTo>
                  <a:lnTo>
                    <a:pt x="276" y="21"/>
                  </a:lnTo>
                  <a:lnTo>
                    <a:pt x="276" y="16"/>
                  </a:lnTo>
                  <a:lnTo>
                    <a:pt x="225" y="7"/>
                  </a:lnTo>
                  <a:lnTo>
                    <a:pt x="169" y="0"/>
                  </a:lnTo>
                  <a:lnTo>
                    <a:pt x="98" y="12"/>
                  </a:lnTo>
                  <a:lnTo>
                    <a:pt x="46" y="35"/>
                  </a:lnTo>
                  <a:lnTo>
                    <a:pt x="10" y="83"/>
                  </a:lnTo>
                  <a:lnTo>
                    <a:pt x="0" y="139"/>
                  </a:lnTo>
                  <a:lnTo>
                    <a:pt x="5" y="185"/>
                  </a:lnTo>
                  <a:lnTo>
                    <a:pt x="26" y="219"/>
                  </a:lnTo>
                  <a:lnTo>
                    <a:pt x="57" y="247"/>
                  </a:lnTo>
                  <a:lnTo>
                    <a:pt x="88" y="267"/>
                  </a:lnTo>
                  <a:lnTo>
                    <a:pt x="127" y="287"/>
                  </a:lnTo>
                  <a:lnTo>
                    <a:pt x="164" y="309"/>
                  </a:lnTo>
                  <a:lnTo>
                    <a:pt x="194" y="327"/>
                  </a:lnTo>
                  <a:lnTo>
                    <a:pt x="220" y="352"/>
                  </a:lnTo>
                  <a:lnTo>
                    <a:pt x="225" y="389"/>
                  </a:lnTo>
                  <a:lnTo>
                    <a:pt x="216" y="430"/>
                  </a:lnTo>
                  <a:lnTo>
                    <a:pt x="189" y="461"/>
                  </a:lnTo>
                  <a:lnTo>
                    <a:pt x="154" y="474"/>
                  </a:lnTo>
                  <a:lnTo>
                    <a:pt x="118" y="474"/>
                  </a:lnTo>
                  <a:lnTo>
                    <a:pt x="76" y="474"/>
                  </a:lnTo>
                  <a:lnTo>
                    <a:pt x="41" y="465"/>
                  </a:lnTo>
                  <a:lnTo>
                    <a:pt x="10" y="455"/>
                  </a:lnTo>
                  <a:lnTo>
                    <a:pt x="10" y="461"/>
                  </a:lnTo>
                  <a:lnTo>
                    <a:pt x="10" y="469"/>
                  </a:lnTo>
                  <a:lnTo>
                    <a:pt x="10" y="484"/>
                  </a:lnTo>
                  <a:lnTo>
                    <a:pt x="5" y="502"/>
                  </a:lnTo>
                  <a:lnTo>
                    <a:pt x="5" y="512"/>
                  </a:lnTo>
                  <a:lnTo>
                    <a:pt x="5" y="516"/>
                  </a:lnTo>
                  <a:lnTo>
                    <a:pt x="57" y="531"/>
                  </a:lnTo>
                  <a:lnTo>
                    <a:pt x="113" y="541"/>
                  </a:lnTo>
                  <a:lnTo>
                    <a:pt x="178" y="531"/>
                  </a:lnTo>
                  <a:lnTo>
                    <a:pt x="230" y="512"/>
                  </a:lnTo>
                  <a:lnTo>
                    <a:pt x="272" y="478"/>
                  </a:lnTo>
                  <a:lnTo>
                    <a:pt x="292" y="440"/>
                  </a:lnTo>
                  <a:lnTo>
                    <a:pt x="301" y="385"/>
                  </a:lnTo>
                  <a:lnTo>
                    <a:pt x="292" y="332"/>
                  </a:lnTo>
                  <a:lnTo>
                    <a:pt x="272" y="296"/>
                  </a:lnTo>
                  <a:lnTo>
                    <a:pt x="240" y="267"/>
                  </a:lnTo>
                  <a:lnTo>
                    <a:pt x="203" y="239"/>
                  </a:lnTo>
                  <a:lnTo>
                    <a:pt x="169" y="2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242" name="Freeform 26"/>
            <p:cNvSpPr>
              <a:spLocks/>
            </p:cNvSpPr>
            <p:nvPr userDrawn="1"/>
          </p:nvSpPr>
          <p:spPr bwMode="auto">
            <a:xfrm>
              <a:off x="5312" y="3999"/>
              <a:ext cx="30" cy="54"/>
            </a:xfrm>
            <a:custGeom>
              <a:avLst/>
              <a:gdLst/>
              <a:ahLst/>
              <a:cxnLst>
                <a:cxn ang="0">
                  <a:pos x="169" y="225"/>
                </a:cxn>
                <a:cxn ang="0">
                  <a:pos x="132" y="205"/>
                </a:cxn>
                <a:cxn ang="0">
                  <a:pos x="102" y="185"/>
                </a:cxn>
                <a:cxn ang="0">
                  <a:pos x="83" y="162"/>
                </a:cxn>
                <a:cxn ang="0">
                  <a:pos x="76" y="134"/>
                </a:cxn>
                <a:cxn ang="0">
                  <a:pos x="88" y="92"/>
                </a:cxn>
                <a:cxn ang="0">
                  <a:pos x="118" y="67"/>
                </a:cxn>
                <a:cxn ang="0">
                  <a:pos x="169" y="63"/>
                </a:cxn>
                <a:cxn ang="0">
                  <a:pos x="220" y="67"/>
                </a:cxn>
                <a:cxn ang="0">
                  <a:pos x="265" y="83"/>
                </a:cxn>
                <a:cxn ang="0">
                  <a:pos x="265" y="76"/>
                </a:cxn>
                <a:cxn ang="0">
                  <a:pos x="272" y="63"/>
                </a:cxn>
                <a:cxn ang="0">
                  <a:pos x="272" y="44"/>
                </a:cxn>
                <a:cxn ang="0">
                  <a:pos x="272" y="35"/>
                </a:cxn>
                <a:cxn ang="0">
                  <a:pos x="276" y="21"/>
                </a:cxn>
                <a:cxn ang="0">
                  <a:pos x="276" y="16"/>
                </a:cxn>
                <a:cxn ang="0">
                  <a:pos x="225" y="7"/>
                </a:cxn>
                <a:cxn ang="0">
                  <a:pos x="169" y="0"/>
                </a:cxn>
                <a:cxn ang="0">
                  <a:pos x="98" y="12"/>
                </a:cxn>
                <a:cxn ang="0">
                  <a:pos x="46" y="35"/>
                </a:cxn>
                <a:cxn ang="0">
                  <a:pos x="10" y="83"/>
                </a:cxn>
                <a:cxn ang="0">
                  <a:pos x="0" y="139"/>
                </a:cxn>
                <a:cxn ang="0">
                  <a:pos x="5" y="185"/>
                </a:cxn>
                <a:cxn ang="0">
                  <a:pos x="26" y="219"/>
                </a:cxn>
                <a:cxn ang="0">
                  <a:pos x="57" y="247"/>
                </a:cxn>
                <a:cxn ang="0">
                  <a:pos x="88" y="267"/>
                </a:cxn>
                <a:cxn ang="0">
                  <a:pos x="127" y="287"/>
                </a:cxn>
                <a:cxn ang="0">
                  <a:pos x="164" y="309"/>
                </a:cxn>
                <a:cxn ang="0">
                  <a:pos x="194" y="327"/>
                </a:cxn>
                <a:cxn ang="0">
                  <a:pos x="220" y="352"/>
                </a:cxn>
                <a:cxn ang="0">
                  <a:pos x="225" y="389"/>
                </a:cxn>
                <a:cxn ang="0">
                  <a:pos x="216" y="430"/>
                </a:cxn>
                <a:cxn ang="0">
                  <a:pos x="189" y="461"/>
                </a:cxn>
                <a:cxn ang="0">
                  <a:pos x="154" y="474"/>
                </a:cxn>
                <a:cxn ang="0">
                  <a:pos x="118" y="474"/>
                </a:cxn>
                <a:cxn ang="0">
                  <a:pos x="76" y="474"/>
                </a:cxn>
                <a:cxn ang="0">
                  <a:pos x="41" y="465"/>
                </a:cxn>
                <a:cxn ang="0">
                  <a:pos x="10" y="455"/>
                </a:cxn>
                <a:cxn ang="0">
                  <a:pos x="10" y="461"/>
                </a:cxn>
                <a:cxn ang="0">
                  <a:pos x="10" y="469"/>
                </a:cxn>
                <a:cxn ang="0">
                  <a:pos x="10" y="484"/>
                </a:cxn>
                <a:cxn ang="0">
                  <a:pos x="5" y="502"/>
                </a:cxn>
                <a:cxn ang="0">
                  <a:pos x="5" y="512"/>
                </a:cxn>
                <a:cxn ang="0">
                  <a:pos x="5" y="516"/>
                </a:cxn>
                <a:cxn ang="0">
                  <a:pos x="57" y="531"/>
                </a:cxn>
                <a:cxn ang="0">
                  <a:pos x="113" y="541"/>
                </a:cxn>
                <a:cxn ang="0">
                  <a:pos x="178" y="531"/>
                </a:cxn>
                <a:cxn ang="0">
                  <a:pos x="230" y="512"/>
                </a:cxn>
                <a:cxn ang="0">
                  <a:pos x="272" y="478"/>
                </a:cxn>
                <a:cxn ang="0">
                  <a:pos x="292" y="440"/>
                </a:cxn>
                <a:cxn ang="0">
                  <a:pos x="301" y="385"/>
                </a:cxn>
                <a:cxn ang="0">
                  <a:pos x="292" y="332"/>
                </a:cxn>
                <a:cxn ang="0">
                  <a:pos x="272" y="296"/>
                </a:cxn>
                <a:cxn ang="0">
                  <a:pos x="240" y="267"/>
                </a:cxn>
                <a:cxn ang="0">
                  <a:pos x="203" y="239"/>
                </a:cxn>
                <a:cxn ang="0">
                  <a:pos x="169" y="225"/>
                </a:cxn>
              </a:cxnLst>
              <a:rect l="0" t="0" r="r" b="b"/>
              <a:pathLst>
                <a:path w="301" h="541">
                  <a:moveTo>
                    <a:pt x="169" y="225"/>
                  </a:moveTo>
                  <a:lnTo>
                    <a:pt x="132" y="205"/>
                  </a:lnTo>
                  <a:lnTo>
                    <a:pt x="102" y="185"/>
                  </a:lnTo>
                  <a:lnTo>
                    <a:pt x="83" y="162"/>
                  </a:lnTo>
                  <a:lnTo>
                    <a:pt x="76" y="134"/>
                  </a:lnTo>
                  <a:lnTo>
                    <a:pt x="88" y="92"/>
                  </a:lnTo>
                  <a:lnTo>
                    <a:pt x="118" y="67"/>
                  </a:lnTo>
                  <a:lnTo>
                    <a:pt x="169" y="63"/>
                  </a:lnTo>
                  <a:lnTo>
                    <a:pt x="220" y="67"/>
                  </a:lnTo>
                  <a:lnTo>
                    <a:pt x="265" y="83"/>
                  </a:lnTo>
                  <a:lnTo>
                    <a:pt x="265" y="76"/>
                  </a:lnTo>
                  <a:lnTo>
                    <a:pt x="272" y="63"/>
                  </a:lnTo>
                  <a:lnTo>
                    <a:pt x="272" y="44"/>
                  </a:lnTo>
                  <a:lnTo>
                    <a:pt x="272" y="35"/>
                  </a:lnTo>
                  <a:lnTo>
                    <a:pt x="276" y="21"/>
                  </a:lnTo>
                  <a:lnTo>
                    <a:pt x="276" y="16"/>
                  </a:lnTo>
                  <a:lnTo>
                    <a:pt x="225" y="7"/>
                  </a:lnTo>
                  <a:lnTo>
                    <a:pt x="169" y="0"/>
                  </a:lnTo>
                  <a:lnTo>
                    <a:pt x="98" y="12"/>
                  </a:lnTo>
                  <a:lnTo>
                    <a:pt x="46" y="35"/>
                  </a:lnTo>
                  <a:lnTo>
                    <a:pt x="10" y="83"/>
                  </a:lnTo>
                  <a:lnTo>
                    <a:pt x="0" y="139"/>
                  </a:lnTo>
                  <a:lnTo>
                    <a:pt x="5" y="185"/>
                  </a:lnTo>
                  <a:lnTo>
                    <a:pt x="26" y="219"/>
                  </a:lnTo>
                  <a:lnTo>
                    <a:pt x="57" y="247"/>
                  </a:lnTo>
                  <a:lnTo>
                    <a:pt x="88" y="267"/>
                  </a:lnTo>
                  <a:lnTo>
                    <a:pt x="127" y="287"/>
                  </a:lnTo>
                  <a:lnTo>
                    <a:pt x="164" y="309"/>
                  </a:lnTo>
                  <a:lnTo>
                    <a:pt x="194" y="327"/>
                  </a:lnTo>
                  <a:lnTo>
                    <a:pt x="220" y="352"/>
                  </a:lnTo>
                  <a:lnTo>
                    <a:pt x="225" y="389"/>
                  </a:lnTo>
                  <a:lnTo>
                    <a:pt x="216" y="430"/>
                  </a:lnTo>
                  <a:lnTo>
                    <a:pt x="189" y="461"/>
                  </a:lnTo>
                  <a:lnTo>
                    <a:pt x="154" y="474"/>
                  </a:lnTo>
                  <a:lnTo>
                    <a:pt x="118" y="474"/>
                  </a:lnTo>
                  <a:lnTo>
                    <a:pt x="76" y="474"/>
                  </a:lnTo>
                  <a:lnTo>
                    <a:pt x="41" y="465"/>
                  </a:lnTo>
                  <a:lnTo>
                    <a:pt x="10" y="455"/>
                  </a:lnTo>
                  <a:lnTo>
                    <a:pt x="10" y="461"/>
                  </a:lnTo>
                  <a:lnTo>
                    <a:pt x="10" y="469"/>
                  </a:lnTo>
                  <a:lnTo>
                    <a:pt x="10" y="484"/>
                  </a:lnTo>
                  <a:lnTo>
                    <a:pt x="5" y="502"/>
                  </a:lnTo>
                  <a:lnTo>
                    <a:pt x="5" y="512"/>
                  </a:lnTo>
                  <a:lnTo>
                    <a:pt x="5" y="516"/>
                  </a:lnTo>
                  <a:lnTo>
                    <a:pt x="57" y="531"/>
                  </a:lnTo>
                  <a:lnTo>
                    <a:pt x="113" y="541"/>
                  </a:lnTo>
                  <a:lnTo>
                    <a:pt x="178" y="531"/>
                  </a:lnTo>
                  <a:lnTo>
                    <a:pt x="230" y="512"/>
                  </a:lnTo>
                  <a:lnTo>
                    <a:pt x="272" y="478"/>
                  </a:lnTo>
                  <a:lnTo>
                    <a:pt x="292" y="440"/>
                  </a:lnTo>
                  <a:lnTo>
                    <a:pt x="301" y="385"/>
                  </a:lnTo>
                  <a:lnTo>
                    <a:pt x="292" y="332"/>
                  </a:lnTo>
                  <a:lnTo>
                    <a:pt x="272" y="296"/>
                  </a:lnTo>
                  <a:lnTo>
                    <a:pt x="240" y="267"/>
                  </a:lnTo>
                  <a:lnTo>
                    <a:pt x="203" y="239"/>
                  </a:lnTo>
                  <a:lnTo>
                    <a:pt x="169" y="225"/>
                  </a:lnTo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243" name="Freeform 27"/>
            <p:cNvSpPr>
              <a:spLocks/>
            </p:cNvSpPr>
            <p:nvPr userDrawn="1"/>
          </p:nvSpPr>
          <p:spPr bwMode="auto">
            <a:xfrm>
              <a:off x="5351" y="3999"/>
              <a:ext cx="40" cy="53"/>
            </a:xfrm>
            <a:custGeom>
              <a:avLst/>
              <a:gdLst/>
              <a:ahLst/>
              <a:cxnLst>
                <a:cxn ang="0">
                  <a:pos x="167" y="524"/>
                </a:cxn>
                <a:cxn ang="0">
                  <a:pos x="171" y="524"/>
                </a:cxn>
                <a:cxn ang="0">
                  <a:pos x="184" y="524"/>
                </a:cxn>
                <a:cxn ang="0">
                  <a:pos x="198" y="524"/>
                </a:cxn>
                <a:cxn ang="0">
                  <a:pos x="218" y="524"/>
                </a:cxn>
                <a:cxn ang="0">
                  <a:pos x="227" y="524"/>
                </a:cxn>
                <a:cxn ang="0">
                  <a:pos x="232" y="524"/>
                </a:cxn>
                <a:cxn ang="0">
                  <a:pos x="232" y="505"/>
                </a:cxn>
                <a:cxn ang="0">
                  <a:pos x="232" y="462"/>
                </a:cxn>
                <a:cxn ang="0">
                  <a:pos x="232" y="401"/>
                </a:cxn>
                <a:cxn ang="0">
                  <a:pos x="232" y="331"/>
                </a:cxn>
                <a:cxn ang="0">
                  <a:pos x="232" y="254"/>
                </a:cxn>
                <a:cxn ang="0">
                  <a:pos x="232" y="184"/>
                </a:cxn>
                <a:cxn ang="0">
                  <a:pos x="232" y="123"/>
                </a:cxn>
                <a:cxn ang="0">
                  <a:pos x="232" y="80"/>
                </a:cxn>
                <a:cxn ang="0">
                  <a:pos x="232" y="60"/>
                </a:cxn>
                <a:cxn ang="0">
                  <a:pos x="254" y="60"/>
                </a:cxn>
                <a:cxn ang="0">
                  <a:pos x="289" y="60"/>
                </a:cxn>
                <a:cxn ang="0">
                  <a:pos x="341" y="60"/>
                </a:cxn>
                <a:cxn ang="0">
                  <a:pos x="382" y="60"/>
                </a:cxn>
                <a:cxn ang="0">
                  <a:pos x="397" y="60"/>
                </a:cxn>
                <a:cxn ang="0">
                  <a:pos x="397" y="56"/>
                </a:cxn>
                <a:cxn ang="0">
                  <a:pos x="397" y="43"/>
                </a:cxn>
                <a:cxn ang="0">
                  <a:pos x="397" y="28"/>
                </a:cxn>
                <a:cxn ang="0">
                  <a:pos x="397" y="18"/>
                </a:cxn>
                <a:cxn ang="0">
                  <a:pos x="397" y="9"/>
                </a:cxn>
                <a:cxn ang="0">
                  <a:pos x="397" y="0"/>
                </a:cxn>
                <a:cxn ang="0">
                  <a:pos x="382" y="0"/>
                </a:cxn>
                <a:cxn ang="0">
                  <a:pos x="335" y="0"/>
                </a:cxn>
                <a:cxn ang="0">
                  <a:pos x="274" y="0"/>
                </a:cxn>
                <a:cxn ang="0">
                  <a:pos x="198" y="0"/>
                </a:cxn>
                <a:cxn ang="0">
                  <a:pos x="127" y="0"/>
                </a:cxn>
                <a:cxn ang="0">
                  <a:pos x="66" y="0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8"/>
                </a:cxn>
                <a:cxn ang="0">
                  <a:pos x="0" y="28"/>
                </a:cxn>
                <a:cxn ang="0">
                  <a:pos x="0" y="43"/>
                </a:cxn>
                <a:cxn ang="0">
                  <a:pos x="0" y="56"/>
                </a:cxn>
                <a:cxn ang="0">
                  <a:pos x="0" y="60"/>
                </a:cxn>
                <a:cxn ang="0">
                  <a:pos x="19" y="60"/>
                </a:cxn>
                <a:cxn ang="0">
                  <a:pos x="61" y="60"/>
                </a:cxn>
                <a:cxn ang="0">
                  <a:pos x="110" y="60"/>
                </a:cxn>
                <a:cxn ang="0">
                  <a:pos x="147" y="60"/>
                </a:cxn>
                <a:cxn ang="0">
                  <a:pos x="167" y="60"/>
                </a:cxn>
                <a:cxn ang="0">
                  <a:pos x="167" y="80"/>
                </a:cxn>
                <a:cxn ang="0">
                  <a:pos x="167" y="123"/>
                </a:cxn>
                <a:cxn ang="0">
                  <a:pos x="167" y="184"/>
                </a:cxn>
                <a:cxn ang="0">
                  <a:pos x="167" y="254"/>
                </a:cxn>
                <a:cxn ang="0">
                  <a:pos x="167" y="331"/>
                </a:cxn>
                <a:cxn ang="0">
                  <a:pos x="167" y="401"/>
                </a:cxn>
                <a:cxn ang="0">
                  <a:pos x="167" y="462"/>
                </a:cxn>
                <a:cxn ang="0">
                  <a:pos x="167" y="505"/>
                </a:cxn>
                <a:cxn ang="0">
                  <a:pos x="167" y="524"/>
                </a:cxn>
              </a:cxnLst>
              <a:rect l="0" t="0" r="r" b="b"/>
              <a:pathLst>
                <a:path w="397" h="524">
                  <a:moveTo>
                    <a:pt x="167" y="524"/>
                  </a:moveTo>
                  <a:lnTo>
                    <a:pt x="171" y="524"/>
                  </a:lnTo>
                  <a:lnTo>
                    <a:pt x="184" y="524"/>
                  </a:lnTo>
                  <a:lnTo>
                    <a:pt x="198" y="524"/>
                  </a:lnTo>
                  <a:lnTo>
                    <a:pt x="218" y="524"/>
                  </a:lnTo>
                  <a:lnTo>
                    <a:pt x="227" y="524"/>
                  </a:lnTo>
                  <a:lnTo>
                    <a:pt x="232" y="524"/>
                  </a:lnTo>
                  <a:lnTo>
                    <a:pt x="232" y="505"/>
                  </a:lnTo>
                  <a:lnTo>
                    <a:pt x="232" y="462"/>
                  </a:lnTo>
                  <a:lnTo>
                    <a:pt x="232" y="401"/>
                  </a:lnTo>
                  <a:lnTo>
                    <a:pt x="232" y="331"/>
                  </a:lnTo>
                  <a:lnTo>
                    <a:pt x="232" y="254"/>
                  </a:lnTo>
                  <a:lnTo>
                    <a:pt x="232" y="184"/>
                  </a:lnTo>
                  <a:lnTo>
                    <a:pt x="232" y="123"/>
                  </a:lnTo>
                  <a:lnTo>
                    <a:pt x="232" y="80"/>
                  </a:lnTo>
                  <a:lnTo>
                    <a:pt x="232" y="60"/>
                  </a:lnTo>
                  <a:lnTo>
                    <a:pt x="254" y="60"/>
                  </a:lnTo>
                  <a:lnTo>
                    <a:pt x="289" y="60"/>
                  </a:lnTo>
                  <a:lnTo>
                    <a:pt x="341" y="60"/>
                  </a:lnTo>
                  <a:lnTo>
                    <a:pt x="382" y="60"/>
                  </a:lnTo>
                  <a:lnTo>
                    <a:pt x="397" y="60"/>
                  </a:lnTo>
                  <a:lnTo>
                    <a:pt x="397" y="56"/>
                  </a:lnTo>
                  <a:lnTo>
                    <a:pt x="397" y="43"/>
                  </a:lnTo>
                  <a:lnTo>
                    <a:pt x="397" y="28"/>
                  </a:lnTo>
                  <a:lnTo>
                    <a:pt x="397" y="18"/>
                  </a:lnTo>
                  <a:lnTo>
                    <a:pt x="397" y="9"/>
                  </a:lnTo>
                  <a:lnTo>
                    <a:pt x="397" y="0"/>
                  </a:lnTo>
                  <a:lnTo>
                    <a:pt x="382" y="0"/>
                  </a:lnTo>
                  <a:lnTo>
                    <a:pt x="335" y="0"/>
                  </a:lnTo>
                  <a:lnTo>
                    <a:pt x="274" y="0"/>
                  </a:lnTo>
                  <a:lnTo>
                    <a:pt x="198" y="0"/>
                  </a:lnTo>
                  <a:lnTo>
                    <a:pt x="127" y="0"/>
                  </a:lnTo>
                  <a:lnTo>
                    <a:pt x="66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0" y="43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19" y="60"/>
                  </a:lnTo>
                  <a:lnTo>
                    <a:pt x="61" y="60"/>
                  </a:lnTo>
                  <a:lnTo>
                    <a:pt x="110" y="60"/>
                  </a:lnTo>
                  <a:lnTo>
                    <a:pt x="147" y="60"/>
                  </a:lnTo>
                  <a:lnTo>
                    <a:pt x="167" y="60"/>
                  </a:lnTo>
                  <a:lnTo>
                    <a:pt x="167" y="80"/>
                  </a:lnTo>
                  <a:lnTo>
                    <a:pt x="167" y="123"/>
                  </a:lnTo>
                  <a:lnTo>
                    <a:pt x="167" y="184"/>
                  </a:lnTo>
                  <a:lnTo>
                    <a:pt x="167" y="254"/>
                  </a:lnTo>
                  <a:lnTo>
                    <a:pt x="167" y="331"/>
                  </a:lnTo>
                  <a:lnTo>
                    <a:pt x="167" y="401"/>
                  </a:lnTo>
                  <a:lnTo>
                    <a:pt x="167" y="462"/>
                  </a:lnTo>
                  <a:lnTo>
                    <a:pt x="167" y="505"/>
                  </a:lnTo>
                  <a:lnTo>
                    <a:pt x="167" y="5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244" name="Freeform 28"/>
            <p:cNvSpPr>
              <a:spLocks/>
            </p:cNvSpPr>
            <p:nvPr userDrawn="1"/>
          </p:nvSpPr>
          <p:spPr bwMode="auto">
            <a:xfrm>
              <a:off x="5351" y="3999"/>
              <a:ext cx="40" cy="53"/>
            </a:xfrm>
            <a:custGeom>
              <a:avLst/>
              <a:gdLst/>
              <a:ahLst/>
              <a:cxnLst>
                <a:cxn ang="0">
                  <a:pos x="167" y="524"/>
                </a:cxn>
                <a:cxn ang="0">
                  <a:pos x="171" y="524"/>
                </a:cxn>
                <a:cxn ang="0">
                  <a:pos x="184" y="524"/>
                </a:cxn>
                <a:cxn ang="0">
                  <a:pos x="198" y="524"/>
                </a:cxn>
                <a:cxn ang="0">
                  <a:pos x="218" y="524"/>
                </a:cxn>
                <a:cxn ang="0">
                  <a:pos x="227" y="524"/>
                </a:cxn>
                <a:cxn ang="0">
                  <a:pos x="232" y="524"/>
                </a:cxn>
                <a:cxn ang="0">
                  <a:pos x="232" y="505"/>
                </a:cxn>
                <a:cxn ang="0">
                  <a:pos x="232" y="462"/>
                </a:cxn>
                <a:cxn ang="0">
                  <a:pos x="232" y="401"/>
                </a:cxn>
                <a:cxn ang="0">
                  <a:pos x="232" y="331"/>
                </a:cxn>
                <a:cxn ang="0">
                  <a:pos x="232" y="254"/>
                </a:cxn>
                <a:cxn ang="0">
                  <a:pos x="232" y="184"/>
                </a:cxn>
                <a:cxn ang="0">
                  <a:pos x="232" y="123"/>
                </a:cxn>
                <a:cxn ang="0">
                  <a:pos x="232" y="80"/>
                </a:cxn>
                <a:cxn ang="0">
                  <a:pos x="232" y="60"/>
                </a:cxn>
                <a:cxn ang="0">
                  <a:pos x="254" y="60"/>
                </a:cxn>
                <a:cxn ang="0">
                  <a:pos x="289" y="60"/>
                </a:cxn>
                <a:cxn ang="0">
                  <a:pos x="341" y="60"/>
                </a:cxn>
                <a:cxn ang="0">
                  <a:pos x="382" y="60"/>
                </a:cxn>
                <a:cxn ang="0">
                  <a:pos x="397" y="60"/>
                </a:cxn>
                <a:cxn ang="0">
                  <a:pos x="397" y="56"/>
                </a:cxn>
                <a:cxn ang="0">
                  <a:pos x="397" y="43"/>
                </a:cxn>
                <a:cxn ang="0">
                  <a:pos x="397" y="28"/>
                </a:cxn>
                <a:cxn ang="0">
                  <a:pos x="397" y="18"/>
                </a:cxn>
                <a:cxn ang="0">
                  <a:pos x="397" y="9"/>
                </a:cxn>
                <a:cxn ang="0">
                  <a:pos x="397" y="0"/>
                </a:cxn>
                <a:cxn ang="0">
                  <a:pos x="382" y="0"/>
                </a:cxn>
                <a:cxn ang="0">
                  <a:pos x="335" y="0"/>
                </a:cxn>
                <a:cxn ang="0">
                  <a:pos x="274" y="0"/>
                </a:cxn>
                <a:cxn ang="0">
                  <a:pos x="198" y="0"/>
                </a:cxn>
                <a:cxn ang="0">
                  <a:pos x="127" y="0"/>
                </a:cxn>
                <a:cxn ang="0">
                  <a:pos x="66" y="0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8"/>
                </a:cxn>
                <a:cxn ang="0">
                  <a:pos x="0" y="28"/>
                </a:cxn>
                <a:cxn ang="0">
                  <a:pos x="0" y="43"/>
                </a:cxn>
                <a:cxn ang="0">
                  <a:pos x="0" y="56"/>
                </a:cxn>
                <a:cxn ang="0">
                  <a:pos x="0" y="60"/>
                </a:cxn>
                <a:cxn ang="0">
                  <a:pos x="19" y="60"/>
                </a:cxn>
                <a:cxn ang="0">
                  <a:pos x="61" y="60"/>
                </a:cxn>
                <a:cxn ang="0">
                  <a:pos x="110" y="60"/>
                </a:cxn>
                <a:cxn ang="0">
                  <a:pos x="147" y="60"/>
                </a:cxn>
                <a:cxn ang="0">
                  <a:pos x="167" y="60"/>
                </a:cxn>
                <a:cxn ang="0">
                  <a:pos x="167" y="80"/>
                </a:cxn>
                <a:cxn ang="0">
                  <a:pos x="167" y="123"/>
                </a:cxn>
                <a:cxn ang="0">
                  <a:pos x="167" y="184"/>
                </a:cxn>
                <a:cxn ang="0">
                  <a:pos x="167" y="254"/>
                </a:cxn>
                <a:cxn ang="0">
                  <a:pos x="167" y="331"/>
                </a:cxn>
                <a:cxn ang="0">
                  <a:pos x="167" y="401"/>
                </a:cxn>
                <a:cxn ang="0">
                  <a:pos x="167" y="462"/>
                </a:cxn>
                <a:cxn ang="0">
                  <a:pos x="167" y="505"/>
                </a:cxn>
                <a:cxn ang="0">
                  <a:pos x="167" y="524"/>
                </a:cxn>
              </a:cxnLst>
              <a:rect l="0" t="0" r="r" b="b"/>
              <a:pathLst>
                <a:path w="397" h="524">
                  <a:moveTo>
                    <a:pt x="167" y="524"/>
                  </a:moveTo>
                  <a:lnTo>
                    <a:pt x="171" y="524"/>
                  </a:lnTo>
                  <a:lnTo>
                    <a:pt x="184" y="524"/>
                  </a:lnTo>
                  <a:lnTo>
                    <a:pt x="198" y="524"/>
                  </a:lnTo>
                  <a:lnTo>
                    <a:pt x="218" y="524"/>
                  </a:lnTo>
                  <a:lnTo>
                    <a:pt x="227" y="524"/>
                  </a:lnTo>
                  <a:lnTo>
                    <a:pt x="232" y="524"/>
                  </a:lnTo>
                  <a:lnTo>
                    <a:pt x="232" y="505"/>
                  </a:lnTo>
                  <a:lnTo>
                    <a:pt x="232" y="462"/>
                  </a:lnTo>
                  <a:lnTo>
                    <a:pt x="232" y="401"/>
                  </a:lnTo>
                  <a:lnTo>
                    <a:pt x="232" y="331"/>
                  </a:lnTo>
                  <a:lnTo>
                    <a:pt x="232" y="254"/>
                  </a:lnTo>
                  <a:lnTo>
                    <a:pt x="232" y="184"/>
                  </a:lnTo>
                  <a:lnTo>
                    <a:pt x="232" y="123"/>
                  </a:lnTo>
                  <a:lnTo>
                    <a:pt x="232" y="80"/>
                  </a:lnTo>
                  <a:lnTo>
                    <a:pt x="232" y="60"/>
                  </a:lnTo>
                  <a:lnTo>
                    <a:pt x="254" y="60"/>
                  </a:lnTo>
                  <a:lnTo>
                    <a:pt x="289" y="60"/>
                  </a:lnTo>
                  <a:lnTo>
                    <a:pt x="341" y="60"/>
                  </a:lnTo>
                  <a:lnTo>
                    <a:pt x="382" y="60"/>
                  </a:lnTo>
                  <a:lnTo>
                    <a:pt x="397" y="60"/>
                  </a:lnTo>
                  <a:lnTo>
                    <a:pt x="397" y="56"/>
                  </a:lnTo>
                  <a:lnTo>
                    <a:pt x="397" y="43"/>
                  </a:lnTo>
                  <a:lnTo>
                    <a:pt x="397" y="28"/>
                  </a:lnTo>
                  <a:lnTo>
                    <a:pt x="397" y="18"/>
                  </a:lnTo>
                  <a:lnTo>
                    <a:pt x="397" y="9"/>
                  </a:lnTo>
                  <a:lnTo>
                    <a:pt x="397" y="0"/>
                  </a:lnTo>
                  <a:lnTo>
                    <a:pt x="382" y="0"/>
                  </a:lnTo>
                  <a:lnTo>
                    <a:pt x="335" y="0"/>
                  </a:lnTo>
                  <a:lnTo>
                    <a:pt x="274" y="0"/>
                  </a:lnTo>
                  <a:lnTo>
                    <a:pt x="198" y="0"/>
                  </a:lnTo>
                  <a:lnTo>
                    <a:pt x="127" y="0"/>
                  </a:lnTo>
                  <a:lnTo>
                    <a:pt x="66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0" y="43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19" y="60"/>
                  </a:lnTo>
                  <a:lnTo>
                    <a:pt x="61" y="60"/>
                  </a:lnTo>
                  <a:lnTo>
                    <a:pt x="110" y="60"/>
                  </a:lnTo>
                  <a:lnTo>
                    <a:pt x="147" y="60"/>
                  </a:lnTo>
                  <a:lnTo>
                    <a:pt x="167" y="60"/>
                  </a:lnTo>
                  <a:lnTo>
                    <a:pt x="167" y="80"/>
                  </a:lnTo>
                  <a:lnTo>
                    <a:pt x="167" y="123"/>
                  </a:lnTo>
                  <a:lnTo>
                    <a:pt x="167" y="184"/>
                  </a:lnTo>
                  <a:lnTo>
                    <a:pt x="167" y="254"/>
                  </a:lnTo>
                  <a:lnTo>
                    <a:pt x="167" y="331"/>
                  </a:lnTo>
                  <a:lnTo>
                    <a:pt x="167" y="401"/>
                  </a:lnTo>
                  <a:lnTo>
                    <a:pt x="167" y="462"/>
                  </a:lnTo>
                  <a:lnTo>
                    <a:pt x="167" y="505"/>
                  </a:lnTo>
                  <a:lnTo>
                    <a:pt x="167" y="524"/>
                  </a:lnTo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245" name="Freeform 29"/>
            <p:cNvSpPr>
              <a:spLocks/>
            </p:cNvSpPr>
            <p:nvPr userDrawn="1"/>
          </p:nvSpPr>
          <p:spPr bwMode="auto">
            <a:xfrm>
              <a:off x="5405" y="3999"/>
              <a:ext cx="7" cy="53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6" y="0"/>
                </a:cxn>
                <a:cxn ang="0">
                  <a:pos x="52" y="0"/>
                </a:cxn>
                <a:cxn ang="0">
                  <a:pos x="38" y="0"/>
                </a:cxn>
                <a:cxn ang="0">
                  <a:pos x="22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0" y="69"/>
                </a:cxn>
                <a:cxn ang="0">
                  <a:pos x="0" y="136"/>
                </a:cxn>
                <a:cxn ang="0">
                  <a:pos x="0" y="218"/>
                </a:cxn>
                <a:cxn ang="0">
                  <a:pos x="0" y="305"/>
                </a:cxn>
                <a:cxn ang="0">
                  <a:pos x="0" y="387"/>
                </a:cxn>
                <a:cxn ang="0">
                  <a:pos x="0" y="458"/>
                </a:cxn>
                <a:cxn ang="0">
                  <a:pos x="0" y="505"/>
                </a:cxn>
                <a:cxn ang="0">
                  <a:pos x="0" y="524"/>
                </a:cxn>
                <a:cxn ang="0">
                  <a:pos x="5" y="524"/>
                </a:cxn>
                <a:cxn ang="0">
                  <a:pos x="22" y="524"/>
                </a:cxn>
                <a:cxn ang="0">
                  <a:pos x="38" y="524"/>
                </a:cxn>
                <a:cxn ang="0">
                  <a:pos x="52" y="524"/>
                </a:cxn>
                <a:cxn ang="0">
                  <a:pos x="66" y="524"/>
                </a:cxn>
                <a:cxn ang="0">
                  <a:pos x="74" y="524"/>
                </a:cxn>
                <a:cxn ang="0">
                  <a:pos x="74" y="505"/>
                </a:cxn>
                <a:cxn ang="0">
                  <a:pos x="74" y="458"/>
                </a:cxn>
                <a:cxn ang="0">
                  <a:pos x="74" y="387"/>
                </a:cxn>
                <a:cxn ang="0">
                  <a:pos x="74" y="305"/>
                </a:cxn>
                <a:cxn ang="0">
                  <a:pos x="74" y="218"/>
                </a:cxn>
                <a:cxn ang="0">
                  <a:pos x="74" y="136"/>
                </a:cxn>
                <a:cxn ang="0">
                  <a:pos x="74" y="69"/>
                </a:cxn>
                <a:cxn ang="0">
                  <a:pos x="74" y="18"/>
                </a:cxn>
                <a:cxn ang="0">
                  <a:pos x="74" y="0"/>
                </a:cxn>
              </a:cxnLst>
              <a:rect l="0" t="0" r="r" b="b"/>
              <a:pathLst>
                <a:path w="74" h="524">
                  <a:moveTo>
                    <a:pt x="74" y="0"/>
                  </a:moveTo>
                  <a:lnTo>
                    <a:pt x="66" y="0"/>
                  </a:lnTo>
                  <a:lnTo>
                    <a:pt x="52" y="0"/>
                  </a:lnTo>
                  <a:lnTo>
                    <a:pt x="38" y="0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69"/>
                  </a:lnTo>
                  <a:lnTo>
                    <a:pt x="0" y="136"/>
                  </a:lnTo>
                  <a:lnTo>
                    <a:pt x="0" y="218"/>
                  </a:lnTo>
                  <a:lnTo>
                    <a:pt x="0" y="305"/>
                  </a:lnTo>
                  <a:lnTo>
                    <a:pt x="0" y="387"/>
                  </a:lnTo>
                  <a:lnTo>
                    <a:pt x="0" y="458"/>
                  </a:lnTo>
                  <a:lnTo>
                    <a:pt x="0" y="505"/>
                  </a:lnTo>
                  <a:lnTo>
                    <a:pt x="0" y="524"/>
                  </a:lnTo>
                  <a:lnTo>
                    <a:pt x="5" y="524"/>
                  </a:lnTo>
                  <a:lnTo>
                    <a:pt x="22" y="524"/>
                  </a:lnTo>
                  <a:lnTo>
                    <a:pt x="38" y="524"/>
                  </a:lnTo>
                  <a:lnTo>
                    <a:pt x="52" y="524"/>
                  </a:lnTo>
                  <a:lnTo>
                    <a:pt x="66" y="524"/>
                  </a:lnTo>
                  <a:lnTo>
                    <a:pt x="74" y="524"/>
                  </a:lnTo>
                  <a:lnTo>
                    <a:pt x="74" y="505"/>
                  </a:lnTo>
                  <a:lnTo>
                    <a:pt x="74" y="458"/>
                  </a:lnTo>
                  <a:lnTo>
                    <a:pt x="74" y="387"/>
                  </a:lnTo>
                  <a:lnTo>
                    <a:pt x="74" y="305"/>
                  </a:lnTo>
                  <a:lnTo>
                    <a:pt x="74" y="218"/>
                  </a:lnTo>
                  <a:lnTo>
                    <a:pt x="74" y="136"/>
                  </a:lnTo>
                  <a:lnTo>
                    <a:pt x="74" y="69"/>
                  </a:lnTo>
                  <a:lnTo>
                    <a:pt x="74" y="18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246" name="Freeform 30"/>
            <p:cNvSpPr>
              <a:spLocks/>
            </p:cNvSpPr>
            <p:nvPr userDrawn="1"/>
          </p:nvSpPr>
          <p:spPr bwMode="auto">
            <a:xfrm>
              <a:off x="5405" y="3999"/>
              <a:ext cx="7" cy="53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6" y="0"/>
                </a:cxn>
                <a:cxn ang="0">
                  <a:pos x="52" y="0"/>
                </a:cxn>
                <a:cxn ang="0">
                  <a:pos x="38" y="0"/>
                </a:cxn>
                <a:cxn ang="0">
                  <a:pos x="22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0" y="69"/>
                </a:cxn>
                <a:cxn ang="0">
                  <a:pos x="0" y="136"/>
                </a:cxn>
                <a:cxn ang="0">
                  <a:pos x="0" y="218"/>
                </a:cxn>
                <a:cxn ang="0">
                  <a:pos x="0" y="305"/>
                </a:cxn>
                <a:cxn ang="0">
                  <a:pos x="0" y="387"/>
                </a:cxn>
                <a:cxn ang="0">
                  <a:pos x="0" y="458"/>
                </a:cxn>
                <a:cxn ang="0">
                  <a:pos x="0" y="505"/>
                </a:cxn>
                <a:cxn ang="0">
                  <a:pos x="0" y="524"/>
                </a:cxn>
                <a:cxn ang="0">
                  <a:pos x="5" y="524"/>
                </a:cxn>
                <a:cxn ang="0">
                  <a:pos x="22" y="524"/>
                </a:cxn>
                <a:cxn ang="0">
                  <a:pos x="38" y="524"/>
                </a:cxn>
                <a:cxn ang="0">
                  <a:pos x="52" y="524"/>
                </a:cxn>
                <a:cxn ang="0">
                  <a:pos x="66" y="524"/>
                </a:cxn>
                <a:cxn ang="0">
                  <a:pos x="74" y="524"/>
                </a:cxn>
                <a:cxn ang="0">
                  <a:pos x="74" y="505"/>
                </a:cxn>
                <a:cxn ang="0">
                  <a:pos x="74" y="458"/>
                </a:cxn>
                <a:cxn ang="0">
                  <a:pos x="74" y="387"/>
                </a:cxn>
                <a:cxn ang="0">
                  <a:pos x="74" y="305"/>
                </a:cxn>
                <a:cxn ang="0">
                  <a:pos x="74" y="218"/>
                </a:cxn>
                <a:cxn ang="0">
                  <a:pos x="74" y="136"/>
                </a:cxn>
                <a:cxn ang="0">
                  <a:pos x="74" y="69"/>
                </a:cxn>
                <a:cxn ang="0">
                  <a:pos x="74" y="18"/>
                </a:cxn>
                <a:cxn ang="0">
                  <a:pos x="74" y="0"/>
                </a:cxn>
              </a:cxnLst>
              <a:rect l="0" t="0" r="r" b="b"/>
              <a:pathLst>
                <a:path w="74" h="524">
                  <a:moveTo>
                    <a:pt x="74" y="0"/>
                  </a:moveTo>
                  <a:lnTo>
                    <a:pt x="66" y="0"/>
                  </a:lnTo>
                  <a:lnTo>
                    <a:pt x="52" y="0"/>
                  </a:lnTo>
                  <a:lnTo>
                    <a:pt x="38" y="0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69"/>
                  </a:lnTo>
                  <a:lnTo>
                    <a:pt x="0" y="136"/>
                  </a:lnTo>
                  <a:lnTo>
                    <a:pt x="0" y="218"/>
                  </a:lnTo>
                  <a:lnTo>
                    <a:pt x="0" y="305"/>
                  </a:lnTo>
                  <a:lnTo>
                    <a:pt x="0" y="387"/>
                  </a:lnTo>
                  <a:lnTo>
                    <a:pt x="0" y="458"/>
                  </a:lnTo>
                  <a:lnTo>
                    <a:pt x="0" y="505"/>
                  </a:lnTo>
                  <a:lnTo>
                    <a:pt x="0" y="524"/>
                  </a:lnTo>
                  <a:lnTo>
                    <a:pt x="5" y="524"/>
                  </a:lnTo>
                  <a:lnTo>
                    <a:pt x="22" y="524"/>
                  </a:lnTo>
                  <a:lnTo>
                    <a:pt x="38" y="524"/>
                  </a:lnTo>
                  <a:lnTo>
                    <a:pt x="52" y="524"/>
                  </a:lnTo>
                  <a:lnTo>
                    <a:pt x="66" y="524"/>
                  </a:lnTo>
                  <a:lnTo>
                    <a:pt x="74" y="524"/>
                  </a:lnTo>
                  <a:lnTo>
                    <a:pt x="74" y="505"/>
                  </a:lnTo>
                  <a:lnTo>
                    <a:pt x="74" y="458"/>
                  </a:lnTo>
                  <a:lnTo>
                    <a:pt x="74" y="387"/>
                  </a:lnTo>
                  <a:lnTo>
                    <a:pt x="74" y="305"/>
                  </a:lnTo>
                  <a:lnTo>
                    <a:pt x="74" y="218"/>
                  </a:lnTo>
                  <a:lnTo>
                    <a:pt x="74" y="136"/>
                  </a:lnTo>
                  <a:lnTo>
                    <a:pt x="74" y="69"/>
                  </a:lnTo>
                  <a:lnTo>
                    <a:pt x="74" y="18"/>
                  </a:lnTo>
                  <a:lnTo>
                    <a:pt x="74" y="0"/>
                  </a:lnTo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247" name="Freeform 31"/>
            <p:cNvSpPr>
              <a:spLocks/>
            </p:cNvSpPr>
            <p:nvPr userDrawn="1"/>
          </p:nvSpPr>
          <p:spPr bwMode="auto">
            <a:xfrm>
              <a:off x="5429" y="3999"/>
              <a:ext cx="40" cy="54"/>
            </a:xfrm>
            <a:custGeom>
              <a:avLst/>
              <a:gdLst/>
              <a:ahLst/>
              <a:cxnLst>
                <a:cxn ang="0">
                  <a:pos x="390" y="455"/>
                </a:cxn>
                <a:cxn ang="0">
                  <a:pos x="352" y="465"/>
                </a:cxn>
                <a:cxn ang="0">
                  <a:pos x="311" y="474"/>
                </a:cxn>
                <a:cxn ang="0">
                  <a:pos x="277" y="474"/>
                </a:cxn>
                <a:cxn ang="0">
                  <a:pos x="211" y="469"/>
                </a:cxn>
                <a:cxn ang="0">
                  <a:pos x="155" y="440"/>
                </a:cxn>
                <a:cxn ang="0">
                  <a:pos x="113" y="394"/>
                </a:cxn>
                <a:cxn ang="0">
                  <a:pos x="84" y="338"/>
                </a:cxn>
                <a:cxn ang="0">
                  <a:pos x="73" y="270"/>
                </a:cxn>
                <a:cxn ang="0">
                  <a:pos x="84" y="200"/>
                </a:cxn>
                <a:cxn ang="0">
                  <a:pos x="113" y="143"/>
                </a:cxn>
                <a:cxn ang="0">
                  <a:pos x="155" y="96"/>
                </a:cxn>
                <a:cxn ang="0">
                  <a:pos x="211" y="73"/>
                </a:cxn>
                <a:cxn ang="0">
                  <a:pos x="281" y="63"/>
                </a:cxn>
                <a:cxn ang="0">
                  <a:pos x="333" y="67"/>
                </a:cxn>
                <a:cxn ang="0">
                  <a:pos x="384" y="87"/>
                </a:cxn>
                <a:cxn ang="0">
                  <a:pos x="390" y="83"/>
                </a:cxn>
                <a:cxn ang="0">
                  <a:pos x="390" y="67"/>
                </a:cxn>
                <a:cxn ang="0">
                  <a:pos x="390" y="50"/>
                </a:cxn>
                <a:cxn ang="0">
                  <a:pos x="390" y="35"/>
                </a:cxn>
                <a:cxn ang="0">
                  <a:pos x="390" y="25"/>
                </a:cxn>
                <a:cxn ang="0">
                  <a:pos x="395" y="21"/>
                </a:cxn>
                <a:cxn ang="0">
                  <a:pos x="339" y="7"/>
                </a:cxn>
                <a:cxn ang="0">
                  <a:pos x="277" y="0"/>
                </a:cxn>
                <a:cxn ang="0">
                  <a:pos x="184" y="12"/>
                </a:cxn>
                <a:cxn ang="0">
                  <a:pos x="108" y="44"/>
                </a:cxn>
                <a:cxn ang="0">
                  <a:pos x="52" y="101"/>
                </a:cxn>
                <a:cxn ang="0">
                  <a:pos x="12" y="179"/>
                </a:cxn>
                <a:cxn ang="0">
                  <a:pos x="0" y="267"/>
                </a:cxn>
                <a:cxn ang="0">
                  <a:pos x="12" y="357"/>
                </a:cxn>
                <a:cxn ang="0">
                  <a:pos x="46" y="436"/>
                </a:cxn>
                <a:cxn ang="0">
                  <a:pos x="108" y="491"/>
                </a:cxn>
                <a:cxn ang="0">
                  <a:pos x="184" y="526"/>
                </a:cxn>
                <a:cxn ang="0">
                  <a:pos x="277" y="541"/>
                </a:cxn>
                <a:cxn ang="0">
                  <a:pos x="343" y="536"/>
                </a:cxn>
                <a:cxn ang="0">
                  <a:pos x="395" y="522"/>
                </a:cxn>
                <a:cxn ang="0">
                  <a:pos x="395" y="516"/>
                </a:cxn>
                <a:cxn ang="0">
                  <a:pos x="395" y="502"/>
                </a:cxn>
                <a:cxn ang="0">
                  <a:pos x="390" y="491"/>
                </a:cxn>
                <a:cxn ang="0">
                  <a:pos x="390" y="474"/>
                </a:cxn>
                <a:cxn ang="0">
                  <a:pos x="390" y="461"/>
                </a:cxn>
                <a:cxn ang="0">
                  <a:pos x="390" y="455"/>
                </a:cxn>
              </a:cxnLst>
              <a:rect l="0" t="0" r="r" b="b"/>
              <a:pathLst>
                <a:path w="395" h="541">
                  <a:moveTo>
                    <a:pt x="390" y="455"/>
                  </a:moveTo>
                  <a:lnTo>
                    <a:pt x="352" y="465"/>
                  </a:lnTo>
                  <a:lnTo>
                    <a:pt x="311" y="474"/>
                  </a:lnTo>
                  <a:lnTo>
                    <a:pt x="277" y="474"/>
                  </a:lnTo>
                  <a:lnTo>
                    <a:pt x="211" y="469"/>
                  </a:lnTo>
                  <a:lnTo>
                    <a:pt x="155" y="440"/>
                  </a:lnTo>
                  <a:lnTo>
                    <a:pt x="113" y="394"/>
                  </a:lnTo>
                  <a:lnTo>
                    <a:pt x="84" y="338"/>
                  </a:lnTo>
                  <a:lnTo>
                    <a:pt x="73" y="270"/>
                  </a:lnTo>
                  <a:lnTo>
                    <a:pt x="84" y="200"/>
                  </a:lnTo>
                  <a:lnTo>
                    <a:pt x="113" y="143"/>
                  </a:lnTo>
                  <a:lnTo>
                    <a:pt x="155" y="96"/>
                  </a:lnTo>
                  <a:lnTo>
                    <a:pt x="211" y="73"/>
                  </a:lnTo>
                  <a:lnTo>
                    <a:pt x="281" y="63"/>
                  </a:lnTo>
                  <a:lnTo>
                    <a:pt x="333" y="67"/>
                  </a:lnTo>
                  <a:lnTo>
                    <a:pt x="384" y="87"/>
                  </a:lnTo>
                  <a:lnTo>
                    <a:pt x="390" y="83"/>
                  </a:lnTo>
                  <a:lnTo>
                    <a:pt x="390" y="67"/>
                  </a:lnTo>
                  <a:lnTo>
                    <a:pt x="390" y="50"/>
                  </a:lnTo>
                  <a:lnTo>
                    <a:pt x="390" y="35"/>
                  </a:lnTo>
                  <a:lnTo>
                    <a:pt x="390" y="25"/>
                  </a:lnTo>
                  <a:lnTo>
                    <a:pt x="395" y="21"/>
                  </a:lnTo>
                  <a:lnTo>
                    <a:pt x="339" y="7"/>
                  </a:lnTo>
                  <a:lnTo>
                    <a:pt x="277" y="0"/>
                  </a:lnTo>
                  <a:lnTo>
                    <a:pt x="184" y="12"/>
                  </a:lnTo>
                  <a:lnTo>
                    <a:pt x="108" y="44"/>
                  </a:lnTo>
                  <a:lnTo>
                    <a:pt x="52" y="101"/>
                  </a:lnTo>
                  <a:lnTo>
                    <a:pt x="12" y="179"/>
                  </a:lnTo>
                  <a:lnTo>
                    <a:pt x="0" y="267"/>
                  </a:lnTo>
                  <a:lnTo>
                    <a:pt x="12" y="357"/>
                  </a:lnTo>
                  <a:lnTo>
                    <a:pt x="46" y="436"/>
                  </a:lnTo>
                  <a:lnTo>
                    <a:pt x="108" y="491"/>
                  </a:lnTo>
                  <a:lnTo>
                    <a:pt x="184" y="526"/>
                  </a:lnTo>
                  <a:lnTo>
                    <a:pt x="277" y="541"/>
                  </a:lnTo>
                  <a:lnTo>
                    <a:pt x="343" y="536"/>
                  </a:lnTo>
                  <a:lnTo>
                    <a:pt x="395" y="522"/>
                  </a:lnTo>
                  <a:lnTo>
                    <a:pt x="395" y="516"/>
                  </a:lnTo>
                  <a:lnTo>
                    <a:pt x="395" y="502"/>
                  </a:lnTo>
                  <a:lnTo>
                    <a:pt x="390" y="491"/>
                  </a:lnTo>
                  <a:lnTo>
                    <a:pt x="390" y="474"/>
                  </a:lnTo>
                  <a:lnTo>
                    <a:pt x="390" y="461"/>
                  </a:lnTo>
                  <a:lnTo>
                    <a:pt x="390" y="45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248" name="Freeform 32"/>
            <p:cNvSpPr>
              <a:spLocks/>
            </p:cNvSpPr>
            <p:nvPr userDrawn="1"/>
          </p:nvSpPr>
          <p:spPr bwMode="auto">
            <a:xfrm>
              <a:off x="5429" y="3999"/>
              <a:ext cx="40" cy="54"/>
            </a:xfrm>
            <a:custGeom>
              <a:avLst/>
              <a:gdLst/>
              <a:ahLst/>
              <a:cxnLst>
                <a:cxn ang="0">
                  <a:pos x="390" y="455"/>
                </a:cxn>
                <a:cxn ang="0">
                  <a:pos x="352" y="465"/>
                </a:cxn>
                <a:cxn ang="0">
                  <a:pos x="311" y="474"/>
                </a:cxn>
                <a:cxn ang="0">
                  <a:pos x="277" y="474"/>
                </a:cxn>
                <a:cxn ang="0">
                  <a:pos x="211" y="469"/>
                </a:cxn>
                <a:cxn ang="0">
                  <a:pos x="155" y="440"/>
                </a:cxn>
                <a:cxn ang="0">
                  <a:pos x="113" y="394"/>
                </a:cxn>
                <a:cxn ang="0">
                  <a:pos x="84" y="338"/>
                </a:cxn>
                <a:cxn ang="0">
                  <a:pos x="73" y="270"/>
                </a:cxn>
                <a:cxn ang="0">
                  <a:pos x="84" y="200"/>
                </a:cxn>
                <a:cxn ang="0">
                  <a:pos x="113" y="143"/>
                </a:cxn>
                <a:cxn ang="0">
                  <a:pos x="155" y="96"/>
                </a:cxn>
                <a:cxn ang="0">
                  <a:pos x="211" y="73"/>
                </a:cxn>
                <a:cxn ang="0">
                  <a:pos x="281" y="63"/>
                </a:cxn>
                <a:cxn ang="0">
                  <a:pos x="333" y="67"/>
                </a:cxn>
                <a:cxn ang="0">
                  <a:pos x="384" y="87"/>
                </a:cxn>
                <a:cxn ang="0">
                  <a:pos x="390" y="83"/>
                </a:cxn>
                <a:cxn ang="0">
                  <a:pos x="390" y="67"/>
                </a:cxn>
                <a:cxn ang="0">
                  <a:pos x="390" y="50"/>
                </a:cxn>
                <a:cxn ang="0">
                  <a:pos x="390" y="35"/>
                </a:cxn>
                <a:cxn ang="0">
                  <a:pos x="390" y="25"/>
                </a:cxn>
                <a:cxn ang="0">
                  <a:pos x="395" y="21"/>
                </a:cxn>
                <a:cxn ang="0">
                  <a:pos x="339" y="7"/>
                </a:cxn>
                <a:cxn ang="0">
                  <a:pos x="277" y="0"/>
                </a:cxn>
                <a:cxn ang="0">
                  <a:pos x="184" y="12"/>
                </a:cxn>
                <a:cxn ang="0">
                  <a:pos x="108" y="44"/>
                </a:cxn>
                <a:cxn ang="0">
                  <a:pos x="52" y="101"/>
                </a:cxn>
                <a:cxn ang="0">
                  <a:pos x="12" y="179"/>
                </a:cxn>
                <a:cxn ang="0">
                  <a:pos x="0" y="267"/>
                </a:cxn>
                <a:cxn ang="0">
                  <a:pos x="12" y="357"/>
                </a:cxn>
                <a:cxn ang="0">
                  <a:pos x="46" y="436"/>
                </a:cxn>
                <a:cxn ang="0">
                  <a:pos x="108" y="491"/>
                </a:cxn>
                <a:cxn ang="0">
                  <a:pos x="184" y="526"/>
                </a:cxn>
                <a:cxn ang="0">
                  <a:pos x="277" y="541"/>
                </a:cxn>
                <a:cxn ang="0">
                  <a:pos x="343" y="536"/>
                </a:cxn>
                <a:cxn ang="0">
                  <a:pos x="395" y="522"/>
                </a:cxn>
                <a:cxn ang="0">
                  <a:pos x="395" y="516"/>
                </a:cxn>
                <a:cxn ang="0">
                  <a:pos x="395" y="502"/>
                </a:cxn>
                <a:cxn ang="0">
                  <a:pos x="390" y="491"/>
                </a:cxn>
                <a:cxn ang="0">
                  <a:pos x="390" y="474"/>
                </a:cxn>
                <a:cxn ang="0">
                  <a:pos x="390" y="461"/>
                </a:cxn>
                <a:cxn ang="0">
                  <a:pos x="390" y="455"/>
                </a:cxn>
              </a:cxnLst>
              <a:rect l="0" t="0" r="r" b="b"/>
              <a:pathLst>
                <a:path w="395" h="541">
                  <a:moveTo>
                    <a:pt x="390" y="455"/>
                  </a:moveTo>
                  <a:lnTo>
                    <a:pt x="352" y="465"/>
                  </a:lnTo>
                  <a:lnTo>
                    <a:pt x="311" y="474"/>
                  </a:lnTo>
                  <a:lnTo>
                    <a:pt x="277" y="474"/>
                  </a:lnTo>
                  <a:lnTo>
                    <a:pt x="211" y="469"/>
                  </a:lnTo>
                  <a:lnTo>
                    <a:pt x="155" y="440"/>
                  </a:lnTo>
                  <a:lnTo>
                    <a:pt x="113" y="394"/>
                  </a:lnTo>
                  <a:lnTo>
                    <a:pt x="84" y="338"/>
                  </a:lnTo>
                  <a:lnTo>
                    <a:pt x="73" y="270"/>
                  </a:lnTo>
                  <a:lnTo>
                    <a:pt x="84" y="200"/>
                  </a:lnTo>
                  <a:lnTo>
                    <a:pt x="113" y="143"/>
                  </a:lnTo>
                  <a:lnTo>
                    <a:pt x="155" y="96"/>
                  </a:lnTo>
                  <a:lnTo>
                    <a:pt x="211" y="73"/>
                  </a:lnTo>
                  <a:lnTo>
                    <a:pt x="281" y="63"/>
                  </a:lnTo>
                  <a:lnTo>
                    <a:pt x="333" y="67"/>
                  </a:lnTo>
                  <a:lnTo>
                    <a:pt x="384" y="87"/>
                  </a:lnTo>
                  <a:lnTo>
                    <a:pt x="390" y="83"/>
                  </a:lnTo>
                  <a:lnTo>
                    <a:pt x="390" y="67"/>
                  </a:lnTo>
                  <a:lnTo>
                    <a:pt x="390" y="50"/>
                  </a:lnTo>
                  <a:lnTo>
                    <a:pt x="390" y="35"/>
                  </a:lnTo>
                  <a:lnTo>
                    <a:pt x="390" y="25"/>
                  </a:lnTo>
                  <a:lnTo>
                    <a:pt x="395" y="21"/>
                  </a:lnTo>
                  <a:lnTo>
                    <a:pt x="339" y="7"/>
                  </a:lnTo>
                  <a:lnTo>
                    <a:pt x="277" y="0"/>
                  </a:lnTo>
                  <a:lnTo>
                    <a:pt x="184" y="12"/>
                  </a:lnTo>
                  <a:lnTo>
                    <a:pt x="108" y="44"/>
                  </a:lnTo>
                  <a:lnTo>
                    <a:pt x="52" y="101"/>
                  </a:lnTo>
                  <a:lnTo>
                    <a:pt x="12" y="179"/>
                  </a:lnTo>
                  <a:lnTo>
                    <a:pt x="0" y="267"/>
                  </a:lnTo>
                  <a:lnTo>
                    <a:pt x="12" y="357"/>
                  </a:lnTo>
                  <a:lnTo>
                    <a:pt x="46" y="436"/>
                  </a:lnTo>
                  <a:lnTo>
                    <a:pt x="108" y="491"/>
                  </a:lnTo>
                  <a:lnTo>
                    <a:pt x="184" y="526"/>
                  </a:lnTo>
                  <a:lnTo>
                    <a:pt x="277" y="541"/>
                  </a:lnTo>
                  <a:lnTo>
                    <a:pt x="343" y="536"/>
                  </a:lnTo>
                  <a:lnTo>
                    <a:pt x="395" y="522"/>
                  </a:lnTo>
                  <a:lnTo>
                    <a:pt x="395" y="516"/>
                  </a:lnTo>
                  <a:lnTo>
                    <a:pt x="395" y="502"/>
                  </a:lnTo>
                  <a:lnTo>
                    <a:pt x="390" y="491"/>
                  </a:lnTo>
                  <a:lnTo>
                    <a:pt x="390" y="474"/>
                  </a:lnTo>
                  <a:lnTo>
                    <a:pt x="390" y="461"/>
                  </a:lnTo>
                  <a:lnTo>
                    <a:pt x="390" y="455"/>
                  </a:lnTo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249" name="Freeform 33"/>
            <p:cNvSpPr>
              <a:spLocks/>
            </p:cNvSpPr>
            <p:nvPr userDrawn="1"/>
          </p:nvSpPr>
          <p:spPr bwMode="auto">
            <a:xfrm>
              <a:off x="5481" y="3999"/>
              <a:ext cx="30" cy="54"/>
            </a:xfrm>
            <a:custGeom>
              <a:avLst/>
              <a:gdLst/>
              <a:ahLst/>
              <a:cxnLst>
                <a:cxn ang="0">
                  <a:pos x="128" y="287"/>
                </a:cxn>
                <a:cxn ang="0">
                  <a:pos x="162" y="309"/>
                </a:cxn>
                <a:cxn ang="0">
                  <a:pos x="194" y="327"/>
                </a:cxn>
                <a:cxn ang="0">
                  <a:pos x="218" y="352"/>
                </a:cxn>
                <a:cxn ang="0">
                  <a:pos x="231" y="389"/>
                </a:cxn>
                <a:cxn ang="0">
                  <a:pos x="214" y="430"/>
                </a:cxn>
                <a:cxn ang="0">
                  <a:pos x="190" y="461"/>
                </a:cxn>
                <a:cxn ang="0">
                  <a:pos x="157" y="474"/>
                </a:cxn>
                <a:cxn ang="0">
                  <a:pos x="123" y="474"/>
                </a:cxn>
                <a:cxn ang="0">
                  <a:pos x="76" y="474"/>
                </a:cxn>
                <a:cxn ang="0">
                  <a:pos x="40" y="465"/>
                </a:cxn>
                <a:cxn ang="0">
                  <a:pos x="15" y="455"/>
                </a:cxn>
                <a:cxn ang="0">
                  <a:pos x="15" y="461"/>
                </a:cxn>
                <a:cxn ang="0">
                  <a:pos x="10" y="469"/>
                </a:cxn>
                <a:cxn ang="0">
                  <a:pos x="10" y="484"/>
                </a:cxn>
                <a:cxn ang="0">
                  <a:pos x="10" y="502"/>
                </a:cxn>
                <a:cxn ang="0">
                  <a:pos x="6" y="512"/>
                </a:cxn>
                <a:cxn ang="0">
                  <a:pos x="6" y="516"/>
                </a:cxn>
                <a:cxn ang="0">
                  <a:pos x="57" y="531"/>
                </a:cxn>
                <a:cxn ang="0">
                  <a:pos x="114" y="541"/>
                </a:cxn>
                <a:cxn ang="0">
                  <a:pos x="179" y="531"/>
                </a:cxn>
                <a:cxn ang="0">
                  <a:pos x="231" y="512"/>
                </a:cxn>
                <a:cxn ang="0">
                  <a:pos x="270" y="478"/>
                </a:cxn>
                <a:cxn ang="0">
                  <a:pos x="297" y="440"/>
                </a:cxn>
                <a:cxn ang="0">
                  <a:pos x="302" y="385"/>
                </a:cxn>
                <a:cxn ang="0">
                  <a:pos x="297" y="332"/>
                </a:cxn>
                <a:cxn ang="0">
                  <a:pos x="270" y="296"/>
                </a:cxn>
                <a:cxn ang="0">
                  <a:pos x="241" y="267"/>
                </a:cxn>
                <a:cxn ang="0">
                  <a:pos x="203" y="239"/>
                </a:cxn>
                <a:cxn ang="0">
                  <a:pos x="170" y="225"/>
                </a:cxn>
                <a:cxn ang="0">
                  <a:pos x="132" y="205"/>
                </a:cxn>
                <a:cxn ang="0">
                  <a:pos x="100" y="185"/>
                </a:cxn>
                <a:cxn ang="0">
                  <a:pos x="82" y="162"/>
                </a:cxn>
                <a:cxn ang="0">
                  <a:pos x="76" y="134"/>
                </a:cxn>
                <a:cxn ang="0">
                  <a:pos x="86" y="92"/>
                </a:cxn>
                <a:cxn ang="0">
                  <a:pos x="118" y="67"/>
                </a:cxn>
                <a:cxn ang="0">
                  <a:pos x="170" y="63"/>
                </a:cxn>
                <a:cxn ang="0">
                  <a:pos x="218" y="67"/>
                </a:cxn>
                <a:cxn ang="0">
                  <a:pos x="265" y="83"/>
                </a:cxn>
                <a:cxn ang="0">
                  <a:pos x="270" y="76"/>
                </a:cxn>
                <a:cxn ang="0">
                  <a:pos x="270" y="63"/>
                </a:cxn>
                <a:cxn ang="0">
                  <a:pos x="270" y="44"/>
                </a:cxn>
                <a:cxn ang="0">
                  <a:pos x="275" y="35"/>
                </a:cxn>
                <a:cxn ang="0">
                  <a:pos x="275" y="21"/>
                </a:cxn>
                <a:cxn ang="0">
                  <a:pos x="275" y="16"/>
                </a:cxn>
                <a:cxn ang="0">
                  <a:pos x="223" y="7"/>
                </a:cxn>
                <a:cxn ang="0">
                  <a:pos x="170" y="0"/>
                </a:cxn>
                <a:cxn ang="0">
                  <a:pos x="96" y="12"/>
                </a:cxn>
                <a:cxn ang="0">
                  <a:pos x="47" y="35"/>
                </a:cxn>
                <a:cxn ang="0">
                  <a:pos x="10" y="83"/>
                </a:cxn>
                <a:cxn ang="0">
                  <a:pos x="0" y="139"/>
                </a:cxn>
                <a:cxn ang="0">
                  <a:pos x="10" y="185"/>
                </a:cxn>
                <a:cxn ang="0">
                  <a:pos x="24" y="219"/>
                </a:cxn>
                <a:cxn ang="0">
                  <a:pos x="57" y="247"/>
                </a:cxn>
                <a:cxn ang="0">
                  <a:pos x="91" y="267"/>
                </a:cxn>
                <a:cxn ang="0">
                  <a:pos x="128" y="287"/>
                </a:cxn>
              </a:cxnLst>
              <a:rect l="0" t="0" r="r" b="b"/>
              <a:pathLst>
                <a:path w="302" h="541">
                  <a:moveTo>
                    <a:pt x="128" y="287"/>
                  </a:moveTo>
                  <a:lnTo>
                    <a:pt x="162" y="309"/>
                  </a:lnTo>
                  <a:lnTo>
                    <a:pt x="194" y="327"/>
                  </a:lnTo>
                  <a:lnTo>
                    <a:pt x="218" y="352"/>
                  </a:lnTo>
                  <a:lnTo>
                    <a:pt x="231" y="389"/>
                  </a:lnTo>
                  <a:lnTo>
                    <a:pt x="214" y="430"/>
                  </a:lnTo>
                  <a:lnTo>
                    <a:pt x="190" y="461"/>
                  </a:lnTo>
                  <a:lnTo>
                    <a:pt x="157" y="474"/>
                  </a:lnTo>
                  <a:lnTo>
                    <a:pt x="123" y="474"/>
                  </a:lnTo>
                  <a:lnTo>
                    <a:pt x="76" y="474"/>
                  </a:lnTo>
                  <a:lnTo>
                    <a:pt x="40" y="465"/>
                  </a:lnTo>
                  <a:lnTo>
                    <a:pt x="15" y="455"/>
                  </a:lnTo>
                  <a:lnTo>
                    <a:pt x="15" y="461"/>
                  </a:lnTo>
                  <a:lnTo>
                    <a:pt x="10" y="469"/>
                  </a:lnTo>
                  <a:lnTo>
                    <a:pt x="10" y="484"/>
                  </a:lnTo>
                  <a:lnTo>
                    <a:pt x="10" y="502"/>
                  </a:lnTo>
                  <a:lnTo>
                    <a:pt x="6" y="512"/>
                  </a:lnTo>
                  <a:lnTo>
                    <a:pt x="6" y="516"/>
                  </a:lnTo>
                  <a:lnTo>
                    <a:pt x="57" y="531"/>
                  </a:lnTo>
                  <a:lnTo>
                    <a:pt x="114" y="541"/>
                  </a:lnTo>
                  <a:lnTo>
                    <a:pt x="179" y="531"/>
                  </a:lnTo>
                  <a:lnTo>
                    <a:pt x="231" y="512"/>
                  </a:lnTo>
                  <a:lnTo>
                    <a:pt x="270" y="478"/>
                  </a:lnTo>
                  <a:lnTo>
                    <a:pt x="297" y="440"/>
                  </a:lnTo>
                  <a:lnTo>
                    <a:pt x="302" y="385"/>
                  </a:lnTo>
                  <a:lnTo>
                    <a:pt x="297" y="332"/>
                  </a:lnTo>
                  <a:lnTo>
                    <a:pt x="270" y="296"/>
                  </a:lnTo>
                  <a:lnTo>
                    <a:pt x="241" y="267"/>
                  </a:lnTo>
                  <a:lnTo>
                    <a:pt x="203" y="239"/>
                  </a:lnTo>
                  <a:lnTo>
                    <a:pt x="170" y="225"/>
                  </a:lnTo>
                  <a:lnTo>
                    <a:pt x="132" y="205"/>
                  </a:lnTo>
                  <a:lnTo>
                    <a:pt x="100" y="185"/>
                  </a:lnTo>
                  <a:lnTo>
                    <a:pt x="82" y="162"/>
                  </a:lnTo>
                  <a:lnTo>
                    <a:pt x="76" y="134"/>
                  </a:lnTo>
                  <a:lnTo>
                    <a:pt x="86" y="92"/>
                  </a:lnTo>
                  <a:lnTo>
                    <a:pt x="118" y="67"/>
                  </a:lnTo>
                  <a:lnTo>
                    <a:pt x="170" y="63"/>
                  </a:lnTo>
                  <a:lnTo>
                    <a:pt x="218" y="67"/>
                  </a:lnTo>
                  <a:lnTo>
                    <a:pt x="265" y="83"/>
                  </a:lnTo>
                  <a:lnTo>
                    <a:pt x="270" y="76"/>
                  </a:lnTo>
                  <a:lnTo>
                    <a:pt x="270" y="63"/>
                  </a:lnTo>
                  <a:lnTo>
                    <a:pt x="270" y="44"/>
                  </a:lnTo>
                  <a:lnTo>
                    <a:pt x="275" y="35"/>
                  </a:lnTo>
                  <a:lnTo>
                    <a:pt x="275" y="21"/>
                  </a:lnTo>
                  <a:lnTo>
                    <a:pt x="275" y="16"/>
                  </a:lnTo>
                  <a:lnTo>
                    <a:pt x="223" y="7"/>
                  </a:lnTo>
                  <a:lnTo>
                    <a:pt x="170" y="0"/>
                  </a:lnTo>
                  <a:lnTo>
                    <a:pt x="96" y="12"/>
                  </a:lnTo>
                  <a:lnTo>
                    <a:pt x="47" y="35"/>
                  </a:lnTo>
                  <a:lnTo>
                    <a:pt x="10" y="83"/>
                  </a:lnTo>
                  <a:lnTo>
                    <a:pt x="0" y="139"/>
                  </a:lnTo>
                  <a:lnTo>
                    <a:pt x="10" y="185"/>
                  </a:lnTo>
                  <a:lnTo>
                    <a:pt x="24" y="219"/>
                  </a:lnTo>
                  <a:lnTo>
                    <a:pt x="57" y="247"/>
                  </a:lnTo>
                  <a:lnTo>
                    <a:pt x="91" y="267"/>
                  </a:lnTo>
                  <a:lnTo>
                    <a:pt x="128" y="2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250" name="Freeform 34"/>
            <p:cNvSpPr>
              <a:spLocks/>
            </p:cNvSpPr>
            <p:nvPr userDrawn="1"/>
          </p:nvSpPr>
          <p:spPr bwMode="auto">
            <a:xfrm>
              <a:off x="5481" y="3999"/>
              <a:ext cx="30" cy="54"/>
            </a:xfrm>
            <a:custGeom>
              <a:avLst/>
              <a:gdLst/>
              <a:ahLst/>
              <a:cxnLst>
                <a:cxn ang="0">
                  <a:pos x="128" y="287"/>
                </a:cxn>
                <a:cxn ang="0">
                  <a:pos x="162" y="309"/>
                </a:cxn>
                <a:cxn ang="0">
                  <a:pos x="194" y="327"/>
                </a:cxn>
                <a:cxn ang="0">
                  <a:pos x="218" y="352"/>
                </a:cxn>
                <a:cxn ang="0">
                  <a:pos x="231" y="389"/>
                </a:cxn>
                <a:cxn ang="0">
                  <a:pos x="214" y="430"/>
                </a:cxn>
                <a:cxn ang="0">
                  <a:pos x="190" y="461"/>
                </a:cxn>
                <a:cxn ang="0">
                  <a:pos x="157" y="474"/>
                </a:cxn>
                <a:cxn ang="0">
                  <a:pos x="123" y="474"/>
                </a:cxn>
                <a:cxn ang="0">
                  <a:pos x="76" y="474"/>
                </a:cxn>
                <a:cxn ang="0">
                  <a:pos x="40" y="465"/>
                </a:cxn>
                <a:cxn ang="0">
                  <a:pos x="15" y="455"/>
                </a:cxn>
                <a:cxn ang="0">
                  <a:pos x="15" y="461"/>
                </a:cxn>
                <a:cxn ang="0">
                  <a:pos x="10" y="469"/>
                </a:cxn>
                <a:cxn ang="0">
                  <a:pos x="10" y="484"/>
                </a:cxn>
                <a:cxn ang="0">
                  <a:pos x="10" y="502"/>
                </a:cxn>
                <a:cxn ang="0">
                  <a:pos x="6" y="512"/>
                </a:cxn>
                <a:cxn ang="0">
                  <a:pos x="6" y="516"/>
                </a:cxn>
                <a:cxn ang="0">
                  <a:pos x="57" y="531"/>
                </a:cxn>
                <a:cxn ang="0">
                  <a:pos x="114" y="541"/>
                </a:cxn>
                <a:cxn ang="0">
                  <a:pos x="179" y="531"/>
                </a:cxn>
                <a:cxn ang="0">
                  <a:pos x="231" y="512"/>
                </a:cxn>
                <a:cxn ang="0">
                  <a:pos x="270" y="478"/>
                </a:cxn>
                <a:cxn ang="0">
                  <a:pos x="297" y="440"/>
                </a:cxn>
                <a:cxn ang="0">
                  <a:pos x="302" y="385"/>
                </a:cxn>
                <a:cxn ang="0">
                  <a:pos x="297" y="332"/>
                </a:cxn>
                <a:cxn ang="0">
                  <a:pos x="270" y="296"/>
                </a:cxn>
                <a:cxn ang="0">
                  <a:pos x="241" y="267"/>
                </a:cxn>
                <a:cxn ang="0">
                  <a:pos x="203" y="239"/>
                </a:cxn>
                <a:cxn ang="0">
                  <a:pos x="170" y="225"/>
                </a:cxn>
                <a:cxn ang="0">
                  <a:pos x="132" y="205"/>
                </a:cxn>
                <a:cxn ang="0">
                  <a:pos x="100" y="185"/>
                </a:cxn>
                <a:cxn ang="0">
                  <a:pos x="82" y="162"/>
                </a:cxn>
                <a:cxn ang="0">
                  <a:pos x="76" y="134"/>
                </a:cxn>
                <a:cxn ang="0">
                  <a:pos x="86" y="92"/>
                </a:cxn>
                <a:cxn ang="0">
                  <a:pos x="118" y="67"/>
                </a:cxn>
                <a:cxn ang="0">
                  <a:pos x="170" y="63"/>
                </a:cxn>
                <a:cxn ang="0">
                  <a:pos x="218" y="67"/>
                </a:cxn>
                <a:cxn ang="0">
                  <a:pos x="265" y="83"/>
                </a:cxn>
                <a:cxn ang="0">
                  <a:pos x="270" y="76"/>
                </a:cxn>
                <a:cxn ang="0">
                  <a:pos x="270" y="63"/>
                </a:cxn>
                <a:cxn ang="0">
                  <a:pos x="270" y="44"/>
                </a:cxn>
                <a:cxn ang="0">
                  <a:pos x="275" y="35"/>
                </a:cxn>
                <a:cxn ang="0">
                  <a:pos x="275" y="21"/>
                </a:cxn>
                <a:cxn ang="0">
                  <a:pos x="275" y="16"/>
                </a:cxn>
                <a:cxn ang="0">
                  <a:pos x="223" y="7"/>
                </a:cxn>
                <a:cxn ang="0">
                  <a:pos x="170" y="0"/>
                </a:cxn>
                <a:cxn ang="0">
                  <a:pos x="96" y="12"/>
                </a:cxn>
                <a:cxn ang="0">
                  <a:pos x="47" y="35"/>
                </a:cxn>
                <a:cxn ang="0">
                  <a:pos x="10" y="83"/>
                </a:cxn>
                <a:cxn ang="0">
                  <a:pos x="0" y="139"/>
                </a:cxn>
                <a:cxn ang="0">
                  <a:pos x="10" y="185"/>
                </a:cxn>
                <a:cxn ang="0">
                  <a:pos x="24" y="219"/>
                </a:cxn>
                <a:cxn ang="0">
                  <a:pos x="57" y="247"/>
                </a:cxn>
                <a:cxn ang="0">
                  <a:pos x="91" y="267"/>
                </a:cxn>
                <a:cxn ang="0">
                  <a:pos x="128" y="287"/>
                </a:cxn>
              </a:cxnLst>
              <a:rect l="0" t="0" r="r" b="b"/>
              <a:pathLst>
                <a:path w="302" h="541">
                  <a:moveTo>
                    <a:pt x="128" y="287"/>
                  </a:moveTo>
                  <a:lnTo>
                    <a:pt x="162" y="309"/>
                  </a:lnTo>
                  <a:lnTo>
                    <a:pt x="194" y="327"/>
                  </a:lnTo>
                  <a:lnTo>
                    <a:pt x="218" y="352"/>
                  </a:lnTo>
                  <a:lnTo>
                    <a:pt x="231" y="389"/>
                  </a:lnTo>
                  <a:lnTo>
                    <a:pt x="214" y="430"/>
                  </a:lnTo>
                  <a:lnTo>
                    <a:pt x="190" y="461"/>
                  </a:lnTo>
                  <a:lnTo>
                    <a:pt x="157" y="474"/>
                  </a:lnTo>
                  <a:lnTo>
                    <a:pt x="123" y="474"/>
                  </a:lnTo>
                  <a:lnTo>
                    <a:pt x="76" y="474"/>
                  </a:lnTo>
                  <a:lnTo>
                    <a:pt x="40" y="465"/>
                  </a:lnTo>
                  <a:lnTo>
                    <a:pt x="15" y="455"/>
                  </a:lnTo>
                  <a:lnTo>
                    <a:pt x="15" y="461"/>
                  </a:lnTo>
                  <a:lnTo>
                    <a:pt x="10" y="469"/>
                  </a:lnTo>
                  <a:lnTo>
                    <a:pt x="10" y="484"/>
                  </a:lnTo>
                  <a:lnTo>
                    <a:pt x="10" y="502"/>
                  </a:lnTo>
                  <a:lnTo>
                    <a:pt x="6" y="512"/>
                  </a:lnTo>
                  <a:lnTo>
                    <a:pt x="6" y="516"/>
                  </a:lnTo>
                  <a:lnTo>
                    <a:pt x="57" y="531"/>
                  </a:lnTo>
                  <a:lnTo>
                    <a:pt x="114" y="541"/>
                  </a:lnTo>
                  <a:lnTo>
                    <a:pt x="179" y="531"/>
                  </a:lnTo>
                  <a:lnTo>
                    <a:pt x="231" y="512"/>
                  </a:lnTo>
                  <a:lnTo>
                    <a:pt x="270" y="478"/>
                  </a:lnTo>
                  <a:lnTo>
                    <a:pt x="297" y="440"/>
                  </a:lnTo>
                  <a:lnTo>
                    <a:pt x="302" y="385"/>
                  </a:lnTo>
                  <a:lnTo>
                    <a:pt x="297" y="332"/>
                  </a:lnTo>
                  <a:lnTo>
                    <a:pt x="270" y="296"/>
                  </a:lnTo>
                  <a:lnTo>
                    <a:pt x="241" y="267"/>
                  </a:lnTo>
                  <a:lnTo>
                    <a:pt x="203" y="239"/>
                  </a:lnTo>
                  <a:lnTo>
                    <a:pt x="170" y="225"/>
                  </a:lnTo>
                  <a:lnTo>
                    <a:pt x="132" y="205"/>
                  </a:lnTo>
                  <a:lnTo>
                    <a:pt x="100" y="185"/>
                  </a:lnTo>
                  <a:lnTo>
                    <a:pt x="82" y="162"/>
                  </a:lnTo>
                  <a:lnTo>
                    <a:pt x="76" y="134"/>
                  </a:lnTo>
                  <a:lnTo>
                    <a:pt x="86" y="92"/>
                  </a:lnTo>
                  <a:lnTo>
                    <a:pt x="118" y="67"/>
                  </a:lnTo>
                  <a:lnTo>
                    <a:pt x="170" y="63"/>
                  </a:lnTo>
                  <a:lnTo>
                    <a:pt x="218" y="67"/>
                  </a:lnTo>
                  <a:lnTo>
                    <a:pt x="265" y="83"/>
                  </a:lnTo>
                  <a:lnTo>
                    <a:pt x="270" y="76"/>
                  </a:lnTo>
                  <a:lnTo>
                    <a:pt x="270" y="63"/>
                  </a:lnTo>
                  <a:lnTo>
                    <a:pt x="270" y="44"/>
                  </a:lnTo>
                  <a:lnTo>
                    <a:pt x="275" y="35"/>
                  </a:lnTo>
                  <a:lnTo>
                    <a:pt x="275" y="21"/>
                  </a:lnTo>
                  <a:lnTo>
                    <a:pt x="275" y="16"/>
                  </a:lnTo>
                  <a:lnTo>
                    <a:pt x="223" y="7"/>
                  </a:lnTo>
                  <a:lnTo>
                    <a:pt x="170" y="0"/>
                  </a:lnTo>
                  <a:lnTo>
                    <a:pt x="96" y="12"/>
                  </a:lnTo>
                  <a:lnTo>
                    <a:pt x="47" y="35"/>
                  </a:lnTo>
                  <a:lnTo>
                    <a:pt x="10" y="83"/>
                  </a:lnTo>
                  <a:lnTo>
                    <a:pt x="0" y="139"/>
                  </a:lnTo>
                  <a:lnTo>
                    <a:pt x="10" y="185"/>
                  </a:lnTo>
                  <a:lnTo>
                    <a:pt x="24" y="219"/>
                  </a:lnTo>
                  <a:lnTo>
                    <a:pt x="57" y="247"/>
                  </a:lnTo>
                  <a:lnTo>
                    <a:pt x="91" y="267"/>
                  </a:lnTo>
                  <a:lnTo>
                    <a:pt x="128" y="287"/>
                  </a:lnTo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251" name="Freeform 35"/>
            <p:cNvSpPr>
              <a:spLocks noEditPoints="1"/>
            </p:cNvSpPr>
            <p:nvPr userDrawn="1"/>
          </p:nvSpPr>
          <p:spPr bwMode="auto">
            <a:xfrm>
              <a:off x="5094" y="4089"/>
              <a:ext cx="44" cy="52"/>
            </a:xfrm>
            <a:custGeom>
              <a:avLst/>
              <a:gdLst/>
              <a:ahLst/>
              <a:cxnLst>
                <a:cxn ang="0">
                  <a:pos x="152" y="0"/>
                </a:cxn>
                <a:cxn ang="0">
                  <a:pos x="137" y="0"/>
                </a:cxn>
                <a:cxn ang="0">
                  <a:pos x="100" y="0"/>
                </a:cxn>
                <a:cxn ang="0">
                  <a:pos x="56" y="0"/>
                </a:cxn>
                <a:cxn ang="0">
                  <a:pos x="20" y="0"/>
                </a:cxn>
                <a:cxn ang="0">
                  <a:pos x="0" y="0"/>
                </a:cxn>
                <a:cxn ang="0">
                  <a:pos x="0" y="22"/>
                </a:cxn>
                <a:cxn ang="0">
                  <a:pos x="0" y="67"/>
                </a:cxn>
                <a:cxn ang="0">
                  <a:pos x="0" y="140"/>
                </a:cxn>
                <a:cxn ang="0">
                  <a:pos x="0" y="220"/>
                </a:cxn>
                <a:cxn ang="0">
                  <a:pos x="0" y="305"/>
                </a:cxn>
                <a:cxn ang="0">
                  <a:pos x="0" y="390"/>
                </a:cxn>
                <a:cxn ang="0">
                  <a:pos x="0" y="456"/>
                </a:cxn>
                <a:cxn ang="0">
                  <a:pos x="0" y="507"/>
                </a:cxn>
                <a:cxn ang="0">
                  <a:pos x="0" y="522"/>
                </a:cxn>
                <a:cxn ang="0">
                  <a:pos x="20" y="522"/>
                </a:cxn>
                <a:cxn ang="0">
                  <a:pos x="56" y="522"/>
                </a:cxn>
                <a:cxn ang="0">
                  <a:pos x="100" y="522"/>
                </a:cxn>
                <a:cxn ang="0">
                  <a:pos x="137" y="522"/>
                </a:cxn>
                <a:cxn ang="0">
                  <a:pos x="152" y="522"/>
                </a:cxn>
                <a:cxn ang="0">
                  <a:pos x="235" y="517"/>
                </a:cxn>
                <a:cxn ang="0">
                  <a:pos x="306" y="491"/>
                </a:cxn>
                <a:cxn ang="0">
                  <a:pos x="358" y="456"/>
                </a:cxn>
                <a:cxn ang="0">
                  <a:pos x="396" y="404"/>
                </a:cxn>
                <a:cxn ang="0">
                  <a:pos x="423" y="339"/>
                </a:cxn>
                <a:cxn ang="0">
                  <a:pos x="434" y="255"/>
                </a:cxn>
                <a:cxn ang="0">
                  <a:pos x="419" y="175"/>
                </a:cxn>
                <a:cxn ang="0">
                  <a:pos x="382" y="102"/>
                </a:cxn>
                <a:cxn ang="0">
                  <a:pos x="320" y="47"/>
                </a:cxn>
                <a:cxn ang="0">
                  <a:pos x="244" y="10"/>
                </a:cxn>
                <a:cxn ang="0">
                  <a:pos x="152" y="0"/>
                </a:cxn>
                <a:cxn ang="0">
                  <a:pos x="152" y="461"/>
                </a:cxn>
                <a:cxn ang="0">
                  <a:pos x="71" y="461"/>
                </a:cxn>
                <a:cxn ang="0">
                  <a:pos x="71" y="61"/>
                </a:cxn>
                <a:cxn ang="0">
                  <a:pos x="76" y="61"/>
                </a:cxn>
                <a:cxn ang="0">
                  <a:pos x="161" y="61"/>
                </a:cxn>
                <a:cxn ang="0">
                  <a:pos x="230" y="70"/>
                </a:cxn>
                <a:cxn ang="0">
                  <a:pos x="279" y="99"/>
                </a:cxn>
                <a:cxn ang="0">
                  <a:pos x="320" y="140"/>
                </a:cxn>
                <a:cxn ang="0">
                  <a:pos x="345" y="194"/>
                </a:cxn>
                <a:cxn ang="0">
                  <a:pos x="358" y="261"/>
                </a:cxn>
                <a:cxn ang="0">
                  <a:pos x="345" y="334"/>
                </a:cxn>
                <a:cxn ang="0">
                  <a:pos x="326" y="390"/>
                </a:cxn>
                <a:cxn ang="0">
                  <a:pos x="284" y="429"/>
                </a:cxn>
                <a:cxn ang="0">
                  <a:pos x="223" y="456"/>
                </a:cxn>
                <a:cxn ang="0">
                  <a:pos x="152" y="461"/>
                </a:cxn>
              </a:cxnLst>
              <a:rect l="0" t="0" r="r" b="b"/>
              <a:pathLst>
                <a:path w="434" h="522">
                  <a:moveTo>
                    <a:pt x="152" y="0"/>
                  </a:moveTo>
                  <a:lnTo>
                    <a:pt x="137" y="0"/>
                  </a:lnTo>
                  <a:lnTo>
                    <a:pt x="100" y="0"/>
                  </a:lnTo>
                  <a:lnTo>
                    <a:pt x="56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0" y="67"/>
                  </a:lnTo>
                  <a:lnTo>
                    <a:pt x="0" y="140"/>
                  </a:lnTo>
                  <a:lnTo>
                    <a:pt x="0" y="220"/>
                  </a:lnTo>
                  <a:lnTo>
                    <a:pt x="0" y="305"/>
                  </a:lnTo>
                  <a:lnTo>
                    <a:pt x="0" y="390"/>
                  </a:lnTo>
                  <a:lnTo>
                    <a:pt x="0" y="456"/>
                  </a:lnTo>
                  <a:lnTo>
                    <a:pt x="0" y="507"/>
                  </a:lnTo>
                  <a:lnTo>
                    <a:pt x="0" y="522"/>
                  </a:lnTo>
                  <a:lnTo>
                    <a:pt x="20" y="522"/>
                  </a:lnTo>
                  <a:lnTo>
                    <a:pt x="56" y="522"/>
                  </a:lnTo>
                  <a:lnTo>
                    <a:pt x="100" y="522"/>
                  </a:lnTo>
                  <a:lnTo>
                    <a:pt x="137" y="522"/>
                  </a:lnTo>
                  <a:lnTo>
                    <a:pt x="152" y="522"/>
                  </a:lnTo>
                  <a:lnTo>
                    <a:pt x="235" y="517"/>
                  </a:lnTo>
                  <a:lnTo>
                    <a:pt x="306" y="491"/>
                  </a:lnTo>
                  <a:lnTo>
                    <a:pt x="358" y="456"/>
                  </a:lnTo>
                  <a:lnTo>
                    <a:pt x="396" y="404"/>
                  </a:lnTo>
                  <a:lnTo>
                    <a:pt x="423" y="339"/>
                  </a:lnTo>
                  <a:lnTo>
                    <a:pt x="434" y="255"/>
                  </a:lnTo>
                  <a:lnTo>
                    <a:pt x="419" y="175"/>
                  </a:lnTo>
                  <a:lnTo>
                    <a:pt x="382" y="102"/>
                  </a:lnTo>
                  <a:lnTo>
                    <a:pt x="320" y="47"/>
                  </a:lnTo>
                  <a:lnTo>
                    <a:pt x="244" y="10"/>
                  </a:lnTo>
                  <a:lnTo>
                    <a:pt x="152" y="0"/>
                  </a:lnTo>
                  <a:close/>
                  <a:moveTo>
                    <a:pt x="152" y="461"/>
                  </a:moveTo>
                  <a:lnTo>
                    <a:pt x="71" y="461"/>
                  </a:lnTo>
                  <a:lnTo>
                    <a:pt x="71" y="61"/>
                  </a:lnTo>
                  <a:lnTo>
                    <a:pt x="76" y="61"/>
                  </a:lnTo>
                  <a:lnTo>
                    <a:pt x="161" y="61"/>
                  </a:lnTo>
                  <a:lnTo>
                    <a:pt x="230" y="70"/>
                  </a:lnTo>
                  <a:lnTo>
                    <a:pt x="279" y="99"/>
                  </a:lnTo>
                  <a:lnTo>
                    <a:pt x="320" y="140"/>
                  </a:lnTo>
                  <a:lnTo>
                    <a:pt x="345" y="194"/>
                  </a:lnTo>
                  <a:lnTo>
                    <a:pt x="358" y="261"/>
                  </a:lnTo>
                  <a:lnTo>
                    <a:pt x="345" y="334"/>
                  </a:lnTo>
                  <a:lnTo>
                    <a:pt x="326" y="390"/>
                  </a:lnTo>
                  <a:lnTo>
                    <a:pt x="284" y="429"/>
                  </a:lnTo>
                  <a:lnTo>
                    <a:pt x="223" y="456"/>
                  </a:lnTo>
                  <a:lnTo>
                    <a:pt x="152" y="4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252" name="Freeform 36"/>
            <p:cNvSpPr>
              <a:spLocks/>
            </p:cNvSpPr>
            <p:nvPr userDrawn="1"/>
          </p:nvSpPr>
          <p:spPr bwMode="auto">
            <a:xfrm>
              <a:off x="5094" y="4089"/>
              <a:ext cx="44" cy="52"/>
            </a:xfrm>
            <a:custGeom>
              <a:avLst/>
              <a:gdLst/>
              <a:ahLst/>
              <a:cxnLst>
                <a:cxn ang="0">
                  <a:pos x="152" y="0"/>
                </a:cxn>
                <a:cxn ang="0">
                  <a:pos x="137" y="0"/>
                </a:cxn>
                <a:cxn ang="0">
                  <a:pos x="100" y="0"/>
                </a:cxn>
                <a:cxn ang="0">
                  <a:pos x="56" y="0"/>
                </a:cxn>
                <a:cxn ang="0">
                  <a:pos x="20" y="0"/>
                </a:cxn>
                <a:cxn ang="0">
                  <a:pos x="0" y="0"/>
                </a:cxn>
                <a:cxn ang="0">
                  <a:pos x="0" y="22"/>
                </a:cxn>
                <a:cxn ang="0">
                  <a:pos x="0" y="67"/>
                </a:cxn>
                <a:cxn ang="0">
                  <a:pos x="0" y="140"/>
                </a:cxn>
                <a:cxn ang="0">
                  <a:pos x="0" y="220"/>
                </a:cxn>
                <a:cxn ang="0">
                  <a:pos x="0" y="305"/>
                </a:cxn>
                <a:cxn ang="0">
                  <a:pos x="0" y="390"/>
                </a:cxn>
                <a:cxn ang="0">
                  <a:pos x="0" y="456"/>
                </a:cxn>
                <a:cxn ang="0">
                  <a:pos x="0" y="507"/>
                </a:cxn>
                <a:cxn ang="0">
                  <a:pos x="0" y="522"/>
                </a:cxn>
                <a:cxn ang="0">
                  <a:pos x="20" y="522"/>
                </a:cxn>
                <a:cxn ang="0">
                  <a:pos x="56" y="522"/>
                </a:cxn>
                <a:cxn ang="0">
                  <a:pos x="100" y="522"/>
                </a:cxn>
                <a:cxn ang="0">
                  <a:pos x="137" y="522"/>
                </a:cxn>
                <a:cxn ang="0">
                  <a:pos x="152" y="522"/>
                </a:cxn>
                <a:cxn ang="0">
                  <a:pos x="235" y="517"/>
                </a:cxn>
                <a:cxn ang="0">
                  <a:pos x="306" y="491"/>
                </a:cxn>
                <a:cxn ang="0">
                  <a:pos x="358" y="456"/>
                </a:cxn>
                <a:cxn ang="0">
                  <a:pos x="396" y="404"/>
                </a:cxn>
                <a:cxn ang="0">
                  <a:pos x="423" y="339"/>
                </a:cxn>
                <a:cxn ang="0">
                  <a:pos x="434" y="255"/>
                </a:cxn>
                <a:cxn ang="0">
                  <a:pos x="419" y="175"/>
                </a:cxn>
                <a:cxn ang="0">
                  <a:pos x="382" y="102"/>
                </a:cxn>
                <a:cxn ang="0">
                  <a:pos x="320" y="47"/>
                </a:cxn>
                <a:cxn ang="0">
                  <a:pos x="244" y="10"/>
                </a:cxn>
                <a:cxn ang="0">
                  <a:pos x="152" y="0"/>
                </a:cxn>
              </a:cxnLst>
              <a:rect l="0" t="0" r="r" b="b"/>
              <a:pathLst>
                <a:path w="434" h="522">
                  <a:moveTo>
                    <a:pt x="152" y="0"/>
                  </a:moveTo>
                  <a:lnTo>
                    <a:pt x="137" y="0"/>
                  </a:lnTo>
                  <a:lnTo>
                    <a:pt x="100" y="0"/>
                  </a:lnTo>
                  <a:lnTo>
                    <a:pt x="56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0" y="67"/>
                  </a:lnTo>
                  <a:lnTo>
                    <a:pt x="0" y="140"/>
                  </a:lnTo>
                  <a:lnTo>
                    <a:pt x="0" y="220"/>
                  </a:lnTo>
                  <a:lnTo>
                    <a:pt x="0" y="305"/>
                  </a:lnTo>
                  <a:lnTo>
                    <a:pt x="0" y="390"/>
                  </a:lnTo>
                  <a:lnTo>
                    <a:pt x="0" y="456"/>
                  </a:lnTo>
                  <a:lnTo>
                    <a:pt x="0" y="507"/>
                  </a:lnTo>
                  <a:lnTo>
                    <a:pt x="0" y="522"/>
                  </a:lnTo>
                  <a:lnTo>
                    <a:pt x="20" y="522"/>
                  </a:lnTo>
                  <a:lnTo>
                    <a:pt x="56" y="522"/>
                  </a:lnTo>
                  <a:lnTo>
                    <a:pt x="100" y="522"/>
                  </a:lnTo>
                  <a:lnTo>
                    <a:pt x="137" y="522"/>
                  </a:lnTo>
                  <a:lnTo>
                    <a:pt x="152" y="522"/>
                  </a:lnTo>
                  <a:lnTo>
                    <a:pt x="235" y="517"/>
                  </a:lnTo>
                  <a:lnTo>
                    <a:pt x="306" y="491"/>
                  </a:lnTo>
                  <a:lnTo>
                    <a:pt x="358" y="456"/>
                  </a:lnTo>
                  <a:lnTo>
                    <a:pt x="396" y="404"/>
                  </a:lnTo>
                  <a:lnTo>
                    <a:pt x="423" y="339"/>
                  </a:lnTo>
                  <a:lnTo>
                    <a:pt x="434" y="255"/>
                  </a:lnTo>
                  <a:lnTo>
                    <a:pt x="419" y="175"/>
                  </a:lnTo>
                  <a:lnTo>
                    <a:pt x="382" y="102"/>
                  </a:lnTo>
                  <a:lnTo>
                    <a:pt x="320" y="47"/>
                  </a:lnTo>
                  <a:lnTo>
                    <a:pt x="244" y="10"/>
                  </a:lnTo>
                  <a:lnTo>
                    <a:pt x="152" y="0"/>
                  </a:lnTo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253" name="Freeform 37"/>
            <p:cNvSpPr>
              <a:spLocks/>
            </p:cNvSpPr>
            <p:nvPr userDrawn="1"/>
          </p:nvSpPr>
          <p:spPr bwMode="auto">
            <a:xfrm>
              <a:off x="5101" y="4095"/>
              <a:ext cx="29" cy="40"/>
            </a:xfrm>
            <a:custGeom>
              <a:avLst/>
              <a:gdLst/>
              <a:ahLst/>
              <a:cxnLst>
                <a:cxn ang="0">
                  <a:pos x="81" y="400"/>
                </a:cxn>
                <a:cxn ang="0">
                  <a:pos x="0" y="40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90" y="0"/>
                </a:cxn>
                <a:cxn ang="0">
                  <a:pos x="159" y="9"/>
                </a:cxn>
                <a:cxn ang="0">
                  <a:pos x="208" y="38"/>
                </a:cxn>
                <a:cxn ang="0">
                  <a:pos x="249" y="79"/>
                </a:cxn>
                <a:cxn ang="0">
                  <a:pos x="274" y="133"/>
                </a:cxn>
                <a:cxn ang="0">
                  <a:pos x="287" y="200"/>
                </a:cxn>
                <a:cxn ang="0">
                  <a:pos x="274" y="273"/>
                </a:cxn>
                <a:cxn ang="0">
                  <a:pos x="255" y="329"/>
                </a:cxn>
                <a:cxn ang="0">
                  <a:pos x="213" y="368"/>
                </a:cxn>
                <a:cxn ang="0">
                  <a:pos x="152" y="395"/>
                </a:cxn>
                <a:cxn ang="0">
                  <a:pos x="81" y="400"/>
                </a:cxn>
              </a:cxnLst>
              <a:rect l="0" t="0" r="r" b="b"/>
              <a:pathLst>
                <a:path w="287" h="400">
                  <a:moveTo>
                    <a:pt x="81" y="400"/>
                  </a:moveTo>
                  <a:lnTo>
                    <a:pt x="0" y="400"/>
                  </a:lnTo>
                  <a:lnTo>
                    <a:pt x="0" y="0"/>
                  </a:lnTo>
                  <a:lnTo>
                    <a:pt x="5" y="0"/>
                  </a:lnTo>
                  <a:lnTo>
                    <a:pt x="90" y="0"/>
                  </a:lnTo>
                  <a:lnTo>
                    <a:pt x="159" y="9"/>
                  </a:lnTo>
                  <a:lnTo>
                    <a:pt x="208" y="38"/>
                  </a:lnTo>
                  <a:lnTo>
                    <a:pt x="249" y="79"/>
                  </a:lnTo>
                  <a:lnTo>
                    <a:pt x="274" y="133"/>
                  </a:lnTo>
                  <a:lnTo>
                    <a:pt x="287" y="200"/>
                  </a:lnTo>
                  <a:lnTo>
                    <a:pt x="274" y="273"/>
                  </a:lnTo>
                  <a:lnTo>
                    <a:pt x="255" y="329"/>
                  </a:lnTo>
                  <a:lnTo>
                    <a:pt x="213" y="368"/>
                  </a:lnTo>
                  <a:lnTo>
                    <a:pt x="152" y="395"/>
                  </a:lnTo>
                  <a:lnTo>
                    <a:pt x="81" y="400"/>
                  </a:lnTo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254" name="Freeform 38"/>
            <p:cNvSpPr>
              <a:spLocks/>
            </p:cNvSpPr>
            <p:nvPr userDrawn="1"/>
          </p:nvSpPr>
          <p:spPr bwMode="auto">
            <a:xfrm>
              <a:off x="5158" y="4089"/>
              <a:ext cx="28" cy="52"/>
            </a:xfrm>
            <a:custGeom>
              <a:avLst/>
              <a:gdLst/>
              <a:ahLst/>
              <a:cxnLst>
                <a:cxn ang="0">
                  <a:pos x="15" y="522"/>
                </a:cxn>
                <a:cxn ang="0">
                  <a:pos x="113" y="522"/>
                </a:cxn>
                <a:cxn ang="0">
                  <a:pos x="231" y="522"/>
                </a:cxn>
                <a:cxn ang="0">
                  <a:pos x="287" y="522"/>
                </a:cxn>
                <a:cxn ang="0">
                  <a:pos x="287" y="507"/>
                </a:cxn>
                <a:cxn ang="0">
                  <a:pos x="287" y="481"/>
                </a:cxn>
                <a:cxn ang="0">
                  <a:pos x="287" y="461"/>
                </a:cxn>
                <a:cxn ang="0">
                  <a:pos x="231" y="461"/>
                </a:cxn>
                <a:cxn ang="0">
                  <a:pos x="123" y="461"/>
                </a:cxn>
                <a:cxn ang="0">
                  <a:pos x="67" y="461"/>
                </a:cxn>
                <a:cxn ang="0">
                  <a:pos x="81" y="281"/>
                </a:cxn>
                <a:cxn ang="0">
                  <a:pos x="169" y="281"/>
                </a:cxn>
                <a:cxn ang="0">
                  <a:pos x="250" y="281"/>
                </a:cxn>
                <a:cxn ang="0">
                  <a:pos x="270" y="277"/>
                </a:cxn>
                <a:cxn ang="0">
                  <a:pos x="270" y="249"/>
                </a:cxn>
                <a:cxn ang="0">
                  <a:pos x="270" y="226"/>
                </a:cxn>
                <a:cxn ang="0">
                  <a:pos x="250" y="220"/>
                </a:cxn>
                <a:cxn ang="0">
                  <a:pos x="169" y="220"/>
                </a:cxn>
                <a:cxn ang="0">
                  <a:pos x="81" y="220"/>
                </a:cxn>
                <a:cxn ang="0">
                  <a:pos x="67" y="61"/>
                </a:cxn>
                <a:cxn ang="0">
                  <a:pos x="123" y="61"/>
                </a:cxn>
                <a:cxn ang="0">
                  <a:pos x="231" y="61"/>
                </a:cxn>
                <a:cxn ang="0">
                  <a:pos x="287" y="61"/>
                </a:cxn>
                <a:cxn ang="0">
                  <a:pos x="287" y="47"/>
                </a:cxn>
                <a:cxn ang="0">
                  <a:pos x="287" y="17"/>
                </a:cxn>
                <a:cxn ang="0">
                  <a:pos x="287" y="0"/>
                </a:cxn>
                <a:cxn ang="0">
                  <a:pos x="231" y="0"/>
                </a:cxn>
                <a:cxn ang="0">
                  <a:pos x="113" y="0"/>
                </a:cxn>
                <a:cxn ang="0">
                  <a:pos x="15" y="0"/>
                </a:cxn>
                <a:cxn ang="0">
                  <a:pos x="0" y="22"/>
                </a:cxn>
                <a:cxn ang="0">
                  <a:pos x="0" y="140"/>
                </a:cxn>
                <a:cxn ang="0">
                  <a:pos x="0" y="305"/>
                </a:cxn>
                <a:cxn ang="0">
                  <a:pos x="0" y="456"/>
                </a:cxn>
                <a:cxn ang="0">
                  <a:pos x="0" y="522"/>
                </a:cxn>
              </a:cxnLst>
              <a:rect l="0" t="0" r="r" b="b"/>
              <a:pathLst>
                <a:path w="287" h="522">
                  <a:moveTo>
                    <a:pt x="0" y="522"/>
                  </a:moveTo>
                  <a:lnTo>
                    <a:pt x="15" y="522"/>
                  </a:lnTo>
                  <a:lnTo>
                    <a:pt x="56" y="522"/>
                  </a:lnTo>
                  <a:lnTo>
                    <a:pt x="113" y="522"/>
                  </a:lnTo>
                  <a:lnTo>
                    <a:pt x="175" y="522"/>
                  </a:lnTo>
                  <a:lnTo>
                    <a:pt x="231" y="522"/>
                  </a:lnTo>
                  <a:lnTo>
                    <a:pt x="270" y="522"/>
                  </a:lnTo>
                  <a:lnTo>
                    <a:pt x="287" y="522"/>
                  </a:lnTo>
                  <a:lnTo>
                    <a:pt x="287" y="517"/>
                  </a:lnTo>
                  <a:lnTo>
                    <a:pt x="287" y="507"/>
                  </a:lnTo>
                  <a:lnTo>
                    <a:pt x="287" y="491"/>
                  </a:lnTo>
                  <a:lnTo>
                    <a:pt x="287" y="481"/>
                  </a:lnTo>
                  <a:lnTo>
                    <a:pt x="287" y="471"/>
                  </a:lnTo>
                  <a:lnTo>
                    <a:pt x="287" y="461"/>
                  </a:lnTo>
                  <a:lnTo>
                    <a:pt x="270" y="461"/>
                  </a:lnTo>
                  <a:lnTo>
                    <a:pt x="231" y="461"/>
                  </a:lnTo>
                  <a:lnTo>
                    <a:pt x="175" y="461"/>
                  </a:lnTo>
                  <a:lnTo>
                    <a:pt x="123" y="461"/>
                  </a:lnTo>
                  <a:lnTo>
                    <a:pt x="81" y="461"/>
                  </a:lnTo>
                  <a:lnTo>
                    <a:pt x="67" y="461"/>
                  </a:lnTo>
                  <a:lnTo>
                    <a:pt x="67" y="281"/>
                  </a:lnTo>
                  <a:lnTo>
                    <a:pt x="81" y="281"/>
                  </a:lnTo>
                  <a:lnTo>
                    <a:pt x="118" y="281"/>
                  </a:lnTo>
                  <a:lnTo>
                    <a:pt x="169" y="281"/>
                  </a:lnTo>
                  <a:lnTo>
                    <a:pt x="216" y="281"/>
                  </a:lnTo>
                  <a:lnTo>
                    <a:pt x="250" y="281"/>
                  </a:lnTo>
                  <a:lnTo>
                    <a:pt x="270" y="281"/>
                  </a:lnTo>
                  <a:lnTo>
                    <a:pt x="270" y="277"/>
                  </a:lnTo>
                  <a:lnTo>
                    <a:pt x="270" y="268"/>
                  </a:lnTo>
                  <a:lnTo>
                    <a:pt x="270" y="249"/>
                  </a:lnTo>
                  <a:lnTo>
                    <a:pt x="270" y="240"/>
                  </a:lnTo>
                  <a:lnTo>
                    <a:pt x="270" y="226"/>
                  </a:lnTo>
                  <a:lnTo>
                    <a:pt x="270" y="220"/>
                  </a:lnTo>
                  <a:lnTo>
                    <a:pt x="250" y="220"/>
                  </a:lnTo>
                  <a:lnTo>
                    <a:pt x="216" y="220"/>
                  </a:lnTo>
                  <a:lnTo>
                    <a:pt x="169" y="220"/>
                  </a:lnTo>
                  <a:lnTo>
                    <a:pt x="118" y="220"/>
                  </a:lnTo>
                  <a:lnTo>
                    <a:pt x="81" y="220"/>
                  </a:lnTo>
                  <a:lnTo>
                    <a:pt x="67" y="220"/>
                  </a:lnTo>
                  <a:lnTo>
                    <a:pt x="67" y="61"/>
                  </a:lnTo>
                  <a:lnTo>
                    <a:pt x="81" y="61"/>
                  </a:lnTo>
                  <a:lnTo>
                    <a:pt x="123" y="61"/>
                  </a:lnTo>
                  <a:lnTo>
                    <a:pt x="175" y="61"/>
                  </a:lnTo>
                  <a:lnTo>
                    <a:pt x="231" y="61"/>
                  </a:lnTo>
                  <a:lnTo>
                    <a:pt x="270" y="61"/>
                  </a:lnTo>
                  <a:lnTo>
                    <a:pt x="287" y="61"/>
                  </a:lnTo>
                  <a:lnTo>
                    <a:pt x="287" y="56"/>
                  </a:lnTo>
                  <a:lnTo>
                    <a:pt x="287" y="47"/>
                  </a:lnTo>
                  <a:lnTo>
                    <a:pt x="287" y="31"/>
                  </a:lnTo>
                  <a:lnTo>
                    <a:pt x="287" y="17"/>
                  </a:lnTo>
                  <a:lnTo>
                    <a:pt x="287" y="4"/>
                  </a:lnTo>
                  <a:lnTo>
                    <a:pt x="287" y="0"/>
                  </a:lnTo>
                  <a:lnTo>
                    <a:pt x="270" y="0"/>
                  </a:lnTo>
                  <a:lnTo>
                    <a:pt x="231" y="0"/>
                  </a:lnTo>
                  <a:lnTo>
                    <a:pt x="175" y="0"/>
                  </a:lnTo>
                  <a:lnTo>
                    <a:pt x="113" y="0"/>
                  </a:lnTo>
                  <a:lnTo>
                    <a:pt x="56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0" y="67"/>
                  </a:lnTo>
                  <a:lnTo>
                    <a:pt x="0" y="140"/>
                  </a:lnTo>
                  <a:lnTo>
                    <a:pt x="0" y="220"/>
                  </a:lnTo>
                  <a:lnTo>
                    <a:pt x="0" y="305"/>
                  </a:lnTo>
                  <a:lnTo>
                    <a:pt x="0" y="390"/>
                  </a:lnTo>
                  <a:lnTo>
                    <a:pt x="0" y="456"/>
                  </a:lnTo>
                  <a:lnTo>
                    <a:pt x="0" y="507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255" name="Freeform 39"/>
            <p:cNvSpPr>
              <a:spLocks/>
            </p:cNvSpPr>
            <p:nvPr userDrawn="1"/>
          </p:nvSpPr>
          <p:spPr bwMode="auto">
            <a:xfrm>
              <a:off x="5158" y="4089"/>
              <a:ext cx="28" cy="52"/>
            </a:xfrm>
            <a:custGeom>
              <a:avLst/>
              <a:gdLst/>
              <a:ahLst/>
              <a:cxnLst>
                <a:cxn ang="0">
                  <a:pos x="15" y="522"/>
                </a:cxn>
                <a:cxn ang="0">
                  <a:pos x="113" y="522"/>
                </a:cxn>
                <a:cxn ang="0">
                  <a:pos x="231" y="522"/>
                </a:cxn>
                <a:cxn ang="0">
                  <a:pos x="287" y="522"/>
                </a:cxn>
                <a:cxn ang="0">
                  <a:pos x="287" y="507"/>
                </a:cxn>
                <a:cxn ang="0">
                  <a:pos x="287" y="481"/>
                </a:cxn>
                <a:cxn ang="0">
                  <a:pos x="287" y="461"/>
                </a:cxn>
                <a:cxn ang="0">
                  <a:pos x="231" y="461"/>
                </a:cxn>
                <a:cxn ang="0">
                  <a:pos x="123" y="461"/>
                </a:cxn>
                <a:cxn ang="0">
                  <a:pos x="67" y="461"/>
                </a:cxn>
                <a:cxn ang="0">
                  <a:pos x="81" y="281"/>
                </a:cxn>
                <a:cxn ang="0">
                  <a:pos x="169" y="281"/>
                </a:cxn>
                <a:cxn ang="0">
                  <a:pos x="250" y="281"/>
                </a:cxn>
                <a:cxn ang="0">
                  <a:pos x="270" y="277"/>
                </a:cxn>
                <a:cxn ang="0">
                  <a:pos x="270" y="249"/>
                </a:cxn>
                <a:cxn ang="0">
                  <a:pos x="270" y="226"/>
                </a:cxn>
                <a:cxn ang="0">
                  <a:pos x="250" y="220"/>
                </a:cxn>
                <a:cxn ang="0">
                  <a:pos x="169" y="220"/>
                </a:cxn>
                <a:cxn ang="0">
                  <a:pos x="81" y="220"/>
                </a:cxn>
                <a:cxn ang="0">
                  <a:pos x="67" y="61"/>
                </a:cxn>
                <a:cxn ang="0">
                  <a:pos x="123" y="61"/>
                </a:cxn>
                <a:cxn ang="0">
                  <a:pos x="231" y="61"/>
                </a:cxn>
                <a:cxn ang="0">
                  <a:pos x="287" y="61"/>
                </a:cxn>
                <a:cxn ang="0">
                  <a:pos x="287" y="47"/>
                </a:cxn>
                <a:cxn ang="0">
                  <a:pos x="287" y="17"/>
                </a:cxn>
                <a:cxn ang="0">
                  <a:pos x="287" y="0"/>
                </a:cxn>
                <a:cxn ang="0">
                  <a:pos x="231" y="0"/>
                </a:cxn>
                <a:cxn ang="0">
                  <a:pos x="113" y="0"/>
                </a:cxn>
                <a:cxn ang="0">
                  <a:pos x="15" y="0"/>
                </a:cxn>
                <a:cxn ang="0">
                  <a:pos x="0" y="22"/>
                </a:cxn>
                <a:cxn ang="0">
                  <a:pos x="0" y="140"/>
                </a:cxn>
                <a:cxn ang="0">
                  <a:pos x="0" y="305"/>
                </a:cxn>
                <a:cxn ang="0">
                  <a:pos x="0" y="456"/>
                </a:cxn>
                <a:cxn ang="0">
                  <a:pos x="0" y="522"/>
                </a:cxn>
              </a:cxnLst>
              <a:rect l="0" t="0" r="r" b="b"/>
              <a:pathLst>
                <a:path w="287" h="522">
                  <a:moveTo>
                    <a:pt x="0" y="522"/>
                  </a:moveTo>
                  <a:lnTo>
                    <a:pt x="15" y="522"/>
                  </a:lnTo>
                  <a:lnTo>
                    <a:pt x="56" y="522"/>
                  </a:lnTo>
                  <a:lnTo>
                    <a:pt x="113" y="522"/>
                  </a:lnTo>
                  <a:lnTo>
                    <a:pt x="175" y="522"/>
                  </a:lnTo>
                  <a:lnTo>
                    <a:pt x="231" y="522"/>
                  </a:lnTo>
                  <a:lnTo>
                    <a:pt x="270" y="522"/>
                  </a:lnTo>
                  <a:lnTo>
                    <a:pt x="287" y="522"/>
                  </a:lnTo>
                  <a:lnTo>
                    <a:pt x="287" y="517"/>
                  </a:lnTo>
                  <a:lnTo>
                    <a:pt x="287" y="507"/>
                  </a:lnTo>
                  <a:lnTo>
                    <a:pt x="287" y="491"/>
                  </a:lnTo>
                  <a:lnTo>
                    <a:pt x="287" y="481"/>
                  </a:lnTo>
                  <a:lnTo>
                    <a:pt x="287" y="471"/>
                  </a:lnTo>
                  <a:lnTo>
                    <a:pt x="287" y="461"/>
                  </a:lnTo>
                  <a:lnTo>
                    <a:pt x="270" y="461"/>
                  </a:lnTo>
                  <a:lnTo>
                    <a:pt x="231" y="461"/>
                  </a:lnTo>
                  <a:lnTo>
                    <a:pt x="175" y="461"/>
                  </a:lnTo>
                  <a:lnTo>
                    <a:pt x="123" y="461"/>
                  </a:lnTo>
                  <a:lnTo>
                    <a:pt x="81" y="461"/>
                  </a:lnTo>
                  <a:lnTo>
                    <a:pt x="67" y="461"/>
                  </a:lnTo>
                  <a:lnTo>
                    <a:pt x="67" y="281"/>
                  </a:lnTo>
                  <a:lnTo>
                    <a:pt x="81" y="281"/>
                  </a:lnTo>
                  <a:lnTo>
                    <a:pt x="118" y="281"/>
                  </a:lnTo>
                  <a:lnTo>
                    <a:pt x="169" y="281"/>
                  </a:lnTo>
                  <a:lnTo>
                    <a:pt x="216" y="281"/>
                  </a:lnTo>
                  <a:lnTo>
                    <a:pt x="250" y="281"/>
                  </a:lnTo>
                  <a:lnTo>
                    <a:pt x="270" y="281"/>
                  </a:lnTo>
                  <a:lnTo>
                    <a:pt x="270" y="277"/>
                  </a:lnTo>
                  <a:lnTo>
                    <a:pt x="270" y="268"/>
                  </a:lnTo>
                  <a:lnTo>
                    <a:pt x="270" y="249"/>
                  </a:lnTo>
                  <a:lnTo>
                    <a:pt x="270" y="240"/>
                  </a:lnTo>
                  <a:lnTo>
                    <a:pt x="270" y="226"/>
                  </a:lnTo>
                  <a:lnTo>
                    <a:pt x="270" y="220"/>
                  </a:lnTo>
                  <a:lnTo>
                    <a:pt x="250" y="220"/>
                  </a:lnTo>
                  <a:lnTo>
                    <a:pt x="216" y="220"/>
                  </a:lnTo>
                  <a:lnTo>
                    <a:pt x="169" y="220"/>
                  </a:lnTo>
                  <a:lnTo>
                    <a:pt x="118" y="220"/>
                  </a:lnTo>
                  <a:lnTo>
                    <a:pt x="81" y="220"/>
                  </a:lnTo>
                  <a:lnTo>
                    <a:pt x="67" y="220"/>
                  </a:lnTo>
                  <a:lnTo>
                    <a:pt x="67" y="61"/>
                  </a:lnTo>
                  <a:lnTo>
                    <a:pt x="81" y="61"/>
                  </a:lnTo>
                  <a:lnTo>
                    <a:pt x="123" y="61"/>
                  </a:lnTo>
                  <a:lnTo>
                    <a:pt x="175" y="61"/>
                  </a:lnTo>
                  <a:lnTo>
                    <a:pt x="231" y="61"/>
                  </a:lnTo>
                  <a:lnTo>
                    <a:pt x="270" y="61"/>
                  </a:lnTo>
                  <a:lnTo>
                    <a:pt x="287" y="61"/>
                  </a:lnTo>
                  <a:lnTo>
                    <a:pt x="287" y="56"/>
                  </a:lnTo>
                  <a:lnTo>
                    <a:pt x="287" y="47"/>
                  </a:lnTo>
                  <a:lnTo>
                    <a:pt x="287" y="31"/>
                  </a:lnTo>
                  <a:lnTo>
                    <a:pt x="287" y="17"/>
                  </a:lnTo>
                  <a:lnTo>
                    <a:pt x="287" y="4"/>
                  </a:lnTo>
                  <a:lnTo>
                    <a:pt x="287" y="0"/>
                  </a:lnTo>
                  <a:lnTo>
                    <a:pt x="270" y="0"/>
                  </a:lnTo>
                  <a:lnTo>
                    <a:pt x="231" y="0"/>
                  </a:lnTo>
                  <a:lnTo>
                    <a:pt x="175" y="0"/>
                  </a:lnTo>
                  <a:lnTo>
                    <a:pt x="113" y="0"/>
                  </a:lnTo>
                  <a:lnTo>
                    <a:pt x="56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0" y="67"/>
                  </a:lnTo>
                  <a:lnTo>
                    <a:pt x="0" y="140"/>
                  </a:lnTo>
                  <a:lnTo>
                    <a:pt x="0" y="220"/>
                  </a:lnTo>
                  <a:lnTo>
                    <a:pt x="0" y="305"/>
                  </a:lnTo>
                  <a:lnTo>
                    <a:pt x="0" y="390"/>
                  </a:lnTo>
                  <a:lnTo>
                    <a:pt x="0" y="456"/>
                  </a:lnTo>
                  <a:lnTo>
                    <a:pt x="0" y="507"/>
                  </a:lnTo>
                  <a:lnTo>
                    <a:pt x="0" y="522"/>
                  </a:lnTo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256" name="Freeform 40"/>
            <p:cNvSpPr>
              <a:spLocks/>
            </p:cNvSpPr>
            <p:nvPr userDrawn="1"/>
          </p:nvSpPr>
          <p:spPr bwMode="auto">
            <a:xfrm>
              <a:off x="5207" y="4089"/>
              <a:ext cx="40" cy="52"/>
            </a:xfrm>
            <a:custGeom>
              <a:avLst/>
              <a:gdLst/>
              <a:ahLst/>
              <a:cxnLst>
                <a:cxn ang="0">
                  <a:pos x="331" y="433"/>
                </a:cxn>
                <a:cxn ang="0">
                  <a:pos x="311" y="390"/>
                </a:cxn>
                <a:cxn ang="0">
                  <a:pos x="250" y="281"/>
                </a:cxn>
                <a:cxn ang="0">
                  <a:pos x="179" y="155"/>
                </a:cxn>
                <a:cxn ang="0">
                  <a:pos x="122" y="47"/>
                </a:cxn>
                <a:cxn ang="0">
                  <a:pos x="98" y="0"/>
                </a:cxn>
                <a:cxn ang="0">
                  <a:pos x="51" y="0"/>
                </a:cxn>
                <a:cxn ang="0">
                  <a:pos x="0" y="0"/>
                </a:cxn>
                <a:cxn ang="0">
                  <a:pos x="0" y="67"/>
                </a:cxn>
                <a:cxn ang="0">
                  <a:pos x="0" y="220"/>
                </a:cxn>
                <a:cxn ang="0">
                  <a:pos x="0" y="390"/>
                </a:cxn>
                <a:cxn ang="0">
                  <a:pos x="0" y="507"/>
                </a:cxn>
                <a:cxn ang="0">
                  <a:pos x="4" y="522"/>
                </a:cxn>
                <a:cxn ang="0">
                  <a:pos x="36" y="522"/>
                </a:cxn>
                <a:cxn ang="0">
                  <a:pos x="61" y="522"/>
                </a:cxn>
                <a:cxn ang="0">
                  <a:pos x="71" y="500"/>
                </a:cxn>
                <a:cxn ang="0">
                  <a:pos x="71" y="385"/>
                </a:cxn>
                <a:cxn ang="0">
                  <a:pos x="71" y="226"/>
                </a:cxn>
                <a:cxn ang="0">
                  <a:pos x="71" y="112"/>
                </a:cxn>
                <a:cxn ang="0">
                  <a:pos x="71" y="82"/>
                </a:cxn>
                <a:cxn ang="0">
                  <a:pos x="98" y="127"/>
                </a:cxn>
                <a:cxn ang="0">
                  <a:pos x="154" y="235"/>
                </a:cxn>
                <a:cxn ang="0">
                  <a:pos x="225" y="367"/>
                </a:cxn>
                <a:cxn ang="0">
                  <a:pos x="286" y="477"/>
                </a:cxn>
                <a:cxn ang="0">
                  <a:pos x="311" y="522"/>
                </a:cxn>
                <a:cxn ang="0">
                  <a:pos x="357" y="522"/>
                </a:cxn>
                <a:cxn ang="0">
                  <a:pos x="409" y="522"/>
                </a:cxn>
                <a:cxn ang="0">
                  <a:pos x="409" y="456"/>
                </a:cxn>
                <a:cxn ang="0">
                  <a:pos x="409" y="305"/>
                </a:cxn>
                <a:cxn ang="0">
                  <a:pos x="409" y="140"/>
                </a:cxn>
                <a:cxn ang="0">
                  <a:pos x="409" y="22"/>
                </a:cxn>
                <a:cxn ang="0">
                  <a:pos x="398" y="0"/>
                </a:cxn>
                <a:cxn ang="0">
                  <a:pos x="372" y="0"/>
                </a:cxn>
                <a:cxn ang="0">
                  <a:pos x="342" y="0"/>
                </a:cxn>
                <a:cxn ang="0">
                  <a:pos x="337" y="22"/>
                </a:cxn>
                <a:cxn ang="0">
                  <a:pos x="337" y="140"/>
                </a:cxn>
                <a:cxn ang="0">
                  <a:pos x="337" y="293"/>
                </a:cxn>
                <a:cxn ang="0">
                  <a:pos x="337" y="404"/>
                </a:cxn>
              </a:cxnLst>
              <a:rect l="0" t="0" r="r" b="b"/>
              <a:pathLst>
                <a:path w="409" h="522">
                  <a:moveTo>
                    <a:pt x="337" y="424"/>
                  </a:moveTo>
                  <a:lnTo>
                    <a:pt x="331" y="433"/>
                  </a:lnTo>
                  <a:lnTo>
                    <a:pt x="326" y="420"/>
                  </a:lnTo>
                  <a:lnTo>
                    <a:pt x="311" y="390"/>
                  </a:lnTo>
                  <a:lnTo>
                    <a:pt x="281" y="344"/>
                  </a:lnTo>
                  <a:lnTo>
                    <a:pt x="250" y="281"/>
                  </a:lnTo>
                  <a:lnTo>
                    <a:pt x="215" y="220"/>
                  </a:lnTo>
                  <a:lnTo>
                    <a:pt x="179" y="155"/>
                  </a:lnTo>
                  <a:lnTo>
                    <a:pt x="147" y="99"/>
                  </a:lnTo>
                  <a:lnTo>
                    <a:pt x="122" y="47"/>
                  </a:lnTo>
                  <a:lnTo>
                    <a:pt x="102" y="17"/>
                  </a:lnTo>
                  <a:lnTo>
                    <a:pt x="98" y="0"/>
                  </a:lnTo>
                  <a:lnTo>
                    <a:pt x="80" y="0"/>
                  </a:lnTo>
                  <a:lnTo>
                    <a:pt x="51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0" y="67"/>
                  </a:lnTo>
                  <a:lnTo>
                    <a:pt x="0" y="140"/>
                  </a:lnTo>
                  <a:lnTo>
                    <a:pt x="0" y="220"/>
                  </a:lnTo>
                  <a:lnTo>
                    <a:pt x="0" y="305"/>
                  </a:lnTo>
                  <a:lnTo>
                    <a:pt x="0" y="390"/>
                  </a:lnTo>
                  <a:lnTo>
                    <a:pt x="0" y="456"/>
                  </a:lnTo>
                  <a:lnTo>
                    <a:pt x="0" y="507"/>
                  </a:lnTo>
                  <a:lnTo>
                    <a:pt x="0" y="522"/>
                  </a:lnTo>
                  <a:lnTo>
                    <a:pt x="4" y="522"/>
                  </a:lnTo>
                  <a:lnTo>
                    <a:pt x="15" y="522"/>
                  </a:lnTo>
                  <a:lnTo>
                    <a:pt x="36" y="522"/>
                  </a:lnTo>
                  <a:lnTo>
                    <a:pt x="51" y="522"/>
                  </a:lnTo>
                  <a:lnTo>
                    <a:pt x="61" y="522"/>
                  </a:lnTo>
                  <a:lnTo>
                    <a:pt x="71" y="522"/>
                  </a:lnTo>
                  <a:lnTo>
                    <a:pt x="71" y="500"/>
                  </a:lnTo>
                  <a:lnTo>
                    <a:pt x="71" y="456"/>
                  </a:lnTo>
                  <a:lnTo>
                    <a:pt x="71" y="385"/>
                  </a:lnTo>
                  <a:lnTo>
                    <a:pt x="71" y="305"/>
                  </a:lnTo>
                  <a:lnTo>
                    <a:pt x="71" y="226"/>
                  </a:lnTo>
                  <a:lnTo>
                    <a:pt x="71" y="159"/>
                  </a:lnTo>
                  <a:lnTo>
                    <a:pt x="71" y="112"/>
                  </a:lnTo>
                  <a:lnTo>
                    <a:pt x="71" y="93"/>
                  </a:lnTo>
                  <a:lnTo>
                    <a:pt x="71" y="82"/>
                  </a:lnTo>
                  <a:lnTo>
                    <a:pt x="76" y="93"/>
                  </a:lnTo>
                  <a:lnTo>
                    <a:pt x="98" y="127"/>
                  </a:lnTo>
                  <a:lnTo>
                    <a:pt x="122" y="178"/>
                  </a:lnTo>
                  <a:lnTo>
                    <a:pt x="154" y="235"/>
                  </a:lnTo>
                  <a:lnTo>
                    <a:pt x="188" y="302"/>
                  </a:lnTo>
                  <a:lnTo>
                    <a:pt x="225" y="367"/>
                  </a:lnTo>
                  <a:lnTo>
                    <a:pt x="259" y="429"/>
                  </a:lnTo>
                  <a:lnTo>
                    <a:pt x="286" y="477"/>
                  </a:lnTo>
                  <a:lnTo>
                    <a:pt x="306" y="512"/>
                  </a:lnTo>
                  <a:lnTo>
                    <a:pt x="311" y="522"/>
                  </a:lnTo>
                  <a:lnTo>
                    <a:pt x="326" y="522"/>
                  </a:lnTo>
                  <a:lnTo>
                    <a:pt x="357" y="522"/>
                  </a:lnTo>
                  <a:lnTo>
                    <a:pt x="387" y="522"/>
                  </a:lnTo>
                  <a:lnTo>
                    <a:pt x="409" y="522"/>
                  </a:lnTo>
                  <a:lnTo>
                    <a:pt x="409" y="507"/>
                  </a:lnTo>
                  <a:lnTo>
                    <a:pt x="409" y="456"/>
                  </a:lnTo>
                  <a:lnTo>
                    <a:pt x="409" y="390"/>
                  </a:lnTo>
                  <a:lnTo>
                    <a:pt x="409" y="305"/>
                  </a:lnTo>
                  <a:lnTo>
                    <a:pt x="409" y="220"/>
                  </a:lnTo>
                  <a:lnTo>
                    <a:pt x="409" y="140"/>
                  </a:lnTo>
                  <a:lnTo>
                    <a:pt x="409" y="67"/>
                  </a:lnTo>
                  <a:lnTo>
                    <a:pt x="409" y="22"/>
                  </a:lnTo>
                  <a:lnTo>
                    <a:pt x="409" y="0"/>
                  </a:lnTo>
                  <a:lnTo>
                    <a:pt x="398" y="0"/>
                  </a:lnTo>
                  <a:lnTo>
                    <a:pt x="387" y="0"/>
                  </a:lnTo>
                  <a:lnTo>
                    <a:pt x="372" y="0"/>
                  </a:lnTo>
                  <a:lnTo>
                    <a:pt x="353" y="0"/>
                  </a:lnTo>
                  <a:lnTo>
                    <a:pt x="342" y="0"/>
                  </a:lnTo>
                  <a:lnTo>
                    <a:pt x="337" y="0"/>
                  </a:lnTo>
                  <a:lnTo>
                    <a:pt x="337" y="22"/>
                  </a:lnTo>
                  <a:lnTo>
                    <a:pt x="337" y="67"/>
                  </a:lnTo>
                  <a:lnTo>
                    <a:pt x="337" y="140"/>
                  </a:lnTo>
                  <a:lnTo>
                    <a:pt x="337" y="217"/>
                  </a:lnTo>
                  <a:lnTo>
                    <a:pt x="337" y="293"/>
                  </a:lnTo>
                  <a:lnTo>
                    <a:pt x="337" y="357"/>
                  </a:lnTo>
                  <a:lnTo>
                    <a:pt x="337" y="404"/>
                  </a:lnTo>
                  <a:lnTo>
                    <a:pt x="337" y="4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257" name="Freeform 41"/>
            <p:cNvSpPr>
              <a:spLocks/>
            </p:cNvSpPr>
            <p:nvPr userDrawn="1"/>
          </p:nvSpPr>
          <p:spPr bwMode="auto">
            <a:xfrm>
              <a:off x="5207" y="4089"/>
              <a:ext cx="40" cy="52"/>
            </a:xfrm>
            <a:custGeom>
              <a:avLst/>
              <a:gdLst/>
              <a:ahLst/>
              <a:cxnLst>
                <a:cxn ang="0">
                  <a:pos x="331" y="433"/>
                </a:cxn>
                <a:cxn ang="0">
                  <a:pos x="311" y="390"/>
                </a:cxn>
                <a:cxn ang="0">
                  <a:pos x="250" y="281"/>
                </a:cxn>
                <a:cxn ang="0">
                  <a:pos x="179" y="155"/>
                </a:cxn>
                <a:cxn ang="0">
                  <a:pos x="122" y="47"/>
                </a:cxn>
                <a:cxn ang="0">
                  <a:pos x="98" y="0"/>
                </a:cxn>
                <a:cxn ang="0">
                  <a:pos x="51" y="0"/>
                </a:cxn>
                <a:cxn ang="0">
                  <a:pos x="0" y="0"/>
                </a:cxn>
                <a:cxn ang="0">
                  <a:pos x="0" y="67"/>
                </a:cxn>
                <a:cxn ang="0">
                  <a:pos x="0" y="220"/>
                </a:cxn>
                <a:cxn ang="0">
                  <a:pos x="0" y="390"/>
                </a:cxn>
                <a:cxn ang="0">
                  <a:pos x="0" y="507"/>
                </a:cxn>
                <a:cxn ang="0">
                  <a:pos x="4" y="522"/>
                </a:cxn>
                <a:cxn ang="0">
                  <a:pos x="36" y="522"/>
                </a:cxn>
                <a:cxn ang="0">
                  <a:pos x="61" y="522"/>
                </a:cxn>
                <a:cxn ang="0">
                  <a:pos x="71" y="500"/>
                </a:cxn>
                <a:cxn ang="0">
                  <a:pos x="71" y="385"/>
                </a:cxn>
                <a:cxn ang="0">
                  <a:pos x="71" y="226"/>
                </a:cxn>
                <a:cxn ang="0">
                  <a:pos x="71" y="112"/>
                </a:cxn>
                <a:cxn ang="0">
                  <a:pos x="71" y="82"/>
                </a:cxn>
                <a:cxn ang="0">
                  <a:pos x="98" y="127"/>
                </a:cxn>
                <a:cxn ang="0">
                  <a:pos x="154" y="235"/>
                </a:cxn>
                <a:cxn ang="0">
                  <a:pos x="225" y="367"/>
                </a:cxn>
                <a:cxn ang="0">
                  <a:pos x="286" y="477"/>
                </a:cxn>
                <a:cxn ang="0">
                  <a:pos x="311" y="522"/>
                </a:cxn>
                <a:cxn ang="0">
                  <a:pos x="357" y="522"/>
                </a:cxn>
                <a:cxn ang="0">
                  <a:pos x="409" y="522"/>
                </a:cxn>
                <a:cxn ang="0">
                  <a:pos x="409" y="456"/>
                </a:cxn>
                <a:cxn ang="0">
                  <a:pos x="409" y="305"/>
                </a:cxn>
                <a:cxn ang="0">
                  <a:pos x="409" y="140"/>
                </a:cxn>
                <a:cxn ang="0">
                  <a:pos x="409" y="22"/>
                </a:cxn>
                <a:cxn ang="0">
                  <a:pos x="398" y="0"/>
                </a:cxn>
                <a:cxn ang="0">
                  <a:pos x="372" y="0"/>
                </a:cxn>
                <a:cxn ang="0">
                  <a:pos x="342" y="0"/>
                </a:cxn>
                <a:cxn ang="0">
                  <a:pos x="337" y="22"/>
                </a:cxn>
                <a:cxn ang="0">
                  <a:pos x="337" y="140"/>
                </a:cxn>
                <a:cxn ang="0">
                  <a:pos x="337" y="293"/>
                </a:cxn>
                <a:cxn ang="0">
                  <a:pos x="337" y="404"/>
                </a:cxn>
              </a:cxnLst>
              <a:rect l="0" t="0" r="r" b="b"/>
              <a:pathLst>
                <a:path w="409" h="522">
                  <a:moveTo>
                    <a:pt x="337" y="424"/>
                  </a:moveTo>
                  <a:lnTo>
                    <a:pt x="331" y="433"/>
                  </a:lnTo>
                  <a:lnTo>
                    <a:pt x="326" y="420"/>
                  </a:lnTo>
                  <a:lnTo>
                    <a:pt x="311" y="390"/>
                  </a:lnTo>
                  <a:lnTo>
                    <a:pt x="281" y="344"/>
                  </a:lnTo>
                  <a:lnTo>
                    <a:pt x="250" y="281"/>
                  </a:lnTo>
                  <a:lnTo>
                    <a:pt x="215" y="220"/>
                  </a:lnTo>
                  <a:lnTo>
                    <a:pt x="179" y="155"/>
                  </a:lnTo>
                  <a:lnTo>
                    <a:pt x="147" y="99"/>
                  </a:lnTo>
                  <a:lnTo>
                    <a:pt x="122" y="47"/>
                  </a:lnTo>
                  <a:lnTo>
                    <a:pt x="102" y="17"/>
                  </a:lnTo>
                  <a:lnTo>
                    <a:pt x="98" y="0"/>
                  </a:lnTo>
                  <a:lnTo>
                    <a:pt x="80" y="0"/>
                  </a:lnTo>
                  <a:lnTo>
                    <a:pt x="51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0" y="67"/>
                  </a:lnTo>
                  <a:lnTo>
                    <a:pt x="0" y="140"/>
                  </a:lnTo>
                  <a:lnTo>
                    <a:pt x="0" y="220"/>
                  </a:lnTo>
                  <a:lnTo>
                    <a:pt x="0" y="305"/>
                  </a:lnTo>
                  <a:lnTo>
                    <a:pt x="0" y="390"/>
                  </a:lnTo>
                  <a:lnTo>
                    <a:pt x="0" y="456"/>
                  </a:lnTo>
                  <a:lnTo>
                    <a:pt x="0" y="507"/>
                  </a:lnTo>
                  <a:lnTo>
                    <a:pt x="0" y="522"/>
                  </a:lnTo>
                  <a:lnTo>
                    <a:pt x="4" y="522"/>
                  </a:lnTo>
                  <a:lnTo>
                    <a:pt x="15" y="522"/>
                  </a:lnTo>
                  <a:lnTo>
                    <a:pt x="36" y="522"/>
                  </a:lnTo>
                  <a:lnTo>
                    <a:pt x="51" y="522"/>
                  </a:lnTo>
                  <a:lnTo>
                    <a:pt x="61" y="522"/>
                  </a:lnTo>
                  <a:lnTo>
                    <a:pt x="71" y="522"/>
                  </a:lnTo>
                  <a:lnTo>
                    <a:pt x="71" y="500"/>
                  </a:lnTo>
                  <a:lnTo>
                    <a:pt x="71" y="456"/>
                  </a:lnTo>
                  <a:lnTo>
                    <a:pt x="71" y="385"/>
                  </a:lnTo>
                  <a:lnTo>
                    <a:pt x="71" y="305"/>
                  </a:lnTo>
                  <a:lnTo>
                    <a:pt x="71" y="226"/>
                  </a:lnTo>
                  <a:lnTo>
                    <a:pt x="71" y="159"/>
                  </a:lnTo>
                  <a:lnTo>
                    <a:pt x="71" y="112"/>
                  </a:lnTo>
                  <a:lnTo>
                    <a:pt x="71" y="93"/>
                  </a:lnTo>
                  <a:lnTo>
                    <a:pt x="71" y="82"/>
                  </a:lnTo>
                  <a:lnTo>
                    <a:pt x="76" y="93"/>
                  </a:lnTo>
                  <a:lnTo>
                    <a:pt x="98" y="127"/>
                  </a:lnTo>
                  <a:lnTo>
                    <a:pt x="122" y="178"/>
                  </a:lnTo>
                  <a:lnTo>
                    <a:pt x="154" y="235"/>
                  </a:lnTo>
                  <a:lnTo>
                    <a:pt x="188" y="302"/>
                  </a:lnTo>
                  <a:lnTo>
                    <a:pt x="225" y="367"/>
                  </a:lnTo>
                  <a:lnTo>
                    <a:pt x="259" y="429"/>
                  </a:lnTo>
                  <a:lnTo>
                    <a:pt x="286" y="477"/>
                  </a:lnTo>
                  <a:lnTo>
                    <a:pt x="306" y="512"/>
                  </a:lnTo>
                  <a:lnTo>
                    <a:pt x="311" y="522"/>
                  </a:lnTo>
                  <a:lnTo>
                    <a:pt x="326" y="522"/>
                  </a:lnTo>
                  <a:lnTo>
                    <a:pt x="357" y="522"/>
                  </a:lnTo>
                  <a:lnTo>
                    <a:pt x="387" y="522"/>
                  </a:lnTo>
                  <a:lnTo>
                    <a:pt x="409" y="522"/>
                  </a:lnTo>
                  <a:lnTo>
                    <a:pt x="409" y="507"/>
                  </a:lnTo>
                  <a:lnTo>
                    <a:pt x="409" y="456"/>
                  </a:lnTo>
                  <a:lnTo>
                    <a:pt x="409" y="390"/>
                  </a:lnTo>
                  <a:lnTo>
                    <a:pt x="409" y="305"/>
                  </a:lnTo>
                  <a:lnTo>
                    <a:pt x="409" y="220"/>
                  </a:lnTo>
                  <a:lnTo>
                    <a:pt x="409" y="140"/>
                  </a:lnTo>
                  <a:lnTo>
                    <a:pt x="409" y="67"/>
                  </a:lnTo>
                  <a:lnTo>
                    <a:pt x="409" y="22"/>
                  </a:lnTo>
                  <a:lnTo>
                    <a:pt x="409" y="0"/>
                  </a:lnTo>
                  <a:lnTo>
                    <a:pt x="398" y="0"/>
                  </a:lnTo>
                  <a:lnTo>
                    <a:pt x="387" y="0"/>
                  </a:lnTo>
                  <a:lnTo>
                    <a:pt x="372" y="0"/>
                  </a:lnTo>
                  <a:lnTo>
                    <a:pt x="353" y="0"/>
                  </a:lnTo>
                  <a:lnTo>
                    <a:pt x="342" y="0"/>
                  </a:lnTo>
                  <a:lnTo>
                    <a:pt x="337" y="0"/>
                  </a:lnTo>
                  <a:lnTo>
                    <a:pt x="337" y="22"/>
                  </a:lnTo>
                  <a:lnTo>
                    <a:pt x="337" y="67"/>
                  </a:lnTo>
                  <a:lnTo>
                    <a:pt x="337" y="140"/>
                  </a:lnTo>
                  <a:lnTo>
                    <a:pt x="337" y="217"/>
                  </a:lnTo>
                  <a:lnTo>
                    <a:pt x="337" y="293"/>
                  </a:lnTo>
                  <a:lnTo>
                    <a:pt x="337" y="357"/>
                  </a:lnTo>
                  <a:lnTo>
                    <a:pt x="337" y="404"/>
                  </a:lnTo>
                  <a:lnTo>
                    <a:pt x="337" y="424"/>
                  </a:lnTo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258" name="Freeform 42"/>
            <p:cNvSpPr>
              <a:spLocks/>
            </p:cNvSpPr>
            <p:nvPr userDrawn="1"/>
          </p:nvSpPr>
          <p:spPr bwMode="auto">
            <a:xfrm>
              <a:off x="5272" y="4089"/>
              <a:ext cx="57" cy="52"/>
            </a:xfrm>
            <a:custGeom>
              <a:avLst/>
              <a:gdLst/>
              <a:ahLst/>
              <a:cxnLst>
                <a:cxn ang="0">
                  <a:pos x="280" y="429"/>
                </a:cxn>
                <a:cxn ang="0">
                  <a:pos x="250" y="348"/>
                </a:cxn>
                <a:cxn ang="0">
                  <a:pos x="204" y="226"/>
                </a:cxn>
                <a:cxn ang="0">
                  <a:pos x="152" y="99"/>
                </a:cxn>
                <a:cxn ang="0">
                  <a:pos x="123" y="17"/>
                </a:cxn>
                <a:cxn ang="0">
                  <a:pos x="96" y="0"/>
                </a:cxn>
                <a:cxn ang="0">
                  <a:pos x="20" y="0"/>
                </a:cxn>
                <a:cxn ang="0">
                  <a:pos x="0" y="22"/>
                </a:cxn>
                <a:cxn ang="0">
                  <a:pos x="0" y="140"/>
                </a:cxn>
                <a:cxn ang="0">
                  <a:pos x="0" y="305"/>
                </a:cxn>
                <a:cxn ang="0">
                  <a:pos x="0" y="456"/>
                </a:cxn>
                <a:cxn ang="0">
                  <a:pos x="0" y="522"/>
                </a:cxn>
                <a:cxn ang="0">
                  <a:pos x="15" y="522"/>
                </a:cxn>
                <a:cxn ang="0">
                  <a:pos x="51" y="522"/>
                </a:cxn>
                <a:cxn ang="0">
                  <a:pos x="67" y="522"/>
                </a:cxn>
                <a:cxn ang="0">
                  <a:pos x="67" y="466"/>
                </a:cxn>
                <a:cxn ang="0">
                  <a:pos x="67" y="334"/>
                </a:cxn>
                <a:cxn ang="0">
                  <a:pos x="67" y="184"/>
                </a:cxn>
                <a:cxn ang="0">
                  <a:pos x="67" y="89"/>
                </a:cxn>
                <a:cxn ang="0">
                  <a:pos x="76" y="67"/>
                </a:cxn>
                <a:cxn ang="0">
                  <a:pos x="91" y="118"/>
                </a:cxn>
                <a:cxn ang="0">
                  <a:pos x="137" y="230"/>
                </a:cxn>
                <a:cxn ang="0">
                  <a:pos x="188" y="362"/>
                </a:cxn>
                <a:cxn ang="0">
                  <a:pos x="228" y="477"/>
                </a:cxn>
                <a:cxn ang="0">
                  <a:pos x="250" y="522"/>
                </a:cxn>
                <a:cxn ang="0">
                  <a:pos x="264" y="522"/>
                </a:cxn>
                <a:cxn ang="0">
                  <a:pos x="302" y="522"/>
                </a:cxn>
                <a:cxn ang="0">
                  <a:pos x="322" y="522"/>
                </a:cxn>
                <a:cxn ang="0">
                  <a:pos x="336" y="477"/>
                </a:cxn>
                <a:cxn ang="0">
                  <a:pos x="382" y="362"/>
                </a:cxn>
                <a:cxn ang="0">
                  <a:pos x="434" y="230"/>
                </a:cxn>
                <a:cxn ang="0">
                  <a:pos x="473" y="118"/>
                </a:cxn>
                <a:cxn ang="0">
                  <a:pos x="495" y="67"/>
                </a:cxn>
                <a:cxn ang="0">
                  <a:pos x="499" y="89"/>
                </a:cxn>
                <a:cxn ang="0">
                  <a:pos x="499" y="184"/>
                </a:cxn>
                <a:cxn ang="0">
                  <a:pos x="499" y="334"/>
                </a:cxn>
                <a:cxn ang="0">
                  <a:pos x="499" y="466"/>
                </a:cxn>
                <a:cxn ang="0">
                  <a:pos x="499" y="522"/>
                </a:cxn>
                <a:cxn ang="0">
                  <a:pos x="519" y="522"/>
                </a:cxn>
                <a:cxn ang="0">
                  <a:pos x="551" y="522"/>
                </a:cxn>
                <a:cxn ang="0">
                  <a:pos x="571" y="522"/>
                </a:cxn>
                <a:cxn ang="0">
                  <a:pos x="571" y="456"/>
                </a:cxn>
                <a:cxn ang="0">
                  <a:pos x="571" y="305"/>
                </a:cxn>
                <a:cxn ang="0">
                  <a:pos x="571" y="140"/>
                </a:cxn>
                <a:cxn ang="0">
                  <a:pos x="571" y="22"/>
                </a:cxn>
                <a:cxn ang="0">
                  <a:pos x="551" y="0"/>
                </a:cxn>
                <a:cxn ang="0">
                  <a:pos x="468" y="0"/>
                </a:cxn>
                <a:cxn ang="0">
                  <a:pos x="443" y="17"/>
                </a:cxn>
                <a:cxn ang="0">
                  <a:pos x="412" y="99"/>
                </a:cxn>
                <a:cxn ang="0">
                  <a:pos x="367" y="226"/>
                </a:cxn>
                <a:cxn ang="0">
                  <a:pos x="322" y="348"/>
                </a:cxn>
                <a:cxn ang="0">
                  <a:pos x="289" y="429"/>
                </a:cxn>
              </a:cxnLst>
              <a:rect l="0" t="0" r="r" b="b"/>
              <a:pathLst>
                <a:path w="571" h="522">
                  <a:moveTo>
                    <a:pt x="284" y="446"/>
                  </a:moveTo>
                  <a:lnTo>
                    <a:pt x="280" y="429"/>
                  </a:lnTo>
                  <a:lnTo>
                    <a:pt x="270" y="399"/>
                  </a:lnTo>
                  <a:lnTo>
                    <a:pt x="250" y="348"/>
                  </a:lnTo>
                  <a:lnTo>
                    <a:pt x="223" y="293"/>
                  </a:lnTo>
                  <a:lnTo>
                    <a:pt x="204" y="226"/>
                  </a:lnTo>
                  <a:lnTo>
                    <a:pt x="179" y="159"/>
                  </a:lnTo>
                  <a:lnTo>
                    <a:pt x="152" y="99"/>
                  </a:lnTo>
                  <a:lnTo>
                    <a:pt x="137" y="47"/>
                  </a:lnTo>
                  <a:lnTo>
                    <a:pt x="123" y="17"/>
                  </a:lnTo>
                  <a:lnTo>
                    <a:pt x="118" y="0"/>
                  </a:lnTo>
                  <a:lnTo>
                    <a:pt x="96" y="0"/>
                  </a:lnTo>
                  <a:lnTo>
                    <a:pt x="56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0" y="67"/>
                  </a:lnTo>
                  <a:lnTo>
                    <a:pt x="0" y="140"/>
                  </a:lnTo>
                  <a:lnTo>
                    <a:pt x="0" y="220"/>
                  </a:lnTo>
                  <a:lnTo>
                    <a:pt x="0" y="305"/>
                  </a:lnTo>
                  <a:lnTo>
                    <a:pt x="0" y="390"/>
                  </a:lnTo>
                  <a:lnTo>
                    <a:pt x="0" y="456"/>
                  </a:lnTo>
                  <a:lnTo>
                    <a:pt x="0" y="507"/>
                  </a:lnTo>
                  <a:lnTo>
                    <a:pt x="0" y="522"/>
                  </a:lnTo>
                  <a:lnTo>
                    <a:pt x="5" y="522"/>
                  </a:lnTo>
                  <a:lnTo>
                    <a:pt x="15" y="522"/>
                  </a:lnTo>
                  <a:lnTo>
                    <a:pt x="29" y="522"/>
                  </a:lnTo>
                  <a:lnTo>
                    <a:pt x="51" y="522"/>
                  </a:lnTo>
                  <a:lnTo>
                    <a:pt x="62" y="522"/>
                  </a:lnTo>
                  <a:lnTo>
                    <a:pt x="67" y="522"/>
                  </a:lnTo>
                  <a:lnTo>
                    <a:pt x="67" y="507"/>
                  </a:lnTo>
                  <a:lnTo>
                    <a:pt x="67" y="466"/>
                  </a:lnTo>
                  <a:lnTo>
                    <a:pt x="67" y="404"/>
                  </a:lnTo>
                  <a:lnTo>
                    <a:pt x="67" y="334"/>
                  </a:lnTo>
                  <a:lnTo>
                    <a:pt x="67" y="255"/>
                  </a:lnTo>
                  <a:lnTo>
                    <a:pt x="67" y="184"/>
                  </a:lnTo>
                  <a:lnTo>
                    <a:pt x="67" y="127"/>
                  </a:lnTo>
                  <a:lnTo>
                    <a:pt x="67" y="89"/>
                  </a:lnTo>
                  <a:lnTo>
                    <a:pt x="67" y="70"/>
                  </a:lnTo>
                  <a:lnTo>
                    <a:pt x="76" y="67"/>
                  </a:lnTo>
                  <a:lnTo>
                    <a:pt x="81" y="82"/>
                  </a:lnTo>
                  <a:lnTo>
                    <a:pt x="91" y="118"/>
                  </a:lnTo>
                  <a:lnTo>
                    <a:pt x="112" y="165"/>
                  </a:lnTo>
                  <a:lnTo>
                    <a:pt x="137" y="230"/>
                  </a:lnTo>
                  <a:lnTo>
                    <a:pt x="162" y="297"/>
                  </a:lnTo>
                  <a:lnTo>
                    <a:pt x="188" y="362"/>
                  </a:lnTo>
                  <a:lnTo>
                    <a:pt x="208" y="424"/>
                  </a:lnTo>
                  <a:lnTo>
                    <a:pt x="228" y="477"/>
                  </a:lnTo>
                  <a:lnTo>
                    <a:pt x="245" y="512"/>
                  </a:lnTo>
                  <a:lnTo>
                    <a:pt x="250" y="522"/>
                  </a:lnTo>
                  <a:lnTo>
                    <a:pt x="255" y="522"/>
                  </a:lnTo>
                  <a:lnTo>
                    <a:pt x="264" y="522"/>
                  </a:lnTo>
                  <a:lnTo>
                    <a:pt x="284" y="522"/>
                  </a:lnTo>
                  <a:lnTo>
                    <a:pt x="302" y="522"/>
                  </a:lnTo>
                  <a:lnTo>
                    <a:pt x="311" y="522"/>
                  </a:lnTo>
                  <a:lnTo>
                    <a:pt x="322" y="522"/>
                  </a:lnTo>
                  <a:lnTo>
                    <a:pt x="326" y="512"/>
                  </a:lnTo>
                  <a:lnTo>
                    <a:pt x="336" y="477"/>
                  </a:lnTo>
                  <a:lnTo>
                    <a:pt x="358" y="424"/>
                  </a:lnTo>
                  <a:lnTo>
                    <a:pt x="382" y="362"/>
                  </a:lnTo>
                  <a:lnTo>
                    <a:pt x="407" y="297"/>
                  </a:lnTo>
                  <a:lnTo>
                    <a:pt x="434" y="230"/>
                  </a:lnTo>
                  <a:lnTo>
                    <a:pt x="454" y="165"/>
                  </a:lnTo>
                  <a:lnTo>
                    <a:pt x="473" y="118"/>
                  </a:lnTo>
                  <a:lnTo>
                    <a:pt x="490" y="82"/>
                  </a:lnTo>
                  <a:lnTo>
                    <a:pt x="495" y="67"/>
                  </a:lnTo>
                  <a:lnTo>
                    <a:pt x="499" y="70"/>
                  </a:lnTo>
                  <a:lnTo>
                    <a:pt x="499" y="89"/>
                  </a:lnTo>
                  <a:lnTo>
                    <a:pt x="499" y="127"/>
                  </a:lnTo>
                  <a:lnTo>
                    <a:pt x="499" y="184"/>
                  </a:lnTo>
                  <a:lnTo>
                    <a:pt x="499" y="255"/>
                  </a:lnTo>
                  <a:lnTo>
                    <a:pt x="499" y="334"/>
                  </a:lnTo>
                  <a:lnTo>
                    <a:pt x="499" y="404"/>
                  </a:lnTo>
                  <a:lnTo>
                    <a:pt x="499" y="466"/>
                  </a:lnTo>
                  <a:lnTo>
                    <a:pt x="499" y="507"/>
                  </a:lnTo>
                  <a:lnTo>
                    <a:pt x="499" y="522"/>
                  </a:lnTo>
                  <a:lnTo>
                    <a:pt x="505" y="522"/>
                  </a:lnTo>
                  <a:lnTo>
                    <a:pt x="519" y="522"/>
                  </a:lnTo>
                  <a:lnTo>
                    <a:pt x="534" y="522"/>
                  </a:lnTo>
                  <a:lnTo>
                    <a:pt x="551" y="522"/>
                  </a:lnTo>
                  <a:lnTo>
                    <a:pt x="561" y="522"/>
                  </a:lnTo>
                  <a:lnTo>
                    <a:pt x="571" y="522"/>
                  </a:lnTo>
                  <a:lnTo>
                    <a:pt x="571" y="507"/>
                  </a:lnTo>
                  <a:lnTo>
                    <a:pt x="571" y="456"/>
                  </a:lnTo>
                  <a:lnTo>
                    <a:pt x="571" y="390"/>
                  </a:lnTo>
                  <a:lnTo>
                    <a:pt x="571" y="305"/>
                  </a:lnTo>
                  <a:lnTo>
                    <a:pt x="571" y="220"/>
                  </a:lnTo>
                  <a:lnTo>
                    <a:pt x="571" y="140"/>
                  </a:lnTo>
                  <a:lnTo>
                    <a:pt x="571" y="67"/>
                  </a:lnTo>
                  <a:lnTo>
                    <a:pt x="571" y="22"/>
                  </a:lnTo>
                  <a:lnTo>
                    <a:pt x="571" y="0"/>
                  </a:lnTo>
                  <a:lnTo>
                    <a:pt x="551" y="0"/>
                  </a:lnTo>
                  <a:lnTo>
                    <a:pt x="510" y="0"/>
                  </a:lnTo>
                  <a:lnTo>
                    <a:pt x="468" y="0"/>
                  </a:lnTo>
                  <a:lnTo>
                    <a:pt x="448" y="0"/>
                  </a:lnTo>
                  <a:lnTo>
                    <a:pt x="443" y="17"/>
                  </a:lnTo>
                  <a:lnTo>
                    <a:pt x="434" y="47"/>
                  </a:lnTo>
                  <a:lnTo>
                    <a:pt x="412" y="99"/>
                  </a:lnTo>
                  <a:lnTo>
                    <a:pt x="392" y="159"/>
                  </a:lnTo>
                  <a:lnTo>
                    <a:pt x="367" y="226"/>
                  </a:lnTo>
                  <a:lnTo>
                    <a:pt x="340" y="293"/>
                  </a:lnTo>
                  <a:lnTo>
                    <a:pt x="322" y="348"/>
                  </a:lnTo>
                  <a:lnTo>
                    <a:pt x="302" y="399"/>
                  </a:lnTo>
                  <a:lnTo>
                    <a:pt x="289" y="429"/>
                  </a:lnTo>
                  <a:lnTo>
                    <a:pt x="284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259" name="Freeform 43"/>
            <p:cNvSpPr>
              <a:spLocks/>
            </p:cNvSpPr>
            <p:nvPr userDrawn="1"/>
          </p:nvSpPr>
          <p:spPr bwMode="auto">
            <a:xfrm>
              <a:off x="5272" y="4089"/>
              <a:ext cx="57" cy="52"/>
            </a:xfrm>
            <a:custGeom>
              <a:avLst/>
              <a:gdLst/>
              <a:ahLst/>
              <a:cxnLst>
                <a:cxn ang="0">
                  <a:pos x="280" y="429"/>
                </a:cxn>
                <a:cxn ang="0">
                  <a:pos x="250" y="348"/>
                </a:cxn>
                <a:cxn ang="0">
                  <a:pos x="204" y="226"/>
                </a:cxn>
                <a:cxn ang="0">
                  <a:pos x="152" y="99"/>
                </a:cxn>
                <a:cxn ang="0">
                  <a:pos x="123" y="17"/>
                </a:cxn>
                <a:cxn ang="0">
                  <a:pos x="96" y="0"/>
                </a:cxn>
                <a:cxn ang="0">
                  <a:pos x="20" y="0"/>
                </a:cxn>
                <a:cxn ang="0">
                  <a:pos x="0" y="22"/>
                </a:cxn>
                <a:cxn ang="0">
                  <a:pos x="0" y="140"/>
                </a:cxn>
                <a:cxn ang="0">
                  <a:pos x="0" y="305"/>
                </a:cxn>
                <a:cxn ang="0">
                  <a:pos x="0" y="456"/>
                </a:cxn>
                <a:cxn ang="0">
                  <a:pos x="0" y="522"/>
                </a:cxn>
                <a:cxn ang="0">
                  <a:pos x="15" y="522"/>
                </a:cxn>
                <a:cxn ang="0">
                  <a:pos x="51" y="522"/>
                </a:cxn>
                <a:cxn ang="0">
                  <a:pos x="67" y="522"/>
                </a:cxn>
                <a:cxn ang="0">
                  <a:pos x="67" y="466"/>
                </a:cxn>
                <a:cxn ang="0">
                  <a:pos x="67" y="334"/>
                </a:cxn>
                <a:cxn ang="0">
                  <a:pos x="67" y="184"/>
                </a:cxn>
                <a:cxn ang="0">
                  <a:pos x="67" y="89"/>
                </a:cxn>
                <a:cxn ang="0">
                  <a:pos x="76" y="67"/>
                </a:cxn>
                <a:cxn ang="0">
                  <a:pos x="91" y="118"/>
                </a:cxn>
                <a:cxn ang="0">
                  <a:pos x="137" y="230"/>
                </a:cxn>
                <a:cxn ang="0">
                  <a:pos x="188" y="362"/>
                </a:cxn>
                <a:cxn ang="0">
                  <a:pos x="228" y="477"/>
                </a:cxn>
                <a:cxn ang="0">
                  <a:pos x="250" y="522"/>
                </a:cxn>
                <a:cxn ang="0">
                  <a:pos x="264" y="522"/>
                </a:cxn>
                <a:cxn ang="0">
                  <a:pos x="302" y="522"/>
                </a:cxn>
                <a:cxn ang="0">
                  <a:pos x="322" y="522"/>
                </a:cxn>
                <a:cxn ang="0">
                  <a:pos x="336" y="477"/>
                </a:cxn>
                <a:cxn ang="0">
                  <a:pos x="382" y="362"/>
                </a:cxn>
                <a:cxn ang="0">
                  <a:pos x="434" y="230"/>
                </a:cxn>
                <a:cxn ang="0">
                  <a:pos x="473" y="118"/>
                </a:cxn>
                <a:cxn ang="0">
                  <a:pos x="495" y="67"/>
                </a:cxn>
                <a:cxn ang="0">
                  <a:pos x="499" y="89"/>
                </a:cxn>
                <a:cxn ang="0">
                  <a:pos x="499" y="184"/>
                </a:cxn>
                <a:cxn ang="0">
                  <a:pos x="499" y="334"/>
                </a:cxn>
                <a:cxn ang="0">
                  <a:pos x="499" y="466"/>
                </a:cxn>
                <a:cxn ang="0">
                  <a:pos x="499" y="522"/>
                </a:cxn>
                <a:cxn ang="0">
                  <a:pos x="519" y="522"/>
                </a:cxn>
                <a:cxn ang="0">
                  <a:pos x="551" y="522"/>
                </a:cxn>
                <a:cxn ang="0">
                  <a:pos x="571" y="522"/>
                </a:cxn>
                <a:cxn ang="0">
                  <a:pos x="571" y="456"/>
                </a:cxn>
                <a:cxn ang="0">
                  <a:pos x="571" y="305"/>
                </a:cxn>
                <a:cxn ang="0">
                  <a:pos x="571" y="140"/>
                </a:cxn>
                <a:cxn ang="0">
                  <a:pos x="571" y="22"/>
                </a:cxn>
                <a:cxn ang="0">
                  <a:pos x="551" y="0"/>
                </a:cxn>
                <a:cxn ang="0">
                  <a:pos x="468" y="0"/>
                </a:cxn>
                <a:cxn ang="0">
                  <a:pos x="443" y="17"/>
                </a:cxn>
                <a:cxn ang="0">
                  <a:pos x="412" y="99"/>
                </a:cxn>
                <a:cxn ang="0">
                  <a:pos x="367" y="226"/>
                </a:cxn>
                <a:cxn ang="0">
                  <a:pos x="322" y="348"/>
                </a:cxn>
                <a:cxn ang="0">
                  <a:pos x="289" y="429"/>
                </a:cxn>
              </a:cxnLst>
              <a:rect l="0" t="0" r="r" b="b"/>
              <a:pathLst>
                <a:path w="571" h="522">
                  <a:moveTo>
                    <a:pt x="284" y="446"/>
                  </a:moveTo>
                  <a:lnTo>
                    <a:pt x="280" y="429"/>
                  </a:lnTo>
                  <a:lnTo>
                    <a:pt x="270" y="399"/>
                  </a:lnTo>
                  <a:lnTo>
                    <a:pt x="250" y="348"/>
                  </a:lnTo>
                  <a:lnTo>
                    <a:pt x="223" y="293"/>
                  </a:lnTo>
                  <a:lnTo>
                    <a:pt x="204" y="226"/>
                  </a:lnTo>
                  <a:lnTo>
                    <a:pt x="179" y="159"/>
                  </a:lnTo>
                  <a:lnTo>
                    <a:pt x="152" y="99"/>
                  </a:lnTo>
                  <a:lnTo>
                    <a:pt x="137" y="47"/>
                  </a:lnTo>
                  <a:lnTo>
                    <a:pt x="123" y="17"/>
                  </a:lnTo>
                  <a:lnTo>
                    <a:pt x="118" y="0"/>
                  </a:lnTo>
                  <a:lnTo>
                    <a:pt x="96" y="0"/>
                  </a:lnTo>
                  <a:lnTo>
                    <a:pt x="56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0" y="67"/>
                  </a:lnTo>
                  <a:lnTo>
                    <a:pt x="0" y="140"/>
                  </a:lnTo>
                  <a:lnTo>
                    <a:pt x="0" y="220"/>
                  </a:lnTo>
                  <a:lnTo>
                    <a:pt x="0" y="305"/>
                  </a:lnTo>
                  <a:lnTo>
                    <a:pt x="0" y="390"/>
                  </a:lnTo>
                  <a:lnTo>
                    <a:pt x="0" y="456"/>
                  </a:lnTo>
                  <a:lnTo>
                    <a:pt x="0" y="507"/>
                  </a:lnTo>
                  <a:lnTo>
                    <a:pt x="0" y="522"/>
                  </a:lnTo>
                  <a:lnTo>
                    <a:pt x="5" y="522"/>
                  </a:lnTo>
                  <a:lnTo>
                    <a:pt x="15" y="522"/>
                  </a:lnTo>
                  <a:lnTo>
                    <a:pt x="29" y="522"/>
                  </a:lnTo>
                  <a:lnTo>
                    <a:pt x="51" y="522"/>
                  </a:lnTo>
                  <a:lnTo>
                    <a:pt x="62" y="522"/>
                  </a:lnTo>
                  <a:lnTo>
                    <a:pt x="67" y="522"/>
                  </a:lnTo>
                  <a:lnTo>
                    <a:pt x="67" y="507"/>
                  </a:lnTo>
                  <a:lnTo>
                    <a:pt x="67" y="466"/>
                  </a:lnTo>
                  <a:lnTo>
                    <a:pt x="67" y="404"/>
                  </a:lnTo>
                  <a:lnTo>
                    <a:pt x="67" y="334"/>
                  </a:lnTo>
                  <a:lnTo>
                    <a:pt x="67" y="255"/>
                  </a:lnTo>
                  <a:lnTo>
                    <a:pt x="67" y="184"/>
                  </a:lnTo>
                  <a:lnTo>
                    <a:pt x="67" y="127"/>
                  </a:lnTo>
                  <a:lnTo>
                    <a:pt x="67" y="89"/>
                  </a:lnTo>
                  <a:lnTo>
                    <a:pt x="67" y="70"/>
                  </a:lnTo>
                  <a:lnTo>
                    <a:pt x="76" y="67"/>
                  </a:lnTo>
                  <a:lnTo>
                    <a:pt x="81" y="82"/>
                  </a:lnTo>
                  <a:lnTo>
                    <a:pt x="91" y="118"/>
                  </a:lnTo>
                  <a:lnTo>
                    <a:pt x="112" y="165"/>
                  </a:lnTo>
                  <a:lnTo>
                    <a:pt x="137" y="230"/>
                  </a:lnTo>
                  <a:lnTo>
                    <a:pt x="162" y="297"/>
                  </a:lnTo>
                  <a:lnTo>
                    <a:pt x="188" y="362"/>
                  </a:lnTo>
                  <a:lnTo>
                    <a:pt x="208" y="424"/>
                  </a:lnTo>
                  <a:lnTo>
                    <a:pt x="228" y="477"/>
                  </a:lnTo>
                  <a:lnTo>
                    <a:pt x="245" y="512"/>
                  </a:lnTo>
                  <a:lnTo>
                    <a:pt x="250" y="522"/>
                  </a:lnTo>
                  <a:lnTo>
                    <a:pt x="255" y="522"/>
                  </a:lnTo>
                  <a:lnTo>
                    <a:pt x="264" y="522"/>
                  </a:lnTo>
                  <a:lnTo>
                    <a:pt x="284" y="522"/>
                  </a:lnTo>
                  <a:lnTo>
                    <a:pt x="302" y="522"/>
                  </a:lnTo>
                  <a:lnTo>
                    <a:pt x="311" y="522"/>
                  </a:lnTo>
                  <a:lnTo>
                    <a:pt x="322" y="522"/>
                  </a:lnTo>
                  <a:lnTo>
                    <a:pt x="326" y="512"/>
                  </a:lnTo>
                  <a:lnTo>
                    <a:pt x="336" y="477"/>
                  </a:lnTo>
                  <a:lnTo>
                    <a:pt x="358" y="424"/>
                  </a:lnTo>
                  <a:lnTo>
                    <a:pt x="382" y="362"/>
                  </a:lnTo>
                  <a:lnTo>
                    <a:pt x="407" y="297"/>
                  </a:lnTo>
                  <a:lnTo>
                    <a:pt x="434" y="230"/>
                  </a:lnTo>
                  <a:lnTo>
                    <a:pt x="454" y="165"/>
                  </a:lnTo>
                  <a:lnTo>
                    <a:pt x="473" y="118"/>
                  </a:lnTo>
                  <a:lnTo>
                    <a:pt x="490" y="82"/>
                  </a:lnTo>
                  <a:lnTo>
                    <a:pt x="495" y="67"/>
                  </a:lnTo>
                  <a:lnTo>
                    <a:pt x="499" y="70"/>
                  </a:lnTo>
                  <a:lnTo>
                    <a:pt x="499" y="89"/>
                  </a:lnTo>
                  <a:lnTo>
                    <a:pt x="499" y="127"/>
                  </a:lnTo>
                  <a:lnTo>
                    <a:pt x="499" y="184"/>
                  </a:lnTo>
                  <a:lnTo>
                    <a:pt x="499" y="255"/>
                  </a:lnTo>
                  <a:lnTo>
                    <a:pt x="499" y="334"/>
                  </a:lnTo>
                  <a:lnTo>
                    <a:pt x="499" y="404"/>
                  </a:lnTo>
                  <a:lnTo>
                    <a:pt x="499" y="466"/>
                  </a:lnTo>
                  <a:lnTo>
                    <a:pt x="499" y="507"/>
                  </a:lnTo>
                  <a:lnTo>
                    <a:pt x="499" y="522"/>
                  </a:lnTo>
                  <a:lnTo>
                    <a:pt x="505" y="522"/>
                  </a:lnTo>
                  <a:lnTo>
                    <a:pt x="519" y="522"/>
                  </a:lnTo>
                  <a:lnTo>
                    <a:pt x="534" y="522"/>
                  </a:lnTo>
                  <a:lnTo>
                    <a:pt x="551" y="522"/>
                  </a:lnTo>
                  <a:lnTo>
                    <a:pt x="561" y="522"/>
                  </a:lnTo>
                  <a:lnTo>
                    <a:pt x="571" y="522"/>
                  </a:lnTo>
                  <a:lnTo>
                    <a:pt x="571" y="507"/>
                  </a:lnTo>
                  <a:lnTo>
                    <a:pt x="571" y="456"/>
                  </a:lnTo>
                  <a:lnTo>
                    <a:pt x="571" y="390"/>
                  </a:lnTo>
                  <a:lnTo>
                    <a:pt x="571" y="305"/>
                  </a:lnTo>
                  <a:lnTo>
                    <a:pt x="571" y="220"/>
                  </a:lnTo>
                  <a:lnTo>
                    <a:pt x="571" y="140"/>
                  </a:lnTo>
                  <a:lnTo>
                    <a:pt x="571" y="67"/>
                  </a:lnTo>
                  <a:lnTo>
                    <a:pt x="571" y="22"/>
                  </a:lnTo>
                  <a:lnTo>
                    <a:pt x="571" y="0"/>
                  </a:lnTo>
                  <a:lnTo>
                    <a:pt x="551" y="0"/>
                  </a:lnTo>
                  <a:lnTo>
                    <a:pt x="510" y="0"/>
                  </a:lnTo>
                  <a:lnTo>
                    <a:pt x="468" y="0"/>
                  </a:lnTo>
                  <a:lnTo>
                    <a:pt x="448" y="0"/>
                  </a:lnTo>
                  <a:lnTo>
                    <a:pt x="443" y="17"/>
                  </a:lnTo>
                  <a:lnTo>
                    <a:pt x="434" y="47"/>
                  </a:lnTo>
                  <a:lnTo>
                    <a:pt x="412" y="99"/>
                  </a:lnTo>
                  <a:lnTo>
                    <a:pt x="392" y="159"/>
                  </a:lnTo>
                  <a:lnTo>
                    <a:pt x="367" y="226"/>
                  </a:lnTo>
                  <a:lnTo>
                    <a:pt x="340" y="293"/>
                  </a:lnTo>
                  <a:lnTo>
                    <a:pt x="322" y="348"/>
                  </a:lnTo>
                  <a:lnTo>
                    <a:pt x="302" y="399"/>
                  </a:lnTo>
                  <a:lnTo>
                    <a:pt x="289" y="429"/>
                  </a:lnTo>
                  <a:lnTo>
                    <a:pt x="284" y="446"/>
                  </a:lnTo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260" name="Freeform 44"/>
            <p:cNvSpPr>
              <a:spLocks noEditPoints="1"/>
            </p:cNvSpPr>
            <p:nvPr userDrawn="1"/>
          </p:nvSpPr>
          <p:spPr bwMode="auto">
            <a:xfrm>
              <a:off x="5345" y="4089"/>
              <a:ext cx="52" cy="52"/>
            </a:xfrm>
            <a:custGeom>
              <a:avLst/>
              <a:gdLst/>
              <a:ahLst/>
              <a:cxnLst>
                <a:cxn ang="0">
                  <a:pos x="218" y="0"/>
                </a:cxn>
                <a:cxn ang="0">
                  <a:pos x="212" y="17"/>
                </a:cxn>
                <a:cxn ang="0">
                  <a:pos x="203" y="47"/>
                </a:cxn>
                <a:cxn ang="0">
                  <a:pos x="176" y="99"/>
                </a:cxn>
                <a:cxn ang="0">
                  <a:pos x="152" y="159"/>
                </a:cxn>
                <a:cxn ang="0">
                  <a:pos x="127" y="226"/>
                </a:cxn>
                <a:cxn ang="0">
                  <a:pos x="95" y="297"/>
                </a:cxn>
                <a:cxn ang="0">
                  <a:pos x="66" y="362"/>
                </a:cxn>
                <a:cxn ang="0">
                  <a:pos x="39" y="424"/>
                </a:cxn>
                <a:cxn ang="0">
                  <a:pos x="19" y="477"/>
                </a:cxn>
                <a:cxn ang="0">
                  <a:pos x="4" y="512"/>
                </a:cxn>
                <a:cxn ang="0">
                  <a:pos x="0" y="522"/>
                </a:cxn>
                <a:cxn ang="0">
                  <a:pos x="4" y="522"/>
                </a:cxn>
                <a:cxn ang="0">
                  <a:pos x="19" y="522"/>
                </a:cxn>
                <a:cxn ang="0">
                  <a:pos x="35" y="522"/>
                </a:cxn>
                <a:cxn ang="0">
                  <a:pos x="54" y="522"/>
                </a:cxn>
                <a:cxn ang="0">
                  <a:pos x="66" y="522"/>
                </a:cxn>
                <a:cxn ang="0">
                  <a:pos x="71" y="522"/>
                </a:cxn>
                <a:cxn ang="0">
                  <a:pos x="76" y="512"/>
                </a:cxn>
                <a:cxn ang="0">
                  <a:pos x="85" y="484"/>
                </a:cxn>
                <a:cxn ang="0">
                  <a:pos x="100" y="456"/>
                </a:cxn>
                <a:cxn ang="0">
                  <a:pos x="110" y="424"/>
                </a:cxn>
                <a:cxn ang="0">
                  <a:pos x="122" y="399"/>
                </a:cxn>
                <a:cxn ang="0">
                  <a:pos x="127" y="390"/>
                </a:cxn>
                <a:cxn ang="0">
                  <a:pos x="387" y="390"/>
                </a:cxn>
                <a:cxn ang="0">
                  <a:pos x="391" y="399"/>
                </a:cxn>
                <a:cxn ang="0">
                  <a:pos x="402" y="424"/>
                </a:cxn>
                <a:cxn ang="0">
                  <a:pos x="411" y="456"/>
                </a:cxn>
                <a:cxn ang="0">
                  <a:pos x="428" y="484"/>
                </a:cxn>
                <a:cxn ang="0">
                  <a:pos x="438" y="512"/>
                </a:cxn>
                <a:cxn ang="0">
                  <a:pos x="443" y="522"/>
                </a:cxn>
                <a:cxn ang="0">
                  <a:pos x="447" y="522"/>
                </a:cxn>
                <a:cxn ang="0">
                  <a:pos x="458" y="522"/>
                </a:cxn>
                <a:cxn ang="0">
                  <a:pos x="467" y="522"/>
                </a:cxn>
                <a:cxn ang="0">
                  <a:pos x="482" y="522"/>
                </a:cxn>
                <a:cxn ang="0">
                  <a:pos x="499" y="522"/>
                </a:cxn>
                <a:cxn ang="0">
                  <a:pos x="509" y="522"/>
                </a:cxn>
                <a:cxn ang="0">
                  <a:pos x="519" y="522"/>
                </a:cxn>
                <a:cxn ang="0">
                  <a:pos x="509" y="512"/>
                </a:cxn>
                <a:cxn ang="0">
                  <a:pos x="499" y="477"/>
                </a:cxn>
                <a:cxn ang="0">
                  <a:pos x="472" y="424"/>
                </a:cxn>
                <a:cxn ang="0">
                  <a:pos x="447" y="362"/>
                </a:cxn>
                <a:cxn ang="0">
                  <a:pos x="421" y="297"/>
                </a:cxn>
                <a:cxn ang="0">
                  <a:pos x="391" y="226"/>
                </a:cxn>
                <a:cxn ang="0">
                  <a:pos x="360" y="159"/>
                </a:cxn>
                <a:cxn ang="0">
                  <a:pos x="335" y="99"/>
                </a:cxn>
                <a:cxn ang="0">
                  <a:pos x="315" y="47"/>
                </a:cxn>
                <a:cxn ang="0">
                  <a:pos x="299" y="17"/>
                </a:cxn>
                <a:cxn ang="0">
                  <a:pos x="293" y="0"/>
                </a:cxn>
                <a:cxn ang="0">
                  <a:pos x="288" y="0"/>
                </a:cxn>
                <a:cxn ang="0">
                  <a:pos x="279" y="0"/>
                </a:cxn>
                <a:cxn ang="0">
                  <a:pos x="264" y="0"/>
                </a:cxn>
                <a:cxn ang="0">
                  <a:pos x="250" y="0"/>
                </a:cxn>
                <a:cxn ang="0">
                  <a:pos x="237" y="0"/>
                </a:cxn>
                <a:cxn ang="0">
                  <a:pos x="223" y="0"/>
                </a:cxn>
                <a:cxn ang="0">
                  <a:pos x="218" y="0"/>
                </a:cxn>
                <a:cxn ang="0">
                  <a:pos x="147" y="334"/>
                </a:cxn>
                <a:cxn ang="0">
                  <a:pos x="254" y="67"/>
                </a:cxn>
                <a:cxn ang="0">
                  <a:pos x="254" y="61"/>
                </a:cxn>
                <a:cxn ang="0">
                  <a:pos x="367" y="334"/>
                </a:cxn>
                <a:cxn ang="0">
                  <a:pos x="147" y="334"/>
                </a:cxn>
              </a:cxnLst>
              <a:rect l="0" t="0" r="r" b="b"/>
              <a:pathLst>
                <a:path w="519" h="522">
                  <a:moveTo>
                    <a:pt x="218" y="0"/>
                  </a:moveTo>
                  <a:lnTo>
                    <a:pt x="212" y="17"/>
                  </a:lnTo>
                  <a:lnTo>
                    <a:pt x="203" y="47"/>
                  </a:lnTo>
                  <a:lnTo>
                    <a:pt x="176" y="99"/>
                  </a:lnTo>
                  <a:lnTo>
                    <a:pt x="152" y="159"/>
                  </a:lnTo>
                  <a:lnTo>
                    <a:pt x="127" y="226"/>
                  </a:lnTo>
                  <a:lnTo>
                    <a:pt x="95" y="297"/>
                  </a:lnTo>
                  <a:lnTo>
                    <a:pt x="66" y="362"/>
                  </a:lnTo>
                  <a:lnTo>
                    <a:pt x="39" y="424"/>
                  </a:lnTo>
                  <a:lnTo>
                    <a:pt x="19" y="477"/>
                  </a:lnTo>
                  <a:lnTo>
                    <a:pt x="4" y="512"/>
                  </a:lnTo>
                  <a:lnTo>
                    <a:pt x="0" y="522"/>
                  </a:lnTo>
                  <a:lnTo>
                    <a:pt x="4" y="522"/>
                  </a:lnTo>
                  <a:lnTo>
                    <a:pt x="19" y="522"/>
                  </a:lnTo>
                  <a:lnTo>
                    <a:pt x="35" y="522"/>
                  </a:lnTo>
                  <a:lnTo>
                    <a:pt x="54" y="522"/>
                  </a:lnTo>
                  <a:lnTo>
                    <a:pt x="66" y="522"/>
                  </a:lnTo>
                  <a:lnTo>
                    <a:pt x="71" y="522"/>
                  </a:lnTo>
                  <a:lnTo>
                    <a:pt x="76" y="512"/>
                  </a:lnTo>
                  <a:lnTo>
                    <a:pt x="85" y="484"/>
                  </a:lnTo>
                  <a:lnTo>
                    <a:pt x="100" y="456"/>
                  </a:lnTo>
                  <a:lnTo>
                    <a:pt x="110" y="424"/>
                  </a:lnTo>
                  <a:lnTo>
                    <a:pt x="122" y="399"/>
                  </a:lnTo>
                  <a:lnTo>
                    <a:pt x="127" y="390"/>
                  </a:lnTo>
                  <a:lnTo>
                    <a:pt x="387" y="390"/>
                  </a:lnTo>
                  <a:lnTo>
                    <a:pt x="391" y="399"/>
                  </a:lnTo>
                  <a:lnTo>
                    <a:pt x="402" y="424"/>
                  </a:lnTo>
                  <a:lnTo>
                    <a:pt x="411" y="456"/>
                  </a:lnTo>
                  <a:lnTo>
                    <a:pt x="428" y="484"/>
                  </a:lnTo>
                  <a:lnTo>
                    <a:pt x="438" y="512"/>
                  </a:lnTo>
                  <a:lnTo>
                    <a:pt x="443" y="522"/>
                  </a:lnTo>
                  <a:lnTo>
                    <a:pt x="447" y="522"/>
                  </a:lnTo>
                  <a:lnTo>
                    <a:pt x="458" y="522"/>
                  </a:lnTo>
                  <a:lnTo>
                    <a:pt x="467" y="522"/>
                  </a:lnTo>
                  <a:lnTo>
                    <a:pt x="482" y="522"/>
                  </a:lnTo>
                  <a:lnTo>
                    <a:pt x="499" y="522"/>
                  </a:lnTo>
                  <a:lnTo>
                    <a:pt x="509" y="522"/>
                  </a:lnTo>
                  <a:lnTo>
                    <a:pt x="519" y="522"/>
                  </a:lnTo>
                  <a:lnTo>
                    <a:pt x="509" y="512"/>
                  </a:lnTo>
                  <a:lnTo>
                    <a:pt x="499" y="477"/>
                  </a:lnTo>
                  <a:lnTo>
                    <a:pt x="472" y="424"/>
                  </a:lnTo>
                  <a:lnTo>
                    <a:pt x="447" y="362"/>
                  </a:lnTo>
                  <a:lnTo>
                    <a:pt x="421" y="297"/>
                  </a:lnTo>
                  <a:lnTo>
                    <a:pt x="391" y="226"/>
                  </a:lnTo>
                  <a:lnTo>
                    <a:pt x="360" y="159"/>
                  </a:lnTo>
                  <a:lnTo>
                    <a:pt x="335" y="99"/>
                  </a:lnTo>
                  <a:lnTo>
                    <a:pt x="315" y="47"/>
                  </a:lnTo>
                  <a:lnTo>
                    <a:pt x="299" y="17"/>
                  </a:lnTo>
                  <a:lnTo>
                    <a:pt x="293" y="0"/>
                  </a:lnTo>
                  <a:lnTo>
                    <a:pt x="288" y="0"/>
                  </a:lnTo>
                  <a:lnTo>
                    <a:pt x="279" y="0"/>
                  </a:lnTo>
                  <a:lnTo>
                    <a:pt x="264" y="0"/>
                  </a:lnTo>
                  <a:lnTo>
                    <a:pt x="250" y="0"/>
                  </a:lnTo>
                  <a:lnTo>
                    <a:pt x="237" y="0"/>
                  </a:lnTo>
                  <a:lnTo>
                    <a:pt x="223" y="0"/>
                  </a:lnTo>
                  <a:lnTo>
                    <a:pt x="218" y="0"/>
                  </a:lnTo>
                  <a:close/>
                  <a:moveTo>
                    <a:pt x="147" y="334"/>
                  </a:moveTo>
                  <a:lnTo>
                    <a:pt x="254" y="67"/>
                  </a:lnTo>
                  <a:lnTo>
                    <a:pt x="254" y="61"/>
                  </a:lnTo>
                  <a:lnTo>
                    <a:pt x="367" y="334"/>
                  </a:lnTo>
                  <a:lnTo>
                    <a:pt x="147" y="3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261" name="Freeform 45"/>
            <p:cNvSpPr>
              <a:spLocks/>
            </p:cNvSpPr>
            <p:nvPr userDrawn="1"/>
          </p:nvSpPr>
          <p:spPr bwMode="auto">
            <a:xfrm>
              <a:off x="5345" y="4089"/>
              <a:ext cx="52" cy="52"/>
            </a:xfrm>
            <a:custGeom>
              <a:avLst/>
              <a:gdLst/>
              <a:ahLst/>
              <a:cxnLst>
                <a:cxn ang="0">
                  <a:pos x="218" y="0"/>
                </a:cxn>
                <a:cxn ang="0">
                  <a:pos x="212" y="17"/>
                </a:cxn>
                <a:cxn ang="0">
                  <a:pos x="203" y="47"/>
                </a:cxn>
                <a:cxn ang="0">
                  <a:pos x="176" y="99"/>
                </a:cxn>
                <a:cxn ang="0">
                  <a:pos x="152" y="159"/>
                </a:cxn>
                <a:cxn ang="0">
                  <a:pos x="127" y="226"/>
                </a:cxn>
                <a:cxn ang="0">
                  <a:pos x="95" y="297"/>
                </a:cxn>
                <a:cxn ang="0">
                  <a:pos x="66" y="362"/>
                </a:cxn>
                <a:cxn ang="0">
                  <a:pos x="39" y="424"/>
                </a:cxn>
                <a:cxn ang="0">
                  <a:pos x="19" y="477"/>
                </a:cxn>
                <a:cxn ang="0">
                  <a:pos x="4" y="512"/>
                </a:cxn>
                <a:cxn ang="0">
                  <a:pos x="0" y="522"/>
                </a:cxn>
                <a:cxn ang="0">
                  <a:pos x="4" y="522"/>
                </a:cxn>
                <a:cxn ang="0">
                  <a:pos x="19" y="522"/>
                </a:cxn>
                <a:cxn ang="0">
                  <a:pos x="35" y="522"/>
                </a:cxn>
                <a:cxn ang="0">
                  <a:pos x="54" y="522"/>
                </a:cxn>
                <a:cxn ang="0">
                  <a:pos x="66" y="522"/>
                </a:cxn>
                <a:cxn ang="0">
                  <a:pos x="71" y="522"/>
                </a:cxn>
                <a:cxn ang="0">
                  <a:pos x="76" y="512"/>
                </a:cxn>
                <a:cxn ang="0">
                  <a:pos x="85" y="484"/>
                </a:cxn>
                <a:cxn ang="0">
                  <a:pos x="100" y="456"/>
                </a:cxn>
                <a:cxn ang="0">
                  <a:pos x="110" y="424"/>
                </a:cxn>
                <a:cxn ang="0">
                  <a:pos x="122" y="399"/>
                </a:cxn>
                <a:cxn ang="0">
                  <a:pos x="127" y="390"/>
                </a:cxn>
                <a:cxn ang="0">
                  <a:pos x="387" y="390"/>
                </a:cxn>
                <a:cxn ang="0">
                  <a:pos x="391" y="399"/>
                </a:cxn>
                <a:cxn ang="0">
                  <a:pos x="402" y="424"/>
                </a:cxn>
                <a:cxn ang="0">
                  <a:pos x="411" y="456"/>
                </a:cxn>
                <a:cxn ang="0">
                  <a:pos x="428" y="484"/>
                </a:cxn>
                <a:cxn ang="0">
                  <a:pos x="438" y="512"/>
                </a:cxn>
                <a:cxn ang="0">
                  <a:pos x="443" y="522"/>
                </a:cxn>
                <a:cxn ang="0">
                  <a:pos x="447" y="522"/>
                </a:cxn>
                <a:cxn ang="0">
                  <a:pos x="458" y="522"/>
                </a:cxn>
                <a:cxn ang="0">
                  <a:pos x="467" y="522"/>
                </a:cxn>
                <a:cxn ang="0">
                  <a:pos x="482" y="522"/>
                </a:cxn>
                <a:cxn ang="0">
                  <a:pos x="499" y="522"/>
                </a:cxn>
                <a:cxn ang="0">
                  <a:pos x="509" y="522"/>
                </a:cxn>
                <a:cxn ang="0">
                  <a:pos x="519" y="522"/>
                </a:cxn>
                <a:cxn ang="0">
                  <a:pos x="509" y="512"/>
                </a:cxn>
                <a:cxn ang="0">
                  <a:pos x="499" y="477"/>
                </a:cxn>
                <a:cxn ang="0">
                  <a:pos x="472" y="424"/>
                </a:cxn>
                <a:cxn ang="0">
                  <a:pos x="447" y="362"/>
                </a:cxn>
                <a:cxn ang="0">
                  <a:pos x="421" y="297"/>
                </a:cxn>
                <a:cxn ang="0">
                  <a:pos x="391" y="226"/>
                </a:cxn>
                <a:cxn ang="0">
                  <a:pos x="360" y="159"/>
                </a:cxn>
                <a:cxn ang="0">
                  <a:pos x="335" y="99"/>
                </a:cxn>
                <a:cxn ang="0">
                  <a:pos x="315" y="47"/>
                </a:cxn>
                <a:cxn ang="0">
                  <a:pos x="299" y="17"/>
                </a:cxn>
                <a:cxn ang="0">
                  <a:pos x="293" y="0"/>
                </a:cxn>
                <a:cxn ang="0">
                  <a:pos x="288" y="0"/>
                </a:cxn>
                <a:cxn ang="0">
                  <a:pos x="279" y="0"/>
                </a:cxn>
                <a:cxn ang="0">
                  <a:pos x="264" y="0"/>
                </a:cxn>
                <a:cxn ang="0">
                  <a:pos x="250" y="0"/>
                </a:cxn>
                <a:cxn ang="0">
                  <a:pos x="237" y="0"/>
                </a:cxn>
                <a:cxn ang="0">
                  <a:pos x="223" y="0"/>
                </a:cxn>
                <a:cxn ang="0">
                  <a:pos x="218" y="0"/>
                </a:cxn>
              </a:cxnLst>
              <a:rect l="0" t="0" r="r" b="b"/>
              <a:pathLst>
                <a:path w="519" h="522">
                  <a:moveTo>
                    <a:pt x="218" y="0"/>
                  </a:moveTo>
                  <a:lnTo>
                    <a:pt x="212" y="17"/>
                  </a:lnTo>
                  <a:lnTo>
                    <a:pt x="203" y="47"/>
                  </a:lnTo>
                  <a:lnTo>
                    <a:pt x="176" y="99"/>
                  </a:lnTo>
                  <a:lnTo>
                    <a:pt x="152" y="159"/>
                  </a:lnTo>
                  <a:lnTo>
                    <a:pt x="127" y="226"/>
                  </a:lnTo>
                  <a:lnTo>
                    <a:pt x="95" y="297"/>
                  </a:lnTo>
                  <a:lnTo>
                    <a:pt x="66" y="362"/>
                  </a:lnTo>
                  <a:lnTo>
                    <a:pt x="39" y="424"/>
                  </a:lnTo>
                  <a:lnTo>
                    <a:pt x="19" y="477"/>
                  </a:lnTo>
                  <a:lnTo>
                    <a:pt x="4" y="512"/>
                  </a:lnTo>
                  <a:lnTo>
                    <a:pt x="0" y="522"/>
                  </a:lnTo>
                  <a:lnTo>
                    <a:pt x="4" y="522"/>
                  </a:lnTo>
                  <a:lnTo>
                    <a:pt x="19" y="522"/>
                  </a:lnTo>
                  <a:lnTo>
                    <a:pt x="35" y="522"/>
                  </a:lnTo>
                  <a:lnTo>
                    <a:pt x="54" y="522"/>
                  </a:lnTo>
                  <a:lnTo>
                    <a:pt x="66" y="522"/>
                  </a:lnTo>
                  <a:lnTo>
                    <a:pt x="71" y="522"/>
                  </a:lnTo>
                  <a:lnTo>
                    <a:pt x="76" y="512"/>
                  </a:lnTo>
                  <a:lnTo>
                    <a:pt x="85" y="484"/>
                  </a:lnTo>
                  <a:lnTo>
                    <a:pt x="100" y="456"/>
                  </a:lnTo>
                  <a:lnTo>
                    <a:pt x="110" y="424"/>
                  </a:lnTo>
                  <a:lnTo>
                    <a:pt x="122" y="399"/>
                  </a:lnTo>
                  <a:lnTo>
                    <a:pt x="127" y="390"/>
                  </a:lnTo>
                  <a:lnTo>
                    <a:pt x="387" y="390"/>
                  </a:lnTo>
                  <a:lnTo>
                    <a:pt x="391" y="399"/>
                  </a:lnTo>
                  <a:lnTo>
                    <a:pt x="402" y="424"/>
                  </a:lnTo>
                  <a:lnTo>
                    <a:pt x="411" y="456"/>
                  </a:lnTo>
                  <a:lnTo>
                    <a:pt x="428" y="484"/>
                  </a:lnTo>
                  <a:lnTo>
                    <a:pt x="438" y="512"/>
                  </a:lnTo>
                  <a:lnTo>
                    <a:pt x="443" y="522"/>
                  </a:lnTo>
                  <a:lnTo>
                    <a:pt x="447" y="522"/>
                  </a:lnTo>
                  <a:lnTo>
                    <a:pt x="458" y="522"/>
                  </a:lnTo>
                  <a:lnTo>
                    <a:pt x="467" y="522"/>
                  </a:lnTo>
                  <a:lnTo>
                    <a:pt x="482" y="522"/>
                  </a:lnTo>
                  <a:lnTo>
                    <a:pt x="499" y="522"/>
                  </a:lnTo>
                  <a:lnTo>
                    <a:pt x="509" y="522"/>
                  </a:lnTo>
                  <a:lnTo>
                    <a:pt x="519" y="522"/>
                  </a:lnTo>
                  <a:lnTo>
                    <a:pt x="509" y="512"/>
                  </a:lnTo>
                  <a:lnTo>
                    <a:pt x="499" y="477"/>
                  </a:lnTo>
                  <a:lnTo>
                    <a:pt x="472" y="424"/>
                  </a:lnTo>
                  <a:lnTo>
                    <a:pt x="447" y="362"/>
                  </a:lnTo>
                  <a:lnTo>
                    <a:pt x="421" y="297"/>
                  </a:lnTo>
                  <a:lnTo>
                    <a:pt x="391" y="226"/>
                  </a:lnTo>
                  <a:lnTo>
                    <a:pt x="360" y="159"/>
                  </a:lnTo>
                  <a:lnTo>
                    <a:pt x="335" y="99"/>
                  </a:lnTo>
                  <a:lnTo>
                    <a:pt x="315" y="47"/>
                  </a:lnTo>
                  <a:lnTo>
                    <a:pt x="299" y="17"/>
                  </a:lnTo>
                  <a:lnTo>
                    <a:pt x="293" y="0"/>
                  </a:lnTo>
                  <a:lnTo>
                    <a:pt x="288" y="0"/>
                  </a:lnTo>
                  <a:lnTo>
                    <a:pt x="279" y="0"/>
                  </a:lnTo>
                  <a:lnTo>
                    <a:pt x="264" y="0"/>
                  </a:lnTo>
                  <a:lnTo>
                    <a:pt x="250" y="0"/>
                  </a:lnTo>
                  <a:lnTo>
                    <a:pt x="237" y="0"/>
                  </a:lnTo>
                  <a:lnTo>
                    <a:pt x="223" y="0"/>
                  </a:lnTo>
                  <a:lnTo>
                    <a:pt x="218" y="0"/>
                  </a:lnTo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262" name="Freeform 46"/>
            <p:cNvSpPr>
              <a:spLocks/>
            </p:cNvSpPr>
            <p:nvPr userDrawn="1"/>
          </p:nvSpPr>
          <p:spPr bwMode="auto">
            <a:xfrm>
              <a:off x="5359" y="4095"/>
              <a:ext cx="23" cy="27"/>
            </a:xfrm>
            <a:custGeom>
              <a:avLst/>
              <a:gdLst/>
              <a:ahLst/>
              <a:cxnLst>
                <a:cxn ang="0">
                  <a:pos x="0" y="273"/>
                </a:cxn>
                <a:cxn ang="0">
                  <a:pos x="107" y="6"/>
                </a:cxn>
                <a:cxn ang="0">
                  <a:pos x="107" y="0"/>
                </a:cxn>
                <a:cxn ang="0">
                  <a:pos x="220" y="273"/>
                </a:cxn>
                <a:cxn ang="0">
                  <a:pos x="0" y="273"/>
                </a:cxn>
              </a:cxnLst>
              <a:rect l="0" t="0" r="r" b="b"/>
              <a:pathLst>
                <a:path w="220" h="273">
                  <a:moveTo>
                    <a:pt x="0" y="273"/>
                  </a:moveTo>
                  <a:lnTo>
                    <a:pt x="107" y="6"/>
                  </a:lnTo>
                  <a:lnTo>
                    <a:pt x="107" y="0"/>
                  </a:lnTo>
                  <a:lnTo>
                    <a:pt x="220" y="273"/>
                  </a:lnTo>
                  <a:lnTo>
                    <a:pt x="0" y="273"/>
                  </a:lnTo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263" name="Freeform 47"/>
            <p:cNvSpPr>
              <a:spLocks noEditPoints="1"/>
            </p:cNvSpPr>
            <p:nvPr userDrawn="1"/>
          </p:nvSpPr>
          <p:spPr bwMode="auto">
            <a:xfrm>
              <a:off x="5412" y="4089"/>
              <a:ext cx="37" cy="52"/>
            </a:xfrm>
            <a:custGeom>
              <a:avLst/>
              <a:gdLst/>
              <a:ahLst/>
              <a:cxnLst>
                <a:cxn ang="0">
                  <a:pos x="208" y="261"/>
                </a:cxn>
                <a:cxn ang="0">
                  <a:pos x="275" y="235"/>
                </a:cxn>
                <a:cxn ang="0">
                  <a:pos x="326" y="144"/>
                </a:cxn>
                <a:cxn ang="0">
                  <a:pos x="293" y="51"/>
                </a:cxn>
                <a:cxn ang="0">
                  <a:pos x="223" y="10"/>
                </a:cxn>
                <a:cxn ang="0">
                  <a:pos x="127" y="0"/>
                </a:cxn>
                <a:cxn ang="0">
                  <a:pos x="81" y="0"/>
                </a:cxn>
                <a:cxn ang="0">
                  <a:pos x="15" y="0"/>
                </a:cxn>
                <a:cxn ang="0">
                  <a:pos x="0" y="22"/>
                </a:cxn>
                <a:cxn ang="0">
                  <a:pos x="0" y="140"/>
                </a:cxn>
                <a:cxn ang="0">
                  <a:pos x="0" y="305"/>
                </a:cxn>
                <a:cxn ang="0">
                  <a:pos x="0" y="456"/>
                </a:cxn>
                <a:cxn ang="0">
                  <a:pos x="0" y="522"/>
                </a:cxn>
                <a:cxn ang="0">
                  <a:pos x="15" y="522"/>
                </a:cxn>
                <a:cxn ang="0">
                  <a:pos x="49" y="522"/>
                </a:cxn>
                <a:cxn ang="0">
                  <a:pos x="71" y="522"/>
                </a:cxn>
                <a:cxn ang="0">
                  <a:pos x="71" y="461"/>
                </a:cxn>
                <a:cxn ang="0">
                  <a:pos x="71" y="348"/>
                </a:cxn>
                <a:cxn ang="0">
                  <a:pos x="71" y="293"/>
                </a:cxn>
                <a:cxn ang="0">
                  <a:pos x="152" y="293"/>
                </a:cxn>
                <a:cxn ang="0">
                  <a:pos x="208" y="344"/>
                </a:cxn>
                <a:cxn ang="0">
                  <a:pos x="223" y="378"/>
                </a:cxn>
                <a:cxn ang="0">
                  <a:pos x="255" y="452"/>
                </a:cxn>
                <a:cxn ang="0">
                  <a:pos x="279" y="512"/>
                </a:cxn>
                <a:cxn ang="0">
                  <a:pos x="288" y="522"/>
                </a:cxn>
                <a:cxn ang="0">
                  <a:pos x="316" y="522"/>
                </a:cxn>
                <a:cxn ang="0">
                  <a:pos x="344" y="522"/>
                </a:cxn>
                <a:cxn ang="0">
                  <a:pos x="367" y="522"/>
                </a:cxn>
                <a:cxn ang="0">
                  <a:pos x="340" y="471"/>
                </a:cxn>
                <a:cxn ang="0">
                  <a:pos x="306" y="390"/>
                </a:cxn>
                <a:cxn ang="0">
                  <a:pos x="275" y="328"/>
                </a:cxn>
                <a:cxn ang="0">
                  <a:pos x="259" y="297"/>
                </a:cxn>
                <a:cxn ang="0">
                  <a:pos x="232" y="273"/>
                </a:cxn>
                <a:cxn ang="0">
                  <a:pos x="137" y="230"/>
                </a:cxn>
                <a:cxn ang="0">
                  <a:pos x="71" y="61"/>
                </a:cxn>
                <a:cxn ang="0">
                  <a:pos x="141" y="61"/>
                </a:cxn>
                <a:cxn ang="0">
                  <a:pos x="237" y="99"/>
                </a:cxn>
                <a:cxn ang="0">
                  <a:pos x="244" y="178"/>
                </a:cxn>
                <a:cxn ang="0">
                  <a:pos x="183" y="220"/>
                </a:cxn>
              </a:cxnLst>
              <a:rect l="0" t="0" r="r" b="b"/>
              <a:pathLst>
                <a:path w="367" h="522">
                  <a:moveTo>
                    <a:pt x="217" y="268"/>
                  </a:moveTo>
                  <a:lnTo>
                    <a:pt x="208" y="261"/>
                  </a:lnTo>
                  <a:lnTo>
                    <a:pt x="217" y="261"/>
                  </a:lnTo>
                  <a:lnTo>
                    <a:pt x="275" y="235"/>
                  </a:lnTo>
                  <a:lnTo>
                    <a:pt x="311" y="194"/>
                  </a:lnTo>
                  <a:lnTo>
                    <a:pt x="326" y="144"/>
                  </a:lnTo>
                  <a:lnTo>
                    <a:pt x="320" y="89"/>
                  </a:lnTo>
                  <a:lnTo>
                    <a:pt x="293" y="51"/>
                  </a:lnTo>
                  <a:lnTo>
                    <a:pt x="264" y="26"/>
                  </a:lnTo>
                  <a:lnTo>
                    <a:pt x="223" y="10"/>
                  </a:lnTo>
                  <a:lnTo>
                    <a:pt x="176" y="0"/>
                  </a:lnTo>
                  <a:lnTo>
                    <a:pt x="127" y="0"/>
                  </a:lnTo>
                  <a:lnTo>
                    <a:pt x="109" y="0"/>
                  </a:lnTo>
                  <a:lnTo>
                    <a:pt x="81" y="0"/>
                  </a:lnTo>
                  <a:lnTo>
                    <a:pt x="44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0" y="67"/>
                  </a:lnTo>
                  <a:lnTo>
                    <a:pt x="0" y="140"/>
                  </a:lnTo>
                  <a:lnTo>
                    <a:pt x="0" y="220"/>
                  </a:lnTo>
                  <a:lnTo>
                    <a:pt x="0" y="305"/>
                  </a:lnTo>
                  <a:lnTo>
                    <a:pt x="0" y="390"/>
                  </a:lnTo>
                  <a:lnTo>
                    <a:pt x="0" y="456"/>
                  </a:lnTo>
                  <a:lnTo>
                    <a:pt x="0" y="507"/>
                  </a:lnTo>
                  <a:lnTo>
                    <a:pt x="0" y="522"/>
                  </a:lnTo>
                  <a:lnTo>
                    <a:pt x="5" y="522"/>
                  </a:lnTo>
                  <a:lnTo>
                    <a:pt x="15" y="522"/>
                  </a:lnTo>
                  <a:lnTo>
                    <a:pt x="34" y="522"/>
                  </a:lnTo>
                  <a:lnTo>
                    <a:pt x="49" y="522"/>
                  </a:lnTo>
                  <a:lnTo>
                    <a:pt x="61" y="522"/>
                  </a:lnTo>
                  <a:lnTo>
                    <a:pt x="71" y="522"/>
                  </a:lnTo>
                  <a:lnTo>
                    <a:pt x="71" y="507"/>
                  </a:lnTo>
                  <a:lnTo>
                    <a:pt x="71" y="461"/>
                  </a:lnTo>
                  <a:lnTo>
                    <a:pt x="71" y="404"/>
                  </a:lnTo>
                  <a:lnTo>
                    <a:pt x="71" y="348"/>
                  </a:lnTo>
                  <a:lnTo>
                    <a:pt x="71" y="305"/>
                  </a:lnTo>
                  <a:lnTo>
                    <a:pt x="71" y="293"/>
                  </a:lnTo>
                  <a:lnTo>
                    <a:pt x="114" y="293"/>
                  </a:lnTo>
                  <a:lnTo>
                    <a:pt x="152" y="293"/>
                  </a:lnTo>
                  <a:lnTo>
                    <a:pt x="183" y="305"/>
                  </a:lnTo>
                  <a:lnTo>
                    <a:pt x="208" y="344"/>
                  </a:lnTo>
                  <a:lnTo>
                    <a:pt x="213" y="353"/>
                  </a:lnTo>
                  <a:lnTo>
                    <a:pt x="223" y="378"/>
                  </a:lnTo>
                  <a:lnTo>
                    <a:pt x="237" y="415"/>
                  </a:lnTo>
                  <a:lnTo>
                    <a:pt x="255" y="452"/>
                  </a:lnTo>
                  <a:lnTo>
                    <a:pt x="269" y="484"/>
                  </a:lnTo>
                  <a:lnTo>
                    <a:pt x="279" y="512"/>
                  </a:lnTo>
                  <a:lnTo>
                    <a:pt x="284" y="522"/>
                  </a:lnTo>
                  <a:lnTo>
                    <a:pt x="288" y="522"/>
                  </a:lnTo>
                  <a:lnTo>
                    <a:pt x="298" y="522"/>
                  </a:lnTo>
                  <a:lnTo>
                    <a:pt x="316" y="522"/>
                  </a:lnTo>
                  <a:lnTo>
                    <a:pt x="335" y="522"/>
                  </a:lnTo>
                  <a:lnTo>
                    <a:pt x="344" y="522"/>
                  </a:lnTo>
                  <a:lnTo>
                    <a:pt x="360" y="522"/>
                  </a:lnTo>
                  <a:lnTo>
                    <a:pt x="367" y="522"/>
                  </a:lnTo>
                  <a:lnTo>
                    <a:pt x="355" y="507"/>
                  </a:lnTo>
                  <a:lnTo>
                    <a:pt x="340" y="471"/>
                  </a:lnTo>
                  <a:lnTo>
                    <a:pt x="326" y="429"/>
                  </a:lnTo>
                  <a:lnTo>
                    <a:pt x="306" y="390"/>
                  </a:lnTo>
                  <a:lnTo>
                    <a:pt x="284" y="353"/>
                  </a:lnTo>
                  <a:lnTo>
                    <a:pt x="275" y="328"/>
                  </a:lnTo>
                  <a:lnTo>
                    <a:pt x="269" y="316"/>
                  </a:lnTo>
                  <a:lnTo>
                    <a:pt x="259" y="297"/>
                  </a:lnTo>
                  <a:lnTo>
                    <a:pt x="250" y="281"/>
                  </a:lnTo>
                  <a:lnTo>
                    <a:pt x="232" y="273"/>
                  </a:lnTo>
                  <a:lnTo>
                    <a:pt x="217" y="268"/>
                  </a:lnTo>
                  <a:close/>
                  <a:moveTo>
                    <a:pt x="137" y="230"/>
                  </a:moveTo>
                  <a:lnTo>
                    <a:pt x="71" y="230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141" y="61"/>
                  </a:lnTo>
                  <a:lnTo>
                    <a:pt x="203" y="70"/>
                  </a:lnTo>
                  <a:lnTo>
                    <a:pt x="237" y="99"/>
                  </a:lnTo>
                  <a:lnTo>
                    <a:pt x="250" y="144"/>
                  </a:lnTo>
                  <a:lnTo>
                    <a:pt x="244" y="178"/>
                  </a:lnTo>
                  <a:lnTo>
                    <a:pt x="217" y="206"/>
                  </a:lnTo>
                  <a:lnTo>
                    <a:pt x="183" y="220"/>
                  </a:lnTo>
                  <a:lnTo>
                    <a:pt x="137" y="2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264" name="Freeform 48"/>
            <p:cNvSpPr>
              <a:spLocks/>
            </p:cNvSpPr>
            <p:nvPr userDrawn="1"/>
          </p:nvSpPr>
          <p:spPr bwMode="auto">
            <a:xfrm>
              <a:off x="5412" y="4089"/>
              <a:ext cx="37" cy="52"/>
            </a:xfrm>
            <a:custGeom>
              <a:avLst/>
              <a:gdLst/>
              <a:ahLst/>
              <a:cxnLst>
                <a:cxn ang="0">
                  <a:pos x="208" y="261"/>
                </a:cxn>
                <a:cxn ang="0">
                  <a:pos x="275" y="235"/>
                </a:cxn>
                <a:cxn ang="0">
                  <a:pos x="326" y="144"/>
                </a:cxn>
                <a:cxn ang="0">
                  <a:pos x="293" y="51"/>
                </a:cxn>
                <a:cxn ang="0">
                  <a:pos x="223" y="10"/>
                </a:cxn>
                <a:cxn ang="0">
                  <a:pos x="127" y="0"/>
                </a:cxn>
                <a:cxn ang="0">
                  <a:pos x="81" y="0"/>
                </a:cxn>
                <a:cxn ang="0">
                  <a:pos x="15" y="0"/>
                </a:cxn>
                <a:cxn ang="0">
                  <a:pos x="0" y="22"/>
                </a:cxn>
                <a:cxn ang="0">
                  <a:pos x="0" y="140"/>
                </a:cxn>
                <a:cxn ang="0">
                  <a:pos x="0" y="305"/>
                </a:cxn>
                <a:cxn ang="0">
                  <a:pos x="0" y="456"/>
                </a:cxn>
                <a:cxn ang="0">
                  <a:pos x="0" y="522"/>
                </a:cxn>
                <a:cxn ang="0">
                  <a:pos x="15" y="522"/>
                </a:cxn>
                <a:cxn ang="0">
                  <a:pos x="49" y="522"/>
                </a:cxn>
                <a:cxn ang="0">
                  <a:pos x="71" y="522"/>
                </a:cxn>
                <a:cxn ang="0">
                  <a:pos x="71" y="461"/>
                </a:cxn>
                <a:cxn ang="0">
                  <a:pos x="71" y="348"/>
                </a:cxn>
                <a:cxn ang="0">
                  <a:pos x="71" y="293"/>
                </a:cxn>
                <a:cxn ang="0">
                  <a:pos x="152" y="293"/>
                </a:cxn>
                <a:cxn ang="0">
                  <a:pos x="208" y="344"/>
                </a:cxn>
                <a:cxn ang="0">
                  <a:pos x="223" y="378"/>
                </a:cxn>
                <a:cxn ang="0">
                  <a:pos x="255" y="452"/>
                </a:cxn>
                <a:cxn ang="0">
                  <a:pos x="279" y="512"/>
                </a:cxn>
                <a:cxn ang="0">
                  <a:pos x="288" y="522"/>
                </a:cxn>
                <a:cxn ang="0">
                  <a:pos x="316" y="522"/>
                </a:cxn>
                <a:cxn ang="0">
                  <a:pos x="344" y="522"/>
                </a:cxn>
                <a:cxn ang="0">
                  <a:pos x="367" y="522"/>
                </a:cxn>
                <a:cxn ang="0">
                  <a:pos x="340" y="471"/>
                </a:cxn>
                <a:cxn ang="0">
                  <a:pos x="306" y="390"/>
                </a:cxn>
                <a:cxn ang="0">
                  <a:pos x="275" y="328"/>
                </a:cxn>
                <a:cxn ang="0">
                  <a:pos x="259" y="297"/>
                </a:cxn>
                <a:cxn ang="0">
                  <a:pos x="232" y="273"/>
                </a:cxn>
              </a:cxnLst>
              <a:rect l="0" t="0" r="r" b="b"/>
              <a:pathLst>
                <a:path w="367" h="522">
                  <a:moveTo>
                    <a:pt x="217" y="268"/>
                  </a:moveTo>
                  <a:lnTo>
                    <a:pt x="208" y="261"/>
                  </a:lnTo>
                  <a:lnTo>
                    <a:pt x="217" y="261"/>
                  </a:lnTo>
                  <a:lnTo>
                    <a:pt x="275" y="235"/>
                  </a:lnTo>
                  <a:lnTo>
                    <a:pt x="311" y="194"/>
                  </a:lnTo>
                  <a:lnTo>
                    <a:pt x="326" y="144"/>
                  </a:lnTo>
                  <a:lnTo>
                    <a:pt x="320" y="89"/>
                  </a:lnTo>
                  <a:lnTo>
                    <a:pt x="293" y="51"/>
                  </a:lnTo>
                  <a:lnTo>
                    <a:pt x="264" y="26"/>
                  </a:lnTo>
                  <a:lnTo>
                    <a:pt x="223" y="10"/>
                  </a:lnTo>
                  <a:lnTo>
                    <a:pt x="176" y="0"/>
                  </a:lnTo>
                  <a:lnTo>
                    <a:pt x="127" y="0"/>
                  </a:lnTo>
                  <a:lnTo>
                    <a:pt x="109" y="0"/>
                  </a:lnTo>
                  <a:lnTo>
                    <a:pt x="81" y="0"/>
                  </a:lnTo>
                  <a:lnTo>
                    <a:pt x="44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0" y="67"/>
                  </a:lnTo>
                  <a:lnTo>
                    <a:pt x="0" y="140"/>
                  </a:lnTo>
                  <a:lnTo>
                    <a:pt x="0" y="220"/>
                  </a:lnTo>
                  <a:lnTo>
                    <a:pt x="0" y="305"/>
                  </a:lnTo>
                  <a:lnTo>
                    <a:pt x="0" y="390"/>
                  </a:lnTo>
                  <a:lnTo>
                    <a:pt x="0" y="456"/>
                  </a:lnTo>
                  <a:lnTo>
                    <a:pt x="0" y="507"/>
                  </a:lnTo>
                  <a:lnTo>
                    <a:pt x="0" y="522"/>
                  </a:lnTo>
                  <a:lnTo>
                    <a:pt x="5" y="522"/>
                  </a:lnTo>
                  <a:lnTo>
                    <a:pt x="15" y="522"/>
                  </a:lnTo>
                  <a:lnTo>
                    <a:pt x="34" y="522"/>
                  </a:lnTo>
                  <a:lnTo>
                    <a:pt x="49" y="522"/>
                  </a:lnTo>
                  <a:lnTo>
                    <a:pt x="61" y="522"/>
                  </a:lnTo>
                  <a:lnTo>
                    <a:pt x="71" y="522"/>
                  </a:lnTo>
                  <a:lnTo>
                    <a:pt x="71" y="507"/>
                  </a:lnTo>
                  <a:lnTo>
                    <a:pt x="71" y="461"/>
                  </a:lnTo>
                  <a:lnTo>
                    <a:pt x="71" y="404"/>
                  </a:lnTo>
                  <a:lnTo>
                    <a:pt x="71" y="348"/>
                  </a:lnTo>
                  <a:lnTo>
                    <a:pt x="71" y="305"/>
                  </a:lnTo>
                  <a:lnTo>
                    <a:pt x="71" y="293"/>
                  </a:lnTo>
                  <a:lnTo>
                    <a:pt x="114" y="293"/>
                  </a:lnTo>
                  <a:lnTo>
                    <a:pt x="152" y="293"/>
                  </a:lnTo>
                  <a:lnTo>
                    <a:pt x="183" y="305"/>
                  </a:lnTo>
                  <a:lnTo>
                    <a:pt x="208" y="344"/>
                  </a:lnTo>
                  <a:lnTo>
                    <a:pt x="213" y="353"/>
                  </a:lnTo>
                  <a:lnTo>
                    <a:pt x="223" y="378"/>
                  </a:lnTo>
                  <a:lnTo>
                    <a:pt x="237" y="415"/>
                  </a:lnTo>
                  <a:lnTo>
                    <a:pt x="255" y="452"/>
                  </a:lnTo>
                  <a:lnTo>
                    <a:pt x="269" y="484"/>
                  </a:lnTo>
                  <a:lnTo>
                    <a:pt x="279" y="512"/>
                  </a:lnTo>
                  <a:lnTo>
                    <a:pt x="284" y="522"/>
                  </a:lnTo>
                  <a:lnTo>
                    <a:pt x="288" y="522"/>
                  </a:lnTo>
                  <a:lnTo>
                    <a:pt x="298" y="522"/>
                  </a:lnTo>
                  <a:lnTo>
                    <a:pt x="316" y="522"/>
                  </a:lnTo>
                  <a:lnTo>
                    <a:pt x="335" y="522"/>
                  </a:lnTo>
                  <a:lnTo>
                    <a:pt x="344" y="522"/>
                  </a:lnTo>
                  <a:lnTo>
                    <a:pt x="360" y="522"/>
                  </a:lnTo>
                  <a:lnTo>
                    <a:pt x="367" y="522"/>
                  </a:lnTo>
                  <a:lnTo>
                    <a:pt x="355" y="507"/>
                  </a:lnTo>
                  <a:lnTo>
                    <a:pt x="340" y="471"/>
                  </a:lnTo>
                  <a:lnTo>
                    <a:pt x="326" y="429"/>
                  </a:lnTo>
                  <a:lnTo>
                    <a:pt x="306" y="390"/>
                  </a:lnTo>
                  <a:lnTo>
                    <a:pt x="284" y="353"/>
                  </a:lnTo>
                  <a:lnTo>
                    <a:pt x="275" y="328"/>
                  </a:lnTo>
                  <a:lnTo>
                    <a:pt x="269" y="316"/>
                  </a:lnTo>
                  <a:lnTo>
                    <a:pt x="259" y="297"/>
                  </a:lnTo>
                  <a:lnTo>
                    <a:pt x="250" y="281"/>
                  </a:lnTo>
                  <a:lnTo>
                    <a:pt x="232" y="273"/>
                  </a:lnTo>
                  <a:lnTo>
                    <a:pt x="217" y="268"/>
                  </a:lnTo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265" name="Freeform 49"/>
            <p:cNvSpPr>
              <a:spLocks/>
            </p:cNvSpPr>
            <p:nvPr userDrawn="1"/>
          </p:nvSpPr>
          <p:spPr bwMode="auto">
            <a:xfrm>
              <a:off x="5419" y="4095"/>
              <a:ext cx="18" cy="17"/>
            </a:xfrm>
            <a:custGeom>
              <a:avLst/>
              <a:gdLst/>
              <a:ahLst/>
              <a:cxnLst>
                <a:cxn ang="0">
                  <a:pos x="66" y="169"/>
                </a:cxn>
                <a:cxn ang="0">
                  <a:pos x="0" y="16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0" y="0"/>
                </a:cxn>
                <a:cxn ang="0">
                  <a:pos x="132" y="9"/>
                </a:cxn>
                <a:cxn ang="0">
                  <a:pos x="166" y="38"/>
                </a:cxn>
                <a:cxn ang="0">
                  <a:pos x="179" y="83"/>
                </a:cxn>
                <a:cxn ang="0">
                  <a:pos x="173" y="117"/>
                </a:cxn>
                <a:cxn ang="0">
                  <a:pos x="146" y="145"/>
                </a:cxn>
                <a:cxn ang="0">
                  <a:pos x="112" y="159"/>
                </a:cxn>
                <a:cxn ang="0">
                  <a:pos x="66" y="169"/>
                </a:cxn>
              </a:cxnLst>
              <a:rect l="0" t="0" r="r" b="b"/>
              <a:pathLst>
                <a:path w="179" h="169">
                  <a:moveTo>
                    <a:pt x="66" y="169"/>
                  </a:moveTo>
                  <a:lnTo>
                    <a:pt x="0" y="169"/>
                  </a:lnTo>
                  <a:lnTo>
                    <a:pt x="0" y="0"/>
                  </a:lnTo>
                  <a:lnTo>
                    <a:pt x="0" y="0"/>
                  </a:lnTo>
                  <a:lnTo>
                    <a:pt x="70" y="0"/>
                  </a:lnTo>
                  <a:lnTo>
                    <a:pt x="132" y="9"/>
                  </a:lnTo>
                  <a:lnTo>
                    <a:pt x="166" y="38"/>
                  </a:lnTo>
                  <a:lnTo>
                    <a:pt x="179" y="83"/>
                  </a:lnTo>
                  <a:lnTo>
                    <a:pt x="173" y="117"/>
                  </a:lnTo>
                  <a:lnTo>
                    <a:pt x="146" y="145"/>
                  </a:lnTo>
                  <a:lnTo>
                    <a:pt x="112" y="159"/>
                  </a:lnTo>
                  <a:lnTo>
                    <a:pt x="66" y="169"/>
                  </a:lnTo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266" name="Freeform 50"/>
            <p:cNvSpPr>
              <a:spLocks/>
            </p:cNvSpPr>
            <p:nvPr userDrawn="1"/>
          </p:nvSpPr>
          <p:spPr bwMode="auto">
            <a:xfrm>
              <a:off x="5468" y="4089"/>
              <a:ext cx="41" cy="52"/>
            </a:xfrm>
            <a:custGeom>
              <a:avLst/>
              <a:gdLst/>
              <a:ahLst/>
              <a:cxnLst>
                <a:cxn ang="0">
                  <a:pos x="372" y="0"/>
                </a:cxn>
                <a:cxn ang="0">
                  <a:pos x="310" y="0"/>
                </a:cxn>
                <a:cxn ang="0">
                  <a:pos x="70" y="230"/>
                </a:cxn>
                <a:cxn ang="0">
                  <a:pos x="65" y="220"/>
                </a:cxn>
                <a:cxn ang="0">
                  <a:pos x="65" y="122"/>
                </a:cxn>
                <a:cxn ang="0">
                  <a:pos x="65" y="22"/>
                </a:cxn>
                <a:cxn ang="0">
                  <a:pos x="61" y="0"/>
                </a:cxn>
                <a:cxn ang="0">
                  <a:pos x="29" y="0"/>
                </a:cxn>
                <a:cxn ang="0">
                  <a:pos x="5" y="0"/>
                </a:cxn>
                <a:cxn ang="0">
                  <a:pos x="0" y="22"/>
                </a:cxn>
                <a:cxn ang="0">
                  <a:pos x="0" y="140"/>
                </a:cxn>
                <a:cxn ang="0">
                  <a:pos x="0" y="305"/>
                </a:cxn>
                <a:cxn ang="0">
                  <a:pos x="0" y="456"/>
                </a:cxn>
                <a:cxn ang="0">
                  <a:pos x="0" y="522"/>
                </a:cxn>
                <a:cxn ang="0">
                  <a:pos x="14" y="522"/>
                </a:cxn>
                <a:cxn ang="0">
                  <a:pos x="51" y="522"/>
                </a:cxn>
                <a:cxn ang="0">
                  <a:pos x="65" y="522"/>
                </a:cxn>
                <a:cxn ang="0">
                  <a:pos x="65" y="471"/>
                </a:cxn>
                <a:cxn ang="0">
                  <a:pos x="65" y="362"/>
                </a:cxn>
                <a:cxn ang="0">
                  <a:pos x="65" y="277"/>
                </a:cxn>
                <a:cxn ang="0">
                  <a:pos x="70" y="268"/>
                </a:cxn>
                <a:cxn ang="0">
                  <a:pos x="99" y="297"/>
                </a:cxn>
                <a:cxn ang="0">
                  <a:pos x="166" y="373"/>
                </a:cxn>
                <a:cxn ang="0">
                  <a:pos x="244" y="456"/>
                </a:cxn>
                <a:cxn ang="0">
                  <a:pos x="296" y="517"/>
                </a:cxn>
                <a:cxn ang="0">
                  <a:pos x="320" y="522"/>
                </a:cxn>
                <a:cxn ang="0">
                  <a:pos x="385" y="522"/>
                </a:cxn>
                <a:cxn ang="0">
                  <a:pos x="396" y="512"/>
                </a:cxn>
                <a:cxn ang="0">
                  <a:pos x="334" y="452"/>
                </a:cxn>
                <a:cxn ang="0">
                  <a:pos x="249" y="357"/>
                </a:cxn>
                <a:cxn ang="0">
                  <a:pos x="178" y="281"/>
                </a:cxn>
                <a:cxn ang="0">
                  <a:pos x="141" y="245"/>
                </a:cxn>
                <a:cxn ang="0">
                  <a:pos x="173" y="220"/>
                </a:cxn>
                <a:cxn ang="0">
                  <a:pos x="244" y="150"/>
                </a:cxn>
                <a:cxn ang="0">
                  <a:pos x="320" y="67"/>
                </a:cxn>
                <a:cxn ang="0">
                  <a:pos x="376" y="10"/>
                </a:cxn>
              </a:cxnLst>
              <a:rect l="0" t="0" r="r" b="b"/>
              <a:pathLst>
                <a:path w="405" h="522">
                  <a:moveTo>
                    <a:pt x="385" y="0"/>
                  </a:moveTo>
                  <a:lnTo>
                    <a:pt x="372" y="0"/>
                  </a:lnTo>
                  <a:lnTo>
                    <a:pt x="340" y="0"/>
                  </a:lnTo>
                  <a:lnTo>
                    <a:pt x="310" y="0"/>
                  </a:lnTo>
                  <a:lnTo>
                    <a:pt x="296" y="0"/>
                  </a:lnTo>
                  <a:lnTo>
                    <a:pt x="70" y="230"/>
                  </a:lnTo>
                  <a:lnTo>
                    <a:pt x="65" y="235"/>
                  </a:lnTo>
                  <a:lnTo>
                    <a:pt x="65" y="220"/>
                  </a:lnTo>
                  <a:lnTo>
                    <a:pt x="65" y="178"/>
                  </a:lnTo>
                  <a:lnTo>
                    <a:pt x="65" y="122"/>
                  </a:lnTo>
                  <a:lnTo>
                    <a:pt x="65" y="67"/>
                  </a:lnTo>
                  <a:lnTo>
                    <a:pt x="65" y="22"/>
                  </a:lnTo>
                  <a:lnTo>
                    <a:pt x="65" y="0"/>
                  </a:lnTo>
                  <a:lnTo>
                    <a:pt x="61" y="0"/>
                  </a:lnTo>
                  <a:lnTo>
                    <a:pt x="51" y="0"/>
                  </a:lnTo>
                  <a:lnTo>
                    <a:pt x="29" y="0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0" y="67"/>
                  </a:lnTo>
                  <a:lnTo>
                    <a:pt x="0" y="140"/>
                  </a:lnTo>
                  <a:lnTo>
                    <a:pt x="0" y="220"/>
                  </a:lnTo>
                  <a:lnTo>
                    <a:pt x="0" y="305"/>
                  </a:lnTo>
                  <a:lnTo>
                    <a:pt x="0" y="390"/>
                  </a:lnTo>
                  <a:lnTo>
                    <a:pt x="0" y="456"/>
                  </a:lnTo>
                  <a:lnTo>
                    <a:pt x="0" y="507"/>
                  </a:lnTo>
                  <a:lnTo>
                    <a:pt x="0" y="522"/>
                  </a:lnTo>
                  <a:lnTo>
                    <a:pt x="5" y="522"/>
                  </a:lnTo>
                  <a:lnTo>
                    <a:pt x="14" y="522"/>
                  </a:lnTo>
                  <a:lnTo>
                    <a:pt x="29" y="522"/>
                  </a:lnTo>
                  <a:lnTo>
                    <a:pt x="51" y="522"/>
                  </a:lnTo>
                  <a:lnTo>
                    <a:pt x="61" y="522"/>
                  </a:lnTo>
                  <a:lnTo>
                    <a:pt x="65" y="522"/>
                  </a:lnTo>
                  <a:lnTo>
                    <a:pt x="65" y="507"/>
                  </a:lnTo>
                  <a:lnTo>
                    <a:pt x="65" y="471"/>
                  </a:lnTo>
                  <a:lnTo>
                    <a:pt x="65" y="420"/>
                  </a:lnTo>
                  <a:lnTo>
                    <a:pt x="65" y="362"/>
                  </a:lnTo>
                  <a:lnTo>
                    <a:pt x="65" y="311"/>
                  </a:lnTo>
                  <a:lnTo>
                    <a:pt x="65" y="277"/>
                  </a:lnTo>
                  <a:lnTo>
                    <a:pt x="65" y="261"/>
                  </a:lnTo>
                  <a:lnTo>
                    <a:pt x="70" y="268"/>
                  </a:lnTo>
                  <a:lnTo>
                    <a:pt x="80" y="277"/>
                  </a:lnTo>
                  <a:lnTo>
                    <a:pt x="99" y="297"/>
                  </a:lnTo>
                  <a:lnTo>
                    <a:pt x="132" y="334"/>
                  </a:lnTo>
                  <a:lnTo>
                    <a:pt x="166" y="373"/>
                  </a:lnTo>
                  <a:lnTo>
                    <a:pt x="208" y="415"/>
                  </a:lnTo>
                  <a:lnTo>
                    <a:pt x="244" y="456"/>
                  </a:lnTo>
                  <a:lnTo>
                    <a:pt x="273" y="491"/>
                  </a:lnTo>
                  <a:lnTo>
                    <a:pt x="296" y="517"/>
                  </a:lnTo>
                  <a:lnTo>
                    <a:pt x="305" y="522"/>
                  </a:lnTo>
                  <a:lnTo>
                    <a:pt x="320" y="522"/>
                  </a:lnTo>
                  <a:lnTo>
                    <a:pt x="349" y="522"/>
                  </a:lnTo>
                  <a:lnTo>
                    <a:pt x="385" y="522"/>
                  </a:lnTo>
                  <a:lnTo>
                    <a:pt x="405" y="522"/>
                  </a:lnTo>
                  <a:lnTo>
                    <a:pt x="396" y="512"/>
                  </a:lnTo>
                  <a:lnTo>
                    <a:pt x="372" y="484"/>
                  </a:lnTo>
                  <a:lnTo>
                    <a:pt x="334" y="452"/>
                  </a:lnTo>
                  <a:lnTo>
                    <a:pt x="296" y="404"/>
                  </a:lnTo>
                  <a:lnTo>
                    <a:pt x="249" y="357"/>
                  </a:lnTo>
                  <a:lnTo>
                    <a:pt x="208" y="316"/>
                  </a:lnTo>
                  <a:lnTo>
                    <a:pt x="178" y="281"/>
                  </a:lnTo>
                  <a:lnTo>
                    <a:pt x="150" y="255"/>
                  </a:lnTo>
                  <a:lnTo>
                    <a:pt x="141" y="245"/>
                  </a:lnTo>
                  <a:lnTo>
                    <a:pt x="150" y="240"/>
                  </a:lnTo>
                  <a:lnTo>
                    <a:pt x="173" y="220"/>
                  </a:lnTo>
                  <a:lnTo>
                    <a:pt x="202" y="184"/>
                  </a:lnTo>
                  <a:lnTo>
                    <a:pt x="244" y="150"/>
                  </a:lnTo>
                  <a:lnTo>
                    <a:pt x="283" y="108"/>
                  </a:lnTo>
                  <a:lnTo>
                    <a:pt x="320" y="67"/>
                  </a:lnTo>
                  <a:lnTo>
                    <a:pt x="357" y="38"/>
                  </a:lnTo>
                  <a:lnTo>
                    <a:pt x="376" y="10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267" name="Freeform 51"/>
            <p:cNvSpPr>
              <a:spLocks/>
            </p:cNvSpPr>
            <p:nvPr userDrawn="1"/>
          </p:nvSpPr>
          <p:spPr bwMode="auto">
            <a:xfrm>
              <a:off x="5468" y="4089"/>
              <a:ext cx="41" cy="52"/>
            </a:xfrm>
            <a:custGeom>
              <a:avLst/>
              <a:gdLst/>
              <a:ahLst/>
              <a:cxnLst>
                <a:cxn ang="0">
                  <a:pos x="372" y="0"/>
                </a:cxn>
                <a:cxn ang="0">
                  <a:pos x="310" y="0"/>
                </a:cxn>
                <a:cxn ang="0">
                  <a:pos x="70" y="230"/>
                </a:cxn>
                <a:cxn ang="0">
                  <a:pos x="65" y="220"/>
                </a:cxn>
                <a:cxn ang="0">
                  <a:pos x="65" y="122"/>
                </a:cxn>
                <a:cxn ang="0">
                  <a:pos x="65" y="22"/>
                </a:cxn>
                <a:cxn ang="0">
                  <a:pos x="61" y="0"/>
                </a:cxn>
                <a:cxn ang="0">
                  <a:pos x="29" y="0"/>
                </a:cxn>
                <a:cxn ang="0">
                  <a:pos x="5" y="0"/>
                </a:cxn>
                <a:cxn ang="0">
                  <a:pos x="0" y="22"/>
                </a:cxn>
                <a:cxn ang="0">
                  <a:pos x="0" y="140"/>
                </a:cxn>
                <a:cxn ang="0">
                  <a:pos x="0" y="305"/>
                </a:cxn>
                <a:cxn ang="0">
                  <a:pos x="0" y="456"/>
                </a:cxn>
                <a:cxn ang="0">
                  <a:pos x="0" y="522"/>
                </a:cxn>
                <a:cxn ang="0">
                  <a:pos x="14" y="522"/>
                </a:cxn>
                <a:cxn ang="0">
                  <a:pos x="51" y="522"/>
                </a:cxn>
                <a:cxn ang="0">
                  <a:pos x="65" y="522"/>
                </a:cxn>
                <a:cxn ang="0">
                  <a:pos x="65" y="471"/>
                </a:cxn>
                <a:cxn ang="0">
                  <a:pos x="65" y="362"/>
                </a:cxn>
                <a:cxn ang="0">
                  <a:pos x="65" y="277"/>
                </a:cxn>
                <a:cxn ang="0">
                  <a:pos x="70" y="268"/>
                </a:cxn>
                <a:cxn ang="0">
                  <a:pos x="99" y="297"/>
                </a:cxn>
                <a:cxn ang="0">
                  <a:pos x="166" y="373"/>
                </a:cxn>
                <a:cxn ang="0">
                  <a:pos x="244" y="456"/>
                </a:cxn>
                <a:cxn ang="0">
                  <a:pos x="296" y="517"/>
                </a:cxn>
                <a:cxn ang="0">
                  <a:pos x="320" y="522"/>
                </a:cxn>
                <a:cxn ang="0">
                  <a:pos x="385" y="522"/>
                </a:cxn>
                <a:cxn ang="0">
                  <a:pos x="396" y="512"/>
                </a:cxn>
                <a:cxn ang="0">
                  <a:pos x="334" y="452"/>
                </a:cxn>
                <a:cxn ang="0">
                  <a:pos x="249" y="357"/>
                </a:cxn>
                <a:cxn ang="0">
                  <a:pos x="178" y="281"/>
                </a:cxn>
                <a:cxn ang="0">
                  <a:pos x="141" y="245"/>
                </a:cxn>
                <a:cxn ang="0">
                  <a:pos x="173" y="220"/>
                </a:cxn>
                <a:cxn ang="0">
                  <a:pos x="244" y="150"/>
                </a:cxn>
                <a:cxn ang="0">
                  <a:pos x="320" y="67"/>
                </a:cxn>
                <a:cxn ang="0">
                  <a:pos x="376" y="10"/>
                </a:cxn>
              </a:cxnLst>
              <a:rect l="0" t="0" r="r" b="b"/>
              <a:pathLst>
                <a:path w="405" h="522">
                  <a:moveTo>
                    <a:pt x="385" y="0"/>
                  </a:moveTo>
                  <a:lnTo>
                    <a:pt x="372" y="0"/>
                  </a:lnTo>
                  <a:lnTo>
                    <a:pt x="340" y="0"/>
                  </a:lnTo>
                  <a:lnTo>
                    <a:pt x="310" y="0"/>
                  </a:lnTo>
                  <a:lnTo>
                    <a:pt x="296" y="0"/>
                  </a:lnTo>
                  <a:lnTo>
                    <a:pt x="70" y="230"/>
                  </a:lnTo>
                  <a:lnTo>
                    <a:pt x="65" y="235"/>
                  </a:lnTo>
                  <a:lnTo>
                    <a:pt x="65" y="220"/>
                  </a:lnTo>
                  <a:lnTo>
                    <a:pt x="65" y="178"/>
                  </a:lnTo>
                  <a:lnTo>
                    <a:pt x="65" y="122"/>
                  </a:lnTo>
                  <a:lnTo>
                    <a:pt x="65" y="67"/>
                  </a:lnTo>
                  <a:lnTo>
                    <a:pt x="65" y="22"/>
                  </a:lnTo>
                  <a:lnTo>
                    <a:pt x="65" y="0"/>
                  </a:lnTo>
                  <a:lnTo>
                    <a:pt x="61" y="0"/>
                  </a:lnTo>
                  <a:lnTo>
                    <a:pt x="51" y="0"/>
                  </a:lnTo>
                  <a:lnTo>
                    <a:pt x="29" y="0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0" y="67"/>
                  </a:lnTo>
                  <a:lnTo>
                    <a:pt x="0" y="140"/>
                  </a:lnTo>
                  <a:lnTo>
                    <a:pt x="0" y="220"/>
                  </a:lnTo>
                  <a:lnTo>
                    <a:pt x="0" y="305"/>
                  </a:lnTo>
                  <a:lnTo>
                    <a:pt x="0" y="390"/>
                  </a:lnTo>
                  <a:lnTo>
                    <a:pt x="0" y="456"/>
                  </a:lnTo>
                  <a:lnTo>
                    <a:pt x="0" y="507"/>
                  </a:lnTo>
                  <a:lnTo>
                    <a:pt x="0" y="522"/>
                  </a:lnTo>
                  <a:lnTo>
                    <a:pt x="5" y="522"/>
                  </a:lnTo>
                  <a:lnTo>
                    <a:pt x="14" y="522"/>
                  </a:lnTo>
                  <a:lnTo>
                    <a:pt x="29" y="522"/>
                  </a:lnTo>
                  <a:lnTo>
                    <a:pt x="51" y="522"/>
                  </a:lnTo>
                  <a:lnTo>
                    <a:pt x="61" y="522"/>
                  </a:lnTo>
                  <a:lnTo>
                    <a:pt x="65" y="522"/>
                  </a:lnTo>
                  <a:lnTo>
                    <a:pt x="65" y="507"/>
                  </a:lnTo>
                  <a:lnTo>
                    <a:pt x="65" y="471"/>
                  </a:lnTo>
                  <a:lnTo>
                    <a:pt x="65" y="420"/>
                  </a:lnTo>
                  <a:lnTo>
                    <a:pt x="65" y="362"/>
                  </a:lnTo>
                  <a:lnTo>
                    <a:pt x="65" y="311"/>
                  </a:lnTo>
                  <a:lnTo>
                    <a:pt x="65" y="277"/>
                  </a:lnTo>
                  <a:lnTo>
                    <a:pt x="65" y="261"/>
                  </a:lnTo>
                  <a:lnTo>
                    <a:pt x="70" y="268"/>
                  </a:lnTo>
                  <a:lnTo>
                    <a:pt x="80" y="277"/>
                  </a:lnTo>
                  <a:lnTo>
                    <a:pt x="99" y="297"/>
                  </a:lnTo>
                  <a:lnTo>
                    <a:pt x="132" y="334"/>
                  </a:lnTo>
                  <a:lnTo>
                    <a:pt x="166" y="373"/>
                  </a:lnTo>
                  <a:lnTo>
                    <a:pt x="208" y="415"/>
                  </a:lnTo>
                  <a:lnTo>
                    <a:pt x="244" y="456"/>
                  </a:lnTo>
                  <a:lnTo>
                    <a:pt x="273" y="491"/>
                  </a:lnTo>
                  <a:lnTo>
                    <a:pt x="296" y="517"/>
                  </a:lnTo>
                  <a:lnTo>
                    <a:pt x="305" y="522"/>
                  </a:lnTo>
                  <a:lnTo>
                    <a:pt x="320" y="522"/>
                  </a:lnTo>
                  <a:lnTo>
                    <a:pt x="349" y="522"/>
                  </a:lnTo>
                  <a:lnTo>
                    <a:pt x="385" y="522"/>
                  </a:lnTo>
                  <a:lnTo>
                    <a:pt x="405" y="522"/>
                  </a:lnTo>
                  <a:lnTo>
                    <a:pt x="396" y="512"/>
                  </a:lnTo>
                  <a:lnTo>
                    <a:pt x="372" y="484"/>
                  </a:lnTo>
                  <a:lnTo>
                    <a:pt x="334" y="452"/>
                  </a:lnTo>
                  <a:lnTo>
                    <a:pt x="296" y="404"/>
                  </a:lnTo>
                  <a:lnTo>
                    <a:pt x="249" y="357"/>
                  </a:lnTo>
                  <a:lnTo>
                    <a:pt x="208" y="316"/>
                  </a:lnTo>
                  <a:lnTo>
                    <a:pt x="178" y="281"/>
                  </a:lnTo>
                  <a:lnTo>
                    <a:pt x="150" y="255"/>
                  </a:lnTo>
                  <a:lnTo>
                    <a:pt x="141" y="245"/>
                  </a:lnTo>
                  <a:lnTo>
                    <a:pt x="150" y="240"/>
                  </a:lnTo>
                  <a:lnTo>
                    <a:pt x="173" y="220"/>
                  </a:lnTo>
                  <a:lnTo>
                    <a:pt x="202" y="184"/>
                  </a:lnTo>
                  <a:lnTo>
                    <a:pt x="244" y="150"/>
                  </a:lnTo>
                  <a:lnTo>
                    <a:pt x="283" y="108"/>
                  </a:lnTo>
                  <a:lnTo>
                    <a:pt x="320" y="67"/>
                  </a:lnTo>
                  <a:lnTo>
                    <a:pt x="357" y="38"/>
                  </a:lnTo>
                  <a:lnTo>
                    <a:pt x="376" y="10"/>
                  </a:lnTo>
                  <a:lnTo>
                    <a:pt x="385" y="0"/>
                  </a:lnTo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268" name="Freeform 52"/>
            <p:cNvSpPr>
              <a:spLocks/>
            </p:cNvSpPr>
            <p:nvPr userDrawn="1"/>
          </p:nvSpPr>
          <p:spPr bwMode="auto">
            <a:xfrm>
              <a:off x="4740" y="3929"/>
              <a:ext cx="280" cy="281"/>
            </a:xfrm>
            <a:custGeom>
              <a:avLst/>
              <a:gdLst/>
              <a:ahLst/>
              <a:cxnLst>
                <a:cxn ang="0">
                  <a:pos x="15" y="1197"/>
                </a:cxn>
                <a:cxn ang="0">
                  <a:pos x="132" y="812"/>
                </a:cxn>
                <a:cxn ang="0">
                  <a:pos x="347" y="485"/>
                </a:cxn>
                <a:cxn ang="0">
                  <a:pos x="636" y="226"/>
                </a:cxn>
                <a:cxn ang="0">
                  <a:pos x="998" y="61"/>
                </a:cxn>
                <a:cxn ang="0">
                  <a:pos x="1402" y="0"/>
                </a:cxn>
                <a:cxn ang="0">
                  <a:pos x="1785" y="52"/>
                </a:cxn>
                <a:cxn ang="0">
                  <a:pos x="2137" y="211"/>
                </a:cxn>
                <a:cxn ang="0">
                  <a:pos x="2432" y="452"/>
                </a:cxn>
                <a:cxn ang="0">
                  <a:pos x="2550" y="609"/>
                </a:cxn>
                <a:cxn ang="0">
                  <a:pos x="2428" y="688"/>
                </a:cxn>
                <a:cxn ang="0">
                  <a:pos x="2197" y="886"/>
                </a:cxn>
                <a:cxn ang="0">
                  <a:pos x="2004" y="1080"/>
                </a:cxn>
                <a:cxn ang="0">
                  <a:pos x="1860" y="1248"/>
                </a:cxn>
                <a:cxn ang="0">
                  <a:pos x="1779" y="1353"/>
                </a:cxn>
                <a:cxn ang="0">
                  <a:pos x="1765" y="1211"/>
                </a:cxn>
                <a:cxn ang="0">
                  <a:pos x="1733" y="985"/>
                </a:cxn>
                <a:cxn ang="0">
                  <a:pos x="1671" y="745"/>
                </a:cxn>
                <a:cxn ang="0">
                  <a:pos x="1600" y="651"/>
                </a:cxn>
                <a:cxn ang="0">
                  <a:pos x="1483" y="622"/>
                </a:cxn>
                <a:cxn ang="0">
                  <a:pos x="1326" y="683"/>
                </a:cxn>
                <a:cxn ang="0">
                  <a:pos x="1157" y="796"/>
                </a:cxn>
                <a:cxn ang="0">
                  <a:pos x="1004" y="934"/>
                </a:cxn>
                <a:cxn ang="0">
                  <a:pos x="881" y="1064"/>
                </a:cxn>
                <a:cxn ang="0">
                  <a:pos x="702" y="1291"/>
                </a:cxn>
                <a:cxn ang="0">
                  <a:pos x="607" y="1494"/>
                </a:cxn>
                <a:cxn ang="0">
                  <a:pos x="575" y="1681"/>
                </a:cxn>
                <a:cxn ang="0">
                  <a:pos x="575" y="1754"/>
                </a:cxn>
                <a:cxn ang="0">
                  <a:pos x="580" y="1904"/>
                </a:cxn>
                <a:cxn ang="0">
                  <a:pos x="598" y="2090"/>
                </a:cxn>
                <a:cxn ang="0">
                  <a:pos x="626" y="2249"/>
                </a:cxn>
                <a:cxn ang="0">
                  <a:pos x="687" y="2311"/>
                </a:cxn>
                <a:cxn ang="0">
                  <a:pos x="763" y="2274"/>
                </a:cxn>
                <a:cxn ang="0">
                  <a:pos x="796" y="2217"/>
                </a:cxn>
                <a:cxn ang="0">
                  <a:pos x="857" y="2083"/>
                </a:cxn>
                <a:cxn ang="0">
                  <a:pos x="974" y="1892"/>
                </a:cxn>
                <a:cxn ang="0">
                  <a:pos x="1148" y="1681"/>
                </a:cxn>
                <a:cxn ang="0">
                  <a:pos x="1326" y="1542"/>
                </a:cxn>
                <a:cxn ang="0">
                  <a:pos x="1427" y="1508"/>
                </a:cxn>
                <a:cxn ang="0">
                  <a:pos x="1497" y="1533"/>
                </a:cxn>
                <a:cxn ang="0">
                  <a:pos x="1549" y="1621"/>
                </a:cxn>
                <a:cxn ang="0">
                  <a:pos x="1595" y="1793"/>
                </a:cxn>
                <a:cxn ang="0">
                  <a:pos x="1662" y="2039"/>
                </a:cxn>
                <a:cxn ang="0">
                  <a:pos x="1713" y="2131"/>
                </a:cxn>
                <a:cxn ang="0">
                  <a:pos x="1789" y="2141"/>
                </a:cxn>
                <a:cxn ang="0">
                  <a:pos x="1872" y="2065"/>
                </a:cxn>
                <a:cxn ang="0">
                  <a:pos x="1948" y="1972"/>
                </a:cxn>
                <a:cxn ang="0">
                  <a:pos x="2070" y="1839"/>
                </a:cxn>
                <a:cxn ang="0">
                  <a:pos x="2228" y="1688"/>
                </a:cxn>
                <a:cxn ang="0">
                  <a:pos x="2406" y="1538"/>
                </a:cxn>
                <a:cxn ang="0">
                  <a:pos x="2673" y="1364"/>
                </a:cxn>
                <a:cxn ang="0">
                  <a:pos x="2805" y="1348"/>
                </a:cxn>
                <a:cxn ang="0">
                  <a:pos x="2788" y="1616"/>
                </a:cxn>
                <a:cxn ang="0">
                  <a:pos x="2678" y="1998"/>
                </a:cxn>
                <a:cxn ang="0">
                  <a:pos x="2463" y="2325"/>
                </a:cxn>
                <a:cxn ang="0">
                  <a:pos x="2166" y="2585"/>
                </a:cxn>
                <a:cxn ang="0">
                  <a:pos x="1804" y="2749"/>
                </a:cxn>
                <a:cxn ang="0">
                  <a:pos x="1402" y="2810"/>
                </a:cxn>
                <a:cxn ang="0">
                  <a:pos x="998" y="2749"/>
                </a:cxn>
                <a:cxn ang="0">
                  <a:pos x="636" y="2585"/>
                </a:cxn>
                <a:cxn ang="0">
                  <a:pos x="347" y="2325"/>
                </a:cxn>
                <a:cxn ang="0">
                  <a:pos x="132" y="1998"/>
                </a:cxn>
                <a:cxn ang="0">
                  <a:pos x="15" y="1616"/>
                </a:cxn>
              </a:cxnLst>
              <a:rect l="0" t="0" r="r" b="b"/>
              <a:pathLst>
                <a:path w="2805" h="2810">
                  <a:moveTo>
                    <a:pt x="0" y="1404"/>
                  </a:moveTo>
                  <a:lnTo>
                    <a:pt x="15" y="1197"/>
                  </a:lnTo>
                  <a:lnTo>
                    <a:pt x="61" y="1004"/>
                  </a:lnTo>
                  <a:lnTo>
                    <a:pt x="132" y="812"/>
                  </a:lnTo>
                  <a:lnTo>
                    <a:pt x="226" y="640"/>
                  </a:lnTo>
                  <a:lnTo>
                    <a:pt x="347" y="485"/>
                  </a:lnTo>
                  <a:lnTo>
                    <a:pt x="485" y="343"/>
                  </a:lnTo>
                  <a:lnTo>
                    <a:pt x="636" y="226"/>
                  </a:lnTo>
                  <a:lnTo>
                    <a:pt x="810" y="128"/>
                  </a:lnTo>
                  <a:lnTo>
                    <a:pt x="998" y="61"/>
                  </a:lnTo>
                  <a:lnTo>
                    <a:pt x="1192" y="14"/>
                  </a:lnTo>
                  <a:lnTo>
                    <a:pt x="1402" y="0"/>
                  </a:lnTo>
                  <a:lnTo>
                    <a:pt x="1595" y="14"/>
                  </a:lnTo>
                  <a:lnTo>
                    <a:pt x="1785" y="52"/>
                  </a:lnTo>
                  <a:lnTo>
                    <a:pt x="1968" y="118"/>
                  </a:lnTo>
                  <a:lnTo>
                    <a:pt x="2137" y="211"/>
                  </a:lnTo>
                  <a:lnTo>
                    <a:pt x="2289" y="317"/>
                  </a:lnTo>
                  <a:lnTo>
                    <a:pt x="2432" y="452"/>
                  </a:lnTo>
                  <a:lnTo>
                    <a:pt x="2555" y="603"/>
                  </a:lnTo>
                  <a:lnTo>
                    <a:pt x="2550" y="609"/>
                  </a:lnTo>
                  <a:lnTo>
                    <a:pt x="2550" y="609"/>
                  </a:lnTo>
                  <a:lnTo>
                    <a:pt x="2428" y="688"/>
                  </a:lnTo>
                  <a:lnTo>
                    <a:pt x="2306" y="787"/>
                  </a:lnTo>
                  <a:lnTo>
                    <a:pt x="2197" y="886"/>
                  </a:lnTo>
                  <a:lnTo>
                    <a:pt x="2095" y="982"/>
                  </a:lnTo>
                  <a:lnTo>
                    <a:pt x="2004" y="1080"/>
                  </a:lnTo>
                  <a:lnTo>
                    <a:pt x="1926" y="1164"/>
                  </a:lnTo>
                  <a:lnTo>
                    <a:pt x="1860" y="1248"/>
                  </a:lnTo>
                  <a:lnTo>
                    <a:pt x="1811" y="1310"/>
                  </a:lnTo>
                  <a:lnTo>
                    <a:pt x="1779" y="1353"/>
                  </a:lnTo>
                  <a:lnTo>
                    <a:pt x="1774" y="1291"/>
                  </a:lnTo>
                  <a:lnTo>
                    <a:pt x="1765" y="1211"/>
                  </a:lnTo>
                  <a:lnTo>
                    <a:pt x="1754" y="1103"/>
                  </a:lnTo>
                  <a:lnTo>
                    <a:pt x="1733" y="985"/>
                  </a:lnTo>
                  <a:lnTo>
                    <a:pt x="1709" y="867"/>
                  </a:lnTo>
                  <a:lnTo>
                    <a:pt x="1671" y="745"/>
                  </a:lnTo>
                  <a:lnTo>
                    <a:pt x="1642" y="683"/>
                  </a:lnTo>
                  <a:lnTo>
                    <a:pt x="1600" y="651"/>
                  </a:lnTo>
                  <a:lnTo>
                    <a:pt x="1549" y="622"/>
                  </a:lnTo>
                  <a:lnTo>
                    <a:pt x="1483" y="622"/>
                  </a:lnTo>
                  <a:lnTo>
                    <a:pt x="1407" y="644"/>
                  </a:lnTo>
                  <a:lnTo>
                    <a:pt x="1326" y="683"/>
                  </a:lnTo>
                  <a:lnTo>
                    <a:pt x="1239" y="736"/>
                  </a:lnTo>
                  <a:lnTo>
                    <a:pt x="1157" y="796"/>
                  </a:lnTo>
                  <a:lnTo>
                    <a:pt x="1077" y="863"/>
                  </a:lnTo>
                  <a:lnTo>
                    <a:pt x="1004" y="934"/>
                  </a:lnTo>
                  <a:lnTo>
                    <a:pt x="937" y="1004"/>
                  </a:lnTo>
                  <a:lnTo>
                    <a:pt x="881" y="1064"/>
                  </a:lnTo>
                  <a:lnTo>
                    <a:pt x="786" y="1179"/>
                  </a:lnTo>
                  <a:lnTo>
                    <a:pt x="702" y="1291"/>
                  </a:lnTo>
                  <a:lnTo>
                    <a:pt x="649" y="1395"/>
                  </a:lnTo>
                  <a:lnTo>
                    <a:pt x="607" y="1494"/>
                  </a:lnTo>
                  <a:lnTo>
                    <a:pt x="580" y="1590"/>
                  </a:lnTo>
                  <a:lnTo>
                    <a:pt x="575" y="1681"/>
                  </a:lnTo>
                  <a:lnTo>
                    <a:pt x="575" y="1701"/>
                  </a:lnTo>
                  <a:lnTo>
                    <a:pt x="575" y="1754"/>
                  </a:lnTo>
                  <a:lnTo>
                    <a:pt x="575" y="1825"/>
                  </a:lnTo>
                  <a:lnTo>
                    <a:pt x="580" y="1904"/>
                  </a:lnTo>
                  <a:lnTo>
                    <a:pt x="588" y="1998"/>
                  </a:lnTo>
                  <a:lnTo>
                    <a:pt x="598" y="2090"/>
                  </a:lnTo>
                  <a:lnTo>
                    <a:pt x="607" y="2178"/>
                  </a:lnTo>
                  <a:lnTo>
                    <a:pt x="626" y="2249"/>
                  </a:lnTo>
                  <a:lnTo>
                    <a:pt x="654" y="2296"/>
                  </a:lnTo>
                  <a:lnTo>
                    <a:pt x="687" y="2311"/>
                  </a:lnTo>
                  <a:lnTo>
                    <a:pt x="730" y="2300"/>
                  </a:lnTo>
                  <a:lnTo>
                    <a:pt x="763" y="2274"/>
                  </a:lnTo>
                  <a:lnTo>
                    <a:pt x="786" y="2245"/>
                  </a:lnTo>
                  <a:lnTo>
                    <a:pt x="796" y="2217"/>
                  </a:lnTo>
                  <a:lnTo>
                    <a:pt x="819" y="2160"/>
                  </a:lnTo>
                  <a:lnTo>
                    <a:pt x="857" y="2083"/>
                  </a:lnTo>
                  <a:lnTo>
                    <a:pt x="908" y="1994"/>
                  </a:lnTo>
                  <a:lnTo>
                    <a:pt x="974" y="1892"/>
                  </a:lnTo>
                  <a:lnTo>
                    <a:pt x="1060" y="1774"/>
                  </a:lnTo>
                  <a:lnTo>
                    <a:pt x="1148" y="1681"/>
                  </a:lnTo>
                  <a:lnTo>
                    <a:pt x="1233" y="1603"/>
                  </a:lnTo>
                  <a:lnTo>
                    <a:pt x="1326" y="1542"/>
                  </a:lnTo>
                  <a:lnTo>
                    <a:pt x="1383" y="1519"/>
                  </a:lnTo>
                  <a:lnTo>
                    <a:pt x="1427" y="1508"/>
                  </a:lnTo>
                  <a:lnTo>
                    <a:pt x="1468" y="1513"/>
                  </a:lnTo>
                  <a:lnTo>
                    <a:pt x="1497" y="1533"/>
                  </a:lnTo>
                  <a:lnTo>
                    <a:pt x="1530" y="1570"/>
                  </a:lnTo>
                  <a:lnTo>
                    <a:pt x="1549" y="1621"/>
                  </a:lnTo>
                  <a:lnTo>
                    <a:pt x="1571" y="1701"/>
                  </a:lnTo>
                  <a:lnTo>
                    <a:pt x="1595" y="1793"/>
                  </a:lnTo>
                  <a:lnTo>
                    <a:pt x="1627" y="1915"/>
                  </a:lnTo>
                  <a:lnTo>
                    <a:pt x="1662" y="2039"/>
                  </a:lnTo>
                  <a:lnTo>
                    <a:pt x="1682" y="2095"/>
                  </a:lnTo>
                  <a:lnTo>
                    <a:pt x="1713" y="2131"/>
                  </a:lnTo>
                  <a:lnTo>
                    <a:pt x="1743" y="2146"/>
                  </a:lnTo>
                  <a:lnTo>
                    <a:pt x="1789" y="2141"/>
                  </a:lnTo>
                  <a:lnTo>
                    <a:pt x="1835" y="2106"/>
                  </a:lnTo>
                  <a:lnTo>
                    <a:pt x="1872" y="2065"/>
                  </a:lnTo>
                  <a:lnTo>
                    <a:pt x="1902" y="2023"/>
                  </a:lnTo>
                  <a:lnTo>
                    <a:pt x="1948" y="1972"/>
                  </a:lnTo>
                  <a:lnTo>
                    <a:pt x="2004" y="1910"/>
                  </a:lnTo>
                  <a:lnTo>
                    <a:pt x="2070" y="1839"/>
                  </a:lnTo>
                  <a:lnTo>
                    <a:pt x="2146" y="1764"/>
                  </a:lnTo>
                  <a:lnTo>
                    <a:pt x="2228" y="1688"/>
                  </a:lnTo>
                  <a:lnTo>
                    <a:pt x="2315" y="1609"/>
                  </a:lnTo>
                  <a:lnTo>
                    <a:pt x="2406" y="1538"/>
                  </a:lnTo>
                  <a:lnTo>
                    <a:pt x="2544" y="1446"/>
                  </a:lnTo>
                  <a:lnTo>
                    <a:pt x="2673" y="1364"/>
                  </a:lnTo>
                  <a:lnTo>
                    <a:pt x="2799" y="1291"/>
                  </a:lnTo>
                  <a:lnTo>
                    <a:pt x="2805" y="1348"/>
                  </a:lnTo>
                  <a:lnTo>
                    <a:pt x="2805" y="1404"/>
                  </a:lnTo>
                  <a:lnTo>
                    <a:pt x="2788" y="1616"/>
                  </a:lnTo>
                  <a:lnTo>
                    <a:pt x="2743" y="1809"/>
                  </a:lnTo>
                  <a:lnTo>
                    <a:pt x="2678" y="1998"/>
                  </a:lnTo>
                  <a:lnTo>
                    <a:pt x="2580" y="2173"/>
                  </a:lnTo>
                  <a:lnTo>
                    <a:pt x="2463" y="2325"/>
                  </a:lnTo>
                  <a:lnTo>
                    <a:pt x="2320" y="2462"/>
                  </a:lnTo>
                  <a:lnTo>
                    <a:pt x="2166" y="2585"/>
                  </a:lnTo>
                  <a:lnTo>
                    <a:pt x="1992" y="2679"/>
                  </a:lnTo>
                  <a:lnTo>
                    <a:pt x="1804" y="2749"/>
                  </a:lnTo>
                  <a:lnTo>
                    <a:pt x="1611" y="2796"/>
                  </a:lnTo>
                  <a:lnTo>
                    <a:pt x="1402" y="2810"/>
                  </a:lnTo>
                  <a:lnTo>
                    <a:pt x="1192" y="2796"/>
                  </a:lnTo>
                  <a:lnTo>
                    <a:pt x="998" y="2749"/>
                  </a:lnTo>
                  <a:lnTo>
                    <a:pt x="810" y="2679"/>
                  </a:lnTo>
                  <a:lnTo>
                    <a:pt x="636" y="2585"/>
                  </a:lnTo>
                  <a:lnTo>
                    <a:pt x="485" y="2462"/>
                  </a:lnTo>
                  <a:lnTo>
                    <a:pt x="347" y="2325"/>
                  </a:lnTo>
                  <a:lnTo>
                    <a:pt x="226" y="2173"/>
                  </a:lnTo>
                  <a:lnTo>
                    <a:pt x="132" y="1998"/>
                  </a:lnTo>
                  <a:lnTo>
                    <a:pt x="61" y="1809"/>
                  </a:lnTo>
                  <a:lnTo>
                    <a:pt x="15" y="1616"/>
                  </a:lnTo>
                  <a:lnTo>
                    <a:pt x="0" y="14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269" name="Freeform 53"/>
            <p:cNvSpPr>
              <a:spLocks/>
            </p:cNvSpPr>
            <p:nvPr userDrawn="1"/>
          </p:nvSpPr>
          <p:spPr bwMode="auto">
            <a:xfrm>
              <a:off x="4740" y="3929"/>
              <a:ext cx="280" cy="281"/>
            </a:xfrm>
            <a:custGeom>
              <a:avLst/>
              <a:gdLst/>
              <a:ahLst/>
              <a:cxnLst>
                <a:cxn ang="0">
                  <a:pos x="15" y="1197"/>
                </a:cxn>
                <a:cxn ang="0">
                  <a:pos x="132" y="812"/>
                </a:cxn>
                <a:cxn ang="0">
                  <a:pos x="347" y="485"/>
                </a:cxn>
                <a:cxn ang="0">
                  <a:pos x="636" y="226"/>
                </a:cxn>
                <a:cxn ang="0">
                  <a:pos x="998" y="61"/>
                </a:cxn>
                <a:cxn ang="0">
                  <a:pos x="1402" y="0"/>
                </a:cxn>
                <a:cxn ang="0">
                  <a:pos x="1785" y="52"/>
                </a:cxn>
                <a:cxn ang="0">
                  <a:pos x="2137" y="211"/>
                </a:cxn>
                <a:cxn ang="0">
                  <a:pos x="2432" y="452"/>
                </a:cxn>
                <a:cxn ang="0">
                  <a:pos x="2550" y="609"/>
                </a:cxn>
                <a:cxn ang="0">
                  <a:pos x="2428" y="688"/>
                </a:cxn>
                <a:cxn ang="0">
                  <a:pos x="2197" y="886"/>
                </a:cxn>
                <a:cxn ang="0">
                  <a:pos x="2004" y="1080"/>
                </a:cxn>
                <a:cxn ang="0">
                  <a:pos x="1860" y="1248"/>
                </a:cxn>
                <a:cxn ang="0">
                  <a:pos x="1779" y="1353"/>
                </a:cxn>
                <a:cxn ang="0">
                  <a:pos x="1765" y="1211"/>
                </a:cxn>
                <a:cxn ang="0">
                  <a:pos x="1733" y="985"/>
                </a:cxn>
                <a:cxn ang="0">
                  <a:pos x="1671" y="745"/>
                </a:cxn>
                <a:cxn ang="0">
                  <a:pos x="1600" y="651"/>
                </a:cxn>
                <a:cxn ang="0">
                  <a:pos x="1483" y="622"/>
                </a:cxn>
                <a:cxn ang="0">
                  <a:pos x="1326" y="683"/>
                </a:cxn>
                <a:cxn ang="0">
                  <a:pos x="1157" y="796"/>
                </a:cxn>
                <a:cxn ang="0">
                  <a:pos x="1004" y="934"/>
                </a:cxn>
                <a:cxn ang="0">
                  <a:pos x="881" y="1064"/>
                </a:cxn>
                <a:cxn ang="0">
                  <a:pos x="702" y="1291"/>
                </a:cxn>
                <a:cxn ang="0">
                  <a:pos x="607" y="1494"/>
                </a:cxn>
                <a:cxn ang="0">
                  <a:pos x="575" y="1681"/>
                </a:cxn>
                <a:cxn ang="0">
                  <a:pos x="575" y="1754"/>
                </a:cxn>
                <a:cxn ang="0">
                  <a:pos x="580" y="1904"/>
                </a:cxn>
                <a:cxn ang="0">
                  <a:pos x="598" y="2090"/>
                </a:cxn>
                <a:cxn ang="0">
                  <a:pos x="626" y="2249"/>
                </a:cxn>
                <a:cxn ang="0">
                  <a:pos x="687" y="2311"/>
                </a:cxn>
                <a:cxn ang="0">
                  <a:pos x="763" y="2274"/>
                </a:cxn>
                <a:cxn ang="0">
                  <a:pos x="796" y="2217"/>
                </a:cxn>
                <a:cxn ang="0">
                  <a:pos x="857" y="2083"/>
                </a:cxn>
                <a:cxn ang="0">
                  <a:pos x="974" y="1892"/>
                </a:cxn>
                <a:cxn ang="0">
                  <a:pos x="1148" y="1681"/>
                </a:cxn>
                <a:cxn ang="0">
                  <a:pos x="1326" y="1542"/>
                </a:cxn>
                <a:cxn ang="0">
                  <a:pos x="1427" y="1508"/>
                </a:cxn>
                <a:cxn ang="0">
                  <a:pos x="1497" y="1533"/>
                </a:cxn>
                <a:cxn ang="0">
                  <a:pos x="1549" y="1621"/>
                </a:cxn>
                <a:cxn ang="0">
                  <a:pos x="1595" y="1793"/>
                </a:cxn>
                <a:cxn ang="0">
                  <a:pos x="1662" y="2039"/>
                </a:cxn>
                <a:cxn ang="0">
                  <a:pos x="1713" y="2131"/>
                </a:cxn>
                <a:cxn ang="0">
                  <a:pos x="1789" y="2141"/>
                </a:cxn>
                <a:cxn ang="0">
                  <a:pos x="1872" y="2065"/>
                </a:cxn>
                <a:cxn ang="0">
                  <a:pos x="1948" y="1972"/>
                </a:cxn>
                <a:cxn ang="0">
                  <a:pos x="2070" y="1839"/>
                </a:cxn>
                <a:cxn ang="0">
                  <a:pos x="2228" y="1688"/>
                </a:cxn>
                <a:cxn ang="0">
                  <a:pos x="2406" y="1538"/>
                </a:cxn>
                <a:cxn ang="0">
                  <a:pos x="2673" y="1364"/>
                </a:cxn>
                <a:cxn ang="0">
                  <a:pos x="2805" y="1348"/>
                </a:cxn>
                <a:cxn ang="0">
                  <a:pos x="2788" y="1616"/>
                </a:cxn>
                <a:cxn ang="0">
                  <a:pos x="2678" y="1998"/>
                </a:cxn>
                <a:cxn ang="0">
                  <a:pos x="2463" y="2325"/>
                </a:cxn>
                <a:cxn ang="0">
                  <a:pos x="2166" y="2585"/>
                </a:cxn>
                <a:cxn ang="0">
                  <a:pos x="1804" y="2749"/>
                </a:cxn>
                <a:cxn ang="0">
                  <a:pos x="1402" y="2810"/>
                </a:cxn>
                <a:cxn ang="0">
                  <a:pos x="998" y="2749"/>
                </a:cxn>
                <a:cxn ang="0">
                  <a:pos x="636" y="2585"/>
                </a:cxn>
                <a:cxn ang="0">
                  <a:pos x="347" y="2325"/>
                </a:cxn>
                <a:cxn ang="0">
                  <a:pos x="132" y="1998"/>
                </a:cxn>
                <a:cxn ang="0">
                  <a:pos x="15" y="1616"/>
                </a:cxn>
              </a:cxnLst>
              <a:rect l="0" t="0" r="r" b="b"/>
              <a:pathLst>
                <a:path w="2805" h="2810">
                  <a:moveTo>
                    <a:pt x="0" y="1404"/>
                  </a:moveTo>
                  <a:lnTo>
                    <a:pt x="15" y="1197"/>
                  </a:lnTo>
                  <a:lnTo>
                    <a:pt x="61" y="1004"/>
                  </a:lnTo>
                  <a:lnTo>
                    <a:pt x="132" y="812"/>
                  </a:lnTo>
                  <a:lnTo>
                    <a:pt x="226" y="640"/>
                  </a:lnTo>
                  <a:lnTo>
                    <a:pt x="347" y="485"/>
                  </a:lnTo>
                  <a:lnTo>
                    <a:pt x="485" y="343"/>
                  </a:lnTo>
                  <a:lnTo>
                    <a:pt x="636" y="226"/>
                  </a:lnTo>
                  <a:lnTo>
                    <a:pt x="810" y="128"/>
                  </a:lnTo>
                  <a:lnTo>
                    <a:pt x="998" y="61"/>
                  </a:lnTo>
                  <a:lnTo>
                    <a:pt x="1192" y="14"/>
                  </a:lnTo>
                  <a:lnTo>
                    <a:pt x="1402" y="0"/>
                  </a:lnTo>
                  <a:lnTo>
                    <a:pt x="1595" y="14"/>
                  </a:lnTo>
                  <a:lnTo>
                    <a:pt x="1785" y="52"/>
                  </a:lnTo>
                  <a:lnTo>
                    <a:pt x="1968" y="118"/>
                  </a:lnTo>
                  <a:lnTo>
                    <a:pt x="2137" y="211"/>
                  </a:lnTo>
                  <a:lnTo>
                    <a:pt x="2289" y="317"/>
                  </a:lnTo>
                  <a:lnTo>
                    <a:pt x="2432" y="452"/>
                  </a:lnTo>
                  <a:lnTo>
                    <a:pt x="2555" y="603"/>
                  </a:lnTo>
                  <a:lnTo>
                    <a:pt x="2550" y="609"/>
                  </a:lnTo>
                  <a:lnTo>
                    <a:pt x="2550" y="609"/>
                  </a:lnTo>
                  <a:lnTo>
                    <a:pt x="2428" y="688"/>
                  </a:lnTo>
                  <a:lnTo>
                    <a:pt x="2306" y="787"/>
                  </a:lnTo>
                  <a:lnTo>
                    <a:pt x="2197" y="886"/>
                  </a:lnTo>
                  <a:lnTo>
                    <a:pt x="2095" y="982"/>
                  </a:lnTo>
                  <a:lnTo>
                    <a:pt x="2004" y="1080"/>
                  </a:lnTo>
                  <a:lnTo>
                    <a:pt x="1926" y="1164"/>
                  </a:lnTo>
                  <a:lnTo>
                    <a:pt x="1860" y="1248"/>
                  </a:lnTo>
                  <a:lnTo>
                    <a:pt x="1811" y="1310"/>
                  </a:lnTo>
                  <a:lnTo>
                    <a:pt x="1779" y="1353"/>
                  </a:lnTo>
                  <a:lnTo>
                    <a:pt x="1774" y="1291"/>
                  </a:lnTo>
                  <a:lnTo>
                    <a:pt x="1765" y="1211"/>
                  </a:lnTo>
                  <a:lnTo>
                    <a:pt x="1754" y="1103"/>
                  </a:lnTo>
                  <a:lnTo>
                    <a:pt x="1733" y="985"/>
                  </a:lnTo>
                  <a:lnTo>
                    <a:pt x="1709" y="867"/>
                  </a:lnTo>
                  <a:lnTo>
                    <a:pt x="1671" y="745"/>
                  </a:lnTo>
                  <a:lnTo>
                    <a:pt x="1642" y="683"/>
                  </a:lnTo>
                  <a:lnTo>
                    <a:pt x="1600" y="651"/>
                  </a:lnTo>
                  <a:lnTo>
                    <a:pt x="1549" y="622"/>
                  </a:lnTo>
                  <a:lnTo>
                    <a:pt x="1483" y="622"/>
                  </a:lnTo>
                  <a:lnTo>
                    <a:pt x="1407" y="644"/>
                  </a:lnTo>
                  <a:lnTo>
                    <a:pt x="1326" y="683"/>
                  </a:lnTo>
                  <a:lnTo>
                    <a:pt x="1239" y="736"/>
                  </a:lnTo>
                  <a:lnTo>
                    <a:pt x="1157" y="796"/>
                  </a:lnTo>
                  <a:lnTo>
                    <a:pt x="1077" y="863"/>
                  </a:lnTo>
                  <a:lnTo>
                    <a:pt x="1004" y="934"/>
                  </a:lnTo>
                  <a:lnTo>
                    <a:pt x="937" y="1004"/>
                  </a:lnTo>
                  <a:lnTo>
                    <a:pt x="881" y="1064"/>
                  </a:lnTo>
                  <a:lnTo>
                    <a:pt x="786" y="1179"/>
                  </a:lnTo>
                  <a:lnTo>
                    <a:pt x="702" y="1291"/>
                  </a:lnTo>
                  <a:lnTo>
                    <a:pt x="649" y="1395"/>
                  </a:lnTo>
                  <a:lnTo>
                    <a:pt x="607" y="1494"/>
                  </a:lnTo>
                  <a:lnTo>
                    <a:pt x="580" y="1590"/>
                  </a:lnTo>
                  <a:lnTo>
                    <a:pt x="575" y="1681"/>
                  </a:lnTo>
                  <a:lnTo>
                    <a:pt x="575" y="1701"/>
                  </a:lnTo>
                  <a:lnTo>
                    <a:pt x="575" y="1754"/>
                  </a:lnTo>
                  <a:lnTo>
                    <a:pt x="575" y="1825"/>
                  </a:lnTo>
                  <a:lnTo>
                    <a:pt x="580" y="1904"/>
                  </a:lnTo>
                  <a:lnTo>
                    <a:pt x="588" y="1998"/>
                  </a:lnTo>
                  <a:lnTo>
                    <a:pt x="598" y="2090"/>
                  </a:lnTo>
                  <a:lnTo>
                    <a:pt x="607" y="2178"/>
                  </a:lnTo>
                  <a:lnTo>
                    <a:pt x="626" y="2249"/>
                  </a:lnTo>
                  <a:lnTo>
                    <a:pt x="654" y="2296"/>
                  </a:lnTo>
                  <a:lnTo>
                    <a:pt x="687" y="2311"/>
                  </a:lnTo>
                  <a:lnTo>
                    <a:pt x="730" y="2300"/>
                  </a:lnTo>
                  <a:lnTo>
                    <a:pt x="763" y="2274"/>
                  </a:lnTo>
                  <a:lnTo>
                    <a:pt x="786" y="2245"/>
                  </a:lnTo>
                  <a:lnTo>
                    <a:pt x="796" y="2217"/>
                  </a:lnTo>
                  <a:lnTo>
                    <a:pt x="819" y="2160"/>
                  </a:lnTo>
                  <a:lnTo>
                    <a:pt x="857" y="2083"/>
                  </a:lnTo>
                  <a:lnTo>
                    <a:pt x="908" y="1994"/>
                  </a:lnTo>
                  <a:lnTo>
                    <a:pt x="974" y="1892"/>
                  </a:lnTo>
                  <a:lnTo>
                    <a:pt x="1060" y="1774"/>
                  </a:lnTo>
                  <a:lnTo>
                    <a:pt x="1148" y="1681"/>
                  </a:lnTo>
                  <a:lnTo>
                    <a:pt x="1233" y="1603"/>
                  </a:lnTo>
                  <a:lnTo>
                    <a:pt x="1326" y="1542"/>
                  </a:lnTo>
                  <a:lnTo>
                    <a:pt x="1383" y="1519"/>
                  </a:lnTo>
                  <a:lnTo>
                    <a:pt x="1427" y="1508"/>
                  </a:lnTo>
                  <a:lnTo>
                    <a:pt x="1468" y="1513"/>
                  </a:lnTo>
                  <a:lnTo>
                    <a:pt x="1497" y="1533"/>
                  </a:lnTo>
                  <a:lnTo>
                    <a:pt x="1530" y="1570"/>
                  </a:lnTo>
                  <a:lnTo>
                    <a:pt x="1549" y="1621"/>
                  </a:lnTo>
                  <a:lnTo>
                    <a:pt x="1571" y="1701"/>
                  </a:lnTo>
                  <a:lnTo>
                    <a:pt x="1595" y="1793"/>
                  </a:lnTo>
                  <a:lnTo>
                    <a:pt x="1627" y="1915"/>
                  </a:lnTo>
                  <a:lnTo>
                    <a:pt x="1662" y="2039"/>
                  </a:lnTo>
                  <a:lnTo>
                    <a:pt x="1682" y="2095"/>
                  </a:lnTo>
                  <a:lnTo>
                    <a:pt x="1713" y="2131"/>
                  </a:lnTo>
                  <a:lnTo>
                    <a:pt x="1743" y="2146"/>
                  </a:lnTo>
                  <a:lnTo>
                    <a:pt x="1789" y="2141"/>
                  </a:lnTo>
                  <a:lnTo>
                    <a:pt x="1835" y="2106"/>
                  </a:lnTo>
                  <a:lnTo>
                    <a:pt x="1872" y="2065"/>
                  </a:lnTo>
                  <a:lnTo>
                    <a:pt x="1902" y="2023"/>
                  </a:lnTo>
                  <a:lnTo>
                    <a:pt x="1948" y="1972"/>
                  </a:lnTo>
                  <a:lnTo>
                    <a:pt x="2004" y="1910"/>
                  </a:lnTo>
                  <a:lnTo>
                    <a:pt x="2070" y="1839"/>
                  </a:lnTo>
                  <a:lnTo>
                    <a:pt x="2146" y="1764"/>
                  </a:lnTo>
                  <a:lnTo>
                    <a:pt x="2228" y="1688"/>
                  </a:lnTo>
                  <a:lnTo>
                    <a:pt x="2315" y="1609"/>
                  </a:lnTo>
                  <a:lnTo>
                    <a:pt x="2406" y="1538"/>
                  </a:lnTo>
                  <a:lnTo>
                    <a:pt x="2544" y="1446"/>
                  </a:lnTo>
                  <a:lnTo>
                    <a:pt x="2673" y="1364"/>
                  </a:lnTo>
                  <a:lnTo>
                    <a:pt x="2799" y="1291"/>
                  </a:lnTo>
                  <a:lnTo>
                    <a:pt x="2805" y="1348"/>
                  </a:lnTo>
                  <a:lnTo>
                    <a:pt x="2805" y="1404"/>
                  </a:lnTo>
                  <a:lnTo>
                    <a:pt x="2788" y="1616"/>
                  </a:lnTo>
                  <a:lnTo>
                    <a:pt x="2743" y="1809"/>
                  </a:lnTo>
                  <a:lnTo>
                    <a:pt x="2678" y="1998"/>
                  </a:lnTo>
                  <a:lnTo>
                    <a:pt x="2580" y="2173"/>
                  </a:lnTo>
                  <a:lnTo>
                    <a:pt x="2463" y="2325"/>
                  </a:lnTo>
                  <a:lnTo>
                    <a:pt x="2320" y="2462"/>
                  </a:lnTo>
                  <a:lnTo>
                    <a:pt x="2166" y="2585"/>
                  </a:lnTo>
                  <a:lnTo>
                    <a:pt x="1992" y="2679"/>
                  </a:lnTo>
                  <a:lnTo>
                    <a:pt x="1804" y="2749"/>
                  </a:lnTo>
                  <a:lnTo>
                    <a:pt x="1611" y="2796"/>
                  </a:lnTo>
                  <a:lnTo>
                    <a:pt x="1402" y="2810"/>
                  </a:lnTo>
                  <a:lnTo>
                    <a:pt x="1192" y="2796"/>
                  </a:lnTo>
                  <a:lnTo>
                    <a:pt x="998" y="2749"/>
                  </a:lnTo>
                  <a:lnTo>
                    <a:pt x="810" y="2679"/>
                  </a:lnTo>
                  <a:lnTo>
                    <a:pt x="636" y="2585"/>
                  </a:lnTo>
                  <a:lnTo>
                    <a:pt x="485" y="2462"/>
                  </a:lnTo>
                  <a:lnTo>
                    <a:pt x="347" y="2325"/>
                  </a:lnTo>
                  <a:lnTo>
                    <a:pt x="226" y="2173"/>
                  </a:lnTo>
                  <a:lnTo>
                    <a:pt x="132" y="1998"/>
                  </a:lnTo>
                  <a:lnTo>
                    <a:pt x="61" y="1809"/>
                  </a:lnTo>
                  <a:lnTo>
                    <a:pt x="15" y="1616"/>
                  </a:lnTo>
                  <a:lnTo>
                    <a:pt x="0" y="1404"/>
                  </a:lnTo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C93041-B40A-41F3-A0EE-5C8E3F1B47C7}" type="datetime1">
              <a:rPr lang="en-US" altLang="en-US"/>
              <a:pPr/>
              <a:t>9/27/2013</a:t>
            </a:fld>
            <a:endParaRPr lang="en-US" alt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2C95A7-03D0-495B-855E-91B78351A7D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og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011988" cy="762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abel 2"/>
          <p:cNvSpPr>
            <a:spLocks noGrp="1"/>
          </p:cNvSpPr>
          <p:nvPr>
            <p:ph type="tbl" idx="1"/>
          </p:nvPr>
        </p:nvSpPr>
        <p:spPr>
          <a:xfrm>
            <a:off x="965200" y="1295400"/>
            <a:ext cx="7011988" cy="4114800"/>
          </a:xfrm>
        </p:spPr>
        <p:txBody>
          <a:bodyPr/>
          <a:lstStyle/>
          <a:p>
            <a:pPr lvl="0"/>
            <a:endParaRPr lang="da-DK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5E75E-C531-4EED-BEA4-1EDDA74A1717}" type="datetime1">
              <a:rPr lang="en-US" altLang="en-US"/>
              <a:pPr>
                <a:defRPr/>
              </a:pPr>
              <a:t>9/27/2013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575D9-4BC3-481C-95ED-A3A0C61889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33157571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011988" cy="762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965200" y="1295400"/>
            <a:ext cx="3429000" cy="41148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46600" y="1295400"/>
            <a:ext cx="3430588" cy="41148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FC0FC-9B96-411A-ADEE-871ABBF21F56}" type="datetime1">
              <a:rPr lang="en-US" altLang="en-US"/>
              <a:pPr>
                <a:defRPr/>
              </a:pPr>
              <a:t>9/27/2013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99BBE-9A40-4057-89AC-C8229A12C0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75193364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1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V="1">
            <a:off x="0" y="6054725"/>
            <a:ext cx="9144000" cy="80327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28600"/>
            <a:ext cx="70119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9" rIns="91436" bIns="4571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5200" y="1295400"/>
            <a:ext cx="70119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9" rIns="91436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 for at redigere teksttypografierne i masteren</a:t>
            </a:r>
          </a:p>
          <a:p>
            <a:pPr lvl="1"/>
            <a:r>
              <a:rPr lang="en-US" altLang="en-US" smtClean="0"/>
              <a:t>Andet niveau</a:t>
            </a:r>
          </a:p>
          <a:p>
            <a:pPr lvl="2"/>
            <a:r>
              <a:rPr lang="en-US" altLang="en-US" smtClean="0"/>
              <a:t>Tredje niveau</a:t>
            </a:r>
          </a:p>
          <a:p>
            <a:pPr lvl="3"/>
            <a:r>
              <a:rPr lang="en-US" altLang="en-US" smtClean="0"/>
              <a:t>Fjerde niveau</a:t>
            </a:r>
          </a:p>
          <a:p>
            <a:pPr lvl="4"/>
            <a:r>
              <a:rPr lang="en-US" altLang="en-US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55955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9" rIns="91436" bIns="45719" numCol="1" anchor="t" anchorCtr="0" compatLnSpc="1">
            <a:prstTxWarp prst="textNoShape">
              <a:avLst/>
            </a:prstTxWarp>
          </a:bodyPr>
          <a:lstStyle>
            <a:lvl1pPr algn="l">
              <a:defRPr sz="800" b="1">
                <a:solidFill>
                  <a:schemeClr val="bg1"/>
                </a:solidFill>
                <a:latin typeface="+mn-lt"/>
              </a:defRPr>
            </a:lvl1pPr>
          </a:lstStyle>
          <a:p>
            <a:fld id="{18D66967-DFD2-4D75-A7C8-4C914E9AE689}" type="datetime1">
              <a:rPr lang="en-US" altLang="en-US"/>
              <a:pPr/>
              <a:t>9/27/2013</a:t>
            </a:fld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2500" y="649605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9" rIns="91436" bIns="45719" numCol="1" anchor="t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3EE8BC66-5CDA-4DFC-B7B0-5FF2A8A0ECB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1065213" y="990600"/>
            <a:ext cx="8078787" cy="0"/>
          </a:xfrm>
          <a:prstGeom prst="line">
            <a:avLst/>
          </a:prstGeom>
          <a:noFill/>
          <a:ln w="9525">
            <a:solidFill>
              <a:srgbClr val="003D3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grpSp>
        <p:nvGrpSpPr>
          <p:cNvPr id="1039" name="Group 15"/>
          <p:cNvGrpSpPr>
            <a:grpSpLocks noChangeAspect="1"/>
          </p:cNvGrpSpPr>
          <p:nvPr/>
        </p:nvGrpSpPr>
        <p:grpSpPr bwMode="auto">
          <a:xfrm>
            <a:off x="7524750" y="6237288"/>
            <a:ext cx="1223963" cy="446087"/>
            <a:chOff x="4740" y="3929"/>
            <a:chExt cx="771" cy="281"/>
          </a:xfrm>
        </p:grpSpPr>
        <p:sp>
          <p:nvSpPr>
            <p:cNvPr id="1038" name="AutoShape 14"/>
            <p:cNvSpPr>
              <a:spLocks noChangeAspect="1" noChangeArrowheads="1" noTextEdit="1"/>
            </p:cNvSpPr>
            <p:nvPr userDrawn="1"/>
          </p:nvSpPr>
          <p:spPr bwMode="auto">
            <a:xfrm>
              <a:off x="4740" y="3929"/>
              <a:ext cx="771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40" name="Freeform 16"/>
            <p:cNvSpPr>
              <a:spLocks noEditPoints="1"/>
            </p:cNvSpPr>
            <p:nvPr userDrawn="1"/>
          </p:nvSpPr>
          <p:spPr bwMode="auto">
            <a:xfrm>
              <a:off x="5175" y="3999"/>
              <a:ext cx="52" cy="53"/>
            </a:xfrm>
            <a:custGeom>
              <a:avLst/>
              <a:gdLst/>
              <a:ahLst/>
              <a:cxnLst>
                <a:cxn ang="0">
                  <a:pos x="301" y="0"/>
                </a:cxn>
                <a:cxn ang="0">
                  <a:pos x="224" y="0"/>
                </a:cxn>
                <a:cxn ang="0">
                  <a:pos x="217" y="14"/>
                </a:cxn>
                <a:cxn ang="0">
                  <a:pos x="202" y="43"/>
                </a:cxn>
                <a:cxn ang="0">
                  <a:pos x="183" y="94"/>
                </a:cxn>
                <a:cxn ang="0">
                  <a:pos x="156" y="155"/>
                </a:cxn>
                <a:cxn ang="0">
                  <a:pos x="126" y="223"/>
                </a:cxn>
                <a:cxn ang="0">
                  <a:pos x="95" y="292"/>
                </a:cxn>
                <a:cxn ang="0">
                  <a:pos x="66" y="366"/>
                </a:cxn>
                <a:cxn ang="0">
                  <a:pos x="41" y="429"/>
                </a:cxn>
                <a:cxn ang="0">
                  <a:pos x="19" y="471"/>
                </a:cxn>
                <a:cxn ang="0">
                  <a:pos x="4" y="509"/>
                </a:cxn>
                <a:cxn ang="0">
                  <a:pos x="0" y="524"/>
                </a:cxn>
                <a:cxn ang="0">
                  <a:pos x="75" y="524"/>
                </a:cxn>
                <a:cxn ang="0">
                  <a:pos x="75" y="515"/>
                </a:cxn>
                <a:cxn ang="0">
                  <a:pos x="85" y="489"/>
                </a:cxn>
                <a:cxn ang="0">
                  <a:pos x="102" y="454"/>
                </a:cxn>
                <a:cxn ang="0">
                  <a:pos x="112" y="423"/>
                </a:cxn>
                <a:cxn ang="0">
                  <a:pos x="122" y="401"/>
                </a:cxn>
                <a:cxn ang="0">
                  <a:pos x="126" y="391"/>
                </a:cxn>
                <a:cxn ang="0">
                  <a:pos x="386" y="391"/>
                </a:cxn>
                <a:cxn ang="0">
                  <a:pos x="391" y="401"/>
                </a:cxn>
                <a:cxn ang="0">
                  <a:pos x="400" y="423"/>
                </a:cxn>
                <a:cxn ang="0">
                  <a:pos x="417" y="454"/>
                </a:cxn>
                <a:cxn ang="0">
                  <a:pos x="427" y="489"/>
                </a:cxn>
                <a:cxn ang="0">
                  <a:pos x="437" y="515"/>
                </a:cxn>
                <a:cxn ang="0">
                  <a:pos x="442" y="524"/>
                </a:cxn>
                <a:cxn ang="0">
                  <a:pos x="518" y="524"/>
                </a:cxn>
                <a:cxn ang="0">
                  <a:pos x="513" y="509"/>
                </a:cxn>
                <a:cxn ang="0">
                  <a:pos x="498" y="471"/>
                </a:cxn>
                <a:cxn ang="0">
                  <a:pos x="478" y="429"/>
                </a:cxn>
                <a:cxn ang="0">
                  <a:pos x="452" y="366"/>
                </a:cxn>
                <a:cxn ang="0">
                  <a:pos x="422" y="292"/>
                </a:cxn>
                <a:cxn ang="0">
                  <a:pos x="391" y="223"/>
                </a:cxn>
                <a:cxn ang="0">
                  <a:pos x="366" y="155"/>
                </a:cxn>
                <a:cxn ang="0">
                  <a:pos x="339" y="94"/>
                </a:cxn>
                <a:cxn ang="0">
                  <a:pos x="315" y="43"/>
                </a:cxn>
                <a:cxn ang="0">
                  <a:pos x="305" y="14"/>
                </a:cxn>
                <a:cxn ang="0">
                  <a:pos x="301" y="0"/>
                </a:cxn>
                <a:cxn ang="0">
                  <a:pos x="146" y="336"/>
                </a:cxn>
                <a:cxn ang="0">
                  <a:pos x="254" y="69"/>
                </a:cxn>
                <a:cxn ang="0">
                  <a:pos x="259" y="66"/>
                </a:cxn>
                <a:cxn ang="0">
                  <a:pos x="366" y="336"/>
                </a:cxn>
                <a:cxn ang="0">
                  <a:pos x="146" y="336"/>
                </a:cxn>
              </a:cxnLst>
              <a:rect l="0" t="0" r="r" b="b"/>
              <a:pathLst>
                <a:path w="518" h="524">
                  <a:moveTo>
                    <a:pt x="301" y="0"/>
                  </a:moveTo>
                  <a:lnTo>
                    <a:pt x="224" y="0"/>
                  </a:lnTo>
                  <a:lnTo>
                    <a:pt x="217" y="14"/>
                  </a:lnTo>
                  <a:lnTo>
                    <a:pt x="202" y="43"/>
                  </a:lnTo>
                  <a:lnTo>
                    <a:pt x="183" y="94"/>
                  </a:lnTo>
                  <a:lnTo>
                    <a:pt x="156" y="155"/>
                  </a:lnTo>
                  <a:lnTo>
                    <a:pt x="126" y="223"/>
                  </a:lnTo>
                  <a:lnTo>
                    <a:pt x="95" y="292"/>
                  </a:lnTo>
                  <a:lnTo>
                    <a:pt x="66" y="366"/>
                  </a:lnTo>
                  <a:lnTo>
                    <a:pt x="41" y="429"/>
                  </a:lnTo>
                  <a:lnTo>
                    <a:pt x="19" y="471"/>
                  </a:lnTo>
                  <a:lnTo>
                    <a:pt x="4" y="509"/>
                  </a:lnTo>
                  <a:lnTo>
                    <a:pt x="0" y="524"/>
                  </a:lnTo>
                  <a:lnTo>
                    <a:pt x="75" y="524"/>
                  </a:lnTo>
                  <a:lnTo>
                    <a:pt x="75" y="515"/>
                  </a:lnTo>
                  <a:lnTo>
                    <a:pt x="85" y="489"/>
                  </a:lnTo>
                  <a:lnTo>
                    <a:pt x="102" y="454"/>
                  </a:lnTo>
                  <a:lnTo>
                    <a:pt x="112" y="423"/>
                  </a:lnTo>
                  <a:lnTo>
                    <a:pt x="122" y="401"/>
                  </a:lnTo>
                  <a:lnTo>
                    <a:pt x="126" y="391"/>
                  </a:lnTo>
                  <a:lnTo>
                    <a:pt x="386" y="391"/>
                  </a:lnTo>
                  <a:lnTo>
                    <a:pt x="391" y="401"/>
                  </a:lnTo>
                  <a:lnTo>
                    <a:pt x="400" y="423"/>
                  </a:lnTo>
                  <a:lnTo>
                    <a:pt x="417" y="454"/>
                  </a:lnTo>
                  <a:lnTo>
                    <a:pt x="427" y="489"/>
                  </a:lnTo>
                  <a:lnTo>
                    <a:pt x="437" y="515"/>
                  </a:lnTo>
                  <a:lnTo>
                    <a:pt x="442" y="524"/>
                  </a:lnTo>
                  <a:lnTo>
                    <a:pt x="518" y="524"/>
                  </a:lnTo>
                  <a:lnTo>
                    <a:pt x="513" y="509"/>
                  </a:lnTo>
                  <a:lnTo>
                    <a:pt x="498" y="471"/>
                  </a:lnTo>
                  <a:lnTo>
                    <a:pt x="478" y="429"/>
                  </a:lnTo>
                  <a:lnTo>
                    <a:pt x="452" y="366"/>
                  </a:lnTo>
                  <a:lnTo>
                    <a:pt x="422" y="292"/>
                  </a:lnTo>
                  <a:lnTo>
                    <a:pt x="391" y="223"/>
                  </a:lnTo>
                  <a:lnTo>
                    <a:pt x="366" y="155"/>
                  </a:lnTo>
                  <a:lnTo>
                    <a:pt x="339" y="94"/>
                  </a:lnTo>
                  <a:lnTo>
                    <a:pt x="315" y="43"/>
                  </a:lnTo>
                  <a:lnTo>
                    <a:pt x="305" y="14"/>
                  </a:lnTo>
                  <a:lnTo>
                    <a:pt x="301" y="0"/>
                  </a:lnTo>
                  <a:close/>
                  <a:moveTo>
                    <a:pt x="146" y="336"/>
                  </a:moveTo>
                  <a:lnTo>
                    <a:pt x="254" y="69"/>
                  </a:lnTo>
                  <a:lnTo>
                    <a:pt x="259" y="66"/>
                  </a:lnTo>
                  <a:lnTo>
                    <a:pt x="366" y="336"/>
                  </a:lnTo>
                  <a:lnTo>
                    <a:pt x="146" y="3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41" name="Freeform 17"/>
            <p:cNvSpPr>
              <a:spLocks/>
            </p:cNvSpPr>
            <p:nvPr userDrawn="1"/>
          </p:nvSpPr>
          <p:spPr bwMode="auto">
            <a:xfrm>
              <a:off x="5175" y="3999"/>
              <a:ext cx="52" cy="53"/>
            </a:xfrm>
            <a:custGeom>
              <a:avLst/>
              <a:gdLst/>
              <a:ahLst/>
              <a:cxnLst>
                <a:cxn ang="0">
                  <a:pos x="301" y="0"/>
                </a:cxn>
                <a:cxn ang="0">
                  <a:pos x="224" y="0"/>
                </a:cxn>
                <a:cxn ang="0">
                  <a:pos x="217" y="14"/>
                </a:cxn>
                <a:cxn ang="0">
                  <a:pos x="202" y="43"/>
                </a:cxn>
                <a:cxn ang="0">
                  <a:pos x="183" y="94"/>
                </a:cxn>
                <a:cxn ang="0">
                  <a:pos x="156" y="155"/>
                </a:cxn>
                <a:cxn ang="0">
                  <a:pos x="126" y="223"/>
                </a:cxn>
                <a:cxn ang="0">
                  <a:pos x="95" y="292"/>
                </a:cxn>
                <a:cxn ang="0">
                  <a:pos x="66" y="366"/>
                </a:cxn>
                <a:cxn ang="0">
                  <a:pos x="41" y="429"/>
                </a:cxn>
                <a:cxn ang="0">
                  <a:pos x="19" y="471"/>
                </a:cxn>
                <a:cxn ang="0">
                  <a:pos x="4" y="509"/>
                </a:cxn>
                <a:cxn ang="0">
                  <a:pos x="0" y="524"/>
                </a:cxn>
                <a:cxn ang="0">
                  <a:pos x="75" y="524"/>
                </a:cxn>
                <a:cxn ang="0">
                  <a:pos x="75" y="515"/>
                </a:cxn>
                <a:cxn ang="0">
                  <a:pos x="85" y="489"/>
                </a:cxn>
                <a:cxn ang="0">
                  <a:pos x="102" y="454"/>
                </a:cxn>
                <a:cxn ang="0">
                  <a:pos x="112" y="423"/>
                </a:cxn>
                <a:cxn ang="0">
                  <a:pos x="122" y="401"/>
                </a:cxn>
                <a:cxn ang="0">
                  <a:pos x="126" y="391"/>
                </a:cxn>
                <a:cxn ang="0">
                  <a:pos x="386" y="391"/>
                </a:cxn>
                <a:cxn ang="0">
                  <a:pos x="391" y="401"/>
                </a:cxn>
                <a:cxn ang="0">
                  <a:pos x="400" y="423"/>
                </a:cxn>
                <a:cxn ang="0">
                  <a:pos x="417" y="454"/>
                </a:cxn>
                <a:cxn ang="0">
                  <a:pos x="427" y="489"/>
                </a:cxn>
                <a:cxn ang="0">
                  <a:pos x="437" y="515"/>
                </a:cxn>
                <a:cxn ang="0">
                  <a:pos x="442" y="524"/>
                </a:cxn>
                <a:cxn ang="0">
                  <a:pos x="518" y="524"/>
                </a:cxn>
                <a:cxn ang="0">
                  <a:pos x="513" y="509"/>
                </a:cxn>
                <a:cxn ang="0">
                  <a:pos x="498" y="471"/>
                </a:cxn>
                <a:cxn ang="0">
                  <a:pos x="478" y="429"/>
                </a:cxn>
                <a:cxn ang="0">
                  <a:pos x="452" y="366"/>
                </a:cxn>
                <a:cxn ang="0">
                  <a:pos x="422" y="292"/>
                </a:cxn>
                <a:cxn ang="0">
                  <a:pos x="391" y="223"/>
                </a:cxn>
                <a:cxn ang="0">
                  <a:pos x="366" y="155"/>
                </a:cxn>
                <a:cxn ang="0">
                  <a:pos x="339" y="94"/>
                </a:cxn>
                <a:cxn ang="0">
                  <a:pos x="315" y="43"/>
                </a:cxn>
                <a:cxn ang="0">
                  <a:pos x="305" y="14"/>
                </a:cxn>
                <a:cxn ang="0">
                  <a:pos x="301" y="0"/>
                </a:cxn>
              </a:cxnLst>
              <a:rect l="0" t="0" r="r" b="b"/>
              <a:pathLst>
                <a:path w="518" h="524">
                  <a:moveTo>
                    <a:pt x="301" y="0"/>
                  </a:moveTo>
                  <a:lnTo>
                    <a:pt x="224" y="0"/>
                  </a:lnTo>
                  <a:lnTo>
                    <a:pt x="217" y="14"/>
                  </a:lnTo>
                  <a:lnTo>
                    <a:pt x="202" y="43"/>
                  </a:lnTo>
                  <a:lnTo>
                    <a:pt x="183" y="94"/>
                  </a:lnTo>
                  <a:lnTo>
                    <a:pt x="156" y="155"/>
                  </a:lnTo>
                  <a:lnTo>
                    <a:pt x="126" y="223"/>
                  </a:lnTo>
                  <a:lnTo>
                    <a:pt x="95" y="292"/>
                  </a:lnTo>
                  <a:lnTo>
                    <a:pt x="66" y="366"/>
                  </a:lnTo>
                  <a:lnTo>
                    <a:pt x="41" y="429"/>
                  </a:lnTo>
                  <a:lnTo>
                    <a:pt x="19" y="471"/>
                  </a:lnTo>
                  <a:lnTo>
                    <a:pt x="4" y="509"/>
                  </a:lnTo>
                  <a:lnTo>
                    <a:pt x="0" y="524"/>
                  </a:lnTo>
                  <a:lnTo>
                    <a:pt x="75" y="524"/>
                  </a:lnTo>
                  <a:lnTo>
                    <a:pt x="75" y="515"/>
                  </a:lnTo>
                  <a:lnTo>
                    <a:pt x="85" y="489"/>
                  </a:lnTo>
                  <a:lnTo>
                    <a:pt x="102" y="454"/>
                  </a:lnTo>
                  <a:lnTo>
                    <a:pt x="112" y="423"/>
                  </a:lnTo>
                  <a:lnTo>
                    <a:pt x="122" y="401"/>
                  </a:lnTo>
                  <a:lnTo>
                    <a:pt x="126" y="391"/>
                  </a:lnTo>
                  <a:lnTo>
                    <a:pt x="386" y="391"/>
                  </a:lnTo>
                  <a:lnTo>
                    <a:pt x="391" y="401"/>
                  </a:lnTo>
                  <a:lnTo>
                    <a:pt x="400" y="423"/>
                  </a:lnTo>
                  <a:lnTo>
                    <a:pt x="417" y="454"/>
                  </a:lnTo>
                  <a:lnTo>
                    <a:pt x="427" y="489"/>
                  </a:lnTo>
                  <a:lnTo>
                    <a:pt x="437" y="515"/>
                  </a:lnTo>
                  <a:lnTo>
                    <a:pt x="442" y="524"/>
                  </a:lnTo>
                  <a:lnTo>
                    <a:pt x="518" y="524"/>
                  </a:lnTo>
                  <a:lnTo>
                    <a:pt x="513" y="509"/>
                  </a:lnTo>
                  <a:lnTo>
                    <a:pt x="498" y="471"/>
                  </a:lnTo>
                  <a:lnTo>
                    <a:pt x="478" y="429"/>
                  </a:lnTo>
                  <a:lnTo>
                    <a:pt x="452" y="366"/>
                  </a:lnTo>
                  <a:lnTo>
                    <a:pt x="422" y="292"/>
                  </a:lnTo>
                  <a:lnTo>
                    <a:pt x="391" y="223"/>
                  </a:lnTo>
                  <a:lnTo>
                    <a:pt x="366" y="155"/>
                  </a:lnTo>
                  <a:lnTo>
                    <a:pt x="339" y="94"/>
                  </a:lnTo>
                  <a:lnTo>
                    <a:pt x="315" y="43"/>
                  </a:lnTo>
                  <a:lnTo>
                    <a:pt x="305" y="14"/>
                  </a:lnTo>
                  <a:lnTo>
                    <a:pt x="301" y="0"/>
                  </a:lnTo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42" name="Freeform 18"/>
            <p:cNvSpPr>
              <a:spLocks/>
            </p:cNvSpPr>
            <p:nvPr userDrawn="1"/>
          </p:nvSpPr>
          <p:spPr bwMode="auto">
            <a:xfrm>
              <a:off x="5190" y="4006"/>
              <a:ext cx="22" cy="27"/>
            </a:xfrm>
            <a:custGeom>
              <a:avLst/>
              <a:gdLst/>
              <a:ahLst/>
              <a:cxnLst>
                <a:cxn ang="0">
                  <a:pos x="0" y="270"/>
                </a:cxn>
                <a:cxn ang="0">
                  <a:pos x="108" y="3"/>
                </a:cxn>
                <a:cxn ang="0">
                  <a:pos x="113" y="0"/>
                </a:cxn>
                <a:cxn ang="0">
                  <a:pos x="220" y="270"/>
                </a:cxn>
                <a:cxn ang="0">
                  <a:pos x="0" y="270"/>
                </a:cxn>
              </a:cxnLst>
              <a:rect l="0" t="0" r="r" b="b"/>
              <a:pathLst>
                <a:path w="220" h="270">
                  <a:moveTo>
                    <a:pt x="0" y="270"/>
                  </a:moveTo>
                  <a:lnTo>
                    <a:pt x="108" y="3"/>
                  </a:lnTo>
                  <a:lnTo>
                    <a:pt x="113" y="0"/>
                  </a:lnTo>
                  <a:lnTo>
                    <a:pt x="220" y="270"/>
                  </a:lnTo>
                  <a:lnTo>
                    <a:pt x="0" y="270"/>
                  </a:lnTo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43" name="Freeform 19"/>
            <p:cNvSpPr>
              <a:spLocks/>
            </p:cNvSpPr>
            <p:nvPr userDrawn="1"/>
          </p:nvSpPr>
          <p:spPr bwMode="auto">
            <a:xfrm>
              <a:off x="5092" y="3999"/>
              <a:ext cx="30" cy="54"/>
            </a:xfrm>
            <a:custGeom>
              <a:avLst/>
              <a:gdLst/>
              <a:ahLst/>
              <a:cxnLst>
                <a:cxn ang="0">
                  <a:pos x="123" y="474"/>
                </a:cxn>
                <a:cxn ang="0">
                  <a:pos x="78" y="474"/>
                </a:cxn>
                <a:cxn ang="0">
                  <a:pos x="42" y="465"/>
                </a:cxn>
                <a:cxn ang="0">
                  <a:pos x="13" y="455"/>
                </a:cxn>
                <a:cxn ang="0">
                  <a:pos x="13" y="461"/>
                </a:cxn>
                <a:cxn ang="0">
                  <a:pos x="13" y="469"/>
                </a:cxn>
                <a:cxn ang="0">
                  <a:pos x="13" y="484"/>
                </a:cxn>
                <a:cxn ang="0">
                  <a:pos x="5" y="502"/>
                </a:cxn>
                <a:cxn ang="0">
                  <a:pos x="5" y="512"/>
                </a:cxn>
                <a:cxn ang="0">
                  <a:pos x="5" y="516"/>
                </a:cxn>
                <a:cxn ang="0">
                  <a:pos x="56" y="531"/>
                </a:cxn>
                <a:cxn ang="0">
                  <a:pos x="113" y="541"/>
                </a:cxn>
                <a:cxn ang="0">
                  <a:pos x="179" y="531"/>
                </a:cxn>
                <a:cxn ang="0">
                  <a:pos x="231" y="512"/>
                </a:cxn>
                <a:cxn ang="0">
                  <a:pos x="271" y="478"/>
                </a:cxn>
                <a:cxn ang="0">
                  <a:pos x="291" y="440"/>
                </a:cxn>
                <a:cxn ang="0">
                  <a:pos x="301" y="385"/>
                </a:cxn>
                <a:cxn ang="0">
                  <a:pos x="291" y="332"/>
                </a:cxn>
                <a:cxn ang="0">
                  <a:pos x="271" y="296"/>
                </a:cxn>
                <a:cxn ang="0">
                  <a:pos x="239" y="267"/>
                </a:cxn>
                <a:cxn ang="0">
                  <a:pos x="206" y="239"/>
                </a:cxn>
                <a:cxn ang="0">
                  <a:pos x="170" y="225"/>
                </a:cxn>
                <a:cxn ang="0">
                  <a:pos x="135" y="205"/>
                </a:cxn>
                <a:cxn ang="0">
                  <a:pos x="103" y="185"/>
                </a:cxn>
                <a:cxn ang="0">
                  <a:pos x="83" y="162"/>
                </a:cxn>
                <a:cxn ang="0">
                  <a:pos x="78" y="134"/>
                </a:cxn>
                <a:cxn ang="0">
                  <a:pos x="88" y="92"/>
                </a:cxn>
                <a:cxn ang="0">
                  <a:pos x="118" y="67"/>
                </a:cxn>
                <a:cxn ang="0">
                  <a:pos x="170" y="63"/>
                </a:cxn>
                <a:cxn ang="0">
                  <a:pos x="220" y="67"/>
                </a:cxn>
                <a:cxn ang="0">
                  <a:pos x="267" y="83"/>
                </a:cxn>
                <a:cxn ang="0">
                  <a:pos x="267" y="76"/>
                </a:cxn>
                <a:cxn ang="0">
                  <a:pos x="271" y="63"/>
                </a:cxn>
                <a:cxn ang="0">
                  <a:pos x="271" y="44"/>
                </a:cxn>
                <a:cxn ang="0">
                  <a:pos x="277" y="35"/>
                </a:cxn>
                <a:cxn ang="0">
                  <a:pos x="277" y="21"/>
                </a:cxn>
                <a:cxn ang="0">
                  <a:pos x="277" y="16"/>
                </a:cxn>
                <a:cxn ang="0">
                  <a:pos x="226" y="7"/>
                </a:cxn>
                <a:cxn ang="0">
                  <a:pos x="170" y="0"/>
                </a:cxn>
                <a:cxn ang="0">
                  <a:pos x="98" y="12"/>
                </a:cxn>
                <a:cxn ang="0">
                  <a:pos x="47" y="35"/>
                </a:cxn>
                <a:cxn ang="0">
                  <a:pos x="13" y="83"/>
                </a:cxn>
                <a:cxn ang="0">
                  <a:pos x="0" y="139"/>
                </a:cxn>
                <a:cxn ang="0">
                  <a:pos x="5" y="185"/>
                </a:cxn>
                <a:cxn ang="0">
                  <a:pos x="27" y="219"/>
                </a:cxn>
                <a:cxn ang="0">
                  <a:pos x="56" y="247"/>
                </a:cxn>
                <a:cxn ang="0">
                  <a:pos x="88" y="267"/>
                </a:cxn>
                <a:cxn ang="0">
                  <a:pos x="127" y="287"/>
                </a:cxn>
                <a:cxn ang="0">
                  <a:pos x="164" y="309"/>
                </a:cxn>
                <a:cxn ang="0">
                  <a:pos x="196" y="327"/>
                </a:cxn>
                <a:cxn ang="0">
                  <a:pos x="220" y="352"/>
                </a:cxn>
                <a:cxn ang="0">
                  <a:pos x="226" y="389"/>
                </a:cxn>
                <a:cxn ang="0">
                  <a:pos x="215" y="430"/>
                </a:cxn>
                <a:cxn ang="0">
                  <a:pos x="188" y="461"/>
                </a:cxn>
                <a:cxn ang="0">
                  <a:pos x="154" y="474"/>
                </a:cxn>
                <a:cxn ang="0">
                  <a:pos x="123" y="474"/>
                </a:cxn>
              </a:cxnLst>
              <a:rect l="0" t="0" r="r" b="b"/>
              <a:pathLst>
                <a:path w="301" h="541">
                  <a:moveTo>
                    <a:pt x="123" y="474"/>
                  </a:moveTo>
                  <a:lnTo>
                    <a:pt x="78" y="474"/>
                  </a:lnTo>
                  <a:lnTo>
                    <a:pt x="42" y="465"/>
                  </a:lnTo>
                  <a:lnTo>
                    <a:pt x="13" y="455"/>
                  </a:lnTo>
                  <a:lnTo>
                    <a:pt x="13" y="461"/>
                  </a:lnTo>
                  <a:lnTo>
                    <a:pt x="13" y="469"/>
                  </a:lnTo>
                  <a:lnTo>
                    <a:pt x="13" y="484"/>
                  </a:lnTo>
                  <a:lnTo>
                    <a:pt x="5" y="502"/>
                  </a:lnTo>
                  <a:lnTo>
                    <a:pt x="5" y="512"/>
                  </a:lnTo>
                  <a:lnTo>
                    <a:pt x="5" y="516"/>
                  </a:lnTo>
                  <a:lnTo>
                    <a:pt x="56" y="531"/>
                  </a:lnTo>
                  <a:lnTo>
                    <a:pt x="113" y="541"/>
                  </a:lnTo>
                  <a:lnTo>
                    <a:pt x="179" y="531"/>
                  </a:lnTo>
                  <a:lnTo>
                    <a:pt x="231" y="512"/>
                  </a:lnTo>
                  <a:lnTo>
                    <a:pt x="271" y="478"/>
                  </a:lnTo>
                  <a:lnTo>
                    <a:pt x="291" y="440"/>
                  </a:lnTo>
                  <a:lnTo>
                    <a:pt x="301" y="385"/>
                  </a:lnTo>
                  <a:lnTo>
                    <a:pt x="291" y="332"/>
                  </a:lnTo>
                  <a:lnTo>
                    <a:pt x="271" y="296"/>
                  </a:lnTo>
                  <a:lnTo>
                    <a:pt x="239" y="267"/>
                  </a:lnTo>
                  <a:lnTo>
                    <a:pt x="206" y="239"/>
                  </a:lnTo>
                  <a:lnTo>
                    <a:pt x="170" y="225"/>
                  </a:lnTo>
                  <a:lnTo>
                    <a:pt x="135" y="205"/>
                  </a:lnTo>
                  <a:lnTo>
                    <a:pt x="103" y="185"/>
                  </a:lnTo>
                  <a:lnTo>
                    <a:pt x="83" y="162"/>
                  </a:lnTo>
                  <a:lnTo>
                    <a:pt x="78" y="134"/>
                  </a:lnTo>
                  <a:lnTo>
                    <a:pt x="88" y="92"/>
                  </a:lnTo>
                  <a:lnTo>
                    <a:pt x="118" y="67"/>
                  </a:lnTo>
                  <a:lnTo>
                    <a:pt x="170" y="63"/>
                  </a:lnTo>
                  <a:lnTo>
                    <a:pt x="220" y="67"/>
                  </a:lnTo>
                  <a:lnTo>
                    <a:pt x="267" y="83"/>
                  </a:lnTo>
                  <a:lnTo>
                    <a:pt x="267" y="76"/>
                  </a:lnTo>
                  <a:lnTo>
                    <a:pt x="271" y="63"/>
                  </a:lnTo>
                  <a:lnTo>
                    <a:pt x="271" y="44"/>
                  </a:lnTo>
                  <a:lnTo>
                    <a:pt x="277" y="35"/>
                  </a:lnTo>
                  <a:lnTo>
                    <a:pt x="277" y="21"/>
                  </a:lnTo>
                  <a:lnTo>
                    <a:pt x="277" y="16"/>
                  </a:lnTo>
                  <a:lnTo>
                    <a:pt x="226" y="7"/>
                  </a:lnTo>
                  <a:lnTo>
                    <a:pt x="170" y="0"/>
                  </a:lnTo>
                  <a:lnTo>
                    <a:pt x="98" y="12"/>
                  </a:lnTo>
                  <a:lnTo>
                    <a:pt x="47" y="35"/>
                  </a:lnTo>
                  <a:lnTo>
                    <a:pt x="13" y="83"/>
                  </a:lnTo>
                  <a:lnTo>
                    <a:pt x="0" y="139"/>
                  </a:lnTo>
                  <a:lnTo>
                    <a:pt x="5" y="185"/>
                  </a:lnTo>
                  <a:lnTo>
                    <a:pt x="27" y="219"/>
                  </a:lnTo>
                  <a:lnTo>
                    <a:pt x="56" y="247"/>
                  </a:lnTo>
                  <a:lnTo>
                    <a:pt x="88" y="267"/>
                  </a:lnTo>
                  <a:lnTo>
                    <a:pt x="127" y="287"/>
                  </a:lnTo>
                  <a:lnTo>
                    <a:pt x="164" y="309"/>
                  </a:lnTo>
                  <a:lnTo>
                    <a:pt x="196" y="327"/>
                  </a:lnTo>
                  <a:lnTo>
                    <a:pt x="220" y="352"/>
                  </a:lnTo>
                  <a:lnTo>
                    <a:pt x="226" y="389"/>
                  </a:lnTo>
                  <a:lnTo>
                    <a:pt x="215" y="430"/>
                  </a:lnTo>
                  <a:lnTo>
                    <a:pt x="188" y="461"/>
                  </a:lnTo>
                  <a:lnTo>
                    <a:pt x="154" y="474"/>
                  </a:lnTo>
                  <a:lnTo>
                    <a:pt x="123" y="4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44" name="Freeform 20"/>
            <p:cNvSpPr>
              <a:spLocks/>
            </p:cNvSpPr>
            <p:nvPr userDrawn="1"/>
          </p:nvSpPr>
          <p:spPr bwMode="auto">
            <a:xfrm>
              <a:off x="5092" y="3999"/>
              <a:ext cx="30" cy="54"/>
            </a:xfrm>
            <a:custGeom>
              <a:avLst/>
              <a:gdLst/>
              <a:ahLst/>
              <a:cxnLst>
                <a:cxn ang="0">
                  <a:pos x="123" y="474"/>
                </a:cxn>
                <a:cxn ang="0">
                  <a:pos x="78" y="474"/>
                </a:cxn>
                <a:cxn ang="0">
                  <a:pos x="42" y="465"/>
                </a:cxn>
                <a:cxn ang="0">
                  <a:pos x="13" y="455"/>
                </a:cxn>
                <a:cxn ang="0">
                  <a:pos x="13" y="461"/>
                </a:cxn>
                <a:cxn ang="0">
                  <a:pos x="13" y="469"/>
                </a:cxn>
                <a:cxn ang="0">
                  <a:pos x="13" y="484"/>
                </a:cxn>
                <a:cxn ang="0">
                  <a:pos x="5" y="502"/>
                </a:cxn>
                <a:cxn ang="0">
                  <a:pos x="5" y="512"/>
                </a:cxn>
                <a:cxn ang="0">
                  <a:pos x="5" y="516"/>
                </a:cxn>
                <a:cxn ang="0">
                  <a:pos x="56" y="531"/>
                </a:cxn>
                <a:cxn ang="0">
                  <a:pos x="113" y="541"/>
                </a:cxn>
                <a:cxn ang="0">
                  <a:pos x="179" y="531"/>
                </a:cxn>
                <a:cxn ang="0">
                  <a:pos x="231" y="512"/>
                </a:cxn>
                <a:cxn ang="0">
                  <a:pos x="271" y="478"/>
                </a:cxn>
                <a:cxn ang="0">
                  <a:pos x="291" y="440"/>
                </a:cxn>
                <a:cxn ang="0">
                  <a:pos x="301" y="385"/>
                </a:cxn>
                <a:cxn ang="0">
                  <a:pos x="291" y="332"/>
                </a:cxn>
                <a:cxn ang="0">
                  <a:pos x="271" y="296"/>
                </a:cxn>
                <a:cxn ang="0">
                  <a:pos x="239" y="267"/>
                </a:cxn>
                <a:cxn ang="0">
                  <a:pos x="206" y="239"/>
                </a:cxn>
                <a:cxn ang="0">
                  <a:pos x="170" y="225"/>
                </a:cxn>
                <a:cxn ang="0">
                  <a:pos x="135" y="205"/>
                </a:cxn>
                <a:cxn ang="0">
                  <a:pos x="103" y="185"/>
                </a:cxn>
                <a:cxn ang="0">
                  <a:pos x="83" y="162"/>
                </a:cxn>
                <a:cxn ang="0">
                  <a:pos x="78" y="134"/>
                </a:cxn>
                <a:cxn ang="0">
                  <a:pos x="88" y="92"/>
                </a:cxn>
                <a:cxn ang="0">
                  <a:pos x="118" y="67"/>
                </a:cxn>
                <a:cxn ang="0">
                  <a:pos x="170" y="63"/>
                </a:cxn>
                <a:cxn ang="0">
                  <a:pos x="220" y="67"/>
                </a:cxn>
                <a:cxn ang="0">
                  <a:pos x="267" y="83"/>
                </a:cxn>
                <a:cxn ang="0">
                  <a:pos x="267" y="76"/>
                </a:cxn>
                <a:cxn ang="0">
                  <a:pos x="271" y="63"/>
                </a:cxn>
                <a:cxn ang="0">
                  <a:pos x="271" y="44"/>
                </a:cxn>
                <a:cxn ang="0">
                  <a:pos x="277" y="35"/>
                </a:cxn>
                <a:cxn ang="0">
                  <a:pos x="277" y="21"/>
                </a:cxn>
                <a:cxn ang="0">
                  <a:pos x="277" y="16"/>
                </a:cxn>
                <a:cxn ang="0">
                  <a:pos x="226" y="7"/>
                </a:cxn>
                <a:cxn ang="0">
                  <a:pos x="170" y="0"/>
                </a:cxn>
                <a:cxn ang="0">
                  <a:pos x="98" y="12"/>
                </a:cxn>
                <a:cxn ang="0">
                  <a:pos x="47" y="35"/>
                </a:cxn>
                <a:cxn ang="0">
                  <a:pos x="13" y="83"/>
                </a:cxn>
                <a:cxn ang="0">
                  <a:pos x="0" y="139"/>
                </a:cxn>
                <a:cxn ang="0">
                  <a:pos x="5" y="185"/>
                </a:cxn>
                <a:cxn ang="0">
                  <a:pos x="27" y="219"/>
                </a:cxn>
                <a:cxn ang="0">
                  <a:pos x="56" y="247"/>
                </a:cxn>
                <a:cxn ang="0">
                  <a:pos x="88" y="267"/>
                </a:cxn>
                <a:cxn ang="0">
                  <a:pos x="127" y="287"/>
                </a:cxn>
                <a:cxn ang="0">
                  <a:pos x="164" y="309"/>
                </a:cxn>
                <a:cxn ang="0">
                  <a:pos x="196" y="327"/>
                </a:cxn>
                <a:cxn ang="0">
                  <a:pos x="220" y="352"/>
                </a:cxn>
                <a:cxn ang="0">
                  <a:pos x="226" y="389"/>
                </a:cxn>
                <a:cxn ang="0">
                  <a:pos x="215" y="430"/>
                </a:cxn>
                <a:cxn ang="0">
                  <a:pos x="188" y="461"/>
                </a:cxn>
                <a:cxn ang="0">
                  <a:pos x="154" y="474"/>
                </a:cxn>
                <a:cxn ang="0">
                  <a:pos x="123" y="474"/>
                </a:cxn>
              </a:cxnLst>
              <a:rect l="0" t="0" r="r" b="b"/>
              <a:pathLst>
                <a:path w="301" h="541">
                  <a:moveTo>
                    <a:pt x="123" y="474"/>
                  </a:moveTo>
                  <a:lnTo>
                    <a:pt x="78" y="474"/>
                  </a:lnTo>
                  <a:lnTo>
                    <a:pt x="42" y="465"/>
                  </a:lnTo>
                  <a:lnTo>
                    <a:pt x="13" y="455"/>
                  </a:lnTo>
                  <a:lnTo>
                    <a:pt x="13" y="461"/>
                  </a:lnTo>
                  <a:lnTo>
                    <a:pt x="13" y="469"/>
                  </a:lnTo>
                  <a:lnTo>
                    <a:pt x="13" y="484"/>
                  </a:lnTo>
                  <a:lnTo>
                    <a:pt x="5" y="502"/>
                  </a:lnTo>
                  <a:lnTo>
                    <a:pt x="5" y="512"/>
                  </a:lnTo>
                  <a:lnTo>
                    <a:pt x="5" y="516"/>
                  </a:lnTo>
                  <a:lnTo>
                    <a:pt x="56" y="531"/>
                  </a:lnTo>
                  <a:lnTo>
                    <a:pt x="113" y="541"/>
                  </a:lnTo>
                  <a:lnTo>
                    <a:pt x="179" y="531"/>
                  </a:lnTo>
                  <a:lnTo>
                    <a:pt x="231" y="512"/>
                  </a:lnTo>
                  <a:lnTo>
                    <a:pt x="271" y="478"/>
                  </a:lnTo>
                  <a:lnTo>
                    <a:pt x="291" y="440"/>
                  </a:lnTo>
                  <a:lnTo>
                    <a:pt x="301" y="385"/>
                  </a:lnTo>
                  <a:lnTo>
                    <a:pt x="291" y="332"/>
                  </a:lnTo>
                  <a:lnTo>
                    <a:pt x="271" y="296"/>
                  </a:lnTo>
                  <a:lnTo>
                    <a:pt x="239" y="267"/>
                  </a:lnTo>
                  <a:lnTo>
                    <a:pt x="206" y="239"/>
                  </a:lnTo>
                  <a:lnTo>
                    <a:pt x="170" y="225"/>
                  </a:lnTo>
                  <a:lnTo>
                    <a:pt x="135" y="205"/>
                  </a:lnTo>
                  <a:lnTo>
                    <a:pt x="103" y="185"/>
                  </a:lnTo>
                  <a:lnTo>
                    <a:pt x="83" y="162"/>
                  </a:lnTo>
                  <a:lnTo>
                    <a:pt x="78" y="134"/>
                  </a:lnTo>
                  <a:lnTo>
                    <a:pt x="88" y="92"/>
                  </a:lnTo>
                  <a:lnTo>
                    <a:pt x="118" y="67"/>
                  </a:lnTo>
                  <a:lnTo>
                    <a:pt x="170" y="63"/>
                  </a:lnTo>
                  <a:lnTo>
                    <a:pt x="220" y="67"/>
                  </a:lnTo>
                  <a:lnTo>
                    <a:pt x="267" y="83"/>
                  </a:lnTo>
                  <a:lnTo>
                    <a:pt x="267" y="76"/>
                  </a:lnTo>
                  <a:lnTo>
                    <a:pt x="271" y="63"/>
                  </a:lnTo>
                  <a:lnTo>
                    <a:pt x="271" y="44"/>
                  </a:lnTo>
                  <a:lnTo>
                    <a:pt x="277" y="35"/>
                  </a:lnTo>
                  <a:lnTo>
                    <a:pt x="277" y="21"/>
                  </a:lnTo>
                  <a:lnTo>
                    <a:pt x="277" y="16"/>
                  </a:lnTo>
                  <a:lnTo>
                    <a:pt x="226" y="7"/>
                  </a:lnTo>
                  <a:lnTo>
                    <a:pt x="170" y="0"/>
                  </a:lnTo>
                  <a:lnTo>
                    <a:pt x="98" y="12"/>
                  </a:lnTo>
                  <a:lnTo>
                    <a:pt x="47" y="35"/>
                  </a:lnTo>
                  <a:lnTo>
                    <a:pt x="13" y="83"/>
                  </a:lnTo>
                  <a:lnTo>
                    <a:pt x="0" y="139"/>
                  </a:lnTo>
                  <a:lnTo>
                    <a:pt x="5" y="185"/>
                  </a:lnTo>
                  <a:lnTo>
                    <a:pt x="27" y="219"/>
                  </a:lnTo>
                  <a:lnTo>
                    <a:pt x="56" y="247"/>
                  </a:lnTo>
                  <a:lnTo>
                    <a:pt x="88" y="267"/>
                  </a:lnTo>
                  <a:lnTo>
                    <a:pt x="127" y="287"/>
                  </a:lnTo>
                  <a:lnTo>
                    <a:pt x="164" y="309"/>
                  </a:lnTo>
                  <a:lnTo>
                    <a:pt x="196" y="327"/>
                  </a:lnTo>
                  <a:lnTo>
                    <a:pt x="220" y="352"/>
                  </a:lnTo>
                  <a:lnTo>
                    <a:pt x="226" y="389"/>
                  </a:lnTo>
                  <a:lnTo>
                    <a:pt x="215" y="430"/>
                  </a:lnTo>
                  <a:lnTo>
                    <a:pt x="188" y="461"/>
                  </a:lnTo>
                  <a:lnTo>
                    <a:pt x="154" y="474"/>
                  </a:lnTo>
                  <a:lnTo>
                    <a:pt x="123" y="474"/>
                  </a:lnTo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45" name="Freeform 21"/>
            <p:cNvSpPr>
              <a:spLocks/>
            </p:cNvSpPr>
            <p:nvPr userDrawn="1"/>
          </p:nvSpPr>
          <p:spPr bwMode="auto">
            <a:xfrm>
              <a:off x="5131" y="3999"/>
              <a:ext cx="40" cy="53"/>
            </a:xfrm>
            <a:custGeom>
              <a:avLst/>
              <a:gdLst/>
              <a:ahLst/>
              <a:cxnLst>
                <a:cxn ang="0">
                  <a:pos x="396" y="0"/>
                </a:cxn>
                <a:cxn ang="0">
                  <a:pos x="382" y="0"/>
                </a:cxn>
                <a:cxn ang="0">
                  <a:pos x="335" y="0"/>
                </a:cxn>
                <a:cxn ang="0">
                  <a:pos x="274" y="0"/>
                </a:cxn>
                <a:cxn ang="0">
                  <a:pos x="198" y="0"/>
                </a:cxn>
                <a:cxn ang="0">
                  <a:pos x="128" y="0"/>
                </a:cxn>
                <a:cxn ang="0">
                  <a:pos x="67" y="0"/>
                </a:cxn>
                <a:cxn ang="0">
                  <a:pos x="20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8"/>
                </a:cxn>
                <a:cxn ang="0">
                  <a:pos x="0" y="28"/>
                </a:cxn>
                <a:cxn ang="0">
                  <a:pos x="0" y="43"/>
                </a:cxn>
                <a:cxn ang="0">
                  <a:pos x="0" y="56"/>
                </a:cxn>
                <a:cxn ang="0">
                  <a:pos x="0" y="60"/>
                </a:cxn>
                <a:cxn ang="0">
                  <a:pos x="20" y="60"/>
                </a:cxn>
                <a:cxn ang="0">
                  <a:pos x="62" y="60"/>
                </a:cxn>
                <a:cxn ang="0">
                  <a:pos x="112" y="60"/>
                </a:cxn>
                <a:cxn ang="0">
                  <a:pos x="147" y="60"/>
                </a:cxn>
                <a:cxn ang="0">
                  <a:pos x="167" y="60"/>
                </a:cxn>
                <a:cxn ang="0">
                  <a:pos x="167" y="80"/>
                </a:cxn>
                <a:cxn ang="0">
                  <a:pos x="167" y="123"/>
                </a:cxn>
                <a:cxn ang="0">
                  <a:pos x="167" y="184"/>
                </a:cxn>
                <a:cxn ang="0">
                  <a:pos x="167" y="254"/>
                </a:cxn>
                <a:cxn ang="0">
                  <a:pos x="167" y="331"/>
                </a:cxn>
                <a:cxn ang="0">
                  <a:pos x="167" y="401"/>
                </a:cxn>
                <a:cxn ang="0">
                  <a:pos x="167" y="462"/>
                </a:cxn>
                <a:cxn ang="0">
                  <a:pos x="167" y="505"/>
                </a:cxn>
                <a:cxn ang="0">
                  <a:pos x="167" y="524"/>
                </a:cxn>
                <a:cxn ang="0">
                  <a:pos x="174" y="524"/>
                </a:cxn>
                <a:cxn ang="0">
                  <a:pos x="184" y="524"/>
                </a:cxn>
                <a:cxn ang="0">
                  <a:pos x="198" y="524"/>
                </a:cxn>
                <a:cxn ang="0">
                  <a:pos x="218" y="524"/>
                </a:cxn>
                <a:cxn ang="0">
                  <a:pos x="228" y="524"/>
                </a:cxn>
                <a:cxn ang="0">
                  <a:pos x="235" y="524"/>
                </a:cxn>
                <a:cxn ang="0">
                  <a:pos x="235" y="505"/>
                </a:cxn>
                <a:cxn ang="0">
                  <a:pos x="235" y="462"/>
                </a:cxn>
                <a:cxn ang="0">
                  <a:pos x="235" y="401"/>
                </a:cxn>
                <a:cxn ang="0">
                  <a:pos x="235" y="331"/>
                </a:cxn>
                <a:cxn ang="0">
                  <a:pos x="235" y="254"/>
                </a:cxn>
                <a:cxn ang="0">
                  <a:pos x="235" y="184"/>
                </a:cxn>
                <a:cxn ang="0">
                  <a:pos x="235" y="123"/>
                </a:cxn>
                <a:cxn ang="0">
                  <a:pos x="235" y="80"/>
                </a:cxn>
                <a:cxn ang="0">
                  <a:pos x="235" y="60"/>
                </a:cxn>
                <a:cxn ang="0">
                  <a:pos x="254" y="60"/>
                </a:cxn>
                <a:cxn ang="0">
                  <a:pos x="289" y="60"/>
                </a:cxn>
                <a:cxn ang="0">
                  <a:pos x="340" y="60"/>
                </a:cxn>
                <a:cxn ang="0">
                  <a:pos x="382" y="60"/>
                </a:cxn>
                <a:cxn ang="0">
                  <a:pos x="396" y="60"/>
                </a:cxn>
                <a:cxn ang="0">
                  <a:pos x="396" y="56"/>
                </a:cxn>
                <a:cxn ang="0">
                  <a:pos x="396" y="43"/>
                </a:cxn>
                <a:cxn ang="0">
                  <a:pos x="396" y="28"/>
                </a:cxn>
                <a:cxn ang="0">
                  <a:pos x="396" y="18"/>
                </a:cxn>
                <a:cxn ang="0">
                  <a:pos x="396" y="9"/>
                </a:cxn>
                <a:cxn ang="0">
                  <a:pos x="396" y="0"/>
                </a:cxn>
              </a:cxnLst>
              <a:rect l="0" t="0" r="r" b="b"/>
              <a:pathLst>
                <a:path w="396" h="524">
                  <a:moveTo>
                    <a:pt x="396" y="0"/>
                  </a:moveTo>
                  <a:lnTo>
                    <a:pt x="382" y="0"/>
                  </a:lnTo>
                  <a:lnTo>
                    <a:pt x="335" y="0"/>
                  </a:lnTo>
                  <a:lnTo>
                    <a:pt x="274" y="0"/>
                  </a:lnTo>
                  <a:lnTo>
                    <a:pt x="198" y="0"/>
                  </a:lnTo>
                  <a:lnTo>
                    <a:pt x="128" y="0"/>
                  </a:lnTo>
                  <a:lnTo>
                    <a:pt x="67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0" y="43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20" y="60"/>
                  </a:lnTo>
                  <a:lnTo>
                    <a:pt x="62" y="60"/>
                  </a:lnTo>
                  <a:lnTo>
                    <a:pt x="112" y="60"/>
                  </a:lnTo>
                  <a:lnTo>
                    <a:pt x="147" y="60"/>
                  </a:lnTo>
                  <a:lnTo>
                    <a:pt x="167" y="60"/>
                  </a:lnTo>
                  <a:lnTo>
                    <a:pt x="167" y="80"/>
                  </a:lnTo>
                  <a:lnTo>
                    <a:pt x="167" y="123"/>
                  </a:lnTo>
                  <a:lnTo>
                    <a:pt x="167" y="184"/>
                  </a:lnTo>
                  <a:lnTo>
                    <a:pt x="167" y="254"/>
                  </a:lnTo>
                  <a:lnTo>
                    <a:pt x="167" y="331"/>
                  </a:lnTo>
                  <a:lnTo>
                    <a:pt x="167" y="401"/>
                  </a:lnTo>
                  <a:lnTo>
                    <a:pt x="167" y="462"/>
                  </a:lnTo>
                  <a:lnTo>
                    <a:pt x="167" y="505"/>
                  </a:lnTo>
                  <a:lnTo>
                    <a:pt x="167" y="524"/>
                  </a:lnTo>
                  <a:lnTo>
                    <a:pt x="174" y="524"/>
                  </a:lnTo>
                  <a:lnTo>
                    <a:pt x="184" y="524"/>
                  </a:lnTo>
                  <a:lnTo>
                    <a:pt x="198" y="524"/>
                  </a:lnTo>
                  <a:lnTo>
                    <a:pt x="218" y="524"/>
                  </a:lnTo>
                  <a:lnTo>
                    <a:pt x="228" y="524"/>
                  </a:lnTo>
                  <a:lnTo>
                    <a:pt x="235" y="524"/>
                  </a:lnTo>
                  <a:lnTo>
                    <a:pt x="235" y="505"/>
                  </a:lnTo>
                  <a:lnTo>
                    <a:pt x="235" y="462"/>
                  </a:lnTo>
                  <a:lnTo>
                    <a:pt x="235" y="401"/>
                  </a:lnTo>
                  <a:lnTo>
                    <a:pt x="235" y="331"/>
                  </a:lnTo>
                  <a:lnTo>
                    <a:pt x="235" y="254"/>
                  </a:lnTo>
                  <a:lnTo>
                    <a:pt x="235" y="184"/>
                  </a:lnTo>
                  <a:lnTo>
                    <a:pt x="235" y="123"/>
                  </a:lnTo>
                  <a:lnTo>
                    <a:pt x="235" y="80"/>
                  </a:lnTo>
                  <a:lnTo>
                    <a:pt x="235" y="60"/>
                  </a:lnTo>
                  <a:lnTo>
                    <a:pt x="254" y="60"/>
                  </a:lnTo>
                  <a:lnTo>
                    <a:pt x="289" y="60"/>
                  </a:lnTo>
                  <a:lnTo>
                    <a:pt x="340" y="60"/>
                  </a:lnTo>
                  <a:lnTo>
                    <a:pt x="382" y="60"/>
                  </a:lnTo>
                  <a:lnTo>
                    <a:pt x="396" y="60"/>
                  </a:lnTo>
                  <a:lnTo>
                    <a:pt x="396" y="56"/>
                  </a:lnTo>
                  <a:lnTo>
                    <a:pt x="396" y="43"/>
                  </a:lnTo>
                  <a:lnTo>
                    <a:pt x="396" y="28"/>
                  </a:lnTo>
                  <a:lnTo>
                    <a:pt x="396" y="18"/>
                  </a:lnTo>
                  <a:lnTo>
                    <a:pt x="396" y="9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46" name="Freeform 22"/>
            <p:cNvSpPr>
              <a:spLocks/>
            </p:cNvSpPr>
            <p:nvPr userDrawn="1"/>
          </p:nvSpPr>
          <p:spPr bwMode="auto">
            <a:xfrm>
              <a:off x="5131" y="3999"/>
              <a:ext cx="40" cy="53"/>
            </a:xfrm>
            <a:custGeom>
              <a:avLst/>
              <a:gdLst/>
              <a:ahLst/>
              <a:cxnLst>
                <a:cxn ang="0">
                  <a:pos x="396" y="0"/>
                </a:cxn>
                <a:cxn ang="0">
                  <a:pos x="382" y="0"/>
                </a:cxn>
                <a:cxn ang="0">
                  <a:pos x="335" y="0"/>
                </a:cxn>
                <a:cxn ang="0">
                  <a:pos x="274" y="0"/>
                </a:cxn>
                <a:cxn ang="0">
                  <a:pos x="198" y="0"/>
                </a:cxn>
                <a:cxn ang="0">
                  <a:pos x="128" y="0"/>
                </a:cxn>
                <a:cxn ang="0">
                  <a:pos x="67" y="0"/>
                </a:cxn>
                <a:cxn ang="0">
                  <a:pos x="20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8"/>
                </a:cxn>
                <a:cxn ang="0">
                  <a:pos x="0" y="28"/>
                </a:cxn>
                <a:cxn ang="0">
                  <a:pos x="0" y="43"/>
                </a:cxn>
                <a:cxn ang="0">
                  <a:pos x="0" y="56"/>
                </a:cxn>
                <a:cxn ang="0">
                  <a:pos x="0" y="60"/>
                </a:cxn>
                <a:cxn ang="0">
                  <a:pos x="20" y="60"/>
                </a:cxn>
                <a:cxn ang="0">
                  <a:pos x="62" y="60"/>
                </a:cxn>
                <a:cxn ang="0">
                  <a:pos x="112" y="60"/>
                </a:cxn>
                <a:cxn ang="0">
                  <a:pos x="147" y="60"/>
                </a:cxn>
                <a:cxn ang="0">
                  <a:pos x="167" y="60"/>
                </a:cxn>
                <a:cxn ang="0">
                  <a:pos x="167" y="80"/>
                </a:cxn>
                <a:cxn ang="0">
                  <a:pos x="167" y="123"/>
                </a:cxn>
                <a:cxn ang="0">
                  <a:pos x="167" y="184"/>
                </a:cxn>
                <a:cxn ang="0">
                  <a:pos x="167" y="254"/>
                </a:cxn>
                <a:cxn ang="0">
                  <a:pos x="167" y="331"/>
                </a:cxn>
                <a:cxn ang="0">
                  <a:pos x="167" y="401"/>
                </a:cxn>
                <a:cxn ang="0">
                  <a:pos x="167" y="462"/>
                </a:cxn>
                <a:cxn ang="0">
                  <a:pos x="167" y="505"/>
                </a:cxn>
                <a:cxn ang="0">
                  <a:pos x="167" y="524"/>
                </a:cxn>
                <a:cxn ang="0">
                  <a:pos x="174" y="524"/>
                </a:cxn>
                <a:cxn ang="0">
                  <a:pos x="184" y="524"/>
                </a:cxn>
                <a:cxn ang="0">
                  <a:pos x="198" y="524"/>
                </a:cxn>
                <a:cxn ang="0">
                  <a:pos x="218" y="524"/>
                </a:cxn>
                <a:cxn ang="0">
                  <a:pos x="228" y="524"/>
                </a:cxn>
                <a:cxn ang="0">
                  <a:pos x="235" y="524"/>
                </a:cxn>
                <a:cxn ang="0">
                  <a:pos x="235" y="505"/>
                </a:cxn>
                <a:cxn ang="0">
                  <a:pos x="235" y="462"/>
                </a:cxn>
                <a:cxn ang="0">
                  <a:pos x="235" y="401"/>
                </a:cxn>
                <a:cxn ang="0">
                  <a:pos x="235" y="331"/>
                </a:cxn>
                <a:cxn ang="0">
                  <a:pos x="235" y="254"/>
                </a:cxn>
                <a:cxn ang="0">
                  <a:pos x="235" y="184"/>
                </a:cxn>
                <a:cxn ang="0">
                  <a:pos x="235" y="123"/>
                </a:cxn>
                <a:cxn ang="0">
                  <a:pos x="235" y="80"/>
                </a:cxn>
                <a:cxn ang="0">
                  <a:pos x="235" y="60"/>
                </a:cxn>
                <a:cxn ang="0">
                  <a:pos x="254" y="60"/>
                </a:cxn>
                <a:cxn ang="0">
                  <a:pos x="289" y="60"/>
                </a:cxn>
                <a:cxn ang="0">
                  <a:pos x="340" y="60"/>
                </a:cxn>
                <a:cxn ang="0">
                  <a:pos x="382" y="60"/>
                </a:cxn>
                <a:cxn ang="0">
                  <a:pos x="396" y="60"/>
                </a:cxn>
                <a:cxn ang="0">
                  <a:pos x="396" y="56"/>
                </a:cxn>
                <a:cxn ang="0">
                  <a:pos x="396" y="43"/>
                </a:cxn>
                <a:cxn ang="0">
                  <a:pos x="396" y="28"/>
                </a:cxn>
                <a:cxn ang="0">
                  <a:pos x="396" y="18"/>
                </a:cxn>
                <a:cxn ang="0">
                  <a:pos x="396" y="9"/>
                </a:cxn>
                <a:cxn ang="0">
                  <a:pos x="396" y="0"/>
                </a:cxn>
              </a:cxnLst>
              <a:rect l="0" t="0" r="r" b="b"/>
              <a:pathLst>
                <a:path w="396" h="524">
                  <a:moveTo>
                    <a:pt x="396" y="0"/>
                  </a:moveTo>
                  <a:lnTo>
                    <a:pt x="382" y="0"/>
                  </a:lnTo>
                  <a:lnTo>
                    <a:pt x="335" y="0"/>
                  </a:lnTo>
                  <a:lnTo>
                    <a:pt x="274" y="0"/>
                  </a:lnTo>
                  <a:lnTo>
                    <a:pt x="198" y="0"/>
                  </a:lnTo>
                  <a:lnTo>
                    <a:pt x="128" y="0"/>
                  </a:lnTo>
                  <a:lnTo>
                    <a:pt x="67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0" y="43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20" y="60"/>
                  </a:lnTo>
                  <a:lnTo>
                    <a:pt x="62" y="60"/>
                  </a:lnTo>
                  <a:lnTo>
                    <a:pt x="112" y="60"/>
                  </a:lnTo>
                  <a:lnTo>
                    <a:pt x="147" y="60"/>
                  </a:lnTo>
                  <a:lnTo>
                    <a:pt x="167" y="60"/>
                  </a:lnTo>
                  <a:lnTo>
                    <a:pt x="167" y="80"/>
                  </a:lnTo>
                  <a:lnTo>
                    <a:pt x="167" y="123"/>
                  </a:lnTo>
                  <a:lnTo>
                    <a:pt x="167" y="184"/>
                  </a:lnTo>
                  <a:lnTo>
                    <a:pt x="167" y="254"/>
                  </a:lnTo>
                  <a:lnTo>
                    <a:pt x="167" y="331"/>
                  </a:lnTo>
                  <a:lnTo>
                    <a:pt x="167" y="401"/>
                  </a:lnTo>
                  <a:lnTo>
                    <a:pt x="167" y="462"/>
                  </a:lnTo>
                  <a:lnTo>
                    <a:pt x="167" y="505"/>
                  </a:lnTo>
                  <a:lnTo>
                    <a:pt x="167" y="524"/>
                  </a:lnTo>
                  <a:lnTo>
                    <a:pt x="174" y="524"/>
                  </a:lnTo>
                  <a:lnTo>
                    <a:pt x="184" y="524"/>
                  </a:lnTo>
                  <a:lnTo>
                    <a:pt x="198" y="524"/>
                  </a:lnTo>
                  <a:lnTo>
                    <a:pt x="218" y="524"/>
                  </a:lnTo>
                  <a:lnTo>
                    <a:pt x="228" y="524"/>
                  </a:lnTo>
                  <a:lnTo>
                    <a:pt x="235" y="524"/>
                  </a:lnTo>
                  <a:lnTo>
                    <a:pt x="235" y="505"/>
                  </a:lnTo>
                  <a:lnTo>
                    <a:pt x="235" y="462"/>
                  </a:lnTo>
                  <a:lnTo>
                    <a:pt x="235" y="401"/>
                  </a:lnTo>
                  <a:lnTo>
                    <a:pt x="235" y="331"/>
                  </a:lnTo>
                  <a:lnTo>
                    <a:pt x="235" y="254"/>
                  </a:lnTo>
                  <a:lnTo>
                    <a:pt x="235" y="184"/>
                  </a:lnTo>
                  <a:lnTo>
                    <a:pt x="235" y="123"/>
                  </a:lnTo>
                  <a:lnTo>
                    <a:pt x="235" y="80"/>
                  </a:lnTo>
                  <a:lnTo>
                    <a:pt x="235" y="60"/>
                  </a:lnTo>
                  <a:lnTo>
                    <a:pt x="254" y="60"/>
                  </a:lnTo>
                  <a:lnTo>
                    <a:pt x="289" y="60"/>
                  </a:lnTo>
                  <a:lnTo>
                    <a:pt x="340" y="60"/>
                  </a:lnTo>
                  <a:lnTo>
                    <a:pt x="382" y="60"/>
                  </a:lnTo>
                  <a:lnTo>
                    <a:pt x="396" y="60"/>
                  </a:lnTo>
                  <a:lnTo>
                    <a:pt x="396" y="56"/>
                  </a:lnTo>
                  <a:lnTo>
                    <a:pt x="396" y="43"/>
                  </a:lnTo>
                  <a:lnTo>
                    <a:pt x="396" y="28"/>
                  </a:lnTo>
                  <a:lnTo>
                    <a:pt x="396" y="18"/>
                  </a:lnTo>
                  <a:lnTo>
                    <a:pt x="396" y="9"/>
                  </a:lnTo>
                  <a:lnTo>
                    <a:pt x="396" y="0"/>
                  </a:lnTo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47" name="Freeform 23"/>
            <p:cNvSpPr>
              <a:spLocks/>
            </p:cNvSpPr>
            <p:nvPr userDrawn="1"/>
          </p:nvSpPr>
          <p:spPr bwMode="auto">
            <a:xfrm>
              <a:off x="5231" y="3999"/>
              <a:ext cx="40" cy="53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5" y="60"/>
                </a:cxn>
                <a:cxn ang="0">
                  <a:pos x="57" y="60"/>
                </a:cxn>
                <a:cxn ang="0">
                  <a:pos x="109" y="60"/>
                </a:cxn>
                <a:cxn ang="0">
                  <a:pos x="143" y="60"/>
                </a:cxn>
                <a:cxn ang="0">
                  <a:pos x="165" y="60"/>
                </a:cxn>
                <a:cxn ang="0">
                  <a:pos x="165" y="80"/>
                </a:cxn>
                <a:cxn ang="0">
                  <a:pos x="165" y="123"/>
                </a:cxn>
                <a:cxn ang="0">
                  <a:pos x="165" y="184"/>
                </a:cxn>
                <a:cxn ang="0">
                  <a:pos x="165" y="254"/>
                </a:cxn>
                <a:cxn ang="0">
                  <a:pos x="165" y="331"/>
                </a:cxn>
                <a:cxn ang="0">
                  <a:pos x="165" y="401"/>
                </a:cxn>
                <a:cxn ang="0">
                  <a:pos x="165" y="462"/>
                </a:cxn>
                <a:cxn ang="0">
                  <a:pos x="165" y="505"/>
                </a:cxn>
                <a:cxn ang="0">
                  <a:pos x="165" y="524"/>
                </a:cxn>
                <a:cxn ang="0">
                  <a:pos x="169" y="524"/>
                </a:cxn>
                <a:cxn ang="0">
                  <a:pos x="179" y="524"/>
                </a:cxn>
                <a:cxn ang="0">
                  <a:pos x="199" y="524"/>
                </a:cxn>
                <a:cxn ang="0">
                  <a:pos x="216" y="524"/>
                </a:cxn>
                <a:cxn ang="0">
                  <a:pos x="226" y="524"/>
                </a:cxn>
                <a:cxn ang="0">
                  <a:pos x="230" y="524"/>
                </a:cxn>
                <a:cxn ang="0">
                  <a:pos x="230" y="505"/>
                </a:cxn>
                <a:cxn ang="0">
                  <a:pos x="230" y="462"/>
                </a:cxn>
                <a:cxn ang="0">
                  <a:pos x="230" y="401"/>
                </a:cxn>
                <a:cxn ang="0">
                  <a:pos x="230" y="331"/>
                </a:cxn>
                <a:cxn ang="0">
                  <a:pos x="230" y="254"/>
                </a:cxn>
                <a:cxn ang="0">
                  <a:pos x="230" y="184"/>
                </a:cxn>
                <a:cxn ang="0">
                  <a:pos x="230" y="123"/>
                </a:cxn>
                <a:cxn ang="0">
                  <a:pos x="230" y="80"/>
                </a:cxn>
                <a:cxn ang="0">
                  <a:pos x="230" y="60"/>
                </a:cxn>
                <a:cxn ang="0">
                  <a:pos x="250" y="60"/>
                </a:cxn>
                <a:cxn ang="0">
                  <a:pos x="286" y="60"/>
                </a:cxn>
                <a:cxn ang="0">
                  <a:pos x="338" y="60"/>
                </a:cxn>
                <a:cxn ang="0">
                  <a:pos x="378" y="60"/>
                </a:cxn>
                <a:cxn ang="0">
                  <a:pos x="400" y="60"/>
                </a:cxn>
                <a:cxn ang="0">
                  <a:pos x="400" y="56"/>
                </a:cxn>
                <a:cxn ang="0">
                  <a:pos x="400" y="43"/>
                </a:cxn>
                <a:cxn ang="0">
                  <a:pos x="400" y="28"/>
                </a:cxn>
                <a:cxn ang="0">
                  <a:pos x="400" y="18"/>
                </a:cxn>
                <a:cxn ang="0">
                  <a:pos x="400" y="9"/>
                </a:cxn>
                <a:cxn ang="0">
                  <a:pos x="400" y="0"/>
                </a:cxn>
                <a:cxn ang="0">
                  <a:pos x="378" y="0"/>
                </a:cxn>
                <a:cxn ang="0">
                  <a:pos x="331" y="0"/>
                </a:cxn>
                <a:cxn ang="0">
                  <a:pos x="270" y="0"/>
                </a:cxn>
                <a:cxn ang="0">
                  <a:pos x="199" y="0"/>
                </a:cxn>
                <a:cxn ang="0">
                  <a:pos x="123" y="0"/>
                </a:cxn>
                <a:cxn ang="0">
                  <a:pos x="62" y="0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8"/>
                </a:cxn>
                <a:cxn ang="0">
                  <a:pos x="0" y="28"/>
                </a:cxn>
                <a:cxn ang="0">
                  <a:pos x="0" y="43"/>
                </a:cxn>
                <a:cxn ang="0">
                  <a:pos x="0" y="56"/>
                </a:cxn>
                <a:cxn ang="0">
                  <a:pos x="0" y="60"/>
                </a:cxn>
              </a:cxnLst>
              <a:rect l="0" t="0" r="r" b="b"/>
              <a:pathLst>
                <a:path w="400" h="524">
                  <a:moveTo>
                    <a:pt x="0" y="60"/>
                  </a:moveTo>
                  <a:lnTo>
                    <a:pt x="15" y="60"/>
                  </a:lnTo>
                  <a:lnTo>
                    <a:pt x="57" y="60"/>
                  </a:lnTo>
                  <a:lnTo>
                    <a:pt x="109" y="60"/>
                  </a:lnTo>
                  <a:lnTo>
                    <a:pt x="143" y="60"/>
                  </a:lnTo>
                  <a:lnTo>
                    <a:pt x="165" y="60"/>
                  </a:lnTo>
                  <a:lnTo>
                    <a:pt x="165" y="80"/>
                  </a:lnTo>
                  <a:lnTo>
                    <a:pt x="165" y="123"/>
                  </a:lnTo>
                  <a:lnTo>
                    <a:pt x="165" y="184"/>
                  </a:lnTo>
                  <a:lnTo>
                    <a:pt x="165" y="254"/>
                  </a:lnTo>
                  <a:lnTo>
                    <a:pt x="165" y="331"/>
                  </a:lnTo>
                  <a:lnTo>
                    <a:pt x="165" y="401"/>
                  </a:lnTo>
                  <a:lnTo>
                    <a:pt x="165" y="462"/>
                  </a:lnTo>
                  <a:lnTo>
                    <a:pt x="165" y="505"/>
                  </a:lnTo>
                  <a:lnTo>
                    <a:pt x="165" y="524"/>
                  </a:lnTo>
                  <a:lnTo>
                    <a:pt x="169" y="524"/>
                  </a:lnTo>
                  <a:lnTo>
                    <a:pt x="179" y="524"/>
                  </a:lnTo>
                  <a:lnTo>
                    <a:pt x="199" y="524"/>
                  </a:lnTo>
                  <a:lnTo>
                    <a:pt x="216" y="524"/>
                  </a:lnTo>
                  <a:lnTo>
                    <a:pt x="226" y="524"/>
                  </a:lnTo>
                  <a:lnTo>
                    <a:pt x="230" y="524"/>
                  </a:lnTo>
                  <a:lnTo>
                    <a:pt x="230" y="505"/>
                  </a:lnTo>
                  <a:lnTo>
                    <a:pt x="230" y="462"/>
                  </a:lnTo>
                  <a:lnTo>
                    <a:pt x="230" y="401"/>
                  </a:lnTo>
                  <a:lnTo>
                    <a:pt x="230" y="331"/>
                  </a:lnTo>
                  <a:lnTo>
                    <a:pt x="230" y="254"/>
                  </a:lnTo>
                  <a:lnTo>
                    <a:pt x="230" y="184"/>
                  </a:lnTo>
                  <a:lnTo>
                    <a:pt x="230" y="123"/>
                  </a:lnTo>
                  <a:lnTo>
                    <a:pt x="230" y="80"/>
                  </a:lnTo>
                  <a:lnTo>
                    <a:pt x="230" y="60"/>
                  </a:lnTo>
                  <a:lnTo>
                    <a:pt x="250" y="60"/>
                  </a:lnTo>
                  <a:lnTo>
                    <a:pt x="286" y="60"/>
                  </a:lnTo>
                  <a:lnTo>
                    <a:pt x="338" y="60"/>
                  </a:lnTo>
                  <a:lnTo>
                    <a:pt x="378" y="60"/>
                  </a:lnTo>
                  <a:lnTo>
                    <a:pt x="400" y="60"/>
                  </a:lnTo>
                  <a:lnTo>
                    <a:pt x="400" y="56"/>
                  </a:lnTo>
                  <a:lnTo>
                    <a:pt x="400" y="43"/>
                  </a:lnTo>
                  <a:lnTo>
                    <a:pt x="400" y="28"/>
                  </a:lnTo>
                  <a:lnTo>
                    <a:pt x="400" y="18"/>
                  </a:lnTo>
                  <a:lnTo>
                    <a:pt x="400" y="9"/>
                  </a:lnTo>
                  <a:lnTo>
                    <a:pt x="400" y="0"/>
                  </a:lnTo>
                  <a:lnTo>
                    <a:pt x="378" y="0"/>
                  </a:lnTo>
                  <a:lnTo>
                    <a:pt x="331" y="0"/>
                  </a:lnTo>
                  <a:lnTo>
                    <a:pt x="270" y="0"/>
                  </a:lnTo>
                  <a:lnTo>
                    <a:pt x="199" y="0"/>
                  </a:lnTo>
                  <a:lnTo>
                    <a:pt x="123" y="0"/>
                  </a:lnTo>
                  <a:lnTo>
                    <a:pt x="62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0" y="43"/>
                  </a:lnTo>
                  <a:lnTo>
                    <a:pt x="0" y="56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48" name="Freeform 24"/>
            <p:cNvSpPr>
              <a:spLocks/>
            </p:cNvSpPr>
            <p:nvPr userDrawn="1"/>
          </p:nvSpPr>
          <p:spPr bwMode="auto">
            <a:xfrm>
              <a:off x="5231" y="3999"/>
              <a:ext cx="40" cy="53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5" y="60"/>
                </a:cxn>
                <a:cxn ang="0">
                  <a:pos x="57" y="60"/>
                </a:cxn>
                <a:cxn ang="0">
                  <a:pos x="109" y="60"/>
                </a:cxn>
                <a:cxn ang="0">
                  <a:pos x="143" y="60"/>
                </a:cxn>
                <a:cxn ang="0">
                  <a:pos x="165" y="60"/>
                </a:cxn>
                <a:cxn ang="0">
                  <a:pos x="165" y="80"/>
                </a:cxn>
                <a:cxn ang="0">
                  <a:pos x="165" y="123"/>
                </a:cxn>
                <a:cxn ang="0">
                  <a:pos x="165" y="184"/>
                </a:cxn>
                <a:cxn ang="0">
                  <a:pos x="165" y="254"/>
                </a:cxn>
                <a:cxn ang="0">
                  <a:pos x="165" y="331"/>
                </a:cxn>
                <a:cxn ang="0">
                  <a:pos x="165" y="401"/>
                </a:cxn>
                <a:cxn ang="0">
                  <a:pos x="165" y="462"/>
                </a:cxn>
                <a:cxn ang="0">
                  <a:pos x="165" y="505"/>
                </a:cxn>
                <a:cxn ang="0">
                  <a:pos x="165" y="524"/>
                </a:cxn>
                <a:cxn ang="0">
                  <a:pos x="169" y="524"/>
                </a:cxn>
                <a:cxn ang="0">
                  <a:pos x="179" y="524"/>
                </a:cxn>
                <a:cxn ang="0">
                  <a:pos x="199" y="524"/>
                </a:cxn>
                <a:cxn ang="0">
                  <a:pos x="216" y="524"/>
                </a:cxn>
                <a:cxn ang="0">
                  <a:pos x="226" y="524"/>
                </a:cxn>
                <a:cxn ang="0">
                  <a:pos x="230" y="524"/>
                </a:cxn>
                <a:cxn ang="0">
                  <a:pos x="230" y="505"/>
                </a:cxn>
                <a:cxn ang="0">
                  <a:pos x="230" y="462"/>
                </a:cxn>
                <a:cxn ang="0">
                  <a:pos x="230" y="401"/>
                </a:cxn>
                <a:cxn ang="0">
                  <a:pos x="230" y="331"/>
                </a:cxn>
                <a:cxn ang="0">
                  <a:pos x="230" y="254"/>
                </a:cxn>
                <a:cxn ang="0">
                  <a:pos x="230" y="184"/>
                </a:cxn>
                <a:cxn ang="0">
                  <a:pos x="230" y="123"/>
                </a:cxn>
                <a:cxn ang="0">
                  <a:pos x="230" y="80"/>
                </a:cxn>
                <a:cxn ang="0">
                  <a:pos x="230" y="60"/>
                </a:cxn>
                <a:cxn ang="0">
                  <a:pos x="250" y="60"/>
                </a:cxn>
                <a:cxn ang="0">
                  <a:pos x="286" y="60"/>
                </a:cxn>
                <a:cxn ang="0">
                  <a:pos x="338" y="60"/>
                </a:cxn>
                <a:cxn ang="0">
                  <a:pos x="378" y="60"/>
                </a:cxn>
                <a:cxn ang="0">
                  <a:pos x="400" y="60"/>
                </a:cxn>
                <a:cxn ang="0">
                  <a:pos x="400" y="56"/>
                </a:cxn>
                <a:cxn ang="0">
                  <a:pos x="400" y="43"/>
                </a:cxn>
                <a:cxn ang="0">
                  <a:pos x="400" y="28"/>
                </a:cxn>
                <a:cxn ang="0">
                  <a:pos x="400" y="18"/>
                </a:cxn>
                <a:cxn ang="0">
                  <a:pos x="400" y="9"/>
                </a:cxn>
                <a:cxn ang="0">
                  <a:pos x="400" y="0"/>
                </a:cxn>
                <a:cxn ang="0">
                  <a:pos x="378" y="0"/>
                </a:cxn>
                <a:cxn ang="0">
                  <a:pos x="331" y="0"/>
                </a:cxn>
                <a:cxn ang="0">
                  <a:pos x="270" y="0"/>
                </a:cxn>
                <a:cxn ang="0">
                  <a:pos x="199" y="0"/>
                </a:cxn>
                <a:cxn ang="0">
                  <a:pos x="123" y="0"/>
                </a:cxn>
                <a:cxn ang="0">
                  <a:pos x="62" y="0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8"/>
                </a:cxn>
                <a:cxn ang="0">
                  <a:pos x="0" y="28"/>
                </a:cxn>
                <a:cxn ang="0">
                  <a:pos x="0" y="43"/>
                </a:cxn>
                <a:cxn ang="0">
                  <a:pos x="0" y="56"/>
                </a:cxn>
                <a:cxn ang="0">
                  <a:pos x="0" y="60"/>
                </a:cxn>
              </a:cxnLst>
              <a:rect l="0" t="0" r="r" b="b"/>
              <a:pathLst>
                <a:path w="400" h="524">
                  <a:moveTo>
                    <a:pt x="0" y="60"/>
                  </a:moveTo>
                  <a:lnTo>
                    <a:pt x="15" y="60"/>
                  </a:lnTo>
                  <a:lnTo>
                    <a:pt x="57" y="60"/>
                  </a:lnTo>
                  <a:lnTo>
                    <a:pt x="109" y="60"/>
                  </a:lnTo>
                  <a:lnTo>
                    <a:pt x="143" y="60"/>
                  </a:lnTo>
                  <a:lnTo>
                    <a:pt x="165" y="60"/>
                  </a:lnTo>
                  <a:lnTo>
                    <a:pt x="165" y="80"/>
                  </a:lnTo>
                  <a:lnTo>
                    <a:pt x="165" y="123"/>
                  </a:lnTo>
                  <a:lnTo>
                    <a:pt x="165" y="184"/>
                  </a:lnTo>
                  <a:lnTo>
                    <a:pt x="165" y="254"/>
                  </a:lnTo>
                  <a:lnTo>
                    <a:pt x="165" y="331"/>
                  </a:lnTo>
                  <a:lnTo>
                    <a:pt x="165" y="401"/>
                  </a:lnTo>
                  <a:lnTo>
                    <a:pt x="165" y="462"/>
                  </a:lnTo>
                  <a:lnTo>
                    <a:pt x="165" y="505"/>
                  </a:lnTo>
                  <a:lnTo>
                    <a:pt x="165" y="524"/>
                  </a:lnTo>
                  <a:lnTo>
                    <a:pt x="169" y="524"/>
                  </a:lnTo>
                  <a:lnTo>
                    <a:pt x="179" y="524"/>
                  </a:lnTo>
                  <a:lnTo>
                    <a:pt x="199" y="524"/>
                  </a:lnTo>
                  <a:lnTo>
                    <a:pt x="216" y="524"/>
                  </a:lnTo>
                  <a:lnTo>
                    <a:pt x="226" y="524"/>
                  </a:lnTo>
                  <a:lnTo>
                    <a:pt x="230" y="524"/>
                  </a:lnTo>
                  <a:lnTo>
                    <a:pt x="230" y="505"/>
                  </a:lnTo>
                  <a:lnTo>
                    <a:pt x="230" y="462"/>
                  </a:lnTo>
                  <a:lnTo>
                    <a:pt x="230" y="401"/>
                  </a:lnTo>
                  <a:lnTo>
                    <a:pt x="230" y="331"/>
                  </a:lnTo>
                  <a:lnTo>
                    <a:pt x="230" y="254"/>
                  </a:lnTo>
                  <a:lnTo>
                    <a:pt x="230" y="184"/>
                  </a:lnTo>
                  <a:lnTo>
                    <a:pt x="230" y="123"/>
                  </a:lnTo>
                  <a:lnTo>
                    <a:pt x="230" y="80"/>
                  </a:lnTo>
                  <a:lnTo>
                    <a:pt x="230" y="60"/>
                  </a:lnTo>
                  <a:lnTo>
                    <a:pt x="250" y="60"/>
                  </a:lnTo>
                  <a:lnTo>
                    <a:pt x="286" y="60"/>
                  </a:lnTo>
                  <a:lnTo>
                    <a:pt x="338" y="60"/>
                  </a:lnTo>
                  <a:lnTo>
                    <a:pt x="378" y="60"/>
                  </a:lnTo>
                  <a:lnTo>
                    <a:pt x="400" y="60"/>
                  </a:lnTo>
                  <a:lnTo>
                    <a:pt x="400" y="56"/>
                  </a:lnTo>
                  <a:lnTo>
                    <a:pt x="400" y="43"/>
                  </a:lnTo>
                  <a:lnTo>
                    <a:pt x="400" y="28"/>
                  </a:lnTo>
                  <a:lnTo>
                    <a:pt x="400" y="18"/>
                  </a:lnTo>
                  <a:lnTo>
                    <a:pt x="400" y="9"/>
                  </a:lnTo>
                  <a:lnTo>
                    <a:pt x="400" y="0"/>
                  </a:lnTo>
                  <a:lnTo>
                    <a:pt x="378" y="0"/>
                  </a:lnTo>
                  <a:lnTo>
                    <a:pt x="331" y="0"/>
                  </a:lnTo>
                  <a:lnTo>
                    <a:pt x="270" y="0"/>
                  </a:lnTo>
                  <a:lnTo>
                    <a:pt x="199" y="0"/>
                  </a:lnTo>
                  <a:lnTo>
                    <a:pt x="123" y="0"/>
                  </a:lnTo>
                  <a:lnTo>
                    <a:pt x="62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0" y="43"/>
                  </a:lnTo>
                  <a:lnTo>
                    <a:pt x="0" y="56"/>
                  </a:lnTo>
                  <a:lnTo>
                    <a:pt x="0" y="60"/>
                  </a:lnTo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49" name="Freeform 25"/>
            <p:cNvSpPr>
              <a:spLocks/>
            </p:cNvSpPr>
            <p:nvPr userDrawn="1"/>
          </p:nvSpPr>
          <p:spPr bwMode="auto">
            <a:xfrm>
              <a:off x="5285" y="3999"/>
              <a:ext cx="7" cy="53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0"/>
                </a:cxn>
                <a:cxn ang="0">
                  <a:pos x="51" y="0"/>
                </a:cxn>
                <a:cxn ang="0">
                  <a:pos x="34" y="0"/>
                </a:cxn>
                <a:cxn ang="0">
                  <a:pos x="19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0" y="69"/>
                </a:cxn>
                <a:cxn ang="0">
                  <a:pos x="0" y="136"/>
                </a:cxn>
                <a:cxn ang="0">
                  <a:pos x="0" y="218"/>
                </a:cxn>
                <a:cxn ang="0">
                  <a:pos x="0" y="305"/>
                </a:cxn>
                <a:cxn ang="0">
                  <a:pos x="0" y="387"/>
                </a:cxn>
                <a:cxn ang="0">
                  <a:pos x="0" y="458"/>
                </a:cxn>
                <a:cxn ang="0">
                  <a:pos x="0" y="505"/>
                </a:cxn>
                <a:cxn ang="0">
                  <a:pos x="0" y="524"/>
                </a:cxn>
                <a:cxn ang="0">
                  <a:pos x="4" y="524"/>
                </a:cxn>
                <a:cxn ang="0">
                  <a:pos x="19" y="524"/>
                </a:cxn>
                <a:cxn ang="0">
                  <a:pos x="34" y="524"/>
                </a:cxn>
                <a:cxn ang="0">
                  <a:pos x="51" y="524"/>
                </a:cxn>
                <a:cxn ang="0">
                  <a:pos x="66" y="524"/>
                </a:cxn>
                <a:cxn ang="0">
                  <a:pos x="71" y="524"/>
                </a:cxn>
                <a:cxn ang="0">
                  <a:pos x="71" y="505"/>
                </a:cxn>
                <a:cxn ang="0">
                  <a:pos x="71" y="458"/>
                </a:cxn>
                <a:cxn ang="0">
                  <a:pos x="71" y="387"/>
                </a:cxn>
                <a:cxn ang="0">
                  <a:pos x="71" y="305"/>
                </a:cxn>
                <a:cxn ang="0">
                  <a:pos x="71" y="218"/>
                </a:cxn>
                <a:cxn ang="0">
                  <a:pos x="71" y="136"/>
                </a:cxn>
                <a:cxn ang="0">
                  <a:pos x="71" y="69"/>
                </a:cxn>
                <a:cxn ang="0">
                  <a:pos x="71" y="18"/>
                </a:cxn>
                <a:cxn ang="0">
                  <a:pos x="71" y="0"/>
                </a:cxn>
              </a:cxnLst>
              <a:rect l="0" t="0" r="r" b="b"/>
              <a:pathLst>
                <a:path w="71" h="524">
                  <a:moveTo>
                    <a:pt x="71" y="0"/>
                  </a:moveTo>
                  <a:lnTo>
                    <a:pt x="66" y="0"/>
                  </a:lnTo>
                  <a:lnTo>
                    <a:pt x="51" y="0"/>
                  </a:lnTo>
                  <a:lnTo>
                    <a:pt x="34" y="0"/>
                  </a:lnTo>
                  <a:lnTo>
                    <a:pt x="19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69"/>
                  </a:lnTo>
                  <a:lnTo>
                    <a:pt x="0" y="136"/>
                  </a:lnTo>
                  <a:lnTo>
                    <a:pt x="0" y="218"/>
                  </a:lnTo>
                  <a:lnTo>
                    <a:pt x="0" y="305"/>
                  </a:lnTo>
                  <a:lnTo>
                    <a:pt x="0" y="387"/>
                  </a:lnTo>
                  <a:lnTo>
                    <a:pt x="0" y="458"/>
                  </a:lnTo>
                  <a:lnTo>
                    <a:pt x="0" y="505"/>
                  </a:lnTo>
                  <a:lnTo>
                    <a:pt x="0" y="524"/>
                  </a:lnTo>
                  <a:lnTo>
                    <a:pt x="4" y="524"/>
                  </a:lnTo>
                  <a:lnTo>
                    <a:pt x="19" y="524"/>
                  </a:lnTo>
                  <a:lnTo>
                    <a:pt x="34" y="524"/>
                  </a:lnTo>
                  <a:lnTo>
                    <a:pt x="51" y="524"/>
                  </a:lnTo>
                  <a:lnTo>
                    <a:pt x="66" y="524"/>
                  </a:lnTo>
                  <a:lnTo>
                    <a:pt x="71" y="524"/>
                  </a:lnTo>
                  <a:lnTo>
                    <a:pt x="71" y="505"/>
                  </a:lnTo>
                  <a:lnTo>
                    <a:pt x="71" y="458"/>
                  </a:lnTo>
                  <a:lnTo>
                    <a:pt x="71" y="387"/>
                  </a:lnTo>
                  <a:lnTo>
                    <a:pt x="71" y="305"/>
                  </a:lnTo>
                  <a:lnTo>
                    <a:pt x="71" y="218"/>
                  </a:lnTo>
                  <a:lnTo>
                    <a:pt x="71" y="136"/>
                  </a:lnTo>
                  <a:lnTo>
                    <a:pt x="71" y="69"/>
                  </a:lnTo>
                  <a:lnTo>
                    <a:pt x="71" y="1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50" name="Freeform 26"/>
            <p:cNvSpPr>
              <a:spLocks/>
            </p:cNvSpPr>
            <p:nvPr userDrawn="1"/>
          </p:nvSpPr>
          <p:spPr bwMode="auto">
            <a:xfrm>
              <a:off x="5285" y="3999"/>
              <a:ext cx="7" cy="53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0"/>
                </a:cxn>
                <a:cxn ang="0">
                  <a:pos x="51" y="0"/>
                </a:cxn>
                <a:cxn ang="0">
                  <a:pos x="34" y="0"/>
                </a:cxn>
                <a:cxn ang="0">
                  <a:pos x="19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0" y="69"/>
                </a:cxn>
                <a:cxn ang="0">
                  <a:pos x="0" y="136"/>
                </a:cxn>
                <a:cxn ang="0">
                  <a:pos x="0" y="218"/>
                </a:cxn>
                <a:cxn ang="0">
                  <a:pos x="0" y="305"/>
                </a:cxn>
                <a:cxn ang="0">
                  <a:pos x="0" y="387"/>
                </a:cxn>
                <a:cxn ang="0">
                  <a:pos x="0" y="458"/>
                </a:cxn>
                <a:cxn ang="0">
                  <a:pos x="0" y="505"/>
                </a:cxn>
                <a:cxn ang="0">
                  <a:pos x="0" y="524"/>
                </a:cxn>
                <a:cxn ang="0">
                  <a:pos x="4" y="524"/>
                </a:cxn>
                <a:cxn ang="0">
                  <a:pos x="19" y="524"/>
                </a:cxn>
                <a:cxn ang="0">
                  <a:pos x="34" y="524"/>
                </a:cxn>
                <a:cxn ang="0">
                  <a:pos x="51" y="524"/>
                </a:cxn>
                <a:cxn ang="0">
                  <a:pos x="66" y="524"/>
                </a:cxn>
                <a:cxn ang="0">
                  <a:pos x="71" y="524"/>
                </a:cxn>
                <a:cxn ang="0">
                  <a:pos x="71" y="505"/>
                </a:cxn>
                <a:cxn ang="0">
                  <a:pos x="71" y="458"/>
                </a:cxn>
                <a:cxn ang="0">
                  <a:pos x="71" y="387"/>
                </a:cxn>
                <a:cxn ang="0">
                  <a:pos x="71" y="305"/>
                </a:cxn>
                <a:cxn ang="0">
                  <a:pos x="71" y="218"/>
                </a:cxn>
                <a:cxn ang="0">
                  <a:pos x="71" y="136"/>
                </a:cxn>
                <a:cxn ang="0">
                  <a:pos x="71" y="69"/>
                </a:cxn>
                <a:cxn ang="0">
                  <a:pos x="71" y="18"/>
                </a:cxn>
                <a:cxn ang="0">
                  <a:pos x="71" y="0"/>
                </a:cxn>
              </a:cxnLst>
              <a:rect l="0" t="0" r="r" b="b"/>
              <a:pathLst>
                <a:path w="71" h="524">
                  <a:moveTo>
                    <a:pt x="71" y="0"/>
                  </a:moveTo>
                  <a:lnTo>
                    <a:pt x="66" y="0"/>
                  </a:lnTo>
                  <a:lnTo>
                    <a:pt x="51" y="0"/>
                  </a:lnTo>
                  <a:lnTo>
                    <a:pt x="34" y="0"/>
                  </a:lnTo>
                  <a:lnTo>
                    <a:pt x="19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69"/>
                  </a:lnTo>
                  <a:lnTo>
                    <a:pt x="0" y="136"/>
                  </a:lnTo>
                  <a:lnTo>
                    <a:pt x="0" y="218"/>
                  </a:lnTo>
                  <a:lnTo>
                    <a:pt x="0" y="305"/>
                  </a:lnTo>
                  <a:lnTo>
                    <a:pt x="0" y="387"/>
                  </a:lnTo>
                  <a:lnTo>
                    <a:pt x="0" y="458"/>
                  </a:lnTo>
                  <a:lnTo>
                    <a:pt x="0" y="505"/>
                  </a:lnTo>
                  <a:lnTo>
                    <a:pt x="0" y="524"/>
                  </a:lnTo>
                  <a:lnTo>
                    <a:pt x="4" y="524"/>
                  </a:lnTo>
                  <a:lnTo>
                    <a:pt x="19" y="524"/>
                  </a:lnTo>
                  <a:lnTo>
                    <a:pt x="34" y="524"/>
                  </a:lnTo>
                  <a:lnTo>
                    <a:pt x="51" y="524"/>
                  </a:lnTo>
                  <a:lnTo>
                    <a:pt x="66" y="524"/>
                  </a:lnTo>
                  <a:lnTo>
                    <a:pt x="71" y="524"/>
                  </a:lnTo>
                  <a:lnTo>
                    <a:pt x="71" y="505"/>
                  </a:lnTo>
                  <a:lnTo>
                    <a:pt x="71" y="458"/>
                  </a:lnTo>
                  <a:lnTo>
                    <a:pt x="71" y="387"/>
                  </a:lnTo>
                  <a:lnTo>
                    <a:pt x="71" y="305"/>
                  </a:lnTo>
                  <a:lnTo>
                    <a:pt x="71" y="218"/>
                  </a:lnTo>
                  <a:lnTo>
                    <a:pt x="71" y="136"/>
                  </a:lnTo>
                  <a:lnTo>
                    <a:pt x="71" y="69"/>
                  </a:lnTo>
                  <a:lnTo>
                    <a:pt x="71" y="18"/>
                  </a:lnTo>
                  <a:lnTo>
                    <a:pt x="71" y="0"/>
                  </a:lnTo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51" name="Freeform 27"/>
            <p:cNvSpPr>
              <a:spLocks/>
            </p:cNvSpPr>
            <p:nvPr userDrawn="1"/>
          </p:nvSpPr>
          <p:spPr bwMode="auto">
            <a:xfrm>
              <a:off x="5312" y="3999"/>
              <a:ext cx="30" cy="54"/>
            </a:xfrm>
            <a:custGeom>
              <a:avLst/>
              <a:gdLst/>
              <a:ahLst/>
              <a:cxnLst>
                <a:cxn ang="0">
                  <a:pos x="169" y="225"/>
                </a:cxn>
                <a:cxn ang="0">
                  <a:pos x="132" y="205"/>
                </a:cxn>
                <a:cxn ang="0">
                  <a:pos x="102" y="185"/>
                </a:cxn>
                <a:cxn ang="0">
                  <a:pos x="83" y="162"/>
                </a:cxn>
                <a:cxn ang="0">
                  <a:pos x="76" y="134"/>
                </a:cxn>
                <a:cxn ang="0">
                  <a:pos x="88" y="92"/>
                </a:cxn>
                <a:cxn ang="0">
                  <a:pos x="118" y="67"/>
                </a:cxn>
                <a:cxn ang="0">
                  <a:pos x="169" y="63"/>
                </a:cxn>
                <a:cxn ang="0">
                  <a:pos x="220" y="67"/>
                </a:cxn>
                <a:cxn ang="0">
                  <a:pos x="265" y="83"/>
                </a:cxn>
                <a:cxn ang="0">
                  <a:pos x="265" y="76"/>
                </a:cxn>
                <a:cxn ang="0">
                  <a:pos x="272" y="63"/>
                </a:cxn>
                <a:cxn ang="0">
                  <a:pos x="272" y="44"/>
                </a:cxn>
                <a:cxn ang="0">
                  <a:pos x="272" y="35"/>
                </a:cxn>
                <a:cxn ang="0">
                  <a:pos x="276" y="21"/>
                </a:cxn>
                <a:cxn ang="0">
                  <a:pos x="276" y="16"/>
                </a:cxn>
                <a:cxn ang="0">
                  <a:pos x="225" y="7"/>
                </a:cxn>
                <a:cxn ang="0">
                  <a:pos x="169" y="0"/>
                </a:cxn>
                <a:cxn ang="0">
                  <a:pos x="98" y="12"/>
                </a:cxn>
                <a:cxn ang="0">
                  <a:pos x="46" y="35"/>
                </a:cxn>
                <a:cxn ang="0">
                  <a:pos x="10" y="83"/>
                </a:cxn>
                <a:cxn ang="0">
                  <a:pos x="0" y="139"/>
                </a:cxn>
                <a:cxn ang="0">
                  <a:pos x="5" y="185"/>
                </a:cxn>
                <a:cxn ang="0">
                  <a:pos x="26" y="219"/>
                </a:cxn>
                <a:cxn ang="0">
                  <a:pos x="57" y="247"/>
                </a:cxn>
                <a:cxn ang="0">
                  <a:pos x="88" y="267"/>
                </a:cxn>
                <a:cxn ang="0">
                  <a:pos x="127" y="287"/>
                </a:cxn>
                <a:cxn ang="0">
                  <a:pos x="164" y="309"/>
                </a:cxn>
                <a:cxn ang="0">
                  <a:pos x="194" y="327"/>
                </a:cxn>
                <a:cxn ang="0">
                  <a:pos x="220" y="352"/>
                </a:cxn>
                <a:cxn ang="0">
                  <a:pos x="225" y="389"/>
                </a:cxn>
                <a:cxn ang="0">
                  <a:pos x="216" y="430"/>
                </a:cxn>
                <a:cxn ang="0">
                  <a:pos x="189" y="461"/>
                </a:cxn>
                <a:cxn ang="0">
                  <a:pos x="154" y="474"/>
                </a:cxn>
                <a:cxn ang="0">
                  <a:pos x="118" y="474"/>
                </a:cxn>
                <a:cxn ang="0">
                  <a:pos x="76" y="474"/>
                </a:cxn>
                <a:cxn ang="0">
                  <a:pos x="41" y="465"/>
                </a:cxn>
                <a:cxn ang="0">
                  <a:pos x="10" y="455"/>
                </a:cxn>
                <a:cxn ang="0">
                  <a:pos x="10" y="461"/>
                </a:cxn>
                <a:cxn ang="0">
                  <a:pos x="10" y="469"/>
                </a:cxn>
                <a:cxn ang="0">
                  <a:pos x="10" y="484"/>
                </a:cxn>
                <a:cxn ang="0">
                  <a:pos x="5" y="502"/>
                </a:cxn>
                <a:cxn ang="0">
                  <a:pos x="5" y="512"/>
                </a:cxn>
                <a:cxn ang="0">
                  <a:pos x="5" y="516"/>
                </a:cxn>
                <a:cxn ang="0">
                  <a:pos x="57" y="531"/>
                </a:cxn>
                <a:cxn ang="0">
                  <a:pos x="113" y="541"/>
                </a:cxn>
                <a:cxn ang="0">
                  <a:pos x="178" y="531"/>
                </a:cxn>
                <a:cxn ang="0">
                  <a:pos x="230" y="512"/>
                </a:cxn>
                <a:cxn ang="0">
                  <a:pos x="272" y="478"/>
                </a:cxn>
                <a:cxn ang="0">
                  <a:pos x="292" y="440"/>
                </a:cxn>
                <a:cxn ang="0">
                  <a:pos x="301" y="385"/>
                </a:cxn>
                <a:cxn ang="0">
                  <a:pos x="292" y="332"/>
                </a:cxn>
                <a:cxn ang="0">
                  <a:pos x="272" y="296"/>
                </a:cxn>
                <a:cxn ang="0">
                  <a:pos x="240" y="267"/>
                </a:cxn>
                <a:cxn ang="0">
                  <a:pos x="203" y="239"/>
                </a:cxn>
                <a:cxn ang="0">
                  <a:pos x="169" y="225"/>
                </a:cxn>
              </a:cxnLst>
              <a:rect l="0" t="0" r="r" b="b"/>
              <a:pathLst>
                <a:path w="301" h="541">
                  <a:moveTo>
                    <a:pt x="169" y="225"/>
                  </a:moveTo>
                  <a:lnTo>
                    <a:pt x="132" y="205"/>
                  </a:lnTo>
                  <a:lnTo>
                    <a:pt x="102" y="185"/>
                  </a:lnTo>
                  <a:lnTo>
                    <a:pt x="83" y="162"/>
                  </a:lnTo>
                  <a:lnTo>
                    <a:pt x="76" y="134"/>
                  </a:lnTo>
                  <a:lnTo>
                    <a:pt x="88" y="92"/>
                  </a:lnTo>
                  <a:lnTo>
                    <a:pt x="118" y="67"/>
                  </a:lnTo>
                  <a:lnTo>
                    <a:pt x="169" y="63"/>
                  </a:lnTo>
                  <a:lnTo>
                    <a:pt x="220" y="67"/>
                  </a:lnTo>
                  <a:lnTo>
                    <a:pt x="265" y="83"/>
                  </a:lnTo>
                  <a:lnTo>
                    <a:pt x="265" y="76"/>
                  </a:lnTo>
                  <a:lnTo>
                    <a:pt x="272" y="63"/>
                  </a:lnTo>
                  <a:lnTo>
                    <a:pt x="272" y="44"/>
                  </a:lnTo>
                  <a:lnTo>
                    <a:pt x="272" y="35"/>
                  </a:lnTo>
                  <a:lnTo>
                    <a:pt x="276" y="21"/>
                  </a:lnTo>
                  <a:lnTo>
                    <a:pt x="276" y="16"/>
                  </a:lnTo>
                  <a:lnTo>
                    <a:pt x="225" y="7"/>
                  </a:lnTo>
                  <a:lnTo>
                    <a:pt x="169" y="0"/>
                  </a:lnTo>
                  <a:lnTo>
                    <a:pt x="98" y="12"/>
                  </a:lnTo>
                  <a:lnTo>
                    <a:pt x="46" y="35"/>
                  </a:lnTo>
                  <a:lnTo>
                    <a:pt x="10" y="83"/>
                  </a:lnTo>
                  <a:lnTo>
                    <a:pt x="0" y="139"/>
                  </a:lnTo>
                  <a:lnTo>
                    <a:pt x="5" y="185"/>
                  </a:lnTo>
                  <a:lnTo>
                    <a:pt x="26" y="219"/>
                  </a:lnTo>
                  <a:lnTo>
                    <a:pt x="57" y="247"/>
                  </a:lnTo>
                  <a:lnTo>
                    <a:pt x="88" y="267"/>
                  </a:lnTo>
                  <a:lnTo>
                    <a:pt x="127" y="287"/>
                  </a:lnTo>
                  <a:lnTo>
                    <a:pt x="164" y="309"/>
                  </a:lnTo>
                  <a:lnTo>
                    <a:pt x="194" y="327"/>
                  </a:lnTo>
                  <a:lnTo>
                    <a:pt x="220" y="352"/>
                  </a:lnTo>
                  <a:lnTo>
                    <a:pt x="225" y="389"/>
                  </a:lnTo>
                  <a:lnTo>
                    <a:pt x="216" y="430"/>
                  </a:lnTo>
                  <a:lnTo>
                    <a:pt x="189" y="461"/>
                  </a:lnTo>
                  <a:lnTo>
                    <a:pt x="154" y="474"/>
                  </a:lnTo>
                  <a:lnTo>
                    <a:pt x="118" y="474"/>
                  </a:lnTo>
                  <a:lnTo>
                    <a:pt x="76" y="474"/>
                  </a:lnTo>
                  <a:lnTo>
                    <a:pt x="41" y="465"/>
                  </a:lnTo>
                  <a:lnTo>
                    <a:pt x="10" y="455"/>
                  </a:lnTo>
                  <a:lnTo>
                    <a:pt x="10" y="461"/>
                  </a:lnTo>
                  <a:lnTo>
                    <a:pt x="10" y="469"/>
                  </a:lnTo>
                  <a:lnTo>
                    <a:pt x="10" y="484"/>
                  </a:lnTo>
                  <a:lnTo>
                    <a:pt x="5" y="502"/>
                  </a:lnTo>
                  <a:lnTo>
                    <a:pt x="5" y="512"/>
                  </a:lnTo>
                  <a:lnTo>
                    <a:pt x="5" y="516"/>
                  </a:lnTo>
                  <a:lnTo>
                    <a:pt x="57" y="531"/>
                  </a:lnTo>
                  <a:lnTo>
                    <a:pt x="113" y="541"/>
                  </a:lnTo>
                  <a:lnTo>
                    <a:pt x="178" y="531"/>
                  </a:lnTo>
                  <a:lnTo>
                    <a:pt x="230" y="512"/>
                  </a:lnTo>
                  <a:lnTo>
                    <a:pt x="272" y="478"/>
                  </a:lnTo>
                  <a:lnTo>
                    <a:pt x="292" y="440"/>
                  </a:lnTo>
                  <a:lnTo>
                    <a:pt x="301" y="385"/>
                  </a:lnTo>
                  <a:lnTo>
                    <a:pt x="292" y="332"/>
                  </a:lnTo>
                  <a:lnTo>
                    <a:pt x="272" y="296"/>
                  </a:lnTo>
                  <a:lnTo>
                    <a:pt x="240" y="267"/>
                  </a:lnTo>
                  <a:lnTo>
                    <a:pt x="203" y="239"/>
                  </a:lnTo>
                  <a:lnTo>
                    <a:pt x="169" y="2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52" name="Freeform 28"/>
            <p:cNvSpPr>
              <a:spLocks/>
            </p:cNvSpPr>
            <p:nvPr userDrawn="1"/>
          </p:nvSpPr>
          <p:spPr bwMode="auto">
            <a:xfrm>
              <a:off x="5312" y="3999"/>
              <a:ext cx="30" cy="54"/>
            </a:xfrm>
            <a:custGeom>
              <a:avLst/>
              <a:gdLst/>
              <a:ahLst/>
              <a:cxnLst>
                <a:cxn ang="0">
                  <a:pos x="169" y="225"/>
                </a:cxn>
                <a:cxn ang="0">
                  <a:pos x="132" y="205"/>
                </a:cxn>
                <a:cxn ang="0">
                  <a:pos x="102" y="185"/>
                </a:cxn>
                <a:cxn ang="0">
                  <a:pos x="83" y="162"/>
                </a:cxn>
                <a:cxn ang="0">
                  <a:pos x="76" y="134"/>
                </a:cxn>
                <a:cxn ang="0">
                  <a:pos x="88" y="92"/>
                </a:cxn>
                <a:cxn ang="0">
                  <a:pos x="118" y="67"/>
                </a:cxn>
                <a:cxn ang="0">
                  <a:pos x="169" y="63"/>
                </a:cxn>
                <a:cxn ang="0">
                  <a:pos x="220" y="67"/>
                </a:cxn>
                <a:cxn ang="0">
                  <a:pos x="265" y="83"/>
                </a:cxn>
                <a:cxn ang="0">
                  <a:pos x="265" y="76"/>
                </a:cxn>
                <a:cxn ang="0">
                  <a:pos x="272" y="63"/>
                </a:cxn>
                <a:cxn ang="0">
                  <a:pos x="272" y="44"/>
                </a:cxn>
                <a:cxn ang="0">
                  <a:pos x="272" y="35"/>
                </a:cxn>
                <a:cxn ang="0">
                  <a:pos x="276" y="21"/>
                </a:cxn>
                <a:cxn ang="0">
                  <a:pos x="276" y="16"/>
                </a:cxn>
                <a:cxn ang="0">
                  <a:pos x="225" y="7"/>
                </a:cxn>
                <a:cxn ang="0">
                  <a:pos x="169" y="0"/>
                </a:cxn>
                <a:cxn ang="0">
                  <a:pos x="98" y="12"/>
                </a:cxn>
                <a:cxn ang="0">
                  <a:pos x="46" y="35"/>
                </a:cxn>
                <a:cxn ang="0">
                  <a:pos x="10" y="83"/>
                </a:cxn>
                <a:cxn ang="0">
                  <a:pos x="0" y="139"/>
                </a:cxn>
                <a:cxn ang="0">
                  <a:pos x="5" y="185"/>
                </a:cxn>
                <a:cxn ang="0">
                  <a:pos x="26" y="219"/>
                </a:cxn>
                <a:cxn ang="0">
                  <a:pos x="57" y="247"/>
                </a:cxn>
                <a:cxn ang="0">
                  <a:pos x="88" y="267"/>
                </a:cxn>
                <a:cxn ang="0">
                  <a:pos x="127" y="287"/>
                </a:cxn>
                <a:cxn ang="0">
                  <a:pos x="164" y="309"/>
                </a:cxn>
                <a:cxn ang="0">
                  <a:pos x="194" y="327"/>
                </a:cxn>
                <a:cxn ang="0">
                  <a:pos x="220" y="352"/>
                </a:cxn>
                <a:cxn ang="0">
                  <a:pos x="225" y="389"/>
                </a:cxn>
                <a:cxn ang="0">
                  <a:pos x="216" y="430"/>
                </a:cxn>
                <a:cxn ang="0">
                  <a:pos x="189" y="461"/>
                </a:cxn>
                <a:cxn ang="0">
                  <a:pos x="154" y="474"/>
                </a:cxn>
                <a:cxn ang="0">
                  <a:pos x="118" y="474"/>
                </a:cxn>
                <a:cxn ang="0">
                  <a:pos x="76" y="474"/>
                </a:cxn>
                <a:cxn ang="0">
                  <a:pos x="41" y="465"/>
                </a:cxn>
                <a:cxn ang="0">
                  <a:pos x="10" y="455"/>
                </a:cxn>
                <a:cxn ang="0">
                  <a:pos x="10" y="461"/>
                </a:cxn>
                <a:cxn ang="0">
                  <a:pos x="10" y="469"/>
                </a:cxn>
                <a:cxn ang="0">
                  <a:pos x="10" y="484"/>
                </a:cxn>
                <a:cxn ang="0">
                  <a:pos x="5" y="502"/>
                </a:cxn>
                <a:cxn ang="0">
                  <a:pos x="5" y="512"/>
                </a:cxn>
                <a:cxn ang="0">
                  <a:pos x="5" y="516"/>
                </a:cxn>
                <a:cxn ang="0">
                  <a:pos x="57" y="531"/>
                </a:cxn>
                <a:cxn ang="0">
                  <a:pos x="113" y="541"/>
                </a:cxn>
                <a:cxn ang="0">
                  <a:pos x="178" y="531"/>
                </a:cxn>
                <a:cxn ang="0">
                  <a:pos x="230" y="512"/>
                </a:cxn>
                <a:cxn ang="0">
                  <a:pos x="272" y="478"/>
                </a:cxn>
                <a:cxn ang="0">
                  <a:pos x="292" y="440"/>
                </a:cxn>
                <a:cxn ang="0">
                  <a:pos x="301" y="385"/>
                </a:cxn>
                <a:cxn ang="0">
                  <a:pos x="292" y="332"/>
                </a:cxn>
                <a:cxn ang="0">
                  <a:pos x="272" y="296"/>
                </a:cxn>
                <a:cxn ang="0">
                  <a:pos x="240" y="267"/>
                </a:cxn>
                <a:cxn ang="0">
                  <a:pos x="203" y="239"/>
                </a:cxn>
                <a:cxn ang="0">
                  <a:pos x="169" y="225"/>
                </a:cxn>
              </a:cxnLst>
              <a:rect l="0" t="0" r="r" b="b"/>
              <a:pathLst>
                <a:path w="301" h="541">
                  <a:moveTo>
                    <a:pt x="169" y="225"/>
                  </a:moveTo>
                  <a:lnTo>
                    <a:pt x="132" y="205"/>
                  </a:lnTo>
                  <a:lnTo>
                    <a:pt x="102" y="185"/>
                  </a:lnTo>
                  <a:lnTo>
                    <a:pt x="83" y="162"/>
                  </a:lnTo>
                  <a:lnTo>
                    <a:pt x="76" y="134"/>
                  </a:lnTo>
                  <a:lnTo>
                    <a:pt x="88" y="92"/>
                  </a:lnTo>
                  <a:lnTo>
                    <a:pt x="118" y="67"/>
                  </a:lnTo>
                  <a:lnTo>
                    <a:pt x="169" y="63"/>
                  </a:lnTo>
                  <a:lnTo>
                    <a:pt x="220" y="67"/>
                  </a:lnTo>
                  <a:lnTo>
                    <a:pt x="265" y="83"/>
                  </a:lnTo>
                  <a:lnTo>
                    <a:pt x="265" y="76"/>
                  </a:lnTo>
                  <a:lnTo>
                    <a:pt x="272" y="63"/>
                  </a:lnTo>
                  <a:lnTo>
                    <a:pt x="272" y="44"/>
                  </a:lnTo>
                  <a:lnTo>
                    <a:pt x="272" y="35"/>
                  </a:lnTo>
                  <a:lnTo>
                    <a:pt x="276" y="21"/>
                  </a:lnTo>
                  <a:lnTo>
                    <a:pt x="276" y="16"/>
                  </a:lnTo>
                  <a:lnTo>
                    <a:pt x="225" y="7"/>
                  </a:lnTo>
                  <a:lnTo>
                    <a:pt x="169" y="0"/>
                  </a:lnTo>
                  <a:lnTo>
                    <a:pt x="98" y="12"/>
                  </a:lnTo>
                  <a:lnTo>
                    <a:pt x="46" y="35"/>
                  </a:lnTo>
                  <a:lnTo>
                    <a:pt x="10" y="83"/>
                  </a:lnTo>
                  <a:lnTo>
                    <a:pt x="0" y="139"/>
                  </a:lnTo>
                  <a:lnTo>
                    <a:pt x="5" y="185"/>
                  </a:lnTo>
                  <a:lnTo>
                    <a:pt x="26" y="219"/>
                  </a:lnTo>
                  <a:lnTo>
                    <a:pt x="57" y="247"/>
                  </a:lnTo>
                  <a:lnTo>
                    <a:pt x="88" y="267"/>
                  </a:lnTo>
                  <a:lnTo>
                    <a:pt x="127" y="287"/>
                  </a:lnTo>
                  <a:lnTo>
                    <a:pt x="164" y="309"/>
                  </a:lnTo>
                  <a:lnTo>
                    <a:pt x="194" y="327"/>
                  </a:lnTo>
                  <a:lnTo>
                    <a:pt x="220" y="352"/>
                  </a:lnTo>
                  <a:lnTo>
                    <a:pt x="225" y="389"/>
                  </a:lnTo>
                  <a:lnTo>
                    <a:pt x="216" y="430"/>
                  </a:lnTo>
                  <a:lnTo>
                    <a:pt x="189" y="461"/>
                  </a:lnTo>
                  <a:lnTo>
                    <a:pt x="154" y="474"/>
                  </a:lnTo>
                  <a:lnTo>
                    <a:pt x="118" y="474"/>
                  </a:lnTo>
                  <a:lnTo>
                    <a:pt x="76" y="474"/>
                  </a:lnTo>
                  <a:lnTo>
                    <a:pt x="41" y="465"/>
                  </a:lnTo>
                  <a:lnTo>
                    <a:pt x="10" y="455"/>
                  </a:lnTo>
                  <a:lnTo>
                    <a:pt x="10" y="461"/>
                  </a:lnTo>
                  <a:lnTo>
                    <a:pt x="10" y="469"/>
                  </a:lnTo>
                  <a:lnTo>
                    <a:pt x="10" y="484"/>
                  </a:lnTo>
                  <a:lnTo>
                    <a:pt x="5" y="502"/>
                  </a:lnTo>
                  <a:lnTo>
                    <a:pt x="5" y="512"/>
                  </a:lnTo>
                  <a:lnTo>
                    <a:pt x="5" y="516"/>
                  </a:lnTo>
                  <a:lnTo>
                    <a:pt x="57" y="531"/>
                  </a:lnTo>
                  <a:lnTo>
                    <a:pt x="113" y="541"/>
                  </a:lnTo>
                  <a:lnTo>
                    <a:pt x="178" y="531"/>
                  </a:lnTo>
                  <a:lnTo>
                    <a:pt x="230" y="512"/>
                  </a:lnTo>
                  <a:lnTo>
                    <a:pt x="272" y="478"/>
                  </a:lnTo>
                  <a:lnTo>
                    <a:pt x="292" y="440"/>
                  </a:lnTo>
                  <a:lnTo>
                    <a:pt x="301" y="385"/>
                  </a:lnTo>
                  <a:lnTo>
                    <a:pt x="292" y="332"/>
                  </a:lnTo>
                  <a:lnTo>
                    <a:pt x="272" y="296"/>
                  </a:lnTo>
                  <a:lnTo>
                    <a:pt x="240" y="267"/>
                  </a:lnTo>
                  <a:lnTo>
                    <a:pt x="203" y="239"/>
                  </a:lnTo>
                  <a:lnTo>
                    <a:pt x="169" y="225"/>
                  </a:lnTo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53" name="Freeform 29"/>
            <p:cNvSpPr>
              <a:spLocks/>
            </p:cNvSpPr>
            <p:nvPr userDrawn="1"/>
          </p:nvSpPr>
          <p:spPr bwMode="auto">
            <a:xfrm>
              <a:off x="5351" y="3999"/>
              <a:ext cx="40" cy="53"/>
            </a:xfrm>
            <a:custGeom>
              <a:avLst/>
              <a:gdLst/>
              <a:ahLst/>
              <a:cxnLst>
                <a:cxn ang="0">
                  <a:pos x="167" y="524"/>
                </a:cxn>
                <a:cxn ang="0">
                  <a:pos x="171" y="524"/>
                </a:cxn>
                <a:cxn ang="0">
                  <a:pos x="184" y="524"/>
                </a:cxn>
                <a:cxn ang="0">
                  <a:pos x="198" y="524"/>
                </a:cxn>
                <a:cxn ang="0">
                  <a:pos x="218" y="524"/>
                </a:cxn>
                <a:cxn ang="0">
                  <a:pos x="227" y="524"/>
                </a:cxn>
                <a:cxn ang="0">
                  <a:pos x="232" y="524"/>
                </a:cxn>
                <a:cxn ang="0">
                  <a:pos x="232" y="505"/>
                </a:cxn>
                <a:cxn ang="0">
                  <a:pos x="232" y="462"/>
                </a:cxn>
                <a:cxn ang="0">
                  <a:pos x="232" y="401"/>
                </a:cxn>
                <a:cxn ang="0">
                  <a:pos x="232" y="331"/>
                </a:cxn>
                <a:cxn ang="0">
                  <a:pos x="232" y="254"/>
                </a:cxn>
                <a:cxn ang="0">
                  <a:pos x="232" y="184"/>
                </a:cxn>
                <a:cxn ang="0">
                  <a:pos x="232" y="123"/>
                </a:cxn>
                <a:cxn ang="0">
                  <a:pos x="232" y="80"/>
                </a:cxn>
                <a:cxn ang="0">
                  <a:pos x="232" y="60"/>
                </a:cxn>
                <a:cxn ang="0">
                  <a:pos x="254" y="60"/>
                </a:cxn>
                <a:cxn ang="0">
                  <a:pos x="289" y="60"/>
                </a:cxn>
                <a:cxn ang="0">
                  <a:pos x="341" y="60"/>
                </a:cxn>
                <a:cxn ang="0">
                  <a:pos x="382" y="60"/>
                </a:cxn>
                <a:cxn ang="0">
                  <a:pos x="397" y="60"/>
                </a:cxn>
                <a:cxn ang="0">
                  <a:pos x="397" y="56"/>
                </a:cxn>
                <a:cxn ang="0">
                  <a:pos x="397" y="43"/>
                </a:cxn>
                <a:cxn ang="0">
                  <a:pos x="397" y="28"/>
                </a:cxn>
                <a:cxn ang="0">
                  <a:pos x="397" y="18"/>
                </a:cxn>
                <a:cxn ang="0">
                  <a:pos x="397" y="9"/>
                </a:cxn>
                <a:cxn ang="0">
                  <a:pos x="397" y="0"/>
                </a:cxn>
                <a:cxn ang="0">
                  <a:pos x="382" y="0"/>
                </a:cxn>
                <a:cxn ang="0">
                  <a:pos x="335" y="0"/>
                </a:cxn>
                <a:cxn ang="0">
                  <a:pos x="274" y="0"/>
                </a:cxn>
                <a:cxn ang="0">
                  <a:pos x="198" y="0"/>
                </a:cxn>
                <a:cxn ang="0">
                  <a:pos x="127" y="0"/>
                </a:cxn>
                <a:cxn ang="0">
                  <a:pos x="66" y="0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8"/>
                </a:cxn>
                <a:cxn ang="0">
                  <a:pos x="0" y="28"/>
                </a:cxn>
                <a:cxn ang="0">
                  <a:pos x="0" y="43"/>
                </a:cxn>
                <a:cxn ang="0">
                  <a:pos x="0" y="56"/>
                </a:cxn>
                <a:cxn ang="0">
                  <a:pos x="0" y="60"/>
                </a:cxn>
                <a:cxn ang="0">
                  <a:pos x="19" y="60"/>
                </a:cxn>
                <a:cxn ang="0">
                  <a:pos x="61" y="60"/>
                </a:cxn>
                <a:cxn ang="0">
                  <a:pos x="110" y="60"/>
                </a:cxn>
                <a:cxn ang="0">
                  <a:pos x="147" y="60"/>
                </a:cxn>
                <a:cxn ang="0">
                  <a:pos x="167" y="60"/>
                </a:cxn>
                <a:cxn ang="0">
                  <a:pos x="167" y="80"/>
                </a:cxn>
                <a:cxn ang="0">
                  <a:pos x="167" y="123"/>
                </a:cxn>
                <a:cxn ang="0">
                  <a:pos x="167" y="184"/>
                </a:cxn>
                <a:cxn ang="0">
                  <a:pos x="167" y="254"/>
                </a:cxn>
                <a:cxn ang="0">
                  <a:pos x="167" y="331"/>
                </a:cxn>
                <a:cxn ang="0">
                  <a:pos x="167" y="401"/>
                </a:cxn>
                <a:cxn ang="0">
                  <a:pos x="167" y="462"/>
                </a:cxn>
                <a:cxn ang="0">
                  <a:pos x="167" y="505"/>
                </a:cxn>
                <a:cxn ang="0">
                  <a:pos x="167" y="524"/>
                </a:cxn>
              </a:cxnLst>
              <a:rect l="0" t="0" r="r" b="b"/>
              <a:pathLst>
                <a:path w="397" h="524">
                  <a:moveTo>
                    <a:pt x="167" y="524"/>
                  </a:moveTo>
                  <a:lnTo>
                    <a:pt x="171" y="524"/>
                  </a:lnTo>
                  <a:lnTo>
                    <a:pt x="184" y="524"/>
                  </a:lnTo>
                  <a:lnTo>
                    <a:pt x="198" y="524"/>
                  </a:lnTo>
                  <a:lnTo>
                    <a:pt x="218" y="524"/>
                  </a:lnTo>
                  <a:lnTo>
                    <a:pt x="227" y="524"/>
                  </a:lnTo>
                  <a:lnTo>
                    <a:pt x="232" y="524"/>
                  </a:lnTo>
                  <a:lnTo>
                    <a:pt x="232" y="505"/>
                  </a:lnTo>
                  <a:lnTo>
                    <a:pt x="232" y="462"/>
                  </a:lnTo>
                  <a:lnTo>
                    <a:pt x="232" y="401"/>
                  </a:lnTo>
                  <a:lnTo>
                    <a:pt x="232" y="331"/>
                  </a:lnTo>
                  <a:lnTo>
                    <a:pt x="232" y="254"/>
                  </a:lnTo>
                  <a:lnTo>
                    <a:pt x="232" y="184"/>
                  </a:lnTo>
                  <a:lnTo>
                    <a:pt x="232" y="123"/>
                  </a:lnTo>
                  <a:lnTo>
                    <a:pt x="232" y="80"/>
                  </a:lnTo>
                  <a:lnTo>
                    <a:pt x="232" y="60"/>
                  </a:lnTo>
                  <a:lnTo>
                    <a:pt x="254" y="60"/>
                  </a:lnTo>
                  <a:lnTo>
                    <a:pt x="289" y="60"/>
                  </a:lnTo>
                  <a:lnTo>
                    <a:pt x="341" y="60"/>
                  </a:lnTo>
                  <a:lnTo>
                    <a:pt x="382" y="60"/>
                  </a:lnTo>
                  <a:lnTo>
                    <a:pt x="397" y="60"/>
                  </a:lnTo>
                  <a:lnTo>
                    <a:pt x="397" y="56"/>
                  </a:lnTo>
                  <a:lnTo>
                    <a:pt x="397" y="43"/>
                  </a:lnTo>
                  <a:lnTo>
                    <a:pt x="397" y="28"/>
                  </a:lnTo>
                  <a:lnTo>
                    <a:pt x="397" y="18"/>
                  </a:lnTo>
                  <a:lnTo>
                    <a:pt x="397" y="9"/>
                  </a:lnTo>
                  <a:lnTo>
                    <a:pt x="397" y="0"/>
                  </a:lnTo>
                  <a:lnTo>
                    <a:pt x="382" y="0"/>
                  </a:lnTo>
                  <a:lnTo>
                    <a:pt x="335" y="0"/>
                  </a:lnTo>
                  <a:lnTo>
                    <a:pt x="274" y="0"/>
                  </a:lnTo>
                  <a:lnTo>
                    <a:pt x="198" y="0"/>
                  </a:lnTo>
                  <a:lnTo>
                    <a:pt x="127" y="0"/>
                  </a:lnTo>
                  <a:lnTo>
                    <a:pt x="66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0" y="43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19" y="60"/>
                  </a:lnTo>
                  <a:lnTo>
                    <a:pt x="61" y="60"/>
                  </a:lnTo>
                  <a:lnTo>
                    <a:pt x="110" y="60"/>
                  </a:lnTo>
                  <a:lnTo>
                    <a:pt x="147" y="60"/>
                  </a:lnTo>
                  <a:lnTo>
                    <a:pt x="167" y="60"/>
                  </a:lnTo>
                  <a:lnTo>
                    <a:pt x="167" y="80"/>
                  </a:lnTo>
                  <a:lnTo>
                    <a:pt x="167" y="123"/>
                  </a:lnTo>
                  <a:lnTo>
                    <a:pt x="167" y="184"/>
                  </a:lnTo>
                  <a:lnTo>
                    <a:pt x="167" y="254"/>
                  </a:lnTo>
                  <a:lnTo>
                    <a:pt x="167" y="331"/>
                  </a:lnTo>
                  <a:lnTo>
                    <a:pt x="167" y="401"/>
                  </a:lnTo>
                  <a:lnTo>
                    <a:pt x="167" y="462"/>
                  </a:lnTo>
                  <a:lnTo>
                    <a:pt x="167" y="505"/>
                  </a:lnTo>
                  <a:lnTo>
                    <a:pt x="167" y="5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54" name="Freeform 30"/>
            <p:cNvSpPr>
              <a:spLocks/>
            </p:cNvSpPr>
            <p:nvPr userDrawn="1"/>
          </p:nvSpPr>
          <p:spPr bwMode="auto">
            <a:xfrm>
              <a:off x="5351" y="3999"/>
              <a:ext cx="40" cy="53"/>
            </a:xfrm>
            <a:custGeom>
              <a:avLst/>
              <a:gdLst/>
              <a:ahLst/>
              <a:cxnLst>
                <a:cxn ang="0">
                  <a:pos x="167" y="524"/>
                </a:cxn>
                <a:cxn ang="0">
                  <a:pos x="171" y="524"/>
                </a:cxn>
                <a:cxn ang="0">
                  <a:pos x="184" y="524"/>
                </a:cxn>
                <a:cxn ang="0">
                  <a:pos x="198" y="524"/>
                </a:cxn>
                <a:cxn ang="0">
                  <a:pos x="218" y="524"/>
                </a:cxn>
                <a:cxn ang="0">
                  <a:pos x="227" y="524"/>
                </a:cxn>
                <a:cxn ang="0">
                  <a:pos x="232" y="524"/>
                </a:cxn>
                <a:cxn ang="0">
                  <a:pos x="232" y="505"/>
                </a:cxn>
                <a:cxn ang="0">
                  <a:pos x="232" y="462"/>
                </a:cxn>
                <a:cxn ang="0">
                  <a:pos x="232" y="401"/>
                </a:cxn>
                <a:cxn ang="0">
                  <a:pos x="232" y="331"/>
                </a:cxn>
                <a:cxn ang="0">
                  <a:pos x="232" y="254"/>
                </a:cxn>
                <a:cxn ang="0">
                  <a:pos x="232" y="184"/>
                </a:cxn>
                <a:cxn ang="0">
                  <a:pos x="232" y="123"/>
                </a:cxn>
                <a:cxn ang="0">
                  <a:pos x="232" y="80"/>
                </a:cxn>
                <a:cxn ang="0">
                  <a:pos x="232" y="60"/>
                </a:cxn>
                <a:cxn ang="0">
                  <a:pos x="254" y="60"/>
                </a:cxn>
                <a:cxn ang="0">
                  <a:pos x="289" y="60"/>
                </a:cxn>
                <a:cxn ang="0">
                  <a:pos x="341" y="60"/>
                </a:cxn>
                <a:cxn ang="0">
                  <a:pos x="382" y="60"/>
                </a:cxn>
                <a:cxn ang="0">
                  <a:pos x="397" y="60"/>
                </a:cxn>
                <a:cxn ang="0">
                  <a:pos x="397" y="56"/>
                </a:cxn>
                <a:cxn ang="0">
                  <a:pos x="397" y="43"/>
                </a:cxn>
                <a:cxn ang="0">
                  <a:pos x="397" y="28"/>
                </a:cxn>
                <a:cxn ang="0">
                  <a:pos x="397" y="18"/>
                </a:cxn>
                <a:cxn ang="0">
                  <a:pos x="397" y="9"/>
                </a:cxn>
                <a:cxn ang="0">
                  <a:pos x="397" y="0"/>
                </a:cxn>
                <a:cxn ang="0">
                  <a:pos x="382" y="0"/>
                </a:cxn>
                <a:cxn ang="0">
                  <a:pos x="335" y="0"/>
                </a:cxn>
                <a:cxn ang="0">
                  <a:pos x="274" y="0"/>
                </a:cxn>
                <a:cxn ang="0">
                  <a:pos x="198" y="0"/>
                </a:cxn>
                <a:cxn ang="0">
                  <a:pos x="127" y="0"/>
                </a:cxn>
                <a:cxn ang="0">
                  <a:pos x="66" y="0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8"/>
                </a:cxn>
                <a:cxn ang="0">
                  <a:pos x="0" y="28"/>
                </a:cxn>
                <a:cxn ang="0">
                  <a:pos x="0" y="43"/>
                </a:cxn>
                <a:cxn ang="0">
                  <a:pos x="0" y="56"/>
                </a:cxn>
                <a:cxn ang="0">
                  <a:pos x="0" y="60"/>
                </a:cxn>
                <a:cxn ang="0">
                  <a:pos x="19" y="60"/>
                </a:cxn>
                <a:cxn ang="0">
                  <a:pos x="61" y="60"/>
                </a:cxn>
                <a:cxn ang="0">
                  <a:pos x="110" y="60"/>
                </a:cxn>
                <a:cxn ang="0">
                  <a:pos x="147" y="60"/>
                </a:cxn>
                <a:cxn ang="0">
                  <a:pos x="167" y="60"/>
                </a:cxn>
                <a:cxn ang="0">
                  <a:pos x="167" y="80"/>
                </a:cxn>
                <a:cxn ang="0">
                  <a:pos x="167" y="123"/>
                </a:cxn>
                <a:cxn ang="0">
                  <a:pos x="167" y="184"/>
                </a:cxn>
                <a:cxn ang="0">
                  <a:pos x="167" y="254"/>
                </a:cxn>
                <a:cxn ang="0">
                  <a:pos x="167" y="331"/>
                </a:cxn>
                <a:cxn ang="0">
                  <a:pos x="167" y="401"/>
                </a:cxn>
                <a:cxn ang="0">
                  <a:pos x="167" y="462"/>
                </a:cxn>
                <a:cxn ang="0">
                  <a:pos x="167" y="505"/>
                </a:cxn>
                <a:cxn ang="0">
                  <a:pos x="167" y="524"/>
                </a:cxn>
              </a:cxnLst>
              <a:rect l="0" t="0" r="r" b="b"/>
              <a:pathLst>
                <a:path w="397" h="524">
                  <a:moveTo>
                    <a:pt x="167" y="524"/>
                  </a:moveTo>
                  <a:lnTo>
                    <a:pt x="171" y="524"/>
                  </a:lnTo>
                  <a:lnTo>
                    <a:pt x="184" y="524"/>
                  </a:lnTo>
                  <a:lnTo>
                    <a:pt x="198" y="524"/>
                  </a:lnTo>
                  <a:lnTo>
                    <a:pt x="218" y="524"/>
                  </a:lnTo>
                  <a:lnTo>
                    <a:pt x="227" y="524"/>
                  </a:lnTo>
                  <a:lnTo>
                    <a:pt x="232" y="524"/>
                  </a:lnTo>
                  <a:lnTo>
                    <a:pt x="232" y="505"/>
                  </a:lnTo>
                  <a:lnTo>
                    <a:pt x="232" y="462"/>
                  </a:lnTo>
                  <a:lnTo>
                    <a:pt x="232" y="401"/>
                  </a:lnTo>
                  <a:lnTo>
                    <a:pt x="232" y="331"/>
                  </a:lnTo>
                  <a:lnTo>
                    <a:pt x="232" y="254"/>
                  </a:lnTo>
                  <a:lnTo>
                    <a:pt x="232" y="184"/>
                  </a:lnTo>
                  <a:lnTo>
                    <a:pt x="232" y="123"/>
                  </a:lnTo>
                  <a:lnTo>
                    <a:pt x="232" y="80"/>
                  </a:lnTo>
                  <a:lnTo>
                    <a:pt x="232" y="60"/>
                  </a:lnTo>
                  <a:lnTo>
                    <a:pt x="254" y="60"/>
                  </a:lnTo>
                  <a:lnTo>
                    <a:pt x="289" y="60"/>
                  </a:lnTo>
                  <a:lnTo>
                    <a:pt x="341" y="60"/>
                  </a:lnTo>
                  <a:lnTo>
                    <a:pt x="382" y="60"/>
                  </a:lnTo>
                  <a:lnTo>
                    <a:pt x="397" y="60"/>
                  </a:lnTo>
                  <a:lnTo>
                    <a:pt x="397" y="56"/>
                  </a:lnTo>
                  <a:lnTo>
                    <a:pt x="397" y="43"/>
                  </a:lnTo>
                  <a:lnTo>
                    <a:pt x="397" y="28"/>
                  </a:lnTo>
                  <a:lnTo>
                    <a:pt x="397" y="18"/>
                  </a:lnTo>
                  <a:lnTo>
                    <a:pt x="397" y="9"/>
                  </a:lnTo>
                  <a:lnTo>
                    <a:pt x="397" y="0"/>
                  </a:lnTo>
                  <a:lnTo>
                    <a:pt x="382" y="0"/>
                  </a:lnTo>
                  <a:lnTo>
                    <a:pt x="335" y="0"/>
                  </a:lnTo>
                  <a:lnTo>
                    <a:pt x="274" y="0"/>
                  </a:lnTo>
                  <a:lnTo>
                    <a:pt x="198" y="0"/>
                  </a:lnTo>
                  <a:lnTo>
                    <a:pt x="127" y="0"/>
                  </a:lnTo>
                  <a:lnTo>
                    <a:pt x="66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0" y="43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19" y="60"/>
                  </a:lnTo>
                  <a:lnTo>
                    <a:pt x="61" y="60"/>
                  </a:lnTo>
                  <a:lnTo>
                    <a:pt x="110" y="60"/>
                  </a:lnTo>
                  <a:lnTo>
                    <a:pt x="147" y="60"/>
                  </a:lnTo>
                  <a:lnTo>
                    <a:pt x="167" y="60"/>
                  </a:lnTo>
                  <a:lnTo>
                    <a:pt x="167" y="80"/>
                  </a:lnTo>
                  <a:lnTo>
                    <a:pt x="167" y="123"/>
                  </a:lnTo>
                  <a:lnTo>
                    <a:pt x="167" y="184"/>
                  </a:lnTo>
                  <a:lnTo>
                    <a:pt x="167" y="254"/>
                  </a:lnTo>
                  <a:lnTo>
                    <a:pt x="167" y="331"/>
                  </a:lnTo>
                  <a:lnTo>
                    <a:pt x="167" y="401"/>
                  </a:lnTo>
                  <a:lnTo>
                    <a:pt x="167" y="462"/>
                  </a:lnTo>
                  <a:lnTo>
                    <a:pt x="167" y="505"/>
                  </a:lnTo>
                  <a:lnTo>
                    <a:pt x="167" y="524"/>
                  </a:lnTo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55" name="Freeform 31"/>
            <p:cNvSpPr>
              <a:spLocks/>
            </p:cNvSpPr>
            <p:nvPr userDrawn="1"/>
          </p:nvSpPr>
          <p:spPr bwMode="auto">
            <a:xfrm>
              <a:off x="5405" y="3999"/>
              <a:ext cx="7" cy="53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6" y="0"/>
                </a:cxn>
                <a:cxn ang="0">
                  <a:pos x="52" y="0"/>
                </a:cxn>
                <a:cxn ang="0">
                  <a:pos x="38" y="0"/>
                </a:cxn>
                <a:cxn ang="0">
                  <a:pos x="22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0" y="69"/>
                </a:cxn>
                <a:cxn ang="0">
                  <a:pos x="0" y="136"/>
                </a:cxn>
                <a:cxn ang="0">
                  <a:pos x="0" y="218"/>
                </a:cxn>
                <a:cxn ang="0">
                  <a:pos x="0" y="305"/>
                </a:cxn>
                <a:cxn ang="0">
                  <a:pos x="0" y="387"/>
                </a:cxn>
                <a:cxn ang="0">
                  <a:pos x="0" y="458"/>
                </a:cxn>
                <a:cxn ang="0">
                  <a:pos x="0" y="505"/>
                </a:cxn>
                <a:cxn ang="0">
                  <a:pos x="0" y="524"/>
                </a:cxn>
                <a:cxn ang="0">
                  <a:pos x="5" y="524"/>
                </a:cxn>
                <a:cxn ang="0">
                  <a:pos x="22" y="524"/>
                </a:cxn>
                <a:cxn ang="0">
                  <a:pos x="38" y="524"/>
                </a:cxn>
                <a:cxn ang="0">
                  <a:pos x="52" y="524"/>
                </a:cxn>
                <a:cxn ang="0">
                  <a:pos x="66" y="524"/>
                </a:cxn>
                <a:cxn ang="0">
                  <a:pos x="74" y="524"/>
                </a:cxn>
                <a:cxn ang="0">
                  <a:pos x="74" y="505"/>
                </a:cxn>
                <a:cxn ang="0">
                  <a:pos x="74" y="458"/>
                </a:cxn>
                <a:cxn ang="0">
                  <a:pos x="74" y="387"/>
                </a:cxn>
                <a:cxn ang="0">
                  <a:pos x="74" y="305"/>
                </a:cxn>
                <a:cxn ang="0">
                  <a:pos x="74" y="218"/>
                </a:cxn>
                <a:cxn ang="0">
                  <a:pos x="74" y="136"/>
                </a:cxn>
                <a:cxn ang="0">
                  <a:pos x="74" y="69"/>
                </a:cxn>
                <a:cxn ang="0">
                  <a:pos x="74" y="18"/>
                </a:cxn>
                <a:cxn ang="0">
                  <a:pos x="74" y="0"/>
                </a:cxn>
              </a:cxnLst>
              <a:rect l="0" t="0" r="r" b="b"/>
              <a:pathLst>
                <a:path w="74" h="524">
                  <a:moveTo>
                    <a:pt x="74" y="0"/>
                  </a:moveTo>
                  <a:lnTo>
                    <a:pt x="66" y="0"/>
                  </a:lnTo>
                  <a:lnTo>
                    <a:pt x="52" y="0"/>
                  </a:lnTo>
                  <a:lnTo>
                    <a:pt x="38" y="0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69"/>
                  </a:lnTo>
                  <a:lnTo>
                    <a:pt x="0" y="136"/>
                  </a:lnTo>
                  <a:lnTo>
                    <a:pt x="0" y="218"/>
                  </a:lnTo>
                  <a:lnTo>
                    <a:pt x="0" y="305"/>
                  </a:lnTo>
                  <a:lnTo>
                    <a:pt x="0" y="387"/>
                  </a:lnTo>
                  <a:lnTo>
                    <a:pt x="0" y="458"/>
                  </a:lnTo>
                  <a:lnTo>
                    <a:pt x="0" y="505"/>
                  </a:lnTo>
                  <a:lnTo>
                    <a:pt x="0" y="524"/>
                  </a:lnTo>
                  <a:lnTo>
                    <a:pt x="5" y="524"/>
                  </a:lnTo>
                  <a:lnTo>
                    <a:pt x="22" y="524"/>
                  </a:lnTo>
                  <a:lnTo>
                    <a:pt x="38" y="524"/>
                  </a:lnTo>
                  <a:lnTo>
                    <a:pt x="52" y="524"/>
                  </a:lnTo>
                  <a:lnTo>
                    <a:pt x="66" y="524"/>
                  </a:lnTo>
                  <a:lnTo>
                    <a:pt x="74" y="524"/>
                  </a:lnTo>
                  <a:lnTo>
                    <a:pt x="74" y="505"/>
                  </a:lnTo>
                  <a:lnTo>
                    <a:pt x="74" y="458"/>
                  </a:lnTo>
                  <a:lnTo>
                    <a:pt x="74" y="387"/>
                  </a:lnTo>
                  <a:lnTo>
                    <a:pt x="74" y="305"/>
                  </a:lnTo>
                  <a:lnTo>
                    <a:pt x="74" y="218"/>
                  </a:lnTo>
                  <a:lnTo>
                    <a:pt x="74" y="136"/>
                  </a:lnTo>
                  <a:lnTo>
                    <a:pt x="74" y="69"/>
                  </a:lnTo>
                  <a:lnTo>
                    <a:pt x="74" y="18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56" name="Freeform 32"/>
            <p:cNvSpPr>
              <a:spLocks/>
            </p:cNvSpPr>
            <p:nvPr userDrawn="1"/>
          </p:nvSpPr>
          <p:spPr bwMode="auto">
            <a:xfrm>
              <a:off x="5405" y="3999"/>
              <a:ext cx="7" cy="53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6" y="0"/>
                </a:cxn>
                <a:cxn ang="0">
                  <a:pos x="52" y="0"/>
                </a:cxn>
                <a:cxn ang="0">
                  <a:pos x="38" y="0"/>
                </a:cxn>
                <a:cxn ang="0">
                  <a:pos x="22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0" y="69"/>
                </a:cxn>
                <a:cxn ang="0">
                  <a:pos x="0" y="136"/>
                </a:cxn>
                <a:cxn ang="0">
                  <a:pos x="0" y="218"/>
                </a:cxn>
                <a:cxn ang="0">
                  <a:pos x="0" y="305"/>
                </a:cxn>
                <a:cxn ang="0">
                  <a:pos x="0" y="387"/>
                </a:cxn>
                <a:cxn ang="0">
                  <a:pos x="0" y="458"/>
                </a:cxn>
                <a:cxn ang="0">
                  <a:pos x="0" y="505"/>
                </a:cxn>
                <a:cxn ang="0">
                  <a:pos x="0" y="524"/>
                </a:cxn>
                <a:cxn ang="0">
                  <a:pos x="5" y="524"/>
                </a:cxn>
                <a:cxn ang="0">
                  <a:pos x="22" y="524"/>
                </a:cxn>
                <a:cxn ang="0">
                  <a:pos x="38" y="524"/>
                </a:cxn>
                <a:cxn ang="0">
                  <a:pos x="52" y="524"/>
                </a:cxn>
                <a:cxn ang="0">
                  <a:pos x="66" y="524"/>
                </a:cxn>
                <a:cxn ang="0">
                  <a:pos x="74" y="524"/>
                </a:cxn>
                <a:cxn ang="0">
                  <a:pos x="74" y="505"/>
                </a:cxn>
                <a:cxn ang="0">
                  <a:pos x="74" y="458"/>
                </a:cxn>
                <a:cxn ang="0">
                  <a:pos x="74" y="387"/>
                </a:cxn>
                <a:cxn ang="0">
                  <a:pos x="74" y="305"/>
                </a:cxn>
                <a:cxn ang="0">
                  <a:pos x="74" y="218"/>
                </a:cxn>
                <a:cxn ang="0">
                  <a:pos x="74" y="136"/>
                </a:cxn>
                <a:cxn ang="0">
                  <a:pos x="74" y="69"/>
                </a:cxn>
                <a:cxn ang="0">
                  <a:pos x="74" y="18"/>
                </a:cxn>
                <a:cxn ang="0">
                  <a:pos x="74" y="0"/>
                </a:cxn>
              </a:cxnLst>
              <a:rect l="0" t="0" r="r" b="b"/>
              <a:pathLst>
                <a:path w="74" h="524">
                  <a:moveTo>
                    <a:pt x="74" y="0"/>
                  </a:moveTo>
                  <a:lnTo>
                    <a:pt x="66" y="0"/>
                  </a:lnTo>
                  <a:lnTo>
                    <a:pt x="52" y="0"/>
                  </a:lnTo>
                  <a:lnTo>
                    <a:pt x="38" y="0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69"/>
                  </a:lnTo>
                  <a:lnTo>
                    <a:pt x="0" y="136"/>
                  </a:lnTo>
                  <a:lnTo>
                    <a:pt x="0" y="218"/>
                  </a:lnTo>
                  <a:lnTo>
                    <a:pt x="0" y="305"/>
                  </a:lnTo>
                  <a:lnTo>
                    <a:pt x="0" y="387"/>
                  </a:lnTo>
                  <a:lnTo>
                    <a:pt x="0" y="458"/>
                  </a:lnTo>
                  <a:lnTo>
                    <a:pt x="0" y="505"/>
                  </a:lnTo>
                  <a:lnTo>
                    <a:pt x="0" y="524"/>
                  </a:lnTo>
                  <a:lnTo>
                    <a:pt x="5" y="524"/>
                  </a:lnTo>
                  <a:lnTo>
                    <a:pt x="22" y="524"/>
                  </a:lnTo>
                  <a:lnTo>
                    <a:pt x="38" y="524"/>
                  </a:lnTo>
                  <a:lnTo>
                    <a:pt x="52" y="524"/>
                  </a:lnTo>
                  <a:lnTo>
                    <a:pt x="66" y="524"/>
                  </a:lnTo>
                  <a:lnTo>
                    <a:pt x="74" y="524"/>
                  </a:lnTo>
                  <a:lnTo>
                    <a:pt x="74" y="505"/>
                  </a:lnTo>
                  <a:lnTo>
                    <a:pt x="74" y="458"/>
                  </a:lnTo>
                  <a:lnTo>
                    <a:pt x="74" y="387"/>
                  </a:lnTo>
                  <a:lnTo>
                    <a:pt x="74" y="305"/>
                  </a:lnTo>
                  <a:lnTo>
                    <a:pt x="74" y="218"/>
                  </a:lnTo>
                  <a:lnTo>
                    <a:pt x="74" y="136"/>
                  </a:lnTo>
                  <a:lnTo>
                    <a:pt x="74" y="69"/>
                  </a:lnTo>
                  <a:lnTo>
                    <a:pt x="74" y="18"/>
                  </a:lnTo>
                  <a:lnTo>
                    <a:pt x="74" y="0"/>
                  </a:lnTo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57" name="Freeform 33"/>
            <p:cNvSpPr>
              <a:spLocks/>
            </p:cNvSpPr>
            <p:nvPr userDrawn="1"/>
          </p:nvSpPr>
          <p:spPr bwMode="auto">
            <a:xfrm>
              <a:off x="5429" y="3999"/>
              <a:ext cx="40" cy="54"/>
            </a:xfrm>
            <a:custGeom>
              <a:avLst/>
              <a:gdLst/>
              <a:ahLst/>
              <a:cxnLst>
                <a:cxn ang="0">
                  <a:pos x="390" y="455"/>
                </a:cxn>
                <a:cxn ang="0">
                  <a:pos x="352" y="465"/>
                </a:cxn>
                <a:cxn ang="0">
                  <a:pos x="311" y="474"/>
                </a:cxn>
                <a:cxn ang="0">
                  <a:pos x="277" y="474"/>
                </a:cxn>
                <a:cxn ang="0">
                  <a:pos x="211" y="469"/>
                </a:cxn>
                <a:cxn ang="0">
                  <a:pos x="155" y="440"/>
                </a:cxn>
                <a:cxn ang="0">
                  <a:pos x="113" y="394"/>
                </a:cxn>
                <a:cxn ang="0">
                  <a:pos x="84" y="338"/>
                </a:cxn>
                <a:cxn ang="0">
                  <a:pos x="73" y="270"/>
                </a:cxn>
                <a:cxn ang="0">
                  <a:pos x="84" y="200"/>
                </a:cxn>
                <a:cxn ang="0">
                  <a:pos x="113" y="143"/>
                </a:cxn>
                <a:cxn ang="0">
                  <a:pos x="155" y="96"/>
                </a:cxn>
                <a:cxn ang="0">
                  <a:pos x="211" y="73"/>
                </a:cxn>
                <a:cxn ang="0">
                  <a:pos x="281" y="63"/>
                </a:cxn>
                <a:cxn ang="0">
                  <a:pos x="333" y="67"/>
                </a:cxn>
                <a:cxn ang="0">
                  <a:pos x="384" y="87"/>
                </a:cxn>
                <a:cxn ang="0">
                  <a:pos x="390" y="83"/>
                </a:cxn>
                <a:cxn ang="0">
                  <a:pos x="390" y="67"/>
                </a:cxn>
                <a:cxn ang="0">
                  <a:pos x="390" y="50"/>
                </a:cxn>
                <a:cxn ang="0">
                  <a:pos x="390" y="35"/>
                </a:cxn>
                <a:cxn ang="0">
                  <a:pos x="390" y="25"/>
                </a:cxn>
                <a:cxn ang="0">
                  <a:pos x="395" y="21"/>
                </a:cxn>
                <a:cxn ang="0">
                  <a:pos x="339" y="7"/>
                </a:cxn>
                <a:cxn ang="0">
                  <a:pos x="277" y="0"/>
                </a:cxn>
                <a:cxn ang="0">
                  <a:pos x="184" y="12"/>
                </a:cxn>
                <a:cxn ang="0">
                  <a:pos x="108" y="44"/>
                </a:cxn>
                <a:cxn ang="0">
                  <a:pos x="52" y="101"/>
                </a:cxn>
                <a:cxn ang="0">
                  <a:pos x="12" y="179"/>
                </a:cxn>
                <a:cxn ang="0">
                  <a:pos x="0" y="267"/>
                </a:cxn>
                <a:cxn ang="0">
                  <a:pos x="12" y="357"/>
                </a:cxn>
                <a:cxn ang="0">
                  <a:pos x="46" y="436"/>
                </a:cxn>
                <a:cxn ang="0">
                  <a:pos x="108" y="491"/>
                </a:cxn>
                <a:cxn ang="0">
                  <a:pos x="184" y="526"/>
                </a:cxn>
                <a:cxn ang="0">
                  <a:pos x="277" y="541"/>
                </a:cxn>
                <a:cxn ang="0">
                  <a:pos x="343" y="536"/>
                </a:cxn>
                <a:cxn ang="0">
                  <a:pos x="395" y="522"/>
                </a:cxn>
                <a:cxn ang="0">
                  <a:pos x="395" y="516"/>
                </a:cxn>
                <a:cxn ang="0">
                  <a:pos x="395" y="502"/>
                </a:cxn>
                <a:cxn ang="0">
                  <a:pos x="390" y="491"/>
                </a:cxn>
                <a:cxn ang="0">
                  <a:pos x="390" y="474"/>
                </a:cxn>
                <a:cxn ang="0">
                  <a:pos x="390" y="461"/>
                </a:cxn>
                <a:cxn ang="0">
                  <a:pos x="390" y="455"/>
                </a:cxn>
              </a:cxnLst>
              <a:rect l="0" t="0" r="r" b="b"/>
              <a:pathLst>
                <a:path w="395" h="541">
                  <a:moveTo>
                    <a:pt x="390" y="455"/>
                  </a:moveTo>
                  <a:lnTo>
                    <a:pt x="352" y="465"/>
                  </a:lnTo>
                  <a:lnTo>
                    <a:pt x="311" y="474"/>
                  </a:lnTo>
                  <a:lnTo>
                    <a:pt x="277" y="474"/>
                  </a:lnTo>
                  <a:lnTo>
                    <a:pt x="211" y="469"/>
                  </a:lnTo>
                  <a:lnTo>
                    <a:pt x="155" y="440"/>
                  </a:lnTo>
                  <a:lnTo>
                    <a:pt x="113" y="394"/>
                  </a:lnTo>
                  <a:lnTo>
                    <a:pt x="84" y="338"/>
                  </a:lnTo>
                  <a:lnTo>
                    <a:pt x="73" y="270"/>
                  </a:lnTo>
                  <a:lnTo>
                    <a:pt x="84" y="200"/>
                  </a:lnTo>
                  <a:lnTo>
                    <a:pt x="113" y="143"/>
                  </a:lnTo>
                  <a:lnTo>
                    <a:pt x="155" y="96"/>
                  </a:lnTo>
                  <a:lnTo>
                    <a:pt x="211" y="73"/>
                  </a:lnTo>
                  <a:lnTo>
                    <a:pt x="281" y="63"/>
                  </a:lnTo>
                  <a:lnTo>
                    <a:pt x="333" y="67"/>
                  </a:lnTo>
                  <a:lnTo>
                    <a:pt x="384" y="87"/>
                  </a:lnTo>
                  <a:lnTo>
                    <a:pt x="390" y="83"/>
                  </a:lnTo>
                  <a:lnTo>
                    <a:pt x="390" y="67"/>
                  </a:lnTo>
                  <a:lnTo>
                    <a:pt x="390" y="50"/>
                  </a:lnTo>
                  <a:lnTo>
                    <a:pt x="390" y="35"/>
                  </a:lnTo>
                  <a:lnTo>
                    <a:pt x="390" y="25"/>
                  </a:lnTo>
                  <a:lnTo>
                    <a:pt x="395" y="21"/>
                  </a:lnTo>
                  <a:lnTo>
                    <a:pt x="339" y="7"/>
                  </a:lnTo>
                  <a:lnTo>
                    <a:pt x="277" y="0"/>
                  </a:lnTo>
                  <a:lnTo>
                    <a:pt x="184" y="12"/>
                  </a:lnTo>
                  <a:lnTo>
                    <a:pt x="108" y="44"/>
                  </a:lnTo>
                  <a:lnTo>
                    <a:pt x="52" y="101"/>
                  </a:lnTo>
                  <a:lnTo>
                    <a:pt x="12" y="179"/>
                  </a:lnTo>
                  <a:lnTo>
                    <a:pt x="0" y="267"/>
                  </a:lnTo>
                  <a:lnTo>
                    <a:pt x="12" y="357"/>
                  </a:lnTo>
                  <a:lnTo>
                    <a:pt x="46" y="436"/>
                  </a:lnTo>
                  <a:lnTo>
                    <a:pt x="108" y="491"/>
                  </a:lnTo>
                  <a:lnTo>
                    <a:pt x="184" y="526"/>
                  </a:lnTo>
                  <a:lnTo>
                    <a:pt x="277" y="541"/>
                  </a:lnTo>
                  <a:lnTo>
                    <a:pt x="343" y="536"/>
                  </a:lnTo>
                  <a:lnTo>
                    <a:pt x="395" y="522"/>
                  </a:lnTo>
                  <a:lnTo>
                    <a:pt x="395" y="516"/>
                  </a:lnTo>
                  <a:lnTo>
                    <a:pt x="395" y="502"/>
                  </a:lnTo>
                  <a:lnTo>
                    <a:pt x="390" y="491"/>
                  </a:lnTo>
                  <a:lnTo>
                    <a:pt x="390" y="474"/>
                  </a:lnTo>
                  <a:lnTo>
                    <a:pt x="390" y="461"/>
                  </a:lnTo>
                  <a:lnTo>
                    <a:pt x="390" y="45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58" name="Freeform 34"/>
            <p:cNvSpPr>
              <a:spLocks/>
            </p:cNvSpPr>
            <p:nvPr userDrawn="1"/>
          </p:nvSpPr>
          <p:spPr bwMode="auto">
            <a:xfrm>
              <a:off x="5429" y="3999"/>
              <a:ext cx="40" cy="54"/>
            </a:xfrm>
            <a:custGeom>
              <a:avLst/>
              <a:gdLst/>
              <a:ahLst/>
              <a:cxnLst>
                <a:cxn ang="0">
                  <a:pos x="390" y="455"/>
                </a:cxn>
                <a:cxn ang="0">
                  <a:pos x="352" y="465"/>
                </a:cxn>
                <a:cxn ang="0">
                  <a:pos x="311" y="474"/>
                </a:cxn>
                <a:cxn ang="0">
                  <a:pos x="277" y="474"/>
                </a:cxn>
                <a:cxn ang="0">
                  <a:pos x="211" y="469"/>
                </a:cxn>
                <a:cxn ang="0">
                  <a:pos x="155" y="440"/>
                </a:cxn>
                <a:cxn ang="0">
                  <a:pos x="113" y="394"/>
                </a:cxn>
                <a:cxn ang="0">
                  <a:pos x="84" y="338"/>
                </a:cxn>
                <a:cxn ang="0">
                  <a:pos x="73" y="270"/>
                </a:cxn>
                <a:cxn ang="0">
                  <a:pos x="84" y="200"/>
                </a:cxn>
                <a:cxn ang="0">
                  <a:pos x="113" y="143"/>
                </a:cxn>
                <a:cxn ang="0">
                  <a:pos x="155" y="96"/>
                </a:cxn>
                <a:cxn ang="0">
                  <a:pos x="211" y="73"/>
                </a:cxn>
                <a:cxn ang="0">
                  <a:pos x="281" y="63"/>
                </a:cxn>
                <a:cxn ang="0">
                  <a:pos x="333" y="67"/>
                </a:cxn>
                <a:cxn ang="0">
                  <a:pos x="384" y="87"/>
                </a:cxn>
                <a:cxn ang="0">
                  <a:pos x="390" y="83"/>
                </a:cxn>
                <a:cxn ang="0">
                  <a:pos x="390" y="67"/>
                </a:cxn>
                <a:cxn ang="0">
                  <a:pos x="390" y="50"/>
                </a:cxn>
                <a:cxn ang="0">
                  <a:pos x="390" y="35"/>
                </a:cxn>
                <a:cxn ang="0">
                  <a:pos x="390" y="25"/>
                </a:cxn>
                <a:cxn ang="0">
                  <a:pos x="395" y="21"/>
                </a:cxn>
                <a:cxn ang="0">
                  <a:pos x="339" y="7"/>
                </a:cxn>
                <a:cxn ang="0">
                  <a:pos x="277" y="0"/>
                </a:cxn>
                <a:cxn ang="0">
                  <a:pos x="184" y="12"/>
                </a:cxn>
                <a:cxn ang="0">
                  <a:pos x="108" y="44"/>
                </a:cxn>
                <a:cxn ang="0">
                  <a:pos x="52" y="101"/>
                </a:cxn>
                <a:cxn ang="0">
                  <a:pos x="12" y="179"/>
                </a:cxn>
                <a:cxn ang="0">
                  <a:pos x="0" y="267"/>
                </a:cxn>
                <a:cxn ang="0">
                  <a:pos x="12" y="357"/>
                </a:cxn>
                <a:cxn ang="0">
                  <a:pos x="46" y="436"/>
                </a:cxn>
                <a:cxn ang="0">
                  <a:pos x="108" y="491"/>
                </a:cxn>
                <a:cxn ang="0">
                  <a:pos x="184" y="526"/>
                </a:cxn>
                <a:cxn ang="0">
                  <a:pos x="277" y="541"/>
                </a:cxn>
                <a:cxn ang="0">
                  <a:pos x="343" y="536"/>
                </a:cxn>
                <a:cxn ang="0">
                  <a:pos x="395" y="522"/>
                </a:cxn>
                <a:cxn ang="0">
                  <a:pos x="395" y="516"/>
                </a:cxn>
                <a:cxn ang="0">
                  <a:pos x="395" y="502"/>
                </a:cxn>
                <a:cxn ang="0">
                  <a:pos x="390" y="491"/>
                </a:cxn>
                <a:cxn ang="0">
                  <a:pos x="390" y="474"/>
                </a:cxn>
                <a:cxn ang="0">
                  <a:pos x="390" y="461"/>
                </a:cxn>
                <a:cxn ang="0">
                  <a:pos x="390" y="455"/>
                </a:cxn>
              </a:cxnLst>
              <a:rect l="0" t="0" r="r" b="b"/>
              <a:pathLst>
                <a:path w="395" h="541">
                  <a:moveTo>
                    <a:pt x="390" y="455"/>
                  </a:moveTo>
                  <a:lnTo>
                    <a:pt x="352" y="465"/>
                  </a:lnTo>
                  <a:lnTo>
                    <a:pt x="311" y="474"/>
                  </a:lnTo>
                  <a:lnTo>
                    <a:pt x="277" y="474"/>
                  </a:lnTo>
                  <a:lnTo>
                    <a:pt x="211" y="469"/>
                  </a:lnTo>
                  <a:lnTo>
                    <a:pt x="155" y="440"/>
                  </a:lnTo>
                  <a:lnTo>
                    <a:pt x="113" y="394"/>
                  </a:lnTo>
                  <a:lnTo>
                    <a:pt x="84" y="338"/>
                  </a:lnTo>
                  <a:lnTo>
                    <a:pt x="73" y="270"/>
                  </a:lnTo>
                  <a:lnTo>
                    <a:pt x="84" y="200"/>
                  </a:lnTo>
                  <a:lnTo>
                    <a:pt x="113" y="143"/>
                  </a:lnTo>
                  <a:lnTo>
                    <a:pt x="155" y="96"/>
                  </a:lnTo>
                  <a:lnTo>
                    <a:pt x="211" y="73"/>
                  </a:lnTo>
                  <a:lnTo>
                    <a:pt x="281" y="63"/>
                  </a:lnTo>
                  <a:lnTo>
                    <a:pt x="333" y="67"/>
                  </a:lnTo>
                  <a:lnTo>
                    <a:pt x="384" y="87"/>
                  </a:lnTo>
                  <a:lnTo>
                    <a:pt x="390" y="83"/>
                  </a:lnTo>
                  <a:lnTo>
                    <a:pt x="390" y="67"/>
                  </a:lnTo>
                  <a:lnTo>
                    <a:pt x="390" y="50"/>
                  </a:lnTo>
                  <a:lnTo>
                    <a:pt x="390" y="35"/>
                  </a:lnTo>
                  <a:lnTo>
                    <a:pt x="390" y="25"/>
                  </a:lnTo>
                  <a:lnTo>
                    <a:pt x="395" y="21"/>
                  </a:lnTo>
                  <a:lnTo>
                    <a:pt x="339" y="7"/>
                  </a:lnTo>
                  <a:lnTo>
                    <a:pt x="277" y="0"/>
                  </a:lnTo>
                  <a:lnTo>
                    <a:pt x="184" y="12"/>
                  </a:lnTo>
                  <a:lnTo>
                    <a:pt x="108" y="44"/>
                  </a:lnTo>
                  <a:lnTo>
                    <a:pt x="52" y="101"/>
                  </a:lnTo>
                  <a:lnTo>
                    <a:pt x="12" y="179"/>
                  </a:lnTo>
                  <a:lnTo>
                    <a:pt x="0" y="267"/>
                  </a:lnTo>
                  <a:lnTo>
                    <a:pt x="12" y="357"/>
                  </a:lnTo>
                  <a:lnTo>
                    <a:pt x="46" y="436"/>
                  </a:lnTo>
                  <a:lnTo>
                    <a:pt x="108" y="491"/>
                  </a:lnTo>
                  <a:lnTo>
                    <a:pt x="184" y="526"/>
                  </a:lnTo>
                  <a:lnTo>
                    <a:pt x="277" y="541"/>
                  </a:lnTo>
                  <a:lnTo>
                    <a:pt x="343" y="536"/>
                  </a:lnTo>
                  <a:lnTo>
                    <a:pt x="395" y="522"/>
                  </a:lnTo>
                  <a:lnTo>
                    <a:pt x="395" y="516"/>
                  </a:lnTo>
                  <a:lnTo>
                    <a:pt x="395" y="502"/>
                  </a:lnTo>
                  <a:lnTo>
                    <a:pt x="390" y="491"/>
                  </a:lnTo>
                  <a:lnTo>
                    <a:pt x="390" y="474"/>
                  </a:lnTo>
                  <a:lnTo>
                    <a:pt x="390" y="461"/>
                  </a:lnTo>
                  <a:lnTo>
                    <a:pt x="390" y="455"/>
                  </a:lnTo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59" name="Freeform 35"/>
            <p:cNvSpPr>
              <a:spLocks/>
            </p:cNvSpPr>
            <p:nvPr userDrawn="1"/>
          </p:nvSpPr>
          <p:spPr bwMode="auto">
            <a:xfrm>
              <a:off x="5481" y="3999"/>
              <a:ext cx="30" cy="54"/>
            </a:xfrm>
            <a:custGeom>
              <a:avLst/>
              <a:gdLst/>
              <a:ahLst/>
              <a:cxnLst>
                <a:cxn ang="0">
                  <a:pos x="128" y="287"/>
                </a:cxn>
                <a:cxn ang="0">
                  <a:pos x="162" y="309"/>
                </a:cxn>
                <a:cxn ang="0">
                  <a:pos x="194" y="327"/>
                </a:cxn>
                <a:cxn ang="0">
                  <a:pos x="218" y="352"/>
                </a:cxn>
                <a:cxn ang="0">
                  <a:pos x="231" y="389"/>
                </a:cxn>
                <a:cxn ang="0">
                  <a:pos x="214" y="430"/>
                </a:cxn>
                <a:cxn ang="0">
                  <a:pos x="190" y="461"/>
                </a:cxn>
                <a:cxn ang="0">
                  <a:pos x="157" y="474"/>
                </a:cxn>
                <a:cxn ang="0">
                  <a:pos x="123" y="474"/>
                </a:cxn>
                <a:cxn ang="0">
                  <a:pos x="76" y="474"/>
                </a:cxn>
                <a:cxn ang="0">
                  <a:pos x="40" y="465"/>
                </a:cxn>
                <a:cxn ang="0">
                  <a:pos x="15" y="455"/>
                </a:cxn>
                <a:cxn ang="0">
                  <a:pos x="15" y="461"/>
                </a:cxn>
                <a:cxn ang="0">
                  <a:pos x="10" y="469"/>
                </a:cxn>
                <a:cxn ang="0">
                  <a:pos x="10" y="484"/>
                </a:cxn>
                <a:cxn ang="0">
                  <a:pos x="10" y="502"/>
                </a:cxn>
                <a:cxn ang="0">
                  <a:pos x="6" y="512"/>
                </a:cxn>
                <a:cxn ang="0">
                  <a:pos x="6" y="516"/>
                </a:cxn>
                <a:cxn ang="0">
                  <a:pos x="57" y="531"/>
                </a:cxn>
                <a:cxn ang="0">
                  <a:pos x="114" y="541"/>
                </a:cxn>
                <a:cxn ang="0">
                  <a:pos x="179" y="531"/>
                </a:cxn>
                <a:cxn ang="0">
                  <a:pos x="231" y="512"/>
                </a:cxn>
                <a:cxn ang="0">
                  <a:pos x="270" y="478"/>
                </a:cxn>
                <a:cxn ang="0">
                  <a:pos x="297" y="440"/>
                </a:cxn>
                <a:cxn ang="0">
                  <a:pos x="302" y="385"/>
                </a:cxn>
                <a:cxn ang="0">
                  <a:pos x="297" y="332"/>
                </a:cxn>
                <a:cxn ang="0">
                  <a:pos x="270" y="296"/>
                </a:cxn>
                <a:cxn ang="0">
                  <a:pos x="241" y="267"/>
                </a:cxn>
                <a:cxn ang="0">
                  <a:pos x="203" y="239"/>
                </a:cxn>
                <a:cxn ang="0">
                  <a:pos x="170" y="225"/>
                </a:cxn>
                <a:cxn ang="0">
                  <a:pos x="132" y="205"/>
                </a:cxn>
                <a:cxn ang="0">
                  <a:pos x="100" y="185"/>
                </a:cxn>
                <a:cxn ang="0">
                  <a:pos x="82" y="162"/>
                </a:cxn>
                <a:cxn ang="0">
                  <a:pos x="76" y="134"/>
                </a:cxn>
                <a:cxn ang="0">
                  <a:pos x="86" y="92"/>
                </a:cxn>
                <a:cxn ang="0">
                  <a:pos x="118" y="67"/>
                </a:cxn>
                <a:cxn ang="0">
                  <a:pos x="170" y="63"/>
                </a:cxn>
                <a:cxn ang="0">
                  <a:pos x="218" y="67"/>
                </a:cxn>
                <a:cxn ang="0">
                  <a:pos x="265" y="83"/>
                </a:cxn>
                <a:cxn ang="0">
                  <a:pos x="270" y="76"/>
                </a:cxn>
                <a:cxn ang="0">
                  <a:pos x="270" y="63"/>
                </a:cxn>
                <a:cxn ang="0">
                  <a:pos x="270" y="44"/>
                </a:cxn>
                <a:cxn ang="0">
                  <a:pos x="275" y="35"/>
                </a:cxn>
                <a:cxn ang="0">
                  <a:pos x="275" y="21"/>
                </a:cxn>
                <a:cxn ang="0">
                  <a:pos x="275" y="16"/>
                </a:cxn>
                <a:cxn ang="0">
                  <a:pos x="223" y="7"/>
                </a:cxn>
                <a:cxn ang="0">
                  <a:pos x="170" y="0"/>
                </a:cxn>
                <a:cxn ang="0">
                  <a:pos x="96" y="12"/>
                </a:cxn>
                <a:cxn ang="0">
                  <a:pos x="47" y="35"/>
                </a:cxn>
                <a:cxn ang="0">
                  <a:pos x="10" y="83"/>
                </a:cxn>
                <a:cxn ang="0">
                  <a:pos x="0" y="139"/>
                </a:cxn>
                <a:cxn ang="0">
                  <a:pos x="10" y="185"/>
                </a:cxn>
                <a:cxn ang="0">
                  <a:pos x="24" y="219"/>
                </a:cxn>
                <a:cxn ang="0">
                  <a:pos x="57" y="247"/>
                </a:cxn>
                <a:cxn ang="0">
                  <a:pos x="91" y="267"/>
                </a:cxn>
                <a:cxn ang="0">
                  <a:pos x="128" y="287"/>
                </a:cxn>
              </a:cxnLst>
              <a:rect l="0" t="0" r="r" b="b"/>
              <a:pathLst>
                <a:path w="302" h="541">
                  <a:moveTo>
                    <a:pt x="128" y="287"/>
                  </a:moveTo>
                  <a:lnTo>
                    <a:pt x="162" y="309"/>
                  </a:lnTo>
                  <a:lnTo>
                    <a:pt x="194" y="327"/>
                  </a:lnTo>
                  <a:lnTo>
                    <a:pt x="218" y="352"/>
                  </a:lnTo>
                  <a:lnTo>
                    <a:pt x="231" y="389"/>
                  </a:lnTo>
                  <a:lnTo>
                    <a:pt x="214" y="430"/>
                  </a:lnTo>
                  <a:lnTo>
                    <a:pt x="190" y="461"/>
                  </a:lnTo>
                  <a:lnTo>
                    <a:pt x="157" y="474"/>
                  </a:lnTo>
                  <a:lnTo>
                    <a:pt x="123" y="474"/>
                  </a:lnTo>
                  <a:lnTo>
                    <a:pt x="76" y="474"/>
                  </a:lnTo>
                  <a:lnTo>
                    <a:pt x="40" y="465"/>
                  </a:lnTo>
                  <a:lnTo>
                    <a:pt x="15" y="455"/>
                  </a:lnTo>
                  <a:lnTo>
                    <a:pt x="15" y="461"/>
                  </a:lnTo>
                  <a:lnTo>
                    <a:pt x="10" y="469"/>
                  </a:lnTo>
                  <a:lnTo>
                    <a:pt x="10" y="484"/>
                  </a:lnTo>
                  <a:lnTo>
                    <a:pt x="10" y="502"/>
                  </a:lnTo>
                  <a:lnTo>
                    <a:pt x="6" y="512"/>
                  </a:lnTo>
                  <a:lnTo>
                    <a:pt x="6" y="516"/>
                  </a:lnTo>
                  <a:lnTo>
                    <a:pt x="57" y="531"/>
                  </a:lnTo>
                  <a:lnTo>
                    <a:pt x="114" y="541"/>
                  </a:lnTo>
                  <a:lnTo>
                    <a:pt x="179" y="531"/>
                  </a:lnTo>
                  <a:lnTo>
                    <a:pt x="231" y="512"/>
                  </a:lnTo>
                  <a:lnTo>
                    <a:pt x="270" y="478"/>
                  </a:lnTo>
                  <a:lnTo>
                    <a:pt x="297" y="440"/>
                  </a:lnTo>
                  <a:lnTo>
                    <a:pt x="302" y="385"/>
                  </a:lnTo>
                  <a:lnTo>
                    <a:pt x="297" y="332"/>
                  </a:lnTo>
                  <a:lnTo>
                    <a:pt x="270" y="296"/>
                  </a:lnTo>
                  <a:lnTo>
                    <a:pt x="241" y="267"/>
                  </a:lnTo>
                  <a:lnTo>
                    <a:pt x="203" y="239"/>
                  </a:lnTo>
                  <a:lnTo>
                    <a:pt x="170" y="225"/>
                  </a:lnTo>
                  <a:lnTo>
                    <a:pt x="132" y="205"/>
                  </a:lnTo>
                  <a:lnTo>
                    <a:pt x="100" y="185"/>
                  </a:lnTo>
                  <a:lnTo>
                    <a:pt x="82" y="162"/>
                  </a:lnTo>
                  <a:lnTo>
                    <a:pt x="76" y="134"/>
                  </a:lnTo>
                  <a:lnTo>
                    <a:pt x="86" y="92"/>
                  </a:lnTo>
                  <a:lnTo>
                    <a:pt x="118" y="67"/>
                  </a:lnTo>
                  <a:lnTo>
                    <a:pt x="170" y="63"/>
                  </a:lnTo>
                  <a:lnTo>
                    <a:pt x="218" y="67"/>
                  </a:lnTo>
                  <a:lnTo>
                    <a:pt x="265" y="83"/>
                  </a:lnTo>
                  <a:lnTo>
                    <a:pt x="270" y="76"/>
                  </a:lnTo>
                  <a:lnTo>
                    <a:pt x="270" y="63"/>
                  </a:lnTo>
                  <a:lnTo>
                    <a:pt x="270" y="44"/>
                  </a:lnTo>
                  <a:lnTo>
                    <a:pt x="275" y="35"/>
                  </a:lnTo>
                  <a:lnTo>
                    <a:pt x="275" y="21"/>
                  </a:lnTo>
                  <a:lnTo>
                    <a:pt x="275" y="16"/>
                  </a:lnTo>
                  <a:lnTo>
                    <a:pt x="223" y="7"/>
                  </a:lnTo>
                  <a:lnTo>
                    <a:pt x="170" y="0"/>
                  </a:lnTo>
                  <a:lnTo>
                    <a:pt x="96" y="12"/>
                  </a:lnTo>
                  <a:lnTo>
                    <a:pt x="47" y="35"/>
                  </a:lnTo>
                  <a:lnTo>
                    <a:pt x="10" y="83"/>
                  </a:lnTo>
                  <a:lnTo>
                    <a:pt x="0" y="139"/>
                  </a:lnTo>
                  <a:lnTo>
                    <a:pt x="10" y="185"/>
                  </a:lnTo>
                  <a:lnTo>
                    <a:pt x="24" y="219"/>
                  </a:lnTo>
                  <a:lnTo>
                    <a:pt x="57" y="247"/>
                  </a:lnTo>
                  <a:lnTo>
                    <a:pt x="91" y="267"/>
                  </a:lnTo>
                  <a:lnTo>
                    <a:pt x="128" y="2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60" name="Freeform 36"/>
            <p:cNvSpPr>
              <a:spLocks/>
            </p:cNvSpPr>
            <p:nvPr userDrawn="1"/>
          </p:nvSpPr>
          <p:spPr bwMode="auto">
            <a:xfrm>
              <a:off x="5481" y="3999"/>
              <a:ext cx="30" cy="54"/>
            </a:xfrm>
            <a:custGeom>
              <a:avLst/>
              <a:gdLst/>
              <a:ahLst/>
              <a:cxnLst>
                <a:cxn ang="0">
                  <a:pos x="128" y="287"/>
                </a:cxn>
                <a:cxn ang="0">
                  <a:pos x="162" y="309"/>
                </a:cxn>
                <a:cxn ang="0">
                  <a:pos x="194" y="327"/>
                </a:cxn>
                <a:cxn ang="0">
                  <a:pos x="218" y="352"/>
                </a:cxn>
                <a:cxn ang="0">
                  <a:pos x="231" y="389"/>
                </a:cxn>
                <a:cxn ang="0">
                  <a:pos x="214" y="430"/>
                </a:cxn>
                <a:cxn ang="0">
                  <a:pos x="190" y="461"/>
                </a:cxn>
                <a:cxn ang="0">
                  <a:pos x="157" y="474"/>
                </a:cxn>
                <a:cxn ang="0">
                  <a:pos x="123" y="474"/>
                </a:cxn>
                <a:cxn ang="0">
                  <a:pos x="76" y="474"/>
                </a:cxn>
                <a:cxn ang="0">
                  <a:pos x="40" y="465"/>
                </a:cxn>
                <a:cxn ang="0">
                  <a:pos x="15" y="455"/>
                </a:cxn>
                <a:cxn ang="0">
                  <a:pos x="15" y="461"/>
                </a:cxn>
                <a:cxn ang="0">
                  <a:pos x="10" y="469"/>
                </a:cxn>
                <a:cxn ang="0">
                  <a:pos x="10" y="484"/>
                </a:cxn>
                <a:cxn ang="0">
                  <a:pos x="10" y="502"/>
                </a:cxn>
                <a:cxn ang="0">
                  <a:pos x="6" y="512"/>
                </a:cxn>
                <a:cxn ang="0">
                  <a:pos x="6" y="516"/>
                </a:cxn>
                <a:cxn ang="0">
                  <a:pos x="57" y="531"/>
                </a:cxn>
                <a:cxn ang="0">
                  <a:pos x="114" y="541"/>
                </a:cxn>
                <a:cxn ang="0">
                  <a:pos x="179" y="531"/>
                </a:cxn>
                <a:cxn ang="0">
                  <a:pos x="231" y="512"/>
                </a:cxn>
                <a:cxn ang="0">
                  <a:pos x="270" y="478"/>
                </a:cxn>
                <a:cxn ang="0">
                  <a:pos x="297" y="440"/>
                </a:cxn>
                <a:cxn ang="0">
                  <a:pos x="302" y="385"/>
                </a:cxn>
                <a:cxn ang="0">
                  <a:pos x="297" y="332"/>
                </a:cxn>
                <a:cxn ang="0">
                  <a:pos x="270" y="296"/>
                </a:cxn>
                <a:cxn ang="0">
                  <a:pos x="241" y="267"/>
                </a:cxn>
                <a:cxn ang="0">
                  <a:pos x="203" y="239"/>
                </a:cxn>
                <a:cxn ang="0">
                  <a:pos x="170" y="225"/>
                </a:cxn>
                <a:cxn ang="0">
                  <a:pos x="132" y="205"/>
                </a:cxn>
                <a:cxn ang="0">
                  <a:pos x="100" y="185"/>
                </a:cxn>
                <a:cxn ang="0">
                  <a:pos x="82" y="162"/>
                </a:cxn>
                <a:cxn ang="0">
                  <a:pos x="76" y="134"/>
                </a:cxn>
                <a:cxn ang="0">
                  <a:pos x="86" y="92"/>
                </a:cxn>
                <a:cxn ang="0">
                  <a:pos x="118" y="67"/>
                </a:cxn>
                <a:cxn ang="0">
                  <a:pos x="170" y="63"/>
                </a:cxn>
                <a:cxn ang="0">
                  <a:pos x="218" y="67"/>
                </a:cxn>
                <a:cxn ang="0">
                  <a:pos x="265" y="83"/>
                </a:cxn>
                <a:cxn ang="0">
                  <a:pos x="270" y="76"/>
                </a:cxn>
                <a:cxn ang="0">
                  <a:pos x="270" y="63"/>
                </a:cxn>
                <a:cxn ang="0">
                  <a:pos x="270" y="44"/>
                </a:cxn>
                <a:cxn ang="0">
                  <a:pos x="275" y="35"/>
                </a:cxn>
                <a:cxn ang="0">
                  <a:pos x="275" y="21"/>
                </a:cxn>
                <a:cxn ang="0">
                  <a:pos x="275" y="16"/>
                </a:cxn>
                <a:cxn ang="0">
                  <a:pos x="223" y="7"/>
                </a:cxn>
                <a:cxn ang="0">
                  <a:pos x="170" y="0"/>
                </a:cxn>
                <a:cxn ang="0">
                  <a:pos x="96" y="12"/>
                </a:cxn>
                <a:cxn ang="0">
                  <a:pos x="47" y="35"/>
                </a:cxn>
                <a:cxn ang="0">
                  <a:pos x="10" y="83"/>
                </a:cxn>
                <a:cxn ang="0">
                  <a:pos x="0" y="139"/>
                </a:cxn>
                <a:cxn ang="0">
                  <a:pos x="10" y="185"/>
                </a:cxn>
                <a:cxn ang="0">
                  <a:pos x="24" y="219"/>
                </a:cxn>
                <a:cxn ang="0">
                  <a:pos x="57" y="247"/>
                </a:cxn>
                <a:cxn ang="0">
                  <a:pos x="91" y="267"/>
                </a:cxn>
                <a:cxn ang="0">
                  <a:pos x="128" y="287"/>
                </a:cxn>
              </a:cxnLst>
              <a:rect l="0" t="0" r="r" b="b"/>
              <a:pathLst>
                <a:path w="302" h="541">
                  <a:moveTo>
                    <a:pt x="128" y="287"/>
                  </a:moveTo>
                  <a:lnTo>
                    <a:pt x="162" y="309"/>
                  </a:lnTo>
                  <a:lnTo>
                    <a:pt x="194" y="327"/>
                  </a:lnTo>
                  <a:lnTo>
                    <a:pt x="218" y="352"/>
                  </a:lnTo>
                  <a:lnTo>
                    <a:pt x="231" y="389"/>
                  </a:lnTo>
                  <a:lnTo>
                    <a:pt x="214" y="430"/>
                  </a:lnTo>
                  <a:lnTo>
                    <a:pt x="190" y="461"/>
                  </a:lnTo>
                  <a:lnTo>
                    <a:pt x="157" y="474"/>
                  </a:lnTo>
                  <a:lnTo>
                    <a:pt x="123" y="474"/>
                  </a:lnTo>
                  <a:lnTo>
                    <a:pt x="76" y="474"/>
                  </a:lnTo>
                  <a:lnTo>
                    <a:pt x="40" y="465"/>
                  </a:lnTo>
                  <a:lnTo>
                    <a:pt x="15" y="455"/>
                  </a:lnTo>
                  <a:lnTo>
                    <a:pt x="15" y="461"/>
                  </a:lnTo>
                  <a:lnTo>
                    <a:pt x="10" y="469"/>
                  </a:lnTo>
                  <a:lnTo>
                    <a:pt x="10" y="484"/>
                  </a:lnTo>
                  <a:lnTo>
                    <a:pt x="10" y="502"/>
                  </a:lnTo>
                  <a:lnTo>
                    <a:pt x="6" y="512"/>
                  </a:lnTo>
                  <a:lnTo>
                    <a:pt x="6" y="516"/>
                  </a:lnTo>
                  <a:lnTo>
                    <a:pt x="57" y="531"/>
                  </a:lnTo>
                  <a:lnTo>
                    <a:pt x="114" y="541"/>
                  </a:lnTo>
                  <a:lnTo>
                    <a:pt x="179" y="531"/>
                  </a:lnTo>
                  <a:lnTo>
                    <a:pt x="231" y="512"/>
                  </a:lnTo>
                  <a:lnTo>
                    <a:pt x="270" y="478"/>
                  </a:lnTo>
                  <a:lnTo>
                    <a:pt x="297" y="440"/>
                  </a:lnTo>
                  <a:lnTo>
                    <a:pt x="302" y="385"/>
                  </a:lnTo>
                  <a:lnTo>
                    <a:pt x="297" y="332"/>
                  </a:lnTo>
                  <a:lnTo>
                    <a:pt x="270" y="296"/>
                  </a:lnTo>
                  <a:lnTo>
                    <a:pt x="241" y="267"/>
                  </a:lnTo>
                  <a:lnTo>
                    <a:pt x="203" y="239"/>
                  </a:lnTo>
                  <a:lnTo>
                    <a:pt x="170" y="225"/>
                  </a:lnTo>
                  <a:lnTo>
                    <a:pt x="132" y="205"/>
                  </a:lnTo>
                  <a:lnTo>
                    <a:pt x="100" y="185"/>
                  </a:lnTo>
                  <a:lnTo>
                    <a:pt x="82" y="162"/>
                  </a:lnTo>
                  <a:lnTo>
                    <a:pt x="76" y="134"/>
                  </a:lnTo>
                  <a:lnTo>
                    <a:pt x="86" y="92"/>
                  </a:lnTo>
                  <a:lnTo>
                    <a:pt x="118" y="67"/>
                  </a:lnTo>
                  <a:lnTo>
                    <a:pt x="170" y="63"/>
                  </a:lnTo>
                  <a:lnTo>
                    <a:pt x="218" y="67"/>
                  </a:lnTo>
                  <a:lnTo>
                    <a:pt x="265" y="83"/>
                  </a:lnTo>
                  <a:lnTo>
                    <a:pt x="270" y="76"/>
                  </a:lnTo>
                  <a:lnTo>
                    <a:pt x="270" y="63"/>
                  </a:lnTo>
                  <a:lnTo>
                    <a:pt x="270" y="44"/>
                  </a:lnTo>
                  <a:lnTo>
                    <a:pt x="275" y="35"/>
                  </a:lnTo>
                  <a:lnTo>
                    <a:pt x="275" y="21"/>
                  </a:lnTo>
                  <a:lnTo>
                    <a:pt x="275" y="16"/>
                  </a:lnTo>
                  <a:lnTo>
                    <a:pt x="223" y="7"/>
                  </a:lnTo>
                  <a:lnTo>
                    <a:pt x="170" y="0"/>
                  </a:lnTo>
                  <a:lnTo>
                    <a:pt x="96" y="12"/>
                  </a:lnTo>
                  <a:lnTo>
                    <a:pt x="47" y="35"/>
                  </a:lnTo>
                  <a:lnTo>
                    <a:pt x="10" y="83"/>
                  </a:lnTo>
                  <a:lnTo>
                    <a:pt x="0" y="139"/>
                  </a:lnTo>
                  <a:lnTo>
                    <a:pt x="10" y="185"/>
                  </a:lnTo>
                  <a:lnTo>
                    <a:pt x="24" y="219"/>
                  </a:lnTo>
                  <a:lnTo>
                    <a:pt x="57" y="247"/>
                  </a:lnTo>
                  <a:lnTo>
                    <a:pt x="91" y="267"/>
                  </a:lnTo>
                  <a:lnTo>
                    <a:pt x="128" y="287"/>
                  </a:lnTo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61" name="Freeform 37"/>
            <p:cNvSpPr>
              <a:spLocks noEditPoints="1"/>
            </p:cNvSpPr>
            <p:nvPr userDrawn="1"/>
          </p:nvSpPr>
          <p:spPr bwMode="auto">
            <a:xfrm>
              <a:off x="5094" y="4089"/>
              <a:ext cx="44" cy="52"/>
            </a:xfrm>
            <a:custGeom>
              <a:avLst/>
              <a:gdLst/>
              <a:ahLst/>
              <a:cxnLst>
                <a:cxn ang="0">
                  <a:pos x="152" y="0"/>
                </a:cxn>
                <a:cxn ang="0">
                  <a:pos x="137" y="0"/>
                </a:cxn>
                <a:cxn ang="0">
                  <a:pos x="100" y="0"/>
                </a:cxn>
                <a:cxn ang="0">
                  <a:pos x="56" y="0"/>
                </a:cxn>
                <a:cxn ang="0">
                  <a:pos x="20" y="0"/>
                </a:cxn>
                <a:cxn ang="0">
                  <a:pos x="0" y="0"/>
                </a:cxn>
                <a:cxn ang="0">
                  <a:pos x="0" y="22"/>
                </a:cxn>
                <a:cxn ang="0">
                  <a:pos x="0" y="67"/>
                </a:cxn>
                <a:cxn ang="0">
                  <a:pos x="0" y="140"/>
                </a:cxn>
                <a:cxn ang="0">
                  <a:pos x="0" y="220"/>
                </a:cxn>
                <a:cxn ang="0">
                  <a:pos x="0" y="305"/>
                </a:cxn>
                <a:cxn ang="0">
                  <a:pos x="0" y="390"/>
                </a:cxn>
                <a:cxn ang="0">
                  <a:pos x="0" y="456"/>
                </a:cxn>
                <a:cxn ang="0">
                  <a:pos x="0" y="507"/>
                </a:cxn>
                <a:cxn ang="0">
                  <a:pos x="0" y="522"/>
                </a:cxn>
                <a:cxn ang="0">
                  <a:pos x="20" y="522"/>
                </a:cxn>
                <a:cxn ang="0">
                  <a:pos x="56" y="522"/>
                </a:cxn>
                <a:cxn ang="0">
                  <a:pos x="100" y="522"/>
                </a:cxn>
                <a:cxn ang="0">
                  <a:pos x="137" y="522"/>
                </a:cxn>
                <a:cxn ang="0">
                  <a:pos x="152" y="522"/>
                </a:cxn>
                <a:cxn ang="0">
                  <a:pos x="235" y="517"/>
                </a:cxn>
                <a:cxn ang="0">
                  <a:pos x="306" y="491"/>
                </a:cxn>
                <a:cxn ang="0">
                  <a:pos x="358" y="456"/>
                </a:cxn>
                <a:cxn ang="0">
                  <a:pos x="396" y="404"/>
                </a:cxn>
                <a:cxn ang="0">
                  <a:pos x="423" y="339"/>
                </a:cxn>
                <a:cxn ang="0">
                  <a:pos x="434" y="255"/>
                </a:cxn>
                <a:cxn ang="0">
                  <a:pos x="419" y="175"/>
                </a:cxn>
                <a:cxn ang="0">
                  <a:pos x="382" y="102"/>
                </a:cxn>
                <a:cxn ang="0">
                  <a:pos x="320" y="47"/>
                </a:cxn>
                <a:cxn ang="0">
                  <a:pos x="244" y="10"/>
                </a:cxn>
                <a:cxn ang="0">
                  <a:pos x="152" y="0"/>
                </a:cxn>
                <a:cxn ang="0">
                  <a:pos x="152" y="461"/>
                </a:cxn>
                <a:cxn ang="0">
                  <a:pos x="71" y="461"/>
                </a:cxn>
                <a:cxn ang="0">
                  <a:pos x="71" y="61"/>
                </a:cxn>
                <a:cxn ang="0">
                  <a:pos x="76" y="61"/>
                </a:cxn>
                <a:cxn ang="0">
                  <a:pos x="161" y="61"/>
                </a:cxn>
                <a:cxn ang="0">
                  <a:pos x="230" y="70"/>
                </a:cxn>
                <a:cxn ang="0">
                  <a:pos x="279" y="99"/>
                </a:cxn>
                <a:cxn ang="0">
                  <a:pos x="320" y="140"/>
                </a:cxn>
                <a:cxn ang="0">
                  <a:pos x="345" y="194"/>
                </a:cxn>
                <a:cxn ang="0">
                  <a:pos x="358" y="261"/>
                </a:cxn>
                <a:cxn ang="0">
                  <a:pos x="345" y="334"/>
                </a:cxn>
                <a:cxn ang="0">
                  <a:pos x="326" y="390"/>
                </a:cxn>
                <a:cxn ang="0">
                  <a:pos x="284" y="429"/>
                </a:cxn>
                <a:cxn ang="0">
                  <a:pos x="223" y="456"/>
                </a:cxn>
                <a:cxn ang="0">
                  <a:pos x="152" y="461"/>
                </a:cxn>
              </a:cxnLst>
              <a:rect l="0" t="0" r="r" b="b"/>
              <a:pathLst>
                <a:path w="434" h="522">
                  <a:moveTo>
                    <a:pt x="152" y="0"/>
                  </a:moveTo>
                  <a:lnTo>
                    <a:pt x="137" y="0"/>
                  </a:lnTo>
                  <a:lnTo>
                    <a:pt x="100" y="0"/>
                  </a:lnTo>
                  <a:lnTo>
                    <a:pt x="56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0" y="67"/>
                  </a:lnTo>
                  <a:lnTo>
                    <a:pt x="0" y="140"/>
                  </a:lnTo>
                  <a:lnTo>
                    <a:pt x="0" y="220"/>
                  </a:lnTo>
                  <a:lnTo>
                    <a:pt x="0" y="305"/>
                  </a:lnTo>
                  <a:lnTo>
                    <a:pt x="0" y="390"/>
                  </a:lnTo>
                  <a:lnTo>
                    <a:pt x="0" y="456"/>
                  </a:lnTo>
                  <a:lnTo>
                    <a:pt x="0" y="507"/>
                  </a:lnTo>
                  <a:lnTo>
                    <a:pt x="0" y="522"/>
                  </a:lnTo>
                  <a:lnTo>
                    <a:pt x="20" y="522"/>
                  </a:lnTo>
                  <a:lnTo>
                    <a:pt x="56" y="522"/>
                  </a:lnTo>
                  <a:lnTo>
                    <a:pt x="100" y="522"/>
                  </a:lnTo>
                  <a:lnTo>
                    <a:pt x="137" y="522"/>
                  </a:lnTo>
                  <a:lnTo>
                    <a:pt x="152" y="522"/>
                  </a:lnTo>
                  <a:lnTo>
                    <a:pt x="235" y="517"/>
                  </a:lnTo>
                  <a:lnTo>
                    <a:pt x="306" y="491"/>
                  </a:lnTo>
                  <a:lnTo>
                    <a:pt x="358" y="456"/>
                  </a:lnTo>
                  <a:lnTo>
                    <a:pt x="396" y="404"/>
                  </a:lnTo>
                  <a:lnTo>
                    <a:pt x="423" y="339"/>
                  </a:lnTo>
                  <a:lnTo>
                    <a:pt x="434" y="255"/>
                  </a:lnTo>
                  <a:lnTo>
                    <a:pt x="419" y="175"/>
                  </a:lnTo>
                  <a:lnTo>
                    <a:pt x="382" y="102"/>
                  </a:lnTo>
                  <a:lnTo>
                    <a:pt x="320" y="47"/>
                  </a:lnTo>
                  <a:lnTo>
                    <a:pt x="244" y="10"/>
                  </a:lnTo>
                  <a:lnTo>
                    <a:pt x="152" y="0"/>
                  </a:lnTo>
                  <a:close/>
                  <a:moveTo>
                    <a:pt x="152" y="461"/>
                  </a:moveTo>
                  <a:lnTo>
                    <a:pt x="71" y="461"/>
                  </a:lnTo>
                  <a:lnTo>
                    <a:pt x="71" y="61"/>
                  </a:lnTo>
                  <a:lnTo>
                    <a:pt x="76" y="61"/>
                  </a:lnTo>
                  <a:lnTo>
                    <a:pt x="161" y="61"/>
                  </a:lnTo>
                  <a:lnTo>
                    <a:pt x="230" y="70"/>
                  </a:lnTo>
                  <a:lnTo>
                    <a:pt x="279" y="99"/>
                  </a:lnTo>
                  <a:lnTo>
                    <a:pt x="320" y="140"/>
                  </a:lnTo>
                  <a:lnTo>
                    <a:pt x="345" y="194"/>
                  </a:lnTo>
                  <a:lnTo>
                    <a:pt x="358" y="261"/>
                  </a:lnTo>
                  <a:lnTo>
                    <a:pt x="345" y="334"/>
                  </a:lnTo>
                  <a:lnTo>
                    <a:pt x="326" y="390"/>
                  </a:lnTo>
                  <a:lnTo>
                    <a:pt x="284" y="429"/>
                  </a:lnTo>
                  <a:lnTo>
                    <a:pt x="223" y="456"/>
                  </a:lnTo>
                  <a:lnTo>
                    <a:pt x="152" y="4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62" name="Freeform 38"/>
            <p:cNvSpPr>
              <a:spLocks/>
            </p:cNvSpPr>
            <p:nvPr userDrawn="1"/>
          </p:nvSpPr>
          <p:spPr bwMode="auto">
            <a:xfrm>
              <a:off x="5094" y="4089"/>
              <a:ext cx="44" cy="52"/>
            </a:xfrm>
            <a:custGeom>
              <a:avLst/>
              <a:gdLst/>
              <a:ahLst/>
              <a:cxnLst>
                <a:cxn ang="0">
                  <a:pos x="152" y="0"/>
                </a:cxn>
                <a:cxn ang="0">
                  <a:pos x="137" y="0"/>
                </a:cxn>
                <a:cxn ang="0">
                  <a:pos x="100" y="0"/>
                </a:cxn>
                <a:cxn ang="0">
                  <a:pos x="56" y="0"/>
                </a:cxn>
                <a:cxn ang="0">
                  <a:pos x="20" y="0"/>
                </a:cxn>
                <a:cxn ang="0">
                  <a:pos x="0" y="0"/>
                </a:cxn>
                <a:cxn ang="0">
                  <a:pos x="0" y="22"/>
                </a:cxn>
                <a:cxn ang="0">
                  <a:pos x="0" y="67"/>
                </a:cxn>
                <a:cxn ang="0">
                  <a:pos x="0" y="140"/>
                </a:cxn>
                <a:cxn ang="0">
                  <a:pos x="0" y="220"/>
                </a:cxn>
                <a:cxn ang="0">
                  <a:pos x="0" y="305"/>
                </a:cxn>
                <a:cxn ang="0">
                  <a:pos x="0" y="390"/>
                </a:cxn>
                <a:cxn ang="0">
                  <a:pos x="0" y="456"/>
                </a:cxn>
                <a:cxn ang="0">
                  <a:pos x="0" y="507"/>
                </a:cxn>
                <a:cxn ang="0">
                  <a:pos x="0" y="522"/>
                </a:cxn>
                <a:cxn ang="0">
                  <a:pos x="20" y="522"/>
                </a:cxn>
                <a:cxn ang="0">
                  <a:pos x="56" y="522"/>
                </a:cxn>
                <a:cxn ang="0">
                  <a:pos x="100" y="522"/>
                </a:cxn>
                <a:cxn ang="0">
                  <a:pos x="137" y="522"/>
                </a:cxn>
                <a:cxn ang="0">
                  <a:pos x="152" y="522"/>
                </a:cxn>
                <a:cxn ang="0">
                  <a:pos x="235" y="517"/>
                </a:cxn>
                <a:cxn ang="0">
                  <a:pos x="306" y="491"/>
                </a:cxn>
                <a:cxn ang="0">
                  <a:pos x="358" y="456"/>
                </a:cxn>
                <a:cxn ang="0">
                  <a:pos x="396" y="404"/>
                </a:cxn>
                <a:cxn ang="0">
                  <a:pos x="423" y="339"/>
                </a:cxn>
                <a:cxn ang="0">
                  <a:pos x="434" y="255"/>
                </a:cxn>
                <a:cxn ang="0">
                  <a:pos x="419" y="175"/>
                </a:cxn>
                <a:cxn ang="0">
                  <a:pos x="382" y="102"/>
                </a:cxn>
                <a:cxn ang="0">
                  <a:pos x="320" y="47"/>
                </a:cxn>
                <a:cxn ang="0">
                  <a:pos x="244" y="10"/>
                </a:cxn>
                <a:cxn ang="0">
                  <a:pos x="152" y="0"/>
                </a:cxn>
              </a:cxnLst>
              <a:rect l="0" t="0" r="r" b="b"/>
              <a:pathLst>
                <a:path w="434" h="522">
                  <a:moveTo>
                    <a:pt x="152" y="0"/>
                  </a:moveTo>
                  <a:lnTo>
                    <a:pt x="137" y="0"/>
                  </a:lnTo>
                  <a:lnTo>
                    <a:pt x="100" y="0"/>
                  </a:lnTo>
                  <a:lnTo>
                    <a:pt x="56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0" y="67"/>
                  </a:lnTo>
                  <a:lnTo>
                    <a:pt x="0" y="140"/>
                  </a:lnTo>
                  <a:lnTo>
                    <a:pt x="0" y="220"/>
                  </a:lnTo>
                  <a:lnTo>
                    <a:pt x="0" y="305"/>
                  </a:lnTo>
                  <a:lnTo>
                    <a:pt x="0" y="390"/>
                  </a:lnTo>
                  <a:lnTo>
                    <a:pt x="0" y="456"/>
                  </a:lnTo>
                  <a:lnTo>
                    <a:pt x="0" y="507"/>
                  </a:lnTo>
                  <a:lnTo>
                    <a:pt x="0" y="522"/>
                  </a:lnTo>
                  <a:lnTo>
                    <a:pt x="20" y="522"/>
                  </a:lnTo>
                  <a:lnTo>
                    <a:pt x="56" y="522"/>
                  </a:lnTo>
                  <a:lnTo>
                    <a:pt x="100" y="522"/>
                  </a:lnTo>
                  <a:lnTo>
                    <a:pt x="137" y="522"/>
                  </a:lnTo>
                  <a:lnTo>
                    <a:pt x="152" y="522"/>
                  </a:lnTo>
                  <a:lnTo>
                    <a:pt x="235" y="517"/>
                  </a:lnTo>
                  <a:lnTo>
                    <a:pt x="306" y="491"/>
                  </a:lnTo>
                  <a:lnTo>
                    <a:pt x="358" y="456"/>
                  </a:lnTo>
                  <a:lnTo>
                    <a:pt x="396" y="404"/>
                  </a:lnTo>
                  <a:lnTo>
                    <a:pt x="423" y="339"/>
                  </a:lnTo>
                  <a:lnTo>
                    <a:pt x="434" y="255"/>
                  </a:lnTo>
                  <a:lnTo>
                    <a:pt x="419" y="175"/>
                  </a:lnTo>
                  <a:lnTo>
                    <a:pt x="382" y="102"/>
                  </a:lnTo>
                  <a:lnTo>
                    <a:pt x="320" y="47"/>
                  </a:lnTo>
                  <a:lnTo>
                    <a:pt x="244" y="10"/>
                  </a:lnTo>
                  <a:lnTo>
                    <a:pt x="152" y="0"/>
                  </a:lnTo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63" name="Freeform 39"/>
            <p:cNvSpPr>
              <a:spLocks/>
            </p:cNvSpPr>
            <p:nvPr userDrawn="1"/>
          </p:nvSpPr>
          <p:spPr bwMode="auto">
            <a:xfrm>
              <a:off x="5101" y="4095"/>
              <a:ext cx="29" cy="40"/>
            </a:xfrm>
            <a:custGeom>
              <a:avLst/>
              <a:gdLst/>
              <a:ahLst/>
              <a:cxnLst>
                <a:cxn ang="0">
                  <a:pos x="81" y="400"/>
                </a:cxn>
                <a:cxn ang="0">
                  <a:pos x="0" y="40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90" y="0"/>
                </a:cxn>
                <a:cxn ang="0">
                  <a:pos x="159" y="9"/>
                </a:cxn>
                <a:cxn ang="0">
                  <a:pos x="208" y="38"/>
                </a:cxn>
                <a:cxn ang="0">
                  <a:pos x="249" y="79"/>
                </a:cxn>
                <a:cxn ang="0">
                  <a:pos x="274" y="133"/>
                </a:cxn>
                <a:cxn ang="0">
                  <a:pos x="287" y="200"/>
                </a:cxn>
                <a:cxn ang="0">
                  <a:pos x="274" y="273"/>
                </a:cxn>
                <a:cxn ang="0">
                  <a:pos x="255" y="329"/>
                </a:cxn>
                <a:cxn ang="0">
                  <a:pos x="213" y="368"/>
                </a:cxn>
                <a:cxn ang="0">
                  <a:pos x="152" y="395"/>
                </a:cxn>
                <a:cxn ang="0">
                  <a:pos x="81" y="400"/>
                </a:cxn>
              </a:cxnLst>
              <a:rect l="0" t="0" r="r" b="b"/>
              <a:pathLst>
                <a:path w="287" h="400">
                  <a:moveTo>
                    <a:pt x="81" y="400"/>
                  </a:moveTo>
                  <a:lnTo>
                    <a:pt x="0" y="400"/>
                  </a:lnTo>
                  <a:lnTo>
                    <a:pt x="0" y="0"/>
                  </a:lnTo>
                  <a:lnTo>
                    <a:pt x="5" y="0"/>
                  </a:lnTo>
                  <a:lnTo>
                    <a:pt x="90" y="0"/>
                  </a:lnTo>
                  <a:lnTo>
                    <a:pt x="159" y="9"/>
                  </a:lnTo>
                  <a:lnTo>
                    <a:pt x="208" y="38"/>
                  </a:lnTo>
                  <a:lnTo>
                    <a:pt x="249" y="79"/>
                  </a:lnTo>
                  <a:lnTo>
                    <a:pt x="274" y="133"/>
                  </a:lnTo>
                  <a:lnTo>
                    <a:pt x="287" y="200"/>
                  </a:lnTo>
                  <a:lnTo>
                    <a:pt x="274" y="273"/>
                  </a:lnTo>
                  <a:lnTo>
                    <a:pt x="255" y="329"/>
                  </a:lnTo>
                  <a:lnTo>
                    <a:pt x="213" y="368"/>
                  </a:lnTo>
                  <a:lnTo>
                    <a:pt x="152" y="395"/>
                  </a:lnTo>
                  <a:lnTo>
                    <a:pt x="81" y="400"/>
                  </a:lnTo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64" name="Freeform 40"/>
            <p:cNvSpPr>
              <a:spLocks/>
            </p:cNvSpPr>
            <p:nvPr userDrawn="1"/>
          </p:nvSpPr>
          <p:spPr bwMode="auto">
            <a:xfrm>
              <a:off x="5158" y="4089"/>
              <a:ext cx="28" cy="52"/>
            </a:xfrm>
            <a:custGeom>
              <a:avLst/>
              <a:gdLst/>
              <a:ahLst/>
              <a:cxnLst>
                <a:cxn ang="0">
                  <a:pos x="15" y="522"/>
                </a:cxn>
                <a:cxn ang="0">
                  <a:pos x="113" y="522"/>
                </a:cxn>
                <a:cxn ang="0">
                  <a:pos x="231" y="522"/>
                </a:cxn>
                <a:cxn ang="0">
                  <a:pos x="287" y="522"/>
                </a:cxn>
                <a:cxn ang="0">
                  <a:pos x="287" y="507"/>
                </a:cxn>
                <a:cxn ang="0">
                  <a:pos x="287" y="481"/>
                </a:cxn>
                <a:cxn ang="0">
                  <a:pos x="287" y="461"/>
                </a:cxn>
                <a:cxn ang="0">
                  <a:pos x="231" y="461"/>
                </a:cxn>
                <a:cxn ang="0">
                  <a:pos x="123" y="461"/>
                </a:cxn>
                <a:cxn ang="0">
                  <a:pos x="67" y="461"/>
                </a:cxn>
                <a:cxn ang="0">
                  <a:pos x="81" y="281"/>
                </a:cxn>
                <a:cxn ang="0">
                  <a:pos x="169" y="281"/>
                </a:cxn>
                <a:cxn ang="0">
                  <a:pos x="250" y="281"/>
                </a:cxn>
                <a:cxn ang="0">
                  <a:pos x="270" y="277"/>
                </a:cxn>
                <a:cxn ang="0">
                  <a:pos x="270" y="249"/>
                </a:cxn>
                <a:cxn ang="0">
                  <a:pos x="270" y="226"/>
                </a:cxn>
                <a:cxn ang="0">
                  <a:pos x="250" y="220"/>
                </a:cxn>
                <a:cxn ang="0">
                  <a:pos x="169" y="220"/>
                </a:cxn>
                <a:cxn ang="0">
                  <a:pos x="81" y="220"/>
                </a:cxn>
                <a:cxn ang="0">
                  <a:pos x="67" y="61"/>
                </a:cxn>
                <a:cxn ang="0">
                  <a:pos x="123" y="61"/>
                </a:cxn>
                <a:cxn ang="0">
                  <a:pos x="231" y="61"/>
                </a:cxn>
                <a:cxn ang="0">
                  <a:pos x="287" y="61"/>
                </a:cxn>
                <a:cxn ang="0">
                  <a:pos x="287" y="47"/>
                </a:cxn>
                <a:cxn ang="0">
                  <a:pos x="287" y="17"/>
                </a:cxn>
                <a:cxn ang="0">
                  <a:pos x="287" y="0"/>
                </a:cxn>
                <a:cxn ang="0">
                  <a:pos x="231" y="0"/>
                </a:cxn>
                <a:cxn ang="0">
                  <a:pos x="113" y="0"/>
                </a:cxn>
                <a:cxn ang="0">
                  <a:pos x="15" y="0"/>
                </a:cxn>
                <a:cxn ang="0">
                  <a:pos x="0" y="22"/>
                </a:cxn>
                <a:cxn ang="0">
                  <a:pos x="0" y="140"/>
                </a:cxn>
                <a:cxn ang="0">
                  <a:pos x="0" y="305"/>
                </a:cxn>
                <a:cxn ang="0">
                  <a:pos x="0" y="456"/>
                </a:cxn>
                <a:cxn ang="0">
                  <a:pos x="0" y="522"/>
                </a:cxn>
              </a:cxnLst>
              <a:rect l="0" t="0" r="r" b="b"/>
              <a:pathLst>
                <a:path w="287" h="522">
                  <a:moveTo>
                    <a:pt x="0" y="522"/>
                  </a:moveTo>
                  <a:lnTo>
                    <a:pt x="15" y="522"/>
                  </a:lnTo>
                  <a:lnTo>
                    <a:pt x="56" y="522"/>
                  </a:lnTo>
                  <a:lnTo>
                    <a:pt x="113" y="522"/>
                  </a:lnTo>
                  <a:lnTo>
                    <a:pt x="175" y="522"/>
                  </a:lnTo>
                  <a:lnTo>
                    <a:pt x="231" y="522"/>
                  </a:lnTo>
                  <a:lnTo>
                    <a:pt x="270" y="522"/>
                  </a:lnTo>
                  <a:lnTo>
                    <a:pt x="287" y="522"/>
                  </a:lnTo>
                  <a:lnTo>
                    <a:pt x="287" y="517"/>
                  </a:lnTo>
                  <a:lnTo>
                    <a:pt x="287" y="507"/>
                  </a:lnTo>
                  <a:lnTo>
                    <a:pt x="287" y="491"/>
                  </a:lnTo>
                  <a:lnTo>
                    <a:pt x="287" y="481"/>
                  </a:lnTo>
                  <a:lnTo>
                    <a:pt x="287" y="471"/>
                  </a:lnTo>
                  <a:lnTo>
                    <a:pt x="287" y="461"/>
                  </a:lnTo>
                  <a:lnTo>
                    <a:pt x="270" y="461"/>
                  </a:lnTo>
                  <a:lnTo>
                    <a:pt x="231" y="461"/>
                  </a:lnTo>
                  <a:lnTo>
                    <a:pt x="175" y="461"/>
                  </a:lnTo>
                  <a:lnTo>
                    <a:pt x="123" y="461"/>
                  </a:lnTo>
                  <a:lnTo>
                    <a:pt x="81" y="461"/>
                  </a:lnTo>
                  <a:lnTo>
                    <a:pt x="67" y="461"/>
                  </a:lnTo>
                  <a:lnTo>
                    <a:pt x="67" y="281"/>
                  </a:lnTo>
                  <a:lnTo>
                    <a:pt x="81" y="281"/>
                  </a:lnTo>
                  <a:lnTo>
                    <a:pt x="118" y="281"/>
                  </a:lnTo>
                  <a:lnTo>
                    <a:pt x="169" y="281"/>
                  </a:lnTo>
                  <a:lnTo>
                    <a:pt x="216" y="281"/>
                  </a:lnTo>
                  <a:lnTo>
                    <a:pt x="250" y="281"/>
                  </a:lnTo>
                  <a:lnTo>
                    <a:pt x="270" y="281"/>
                  </a:lnTo>
                  <a:lnTo>
                    <a:pt x="270" y="277"/>
                  </a:lnTo>
                  <a:lnTo>
                    <a:pt x="270" y="268"/>
                  </a:lnTo>
                  <a:lnTo>
                    <a:pt x="270" y="249"/>
                  </a:lnTo>
                  <a:lnTo>
                    <a:pt x="270" y="240"/>
                  </a:lnTo>
                  <a:lnTo>
                    <a:pt x="270" y="226"/>
                  </a:lnTo>
                  <a:lnTo>
                    <a:pt x="270" y="220"/>
                  </a:lnTo>
                  <a:lnTo>
                    <a:pt x="250" y="220"/>
                  </a:lnTo>
                  <a:lnTo>
                    <a:pt x="216" y="220"/>
                  </a:lnTo>
                  <a:lnTo>
                    <a:pt x="169" y="220"/>
                  </a:lnTo>
                  <a:lnTo>
                    <a:pt x="118" y="220"/>
                  </a:lnTo>
                  <a:lnTo>
                    <a:pt x="81" y="220"/>
                  </a:lnTo>
                  <a:lnTo>
                    <a:pt x="67" y="220"/>
                  </a:lnTo>
                  <a:lnTo>
                    <a:pt x="67" y="61"/>
                  </a:lnTo>
                  <a:lnTo>
                    <a:pt x="81" y="61"/>
                  </a:lnTo>
                  <a:lnTo>
                    <a:pt x="123" y="61"/>
                  </a:lnTo>
                  <a:lnTo>
                    <a:pt x="175" y="61"/>
                  </a:lnTo>
                  <a:lnTo>
                    <a:pt x="231" y="61"/>
                  </a:lnTo>
                  <a:lnTo>
                    <a:pt x="270" y="61"/>
                  </a:lnTo>
                  <a:lnTo>
                    <a:pt x="287" y="61"/>
                  </a:lnTo>
                  <a:lnTo>
                    <a:pt x="287" y="56"/>
                  </a:lnTo>
                  <a:lnTo>
                    <a:pt x="287" y="47"/>
                  </a:lnTo>
                  <a:lnTo>
                    <a:pt x="287" y="31"/>
                  </a:lnTo>
                  <a:lnTo>
                    <a:pt x="287" y="17"/>
                  </a:lnTo>
                  <a:lnTo>
                    <a:pt x="287" y="4"/>
                  </a:lnTo>
                  <a:lnTo>
                    <a:pt x="287" y="0"/>
                  </a:lnTo>
                  <a:lnTo>
                    <a:pt x="270" y="0"/>
                  </a:lnTo>
                  <a:lnTo>
                    <a:pt x="231" y="0"/>
                  </a:lnTo>
                  <a:lnTo>
                    <a:pt x="175" y="0"/>
                  </a:lnTo>
                  <a:lnTo>
                    <a:pt x="113" y="0"/>
                  </a:lnTo>
                  <a:lnTo>
                    <a:pt x="56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0" y="67"/>
                  </a:lnTo>
                  <a:lnTo>
                    <a:pt x="0" y="140"/>
                  </a:lnTo>
                  <a:lnTo>
                    <a:pt x="0" y="220"/>
                  </a:lnTo>
                  <a:lnTo>
                    <a:pt x="0" y="305"/>
                  </a:lnTo>
                  <a:lnTo>
                    <a:pt x="0" y="390"/>
                  </a:lnTo>
                  <a:lnTo>
                    <a:pt x="0" y="456"/>
                  </a:lnTo>
                  <a:lnTo>
                    <a:pt x="0" y="507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65" name="Freeform 41"/>
            <p:cNvSpPr>
              <a:spLocks/>
            </p:cNvSpPr>
            <p:nvPr userDrawn="1"/>
          </p:nvSpPr>
          <p:spPr bwMode="auto">
            <a:xfrm>
              <a:off x="5158" y="4089"/>
              <a:ext cx="28" cy="52"/>
            </a:xfrm>
            <a:custGeom>
              <a:avLst/>
              <a:gdLst/>
              <a:ahLst/>
              <a:cxnLst>
                <a:cxn ang="0">
                  <a:pos x="15" y="522"/>
                </a:cxn>
                <a:cxn ang="0">
                  <a:pos x="113" y="522"/>
                </a:cxn>
                <a:cxn ang="0">
                  <a:pos x="231" y="522"/>
                </a:cxn>
                <a:cxn ang="0">
                  <a:pos x="287" y="522"/>
                </a:cxn>
                <a:cxn ang="0">
                  <a:pos x="287" y="507"/>
                </a:cxn>
                <a:cxn ang="0">
                  <a:pos x="287" y="481"/>
                </a:cxn>
                <a:cxn ang="0">
                  <a:pos x="287" y="461"/>
                </a:cxn>
                <a:cxn ang="0">
                  <a:pos x="231" y="461"/>
                </a:cxn>
                <a:cxn ang="0">
                  <a:pos x="123" y="461"/>
                </a:cxn>
                <a:cxn ang="0">
                  <a:pos x="67" y="461"/>
                </a:cxn>
                <a:cxn ang="0">
                  <a:pos x="81" y="281"/>
                </a:cxn>
                <a:cxn ang="0">
                  <a:pos x="169" y="281"/>
                </a:cxn>
                <a:cxn ang="0">
                  <a:pos x="250" y="281"/>
                </a:cxn>
                <a:cxn ang="0">
                  <a:pos x="270" y="277"/>
                </a:cxn>
                <a:cxn ang="0">
                  <a:pos x="270" y="249"/>
                </a:cxn>
                <a:cxn ang="0">
                  <a:pos x="270" y="226"/>
                </a:cxn>
                <a:cxn ang="0">
                  <a:pos x="250" y="220"/>
                </a:cxn>
                <a:cxn ang="0">
                  <a:pos x="169" y="220"/>
                </a:cxn>
                <a:cxn ang="0">
                  <a:pos x="81" y="220"/>
                </a:cxn>
                <a:cxn ang="0">
                  <a:pos x="67" y="61"/>
                </a:cxn>
                <a:cxn ang="0">
                  <a:pos x="123" y="61"/>
                </a:cxn>
                <a:cxn ang="0">
                  <a:pos x="231" y="61"/>
                </a:cxn>
                <a:cxn ang="0">
                  <a:pos x="287" y="61"/>
                </a:cxn>
                <a:cxn ang="0">
                  <a:pos x="287" y="47"/>
                </a:cxn>
                <a:cxn ang="0">
                  <a:pos x="287" y="17"/>
                </a:cxn>
                <a:cxn ang="0">
                  <a:pos x="287" y="0"/>
                </a:cxn>
                <a:cxn ang="0">
                  <a:pos x="231" y="0"/>
                </a:cxn>
                <a:cxn ang="0">
                  <a:pos x="113" y="0"/>
                </a:cxn>
                <a:cxn ang="0">
                  <a:pos x="15" y="0"/>
                </a:cxn>
                <a:cxn ang="0">
                  <a:pos x="0" y="22"/>
                </a:cxn>
                <a:cxn ang="0">
                  <a:pos x="0" y="140"/>
                </a:cxn>
                <a:cxn ang="0">
                  <a:pos x="0" y="305"/>
                </a:cxn>
                <a:cxn ang="0">
                  <a:pos x="0" y="456"/>
                </a:cxn>
                <a:cxn ang="0">
                  <a:pos x="0" y="522"/>
                </a:cxn>
              </a:cxnLst>
              <a:rect l="0" t="0" r="r" b="b"/>
              <a:pathLst>
                <a:path w="287" h="522">
                  <a:moveTo>
                    <a:pt x="0" y="522"/>
                  </a:moveTo>
                  <a:lnTo>
                    <a:pt x="15" y="522"/>
                  </a:lnTo>
                  <a:lnTo>
                    <a:pt x="56" y="522"/>
                  </a:lnTo>
                  <a:lnTo>
                    <a:pt x="113" y="522"/>
                  </a:lnTo>
                  <a:lnTo>
                    <a:pt x="175" y="522"/>
                  </a:lnTo>
                  <a:lnTo>
                    <a:pt x="231" y="522"/>
                  </a:lnTo>
                  <a:lnTo>
                    <a:pt x="270" y="522"/>
                  </a:lnTo>
                  <a:lnTo>
                    <a:pt x="287" y="522"/>
                  </a:lnTo>
                  <a:lnTo>
                    <a:pt x="287" y="517"/>
                  </a:lnTo>
                  <a:lnTo>
                    <a:pt x="287" y="507"/>
                  </a:lnTo>
                  <a:lnTo>
                    <a:pt x="287" y="491"/>
                  </a:lnTo>
                  <a:lnTo>
                    <a:pt x="287" y="481"/>
                  </a:lnTo>
                  <a:lnTo>
                    <a:pt x="287" y="471"/>
                  </a:lnTo>
                  <a:lnTo>
                    <a:pt x="287" y="461"/>
                  </a:lnTo>
                  <a:lnTo>
                    <a:pt x="270" y="461"/>
                  </a:lnTo>
                  <a:lnTo>
                    <a:pt x="231" y="461"/>
                  </a:lnTo>
                  <a:lnTo>
                    <a:pt x="175" y="461"/>
                  </a:lnTo>
                  <a:lnTo>
                    <a:pt x="123" y="461"/>
                  </a:lnTo>
                  <a:lnTo>
                    <a:pt x="81" y="461"/>
                  </a:lnTo>
                  <a:lnTo>
                    <a:pt x="67" y="461"/>
                  </a:lnTo>
                  <a:lnTo>
                    <a:pt x="67" y="281"/>
                  </a:lnTo>
                  <a:lnTo>
                    <a:pt x="81" y="281"/>
                  </a:lnTo>
                  <a:lnTo>
                    <a:pt x="118" y="281"/>
                  </a:lnTo>
                  <a:lnTo>
                    <a:pt x="169" y="281"/>
                  </a:lnTo>
                  <a:lnTo>
                    <a:pt x="216" y="281"/>
                  </a:lnTo>
                  <a:lnTo>
                    <a:pt x="250" y="281"/>
                  </a:lnTo>
                  <a:lnTo>
                    <a:pt x="270" y="281"/>
                  </a:lnTo>
                  <a:lnTo>
                    <a:pt x="270" y="277"/>
                  </a:lnTo>
                  <a:lnTo>
                    <a:pt x="270" y="268"/>
                  </a:lnTo>
                  <a:lnTo>
                    <a:pt x="270" y="249"/>
                  </a:lnTo>
                  <a:lnTo>
                    <a:pt x="270" y="240"/>
                  </a:lnTo>
                  <a:lnTo>
                    <a:pt x="270" y="226"/>
                  </a:lnTo>
                  <a:lnTo>
                    <a:pt x="270" y="220"/>
                  </a:lnTo>
                  <a:lnTo>
                    <a:pt x="250" y="220"/>
                  </a:lnTo>
                  <a:lnTo>
                    <a:pt x="216" y="220"/>
                  </a:lnTo>
                  <a:lnTo>
                    <a:pt x="169" y="220"/>
                  </a:lnTo>
                  <a:lnTo>
                    <a:pt x="118" y="220"/>
                  </a:lnTo>
                  <a:lnTo>
                    <a:pt x="81" y="220"/>
                  </a:lnTo>
                  <a:lnTo>
                    <a:pt x="67" y="220"/>
                  </a:lnTo>
                  <a:lnTo>
                    <a:pt x="67" y="61"/>
                  </a:lnTo>
                  <a:lnTo>
                    <a:pt x="81" y="61"/>
                  </a:lnTo>
                  <a:lnTo>
                    <a:pt x="123" y="61"/>
                  </a:lnTo>
                  <a:lnTo>
                    <a:pt x="175" y="61"/>
                  </a:lnTo>
                  <a:lnTo>
                    <a:pt x="231" y="61"/>
                  </a:lnTo>
                  <a:lnTo>
                    <a:pt x="270" y="61"/>
                  </a:lnTo>
                  <a:lnTo>
                    <a:pt x="287" y="61"/>
                  </a:lnTo>
                  <a:lnTo>
                    <a:pt x="287" y="56"/>
                  </a:lnTo>
                  <a:lnTo>
                    <a:pt x="287" y="47"/>
                  </a:lnTo>
                  <a:lnTo>
                    <a:pt x="287" y="31"/>
                  </a:lnTo>
                  <a:lnTo>
                    <a:pt x="287" y="17"/>
                  </a:lnTo>
                  <a:lnTo>
                    <a:pt x="287" y="4"/>
                  </a:lnTo>
                  <a:lnTo>
                    <a:pt x="287" y="0"/>
                  </a:lnTo>
                  <a:lnTo>
                    <a:pt x="270" y="0"/>
                  </a:lnTo>
                  <a:lnTo>
                    <a:pt x="231" y="0"/>
                  </a:lnTo>
                  <a:lnTo>
                    <a:pt x="175" y="0"/>
                  </a:lnTo>
                  <a:lnTo>
                    <a:pt x="113" y="0"/>
                  </a:lnTo>
                  <a:lnTo>
                    <a:pt x="56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0" y="67"/>
                  </a:lnTo>
                  <a:lnTo>
                    <a:pt x="0" y="140"/>
                  </a:lnTo>
                  <a:lnTo>
                    <a:pt x="0" y="220"/>
                  </a:lnTo>
                  <a:lnTo>
                    <a:pt x="0" y="305"/>
                  </a:lnTo>
                  <a:lnTo>
                    <a:pt x="0" y="390"/>
                  </a:lnTo>
                  <a:lnTo>
                    <a:pt x="0" y="456"/>
                  </a:lnTo>
                  <a:lnTo>
                    <a:pt x="0" y="507"/>
                  </a:lnTo>
                  <a:lnTo>
                    <a:pt x="0" y="522"/>
                  </a:lnTo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66" name="Freeform 42"/>
            <p:cNvSpPr>
              <a:spLocks/>
            </p:cNvSpPr>
            <p:nvPr userDrawn="1"/>
          </p:nvSpPr>
          <p:spPr bwMode="auto">
            <a:xfrm>
              <a:off x="5207" y="4089"/>
              <a:ext cx="40" cy="52"/>
            </a:xfrm>
            <a:custGeom>
              <a:avLst/>
              <a:gdLst/>
              <a:ahLst/>
              <a:cxnLst>
                <a:cxn ang="0">
                  <a:pos x="331" y="433"/>
                </a:cxn>
                <a:cxn ang="0">
                  <a:pos x="311" y="390"/>
                </a:cxn>
                <a:cxn ang="0">
                  <a:pos x="250" y="281"/>
                </a:cxn>
                <a:cxn ang="0">
                  <a:pos x="179" y="155"/>
                </a:cxn>
                <a:cxn ang="0">
                  <a:pos x="122" y="47"/>
                </a:cxn>
                <a:cxn ang="0">
                  <a:pos x="98" y="0"/>
                </a:cxn>
                <a:cxn ang="0">
                  <a:pos x="51" y="0"/>
                </a:cxn>
                <a:cxn ang="0">
                  <a:pos x="0" y="0"/>
                </a:cxn>
                <a:cxn ang="0">
                  <a:pos x="0" y="67"/>
                </a:cxn>
                <a:cxn ang="0">
                  <a:pos x="0" y="220"/>
                </a:cxn>
                <a:cxn ang="0">
                  <a:pos x="0" y="390"/>
                </a:cxn>
                <a:cxn ang="0">
                  <a:pos x="0" y="507"/>
                </a:cxn>
                <a:cxn ang="0">
                  <a:pos x="4" y="522"/>
                </a:cxn>
                <a:cxn ang="0">
                  <a:pos x="36" y="522"/>
                </a:cxn>
                <a:cxn ang="0">
                  <a:pos x="61" y="522"/>
                </a:cxn>
                <a:cxn ang="0">
                  <a:pos x="71" y="500"/>
                </a:cxn>
                <a:cxn ang="0">
                  <a:pos x="71" y="385"/>
                </a:cxn>
                <a:cxn ang="0">
                  <a:pos x="71" y="226"/>
                </a:cxn>
                <a:cxn ang="0">
                  <a:pos x="71" y="112"/>
                </a:cxn>
                <a:cxn ang="0">
                  <a:pos x="71" y="82"/>
                </a:cxn>
                <a:cxn ang="0">
                  <a:pos x="98" y="127"/>
                </a:cxn>
                <a:cxn ang="0">
                  <a:pos x="154" y="235"/>
                </a:cxn>
                <a:cxn ang="0">
                  <a:pos x="225" y="367"/>
                </a:cxn>
                <a:cxn ang="0">
                  <a:pos x="286" y="477"/>
                </a:cxn>
                <a:cxn ang="0">
                  <a:pos x="311" y="522"/>
                </a:cxn>
                <a:cxn ang="0">
                  <a:pos x="357" y="522"/>
                </a:cxn>
                <a:cxn ang="0">
                  <a:pos x="409" y="522"/>
                </a:cxn>
                <a:cxn ang="0">
                  <a:pos x="409" y="456"/>
                </a:cxn>
                <a:cxn ang="0">
                  <a:pos x="409" y="305"/>
                </a:cxn>
                <a:cxn ang="0">
                  <a:pos x="409" y="140"/>
                </a:cxn>
                <a:cxn ang="0">
                  <a:pos x="409" y="22"/>
                </a:cxn>
                <a:cxn ang="0">
                  <a:pos x="398" y="0"/>
                </a:cxn>
                <a:cxn ang="0">
                  <a:pos x="372" y="0"/>
                </a:cxn>
                <a:cxn ang="0">
                  <a:pos x="342" y="0"/>
                </a:cxn>
                <a:cxn ang="0">
                  <a:pos x="337" y="22"/>
                </a:cxn>
                <a:cxn ang="0">
                  <a:pos x="337" y="140"/>
                </a:cxn>
                <a:cxn ang="0">
                  <a:pos x="337" y="293"/>
                </a:cxn>
                <a:cxn ang="0">
                  <a:pos x="337" y="404"/>
                </a:cxn>
              </a:cxnLst>
              <a:rect l="0" t="0" r="r" b="b"/>
              <a:pathLst>
                <a:path w="409" h="522">
                  <a:moveTo>
                    <a:pt x="337" y="424"/>
                  </a:moveTo>
                  <a:lnTo>
                    <a:pt x="331" y="433"/>
                  </a:lnTo>
                  <a:lnTo>
                    <a:pt x="326" y="420"/>
                  </a:lnTo>
                  <a:lnTo>
                    <a:pt x="311" y="390"/>
                  </a:lnTo>
                  <a:lnTo>
                    <a:pt x="281" y="344"/>
                  </a:lnTo>
                  <a:lnTo>
                    <a:pt x="250" y="281"/>
                  </a:lnTo>
                  <a:lnTo>
                    <a:pt x="215" y="220"/>
                  </a:lnTo>
                  <a:lnTo>
                    <a:pt x="179" y="155"/>
                  </a:lnTo>
                  <a:lnTo>
                    <a:pt x="147" y="99"/>
                  </a:lnTo>
                  <a:lnTo>
                    <a:pt x="122" y="47"/>
                  </a:lnTo>
                  <a:lnTo>
                    <a:pt x="102" y="17"/>
                  </a:lnTo>
                  <a:lnTo>
                    <a:pt x="98" y="0"/>
                  </a:lnTo>
                  <a:lnTo>
                    <a:pt x="80" y="0"/>
                  </a:lnTo>
                  <a:lnTo>
                    <a:pt x="51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0" y="67"/>
                  </a:lnTo>
                  <a:lnTo>
                    <a:pt x="0" y="140"/>
                  </a:lnTo>
                  <a:lnTo>
                    <a:pt x="0" y="220"/>
                  </a:lnTo>
                  <a:lnTo>
                    <a:pt x="0" y="305"/>
                  </a:lnTo>
                  <a:lnTo>
                    <a:pt x="0" y="390"/>
                  </a:lnTo>
                  <a:lnTo>
                    <a:pt x="0" y="456"/>
                  </a:lnTo>
                  <a:lnTo>
                    <a:pt x="0" y="507"/>
                  </a:lnTo>
                  <a:lnTo>
                    <a:pt x="0" y="522"/>
                  </a:lnTo>
                  <a:lnTo>
                    <a:pt x="4" y="522"/>
                  </a:lnTo>
                  <a:lnTo>
                    <a:pt x="15" y="522"/>
                  </a:lnTo>
                  <a:lnTo>
                    <a:pt x="36" y="522"/>
                  </a:lnTo>
                  <a:lnTo>
                    <a:pt x="51" y="522"/>
                  </a:lnTo>
                  <a:lnTo>
                    <a:pt x="61" y="522"/>
                  </a:lnTo>
                  <a:lnTo>
                    <a:pt x="71" y="522"/>
                  </a:lnTo>
                  <a:lnTo>
                    <a:pt x="71" y="500"/>
                  </a:lnTo>
                  <a:lnTo>
                    <a:pt x="71" y="456"/>
                  </a:lnTo>
                  <a:lnTo>
                    <a:pt x="71" y="385"/>
                  </a:lnTo>
                  <a:lnTo>
                    <a:pt x="71" y="305"/>
                  </a:lnTo>
                  <a:lnTo>
                    <a:pt x="71" y="226"/>
                  </a:lnTo>
                  <a:lnTo>
                    <a:pt x="71" y="159"/>
                  </a:lnTo>
                  <a:lnTo>
                    <a:pt x="71" y="112"/>
                  </a:lnTo>
                  <a:lnTo>
                    <a:pt x="71" y="93"/>
                  </a:lnTo>
                  <a:lnTo>
                    <a:pt x="71" y="82"/>
                  </a:lnTo>
                  <a:lnTo>
                    <a:pt x="76" y="93"/>
                  </a:lnTo>
                  <a:lnTo>
                    <a:pt x="98" y="127"/>
                  </a:lnTo>
                  <a:lnTo>
                    <a:pt x="122" y="178"/>
                  </a:lnTo>
                  <a:lnTo>
                    <a:pt x="154" y="235"/>
                  </a:lnTo>
                  <a:lnTo>
                    <a:pt x="188" y="302"/>
                  </a:lnTo>
                  <a:lnTo>
                    <a:pt x="225" y="367"/>
                  </a:lnTo>
                  <a:lnTo>
                    <a:pt x="259" y="429"/>
                  </a:lnTo>
                  <a:lnTo>
                    <a:pt x="286" y="477"/>
                  </a:lnTo>
                  <a:lnTo>
                    <a:pt x="306" y="512"/>
                  </a:lnTo>
                  <a:lnTo>
                    <a:pt x="311" y="522"/>
                  </a:lnTo>
                  <a:lnTo>
                    <a:pt x="326" y="522"/>
                  </a:lnTo>
                  <a:lnTo>
                    <a:pt x="357" y="522"/>
                  </a:lnTo>
                  <a:lnTo>
                    <a:pt x="387" y="522"/>
                  </a:lnTo>
                  <a:lnTo>
                    <a:pt x="409" y="522"/>
                  </a:lnTo>
                  <a:lnTo>
                    <a:pt x="409" y="507"/>
                  </a:lnTo>
                  <a:lnTo>
                    <a:pt x="409" y="456"/>
                  </a:lnTo>
                  <a:lnTo>
                    <a:pt x="409" y="390"/>
                  </a:lnTo>
                  <a:lnTo>
                    <a:pt x="409" y="305"/>
                  </a:lnTo>
                  <a:lnTo>
                    <a:pt x="409" y="220"/>
                  </a:lnTo>
                  <a:lnTo>
                    <a:pt x="409" y="140"/>
                  </a:lnTo>
                  <a:lnTo>
                    <a:pt x="409" y="67"/>
                  </a:lnTo>
                  <a:lnTo>
                    <a:pt x="409" y="22"/>
                  </a:lnTo>
                  <a:lnTo>
                    <a:pt x="409" y="0"/>
                  </a:lnTo>
                  <a:lnTo>
                    <a:pt x="398" y="0"/>
                  </a:lnTo>
                  <a:lnTo>
                    <a:pt x="387" y="0"/>
                  </a:lnTo>
                  <a:lnTo>
                    <a:pt x="372" y="0"/>
                  </a:lnTo>
                  <a:lnTo>
                    <a:pt x="353" y="0"/>
                  </a:lnTo>
                  <a:lnTo>
                    <a:pt x="342" y="0"/>
                  </a:lnTo>
                  <a:lnTo>
                    <a:pt x="337" y="0"/>
                  </a:lnTo>
                  <a:lnTo>
                    <a:pt x="337" y="22"/>
                  </a:lnTo>
                  <a:lnTo>
                    <a:pt x="337" y="67"/>
                  </a:lnTo>
                  <a:lnTo>
                    <a:pt x="337" y="140"/>
                  </a:lnTo>
                  <a:lnTo>
                    <a:pt x="337" y="217"/>
                  </a:lnTo>
                  <a:lnTo>
                    <a:pt x="337" y="293"/>
                  </a:lnTo>
                  <a:lnTo>
                    <a:pt x="337" y="357"/>
                  </a:lnTo>
                  <a:lnTo>
                    <a:pt x="337" y="404"/>
                  </a:lnTo>
                  <a:lnTo>
                    <a:pt x="337" y="4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67" name="Freeform 43"/>
            <p:cNvSpPr>
              <a:spLocks/>
            </p:cNvSpPr>
            <p:nvPr userDrawn="1"/>
          </p:nvSpPr>
          <p:spPr bwMode="auto">
            <a:xfrm>
              <a:off x="5207" y="4089"/>
              <a:ext cx="40" cy="52"/>
            </a:xfrm>
            <a:custGeom>
              <a:avLst/>
              <a:gdLst/>
              <a:ahLst/>
              <a:cxnLst>
                <a:cxn ang="0">
                  <a:pos x="331" y="433"/>
                </a:cxn>
                <a:cxn ang="0">
                  <a:pos x="311" y="390"/>
                </a:cxn>
                <a:cxn ang="0">
                  <a:pos x="250" y="281"/>
                </a:cxn>
                <a:cxn ang="0">
                  <a:pos x="179" y="155"/>
                </a:cxn>
                <a:cxn ang="0">
                  <a:pos x="122" y="47"/>
                </a:cxn>
                <a:cxn ang="0">
                  <a:pos x="98" y="0"/>
                </a:cxn>
                <a:cxn ang="0">
                  <a:pos x="51" y="0"/>
                </a:cxn>
                <a:cxn ang="0">
                  <a:pos x="0" y="0"/>
                </a:cxn>
                <a:cxn ang="0">
                  <a:pos x="0" y="67"/>
                </a:cxn>
                <a:cxn ang="0">
                  <a:pos x="0" y="220"/>
                </a:cxn>
                <a:cxn ang="0">
                  <a:pos x="0" y="390"/>
                </a:cxn>
                <a:cxn ang="0">
                  <a:pos x="0" y="507"/>
                </a:cxn>
                <a:cxn ang="0">
                  <a:pos x="4" y="522"/>
                </a:cxn>
                <a:cxn ang="0">
                  <a:pos x="36" y="522"/>
                </a:cxn>
                <a:cxn ang="0">
                  <a:pos x="61" y="522"/>
                </a:cxn>
                <a:cxn ang="0">
                  <a:pos x="71" y="500"/>
                </a:cxn>
                <a:cxn ang="0">
                  <a:pos x="71" y="385"/>
                </a:cxn>
                <a:cxn ang="0">
                  <a:pos x="71" y="226"/>
                </a:cxn>
                <a:cxn ang="0">
                  <a:pos x="71" y="112"/>
                </a:cxn>
                <a:cxn ang="0">
                  <a:pos x="71" y="82"/>
                </a:cxn>
                <a:cxn ang="0">
                  <a:pos x="98" y="127"/>
                </a:cxn>
                <a:cxn ang="0">
                  <a:pos x="154" y="235"/>
                </a:cxn>
                <a:cxn ang="0">
                  <a:pos x="225" y="367"/>
                </a:cxn>
                <a:cxn ang="0">
                  <a:pos x="286" y="477"/>
                </a:cxn>
                <a:cxn ang="0">
                  <a:pos x="311" y="522"/>
                </a:cxn>
                <a:cxn ang="0">
                  <a:pos x="357" y="522"/>
                </a:cxn>
                <a:cxn ang="0">
                  <a:pos x="409" y="522"/>
                </a:cxn>
                <a:cxn ang="0">
                  <a:pos x="409" y="456"/>
                </a:cxn>
                <a:cxn ang="0">
                  <a:pos x="409" y="305"/>
                </a:cxn>
                <a:cxn ang="0">
                  <a:pos x="409" y="140"/>
                </a:cxn>
                <a:cxn ang="0">
                  <a:pos x="409" y="22"/>
                </a:cxn>
                <a:cxn ang="0">
                  <a:pos x="398" y="0"/>
                </a:cxn>
                <a:cxn ang="0">
                  <a:pos x="372" y="0"/>
                </a:cxn>
                <a:cxn ang="0">
                  <a:pos x="342" y="0"/>
                </a:cxn>
                <a:cxn ang="0">
                  <a:pos x="337" y="22"/>
                </a:cxn>
                <a:cxn ang="0">
                  <a:pos x="337" y="140"/>
                </a:cxn>
                <a:cxn ang="0">
                  <a:pos x="337" y="293"/>
                </a:cxn>
                <a:cxn ang="0">
                  <a:pos x="337" y="404"/>
                </a:cxn>
              </a:cxnLst>
              <a:rect l="0" t="0" r="r" b="b"/>
              <a:pathLst>
                <a:path w="409" h="522">
                  <a:moveTo>
                    <a:pt x="337" y="424"/>
                  </a:moveTo>
                  <a:lnTo>
                    <a:pt x="331" y="433"/>
                  </a:lnTo>
                  <a:lnTo>
                    <a:pt x="326" y="420"/>
                  </a:lnTo>
                  <a:lnTo>
                    <a:pt x="311" y="390"/>
                  </a:lnTo>
                  <a:lnTo>
                    <a:pt x="281" y="344"/>
                  </a:lnTo>
                  <a:lnTo>
                    <a:pt x="250" y="281"/>
                  </a:lnTo>
                  <a:lnTo>
                    <a:pt x="215" y="220"/>
                  </a:lnTo>
                  <a:lnTo>
                    <a:pt x="179" y="155"/>
                  </a:lnTo>
                  <a:lnTo>
                    <a:pt x="147" y="99"/>
                  </a:lnTo>
                  <a:lnTo>
                    <a:pt x="122" y="47"/>
                  </a:lnTo>
                  <a:lnTo>
                    <a:pt x="102" y="17"/>
                  </a:lnTo>
                  <a:lnTo>
                    <a:pt x="98" y="0"/>
                  </a:lnTo>
                  <a:lnTo>
                    <a:pt x="80" y="0"/>
                  </a:lnTo>
                  <a:lnTo>
                    <a:pt x="51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0" y="67"/>
                  </a:lnTo>
                  <a:lnTo>
                    <a:pt x="0" y="140"/>
                  </a:lnTo>
                  <a:lnTo>
                    <a:pt x="0" y="220"/>
                  </a:lnTo>
                  <a:lnTo>
                    <a:pt x="0" y="305"/>
                  </a:lnTo>
                  <a:lnTo>
                    <a:pt x="0" y="390"/>
                  </a:lnTo>
                  <a:lnTo>
                    <a:pt x="0" y="456"/>
                  </a:lnTo>
                  <a:lnTo>
                    <a:pt x="0" y="507"/>
                  </a:lnTo>
                  <a:lnTo>
                    <a:pt x="0" y="522"/>
                  </a:lnTo>
                  <a:lnTo>
                    <a:pt x="4" y="522"/>
                  </a:lnTo>
                  <a:lnTo>
                    <a:pt x="15" y="522"/>
                  </a:lnTo>
                  <a:lnTo>
                    <a:pt x="36" y="522"/>
                  </a:lnTo>
                  <a:lnTo>
                    <a:pt x="51" y="522"/>
                  </a:lnTo>
                  <a:lnTo>
                    <a:pt x="61" y="522"/>
                  </a:lnTo>
                  <a:lnTo>
                    <a:pt x="71" y="522"/>
                  </a:lnTo>
                  <a:lnTo>
                    <a:pt x="71" y="500"/>
                  </a:lnTo>
                  <a:lnTo>
                    <a:pt x="71" y="456"/>
                  </a:lnTo>
                  <a:lnTo>
                    <a:pt x="71" y="385"/>
                  </a:lnTo>
                  <a:lnTo>
                    <a:pt x="71" y="305"/>
                  </a:lnTo>
                  <a:lnTo>
                    <a:pt x="71" y="226"/>
                  </a:lnTo>
                  <a:lnTo>
                    <a:pt x="71" y="159"/>
                  </a:lnTo>
                  <a:lnTo>
                    <a:pt x="71" y="112"/>
                  </a:lnTo>
                  <a:lnTo>
                    <a:pt x="71" y="93"/>
                  </a:lnTo>
                  <a:lnTo>
                    <a:pt x="71" y="82"/>
                  </a:lnTo>
                  <a:lnTo>
                    <a:pt x="76" y="93"/>
                  </a:lnTo>
                  <a:lnTo>
                    <a:pt x="98" y="127"/>
                  </a:lnTo>
                  <a:lnTo>
                    <a:pt x="122" y="178"/>
                  </a:lnTo>
                  <a:lnTo>
                    <a:pt x="154" y="235"/>
                  </a:lnTo>
                  <a:lnTo>
                    <a:pt x="188" y="302"/>
                  </a:lnTo>
                  <a:lnTo>
                    <a:pt x="225" y="367"/>
                  </a:lnTo>
                  <a:lnTo>
                    <a:pt x="259" y="429"/>
                  </a:lnTo>
                  <a:lnTo>
                    <a:pt x="286" y="477"/>
                  </a:lnTo>
                  <a:lnTo>
                    <a:pt x="306" y="512"/>
                  </a:lnTo>
                  <a:lnTo>
                    <a:pt x="311" y="522"/>
                  </a:lnTo>
                  <a:lnTo>
                    <a:pt x="326" y="522"/>
                  </a:lnTo>
                  <a:lnTo>
                    <a:pt x="357" y="522"/>
                  </a:lnTo>
                  <a:lnTo>
                    <a:pt x="387" y="522"/>
                  </a:lnTo>
                  <a:lnTo>
                    <a:pt x="409" y="522"/>
                  </a:lnTo>
                  <a:lnTo>
                    <a:pt x="409" y="507"/>
                  </a:lnTo>
                  <a:lnTo>
                    <a:pt x="409" y="456"/>
                  </a:lnTo>
                  <a:lnTo>
                    <a:pt x="409" y="390"/>
                  </a:lnTo>
                  <a:lnTo>
                    <a:pt x="409" y="305"/>
                  </a:lnTo>
                  <a:lnTo>
                    <a:pt x="409" y="220"/>
                  </a:lnTo>
                  <a:lnTo>
                    <a:pt x="409" y="140"/>
                  </a:lnTo>
                  <a:lnTo>
                    <a:pt x="409" y="67"/>
                  </a:lnTo>
                  <a:lnTo>
                    <a:pt x="409" y="22"/>
                  </a:lnTo>
                  <a:lnTo>
                    <a:pt x="409" y="0"/>
                  </a:lnTo>
                  <a:lnTo>
                    <a:pt x="398" y="0"/>
                  </a:lnTo>
                  <a:lnTo>
                    <a:pt x="387" y="0"/>
                  </a:lnTo>
                  <a:lnTo>
                    <a:pt x="372" y="0"/>
                  </a:lnTo>
                  <a:lnTo>
                    <a:pt x="353" y="0"/>
                  </a:lnTo>
                  <a:lnTo>
                    <a:pt x="342" y="0"/>
                  </a:lnTo>
                  <a:lnTo>
                    <a:pt x="337" y="0"/>
                  </a:lnTo>
                  <a:lnTo>
                    <a:pt x="337" y="22"/>
                  </a:lnTo>
                  <a:lnTo>
                    <a:pt x="337" y="67"/>
                  </a:lnTo>
                  <a:lnTo>
                    <a:pt x="337" y="140"/>
                  </a:lnTo>
                  <a:lnTo>
                    <a:pt x="337" y="217"/>
                  </a:lnTo>
                  <a:lnTo>
                    <a:pt x="337" y="293"/>
                  </a:lnTo>
                  <a:lnTo>
                    <a:pt x="337" y="357"/>
                  </a:lnTo>
                  <a:lnTo>
                    <a:pt x="337" y="404"/>
                  </a:lnTo>
                  <a:lnTo>
                    <a:pt x="337" y="424"/>
                  </a:lnTo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68" name="Freeform 44"/>
            <p:cNvSpPr>
              <a:spLocks/>
            </p:cNvSpPr>
            <p:nvPr userDrawn="1"/>
          </p:nvSpPr>
          <p:spPr bwMode="auto">
            <a:xfrm>
              <a:off x="5272" y="4089"/>
              <a:ext cx="57" cy="52"/>
            </a:xfrm>
            <a:custGeom>
              <a:avLst/>
              <a:gdLst/>
              <a:ahLst/>
              <a:cxnLst>
                <a:cxn ang="0">
                  <a:pos x="280" y="429"/>
                </a:cxn>
                <a:cxn ang="0">
                  <a:pos x="250" y="348"/>
                </a:cxn>
                <a:cxn ang="0">
                  <a:pos x="204" y="226"/>
                </a:cxn>
                <a:cxn ang="0">
                  <a:pos x="152" y="99"/>
                </a:cxn>
                <a:cxn ang="0">
                  <a:pos x="123" y="17"/>
                </a:cxn>
                <a:cxn ang="0">
                  <a:pos x="96" y="0"/>
                </a:cxn>
                <a:cxn ang="0">
                  <a:pos x="20" y="0"/>
                </a:cxn>
                <a:cxn ang="0">
                  <a:pos x="0" y="22"/>
                </a:cxn>
                <a:cxn ang="0">
                  <a:pos x="0" y="140"/>
                </a:cxn>
                <a:cxn ang="0">
                  <a:pos x="0" y="305"/>
                </a:cxn>
                <a:cxn ang="0">
                  <a:pos x="0" y="456"/>
                </a:cxn>
                <a:cxn ang="0">
                  <a:pos x="0" y="522"/>
                </a:cxn>
                <a:cxn ang="0">
                  <a:pos x="15" y="522"/>
                </a:cxn>
                <a:cxn ang="0">
                  <a:pos x="51" y="522"/>
                </a:cxn>
                <a:cxn ang="0">
                  <a:pos x="67" y="522"/>
                </a:cxn>
                <a:cxn ang="0">
                  <a:pos x="67" y="466"/>
                </a:cxn>
                <a:cxn ang="0">
                  <a:pos x="67" y="334"/>
                </a:cxn>
                <a:cxn ang="0">
                  <a:pos x="67" y="184"/>
                </a:cxn>
                <a:cxn ang="0">
                  <a:pos x="67" y="89"/>
                </a:cxn>
                <a:cxn ang="0">
                  <a:pos x="76" y="67"/>
                </a:cxn>
                <a:cxn ang="0">
                  <a:pos x="91" y="118"/>
                </a:cxn>
                <a:cxn ang="0">
                  <a:pos x="137" y="230"/>
                </a:cxn>
                <a:cxn ang="0">
                  <a:pos x="188" y="362"/>
                </a:cxn>
                <a:cxn ang="0">
                  <a:pos x="228" y="477"/>
                </a:cxn>
                <a:cxn ang="0">
                  <a:pos x="250" y="522"/>
                </a:cxn>
                <a:cxn ang="0">
                  <a:pos x="264" y="522"/>
                </a:cxn>
                <a:cxn ang="0">
                  <a:pos x="302" y="522"/>
                </a:cxn>
                <a:cxn ang="0">
                  <a:pos x="322" y="522"/>
                </a:cxn>
                <a:cxn ang="0">
                  <a:pos x="336" y="477"/>
                </a:cxn>
                <a:cxn ang="0">
                  <a:pos x="382" y="362"/>
                </a:cxn>
                <a:cxn ang="0">
                  <a:pos x="434" y="230"/>
                </a:cxn>
                <a:cxn ang="0">
                  <a:pos x="473" y="118"/>
                </a:cxn>
                <a:cxn ang="0">
                  <a:pos x="495" y="67"/>
                </a:cxn>
                <a:cxn ang="0">
                  <a:pos x="499" y="89"/>
                </a:cxn>
                <a:cxn ang="0">
                  <a:pos x="499" y="184"/>
                </a:cxn>
                <a:cxn ang="0">
                  <a:pos x="499" y="334"/>
                </a:cxn>
                <a:cxn ang="0">
                  <a:pos x="499" y="466"/>
                </a:cxn>
                <a:cxn ang="0">
                  <a:pos x="499" y="522"/>
                </a:cxn>
                <a:cxn ang="0">
                  <a:pos x="519" y="522"/>
                </a:cxn>
                <a:cxn ang="0">
                  <a:pos x="551" y="522"/>
                </a:cxn>
                <a:cxn ang="0">
                  <a:pos x="571" y="522"/>
                </a:cxn>
                <a:cxn ang="0">
                  <a:pos x="571" y="456"/>
                </a:cxn>
                <a:cxn ang="0">
                  <a:pos x="571" y="305"/>
                </a:cxn>
                <a:cxn ang="0">
                  <a:pos x="571" y="140"/>
                </a:cxn>
                <a:cxn ang="0">
                  <a:pos x="571" y="22"/>
                </a:cxn>
                <a:cxn ang="0">
                  <a:pos x="551" y="0"/>
                </a:cxn>
                <a:cxn ang="0">
                  <a:pos x="468" y="0"/>
                </a:cxn>
                <a:cxn ang="0">
                  <a:pos x="443" y="17"/>
                </a:cxn>
                <a:cxn ang="0">
                  <a:pos x="412" y="99"/>
                </a:cxn>
                <a:cxn ang="0">
                  <a:pos x="367" y="226"/>
                </a:cxn>
                <a:cxn ang="0">
                  <a:pos x="322" y="348"/>
                </a:cxn>
                <a:cxn ang="0">
                  <a:pos x="289" y="429"/>
                </a:cxn>
              </a:cxnLst>
              <a:rect l="0" t="0" r="r" b="b"/>
              <a:pathLst>
                <a:path w="571" h="522">
                  <a:moveTo>
                    <a:pt x="284" y="446"/>
                  </a:moveTo>
                  <a:lnTo>
                    <a:pt x="280" y="429"/>
                  </a:lnTo>
                  <a:lnTo>
                    <a:pt x="270" y="399"/>
                  </a:lnTo>
                  <a:lnTo>
                    <a:pt x="250" y="348"/>
                  </a:lnTo>
                  <a:lnTo>
                    <a:pt x="223" y="293"/>
                  </a:lnTo>
                  <a:lnTo>
                    <a:pt x="204" y="226"/>
                  </a:lnTo>
                  <a:lnTo>
                    <a:pt x="179" y="159"/>
                  </a:lnTo>
                  <a:lnTo>
                    <a:pt x="152" y="99"/>
                  </a:lnTo>
                  <a:lnTo>
                    <a:pt x="137" y="47"/>
                  </a:lnTo>
                  <a:lnTo>
                    <a:pt x="123" y="17"/>
                  </a:lnTo>
                  <a:lnTo>
                    <a:pt x="118" y="0"/>
                  </a:lnTo>
                  <a:lnTo>
                    <a:pt x="96" y="0"/>
                  </a:lnTo>
                  <a:lnTo>
                    <a:pt x="56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0" y="67"/>
                  </a:lnTo>
                  <a:lnTo>
                    <a:pt x="0" y="140"/>
                  </a:lnTo>
                  <a:lnTo>
                    <a:pt x="0" y="220"/>
                  </a:lnTo>
                  <a:lnTo>
                    <a:pt x="0" y="305"/>
                  </a:lnTo>
                  <a:lnTo>
                    <a:pt x="0" y="390"/>
                  </a:lnTo>
                  <a:lnTo>
                    <a:pt x="0" y="456"/>
                  </a:lnTo>
                  <a:lnTo>
                    <a:pt x="0" y="507"/>
                  </a:lnTo>
                  <a:lnTo>
                    <a:pt x="0" y="522"/>
                  </a:lnTo>
                  <a:lnTo>
                    <a:pt x="5" y="522"/>
                  </a:lnTo>
                  <a:lnTo>
                    <a:pt x="15" y="522"/>
                  </a:lnTo>
                  <a:lnTo>
                    <a:pt x="29" y="522"/>
                  </a:lnTo>
                  <a:lnTo>
                    <a:pt x="51" y="522"/>
                  </a:lnTo>
                  <a:lnTo>
                    <a:pt x="62" y="522"/>
                  </a:lnTo>
                  <a:lnTo>
                    <a:pt x="67" y="522"/>
                  </a:lnTo>
                  <a:lnTo>
                    <a:pt x="67" y="507"/>
                  </a:lnTo>
                  <a:lnTo>
                    <a:pt x="67" y="466"/>
                  </a:lnTo>
                  <a:lnTo>
                    <a:pt x="67" y="404"/>
                  </a:lnTo>
                  <a:lnTo>
                    <a:pt x="67" y="334"/>
                  </a:lnTo>
                  <a:lnTo>
                    <a:pt x="67" y="255"/>
                  </a:lnTo>
                  <a:lnTo>
                    <a:pt x="67" y="184"/>
                  </a:lnTo>
                  <a:lnTo>
                    <a:pt x="67" y="127"/>
                  </a:lnTo>
                  <a:lnTo>
                    <a:pt x="67" y="89"/>
                  </a:lnTo>
                  <a:lnTo>
                    <a:pt x="67" y="70"/>
                  </a:lnTo>
                  <a:lnTo>
                    <a:pt x="76" y="67"/>
                  </a:lnTo>
                  <a:lnTo>
                    <a:pt x="81" y="82"/>
                  </a:lnTo>
                  <a:lnTo>
                    <a:pt x="91" y="118"/>
                  </a:lnTo>
                  <a:lnTo>
                    <a:pt x="112" y="165"/>
                  </a:lnTo>
                  <a:lnTo>
                    <a:pt x="137" y="230"/>
                  </a:lnTo>
                  <a:lnTo>
                    <a:pt x="162" y="297"/>
                  </a:lnTo>
                  <a:lnTo>
                    <a:pt x="188" y="362"/>
                  </a:lnTo>
                  <a:lnTo>
                    <a:pt x="208" y="424"/>
                  </a:lnTo>
                  <a:lnTo>
                    <a:pt x="228" y="477"/>
                  </a:lnTo>
                  <a:lnTo>
                    <a:pt x="245" y="512"/>
                  </a:lnTo>
                  <a:lnTo>
                    <a:pt x="250" y="522"/>
                  </a:lnTo>
                  <a:lnTo>
                    <a:pt x="255" y="522"/>
                  </a:lnTo>
                  <a:lnTo>
                    <a:pt x="264" y="522"/>
                  </a:lnTo>
                  <a:lnTo>
                    <a:pt x="284" y="522"/>
                  </a:lnTo>
                  <a:lnTo>
                    <a:pt x="302" y="522"/>
                  </a:lnTo>
                  <a:lnTo>
                    <a:pt x="311" y="522"/>
                  </a:lnTo>
                  <a:lnTo>
                    <a:pt x="322" y="522"/>
                  </a:lnTo>
                  <a:lnTo>
                    <a:pt x="326" y="512"/>
                  </a:lnTo>
                  <a:lnTo>
                    <a:pt x="336" y="477"/>
                  </a:lnTo>
                  <a:lnTo>
                    <a:pt x="358" y="424"/>
                  </a:lnTo>
                  <a:lnTo>
                    <a:pt x="382" y="362"/>
                  </a:lnTo>
                  <a:lnTo>
                    <a:pt x="407" y="297"/>
                  </a:lnTo>
                  <a:lnTo>
                    <a:pt x="434" y="230"/>
                  </a:lnTo>
                  <a:lnTo>
                    <a:pt x="454" y="165"/>
                  </a:lnTo>
                  <a:lnTo>
                    <a:pt x="473" y="118"/>
                  </a:lnTo>
                  <a:lnTo>
                    <a:pt x="490" y="82"/>
                  </a:lnTo>
                  <a:lnTo>
                    <a:pt x="495" y="67"/>
                  </a:lnTo>
                  <a:lnTo>
                    <a:pt x="499" y="70"/>
                  </a:lnTo>
                  <a:lnTo>
                    <a:pt x="499" y="89"/>
                  </a:lnTo>
                  <a:lnTo>
                    <a:pt x="499" y="127"/>
                  </a:lnTo>
                  <a:lnTo>
                    <a:pt x="499" y="184"/>
                  </a:lnTo>
                  <a:lnTo>
                    <a:pt x="499" y="255"/>
                  </a:lnTo>
                  <a:lnTo>
                    <a:pt x="499" y="334"/>
                  </a:lnTo>
                  <a:lnTo>
                    <a:pt x="499" y="404"/>
                  </a:lnTo>
                  <a:lnTo>
                    <a:pt x="499" y="466"/>
                  </a:lnTo>
                  <a:lnTo>
                    <a:pt x="499" y="507"/>
                  </a:lnTo>
                  <a:lnTo>
                    <a:pt x="499" y="522"/>
                  </a:lnTo>
                  <a:lnTo>
                    <a:pt x="505" y="522"/>
                  </a:lnTo>
                  <a:lnTo>
                    <a:pt x="519" y="522"/>
                  </a:lnTo>
                  <a:lnTo>
                    <a:pt x="534" y="522"/>
                  </a:lnTo>
                  <a:lnTo>
                    <a:pt x="551" y="522"/>
                  </a:lnTo>
                  <a:lnTo>
                    <a:pt x="561" y="522"/>
                  </a:lnTo>
                  <a:lnTo>
                    <a:pt x="571" y="522"/>
                  </a:lnTo>
                  <a:lnTo>
                    <a:pt x="571" y="507"/>
                  </a:lnTo>
                  <a:lnTo>
                    <a:pt x="571" y="456"/>
                  </a:lnTo>
                  <a:lnTo>
                    <a:pt x="571" y="390"/>
                  </a:lnTo>
                  <a:lnTo>
                    <a:pt x="571" y="305"/>
                  </a:lnTo>
                  <a:lnTo>
                    <a:pt x="571" y="220"/>
                  </a:lnTo>
                  <a:lnTo>
                    <a:pt x="571" y="140"/>
                  </a:lnTo>
                  <a:lnTo>
                    <a:pt x="571" y="67"/>
                  </a:lnTo>
                  <a:lnTo>
                    <a:pt x="571" y="22"/>
                  </a:lnTo>
                  <a:lnTo>
                    <a:pt x="571" y="0"/>
                  </a:lnTo>
                  <a:lnTo>
                    <a:pt x="551" y="0"/>
                  </a:lnTo>
                  <a:lnTo>
                    <a:pt x="510" y="0"/>
                  </a:lnTo>
                  <a:lnTo>
                    <a:pt x="468" y="0"/>
                  </a:lnTo>
                  <a:lnTo>
                    <a:pt x="448" y="0"/>
                  </a:lnTo>
                  <a:lnTo>
                    <a:pt x="443" y="17"/>
                  </a:lnTo>
                  <a:lnTo>
                    <a:pt x="434" y="47"/>
                  </a:lnTo>
                  <a:lnTo>
                    <a:pt x="412" y="99"/>
                  </a:lnTo>
                  <a:lnTo>
                    <a:pt x="392" y="159"/>
                  </a:lnTo>
                  <a:lnTo>
                    <a:pt x="367" y="226"/>
                  </a:lnTo>
                  <a:lnTo>
                    <a:pt x="340" y="293"/>
                  </a:lnTo>
                  <a:lnTo>
                    <a:pt x="322" y="348"/>
                  </a:lnTo>
                  <a:lnTo>
                    <a:pt x="302" y="399"/>
                  </a:lnTo>
                  <a:lnTo>
                    <a:pt x="289" y="429"/>
                  </a:lnTo>
                  <a:lnTo>
                    <a:pt x="284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69" name="Freeform 45"/>
            <p:cNvSpPr>
              <a:spLocks/>
            </p:cNvSpPr>
            <p:nvPr userDrawn="1"/>
          </p:nvSpPr>
          <p:spPr bwMode="auto">
            <a:xfrm>
              <a:off x="5272" y="4089"/>
              <a:ext cx="57" cy="52"/>
            </a:xfrm>
            <a:custGeom>
              <a:avLst/>
              <a:gdLst/>
              <a:ahLst/>
              <a:cxnLst>
                <a:cxn ang="0">
                  <a:pos x="280" y="429"/>
                </a:cxn>
                <a:cxn ang="0">
                  <a:pos x="250" y="348"/>
                </a:cxn>
                <a:cxn ang="0">
                  <a:pos x="204" y="226"/>
                </a:cxn>
                <a:cxn ang="0">
                  <a:pos x="152" y="99"/>
                </a:cxn>
                <a:cxn ang="0">
                  <a:pos x="123" y="17"/>
                </a:cxn>
                <a:cxn ang="0">
                  <a:pos x="96" y="0"/>
                </a:cxn>
                <a:cxn ang="0">
                  <a:pos x="20" y="0"/>
                </a:cxn>
                <a:cxn ang="0">
                  <a:pos x="0" y="22"/>
                </a:cxn>
                <a:cxn ang="0">
                  <a:pos x="0" y="140"/>
                </a:cxn>
                <a:cxn ang="0">
                  <a:pos x="0" y="305"/>
                </a:cxn>
                <a:cxn ang="0">
                  <a:pos x="0" y="456"/>
                </a:cxn>
                <a:cxn ang="0">
                  <a:pos x="0" y="522"/>
                </a:cxn>
                <a:cxn ang="0">
                  <a:pos x="15" y="522"/>
                </a:cxn>
                <a:cxn ang="0">
                  <a:pos x="51" y="522"/>
                </a:cxn>
                <a:cxn ang="0">
                  <a:pos x="67" y="522"/>
                </a:cxn>
                <a:cxn ang="0">
                  <a:pos x="67" y="466"/>
                </a:cxn>
                <a:cxn ang="0">
                  <a:pos x="67" y="334"/>
                </a:cxn>
                <a:cxn ang="0">
                  <a:pos x="67" y="184"/>
                </a:cxn>
                <a:cxn ang="0">
                  <a:pos x="67" y="89"/>
                </a:cxn>
                <a:cxn ang="0">
                  <a:pos x="76" y="67"/>
                </a:cxn>
                <a:cxn ang="0">
                  <a:pos x="91" y="118"/>
                </a:cxn>
                <a:cxn ang="0">
                  <a:pos x="137" y="230"/>
                </a:cxn>
                <a:cxn ang="0">
                  <a:pos x="188" y="362"/>
                </a:cxn>
                <a:cxn ang="0">
                  <a:pos x="228" y="477"/>
                </a:cxn>
                <a:cxn ang="0">
                  <a:pos x="250" y="522"/>
                </a:cxn>
                <a:cxn ang="0">
                  <a:pos x="264" y="522"/>
                </a:cxn>
                <a:cxn ang="0">
                  <a:pos x="302" y="522"/>
                </a:cxn>
                <a:cxn ang="0">
                  <a:pos x="322" y="522"/>
                </a:cxn>
                <a:cxn ang="0">
                  <a:pos x="336" y="477"/>
                </a:cxn>
                <a:cxn ang="0">
                  <a:pos x="382" y="362"/>
                </a:cxn>
                <a:cxn ang="0">
                  <a:pos x="434" y="230"/>
                </a:cxn>
                <a:cxn ang="0">
                  <a:pos x="473" y="118"/>
                </a:cxn>
                <a:cxn ang="0">
                  <a:pos x="495" y="67"/>
                </a:cxn>
                <a:cxn ang="0">
                  <a:pos x="499" y="89"/>
                </a:cxn>
                <a:cxn ang="0">
                  <a:pos x="499" y="184"/>
                </a:cxn>
                <a:cxn ang="0">
                  <a:pos x="499" y="334"/>
                </a:cxn>
                <a:cxn ang="0">
                  <a:pos x="499" y="466"/>
                </a:cxn>
                <a:cxn ang="0">
                  <a:pos x="499" y="522"/>
                </a:cxn>
                <a:cxn ang="0">
                  <a:pos x="519" y="522"/>
                </a:cxn>
                <a:cxn ang="0">
                  <a:pos x="551" y="522"/>
                </a:cxn>
                <a:cxn ang="0">
                  <a:pos x="571" y="522"/>
                </a:cxn>
                <a:cxn ang="0">
                  <a:pos x="571" y="456"/>
                </a:cxn>
                <a:cxn ang="0">
                  <a:pos x="571" y="305"/>
                </a:cxn>
                <a:cxn ang="0">
                  <a:pos x="571" y="140"/>
                </a:cxn>
                <a:cxn ang="0">
                  <a:pos x="571" y="22"/>
                </a:cxn>
                <a:cxn ang="0">
                  <a:pos x="551" y="0"/>
                </a:cxn>
                <a:cxn ang="0">
                  <a:pos x="468" y="0"/>
                </a:cxn>
                <a:cxn ang="0">
                  <a:pos x="443" y="17"/>
                </a:cxn>
                <a:cxn ang="0">
                  <a:pos x="412" y="99"/>
                </a:cxn>
                <a:cxn ang="0">
                  <a:pos x="367" y="226"/>
                </a:cxn>
                <a:cxn ang="0">
                  <a:pos x="322" y="348"/>
                </a:cxn>
                <a:cxn ang="0">
                  <a:pos x="289" y="429"/>
                </a:cxn>
              </a:cxnLst>
              <a:rect l="0" t="0" r="r" b="b"/>
              <a:pathLst>
                <a:path w="571" h="522">
                  <a:moveTo>
                    <a:pt x="284" y="446"/>
                  </a:moveTo>
                  <a:lnTo>
                    <a:pt x="280" y="429"/>
                  </a:lnTo>
                  <a:lnTo>
                    <a:pt x="270" y="399"/>
                  </a:lnTo>
                  <a:lnTo>
                    <a:pt x="250" y="348"/>
                  </a:lnTo>
                  <a:lnTo>
                    <a:pt x="223" y="293"/>
                  </a:lnTo>
                  <a:lnTo>
                    <a:pt x="204" y="226"/>
                  </a:lnTo>
                  <a:lnTo>
                    <a:pt x="179" y="159"/>
                  </a:lnTo>
                  <a:lnTo>
                    <a:pt x="152" y="99"/>
                  </a:lnTo>
                  <a:lnTo>
                    <a:pt x="137" y="47"/>
                  </a:lnTo>
                  <a:lnTo>
                    <a:pt x="123" y="17"/>
                  </a:lnTo>
                  <a:lnTo>
                    <a:pt x="118" y="0"/>
                  </a:lnTo>
                  <a:lnTo>
                    <a:pt x="96" y="0"/>
                  </a:lnTo>
                  <a:lnTo>
                    <a:pt x="56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0" y="67"/>
                  </a:lnTo>
                  <a:lnTo>
                    <a:pt x="0" y="140"/>
                  </a:lnTo>
                  <a:lnTo>
                    <a:pt x="0" y="220"/>
                  </a:lnTo>
                  <a:lnTo>
                    <a:pt x="0" y="305"/>
                  </a:lnTo>
                  <a:lnTo>
                    <a:pt x="0" y="390"/>
                  </a:lnTo>
                  <a:lnTo>
                    <a:pt x="0" y="456"/>
                  </a:lnTo>
                  <a:lnTo>
                    <a:pt x="0" y="507"/>
                  </a:lnTo>
                  <a:lnTo>
                    <a:pt x="0" y="522"/>
                  </a:lnTo>
                  <a:lnTo>
                    <a:pt x="5" y="522"/>
                  </a:lnTo>
                  <a:lnTo>
                    <a:pt x="15" y="522"/>
                  </a:lnTo>
                  <a:lnTo>
                    <a:pt x="29" y="522"/>
                  </a:lnTo>
                  <a:lnTo>
                    <a:pt x="51" y="522"/>
                  </a:lnTo>
                  <a:lnTo>
                    <a:pt x="62" y="522"/>
                  </a:lnTo>
                  <a:lnTo>
                    <a:pt x="67" y="522"/>
                  </a:lnTo>
                  <a:lnTo>
                    <a:pt x="67" y="507"/>
                  </a:lnTo>
                  <a:lnTo>
                    <a:pt x="67" y="466"/>
                  </a:lnTo>
                  <a:lnTo>
                    <a:pt x="67" y="404"/>
                  </a:lnTo>
                  <a:lnTo>
                    <a:pt x="67" y="334"/>
                  </a:lnTo>
                  <a:lnTo>
                    <a:pt x="67" y="255"/>
                  </a:lnTo>
                  <a:lnTo>
                    <a:pt x="67" y="184"/>
                  </a:lnTo>
                  <a:lnTo>
                    <a:pt x="67" y="127"/>
                  </a:lnTo>
                  <a:lnTo>
                    <a:pt x="67" y="89"/>
                  </a:lnTo>
                  <a:lnTo>
                    <a:pt x="67" y="70"/>
                  </a:lnTo>
                  <a:lnTo>
                    <a:pt x="76" y="67"/>
                  </a:lnTo>
                  <a:lnTo>
                    <a:pt x="81" y="82"/>
                  </a:lnTo>
                  <a:lnTo>
                    <a:pt x="91" y="118"/>
                  </a:lnTo>
                  <a:lnTo>
                    <a:pt x="112" y="165"/>
                  </a:lnTo>
                  <a:lnTo>
                    <a:pt x="137" y="230"/>
                  </a:lnTo>
                  <a:lnTo>
                    <a:pt x="162" y="297"/>
                  </a:lnTo>
                  <a:lnTo>
                    <a:pt x="188" y="362"/>
                  </a:lnTo>
                  <a:lnTo>
                    <a:pt x="208" y="424"/>
                  </a:lnTo>
                  <a:lnTo>
                    <a:pt x="228" y="477"/>
                  </a:lnTo>
                  <a:lnTo>
                    <a:pt x="245" y="512"/>
                  </a:lnTo>
                  <a:lnTo>
                    <a:pt x="250" y="522"/>
                  </a:lnTo>
                  <a:lnTo>
                    <a:pt x="255" y="522"/>
                  </a:lnTo>
                  <a:lnTo>
                    <a:pt x="264" y="522"/>
                  </a:lnTo>
                  <a:lnTo>
                    <a:pt x="284" y="522"/>
                  </a:lnTo>
                  <a:lnTo>
                    <a:pt x="302" y="522"/>
                  </a:lnTo>
                  <a:lnTo>
                    <a:pt x="311" y="522"/>
                  </a:lnTo>
                  <a:lnTo>
                    <a:pt x="322" y="522"/>
                  </a:lnTo>
                  <a:lnTo>
                    <a:pt x="326" y="512"/>
                  </a:lnTo>
                  <a:lnTo>
                    <a:pt x="336" y="477"/>
                  </a:lnTo>
                  <a:lnTo>
                    <a:pt x="358" y="424"/>
                  </a:lnTo>
                  <a:lnTo>
                    <a:pt x="382" y="362"/>
                  </a:lnTo>
                  <a:lnTo>
                    <a:pt x="407" y="297"/>
                  </a:lnTo>
                  <a:lnTo>
                    <a:pt x="434" y="230"/>
                  </a:lnTo>
                  <a:lnTo>
                    <a:pt x="454" y="165"/>
                  </a:lnTo>
                  <a:lnTo>
                    <a:pt x="473" y="118"/>
                  </a:lnTo>
                  <a:lnTo>
                    <a:pt x="490" y="82"/>
                  </a:lnTo>
                  <a:lnTo>
                    <a:pt x="495" y="67"/>
                  </a:lnTo>
                  <a:lnTo>
                    <a:pt x="499" y="70"/>
                  </a:lnTo>
                  <a:lnTo>
                    <a:pt x="499" y="89"/>
                  </a:lnTo>
                  <a:lnTo>
                    <a:pt x="499" y="127"/>
                  </a:lnTo>
                  <a:lnTo>
                    <a:pt x="499" y="184"/>
                  </a:lnTo>
                  <a:lnTo>
                    <a:pt x="499" y="255"/>
                  </a:lnTo>
                  <a:lnTo>
                    <a:pt x="499" y="334"/>
                  </a:lnTo>
                  <a:lnTo>
                    <a:pt x="499" y="404"/>
                  </a:lnTo>
                  <a:lnTo>
                    <a:pt x="499" y="466"/>
                  </a:lnTo>
                  <a:lnTo>
                    <a:pt x="499" y="507"/>
                  </a:lnTo>
                  <a:lnTo>
                    <a:pt x="499" y="522"/>
                  </a:lnTo>
                  <a:lnTo>
                    <a:pt x="505" y="522"/>
                  </a:lnTo>
                  <a:lnTo>
                    <a:pt x="519" y="522"/>
                  </a:lnTo>
                  <a:lnTo>
                    <a:pt x="534" y="522"/>
                  </a:lnTo>
                  <a:lnTo>
                    <a:pt x="551" y="522"/>
                  </a:lnTo>
                  <a:lnTo>
                    <a:pt x="561" y="522"/>
                  </a:lnTo>
                  <a:lnTo>
                    <a:pt x="571" y="522"/>
                  </a:lnTo>
                  <a:lnTo>
                    <a:pt x="571" y="507"/>
                  </a:lnTo>
                  <a:lnTo>
                    <a:pt x="571" y="456"/>
                  </a:lnTo>
                  <a:lnTo>
                    <a:pt x="571" y="390"/>
                  </a:lnTo>
                  <a:lnTo>
                    <a:pt x="571" y="305"/>
                  </a:lnTo>
                  <a:lnTo>
                    <a:pt x="571" y="220"/>
                  </a:lnTo>
                  <a:lnTo>
                    <a:pt x="571" y="140"/>
                  </a:lnTo>
                  <a:lnTo>
                    <a:pt x="571" y="67"/>
                  </a:lnTo>
                  <a:lnTo>
                    <a:pt x="571" y="22"/>
                  </a:lnTo>
                  <a:lnTo>
                    <a:pt x="571" y="0"/>
                  </a:lnTo>
                  <a:lnTo>
                    <a:pt x="551" y="0"/>
                  </a:lnTo>
                  <a:lnTo>
                    <a:pt x="510" y="0"/>
                  </a:lnTo>
                  <a:lnTo>
                    <a:pt x="468" y="0"/>
                  </a:lnTo>
                  <a:lnTo>
                    <a:pt x="448" y="0"/>
                  </a:lnTo>
                  <a:lnTo>
                    <a:pt x="443" y="17"/>
                  </a:lnTo>
                  <a:lnTo>
                    <a:pt x="434" y="47"/>
                  </a:lnTo>
                  <a:lnTo>
                    <a:pt x="412" y="99"/>
                  </a:lnTo>
                  <a:lnTo>
                    <a:pt x="392" y="159"/>
                  </a:lnTo>
                  <a:lnTo>
                    <a:pt x="367" y="226"/>
                  </a:lnTo>
                  <a:lnTo>
                    <a:pt x="340" y="293"/>
                  </a:lnTo>
                  <a:lnTo>
                    <a:pt x="322" y="348"/>
                  </a:lnTo>
                  <a:lnTo>
                    <a:pt x="302" y="399"/>
                  </a:lnTo>
                  <a:lnTo>
                    <a:pt x="289" y="429"/>
                  </a:lnTo>
                  <a:lnTo>
                    <a:pt x="284" y="446"/>
                  </a:lnTo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70" name="Freeform 46"/>
            <p:cNvSpPr>
              <a:spLocks noEditPoints="1"/>
            </p:cNvSpPr>
            <p:nvPr userDrawn="1"/>
          </p:nvSpPr>
          <p:spPr bwMode="auto">
            <a:xfrm>
              <a:off x="5345" y="4089"/>
              <a:ext cx="52" cy="52"/>
            </a:xfrm>
            <a:custGeom>
              <a:avLst/>
              <a:gdLst/>
              <a:ahLst/>
              <a:cxnLst>
                <a:cxn ang="0">
                  <a:pos x="218" y="0"/>
                </a:cxn>
                <a:cxn ang="0">
                  <a:pos x="212" y="17"/>
                </a:cxn>
                <a:cxn ang="0">
                  <a:pos x="203" y="47"/>
                </a:cxn>
                <a:cxn ang="0">
                  <a:pos x="176" y="99"/>
                </a:cxn>
                <a:cxn ang="0">
                  <a:pos x="152" y="159"/>
                </a:cxn>
                <a:cxn ang="0">
                  <a:pos x="127" y="226"/>
                </a:cxn>
                <a:cxn ang="0">
                  <a:pos x="95" y="297"/>
                </a:cxn>
                <a:cxn ang="0">
                  <a:pos x="66" y="362"/>
                </a:cxn>
                <a:cxn ang="0">
                  <a:pos x="39" y="424"/>
                </a:cxn>
                <a:cxn ang="0">
                  <a:pos x="19" y="477"/>
                </a:cxn>
                <a:cxn ang="0">
                  <a:pos x="4" y="512"/>
                </a:cxn>
                <a:cxn ang="0">
                  <a:pos x="0" y="522"/>
                </a:cxn>
                <a:cxn ang="0">
                  <a:pos x="4" y="522"/>
                </a:cxn>
                <a:cxn ang="0">
                  <a:pos x="19" y="522"/>
                </a:cxn>
                <a:cxn ang="0">
                  <a:pos x="35" y="522"/>
                </a:cxn>
                <a:cxn ang="0">
                  <a:pos x="54" y="522"/>
                </a:cxn>
                <a:cxn ang="0">
                  <a:pos x="66" y="522"/>
                </a:cxn>
                <a:cxn ang="0">
                  <a:pos x="71" y="522"/>
                </a:cxn>
                <a:cxn ang="0">
                  <a:pos x="76" y="512"/>
                </a:cxn>
                <a:cxn ang="0">
                  <a:pos x="85" y="484"/>
                </a:cxn>
                <a:cxn ang="0">
                  <a:pos x="100" y="456"/>
                </a:cxn>
                <a:cxn ang="0">
                  <a:pos x="110" y="424"/>
                </a:cxn>
                <a:cxn ang="0">
                  <a:pos x="122" y="399"/>
                </a:cxn>
                <a:cxn ang="0">
                  <a:pos x="127" y="390"/>
                </a:cxn>
                <a:cxn ang="0">
                  <a:pos x="387" y="390"/>
                </a:cxn>
                <a:cxn ang="0">
                  <a:pos x="391" y="399"/>
                </a:cxn>
                <a:cxn ang="0">
                  <a:pos x="402" y="424"/>
                </a:cxn>
                <a:cxn ang="0">
                  <a:pos x="411" y="456"/>
                </a:cxn>
                <a:cxn ang="0">
                  <a:pos x="428" y="484"/>
                </a:cxn>
                <a:cxn ang="0">
                  <a:pos x="438" y="512"/>
                </a:cxn>
                <a:cxn ang="0">
                  <a:pos x="443" y="522"/>
                </a:cxn>
                <a:cxn ang="0">
                  <a:pos x="447" y="522"/>
                </a:cxn>
                <a:cxn ang="0">
                  <a:pos x="458" y="522"/>
                </a:cxn>
                <a:cxn ang="0">
                  <a:pos x="467" y="522"/>
                </a:cxn>
                <a:cxn ang="0">
                  <a:pos x="482" y="522"/>
                </a:cxn>
                <a:cxn ang="0">
                  <a:pos x="499" y="522"/>
                </a:cxn>
                <a:cxn ang="0">
                  <a:pos x="509" y="522"/>
                </a:cxn>
                <a:cxn ang="0">
                  <a:pos x="519" y="522"/>
                </a:cxn>
                <a:cxn ang="0">
                  <a:pos x="509" y="512"/>
                </a:cxn>
                <a:cxn ang="0">
                  <a:pos x="499" y="477"/>
                </a:cxn>
                <a:cxn ang="0">
                  <a:pos x="472" y="424"/>
                </a:cxn>
                <a:cxn ang="0">
                  <a:pos x="447" y="362"/>
                </a:cxn>
                <a:cxn ang="0">
                  <a:pos x="421" y="297"/>
                </a:cxn>
                <a:cxn ang="0">
                  <a:pos x="391" y="226"/>
                </a:cxn>
                <a:cxn ang="0">
                  <a:pos x="360" y="159"/>
                </a:cxn>
                <a:cxn ang="0">
                  <a:pos x="335" y="99"/>
                </a:cxn>
                <a:cxn ang="0">
                  <a:pos x="315" y="47"/>
                </a:cxn>
                <a:cxn ang="0">
                  <a:pos x="299" y="17"/>
                </a:cxn>
                <a:cxn ang="0">
                  <a:pos x="293" y="0"/>
                </a:cxn>
                <a:cxn ang="0">
                  <a:pos x="288" y="0"/>
                </a:cxn>
                <a:cxn ang="0">
                  <a:pos x="279" y="0"/>
                </a:cxn>
                <a:cxn ang="0">
                  <a:pos x="264" y="0"/>
                </a:cxn>
                <a:cxn ang="0">
                  <a:pos x="250" y="0"/>
                </a:cxn>
                <a:cxn ang="0">
                  <a:pos x="237" y="0"/>
                </a:cxn>
                <a:cxn ang="0">
                  <a:pos x="223" y="0"/>
                </a:cxn>
                <a:cxn ang="0">
                  <a:pos x="218" y="0"/>
                </a:cxn>
                <a:cxn ang="0">
                  <a:pos x="147" y="334"/>
                </a:cxn>
                <a:cxn ang="0">
                  <a:pos x="254" y="67"/>
                </a:cxn>
                <a:cxn ang="0">
                  <a:pos x="254" y="61"/>
                </a:cxn>
                <a:cxn ang="0">
                  <a:pos x="367" y="334"/>
                </a:cxn>
                <a:cxn ang="0">
                  <a:pos x="147" y="334"/>
                </a:cxn>
              </a:cxnLst>
              <a:rect l="0" t="0" r="r" b="b"/>
              <a:pathLst>
                <a:path w="519" h="522">
                  <a:moveTo>
                    <a:pt x="218" y="0"/>
                  </a:moveTo>
                  <a:lnTo>
                    <a:pt x="212" y="17"/>
                  </a:lnTo>
                  <a:lnTo>
                    <a:pt x="203" y="47"/>
                  </a:lnTo>
                  <a:lnTo>
                    <a:pt x="176" y="99"/>
                  </a:lnTo>
                  <a:lnTo>
                    <a:pt x="152" y="159"/>
                  </a:lnTo>
                  <a:lnTo>
                    <a:pt x="127" y="226"/>
                  </a:lnTo>
                  <a:lnTo>
                    <a:pt x="95" y="297"/>
                  </a:lnTo>
                  <a:lnTo>
                    <a:pt x="66" y="362"/>
                  </a:lnTo>
                  <a:lnTo>
                    <a:pt x="39" y="424"/>
                  </a:lnTo>
                  <a:lnTo>
                    <a:pt x="19" y="477"/>
                  </a:lnTo>
                  <a:lnTo>
                    <a:pt x="4" y="512"/>
                  </a:lnTo>
                  <a:lnTo>
                    <a:pt x="0" y="522"/>
                  </a:lnTo>
                  <a:lnTo>
                    <a:pt x="4" y="522"/>
                  </a:lnTo>
                  <a:lnTo>
                    <a:pt x="19" y="522"/>
                  </a:lnTo>
                  <a:lnTo>
                    <a:pt x="35" y="522"/>
                  </a:lnTo>
                  <a:lnTo>
                    <a:pt x="54" y="522"/>
                  </a:lnTo>
                  <a:lnTo>
                    <a:pt x="66" y="522"/>
                  </a:lnTo>
                  <a:lnTo>
                    <a:pt x="71" y="522"/>
                  </a:lnTo>
                  <a:lnTo>
                    <a:pt x="76" y="512"/>
                  </a:lnTo>
                  <a:lnTo>
                    <a:pt x="85" y="484"/>
                  </a:lnTo>
                  <a:lnTo>
                    <a:pt x="100" y="456"/>
                  </a:lnTo>
                  <a:lnTo>
                    <a:pt x="110" y="424"/>
                  </a:lnTo>
                  <a:lnTo>
                    <a:pt x="122" y="399"/>
                  </a:lnTo>
                  <a:lnTo>
                    <a:pt x="127" y="390"/>
                  </a:lnTo>
                  <a:lnTo>
                    <a:pt x="387" y="390"/>
                  </a:lnTo>
                  <a:lnTo>
                    <a:pt x="391" y="399"/>
                  </a:lnTo>
                  <a:lnTo>
                    <a:pt x="402" y="424"/>
                  </a:lnTo>
                  <a:lnTo>
                    <a:pt x="411" y="456"/>
                  </a:lnTo>
                  <a:lnTo>
                    <a:pt x="428" y="484"/>
                  </a:lnTo>
                  <a:lnTo>
                    <a:pt x="438" y="512"/>
                  </a:lnTo>
                  <a:lnTo>
                    <a:pt x="443" y="522"/>
                  </a:lnTo>
                  <a:lnTo>
                    <a:pt x="447" y="522"/>
                  </a:lnTo>
                  <a:lnTo>
                    <a:pt x="458" y="522"/>
                  </a:lnTo>
                  <a:lnTo>
                    <a:pt x="467" y="522"/>
                  </a:lnTo>
                  <a:lnTo>
                    <a:pt x="482" y="522"/>
                  </a:lnTo>
                  <a:lnTo>
                    <a:pt x="499" y="522"/>
                  </a:lnTo>
                  <a:lnTo>
                    <a:pt x="509" y="522"/>
                  </a:lnTo>
                  <a:lnTo>
                    <a:pt x="519" y="522"/>
                  </a:lnTo>
                  <a:lnTo>
                    <a:pt x="509" y="512"/>
                  </a:lnTo>
                  <a:lnTo>
                    <a:pt x="499" y="477"/>
                  </a:lnTo>
                  <a:lnTo>
                    <a:pt x="472" y="424"/>
                  </a:lnTo>
                  <a:lnTo>
                    <a:pt x="447" y="362"/>
                  </a:lnTo>
                  <a:lnTo>
                    <a:pt x="421" y="297"/>
                  </a:lnTo>
                  <a:lnTo>
                    <a:pt x="391" y="226"/>
                  </a:lnTo>
                  <a:lnTo>
                    <a:pt x="360" y="159"/>
                  </a:lnTo>
                  <a:lnTo>
                    <a:pt x="335" y="99"/>
                  </a:lnTo>
                  <a:lnTo>
                    <a:pt x="315" y="47"/>
                  </a:lnTo>
                  <a:lnTo>
                    <a:pt x="299" y="17"/>
                  </a:lnTo>
                  <a:lnTo>
                    <a:pt x="293" y="0"/>
                  </a:lnTo>
                  <a:lnTo>
                    <a:pt x="288" y="0"/>
                  </a:lnTo>
                  <a:lnTo>
                    <a:pt x="279" y="0"/>
                  </a:lnTo>
                  <a:lnTo>
                    <a:pt x="264" y="0"/>
                  </a:lnTo>
                  <a:lnTo>
                    <a:pt x="250" y="0"/>
                  </a:lnTo>
                  <a:lnTo>
                    <a:pt x="237" y="0"/>
                  </a:lnTo>
                  <a:lnTo>
                    <a:pt x="223" y="0"/>
                  </a:lnTo>
                  <a:lnTo>
                    <a:pt x="218" y="0"/>
                  </a:lnTo>
                  <a:close/>
                  <a:moveTo>
                    <a:pt x="147" y="334"/>
                  </a:moveTo>
                  <a:lnTo>
                    <a:pt x="254" y="67"/>
                  </a:lnTo>
                  <a:lnTo>
                    <a:pt x="254" y="61"/>
                  </a:lnTo>
                  <a:lnTo>
                    <a:pt x="367" y="334"/>
                  </a:lnTo>
                  <a:lnTo>
                    <a:pt x="147" y="3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71" name="Freeform 47"/>
            <p:cNvSpPr>
              <a:spLocks/>
            </p:cNvSpPr>
            <p:nvPr userDrawn="1"/>
          </p:nvSpPr>
          <p:spPr bwMode="auto">
            <a:xfrm>
              <a:off x="5345" y="4089"/>
              <a:ext cx="52" cy="52"/>
            </a:xfrm>
            <a:custGeom>
              <a:avLst/>
              <a:gdLst/>
              <a:ahLst/>
              <a:cxnLst>
                <a:cxn ang="0">
                  <a:pos x="218" y="0"/>
                </a:cxn>
                <a:cxn ang="0">
                  <a:pos x="212" y="17"/>
                </a:cxn>
                <a:cxn ang="0">
                  <a:pos x="203" y="47"/>
                </a:cxn>
                <a:cxn ang="0">
                  <a:pos x="176" y="99"/>
                </a:cxn>
                <a:cxn ang="0">
                  <a:pos x="152" y="159"/>
                </a:cxn>
                <a:cxn ang="0">
                  <a:pos x="127" y="226"/>
                </a:cxn>
                <a:cxn ang="0">
                  <a:pos x="95" y="297"/>
                </a:cxn>
                <a:cxn ang="0">
                  <a:pos x="66" y="362"/>
                </a:cxn>
                <a:cxn ang="0">
                  <a:pos x="39" y="424"/>
                </a:cxn>
                <a:cxn ang="0">
                  <a:pos x="19" y="477"/>
                </a:cxn>
                <a:cxn ang="0">
                  <a:pos x="4" y="512"/>
                </a:cxn>
                <a:cxn ang="0">
                  <a:pos x="0" y="522"/>
                </a:cxn>
                <a:cxn ang="0">
                  <a:pos x="4" y="522"/>
                </a:cxn>
                <a:cxn ang="0">
                  <a:pos x="19" y="522"/>
                </a:cxn>
                <a:cxn ang="0">
                  <a:pos x="35" y="522"/>
                </a:cxn>
                <a:cxn ang="0">
                  <a:pos x="54" y="522"/>
                </a:cxn>
                <a:cxn ang="0">
                  <a:pos x="66" y="522"/>
                </a:cxn>
                <a:cxn ang="0">
                  <a:pos x="71" y="522"/>
                </a:cxn>
                <a:cxn ang="0">
                  <a:pos x="76" y="512"/>
                </a:cxn>
                <a:cxn ang="0">
                  <a:pos x="85" y="484"/>
                </a:cxn>
                <a:cxn ang="0">
                  <a:pos x="100" y="456"/>
                </a:cxn>
                <a:cxn ang="0">
                  <a:pos x="110" y="424"/>
                </a:cxn>
                <a:cxn ang="0">
                  <a:pos x="122" y="399"/>
                </a:cxn>
                <a:cxn ang="0">
                  <a:pos x="127" y="390"/>
                </a:cxn>
                <a:cxn ang="0">
                  <a:pos x="387" y="390"/>
                </a:cxn>
                <a:cxn ang="0">
                  <a:pos x="391" y="399"/>
                </a:cxn>
                <a:cxn ang="0">
                  <a:pos x="402" y="424"/>
                </a:cxn>
                <a:cxn ang="0">
                  <a:pos x="411" y="456"/>
                </a:cxn>
                <a:cxn ang="0">
                  <a:pos x="428" y="484"/>
                </a:cxn>
                <a:cxn ang="0">
                  <a:pos x="438" y="512"/>
                </a:cxn>
                <a:cxn ang="0">
                  <a:pos x="443" y="522"/>
                </a:cxn>
                <a:cxn ang="0">
                  <a:pos x="447" y="522"/>
                </a:cxn>
                <a:cxn ang="0">
                  <a:pos x="458" y="522"/>
                </a:cxn>
                <a:cxn ang="0">
                  <a:pos x="467" y="522"/>
                </a:cxn>
                <a:cxn ang="0">
                  <a:pos x="482" y="522"/>
                </a:cxn>
                <a:cxn ang="0">
                  <a:pos x="499" y="522"/>
                </a:cxn>
                <a:cxn ang="0">
                  <a:pos x="509" y="522"/>
                </a:cxn>
                <a:cxn ang="0">
                  <a:pos x="519" y="522"/>
                </a:cxn>
                <a:cxn ang="0">
                  <a:pos x="509" y="512"/>
                </a:cxn>
                <a:cxn ang="0">
                  <a:pos x="499" y="477"/>
                </a:cxn>
                <a:cxn ang="0">
                  <a:pos x="472" y="424"/>
                </a:cxn>
                <a:cxn ang="0">
                  <a:pos x="447" y="362"/>
                </a:cxn>
                <a:cxn ang="0">
                  <a:pos x="421" y="297"/>
                </a:cxn>
                <a:cxn ang="0">
                  <a:pos x="391" y="226"/>
                </a:cxn>
                <a:cxn ang="0">
                  <a:pos x="360" y="159"/>
                </a:cxn>
                <a:cxn ang="0">
                  <a:pos x="335" y="99"/>
                </a:cxn>
                <a:cxn ang="0">
                  <a:pos x="315" y="47"/>
                </a:cxn>
                <a:cxn ang="0">
                  <a:pos x="299" y="17"/>
                </a:cxn>
                <a:cxn ang="0">
                  <a:pos x="293" y="0"/>
                </a:cxn>
                <a:cxn ang="0">
                  <a:pos x="288" y="0"/>
                </a:cxn>
                <a:cxn ang="0">
                  <a:pos x="279" y="0"/>
                </a:cxn>
                <a:cxn ang="0">
                  <a:pos x="264" y="0"/>
                </a:cxn>
                <a:cxn ang="0">
                  <a:pos x="250" y="0"/>
                </a:cxn>
                <a:cxn ang="0">
                  <a:pos x="237" y="0"/>
                </a:cxn>
                <a:cxn ang="0">
                  <a:pos x="223" y="0"/>
                </a:cxn>
                <a:cxn ang="0">
                  <a:pos x="218" y="0"/>
                </a:cxn>
              </a:cxnLst>
              <a:rect l="0" t="0" r="r" b="b"/>
              <a:pathLst>
                <a:path w="519" h="522">
                  <a:moveTo>
                    <a:pt x="218" y="0"/>
                  </a:moveTo>
                  <a:lnTo>
                    <a:pt x="212" y="17"/>
                  </a:lnTo>
                  <a:lnTo>
                    <a:pt x="203" y="47"/>
                  </a:lnTo>
                  <a:lnTo>
                    <a:pt x="176" y="99"/>
                  </a:lnTo>
                  <a:lnTo>
                    <a:pt x="152" y="159"/>
                  </a:lnTo>
                  <a:lnTo>
                    <a:pt x="127" y="226"/>
                  </a:lnTo>
                  <a:lnTo>
                    <a:pt x="95" y="297"/>
                  </a:lnTo>
                  <a:lnTo>
                    <a:pt x="66" y="362"/>
                  </a:lnTo>
                  <a:lnTo>
                    <a:pt x="39" y="424"/>
                  </a:lnTo>
                  <a:lnTo>
                    <a:pt x="19" y="477"/>
                  </a:lnTo>
                  <a:lnTo>
                    <a:pt x="4" y="512"/>
                  </a:lnTo>
                  <a:lnTo>
                    <a:pt x="0" y="522"/>
                  </a:lnTo>
                  <a:lnTo>
                    <a:pt x="4" y="522"/>
                  </a:lnTo>
                  <a:lnTo>
                    <a:pt x="19" y="522"/>
                  </a:lnTo>
                  <a:lnTo>
                    <a:pt x="35" y="522"/>
                  </a:lnTo>
                  <a:lnTo>
                    <a:pt x="54" y="522"/>
                  </a:lnTo>
                  <a:lnTo>
                    <a:pt x="66" y="522"/>
                  </a:lnTo>
                  <a:lnTo>
                    <a:pt x="71" y="522"/>
                  </a:lnTo>
                  <a:lnTo>
                    <a:pt x="76" y="512"/>
                  </a:lnTo>
                  <a:lnTo>
                    <a:pt x="85" y="484"/>
                  </a:lnTo>
                  <a:lnTo>
                    <a:pt x="100" y="456"/>
                  </a:lnTo>
                  <a:lnTo>
                    <a:pt x="110" y="424"/>
                  </a:lnTo>
                  <a:lnTo>
                    <a:pt x="122" y="399"/>
                  </a:lnTo>
                  <a:lnTo>
                    <a:pt x="127" y="390"/>
                  </a:lnTo>
                  <a:lnTo>
                    <a:pt x="387" y="390"/>
                  </a:lnTo>
                  <a:lnTo>
                    <a:pt x="391" y="399"/>
                  </a:lnTo>
                  <a:lnTo>
                    <a:pt x="402" y="424"/>
                  </a:lnTo>
                  <a:lnTo>
                    <a:pt x="411" y="456"/>
                  </a:lnTo>
                  <a:lnTo>
                    <a:pt x="428" y="484"/>
                  </a:lnTo>
                  <a:lnTo>
                    <a:pt x="438" y="512"/>
                  </a:lnTo>
                  <a:lnTo>
                    <a:pt x="443" y="522"/>
                  </a:lnTo>
                  <a:lnTo>
                    <a:pt x="447" y="522"/>
                  </a:lnTo>
                  <a:lnTo>
                    <a:pt x="458" y="522"/>
                  </a:lnTo>
                  <a:lnTo>
                    <a:pt x="467" y="522"/>
                  </a:lnTo>
                  <a:lnTo>
                    <a:pt x="482" y="522"/>
                  </a:lnTo>
                  <a:lnTo>
                    <a:pt x="499" y="522"/>
                  </a:lnTo>
                  <a:lnTo>
                    <a:pt x="509" y="522"/>
                  </a:lnTo>
                  <a:lnTo>
                    <a:pt x="519" y="522"/>
                  </a:lnTo>
                  <a:lnTo>
                    <a:pt x="509" y="512"/>
                  </a:lnTo>
                  <a:lnTo>
                    <a:pt x="499" y="477"/>
                  </a:lnTo>
                  <a:lnTo>
                    <a:pt x="472" y="424"/>
                  </a:lnTo>
                  <a:lnTo>
                    <a:pt x="447" y="362"/>
                  </a:lnTo>
                  <a:lnTo>
                    <a:pt x="421" y="297"/>
                  </a:lnTo>
                  <a:lnTo>
                    <a:pt x="391" y="226"/>
                  </a:lnTo>
                  <a:lnTo>
                    <a:pt x="360" y="159"/>
                  </a:lnTo>
                  <a:lnTo>
                    <a:pt x="335" y="99"/>
                  </a:lnTo>
                  <a:lnTo>
                    <a:pt x="315" y="47"/>
                  </a:lnTo>
                  <a:lnTo>
                    <a:pt x="299" y="17"/>
                  </a:lnTo>
                  <a:lnTo>
                    <a:pt x="293" y="0"/>
                  </a:lnTo>
                  <a:lnTo>
                    <a:pt x="288" y="0"/>
                  </a:lnTo>
                  <a:lnTo>
                    <a:pt x="279" y="0"/>
                  </a:lnTo>
                  <a:lnTo>
                    <a:pt x="264" y="0"/>
                  </a:lnTo>
                  <a:lnTo>
                    <a:pt x="250" y="0"/>
                  </a:lnTo>
                  <a:lnTo>
                    <a:pt x="237" y="0"/>
                  </a:lnTo>
                  <a:lnTo>
                    <a:pt x="223" y="0"/>
                  </a:lnTo>
                  <a:lnTo>
                    <a:pt x="218" y="0"/>
                  </a:lnTo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72" name="Freeform 48"/>
            <p:cNvSpPr>
              <a:spLocks/>
            </p:cNvSpPr>
            <p:nvPr userDrawn="1"/>
          </p:nvSpPr>
          <p:spPr bwMode="auto">
            <a:xfrm>
              <a:off x="5359" y="4095"/>
              <a:ext cx="23" cy="27"/>
            </a:xfrm>
            <a:custGeom>
              <a:avLst/>
              <a:gdLst/>
              <a:ahLst/>
              <a:cxnLst>
                <a:cxn ang="0">
                  <a:pos x="0" y="273"/>
                </a:cxn>
                <a:cxn ang="0">
                  <a:pos x="107" y="6"/>
                </a:cxn>
                <a:cxn ang="0">
                  <a:pos x="107" y="0"/>
                </a:cxn>
                <a:cxn ang="0">
                  <a:pos x="220" y="273"/>
                </a:cxn>
                <a:cxn ang="0">
                  <a:pos x="0" y="273"/>
                </a:cxn>
              </a:cxnLst>
              <a:rect l="0" t="0" r="r" b="b"/>
              <a:pathLst>
                <a:path w="220" h="273">
                  <a:moveTo>
                    <a:pt x="0" y="273"/>
                  </a:moveTo>
                  <a:lnTo>
                    <a:pt x="107" y="6"/>
                  </a:lnTo>
                  <a:lnTo>
                    <a:pt x="107" y="0"/>
                  </a:lnTo>
                  <a:lnTo>
                    <a:pt x="220" y="273"/>
                  </a:lnTo>
                  <a:lnTo>
                    <a:pt x="0" y="273"/>
                  </a:lnTo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73" name="Freeform 49"/>
            <p:cNvSpPr>
              <a:spLocks noEditPoints="1"/>
            </p:cNvSpPr>
            <p:nvPr userDrawn="1"/>
          </p:nvSpPr>
          <p:spPr bwMode="auto">
            <a:xfrm>
              <a:off x="5412" y="4089"/>
              <a:ext cx="37" cy="52"/>
            </a:xfrm>
            <a:custGeom>
              <a:avLst/>
              <a:gdLst/>
              <a:ahLst/>
              <a:cxnLst>
                <a:cxn ang="0">
                  <a:pos x="208" y="261"/>
                </a:cxn>
                <a:cxn ang="0">
                  <a:pos x="275" y="235"/>
                </a:cxn>
                <a:cxn ang="0">
                  <a:pos x="326" y="144"/>
                </a:cxn>
                <a:cxn ang="0">
                  <a:pos x="293" y="51"/>
                </a:cxn>
                <a:cxn ang="0">
                  <a:pos x="223" y="10"/>
                </a:cxn>
                <a:cxn ang="0">
                  <a:pos x="127" y="0"/>
                </a:cxn>
                <a:cxn ang="0">
                  <a:pos x="81" y="0"/>
                </a:cxn>
                <a:cxn ang="0">
                  <a:pos x="15" y="0"/>
                </a:cxn>
                <a:cxn ang="0">
                  <a:pos x="0" y="22"/>
                </a:cxn>
                <a:cxn ang="0">
                  <a:pos x="0" y="140"/>
                </a:cxn>
                <a:cxn ang="0">
                  <a:pos x="0" y="305"/>
                </a:cxn>
                <a:cxn ang="0">
                  <a:pos x="0" y="456"/>
                </a:cxn>
                <a:cxn ang="0">
                  <a:pos x="0" y="522"/>
                </a:cxn>
                <a:cxn ang="0">
                  <a:pos x="15" y="522"/>
                </a:cxn>
                <a:cxn ang="0">
                  <a:pos x="49" y="522"/>
                </a:cxn>
                <a:cxn ang="0">
                  <a:pos x="71" y="522"/>
                </a:cxn>
                <a:cxn ang="0">
                  <a:pos x="71" y="461"/>
                </a:cxn>
                <a:cxn ang="0">
                  <a:pos x="71" y="348"/>
                </a:cxn>
                <a:cxn ang="0">
                  <a:pos x="71" y="293"/>
                </a:cxn>
                <a:cxn ang="0">
                  <a:pos x="152" y="293"/>
                </a:cxn>
                <a:cxn ang="0">
                  <a:pos x="208" y="344"/>
                </a:cxn>
                <a:cxn ang="0">
                  <a:pos x="223" y="378"/>
                </a:cxn>
                <a:cxn ang="0">
                  <a:pos x="255" y="452"/>
                </a:cxn>
                <a:cxn ang="0">
                  <a:pos x="279" y="512"/>
                </a:cxn>
                <a:cxn ang="0">
                  <a:pos x="288" y="522"/>
                </a:cxn>
                <a:cxn ang="0">
                  <a:pos x="316" y="522"/>
                </a:cxn>
                <a:cxn ang="0">
                  <a:pos x="344" y="522"/>
                </a:cxn>
                <a:cxn ang="0">
                  <a:pos x="367" y="522"/>
                </a:cxn>
                <a:cxn ang="0">
                  <a:pos x="340" y="471"/>
                </a:cxn>
                <a:cxn ang="0">
                  <a:pos x="306" y="390"/>
                </a:cxn>
                <a:cxn ang="0">
                  <a:pos x="275" y="328"/>
                </a:cxn>
                <a:cxn ang="0">
                  <a:pos x="259" y="297"/>
                </a:cxn>
                <a:cxn ang="0">
                  <a:pos x="232" y="273"/>
                </a:cxn>
                <a:cxn ang="0">
                  <a:pos x="137" y="230"/>
                </a:cxn>
                <a:cxn ang="0">
                  <a:pos x="71" y="61"/>
                </a:cxn>
                <a:cxn ang="0">
                  <a:pos x="141" y="61"/>
                </a:cxn>
                <a:cxn ang="0">
                  <a:pos x="237" y="99"/>
                </a:cxn>
                <a:cxn ang="0">
                  <a:pos x="244" y="178"/>
                </a:cxn>
                <a:cxn ang="0">
                  <a:pos x="183" y="220"/>
                </a:cxn>
              </a:cxnLst>
              <a:rect l="0" t="0" r="r" b="b"/>
              <a:pathLst>
                <a:path w="367" h="522">
                  <a:moveTo>
                    <a:pt x="217" y="268"/>
                  </a:moveTo>
                  <a:lnTo>
                    <a:pt x="208" y="261"/>
                  </a:lnTo>
                  <a:lnTo>
                    <a:pt x="217" y="261"/>
                  </a:lnTo>
                  <a:lnTo>
                    <a:pt x="275" y="235"/>
                  </a:lnTo>
                  <a:lnTo>
                    <a:pt x="311" y="194"/>
                  </a:lnTo>
                  <a:lnTo>
                    <a:pt x="326" y="144"/>
                  </a:lnTo>
                  <a:lnTo>
                    <a:pt x="320" y="89"/>
                  </a:lnTo>
                  <a:lnTo>
                    <a:pt x="293" y="51"/>
                  </a:lnTo>
                  <a:lnTo>
                    <a:pt x="264" y="26"/>
                  </a:lnTo>
                  <a:lnTo>
                    <a:pt x="223" y="10"/>
                  </a:lnTo>
                  <a:lnTo>
                    <a:pt x="176" y="0"/>
                  </a:lnTo>
                  <a:lnTo>
                    <a:pt x="127" y="0"/>
                  </a:lnTo>
                  <a:lnTo>
                    <a:pt x="109" y="0"/>
                  </a:lnTo>
                  <a:lnTo>
                    <a:pt x="81" y="0"/>
                  </a:lnTo>
                  <a:lnTo>
                    <a:pt x="44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0" y="67"/>
                  </a:lnTo>
                  <a:lnTo>
                    <a:pt x="0" y="140"/>
                  </a:lnTo>
                  <a:lnTo>
                    <a:pt x="0" y="220"/>
                  </a:lnTo>
                  <a:lnTo>
                    <a:pt x="0" y="305"/>
                  </a:lnTo>
                  <a:lnTo>
                    <a:pt x="0" y="390"/>
                  </a:lnTo>
                  <a:lnTo>
                    <a:pt x="0" y="456"/>
                  </a:lnTo>
                  <a:lnTo>
                    <a:pt x="0" y="507"/>
                  </a:lnTo>
                  <a:lnTo>
                    <a:pt x="0" y="522"/>
                  </a:lnTo>
                  <a:lnTo>
                    <a:pt x="5" y="522"/>
                  </a:lnTo>
                  <a:lnTo>
                    <a:pt x="15" y="522"/>
                  </a:lnTo>
                  <a:lnTo>
                    <a:pt x="34" y="522"/>
                  </a:lnTo>
                  <a:lnTo>
                    <a:pt x="49" y="522"/>
                  </a:lnTo>
                  <a:lnTo>
                    <a:pt x="61" y="522"/>
                  </a:lnTo>
                  <a:lnTo>
                    <a:pt x="71" y="522"/>
                  </a:lnTo>
                  <a:lnTo>
                    <a:pt x="71" y="507"/>
                  </a:lnTo>
                  <a:lnTo>
                    <a:pt x="71" y="461"/>
                  </a:lnTo>
                  <a:lnTo>
                    <a:pt x="71" y="404"/>
                  </a:lnTo>
                  <a:lnTo>
                    <a:pt x="71" y="348"/>
                  </a:lnTo>
                  <a:lnTo>
                    <a:pt x="71" y="305"/>
                  </a:lnTo>
                  <a:lnTo>
                    <a:pt x="71" y="293"/>
                  </a:lnTo>
                  <a:lnTo>
                    <a:pt x="114" y="293"/>
                  </a:lnTo>
                  <a:lnTo>
                    <a:pt x="152" y="293"/>
                  </a:lnTo>
                  <a:lnTo>
                    <a:pt x="183" y="305"/>
                  </a:lnTo>
                  <a:lnTo>
                    <a:pt x="208" y="344"/>
                  </a:lnTo>
                  <a:lnTo>
                    <a:pt x="213" y="353"/>
                  </a:lnTo>
                  <a:lnTo>
                    <a:pt x="223" y="378"/>
                  </a:lnTo>
                  <a:lnTo>
                    <a:pt x="237" y="415"/>
                  </a:lnTo>
                  <a:lnTo>
                    <a:pt x="255" y="452"/>
                  </a:lnTo>
                  <a:lnTo>
                    <a:pt x="269" y="484"/>
                  </a:lnTo>
                  <a:lnTo>
                    <a:pt x="279" y="512"/>
                  </a:lnTo>
                  <a:lnTo>
                    <a:pt x="284" y="522"/>
                  </a:lnTo>
                  <a:lnTo>
                    <a:pt x="288" y="522"/>
                  </a:lnTo>
                  <a:lnTo>
                    <a:pt x="298" y="522"/>
                  </a:lnTo>
                  <a:lnTo>
                    <a:pt x="316" y="522"/>
                  </a:lnTo>
                  <a:lnTo>
                    <a:pt x="335" y="522"/>
                  </a:lnTo>
                  <a:lnTo>
                    <a:pt x="344" y="522"/>
                  </a:lnTo>
                  <a:lnTo>
                    <a:pt x="360" y="522"/>
                  </a:lnTo>
                  <a:lnTo>
                    <a:pt x="367" y="522"/>
                  </a:lnTo>
                  <a:lnTo>
                    <a:pt x="355" y="507"/>
                  </a:lnTo>
                  <a:lnTo>
                    <a:pt x="340" y="471"/>
                  </a:lnTo>
                  <a:lnTo>
                    <a:pt x="326" y="429"/>
                  </a:lnTo>
                  <a:lnTo>
                    <a:pt x="306" y="390"/>
                  </a:lnTo>
                  <a:lnTo>
                    <a:pt x="284" y="353"/>
                  </a:lnTo>
                  <a:lnTo>
                    <a:pt x="275" y="328"/>
                  </a:lnTo>
                  <a:lnTo>
                    <a:pt x="269" y="316"/>
                  </a:lnTo>
                  <a:lnTo>
                    <a:pt x="259" y="297"/>
                  </a:lnTo>
                  <a:lnTo>
                    <a:pt x="250" y="281"/>
                  </a:lnTo>
                  <a:lnTo>
                    <a:pt x="232" y="273"/>
                  </a:lnTo>
                  <a:lnTo>
                    <a:pt x="217" y="268"/>
                  </a:lnTo>
                  <a:close/>
                  <a:moveTo>
                    <a:pt x="137" y="230"/>
                  </a:moveTo>
                  <a:lnTo>
                    <a:pt x="71" y="230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141" y="61"/>
                  </a:lnTo>
                  <a:lnTo>
                    <a:pt x="203" y="70"/>
                  </a:lnTo>
                  <a:lnTo>
                    <a:pt x="237" y="99"/>
                  </a:lnTo>
                  <a:lnTo>
                    <a:pt x="250" y="144"/>
                  </a:lnTo>
                  <a:lnTo>
                    <a:pt x="244" y="178"/>
                  </a:lnTo>
                  <a:lnTo>
                    <a:pt x="217" y="206"/>
                  </a:lnTo>
                  <a:lnTo>
                    <a:pt x="183" y="220"/>
                  </a:lnTo>
                  <a:lnTo>
                    <a:pt x="137" y="2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74" name="Freeform 50"/>
            <p:cNvSpPr>
              <a:spLocks/>
            </p:cNvSpPr>
            <p:nvPr userDrawn="1"/>
          </p:nvSpPr>
          <p:spPr bwMode="auto">
            <a:xfrm>
              <a:off x="5412" y="4089"/>
              <a:ext cx="37" cy="52"/>
            </a:xfrm>
            <a:custGeom>
              <a:avLst/>
              <a:gdLst/>
              <a:ahLst/>
              <a:cxnLst>
                <a:cxn ang="0">
                  <a:pos x="208" y="261"/>
                </a:cxn>
                <a:cxn ang="0">
                  <a:pos x="275" y="235"/>
                </a:cxn>
                <a:cxn ang="0">
                  <a:pos x="326" y="144"/>
                </a:cxn>
                <a:cxn ang="0">
                  <a:pos x="293" y="51"/>
                </a:cxn>
                <a:cxn ang="0">
                  <a:pos x="223" y="10"/>
                </a:cxn>
                <a:cxn ang="0">
                  <a:pos x="127" y="0"/>
                </a:cxn>
                <a:cxn ang="0">
                  <a:pos x="81" y="0"/>
                </a:cxn>
                <a:cxn ang="0">
                  <a:pos x="15" y="0"/>
                </a:cxn>
                <a:cxn ang="0">
                  <a:pos x="0" y="22"/>
                </a:cxn>
                <a:cxn ang="0">
                  <a:pos x="0" y="140"/>
                </a:cxn>
                <a:cxn ang="0">
                  <a:pos x="0" y="305"/>
                </a:cxn>
                <a:cxn ang="0">
                  <a:pos x="0" y="456"/>
                </a:cxn>
                <a:cxn ang="0">
                  <a:pos x="0" y="522"/>
                </a:cxn>
                <a:cxn ang="0">
                  <a:pos x="15" y="522"/>
                </a:cxn>
                <a:cxn ang="0">
                  <a:pos x="49" y="522"/>
                </a:cxn>
                <a:cxn ang="0">
                  <a:pos x="71" y="522"/>
                </a:cxn>
                <a:cxn ang="0">
                  <a:pos x="71" y="461"/>
                </a:cxn>
                <a:cxn ang="0">
                  <a:pos x="71" y="348"/>
                </a:cxn>
                <a:cxn ang="0">
                  <a:pos x="71" y="293"/>
                </a:cxn>
                <a:cxn ang="0">
                  <a:pos x="152" y="293"/>
                </a:cxn>
                <a:cxn ang="0">
                  <a:pos x="208" y="344"/>
                </a:cxn>
                <a:cxn ang="0">
                  <a:pos x="223" y="378"/>
                </a:cxn>
                <a:cxn ang="0">
                  <a:pos x="255" y="452"/>
                </a:cxn>
                <a:cxn ang="0">
                  <a:pos x="279" y="512"/>
                </a:cxn>
                <a:cxn ang="0">
                  <a:pos x="288" y="522"/>
                </a:cxn>
                <a:cxn ang="0">
                  <a:pos x="316" y="522"/>
                </a:cxn>
                <a:cxn ang="0">
                  <a:pos x="344" y="522"/>
                </a:cxn>
                <a:cxn ang="0">
                  <a:pos x="367" y="522"/>
                </a:cxn>
                <a:cxn ang="0">
                  <a:pos x="340" y="471"/>
                </a:cxn>
                <a:cxn ang="0">
                  <a:pos x="306" y="390"/>
                </a:cxn>
                <a:cxn ang="0">
                  <a:pos x="275" y="328"/>
                </a:cxn>
                <a:cxn ang="0">
                  <a:pos x="259" y="297"/>
                </a:cxn>
                <a:cxn ang="0">
                  <a:pos x="232" y="273"/>
                </a:cxn>
              </a:cxnLst>
              <a:rect l="0" t="0" r="r" b="b"/>
              <a:pathLst>
                <a:path w="367" h="522">
                  <a:moveTo>
                    <a:pt x="217" y="268"/>
                  </a:moveTo>
                  <a:lnTo>
                    <a:pt x="208" y="261"/>
                  </a:lnTo>
                  <a:lnTo>
                    <a:pt x="217" y="261"/>
                  </a:lnTo>
                  <a:lnTo>
                    <a:pt x="275" y="235"/>
                  </a:lnTo>
                  <a:lnTo>
                    <a:pt x="311" y="194"/>
                  </a:lnTo>
                  <a:lnTo>
                    <a:pt x="326" y="144"/>
                  </a:lnTo>
                  <a:lnTo>
                    <a:pt x="320" y="89"/>
                  </a:lnTo>
                  <a:lnTo>
                    <a:pt x="293" y="51"/>
                  </a:lnTo>
                  <a:lnTo>
                    <a:pt x="264" y="26"/>
                  </a:lnTo>
                  <a:lnTo>
                    <a:pt x="223" y="10"/>
                  </a:lnTo>
                  <a:lnTo>
                    <a:pt x="176" y="0"/>
                  </a:lnTo>
                  <a:lnTo>
                    <a:pt x="127" y="0"/>
                  </a:lnTo>
                  <a:lnTo>
                    <a:pt x="109" y="0"/>
                  </a:lnTo>
                  <a:lnTo>
                    <a:pt x="81" y="0"/>
                  </a:lnTo>
                  <a:lnTo>
                    <a:pt x="44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0" y="67"/>
                  </a:lnTo>
                  <a:lnTo>
                    <a:pt x="0" y="140"/>
                  </a:lnTo>
                  <a:lnTo>
                    <a:pt x="0" y="220"/>
                  </a:lnTo>
                  <a:lnTo>
                    <a:pt x="0" y="305"/>
                  </a:lnTo>
                  <a:lnTo>
                    <a:pt x="0" y="390"/>
                  </a:lnTo>
                  <a:lnTo>
                    <a:pt x="0" y="456"/>
                  </a:lnTo>
                  <a:lnTo>
                    <a:pt x="0" y="507"/>
                  </a:lnTo>
                  <a:lnTo>
                    <a:pt x="0" y="522"/>
                  </a:lnTo>
                  <a:lnTo>
                    <a:pt x="5" y="522"/>
                  </a:lnTo>
                  <a:lnTo>
                    <a:pt x="15" y="522"/>
                  </a:lnTo>
                  <a:lnTo>
                    <a:pt x="34" y="522"/>
                  </a:lnTo>
                  <a:lnTo>
                    <a:pt x="49" y="522"/>
                  </a:lnTo>
                  <a:lnTo>
                    <a:pt x="61" y="522"/>
                  </a:lnTo>
                  <a:lnTo>
                    <a:pt x="71" y="522"/>
                  </a:lnTo>
                  <a:lnTo>
                    <a:pt x="71" y="507"/>
                  </a:lnTo>
                  <a:lnTo>
                    <a:pt x="71" y="461"/>
                  </a:lnTo>
                  <a:lnTo>
                    <a:pt x="71" y="404"/>
                  </a:lnTo>
                  <a:lnTo>
                    <a:pt x="71" y="348"/>
                  </a:lnTo>
                  <a:lnTo>
                    <a:pt x="71" y="305"/>
                  </a:lnTo>
                  <a:lnTo>
                    <a:pt x="71" y="293"/>
                  </a:lnTo>
                  <a:lnTo>
                    <a:pt x="114" y="293"/>
                  </a:lnTo>
                  <a:lnTo>
                    <a:pt x="152" y="293"/>
                  </a:lnTo>
                  <a:lnTo>
                    <a:pt x="183" y="305"/>
                  </a:lnTo>
                  <a:lnTo>
                    <a:pt x="208" y="344"/>
                  </a:lnTo>
                  <a:lnTo>
                    <a:pt x="213" y="353"/>
                  </a:lnTo>
                  <a:lnTo>
                    <a:pt x="223" y="378"/>
                  </a:lnTo>
                  <a:lnTo>
                    <a:pt x="237" y="415"/>
                  </a:lnTo>
                  <a:lnTo>
                    <a:pt x="255" y="452"/>
                  </a:lnTo>
                  <a:lnTo>
                    <a:pt x="269" y="484"/>
                  </a:lnTo>
                  <a:lnTo>
                    <a:pt x="279" y="512"/>
                  </a:lnTo>
                  <a:lnTo>
                    <a:pt x="284" y="522"/>
                  </a:lnTo>
                  <a:lnTo>
                    <a:pt x="288" y="522"/>
                  </a:lnTo>
                  <a:lnTo>
                    <a:pt x="298" y="522"/>
                  </a:lnTo>
                  <a:lnTo>
                    <a:pt x="316" y="522"/>
                  </a:lnTo>
                  <a:lnTo>
                    <a:pt x="335" y="522"/>
                  </a:lnTo>
                  <a:lnTo>
                    <a:pt x="344" y="522"/>
                  </a:lnTo>
                  <a:lnTo>
                    <a:pt x="360" y="522"/>
                  </a:lnTo>
                  <a:lnTo>
                    <a:pt x="367" y="522"/>
                  </a:lnTo>
                  <a:lnTo>
                    <a:pt x="355" y="507"/>
                  </a:lnTo>
                  <a:lnTo>
                    <a:pt x="340" y="471"/>
                  </a:lnTo>
                  <a:lnTo>
                    <a:pt x="326" y="429"/>
                  </a:lnTo>
                  <a:lnTo>
                    <a:pt x="306" y="390"/>
                  </a:lnTo>
                  <a:lnTo>
                    <a:pt x="284" y="353"/>
                  </a:lnTo>
                  <a:lnTo>
                    <a:pt x="275" y="328"/>
                  </a:lnTo>
                  <a:lnTo>
                    <a:pt x="269" y="316"/>
                  </a:lnTo>
                  <a:lnTo>
                    <a:pt x="259" y="297"/>
                  </a:lnTo>
                  <a:lnTo>
                    <a:pt x="250" y="281"/>
                  </a:lnTo>
                  <a:lnTo>
                    <a:pt x="232" y="273"/>
                  </a:lnTo>
                  <a:lnTo>
                    <a:pt x="217" y="268"/>
                  </a:lnTo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75" name="Freeform 51"/>
            <p:cNvSpPr>
              <a:spLocks/>
            </p:cNvSpPr>
            <p:nvPr userDrawn="1"/>
          </p:nvSpPr>
          <p:spPr bwMode="auto">
            <a:xfrm>
              <a:off x="5419" y="4095"/>
              <a:ext cx="18" cy="17"/>
            </a:xfrm>
            <a:custGeom>
              <a:avLst/>
              <a:gdLst/>
              <a:ahLst/>
              <a:cxnLst>
                <a:cxn ang="0">
                  <a:pos x="66" y="169"/>
                </a:cxn>
                <a:cxn ang="0">
                  <a:pos x="0" y="16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0" y="0"/>
                </a:cxn>
                <a:cxn ang="0">
                  <a:pos x="132" y="9"/>
                </a:cxn>
                <a:cxn ang="0">
                  <a:pos x="166" y="38"/>
                </a:cxn>
                <a:cxn ang="0">
                  <a:pos x="179" y="83"/>
                </a:cxn>
                <a:cxn ang="0">
                  <a:pos x="173" y="117"/>
                </a:cxn>
                <a:cxn ang="0">
                  <a:pos x="146" y="145"/>
                </a:cxn>
                <a:cxn ang="0">
                  <a:pos x="112" y="159"/>
                </a:cxn>
                <a:cxn ang="0">
                  <a:pos x="66" y="169"/>
                </a:cxn>
              </a:cxnLst>
              <a:rect l="0" t="0" r="r" b="b"/>
              <a:pathLst>
                <a:path w="179" h="169">
                  <a:moveTo>
                    <a:pt x="66" y="169"/>
                  </a:moveTo>
                  <a:lnTo>
                    <a:pt x="0" y="169"/>
                  </a:lnTo>
                  <a:lnTo>
                    <a:pt x="0" y="0"/>
                  </a:lnTo>
                  <a:lnTo>
                    <a:pt x="0" y="0"/>
                  </a:lnTo>
                  <a:lnTo>
                    <a:pt x="70" y="0"/>
                  </a:lnTo>
                  <a:lnTo>
                    <a:pt x="132" y="9"/>
                  </a:lnTo>
                  <a:lnTo>
                    <a:pt x="166" y="38"/>
                  </a:lnTo>
                  <a:lnTo>
                    <a:pt x="179" y="83"/>
                  </a:lnTo>
                  <a:lnTo>
                    <a:pt x="173" y="117"/>
                  </a:lnTo>
                  <a:lnTo>
                    <a:pt x="146" y="145"/>
                  </a:lnTo>
                  <a:lnTo>
                    <a:pt x="112" y="159"/>
                  </a:lnTo>
                  <a:lnTo>
                    <a:pt x="66" y="169"/>
                  </a:lnTo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76" name="Freeform 52"/>
            <p:cNvSpPr>
              <a:spLocks/>
            </p:cNvSpPr>
            <p:nvPr userDrawn="1"/>
          </p:nvSpPr>
          <p:spPr bwMode="auto">
            <a:xfrm>
              <a:off x="5468" y="4089"/>
              <a:ext cx="41" cy="52"/>
            </a:xfrm>
            <a:custGeom>
              <a:avLst/>
              <a:gdLst/>
              <a:ahLst/>
              <a:cxnLst>
                <a:cxn ang="0">
                  <a:pos x="372" y="0"/>
                </a:cxn>
                <a:cxn ang="0">
                  <a:pos x="310" y="0"/>
                </a:cxn>
                <a:cxn ang="0">
                  <a:pos x="70" y="230"/>
                </a:cxn>
                <a:cxn ang="0">
                  <a:pos x="65" y="220"/>
                </a:cxn>
                <a:cxn ang="0">
                  <a:pos x="65" y="122"/>
                </a:cxn>
                <a:cxn ang="0">
                  <a:pos x="65" y="22"/>
                </a:cxn>
                <a:cxn ang="0">
                  <a:pos x="61" y="0"/>
                </a:cxn>
                <a:cxn ang="0">
                  <a:pos x="29" y="0"/>
                </a:cxn>
                <a:cxn ang="0">
                  <a:pos x="5" y="0"/>
                </a:cxn>
                <a:cxn ang="0">
                  <a:pos x="0" y="22"/>
                </a:cxn>
                <a:cxn ang="0">
                  <a:pos x="0" y="140"/>
                </a:cxn>
                <a:cxn ang="0">
                  <a:pos x="0" y="305"/>
                </a:cxn>
                <a:cxn ang="0">
                  <a:pos x="0" y="456"/>
                </a:cxn>
                <a:cxn ang="0">
                  <a:pos x="0" y="522"/>
                </a:cxn>
                <a:cxn ang="0">
                  <a:pos x="14" y="522"/>
                </a:cxn>
                <a:cxn ang="0">
                  <a:pos x="51" y="522"/>
                </a:cxn>
                <a:cxn ang="0">
                  <a:pos x="65" y="522"/>
                </a:cxn>
                <a:cxn ang="0">
                  <a:pos x="65" y="471"/>
                </a:cxn>
                <a:cxn ang="0">
                  <a:pos x="65" y="362"/>
                </a:cxn>
                <a:cxn ang="0">
                  <a:pos x="65" y="277"/>
                </a:cxn>
                <a:cxn ang="0">
                  <a:pos x="70" y="268"/>
                </a:cxn>
                <a:cxn ang="0">
                  <a:pos x="99" y="297"/>
                </a:cxn>
                <a:cxn ang="0">
                  <a:pos x="166" y="373"/>
                </a:cxn>
                <a:cxn ang="0">
                  <a:pos x="244" y="456"/>
                </a:cxn>
                <a:cxn ang="0">
                  <a:pos x="296" y="517"/>
                </a:cxn>
                <a:cxn ang="0">
                  <a:pos x="320" y="522"/>
                </a:cxn>
                <a:cxn ang="0">
                  <a:pos x="385" y="522"/>
                </a:cxn>
                <a:cxn ang="0">
                  <a:pos x="396" y="512"/>
                </a:cxn>
                <a:cxn ang="0">
                  <a:pos x="334" y="452"/>
                </a:cxn>
                <a:cxn ang="0">
                  <a:pos x="249" y="357"/>
                </a:cxn>
                <a:cxn ang="0">
                  <a:pos x="178" y="281"/>
                </a:cxn>
                <a:cxn ang="0">
                  <a:pos x="141" y="245"/>
                </a:cxn>
                <a:cxn ang="0">
                  <a:pos x="173" y="220"/>
                </a:cxn>
                <a:cxn ang="0">
                  <a:pos x="244" y="150"/>
                </a:cxn>
                <a:cxn ang="0">
                  <a:pos x="320" y="67"/>
                </a:cxn>
                <a:cxn ang="0">
                  <a:pos x="376" y="10"/>
                </a:cxn>
              </a:cxnLst>
              <a:rect l="0" t="0" r="r" b="b"/>
              <a:pathLst>
                <a:path w="405" h="522">
                  <a:moveTo>
                    <a:pt x="385" y="0"/>
                  </a:moveTo>
                  <a:lnTo>
                    <a:pt x="372" y="0"/>
                  </a:lnTo>
                  <a:lnTo>
                    <a:pt x="340" y="0"/>
                  </a:lnTo>
                  <a:lnTo>
                    <a:pt x="310" y="0"/>
                  </a:lnTo>
                  <a:lnTo>
                    <a:pt x="296" y="0"/>
                  </a:lnTo>
                  <a:lnTo>
                    <a:pt x="70" y="230"/>
                  </a:lnTo>
                  <a:lnTo>
                    <a:pt x="65" y="235"/>
                  </a:lnTo>
                  <a:lnTo>
                    <a:pt x="65" y="220"/>
                  </a:lnTo>
                  <a:lnTo>
                    <a:pt x="65" y="178"/>
                  </a:lnTo>
                  <a:lnTo>
                    <a:pt x="65" y="122"/>
                  </a:lnTo>
                  <a:lnTo>
                    <a:pt x="65" y="67"/>
                  </a:lnTo>
                  <a:lnTo>
                    <a:pt x="65" y="22"/>
                  </a:lnTo>
                  <a:lnTo>
                    <a:pt x="65" y="0"/>
                  </a:lnTo>
                  <a:lnTo>
                    <a:pt x="61" y="0"/>
                  </a:lnTo>
                  <a:lnTo>
                    <a:pt x="51" y="0"/>
                  </a:lnTo>
                  <a:lnTo>
                    <a:pt x="29" y="0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0" y="67"/>
                  </a:lnTo>
                  <a:lnTo>
                    <a:pt x="0" y="140"/>
                  </a:lnTo>
                  <a:lnTo>
                    <a:pt x="0" y="220"/>
                  </a:lnTo>
                  <a:lnTo>
                    <a:pt x="0" y="305"/>
                  </a:lnTo>
                  <a:lnTo>
                    <a:pt x="0" y="390"/>
                  </a:lnTo>
                  <a:lnTo>
                    <a:pt x="0" y="456"/>
                  </a:lnTo>
                  <a:lnTo>
                    <a:pt x="0" y="507"/>
                  </a:lnTo>
                  <a:lnTo>
                    <a:pt x="0" y="522"/>
                  </a:lnTo>
                  <a:lnTo>
                    <a:pt x="5" y="522"/>
                  </a:lnTo>
                  <a:lnTo>
                    <a:pt x="14" y="522"/>
                  </a:lnTo>
                  <a:lnTo>
                    <a:pt x="29" y="522"/>
                  </a:lnTo>
                  <a:lnTo>
                    <a:pt x="51" y="522"/>
                  </a:lnTo>
                  <a:lnTo>
                    <a:pt x="61" y="522"/>
                  </a:lnTo>
                  <a:lnTo>
                    <a:pt x="65" y="522"/>
                  </a:lnTo>
                  <a:lnTo>
                    <a:pt x="65" y="507"/>
                  </a:lnTo>
                  <a:lnTo>
                    <a:pt x="65" y="471"/>
                  </a:lnTo>
                  <a:lnTo>
                    <a:pt x="65" y="420"/>
                  </a:lnTo>
                  <a:lnTo>
                    <a:pt x="65" y="362"/>
                  </a:lnTo>
                  <a:lnTo>
                    <a:pt x="65" y="311"/>
                  </a:lnTo>
                  <a:lnTo>
                    <a:pt x="65" y="277"/>
                  </a:lnTo>
                  <a:lnTo>
                    <a:pt x="65" y="261"/>
                  </a:lnTo>
                  <a:lnTo>
                    <a:pt x="70" y="268"/>
                  </a:lnTo>
                  <a:lnTo>
                    <a:pt x="80" y="277"/>
                  </a:lnTo>
                  <a:lnTo>
                    <a:pt x="99" y="297"/>
                  </a:lnTo>
                  <a:lnTo>
                    <a:pt x="132" y="334"/>
                  </a:lnTo>
                  <a:lnTo>
                    <a:pt x="166" y="373"/>
                  </a:lnTo>
                  <a:lnTo>
                    <a:pt x="208" y="415"/>
                  </a:lnTo>
                  <a:lnTo>
                    <a:pt x="244" y="456"/>
                  </a:lnTo>
                  <a:lnTo>
                    <a:pt x="273" y="491"/>
                  </a:lnTo>
                  <a:lnTo>
                    <a:pt x="296" y="517"/>
                  </a:lnTo>
                  <a:lnTo>
                    <a:pt x="305" y="522"/>
                  </a:lnTo>
                  <a:lnTo>
                    <a:pt x="320" y="522"/>
                  </a:lnTo>
                  <a:lnTo>
                    <a:pt x="349" y="522"/>
                  </a:lnTo>
                  <a:lnTo>
                    <a:pt x="385" y="522"/>
                  </a:lnTo>
                  <a:lnTo>
                    <a:pt x="405" y="522"/>
                  </a:lnTo>
                  <a:lnTo>
                    <a:pt x="396" y="512"/>
                  </a:lnTo>
                  <a:lnTo>
                    <a:pt x="372" y="484"/>
                  </a:lnTo>
                  <a:lnTo>
                    <a:pt x="334" y="452"/>
                  </a:lnTo>
                  <a:lnTo>
                    <a:pt x="296" y="404"/>
                  </a:lnTo>
                  <a:lnTo>
                    <a:pt x="249" y="357"/>
                  </a:lnTo>
                  <a:lnTo>
                    <a:pt x="208" y="316"/>
                  </a:lnTo>
                  <a:lnTo>
                    <a:pt x="178" y="281"/>
                  </a:lnTo>
                  <a:lnTo>
                    <a:pt x="150" y="255"/>
                  </a:lnTo>
                  <a:lnTo>
                    <a:pt x="141" y="245"/>
                  </a:lnTo>
                  <a:lnTo>
                    <a:pt x="150" y="240"/>
                  </a:lnTo>
                  <a:lnTo>
                    <a:pt x="173" y="220"/>
                  </a:lnTo>
                  <a:lnTo>
                    <a:pt x="202" y="184"/>
                  </a:lnTo>
                  <a:lnTo>
                    <a:pt x="244" y="150"/>
                  </a:lnTo>
                  <a:lnTo>
                    <a:pt x="283" y="108"/>
                  </a:lnTo>
                  <a:lnTo>
                    <a:pt x="320" y="67"/>
                  </a:lnTo>
                  <a:lnTo>
                    <a:pt x="357" y="38"/>
                  </a:lnTo>
                  <a:lnTo>
                    <a:pt x="376" y="10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77" name="Freeform 53"/>
            <p:cNvSpPr>
              <a:spLocks/>
            </p:cNvSpPr>
            <p:nvPr userDrawn="1"/>
          </p:nvSpPr>
          <p:spPr bwMode="auto">
            <a:xfrm>
              <a:off x="5468" y="4089"/>
              <a:ext cx="41" cy="52"/>
            </a:xfrm>
            <a:custGeom>
              <a:avLst/>
              <a:gdLst/>
              <a:ahLst/>
              <a:cxnLst>
                <a:cxn ang="0">
                  <a:pos x="372" y="0"/>
                </a:cxn>
                <a:cxn ang="0">
                  <a:pos x="310" y="0"/>
                </a:cxn>
                <a:cxn ang="0">
                  <a:pos x="70" y="230"/>
                </a:cxn>
                <a:cxn ang="0">
                  <a:pos x="65" y="220"/>
                </a:cxn>
                <a:cxn ang="0">
                  <a:pos x="65" y="122"/>
                </a:cxn>
                <a:cxn ang="0">
                  <a:pos x="65" y="22"/>
                </a:cxn>
                <a:cxn ang="0">
                  <a:pos x="61" y="0"/>
                </a:cxn>
                <a:cxn ang="0">
                  <a:pos x="29" y="0"/>
                </a:cxn>
                <a:cxn ang="0">
                  <a:pos x="5" y="0"/>
                </a:cxn>
                <a:cxn ang="0">
                  <a:pos x="0" y="22"/>
                </a:cxn>
                <a:cxn ang="0">
                  <a:pos x="0" y="140"/>
                </a:cxn>
                <a:cxn ang="0">
                  <a:pos x="0" y="305"/>
                </a:cxn>
                <a:cxn ang="0">
                  <a:pos x="0" y="456"/>
                </a:cxn>
                <a:cxn ang="0">
                  <a:pos x="0" y="522"/>
                </a:cxn>
                <a:cxn ang="0">
                  <a:pos x="14" y="522"/>
                </a:cxn>
                <a:cxn ang="0">
                  <a:pos x="51" y="522"/>
                </a:cxn>
                <a:cxn ang="0">
                  <a:pos x="65" y="522"/>
                </a:cxn>
                <a:cxn ang="0">
                  <a:pos x="65" y="471"/>
                </a:cxn>
                <a:cxn ang="0">
                  <a:pos x="65" y="362"/>
                </a:cxn>
                <a:cxn ang="0">
                  <a:pos x="65" y="277"/>
                </a:cxn>
                <a:cxn ang="0">
                  <a:pos x="70" y="268"/>
                </a:cxn>
                <a:cxn ang="0">
                  <a:pos x="99" y="297"/>
                </a:cxn>
                <a:cxn ang="0">
                  <a:pos x="166" y="373"/>
                </a:cxn>
                <a:cxn ang="0">
                  <a:pos x="244" y="456"/>
                </a:cxn>
                <a:cxn ang="0">
                  <a:pos x="296" y="517"/>
                </a:cxn>
                <a:cxn ang="0">
                  <a:pos x="320" y="522"/>
                </a:cxn>
                <a:cxn ang="0">
                  <a:pos x="385" y="522"/>
                </a:cxn>
                <a:cxn ang="0">
                  <a:pos x="396" y="512"/>
                </a:cxn>
                <a:cxn ang="0">
                  <a:pos x="334" y="452"/>
                </a:cxn>
                <a:cxn ang="0">
                  <a:pos x="249" y="357"/>
                </a:cxn>
                <a:cxn ang="0">
                  <a:pos x="178" y="281"/>
                </a:cxn>
                <a:cxn ang="0">
                  <a:pos x="141" y="245"/>
                </a:cxn>
                <a:cxn ang="0">
                  <a:pos x="173" y="220"/>
                </a:cxn>
                <a:cxn ang="0">
                  <a:pos x="244" y="150"/>
                </a:cxn>
                <a:cxn ang="0">
                  <a:pos x="320" y="67"/>
                </a:cxn>
                <a:cxn ang="0">
                  <a:pos x="376" y="10"/>
                </a:cxn>
              </a:cxnLst>
              <a:rect l="0" t="0" r="r" b="b"/>
              <a:pathLst>
                <a:path w="405" h="522">
                  <a:moveTo>
                    <a:pt x="385" y="0"/>
                  </a:moveTo>
                  <a:lnTo>
                    <a:pt x="372" y="0"/>
                  </a:lnTo>
                  <a:lnTo>
                    <a:pt x="340" y="0"/>
                  </a:lnTo>
                  <a:lnTo>
                    <a:pt x="310" y="0"/>
                  </a:lnTo>
                  <a:lnTo>
                    <a:pt x="296" y="0"/>
                  </a:lnTo>
                  <a:lnTo>
                    <a:pt x="70" y="230"/>
                  </a:lnTo>
                  <a:lnTo>
                    <a:pt x="65" y="235"/>
                  </a:lnTo>
                  <a:lnTo>
                    <a:pt x="65" y="220"/>
                  </a:lnTo>
                  <a:lnTo>
                    <a:pt x="65" y="178"/>
                  </a:lnTo>
                  <a:lnTo>
                    <a:pt x="65" y="122"/>
                  </a:lnTo>
                  <a:lnTo>
                    <a:pt x="65" y="67"/>
                  </a:lnTo>
                  <a:lnTo>
                    <a:pt x="65" y="22"/>
                  </a:lnTo>
                  <a:lnTo>
                    <a:pt x="65" y="0"/>
                  </a:lnTo>
                  <a:lnTo>
                    <a:pt x="61" y="0"/>
                  </a:lnTo>
                  <a:lnTo>
                    <a:pt x="51" y="0"/>
                  </a:lnTo>
                  <a:lnTo>
                    <a:pt x="29" y="0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0" y="67"/>
                  </a:lnTo>
                  <a:lnTo>
                    <a:pt x="0" y="140"/>
                  </a:lnTo>
                  <a:lnTo>
                    <a:pt x="0" y="220"/>
                  </a:lnTo>
                  <a:lnTo>
                    <a:pt x="0" y="305"/>
                  </a:lnTo>
                  <a:lnTo>
                    <a:pt x="0" y="390"/>
                  </a:lnTo>
                  <a:lnTo>
                    <a:pt x="0" y="456"/>
                  </a:lnTo>
                  <a:lnTo>
                    <a:pt x="0" y="507"/>
                  </a:lnTo>
                  <a:lnTo>
                    <a:pt x="0" y="522"/>
                  </a:lnTo>
                  <a:lnTo>
                    <a:pt x="5" y="522"/>
                  </a:lnTo>
                  <a:lnTo>
                    <a:pt x="14" y="522"/>
                  </a:lnTo>
                  <a:lnTo>
                    <a:pt x="29" y="522"/>
                  </a:lnTo>
                  <a:lnTo>
                    <a:pt x="51" y="522"/>
                  </a:lnTo>
                  <a:lnTo>
                    <a:pt x="61" y="522"/>
                  </a:lnTo>
                  <a:lnTo>
                    <a:pt x="65" y="522"/>
                  </a:lnTo>
                  <a:lnTo>
                    <a:pt x="65" y="507"/>
                  </a:lnTo>
                  <a:lnTo>
                    <a:pt x="65" y="471"/>
                  </a:lnTo>
                  <a:lnTo>
                    <a:pt x="65" y="420"/>
                  </a:lnTo>
                  <a:lnTo>
                    <a:pt x="65" y="362"/>
                  </a:lnTo>
                  <a:lnTo>
                    <a:pt x="65" y="311"/>
                  </a:lnTo>
                  <a:lnTo>
                    <a:pt x="65" y="277"/>
                  </a:lnTo>
                  <a:lnTo>
                    <a:pt x="65" y="261"/>
                  </a:lnTo>
                  <a:lnTo>
                    <a:pt x="70" y="268"/>
                  </a:lnTo>
                  <a:lnTo>
                    <a:pt x="80" y="277"/>
                  </a:lnTo>
                  <a:lnTo>
                    <a:pt x="99" y="297"/>
                  </a:lnTo>
                  <a:lnTo>
                    <a:pt x="132" y="334"/>
                  </a:lnTo>
                  <a:lnTo>
                    <a:pt x="166" y="373"/>
                  </a:lnTo>
                  <a:lnTo>
                    <a:pt x="208" y="415"/>
                  </a:lnTo>
                  <a:lnTo>
                    <a:pt x="244" y="456"/>
                  </a:lnTo>
                  <a:lnTo>
                    <a:pt x="273" y="491"/>
                  </a:lnTo>
                  <a:lnTo>
                    <a:pt x="296" y="517"/>
                  </a:lnTo>
                  <a:lnTo>
                    <a:pt x="305" y="522"/>
                  </a:lnTo>
                  <a:lnTo>
                    <a:pt x="320" y="522"/>
                  </a:lnTo>
                  <a:lnTo>
                    <a:pt x="349" y="522"/>
                  </a:lnTo>
                  <a:lnTo>
                    <a:pt x="385" y="522"/>
                  </a:lnTo>
                  <a:lnTo>
                    <a:pt x="405" y="522"/>
                  </a:lnTo>
                  <a:lnTo>
                    <a:pt x="396" y="512"/>
                  </a:lnTo>
                  <a:lnTo>
                    <a:pt x="372" y="484"/>
                  </a:lnTo>
                  <a:lnTo>
                    <a:pt x="334" y="452"/>
                  </a:lnTo>
                  <a:lnTo>
                    <a:pt x="296" y="404"/>
                  </a:lnTo>
                  <a:lnTo>
                    <a:pt x="249" y="357"/>
                  </a:lnTo>
                  <a:lnTo>
                    <a:pt x="208" y="316"/>
                  </a:lnTo>
                  <a:lnTo>
                    <a:pt x="178" y="281"/>
                  </a:lnTo>
                  <a:lnTo>
                    <a:pt x="150" y="255"/>
                  </a:lnTo>
                  <a:lnTo>
                    <a:pt x="141" y="245"/>
                  </a:lnTo>
                  <a:lnTo>
                    <a:pt x="150" y="240"/>
                  </a:lnTo>
                  <a:lnTo>
                    <a:pt x="173" y="220"/>
                  </a:lnTo>
                  <a:lnTo>
                    <a:pt x="202" y="184"/>
                  </a:lnTo>
                  <a:lnTo>
                    <a:pt x="244" y="150"/>
                  </a:lnTo>
                  <a:lnTo>
                    <a:pt x="283" y="108"/>
                  </a:lnTo>
                  <a:lnTo>
                    <a:pt x="320" y="67"/>
                  </a:lnTo>
                  <a:lnTo>
                    <a:pt x="357" y="38"/>
                  </a:lnTo>
                  <a:lnTo>
                    <a:pt x="376" y="10"/>
                  </a:lnTo>
                  <a:lnTo>
                    <a:pt x="385" y="0"/>
                  </a:lnTo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78" name="Freeform 54"/>
            <p:cNvSpPr>
              <a:spLocks/>
            </p:cNvSpPr>
            <p:nvPr userDrawn="1"/>
          </p:nvSpPr>
          <p:spPr bwMode="auto">
            <a:xfrm>
              <a:off x="4740" y="3929"/>
              <a:ext cx="280" cy="281"/>
            </a:xfrm>
            <a:custGeom>
              <a:avLst/>
              <a:gdLst/>
              <a:ahLst/>
              <a:cxnLst>
                <a:cxn ang="0">
                  <a:pos x="15" y="1197"/>
                </a:cxn>
                <a:cxn ang="0">
                  <a:pos x="132" y="812"/>
                </a:cxn>
                <a:cxn ang="0">
                  <a:pos x="347" y="485"/>
                </a:cxn>
                <a:cxn ang="0">
                  <a:pos x="636" y="226"/>
                </a:cxn>
                <a:cxn ang="0">
                  <a:pos x="998" y="61"/>
                </a:cxn>
                <a:cxn ang="0">
                  <a:pos x="1402" y="0"/>
                </a:cxn>
                <a:cxn ang="0">
                  <a:pos x="1785" y="52"/>
                </a:cxn>
                <a:cxn ang="0">
                  <a:pos x="2137" y="211"/>
                </a:cxn>
                <a:cxn ang="0">
                  <a:pos x="2432" y="452"/>
                </a:cxn>
                <a:cxn ang="0">
                  <a:pos x="2550" y="609"/>
                </a:cxn>
                <a:cxn ang="0">
                  <a:pos x="2428" y="688"/>
                </a:cxn>
                <a:cxn ang="0">
                  <a:pos x="2197" y="886"/>
                </a:cxn>
                <a:cxn ang="0">
                  <a:pos x="2004" y="1080"/>
                </a:cxn>
                <a:cxn ang="0">
                  <a:pos x="1860" y="1248"/>
                </a:cxn>
                <a:cxn ang="0">
                  <a:pos x="1779" y="1353"/>
                </a:cxn>
                <a:cxn ang="0">
                  <a:pos x="1765" y="1211"/>
                </a:cxn>
                <a:cxn ang="0">
                  <a:pos x="1733" y="985"/>
                </a:cxn>
                <a:cxn ang="0">
                  <a:pos x="1671" y="745"/>
                </a:cxn>
                <a:cxn ang="0">
                  <a:pos x="1600" y="651"/>
                </a:cxn>
                <a:cxn ang="0">
                  <a:pos x="1483" y="622"/>
                </a:cxn>
                <a:cxn ang="0">
                  <a:pos x="1326" y="683"/>
                </a:cxn>
                <a:cxn ang="0">
                  <a:pos x="1157" y="796"/>
                </a:cxn>
                <a:cxn ang="0">
                  <a:pos x="1004" y="934"/>
                </a:cxn>
                <a:cxn ang="0">
                  <a:pos x="881" y="1064"/>
                </a:cxn>
                <a:cxn ang="0">
                  <a:pos x="702" y="1291"/>
                </a:cxn>
                <a:cxn ang="0">
                  <a:pos x="607" y="1494"/>
                </a:cxn>
                <a:cxn ang="0">
                  <a:pos x="575" y="1681"/>
                </a:cxn>
                <a:cxn ang="0">
                  <a:pos x="575" y="1754"/>
                </a:cxn>
                <a:cxn ang="0">
                  <a:pos x="580" y="1904"/>
                </a:cxn>
                <a:cxn ang="0">
                  <a:pos x="598" y="2090"/>
                </a:cxn>
                <a:cxn ang="0">
                  <a:pos x="626" y="2249"/>
                </a:cxn>
                <a:cxn ang="0">
                  <a:pos x="687" y="2311"/>
                </a:cxn>
                <a:cxn ang="0">
                  <a:pos x="763" y="2274"/>
                </a:cxn>
                <a:cxn ang="0">
                  <a:pos x="796" y="2217"/>
                </a:cxn>
                <a:cxn ang="0">
                  <a:pos x="857" y="2083"/>
                </a:cxn>
                <a:cxn ang="0">
                  <a:pos x="974" y="1892"/>
                </a:cxn>
                <a:cxn ang="0">
                  <a:pos x="1148" y="1681"/>
                </a:cxn>
                <a:cxn ang="0">
                  <a:pos x="1326" y="1542"/>
                </a:cxn>
                <a:cxn ang="0">
                  <a:pos x="1427" y="1508"/>
                </a:cxn>
                <a:cxn ang="0">
                  <a:pos x="1497" y="1533"/>
                </a:cxn>
                <a:cxn ang="0">
                  <a:pos x="1549" y="1621"/>
                </a:cxn>
                <a:cxn ang="0">
                  <a:pos x="1595" y="1793"/>
                </a:cxn>
                <a:cxn ang="0">
                  <a:pos x="1662" y="2039"/>
                </a:cxn>
                <a:cxn ang="0">
                  <a:pos x="1713" y="2131"/>
                </a:cxn>
                <a:cxn ang="0">
                  <a:pos x="1789" y="2141"/>
                </a:cxn>
                <a:cxn ang="0">
                  <a:pos x="1872" y="2065"/>
                </a:cxn>
                <a:cxn ang="0">
                  <a:pos x="1948" y="1972"/>
                </a:cxn>
                <a:cxn ang="0">
                  <a:pos x="2070" y="1839"/>
                </a:cxn>
                <a:cxn ang="0">
                  <a:pos x="2228" y="1688"/>
                </a:cxn>
                <a:cxn ang="0">
                  <a:pos x="2406" y="1538"/>
                </a:cxn>
                <a:cxn ang="0">
                  <a:pos x="2673" y="1364"/>
                </a:cxn>
                <a:cxn ang="0">
                  <a:pos x="2805" y="1348"/>
                </a:cxn>
                <a:cxn ang="0">
                  <a:pos x="2788" y="1616"/>
                </a:cxn>
                <a:cxn ang="0">
                  <a:pos x="2678" y="1998"/>
                </a:cxn>
                <a:cxn ang="0">
                  <a:pos x="2463" y="2325"/>
                </a:cxn>
                <a:cxn ang="0">
                  <a:pos x="2166" y="2585"/>
                </a:cxn>
                <a:cxn ang="0">
                  <a:pos x="1804" y="2749"/>
                </a:cxn>
                <a:cxn ang="0">
                  <a:pos x="1402" y="2810"/>
                </a:cxn>
                <a:cxn ang="0">
                  <a:pos x="998" y="2749"/>
                </a:cxn>
                <a:cxn ang="0">
                  <a:pos x="636" y="2585"/>
                </a:cxn>
                <a:cxn ang="0">
                  <a:pos x="347" y="2325"/>
                </a:cxn>
                <a:cxn ang="0">
                  <a:pos x="132" y="1998"/>
                </a:cxn>
                <a:cxn ang="0">
                  <a:pos x="15" y="1616"/>
                </a:cxn>
              </a:cxnLst>
              <a:rect l="0" t="0" r="r" b="b"/>
              <a:pathLst>
                <a:path w="2805" h="2810">
                  <a:moveTo>
                    <a:pt x="0" y="1404"/>
                  </a:moveTo>
                  <a:lnTo>
                    <a:pt x="15" y="1197"/>
                  </a:lnTo>
                  <a:lnTo>
                    <a:pt x="61" y="1004"/>
                  </a:lnTo>
                  <a:lnTo>
                    <a:pt x="132" y="812"/>
                  </a:lnTo>
                  <a:lnTo>
                    <a:pt x="226" y="640"/>
                  </a:lnTo>
                  <a:lnTo>
                    <a:pt x="347" y="485"/>
                  </a:lnTo>
                  <a:lnTo>
                    <a:pt x="485" y="343"/>
                  </a:lnTo>
                  <a:lnTo>
                    <a:pt x="636" y="226"/>
                  </a:lnTo>
                  <a:lnTo>
                    <a:pt x="810" y="128"/>
                  </a:lnTo>
                  <a:lnTo>
                    <a:pt x="998" y="61"/>
                  </a:lnTo>
                  <a:lnTo>
                    <a:pt x="1192" y="14"/>
                  </a:lnTo>
                  <a:lnTo>
                    <a:pt x="1402" y="0"/>
                  </a:lnTo>
                  <a:lnTo>
                    <a:pt x="1595" y="14"/>
                  </a:lnTo>
                  <a:lnTo>
                    <a:pt x="1785" y="52"/>
                  </a:lnTo>
                  <a:lnTo>
                    <a:pt x="1968" y="118"/>
                  </a:lnTo>
                  <a:lnTo>
                    <a:pt x="2137" y="211"/>
                  </a:lnTo>
                  <a:lnTo>
                    <a:pt x="2289" y="317"/>
                  </a:lnTo>
                  <a:lnTo>
                    <a:pt x="2432" y="452"/>
                  </a:lnTo>
                  <a:lnTo>
                    <a:pt x="2555" y="603"/>
                  </a:lnTo>
                  <a:lnTo>
                    <a:pt x="2550" y="609"/>
                  </a:lnTo>
                  <a:lnTo>
                    <a:pt x="2550" y="609"/>
                  </a:lnTo>
                  <a:lnTo>
                    <a:pt x="2428" y="688"/>
                  </a:lnTo>
                  <a:lnTo>
                    <a:pt x="2306" y="787"/>
                  </a:lnTo>
                  <a:lnTo>
                    <a:pt x="2197" y="886"/>
                  </a:lnTo>
                  <a:lnTo>
                    <a:pt x="2095" y="982"/>
                  </a:lnTo>
                  <a:lnTo>
                    <a:pt x="2004" y="1080"/>
                  </a:lnTo>
                  <a:lnTo>
                    <a:pt x="1926" y="1164"/>
                  </a:lnTo>
                  <a:lnTo>
                    <a:pt x="1860" y="1248"/>
                  </a:lnTo>
                  <a:lnTo>
                    <a:pt x="1811" y="1310"/>
                  </a:lnTo>
                  <a:lnTo>
                    <a:pt x="1779" y="1353"/>
                  </a:lnTo>
                  <a:lnTo>
                    <a:pt x="1774" y="1291"/>
                  </a:lnTo>
                  <a:lnTo>
                    <a:pt x="1765" y="1211"/>
                  </a:lnTo>
                  <a:lnTo>
                    <a:pt x="1754" y="1103"/>
                  </a:lnTo>
                  <a:lnTo>
                    <a:pt x="1733" y="985"/>
                  </a:lnTo>
                  <a:lnTo>
                    <a:pt x="1709" y="867"/>
                  </a:lnTo>
                  <a:lnTo>
                    <a:pt x="1671" y="745"/>
                  </a:lnTo>
                  <a:lnTo>
                    <a:pt x="1642" y="683"/>
                  </a:lnTo>
                  <a:lnTo>
                    <a:pt x="1600" y="651"/>
                  </a:lnTo>
                  <a:lnTo>
                    <a:pt x="1549" y="622"/>
                  </a:lnTo>
                  <a:lnTo>
                    <a:pt x="1483" y="622"/>
                  </a:lnTo>
                  <a:lnTo>
                    <a:pt x="1407" y="644"/>
                  </a:lnTo>
                  <a:lnTo>
                    <a:pt x="1326" y="683"/>
                  </a:lnTo>
                  <a:lnTo>
                    <a:pt x="1239" y="736"/>
                  </a:lnTo>
                  <a:lnTo>
                    <a:pt x="1157" y="796"/>
                  </a:lnTo>
                  <a:lnTo>
                    <a:pt x="1077" y="863"/>
                  </a:lnTo>
                  <a:lnTo>
                    <a:pt x="1004" y="934"/>
                  </a:lnTo>
                  <a:lnTo>
                    <a:pt x="937" y="1004"/>
                  </a:lnTo>
                  <a:lnTo>
                    <a:pt x="881" y="1064"/>
                  </a:lnTo>
                  <a:lnTo>
                    <a:pt x="786" y="1179"/>
                  </a:lnTo>
                  <a:lnTo>
                    <a:pt x="702" y="1291"/>
                  </a:lnTo>
                  <a:lnTo>
                    <a:pt x="649" y="1395"/>
                  </a:lnTo>
                  <a:lnTo>
                    <a:pt x="607" y="1494"/>
                  </a:lnTo>
                  <a:lnTo>
                    <a:pt x="580" y="1590"/>
                  </a:lnTo>
                  <a:lnTo>
                    <a:pt x="575" y="1681"/>
                  </a:lnTo>
                  <a:lnTo>
                    <a:pt x="575" y="1701"/>
                  </a:lnTo>
                  <a:lnTo>
                    <a:pt x="575" y="1754"/>
                  </a:lnTo>
                  <a:lnTo>
                    <a:pt x="575" y="1825"/>
                  </a:lnTo>
                  <a:lnTo>
                    <a:pt x="580" y="1904"/>
                  </a:lnTo>
                  <a:lnTo>
                    <a:pt x="588" y="1998"/>
                  </a:lnTo>
                  <a:lnTo>
                    <a:pt x="598" y="2090"/>
                  </a:lnTo>
                  <a:lnTo>
                    <a:pt x="607" y="2178"/>
                  </a:lnTo>
                  <a:lnTo>
                    <a:pt x="626" y="2249"/>
                  </a:lnTo>
                  <a:lnTo>
                    <a:pt x="654" y="2296"/>
                  </a:lnTo>
                  <a:lnTo>
                    <a:pt x="687" y="2311"/>
                  </a:lnTo>
                  <a:lnTo>
                    <a:pt x="730" y="2300"/>
                  </a:lnTo>
                  <a:lnTo>
                    <a:pt x="763" y="2274"/>
                  </a:lnTo>
                  <a:lnTo>
                    <a:pt x="786" y="2245"/>
                  </a:lnTo>
                  <a:lnTo>
                    <a:pt x="796" y="2217"/>
                  </a:lnTo>
                  <a:lnTo>
                    <a:pt x="819" y="2160"/>
                  </a:lnTo>
                  <a:lnTo>
                    <a:pt x="857" y="2083"/>
                  </a:lnTo>
                  <a:lnTo>
                    <a:pt x="908" y="1994"/>
                  </a:lnTo>
                  <a:lnTo>
                    <a:pt x="974" y="1892"/>
                  </a:lnTo>
                  <a:lnTo>
                    <a:pt x="1060" y="1774"/>
                  </a:lnTo>
                  <a:lnTo>
                    <a:pt x="1148" y="1681"/>
                  </a:lnTo>
                  <a:lnTo>
                    <a:pt x="1233" y="1603"/>
                  </a:lnTo>
                  <a:lnTo>
                    <a:pt x="1326" y="1542"/>
                  </a:lnTo>
                  <a:lnTo>
                    <a:pt x="1383" y="1519"/>
                  </a:lnTo>
                  <a:lnTo>
                    <a:pt x="1427" y="1508"/>
                  </a:lnTo>
                  <a:lnTo>
                    <a:pt x="1468" y="1513"/>
                  </a:lnTo>
                  <a:lnTo>
                    <a:pt x="1497" y="1533"/>
                  </a:lnTo>
                  <a:lnTo>
                    <a:pt x="1530" y="1570"/>
                  </a:lnTo>
                  <a:lnTo>
                    <a:pt x="1549" y="1621"/>
                  </a:lnTo>
                  <a:lnTo>
                    <a:pt x="1571" y="1701"/>
                  </a:lnTo>
                  <a:lnTo>
                    <a:pt x="1595" y="1793"/>
                  </a:lnTo>
                  <a:lnTo>
                    <a:pt x="1627" y="1915"/>
                  </a:lnTo>
                  <a:lnTo>
                    <a:pt x="1662" y="2039"/>
                  </a:lnTo>
                  <a:lnTo>
                    <a:pt x="1682" y="2095"/>
                  </a:lnTo>
                  <a:lnTo>
                    <a:pt x="1713" y="2131"/>
                  </a:lnTo>
                  <a:lnTo>
                    <a:pt x="1743" y="2146"/>
                  </a:lnTo>
                  <a:lnTo>
                    <a:pt x="1789" y="2141"/>
                  </a:lnTo>
                  <a:lnTo>
                    <a:pt x="1835" y="2106"/>
                  </a:lnTo>
                  <a:lnTo>
                    <a:pt x="1872" y="2065"/>
                  </a:lnTo>
                  <a:lnTo>
                    <a:pt x="1902" y="2023"/>
                  </a:lnTo>
                  <a:lnTo>
                    <a:pt x="1948" y="1972"/>
                  </a:lnTo>
                  <a:lnTo>
                    <a:pt x="2004" y="1910"/>
                  </a:lnTo>
                  <a:lnTo>
                    <a:pt x="2070" y="1839"/>
                  </a:lnTo>
                  <a:lnTo>
                    <a:pt x="2146" y="1764"/>
                  </a:lnTo>
                  <a:lnTo>
                    <a:pt x="2228" y="1688"/>
                  </a:lnTo>
                  <a:lnTo>
                    <a:pt x="2315" y="1609"/>
                  </a:lnTo>
                  <a:lnTo>
                    <a:pt x="2406" y="1538"/>
                  </a:lnTo>
                  <a:lnTo>
                    <a:pt x="2544" y="1446"/>
                  </a:lnTo>
                  <a:lnTo>
                    <a:pt x="2673" y="1364"/>
                  </a:lnTo>
                  <a:lnTo>
                    <a:pt x="2799" y="1291"/>
                  </a:lnTo>
                  <a:lnTo>
                    <a:pt x="2805" y="1348"/>
                  </a:lnTo>
                  <a:lnTo>
                    <a:pt x="2805" y="1404"/>
                  </a:lnTo>
                  <a:lnTo>
                    <a:pt x="2788" y="1616"/>
                  </a:lnTo>
                  <a:lnTo>
                    <a:pt x="2743" y="1809"/>
                  </a:lnTo>
                  <a:lnTo>
                    <a:pt x="2678" y="1998"/>
                  </a:lnTo>
                  <a:lnTo>
                    <a:pt x="2580" y="2173"/>
                  </a:lnTo>
                  <a:lnTo>
                    <a:pt x="2463" y="2325"/>
                  </a:lnTo>
                  <a:lnTo>
                    <a:pt x="2320" y="2462"/>
                  </a:lnTo>
                  <a:lnTo>
                    <a:pt x="2166" y="2585"/>
                  </a:lnTo>
                  <a:lnTo>
                    <a:pt x="1992" y="2679"/>
                  </a:lnTo>
                  <a:lnTo>
                    <a:pt x="1804" y="2749"/>
                  </a:lnTo>
                  <a:lnTo>
                    <a:pt x="1611" y="2796"/>
                  </a:lnTo>
                  <a:lnTo>
                    <a:pt x="1402" y="2810"/>
                  </a:lnTo>
                  <a:lnTo>
                    <a:pt x="1192" y="2796"/>
                  </a:lnTo>
                  <a:lnTo>
                    <a:pt x="998" y="2749"/>
                  </a:lnTo>
                  <a:lnTo>
                    <a:pt x="810" y="2679"/>
                  </a:lnTo>
                  <a:lnTo>
                    <a:pt x="636" y="2585"/>
                  </a:lnTo>
                  <a:lnTo>
                    <a:pt x="485" y="2462"/>
                  </a:lnTo>
                  <a:lnTo>
                    <a:pt x="347" y="2325"/>
                  </a:lnTo>
                  <a:lnTo>
                    <a:pt x="226" y="2173"/>
                  </a:lnTo>
                  <a:lnTo>
                    <a:pt x="132" y="1998"/>
                  </a:lnTo>
                  <a:lnTo>
                    <a:pt x="61" y="1809"/>
                  </a:lnTo>
                  <a:lnTo>
                    <a:pt x="15" y="1616"/>
                  </a:lnTo>
                  <a:lnTo>
                    <a:pt x="0" y="14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79" name="Freeform 55"/>
            <p:cNvSpPr>
              <a:spLocks/>
            </p:cNvSpPr>
            <p:nvPr userDrawn="1"/>
          </p:nvSpPr>
          <p:spPr bwMode="auto">
            <a:xfrm>
              <a:off x="4740" y="3929"/>
              <a:ext cx="280" cy="281"/>
            </a:xfrm>
            <a:custGeom>
              <a:avLst/>
              <a:gdLst/>
              <a:ahLst/>
              <a:cxnLst>
                <a:cxn ang="0">
                  <a:pos x="15" y="1197"/>
                </a:cxn>
                <a:cxn ang="0">
                  <a:pos x="132" y="812"/>
                </a:cxn>
                <a:cxn ang="0">
                  <a:pos x="347" y="485"/>
                </a:cxn>
                <a:cxn ang="0">
                  <a:pos x="636" y="226"/>
                </a:cxn>
                <a:cxn ang="0">
                  <a:pos x="998" y="61"/>
                </a:cxn>
                <a:cxn ang="0">
                  <a:pos x="1402" y="0"/>
                </a:cxn>
                <a:cxn ang="0">
                  <a:pos x="1785" y="52"/>
                </a:cxn>
                <a:cxn ang="0">
                  <a:pos x="2137" y="211"/>
                </a:cxn>
                <a:cxn ang="0">
                  <a:pos x="2432" y="452"/>
                </a:cxn>
                <a:cxn ang="0">
                  <a:pos x="2550" y="609"/>
                </a:cxn>
                <a:cxn ang="0">
                  <a:pos x="2428" y="688"/>
                </a:cxn>
                <a:cxn ang="0">
                  <a:pos x="2197" y="886"/>
                </a:cxn>
                <a:cxn ang="0">
                  <a:pos x="2004" y="1080"/>
                </a:cxn>
                <a:cxn ang="0">
                  <a:pos x="1860" y="1248"/>
                </a:cxn>
                <a:cxn ang="0">
                  <a:pos x="1779" y="1353"/>
                </a:cxn>
                <a:cxn ang="0">
                  <a:pos x="1765" y="1211"/>
                </a:cxn>
                <a:cxn ang="0">
                  <a:pos x="1733" y="985"/>
                </a:cxn>
                <a:cxn ang="0">
                  <a:pos x="1671" y="745"/>
                </a:cxn>
                <a:cxn ang="0">
                  <a:pos x="1600" y="651"/>
                </a:cxn>
                <a:cxn ang="0">
                  <a:pos x="1483" y="622"/>
                </a:cxn>
                <a:cxn ang="0">
                  <a:pos x="1326" y="683"/>
                </a:cxn>
                <a:cxn ang="0">
                  <a:pos x="1157" y="796"/>
                </a:cxn>
                <a:cxn ang="0">
                  <a:pos x="1004" y="934"/>
                </a:cxn>
                <a:cxn ang="0">
                  <a:pos x="881" y="1064"/>
                </a:cxn>
                <a:cxn ang="0">
                  <a:pos x="702" y="1291"/>
                </a:cxn>
                <a:cxn ang="0">
                  <a:pos x="607" y="1494"/>
                </a:cxn>
                <a:cxn ang="0">
                  <a:pos x="575" y="1681"/>
                </a:cxn>
                <a:cxn ang="0">
                  <a:pos x="575" y="1754"/>
                </a:cxn>
                <a:cxn ang="0">
                  <a:pos x="580" y="1904"/>
                </a:cxn>
                <a:cxn ang="0">
                  <a:pos x="598" y="2090"/>
                </a:cxn>
                <a:cxn ang="0">
                  <a:pos x="626" y="2249"/>
                </a:cxn>
                <a:cxn ang="0">
                  <a:pos x="687" y="2311"/>
                </a:cxn>
                <a:cxn ang="0">
                  <a:pos x="763" y="2274"/>
                </a:cxn>
                <a:cxn ang="0">
                  <a:pos x="796" y="2217"/>
                </a:cxn>
                <a:cxn ang="0">
                  <a:pos x="857" y="2083"/>
                </a:cxn>
                <a:cxn ang="0">
                  <a:pos x="974" y="1892"/>
                </a:cxn>
                <a:cxn ang="0">
                  <a:pos x="1148" y="1681"/>
                </a:cxn>
                <a:cxn ang="0">
                  <a:pos x="1326" y="1542"/>
                </a:cxn>
                <a:cxn ang="0">
                  <a:pos x="1427" y="1508"/>
                </a:cxn>
                <a:cxn ang="0">
                  <a:pos x="1497" y="1533"/>
                </a:cxn>
                <a:cxn ang="0">
                  <a:pos x="1549" y="1621"/>
                </a:cxn>
                <a:cxn ang="0">
                  <a:pos x="1595" y="1793"/>
                </a:cxn>
                <a:cxn ang="0">
                  <a:pos x="1662" y="2039"/>
                </a:cxn>
                <a:cxn ang="0">
                  <a:pos x="1713" y="2131"/>
                </a:cxn>
                <a:cxn ang="0">
                  <a:pos x="1789" y="2141"/>
                </a:cxn>
                <a:cxn ang="0">
                  <a:pos x="1872" y="2065"/>
                </a:cxn>
                <a:cxn ang="0">
                  <a:pos x="1948" y="1972"/>
                </a:cxn>
                <a:cxn ang="0">
                  <a:pos x="2070" y="1839"/>
                </a:cxn>
                <a:cxn ang="0">
                  <a:pos x="2228" y="1688"/>
                </a:cxn>
                <a:cxn ang="0">
                  <a:pos x="2406" y="1538"/>
                </a:cxn>
                <a:cxn ang="0">
                  <a:pos x="2673" y="1364"/>
                </a:cxn>
                <a:cxn ang="0">
                  <a:pos x="2805" y="1348"/>
                </a:cxn>
                <a:cxn ang="0">
                  <a:pos x="2788" y="1616"/>
                </a:cxn>
                <a:cxn ang="0">
                  <a:pos x="2678" y="1998"/>
                </a:cxn>
                <a:cxn ang="0">
                  <a:pos x="2463" y="2325"/>
                </a:cxn>
                <a:cxn ang="0">
                  <a:pos x="2166" y="2585"/>
                </a:cxn>
                <a:cxn ang="0">
                  <a:pos x="1804" y="2749"/>
                </a:cxn>
                <a:cxn ang="0">
                  <a:pos x="1402" y="2810"/>
                </a:cxn>
                <a:cxn ang="0">
                  <a:pos x="998" y="2749"/>
                </a:cxn>
                <a:cxn ang="0">
                  <a:pos x="636" y="2585"/>
                </a:cxn>
                <a:cxn ang="0">
                  <a:pos x="347" y="2325"/>
                </a:cxn>
                <a:cxn ang="0">
                  <a:pos x="132" y="1998"/>
                </a:cxn>
                <a:cxn ang="0">
                  <a:pos x="15" y="1616"/>
                </a:cxn>
              </a:cxnLst>
              <a:rect l="0" t="0" r="r" b="b"/>
              <a:pathLst>
                <a:path w="2805" h="2810">
                  <a:moveTo>
                    <a:pt x="0" y="1404"/>
                  </a:moveTo>
                  <a:lnTo>
                    <a:pt x="15" y="1197"/>
                  </a:lnTo>
                  <a:lnTo>
                    <a:pt x="61" y="1004"/>
                  </a:lnTo>
                  <a:lnTo>
                    <a:pt x="132" y="812"/>
                  </a:lnTo>
                  <a:lnTo>
                    <a:pt x="226" y="640"/>
                  </a:lnTo>
                  <a:lnTo>
                    <a:pt x="347" y="485"/>
                  </a:lnTo>
                  <a:lnTo>
                    <a:pt x="485" y="343"/>
                  </a:lnTo>
                  <a:lnTo>
                    <a:pt x="636" y="226"/>
                  </a:lnTo>
                  <a:lnTo>
                    <a:pt x="810" y="128"/>
                  </a:lnTo>
                  <a:lnTo>
                    <a:pt x="998" y="61"/>
                  </a:lnTo>
                  <a:lnTo>
                    <a:pt x="1192" y="14"/>
                  </a:lnTo>
                  <a:lnTo>
                    <a:pt x="1402" y="0"/>
                  </a:lnTo>
                  <a:lnTo>
                    <a:pt x="1595" y="14"/>
                  </a:lnTo>
                  <a:lnTo>
                    <a:pt x="1785" y="52"/>
                  </a:lnTo>
                  <a:lnTo>
                    <a:pt x="1968" y="118"/>
                  </a:lnTo>
                  <a:lnTo>
                    <a:pt x="2137" y="211"/>
                  </a:lnTo>
                  <a:lnTo>
                    <a:pt x="2289" y="317"/>
                  </a:lnTo>
                  <a:lnTo>
                    <a:pt x="2432" y="452"/>
                  </a:lnTo>
                  <a:lnTo>
                    <a:pt x="2555" y="603"/>
                  </a:lnTo>
                  <a:lnTo>
                    <a:pt x="2550" y="609"/>
                  </a:lnTo>
                  <a:lnTo>
                    <a:pt x="2550" y="609"/>
                  </a:lnTo>
                  <a:lnTo>
                    <a:pt x="2428" y="688"/>
                  </a:lnTo>
                  <a:lnTo>
                    <a:pt x="2306" y="787"/>
                  </a:lnTo>
                  <a:lnTo>
                    <a:pt x="2197" y="886"/>
                  </a:lnTo>
                  <a:lnTo>
                    <a:pt x="2095" y="982"/>
                  </a:lnTo>
                  <a:lnTo>
                    <a:pt x="2004" y="1080"/>
                  </a:lnTo>
                  <a:lnTo>
                    <a:pt x="1926" y="1164"/>
                  </a:lnTo>
                  <a:lnTo>
                    <a:pt x="1860" y="1248"/>
                  </a:lnTo>
                  <a:lnTo>
                    <a:pt x="1811" y="1310"/>
                  </a:lnTo>
                  <a:lnTo>
                    <a:pt x="1779" y="1353"/>
                  </a:lnTo>
                  <a:lnTo>
                    <a:pt x="1774" y="1291"/>
                  </a:lnTo>
                  <a:lnTo>
                    <a:pt x="1765" y="1211"/>
                  </a:lnTo>
                  <a:lnTo>
                    <a:pt x="1754" y="1103"/>
                  </a:lnTo>
                  <a:lnTo>
                    <a:pt x="1733" y="985"/>
                  </a:lnTo>
                  <a:lnTo>
                    <a:pt x="1709" y="867"/>
                  </a:lnTo>
                  <a:lnTo>
                    <a:pt x="1671" y="745"/>
                  </a:lnTo>
                  <a:lnTo>
                    <a:pt x="1642" y="683"/>
                  </a:lnTo>
                  <a:lnTo>
                    <a:pt x="1600" y="651"/>
                  </a:lnTo>
                  <a:lnTo>
                    <a:pt x="1549" y="622"/>
                  </a:lnTo>
                  <a:lnTo>
                    <a:pt x="1483" y="622"/>
                  </a:lnTo>
                  <a:lnTo>
                    <a:pt x="1407" y="644"/>
                  </a:lnTo>
                  <a:lnTo>
                    <a:pt x="1326" y="683"/>
                  </a:lnTo>
                  <a:lnTo>
                    <a:pt x="1239" y="736"/>
                  </a:lnTo>
                  <a:lnTo>
                    <a:pt x="1157" y="796"/>
                  </a:lnTo>
                  <a:lnTo>
                    <a:pt x="1077" y="863"/>
                  </a:lnTo>
                  <a:lnTo>
                    <a:pt x="1004" y="934"/>
                  </a:lnTo>
                  <a:lnTo>
                    <a:pt x="937" y="1004"/>
                  </a:lnTo>
                  <a:lnTo>
                    <a:pt x="881" y="1064"/>
                  </a:lnTo>
                  <a:lnTo>
                    <a:pt x="786" y="1179"/>
                  </a:lnTo>
                  <a:lnTo>
                    <a:pt x="702" y="1291"/>
                  </a:lnTo>
                  <a:lnTo>
                    <a:pt x="649" y="1395"/>
                  </a:lnTo>
                  <a:lnTo>
                    <a:pt x="607" y="1494"/>
                  </a:lnTo>
                  <a:lnTo>
                    <a:pt x="580" y="1590"/>
                  </a:lnTo>
                  <a:lnTo>
                    <a:pt x="575" y="1681"/>
                  </a:lnTo>
                  <a:lnTo>
                    <a:pt x="575" y="1701"/>
                  </a:lnTo>
                  <a:lnTo>
                    <a:pt x="575" y="1754"/>
                  </a:lnTo>
                  <a:lnTo>
                    <a:pt x="575" y="1825"/>
                  </a:lnTo>
                  <a:lnTo>
                    <a:pt x="580" y="1904"/>
                  </a:lnTo>
                  <a:lnTo>
                    <a:pt x="588" y="1998"/>
                  </a:lnTo>
                  <a:lnTo>
                    <a:pt x="598" y="2090"/>
                  </a:lnTo>
                  <a:lnTo>
                    <a:pt x="607" y="2178"/>
                  </a:lnTo>
                  <a:lnTo>
                    <a:pt x="626" y="2249"/>
                  </a:lnTo>
                  <a:lnTo>
                    <a:pt x="654" y="2296"/>
                  </a:lnTo>
                  <a:lnTo>
                    <a:pt x="687" y="2311"/>
                  </a:lnTo>
                  <a:lnTo>
                    <a:pt x="730" y="2300"/>
                  </a:lnTo>
                  <a:lnTo>
                    <a:pt x="763" y="2274"/>
                  </a:lnTo>
                  <a:lnTo>
                    <a:pt x="786" y="2245"/>
                  </a:lnTo>
                  <a:lnTo>
                    <a:pt x="796" y="2217"/>
                  </a:lnTo>
                  <a:lnTo>
                    <a:pt x="819" y="2160"/>
                  </a:lnTo>
                  <a:lnTo>
                    <a:pt x="857" y="2083"/>
                  </a:lnTo>
                  <a:lnTo>
                    <a:pt x="908" y="1994"/>
                  </a:lnTo>
                  <a:lnTo>
                    <a:pt x="974" y="1892"/>
                  </a:lnTo>
                  <a:lnTo>
                    <a:pt x="1060" y="1774"/>
                  </a:lnTo>
                  <a:lnTo>
                    <a:pt x="1148" y="1681"/>
                  </a:lnTo>
                  <a:lnTo>
                    <a:pt x="1233" y="1603"/>
                  </a:lnTo>
                  <a:lnTo>
                    <a:pt x="1326" y="1542"/>
                  </a:lnTo>
                  <a:lnTo>
                    <a:pt x="1383" y="1519"/>
                  </a:lnTo>
                  <a:lnTo>
                    <a:pt x="1427" y="1508"/>
                  </a:lnTo>
                  <a:lnTo>
                    <a:pt x="1468" y="1513"/>
                  </a:lnTo>
                  <a:lnTo>
                    <a:pt x="1497" y="1533"/>
                  </a:lnTo>
                  <a:lnTo>
                    <a:pt x="1530" y="1570"/>
                  </a:lnTo>
                  <a:lnTo>
                    <a:pt x="1549" y="1621"/>
                  </a:lnTo>
                  <a:lnTo>
                    <a:pt x="1571" y="1701"/>
                  </a:lnTo>
                  <a:lnTo>
                    <a:pt x="1595" y="1793"/>
                  </a:lnTo>
                  <a:lnTo>
                    <a:pt x="1627" y="1915"/>
                  </a:lnTo>
                  <a:lnTo>
                    <a:pt x="1662" y="2039"/>
                  </a:lnTo>
                  <a:lnTo>
                    <a:pt x="1682" y="2095"/>
                  </a:lnTo>
                  <a:lnTo>
                    <a:pt x="1713" y="2131"/>
                  </a:lnTo>
                  <a:lnTo>
                    <a:pt x="1743" y="2146"/>
                  </a:lnTo>
                  <a:lnTo>
                    <a:pt x="1789" y="2141"/>
                  </a:lnTo>
                  <a:lnTo>
                    <a:pt x="1835" y="2106"/>
                  </a:lnTo>
                  <a:lnTo>
                    <a:pt x="1872" y="2065"/>
                  </a:lnTo>
                  <a:lnTo>
                    <a:pt x="1902" y="2023"/>
                  </a:lnTo>
                  <a:lnTo>
                    <a:pt x="1948" y="1972"/>
                  </a:lnTo>
                  <a:lnTo>
                    <a:pt x="2004" y="1910"/>
                  </a:lnTo>
                  <a:lnTo>
                    <a:pt x="2070" y="1839"/>
                  </a:lnTo>
                  <a:lnTo>
                    <a:pt x="2146" y="1764"/>
                  </a:lnTo>
                  <a:lnTo>
                    <a:pt x="2228" y="1688"/>
                  </a:lnTo>
                  <a:lnTo>
                    <a:pt x="2315" y="1609"/>
                  </a:lnTo>
                  <a:lnTo>
                    <a:pt x="2406" y="1538"/>
                  </a:lnTo>
                  <a:lnTo>
                    <a:pt x="2544" y="1446"/>
                  </a:lnTo>
                  <a:lnTo>
                    <a:pt x="2673" y="1364"/>
                  </a:lnTo>
                  <a:lnTo>
                    <a:pt x="2799" y="1291"/>
                  </a:lnTo>
                  <a:lnTo>
                    <a:pt x="2805" y="1348"/>
                  </a:lnTo>
                  <a:lnTo>
                    <a:pt x="2805" y="1404"/>
                  </a:lnTo>
                  <a:lnTo>
                    <a:pt x="2788" y="1616"/>
                  </a:lnTo>
                  <a:lnTo>
                    <a:pt x="2743" y="1809"/>
                  </a:lnTo>
                  <a:lnTo>
                    <a:pt x="2678" y="1998"/>
                  </a:lnTo>
                  <a:lnTo>
                    <a:pt x="2580" y="2173"/>
                  </a:lnTo>
                  <a:lnTo>
                    <a:pt x="2463" y="2325"/>
                  </a:lnTo>
                  <a:lnTo>
                    <a:pt x="2320" y="2462"/>
                  </a:lnTo>
                  <a:lnTo>
                    <a:pt x="2166" y="2585"/>
                  </a:lnTo>
                  <a:lnTo>
                    <a:pt x="1992" y="2679"/>
                  </a:lnTo>
                  <a:lnTo>
                    <a:pt x="1804" y="2749"/>
                  </a:lnTo>
                  <a:lnTo>
                    <a:pt x="1611" y="2796"/>
                  </a:lnTo>
                  <a:lnTo>
                    <a:pt x="1402" y="2810"/>
                  </a:lnTo>
                  <a:lnTo>
                    <a:pt x="1192" y="2796"/>
                  </a:lnTo>
                  <a:lnTo>
                    <a:pt x="998" y="2749"/>
                  </a:lnTo>
                  <a:lnTo>
                    <a:pt x="810" y="2679"/>
                  </a:lnTo>
                  <a:lnTo>
                    <a:pt x="636" y="2585"/>
                  </a:lnTo>
                  <a:lnTo>
                    <a:pt x="485" y="2462"/>
                  </a:lnTo>
                  <a:lnTo>
                    <a:pt x="347" y="2325"/>
                  </a:lnTo>
                  <a:lnTo>
                    <a:pt x="226" y="2173"/>
                  </a:lnTo>
                  <a:lnTo>
                    <a:pt x="132" y="1998"/>
                  </a:lnTo>
                  <a:lnTo>
                    <a:pt x="61" y="1809"/>
                  </a:lnTo>
                  <a:lnTo>
                    <a:pt x="15" y="1616"/>
                  </a:lnTo>
                  <a:lnTo>
                    <a:pt x="0" y="1404"/>
                  </a:lnTo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D3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D3C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D3C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D3C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D3C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D3C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D3C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D3C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D3C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th@dst.d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tbank.dk/statbank5a/default.asp?w=102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t.dk/declaration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st.dk/uk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statbank.dk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/>
              <a:t>Revolutionizing Censuses and Demographic &amp; Social Statistics with 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Administrative </a:t>
            </a:r>
            <a:r>
              <a:rPr lang="en-GB" sz="3600" dirty="0"/>
              <a:t>Sources</a:t>
            </a:r>
            <a:endParaRPr lang="da-DK" sz="36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93574" y="5013176"/>
            <a:ext cx="6400800" cy="863600"/>
          </a:xfrm>
        </p:spPr>
        <p:txBody>
          <a:bodyPr/>
          <a:lstStyle/>
          <a:p>
            <a:r>
              <a:rPr lang="da-DK" dirty="0" smtClean="0"/>
              <a:t>Lars Thygesen, </a:t>
            </a:r>
            <a:r>
              <a:rPr lang="da-DK" dirty="0" smtClean="0">
                <a:hlinkClick r:id="rId3"/>
              </a:rPr>
              <a:t>lth@dst.dk</a:t>
            </a:r>
            <a:endParaRPr lang="da-DK" dirty="0" smtClean="0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2747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dsholder til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17C0A96-AD99-427D-A954-164BAFBC5F82}" type="datetime1">
              <a:rPr lang="en-US" altLang="en-US" sz="800" smtClean="0">
                <a:solidFill>
                  <a:schemeClr val="bg1"/>
                </a:solidFill>
              </a:rPr>
              <a:pPr/>
              <a:t>9/27/2013</a:t>
            </a:fld>
            <a:endParaRPr lang="en-US" altLang="en-US" sz="800" smtClean="0">
              <a:solidFill>
                <a:schemeClr val="bg1"/>
              </a:solidFill>
            </a:endParaRPr>
          </a:p>
        </p:txBody>
      </p:sp>
      <p:sp>
        <p:nvSpPr>
          <p:cNvPr id="18435" name="Pladsholder til diasnumm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27D89DA-32B8-460C-811A-3416696EC09E}" type="slidenum">
              <a:rPr lang="en-US" altLang="en-US" sz="1200" smtClean="0">
                <a:solidFill>
                  <a:schemeClr val="bg1"/>
                </a:solidFill>
              </a:rPr>
              <a:pPr/>
              <a:t>10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Confidentiality and data protection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mtClean="0">
                <a:solidFill>
                  <a:srgbClr val="FF0000"/>
                </a:solidFill>
              </a:rPr>
              <a:t>Challenge: Keep public trust</a:t>
            </a:r>
          </a:p>
          <a:p>
            <a:pPr>
              <a:lnSpc>
                <a:spcPct val="90000"/>
              </a:lnSpc>
            </a:pPr>
            <a:r>
              <a:rPr lang="en-GB" smtClean="0"/>
              <a:t>data security regulations 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strict organisational and technical measures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limiting internal and external access to data</a:t>
            </a:r>
          </a:p>
          <a:p>
            <a:pPr>
              <a:lnSpc>
                <a:spcPct val="90000"/>
              </a:lnSpc>
            </a:pPr>
            <a:r>
              <a:rPr lang="en-GB" i="1" smtClean="0"/>
              <a:t>need to know</a:t>
            </a:r>
            <a:r>
              <a:rPr lang="en-GB" smtClean="0"/>
              <a:t> principle</a:t>
            </a:r>
            <a:r>
              <a:rPr lang="da-DK" smtClean="0"/>
              <a:t> </a:t>
            </a:r>
          </a:p>
          <a:p>
            <a:pPr>
              <a:lnSpc>
                <a:spcPct val="90000"/>
              </a:lnSpc>
            </a:pPr>
            <a:r>
              <a:rPr lang="en-GB" smtClean="0"/>
              <a:t>1978 Register Law </a:t>
            </a:r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xmlns="" val="1271129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/>
      <p:bldP spid="24269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dsholder til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96E151D-579A-4567-A7D9-6AA2F7027B7C}" type="datetime1">
              <a:rPr lang="en-US" altLang="en-US" sz="800" smtClean="0">
                <a:solidFill>
                  <a:schemeClr val="bg1"/>
                </a:solidFill>
              </a:rPr>
              <a:pPr/>
              <a:t>9/27/2013</a:t>
            </a:fld>
            <a:endParaRPr lang="en-US" altLang="en-US" sz="800" smtClean="0">
              <a:solidFill>
                <a:schemeClr val="bg1"/>
              </a:solidFill>
            </a:endParaRPr>
          </a:p>
        </p:txBody>
      </p:sp>
      <p:sp>
        <p:nvSpPr>
          <p:cNvPr id="21507" name="Pladsholder til diasnumm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FEA9822-D518-4296-A454-1296620FF520}" type="slidenum">
              <a:rPr lang="en-US" altLang="en-US" sz="1200" smtClean="0">
                <a:solidFill>
                  <a:schemeClr val="bg1"/>
                </a:solidFill>
              </a:rPr>
              <a:pPr/>
              <a:t>11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Difficulties in practical implementation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1295400"/>
            <a:ext cx="7639050" cy="4510088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Convincing ourselves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Champions of traditional statistics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University textbooks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Strong management commitment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Convincing the rest of the world</a:t>
            </a:r>
          </a:p>
          <a:p>
            <a:pPr lvl="1">
              <a:lnSpc>
                <a:spcPct val="90000"/>
              </a:lnSpc>
              <a:defRPr/>
            </a:pPr>
            <a:r>
              <a:rPr lang="en-GB" sz="2000" dirty="0" smtClean="0"/>
              <a:t>Suspicion</a:t>
            </a:r>
          </a:p>
          <a:p>
            <a:pPr lvl="1">
              <a:lnSpc>
                <a:spcPct val="90000"/>
              </a:lnSpc>
              <a:defRPr/>
            </a:pPr>
            <a:r>
              <a:rPr lang="en-GB" sz="2000" dirty="0" smtClean="0"/>
              <a:t>Bad experience history, especially WW2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Survey </a:t>
            </a:r>
            <a:r>
              <a:rPr lang="en-US" sz="2400" i="1" dirty="0" smtClean="0">
                <a:solidFill>
                  <a:srgbClr val="FF0000"/>
                </a:solidFill>
              </a:rPr>
              <a:t>is</a:t>
            </a:r>
            <a:r>
              <a:rPr lang="en-US" sz="2400" dirty="0" smtClean="0">
                <a:solidFill>
                  <a:srgbClr val="FF0000"/>
                </a:solidFill>
              </a:rPr>
              <a:t> the truth ?</a:t>
            </a:r>
          </a:p>
          <a:p>
            <a:pPr lvl="1">
              <a:lnSpc>
                <a:spcPct val="90000"/>
              </a:lnSpc>
              <a:defRPr/>
            </a:pPr>
            <a:r>
              <a:rPr lang="da-DK" sz="2400" dirty="0" smtClean="0">
                <a:solidFill>
                  <a:srgbClr val="FF0000"/>
                </a:solidFill>
              </a:rPr>
              <a:t>International meetings, Eurostat book (1995):</a:t>
            </a:r>
          </a:p>
          <a:p>
            <a:pPr marL="457200" lvl="1" indent="0">
              <a:lnSpc>
                <a:spcPct val="90000"/>
              </a:lnSpc>
              <a:buFontTx/>
              <a:buNone/>
              <a:defRPr/>
            </a:pPr>
            <a:r>
              <a:rPr lang="en-GB" sz="2000" i="1" dirty="0" smtClean="0"/>
              <a:t>Statistics on Persons in Denmark – A Register-Based Statistical System</a:t>
            </a:r>
            <a:r>
              <a:rPr lang="en-GB" sz="2000" dirty="0" smtClean="0"/>
              <a:t>. Eurostat, Luxembourg 1995</a:t>
            </a:r>
            <a:endParaRPr lang="da-DK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04077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3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3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3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3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3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3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3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3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3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3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4" grpId="0"/>
      <p:bldP spid="2437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ladsholder til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4998813-126F-47D3-B3AE-EF34B2939609}" type="datetime1">
              <a:rPr lang="en-US" altLang="en-US" sz="800" smtClean="0">
                <a:solidFill>
                  <a:schemeClr val="bg1"/>
                </a:solidFill>
              </a:rPr>
              <a:pPr/>
              <a:t>9/27/2013</a:t>
            </a:fld>
            <a:endParaRPr lang="en-US" altLang="en-US" sz="800" smtClean="0">
              <a:solidFill>
                <a:schemeClr val="bg1"/>
              </a:solidFill>
            </a:endParaRPr>
          </a:p>
        </p:txBody>
      </p:sp>
      <p:sp>
        <p:nvSpPr>
          <p:cNvPr id="22531" name="Pladsholder til diasnumm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EFA8ABC-7FFD-41B6-B687-EACBFFCAB2C1}" type="slidenum">
              <a:rPr lang="en-US" altLang="en-US" sz="1200" smtClean="0">
                <a:solidFill>
                  <a:schemeClr val="bg1"/>
                </a:solidFill>
              </a:rPr>
              <a:pPr/>
              <a:t>12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Difficulties #2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Confidentiality and access to data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The threat of a “Big Brother” society</a:t>
            </a:r>
            <a:r>
              <a:rPr lang="da-DK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Lawsuit against Statistics Denmark in 1978-81 by five municipalities</a:t>
            </a:r>
            <a:r>
              <a:rPr lang="da-DK" smtClean="0"/>
              <a:t> </a:t>
            </a:r>
            <a:endParaRPr lang="en-US" sz="3000" smtClean="0"/>
          </a:p>
          <a:p>
            <a:pPr>
              <a:lnSpc>
                <a:spcPct val="90000"/>
              </a:lnSpc>
            </a:pPr>
            <a:r>
              <a:rPr lang="en-US" smtClean="0"/>
              <a:t>Data breaks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changes in the legislation 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difficult to assess long-term trend</a:t>
            </a:r>
          </a:p>
          <a:p>
            <a:pPr lvl="1">
              <a:lnSpc>
                <a:spcPct val="90000"/>
              </a:lnSpc>
            </a:pPr>
            <a:r>
              <a:rPr lang="da-DK" smtClean="0"/>
              <a:t>identify events 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6504506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8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8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8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8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8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8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0" grpId="0"/>
      <p:bldP spid="2682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Organisation</a:t>
            </a:r>
          </a:p>
        </p:txBody>
      </p:sp>
      <p:sp>
        <p:nvSpPr>
          <p:cNvPr id="24579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mtClean="0"/>
              <a:t>Administrative registers kept for administrations</a:t>
            </a:r>
          </a:p>
          <a:p>
            <a:pPr lvl="1"/>
            <a:r>
              <a:rPr lang="da-DK" smtClean="0"/>
              <a:t>but complying with certain standards</a:t>
            </a:r>
          </a:p>
          <a:p>
            <a:pPr lvl="1"/>
            <a:r>
              <a:rPr lang="da-DK" smtClean="0"/>
              <a:t>combined across when real need</a:t>
            </a:r>
          </a:p>
          <a:p>
            <a:r>
              <a:rPr lang="da-DK" smtClean="0"/>
              <a:t>Statistics is a ”by-product”</a:t>
            </a:r>
          </a:p>
          <a:p>
            <a:r>
              <a:rPr lang="da-DK" smtClean="0"/>
              <a:t>No access to individual data in statistics</a:t>
            </a:r>
          </a:p>
        </p:txBody>
      </p:sp>
      <p:sp>
        <p:nvSpPr>
          <p:cNvPr id="24580" name="Pladsholder til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F60F632-6C11-493F-B7AA-B0356BDAFFBE}" type="datetime1">
              <a:rPr lang="en-US" altLang="en-US" sz="800" smtClean="0">
                <a:solidFill>
                  <a:schemeClr val="bg1"/>
                </a:solidFill>
              </a:rPr>
              <a:pPr/>
              <a:t>9/27/2013</a:t>
            </a:fld>
            <a:endParaRPr lang="en-US" altLang="en-US" sz="800" smtClean="0">
              <a:solidFill>
                <a:schemeClr val="bg1"/>
              </a:solidFill>
            </a:endParaRPr>
          </a:p>
        </p:txBody>
      </p:sp>
      <p:sp>
        <p:nvSpPr>
          <p:cNvPr id="24581" name="Pladsholder til diasnumm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F5C908A-CF20-498A-8B85-8192753F25E9}" type="slidenum">
              <a:rPr lang="en-US" altLang="en-US" sz="1200" smtClean="0">
                <a:solidFill>
                  <a:schemeClr val="bg1"/>
                </a:solidFill>
              </a:rPr>
              <a:pPr/>
              <a:t>13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5585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Consequences</a:t>
            </a:r>
            <a:endParaRPr lang="da-DK" dirty="0" smtClean="0"/>
          </a:p>
        </p:txBody>
      </p:sp>
      <p:sp>
        <p:nvSpPr>
          <p:cNvPr id="25603" name="Pladsholder til indhold 2"/>
          <p:cNvSpPr>
            <a:spLocks noGrp="1"/>
          </p:cNvSpPr>
          <p:nvPr>
            <p:ph idx="1"/>
          </p:nvPr>
        </p:nvSpPr>
        <p:spPr>
          <a:xfrm>
            <a:off x="965200" y="1295400"/>
            <a:ext cx="7423150" cy="4114800"/>
          </a:xfrm>
        </p:spPr>
        <p:txBody>
          <a:bodyPr/>
          <a:lstStyle/>
          <a:p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don’t</a:t>
            </a:r>
            <a:r>
              <a:rPr lang="da-DK" dirty="0" smtClean="0"/>
              <a:t> talk of </a:t>
            </a:r>
            <a:r>
              <a:rPr lang="da-DK" dirty="0" err="1" smtClean="0"/>
              <a:t>censuses</a:t>
            </a:r>
            <a:endParaRPr lang="da-DK" dirty="0" smtClean="0"/>
          </a:p>
          <a:p>
            <a:pPr lvl="1"/>
            <a:r>
              <a:rPr lang="da-DK" dirty="0" err="1" smtClean="0"/>
              <a:t>we</a:t>
            </a:r>
            <a:r>
              <a:rPr lang="da-DK" dirty="0" smtClean="0"/>
              <a:t> have a census </a:t>
            </a:r>
            <a:r>
              <a:rPr lang="da-DK" dirty="0" err="1" smtClean="0"/>
              <a:t>every</a:t>
            </a:r>
            <a:r>
              <a:rPr lang="da-DK" dirty="0" smtClean="0"/>
              <a:t> </a:t>
            </a:r>
            <a:r>
              <a:rPr lang="da-DK" dirty="0" err="1" smtClean="0"/>
              <a:t>day</a:t>
            </a:r>
            <a:endParaRPr lang="da-DK" dirty="0" smtClean="0"/>
          </a:p>
          <a:p>
            <a:r>
              <a:rPr lang="da-DK" dirty="0" smtClean="0"/>
              <a:t>No </a:t>
            </a:r>
            <a:r>
              <a:rPr lang="da-DK" dirty="0" err="1" smtClean="0"/>
              <a:t>publications</a:t>
            </a:r>
            <a:r>
              <a:rPr lang="da-DK" dirty="0" smtClean="0"/>
              <a:t> but </a:t>
            </a:r>
            <a:r>
              <a:rPr lang="da-DK" dirty="0" smtClean="0">
                <a:hlinkClick r:id="rId2"/>
              </a:rPr>
              <a:t>Statbank.dk</a:t>
            </a:r>
            <a:r>
              <a:rPr lang="da-DK" baseline="30000" dirty="0" smtClean="0">
                <a:latin typeface="Univers 55"/>
              </a:rPr>
              <a:t>©</a:t>
            </a:r>
            <a:endParaRPr lang="da-DK" baseline="30000" dirty="0" smtClean="0"/>
          </a:p>
          <a:p>
            <a:r>
              <a:rPr lang="da-DK" dirty="0" err="1" smtClean="0"/>
              <a:t>Many</a:t>
            </a:r>
            <a:r>
              <a:rPr lang="da-DK" dirty="0" smtClean="0"/>
              <a:t> </a:t>
            </a:r>
            <a:r>
              <a:rPr lang="da-DK" i="1" dirty="0" smtClean="0"/>
              <a:t>ad hoc</a:t>
            </a:r>
            <a:r>
              <a:rPr lang="da-DK" dirty="0" smtClean="0"/>
              <a:t> data </a:t>
            </a:r>
            <a:r>
              <a:rPr lang="da-DK" dirty="0" err="1" smtClean="0"/>
              <a:t>needs</a:t>
            </a:r>
            <a:r>
              <a:rPr lang="da-DK" dirty="0" smtClean="0"/>
              <a:t> </a:t>
            </a:r>
            <a:r>
              <a:rPr lang="da-DK" dirty="0" err="1" smtClean="0"/>
              <a:t>can</a:t>
            </a:r>
            <a:r>
              <a:rPr lang="da-DK" dirty="0" smtClean="0"/>
              <a:t>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met</a:t>
            </a:r>
            <a:endParaRPr lang="da-DK" dirty="0" smtClean="0"/>
          </a:p>
          <a:p>
            <a:pPr lvl="1"/>
            <a:r>
              <a:rPr lang="da-DK" dirty="0" err="1" smtClean="0"/>
              <a:t>supplementary</a:t>
            </a:r>
            <a:r>
              <a:rPr lang="da-DK" dirty="0" smtClean="0"/>
              <a:t> </a:t>
            </a:r>
            <a:r>
              <a:rPr lang="da-DK" dirty="0" err="1" smtClean="0"/>
              <a:t>survey</a:t>
            </a:r>
            <a:r>
              <a:rPr lang="da-DK" dirty="0" smtClean="0"/>
              <a:t> </a:t>
            </a:r>
            <a:r>
              <a:rPr lang="da-DK" dirty="0" err="1" smtClean="0"/>
              <a:t>collection</a:t>
            </a:r>
            <a:endParaRPr lang="da-DK" dirty="0" smtClean="0"/>
          </a:p>
          <a:p>
            <a:r>
              <a:rPr lang="da-DK" dirty="0" smtClean="0"/>
              <a:t>A gold mine for researchers</a:t>
            </a:r>
          </a:p>
          <a:p>
            <a:endParaRPr lang="da-DK" dirty="0" smtClean="0"/>
          </a:p>
        </p:txBody>
      </p:sp>
      <p:sp>
        <p:nvSpPr>
          <p:cNvPr id="25604" name="Pladsholder til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667ECCC-D190-4CDF-A74A-0B3BDD0C29E3}" type="datetime1">
              <a:rPr lang="en-US" altLang="en-US" sz="800" smtClean="0">
                <a:solidFill>
                  <a:schemeClr val="bg1"/>
                </a:solidFill>
              </a:rPr>
              <a:pPr/>
              <a:t>9/27/2013</a:t>
            </a:fld>
            <a:endParaRPr lang="en-US" altLang="en-US" sz="800" smtClean="0">
              <a:solidFill>
                <a:schemeClr val="bg1"/>
              </a:solidFill>
            </a:endParaRPr>
          </a:p>
        </p:txBody>
      </p:sp>
      <p:sp>
        <p:nvSpPr>
          <p:cNvPr id="25605" name="Pladsholder til diasnumm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DD952DB-C519-4B0D-95F2-E080EAE49DD2}" type="slidenum">
              <a:rPr lang="en-US" altLang="en-US" sz="1200" smtClean="0">
                <a:solidFill>
                  <a:schemeClr val="bg1"/>
                </a:solidFill>
              </a:rPr>
              <a:pPr/>
              <a:t>14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464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FCC2-C147-4673-A8B0-49E17BAC0D4D}" type="datetime1">
              <a:rPr lang="en-US" altLang="en-US"/>
              <a:pPr/>
              <a:t>9/27/2013</a:t>
            </a:fld>
            <a:endParaRPr lang="en-US" alt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049552-4381-49A4-9B91-4A859C835586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Nordbotten 1960:</a:t>
            </a:r>
            <a:endParaRPr lang="da-DK" alt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916113"/>
            <a:ext cx="7343775" cy="3395662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altLang="en-US" sz="4000"/>
              <a:t>“In 1970, there will probably not be any need to collect a census in the traditional way”</a:t>
            </a:r>
            <a:endParaRPr lang="da-DK" altLang="en-US" sz="4000"/>
          </a:p>
        </p:txBody>
      </p:sp>
    </p:spTree>
    <p:extLst>
      <p:ext uri="{BB962C8B-B14F-4D97-AF65-F5344CB8AC3E}">
        <p14:creationId xmlns:p14="http://schemas.microsoft.com/office/powerpoint/2010/main" xmlns="" val="3351973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728663" y="5311775"/>
            <a:ext cx="7402512" cy="1200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defTabSz="762000">
              <a:lnSpc>
                <a:spcPct val="90000"/>
              </a:lnSpc>
            </a:pPr>
            <a:r>
              <a:rPr lang="da-DK" sz="8000" b="1" dirty="0" smtClean="0">
                <a:solidFill>
                  <a:srgbClr val="00FF00"/>
                </a:solidFill>
                <a:latin typeface="+mn-lt"/>
              </a:rPr>
              <a:t>The End!</a:t>
            </a:r>
            <a:endParaRPr lang="da-DK" sz="8000" b="1" dirty="0">
              <a:solidFill>
                <a:srgbClr val="00FF00"/>
              </a:solidFill>
              <a:latin typeface="+mn-lt"/>
            </a:endParaRPr>
          </a:p>
        </p:txBody>
      </p:sp>
      <p:pic>
        <p:nvPicPr>
          <p:cNvPr id="27652" name="Picture 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0175" y="450850"/>
            <a:ext cx="72839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33375"/>
            <a:ext cx="5762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4" name="Picture 6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4313" y="333375"/>
            <a:ext cx="757237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5" name="Line 7"/>
          <p:cNvSpPr>
            <a:spLocks noChangeShapeType="1"/>
          </p:cNvSpPr>
          <p:nvPr/>
        </p:nvSpPr>
        <p:spPr bwMode="auto">
          <a:xfrm flipH="1" flipV="1">
            <a:off x="4852988" y="3733800"/>
            <a:ext cx="6350" cy="487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268413"/>
            <a:ext cx="36036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7" name="Line 10"/>
          <p:cNvSpPr>
            <a:spLocks noChangeShapeType="1"/>
          </p:cNvSpPr>
          <p:nvPr/>
        </p:nvSpPr>
        <p:spPr bwMode="auto">
          <a:xfrm flipV="1">
            <a:off x="3995738" y="333375"/>
            <a:ext cx="0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7658" name="Line 17"/>
          <p:cNvSpPr>
            <a:spLocks noChangeShapeType="1"/>
          </p:cNvSpPr>
          <p:nvPr/>
        </p:nvSpPr>
        <p:spPr bwMode="auto">
          <a:xfrm flipV="1">
            <a:off x="6443663" y="404813"/>
            <a:ext cx="0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7659" name="Rectangle 18"/>
          <p:cNvSpPr>
            <a:spLocks noChangeArrowheads="1"/>
          </p:cNvSpPr>
          <p:nvPr/>
        </p:nvSpPr>
        <p:spPr bwMode="auto">
          <a:xfrm>
            <a:off x="6372225" y="1268413"/>
            <a:ext cx="215900" cy="2447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7660" name="Line 19"/>
          <p:cNvSpPr>
            <a:spLocks noChangeShapeType="1"/>
          </p:cNvSpPr>
          <p:nvPr/>
        </p:nvSpPr>
        <p:spPr bwMode="auto">
          <a:xfrm flipV="1">
            <a:off x="7956550" y="333375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7661" name="Line 24"/>
          <p:cNvSpPr>
            <a:spLocks noChangeShapeType="1"/>
          </p:cNvSpPr>
          <p:nvPr/>
        </p:nvSpPr>
        <p:spPr bwMode="auto">
          <a:xfrm flipV="1">
            <a:off x="4787900" y="1052513"/>
            <a:ext cx="0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7662" name="Rectangle 25"/>
          <p:cNvSpPr>
            <a:spLocks noChangeArrowheads="1"/>
          </p:cNvSpPr>
          <p:nvPr/>
        </p:nvSpPr>
        <p:spPr bwMode="auto">
          <a:xfrm>
            <a:off x="4716463" y="1916113"/>
            <a:ext cx="215900" cy="2447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7663" name="Line 34"/>
          <p:cNvSpPr>
            <a:spLocks noChangeShapeType="1"/>
          </p:cNvSpPr>
          <p:nvPr/>
        </p:nvSpPr>
        <p:spPr bwMode="auto">
          <a:xfrm flipV="1">
            <a:off x="250825" y="3500438"/>
            <a:ext cx="0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7664" name="Line 35"/>
          <p:cNvSpPr>
            <a:spLocks noChangeShapeType="1"/>
          </p:cNvSpPr>
          <p:nvPr/>
        </p:nvSpPr>
        <p:spPr bwMode="auto">
          <a:xfrm flipV="1">
            <a:off x="5003800" y="3644900"/>
            <a:ext cx="0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53443061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dsholder til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1DCE10B-044F-4C92-B528-C769DA37CBB6}" type="datetime1">
              <a:rPr lang="en-US" altLang="en-US" sz="800" smtClean="0">
                <a:solidFill>
                  <a:schemeClr val="bg1"/>
                </a:solidFill>
              </a:rPr>
              <a:pPr/>
              <a:t>9/27/2013</a:t>
            </a:fld>
            <a:endParaRPr lang="en-US" altLang="en-US" sz="800" smtClean="0">
              <a:solidFill>
                <a:schemeClr val="bg1"/>
              </a:solidFill>
            </a:endParaRPr>
          </a:p>
        </p:txBody>
      </p:sp>
      <p:sp>
        <p:nvSpPr>
          <p:cNvPr id="5123" name="Pladsholder til diasnumm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15B8C3F-9704-45B2-9A62-A575A1C27424}" type="slidenum">
              <a:rPr lang="en-US" altLang="en-US" sz="1200" smtClean="0">
                <a:solidFill>
                  <a:schemeClr val="bg1"/>
                </a:solidFill>
              </a:rPr>
              <a:pPr/>
              <a:t>2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dirty="0" smtClean="0">
                <a:cs typeface="Times New Roman" pitchFamily="18" charset="0"/>
              </a:rPr>
              <a:t>The setting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Law on Statistics Denmark 1966:</a:t>
            </a:r>
          </a:p>
          <a:p>
            <a:pPr lvl="1"/>
            <a:r>
              <a:rPr lang="da-DK" dirty="0" err="1" smtClean="0"/>
              <a:t>Use</a:t>
            </a:r>
            <a:r>
              <a:rPr lang="da-DK" dirty="0" smtClean="0"/>
              <a:t> </a:t>
            </a:r>
            <a:r>
              <a:rPr lang="da-DK" dirty="0" err="1" smtClean="0"/>
              <a:t>admin</a:t>
            </a:r>
            <a:r>
              <a:rPr lang="da-DK" dirty="0" smtClean="0"/>
              <a:t> </a:t>
            </a:r>
            <a:r>
              <a:rPr lang="da-DK" dirty="0" err="1" smtClean="0"/>
              <a:t>sources</a:t>
            </a:r>
            <a:endParaRPr lang="da-DK" dirty="0" smtClean="0"/>
          </a:p>
          <a:p>
            <a:pPr lvl="1"/>
            <a:r>
              <a:rPr lang="da-DK" dirty="0" err="1" smtClean="0"/>
              <a:t>Maybe</a:t>
            </a:r>
            <a:r>
              <a:rPr lang="da-DK" dirty="0" smtClean="0"/>
              <a:t> </a:t>
            </a:r>
            <a:r>
              <a:rPr lang="da-DK" dirty="0" err="1" smtClean="0"/>
              <a:t>even</a:t>
            </a:r>
            <a:r>
              <a:rPr lang="da-DK" dirty="0" smtClean="0"/>
              <a:t> for Census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Administrative registers from 1970</a:t>
            </a:r>
          </a:p>
          <a:p>
            <a:pPr lvl="1"/>
            <a:r>
              <a:rPr lang="da-DK" dirty="0" smtClean="0"/>
              <a:t>Unique </a:t>
            </a:r>
            <a:r>
              <a:rPr lang="da-DK" dirty="0" err="1" smtClean="0"/>
              <a:t>identifiers</a:t>
            </a:r>
            <a:endParaRPr lang="da-DK" dirty="0" smtClean="0"/>
          </a:p>
          <a:p>
            <a:pPr lvl="1"/>
            <a:r>
              <a:rPr lang="da-DK" dirty="0" smtClean="0"/>
              <a:t>”</a:t>
            </a:r>
            <a:r>
              <a:rPr lang="da-DK" dirty="0" err="1" smtClean="0"/>
              <a:t>Huge</a:t>
            </a:r>
            <a:r>
              <a:rPr lang="da-DK" dirty="0" smtClean="0"/>
              <a:t> Data” </a:t>
            </a:r>
            <a:r>
              <a:rPr lang="da-DK" dirty="0" err="1" smtClean="0"/>
              <a:t>challenge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32322055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ladsholder til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EDBB21F-24E0-4465-8FD6-F984F6C78BA6}" type="datetime1">
              <a:rPr lang="en-US" altLang="en-US" sz="800" smtClean="0">
                <a:solidFill>
                  <a:schemeClr val="bg1"/>
                </a:solidFill>
              </a:rPr>
              <a:pPr/>
              <a:t>9/27/2013</a:t>
            </a:fld>
            <a:endParaRPr lang="en-US" altLang="en-US" sz="800" smtClean="0">
              <a:solidFill>
                <a:schemeClr val="bg1"/>
              </a:solidFill>
            </a:endParaRPr>
          </a:p>
        </p:txBody>
      </p:sp>
      <p:sp>
        <p:nvSpPr>
          <p:cNvPr id="20483" name="Pladsholder til diasnumm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D8EC832-9235-49E7-938E-D70BAEA07333}" type="slidenum">
              <a:rPr lang="en-US" altLang="en-US" sz="1200" smtClean="0">
                <a:solidFill>
                  <a:schemeClr val="bg1"/>
                </a:solidFill>
              </a:rPr>
              <a:pPr/>
              <a:t>3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2106613" y="5980002"/>
            <a:ext cx="4828245" cy="591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>
              <a:lnSpc>
                <a:spcPct val="90000"/>
              </a:lnSpc>
            </a:pPr>
            <a:r>
              <a:rPr lang="en-GB" sz="3600" b="1" dirty="0">
                <a:solidFill>
                  <a:srgbClr val="FF0000"/>
                </a:solidFill>
                <a:latin typeface="+mn-lt"/>
              </a:rPr>
              <a:t>The case of Denmark</a:t>
            </a:r>
          </a:p>
        </p:txBody>
      </p:sp>
      <p:pic>
        <p:nvPicPr>
          <p:cNvPr id="20485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6180138" cy="5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6" name="Freeform 4"/>
          <p:cNvSpPr>
            <a:spLocks/>
          </p:cNvSpPr>
          <p:nvPr/>
        </p:nvSpPr>
        <p:spPr bwMode="auto">
          <a:xfrm>
            <a:off x="4103688" y="1546225"/>
            <a:ext cx="611187" cy="382588"/>
          </a:xfrm>
          <a:custGeom>
            <a:avLst/>
            <a:gdLst>
              <a:gd name="T0" fmla="*/ 2147483647 w 385"/>
              <a:gd name="T1" fmla="*/ 0 h 241"/>
              <a:gd name="T2" fmla="*/ 2147483647 w 385"/>
              <a:gd name="T3" fmla="*/ 2147483647 h 241"/>
              <a:gd name="T4" fmla="*/ 2147483647 w 385"/>
              <a:gd name="T5" fmla="*/ 2147483647 h 241"/>
              <a:gd name="T6" fmla="*/ 0 w 385"/>
              <a:gd name="T7" fmla="*/ 2147483647 h 241"/>
              <a:gd name="T8" fmla="*/ 2147483647 w 385"/>
              <a:gd name="T9" fmla="*/ 0 h 2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5" h="241">
                <a:moveTo>
                  <a:pt x="240" y="0"/>
                </a:moveTo>
                <a:lnTo>
                  <a:pt x="384" y="144"/>
                </a:lnTo>
                <a:lnTo>
                  <a:pt x="48" y="240"/>
                </a:lnTo>
                <a:lnTo>
                  <a:pt x="0" y="192"/>
                </a:lnTo>
                <a:lnTo>
                  <a:pt x="240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0487" name="AutoShape 5"/>
          <p:cNvSpPr>
            <a:spLocks noChangeArrowheads="1"/>
          </p:cNvSpPr>
          <p:nvPr/>
        </p:nvSpPr>
        <p:spPr bwMode="auto">
          <a:xfrm>
            <a:off x="4191000" y="428625"/>
            <a:ext cx="1905000" cy="1290638"/>
          </a:xfrm>
          <a:prstGeom prst="wedgeRoundRectCallout">
            <a:avLst>
              <a:gd name="adj1" fmla="val -41671"/>
              <a:gd name="adj2" fmla="val 66667"/>
              <a:gd name="adj3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/>
          <a:lstStyle/>
          <a:p>
            <a:pPr algn="ctr" defTabSz="762000">
              <a:lnSpc>
                <a:spcPct val="90000"/>
              </a:lnSpc>
            </a:pPr>
            <a:r>
              <a:rPr lang="en-GB" sz="2000" b="1" dirty="0">
                <a:latin typeface="+mn-lt"/>
              </a:rPr>
              <a:t>To link </a:t>
            </a:r>
          </a:p>
          <a:p>
            <a:pPr algn="ctr" defTabSz="762000">
              <a:lnSpc>
                <a:spcPct val="90000"/>
              </a:lnSpc>
            </a:pPr>
            <a:r>
              <a:rPr lang="en-GB" sz="2000" b="1" dirty="0">
                <a:latin typeface="+mn-lt"/>
              </a:rPr>
              <a:t>or not to link </a:t>
            </a:r>
          </a:p>
          <a:p>
            <a:pPr algn="ctr" defTabSz="762000">
              <a:lnSpc>
                <a:spcPct val="90000"/>
              </a:lnSpc>
            </a:pPr>
            <a:r>
              <a:rPr lang="en-GB" sz="2000" b="1" dirty="0">
                <a:latin typeface="+mn-lt"/>
              </a:rPr>
              <a:t>- that’s the </a:t>
            </a:r>
          </a:p>
          <a:p>
            <a:pPr algn="ctr" defTabSz="762000">
              <a:lnSpc>
                <a:spcPct val="90000"/>
              </a:lnSpc>
            </a:pPr>
            <a:r>
              <a:rPr lang="en-GB" sz="2000" b="1" dirty="0">
                <a:latin typeface="+mn-lt"/>
              </a:rPr>
              <a:t>question!</a:t>
            </a:r>
          </a:p>
        </p:txBody>
      </p:sp>
    </p:spTree>
    <p:extLst>
      <p:ext uri="{BB962C8B-B14F-4D97-AF65-F5344CB8AC3E}">
        <p14:creationId xmlns:p14="http://schemas.microsoft.com/office/powerpoint/2010/main" xmlns="" val="348400972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ladsholder til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3634279-6320-4138-9086-F310F6D9AE7F}" type="datetime1">
              <a:rPr lang="en-US" altLang="en-US" sz="800" smtClean="0">
                <a:solidFill>
                  <a:schemeClr val="bg1"/>
                </a:solidFill>
              </a:rPr>
              <a:pPr/>
              <a:t>9/27/2013</a:t>
            </a:fld>
            <a:endParaRPr lang="en-US" altLang="en-US" sz="800" smtClean="0">
              <a:solidFill>
                <a:schemeClr val="bg1"/>
              </a:solidFill>
            </a:endParaRPr>
          </a:p>
        </p:txBody>
      </p:sp>
      <p:sp>
        <p:nvSpPr>
          <p:cNvPr id="6147" name="Pladsholder til diasnumm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6EDECDF-B533-4356-A9FA-DCC46901B037}" type="slidenum">
              <a:rPr lang="en-US" altLang="en-US" sz="1200" smtClean="0">
                <a:solidFill>
                  <a:schemeClr val="bg1"/>
                </a:solidFill>
              </a:rPr>
              <a:pPr/>
              <a:t>4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Milestones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13785418"/>
              </p:ext>
            </p:extLst>
          </p:nvPr>
        </p:nvGraphicFramePr>
        <p:xfrm>
          <a:off x="323528" y="981075"/>
          <a:ext cx="8640960" cy="5081588"/>
        </p:xfrm>
        <a:graphic>
          <a:graphicData uri="http://schemas.openxmlformats.org/presentationml/2006/ole">
            <p:oleObj spid="_x0000_s23562" name="Regneark" r:id="rId4" imgW="5010156" imgH="3228930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9441531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dsholder til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DC311C1-E5C5-437A-BE4A-0A4549F76F73}" type="datetime1">
              <a:rPr lang="en-US" altLang="en-US" sz="800" smtClean="0">
                <a:solidFill>
                  <a:schemeClr val="bg1"/>
                </a:solidFill>
                <a:latin typeface="+mn-lt"/>
              </a:rPr>
              <a:pPr/>
              <a:t>9/27/2013</a:t>
            </a:fld>
            <a:endParaRPr lang="en-US" altLang="en-US" sz="80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195" name="Pladsholder til diasnumm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7D259EE-0208-4C64-8F56-70CAD5A85E72}" type="slidenum">
              <a:rPr lang="en-US" altLang="en-US" sz="1200" smtClean="0">
                <a:solidFill>
                  <a:schemeClr val="bg1"/>
                </a:solidFill>
                <a:latin typeface="+mn-lt"/>
              </a:rPr>
              <a:pPr/>
              <a:t>5</a:t>
            </a:fld>
            <a:endParaRPr lang="en-US" altLang="en-US" sz="120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829550" cy="762000"/>
          </a:xfrm>
        </p:spPr>
        <p:txBody>
          <a:bodyPr/>
          <a:lstStyle/>
          <a:p>
            <a:r>
              <a:rPr lang="en-GB" sz="2600" smtClean="0">
                <a:solidFill>
                  <a:schemeClr val="tx1"/>
                </a:solidFill>
              </a:rPr>
              <a:t>The notion of a Statistical Information System</a:t>
            </a:r>
          </a:p>
        </p:txBody>
      </p:sp>
      <p:grpSp>
        <p:nvGrpSpPr>
          <p:cNvPr id="8197" name="Group 3"/>
          <p:cNvGrpSpPr>
            <a:grpSpLocks/>
          </p:cNvGrpSpPr>
          <p:nvPr/>
        </p:nvGrpSpPr>
        <p:grpSpPr bwMode="auto">
          <a:xfrm>
            <a:off x="1066800" y="1143000"/>
            <a:ext cx="6788150" cy="4876800"/>
            <a:chOff x="672" y="768"/>
            <a:chExt cx="4276" cy="3072"/>
          </a:xfrm>
        </p:grpSpPr>
        <p:sp>
          <p:nvSpPr>
            <p:cNvPr id="8252" name="Oval 4"/>
            <p:cNvSpPr>
              <a:spLocks noChangeArrowheads="1"/>
            </p:cNvSpPr>
            <p:nvPr/>
          </p:nvSpPr>
          <p:spPr bwMode="auto">
            <a:xfrm>
              <a:off x="2192" y="768"/>
              <a:ext cx="1296" cy="13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>
                <a:latin typeface="+mn-lt"/>
              </a:endParaRPr>
            </a:p>
          </p:txBody>
        </p:sp>
        <p:sp>
          <p:nvSpPr>
            <p:cNvPr id="8253" name="Rectangle 5"/>
            <p:cNvSpPr>
              <a:spLocks noChangeArrowheads="1"/>
            </p:cNvSpPr>
            <p:nvPr/>
          </p:nvSpPr>
          <p:spPr bwMode="auto">
            <a:xfrm>
              <a:off x="2208" y="1069"/>
              <a:ext cx="1264" cy="6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7625" tIns="19050" rIns="47625" bIns="19050">
              <a:spAutoFit/>
            </a:bodyPr>
            <a:lstStyle/>
            <a:p>
              <a:pPr algn="ctr" defTabSz="762000"/>
              <a:r>
                <a:rPr lang="en-GB" b="1">
                  <a:solidFill>
                    <a:schemeClr val="bg1"/>
                  </a:solidFill>
                  <a:latin typeface="+mn-lt"/>
                </a:rPr>
                <a:t>Person</a:t>
              </a:r>
            </a:p>
            <a:p>
              <a:pPr algn="ctr" defTabSz="762000"/>
              <a:r>
                <a:rPr lang="en-GB" sz="2000" b="1">
                  <a:solidFill>
                    <a:schemeClr val="bg1"/>
                  </a:solidFill>
                  <a:latin typeface="+mn-lt"/>
                </a:rPr>
                <a:t>id: </a:t>
              </a:r>
            </a:p>
            <a:p>
              <a:pPr algn="ctr" defTabSz="762000"/>
              <a:r>
                <a:rPr lang="en-GB" sz="2000" b="1">
                  <a:solidFill>
                    <a:schemeClr val="bg1"/>
                  </a:solidFill>
                  <a:latin typeface="+mn-lt"/>
                </a:rPr>
                <a:t>Person </a:t>
              </a:r>
              <a:r>
                <a:rPr lang="da-DK" sz="2000" b="1">
                  <a:solidFill>
                    <a:schemeClr val="bg1"/>
                  </a:solidFill>
                  <a:latin typeface="+mn-lt"/>
                </a:rPr>
                <a:t>N</a:t>
              </a:r>
              <a:r>
                <a:rPr lang="en-GB" sz="2000" b="1">
                  <a:solidFill>
                    <a:schemeClr val="bg1"/>
                  </a:solidFill>
                  <a:latin typeface="+mn-lt"/>
                </a:rPr>
                <a:t>um</a:t>
              </a:r>
              <a:r>
                <a:rPr lang="da-DK" sz="2000" b="1">
                  <a:solidFill>
                    <a:schemeClr val="bg1"/>
                  </a:solidFill>
                  <a:latin typeface="+mn-lt"/>
                </a:rPr>
                <a:t>b</a:t>
              </a:r>
              <a:r>
                <a:rPr lang="en-GB" sz="2000" b="1">
                  <a:solidFill>
                    <a:schemeClr val="bg1"/>
                  </a:solidFill>
                  <a:latin typeface="+mn-lt"/>
                </a:rPr>
                <a:t>er</a:t>
              </a:r>
            </a:p>
          </p:txBody>
        </p:sp>
        <p:sp>
          <p:nvSpPr>
            <p:cNvPr id="8254" name="Oval 6"/>
            <p:cNvSpPr>
              <a:spLocks noChangeArrowheads="1"/>
            </p:cNvSpPr>
            <p:nvPr/>
          </p:nvSpPr>
          <p:spPr bwMode="auto">
            <a:xfrm>
              <a:off x="3656" y="2574"/>
              <a:ext cx="1292" cy="125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>
                <a:latin typeface="+mn-lt"/>
              </a:endParaRPr>
            </a:p>
          </p:txBody>
        </p:sp>
        <p:sp>
          <p:nvSpPr>
            <p:cNvPr id="8255" name="Oval 7"/>
            <p:cNvSpPr>
              <a:spLocks noChangeArrowheads="1"/>
            </p:cNvSpPr>
            <p:nvPr/>
          </p:nvSpPr>
          <p:spPr bwMode="auto">
            <a:xfrm>
              <a:off x="672" y="2574"/>
              <a:ext cx="1252" cy="126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>
                <a:latin typeface="+mn-lt"/>
              </a:endParaRPr>
            </a:p>
          </p:txBody>
        </p:sp>
        <p:sp>
          <p:nvSpPr>
            <p:cNvPr id="8256" name="Rectangle 8"/>
            <p:cNvSpPr>
              <a:spLocks noChangeArrowheads="1"/>
            </p:cNvSpPr>
            <p:nvPr/>
          </p:nvSpPr>
          <p:spPr bwMode="auto">
            <a:xfrm>
              <a:off x="3774" y="2928"/>
              <a:ext cx="1020" cy="6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7625" tIns="19050" rIns="47625" bIns="19050">
              <a:spAutoFit/>
            </a:bodyPr>
            <a:lstStyle/>
            <a:p>
              <a:pPr algn="ctr" defTabSz="762000"/>
              <a:r>
                <a:rPr lang="da-DK" b="1">
                  <a:solidFill>
                    <a:schemeClr val="bg1"/>
                  </a:solidFill>
                  <a:latin typeface="+mn-lt"/>
                </a:rPr>
                <a:t>Enterprise</a:t>
              </a:r>
              <a:endParaRPr lang="en-GB" b="1">
                <a:solidFill>
                  <a:schemeClr val="bg1"/>
                </a:solidFill>
                <a:latin typeface="+mn-lt"/>
              </a:endParaRPr>
            </a:p>
            <a:p>
              <a:pPr algn="ctr" defTabSz="762000"/>
              <a:r>
                <a:rPr lang="en-GB" sz="2000" b="1">
                  <a:solidFill>
                    <a:schemeClr val="bg1"/>
                  </a:solidFill>
                  <a:latin typeface="+mn-lt"/>
                </a:rPr>
                <a:t>id:</a:t>
              </a:r>
            </a:p>
            <a:p>
              <a:pPr algn="ctr" defTabSz="762000"/>
              <a:r>
                <a:rPr lang="da-DK" sz="2000" b="1">
                  <a:solidFill>
                    <a:schemeClr val="bg1"/>
                  </a:solidFill>
                  <a:latin typeface="+mn-lt"/>
                </a:rPr>
                <a:t>CBR-No</a:t>
              </a:r>
              <a:endParaRPr lang="en-GB" sz="20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257" name="Rectangle 9"/>
            <p:cNvSpPr>
              <a:spLocks noChangeArrowheads="1"/>
            </p:cNvSpPr>
            <p:nvPr/>
          </p:nvSpPr>
          <p:spPr bwMode="auto">
            <a:xfrm>
              <a:off x="672" y="2880"/>
              <a:ext cx="1242" cy="6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7625" tIns="19050" rIns="47625" bIns="19050">
              <a:spAutoFit/>
            </a:bodyPr>
            <a:lstStyle/>
            <a:p>
              <a:pPr algn="ctr" defTabSz="762000"/>
              <a:r>
                <a:rPr lang="da-DK" b="1">
                  <a:solidFill>
                    <a:schemeClr val="bg1"/>
                  </a:solidFill>
                  <a:latin typeface="+mn-lt"/>
                </a:rPr>
                <a:t>Dwelling</a:t>
              </a:r>
              <a:endParaRPr lang="en-GB" b="1">
                <a:solidFill>
                  <a:schemeClr val="bg1"/>
                </a:solidFill>
                <a:latin typeface="+mn-lt"/>
              </a:endParaRPr>
            </a:p>
            <a:p>
              <a:pPr algn="ctr" defTabSz="762000"/>
              <a:r>
                <a:rPr lang="en-GB" sz="2000" b="1">
                  <a:solidFill>
                    <a:schemeClr val="bg1"/>
                  </a:solidFill>
                  <a:latin typeface="+mn-lt"/>
                </a:rPr>
                <a:t>id</a:t>
              </a:r>
              <a:r>
                <a:rPr lang="da-DK" sz="2000" b="1">
                  <a:solidFill>
                    <a:schemeClr val="bg1"/>
                  </a:solidFill>
                  <a:latin typeface="+mn-lt"/>
                </a:rPr>
                <a:t>:</a:t>
              </a:r>
              <a:endParaRPr lang="en-GB" sz="2000" b="1">
                <a:solidFill>
                  <a:schemeClr val="bg1"/>
                </a:solidFill>
                <a:latin typeface="+mn-lt"/>
              </a:endParaRPr>
            </a:p>
            <a:p>
              <a:pPr algn="ctr" defTabSz="762000"/>
              <a:r>
                <a:rPr lang="da-DK" sz="2000" b="1">
                  <a:solidFill>
                    <a:schemeClr val="bg1"/>
                  </a:solidFill>
                  <a:latin typeface="+mn-lt"/>
                </a:rPr>
                <a:t>Ad</a:t>
              </a:r>
              <a:r>
                <a:rPr lang="en-GB" sz="2000" b="1">
                  <a:solidFill>
                    <a:schemeClr val="bg1"/>
                  </a:solidFill>
                  <a:latin typeface="+mn-lt"/>
                </a:rPr>
                <a:t>dress</a:t>
              </a:r>
            </a:p>
          </p:txBody>
        </p:sp>
        <p:sp>
          <p:nvSpPr>
            <p:cNvPr id="8258" name="Line 10"/>
            <p:cNvSpPr>
              <a:spLocks noChangeShapeType="1"/>
            </p:cNvSpPr>
            <p:nvPr/>
          </p:nvSpPr>
          <p:spPr bwMode="auto">
            <a:xfrm>
              <a:off x="1928" y="3212"/>
              <a:ext cx="1728" cy="0"/>
            </a:xfrm>
            <a:prstGeom prst="line">
              <a:avLst/>
            </a:prstGeom>
            <a:noFill/>
            <a:ln w="1016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>
                <a:latin typeface="+mn-lt"/>
              </a:endParaRPr>
            </a:p>
          </p:txBody>
        </p:sp>
        <p:sp>
          <p:nvSpPr>
            <p:cNvPr id="8259" name="Line 11"/>
            <p:cNvSpPr>
              <a:spLocks noChangeShapeType="1"/>
            </p:cNvSpPr>
            <p:nvPr/>
          </p:nvSpPr>
          <p:spPr bwMode="auto">
            <a:xfrm>
              <a:off x="3360" y="1824"/>
              <a:ext cx="624" cy="816"/>
            </a:xfrm>
            <a:prstGeom prst="line">
              <a:avLst/>
            </a:prstGeom>
            <a:noFill/>
            <a:ln w="1016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>
                <a:latin typeface="+mn-lt"/>
              </a:endParaRPr>
            </a:p>
          </p:txBody>
        </p:sp>
        <p:sp>
          <p:nvSpPr>
            <p:cNvPr id="8260" name="Line 12"/>
            <p:cNvSpPr>
              <a:spLocks noChangeShapeType="1"/>
            </p:cNvSpPr>
            <p:nvPr/>
          </p:nvSpPr>
          <p:spPr bwMode="auto">
            <a:xfrm flipH="1">
              <a:off x="1664" y="1868"/>
              <a:ext cx="720" cy="816"/>
            </a:xfrm>
            <a:prstGeom prst="line">
              <a:avLst/>
            </a:prstGeom>
            <a:noFill/>
            <a:ln w="1016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>
                <a:latin typeface="+mn-lt"/>
              </a:endParaRPr>
            </a:p>
          </p:txBody>
        </p:sp>
      </p:grpSp>
      <p:grpSp>
        <p:nvGrpSpPr>
          <p:cNvPr id="261133" name="Group 13"/>
          <p:cNvGrpSpPr>
            <a:grpSpLocks/>
          </p:cNvGrpSpPr>
          <p:nvPr/>
        </p:nvGrpSpPr>
        <p:grpSpPr bwMode="auto">
          <a:xfrm>
            <a:off x="177800" y="2813050"/>
            <a:ext cx="3492500" cy="2044700"/>
            <a:chOff x="112" y="1772"/>
            <a:chExt cx="2200" cy="1288"/>
          </a:xfrm>
        </p:grpSpPr>
        <p:sp>
          <p:nvSpPr>
            <p:cNvPr id="8250" name="Oval 14"/>
            <p:cNvSpPr>
              <a:spLocks noChangeArrowheads="1"/>
            </p:cNvSpPr>
            <p:nvPr/>
          </p:nvSpPr>
          <p:spPr bwMode="auto">
            <a:xfrm>
              <a:off x="112" y="2452"/>
              <a:ext cx="608" cy="608"/>
            </a:xfrm>
            <a:prstGeom prst="ellipse">
              <a:avLst/>
            </a:prstGeom>
            <a:solidFill>
              <a:srgbClr val="CECECE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 defTabSz="762000">
                <a:lnSpc>
                  <a:spcPct val="90000"/>
                </a:lnSpc>
              </a:pPr>
              <a:r>
                <a:rPr lang="da-DK" sz="1800" b="1">
                  <a:solidFill>
                    <a:schemeClr val="accent2"/>
                  </a:solidFill>
                  <a:latin typeface="+mn-lt"/>
                </a:rPr>
                <a:t>Health</a:t>
              </a:r>
              <a:endParaRPr lang="en-GB" sz="1800" b="1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8251" name="Line 15"/>
            <p:cNvSpPr>
              <a:spLocks noChangeShapeType="1"/>
            </p:cNvSpPr>
            <p:nvPr/>
          </p:nvSpPr>
          <p:spPr bwMode="auto">
            <a:xfrm flipV="1">
              <a:off x="680" y="1772"/>
              <a:ext cx="1632" cy="86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>
                <a:latin typeface="+mn-lt"/>
              </a:endParaRPr>
            </a:p>
          </p:txBody>
        </p:sp>
      </p:grpSp>
      <p:grpSp>
        <p:nvGrpSpPr>
          <p:cNvPr id="261136" name="Group 16"/>
          <p:cNvGrpSpPr>
            <a:grpSpLocks/>
          </p:cNvGrpSpPr>
          <p:nvPr/>
        </p:nvGrpSpPr>
        <p:grpSpPr bwMode="auto">
          <a:xfrm>
            <a:off x="1016000" y="1835150"/>
            <a:ext cx="4864100" cy="2882900"/>
            <a:chOff x="640" y="1156"/>
            <a:chExt cx="3064" cy="1816"/>
          </a:xfrm>
        </p:grpSpPr>
        <p:sp>
          <p:nvSpPr>
            <p:cNvPr id="8244" name="Line 17"/>
            <p:cNvSpPr>
              <a:spLocks noChangeShapeType="1"/>
            </p:cNvSpPr>
            <p:nvPr/>
          </p:nvSpPr>
          <p:spPr bwMode="auto">
            <a:xfrm>
              <a:off x="1304" y="1820"/>
              <a:ext cx="2400" cy="115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>
                <a:latin typeface="+mn-lt"/>
              </a:endParaRPr>
            </a:p>
          </p:txBody>
        </p:sp>
        <p:grpSp>
          <p:nvGrpSpPr>
            <p:cNvPr id="8245" name="Group 18"/>
            <p:cNvGrpSpPr>
              <a:grpSpLocks/>
            </p:cNvGrpSpPr>
            <p:nvPr/>
          </p:nvGrpSpPr>
          <p:grpSpPr bwMode="auto">
            <a:xfrm>
              <a:off x="640" y="1156"/>
              <a:ext cx="1528" cy="752"/>
              <a:chOff x="640" y="1156"/>
              <a:chExt cx="1528" cy="752"/>
            </a:xfrm>
          </p:grpSpPr>
          <p:sp>
            <p:nvSpPr>
              <p:cNvPr id="8246" name="Oval 19"/>
              <p:cNvSpPr>
                <a:spLocks noChangeArrowheads="1"/>
              </p:cNvSpPr>
              <p:nvPr/>
            </p:nvSpPr>
            <p:spPr bwMode="auto">
              <a:xfrm>
                <a:off x="640" y="1156"/>
                <a:ext cx="608" cy="608"/>
              </a:xfrm>
              <a:prstGeom prst="ellipse">
                <a:avLst/>
              </a:prstGeom>
              <a:solidFill>
                <a:srgbClr val="CECECE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>
                  <a:latin typeface="+mn-lt"/>
                </a:endParaRPr>
              </a:p>
            </p:txBody>
          </p:sp>
          <p:sp>
            <p:nvSpPr>
              <p:cNvPr id="8247" name="Line 20"/>
              <p:cNvSpPr>
                <a:spLocks noChangeShapeType="1"/>
              </p:cNvSpPr>
              <p:nvPr/>
            </p:nvSpPr>
            <p:spPr bwMode="auto">
              <a:xfrm flipV="1">
                <a:off x="1352" y="1580"/>
                <a:ext cx="816" cy="144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>
                  <a:latin typeface="+mn-lt"/>
                </a:endParaRPr>
              </a:p>
            </p:txBody>
          </p:sp>
          <p:sp>
            <p:nvSpPr>
              <p:cNvPr id="8248" name="Oval 21"/>
              <p:cNvSpPr>
                <a:spLocks noChangeArrowheads="1"/>
              </p:cNvSpPr>
              <p:nvPr/>
            </p:nvSpPr>
            <p:spPr bwMode="auto">
              <a:xfrm>
                <a:off x="688" y="1252"/>
                <a:ext cx="608" cy="608"/>
              </a:xfrm>
              <a:prstGeom prst="ellipse">
                <a:avLst/>
              </a:prstGeom>
              <a:solidFill>
                <a:srgbClr val="CECECE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>
                  <a:latin typeface="+mn-lt"/>
                </a:endParaRPr>
              </a:p>
            </p:txBody>
          </p:sp>
          <p:sp>
            <p:nvSpPr>
              <p:cNvPr id="8249" name="Oval 22"/>
              <p:cNvSpPr>
                <a:spLocks noChangeArrowheads="1"/>
              </p:cNvSpPr>
              <p:nvPr/>
            </p:nvSpPr>
            <p:spPr bwMode="auto">
              <a:xfrm>
                <a:off x="784" y="1300"/>
                <a:ext cx="608" cy="608"/>
              </a:xfrm>
              <a:prstGeom prst="ellipse">
                <a:avLst/>
              </a:prstGeom>
              <a:solidFill>
                <a:srgbClr val="CECECE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pPr algn="ctr" defTabSz="762000">
                  <a:lnSpc>
                    <a:spcPct val="90000"/>
                  </a:lnSpc>
                </a:pPr>
                <a:r>
                  <a:rPr lang="da-DK" sz="1800" b="1">
                    <a:solidFill>
                      <a:schemeClr val="accent2"/>
                    </a:solidFill>
                    <a:latin typeface="+mn-lt"/>
                  </a:rPr>
                  <a:t>Tax</a:t>
                </a:r>
                <a:endParaRPr lang="en-GB" sz="1800" b="1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</p:grpSp>
      <p:grpSp>
        <p:nvGrpSpPr>
          <p:cNvPr id="261143" name="Group 23"/>
          <p:cNvGrpSpPr>
            <a:grpSpLocks/>
          </p:cNvGrpSpPr>
          <p:nvPr/>
        </p:nvGrpSpPr>
        <p:grpSpPr bwMode="auto">
          <a:xfrm>
            <a:off x="5499100" y="1066800"/>
            <a:ext cx="2705100" cy="1441450"/>
            <a:chOff x="3464" y="672"/>
            <a:chExt cx="1704" cy="908"/>
          </a:xfrm>
        </p:grpSpPr>
        <p:sp>
          <p:nvSpPr>
            <p:cNvPr id="8240" name="Line 24"/>
            <p:cNvSpPr>
              <a:spLocks noChangeShapeType="1"/>
            </p:cNvSpPr>
            <p:nvPr/>
          </p:nvSpPr>
          <p:spPr bwMode="auto">
            <a:xfrm flipH="1">
              <a:off x="3464" y="1344"/>
              <a:ext cx="1144" cy="23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>
                <a:latin typeface="+mn-lt"/>
              </a:endParaRPr>
            </a:p>
          </p:txBody>
        </p:sp>
        <p:sp>
          <p:nvSpPr>
            <p:cNvPr id="8241" name="Oval 25"/>
            <p:cNvSpPr>
              <a:spLocks noChangeArrowheads="1"/>
            </p:cNvSpPr>
            <p:nvPr/>
          </p:nvSpPr>
          <p:spPr bwMode="auto">
            <a:xfrm>
              <a:off x="4416" y="672"/>
              <a:ext cx="608" cy="608"/>
            </a:xfrm>
            <a:prstGeom prst="ellipse">
              <a:avLst/>
            </a:prstGeom>
            <a:solidFill>
              <a:srgbClr val="CECECE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>
                <a:latin typeface="+mn-lt"/>
              </a:endParaRPr>
            </a:p>
          </p:txBody>
        </p:sp>
        <p:sp>
          <p:nvSpPr>
            <p:cNvPr id="8242" name="Oval 26"/>
            <p:cNvSpPr>
              <a:spLocks noChangeArrowheads="1"/>
            </p:cNvSpPr>
            <p:nvPr/>
          </p:nvSpPr>
          <p:spPr bwMode="auto">
            <a:xfrm>
              <a:off x="4512" y="768"/>
              <a:ext cx="608" cy="608"/>
            </a:xfrm>
            <a:prstGeom prst="ellipse">
              <a:avLst/>
            </a:prstGeom>
            <a:solidFill>
              <a:srgbClr val="CECECE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>
                <a:latin typeface="+mn-lt"/>
              </a:endParaRPr>
            </a:p>
          </p:txBody>
        </p:sp>
        <p:sp>
          <p:nvSpPr>
            <p:cNvPr id="8243" name="Oval 27"/>
            <p:cNvSpPr>
              <a:spLocks noChangeArrowheads="1"/>
            </p:cNvSpPr>
            <p:nvPr/>
          </p:nvSpPr>
          <p:spPr bwMode="auto">
            <a:xfrm>
              <a:off x="4560" y="864"/>
              <a:ext cx="608" cy="608"/>
            </a:xfrm>
            <a:prstGeom prst="ellipse">
              <a:avLst/>
            </a:prstGeom>
            <a:solidFill>
              <a:srgbClr val="CECECE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 defTabSz="762000">
                <a:lnSpc>
                  <a:spcPct val="90000"/>
                </a:lnSpc>
              </a:pPr>
              <a:r>
                <a:rPr lang="da-DK" sz="1800" b="1">
                  <a:solidFill>
                    <a:schemeClr val="accent2"/>
                  </a:solidFill>
                  <a:latin typeface="+mn-lt"/>
                </a:rPr>
                <a:t>Employ-</a:t>
              </a:r>
            </a:p>
            <a:p>
              <a:pPr algn="ctr" defTabSz="762000">
                <a:lnSpc>
                  <a:spcPct val="90000"/>
                </a:lnSpc>
              </a:pPr>
              <a:r>
                <a:rPr lang="da-DK" sz="1800" b="1">
                  <a:solidFill>
                    <a:schemeClr val="accent2"/>
                  </a:solidFill>
                  <a:latin typeface="+mn-lt"/>
                </a:rPr>
                <a:t>ment</a:t>
              </a:r>
              <a:endParaRPr lang="en-GB" sz="1800" b="1">
                <a:solidFill>
                  <a:schemeClr val="accent2"/>
                </a:solidFill>
                <a:latin typeface="+mn-lt"/>
              </a:endParaRPr>
            </a:p>
          </p:txBody>
        </p:sp>
      </p:grpSp>
      <p:grpSp>
        <p:nvGrpSpPr>
          <p:cNvPr id="261148" name="Group 28"/>
          <p:cNvGrpSpPr>
            <a:grpSpLocks/>
          </p:cNvGrpSpPr>
          <p:nvPr/>
        </p:nvGrpSpPr>
        <p:grpSpPr bwMode="auto">
          <a:xfrm>
            <a:off x="5486400" y="1066800"/>
            <a:ext cx="1270000" cy="1270000"/>
            <a:chOff x="3456" y="672"/>
            <a:chExt cx="800" cy="800"/>
          </a:xfrm>
        </p:grpSpPr>
        <p:sp>
          <p:nvSpPr>
            <p:cNvPr id="8236" name="Line 29"/>
            <p:cNvSpPr>
              <a:spLocks noChangeShapeType="1"/>
            </p:cNvSpPr>
            <p:nvPr/>
          </p:nvSpPr>
          <p:spPr bwMode="auto">
            <a:xfrm flipH="1">
              <a:off x="3456" y="1200"/>
              <a:ext cx="192" cy="4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>
                <a:latin typeface="+mn-lt"/>
              </a:endParaRPr>
            </a:p>
          </p:txBody>
        </p:sp>
        <p:sp>
          <p:nvSpPr>
            <p:cNvPr id="8237" name="Oval 30"/>
            <p:cNvSpPr>
              <a:spLocks noChangeArrowheads="1"/>
            </p:cNvSpPr>
            <p:nvPr/>
          </p:nvSpPr>
          <p:spPr bwMode="auto">
            <a:xfrm>
              <a:off x="3504" y="672"/>
              <a:ext cx="608" cy="608"/>
            </a:xfrm>
            <a:prstGeom prst="ellipse">
              <a:avLst/>
            </a:prstGeom>
            <a:solidFill>
              <a:srgbClr val="CECECE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>
                <a:latin typeface="+mn-lt"/>
              </a:endParaRPr>
            </a:p>
          </p:txBody>
        </p:sp>
        <p:sp>
          <p:nvSpPr>
            <p:cNvPr id="8238" name="Oval 31"/>
            <p:cNvSpPr>
              <a:spLocks noChangeArrowheads="1"/>
            </p:cNvSpPr>
            <p:nvPr/>
          </p:nvSpPr>
          <p:spPr bwMode="auto">
            <a:xfrm>
              <a:off x="3600" y="768"/>
              <a:ext cx="608" cy="608"/>
            </a:xfrm>
            <a:prstGeom prst="ellipse">
              <a:avLst/>
            </a:prstGeom>
            <a:solidFill>
              <a:srgbClr val="CECECE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>
                <a:latin typeface="+mn-lt"/>
              </a:endParaRPr>
            </a:p>
          </p:txBody>
        </p:sp>
        <p:sp>
          <p:nvSpPr>
            <p:cNvPr id="8239" name="Oval 32"/>
            <p:cNvSpPr>
              <a:spLocks noChangeArrowheads="1"/>
            </p:cNvSpPr>
            <p:nvPr/>
          </p:nvSpPr>
          <p:spPr bwMode="auto">
            <a:xfrm>
              <a:off x="3648" y="864"/>
              <a:ext cx="608" cy="608"/>
            </a:xfrm>
            <a:prstGeom prst="ellipse">
              <a:avLst/>
            </a:prstGeom>
            <a:solidFill>
              <a:srgbClr val="CECECE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 defTabSz="762000">
                <a:lnSpc>
                  <a:spcPct val="90000"/>
                </a:lnSpc>
              </a:pPr>
              <a:r>
                <a:rPr lang="da-DK" sz="1800" b="1">
                  <a:solidFill>
                    <a:schemeClr val="accent2"/>
                  </a:solidFill>
                  <a:latin typeface="+mn-lt"/>
                </a:rPr>
                <a:t>Educa-</a:t>
              </a:r>
            </a:p>
            <a:p>
              <a:pPr algn="ctr" defTabSz="762000">
                <a:lnSpc>
                  <a:spcPct val="90000"/>
                </a:lnSpc>
              </a:pPr>
              <a:r>
                <a:rPr lang="da-DK" sz="1800" b="1">
                  <a:solidFill>
                    <a:schemeClr val="accent2"/>
                  </a:solidFill>
                  <a:latin typeface="+mn-lt"/>
                </a:rPr>
                <a:t>tion</a:t>
              </a:r>
              <a:endParaRPr lang="en-GB" sz="1800" b="1">
                <a:solidFill>
                  <a:schemeClr val="accent2"/>
                </a:solidFill>
                <a:latin typeface="+mn-lt"/>
              </a:endParaRPr>
            </a:p>
          </p:txBody>
        </p:sp>
      </p:grpSp>
      <p:grpSp>
        <p:nvGrpSpPr>
          <p:cNvPr id="261153" name="Group 33"/>
          <p:cNvGrpSpPr>
            <a:grpSpLocks/>
          </p:cNvGrpSpPr>
          <p:nvPr/>
        </p:nvGrpSpPr>
        <p:grpSpPr bwMode="auto">
          <a:xfrm>
            <a:off x="482600" y="2660650"/>
            <a:ext cx="3035300" cy="1282700"/>
            <a:chOff x="304" y="1676"/>
            <a:chExt cx="1912" cy="808"/>
          </a:xfrm>
        </p:grpSpPr>
        <p:sp>
          <p:nvSpPr>
            <p:cNvPr id="8233" name="Line 34"/>
            <p:cNvSpPr>
              <a:spLocks noChangeShapeType="1"/>
            </p:cNvSpPr>
            <p:nvPr/>
          </p:nvSpPr>
          <p:spPr bwMode="auto">
            <a:xfrm flipV="1">
              <a:off x="968" y="1676"/>
              <a:ext cx="1248" cy="52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>
                <a:latin typeface="+mn-lt"/>
              </a:endParaRPr>
            </a:p>
          </p:txBody>
        </p:sp>
        <p:sp>
          <p:nvSpPr>
            <p:cNvPr id="8234" name="Oval 35"/>
            <p:cNvSpPr>
              <a:spLocks noChangeArrowheads="1"/>
            </p:cNvSpPr>
            <p:nvPr/>
          </p:nvSpPr>
          <p:spPr bwMode="auto">
            <a:xfrm>
              <a:off x="304" y="1780"/>
              <a:ext cx="608" cy="608"/>
            </a:xfrm>
            <a:prstGeom prst="ellipse">
              <a:avLst/>
            </a:prstGeom>
            <a:solidFill>
              <a:srgbClr val="CECECE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>
                <a:latin typeface="+mn-lt"/>
              </a:endParaRPr>
            </a:p>
          </p:txBody>
        </p:sp>
        <p:sp>
          <p:nvSpPr>
            <p:cNvPr id="8235" name="Oval 36"/>
            <p:cNvSpPr>
              <a:spLocks noChangeArrowheads="1"/>
            </p:cNvSpPr>
            <p:nvPr/>
          </p:nvSpPr>
          <p:spPr bwMode="auto">
            <a:xfrm>
              <a:off x="352" y="1876"/>
              <a:ext cx="608" cy="608"/>
            </a:xfrm>
            <a:prstGeom prst="ellipse">
              <a:avLst/>
            </a:prstGeom>
            <a:solidFill>
              <a:srgbClr val="CECECE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 defTabSz="762000">
                <a:lnSpc>
                  <a:spcPct val="90000"/>
                </a:lnSpc>
              </a:pPr>
              <a:r>
                <a:rPr lang="en-GB" sz="1800" b="1">
                  <a:solidFill>
                    <a:schemeClr val="accent2"/>
                  </a:solidFill>
                  <a:latin typeface="+mn-lt"/>
                </a:rPr>
                <a:t>Social</a:t>
              </a:r>
            </a:p>
          </p:txBody>
        </p:sp>
      </p:grpSp>
      <p:grpSp>
        <p:nvGrpSpPr>
          <p:cNvPr id="261157" name="Group 37"/>
          <p:cNvGrpSpPr>
            <a:grpSpLocks/>
          </p:cNvGrpSpPr>
          <p:nvPr/>
        </p:nvGrpSpPr>
        <p:grpSpPr bwMode="auto">
          <a:xfrm>
            <a:off x="7861300" y="4121150"/>
            <a:ext cx="1282700" cy="1041400"/>
            <a:chOff x="4952" y="2596"/>
            <a:chExt cx="808" cy="656"/>
          </a:xfrm>
        </p:grpSpPr>
        <p:sp>
          <p:nvSpPr>
            <p:cNvPr id="8230" name="Line 38"/>
            <p:cNvSpPr>
              <a:spLocks noChangeShapeType="1"/>
            </p:cNvSpPr>
            <p:nvPr/>
          </p:nvSpPr>
          <p:spPr bwMode="auto">
            <a:xfrm flipH="1">
              <a:off x="4952" y="3068"/>
              <a:ext cx="192" cy="4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>
                <a:latin typeface="+mn-lt"/>
              </a:endParaRPr>
            </a:p>
          </p:txBody>
        </p:sp>
        <p:sp>
          <p:nvSpPr>
            <p:cNvPr id="8231" name="Oval 39"/>
            <p:cNvSpPr>
              <a:spLocks noChangeArrowheads="1"/>
            </p:cNvSpPr>
            <p:nvPr/>
          </p:nvSpPr>
          <p:spPr bwMode="auto">
            <a:xfrm>
              <a:off x="5056" y="2596"/>
              <a:ext cx="608" cy="608"/>
            </a:xfrm>
            <a:prstGeom prst="ellipse">
              <a:avLst/>
            </a:prstGeom>
            <a:solidFill>
              <a:srgbClr val="CECECE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>
                <a:latin typeface="+mn-lt"/>
              </a:endParaRPr>
            </a:p>
          </p:txBody>
        </p:sp>
        <p:sp>
          <p:nvSpPr>
            <p:cNvPr id="8232" name="Oval 40"/>
            <p:cNvSpPr>
              <a:spLocks noChangeArrowheads="1"/>
            </p:cNvSpPr>
            <p:nvPr/>
          </p:nvSpPr>
          <p:spPr bwMode="auto">
            <a:xfrm>
              <a:off x="5152" y="2644"/>
              <a:ext cx="608" cy="608"/>
            </a:xfrm>
            <a:prstGeom prst="ellipse">
              <a:avLst/>
            </a:prstGeom>
            <a:solidFill>
              <a:srgbClr val="CECECE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 defTabSz="762000">
                <a:lnSpc>
                  <a:spcPct val="90000"/>
                </a:lnSpc>
              </a:pPr>
              <a:r>
                <a:rPr lang="en-GB" sz="1800" b="1">
                  <a:solidFill>
                    <a:schemeClr val="accent2"/>
                  </a:solidFill>
                  <a:latin typeface="+mn-lt"/>
                </a:rPr>
                <a:t>etc</a:t>
              </a:r>
            </a:p>
          </p:txBody>
        </p:sp>
      </p:grpSp>
      <p:grpSp>
        <p:nvGrpSpPr>
          <p:cNvPr id="261161" name="Group 41"/>
          <p:cNvGrpSpPr>
            <a:grpSpLocks/>
          </p:cNvGrpSpPr>
          <p:nvPr/>
        </p:nvGrpSpPr>
        <p:grpSpPr bwMode="auto">
          <a:xfrm>
            <a:off x="1930400" y="1073150"/>
            <a:ext cx="4013200" cy="5461000"/>
            <a:chOff x="1216" y="676"/>
            <a:chExt cx="2528" cy="3440"/>
          </a:xfrm>
        </p:grpSpPr>
        <p:sp>
          <p:nvSpPr>
            <p:cNvPr id="8216" name="Line 42"/>
            <p:cNvSpPr>
              <a:spLocks noChangeShapeType="1"/>
            </p:cNvSpPr>
            <p:nvPr/>
          </p:nvSpPr>
          <p:spPr bwMode="auto">
            <a:xfrm flipH="1" flipV="1">
              <a:off x="1784" y="3500"/>
              <a:ext cx="184" cy="1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>
                <a:latin typeface="+mn-lt"/>
              </a:endParaRPr>
            </a:p>
          </p:txBody>
        </p:sp>
        <p:grpSp>
          <p:nvGrpSpPr>
            <p:cNvPr id="8217" name="Group 43"/>
            <p:cNvGrpSpPr>
              <a:grpSpLocks/>
            </p:cNvGrpSpPr>
            <p:nvPr/>
          </p:nvGrpSpPr>
          <p:grpSpPr bwMode="auto">
            <a:xfrm>
              <a:off x="1216" y="676"/>
              <a:ext cx="2528" cy="3440"/>
              <a:chOff x="1216" y="676"/>
              <a:chExt cx="2528" cy="3440"/>
            </a:xfrm>
          </p:grpSpPr>
          <p:sp>
            <p:nvSpPr>
              <p:cNvPr id="8218" name="Line 44"/>
              <p:cNvSpPr>
                <a:spLocks noChangeShapeType="1"/>
              </p:cNvSpPr>
              <p:nvPr/>
            </p:nvSpPr>
            <p:spPr bwMode="auto">
              <a:xfrm flipV="1">
                <a:off x="3512" y="3552"/>
                <a:ext cx="232" cy="14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>
                  <a:latin typeface="+mn-lt"/>
                </a:endParaRPr>
              </a:p>
            </p:txBody>
          </p:sp>
          <p:grpSp>
            <p:nvGrpSpPr>
              <p:cNvPr id="8219" name="Group 45"/>
              <p:cNvGrpSpPr>
                <a:grpSpLocks/>
              </p:cNvGrpSpPr>
              <p:nvPr/>
            </p:nvGrpSpPr>
            <p:grpSpPr bwMode="auto">
              <a:xfrm>
                <a:off x="1216" y="676"/>
                <a:ext cx="2336" cy="3440"/>
                <a:chOff x="1216" y="676"/>
                <a:chExt cx="2336" cy="3440"/>
              </a:xfrm>
            </p:grpSpPr>
            <p:sp>
              <p:nvSpPr>
                <p:cNvPr id="8220" name="Line 46"/>
                <p:cNvSpPr>
                  <a:spLocks noChangeShapeType="1"/>
                </p:cNvSpPr>
                <p:nvPr/>
              </p:nvSpPr>
              <p:spPr bwMode="auto">
                <a:xfrm>
                  <a:off x="2016" y="1248"/>
                  <a:ext cx="200" cy="44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a-DK">
                    <a:latin typeface="+mn-lt"/>
                  </a:endParaRPr>
                </a:p>
              </p:txBody>
            </p:sp>
            <p:sp>
              <p:nvSpPr>
                <p:cNvPr id="8221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2256" y="2060"/>
                  <a:ext cx="344" cy="1348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a-DK">
                    <a:latin typeface="+mn-lt"/>
                  </a:endParaRPr>
                </a:p>
              </p:txBody>
            </p:sp>
            <p:sp>
              <p:nvSpPr>
                <p:cNvPr id="8222" name="Line 48"/>
                <p:cNvSpPr>
                  <a:spLocks noChangeShapeType="1"/>
                </p:cNvSpPr>
                <p:nvPr/>
              </p:nvSpPr>
              <p:spPr bwMode="auto">
                <a:xfrm flipH="1" flipV="1">
                  <a:off x="2936" y="2108"/>
                  <a:ext cx="192" cy="1296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a-DK">
                    <a:latin typeface="+mn-lt"/>
                  </a:endParaRPr>
                </a:p>
              </p:txBody>
            </p:sp>
            <p:sp>
              <p:nvSpPr>
                <p:cNvPr id="8223" name="Oval 49"/>
                <p:cNvSpPr>
                  <a:spLocks noChangeArrowheads="1"/>
                </p:cNvSpPr>
                <p:nvPr/>
              </p:nvSpPr>
              <p:spPr bwMode="auto">
                <a:xfrm>
                  <a:off x="1936" y="3408"/>
                  <a:ext cx="608" cy="608"/>
                </a:xfrm>
                <a:prstGeom prst="ellipse">
                  <a:avLst/>
                </a:prstGeom>
                <a:solidFill>
                  <a:srgbClr val="CECECE"/>
                </a:solidFill>
                <a:ln w="254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>
                    <a:latin typeface="+mn-lt"/>
                  </a:endParaRPr>
                </a:p>
              </p:txBody>
            </p:sp>
            <p:sp>
              <p:nvSpPr>
                <p:cNvPr id="8224" name="Oval 50"/>
                <p:cNvSpPr>
                  <a:spLocks noChangeArrowheads="1"/>
                </p:cNvSpPr>
                <p:nvPr/>
              </p:nvSpPr>
              <p:spPr bwMode="auto">
                <a:xfrm>
                  <a:off x="2800" y="3412"/>
                  <a:ext cx="608" cy="608"/>
                </a:xfrm>
                <a:prstGeom prst="ellipse">
                  <a:avLst/>
                </a:prstGeom>
                <a:solidFill>
                  <a:srgbClr val="CECECE"/>
                </a:solidFill>
                <a:ln w="254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>
                    <a:latin typeface="+mn-lt"/>
                  </a:endParaRPr>
                </a:p>
              </p:txBody>
            </p:sp>
            <p:sp>
              <p:nvSpPr>
                <p:cNvPr id="8225" name="Oval 51"/>
                <p:cNvSpPr>
                  <a:spLocks noChangeArrowheads="1"/>
                </p:cNvSpPr>
                <p:nvPr/>
              </p:nvSpPr>
              <p:spPr bwMode="auto">
                <a:xfrm>
                  <a:off x="1216" y="676"/>
                  <a:ext cx="608" cy="608"/>
                </a:xfrm>
                <a:prstGeom prst="ellipse">
                  <a:avLst/>
                </a:prstGeom>
                <a:solidFill>
                  <a:srgbClr val="CECECE"/>
                </a:solidFill>
                <a:ln w="254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>
                    <a:latin typeface="+mn-lt"/>
                  </a:endParaRPr>
                </a:p>
              </p:txBody>
            </p:sp>
            <p:sp>
              <p:nvSpPr>
                <p:cNvPr id="8226" name="Oval 52"/>
                <p:cNvSpPr>
                  <a:spLocks noChangeArrowheads="1"/>
                </p:cNvSpPr>
                <p:nvPr/>
              </p:nvSpPr>
              <p:spPr bwMode="auto">
                <a:xfrm>
                  <a:off x="1312" y="772"/>
                  <a:ext cx="608" cy="608"/>
                </a:xfrm>
                <a:prstGeom prst="ellipse">
                  <a:avLst/>
                </a:prstGeom>
                <a:solidFill>
                  <a:srgbClr val="CECECE"/>
                </a:solidFill>
                <a:ln w="254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>
                    <a:latin typeface="+mn-lt"/>
                  </a:endParaRPr>
                </a:p>
              </p:txBody>
            </p:sp>
            <p:sp>
              <p:nvSpPr>
                <p:cNvPr id="8227" name="Oval 53"/>
                <p:cNvSpPr>
                  <a:spLocks noChangeArrowheads="1"/>
                </p:cNvSpPr>
                <p:nvPr/>
              </p:nvSpPr>
              <p:spPr bwMode="auto">
                <a:xfrm>
                  <a:off x="1408" y="868"/>
                  <a:ext cx="608" cy="608"/>
                </a:xfrm>
                <a:prstGeom prst="ellipse">
                  <a:avLst/>
                </a:prstGeom>
                <a:solidFill>
                  <a:srgbClr val="CECECE"/>
                </a:solidFill>
                <a:ln w="254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 anchor="ctr"/>
                <a:lstStyle/>
                <a:p>
                  <a:pPr algn="ctr" defTabSz="762000">
                    <a:lnSpc>
                      <a:spcPct val="90000"/>
                    </a:lnSpc>
                  </a:pPr>
                  <a:r>
                    <a:rPr lang="en-GB" sz="1800" b="1">
                      <a:solidFill>
                        <a:srgbClr val="FF0000"/>
                      </a:solidFill>
                      <a:latin typeface="+mn-lt"/>
                    </a:rPr>
                    <a:t>CPR</a:t>
                  </a:r>
                </a:p>
              </p:txBody>
            </p:sp>
            <p:sp>
              <p:nvSpPr>
                <p:cNvPr id="8228" name="Oval 54"/>
                <p:cNvSpPr>
                  <a:spLocks noChangeArrowheads="1"/>
                </p:cNvSpPr>
                <p:nvPr/>
              </p:nvSpPr>
              <p:spPr bwMode="auto">
                <a:xfrm>
                  <a:off x="1920" y="3504"/>
                  <a:ext cx="608" cy="608"/>
                </a:xfrm>
                <a:prstGeom prst="ellipse">
                  <a:avLst/>
                </a:prstGeom>
                <a:solidFill>
                  <a:srgbClr val="CECECE"/>
                </a:solidFill>
                <a:ln w="254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 anchor="ctr"/>
                <a:lstStyle/>
                <a:p>
                  <a:pPr algn="ctr" defTabSz="762000">
                    <a:lnSpc>
                      <a:spcPct val="90000"/>
                    </a:lnSpc>
                  </a:pPr>
                  <a:r>
                    <a:rPr lang="en-GB" sz="1800" b="1">
                      <a:solidFill>
                        <a:srgbClr val="FF0000"/>
                      </a:solidFill>
                      <a:latin typeface="+mn-lt"/>
                    </a:rPr>
                    <a:t>B</a:t>
                  </a:r>
                  <a:r>
                    <a:rPr lang="da-DK" sz="1800" b="1">
                      <a:solidFill>
                        <a:srgbClr val="FF0000"/>
                      </a:solidFill>
                      <a:latin typeface="+mn-lt"/>
                    </a:rPr>
                    <a:t>D</a:t>
                  </a:r>
                  <a:r>
                    <a:rPr lang="en-GB" sz="1800" b="1">
                      <a:solidFill>
                        <a:srgbClr val="FF0000"/>
                      </a:solidFill>
                      <a:latin typeface="+mn-lt"/>
                    </a:rPr>
                    <a:t>R</a:t>
                  </a:r>
                </a:p>
              </p:txBody>
            </p:sp>
            <p:sp>
              <p:nvSpPr>
                <p:cNvPr id="8229" name="Oval 55"/>
                <p:cNvSpPr>
                  <a:spLocks noChangeArrowheads="1"/>
                </p:cNvSpPr>
                <p:nvPr/>
              </p:nvSpPr>
              <p:spPr bwMode="auto">
                <a:xfrm>
                  <a:off x="2944" y="3508"/>
                  <a:ext cx="608" cy="608"/>
                </a:xfrm>
                <a:prstGeom prst="ellipse">
                  <a:avLst/>
                </a:prstGeom>
                <a:solidFill>
                  <a:srgbClr val="CECECE"/>
                </a:solidFill>
                <a:ln w="254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 anchor="ctr"/>
                <a:lstStyle/>
                <a:p>
                  <a:pPr algn="ctr" defTabSz="762000">
                    <a:lnSpc>
                      <a:spcPct val="90000"/>
                    </a:lnSpc>
                  </a:pPr>
                  <a:r>
                    <a:rPr lang="en-GB" sz="1800" b="1">
                      <a:solidFill>
                        <a:srgbClr val="FF0000"/>
                      </a:solidFill>
                      <a:latin typeface="+mn-lt"/>
                    </a:rPr>
                    <a:t>C</a:t>
                  </a:r>
                  <a:r>
                    <a:rPr lang="da-DK" sz="1800" b="1">
                      <a:solidFill>
                        <a:srgbClr val="FF0000"/>
                      </a:solidFill>
                      <a:latin typeface="+mn-lt"/>
                    </a:rPr>
                    <a:t>B</a:t>
                  </a:r>
                  <a:r>
                    <a:rPr lang="en-GB" sz="1800" b="1">
                      <a:solidFill>
                        <a:srgbClr val="FF0000"/>
                      </a:solidFill>
                      <a:latin typeface="+mn-lt"/>
                    </a:rPr>
                    <a:t>R</a:t>
                  </a:r>
                </a:p>
              </p:txBody>
            </p:sp>
          </p:grpSp>
        </p:grpSp>
      </p:grpSp>
      <p:grpSp>
        <p:nvGrpSpPr>
          <p:cNvPr id="261176" name="Group 56"/>
          <p:cNvGrpSpPr>
            <a:grpSpLocks/>
          </p:cNvGrpSpPr>
          <p:nvPr/>
        </p:nvGrpSpPr>
        <p:grpSpPr bwMode="auto">
          <a:xfrm>
            <a:off x="2984500" y="2736850"/>
            <a:ext cx="4940300" cy="2057400"/>
            <a:chOff x="1880" y="1724"/>
            <a:chExt cx="3112" cy="1296"/>
          </a:xfrm>
        </p:grpSpPr>
        <p:sp>
          <p:nvSpPr>
            <p:cNvPr id="8212" name="Line 57"/>
            <p:cNvSpPr>
              <a:spLocks noChangeShapeType="1"/>
            </p:cNvSpPr>
            <p:nvPr/>
          </p:nvSpPr>
          <p:spPr bwMode="auto">
            <a:xfrm flipH="1">
              <a:off x="1880" y="2208"/>
              <a:ext cx="2344" cy="81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>
                <a:latin typeface="+mn-lt"/>
              </a:endParaRPr>
            </a:p>
          </p:txBody>
        </p:sp>
        <p:sp>
          <p:nvSpPr>
            <p:cNvPr id="8213" name="Line 58"/>
            <p:cNvSpPr>
              <a:spLocks noChangeShapeType="1"/>
            </p:cNvSpPr>
            <p:nvPr/>
          </p:nvSpPr>
          <p:spPr bwMode="auto">
            <a:xfrm flipH="1" flipV="1">
              <a:off x="3416" y="1724"/>
              <a:ext cx="808" cy="24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>
                <a:latin typeface="+mn-lt"/>
              </a:endParaRPr>
            </a:p>
          </p:txBody>
        </p:sp>
        <p:sp>
          <p:nvSpPr>
            <p:cNvPr id="8214" name="AutoShape 59"/>
            <p:cNvSpPr>
              <a:spLocks noChangeArrowheads="1"/>
            </p:cNvSpPr>
            <p:nvPr/>
          </p:nvSpPr>
          <p:spPr bwMode="auto">
            <a:xfrm>
              <a:off x="4128" y="1776"/>
              <a:ext cx="864" cy="648"/>
            </a:xfrm>
            <a:prstGeom prst="verticalScrol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a-DK">
                  <a:latin typeface="+mn-lt"/>
                </a:rPr>
                <a:t>Question-</a:t>
              </a:r>
            </a:p>
            <a:p>
              <a:pPr algn="ctr"/>
              <a:r>
                <a:rPr lang="da-DK">
                  <a:latin typeface="+mn-lt"/>
                </a:rPr>
                <a:t>naire</a:t>
              </a:r>
              <a:endParaRPr lang="en-GB">
                <a:latin typeface="+mn-lt"/>
              </a:endParaRPr>
            </a:p>
          </p:txBody>
        </p:sp>
        <p:sp>
          <p:nvSpPr>
            <p:cNvPr id="8215" name="Line 60"/>
            <p:cNvSpPr>
              <a:spLocks noChangeShapeType="1"/>
            </p:cNvSpPr>
            <p:nvPr/>
          </p:nvSpPr>
          <p:spPr bwMode="auto">
            <a:xfrm flipH="1">
              <a:off x="4512" y="2400"/>
              <a:ext cx="48" cy="2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>
                <a:latin typeface="+mn-lt"/>
              </a:endParaRPr>
            </a:p>
          </p:txBody>
        </p:sp>
      </p:grpSp>
      <p:grpSp>
        <p:nvGrpSpPr>
          <p:cNvPr id="261181" name="Group 61"/>
          <p:cNvGrpSpPr>
            <a:grpSpLocks/>
          </p:cNvGrpSpPr>
          <p:nvPr/>
        </p:nvGrpSpPr>
        <p:grpSpPr bwMode="auto">
          <a:xfrm>
            <a:off x="5486400" y="2057400"/>
            <a:ext cx="3657600" cy="1028700"/>
            <a:chOff x="3456" y="1296"/>
            <a:chExt cx="2304" cy="648"/>
          </a:xfrm>
        </p:grpSpPr>
        <p:sp>
          <p:nvSpPr>
            <p:cNvPr id="8210" name="AutoShape 62"/>
            <p:cNvSpPr>
              <a:spLocks noChangeArrowheads="1"/>
            </p:cNvSpPr>
            <p:nvPr/>
          </p:nvSpPr>
          <p:spPr bwMode="auto">
            <a:xfrm>
              <a:off x="5040" y="1296"/>
              <a:ext cx="720" cy="648"/>
            </a:xfrm>
            <a:prstGeom prst="verticalScrol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a-DK">
                  <a:latin typeface="+mn-lt"/>
                </a:rPr>
                <a:t>Inter-</a:t>
              </a:r>
            </a:p>
            <a:p>
              <a:pPr algn="ctr"/>
              <a:r>
                <a:rPr lang="da-DK">
                  <a:latin typeface="+mn-lt"/>
                </a:rPr>
                <a:t>view</a:t>
              </a:r>
              <a:endParaRPr lang="en-GB">
                <a:latin typeface="+mn-lt"/>
              </a:endParaRPr>
            </a:p>
          </p:txBody>
        </p:sp>
        <p:sp>
          <p:nvSpPr>
            <p:cNvPr id="8211" name="Line 63"/>
            <p:cNvSpPr>
              <a:spLocks noChangeShapeType="1"/>
            </p:cNvSpPr>
            <p:nvPr/>
          </p:nvSpPr>
          <p:spPr bwMode="auto">
            <a:xfrm flipH="1" flipV="1">
              <a:off x="3456" y="1632"/>
              <a:ext cx="168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>
                <a:latin typeface="+mn-lt"/>
              </a:endParaRPr>
            </a:p>
          </p:txBody>
        </p:sp>
      </p:grpSp>
      <p:grpSp>
        <p:nvGrpSpPr>
          <p:cNvPr id="261184" name="Group 64"/>
          <p:cNvGrpSpPr>
            <a:grpSpLocks/>
          </p:cNvGrpSpPr>
          <p:nvPr/>
        </p:nvGrpSpPr>
        <p:grpSpPr bwMode="auto">
          <a:xfrm>
            <a:off x="152400" y="5486400"/>
            <a:ext cx="1066800" cy="965200"/>
            <a:chOff x="96" y="3456"/>
            <a:chExt cx="672" cy="608"/>
          </a:xfrm>
        </p:grpSpPr>
        <p:sp>
          <p:nvSpPr>
            <p:cNvPr id="8208" name="Oval 65"/>
            <p:cNvSpPr>
              <a:spLocks noChangeArrowheads="1"/>
            </p:cNvSpPr>
            <p:nvPr/>
          </p:nvSpPr>
          <p:spPr bwMode="auto">
            <a:xfrm>
              <a:off x="96" y="3456"/>
              <a:ext cx="608" cy="608"/>
            </a:xfrm>
            <a:prstGeom prst="ellipse">
              <a:avLst/>
            </a:prstGeom>
            <a:solidFill>
              <a:srgbClr val="CECECE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 defTabSz="762000">
                <a:lnSpc>
                  <a:spcPct val="90000"/>
                </a:lnSpc>
              </a:pPr>
              <a:r>
                <a:rPr lang="da-DK" sz="1800" b="1">
                  <a:solidFill>
                    <a:schemeClr val="accent2"/>
                  </a:solidFill>
                  <a:latin typeface="+mn-lt"/>
                </a:rPr>
                <a:t>Cadastre</a:t>
              </a:r>
              <a:endParaRPr lang="en-GB" sz="1800" b="1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8209" name="Line 66"/>
            <p:cNvSpPr>
              <a:spLocks noChangeShapeType="1"/>
            </p:cNvSpPr>
            <p:nvPr/>
          </p:nvSpPr>
          <p:spPr bwMode="auto">
            <a:xfrm flipV="1">
              <a:off x="672" y="3504"/>
              <a:ext cx="96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1435470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6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6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6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6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6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dsholder til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F6E742F-D0A4-4415-90A3-09DBD9EC9790}" type="datetime1">
              <a:rPr lang="en-US" altLang="en-US" sz="800" smtClean="0">
                <a:solidFill>
                  <a:schemeClr val="bg1"/>
                </a:solidFill>
              </a:rPr>
              <a:pPr/>
              <a:t>9/27/2013</a:t>
            </a:fld>
            <a:endParaRPr lang="en-US" altLang="en-US" sz="800" smtClean="0">
              <a:solidFill>
                <a:schemeClr val="bg1"/>
              </a:solidFill>
            </a:endParaRPr>
          </a:p>
        </p:txBody>
      </p:sp>
      <p:sp>
        <p:nvSpPr>
          <p:cNvPr id="9219" name="Pladsholder til diasnumm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D5CD886-EC60-4747-9ED9-5251D9FD8033}" type="slidenum">
              <a:rPr lang="en-US" altLang="en-US" sz="1200" smtClean="0">
                <a:solidFill>
                  <a:schemeClr val="bg1"/>
                </a:solidFill>
              </a:rPr>
              <a:pPr/>
              <a:t>6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pic>
        <p:nvPicPr>
          <p:cNvPr id="9220" name="Picture 2" descr="skatkis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713" y="2514600"/>
            <a:ext cx="4572000" cy="39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400" y="1295400"/>
            <a:ext cx="4191000" cy="4114800"/>
          </a:xfrm>
          <a:noFill/>
        </p:spPr>
        <p:txBody>
          <a:bodyPr/>
          <a:lstStyle/>
          <a:p>
            <a:r>
              <a:rPr lang="en-GB" smtClean="0"/>
              <a:t>High data quality</a:t>
            </a:r>
          </a:p>
          <a:p>
            <a:r>
              <a:rPr lang="en-GB" smtClean="0"/>
              <a:t>Coverage</a:t>
            </a:r>
          </a:p>
          <a:p>
            <a:r>
              <a:rPr lang="en-GB" smtClean="0"/>
              <a:t>Coherence</a:t>
            </a:r>
          </a:p>
          <a:p>
            <a:r>
              <a:rPr lang="en-GB" smtClean="0"/>
              <a:t>Combining &amp; linking</a:t>
            </a:r>
          </a:p>
          <a:p>
            <a:r>
              <a:rPr lang="en-GB" smtClean="0"/>
              <a:t>Longitudinal studies</a:t>
            </a:r>
          </a:p>
          <a:p>
            <a:r>
              <a:rPr lang="da-DK" smtClean="0"/>
              <a:t>World’s first Census without questions</a:t>
            </a:r>
            <a:r>
              <a:rPr lang="en-GB" sz="2300" smtClean="0"/>
              <a:t> </a:t>
            </a:r>
          </a:p>
          <a:p>
            <a:pPr>
              <a:buFontTx/>
              <a:buNone/>
            </a:pPr>
            <a:r>
              <a:rPr lang="en-GB" sz="2300" smtClean="0"/>
              <a:t>   </a:t>
            </a:r>
            <a:r>
              <a:rPr lang="en-GB" sz="2400" smtClean="0">
                <a:hlinkClick r:id="rId3"/>
              </a:rPr>
              <a:t>www.dst.dk/declarations</a:t>
            </a:r>
            <a:endParaRPr lang="da-DK" sz="2400" smtClean="0"/>
          </a:p>
        </p:txBody>
      </p:sp>
      <p:sp>
        <p:nvSpPr>
          <p:cNvPr id="9222" name="Rectangle 4"/>
          <p:cNvSpPr>
            <a:spLocks noGrp="1" noChangeArrowheads="1"/>
          </p:cNvSpPr>
          <p:nvPr>
            <p:ph type="title"/>
          </p:nvPr>
        </p:nvSpPr>
        <p:spPr>
          <a:xfrm>
            <a:off x="4724400" y="304800"/>
            <a:ext cx="4114800" cy="762000"/>
          </a:xfrm>
          <a:noFill/>
        </p:spPr>
        <p:txBody>
          <a:bodyPr anchor="ctr"/>
          <a:lstStyle/>
          <a:p>
            <a:r>
              <a:rPr lang="en-GB" smtClean="0">
                <a:solidFill>
                  <a:schemeClr val="tx1"/>
                </a:solidFill>
              </a:rPr>
              <a:t>A treasure!</a:t>
            </a:r>
          </a:p>
        </p:txBody>
      </p:sp>
      <p:pic>
        <p:nvPicPr>
          <p:cNvPr id="9223" name="Picture 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8489" y="-99392"/>
            <a:ext cx="3581400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6" descr="skatkis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291"/>
          <a:stretch>
            <a:fillRect/>
          </a:stretch>
        </p:blipFill>
        <p:spPr bwMode="auto">
          <a:xfrm>
            <a:off x="239713" y="4202113"/>
            <a:ext cx="4572000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4252652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91329E-6 L 3.61111E-6 0.52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dsholder til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A69912A-FA63-4734-B4BD-D4F203A5DD5D}" type="datetime1">
              <a:rPr lang="en-US" altLang="en-US" sz="800" smtClean="0">
                <a:solidFill>
                  <a:schemeClr val="bg1"/>
                </a:solidFill>
              </a:rPr>
              <a:pPr/>
              <a:t>9/27/2013</a:t>
            </a:fld>
            <a:endParaRPr lang="en-US" altLang="en-US" sz="800" smtClean="0">
              <a:solidFill>
                <a:schemeClr val="bg1"/>
              </a:solidFill>
            </a:endParaRPr>
          </a:p>
        </p:txBody>
      </p:sp>
      <p:sp>
        <p:nvSpPr>
          <p:cNvPr id="10243" name="Pladsholder til diasnumm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068ABB0-F5DE-4FF1-88B8-171C8513C360}" type="slidenum">
              <a:rPr lang="en-US" altLang="en-US" sz="1200" smtClean="0">
                <a:solidFill>
                  <a:schemeClr val="bg1"/>
                </a:solidFill>
              </a:rPr>
              <a:pPr/>
              <a:t>7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011988" cy="536575"/>
          </a:xfrm>
        </p:spPr>
        <p:txBody>
          <a:bodyPr/>
          <a:lstStyle/>
          <a:p>
            <a:r>
              <a:rPr lang="da-DK" sz="2600" smtClean="0"/>
              <a:t>The filing or archive structure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308475" y="3657600"/>
            <a:ext cx="3175" cy="7938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318000" y="3657600"/>
            <a:ext cx="4763" cy="7938"/>
          </a:xfrm>
          <a:prstGeom prst="rect">
            <a:avLst/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4329113" y="3657600"/>
            <a:ext cx="4762" cy="79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4365625" y="3657600"/>
            <a:ext cx="6350" cy="7938"/>
          </a:xfrm>
          <a:prstGeom prst="rect">
            <a:avLst/>
          </a:prstGeom>
          <a:solidFill>
            <a:srgbClr val="C6C6C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4387850" y="3657600"/>
            <a:ext cx="3175" cy="7938"/>
          </a:xfrm>
          <a:prstGeom prst="rect">
            <a:avLst/>
          </a:prstGeom>
          <a:solidFill>
            <a:srgbClr val="BEBEB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4413250" y="3657600"/>
            <a:ext cx="6350" cy="7938"/>
          </a:xfrm>
          <a:prstGeom prst="rect">
            <a:avLst/>
          </a:prstGeom>
          <a:solidFill>
            <a:srgbClr val="B4B4B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4424363" y="3657600"/>
            <a:ext cx="4762" cy="7938"/>
          </a:xfrm>
          <a:prstGeom prst="rect">
            <a:avLst/>
          </a:prstGeom>
          <a:solidFill>
            <a:srgbClr val="B0B0B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4451350" y="3657600"/>
            <a:ext cx="4763" cy="7938"/>
          </a:xfrm>
          <a:prstGeom prst="rect">
            <a:avLst/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4462463" y="3657600"/>
            <a:ext cx="3175" cy="7938"/>
          </a:xfrm>
          <a:prstGeom prst="rect">
            <a:avLst/>
          </a:prstGeom>
          <a:solidFill>
            <a:srgbClr val="A2A2A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4471988" y="3657600"/>
            <a:ext cx="4762" cy="7938"/>
          </a:xfrm>
          <a:prstGeom prst="rect">
            <a:avLst/>
          </a:pr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4498975" y="3657600"/>
            <a:ext cx="4763" cy="7938"/>
          </a:xfrm>
          <a:prstGeom prst="rect">
            <a:avLst/>
          </a:pr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4508500" y="3657600"/>
            <a:ext cx="6350" cy="7938"/>
          </a:xfrm>
          <a:prstGeom prst="rect">
            <a:avLst/>
          </a:prstGeom>
          <a:solidFill>
            <a:srgbClr val="90909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4519613" y="3657600"/>
            <a:ext cx="4762" cy="7938"/>
          </a:xfrm>
          <a:prstGeom prst="rect">
            <a:avLst/>
          </a:prstGeom>
          <a:solidFill>
            <a:srgbClr val="8C8C8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4546600" y="3657600"/>
            <a:ext cx="4763" cy="7938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5975350" y="3841750"/>
            <a:ext cx="6350" cy="7938"/>
          </a:xfrm>
          <a:prstGeom prst="rect">
            <a:avLst/>
          </a:pr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5986463" y="3841750"/>
            <a:ext cx="4762" cy="7938"/>
          </a:xfrm>
          <a:prstGeom prst="rect">
            <a:avLst/>
          </a:prstGeom>
          <a:solidFill>
            <a:srgbClr val="DADAD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6013450" y="3841750"/>
            <a:ext cx="4763" cy="7938"/>
          </a:xfrm>
          <a:prstGeom prst="rect">
            <a:avLst/>
          </a:prstGeom>
          <a:solidFill>
            <a:srgbClr val="D0D0D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6024563" y="3841750"/>
            <a:ext cx="4762" cy="7938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6032500" y="3841750"/>
            <a:ext cx="6350" cy="7938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6061075" y="3841750"/>
            <a:ext cx="4763" cy="7938"/>
          </a:xfrm>
          <a:prstGeom prst="rect">
            <a:avLst/>
          </a:prstGeom>
          <a:solidFill>
            <a:srgbClr val="BEBEB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6070600" y="3841750"/>
            <a:ext cx="4763" cy="7938"/>
          </a:xfrm>
          <a:prstGeom prst="rect">
            <a:avLst/>
          </a:prstGeom>
          <a:solidFill>
            <a:srgbClr val="BABAB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6081713" y="3841750"/>
            <a:ext cx="4762" cy="7938"/>
          </a:xfrm>
          <a:prstGeom prst="rect">
            <a:avLst/>
          </a:prstGeom>
          <a:solidFill>
            <a:srgbClr val="B7B7B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6108700" y="3841750"/>
            <a:ext cx="4763" cy="7938"/>
          </a:xfrm>
          <a:prstGeom prst="rect">
            <a:avLst/>
          </a:prstGeom>
          <a:solidFill>
            <a:srgbClr val="ACACA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6118225" y="3841750"/>
            <a:ext cx="6350" cy="7938"/>
          </a:xfrm>
          <a:prstGeom prst="rect">
            <a:avLst/>
          </a:pr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6146800" y="3841750"/>
            <a:ext cx="3175" cy="7938"/>
          </a:xfrm>
          <a:prstGeom prst="rect">
            <a:avLst/>
          </a:pr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270" name="Rectangle 30"/>
          <p:cNvSpPr>
            <a:spLocks noChangeArrowheads="1"/>
          </p:cNvSpPr>
          <p:nvPr/>
        </p:nvSpPr>
        <p:spPr bwMode="auto">
          <a:xfrm>
            <a:off x="6165850" y="3841750"/>
            <a:ext cx="6350" cy="7938"/>
          </a:xfrm>
          <a:prstGeom prst="rect">
            <a:avLst/>
          </a:prstGeom>
          <a:solidFill>
            <a:srgbClr val="97979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271" name="Rectangle 31"/>
          <p:cNvSpPr>
            <a:spLocks noChangeArrowheads="1"/>
          </p:cNvSpPr>
          <p:nvPr/>
        </p:nvSpPr>
        <p:spPr bwMode="auto">
          <a:xfrm>
            <a:off x="6203950" y="3841750"/>
            <a:ext cx="4763" cy="7938"/>
          </a:xfrm>
          <a:prstGeom prst="rect">
            <a:avLst/>
          </a:prstGeom>
          <a:solidFill>
            <a:srgbClr val="88888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272" name="Rectangle 32"/>
          <p:cNvSpPr>
            <a:spLocks noChangeArrowheads="1"/>
          </p:cNvSpPr>
          <p:nvPr/>
        </p:nvSpPr>
        <p:spPr bwMode="auto">
          <a:xfrm>
            <a:off x="6215063" y="3841750"/>
            <a:ext cx="4762" cy="7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grpSp>
        <p:nvGrpSpPr>
          <p:cNvPr id="10273" name="Group 33"/>
          <p:cNvGrpSpPr>
            <a:grpSpLocks/>
          </p:cNvGrpSpPr>
          <p:nvPr/>
        </p:nvGrpSpPr>
        <p:grpSpPr bwMode="auto">
          <a:xfrm>
            <a:off x="2797175" y="3462340"/>
            <a:ext cx="3429000" cy="759182"/>
            <a:chOff x="2546" y="2044"/>
            <a:chExt cx="475" cy="444"/>
          </a:xfrm>
        </p:grpSpPr>
        <p:grpSp>
          <p:nvGrpSpPr>
            <p:cNvPr id="15663" name="Group 34"/>
            <p:cNvGrpSpPr>
              <a:grpSpLocks/>
            </p:cNvGrpSpPr>
            <p:nvPr/>
          </p:nvGrpSpPr>
          <p:grpSpPr bwMode="auto">
            <a:xfrm>
              <a:off x="2546" y="2069"/>
              <a:ext cx="435" cy="243"/>
              <a:chOff x="2546" y="2069"/>
              <a:chExt cx="435" cy="243"/>
            </a:xfrm>
          </p:grpSpPr>
          <p:sp>
            <p:nvSpPr>
              <p:cNvPr id="16098" name="Freeform 35"/>
              <p:cNvSpPr>
                <a:spLocks/>
              </p:cNvSpPr>
              <p:nvPr/>
            </p:nvSpPr>
            <p:spPr bwMode="auto">
              <a:xfrm>
                <a:off x="2548" y="2282"/>
                <a:ext cx="3" cy="8"/>
              </a:xfrm>
              <a:custGeom>
                <a:avLst/>
                <a:gdLst>
                  <a:gd name="T0" fmla="*/ 1 w 6"/>
                  <a:gd name="T1" fmla="*/ 0 h 15"/>
                  <a:gd name="T2" fmla="*/ 1 w 6"/>
                  <a:gd name="T3" fmla="*/ 0 h 15"/>
                  <a:gd name="T4" fmla="*/ 1 w 6"/>
                  <a:gd name="T5" fmla="*/ 1 h 15"/>
                  <a:gd name="T6" fmla="*/ 1 w 6"/>
                  <a:gd name="T7" fmla="*/ 1 h 15"/>
                  <a:gd name="T8" fmla="*/ 1 w 6"/>
                  <a:gd name="T9" fmla="*/ 1 h 15"/>
                  <a:gd name="T10" fmla="*/ 1 w 6"/>
                  <a:gd name="T11" fmla="*/ 1 h 15"/>
                  <a:gd name="T12" fmla="*/ 0 w 6"/>
                  <a:gd name="T13" fmla="*/ 1 h 15"/>
                  <a:gd name="T14" fmla="*/ 0 w 6"/>
                  <a:gd name="T15" fmla="*/ 1 h 15"/>
                  <a:gd name="T16" fmla="*/ 0 w 6"/>
                  <a:gd name="T17" fmla="*/ 1 h 15"/>
                  <a:gd name="T18" fmla="*/ 0 w 6"/>
                  <a:gd name="T19" fmla="*/ 2 h 15"/>
                  <a:gd name="T20" fmla="*/ 0 w 6"/>
                  <a:gd name="T21" fmla="*/ 2 h 15"/>
                  <a:gd name="T22" fmla="*/ 1 w 6"/>
                  <a:gd name="T23" fmla="*/ 2 h 15"/>
                  <a:gd name="T24" fmla="*/ 1 w 6"/>
                  <a:gd name="T25" fmla="*/ 2 h 15"/>
                  <a:gd name="T26" fmla="*/ 1 w 6"/>
                  <a:gd name="T27" fmla="*/ 2 h 15"/>
                  <a:gd name="T28" fmla="*/ 1 w 6"/>
                  <a:gd name="T29" fmla="*/ 2 h 15"/>
                  <a:gd name="T30" fmla="*/ 1 w 6"/>
                  <a:gd name="T31" fmla="*/ 2 h 15"/>
                  <a:gd name="T32" fmla="*/ 1 w 6"/>
                  <a:gd name="T33" fmla="*/ 2 h 15"/>
                  <a:gd name="T34" fmla="*/ 1 w 6"/>
                  <a:gd name="T35" fmla="*/ 0 h 1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6" h="15">
                    <a:moveTo>
                      <a:pt x="6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4" y="13"/>
                    </a:lnTo>
                    <a:lnTo>
                      <a:pt x="6" y="1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99" name="Freeform 36"/>
              <p:cNvSpPr>
                <a:spLocks/>
              </p:cNvSpPr>
              <p:nvPr/>
            </p:nvSpPr>
            <p:spPr bwMode="auto">
              <a:xfrm>
                <a:off x="2551" y="2280"/>
                <a:ext cx="4" cy="11"/>
              </a:xfrm>
              <a:custGeom>
                <a:avLst/>
                <a:gdLst>
                  <a:gd name="T0" fmla="*/ 0 w 7"/>
                  <a:gd name="T1" fmla="*/ 0 h 23"/>
                  <a:gd name="T2" fmla="*/ 1 w 7"/>
                  <a:gd name="T3" fmla="*/ 0 h 23"/>
                  <a:gd name="T4" fmla="*/ 1 w 7"/>
                  <a:gd name="T5" fmla="*/ 0 h 23"/>
                  <a:gd name="T6" fmla="*/ 1 w 7"/>
                  <a:gd name="T7" fmla="*/ 0 h 23"/>
                  <a:gd name="T8" fmla="*/ 1 w 7"/>
                  <a:gd name="T9" fmla="*/ 0 h 23"/>
                  <a:gd name="T10" fmla="*/ 1 w 7"/>
                  <a:gd name="T11" fmla="*/ 0 h 23"/>
                  <a:gd name="T12" fmla="*/ 1 w 7"/>
                  <a:gd name="T13" fmla="*/ 0 h 23"/>
                  <a:gd name="T14" fmla="*/ 1 w 7"/>
                  <a:gd name="T15" fmla="*/ 0 h 23"/>
                  <a:gd name="T16" fmla="*/ 1 w 7"/>
                  <a:gd name="T17" fmla="*/ 0 h 23"/>
                  <a:gd name="T18" fmla="*/ 1 w 7"/>
                  <a:gd name="T19" fmla="*/ 2 h 23"/>
                  <a:gd name="T20" fmla="*/ 1 w 7"/>
                  <a:gd name="T21" fmla="*/ 2 h 23"/>
                  <a:gd name="T22" fmla="*/ 1 w 7"/>
                  <a:gd name="T23" fmla="*/ 2 h 23"/>
                  <a:gd name="T24" fmla="*/ 1 w 7"/>
                  <a:gd name="T25" fmla="*/ 2 h 23"/>
                  <a:gd name="T26" fmla="*/ 1 w 7"/>
                  <a:gd name="T27" fmla="*/ 2 h 23"/>
                  <a:gd name="T28" fmla="*/ 1 w 7"/>
                  <a:gd name="T29" fmla="*/ 2 h 23"/>
                  <a:gd name="T30" fmla="*/ 1 w 7"/>
                  <a:gd name="T31" fmla="*/ 2 h 23"/>
                  <a:gd name="T32" fmla="*/ 1 w 7"/>
                  <a:gd name="T33" fmla="*/ 2 h 23"/>
                  <a:gd name="T34" fmla="*/ 0 w 7"/>
                  <a:gd name="T35" fmla="*/ 2 h 23"/>
                  <a:gd name="T36" fmla="*/ 0 w 7"/>
                  <a:gd name="T37" fmla="*/ 0 h 2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23">
                    <a:moveTo>
                      <a:pt x="0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23"/>
                    </a:lnTo>
                    <a:lnTo>
                      <a:pt x="6" y="23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00" name="Freeform 37"/>
              <p:cNvSpPr>
                <a:spLocks/>
              </p:cNvSpPr>
              <p:nvPr/>
            </p:nvSpPr>
            <p:spPr bwMode="auto">
              <a:xfrm>
                <a:off x="2555" y="2278"/>
                <a:ext cx="4" cy="15"/>
              </a:xfrm>
              <a:custGeom>
                <a:avLst/>
                <a:gdLst>
                  <a:gd name="T0" fmla="*/ 0 w 8"/>
                  <a:gd name="T1" fmla="*/ 0 h 31"/>
                  <a:gd name="T2" fmla="*/ 0 w 8"/>
                  <a:gd name="T3" fmla="*/ 0 h 31"/>
                  <a:gd name="T4" fmla="*/ 1 w 8"/>
                  <a:gd name="T5" fmla="*/ 0 h 31"/>
                  <a:gd name="T6" fmla="*/ 1 w 8"/>
                  <a:gd name="T7" fmla="*/ 0 h 31"/>
                  <a:gd name="T8" fmla="*/ 1 w 8"/>
                  <a:gd name="T9" fmla="*/ 0 h 31"/>
                  <a:gd name="T10" fmla="*/ 1 w 8"/>
                  <a:gd name="T11" fmla="*/ 0 h 31"/>
                  <a:gd name="T12" fmla="*/ 1 w 8"/>
                  <a:gd name="T13" fmla="*/ 0 h 31"/>
                  <a:gd name="T14" fmla="*/ 1 w 8"/>
                  <a:gd name="T15" fmla="*/ 0 h 31"/>
                  <a:gd name="T16" fmla="*/ 1 w 8"/>
                  <a:gd name="T17" fmla="*/ 0 h 31"/>
                  <a:gd name="T18" fmla="*/ 1 w 8"/>
                  <a:gd name="T19" fmla="*/ 3 h 31"/>
                  <a:gd name="T20" fmla="*/ 1 w 8"/>
                  <a:gd name="T21" fmla="*/ 3 h 31"/>
                  <a:gd name="T22" fmla="*/ 1 w 8"/>
                  <a:gd name="T23" fmla="*/ 3 h 31"/>
                  <a:gd name="T24" fmla="*/ 1 w 8"/>
                  <a:gd name="T25" fmla="*/ 3 h 31"/>
                  <a:gd name="T26" fmla="*/ 1 w 8"/>
                  <a:gd name="T27" fmla="*/ 3 h 31"/>
                  <a:gd name="T28" fmla="*/ 1 w 8"/>
                  <a:gd name="T29" fmla="*/ 3 h 31"/>
                  <a:gd name="T30" fmla="*/ 1 w 8"/>
                  <a:gd name="T31" fmla="*/ 3 h 31"/>
                  <a:gd name="T32" fmla="*/ 0 w 8"/>
                  <a:gd name="T33" fmla="*/ 3 h 31"/>
                  <a:gd name="T34" fmla="*/ 0 w 8"/>
                  <a:gd name="T35" fmla="*/ 3 h 31"/>
                  <a:gd name="T36" fmla="*/ 0 w 8"/>
                  <a:gd name="T37" fmla="*/ 0 h 3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31">
                    <a:moveTo>
                      <a:pt x="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31"/>
                    </a:lnTo>
                    <a:lnTo>
                      <a:pt x="6" y="31"/>
                    </a:lnTo>
                    <a:lnTo>
                      <a:pt x="6" y="29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01" name="Freeform 38"/>
              <p:cNvSpPr>
                <a:spLocks/>
              </p:cNvSpPr>
              <p:nvPr/>
            </p:nvSpPr>
            <p:spPr bwMode="auto">
              <a:xfrm>
                <a:off x="2559" y="2277"/>
                <a:ext cx="2" cy="17"/>
              </a:xfrm>
              <a:custGeom>
                <a:avLst/>
                <a:gdLst>
                  <a:gd name="T0" fmla="*/ 0 w 6"/>
                  <a:gd name="T1" fmla="*/ 0 h 35"/>
                  <a:gd name="T2" fmla="*/ 0 w 6"/>
                  <a:gd name="T3" fmla="*/ 0 h 35"/>
                  <a:gd name="T4" fmla="*/ 0 w 6"/>
                  <a:gd name="T5" fmla="*/ 0 h 35"/>
                  <a:gd name="T6" fmla="*/ 0 w 6"/>
                  <a:gd name="T7" fmla="*/ 0 h 35"/>
                  <a:gd name="T8" fmla="*/ 0 w 6"/>
                  <a:gd name="T9" fmla="*/ 0 h 35"/>
                  <a:gd name="T10" fmla="*/ 0 w 6"/>
                  <a:gd name="T11" fmla="*/ 4 h 35"/>
                  <a:gd name="T12" fmla="*/ 0 w 6"/>
                  <a:gd name="T13" fmla="*/ 4 h 35"/>
                  <a:gd name="T14" fmla="*/ 0 w 6"/>
                  <a:gd name="T15" fmla="*/ 4 h 35"/>
                  <a:gd name="T16" fmla="*/ 0 w 6"/>
                  <a:gd name="T17" fmla="*/ 4 h 35"/>
                  <a:gd name="T18" fmla="*/ 0 w 6"/>
                  <a:gd name="T19" fmla="*/ 3 h 35"/>
                  <a:gd name="T20" fmla="*/ 0 w 6"/>
                  <a:gd name="T21" fmla="*/ 0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35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35"/>
                    </a:lnTo>
                    <a:lnTo>
                      <a:pt x="4" y="33"/>
                    </a:lnTo>
                    <a:lnTo>
                      <a:pt x="2" y="33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02" name="Freeform 39"/>
              <p:cNvSpPr>
                <a:spLocks/>
              </p:cNvSpPr>
              <p:nvPr/>
            </p:nvSpPr>
            <p:spPr bwMode="auto">
              <a:xfrm>
                <a:off x="2561" y="2276"/>
                <a:ext cx="4" cy="19"/>
              </a:xfrm>
              <a:custGeom>
                <a:avLst/>
                <a:gdLst>
                  <a:gd name="T0" fmla="*/ 0 w 8"/>
                  <a:gd name="T1" fmla="*/ 0 h 39"/>
                  <a:gd name="T2" fmla="*/ 0 w 8"/>
                  <a:gd name="T3" fmla="*/ 0 h 39"/>
                  <a:gd name="T4" fmla="*/ 1 w 8"/>
                  <a:gd name="T5" fmla="*/ 0 h 39"/>
                  <a:gd name="T6" fmla="*/ 1 w 8"/>
                  <a:gd name="T7" fmla="*/ 0 h 39"/>
                  <a:gd name="T8" fmla="*/ 1 w 8"/>
                  <a:gd name="T9" fmla="*/ 0 h 39"/>
                  <a:gd name="T10" fmla="*/ 1 w 8"/>
                  <a:gd name="T11" fmla="*/ 0 h 39"/>
                  <a:gd name="T12" fmla="*/ 1 w 8"/>
                  <a:gd name="T13" fmla="*/ 0 h 39"/>
                  <a:gd name="T14" fmla="*/ 1 w 8"/>
                  <a:gd name="T15" fmla="*/ 0 h 39"/>
                  <a:gd name="T16" fmla="*/ 1 w 8"/>
                  <a:gd name="T17" fmla="*/ 0 h 39"/>
                  <a:gd name="T18" fmla="*/ 1 w 8"/>
                  <a:gd name="T19" fmla="*/ 4 h 39"/>
                  <a:gd name="T20" fmla="*/ 1 w 8"/>
                  <a:gd name="T21" fmla="*/ 4 h 39"/>
                  <a:gd name="T22" fmla="*/ 1 w 8"/>
                  <a:gd name="T23" fmla="*/ 4 h 39"/>
                  <a:gd name="T24" fmla="*/ 1 w 8"/>
                  <a:gd name="T25" fmla="*/ 4 h 39"/>
                  <a:gd name="T26" fmla="*/ 1 w 8"/>
                  <a:gd name="T27" fmla="*/ 4 h 39"/>
                  <a:gd name="T28" fmla="*/ 1 w 8"/>
                  <a:gd name="T29" fmla="*/ 4 h 39"/>
                  <a:gd name="T30" fmla="*/ 1 w 8"/>
                  <a:gd name="T31" fmla="*/ 4 h 39"/>
                  <a:gd name="T32" fmla="*/ 0 w 8"/>
                  <a:gd name="T33" fmla="*/ 4 h 39"/>
                  <a:gd name="T34" fmla="*/ 0 w 8"/>
                  <a:gd name="T35" fmla="*/ 4 h 39"/>
                  <a:gd name="T36" fmla="*/ 0 w 8"/>
                  <a:gd name="T37" fmla="*/ 0 h 3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39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39"/>
                    </a:lnTo>
                    <a:lnTo>
                      <a:pt x="6" y="39"/>
                    </a:lnTo>
                    <a:lnTo>
                      <a:pt x="4" y="37"/>
                    </a:lnTo>
                    <a:lnTo>
                      <a:pt x="2" y="37"/>
                    </a:lnTo>
                    <a:lnTo>
                      <a:pt x="0" y="3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03" name="Freeform 40"/>
              <p:cNvSpPr>
                <a:spLocks/>
              </p:cNvSpPr>
              <p:nvPr/>
            </p:nvSpPr>
            <p:spPr bwMode="auto">
              <a:xfrm>
                <a:off x="2565" y="2275"/>
                <a:ext cx="3" cy="21"/>
              </a:xfrm>
              <a:custGeom>
                <a:avLst/>
                <a:gdLst>
                  <a:gd name="T0" fmla="*/ 0 w 5"/>
                  <a:gd name="T1" fmla="*/ 0 h 43"/>
                  <a:gd name="T2" fmla="*/ 0 w 5"/>
                  <a:gd name="T3" fmla="*/ 0 h 43"/>
                  <a:gd name="T4" fmla="*/ 1 w 5"/>
                  <a:gd name="T5" fmla="*/ 0 h 43"/>
                  <a:gd name="T6" fmla="*/ 1 w 5"/>
                  <a:gd name="T7" fmla="*/ 0 h 43"/>
                  <a:gd name="T8" fmla="*/ 1 w 5"/>
                  <a:gd name="T9" fmla="*/ 0 h 43"/>
                  <a:gd name="T10" fmla="*/ 1 w 5"/>
                  <a:gd name="T11" fmla="*/ 5 h 43"/>
                  <a:gd name="T12" fmla="*/ 1 w 5"/>
                  <a:gd name="T13" fmla="*/ 5 h 43"/>
                  <a:gd name="T14" fmla="*/ 1 w 5"/>
                  <a:gd name="T15" fmla="*/ 5 h 43"/>
                  <a:gd name="T16" fmla="*/ 0 w 5"/>
                  <a:gd name="T17" fmla="*/ 5 h 43"/>
                  <a:gd name="T18" fmla="*/ 0 w 5"/>
                  <a:gd name="T19" fmla="*/ 5 h 43"/>
                  <a:gd name="T20" fmla="*/ 0 w 5"/>
                  <a:gd name="T21" fmla="*/ 0 h 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43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43"/>
                    </a:lnTo>
                    <a:lnTo>
                      <a:pt x="3" y="41"/>
                    </a:lnTo>
                    <a:lnTo>
                      <a:pt x="2" y="41"/>
                    </a:lnTo>
                    <a:lnTo>
                      <a:pt x="0" y="4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04" name="Freeform 41"/>
              <p:cNvSpPr>
                <a:spLocks/>
              </p:cNvSpPr>
              <p:nvPr/>
            </p:nvSpPr>
            <p:spPr bwMode="auto">
              <a:xfrm>
                <a:off x="2568" y="2274"/>
                <a:ext cx="3" cy="22"/>
              </a:xfrm>
              <a:custGeom>
                <a:avLst/>
                <a:gdLst>
                  <a:gd name="T0" fmla="*/ 0 w 6"/>
                  <a:gd name="T1" fmla="*/ 0 h 45"/>
                  <a:gd name="T2" fmla="*/ 1 w 6"/>
                  <a:gd name="T3" fmla="*/ 0 h 45"/>
                  <a:gd name="T4" fmla="*/ 1 w 6"/>
                  <a:gd name="T5" fmla="*/ 0 h 45"/>
                  <a:gd name="T6" fmla="*/ 1 w 6"/>
                  <a:gd name="T7" fmla="*/ 0 h 45"/>
                  <a:gd name="T8" fmla="*/ 1 w 6"/>
                  <a:gd name="T9" fmla="*/ 0 h 45"/>
                  <a:gd name="T10" fmla="*/ 1 w 6"/>
                  <a:gd name="T11" fmla="*/ 5 h 45"/>
                  <a:gd name="T12" fmla="*/ 1 w 6"/>
                  <a:gd name="T13" fmla="*/ 5 h 45"/>
                  <a:gd name="T14" fmla="*/ 1 w 6"/>
                  <a:gd name="T15" fmla="*/ 5 h 45"/>
                  <a:gd name="T16" fmla="*/ 1 w 6"/>
                  <a:gd name="T17" fmla="*/ 5 h 45"/>
                  <a:gd name="T18" fmla="*/ 0 w 6"/>
                  <a:gd name="T19" fmla="*/ 5 h 45"/>
                  <a:gd name="T20" fmla="*/ 0 w 6"/>
                  <a:gd name="T21" fmla="*/ 0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45">
                    <a:moveTo>
                      <a:pt x="0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05" name="Freeform 42"/>
              <p:cNvSpPr>
                <a:spLocks/>
              </p:cNvSpPr>
              <p:nvPr/>
            </p:nvSpPr>
            <p:spPr bwMode="auto">
              <a:xfrm>
                <a:off x="2571" y="2273"/>
                <a:ext cx="4" cy="24"/>
              </a:xfrm>
              <a:custGeom>
                <a:avLst/>
                <a:gdLst>
                  <a:gd name="T0" fmla="*/ 0 w 8"/>
                  <a:gd name="T1" fmla="*/ 1 h 48"/>
                  <a:gd name="T2" fmla="*/ 1 w 8"/>
                  <a:gd name="T3" fmla="*/ 1 h 48"/>
                  <a:gd name="T4" fmla="*/ 1 w 8"/>
                  <a:gd name="T5" fmla="*/ 1 h 48"/>
                  <a:gd name="T6" fmla="*/ 1 w 8"/>
                  <a:gd name="T7" fmla="*/ 1 h 48"/>
                  <a:gd name="T8" fmla="*/ 1 w 8"/>
                  <a:gd name="T9" fmla="*/ 1 h 48"/>
                  <a:gd name="T10" fmla="*/ 1 w 8"/>
                  <a:gd name="T11" fmla="*/ 1 h 48"/>
                  <a:gd name="T12" fmla="*/ 1 w 8"/>
                  <a:gd name="T13" fmla="*/ 1 h 48"/>
                  <a:gd name="T14" fmla="*/ 1 w 8"/>
                  <a:gd name="T15" fmla="*/ 0 h 48"/>
                  <a:gd name="T16" fmla="*/ 1 w 8"/>
                  <a:gd name="T17" fmla="*/ 0 h 48"/>
                  <a:gd name="T18" fmla="*/ 1 w 8"/>
                  <a:gd name="T19" fmla="*/ 6 h 48"/>
                  <a:gd name="T20" fmla="*/ 1 w 8"/>
                  <a:gd name="T21" fmla="*/ 6 h 48"/>
                  <a:gd name="T22" fmla="*/ 1 w 8"/>
                  <a:gd name="T23" fmla="*/ 6 h 48"/>
                  <a:gd name="T24" fmla="*/ 1 w 8"/>
                  <a:gd name="T25" fmla="*/ 6 h 48"/>
                  <a:gd name="T26" fmla="*/ 1 w 8"/>
                  <a:gd name="T27" fmla="*/ 6 h 48"/>
                  <a:gd name="T28" fmla="*/ 1 w 8"/>
                  <a:gd name="T29" fmla="*/ 6 h 48"/>
                  <a:gd name="T30" fmla="*/ 1 w 8"/>
                  <a:gd name="T31" fmla="*/ 6 h 48"/>
                  <a:gd name="T32" fmla="*/ 1 w 8"/>
                  <a:gd name="T33" fmla="*/ 6 h 48"/>
                  <a:gd name="T34" fmla="*/ 0 w 8"/>
                  <a:gd name="T35" fmla="*/ 6 h 48"/>
                  <a:gd name="T36" fmla="*/ 0 w 8"/>
                  <a:gd name="T37" fmla="*/ 1 h 4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8">
                    <a:moveTo>
                      <a:pt x="0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8" y="48"/>
                    </a:lnTo>
                    <a:lnTo>
                      <a:pt x="6" y="48"/>
                    </a:lnTo>
                    <a:lnTo>
                      <a:pt x="4" y="48"/>
                    </a:lnTo>
                    <a:lnTo>
                      <a:pt x="2" y="48"/>
                    </a:lnTo>
                    <a:lnTo>
                      <a:pt x="0" y="4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06" name="Freeform 43"/>
              <p:cNvSpPr>
                <a:spLocks/>
              </p:cNvSpPr>
              <p:nvPr/>
            </p:nvSpPr>
            <p:spPr bwMode="auto">
              <a:xfrm>
                <a:off x="2575" y="2273"/>
                <a:ext cx="3" cy="25"/>
              </a:xfrm>
              <a:custGeom>
                <a:avLst/>
                <a:gdLst>
                  <a:gd name="T0" fmla="*/ 0 w 6"/>
                  <a:gd name="T1" fmla="*/ 1 h 50"/>
                  <a:gd name="T2" fmla="*/ 1 w 6"/>
                  <a:gd name="T3" fmla="*/ 0 h 50"/>
                  <a:gd name="T4" fmla="*/ 1 w 6"/>
                  <a:gd name="T5" fmla="*/ 0 h 50"/>
                  <a:gd name="T6" fmla="*/ 1 w 6"/>
                  <a:gd name="T7" fmla="*/ 0 h 50"/>
                  <a:gd name="T8" fmla="*/ 1 w 6"/>
                  <a:gd name="T9" fmla="*/ 0 h 50"/>
                  <a:gd name="T10" fmla="*/ 1 w 6"/>
                  <a:gd name="T11" fmla="*/ 7 h 50"/>
                  <a:gd name="T12" fmla="*/ 1 w 6"/>
                  <a:gd name="T13" fmla="*/ 7 h 50"/>
                  <a:gd name="T14" fmla="*/ 1 w 6"/>
                  <a:gd name="T15" fmla="*/ 7 h 50"/>
                  <a:gd name="T16" fmla="*/ 1 w 6"/>
                  <a:gd name="T17" fmla="*/ 7 h 50"/>
                  <a:gd name="T18" fmla="*/ 0 w 6"/>
                  <a:gd name="T19" fmla="*/ 6 h 50"/>
                  <a:gd name="T20" fmla="*/ 0 w 6"/>
                  <a:gd name="T21" fmla="*/ 1 h 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50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50"/>
                    </a:lnTo>
                    <a:lnTo>
                      <a:pt x="4" y="50"/>
                    </a:lnTo>
                    <a:lnTo>
                      <a:pt x="2" y="50"/>
                    </a:lnTo>
                    <a:lnTo>
                      <a:pt x="0" y="4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07" name="Freeform 44"/>
              <p:cNvSpPr>
                <a:spLocks/>
              </p:cNvSpPr>
              <p:nvPr/>
            </p:nvSpPr>
            <p:spPr bwMode="auto">
              <a:xfrm>
                <a:off x="2578" y="2272"/>
                <a:ext cx="4" cy="27"/>
              </a:xfrm>
              <a:custGeom>
                <a:avLst/>
                <a:gdLst>
                  <a:gd name="T0" fmla="*/ 0 w 7"/>
                  <a:gd name="T1" fmla="*/ 1 h 53"/>
                  <a:gd name="T2" fmla="*/ 1 w 7"/>
                  <a:gd name="T3" fmla="*/ 1 h 53"/>
                  <a:gd name="T4" fmla="*/ 1 w 7"/>
                  <a:gd name="T5" fmla="*/ 0 h 53"/>
                  <a:gd name="T6" fmla="*/ 1 w 7"/>
                  <a:gd name="T7" fmla="*/ 0 h 53"/>
                  <a:gd name="T8" fmla="*/ 1 w 7"/>
                  <a:gd name="T9" fmla="*/ 0 h 53"/>
                  <a:gd name="T10" fmla="*/ 1 w 7"/>
                  <a:gd name="T11" fmla="*/ 7 h 53"/>
                  <a:gd name="T12" fmla="*/ 1 w 7"/>
                  <a:gd name="T13" fmla="*/ 7 h 53"/>
                  <a:gd name="T14" fmla="*/ 1 w 7"/>
                  <a:gd name="T15" fmla="*/ 7 h 53"/>
                  <a:gd name="T16" fmla="*/ 1 w 7"/>
                  <a:gd name="T17" fmla="*/ 7 h 53"/>
                  <a:gd name="T18" fmla="*/ 0 w 7"/>
                  <a:gd name="T19" fmla="*/ 7 h 53"/>
                  <a:gd name="T20" fmla="*/ 0 w 7"/>
                  <a:gd name="T21" fmla="*/ 1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3">
                    <a:moveTo>
                      <a:pt x="0" y="1"/>
                    </a:moveTo>
                    <a:lnTo>
                      <a:pt x="1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53"/>
                    </a:lnTo>
                    <a:lnTo>
                      <a:pt x="5" y="51"/>
                    </a:lnTo>
                    <a:lnTo>
                      <a:pt x="3" y="51"/>
                    </a:lnTo>
                    <a:lnTo>
                      <a:pt x="1" y="51"/>
                    </a:lnTo>
                    <a:lnTo>
                      <a:pt x="0" y="5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08" name="Freeform 45"/>
              <p:cNvSpPr>
                <a:spLocks/>
              </p:cNvSpPr>
              <p:nvPr/>
            </p:nvSpPr>
            <p:spPr bwMode="auto">
              <a:xfrm>
                <a:off x="2582" y="2271"/>
                <a:ext cx="3" cy="28"/>
              </a:xfrm>
              <a:custGeom>
                <a:avLst/>
                <a:gdLst>
                  <a:gd name="T0" fmla="*/ 0 w 8"/>
                  <a:gd name="T1" fmla="*/ 1 h 55"/>
                  <a:gd name="T2" fmla="*/ 0 w 8"/>
                  <a:gd name="T3" fmla="*/ 1 h 55"/>
                  <a:gd name="T4" fmla="*/ 0 w 8"/>
                  <a:gd name="T5" fmla="*/ 1 h 55"/>
                  <a:gd name="T6" fmla="*/ 0 w 8"/>
                  <a:gd name="T7" fmla="*/ 1 h 55"/>
                  <a:gd name="T8" fmla="*/ 0 w 8"/>
                  <a:gd name="T9" fmla="*/ 1 h 55"/>
                  <a:gd name="T10" fmla="*/ 0 w 8"/>
                  <a:gd name="T11" fmla="*/ 0 h 55"/>
                  <a:gd name="T12" fmla="*/ 0 w 8"/>
                  <a:gd name="T13" fmla="*/ 0 h 55"/>
                  <a:gd name="T14" fmla="*/ 0 w 8"/>
                  <a:gd name="T15" fmla="*/ 0 h 55"/>
                  <a:gd name="T16" fmla="*/ 0 w 8"/>
                  <a:gd name="T17" fmla="*/ 0 h 55"/>
                  <a:gd name="T18" fmla="*/ 0 w 8"/>
                  <a:gd name="T19" fmla="*/ 7 h 55"/>
                  <a:gd name="T20" fmla="*/ 0 w 8"/>
                  <a:gd name="T21" fmla="*/ 7 h 55"/>
                  <a:gd name="T22" fmla="*/ 0 w 8"/>
                  <a:gd name="T23" fmla="*/ 7 h 55"/>
                  <a:gd name="T24" fmla="*/ 0 w 8"/>
                  <a:gd name="T25" fmla="*/ 7 h 55"/>
                  <a:gd name="T26" fmla="*/ 0 w 8"/>
                  <a:gd name="T27" fmla="*/ 7 h 55"/>
                  <a:gd name="T28" fmla="*/ 0 w 8"/>
                  <a:gd name="T29" fmla="*/ 7 h 55"/>
                  <a:gd name="T30" fmla="*/ 0 w 8"/>
                  <a:gd name="T31" fmla="*/ 7 h 55"/>
                  <a:gd name="T32" fmla="*/ 0 w 8"/>
                  <a:gd name="T33" fmla="*/ 7 h 55"/>
                  <a:gd name="T34" fmla="*/ 0 w 8"/>
                  <a:gd name="T35" fmla="*/ 7 h 55"/>
                  <a:gd name="T36" fmla="*/ 0 w 8"/>
                  <a:gd name="T37" fmla="*/ 1 h 5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55">
                    <a:moveTo>
                      <a:pt x="0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55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09" name="Freeform 46"/>
              <p:cNvSpPr>
                <a:spLocks/>
              </p:cNvSpPr>
              <p:nvPr/>
            </p:nvSpPr>
            <p:spPr bwMode="auto">
              <a:xfrm>
                <a:off x="2585" y="2271"/>
                <a:ext cx="3" cy="29"/>
              </a:xfrm>
              <a:custGeom>
                <a:avLst/>
                <a:gdLst>
                  <a:gd name="T0" fmla="*/ 0 w 6"/>
                  <a:gd name="T1" fmla="*/ 0 h 57"/>
                  <a:gd name="T2" fmla="*/ 1 w 6"/>
                  <a:gd name="T3" fmla="*/ 0 h 57"/>
                  <a:gd name="T4" fmla="*/ 1 w 6"/>
                  <a:gd name="T5" fmla="*/ 0 h 57"/>
                  <a:gd name="T6" fmla="*/ 1 w 6"/>
                  <a:gd name="T7" fmla="*/ 0 h 57"/>
                  <a:gd name="T8" fmla="*/ 1 w 6"/>
                  <a:gd name="T9" fmla="*/ 0 h 57"/>
                  <a:gd name="T10" fmla="*/ 1 w 6"/>
                  <a:gd name="T11" fmla="*/ 8 h 57"/>
                  <a:gd name="T12" fmla="*/ 1 w 6"/>
                  <a:gd name="T13" fmla="*/ 8 h 57"/>
                  <a:gd name="T14" fmla="*/ 1 w 6"/>
                  <a:gd name="T15" fmla="*/ 8 h 57"/>
                  <a:gd name="T16" fmla="*/ 1 w 6"/>
                  <a:gd name="T17" fmla="*/ 7 h 57"/>
                  <a:gd name="T18" fmla="*/ 0 w 6"/>
                  <a:gd name="T19" fmla="*/ 7 h 57"/>
                  <a:gd name="T20" fmla="*/ 0 w 6"/>
                  <a:gd name="T21" fmla="*/ 0 h 5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57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2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10" name="Freeform 47"/>
              <p:cNvSpPr>
                <a:spLocks/>
              </p:cNvSpPr>
              <p:nvPr/>
            </p:nvSpPr>
            <p:spPr bwMode="auto">
              <a:xfrm>
                <a:off x="2588" y="2270"/>
                <a:ext cx="4" cy="30"/>
              </a:xfrm>
              <a:custGeom>
                <a:avLst/>
                <a:gdLst>
                  <a:gd name="T0" fmla="*/ 0 w 7"/>
                  <a:gd name="T1" fmla="*/ 1 h 59"/>
                  <a:gd name="T2" fmla="*/ 1 w 7"/>
                  <a:gd name="T3" fmla="*/ 1 h 59"/>
                  <a:gd name="T4" fmla="*/ 1 w 7"/>
                  <a:gd name="T5" fmla="*/ 1 h 59"/>
                  <a:gd name="T6" fmla="*/ 1 w 7"/>
                  <a:gd name="T7" fmla="*/ 1 h 59"/>
                  <a:gd name="T8" fmla="*/ 1 w 7"/>
                  <a:gd name="T9" fmla="*/ 0 h 59"/>
                  <a:gd name="T10" fmla="*/ 1 w 7"/>
                  <a:gd name="T11" fmla="*/ 8 h 59"/>
                  <a:gd name="T12" fmla="*/ 1 w 7"/>
                  <a:gd name="T13" fmla="*/ 8 h 59"/>
                  <a:gd name="T14" fmla="*/ 1 w 7"/>
                  <a:gd name="T15" fmla="*/ 8 h 59"/>
                  <a:gd name="T16" fmla="*/ 1 w 7"/>
                  <a:gd name="T17" fmla="*/ 8 h 59"/>
                  <a:gd name="T18" fmla="*/ 0 w 7"/>
                  <a:gd name="T19" fmla="*/ 8 h 59"/>
                  <a:gd name="T20" fmla="*/ 0 w 7"/>
                  <a:gd name="T21" fmla="*/ 1 h 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9">
                    <a:moveTo>
                      <a:pt x="0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7" y="59"/>
                    </a:lnTo>
                    <a:lnTo>
                      <a:pt x="5" y="59"/>
                    </a:lnTo>
                    <a:lnTo>
                      <a:pt x="4" y="59"/>
                    </a:lnTo>
                    <a:lnTo>
                      <a:pt x="2" y="59"/>
                    </a:lnTo>
                    <a:lnTo>
                      <a:pt x="0" y="5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11" name="Freeform 48"/>
              <p:cNvSpPr>
                <a:spLocks/>
              </p:cNvSpPr>
              <p:nvPr/>
            </p:nvSpPr>
            <p:spPr bwMode="auto">
              <a:xfrm>
                <a:off x="2592" y="2270"/>
                <a:ext cx="3" cy="31"/>
              </a:xfrm>
              <a:custGeom>
                <a:avLst/>
                <a:gdLst>
                  <a:gd name="T0" fmla="*/ 0 w 6"/>
                  <a:gd name="T1" fmla="*/ 1 h 61"/>
                  <a:gd name="T2" fmla="*/ 0 w 6"/>
                  <a:gd name="T3" fmla="*/ 0 h 61"/>
                  <a:gd name="T4" fmla="*/ 0 w 6"/>
                  <a:gd name="T5" fmla="*/ 0 h 61"/>
                  <a:gd name="T6" fmla="*/ 1 w 6"/>
                  <a:gd name="T7" fmla="*/ 0 h 61"/>
                  <a:gd name="T8" fmla="*/ 1 w 6"/>
                  <a:gd name="T9" fmla="*/ 0 h 61"/>
                  <a:gd name="T10" fmla="*/ 1 w 6"/>
                  <a:gd name="T11" fmla="*/ 0 h 61"/>
                  <a:gd name="T12" fmla="*/ 1 w 6"/>
                  <a:gd name="T13" fmla="*/ 0 h 61"/>
                  <a:gd name="T14" fmla="*/ 1 w 6"/>
                  <a:gd name="T15" fmla="*/ 0 h 61"/>
                  <a:gd name="T16" fmla="*/ 1 w 6"/>
                  <a:gd name="T17" fmla="*/ 0 h 61"/>
                  <a:gd name="T18" fmla="*/ 1 w 6"/>
                  <a:gd name="T19" fmla="*/ 8 h 61"/>
                  <a:gd name="T20" fmla="*/ 1 w 6"/>
                  <a:gd name="T21" fmla="*/ 8 h 61"/>
                  <a:gd name="T22" fmla="*/ 1 w 6"/>
                  <a:gd name="T23" fmla="*/ 8 h 61"/>
                  <a:gd name="T24" fmla="*/ 1 w 6"/>
                  <a:gd name="T25" fmla="*/ 8 h 61"/>
                  <a:gd name="T26" fmla="*/ 1 w 6"/>
                  <a:gd name="T27" fmla="*/ 8 h 61"/>
                  <a:gd name="T28" fmla="*/ 1 w 6"/>
                  <a:gd name="T29" fmla="*/ 8 h 61"/>
                  <a:gd name="T30" fmla="*/ 0 w 6"/>
                  <a:gd name="T31" fmla="*/ 8 h 61"/>
                  <a:gd name="T32" fmla="*/ 0 w 6"/>
                  <a:gd name="T33" fmla="*/ 8 h 61"/>
                  <a:gd name="T34" fmla="*/ 0 w 6"/>
                  <a:gd name="T35" fmla="*/ 8 h 61"/>
                  <a:gd name="T36" fmla="*/ 0 w 6"/>
                  <a:gd name="T37" fmla="*/ 1 h 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61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61"/>
                    </a:lnTo>
                    <a:lnTo>
                      <a:pt x="4" y="61"/>
                    </a:lnTo>
                    <a:lnTo>
                      <a:pt x="2" y="61"/>
                    </a:lnTo>
                    <a:lnTo>
                      <a:pt x="0" y="6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12" name="Freeform 49"/>
              <p:cNvSpPr>
                <a:spLocks/>
              </p:cNvSpPr>
              <p:nvPr/>
            </p:nvSpPr>
            <p:spPr bwMode="auto">
              <a:xfrm>
                <a:off x="2595" y="2269"/>
                <a:ext cx="4" cy="32"/>
              </a:xfrm>
              <a:custGeom>
                <a:avLst/>
                <a:gdLst>
                  <a:gd name="T0" fmla="*/ 0 w 8"/>
                  <a:gd name="T1" fmla="*/ 1 h 63"/>
                  <a:gd name="T2" fmla="*/ 0 w 8"/>
                  <a:gd name="T3" fmla="*/ 1 h 63"/>
                  <a:gd name="T4" fmla="*/ 1 w 8"/>
                  <a:gd name="T5" fmla="*/ 1 h 63"/>
                  <a:gd name="T6" fmla="*/ 1 w 8"/>
                  <a:gd name="T7" fmla="*/ 1 h 63"/>
                  <a:gd name="T8" fmla="*/ 1 w 8"/>
                  <a:gd name="T9" fmla="*/ 0 h 63"/>
                  <a:gd name="T10" fmla="*/ 1 w 8"/>
                  <a:gd name="T11" fmla="*/ 0 h 63"/>
                  <a:gd name="T12" fmla="*/ 1 w 8"/>
                  <a:gd name="T13" fmla="*/ 0 h 63"/>
                  <a:gd name="T14" fmla="*/ 1 w 8"/>
                  <a:gd name="T15" fmla="*/ 0 h 63"/>
                  <a:gd name="T16" fmla="*/ 1 w 8"/>
                  <a:gd name="T17" fmla="*/ 0 h 63"/>
                  <a:gd name="T18" fmla="*/ 1 w 8"/>
                  <a:gd name="T19" fmla="*/ 8 h 63"/>
                  <a:gd name="T20" fmla="*/ 1 w 8"/>
                  <a:gd name="T21" fmla="*/ 8 h 63"/>
                  <a:gd name="T22" fmla="*/ 1 w 8"/>
                  <a:gd name="T23" fmla="*/ 8 h 63"/>
                  <a:gd name="T24" fmla="*/ 1 w 8"/>
                  <a:gd name="T25" fmla="*/ 8 h 63"/>
                  <a:gd name="T26" fmla="*/ 1 w 8"/>
                  <a:gd name="T27" fmla="*/ 8 h 63"/>
                  <a:gd name="T28" fmla="*/ 1 w 8"/>
                  <a:gd name="T29" fmla="*/ 8 h 63"/>
                  <a:gd name="T30" fmla="*/ 1 w 8"/>
                  <a:gd name="T31" fmla="*/ 8 h 63"/>
                  <a:gd name="T32" fmla="*/ 0 w 8"/>
                  <a:gd name="T33" fmla="*/ 8 h 63"/>
                  <a:gd name="T34" fmla="*/ 0 w 8"/>
                  <a:gd name="T35" fmla="*/ 8 h 63"/>
                  <a:gd name="T36" fmla="*/ 0 w 8"/>
                  <a:gd name="T37" fmla="*/ 1 h 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63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63"/>
                    </a:lnTo>
                    <a:lnTo>
                      <a:pt x="6" y="63"/>
                    </a:lnTo>
                    <a:lnTo>
                      <a:pt x="4" y="63"/>
                    </a:lnTo>
                    <a:lnTo>
                      <a:pt x="2" y="63"/>
                    </a:lnTo>
                    <a:lnTo>
                      <a:pt x="0" y="6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13" name="Freeform 50"/>
              <p:cNvSpPr>
                <a:spLocks/>
              </p:cNvSpPr>
              <p:nvPr/>
            </p:nvSpPr>
            <p:spPr bwMode="auto">
              <a:xfrm>
                <a:off x="2599" y="2269"/>
                <a:ext cx="3" cy="33"/>
              </a:xfrm>
              <a:custGeom>
                <a:avLst/>
                <a:gdLst>
                  <a:gd name="T0" fmla="*/ 0 w 6"/>
                  <a:gd name="T1" fmla="*/ 0 h 65"/>
                  <a:gd name="T2" fmla="*/ 0 w 6"/>
                  <a:gd name="T3" fmla="*/ 0 h 65"/>
                  <a:gd name="T4" fmla="*/ 1 w 6"/>
                  <a:gd name="T5" fmla="*/ 0 h 65"/>
                  <a:gd name="T6" fmla="*/ 1 w 6"/>
                  <a:gd name="T7" fmla="*/ 0 h 65"/>
                  <a:gd name="T8" fmla="*/ 1 w 6"/>
                  <a:gd name="T9" fmla="*/ 0 h 65"/>
                  <a:gd name="T10" fmla="*/ 1 w 6"/>
                  <a:gd name="T11" fmla="*/ 9 h 65"/>
                  <a:gd name="T12" fmla="*/ 1 w 6"/>
                  <a:gd name="T13" fmla="*/ 9 h 65"/>
                  <a:gd name="T14" fmla="*/ 1 w 6"/>
                  <a:gd name="T15" fmla="*/ 9 h 65"/>
                  <a:gd name="T16" fmla="*/ 0 w 6"/>
                  <a:gd name="T17" fmla="*/ 8 h 65"/>
                  <a:gd name="T18" fmla="*/ 0 w 6"/>
                  <a:gd name="T19" fmla="*/ 8 h 65"/>
                  <a:gd name="T20" fmla="*/ 0 w 6"/>
                  <a:gd name="T21" fmla="*/ 0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65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65"/>
                    </a:lnTo>
                    <a:lnTo>
                      <a:pt x="4" y="65"/>
                    </a:lnTo>
                    <a:lnTo>
                      <a:pt x="2" y="65"/>
                    </a:lnTo>
                    <a:lnTo>
                      <a:pt x="0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14" name="Freeform 51"/>
              <p:cNvSpPr>
                <a:spLocks/>
              </p:cNvSpPr>
              <p:nvPr/>
            </p:nvSpPr>
            <p:spPr bwMode="auto">
              <a:xfrm>
                <a:off x="2602" y="2268"/>
                <a:ext cx="4" cy="34"/>
              </a:xfrm>
              <a:custGeom>
                <a:avLst/>
                <a:gdLst>
                  <a:gd name="T0" fmla="*/ 0 w 7"/>
                  <a:gd name="T1" fmla="*/ 1 h 67"/>
                  <a:gd name="T2" fmla="*/ 1 w 7"/>
                  <a:gd name="T3" fmla="*/ 1 h 67"/>
                  <a:gd name="T4" fmla="*/ 1 w 7"/>
                  <a:gd name="T5" fmla="*/ 1 h 67"/>
                  <a:gd name="T6" fmla="*/ 1 w 7"/>
                  <a:gd name="T7" fmla="*/ 0 h 67"/>
                  <a:gd name="T8" fmla="*/ 1 w 7"/>
                  <a:gd name="T9" fmla="*/ 0 h 67"/>
                  <a:gd name="T10" fmla="*/ 1 w 7"/>
                  <a:gd name="T11" fmla="*/ 9 h 67"/>
                  <a:gd name="T12" fmla="*/ 1 w 7"/>
                  <a:gd name="T13" fmla="*/ 9 h 67"/>
                  <a:gd name="T14" fmla="*/ 1 w 7"/>
                  <a:gd name="T15" fmla="*/ 9 h 67"/>
                  <a:gd name="T16" fmla="*/ 1 w 7"/>
                  <a:gd name="T17" fmla="*/ 9 h 67"/>
                  <a:gd name="T18" fmla="*/ 0 w 7"/>
                  <a:gd name="T19" fmla="*/ 9 h 67"/>
                  <a:gd name="T20" fmla="*/ 0 w 7"/>
                  <a:gd name="T21" fmla="*/ 1 h 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67">
                    <a:moveTo>
                      <a:pt x="0" y="2"/>
                    </a:moveTo>
                    <a:lnTo>
                      <a:pt x="1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67"/>
                    </a:lnTo>
                    <a:lnTo>
                      <a:pt x="5" y="67"/>
                    </a:lnTo>
                    <a:lnTo>
                      <a:pt x="3" y="67"/>
                    </a:lnTo>
                    <a:lnTo>
                      <a:pt x="1" y="67"/>
                    </a:lnTo>
                    <a:lnTo>
                      <a:pt x="0" y="6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15" name="Freeform 52"/>
              <p:cNvSpPr>
                <a:spLocks/>
              </p:cNvSpPr>
              <p:nvPr/>
            </p:nvSpPr>
            <p:spPr bwMode="auto">
              <a:xfrm>
                <a:off x="2606" y="2268"/>
                <a:ext cx="3" cy="35"/>
              </a:xfrm>
              <a:custGeom>
                <a:avLst/>
                <a:gdLst>
                  <a:gd name="T0" fmla="*/ 0 w 6"/>
                  <a:gd name="T1" fmla="*/ 0 h 69"/>
                  <a:gd name="T2" fmla="*/ 0 w 6"/>
                  <a:gd name="T3" fmla="*/ 0 h 69"/>
                  <a:gd name="T4" fmla="*/ 1 w 6"/>
                  <a:gd name="T5" fmla="*/ 0 h 69"/>
                  <a:gd name="T6" fmla="*/ 1 w 6"/>
                  <a:gd name="T7" fmla="*/ 0 h 69"/>
                  <a:gd name="T8" fmla="*/ 1 w 6"/>
                  <a:gd name="T9" fmla="*/ 0 h 69"/>
                  <a:gd name="T10" fmla="*/ 1 w 6"/>
                  <a:gd name="T11" fmla="*/ 0 h 69"/>
                  <a:gd name="T12" fmla="*/ 1 w 6"/>
                  <a:gd name="T13" fmla="*/ 0 h 69"/>
                  <a:gd name="T14" fmla="*/ 1 w 6"/>
                  <a:gd name="T15" fmla="*/ 0 h 69"/>
                  <a:gd name="T16" fmla="*/ 1 w 6"/>
                  <a:gd name="T17" fmla="*/ 0 h 69"/>
                  <a:gd name="T18" fmla="*/ 1 w 6"/>
                  <a:gd name="T19" fmla="*/ 9 h 69"/>
                  <a:gd name="T20" fmla="*/ 1 w 6"/>
                  <a:gd name="T21" fmla="*/ 9 h 69"/>
                  <a:gd name="T22" fmla="*/ 1 w 6"/>
                  <a:gd name="T23" fmla="*/ 9 h 69"/>
                  <a:gd name="T24" fmla="*/ 1 w 6"/>
                  <a:gd name="T25" fmla="*/ 9 h 69"/>
                  <a:gd name="T26" fmla="*/ 1 w 6"/>
                  <a:gd name="T27" fmla="*/ 9 h 69"/>
                  <a:gd name="T28" fmla="*/ 1 w 6"/>
                  <a:gd name="T29" fmla="*/ 9 h 69"/>
                  <a:gd name="T30" fmla="*/ 1 w 6"/>
                  <a:gd name="T31" fmla="*/ 9 h 69"/>
                  <a:gd name="T32" fmla="*/ 0 w 6"/>
                  <a:gd name="T33" fmla="*/ 9 h 69"/>
                  <a:gd name="T34" fmla="*/ 0 w 6"/>
                  <a:gd name="T35" fmla="*/ 9 h 69"/>
                  <a:gd name="T36" fmla="*/ 0 w 6"/>
                  <a:gd name="T37" fmla="*/ 0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69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69"/>
                    </a:lnTo>
                    <a:lnTo>
                      <a:pt x="4" y="69"/>
                    </a:lnTo>
                    <a:lnTo>
                      <a:pt x="2" y="69"/>
                    </a:lnTo>
                    <a:lnTo>
                      <a:pt x="2" y="67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16" name="Freeform 53"/>
              <p:cNvSpPr>
                <a:spLocks/>
              </p:cNvSpPr>
              <p:nvPr/>
            </p:nvSpPr>
            <p:spPr bwMode="auto">
              <a:xfrm>
                <a:off x="2609" y="2267"/>
                <a:ext cx="3" cy="36"/>
              </a:xfrm>
              <a:custGeom>
                <a:avLst/>
                <a:gdLst>
                  <a:gd name="T0" fmla="*/ 0 w 8"/>
                  <a:gd name="T1" fmla="*/ 1 h 71"/>
                  <a:gd name="T2" fmla="*/ 0 w 8"/>
                  <a:gd name="T3" fmla="*/ 1 h 71"/>
                  <a:gd name="T4" fmla="*/ 0 w 8"/>
                  <a:gd name="T5" fmla="*/ 1 h 71"/>
                  <a:gd name="T6" fmla="*/ 0 w 8"/>
                  <a:gd name="T7" fmla="*/ 1 h 71"/>
                  <a:gd name="T8" fmla="*/ 0 w 8"/>
                  <a:gd name="T9" fmla="*/ 1 h 71"/>
                  <a:gd name="T10" fmla="*/ 0 w 8"/>
                  <a:gd name="T11" fmla="*/ 1 h 71"/>
                  <a:gd name="T12" fmla="*/ 0 w 8"/>
                  <a:gd name="T13" fmla="*/ 1 h 71"/>
                  <a:gd name="T14" fmla="*/ 0 w 8"/>
                  <a:gd name="T15" fmla="*/ 1 h 71"/>
                  <a:gd name="T16" fmla="*/ 0 w 8"/>
                  <a:gd name="T17" fmla="*/ 0 h 71"/>
                  <a:gd name="T18" fmla="*/ 0 w 8"/>
                  <a:gd name="T19" fmla="*/ 9 h 71"/>
                  <a:gd name="T20" fmla="*/ 0 w 8"/>
                  <a:gd name="T21" fmla="*/ 9 h 71"/>
                  <a:gd name="T22" fmla="*/ 0 w 8"/>
                  <a:gd name="T23" fmla="*/ 9 h 71"/>
                  <a:gd name="T24" fmla="*/ 0 w 8"/>
                  <a:gd name="T25" fmla="*/ 9 h 71"/>
                  <a:gd name="T26" fmla="*/ 0 w 8"/>
                  <a:gd name="T27" fmla="*/ 9 h 71"/>
                  <a:gd name="T28" fmla="*/ 0 w 8"/>
                  <a:gd name="T29" fmla="*/ 9 h 71"/>
                  <a:gd name="T30" fmla="*/ 0 w 8"/>
                  <a:gd name="T31" fmla="*/ 9 h 71"/>
                  <a:gd name="T32" fmla="*/ 0 w 8"/>
                  <a:gd name="T33" fmla="*/ 9 h 71"/>
                  <a:gd name="T34" fmla="*/ 0 w 8"/>
                  <a:gd name="T35" fmla="*/ 9 h 71"/>
                  <a:gd name="T36" fmla="*/ 0 w 8"/>
                  <a:gd name="T37" fmla="*/ 1 h 7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71">
                    <a:moveTo>
                      <a:pt x="0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8" y="71"/>
                    </a:lnTo>
                    <a:lnTo>
                      <a:pt x="6" y="71"/>
                    </a:lnTo>
                    <a:lnTo>
                      <a:pt x="4" y="71"/>
                    </a:lnTo>
                    <a:lnTo>
                      <a:pt x="2" y="71"/>
                    </a:lnTo>
                    <a:lnTo>
                      <a:pt x="0" y="7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17" name="Freeform 54"/>
              <p:cNvSpPr>
                <a:spLocks/>
              </p:cNvSpPr>
              <p:nvPr/>
            </p:nvSpPr>
            <p:spPr bwMode="auto">
              <a:xfrm>
                <a:off x="2612" y="2267"/>
                <a:ext cx="3" cy="37"/>
              </a:xfrm>
              <a:custGeom>
                <a:avLst/>
                <a:gdLst>
                  <a:gd name="T0" fmla="*/ 0 w 5"/>
                  <a:gd name="T1" fmla="*/ 1 h 73"/>
                  <a:gd name="T2" fmla="*/ 1 w 5"/>
                  <a:gd name="T3" fmla="*/ 0 h 73"/>
                  <a:gd name="T4" fmla="*/ 1 w 5"/>
                  <a:gd name="T5" fmla="*/ 0 h 73"/>
                  <a:gd name="T6" fmla="*/ 1 w 5"/>
                  <a:gd name="T7" fmla="*/ 0 h 73"/>
                  <a:gd name="T8" fmla="*/ 1 w 5"/>
                  <a:gd name="T9" fmla="*/ 0 h 73"/>
                  <a:gd name="T10" fmla="*/ 1 w 5"/>
                  <a:gd name="T11" fmla="*/ 10 h 73"/>
                  <a:gd name="T12" fmla="*/ 1 w 5"/>
                  <a:gd name="T13" fmla="*/ 9 h 73"/>
                  <a:gd name="T14" fmla="*/ 1 w 5"/>
                  <a:gd name="T15" fmla="*/ 9 h 73"/>
                  <a:gd name="T16" fmla="*/ 1 w 5"/>
                  <a:gd name="T17" fmla="*/ 9 h 73"/>
                  <a:gd name="T18" fmla="*/ 0 w 5"/>
                  <a:gd name="T19" fmla="*/ 9 h 73"/>
                  <a:gd name="T20" fmla="*/ 0 w 5"/>
                  <a:gd name="T21" fmla="*/ 1 h 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73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73"/>
                    </a:lnTo>
                    <a:lnTo>
                      <a:pt x="4" y="71"/>
                    </a:lnTo>
                    <a:lnTo>
                      <a:pt x="2" y="71"/>
                    </a:lnTo>
                    <a:lnTo>
                      <a:pt x="0" y="7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18" name="Freeform 55"/>
              <p:cNvSpPr>
                <a:spLocks/>
              </p:cNvSpPr>
              <p:nvPr/>
            </p:nvSpPr>
            <p:spPr bwMode="auto">
              <a:xfrm>
                <a:off x="2615" y="2267"/>
                <a:ext cx="4" cy="37"/>
              </a:xfrm>
              <a:custGeom>
                <a:avLst/>
                <a:gdLst>
                  <a:gd name="T0" fmla="*/ 0 w 8"/>
                  <a:gd name="T1" fmla="*/ 0 h 73"/>
                  <a:gd name="T2" fmla="*/ 1 w 8"/>
                  <a:gd name="T3" fmla="*/ 0 h 73"/>
                  <a:gd name="T4" fmla="*/ 1 w 8"/>
                  <a:gd name="T5" fmla="*/ 0 h 73"/>
                  <a:gd name="T6" fmla="*/ 1 w 8"/>
                  <a:gd name="T7" fmla="*/ 0 h 73"/>
                  <a:gd name="T8" fmla="*/ 1 w 8"/>
                  <a:gd name="T9" fmla="*/ 0 h 73"/>
                  <a:gd name="T10" fmla="*/ 1 w 8"/>
                  <a:gd name="T11" fmla="*/ 0 h 73"/>
                  <a:gd name="T12" fmla="*/ 1 w 8"/>
                  <a:gd name="T13" fmla="*/ 0 h 73"/>
                  <a:gd name="T14" fmla="*/ 1 w 8"/>
                  <a:gd name="T15" fmla="*/ 0 h 73"/>
                  <a:gd name="T16" fmla="*/ 1 w 8"/>
                  <a:gd name="T17" fmla="*/ 0 h 73"/>
                  <a:gd name="T18" fmla="*/ 1 w 8"/>
                  <a:gd name="T19" fmla="*/ 10 h 73"/>
                  <a:gd name="T20" fmla="*/ 1 w 8"/>
                  <a:gd name="T21" fmla="*/ 10 h 73"/>
                  <a:gd name="T22" fmla="*/ 1 w 8"/>
                  <a:gd name="T23" fmla="*/ 10 h 73"/>
                  <a:gd name="T24" fmla="*/ 1 w 8"/>
                  <a:gd name="T25" fmla="*/ 10 h 73"/>
                  <a:gd name="T26" fmla="*/ 1 w 8"/>
                  <a:gd name="T27" fmla="*/ 10 h 73"/>
                  <a:gd name="T28" fmla="*/ 1 w 8"/>
                  <a:gd name="T29" fmla="*/ 10 h 73"/>
                  <a:gd name="T30" fmla="*/ 1 w 8"/>
                  <a:gd name="T31" fmla="*/ 10 h 73"/>
                  <a:gd name="T32" fmla="*/ 1 w 8"/>
                  <a:gd name="T33" fmla="*/ 10 h 73"/>
                  <a:gd name="T34" fmla="*/ 0 w 8"/>
                  <a:gd name="T35" fmla="*/ 10 h 73"/>
                  <a:gd name="T36" fmla="*/ 0 w 8"/>
                  <a:gd name="T37" fmla="*/ 0 h 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73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73"/>
                    </a:lnTo>
                    <a:lnTo>
                      <a:pt x="6" y="73"/>
                    </a:lnTo>
                    <a:lnTo>
                      <a:pt x="4" y="73"/>
                    </a:lnTo>
                    <a:lnTo>
                      <a:pt x="2" y="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19" name="Freeform 56"/>
              <p:cNvSpPr>
                <a:spLocks/>
              </p:cNvSpPr>
              <p:nvPr/>
            </p:nvSpPr>
            <p:spPr bwMode="auto">
              <a:xfrm>
                <a:off x="2619" y="2267"/>
                <a:ext cx="3" cy="37"/>
              </a:xfrm>
              <a:custGeom>
                <a:avLst/>
                <a:gdLst>
                  <a:gd name="T0" fmla="*/ 0 w 6"/>
                  <a:gd name="T1" fmla="*/ 0 h 73"/>
                  <a:gd name="T2" fmla="*/ 1 w 6"/>
                  <a:gd name="T3" fmla="*/ 0 h 73"/>
                  <a:gd name="T4" fmla="*/ 1 w 6"/>
                  <a:gd name="T5" fmla="*/ 0 h 73"/>
                  <a:gd name="T6" fmla="*/ 1 w 6"/>
                  <a:gd name="T7" fmla="*/ 0 h 73"/>
                  <a:gd name="T8" fmla="*/ 1 w 6"/>
                  <a:gd name="T9" fmla="*/ 0 h 73"/>
                  <a:gd name="T10" fmla="*/ 1 w 6"/>
                  <a:gd name="T11" fmla="*/ 10 h 73"/>
                  <a:gd name="T12" fmla="*/ 1 w 6"/>
                  <a:gd name="T13" fmla="*/ 10 h 73"/>
                  <a:gd name="T14" fmla="*/ 1 w 6"/>
                  <a:gd name="T15" fmla="*/ 10 h 73"/>
                  <a:gd name="T16" fmla="*/ 1 w 6"/>
                  <a:gd name="T17" fmla="*/ 10 h 73"/>
                  <a:gd name="T18" fmla="*/ 0 w 6"/>
                  <a:gd name="T19" fmla="*/ 10 h 73"/>
                  <a:gd name="T20" fmla="*/ 0 w 6"/>
                  <a:gd name="T21" fmla="*/ 0 h 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73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73"/>
                    </a:lnTo>
                    <a:lnTo>
                      <a:pt x="4" y="73"/>
                    </a:lnTo>
                    <a:lnTo>
                      <a:pt x="2" y="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20" name="Freeform 57"/>
              <p:cNvSpPr>
                <a:spLocks/>
              </p:cNvSpPr>
              <p:nvPr/>
            </p:nvSpPr>
            <p:spPr bwMode="auto">
              <a:xfrm>
                <a:off x="2622" y="2267"/>
                <a:ext cx="4" cy="38"/>
              </a:xfrm>
              <a:custGeom>
                <a:avLst/>
                <a:gdLst>
                  <a:gd name="T0" fmla="*/ 0 w 8"/>
                  <a:gd name="T1" fmla="*/ 0 h 77"/>
                  <a:gd name="T2" fmla="*/ 1 w 8"/>
                  <a:gd name="T3" fmla="*/ 0 h 77"/>
                  <a:gd name="T4" fmla="*/ 1 w 8"/>
                  <a:gd name="T5" fmla="*/ 0 h 77"/>
                  <a:gd name="T6" fmla="*/ 1 w 8"/>
                  <a:gd name="T7" fmla="*/ 0 h 77"/>
                  <a:gd name="T8" fmla="*/ 1 w 8"/>
                  <a:gd name="T9" fmla="*/ 0 h 77"/>
                  <a:gd name="T10" fmla="*/ 1 w 8"/>
                  <a:gd name="T11" fmla="*/ 0 h 77"/>
                  <a:gd name="T12" fmla="*/ 1 w 8"/>
                  <a:gd name="T13" fmla="*/ 0 h 77"/>
                  <a:gd name="T14" fmla="*/ 1 w 8"/>
                  <a:gd name="T15" fmla="*/ 0 h 77"/>
                  <a:gd name="T16" fmla="*/ 1 w 8"/>
                  <a:gd name="T17" fmla="*/ 0 h 77"/>
                  <a:gd name="T18" fmla="*/ 1 w 8"/>
                  <a:gd name="T19" fmla="*/ 9 h 77"/>
                  <a:gd name="T20" fmla="*/ 1 w 8"/>
                  <a:gd name="T21" fmla="*/ 9 h 77"/>
                  <a:gd name="T22" fmla="*/ 1 w 8"/>
                  <a:gd name="T23" fmla="*/ 9 h 77"/>
                  <a:gd name="T24" fmla="*/ 1 w 8"/>
                  <a:gd name="T25" fmla="*/ 9 h 77"/>
                  <a:gd name="T26" fmla="*/ 1 w 8"/>
                  <a:gd name="T27" fmla="*/ 9 h 77"/>
                  <a:gd name="T28" fmla="*/ 1 w 8"/>
                  <a:gd name="T29" fmla="*/ 9 h 77"/>
                  <a:gd name="T30" fmla="*/ 1 w 8"/>
                  <a:gd name="T31" fmla="*/ 9 h 77"/>
                  <a:gd name="T32" fmla="*/ 1 w 8"/>
                  <a:gd name="T33" fmla="*/ 9 h 77"/>
                  <a:gd name="T34" fmla="*/ 0 w 8"/>
                  <a:gd name="T35" fmla="*/ 9 h 77"/>
                  <a:gd name="T36" fmla="*/ 0 w 8"/>
                  <a:gd name="T37" fmla="*/ 0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77">
                    <a:moveTo>
                      <a:pt x="0" y="2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77"/>
                    </a:lnTo>
                    <a:lnTo>
                      <a:pt x="6" y="77"/>
                    </a:lnTo>
                    <a:lnTo>
                      <a:pt x="4" y="77"/>
                    </a:lnTo>
                    <a:lnTo>
                      <a:pt x="2" y="77"/>
                    </a:lnTo>
                    <a:lnTo>
                      <a:pt x="2" y="75"/>
                    </a:lnTo>
                    <a:lnTo>
                      <a:pt x="0" y="7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21" name="Freeform 58"/>
              <p:cNvSpPr>
                <a:spLocks/>
              </p:cNvSpPr>
              <p:nvPr/>
            </p:nvSpPr>
            <p:spPr bwMode="auto">
              <a:xfrm>
                <a:off x="2626" y="2267"/>
                <a:ext cx="3" cy="38"/>
              </a:xfrm>
              <a:custGeom>
                <a:avLst/>
                <a:gdLst>
                  <a:gd name="T0" fmla="*/ 0 w 5"/>
                  <a:gd name="T1" fmla="*/ 0 h 77"/>
                  <a:gd name="T2" fmla="*/ 1 w 5"/>
                  <a:gd name="T3" fmla="*/ 0 h 77"/>
                  <a:gd name="T4" fmla="*/ 1 w 5"/>
                  <a:gd name="T5" fmla="*/ 0 h 77"/>
                  <a:gd name="T6" fmla="*/ 1 w 5"/>
                  <a:gd name="T7" fmla="*/ 0 h 77"/>
                  <a:gd name="T8" fmla="*/ 1 w 5"/>
                  <a:gd name="T9" fmla="*/ 0 h 77"/>
                  <a:gd name="T10" fmla="*/ 1 w 5"/>
                  <a:gd name="T11" fmla="*/ 9 h 77"/>
                  <a:gd name="T12" fmla="*/ 1 w 5"/>
                  <a:gd name="T13" fmla="*/ 9 h 77"/>
                  <a:gd name="T14" fmla="*/ 1 w 5"/>
                  <a:gd name="T15" fmla="*/ 9 h 77"/>
                  <a:gd name="T16" fmla="*/ 1 w 5"/>
                  <a:gd name="T17" fmla="*/ 9 h 77"/>
                  <a:gd name="T18" fmla="*/ 0 w 5"/>
                  <a:gd name="T19" fmla="*/ 9 h 77"/>
                  <a:gd name="T20" fmla="*/ 0 w 5"/>
                  <a:gd name="T21" fmla="*/ 0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77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77"/>
                    </a:lnTo>
                    <a:lnTo>
                      <a:pt x="3" y="77"/>
                    </a:lnTo>
                    <a:lnTo>
                      <a:pt x="1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22" name="Freeform 59"/>
              <p:cNvSpPr>
                <a:spLocks/>
              </p:cNvSpPr>
              <p:nvPr/>
            </p:nvSpPr>
            <p:spPr bwMode="auto">
              <a:xfrm>
                <a:off x="2629" y="2266"/>
                <a:ext cx="4" cy="39"/>
              </a:xfrm>
              <a:custGeom>
                <a:avLst/>
                <a:gdLst>
                  <a:gd name="T0" fmla="*/ 0 w 8"/>
                  <a:gd name="T1" fmla="*/ 0 h 79"/>
                  <a:gd name="T2" fmla="*/ 1 w 8"/>
                  <a:gd name="T3" fmla="*/ 0 h 79"/>
                  <a:gd name="T4" fmla="*/ 1 w 8"/>
                  <a:gd name="T5" fmla="*/ 0 h 79"/>
                  <a:gd name="T6" fmla="*/ 1 w 8"/>
                  <a:gd name="T7" fmla="*/ 0 h 79"/>
                  <a:gd name="T8" fmla="*/ 1 w 8"/>
                  <a:gd name="T9" fmla="*/ 0 h 79"/>
                  <a:gd name="T10" fmla="*/ 1 w 8"/>
                  <a:gd name="T11" fmla="*/ 9 h 79"/>
                  <a:gd name="T12" fmla="*/ 1 w 8"/>
                  <a:gd name="T13" fmla="*/ 9 h 79"/>
                  <a:gd name="T14" fmla="*/ 1 w 8"/>
                  <a:gd name="T15" fmla="*/ 9 h 79"/>
                  <a:gd name="T16" fmla="*/ 1 w 8"/>
                  <a:gd name="T17" fmla="*/ 9 h 79"/>
                  <a:gd name="T18" fmla="*/ 0 w 8"/>
                  <a:gd name="T19" fmla="*/ 9 h 79"/>
                  <a:gd name="T20" fmla="*/ 0 w 8"/>
                  <a:gd name="T21" fmla="*/ 0 h 7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79">
                    <a:moveTo>
                      <a:pt x="0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4" y="79"/>
                    </a:lnTo>
                    <a:lnTo>
                      <a:pt x="2" y="79"/>
                    </a:lnTo>
                    <a:lnTo>
                      <a:pt x="0" y="7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23" name="Freeform 60"/>
              <p:cNvSpPr>
                <a:spLocks/>
              </p:cNvSpPr>
              <p:nvPr/>
            </p:nvSpPr>
            <p:spPr bwMode="auto">
              <a:xfrm>
                <a:off x="2633" y="2266"/>
                <a:ext cx="2" cy="40"/>
              </a:xfrm>
              <a:custGeom>
                <a:avLst/>
                <a:gdLst>
                  <a:gd name="T0" fmla="*/ 0 w 6"/>
                  <a:gd name="T1" fmla="*/ 0 h 81"/>
                  <a:gd name="T2" fmla="*/ 0 w 6"/>
                  <a:gd name="T3" fmla="*/ 0 h 81"/>
                  <a:gd name="T4" fmla="*/ 0 w 6"/>
                  <a:gd name="T5" fmla="*/ 0 h 81"/>
                  <a:gd name="T6" fmla="*/ 0 w 6"/>
                  <a:gd name="T7" fmla="*/ 0 h 81"/>
                  <a:gd name="T8" fmla="*/ 0 w 6"/>
                  <a:gd name="T9" fmla="*/ 0 h 81"/>
                  <a:gd name="T10" fmla="*/ 0 w 6"/>
                  <a:gd name="T11" fmla="*/ 10 h 81"/>
                  <a:gd name="T12" fmla="*/ 0 w 6"/>
                  <a:gd name="T13" fmla="*/ 10 h 81"/>
                  <a:gd name="T14" fmla="*/ 0 w 6"/>
                  <a:gd name="T15" fmla="*/ 10 h 81"/>
                  <a:gd name="T16" fmla="*/ 0 w 6"/>
                  <a:gd name="T17" fmla="*/ 9 h 81"/>
                  <a:gd name="T18" fmla="*/ 0 w 6"/>
                  <a:gd name="T19" fmla="*/ 9 h 81"/>
                  <a:gd name="T20" fmla="*/ 0 w 6"/>
                  <a:gd name="T21" fmla="*/ 0 h 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81">
                    <a:moveTo>
                      <a:pt x="0" y="0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6" y="81"/>
                    </a:lnTo>
                    <a:lnTo>
                      <a:pt x="2" y="81"/>
                    </a:lnTo>
                    <a:lnTo>
                      <a:pt x="2" y="79"/>
                    </a:lnTo>
                    <a:lnTo>
                      <a:pt x="0" y="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24" name="Freeform 61"/>
              <p:cNvSpPr>
                <a:spLocks/>
              </p:cNvSpPr>
              <p:nvPr/>
            </p:nvSpPr>
            <p:spPr bwMode="auto">
              <a:xfrm>
                <a:off x="2635" y="2266"/>
                <a:ext cx="4" cy="40"/>
              </a:xfrm>
              <a:custGeom>
                <a:avLst/>
                <a:gdLst>
                  <a:gd name="T0" fmla="*/ 0 w 7"/>
                  <a:gd name="T1" fmla="*/ 0 h 81"/>
                  <a:gd name="T2" fmla="*/ 1 w 7"/>
                  <a:gd name="T3" fmla="*/ 0 h 81"/>
                  <a:gd name="T4" fmla="*/ 1 w 7"/>
                  <a:gd name="T5" fmla="*/ 0 h 81"/>
                  <a:gd name="T6" fmla="*/ 1 w 7"/>
                  <a:gd name="T7" fmla="*/ 0 h 81"/>
                  <a:gd name="T8" fmla="*/ 1 w 7"/>
                  <a:gd name="T9" fmla="*/ 0 h 81"/>
                  <a:gd name="T10" fmla="*/ 1 w 7"/>
                  <a:gd name="T11" fmla="*/ 10 h 81"/>
                  <a:gd name="T12" fmla="*/ 1 w 7"/>
                  <a:gd name="T13" fmla="*/ 10 h 81"/>
                  <a:gd name="T14" fmla="*/ 1 w 7"/>
                  <a:gd name="T15" fmla="*/ 10 h 81"/>
                  <a:gd name="T16" fmla="*/ 1 w 7"/>
                  <a:gd name="T17" fmla="*/ 10 h 81"/>
                  <a:gd name="T18" fmla="*/ 0 w 7"/>
                  <a:gd name="T19" fmla="*/ 10 h 81"/>
                  <a:gd name="T20" fmla="*/ 0 w 7"/>
                  <a:gd name="T21" fmla="*/ 0 h 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81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81"/>
                    </a:lnTo>
                    <a:lnTo>
                      <a:pt x="6" y="81"/>
                    </a:lnTo>
                    <a:lnTo>
                      <a:pt x="4" y="81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25" name="Freeform 62"/>
              <p:cNvSpPr>
                <a:spLocks/>
              </p:cNvSpPr>
              <p:nvPr/>
            </p:nvSpPr>
            <p:spPr bwMode="auto">
              <a:xfrm>
                <a:off x="2639" y="2266"/>
                <a:ext cx="3" cy="40"/>
              </a:xfrm>
              <a:custGeom>
                <a:avLst/>
                <a:gdLst>
                  <a:gd name="T0" fmla="*/ 0 w 6"/>
                  <a:gd name="T1" fmla="*/ 0 h 81"/>
                  <a:gd name="T2" fmla="*/ 0 w 6"/>
                  <a:gd name="T3" fmla="*/ 0 h 81"/>
                  <a:gd name="T4" fmla="*/ 1 w 6"/>
                  <a:gd name="T5" fmla="*/ 0 h 81"/>
                  <a:gd name="T6" fmla="*/ 1 w 6"/>
                  <a:gd name="T7" fmla="*/ 0 h 81"/>
                  <a:gd name="T8" fmla="*/ 1 w 6"/>
                  <a:gd name="T9" fmla="*/ 0 h 81"/>
                  <a:gd name="T10" fmla="*/ 1 w 6"/>
                  <a:gd name="T11" fmla="*/ 0 h 81"/>
                  <a:gd name="T12" fmla="*/ 1 w 6"/>
                  <a:gd name="T13" fmla="*/ 0 h 81"/>
                  <a:gd name="T14" fmla="*/ 1 w 6"/>
                  <a:gd name="T15" fmla="*/ 0 h 81"/>
                  <a:gd name="T16" fmla="*/ 1 w 6"/>
                  <a:gd name="T17" fmla="*/ 0 h 81"/>
                  <a:gd name="T18" fmla="*/ 1 w 6"/>
                  <a:gd name="T19" fmla="*/ 10 h 81"/>
                  <a:gd name="T20" fmla="*/ 1 w 6"/>
                  <a:gd name="T21" fmla="*/ 10 h 81"/>
                  <a:gd name="T22" fmla="*/ 1 w 6"/>
                  <a:gd name="T23" fmla="*/ 10 h 81"/>
                  <a:gd name="T24" fmla="*/ 1 w 6"/>
                  <a:gd name="T25" fmla="*/ 10 h 81"/>
                  <a:gd name="T26" fmla="*/ 1 w 6"/>
                  <a:gd name="T27" fmla="*/ 10 h 81"/>
                  <a:gd name="T28" fmla="*/ 1 w 6"/>
                  <a:gd name="T29" fmla="*/ 10 h 81"/>
                  <a:gd name="T30" fmla="*/ 1 w 6"/>
                  <a:gd name="T31" fmla="*/ 10 h 81"/>
                  <a:gd name="T32" fmla="*/ 0 w 6"/>
                  <a:gd name="T33" fmla="*/ 10 h 81"/>
                  <a:gd name="T34" fmla="*/ 0 w 6"/>
                  <a:gd name="T35" fmla="*/ 10 h 81"/>
                  <a:gd name="T36" fmla="*/ 0 w 6"/>
                  <a:gd name="T37" fmla="*/ 0 h 8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8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81"/>
                    </a:lnTo>
                    <a:lnTo>
                      <a:pt x="4" y="81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26" name="Freeform 63"/>
              <p:cNvSpPr>
                <a:spLocks/>
              </p:cNvSpPr>
              <p:nvPr/>
            </p:nvSpPr>
            <p:spPr bwMode="auto">
              <a:xfrm>
                <a:off x="2642" y="2265"/>
                <a:ext cx="4" cy="41"/>
              </a:xfrm>
              <a:custGeom>
                <a:avLst/>
                <a:gdLst>
                  <a:gd name="T0" fmla="*/ 0 w 8"/>
                  <a:gd name="T1" fmla="*/ 0 h 83"/>
                  <a:gd name="T2" fmla="*/ 1 w 8"/>
                  <a:gd name="T3" fmla="*/ 0 h 83"/>
                  <a:gd name="T4" fmla="*/ 1 w 8"/>
                  <a:gd name="T5" fmla="*/ 0 h 83"/>
                  <a:gd name="T6" fmla="*/ 1 w 8"/>
                  <a:gd name="T7" fmla="*/ 0 h 83"/>
                  <a:gd name="T8" fmla="*/ 1 w 8"/>
                  <a:gd name="T9" fmla="*/ 0 h 83"/>
                  <a:gd name="T10" fmla="*/ 1 w 8"/>
                  <a:gd name="T11" fmla="*/ 10 h 83"/>
                  <a:gd name="T12" fmla="*/ 1 w 8"/>
                  <a:gd name="T13" fmla="*/ 10 h 83"/>
                  <a:gd name="T14" fmla="*/ 1 w 8"/>
                  <a:gd name="T15" fmla="*/ 10 h 83"/>
                  <a:gd name="T16" fmla="*/ 1 w 8"/>
                  <a:gd name="T17" fmla="*/ 10 h 83"/>
                  <a:gd name="T18" fmla="*/ 0 w 8"/>
                  <a:gd name="T19" fmla="*/ 10 h 83"/>
                  <a:gd name="T20" fmla="*/ 0 w 8"/>
                  <a:gd name="T21" fmla="*/ 0 h 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83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2" y="83"/>
                    </a:lnTo>
                    <a:lnTo>
                      <a:pt x="0" y="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27" name="Freeform 64"/>
              <p:cNvSpPr>
                <a:spLocks/>
              </p:cNvSpPr>
              <p:nvPr/>
            </p:nvSpPr>
            <p:spPr bwMode="auto">
              <a:xfrm>
                <a:off x="2646" y="2265"/>
                <a:ext cx="3" cy="41"/>
              </a:xfrm>
              <a:custGeom>
                <a:avLst/>
                <a:gdLst>
                  <a:gd name="T0" fmla="*/ 0 w 6"/>
                  <a:gd name="T1" fmla="*/ 0 h 83"/>
                  <a:gd name="T2" fmla="*/ 1 w 6"/>
                  <a:gd name="T3" fmla="*/ 0 h 83"/>
                  <a:gd name="T4" fmla="*/ 1 w 6"/>
                  <a:gd name="T5" fmla="*/ 0 h 83"/>
                  <a:gd name="T6" fmla="*/ 1 w 6"/>
                  <a:gd name="T7" fmla="*/ 0 h 83"/>
                  <a:gd name="T8" fmla="*/ 1 w 6"/>
                  <a:gd name="T9" fmla="*/ 0 h 83"/>
                  <a:gd name="T10" fmla="*/ 1 w 6"/>
                  <a:gd name="T11" fmla="*/ 10 h 83"/>
                  <a:gd name="T12" fmla="*/ 1 w 6"/>
                  <a:gd name="T13" fmla="*/ 10 h 83"/>
                  <a:gd name="T14" fmla="*/ 1 w 6"/>
                  <a:gd name="T15" fmla="*/ 10 h 83"/>
                  <a:gd name="T16" fmla="*/ 1 w 6"/>
                  <a:gd name="T17" fmla="*/ 10 h 83"/>
                  <a:gd name="T18" fmla="*/ 0 w 6"/>
                  <a:gd name="T19" fmla="*/ 10 h 83"/>
                  <a:gd name="T20" fmla="*/ 0 w 6"/>
                  <a:gd name="T21" fmla="*/ 0 h 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83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2" y="83"/>
                    </a:lnTo>
                    <a:lnTo>
                      <a:pt x="0" y="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28" name="Freeform 65"/>
              <p:cNvSpPr>
                <a:spLocks/>
              </p:cNvSpPr>
              <p:nvPr/>
            </p:nvSpPr>
            <p:spPr bwMode="auto">
              <a:xfrm>
                <a:off x="2649" y="2265"/>
                <a:ext cx="4" cy="42"/>
              </a:xfrm>
              <a:custGeom>
                <a:avLst/>
                <a:gdLst>
                  <a:gd name="T0" fmla="*/ 0 w 7"/>
                  <a:gd name="T1" fmla="*/ 0 h 85"/>
                  <a:gd name="T2" fmla="*/ 1 w 7"/>
                  <a:gd name="T3" fmla="*/ 0 h 85"/>
                  <a:gd name="T4" fmla="*/ 1 w 7"/>
                  <a:gd name="T5" fmla="*/ 0 h 85"/>
                  <a:gd name="T6" fmla="*/ 1 w 7"/>
                  <a:gd name="T7" fmla="*/ 0 h 85"/>
                  <a:gd name="T8" fmla="*/ 1 w 7"/>
                  <a:gd name="T9" fmla="*/ 0 h 85"/>
                  <a:gd name="T10" fmla="*/ 1 w 7"/>
                  <a:gd name="T11" fmla="*/ 0 h 85"/>
                  <a:gd name="T12" fmla="*/ 1 w 7"/>
                  <a:gd name="T13" fmla="*/ 0 h 85"/>
                  <a:gd name="T14" fmla="*/ 1 w 7"/>
                  <a:gd name="T15" fmla="*/ 0 h 85"/>
                  <a:gd name="T16" fmla="*/ 1 w 7"/>
                  <a:gd name="T17" fmla="*/ 0 h 85"/>
                  <a:gd name="T18" fmla="*/ 1 w 7"/>
                  <a:gd name="T19" fmla="*/ 10 h 85"/>
                  <a:gd name="T20" fmla="*/ 1 w 7"/>
                  <a:gd name="T21" fmla="*/ 10 h 85"/>
                  <a:gd name="T22" fmla="*/ 1 w 7"/>
                  <a:gd name="T23" fmla="*/ 10 h 85"/>
                  <a:gd name="T24" fmla="*/ 1 w 7"/>
                  <a:gd name="T25" fmla="*/ 10 h 85"/>
                  <a:gd name="T26" fmla="*/ 1 w 7"/>
                  <a:gd name="T27" fmla="*/ 10 h 85"/>
                  <a:gd name="T28" fmla="*/ 1 w 7"/>
                  <a:gd name="T29" fmla="*/ 10 h 85"/>
                  <a:gd name="T30" fmla="*/ 1 w 7"/>
                  <a:gd name="T31" fmla="*/ 10 h 85"/>
                  <a:gd name="T32" fmla="*/ 1 w 7"/>
                  <a:gd name="T33" fmla="*/ 10 h 85"/>
                  <a:gd name="T34" fmla="*/ 0 w 7"/>
                  <a:gd name="T35" fmla="*/ 10 h 85"/>
                  <a:gd name="T36" fmla="*/ 0 w 7"/>
                  <a:gd name="T37" fmla="*/ 0 h 8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85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85"/>
                    </a:lnTo>
                    <a:lnTo>
                      <a:pt x="5" y="85"/>
                    </a:lnTo>
                    <a:lnTo>
                      <a:pt x="3" y="85"/>
                    </a:lnTo>
                    <a:lnTo>
                      <a:pt x="2" y="85"/>
                    </a:lnTo>
                    <a:lnTo>
                      <a:pt x="0" y="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29" name="Freeform 66"/>
              <p:cNvSpPr>
                <a:spLocks/>
              </p:cNvSpPr>
              <p:nvPr/>
            </p:nvSpPr>
            <p:spPr bwMode="auto">
              <a:xfrm>
                <a:off x="2653" y="2265"/>
                <a:ext cx="3" cy="42"/>
              </a:xfrm>
              <a:custGeom>
                <a:avLst/>
                <a:gdLst>
                  <a:gd name="T0" fmla="*/ 0 w 6"/>
                  <a:gd name="T1" fmla="*/ 0 h 85"/>
                  <a:gd name="T2" fmla="*/ 1 w 6"/>
                  <a:gd name="T3" fmla="*/ 0 h 85"/>
                  <a:gd name="T4" fmla="*/ 1 w 6"/>
                  <a:gd name="T5" fmla="*/ 0 h 85"/>
                  <a:gd name="T6" fmla="*/ 1 w 6"/>
                  <a:gd name="T7" fmla="*/ 0 h 85"/>
                  <a:gd name="T8" fmla="*/ 1 w 6"/>
                  <a:gd name="T9" fmla="*/ 0 h 85"/>
                  <a:gd name="T10" fmla="*/ 1 w 6"/>
                  <a:gd name="T11" fmla="*/ 10 h 85"/>
                  <a:gd name="T12" fmla="*/ 1 w 6"/>
                  <a:gd name="T13" fmla="*/ 10 h 85"/>
                  <a:gd name="T14" fmla="*/ 1 w 6"/>
                  <a:gd name="T15" fmla="*/ 10 h 85"/>
                  <a:gd name="T16" fmla="*/ 1 w 6"/>
                  <a:gd name="T17" fmla="*/ 10 h 85"/>
                  <a:gd name="T18" fmla="*/ 0 w 6"/>
                  <a:gd name="T19" fmla="*/ 10 h 85"/>
                  <a:gd name="T20" fmla="*/ 0 w 6"/>
                  <a:gd name="T21" fmla="*/ 0 h 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85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2" y="85"/>
                    </a:lnTo>
                    <a:lnTo>
                      <a:pt x="0" y="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30" name="Freeform 67"/>
              <p:cNvSpPr>
                <a:spLocks/>
              </p:cNvSpPr>
              <p:nvPr/>
            </p:nvSpPr>
            <p:spPr bwMode="auto">
              <a:xfrm>
                <a:off x="2656" y="2264"/>
                <a:ext cx="3" cy="43"/>
              </a:xfrm>
              <a:custGeom>
                <a:avLst/>
                <a:gdLst>
                  <a:gd name="T0" fmla="*/ 0 w 8"/>
                  <a:gd name="T1" fmla="*/ 0 h 87"/>
                  <a:gd name="T2" fmla="*/ 0 w 8"/>
                  <a:gd name="T3" fmla="*/ 0 h 87"/>
                  <a:gd name="T4" fmla="*/ 0 w 8"/>
                  <a:gd name="T5" fmla="*/ 0 h 87"/>
                  <a:gd name="T6" fmla="*/ 0 w 8"/>
                  <a:gd name="T7" fmla="*/ 0 h 87"/>
                  <a:gd name="T8" fmla="*/ 0 w 8"/>
                  <a:gd name="T9" fmla="*/ 0 h 87"/>
                  <a:gd name="T10" fmla="*/ 0 w 8"/>
                  <a:gd name="T11" fmla="*/ 0 h 87"/>
                  <a:gd name="T12" fmla="*/ 0 w 8"/>
                  <a:gd name="T13" fmla="*/ 0 h 87"/>
                  <a:gd name="T14" fmla="*/ 0 w 8"/>
                  <a:gd name="T15" fmla="*/ 0 h 87"/>
                  <a:gd name="T16" fmla="*/ 0 w 8"/>
                  <a:gd name="T17" fmla="*/ 0 h 87"/>
                  <a:gd name="T18" fmla="*/ 0 w 8"/>
                  <a:gd name="T19" fmla="*/ 10 h 87"/>
                  <a:gd name="T20" fmla="*/ 0 w 8"/>
                  <a:gd name="T21" fmla="*/ 10 h 87"/>
                  <a:gd name="T22" fmla="*/ 0 w 8"/>
                  <a:gd name="T23" fmla="*/ 10 h 87"/>
                  <a:gd name="T24" fmla="*/ 0 w 8"/>
                  <a:gd name="T25" fmla="*/ 10 h 87"/>
                  <a:gd name="T26" fmla="*/ 0 w 8"/>
                  <a:gd name="T27" fmla="*/ 10 h 87"/>
                  <a:gd name="T28" fmla="*/ 0 w 8"/>
                  <a:gd name="T29" fmla="*/ 10 h 87"/>
                  <a:gd name="T30" fmla="*/ 0 w 8"/>
                  <a:gd name="T31" fmla="*/ 10 h 87"/>
                  <a:gd name="T32" fmla="*/ 0 w 8"/>
                  <a:gd name="T33" fmla="*/ 10 h 87"/>
                  <a:gd name="T34" fmla="*/ 0 w 8"/>
                  <a:gd name="T35" fmla="*/ 10 h 87"/>
                  <a:gd name="T36" fmla="*/ 0 w 8"/>
                  <a:gd name="T37" fmla="*/ 0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87">
                    <a:moveTo>
                      <a:pt x="0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2" y="87"/>
                    </a:lnTo>
                    <a:lnTo>
                      <a:pt x="0" y="8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31" name="Freeform 68"/>
              <p:cNvSpPr>
                <a:spLocks/>
              </p:cNvSpPr>
              <p:nvPr/>
            </p:nvSpPr>
            <p:spPr bwMode="auto">
              <a:xfrm>
                <a:off x="2659" y="2264"/>
                <a:ext cx="3" cy="44"/>
              </a:xfrm>
              <a:custGeom>
                <a:avLst/>
                <a:gdLst>
                  <a:gd name="T0" fmla="*/ 0 w 6"/>
                  <a:gd name="T1" fmla="*/ 0 h 89"/>
                  <a:gd name="T2" fmla="*/ 1 w 6"/>
                  <a:gd name="T3" fmla="*/ 0 h 89"/>
                  <a:gd name="T4" fmla="*/ 1 w 6"/>
                  <a:gd name="T5" fmla="*/ 0 h 89"/>
                  <a:gd name="T6" fmla="*/ 1 w 6"/>
                  <a:gd name="T7" fmla="*/ 0 h 89"/>
                  <a:gd name="T8" fmla="*/ 1 w 6"/>
                  <a:gd name="T9" fmla="*/ 0 h 89"/>
                  <a:gd name="T10" fmla="*/ 1 w 6"/>
                  <a:gd name="T11" fmla="*/ 11 h 89"/>
                  <a:gd name="T12" fmla="*/ 1 w 6"/>
                  <a:gd name="T13" fmla="*/ 11 h 89"/>
                  <a:gd name="T14" fmla="*/ 1 w 6"/>
                  <a:gd name="T15" fmla="*/ 11 h 89"/>
                  <a:gd name="T16" fmla="*/ 1 w 6"/>
                  <a:gd name="T17" fmla="*/ 11 h 89"/>
                  <a:gd name="T18" fmla="*/ 0 w 6"/>
                  <a:gd name="T19" fmla="*/ 11 h 89"/>
                  <a:gd name="T20" fmla="*/ 0 w 6"/>
                  <a:gd name="T21" fmla="*/ 0 h 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89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2" y="89"/>
                    </a:lnTo>
                    <a:lnTo>
                      <a:pt x="0" y="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32" name="Freeform 69"/>
              <p:cNvSpPr>
                <a:spLocks/>
              </p:cNvSpPr>
              <p:nvPr/>
            </p:nvSpPr>
            <p:spPr bwMode="auto">
              <a:xfrm>
                <a:off x="2662" y="2264"/>
                <a:ext cx="4" cy="44"/>
              </a:xfrm>
              <a:custGeom>
                <a:avLst/>
                <a:gdLst>
                  <a:gd name="T0" fmla="*/ 0 w 7"/>
                  <a:gd name="T1" fmla="*/ 0 h 89"/>
                  <a:gd name="T2" fmla="*/ 1 w 7"/>
                  <a:gd name="T3" fmla="*/ 0 h 89"/>
                  <a:gd name="T4" fmla="*/ 1 w 7"/>
                  <a:gd name="T5" fmla="*/ 0 h 89"/>
                  <a:gd name="T6" fmla="*/ 1 w 7"/>
                  <a:gd name="T7" fmla="*/ 0 h 89"/>
                  <a:gd name="T8" fmla="*/ 1 w 7"/>
                  <a:gd name="T9" fmla="*/ 0 h 89"/>
                  <a:gd name="T10" fmla="*/ 1 w 7"/>
                  <a:gd name="T11" fmla="*/ 11 h 89"/>
                  <a:gd name="T12" fmla="*/ 1 w 7"/>
                  <a:gd name="T13" fmla="*/ 11 h 89"/>
                  <a:gd name="T14" fmla="*/ 1 w 7"/>
                  <a:gd name="T15" fmla="*/ 11 h 89"/>
                  <a:gd name="T16" fmla="*/ 1 w 7"/>
                  <a:gd name="T17" fmla="*/ 11 h 89"/>
                  <a:gd name="T18" fmla="*/ 0 w 7"/>
                  <a:gd name="T19" fmla="*/ 11 h 89"/>
                  <a:gd name="T20" fmla="*/ 0 w 7"/>
                  <a:gd name="T21" fmla="*/ 0 h 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89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89"/>
                    </a:lnTo>
                    <a:lnTo>
                      <a:pt x="5" y="89"/>
                    </a:lnTo>
                    <a:lnTo>
                      <a:pt x="3" y="89"/>
                    </a:lnTo>
                    <a:lnTo>
                      <a:pt x="1" y="89"/>
                    </a:lnTo>
                    <a:lnTo>
                      <a:pt x="0" y="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33" name="Freeform 70"/>
              <p:cNvSpPr>
                <a:spLocks/>
              </p:cNvSpPr>
              <p:nvPr/>
            </p:nvSpPr>
            <p:spPr bwMode="auto">
              <a:xfrm>
                <a:off x="2666" y="2263"/>
                <a:ext cx="3" cy="45"/>
              </a:xfrm>
              <a:custGeom>
                <a:avLst/>
                <a:gdLst>
                  <a:gd name="T0" fmla="*/ 0 w 6"/>
                  <a:gd name="T1" fmla="*/ 0 h 91"/>
                  <a:gd name="T2" fmla="*/ 1 w 6"/>
                  <a:gd name="T3" fmla="*/ 0 h 91"/>
                  <a:gd name="T4" fmla="*/ 1 w 6"/>
                  <a:gd name="T5" fmla="*/ 0 h 91"/>
                  <a:gd name="T6" fmla="*/ 1 w 6"/>
                  <a:gd name="T7" fmla="*/ 0 h 91"/>
                  <a:gd name="T8" fmla="*/ 1 w 6"/>
                  <a:gd name="T9" fmla="*/ 0 h 91"/>
                  <a:gd name="T10" fmla="*/ 1 w 6"/>
                  <a:gd name="T11" fmla="*/ 11 h 91"/>
                  <a:gd name="T12" fmla="*/ 1 w 6"/>
                  <a:gd name="T13" fmla="*/ 11 h 91"/>
                  <a:gd name="T14" fmla="*/ 1 w 6"/>
                  <a:gd name="T15" fmla="*/ 11 h 91"/>
                  <a:gd name="T16" fmla="*/ 1 w 6"/>
                  <a:gd name="T17" fmla="*/ 11 h 91"/>
                  <a:gd name="T18" fmla="*/ 0 w 6"/>
                  <a:gd name="T19" fmla="*/ 11 h 91"/>
                  <a:gd name="T20" fmla="*/ 0 w 6"/>
                  <a:gd name="T21" fmla="*/ 0 h 9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1">
                    <a:moveTo>
                      <a:pt x="0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2" y="91"/>
                    </a:lnTo>
                    <a:lnTo>
                      <a:pt x="0" y="9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34" name="Freeform 71"/>
              <p:cNvSpPr>
                <a:spLocks/>
              </p:cNvSpPr>
              <p:nvPr/>
            </p:nvSpPr>
            <p:spPr bwMode="auto">
              <a:xfrm>
                <a:off x="2669" y="2263"/>
                <a:ext cx="4" cy="45"/>
              </a:xfrm>
              <a:custGeom>
                <a:avLst/>
                <a:gdLst>
                  <a:gd name="T0" fmla="*/ 0 w 8"/>
                  <a:gd name="T1" fmla="*/ 0 h 91"/>
                  <a:gd name="T2" fmla="*/ 1 w 8"/>
                  <a:gd name="T3" fmla="*/ 0 h 91"/>
                  <a:gd name="T4" fmla="*/ 1 w 8"/>
                  <a:gd name="T5" fmla="*/ 0 h 91"/>
                  <a:gd name="T6" fmla="*/ 1 w 8"/>
                  <a:gd name="T7" fmla="*/ 0 h 91"/>
                  <a:gd name="T8" fmla="*/ 1 w 8"/>
                  <a:gd name="T9" fmla="*/ 0 h 91"/>
                  <a:gd name="T10" fmla="*/ 1 w 8"/>
                  <a:gd name="T11" fmla="*/ 11 h 91"/>
                  <a:gd name="T12" fmla="*/ 1 w 8"/>
                  <a:gd name="T13" fmla="*/ 11 h 91"/>
                  <a:gd name="T14" fmla="*/ 1 w 8"/>
                  <a:gd name="T15" fmla="*/ 11 h 91"/>
                  <a:gd name="T16" fmla="*/ 1 w 8"/>
                  <a:gd name="T17" fmla="*/ 11 h 91"/>
                  <a:gd name="T18" fmla="*/ 0 w 8"/>
                  <a:gd name="T19" fmla="*/ 11 h 91"/>
                  <a:gd name="T20" fmla="*/ 0 w 8"/>
                  <a:gd name="T21" fmla="*/ 0 h 9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1">
                    <a:moveTo>
                      <a:pt x="0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2" y="91"/>
                    </a:lnTo>
                    <a:lnTo>
                      <a:pt x="0" y="9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35" name="Freeform 72"/>
              <p:cNvSpPr>
                <a:spLocks/>
              </p:cNvSpPr>
              <p:nvPr/>
            </p:nvSpPr>
            <p:spPr bwMode="auto">
              <a:xfrm>
                <a:off x="2673" y="2263"/>
                <a:ext cx="3" cy="46"/>
              </a:xfrm>
              <a:custGeom>
                <a:avLst/>
                <a:gdLst>
                  <a:gd name="T0" fmla="*/ 0 w 5"/>
                  <a:gd name="T1" fmla="*/ 0 h 93"/>
                  <a:gd name="T2" fmla="*/ 0 w 5"/>
                  <a:gd name="T3" fmla="*/ 0 h 93"/>
                  <a:gd name="T4" fmla="*/ 1 w 5"/>
                  <a:gd name="T5" fmla="*/ 0 h 93"/>
                  <a:gd name="T6" fmla="*/ 1 w 5"/>
                  <a:gd name="T7" fmla="*/ 0 h 93"/>
                  <a:gd name="T8" fmla="*/ 1 w 5"/>
                  <a:gd name="T9" fmla="*/ 0 h 93"/>
                  <a:gd name="T10" fmla="*/ 1 w 5"/>
                  <a:gd name="T11" fmla="*/ 0 h 93"/>
                  <a:gd name="T12" fmla="*/ 1 w 5"/>
                  <a:gd name="T13" fmla="*/ 0 h 93"/>
                  <a:gd name="T14" fmla="*/ 1 w 5"/>
                  <a:gd name="T15" fmla="*/ 0 h 93"/>
                  <a:gd name="T16" fmla="*/ 1 w 5"/>
                  <a:gd name="T17" fmla="*/ 0 h 93"/>
                  <a:gd name="T18" fmla="*/ 1 w 5"/>
                  <a:gd name="T19" fmla="*/ 11 h 93"/>
                  <a:gd name="T20" fmla="*/ 1 w 5"/>
                  <a:gd name="T21" fmla="*/ 11 h 93"/>
                  <a:gd name="T22" fmla="*/ 1 w 5"/>
                  <a:gd name="T23" fmla="*/ 11 h 93"/>
                  <a:gd name="T24" fmla="*/ 1 w 5"/>
                  <a:gd name="T25" fmla="*/ 11 h 93"/>
                  <a:gd name="T26" fmla="*/ 1 w 5"/>
                  <a:gd name="T27" fmla="*/ 11 h 93"/>
                  <a:gd name="T28" fmla="*/ 1 w 5"/>
                  <a:gd name="T29" fmla="*/ 11 h 93"/>
                  <a:gd name="T30" fmla="*/ 1 w 5"/>
                  <a:gd name="T31" fmla="*/ 11 h 93"/>
                  <a:gd name="T32" fmla="*/ 0 w 5"/>
                  <a:gd name="T33" fmla="*/ 11 h 93"/>
                  <a:gd name="T34" fmla="*/ 0 w 5"/>
                  <a:gd name="T35" fmla="*/ 11 h 93"/>
                  <a:gd name="T36" fmla="*/ 0 w 5"/>
                  <a:gd name="T37" fmla="*/ 0 h 9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" h="93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93"/>
                    </a:lnTo>
                    <a:lnTo>
                      <a:pt x="4" y="93"/>
                    </a:lnTo>
                    <a:lnTo>
                      <a:pt x="4" y="91"/>
                    </a:lnTo>
                    <a:lnTo>
                      <a:pt x="2" y="91"/>
                    </a:lnTo>
                    <a:lnTo>
                      <a:pt x="0" y="9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36" name="Freeform 73"/>
              <p:cNvSpPr>
                <a:spLocks/>
              </p:cNvSpPr>
              <p:nvPr/>
            </p:nvSpPr>
            <p:spPr bwMode="auto">
              <a:xfrm>
                <a:off x="2676" y="2263"/>
                <a:ext cx="4" cy="46"/>
              </a:xfrm>
              <a:custGeom>
                <a:avLst/>
                <a:gdLst>
                  <a:gd name="T0" fmla="*/ 0 w 8"/>
                  <a:gd name="T1" fmla="*/ 0 h 93"/>
                  <a:gd name="T2" fmla="*/ 1 w 8"/>
                  <a:gd name="T3" fmla="*/ 0 h 93"/>
                  <a:gd name="T4" fmla="*/ 1 w 8"/>
                  <a:gd name="T5" fmla="*/ 0 h 93"/>
                  <a:gd name="T6" fmla="*/ 1 w 8"/>
                  <a:gd name="T7" fmla="*/ 0 h 93"/>
                  <a:gd name="T8" fmla="*/ 1 w 8"/>
                  <a:gd name="T9" fmla="*/ 0 h 93"/>
                  <a:gd name="T10" fmla="*/ 1 w 8"/>
                  <a:gd name="T11" fmla="*/ 11 h 93"/>
                  <a:gd name="T12" fmla="*/ 1 w 8"/>
                  <a:gd name="T13" fmla="*/ 11 h 93"/>
                  <a:gd name="T14" fmla="*/ 1 w 8"/>
                  <a:gd name="T15" fmla="*/ 11 h 93"/>
                  <a:gd name="T16" fmla="*/ 1 w 8"/>
                  <a:gd name="T17" fmla="*/ 11 h 93"/>
                  <a:gd name="T18" fmla="*/ 0 w 8"/>
                  <a:gd name="T19" fmla="*/ 11 h 93"/>
                  <a:gd name="T20" fmla="*/ 0 w 8"/>
                  <a:gd name="T21" fmla="*/ 0 h 9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3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3"/>
                    </a:lnTo>
                    <a:lnTo>
                      <a:pt x="6" y="93"/>
                    </a:lnTo>
                    <a:lnTo>
                      <a:pt x="4" y="91"/>
                    </a:lnTo>
                    <a:lnTo>
                      <a:pt x="2" y="91"/>
                    </a:lnTo>
                    <a:lnTo>
                      <a:pt x="0" y="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37" name="Freeform 74"/>
              <p:cNvSpPr>
                <a:spLocks/>
              </p:cNvSpPr>
              <p:nvPr/>
            </p:nvSpPr>
            <p:spPr bwMode="auto">
              <a:xfrm>
                <a:off x="2680" y="2263"/>
                <a:ext cx="3" cy="46"/>
              </a:xfrm>
              <a:custGeom>
                <a:avLst/>
                <a:gdLst>
                  <a:gd name="T0" fmla="*/ 0 w 8"/>
                  <a:gd name="T1" fmla="*/ 0 h 93"/>
                  <a:gd name="T2" fmla="*/ 0 w 8"/>
                  <a:gd name="T3" fmla="*/ 0 h 93"/>
                  <a:gd name="T4" fmla="*/ 0 w 8"/>
                  <a:gd name="T5" fmla="*/ 0 h 93"/>
                  <a:gd name="T6" fmla="*/ 0 w 8"/>
                  <a:gd name="T7" fmla="*/ 0 h 93"/>
                  <a:gd name="T8" fmla="*/ 0 w 8"/>
                  <a:gd name="T9" fmla="*/ 0 h 93"/>
                  <a:gd name="T10" fmla="*/ 0 w 8"/>
                  <a:gd name="T11" fmla="*/ 11 h 93"/>
                  <a:gd name="T12" fmla="*/ 0 w 8"/>
                  <a:gd name="T13" fmla="*/ 11 h 93"/>
                  <a:gd name="T14" fmla="*/ 0 w 8"/>
                  <a:gd name="T15" fmla="*/ 11 h 93"/>
                  <a:gd name="T16" fmla="*/ 0 w 8"/>
                  <a:gd name="T17" fmla="*/ 11 h 93"/>
                  <a:gd name="T18" fmla="*/ 0 w 8"/>
                  <a:gd name="T19" fmla="*/ 11 h 93"/>
                  <a:gd name="T20" fmla="*/ 0 w 8"/>
                  <a:gd name="T21" fmla="*/ 0 h 9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3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3"/>
                    </a:lnTo>
                    <a:lnTo>
                      <a:pt x="6" y="93"/>
                    </a:lnTo>
                    <a:lnTo>
                      <a:pt x="4" y="93"/>
                    </a:lnTo>
                    <a:lnTo>
                      <a:pt x="2" y="93"/>
                    </a:lnTo>
                    <a:lnTo>
                      <a:pt x="0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38" name="Freeform 75"/>
              <p:cNvSpPr>
                <a:spLocks/>
              </p:cNvSpPr>
              <p:nvPr/>
            </p:nvSpPr>
            <p:spPr bwMode="auto">
              <a:xfrm>
                <a:off x="2683" y="2263"/>
                <a:ext cx="3" cy="46"/>
              </a:xfrm>
              <a:custGeom>
                <a:avLst/>
                <a:gdLst>
                  <a:gd name="T0" fmla="*/ 0 w 6"/>
                  <a:gd name="T1" fmla="*/ 0 h 93"/>
                  <a:gd name="T2" fmla="*/ 0 w 6"/>
                  <a:gd name="T3" fmla="*/ 0 h 93"/>
                  <a:gd name="T4" fmla="*/ 1 w 6"/>
                  <a:gd name="T5" fmla="*/ 0 h 93"/>
                  <a:gd name="T6" fmla="*/ 1 w 6"/>
                  <a:gd name="T7" fmla="*/ 0 h 93"/>
                  <a:gd name="T8" fmla="*/ 1 w 6"/>
                  <a:gd name="T9" fmla="*/ 0 h 93"/>
                  <a:gd name="T10" fmla="*/ 1 w 6"/>
                  <a:gd name="T11" fmla="*/ 11 h 93"/>
                  <a:gd name="T12" fmla="*/ 1 w 6"/>
                  <a:gd name="T13" fmla="*/ 11 h 93"/>
                  <a:gd name="T14" fmla="*/ 1 w 6"/>
                  <a:gd name="T15" fmla="*/ 11 h 93"/>
                  <a:gd name="T16" fmla="*/ 0 w 6"/>
                  <a:gd name="T17" fmla="*/ 11 h 93"/>
                  <a:gd name="T18" fmla="*/ 0 w 6"/>
                  <a:gd name="T19" fmla="*/ 11 h 93"/>
                  <a:gd name="T20" fmla="*/ 0 w 6"/>
                  <a:gd name="T21" fmla="*/ 0 h 9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3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3"/>
                    </a:lnTo>
                    <a:lnTo>
                      <a:pt x="4" y="93"/>
                    </a:lnTo>
                    <a:lnTo>
                      <a:pt x="2" y="93"/>
                    </a:lnTo>
                    <a:lnTo>
                      <a:pt x="0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39" name="Freeform 76"/>
              <p:cNvSpPr>
                <a:spLocks/>
              </p:cNvSpPr>
              <p:nvPr/>
            </p:nvSpPr>
            <p:spPr bwMode="auto">
              <a:xfrm>
                <a:off x="2686" y="2263"/>
                <a:ext cx="3" cy="46"/>
              </a:xfrm>
              <a:custGeom>
                <a:avLst/>
                <a:gdLst>
                  <a:gd name="T0" fmla="*/ 0 w 5"/>
                  <a:gd name="T1" fmla="*/ 0 h 93"/>
                  <a:gd name="T2" fmla="*/ 1 w 5"/>
                  <a:gd name="T3" fmla="*/ 0 h 93"/>
                  <a:gd name="T4" fmla="*/ 1 w 5"/>
                  <a:gd name="T5" fmla="*/ 0 h 93"/>
                  <a:gd name="T6" fmla="*/ 1 w 5"/>
                  <a:gd name="T7" fmla="*/ 0 h 93"/>
                  <a:gd name="T8" fmla="*/ 1 w 5"/>
                  <a:gd name="T9" fmla="*/ 0 h 93"/>
                  <a:gd name="T10" fmla="*/ 1 w 5"/>
                  <a:gd name="T11" fmla="*/ 11 h 93"/>
                  <a:gd name="T12" fmla="*/ 1 w 5"/>
                  <a:gd name="T13" fmla="*/ 11 h 93"/>
                  <a:gd name="T14" fmla="*/ 1 w 5"/>
                  <a:gd name="T15" fmla="*/ 11 h 93"/>
                  <a:gd name="T16" fmla="*/ 1 w 5"/>
                  <a:gd name="T17" fmla="*/ 11 h 93"/>
                  <a:gd name="T18" fmla="*/ 0 w 5"/>
                  <a:gd name="T19" fmla="*/ 11 h 93"/>
                  <a:gd name="T20" fmla="*/ 0 w 5"/>
                  <a:gd name="T21" fmla="*/ 0 h 9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93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93"/>
                    </a:lnTo>
                    <a:lnTo>
                      <a:pt x="3" y="93"/>
                    </a:lnTo>
                    <a:lnTo>
                      <a:pt x="1" y="93"/>
                    </a:lnTo>
                    <a:lnTo>
                      <a:pt x="0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40" name="Freeform 77"/>
              <p:cNvSpPr>
                <a:spLocks/>
              </p:cNvSpPr>
              <p:nvPr/>
            </p:nvSpPr>
            <p:spPr bwMode="auto">
              <a:xfrm>
                <a:off x="2689" y="2263"/>
                <a:ext cx="4" cy="46"/>
              </a:xfrm>
              <a:custGeom>
                <a:avLst/>
                <a:gdLst>
                  <a:gd name="T0" fmla="*/ 0 w 8"/>
                  <a:gd name="T1" fmla="*/ 0 h 93"/>
                  <a:gd name="T2" fmla="*/ 1 w 8"/>
                  <a:gd name="T3" fmla="*/ 0 h 93"/>
                  <a:gd name="T4" fmla="*/ 1 w 8"/>
                  <a:gd name="T5" fmla="*/ 0 h 93"/>
                  <a:gd name="T6" fmla="*/ 1 w 8"/>
                  <a:gd name="T7" fmla="*/ 0 h 93"/>
                  <a:gd name="T8" fmla="*/ 1 w 8"/>
                  <a:gd name="T9" fmla="*/ 0 h 93"/>
                  <a:gd name="T10" fmla="*/ 1 w 8"/>
                  <a:gd name="T11" fmla="*/ 11 h 93"/>
                  <a:gd name="T12" fmla="*/ 1 w 8"/>
                  <a:gd name="T13" fmla="*/ 11 h 93"/>
                  <a:gd name="T14" fmla="*/ 1 w 8"/>
                  <a:gd name="T15" fmla="*/ 11 h 93"/>
                  <a:gd name="T16" fmla="*/ 1 w 8"/>
                  <a:gd name="T17" fmla="*/ 11 h 93"/>
                  <a:gd name="T18" fmla="*/ 0 w 8"/>
                  <a:gd name="T19" fmla="*/ 11 h 93"/>
                  <a:gd name="T20" fmla="*/ 0 w 8"/>
                  <a:gd name="T21" fmla="*/ 0 h 9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3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3"/>
                    </a:lnTo>
                    <a:lnTo>
                      <a:pt x="6" y="93"/>
                    </a:lnTo>
                    <a:lnTo>
                      <a:pt x="4" y="93"/>
                    </a:lnTo>
                    <a:lnTo>
                      <a:pt x="2" y="93"/>
                    </a:lnTo>
                    <a:lnTo>
                      <a:pt x="0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41" name="Freeform 78"/>
              <p:cNvSpPr>
                <a:spLocks/>
              </p:cNvSpPr>
              <p:nvPr/>
            </p:nvSpPr>
            <p:spPr bwMode="auto">
              <a:xfrm>
                <a:off x="2693" y="2262"/>
                <a:ext cx="3" cy="47"/>
              </a:xfrm>
              <a:custGeom>
                <a:avLst/>
                <a:gdLst>
                  <a:gd name="T0" fmla="*/ 0 w 6"/>
                  <a:gd name="T1" fmla="*/ 0 h 95"/>
                  <a:gd name="T2" fmla="*/ 0 w 6"/>
                  <a:gd name="T3" fmla="*/ 0 h 95"/>
                  <a:gd name="T4" fmla="*/ 1 w 6"/>
                  <a:gd name="T5" fmla="*/ 0 h 95"/>
                  <a:gd name="T6" fmla="*/ 1 w 6"/>
                  <a:gd name="T7" fmla="*/ 0 h 95"/>
                  <a:gd name="T8" fmla="*/ 1 w 6"/>
                  <a:gd name="T9" fmla="*/ 0 h 95"/>
                  <a:gd name="T10" fmla="*/ 1 w 6"/>
                  <a:gd name="T11" fmla="*/ 0 h 95"/>
                  <a:gd name="T12" fmla="*/ 1 w 6"/>
                  <a:gd name="T13" fmla="*/ 0 h 95"/>
                  <a:gd name="T14" fmla="*/ 1 w 6"/>
                  <a:gd name="T15" fmla="*/ 0 h 95"/>
                  <a:gd name="T16" fmla="*/ 1 w 6"/>
                  <a:gd name="T17" fmla="*/ 0 h 95"/>
                  <a:gd name="T18" fmla="*/ 1 w 6"/>
                  <a:gd name="T19" fmla="*/ 11 h 95"/>
                  <a:gd name="T20" fmla="*/ 1 w 6"/>
                  <a:gd name="T21" fmla="*/ 11 h 95"/>
                  <a:gd name="T22" fmla="*/ 1 w 6"/>
                  <a:gd name="T23" fmla="*/ 11 h 95"/>
                  <a:gd name="T24" fmla="*/ 1 w 6"/>
                  <a:gd name="T25" fmla="*/ 11 h 95"/>
                  <a:gd name="T26" fmla="*/ 1 w 6"/>
                  <a:gd name="T27" fmla="*/ 11 h 95"/>
                  <a:gd name="T28" fmla="*/ 1 w 6"/>
                  <a:gd name="T29" fmla="*/ 11 h 95"/>
                  <a:gd name="T30" fmla="*/ 1 w 6"/>
                  <a:gd name="T31" fmla="*/ 11 h 95"/>
                  <a:gd name="T32" fmla="*/ 0 w 6"/>
                  <a:gd name="T33" fmla="*/ 11 h 95"/>
                  <a:gd name="T34" fmla="*/ 0 w 6"/>
                  <a:gd name="T35" fmla="*/ 11 h 95"/>
                  <a:gd name="T36" fmla="*/ 0 w 6"/>
                  <a:gd name="T37" fmla="*/ 0 h 9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95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95"/>
                    </a:lnTo>
                    <a:lnTo>
                      <a:pt x="0" y="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42" name="Freeform 79"/>
              <p:cNvSpPr>
                <a:spLocks/>
              </p:cNvSpPr>
              <p:nvPr/>
            </p:nvSpPr>
            <p:spPr bwMode="auto">
              <a:xfrm>
                <a:off x="2696" y="2262"/>
                <a:ext cx="4" cy="47"/>
              </a:xfrm>
              <a:custGeom>
                <a:avLst/>
                <a:gdLst>
                  <a:gd name="T0" fmla="*/ 0 w 7"/>
                  <a:gd name="T1" fmla="*/ 0 h 95"/>
                  <a:gd name="T2" fmla="*/ 1 w 7"/>
                  <a:gd name="T3" fmla="*/ 0 h 95"/>
                  <a:gd name="T4" fmla="*/ 1 w 7"/>
                  <a:gd name="T5" fmla="*/ 0 h 95"/>
                  <a:gd name="T6" fmla="*/ 1 w 7"/>
                  <a:gd name="T7" fmla="*/ 0 h 95"/>
                  <a:gd name="T8" fmla="*/ 1 w 7"/>
                  <a:gd name="T9" fmla="*/ 0 h 95"/>
                  <a:gd name="T10" fmla="*/ 1 w 7"/>
                  <a:gd name="T11" fmla="*/ 0 h 95"/>
                  <a:gd name="T12" fmla="*/ 1 w 7"/>
                  <a:gd name="T13" fmla="*/ 0 h 95"/>
                  <a:gd name="T14" fmla="*/ 1 w 7"/>
                  <a:gd name="T15" fmla="*/ 0 h 95"/>
                  <a:gd name="T16" fmla="*/ 1 w 7"/>
                  <a:gd name="T17" fmla="*/ 0 h 95"/>
                  <a:gd name="T18" fmla="*/ 1 w 7"/>
                  <a:gd name="T19" fmla="*/ 11 h 95"/>
                  <a:gd name="T20" fmla="*/ 1 w 7"/>
                  <a:gd name="T21" fmla="*/ 11 h 95"/>
                  <a:gd name="T22" fmla="*/ 1 w 7"/>
                  <a:gd name="T23" fmla="*/ 11 h 95"/>
                  <a:gd name="T24" fmla="*/ 1 w 7"/>
                  <a:gd name="T25" fmla="*/ 11 h 95"/>
                  <a:gd name="T26" fmla="*/ 1 w 7"/>
                  <a:gd name="T27" fmla="*/ 11 h 95"/>
                  <a:gd name="T28" fmla="*/ 1 w 7"/>
                  <a:gd name="T29" fmla="*/ 11 h 95"/>
                  <a:gd name="T30" fmla="*/ 1 w 7"/>
                  <a:gd name="T31" fmla="*/ 11 h 95"/>
                  <a:gd name="T32" fmla="*/ 1 w 7"/>
                  <a:gd name="T33" fmla="*/ 11 h 95"/>
                  <a:gd name="T34" fmla="*/ 0 w 7"/>
                  <a:gd name="T35" fmla="*/ 11 h 95"/>
                  <a:gd name="T36" fmla="*/ 0 w 7"/>
                  <a:gd name="T37" fmla="*/ 0 h 9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95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95"/>
                    </a:lnTo>
                    <a:lnTo>
                      <a:pt x="0" y="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43" name="Freeform 80"/>
              <p:cNvSpPr>
                <a:spLocks/>
              </p:cNvSpPr>
              <p:nvPr/>
            </p:nvSpPr>
            <p:spPr bwMode="auto">
              <a:xfrm>
                <a:off x="2700" y="2262"/>
                <a:ext cx="3" cy="48"/>
              </a:xfrm>
              <a:custGeom>
                <a:avLst/>
                <a:gdLst>
                  <a:gd name="T0" fmla="*/ 0 w 6"/>
                  <a:gd name="T1" fmla="*/ 0 h 96"/>
                  <a:gd name="T2" fmla="*/ 1 w 6"/>
                  <a:gd name="T3" fmla="*/ 0 h 96"/>
                  <a:gd name="T4" fmla="*/ 1 w 6"/>
                  <a:gd name="T5" fmla="*/ 0 h 96"/>
                  <a:gd name="T6" fmla="*/ 1 w 6"/>
                  <a:gd name="T7" fmla="*/ 0 h 96"/>
                  <a:gd name="T8" fmla="*/ 1 w 6"/>
                  <a:gd name="T9" fmla="*/ 0 h 96"/>
                  <a:gd name="T10" fmla="*/ 1 w 6"/>
                  <a:gd name="T11" fmla="*/ 12 h 96"/>
                  <a:gd name="T12" fmla="*/ 1 w 6"/>
                  <a:gd name="T13" fmla="*/ 12 h 96"/>
                  <a:gd name="T14" fmla="*/ 1 w 6"/>
                  <a:gd name="T15" fmla="*/ 12 h 96"/>
                  <a:gd name="T16" fmla="*/ 1 w 6"/>
                  <a:gd name="T17" fmla="*/ 12 h 96"/>
                  <a:gd name="T18" fmla="*/ 0 w 6"/>
                  <a:gd name="T19" fmla="*/ 12 h 96"/>
                  <a:gd name="T20" fmla="*/ 0 w 6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44" name="Freeform 81"/>
              <p:cNvSpPr>
                <a:spLocks/>
              </p:cNvSpPr>
              <p:nvPr/>
            </p:nvSpPr>
            <p:spPr bwMode="auto">
              <a:xfrm>
                <a:off x="2703" y="2262"/>
                <a:ext cx="3" cy="48"/>
              </a:xfrm>
              <a:custGeom>
                <a:avLst/>
                <a:gdLst>
                  <a:gd name="T0" fmla="*/ 0 w 8"/>
                  <a:gd name="T1" fmla="*/ 0 h 96"/>
                  <a:gd name="T2" fmla="*/ 0 w 8"/>
                  <a:gd name="T3" fmla="*/ 0 h 96"/>
                  <a:gd name="T4" fmla="*/ 0 w 8"/>
                  <a:gd name="T5" fmla="*/ 0 h 96"/>
                  <a:gd name="T6" fmla="*/ 0 w 8"/>
                  <a:gd name="T7" fmla="*/ 0 h 96"/>
                  <a:gd name="T8" fmla="*/ 0 w 8"/>
                  <a:gd name="T9" fmla="*/ 0 h 96"/>
                  <a:gd name="T10" fmla="*/ 0 w 8"/>
                  <a:gd name="T11" fmla="*/ 12 h 96"/>
                  <a:gd name="T12" fmla="*/ 0 w 8"/>
                  <a:gd name="T13" fmla="*/ 12 h 96"/>
                  <a:gd name="T14" fmla="*/ 0 w 8"/>
                  <a:gd name="T15" fmla="*/ 12 h 96"/>
                  <a:gd name="T16" fmla="*/ 0 w 8"/>
                  <a:gd name="T17" fmla="*/ 12 h 96"/>
                  <a:gd name="T18" fmla="*/ 0 w 8"/>
                  <a:gd name="T19" fmla="*/ 12 h 96"/>
                  <a:gd name="T20" fmla="*/ 0 w 8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45" name="Freeform 82"/>
              <p:cNvSpPr>
                <a:spLocks/>
              </p:cNvSpPr>
              <p:nvPr/>
            </p:nvSpPr>
            <p:spPr bwMode="auto">
              <a:xfrm>
                <a:off x="2706" y="2262"/>
                <a:ext cx="3" cy="48"/>
              </a:xfrm>
              <a:custGeom>
                <a:avLst/>
                <a:gdLst>
                  <a:gd name="T0" fmla="*/ 0 w 6"/>
                  <a:gd name="T1" fmla="*/ 0 h 96"/>
                  <a:gd name="T2" fmla="*/ 0 w 6"/>
                  <a:gd name="T3" fmla="*/ 0 h 96"/>
                  <a:gd name="T4" fmla="*/ 1 w 6"/>
                  <a:gd name="T5" fmla="*/ 0 h 96"/>
                  <a:gd name="T6" fmla="*/ 1 w 6"/>
                  <a:gd name="T7" fmla="*/ 0 h 96"/>
                  <a:gd name="T8" fmla="*/ 1 w 6"/>
                  <a:gd name="T9" fmla="*/ 0 h 96"/>
                  <a:gd name="T10" fmla="*/ 1 w 6"/>
                  <a:gd name="T11" fmla="*/ 0 h 96"/>
                  <a:gd name="T12" fmla="*/ 1 w 6"/>
                  <a:gd name="T13" fmla="*/ 0 h 96"/>
                  <a:gd name="T14" fmla="*/ 1 w 6"/>
                  <a:gd name="T15" fmla="*/ 0 h 96"/>
                  <a:gd name="T16" fmla="*/ 1 w 6"/>
                  <a:gd name="T17" fmla="*/ 0 h 96"/>
                  <a:gd name="T18" fmla="*/ 1 w 6"/>
                  <a:gd name="T19" fmla="*/ 12 h 96"/>
                  <a:gd name="T20" fmla="*/ 1 w 6"/>
                  <a:gd name="T21" fmla="*/ 12 h 96"/>
                  <a:gd name="T22" fmla="*/ 1 w 6"/>
                  <a:gd name="T23" fmla="*/ 12 h 96"/>
                  <a:gd name="T24" fmla="*/ 1 w 6"/>
                  <a:gd name="T25" fmla="*/ 12 h 96"/>
                  <a:gd name="T26" fmla="*/ 1 w 6"/>
                  <a:gd name="T27" fmla="*/ 12 h 96"/>
                  <a:gd name="T28" fmla="*/ 1 w 6"/>
                  <a:gd name="T29" fmla="*/ 12 h 96"/>
                  <a:gd name="T30" fmla="*/ 1 w 6"/>
                  <a:gd name="T31" fmla="*/ 12 h 96"/>
                  <a:gd name="T32" fmla="*/ 0 w 6"/>
                  <a:gd name="T33" fmla="*/ 12 h 96"/>
                  <a:gd name="T34" fmla="*/ 0 w 6"/>
                  <a:gd name="T35" fmla="*/ 12 h 96"/>
                  <a:gd name="T36" fmla="*/ 0 w 6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46" name="Freeform 83"/>
              <p:cNvSpPr>
                <a:spLocks/>
              </p:cNvSpPr>
              <p:nvPr/>
            </p:nvSpPr>
            <p:spPr bwMode="auto">
              <a:xfrm>
                <a:off x="2709" y="2262"/>
                <a:ext cx="4" cy="48"/>
              </a:xfrm>
              <a:custGeom>
                <a:avLst/>
                <a:gdLst>
                  <a:gd name="T0" fmla="*/ 0 w 7"/>
                  <a:gd name="T1" fmla="*/ 0 h 96"/>
                  <a:gd name="T2" fmla="*/ 1 w 7"/>
                  <a:gd name="T3" fmla="*/ 0 h 96"/>
                  <a:gd name="T4" fmla="*/ 1 w 7"/>
                  <a:gd name="T5" fmla="*/ 0 h 96"/>
                  <a:gd name="T6" fmla="*/ 1 w 7"/>
                  <a:gd name="T7" fmla="*/ 0 h 96"/>
                  <a:gd name="T8" fmla="*/ 1 w 7"/>
                  <a:gd name="T9" fmla="*/ 0 h 96"/>
                  <a:gd name="T10" fmla="*/ 1 w 7"/>
                  <a:gd name="T11" fmla="*/ 12 h 96"/>
                  <a:gd name="T12" fmla="*/ 1 w 7"/>
                  <a:gd name="T13" fmla="*/ 12 h 96"/>
                  <a:gd name="T14" fmla="*/ 1 w 7"/>
                  <a:gd name="T15" fmla="*/ 12 h 96"/>
                  <a:gd name="T16" fmla="*/ 1 w 7"/>
                  <a:gd name="T17" fmla="*/ 12 h 96"/>
                  <a:gd name="T18" fmla="*/ 0 w 7"/>
                  <a:gd name="T19" fmla="*/ 12 h 96"/>
                  <a:gd name="T20" fmla="*/ 0 w 7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96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96"/>
                    </a:lnTo>
                    <a:lnTo>
                      <a:pt x="5" y="96"/>
                    </a:lnTo>
                    <a:lnTo>
                      <a:pt x="3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47" name="Freeform 84"/>
              <p:cNvSpPr>
                <a:spLocks/>
              </p:cNvSpPr>
              <p:nvPr/>
            </p:nvSpPr>
            <p:spPr bwMode="auto">
              <a:xfrm>
                <a:off x="2713" y="2262"/>
                <a:ext cx="4" cy="48"/>
              </a:xfrm>
              <a:custGeom>
                <a:avLst/>
                <a:gdLst>
                  <a:gd name="T0" fmla="*/ 0 w 8"/>
                  <a:gd name="T1" fmla="*/ 0 h 96"/>
                  <a:gd name="T2" fmla="*/ 1 w 8"/>
                  <a:gd name="T3" fmla="*/ 0 h 96"/>
                  <a:gd name="T4" fmla="*/ 1 w 8"/>
                  <a:gd name="T5" fmla="*/ 0 h 96"/>
                  <a:gd name="T6" fmla="*/ 1 w 8"/>
                  <a:gd name="T7" fmla="*/ 0 h 96"/>
                  <a:gd name="T8" fmla="*/ 1 w 8"/>
                  <a:gd name="T9" fmla="*/ 0 h 96"/>
                  <a:gd name="T10" fmla="*/ 1 w 8"/>
                  <a:gd name="T11" fmla="*/ 12 h 96"/>
                  <a:gd name="T12" fmla="*/ 1 w 8"/>
                  <a:gd name="T13" fmla="*/ 12 h 96"/>
                  <a:gd name="T14" fmla="*/ 1 w 8"/>
                  <a:gd name="T15" fmla="*/ 12 h 96"/>
                  <a:gd name="T16" fmla="*/ 1 w 8"/>
                  <a:gd name="T17" fmla="*/ 12 h 96"/>
                  <a:gd name="T18" fmla="*/ 0 w 8"/>
                  <a:gd name="T19" fmla="*/ 12 h 96"/>
                  <a:gd name="T20" fmla="*/ 0 w 8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48" name="Freeform 85"/>
              <p:cNvSpPr>
                <a:spLocks/>
              </p:cNvSpPr>
              <p:nvPr/>
            </p:nvSpPr>
            <p:spPr bwMode="auto">
              <a:xfrm>
                <a:off x="2717" y="2262"/>
                <a:ext cx="3" cy="48"/>
              </a:xfrm>
              <a:custGeom>
                <a:avLst/>
                <a:gdLst>
                  <a:gd name="T0" fmla="*/ 0 w 6"/>
                  <a:gd name="T1" fmla="*/ 0 h 96"/>
                  <a:gd name="T2" fmla="*/ 0 w 6"/>
                  <a:gd name="T3" fmla="*/ 0 h 96"/>
                  <a:gd name="T4" fmla="*/ 0 w 6"/>
                  <a:gd name="T5" fmla="*/ 0 h 96"/>
                  <a:gd name="T6" fmla="*/ 1 w 6"/>
                  <a:gd name="T7" fmla="*/ 0 h 96"/>
                  <a:gd name="T8" fmla="*/ 1 w 6"/>
                  <a:gd name="T9" fmla="*/ 0 h 96"/>
                  <a:gd name="T10" fmla="*/ 1 w 6"/>
                  <a:gd name="T11" fmla="*/ 0 h 96"/>
                  <a:gd name="T12" fmla="*/ 1 w 6"/>
                  <a:gd name="T13" fmla="*/ 0 h 96"/>
                  <a:gd name="T14" fmla="*/ 1 w 6"/>
                  <a:gd name="T15" fmla="*/ 0 h 96"/>
                  <a:gd name="T16" fmla="*/ 1 w 6"/>
                  <a:gd name="T17" fmla="*/ 0 h 96"/>
                  <a:gd name="T18" fmla="*/ 1 w 6"/>
                  <a:gd name="T19" fmla="*/ 12 h 96"/>
                  <a:gd name="T20" fmla="*/ 1 w 6"/>
                  <a:gd name="T21" fmla="*/ 12 h 96"/>
                  <a:gd name="T22" fmla="*/ 1 w 6"/>
                  <a:gd name="T23" fmla="*/ 12 h 96"/>
                  <a:gd name="T24" fmla="*/ 1 w 6"/>
                  <a:gd name="T25" fmla="*/ 12 h 96"/>
                  <a:gd name="T26" fmla="*/ 1 w 6"/>
                  <a:gd name="T27" fmla="*/ 12 h 96"/>
                  <a:gd name="T28" fmla="*/ 1 w 6"/>
                  <a:gd name="T29" fmla="*/ 12 h 96"/>
                  <a:gd name="T30" fmla="*/ 0 w 6"/>
                  <a:gd name="T31" fmla="*/ 12 h 96"/>
                  <a:gd name="T32" fmla="*/ 0 w 6"/>
                  <a:gd name="T33" fmla="*/ 12 h 96"/>
                  <a:gd name="T34" fmla="*/ 0 w 6"/>
                  <a:gd name="T35" fmla="*/ 12 h 96"/>
                  <a:gd name="T36" fmla="*/ 0 w 6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49" name="Freeform 86"/>
              <p:cNvSpPr>
                <a:spLocks/>
              </p:cNvSpPr>
              <p:nvPr/>
            </p:nvSpPr>
            <p:spPr bwMode="auto">
              <a:xfrm>
                <a:off x="2720" y="2261"/>
                <a:ext cx="4" cy="49"/>
              </a:xfrm>
              <a:custGeom>
                <a:avLst/>
                <a:gdLst>
                  <a:gd name="T0" fmla="*/ 0 w 7"/>
                  <a:gd name="T1" fmla="*/ 1 h 97"/>
                  <a:gd name="T2" fmla="*/ 1 w 7"/>
                  <a:gd name="T3" fmla="*/ 0 h 97"/>
                  <a:gd name="T4" fmla="*/ 1 w 7"/>
                  <a:gd name="T5" fmla="*/ 0 h 97"/>
                  <a:gd name="T6" fmla="*/ 1 w 7"/>
                  <a:gd name="T7" fmla="*/ 0 h 97"/>
                  <a:gd name="T8" fmla="*/ 1 w 7"/>
                  <a:gd name="T9" fmla="*/ 0 h 97"/>
                  <a:gd name="T10" fmla="*/ 1 w 7"/>
                  <a:gd name="T11" fmla="*/ 13 h 97"/>
                  <a:gd name="T12" fmla="*/ 1 w 7"/>
                  <a:gd name="T13" fmla="*/ 13 h 97"/>
                  <a:gd name="T14" fmla="*/ 1 w 7"/>
                  <a:gd name="T15" fmla="*/ 13 h 97"/>
                  <a:gd name="T16" fmla="*/ 1 w 7"/>
                  <a:gd name="T17" fmla="*/ 13 h 97"/>
                  <a:gd name="T18" fmla="*/ 0 w 7"/>
                  <a:gd name="T19" fmla="*/ 13 h 97"/>
                  <a:gd name="T20" fmla="*/ 0 w 7"/>
                  <a:gd name="T21" fmla="*/ 1 h 9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97">
                    <a:moveTo>
                      <a:pt x="0" y="1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97"/>
                    </a:lnTo>
                    <a:lnTo>
                      <a:pt x="6" y="97"/>
                    </a:lnTo>
                    <a:lnTo>
                      <a:pt x="4" y="97"/>
                    </a:lnTo>
                    <a:lnTo>
                      <a:pt x="2" y="97"/>
                    </a:lnTo>
                    <a:lnTo>
                      <a:pt x="0" y="9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50" name="Freeform 87"/>
              <p:cNvSpPr>
                <a:spLocks/>
              </p:cNvSpPr>
              <p:nvPr/>
            </p:nvSpPr>
            <p:spPr bwMode="auto">
              <a:xfrm>
                <a:off x="2724" y="2261"/>
                <a:ext cx="3" cy="49"/>
              </a:xfrm>
              <a:custGeom>
                <a:avLst/>
                <a:gdLst>
                  <a:gd name="T0" fmla="*/ 0 w 6"/>
                  <a:gd name="T1" fmla="*/ 0 h 97"/>
                  <a:gd name="T2" fmla="*/ 0 w 6"/>
                  <a:gd name="T3" fmla="*/ 0 h 97"/>
                  <a:gd name="T4" fmla="*/ 1 w 6"/>
                  <a:gd name="T5" fmla="*/ 0 h 97"/>
                  <a:gd name="T6" fmla="*/ 1 w 6"/>
                  <a:gd name="T7" fmla="*/ 0 h 97"/>
                  <a:gd name="T8" fmla="*/ 1 w 6"/>
                  <a:gd name="T9" fmla="*/ 0 h 97"/>
                  <a:gd name="T10" fmla="*/ 1 w 6"/>
                  <a:gd name="T11" fmla="*/ 13 h 97"/>
                  <a:gd name="T12" fmla="*/ 1 w 6"/>
                  <a:gd name="T13" fmla="*/ 13 h 97"/>
                  <a:gd name="T14" fmla="*/ 1 w 6"/>
                  <a:gd name="T15" fmla="*/ 13 h 97"/>
                  <a:gd name="T16" fmla="*/ 0 w 6"/>
                  <a:gd name="T17" fmla="*/ 13 h 97"/>
                  <a:gd name="T18" fmla="*/ 0 w 6"/>
                  <a:gd name="T19" fmla="*/ 13 h 97"/>
                  <a:gd name="T20" fmla="*/ 0 w 6"/>
                  <a:gd name="T21" fmla="*/ 0 h 9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7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7"/>
                    </a:lnTo>
                    <a:lnTo>
                      <a:pt x="4" y="97"/>
                    </a:lnTo>
                    <a:lnTo>
                      <a:pt x="2" y="9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51" name="Freeform 88"/>
              <p:cNvSpPr>
                <a:spLocks/>
              </p:cNvSpPr>
              <p:nvPr/>
            </p:nvSpPr>
            <p:spPr bwMode="auto">
              <a:xfrm>
                <a:off x="2727" y="2261"/>
                <a:ext cx="2" cy="49"/>
              </a:xfrm>
              <a:custGeom>
                <a:avLst/>
                <a:gdLst>
                  <a:gd name="T0" fmla="*/ 0 w 6"/>
                  <a:gd name="T1" fmla="*/ 0 h 97"/>
                  <a:gd name="T2" fmla="*/ 0 w 6"/>
                  <a:gd name="T3" fmla="*/ 0 h 97"/>
                  <a:gd name="T4" fmla="*/ 0 w 6"/>
                  <a:gd name="T5" fmla="*/ 0 h 97"/>
                  <a:gd name="T6" fmla="*/ 0 w 6"/>
                  <a:gd name="T7" fmla="*/ 0 h 97"/>
                  <a:gd name="T8" fmla="*/ 0 w 6"/>
                  <a:gd name="T9" fmla="*/ 0 h 97"/>
                  <a:gd name="T10" fmla="*/ 0 w 6"/>
                  <a:gd name="T11" fmla="*/ 13 h 97"/>
                  <a:gd name="T12" fmla="*/ 0 w 6"/>
                  <a:gd name="T13" fmla="*/ 13 h 97"/>
                  <a:gd name="T14" fmla="*/ 0 w 6"/>
                  <a:gd name="T15" fmla="*/ 13 h 97"/>
                  <a:gd name="T16" fmla="*/ 0 w 6"/>
                  <a:gd name="T17" fmla="*/ 13 h 97"/>
                  <a:gd name="T18" fmla="*/ 0 w 6"/>
                  <a:gd name="T19" fmla="*/ 13 h 97"/>
                  <a:gd name="T20" fmla="*/ 0 w 6"/>
                  <a:gd name="T21" fmla="*/ 0 h 9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7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7"/>
                    </a:lnTo>
                    <a:lnTo>
                      <a:pt x="4" y="97"/>
                    </a:lnTo>
                    <a:lnTo>
                      <a:pt x="2" y="9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52" name="Freeform 89"/>
              <p:cNvSpPr>
                <a:spLocks/>
              </p:cNvSpPr>
              <p:nvPr/>
            </p:nvSpPr>
            <p:spPr bwMode="auto">
              <a:xfrm>
                <a:off x="2729" y="2261"/>
                <a:ext cx="4" cy="49"/>
              </a:xfrm>
              <a:custGeom>
                <a:avLst/>
                <a:gdLst>
                  <a:gd name="T0" fmla="*/ 0 w 8"/>
                  <a:gd name="T1" fmla="*/ 0 h 97"/>
                  <a:gd name="T2" fmla="*/ 1 w 8"/>
                  <a:gd name="T3" fmla="*/ 0 h 97"/>
                  <a:gd name="T4" fmla="*/ 1 w 8"/>
                  <a:gd name="T5" fmla="*/ 0 h 97"/>
                  <a:gd name="T6" fmla="*/ 1 w 8"/>
                  <a:gd name="T7" fmla="*/ 0 h 97"/>
                  <a:gd name="T8" fmla="*/ 1 w 8"/>
                  <a:gd name="T9" fmla="*/ 0 h 97"/>
                  <a:gd name="T10" fmla="*/ 1 w 8"/>
                  <a:gd name="T11" fmla="*/ 0 h 97"/>
                  <a:gd name="T12" fmla="*/ 1 w 8"/>
                  <a:gd name="T13" fmla="*/ 0 h 97"/>
                  <a:gd name="T14" fmla="*/ 1 w 8"/>
                  <a:gd name="T15" fmla="*/ 0 h 97"/>
                  <a:gd name="T16" fmla="*/ 1 w 8"/>
                  <a:gd name="T17" fmla="*/ 0 h 97"/>
                  <a:gd name="T18" fmla="*/ 1 w 8"/>
                  <a:gd name="T19" fmla="*/ 13 h 97"/>
                  <a:gd name="T20" fmla="*/ 1 w 8"/>
                  <a:gd name="T21" fmla="*/ 13 h 97"/>
                  <a:gd name="T22" fmla="*/ 1 w 8"/>
                  <a:gd name="T23" fmla="*/ 13 h 97"/>
                  <a:gd name="T24" fmla="*/ 1 w 8"/>
                  <a:gd name="T25" fmla="*/ 13 h 97"/>
                  <a:gd name="T26" fmla="*/ 1 w 8"/>
                  <a:gd name="T27" fmla="*/ 13 h 97"/>
                  <a:gd name="T28" fmla="*/ 1 w 8"/>
                  <a:gd name="T29" fmla="*/ 13 h 97"/>
                  <a:gd name="T30" fmla="*/ 1 w 8"/>
                  <a:gd name="T31" fmla="*/ 13 h 97"/>
                  <a:gd name="T32" fmla="*/ 1 w 8"/>
                  <a:gd name="T33" fmla="*/ 13 h 97"/>
                  <a:gd name="T34" fmla="*/ 0 w 8"/>
                  <a:gd name="T35" fmla="*/ 13 h 97"/>
                  <a:gd name="T36" fmla="*/ 0 w 8"/>
                  <a:gd name="T37" fmla="*/ 0 h 9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97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7"/>
                    </a:lnTo>
                    <a:lnTo>
                      <a:pt x="6" y="97"/>
                    </a:lnTo>
                    <a:lnTo>
                      <a:pt x="4" y="97"/>
                    </a:lnTo>
                    <a:lnTo>
                      <a:pt x="2" y="9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53" name="Freeform 90"/>
              <p:cNvSpPr>
                <a:spLocks/>
              </p:cNvSpPr>
              <p:nvPr/>
            </p:nvSpPr>
            <p:spPr bwMode="auto">
              <a:xfrm>
                <a:off x="2733" y="2261"/>
                <a:ext cx="3" cy="49"/>
              </a:xfrm>
              <a:custGeom>
                <a:avLst/>
                <a:gdLst>
                  <a:gd name="T0" fmla="*/ 0 w 5"/>
                  <a:gd name="T1" fmla="*/ 0 h 97"/>
                  <a:gd name="T2" fmla="*/ 1 w 5"/>
                  <a:gd name="T3" fmla="*/ 0 h 97"/>
                  <a:gd name="T4" fmla="*/ 1 w 5"/>
                  <a:gd name="T5" fmla="*/ 0 h 97"/>
                  <a:gd name="T6" fmla="*/ 1 w 5"/>
                  <a:gd name="T7" fmla="*/ 0 h 97"/>
                  <a:gd name="T8" fmla="*/ 1 w 5"/>
                  <a:gd name="T9" fmla="*/ 0 h 97"/>
                  <a:gd name="T10" fmla="*/ 1 w 5"/>
                  <a:gd name="T11" fmla="*/ 13 h 97"/>
                  <a:gd name="T12" fmla="*/ 1 w 5"/>
                  <a:gd name="T13" fmla="*/ 13 h 97"/>
                  <a:gd name="T14" fmla="*/ 1 w 5"/>
                  <a:gd name="T15" fmla="*/ 13 h 97"/>
                  <a:gd name="T16" fmla="*/ 1 w 5"/>
                  <a:gd name="T17" fmla="*/ 13 h 97"/>
                  <a:gd name="T18" fmla="*/ 0 w 5"/>
                  <a:gd name="T19" fmla="*/ 13 h 97"/>
                  <a:gd name="T20" fmla="*/ 0 w 5"/>
                  <a:gd name="T21" fmla="*/ 0 h 9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97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97"/>
                    </a:lnTo>
                    <a:lnTo>
                      <a:pt x="3" y="97"/>
                    </a:lnTo>
                    <a:lnTo>
                      <a:pt x="2" y="9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54" name="Freeform 91"/>
              <p:cNvSpPr>
                <a:spLocks/>
              </p:cNvSpPr>
              <p:nvPr/>
            </p:nvSpPr>
            <p:spPr bwMode="auto">
              <a:xfrm>
                <a:off x="2736" y="2261"/>
                <a:ext cx="4" cy="50"/>
              </a:xfrm>
              <a:custGeom>
                <a:avLst/>
                <a:gdLst>
                  <a:gd name="T0" fmla="*/ 0 w 8"/>
                  <a:gd name="T1" fmla="*/ 0 h 99"/>
                  <a:gd name="T2" fmla="*/ 1 w 8"/>
                  <a:gd name="T3" fmla="*/ 0 h 99"/>
                  <a:gd name="T4" fmla="*/ 1 w 8"/>
                  <a:gd name="T5" fmla="*/ 0 h 99"/>
                  <a:gd name="T6" fmla="*/ 1 w 8"/>
                  <a:gd name="T7" fmla="*/ 0 h 99"/>
                  <a:gd name="T8" fmla="*/ 1 w 8"/>
                  <a:gd name="T9" fmla="*/ 0 h 99"/>
                  <a:gd name="T10" fmla="*/ 1 w 8"/>
                  <a:gd name="T11" fmla="*/ 0 h 99"/>
                  <a:gd name="T12" fmla="*/ 1 w 8"/>
                  <a:gd name="T13" fmla="*/ 0 h 99"/>
                  <a:gd name="T14" fmla="*/ 1 w 8"/>
                  <a:gd name="T15" fmla="*/ 0 h 99"/>
                  <a:gd name="T16" fmla="*/ 1 w 8"/>
                  <a:gd name="T17" fmla="*/ 0 h 99"/>
                  <a:gd name="T18" fmla="*/ 1 w 8"/>
                  <a:gd name="T19" fmla="*/ 13 h 99"/>
                  <a:gd name="T20" fmla="*/ 1 w 8"/>
                  <a:gd name="T21" fmla="*/ 13 h 99"/>
                  <a:gd name="T22" fmla="*/ 1 w 8"/>
                  <a:gd name="T23" fmla="*/ 13 h 99"/>
                  <a:gd name="T24" fmla="*/ 1 w 8"/>
                  <a:gd name="T25" fmla="*/ 13 h 99"/>
                  <a:gd name="T26" fmla="*/ 1 w 8"/>
                  <a:gd name="T27" fmla="*/ 13 h 99"/>
                  <a:gd name="T28" fmla="*/ 1 w 8"/>
                  <a:gd name="T29" fmla="*/ 13 h 99"/>
                  <a:gd name="T30" fmla="*/ 1 w 8"/>
                  <a:gd name="T31" fmla="*/ 13 h 99"/>
                  <a:gd name="T32" fmla="*/ 1 w 8"/>
                  <a:gd name="T33" fmla="*/ 13 h 99"/>
                  <a:gd name="T34" fmla="*/ 0 w 8"/>
                  <a:gd name="T35" fmla="*/ 13 h 99"/>
                  <a:gd name="T36" fmla="*/ 0 w 8"/>
                  <a:gd name="T37" fmla="*/ 0 h 9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99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9"/>
                    </a:lnTo>
                    <a:lnTo>
                      <a:pt x="6" y="99"/>
                    </a:lnTo>
                    <a:lnTo>
                      <a:pt x="4" y="99"/>
                    </a:lnTo>
                    <a:lnTo>
                      <a:pt x="2" y="99"/>
                    </a:lnTo>
                    <a:lnTo>
                      <a:pt x="0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55" name="Freeform 92"/>
              <p:cNvSpPr>
                <a:spLocks/>
              </p:cNvSpPr>
              <p:nvPr/>
            </p:nvSpPr>
            <p:spPr bwMode="auto">
              <a:xfrm>
                <a:off x="2740" y="2261"/>
                <a:ext cx="3" cy="50"/>
              </a:xfrm>
              <a:custGeom>
                <a:avLst/>
                <a:gdLst>
                  <a:gd name="T0" fmla="*/ 0 w 6"/>
                  <a:gd name="T1" fmla="*/ 0 h 99"/>
                  <a:gd name="T2" fmla="*/ 0 w 6"/>
                  <a:gd name="T3" fmla="*/ 0 h 99"/>
                  <a:gd name="T4" fmla="*/ 1 w 6"/>
                  <a:gd name="T5" fmla="*/ 0 h 99"/>
                  <a:gd name="T6" fmla="*/ 1 w 6"/>
                  <a:gd name="T7" fmla="*/ 0 h 99"/>
                  <a:gd name="T8" fmla="*/ 1 w 6"/>
                  <a:gd name="T9" fmla="*/ 0 h 99"/>
                  <a:gd name="T10" fmla="*/ 1 w 6"/>
                  <a:gd name="T11" fmla="*/ 0 h 99"/>
                  <a:gd name="T12" fmla="*/ 1 w 6"/>
                  <a:gd name="T13" fmla="*/ 0 h 99"/>
                  <a:gd name="T14" fmla="*/ 1 w 6"/>
                  <a:gd name="T15" fmla="*/ 0 h 99"/>
                  <a:gd name="T16" fmla="*/ 1 w 6"/>
                  <a:gd name="T17" fmla="*/ 0 h 99"/>
                  <a:gd name="T18" fmla="*/ 1 w 6"/>
                  <a:gd name="T19" fmla="*/ 13 h 99"/>
                  <a:gd name="T20" fmla="*/ 1 w 6"/>
                  <a:gd name="T21" fmla="*/ 13 h 99"/>
                  <a:gd name="T22" fmla="*/ 1 w 6"/>
                  <a:gd name="T23" fmla="*/ 13 h 99"/>
                  <a:gd name="T24" fmla="*/ 1 w 6"/>
                  <a:gd name="T25" fmla="*/ 13 h 99"/>
                  <a:gd name="T26" fmla="*/ 1 w 6"/>
                  <a:gd name="T27" fmla="*/ 13 h 99"/>
                  <a:gd name="T28" fmla="*/ 1 w 6"/>
                  <a:gd name="T29" fmla="*/ 13 h 99"/>
                  <a:gd name="T30" fmla="*/ 1 w 6"/>
                  <a:gd name="T31" fmla="*/ 13 h 99"/>
                  <a:gd name="T32" fmla="*/ 0 w 6"/>
                  <a:gd name="T33" fmla="*/ 13 h 99"/>
                  <a:gd name="T34" fmla="*/ 0 w 6"/>
                  <a:gd name="T35" fmla="*/ 13 h 99"/>
                  <a:gd name="T36" fmla="*/ 0 w 6"/>
                  <a:gd name="T37" fmla="*/ 0 h 9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99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9"/>
                    </a:lnTo>
                    <a:lnTo>
                      <a:pt x="4" y="99"/>
                    </a:lnTo>
                    <a:lnTo>
                      <a:pt x="2" y="99"/>
                    </a:lnTo>
                    <a:lnTo>
                      <a:pt x="0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56" name="Freeform 93"/>
              <p:cNvSpPr>
                <a:spLocks/>
              </p:cNvSpPr>
              <p:nvPr/>
            </p:nvSpPr>
            <p:spPr bwMode="auto">
              <a:xfrm>
                <a:off x="2743" y="2261"/>
                <a:ext cx="4" cy="50"/>
              </a:xfrm>
              <a:custGeom>
                <a:avLst/>
                <a:gdLst>
                  <a:gd name="T0" fmla="*/ 0 w 8"/>
                  <a:gd name="T1" fmla="*/ 0 h 99"/>
                  <a:gd name="T2" fmla="*/ 1 w 8"/>
                  <a:gd name="T3" fmla="*/ 0 h 99"/>
                  <a:gd name="T4" fmla="*/ 1 w 8"/>
                  <a:gd name="T5" fmla="*/ 0 h 99"/>
                  <a:gd name="T6" fmla="*/ 1 w 8"/>
                  <a:gd name="T7" fmla="*/ 0 h 99"/>
                  <a:gd name="T8" fmla="*/ 1 w 8"/>
                  <a:gd name="T9" fmla="*/ 0 h 99"/>
                  <a:gd name="T10" fmla="*/ 1 w 8"/>
                  <a:gd name="T11" fmla="*/ 13 h 99"/>
                  <a:gd name="T12" fmla="*/ 1 w 8"/>
                  <a:gd name="T13" fmla="*/ 13 h 99"/>
                  <a:gd name="T14" fmla="*/ 1 w 8"/>
                  <a:gd name="T15" fmla="*/ 13 h 99"/>
                  <a:gd name="T16" fmla="*/ 1 w 8"/>
                  <a:gd name="T17" fmla="*/ 13 h 99"/>
                  <a:gd name="T18" fmla="*/ 0 w 8"/>
                  <a:gd name="T19" fmla="*/ 13 h 99"/>
                  <a:gd name="T20" fmla="*/ 0 w 8"/>
                  <a:gd name="T21" fmla="*/ 0 h 9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9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9"/>
                    </a:lnTo>
                    <a:lnTo>
                      <a:pt x="6" y="99"/>
                    </a:lnTo>
                    <a:lnTo>
                      <a:pt x="4" y="99"/>
                    </a:lnTo>
                    <a:lnTo>
                      <a:pt x="2" y="99"/>
                    </a:lnTo>
                    <a:lnTo>
                      <a:pt x="0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57" name="Freeform 94"/>
              <p:cNvSpPr>
                <a:spLocks/>
              </p:cNvSpPr>
              <p:nvPr/>
            </p:nvSpPr>
            <p:spPr bwMode="auto">
              <a:xfrm>
                <a:off x="2747" y="2261"/>
                <a:ext cx="4" cy="50"/>
              </a:xfrm>
              <a:custGeom>
                <a:avLst/>
                <a:gdLst>
                  <a:gd name="T0" fmla="*/ 0 w 7"/>
                  <a:gd name="T1" fmla="*/ 0 h 99"/>
                  <a:gd name="T2" fmla="*/ 1 w 7"/>
                  <a:gd name="T3" fmla="*/ 0 h 99"/>
                  <a:gd name="T4" fmla="*/ 1 w 7"/>
                  <a:gd name="T5" fmla="*/ 0 h 99"/>
                  <a:gd name="T6" fmla="*/ 1 w 7"/>
                  <a:gd name="T7" fmla="*/ 0 h 99"/>
                  <a:gd name="T8" fmla="*/ 1 w 7"/>
                  <a:gd name="T9" fmla="*/ 0 h 99"/>
                  <a:gd name="T10" fmla="*/ 1 w 7"/>
                  <a:gd name="T11" fmla="*/ 13 h 99"/>
                  <a:gd name="T12" fmla="*/ 1 w 7"/>
                  <a:gd name="T13" fmla="*/ 13 h 99"/>
                  <a:gd name="T14" fmla="*/ 1 w 7"/>
                  <a:gd name="T15" fmla="*/ 13 h 99"/>
                  <a:gd name="T16" fmla="*/ 1 w 7"/>
                  <a:gd name="T17" fmla="*/ 13 h 99"/>
                  <a:gd name="T18" fmla="*/ 0 w 7"/>
                  <a:gd name="T19" fmla="*/ 13 h 99"/>
                  <a:gd name="T20" fmla="*/ 0 w 7"/>
                  <a:gd name="T21" fmla="*/ 0 h 9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99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99"/>
                    </a:lnTo>
                    <a:lnTo>
                      <a:pt x="5" y="99"/>
                    </a:lnTo>
                    <a:lnTo>
                      <a:pt x="3" y="99"/>
                    </a:lnTo>
                    <a:lnTo>
                      <a:pt x="1" y="99"/>
                    </a:lnTo>
                    <a:lnTo>
                      <a:pt x="0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58" name="Freeform 95"/>
              <p:cNvSpPr>
                <a:spLocks/>
              </p:cNvSpPr>
              <p:nvPr/>
            </p:nvSpPr>
            <p:spPr bwMode="auto">
              <a:xfrm>
                <a:off x="2751" y="2261"/>
                <a:ext cx="2" cy="50"/>
              </a:xfrm>
              <a:custGeom>
                <a:avLst/>
                <a:gdLst>
                  <a:gd name="T0" fmla="*/ 0 w 6"/>
                  <a:gd name="T1" fmla="*/ 0 h 99"/>
                  <a:gd name="T2" fmla="*/ 0 w 6"/>
                  <a:gd name="T3" fmla="*/ 0 h 99"/>
                  <a:gd name="T4" fmla="*/ 0 w 6"/>
                  <a:gd name="T5" fmla="*/ 0 h 99"/>
                  <a:gd name="T6" fmla="*/ 0 w 6"/>
                  <a:gd name="T7" fmla="*/ 0 h 99"/>
                  <a:gd name="T8" fmla="*/ 0 w 6"/>
                  <a:gd name="T9" fmla="*/ 0 h 99"/>
                  <a:gd name="T10" fmla="*/ 0 w 6"/>
                  <a:gd name="T11" fmla="*/ 0 h 99"/>
                  <a:gd name="T12" fmla="*/ 0 w 6"/>
                  <a:gd name="T13" fmla="*/ 0 h 99"/>
                  <a:gd name="T14" fmla="*/ 0 w 6"/>
                  <a:gd name="T15" fmla="*/ 0 h 99"/>
                  <a:gd name="T16" fmla="*/ 0 w 6"/>
                  <a:gd name="T17" fmla="*/ 0 h 99"/>
                  <a:gd name="T18" fmla="*/ 0 w 6"/>
                  <a:gd name="T19" fmla="*/ 13 h 99"/>
                  <a:gd name="T20" fmla="*/ 0 w 6"/>
                  <a:gd name="T21" fmla="*/ 13 h 99"/>
                  <a:gd name="T22" fmla="*/ 0 w 6"/>
                  <a:gd name="T23" fmla="*/ 13 h 99"/>
                  <a:gd name="T24" fmla="*/ 0 w 6"/>
                  <a:gd name="T25" fmla="*/ 13 h 99"/>
                  <a:gd name="T26" fmla="*/ 0 w 6"/>
                  <a:gd name="T27" fmla="*/ 13 h 99"/>
                  <a:gd name="T28" fmla="*/ 0 w 6"/>
                  <a:gd name="T29" fmla="*/ 13 h 99"/>
                  <a:gd name="T30" fmla="*/ 0 w 6"/>
                  <a:gd name="T31" fmla="*/ 13 h 99"/>
                  <a:gd name="T32" fmla="*/ 0 w 6"/>
                  <a:gd name="T33" fmla="*/ 13 h 99"/>
                  <a:gd name="T34" fmla="*/ 0 w 6"/>
                  <a:gd name="T35" fmla="*/ 13 h 99"/>
                  <a:gd name="T36" fmla="*/ 0 w 6"/>
                  <a:gd name="T37" fmla="*/ 0 h 9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99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9"/>
                    </a:lnTo>
                    <a:lnTo>
                      <a:pt x="4" y="99"/>
                    </a:lnTo>
                    <a:lnTo>
                      <a:pt x="2" y="99"/>
                    </a:lnTo>
                    <a:lnTo>
                      <a:pt x="0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59" name="Freeform 96"/>
              <p:cNvSpPr>
                <a:spLocks/>
              </p:cNvSpPr>
              <p:nvPr/>
            </p:nvSpPr>
            <p:spPr bwMode="auto">
              <a:xfrm>
                <a:off x="2753" y="2261"/>
                <a:ext cx="4" cy="50"/>
              </a:xfrm>
              <a:custGeom>
                <a:avLst/>
                <a:gdLst>
                  <a:gd name="T0" fmla="*/ 0 w 8"/>
                  <a:gd name="T1" fmla="*/ 0 h 99"/>
                  <a:gd name="T2" fmla="*/ 1 w 8"/>
                  <a:gd name="T3" fmla="*/ 0 h 99"/>
                  <a:gd name="T4" fmla="*/ 1 w 8"/>
                  <a:gd name="T5" fmla="*/ 0 h 99"/>
                  <a:gd name="T6" fmla="*/ 1 w 8"/>
                  <a:gd name="T7" fmla="*/ 0 h 99"/>
                  <a:gd name="T8" fmla="*/ 1 w 8"/>
                  <a:gd name="T9" fmla="*/ 0 h 99"/>
                  <a:gd name="T10" fmla="*/ 1 w 8"/>
                  <a:gd name="T11" fmla="*/ 13 h 99"/>
                  <a:gd name="T12" fmla="*/ 1 w 8"/>
                  <a:gd name="T13" fmla="*/ 13 h 99"/>
                  <a:gd name="T14" fmla="*/ 1 w 8"/>
                  <a:gd name="T15" fmla="*/ 13 h 99"/>
                  <a:gd name="T16" fmla="*/ 1 w 8"/>
                  <a:gd name="T17" fmla="*/ 13 h 99"/>
                  <a:gd name="T18" fmla="*/ 0 w 8"/>
                  <a:gd name="T19" fmla="*/ 13 h 99"/>
                  <a:gd name="T20" fmla="*/ 0 w 8"/>
                  <a:gd name="T21" fmla="*/ 0 h 9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9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9"/>
                    </a:lnTo>
                    <a:lnTo>
                      <a:pt x="6" y="99"/>
                    </a:lnTo>
                    <a:lnTo>
                      <a:pt x="4" y="99"/>
                    </a:lnTo>
                    <a:lnTo>
                      <a:pt x="2" y="99"/>
                    </a:lnTo>
                    <a:lnTo>
                      <a:pt x="0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60" name="Freeform 97"/>
              <p:cNvSpPr>
                <a:spLocks/>
              </p:cNvSpPr>
              <p:nvPr/>
            </p:nvSpPr>
            <p:spPr bwMode="auto">
              <a:xfrm>
                <a:off x="2757" y="2261"/>
                <a:ext cx="3" cy="50"/>
              </a:xfrm>
              <a:custGeom>
                <a:avLst/>
                <a:gdLst>
                  <a:gd name="T0" fmla="*/ 0 w 5"/>
                  <a:gd name="T1" fmla="*/ 0 h 99"/>
                  <a:gd name="T2" fmla="*/ 0 w 5"/>
                  <a:gd name="T3" fmla="*/ 0 h 99"/>
                  <a:gd name="T4" fmla="*/ 1 w 5"/>
                  <a:gd name="T5" fmla="*/ 0 h 99"/>
                  <a:gd name="T6" fmla="*/ 1 w 5"/>
                  <a:gd name="T7" fmla="*/ 0 h 99"/>
                  <a:gd name="T8" fmla="*/ 1 w 5"/>
                  <a:gd name="T9" fmla="*/ 0 h 99"/>
                  <a:gd name="T10" fmla="*/ 1 w 5"/>
                  <a:gd name="T11" fmla="*/ 0 h 99"/>
                  <a:gd name="T12" fmla="*/ 1 w 5"/>
                  <a:gd name="T13" fmla="*/ 0 h 99"/>
                  <a:gd name="T14" fmla="*/ 1 w 5"/>
                  <a:gd name="T15" fmla="*/ 0 h 99"/>
                  <a:gd name="T16" fmla="*/ 1 w 5"/>
                  <a:gd name="T17" fmla="*/ 0 h 99"/>
                  <a:gd name="T18" fmla="*/ 1 w 5"/>
                  <a:gd name="T19" fmla="*/ 13 h 99"/>
                  <a:gd name="T20" fmla="*/ 1 w 5"/>
                  <a:gd name="T21" fmla="*/ 13 h 99"/>
                  <a:gd name="T22" fmla="*/ 1 w 5"/>
                  <a:gd name="T23" fmla="*/ 13 h 99"/>
                  <a:gd name="T24" fmla="*/ 1 w 5"/>
                  <a:gd name="T25" fmla="*/ 13 h 99"/>
                  <a:gd name="T26" fmla="*/ 1 w 5"/>
                  <a:gd name="T27" fmla="*/ 13 h 99"/>
                  <a:gd name="T28" fmla="*/ 1 w 5"/>
                  <a:gd name="T29" fmla="*/ 13 h 99"/>
                  <a:gd name="T30" fmla="*/ 1 w 5"/>
                  <a:gd name="T31" fmla="*/ 13 h 99"/>
                  <a:gd name="T32" fmla="*/ 0 w 5"/>
                  <a:gd name="T33" fmla="*/ 13 h 99"/>
                  <a:gd name="T34" fmla="*/ 0 w 5"/>
                  <a:gd name="T35" fmla="*/ 13 h 99"/>
                  <a:gd name="T36" fmla="*/ 0 w 5"/>
                  <a:gd name="T37" fmla="*/ 0 h 9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" h="99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99"/>
                    </a:lnTo>
                    <a:lnTo>
                      <a:pt x="3" y="99"/>
                    </a:lnTo>
                    <a:lnTo>
                      <a:pt x="2" y="99"/>
                    </a:lnTo>
                    <a:lnTo>
                      <a:pt x="0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61" name="Freeform 98"/>
              <p:cNvSpPr>
                <a:spLocks/>
              </p:cNvSpPr>
              <p:nvPr/>
            </p:nvSpPr>
            <p:spPr bwMode="auto">
              <a:xfrm>
                <a:off x="2760" y="2261"/>
                <a:ext cx="4" cy="50"/>
              </a:xfrm>
              <a:custGeom>
                <a:avLst/>
                <a:gdLst>
                  <a:gd name="T0" fmla="*/ 0 w 8"/>
                  <a:gd name="T1" fmla="*/ 0 h 99"/>
                  <a:gd name="T2" fmla="*/ 1 w 8"/>
                  <a:gd name="T3" fmla="*/ 0 h 99"/>
                  <a:gd name="T4" fmla="*/ 1 w 8"/>
                  <a:gd name="T5" fmla="*/ 0 h 99"/>
                  <a:gd name="T6" fmla="*/ 1 w 8"/>
                  <a:gd name="T7" fmla="*/ 0 h 99"/>
                  <a:gd name="T8" fmla="*/ 1 w 8"/>
                  <a:gd name="T9" fmla="*/ 0 h 99"/>
                  <a:gd name="T10" fmla="*/ 1 w 8"/>
                  <a:gd name="T11" fmla="*/ 0 h 99"/>
                  <a:gd name="T12" fmla="*/ 1 w 8"/>
                  <a:gd name="T13" fmla="*/ 0 h 99"/>
                  <a:gd name="T14" fmla="*/ 1 w 8"/>
                  <a:gd name="T15" fmla="*/ 0 h 99"/>
                  <a:gd name="T16" fmla="*/ 1 w 8"/>
                  <a:gd name="T17" fmla="*/ 0 h 99"/>
                  <a:gd name="T18" fmla="*/ 1 w 8"/>
                  <a:gd name="T19" fmla="*/ 13 h 99"/>
                  <a:gd name="T20" fmla="*/ 1 w 8"/>
                  <a:gd name="T21" fmla="*/ 13 h 99"/>
                  <a:gd name="T22" fmla="*/ 1 w 8"/>
                  <a:gd name="T23" fmla="*/ 13 h 99"/>
                  <a:gd name="T24" fmla="*/ 1 w 8"/>
                  <a:gd name="T25" fmla="*/ 13 h 99"/>
                  <a:gd name="T26" fmla="*/ 1 w 8"/>
                  <a:gd name="T27" fmla="*/ 13 h 99"/>
                  <a:gd name="T28" fmla="*/ 1 w 8"/>
                  <a:gd name="T29" fmla="*/ 13 h 99"/>
                  <a:gd name="T30" fmla="*/ 1 w 8"/>
                  <a:gd name="T31" fmla="*/ 13 h 99"/>
                  <a:gd name="T32" fmla="*/ 1 w 8"/>
                  <a:gd name="T33" fmla="*/ 13 h 99"/>
                  <a:gd name="T34" fmla="*/ 0 w 8"/>
                  <a:gd name="T35" fmla="*/ 13 h 99"/>
                  <a:gd name="T36" fmla="*/ 0 w 8"/>
                  <a:gd name="T37" fmla="*/ 0 h 9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99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9"/>
                    </a:lnTo>
                    <a:lnTo>
                      <a:pt x="6" y="99"/>
                    </a:lnTo>
                    <a:lnTo>
                      <a:pt x="4" y="99"/>
                    </a:lnTo>
                    <a:lnTo>
                      <a:pt x="2" y="99"/>
                    </a:lnTo>
                    <a:lnTo>
                      <a:pt x="0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62" name="Freeform 99"/>
              <p:cNvSpPr>
                <a:spLocks/>
              </p:cNvSpPr>
              <p:nvPr/>
            </p:nvSpPr>
            <p:spPr bwMode="auto">
              <a:xfrm>
                <a:off x="2764" y="2261"/>
                <a:ext cx="3" cy="50"/>
              </a:xfrm>
              <a:custGeom>
                <a:avLst/>
                <a:gdLst>
                  <a:gd name="T0" fmla="*/ 0 w 6"/>
                  <a:gd name="T1" fmla="*/ 0 h 99"/>
                  <a:gd name="T2" fmla="*/ 0 w 6"/>
                  <a:gd name="T3" fmla="*/ 0 h 99"/>
                  <a:gd name="T4" fmla="*/ 1 w 6"/>
                  <a:gd name="T5" fmla="*/ 0 h 99"/>
                  <a:gd name="T6" fmla="*/ 1 w 6"/>
                  <a:gd name="T7" fmla="*/ 0 h 99"/>
                  <a:gd name="T8" fmla="*/ 1 w 6"/>
                  <a:gd name="T9" fmla="*/ 0 h 99"/>
                  <a:gd name="T10" fmla="*/ 1 w 6"/>
                  <a:gd name="T11" fmla="*/ 0 h 99"/>
                  <a:gd name="T12" fmla="*/ 1 w 6"/>
                  <a:gd name="T13" fmla="*/ 13 h 99"/>
                  <a:gd name="T14" fmla="*/ 1 w 6"/>
                  <a:gd name="T15" fmla="*/ 13 h 99"/>
                  <a:gd name="T16" fmla="*/ 1 w 6"/>
                  <a:gd name="T17" fmla="*/ 13 h 99"/>
                  <a:gd name="T18" fmla="*/ 1 w 6"/>
                  <a:gd name="T19" fmla="*/ 13 h 99"/>
                  <a:gd name="T20" fmla="*/ 0 w 6"/>
                  <a:gd name="T21" fmla="*/ 13 h 99"/>
                  <a:gd name="T22" fmla="*/ 0 w 6"/>
                  <a:gd name="T23" fmla="*/ 0 h 9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" h="99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9"/>
                    </a:lnTo>
                    <a:lnTo>
                      <a:pt x="4" y="99"/>
                    </a:lnTo>
                    <a:lnTo>
                      <a:pt x="2" y="99"/>
                    </a:lnTo>
                    <a:lnTo>
                      <a:pt x="0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63" name="Freeform 100"/>
              <p:cNvSpPr>
                <a:spLocks/>
              </p:cNvSpPr>
              <p:nvPr/>
            </p:nvSpPr>
            <p:spPr bwMode="auto">
              <a:xfrm>
                <a:off x="2767" y="2261"/>
                <a:ext cx="4" cy="50"/>
              </a:xfrm>
              <a:custGeom>
                <a:avLst/>
                <a:gdLst>
                  <a:gd name="T0" fmla="*/ 0 w 8"/>
                  <a:gd name="T1" fmla="*/ 0 h 99"/>
                  <a:gd name="T2" fmla="*/ 1 w 8"/>
                  <a:gd name="T3" fmla="*/ 0 h 99"/>
                  <a:gd name="T4" fmla="*/ 1 w 8"/>
                  <a:gd name="T5" fmla="*/ 0 h 99"/>
                  <a:gd name="T6" fmla="*/ 1 w 8"/>
                  <a:gd name="T7" fmla="*/ 0 h 99"/>
                  <a:gd name="T8" fmla="*/ 1 w 8"/>
                  <a:gd name="T9" fmla="*/ 0 h 99"/>
                  <a:gd name="T10" fmla="*/ 1 w 8"/>
                  <a:gd name="T11" fmla="*/ 0 h 99"/>
                  <a:gd name="T12" fmla="*/ 1 w 8"/>
                  <a:gd name="T13" fmla="*/ 0 h 99"/>
                  <a:gd name="T14" fmla="*/ 1 w 8"/>
                  <a:gd name="T15" fmla="*/ 0 h 99"/>
                  <a:gd name="T16" fmla="*/ 1 w 8"/>
                  <a:gd name="T17" fmla="*/ 0 h 99"/>
                  <a:gd name="T18" fmla="*/ 1 w 8"/>
                  <a:gd name="T19" fmla="*/ 13 h 99"/>
                  <a:gd name="T20" fmla="*/ 1 w 8"/>
                  <a:gd name="T21" fmla="*/ 13 h 99"/>
                  <a:gd name="T22" fmla="*/ 1 w 8"/>
                  <a:gd name="T23" fmla="*/ 13 h 99"/>
                  <a:gd name="T24" fmla="*/ 1 w 8"/>
                  <a:gd name="T25" fmla="*/ 13 h 99"/>
                  <a:gd name="T26" fmla="*/ 1 w 8"/>
                  <a:gd name="T27" fmla="*/ 13 h 99"/>
                  <a:gd name="T28" fmla="*/ 1 w 8"/>
                  <a:gd name="T29" fmla="*/ 13 h 99"/>
                  <a:gd name="T30" fmla="*/ 1 w 8"/>
                  <a:gd name="T31" fmla="*/ 13 h 99"/>
                  <a:gd name="T32" fmla="*/ 1 w 8"/>
                  <a:gd name="T33" fmla="*/ 13 h 99"/>
                  <a:gd name="T34" fmla="*/ 0 w 8"/>
                  <a:gd name="T35" fmla="*/ 13 h 99"/>
                  <a:gd name="T36" fmla="*/ 0 w 8"/>
                  <a:gd name="T37" fmla="*/ 0 h 9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99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9"/>
                    </a:lnTo>
                    <a:lnTo>
                      <a:pt x="6" y="99"/>
                    </a:lnTo>
                    <a:lnTo>
                      <a:pt x="4" y="99"/>
                    </a:lnTo>
                    <a:lnTo>
                      <a:pt x="2" y="99"/>
                    </a:lnTo>
                    <a:lnTo>
                      <a:pt x="0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64" name="Freeform 101"/>
              <p:cNvSpPr>
                <a:spLocks/>
              </p:cNvSpPr>
              <p:nvPr/>
            </p:nvSpPr>
            <p:spPr bwMode="auto">
              <a:xfrm>
                <a:off x="2771" y="2261"/>
                <a:ext cx="3" cy="50"/>
              </a:xfrm>
              <a:custGeom>
                <a:avLst/>
                <a:gdLst>
                  <a:gd name="T0" fmla="*/ 0 w 5"/>
                  <a:gd name="T1" fmla="*/ 0 h 99"/>
                  <a:gd name="T2" fmla="*/ 1 w 5"/>
                  <a:gd name="T3" fmla="*/ 0 h 99"/>
                  <a:gd name="T4" fmla="*/ 1 w 5"/>
                  <a:gd name="T5" fmla="*/ 0 h 99"/>
                  <a:gd name="T6" fmla="*/ 1 w 5"/>
                  <a:gd name="T7" fmla="*/ 0 h 99"/>
                  <a:gd name="T8" fmla="*/ 1 w 5"/>
                  <a:gd name="T9" fmla="*/ 0 h 99"/>
                  <a:gd name="T10" fmla="*/ 1 w 5"/>
                  <a:gd name="T11" fmla="*/ 13 h 99"/>
                  <a:gd name="T12" fmla="*/ 1 w 5"/>
                  <a:gd name="T13" fmla="*/ 13 h 99"/>
                  <a:gd name="T14" fmla="*/ 1 w 5"/>
                  <a:gd name="T15" fmla="*/ 13 h 99"/>
                  <a:gd name="T16" fmla="*/ 1 w 5"/>
                  <a:gd name="T17" fmla="*/ 13 h 99"/>
                  <a:gd name="T18" fmla="*/ 0 w 5"/>
                  <a:gd name="T19" fmla="*/ 13 h 99"/>
                  <a:gd name="T20" fmla="*/ 0 w 5"/>
                  <a:gd name="T21" fmla="*/ 0 h 9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99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99"/>
                    </a:lnTo>
                    <a:lnTo>
                      <a:pt x="3" y="99"/>
                    </a:lnTo>
                    <a:lnTo>
                      <a:pt x="1" y="99"/>
                    </a:lnTo>
                    <a:lnTo>
                      <a:pt x="0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65" name="Freeform 102"/>
              <p:cNvSpPr>
                <a:spLocks/>
              </p:cNvSpPr>
              <p:nvPr/>
            </p:nvSpPr>
            <p:spPr bwMode="auto">
              <a:xfrm>
                <a:off x="2774" y="2261"/>
                <a:ext cx="3" cy="50"/>
              </a:xfrm>
              <a:custGeom>
                <a:avLst/>
                <a:gdLst>
                  <a:gd name="T0" fmla="*/ 0 w 8"/>
                  <a:gd name="T1" fmla="*/ 0 h 99"/>
                  <a:gd name="T2" fmla="*/ 0 w 8"/>
                  <a:gd name="T3" fmla="*/ 0 h 99"/>
                  <a:gd name="T4" fmla="*/ 0 w 8"/>
                  <a:gd name="T5" fmla="*/ 0 h 99"/>
                  <a:gd name="T6" fmla="*/ 0 w 8"/>
                  <a:gd name="T7" fmla="*/ 0 h 99"/>
                  <a:gd name="T8" fmla="*/ 0 w 8"/>
                  <a:gd name="T9" fmla="*/ 0 h 99"/>
                  <a:gd name="T10" fmla="*/ 0 w 8"/>
                  <a:gd name="T11" fmla="*/ 0 h 99"/>
                  <a:gd name="T12" fmla="*/ 0 w 8"/>
                  <a:gd name="T13" fmla="*/ 0 h 99"/>
                  <a:gd name="T14" fmla="*/ 0 w 8"/>
                  <a:gd name="T15" fmla="*/ 0 h 99"/>
                  <a:gd name="T16" fmla="*/ 0 w 8"/>
                  <a:gd name="T17" fmla="*/ 0 h 99"/>
                  <a:gd name="T18" fmla="*/ 0 w 8"/>
                  <a:gd name="T19" fmla="*/ 13 h 99"/>
                  <a:gd name="T20" fmla="*/ 0 w 8"/>
                  <a:gd name="T21" fmla="*/ 13 h 99"/>
                  <a:gd name="T22" fmla="*/ 0 w 8"/>
                  <a:gd name="T23" fmla="*/ 13 h 99"/>
                  <a:gd name="T24" fmla="*/ 0 w 8"/>
                  <a:gd name="T25" fmla="*/ 13 h 99"/>
                  <a:gd name="T26" fmla="*/ 0 w 8"/>
                  <a:gd name="T27" fmla="*/ 13 h 99"/>
                  <a:gd name="T28" fmla="*/ 0 w 8"/>
                  <a:gd name="T29" fmla="*/ 13 h 99"/>
                  <a:gd name="T30" fmla="*/ 0 w 8"/>
                  <a:gd name="T31" fmla="*/ 13 h 99"/>
                  <a:gd name="T32" fmla="*/ 0 w 8"/>
                  <a:gd name="T33" fmla="*/ 13 h 99"/>
                  <a:gd name="T34" fmla="*/ 0 w 8"/>
                  <a:gd name="T35" fmla="*/ 13 h 99"/>
                  <a:gd name="T36" fmla="*/ 0 w 8"/>
                  <a:gd name="T37" fmla="*/ 0 h 9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99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9"/>
                    </a:lnTo>
                    <a:lnTo>
                      <a:pt x="6" y="99"/>
                    </a:lnTo>
                    <a:lnTo>
                      <a:pt x="4" y="99"/>
                    </a:lnTo>
                    <a:lnTo>
                      <a:pt x="2" y="99"/>
                    </a:lnTo>
                    <a:lnTo>
                      <a:pt x="0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66" name="Freeform 103"/>
              <p:cNvSpPr>
                <a:spLocks/>
              </p:cNvSpPr>
              <p:nvPr/>
            </p:nvSpPr>
            <p:spPr bwMode="auto">
              <a:xfrm>
                <a:off x="2777" y="2261"/>
                <a:ext cx="3" cy="50"/>
              </a:xfrm>
              <a:custGeom>
                <a:avLst/>
                <a:gdLst>
                  <a:gd name="T0" fmla="*/ 0 w 6"/>
                  <a:gd name="T1" fmla="*/ 0 h 99"/>
                  <a:gd name="T2" fmla="*/ 1 w 6"/>
                  <a:gd name="T3" fmla="*/ 0 h 99"/>
                  <a:gd name="T4" fmla="*/ 1 w 6"/>
                  <a:gd name="T5" fmla="*/ 0 h 99"/>
                  <a:gd name="T6" fmla="*/ 1 w 6"/>
                  <a:gd name="T7" fmla="*/ 0 h 99"/>
                  <a:gd name="T8" fmla="*/ 1 w 6"/>
                  <a:gd name="T9" fmla="*/ 0 h 99"/>
                  <a:gd name="T10" fmla="*/ 1 w 6"/>
                  <a:gd name="T11" fmla="*/ 13 h 99"/>
                  <a:gd name="T12" fmla="*/ 1 w 6"/>
                  <a:gd name="T13" fmla="*/ 13 h 99"/>
                  <a:gd name="T14" fmla="*/ 1 w 6"/>
                  <a:gd name="T15" fmla="*/ 13 h 99"/>
                  <a:gd name="T16" fmla="*/ 1 w 6"/>
                  <a:gd name="T17" fmla="*/ 13 h 99"/>
                  <a:gd name="T18" fmla="*/ 0 w 6"/>
                  <a:gd name="T19" fmla="*/ 13 h 99"/>
                  <a:gd name="T20" fmla="*/ 0 w 6"/>
                  <a:gd name="T21" fmla="*/ 0 h 9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9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9"/>
                    </a:lnTo>
                    <a:lnTo>
                      <a:pt x="4" y="99"/>
                    </a:lnTo>
                    <a:lnTo>
                      <a:pt x="2" y="99"/>
                    </a:lnTo>
                    <a:lnTo>
                      <a:pt x="0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67" name="Freeform 104"/>
              <p:cNvSpPr>
                <a:spLocks/>
              </p:cNvSpPr>
              <p:nvPr/>
            </p:nvSpPr>
            <p:spPr bwMode="auto">
              <a:xfrm>
                <a:off x="2780" y="2261"/>
                <a:ext cx="4" cy="50"/>
              </a:xfrm>
              <a:custGeom>
                <a:avLst/>
                <a:gdLst>
                  <a:gd name="T0" fmla="*/ 0 w 7"/>
                  <a:gd name="T1" fmla="*/ 0 h 99"/>
                  <a:gd name="T2" fmla="*/ 1 w 7"/>
                  <a:gd name="T3" fmla="*/ 0 h 99"/>
                  <a:gd name="T4" fmla="*/ 1 w 7"/>
                  <a:gd name="T5" fmla="*/ 0 h 99"/>
                  <a:gd name="T6" fmla="*/ 1 w 7"/>
                  <a:gd name="T7" fmla="*/ 0 h 99"/>
                  <a:gd name="T8" fmla="*/ 1 w 7"/>
                  <a:gd name="T9" fmla="*/ 0 h 99"/>
                  <a:gd name="T10" fmla="*/ 1 w 7"/>
                  <a:gd name="T11" fmla="*/ 13 h 99"/>
                  <a:gd name="T12" fmla="*/ 1 w 7"/>
                  <a:gd name="T13" fmla="*/ 13 h 99"/>
                  <a:gd name="T14" fmla="*/ 1 w 7"/>
                  <a:gd name="T15" fmla="*/ 13 h 99"/>
                  <a:gd name="T16" fmla="*/ 1 w 7"/>
                  <a:gd name="T17" fmla="*/ 13 h 99"/>
                  <a:gd name="T18" fmla="*/ 0 w 7"/>
                  <a:gd name="T19" fmla="*/ 13 h 99"/>
                  <a:gd name="T20" fmla="*/ 0 w 7"/>
                  <a:gd name="T21" fmla="*/ 0 h 9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99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99"/>
                    </a:lnTo>
                    <a:lnTo>
                      <a:pt x="5" y="99"/>
                    </a:lnTo>
                    <a:lnTo>
                      <a:pt x="4" y="99"/>
                    </a:lnTo>
                    <a:lnTo>
                      <a:pt x="2" y="99"/>
                    </a:lnTo>
                    <a:lnTo>
                      <a:pt x="0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68" name="Freeform 105"/>
              <p:cNvSpPr>
                <a:spLocks/>
              </p:cNvSpPr>
              <p:nvPr/>
            </p:nvSpPr>
            <p:spPr bwMode="auto">
              <a:xfrm>
                <a:off x="2784" y="2261"/>
                <a:ext cx="3" cy="50"/>
              </a:xfrm>
              <a:custGeom>
                <a:avLst/>
                <a:gdLst>
                  <a:gd name="T0" fmla="*/ 0 w 6"/>
                  <a:gd name="T1" fmla="*/ 0 h 99"/>
                  <a:gd name="T2" fmla="*/ 0 w 6"/>
                  <a:gd name="T3" fmla="*/ 0 h 99"/>
                  <a:gd name="T4" fmla="*/ 1 w 6"/>
                  <a:gd name="T5" fmla="*/ 0 h 99"/>
                  <a:gd name="T6" fmla="*/ 1 w 6"/>
                  <a:gd name="T7" fmla="*/ 0 h 99"/>
                  <a:gd name="T8" fmla="*/ 1 w 6"/>
                  <a:gd name="T9" fmla="*/ 0 h 99"/>
                  <a:gd name="T10" fmla="*/ 1 w 6"/>
                  <a:gd name="T11" fmla="*/ 0 h 99"/>
                  <a:gd name="T12" fmla="*/ 1 w 6"/>
                  <a:gd name="T13" fmla="*/ 0 h 99"/>
                  <a:gd name="T14" fmla="*/ 1 w 6"/>
                  <a:gd name="T15" fmla="*/ 0 h 99"/>
                  <a:gd name="T16" fmla="*/ 1 w 6"/>
                  <a:gd name="T17" fmla="*/ 0 h 99"/>
                  <a:gd name="T18" fmla="*/ 1 w 6"/>
                  <a:gd name="T19" fmla="*/ 13 h 99"/>
                  <a:gd name="T20" fmla="*/ 1 w 6"/>
                  <a:gd name="T21" fmla="*/ 13 h 99"/>
                  <a:gd name="T22" fmla="*/ 1 w 6"/>
                  <a:gd name="T23" fmla="*/ 13 h 99"/>
                  <a:gd name="T24" fmla="*/ 1 w 6"/>
                  <a:gd name="T25" fmla="*/ 13 h 99"/>
                  <a:gd name="T26" fmla="*/ 1 w 6"/>
                  <a:gd name="T27" fmla="*/ 13 h 99"/>
                  <a:gd name="T28" fmla="*/ 1 w 6"/>
                  <a:gd name="T29" fmla="*/ 13 h 99"/>
                  <a:gd name="T30" fmla="*/ 1 w 6"/>
                  <a:gd name="T31" fmla="*/ 13 h 99"/>
                  <a:gd name="T32" fmla="*/ 0 w 6"/>
                  <a:gd name="T33" fmla="*/ 13 h 99"/>
                  <a:gd name="T34" fmla="*/ 0 w 6"/>
                  <a:gd name="T35" fmla="*/ 13 h 99"/>
                  <a:gd name="T36" fmla="*/ 0 w 6"/>
                  <a:gd name="T37" fmla="*/ 0 h 9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99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9"/>
                    </a:lnTo>
                    <a:lnTo>
                      <a:pt x="4" y="99"/>
                    </a:lnTo>
                    <a:lnTo>
                      <a:pt x="2" y="99"/>
                    </a:lnTo>
                    <a:lnTo>
                      <a:pt x="0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69" name="Freeform 106"/>
              <p:cNvSpPr>
                <a:spLocks/>
              </p:cNvSpPr>
              <p:nvPr/>
            </p:nvSpPr>
            <p:spPr bwMode="auto">
              <a:xfrm>
                <a:off x="2787" y="2261"/>
                <a:ext cx="4" cy="50"/>
              </a:xfrm>
              <a:custGeom>
                <a:avLst/>
                <a:gdLst>
                  <a:gd name="T0" fmla="*/ 0 w 8"/>
                  <a:gd name="T1" fmla="*/ 0 h 99"/>
                  <a:gd name="T2" fmla="*/ 1 w 8"/>
                  <a:gd name="T3" fmla="*/ 0 h 99"/>
                  <a:gd name="T4" fmla="*/ 1 w 8"/>
                  <a:gd name="T5" fmla="*/ 0 h 99"/>
                  <a:gd name="T6" fmla="*/ 1 w 8"/>
                  <a:gd name="T7" fmla="*/ 0 h 99"/>
                  <a:gd name="T8" fmla="*/ 1 w 8"/>
                  <a:gd name="T9" fmla="*/ 0 h 99"/>
                  <a:gd name="T10" fmla="*/ 1 w 8"/>
                  <a:gd name="T11" fmla="*/ 0 h 99"/>
                  <a:gd name="T12" fmla="*/ 1 w 8"/>
                  <a:gd name="T13" fmla="*/ 0 h 99"/>
                  <a:gd name="T14" fmla="*/ 1 w 8"/>
                  <a:gd name="T15" fmla="*/ 0 h 99"/>
                  <a:gd name="T16" fmla="*/ 1 w 8"/>
                  <a:gd name="T17" fmla="*/ 0 h 99"/>
                  <a:gd name="T18" fmla="*/ 1 w 8"/>
                  <a:gd name="T19" fmla="*/ 13 h 99"/>
                  <a:gd name="T20" fmla="*/ 1 w 8"/>
                  <a:gd name="T21" fmla="*/ 13 h 99"/>
                  <a:gd name="T22" fmla="*/ 1 w 8"/>
                  <a:gd name="T23" fmla="*/ 13 h 99"/>
                  <a:gd name="T24" fmla="*/ 1 w 8"/>
                  <a:gd name="T25" fmla="*/ 13 h 99"/>
                  <a:gd name="T26" fmla="*/ 1 w 8"/>
                  <a:gd name="T27" fmla="*/ 13 h 99"/>
                  <a:gd name="T28" fmla="*/ 1 w 8"/>
                  <a:gd name="T29" fmla="*/ 13 h 99"/>
                  <a:gd name="T30" fmla="*/ 1 w 8"/>
                  <a:gd name="T31" fmla="*/ 13 h 99"/>
                  <a:gd name="T32" fmla="*/ 1 w 8"/>
                  <a:gd name="T33" fmla="*/ 13 h 99"/>
                  <a:gd name="T34" fmla="*/ 0 w 8"/>
                  <a:gd name="T35" fmla="*/ 13 h 99"/>
                  <a:gd name="T36" fmla="*/ 0 w 8"/>
                  <a:gd name="T37" fmla="*/ 0 h 9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99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9"/>
                    </a:lnTo>
                    <a:lnTo>
                      <a:pt x="6" y="99"/>
                    </a:lnTo>
                    <a:lnTo>
                      <a:pt x="4" y="99"/>
                    </a:lnTo>
                    <a:lnTo>
                      <a:pt x="2" y="99"/>
                    </a:lnTo>
                    <a:lnTo>
                      <a:pt x="0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70" name="Freeform 107"/>
              <p:cNvSpPr>
                <a:spLocks/>
              </p:cNvSpPr>
              <p:nvPr/>
            </p:nvSpPr>
            <p:spPr bwMode="auto">
              <a:xfrm>
                <a:off x="2791" y="2261"/>
                <a:ext cx="3" cy="49"/>
              </a:xfrm>
              <a:custGeom>
                <a:avLst/>
                <a:gdLst>
                  <a:gd name="T0" fmla="*/ 0 w 6"/>
                  <a:gd name="T1" fmla="*/ 0 h 97"/>
                  <a:gd name="T2" fmla="*/ 1 w 6"/>
                  <a:gd name="T3" fmla="*/ 0 h 97"/>
                  <a:gd name="T4" fmla="*/ 1 w 6"/>
                  <a:gd name="T5" fmla="*/ 0 h 97"/>
                  <a:gd name="T6" fmla="*/ 1 w 6"/>
                  <a:gd name="T7" fmla="*/ 0 h 97"/>
                  <a:gd name="T8" fmla="*/ 1 w 6"/>
                  <a:gd name="T9" fmla="*/ 0 h 97"/>
                  <a:gd name="T10" fmla="*/ 1 w 6"/>
                  <a:gd name="T11" fmla="*/ 13 h 97"/>
                  <a:gd name="T12" fmla="*/ 1 w 6"/>
                  <a:gd name="T13" fmla="*/ 13 h 97"/>
                  <a:gd name="T14" fmla="*/ 1 w 6"/>
                  <a:gd name="T15" fmla="*/ 13 h 97"/>
                  <a:gd name="T16" fmla="*/ 1 w 6"/>
                  <a:gd name="T17" fmla="*/ 13 h 97"/>
                  <a:gd name="T18" fmla="*/ 0 w 6"/>
                  <a:gd name="T19" fmla="*/ 13 h 97"/>
                  <a:gd name="T20" fmla="*/ 0 w 6"/>
                  <a:gd name="T21" fmla="*/ 0 h 9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7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7"/>
                    </a:lnTo>
                    <a:lnTo>
                      <a:pt x="4" y="97"/>
                    </a:lnTo>
                    <a:lnTo>
                      <a:pt x="2" y="9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71" name="Freeform 108"/>
              <p:cNvSpPr>
                <a:spLocks/>
              </p:cNvSpPr>
              <p:nvPr/>
            </p:nvSpPr>
            <p:spPr bwMode="auto">
              <a:xfrm>
                <a:off x="2794" y="2261"/>
                <a:ext cx="4" cy="49"/>
              </a:xfrm>
              <a:custGeom>
                <a:avLst/>
                <a:gdLst>
                  <a:gd name="T0" fmla="*/ 0 w 7"/>
                  <a:gd name="T1" fmla="*/ 0 h 97"/>
                  <a:gd name="T2" fmla="*/ 1 w 7"/>
                  <a:gd name="T3" fmla="*/ 0 h 97"/>
                  <a:gd name="T4" fmla="*/ 1 w 7"/>
                  <a:gd name="T5" fmla="*/ 0 h 97"/>
                  <a:gd name="T6" fmla="*/ 1 w 7"/>
                  <a:gd name="T7" fmla="*/ 0 h 97"/>
                  <a:gd name="T8" fmla="*/ 1 w 7"/>
                  <a:gd name="T9" fmla="*/ 0 h 97"/>
                  <a:gd name="T10" fmla="*/ 1 w 7"/>
                  <a:gd name="T11" fmla="*/ 0 h 97"/>
                  <a:gd name="T12" fmla="*/ 1 w 7"/>
                  <a:gd name="T13" fmla="*/ 0 h 97"/>
                  <a:gd name="T14" fmla="*/ 1 w 7"/>
                  <a:gd name="T15" fmla="*/ 0 h 97"/>
                  <a:gd name="T16" fmla="*/ 1 w 7"/>
                  <a:gd name="T17" fmla="*/ 0 h 97"/>
                  <a:gd name="T18" fmla="*/ 1 w 7"/>
                  <a:gd name="T19" fmla="*/ 13 h 97"/>
                  <a:gd name="T20" fmla="*/ 1 w 7"/>
                  <a:gd name="T21" fmla="*/ 13 h 97"/>
                  <a:gd name="T22" fmla="*/ 1 w 7"/>
                  <a:gd name="T23" fmla="*/ 13 h 97"/>
                  <a:gd name="T24" fmla="*/ 1 w 7"/>
                  <a:gd name="T25" fmla="*/ 13 h 97"/>
                  <a:gd name="T26" fmla="*/ 1 w 7"/>
                  <a:gd name="T27" fmla="*/ 13 h 97"/>
                  <a:gd name="T28" fmla="*/ 1 w 7"/>
                  <a:gd name="T29" fmla="*/ 13 h 97"/>
                  <a:gd name="T30" fmla="*/ 1 w 7"/>
                  <a:gd name="T31" fmla="*/ 13 h 97"/>
                  <a:gd name="T32" fmla="*/ 1 w 7"/>
                  <a:gd name="T33" fmla="*/ 13 h 97"/>
                  <a:gd name="T34" fmla="*/ 0 w 7"/>
                  <a:gd name="T35" fmla="*/ 13 h 97"/>
                  <a:gd name="T36" fmla="*/ 0 w 7"/>
                  <a:gd name="T37" fmla="*/ 0 h 9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97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97"/>
                    </a:lnTo>
                    <a:lnTo>
                      <a:pt x="5" y="97"/>
                    </a:lnTo>
                    <a:lnTo>
                      <a:pt x="3" y="97"/>
                    </a:lnTo>
                    <a:lnTo>
                      <a:pt x="2" y="9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72" name="Freeform 109"/>
              <p:cNvSpPr>
                <a:spLocks/>
              </p:cNvSpPr>
              <p:nvPr/>
            </p:nvSpPr>
            <p:spPr bwMode="auto">
              <a:xfrm>
                <a:off x="2798" y="2261"/>
                <a:ext cx="3" cy="49"/>
              </a:xfrm>
              <a:custGeom>
                <a:avLst/>
                <a:gdLst>
                  <a:gd name="T0" fmla="*/ 0 w 6"/>
                  <a:gd name="T1" fmla="*/ 0 h 97"/>
                  <a:gd name="T2" fmla="*/ 1 w 6"/>
                  <a:gd name="T3" fmla="*/ 0 h 97"/>
                  <a:gd name="T4" fmla="*/ 1 w 6"/>
                  <a:gd name="T5" fmla="*/ 0 h 97"/>
                  <a:gd name="T6" fmla="*/ 1 w 6"/>
                  <a:gd name="T7" fmla="*/ 0 h 97"/>
                  <a:gd name="T8" fmla="*/ 1 w 6"/>
                  <a:gd name="T9" fmla="*/ 0 h 97"/>
                  <a:gd name="T10" fmla="*/ 1 w 6"/>
                  <a:gd name="T11" fmla="*/ 13 h 97"/>
                  <a:gd name="T12" fmla="*/ 1 w 6"/>
                  <a:gd name="T13" fmla="*/ 13 h 97"/>
                  <a:gd name="T14" fmla="*/ 1 w 6"/>
                  <a:gd name="T15" fmla="*/ 13 h 97"/>
                  <a:gd name="T16" fmla="*/ 1 w 6"/>
                  <a:gd name="T17" fmla="*/ 13 h 97"/>
                  <a:gd name="T18" fmla="*/ 0 w 6"/>
                  <a:gd name="T19" fmla="*/ 13 h 97"/>
                  <a:gd name="T20" fmla="*/ 0 w 6"/>
                  <a:gd name="T21" fmla="*/ 0 h 9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7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7"/>
                    </a:lnTo>
                    <a:lnTo>
                      <a:pt x="4" y="97"/>
                    </a:lnTo>
                    <a:lnTo>
                      <a:pt x="2" y="9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73" name="Freeform 110"/>
              <p:cNvSpPr>
                <a:spLocks/>
              </p:cNvSpPr>
              <p:nvPr/>
            </p:nvSpPr>
            <p:spPr bwMode="auto">
              <a:xfrm>
                <a:off x="2801" y="2261"/>
                <a:ext cx="3" cy="49"/>
              </a:xfrm>
              <a:custGeom>
                <a:avLst/>
                <a:gdLst>
                  <a:gd name="T0" fmla="*/ 0 w 8"/>
                  <a:gd name="T1" fmla="*/ 0 h 97"/>
                  <a:gd name="T2" fmla="*/ 0 w 8"/>
                  <a:gd name="T3" fmla="*/ 0 h 97"/>
                  <a:gd name="T4" fmla="*/ 0 w 8"/>
                  <a:gd name="T5" fmla="*/ 0 h 97"/>
                  <a:gd name="T6" fmla="*/ 0 w 8"/>
                  <a:gd name="T7" fmla="*/ 0 h 97"/>
                  <a:gd name="T8" fmla="*/ 0 w 8"/>
                  <a:gd name="T9" fmla="*/ 0 h 97"/>
                  <a:gd name="T10" fmla="*/ 0 w 8"/>
                  <a:gd name="T11" fmla="*/ 13 h 97"/>
                  <a:gd name="T12" fmla="*/ 0 w 8"/>
                  <a:gd name="T13" fmla="*/ 13 h 97"/>
                  <a:gd name="T14" fmla="*/ 0 w 8"/>
                  <a:gd name="T15" fmla="*/ 13 h 97"/>
                  <a:gd name="T16" fmla="*/ 0 w 8"/>
                  <a:gd name="T17" fmla="*/ 13 h 97"/>
                  <a:gd name="T18" fmla="*/ 0 w 8"/>
                  <a:gd name="T19" fmla="*/ 13 h 97"/>
                  <a:gd name="T20" fmla="*/ 0 w 8"/>
                  <a:gd name="T21" fmla="*/ 0 h 9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7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7"/>
                    </a:lnTo>
                    <a:lnTo>
                      <a:pt x="6" y="97"/>
                    </a:lnTo>
                    <a:lnTo>
                      <a:pt x="4" y="97"/>
                    </a:lnTo>
                    <a:lnTo>
                      <a:pt x="2" y="9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74" name="Freeform 111"/>
              <p:cNvSpPr>
                <a:spLocks/>
              </p:cNvSpPr>
              <p:nvPr/>
            </p:nvSpPr>
            <p:spPr bwMode="auto">
              <a:xfrm>
                <a:off x="2804" y="2261"/>
                <a:ext cx="3" cy="49"/>
              </a:xfrm>
              <a:custGeom>
                <a:avLst/>
                <a:gdLst>
                  <a:gd name="T0" fmla="*/ 0 w 6"/>
                  <a:gd name="T1" fmla="*/ 0 h 97"/>
                  <a:gd name="T2" fmla="*/ 1 w 6"/>
                  <a:gd name="T3" fmla="*/ 0 h 97"/>
                  <a:gd name="T4" fmla="*/ 1 w 6"/>
                  <a:gd name="T5" fmla="*/ 0 h 97"/>
                  <a:gd name="T6" fmla="*/ 1 w 6"/>
                  <a:gd name="T7" fmla="*/ 0 h 97"/>
                  <a:gd name="T8" fmla="*/ 1 w 6"/>
                  <a:gd name="T9" fmla="*/ 1 h 97"/>
                  <a:gd name="T10" fmla="*/ 1 w 6"/>
                  <a:gd name="T11" fmla="*/ 13 h 97"/>
                  <a:gd name="T12" fmla="*/ 1 w 6"/>
                  <a:gd name="T13" fmla="*/ 13 h 97"/>
                  <a:gd name="T14" fmla="*/ 1 w 6"/>
                  <a:gd name="T15" fmla="*/ 13 h 97"/>
                  <a:gd name="T16" fmla="*/ 1 w 6"/>
                  <a:gd name="T17" fmla="*/ 13 h 97"/>
                  <a:gd name="T18" fmla="*/ 0 w 6"/>
                  <a:gd name="T19" fmla="*/ 13 h 97"/>
                  <a:gd name="T20" fmla="*/ 0 w 6"/>
                  <a:gd name="T21" fmla="*/ 0 h 9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7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6" y="97"/>
                    </a:lnTo>
                    <a:lnTo>
                      <a:pt x="4" y="97"/>
                    </a:lnTo>
                    <a:lnTo>
                      <a:pt x="2" y="9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75" name="Freeform 112"/>
              <p:cNvSpPr>
                <a:spLocks/>
              </p:cNvSpPr>
              <p:nvPr/>
            </p:nvSpPr>
            <p:spPr bwMode="auto">
              <a:xfrm>
                <a:off x="2807" y="2262"/>
                <a:ext cx="4" cy="48"/>
              </a:xfrm>
              <a:custGeom>
                <a:avLst/>
                <a:gdLst>
                  <a:gd name="T0" fmla="*/ 0 w 7"/>
                  <a:gd name="T1" fmla="*/ 0 h 96"/>
                  <a:gd name="T2" fmla="*/ 1 w 7"/>
                  <a:gd name="T3" fmla="*/ 0 h 96"/>
                  <a:gd name="T4" fmla="*/ 1 w 7"/>
                  <a:gd name="T5" fmla="*/ 0 h 96"/>
                  <a:gd name="T6" fmla="*/ 1 w 7"/>
                  <a:gd name="T7" fmla="*/ 0 h 96"/>
                  <a:gd name="T8" fmla="*/ 1 w 7"/>
                  <a:gd name="T9" fmla="*/ 0 h 96"/>
                  <a:gd name="T10" fmla="*/ 1 w 7"/>
                  <a:gd name="T11" fmla="*/ 0 h 96"/>
                  <a:gd name="T12" fmla="*/ 1 w 7"/>
                  <a:gd name="T13" fmla="*/ 0 h 96"/>
                  <a:gd name="T14" fmla="*/ 1 w 7"/>
                  <a:gd name="T15" fmla="*/ 0 h 96"/>
                  <a:gd name="T16" fmla="*/ 1 w 7"/>
                  <a:gd name="T17" fmla="*/ 0 h 96"/>
                  <a:gd name="T18" fmla="*/ 1 w 7"/>
                  <a:gd name="T19" fmla="*/ 12 h 96"/>
                  <a:gd name="T20" fmla="*/ 1 w 7"/>
                  <a:gd name="T21" fmla="*/ 12 h 96"/>
                  <a:gd name="T22" fmla="*/ 1 w 7"/>
                  <a:gd name="T23" fmla="*/ 12 h 96"/>
                  <a:gd name="T24" fmla="*/ 1 w 7"/>
                  <a:gd name="T25" fmla="*/ 12 h 96"/>
                  <a:gd name="T26" fmla="*/ 1 w 7"/>
                  <a:gd name="T27" fmla="*/ 12 h 96"/>
                  <a:gd name="T28" fmla="*/ 1 w 7"/>
                  <a:gd name="T29" fmla="*/ 12 h 96"/>
                  <a:gd name="T30" fmla="*/ 1 w 7"/>
                  <a:gd name="T31" fmla="*/ 12 h 96"/>
                  <a:gd name="T32" fmla="*/ 1 w 7"/>
                  <a:gd name="T33" fmla="*/ 12 h 96"/>
                  <a:gd name="T34" fmla="*/ 0 w 7"/>
                  <a:gd name="T35" fmla="*/ 12 h 96"/>
                  <a:gd name="T36" fmla="*/ 0 w 7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96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96"/>
                    </a:lnTo>
                    <a:lnTo>
                      <a:pt x="5" y="96"/>
                    </a:lnTo>
                    <a:lnTo>
                      <a:pt x="3" y="96"/>
                    </a:lnTo>
                    <a:lnTo>
                      <a:pt x="1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76" name="Freeform 113"/>
              <p:cNvSpPr>
                <a:spLocks/>
              </p:cNvSpPr>
              <p:nvPr/>
            </p:nvSpPr>
            <p:spPr bwMode="auto">
              <a:xfrm>
                <a:off x="2811" y="2262"/>
                <a:ext cx="3" cy="48"/>
              </a:xfrm>
              <a:custGeom>
                <a:avLst/>
                <a:gdLst>
                  <a:gd name="T0" fmla="*/ 0 w 6"/>
                  <a:gd name="T1" fmla="*/ 0 h 96"/>
                  <a:gd name="T2" fmla="*/ 1 w 6"/>
                  <a:gd name="T3" fmla="*/ 0 h 96"/>
                  <a:gd name="T4" fmla="*/ 1 w 6"/>
                  <a:gd name="T5" fmla="*/ 0 h 96"/>
                  <a:gd name="T6" fmla="*/ 1 w 6"/>
                  <a:gd name="T7" fmla="*/ 0 h 96"/>
                  <a:gd name="T8" fmla="*/ 1 w 6"/>
                  <a:gd name="T9" fmla="*/ 0 h 96"/>
                  <a:gd name="T10" fmla="*/ 1 w 6"/>
                  <a:gd name="T11" fmla="*/ 12 h 96"/>
                  <a:gd name="T12" fmla="*/ 1 w 6"/>
                  <a:gd name="T13" fmla="*/ 12 h 96"/>
                  <a:gd name="T14" fmla="*/ 1 w 6"/>
                  <a:gd name="T15" fmla="*/ 12 h 96"/>
                  <a:gd name="T16" fmla="*/ 1 w 6"/>
                  <a:gd name="T17" fmla="*/ 12 h 96"/>
                  <a:gd name="T18" fmla="*/ 0 w 6"/>
                  <a:gd name="T19" fmla="*/ 12 h 96"/>
                  <a:gd name="T20" fmla="*/ 0 w 6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77" name="Freeform 114"/>
              <p:cNvSpPr>
                <a:spLocks/>
              </p:cNvSpPr>
              <p:nvPr/>
            </p:nvSpPr>
            <p:spPr bwMode="auto">
              <a:xfrm>
                <a:off x="2814" y="2262"/>
                <a:ext cx="4" cy="48"/>
              </a:xfrm>
              <a:custGeom>
                <a:avLst/>
                <a:gdLst>
                  <a:gd name="T0" fmla="*/ 0 w 8"/>
                  <a:gd name="T1" fmla="*/ 0 h 96"/>
                  <a:gd name="T2" fmla="*/ 1 w 8"/>
                  <a:gd name="T3" fmla="*/ 0 h 96"/>
                  <a:gd name="T4" fmla="*/ 1 w 8"/>
                  <a:gd name="T5" fmla="*/ 0 h 96"/>
                  <a:gd name="T6" fmla="*/ 1 w 8"/>
                  <a:gd name="T7" fmla="*/ 0 h 96"/>
                  <a:gd name="T8" fmla="*/ 1 w 8"/>
                  <a:gd name="T9" fmla="*/ 0 h 96"/>
                  <a:gd name="T10" fmla="*/ 1 w 8"/>
                  <a:gd name="T11" fmla="*/ 12 h 96"/>
                  <a:gd name="T12" fmla="*/ 1 w 8"/>
                  <a:gd name="T13" fmla="*/ 12 h 96"/>
                  <a:gd name="T14" fmla="*/ 1 w 8"/>
                  <a:gd name="T15" fmla="*/ 12 h 96"/>
                  <a:gd name="T16" fmla="*/ 1 w 8"/>
                  <a:gd name="T17" fmla="*/ 12 h 96"/>
                  <a:gd name="T18" fmla="*/ 0 w 8"/>
                  <a:gd name="T19" fmla="*/ 12 h 96"/>
                  <a:gd name="T20" fmla="*/ 0 w 8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78" name="Freeform 115"/>
              <p:cNvSpPr>
                <a:spLocks/>
              </p:cNvSpPr>
              <p:nvPr/>
            </p:nvSpPr>
            <p:spPr bwMode="auto">
              <a:xfrm>
                <a:off x="2818" y="2262"/>
                <a:ext cx="3" cy="48"/>
              </a:xfrm>
              <a:custGeom>
                <a:avLst/>
                <a:gdLst>
                  <a:gd name="T0" fmla="*/ 0 w 5"/>
                  <a:gd name="T1" fmla="*/ 0 h 96"/>
                  <a:gd name="T2" fmla="*/ 0 w 5"/>
                  <a:gd name="T3" fmla="*/ 0 h 96"/>
                  <a:gd name="T4" fmla="*/ 1 w 5"/>
                  <a:gd name="T5" fmla="*/ 0 h 96"/>
                  <a:gd name="T6" fmla="*/ 1 w 5"/>
                  <a:gd name="T7" fmla="*/ 0 h 96"/>
                  <a:gd name="T8" fmla="*/ 1 w 5"/>
                  <a:gd name="T9" fmla="*/ 0 h 96"/>
                  <a:gd name="T10" fmla="*/ 1 w 5"/>
                  <a:gd name="T11" fmla="*/ 0 h 96"/>
                  <a:gd name="T12" fmla="*/ 1 w 5"/>
                  <a:gd name="T13" fmla="*/ 0 h 96"/>
                  <a:gd name="T14" fmla="*/ 1 w 5"/>
                  <a:gd name="T15" fmla="*/ 0 h 96"/>
                  <a:gd name="T16" fmla="*/ 1 w 5"/>
                  <a:gd name="T17" fmla="*/ 0 h 96"/>
                  <a:gd name="T18" fmla="*/ 1 w 5"/>
                  <a:gd name="T19" fmla="*/ 12 h 96"/>
                  <a:gd name="T20" fmla="*/ 1 w 5"/>
                  <a:gd name="T21" fmla="*/ 12 h 96"/>
                  <a:gd name="T22" fmla="*/ 1 w 5"/>
                  <a:gd name="T23" fmla="*/ 12 h 96"/>
                  <a:gd name="T24" fmla="*/ 1 w 5"/>
                  <a:gd name="T25" fmla="*/ 12 h 96"/>
                  <a:gd name="T26" fmla="*/ 1 w 5"/>
                  <a:gd name="T27" fmla="*/ 12 h 96"/>
                  <a:gd name="T28" fmla="*/ 1 w 5"/>
                  <a:gd name="T29" fmla="*/ 12 h 96"/>
                  <a:gd name="T30" fmla="*/ 1 w 5"/>
                  <a:gd name="T31" fmla="*/ 12 h 96"/>
                  <a:gd name="T32" fmla="*/ 0 w 5"/>
                  <a:gd name="T33" fmla="*/ 12 h 96"/>
                  <a:gd name="T34" fmla="*/ 0 w 5"/>
                  <a:gd name="T35" fmla="*/ 12 h 96"/>
                  <a:gd name="T36" fmla="*/ 0 w 5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" h="96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96"/>
                    </a:lnTo>
                    <a:lnTo>
                      <a:pt x="3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79" name="Freeform 116"/>
              <p:cNvSpPr>
                <a:spLocks/>
              </p:cNvSpPr>
              <p:nvPr/>
            </p:nvSpPr>
            <p:spPr bwMode="auto">
              <a:xfrm>
                <a:off x="2821" y="2262"/>
                <a:ext cx="4" cy="48"/>
              </a:xfrm>
              <a:custGeom>
                <a:avLst/>
                <a:gdLst>
                  <a:gd name="T0" fmla="*/ 0 w 8"/>
                  <a:gd name="T1" fmla="*/ 0 h 96"/>
                  <a:gd name="T2" fmla="*/ 1 w 8"/>
                  <a:gd name="T3" fmla="*/ 0 h 96"/>
                  <a:gd name="T4" fmla="*/ 1 w 8"/>
                  <a:gd name="T5" fmla="*/ 0 h 96"/>
                  <a:gd name="T6" fmla="*/ 1 w 8"/>
                  <a:gd name="T7" fmla="*/ 0 h 96"/>
                  <a:gd name="T8" fmla="*/ 1 w 8"/>
                  <a:gd name="T9" fmla="*/ 0 h 96"/>
                  <a:gd name="T10" fmla="*/ 1 w 8"/>
                  <a:gd name="T11" fmla="*/ 12 h 96"/>
                  <a:gd name="T12" fmla="*/ 1 w 8"/>
                  <a:gd name="T13" fmla="*/ 12 h 96"/>
                  <a:gd name="T14" fmla="*/ 1 w 8"/>
                  <a:gd name="T15" fmla="*/ 12 h 96"/>
                  <a:gd name="T16" fmla="*/ 1 w 8"/>
                  <a:gd name="T17" fmla="*/ 12 h 96"/>
                  <a:gd name="T18" fmla="*/ 0 w 8"/>
                  <a:gd name="T19" fmla="*/ 12 h 96"/>
                  <a:gd name="T20" fmla="*/ 0 w 8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80" name="Freeform 117"/>
              <p:cNvSpPr>
                <a:spLocks/>
              </p:cNvSpPr>
              <p:nvPr/>
            </p:nvSpPr>
            <p:spPr bwMode="auto">
              <a:xfrm>
                <a:off x="2825" y="2262"/>
                <a:ext cx="2" cy="48"/>
              </a:xfrm>
              <a:custGeom>
                <a:avLst/>
                <a:gdLst>
                  <a:gd name="T0" fmla="*/ 0 w 6"/>
                  <a:gd name="T1" fmla="*/ 0 h 96"/>
                  <a:gd name="T2" fmla="*/ 0 w 6"/>
                  <a:gd name="T3" fmla="*/ 0 h 96"/>
                  <a:gd name="T4" fmla="*/ 0 w 6"/>
                  <a:gd name="T5" fmla="*/ 0 h 96"/>
                  <a:gd name="T6" fmla="*/ 0 w 6"/>
                  <a:gd name="T7" fmla="*/ 0 h 96"/>
                  <a:gd name="T8" fmla="*/ 0 w 6"/>
                  <a:gd name="T9" fmla="*/ 0 h 96"/>
                  <a:gd name="T10" fmla="*/ 0 w 6"/>
                  <a:gd name="T11" fmla="*/ 12 h 96"/>
                  <a:gd name="T12" fmla="*/ 0 w 6"/>
                  <a:gd name="T13" fmla="*/ 12 h 96"/>
                  <a:gd name="T14" fmla="*/ 0 w 6"/>
                  <a:gd name="T15" fmla="*/ 12 h 96"/>
                  <a:gd name="T16" fmla="*/ 0 w 6"/>
                  <a:gd name="T17" fmla="*/ 12 h 96"/>
                  <a:gd name="T18" fmla="*/ 0 w 6"/>
                  <a:gd name="T19" fmla="*/ 12 h 96"/>
                  <a:gd name="T20" fmla="*/ 0 w 6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81" name="Freeform 118"/>
              <p:cNvSpPr>
                <a:spLocks/>
              </p:cNvSpPr>
              <p:nvPr/>
            </p:nvSpPr>
            <p:spPr bwMode="auto">
              <a:xfrm>
                <a:off x="2827" y="2262"/>
                <a:ext cx="4" cy="47"/>
              </a:xfrm>
              <a:custGeom>
                <a:avLst/>
                <a:gdLst>
                  <a:gd name="T0" fmla="*/ 0 w 8"/>
                  <a:gd name="T1" fmla="*/ 0 h 95"/>
                  <a:gd name="T2" fmla="*/ 1 w 8"/>
                  <a:gd name="T3" fmla="*/ 0 h 95"/>
                  <a:gd name="T4" fmla="*/ 1 w 8"/>
                  <a:gd name="T5" fmla="*/ 0 h 95"/>
                  <a:gd name="T6" fmla="*/ 1 w 8"/>
                  <a:gd name="T7" fmla="*/ 0 h 95"/>
                  <a:gd name="T8" fmla="*/ 1 w 8"/>
                  <a:gd name="T9" fmla="*/ 0 h 95"/>
                  <a:gd name="T10" fmla="*/ 1 w 8"/>
                  <a:gd name="T11" fmla="*/ 0 h 95"/>
                  <a:gd name="T12" fmla="*/ 1 w 8"/>
                  <a:gd name="T13" fmla="*/ 0 h 95"/>
                  <a:gd name="T14" fmla="*/ 1 w 8"/>
                  <a:gd name="T15" fmla="*/ 0 h 95"/>
                  <a:gd name="T16" fmla="*/ 1 w 8"/>
                  <a:gd name="T17" fmla="*/ 0 h 95"/>
                  <a:gd name="T18" fmla="*/ 1 w 8"/>
                  <a:gd name="T19" fmla="*/ 11 h 95"/>
                  <a:gd name="T20" fmla="*/ 1 w 8"/>
                  <a:gd name="T21" fmla="*/ 11 h 95"/>
                  <a:gd name="T22" fmla="*/ 1 w 8"/>
                  <a:gd name="T23" fmla="*/ 11 h 95"/>
                  <a:gd name="T24" fmla="*/ 1 w 8"/>
                  <a:gd name="T25" fmla="*/ 11 h 95"/>
                  <a:gd name="T26" fmla="*/ 1 w 8"/>
                  <a:gd name="T27" fmla="*/ 11 h 95"/>
                  <a:gd name="T28" fmla="*/ 1 w 8"/>
                  <a:gd name="T29" fmla="*/ 11 h 95"/>
                  <a:gd name="T30" fmla="*/ 1 w 8"/>
                  <a:gd name="T31" fmla="*/ 11 h 95"/>
                  <a:gd name="T32" fmla="*/ 1 w 8"/>
                  <a:gd name="T33" fmla="*/ 11 h 95"/>
                  <a:gd name="T34" fmla="*/ 0 w 8"/>
                  <a:gd name="T35" fmla="*/ 11 h 95"/>
                  <a:gd name="T36" fmla="*/ 0 w 8"/>
                  <a:gd name="T37" fmla="*/ 0 h 9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95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95"/>
                    </a:lnTo>
                    <a:lnTo>
                      <a:pt x="0" y="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82" name="Freeform 119"/>
              <p:cNvSpPr>
                <a:spLocks/>
              </p:cNvSpPr>
              <p:nvPr/>
            </p:nvSpPr>
            <p:spPr bwMode="auto">
              <a:xfrm>
                <a:off x="2831" y="2262"/>
                <a:ext cx="3" cy="47"/>
              </a:xfrm>
              <a:custGeom>
                <a:avLst/>
                <a:gdLst>
                  <a:gd name="T0" fmla="*/ 0 w 5"/>
                  <a:gd name="T1" fmla="*/ 0 h 95"/>
                  <a:gd name="T2" fmla="*/ 0 w 5"/>
                  <a:gd name="T3" fmla="*/ 0 h 95"/>
                  <a:gd name="T4" fmla="*/ 1 w 5"/>
                  <a:gd name="T5" fmla="*/ 0 h 95"/>
                  <a:gd name="T6" fmla="*/ 1 w 5"/>
                  <a:gd name="T7" fmla="*/ 0 h 95"/>
                  <a:gd name="T8" fmla="*/ 1 w 5"/>
                  <a:gd name="T9" fmla="*/ 0 h 95"/>
                  <a:gd name="T10" fmla="*/ 1 w 5"/>
                  <a:gd name="T11" fmla="*/ 0 h 95"/>
                  <a:gd name="T12" fmla="*/ 1 w 5"/>
                  <a:gd name="T13" fmla="*/ 0 h 95"/>
                  <a:gd name="T14" fmla="*/ 1 w 5"/>
                  <a:gd name="T15" fmla="*/ 0 h 95"/>
                  <a:gd name="T16" fmla="*/ 1 w 5"/>
                  <a:gd name="T17" fmla="*/ 0 h 95"/>
                  <a:gd name="T18" fmla="*/ 1 w 5"/>
                  <a:gd name="T19" fmla="*/ 11 h 95"/>
                  <a:gd name="T20" fmla="*/ 1 w 5"/>
                  <a:gd name="T21" fmla="*/ 11 h 95"/>
                  <a:gd name="T22" fmla="*/ 1 w 5"/>
                  <a:gd name="T23" fmla="*/ 11 h 95"/>
                  <a:gd name="T24" fmla="*/ 1 w 5"/>
                  <a:gd name="T25" fmla="*/ 11 h 95"/>
                  <a:gd name="T26" fmla="*/ 1 w 5"/>
                  <a:gd name="T27" fmla="*/ 11 h 95"/>
                  <a:gd name="T28" fmla="*/ 1 w 5"/>
                  <a:gd name="T29" fmla="*/ 11 h 95"/>
                  <a:gd name="T30" fmla="*/ 1 w 5"/>
                  <a:gd name="T31" fmla="*/ 11 h 95"/>
                  <a:gd name="T32" fmla="*/ 0 w 5"/>
                  <a:gd name="T33" fmla="*/ 11 h 95"/>
                  <a:gd name="T34" fmla="*/ 0 w 5"/>
                  <a:gd name="T35" fmla="*/ 11 h 95"/>
                  <a:gd name="T36" fmla="*/ 0 w 5"/>
                  <a:gd name="T37" fmla="*/ 0 h 9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" h="95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95"/>
                    </a:lnTo>
                    <a:lnTo>
                      <a:pt x="3" y="95"/>
                    </a:lnTo>
                    <a:lnTo>
                      <a:pt x="1" y="95"/>
                    </a:lnTo>
                    <a:lnTo>
                      <a:pt x="0" y="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83" name="Freeform 120"/>
              <p:cNvSpPr>
                <a:spLocks/>
              </p:cNvSpPr>
              <p:nvPr/>
            </p:nvSpPr>
            <p:spPr bwMode="auto">
              <a:xfrm>
                <a:off x="2834" y="2263"/>
                <a:ext cx="4" cy="46"/>
              </a:xfrm>
              <a:custGeom>
                <a:avLst/>
                <a:gdLst>
                  <a:gd name="T0" fmla="*/ 0 w 8"/>
                  <a:gd name="T1" fmla="*/ 0 h 93"/>
                  <a:gd name="T2" fmla="*/ 1 w 8"/>
                  <a:gd name="T3" fmla="*/ 0 h 93"/>
                  <a:gd name="T4" fmla="*/ 1 w 8"/>
                  <a:gd name="T5" fmla="*/ 0 h 93"/>
                  <a:gd name="T6" fmla="*/ 1 w 8"/>
                  <a:gd name="T7" fmla="*/ 0 h 93"/>
                  <a:gd name="T8" fmla="*/ 1 w 8"/>
                  <a:gd name="T9" fmla="*/ 0 h 93"/>
                  <a:gd name="T10" fmla="*/ 1 w 8"/>
                  <a:gd name="T11" fmla="*/ 11 h 93"/>
                  <a:gd name="T12" fmla="*/ 1 w 8"/>
                  <a:gd name="T13" fmla="*/ 11 h 93"/>
                  <a:gd name="T14" fmla="*/ 1 w 8"/>
                  <a:gd name="T15" fmla="*/ 11 h 93"/>
                  <a:gd name="T16" fmla="*/ 1 w 8"/>
                  <a:gd name="T17" fmla="*/ 11 h 93"/>
                  <a:gd name="T18" fmla="*/ 0 w 8"/>
                  <a:gd name="T19" fmla="*/ 11 h 93"/>
                  <a:gd name="T20" fmla="*/ 0 w 8"/>
                  <a:gd name="T21" fmla="*/ 0 h 9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3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3"/>
                    </a:lnTo>
                    <a:lnTo>
                      <a:pt x="6" y="93"/>
                    </a:lnTo>
                    <a:lnTo>
                      <a:pt x="4" y="93"/>
                    </a:lnTo>
                    <a:lnTo>
                      <a:pt x="2" y="93"/>
                    </a:lnTo>
                    <a:lnTo>
                      <a:pt x="0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84" name="Freeform 121"/>
              <p:cNvSpPr>
                <a:spLocks/>
              </p:cNvSpPr>
              <p:nvPr/>
            </p:nvSpPr>
            <p:spPr bwMode="auto">
              <a:xfrm>
                <a:off x="2838" y="2263"/>
                <a:ext cx="4" cy="46"/>
              </a:xfrm>
              <a:custGeom>
                <a:avLst/>
                <a:gdLst>
                  <a:gd name="T0" fmla="*/ 0 w 8"/>
                  <a:gd name="T1" fmla="*/ 0 h 93"/>
                  <a:gd name="T2" fmla="*/ 1 w 8"/>
                  <a:gd name="T3" fmla="*/ 0 h 93"/>
                  <a:gd name="T4" fmla="*/ 1 w 8"/>
                  <a:gd name="T5" fmla="*/ 0 h 93"/>
                  <a:gd name="T6" fmla="*/ 1 w 8"/>
                  <a:gd name="T7" fmla="*/ 0 h 93"/>
                  <a:gd name="T8" fmla="*/ 1 w 8"/>
                  <a:gd name="T9" fmla="*/ 0 h 93"/>
                  <a:gd name="T10" fmla="*/ 1 w 8"/>
                  <a:gd name="T11" fmla="*/ 11 h 93"/>
                  <a:gd name="T12" fmla="*/ 1 w 8"/>
                  <a:gd name="T13" fmla="*/ 11 h 93"/>
                  <a:gd name="T14" fmla="*/ 1 w 8"/>
                  <a:gd name="T15" fmla="*/ 11 h 93"/>
                  <a:gd name="T16" fmla="*/ 1 w 8"/>
                  <a:gd name="T17" fmla="*/ 11 h 93"/>
                  <a:gd name="T18" fmla="*/ 0 w 8"/>
                  <a:gd name="T19" fmla="*/ 11 h 93"/>
                  <a:gd name="T20" fmla="*/ 0 w 8"/>
                  <a:gd name="T21" fmla="*/ 0 h 9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3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3"/>
                    </a:lnTo>
                    <a:lnTo>
                      <a:pt x="6" y="93"/>
                    </a:lnTo>
                    <a:lnTo>
                      <a:pt x="4" y="93"/>
                    </a:lnTo>
                    <a:lnTo>
                      <a:pt x="2" y="93"/>
                    </a:lnTo>
                    <a:lnTo>
                      <a:pt x="0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85" name="Freeform 122"/>
              <p:cNvSpPr>
                <a:spLocks/>
              </p:cNvSpPr>
              <p:nvPr/>
            </p:nvSpPr>
            <p:spPr bwMode="auto">
              <a:xfrm>
                <a:off x="2842" y="2263"/>
                <a:ext cx="3" cy="46"/>
              </a:xfrm>
              <a:custGeom>
                <a:avLst/>
                <a:gdLst>
                  <a:gd name="T0" fmla="*/ 0 w 5"/>
                  <a:gd name="T1" fmla="*/ 0 h 93"/>
                  <a:gd name="T2" fmla="*/ 0 w 5"/>
                  <a:gd name="T3" fmla="*/ 0 h 93"/>
                  <a:gd name="T4" fmla="*/ 1 w 5"/>
                  <a:gd name="T5" fmla="*/ 0 h 93"/>
                  <a:gd name="T6" fmla="*/ 1 w 5"/>
                  <a:gd name="T7" fmla="*/ 0 h 93"/>
                  <a:gd name="T8" fmla="*/ 1 w 5"/>
                  <a:gd name="T9" fmla="*/ 0 h 93"/>
                  <a:gd name="T10" fmla="*/ 1 w 5"/>
                  <a:gd name="T11" fmla="*/ 11 h 93"/>
                  <a:gd name="T12" fmla="*/ 1 w 5"/>
                  <a:gd name="T13" fmla="*/ 11 h 93"/>
                  <a:gd name="T14" fmla="*/ 1 w 5"/>
                  <a:gd name="T15" fmla="*/ 11 h 93"/>
                  <a:gd name="T16" fmla="*/ 0 w 5"/>
                  <a:gd name="T17" fmla="*/ 11 h 93"/>
                  <a:gd name="T18" fmla="*/ 0 w 5"/>
                  <a:gd name="T19" fmla="*/ 11 h 93"/>
                  <a:gd name="T20" fmla="*/ 0 w 5"/>
                  <a:gd name="T21" fmla="*/ 0 h 9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93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93"/>
                    </a:lnTo>
                    <a:lnTo>
                      <a:pt x="3" y="93"/>
                    </a:lnTo>
                    <a:lnTo>
                      <a:pt x="2" y="93"/>
                    </a:lnTo>
                    <a:lnTo>
                      <a:pt x="0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86" name="Freeform 123"/>
              <p:cNvSpPr>
                <a:spLocks/>
              </p:cNvSpPr>
              <p:nvPr/>
            </p:nvSpPr>
            <p:spPr bwMode="auto">
              <a:xfrm>
                <a:off x="2845" y="2263"/>
                <a:ext cx="3" cy="46"/>
              </a:xfrm>
              <a:custGeom>
                <a:avLst/>
                <a:gdLst>
                  <a:gd name="T0" fmla="*/ 0 w 6"/>
                  <a:gd name="T1" fmla="*/ 0 h 93"/>
                  <a:gd name="T2" fmla="*/ 1 w 6"/>
                  <a:gd name="T3" fmla="*/ 0 h 93"/>
                  <a:gd name="T4" fmla="*/ 1 w 6"/>
                  <a:gd name="T5" fmla="*/ 0 h 93"/>
                  <a:gd name="T6" fmla="*/ 1 w 6"/>
                  <a:gd name="T7" fmla="*/ 0 h 93"/>
                  <a:gd name="T8" fmla="*/ 1 w 6"/>
                  <a:gd name="T9" fmla="*/ 0 h 93"/>
                  <a:gd name="T10" fmla="*/ 1 w 6"/>
                  <a:gd name="T11" fmla="*/ 11 h 93"/>
                  <a:gd name="T12" fmla="*/ 1 w 6"/>
                  <a:gd name="T13" fmla="*/ 11 h 93"/>
                  <a:gd name="T14" fmla="*/ 1 w 6"/>
                  <a:gd name="T15" fmla="*/ 11 h 93"/>
                  <a:gd name="T16" fmla="*/ 1 w 6"/>
                  <a:gd name="T17" fmla="*/ 11 h 93"/>
                  <a:gd name="T18" fmla="*/ 0 w 6"/>
                  <a:gd name="T19" fmla="*/ 11 h 93"/>
                  <a:gd name="T20" fmla="*/ 0 w 6"/>
                  <a:gd name="T21" fmla="*/ 0 h 9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3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3"/>
                    </a:lnTo>
                    <a:lnTo>
                      <a:pt x="4" y="93"/>
                    </a:lnTo>
                    <a:lnTo>
                      <a:pt x="2" y="93"/>
                    </a:lnTo>
                    <a:lnTo>
                      <a:pt x="0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87" name="Freeform 124"/>
              <p:cNvSpPr>
                <a:spLocks/>
              </p:cNvSpPr>
              <p:nvPr/>
            </p:nvSpPr>
            <p:spPr bwMode="auto">
              <a:xfrm>
                <a:off x="2848" y="2263"/>
                <a:ext cx="3" cy="46"/>
              </a:xfrm>
              <a:custGeom>
                <a:avLst/>
                <a:gdLst>
                  <a:gd name="T0" fmla="*/ 0 w 8"/>
                  <a:gd name="T1" fmla="*/ 0 h 93"/>
                  <a:gd name="T2" fmla="*/ 0 w 8"/>
                  <a:gd name="T3" fmla="*/ 0 h 93"/>
                  <a:gd name="T4" fmla="*/ 0 w 8"/>
                  <a:gd name="T5" fmla="*/ 0 h 93"/>
                  <a:gd name="T6" fmla="*/ 0 w 8"/>
                  <a:gd name="T7" fmla="*/ 0 h 93"/>
                  <a:gd name="T8" fmla="*/ 0 w 8"/>
                  <a:gd name="T9" fmla="*/ 0 h 93"/>
                  <a:gd name="T10" fmla="*/ 0 w 8"/>
                  <a:gd name="T11" fmla="*/ 11 h 93"/>
                  <a:gd name="T12" fmla="*/ 0 w 8"/>
                  <a:gd name="T13" fmla="*/ 11 h 93"/>
                  <a:gd name="T14" fmla="*/ 0 w 8"/>
                  <a:gd name="T15" fmla="*/ 11 h 93"/>
                  <a:gd name="T16" fmla="*/ 0 w 8"/>
                  <a:gd name="T17" fmla="*/ 11 h 93"/>
                  <a:gd name="T18" fmla="*/ 0 w 8"/>
                  <a:gd name="T19" fmla="*/ 11 h 93"/>
                  <a:gd name="T20" fmla="*/ 0 w 8"/>
                  <a:gd name="T21" fmla="*/ 0 h 9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3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2" y="93"/>
                    </a:lnTo>
                    <a:lnTo>
                      <a:pt x="0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88" name="Freeform 125"/>
              <p:cNvSpPr>
                <a:spLocks/>
              </p:cNvSpPr>
              <p:nvPr/>
            </p:nvSpPr>
            <p:spPr bwMode="auto">
              <a:xfrm>
                <a:off x="2851" y="2263"/>
                <a:ext cx="4" cy="46"/>
              </a:xfrm>
              <a:custGeom>
                <a:avLst/>
                <a:gdLst>
                  <a:gd name="T0" fmla="*/ 0 w 8"/>
                  <a:gd name="T1" fmla="*/ 0 h 93"/>
                  <a:gd name="T2" fmla="*/ 1 w 8"/>
                  <a:gd name="T3" fmla="*/ 0 h 93"/>
                  <a:gd name="T4" fmla="*/ 1 w 8"/>
                  <a:gd name="T5" fmla="*/ 0 h 93"/>
                  <a:gd name="T6" fmla="*/ 1 w 8"/>
                  <a:gd name="T7" fmla="*/ 0 h 93"/>
                  <a:gd name="T8" fmla="*/ 1 w 8"/>
                  <a:gd name="T9" fmla="*/ 0 h 93"/>
                  <a:gd name="T10" fmla="*/ 1 w 8"/>
                  <a:gd name="T11" fmla="*/ 0 h 93"/>
                  <a:gd name="T12" fmla="*/ 1 w 8"/>
                  <a:gd name="T13" fmla="*/ 0 h 93"/>
                  <a:gd name="T14" fmla="*/ 1 w 8"/>
                  <a:gd name="T15" fmla="*/ 0 h 93"/>
                  <a:gd name="T16" fmla="*/ 1 w 8"/>
                  <a:gd name="T17" fmla="*/ 0 h 93"/>
                  <a:gd name="T18" fmla="*/ 1 w 8"/>
                  <a:gd name="T19" fmla="*/ 11 h 93"/>
                  <a:gd name="T20" fmla="*/ 1 w 8"/>
                  <a:gd name="T21" fmla="*/ 11 h 93"/>
                  <a:gd name="T22" fmla="*/ 1 w 8"/>
                  <a:gd name="T23" fmla="*/ 11 h 93"/>
                  <a:gd name="T24" fmla="*/ 1 w 8"/>
                  <a:gd name="T25" fmla="*/ 11 h 93"/>
                  <a:gd name="T26" fmla="*/ 1 w 8"/>
                  <a:gd name="T27" fmla="*/ 11 h 93"/>
                  <a:gd name="T28" fmla="*/ 1 w 8"/>
                  <a:gd name="T29" fmla="*/ 11 h 93"/>
                  <a:gd name="T30" fmla="*/ 1 w 8"/>
                  <a:gd name="T31" fmla="*/ 11 h 93"/>
                  <a:gd name="T32" fmla="*/ 1 w 8"/>
                  <a:gd name="T33" fmla="*/ 11 h 93"/>
                  <a:gd name="T34" fmla="*/ 0 w 8"/>
                  <a:gd name="T35" fmla="*/ 11 h 93"/>
                  <a:gd name="T36" fmla="*/ 0 w 8"/>
                  <a:gd name="T37" fmla="*/ 0 h 9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93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2" y="91"/>
                    </a:lnTo>
                    <a:lnTo>
                      <a:pt x="2" y="93"/>
                    </a:lnTo>
                    <a:lnTo>
                      <a:pt x="0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89" name="Freeform 126"/>
              <p:cNvSpPr>
                <a:spLocks/>
              </p:cNvSpPr>
              <p:nvPr/>
            </p:nvSpPr>
            <p:spPr bwMode="auto">
              <a:xfrm>
                <a:off x="2855" y="2263"/>
                <a:ext cx="3" cy="45"/>
              </a:xfrm>
              <a:custGeom>
                <a:avLst/>
                <a:gdLst>
                  <a:gd name="T0" fmla="*/ 0 w 5"/>
                  <a:gd name="T1" fmla="*/ 0 h 91"/>
                  <a:gd name="T2" fmla="*/ 1 w 5"/>
                  <a:gd name="T3" fmla="*/ 0 h 91"/>
                  <a:gd name="T4" fmla="*/ 1 w 5"/>
                  <a:gd name="T5" fmla="*/ 0 h 91"/>
                  <a:gd name="T6" fmla="*/ 1 w 5"/>
                  <a:gd name="T7" fmla="*/ 0 h 91"/>
                  <a:gd name="T8" fmla="*/ 1 w 5"/>
                  <a:gd name="T9" fmla="*/ 0 h 91"/>
                  <a:gd name="T10" fmla="*/ 1 w 5"/>
                  <a:gd name="T11" fmla="*/ 11 h 91"/>
                  <a:gd name="T12" fmla="*/ 1 w 5"/>
                  <a:gd name="T13" fmla="*/ 11 h 91"/>
                  <a:gd name="T14" fmla="*/ 1 w 5"/>
                  <a:gd name="T15" fmla="*/ 11 h 91"/>
                  <a:gd name="T16" fmla="*/ 1 w 5"/>
                  <a:gd name="T17" fmla="*/ 11 h 91"/>
                  <a:gd name="T18" fmla="*/ 0 w 5"/>
                  <a:gd name="T19" fmla="*/ 11 h 91"/>
                  <a:gd name="T20" fmla="*/ 0 w 5"/>
                  <a:gd name="T21" fmla="*/ 0 h 9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91">
                    <a:moveTo>
                      <a:pt x="0" y="0"/>
                    </a:moveTo>
                    <a:lnTo>
                      <a:pt x="1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91"/>
                    </a:lnTo>
                    <a:lnTo>
                      <a:pt x="3" y="91"/>
                    </a:lnTo>
                    <a:lnTo>
                      <a:pt x="1" y="91"/>
                    </a:lnTo>
                    <a:lnTo>
                      <a:pt x="0" y="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90" name="Freeform 127"/>
              <p:cNvSpPr>
                <a:spLocks/>
              </p:cNvSpPr>
              <p:nvPr/>
            </p:nvSpPr>
            <p:spPr bwMode="auto">
              <a:xfrm>
                <a:off x="2858" y="2263"/>
                <a:ext cx="3" cy="45"/>
              </a:xfrm>
              <a:custGeom>
                <a:avLst/>
                <a:gdLst>
                  <a:gd name="T0" fmla="*/ 0 w 6"/>
                  <a:gd name="T1" fmla="*/ 0 h 91"/>
                  <a:gd name="T2" fmla="*/ 1 w 6"/>
                  <a:gd name="T3" fmla="*/ 0 h 91"/>
                  <a:gd name="T4" fmla="*/ 1 w 6"/>
                  <a:gd name="T5" fmla="*/ 0 h 91"/>
                  <a:gd name="T6" fmla="*/ 1 w 6"/>
                  <a:gd name="T7" fmla="*/ 0 h 91"/>
                  <a:gd name="T8" fmla="*/ 1 w 6"/>
                  <a:gd name="T9" fmla="*/ 0 h 91"/>
                  <a:gd name="T10" fmla="*/ 1 w 6"/>
                  <a:gd name="T11" fmla="*/ 11 h 91"/>
                  <a:gd name="T12" fmla="*/ 1 w 6"/>
                  <a:gd name="T13" fmla="*/ 11 h 91"/>
                  <a:gd name="T14" fmla="*/ 1 w 6"/>
                  <a:gd name="T15" fmla="*/ 11 h 91"/>
                  <a:gd name="T16" fmla="*/ 1 w 6"/>
                  <a:gd name="T17" fmla="*/ 11 h 91"/>
                  <a:gd name="T18" fmla="*/ 0 w 6"/>
                  <a:gd name="T19" fmla="*/ 11 h 91"/>
                  <a:gd name="T20" fmla="*/ 0 w 6"/>
                  <a:gd name="T21" fmla="*/ 0 h 9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1">
                    <a:moveTo>
                      <a:pt x="0" y="0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2" y="91"/>
                    </a:lnTo>
                    <a:lnTo>
                      <a:pt x="0" y="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91" name="Freeform 128"/>
              <p:cNvSpPr>
                <a:spLocks/>
              </p:cNvSpPr>
              <p:nvPr/>
            </p:nvSpPr>
            <p:spPr bwMode="auto">
              <a:xfrm>
                <a:off x="2861" y="2264"/>
                <a:ext cx="4" cy="44"/>
              </a:xfrm>
              <a:custGeom>
                <a:avLst/>
                <a:gdLst>
                  <a:gd name="T0" fmla="*/ 0 w 8"/>
                  <a:gd name="T1" fmla="*/ 0 h 89"/>
                  <a:gd name="T2" fmla="*/ 1 w 8"/>
                  <a:gd name="T3" fmla="*/ 0 h 89"/>
                  <a:gd name="T4" fmla="*/ 1 w 8"/>
                  <a:gd name="T5" fmla="*/ 0 h 89"/>
                  <a:gd name="T6" fmla="*/ 1 w 8"/>
                  <a:gd name="T7" fmla="*/ 0 h 89"/>
                  <a:gd name="T8" fmla="*/ 1 w 8"/>
                  <a:gd name="T9" fmla="*/ 0 h 89"/>
                  <a:gd name="T10" fmla="*/ 1 w 8"/>
                  <a:gd name="T11" fmla="*/ 11 h 89"/>
                  <a:gd name="T12" fmla="*/ 1 w 8"/>
                  <a:gd name="T13" fmla="*/ 11 h 89"/>
                  <a:gd name="T14" fmla="*/ 1 w 8"/>
                  <a:gd name="T15" fmla="*/ 11 h 89"/>
                  <a:gd name="T16" fmla="*/ 1 w 8"/>
                  <a:gd name="T17" fmla="*/ 11 h 89"/>
                  <a:gd name="T18" fmla="*/ 0 w 8"/>
                  <a:gd name="T19" fmla="*/ 11 h 89"/>
                  <a:gd name="T20" fmla="*/ 0 w 8"/>
                  <a:gd name="T21" fmla="*/ 0 h 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89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2" y="89"/>
                    </a:lnTo>
                    <a:lnTo>
                      <a:pt x="0" y="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92" name="Freeform 129"/>
              <p:cNvSpPr>
                <a:spLocks/>
              </p:cNvSpPr>
              <p:nvPr/>
            </p:nvSpPr>
            <p:spPr bwMode="auto">
              <a:xfrm>
                <a:off x="2865" y="2264"/>
                <a:ext cx="3" cy="44"/>
              </a:xfrm>
              <a:custGeom>
                <a:avLst/>
                <a:gdLst>
                  <a:gd name="T0" fmla="*/ 0 w 5"/>
                  <a:gd name="T1" fmla="*/ 0 h 89"/>
                  <a:gd name="T2" fmla="*/ 1 w 5"/>
                  <a:gd name="T3" fmla="*/ 0 h 89"/>
                  <a:gd name="T4" fmla="*/ 1 w 5"/>
                  <a:gd name="T5" fmla="*/ 0 h 89"/>
                  <a:gd name="T6" fmla="*/ 1 w 5"/>
                  <a:gd name="T7" fmla="*/ 0 h 89"/>
                  <a:gd name="T8" fmla="*/ 1 w 5"/>
                  <a:gd name="T9" fmla="*/ 0 h 89"/>
                  <a:gd name="T10" fmla="*/ 1 w 5"/>
                  <a:gd name="T11" fmla="*/ 11 h 89"/>
                  <a:gd name="T12" fmla="*/ 1 w 5"/>
                  <a:gd name="T13" fmla="*/ 11 h 89"/>
                  <a:gd name="T14" fmla="*/ 1 w 5"/>
                  <a:gd name="T15" fmla="*/ 11 h 89"/>
                  <a:gd name="T16" fmla="*/ 1 w 5"/>
                  <a:gd name="T17" fmla="*/ 11 h 89"/>
                  <a:gd name="T18" fmla="*/ 0 w 5"/>
                  <a:gd name="T19" fmla="*/ 11 h 89"/>
                  <a:gd name="T20" fmla="*/ 0 w 5"/>
                  <a:gd name="T21" fmla="*/ 0 h 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89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89"/>
                    </a:lnTo>
                    <a:lnTo>
                      <a:pt x="4" y="89"/>
                    </a:lnTo>
                    <a:lnTo>
                      <a:pt x="2" y="89"/>
                    </a:lnTo>
                    <a:lnTo>
                      <a:pt x="0" y="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93" name="Freeform 130"/>
              <p:cNvSpPr>
                <a:spLocks/>
              </p:cNvSpPr>
              <p:nvPr/>
            </p:nvSpPr>
            <p:spPr bwMode="auto">
              <a:xfrm>
                <a:off x="2868" y="2264"/>
                <a:ext cx="4" cy="43"/>
              </a:xfrm>
              <a:custGeom>
                <a:avLst/>
                <a:gdLst>
                  <a:gd name="T0" fmla="*/ 0 w 8"/>
                  <a:gd name="T1" fmla="*/ 0 h 87"/>
                  <a:gd name="T2" fmla="*/ 1 w 8"/>
                  <a:gd name="T3" fmla="*/ 0 h 87"/>
                  <a:gd name="T4" fmla="*/ 1 w 8"/>
                  <a:gd name="T5" fmla="*/ 0 h 87"/>
                  <a:gd name="T6" fmla="*/ 1 w 8"/>
                  <a:gd name="T7" fmla="*/ 0 h 87"/>
                  <a:gd name="T8" fmla="*/ 1 w 8"/>
                  <a:gd name="T9" fmla="*/ 0 h 87"/>
                  <a:gd name="T10" fmla="*/ 1 w 8"/>
                  <a:gd name="T11" fmla="*/ 0 h 87"/>
                  <a:gd name="T12" fmla="*/ 1 w 8"/>
                  <a:gd name="T13" fmla="*/ 0 h 87"/>
                  <a:gd name="T14" fmla="*/ 1 w 8"/>
                  <a:gd name="T15" fmla="*/ 0 h 87"/>
                  <a:gd name="T16" fmla="*/ 1 w 8"/>
                  <a:gd name="T17" fmla="*/ 0 h 87"/>
                  <a:gd name="T18" fmla="*/ 1 w 8"/>
                  <a:gd name="T19" fmla="*/ 10 h 87"/>
                  <a:gd name="T20" fmla="*/ 1 w 8"/>
                  <a:gd name="T21" fmla="*/ 10 h 87"/>
                  <a:gd name="T22" fmla="*/ 1 w 8"/>
                  <a:gd name="T23" fmla="*/ 10 h 87"/>
                  <a:gd name="T24" fmla="*/ 1 w 8"/>
                  <a:gd name="T25" fmla="*/ 10 h 87"/>
                  <a:gd name="T26" fmla="*/ 1 w 8"/>
                  <a:gd name="T27" fmla="*/ 10 h 87"/>
                  <a:gd name="T28" fmla="*/ 1 w 8"/>
                  <a:gd name="T29" fmla="*/ 10 h 87"/>
                  <a:gd name="T30" fmla="*/ 1 w 8"/>
                  <a:gd name="T31" fmla="*/ 10 h 87"/>
                  <a:gd name="T32" fmla="*/ 1 w 8"/>
                  <a:gd name="T33" fmla="*/ 10 h 87"/>
                  <a:gd name="T34" fmla="*/ 0 w 8"/>
                  <a:gd name="T35" fmla="*/ 10 h 87"/>
                  <a:gd name="T36" fmla="*/ 0 w 8"/>
                  <a:gd name="T37" fmla="*/ 0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87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2" y="87"/>
                    </a:ln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94" name="Freeform 131"/>
              <p:cNvSpPr>
                <a:spLocks/>
              </p:cNvSpPr>
              <p:nvPr/>
            </p:nvSpPr>
            <p:spPr bwMode="auto">
              <a:xfrm>
                <a:off x="2872" y="2265"/>
                <a:ext cx="3" cy="42"/>
              </a:xfrm>
              <a:custGeom>
                <a:avLst/>
                <a:gdLst>
                  <a:gd name="T0" fmla="*/ 0 w 8"/>
                  <a:gd name="T1" fmla="*/ 0 h 85"/>
                  <a:gd name="T2" fmla="*/ 0 w 8"/>
                  <a:gd name="T3" fmla="*/ 0 h 85"/>
                  <a:gd name="T4" fmla="*/ 0 w 8"/>
                  <a:gd name="T5" fmla="*/ 0 h 85"/>
                  <a:gd name="T6" fmla="*/ 0 w 8"/>
                  <a:gd name="T7" fmla="*/ 0 h 85"/>
                  <a:gd name="T8" fmla="*/ 0 w 8"/>
                  <a:gd name="T9" fmla="*/ 0 h 85"/>
                  <a:gd name="T10" fmla="*/ 0 w 8"/>
                  <a:gd name="T11" fmla="*/ 10 h 85"/>
                  <a:gd name="T12" fmla="*/ 0 w 8"/>
                  <a:gd name="T13" fmla="*/ 10 h 85"/>
                  <a:gd name="T14" fmla="*/ 0 w 8"/>
                  <a:gd name="T15" fmla="*/ 10 h 85"/>
                  <a:gd name="T16" fmla="*/ 0 w 8"/>
                  <a:gd name="T17" fmla="*/ 10 h 85"/>
                  <a:gd name="T18" fmla="*/ 0 w 8"/>
                  <a:gd name="T19" fmla="*/ 10 h 85"/>
                  <a:gd name="T20" fmla="*/ 0 w 8"/>
                  <a:gd name="T21" fmla="*/ 0 h 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85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2" y="85"/>
                    </a:lnTo>
                    <a:lnTo>
                      <a:pt x="0" y="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95" name="Freeform 132"/>
              <p:cNvSpPr>
                <a:spLocks/>
              </p:cNvSpPr>
              <p:nvPr/>
            </p:nvSpPr>
            <p:spPr bwMode="auto">
              <a:xfrm>
                <a:off x="2875" y="2265"/>
                <a:ext cx="3" cy="42"/>
              </a:xfrm>
              <a:custGeom>
                <a:avLst/>
                <a:gdLst>
                  <a:gd name="T0" fmla="*/ 0 w 6"/>
                  <a:gd name="T1" fmla="*/ 0 h 85"/>
                  <a:gd name="T2" fmla="*/ 0 w 6"/>
                  <a:gd name="T3" fmla="*/ 0 h 85"/>
                  <a:gd name="T4" fmla="*/ 0 w 6"/>
                  <a:gd name="T5" fmla="*/ 0 h 85"/>
                  <a:gd name="T6" fmla="*/ 1 w 6"/>
                  <a:gd name="T7" fmla="*/ 0 h 85"/>
                  <a:gd name="T8" fmla="*/ 1 w 6"/>
                  <a:gd name="T9" fmla="*/ 0 h 85"/>
                  <a:gd name="T10" fmla="*/ 1 w 6"/>
                  <a:gd name="T11" fmla="*/ 0 h 85"/>
                  <a:gd name="T12" fmla="*/ 1 w 6"/>
                  <a:gd name="T13" fmla="*/ 0 h 85"/>
                  <a:gd name="T14" fmla="*/ 1 w 6"/>
                  <a:gd name="T15" fmla="*/ 0 h 85"/>
                  <a:gd name="T16" fmla="*/ 1 w 6"/>
                  <a:gd name="T17" fmla="*/ 0 h 85"/>
                  <a:gd name="T18" fmla="*/ 1 w 6"/>
                  <a:gd name="T19" fmla="*/ 10 h 85"/>
                  <a:gd name="T20" fmla="*/ 1 w 6"/>
                  <a:gd name="T21" fmla="*/ 10 h 85"/>
                  <a:gd name="T22" fmla="*/ 1 w 6"/>
                  <a:gd name="T23" fmla="*/ 10 h 85"/>
                  <a:gd name="T24" fmla="*/ 1 w 6"/>
                  <a:gd name="T25" fmla="*/ 10 h 85"/>
                  <a:gd name="T26" fmla="*/ 1 w 6"/>
                  <a:gd name="T27" fmla="*/ 10 h 85"/>
                  <a:gd name="T28" fmla="*/ 1 w 6"/>
                  <a:gd name="T29" fmla="*/ 10 h 85"/>
                  <a:gd name="T30" fmla="*/ 0 w 6"/>
                  <a:gd name="T31" fmla="*/ 10 h 85"/>
                  <a:gd name="T32" fmla="*/ 0 w 6"/>
                  <a:gd name="T33" fmla="*/ 10 h 85"/>
                  <a:gd name="T34" fmla="*/ 0 w 6"/>
                  <a:gd name="T35" fmla="*/ 10 h 85"/>
                  <a:gd name="T36" fmla="*/ 0 w 6"/>
                  <a:gd name="T37" fmla="*/ 0 h 8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85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2" y="85"/>
                    </a:lnTo>
                    <a:lnTo>
                      <a:pt x="0" y="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96" name="Freeform 133"/>
              <p:cNvSpPr>
                <a:spLocks/>
              </p:cNvSpPr>
              <p:nvPr/>
            </p:nvSpPr>
            <p:spPr bwMode="auto">
              <a:xfrm>
                <a:off x="2878" y="2265"/>
                <a:ext cx="4" cy="41"/>
              </a:xfrm>
              <a:custGeom>
                <a:avLst/>
                <a:gdLst>
                  <a:gd name="T0" fmla="*/ 0 w 7"/>
                  <a:gd name="T1" fmla="*/ 0 h 83"/>
                  <a:gd name="T2" fmla="*/ 1 w 7"/>
                  <a:gd name="T3" fmla="*/ 0 h 83"/>
                  <a:gd name="T4" fmla="*/ 1 w 7"/>
                  <a:gd name="T5" fmla="*/ 0 h 83"/>
                  <a:gd name="T6" fmla="*/ 1 w 7"/>
                  <a:gd name="T7" fmla="*/ 0 h 83"/>
                  <a:gd name="T8" fmla="*/ 1 w 7"/>
                  <a:gd name="T9" fmla="*/ 0 h 83"/>
                  <a:gd name="T10" fmla="*/ 1 w 7"/>
                  <a:gd name="T11" fmla="*/ 10 h 83"/>
                  <a:gd name="T12" fmla="*/ 1 w 7"/>
                  <a:gd name="T13" fmla="*/ 10 h 83"/>
                  <a:gd name="T14" fmla="*/ 1 w 7"/>
                  <a:gd name="T15" fmla="*/ 10 h 83"/>
                  <a:gd name="T16" fmla="*/ 1 w 7"/>
                  <a:gd name="T17" fmla="*/ 10 h 83"/>
                  <a:gd name="T18" fmla="*/ 0 w 7"/>
                  <a:gd name="T19" fmla="*/ 10 h 83"/>
                  <a:gd name="T20" fmla="*/ 0 w 7"/>
                  <a:gd name="T21" fmla="*/ 0 h 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83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83"/>
                    </a:lnTo>
                    <a:lnTo>
                      <a:pt x="5" y="83"/>
                    </a:lnTo>
                    <a:lnTo>
                      <a:pt x="3" y="83"/>
                    </a:lnTo>
                    <a:lnTo>
                      <a:pt x="2" y="83"/>
                    </a:lnTo>
                    <a:lnTo>
                      <a:pt x="0" y="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97" name="Freeform 134"/>
              <p:cNvSpPr>
                <a:spLocks/>
              </p:cNvSpPr>
              <p:nvPr/>
            </p:nvSpPr>
            <p:spPr bwMode="auto">
              <a:xfrm>
                <a:off x="2882" y="2265"/>
                <a:ext cx="3" cy="41"/>
              </a:xfrm>
              <a:custGeom>
                <a:avLst/>
                <a:gdLst>
                  <a:gd name="T0" fmla="*/ 0 w 6"/>
                  <a:gd name="T1" fmla="*/ 0 h 83"/>
                  <a:gd name="T2" fmla="*/ 0 w 6"/>
                  <a:gd name="T3" fmla="*/ 0 h 83"/>
                  <a:gd name="T4" fmla="*/ 1 w 6"/>
                  <a:gd name="T5" fmla="*/ 0 h 83"/>
                  <a:gd name="T6" fmla="*/ 1 w 6"/>
                  <a:gd name="T7" fmla="*/ 0 h 83"/>
                  <a:gd name="T8" fmla="*/ 1 w 6"/>
                  <a:gd name="T9" fmla="*/ 0 h 83"/>
                  <a:gd name="T10" fmla="*/ 1 w 6"/>
                  <a:gd name="T11" fmla="*/ 10 h 83"/>
                  <a:gd name="T12" fmla="*/ 1 w 6"/>
                  <a:gd name="T13" fmla="*/ 10 h 83"/>
                  <a:gd name="T14" fmla="*/ 1 w 6"/>
                  <a:gd name="T15" fmla="*/ 10 h 83"/>
                  <a:gd name="T16" fmla="*/ 0 w 6"/>
                  <a:gd name="T17" fmla="*/ 10 h 83"/>
                  <a:gd name="T18" fmla="*/ 0 w 6"/>
                  <a:gd name="T19" fmla="*/ 10 h 83"/>
                  <a:gd name="T20" fmla="*/ 0 w 6"/>
                  <a:gd name="T21" fmla="*/ 0 h 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83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2" y="83"/>
                    </a:lnTo>
                    <a:lnTo>
                      <a:pt x="0" y="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98" name="Freeform 135"/>
              <p:cNvSpPr>
                <a:spLocks/>
              </p:cNvSpPr>
              <p:nvPr/>
            </p:nvSpPr>
            <p:spPr bwMode="auto">
              <a:xfrm>
                <a:off x="2885" y="2266"/>
                <a:ext cx="4" cy="40"/>
              </a:xfrm>
              <a:custGeom>
                <a:avLst/>
                <a:gdLst>
                  <a:gd name="T0" fmla="*/ 0 w 8"/>
                  <a:gd name="T1" fmla="*/ 0 h 81"/>
                  <a:gd name="T2" fmla="*/ 1 w 8"/>
                  <a:gd name="T3" fmla="*/ 0 h 81"/>
                  <a:gd name="T4" fmla="*/ 1 w 8"/>
                  <a:gd name="T5" fmla="*/ 0 h 81"/>
                  <a:gd name="T6" fmla="*/ 1 w 8"/>
                  <a:gd name="T7" fmla="*/ 0 h 81"/>
                  <a:gd name="T8" fmla="*/ 1 w 8"/>
                  <a:gd name="T9" fmla="*/ 0 h 81"/>
                  <a:gd name="T10" fmla="*/ 1 w 8"/>
                  <a:gd name="T11" fmla="*/ 0 h 81"/>
                  <a:gd name="T12" fmla="*/ 1 w 8"/>
                  <a:gd name="T13" fmla="*/ 0 h 81"/>
                  <a:gd name="T14" fmla="*/ 1 w 8"/>
                  <a:gd name="T15" fmla="*/ 0 h 81"/>
                  <a:gd name="T16" fmla="*/ 1 w 8"/>
                  <a:gd name="T17" fmla="*/ 0 h 81"/>
                  <a:gd name="T18" fmla="*/ 1 w 8"/>
                  <a:gd name="T19" fmla="*/ 10 h 81"/>
                  <a:gd name="T20" fmla="*/ 1 w 8"/>
                  <a:gd name="T21" fmla="*/ 10 h 81"/>
                  <a:gd name="T22" fmla="*/ 1 w 8"/>
                  <a:gd name="T23" fmla="*/ 10 h 81"/>
                  <a:gd name="T24" fmla="*/ 1 w 8"/>
                  <a:gd name="T25" fmla="*/ 10 h 81"/>
                  <a:gd name="T26" fmla="*/ 1 w 8"/>
                  <a:gd name="T27" fmla="*/ 10 h 81"/>
                  <a:gd name="T28" fmla="*/ 1 w 8"/>
                  <a:gd name="T29" fmla="*/ 10 h 81"/>
                  <a:gd name="T30" fmla="*/ 1 w 8"/>
                  <a:gd name="T31" fmla="*/ 10 h 81"/>
                  <a:gd name="T32" fmla="*/ 1 w 8"/>
                  <a:gd name="T33" fmla="*/ 10 h 81"/>
                  <a:gd name="T34" fmla="*/ 0 w 8"/>
                  <a:gd name="T35" fmla="*/ 10 h 81"/>
                  <a:gd name="T36" fmla="*/ 0 w 8"/>
                  <a:gd name="T37" fmla="*/ 0 h 8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81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1"/>
                    </a:lnTo>
                    <a:lnTo>
                      <a:pt x="6" y="81"/>
                    </a:lnTo>
                    <a:lnTo>
                      <a:pt x="4" y="81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199" name="Freeform 136"/>
              <p:cNvSpPr>
                <a:spLocks/>
              </p:cNvSpPr>
              <p:nvPr/>
            </p:nvSpPr>
            <p:spPr bwMode="auto">
              <a:xfrm>
                <a:off x="2889" y="2266"/>
                <a:ext cx="3" cy="40"/>
              </a:xfrm>
              <a:custGeom>
                <a:avLst/>
                <a:gdLst>
                  <a:gd name="T0" fmla="*/ 0 w 5"/>
                  <a:gd name="T1" fmla="*/ 0 h 81"/>
                  <a:gd name="T2" fmla="*/ 1 w 5"/>
                  <a:gd name="T3" fmla="*/ 0 h 81"/>
                  <a:gd name="T4" fmla="*/ 1 w 5"/>
                  <a:gd name="T5" fmla="*/ 0 h 81"/>
                  <a:gd name="T6" fmla="*/ 1 w 5"/>
                  <a:gd name="T7" fmla="*/ 0 h 81"/>
                  <a:gd name="T8" fmla="*/ 1 w 5"/>
                  <a:gd name="T9" fmla="*/ 0 h 81"/>
                  <a:gd name="T10" fmla="*/ 1 w 5"/>
                  <a:gd name="T11" fmla="*/ 10 h 81"/>
                  <a:gd name="T12" fmla="*/ 1 w 5"/>
                  <a:gd name="T13" fmla="*/ 10 h 81"/>
                  <a:gd name="T14" fmla="*/ 1 w 5"/>
                  <a:gd name="T15" fmla="*/ 10 h 81"/>
                  <a:gd name="T16" fmla="*/ 1 w 5"/>
                  <a:gd name="T17" fmla="*/ 10 h 81"/>
                  <a:gd name="T18" fmla="*/ 0 w 5"/>
                  <a:gd name="T19" fmla="*/ 10 h 81"/>
                  <a:gd name="T20" fmla="*/ 0 w 5"/>
                  <a:gd name="T21" fmla="*/ 0 h 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81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81"/>
                    </a:lnTo>
                    <a:lnTo>
                      <a:pt x="4" y="81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00" name="Freeform 137"/>
              <p:cNvSpPr>
                <a:spLocks/>
              </p:cNvSpPr>
              <p:nvPr/>
            </p:nvSpPr>
            <p:spPr bwMode="auto">
              <a:xfrm>
                <a:off x="2892" y="2266"/>
                <a:ext cx="3" cy="40"/>
              </a:xfrm>
              <a:custGeom>
                <a:avLst/>
                <a:gdLst>
                  <a:gd name="T0" fmla="*/ 0 w 6"/>
                  <a:gd name="T1" fmla="*/ 0 h 81"/>
                  <a:gd name="T2" fmla="*/ 1 w 6"/>
                  <a:gd name="T3" fmla="*/ 0 h 81"/>
                  <a:gd name="T4" fmla="*/ 1 w 6"/>
                  <a:gd name="T5" fmla="*/ 0 h 81"/>
                  <a:gd name="T6" fmla="*/ 1 w 6"/>
                  <a:gd name="T7" fmla="*/ 0 h 81"/>
                  <a:gd name="T8" fmla="*/ 1 w 6"/>
                  <a:gd name="T9" fmla="*/ 0 h 81"/>
                  <a:gd name="T10" fmla="*/ 1 w 6"/>
                  <a:gd name="T11" fmla="*/ 9 h 81"/>
                  <a:gd name="T12" fmla="*/ 1 w 6"/>
                  <a:gd name="T13" fmla="*/ 9 h 81"/>
                  <a:gd name="T14" fmla="*/ 1 w 6"/>
                  <a:gd name="T15" fmla="*/ 10 h 81"/>
                  <a:gd name="T16" fmla="*/ 1 w 6"/>
                  <a:gd name="T17" fmla="*/ 10 h 81"/>
                  <a:gd name="T18" fmla="*/ 0 w 6"/>
                  <a:gd name="T19" fmla="*/ 10 h 81"/>
                  <a:gd name="T20" fmla="*/ 0 w 6"/>
                  <a:gd name="T21" fmla="*/ 0 h 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81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79"/>
                    </a:lnTo>
                    <a:lnTo>
                      <a:pt x="4" y="81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01" name="Freeform 138"/>
              <p:cNvSpPr>
                <a:spLocks/>
              </p:cNvSpPr>
              <p:nvPr/>
            </p:nvSpPr>
            <p:spPr bwMode="auto">
              <a:xfrm>
                <a:off x="2895" y="2266"/>
                <a:ext cx="3" cy="39"/>
              </a:xfrm>
              <a:custGeom>
                <a:avLst/>
                <a:gdLst>
                  <a:gd name="T0" fmla="*/ 0 w 8"/>
                  <a:gd name="T1" fmla="*/ 0 h 79"/>
                  <a:gd name="T2" fmla="*/ 0 w 8"/>
                  <a:gd name="T3" fmla="*/ 0 h 79"/>
                  <a:gd name="T4" fmla="*/ 0 w 8"/>
                  <a:gd name="T5" fmla="*/ 0 h 79"/>
                  <a:gd name="T6" fmla="*/ 0 w 8"/>
                  <a:gd name="T7" fmla="*/ 0 h 79"/>
                  <a:gd name="T8" fmla="*/ 0 w 8"/>
                  <a:gd name="T9" fmla="*/ 0 h 79"/>
                  <a:gd name="T10" fmla="*/ 0 w 8"/>
                  <a:gd name="T11" fmla="*/ 9 h 79"/>
                  <a:gd name="T12" fmla="*/ 0 w 8"/>
                  <a:gd name="T13" fmla="*/ 9 h 79"/>
                  <a:gd name="T14" fmla="*/ 0 w 8"/>
                  <a:gd name="T15" fmla="*/ 9 h 79"/>
                  <a:gd name="T16" fmla="*/ 0 w 8"/>
                  <a:gd name="T17" fmla="*/ 9 h 79"/>
                  <a:gd name="T18" fmla="*/ 0 w 8"/>
                  <a:gd name="T19" fmla="*/ 9 h 79"/>
                  <a:gd name="T20" fmla="*/ 0 w 8"/>
                  <a:gd name="T21" fmla="*/ 0 h 7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79">
                    <a:moveTo>
                      <a:pt x="0" y="0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4" y="79"/>
                    </a:lnTo>
                    <a:lnTo>
                      <a:pt x="2" y="79"/>
                    </a:lnTo>
                    <a:lnTo>
                      <a:pt x="0" y="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02" name="Freeform 139"/>
              <p:cNvSpPr>
                <a:spLocks/>
              </p:cNvSpPr>
              <p:nvPr/>
            </p:nvSpPr>
            <p:spPr bwMode="auto">
              <a:xfrm>
                <a:off x="2898" y="2267"/>
                <a:ext cx="3" cy="38"/>
              </a:xfrm>
              <a:custGeom>
                <a:avLst/>
                <a:gdLst>
                  <a:gd name="T0" fmla="*/ 0 w 6"/>
                  <a:gd name="T1" fmla="*/ 0 h 77"/>
                  <a:gd name="T2" fmla="*/ 1 w 6"/>
                  <a:gd name="T3" fmla="*/ 0 h 77"/>
                  <a:gd name="T4" fmla="*/ 1 w 6"/>
                  <a:gd name="T5" fmla="*/ 0 h 77"/>
                  <a:gd name="T6" fmla="*/ 1 w 6"/>
                  <a:gd name="T7" fmla="*/ 0 h 77"/>
                  <a:gd name="T8" fmla="*/ 1 w 6"/>
                  <a:gd name="T9" fmla="*/ 0 h 77"/>
                  <a:gd name="T10" fmla="*/ 1 w 6"/>
                  <a:gd name="T11" fmla="*/ 9 h 77"/>
                  <a:gd name="T12" fmla="*/ 1 w 6"/>
                  <a:gd name="T13" fmla="*/ 9 h 77"/>
                  <a:gd name="T14" fmla="*/ 1 w 6"/>
                  <a:gd name="T15" fmla="*/ 9 h 77"/>
                  <a:gd name="T16" fmla="*/ 1 w 6"/>
                  <a:gd name="T17" fmla="*/ 9 h 77"/>
                  <a:gd name="T18" fmla="*/ 0 w 6"/>
                  <a:gd name="T19" fmla="*/ 9 h 77"/>
                  <a:gd name="T20" fmla="*/ 0 w 6"/>
                  <a:gd name="T21" fmla="*/ 0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77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77"/>
                    </a:lnTo>
                    <a:lnTo>
                      <a:pt x="4" y="77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03" name="Freeform 140"/>
              <p:cNvSpPr>
                <a:spLocks/>
              </p:cNvSpPr>
              <p:nvPr/>
            </p:nvSpPr>
            <p:spPr bwMode="auto">
              <a:xfrm>
                <a:off x="2901" y="2267"/>
                <a:ext cx="4" cy="38"/>
              </a:xfrm>
              <a:custGeom>
                <a:avLst/>
                <a:gdLst>
                  <a:gd name="T0" fmla="*/ 0 w 7"/>
                  <a:gd name="T1" fmla="*/ 0 h 77"/>
                  <a:gd name="T2" fmla="*/ 1 w 7"/>
                  <a:gd name="T3" fmla="*/ 0 h 77"/>
                  <a:gd name="T4" fmla="*/ 1 w 7"/>
                  <a:gd name="T5" fmla="*/ 0 h 77"/>
                  <a:gd name="T6" fmla="*/ 1 w 7"/>
                  <a:gd name="T7" fmla="*/ 0 h 77"/>
                  <a:gd name="T8" fmla="*/ 1 w 7"/>
                  <a:gd name="T9" fmla="*/ 0 h 77"/>
                  <a:gd name="T10" fmla="*/ 1 w 7"/>
                  <a:gd name="T11" fmla="*/ 0 h 77"/>
                  <a:gd name="T12" fmla="*/ 1 w 7"/>
                  <a:gd name="T13" fmla="*/ 0 h 77"/>
                  <a:gd name="T14" fmla="*/ 1 w 7"/>
                  <a:gd name="T15" fmla="*/ 0 h 77"/>
                  <a:gd name="T16" fmla="*/ 1 w 7"/>
                  <a:gd name="T17" fmla="*/ 0 h 77"/>
                  <a:gd name="T18" fmla="*/ 1 w 7"/>
                  <a:gd name="T19" fmla="*/ 9 h 77"/>
                  <a:gd name="T20" fmla="*/ 1 w 7"/>
                  <a:gd name="T21" fmla="*/ 9 h 77"/>
                  <a:gd name="T22" fmla="*/ 1 w 7"/>
                  <a:gd name="T23" fmla="*/ 9 h 77"/>
                  <a:gd name="T24" fmla="*/ 1 w 7"/>
                  <a:gd name="T25" fmla="*/ 9 h 77"/>
                  <a:gd name="T26" fmla="*/ 1 w 7"/>
                  <a:gd name="T27" fmla="*/ 9 h 77"/>
                  <a:gd name="T28" fmla="*/ 1 w 7"/>
                  <a:gd name="T29" fmla="*/ 9 h 77"/>
                  <a:gd name="T30" fmla="*/ 1 w 7"/>
                  <a:gd name="T31" fmla="*/ 9 h 77"/>
                  <a:gd name="T32" fmla="*/ 1 w 7"/>
                  <a:gd name="T33" fmla="*/ 9 h 77"/>
                  <a:gd name="T34" fmla="*/ 0 w 7"/>
                  <a:gd name="T35" fmla="*/ 9 h 77"/>
                  <a:gd name="T36" fmla="*/ 0 w 7"/>
                  <a:gd name="T37" fmla="*/ 0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77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7" y="75"/>
                    </a:lnTo>
                    <a:lnTo>
                      <a:pt x="7" y="77"/>
                    </a:lnTo>
                    <a:lnTo>
                      <a:pt x="5" y="77"/>
                    </a:lnTo>
                    <a:lnTo>
                      <a:pt x="4" y="77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04" name="Freeform 141"/>
              <p:cNvSpPr>
                <a:spLocks/>
              </p:cNvSpPr>
              <p:nvPr/>
            </p:nvSpPr>
            <p:spPr bwMode="auto">
              <a:xfrm>
                <a:off x="2905" y="2267"/>
                <a:ext cx="4" cy="37"/>
              </a:xfrm>
              <a:custGeom>
                <a:avLst/>
                <a:gdLst>
                  <a:gd name="T0" fmla="*/ 0 w 8"/>
                  <a:gd name="T1" fmla="*/ 0 h 75"/>
                  <a:gd name="T2" fmla="*/ 1 w 8"/>
                  <a:gd name="T3" fmla="*/ 0 h 75"/>
                  <a:gd name="T4" fmla="*/ 1 w 8"/>
                  <a:gd name="T5" fmla="*/ 0 h 75"/>
                  <a:gd name="T6" fmla="*/ 1 w 8"/>
                  <a:gd name="T7" fmla="*/ 0 h 75"/>
                  <a:gd name="T8" fmla="*/ 1 w 8"/>
                  <a:gd name="T9" fmla="*/ 0 h 75"/>
                  <a:gd name="T10" fmla="*/ 1 w 8"/>
                  <a:gd name="T11" fmla="*/ 9 h 75"/>
                  <a:gd name="T12" fmla="*/ 1 w 8"/>
                  <a:gd name="T13" fmla="*/ 9 h 75"/>
                  <a:gd name="T14" fmla="*/ 1 w 8"/>
                  <a:gd name="T15" fmla="*/ 9 h 75"/>
                  <a:gd name="T16" fmla="*/ 1 w 8"/>
                  <a:gd name="T17" fmla="*/ 9 h 75"/>
                  <a:gd name="T18" fmla="*/ 0 w 8"/>
                  <a:gd name="T19" fmla="*/ 9 h 75"/>
                  <a:gd name="T20" fmla="*/ 0 w 8"/>
                  <a:gd name="T21" fmla="*/ 0 h 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75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4" y="75"/>
                    </a:lnTo>
                    <a:lnTo>
                      <a:pt x="2" y="75"/>
                    </a:lnTo>
                    <a:lnTo>
                      <a:pt x="0" y="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05" name="Freeform 142"/>
              <p:cNvSpPr>
                <a:spLocks/>
              </p:cNvSpPr>
              <p:nvPr/>
            </p:nvSpPr>
            <p:spPr bwMode="auto">
              <a:xfrm>
                <a:off x="2909" y="2267"/>
                <a:ext cx="3" cy="37"/>
              </a:xfrm>
              <a:custGeom>
                <a:avLst/>
                <a:gdLst>
                  <a:gd name="T0" fmla="*/ 0 w 6"/>
                  <a:gd name="T1" fmla="*/ 0 h 73"/>
                  <a:gd name="T2" fmla="*/ 0 w 6"/>
                  <a:gd name="T3" fmla="*/ 0 h 73"/>
                  <a:gd name="T4" fmla="*/ 1 w 6"/>
                  <a:gd name="T5" fmla="*/ 0 h 73"/>
                  <a:gd name="T6" fmla="*/ 1 w 6"/>
                  <a:gd name="T7" fmla="*/ 0 h 73"/>
                  <a:gd name="T8" fmla="*/ 1 w 6"/>
                  <a:gd name="T9" fmla="*/ 0 h 73"/>
                  <a:gd name="T10" fmla="*/ 1 w 6"/>
                  <a:gd name="T11" fmla="*/ 0 h 73"/>
                  <a:gd name="T12" fmla="*/ 1 w 6"/>
                  <a:gd name="T13" fmla="*/ 0 h 73"/>
                  <a:gd name="T14" fmla="*/ 1 w 6"/>
                  <a:gd name="T15" fmla="*/ 0 h 73"/>
                  <a:gd name="T16" fmla="*/ 1 w 6"/>
                  <a:gd name="T17" fmla="*/ 0 h 73"/>
                  <a:gd name="T18" fmla="*/ 1 w 6"/>
                  <a:gd name="T19" fmla="*/ 10 h 73"/>
                  <a:gd name="T20" fmla="*/ 1 w 6"/>
                  <a:gd name="T21" fmla="*/ 10 h 73"/>
                  <a:gd name="T22" fmla="*/ 1 w 6"/>
                  <a:gd name="T23" fmla="*/ 10 h 73"/>
                  <a:gd name="T24" fmla="*/ 1 w 6"/>
                  <a:gd name="T25" fmla="*/ 10 h 73"/>
                  <a:gd name="T26" fmla="*/ 1 w 6"/>
                  <a:gd name="T27" fmla="*/ 10 h 73"/>
                  <a:gd name="T28" fmla="*/ 1 w 6"/>
                  <a:gd name="T29" fmla="*/ 10 h 73"/>
                  <a:gd name="T30" fmla="*/ 1 w 6"/>
                  <a:gd name="T31" fmla="*/ 10 h 73"/>
                  <a:gd name="T32" fmla="*/ 0 w 6"/>
                  <a:gd name="T33" fmla="*/ 10 h 73"/>
                  <a:gd name="T34" fmla="*/ 0 w 6"/>
                  <a:gd name="T35" fmla="*/ 10 h 73"/>
                  <a:gd name="T36" fmla="*/ 0 w 6"/>
                  <a:gd name="T37" fmla="*/ 0 h 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73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73"/>
                    </a:lnTo>
                    <a:lnTo>
                      <a:pt x="4" y="73"/>
                    </a:lnTo>
                    <a:lnTo>
                      <a:pt x="2" y="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06" name="Freeform 143"/>
              <p:cNvSpPr>
                <a:spLocks/>
              </p:cNvSpPr>
              <p:nvPr/>
            </p:nvSpPr>
            <p:spPr bwMode="auto">
              <a:xfrm>
                <a:off x="2912" y="2267"/>
                <a:ext cx="4" cy="37"/>
              </a:xfrm>
              <a:custGeom>
                <a:avLst/>
                <a:gdLst>
                  <a:gd name="T0" fmla="*/ 0 w 8"/>
                  <a:gd name="T1" fmla="*/ 0 h 73"/>
                  <a:gd name="T2" fmla="*/ 1 w 8"/>
                  <a:gd name="T3" fmla="*/ 0 h 73"/>
                  <a:gd name="T4" fmla="*/ 1 w 8"/>
                  <a:gd name="T5" fmla="*/ 0 h 73"/>
                  <a:gd name="T6" fmla="*/ 1 w 8"/>
                  <a:gd name="T7" fmla="*/ 0 h 73"/>
                  <a:gd name="T8" fmla="*/ 1 w 8"/>
                  <a:gd name="T9" fmla="*/ 1 h 73"/>
                  <a:gd name="T10" fmla="*/ 1 w 8"/>
                  <a:gd name="T11" fmla="*/ 9 h 73"/>
                  <a:gd name="T12" fmla="*/ 1 w 8"/>
                  <a:gd name="T13" fmla="*/ 9 h 73"/>
                  <a:gd name="T14" fmla="*/ 1 w 8"/>
                  <a:gd name="T15" fmla="*/ 9 h 73"/>
                  <a:gd name="T16" fmla="*/ 1 w 8"/>
                  <a:gd name="T17" fmla="*/ 9 h 73"/>
                  <a:gd name="T18" fmla="*/ 0 w 8"/>
                  <a:gd name="T19" fmla="*/ 10 h 73"/>
                  <a:gd name="T20" fmla="*/ 0 w 8"/>
                  <a:gd name="T21" fmla="*/ 0 h 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73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71"/>
                    </a:lnTo>
                    <a:lnTo>
                      <a:pt x="6" y="71"/>
                    </a:lnTo>
                    <a:lnTo>
                      <a:pt x="4" y="71"/>
                    </a:lnTo>
                    <a:lnTo>
                      <a:pt x="2" y="71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07" name="Freeform 144"/>
              <p:cNvSpPr>
                <a:spLocks/>
              </p:cNvSpPr>
              <p:nvPr/>
            </p:nvSpPr>
            <p:spPr bwMode="auto">
              <a:xfrm>
                <a:off x="2916" y="2267"/>
                <a:ext cx="3" cy="36"/>
              </a:xfrm>
              <a:custGeom>
                <a:avLst/>
                <a:gdLst>
                  <a:gd name="T0" fmla="*/ 0 w 5"/>
                  <a:gd name="T1" fmla="*/ 0 h 71"/>
                  <a:gd name="T2" fmla="*/ 0 w 5"/>
                  <a:gd name="T3" fmla="*/ 1 h 71"/>
                  <a:gd name="T4" fmla="*/ 1 w 5"/>
                  <a:gd name="T5" fmla="*/ 1 h 71"/>
                  <a:gd name="T6" fmla="*/ 1 w 5"/>
                  <a:gd name="T7" fmla="*/ 1 h 71"/>
                  <a:gd name="T8" fmla="*/ 1 w 5"/>
                  <a:gd name="T9" fmla="*/ 1 h 71"/>
                  <a:gd name="T10" fmla="*/ 1 w 5"/>
                  <a:gd name="T11" fmla="*/ 1 h 71"/>
                  <a:gd name="T12" fmla="*/ 1 w 5"/>
                  <a:gd name="T13" fmla="*/ 1 h 71"/>
                  <a:gd name="T14" fmla="*/ 1 w 5"/>
                  <a:gd name="T15" fmla="*/ 1 h 71"/>
                  <a:gd name="T16" fmla="*/ 1 w 5"/>
                  <a:gd name="T17" fmla="*/ 1 h 71"/>
                  <a:gd name="T18" fmla="*/ 1 w 5"/>
                  <a:gd name="T19" fmla="*/ 9 h 71"/>
                  <a:gd name="T20" fmla="*/ 1 w 5"/>
                  <a:gd name="T21" fmla="*/ 9 h 71"/>
                  <a:gd name="T22" fmla="*/ 1 w 5"/>
                  <a:gd name="T23" fmla="*/ 9 h 71"/>
                  <a:gd name="T24" fmla="*/ 1 w 5"/>
                  <a:gd name="T25" fmla="*/ 9 h 71"/>
                  <a:gd name="T26" fmla="*/ 1 w 5"/>
                  <a:gd name="T27" fmla="*/ 9 h 71"/>
                  <a:gd name="T28" fmla="*/ 1 w 5"/>
                  <a:gd name="T29" fmla="*/ 9 h 71"/>
                  <a:gd name="T30" fmla="*/ 1 w 5"/>
                  <a:gd name="T31" fmla="*/ 9 h 71"/>
                  <a:gd name="T32" fmla="*/ 0 w 5"/>
                  <a:gd name="T33" fmla="*/ 9 h 71"/>
                  <a:gd name="T34" fmla="*/ 0 w 5"/>
                  <a:gd name="T35" fmla="*/ 9 h 71"/>
                  <a:gd name="T36" fmla="*/ 0 w 5"/>
                  <a:gd name="T37" fmla="*/ 0 h 7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" h="71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71"/>
                    </a:lnTo>
                    <a:lnTo>
                      <a:pt x="3" y="71"/>
                    </a:lnTo>
                    <a:lnTo>
                      <a:pt x="1" y="71"/>
                    </a:lnTo>
                    <a:lnTo>
                      <a:pt x="0" y="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08" name="Freeform 145"/>
              <p:cNvSpPr>
                <a:spLocks/>
              </p:cNvSpPr>
              <p:nvPr/>
            </p:nvSpPr>
            <p:spPr bwMode="auto">
              <a:xfrm>
                <a:off x="2919" y="2268"/>
                <a:ext cx="3" cy="35"/>
              </a:xfrm>
              <a:custGeom>
                <a:avLst/>
                <a:gdLst>
                  <a:gd name="T0" fmla="*/ 0 w 8"/>
                  <a:gd name="T1" fmla="*/ 0 h 69"/>
                  <a:gd name="T2" fmla="*/ 0 w 8"/>
                  <a:gd name="T3" fmla="*/ 0 h 69"/>
                  <a:gd name="T4" fmla="*/ 0 w 8"/>
                  <a:gd name="T5" fmla="*/ 0 h 69"/>
                  <a:gd name="T6" fmla="*/ 0 w 8"/>
                  <a:gd name="T7" fmla="*/ 0 h 69"/>
                  <a:gd name="T8" fmla="*/ 0 w 8"/>
                  <a:gd name="T9" fmla="*/ 0 h 69"/>
                  <a:gd name="T10" fmla="*/ 0 w 8"/>
                  <a:gd name="T11" fmla="*/ 0 h 69"/>
                  <a:gd name="T12" fmla="*/ 0 w 8"/>
                  <a:gd name="T13" fmla="*/ 0 h 69"/>
                  <a:gd name="T14" fmla="*/ 0 w 8"/>
                  <a:gd name="T15" fmla="*/ 0 h 69"/>
                  <a:gd name="T16" fmla="*/ 0 w 8"/>
                  <a:gd name="T17" fmla="*/ 0 h 69"/>
                  <a:gd name="T18" fmla="*/ 0 w 8"/>
                  <a:gd name="T19" fmla="*/ 9 h 69"/>
                  <a:gd name="T20" fmla="*/ 0 w 8"/>
                  <a:gd name="T21" fmla="*/ 9 h 69"/>
                  <a:gd name="T22" fmla="*/ 0 w 8"/>
                  <a:gd name="T23" fmla="*/ 9 h 69"/>
                  <a:gd name="T24" fmla="*/ 0 w 8"/>
                  <a:gd name="T25" fmla="*/ 9 h 69"/>
                  <a:gd name="T26" fmla="*/ 0 w 8"/>
                  <a:gd name="T27" fmla="*/ 9 h 69"/>
                  <a:gd name="T28" fmla="*/ 0 w 8"/>
                  <a:gd name="T29" fmla="*/ 9 h 69"/>
                  <a:gd name="T30" fmla="*/ 0 w 8"/>
                  <a:gd name="T31" fmla="*/ 9 h 69"/>
                  <a:gd name="T32" fmla="*/ 0 w 8"/>
                  <a:gd name="T33" fmla="*/ 9 h 69"/>
                  <a:gd name="T34" fmla="*/ 0 w 8"/>
                  <a:gd name="T35" fmla="*/ 9 h 69"/>
                  <a:gd name="T36" fmla="*/ 0 w 8"/>
                  <a:gd name="T37" fmla="*/ 0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69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67"/>
                    </a:lnTo>
                    <a:lnTo>
                      <a:pt x="6" y="67"/>
                    </a:lnTo>
                    <a:lnTo>
                      <a:pt x="4" y="67"/>
                    </a:lnTo>
                    <a:lnTo>
                      <a:pt x="4" y="69"/>
                    </a:lnTo>
                    <a:lnTo>
                      <a:pt x="2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09" name="Freeform 146"/>
              <p:cNvSpPr>
                <a:spLocks/>
              </p:cNvSpPr>
              <p:nvPr/>
            </p:nvSpPr>
            <p:spPr bwMode="auto">
              <a:xfrm>
                <a:off x="2922" y="2268"/>
                <a:ext cx="3" cy="34"/>
              </a:xfrm>
              <a:custGeom>
                <a:avLst/>
                <a:gdLst>
                  <a:gd name="T0" fmla="*/ 0 w 6"/>
                  <a:gd name="T1" fmla="*/ 0 h 67"/>
                  <a:gd name="T2" fmla="*/ 1 w 6"/>
                  <a:gd name="T3" fmla="*/ 0 h 67"/>
                  <a:gd name="T4" fmla="*/ 1 w 6"/>
                  <a:gd name="T5" fmla="*/ 1 h 67"/>
                  <a:gd name="T6" fmla="*/ 1 w 6"/>
                  <a:gd name="T7" fmla="*/ 1 h 67"/>
                  <a:gd name="T8" fmla="*/ 1 w 6"/>
                  <a:gd name="T9" fmla="*/ 1 h 67"/>
                  <a:gd name="T10" fmla="*/ 1 w 6"/>
                  <a:gd name="T11" fmla="*/ 9 h 67"/>
                  <a:gd name="T12" fmla="*/ 1 w 6"/>
                  <a:gd name="T13" fmla="*/ 9 h 67"/>
                  <a:gd name="T14" fmla="*/ 1 w 6"/>
                  <a:gd name="T15" fmla="*/ 9 h 67"/>
                  <a:gd name="T16" fmla="*/ 1 w 6"/>
                  <a:gd name="T17" fmla="*/ 9 h 67"/>
                  <a:gd name="T18" fmla="*/ 0 w 6"/>
                  <a:gd name="T19" fmla="*/ 9 h 67"/>
                  <a:gd name="T20" fmla="*/ 0 w 6"/>
                  <a:gd name="T21" fmla="*/ 0 h 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67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67"/>
                    </a:lnTo>
                    <a:lnTo>
                      <a:pt x="4" y="67"/>
                    </a:lnTo>
                    <a:lnTo>
                      <a:pt x="2" y="67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10" name="Freeform 147"/>
              <p:cNvSpPr>
                <a:spLocks/>
              </p:cNvSpPr>
              <p:nvPr/>
            </p:nvSpPr>
            <p:spPr bwMode="auto">
              <a:xfrm>
                <a:off x="2925" y="2269"/>
                <a:ext cx="4" cy="33"/>
              </a:xfrm>
              <a:custGeom>
                <a:avLst/>
                <a:gdLst>
                  <a:gd name="T0" fmla="*/ 0 w 7"/>
                  <a:gd name="T1" fmla="*/ 0 h 65"/>
                  <a:gd name="T2" fmla="*/ 1 w 7"/>
                  <a:gd name="T3" fmla="*/ 0 h 65"/>
                  <a:gd name="T4" fmla="*/ 1 w 7"/>
                  <a:gd name="T5" fmla="*/ 0 h 65"/>
                  <a:gd name="T6" fmla="*/ 1 w 7"/>
                  <a:gd name="T7" fmla="*/ 0 h 65"/>
                  <a:gd name="T8" fmla="*/ 1 w 7"/>
                  <a:gd name="T9" fmla="*/ 0 h 65"/>
                  <a:gd name="T10" fmla="*/ 1 w 7"/>
                  <a:gd name="T11" fmla="*/ 8 h 65"/>
                  <a:gd name="T12" fmla="*/ 1 w 7"/>
                  <a:gd name="T13" fmla="*/ 9 h 65"/>
                  <a:gd name="T14" fmla="*/ 1 w 7"/>
                  <a:gd name="T15" fmla="*/ 9 h 65"/>
                  <a:gd name="T16" fmla="*/ 1 w 7"/>
                  <a:gd name="T17" fmla="*/ 9 h 65"/>
                  <a:gd name="T18" fmla="*/ 0 w 7"/>
                  <a:gd name="T19" fmla="*/ 9 h 65"/>
                  <a:gd name="T20" fmla="*/ 0 w 7"/>
                  <a:gd name="T21" fmla="*/ 0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65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63"/>
                    </a:lnTo>
                    <a:lnTo>
                      <a:pt x="5" y="65"/>
                    </a:lnTo>
                    <a:lnTo>
                      <a:pt x="4" y="65"/>
                    </a:lnTo>
                    <a:lnTo>
                      <a:pt x="2" y="65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11" name="Freeform 148"/>
              <p:cNvSpPr>
                <a:spLocks/>
              </p:cNvSpPr>
              <p:nvPr/>
            </p:nvSpPr>
            <p:spPr bwMode="auto">
              <a:xfrm>
                <a:off x="2929" y="2269"/>
                <a:ext cx="3" cy="32"/>
              </a:xfrm>
              <a:custGeom>
                <a:avLst/>
                <a:gdLst>
                  <a:gd name="T0" fmla="*/ 0 w 6"/>
                  <a:gd name="T1" fmla="*/ 0 h 63"/>
                  <a:gd name="T2" fmla="*/ 0 w 6"/>
                  <a:gd name="T3" fmla="*/ 0 h 63"/>
                  <a:gd name="T4" fmla="*/ 1 w 6"/>
                  <a:gd name="T5" fmla="*/ 0 h 63"/>
                  <a:gd name="T6" fmla="*/ 1 w 6"/>
                  <a:gd name="T7" fmla="*/ 0 h 63"/>
                  <a:gd name="T8" fmla="*/ 1 w 6"/>
                  <a:gd name="T9" fmla="*/ 0 h 63"/>
                  <a:gd name="T10" fmla="*/ 1 w 6"/>
                  <a:gd name="T11" fmla="*/ 1 h 63"/>
                  <a:gd name="T12" fmla="*/ 1 w 6"/>
                  <a:gd name="T13" fmla="*/ 1 h 63"/>
                  <a:gd name="T14" fmla="*/ 1 w 6"/>
                  <a:gd name="T15" fmla="*/ 1 h 63"/>
                  <a:gd name="T16" fmla="*/ 1 w 6"/>
                  <a:gd name="T17" fmla="*/ 1 h 63"/>
                  <a:gd name="T18" fmla="*/ 1 w 6"/>
                  <a:gd name="T19" fmla="*/ 8 h 63"/>
                  <a:gd name="T20" fmla="*/ 1 w 6"/>
                  <a:gd name="T21" fmla="*/ 8 h 63"/>
                  <a:gd name="T22" fmla="*/ 1 w 6"/>
                  <a:gd name="T23" fmla="*/ 8 h 63"/>
                  <a:gd name="T24" fmla="*/ 1 w 6"/>
                  <a:gd name="T25" fmla="*/ 8 h 63"/>
                  <a:gd name="T26" fmla="*/ 1 w 6"/>
                  <a:gd name="T27" fmla="*/ 8 h 63"/>
                  <a:gd name="T28" fmla="*/ 1 w 6"/>
                  <a:gd name="T29" fmla="*/ 8 h 63"/>
                  <a:gd name="T30" fmla="*/ 1 w 6"/>
                  <a:gd name="T31" fmla="*/ 8 h 63"/>
                  <a:gd name="T32" fmla="*/ 0 w 6"/>
                  <a:gd name="T33" fmla="*/ 8 h 63"/>
                  <a:gd name="T34" fmla="*/ 0 w 6"/>
                  <a:gd name="T35" fmla="*/ 8 h 63"/>
                  <a:gd name="T36" fmla="*/ 0 w 6"/>
                  <a:gd name="T37" fmla="*/ 0 h 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63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63"/>
                    </a:lnTo>
                    <a:lnTo>
                      <a:pt x="4" y="63"/>
                    </a:lnTo>
                    <a:lnTo>
                      <a:pt x="2" y="63"/>
                    </a:lnTo>
                    <a:lnTo>
                      <a:pt x="0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12" name="Freeform 149"/>
              <p:cNvSpPr>
                <a:spLocks/>
              </p:cNvSpPr>
              <p:nvPr/>
            </p:nvSpPr>
            <p:spPr bwMode="auto">
              <a:xfrm>
                <a:off x="2932" y="2270"/>
                <a:ext cx="4" cy="31"/>
              </a:xfrm>
              <a:custGeom>
                <a:avLst/>
                <a:gdLst>
                  <a:gd name="T0" fmla="*/ 0 w 8"/>
                  <a:gd name="T1" fmla="*/ 0 h 61"/>
                  <a:gd name="T2" fmla="*/ 1 w 8"/>
                  <a:gd name="T3" fmla="*/ 0 h 61"/>
                  <a:gd name="T4" fmla="*/ 1 w 8"/>
                  <a:gd name="T5" fmla="*/ 0 h 61"/>
                  <a:gd name="T6" fmla="*/ 1 w 8"/>
                  <a:gd name="T7" fmla="*/ 0 h 61"/>
                  <a:gd name="T8" fmla="*/ 1 w 8"/>
                  <a:gd name="T9" fmla="*/ 0 h 61"/>
                  <a:gd name="T10" fmla="*/ 1 w 8"/>
                  <a:gd name="T11" fmla="*/ 0 h 61"/>
                  <a:gd name="T12" fmla="*/ 1 w 8"/>
                  <a:gd name="T13" fmla="*/ 0 h 61"/>
                  <a:gd name="T14" fmla="*/ 1 w 8"/>
                  <a:gd name="T15" fmla="*/ 0 h 61"/>
                  <a:gd name="T16" fmla="*/ 1 w 8"/>
                  <a:gd name="T17" fmla="*/ 0 h 61"/>
                  <a:gd name="T18" fmla="*/ 1 w 8"/>
                  <a:gd name="T19" fmla="*/ 8 h 61"/>
                  <a:gd name="T20" fmla="*/ 1 w 8"/>
                  <a:gd name="T21" fmla="*/ 8 h 61"/>
                  <a:gd name="T22" fmla="*/ 1 w 8"/>
                  <a:gd name="T23" fmla="*/ 8 h 61"/>
                  <a:gd name="T24" fmla="*/ 1 w 8"/>
                  <a:gd name="T25" fmla="*/ 8 h 61"/>
                  <a:gd name="T26" fmla="*/ 1 w 8"/>
                  <a:gd name="T27" fmla="*/ 8 h 61"/>
                  <a:gd name="T28" fmla="*/ 1 w 8"/>
                  <a:gd name="T29" fmla="*/ 8 h 61"/>
                  <a:gd name="T30" fmla="*/ 1 w 8"/>
                  <a:gd name="T31" fmla="*/ 8 h 61"/>
                  <a:gd name="T32" fmla="*/ 1 w 8"/>
                  <a:gd name="T33" fmla="*/ 8 h 61"/>
                  <a:gd name="T34" fmla="*/ 0 w 8"/>
                  <a:gd name="T35" fmla="*/ 8 h 61"/>
                  <a:gd name="T36" fmla="*/ 0 w 8"/>
                  <a:gd name="T37" fmla="*/ 0 h 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61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lnTo>
                      <a:pt x="2" y="61"/>
                    </a:lnTo>
                    <a:lnTo>
                      <a:pt x="0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13" name="Freeform 150"/>
              <p:cNvSpPr>
                <a:spLocks/>
              </p:cNvSpPr>
              <p:nvPr/>
            </p:nvSpPr>
            <p:spPr bwMode="auto">
              <a:xfrm>
                <a:off x="2936" y="2270"/>
                <a:ext cx="3" cy="30"/>
              </a:xfrm>
              <a:custGeom>
                <a:avLst/>
                <a:gdLst>
                  <a:gd name="T0" fmla="*/ 0 w 6"/>
                  <a:gd name="T1" fmla="*/ 0 h 59"/>
                  <a:gd name="T2" fmla="*/ 1 w 6"/>
                  <a:gd name="T3" fmla="*/ 1 h 59"/>
                  <a:gd name="T4" fmla="*/ 1 w 6"/>
                  <a:gd name="T5" fmla="*/ 1 h 59"/>
                  <a:gd name="T6" fmla="*/ 1 w 6"/>
                  <a:gd name="T7" fmla="*/ 1 h 59"/>
                  <a:gd name="T8" fmla="*/ 1 w 6"/>
                  <a:gd name="T9" fmla="*/ 1 h 59"/>
                  <a:gd name="T10" fmla="*/ 1 w 6"/>
                  <a:gd name="T11" fmla="*/ 8 h 59"/>
                  <a:gd name="T12" fmla="*/ 1 w 6"/>
                  <a:gd name="T13" fmla="*/ 8 h 59"/>
                  <a:gd name="T14" fmla="*/ 1 w 6"/>
                  <a:gd name="T15" fmla="*/ 8 h 59"/>
                  <a:gd name="T16" fmla="*/ 1 w 6"/>
                  <a:gd name="T17" fmla="*/ 8 h 59"/>
                  <a:gd name="T18" fmla="*/ 0 w 6"/>
                  <a:gd name="T19" fmla="*/ 8 h 59"/>
                  <a:gd name="T20" fmla="*/ 0 w 6"/>
                  <a:gd name="T21" fmla="*/ 0 h 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59">
                    <a:moveTo>
                      <a:pt x="0" y="0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59"/>
                    </a:lnTo>
                    <a:lnTo>
                      <a:pt x="4" y="59"/>
                    </a:lnTo>
                    <a:lnTo>
                      <a:pt x="2" y="59"/>
                    </a:lnTo>
                    <a:lnTo>
                      <a:pt x="0" y="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14" name="Freeform 151"/>
              <p:cNvSpPr>
                <a:spLocks/>
              </p:cNvSpPr>
              <p:nvPr/>
            </p:nvSpPr>
            <p:spPr bwMode="auto">
              <a:xfrm>
                <a:off x="2939" y="2271"/>
                <a:ext cx="4" cy="29"/>
              </a:xfrm>
              <a:custGeom>
                <a:avLst/>
                <a:gdLst>
                  <a:gd name="T0" fmla="*/ 0 w 7"/>
                  <a:gd name="T1" fmla="*/ 0 h 57"/>
                  <a:gd name="T2" fmla="*/ 1 w 7"/>
                  <a:gd name="T3" fmla="*/ 0 h 57"/>
                  <a:gd name="T4" fmla="*/ 1 w 7"/>
                  <a:gd name="T5" fmla="*/ 0 h 57"/>
                  <a:gd name="T6" fmla="*/ 1 w 7"/>
                  <a:gd name="T7" fmla="*/ 0 h 57"/>
                  <a:gd name="T8" fmla="*/ 1 w 7"/>
                  <a:gd name="T9" fmla="*/ 0 h 57"/>
                  <a:gd name="T10" fmla="*/ 1 w 7"/>
                  <a:gd name="T11" fmla="*/ 7 h 57"/>
                  <a:gd name="T12" fmla="*/ 1 w 7"/>
                  <a:gd name="T13" fmla="*/ 7 h 57"/>
                  <a:gd name="T14" fmla="*/ 1 w 7"/>
                  <a:gd name="T15" fmla="*/ 8 h 57"/>
                  <a:gd name="T16" fmla="*/ 1 w 7"/>
                  <a:gd name="T17" fmla="*/ 8 h 57"/>
                  <a:gd name="T18" fmla="*/ 0 w 7"/>
                  <a:gd name="T19" fmla="*/ 8 h 57"/>
                  <a:gd name="T20" fmla="*/ 0 w 7"/>
                  <a:gd name="T21" fmla="*/ 0 h 5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7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55"/>
                    </a:lnTo>
                    <a:lnTo>
                      <a:pt x="5" y="55"/>
                    </a:lnTo>
                    <a:lnTo>
                      <a:pt x="3" y="57"/>
                    </a:lnTo>
                    <a:lnTo>
                      <a:pt x="2" y="57"/>
                    </a:lnTo>
                    <a:lnTo>
                      <a:pt x="0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15" name="Freeform 152"/>
              <p:cNvSpPr>
                <a:spLocks/>
              </p:cNvSpPr>
              <p:nvPr/>
            </p:nvSpPr>
            <p:spPr bwMode="auto">
              <a:xfrm>
                <a:off x="2943" y="2271"/>
                <a:ext cx="3" cy="28"/>
              </a:xfrm>
              <a:custGeom>
                <a:avLst/>
                <a:gdLst>
                  <a:gd name="T0" fmla="*/ 0 w 6"/>
                  <a:gd name="T1" fmla="*/ 0 h 55"/>
                  <a:gd name="T2" fmla="*/ 0 w 6"/>
                  <a:gd name="T3" fmla="*/ 0 h 55"/>
                  <a:gd name="T4" fmla="*/ 1 w 6"/>
                  <a:gd name="T5" fmla="*/ 0 h 55"/>
                  <a:gd name="T6" fmla="*/ 1 w 6"/>
                  <a:gd name="T7" fmla="*/ 0 h 55"/>
                  <a:gd name="T8" fmla="*/ 1 w 6"/>
                  <a:gd name="T9" fmla="*/ 1 h 55"/>
                  <a:gd name="T10" fmla="*/ 1 w 6"/>
                  <a:gd name="T11" fmla="*/ 1 h 55"/>
                  <a:gd name="T12" fmla="*/ 1 w 6"/>
                  <a:gd name="T13" fmla="*/ 1 h 55"/>
                  <a:gd name="T14" fmla="*/ 1 w 6"/>
                  <a:gd name="T15" fmla="*/ 1 h 55"/>
                  <a:gd name="T16" fmla="*/ 1 w 6"/>
                  <a:gd name="T17" fmla="*/ 1 h 55"/>
                  <a:gd name="T18" fmla="*/ 1 w 6"/>
                  <a:gd name="T19" fmla="*/ 7 h 55"/>
                  <a:gd name="T20" fmla="*/ 1 w 6"/>
                  <a:gd name="T21" fmla="*/ 7 h 55"/>
                  <a:gd name="T22" fmla="*/ 1 w 6"/>
                  <a:gd name="T23" fmla="*/ 7 h 55"/>
                  <a:gd name="T24" fmla="*/ 1 w 6"/>
                  <a:gd name="T25" fmla="*/ 7 h 55"/>
                  <a:gd name="T26" fmla="*/ 1 w 6"/>
                  <a:gd name="T27" fmla="*/ 7 h 55"/>
                  <a:gd name="T28" fmla="*/ 1 w 6"/>
                  <a:gd name="T29" fmla="*/ 7 h 55"/>
                  <a:gd name="T30" fmla="*/ 1 w 6"/>
                  <a:gd name="T31" fmla="*/ 7 h 55"/>
                  <a:gd name="T32" fmla="*/ 0 w 6"/>
                  <a:gd name="T33" fmla="*/ 7 h 55"/>
                  <a:gd name="T34" fmla="*/ 0 w 6"/>
                  <a:gd name="T35" fmla="*/ 7 h 55"/>
                  <a:gd name="T36" fmla="*/ 0 w 6"/>
                  <a:gd name="T37" fmla="*/ 0 h 5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55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16" name="Freeform 153"/>
              <p:cNvSpPr>
                <a:spLocks/>
              </p:cNvSpPr>
              <p:nvPr/>
            </p:nvSpPr>
            <p:spPr bwMode="auto">
              <a:xfrm>
                <a:off x="2946" y="2272"/>
                <a:ext cx="3" cy="27"/>
              </a:xfrm>
              <a:custGeom>
                <a:avLst/>
                <a:gdLst>
                  <a:gd name="T0" fmla="*/ 0 w 8"/>
                  <a:gd name="T1" fmla="*/ 0 h 53"/>
                  <a:gd name="T2" fmla="*/ 0 w 8"/>
                  <a:gd name="T3" fmla="*/ 0 h 53"/>
                  <a:gd name="T4" fmla="*/ 0 w 8"/>
                  <a:gd name="T5" fmla="*/ 0 h 53"/>
                  <a:gd name="T6" fmla="*/ 0 w 8"/>
                  <a:gd name="T7" fmla="*/ 1 h 53"/>
                  <a:gd name="T8" fmla="*/ 0 w 8"/>
                  <a:gd name="T9" fmla="*/ 1 h 53"/>
                  <a:gd name="T10" fmla="*/ 0 w 8"/>
                  <a:gd name="T11" fmla="*/ 7 h 53"/>
                  <a:gd name="T12" fmla="*/ 0 w 8"/>
                  <a:gd name="T13" fmla="*/ 7 h 53"/>
                  <a:gd name="T14" fmla="*/ 0 w 8"/>
                  <a:gd name="T15" fmla="*/ 7 h 53"/>
                  <a:gd name="T16" fmla="*/ 0 w 8"/>
                  <a:gd name="T17" fmla="*/ 7 h 53"/>
                  <a:gd name="T18" fmla="*/ 0 w 8"/>
                  <a:gd name="T19" fmla="*/ 7 h 53"/>
                  <a:gd name="T20" fmla="*/ 0 w 8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53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17" name="Freeform 154"/>
              <p:cNvSpPr>
                <a:spLocks/>
              </p:cNvSpPr>
              <p:nvPr/>
            </p:nvSpPr>
            <p:spPr bwMode="auto">
              <a:xfrm>
                <a:off x="2949" y="2273"/>
                <a:ext cx="3" cy="25"/>
              </a:xfrm>
              <a:custGeom>
                <a:avLst/>
                <a:gdLst>
                  <a:gd name="T0" fmla="*/ 0 w 5"/>
                  <a:gd name="T1" fmla="*/ 0 h 50"/>
                  <a:gd name="T2" fmla="*/ 0 w 5"/>
                  <a:gd name="T3" fmla="*/ 0 h 50"/>
                  <a:gd name="T4" fmla="*/ 1 w 5"/>
                  <a:gd name="T5" fmla="*/ 0 h 50"/>
                  <a:gd name="T6" fmla="*/ 1 w 5"/>
                  <a:gd name="T7" fmla="*/ 0 h 50"/>
                  <a:gd name="T8" fmla="*/ 1 w 5"/>
                  <a:gd name="T9" fmla="*/ 1 h 50"/>
                  <a:gd name="T10" fmla="*/ 1 w 5"/>
                  <a:gd name="T11" fmla="*/ 6 h 50"/>
                  <a:gd name="T12" fmla="*/ 1 w 5"/>
                  <a:gd name="T13" fmla="*/ 7 h 50"/>
                  <a:gd name="T14" fmla="*/ 1 w 5"/>
                  <a:gd name="T15" fmla="*/ 7 h 50"/>
                  <a:gd name="T16" fmla="*/ 0 w 5"/>
                  <a:gd name="T17" fmla="*/ 7 h 50"/>
                  <a:gd name="T18" fmla="*/ 0 w 5"/>
                  <a:gd name="T19" fmla="*/ 7 h 50"/>
                  <a:gd name="T20" fmla="*/ 0 w 5"/>
                  <a:gd name="T21" fmla="*/ 0 h 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50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5" y="48"/>
                    </a:lnTo>
                    <a:lnTo>
                      <a:pt x="4" y="50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18" name="Freeform 155"/>
              <p:cNvSpPr>
                <a:spLocks/>
              </p:cNvSpPr>
              <p:nvPr/>
            </p:nvSpPr>
            <p:spPr bwMode="auto">
              <a:xfrm>
                <a:off x="2952" y="2273"/>
                <a:ext cx="4" cy="24"/>
              </a:xfrm>
              <a:custGeom>
                <a:avLst/>
                <a:gdLst>
                  <a:gd name="T0" fmla="*/ 0 w 8"/>
                  <a:gd name="T1" fmla="*/ 0 h 48"/>
                  <a:gd name="T2" fmla="*/ 0 w 8"/>
                  <a:gd name="T3" fmla="*/ 0 h 48"/>
                  <a:gd name="T4" fmla="*/ 1 w 8"/>
                  <a:gd name="T5" fmla="*/ 1 h 48"/>
                  <a:gd name="T6" fmla="*/ 1 w 8"/>
                  <a:gd name="T7" fmla="*/ 1 h 48"/>
                  <a:gd name="T8" fmla="*/ 1 w 8"/>
                  <a:gd name="T9" fmla="*/ 1 h 48"/>
                  <a:gd name="T10" fmla="*/ 1 w 8"/>
                  <a:gd name="T11" fmla="*/ 1 h 48"/>
                  <a:gd name="T12" fmla="*/ 1 w 8"/>
                  <a:gd name="T13" fmla="*/ 1 h 48"/>
                  <a:gd name="T14" fmla="*/ 1 w 8"/>
                  <a:gd name="T15" fmla="*/ 1 h 48"/>
                  <a:gd name="T16" fmla="*/ 1 w 8"/>
                  <a:gd name="T17" fmla="*/ 1 h 48"/>
                  <a:gd name="T18" fmla="*/ 1 w 8"/>
                  <a:gd name="T19" fmla="*/ 6 h 48"/>
                  <a:gd name="T20" fmla="*/ 1 w 8"/>
                  <a:gd name="T21" fmla="*/ 6 h 48"/>
                  <a:gd name="T22" fmla="*/ 1 w 8"/>
                  <a:gd name="T23" fmla="*/ 6 h 48"/>
                  <a:gd name="T24" fmla="*/ 1 w 8"/>
                  <a:gd name="T25" fmla="*/ 6 h 48"/>
                  <a:gd name="T26" fmla="*/ 1 w 8"/>
                  <a:gd name="T27" fmla="*/ 6 h 48"/>
                  <a:gd name="T28" fmla="*/ 1 w 8"/>
                  <a:gd name="T29" fmla="*/ 6 h 48"/>
                  <a:gd name="T30" fmla="*/ 1 w 8"/>
                  <a:gd name="T31" fmla="*/ 6 h 48"/>
                  <a:gd name="T32" fmla="*/ 0 w 8"/>
                  <a:gd name="T33" fmla="*/ 6 h 48"/>
                  <a:gd name="T34" fmla="*/ 0 w 8"/>
                  <a:gd name="T35" fmla="*/ 6 h 48"/>
                  <a:gd name="T36" fmla="*/ 0 w 8"/>
                  <a:gd name="T37" fmla="*/ 0 h 4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8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48"/>
                    </a:lnTo>
                    <a:lnTo>
                      <a:pt x="6" y="48"/>
                    </a:lnTo>
                    <a:lnTo>
                      <a:pt x="4" y="48"/>
                    </a:lnTo>
                    <a:lnTo>
                      <a:pt x="2" y="48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19" name="Freeform 156"/>
              <p:cNvSpPr>
                <a:spLocks/>
              </p:cNvSpPr>
              <p:nvPr/>
            </p:nvSpPr>
            <p:spPr bwMode="auto">
              <a:xfrm>
                <a:off x="2956" y="2274"/>
                <a:ext cx="3" cy="22"/>
              </a:xfrm>
              <a:custGeom>
                <a:avLst/>
                <a:gdLst>
                  <a:gd name="T0" fmla="*/ 0 w 6"/>
                  <a:gd name="T1" fmla="*/ 0 h 45"/>
                  <a:gd name="T2" fmla="*/ 1 w 6"/>
                  <a:gd name="T3" fmla="*/ 0 h 45"/>
                  <a:gd name="T4" fmla="*/ 1 w 6"/>
                  <a:gd name="T5" fmla="*/ 0 h 45"/>
                  <a:gd name="T6" fmla="*/ 1 w 6"/>
                  <a:gd name="T7" fmla="*/ 0 h 45"/>
                  <a:gd name="T8" fmla="*/ 1 w 6"/>
                  <a:gd name="T9" fmla="*/ 0 h 45"/>
                  <a:gd name="T10" fmla="*/ 1 w 6"/>
                  <a:gd name="T11" fmla="*/ 5 h 45"/>
                  <a:gd name="T12" fmla="*/ 1 w 6"/>
                  <a:gd name="T13" fmla="*/ 5 h 45"/>
                  <a:gd name="T14" fmla="*/ 1 w 6"/>
                  <a:gd name="T15" fmla="*/ 5 h 45"/>
                  <a:gd name="T16" fmla="*/ 1 w 6"/>
                  <a:gd name="T17" fmla="*/ 5 h 45"/>
                  <a:gd name="T18" fmla="*/ 0 w 6"/>
                  <a:gd name="T19" fmla="*/ 5 h 45"/>
                  <a:gd name="T20" fmla="*/ 0 w 6"/>
                  <a:gd name="T21" fmla="*/ 0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45">
                    <a:moveTo>
                      <a:pt x="0" y="0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20" name="Freeform 157"/>
              <p:cNvSpPr>
                <a:spLocks/>
              </p:cNvSpPr>
              <p:nvPr/>
            </p:nvSpPr>
            <p:spPr bwMode="auto">
              <a:xfrm>
                <a:off x="2959" y="2275"/>
                <a:ext cx="3" cy="21"/>
              </a:xfrm>
              <a:custGeom>
                <a:avLst/>
                <a:gdLst>
                  <a:gd name="T0" fmla="*/ 0 w 6"/>
                  <a:gd name="T1" fmla="*/ 0 h 43"/>
                  <a:gd name="T2" fmla="*/ 1 w 6"/>
                  <a:gd name="T3" fmla="*/ 0 h 43"/>
                  <a:gd name="T4" fmla="*/ 1 w 6"/>
                  <a:gd name="T5" fmla="*/ 0 h 43"/>
                  <a:gd name="T6" fmla="*/ 1 w 6"/>
                  <a:gd name="T7" fmla="*/ 0 h 43"/>
                  <a:gd name="T8" fmla="*/ 1 w 6"/>
                  <a:gd name="T9" fmla="*/ 0 h 43"/>
                  <a:gd name="T10" fmla="*/ 1 w 6"/>
                  <a:gd name="T11" fmla="*/ 5 h 43"/>
                  <a:gd name="T12" fmla="*/ 1 w 6"/>
                  <a:gd name="T13" fmla="*/ 5 h 43"/>
                  <a:gd name="T14" fmla="*/ 1 w 6"/>
                  <a:gd name="T15" fmla="*/ 5 h 43"/>
                  <a:gd name="T16" fmla="*/ 1 w 6"/>
                  <a:gd name="T17" fmla="*/ 5 h 43"/>
                  <a:gd name="T18" fmla="*/ 0 w 6"/>
                  <a:gd name="T19" fmla="*/ 5 h 43"/>
                  <a:gd name="T20" fmla="*/ 0 w 6"/>
                  <a:gd name="T21" fmla="*/ 0 h 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43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6" y="41"/>
                    </a:lnTo>
                    <a:lnTo>
                      <a:pt x="4" y="41"/>
                    </a:lnTo>
                    <a:lnTo>
                      <a:pt x="2" y="41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21" name="Freeform 158"/>
              <p:cNvSpPr>
                <a:spLocks/>
              </p:cNvSpPr>
              <p:nvPr/>
            </p:nvSpPr>
            <p:spPr bwMode="auto">
              <a:xfrm>
                <a:off x="2962" y="2276"/>
                <a:ext cx="5" cy="19"/>
              </a:xfrm>
              <a:custGeom>
                <a:avLst/>
                <a:gdLst>
                  <a:gd name="T0" fmla="*/ 0 w 9"/>
                  <a:gd name="T1" fmla="*/ 0 h 39"/>
                  <a:gd name="T2" fmla="*/ 1 w 9"/>
                  <a:gd name="T3" fmla="*/ 0 h 39"/>
                  <a:gd name="T4" fmla="*/ 1 w 9"/>
                  <a:gd name="T5" fmla="*/ 0 h 39"/>
                  <a:gd name="T6" fmla="*/ 1 w 9"/>
                  <a:gd name="T7" fmla="*/ 0 h 39"/>
                  <a:gd name="T8" fmla="*/ 1 w 9"/>
                  <a:gd name="T9" fmla="*/ 0 h 39"/>
                  <a:gd name="T10" fmla="*/ 1 w 9"/>
                  <a:gd name="T11" fmla="*/ 0 h 39"/>
                  <a:gd name="T12" fmla="*/ 1 w 9"/>
                  <a:gd name="T13" fmla="*/ 0 h 39"/>
                  <a:gd name="T14" fmla="*/ 1 w 9"/>
                  <a:gd name="T15" fmla="*/ 0 h 39"/>
                  <a:gd name="T16" fmla="*/ 2 w 9"/>
                  <a:gd name="T17" fmla="*/ 0 h 39"/>
                  <a:gd name="T18" fmla="*/ 2 w 9"/>
                  <a:gd name="T19" fmla="*/ 4 h 39"/>
                  <a:gd name="T20" fmla="*/ 1 w 9"/>
                  <a:gd name="T21" fmla="*/ 4 h 39"/>
                  <a:gd name="T22" fmla="*/ 1 w 9"/>
                  <a:gd name="T23" fmla="*/ 4 h 39"/>
                  <a:gd name="T24" fmla="*/ 1 w 9"/>
                  <a:gd name="T25" fmla="*/ 4 h 39"/>
                  <a:gd name="T26" fmla="*/ 1 w 9"/>
                  <a:gd name="T27" fmla="*/ 4 h 39"/>
                  <a:gd name="T28" fmla="*/ 1 w 9"/>
                  <a:gd name="T29" fmla="*/ 4 h 39"/>
                  <a:gd name="T30" fmla="*/ 1 w 9"/>
                  <a:gd name="T31" fmla="*/ 4 h 39"/>
                  <a:gd name="T32" fmla="*/ 1 w 9"/>
                  <a:gd name="T33" fmla="*/ 4 h 39"/>
                  <a:gd name="T34" fmla="*/ 0 w 9"/>
                  <a:gd name="T35" fmla="*/ 4 h 39"/>
                  <a:gd name="T36" fmla="*/ 0 w 9"/>
                  <a:gd name="T37" fmla="*/ 0 h 3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39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37"/>
                    </a:lnTo>
                    <a:lnTo>
                      <a:pt x="7" y="37"/>
                    </a:lnTo>
                    <a:lnTo>
                      <a:pt x="5" y="37"/>
                    </a:lnTo>
                    <a:lnTo>
                      <a:pt x="4" y="37"/>
                    </a:lnTo>
                    <a:lnTo>
                      <a:pt x="4" y="39"/>
                    </a:lnTo>
                    <a:lnTo>
                      <a:pt x="2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22" name="Freeform 159"/>
              <p:cNvSpPr>
                <a:spLocks/>
              </p:cNvSpPr>
              <p:nvPr/>
            </p:nvSpPr>
            <p:spPr bwMode="auto">
              <a:xfrm>
                <a:off x="2967" y="2277"/>
                <a:ext cx="3" cy="17"/>
              </a:xfrm>
              <a:custGeom>
                <a:avLst/>
                <a:gdLst>
                  <a:gd name="T0" fmla="*/ 0 w 6"/>
                  <a:gd name="T1" fmla="*/ 0 h 35"/>
                  <a:gd name="T2" fmla="*/ 0 w 6"/>
                  <a:gd name="T3" fmla="*/ 0 h 35"/>
                  <a:gd name="T4" fmla="*/ 1 w 6"/>
                  <a:gd name="T5" fmla="*/ 0 h 35"/>
                  <a:gd name="T6" fmla="*/ 1 w 6"/>
                  <a:gd name="T7" fmla="*/ 0 h 35"/>
                  <a:gd name="T8" fmla="*/ 1 w 6"/>
                  <a:gd name="T9" fmla="*/ 0 h 35"/>
                  <a:gd name="T10" fmla="*/ 1 w 6"/>
                  <a:gd name="T11" fmla="*/ 4 h 35"/>
                  <a:gd name="T12" fmla="*/ 1 w 6"/>
                  <a:gd name="T13" fmla="*/ 4 h 35"/>
                  <a:gd name="T14" fmla="*/ 1 w 6"/>
                  <a:gd name="T15" fmla="*/ 4 h 35"/>
                  <a:gd name="T16" fmla="*/ 0 w 6"/>
                  <a:gd name="T17" fmla="*/ 4 h 35"/>
                  <a:gd name="T18" fmla="*/ 0 w 6"/>
                  <a:gd name="T19" fmla="*/ 4 h 35"/>
                  <a:gd name="T20" fmla="*/ 0 w 6"/>
                  <a:gd name="T21" fmla="*/ 0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35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33"/>
                    </a:lnTo>
                    <a:lnTo>
                      <a:pt x="4" y="33"/>
                    </a:lnTo>
                    <a:lnTo>
                      <a:pt x="2" y="33"/>
                    </a:lnTo>
                    <a:lnTo>
                      <a:pt x="0" y="33"/>
                    </a:lnTo>
                    <a:lnTo>
                      <a:pt x="0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88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23" name="Freeform 160"/>
              <p:cNvSpPr>
                <a:spLocks/>
              </p:cNvSpPr>
              <p:nvPr/>
            </p:nvSpPr>
            <p:spPr bwMode="auto">
              <a:xfrm>
                <a:off x="2970" y="2278"/>
                <a:ext cx="2" cy="15"/>
              </a:xfrm>
              <a:custGeom>
                <a:avLst/>
                <a:gdLst>
                  <a:gd name="T0" fmla="*/ 0 w 6"/>
                  <a:gd name="T1" fmla="*/ 0 h 31"/>
                  <a:gd name="T2" fmla="*/ 0 w 6"/>
                  <a:gd name="T3" fmla="*/ 0 h 31"/>
                  <a:gd name="T4" fmla="*/ 0 w 6"/>
                  <a:gd name="T5" fmla="*/ 0 h 31"/>
                  <a:gd name="T6" fmla="*/ 0 w 6"/>
                  <a:gd name="T7" fmla="*/ 0 h 31"/>
                  <a:gd name="T8" fmla="*/ 0 w 6"/>
                  <a:gd name="T9" fmla="*/ 0 h 31"/>
                  <a:gd name="T10" fmla="*/ 0 w 6"/>
                  <a:gd name="T11" fmla="*/ 0 h 31"/>
                  <a:gd name="T12" fmla="*/ 0 w 6"/>
                  <a:gd name="T13" fmla="*/ 0 h 31"/>
                  <a:gd name="T14" fmla="*/ 0 w 6"/>
                  <a:gd name="T15" fmla="*/ 0 h 31"/>
                  <a:gd name="T16" fmla="*/ 0 w 6"/>
                  <a:gd name="T17" fmla="*/ 0 h 31"/>
                  <a:gd name="T18" fmla="*/ 0 w 6"/>
                  <a:gd name="T19" fmla="*/ 3 h 31"/>
                  <a:gd name="T20" fmla="*/ 0 w 6"/>
                  <a:gd name="T21" fmla="*/ 3 h 31"/>
                  <a:gd name="T22" fmla="*/ 0 w 6"/>
                  <a:gd name="T23" fmla="*/ 3 h 31"/>
                  <a:gd name="T24" fmla="*/ 0 w 6"/>
                  <a:gd name="T25" fmla="*/ 3 h 31"/>
                  <a:gd name="T26" fmla="*/ 0 w 6"/>
                  <a:gd name="T27" fmla="*/ 3 h 31"/>
                  <a:gd name="T28" fmla="*/ 0 w 6"/>
                  <a:gd name="T29" fmla="*/ 3 h 31"/>
                  <a:gd name="T30" fmla="*/ 0 w 6"/>
                  <a:gd name="T31" fmla="*/ 3 h 31"/>
                  <a:gd name="T32" fmla="*/ 0 w 6"/>
                  <a:gd name="T33" fmla="*/ 3 h 31"/>
                  <a:gd name="T34" fmla="*/ 0 w 6"/>
                  <a:gd name="T35" fmla="*/ 3 h 31"/>
                  <a:gd name="T36" fmla="*/ 0 w 6"/>
                  <a:gd name="T37" fmla="*/ 0 h 3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3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27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24" name="Freeform 161"/>
              <p:cNvSpPr>
                <a:spLocks/>
              </p:cNvSpPr>
              <p:nvPr/>
            </p:nvSpPr>
            <p:spPr bwMode="auto">
              <a:xfrm>
                <a:off x="2972" y="2280"/>
                <a:ext cx="4" cy="11"/>
              </a:xfrm>
              <a:custGeom>
                <a:avLst/>
                <a:gdLst>
                  <a:gd name="T0" fmla="*/ 0 w 7"/>
                  <a:gd name="T1" fmla="*/ 0 h 23"/>
                  <a:gd name="T2" fmla="*/ 1 w 7"/>
                  <a:gd name="T3" fmla="*/ 0 h 23"/>
                  <a:gd name="T4" fmla="*/ 1 w 7"/>
                  <a:gd name="T5" fmla="*/ 0 h 23"/>
                  <a:gd name="T6" fmla="*/ 1 w 7"/>
                  <a:gd name="T7" fmla="*/ 0 h 23"/>
                  <a:gd name="T8" fmla="*/ 1 w 7"/>
                  <a:gd name="T9" fmla="*/ 0 h 23"/>
                  <a:gd name="T10" fmla="*/ 1 w 7"/>
                  <a:gd name="T11" fmla="*/ 0 h 23"/>
                  <a:gd name="T12" fmla="*/ 1 w 7"/>
                  <a:gd name="T13" fmla="*/ 0 h 23"/>
                  <a:gd name="T14" fmla="*/ 1 w 7"/>
                  <a:gd name="T15" fmla="*/ 0 h 23"/>
                  <a:gd name="T16" fmla="*/ 1 w 7"/>
                  <a:gd name="T17" fmla="*/ 0 h 23"/>
                  <a:gd name="T18" fmla="*/ 1 w 7"/>
                  <a:gd name="T19" fmla="*/ 2 h 23"/>
                  <a:gd name="T20" fmla="*/ 1 w 7"/>
                  <a:gd name="T21" fmla="*/ 2 h 23"/>
                  <a:gd name="T22" fmla="*/ 1 w 7"/>
                  <a:gd name="T23" fmla="*/ 2 h 23"/>
                  <a:gd name="T24" fmla="*/ 1 w 7"/>
                  <a:gd name="T25" fmla="*/ 2 h 23"/>
                  <a:gd name="T26" fmla="*/ 1 w 7"/>
                  <a:gd name="T27" fmla="*/ 2 h 23"/>
                  <a:gd name="T28" fmla="*/ 1 w 7"/>
                  <a:gd name="T29" fmla="*/ 2 h 23"/>
                  <a:gd name="T30" fmla="*/ 1 w 7"/>
                  <a:gd name="T31" fmla="*/ 2 h 23"/>
                  <a:gd name="T32" fmla="*/ 1 w 7"/>
                  <a:gd name="T33" fmla="*/ 2 h 23"/>
                  <a:gd name="T34" fmla="*/ 0 w 7"/>
                  <a:gd name="T35" fmla="*/ 2 h 23"/>
                  <a:gd name="T36" fmla="*/ 0 w 7"/>
                  <a:gd name="T37" fmla="*/ 0 h 2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23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19"/>
                    </a:lnTo>
                    <a:lnTo>
                      <a:pt x="6" y="21"/>
                    </a:lnTo>
                    <a:lnTo>
                      <a:pt x="4" y="21"/>
                    </a:lnTo>
                    <a:lnTo>
                      <a:pt x="2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25" name="Freeform 162"/>
              <p:cNvSpPr>
                <a:spLocks/>
              </p:cNvSpPr>
              <p:nvPr/>
            </p:nvSpPr>
            <p:spPr bwMode="auto">
              <a:xfrm>
                <a:off x="2976" y="2282"/>
                <a:ext cx="3" cy="8"/>
              </a:xfrm>
              <a:custGeom>
                <a:avLst/>
                <a:gdLst>
                  <a:gd name="T0" fmla="*/ 0 w 6"/>
                  <a:gd name="T1" fmla="*/ 0 h 15"/>
                  <a:gd name="T2" fmla="*/ 1 w 6"/>
                  <a:gd name="T3" fmla="*/ 0 h 15"/>
                  <a:gd name="T4" fmla="*/ 1 w 6"/>
                  <a:gd name="T5" fmla="*/ 1 h 15"/>
                  <a:gd name="T6" fmla="*/ 1 w 6"/>
                  <a:gd name="T7" fmla="*/ 1 h 15"/>
                  <a:gd name="T8" fmla="*/ 1 w 6"/>
                  <a:gd name="T9" fmla="*/ 1 h 15"/>
                  <a:gd name="T10" fmla="*/ 1 w 6"/>
                  <a:gd name="T11" fmla="*/ 1 h 15"/>
                  <a:gd name="T12" fmla="*/ 1 w 6"/>
                  <a:gd name="T13" fmla="*/ 1 h 15"/>
                  <a:gd name="T14" fmla="*/ 1 w 6"/>
                  <a:gd name="T15" fmla="*/ 1 h 15"/>
                  <a:gd name="T16" fmla="*/ 1 w 6"/>
                  <a:gd name="T17" fmla="*/ 1 h 15"/>
                  <a:gd name="T18" fmla="*/ 1 w 6"/>
                  <a:gd name="T19" fmla="*/ 2 h 15"/>
                  <a:gd name="T20" fmla="*/ 1 w 6"/>
                  <a:gd name="T21" fmla="*/ 2 h 15"/>
                  <a:gd name="T22" fmla="*/ 1 w 6"/>
                  <a:gd name="T23" fmla="*/ 2 h 15"/>
                  <a:gd name="T24" fmla="*/ 1 w 6"/>
                  <a:gd name="T25" fmla="*/ 2 h 15"/>
                  <a:gd name="T26" fmla="*/ 1 w 6"/>
                  <a:gd name="T27" fmla="*/ 2 h 15"/>
                  <a:gd name="T28" fmla="*/ 1 w 6"/>
                  <a:gd name="T29" fmla="*/ 2 h 15"/>
                  <a:gd name="T30" fmla="*/ 1 w 6"/>
                  <a:gd name="T31" fmla="*/ 2 h 15"/>
                  <a:gd name="T32" fmla="*/ 0 w 6"/>
                  <a:gd name="T33" fmla="*/ 2 h 15"/>
                  <a:gd name="T34" fmla="*/ 0 w 6"/>
                  <a:gd name="T35" fmla="*/ 0 h 1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6" h="15">
                    <a:moveTo>
                      <a:pt x="0" y="0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6" y="11"/>
                    </a:lnTo>
                    <a:lnTo>
                      <a:pt x="4" y="11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26" name="Freeform 163"/>
              <p:cNvSpPr>
                <a:spLocks/>
              </p:cNvSpPr>
              <p:nvPr/>
            </p:nvSpPr>
            <p:spPr bwMode="auto">
              <a:xfrm>
                <a:off x="2764" y="2260"/>
                <a:ext cx="217" cy="26"/>
              </a:xfrm>
              <a:custGeom>
                <a:avLst/>
                <a:gdLst>
                  <a:gd name="T0" fmla="*/ 55 w 434"/>
                  <a:gd name="T1" fmla="*/ 7 h 51"/>
                  <a:gd name="T2" fmla="*/ 54 w 434"/>
                  <a:gd name="T3" fmla="*/ 6 h 51"/>
                  <a:gd name="T4" fmla="*/ 53 w 434"/>
                  <a:gd name="T5" fmla="*/ 5 h 51"/>
                  <a:gd name="T6" fmla="*/ 52 w 434"/>
                  <a:gd name="T7" fmla="*/ 5 h 51"/>
                  <a:gd name="T8" fmla="*/ 50 w 434"/>
                  <a:gd name="T9" fmla="*/ 4 h 51"/>
                  <a:gd name="T10" fmla="*/ 48 w 434"/>
                  <a:gd name="T11" fmla="*/ 4 h 51"/>
                  <a:gd name="T12" fmla="*/ 45 w 434"/>
                  <a:gd name="T13" fmla="*/ 3 h 51"/>
                  <a:gd name="T14" fmla="*/ 42 w 434"/>
                  <a:gd name="T15" fmla="*/ 3 h 51"/>
                  <a:gd name="T16" fmla="*/ 39 w 434"/>
                  <a:gd name="T17" fmla="*/ 2 h 51"/>
                  <a:gd name="T18" fmla="*/ 35 w 434"/>
                  <a:gd name="T19" fmla="*/ 2 h 51"/>
                  <a:gd name="T20" fmla="*/ 30 w 434"/>
                  <a:gd name="T21" fmla="*/ 2 h 51"/>
                  <a:gd name="T22" fmla="*/ 26 w 434"/>
                  <a:gd name="T23" fmla="*/ 1 h 51"/>
                  <a:gd name="T24" fmla="*/ 21 w 434"/>
                  <a:gd name="T25" fmla="*/ 1 h 51"/>
                  <a:gd name="T26" fmla="*/ 16 w 434"/>
                  <a:gd name="T27" fmla="*/ 1 h 51"/>
                  <a:gd name="T28" fmla="*/ 11 w 434"/>
                  <a:gd name="T29" fmla="*/ 1 h 51"/>
                  <a:gd name="T30" fmla="*/ 6 w 434"/>
                  <a:gd name="T31" fmla="*/ 0 h 51"/>
                  <a:gd name="T32" fmla="*/ 0 w 434"/>
                  <a:gd name="T33" fmla="*/ 0 h 51"/>
                  <a:gd name="T34" fmla="*/ 3 w 434"/>
                  <a:gd name="T35" fmla="*/ 1 h 51"/>
                  <a:gd name="T36" fmla="*/ 9 w 434"/>
                  <a:gd name="T37" fmla="*/ 1 h 51"/>
                  <a:gd name="T38" fmla="*/ 14 w 434"/>
                  <a:gd name="T39" fmla="*/ 1 h 51"/>
                  <a:gd name="T40" fmla="*/ 19 w 434"/>
                  <a:gd name="T41" fmla="*/ 1 h 51"/>
                  <a:gd name="T42" fmla="*/ 24 w 434"/>
                  <a:gd name="T43" fmla="*/ 2 h 51"/>
                  <a:gd name="T44" fmla="*/ 28 w 434"/>
                  <a:gd name="T45" fmla="*/ 2 h 51"/>
                  <a:gd name="T46" fmla="*/ 32 w 434"/>
                  <a:gd name="T47" fmla="*/ 2 h 51"/>
                  <a:gd name="T48" fmla="*/ 36 w 434"/>
                  <a:gd name="T49" fmla="*/ 3 h 51"/>
                  <a:gd name="T50" fmla="*/ 40 w 434"/>
                  <a:gd name="T51" fmla="*/ 3 h 51"/>
                  <a:gd name="T52" fmla="*/ 43 w 434"/>
                  <a:gd name="T53" fmla="*/ 4 h 51"/>
                  <a:gd name="T54" fmla="*/ 46 w 434"/>
                  <a:gd name="T55" fmla="*/ 4 h 51"/>
                  <a:gd name="T56" fmla="*/ 49 w 434"/>
                  <a:gd name="T57" fmla="*/ 4 h 51"/>
                  <a:gd name="T58" fmla="*/ 51 w 434"/>
                  <a:gd name="T59" fmla="*/ 5 h 51"/>
                  <a:gd name="T60" fmla="*/ 52 w 434"/>
                  <a:gd name="T61" fmla="*/ 5 h 51"/>
                  <a:gd name="T62" fmla="*/ 53 w 434"/>
                  <a:gd name="T63" fmla="*/ 6 h 51"/>
                  <a:gd name="T64" fmla="*/ 53 w 434"/>
                  <a:gd name="T65" fmla="*/ 7 h 51"/>
                  <a:gd name="T66" fmla="*/ 55 w 434"/>
                  <a:gd name="T67" fmla="*/ 7 h 5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4" h="51">
                    <a:moveTo>
                      <a:pt x="434" y="51"/>
                    </a:moveTo>
                    <a:lnTo>
                      <a:pt x="434" y="51"/>
                    </a:lnTo>
                    <a:lnTo>
                      <a:pt x="434" y="48"/>
                    </a:lnTo>
                    <a:lnTo>
                      <a:pt x="432" y="46"/>
                    </a:lnTo>
                    <a:lnTo>
                      <a:pt x="428" y="42"/>
                    </a:lnTo>
                    <a:lnTo>
                      <a:pt x="424" y="40"/>
                    </a:lnTo>
                    <a:lnTo>
                      <a:pt x="421" y="38"/>
                    </a:lnTo>
                    <a:lnTo>
                      <a:pt x="413" y="34"/>
                    </a:lnTo>
                    <a:lnTo>
                      <a:pt x="407" y="32"/>
                    </a:lnTo>
                    <a:lnTo>
                      <a:pt x="398" y="30"/>
                    </a:lnTo>
                    <a:lnTo>
                      <a:pt x="390" y="28"/>
                    </a:lnTo>
                    <a:lnTo>
                      <a:pt x="380" y="26"/>
                    </a:lnTo>
                    <a:lnTo>
                      <a:pt x="369" y="25"/>
                    </a:lnTo>
                    <a:lnTo>
                      <a:pt x="357" y="23"/>
                    </a:lnTo>
                    <a:lnTo>
                      <a:pt x="346" y="19"/>
                    </a:lnTo>
                    <a:lnTo>
                      <a:pt x="332" y="19"/>
                    </a:lnTo>
                    <a:lnTo>
                      <a:pt x="319" y="17"/>
                    </a:lnTo>
                    <a:lnTo>
                      <a:pt x="305" y="15"/>
                    </a:lnTo>
                    <a:lnTo>
                      <a:pt x="290" y="13"/>
                    </a:lnTo>
                    <a:lnTo>
                      <a:pt x="275" y="11"/>
                    </a:lnTo>
                    <a:lnTo>
                      <a:pt x="257" y="9"/>
                    </a:lnTo>
                    <a:lnTo>
                      <a:pt x="240" y="9"/>
                    </a:lnTo>
                    <a:lnTo>
                      <a:pt x="223" y="7"/>
                    </a:lnTo>
                    <a:lnTo>
                      <a:pt x="206" y="5"/>
                    </a:lnTo>
                    <a:lnTo>
                      <a:pt x="186" y="5"/>
                    </a:lnTo>
                    <a:lnTo>
                      <a:pt x="167" y="3"/>
                    </a:lnTo>
                    <a:lnTo>
                      <a:pt x="148" y="3"/>
                    </a:lnTo>
                    <a:lnTo>
                      <a:pt x="127" y="2"/>
                    </a:lnTo>
                    <a:lnTo>
                      <a:pt x="108" y="2"/>
                    </a:lnTo>
                    <a:lnTo>
                      <a:pt x="87" y="2"/>
                    </a:lnTo>
                    <a:lnTo>
                      <a:pt x="65" y="0"/>
                    </a:lnTo>
                    <a:lnTo>
                      <a:pt x="44" y="0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1" y="3"/>
                    </a:lnTo>
                    <a:lnTo>
                      <a:pt x="44" y="3"/>
                    </a:lnTo>
                    <a:lnTo>
                      <a:pt x="65" y="5"/>
                    </a:lnTo>
                    <a:lnTo>
                      <a:pt x="87" y="5"/>
                    </a:lnTo>
                    <a:lnTo>
                      <a:pt x="108" y="5"/>
                    </a:lnTo>
                    <a:lnTo>
                      <a:pt x="127" y="7"/>
                    </a:lnTo>
                    <a:lnTo>
                      <a:pt x="148" y="7"/>
                    </a:lnTo>
                    <a:lnTo>
                      <a:pt x="167" y="7"/>
                    </a:lnTo>
                    <a:lnTo>
                      <a:pt x="186" y="9"/>
                    </a:lnTo>
                    <a:lnTo>
                      <a:pt x="204" y="9"/>
                    </a:lnTo>
                    <a:lnTo>
                      <a:pt x="221" y="11"/>
                    </a:lnTo>
                    <a:lnTo>
                      <a:pt x="240" y="13"/>
                    </a:lnTo>
                    <a:lnTo>
                      <a:pt x="255" y="13"/>
                    </a:lnTo>
                    <a:lnTo>
                      <a:pt x="273" y="15"/>
                    </a:lnTo>
                    <a:lnTo>
                      <a:pt x="288" y="17"/>
                    </a:lnTo>
                    <a:lnTo>
                      <a:pt x="304" y="19"/>
                    </a:lnTo>
                    <a:lnTo>
                      <a:pt x="317" y="21"/>
                    </a:lnTo>
                    <a:lnTo>
                      <a:pt x="330" y="23"/>
                    </a:lnTo>
                    <a:lnTo>
                      <a:pt x="344" y="25"/>
                    </a:lnTo>
                    <a:lnTo>
                      <a:pt x="355" y="26"/>
                    </a:lnTo>
                    <a:lnTo>
                      <a:pt x="367" y="28"/>
                    </a:lnTo>
                    <a:lnTo>
                      <a:pt x="376" y="30"/>
                    </a:lnTo>
                    <a:lnTo>
                      <a:pt x="386" y="32"/>
                    </a:lnTo>
                    <a:lnTo>
                      <a:pt x="394" y="34"/>
                    </a:lnTo>
                    <a:lnTo>
                      <a:pt x="401" y="36"/>
                    </a:lnTo>
                    <a:lnTo>
                      <a:pt x="407" y="38"/>
                    </a:lnTo>
                    <a:lnTo>
                      <a:pt x="413" y="40"/>
                    </a:lnTo>
                    <a:lnTo>
                      <a:pt x="419" y="42"/>
                    </a:lnTo>
                    <a:lnTo>
                      <a:pt x="421" y="44"/>
                    </a:lnTo>
                    <a:lnTo>
                      <a:pt x="424" y="48"/>
                    </a:lnTo>
                    <a:lnTo>
                      <a:pt x="424" y="50"/>
                    </a:lnTo>
                    <a:lnTo>
                      <a:pt x="426" y="51"/>
                    </a:lnTo>
                    <a:lnTo>
                      <a:pt x="434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27" name="Freeform 164"/>
              <p:cNvSpPr>
                <a:spLocks/>
              </p:cNvSpPr>
              <p:nvPr/>
            </p:nvSpPr>
            <p:spPr bwMode="auto">
              <a:xfrm>
                <a:off x="2764" y="2286"/>
                <a:ext cx="217" cy="26"/>
              </a:xfrm>
              <a:custGeom>
                <a:avLst/>
                <a:gdLst>
                  <a:gd name="T0" fmla="*/ 0 w 434"/>
                  <a:gd name="T1" fmla="*/ 7 h 52"/>
                  <a:gd name="T2" fmla="*/ 6 w 434"/>
                  <a:gd name="T3" fmla="*/ 7 h 52"/>
                  <a:gd name="T4" fmla="*/ 11 w 434"/>
                  <a:gd name="T5" fmla="*/ 7 h 52"/>
                  <a:gd name="T6" fmla="*/ 16 w 434"/>
                  <a:gd name="T7" fmla="*/ 7 h 52"/>
                  <a:gd name="T8" fmla="*/ 21 w 434"/>
                  <a:gd name="T9" fmla="*/ 6 h 52"/>
                  <a:gd name="T10" fmla="*/ 26 w 434"/>
                  <a:gd name="T11" fmla="*/ 6 h 52"/>
                  <a:gd name="T12" fmla="*/ 30 w 434"/>
                  <a:gd name="T13" fmla="*/ 6 h 52"/>
                  <a:gd name="T14" fmla="*/ 35 w 434"/>
                  <a:gd name="T15" fmla="*/ 6 h 52"/>
                  <a:gd name="T16" fmla="*/ 39 w 434"/>
                  <a:gd name="T17" fmla="*/ 5 h 52"/>
                  <a:gd name="T18" fmla="*/ 42 w 434"/>
                  <a:gd name="T19" fmla="*/ 5 h 52"/>
                  <a:gd name="T20" fmla="*/ 45 w 434"/>
                  <a:gd name="T21" fmla="*/ 4 h 52"/>
                  <a:gd name="T22" fmla="*/ 48 w 434"/>
                  <a:gd name="T23" fmla="*/ 4 h 52"/>
                  <a:gd name="T24" fmla="*/ 50 w 434"/>
                  <a:gd name="T25" fmla="*/ 3 h 52"/>
                  <a:gd name="T26" fmla="*/ 52 w 434"/>
                  <a:gd name="T27" fmla="*/ 2 h 52"/>
                  <a:gd name="T28" fmla="*/ 53 w 434"/>
                  <a:gd name="T29" fmla="*/ 2 h 52"/>
                  <a:gd name="T30" fmla="*/ 54 w 434"/>
                  <a:gd name="T31" fmla="*/ 1 h 52"/>
                  <a:gd name="T32" fmla="*/ 55 w 434"/>
                  <a:gd name="T33" fmla="*/ 0 h 52"/>
                  <a:gd name="T34" fmla="*/ 53 w 434"/>
                  <a:gd name="T35" fmla="*/ 1 h 52"/>
                  <a:gd name="T36" fmla="*/ 53 w 434"/>
                  <a:gd name="T37" fmla="*/ 1 h 52"/>
                  <a:gd name="T38" fmla="*/ 52 w 434"/>
                  <a:gd name="T39" fmla="*/ 2 h 52"/>
                  <a:gd name="T40" fmla="*/ 51 w 434"/>
                  <a:gd name="T41" fmla="*/ 2 h 52"/>
                  <a:gd name="T42" fmla="*/ 49 w 434"/>
                  <a:gd name="T43" fmla="*/ 3 h 52"/>
                  <a:gd name="T44" fmla="*/ 46 w 434"/>
                  <a:gd name="T45" fmla="*/ 3 h 52"/>
                  <a:gd name="T46" fmla="*/ 43 w 434"/>
                  <a:gd name="T47" fmla="*/ 4 h 52"/>
                  <a:gd name="T48" fmla="*/ 40 w 434"/>
                  <a:gd name="T49" fmla="*/ 4 h 52"/>
                  <a:gd name="T50" fmla="*/ 36 w 434"/>
                  <a:gd name="T51" fmla="*/ 5 h 52"/>
                  <a:gd name="T52" fmla="*/ 32 w 434"/>
                  <a:gd name="T53" fmla="*/ 5 h 52"/>
                  <a:gd name="T54" fmla="*/ 28 w 434"/>
                  <a:gd name="T55" fmla="*/ 6 h 52"/>
                  <a:gd name="T56" fmla="*/ 24 w 434"/>
                  <a:gd name="T57" fmla="*/ 6 h 52"/>
                  <a:gd name="T58" fmla="*/ 19 w 434"/>
                  <a:gd name="T59" fmla="*/ 6 h 52"/>
                  <a:gd name="T60" fmla="*/ 14 w 434"/>
                  <a:gd name="T61" fmla="*/ 6 h 52"/>
                  <a:gd name="T62" fmla="*/ 9 w 434"/>
                  <a:gd name="T63" fmla="*/ 6 h 52"/>
                  <a:gd name="T64" fmla="*/ 3 w 434"/>
                  <a:gd name="T65" fmla="*/ 6 h 52"/>
                  <a:gd name="T66" fmla="*/ 0 w 434"/>
                  <a:gd name="T67" fmla="*/ 7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4" h="52">
                    <a:moveTo>
                      <a:pt x="0" y="52"/>
                    </a:moveTo>
                    <a:lnTo>
                      <a:pt x="0" y="52"/>
                    </a:lnTo>
                    <a:lnTo>
                      <a:pt x="21" y="52"/>
                    </a:lnTo>
                    <a:lnTo>
                      <a:pt x="44" y="52"/>
                    </a:lnTo>
                    <a:lnTo>
                      <a:pt x="65" y="52"/>
                    </a:lnTo>
                    <a:lnTo>
                      <a:pt x="87" y="50"/>
                    </a:lnTo>
                    <a:lnTo>
                      <a:pt x="108" y="50"/>
                    </a:lnTo>
                    <a:lnTo>
                      <a:pt x="127" y="50"/>
                    </a:lnTo>
                    <a:lnTo>
                      <a:pt x="148" y="48"/>
                    </a:lnTo>
                    <a:lnTo>
                      <a:pt x="167" y="48"/>
                    </a:lnTo>
                    <a:lnTo>
                      <a:pt x="186" y="47"/>
                    </a:lnTo>
                    <a:lnTo>
                      <a:pt x="206" y="47"/>
                    </a:lnTo>
                    <a:lnTo>
                      <a:pt x="223" y="45"/>
                    </a:lnTo>
                    <a:lnTo>
                      <a:pt x="240" y="45"/>
                    </a:lnTo>
                    <a:lnTo>
                      <a:pt x="257" y="43"/>
                    </a:lnTo>
                    <a:lnTo>
                      <a:pt x="275" y="41"/>
                    </a:lnTo>
                    <a:lnTo>
                      <a:pt x="290" y="39"/>
                    </a:lnTo>
                    <a:lnTo>
                      <a:pt x="305" y="37"/>
                    </a:lnTo>
                    <a:lnTo>
                      <a:pt x="319" y="35"/>
                    </a:lnTo>
                    <a:lnTo>
                      <a:pt x="332" y="33"/>
                    </a:lnTo>
                    <a:lnTo>
                      <a:pt x="346" y="31"/>
                    </a:lnTo>
                    <a:lnTo>
                      <a:pt x="357" y="29"/>
                    </a:lnTo>
                    <a:lnTo>
                      <a:pt x="369" y="27"/>
                    </a:lnTo>
                    <a:lnTo>
                      <a:pt x="380" y="25"/>
                    </a:lnTo>
                    <a:lnTo>
                      <a:pt x="390" y="23"/>
                    </a:lnTo>
                    <a:lnTo>
                      <a:pt x="398" y="22"/>
                    </a:lnTo>
                    <a:lnTo>
                      <a:pt x="407" y="20"/>
                    </a:lnTo>
                    <a:lnTo>
                      <a:pt x="413" y="16"/>
                    </a:lnTo>
                    <a:lnTo>
                      <a:pt x="421" y="14"/>
                    </a:lnTo>
                    <a:lnTo>
                      <a:pt x="424" y="12"/>
                    </a:lnTo>
                    <a:lnTo>
                      <a:pt x="428" y="8"/>
                    </a:lnTo>
                    <a:lnTo>
                      <a:pt x="432" y="6"/>
                    </a:lnTo>
                    <a:lnTo>
                      <a:pt x="434" y="2"/>
                    </a:lnTo>
                    <a:lnTo>
                      <a:pt x="434" y="0"/>
                    </a:lnTo>
                    <a:lnTo>
                      <a:pt x="426" y="0"/>
                    </a:lnTo>
                    <a:lnTo>
                      <a:pt x="424" y="2"/>
                    </a:lnTo>
                    <a:lnTo>
                      <a:pt x="424" y="4"/>
                    </a:lnTo>
                    <a:lnTo>
                      <a:pt x="421" y="6"/>
                    </a:lnTo>
                    <a:lnTo>
                      <a:pt x="419" y="8"/>
                    </a:lnTo>
                    <a:lnTo>
                      <a:pt x="413" y="12"/>
                    </a:lnTo>
                    <a:lnTo>
                      <a:pt x="407" y="14"/>
                    </a:lnTo>
                    <a:lnTo>
                      <a:pt x="401" y="16"/>
                    </a:lnTo>
                    <a:lnTo>
                      <a:pt x="394" y="18"/>
                    </a:lnTo>
                    <a:lnTo>
                      <a:pt x="386" y="20"/>
                    </a:lnTo>
                    <a:lnTo>
                      <a:pt x="376" y="22"/>
                    </a:lnTo>
                    <a:lnTo>
                      <a:pt x="367" y="23"/>
                    </a:lnTo>
                    <a:lnTo>
                      <a:pt x="355" y="25"/>
                    </a:lnTo>
                    <a:lnTo>
                      <a:pt x="344" y="27"/>
                    </a:lnTo>
                    <a:lnTo>
                      <a:pt x="330" y="29"/>
                    </a:lnTo>
                    <a:lnTo>
                      <a:pt x="317" y="31"/>
                    </a:lnTo>
                    <a:lnTo>
                      <a:pt x="304" y="33"/>
                    </a:lnTo>
                    <a:lnTo>
                      <a:pt x="288" y="35"/>
                    </a:lnTo>
                    <a:lnTo>
                      <a:pt x="273" y="37"/>
                    </a:lnTo>
                    <a:lnTo>
                      <a:pt x="255" y="39"/>
                    </a:lnTo>
                    <a:lnTo>
                      <a:pt x="240" y="39"/>
                    </a:lnTo>
                    <a:lnTo>
                      <a:pt x="221" y="41"/>
                    </a:lnTo>
                    <a:lnTo>
                      <a:pt x="204" y="43"/>
                    </a:lnTo>
                    <a:lnTo>
                      <a:pt x="186" y="43"/>
                    </a:lnTo>
                    <a:lnTo>
                      <a:pt x="167" y="45"/>
                    </a:lnTo>
                    <a:lnTo>
                      <a:pt x="148" y="45"/>
                    </a:lnTo>
                    <a:lnTo>
                      <a:pt x="127" y="47"/>
                    </a:lnTo>
                    <a:lnTo>
                      <a:pt x="108" y="47"/>
                    </a:lnTo>
                    <a:lnTo>
                      <a:pt x="87" y="47"/>
                    </a:lnTo>
                    <a:lnTo>
                      <a:pt x="65" y="47"/>
                    </a:lnTo>
                    <a:lnTo>
                      <a:pt x="44" y="48"/>
                    </a:lnTo>
                    <a:lnTo>
                      <a:pt x="21" y="48"/>
                    </a:lnTo>
                    <a:lnTo>
                      <a:pt x="0" y="48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28" name="Freeform 165"/>
              <p:cNvSpPr>
                <a:spLocks/>
              </p:cNvSpPr>
              <p:nvPr/>
            </p:nvSpPr>
            <p:spPr bwMode="auto">
              <a:xfrm>
                <a:off x="2546" y="2286"/>
                <a:ext cx="218" cy="26"/>
              </a:xfrm>
              <a:custGeom>
                <a:avLst/>
                <a:gdLst>
                  <a:gd name="T0" fmla="*/ 0 w 436"/>
                  <a:gd name="T1" fmla="*/ 0 h 52"/>
                  <a:gd name="T2" fmla="*/ 1 w 436"/>
                  <a:gd name="T3" fmla="*/ 1 h 52"/>
                  <a:gd name="T4" fmla="*/ 2 w 436"/>
                  <a:gd name="T5" fmla="*/ 2 h 52"/>
                  <a:gd name="T6" fmla="*/ 3 w 436"/>
                  <a:gd name="T7" fmla="*/ 2 h 52"/>
                  <a:gd name="T8" fmla="*/ 5 w 436"/>
                  <a:gd name="T9" fmla="*/ 3 h 52"/>
                  <a:gd name="T10" fmla="*/ 7 w 436"/>
                  <a:gd name="T11" fmla="*/ 4 h 52"/>
                  <a:gd name="T12" fmla="*/ 10 w 436"/>
                  <a:gd name="T13" fmla="*/ 4 h 52"/>
                  <a:gd name="T14" fmla="*/ 13 w 436"/>
                  <a:gd name="T15" fmla="*/ 5 h 52"/>
                  <a:gd name="T16" fmla="*/ 17 w 436"/>
                  <a:gd name="T17" fmla="*/ 5 h 52"/>
                  <a:gd name="T18" fmla="*/ 20 w 436"/>
                  <a:gd name="T19" fmla="*/ 6 h 52"/>
                  <a:gd name="T20" fmla="*/ 25 w 436"/>
                  <a:gd name="T21" fmla="*/ 6 h 52"/>
                  <a:gd name="T22" fmla="*/ 29 w 436"/>
                  <a:gd name="T23" fmla="*/ 6 h 52"/>
                  <a:gd name="T24" fmla="*/ 34 w 436"/>
                  <a:gd name="T25" fmla="*/ 6 h 52"/>
                  <a:gd name="T26" fmla="*/ 39 w 436"/>
                  <a:gd name="T27" fmla="*/ 7 h 52"/>
                  <a:gd name="T28" fmla="*/ 44 w 436"/>
                  <a:gd name="T29" fmla="*/ 7 h 52"/>
                  <a:gd name="T30" fmla="*/ 49 w 436"/>
                  <a:gd name="T31" fmla="*/ 7 h 52"/>
                  <a:gd name="T32" fmla="*/ 55 w 436"/>
                  <a:gd name="T33" fmla="*/ 7 h 52"/>
                  <a:gd name="T34" fmla="*/ 52 w 436"/>
                  <a:gd name="T35" fmla="*/ 6 h 52"/>
                  <a:gd name="T36" fmla="*/ 47 w 436"/>
                  <a:gd name="T37" fmla="*/ 6 h 52"/>
                  <a:gd name="T38" fmla="*/ 42 w 436"/>
                  <a:gd name="T39" fmla="*/ 6 h 52"/>
                  <a:gd name="T40" fmla="*/ 36 w 436"/>
                  <a:gd name="T41" fmla="*/ 6 h 52"/>
                  <a:gd name="T42" fmla="*/ 32 w 436"/>
                  <a:gd name="T43" fmla="*/ 6 h 52"/>
                  <a:gd name="T44" fmla="*/ 27 w 436"/>
                  <a:gd name="T45" fmla="*/ 6 h 52"/>
                  <a:gd name="T46" fmla="*/ 23 w 436"/>
                  <a:gd name="T47" fmla="*/ 5 h 52"/>
                  <a:gd name="T48" fmla="*/ 19 w 436"/>
                  <a:gd name="T49" fmla="*/ 5 h 52"/>
                  <a:gd name="T50" fmla="*/ 15 w 436"/>
                  <a:gd name="T51" fmla="*/ 4 h 52"/>
                  <a:gd name="T52" fmla="*/ 12 w 436"/>
                  <a:gd name="T53" fmla="*/ 4 h 52"/>
                  <a:gd name="T54" fmla="*/ 9 w 436"/>
                  <a:gd name="T55" fmla="*/ 3 h 52"/>
                  <a:gd name="T56" fmla="*/ 6 w 436"/>
                  <a:gd name="T57" fmla="*/ 3 h 52"/>
                  <a:gd name="T58" fmla="*/ 5 w 436"/>
                  <a:gd name="T59" fmla="*/ 2 h 52"/>
                  <a:gd name="T60" fmla="*/ 3 w 436"/>
                  <a:gd name="T61" fmla="*/ 2 h 52"/>
                  <a:gd name="T62" fmla="*/ 2 w 436"/>
                  <a:gd name="T63" fmla="*/ 1 h 52"/>
                  <a:gd name="T64" fmla="*/ 2 w 436"/>
                  <a:gd name="T65" fmla="*/ 1 h 52"/>
                  <a:gd name="T66" fmla="*/ 0 w 436"/>
                  <a:gd name="T67" fmla="*/ 0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6" h="5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6" y="8"/>
                    </a:lnTo>
                    <a:lnTo>
                      <a:pt x="10" y="12"/>
                    </a:lnTo>
                    <a:lnTo>
                      <a:pt x="14" y="14"/>
                    </a:lnTo>
                    <a:lnTo>
                      <a:pt x="21" y="16"/>
                    </a:lnTo>
                    <a:lnTo>
                      <a:pt x="27" y="20"/>
                    </a:lnTo>
                    <a:lnTo>
                      <a:pt x="37" y="22"/>
                    </a:lnTo>
                    <a:lnTo>
                      <a:pt x="44" y="23"/>
                    </a:lnTo>
                    <a:lnTo>
                      <a:pt x="54" y="25"/>
                    </a:lnTo>
                    <a:lnTo>
                      <a:pt x="65" y="27"/>
                    </a:lnTo>
                    <a:lnTo>
                      <a:pt x="77" y="29"/>
                    </a:lnTo>
                    <a:lnTo>
                      <a:pt x="89" y="31"/>
                    </a:lnTo>
                    <a:lnTo>
                      <a:pt x="102" y="33"/>
                    </a:lnTo>
                    <a:lnTo>
                      <a:pt x="115" y="35"/>
                    </a:lnTo>
                    <a:lnTo>
                      <a:pt x="129" y="37"/>
                    </a:lnTo>
                    <a:lnTo>
                      <a:pt x="144" y="39"/>
                    </a:lnTo>
                    <a:lnTo>
                      <a:pt x="160" y="41"/>
                    </a:lnTo>
                    <a:lnTo>
                      <a:pt x="177" y="43"/>
                    </a:lnTo>
                    <a:lnTo>
                      <a:pt x="194" y="45"/>
                    </a:lnTo>
                    <a:lnTo>
                      <a:pt x="211" y="45"/>
                    </a:lnTo>
                    <a:lnTo>
                      <a:pt x="229" y="47"/>
                    </a:lnTo>
                    <a:lnTo>
                      <a:pt x="248" y="47"/>
                    </a:lnTo>
                    <a:lnTo>
                      <a:pt x="267" y="48"/>
                    </a:lnTo>
                    <a:lnTo>
                      <a:pt x="286" y="48"/>
                    </a:lnTo>
                    <a:lnTo>
                      <a:pt x="307" y="50"/>
                    </a:lnTo>
                    <a:lnTo>
                      <a:pt x="329" y="50"/>
                    </a:lnTo>
                    <a:lnTo>
                      <a:pt x="348" y="50"/>
                    </a:lnTo>
                    <a:lnTo>
                      <a:pt x="369" y="52"/>
                    </a:lnTo>
                    <a:lnTo>
                      <a:pt x="392" y="52"/>
                    </a:lnTo>
                    <a:lnTo>
                      <a:pt x="413" y="52"/>
                    </a:lnTo>
                    <a:lnTo>
                      <a:pt x="436" y="52"/>
                    </a:lnTo>
                    <a:lnTo>
                      <a:pt x="436" y="48"/>
                    </a:lnTo>
                    <a:lnTo>
                      <a:pt x="413" y="48"/>
                    </a:lnTo>
                    <a:lnTo>
                      <a:pt x="392" y="48"/>
                    </a:lnTo>
                    <a:lnTo>
                      <a:pt x="371" y="47"/>
                    </a:lnTo>
                    <a:lnTo>
                      <a:pt x="350" y="47"/>
                    </a:lnTo>
                    <a:lnTo>
                      <a:pt x="329" y="47"/>
                    </a:lnTo>
                    <a:lnTo>
                      <a:pt x="307" y="47"/>
                    </a:lnTo>
                    <a:lnTo>
                      <a:pt x="288" y="45"/>
                    </a:lnTo>
                    <a:lnTo>
                      <a:pt x="269" y="45"/>
                    </a:lnTo>
                    <a:lnTo>
                      <a:pt x="250" y="43"/>
                    </a:lnTo>
                    <a:lnTo>
                      <a:pt x="231" y="43"/>
                    </a:lnTo>
                    <a:lnTo>
                      <a:pt x="213" y="41"/>
                    </a:lnTo>
                    <a:lnTo>
                      <a:pt x="196" y="39"/>
                    </a:lnTo>
                    <a:lnTo>
                      <a:pt x="179" y="39"/>
                    </a:lnTo>
                    <a:lnTo>
                      <a:pt x="161" y="37"/>
                    </a:lnTo>
                    <a:lnTo>
                      <a:pt x="146" y="35"/>
                    </a:lnTo>
                    <a:lnTo>
                      <a:pt x="133" y="33"/>
                    </a:lnTo>
                    <a:lnTo>
                      <a:pt x="117" y="31"/>
                    </a:lnTo>
                    <a:lnTo>
                      <a:pt x="104" y="29"/>
                    </a:lnTo>
                    <a:lnTo>
                      <a:pt x="90" y="27"/>
                    </a:lnTo>
                    <a:lnTo>
                      <a:pt x="79" y="25"/>
                    </a:lnTo>
                    <a:lnTo>
                      <a:pt x="67" y="23"/>
                    </a:lnTo>
                    <a:lnTo>
                      <a:pt x="58" y="22"/>
                    </a:lnTo>
                    <a:lnTo>
                      <a:pt x="48" y="20"/>
                    </a:lnTo>
                    <a:lnTo>
                      <a:pt x="41" y="18"/>
                    </a:lnTo>
                    <a:lnTo>
                      <a:pt x="33" y="16"/>
                    </a:lnTo>
                    <a:lnTo>
                      <a:pt x="27" y="14"/>
                    </a:lnTo>
                    <a:lnTo>
                      <a:pt x="21" y="12"/>
                    </a:lnTo>
                    <a:lnTo>
                      <a:pt x="17" y="8"/>
                    </a:lnTo>
                    <a:lnTo>
                      <a:pt x="14" y="6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29" name="Freeform 166"/>
              <p:cNvSpPr>
                <a:spLocks/>
              </p:cNvSpPr>
              <p:nvPr/>
            </p:nvSpPr>
            <p:spPr bwMode="auto">
              <a:xfrm>
                <a:off x="2546" y="2260"/>
                <a:ext cx="218" cy="26"/>
              </a:xfrm>
              <a:custGeom>
                <a:avLst/>
                <a:gdLst>
                  <a:gd name="T0" fmla="*/ 55 w 436"/>
                  <a:gd name="T1" fmla="*/ 0 h 51"/>
                  <a:gd name="T2" fmla="*/ 49 w 436"/>
                  <a:gd name="T3" fmla="*/ 0 h 51"/>
                  <a:gd name="T4" fmla="*/ 44 w 436"/>
                  <a:gd name="T5" fmla="*/ 1 h 51"/>
                  <a:gd name="T6" fmla="*/ 39 w 436"/>
                  <a:gd name="T7" fmla="*/ 1 h 51"/>
                  <a:gd name="T8" fmla="*/ 34 w 436"/>
                  <a:gd name="T9" fmla="*/ 1 h 51"/>
                  <a:gd name="T10" fmla="*/ 29 w 436"/>
                  <a:gd name="T11" fmla="*/ 1 h 51"/>
                  <a:gd name="T12" fmla="*/ 25 w 436"/>
                  <a:gd name="T13" fmla="*/ 2 h 51"/>
                  <a:gd name="T14" fmla="*/ 20 w 436"/>
                  <a:gd name="T15" fmla="*/ 2 h 51"/>
                  <a:gd name="T16" fmla="*/ 17 w 436"/>
                  <a:gd name="T17" fmla="*/ 2 h 51"/>
                  <a:gd name="T18" fmla="*/ 13 w 436"/>
                  <a:gd name="T19" fmla="*/ 3 h 51"/>
                  <a:gd name="T20" fmla="*/ 10 w 436"/>
                  <a:gd name="T21" fmla="*/ 3 h 51"/>
                  <a:gd name="T22" fmla="*/ 7 w 436"/>
                  <a:gd name="T23" fmla="*/ 4 h 51"/>
                  <a:gd name="T24" fmla="*/ 5 w 436"/>
                  <a:gd name="T25" fmla="*/ 4 h 51"/>
                  <a:gd name="T26" fmla="*/ 3 w 436"/>
                  <a:gd name="T27" fmla="*/ 5 h 51"/>
                  <a:gd name="T28" fmla="*/ 2 w 436"/>
                  <a:gd name="T29" fmla="*/ 5 h 51"/>
                  <a:gd name="T30" fmla="*/ 1 w 436"/>
                  <a:gd name="T31" fmla="*/ 6 h 51"/>
                  <a:gd name="T32" fmla="*/ 0 w 436"/>
                  <a:gd name="T33" fmla="*/ 7 h 51"/>
                  <a:gd name="T34" fmla="*/ 2 w 436"/>
                  <a:gd name="T35" fmla="*/ 7 h 51"/>
                  <a:gd name="T36" fmla="*/ 2 w 436"/>
                  <a:gd name="T37" fmla="*/ 6 h 51"/>
                  <a:gd name="T38" fmla="*/ 3 w 436"/>
                  <a:gd name="T39" fmla="*/ 5 h 51"/>
                  <a:gd name="T40" fmla="*/ 5 w 436"/>
                  <a:gd name="T41" fmla="*/ 5 h 51"/>
                  <a:gd name="T42" fmla="*/ 6 w 436"/>
                  <a:gd name="T43" fmla="*/ 4 h 51"/>
                  <a:gd name="T44" fmla="*/ 9 w 436"/>
                  <a:gd name="T45" fmla="*/ 4 h 51"/>
                  <a:gd name="T46" fmla="*/ 12 w 436"/>
                  <a:gd name="T47" fmla="*/ 4 h 51"/>
                  <a:gd name="T48" fmla="*/ 15 w 436"/>
                  <a:gd name="T49" fmla="*/ 3 h 51"/>
                  <a:gd name="T50" fmla="*/ 19 w 436"/>
                  <a:gd name="T51" fmla="*/ 3 h 51"/>
                  <a:gd name="T52" fmla="*/ 23 w 436"/>
                  <a:gd name="T53" fmla="*/ 2 h 51"/>
                  <a:gd name="T54" fmla="*/ 27 w 436"/>
                  <a:gd name="T55" fmla="*/ 2 h 51"/>
                  <a:gd name="T56" fmla="*/ 32 w 436"/>
                  <a:gd name="T57" fmla="*/ 2 h 51"/>
                  <a:gd name="T58" fmla="*/ 36 w 436"/>
                  <a:gd name="T59" fmla="*/ 1 h 51"/>
                  <a:gd name="T60" fmla="*/ 42 w 436"/>
                  <a:gd name="T61" fmla="*/ 1 h 51"/>
                  <a:gd name="T62" fmla="*/ 47 w 436"/>
                  <a:gd name="T63" fmla="*/ 1 h 51"/>
                  <a:gd name="T64" fmla="*/ 52 w 436"/>
                  <a:gd name="T65" fmla="*/ 1 h 51"/>
                  <a:gd name="T66" fmla="*/ 55 w 436"/>
                  <a:gd name="T67" fmla="*/ 0 h 5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6" h="51">
                    <a:moveTo>
                      <a:pt x="436" y="0"/>
                    </a:moveTo>
                    <a:lnTo>
                      <a:pt x="436" y="0"/>
                    </a:lnTo>
                    <a:lnTo>
                      <a:pt x="413" y="0"/>
                    </a:lnTo>
                    <a:lnTo>
                      <a:pt x="392" y="0"/>
                    </a:lnTo>
                    <a:lnTo>
                      <a:pt x="369" y="0"/>
                    </a:lnTo>
                    <a:lnTo>
                      <a:pt x="348" y="2"/>
                    </a:lnTo>
                    <a:lnTo>
                      <a:pt x="329" y="2"/>
                    </a:lnTo>
                    <a:lnTo>
                      <a:pt x="307" y="2"/>
                    </a:lnTo>
                    <a:lnTo>
                      <a:pt x="286" y="3"/>
                    </a:lnTo>
                    <a:lnTo>
                      <a:pt x="267" y="3"/>
                    </a:lnTo>
                    <a:lnTo>
                      <a:pt x="248" y="5"/>
                    </a:lnTo>
                    <a:lnTo>
                      <a:pt x="229" y="5"/>
                    </a:lnTo>
                    <a:lnTo>
                      <a:pt x="211" y="7"/>
                    </a:lnTo>
                    <a:lnTo>
                      <a:pt x="194" y="9"/>
                    </a:lnTo>
                    <a:lnTo>
                      <a:pt x="177" y="9"/>
                    </a:lnTo>
                    <a:lnTo>
                      <a:pt x="160" y="11"/>
                    </a:lnTo>
                    <a:lnTo>
                      <a:pt x="144" y="13"/>
                    </a:lnTo>
                    <a:lnTo>
                      <a:pt x="129" y="15"/>
                    </a:lnTo>
                    <a:lnTo>
                      <a:pt x="115" y="17"/>
                    </a:lnTo>
                    <a:lnTo>
                      <a:pt x="102" y="19"/>
                    </a:lnTo>
                    <a:lnTo>
                      <a:pt x="89" y="19"/>
                    </a:lnTo>
                    <a:lnTo>
                      <a:pt x="77" y="23"/>
                    </a:lnTo>
                    <a:lnTo>
                      <a:pt x="65" y="25"/>
                    </a:lnTo>
                    <a:lnTo>
                      <a:pt x="54" y="26"/>
                    </a:lnTo>
                    <a:lnTo>
                      <a:pt x="44" y="28"/>
                    </a:lnTo>
                    <a:lnTo>
                      <a:pt x="37" y="30"/>
                    </a:lnTo>
                    <a:lnTo>
                      <a:pt x="27" y="32"/>
                    </a:lnTo>
                    <a:lnTo>
                      <a:pt x="21" y="34"/>
                    </a:lnTo>
                    <a:lnTo>
                      <a:pt x="14" y="38"/>
                    </a:lnTo>
                    <a:lnTo>
                      <a:pt x="10" y="40"/>
                    </a:lnTo>
                    <a:lnTo>
                      <a:pt x="6" y="42"/>
                    </a:lnTo>
                    <a:lnTo>
                      <a:pt x="2" y="46"/>
                    </a:lnTo>
                    <a:lnTo>
                      <a:pt x="0" y="48"/>
                    </a:lnTo>
                    <a:lnTo>
                      <a:pt x="0" y="51"/>
                    </a:lnTo>
                    <a:lnTo>
                      <a:pt x="8" y="51"/>
                    </a:lnTo>
                    <a:lnTo>
                      <a:pt x="10" y="50"/>
                    </a:lnTo>
                    <a:lnTo>
                      <a:pt x="10" y="48"/>
                    </a:lnTo>
                    <a:lnTo>
                      <a:pt x="14" y="44"/>
                    </a:lnTo>
                    <a:lnTo>
                      <a:pt x="17" y="42"/>
                    </a:lnTo>
                    <a:lnTo>
                      <a:pt x="21" y="40"/>
                    </a:lnTo>
                    <a:lnTo>
                      <a:pt x="27" y="38"/>
                    </a:lnTo>
                    <a:lnTo>
                      <a:pt x="33" y="36"/>
                    </a:lnTo>
                    <a:lnTo>
                      <a:pt x="41" y="34"/>
                    </a:lnTo>
                    <a:lnTo>
                      <a:pt x="48" y="32"/>
                    </a:lnTo>
                    <a:lnTo>
                      <a:pt x="58" y="30"/>
                    </a:lnTo>
                    <a:lnTo>
                      <a:pt x="67" y="28"/>
                    </a:lnTo>
                    <a:lnTo>
                      <a:pt x="79" y="26"/>
                    </a:lnTo>
                    <a:lnTo>
                      <a:pt x="90" y="25"/>
                    </a:lnTo>
                    <a:lnTo>
                      <a:pt x="104" y="23"/>
                    </a:lnTo>
                    <a:lnTo>
                      <a:pt x="117" y="21"/>
                    </a:lnTo>
                    <a:lnTo>
                      <a:pt x="133" y="19"/>
                    </a:lnTo>
                    <a:lnTo>
                      <a:pt x="146" y="17"/>
                    </a:lnTo>
                    <a:lnTo>
                      <a:pt x="161" y="15"/>
                    </a:lnTo>
                    <a:lnTo>
                      <a:pt x="179" y="13"/>
                    </a:lnTo>
                    <a:lnTo>
                      <a:pt x="196" y="13"/>
                    </a:lnTo>
                    <a:lnTo>
                      <a:pt x="213" y="11"/>
                    </a:lnTo>
                    <a:lnTo>
                      <a:pt x="231" y="9"/>
                    </a:lnTo>
                    <a:lnTo>
                      <a:pt x="250" y="9"/>
                    </a:lnTo>
                    <a:lnTo>
                      <a:pt x="269" y="7"/>
                    </a:lnTo>
                    <a:lnTo>
                      <a:pt x="288" y="7"/>
                    </a:lnTo>
                    <a:lnTo>
                      <a:pt x="307" y="7"/>
                    </a:lnTo>
                    <a:lnTo>
                      <a:pt x="329" y="5"/>
                    </a:lnTo>
                    <a:lnTo>
                      <a:pt x="350" y="5"/>
                    </a:lnTo>
                    <a:lnTo>
                      <a:pt x="371" y="5"/>
                    </a:lnTo>
                    <a:lnTo>
                      <a:pt x="392" y="3"/>
                    </a:lnTo>
                    <a:lnTo>
                      <a:pt x="413" y="3"/>
                    </a:lnTo>
                    <a:lnTo>
                      <a:pt x="436" y="3"/>
                    </a:lnTo>
                    <a:lnTo>
                      <a:pt x="4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30" name="Rectangle 167"/>
              <p:cNvSpPr>
                <a:spLocks noChangeArrowheads="1"/>
              </p:cNvSpPr>
              <p:nvPr/>
            </p:nvSpPr>
            <p:spPr bwMode="auto">
              <a:xfrm>
                <a:off x="2548" y="2069"/>
                <a:ext cx="4" cy="216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31" name="Rectangle 168"/>
              <p:cNvSpPr>
                <a:spLocks noChangeArrowheads="1"/>
              </p:cNvSpPr>
              <p:nvPr/>
            </p:nvSpPr>
            <p:spPr bwMode="auto">
              <a:xfrm>
                <a:off x="2552" y="2069"/>
                <a:ext cx="3" cy="216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32" name="Rectangle 169"/>
              <p:cNvSpPr>
                <a:spLocks noChangeArrowheads="1"/>
              </p:cNvSpPr>
              <p:nvPr/>
            </p:nvSpPr>
            <p:spPr bwMode="auto">
              <a:xfrm>
                <a:off x="2555" y="2069"/>
                <a:ext cx="4" cy="21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33" name="Rectangle 170"/>
              <p:cNvSpPr>
                <a:spLocks noChangeArrowheads="1"/>
              </p:cNvSpPr>
              <p:nvPr/>
            </p:nvSpPr>
            <p:spPr bwMode="auto">
              <a:xfrm>
                <a:off x="2559" y="2069"/>
                <a:ext cx="2" cy="216"/>
              </a:xfrm>
              <a:prstGeom prst="rect">
                <a:avLst/>
              </a:pr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34" name="Rectangle 171"/>
              <p:cNvSpPr>
                <a:spLocks noChangeArrowheads="1"/>
              </p:cNvSpPr>
              <p:nvPr/>
            </p:nvSpPr>
            <p:spPr bwMode="auto">
              <a:xfrm>
                <a:off x="2561" y="2069"/>
                <a:ext cx="4" cy="216"/>
              </a:xfrm>
              <a:prstGeom prst="rect">
                <a:avLst/>
              </a:pr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35" name="Rectangle 172"/>
              <p:cNvSpPr>
                <a:spLocks noChangeArrowheads="1"/>
              </p:cNvSpPr>
              <p:nvPr/>
            </p:nvSpPr>
            <p:spPr bwMode="auto">
              <a:xfrm>
                <a:off x="2565" y="2069"/>
                <a:ext cx="3" cy="216"/>
              </a:xfrm>
              <a:prstGeom prst="rect">
                <a:avLst/>
              </a:pr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36" name="Rectangle 173"/>
              <p:cNvSpPr>
                <a:spLocks noChangeArrowheads="1"/>
              </p:cNvSpPr>
              <p:nvPr/>
            </p:nvSpPr>
            <p:spPr bwMode="auto">
              <a:xfrm>
                <a:off x="2568" y="2069"/>
                <a:ext cx="4" cy="216"/>
              </a:xfrm>
              <a:prstGeom prst="rect">
                <a:avLst/>
              </a:pr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37" name="Rectangle 174"/>
              <p:cNvSpPr>
                <a:spLocks noChangeArrowheads="1"/>
              </p:cNvSpPr>
              <p:nvPr/>
            </p:nvSpPr>
            <p:spPr bwMode="auto">
              <a:xfrm>
                <a:off x="2572" y="2069"/>
                <a:ext cx="3" cy="216"/>
              </a:xfrm>
              <a:prstGeom prst="rect">
                <a:avLst/>
              </a:pr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38" name="Rectangle 175"/>
              <p:cNvSpPr>
                <a:spLocks noChangeArrowheads="1"/>
              </p:cNvSpPr>
              <p:nvPr/>
            </p:nvSpPr>
            <p:spPr bwMode="auto">
              <a:xfrm>
                <a:off x="2575" y="2069"/>
                <a:ext cx="4" cy="216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39" name="Rectangle 176"/>
              <p:cNvSpPr>
                <a:spLocks noChangeArrowheads="1"/>
              </p:cNvSpPr>
              <p:nvPr/>
            </p:nvSpPr>
            <p:spPr bwMode="auto">
              <a:xfrm>
                <a:off x="2579" y="2069"/>
                <a:ext cx="3" cy="216"/>
              </a:xfrm>
              <a:prstGeom prst="rect">
                <a:avLst/>
              </a:pr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40" name="Rectangle 177"/>
              <p:cNvSpPr>
                <a:spLocks noChangeArrowheads="1"/>
              </p:cNvSpPr>
              <p:nvPr/>
            </p:nvSpPr>
            <p:spPr bwMode="auto">
              <a:xfrm>
                <a:off x="2582" y="2069"/>
                <a:ext cx="3" cy="216"/>
              </a:xfrm>
              <a:prstGeom prst="rect">
                <a:avLst/>
              </a:pr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41" name="Rectangle 178"/>
              <p:cNvSpPr>
                <a:spLocks noChangeArrowheads="1"/>
              </p:cNvSpPr>
              <p:nvPr/>
            </p:nvSpPr>
            <p:spPr bwMode="auto">
              <a:xfrm>
                <a:off x="2585" y="2069"/>
                <a:ext cx="3" cy="216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42" name="Rectangle 179"/>
              <p:cNvSpPr>
                <a:spLocks noChangeArrowheads="1"/>
              </p:cNvSpPr>
              <p:nvPr/>
            </p:nvSpPr>
            <p:spPr bwMode="auto">
              <a:xfrm>
                <a:off x="2588" y="2069"/>
                <a:ext cx="4" cy="216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43" name="Rectangle 180"/>
              <p:cNvSpPr>
                <a:spLocks noChangeArrowheads="1"/>
              </p:cNvSpPr>
              <p:nvPr/>
            </p:nvSpPr>
            <p:spPr bwMode="auto">
              <a:xfrm>
                <a:off x="2592" y="2069"/>
                <a:ext cx="3" cy="216"/>
              </a:xfrm>
              <a:prstGeom prst="rect">
                <a:avLst/>
              </a:pr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44" name="Rectangle 181"/>
              <p:cNvSpPr>
                <a:spLocks noChangeArrowheads="1"/>
              </p:cNvSpPr>
              <p:nvPr/>
            </p:nvSpPr>
            <p:spPr bwMode="auto">
              <a:xfrm>
                <a:off x="2595" y="2069"/>
                <a:ext cx="4" cy="216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45" name="Rectangle 182"/>
              <p:cNvSpPr>
                <a:spLocks noChangeArrowheads="1"/>
              </p:cNvSpPr>
              <p:nvPr/>
            </p:nvSpPr>
            <p:spPr bwMode="auto">
              <a:xfrm>
                <a:off x="2599" y="2069"/>
                <a:ext cx="3" cy="216"/>
              </a:xfrm>
              <a:prstGeom prst="rect">
                <a:avLst/>
              </a:pr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46" name="Rectangle 183"/>
              <p:cNvSpPr>
                <a:spLocks noChangeArrowheads="1"/>
              </p:cNvSpPr>
              <p:nvPr/>
            </p:nvSpPr>
            <p:spPr bwMode="auto">
              <a:xfrm>
                <a:off x="2602" y="2069"/>
                <a:ext cx="4" cy="216"/>
              </a:xfrm>
              <a:prstGeom prst="rect">
                <a:avLst/>
              </a:pr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47" name="Rectangle 184"/>
              <p:cNvSpPr>
                <a:spLocks noChangeArrowheads="1"/>
              </p:cNvSpPr>
              <p:nvPr/>
            </p:nvSpPr>
            <p:spPr bwMode="auto">
              <a:xfrm>
                <a:off x="2606" y="2069"/>
                <a:ext cx="3" cy="216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48" name="Rectangle 185"/>
              <p:cNvSpPr>
                <a:spLocks noChangeArrowheads="1"/>
              </p:cNvSpPr>
              <p:nvPr/>
            </p:nvSpPr>
            <p:spPr bwMode="auto">
              <a:xfrm>
                <a:off x="2609" y="2069"/>
                <a:ext cx="3" cy="216"/>
              </a:xfrm>
              <a:prstGeom prst="rect">
                <a:avLst/>
              </a:pr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49" name="Rectangle 186"/>
              <p:cNvSpPr>
                <a:spLocks noChangeArrowheads="1"/>
              </p:cNvSpPr>
              <p:nvPr/>
            </p:nvSpPr>
            <p:spPr bwMode="auto">
              <a:xfrm>
                <a:off x="2612" y="2069"/>
                <a:ext cx="3" cy="216"/>
              </a:xfrm>
              <a:prstGeom prst="rect">
                <a:avLst/>
              </a:pr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50" name="Rectangle 187"/>
              <p:cNvSpPr>
                <a:spLocks noChangeArrowheads="1"/>
              </p:cNvSpPr>
              <p:nvPr/>
            </p:nvSpPr>
            <p:spPr bwMode="auto">
              <a:xfrm>
                <a:off x="2615" y="2069"/>
                <a:ext cx="4" cy="216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51" name="Rectangle 188"/>
              <p:cNvSpPr>
                <a:spLocks noChangeArrowheads="1"/>
              </p:cNvSpPr>
              <p:nvPr/>
            </p:nvSpPr>
            <p:spPr bwMode="auto">
              <a:xfrm>
                <a:off x="2619" y="2069"/>
                <a:ext cx="3" cy="216"/>
              </a:xfrm>
              <a:prstGeom prst="rect">
                <a:avLst/>
              </a:pr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52" name="Rectangle 189"/>
              <p:cNvSpPr>
                <a:spLocks noChangeArrowheads="1"/>
              </p:cNvSpPr>
              <p:nvPr/>
            </p:nvSpPr>
            <p:spPr bwMode="auto">
              <a:xfrm>
                <a:off x="2622" y="2069"/>
                <a:ext cx="4" cy="216"/>
              </a:xfrm>
              <a:prstGeom prst="rect">
                <a:avLst/>
              </a:pr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53" name="Rectangle 190"/>
              <p:cNvSpPr>
                <a:spLocks noChangeArrowheads="1"/>
              </p:cNvSpPr>
              <p:nvPr/>
            </p:nvSpPr>
            <p:spPr bwMode="auto">
              <a:xfrm>
                <a:off x="2626" y="2069"/>
                <a:ext cx="3" cy="216"/>
              </a:xfrm>
              <a:prstGeom prst="rect">
                <a:avLst/>
              </a:pr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54" name="Rectangle 191"/>
              <p:cNvSpPr>
                <a:spLocks noChangeArrowheads="1"/>
              </p:cNvSpPr>
              <p:nvPr/>
            </p:nvSpPr>
            <p:spPr bwMode="auto">
              <a:xfrm>
                <a:off x="2629" y="2069"/>
                <a:ext cx="4" cy="216"/>
              </a:xfrm>
              <a:prstGeom prst="rect">
                <a:avLst/>
              </a:pr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55" name="Rectangle 192"/>
              <p:cNvSpPr>
                <a:spLocks noChangeArrowheads="1"/>
              </p:cNvSpPr>
              <p:nvPr/>
            </p:nvSpPr>
            <p:spPr bwMode="auto">
              <a:xfrm>
                <a:off x="2633" y="2069"/>
                <a:ext cx="2" cy="216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56" name="Rectangle 193"/>
              <p:cNvSpPr>
                <a:spLocks noChangeArrowheads="1"/>
              </p:cNvSpPr>
              <p:nvPr/>
            </p:nvSpPr>
            <p:spPr bwMode="auto">
              <a:xfrm>
                <a:off x="2635" y="2069"/>
                <a:ext cx="4" cy="216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57" name="Rectangle 194"/>
              <p:cNvSpPr>
                <a:spLocks noChangeArrowheads="1"/>
              </p:cNvSpPr>
              <p:nvPr/>
            </p:nvSpPr>
            <p:spPr bwMode="auto">
              <a:xfrm>
                <a:off x="2639" y="2069"/>
                <a:ext cx="4" cy="216"/>
              </a:xfrm>
              <a:prstGeom prst="rect">
                <a:avLst/>
              </a:pr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58" name="Rectangle 195"/>
              <p:cNvSpPr>
                <a:spLocks noChangeArrowheads="1"/>
              </p:cNvSpPr>
              <p:nvPr/>
            </p:nvSpPr>
            <p:spPr bwMode="auto">
              <a:xfrm>
                <a:off x="2643" y="2069"/>
                <a:ext cx="3" cy="216"/>
              </a:xfrm>
              <a:prstGeom prst="rect">
                <a:avLst/>
              </a:pr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59" name="Rectangle 196"/>
              <p:cNvSpPr>
                <a:spLocks noChangeArrowheads="1"/>
              </p:cNvSpPr>
              <p:nvPr/>
            </p:nvSpPr>
            <p:spPr bwMode="auto">
              <a:xfrm>
                <a:off x="2646" y="2069"/>
                <a:ext cx="3" cy="216"/>
              </a:xfrm>
              <a:prstGeom prst="rect">
                <a:avLst/>
              </a:pr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60" name="Rectangle 197"/>
              <p:cNvSpPr>
                <a:spLocks noChangeArrowheads="1"/>
              </p:cNvSpPr>
              <p:nvPr/>
            </p:nvSpPr>
            <p:spPr bwMode="auto">
              <a:xfrm>
                <a:off x="2649" y="2069"/>
                <a:ext cx="4" cy="216"/>
              </a:xfrm>
              <a:prstGeom prst="rect">
                <a:avLst/>
              </a:pr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61" name="Rectangle 198"/>
              <p:cNvSpPr>
                <a:spLocks noChangeArrowheads="1"/>
              </p:cNvSpPr>
              <p:nvPr/>
            </p:nvSpPr>
            <p:spPr bwMode="auto">
              <a:xfrm>
                <a:off x="2653" y="2069"/>
                <a:ext cx="3" cy="216"/>
              </a:xfrm>
              <a:prstGeom prst="rect">
                <a:avLst/>
              </a:pr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62" name="Rectangle 199"/>
              <p:cNvSpPr>
                <a:spLocks noChangeArrowheads="1"/>
              </p:cNvSpPr>
              <p:nvPr/>
            </p:nvSpPr>
            <p:spPr bwMode="auto">
              <a:xfrm>
                <a:off x="2656" y="2069"/>
                <a:ext cx="3" cy="216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63" name="Rectangle 200"/>
              <p:cNvSpPr>
                <a:spLocks noChangeArrowheads="1"/>
              </p:cNvSpPr>
              <p:nvPr/>
            </p:nvSpPr>
            <p:spPr bwMode="auto">
              <a:xfrm>
                <a:off x="2659" y="2069"/>
                <a:ext cx="3" cy="21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64" name="Rectangle 201"/>
              <p:cNvSpPr>
                <a:spLocks noChangeArrowheads="1"/>
              </p:cNvSpPr>
              <p:nvPr/>
            </p:nvSpPr>
            <p:spPr bwMode="auto">
              <a:xfrm>
                <a:off x="2662" y="2069"/>
                <a:ext cx="4" cy="216"/>
              </a:xfrm>
              <a:prstGeom prst="rect">
                <a:avLst/>
              </a:pr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65" name="Rectangle 202"/>
              <p:cNvSpPr>
                <a:spLocks noChangeArrowheads="1"/>
              </p:cNvSpPr>
              <p:nvPr/>
            </p:nvSpPr>
            <p:spPr bwMode="auto">
              <a:xfrm>
                <a:off x="2666" y="2069"/>
                <a:ext cx="3" cy="216"/>
              </a:xfrm>
              <a:prstGeom prst="rect">
                <a:avLst/>
              </a:pr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66" name="Rectangle 203"/>
              <p:cNvSpPr>
                <a:spLocks noChangeArrowheads="1"/>
              </p:cNvSpPr>
              <p:nvPr/>
            </p:nvSpPr>
            <p:spPr bwMode="auto">
              <a:xfrm>
                <a:off x="2669" y="2069"/>
                <a:ext cx="4" cy="216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67" name="Rectangle 204"/>
              <p:cNvSpPr>
                <a:spLocks noChangeArrowheads="1"/>
              </p:cNvSpPr>
              <p:nvPr/>
            </p:nvSpPr>
            <p:spPr bwMode="auto">
              <a:xfrm>
                <a:off x="2673" y="2069"/>
                <a:ext cx="4" cy="216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68" name="Rectangle 205"/>
              <p:cNvSpPr>
                <a:spLocks noChangeArrowheads="1"/>
              </p:cNvSpPr>
              <p:nvPr/>
            </p:nvSpPr>
            <p:spPr bwMode="auto">
              <a:xfrm>
                <a:off x="2677" y="2069"/>
                <a:ext cx="3" cy="216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69" name="Rectangle 206"/>
              <p:cNvSpPr>
                <a:spLocks noChangeArrowheads="1"/>
              </p:cNvSpPr>
              <p:nvPr/>
            </p:nvSpPr>
            <p:spPr bwMode="auto">
              <a:xfrm>
                <a:off x="2680" y="2069"/>
                <a:ext cx="3" cy="216"/>
              </a:xfrm>
              <a:prstGeom prst="rect">
                <a:avLst/>
              </a:pr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70" name="Rectangle 207"/>
              <p:cNvSpPr>
                <a:spLocks noChangeArrowheads="1"/>
              </p:cNvSpPr>
              <p:nvPr/>
            </p:nvSpPr>
            <p:spPr bwMode="auto">
              <a:xfrm>
                <a:off x="2683" y="2069"/>
                <a:ext cx="3" cy="216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71" name="Rectangle 208"/>
              <p:cNvSpPr>
                <a:spLocks noChangeArrowheads="1"/>
              </p:cNvSpPr>
              <p:nvPr/>
            </p:nvSpPr>
            <p:spPr bwMode="auto">
              <a:xfrm>
                <a:off x="2686" y="2069"/>
                <a:ext cx="3" cy="216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72" name="Rectangle 209"/>
              <p:cNvSpPr>
                <a:spLocks noChangeArrowheads="1"/>
              </p:cNvSpPr>
              <p:nvPr/>
            </p:nvSpPr>
            <p:spPr bwMode="auto">
              <a:xfrm>
                <a:off x="2689" y="2069"/>
                <a:ext cx="4" cy="216"/>
              </a:xfrm>
              <a:prstGeom prst="rect">
                <a:avLst/>
              </a:pr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73" name="Rectangle 210"/>
              <p:cNvSpPr>
                <a:spLocks noChangeArrowheads="1"/>
              </p:cNvSpPr>
              <p:nvPr/>
            </p:nvSpPr>
            <p:spPr bwMode="auto">
              <a:xfrm>
                <a:off x="2693" y="2069"/>
                <a:ext cx="3" cy="21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74" name="Rectangle 211"/>
              <p:cNvSpPr>
                <a:spLocks noChangeArrowheads="1"/>
              </p:cNvSpPr>
              <p:nvPr/>
            </p:nvSpPr>
            <p:spPr bwMode="auto">
              <a:xfrm>
                <a:off x="2696" y="2069"/>
                <a:ext cx="4" cy="216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75" name="Rectangle 212"/>
              <p:cNvSpPr>
                <a:spLocks noChangeArrowheads="1"/>
              </p:cNvSpPr>
              <p:nvPr/>
            </p:nvSpPr>
            <p:spPr bwMode="auto">
              <a:xfrm>
                <a:off x="2700" y="2069"/>
                <a:ext cx="3" cy="216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76" name="Rectangle 213"/>
              <p:cNvSpPr>
                <a:spLocks noChangeArrowheads="1"/>
              </p:cNvSpPr>
              <p:nvPr/>
            </p:nvSpPr>
            <p:spPr bwMode="auto">
              <a:xfrm>
                <a:off x="2703" y="2069"/>
                <a:ext cx="3" cy="216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77" name="Rectangle 214"/>
              <p:cNvSpPr>
                <a:spLocks noChangeArrowheads="1"/>
              </p:cNvSpPr>
              <p:nvPr/>
            </p:nvSpPr>
            <p:spPr bwMode="auto">
              <a:xfrm>
                <a:off x="2706" y="2069"/>
                <a:ext cx="4" cy="216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78" name="Rectangle 215"/>
              <p:cNvSpPr>
                <a:spLocks noChangeArrowheads="1"/>
              </p:cNvSpPr>
              <p:nvPr/>
            </p:nvSpPr>
            <p:spPr bwMode="auto">
              <a:xfrm>
                <a:off x="2710" y="2069"/>
                <a:ext cx="3" cy="216"/>
              </a:xfrm>
              <a:prstGeom prst="rect">
                <a:avLst/>
              </a:pr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79" name="Rectangle 216"/>
              <p:cNvSpPr>
                <a:spLocks noChangeArrowheads="1"/>
              </p:cNvSpPr>
              <p:nvPr/>
            </p:nvSpPr>
            <p:spPr bwMode="auto">
              <a:xfrm>
                <a:off x="2713" y="2069"/>
                <a:ext cx="4" cy="216"/>
              </a:xfrm>
              <a:prstGeom prst="rect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80" name="Rectangle 217"/>
              <p:cNvSpPr>
                <a:spLocks noChangeArrowheads="1"/>
              </p:cNvSpPr>
              <p:nvPr/>
            </p:nvSpPr>
            <p:spPr bwMode="auto">
              <a:xfrm>
                <a:off x="2717" y="2069"/>
                <a:ext cx="3" cy="216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81" name="Rectangle 218"/>
              <p:cNvSpPr>
                <a:spLocks noChangeArrowheads="1"/>
              </p:cNvSpPr>
              <p:nvPr/>
            </p:nvSpPr>
            <p:spPr bwMode="auto">
              <a:xfrm>
                <a:off x="2720" y="2069"/>
                <a:ext cx="4" cy="216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82" name="Rectangle 219"/>
              <p:cNvSpPr>
                <a:spLocks noChangeArrowheads="1"/>
              </p:cNvSpPr>
              <p:nvPr/>
            </p:nvSpPr>
            <p:spPr bwMode="auto">
              <a:xfrm>
                <a:off x="2724" y="2069"/>
                <a:ext cx="3" cy="216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83" name="Rectangle 220"/>
              <p:cNvSpPr>
                <a:spLocks noChangeArrowheads="1"/>
              </p:cNvSpPr>
              <p:nvPr/>
            </p:nvSpPr>
            <p:spPr bwMode="auto">
              <a:xfrm>
                <a:off x="2727" y="2069"/>
                <a:ext cx="2" cy="216"/>
              </a:xfrm>
              <a:prstGeom prst="rect">
                <a:avLst/>
              </a:pr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84" name="Rectangle 221"/>
              <p:cNvSpPr>
                <a:spLocks noChangeArrowheads="1"/>
              </p:cNvSpPr>
              <p:nvPr/>
            </p:nvSpPr>
            <p:spPr bwMode="auto">
              <a:xfrm>
                <a:off x="2729" y="2069"/>
                <a:ext cx="4" cy="216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85" name="Rectangle 222"/>
              <p:cNvSpPr>
                <a:spLocks noChangeArrowheads="1"/>
              </p:cNvSpPr>
              <p:nvPr/>
            </p:nvSpPr>
            <p:spPr bwMode="auto">
              <a:xfrm>
                <a:off x="2733" y="2069"/>
                <a:ext cx="3" cy="216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86" name="Rectangle 223"/>
              <p:cNvSpPr>
                <a:spLocks noChangeArrowheads="1"/>
              </p:cNvSpPr>
              <p:nvPr/>
            </p:nvSpPr>
            <p:spPr bwMode="auto">
              <a:xfrm>
                <a:off x="2736" y="2069"/>
                <a:ext cx="4" cy="216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87" name="Rectangle 224"/>
              <p:cNvSpPr>
                <a:spLocks noChangeArrowheads="1"/>
              </p:cNvSpPr>
              <p:nvPr/>
            </p:nvSpPr>
            <p:spPr bwMode="auto">
              <a:xfrm>
                <a:off x="2740" y="2069"/>
                <a:ext cx="4" cy="216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88" name="Rectangle 225"/>
              <p:cNvSpPr>
                <a:spLocks noChangeArrowheads="1"/>
              </p:cNvSpPr>
              <p:nvPr/>
            </p:nvSpPr>
            <p:spPr bwMode="auto">
              <a:xfrm>
                <a:off x="2744" y="2069"/>
                <a:ext cx="3" cy="216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89" name="Rectangle 226"/>
              <p:cNvSpPr>
                <a:spLocks noChangeArrowheads="1"/>
              </p:cNvSpPr>
              <p:nvPr/>
            </p:nvSpPr>
            <p:spPr bwMode="auto">
              <a:xfrm>
                <a:off x="2747" y="2069"/>
                <a:ext cx="4" cy="216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90" name="Rectangle 227"/>
              <p:cNvSpPr>
                <a:spLocks noChangeArrowheads="1"/>
              </p:cNvSpPr>
              <p:nvPr/>
            </p:nvSpPr>
            <p:spPr bwMode="auto">
              <a:xfrm>
                <a:off x="2751" y="2069"/>
                <a:ext cx="2" cy="216"/>
              </a:xfrm>
              <a:prstGeom prst="rect">
                <a:avLst/>
              </a:pr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91" name="Rectangle 228"/>
              <p:cNvSpPr>
                <a:spLocks noChangeArrowheads="1"/>
              </p:cNvSpPr>
              <p:nvPr/>
            </p:nvSpPr>
            <p:spPr bwMode="auto">
              <a:xfrm>
                <a:off x="2753" y="2069"/>
                <a:ext cx="4" cy="216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92" name="Rectangle 229"/>
              <p:cNvSpPr>
                <a:spLocks noChangeArrowheads="1"/>
              </p:cNvSpPr>
              <p:nvPr/>
            </p:nvSpPr>
            <p:spPr bwMode="auto">
              <a:xfrm>
                <a:off x="2757" y="2069"/>
                <a:ext cx="3" cy="216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93" name="Rectangle 230"/>
              <p:cNvSpPr>
                <a:spLocks noChangeArrowheads="1"/>
              </p:cNvSpPr>
              <p:nvPr/>
            </p:nvSpPr>
            <p:spPr bwMode="auto">
              <a:xfrm>
                <a:off x="2760" y="2069"/>
                <a:ext cx="4" cy="216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94" name="Rectangle 231"/>
              <p:cNvSpPr>
                <a:spLocks noChangeArrowheads="1"/>
              </p:cNvSpPr>
              <p:nvPr/>
            </p:nvSpPr>
            <p:spPr bwMode="auto">
              <a:xfrm>
                <a:off x="2764" y="2069"/>
                <a:ext cx="3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95" name="Rectangle 232"/>
              <p:cNvSpPr>
                <a:spLocks noChangeArrowheads="1"/>
              </p:cNvSpPr>
              <p:nvPr/>
            </p:nvSpPr>
            <p:spPr bwMode="auto">
              <a:xfrm>
                <a:off x="2767" y="2069"/>
                <a:ext cx="3" cy="216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96" name="Rectangle 233"/>
              <p:cNvSpPr>
                <a:spLocks noChangeArrowheads="1"/>
              </p:cNvSpPr>
              <p:nvPr/>
            </p:nvSpPr>
            <p:spPr bwMode="auto">
              <a:xfrm>
                <a:off x="2770" y="2069"/>
                <a:ext cx="4" cy="216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97" name="Rectangle 234"/>
              <p:cNvSpPr>
                <a:spLocks noChangeArrowheads="1"/>
              </p:cNvSpPr>
              <p:nvPr/>
            </p:nvSpPr>
            <p:spPr bwMode="auto">
              <a:xfrm>
                <a:off x="2774" y="2069"/>
                <a:ext cx="3" cy="216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15664" name="Group 235"/>
            <p:cNvGrpSpPr>
              <a:grpSpLocks/>
            </p:cNvGrpSpPr>
            <p:nvPr/>
          </p:nvGrpSpPr>
          <p:grpSpPr bwMode="auto">
            <a:xfrm>
              <a:off x="2546" y="2045"/>
              <a:ext cx="435" cy="241"/>
              <a:chOff x="2546" y="2045"/>
              <a:chExt cx="435" cy="241"/>
            </a:xfrm>
          </p:grpSpPr>
          <p:sp>
            <p:nvSpPr>
              <p:cNvPr id="15898" name="Rectangle 236"/>
              <p:cNvSpPr>
                <a:spLocks noChangeArrowheads="1"/>
              </p:cNvSpPr>
              <p:nvPr/>
            </p:nvSpPr>
            <p:spPr bwMode="auto">
              <a:xfrm>
                <a:off x="2777" y="2069"/>
                <a:ext cx="3" cy="216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99" name="Rectangle 237"/>
              <p:cNvSpPr>
                <a:spLocks noChangeArrowheads="1"/>
              </p:cNvSpPr>
              <p:nvPr/>
            </p:nvSpPr>
            <p:spPr bwMode="auto">
              <a:xfrm>
                <a:off x="2780" y="2069"/>
                <a:ext cx="4" cy="216"/>
              </a:xfrm>
              <a:prstGeom prst="rect">
                <a:avLst/>
              </a:pr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00" name="Rectangle 238"/>
              <p:cNvSpPr>
                <a:spLocks noChangeArrowheads="1"/>
              </p:cNvSpPr>
              <p:nvPr/>
            </p:nvSpPr>
            <p:spPr bwMode="auto">
              <a:xfrm>
                <a:off x="2784" y="2069"/>
                <a:ext cx="3" cy="216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01" name="Rectangle 239"/>
              <p:cNvSpPr>
                <a:spLocks noChangeArrowheads="1"/>
              </p:cNvSpPr>
              <p:nvPr/>
            </p:nvSpPr>
            <p:spPr bwMode="auto">
              <a:xfrm>
                <a:off x="2787" y="2069"/>
                <a:ext cx="4" cy="216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02" name="Rectangle 240"/>
              <p:cNvSpPr>
                <a:spLocks noChangeArrowheads="1"/>
              </p:cNvSpPr>
              <p:nvPr/>
            </p:nvSpPr>
            <p:spPr bwMode="auto">
              <a:xfrm>
                <a:off x="2791" y="2069"/>
                <a:ext cx="3" cy="216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03" name="Rectangle 241"/>
              <p:cNvSpPr>
                <a:spLocks noChangeArrowheads="1"/>
              </p:cNvSpPr>
              <p:nvPr/>
            </p:nvSpPr>
            <p:spPr bwMode="auto">
              <a:xfrm>
                <a:off x="2794" y="2069"/>
                <a:ext cx="4" cy="216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04" name="Rectangle 242"/>
              <p:cNvSpPr>
                <a:spLocks noChangeArrowheads="1"/>
              </p:cNvSpPr>
              <p:nvPr/>
            </p:nvSpPr>
            <p:spPr bwMode="auto">
              <a:xfrm>
                <a:off x="2798" y="2069"/>
                <a:ext cx="3" cy="216"/>
              </a:xfrm>
              <a:prstGeom prst="rect">
                <a:avLst/>
              </a:pr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05" name="Rectangle 243"/>
              <p:cNvSpPr>
                <a:spLocks noChangeArrowheads="1"/>
              </p:cNvSpPr>
              <p:nvPr/>
            </p:nvSpPr>
            <p:spPr bwMode="auto">
              <a:xfrm>
                <a:off x="2801" y="2069"/>
                <a:ext cx="3" cy="216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06" name="Rectangle 244"/>
              <p:cNvSpPr>
                <a:spLocks noChangeArrowheads="1"/>
              </p:cNvSpPr>
              <p:nvPr/>
            </p:nvSpPr>
            <p:spPr bwMode="auto">
              <a:xfrm>
                <a:off x="2804" y="2069"/>
                <a:ext cx="3" cy="216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07" name="Rectangle 245"/>
              <p:cNvSpPr>
                <a:spLocks noChangeArrowheads="1"/>
              </p:cNvSpPr>
              <p:nvPr/>
            </p:nvSpPr>
            <p:spPr bwMode="auto">
              <a:xfrm>
                <a:off x="2807" y="2069"/>
                <a:ext cx="4" cy="216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08" name="Rectangle 246"/>
              <p:cNvSpPr>
                <a:spLocks noChangeArrowheads="1"/>
              </p:cNvSpPr>
              <p:nvPr/>
            </p:nvSpPr>
            <p:spPr bwMode="auto">
              <a:xfrm>
                <a:off x="2811" y="2069"/>
                <a:ext cx="3" cy="216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09" name="Rectangle 247"/>
              <p:cNvSpPr>
                <a:spLocks noChangeArrowheads="1"/>
              </p:cNvSpPr>
              <p:nvPr/>
            </p:nvSpPr>
            <p:spPr bwMode="auto">
              <a:xfrm>
                <a:off x="2814" y="2069"/>
                <a:ext cx="4" cy="216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10" name="Rectangle 248"/>
              <p:cNvSpPr>
                <a:spLocks noChangeArrowheads="1"/>
              </p:cNvSpPr>
              <p:nvPr/>
            </p:nvSpPr>
            <p:spPr bwMode="auto">
              <a:xfrm>
                <a:off x="2818" y="2069"/>
                <a:ext cx="3" cy="216"/>
              </a:xfrm>
              <a:prstGeom prst="rect">
                <a:avLst/>
              </a:pr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11" name="Rectangle 249"/>
              <p:cNvSpPr>
                <a:spLocks noChangeArrowheads="1"/>
              </p:cNvSpPr>
              <p:nvPr/>
            </p:nvSpPr>
            <p:spPr bwMode="auto">
              <a:xfrm>
                <a:off x="2821" y="2069"/>
                <a:ext cx="4" cy="216"/>
              </a:xfrm>
              <a:prstGeom prst="rect">
                <a:avLst/>
              </a:pr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12" name="Rectangle 250"/>
              <p:cNvSpPr>
                <a:spLocks noChangeArrowheads="1"/>
              </p:cNvSpPr>
              <p:nvPr/>
            </p:nvSpPr>
            <p:spPr bwMode="auto">
              <a:xfrm>
                <a:off x="2825" y="2069"/>
                <a:ext cx="2" cy="216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13" name="Rectangle 251"/>
              <p:cNvSpPr>
                <a:spLocks noChangeArrowheads="1"/>
              </p:cNvSpPr>
              <p:nvPr/>
            </p:nvSpPr>
            <p:spPr bwMode="auto">
              <a:xfrm>
                <a:off x="2827" y="2069"/>
                <a:ext cx="4" cy="216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14" name="Rectangle 252"/>
              <p:cNvSpPr>
                <a:spLocks noChangeArrowheads="1"/>
              </p:cNvSpPr>
              <p:nvPr/>
            </p:nvSpPr>
            <p:spPr bwMode="auto">
              <a:xfrm>
                <a:off x="2831" y="2069"/>
                <a:ext cx="3" cy="216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15" name="Rectangle 253"/>
              <p:cNvSpPr>
                <a:spLocks noChangeArrowheads="1"/>
              </p:cNvSpPr>
              <p:nvPr/>
            </p:nvSpPr>
            <p:spPr bwMode="auto">
              <a:xfrm>
                <a:off x="2834" y="2069"/>
                <a:ext cx="4" cy="216"/>
              </a:xfrm>
              <a:prstGeom prst="rect">
                <a:avLst/>
              </a:pr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16" name="Rectangle 254"/>
              <p:cNvSpPr>
                <a:spLocks noChangeArrowheads="1"/>
              </p:cNvSpPr>
              <p:nvPr/>
            </p:nvSpPr>
            <p:spPr bwMode="auto">
              <a:xfrm>
                <a:off x="2838" y="2069"/>
                <a:ext cx="3" cy="21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17" name="Rectangle 255"/>
              <p:cNvSpPr>
                <a:spLocks noChangeArrowheads="1"/>
              </p:cNvSpPr>
              <p:nvPr/>
            </p:nvSpPr>
            <p:spPr bwMode="auto">
              <a:xfrm>
                <a:off x="2841" y="2069"/>
                <a:ext cx="4" cy="216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18" name="Rectangle 256"/>
              <p:cNvSpPr>
                <a:spLocks noChangeArrowheads="1"/>
              </p:cNvSpPr>
              <p:nvPr/>
            </p:nvSpPr>
            <p:spPr bwMode="auto">
              <a:xfrm>
                <a:off x="2845" y="2069"/>
                <a:ext cx="3" cy="216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19" name="Rectangle 257"/>
              <p:cNvSpPr>
                <a:spLocks noChangeArrowheads="1"/>
              </p:cNvSpPr>
              <p:nvPr/>
            </p:nvSpPr>
            <p:spPr bwMode="auto">
              <a:xfrm>
                <a:off x="2848" y="2069"/>
                <a:ext cx="3" cy="216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20" name="Rectangle 258"/>
              <p:cNvSpPr>
                <a:spLocks noChangeArrowheads="1"/>
              </p:cNvSpPr>
              <p:nvPr/>
            </p:nvSpPr>
            <p:spPr bwMode="auto">
              <a:xfrm>
                <a:off x="2851" y="2069"/>
                <a:ext cx="3" cy="216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21" name="Rectangle 259"/>
              <p:cNvSpPr>
                <a:spLocks noChangeArrowheads="1"/>
              </p:cNvSpPr>
              <p:nvPr/>
            </p:nvSpPr>
            <p:spPr bwMode="auto">
              <a:xfrm>
                <a:off x="2854" y="2069"/>
                <a:ext cx="4" cy="216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22" name="Rectangle 260"/>
              <p:cNvSpPr>
                <a:spLocks noChangeArrowheads="1"/>
              </p:cNvSpPr>
              <p:nvPr/>
            </p:nvSpPr>
            <p:spPr bwMode="auto">
              <a:xfrm>
                <a:off x="2858" y="2069"/>
                <a:ext cx="3" cy="21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23" name="Rectangle 261"/>
              <p:cNvSpPr>
                <a:spLocks noChangeArrowheads="1"/>
              </p:cNvSpPr>
              <p:nvPr/>
            </p:nvSpPr>
            <p:spPr bwMode="auto">
              <a:xfrm>
                <a:off x="2861" y="2069"/>
                <a:ext cx="4" cy="216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24" name="Rectangle 262"/>
              <p:cNvSpPr>
                <a:spLocks noChangeArrowheads="1"/>
              </p:cNvSpPr>
              <p:nvPr/>
            </p:nvSpPr>
            <p:spPr bwMode="auto">
              <a:xfrm>
                <a:off x="2865" y="2069"/>
                <a:ext cx="3" cy="216"/>
              </a:xfrm>
              <a:prstGeom prst="rect">
                <a:avLst/>
              </a:pr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25" name="Rectangle 263"/>
              <p:cNvSpPr>
                <a:spLocks noChangeArrowheads="1"/>
              </p:cNvSpPr>
              <p:nvPr/>
            </p:nvSpPr>
            <p:spPr bwMode="auto">
              <a:xfrm>
                <a:off x="2868" y="2069"/>
                <a:ext cx="4" cy="216"/>
              </a:xfrm>
              <a:prstGeom prst="rect">
                <a:avLst/>
              </a:pr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26" name="Rectangle 264"/>
              <p:cNvSpPr>
                <a:spLocks noChangeArrowheads="1"/>
              </p:cNvSpPr>
              <p:nvPr/>
            </p:nvSpPr>
            <p:spPr bwMode="auto">
              <a:xfrm>
                <a:off x="2872" y="2069"/>
                <a:ext cx="2" cy="216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27" name="Rectangle 265"/>
              <p:cNvSpPr>
                <a:spLocks noChangeArrowheads="1"/>
              </p:cNvSpPr>
              <p:nvPr/>
            </p:nvSpPr>
            <p:spPr bwMode="auto">
              <a:xfrm>
                <a:off x="2874" y="2069"/>
                <a:ext cx="4" cy="216"/>
              </a:xfrm>
              <a:prstGeom prst="rect">
                <a:avLst/>
              </a:pr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28" name="Rectangle 266"/>
              <p:cNvSpPr>
                <a:spLocks noChangeArrowheads="1"/>
              </p:cNvSpPr>
              <p:nvPr/>
            </p:nvSpPr>
            <p:spPr bwMode="auto">
              <a:xfrm>
                <a:off x="2878" y="2069"/>
                <a:ext cx="3" cy="216"/>
              </a:xfrm>
              <a:prstGeom prst="rect">
                <a:avLst/>
              </a:pr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29" name="Rectangle 267"/>
              <p:cNvSpPr>
                <a:spLocks noChangeArrowheads="1"/>
              </p:cNvSpPr>
              <p:nvPr/>
            </p:nvSpPr>
            <p:spPr bwMode="auto">
              <a:xfrm>
                <a:off x="2881" y="2069"/>
                <a:ext cx="4" cy="216"/>
              </a:xfrm>
              <a:prstGeom prst="rect">
                <a:avLst/>
              </a:pr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30" name="Rectangle 268"/>
              <p:cNvSpPr>
                <a:spLocks noChangeArrowheads="1"/>
              </p:cNvSpPr>
              <p:nvPr/>
            </p:nvSpPr>
            <p:spPr bwMode="auto">
              <a:xfrm>
                <a:off x="2885" y="2069"/>
                <a:ext cx="3" cy="216"/>
              </a:xfrm>
              <a:prstGeom prst="rect">
                <a:avLst/>
              </a:pr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31" name="Rectangle 269"/>
              <p:cNvSpPr>
                <a:spLocks noChangeArrowheads="1"/>
              </p:cNvSpPr>
              <p:nvPr/>
            </p:nvSpPr>
            <p:spPr bwMode="auto">
              <a:xfrm>
                <a:off x="2888" y="2069"/>
                <a:ext cx="4" cy="216"/>
              </a:xfrm>
              <a:prstGeom prst="rect">
                <a:avLst/>
              </a:pr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32" name="Rectangle 270"/>
              <p:cNvSpPr>
                <a:spLocks noChangeArrowheads="1"/>
              </p:cNvSpPr>
              <p:nvPr/>
            </p:nvSpPr>
            <p:spPr bwMode="auto">
              <a:xfrm>
                <a:off x="2892" y="2069"/>
                <a:ext cx="3" cy="216"/>
              </a:xfrm>
              <a:prstGeom prst="rect">
                <a:avLst/>
              </a:pr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33" name="Rectangle 271"/>
              <p:cNvSpPr>
                <a:spLocks noChangeArrowheads="1"/>
              </p:cNvSpPr>
              <p:nvPr/>
            </p:nvSpPr>
            <p:spPr bwMode="auto">
              <a:xfrm>
                <a:off x="2895" y="2069"/>
                <a:ext cx="3" cy="216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34" name="Rectangle 272"/>
              <p:cNvSpPr>
                <a:spLocks noChangeArrowheads="1"/>
              </p:cNvSpPr>
              <p:nvPr/>
            </p:nvSpPr>
            <p:spPr bwMode="auto">
              <a:xfrm>
                <a:off x="2898" y="2069"/>
                <a:ext cx="3" cy="216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35" name="Rectangle 273"/>
              <p:cNvSpPr>
                <a:spLocks noChangeArrowheads="1"/>
              </p:cNvSpPr>
              <p:nvPr/>
            </p:nvSpPr>
            <p:spPr bwMode="auto">
              <a:xfrm>
                <a:off x="2901" y="2069"/>
                <a:ext cx="4" cy="216"/>
              </a:xfrm>
              <a:prstGeom prst="rect">
                <a:avLst/>
              </a:pr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36" name="Rectangle 274"/>
              <p:cNvSpPr>
                <a:spLocks noChangeArrowheads="1"/>
              </p:cNvSpPr>
              <p:nvPr/>
            </p:nvSpPr>
            <p:spPr bwMode="auto">
              <a:xfrm>
                <a:off x="2905" y="2069"/>
                <a:ext cx="3" cy="216"/>
              </a:xfrm>
              <a:prstGeom prst="rect">
                <a:avLst/>
              </a:pr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37" name="Rectangle 275"/>
              <p:cNvSpPr>
                <a:spLocks noChangeArrowheads="1"/>
              </p:cNvSpPr>
              <p:nvPr/>
            </p:nvSpPr>
            <p:spPr bwMode="auto">
              <a:xfrm>
                <a:off x="2908" y="2069"/>
                <a:ext cx="4" cy="216"/>
              </a:xfrm>
              <a:prstGeom prst="rect">
                <a:avLst/>
              </a:pr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38" name="Rectangle 276"/>
              <p:cNvSpPr>
                <a:spLocks noChangeArrowheads="1"/>
              </p:cNvSpPr>
              <p:nvPr/>
            </p:nvSpPr>
            <p:spPr bwMode="auto">
              <a:xfrm>
                <a:off x="2912" y="2069"/>
                <a:ext cx="3" cy="216"/>
              </a:xfrm>
              <a:prstGeom prst="rect">
                <a:avLst/>
              </a:pr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39" name="Rectangle 277"/>
              <p:cNvSpPr>
                <a:spLocks noChangeArrowheads="1"/>
              </p:cNvSpPr>
              <p:nvPr/>
            </p:nvSpPr>
            <p:spPr bwMode="auto">
              <a:xfrm>
                <a:off x="2915" y="2069"/>
                <a:ext cx="4" cy="216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40" name="Rectangle 278"/>
              <p:cNvSpPr>
                <a:spLocks noChangeArrowheads="1"/>
              </p:cNvSpPr>
              <p:nvPr/>
            </p:nvSpPr>
            <p:spPr bwMode="auto">
              <a:xfrm>
                <a:off x="2919" y="2069"/>
                <a:ext cx="3" cy="216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41" name="Rectangle 279"/>
              <p:cNvSpPr>
                <a:spLocks noChangeArrowheads="1"/>
              </p:cNvSpPr>
              <p:nvPr/>
            </p:nvSpPr>
            <p:spPr bwMode="auto">
              <a:xfrm>
                <a:off x="2922" y="2069"/>
                <a:ext cx="3" cy="216"/>
              </a:xfrm>
              <a:prstGeom prst="rect">
                <a:avLst/>
              </a:pr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42" name="Rectangle 280"/>
              <p:cNvSpPr>
                <a:spLocks noChangeArrowheads="1"/>
              </p:cNvSpPr>
              <p:nvPr/>
            </p:nvSpPr>
            <p:spPr bwMode="auto">
              <a:xfrm>
                <a:off x="2925" y="2069"/>
                <a:ext cx="3" cy="216"/>
              </a:xfrm>
              <a:prstGeom prst="rect">
                <a:avLst/>
              </a:pr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43" name="Rectangle 281"/>
              <p:cNvSpPr>
                <a:spLocks noChangeArrowheads="1"/>
              </p:cNvSpPr>
              <p:nvPr/>
            </p:nvSpPr>
            <p:spPr bwMode="auto">
              <a:xfrm>
                <a:off x="2928" y="2069"/>
                <a:ext cx="4" cy="216"/>
              </a:xfrm>
              <a:prstGeom prst="rect">
                <a:avLst/>
              </a:pr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44" name="Rectangle 282"/>
              <p:cNvSpPr>
                <a:spLocks noChangeArrowheads="1"/>
              </p:cNvSpPr>
              <p:nvPr/>
            </p:nvSpPr>
            <p:spPr bwMode="auto">
              <a:xfrm>
                <a:off x="2932" y="2069"/>
                <a:ext cx="4" cy="216"/>
              </a:xfrm>
              <a:prstGeom prst="rect">
                <a:avLst/>
              </a:pr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45" name="Rectangle 283"/>
              <p:cNvSpPr>
                <a:spLocks noChangeArrowheads="1"/>
              </p:cNvSpPr>
              <p:nvPr/>
            </p:nvSpPr>
            <p:spPr bwMode="auto">
              <a:xfrm>
                <a:off x="2936" y="2069"/>
                <a:ext cx="3" cy="216"/>
              </a:xfrm>
              <a:prstGeom prst="rect">
                <a:avLst/>
              </a:pr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46" name="Rectangle 284"/>
              <p:cNvSpPr>
                <a:spLocks noChangeArrowheads="1"/>
              </p:cNvSpPr>
              <p:nvPr/>
            </p:nvSpPr>
            <p:spPr bwMode="auto">
              <a:xfrm>
                <a:off x="2939" y="2069"/>
                <a:ext cx="4" cy="216"/>
              </a:xfrm>
              <a:prstGeom prst="rect">
                <a:avLst/>
              </a:pr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47" name="Rectangle 285"/>
              <p:cNvSpPr>
                <a:spLocks noChangeArrowheads="1"/>
              </p:cNvSpPr>
              <p:nvPr/>
            </p:nvSpPr>
            <p:spPr bwMode="auto">
              <a:xfrm>
                <a:off x="2943" y="2069"/>
                <a:ext cx="3" cy="216"/>
              </a:xfrm>
              <a:prstGeom prst="rect">
                <a:avLst/>
              </a:pr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48" name="Rectangle 286"/>
              <p:cNvSpPr>
                <a:spLocks noChangeArrowheads="1"/>
              </p:cNvSpPr>
              <p:nvPr/>
            </p:nvSpPr>
            <p:spPr bwMode="auto">
              <a:xfrm>
                <a:off x="2946" y="2069"/>
                <a:ext cx="2" cy="216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49" name="Rectangle 287"/>
              <p:cNvSpPr>
                <a:spLocks noChangeArrowheads="1"/>
              </p:cNvSpPr>
              <p:nvPr/>
            </p:nvSpPr>
            <p:spPr bwMode="auto">
              <a:xfrm>
                <a:off x="2948" y="2069"/>
                <a:ext cx="4" cy="216"/>
              </a:xfrm>
              <a:prstGeom prst="rect">
                <a:avLst/>
              </a:pr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50" name="Rectangle 288"/>
              <p:cNvSpPr>
                <a:spLocks noChangeArrowheads="1"/>
              </p:cNvSpPr>
              <p:nvPr/>
            </p:nvSpPr>
            <p:spPr bwMode="auto">
              <a:xfrm>
                <a:off x="2952" y="2069"/>
                <a:ext cx="3" cy="216"/>
              </a:xfrm>
              <a:prstGeom prst="rect">
                <a:avLst/>
              </a:pr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51" name="Rectangle 289"/>
              <p:cNvSpPr>
                <a:spLocks noChangeArrowheads="1"/>
              </p:cNvSpPr>
              <p:nvPr/>
            </p:nvSpPr>
            <p:spPr bwMode="auto">
              <a:xfrm>
                <a:off x="2955" y="2069"/>
                <a:ext cx="4" cy="216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52" name="Rectangle 290"/>
              <p:cNvSpPr>
                <a:spLocks noChangeArrowheads="1"/>
              </p:cNvSpPr>
              <p:nvPr/>
            </p:nvSpPr>
            <p:spPr bwMode="auto">
              <a:xfrm>
                <a:off x="2959" y="2069"/>
                <a:ext cx="3" cy="216"/>
              </a:xfrm>
              <a:prstGeom prst="rect">
                <a:avLst/>
              </a:pr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53" name="Rectangle 291"/>
              <p:cNvSpPr>
                <a:spLocks noChangeArrowheads="1"/>
              </p:cNvSpPr>
              <p:nvPr/>
            </p:nvSpPr>
            <p:spPr bwMode="auto">
              <a:xfrm>
                <a:off x="2962" y="2069"/>
                <a:ext cx="4" cy="216"/>
              </a:xfrm>
              <a:prstGeom prst="rect">
                <a:avLst/>
              </a:pr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54" name="Rectangle 292"/>
              <p:cNvSpPr>
                <a:spLocks noChangeArrowheads="1"/>
              </p:cNvSpPr>
              <p:nvPr/>
            </p:nvSpPr>
            <p:spPr bwMode="auto">
              <a:xfrm>
                <a:off x="2966" y="2069"/>
                <a:ext cx="4" cy="216"/>
              </a:xfrm>
              <a:prstGeom prst="rect">
                <a:avLst/>
              </a:prstGeom>
              <a:solidFill>
                <a:srgbClr val="888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55" name="Rectangle 293"/>
              <p:cNvSpPr>
                <a:spLocks noChangeArrowheads="1"/>
              </p:cNvSpPr>
              <p:nvPr/>
            </p:nvSpPr>
            <p:spPr bwMode="auto">
              <a:xfrm>
                <a:off x="2970" y="2069"/>
                <a:ext cx="2" cy="216"/>
              </a:xfrm>
              <a:prstGeom prst="rect">
                <a:avLst/>
              </a:pr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56" name="Rectangle 294"/>
              <p:cNvSpPr>
                <a:spLocks noChangeArrowheads="1"/>
              </p:cNvSpPr>
              <p:nvPr/>
            </p:nvSpPr>
            <p:spPr bwMode="auto">
              <a:xfrm>
                <a:off x="2972" y="2069"/>
                <a:ext cx="4" cy="216"/>
              </a:xfrm>
              <a:prstGeom prst="rect">
                <a:avLst/>
              </a:pr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57" name="Rectangle 295"/>
              <p:cNvSpPr>
                <a:spLocks noChangeArrowheads="1"/>
              </p:cNvSpPr>
              <p:nvPr/>
            </p:nvSpPr>
            <p:spPr bwMode="auto">
              <a:xfrm>
                <a:off x="2976" y="2069"/>
                <a:ext cx="3" cy="216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58" name="Freeform 296"/>
              <p:cNvSpPr>
                <a:spLocks/>
              </p:cNvSpPr>
              <p:nvPr/>
            </p:nvSpPr>
            <p:spPr bwMode="auto">
              <a:xfrm>
                <a:off x="2548" y="2068"/>
                <a:ext cx="433" cy="2"/>
              </a:xfrm>
              <a:custGeom>
                <a:avLst/>
                <a:gdLst>
                  <a:gd name="T0" fmla="*/ 109 w 866"/>
                  <a:gd name="T1" fmla="*/ 1 h 3"/>
                  <a:gd name="T2" fmla="*/ 108 w 866"/>
                  <a:gd name="T3" fmla="*/ 0 h 3"/>
                  <a:gd name="T4" fmla="*/ 0 w 866"/>
                  <a:gd name="T5" fmla="*/ 0 h 3"/>
                  <a:gd name="T6" fmla="*/ 0 w 866"/>
                  <a:gd name="T7" fmla="*/ 1 h 3"/>
                  <a:gd name="T8" fmla="*/ 108 w 866"/>
                  <a:gd name="T9" fmla="*/ 1 h 3"/>
                  <a:gd name="T10" fmla="*/ 108 w 866"/>
                  <a:gd name="T11" fmla="*/ 1 h 3"/>
                  <a:gd name="T12" fmla="*/ 109 w 866"/>
                  <a:gd name="T13" fmla="*/ 1 h 3"/>
                  <a:gd name="T14" fmla="*/ 109 w 866"/>
                  <a:gd name="T15" fmla="*/ 0 h 3"/>
                  <a:gd name="T16" fmla="*/ 108 w 866"/>
                  <a:gd name="T17" fmla="*/ 0 h 3"/>
                  <a:gd name="T18" fmla="*/ 109 w 866"/>
                  <a:gd name="T19" fmla="*/ 1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66" h="3">
                    <a:moveTo>
                      <a:pt x="866" y="2"/>
                    </a:moveTo>
                    <a:lnTo>
                      <a:pt x="86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862" y="3"/>
                    </a:lnTo>
                    <a:lnTo>
                      <a:pt x="858" y="2"/>
                    </a:lnTo>
                    <a:lnTo>
                      <a:pt x="866" y="2"/>
                    </a:lnTo>
                    <a:lnTo>
                      <a:pt x="866" y="0"/>
                    </a:lnTo>
                    <a:lnTo>
                      <a:pt x="862" y="0"/>
                    </a:lnTo>
                    <a:lnTo>
                      <a:pt x="866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59" name="Freeform 297"/>
              <p:cNvSpPr>
                <a:spLocks/>
              </p:cNvSpPr>
              <p:nvPr/>
            </p:nvSpPr>
            <p:spPr bwMode="auto">
              <a:xfrm>
                <a:off x="2976" y="2069"/>
                <a:ext cx="5" cy="217"/>
              </a:xfrm>
              <a:custGeom>
                <a:avLst/>
                <a:gdLst>
                  <a:gd name="T0" fmla="*/ 1 w 10"/>
                  <a:gd name="T1" fmla="*/ 55 h 433"/>
                  <a:gd name="T2" fmla="*/ 2 w 10"/>
                  <a:gd name="T3" fmla="*/ 54 h 433"/>
                  <a:gd name="T4" fmla="*/ 2 w 10"/>
                  <a:gd name="T5" fmla="*/ 0 h 433"/>
                  <a:gd name="T6" fmla="*/ 0 w 10"/>
                  <a:gd name="T7" fmla="*/ 0 h 433"/>
                  <a:gd name="T8" fmla="*/ 0 w 10"/>
                  <a:gd name="T9" fmla="*/ 54 h 433"/>
                  <a:gd name="T10" fmla="*/ 1 w 10"/>
                  <a:gd name="T11" fmla="*/ 54 h 433"/>
                  <a:gd name="T12" fmla="*/ 1 w 10"/>
                  <a:gd name="T13" fmla="*/ 55 h 433"/>
                  <a:gd name="T14" fmla="*/ 2 w 10"/>
                  <a:gd name="T15" fmla="*/ 55 h 433"/>
                  <a:gd name="T16" fmla="*/ 2 w 10"/>
                  <a:gd name="T17" fmla="*/ 54 h 433"/>
                  <a:gd name="T18" fmla="*/ 1 w 10"/>
                  <a:gd name="T19" fmla="*/ 55 h 4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" h="433">
                    <a:moveTo>
                      <a:pt x="6" y="433"/>
                    </a:moveTo>
                    <a:lnTo>
                      <a:pt x="10" y="432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432"/>
                    </a:lnTo>
                    <a:lnTo>
                      <a:pt x="6" y="430"/>
                    </a:lnTo>
                    <a:lnTo>
                      <a:pt x="6" y="433"/>
                    </a:lnTo>
                    <a:lnTo>
                      <a:pt x="10" y="433"/>
                    </a:lnTo>
                    <a:lnTo>
                      <a:pt x="10" y="432"/>
                    </a:lnTo>
                    <a:lnTo>
                      <a:pt x="6" y="4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60" name="Freeform 298"/>
              <p:cNvSpPr>
                <a:spLocks/>
              </p:cNvSpPr>
              <p:nvPr/>
            </p:nvSpPr>
            <p:spPr bwMode="auto">
              <a:xfrm>
                <a:off x="2546" y="2284"/>
                <a:ext cx="433" cy="2"/>
              </a:xfrm>
              <a:custGeom>
                <a:avLst/>
                <a:gdLst>
                  <a:gd name="T0" fmla="*/ 0 w 866"/>
                  <a:gd name="T1" fmla="*/ 1 h 3"/>
                  <a:gd name="T2" fmla="*/ 1 w 866"/>
                  <a:gd name="T3" fmla="*/ 1 h 3"/>
                  <a:gd name="T4" fmla="*/ 109 w 866"/>
                  <a:gd name="T5" fmla="*/ 1 h 3"/>
                  <a:gd name="T6" fmla="*/ 109 w 866"/>
                  <a:gd name="T7" fmla="*/ 0 h 3"/>
                  <a:gd name="T8" fmla="*/ 1 w 866"/>
                  <a:gd name="T9" fmla="*/ 0 h 3"/>
                  <a:gd name="T10" fmla="*/ 1 w 866"/>
                  <a:gd name="T11" fmla="*/ 1 h 3"/>
                  <a:gd name="T12" fmla="*/ 0 w 866"/>
                  <a:gd name="T13" fmla="*/ 1 h 3"/>
                  <a:gd name="T14" fmla="*/ 0 w 866"/>
                  <a:gd name="T15" fmla="*/ 1 h 3"/>
                  <a:gd name="T16" fmla="*/ 1 w 866"/>
                  <a:gd name="T17" fmla="*/ 1 h 3"/>
                  <a:gd name="T18" fmla="*/ 0 w 866"/>
                  <a:gd name="T19" fmla="*/ 1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66" h="3">
                    <a:moveTo>
                      <a:pt x="0" y="2"/>
                    </a:moveTo>
                    <a:lnTo>
                      <a:pt x="4" y="3"/>
                    </a:lnTo>
                    <a:lnTo>
                      <a:pt x="866" y="3"/>
                    </a:lnTo>
                    <a:lnTo>
                      <a:pt x="866" y="0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61" name="Freeform 299"/>
              <p:cNvSpPr>
                <a:spLocks/>
              </p:cNvSpPr>
              <p:nvPr/>
            </p:nvSpPr>
            <p:spPr bwMode="auto">
              <a:xfrm>
                <a:off x="2546" y="2068"/>
                <a:ext cx="5" cy="217"/>
              </a:xfrm>
              <a:custGeom>
                <a:avLst/>
                <a:gdLst>
                  <a:gd name="T0" fmla="*/ 1 w 10"/>
                  <a:gd name="T1" fmla="*/ 0 h 434"/>
                  <a:gd name="T2" fmla="*/ 0 w 10"/>
                  <a:gd name="T3" fmla="*/ 1 h 434"/>
                  <a:gd name="T4" fmla="*/ 0 w 10"/>
                  <a:gd name="T5" fmla="*/ 55 h 434"/>
                  <a:gd name="T6" fmla="*/ 2 w 10"/>
                  <a:gd name="T7" fmla="*/ 55 h 434"/>
                  <a:gd name="T8" fmla="*/ 2 w 10"/>
                  <a:gd name="T9" fmla="*/ 1 h 434"/>
                  <a:gd name="T10" fmla="*/ 1 w 10"/>
                  <a:gd name="T11" fmla="*/ 1 h 434"/>
                  <a:gd name="T12" fmla="*/ 1 w 10"/>
                  <a:gd name="T13" fmla="*/ 0 h 434"/>
                  <a:gd name="T14" fmla="*/ 0 w 10"/>
                  <a:gd name="T15" fmla="*/ 0 h 434"/>
                  <a:gd name="T16" fmla="*/ 0 w 10"/>
                  <a:gd name="T17" fmla="*/ 1 h 434"/>
                  <a:gd name="T18" fmla="*/ 1 w 10"/>
                  <a:gd name="T19" fmla="*/ 0 h 4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" h="434">
                    <a:moveTo>
                      <a:pt x="4" y="0"/>
                    </a:moveTo>
                    <a:lnTo>
                      <a:pt x="0" y="2"/>
                    </a:lnTo>
                    <a:lnTo>
                      <a:pt x="0" y="434"/>
                    </a:lnTo>
                    <a:lnTo>
                      <a:pt x="10" y="434"/>
                    </a:lnTo>
                    <a:lnTo>
                      <a:pt x="10" y="2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62" name="Freeform 300"/>
              <p:cNvSpPr>
                <a:spLocks/>
              </p:cNvSpPr>
              <p:nvPr/>
            </p:nvSpPr>
            <p:spPr bwMode="auto">
              <a:xfrm>
                <a:off x="2764" y="2068"/>
                <a:ext cx="215" cy="3"/>
              </a:xfrm>
              <a:custGeom>
                <a:avLst/>
                <a:gdLst>
                  <a:gd name="T0" fmla="*/ 54 w 430"/>
                  <a:gd name="T1" fmla="*/ 1 h 5"/>
                  <a:gd name="T2" fmla="*/ 54 w 430"/>
                  <a:gd name="T3" fmla="*/ 1 h 5"/>
                  <a:gd name="T4" fmla="*/ 54 w 430"/>
                  <a:gd name="T5" fmla="*/ 1 h 5"/>
                  <a:gd name="T6" fmla="*/ 54 w 430"/>
                  <a:gd name="T7" fmla="*/ 1 h 5"/>
                  <a:gd name="T8" fmla="*/ 54 w 430"/>
                  <a:gd name="T9" fmla="*/ 1 h 5"/>
                  <a:gd name="T10" fmla="*/ 54 w 430"/>
                  <a:gd name="T11" fmla="*/ 1 h 5"/>
                  <a:gd name="T12" fmla="*/ 54 w 430"/>
                  <a:gd name="T13" fmla="*/ 1 h 5"/>
                  <a:gd name="T14" fmla="*/ 54 w 430"/>
                  <a:gd name="T15" fmla="*/ 1 h 5"/>
                  <a:gd name="T16" fmla="*/ 54 w 430"/>
                  <a:gd name="T17" fmla="*/ 0 h 5"/>
                  <a:gd name="T18" fmla="*/ 0 w 430"/>
                  <a:gd name="T19" fmla="*/ 1 h 5"/>
                  <a:gd name="T20" fmla="*/ 54 w 430"/>
                  <a:gd name="T21" fmla="*/ 1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0" h="5">
                    <a:moveTo>
                      <a:pt x="430" y="5"/>
                    </a:moveTo>
                    <a:lnTo>
                      <a:pt x="430" y="3"/>
                    </a:lnTo>
                    <a:lnTo>
                      <a:pt x="430" y="2"/>
                    </a:lnTo>
                    <a:lnTo>
                      <a:pt x="430" y="0"/>
                    </a:lnTo>
                    <a:lnTo>
                      <a:pt x="0" y="2"/>
                    </a:lnTo>
                    <a:lnTo>
                      <a:pt x="430" y="5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63" name="Freeform 301"/>
              <p:cNvSpPr>
                <a:spLocks/>
              </p:cNvSpPr>
              <p:nvPr/>
            </p:nvSpPr>
            <p:spPr bwMode="auto">
              <a:xfrm>
                <a:off x="2764" y="2066"/>
                <a:ext cx="215" cy="3"/>
              </a:xfrm>
              <a:custGeom>
                <a:avLst/>
                <a:gdLst>
                  <a:gd name="T0" fmla="*/ 54 w 430"/>
                  <a:gd name="T1" fmla="*/ 1 h 6"/>
                  <a:gd name="T2" fmla="*/ 54 w 430"/>
                  <a:gd name="T3" fmla="*/ 1 h 6"/>
                  <a:gd name="T4" fmla="*/ 54 w 430"/>
                  <a:gd name="T5" fmla="*/ 1 h 6"/>
                  <a:gd name="T6" fmla="*/ 54 w 430"/>
                  <a:gd name="T7" fmla="*/ 1 h 6"/>
                  <a:gd name="T8" fmla="*/ 54 w 430"/>
                  <a:gd name="T9" fmla="*/ 1 h 6"/>
                  <a:gd name="T10" fmla="*/ 54 w 430"/>
                  <a:gd name="T11" fmla="*/ 1 h 6"/>
                  <a:gd name="T12" fmla="*/ 54 w 430"/>
                  <a:gd name="T13" fmla="*/ 0 h 6"/>
                  <a:gd name="T14" fmla="*/ 54 w 430"/>
                  <a:gd name="T15" fmla="*/ 0 h 6"/>
                  <a:gd name="T16" fmla="*/ 54 w 430"/>
                  <a:gd name="T17" fmla="*/ 0 h 6"/>
                  <a:gd name="T18" fmla="*/ 0 w 430"/>
                  <a:gd name="T19" fmla="*/ 1 h 6"/>
                  <a:gd name="T20" fmla="*/ 54 w 430"/>
                  <a:gd name="T21" fmla="*/ 1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0" h="6">
                    <a:moveTo>
                      <a:pt x="430" y="4"/>
                    </a:moveTo>
                    <a:lnTo>
                      <a:pt x="430" y="4"/>
                    </a:lnTo>
                    <a:lnTo>
                      <a:pt x="428" y="2"/>
                    </a:lnTo>
                    <a:lnTo>
                      <a:pt x="426" y="0"/>
                    </a:lnTo>
                    <a:lnTo>
                      <a:pt x="0" y="6"/>
                    </a:lnTo>
                    <a:lnTo>
                      <a:pt x="430" y="4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64" name="Freeform 302"/>
              <p:cNvSpPr>
                <a:spLocks/>
              </p:cNvSpPr>
              <p:nvPr/>
            </p:nvSpPr>
            <p:spPr bwMode="auto">
              <a:xfrm>
                <a:off x="2764" y="2064"/>
                <a:ext cx="212" cy="5"/>
              </a:xfrm>
              <a:custGeom>
                <a:avLst/>
                <a:gdLst>
                  <a:gd name="T0" fmla="*/ 53 w 424"/>
                  <a:gd name="T1" fmla="*/ 1 h 10"/>
                  <a:gd name="T2" fmla="*/ 53 w 424"/>
                  <a:gd name="T3" fmla="*/ 1 h 10"/>
                  <a:gd name="T4" fmla="*/ 53 w 424"/>
                  <a:gd name="T5" fmla="*/ 1 h 10"/>
                  <a:gd name="T6" fmla="*/ 53 w 424"/>
                  <a:gd name="T7" fmla="*/ 1 h 10"/>
                  <a:gd name="T8" fmla="*/ 53 w 424"/>
                  <a:gd name="T9" fmla="*/ 1 h 10"/>
                  <a:gd name="T10" fmla="*/ 53 w 424"/>
                  <a:gd name="T11" fmla="*/ 0 h 10"/>
                  <a:gd name="T12" fmla="*/ 53 w 424"/>
                  <a:gd name="T13" fmla="*/ 0 h 10"/>
                  <a:gd name="T14" fmla="*/ 53 w 424"/>
                  <a:gd name="T15" fmla="*/ 0 h 10"/>
                  <a:gd name="T16" fmla="*/ 53 w 424"/>
                  <a:gd name="T17" fmla="*/ 0 h 10"/>
                  <a:gd name="T18" fmla="*/ 0 w 424"/>
                  <a:gd name="T19" fmla="*/ 2 h 10"/>
                  <a:gd name="T20" fmla="*/ 53 w 424"/>
                  <a:gd name="T21" fmla="*/ 1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24" h="10">
                    <a:moveTo>
                      <a:pt x="424" y="4"/>
                    </a:moveTo>
                    <a:lnTo>
                      <a:pt x="424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19" y="0"/>
                    </a:lnTo>
                    <a:lnTo>
                      <a:pt x="417" y="0"/>
                    </a:lnTo>
                    <a:lnTo>
                      <a:pt x="0" y="10"/>
                    </a:lnTo>
                    <a:lnTo>
                      <a:pt x="424" y="4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65" name="Freeform 303"/>
              <p:cNvSpPr>
                <a:spLocks/>
              </p:cNvSpPr>
              <p:nvPr/>
            </p:nvSpPr>
            <p:spPr bwMode="auto">
              <a:xfrm>
                <a:off x="2764" y="2061"/>
                <a:ext cx="209" cy="8"/>
              </a:xfrm>
              <a:custGeom>
                <a:avLst/>
                <a:gdLst>
                  <a:gd name="T0" fmla="*/ 52 w 419"/>
                  <a:gd name="T1" fmla="*/ 1 h 16"/>
                  <a:gd name="T2" fmla="*/ 52 w 419"/>
                  <a:gd name="T3" fmla="*/ 1 h 16"/>
                  <a:gd name="T4" fmla="*/ 51 w 419"/>
                  <a:gd name="T5" fmla="*/ 1 h 16"/>
                  <a:gd name="T6" fmla="*/ 51 w 419"/>
                  <a:gd name="T7" fmla="*/ 1 h 16"/>
                  <a:gd name="T8" fmla="*/ 51 w 419"/>
                  <a:gd name="T9" fmla="*/ 1 h 16"/>
                  <a:gd name="T10" fmla="*/ 51 w 419"/>
                  <a:gd name="T11" fmla="*/ 1 h 16"/>
                  <a:gd name="T12" fmla="*/ 51 w 419"/>
                  <a:gd name="T13" fmla="*/ 1 h 16"/>
                  <a:gd name="T14" fmla="*/ 50 w 419"/>
                  <a:gd name="T15" fmla="*/ 0 h 16"/>
                  <a:gd name="T16" fmla="*/ 50 w 419"/>
                  <a:gd name="T17" fmla="*/ 0 h 16"/>
                  <a:gd name="T18" fmla="*/ 0 w 419"/>
                  <a:gd name="T19" fmla="*/ 2 h 16"/>
                  <a:gd name="T20" fmla="*/ 52 w 419"/>
                  <a:gd name="T21" fmla="*/ 1 h 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9" h="16">
                    <a:moveTo>
                      <a:pt x="419" y="4"/>
                    </a:moveTo>
                    <a:lnTo>
                      <a:pt x="417" y="4"/>
                    </a:lnTo>
                    <a:lnTo>
                      <a:pt x="415" y="4"/>
                    </a:lnTo>
                    <a:lnTo>
                      <a:pt x="413" y="2"/>
                    </a:lnTo>
                    <a:lnTo>
                      <a:pt x="411" y="2"/>
                    </a:lnTo>
                    <a:lnTo>
                      <a:pt x="409" y="2"/>
                    </a:lnTo>
                    <a:lnTo>
                      <a:pt x="407" y="0"/>
                    </a:lnTo>
                    <a:lnTo>
                      <a:pt x="405" y="0"/>
                    </a:lnTo>
                    <a:lnTo>
                      <a:pt x="0" y="16"/>
                    </a:lnTo>
                    <a:lnTo>
                      <a:pt x="419" y="4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66" name="Freeform 304"/>
              <p:cNvSpPr>
                <a:spLocks/>
              </p:cNvSpPr>
              <p:nvPr/>
            </p:nvSpPr>
            <p:spPr bwMode="auto">
              <a:xfrm>
                <a:off x="2764" y="2059"/>
                <a:ext cx="203" cy="10"/>
              </a:xfrm>
              <a:custGeom>
                <a:avLst/>
                <a:gdLst>
                  <a:gd name="T0" fmla="*/ 51 w 405"/>
                  <a:gd name="T1" fmla="*/ 1 h 20"/>
                  <a:gd name="T2" fmla="*/ 51 w 405"/>
                  <a:gd name="T3" fmla="*/ 1 h 20"/>
                  <a:gd name="T4" fmla="*/ 51 w 405"/>
                  <a:gd name="T5" fmla="*/ 1 h 20"/>
                  <a:gd name="T6" fmla="*/ 51 w 405"/>
                  <a:gd name="T7" fmla="*/ 1 h 20"/>
                  <a:gd name="T8" fmla="*/ 50 w 405"/>
                  <a:gd name="T9" fmla="*/ 1 h 20"/>
                  <a:gd name="T10" fmla="*/ 50 w 405"/>
                  <a:gd name="T11" fmla="*/ 1 h 20"/>
                  <a:gd name="T12" fmla="*/ 50 w 405"/>
                  <a:gd name="T13" fmla="*/ 0 h 20"/>
                  <a:gd name="T14" fmla="*/ 50 w 405"/>
                  <a:gd name="T15" fmla="*/ 0 h 20"/>
                  <a:gd name="T16" fmla="*/ 49 w 405"/>
                  <a:gd name="T17" fmla="*/ 0 h 20"/>
                  <a:gd name="T18" fmla="*/ 0 w 405"/>
                  <a:gd name="T19" fmla="*/ 3 h 20"/>
                  <a:gd name="T20" fmla="*/ 51 w 405"/>
                  <a:gd name="T21" fmla="*/ 1 h 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05" h="20">
                    <a:moveTo>
                      <a:pt x="405" y="4"/>
                    </a:moveTo>
                    <a:lnTo>
                      <a:pt x="405" y="4"/>
                    </a:lnTo>
                    <a:lnTo>
                      <a:pt x="403" y="2"/>
                    </a:lnTo>
                    <a:lnTo>
                      <a:pt x="401" y="2"/>
                    </a:lnTo>
                    <a:lnTo>
                      <a:pt x="400" y="2"/>
                    </a:lnTo>
                    <a:lnTo>
                      <a:pt x="398" y="2"/>
                    </a:lnTo>
                    <a:lnTo>
                      <a:pt x="396" y="0"/>
                    </a:lnTo>
                    <a:lnTo>
                      <a:pt x="394" y="0"/>
                    </a:lnTo>
                    <a:lnTo>
                      <a:pt x="392" y="0"/>
                    </a:lnTo>
                    <a:lnTo>
                      <a:pt x="0" y="20"/>
                    </a:lnTo>
                    <a:lnTo>
                      <a:pt x="405" y="4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67" name="Freeform 305"/>
              <p:cNvSpPr>
                <a:spLocks/>
              </p:cNvSpPr>
              <p:nvPr/>
            </p:nvSpPr>
            <p:spPr bwMode="auto">
              <a:xfrm>
                <a:off x="2764" y="2057"/>
                <a:ext cx="196" cy="12"/>
              </a:xfrm>
              <a:custGeom>
                <a:avLst/>
                <a:gdLst>
                  <a:gd name="T0" fmla="*/ 49 w 392"/>
                  <a:gd name="T1" fmla="*/ 1 h 24"/>
                  <a:gd name="T2" fmla="*/ 49 w 392"/>
                  <a:gd name="T3" fmla="*/ 1 h 24"/>
                  <a:gd name="T4" fmla="*/ 49 w 392"/>
                  <a:gd name="T5" fmla="*/ 1 h 24"/>
                  <a:gd name="T6" fmla="*/ 49 w 392"/>
                  <a:gd name="T7" fmla="*/ 1 h 24"/>
                  <a:gd name="T8" fmla="*/ 49 w 392"/>
                  <a:gd name="T9" fmla="*/ 1 h 24"/>
                  <a:gd name="T10" fmla="*/ 48 w 392"/>
                  <a:gd name="T11" fmla="*/ 1 h 24"/>
                  <a:gd name="T12" fmla="*/ 48 w 392"/>
                  <a:gd name="T13" fmla="*/ 1 h 24"/>
                  <a:gd name="T14" fmla="*/ 48 w 392"/>
                  <a:gd name="T15" fmla="*/ 1 h 24"/>
                  <a:gd name="T16" fmla="*/ 48 w 392"/>
                  <a:gd name="T17" fmla="*/ 0 h 24"/>
                  <a:gd name="T18" fmla="*/ 0 w 392"/>
                  <a:gd name="T19" fmla="*/ 3 h 24"/>
                  <a:gd name="T20" fmla="*/ 49 w 392"/>
                  <a:gd name="T21" fmla="*/ 1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2" h="24">
                    <a:moveTo>
                      <a:pt x="392" y="4"/>
                    </a:moveTo>
                    <a:lnTo>
                      <a:pt x="390" y="4"/>
                    </a:lnTo>
                    <a:lnTo>
                      <a:pt x="388" y="2"/>
                    </a:lnTo>
                    <a:lnTo>
                      <a:pt x="386" y="2"/>
                    </a:lnTo>
                    <a:lnTo>
                      <a:pt x="384" y="2"/>
                    </a:lnTo>
                    <a:lnTo>
                      <a:pt x="382" y="2"/>
                    </a:lnTo>
                    <a:lnTo>
                      <a:pt x="380" y="2"/>
                    </a:lnTo>
                    <a:lnTo>
                      <a:pt x="378" y="0"/>
                    </a:lnTo>
                    <a:lnTo>
                      <a:pt x="0" y="24"/>
                    </a:lnTo>
                    <a:lnTo>
                      <a:pt x="392" y="4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68" name="Freeform 306"/>
              <p:cNvSpPr>
                <a:spLocks/>
              </p:cNvSpPr>
              <p:nvPr/>
            </p:nvSpPr>
            <p:spPr bwMode="auto">
              <a:xfrm>
                <a:off x="2764" y="2056"/>
                <a:ext cx="188" cy="13"/>
              </a:xfrm>
              <a:custGeom>
                <a:avLst/>
                <a:gdLst>
                  <a:gd name="T0" fmla="*/ 47 w 376"/>
                  <a:gd name="T1" fmla="*/ 1 h 25"/>
                  <a:gd name="T2" fmla="*/ 47 w 376"/>
                  <a:gd name="T3" fmla="*/ 1 h 25"/>
                  <a:gd name="T4" fmla="*/ 47 w 376"/>
                  <a:gd name="T5" fmla="*/ 1 h 25"/>
                  <a:gd name="T6" fmla="*/ 47 w 376"/>
                  <a:gd name="T7" fmla="*/ 1 h 25"/>
                  <a:gd name="T8" fmla="*/ 47 w 376"/>
                  <a:gd name="T9" fmla="*/ 0 h 25"/>
                  <a:gd name="T10" fmla="*/ 46 w 376"/>
                  <a:gd name="T11" fmla="*/ 0 h 25"/>
                  <a:gd name="T12" fmla="*/ 46 w 376"/>
                  <a:gd name="T13" fmla="*/ 0 h 25"/>
                  <a:gd name="T14" fmla="*/ 46 w 376"/>
                  <a:gd name="T15" fmla="*/ 0 h 25"/>
                  <a:gd name="T16" fmla="*/ 46 w 376"/>
                  <a:gd name="T17" fmla="*/ 0 h 25"/>
                  <a:gd name="T18" fmla="*/ 0 w 376"/>
                  <a:gd name="T19" fmla="*/ 4 h 25"/>
                  <a:gd name="T20" fmla="*/ 47 w 376"/>
                  <a:gd name="T21" fmla="*/ 1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6" h="25">
                    <a:moveTo>
                      <a:pt x="376" y="1"/>
                    </a:moveTo>
                    <a:lnTo>
                      <a:pt x="375" y="1"/>
                    </a:lnTo>
                    <a:lnTo>
                      <a:pt x="373" y="1"/>
                    </a:lnTo>
                    <a:lnTo>
                      <a:pt x="371" y="1"/>
                    </a:lnTo>
                    <a:lnTo>
                      <a:pt x="369" y="0"/>
                    </a:lnTo>
                    <a:lnTo>
                      <a:pt x="367" y="0"/>
                    </a:lnTo>
                    <a:lnTo>
                      <a:pt x="365" y="0"/>
                    </a:lnTo>
                    <a:lnTo>
                      <a:pt x="363" y="0"/>
                    </a:lnTo>
                    <a:lnTo>
                      <a:pt x="361" y="0"/>
                    </a:lnTo>
                    <a:lnTo>
                      <a:pt x="0" y="25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69" name="Freeform 307"/>
              <p:cNvSpPr>
                <a:spLocks/>
              </p:cNvSpPr>
              <p:nvPr/>
            </p:nvSpPr>
            <p:spPr bwMode="auto">
              <a:xfrm>
                <a:off x="2764" y="2054"/>
                <a:ext cx="181" cy="15"/>
              </a:xfrm>
              <a:custGeom>
                <a:avLst/>
                <a:gdLst>
                  <a:gd name="T0" fmla="*/ 46 w 361"/>
                  <a:gd name="T1" fmla="*/ 1 h 29"/>
                  <a:gd name="T2" fmla="*/ 45 w 361"/>
                  <a:gd name="T3" fmla="*/ 1 h 29"/>
                  <a:gd name="T4" fmla="*/ 45 w 361"/>
                  <a:gd name="T5" fmla="*/ 1 h 29"/>
                  <a:gd name="T6" fmla="*/ 45 w 361"/>
                  <a:gd name="T7" fmla="*/ 1 h 29"/>
                  <a:gd name="T8" fmla="*/ 45 w 361"/>
                  <a:gd name="T9" fmla="*/ 1 h 29"/>
                  <a:gd name="T10" fmla="*/ 44 w 361"/>
                  <a:gd name="T11" fmla="*/ 1 h 29"/>
                  <a:gd name="T12" fmla="*/ 44 w 361"/>
                  <a:gd name="T13" fmla="*/ 0 h 29"/>
                  <a:gd name="T14" fmla="*/ 44 w 361"/>
                  <a:gd name="T15" fmla="*/ 0 h 29"/>
                  <a:gd name="T16" fmla="*/ 43 w 361"/>
                  <a:gd name="T17" fmla="*/ 0 h 29"/>
                  <a:gd name="T18" fmla="*/ 0 w 361"/>
                  <a:gd name="T19" fmla="*/ 4 h 29"/>
                  <a:gd name="T20" fmla="*/ 46 w 361"/>
                  <a:gd name="T21" fmla="*/ 1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61" h="29">
                    <a:moveTo>
                      <a:pt x="361" y="2"/>
                    </a:moveTo>
                    <a:lnTo>
                      <a:pt x="359" y="2"/>
                    </a:lnTo>
                    <a:lnTo>
                      <a:pt x="357" y="2"/>
                    </a:lnTo>
                    <a:lnTo>
                      <a:pt x="355" y="2"/>
                    </a:lnTo>
                    <a:lnTo>
                      <a:pt x="353" y="2"/>
                    </a:lnTo>
                    <a:lnTo>
                      <a:pt x="350" y="2"/>
                    </a:lnTo>
                    <a:lnTo>
                      <a:pt x="348" y="0"/>
                    </a:lnTo>
                    <a:lnTo>
                      <a:pt x="346" y="0"/>
                    </a:lnTo>
                    <a:lnTo>
                      <a:pt x="344" y="0"/>
                    </a:lnTo>
                    <a:lnTo>
                      <a:pt x="0" y="29"/>
                    </a:lnTo>
                    <a:lnTo>
                      <a:pt x="361" y="2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70" name="Freeform 308"/>
              <p:cNvSpPr>
                <a:spLocks/>
              </p:cNvSpPr>
              <p:nvPr/>
            </p:nvSpPr>
            <p:spPr bwMode="auto">
              <a:xfrm>
                <a:off x="2764" y="2053"/>
                <a:ext cx="172" cy="16"/>
              </a:xfrm>
              <a:custGeom>
                <a:avLst/>
                <a:gdLst>
                  <a:gd name="T0" fmla="*/ 43 w 344"/>
                  <a:gd name="T1" fmla="*/ 1 h 31"/>
                  <a:gd name="T2" fmla="*/ 43 w 344"/>
                  <a:gd name="T3" fmla="*/ 1 h 31"/>
                  <a:gd name="T4" fmla="*/ 43 w 344"/>
                  <a:gd name="T5" fmla="*/ 1 h 31"/>
                  <a:gd name="T6" fmla="*/ 43 w 344"/>
                  <a:gd name="T7" fmla="*/ 1 h 31"/>
                  <a:gd name="T8" fmla="*/ 42 w 344"/>
                  <a:gd name="T9" fmla="*/ 0 h 31"/>
                  <a:gd name="T10" fmla="*/ 42 w 344"/>
                  <a:gd name="T11" fmla="*/ 0 h 31"/>
                  <a:gd name="T12" fmla="*/ 42 w 344"/>
                  <a:gd name="T13" fmla="*/ 0 h 31"/>
                  <a:gd name="T14" fmla="*/ 41 w 344"/>
                  <a:gd name="T15" fmla="*/ 0 h 31"/>
                  <a:gd name="T16" fmla="*/ 41 w 344"/>
                  <a:gd name="T17" fmla="*/ 0 h 31"/>
                  <a:gd name="T18" fmla="*/ 0 w 344"/>
                  <a:gd name="T19" fmla="*/ 4 h 31"/>
                  <a:gd name="T20" fmla="*/ 43 w 344"/>
                  <a:gd name="T21" fmla="*/ 1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44" h="31">
                    <a:moveTo>
                      <a:pt x="344" y="2"/>
                    </a:moveTo>
                    <a:lnTo>
                      <a:pt x="342" y="2"/>
                    </a:lnTo>
                    <a:lnTo>
                      <a:pt x="340" y="2"/>
                    </a:lnTo>
                    <a:lnTo>
                      <a:pt x="338" y="2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2" y="0"/>
                    </a:lnTo>
                    <a:lnTo>
                      <a:pt x="328" y="0"/>
                    </a:lnTo>
                    <a:lnTo>
                      <a:pt x="327" y="0"/>
                    </a:lnTo>
                    <a:lnTo>
                      <a:pt x="0" y="31"/>
                    </a:lnTo>
                    <a:lnTo>
                      <a:pt x="344" y="2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71" name="Freeform 309"/>
              <p:cNvSpPr>
                <a:spLocks/>
              </p:cNvSpPr>
              <p:nvPr/>
            </p:nvSpPr>
            <p:spPr bwMode="auto">
              <a:xfrm>
                <a:off x="2764" y="2051"/>
                <a:ext cx="164" cy="18"/>
              </a:xfrm>
              <a:custGeom>
                <a:avLst/>
                <a:gdLst>
                  <a:gd name="T0" fmla="*/ 41 w 328"/>
                  <a:gd name="T1" fmla="*/ 1 h 35"/>
                  <a:gd name="T2" fmla="*/ 41 w 328"/>
                  <a:gd name="T3" fmla="*/ 1 h 35"/>
                  <a:gd name="T4" fmla="*/ 41 w 328"/>
                  <a:gd name="T5" fmla="*/ 1 h 35"/>
                  <a:gd name="T6" fmla="*/ 41 w 328"/>
                  <a:gd name="T7" fmla="*/ 1 h 35"/>
                  <a:gd name="T8" fmla="*/ 40 w 328"/>
                  <a:gd name="T9" fmla="*/ 1 h 35"/>
                  <a:gd name="T10" fmla="*/ 40 w 328"/>
                  <a:gd name="T11" fmla="*/ 1 h 35"/>
                  <a:gd name="T12" fmla="*/ 40 w 328"/>
                  <a:gd name="T13" fmla="*/ 1 h 35"/>
                  <a:gd name="T14" fmla="*/ 40 w 328"/>
                  <a:gd name="T15" fmla="*/ 1 h 35"/>
                  <a:gd name="T16" fmla="*/ 39 w 328"/>
                  <a:gd name="T17" fmla="*/ 0 h 35"/>
                  <a:gd name="T18" fmla="*/ 0 w 328"/>
                  <a:gd name="T19" fmla="*/ 5 h 35"/>
                  <a:gd name="T20" fmla="*/ 41 w 328"/>
                  <a:gd name="T21" fmla="*/ 1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8" h="35">
                    <a:moveTo>
                      <a:pt x="328" y="4"/>
                    </a:moveTo>
                    <a:lnTo>
                      <a:pt x="325" y="2"/>
                    </a:lnTo>
                    <a:lnTo>
                      <a:pt x="323" y="2"/>
                    </a:lnTo>
                    <a:lnTo>
                      <a:pt x="321" y="2"/>
                    </a:lnTo>
                    <a:lnTo>
                      <a:pt x="319" y="2"/>
                    </a:lnTo>
                    <a:lnTo>
                      <a:pt x="317" y="2"/>
                    </a:lnTo>
                    <a:lnTo>
                      <a:pt x="315" y="2"/>
                    </a:lnTo>
                    <a:lnTo>
                      <a:pt x="313" y="2"/>
                    </a:lnTo>
                    <a:lnTo>
                      <a:pt x="309" y="0"/>
                    </a:lnTo>
                    <a:lnTo>
                      <a:pt x="0" y="35"/>
                    </a:lnTo>
                    <a:lnTo>
                      <a:pt x="328" y="4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72" name="Freeform 310"/>
              <p:cNvSpPr>
                <a:spLocks/>
              </p:cNvSpPr>
              <p:nvPr/>
            </p:nvSpPr>
            <p:spPr bwMode="auto">
              <a:xfrm>
                <a:off x="2764" y="2051"/>
                <a:ext cx="155" cy="18"/>
              </a:xfrm>
              <a:custGeom>
                <a:avLst/>
                <a:gdLst>
                  <a:gd name="T0" fmla="*/ 39 w 309"/>
                  <a:gd name="T1" fmla="*/ 1 h 35"/>
                  <a:gd name="T2" fmla="*/ 39 w 309"/>
                  <a:gd name="T3" fmla="*/ 0 h 35"/>
                  <a:gd name="T4" fmla="*/ 39 w 309"/>
                  <a:gd name="T5" fmla="*/ 0 h 35"/>
                  <a:gd name="T6" fmla="*/ 38 w 309"/>
                  <a:gd name="T7" fmla="*/ 0 h 35"/>
                  <a:gd name="T8" fmla="*/ 38 w 309"/>
                  <a:gd name="T9" fmla="*/ 0 h 35"/>
                  <a:gd name="T10" fmla="*/ 38 w 309"/>
                  <a:gd name="T11" fmla="*/ 0 h 35"/>
                  <a:gd name="T12" fmla="*/ 38 w 309"/>
                  <a:gd name="T13" fmla="*/ 0 h 35"/>
                  <a:gd name="T14" fmla="*/ 37 w 309"/>
                  <a:gd name="T15" fmla="*/ 0 h 35"/>
                  <a:gd name="T16" fmla="*/ 37 w 309"/>
                  <a:gd name="T17" fmla="*/ 0 h 35"/>
                  <a:gd name="T18" fmla="*/ 0 w 309"/>
                  <a:gd name="T19" fmla="*/ 5 h 35"/>
                  <a:gd name="T20" fmla="*/ 39 w 309"/>
                  <a:gd name="T21" fmla="*/ 1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09" h="35">
                    <a:moveTo>
                      <a:pt x="309" y="2"/>
                    </a:moveTo>
                    <a:lnTo>
                      <a:pt x="307" y="0"/>
                    </a:lnTo>
                    <a:lnTo>
                      <a:pt x="305" y="0"/>
                    </a:lnTo>
                    <a:lnTo>
                      <a:pt x="304" y="0"/>
                    </a:lnTo>
                    <a:lnTo>
                      <a:pt x="302" y="0"/>
                    </a:lnTo>
                    <a:lnTo>
                      <a:pt x="300" y="0"/>
                    </a:lnTo>
                    <a:lnTo>
                      <a:pt x="298" y="0"/>
                    </a:lnTo>
                    <a:lnTo>
                      <a:pt x="296" y="0"/>
                    </a:lnTo>
                    <a:lnTo>
                      <a:pt x="294" y="0"/>
                    </a:lnTo>
                    <a:lnTo>
                      <a:pt x="0" y="35"/>
                    </a:lnTo>
                    <a:lnTo>
                      <a:pt x="309" y="2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73" name="Freeform 311"/>
              <p:cNvSpPr>
                <a:spLocks/>
              </p:cNvSpPr>
              <p:nvPr/>
            </p:nvSpPr>
            <p:spPr bwMode="auto">
              <a:xfrm>
                <a:off x="2764" y="2051"/>
                <a:ext cx="147" cy="18"/>
              </a:xfrm>
              <a:custGeom>
                <a:avLst/>
                <a:gdLst>
                  <a:gd name="T0" fmla="*/ 37 w 294"/>
                  <a:gd name="T1" fmla="*/ 0 h 37"/>
                  <a:gd name="T2" fmla="*/ 37 w 294"/>
                  <a:gd name="T3" fmla="*/ 0 h 37"/>
                  <a:gd name="T4" fmla="*/ 37 w 294"/>
                  <a:gd name="T5" fmla="*/ 0 h 37"/>
                  <a:gd name="T6" fmla="*/ 36 w 294"/>
                  <a:gd name="T7" fmla="*/ 0 h 37"/>
                  <a:gd name="T8" fmla="*/ 36 w 294"/>
                  <a:gd name="T9" fmla="*/ 0 h 37"/>
                  <a:gd name="T10" fmla="*/ 36 w 294"/>
                  <a:gd name="T11" fmla="*/ 0 h 37"/>
                  <a:gd name="T12" fmla="*/ 36 w 294"/>
                  <a:gd name="T13" fmla="*/ 0 h 37"/>
                  <a:gd name="T14" fmla="*/ 35 w 294"/>
                  <a:gd name="T15" fmla="*/ 0 h 37"/>
                  <a:gd name="T16" fmla="*/ 35 w 294"/>
                  <a:gd name="T17" fmla="*/ 0 h 37"/>
                  <a:gd name="T18" fmla="*/ 0 w 294"/>
                  <a:gd name="T19" fmla="*/ 4 h 37"/>
                  <a:gd name="T20" fmla="*/ 37 w 294"/>
                  <a:gd name="T21" fmla="*/ 0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4" h="37">
                    <a:moveTo>
                      <a:pt x="294" y="2"/>
                    </a:moveTo>
                    <a:lnTo>
                      <a:pt x="292" y="2"/>
                    </a:lnTo>
                    <a:lnTo>
                      <a:pt x="290" y="0"/>
                    </a:lnTo>
                    <a:lnTo>
                      <a:pt x="288" y="0"/>
                    </a:lnTo>
                    <a:lnTo>
                      <a:pt x="286" y="0"/>
                    </a:lnTo>
                    <a:lnTo>
                      <a:pt x="284" y="0"/>
                    </a:lnTo>
                    <a:lnTo>
                      <a:pt x="282" y="0"/>
                    </a:lnTo>
                    <a:lnTo>
                      <a:pt x="280" y="0"/>
                    </a:lnTo>
                    <a:lnTo>
                      <a:pt x="279" y="0"/>
                    </a:lnTo>
                    <a:lnTo>
                      <a:pt x="0" y="37"/>
                    </a:lnTo>
                    <a:lnTo>
                      <a:pt x="294" y="2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74" name="Freeform 312"/>
              <p:cNvSpPr>
                <a:spLocks/>
              </p:cNvSpPr>
              <p:nvPr/>
            </p:nvSpPr>
            <p:spPr bwMode="auto">
              <a:xfrm>
                <a:off x="2764" y="2050"/>
                <a:ext cx="139" cy="19"/>
              </a:xfrm>
              <a:custGeom>
                <a:avLst/>
                <a:gdLst>
                  <a:gd name="T0" fmla="*/ 34 w 279"/>
                  <a:gd name="T1" fmla="*/ 0 h 39"/>
                  <a:gd name="T2" fmla="*/ 34 w 279"/>
                  <a:gd name="T3" fmla="*/ 0 h 39"/>
                  <a:gd name="T4" fmla="*/ 34 w 279"/>
                  <a:gd name="T5" fmla="*/ 0 h 39"/>
                  <a:gd name="T6" fmla="*/ 34 w 279"/>
                  <a:gd name="T7" fmla="*/ 0 h 39"/>
                  <a:gd name="T8" fmla="*/ 34 w 279"/>
                  <a:gd name="T9" fmla="*/ 0 h 39"/>
                  <a:gd name="T10" fmla="*/ 33 w 279"/>
                  <a:gd name="T11" fmla="*/ 0 h 39"/>
                  <a:gd name="T12" fmla="*/ 33 w 279"/>
                  <a:gd name="T13" fmla="*/ 0 h 39"/>
                  <a:gd name="T14" fmla="*/ 33 w 279"/>
                  <a:gd name="T15" fmla="*/ 0 h 39"/>
                  <a:gd name="T16" fmla="*/ 33 w 279"/>
                  <a:gd name="T17" fmla="*/ 0 h 39"/>
                  <a:gd name="T18" fmla="*/ 0 w 279"/>
                  <a:gd name="T19" fmla="*/ 4 h 39"/>
                  <a:gd name="T20" fmla="*/ 34 w 279"/>
                  <a:gd name="T21" fmla="*/ 0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79" h="39">
                    <a:moveTo>
                      <a:pt x="279" y="2"/>
                    </a:moveTo>
                    <a:lnTo>
                      <a:pt x="277" y="2"/>
                    </a:lnTo>
                    <a:lnTo>
                      <a:pt x="275" y="2"/>
                    </a:lnTo>
                    <a:lnTo>
                      <a:pt x="273" y="2"/>
                    </a:lnTo>
                    <a:lnTo>
                      <a:pt x="271" y="2"/>
                    </a:lnTo>
                    <a:lnTo>
                      <a:pt x="269" y="2"/>
                    </a:lnTo>
                    <a:lnTo>
                      <a:pt x="267" y="0"/>
                    </a:lnTo>
                    <a:lnTo>
                      <a:pt x="265" y="0"/>
                    </a:lnTo>
                    <a:lnTo>
                      <a:pt x="0" y="39"/>
                    </a:lnTo>
                    <a:lnTo>
                      <a:pt x="279" y="2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75" name="Freeform 313"/>
              <p:cNvSpPr>
                <a:spLocks/>
              </p:cNvSpPr>
              <p:nvPr/>
            </p:nvSpPr>
            <p:spPr bwMode="auto">
              <a:xfrm>
                <a:off x="2764" y="2050"/>
                <a:ext cx="133" cy="19"/>
              </a:xfrm>
              <a:custGeom>
                <a:avLst/>
                <a:gdLst>
                  <a:gd name="T0" fmla="*/ 34 w 265"/>
                  <a:gd name="T1" fmla="*/ 0 h 39"/>
                  <a:gd name="T2" fmla="*/ 33 w 265"/>
                  <a:gd name="T3" fmla="*/ 0 h 39"/>
                  <a:gd name="T4" fmla="*/ 33 w 265"/>
                  <a:gd name="T5" fmla="*/ 0 h 39"/>
                  <a:gd name="T6" fmla="*/ 33 w 265"/>
                  <a:gd name="T7" fmla="*/ 0 h 39"/>
                  <a:gd name="T8" fmla="*/ 33 w 265"/>
                  <a:gd name="T9" fmla="*/ 0 h 39"/>
                  <a:gd name="T10" fmla="*/ 33 w 265"/>
                  <a:gd name="T11" fmla="*/ 0 h 39"/>
                  <a:gd name="T12" fmla="*/ 32 w 265"/>
                  <a:gd name="T13" fmla="*/ 0 h 39"/>
                  <a:gd name="T14" fmla="*/ 32 w 265"/>
                  <a:gd name="T15" fmla="*/ 0 h 39"/>
                  <a:gd name="T16" fmla="*/ 32 w 265"/>
                  <a:gd name="T17" fmla="*/ 0 h 39"/>
                  <a:gd name="T18" fmla="*/ 0 w 265"/>
                  <a:gd name="T19" fmla="*/ 4 h 39"/>
                  <a:gd name="T20" fmla="*/ 34 w 265"/>
                  <a:gd name="T21" fmla="*/ 0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5" h="39">
                    <a:moveTo>
                      <a:pt x="265" y="0"/>
                    </a:moveTo>
                    <a:lnTo>
                      <a:pt x="263" y="0"/>
                    </a:lnTo>
                    <a:lnTo>
                      <a:pt x="261" y="0"/>
                    </a:lnTo>
                    <a:lnTo>
                      <a:pt x="259" y="0"/>
                    </a:lnTo>
                    <a:lnTo>
                      <a:pt x="257" y="0"/>
                    </a:lnTo>
                    <a:lnTo>
                      <a:pt x="255" y="0"/>
                    </a:lnTo>
                    <a:lnTo>
                      <a:pt x="254" y="0"/>
                    </a:lnTo>
                    <a:lnTo>
                      <a:pt x="252" y="0"/>
                    </a:lnTo>
                    <a:lnTo>
                      <a:pt x="0" y="39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76" name="Freeform 314"/>
              <p:cNvSpPr>
                <a:spLocks/>
              </p:cNvSpPr>
              <p:nvPr/>
            </p:nvSpPr>
            <p:spPr bwMode="auto">
              <a:xfrm>
                <a:off x="2764" y="2049"/>
                <a:ext cx="126" cy="20"/>
              </a:xfrm>
              <a:custGeom>
                <a:avLst/>
                <a:gdLst>
                  <a:gd name="T0" fmla="*/ 32 w 252"/>
                  <a:gd name="T1" fmla="*/ 0 h 41"/>
                  <a:gd name="T2" fmla="*/ 32 w 252"/>
                  <a:gd name="T3" fmla="*/ 0 h 41"/>
                  <a:gd name="T4" fmla="*/ 31 w 252"/>
                  <a:gd name="T5" fmla="*/ 0 h 41"/>
                  <a:gd name="T6" fmla="*/ 31 w 252"/>
                  <a:gd name="T7" fmla="*/ 0 h 41"/>
                  <a:gd name="T8" fmla="*/ 31 w 252"/>
                  <a:gd name="T9" fmla="*/ 0 h 41"/>
                  <a:gd name="T10" fmla="*/ 31 w 252"/>
                  <a:gd name="T11" fmla="*/ 0 h 41"/>
                  <a:gd name="T12" fmla="*/ 31 w 252"/>
                  <a:gd name="T13" fmla="*/ 0 h 41"/>
                  <a:gd name="T14" fmla="*/ 30 w 252"/>
                  <a:gd name="T15" fmla="*/ 0 h 41"/>
                  <a:gd name="T16" fmla="*/ 30 w 252"/>
                  <a:gd name="T17" fmla="*/ 0 h 41"/>
                  <a:gd name="T18" fmla="*/ 0 w 252"/>
                  <a:gd name="T19" fmla="*/ 5 h 41"/>
                  <a:gd name="T20" fmla="*/ 32 w 252"/>
                  <a:gd name="T21" fmla="*/ 0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2" h="41">
                    <a:moveTo>
                      <a:pt x="252" y="2"/>
                    </a:moveTo>
                    <a:lnTo>
                      <a:pt x="250" y="2"/>
                    </a:lnTo>
                    <a:lnTo>
                      <a:pt x="248" y="2"/>
                    </a:lnTo>
                    <a:lnTo>
                      <a:pt x="246" y="2"/>
                    </a:lnTo>
                    <a:lnTo>
                      <a:pt x="246" y="0"/>
                    </a:lnTo>
                    <a:lnTo>
                      <a:pt x="244" y="0"/>
                    </a:lnTo>
                    <a:lnTo>
                      <a:pt x="242" y="0"/>
                    </a:lnTo>
                    <a:lnTo>
                      <a:pt x="240" y="0"/>
                    </a:lnTo>
                    <a:lnTo>
                      <a:pt x="238" y="0"/>
                    </a:lnTo>
                    <a:lnTo>
                      <a:pt x="0" y="41"/>
                    </a:lnTo>
                    <a:lnTo>
                      <a:pt x="252" y="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77" name="Freeform 315"/>
              <p:cNvSpPr>
                <a:spLocks/>
              </p:cNvSpPr>
              <p:nvPr/>
            </p:nvSpPr>
            <p:spPr bwMode="auto">
              <a:xfrm>
                <a:off x="2764" y="2049"/>
                <a:ext cx="119" cy="20"/>
              </a:xfrm>
              <a:custGeom>
                <a:avLst/>
                <a:gdLst>
                  <a:gd name="T0" fmla="*/ 30 w 238"/>
                  <a:gd name="T1" fmla="*/ 0 h 41"/>
                  <a:gd name="T2" fmla="*/ 30 w 238"/>
                  <a:gd name="T3" fmla="*/ 0 h 41"/>
                  <a:gd name="T4" fmla="*/ 30 w 238"/>
                  <a:gd name="T5" fmla="*/ 0 h 41"/>
                  <a:gd name="T6" fmla="*/ 30 w 238"/>
                  <a:gd name="T7" fmla="*/ 0 h 41"/>
                  <a:gd name="T8" fmla="*/ 29 w 238"/>
                  <a:gd name="T9" fmla="*/ 0 h 41"/>
                  <a:gd name="T10" fmla="*/ 29 w 238"/>
                  <a:gd name="T11" fmla="*/ 0 h 41"/>
                  <a:gd name="T12" fmla="*/ 29 w 238"/>
                  <a:gd name="T13" fmla="*/ 0 h 41"/>
                  <a:gd name="T14" fmla="*/ 29 w 238"/>
                  <a:gd name="T15" fmla="*/ 0 h 41"/>
                  <a:gd name="T16" fmla="*/ 29 w 238"/>
                  <a:gd name="T17" fmla="*/ 0 h 41"/>
                  <a:gd name="T18" fmla="*/ 0 w 238"/>
                  <a:gd name="T19" fmla="*/ 5 h 41"/>
                  <a:gd name="T20" fmla="*/ 30 w 238"/>
                  <a:gd name="T21" fmla="*/ 0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8" h="41">
                    <a:moveTo>
                      <a:pt x="238" y="0"/>
                    </a:moveTo>
                    <a:lnTo>
                      <a:pt x="236" y="0"/>
                    </a:lnTo>
                    <a:lnTo>
                      <a:pt x="234" y="0"/>
                    </a:lnTo>
                    <a:lnTo>
                      <a:pt x="232" y="0"/>
                    </a:lnTo>
                    <a:lnTo>
                      <a:pt x="231" y="0"/>
                    </a:lnTo>
                    <a:lnTo>
                      <a:pt x="229" y="0"/>
                    </a:lnTo>
                    <a:lnTo>
                      <a:pt x="227" y="0"/>
                    </a:lnTo>
                    <a:lnTo>
                      <a:pt x="0" y="41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78" name="Freeform 316"/>
              <p:cNvSpPr>
                <a:spLocks/>
              </p:cNvSpPr>
              <p:nvPr/>
            </p:nvSpPr>
            <p:spPr bwMode="auto">
              <a:xfrm>
                <a:off x="2764" y="2048"/>
                <a:ext cx="113" cy="21"/>
              </a:xfrm>
              <a:custGeom>
                <a:avLst/>
                <a:gdLst>
                  <a:gd name="T0" fmla="*/ 28 w 227"/>
                  <a:gd name="T1" fmla="*/ 0 h 43"/>
                  <a:gd name="T2" fmla="*/ 28 w 227"/>
                  <a:gd name="T3" fmla="*/ 0 h 43"/>
                  <a:gd name="T4" fmla="*/ 27 w 227"/>
                  <a:gd name="T5" fmla="*/ 0 h 43"/>
                  <a:gd name="T6" fmla="*/ 27 w 227"/>
                  <a:gd name="T7" fmla="*/ 0 h 43"/>
                  <a:gd name="T8" fmla="*/ 27 w 227"/>
                  <a:gd name="T9" fmla="*/ 0 h 43"/>
                  <a:gd name="T10" fmla="*/ 27 w 227"/>
                  <a:gd name="T11" fmla="*/ 0 h 43"/>
                  <a:gd name="T12" fmla="*/ 27 w 227"/>
                  <a:gd name="T13" fmla="*/ 0 h 43"/>
                  <a:gd name="T14" fmla="*/ 26 w 227"/>
                  <a:gd name="T15" fmla="*/ 0 h 43"/>
                  <a:gd name="T16" fmla="*/ 26 w 227"/>
                  <a:gd name="T17" fmla="*/ 0 h 43"/>
                  <a:gd name="T18" fmla="*/ 0 w 227"/>
                  <a:gd name="T19" fmla="*/ 5 h 43"/>
                  <a:gd name="T20" fmla="*/ 28 w 227"/>
                  <a:gd name="T21" fmla="*/ 0 h 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7" h="43">
                    <a:moveTo>
                      <a:pt x="227" y="2"/>
                    </a:moveTo>
                    <a:lnTo>
                      <a:pt x="225" y="2"/>
                    </a:lnTo>
                    <a:lnTo>
                      <a:pt x="223" y="2"/>
                    </a:lnTo>
                    <a:lnTo>
                      <a:pt x="221" y="2"/>
                    </a:lnTo>
                    <a:lnTo>
                      <a:pt x="221" y="0"/>
                    </a:lnTo>
                    <a:lnTo>
                      <a:pt x="219" y="0"/>
                    </a:lnTo>
                    <a:lnTo>
                      <a:pt x="217" y="0"/>
                    </a:lnTo>
                    <a:lnTo>
                      <a:pt x="215" y="0"/>
                    </a:lnTo>
                    <a:lnTo>
                      <a:pt x="0" y="43"/>
                    </a:lnTo>
                    <a:lnTo>
                      <a:pt x="227" y="2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79" name="Freeform 317"/>
              <p:cNvSpPr>
                <a:spLocks/>
              </p:cNvSpPr>
              <p:nvPr/>
            </p:nvSpPr>
            <p:spPr bwMode="auto">
              <a:xfrm>
                <a:off x="2764" y="2048"/>
                <a:ext cx="108" cy="21"/>
              </a:xfrm>
              <a:custGeom>
                <a:avLst/>
                <a:gdLst>
                  <a:gd name="T0" fmla="*/ 27 w 215"/>
                  <a:gd name="T1" fmla="*/ 0 h 43"/>
                  <a:gd name="T2" fmla="*/ 27 w 215"/>
                  <a:gd name="T3" fmla="*/ 0 h 43"/>
                  <a:gd name="T4" fmla="*/ 27 w 215"/>
                  <a:gd name="T5" fmla="*/ 0 h 43"/>
                  <a:gd name="T6" fmla="*/ 27 w 215"/>
                  <a:gd name="T7" fmla="*/ 0 h 43"/>
                  <a:gd name="T8" fmla="*/ 27 w 215"/>
                  <a:gd name="T9" fmla="*/ 0 h 43"/>
                  <a:gd name="T10" fmla="*/ 26 w 215"/>
                  <a:gd name="T11" fmla="*/ 0 h 43"/>
                  <a:gd name="T12" fmla="*/ 26 w 215"/>
                  <a:gd name="T13" fmla="*/ 0 h 43"/>
                  <a:gd name="T14" fmla="*/ 26 w 215"/>
                  <a:gd name="T15" fmla="*/ 0 h 43"/>
                  <a:gd name="T16" fmla="*/ 26 w 215"/>
                  <a:gd name="T17" fmla="*/ 0 h 43"/>
                  <a:gd name="T18" fmla="*/ 0 w 215"/>
                  <a:gd name="T19" fmla="*/ 5 h 43"/>
                  <a:gd name="T20" fmla="*/ 27 w 215"/>
                  <a:gd name="T21" fmla="*/ 0 h 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43">
                    <a:moveTo>
                      <a:pt x="215" y="0"/>
                    </a:moveTo>
                    <a:lnTo>
                      <a:pt x="213" y="0"/>
                    </a:lnTo>
                    <a:lnTo>
                      <a:pt x="211" y="0"/>
                    </a:lnTo>
                    <a:lnTo>
                      <a:pt x="209" y="0"/>
                    </a:lnTo>
                    <a:lnTo>
                      <a:pt x="207" y="0"/>
                    </a:lnTo>
                    <a:lnTo>
                      <a:pt x="206" y="0"/>
                    </a:lnTo>
                    <a:lnTo>
                      <a:pt x="204" y="0"/>
                    </a:lnTo>
                    <a:lnTo>
                      <a:pt x="0" y="43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80" name="Freeform 318"/>
              <p:cNvSpPr>
                <a:spLocks/>
              </p:cNvSpPr>
              <p:nvPr/>
            </p:nvSpPr>
            <p:spPr bwMode="auto">
              <a:xfrm>
                <a:off x="2764" y="2047"/>
                <a:ext cx="102" cy="22"/>
              </a:xfrm>
              <a:custGeom>
                <a:avLst/>
                <a:gdLst>
                  <a:gd name="T0" fmla="*/ 26 w 204"/>
                  <a:gd name="T1" fmla="*/ 0 h 45"/>
                  <a:gd name="T2" fmla="*/ 26 w 204"/>
                  <a:gd name="T3" fmla="*/ 0 h 45"/>
                  <a:gd name="T4" fmla="*/ 26 w 204"/>
                  <a:gd name="T5" fmla="*/ 0 h 45"/>
                  <a:gd name="T6" fmla="*/ 25 w 204"/>
                  <a:gd name="T7" fmla="*/ 0 h 45"/>
                  <a:gd name="T8" fmla="*/ 25 w 204"/>
                  <a:gd name="T9" fmla="*/ 0 h 45"/>
                  <a:gd name="T10" fmla="*/ 25 w 204"/>
                  <a:gd name="T11" fmla="*/ 0 h 45"/>
                  <a:gd name="T12" fmla="*/ 25 w 204"/>
                  <a:gd name="T13" fmla="*/ 0 h 45"/>
                  <a:gd name="T14" fmla="*/ 25 w 204"/>
                  <a:gd name="T15" fmla="*/ 0 h 45"/>
                  <a:gd name="T16" fmla="*/ 25 w 204"/>
                  <a:gd name="T17" fmla="*/ 0 h 45"/>
                  <a:gd name="T18" fmla="*/ 0 w 204"/>
                  <a:gd name="T19" fmla="*/ 5 h 45"/>
                  <a:gd name="T20" fmla="*/ 26 w 204"/>
                  <a:gd name="T21" fmla="*/ 0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4" h="45">
                    <a:moveTo>
                      <a:pt x="204" y="2"/>
                    </a:moveTo>
                    <a:lnTo>
                      <a:pt x="204" y="2"/>
                    </a:lnTo>
                    <a:lnTo>
                      <a:pt x="202" y="2"/>
                    </a:lnTo>
                    <a:lnTo>
                      <a:pt x="200" y="2"/>
                    </a:lnTo>
                    <a:lnTo>
                      <a:pt x="198" y="2"/>
                    </a:lnTo>
                    <a:lnTo>
                      <a:pt x="196" y="2"/>
                    </a:lnTo>
                    <a:lnTo>
                      <a:pt x="194" y="0"/>
                    </a:lnTo>
                    <a:lnTo>
                      <a:pt x="0" y="45"/>
                    </a:lnTo>
                    <a:lnTo>
                      <a:pt x="204" y="2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81" name="Freeform 319"/>
              <p:cNvSpPr>
                <a:spLocks/>
              </p:cNvSpPr>
              <p:nvPr/>
            </p:nvSpPr>
            <p:spPr bwMode="auto">
              <a:xfrm>
                <a:off x="2764" y="2047"/>
                <a:ext cx="97" cy="22"/>
              </a:xfrm>
              <a:custGeom>
                <a:avLst/>
                <a:gdLst>
                  <a:gd name="T0" fmla="*/ 25 w 194"/>
                  <a:gd name="T1" fmla="*/ 0 h 45"/>
                  <a:gd name="T2" fmla="*/ 24 w 194"/>
                  <a:gd name="T3" fmla="*/ 0 h 45"/>
                  <a:gd name="T4" fmla="*/ 24 w 194"/>
                  <a:gd name="T5" fmla="*/ 0 h 45"/>
                  <a:gd name="T6" fmla="*/ 24 w 194"/>
                  <a:gd name="T7" fmla="*/ 0 h 45"/>
                  <a:gd name="T8" fmla="*/ 24 w 194"/>
                  <a:gd name="T9" fmla="*/ 0 h 45"/>
                  <a:gd name="T10" fmla="*/ 24 w 194"/>
                  <a:gd name="T11" fmla="*/ 0 h 45"/>
                  <a:gd name="T12" fmla="*/ 24 w 194"/>
                  <a:gd name="T13" fmla="*/ 0 h 45"/>
                  <a:gd name="T14" fmla="*/ 24 w 194"/>
                  <a:gd name="T15" fmla="*/ 0 h 45"/>
                  <a:gd name="T16" fmla="*/ 23 w 194"/>
                  <a:gd name="T17" fmla="*/ 0 h 45"/>
                  <a:gd name="T18" fmla="*/ 0 w 194"/>
                  <a:gd name="T19" fmla="*/ 5 h 45"/>
                  <a:gd name="T20" fmla="*/ 25 w 194"/>
                  <a:gd name="T21" fmla="*/ 0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4" h="45">
                    <a:moveTo>
                      <a:pt x="194" y="0"/>
                    </a:moveTo>
                    <a:lnTo>
                      <a:pt x="192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6" y="0"/>
                    </a:lnTo>
                    <a:lnTo>
                      <a:pt x="184" y="0"/>
                    </a:lnTo>
                    <a:lnTo>
                      <a:pt x="0" y="45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82" name="Freeform 320"/>
              <p:cNvSpPr>
                <a:spLocks/>
              </p:cNvSpPr>
              <p:nvPr/>
            </p:nvSpPr>
            <p:spPr bwMode="auto">
              <a:xfrm>
                <a:off x="2764" y="2047"/>
                <a:ext cx="92" cy="22"/>
              </a:xfrm>
              <a:custGeom>
                <a:avLst/>
                <a:gdLst>
                  <a:gd name="T0" fmla="*/ 23 w 184"/>
                  <a:gd name="T1" fmla="*/ 0 h 45"/>
                  <a:gd name="T2" fmla="*/ 23 w 184"/>
                  <a:gd name="T3" fmla="*/ 0 h 45"/>
                  <a:gd name="T4" fmla="*/ 23 w 184"/>
                  <a:gd name="T5" fmla="*/ 0 h 45"/>
                  <a:gd name="T6" fmla="*/ 23 w 184"/>
                  <a:gd name="T7" fmla="*/ 0 h 45"/>
                  <a:gd name="T8" fmla="*/ 23 w 184"/>
                  <a:gd name="T9" fmla="*/ 0 h 45"/>
                  <a:gd name="T10" fmla="*/ 23 w 184"/>
                  <a:gd name="T11" fmla="*/ 0 h 45"/>
                  <a:gd name="T12" fmla="*/ 23 w 184"/>
                  <a:gd name="T13" fmla="*/ 0 h 45"/>
                  <a:gd name="T14" fmla="*/ 23 w 184"/>
                  <a:gd name="T15" fmla="*/ 0 h 45"/>
                  <a:gd name="T16" fmla="*/ 23 w 184"/>
                  <a:gd name="T17" fmla="*/ 0 h 45"/>
                  <a:gd name="T18" fmla="*/ 0 w 184"/>
                  <a:gd name="T19" fmla="*/ 5 h 45"/>
                  <a:gd name="T20" fmla="*/ 23 w 184"/>
                  <a:gd name="T21" fmla="*/ 0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4" h="45">
                    <a:moveTo>
                      <a:pt x="184" y="0"/>
                    </a:moveTo>
                    <a:lnTo>
                      <a:pt x="184" y="0"/>
                    </a:lnTo>
                    <a:lnTo>
                      <a:pt x="183" y="0"/>
                    </a:lnTo>
                    <a:lnTo>
                      <a:pt x="181" y="0"/>
                    </a:lnTo>
                    <a:lnTo>
                      <a:pt x="179" y="0"/>
                    </a:lnTo>
                    <a:lnTo>
                      <a:pt x="177" y="0"/>
                    </a:lnTo>
                    <a:lnTo>
                      <a:pt x="0" y="45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83" name="Freeform 321"/>
              <p:cNvSpPr>
                <a:spLocks/>
              </p:cNvSpPr>
              <p:nvPr/>
            </p:nvSpPr>
            <p:spPr bwMode="auto">
              <a:xfrm>
                <a:off x="2764" y="2047"/>
                <a:ext cx="87" cy="22"/>
              </a:xfrm>
              <a:custGeom>
                <a:avLst/>
                <a:gdLst>
                  <a:gd name="T0" fmla="*/ 21 w 175"/>
                  <a:gd name="T1" fmla="*/ 0 h 45"/>
                  <a:gd name="T2" fmla="*/ 21 w 175"/>
                  <a:gd name="T3" fmla="*/ 0 h 45"/>
                  <a:gd name="T4" fmla="*/ 21 w 175"/>
                  <a:gd name="T5" fmla="*/ 0 h 45"/>
                  <a:gd name="T6" fmla="*/ 21 w 175"/>
                  <a:gd name="T7" fmla="*/ 0 h 45"/>
                  <a:gd name="T8" fmla="*/ 21 w 175"/>
                  <a:gd name="T9" fmla="*/ 0 h 45"/>
                  <a:gd name="T10" fmla="*/ 21 w 175"/>
                  <a:gd name="T11" fmla="*/ 0 h 45"/>
                  <a:gd name="T12" fmla="*/ 21 w 175"/>
                  <a:gd name="T13" fmla="*/ 0 h 45"/>
                  <a:gd name="T14" fmla="*/ 21 w 175"/>
                  <a:gd name="T15" fmla="*/ 0 h 45"/>
                  <a:gd name="T16" fmla="*/ 20 w 175"/>
                  <a:gd name="T17" fmla="*/ 0 h 45"/>
                  <a:gd name="T18" fmla="*/ 0 w 175"/>
                  <a:gd name="T19" fmla="*/ 5 h 45"/>
                  <a:gd name="T20" fmla="*/ 21 w 175"/>
                  <a:gd name="T21" fmla="*/ 0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5" h="45">
                    <a:moveTo>
                      <a:pt x="175" y="0"/>
                    </a:moveTo>
                    <a:lnTo>
                      <a:pt x="175" y="0"/>
                    </a:lnTo>
                    <a:lnTo>
                      <a:pt x="173" y="0"/>
                    </a:lnTo>
                    <a:lnTo>
                      <a:pt x="171" y="0"/>
                    </a:lnTo>
                    <a:lnTo>
                      <a:pt x="169" y="0"/>
                    </a:lnTo>
                    <a:lnTo>
                      <a:pt x="167" y="0"/>
                    </a:lnTo>
                    <a:lnTo>
                      <a:pt x="0" y="45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84" name="Freeform 322"/>
              <p:cNvSpPr>
                <a:spLocks/>
              </p:cNvSpPr>
              <p:nvPr/>
            </p:nvSpPr>
            <p:spPr bwMode="auto">
              <a:xfrm>
                <a:off x="2764" y="2047"/>
                <a:ext cx="84" cy="22"/>
              </a:xfrm>
              <a:custGeom>
                <a:avLst/>
                <a:gdLst>
                  <a:gd name="T0" fmla="*/ 21 w 167"/>
                  <a:gd name="T1" fmla="*/ 0 h 45"/>
                  <a:gd name="T2" fmla="*/ 21 w 167"/>
                  <a:gd name="T3" fmla="*/ 0 h 45"/>
                  <a:gd name="T4" fmla="*/ 21 w 167"/>
                  <a:gd name="T5" fmla="*/ 0 h 45"/>
                  <a:gd name="T6" fmla="*/ 21 w 167"/>
                  <a:gd name="T7" fmla="*/ 0 h 45"/>
                  <a:gd name="T8" fmla="*/ 21 w 167"/>
                  <a:gd name="T9" fmla="*/ 0 h 45"/>
                  <a:gd name="T10" fmla="*/ 21 w 167"/>
                  <a:gd name="T11" fmla="*/ 0 h 45"/>
                  <a:gd name="T12" fmla="*/ 21 w 167"/>
                  <a:gd name="T13" fmla="*/ 0 h 45"/>
                  <a:gd name="T14" fmla="*/ 21 w 167"/>
                  <a:gd name="T15" fmla="*/ 0 h 45"/>
                  <a:gd name="T16" fmla="*/ 20 w 167"/>
                  <a:gd name="T17" fmla="*/ 0 h 45"/>
                  <a:gd name="T18" fmla="*/ 0 w 167"/>
                  <a:gd name="T19" fmla="*/ 5 h 45"/>
                  <a:gd name="T20" fmla="*/ 21 w 167"/>
                  <a:gd name="T21" fmla="*/ 0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7" h="45">
                    <a:moveTo>
                      <a:pt x="167" y="0"/>
                    </a:moveTo>
                    <a:lnTo>
                      <a:pt x="167" y="0"/>
                    </a:lnTo>
                    <a:lnTo>
                      <a:pt x="165" y="0"/>
                    </a:lnTo>
                    <a:lnTo>
                      <a:pt x="163" y="0"/>
                    </a:lnTo>
                    <a:lnTo>
                      <a:pt x="161" y="0"/>
                    </a:lnTo>
                    <a:lnTo>
                      <a:pt x="159" y="0"/>
                    </a:lnTo>
                    <a:lnTo>
                      <a:pt x="0" y="45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85" name="Freeform 323"/>
              <p:cNvSpPr>
                <a:spLocks/>
              </p:cNvSpPr>
              <p:nvPr/>
            </p:nvSpPr>
            <p:spPr bwMode="auto">
              <a:xfrm>
                <a:off x="2764" y="2046"/>
                <a:ext cx="80" cy="23"/>
              </a:xfrm>
              <a:custGeom>
                <a:avLst/>
                <a:gdLst>
                  <a:gd name="T0" fmla="*/ 20 w 159"/>
                  <a:gd name="T1" fmla="*/ 0 h 47"/>
                  <a:gd name="T2" fmla="*/ 20 w 159"/>
                  <a:gd name="T3" fmla="*/ 0 h 47"/>
                  <a:gd name="T4" fmla="*/ 20 w 159"/>
                  <a:gd name="T5" fmla="*/ 0 h 47"/>
                  <a:gd name="T6" fmla="*/ 20 w 159"/>
                  <a:gd name="T7" fmla="*/ 0 h 47"/>
                  <a:gd name="T8" fmla="*/ 20 w 159"/>
                  <a:gd name="T9" fmla="*/ 0 h 47"/>
                  <a:gd name="T10" fmla="*/ 20 w 159"/>
                  <a:gd name="T11" fmla="*/ 0 h 47"/>
                  <a:gd name="T12" fmla="*/ 20 w 159"/>
                  <a:gd name="T13" fmla="*/ 0 h 47"/>
                  <a:gd name="T14" fmla="*/ 20 w 159"/>
                  <a:gd name="T15" fmla="*/ 0 h 47"/>
                  <a:gd name="T16" fmla="*/ 19 w 159"/>
                  <a:gd name="T17" fmla="*/ 0 h 47"/>
                  <a:gd name="T18" fmla="*/ 0 w 159"/>
                  <a:gd name="T19" fmla="*/ 5 h 47"/>
                  <a:gd name="T20" fmla="*/ 20 w 159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9" h="47">
                    <a:moveTo>
                      <a:pt x="159" y="0"/>
                    </a:moveTo>
                    <a:lnTo>
                      <a:pt x="159" y="0"/>
                    </a:lnTo>
                    <a:lnTo>
                      <a:pt x="158" y="0"/>
                    </a:lnTo>
                    <a:lnTo>
                      <a:pt x="156" y="0"/>
                    </a:lnTo>
                    <a:lnTo>
                      <a:pt x="154" y="0"/>
                    </a:lnTo>
                    <a:lnTo>
                      <a:pt x="152" y="0"/>
                    </a:lnTo>
                    <a:lnTo>
                      <a:pt x="0" y="47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86" name="Freeform 324"/>
              <p:cNvSpPr>
                <a:spLocks/>
              </p:cNvSpPr>
              <p:nvPr/>
            </p:nvSpPr>
            <p:spPr bwMode="auto">
              <a:xfrm>
                <a:off x="2764" y="2046"/>
                <a:ext cx="76" cy="23"/>
              </a:xfrm>
              <a:custGeom>
                <a:avLst/>
                <a:gdLst>
                  <a:gd name="T0" fmla="*/ 19 w 152"/>
                  <a:gd name="T1" fmla="*/ 0 h 47"/>
                  <a:gd name="T2" fmla="*/ 19 w 152"/>
                  <a:gd name="T3" fmla="*/ 0 h 47"/>
                  <a:gd name="T4" fmla="*/ 19 w 152"/>
                  <a:gd name="T5" fmla="*/ 0 h 47"/>
                  <a:gd name="T6" fmla="*/ 19 w 152"/>
                  <a:gd name="T7" fmla="*/ 0 h 47"/>
                  <a:gd name="T8" fmla="*/ 19 w 152"/>
                  <a:gd name="T9" fmla="*/ 0 h 47"/>
                  <a:gd name="T10" fmla="*/ 0 w 152"/>
                  <a:gd name="T11" fmla="*/ 5 h 47"/>
                  <a:gd name="T12" fmla="*/ 19 w 152"/>
                  <a:gd name="T13" fmla="*/ 0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2" h="47">
                    <a:moveTo>
                      <a:pt x="152" y="0"/>
                    </a:moveTo>
                    <a:lnTo>
                      <a:pt x="150" y="0"/>
                    </a:lnTo>
                    <a:lnTo>
                      <a:pt x="148" y="0"/>
                    </a:lnTo>
                    <a:lnTo>
                      <a:pt x="146" y="0"/>
                    </a:lnTo>
                    <a:lnTo>
                      <a:pt x="0" y="47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87" name="Freeform 325"/>
              <p:cNvSpPr>
                <a:spLocks/>
              </p:cNvSpPr>
              <p:nvPr/>
            </p:nvSpPr>
            <p:spPr bwMode="auto">
              <a:xfrm>
                <a:off x="2764" y="2046"/>
                <a:ext cx="73" cy="23"/>
              </a:xfrm>
              <a:custGeom>
                <a:avLst/>
                <a:gdLst>
                  <a:gd name="T0" fmla="*/ 19 w 146"/>
                  <a:gd name="T1" fmla="*/ 0 h 47"/>
                  <a:gd name="T2" fmla="*/ 18 w 146"/>
                  <a:gd name="T3" fmla="*/ 0 h 47"/>
                  <a:gd name="T4" fmla="*/ 18 w 146"/>
                  <a:gd name="T5" fmla="*/ 0 h 47"/>
                  <a:gd name="T6" fmla="*/ 18 w 146"/>
                  <a:gd name="T7" fmla="*/ 0 h 47"/>
                  <a:gd name="T8" fmla="*/ 18 w 146"/>
                  <a:gd name="T9" fmla="*/ 0 h 47"/>
                  <a:gd name="T10" fmla="*/ 18 w 146"/>
                  <a:gd name="T11" fmla="*/ 0 h 47"/>
                  <a:gd name="T12" fmla="*/ 18 w 146"/>
                  <a:gd name="T13" fmla="*/ 0 h 47"/>
                  <a:gd name="T14" fmla="*/ 18 w 146"/>
                  <a:gd name="T15" fmla="*/ 0 h 47"/>
                  <a:gd name="T16" fmla="*/ 18 w 146"/>
                  <a:gd name="T17" fmla="*/ 0 h 47"/>
                  <a:gd name="T18" fmla="*/ 0 w 146"/>
                  <a:gd name="T19" fmla="*/ 5 h 47"/>
                  <a:gd name="T20" fmla="*/ 19 w 146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6" h="47">
                    <a:moveTo>
                      <a:pt x="146" y="0"/>
                    </a:moveTo>
                    <a:lnTo>
                      <a:pt x="144" y="0"/>
                    </a:lnTo>
                    <a:lnTo>
                      <a:pt x="142" y="0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0" y="47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88" name="Freeform 326"/>
              <p:cNvSpPr>
                <a:spLocks/>
              </p:cNvSpPr>
              <p:nvPr/>
            </p:nvSpPr>
            <p:spPr bwMode="auto">
              <a:xfrm>
                <a:off x="2764" y="2046"/>
                <a:ext cx="69" cy="23"/>
              </a:xfrm>
              <a:custGeom>
                <a:avLst/>
                <a:gdLst>
                  <a:gd name="T0" fmla="*/ 18 w 138"/>
                  <a:gd name="T1" fmla="*/ 0 h 47"/>
                  <a:gd name="T2" fmla="*/ 17 w 138"/>
                  <a:gd name="T3" fmla="*/ 0 h 47"/>
                  <a:gd name="T4" fmla="*/ 17 w 138"/>
                  <a:gd name="T5" fmla="*/ 0 h 47"/>
                  <a:gd name="T6" fmla="*/ 17 w 138"/>
                  <a:gd name="T7" fmla="*/ 0 h 47"/>
                  <a:gd name="T8" fmla="*/ 17 w 138"/>
                  <a:gd name="T9" fmla="*/ 0 h 47"/>
                  <a:gd name="T10" fmla="*/ 0 w 138"/>
                  <a:gd name="T11" fmla="*/ 5 h 47"/>
                  <a:gd name="T12" fmla="*/ 18 w 138"/>
                  <a:gd name="T13" fmla="*/ 0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8" h="47">
                    <a:moveTo>
                      <a:pt x="138" y="0"/>
                    </a:moveTo>
                    <a:lnTo>
                      <a:pt x="136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0" y="47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89" name="Freeform 327"/>
              <p:cNvSpPr>
                <a:spLocks/>
              </p:cNvSpPr>
              <p:nvPr/>
            </p:nvSpPr>
            <p:spPr bwMode="auto">
              <a:xfrm>
                <a:off x="2764" y="2046"/>
                <a:ext cx="66" cy="23"/>
              </a:xfrm>
              <a:custGeom>
                <a:avLst/>
                <a:gdLst>
                  <a:gd name="T0" fmla="*/ 16 w 133"/>
                  <a:gd name="T1" fmla="*/ 0 h 47"/>
                  <a:gd name="T2" fmla="*/ 16 w 133"/>
                  <a:gd name="T3" fmla="*/ 0 h 47"/>
                  <a:gd name="T4" fmla="*/ 16 w 133"/>
                  <a:gd name="T5" fmla="*/ 0 h 47"/>
                  <a:gd name="T6" fmla="*/ 16 w 133"/>
                  <a:gd name="T7" fmla="*/ 0 h 47"/>
                  <a:gd name="T8" fmla="*/ 15 w 133"/>
                  <a:gd name="T9" fmla="*/ 0 h 47"/>
                  <a:gd name="T10" fmla="*/ 0 w 133"/>
                  <a:gd name="T11" fmla="*/ 5 h 47"/>
                  <a:gd name="T12" fmla="*/ 16 w 133"/>
                  <a:gd name="T13" fmla="*/ 0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3" h="47">
                    <a:moveTo>
                      <a:pt x="133" y="0"/>
                    </a:move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0" y="47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90" name="Freeform 328"/>
              <p:cNvSpPr>
                <a:spLocks/>
              </p:cNvSpPr>
              <p:nvPr/>
            </p:nvSpPr>
            <p:spPr bwMode="auto">
              <a:xfrm>
                <a:off x="2764" y="2046"/>
                <a:ext cx="63" cy="23"/>
              </a:xfrm>
              <a:custGeom>
                <a:avLst/>
                <a:gdLst>
                  <a:gd name="T0" fmla="*/ 15 w 127"/>
                  <a:gd name="T1" fmla="*/ 0 h 47"/>
                  <a:gd name="T2" fmla="*/ 15 w 127"/>
                  <a:gd name="T3" fmla="*/ 0 h 47"/>
                  <a:gd name="T4" fmla="*/ 15 w 127"/>
                  <a:gd name="T5" fmla="*/ 0 h 47"/>
                  <a:gd name="T6" fmla="*/ 15 w 127"/>
                  <a:gd name="T7" fmla="*/ 0 h 47"/>
                  <a:gd name="T8" fmla="*/ 15 w 127"/>
                  <a:gd name="T9" fmla="*/ 0 h 47"/>
                  <a:gd name="T10" fmla="*/ 0 w 127"/>
                  <a:gd name="T11" fmla="*/ 5 h 47"/>
                  <a:gd name="T12" fmla="*/ 15 w 127"/>
                  <a:gd name="T13" fmla="*/ 0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7" h="47">
                    <a:moveTo>
                      <a:pt x="127" y="0"/>
                    </a:moveTo>
                    <a:lnTo>
                      <a:pt x="125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0" y="47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91" name="Freeform 329"/>
              <p:cNvSpPr>
                <a:spLocks/>
              </p:cNvSpPr>
              <p:nvPr/>
            </p:nvSpPr>
            <p:spPr bwMode="auto">
              <a:xfrm>
                <a:off x="2764" y="2046"/>
                <a:ext cx="61" cy="23"/>
              </a:xfrm>
              <a:custGeom>
                <a:avLst/>
                <a:gdLst>
                  <a:gd name="T0" fmla="*/ 16 w 121"/>
                  <a:gd name="T1" fmla="*/ 0 h 47"/>
                  <a:gd name="T2" fmla="*/ 15 w 121"/>
                  <a:gd name="T3" fmla="*/ 0 h 47"/>
                  <a:gd name="T4" fmla="*/ 15 w 121"/>
                  <a:gd name="T5" fmla="*/ 0 h 47"/>
                  <a:gd name="T6" fmla="*/ 15 w 121"/>
                  <a:gd name="T7" fmla="*/ 0 h 47"/>
                  <a:gd name="T8" fmla="*/ 15 w 121"/>
                  <a:gd name="T9" fmla="*/ 0 h 47"/>
                  <a:gd name="T10" fmla="*/ 0 w 121"/>
                  <a:gd name="T11" fmla="*/ 5 h 47"/>
                  <a:gd name="T12" fmla="*/ 16 w 121"/>
                  <a:gd name="T13" fmla="*/ 0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1" h="47">
                    <a:moveTo>
                      <a:pt x="121" y="0"/>
                    </a:move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0" y="47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92" name="Freeform 330"/>
              <p:cNvSpPr>
                <a:spLocks/>
              </p:cNvSpPr>
              <p:nvPr/>
            </p:nvSpPr>
            <p:spPr bwMode="auto">
              <a:xfrm>
                <a:off x="2764" y="2045"/>
                <a:ext cx="58" cy="24"/>
              </a:xfrm>
              <a:custGeom>
                <a:avLst/>
                <a:gdLst>
                  <a:gd name="T0" fmla="*/ 15 w 115"/>
                  <a:gd name="T1" fmla="*/ 0 h 48"/>
                  <a:gd name="T2" fmla="*/ 15 w 115"/>
                  <a:gd name="T3" fmla="*/ 0 h 48"/>
                  <a:gd name="T4" fmla="*/ 15 w 115"/>
                  <a:gd name="T5" fmla="*/ 0 h 48"/>
                  <a:gd name="T6" fmla="*/ 14 w 115"/>
                  <a:gd name="T7" fmla="*/ 0 h 48"/>
                  <a:gd name="T8" fmla="*/ 14 w 115"/>
                  <a:gd name="T9" fmla="*/ 0 h 48"/>
                  <a:gd name="T10" fmla="*/ 0 w 115"/>
                  <a:gd name="T11" fmla="*/ 6 h 48"/>
                  <a:gd name="T12" fmla="*/ 15 w 115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5" h="48">
                    <a:moveTo>
                      <a:pt x="115" y="0"/>
                    </a:move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0" y="48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93" name="Freeform 331"/>
              <p:cNvSpPr>
                <a:spLocks/>
              </p:cNvSpPr>
              <p:nvPr/>
            </p:nvSpPr>
            <p:spPr bwMode="auto">
              <a:xfrm>
                <a:off x="2764" y="2045"/>
                <a:ext cx="55" cy="24"/>
              </a:xfrm>
              <a:custGeom>
                <a:avLst/>
                <a:gdLst>
                  <a:gd name="T0" fmla="*/ 14 w 110"/>
                  <a:gd name="T1" fmla="*/ 1 h 48"/>
                  <a:gd name="T2" fmla="*/ 14 w 110"/>
                  <a:gd name="T3" fmla="*/ 0 h 48"/>
                  <a:gd name="T4" fmla="*/ 14 w 110"/>
                  <a:gd name="T5" fmla="*/ 0 h 48"/>
                  <a:gd name="T6" fmla="*/ 14 w 110"/>
                  <a:gd name="T7" fmla="*/ 0 h 48"/>
                  <a:gd name="T8" fmla="*/ 14 w 110"/>
                  <a:gd name="T9" fmla="*/ 0 h 48"/>
                  <a:gd name="T10" fmla="*/ 0 w 110"/>
                  <a:gd name="T11" fmla="*/ 6 h 48"/>
                  <a:gd name="T12" fmla="*/ 14 w 110"/>
                  <a:gd name="T13" fmla="*/ 1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0" h="48">
                    <a:moveTo>
                      <a:pt x="110" y="1"/>
                    </a:moveTo>
                    <a:lnTo>
                      <a:pt x="110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0" y="48"/>
                    </a:lnTo>
                    <a:lnTo>
                      <a:pt x="110" y="1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94" name="Freeform 332"/>
              <p:cNvSpPr>
                <a:spLocks/>
              </p:cNvSpPr>
              <p:nvPr/>
            </p:nvSpPr>
            <p:spPr bwMode="auto">
              <a:xfrm>
                <a:off x="2764" y="2045"/>
                <a:ext cx="53" cy="24"/>
              </a:xfrm>
              <a:custGeom>
                <a:avLst/>
                <a:gdLst>
                  <a:gd name="T0" fmla="*/ 14 w 106"/>
                  <a:gd name="T1" fmla="*/ 0 h 48"/>
                  <a:gd name="T2" fmla="*/ 13 w 106"/>
                  <a:gd name="T3" fmla="*/ 0 h 48"/>
                  <a:gd name="T4" fmla="*/ 13 w 106"/>
                  <a:gd name="T5" fmla="*/ 0 h 48"/>
                  <a:gd name="T6" fmla="*/ 13 w 106"/>
                  <a:gd name="T7" fmla="*/ 0 h 48"/>
                  <a:gd name="T8" fmla="*/ 13 w 106"/>
                  <a:gd name="T9" fmla="*/ 0 h 48"/>
                  <a:gd name="T10" fmla="*/ 0 w 106"/>
                  <a:gd name="T11" fmla="*/ 6 h 48"/>
                  <a:gd name="T12" fmla="*/ 14 w 106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6" h="48">
                    <a:moveTo>
                      <a:pt x="106" y="0"/>
                    </a:moveTo>
                    <a:lnTo>
                      <a:pt x="104" y="0"/>
                    </a:lnTo>
                    <a:lnTo>
                      <a:pt x="102" y="0"/>
                    </a:lnTo>
                    <a:lnTo>
                      <a:pt x="100" y="0"/>
                    </a:lnTo>
                    <a:lnTo>
                      <a:pt x="0" y="48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95" name="Freeform 333"/>
              <p:cNvSpPr>
                <a:spLocks/>
              </p:cNvSpPr>
              <p:nvPr/>
            </p:nvSpPr>
            <p:spPr bwMode="auto">
              <a:xfrm>
                <a:off x="2764" y="2045"/>
                <a:ext cx="50" cy="24"/>
              </a:xfrm>
              <a:custGeom>
                <a:avLst/>
                <a:gdLst>
                  <a:gd name="T0" fmla="*/ 13 w 100"/>
                  <a:gd name="T1" fmla="*/ 0 h 48"/>
                  <a:gd name="T2" fmla="*/ 13 w 100"/>
                  <a:gd name="T3" fmla="*/ 0 h 48"/>
                  <a:gd name="T4" fmla="*/ 13 w 100"/>
                  <a:gd name="T5" fmla="*/ 0 h 48"/>
                  <a:gd name="T6" fmla="*/ 12 w 100"/>
                  <a:gd name="T7" fmla="*/ 0 h 48"/>
                  <a:gd name="T8" fmla="*/ 12 w 100"/>
                  <a:gd name="T9" fmla="*/ 0 h 48"/>
                  <a:gd name="T10" fmla="*/ 0 w 100"/>
                  <a:gd name="T11" fmla="*/ 6 h 48"/>
                  <a:gd name="T12" fmla="*/ 13 w 100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0" h="48">
                    <a:moveTo>
                      <a:pt x="100" y="0"/>
                    </a:moveTo>
                    <a:lnTo>
                      <a:pt x="100" y="0"/>
                    </a:lnTo>
                    <a:lnTo>
                      <a:pt x="98" y="0"/>
                    </a:lnTo>
                    <a:lnTo>
                      <a:pt x="96" y="0"/>
                    </a:lnTo>
                    <a:lnTo>
                      <a:pt x="0" y="48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96" name="Freeform 334"/>
              <p:cNvSpPr>
                <a:spLocks/>
              </p:cNvSpPr>
              <p:nvPr/>
            </p:nvSpPr>
            <p:spPr bwMode="auto">
              <a:xfrm>
                <a:off x="2764" y="2045"/>
                <a:ext cx="48" cy="24"/>
              </a:xfrm>
              <a:custGeom>
                <a:avLst/>
                <a:gdLst>
                  <a:gd name="T0" fmla="*/ 12 w 96"/>
                  <a:gd name="T1" fmla="*/ 0 h 48"/>
                  <a:gd name="T2" fmla="*/ 12 w 96"/>
                  <a:gd name="T3" fmla="*/ 0 h 48"/>
                  <a:gd name="T4" fmla="*/ 12 w 96"/>
                  <a:gd name="T5" fmla="*/ 0 h 48"/>
                  <a:gd name="T6" fmla="*/ 12 w 96"/>
                  <a:gd name="T7" fmla="*/ 0 h 48"/>
                  <a:gd name="T8" fmla="*/ 12 w 96"/>
                  <a:gd name="T9" fmla="*/ 0 h 48"/>
                  <a:gd name="T10" fmla="*/ 0 w 96"/>
                  <a:gd name="T11" fmla="*/ 6 h 48"/>
                  <a:gd name="T12" fmla="*/ 12 w 96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6" h="48">
                    <a:moveTo>
                      <a:pt x="96" y="0"/>
                    </a:moveTo>
                    <a:lnTo>
                      <a:pt x="94" y="0"/>
                    </a:lnTo>
                    <a:lnTo>
                      <a:pt x="92" y="0"/>
                    </a:lnTo>
                    <a:lnTo>
                      <a:pt x="90" y="0"/>
                    </a:lnTo>
                    <a:lnTo>
                      <a:pt x="0" y="48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97" name="Freeform 335"/>
              <p:cNvSpPr>
                <a:spLocks/>
              </p:cNvSpPr>
              <p:nvPr/>
            </p:nvSpPr>
            <p:spPr bwMode="auto">
              <a:xfrm>
                <a:off x="2764" y="2045"/>
                <a:ext cx="46" cy="24"/>
              </a:xfrm>
              <a:custGeom>
                <a:avLst/>
                <a:gdLst>
                  <a:gd name="T0" fmla="*/ 12 w 92"/>
                  <a:gd name="T1" fmla="*/ 0 h 48"/>
                  <a:gd name="T2" fmla="*/ 12 w 92"/>
                  <a:gd name="T3" fmla="*/ 0 h 48"/>
                  <a:gd name="T4" fmla="*/ 12 w 92"/>
                  <a:gd name="T5" fmla="*/ 0 h 48"/>
                  <a:gd name="T6" fmla="*/ 11 w 92"/>
                  <a:gd name="T7" fmla="*/ 0 h 48"/>
                  <a:gd name="T8" fmla="*/ 11 w 92"/>
                  <a:gd name="T9" fmla="*/ 0 h 48"/>
                  <a:gd name="T10" fmla="*/ 0 w 92"/>
                  <a:gd name="T11" fmla="*/ 6 h 48"/>
                  <a:gd name="T12" fmla="*/ 12 w 92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2" h="48">
                    <a:moveTo>
                      <a:pt x="92" y="0"/>
                    </a:moveTo>
                    <a:lnTo>
                      <a:pt x="90" y="0"/>
                    </a:lnTo>
                    <a:lnTo>
                      <a:pt x="88" y="0"/>
                    </a:lnTo>
                    <a:lnTo>
                      <a:pt x="0" y="4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98" name="Freeform 336"/>
              <p:cNvSpPr>
                <a:spLocks/>
              </p:cNvSpPr>
              <p:nvPr/>
            </p:nvSpPr>
            <p:spPr bwMode="auto">
              <a:xfrm>
                <a:off x="2764" y="2045"/>
                <a:ext cx="43" cy="24"/>
              </a:xfrm>
              <a:custGeom>
                <a:avLst/>
                <a:gdLst>
                  <a:gd name="T0" fmla="*/ 10 w 87"/>
                  <a:gd name="T1" fmla="*/ 0 h 48"/>
                  <a:gd name="T2" fmla="*/ 10 w 87"/>
                  <a:gd name="T3" fmla="*/ 0 h 48"/>
                  <a:gd name="T4" fmla="*/ 10 w 87"/>
                  <a:gd name="T5" fmla="*/ 0 h 48"/>
                  <a:gd name="T6" fmla="*/ 10 w 87"/>
                  <a:gd name="T7" fmla="*/ 0 h 48"/>
                  <a:gd name="T8" fmla="*/ 10 w 87"/>
                  <a:gd name="T9" fmla="*/ 0 h 48"/>
                  <a:gd name="T10" fmla="*/ 0 w 87"/>
                  <a:gd name="T11" fmla="*/ 6 h 48"/>
                  <a:gd name="T12" fmla="*/ 10 w 87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" h="48">
                    <a:moveTo>
                      <a:pt x="87" y="0"/>
                    </a:moveTo>
                    <a:lnTo>
                      <a:pt x="87" y="0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0" y="48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999" name="Freeform 337"/>
              <p:cNvSpPr>
                <a:spLocks/>
              </p:cNvSpPr>
              <p:nvPr/>
            </p:nvSpPr>
            <p:spPr bwMode="auto">
              <a:xfrm>
                <a:off x="2764" y="2045"/>
                <a:ext cx="41" cy="24"/>
              </a:xfrm>
              <a:custGeom>
                <a:avLst/>
                <a:gdLst>
                  <a:gd name="T0" fmla="*/ 10 w 83"/>
                  <a:gd name="T1" fmla="*/ 0 h 48"/>
                  <a:gd name="T2" fmla="*/ 10 w 83"/>
                  <a:gd name="T3" fmla="*/ 0 h 48"/>
                  <a:gd name="T4" fmla="*/ 10 w 83"/>
                  <a:gd name="T5" fmla="*/ 0 h 48"/>
                  <a:gd name="T6" fmla="*/ 10 w 83"/>
                  <a:gd name="T7" fmla="*/ 0 h 48"/>
                  <a:gd name="T8" fmla="*/ 9 w 83"/>
                  <a:gd name="T9" fmla="*/ 0 h 48"/>
                  <a:gd name="T10" fmla="*/ 0 w 83"/>
                  <a:gd name="T11" fmla="*/ 6 h 48"/>
                  <a:gd name="T12" fmla="*/ 10 w 83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3" h="48">
                    <a:moveTo>
                      <a:pt x="83" y="0"/>
                    </a:moveTo>
                    <a:lnTo>
                      <a:pt x="83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0" y="48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00" name="Freeform 338"/>
              <p:cNvSpPr>
                <a:spLocks/>
              </p:cNvSpPr>
              <p:nvPr/>
            </p:nvSpPr>
            <p:spPr bwMode="auto">
              <a:xfrm>
                <a:off x="2764" y="2045"/>
                <a:ext cx="39" cy="24"/>
              </a:xfrm>
              <a:custGeom>
                <a:avLst/>
                <a:gdLst>
                  <a:gd name="T0" fmla="*/ 9 w 79"/>
                  <a:gd name="T1" fmla="*/ 0 h 48"/>
                  <a:gd name="T2" fmla="*/ 9 w 79"/>
                  <a:gd name="T3" fmla="*/ 0 h 48"/>
                  <a:gd name="T4" fmla="*/ 9 w 79"/>
                  <a:gd name="T5" fmla="*/ 0 h 48"/>
                  <a:gd name="T6" fmla="*/ 9 w 79"/>
                  <a:gd name="T7" fmla="*/ 0 h 48"/>
                  <a:gd name="T8" fmla="*/ 9 w 79"/>
                  <a:gd name="T9" fmla="*/ 0 h 48"/>
                  <a:gd name="T10" fmla="*/ 0 w 79"/>
                  <a:gd name="T11" fmla="*/ 6 h 48"/>
                  <a:gd name="T12" fmla="*/ 9 w 79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9" h="48">
                    <a:moveTo>
                      <a:pt x="79" y="0"/>
                    </a:moveTo>
                    <a:lnTo>
                      <a:pt x="79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0" y="48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01" name="Freeform 339"/>
              <p:cNvSpPr>
                <a:spLocks/>
              </p:cNvSpPr>
              <p:nvPr/>
            </p:nvSpPr>
            <p:spPr bwMode="auto">
              <a:xfrm>
                <a:off x="2764" y="2045"/>
                <a:ext cx="37" cy="24"/>
              </a:xfrm>
              <a:custGeom>
                <a:avLst/>
                <a:gdLst>
                  <a:gd name="T0" fmla="*/ 9 w 75"/>
                  <a:gd name="T1" fmla="*/ 0 h 48"/>
                  <a:gd name="T2" fmla="*/ 9 w 75"/>
                  <a:gd name="T3" fmla="*/ 0 h 48"/>
                  <a:gd name="T4" fmla="*/ 9 w 75"/>
                  <a:gd name="T5" fmla="*/ 0 h 48"/>
                  <a:gd name="T6" fmla="*/ 8 w 75"/>
                  <a:gd name="T7" fmla="*/ 0 h 48"/>
                  <a:gd name="T8" fmla="*/ 8 w 75"/>
                  <a:gd name="T9" fmla="*/ 0 h 48"/>
                  <a:gd name="T10" fmla="*/ 0 w 75"/>
                  <a:gd name="T11" fmla="*/ 6 h 48"/>
                  <a:gd name="T12" fmla="*/ 9 w 75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48">
                    <a:moveTo>
                      <a:pt x="75" y="0"/>
                    </a:moveTo>
                    <a:lnTo>
                      <a:pt x="73" y="0"/>
                    </a:lnTo>
                    <a:lnTo>
                      <a:pt x="71" y="0"/>
                    </a:lnTo>
                    <a:lnTo>
                      <a:pt x="0" y="48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02" name="Freeform 340"/>
              <p:cNvSpPr>
                <a:spLocks/>
              </p:cNvSpPr>
              <p:nvPr/>
            </p:nvSpPr>
            <p:spPr bwMode="auto">
              <a:xfrm>
                <a:off x="2764" y="2045"/>
                <a:ext cx="36" cy="24"/>
              </a:xfrm>
              <a:custGeom>
                <a:avLst/>
                <a:gdLst>
                  <a:gd name="T0" fmla="*/ 9 w 71"/>
                  <a:gd name="T1" fmla="*/ 0 h 48"/>
                  <a:gd name="T2" fmla="*/ 9 w 71"/>
                  <a:gd name="T3" fmla="*/ 0 h 48"/>
                  <a:gd name="T4" fmla="*/ 9 w 71"/>
                  <a:gd name="T5" fmla="*/ 0 h 48"/>
                  <a:gd name="T6" fmla="*/ 9 w 71"/>
                  <a:gd name="T7" fmla="*/ 0 h 48"/>
                  <a:gd name="T8" fmla="*/ 9 w 71"/>
                  <a:gd name="T9" fmla="*/ 0 h 48"/>
                  <a:gd name="T10" fmla="*/ 0 w 71"/>
                  <a:gd name="T11" fmla="*/ 6 h 48"/>
                  <a:gd name="T12" fmla="*/ 9 w 71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1" h="48">
                    <a:moveTo>
                      <a:pt x="71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0" y="4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03" name="Freeform 341"/>
              <p:cNvSpPr>
                <a:spLocks/>
              </p:cNvSpPr>
              <p:nvPr/>
            </p:nvSpPr>
            <p:spPr bwMode="auto">
              <a:xfrm>
                <a:off x="2764" y="2045"/>
                <a:ext cx="34" cy="24"/>
              </a:xfrm>
              <a:custGeom>
                <a:avLst/>
                <a:gdLst>
                  <a:gd name="T0" fmla="*/ 9 w 67"/>
                  <a:gd name="T1" fmla="*/ 0 h 48"/>
                  <a:gd name="T2" fmla="*/ 9 w 67"/>
                  <a:gd name="T3" fmla="*/ 0 h 48"/>
                  <a:gd name="T4" fmla="*/ 9 w 67"/>
                  <a:gd name="T5" fmla="*/ 0 h 48"/>
                  <a:gd name="T6" fmla="*/ 9 w 67"/>
                  <a:gd name="T7" fmla="*/ 0 h 48"/>
                  <a:gd name="T8" fmla="*/ 8 w 67"/>
                  <a:gd name="T9" fmla="*/ 0 h 48"/>
                  <a:gd name="T10" fmla="*/ 0 w 67"/>
                  <a:gd name="T11" fmla="*/ 6 h 48"/>
                  <a:gd name="T12" fmla="*/ 9 w 67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" h="48">
                    <a:moveTo>
                      <a:pt x="67" y="0"/>
                    </a:move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0" y="4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04" name="Freeform 342"/>
              <p:cNvSpPr>
                <a:spLocks/>
              </p:cNvSpPr>
              <p:nvPr/>
            </p:nvSpPr>
            <p:spPr bwMode="auto">
              <a:xfrm>
                <a:off x="2764" y="2045"/>
                <a:ext cx="32" cy="24"/>
              </a:xfrm>
              <a:custGeom>
                <a:avLst/>
                <a:gdLst>
                  <a:gd name="T0" fmla="*/ 8 w 63"/>
                  <a:gd name="T1" fmla="*/ 0 h 48"/>
                  <a:gd name="T2" fmla="*/ 8 w 63"/>
                  <a:gd name="T3" fmla="*/ 0 h 48"/>
                  <a:gd name="T4" fmla="*/ 8 w 63"/>
                  <a:gd name="T5" fmla="*/ 0 h 48"/>
                  <a:gd name="T6" fmla="*/ 8 w 63"/>
                  <a:gd name="T7" fmla="*/ 0 h 48"/>
                  <a:gd name="T8" fmla="*/ 8 w 63"/>
                  <a:gd name="T9" fmla="*/ 0 h 48"/>
                  <a:gd name="T10" fmla="*/ 0 w 63"/>
                  <a:gd name="T11" fmla="*/ 6 h 48"/>
                  <a:gd name="T12" fmla="*/ 8 w 63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" h="48">
                    <a:moveTo>
                      <a:pt x="63" y="0"/>
                    </a:moveTo>
                    <a:lnTo>
                      <a:pt x="63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0" y="48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05" name="Freeform 343"/>
              <p:cNvSpPr>
                <a:spLocks/>
              </p:cNvSpPr>
              <p:nvPr/>
            </p:nvSpPr>
            <p:spPr bwMode="auto">
              <a:xfrm>
                <a:off x="2764" y="2045"/>
                <a:ext cx="30" cy="24"/>
              </a:xfrm>
              <a:custGeom>
                <a:avLst/>
                <a:gdLst>
                  <a:gd name="T0" fmla="*/ 8 w 60"/>
                  <a:gd name="T1" fmla="*/ 0 h 48"/>
                  <a:gd name="T2" fmla="*/ 8 w 60"/>
                  <a:gd name="T3" fmla="*/ 0 h 48"/>
                  <a:gd name="T4" fmla="*/ 8 w 60"/>
                  <a:gd name="T5" fmla="*/ 0 h 48"/>
                  <a:gd name="T6" fmla="*/ 8 w 60"/>
                  <a:gd name="T7" fmla="*/ 0 h 48"/>
                  <a:gd name="T8" fmla="*/ 8 w 60"/>
                  <a:gd name="T9" fmla="*/ 0 h 48"/>
                  <a:gd name="T10" fmla="*/ 0 w 60"/>
                  <a:gd name="T11" fmla="*/ 6 h 48"/>
                  <a:gd name="T12" fmla="*/ 8 w 60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0" h="48">
                    <a:moveTo>
                      <a:pt x="60" y="0"/>
                    </a:moveTo>
                    <a:lnTo>
                      <a:pt x="60" y="0"/>
                    </a:lnTo>
                    <a:lnTo>
                      <a:pt x="58" y="0"/>
                    </a:lnTo>
                    <a:lnTo>
                      <a:pt x="0" y="48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06" name="Freeform 344"/>
              <p:cNvSpPr>
                <a:spLocks/>
              </p:cNvSpPr>
              <p:nvPr/>
            </p:nvSpPr>
            <p:spPr bwMode="auto">
              <a:xfrm>
                <a:off x="2764" y="2045"/>
                <a:ext cx="29" cy="24"/>
              </a:xfrm>
              <a:custGeom>
                <a:avLst/>
                <a:gdLst>
                  <a:gd name="T0" fmla="*/ 8 w 58"/>
                  <a:gd name="T1" fmla="*/ 0 h 48"/>
                  <a:gd name="T2" fmla="*/ 7 w 58"/>
                  <a:gd name="T3" fmla="*/ 0 h 48"/>
                  <a:gd name="T4" fmla="*/ 7 w 58"/>
                  <a:gd name="T5" fmla="*/ 0 h 48"/>
                  <a:gd name="T6" fmla="*/ 7 w 58"/>
                  <a:gd name="T7" fmla="*/ 0 h 48"/>
                  <a:gd name="T8" fmla="*/ 7 w 58"/>
                  <a:gd name="T9" fmla="*/ 0 h 48"/>
                  <a:gd name="T10" fmla="*/ 0 w 58"/>
                  <a:gd name="T11" fmla="*/ 6 h 48"/>
                  <a:gd name="T12" fmla="*/ 8 w 58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8" h="48">
                    <a:moveTo>
                      <a:pt x="58" y="0"/>
                    </a:moveTo>
                    <a:lnTo>
                      <a:pt x="56" y="0"/>
                    </a:lnTo>
                    <a:lnTo>
                      <a:pt x="54" y="0"/>
                    </a:lnTo>
                    <a:lnTo>
                      <a:pt x="0" y="48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07" name="Freeform 345"/>
              <p:cNvSpPr>
                <a:spLocks/>
              </p:cNvSpPr>
              <p:nvPr/>
            </p:nvSpPr>
            <p:spPr bwMode="auto">
              <a:xfrm>
                <a:off x="2764" y="2045"/>
                <a:ext cx="27" cy="24"/>
              </a:xfrm>
              <a:custGeom>
                <a:avLst/>
                <a:gdLst>
                  <a:gd name="T0" fmla="*/ 7 w 54"/>
                  <a:gd name="T1" fmla="*/ 0 h 48"/>
                  <a:gd name="T2" fmla="*/ 7 w 54"/>
                  <a:gd name="T3" fmla="*/ 0 h 48"/>
                  <a:gd name="T4" fmla="*/ 7 w 54"/>
                  <a:gd name="T5" fmla="*/ 0 h 48"/>
                  <a:gd name="T6" fmla="*/ 7 w 54"/>
                  <a:gd name="T7" fmla="*/ 0 h 48"/>
                  <a:gd name="T8" fmla="*/ 7 w 54"/>
                  <a:gd name="T9" fmla="*/ 0 h 48"/>
                  <a:gd name="T10" fmla="*/ 0 w 54"/>
                  <a:gd name="T11" fmla="*/ 6 h 48"/>
                  <a:gd name="T12" fmla="*/ 7 w 54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48">
                    <a:moveTo>
                      <a:pt x="54" y="0"/>
                    </a:moveTo>
                    <a:lnTo>
                      <a:pt x="54" y="0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0" y="48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08" name="Freeform 346"/>
              <p:cNvSpPr>
                <a:spLocks/>
              </p:cNvSpPr>
              <p:nvPr/>
            </p:nvSpPr>
            <p:spPr bwMode="auto">
              <a:xfrm>
                <a:off x="2764" y="2045"/>
                <a:ext cx="25" cy="24"/>
              </a:xfrm>
              <a:custGeom>
                <a:avLst/>
                <a:gdLst>
                  <a:gd name="T0" fmla="*/ 7 w 50"/>
                  <a:gd name="T1" fmla="*/ 0 h 48"/>
                  <a:gd name="T2" fmla="*/ 7 w 50"/>
                  <a:gd name="T3" fmla="*/ 0 h 48"/>
                  <a:gd name="T4" fmla="*/ 7 w 50"/>
                  <a:gd name="T5" fmla="*/ 0 h 48"/>
                  <a:gd name="T6" fmla="*/ 6 w 50"/>
                  <a:gd name="T7" fmla="*/ 0 h 48"/>
                  <a:gd name="T8" fmla="*/ 6 w 50"/>
                  <a:gd name="T9" fmla="*/ 0 h 48"/>
                  <a:gd name="T10" fmla="*/ 0 w 50"/>
                  <a:gd name="T11" fmla="*/ 6 h 48"/>
                  <a:gd name="T12" fmla="*/ 7 w 50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" h="48">
                    <a:moveTo>
                      <a:pt x="50" y="0"/>
                    </a:moveTo>
                    <a:lnTo>
                      <a:pt x="50" y="0"/>
                    </a:lnTo>
                    <a:lnTo>
                      <a:pt x="48" y="0"/>
                    </a:lnTo>
                    <a:lnTo>
                      <a:pt x="0" y="4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09" name="Freeform 347"/>
              <p:cNvSpPr>
                <a:spLocks/>
              </p:cNvSpPr>
              <p:nvPr/>
            </p:nvSpPr>
            <p:spPr bwMode="auto">
              <a:xfrm>
                <a:off x="2764" y="2045"/>
                <a:ext cx="24" cy="24"/>
              </a:xfrm>
              <a:custGeom>
                <a:avLst/>
                <a:gdLst>
                  <a:gd name="T0" fmla="*/ 6 w 48"/>
                  <a:gd name="T1" fmla="*/ 0 h 48"/>
                  <a:gd name="T2" fmla="*/ 6 w 48"/>
                  <a:gd name="T3" fmla="*/ 0 h 48"/>
                  <a:gd name="T4" fmla="*/ 6 w 48"/>
                  <a:gd name="T5" fmla="*/ 0 h 48"/>
                  <a:gd name="T6" fmla="*/ 6 w 48"/>
                  <a:gd name="T7" fmla="*/ 0 h 48"/>
                  <a:gd name="T8" fmla="*/ 6 w 48"/>
                  <a:gd name="T9" fmla="*/ 0 h 48"/>
                  <a:gd name="T10" fmla="*/ 0 w 48"/>
                  <a:gd name="T11" fmla="*/ 6 h 48"/>
                  <a:gd name="T12" fmla="*/ 6 w 48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48" y="0"/>
                    </a:moveTo>
                    <a:lnTo>
                      <a:pt x="46" y="0"/>
                    </a:lnTo>
                    <a:lnTo>
                      <a:pt x="44" y="0"/>
                    </a:lnTo>
                    <a:lnTo>
                      <a:pt x="0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10" name="Freeform 348"/>
              <p:cNvSpPr>
                <a:spLocks/>
              </p:cNvSpPr>
              <p:nvPr/>
            </p:nvSpPr>
            <p:spPr bwMode="auto">
              <a:xfrm>
                <a:off x="2764" y="2045"/>
                <a:ext cx="22" cy="24"/>
              </a:xfrm>
              <a:custGeom>
                <a:avLst/>
                <a:gdLst>
                  <a:gd name="T0" fmla="*/ 6 w 44"/>
                  <a:gd name="T1" fmla="*/ 0 h 48"/>
                  <a:gd name="T2" fmla="*/ 6 w 44"/>
                  <a:gd name="T3" fmla="*/ 0 h 48"/>
                  <a:gd name="T4" fmla="*/ 6 w 44"/>
                  <a:gd name="T5" fmla="*/ 0 h 48"/>
                  <a:gd name="T6" fmla="*/ 6 w 44"/>
                  <a:gd name="T7" fmla="*/ 0 h 48"/>
                  <a:gd name="T8" fmla="*/ 6 w 44"/>
                  <a:gd name="T9" fmla="*/ 0 h 48"/>
                  <a:gd name="T10" fmla="*/ 0 w 44"/>
                  <a:gd name="T11" fmla="*/ 6 h 48"/>
                  <a:gd name="T12" fmla="*/ 6 w 44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" h="48">
                    <a:moveTo>
                      <a:pt x="44" y="0"/>
                    </a:moveTo>
                    <a:lnTo>
                      <a:pt x="44" y="0"/>
                    </a:lnTo>
                    <a:lnTo>
                      <a:pt x="42" y="0"/>
                    </a:lnTo>
                    <a:lnTo>
                      <a:pt x="0" y="48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11" name="Freeform 349"/>
              <p:cNvSpPr>
                <a:spLocks/>
              </p:cNvSpPr>
              <p:nvPr/>
            </p:nvSpPr>
            <p:spPr bwMode="auto">
              <a:xfrm>
                <a:off x="2764" y="2045"/>
                <a:ext cx="20" cy="24"/>
              </a:xfrm>
              <a:custGeom>
                <a:avLst/>
                <a:gdLst>
                  <a:gd name="T0" fmla="*/ 5 w 40"/>
                  <a:gd name="T1" fmla="*/ 0 h 48"/>
                  <a:gd name="T2" fmla="*/ 5 w 40"/>
                  <a:gd name="T3" fmla="*/ 0 h 48"/>
                  <a:gd name="T4" fmla="*/ 5 w 40"/>
                  <a:gd name="T5" fmla="*/ 0 h 48"/>
                  <a:gd name="T6" fmla="*/ 5 w 40"/>
                  <a:gd name="T7" fmla="*/ 0 h 48"/>
                  <a:gd name="T8" fmla="*/ 5 w 40"/>
                  <a:gd name="T9" fmla="*/ 0 h 48"/>
                  <a:gd name="T10" fmla="*/ 0 w 40"/>
                  <a:gd name="T11" fmla="*/ 6 h 48"/>
                  <a:gd name="T12" fmla="*/ 5 w 40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" h="48">
                    <a:moveTo>
                      <a:pt x="40" y="0"/>
                    </a:moveTo>
                    <a:lnTo>
                      <a:pt x="40" y="0"/>
                    </a:lnTo>
                    <a:lnTo>
                      <a:pt x="38" y="0"/>
                    </a:lnTo>
                    <a:lnTo>
                      <a:pt x="0" y="48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12" name="Freeform 350"/>
              <p:cNvSpPr>
                <a:spLocks/>
              </p:cNvSpPr>
              <p:nvPr/>
            </p:nvSpPr>
            <p:spPr bwMode="auto">
              <a:xfrm>
                <a:off x="2764" y="2045"/>
                <a:ext cx="19" cy="24"/>
              </a:xfrm>
              <a:custGeom>
                <a:avLst/>
                <a:gdLst>
                  <a:gd name="T0" fmla="*/ 5 w 38"/>
                  <a:gd name="T1" fmla="*/ 0 h 48"/>
                  <a:gd name="T2" fmla="*/ 5 w 38"/>
                  <a:gd name="T3" fmla="*/ 0 h 48"/>
                  <a:gd name="T4" fmla="*/ 5 w 38"/>
                  <a:gd name="T5" fmla="*/ 0 h 48"/>
                  <a:gd name="T6" fmla="*/ 5 w 38"/>
                  <a:gd name="T7" fmla="*/ 0 h 48"/>
                  <a:gd name="T8" fmla="*/ 5 w 38"/>
                  <a:gd name="T9" fmla="*/ 0 h 48"/>
                  <a:gd name="T10" fmla="*/ 0 w 38"/>
                  <a:gd name="T11" fmla="*/ 6 h 48"/>
                  <a:gd name="T12" fmla="*/ 5 w 38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48">
                    <a:moveTo>
                      <a:pt x="38" y="0"/>
                    </a:moveTo>
                    <a:lnTo>
                      <a:pt x="37" y="0"/>
                    </a:lnTo>
                    <a:lnTo>
                      <a:pt x="35" y="0"/>
                    </a:lnTo>
                    <a:lnTo>
                      <a:pt x="0" y="48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13" name="Freeform 351"/>
              <p:cNvSpPr>
                <a:spLocks/>
              </p:cNvSpPr>
              <p:nvPr/>
            </p:nvSpPr>
            <p:spPr bwMode="auto">
              <a:xfrm>
                <a:off x="2764" y="2045"/>
                <a:ext cx="17" cy="24"/>
              </a:xfrm>
              <a:custGeom>
                <a:avLst/>
                <a:gdLst>
                  <a:gd name="T0" fmla="*/ 4 w 35"/>
                  <a:gd name="T1" fmla="*/ 0 h 48"/>
                  <a:gd name="T2" fmla="*/ 4 w 35"/>
                  <a:gd name="T3" fmla="*/ 0 h 48"/>
                  <a:gd name="T4" fmla="*/ 4 w 35"/>
                  <a:gd name="T5" fmla="*/ 0 h 48"/>
                  <a:gd name="T6" fmla="*/ 4 w 35"/>
                  <a:gd name="T7" fmla="*/ 0 h 48"/>
                  <a:gd name="T8" fmla="*/ 4 w 35"/>
                  <a:gd name="T9" fmla="*/ 0 h 48"/>
                  <a:gd name="T10" fmla="*/ 0 w 35"/>
                  <a:gd name="T11" fmla="*/ 6 h 48"/>
                  <a:gd name="T12" fmla="*/ 4 w 35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" h="48">
                    <a:moveTo>
                      <a:pt x="35" y="0"/>
                    </a:moveTo>
                    <a:lnTo>
                      <a:pt x="35" y="0"/>
                    </a:lnTo>
                    <a:lnTo>
                      <a:pt x="33" y="0"/>
                    </a:lnTo>
                    <a:lnTo>
                      <a:pt x="0" y="48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14" name="Freeform 352"/>
              <p:cNvSpPr>
                <a:spLocks/>
              </p:cNvSpPr>
              <p:nvPr/>
            </p:nvSpPr>
            <p:spPr bwMode="auto">
              <a:xfrm>
                <a:off x="2764" y="2045"/>
                <a:ext cx="16" cy="24"/>
              </a:xfrm>
              <a:custGeom>
                <a:avLst/>
                <a:gdLst>
                  <a:gd name="T0" fmla="*/ 4 w 33"/>
                  <a:gd name="T1" fmla="*/ 0 h 48"/>
                  <a:gd name="T2" fmla="*/ 4 w 33"/>
                  <a:gd name="T3" fmla="*/ 0 h 48"/>
                  <a:gd name="T4" fmla="*/ 3 w 33"/>
                  <a:gd name="T5" fmla="*/ 0 h 48"/>
                  <a:gd name="T6" fmla="*/ 3 w 33"/>
                  <a:gd name="T7" fmla="*/ 0 h 48"/>
                  <a:gd name="T8" fmla="*/ 3 w 33"/>
                  <a:gd name="T9" fmla="*/ 0 h 48"/>
                  <a:gd name="T10" fmla="*/ 0 w 33"/>
                  <a:gd name="T11" fmla="*/ 6 h 48"/>
                  <a:gd name="T12" fmla="*/ 4 w 33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48">
                    <a:moveTo>
                      <a:pt x="33" y="0"/>
                    </a:moveTo>
                    <a:lnTo>
                      <a:pt x="33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0" y="48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15" name="Freeform 353"/>
              <p:cNvSpPr>
                <a:spLocks/>
              </p:cNvSpPr>
              <p:nvPr/>
            </p:nvSpPr>
            <p:spPr bwMode="auto">
              <a:xfrm>
                <a:off x="2764" y="2045"/>
                <a:ext cx="15" cy="24"/>
              </a:xfrm>
              <a:custGeom>
                <a:avLst/>
                <a:gdLst>
                  <a:gd name="T0" fmla="*/ 3 w 31"/>
                  <a:gd name="T1" fmla="*/ 0 h 48"/>
                  <a:gd name="T2" fmla="*/ 3 w 31"/>
                  <a:gd name="T3" fmla="*/ 0 h 48"/>
                  <a:gd name="T4" fmla="*/ 3 w 31"/>
                  <a:gd name="T5" fmla="*/ 0 h 48"/>
                  <a:gd name="T6" fmla="*/ 3 w 31"/>
                  <a:gd name="T7" fmla="*/ 0 h 48"/>
                  <a:gd name="T8" fmla="*/ 3 w 31"/>
                  <a:gd name="T9" fmla="*/ 0 h 48"/>
                  <a:gd name="T10" fmla="*/ 0 w 31"/>
                  <a:gd name="T11" fmla="*/ 6 h 48"/>
                  <a:gd name="T12" fmla="*/ 3 w 31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48">
                    <a:moveTo>
                      <a:pt x="31" y="0"/>
                    </a:moveTo>
                    <a:lnTo>
                      <a:pt x="29" y="0"/>
                    </a:lnTo>
                    <a:lnTo>
                      <a:pt x="27" y="0"/>
                    </a:lnTo>
                    <a:lnTo>
                      <a:pt x="0" y="48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16" name="Freeform 354"/>
              <p:cNvSpPr>
                <a:spLocks/>
              </p:cNvSpPr>
              <p:nvPr/>
            </p:nvSpPr>
            <p:spPr bwMode="auto">
              <a:xfrm>
                <a:off x="2764" y="2045"/>
                <a:ext cx="13" cy="24"/>
              </a:xfrm>
              <a:custGeom>
                <a:avLst/>
                <a:gdLst>
                  <a:gd name="T0" fmla="*/ 3 w 27"/>
                  <a:gd name="T1" fmla="*/ 0 h 48"/>
                  <a:gd name="T2" fmla="*/ 3 w 27"/>
                  <a:gd name="T3" fmla="*/ 0 h 48"/>
                  <a:gd name="T4" fmla="*/ 3 w 27"/>
                  <a:gd name="T5" fmla="*/ 0 h 48"/>
                  <a:gd name="T6" fmla="*/ 3 w 27"/>
                  <a:gd name="T7" fmla="*/ 0 h 48"/>
                  <a:gd name="T8" fmla="*/ 2 w 27"/>
                  <a:gd name="T9" fmla="*/ 0 h 48"/>
                  <a:gd name="T10" fmla="*/ 0 w 27"/>
                  <a:gd name="T11" fmla="*/ 6 h 48"/>
                  <a:gd name="T12" fmla="*/ 3 w 27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48">
                    <a:moveTo>
                      <a:pt x="27" y="0"/>
                    </a:move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0" y="48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17" name="Freeform 355"/>
              <p:cNvSpPr>
                <a:spLocks/>
              </p:cNvSpPr>
              <p:nvPr/>
            </p:nvSpPr>
            <p:spPr bwMode="auto">
              <a:xfrm>
                <a:off x="2764" y="2045"/>
                <a:ext cx="12" cy="24"/>
              </a:xfrm>
              <a:custGeom>
                <a:avLst/>
                <a:gdLst>
                  <a:gd name="T0" fmla="*/ 3 w 23"/>
                  <a:gd name="T1" fmla="*/ 0 h 48"/>
                  <a:gd name="T2" fmla="*/ 3 w 23"/>
                  <a:gd name="T3" fmla="*/ 0 h 48"/>
                  <a:gd name="T4" fmla="*/ 3 w 23"/>
                  <a:gd name="T5" fmla="*/ 0 h 48"/>
                  <a:gd name="T6" fmla="*/ 3 w 23"/>
                  <a:gd name="T7" fmla="*/ 0 h 48"/>
                  <a:gd name="T8" fmla="*/ 3 w 23"/>
                  <a:gd name="T9" fmla="*/ 0 h 48"/>
                  <a:gd name="T10" fmla="*/ 0 w 23"/>
                  <a:gd name="T11" fmla="*/ 6 h 48"/>
                  <a:gd name="T12" fmla="*/ 3 w 23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48">
                    <a:moveTo>
                      <a:pt x="23" y="0"/>
                    </a:moveTo>
                    <a:lnTo>
                      <a:pt x="23" y="0"/>
                    </a:lnTo>
                    <a:lnTo>
                      <a:pt x="21" y="0"/>
                    </a:lnTo>
                    <a:lnTo>
                      <a:pt x="0" y="48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18" name="Freeform 356"/>
              <p:cNvSpPr>
                <a:spLocks/>
              </p:cNvSpPr>
              <p:nvPr/>
            </p:nvSpPr>
            <p:spPr bwMode="auto">
              <a:xfrm>
                <a:off x="2764" y="2045"/>
                <a:ext cx="11" cy="24"/>
              </a:xfrm>
              <a:custGeom>
                <a:avLst/>
                <a:gdLst>
                  <a:gd name="T0" fmla="*/ 3 w 21"/>
                  <a:gd name="T1" fmla="*/ 0 h 48"/>
                  <a:gd name="T2" fmla="*/ 3 w 21"/>
                  <a:gd name="T3" fmla="*/ 0 h 48"/>
                  <a:gd name="T4" fmla="*/ 3 w 21"/>
                  <a:gd name="T5" fmla="*/ 0 h 48"/>
                  <a:gd name="T6" fmla="*/ 3 w 21"/>
                  <a:gd name="T7" fmla="*/ 0 h 48"/>
                  <a:gd name="T8" fmla="*/ 3 w 21"/>
                  <a:gd name="T9" fmla="*/ 0 h 48"/>
                  <a:gd name="T10" fmla="*/ 0 w 21"/>
                  <a:gd name="T11" fmla="*/ 6 h 48"/>
                  <a:gd name="T12" fmla="*/ 3 w 21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48">
                    <a:moveTo>
                      <a:pt x="21" y="0"/>
                    </a:moveTo>
                    <a:lnTo>
                      <a:pt x="21" y="0"/>
                    </a:lnTo>
                    <a:lnTo>
                      <a:pt x="19" y="0"/>
                    </a:lnTo>
                    <a:lnTo>
                      <a:pt x="0" y="4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19" name="Freeform 357"/>
              <p:cNvSpPr>
                <a:spLocks/>
              </p:cNvSpPr>
              <p:nvPr/>
            </p:nvSpPr>
            <p:spPr bwMode="auto">
              <a:xfrm>
                <a:off x="2764" y="2045"/>
                <a:ext cx="10" cy="24"/>
              </a:xfrm>
              <a:custGeom>
                <a:avLst/>
                <a:gdLst>
                  <a:gd name="T0" fmla="*/ 3 w 19"/>
                  <a:gd name="T1" fmla="*/ 0 h 48"/>
                  <a:gd name="T2" fmla="*/ 3 w 19"/>
                  <a:gd name="T3" fmla="*/ 0 h 48"/>
                  <a:gd name="T4" fmla="*/ 3 w 19"/>
                  <a:gd name="T5" fmla="*/ 0 h 48"/>
                  <a:gd name="T6" fmla="*/ 3 w 19"/>
                  <a:gd name="T7" fmla="*/ 0 h 48"/>
                  <a:gd name="T8" fmla="*/ 2 w 19"/>
                  <a:gd name="T9" fmla="*/ 0 h 48"/>
                  <a:gd name="T10" fmla="*/ 0 w 19"/>
                  <a:gd name="T11" fmla="*/ 6 h 48"/>
                  <a:gd name="T12" fmla="*/ 3 w 19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48">
                    <a:moveTo>
                      <a:pt x="19" y="0"/>
                    </a:moveTo>
                    <a:lnTo>
                      <a:pt x="17" y="0"/>
                    </a:lnTo>
                    <a:lnTo>
                      <a:pt x="15" y="0"/>
                    </a:lnTo>
                    <a:lnTo>
                      <a:pt x="0" y="4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20" name="Freeform 358"/>
              <p:cNvSpPr>
                <a:spLocks/>
              </p:cNvSpPr>
              <p:nvPr/>
            </p:nvSpPr>
            <p:spPr bwMode="auto">
              <a:xfrm>
                <a:off x="2764" y="2045"/>
                <a:ext cx="8" cy="24"/>
              </a:xfrm>
              <a:custGeom>
                <a:avLst/>
                <a:gdLst>
                  <a:gd name="T0" fmla="*/ 2 w 15"/>
                  <a:gd name="T1" fmla="*/ 0 h 48"/>
                  <a:gd name="T2" fmla="*/ 2 w 15"/>
                  <a:gd name="T3" fmla="*/ 0 h 48"/>
                  <a:gd name="T4" fmla="*/ 2 w 15"/>
                  <a:gd name="T5" fmla="*/ 0 h 48"/>
                  <a:gd name="T6" fmla="*/ 2 w 15"/>
                  <a:gd name="T7" fmla="*/ 0 h 48"/>
                  <a:gd name="T8" fmla="*/ 2 w 15"/>
                  <a:gd name="T9" fmla="*/ 0 h 48"/>
                  <a:gd name="T10" fmla="*/ 0 w 15"/>
                  <a:gd name="T11" fmla="*/ 6 h 48"/>
                  <a:gd name="T12" fmla="*/ 2 w 15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48">
                    <a:moveTo>
                      <a:pt x="15" y="0"/>
                    </a:moveTo>
                    <a:lnTo>
                      <a:pt x="15" y="0"/>
                    </a:lnTo>
                    <a:lnTo>
                      <a:pt x="14" y="0"/>
                    </a:lnTo>
                    <a:lnTo>
                      <a:pt x="0" y="4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21" name="Freeform 359"/>
              <p:cNvSpPr>
                <a:spLocks/>
              </p:cNvSpPr>
              <p:nvPr/>
            </p:nvSpPr>
            <p:spPr bwMode="auto">
              <a:xfrm>
                <a:off x="2764" y="2045"/>
                <a:ext cx="7" cy="24"/>
              </a:xfrm>
              <a:custGeom>
                <a:avLst/>
                <a:gdLst>
                  <a:gd name="T0" fmla="*/ 2 w 14"/>
                  <a:gd name="T1" fmla="*/ 0 h 48"/>
                  <a:gd name="T2" fmla="*/ 2 w 14"/>
                  <a:gd name="T3" fmla="*/ 0 h 48"/>
                  <a:gd name="T4" fmla="*/ 2 w 14"/>
                  <a:gd name="T5" fmla="*/ 0 h 48"/>
                  <a:gd name="T6" fmla="*/ 2 w 14"/>
                  <a:gd name="T7" fmla="*/ 0 h 48"/>
                  <a:gd name="T8" fmla="*/ 2 w 14"/>
                  <a:gd name="T9" fmla="*/ 0 h 48"/>
                  <a:gd name="T10" fmla="*/ 0 w 14"/>
                  <a:gd name="T11" fmla="*/ 6 h 48"/>
                  <a:gd name="T12" fmla="*/ 2 w 14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48">
                    <a:moveTo>
                      <a:pt x="14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0" y="4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22" name="Freeform 360"/>
              <p:cNvSpPr>
                <a:spLocks/>
              </p:cNvSpPr>
              <p:nvPr/>
            </p:nvSpPr>
            <p:spPr bwMode="auto">
              <a:xfrm>
                <a:off x="2764" y="2045"/>
                <a:ext cx="6" cy="24"/>
              </a:xfrm>
              <a:custGeom>
                <a:avLst/>
                <a:gdLst>
                  <a:gd name="T0" fmla="*/ 2 w 12"/>
                  <a:gd name="T1" fmla="*/ 0 h 48"/>
                  <a:gd name="T2" fmla="*/ 2 w 12"/>
                  <a:gd name="T3" fmla="*/ 0 h 48"/>
                  <a:gd name="T4" fmla="*/ 2 w 12"/>
                  <a:gd name="T5" fmla="*/ 0 h 48"/>
                  <a:gd name="T6" fmla="*/ 1 w 12"/>
                  <a:gd name="T7" fmla="*/ 0 h 48"/>
                  <a:gd name="T8" fmla="*/ 1 w 12"/>
                  <a:gd name="T9" fmla="*/ 0 h 48"/>
                  <a:gd name="T10" fmla="*/ 0 w 12"/>
                  <a:gd name="T11" fmla="*/ 6 h 48"/>
                  <a:gd name="T12" fmla="*/ 2 w 12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48">
                    <a:moveTo>
                      <a:pt x="12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0" y="4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23" name="Freeform 361"/>
              <p:cNvSpPr>
                <a:spLocks/>
              </p:cNvSpPr>
              <p:nvPr/>
            </p:nvSpPr>
            <p:spPr bwMode="auto">
              <a:xfrm>
                <a:off x="2764" y="2045"/>
                <a:ext cx="4" cy="24"/>
              </a:xfrm>
              <a:custGeom>
                <a:avLst/>
                <a:gdLst>
                  <a:gd name="T0" fmla="*/ 1 w 8"/>
                  <a:gd name="T1" fmla="*/ 0 h 48"/>
                  <a:gd name="T2" fmla="*/ 1 w 8"/>
                  <a:gd name="T3" fmla="*/ 0 h 48"/>
                  <a:gd name="T4" fmla="*/ 1 w 8"/>
                  <a:gd name="T5" fmla="*/ 0 h 48"/>
                  <a:gd name="T6" fmla="*/ 1 w 8"/>
                  <a:gd name="T7" fmla="*/ 0 h 48"/>
                  <a:gd name="T8" fmla="*/ 1 w 8"/>
                  <a:gd name="T9" fmla="*/ 0 h 48"/>
                  <a:gd name="T10" fmla="*/ 0 w 8"/>
                  <a:gd name="T11" fmla="*/ 6 h 48"/>
                  <a:gd name="T12" fmla="*/ 1 w 8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48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4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24" name="Freeform 362"/>
              <p:cNvSpPr>
                <a:spLocks/>
              </p:cNvSpPr>
              <p:nvPr/>
            </p:nvSpPr>
            <p:spPr bwMode="auto">
              <a:xfrm>
                <a:off x="2764" y="2045"/>
                <a:ext cx="2" cy="24"/>
              </a:xfrm>
              <a:custGeom>
                <a:avLst/>
                <a:gdLst>
                  <a:gd name="T0" fmla="*/ 1 w 4"/>
                  <a:gd name="T1" fmla="*/ 0 h 48"/>
                  <a:gd name="T2" fmla="*/ 1 w 4"/>
                  <a:gd name="T3" fmla="*/ 0 h 48"/>
                  <a:gd name="T4" fmla="*/ 1 w 4"/>
                  <a:gd name="T5" fmla="*/ 0 h 48"/>
                  <a:gd name="T6" fmla="*/ 1 w 4"/>
                  <a:gd name="T7" fmla="*/ 0 h 48"/>
                  <a:gd name="T8" fmla="*/ 1 w 4"/>
                  <a:gd name="T9" fmla="*/ 0 h 48"/>
                  <a:gd name="T10" fmla="*/ 0 w 4"/>
                  <a:gd name="T11" fmla="*/ 6 h 48"/>
                  <a:gd name="T12" fmla="*/ 1 w 4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48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4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25" name="Freeform 363"/>
              <p:cNvSpPr>
                <a:spLocks/>
              </p:cNvSpPr>
              <p:nvPr/>
            </p:nvSpPr>
            <p:spPr bwMode="auto">
              <a:xfrm>
                <a:off x="2764" y="2045"/>
                <a:ext cx="1" cy="24"/>
              </a:xfrm>
              <a:custGeom>
                <a:avLst/>
                <a:gdLst>
                  <a:gd name="T0" fmla="*/ 1 w 2"/>
                  <a:gd name="T1" fmla="*/ 0 h 48"/>
                  <a:gd name="T2" fmla="*/ 1 w 2"/>
                  <a:gd name="T3" fmla="*/ 0 h 48"/>
                  <a:gd name="T4" fmla="*/ 0 w 2"/>
                  <a:gd name="T5" fmla="*/ 0 h 48"/>
                  <a:gd name="T6" fmla="*/ 0 w 2"/>
                  <a:gd name="T7" fmla="*/ 0 h 48"/>
                  <a:gd name="T8" fmla="*/ 0 w 2"/>
                  <a:gd name="T9" fmla="*/ 0 h 48"/>
                  <a:gd name="T10" fmla="*/ 0 w 2"/>
                  <a:gd name="T11" fmla="*/ 6 h 48"/>
                  <a:gd name="T12" fmla="*/ 1 w 2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48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26" name="Freeform 364"/>
              <p:cNvSpPr>
                <a:spLocks/>
              </p:cNvSpPr>
              <p:nvPr/>
            </p:nvSpPr>
            <p:spPr bwMode="auto">
              <a:xfrm>
                <a:off x="2762" y="2045"/>
                <a:ext cx="2" cy="24"/>
              </a:xfrm>
              <a:custGeom>
                <a:avLst/>
                <a:gdLst>
                  <a:gd name="T0" fmla="*/ 1 w 4"/>
                  <a:gd name="T1" fmla="*/ 0 h 48"/>
                  <a:gd name="T2" fmla="*/ 1 w 4"/>
                  <a:gd name="T3" fmla="*/ 0 h 48"/>
                  <a:gd name="T4" fmla="*/ 1 w 4"/>
                  <a:gd name="T5" fmla="*/ 0 h 48"/>
                  <a:gd name="T6" fmla="*/ 1 w 4"/>
                  <a:gd name="T7" fmla="*/ 0 h 48"/>
                  <a:gd name="T8" fmla="*/ 1 w 4"/>
                  <a:gd name="T9" fmla="*/ 0 h 48"/>
                  <a:gd name="T10" fmla="*/ 1 w 4"/>
                  <a:gd name="T11" fmla="*/ 0 h 48"/>
                  <a:gd name="T12" fmla="*/ 0 w 4"/>
                  <a:gd name="T13" fmla="*/ 0 h 48"/>
                  <a:gd name="T14" fmla="*/ 1 w 4"/>
                  <a:gd name="T15" fmla="*/ 6 h 48"/>
                  <a:gd name="T16" fmla="*/ 1 w 4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" h="48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4" y="4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27" name="Freeform 365"/>
              <p:cNvSpPr>
                <a:spLocks/>
              </p:cNvSpPr>
              <p:nvPr/>
            </p:nvSpPr>
            <p:spPr bwMode="auto">
              <a:xfrm>
                <a:off x="2761" y="2045"/>
                <a:ext cx="3" cy="24"/>
              </a:xfrm>
              <a:custGeom>
                <a:avLst/>
                <a:gdLst>
                  <a:gd name="T0" fmla="*/ 1 w 6"/>
                  <a:gd name="T1" fmla="*/ 0 h 48"/>
                  <a:gd name="T2" fmla="*/ 1 w 6"/>
                  <a:gd name="T3" fmla="*/ 0 h 48"/>
                  <a:gd name="T4" fmla="*/ 0 w 6"/>
                  <a:gd name="T5" fmla="*/ 0 h 48"/>
                  <a:gd name="T6" fmla="*/ 0 w 6"/>
                  <a:gd name="T7" fmla="*/ 0 h 48"/>
                  <a:gd name="T8" fmla="*/ 0 w 6"/>
                  <a:gd name="T9" fmla="*/ 0 h 48"/>
                  <a:gd name="T10" fmla="*/ 1 w 6"/>
                  <a:gd name="T11" fmla="*/ 6 h 48"/>
                  <a:gd name="T12" fmla="*/ 1 w 6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48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6" y="4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28" name="Freeform 366"/>
              <p:cNvSpPr>
                <a:spLocks/>
              </p:cNvSpPr>
              <p:nvPr/>
            </p:nvSpPr>
            <p:spPr bwMode="auto">
              <a:xfrm>
                <a:off x="2760" y="2045"/>
                <a:ext cx="4" cy="24"/>
              </a:xfrm>
              <a:custGeom>
                <a:avLst/>
                <a:gdLst>
                  <a:gd name="T0" fmla="*/ 1 w 8"/>
                  <a:gd name="T1" fmla="*/ 0 h 48"/>
                  <a:gd name="T2" fmla="*/ 1 w 8"/>
                  <a:gd name="T3" fmla="*/ 0 h 48"/>
                  <a:gd name="T4" fmla="*/ 0 w 8"/>
                  <a:gd name="T5" fmla="*/ 0 h 48"/>
                  <a:gd name="T6" fmla="*/ 0 w 8"/>
                  <a:gd name="T7" fmla="*/ 0 h 48"/>
                  <a:gd name="T8" fmla="*/ 0 w 8"/>
                  <a:gd name="T9" fmla="*/ 0 h 48"/>
                  <a:gd name="T10" fmla="*/ 1 w 8"/>
                  <a:gd name="T11" fmla="*/ 6 h 48"/>
                  <a:gd name="T12" fmla="*/ 1 w 8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48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8" y="4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29" name="Freeform 367"/>
              <p:cNvSpPr>
                <a:spLocks/>
              </p:cNvSpPr>
              <p:nvPr/>
            </p:nvSpPr>
            <p:spPr bwMode="auto">
              <a:xfrm>
                <a:off x="2758" y="2045"/>
                <a:ext cx="6" cy="24"/>
              </a:xfrm>
              <a:custGeom>
                <a:avLst/>
                <a:gdLst>
                  <a:gd name="T0" fmla="*/ 1 w 11"/>
                  <a:gd name="T1" fmla="*/ 0 h 48"/>
                  <a:gd name="T2" fmla="*/ 1 w 11"/>
                  <a:gd name="T3" fmla="*/ 0 h 48"/>
                  <a:gd name="T4" fmla="*/ 1 w 11"/>
                  <a:gd name="T5" fmla="*/ 0 h 48"/>
                  <a:gd name="T6" fmla="*/ 0 w 11"/>
                  <a:gd name="T7" fmla="*/ 0 h 48"/>
                  <a:gd name="T8" fmla="*/ 0 w 11"/>
                  <a:gd name="T9" fmla="*/ 0 h 48"/>
                  <a:gd name="T10" fmla="*/ 2 w 11"/>
                  <a:gd name="T11" fmla="*/ 6 h 48"/>
                  <a:gd name="T12" fmla="*/ 1 w 11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48">
                    <a:moveTo>
                      <a:pt x="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1" y="4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30" name="Freeform 368"/>
              <p:cNvSpPr>
                <a:spLocks/>
              </p:cNvSpPr>
              <p:nvPr/>
            </p:nvSpPr>
            <p:spPr bwMode="auto">
              <a:xfrm>
                <a:off x="2757" y="2045"/>
                <a:ext cx="7" cy="24"/>
              </a:xfrm>
              <a:custGeom>
                <a:avLst/>
                <a:gdLst>
                  <a:gd name="T0" fmla="*/ 1 w 13"/>
                  <a:gd name="T1" fmla="*/ 0 h 48"/>
                  <a:gd name="T2" fmla="*/ 1 w 13"/>
                  <a:gd name="T3" fmla="*/ 0 h 48"/>
                  <a:gd name="T4" fmla="*/ 0 w 13"/>
                  <a:gd name="T5" fmla="*/ 0 h 48"/>
                  <a:gd name="T6" fmla="*/ 0 w 13"/>
                  <a:gd name="T7" fmla="*/ 0 h 48"/>
                  <a:gd name="T8" fmla="*/ 0 w 13"/>
                  <a:gd name="T9" fmla="*/ 0 h 48"/>
                  <a:gd name="T10" fmla="*/ 2 w 13"/>
                  <a:gd name="T11" fmla="*/ 6 h 48"/>
                  <a:gd name="T12" fmla="*/ 1 w 13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48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3" y="4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31" name="Freeform 369"/>
              <p:cNvSpPr>
                <a:spLocks/>
              </p:cNvSpPr>
              <p:nvPr/>
            </p:nvSpPr>
            <p:spPr bwMode="auto">
              <a:xfrm>
                <a:off x="2755" y="2045"/>
                <a:ext cx="9" cy="24"/>
              </a:xfrm>
              <a:custGeom>
                <a:avLst/>
                <a:gdLst>
                  <a:gd name="T0" fmla="*/ 1 w 17"/>
                  <a:gd name="T1" fmla="*/ 0 h 48"/>
                  <a:gd name="T2" fmla="*/ 1 w 17"/>
                  <a:gd name="T3" fmla="*/ 0 h 48"/>
                  <a:gd name="T4" fmla="*/ 1 w 17"/>
                  <a:gd name="T5" fmla="*/ 0 h 48"/>
                  <a:gd name="T6" fmla="*/ 1 w 17"/>
                  <a:gd name="T7" fmla="*/ 0 h 48"/>
                  <a:gd name="T8" fmla="*/ 0 w 17"/>
                  <a:gd name="T9" fmla="*/ 0 h 48"/>
                  <a:gd name="T10" fmla="*/ 3 w 17"/>
                  <a:gd name="T11" fmla="*/ 6 h 48"/>
                  <a:gd name="T12" fmla="*/ 1 w 17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" h="48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7" y="4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32" name="Freeform 370"/>
              <p:cNvSpPr>
                <a:spLocks/>
              </p:cNvSpPr>
              <p:nvPr/>
            </p:nvSpPr>
            <p:spPr bwMode="auto">
              <a:xfrm>
                <a:off x="2754" y="2045"/>
                <a:ext cx="10" cy="24"/>
              </a:xfrm>
              <a:custGeom>
                <a:avLst/>
                <a:gdLst>
                  <a:gd name="T0" fmla="*/ 1 w 19"/>
                  <a:gd name="T1" fmla="*/ 0 h 48"/>
                  <a:gd name="T2" fmla="*/ 1 w 19"/>
                  <a:gd name="T3" fmla="*/ 0 h 48"/>
                  <a:gd name="T4" fmla="*/ 1 w 19"/>
                  <a:gd name="T5" fmla="*/ 0 h 48"/>
                  <a:gd name="T6" fmla="*/ 0 w 19"/>
                  <a:gd name="T7" fmla="*/ 0 h 48"/>
                  <a:gd name="T8" fmla="*/ 0 w 19"/>
                  <a:gd name="T9" fmla="*/ 0 h 48"/>
                  <a:gd name="T10" fmla="*/ 3 w 19"/>
                  <a:gd name="T11" fmla="*/ 6 h 48"/>
                  <a:gd name="T12" fmla="*/ 1 w 19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48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9" y="4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33" name="Freeform 371"/>
              <p:cNvSpPr>
                <a:spLocks/>
              </p:cNvSpPr>
              <p:nvPr/>
            </p:nvSpPr>
            <p:spPr bwMode="auto">
              <a:xfrm>
                <a:off x="2753" y="2045"/>
                <a:ext cx="11" cy="24"/>
              </a:xfrm>
              <a:custGeom>
                <a:avLst/>
                <a:gdLst>
                  <a:gd name="T0" fmla="*/ 0 w 23"/>
                  <a:gd name="T1" fmla="*/ 0 h 48"/>
                  <a:gd name="T2" fmla="*/ 0 w 23"/>
                  <a:gd name="T3" fmla="*/ 0 h 48"/>
                  <a:gd name="T4" fmla="*/ 0 w 23"/>
                  <a:gd name="T5" fmla="*/ 0 h 48"/>
                  <a:gd name="T6" fmla="*/ 0 w 23"/>
                  <a:gd name="T7" fmla="*/ 0 h 48"/>
                  <a:gd name="T8" fmla="*/ 0 w 23"/>
                  <a:gd name="T9" fmla="*/ 0 h 48"/>
                  <a:gd name="T10" fmla="*/ 2 w 23"/>
                  <a:gd name="T11" fmla="*/ 6 h 48"/>
                  <a:gd name="T12" fmla="*/ 0 w 23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48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3" y="4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34" name="Freeform 372"/>
              <p:cNvSpPr>
                <a:spLocks/>
              </p:cNvSpPr>
              <p:nvPr/>
            </p:nvSpPr>
            <p:spPr bwMode="auto">
              <a:xfrm>
                <a:off x="2752" y="2045"/>
                <a:ext cx="12" cy="24"/>
              </a:xfrm>
              <a:custGeom>
                <a:avLst/>
                <a:gdLst>
                  <a:gd name="T0" fmla="*/ 0 w 25"/>
                  <a:gd name="T1" fmla="*/ 0 h 48"/>
                  <a:gd name="T2" fmla="*/ 0 w 25"/>
                  <a:gd name="T3" fmla="*/ 0 h 48"/>
                  <a:gd name="T4" fmla="*/ 0 w 25"/>
                  <a:gd name="T5" fmla="*/ 0 h 48"/>
                  <a:gd name="T6" fmla="*/ 0 w 25"/>
                  <a:gd name="T7" fmla="*/ 0 h 48"/>
                  <a:gd name="T8" fmla="*/ 0 w 25"/>
                  <a:gd name="T9" fmla="*/ 0 h 48"/>
                  <a:gd name="T10" fmla="*/ 3 w 25"/>
                  <a:gd name="T11" fmla="*/ 6 h 48"/>
                  <a:gd name="T12" fmla="*/ 0 w 25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48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5" y="4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35" name="Freeform 373"/>
              <p:cNvSpPr>
                <a:spLocks/>
              </p:cNvSpPr>
              <p:nvPr/>
            </p:nvSpPr>
            <p:spPr bwMode="auto">
              <a:xfrm>
                <a:off x="2751" y="2045"/>
                <a:ext cx="13" cy="24"/>
              </a:xfrm>
              <a:custGeom>
                <a:avLst/>
                <a:gdLst>
                  <a:gd name="T0" fmla="*/ 0 w 27"/>
                  <a:gd name="T1" fmla="*/ 0 h 48"/>
                  <a:gd name="T2" fmla="*/ 0 w 27"/>
                  <a:gd name="T3" fmla="*/ 0 h 48"/>
                  <a:gd name="T4" fmla="*/ 0 w 27"/>
                  <a:gd name="T5" fmla="*/ 0 h 48"/>
                  <a:gd name="T6" fmla="*/ 0 w 27"/>
                  <a:gd name="T7" fmla="*/ 0 h 48"/>
                  <a:gd name="T8" fmla="*/ 0 w 27"/>
                  <a:gd name="T9" fmla="*/ 0 h 48"/>
                  <a:gd name="T10" fmla="*/ 3 w 27"/>
                  <a:gd name="T11" fmla="*/ 6 h 48"/>
                  <a:gd name="T12" fmla="*/ 0 w 27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48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7" y="4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36" name="Freeform 374"/>
              <p:cNvSpPr>
                <a:spLocks/>
              </p:cNvSpPr>
              <p:nvPr/>
            </p:nvSpPr>
            <p:spPr bwMode="auto">
              <a:xfrm>
                <a:off x="2749" y="2045"/>
                <a:ext cx="15" cy="24"/>
              </a:xfrm>
              <a:custGeom>
                <a:avLst/>
                <a:gdLst>
                  <a:gd name="T0" fmla="*/ 0 w 31"/>
                  <a:gd name="T1" fmla="*/ 0 h 48"/>
                  <a:gd name="T2" fmla="*/ 0 w 31"/>
                  <a:gd name="T3" fmla="*/ 0 h 48"/>
                  <a:gd name="T4" fmla="*/ 0 w 31"/>
                  <a:gd name="T5" fmla="*/ 0 h 48"/>
                  <a:gd name="T6" fmla="*/ 0 w 31"/>
                  <a:gd name="T7" fmla="*/ 0 h 48"/>
                  <a:gd name="T8" fmla="*/ 0 w 31"/>
                  <a:gd name="T9" fmla="*/ 0 h 48"/>
                  <a:gd name="T10" fmla="*/ 3 w 31"/>
                  <a:gd name="T11" fmla="*/ 6 h 48"/>
                  <a:gd name="T12" fmla="*/ 0 w 31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48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31" y="4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37" name="Freeform 375"/>
              <p:cNvSpPr>
                <a:spLocks/>
              </p:cNvSpPr>
              <p:nvPr/>
            </p:nvSpPr>
            <p:spPr bwMode="auto">
              <a:xfrm>
                <a:off x="2748" y="2045"/>
                <a:ext cx="16" cy="24"/>
              </a:xfrm>
              <a:custGeom>
                <a:avLst/>
                <a:gdLst>
                  <a:gd name="T0" fmla="*/ 0 w 33"/>
                  <a:gd name="T1" fmla="*/ 0 h 48"/>
                  <a:gd name="T2" fmla="*/ 0 w 33"/>
                  <a:gd name="T3" fmla="*/ 0 h 48"/>
                  <a:gd name="T4" fmla="*/ 0 w 33"/>
                  <a:gd name="T5" fmla="*/ 0 h 48"/>
                  <a:gd name="T6" fmla="*/ 0 w 33"/>
                  <a:gd name="T7" fmla="*/ 0 h 48"/>
                  <a:gd name="T8" fmla="*/ 0 w 33"/>
                  <a:gd name="T9" fmla="*/ 0 h 48"/>
                  <a:gd name="T10" fmla="*/ 4 w 33"/>
                  <a:gd name="T11" fmla="*/ 6 h 48"/>
                  <a:gd name="T12" fmla="*/ 0 w 33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48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33" y="4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38" name="Freeform 376"/>
              <p:cNvSpPr>
                <a:spLocks/>
              </p:cNvSpPr>
              <p:nvPr/>
            </p:nvSpPr>
            <p:spPr bwMode="auto">
              <a:xfrm>
                <a:off x="2746" y="2045"/>
                <a:ext cx="18" cy="24"/>
              </a:xfrm>
              <a:custGeom>
                <a:avLst/>
                <a:gdLst>
                  <a:gd name="T0" fmla="*/ 1 w 36"/>
                  <a:gd name="T1" fmla="*/ 0 h 48"/>
                  <a:gd name="T2" fmla="*/ 1 w 36"/>
                  <a:gd name="T3" fmla="*/ 0 h 48"/>
                  <a:gd name="T4" fmla="*/ 1 w 36"/>
                  <a:gd name="T5" fmla="*/ 0 h 48"/>
                  <a:gd name="T6" fmla="*/ 0 w 36"/>
                  <a:gd name="T7" fmla="*/ 0 h 48"/>
                  <a:gd name="T8" fmla="*/ 0 w 36"/>
                  <a:gd name="T9" fmla="*/ 0 h 48"/>
                  <a:gd name="T10" fmla="*/ 5 w 36"/>
                  <a:gd name="T11" fmla="*/ 6 h 48"/>
                  <a:gd name="T12" fmla="*/ 1 w 36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48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36" y="4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39" name="Freeform 377"/>
              <p:cNvSpPr>
                <a:spLocks/>
              </p:cNvSpPr>
              <p:nvPr/>
            </p:nvSpPr>
            <p:spPr bwMode="auto">
              <a:xfrm>
                <a:off x="2745" y="2045"/>
                <a:ext cx="19" cy="24"/>
              </a:xfrm>
              <a:custGeom>
                <a:avLst/>
                <a:gdLst>
                  <a:gd name="T0" fmla="*/ 1 w 38"/>
                  <a:gd name="T1" fmla="*/ 0 h 48"/>
                  <a:gd name="T2" fmla="*/ 1 w 38"/>
                  <a:gd name="T3" fmla="*/ 0 h 48"/>
                  <a:gd name="T4" fmla="*/ 1 w 38"/>
                  <a:gd name="T5" fmla="*/ 0 h 48"/>
                  <a:gd name="T6" fmla="*/ 0 w 38"/>
                  <a:gd name="T7" fmla="*/ 0 h 48"/>
                  <a:gd name="T8" fmla="*/ 0 w 38"/>
                  <a:gd name="T9" fmla="*/ 0 h 48"/>
                  <a:gd name="T10" fmla="*/ 5 w 38"/>
                  <a:gd name="T11" fmla="*/ 6 h 48"/>
                  <a:gd name="T12" fmla="*/ 1 w 38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48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38" y="4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40" name="Freeform 378"/>
              <p:cNvSpPr>
                <a:spLocks/>
              </p:cNvSpPr>
              <p:nvPr/>
            </p:nvSpPr>
            <p:spPr bwMode="auto">
              <a:xfrm>
                <a:off x="2743" y="2045"/>
                <a:ext cx="21" cy="24"/>
              </a:xfrm>
              <a:custGeom>
                <a:avLst/>
                <a:gdLst>
                  <a:gd name="T0" fmla="*/ 1 w 42"/>
                  <a:gd name="T1" fmla="*/ 0 h 48"/>
                  <a:gd name="T2" fmla="*/ 1 w 42"/>
                  <a:gd name="T3" fmla="*/ 0 h 48"/>
                  <a:gd name="T4" fmla="*/ 1 w 42"/>
                  <a:gd name="T5" fmla="*/ 0 h 48"/>
                  <a:gd name="T6" fmla="*/ 0 w 42"/>
                  <a:gd name="T7" fmla="*/ 0 h 48"/>
                  <a:gd name="T8" fmla="*/ 0 w 42"/>
                  <a:gd name="T9" fmla="*/ 0 h 48"/>
                  <a:gd name="T10" fmla="*/ 6 w 42"/>
                  <a:gd name="T11" fmla="*/ 6 h 48"/>
                  <a:gd name="T12" fmla="*/ 1 w 42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48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42" y="4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41" name="Freeform 379"/>
              <p:cNvSpPr>
                <a:spLocks/>
              </p:cNvSpPr>
              <p:nvPr/>
            </p:nvSpPr>
            <p:spPr bwMode="auto">
              <a:xfrm>
                <a:off x="2741" y="2045"/>
                <a:ext cx="23" cy="24"/>
              </a:xfrm>
              <a:custGeom>
                <a:avLst/>
                <a:gdLst>
                  <a:gd name="T0" fmla="*/ 1 w 46"/>
                  <a:gd name="T1" fmla="*/ 0 h 48"/>
                  <a:gd name="T2" fmla="*/ 1 w 46"/>
                  <a:gd name="T3" fmla="*/ 0 h 48"/>
                  <a:gd name="T4" fmla="*/ 1 w 46"/>
                  <a:gd name="T5" fmla="*/ 0 h 48"/>
                  <a:gd name="T6" fmla="*/ 1 w 46"/>
                  <a:gd name="T7" fmla="*/ 0 h 48"/>
                  <a:gd name="T8" fmla="*/ 0 w 46"/>
                  <a:gd name="T9" fmla="*/ 0 h 48"/>
                  <a:gd name="T10" fmla="*/ 6 w 46"/>
                  <a:gd name="T11" fmla="*/ 6 h 48"/>
                  <a:gd name="T12" fmla="*/ 1 w 46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" h="48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46" y="4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42" name="Freeform 380"/>
              <p:cNvSpPr>
                <a:spLocks/>
              </p:cNvSpPr>
              <p:nvPr/>
            </p:nvSpPr>
            <p:spPr bwMode="auto">
              <a:xfrm>
                <a:off x="2740" y="2045"/>
                <a:ext cx="24" cy="24"/>
              </a:xfrm>
              <a:custGeom>
                <a:avLst/>
                <a:gdLst>
                  <a:gd name="T0" fmla="*/ 1 w 48"/>
                  <a:gd name="T1" fmla="*/ 0 h 48"/>
                  <a:gd name="T2" fmla="*/ 1 w 48"/>
                  <a:gd name="T3" fmla="*/ 0 h 48"/>
                  <a:gd name="T4" fmla="*/ 0 w 48"/>
                  <a:gd name="T5" fmla="*/ 0 h 48"/>
                  <a:gd name="T6" fmla="*/ 0 w 48"/>
                  <a:gd name="T7" fmla="*/ 0 h 48"/>
                  <a:gd name="T8" fmla="*/ 0 w 48"/>
                  <a:gd name="T9" fmla="*/ 0 h 48"/>
                  <a:gd name="T10" fmla="*/ 6 w 48"/>
                  <a:gd name="T11" fmla="*/ 6 h 48"/>
                  <a:gd name="T12" fmla="*/ 1 w 48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48" y="4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43" name="Freeform 381"/>
              <p:cNvSpPr>
                <a:spLocks/>
              </p:cNvSpPr>
              <p:nvPr/>
            </p:nvSpPr>
            <p:spPr bwMode="auto">
              <a:xfrm>
                <a:off x="2738" y="2045"/>
                <a:ext cx="26" cy="24"/>
              </a:xfrm>
              <a:custGeom>
                <a:avLst/>
                <a:gdLst>
                  <a:gd name="T0" fmla="*/ 1 w 52"/>
                  <a:gd name="T1" fmla="*/ 0 h 48"/>
                  <a:gd name="T2" fmla="*/ 1 w 52"/>
                  <a:gd name="T3" fmla="*/ 0 h 48"/>
                  <a:gd name="T4" fmla="*/ 1 w 52"/>
                  <a:gd name="T5" fmla="*/ 0 h 48"/>
                  <a:gd name="T6" fmla="*/ 0 w 52"/>
                  <a:gd name="T7" fmla="*/ 0 h 48"/>
                  <a:gd name="T8" fmla="*/ 0 w 52"/>
                  <a:gd name="T9" fmla="*/ 0 h 48"/>
                  <a:gd name="T10" fmla="*/ 7 w 52"/>
                  <a:gd name="T11" fmla="*/ 6 h 48"/>
                  <a:gd name="T12" fmla="*/ 1 w 52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48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52" y="4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44" name="Freeform 382"/>
              <p:cNvSpPr>
                <a:spLocks/>
              </p:cNvSpPr>
              <p:nvPr/>
            </p:nvSpPr>
            <p:spPr bwMode="auto">
              <a:xfrm>
                <a:off x="2736" y="2045"/>
                <a:ext cx="28" cy="24"/>
              </a:xfrm>
              <a:custGeom>
                <a:avLst/>
                <a:gdLst>
                  <a:gd name="T0" fmla="*/ 1 w 56"/>
                  <a:gd name="T1" fmla="*/ 0 h 48"/>
                  <a:gd name="T2" fmla="*/ 1 w 56"/>
                  <a:gd name="T3" fmla="*/ 0 h 48"/>
                  <a:gd name="T4" fmla="*/ 1 w 56"/>
                  <a:gd name="T5" fmla="*/ 0 h 48"/>
                  <a:gd name="T6" fmla="*/ 1 w 56"/>
                  <a:gd name="T7" fmla="*/ 0 h 48"/>
                  <a:gd name="T8" fmla="*/ 0 w 56"/>
                  <a:gd name="T9" fmla="*/ 0 h 48"/>
                  <a:gd name="T10" fmla="*/ 7 w 56"/>
                  <a:gd name="T11" fmla="*/ 6 h 48"/>
                  <a:gd name="T12" fmla="*/ 1 w 56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6" h="48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6" y="4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45" name="Freeform 383"/>
              <p:cNvSpPr>
                <a:spLocks/>
              </p:cNvSpPr>
              <p:nvPr/>
            </p:nvSpPr>
            <p:spPr bwMode="auto">
              <a:xfrm>
                <a:off x="2735" y="2045"/>
                <a:ext cx="29" cy="24"/>
              </a:xfrm>
              <a:custGeom>
                <a:avLst/>
                <a:gdLst>
                  <a:gd name="T0" fmla="*/ 1 w 58"/>
                  <a:gd name="T1" fmla="*/ 0 h 48"/>
                  <a:gd name="T2" fmla="*/ 1 w 58"/>
                  <a:gd name="T3" fmla="*/ 0 h 48"/>
                  <a:gd name="T4" fmla="*/ 1 w 58"/>
                  <a:gd name="T5" fmla="*/ 0 h 48"/>
                  <a:gd name="T6" fmla="*/ 0 w 58"/>
                  <a:gd name="T7" fmla="*/ 0 h 48"/>
                  <a:gd name="T8" fmla="*/ 0 w 58"/>
                  <a:gd name="T9" fmla="*/ 0 h 48"/>
                  <a:gd name="T10" fmla="*/ 8 w 58"/>
                  <a:gd name="T11" fmla="*/ 6 h 48"/>
                  <a:gd name="T12" fmla="*/ 1 w 58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8" h="48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58" y="4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46" name="Freeform 384"/>
              <p:cNvSpPr>
                <a:spLocks/>
              </p:cNvSpPr>
              <p:nvPr/>
            </p:nvSpPr>
            <p:spPr bwMode="auto">
              <a:xfrm>
                <a:off x="2733" y="2045"/>
                <a:ext cx="31" cy="24"/>
              </a:xfrm>
              <a:custGeom>
                <a:avLst/>
                <a:gdLst>
                  <a:gd name="T0" fmla="*/ 1 w 61"/>
                  <a:gd name="T1" fmla="*/ 0 h 48"/>
                  <a:gd name="T2" fmla="*/ 1 w 61"/>
                  <a:gd name="T3" fmla="*/ 0 h 48"/>
                  <a:gd name="T4" fmla="*/ 1 w 61"/>
                  <a:gd name="T5" fmla="*/ 0 h 48"/>
                  <a:gd name="T6" fmla="*/ 0 w 61"/>
                  <a:gd name="T7" fmla="*/ 0 h 48"/>
                  <a:gd name="T8" fmla="*/ 0 w 61"/>
                  <a:gd name="T9" fmla="*/ 0 h 48"/>
                  <a:gd name="T10" fmla="*/ 8 w 61"/>
                  <a:gd name="T11" fmla="*/ 6 h 48"/>
                  <a:gd name="T12" fmla="*/ 1 w 61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48">
                    <a:moveTo>
                      <a:pt x="3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61" y="4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47" name="Freeform 385"/>
              <p:cNvSpPr>
                <a:spLocks/>
              </p:cNvSpPr>
              <p:nvPr/>
            </p:nvSpPr>
            <p:spPr bwMode="auto">
              <a:xfrm>
                <a:off x="2731" y="2045"/>
                <a:ext cx="33" cy="24"/>
              </a:xfrm>
              <a:custGeom>
                <a:avLst/>
                <a:gdLst>
                  <a:gd name="T0" fmla="*/ 1 w 65"/>
                  <a:gd name="T1" fmla="*/ 0 h 48"/>
                  <a:gd name="T2" fmla="*/ 1 w 65"/>
                  <a:gd name="T3" fmla="*/ 0 h 48"/>
                  <a:gd name="T4" fmla="*/ 1 w 65"/>
                  <a:gd name="T5" fmla="*/ 0 h 48"/>
                  <a:gd name="T6" fmla="*/ 1 w 65"/>
                  <a:gd name="T7" fmla="*/ 0 h 48"/>
                  <a:gd name="T8" fmla="*/ 0 w 65"/>
                  <a:gd name="T9" fmla="*/ 0 h 48"/>
                  <a:gd name="T10" fmla="*/ 9 w 65"/>
                  <a:gd name="T11" fmla="*/ 6 h 48"/>
                  <a:gd name="T12" fmla="*/ 1 w 65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48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65" y="4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48" name="Freeform 386"/>
              <p:cNvSpPr>
                <a:spLocks/>
              </p:cNvSpPr>
              <p:nvPr/>
            </p:nvSpPr>
            <p:spPr bwMode="auto">
              <a:xfrm>
                <a:off x="2729" y="2045"/>
                <a:ext cx="35" cy="24"/>
              </a:xfrm>
              <a:custGeom>
                <a:avLst/>
                <a:gdLst>
                  <a:gd name="T0" fmla="*/ 1 w 69"/>
                  <a:gd name="T1" fmla="*/ 0 h 48"/>
                  <a:gd name="T2" fmla="*/ 1 w 69"/>
                  <a:gd name="T3" fmla="*/ 0 h 48"/>
                  <a:gd name="T4" fmla="*/ 1 w 69"/>
                  <a:gd name="T5" fmla="*/ 0 h 48"/>
                  <a:gd name="T6" fmla="*/ 1 w 69"/>
                  <a:gd name="T7" fmla="*/ 0 h 48"/>
                  <a:gd name="T8" fmla="*/ 0 w 69"/>
                  <a:gd name="T9" fmla="*/ 0 h 48"/>
                  <a:gd name="T10" fmla="*/ 9 w 69"/>
                  <a:gd name="T11" fmla="*/ 6 h 48"/>
                  <a:gd name="T12" fmla="*/ 1 w 69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" h="48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69" y="4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49" name="Freeform 387"/>
              <p:cNvSpPr>
                <a:spLocks/>
              </p:cNvSpPr>
              <p:nvPr/>
            </p:nvSpPr>
            <p:spPr bwMode="auto">
              <a:xfrm>
                <a:off x="2729" y="2045"/>
                <a:ext cx="35" cy="24"/>
              </a:xfrm>
              <a:custGeom>
                <a:avLst/>
                <a:gdLst>
                  <a:gd name="T0" fmla="*/ 0 w 71"/>
                  <a:gd name="T1" fmla="*/ 0 h 48"/>
                  <a:gd name="T2" fmla="*/ 0 w 71"/>
                  <a:gd name="T3" fmla="*/ 0 h 48"/>
                  <a:gd name="T4" fmla="*/ 0 w 71"/>
                  <a:gd name="T5" fmla="*/ 0 h 48"/>
                  <a:gd name="T6" fmla="*/ 0 w 71"/>
                  <a:gd name="T7" fmla="*/ 0 h 48"/>
                  <a:gd name="T8" fmla="*/ 0 w 71"/>
                  <a:gd name="T9" fmla="*/ 0 h 48"/>
                  <a:gd name="T10" fmla="*/ 8 w 71"/>
                  <a:gd name="T11" fmla="*/ 6 h 48"/>
                  <a:gd name="T12" fmla="*/ 0 w 71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1" h="48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71" y="4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50" name="Freeform 388"/>
              <p:cNvSpPr>
                <a:spLocks/>
              </p:cNvSpPr>
              <p:nvPr/>
            </p:nvSpPr>
            <p:spPr bwMode="auto">
              <a:xfrm>
                <a:off x="2727" y="2045"/>
                <a:ext cx="37" cy="24"/>
              </a:xfrm>
              <a:custGeom>
                <a:avLst/>
                <a:gdLst>
                  <a:gd name="T0" fmla="*/ 0 w 75"/>
                  <a:gd name="T1" fmla="*/ 0 h 48"/>
                  <a:gd name="T2" fmla="*/ 0 w 75"/>
                  <a:gd name="T3" fmla="*/ 0 h 48"/>
                  <a:gd name="T4" fmla="*/ 0 w 75"/>
                  <a:gd name="T5" fmla="*/ 0 h 48"/>
                  <a:gd name="T6" fmla="*/ 0 w 75"/>
                  <a:gd name="T7" fmla="*/ 0 h 48"/>
                  <a:gd name="T8" fmla="*/ 0 w 75"/>
                  <a:gd name="T9" fmla="*/ 0 h 48"/>
                  <a:gd name="T10" fmla="*/ 9 w 75"/>
                  <a:gd name="T11" fmla="*/ 6 h 48"/>
                  <a:gd name="T12" fmla="*/ 0 w 75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48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75" y="4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51" name="Freeform 389"/>
              <p:cNvSpPr>
                <a:spLocks/>
              </p:cNvSpPr>
              <p:nvPr/>
            </p:nvSpPr>
            <p:spPr bwMode="auto">
              <a:xfrm>
                <a:off x="2724" y="2045"/>
                <a:ext cx="40" cy="24"/>
              </a:xfrm>
              <a:custGeom>
                <a:avLst/>
                <a:gdLst>
                  <a:gd name="T0" fmla="*/ 0 w 81"/>
                  <a:gd name="T1" fmla="*/ 0 h 48"/>
                  <a:gd name="T2" fmla="*/ 0 w 81"/>
                  <a:gd name="T3" fmla="*/ 0 h 48"/>
                  <a:gd name="T4" fmla="*/ 0 w 81"/>
                  <a:gd name="T5" fmla="*/ 0 h 48"/>
                  <a:gd name="T6" fmla="*/ 0 w 81"/>
                  <a:gd name="T7" fmla="*/ 0 h 48"/>
                  <a:gd name="T8" fmla="*/ 0 w 81"/>
                  <a:gd name="T9" fmla="*/ 0 h 48"/>
                  <a:gd name="T10" fmla="*/ 10 w 81"/>
                  <a:gd name="T11" fmla="*/ 6 h 48"/>
                  <a:gd name="T12" fmla="*/ 0 w 81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1" h="48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81" y="4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52" name="Freeform 390"/>
              <p:cNvSpPr>
                <a:spLocks/>
              </p:cNvSpPr>
              <p:nvPr/>
            </p:nvSpPr>
            <p:spPr bwMode="auto">
              <a:xfrm>
                <a:off x="2722" y="2045"/>
                <a:ext cx="42" cy="24"/>
              </a:xfrm>
              <a:custGeom>
                <a:avLst/>
                <a:gdLst>
                  <a:gd name="T0" fmla="*/ 1 w 84"/>
                  <a:gd name="T1" fmla="*/ 0 h 48"/>
                  <a:gd name="T2" fmla="*/ 1 w 84"/>
                  <a:gd name="T3" fmla="*/ 0 h 48"/>
                  <a:gd name="T4" fmla="*/ 1 w 84"/>
                  <a:gd name="T5" fmla="*/ 0 h 48"/>
                  <a:gd name="T6" fmla="*/ 1 w 84"/>
                  <a:gd name="T7" fmla="*/ 0 h 48"/>
                  <a:gd name="T8" fmla="*/ 0 w 84"/>
                  <a:gd name="T9" fmla="*/ 0 h 48"/>
                  <a:gd name="T10" fmla="*/ 11 w 84"/>
                  <a:gd name="T11" fmla="*/ 6 h 48"/>
                  <a:gd name="T12" fmla="*/ 1 w 84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" h="48">
                    <a:moveTo>
                      <a:pt x="3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84" y="4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53" name="Freeform 391"/>
              <p:cNvSpPr>
                <a:spLocks/>
              </p:cNvSpPr>
              <p:nvPr/>
            </p:nvSpPr>
            <p:spPr bwMode="auto">
              <a:xfrm>
                <a:off x="2720" y="2045"/>
                <a:ext cx="44" cy="24"/>
              </a:xfrm>
              <a:custGeom>
                <a:avLst/>
                <a:gdLst>
                  <a:gd name="T0" fmla="*/ 1 w 88"/>
                  <a:gd name="T1" fmla="*/ 0 h 48"/>
                  <a:gd name="T2" fmla="*/ 1 w 88"/>
                  <a:gd name="T3" fmla="*/ 0 h 48"/>
                  <a:gd name="T4" fmla="*/ 1 w 88"/>
                  <a:gd name="T5" fmla="*/ 0 h 48"/>
                  <a:gd name="T6" fmla="*/ 1 w 88"/>
                  <a:gd name="T7" fmla="*/ 0 h 48"/>
                  <a:gd name="T8" fmla="*/ 0 w 88"/>
                  <a:gd name="T9" fmla="*/ 0 h 48"/>
                  <a:gd name="T10" fmla="*/ 11 w 88"/>
                  <a:gd name="T11" fmla="*/ 6 h 48"/>
                  <a:gd name="T12" fmla="*/ 1 w 88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8" h="48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88" y="4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54" name="Freeform 392"/>
              <p:cNvSpPr>
                <a:spLocks/>
              </p:cNvSpPr>
              <p:nvPr/>
            </p:nvSpPr>
            <p:spPr bwMode="auto">
              <a:xfrm>
                <a:off x="2718" y="2045"/>
                <a:ext cx="46" cy="24"/>
              </a:xfrm>
              <a:custGeom>
                <a:avLst/>
                <a:gdLst>
                  <a:gd name="T0" fmla="*/ 1 w 92"/>
                  <a:gd name="T1" fmla="*/ 0 h 48"/>
                  <a:gd name="T2" fmla="*/ 1 w 92"/>
                  <a:gd name="T3" fmla="*/ 0 h 48"/>
                  <a:gd name="T4" fmla="*/ 1 w 92"/>
                  <a:gd name="T5" fmla="*/ 0 h 48"/>
                  <a:gd name="T6" fmla="*/ 0 w 92"/>
                  <a:gd name="T7" fmla="*/ 0 h 48"/>
                  <a:gd name="T8" fmla="*/ 0 w 92"/>
                  <a:gd name="T9" fmla="*/ 0 h 48"/>
                  <a:gd name="T10" fmla="*/ 12 w 92"/>
                  <a:gd name="T11" fmla="*/ 6 h 48"/>
                  <a:gd name="T12" fmla="*/ 1 w 92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2" h="48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2" y="4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55" name="Freeform 393"/>
              <p:cNvSpPr>
                <a:spLocks/>
              </p:cNvSpPr>
              <p:nvPr/>
            </p:nvSpPr>
            <p:spPr bwMode="auto">
              <a:xfrm>
                <a:off x="2716" y="2045"/>
                <a:ext cx="48" cy="24"/>
              </a:xfrm>
              <a:custGeom>
                <a:avLst/>
                <a:gdLst>
                  <a:gd name="T0" fmla="*/ 1 w 96"/>
                  <a:gd name="T1" fmla="*/ 0 h 48"/>
                  <a:gd name="T2" fmla="*/ 1 w 96"/>
                  <a:gd name="T3" fmla="*/ 0 h 48"/>
                  <a:gd name="T4" fmla="*/ 1 w 96"/>
                  <a:gd name="T5" fmla="*/ 0 h 48"/>
                  <a:gd name="T6" fmla="*/ 0 w 96"/>
                  <a:gd name="T7" fmla="*/ 0 h 48"/>
                  <a:gd name="T8" fmla="*/ 0 w 96"/>
                  <a:gd name="T9" fmla="*/ 0 h 48"/>
                  <a:gd name="T10" fmla="*/ 12 w 96"/>
                  <a:gd name="T11" fmla="*/ 6 h 48"/>
                  <a:gd name="T12" fmla="*/ 1 w 96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6" h="48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6" y="4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56" name="Freeform 394"/>
              <p:cNvSpPr>
                <a:spLocks/>
              </p:cNvSpPr>
              <p:nvPr/>
            </p:nvSpPr>
            <p:spPr bwMode="auto">
              <a:xfrm>
                <a:off x="2713" y="2045"/>
                <a:ext cx="51" cy="24"/>
              </a:xfrm>
              <a:custGeom>
                <a:avLst/>
                <a:gdLst>
                  <a:gd name="T0" fmla="*/ 1 w 102"/>
                  <a:gd name="T1" fmla="*/ 0 h 48"/>
                  <a:gd name="T2" fmla="*/ 1 w 102"/>
                  <a:gd name="T3" fmla="*/ 0 h 48"/>
                  <a:gd name="T4" fmla="*/ 1 w 102"/>
                  <a:gd name="T5" fmla="*/ 0 h 48"/>
                  <a:gd name="T6" fmla="*/ 1 w 102"/>
                  <a:gd name="T7" fmla="*/ 0 h 48"/>
                  <a:gd name="T8" fmla="*/ 0 w 102"/>
                  <a:gd name="T9" fmla="*/ 0 h 48"/>
                  <a:gd name="T10" fmla="*/ 13 w 102"/>
                  <a:gd name="T11" fmla="*/ 6 h 48"/>
                  <a:gd name="T12" fmla="*/ 1 w 102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2" h="48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02" y="4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57" name="Freeform 395"/>
              <p:cNvSpPr>
                <a:spLocks/>
              </p:cNvSpPr>
              <p:nvPr/>
            </p:nvSpPr>
            <p:spPr bwMode="auto">
              <a:xfrm>
                <a:off x="2711" y="2045"/>
                <a:ext cx="53" cy="24"/>
              </a:xfrm>
              <a:custGeom>
                <a:avLst/>
                <a:gdLst>
                  <a:gd name="T0" fmla="*/ 1 w 106"/>
                  <a:gd name="T1" fmla="*/ 0 h 48"/>
                  <a:gd name="T2" fmla="*/ 1 w 106"/>
                  <a:gd name="T3" fmla="*/ 0 h 48"/>
                  <a:gd name="T4" fmla="*/ 1 w 106"/>
                  <a:gd name="T5" fmla="*/ 0 h 48"/>
                  <a:gd name="T6" fmla="*/ 0 w 106"/>
                  <a:gd name="T7" fmla="*/ 0 h 48"/>
                  <a:gd name="T8" fmla="*/ 0 w 106"/>
                  <a:gd name="T9" fmla="*/ 0 h 48"/>
                  <a:gd name="T10" fmla="*/ 14 w 106"/>
                  <a:gd name="T11" fmla="*/ 6 h 48"/>
                  <a:gd name="T12" fmla="*/ 1 w 106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6" h="48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06" y="4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58" name="Freeform 396"/>
              <p:cNvSpPr>
                <a:spLocks/>
              </p:cNvSpPr>
              <p:nvPr/>
            </p:nvSpPr>
            <p:spPr bwMode="auto">
              <a:xfrm>
                <a:off x="2708" y="2045"/>
                <a:ext cx="56" cy="24"/>
              </a:xfrm>
              <a:custGeom>
                <a:avLst/>
                <a:gdLst>
                  <a:gd name="T0" fmla="*/ 1 w 111"/>
                  <a:gd name="T1" fmla="*/ 0 h 48"/>
                  <a:gd name="T2" fmla="*/ 1 w 111"/>
                  <a:gd name="T3" fmla="*/ 0 h 48"/>
                  <a:gd name="T4" fmla="*/ 1 w 111"/>
                  <a:gd name="T5" fmla="*/ 0 h 48"/>
                  <a:gd name="T6" fmla="*/ 0 w 111"/>
                  <a:gd name="T7" fmla="*/ 0 h 48"/>
                  <a:gd name="T8" fmla="*/ 0 w 111"/>
                  <a:gd name="T9" fmla="*/ 1 h 48"/>
                  <a:gd name="T10" fmla="*/ 14 w 111"/>
                  <a:gd name="T11" fmla="*/ 6 h 48"/>
                  <a:gd name="T12" fmla="*/ 1 w 111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1" h="48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11" y="4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59" name="Freeform 397"/>
              <p:cNvSpPr>
                <a:spLocks/>
              </p:cNvSpPr>
              <p:nvPr/>
            </p:nvSpPr>
            <p:spPr bwMode="auto">
              <a:xfrm>
                <a:off x="2705" y="2045"/>
                <a:ext cx="59" cy="24"/>
              </a:xfrm>
              <a:custGeom>
                <a:avLst/>
                <a:gdLst>
                  <a:gd name="T0" fmla="*/ 1 w 117"/>
                  <a:gd name="T1" fmla="*/ 0 h 48"/>
                  <a:gd name="T2" fmla="*/ 1 w 117"/>
                  <a:gd name="T3" fmla="*/ 0 h 48"/>
                  <a:gd name="T4" fmla="*/ 1 w 117"/>
                  <a:gd name="T5" fmla="*/ 0 h 48"/>
                  <a:gd name="T6" fmla="*/ 1 w 117"/>
                  <a:gd name="T7" fmla="*/ 0 h 48"/>
                  <a:gd name="T8" fmla="*/ 0 w 117"/>
                  <a:gd name="T9" fmla="*/ 0 h 48"/>
                  <a:gd name="T10" fmla="*/ 15 w 117"/>
                  <a:gd name="T11" fmla="*/ 6 h 48"/>
                  <a:gd name="T12" fmla="*/ 1 w 117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7" h="48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17" y="4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60" name="Freeform 398"/>
              <p:cNvSpPr>
                <a:spLocks/>
              </p:cNvSpPr>
              <p:nvPr/>
            </p:nvSpPr>
            <p:spPr bwMode="auto">
              <a:xfrm>
                <a:off x="2703" y="2046"/>
                <a:ext cx="61" cy="23"/>
              </a:xfrm>
              <a:custGeom>
                <a:avLst/>
                <a:gdLst>
                  <a:gd name="T0" fmla="*/ 0 w 123"/>
                  <a:gd name="T1" fmla="*/ 0 h 47"/>
                  <a:gd name="T2" fmla="*/ 0 w 123"/>
                  <a:gd name="T3" fmla="*/ 0 h 47"/>
                  <a:gd name="T4" fmla="*/ 0 w 123"/>
                  <a:gd name="T5" fmla="*/ 0 h 47"/>
                  <a:gd name="T6" fmla="*/ 0 w 123"/>
                  <a:gd name="T7" fmla="*/ 0 h 47"/>
                  <a:gd name="T8" fmla="*/ 0 w 123"/>
                  <a:gd name="T9" fmla="*/ 0 h 47"/>
                  <a:gd name="T10" fmla="*/ 15 w 123"/>
                  <a:gd name="T11" fmla="*/ 5 h 47"/>
                  <a:gd name="T12" fmla="*/ 0 w 123"/>
                  <a:gd name="T13" fmla="*/ 0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3" h="47">
                    <a:moveTo>
                      <a:pt x="6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23" y="4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61" name="Freeform 399"/>
              <p:cNvSpPr>
                <a:spLocks/>
              </p:cNvSpPr>
              <p:nvPr/>
            </p:nvSpPr>
            <p:spPr bwMode="auto">
              <a:xfrm>
                <a:off x="2700" y="2046"/>
                <a:ext cx="64" cy="23"/>
              </a:xfrm>
              <a:custGeom>
                <a:avLst/>
                <a:gdLst>
                  <a:gd name="T0" fmla="*/ 1 w 129"/>
                  <a:gd name="T1" fmla="*/ 0 h 47"/>
                  <a:gd name="T2" fmla="*/ 0 w 129"/>
                  <a:gd name="T3" fmla="*/ 0 h 47"/>
                  <a:gd name="T4" fmla="*/ 0 w 129"/>
                  <a:gd name="T5" fmla="*/ 0 h 47"/>
                  <a:gd name="T6" fmla="*/ 0 w 129"/>
                  <a:gd name="T7" fmla="*/ 0 h 47"/>
                  <a:gd name="T8" fmla="*/ 0 w 129"/>
                  <a:gd name="T9" fmla="*/ 0 h 47"/>
                  <a:gd name="T10" fmla="*/ 16 w 129"/>
                  <a:gd name="T11" fmla="*/ 5 h 47"/>
                  <a:gd name="T12" fmla="*/ 1 w 129"/>
                  <a:gd name="T13" fmla="*/ 0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9" h="47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29" y="4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62" name="Freeform 400"/>
              <p:cNvSpPr>
                <a:spLocks/>
              </p:cNvSpPr>
              <p:nvPr/>
            </p:nvSpPr>
            <p:spPr bwMode="auto">
              <a:xfrm>
                <a:off x="2698" y="2046"/>
                <a:ext cx="66" cy="23"/>
              </a:xfrm>
              <a:custGeom>
                <a:avLst/>
                <a:gdLst>
                  <a:gd name="T0" fmla="*/ 1 w 132"/>
                  <a:gd name="T1" fmla="*/ 0 h 47"/>
                  <a:gd name="T2" fmla="*/ 1 w 132"/>
                  <a:gd name="T3" fmla="*/ 0 h 47"/>
                  <a:gd name="T4" fmla="*/ 1 w 132"/>
                  <a:gd name="T5" fmla="*/ 0 h 47"/>
                  <a:gd name="T6" fmla="*/ 0 w 132"/>
                  <a:gd name="T7" fmla="*/ 0 h 47"/>
                  <a:gd name="T8" fmla="*/ 0 w 132"/>
                  <a:gd name="T9" fmla="*/ 0 h 47"/>
                  <a:gd name="T10" fmla="*/ 17 w 132"/>
                  <a:gd name="T11" fmla="*/ 5 h 47"/>
                  <a:gd name="T12" fmla="*/ 1 w 132"/>
                  <a:gd name="T13" fmla="*/ 0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2" h="47">
                    <a:moveTo>
                      <a:pt x="5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32" y="4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63" name="Freeform 401"/>
              <p:cNvSpPr>
                <a:spLocks/>
              </p:cNvSpPr>
              <p:nvPr/>
            </p:nvSpPr>
            <p:spPr bwMode="auto">
              <a:xfrm>
                <a:off x="2694" y="2046"/>
                <a:ext cx="70" cy="23"/>
              </a:xfrm>
              <a:custGeom>
                <a:avLst/>
                <a:gdLst>
                  <a:gd name="T0" fmla="*/ 1 w 140"/>
                  <a:gd name="T1" fmla="*/ 0 h 47"/>
                  <a:gd name="T2" fmla="*/ 1 w 140"/>
                  <a:gd name="T3" fmla="*/ 0 h 47"/>
                  <a:gd name="T4" fmla="*/ 1 w 140"/>
                  <a:gd name="T5" fmla="*/ 0 h 47"/>
                  <a:gd name="T6" fmla="*/ 1 w 140"/>
                  <a:gd name="T7" fmla="*/ 0 h 47"/>
                  <a:gd name="T8" fmla="*/ 1 w 140"/>
                  <a:gd name="T9" fmla="*/ 0 h 47"/>
                  <a:gd name="T10" fmla="*/ 1 w 140"/>
                  <a:gd name="T11" fmla="*/ 0 h 47"/>
                  <a:gd name="T12" fmla="*/ 1 w 140"/>
                  <a:gd name="T13" fmla="*/ 0 h 47"/>
                  <a:gd name="T14" fmla="*/ 0 w 140"/>
                  <a:gd name="T15" fmla="*/ 0 h 47"/>
                  <a:gd name="T16" fmla="*/ 0 w 140"/>
                  <a:gd name="T17" fmla="*/ 0 h 47"/>
                  <a:gd name="T18" fmla="*/ 18 w 140"/>
                  <a:gd name="T19" fmla="*/ 5 h 47"/>
                  <a:gd name="T20" fmla="*/ 1 w 140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0" h="47">
                    <a:moveTo>
                      <a:pt x="6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40" y="4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64" name="Freeform 402"/>
              <p:cNvSpPr>
                <a:spLocks/>
              </p:cNvSpPr>
              <p:nvPr/>
            </p:nvSpPr>
            <p:spPr bwMode="auto">
              <a:xfrm>
                <a:off x="2690" y="2046"/>
                <a:ext cx="74" cy="23"/>
              </a:xfrm>
              <a:custGeom>
                <a:avLst/>
                <a:gdLst>
                  <a:gd name="T0" fmla="*/ 1 w 148"/>
                  <a:gd name="T1" fmla="*/ 0 h 47"/>
                  <a:gd name="T2" fmla="*/ 1 w 148"/>
                  <a:gd name="T3" fmla="*/ 0 h 47"/>
                  <a:gd name="T4" fmla="*/ 1 w 148"/>
                  <a:gd name="T5" fmla="*/ 0 h 47"/>
                  <a:gd name="T6" fmla="*/ 1 w 148"/>
                  <a:gd name="T7" fmla="*/ 0 h 47"/>
                  <a:gd name="T8" fmla="*/ 0 w 148"/>
                  <a:gd name="T9" fmla="*/ 0 h 47"/>
                  <a:gd name="T10" fmla="*/ 19 w 148"/>
                  <a:gd name="T11" fmla="*/ 5 h 47"/>
                  <a:gd name="T12" fmla="*/ 1 w 148"/>
                  <a:gd name="T13" fmla="*/ 0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8" h="47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48" y="4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65" name="Freeform 403"/>
              <p:cNvSpPr>
                <a:spLocks/>
              </p:cNvSpPr>
              <p:nvPr/>
            </p:nvSpPr>
            <p:spPr bwMode="auto">
              <a:xfrm>
                <a:off x="2687" y="2046"/>
                <a:ext cx="77" cy="23"/>
              </a:xfrm>
              <a:custGeom>
                <a:avLst/>
                <a:gdLst>
                  <a:gd name="T0" fmla="*/ 1 w 154"/>
                  <a:gd name="T1" fmla="*/ 0 h 47"/>
                  <a:gd name="T2" fmla="*/ 1 w 154"/>
                  <a:gd name="T3" fmla="*/ 0 h 47"/>
                  <a:gd name="T4" fmla="*/ 1 w 154"/>
                  <a:gd name="T5" fmla="*/ 0 h 47"/>
                  <a:gd name="T6" fmla="*/ 1 w 154"/>
                  <a:gd name="T7" fmla="*/ 0 h 47"/>
                  <a:gd name="T8" fmla="*/ 0 w 154"/>
                  <a:gd name="T9" fmla="*/ 0 h 47"/>
                  <a:gd name="T10" fmla="*/ 20 w 154"/>
                  <a:gd name="T11" fmla="*/ 5 h 47"/>
                  <a:gd name="T12" fmla="*/ 1 w 154"/>
                  <a:gd name="T13" fmla="*/ 0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4" h="47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54" y="4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66" name="Freeform 404"/>
              <p:cNvSpPr>
                <a:spLocks/>
              </p:cNvSpPr>
              <p:nvPr/>
            </p:nvSpPr>
            <p:spPr bwMode="auto">
              <a:xfrm>
                <a:off x="2683" y="2046"/>
                <a:ext cx="81" cy="23"/>
              </a:xfrm>
              <a:custGeom>
                <a:avLst/>
                <a:gdLst>
                  <a:gd name="T0" fmla="*/ 1 w 161"/>
                  <a:gd name="T1" fmla="*/ 0 h 47"/>
                  <a:gd name="T2" fmla="*/ 1 w 161"/>
                  <a:gd name="T3" fmla="*/ 0 h 47"/>
                  <a:gd name="T4" fmla="*/ 1 w 161"/>
                  <a:gd name="T5" fmla="*/ 0 h 47"/>
                  <a:gd name="T6" fmla="*/ 1 w 161"/>
                  <a:gd name="T7" fmla="*/ 0 h 47"/>
                  <a:gd name="T8" fmla="*/ 1 w 161"/>
                  <a:gd name="T9" fmla="*/ 0 h 47"/>
                  <a:gd name="T10" fmla="*/ 1 w 161"/>
                  <a:gd name="T11" fmla="*/ 0 h 47"/>
                  <a:gd name="T12" fmla="*/ 1 w 161"/>
                  <a:gd name="T13" fmla="*/ 0 h 47"/>
                  <a:gd name="T14" fmla="*/ 0 w 161"/>
                  <a:gd name="T15" fmla="*/ 0 h 47"/>
                  <a:gd name="T16" fmla="*/ 0 w 161"/>
                  <a:gd name="T17" fmla="*/ 0 h 47"/>
                  <a:gd name="T18" fmla="*/ 21 w 161"/>
                  <a:gd name="T19" fmla="*/ 5 h 47"/>
                  <a:gd name="T20" fmla="*/ 1 w 161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1" h="47">
                    <a:moveTo>
                      <a:pt x="7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61" y="4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67" name="Freeform 405"/>
              <p:cNvSpPr>
                <a:spLocks/>
              </p:cNvSpPr>
              <p:nvPr/>
            </p:nvSpPr>
            <p:spPr bwMode="auto">
              <a:xfrm>
                <a:off x="2680" y="2047"/>
                <a:ext cx="84" cy="22"/>
              </a:xfrm>
              <a:custGeom>
                <a:avLst/>
                <a:gdLst>
                  <a:gd name="T0" fmla="*/ 1 w 169"/>
                  <a:gd name="T1" fmla="*/ 0 h 45"/>
                  <a:gd name="T2" fmla="*/ 1 w 169"/>
                  <a:gd name="T3" fmla="*/ 0 h 45"/>
                  <a:gd name="T4" fmla="*/ 0 w 169"/>
                  <a:gd name="T5" fmla="*/ 0 h 45"/>
                  <a:gd name="T6" fmla="*/ 0 w 169"/>
                  <a:gd name="T7" fmla="*/ 0 h 45"/>
                  <a:gd name="T8" fmla="*/ 0 w 169"/>
                  <a:gd name="T9" fmla="*/ 0 h 45"/>
                  <a:gd name="T10" fmla="*/ 0 w 169"/>
                  <a:gd name="T11" fmla="*/ 0 h 45"/>
                  <a:gd name="T12" fmla="*/ 0 w 169"/>
                  <a:gd name="T13" fmla="*/ 0 h 45"/>
                  <a:gd name="T14" fmla="*/ 0 w 169"/>
                  <a:gd name="T15" fmla="*/ 0 h 45"/>
                  <a:gd name="T16" fmla="*/ 0 w 169"/>
                  <a:gd name="T17" fmla="*/ 0 h 45"/>
                  <a:gd name="T18" fmla="*/ 21 w 169"/>
                  <a:gd name="T19" fmla="*/ 5 h 45"/>
                  <a:gd name="T20" fmla="*/ 1 w 169"/>
                  <a:gd name="T21" fmla="*/ 0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9" h="45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69" y="4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68" name="Freeform 406"/>
              <p:cNvSpPr>
                <a:spLocks/>
              </p:cNvSpPr>
              <p:nvPr/>
            </p:nvSpPr>
            <p:spPr bwMode="auto">
              <a:xfrm>
                <a:off x="2676" y="2047"/>
                <a:ext cx="88" cy="22"/>
              </a:xfrm>
              <a:custGeom>
                <a:avLst/>
                <a:gdLst>
                  <a:gd name="T0" fmla="*/ 1 w 177"/>
                  <a:gd name="T1" fmla="*/ 0 h 45"/>
                  <a:gd name="T2" fmla="*/ 1 w 177"/>
                  <a:gd name="T3" fmla="*/ 0 h 45"/>
                  <a:gd name="T4" fmla="*/ 0 w 177"/>
                  <a:gd name="T5" fmla="*/ 0 h 45"/>
                  <a:gd name="T6" fmla="*/ 0 w 177"/>
                  <a:gd name="T7" fmla="*/ 0 h 45"/>
                  <a:gd name="T8" fmla="*/ 0 w 177"/>
                  <a:gd name="T9" fmla="*/ 0 h 45"/>
                  <a:gd name="T10" fmla="*/ 0 w 177"/>
                  <a:gd name="T11" fmla="*/ 0 h 45"/>
                  <a:gd name="T12" fmla="*/ 0 w 177"/>
                  <a:gd name="T13" fmla="*/ 0 h 45"/>
                  <a:gd name="T14" fmla="*/ 0 w 177"/>
                  <a:gd name="T15" fmla="*/ 0 h 45"/>
                  <a:gd name="T16" fmla="*/ 0 w 177"/>
                  <a:gd name="T17" fmla="*/ 0 h 45"/>
                  <a:gd name="T18" fmla="*/ 22 w 177"/>
                  <a:gd name="T19" fmla="*/ 5 h 45"/>
                  <a:gd name="T20" fmla="*/ 1 w 177"/>
                  <a:gd name="T21" fmla="*/ 0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7" h="45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77" y="4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69" name="Freeform 407"/>
              <p:cNvSpPr>
                <a:spLocks/>
              </p:cNvSpPr>
              <p:nvPr/>
            </p:nvSpPr>
            <p:spPr bwMode="auto">
              <a:xfrm>
                <a:off x="2671" y="2047"/>
                <a:ext cx="93" cy="22"/>
              </a:xfrm>
              <a:custGeom>
                <a:avLst/>
                <a:gdLst>
                  <a:gd name="T0" fmla="*/ 2 w 186"/>
                  <a:gd name="T1" fmla="*/ 0 h 45"/>
                  <a:gd name="T2" fmla="*/ 1 w 186"/>
                  <a:gd name="T3" fmla="*/ 0 h 45"/>
                  <a:gd name="T4" fmla="*/ 1 w 186"/>
                  <a:gd name="T5" fmla="*/ 0 h 45"/>
                  <a:gd name="T6" fmla="*/ 1 w 186"/>
                  <a:gd name="T7" fmla="*/ 0 h 45"/>
                  <a:gd name="T8" fmla="*/ 1 w 186"/>
                  <a:gd name="T9" fmla="*/ 0 h 45"/>
                  <a:gd name="T10" fmla="*/ 1 w 186"/>
                  <a:gd name="T11" fmla="*/ 0 h 45"/>
                  <a:gd name="T12" fmla="*/ 1 w 186"/>
                  <a:gd name="T13" fmla="*/ 0 h 45"/>
                  <a:gd name="T14" fmla="*/ 1 w 186"/>
                  <a:gd name="T15" fmla="*/ 0 h 45"/>
                  <a:gd name="T16" fmla="*/ 0 w 186"/>
                  <a:gd name="T17" fmla="*/ 0 h 45"/>
                  <a:gd name="T18" fmla="*/ 24 w 186"/>
                  <a:gd name="T19" fmla="*/ 5 h 45"/>
                  <a:gd name="T20" fmla="*/ 2 w 186"/>
                  <a:gd name="T21" fmla="*/ 0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6" h="45">
                    <a:moveTo>
                      <a:pt x="9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86" y="4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70" name="Freeform 408"/>
              <p:cNvSpPr>
                <a:spLocks/>
              </p:cNvSpPr>
              <p:nvPr/>
            </p:nvSpPr>
            <p:spPr bwMode="auto">
              <a:xfrm>
                <a:off x="2666" y="2047"/>
                <a:ext cx="98" cy="22"/>
              </a:xfrm>
              <a:custGeom>
                <a:avLst/>
                <a:gdLst>
                  <a:gd name="T0" fmla="*/ 2 w 196"/>
                  <a:gd name="T1" fmla="*/ 0 h 45"/>
                  <a:gd name="T2" fmla="*/ 1 w 196"/>
                  <a:gd name="T3" fmla="*/ 0 h 45"/>
                  <a:gd name="T4" fmla="*/ 1 w 196"/>
                  <a:gd name="T5" fmla="*/ 0 h 45"/>
                  <a:gd name="T6" fmla="*/ 1 w 196"/>
                  <a:gd name="T7" fmla="*/ 0 h 45"/>
                  <a:gd name="T8" fmla="*/ 1 w 196"/>
                  <a:gd name="T9" fmla="*/ 0 h 45"/>
                  <a:gd name="T10" fmla="*/ 1 w 196"/>
                  <a:gd name="T11" fmla="*/ 0 h 45"/>
                  <a:gd name="T12" fmla="*/ 1 w 196"/>
                  <a:gd name="T13" fmla="*/ 0 h 45"/>
                  <a:gd name="T14" fmla="*/ 1 w 196"/>
                  <a:gd name="T15" fmla="*/ 0 h 45"/>
                  <a:gd name="T16" fmla="*/ 0 w 196"/>
                  <a:gd name="T17" fmla="*/ 0 h 45"/>
                  <a:gd name="T18" fmla="*/ 25 w 196"/>
                  <a:gd name="T19" fmla="*/ 5 h 45"/>
                  <a:gd name="T20" fmla="*/ 2 w 196"/>
                  <a:gd name="T21" fmla="*/ 0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6" h="45">
                    <a:moveTo>
                      <a:pt x="10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96" y="4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71" name="Freeform 409"/>
              <p:cNvSpPr>
                <a:spLocks/>
              </p:cNvSpPr>
              <p:nvPr/>
            </p:nvSpPr>
            <p:spPr bwMode="auto">
              <a:xfrm>
                <a:off x="2661" y="2047"/>
                <a:ext cx="103" cy="22"/>
              </a:xfrm>
              <a:custGeom>
                <a:avLst/>
                <a:gdLst>
                  <a:gd name="T0" fmla="*/ 2 w 205"/>
                  <a:gd name="T1" fmla="*/ 0 h 45"/>
                  <a:gd name="T2" fmla="*/ 2 w 205"/>
                  <a:gd name="T3" fmla="*/ 0 h 45"/>
                  <a:gd name="T4" fmla="*/ 1 w 205"/>
                  <a:gd name="T5" fmla="*/ 0 h 45"/>
                  <a:gd name="T6" fmla="*/ 1 w 205"/>
                  <a:gd name="T7" fmla="*/ 0 h 45"/>
                  <a:gd name="T8" fmla="*/ 1 w 205"/>
                  <a:gd name="T9" fmla="*/ 0 h 45"/>
                  <a:gd name="T10" fmla="*/ 1 w 205"/>
                  <a:gd name="T11" fmla="*/ 0 h 45"/>
                  <a:gd name="T12" fmla="*/ 1 w 205"/>
                  <a:gd name="T13" fmla="*/ 0 h 45"/>
                  <a:gd name="T14" fmla="*/ 1 w 205"/>
                  <a:gd name="T15" fmla="*/ 0 h 45"/>
                  <a:gd name="T16" fmla="*/ 0 w 205"/>
                  <a:gd name="T17" fmla="*/ 0 h 45"/>
                  <a:gd name="T18" fmla="*/ 26 w 205"/>
                  <a:gd name="T19" fmla="*/ 5 h 45"/>
                  <a:gd name="T20" fmla="*/ 2 w 205"/>
                  <a:gd name="T21" fmla="*/ 0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5" h="45">
                    <a:moveTo>
                      <a:pt x="9" y="0"/>
                    </a:moveTo>
                    <a:lnTo>
                      <a:pt x="9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05" y="4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72" name="Freeform 410"/>
              <p:cNvSpPr>
                <a:spLocks/>
              </p:cNvSpPr>
              <p:nvPr/>
            </p:nvSpPr>
            <p:spPr bwMode="auto">
              <a:xfrm>
                <a:off x="2657" y="2048"/>
                <a:ext cx="107" cy="21"/>
              </a:xfrm>
              <a:custGeom>
                <a:avLst/>
                <a:gdLst>
                  <a:gd name="T0" fmla="*/ 1 w 215"/>
                  <a:gd name="T1" fmla="*/ 0 h 43"/>
                  <a:gd name="T2" fmla="*/ 1 w 215"/>
                  <a:gd name="T3" fmla="*/ 0 h 43"/>
                  <a:gd name="T4" fmla="*/ 1 w 215"/>
                  <a:gd name="T5" fmla="*/ 0 h 43"/>
                  <a:gd name="T6" fmla="*/ 0 w 215"/>
                  <a:gd name="T7" fmla="*/ 0 h 43"/>
                  <a:gd name="T8" fmla="*/ 0 w 215"/>
                  <a:gd name="T9" fmla="*/ 0 h 43"/>
                  <a:gd name="T10" fmla="*/ 0 w 215"/>
                  <a:gd name="T11" fmla="*/ 0 h 43"/>
                  <a:gd name="T12" fmla="*/ 0 w 215"/>
                  <a:gd name="T13" fmla="*/ 0 h 43"/>
                  <a:gd name="T14" fmla="*/ 0 w 215"/>
                  <a:gd name="T15" fmla="*/ 0 h 43"/>
                  <a:gd name="T16" fmla="*/ 0 w 215"/>
                  <a:gd name="T17" fmla="*/ 0 h 43"/>
                  <a:gd name="T18" fmla="*/ 26 w 215"/>
                  <a:gd name="T19" fmla="*/ 5 h 43"/>
                  <a:gd name="T20" fmla="*/ 1 w 215"/>
                  <a:gd name="T21" fmla="*/ 0 h 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43">
                    <a:moveTo>
                      <a:pt x="10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15" y="4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73" name="Freeform 411"/>
              <p:cNvSpPr>
                <a:spLocks/>
              </p:cNvSpPr>
              <p:nvPr/>
            </p:nvSpPr>
            <p:spPr bwMode="auto">
              <a:xfrm>
                <a:off x="2651" y="2048"/>
                <a:ext cx="113" cy="21"/>
              </a:xfrm>
              <a:custGeom>
                <a:avLst/>
                <a:gdLst>
                  <a:gd name="T0" fmla="*/ 1 w 227"/>
                  <a:gd name="T1" fmla="*/ 0 h 43"/>
                  <a:gd name="T2" fmla="*/ 1 w 227"/>
                  <a:gd name="T3" fmla="*/ 0 h 43"/>
                  <a:gd name="T4" fmla="*/ 1 w 227"/>
                  <a:gd name="T5" fmla="*/ 0 h 43"/>
                  <a:gd name="T6" fmla="*/ 0 w 227"/>
                  <a:gd name="T7" fmla="*/ 0 h 43"/>
                  <a:gd name="T8" fmla="*/ 0 w 227"/>
                  <a:gd name="T9" fmla="*/ 0 h 43"/>
                  <a:gd name="T10" fmla="*/ 0 w 227"/>
                  <a:gd name="T11" fmla="*/ 0 h 43"/>
                  <a:gd name="T12" fmla="*/ 0 w 227"/>
                  <a:gd name="T13" fmla="*/ 0 h 43"/>
                  <a:gd name="T14" fmla="*/ 0 w 227"/>
                  <a:gd name="T15" fmla="*/ 0 h 43"/>
                  <a:gd name="T16" fmla="*/ 0 w 227"/>
                  <a:gd name="T17" fmla="*/ 0 h 43"/>
                  <a:gd name="T18" fmla="*/ 28 w 227"/>
                  <a:gd name="T19" fmla="*/ 5 h 43"/>
                  <a:gd name="T20" fmla="*/ 1 w 227"/>
                  <a:gd name="T21" fmla="*/ 0 h 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7" h="43">
                    <a:moveTo>
                      <a:pt x="12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27" y="4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74" name="Freeform 412"/>
              <p:cNvSpPr>
                <a:spLocks/>
              </p:cNvSpPr>
              <p:nvPr/>
            </p:nvSpPr>
            <p:spPr bwMode="auto">
              <a:xfrm>
                <a:off x="2645" y="2049"/>
                <a:ext cx="119" cy="20"/>
              </a:xfrm>
              <a:custGeom>
                <a:avLst/>
                <a:gdLst>
                  <a:gd name="T0" fmla="*/ 2 w 238"/>
                  <a:gd name="T1" fmla="*/ 0 h 41"/>
                  <a:gd name="T2" fmla="*/ 2 w 238"/>
                  <a:gd name="T3" fmla="*/ 0 h 41"/>
                  <a:gd name="T4" fmla="*/ 1 w 238"/>
                  <a:gd name="T5" fmla="*/ 0 h 41"/>
                  <a:gd name="T6" fmla="*/ 1 w 238"/>
                  <a:gd name="T7" fmla="*/ 0 h 41"/>
                  <a:gd name="T8" fmla="*/ 1 w 238"/>
                  <a:gd name="T9" fmla="*/ 0 h 41"/>
                  <a:gd name="T10" fmla="*/ 1 w 238"/>
                  <a:gd name="T11" fmla="*/ 0 h 41"/>
                  <a:gd name="T12" fmla="*/ 1 w 238"/>
                  <a:gd name="T13" fmla="*/ 0 h 41"/>
                  <a:gd name="T14" fmla="*/ 0 w 238"/>
                  <a:gd name="T15" fmla="*/ 0 h 41"/>
                  <a:gd name="T16" fmla="*/ 0 w 238"/>
                  <a:gd name="T17" fmla="*/ 0 h 41"/>
                  <a:gd name="T18" fmla="*/ 30 w 238"/>
                  <a:gd name="T19" fmla="*/ 5 h 41"/>
                  <a:gd name="T20" fmla="*/ 2 w 238"/>
                  <a:gd name="T21" fmla="*/ 0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8" h="41">
                    <a:moveTo>
                      <a:pt x="11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38" y="4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75" name="Freeform 413"/>
              <p:cNvSpPr>
                <a:spLocks/>
              </p:cNvSpPr>
              <p:nvPr/>
            </p:nvSpPr>
            <p:spPr bwMode="auto">
              <a:xfrm>
                <a:off x="2637" y="2049"/>
                <a:ext cx="127" cy="20"/>
              </a:xfrm>
              <a:custGeom>
                <a:avLst/>
                <a:gdLst>
                  <a:gd name="T0" fmla="*/ 2 w 253"/>
                  <a:gd name="T1" fmla="*/ 0 h 41"/>
                  <a:gd name="T2" fmla="*/ 2 w 253"/>
                  <a:gd name="T3" fmla="*/ 0 h 41"/>
                  <a:gd name="T4" fmla="*/ 2 w 253"/>
                  <a:gd name="T5" fmla="*/ 0 h 41"/>
                  <a:gd name="T6" fmla="*/ 2 w 253"/>
                  <a:gd name="T7" fmla="*/ 0 h 41"/>
                  <a:gd name="T8" fmla="*/ 1 w 253"/>
                  <a:gd name="T9" fmla="*/ 0 h 41"/>
                  <a:gd name="T10" fmla="*/ 1 w 253"/>
                  <a:gd name="T11" fmla="*/ 0 h 41"/>
                  <a:gd name="T12" fmla="*/ 1 w 253"/>
                  <a:gd name="T13" fmla="*/ 0 h 41"/>
                  <a:gd name="T14" fmla="*/ 1 w 253"/>
                  <a:gd name="T15" fmla="*/ 0 h 41"/>
                  <a:gd name="T16" fmla="*/ 0 w 253"/>
                  <a:gd name="T17" fmla="*/ 0 h 41"/>
                  <a:gd name="T18" fmla="*/ 32 w 253"/>
                  <a:gd name="T19" fmla="*/ 5 h 41"/>
                  <a:gd name="T20" fmla="*/ 2 w 253"/>
                  <a:gd name="T21" fmla="*/ 0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3" h="41">
                    <a:moveTo>
                      <a:pt x="15" y="0"/>
                    </a:moveTo>
                    <a:lnTo>
                      <a:pt x="13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53" y="4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76" name="Freeform 414"/>
              <p:cNvSpPr>
                <a:spLocks/>
              </p:cNvSpPr>
              <p:nvPr/>
            </p:nvSpPr>
            <p:spPr bwMode="auto">
              <a:xfrm>
                <a:off x="2631" y="2050"/>
                <a:ext cx="133" cy="19"/>
              </a:xfrm>
              <a:custGeom>
                <a:avLst/>
                <a:gdLst>
                  <a:gd name="T0" fmla="*/ 2 w 267"/>
                  <a:gd name="T1" fmla="*/ 0 h 39"/>
                  <a:gd name="T2" fmla="*/ 1 w 267"/>
                  <a:gd name="T3" fmla="*/ 0 h 39"/>
                  <a:gd name="T4" fmla="*/ 1 w 267"/>
                  <a:gd name="T5" fmla="*/ 0 h 39"/>
                  <a:gd name="T6" fmla="*/ 1 w 267"/>
                  <a:gd name="T7" fmla="*/ 0 h 39"/>
                  <a:gd name="T8" fmla="*/ 1 w 267"/>
                  <a:gd name="T9" fmla="*/ 0 h 39"/>
                  <a:gd name="T10" fmla="*/ 0 w 267"/>
                  <a:gd name="T11" fmla="*/ 0 h 39"/>
                  <a:gd name="T12" fmla="*/ 0 w 267"/>
                  <a:gd name="T13" fmla="*/ 0 h 39"/>
                  <a:gd name="T14" fmla="*/ 0 w 267"/>
                  <a:gd name="T15" fmla="*/ 0 h 39"/>
                  <a:gd name="T16" fmla="*/ 0 w 267"/>
                  <a:gd name="T17" fmla="*/ 0 h 39"/>
                  <a:gd name="T18" fmla="*/ 33 w 267"/>
                  <a:gd name="T19" fmla="*/ 4 h 39"/>
                  <a:gd name="T20" fmla="*/ 2 w 267"/>
                  <a:gd name="T21" fmla="*/ 0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7" h="39">
                    <a:moveTo>
                      <a:pt x="16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7" y="39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77" name="Freeform 415"/>
              <p:cNvSpPr>
                <a:spLocks/>
              </p:cNvSpPr>
              <p:nvPr/>
            </p:nvSpPr>
            <p:spPr bwMode="auto">
              <a:xfrm>
                <a:off x="2624" y="2050"/>
                <a:ext cx="140" cy="19"/>
              </a:xfrm>
              <a:custGeom>
                <a:avLst/>
                <a:gdLst>
                  <a:gd name="T0" fmla="*/ 2 w 280"/>
                  <a:gd name="T1" fmla="*/ 0 h 39"/>
                  <a:gd name="T2" fmla="*/ 2 w 280"/>
                  <a:gd name="T3" fmla="*/ 0 h 39"/>
                  <a:gd name="T4" fmla="*/ 2 w 280"/>
                  <a:gd name="T5" fmla="*/ 0 h 39"/>
                  <a:gd name="T6" fmla="*/ 2 w 280"/>
                  <a:gd name="T7" fmla="*/ 0 h 39"/>
                  <a:gd name="T8" fmla="*/ 1 w 280"/>
                  <a:gd name="T9" fmla="*/ 0 h 39"/>
                  <a:gd name="T10" fmla="*/ 1 w 280"/>
                  <a:gd name="T11" fmla="*/ 0 h 39"/>
                  <a:gd name="T12" fmla="*/ 1 w 280"/>
                  <a:gd name="T13" fmla="*/ 0 h 39"/>
                  <a:gd name="T14" fmla="*/ 1 w 280"/>
                  <a:gd name="T15" fmla="*/ 0 h 39"/>
                  <a:gd name="T16" fmla="*/ 0 w 280"/>
                  <a:gd name="T17" fmla="*/ 0 h 39"/>
                  <a:gd name="T18" fmla="*/ 35 w 280"/>
                  <a:gd name="T19" fmla="*/ 4 h 39"/>
                  <a:gd name="T20" fmla="*/ 2 w 280"/>
                  <a:gd name="T21" fmla="*/ 0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80" h="39">
                    <a:moveTo>
                      <a:pt x="15" y="0"/>
                    </a:moveTo>
                    <a:lnTo>
                      <a:pt x="13" y="0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80" y="39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78" name="Freeform 416"/>
              <p:cNvSpPr>
                <a:spLocks/>
              </p:cNvSpPr>
              <p:nvPr/>
            </p:nvSpPr>
            <p:spPr bwMode="auto">
              <a:xfrm>
                <a:off x="2616" y="2051"/>
                <a:ext cx="148" cy="18"/>
              </a:xfrm>
              <a:custGeom>
                <a:avLst/>
                <a:gdLst>
                  <a:gd name="T0" fmla="*/ 2 w 296"/>
                  <a:gd name="T1" fmla="*/ 0 h 37"/>
                  <a:gd name="T2" fmla="*/ 2 w 296"/>
                  <a:gd name="T3" fmla="*/ 0 h 37"/>
                  <a:gd name="T4" fmla="*/ 2 w 296"/>
                  <a:gd name="T5" fmla="*/ 0 h 37"/>
                  <a:gd name="T6" fmla="*/ 2 w 296"/>
                  <a:gd name="T7" fmla="*/ 0 h 37"/>
                  <a:gd name="T8" fmla="*/ 1 w 296"/>
                  <a:gd name="T9" fmla="*/ 0 h 37"/>
                  <a:gd name="T10" fmla="*/ 1 w 296"/>
                  <a:gd name="T11" fmla="*/ 0 h 37"/>
                  <a:gd name="T12" fmla="*/ 1 w 296"/>
                  <a:gd name="T13" fmla="*/ 0 h 37"/>
                  <a:gd name="T14" fmla="*/ 1 w 296"/>
                  <a:gd name="T15" fmla="*/ 0 h 37"/>
                  <a:gd name="T16" fmla="*/ 0 w 296"/>
                  <a:gd name="T17" fmla="*/ 0 h 37"/>
                  <a:gd name="T18" fmla="*/ 37 w 296"/>
                  <a:gd name="T19" fmla="*/ 4 h 37"/>
                  <a:gd name="T20" fmla="*/ 2 w 296"/>
                  <a:gd name="T21" fmla="*/ 0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6" h="37">
                    <a:moveTo>
                      <a:pt x="16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96" y="3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79" name="Freeform 417"/>
              <p:cNvSpPr>
                <a:spLocks/>
              </p:cNvSpPr>
              <p:nvPr/>
            </p:nvSpPr>
            <p:spPr bwMode="auto">
              <a:xfrm>
                <a:off x="2609" y="2051"/>
                <a:ext cx="155" cy="18"/>
              </a:xfrm>
              <a:custGeom>
                <a:avLst/>
                <a:gdLst>
                  <a:gd name="T0" fmla="*/ 1 w 311"/>
                  <a:gd name="T1" fmla="*/ 0 h 35"/>
                  <a:gd name="T2" fmla="*/ 1 w 311"/>
                  <a:gd name="T3" fmla="*/ 0 h 35"/>
                  <a:gd name="T4" fmla="*/ 1 w 311"/>
                  <a:gd name="T5" fmla="*/ 0 h 35"/>
                  <a:gd name="T6" fmla="*/ 1 w 311"/>
                  <a:gd name="T7" fmla="*/ 0 h 35"/>
                  <a:gd name="T8" fmla="*/ 1 w 311"/>
                  <a:gd name="T9" fmla="*/ 0 h 35"/>
                  <a:gd name="T10" fmla="*/ 0 w 311"/>
                  <a:gd name="T11" fmla="*/ 0 h 35"/>
                  <a:gd name="T12" fmla="*/ 0 w 311"/>
                  <a:gd name="T13" fmla="*/ 0 h 35"/>
                  <a:gd name="T14" fmla="*/ 0 w 311"/>
                  <a:gd name="T15" fmla="*/ 0 h 35"/>
                  <a:gd name="T16" fmla="*/ 0 w 311"/>
                  <a:gd name="T17" fmla="*/ 1 h 35"/>
                  <a:gd name="T18" fmla="*/ 38 w 311"/>
                  <a:gd name="T19" fmla="*/ 5 h 35"/>
                  <a:gd name="T20" fmla="*/ 1 w 311"/>
                  <a:gd name="T21" fmla="*/ 0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11" h="35">
                    <a:moveTo>
                      <a:pt x="15" y="0"/>
                    </a:moveTo>
                    <a:lnTo>
                      <a:pt x="13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311" y="3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80" name="Freeform 418"/>
              <p:cNvSpPr>
                <a:spLocks/>
              </p:cNvSpPr>
              <p:nvPr/>
            </p:nvSpPr>
            <p:spPr bwMode="auto">
              <a:xfrm>
                <a:off x="2600" y="2051"/>
                <a:ext cx="164" cy="18"/>
              </a:xfrm>
              <a:custGeom>
                <a:avLst/>
                <a:gdLst>
                  <a:gd name="T0" fmla="*/ 3 w 328"/>
                  <a:gd name="T1" fmla="*/ 0 h 35"/>
                  <a:gd name="T2" fmla="*/ 2 w 328"/>
                  <a:gd name="T3" fmla="*/ 1 h 35"/>
                  <a:gd name="T4" fmla="*/ 2 w 328"/>
                  <a:gd name="T5" fmla="*/ 1 h 35"/>
                  <a:gd name="T6" fmla="*/ 2 w 328"/>
                  <a:gd name="T7" fmla="*/ 1 h 35"/>
                  <a:gd name="T8" fmla="*/ 1 w 328"/>
                  <a:gd name="T9" fmla="*/ 1 h 35"/>
                  <a:gd name="T10" fmla="*/ 1 w 328"/>
                  <a:gd name="T11" fmla="*/ 1 h 35"/>
                  <a:gd name="T12" fmla="*/ 1 w 328"/>
                  <a:gd name="T13" fmla="*/ 1 h 35"/>
                  <a:gd name="T14" fmla="*/ 1 w 328"/>
                  <a:gd name="T15" fmla="*/ 1 h 35"/>
                  <a:gd name="T16" fmla="*/ 0 w 328"/>
                  <a:gd name="T17" fmla="*/ 1 h 35"/>
                  <a:gd name="T18" fmla="*/ 41 w 328"/>
                  <a:gd name="T19" fmla="*/ 5 h 35"/>
                  <a:gd name="T20" fmla="*/ 3 w 328"/>
                  <a:gd name="T21" fmla="*/ 0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8" h="35">
                    <a:moveTo>
                      <a:pt x="17" y="0"/>
                    </a:moveTo>
                    <a:lnTo>
                      <a:pt x="15" y="2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328" y="3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81" name="Freeform 419"/>
              <p:cNvSpPr>
                <a:spLocks/>
              </p:cNvSpPr>
              <p:nvPr/>
            </p:nvSpPr>
            <p:spPr bwMode="auto">
              <a:xfrm>
                <a:off x="2591" y="2053"/>
                <a:ext cx="173" cy="16"/>
              </a:xfrm>
              <a:custGeom>
                <a:avLst/>
                <a:gdLst>
                  <a:gd name="T0" fmla="*/ 3 w 346"/>
                  <a:gd name="T1" fmla="*/ 0 h 31"/>
                  <a:gd name="T2" fmla="*/ 2 w 346"/>
                  <a:gd name="T3" fmla="*/ 0 h 31"/>
                  <a:gd name="T4" fmla="*/ 2 w 346"/>
                  <a:gd name="T5" fmla="*/ 0 h 31"/>
                  <a:gd name="T6" fmla="*/ 2 w 346"/>
                  <a:gd name="T7" fmla="*/ 0 h 31"/>
                  <a:gd name="T8" fmla="*/ 1 w 346"/>
                  <a:gd name="T9" fmla="*/ 0 h 31"/>
                  <a:gd name="T10" fmla="*/ 1 w 346"/>
                  <a:gd name="T11" fmla="*/ 1 h 31"/>
                  <a:gd name="T12" fmla="*/ 1 w 346"/>
                  <a:gd name="T13" fmla="*/ 1 h 31"/>
                  <a:gd name="T14" fmla="*/ 1 w 346"/>
                  <a:gd name="T15" fmla="*/ 1 h 31"/>
                  <a:gd name="T16" fmla="*/ 0 w 346"/>
                  <a:gd name="T17" fmla="*/ 1 h 31"/>
                  <a:gd name="T18" fmla="*/ 44 w 346"/>
                  <a:gd name="T19" fmla="*/ 4 h 31"/>
                  <a:gd name="T20" fmla="*/ 3 w 346"/>
                  <a:gd name="T21" fmla="*/ 0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46" h="31">
                    <a:moveTo>
                      <a:pt x="18" y="0"/>
                    </a:moveTo>
                    <a:lnTo>
                      <a:pt x="16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346" y="3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82" name="Freeform 420"/>
              <p:cNvSpPr>
                <a:spLocks/>
              </p:cNvSpPr>
              <p:nvPr/>
            </p:nvSpPr>
            <p:spPr bwMode="auto">
              <a:xfrm>
                <a:off x="2583" y="2054"/>
                <a:ext cx="181" cy="15"/>
              </a:xfrm>
              <a:custGeom>
                <a:avLst/>
                <a:gdLst>
                  <a:gd name="T0" fmla="*/ 2 w 363"/>
                  <a:gd name="T1" fmla="*/ 0 h 29"/>
                  <a:gd name="T2" fmla="*/ 2 w 363"/>
                  <a:gd name="T3" fmla="*/ 0 h 29"/>
                  <a:gd name="T4" fmla="*/ 1 w 363"/>
                  <a:gd name="T5" fmla="*/ 0 h 29"/>
                  <a:gd name="T6" fmla="*/ 1 w 363"/>
                  <a:gd name="T7" fmla="*/ 1 h 29"/>
                  <a:gd name="T8" fmla="*/ 1 w 363"/>
                  <a:gd name="T9" fmla="*/ 1 h 29"/>
                  <a:gd name="T10" fmla="*/ 1 w 363"/>
                  <a:gd name="T11" fmla="*/ 1 h 29"/>
                  <a:gd name="T12" fmla="*/ 0 w 363"/>
                  <a:gd name="T13" fmla="*/ 1 h 29"/>
                  <a:gd name="T14" fmla="*/ 0 w 363"/>
                  <a:gd name="T15" fmla="*/ 1 h 29"/>
                  <a:gd name="T16" fmla="*/ 0 w 363"/>
                  <a:gd name="T17" fmla="*/ 1 h 29"/>
                  <a:gd name="T18" fmla="*/ 45 w 363"/>
                  <a:gd name="T19" fmla="*/ 4 h 29"/>
                  <a:gd name="T20" fmla="*/ 2 w 363"/>
                  <a:gd name="T21" fmla="*/ 0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63" h="29">
                    <a:moveTo>
                      <a:pt x="17" y="0"/>
                    </a:moveTo>
                    <a:lnTo>
                      <a:pt x="16" y="0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363" y="2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83" name="Freeform 421"/>
              <p:cNvSpPr>
                <a:spLocks/>
              </p:cNvSpPr>
              <p:nvPr/>
            </p:nvSpPr>
            <p:spPr bwMode="auto">
              <a:xfrm>
                <a:off x="2575" y="2056"/>
                <a:ext cx="189" cy="13"/>
              </a:xfrm>
              <a:custGeom>
                <a:avLst/>
                <a:gdLst>
                  <a:gd name="T0" fmla="*/ 2 w 378"/>
                  <a:gd name="T1" fmla="*/ 0 h 25"/>
                  <a:gd name="T2" fmla="*/ 2 w 378"/>
                  <a:gd name="T3" fmla="*/ 0 h 25"/>
                  <a:gd name="T4" fmla="*/ 2 w 378"/>
                  <a:gd name="T5" fmla="*/ 0 h 25"/>
                  <a:gd name="T6" fmla="*/ 2 w 378"/>
                  <a:gd name="T7" fmla="*/ 0 h 25"/>
                  <a:gd name="T8" fmla="*/ 1 w 378"/>
                  <a:gd name="T9" fmla="*/ 0 h 25"/>
                  <a:gd name="T10" fmla="*/ 1 w 378"/>
                  <a:gd name="T11" fmla="*/ 1 h 25"/>
                  <a:gd name="T12" fmla="*/ 1 w 378"/>
                  <a:gd name="T13" fmla="*/ 1 h 25"/>
                  <a:gd name="T14" fmla="*/ 1 w 378"/>
                  <a:gd name="T15" fmla="*/ 1 h 25"/>
                  <a:gd name="T16" fmla="*/ 0 w 378"/>
                  <a:gd name="T17" fmla="*/ 1 h 25"/>
                  <a:gd name="T18" fmla="*/ 48 w 378"/>
                  <a:gd name="T19" fmla="*/ 4 h 25"/>
                  <a:gd name="T20" fmla="*/ 2 w 378"/>
                  <a:gd name="T21" fmla="*/ 0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5">
                    <a:moveTo>
                      <a:pt x="15" y="0"/>
                    </a:moveTo>
                    <a:lnTo>
                      <a:pt x="13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378" y="2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84" name="Freeform 422"/>
              <p:cNvSpPr>
                <a:spLocks/>
              </p:cNvSpPr>
              <p:nvPr/>
            </p:nvSpPr>
            <p:spPr bwMode="auto">
              <a:xfrm>
                <a:off x="2567" y="2057"/>
                <a:ext cx="197" cy="12"/>
              </a:xfrm>
              <a:custGeom>
                <a:avLst/>
                <a:gdLst>
                  <a:gd name="T0" fmla="*/ 2 w 394"/>
                  <a:gd name="T1" fmla="*/ 0 h 24"/>
                  <a:gd name="T2" fmla="*/ 2 w 394"/>
                  <a:gd name="T3" fmla="*/ 0 h 24"/>
                  <a:gd name="T4" fmla="*/ 2 w 394"/>
                  <a:gd name="T5" fmla="*/ 0 h 24"/>
                  <a:gd name="T6" fmla="*/ 2 w 394"/>
                  <a:gd name="T7" fmla="*/ 1 h 24"/>
                  <a:gd name="T8" fmla="*/ 1 w 394"/>
                  <a:gd name="T9" fmla="*/ 1 h 24"/>
                  <a:gd name="T10" fmla="*/ 1 w 394"/>
                  <a:gd name="T11" fmla="*/ 1 h 24"/>
                  <a:gd name="T12" fmla="*/ 1 w 394"/>
                  <a:gd name="T13" fmla="*/ 1 h 24"/>
                  <a:gd name="T14" fmla="*/ 1 w 394"/>
                  <a:gd name="T15" fmla="*/ 1 h 24"/>
                  <a:gd name="T16" fmla="*/ 0 w 394"/>
                  <a:gd name="T17" fmla="*/ 1 h 24"/>
                  <a:gd name="T18" fmla="*/ 50 w 394"/>
                  <a:gd name="T19" fmla="*/ 3 h 24"/>
                  <a:gd name="T20" fmla="*/ 2 w 39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4" h="24">
                    <a:moveTo>
                      <a:pt x="16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394" y="2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85" name="Freeform 423"/>
              <p:cNvSpPr>
                <a:spLocks/>
              </p:cNvSpPr>
              <p:nvPr/>
            </p:nvSpPr>
            <p:spPr bwMode="auto">
              <a:xfrm>
                <a:off x="2560" y="2059"/>
                <a:ext cx="204" cy="10"/>
              </a:xfrm>
              <a:custGeom>
                <a:avLst/>
                <a:gdLst>
                  <a:gd name="T0" fmla="*/ 2 w 407"/>
                  <a:gd name="T1" fmla="*/ 0 h 20"/>
                  <a:gd name="T2" fmla="*/ 2 w 407"/>
                  <a:gd name="T3" fmla="*/ 0 h 20"/>
                  <a:gd name="T4" fmla="*/ 2 w 407"/>
                  <a:gd name="T5" fmla="*/ 1 h 20"/>
                  <a:gd name="T6" fmla="*/ 1 w 407"/>
                  <a:gd name="T7" fmla="*/ 1 h 20"/>
                  <a:gd name="T8" fmla="*/ 1 w 407"/>
                  <a:gd name="T9" fmla="*/ 1 h 20"/>
                  <a:gd name="T10" fmla="*/ 1 w 407"/>
                  <a:gd name="T11" fmla="*/ 1 h 20"/>
                  <a:gd name="T12" fmla="*/ 1 w 407"/>
                  <a:gd name="T13" fmla="*/ 1 h 20"/>
                  <a:gd name="T14" fmla="*/ 1 w 407"/>
                  <a:gd name="T15" fmla="*/ 1 h 20"/>
                  <a:gd name="T16" fmla="*/ 0 w 407"/>
                  <a:gd name="T17" fmla="*/ 1 h 20"/>
                  <a:gd name="T18" fmla="*/ 51 w 407"/>
                  <a:gd name="T19" fmla="*/ 3 h 20"/>
                  <a:gd name="T20" fmla="*/ 2 w 407"/>
                  <a:gd name="T21" fmla="*/ 0 h 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07" h="20">
                    <a:moveTo>
                      <a:pt x="13" y="0"/>
                    </a:moveTo>
                    <a:lnTo>
                      <a:pt x="12" y="0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407" y="2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86" name="Freeform 424"/>
              <p:cNvSpPr>
                <a:spLocks/>
              </p:cNvSpPr>
              <p:nvPr/>
            </p:nvSpPr>
            <p:spPr bwMode="auto">
              <a:xfrm>
                <a:off x="2555" y="2061"/>
                <a:ext cx="209" cy="8"/>
              </a:xfrm>
              <a:custGeom>
                <a:avLst/>
                <a:gdLst>
                  <a:gd name="T0" fmla="*/ 1 w 419"/>
                  <a:gd name="T1" fmla="*/ 0 h 16"/>
                  <a:gd name="T2" fmla="*/ 1 w 419"/>
                  <a:gd name="T3" fmla="*/ 0 h 16"/>
                  <a:gd name="T4" fmla="*/ 1 w 419"/>
                  <a:gd name="T5" fmla="*/ 1 h 16"/>
                  <a:gd name="T6" fmla="*/ 0 w 419"/>
                  <a:gd name="T7" fmla="*/ 1 h 16"/>
                  <a:gd name="T8" fmla="*/ 0 w 419"/>
                  <a:gd name="T9" fmla="*/ 1 h 16"/>
                  <a:gd name="T10" fmla="*/ 0 w 419"/>
                  <a:gd name="T11" fmla="*/ 1 h 16"/>
                  <a:gd name="T12" fmla="*/ 0 w 419"/>
                  <a:gd name="T13" fmla="*/ 1 h 16"/>
                  <a:gd name="T14" fmla="*/ 0 w 419"/>
                  <a:gd name="T15" fmla="*/ 1 h 16"/>
                  <a:gd name="T16" fmla="*/ 0 w 419"/>
                  <a:gd name="T17" fmla="*/ 1 h 16"/>
                  <a:gd name="T18" fmla="*/ 52 w 419"/>
                  <a:gd name="T19" fmla="*/ 2 h 16"/>
                  <a:gd name="T20" fmla="*/ 1 w 419"/>
                  <a:gd name="T21" fmla="*/ 0 h 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9" h="16">
                    <a:moveTo>
                      <a:pt x="12" y="0"/>
                    </a:moveTo>
                    <a:lnTo>
                      <a:pt x="10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419" y="1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88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87" name="Freeform 425"/>
              <p:cNvSpPr>
                <a:spLocks/>
              </p:cNvSpPr>
              <p:nvPr/>
            </p:nvSpPr>
            <p:spPr bwMode="auto">
              <a:xfrm>
                <a:off x="2551" y="2064"/>
                <a:ext cx="213" cy="5"/>
              </a:xfrm>
              <a:custGeom>
                <a:avLst/>
                <a:gdLst>
                  <a:gd name="T0" fmla="*/ 1 w 426"/>
                  <a:gd name="T1" fmla="*/ 0 h 10"/>
                  <a:gd name="T2" fmla="*/ 1 w 426"/>
                  <a:gd name="T3" fmla="*/ 0 h 10"/>
                  <a:gd name="T4" fmla="*/ 1 w 426"/>
                  <a:gd name="T5" fmla="*/ 0 h 10"/>
                  <a:gd name="T6" fmla="*/ 1 w 426"/>
                  <a:gd name="T7" fmla="*/ 0 h 10"/>
                  <a:gd name="T8" fmla="*/ 1 w 426"/>
                  <a:gd name="T9" fmla="*/ 1 h 10"/>
                  <a:gd name="T10" fmla="*/ 1 w 426"/>
                  <a:gd name="T11" fmla="*/ 1 h 10"/>
                  <a:gd name="T12" fmla="*/ 1 w 426"/>
                  <a:gd name="T13" fmla="*/ 1 h 10"/>
                  <a:gd name="T14" fmla="*/ 0 w 426"/>
                  <a:gd name="T15" fmla="*/ 1 h 10"/>
                  <a:gd name="T16" fmla="*/ 0 w 426"/>
                  <a:gd name="T17" fmla="*/ 1 h 10"/>
                  <a:gd name="T18" fmla="*/ 54 w 426"/>
                  <a:gd name="T19" fmla="*/ 2 h 10"/>
                  <a:gd name="T20" fmla="*/ 1 w 426"/>
                  <a:gd name="T21" fmla="*/ 0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26" h="10">
                    <a:moveTo>
                      <a:pt x="7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426" y="1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88" name="Freeform 426"/>
              <p:cNvSpPr>
                <a:spLocks/>
              </p:cNvSpPr>
              <p:nvPr/>
            </p:nvSpPr>
            <p:spPr bwMode="auto">
              <a:xfrm>
                <a:off x="2549" y="2066"/>
                <a:ext cx="215" cy="3"/>
              </a:xfrm>
              <a:custGeom>
                <a:avLst/>
                <a:gdLst>
                  <a:gd name="T0" fmla="*/ 1 w 430"/>
                  <a:gd name="T1" fmla="*/ 0 h 6"/>
                  <a:gd name="T2" fmla="*/ 1 w 430"/>
                  <a:gd name="T3" fmla="*/ 0 h 6"/>
                  <a:gd name="T4" fmla="*/ 1 w 430"/>
                  <a:gd name="T5" fmla="*/ 0 h 6"/>
                  <a:gd name="T6" fmla="*/ 1 w 430"/>
                  <a:gd name="T7" fmla="*/ 1 h 6"/>
                  <a:gd name="T8" fmla="*/ 0 w 430"/>
                  <a:gd name="T9" fmla="*/ 1 h 6"/>
                  <a:gd name="T10" fmla="*/ 0 w 430"/>
                  <a:gd name="T11" fmla="*/ 1 h 6"/>
                  <a:gd name="T12" fmla="*/ 0 w 430"/>
                  <a:gd name="T13" fmla="*/ 1 h 6"/>
                  <a:gd name="T14" fmla="*/ 0 w 430"/>
                  <a:gd name="T15" fmla="*/ 1 h 6"/>
                  <a:gd name="T16" fmla="*/ 0 w 430"/>
                  <a:gd name="T17" fmla="*/ 1 h 6"/>
                  <a:gd name="T18" fmla="*/ 54 w 430"/>
                  <a:gd name="T19" fmla="*/ 1 h 6"/>
                  <a:gd name="T20" fmla="*/ 1 w 430"/>
                  <a:gd name="T21" fmla="*/ 0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0" h="6">
                    <a:moveTo>
                      <a:pt x="4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430" y="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89" name="Freeform 427"/>
              <p:cNvSpPr>
                <a:spLocks/>
              </p:cNvSpPr>
              <p:nvPr/>
            </p:nvSpPr>
            <p:spPr bwMode="auto">
              <a:xfrm>
                <a:off x="2548" y="2068"/>
                <a:ext cx="216" cy="3"/>
              </a:xfrm>
              <a:custGeom>
                <a:avLst/>
                <a:gdLst>
                  <a:gd name="T0" fmla="*/ 0 w 432"/>
                  <a:gd name="T1" fmla="*/ 0 h 5"/>
                  <a:gd name="T2" fmla="*/ 0 w 432"/>
                  <a:gd name="T3" fmla="*/ 1 h 5"/>
                  <a:gd name="T4" fmla="*/ 0 w 432"/>
                  <a:gd name="T5" fmla="*/ 1 h 5"/>
                  <a:gd name="T6" fmla="*/ 0 w 432"/>
                  <a:gd name="T7" fmla="*/ 1 h 5"/>
                  <a:gd name="T8" fmla="*/ 0 w 432"/>
                  <a:gd name="T9" fmla="*/ 1 h 5"/>
                  <a:gd name="T10" fmla="*/ 0 w 432"/>
                  <a:gd name="T11" fmla="*/ 1 h 5"/>
                  <a:gd name="T12" fmla="*/ 0 w 432"/>
                  <a:gd name="T13" fmla="*/ 1 h 5"/>
                  <a:gd name="T14" fmla="*/ 0 w 432"/>
                  <a:gd name="T15" fmla="*/ 1 h 5"/>
                  <a:gd name="T16" fmla="*/ 0 w 432"/>
                  <a:gd name="T17" fmla="*/ 1 h 5"/>
                  <a:gd name="T18" fmla="*/ 54 w 432"/>
                  <a:gd name="T19" fmla="*/ 1 h 5"/>
                  <a:gd name="T20" fmla="*/ 0 w 432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2" h="5"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43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90" name="Freeform 428"/>
              <p:cNvSpPr>
                <a:spLocks/>
              </p:cNvSpPr>
              <p:nvPr/>
            </p:nvSpPr>
            <p:spPr bwMode="auto">
              <a:xfrm>
                <a:off x="2549" y="2069"/>
                <a:ext cx="215" cy="4"/>
              </a:xfrm>
              <a:custGeom>
                <a:avLst/>
                <a:gdLst>
                  <a:gd name="T0" fmla="*/ 0 w 430"/>
                  <a:gd name="T1" fmla="*/ 1 h 7"/>
                  <a:gd name="T2" fmla="*/ 0 w 430"/>
                  <a:gd name="T3" fmla="*/ 1 h 7"/>
                  <a:gd name="T4" fmla="*/ 0 w 430"/>
                  <a:gd name="T5" fmla="*/ 1 h 7"/>
                  <a:gd name="T6" fmla="*/ 0 w 430"/>
                  <a:gd name="T7" fmla="*/ 1 h 7"/>
                  <a:gd name="T8" fmla="*/ 0 w 430"/>
                  <a:gd name="T9" fmla="*/ 1 h 7"/>
                  <a:gd name="T10" fmla="*/ 1 w 430"/>
                  <a:gd name="T11" fmla="*/ 1 h 7"/>
                  <a:gd name="T12" fmla="*/ 1 w 430"/>
                  <a:gd name="T13" fmla="*/ 1 h 7"/>
                  <a:gd name="T14" fmla="*/ 1 w 430"/>
                  <a:gd name="T15" fmla="*/ 1 h 7"/>
                  <a:gd name="T16" fmla="*/ 1 w 430"/>
                  <a:gd name="T17" fmla="*/ 1 h 7"/>
                  <a:gd name="T18" fmla="*/ 54 w 430"/>
                  <a:gd name="T19" fmla="*/ 0 h 7"/>
                  <a:gd name="T20" fmla="*/ 0 w 430"/>
                  <a:gd name="T21" fmla="*/ 1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0" h="7">
                    <a:moveTo>
                      <a:pt x="0" y="3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3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91" name="Freeform 429"/>
              <p:cNvSpPr>
                <a:spLocks/>
              </p:cNvSpPr>
              <p:nvPr/>
            </p:nvSpPr>
            <p:spPr bwMode="auto">
              <a:xfrm>
                <a:off x="2551" y="2069"/>
                <a:ext cx="213" cy="6"/>
              </a:xfrm>
              <a:custGeom>
                <a:avLst/>
                <a:gdLst>
                  <a:gd name="T0" fmla="*/ 0 w 426"/>
                  <a:gd name="T1" fmla="*/ 0 h 13"/>
                  <a:gd name="T2" fmla="*/ 0 w 426"/>
                  <a:gd name="T3" fmla="*/ 1 h 13"/>
                  <a:gd name="T4" fmla="*/ 0 w 426"/>
                  <a:gd name="T5" fmla="*/ 1 h 13"/>
                  <a:gd name="T6" fmla="*/ 1 w 426"/>
                  <a:gd name="T7" fmla="*/ 1 h 13"/>
                  <a:gd name="T8" fmla="*/ 1 w 426"/>
                  <a:gd name="T9" fmla="*/ 1 h 13"/>
                  <a:gd name="T10" fmla="*/ 1 w 426"/>
                  <a:gd name="T11" fmla="*/ 1 h 13"/>
                  <a:gd name="T12" fmla="*/ 1 w 426"/>
                  <a:gd name="T13" fmla="*/ 1 h 13"/>
                  <a:gd name="T14" fmla="*/ 1 w 426"/>
                  <a:gd name="T15" fmla="*/ 1 h 13"/>
                  <a:gd name="T16" fmla="*/ 1 w 426"/>
                  <a:gd name="T17" fmla="*/ 1 h 13"/>
                  <a:gd name="T18" fmla="*/ 54 w 426"/>
                  <a:gd name="T19" fmla="*/ 0 h 13"/>
                  <a:gd name="T20" fmla="*/ 0 w 426"/>
                  <a:gd name="T21" fmla="*/ 0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26" h="13">
                    <a:moveTo>
                      <a:pt x="0" y="7"/>
                    </a:moveTo>
                    <a:lnTo>
                      <a:pt x="0" y="9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7" y="13"/>
                    </a:lnTo>
                    <a:lnTo>
                      <a:pt x="42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92" name="Freeform 430"/>
              <p:cNvSpPr>
                <a:spLocks/>
              </p:cNvSpPr>
              <p:nvPr/>
            </p:nvSpPr>
            <p:spPr bwMode="auto">
              <a:xfrm>
                <a:off x="2555" y="2069"/>
                <a:ext cx="209" cy="8"/>
              </a:xfrm>
              <a:custGeom>
                <a:avLst/>
                <a:gdLst>
                  <a:gd name="T0" fmla="*/ 0 w 419"/>
                  <a:gd name="T1" fmla="*/ 1 h 17"/>
                  <a:gd name="T2" fmla="*/ 0 w 419"/>
                  <a:gd name="T3" fmla="*/ 1 h 17"/>
                  <a:gd name="T4" fmla="*/ 0 w 419"/>
                  <a:gd name="T5" fmla="*/ 1 h 17"/>
                  <a:gd name="T6" fmla="*/ 0 w 419"/>
                  <a:gd name="T7" fmla="*/ 1 h 17"/>
                  <a:gd name="T8" fmla="*/ 0 w 419"/>
                  <a:gd name="T9" fmla="*/ 1 h 17"/>
                  <a:gd name="T10" fmla="*/ 0 w 419"/>
                  <a:gd name="T11" fmla="*/ 1 h 17"/>
                  <a:gd name="T12" fmla="*/ 1 w 419"/>
                  <a:gd name="T13" fmla="*/ 2 h 17"/>
                  <a:gd name="T14" fmla="*/ 1 w 419"/>
                  <a:gd name="T15" fmla="*/ 2 h 17"/>
                  <a:gd name="T16" fmla="*/ 1 w 419"/>
                  <a:gd name="T17" fmla="*/ 2 h 17"/>
                  <a:gd name="T18" fmla="*/ 52 w 419"/>
                  <a:gd name="T19" fmla="*/ 0 h 17"/>
                  <a:gd name="T20" fmla="*/ 0 w 419"/>
                  <a:gd name="T21" fmla="*/ 1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9" h="17">
                    <a:moveTo>
                      <a:pt x="0" y="13"/>
                    </a:moveTo>
                    <a:lnTo>
                      <a:pt x="2" y="13"/>
                    </a:lnTo>
                    <a:lnTo>
                      <a:pt x="4" y="15"/>
                    </a:lnTo>
                    <a:lnTo>
                      <a:pt x="6" y="15"/>
                    </a:lnTo>
                    <a:lnTo>
                      <a:pt x="8" y="17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41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888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93" name="Freeform 431"/>
              <p:cNvSpPr>
                <a:spLocks/>
              </p:cNvSpPr>
              <p:nvPr/>
            </p:nvSpPr>
            <p:spPr bwMode="auto">
              <a:xfrm>
                <a:off x="2560" y="2069"/>
                <a:ext cx="204" cy="10"/>
              </a:xfrm>
              <a:custGeom>
                <a:avLst/>
                <a:gdLst>
                  <a:gd name="T0" fmla="*/ 0 w 407"/>
                  <a:gd name="T1" fmla="*/ 2 h 21"/>
                  <a:gd name="T2" fmla="*/ 1 w 407"/>
                  <a:gd name="T3" fmla="*/ 2 h 21"/>
                  <a:gd name="T4" fmla="*/ 1 w 407"/>
                  <a:gd name="T5" fmla="*/ 2 h 21"/>
                  <a:gd name="T6" fmla="*/ 1 w 407"/>
                  <a:gd name="T7" fmla="*/ 2 h 21"/>
                  <a:gd name="T8" fmla="*/ 1 w 407"/>
                  <a:gd name="T9" fmla="*/ 2 h 21"/>
                  <a:gd name="T10" fmla="*/ 1 w 407"/>
                  <a:gd name="T11" fmla="*/ 2 h 21"/>
                  <a:gd name="T12" fmla="*/ 2 w 407"/>
                  <a:gd name="T13" fmla="*/ 2 h 21"/>
                  <a:gd name="T14" fmla="*/ 2 w 407"/>
                  <a:gd name="T15" fmla="*/ 2 h 21"/>
                  <a:gd name="T16" fmla="*/ 2 w 407"/>
                  <a:gd name="T17" fmla="*/ 2 h 21"/>
                  <a:gd name="T18" fmla="*/ 51 w 407"/>
                  <a:gd name="T19" fmla="*/ 0 h 21"/>
                  <a:gd name="T20" fmla="*/ 0 w 407"/>
                  <a:gd name="T21" fmla="*/ 2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07" h="21">
                    <a:moveTo>
                      <a:pt x="0" y="17"/>
                    </a:moveTo>
                    <a:lnTo>
                      <a:pt x="2" y="17"/>
                    </a:lnTo>
                    <a:lnTo>
                      <a:pt x="4" y="19"/>
                    </a:lnTo>
                    <a:lnTo>
                      <a:pt x="6" y="19"/>
                    </a:lnTo>
                    <a:lnTo>
                      <a:pt x="8" y="19"/>
                    </a:lnTo>
                    <a:lnTo>
                      <a:pt x="10" y="21"/>
                    </a:lnTo>
                    <a:lnTo>
                      <a:pt x="12" y="21"/>
                    </a:lnTo>
                    <a:lnTo>
                      <a:pt x="13" y="21"/>
                    </a:lnTo>
                    <a:lnTo>
                      <a:pt x="407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94" name="Freeform 432"/>
              <p:cNvSpPr>
                <a:spLocks/>
              </p:cNvSpPr>
              <p:nvPr/>
            </p:nvSpPr>
            <p:spPr bwMode="auto">
              <a:xfrm>
                <a:off x="2567" y="2069"/>
                <a:ext cx="197" cy="12"/>
              </a:xfrm>
              <a:custGeom>
                <a:avLst/>
                <a:gdLst>
                  <a:gd name="T0" fmla="*/ 0 w 394"/>
                  <a:gd name="T1" fmla="*/ 3 h 24"/>
                  <a:gd name="T2" fmla="*/ 1 w 394"/>
                  <a:gd name="T3" fmla="*/ 3 h 24"/>
                  <a:gd name="T4" fmla="*/ 1 w 394"/>
                  <a:gd name="T5" fmla="*/ 3 h 24"/>
                  <a:gd name="T6" fmla="*/ 1 w 394"/>
                  <a:gd name="T7" fmla="*/ 3 h 24"/>
                  <a:gd name="T8" fmla="*/ 1 w 394"/>
                  <a:gd name="T9" fmla="*/ 3 h 24"/>
                  <a:gd name="T10" fmla="*/ 2 w 394"/>
                  <a:gd name="T11" fmla="*/ 3 h 24"/>
                  <a:gd name="T12" fmla="*/ 2 w 394"/>
                  <a:gd name="T13" fmla="*/ 3 h 24"/>
                  <a:gd name="T14" fmla="*/ 2 w 394"/>
                  <a:gd name="T15" fmla="*/ 3 h 24"/>
                  <a:gd name="T16" fmla="*/ 2 w 394"/>
                  <a:gd name="T17" fmla="*/ 3 h 24"/>
                  <a:gd name="T18" fmla="*/ 50 w 394"/>
                  <a:gd name="T19" fmla="*/ 0 h 24"/>
                  <a:gd name="T20" fmla="*/ 0 w 394"/>
                  <a:gd name="T21" fmla="*/ 3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4" h="24">
                    <a:moveTo>
                      <a:pt x="0" y="21"/>
                    </a:moveTo>
                    <a:lnTo>
                      <a:pt x="2" y="21"/>
                    </a:lnTo>
                    <a:lnTo>
                      <a:pt x="4" y="21"/>
                    </a:lnTo>
                    <a:lnTo>
                      <a:pt x="6" y="23"/>
                    </a:lnTo>
                    <a:lnTo>
                      <a:pt x="8" y="23"/>
                    </a:lnTo>
                    <a:lnTo>
                      <a:pt x="10" y="23"/>
                    </a:lnTo>
                    <a:lnTo>
                      <a:pt x="12" y="23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394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95" name="Freeform 433"/>
              <p:cNvSpPr>
                <a:spLocks/>
              </p:cNvSpPr>
              <p:nvPr/>
            </p:nvSpPr>
            <p:spPr bwMode="auto">
              <a:xfrm>
                <a:off x="2575" y="2069"/>
                <a:ext cx="189" cy="14"/>
              </a:xfrm>
              <a:custGeom>
                <a:avLst/>
                <a:gdLst>
                  <a:gd name="T0" fmla="*/ 0 w 378"/>
                  <a:gd name="T1" fmla="*/ 3 h 28"/>
                  <a:gd name="T2" fmla="*/ 1 w 378"/>
                  <a:gd name="T3" fmla="*/ 3 h 28"/>
                  <a:gd name="T4" fmla="*/ 1 w 378"/>
                  <a:gd name="T5" fmla="*/ 3 h 28"/>
                  <a:gd name="T6" fmla="*/ 1 w 378"/>
                  <a:gd name="T7" fmla="*/ 4 h 28"/>
                  <a:gd name="T8" fmla="*/ 1 w 378"/>
                  <a:gd name="T9" fmla="*/ 4 h 28"/>
                  <a:gd name="T10" fmla="*/ 2 w 378"/>
                  <a:gd name="T11" fmla="*/ 4 h 28"/>
                  <a:gd name="T12" fmla="*/ 2 w 378"/>
                  <a:gd name="T13" fmla="*/ 4 h 28"/>
                  <a:gd name="T14" fmla="*/ 2 w 378"/>
                  <a:gd name="T15" fmla="*/ 4 h 28"/>
                  <a:gd name="T16" fmla="*/ 2 w 378"/>
                  <a:gd name="T17" fmla="*/ 4 h 28"/>
                  <a:gd name="T18" fmla="*/ 48 w 378"/>
                  <a:gd name="T19" fmla="*/ 0 h 28"/>
                  <a:gd name="T20" fmla="*/ 0 w 378"/>
                  <a:gd name="T21" fmla="*/ 3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8">
                    <a:moveTo>
                      <a:pt x="0" y="24"/>
                    </a:moveTo>
                    <a:lnTo>
                      <a:pt x="2" y="24"/>
                    </a:lnTo>
                    <a:lnTo>
                      <a:pt x="4" y="24"/>
                    </a:lnTo>
                    <a:lnTo>
                      <a:pt x="6" y="26"/>
                    </a:lnTo>
                    <a:lnTo>
                      <a:pt x="7" y="26"/>
                    </a:lnTo>
                    <a:lnTo>
                      <a:pt x="9" y="26"/>
                    </a:lnTo>
                    <a:lnTo>
                      <a:pt x="11" y="26"/>
                    </a:lnTo>
                    <a:lnTo>
                      <a:pt x="13" y="26"/>
                    </a:lnTo>
                    <a:lnTo>
                      <a:pt x="15" y="28"/>
                    </a:lnTo>
                    <a:lnTo>
                      <a:pt x="378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96" name="Freeform 434"/>
              <p:cNvSpPr>
                <a:spLocks/>
              </p:cNvSpPr>
              <p:nvPr/>
            </p:nvSpPr>
            <p:spPr bwMode="auto">
              <a:xfrm>
                <a:off x="2583" y="2069"/>
                <a:ext cx="181" cy="15"/>
              </a:xfrm>
              <a:custGeom>
                <a:avLst/>
                <a:gdLst>
                  <a:gd name="T0" fmla="*/ 0 w 363"/>
                  <a:gd name="T1" fmla="*/ 4 h 30"/>
                  <a:gd name="T2" fmla="*/ 0 w 363"/>
                  <a:gd name="T3" fmla="*/ 4 h 30"/>
                  <a:gd name="T4" fmla="*/ 0 w 363"/>
                  <a:gd name="T5" fmla="*/ 4 h 30"/>
                  <a:gd name="T6" fmla="*/ 1 w 363"/>
                  <a:gd name="T7" fmla="*/ 4 h 30"/>
                  <a:gd name="T8" fmla="*/ 1 w 363"/>
                  <a:gd name="T9" fmla="*/ 4 h 30"/>
                  <a:gd name="T10" fmla="*/ 1 w 363"/>
                  <a:gd name="T11" fmla="*/ 4 h 30"/>
                  <a:gd name="T12" fmla="*/ 1 w 363"/>
                  <a:gd name="T13" fmla="*/ 4 h 30"/>
                  <a:gd name="T14" fmla="*/ 2 w 363"/>
                  <a:gd name="T15" fmla="*/ 4 h 30"/>
                  <a:gd name="T16" fmla="*/ 2 w 363"/>
                  <a:gd name="T17" fmla="*/ 4 h 30"/>
                  <a:gd name="T18" fmla="*/ 45 w 363"/>
                  <a:gd name="T19" fmla="*/ 0 h 30"/>
                  <a:gd name="T20" fmla="*/ 0 w 363"/>
                  <a:gd name="T21" fmla="*/ 4 h 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63" h="30">
                    <a:moveTo>
                      <a:pt x="0" y="26"/>
                    </a:moveTo>
                    <a:lnTo>
                      <a:pt x="2" y="28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10" y="28"/>
                    </a:lnTo>
                    <a:lnTo>
                      <a:pt x="12" y="28"/>
                    </a:lnTo>
                    <a:lnTo>
                      <a:pt x="14" y="30"/>
                    </a:lnTo>
                    <a:lnTo>
                      <a:pt x="16" y="30"/>
                    </a:lnTo>
                    <a:lnTo>
                      <a:pt x="17" y="30"/>
                    </a:lnTo>
                    <a:lnTo>
                      <a:pt x="363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97" name="Freeform 435"/>
              <p:cNvSpPr>
                <a:spLocks/>
              </p:cNvSpPr>
              <p:nvPr/>
            </p:nvSpPr>
            <p:spPr bwMode="auto">
              <a:xfrm>
                <a:off x="2591" y="2069"/>
                <a:ext cx="173" cy="16"/>
              </a:xfrm>
              <a:custGeom>
                <a:avLst/>
                <a:gdLst>
                  <a:gd name="T0" fmla="*/ 0 w 346"/>
                  <a:gd name="T1" fmla="*/ 4 h 32"/>
                  <a:gd name="T2" fmla="*/ 1 w 346"/>
                  <a:gd name="T3" fmla="*/ 4 h 32"/>
                  <a:gd name="T4" fmla="*/ 1 w 346"/>
                  <a:gd name="T5" fmla="*/ 4 h 32"/>
                  <a:gd name="T6" fmla="*/ 1 w 346"/>
                  <a:gd name="T7" fmla="*/ 4 h 32"/>
                  <a:gd name="T8" fmla="*/ 1 w 346"/>
                  <a:gd name="T9" fmla="*/ 4 h 32"/>
                  <a:gd name="T10" fmla="*/ 2 w 346"/>
                  <a:gd name="T11" fmla="*/ 4 h 32"/>
                  <a:gd name="T12" fmla="*/ 2 w 346"/>
                  <a:gd name="T13" fmla="*/ 4 h 32"/>
                  <a:gd name="T14" fmla="*/ 2 w 346"/>
                  <a:gd name="T15" fmla="*/ 4 h 32"/>
                  <a:gd name="T16" fmla="*/ 3 w 346"/>
                  <a:gd name="T17" fmla="*/ 4 h 32"/>
                  <a:gd name="T18" fmla="*/ 44 w 346"/>
                  <a:gd name="T19" fmla="*/ 0 h 32"/>
                  <a:gd name="T20" fmla="*/ 0 w 346"/>
                  <a:gd name="T21" fmla="*/ 4 h 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46" h="32">
                    <a:moveTo>
                      <a:pt x="0" y="30"/>
                    </a:moveTo>
                    <a:lnTo>
                      <a:pt x="2" y="30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8" y="32"/>
                    </a:lnTo>
                    <a:lnTo>
                      <a:pt x="10" y="32"/>
                    </a:lnTo>
                    <a:lnTo>
                      <a:pt x="14" y="32"/>
                    </a:lnTo>
                    <a:lnTo>
                      <a:pt x="16" y="32"/>
                    </a:lnTo>
                    <a:lnTo>
                      <a:pt x="18" y="32"/>
                    </a:lnTo>
                    <a:lnTo>
                      <a:pt x="34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15665" name="Group 436"/>
            <p:cNvGrpSpPr>
              <a:grpSpLocks/>
            </p:cNvGrpSpPr>
            <p:nvPr/>
          </p:nvGrpSpPr>
          <p:grpSpPr bwMode="auto">
            <a:xfrm>
              <a:off x="2546" y="2044"/>
              <a:ext cx="435" cy="244"/>
              <a:chOff x="2546" y="2044"/>
              <a:chExt cx="435" cy="244"/>
            </a:xfrm>
          </p:grpSpPr>
          <p:sp>
            <p:nvSpPr>
              <p:cNvPr id="15698" name="Freeform 437"/>
              <p:cNvSpPr>
                <a:spLocks/>
              </p:cNvSpPr>
              <p:nvPr/>
            </p:nvSpPr>
            <p:spPr bwMode="auto">
              <a:xfrm>
                <a:off x="2600" y="2069"/>
                <a:ext cx="164" cy="17"/>
              </a:xfrm>
              <a:custGeom>
                <a:avLst/>
                <a:gdLst>
                  <a:gd name="T0" fmla="*/ 0 w 328"/>
                  <a:gd name="T1" fmla="*/ 4 h 34"/>
                  <a:gd name="T2" fmla="*/ 1 w 328"/>
                  <a:gd name="T3" fmla="*/ 4 h 34"/>
                  <a:gd name="T4" fmla="*/ 1 w 328"/>
                  <a:gd name="T5" fmla="*/ 4 h 34"/>
                  <a:gd name="T6" fmla="*/ 1 w 328"/>
                  <a:gd name="T7" fmla="*/ 5 h 34"/>
                  <a:gd name="T8" fmla="*/ 1 w 328"/>
                  <a:gd name="T9" fmla="*/ 5 h 34"/>
                  <a:gd name="T10" fmla="*/ 2 w 328"/>
                  <a:gd name="T11" fmla="*/ 5 h 34"/>
                  <a:gd name="T12" fmla="*/ 2 w 328"/>
                  <a:gd name="T13" fmla="*/ 5 h 34"/>
                  <a:gd name="T14" fmla="*/ 2 w 328"/>
                  <a:gd name="T15" fmla="*/ 5 h 34"/>
                  <a:gd name="T16" fmla="*/ 3 w 328"/>
                  <a:gd name="T17" fmla="*/ 5 h 34"/>
                  <a:gd name="T18" fmla="*/ 41 w 328"/>
                  <a:gd name="T19" fmla="*/ 0 h 34"/>
                  <a:gd name="T20" fmla="*/ 0 w 328"/>
                  <a:gd name="T21" fmla="*/ 4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8" h="34">
                    <a:moveTo>
                      <a:pt x="0" y="32"/>
                    </a:moveTo>
                    <a:lnTo>
                      <a:pt x="2" y="32"/>
                    </a:lnTo>
                    <a:lnTo>
                      <a:pt x="4" y="32"/>
                    </a:lnTo>
                    <a:lnTo>
                      <a:pt x="5" y="34"/>
                    </a:lnTo>
                    <a:lnTo>
                      <a:pt x="7" y="34"/>
                    </a:lnTo>
                    <a:lnTo>
                      <a:pt x="11" y="34"/>
                    </a:lnTo>
                    <a:lnTo>
                      <a:pt x="13" y="34"/>
                    </a:lnTo>
                    <a:lnTo>
                      <a:pt x="15" y="34"/>
                    </a:lnTo>
                    <a:lnTo>
                      <a:pt x="17" y="34"/>
                    </a:lnTo>
                    <a:lnTo>
                      <a:pt x="328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699" name="Freeform 438"/>
              <p:cNvSpPr>
                <a:spLocks/>
              </p:cNvSpPr>
              <p:nvPr/>
            </p:nvSpPr>
            <p:spPr bwMode="auto">
              <a:xfrm>
                <a:off x="2609" y="2069"/>
                <a:ext cx="155" cy="18"/>
              </a:xfrm>
              <a:custGeom>
                <a:avLst/>
                <a:gdLst>
                  <a:gd name="T0" fmla="*/ 0 w 311"/>
                  <a:gd name="T1" fmla="*/ 5 h 36"/>
                  <a:gd name="T2" fmla="*/ 0 w 311"/>
                  <a:gd name="T3" fmla="*/ 5 h 36"/>
                  <a:gd name="T4" fmla="*/ 0 w 311"/>
                  <a:gd name="T5" fmla="*/ 5 h 36"/>
                  <a:gd name="T6" fmla="*/ 0 w 311"/>
                  <a:gd name="T7" fmla="*/ 5 h 36"/>
                  <a:gd name="T8" fmla="*/ 1 w 311"/>
                  <a:gd name="T9" fmla="*/ 5 h 36"/>
                  <a:gd name="T10" fmla="*/ 1 w 311"/>
                  <a:gd name="T11" fmla="*/ 5 h 36"/>
                  <a:gd name="T12" fmla="*/ 1 w 311"/>
                  <a:gd name="T13" fmla="*/ 5 h 36"/>
                  <a:gd name="T14" fmla="*/ 1 w 311"/>
                  <a:gd name="T15" fmla="*/ 5 h 36"/>
                  <a:gd name="T16" fmla="*/ 1 w 311"/>
                  <a:gd name="T17" fmla="*/ 5 h 36"/>
                  <a:gd name="T18" fmla="*/ 38 w 311"/>
                  <a:gd name="T19" fmla="*/ 0 h 36"/>
                  <a:gd name="T20" fmla="*/ 0 w 311"/>
                  <a:gd name="T21" fmla="*/ 5 h 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11" h="36">
                    <a:moveTo>
                      <a:pt x="0" y="34"/>
                    </a:moveTo>
                    <a:lnTo>
                      <a:pt x="2" y="34"/>
                    </a:lnTo>
                    <a:lnTo>
                      <a:pt x="4" y="34"/>
                    </a:lnTo>
                    <a:lnTo>
                      <a:pt x="6" y="36"/>
                    </a:lnTo>
                    <a:lnTo>
                      <a:pt x="8" y="36"/>
                    </a:lnTo>
                    <a:lnTo>
                      <a:pt x="10" y="36"/>
                    </a:lnTo>
                    <a:lnTo>
                      <a:pt x="12" y="36"/>
                    </a:lnTo>
                    <a:lnTo>
                      <a:pt x="13" y="36"/>
                    </a:lnTo>
                    <a:lnTo>
                      <a:pt x="15" y="36"/>
                    </a:lnTo>
                    <a:lnTo>
                      <a:pt x="311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00" name="Freeform 439"/>
              <p:cNvSpPr>
                <a:spLocks/>
              </p:cNvSpPr>
              <p:nvPr/>
            </p:nvSpPr>
            <p:spPr bwMode="auto">
              <a:xfrm>
                <a:off x="2616" y="2069"/>
                <a:ext cx="148" cy="19"/>
              </a:xfrm>
              <a:custGeom>
                <a:avLst/>
                <a:gdLst>
                  <a:gd name="T0" fmla="*/ 0 w 296"/>
                  <a:gd name="T1" fmla="*/ 5 h 38"/>
                  <a:gd name="T2" fmla="*/ 1 w 296"/>
                  <a:gd name="T3" fmla="*/ 5 h 38"/>
                  <a:gd name="T4" fmla="*/ 1 w 296"/>
                  <a:gd name="T5" fmla="*/ 5 h 38"/>
                  <a:gd name="T6" fmla="*/ 1 w 296"/>
                  <a:gd name="T7" fmla="*/ 5 h 38"/>
                  <a:gd name="T8" fmla="*/ 1 w 296"/>
                  <a:gd name="T9" fmla="*/ 5 h 38"/>
                  <a:gd name="T10" fmla="*/ 2 w 296"/>
                  <a:gd name="T11" fmla="*/ 5 h 38"/>
                  <a:gd name="T12" fmla="*/ 2 w 296"/>
                  <a:gd name="T13" fmla="*/ 5 h 38"/>
                  <a:gd name="T14" fmla="*/ 2 w 296"/>
                  <a:gd name="T15" fmla="*/ 5 h 38"/>
                  <a:gd name="T16" fmla="*/ 2 w 296"/>
                  <a:gd name="T17" fmla="*/ 5 h 38"/>
                  <a:gd name="T18" fmla="*/ 37 w 296"/>
                  <a:gd name="T19" fmla="*/ 0 h 38"/>
                  <a:gd name="T20" fmla="*/ 0 w 296"/>
                  <a:gd name="T21" fmla="*/ 5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6" h="38">
                    <a:moveTo>
                      <a:pt x="0" y="36"/>
                    </a:moveTo>
                    <a:lnTo>
                      <a:pt x="2" y="36"/>
                    </a:lnTo>
                    <a:lnTo>
                      <a:pt x="4" y="36"/>
                    </a:lnTo>
                    <a:lnTo>
                      <a:pt x="6" y="38"/>
                    </a:lnTo>
                    <a:lnTo>
                      <a:pt x="8" y="38"/>
                    </a:lnTo>
                    <a:lnTo>
                      <a:pt x="10" y="38"/>
                    </a:lnTo>
                    <a:lnTo>
                      <a:pt x="12" y="38"/>
                    </a:lnTo>
                    <a:lnTo>
                      <a:pt x="14" y="38"/>
                    </a:lnTo>
                    <a:lnTo>
                      <a:pt x="16" y="38"/>
                    </a:lnTo>
                    <a:lnTo>
                      <a:pt x="296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01" name="Freeform 440"/>
              <p:cNvSpPr>
                <a:spLocks/>
              </p:cNvSpPr>
              <p:nvPr/>
            </p:nvSpPr>
            <p:spPr bwMode="auto">
              <a:xfrm>
                <a:off x="2624" y="2069"/>
                <a:ext cx="140" cy="20"/>
              </a:xfrm>
              <a:custGeom>
                <a:avLst/>
                <a:gdLst>
                  <a:gd name="T0" fmla="*/ 0 w 280"/>
                  <a:gd name="T1" fmla="*/ 5 h 40"/>
                  <a:gd name="T2" fmla="*/ 1 w 280"/>
                  <a:gd name="T3" fmla="*/ 5 h 40"/>
                  <a:gd name="T4" fmla="*/ 1 w 280"/>
                  <a:gd name="T5" fmla="*/ 5 h 40"/>
                  <a:gd name="T6" fmla="*/ 1 w 280"/>
                  <a:gd name="T7" fmla="*/ 5 h 40"/>
                  <a:gd name="T8" fmla="*/ 1 w 280"/>
                  <a:gd name="T9" fmla="*/ 5 h 40"/>
                  <a:gd name="T10" fmla="*/ 2 w 280"/>
                  <a:gd name="T11" fmla="*/ 5 h 40"/>
                  <a:gd name="T12" fmla="*/ 2 w 280"/>
                  <a:gd name="T13" fmla="*/ 5 h 40"/>
                  <a:gd name="T14" fmla="*/ 2 w 280"/>
                  <a:gd name="T15" fmla="*/ 5 h 40"/>
                  <a:gd name="T16" fmla="*/ 2 w 280"/>
                  <a:gd name="T17" fmla="*/ 5 h 40"/>
                  <a:gd name="T18" fmla="*/ 35 w 280"/>
                  <a:gd name="T19" fmla="*/ 0 h 40"/>
                  <a:gd name="T20" fmla="*/ 0 w 280"/>
                  <a:gd name="T21" fmla="*/ 5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80" h="40">
                    <a:moveTo>
                      <a:pt x="0" y="38"/>
                    </a:moveTo>
                    <a:lnTo>
                      <a:pt x="2" y="38"/>
                    </a:lnTo>
                    <a:lnTo>
                      <a:pt x="4" y="38"/>
                    </a:lnTo>
                    <a:lnTo>
                      <a:pt x="5" y="38"/>
                    </a:lnTo>
                    <a:lnTo>
                      <a:pt x="7" y="40"/>
                    </a:lnTo>
                    <a:lnTo>
                      <a:pt x="9" y="40"/>
                    </a:lnTo>
                    <a:lnTo>
                      <a:pt x="11" y="40"/>
                    </a:lnTo>
                    <a:lnTo>
                      <a:pt x="13" y="40"/>
                    </a:lnTo>
                    <a:lnTo>
                      <a:pt x="15" y="40"/>
                    </a:lnTo>
                    <a:lnTo>
                      <a:pt x="280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02" name="Freeform 441"/>
              <p:cNvSpPr>
                <a:spLocks/>
              </p:cNvSpPr>
              <p:nvPr/>
            </p:nvSpPr>
            <p:spPr bwMode="auto">
              <a:xfrm>
                <a:off x="2631" y="2069"/>
                <a:ext cx="133" cy="20"/>
              </a:xfrm>
              <a:custGeom>
                <a:avLst/>
                <a:gdLst>
                  <a:gd name="T0" fmla="*/ 0 w 267"/>
                  <a:gd name="T1" fmla="*/ 5 h 40"/>
                  <a:gd name="T2" fmla="*/ 0 w 267"/>
                  <a:gd name="T3" fmla="*/ 5 h 40"/>
                  <a:gd name="T4" fmla="*/ 0 w 267"/>
                  <a:gd name="T5" fmla="*/ 5 h 40"/>
                  <a:gd name="T6" fmla="*/ 0 w 267"/>
                  <a:gd name="T7" fmla="*/ 5 h 40"/>
                  <a:gd name="T8" fmla="*/ 1 w 267"/>
                  <a:gd name="T9" fmla="*/ 5 h 40"/>
                  <a:gd name="T10" fmla="*/ 1 w 267"/>
                  <a:gd name="T11" fmla="*/ 5 h 40"/>
                  <a:gd name="T12" fmla="*/ 1 w 267"/>
                  <a:gd name="T13" fmla="*/ 5 h 40"/>
                  <a:gd name="T14" fmla="*/ 1 w 267"/>
                  <a:gd name="T15" fmla="*/ 5 h 40"/>
                  <a:gd name="T16" fmla="*/ 1 w 267"/>
                  <a:gd name="T17" fmla="*/ 5 h 40"/>
                  <a:gd name="T18" fmla="*/ 33 w 267"/>
                  <a:gd name="T19" fmla="*/ 0 h 40"/>
                  <a:gd name="T20" fmla="*/ 0 w 267"/>
                  <a:gd name="T21" fmla="*/ 5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7" h="40">
                    <a:moveTo>
                      <a:pt x="0" y="40"/>
                    </a:moveTo>
                    <a:lnTo>
                      <a:pt x="2" y="40"/>
                    </a:lnTo>
                    <a:lnTo>
                      <a:pt x="4" y="40"/>
                    </a:lnTo>
                    <a:lnTo>
                      <a:pt x="6" y="40"/>
                    </a:lnTo>
                    <a:lnTo>
                      <a:pt x="8" y="40"/>
                    </a:lnTo>
                    <a:lnTo>
                      <a:pt x="10" y="40"/>
                    </a:lnTo>
                    <a:lnTo>
                      <a:pt x="12" y="40"/>
                    </a:lnTo>
                    <a:lnTo>
                      <a:pt x="14" y="40"/>
                    </a:lnTo>
                    <a:lnTo>
                      <a:pt x="267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03" name="Freeform 442"/>
              <p:cNvSpPr>
                <a:spLocks/>
              </p:cNvSpPr>
              <p:nvPr/>
            </p:nvSpPr>
            <p:spPr bwMode="auto">
              <a:xfrm>
                <a:off x="2637" y="2069"/>
                <a:ext cx="127" cy="21"/>
              </a:xfrm>
              <a:custGeom>
                <a:avLst/>
                <a:gdLst>
                  <a:gd name="T0" fmla="*/ 0 w 253"/>
                  <a:gd name="T1" fmla="*/ 6 h 42"/>
                  <a:gd name="T2" fmla="*/ 1 w 253"/>
                  <a:gd name="T3" fmla="*/ 6 h 42"/>
                  <a:gd name="T4" fmla="*/ 1 w 253"/>
                  <a:gd name="T5" fmla="*/ 6 h 42"/>
                  <a:gd name="T6" fmla="*/ 1 w 253"/>
                  <a:gd name="T7" fmla="*/ 6 h 42"/>
                  <a:gd name="T8" fmla="*/ 1 w 253"/>
                  <a:gd name="T9" fmla="*/ 6 h 42"/>
                  <a:gd name="T10" fmla="*/ 2 w 253"/>
                  <a:gd name="T11" fmla="*/ 6 h 42"/>
                  <a:gd name="T12" fmla="*/ 2 w 253"/>
                  <a:gd name="T13" fmla="*/ 6 h 42"/>
                  <a:gd name="T14" fmla="*/ 2 w 253"/>
                  <a:gd name="T15" fmla="*/ 6 h 42"/>
                  <a:gd name="T16" fmla="*/ 2 w 253"/>
                  <a:gd name="T17" fmla="*/ 6 h 42"/>
                  <a:gd name="T18" fmla="*/ 32 w 253"/>
                  <a:gd name="T19" fmla="*/ 0 h 42"/>
                  <a:gd name="T20" fmla="*/ 0 w 253"/>
                  <a:gd name="T21" fmla="*/ 6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3" h="42">
                    <a:moveTo>
                      <a:pt x="0" y="42"/>
                    </a:moveTo>
                    <a:lnTo>
                      <a:pt x="2" y="42"/>
                    </a:lnTo>
                    <a:lnTo>
                      <a:pt x="3" y="42"/>
                    </a:lnTo>
                    <a:lnTo>
                      <a:pt x="5" y="42"/>
                    </a:lnTo>
                    <a:lnTo>
                      <a:pt x="7" y="42"/>
                    </a:lnTo>
                    <a:lnTo>
                      <a:pt x="9" y="42"/>
                    </a:lnTo>
                    <a:lnTo>
                      <a:pt x="11" y="42"/>
                    </a:lnTo>
                    <a:lnTo>
                      <a:pt x="13" y="42"/>
                    </a:lnTo>
                    <a:lnTo>
                      <a:pt x="15" y="42"/>
                    </a:lnTo>
                    <a:lnTo>
                      <a:pt x="253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04" name="Freeform 443"/>
              <p:cNvSpPr>
                <a:spLocks/>
              </p:cNvSpPr>
              <p:nvPr/>
            </p:nvSpPr>
            <p:spPr bwMode="auto">
              <a:xfrm>
                <a:off x="2645" y="2069"/>
                <a:ext cx="119" cy="21"/>
              </a:xfrm>
              <a:custGeom>
                <a:avLst/>
                <a:gdLst>
                  <a:gd name="T0" fmla="*/ 0 w 238"/>
                  <a:gd name="T1" fmla="*/ 6 h 42"/>
                  <a:gd name="T2" fmla="*/ 0 w 238"/>
                  <a:gd name="T3" fmla="*/ 6 h 42"/>
                  <a:gd name="T4" fmla="*/ 1 w 238"/>
                  <a:gd name="T5" fmla="*/ 6 h 42"/>
                  <a:gd name="T6" fmla="*/ 1 w 238"/>
                  <a:gd name="T7" fmla="*/ 6 h 42"/>
                  <a:gd name="T8" fmla="*/ 1 w 238"/>
                  <a:gd name="T9" fmla="*/ 6 h 42"/>
                  <a:gd name="T10" fmla="*/ 1 w 238"/>
                  <a:gd name="T11" fmla="*/ 6 h 42"/>
                  <a:gd name="T12" fmla="*/ 1 w 238"/>
                  <a:gd name="T13" fmla="*/ 6 h 42"/>
                  <a:gd name="T14" fmla="*/ 2 w 238"/>
                  <a:gd name="T15" fmla="*/ 6 h 42"/>
                  <a:gd name="T16" fmla="*/ 2 w 238"/>
                  <a:gd name="T17" fmla="*/ 6 h 42"/>
                  <a:gd name="T18" fmla="*/ 30 w 238"/>
                  <a:gd name="T19" fmla="*/ 0 h 42"/>
                  <a:gd name="T20" fmla="*/ 0 w 238"/>
                  <a:gd name="T21" fmla="*/ 6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8" h="42">
                    <a:moveTo>
                      <a:pt x="0" y="42"/>
                    </a:moveTo>
                    <a:lnTo>
                      <a:pt x="0" y="42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10" y="42"/>
                    </a:lnTo>
                    <a:lnTo>
                      <a:pt x="11" y="42"/>
                    </a:lnTo>
                    <a:lnTo>
                      <a:pt x="238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05" name="Freeform 444"/>
              <p:cNvSpPr>
                <a:spLocks/>
              </p:cNvSpPr>
              <p:nvPr/>
            </p:nvSpPr>
            <p:spPr bwMode="auto">
              <a:xfrm>
                <a:off x="2651" y="2069"/>
                <a:ext cx="113" cy="22"/>
              </a:xfrm>
              <a:custGeom>
                <a:avLst/>
                <a:gdLst>
                  <a:gd name="T0" fmla="*/ 0 w 227"/>
                  <a:gd name="T1" fmla="*/ 6 h 44"/>
                  <a:gd name="T2" fmla="*/ 0 w 227"/>
                  <a:gd name="T3" fmla="*/ 6 h 44"/>
                  <a:gd name="T4" fmla="*/ 0 w 227"/>
                  <a:gd name="T5" fmla="*/ 6 h 44"/>
                  <a:gd name="T6" fmla="*/ 0 w 227"/>
                  <a:gd name="T7" fmla="*/ 6 h 44"/>
                  <a:gd name="T8" fmla="*/ 0 w 227"/>
                  <a:gd name="T9" fmla="*/ 6 h 44"/>
                  <a:gd name="T10" fmla="*/ 0 w 227"/>
                  <a:gd name="T11" fmla="*/ 6 h 44"/>
                  <a:gd name="T12" fmla="*/ 1 w 227"/>
                  <a:gd name="T13" fmla="*/ 6 h 44"/>
                  <a:gd name="T14" fmla="*/ 1 w 227"/>
                  <a:gd name="T15" fmla="*/ 6 h 44"/>
                  <a:gd name="T16" fmla="*/ 1 w 227"/>
                  <a:gd name="T17" fmla="*/ 6 h 44"/>
                  <a:gd name="T18" fmla="*/ 28 w 227"/>
                  <a:gd name="T19" fmla="*/ 0 h 44"/>
                  <a:gd name="T20" fmla="*/ 0 w 227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7" h="44">
                    <a:moveTo>
                      <a:pt x="0" y="44"/>
                    </a:moveTo>
                    <a:lnTo>
                      <a:pt x="2" y="44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10" y="44"/>
                    </a:lnTo>
                    <a:lnTo>
                      <a:pt x="12" y="44"/>
                    </a:lnTo>
                    <a:lnTo>
                      <a:pt x="22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06" name="Freeform 445"/>
              <p:cNvSpPr>
                <a:spLocks/>
              </p:cNvSpPr>
              <p:nvPr/>
            </p:nvSpPr>
            <p:spPr bwMode="auto">
              <a:xfrm>
                <a:off x="2657" y="2069"/>
                <a:ext cx="107" cy="22"/>
              </a:xfrm>
              <a:custGeom>
                <a:avLst/>
                <a:gdLst>
                  <a:gd name="T0" fmla="*/ 0 w 215"/>
                  <a:gd name="T1" fmla="*/ 6 h 44"/>
                  <a:gd name="T2" fmla="*/ 0 w 215"/>
                  <a:gd name="T3" fmla="*/ 6 h 44"/>
                  <a:gd name="T4" fmla="*/ 0 w 215"/>
                  <a:gd name="T5" fmla="*/ 6 h 44"/>
                  <a:gd name="T6" fmla="*/ 0 w 215"/>
                  <a:gd name="T7" fmla="*/ 6 h 44"/>
                  <a:gd name="T8" fmla="*/ 0 w 215"/>
                  <a:gd name="T9" fmla="*/ 6 h 44"/>
                  <a:gd name="T10" fmla="*/ 0 w 215"/>
                  <a:gd name="T11" fmla="*/ 6 h 44"/>
                  <a:gd name="T12" fmla="*/ 1 w 215"/>
                  <a:gd name="T13" fmla="*/ 6 h 44"/>
                  <a:gd name="T14" fmla="*/ 1 w 215"/>
                  <a:gd name="T15" fmla="*/ 6 h 44"/>
                  <a:gd name="T16" fmla="*/ 1 w 215"/>
                  <a:gd name="T17" fmla="*/ 6 h 44"/>
                  <a:gd name="T18" fmla="*/ 26 w 215"/>
                  <a:gd name="T19" fmla="*/ 0 h 44"/>
                  <a:gd name="T20" fmla="*/ 0 w 215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44">
                    <a:moveTo>
                      <a:pt x="0" y="44"/>
                    </a:moveTo>
                    <a:lnTo>
                      <a:pt x="0" y="44"/>
                    </a:lnTo>
                    <a:lnTo>
                      <a:pt x="2" y="44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10" y="44"/>
                    </a:lnTo>
                    <a:lnTo>
                      <a:pt x="21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07" name="Freeform 446"/>
              <p:cNvSpPr>
                <a:spLocks/>
              </p:cNvSpPr>
              <p:nvPr/>
            </p:nvSpPr>
            <p:spPr bwMode="auto">
              <a:xfrm>
                <a:off x="2661" y="2069"/>
                <a:ext cx="103" cy="22"/>
              </a:xfrm>
              <a:custGeom>
                <a:avLst/>
                <a:gdLst>
                  <a:gd name="T0" fmla="*/ 0 w 205"/>
                  <a:gd name="T1" fmla="*/ 6 h 44"/>
                  <a:gd name="T2" fmla="*/ 0 w 205"/>
                  <a:gd name="T3" fmla="*/ 6 h 44"/>
                  <a:gd name="T4" fmla="*/ 1 w 205"/>
                  <a:gd name="T5" fmla="*/ 6 h 44"/>
                  <a:gd name="T6" fmla="*/ 1 w 205"/>
                  <a:gd name="T7" fmla="*/ 6 h 44"/>
                  <a:gd name="T8" fmla="*/ 1 w 205"/>
                  <a:gd name="T9" fmla="*/ 6 h 44"/>
                  <a:gd name="T10" fmla="*/ 1 w 205"/>
                  <a:gd name="T11" fmla="*/ 6 h 44"/>
                  <a:gd name="T12" fmla="*/ 1 w 205"/>
                  <a:gd name="T13" fmla="*/ 6 h 44"/>
                  <a:gd name="T14" fmla="*/ 1 w 205"/>
                  <a:gd name="T15" fmla="*/ 6 h 44"/>
                  <a:gd name="T16" fmla="*/ 2 w 205"/>
                  <a:gd name="T17" fmla="*/ 6 h 44"/>
                  <a:gd name="T18" fmla="*/ 26 w 205"/>
                  <a:gd name="T19" fmla="*/ 0 h 44"/>
                  <a:gd name="T20" fmla="*/ 0 w 205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5" h="44">
                    <a:moveTo>
                      <a:pt x="0" y="44"/>
                    </a:moveTo>
                    <a:lnTo>
                      <a:pt x="0" y="44"/>
                    </a:lnTo>
                    <a:lnTo>
                      <a:pt x="2" y="44"/>
                    </a:lnTo>
                    <a:lnTo>
                      <a:pt x="3" y="44"/>
                    </a:lnTo>
                    <a:lnTo>
                      <a:pt x="5" y="44"/>
                    </a:lnTo>
                    <a:lnTo>
                      <a:pt x="7" y="44"/>
                    </a:lnTo>
                    <a:lnTo>
                      <a:pt x="9" y="44"/>
                    </a:lnTo>
                    <a:lnTo>
                      <a:pt x="20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08" name="Freeform 447"/>
              <p:cNvSpPr>
                <a:spLocks/>
              </p:cNvSpPr>
              <p:nvPr/>
            </p:nvSpPr>
            <p:spPr bwMode="auto">
              <a:xfrm>
                <a:off x="2666" y="2069"/>
                <a:ext cx="98" cy="23"/>
              </a:xfrm>
              <a:custGeom>
                <a:avLst/>
                <a:gdLst>
                  <a:gd name="T0" fmla="*/ 0 w 196"/>
                  <a:gd name="T1" fmla="*/ 6 h 46"/>
                  <a:gd name="T2" fmla="*/ 1 w 196"/>
                  <a:gd name="T3" fmla="*/ 6 h 46"/>
                  <a:gd name="T4" fmla="*/ 1 w 196"/>
                  <a:gd name="T5" fmla="*/ 6 h 46"/>
                  <a:gd name="T6" fmla="*/ 1 w 196"/>
                  <a:gd name="T7" fmla="*/ 6 h 46"/>
                  <a:gd name="T8" fmla="*/ 1 w 196"/>
                  <a:gd name="T9" fmla="*/ 6 h 46"/>
                  <a:gd name="T10" fmla="*/ 1 w 196"/>
                  <a:gd name="T11" fmla="*/ 6 h 46"/>
                  <a:gd name="T12" fmla="*/ 1 w 196"/>
                  <a:gd name="T13" fmla="*/ 6 h 46"/>
                  <a:gd name="T14" fmla="*/ 1 w 196"/>
                  <a:gd name="T15" fmla="*/ 6 h 46"/>
                  <a:gd name="T16" fmla="*/ 2 w 196"/>
                  <a:gd name="T17" fmla="*/ 6 h 46"/>
                  <a:gd name="T18" fmla="*/ 25 w 196"/>
                  <a:gd name="T19" fmla="*/ 0 h 46"/>
                  <a:gd name="T20" fmla="*/ 0 w 196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6" h="46">
                    <a:moveTo>
                      <a:pt x="0" y="44"/>
                    </a:moveTo>
                    <a:lnTo>
                      <a:pt x="2" y="46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8" y="46"/>
                    </a:lnTo>
                    <a:lnTo>
                      <a:pt x="10" y="46"/>
                    </a:lnTo>
                    <a:lnTo>
                      <a:pt x="196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09" name="Freeform 448"/>
              <p:cNvSpPr>
                <a:spLocks/>
              </p:cNvSpPr>
              <p:nvPr/>
            </p:nvSpPr>
            <p:spPr bwMode="auto">
              <a:xfrm>
                <a:off x="2671" y="2069"/>
                <a:ext cx="93" cy="23"/>
              </a:xfrm>
              <a:custGeom>
                <a:avLst/>
                <a:gdLst>
                  <a:gd name="T0" fmla="*/ 0 w 186"/>
                  <a:gd name="T1" fmla="*/ 6 h 46"/>
                  <a:gd name="T2" fmla="*/ 1 w 186"/>
                  <a:gd name="T3" fmla="*/ 6 h 46"/>
                  <a:gd name="T4" fmla="*/ 1 w 186"/>
                  <a:gd name="T5" fmla="*/ 6 h 46"/>
                  <a:gd name="T6" fmla="*/ 1 w 186"/>
                  <a:gd name="T7" fmla="*/ 6 h 46"/>
                  <a:gd name="T8" fmla="*/ 1 w 186"/>
                  <a:gd name="T9" fmla="*/ 6 h 46"/>
                  <a:gd name="T10" fmla="*/ 1 w 186"/>
                  <a:gd name="T11" fmla="*/ 6 h 46"/>
                  <a:gd name="T12" fmla="*/ 1 w 186"/>
                  <a:gd name="T13" fmla="*/ 6 h 46"/>
                  <a:gd name="T14" fmla="*/ 1 w 186"/>
                  <a:gd name="T15" fmla="*/ 6 h 46"/>
                  <a:gd name="T16" fmla="*/ 2 w 186"/>
                  <a:gd name="T17" fmla="*/ 6 h 46"/>
                  <a:gd name="T18" fmla="*/ 24 w 186"/>
                  <a:gd name="T19" fmla="*/ 0 h 46"/>
                  <a:gd name="T20" fmla="*/ 0 w 186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6" h="46">
                    <a:moveTo>
                      <a:pt x="0" y="46"/>
                    </a:moveTo>
                    <a:lnTo>
                      <a:pt x="2" y="46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8" y="46"/>
                    </a:lnTo>
                    <a:lnTo>
                      <a:pt x="9" y="46"/>
                    </a:lnTo>
                    <a:lnTo>
                      <a:pt x="186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10" name="Freeform 449"/>
              <p:cNvSpPr>
                <a:spLocks/>
              </p:cNvSpPr>
              <p:nvPr/>
            </p:nvSpPr>
            <p:spPr bwMode="auto">
              <a:xfrm>
                <a:off x="2676" y="2069"/>
                <a:ext cx="88" cy="23"/>
              </a:xfrm>
              <a:custGeom>
                <a:avLst/>
                <a:gdLst>
                  <a:gd name="T0" fmla="*/ 0 w 177"/>
                  <a:gd name="T1" fmla="*/ 6 h 46"/>
                  <a:gd name="T2" fmla="*/ 0 w 177"/>
                  <a:gd name="T3" fmla="*/ 6 h 46"/>
                  <a:gd name="T4" fmla="*/ 0 w 177"/>
                  <a:gd name="T5" fmla="*/ 6 h 46"/>
                  <a:gd name="T6" fmla="*/ 0 w 177"/>
                  <a:gd name="T7" fmla="*/ 6 h 46"/>
                  <a:gd name="T8" fmla="*/ 0 w 177"/>
                  <a:gd name="T9" fmla="*/ 6 h 46"/>
                  <a:gd name="T10" fmla="*/ 0 w 177"/>
                  <a:gd name="T11" fmla="*/ 6 h 46"/>
                  <a:gd name="T12" fmla="*/ 0 w 177"/>
                  <a:gd name="T13" fmla="*/ 6 h 46"/>
                  <a:gd name="T14" fmla="*/ 1 w 177"/>
                  <a:gd name="T15" fmla="*/ 6 h 46"/>
                  <a:gd name="T16" fmla="*/ 1 w 177"/>
                  <a:gd name="T17" fmla="*/ 6 h 46"/>
                  <a:gd name="T18" fmla="*/ 22 w 177"/>
                  <a:gd name="T19" fmla="*/ 0 h 46"/>
                  <a:gd name="T20" fmla="*/ 0 w 177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7" h="46">
                    <a:moveTo>
                      <a:pt x="0" y="46"/>
                    </a:moveTo>
                    <a:lnTo>
                      <a:pt x="2" y="46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8" y="46"/>
                    </a:lnTo>
                    <a:lnTo>
                      <a:pt x="177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11" name="Freeform 450"/>
              <p:cNvSpPr>
                <a:spLocks/>
              </p:cNvSpPr>
              <p:nvPr/>
            </p:nvSpPr>
            <p:spPr bwMode="auto">
              <a:xfrm>
                <a:off x="2680" y="2069"/>
                <a:ext cx="84" cy="24"/>
              </a:xfrm>
              <a:custGeom>
                <a:avLst/>
                <a:gdLst>
                  <a:gd name="T0" fmla="*/ 0 w 169"/>
                  <a:gd name="T1" fmla="*/ 6 h 48"/>
                  <a:gd name="T2" fmla="*/ 0 w 169"/>
                  <a:gd name="T3" fmla="*/ 6 h 48"/>
                  <a:gd name="T4" fmla="*/ 0 w 169"/>
                  <a:gd name="T5" fmla="*/ 6 h 48"/>
                  <a:gd name="T6" fmla="*/ 0 w 169"/>
                  <a:gd name="T7" fmla="*/ 6 h 48"/>
                  <a:gd name="T8" fmla="*/ 0 w 169"/>
                  <a:gd name="T9" fmla="*/ 6 h 48"/>
                  <a:gd name="T10" fmla="*/ 0 w 169"/>
                  <a:gd name="T11" fmla="*/ 6 h 48"/>
                  <a:gd name="T12" fmla="*/ 0 w 169"/>
                  <a:gd name="T13" fmla="*/ 6 h 48"/>
                  <a:gd name="T14" fmla="*/ 1 w 169"/>
                  <a:gd name="T15" fmla="*/ 6 h 48"/>
                  <a:gd name="T16" fmla="*/ 1 w 169"/>
                  <a:gd name="T17" fmla="*/ 6 h 48"/>
                  <a:gd name="T18" fmla="*/ 21 w 169"/>
                  <a:gd name="T19" fmla="*/ 0 h 48"/>
                  <a:gd name="T20" fmla="*/ 0 w 169"/>
                  <a:gd name="T21" fmla="*/ 6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9" h="48">
                    <a:moveTo>
                      <a:pt x="0" y="46"/>
                    </a:moveTo>
                    <a:lnTo>
                      <a:pt x="2" y="46"/>
                    </a:lnTo>
                    <a:lnTo>
                      <a:pt x="4" y="46"/>
                    </a:lnTo>
                    <a:lnTo>
                      <a:pt x="6" y="48"/>
                    </a:lnTo>
                    <a:lnTo>
                      <a:pt x="8" y="48"/>
                    </a:lnTo>
                    <a:lnTo>
                      <a:pt x="169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12" name="Freeform 451"/>
              <p:cNvSpPr>
                <a:spLocks/>
              </p:cNvSpPr>
              <p:nvPr/>
            </p:nvSpPr>
            <p:spPr bwMode="auto">
              <a:xfrm>
                <a:off x="2683" y="2069"/>
                <a:ext cx="81" cy="24"/>
              </a:xfrm>
              <a:custGeom>
                <a:avLst/>
                <a:gdLst>
                  <a:gd name="T0" fmla="*/ 0 w 161"/>
                  <a:gd name="T1" fmla="*/ 6 h 48"/>
                  <a:gd name="T2" fmla="*/ 0 w 161"/>
                  <a:gd name="T3" fmla="*/ 6 h 48"/>
                  <a:gd name="T4" fmla="*/ 1 w 161"/>
                  <a:gd name="T5" fmla="*/ 6 h 48"/>
                  <a:gd name="T6" fmla="*/ 1 w 161"/>
                  <a:gd name="T7" fmla="*/ 6 h 48"/>
                  <a:gd name="T8" fmla="*/ 1 w 161"/>
                  <a:gd name="T9" fmla="*/ 6 h 48"/>
                  <a:gd name="T10" fmla="*/ 1 w 161"/>
                  <a:gd name="T11" fmla="*/ 6 h 48"/>
                  <a:gd name="T12" fmla="*/ 1 w 161"/>
                  <a:gd name="T13" fmla="*/ 6 h 48"/>
                  <a:gd name="T14" fmla="*/ 1 w 161"/>
                  <a:gd name="T15" fmla="*/ 6 h 48"/>
                  <a:gd name="T16" fmla="*/ 1 w 161"/>
                  <a:gd name="T17" fmla="*/ 6 h 48"/>
                  <a:gd name="T18" fmla="*/ 21 w 161"/>
                  <a:gd name="T19" fmla="*/ 0 h 48"/>
                  <a:gd name="T20" fmla="*/ 0 w 161"/>
                  <a:gd name="T21" fmla="*/ 6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1" h="48">
                    <a:moveTo>
                      <a:pt x="0" y="46"/>
                    </a:moveTo>
                    <a:lnTo>
                      <a:pt x="0" y="46"/>
                    </a:lnTo>
                    <a:lnTo>
                      <a:pt x="2" y="46"/>
                    </a:lnTo>
                    <a:lnTo>
                      <a:pt x="4" y="46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7" y="48"/>
                    </a:lnTo>
                    <a:lnTo>
                      <a:pt x="161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13" name="Freeform 452"/>
              <p:cNvSpPr>
                <a:spLocks/>
              </p:cNvSpPr>
              <p:nvPr/>
            </p:nvSpPr>
            <p:spPr bwMode="auto">
              <a:xfrm>
                <a:off x="2687" y="2069"/>
                <a:ext cx="77" cy="24"/>
              </a:xfrm>
              <a:custGeom>
                <a:avLst/>
                <a:gdLst>
                  <a:gd name="T0" fmla="*/ 0 w 154"/>
                  <a:gd name="T1" fmla="*/ 6 h 48"/>
                  <a:gd name="T2" fmla="*/ 1 w 154"/>
                  <a:gd name="T3" fmla="*/ 6 h 48"/>
                  <a:gd name="T4" fmla="*/ 1 w 154"/>
                  <a:gd name="T5" fmla="*/ 6 h 48"/>
                  <a:gd name="T6" fmla="*/ 1 w 154"/>
                  <a:gd name="T7" fmla="*/ 6 h 48"/>
                  <a:gd name="T8" fmla="*/ 1 w 154"/>
                  <a:gd name="T9" fmla="*/ 6 h 48"/>
                  <a:gd name="T10" fmla="*/ 1 w 154"/>
                  <a:gd name="T11" fmla="*/ 6 h 48"/>
                  <a:gd name="T12" fmla="*/ 1 w 154"/>
                  <a:gd name="T13" fmla="*/ 6 h 48"/>
                  <a:gd name="T14" fmla="*/ 1 w 154"/>
                  <a:gd name="T15" fmla="*/ 6 h 48"/>
                  <a:gd name="T16" fmla="*/ 1 w 154"/>
                  <a:gd name="T17" fmla="*/ 6 h 48"/>
                  <a:gd name="T18" fmla="*/ 20 w 154"/>
                  <a:gd name="T19" fmla="*/ 0 h 48"/>
                  <a:gd name="T20" fmla="*/ 0 w 154"/>
                  <a:gd name="T21" fmla="*/ 6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4" h="48">
                    <a:moveTo>
                      <a:pt x="0" y="46"/>
                    </a:moveTo>
                    <a:lnTo>
                      <a:pt x="2" y="46"/>
                    </a:lnTo>
                    <a:lnTo>
                      <a:pt x="4" y="46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8" y="48"/>
                    </a:lnTo>
                    <a:lnTo>
                      <a:pt x="154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14" name="Freeform 453"/>
              <p:cNvSpPr>
                <a:spLocks/>
              </p:cNvSpPr>
              <p:nvPr/>
            </p:nvSpPr>
            <p:spPr bwMode="auto">
              <a:xfrm>
                <a:off x="2690" y="2069"/>
                <a:ext cx="74" cy="24"/>
              </a:xfrm>
              <a:custGeom>
                <a:avLst/>
                <a:gdLst>
                  <a:gd name="T0" fmla="*/ 0 w 148"/>
                  <a:gd name="T1" fmla="*/ 6 h 48"/>
                  <a:gd name="T2" fmla="*/ 1 w 148"/>
                  <a:gd name="T3" fmla="*/ 6 h 48"/>
                  <a:gd name="T4" fmla="*/ 1 w 148"/>
                  <a:gd name="T5" fmla="*/ 6 h 48"/>
                  <a:gd name="T6" fmla="*/ 1 w 148"/>
                  <a:gd name="T7" fmla="*/ 6 h 48"/>
                  <a:gd name="T8" fmla="*/ 1 w 148"/>
                  <a:gd name="T9" fmla="*/ 6 h 48"/>
                  <a:gd name="T10" fmla="*/ 19 w 148"/>
                  <a:gd name="T11" fmla="*/ 0 h 48"/>
                  <a:gd name="T12" fmla="*/ 0 w 148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8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8" y="48"/>
                    </a:lnTo>
                    <a:lnTo>
                      <a:pt x="148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15" name="Freeform 454"/>
              <p:cNvSpPr>
                <a:spLocks/>
              </p:cNvSpPr>
              <p:nvPr/>
            </p:nvSpPr>
            <p:spPr bwMode="auto">
              <a:xfrm>
                <a:off x="2694" y="2069"/>
                <a:ext cx="70" cy="24"/>
              </a:xfrm>
              <a:custGeom>
                <a:avLst/>
                <a:gdLst>
                  <a:gd name="T0" fmla="*/ 0 w 140"/>
                  <a:gd name="T1" fmla="*/ 6 h 48"/>
                  <a:gd name="T2" fmla="*/ 0 w 140"/>
                  <a:gd name="T3" fmla="*/ 6 h 48"/>
                  <a:gd name="T4" fmla="*/ 1 w 140"/>
                  <a:gd name="T5" fmla="*/ 6 h 48"/>
                  <a:gd name="T6" fmla="*/ 1 w 140"/>
                  <a:gd name="T7" fmla="*/ 6 h 48"/>
                  <a:gd name="T8" fmla="*/ 1 w 140"/>
                  <a:gd name="T9" fmla="*/ 6 h 48"/>
                  <a:gd name="T10" fmla="*/ 1 w 140"/>
                  <a:gd name="T11" fmla="*/ 6 h 48"/>
                  <a:gd name="T12" fmla="*/ 1 w 140"/>
                  <a:gd name="T13" fmla="*/ 6 h 48"/>
                  <a:gd name="T14" fmla="*/ 1 w 140"/>
                  <a:gd name="T15" fmla="*/ 6 h 48"/>
                  <a:gd name="T16" fmla="*/ 1 w 140"/>
                  <a:gd name="T17" fmla="*/ 6 h 48"/>
                  <a:gd name="T18" fmla="*/ 18 w 140"/>
                  <a:gd name="T19" fmla="*/ 0 h 48"/>
                  <a:gd name="T20" fmla="*/ 0 w 140"/>
                  <a:gd name="T21" fmla="*/ 6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0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140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16" name="Freeform 455"/>
              <p:cNvSpPr>
                <a:spLocks/>
              </p:cNvSpPr>
              <p:nvPr/>
            </p:nvSpPr>
            <p:spPr bwMode="auto">
              <a:xfrm>
                <a:off x="2698" y="2069"/>
                <a:ext cx="66" cy="24"/>
              </a:xfrm>
              <a:custGeom>
                <a:avLst/>
                <a:gdLst>
                  <a:gd name="T0" fmla="*/ 0 w 132"/>
                  <a:gd name="T1" fmla="*/ 6 h 48"/>
                  <a:gd name="T2" fmla="*/ 1 w 132"/>
                  <a:gd name="T3" fmla="*/ 6 h 48"/>
                  <a:gd name="T4" fmla="*/ 1 w 132"/>
                  <a:gd name="T5" fmla="*/ 6 h 48"/>
                  <a:gd name="T6" fmla="*/ 1 w 132"/>
                  <a:gd name="T7" fmla="*/ 6 h 48"/>
                  <a:gd name="T8" fmla="*/ 1 w 132"/>
                  <a:gd name="T9" fmla="*/ 6 h 48"/>
                  <a:gd name="T10" fmla="*/ 17 w 132"/>
                  <a:gd name="T11" fmla="*/ 0 h 48"/>
                  <a:gd name="T12" fmla="*/ 0 w 13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2" h="48">
                    <a:moveTo>
                      <a:pt x="0" y="48"/>
                    </a:moveTo>
                    <a:lnTo>
                      <a:pt x="2" y="48"/>
                    </a:lnTo>
                    <a:lnTo>
                      <a:pt x="3" y="48"/>
                    </a:lnTo>
                    <a:lnTo>
                      <a:pt x="5" y="48"/>
                    </a:lnTo>
                    <a:lnTo>
                      <a:pt x="132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17" name="Freeform 456"/>
              <p:cNvSpPr>
                <a:spLocks/>
              </p:cNvSpPr>
              <p:nvPr/>
            </p:nvSpPr>
            <p:spPr bwMode="auto">
              <a:xfrm>
                <a:off x="2701" y="2069"/>
                <a:ext cx="63" cy="24"/>
              </a:xfrm>
              <a:custGeom>
                <a:avLst/>
                <a:gdLst>
                  <a:gd name="T0" fmla="*/ 0 w 127"/>
                  <a:gd name="T1" fmla="*/ 6 h 48"/>
                  <a:gd name="T2" fmla="*/ 0 w 127"/>
                  <a:gd name="T3" fmla="*/ 6 h 48"/>
                  <a:gd name="T4" fmla="*/ 0 w 127"/>
                  <a:gd name="T5" fmla="*/ 6 h 48"/>
                  <a:gd name="T6" fmla="*/ 0 w 127"/>
                  <a:gd name="T7" fmla="*/ 6 h 48"/>
                  <a:gd name="T8" fmla="*/ 0 w 127"/>
                  <a:gd name="T9" fmla="*/ 6 h 48"/>
                  <a:gd name="T10" fmla="*/ 15 w 127"/>
                  <a:gd name="T11" fmla="*/ 0 h 48"/>
                  <a:gd name="T12" fmla="*/ 0 w 12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7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127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18" name="Freeform 457"/>
              <p:cNvSpPr>
                <a:spLocks/>
              </p:cNvSpPr>
              <p:nvPr/>
            </p:nvSpPr>
            <p:spPr bwMode="auto">
              <a:xfrm>
                <a:off x="2704" y="2069"/>
                <a:ext cx="60" cy="24"/>
              </a:xfrm>
              <a:custGeom>
                <a:avLst/>
                <a:gdLst>
                  <a:gd name="T0" fmla="*/ 0 w 121"/>
                  <a:gd name="T1" fmla="*/ 6 h 48"/>
                  <a:gd name="T2" fmla="*/ 0 w 121"/>
                  <a:gd name="T3" fmla="*/ 6 h 48"/>
                  <a:gd name="T4" fmla="*/ 0 w 121"/>
                  <a:gd name="T5" fmla="*/ 6 h 48"/>
                  <a:gd name="T6" fmla="*/ 0 w 121"/>
                  <a:gd name="T7" fmla="*/ 6 h 48"/>
                  <a:gd name="T8" fmla="*/ 0 w 121"/>
                  <a:gd name="T9" fmla="*/ 6 h 48"/>
                  <a:gd name="T10" fmla="*/ 15 w 121"/>
                  <a:gd name="T11" fmla="*/ 0 h 48"/>
                  <a:gd name="T12" fmla="*/ 0 w 12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1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121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19" name="Freeform 458"/>
              <p:cNvSpPr>
                <a:spLocks/>
              </p:cNvSpPr>
              <p:nvPr/>
            </p:nvSpPr>
            <p:spPr bwMode="auto">
              <a:xfrm>
                <a:off x="2705" y="2069"/>
                <a:ext cx="59" cy="24"/>
              </a:xfrm>
              <a:custGeom>
                <a:avLst/>
                <a:gdLst>
                  <a:gd name="T0" fmla="*/ 0 w 117"/>
                  <a:gd name="T1" fmla="*/ 6 h 48"/>
                  <a:gd name="T2" fmla="*/ 1 w 117"/>
                  <a:gd name="T3" fmla="*/ 6 h 48"/>
                  <a:gd name="T4" fmla="*/ 1 w 117"/>
                  <a:gd name="T5" fmla="*/ 6 h 48"/>
                  <a:gd name="T6" fmla="*/ 1 w 117"/>
                  <a:gd name="T7" fmla="*/ 6 h 48"/>
                  <a:gd name="T8" fmla="*/ 1 w 117"/>
                  <a:gd name="T9" fmla="*/ 6 h 48"/>
                  <a:gd name="T10" fmla="*/ 15 w 117"/>
                  <a:gd name="T11" fmla="*/ 0 h 48"/>
                  <a:gd name="T12" fmla="*/ 0 w 11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7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117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20" name="Freeform 459"/>
              <p:cNvSpPr>
                <a:spLocks/>
              </p:cNvSpPr>
              <p:nvPr/>
            </p:nvSpPr>
            <p:spPr bwMode="auto">
              <a:xfrm>
                <a:off x="2708" y="2069"/>
                <a:ext cx="56" cy="24"/>
              </a:xfrm>
              <a:custGeom>
                <a:avLst/>
                <a:gdLst>
                  <a:gd name="T0" fmla="*/ 0 w 111"/>
                  <a:gd name="T1" fmla="*/ 6 h 48"/>
                  <a:gd name="T2" fmla="*/ 0 w 111"/>
                  <a:gd name="T3" fmla="*/ 6 h 48"/>
                  <a:gd name="T4" fmla="*/ 1 w 111"/>
                  <a:gd name="T5" fmla="*/ 6 h 48"/>
                  <a:gd name="T6" fmla="*/ 1 w 111"/>
                  <a:gd name="T7" fmla="*/ 6 h 48"/>
                  <a:gd name="T8" fmla="*/ 1 w 111"/>
                  <a:gd name="T9" fmla="*/ 6 h 48"/>
                  <a:gd name="T10" fmla="*/ 14 w 111"/>
                  <a:gd name="T11" fmla="*/ 0 h 48"/>
                  <a:gd name="T12" fmla="*/ 0 w 11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1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111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21" name="Freeform 460"/>
              <p:cNvSpPr>
                <a:spLocks/>
              </p:cNvSpPr>
              <p:nvPr/>
            </p:nvSpPr>
            <p:spPr bwMode="auto">
              <a:xfrm>
                <a:off x="2711" y="2069"/>
                <a:ext cx="53" cy="24"/>
              </a:xfrm>
              <a:custGeom>
                <a:avLst/>
                <a:gdLst>
                  <a:gd name="T0" fmla="*/ 0 w 106"/>
                  <a:gd name="T1" fmla="*/ 6 h 48"/>
                  <a:gd name="T2" fmla="*/ 0 w 106"/>
                  <a:gd name="T3" fmla="*/ 6 h 48"/>
                  <a:gd name="T4" fmla="*/ 1 w 106"/>
                  <a:gd name="T5" fmla="*/ 6 h 48"/>
                  <a:gd name="T6" fmla="*/ 1 w 106"/>
                  <a:gd name="T7" fmla="*/ 6 h 48"/>
                  <a:gd name="T8" fmla="*/ 1 w 106"/>
                  <a:gd name="T9" fmla="*/ 6 h 48"/>
                  <a:gd name="T10" fmla="*/ 14 w 106"/>
                  <a:gd name="T11" fmla="*/ 0 h 48"/>
                  <a:gd name="T12" fmla="*/ 0 w 10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6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106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22" name="Freeform 461"/>
              <p:cNvSpPr>
                <a:spLocks/>
              </p:cNvSpPr>
              <p:nvPr/>
            </p:nvSpPr>
            <p:spPr bwMode="auto">
              <a:xfrm>
                <a:off x="2713" y="2069"/>
                <a:ext cx="51" cy="25"/>
              </a:xfrm>
              <a:custGeom>
                <a:avLst/>
                <a:gdLst>
                  <a:gd name="T0" fmla="*/ 0 w 102"/>
                  <a:gd name="T1" fmla="*/ 7 h 49"/>
                  <a:gd name="T2" fmla="*/ 1 w 102"/>
                  <a:gd name="T3" fmla="*/ 7 h 49"/>
                  <a:gd name="T4" fmla="*/ 1 w 102"/>
                  <a:gd name="T5" fmla="*/ 7 h 49"/>
                  <a:gd name="T6" fmla="*/ 1 w 102"/>
                  <a:gd name="T7" fmla="*/ 7 h 49"/>
                  <a:gd name="T8" fmla="*/ 1 w 102"/>
                  <a:gd name="T9" fmla="*/ 7 h 49"/>
                  <a:gd name="T10" fmla="*/ 13 w 102"/>
                  <a:gd name="T11" fmla="*/ 0 h 49"/>
                  <a:gd name="T12" fmla="*/ 0 w 102"/>
                  <a:gd name="T13" fmla="*/ 7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2" h="49">
                    <a:moveTo>
                      <a:pt x="0" y="49"/>
                    </a:moveTo>
                    <a:lnTo>
                      <a:pt x="2" y="49"/>
                    </a:lnTo>
                    <a:lnTo>
                      <a:pt x="4" y="49"/>
                    </a:lnTo>
                    <a:lnTo>
                      <a:pt x="6" y="49"/>
                    </a:lnTo>
                    <a:lnTo>
                      <a:pt x="102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23" name="Freeform 462"/>
              <p:cNvSpPr>
                <a:spLocks/>
              </p:cNvSpPr>
              <p:nvPr/>
            </p:nvSpPr>
            <p:spPr bwMode="auto">
              <a:xfrm>
                <a:off x="2716" y="2069"/>
                <a:ext cx="48" cy="25"/>
              </a:xfrm>
              <a:custGeom>
                <a:avLst/>
                <a:gdLst>
                  <a:gd name="T0" fmla="*/ 0 w 96"/>
                  <a:gd name="T1" fmla="*/ 7 h 49"/>
                  <a:gd name="T2" fmla="*/ 0 w 96"/>
                  <a:gd name="T3" fmla="*/ 7 h 49"/>
                  <a:gd name="T4" fmla="*/ 1 w 96"/>
                  <a:gd name="T5" fmla="*/ 7 h 49"/>
                  <a:gd name="T6" fmla="*/ 1 w 96"/>
                  <a:gd name="T7" fmla="*/ 7 h 49"/>
                  <a:gd name="T8" fmla="*/ 1 w 96"/>
                  <a:gd name="T9" fmla="*/ 7 h 49"/>
                  <a:gd name="T10" fmla="*/ 12 w 96"/>
                  <a:gd name="T11" fmla="*/ 0 h 49"/>
                  <a:gd name="T12" fmla="*/ 0 w 96"/>
                  <a:gd name="T13" fmla="*/ 7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6" h="49">
                    <a:moveTo>
                      <a:pt x="0" y="49"/>
                    </a:moveTo>
                    <a:lnTo>
                      <a:pt x="0" y="49"/>
                    </a:lnTo>
                    <a:lnTo>
                      <a:pt x="2" y="49"/>
                    </a:lnTo>
                    <a:lnTo>
                      <a:pt x="4" y="49"/>
                    </a:lnTo>
                    <a:lnTo>
                      <a:pt x="96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24" name="Freeform 463"/>
              <p:cNvSpPr>
                <a:spLocks/>
              </p:cNvSpPr>
              <p:nvPr/>
            </p:nvSpPr>
            <p:spPr bwMode="auto">
              <a:xfrm>
                <a:off x="2718" y="2069"/>
                <a:ext cx="46" cy="25"/>
              </a:xfrm>
              <a:custGeom>
                <a:avLst/>
                <a:gdLst>
                  <a:gd name="T0" fmla="*/ 0 w 92"/>
                  <a:gd name="T1" fmla="*/ 7 h 49"/>
                  <a:gd name="T2" fmla="*/ 0 w 92"/>
                  <a:gd name="T3" fmla="*/ 7 h 49"/>
                  <a:gd name="T4" fmla="*/ 1 w 92"/>
                  <a:gd name="T5" fmla="*/ 7 h 49"/>
                  <a:gd name="T6" fmla="*/ 1 w 92"/>
                  <a:gd name="T7" fmla="*/ 7 h 49"/>
                  <a:gd name="T8" fmla="*/ 1 w 92"/>
                  <a:gd name="T9" fmla="*/ 7 h 49"/>
                  <a:gd name="T10" fmla="*/ 12 w 92"/>
                  <a:gd name="T11" fmla="*/ 0 h 49"/>
                  <a:gd name="T12" fmla="*/ 0 w 92"/>
                  <a:gd name="T13" fmla="*/ 7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2" h="49">
                    <a:moveTo>
                      <a:pt x="0" y="49"/>
                    </a:moveTo>
                    <a:lnTo>
                      <a:pt x="0" y="49"/>
                    </a:lnTo>
                    <a:lnTo>
                      <a:pt x="2" y="49"/>
                    </a:lnTo>
                    <a:lnTo>
                      <a:pt x="4" y="49"/>
                    </a:lnTo>
                    <a:lnTo>
                      <a:pt x="92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25" name="Freeform 464"/>
              <p:cNvSpPr>
                <a:spLocks/>
              </p:cNvSpPr>
              <p:nvPr/>
            </p:nvSpPr>
            <p:spPr bwMode="auto">
              <a:xfrm>
                <a:off x="2720" y="2069"/>
                <a:ext cx="44" cy="25"/>
              </a:xfrm>
              <a:custGeom>
                <a:avLst/>
                <a:gdLst>
                  <a:gd name="T0" fmla="*/ 0 w 88"/>
                  <a:gd name="T1" fmla="*/ 7 h 49"/>
                  <a:gd name="T2" fmla="*/ 1 w 88"/>
                  <a:gd name="T3" fmla="*/ 7 h 49"/>
                  <a:gd name="T4" fmla="*/ 1 w 88"/>
                  <a:gd name="T5" fmla="*/ 7 h 49"/>
                  <a:gd name="T6" fmla="*/ 1 w 88"/>
                  <a:gd name="T7" fmla="*/ 7 h 49"/>
                  <a:gd name="T8" fmla="*/ 1 w 88"/>
                  <a:gd name="T9" fmla="*/ 7 h 49"/>
                  <a:gd name="T10" fmla="*/ 11 w 88"/>
                  <a:gd name="T11" fmla="*/ 0 h 49"/>
                  <a:gd name="T12" fmla="*/ 0 w 88"/>
                  <a:gd name="T13" fmla="*/ 7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8" h="49">
                    <a:moveTo>
                      <a:pt x="0" y="49"/>
                    </a:moveTo>
                    <a:lnTo>
                      <a:pt x="2" y="49"/>
                    </a:lnTo>
                    <a:lnTo>
                      <a:pt x="4" y="49"/>
                    </a:lnTo>
                    <a:lnTo>
                      <a:pt x="88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26" name="Freeform 465"/>
              <p:cNvSpPr>
                <a:spLocks/>
              </p:cNvSpPr>
              <p:nvPr/>
            </p:nvSpPr>
            <p:spPr bwMode="auto">
              <a:xfrm>
                <a:off x="2722" y="2069"/>
                <a:ext cx="42" cy="25"/>
              </a:xfrm>
              <a:custGeom>
                <a:avLst/>
                <a:gdLst>
                  <a:gd name="T0" fmla="*/ 0 w 84"/>
                  <a:gd name="T1" fmla="*/ 7 h 49"/>
                  <a:gd name="T2" fmla="*/ 1 w 84"/>
                  <a:gd name="T3" fmla="*/ 7 h 49"/>
                  <a:gd name="T4" fmla="*/ 1 w 84"/>
                  <a:gd name="T5" fmla="*/ 7 h 49"/>
                  <a:gd name="T6" fmla="*/ 1 w 84"/>
                  <a:gd name="T7" fmla="*/ 7 h 49"/>
                  <a:gd name="T8" fmla="*/ 1 w 84"/>
                  <a:gd name="T9" fmla="*/ 7 h 49"/>
                  <a:gd name="T10" fmla="*/ 11 w 84"/>
                  <a:gd name="T11" fmla="*/ 0 h 49"/>
                  <a:gd name="T12" fmla="*/ 0 w 84"/>
                  <a:gd name="T13" fmla="*/ 7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" h="49">
                    <a:moveTo>
                      <a:pt x="0" y="49"/>
                    </a:moveTo>
                    <a:lnTo>
                      <a:pt x="2" y="49"/>
                    </a:lnTo>
                    <a:lnTo>
                      <a:pt x="3" y="49"/>
                    </a:lnTo>
                    <a:lnTo>
                      <a:pt x="84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27" name="Freeform 466"/>
              <p:cNvSpPr>
                <a:spLocks/>
              </p:cNvSpPr>
              <p:nvPr/>
            </p:nvSpPr>
            <p:spPr bwMode="auto">
              <a:xfrm>
                <a:off x="2724" y="2069"/>
                <a:ext cx="40" cy="25"/>
              </a:xfrm>
              <a:custGeom>
                <a:avLst/>
                <a:gdLst>
                  <a:gd name="T0" fmla="*/ 0 w 81"/>
                  <a:gd name="T1" fmla="*/ 7 h 49"/>
                  <a:gd name="T2" fmla="*/ 0 w 81"/>
                  <a:gd name="T3" fmla="*/ 7 h 49"/>
                  <a:gd name="T4" fmla="*/ 0 w 81"/>
                  <a:gd name="T5" fmla="*/ 7 h 49"/>
                  <a:gd name="T6" fmla="*/ 0 w 81"/>
                  <a:gd name="T7" fmla="*/ 7 h 49"/>
                  <a:gd name="T8" fmla="*/ 0 w 81"/>
                  <a:gd name="T9" fmla="*/ 7 h 49"/>
                  <a:gd name="T10" fmla="*/ 10 w 81"/>
                  <a:gd name="T11" fmla="*/ 0 h 49"/>
                  <a:gd name="T12" fmla="*/ 0 w 81"/>
                  <a:gd name="T13" fmla="*/ 7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1" h="49">
                    <a:moveTo>
                      <a:pt x="0" y="49"/>
                    </a:moveTo>
                    <a:lnTo>
                      <a:pt x="2" y="49"/>
                    </a:lnTo>
                    <a:lnTo>
                      <a:pt x="4" y="49"/>
                    </a:lnTo>
                    <a:lnTo>
                      <a:pt x="6" y="49"/>
                    </a:lnTo>
                    <a:lnTo>
                      <a:pt x="8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28" name="Freeform 467"/>
              <p:cNvSpPr>
                <a:spLocks/>
              </p:cNvSpPr>
              <p:nvPr/>
            </p:nvSpPr>
            <p:spPr bwMode="auto">
              <a:xfrm>
                <a:off x="2727" y="2069"/>
                <a:ext cx="37" cy="25"/>
              </a:xfrm>
              <a:custGeom>
                <a:avLst/>
                <a:gdLst>
                  <a:gd name="T0" fmla="*/ 0 w 75"/>
                  <a:gd name="T1" fmla="*/ 7 h 49"/>
                  <a:gd name="T2" fmla="*/ 0 w 75"/>
                  <a:gd name="T3" fmla="*/ 7 h 49"/>
                  <a:gd name="T4" fmla="*/ 0 w 75"/>
                  <a:gd name="T5" fmla="*/ 7 h 49"/>
                  <a:gd name="T6" fmla="*/ 0 w 75"/>
                  <a:gd name="T7" fmla="*/ 7 h 49"/>
                  <a:gd name="T8" fmla="*/ 0 w 75"/>
                  <a:gd name="T9" fmla="*/ 7 h 49"/>
                  <a:gd name="T10" fmla="*/ 9 w 75"/>
                  <a:gd name="T11" fmla="*/ 0 h 49"/>
                  <a:gd name="T12" fmla="*/ 0 w 75"/>
                  <a:gd name="T13" fmla="*/ 7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49">
                    <a:moveTo>
                      <a:pt x="0" y="49"/>
                    </a:moveTo>
                    <a:lnTo>
                      <a:pt x="0" y="49"/>
                    </a:lnTo>
                    <a:lnTo>
                      <a:pt x="2" y="49"/>
                    </a:lnTo>
                    <a:lnTo>
                      <a:pt x="75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29" name="Freeform 468"/>
              <p:cNvSpPr>
                <a:spLocks/>
              </p:cNvSpPr>
              <p:nvPr/>
            </p:nvSpPr>
            <p:spPr bwMode="auto">
              <a:xfrm>
                <a:off x="2729" y="2069"/>
                <a:ext cx="35" cy="25"/>
              </a:xfrm>
              <a:custGeom>
                <a:avLst/>
                <a:gdLst>
                  <a:gd name="T0" fmla="*/ 0 w 71"/>
                  <a:gd name="T1" fmla="*/ 7 h 49"/>
                  <a:gd name="T2" fmla="*/ 0 w 71"/>
                  <a:gd name="T3" fmla="*/ 7 h 49"/>
                  <a:gd name="T4" fmla="*/ 0 w 71"/>
                  <a:gd name="T5" fmla="*/ 7 h 49"/>
                  <a:gd name="T6" fmla="*/ 0 w 71"/>
                  <a:gd name="T7" fmla="*/ 7 h 49"/>
                  <a:gd name="T8" fmla="*/ 0 w 71"/>
                  <a:gd name="T9" fmla="*/ 7 h 49"/>
                  <a:gd name="T10" fmla="*/ 8 w 71"/>
                  <a:gd name="T11" fmla="*/ 0 h 49"/>
                  <a:gd name="T12" fmla="*/ 0 w 71"/>
                  <a:gd name="T13" fmla="*/ 7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1" h="49">
                    <a:moveTo>
                      <a:pt x="0" y="49"/>
                    </a:moveTo>
                    <a:lnTo>
                      <a:pt x="0" y="49"/>
                    </a:lnTo>
                    <a:lnTo>
                      <a:pt x="2" y="49"/>
                    </a:lnTo>
                    <a:lnTo>
                      <a:pt x="4" y="49"/>
                    </a:lnTo>
                    <a:lnTo>
                      <a:pt x="7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30" name="Freeform 469"/>
              <p:cNvSpPr>
                <a:spLocks/>
              </p:cNvSpPr>
              <p:nvPr/>
            </p:nvSpPr>
            <p:spPr bwMode="auto">
              <a:xfrm>
                <a:off x="2729" y="2069"/>
                <a:ext cx="35" cy="25"/>
              </a:xfrm>
              <a:custGeom>
                <a:avLst/>
                <a:gdLst>
                  <a:gd name="T0" fmla="*/ 0 w 69"/>
                  <a:gd name="T1" fmla="*/ 7 h 49"/>
                  <a:gd name="T2" fmla="*/ 1 w 69"/>
                  <a:gd name="T3" fmla="*/ 7 h 49"/>
                  <a:gd name="T4" fmla="*/ 1 w 69"/>
                  <a:gd name="T5" fmla="*/ 7 h 49"/>
                  <a:gd name="T6" fmla="*/ 1 w 69"/>
                  <a:gd name="T7" fmla="*/ 7 h 49"/>
                  <a:gd name="T8" fmla="*/ 1 w 69"/>
                  <a:gd name="T9" fmla="*/ 7 h 49"/>
                  <a:gd name="T10" fmla="*/ 9 w 69"/>
                  <a:gd name="T11" fmla="*/ 0 h 49"/>
                  <a:gd name="T12" fmla="*/ 0 w 69"/>
                  <a:gd name="T13" fmla="*/ 7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" h="49">
                    <a:moveTo>
                      <a:pt x="0" y="49"/>
                    </a:moveTo>
                    <a:lnTo>
                      <a:pt x="2" y="49"/>
                    </a:lnTo>
                    <a:lnTo>
                      <a:pt x="4" y="49"/>
                    </a:lnTo>
                    <a:lnTo>
                      <a:pt x="69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31" name="Freeform 470"/>
              <p:cNvSpPr>
                <a:spLocks/>
              </p:cNvSpPr>
              <p:nvPr/>
            </p:nvSpPr>
            <p:spPr bwMode="auto">
              <a:xfrm>
                <a:off x="2731" y="2069"/>
                <a:ext cx="33" cy="25"/>
              </a:xfrm>
              <a:custGeom>
                <a:avLst/>
                <a:gdLst>
                  <a:gd name="T0" fmla="*/ 0 w 65"/>
                  <a:gd name="T1" fmla="*/ 7 h 49"/>
                  <a:gd name="T2" fmla="*/ 0 w 65"/>
                  <a:gd name="T3" fmla="*/ 7 h 49"/>
                  <a:gd name="T4" fmla="*/ 1 w 65"/>
                  <a:gd name="T5" fmla="*/ 7 h 49"/>
                  <a:gd name="T6" fmla="*/ 1 w 65"/>
                  <a:gd name="T7" fmla="*/ 7 h 49"/>
                  <a:gd name="T8" fmla="*/ 1 w 65"/>
                  <a:gd name="T9" fmla="*/ 7 h 49"/>
                  <a:gd name="T10" fmla="*/ 9 w 65"/>
                  <a:gd name="T11" fmla="*/ 0 h 49"/>
                  <a:gd name="T12" fmla="*/ 0 w 65"/>
                  <a:gd name="T13" fmla="*/ 7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49">
                    <a:moveTo>
                      <a:pt x="0" y="49"/>
                    </a:moveTo>
                    <a:lnTo>
                      <a:pt x="0" y="49"/>
                    </a:lnTo>
                    <a:lnTo>
                      <a:pt x="2" y="49"/>
                    </a:lnTo>
                    <a:lnTo>
                      <a:pt x="4" y="49"/>
                    </a:lnTo>
                    <a:lnTo>
                      <a:pt x="65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32" name="Freeform 471"/>
              <p:cNvSpPr>
                <a:spLocks/>
              </p:cNvSpPr>
              <p:nvPr/>
            </p:nvSpPr>
            <p:spPr bwMode="auto">
              <a:xfrm>
                <a:off x="2733" y="2069"/>
                <a:ext cx="31" cy="25"/>
              </a:xfrm>
              <a:custGeom>
                <a:avLst/>
                <a:gdLst>
                  <a:gd name="T0" fmla="*/ 0 w 61"/>
                  <a:gd name="T1" fmla="*/ 7 h 49"/>
                  <a:gd name="T2" fmla="*/ 1 w 61"/>
                  <a:gd name="T3" fmla="*/ 7 h 49"/>
                  <a:gd name="T4" fmla="*/ 1 w 61"/>
                  <a:gd name="T5" fmla="*/ 7 h 49"/>
                  <a:gd name="T6" fmla="*/ 1 w 61"/>
                  <a:gd name="T7" fmla="*/ 7 h 49"/>
                  <a:gd name="T8" fmla="*/ 1 w 61"/>
                  <a:gd name="T9" fmla="*/ 7 h 49"/>
                  <a:gd name="T10" fmla="*/ 8 w 61"/>
                  <a:gd name="T11" fmla="*/ 0 h 49"/>
                  <a:gd name="T12" fmla="*/ 0 w 61"/>
                  <a:gd name="T13" fmla="*/ 7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49">
                    <a:moveTo>
                      <a:pt x="0" y="49"/>
                    </a:moveTo>
                    <a:lnTo>
                      <a:pt x="2" y="49"/>
                    </a:lnTo>
                    <a:lnTo>
                      <a:pt x="3" y="49"/>
                    </a:lnTo>
                    <a:lnTo>
                      <a:pt x="6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33" name="Freeform 472"/>
              <p:cNvSpPr>
                <a:spLocks/>
              </p:cNvSpPr>
              <p:nvPr/>
            </p:nvSpPr>
            <p:spPr bwMode="auto">
              <a:xfrm>
                <a:off x="2735" y="2069"/>
                <a:ext cx="29" cy="25"/>
              </a:xfrm>
              <a:custGeom>
                <a:avLst/>
                <a:gdLst>
                  <a:gd name="T0" fmla="*/ 0 w 58"/>
                  <a:gd name="T1" fmla="*/ 7 h 49"/>
                  <a:gd name="T2" fmla="*/ 0 w 58"/>
                  <a:gd name="T3" fmla="*/ 7 h 49"/>
                  <a:gd name="T4" fmla="*/ 1 w 58"/>
                  <a:gd name="T5" fmla="*/ 7 h 49"/>
                  <a:gd name="T6" fmla="*/ 1 w 58"/>
                  <a:gd name="T7" fmla="*/ 7 h 49"/>
                  <a:gd name="T8" fmla="*/ 1 w 58"/>
                  <a:gd name="T9" fmla="*/ 7 h 49"/>
                  <a:gd name="T10" fmla="*/ 8 w 58"/>
                  <a:gd name="T11" fmla="*/ 0 h 49"/>
                  <a:gd name="T12" fmla="*/ 0 w 58"/>
                  <a:gd name="T13" fmla="*/ 7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8" h="49">
                    <a:moveTo>
                      <a:pt x="0" y="49"/>
                    </a:moveTo>
                    <a:lnTo>
                      <a:pt x="0" y="49"/>
                    </a:lnTo>
                    <a:lnTo>
                      <a:pt x="2" y="49"/>
                    </a:lnTo>
                    <a:lnTo>
                      <a:pt x="4" y="49"/>
                    </a:lnTo>
                    <a:lnTo>
                      <a:pt x="58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34" name="Freeform 473"/>
              <p:cNvSpPr>
                <a:spLocks/>
              </p:cNvSpPr>
              <p:nvPr/>
            </p:nvSpPr>
            <p:spPr bwMode="auto">
              <a:xfrm>
                <a:off x="2736" y="2069"/>
                <a:ext cx="28" cy="25"/>
              </a:xfrm>
              <a:custGeom>
                <a:avLst/>
                <a:gdLst>
                  <a:gd name="T0" fmla="*/ 0 w 56"/>
                  <a:gd name="T1" fmla="*/ 7 h 49"/>
                  <a:gd name="T2" fmla="*/ 1 w 56"/>
                  <a:gd name="T3" fmla="*/ 7 h 49"/>
                  <a:gd name="T4" fmla="*/ 1 w 56"/>
                  <a:gd name="T5" fmla="*/ 7 h 49"/>
                  <a:gd name="T6" fmla="*/ 1 w 56"/>
                  <a:gd name="T7" fmla="*/ 7 h 49"/>
                  <a:gd name="T8" fmla="*/ 1 w 56"/>
                  <a:gd name="T9" fmla="*/ 7 h 49"/>
                  <a:gd name="T10" fmla="*/ 7 w 56"/>
                  <a:gd name="T11" fmla="*/ 0 h 49"/>
                  <a:gd name="T12" fmla="*/ 0 w 56"/>
                  <a:gd name="T13" fmla="*/ 7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6" h="49">
                    <a:moveTo>
                      <a:pt x="0" y="49"/>
                    </a:moveTo>
                    <a:lnTo>
                      <a:pt x="2" y="49"/>
                    </a:lnTo>
                    <a:lnTo>
                      <a:pt x="4" y="49"/>
                    </a:lnTo>
                    <a:lnTo>
                      <a:pt x="56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35" name="Freeform 474"/>
              <p:cNvSpPr>
                <a:spLocks/>
              </p:cNvSpPr>
              <p:nvPr/>
            </p:nvSpPr>
            <p:spPr bwMode="auto">
              <a:xfrm>
                <a:off x="2738" y="2069"/>
                <a:ext cx="26" cy="25"/>
              </a:xfrm>
              <a:custGeom>
                <a:avLst/>
                <a:gdLst>
                  <a:gd name="T0" fmla="*/ 0 w 52"/>
                  <a:gd name="T1" fmla="*/ 7 h 49"/>
                  <a:gd name="T2" fmla="*/ 0 w 52"/>
                  <a:gd name="T3" fmla="*/ 7 h 49"/>
                  <a:gd name="T4" fmla="*/ 1 w 52"/>
                  <a:gd name="T5" fmla="*/ 7 h 49"/>
                  <a:gd name="T6" fmla="*/ 1 w 52"/>
                  <a:gd name="T7" fmla="*/ 7 h 49"/>
                  <a:gd name="T8" fmla="*/ 1 w 52"/>
                  <a:gd name="T9" fmla="*/ 7 h 49"/>
                  <a:gd name="T10" fmla="*/ 7 w 52"/>
                  <a:gd name="T11" fmla="*/ 0 h 49"/>
                  <a:gd name="T12" fmla="*/ 0 w 52"/>
                  <a:gd name="T13" fmla="*/ 7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49">
                    <a:moveTo>
                      <a:pt x="0" y="49"/>
                    </a:moveTo>
                    <a:lnTo>
                      <a:pt x="0" y="49"/>
                    </a:lnTo>
                    <a:lnTo>
                      <a:pt x="2" y="49"/>
                    </a:lnTo>
                    <a:lnTo>
                      <a:pt x="52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36" name="Freeform 475"/>
              <p:cNvSpPr>
                <a:spLocks/>
              </p:cNvSpPr>
              <p:nvPr/>
            </p:nvSpPr>
            <p:spPr bwMode="auto">
              <a:xfrm>
                <a:off x="2740" y="2069"/>
                <a:ext cx="24" cy="25"/>
              </a:xfrm>
              <a:custGeom>
                <a:avLst/>
                <a:gdLst>
                  <a:gd name="T0" fmla="*/ 0 w 48"/>
                  <a:gd name="T1" fmla="*/ 7 h 49"/>
                  <a:gd name="T2" fmla="*/ 0 w 48"/>
                  <a:gd name="T3" fmla="*/ 7 h 49"/>
                  <a:gd name="T4" fmla="*/ 1 w 48"/>
                  <a:gd name="T5" fmla="*/ 7 h 49"/>
                  <a:gd name="T6" fmla="*/ 1 w 48"/>
                  <a:gd name="T7" fmla="*/ 7 h 49"/>
                  <a:gd name="T8" fmla="*/ 1 w 48"/>
                  <a:gd name="T9" fmla="*/ 7 h 49"/>
                  <a:gd name="T10" fmla="*/ 6 w 48"/>
                  <a:gd name="T11" fmla="*/ 0 h 49"/>
                  <a:gd name="T12" fmla="*/ 0 w 48"/>
                  <a:gd name="T13" fmla="*/ 7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49">
                    <a:moveTo>
                      <a:pt x="0" y="49"/>
                    </a:moveTo>
                    <a:lnTo>
                      <a:pt x="0" y="49"/>
                    </a:lnTo>
                    <a:lnTo>
                      <a:pt x="2" y="49"/>
                    </a:lnTo>
                    <a:lnTo>
                      <a:pt x="4" y="49"/>
                    </a:lnTo>
                    <a:lnTo>
                      <a:pt x="48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37" name="Freeform 476"/>
              <p:cNvSpPr>
                <a:spLocks/>
              </p:cNvSpPr>
              <p:nvPr/>
            </p:nvSpPr>
            <p:spPr bwMode="auto">
              <a:xfrm>
                <a:off x="2741" y="2069"/>
                <a:ext cx="23" cy="25"/>
              </a:xfrm>
              <a:custGeom>
                <a:avLst/>
                <a:gdLst>
                  <a:gd name="T0" fmla="*/ 0 w 46"/>
                  <a:gd name="T1" fmla="*/ 7 h 49"/>
                  <a:gd name="T2" fmla="*/ 1 w 46"/>
                  <a:gd name="T3" fmla="*/ 7 h 49"/>
                  <a:gd name="T4" fmla="*/ 1 w 46"/>
                  <a:gd name="T5" fmla="*/ 7 h 49"/>
                  <a:gd name="T6" fmla="*/ 1 w 46"/>
                  <a:gd name="T7" fmla="*/ 7 h 49"/>
                  <a:gd name="T8" fmla="*/ 1 w 46"/>
                  <a:gd name="T9" fmla="*/ 7 h 49"/>
                  <a:gd name="T10" fmla="*/ 6 w 46"/>
                  <a:gd name="T11" fmla="*/ 0 h 49"/>
                  <a:gd name="T12" fmla="*/ 0 w 46"/>
                  <a:gd name="T13" fmla="*/ 7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" h="49">
                    <a:moveTo>
                      <a:pt x="0" y="49"/>
                    </a:moveTo>
                    <a:lnTo>
                      <a:pt x="2" y="49"/>
                    </a:lnTo>
                    <a:lnTo>
                      <a:pt x="4" y="49"/>
                    </a:lnTo>
                    <a:lnTo>
                      <a:pt x="46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38" name="Freeform 477"/>
              <p:cNvSpPr>
                <a:spLocks/>
              </p:cNvSpPr>
              <p:nvPr/>
            </p:nvSpPr>
            <p:spPr bwMode="auto">
              <a:xfrm>
                <a:off x="2743" y="2069"/>
                <a:ext cx="21" cy="25"/>
              </a:xfrm>
              <a:custGeom>
                <a:avLst/>
                <a:gdLst>
                  <a:gd name="T0" fmla="*/ 0 w 42"/>
                  <a:gd name="T1" fmla="*/ 7 h 49"/>
                  <a:gd name="T2" fmla="*/ 0 w 42"/>
                  <a:gd name="T3" fmla="*/ 7 h 49"/>
                  <a:gd name="T4" fmla="*/ 1 w 42"/>
                  <a:gd name="T5" fmla="*/ 7 h 49"/>
                  <a:gd name="T6" fmla="*/ 1 w 42"/>
                  <a:gd name="T7" fmla="*/ 7 h 49"/>
                  <a:gd name="T8" fmla="*/ 1 w 42"/>
                  <a:gd name="T9" fmla="*/ 7 h 49"/>
                  <a:gd name="T10" fmla="*/ 6 w 42"/>
                  <a:gd name="T11" fmla="*/ 0 h 49"/>
                  <a:gd name="T12" fmla="*/ 0 w 42"/>
                  <a:gd name="T13" fmla="*/ 7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49">
                    <a:moveTo>
                      <a:pt x="0" y="49"/>
                    </a:moveTo>
                    <a:lnTo>
                      <a:pt x="0" y="49"/>
                    </a:lnTo>
                    <a:lnTo>
                      <a:pt x="2" y="49"/>
                    </a:lnTo>
                    <a:lnTo>
                      <a:pt x="4" y="49"/>
                    </a:lnTo>
                    <a:lnTo>
                      <a:pt x="42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39" name="Freeform 478"/>
              <p:cNvSpPr>
                <a:spLocks/>
              </p:cNvSpPr>
              <p:nvPr/>
            </p:nvSpPr>
            <p:spPr bwMode="auto">
              <a:xfrm>
                <a:off x="2745" y="2069"/>
                <a:ext cx="19" cy="25"/>
              </a:xfrm>
              <a:custGeom>
                <a:avLst/>
                <a:gdLst>
                  <a:gd name="T0" fmla="*/ 0 w 38"/>
                  <a:gd name="T1" fmla="*/ 7 h 49"/>
                  <a:gd name="T2" fmla="*/ 0 w 38"/>
                  <a:gd name="T3" fmla="*/ 7 h 49"/>
                  <a:gd name="T4" fmla="*/ 0 w 38"/>
                  <a:gd name="T5" fmla="*/ 7 h 49"/>
                  <a:gd name="T6" fmla="*/ 1 w 38"/>
                  <a:gd name="T7" fmla="*/ 7 h 49"/>
                  <a:gd name="T8" fmla="*/ 1 w 38"/>
                  <a:gd name="T9" fmla="*/ 7 h 49"/>
                  <a:gd name="T10" fmla="*/ 5 w 38"/>
                  <a:gd name="T11" fmla="*/ 0 h 49"/>
                  <a:gd name="T12" fmla="*/ 0 w 38"/>
                  <a:gd name="T13" fmla="*/ 7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49">
                    <a:moveTo>
                      <a:pt x="0" y="49"/>
                    </a:moveTo>
                    <a:lnTo>
                      <a:pt x="0" y="49"/>
                    </a:lnTo>
                    <a:lnTo>
                      <a:pt x="2" y="49"/>
                    </a:lnTo>
                    <a:lnTo>
                      <a:pt x="38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40" name="Freeform 479"/>
              <p:cNvSpPr>
                <a:spLocks/>
              </p:cNvSpPr>
              <p:nvPr/>
            </p:nvSpPr>
            <p:spPr bwMode="auto">
              <a:xfrm>
                <a:off x="2746" y="2069"/>
                <a:ext cx="18" cy="25"/>
              </a:xfrm>
              <a:custGeom>
                <a:avLst/>
                <a:gdLst>
                  <a:gd name="T0" fmla="*/ 0 w 36"/>
                  <a:gd name="T1" fmla="*/ 7 h 49"/>
                  <a:gd name="T2" fmla="*/ 0 w 36"/>
                  <a:gd name="T3" fmla="*/ 7 h 49"/>
                  <a:gd name="T4" fmla="*/ 1 w 36"/>
                  <a:gd name="T5" fmla="*/ 7 h 49"/>
                  <a:gd name="T6" fmla="*/ 1 w 36"/>
                  <a:gd name="T7" fmla="*/ 7 h 49"/>
                  <a:gd name="T8" fmla="*/ 1 w 36"/>
                  <a:gd name="T9" fmla="*/ 7 h 49"/>
                  <a:gd name="T10" fmla="*/ 5 w 36"/>
                  <a:gd name="T11" fmla="*/ 0 h 49"/>
                  <a:gd name="T12" fmla="*/ 0 w 36"/>
                  <a:gd name="T13" fmla="*/ 7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49">
                    <a:moveTo>
                      <a:pt x="0" y="49"/>
                    </a:moveTo>
                    <a:lnTo>
                      <a:pt x="0" y="49"/>
                    </a:lnTo>
                    <a:lnTo>
                      <a:pt x="2" y="49"/>
                    </a:lnTo>
                    <a:lnTo>
                      <a:pt x="36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41" name="Freeform 480"/>
              <p:cNvSpPr>
                <a:spLocks/>
              </p:cNvSpPr>
              <p:nvPr/>
            </p:nvSpPr>
            <p:spPr bwMode="auto">
              <a:xfrm>
                <a:off x="2748" y="2069"/>
                <a:ext cx="16" cy="25"/>
              </a:xfrm>
              <a:custGeom>
                <a:avLst/>
                <a:gdLst>
                  <a:gd name="T0" fmla="*/ 0 w 33"/>
                  <a:gd name="T1" fmla="*/ 7 h 49"/>
                  <a:gd name="T2" fmla="*/ 0 w 33"/>
                  <a:gd name="T3" fmla="*/ 7 h 49"/>
                  <a:gd name="T4" fmla="*/ 0 w 33"/>
                  <a:gd name="T5" fmla="*/ 7 h 49"/>
                  <a:gd name="T6" fmla="*/ 0 w 33"/>
                  <a:gd name="T7" fmla="*/ 7 h 49"/>
                  <a:gd name="T8" fmla="*/ 0 w 33"/>
                  <a:gd name="T9" fmla="*/ 7 h 49"/>
                  <a:gd name="T10" fmla="*/ 4 w 33"/>
                  <a:gd name="T11" fmla="*/ 0 h 49"/>
                  <a:gd name="T12" fmla="*/ 0 w 33"/>
                  <a:gd name="T13" fmla="*/ 7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49">
                    <a:moveTo>
                      <a:pt x="0" y="49"/>
                    </a:moveTo>
                    <a:lnTo>
                      <a:pt x="0" y="49"/>
                    </a:lnTo>
                    <a:lnTo>
                      <a:pt x="2" y="49"/>
                    </a:lnTo>
                    <a:lnTo>
                      <a:pt x="33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42" name="Freeform 481"/>
              <p:cNvSpPr>
                <a:spLocks/>
              </p:cNvSpPr>
              <p:nvPr/>
            </p:nvSpPr>
            <p:spPr bwMode="auto">
              <a:xfrm>
                <a:off x="2749" y="2069"/>
                <a:ext cx="15" cy="25"/>
              </a:xfrm>
              <a:custGeom>
                <a:avLst/>
                <a:gdLst>
                  <a:gd name="T0" fmla="*/ 0 w 31"/>
                  <a:gd name="T1" fmla="*/ 7 h 49"/>
                  <a:gd name="T2" fmla="*/ 0 w 31"/>
                  <a:gd name="T3" fmla="*/ 7 h 49"/>
                  <a:gd name="T4" fmla="*/ 0 w 31"/>
                  <a:gd name="T5" fmla="*/ 7 h 49"/>
                  <a:gd name="T6" fmla="*/ 0 w 31"/>
                  <a:gd name="T7" fmla="*/ 7 h 49"/>
                  <a:gd name="T8" fmla="*/ 0 w 31"/>
                  <a:gd name="T9" fmla="*/ 7 h 49"/>
                  <a:gd name="T10" fmla="*/ 3 w 31"/>
                  <a:gd name="T11" fmla="*/ 0 h 49"/>
                  <a:gd name="T12" fmla="*/ 0 w 31"/>
                  <a:gd name="T13" fmla="*/ 7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49">
                    <a:moveTo>
                      <a:pt x="0" y="49"/>
                    </a:moveTo>
                    <a:lnTo>
                      <a:pt x="0" y="49"/>
                    </a:lnTo>
                    <a:lnTo>
                      <a:pt x="2" y="49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43" name="Freeform 482"/>
              <p:cNvSpPr>
                <a:spLocks/>
              </p:cNvSpPr>
              <p:nvPr/>
            </p:nvSpPr>
            <p:spPr bwMode="auto">
              <a:xfrm>
                <a:off x="2751" y="2069"/>
                <a:ext cx="13" cy="25"/>
              </a:xfrm>
              <a:custGeom>
                <a:avLst/>
                <a:gdLst>
                  <a:gd name="T0" fmla="*/ 0 w 27"/>
                  <a:gd name="T1" fmla="*/ 7 h 49"/>
                  <a:gd name="T2" fmla="*/ 0 w 27"/>
                  <a:gd name="T3" fmla="*/ 7 h 49"/>
                  <a:gd name="T4" fmla="*/ 0 w 27"/>
                  <a:gd name="T5" fmla="*/ 7 h 49"/>
                  <a:gd name="T6" fmla="*/ 0 w 27"/>
                  <a:gd name="T7" fmla="*/ 7 h 49"/>
                  <a:gd name="T8" fmla="*/ 0 w 27"/>
                  <a:gd name="T9" fmla="*/ 7 h 49"/>
                  <a:gd name="T10" fmla="*/ 3 w 27"/>
                  <a:gd name="T11" fmla="*/ 0 h 49"/>
                  <a:gd name="T12" fmla="*/ 0 w 27"/>
                  <a:gd name="T13" fmla="*/ 7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49">
                    <a:moveTo>
                      <a:pt x="0" y="49"/>
                    </a:moveTo>
                    <a:lnTo>
                      <a:pt x="0" y="49"/>
                    </a:lnTo>
                    <a:lnTo>
                      <a:pt x="2" y="49"/>
                    </a:lnTo>
                    <a:lnTo>
                      <a:pt x="2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44" name="Freeform 483"/>
              <p:cNvSpPr>
                <a:spLocks/>
              </p:cNvSpPr>
              <p:nvPr/>
            </p:nvSpPr>
            <p:spPr bwMode="auto">
              <a:xfrm>
                <a:off x="2752" y="2069"/>
                <a:ext cx="12" cy="25"/>
              </a:xfrm>
              <a:custGeom>
                <a:avLst/>
                <a:gdLst>
                  <a:gd name="T0" fmla="*/ 0 w 25"/>
                  <a:gd name="T1" fmla="*/ 7 h 49"/>
                  <a:gd name="T2" fmla="*/ 0 w 25"/>
                  <a:gd name="T3" fmla="*/ 7 h 49"/>
                  <a:gd name="T4" fmla="*/ 0 w 25"/>
                  <a:gd name="T5" fmla="*/ 7 h 49"/>
                  <a:gd name="T6" fmla="*/ 0 w 25"/>
                  <a:gd name="T7" fmla="*/ 7 h 49"/>
                  <a:gd name="T8" fmla="*/ 0 w 25"/>
                  <a:gd name="T9" fmla="*/ 7 h 49"/>
                  <a:gd name="T10" fmla="*/ 3 w 25"/>
                  <a:gd name="T11" fmla="*/ 0 h 49"/>
                  <a:gd name="T12" fmla="*/ 0 w 25"/>
                  <a:gd name="T13" fmla="*/ 7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49">
                    <a:moveTo>
                      <a:pt x="0" y="49"/>
                    </a:moveTo>
                    <a:lnTo>
                      <a:pt x="0" y="49"/>
                    </a:lnTo>
                    <a:lnTo>
                      <a:pt x="2" y="49"/>
                    </a:lnTo>
                    <a:lnTo>
                      <a:pt x="25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45" name="Freeform 484"/>
              <p:cNvSpPr>
                <a:spLocks/>
              </p:cNvSpPr>
              <p:nvPr/>
            </p:nvSpPr>
            <p:spPr bwMode="auto">
              <a:xfrm>
                <a:off x="2753" y="2069"/>
                <a:ext cx="11" cy="25"/>
              </a:xfrm>
              <a:custGeom>
                <a:avLst/>
                <a:gdLst>
                  <a:gd name="T0" fmla="*/ 0 w 23"/>
                  <a:gd name="T1" fmla="*/ 7 h 49"/>
                  <a:gd name="T2" fmla="*/ 0 w 23"/>
                  <a:gd name="T3" fmla="*/ 7 h 49"/>
                  <a:gd name="T4" fmla="*/ 0 w 23"/>
                  <a:gd name="T5" fmla="*/ 7 h 49"/>
                  <a:gd name="T6" fmla="*/ 0 w 23"/>
                  <a:gd name="T7" fmla="*/ 7 h 49"/>
                  <a:gd name="T8" fmla="*/ 0 w 23"/>
                  <a:gd name="T9" fmla="*/ 7 h 49"/>
                  <a:gd name="T10" fmla="*/ 2 w 23"/>
                  <a:gd name="T11" fmla="*/ 0 h 49"/>
                  <a:gd name="T12" fmla="*/ 0 w 23"/>
                  <a:gd name="T13" fmla="*/ 7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49">
                    <a:moveTo>
                      <a:pt x="0" y="49"/>
                    </a:moveTo>
                    <a:lnTo>
                      <a:pt x="2" y="49"/>
                    </a:lnTo>
                    <a:lnTo>
                      <a:pt x="4" y="49"/>
                    </a:lnTo>
                    <a:lnTo>
                      <a:pt x="23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46" name="Freeform 485"/>
              <p:cNvSpPr>
                <a:spLocks/>
              </p:cNvSpPr>
              <p:nvPr/>
            </p:nvSpPr>
            <p:spPr bwMode="auto">
              <a:xfrm>
                <a:off x="2754" y="2069"/>
                <a:ext cx="10" cy="25"/>
              </a:xfrm>
              <a:custGeom>
                <a:avLst/>
                <a:gdLst>
                  <a:gd name="T0" fmla="*/ 0 w 19"/>
                  <a:gd name="T1" fmla="*/ 7 h 49"/>
                  <a:gd name="T2" fmla="*/ 0 w 19"/>
                  <a:gd name="T3" fmla="*/ 7 h 49"/>
                  <a:gd name="T4" fmla="*/ 1 w 19"/>
                  <a:gd name="T5" fmla="*/ 7 h 49"/>
                  <a:gd name="T6" fmla="*/ 1 w 19"/>
                  <a:gd name="T7" fmla="*/ 7 h 49"/>
                  <a:gd name="T8" fmla="*/ 1 w 19"/>
                  <a:gd name="T9" fmla="*/ 7 h 49"/>
                  <a:gd name="T10" fmla="*/ 3 w 19"/>
                  <a:gd name="T11" fmla="*/ 0 h 49"/>
                  <a:gd name="T12" fmla="*/ 0 w 19"/>
                  <a:gd name="T13" fmla="*/ 7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49">
                    <a:moveTo>
                      <a:pt x="0" y="49"/>
                    </a:moveTo>
                    <a:lnTo>
                      <a:pt x="0" y="49"/>
                    </a:lnTo>
                    <a:lnTo>
                      <a:pt x="2" y="49"/>
                    </a:lnTo>
                    <a:lnTo>
                      <a:pt x="19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47" name="Freeform 486"/>
              <p:cNvSpPr>
                <a:spLocks/>
              </p:cNvSpPr>
              <p:nvPr/>
            </p:nvSpPr>
            <p:spPr bwMode="auto">
              <a:xfrm>
                <a:off x="2755" y="2069"/>
                <a:ext cx="9" cy="25"/>
              </a:xfrm>
              <a:custGeom>
                <a:avLst/>
                <a:gdLst>
                  <a:gd name="T0" fmla="*/ 0 w 17"/>
                  <a:gd name="T1" fmla="*/ 7 h 49"/>
                  <a:gd name="T2" fmla="*/ 1 w 17"/>
                  <a:gd name="T3" fmla="*/ 7 h 49"/>
                  <a:gd name="T4" fmla="*/ 1 w 17"/>
                  <a:gd name="T5" fmla="*/ 7 h 49"/>
                  <a:gd name="T6" fmla="*/ 1 w 17"/>
                  <a:gd name="T7" fmla="*/ 7 h 49"/>
                  <a:gd name="T8" fmla="*/ 1 w 17"/>
                  <a:gd name="T9" fmla="*/ 7 h 49"/>
                  <a:gd name="T10" fmla="*/ 3 w 17"/>
                  <a:gd name="T11" fmla="*/ 0 h 49"/>
                  <a:gd name="T12" fmla="*/ 0 w 17"/>
                  <a:gd name="T13" fmla="*/ 7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" h="49">
                    <a:moveTo>
                      <a:pt x="0" y="49"/>
                    </a:moveTo>
                    <a:lnTo>
                      <a:pt x="2" y="49"/>
                    </a:lnTo>
                    <a:lnTo>
                      <a:pt x="4" y="49"/>
                    </a:lnTo>
                    <a:lnTo>
                      <a:pt x="1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48" name="Freeform 487"/>
              <p:cNvSpPr>
                <a:spLocks/>
              </p:cNvSpPr>
              <p:nvPr/>
            </p:nvSpPr>
            <p:spPr bwMode="auto">
              <a:xfrm>
                <a:off x="2757" y="2069"/>
                <a:ext cx="7" cy="25"/>
              </a:xfrm>
              <a:custGeom>
                <a:avLst/>
                <a:gdLst>
                  <a:gd name="T0" fmla="*/ 0 w 13"/>
                  <a:gd name="T1" fmla="*/ 7 h 49"/>
                  <a:gd name="T2" fmla="*/ 0 w 13"/>
                  <a:gd name="T3" fmla="*/ 7 h 49"/>
                  <a:gd name="T4" fmla="*/ 0 w 13"/>
                  <a:gd name="T5" fmla="*/ 7 h 49"/>
                  <a:gd name="T6" fmla="*/ 1 w 13"/>
                  <a:gd name="T7" fmla="*/ 7 h 49"/>
                  <a:gd name="T8" fmla="*/ 1 w 13"/>
                  <a:gd name="T9" fmla="*/ 7 h 49"/>
                  <a:gd name="T10" fmla="*/ 2 w 13"/>
                  <a:gd name="T11" fmla="*/ 0 h 49"/>
                  <a:gd name="T12" fmla="*/ 0 w 13"/>
                  <a:gd name="T13" fmla="*/ 7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49">
                    <a:moveTo>
                      <a:pt x="0" y="49"/>
                    </a:moveTo>
                    <a:lnTo>
                      <a:pt x="0" y="49"/>
                    </a:lnTo>
                    <a:lnTo>
                      <a:pt x="2" y="49"/>
                    </a:lnTo>
                    <a:lnTo>
                      <a:pt x="13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49" name="Freeform 488"/>
              <p:cNvSpPr>
                <a:spLocks/>
              </p:cNvSpPr>
              <p:nvPr/>
            </p:nvSpPr>
            <p:spPr bwMode="auto">
              <a:xfrm>
                <a:off x="2758" y="2069"/>
                <a:ext cx="6" cy="25"/>
              </a:xfrm>
              <a:custGeom>
                <a:avLst/>
                <a:gdLst>
                  <a:gd name="T0" fmla="*/ 0 w 11"/>
                  <a:gd name="T1" fmla="*/ 7 h 49"/>
                  <a:gd name="T2" fmla="*/ 0 w 11"/>
                  <a:gd name="T3" fmla="*/ 7 h 49"/>
                  <a:gd name="T4" fmla="*/ 1 w 11"/>
                  <a:gd name="T5" fmla="*/ 7 h 49"/>
                  <a:gd name="T6" fmla="*/ 1 w 11"/>
                  <a:gd name="T7" fmla="*/ 7 h 49"/>
                  <a:gd name="T8" fmla="*/ 1 w 11"/>
                  <a:gd name="T9" fmla="*/ 7 h 49"/>
                  <a:gd name="T10" fmla="*/ 2 w 11"/>
                  <a:gd name="T11" fmla="*/ 0 h 49"/>
                  <a:gd name="T12" fmla="*/ 0 w 11"/>
                  <a:gd name="T13" fmla="*/ 7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49">
                    <a:moveTo>
                      <a:pt x="0" y="49"/>
                    </a:moveTo>
                    <a:lnTo>
                      <a:pt x="0" y="49"/>
                    </a:lnTo>
                    <a:lnTo>
                      <a:pt x="1" y="49"/>
                    </a:lnTo>
                    <a:lnTo>
                      <a:pt x="1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50" name="Freeform 489"/>
              <p:cNvSpPr>
                <a:spLocks/>
              </p:cNvSpPr>
              <p:nvPr/>
            </p:nvSpPr>
            <p:spPr bwMode="auto">
              <a:xfrm>
                <a:off x="2760" y="2069"/>
                <a:ext cx="4" cy="25"/>
              </a:xfrm>
              <a:custGeom>
                <a:avLst/>
                <a:gdLst>
                  <a:gd name="T0" fmla="*/ 0 w 8"/>
                  <a:gd name="T1" fmla="*/ 7 h 49"/>
                  <a:gd name="T2" fmla="*/ 0 w 8"/>
                  <a:gd name="T3" fmla="*/ 7 h 49"/>
                  <a:gd name="T4" fmla="*/ 0 w 8"/>
                  <a:gd name="T5" fmla="*/ 7 h 49"/>
                  <a:gd name="T6" fmla="*/ 1 w 8"/>
                  <a:gd name="T7" fmla="*/ 7 h 49"/>
                  <a:gd name="T8" fmla="*/ 1 w 8"/>
                  <a:gd name="T9" fmla="*/ 7 h 49"/>
                  <a:gd name="T10" fmla="*/ 1 w 8"/>
                  <a:gd name="T11" fmla="*/ 0 h 49"/>
                  <a:gd name="T12" fmla="*/ 0 w 8"/>
                  <a:gd name="T13" fmla="*/ 7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49">
                    <a:moveTo>
                      <a:pt x="0" y="49"/>
                    </a:moveTo>
                    <a:lnTo>
                      <a:pt x="0" y="49"/>
                    </a:lnTo>
                    <a:lnTo>
                      <a:pt x="2" y="49"/>
                    </a:lnTo>
                    <a:lnTo>
                      <a:pt x="8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51" name="Freeform 490"/>
              <p:cNvSpPr>
                <a:spLocks/>
              </p:cNvSpPr>
              <p:nvPr/>
            </p:nvSpPr>
            <p:spPr bwMode="auto">
              <a:xfrm>
                <a:off x="2761" y="2069"/>
                <a:ext cx="3" cy="25"/>
              </a:xfrm>
              <a:custGeom>
                <a:avLst/>
                <a:gdLst>
                  <a:gd name="T0" fmla="*/ 0 w 6"/>
                  <a:gd name="T1" fmla="*/ 7 h 49"/>
                  <a:gd name="T2" fmla="*/ 0 w 6"/>
                  <a:gd name="T3" fmla="*/ 7 h 49"/>
                  <a:gd name="T4" fmla="*/ 1 w 6"/>
                  <a:gd name="T5" fmla="*/ 7 h 49"/>
                  <a:gd name="T6" fmla="*/ 1 w 6"/>
                  <a:gd name="T7" fmla="*/ 7 h 49"/>
                  <a:gd name="T8" fmla="*/ 1 w 6"/>
                  <a:gd name="T9" fmla="*/ 7 h 49"/>
                  <a:gd name="T10" fmla="*/ 1 w 6"/>
                  <a:gd name="T11" fmla="*/ 0 h 49"/>
                  <a:gd name="T12" fmla="*/ 0 w 6"/>
                  <a:gd name="T13" fmla="*/ 7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49">
                    <a:moveTo>
                      <a:pt x="0" y="49"/>
                    </a:moveTo>
                    <a:lnTo>
                      <a:pt x="0" y="49"/>
                    </a:lnTo>
                    <a:lnTo>
                      <a:pt x="2" y="49"/>
                    </a:lnTo>
                    <a:lnTo>
                      <a:pt x="6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52" name="Freeform 491"/>
              <p:cNvSpPr>
                <a:spLocks/>
              </p:cNvSpPr>
              <p:nvPr/>
            </p:nvSpPr>
            <p:spPr bwMode="auto">
              <a:xfrm>
                <a:off x="2762" y="2069"/>
                <a:ext cx="2" cy="25"/>
              </a:xfrm>
              <a:custGeom>
                <a:avLst/>
                <a:gdLst>
                  <a:gd name="T0" fmla="*/ 0 w 4"/>
                  <a:gd name="T1" fmla="*/ 7 h 49"/>
                  <a:gd name="T2" fmla="*/ 1 w 4"/>
                  <a:gd name="T3" fmla="*/ 7 h 49"/>
                  <a:gd name="T4" fmla="*/ 1 w 4"/>
                  <a:gd name="T5" fmla="*/ 7 h 49"/>
                  <a:gd name="T6" fmla="*/ 1 w 4"/>
                  <a:gd name="T7" fmla="*/ 7 h 49"/>
                  <a:gd name="T8" fmla="*/ 1 w 4"/>
                  <a:gd name="T9" fmla="*/ 7 h 49"/>
                  <a:gd name="T10" fmla="*/ 1 w 4"/>
                  <a:gd name="T11" fmla="*/ 7 h 49"/>
                  <a:gd name="T12" fmla="*/ 1 w 4"/>
                  <a:gd name="T13" fmla="*/ 0 h 49"/>
                  <a:gd name="T14" fmla="*/ 0 w 4"/>
                  <a:gd name="T15" fmla="*/ 7 h 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" h="49">
                    <a:moveTo>
                      <a:pt x="0" y="49"/>
                    </a:moveTo>
                    <a:lnTo>
                      <a:pt x="2" y="49"/>
                    </a:lnTo>
                    <a:lnTo>
                      <a:pt x="4" y="49"/>
                    </a:lnTo>
                    <a:lnTo>
                      <a:pt x="4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53" name="Freeform 492"/>
              <p:cNvSpPr>
                <a:spLocks/>
              </p:cNvSpPr>
              <p:nvPr/>
            </p:nvSpPr>
            <p:spPr bwMode="auto">
              <a:xfrm>
                <a:off x="2764" y="2069"/>
                <a:ext cx="1" cy="25"/>
              </a:xfrm>
              <a:custGeom>
                <a:avLst/>
                <a:gdLst>
                  <a:gd name="T0" fmla="*/ 0 w 2"/>
                  <a:gd name="T1" fmla="*/ 7 h 49"/>
                  <a:gd name="T2" fmla="*/ 0 w 2"/>
                  <a:gd name="T3" fmla="*/ 7 h 49"/>
                  <a:gd name="T4" fmla="*/ 0 w 2"/>
                  <a:gd name="T5" fmla="*/ 7 h 49"/>
                  <a:gd name="T6" fmla="*/ 1 w 2"/>
                  <a:gd name="T7" fmla="*/ 7 h 49"/>
                  <a:gd name="T8" fmla="*/ 1 w 2"/>
                  <a:gd name="T9" fmla="*/ 7 h 49"/>
                  <a:gd name="T10" fmla="*/ 0 w 2"/>
                  <a:gd name="T11" fmla="*/ 0 h 49"/>
                  <a:gd name="T12" fmla="*/ 0 w 2"/>
                  <a:gd name="T13" fmla="*/ 7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49">
                    <a:moveTo>
                      <a:pt x="0" y="49"/>
                    </a:moveTo>
                    <a:lnTo>
                      <a:pt x="0" y="49"/>
                    </a:lnTo>
                    <a:lnTo>
                      <a:pt x="2" y="49"/>
                    </a:lnTo>
                    <a:lnTo>
                      <a:pt x="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54" name="Freeform 493"/>
              <p:cNvSpPr>
                <a:spLocks/>
              </p:cNvSpPr>
              <p:nvPr/>
            </p:nvSpPr>
            <p:spPr bwMode="auto">
              <a:xfrm>
                <a:off x="2764" y="2069"/>
                <a:ext cx="3" cy="25"/>
              </a:xfrm>
              <a:custGeom>
                <a:avLst/>
                <a:gdLst>
                  <a:gd name="T0" fmla="*/ 1 w 6"/>
                  <a:gd name="T1" fmla="*/ 7 h 49"/>
                  <a:gd name="T2" fmla="*/ 1 w 6"/>
                  <a:gd name="T3" fmla="*/ 7 h 49"/>
                  <a:gd name="T4" fmla="*/ 1 w 6"/>
                  <a:gd name="T5" fmla="*/ 7 h 49"/>
                  <a:gd name="T6" fmla="*/ 1 w 6"/>
                  <a:gd name="T7" fmla="*/ 7 h 49"/>
                  <a:gd name="T8" fmla="*/ 1 w 6"/>
                  <a:gd name="T9" fmla="*/ 7 h 49"/>
                  <a:gd name="T10" fmla="*/ 0 w 6"/>
                  <a:gd name="T11" fmla="*/ 0 h 49"/>
                  <a:gd name="T12" fmla="*/ 1 w 6"/>
                  <a:gd name="T13" fmla="*/ 7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49">
                    <a:moveTo>
                      <a:pt x="2" y="49"/>
                    </a:moveTo>
                    <a:lnTo>
                      <a:pt x="4" y="49"/>
                    </a:lnTo>
                    <a:lnTo>
                      <a:pt x="6" y="49"/>
                    </a:lnTo>
                    <a:lnTo>
                      <a:pt x="0" y="0"/>
                    </a:lnTo>
                    <a:lnTo>
                      <a:pt x="2" y="49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55" name="Freeform 494"/>
              <p:cNvSpPr>
                <a:spLocks/>
              </p:cNvSpPr>
              <p:nvPr/>
            </p:nvSpPr>
            <p:spPr bwMode="auto">
              <a:xfrm>
                <a:off x="2764" y="2069"/>
                <a:ext cx="4" cy="25"/>
              </a:xfrm>
              <a:custGeom>
                <a:avLst/>
                <a:gdLst>
                  <a:gd name="T0" fmla="*/ 1 w 8"/>
                  <a:gd name="T1" fmla="*/ 7 h 49"/>
                  <a:gd name="T2" fmla="*/ 1 w 8"/>
                  <a:gd name="T3" fmla="*/ 7 h 49"/>
                  <a:gd name="T4" fmla="*/ 1 w 8"/>
                  <a:gd name="T5" fmla="*/ 7 h 49"/>
                  <a:gd name="T6" fmla="*/ 1 w 8"/>
                  <a:gd name="T7" fmla="*/ 7 h 49"/>
                  <a:gd name="T8" fmla="*/ 1 w 8"/>
                  <a:gd name="T9" fmla="*/ 7 h 49"/>
                  <a:gd name="T10" fmla="*/ 0 w 8"/>
                  <a:gd name="T11" fmla="*/ 0 h 49"/>
                  <a:gd name="T12" fmla="*/ 1 w 8"/>
                  <a:gd name="T13" fmla="*/ 7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49">
                    <a:moveTo>
                      <a:pt x="4" y="49"/>
                    </a:moveTo>
                    <a:lnTo>
                      <a:pt x="6" y="49"/>
                    </a:lnTo>
                    <a:lnTo>
                      <a:pt x="8" y="49"/>
                    </a:lnTo>
                    <a:lnTo>
                      <a:pt x="0" y="0"/>
                    </a:lnTo>
                    <a:lnTo>
                      <a:pt x="4" y="49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56" name="Freeform 495"/>
              <p:cNvSpPr>
                <a:spLocks/>
              </p:cNvSpPr>
              <p:nvPr/>
            </p:nvSpPr>
            <p:spPr bwMode="auto">
              <a:xfrm>
                <a:off x="2764" y="2069"/>
                <a:ext cx="5" cy="25"/>
              </a:xfrm>
              <a:custGeom>
                <a:avLst/>
                <a:gdLst>
                  <a:gd name="T0" fmla="*/ 1 w 10"/>
                  <a:gd name="T1" fmla="*/ 7 h 49"/>
                  <a:gd name="T2" fmla="*/ 1 w 10"/>
                  <a:gd name="T3" fmla="*/ 7 h 49"/>
                  <a:gd name="T4" fmla="*/ 1 w 10"/>
                  <a:gd name="T5" fmla="*/ 7 h 49"/>
                  <a:gd name="T6" fmla="*/ 2 w 10"/>
                  <a:gd name="T7" fmla="*/ 7 h 49"/>
                  <a:gd name="T8" fmla="*/ 2 w 10"/>
                  <a:gd name="T9" fmla="*/ 7 h 49"/>
                  <a:gd name="T10" fmla="*/ 0 w 10"/>
                  <a:gd name="T11" fmla="*/ 0 h 49"/>
                  <a:gd name="T12" fmla="*/ 1 w 10"/>
                  <a:gd name="T13" fmla="*/ 7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49">
                    <a:moveTo>
                      <a:pt x="8" y="49"/>
                    </a:moveTo>
                    <a:lnTo>
                      <a:pt x="8" y="49"/>
                    </a:lnTo>
                    <a:lnTo>
                      <a:pt x="10" y="49"/>
                    </a:lnTo>
                    <a:lnTo>
                      <a:pt x="0" y="0"/>
                    </a:lnTo>
                    <a:lnTo>
                      <a:pt x="8" y="49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57" name="Freeform 496"/>
              <p:cNvSpPr>
                <a:spLocks/>
              </p:cNvSpPr>
              <p:nvPr/>
            </p:nvSpPr>
            <p:spPr bwMode="auto">
              <a:xfrm>
                <a:off x="2764" y="2069"/>
                <a:ext cx="7" cy="25"/>
              </a:xfrm>
              <a:custGeom>
                <a:avLst/>
                <a:gdLst>
                  <a:gd name="T0" fmla="*/ 2 w 14"/>
                  <a:gd name="T1" fmla="*/ 7 h 49"/>
                  <a:gd name="T2" fmla="*/ 2 w 14"/>
                  <a:gd name="T3" fmla="*/ 7 h 49"/>
                  <a:gd name="T4" fmla="*/ 2 w 14"/>
                  <a:gd name="T5" fmla="*/ 7 h 49"/>
                  <a:gd name="T6" fmla="*/ 2 w 14"/>
                  <a:gd name="T7" fmla="*/ 7 h 49"/>
                  <a:gd name="T8" fmla="*/ 2 w 14"/>
                  <a:gd name="T9" fmla="*/ 7 h 49"/>
                  <a:gd name="T10" fmla="*/ 0 w 14"/>
                  <a:gd name="T11" fmla="*/ 0 h 49"/>
                  <a:gd name="T12" fmla="*/ 2 w 14"/>
                  <a:gd name="T13" fmla="*/ 7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49">
                    <a:moveTo>
                      <a:pt x="10" y="49"/>
                    </a:moveTo>
                    <a:lnTo>
                      <a:pt x="12" y="49"/>
                    </a:lnTo>
                    <a:lnTo>
                      <a:pt x="14" y="49"/>
                    </a:lnTo>
                    <a:lnTo>
                      <a:pt x="0" y="0"/>
                    </a:lnTo>
                    <a:lnTo>
                      <a:pt x="10" y="49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58" name="Freeform 497"/>
              <p:cNvSpPr>
                <a:spLocks/>
              </p:cNvSpPr>
              <p:nvPr/>
            </p:nvSpPr>
            <p:spPr bwMode="auto">
              <a:xfrm>
                <a:off x="2764" y="2069"/>
                <a:ext cx="8" cy="25"/>
              </a:xfrm>
              <a:custGeom>
                <a:avLst/>
                <a:gdLst>
                  <a:gd name="T0" fmla="*/ 2 w 15"/>
                  <a:gd name="T1" fmla="*/ 7 h 49"/>
                  <a:gd name="T2" fmla="*/ 2 w 15"/>
                  <a:gd name="T3" fmla="*/ 7 h 49"/>
                  <a:gd name="T4" fmla="*/ 2 w 15"/>
                  <a:gd name="T5" fmla="*/ 7 h 49"/>
                  <a:gd name="T6" fmla="*/ 2 w 15"/>
                  <a:gd name="T7" fmla="*/ 7 h 49"/>
                  <a:gd name="T8" fmla="*/ 2 w 15"/>
                  <a:gd name="T9" fmla="*/ 7 h 49"/>
                  <a:gd name="T10" fmla="*/ 0 w 15"/>
                  <a:gd name="T11" fmla="*/ 0 h 49"/>
                  <a:gd name="T12" fmla="*/ 2 w 15"/>
                  <a:gd name="T13" fmla="*/ 7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49">
                    <a:moveTo>
                      <a:pt x="14" y="49"/>
                    </a:moveTo>
                    <a:lnTo>
                      <a:pt x="14" y="49"/>
                    </a:lnTo>
                    <a:lnTo>
                      <a:pt x="15" y="49"/>
                    </a:lnTo>
                    <a:lnTo>
                      <a:pt x="0" y="0"/>
                    </a:lnTo>
                    <a:lnTo>
                      <a:pt x="14" y="49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59" name="Freeform 498"/>
              <p:cNvSpPr>
                <a:spLocks/>
              </p:cNvSpPr>
              <p:nvPr/>
            </p:nvSpPr>
            <p:spPr bwMode="auto">
              <a:xfrm>
                <a:off x="2764" y="2069"/>
                <a:ext cx="10" cy="25"/>
              </a:xfrm>
              <a:custGeom>
                <a:avLst/>
                <a:gdLst>
                  <a:gd name="T0" fmla="*/ 2 w 19"/>
                  <a:gd name="T1" fmla="*/ 7 h 49"/>
                  <a:gd name="T2" fmla="*/ 3 w 19"/>
                  <a:gd name="T3" fmla="*/ 7 h 49"/>
                  <a:gd name="T4" fmla="*/ 3 w 19"/>
                  <a:gd name="T5" fmla="*/ 7 h 49"/>
                  <a:gd name="T6" fmla="*/ 3 w 19"/>
                  <a:gd name="T7" fmla="*/ 7 h 49"/>
                  <a:gd name="T8" fmla="*/ 3 w 19"/>
                  <a:gd name="T9" fmla="*/ 7 h 49"/>
                  <a:gd name="T10" fmla="*/ 0 w 19"/>
                  <a:gd name="T11" fmla="*/ 0 h 49"/>
                  <a:gd name="T12" fmla="*/ 2 w 19"/>
                  <a:gd name="T13" fmla="*/ 7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49">
                    <a:moveTo>
                      <a:pt x="15" y="49"/>
                    </a:moveTo>
                    <a:lnTo>
                      <a:pt x="17" y="49"/>
                    </a:lnTo>
                    <a:lnTo>
                      <a:pt x="19" y="49"/>
                    </a:lnTo>
                    <a:lnTo>
                      <a:pt x="0" y="0"/>
                    </a:lnTo>
                    <a:lnTo>
                      <a:pt x="15" y="49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60" name="Freeform 499"/>
              <p:cNvSpPr>
                <a:spLocks/>
              </p:cNvSpPr>
              <p:nvPr/>
            </p:nvSpPr>
            <p:spPr bwMode="auto">
              <a:xfrm>
                <a:off x="2764" y="2069"/>
                <a:ext cx="11" cy="25"/>
              </a:xfrm>
              <a:custGeom>
                <a:avLst/>
                <a:gdLst>
                  <a:gd name="T0" fmla="*/ 3 w 21"/>
                  <a:gd name="T1" fmla="*/ 7 h 49"/>
                  <a:gd name="T2" fmla="*/ 3 w 21"/>
                  <a:gd name="T3" fmla="*/ 7 h 49"/>
                  <a:gd name="T4" fmla="*/ 3 w 21"/>
                  <a:gd name="T5" fmla="*/ 7 h 49"/>
                  <a:gd name="T6" fmla="*/ 3 w 21"/>
                  <a:gd name="T7" fmla="*/ 7 h 49"/>
                  <a:gd name="T8" fmla="*/ 3 w 21"/>
                  <a:gd name="T9" fmla="*/ 7 h 49"/>
                  <a:gd name="T10" fmla="*/ 0 w 21"/>
                  <a:gd name="T11" fmla="*/ 0 h 49"/>
                  <a:gd name="T12" fmla="*/ 3 w 21"/>
                  <a:gd name="T13" fmla="*/ 7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49">
                    <a:moveTo>
                      <a:pt x="19" y="49"/>
                    </a:moveTo>
                    <a:lnTo>
                      <a:pt x="19" y="49"/>
                    </a:lnTo>
                    <a:lnTo>
                      <a:pt x="21" y="49"/>
                    </a:lnTo>
                    <a:lnTo>
                      <a:pt x="0" y="0"/>
                    </a:lnTo>
                    <a:lnTo>
                      <a:pt x="19" y="49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61" name="Freeform 500"/>
              <p:cNvSpPr>
                <a:spLocks/>
              </p:cNvSpPr>
              <p:nvPr/>
            </p:nvSpPr>
            <p:spPr bwMode="auto">
              <a:xfrm>
                <a:off x="2764" y="2069"/>
                <a:ext cx="13" cy="25"/>
              </a:xfrm>
              <a:custGeom>
                <a:avLst/>
                <a:gdLst>
                  <a:gd name="T0" fmla="*/ 3 w 25"/>
                  <a:gd name="T1" fmla="*/ 7 h 49"/>
                  <a:gd name="T2" fmla="*/ 3 w 25"/>
                  <a:gd name="T3" fmla="*/ 7 h 49"/>
                  <a:gd name="T4" fmla="*/ 3 w 25"/>
                  <a:gd name="T5" fmla="*/ 7 h 49"/>
                  <a:gd name="T6" fmla="*/ 3 w 25"/>
                  <a:gd name="T7" fmla="*/ 7 h 49"/>
                  <a:gd name="T8" fmla="*/ 4 w 25"/>
                  <a:gd name="T9" fmla="*/ 7 h 49"/>
                  <a:gd name="T10" fmla="*/ 0 w 25"/>
                  <a:gd name="T11" fmla="*/ 0 h 49"/>
                  <a:gd name="T12" fmla="*/ 3 w 25"/>
                  <a:gd name="T13" fmla="*/ 7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49">
                    <a:moveTo>
                      <a:pt x="21" y="49"/>
                    </a:moveTo>
                    <a:lnTo>
                      <a:pt x="21" y="49"/>
                    </a:lnTo>
                    <a:lnTo>
                      <a:pt x="23" y="49"/>
                    </a:lnTo>
                    <a:lnTo>
                      <a:pt x="25" y="49"/>
                    </a:lnTo>
                    <a:lnTo>
                      <a:pt x="0" y="0"/>
                    </a:lnTo>
                    <a:lnTo>
                      <a:pt x="21" y="49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62" name="Freeform 501"/>
              <p:cNvSpPr>
                <a:spLocks/>
              </p:cNvSpPr>
              <p:nvPr/>
            </p:nvSpPr>
            <p:spPr bwMode="auto">
              <a:xfrm>
                <a:off x="2764" y="2069"/>
                <a:ext cx="13" cy="25"/>
              </a:xfrm>
              <a:custGeom>
                <a:avLst/>
                <a:gdLst>
                  <a:gd name="T0" fmla="*/ 3 w 27"/>
                  <a:gd name="T1" fmla="*/ 7 h 49"/>
                  <a:gd name="T2" fmla="*/ 3 w 27"/>
                  <a:gd name="T3" fmla="*/ 7 h 49"/>
                  <a:gd name="T4" fmla="*/ 3 w 27"/>
                  <a:gd name="T5" fmla="*/ 7 h 49"/>
                  <a:gd name="T6" fmla="*/ 3 w 27"/>
                  <a:gd name="T7" fmla="*/ 7 h 49"/>
                  <a:gd name="T8" fmla="*/ 3 w 27"/>
                  <a:gd name="T9" fmla="*/ 7 h 49"/>
                  <a:gd name="T10" fmla="*/ 0 w 27"/>
                  <a:gd name="T11" fmla="*/ 0 h 49"/>
                  <a:gd name="T12" fmla="*/ 3 w 27"/>
                  <a:gd name="T13" fmla="*/ 7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49">
                    <a:moveTo>
                      <a:pt x="25" y="49"/>
                    </a:moveTo>
                    <a:lnTo>
                      <a:pt x="25" y="49"/>
                    </a:lnTo>
                    <a:lnTo>
                      <a:pt x="27" y="49"/>
                    </a:lnTo>
                    <a:lnTo>
                      <a:pt x="0" y="0"/>
                    </a:lnTo>
                    <a:lnTo>
                      <a:pt x="25" y="49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63" name="Freeform 502"/>
              <p:cNvSpPr>
                <a:spLocks/>
              </p:cNvSpPr>
              <p:nvPr/>
            </p:nvSpPr>
            <p:spPr bwMode="auto">
              <a:xfrm>
                <a:off x="2764" y="2069"/>
                <a:ext cx="15" cy="25"/>
              </a:xfrm>
              <a:custGeom>
                <a:avLst/>
                <a:gdLst>
                  <a:gd name="T0" fmla="*/ 3 w 31"/>
                  <a:gd name="T1" fmla="*/ 7 h 49"/>
                  <a:gd name="T2" fmla="*/ 3 w 31"/>
                  <a:gd name="T3" fmla="*/ 7 h 49"/>
                  <a:gd name="T4" fmla="*/ 3 w 31"/>
                  <a:gd name="T5" fmla="*/ 7 h 49"/>
                  <a:gd name="T6" fmla="*/ 3 w 31"/>
                  <a:gd name="T7" fmla="*/ 7 h 49"/>
                  <a:gd name="T8" fmla="*/ 3 w 31"/>
                  <a:gd name="T9" fmla="*/ 7 h 49"/>
                  <a:gd name="T10" fmla="*/ 0 w 31"/>
                  <a:gd name="T11" fmla="*/ 0 h 49"/>
                  <a:gd name="T12" fmla="*/ 3 w 31"/>
                  <a:gd name="T13" fmla="*/ 7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49">
                    <a:moveTo>
                      <a:pt x="27" y="49"/>
                    </a:moveTo>
                    <a:lnTo>
                      <a:pt x="27" y="49"/>
                    </a:lnTo>
                    <a:lnTo>
                      <a:pt x="29" y="49"/>
                    </a:lnTo>
                    <a:lnTo>
                      <a:pt x="31" y="49"/>
                    </a:lnTo>
                    <a:lnTo>
                      <a:pt x="0" y="0"/>
                    </a:lnTo>
                    <a:lnTo>
                      <a:pt x="27" y="49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64" name="Freeform 503"/>
              <p:cNvSpPr>
                <a:spLocks/>
              </p:cNvSpPr>
              <p:nvPr/>
            </p:nvSpPr>
            <p:spPr bwMode="auto">
              <a:xfrm>
                <a:off x="2764" y="2069"/>
                <a:ext cx="16" cy="25"/>
              </a:xfrm>
              <a:custGeom>
                <a:avLst/>
                <a:gdLst>
                  <a:gd name="T0" fmla="*/ 3 w 33"/>
                  <a:gd name="T1" fmla="*/ 7 h 49"/>
                  <a:gd name="T2" fmla="*/ 3 w 33"/>
                  <a:gd name="T3" fmla="*/ 7 h 49"/>
                  <a:gd name="T4" fmla="*/ 3 w 33"/>
                  <a:gd name="T5" fmla="*/ 7 h 49"/>
                  <a:gd name="T6" fmla="*/ 4 w 33"/>
                  <a:gd name="T7" fmla="*/ 7 h 49"/>
                  <a:gd name="T8" fmla="*/ 4 w 33"/>
                  <a:gd name="T9" fmla="*/ 7 h 49"/>
                  <a:gd name="T10" fmla="*/ 0 w 33"/>
                  <a:gd name="T11" fmla="*/ 0 h 49"/>
                  <a:gd name="T12" fmla="*/ 3 w 33"/>
                  <a:gd name="T13" fmla="*/ 7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49">
                    <a:moveTo>
                      <a:pt x="29" y="49"/>
                    </a:moveTo>
                    <a:lnTo>
                      <a:pt x="31" y="49"/>
                    </a:lnTo>
                    <a:lnTo>
                      <a:pt x="33" y="49"/>
                    </a:lnTo>
                    <a:lnTo>
                      <a:pt x="0" y="0"/>
                    </a:lnTo>
                    <a:lnTo>
                      <a:pt x="29" y="49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65" name="Freeform 504"/>
              <p:cNvSpPr>
                <a:spLocks/>
              </p:cNvSpPr>
              <p:nvPr/>
            </p:nvSpPr>
            <p:spPr bwMode="auto">
              <a:xfrm>
                <a:off x="2764" y="2069"/>
                <a:ext cx="17" cy="25"/>
              </a:xfrm>
              <a:custGeom>
                <a:avLst/>
                <a:gdLst>
                  <a:gd name="T0" fmla="*/ 4 w 35"/>
                  <a:gd name="T1" fmla="*/ 7 h 49"/>
                  <a:gd name="T2" fmla="*/ 4 w 35"/>
                  <a:gd name="T3" fmla="*/ 7 h 49"/>
                  <a:gd name="T4" fmla="*/ 4 w 35"/>
                  <a:gd name="T5" fmla="*/ 7 h 49"/>
                  <a:gd name="T6" fmla="*/ 4 w 35"/>
                  <a:gd name="T7" fmla="*/ 7 h 49"/>
                  <a:gd name="T8" fmla="*/ 4 w 35"/>
                  <a:gd name="T9" fmla="*/ 7 h 49"/>
                  <a:gd name="T10" fmla="*/ 0 w 35"/>
                  <a:gd name="T11" fmla="*/ 0 h 49"/>
                  <a:gd name="T12" fmla="*/ 4 w 35"/>
                  <a:gd name="T13" fmla="*/ 7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" h="49">
                    <a:moveTo>
                      <a:pt x="33" y="49"/>
                    </a:moveTo>
                    <a:lnTo>
                      <a:pt x="33" y="49"/>
                    </a:lnTo>
                    <a:lnTo>
                      <a:pt x="35" y="49"/>
                    </a:lnTo>
                    <a:lnTo>
                      <a:pt x="0" y="0"/>
                    </a:lnTo>
                    <a:lnTo>
                      <a:pt x="33" y="49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66" name="Freeform 505"/>
              <p:cNvSpPr>
                <a:spLocks/>
              </p:cNvSpPr>
              <p:nvPr/>
            </p:nvSpPr>
            <p:spPr bwMode="auto">
              <a:xfrm>
                <a:off x="2764" y="2069"/>
                <a:ext cx="19" cy="25"/>
              </a:xfrm>
              <a:custGeom>
                <a:avLst/>
                <a:gdLst>
                  <a:gd name="T0" fmla="*/ 5 w 38"/>
                  <a:gd name="T1" fmla="*/ 7 h 49"/>
                  <a:gd name="T2" fmla="*/ 5 w 38"/>
                  <a:gd name="T3" fmla="*/ 7 h 49"/>
                  <a:gd name="T4" fmla="*/ 5 w 38"/>
                  <a:gd name="T5" fmla="*/ 7 h 49"/>
                  <a:gd name="T6" fmla="*/ 5 w 38"/>
                  <a:gd name="T7" fmla="*/ 7 h 49"/>
                  <a:gd name="T8" fmla="*/ 5 w 38"/>
                  <a:gd name="T9" fmla="*/ 7 h 49"/>
                  <a:gd name="T10" fmla="*/ 0 w 38"/>
                  <a:gd name="T11" fmla="*/ 0 h 49"/>
                  <a:gd name="T12" fmla="*/ 5 w 38"/>
                  <a:gd name="T13" fmla="*/ 7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49">
                    <a:moveTo>
                      <a:pt x="35" y="49"/>
                    </a:moveTo>
                    <a:lnTo>
                      <a:pt x="37" y="49"/>
                    </a:lnTo>
                    <a:lnTo>
                      <a:pt x="38" y="49"/>
                    </a:lnTo>
                    <a:lnTo>
                      <a:pt x="0" y="0"/>
                    </a:lnTo>
                    <a:lnTo>
                      <a:pt x="35" y="49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67" name="Freeform 506"/>
              <p:cNvSpPr>
                <a:spLocks/>
              </p:cNvSpPr>
              <p:nvPr/>
            </p:nvSpPr>
            <p:spPr bwMode="auto">
              <a:xfrm>
                <a:off x="2764" y="2069"/>
                <a:ext cx="20" cy="25"/>
              </a:xfrm>
              <a:custGeom>
                <a:avLst/>
                <a:gdLst>
                  <a:gd name="T0" fmla="*/ 5 w 40"/>
                  <a:gd name="T1" fmla="*/ 7 h 49"/>
                  <a:gd name="T2" fmla="*/ 5 w 40"/>
                  <a:gd name="T3" fmla="*/ 7 h 49"/>
                  <a:gd name="T4" fmla="*/ 5 w 40"/>
                  <a:gd name="T5" fmla="*/ 7 h 49"/>
                  <a:gd name="T6" fmla="*/ 5 w 40"/>
                  <a:gd name="T7" fmla="*/ 7 h 49"/>
                  <a:gd name="T8" fmla="*/ 5 w 40"/>
                  <a:gd name="T9" fmla="*/ 7 h 49"/>
                  <a:gd name="T10" fmla="*/ 0 w 40"/>
                  <a:gd name="T11" fmla="*/ 0 h 49"/>
                  <a:gd name="T12" fmla="*/ 5 w 40"/>
                  <a:gd name="T13" fmla="*/ 7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" h="49">
                    <a:moveTo>
                      <a:pt x="38" y="49"/>
                    </a:moveTo>
                    <a:lnTo>
                      <a:pt x="38" y="49"/>
                    </a:lnTo>
                    <a:lnTo>
                      <a:pt x="40" y="49"/>
                    </a:lnTo>
                    <a:lnTo>
                      <a:pt x="0" y="0"/>
                    </a:lnTo>
                    <a:lnTo>
                      <a:pt x="38" y="49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68" name="Freeform 507"/>
              <p:cNvSpPr>
                <a:spLocks/>
              </p:cNvSpPr>
              <p:nvPr/>
            </p:nvSpPr>
            <p:spPr bwMode="auto">
              <a:xfrm>
                <a:off x="2764" y="2069"/>
                <a:ext cx="22" cy="25"/>
              </a:xfrm>
              <a:custGeom>
                <a:avLst/>
                <a:gdLst>
                  <a:gd name="T0" fmla="*/ 5 w 44"/>
                  <a:gd name="T1" fmla="*/ 7 h 49"/>
                  <a:gd name="T2" fmla="*/ 6 w 44"/>
                  <a:gd name="T3" fmla="*/ 7 h 49"/>
                  <a:gd name="T4" fmla="*/ 6 w 44"/>
                  <a:gd name="T5" fmla="*/ 7 h 49"/>
                  <a:gd name="T6" fmla="*/ 6 w 44"/>
                  <a:gd name="T7" fmla="*/ 7 h 49"/>
                  <a:gd name="T8" fmla="*/ 6 w 44"/>
                  <a:gd name="T9" fmla="*/ 7 h 49"/>
                  <a:gd name="T10" fmla="*/ 0 w 44"/>
                  <a:gd name="T11" fmla="*/ 0 h 49"/>
                  <a:gd name="T12" fmla="*/ 5 w 44"/>
                  <a:gd name="T13" fmla="*/ 7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" h="49">
                    <a:moveTo>
                      <a:pt x="40" y="49"/>
                    </a:moveTo>
                    <a:lnTo>
                      <a:pt x="42" y="49"/>
                    </a:lnTo>
                    <a:lnTo>
                      <a:pt x="44" y="49"/>
                    </a:lnTo>
                    <a:lnTo>
                      <a:pt x="0" y="0"/>
                    </a:lnTo>
                    <a:lnTo>
                      <a:pt x="40" y="49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69" name="Freeform 508"/>
              <p:cNvSpPr>
                <a:spLocks/>
              </p:cNvSpPr>
              <p:nvPr/>
            </p:nvSpPr>
            <p:spPr bwMode="auto">
              <a:xfrm>
                <a:off x="2764" y="2069"/>
                <a:ext cx="24" cy="25"/>
              </a:xfrm>
              <a:custGeom>
                <a:avLst/>
                <a:gdLst>
                  <a:gd name="T0" fmla="*/ 6 w 48"/>
                  <a:gd name="T1" fmla="*/ 7 h 49"/>
                  <a:gd name="T2" fmla="*/ 6 w 48"/>
                  <a:gd name="T3" fmla="*/ 7 h 49"/>
                  <a:gd name="T4" fmla="*/ 6 w 48"/>
                  <a:gd name="T5" fmla="*/ 7 h 49"/>
                  <a:gd name="T6" fmla="*/ 6 w 48"/>
                  <a:gd name="T7" fmla="*/ 7 h 49"/>
                  <a:gd name="T8" fmla="*/ 6 w 48"/>
                  <a:gd name="T9" fmla="*/ 7 h 49"/>
                  <a:gd name="T10" fmla="*/ 0 w 48"/>
                  <a:gd name="T11" fmla="*/ 0 h 49"/>
                  <a:gd name="T12" fmla="*/ 6 w 48"/>
                  <a:gd name="T13" fmla="*/ 7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49">
                    <a:moveTo>
                      <a:pt x="44" y="49"/>
                    </a:moveTo>
                    <a:lnTo>
                      <a:pt x="46" y="49"/>
                    </a:lnTo>
                    <a:lnTo>
                      <a:pt x="48" y="49"/>
                    </a:lnTo>
                    <a:lnTo>
                      <a:pt x="0" y="0"/>
                    </a:lnTo>
                    <a:lnTo>
                      <a:pt x="44" y="49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70" name="Freeform 509"/>
              <p:cNvSpPr>
                <a:spLocks/>
              </p:cNvSpPr>
              <p:nvPr/>
            </p:nvSpPr>
            <p:spPr bwMode="auto">
              <a:xfrm>
                <a:off x="2764" y="2069"/>
                <a:ext cx="25" cy="25"/>
              </a:xfrm>
              <a:custGeom>
                <a:avLst/>
                <a:gdLst>
                  <a:gd name="T0" fmla="*/ 6 w 50"/>
                  <a:gd name="T1" fmla="*/ 7 h 49"/>
                  <a:gd name="T2" fmla="*/ 6 w 50"/>
                  <a:gd name="T3" fmla="*/ 7 h 49"/>
                  <a:gd name="T4" fmla="*/ 6 w 50"/>
                  <a:gd name="T5" fmla="*/ 7 h 49"/>
                  <a:gd name="T6" fmla="*/ 7 w 50"/>
                  <a:gd name="T7" fmla="*/ 7 h 49"/>
                  <a:gd name="T8" fmla="*/ 7 w 50"/>
                  <a:gd name="T9" fmla="*/ 7 h 49"/>
                  <a:gd name="T10" fmla="*/ 0 w 50"/>
                  <a:gd name="T11" fmla="*/ 0 h 49"/>
                  <a:gd name="T12" fmla="*/ 6 w 50"/>
                  <a:gd name="T13" fmla="*/ 7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46" y="49"/>
                    </a:moveTo>
                    <a:lnTo>
                      <a:pt x="48" y="49"/>
                    </a:lnTo>
                    <a:lnTo>
                      <a:pt x="50" y="49"/>
                    </a:lnTo>
                    <a:lnTo>
                      <a:pt x="0" y="0"/>
                    </a:lnTo>
                    <a:lnTo>
                      <a:pt x="46" y="49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71" name="Freeform 510"/>
              <p:cNvSpPr>
                <a:spLocks/>
              </p:cNvSpPr>
              <p:nvPr/>
            </p:nvSpPr>
            <p:spPr bwMode="auto">
              <a:xfrm>
                <a:off x="2764" y="2069"/>
                <a:ext cx="27" cy="25"/>
              </a:xfrm>
              <a:custGeom>
                <a:avLst/>
                <a:gdLst>
                  <a:gd name="T0" fmla="*/ 7 w 54"/>
                  <a:gd name="T1" fmla="*/ 7 h 49"/>
                  <a:gd name="T2" fmla="*/ 7 w 54"/>
                  <a:gd name="T3" fmla="*/ 7 h 49"/>
                  <a:gd name="T4" fmla="*/ 7 w 54"/>
                  <a:gd name="T5" fmla="*/ 7 h 49"/>
                  <a:gd name="T6" fmla="*/ 7 w 54"/>
                  <a:gd name="T7" fmla="*/ 7 h 49"/>
                  <a:gd name="T8" fmla="*/ 7 w 54"/>
                  <a:gd name="T9" fmla="*/ 7 h 49"/>
                  <a:gd name="T10" fmla="*/ 0 w 54"/>
                  <a:gd name="T11" fmla="*/ 0 h 49"/>
                  <a:gd name="T12" fmla="*/ 7 w 54"/>
                  <a:gd name="T13" fmla="*/ 7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49">
                    <a:moveTo>
                      <a:pt x="50" y="49"/>
                    </a:moveTo>
                    <a:lnTo>
                      <a:pt x="52" y="49"/>
                    </a:lnTo>
                    <a:lnTo>
                      <a:pt x="54" y="49"/>
                    </a:lnTo>
                    <a:lnTo>
                      <a:pt x="0" y="0"/>
                    </a:lnTo>
                    <a:lnTo>
                      <a:pt x="50" y="49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72" name="Freeform 511"/>
              <p:cNvSpPr>
                <a:spLocks/>
              </p:cNvSpPr>
              <p:nvPr/>
            </p:nvSpPr>
            <p:spPr bwMode="auto">
              <a:xfrm>
                <a:off x="2764" y="2069"/>
                <a:ext cx="29" cy="25"/>
              </a:xfrm>
              <a:custGeom>
                <a:avLst/>
                <a:gdLst>
                  <a:gd name="T0" fmla="*/ 7 w 58"/>
                  <a:gd name="T1" fmla="*/ 7 h 49"/>
                  <a:gd name="T2" fmla="*/ 7 w 58"/>
                  <a:gd name="T3" fmla="*/ 7 h 49"/>
                  <a:gd name="T4" fmla="*/ 7 w 58"/>
                  <a:gd name="T5" fmla="*/ 7 h 49"/>
                  <a:gd name="T6" fmla="*/ 7 w 58"/>
                  <a:gd name="T7" fmla="*/ 7 h 49"/>
                  <a:gd name="T8" fmla="*/ 8 w 58"/>
                  <a:gd name="T9" fmla="*/ 7 h 49"/>
                  <a:gd name="T10" fmla="*/ 0 w 58"/>
                  <a:gd name="T11" fmla="*/ 0 h 49"/>
                  <a:gd name="T12" fmla="*/ 7 w 58"/>
                  <a:gd name="T13" fmla="*/ 7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8" h="49">
                    <a:moveTo>
                      <a:pt x="54" y="49"/>
                    </a:moveTo>
                    <a:lnTo>
                      <a:pt x="54" y="49"/>
                    </a:lnTo>
                    <a:lnTo>
                      <a:pt x="56" y="49"/>
                    </a:lnTo>
                    <a:lnTo>
                      <a:pt x="58" y="49"/>
                    </a:lnTo>
                    <a:lnTo>
                      <a:pt x="0" y="0"/>
                    </a:lnTo>
                    <a:lnTo>
                      <a:pt x="54" y="49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73" name="Freeform 512"/>
              <p:cNvSpPr>
                <a:spLocks/>
              </p:cNvSpPr>
              <p:nvPr/>
            </p:nvSpPr>
            <p:spPr bwMode="auto">
              <a:xfrm>
                <a:off x="2764" y="2069"/>
                <a:ext cx="30" cy="25"/>
              </a:xfrm>
              <a:custGeom>
                <a:avLst/>
                <a:gdLst>
                  <a:gd name="T0" fmla="*/ 8 w 60"/>
                  <a:gd name="T1" fmla="*/ 7 h 49"/>
                  <a:gd name="T2" fmla="*/ 8 w 60"/>
                  <a:gd name="T3" fmla="*/ 7 h 49"/>
                  <a:gd name="T4" fmla="*/ 8 w 60"/>
                  <a:gd name="T5" fmla="*/ 7 h 49"/>
                  <a:gd name="T6" fmla="*/ 8 w 60"/>
                  <a:gd name="T7" fmla="*/ 7 h 49"/>
                  <a:gd name="T8" fmla="*/ 8 w 60"/>
                  <a:gd name="T9" fmla="*/ 7 h 49"/>
                  <a:gd name="T10" fmla="*/ 0 w 60"/>
                  <a:gd name="T11" fmla="*/ 0 h 49"/>
                  <a:gd name="T12" fmla="*/ 8 w 60"/>
                  <a:gd name="T13" fmla="*/ 7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0" h="49">
                    <a:moveTo>
                      <a:pt x="58" y="49"/>
                    </a:moveTo>
                    <a:lnTo>
                      <a:pt x="58" y="49"/>
                    </a:lnTo>
                    <a:lnTo>
                      <a:pt x="60" y="49"/>
                    </a:lnTo>
                    <a:lnTo>
                      <a:pt x="0" y="0"/>
                    </a:lnTo>
                    <a:lnTo>
                      <a:pt x="58" y="49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74" name="Freeform 513"/>
              <p:cNvSpPr>
                <a:spLocks/>
              </p:cNvSpPr>
              <p:nvPr/>
            </p:nvSpPr>
            <p:spPr bwMode="auto">
              <a:xfrm>
                <a:off x="2764" y="2069"/>
                <a:ext cx="32" cy="25"/>
              </a:xfrm>
              <a:custGeom>
                <a:avLst/>
                <a:gdLst>
                  <a:gd name="T0" fmla="*/ 8 w 63"/>
                  <a:gd name="T1" fmla="*/ 7 h 49"/>
                  <a:gd name="T2" fmla="*/ 8 w 63"/>
                  <a:gd name="T3" fmla="*/ 7 h 49"/>
                  <a:gd name="T4" fmla="*/ 8 w 63"/>
                  <a:gd name="T5" fmla="*/ 7 h 49"/>
                  <a:gd name="T6" fmla="*/ 8 w 63"/>
                  <a:gd name="T7" fmla="*/ 7 h 49"/>
                  <a:gd name="T8" fmla="*/ 8 w 63"/>
                  <a:gd name="T9" fmla="*/ 7 h 49"/>
                  <a:gd name="T10" fmla="*/ 0 w 63"/>
                  <a:gd name="T11" fmla="*/ 0 h 49"/>
                  <a:gd name="T12" fmla="*/ 8 w 63"/>
                  <a:gd name="T13" fmla="*/ 7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" h="49">
                    <a:moveTo>
                      <a:pt x="62" y="49"/>
                    </a:moveTo>
                    <a:lnTo>
                      <a:pt x="62" y="49"/>
                    </a:lnTo>
                    <a:lnTo>
                      <a:pt x="63" y="49"/>
                    </a:lnTo>
                    <a:lnTo>
                      <a:pt x="0" y="0"/>
                    </a:lnTo>
                    <a:lnTo>
                      <a:pt x="62" y="49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75" name="Freeform 514"/>
              <p:cNvSpPr>
                <a:spLocks/>
              </p:cNvSpPr>
              <p:nvPr/>
            </p:nvSpPr>
            <p:spPr bwMode="auto">
              <a:xfrm>
                <a:off x="2764" y="2069"/>
                <a:ext cx="34" cy="25"/>
              </a:xfrm>
              <a:custGeom>
                <a:avLst/>
                <a:gdLst>
                  <a:gd name="T0" fmla="*/ 8 w 67"/>
                  <a:gd name="T1" fmla="*/ 7 h 49"/>
                  <a:gd name="T2" fmla="*/ 9 w 67"/>
                  <a:gd name="T3" fmla="*/ 7 h 49"/>
                  <a:gd name="T4" fmla="*/ 9 w 67"/>
                  <a:gd name="T5" fmla="*/ 7 h 49"/>
                  <a:gd name="T6" fmla="*/ 9 w 67"/>
                  <a:gd name="T7" fmla="*/ 7 h 49"/>
                  <a:gd name="T8" fmla="*/ 9 w 67"/>
                  <a:gd name="T9" fmla="*/ 7 h 49"/>
                  <a:gd name="T10" fmla="*/ 0 w 67"/>
                  <a:gd name="T11" fmla="*/ 0 h 49"/>
                  <a:gd name="T12" fmla="*/ 8 w 67"/>
                  <a:gd name="T13" fmla="*/ 7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" h="49">
                    <a:moveTo>
                      <a:pt x="63" y="49"/>
                    </a:moveTo>
                    <a:lnTo>
                      <a:pt x="65" y="49"/>
                    </a:lnTo>
                    <a:lnTo>
                      <a:pt x="67" y="49"/>
                    </a:lnTo>
                    <a:lnTo>
                      <a:pt x="0" y="0"/>
                    </a:lnTo>
                    <a:lnTo>
                      <a:pt x="63" y="49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76" name="Freeform 515"/>
              <p:cNvSpPr>
                <a:spLocks/>
              </p:cNvSpPr>
              <p:nvPr/>
            </p:nvSpPr>
            <p:spPr bwMode="auto">
              <a:xfrm>
                <a:off x="2764" y="2069"/>
                <a:ext cx="36" cy="25"/>
              </a:xfrm>
              <a:custGeom>
                <a:avLst/>
                <a:gdLst>
                  <a:gd name="T0" fmla="*/ 9 w 71"/>
                  <a:gd name="T1" fmla="*/ 7 h 49"/>
                  <a:gd name="T2" fmla="*/ 9 w 71"/>
                  <a:gd name="T3" fmla="*/ 7 h 49"/>
                  <a:gd name="T4" fmla="*/ 9 w 71"/>
                  <a:gd name="T5" fmla="*/ 7 h 49"/>
                  <a:gd name="T6" fmla="*/ 9 w 71"/>
                  <a:gd name="T7" fmla="*/ 7 h 49"/>
                  <a:gd name="T8" fmla="*/ 9 w 71"/>
                  <a:gd name="T9" fmla="*/ 7 h 49"/>
                  <a:gd name="T10" fmla="*/ 0 w 71"/>
                  <a:gd name="T11" fmla="*/ 0 h 49"/>
                  <a:gd name="T12" fmla="*/ 9 w 71"/>
                  <a:gd name="T13" fmla="*/ 7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1" h="49">
                    <a:moveTo>
                      <a:pt x="67" y="49"/>
                    </a:moveTo>
                    <a:lnTo>
                      <a:pt x="69" y="49"/>
                    </a:lnTo>
                    <a:lnTo>
                      <a:pt x="71" y="49"/>
                    </a:lnTo>
                    <a:lnTo>
                      <a:pt x="0" y="0"/>
                    </a:lnTo>
                    <a:lnTo>
                      <a:pt x="67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77" name="Freeform 516"/>
              <p:cNvSpPr>
                <a:spLocks/>
              </p:cNvSpPr>
              <p:nvPr/>
            </p:nvSpPr>
            <p:spPr bwMode="auto">
              <a:xfrm>
                <a:off x="2764" y="2069"/>
                <a:ext cx="37" cy="25"/>
              </a:xfrm>
              <a:custGeom>
                <a:avLst/>
                <a:gdLst>
                  <a:gd name="T0" fmla="*/ 8 w 75"/>
                  <a:gd name="T1" fmla="*/ 7 h 49"/>
                  <a:gd name="T2" fmla="*/ 8 w 75"/>
                  <a:gd name="T3" fmla="*/ 7 h 49"/>
                  <a:gd name="T4" fmla="*/ 9 w 75"/>
                  <a:gd name="T5" fmla="*/ 7 h 49"/>
                  <a:gd name="T6" fmla="*/ 9 w 75"/>
                  <a:gd name="T7" fmla="*/ 7 h 49"/>
                  <a:gd name="T8" fmla="*/ 9 w 75"/>
                  <a:gd name="T9" fmla="*/ 7 h 49"/>
                  <a:gd name="T10" fmla="*/ 0 w 75"/>
                  <a:gd name="T11" fmla="*/ 0 h 49"/>
                  <a:gd name="T12" fmla="*/ 8 w 75"/>
                  <a:gd name="T13" fmla="*/ 7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49">
                    <a:moveTo>
                      <a:pt x="71" y="49"/>
                    </a:moveTo>
                    <a:lnTo>
                      <a:pt x="71" y="49"/>
                    </a:lnTo>
                    <a:lnTo>
                      <a:pt x="73" y="49"/>
                    </a:lnTo>
                    <a:lnTo>
                      <a:pt x="75" y="49"/>
                    </a:lnTo>
                    <a:lnTo>
                      <a:pt x="0" y="0"/>
                    </a:lnTo>
                    <a:lnTo>
                      <a:pt x="71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78" name="Freeform 517"/>
              <p:cNvSpPr>
                <a:spLocks/>
              </p:cNvSpPr>
              <p:nvPr/>
            </p:nvSpPr>
            <p:spPr bwMode="auto">
              <a:xfrm>
                <a:off x="2764" y="2069"/>
                <a:ext cx="39" cy="25"/>
              </a:xfrm>
              <a:custGeom>
                <a:avLst/>
                <a:gdLst>
                  <a:gd name="T0" fmla="*/ 9 w 79"/>
                  <a:gd name="T1" fmla="*/ 7 h 49"/>
                  <a:gd name="T2" fmla="*/ 9 w 79"/>
                  <a:gd name="T3" fmla="*/ 7 h 49"/>
                  <a:gd name="T4" fmla="*/ 9 w 79"/>
                  <a:gd name="T5" fmla="*/ 7 h 49"/>
                  <a:gd name="T6" fmla="*/ 9 w 79"/>
                  <a:gd name="T7" fmla="*/ 7 h 49"/>
                  <a:gd name="T8" fmla="*/ 9 w 79"/>
                  <a:gd name="T9" fmla="*/ 7 h 49"/>
                  <a:gd name="T10" fmla="*/ 0 w 79"/>
                  <a:gd name="T11" fmla="*/ 0 h 49"/>
                  <a:gd name="T12" fmla="*/ 9 w 79"/>
                  <a:gd name="T13" fmla="*/ 7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9" h="49">
                    <a:moveTo>
                      <a:pt x="75" y="49"/>
                    </a:moveTo>
                    <a:lnTo>
                      <a:pt x="75" y="49"/>
                    </a:lnTo>
                    <a:lnTo>
                      <a:pt x="77" y="49"/>
                    </a:lnTo>
                    <a:lnTo>
                      <a:pt x="79" y="49"/>
                    </a:lnTo>
                    <a:lnTo>
                      <a:pt x="0" y="0"/>
                    </a:lnTo>
                    <a:lnTo>
                      <a:pt x="75" y="4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79" name="Freeform 518"/>
              <p:cNvSpPr>
                <a:spLocks/>
              </p:cNvSpPr>
              <p:nvPr/>
            </p:nvSpPr>
            <p:spPr bwMode="auto">
              <a:xfrm>
                <a:off x="2764" y="2069"/>
                <a:ext cx="41" cy="25"/>
              </a:xfrm>
              <a:custGeom>
                <a:avLst/>
                <a:gdLst>
                  <a:gd name="T0" fmla="*/ 9 w 83"/>
                  <a:gd name="T1" fmla="*/ 7 h 49"/>
                  <a:gd name="T2" fmla="*/ 10 w 83"/>
                  <a:gd name="T3" fmla="*/ 7 h 49"/>
                  <a:gd name="T4" fmla="*/ 10 w 83"/>
                  <a:gd name="T5" fmla="*/ 7 h 49"/>
                  <a:gd name="T6" fmla="*/ 10 w 83"/>
                  <a:gd name="T7" fmla="*/ 7 h 49"/>
                  <a:gd name="T8" fmla="*/ 10 w 83"/>
                  <a:gd name="T9" fmla="*/ 7 h 49"/>
                  <a:gd name="T10" fmla="*/ 0 w 83"/>
                  <a:gd name="T11" fmla="*/ 0 h 49"/>
                  <a:gd name="T12" fmla="*/ 9 w 83"/>
                  <a:gd name="T13" fmla="*/ 7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3" h="49">
                    <a:moveTo>
                      <a:pt x="79" y="49"/>
                    </a:moveTo>
                    <a:lnTo>
                      <a:pt x="81" y="49"/>
                    </a:lnTo>
                    <a:lnTo>
                      <a:pt x="83" y="49"/>
                    </a:lnTo>
                    <a:lnTo>
                      <a:pt x="0" y="0"/>
                    </a:lnTo>
                    <a:lnTo>
                      <a:pt x="79" y="49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80" name="Freeform 519"/>
              <p:cNvSpPr>
                <a:spLocks/>
              </p:cNvSpPr>
              <p:nvPr/>
            </p:nvSpPr>
            <p:spPr bwMode="auto">
              <a:xfrm>
                <a:off x="2764" y="2069"/>
                <a:ext cx="43" cy="25"/>
              </a:xfrm>
              <a:custGeom>
                <a:avLst/>
                <a:gdLst>
                  <a:gd name="T0" fmla="*/ 10 w 87"/>
                  <a:gd name="T1" fmla="*/ 7 h 49"/>
                  <a:gd name="T2" fmla="*/ 10 w 87"/>
                  <a:gd name="T3" fmla="*/ 7 h 49"/>
                  <a:gd name="T4" fmla="*/ 10 w 87"/>
                  <a:gd name="T5" fmla="*/ 7 h 49"/>
                  <a:gd name="T6" fmla="*/ 10 w 87"/>
                  <a:gd name="T7" fmla="*/ 7 h 49"/>
                  <a:gd name="T8" fmla="*/ 10 w 87"/>
                  <a:gd name="T9" fmla="*/ 7 h 49"/>
                  <a:gd name="T10" fmla="*/ 0 w 87"/>
                  <a:gd name="T11" fmla="*/ 0 h 49"/>
                  <a:gd name="T12" fmla="*/ 10 w 87"/>
                  <a:gd name="T13" fmla="*/ 7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" h="49">
                    <a:moveTo>
                      <a:pt x="83" y="49"/>
                    </a:moveTo>
                    <a:lnTo>
                      <a:pt x="85" y="49"/>
                    </a:lnTo>
                    <a:lnTo>
                      <a:pt x="87" y="49"/>
                    </a:lnTo>
                    <a:lnTo>
                      <a:pt x="0" y="0"/>
                    </a:lnTo>
                    <a:lnTo>
                      <a:pt x="83" y="4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81" name="Freeform 520"/>
              <p:cNvSpPr>
                <a:spLocks/>
              </p:cNvSpPr>
              <p:nvPr/>
            </p:nvSpPr>
            <p:spPr bwMode="auto">
              <a:xfrm>
                <a:off x="2764" y="2069"/>
                <a:ext cx="46" cy="25"/>
              </a:xfrm>
              <a:custGeom>
                <a:avLst/>
                <a:gdLst>
                  <a:gd name="T0" fmla="*/ 11 w 92"/>
                  <a:gd name="T1" fmla="*/ 7 h 49"/>
                  <a:gd name="T2" fmla="*/ 11 w 92"/>
                  <a:gd name="T3" fmla="*/ 7 h 49"/>
                  <a:gd name="T4" fmla="*/ 12 w 92"/>
                  <a:gd name="T5" fmla="*/ 7 h 49"/>
                  <a:gd name="T6" fmla="*/ 12 w 92"/>
                  <a:gd name="T7" fmla="*/ 7 h 49"/>
                  <a:gd name="T8" fmla="*/ 12 w 92"/>
                  <a:gd name="T9" fmla="*/ 7 h 49"/>
                  <a:gd name="T10" fmla="*/ 0 w 92"/>
                  <a:gd name="T11" fmla="*/ 0 h 49"/>
                  <a:gd name="T12" fmla="*/ 11 w 92"/>
                  <a:gd name="T13" fmla="*/ 7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2" h="49">
                    <a:moveTo>
                      <a:pt x="88" y="49"/>
                    </a:moveTo>
                    <a:lnTo>
                      <a:pt x="88" y="49"/>
                    </a:lnTo>
                    <a:lnTo>
                      <a:pt x="90" y="49"/>
                    </a:lnTo>
                    <a:lnTo>
                      <a:pt x="92" y="49"/>
                    </a:lnTo>
                    <a:lnTo>
                      <a:pt x="0" y="0"/>
                    </a:lnTo>
                    <a:lnTo>
                      <a:pt x="88" y="49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82" name="Freeform 521"/>
              <p:cNvSpPr>
                <a:spLocks/>
              </p:cNvSpPr>
              <p:nvPr/>
            </p:nvSpPr>
            <p:spPr bwMode="auto">
              <a:xfrm>
                <a:off x="2764" y="2069"/>
                <a:ext cx="48" cy="25"/>
              </a:xfrm>
              <a:custGeom>
                <a:avLst/>
                <a:gdLst>
                  <a:gd name="T0" fmla="*/ 12 w 96"/>
                  <a:gd name="T1" fmla="*/ 7 h 49"/>
                  <a:gd name="T2" fmla="*/ 12 w 96"/>
                  <a:gd name="T3" fmla="*/ 7 h 49"/>
                  <a:gd name="T4" fmla="*/ 12 w 96"/>
                  <a:gd name="T5" fmla="*/ 7 h 49"/>
                  <a:gd name="T6" fmla="*/ 12 w 96"/>
                  <a:gd name="T7" fmla="*/ 7 h 49"/>
                  <a:gd name="T8" fmla="*/ 12 w 96"/>
                  <a:gd name="T9" fmla="*/ 7 h 49"/>
                  <a:gd name="T10" fmla="*/ 0 w 96"/>
                  <a:gd name="T11" fmla="*/ 0 h 49"/>
                  <a:gd name="T12" fmla="*/ 12 w 96"/>
                  <a:gd name="T13" fmla="*/ 7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6" h="49">
                    <a:moveTo>
                      <a:pt x="90" y="49"/>
                    </a:moveTo>
                    <a:lnTo>
                      <a:pt x="92" y="49"/>
                    </a:lnTo>
                    <a:lnTo>
                      <a:pt x="94" y="49"/>
                    </a:lnTo>
                    <a:lnTo>
                      <a:pt x="96" y="49"/>
                    </a:lnTo>
                    <a:lnTo>
                      <a:pt x="0" y="0"/>
                    </a:lnTo>
                    <a:lnTo>
                      <a:pt x="90" y="49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83" name="Freeform 522"/>
              <p:cNvSpPr>
                <a:spLocks/>
              </p:cNvSpPr>
              <p:nvPr/>
            </p:nvSpPr>
            <p:spPr bwMode="auto">
              <a:xfrm>
                <a:off x="2764" y="2069"/>
                <a:ext cx="50" cy="25"/>
              </a:xfrm>
              <a:custGeom>
                <a:avLst/>
                <a:gdLst>
                  <a:gd name="T0" fmla="*/ 12 w 100"/>
                  <a:gd name="T1" fmla="*/ 7 h 49"/>
                  <a:gd name="T2" fmla="*/ 12 w 100"/>
                  <a:gd name="T3" fmla="*/ 7 h 49"/>
                  <a:gd name="T4" fmla="*/ 13 w 100"/>
                  <a:gd name="T5" fmla="*/ 7 h 49"/>
                  <a:gd name="T6" fmla="*/ 13 w 100"/>
                  <a:gd name="T7" fmla="*/ 7 h 49"/>
                  <a:gd name="T8" fmla="*/ 13 w 100"/>
                  <a:gd name="T9" fmla="*/ 7 h 49"/>
                  <a:gd name="T10" fmla="*/ 0 w 100"/>
                  <a:gd name="T11" fmla="*/ 0 h 49"/>
                  <a:gd name="T12" fmla="*/ 12 w 100"/>
                  <a:gd name="T13" fmla="*/ 7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0" h="49">
                    <a:moveTo>
                      <a:pt x="96" y="49"/>
                    </a:moveTo>
                    <a:lnTo>
                      <a:pt x="96" y="49"/>
                    </a:lnTo>
                    <a:lnTo>
                      <a:pt x="98" y="49"/>
                    </a:lnTo>
                    <a:lnTo>
                      <a:pt x="100" y="49"/>
                    </a:lnTo>
                    <a:lnTo>
                      <a:pt x="0" y="0"/>
                    </a:lnTo>
                    <a:lnTo>
                      <a:pt x="96" y="49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84" name="Freeform 523"/>
              <p:cNvSpPr>
                <a:spLocks/>
              </p:cNvSpPr>
              <p:nvPr/>
            </p:nvSpPr>
            <p:spPr bwMode="auto">
              <a:xfrm>
                <a:off x="2764" y="2069"/>
                <a:ext cx="53" cy="24"/>
              </a:xfrm>
              <a:custGeom>
                <a:avLst/>
                <a:gdLst>
                  <a:gd name="T0" fmla="*/ 13 w 106"/>
                  <a:gd name="T1" fmla="*/ 6 h 48"/>
                  <a:gd name="T2" fmla="*/ 13 w 106"/>
                  <a:gd name="T3" fmla="*/ 6 h 48"/>
                  <a:gd name="T4" fmla="*/ 13 w 106"/>
                  <a:gd name="T5" fmla="*/ 6 h 48"/>
                  <a:gd name="T6" fmla="*/ 13 w 106"/>
                  <a:gd name="T7" fmla="*/ 6 h 48"/>
                  <a:gd name="T8" fmla="*/ 14 w 106"/>
                  <a:gd name="T9" fmla="*/ 6 h 48"/>
                  <a:gd name="T10" fmla="*/ 0 w 106"/>
                  <a:gd name="T11" fmla="*/ 0 h 48"/>
                  <a:gd name="T12" fmla="*/ 13 w 10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6" h="48">
                    <a:moveTo>
                      <a:pt x="100" y="48"/>
                    </a:moveTo>
                    <a:lnTo>
                      <a:pt x="102" y="48"/>
                    </a:lnTo>
                    <a:lnTo>
                      <a:pt x="104" y="48"/>
                    </a:lnTo>
                    <a:lnTo>
                      <a:pt x="106" y="48"/>
                    </a:lnTo>
                    <a:lnTo>
                      <a:pt x="0" y="0"/>
                    </a:lnTo>
                    <a:lnTo>
                      <a:pt x="100" y="4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85" name="Freeform 524"/>
              <p:cNvSpPr>
                <a:spLocks/>
              </p:cNvSpPr>
              <p:nvPr/>
            </p:nvSpPr>
            <p:spPr bwMode="auto">
              <a:xfrm>
                <a:off x="2764" y="2069"/>
                <a:ext cx="55" cy="24"/>
              </a:xfrm>
              <a:custGeom>
                <a:avLst/>
                <a:gdLst>
                  <a:gd name="T0" fmla="*/ 14 w 110"/>
                  <a:gd name="T1" fmla="*/ 6 h 48"/>
                  <a:gd name="T2" fmla="*/ 14 w 110"/>
                  <a:gd name="T3" fmla="*/ 6 h 48"/>
                  <a:gd name="T4" fmla="*/ 14 w 110"/>
                  <a:gd name="T5" fmla="*/ 6 h 48"/>
                  <a:gd name="T6" fmla="*/ 14 w 110"/>
                  <a:gd name="T7" fmla="*/ 6 h 48"/>
                  <a:gd name="T8" fmla="*/ 14 w 110"/>
                  <a:gd name="T9" fmla="*/ 6 h 48"/>
                  <a:gd name="T10" fmla="*/ 0 w 110"/>
                  <a:gd name="T11" fmla="*/ 0 h 48"/>
                  <a:gd name="T12" fmla="*/ 14 w 110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0" h="48">
                    <a:moveTo>
                      <a:pt x="106" y="48"/>
                    </a:moveTo>
                    <a:lnTo>
                      <a:pt x="106" y="48"/>
                    </a:lnTo>
                    <a:lnTo>
                      <a:pt x="108" y="48"/>
                    </a:lnTo>
                    <a:lnTo>
                      <a:pt x="110" y="48"/>
                    </a:lnTo>
                    <a:lnTo>
                      <a:pt x="0" y="0"/>
                    </a:lnTo>
                    <a:lnTo>
                      <a:pt x="106" y="48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86" name="Freeform 525"/>
              <p:cNvSpPr>
                <a:spLocks/>
              </p:cNvSpPr>
              <p:nvPr/>
            </p:nvSpPr>
            <p:spPr bwMode="auto">
              <a:xfrm>
                <a:off x="2764" y="2069"/>
                <a:ext cx="58" cy="24"/>
              </a:xfrm>
              <a:custGeom>
                <a:avLst/>
                <a:gdLst>
                  <a:gd name="T0" fmla="*/ 14 w 115"/>
                  <a:gd name="T1" fmla="*/ 6 h 48"/>
                  <a:gd name="T2" fmla="*/ 14 w 115"/>
                  <a:gd name="T3" fmla="*/ 6 h 48"/>
                  <a:gd name="T4" fmla="*/ 15 w 115"/>
                  <a:gd name="T5" fmla="*/ 6 h 48"/>
                  <a:gd name="T6" fmla="*/ 15 w 115"/>
                  <a:gd name="T7" fmla="*/ 6 h 48"/>
                  <a:gd name="T8" fmla="*/ 15 w 115"/>
                  <a:gd name="T9" fmla="*/ 6 h 48"/>
                  <a:gd name="T10" fmla="*/ 0 w 115"/>
                  <a:gd name="T11" fmla="*/ 0 h 48"/>
                  <a:gd name="T12" fmla="*/ 14 w 11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5" h="48">
                    <a:moveTo>
                      <a:pt x="110" y="48"/>
                    </a:moveTo>
                    <a:lnTo>
                      <a:pt x="111" y="48"/>
                    </a:lnTo>
                    <a:lnTo>
                      <a:pt x="113" y="48"/>
                    </a:lnTo>
                    <a:lnTo>
                      <a:pt x="115" y="48"/>
                    </a:lnTo>
                    <a:lnTo>
                      <a:pt x="0" y="0"/>
                    </a:lnTo>
                    <a:lnTo>
                      <a:pt x="110" y="48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87" name="Freeform 526"/>
              <p:cNvSpPr>
                <a:spLocks/>
              </p:cNvSpPr>
              <p:nvPr/>
            </p:nvSpPr>
            <p:spPr bwMode="auto">
              <a:xfrm>
                <a:off x="2764" y="2069"/>
                <a:ext cx="61" cy="24"/>
              </a:xfrm>
              <a:custGeom>
                <a:avLst/>
                <a:gdLst>
                  <a:gd name="T0" fmla="*/ 15 w 121"/>
                  <a:gd name="T1" fmla="*/ 6 h 48"/>
                  <a:gd name="T2" fmla="*/ 15 w 121"/>
                  <a:gd name="T3" fmla="*/ 6 h 48"/>
                  <a:gd name="T4" fmla="*/ 15 w 121"/>
                  <a:gd name="T5" fmla="*/ 6 h 48"/>
                  <a:gd name="T6" fmla="*/ 15 w 121"/>
                  <a:gd name="T7" fmla="*/ 6 h 48"/>
                  <a:gd name="T8" fmla="*/ 16 w 121"/>
                  <a:gd name="T9" fmla="*/ 6 h 48"/>
                  <a:gd name="T10" fmla="*/ 0 w 121"/>
                  <a:gd name="T11" fmla="*/ 0 h 48"/>
                  <a:gd name="T12" fmla="*/ 15 w 12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1" h="48">
                    <a:moveTo>
                      <a:pt x="115" y="48"/>
                    </a:moveTo>
                    <a:lnTo>
                      <a:pt x="117" y="48"/>
                    </a:lnTo>
                    <a:lnTo>
                      <a:pt x="119" y="48"/>
                    </a:lnTo>
                    <a:lnTo>
                      <a:pt x="121" y="48"/>
                    </a:lnTo>
                    <a:lnTo>
                      <a:pt x="0" y="0"/>
                    </a:lnTo>
                    <a:lnTo>
                      <a:pt x="115" y="48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88" name="Freeform 527"/>
              <p:cNvSpPr>
                <a:spLocks/>
              </p:cNvSpPr>
              <p:nvPr/>
            </p:nvSpPr>
            <p:spPr bwMode="auto">
              <a:xfrm>
                <a:off x="2764" y="2069"/>
                <a:ext cx="63" cy="24"/>
              </a:xfrm>
              <a:custGeom>
                <a:avLst/>
                <a:gdLst>
                  <a:gd name="T0" fmla="*/ 15 w 127"/>
                  <a:gd name="T1" fmla="*/ 6 h 48"/>
                  <a:gd name="T2" fmla="*/ 15 w 127"/>
                  <a:gd name="T3" fmla="*/ 6 h 48"/>
                  <a:gd name="T4" fmla="*/ 15 w 127"/>
                  <a:gd name="T5" fmla="*/ 6 h 48"/>
                  <a:gd name="T6" fmla="*/ 15 w 127"/>
                  <a:gd name="T7" fmla="*/ 6 h 48"/>
                  <a:gd name="T8" fmla="*/ 15 w 127"/>
                  <a:gd name="T9" fmla="*/ 6 h 48"/>
                  <a:gd name="T10" fmla="*/ 0 w 127"/>
                  <a:gd name="T11" fmla="*/ 0 h 48"/>
                  <a:gd name="T12" fmla="*/ 15 w 12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7" h="48">
                    <a:moveTo>
                      <a:pt x="121" y="48"/>
                    </a:moveTo>
                    <a:lnTo>
                      <a:pt x="121" y="48"/>
                    </a:lnTo>
                    <a:lnTo>
                      <a:pt x="123" y="48"/>
                    </a:lnTo>
                    <a:lnTo>
                      <a:pt x="125" y="48"/>
                    </a:lnTo>
                    <a:lnTo>
                      <a:pt x="127" y="48"/>
                    </a:lnTo>
                    <a:lnTo>
                      <a:pt x="0" y="0"/>
                    </a:lnTo>
                    <a:lnTo>
                      <a:pt x="121" y="48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89" name="Freeform 528"/>
              <p:cNvSpPr>
                <a:spLocks/>
              </p:cNvSpPr>
              <p:nvPr/>
            </p:nvSpPr>
            <p:spPr bwMode="auto">
              <a:xfrm>
                <a:off x="2764" y="2069"/>
                <a:ext cx="66" cy="24"/>
              </a:xfrm>
              <a:custGeom>
                <a:avLst/>
                <a:gdLst>
                  <a:gd name="T0" fmla="*/ 15 w 133"/>
                  <a:gd name="T1" fmla="*/ 6 h 48"/>
                  <a:gd name="T2" fmla="*/ 16 w 133"/>
                  <a:gd name="T3" fmla="*/ 6 h 48"/>
                  <a:gd name="T4" fmla="*/ 16 w 133"/>
                  <a:gd name="T5" fmla="*/ 6 h 48"/>
                  <a:gd name="T6" fmla="*/ 16 w 133"/>
                  <a:gd name="T7" fmla="*/ 6 h 48"/>
                  <a:gd name="T8" fmla="*/ 16 w 133"/>
                  <a:gd name="T9" fmla="*/ 6 h 48"/>
                  <a:gd name="T10" fmla="*/ 0 w 133"/>
                  <a:gd name="T11" fmla="*/ 0 h 48"/>
                  <a:gd name="T12" fmla="*/ 15 w 133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3" h="48">
                    <a:moveTo>
                      <a:pt x="127" y="48"/>
                    </a:moveTo>
                    <a:lnTo>
                      <a:pt x="129" y="48"/>
                    </a:lnTo>
                    <a:lnTo>
                      <a:pt x="131" y="48"/>
                    </a:lnTo>
                    <a:lnTo>
                      <a:pt x="133" y="48"/>
                    </a:lnTo>
                    <a:lnTo>
                      <a:pt x="0" y="0"/>
                    </a:lnTo>
                    <a:lnTo>
                      <a:pt x="127" y="48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90" name="Freeform 529"/>
              <p:cNvSpPr>
                <a:spLocks/>
              </p:cNvSpPr>
              <p:nvPr/>
            </p:nvSpPr>
            <p:spPr bwMode="auto">
              <a:xfrm>
                <a:off x="2764" y="2069"/>
                <a:ext cx="70" cy="24"/>
              </a:xfrm>
              <a:custGeom>
                <a:avLst/>
                <a:gdLst>
                  <a:gd name="T0" fmla="*/ 17 w 140"/>
                  <a:gd name="T1" fmla="*/ 6 h 48"/>
                  <a:gd name="T2" fmla="*/ 17 w 140"/>
                  <a:gd name="T3" fmla="*/ 6 h 48"/>
                  <a:gd name="T4" fmla="*/ 17 w 140"/>
                  <a:gd name="T5" fmla="*/ 6 h 48"/>
                  <a:gd name="T6" fmla="*/ 17 w 140"/>
                  <a:gd name="T7" fmla="*/ 6 h 48"/>
                  <a:gd name="T8" fmla="*/ 17 w 140"/>
                  <a:gd name="T9" fmla="*/ 6 h 48"/>
                  <a:gd name="T10" fmla="*/ 17 w 140"/>
                  <a:gd name="T11" fmla="*/ 6 h 48"/>
                  <a:gd name="T12" fmla="*/ 18 w 140"/>
                  <a:gd name="T13" fmla="*/ 6 h 48"/>
                  <a:gd name="T14" fmla="*/ 18 w 140"/>
                  <a:gd name="T15" fmla="*/ 6 h 48"/>
                  <a:gd name="T16" fmla="*/ 18 w 140"/>
                  <a:gd name="T17" fmla="*/ 6 h 48"/>
                  <a:gd name="T18" fmla="*/ 0 w 140"/>
                  <a:gd name="T19" fmla="*/ 0 h 48"/>
                  <a:gd name="T20" fmla="*/ 17 w 140"/>
                  <a:gd name="T21" fmla="*/ 6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0" h="48">
                    <a:moveTo>
                      <a:pt x="133" y="48"/>
                    </a:moveTo>
                    <a:lnTo>
                      <a:pt x="135" y="48"/>
                    </a:lnTo>
                    <a:lnTo>
                      <a:pt x="136" y="48"/>
                    </a:lnTo>
                    <a:lnTo>
                      <a:pt x="138" y="48"/>
                    </a:lnTo>
                    <a:lnTo>
                      <a:pt x="140" y="48"/>
                    </a:lnTo>
                    <a:lnTo>
                      <a:pt x="0" y="0"/>
                    </a:lnTo>
                    <a:lnTo>
                      <a:pt x="133" y="48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91" name="Freeform 530"/>
              <p:cNvSpPr>
                <a:spLocks/>
              </p:cNvSpPr>
              <p:nvPr/>
            </p:nvSpPr>
            <p:spPr bwMode="auto">
              <a:xfrm>
                <a:off x="2764" y="2069"/>
                <a:ext cx="73" cy="24"/>
              </a:xfrm>
              <a:custGeom>
                <a:avLst/>
                <a:gdLst>
                  <a:gd name="T0" fmla="*/ 18 w 146"/>
                  <a:gd name="T1" fmla="*/ 6 h 48"/>
                  <a:gd name="T2" fmla="*/ 18 w 146"/>
                  <a:gd name="T3" fmla="*/ 6 h 48"/>
                  <a:gd name="T4" fmla="*/ 18 w 146"/>
                  <a:gd name="T5" fmla="*/ 6 h 48"/>
                  <a:gd name="T6" fmla="*/ 18 w 146"/>
                  <a:gd name="T7" fmla="*/ 6 h 48"/>
                  <a:gd name="T8" fmla="*/ 19 w 146"/>
                  <a:gd name="T9" fmla="*/ 6 h 48"/>
                  <a:gd name="T10" fmla="*/ 0 w 146"/>
                  <a:gd name="T11" fmla="*/ 0 h 48"/>
                  <a:gd name="T12" fmla="*/ 18 w 14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6" h="48">
                    <a:moveTo>
                      <a:pt x="138" y="48"/>
                    </a:moveTo>
                    <a:lnTo>
                      <a:pt x="140" y="48"/>
                    </a:lnTo>
                    <a:lnTo>
                      <a:pt x="142" y="48"/>
                    </a:lnTo>
                    <a:lnTo>
                      <a:pt x="144" y="48"/>
                    </a:lnTo>
                    <a:lnTo>
                      <a:pt x="146" y="48"/>
                    </a:lnTo>
                    <a:lnTo>
                      <a:pt x="0" y="0"/>
                    </a:lnTo>
                    <a:lnTo>
                      <a:pt x="138" y="48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92" name="Freeform 531"/>
              <p:cNvSpPr>
                <a:spLocks/>
              </p:cNvSpPr>
              <p:nvPr/>
            </p:nvSpPr>
            <p:spPr bwMode="auto">
              <a:xfrm>
                <a:off x="2764" y="2069"/>
                <a:ext cx="76" cy="24"/>
              </a:xfrm>
              <a:custGeom>
                <a:avLst/>
                <a:gdLst>
                  <a:gd name="T0" fmla="*/ 19 w 152"/>
                  <a:gd name="T1" fmla="*/ 6 h 48"/>
                  <a:gd name="T2" fmla="*/ 19 w 152"/>
                  <a:gd name="T3" fmla="*/ 6 h 48"/>
                  <a:gd name="T4" fmla="*/ 19 w 152"/>
                  <a:gd name="T5" fmla="*/ 6 h 48"/>
                  <a:gd name="T6" fmla="*/ 19 w 152"/>
                  <a:gd name="T7" fmla="*/ 6 h 48"/>
                  <a:gd name="T8" fmla="*/ 19 w 152"/>
                  <a:gd name="T9" fmla="*/ 6 h 48"/>
                  <a:gd name="T10" fmla="*/ 19 w 152"/>
                  <a:gd name="T11" fmla="*/ 6 h 48"/>
                  <a:gd name="T12" fmla="*/ 19 w 152"/>
                  <a:gd name="T13" fmla="*/ 6 h 48"/>
                  <a:gd name="T14" fmla="*/ 19 w 152"/>
                  <a:gd name="T15" fmla="*/ 6 h 48"/>
                  <a:gd name="T16" fmla="*/ 19 w 152"/>
                  <a:gd name="T17" fmla="*/ 6 h 48"/>
                  <a:gd name="T18" fmla="*/ 0 w 152"/>
                  <a:gd name="T19" fmla="*/ 0 h 48"/>
                  <a:gd name="T20" fmla="*/ 19 w 152"/>
                  <a:gd name="T21" fmla="*/ 6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2" h="48">
                    <a:moveTo>
                      <a:pt x="146" y="48"/>
                    </a:moveTo>
                    <a:lnTo>
                      <a:pt x="146" y="48"/>
                    </a:lnTo>
                    <a:lnTo>
                      <a:pt x="148" y="48"/>
                    </a:lnTo>
                    <a:lnTo>
                      <a:pt x="150" y="46"/>
                    </a:lnTo>
                    <a:lnTo>
                      <a:pt x="152" y="46"/>
                    </a:lnTo>
                    <a:lnTo>
                      <a:pt x="0" y="0"/>
                    </a:lnTo>
                    <a:lnTo>
                      <a:pt x="146" y="48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93" name="Freeform 532"/>
              <p:cNvSpPr>
                <a:spLocks/>
              </p:cNvSpPr>
              <p:nvPr/>
            </p:nvSpPr>
            <p:spPr bwMode="auto">
              <a:xfrm>
                <a:off x="2764" y="2069"/>
                <a:ext cx="80" cy="24"/>
              </a:xfrm>
              <a:custGeom>
                <a:avLst/>
                <a:gdLst>
                  <a:gd name="T0" fmla="*/ 19 w 159"/>
                  <a:gd name="T1" fmla="*/ 6 h 48"/>
                  <a:gd name="T2" fmla="*/ 20 w 159"/>
                  <a:gd name="T3" fmla="*/ 6 h 48"/>
                  <a:gd name="T4" fmla="*/ 20 w 159"/>
                  <a:gd name="T5" fmla="*/ 6 h 48"/>
                  <a:gd name="T6" fmla="*/ 20 w 159"/>
                  <a:gd name="T7" fmla="*/ 6 h 48"/>
                  <a:gd name="T8" fmla="*/ 20 w 159"/>
                  <a:gd name="T9" fmla="*/ 6 h 48"/>
                  <a:gd name="T10" fmla="*/ 20 w 159"/>
                  <a:gd name="T11" fmla="*/ 6 h 48"/>
                  <a:gd name="T12" fmla="*/ 20 w 159"/>
                  <a:gd name="T13" fmla="*/ 6 h 48"/>
                  <a:gd name="T14" fmla="*/ 20 w 159"/>
                  <a:gd name="T15" fmla="*/ 6 h 48"/>
                  <a:gd name="T16" fmla="*/ 20 w 159"/>
                  <a:gd name="T17" fmla="*/ 6 h 48"/>
                  <a:gd name="T18" fmla="*/ 0 w 159"/>
                  <a:gd name="T19" fmla="*/ 0 h 48"/>
                  <a:gd name="T20" fmla="*/ 19 w 159"/>
                  <a:gd name="T21" fmla="*/ 6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9" h="48">
                    <a:moveTo>
                      <a:pt x="152" y="48"/>
                    </a:moveTo>
                    <a:lnTo>
                      <a:pt x="154" y="48"/>
                    </a:lnTo>
                    <a:lnTo>
                      <a:pt x="156" y="48"/>
                    </a:lnTo>
                    <a:lnTo>
                      <a:pt x="156" y="46"/>
                    </a:lnTo>
                    <a:lnTo>
                      <a:pt x="158" y="46"/>
                    </a:lnTo>
                    <a:lnTo>
                      <a:pt x="159" y="46"/>
                    </a:lnTo>
                    <a:lnTo>
                      <a:pt x="0" y="0"/>
                    </a:lnTo>
                    <a:lnTo>
                      <a:pt x="152" y="48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94" name="Freeform 533"/>
              <p:cNvSpPr>
                <a:spLocks/>
              </p:cNvSpPr>
              <p:nvPr/>
            </p:nvSpPr>
            <p:spPr bwMode="auto">
              <a:xfrm>
                <a:off x="2764" y="2069"/>
                <a:ext cx="84" cy="24"/>
              </a:xfrm>
              <a:custGeom>
                <a:avLst/>
                <a:gdLst>
                  <a:gd name="T0" fmla="*/ 20 w 167"/>
                  <a:gd name="T1" fmla="*/ 6 h 48"/>
                  <a:gd name="T2" fmla="*/ 21 w 167"/>
                  <a:gd name="T3" fmla="*/ 6 h 48"/>
                  <a:gd name="T4" fmla="*/ 21 w 167"/>
                  <a:gd name="T5" fmla="*/ 6 h 48"/>
                  <a:gd name="T6" fmla="*/ 21 w 167"/>
                  <a:gd name="T7" fmla="*/ 6 h 48"/>
                  <a:gd name="T8" fmla="*/ 21 w 167"/>
                  <a:gd name="T9" fmla="*/ 6 h 48"/>
                  <a:gd name="T10" fmla="*/ 21 w 167"/>
                  <a:gd name="T11" fmla="*/ 6 h 48"/>
                  <a:gd name="T12" fmla="*/ 21 w 167"/>
                  <a:gd name="T13" fmla="*/ 6 h 48"/>
                  <a:gd name="T14" fmla="*/ 21 w 167"/>
                  <a:gd name="T15" fmla="*/ 6 h 48"/>
                  <a:gd name="T16" fmla="*/ 21 w 167"/>
                  <a:gd name="T17" fmla="*/ 6 h 48"/>
                  <a:gd name="T18" fmla="*/ 0 w 167"/>
                  <a:gd name="T19" fmla="*/ 0 h 48"/>
                  <a:gd name="T20" fmla="*/ 20 w 167"/>
                  <a:gd name="T21" fmla="*/ 6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7" h="48">
                    <a:moveTo>
                      <a:pt x="159" y="48"/>
                    </a:moveTo>
                    <a:lnTo>
                      <a:pt x="161" y="48"/>
                    </a:lnTo>
                    <a:lnTo>
                      <a:pt x="163" y="48"/>
                    </a:lnTo>
                    <a:lnTo>
                      <a:pt x="163" y="46"/>
                    </a:lnTo>
                    <a:lnTo>
                      <a:pt x="165" y="46"/>
                    </a:lnTo>
                    <a:lnTo>
                      <a:pt x="167" y="46"/>
                    </a:lnTo>
                    <a:lnTo>
                      <a:pt x="0" y="0"/>
                    </a:lnTo>
                    <a:lnTo>
                      <a:pt x="159" y="48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95" name="Freeform 534"/>
              <p:cNvSpPr>
                <a:spLocks/>
              </p:cNvSpPr>
              <p:nvPr/>
            </p:nvSpPr>
            <p:spPr bwMode="auto">
              <a:xfrm>
                <a:off x="2764" y="2069"/>
                <a:ext cx="87" cy="23"/>
              </a:xfrm>
              <a:custGeom>
                <a:avLst/>
                <a:gdLst>
                  <a:gd name="T0" fmla="*/ 20 w 175"/>
                  <a:gd name="T1" fmla="*/ 6 h 46"/>
                  <a:gd name="T2" fmla="*/ 21 w 175"/>
                  <a:gd name="T3" fmla="*/ 6 h 46"/>
                  <a:gd name="T4" fmla="*/ 21 w 175"/>
                  <a:gd name="T5" fmla="*/ 6 h 46"/>
                  <a:gd name="T6" fmla="*/ 21 w 175"/>
                  <a:gd name="T7" fmla="*/ 6 h 46"/>
                  <a:gd name="T8" fmla="*/ 21 w 175"/>
                  <a:gd name="T9" fmla="*/ 6 h 46"/>
                  <a:gd name="T10" fmla="*/ 21 w 175"/>
                  <a:gd name="T11" fmla="*/ 6 h 46"/>
                  <a:gd name="T12" fmla="*/ 21 w 175"/>
                  <a:gd name="T13" fmla="*/ 6 h 46"/>
                  <a:gd name="T14" fmla="*/ 21 w 175"/>
                  <a:gd name="T15" fmla="*/ 6 h 46"/>
                  <a:gd name="T16" fmla="*/ 21 w 175"/>
                  <a:gd name="T17" fmla="*/ 6 h 46"/>
                  <a:gd name="T18" fmla="*/ 0 w 175"/>
                  <a:gd name="T19" fmla="*/ 0 h 46"/>
                  <a:gd name="T20" fmla="*/ 20 w 175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5" h="46">
                    <a:moveTo>
                      <a:pt x="167" y="46"/>
                    </a:moveTo>
                    <a:lnTo>
                      <a:pt x="169" y="46"/>
                    </a:lnTo>
                    <a:lnTo>
                      <a:pt x="171" y="46"/>
                    </a:lnTo>
                    <a:lnTo>
                      <a:pt x="173" y="46"/>
                    </a:lnTo>
                    <a:lnTo>
                      <a:pt x="175" y="46"/>
                    </a:lnTo>
                    <a:lnTo>
                      <a:pt x="0" y="0"/>
                    </a:lnTo>
                    <a:lnTo>
                      <a:pt x="167" y="46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96" name="Freeform 535"/>
              <p:cNvSpPr>
                <a:spLocks/>
              </p:cNvSpPr>
              <p:nvPr/>
            </p:nvSpPr>
            <p:spPr bwMode="auto">
              <a:xfrm>
                <a:off x="2764" y="2069"/>
                <a:ext cx="92" cy="23"/>
              </a:xfrm>
              <a:custGeom>
                <a:avLst/>
                <a:gdLst>
                  <a:gd name="T0" fmla="*/ 23 w 184"/>
                  <a:gd name="T1" fmla="*/ 6 h 46"/>
                  <a:gd name="T2" fmla="*/ 23 w 184"/>
                  <a:gd name="T3" fmla="*/ 6 h 46"/>
                  <a:gd name="T4" fmla="*/ 23 w 184"/>
                  <a:gd name="T5" fmla="*/ 6 h 46"/>
                  <a:gd name="T6" fmla="*/ 23 w 184"/>
                  <a:gd name="T7" fmla="*/ 6 h 46"/>
                  <a:gd name="T8" fmla="*/ 23 w 184"/>
                  <a:gd name="T9" fmla="*/ 6 h 46"/>
                  <a:gd name="T10" fmla="*/ 23 w 184"/>
                  <a:gd name="T11" fmla="*/ 6 h 46"/>
                  <a:gd name="T12" fmla="*/ 23 w 184"/>
                  <a:gd name="T13" fmla="*/ 6 h 46"/>
                  <a:gd name="T14" fmla="*/ 23 w 184"/>
                  <a:gd name="T15" fmla="*/ 6 h 46"/>
                  <a:gd name="T16" fmla="*/ 23 w 184"/>
                  <a:gd name="T17" fmla="*/ 6 h 46"/>
                  <a:gd name="T18" fmla="*/ 0 w 184"/>
                  <a:gd name="T19" fmla="*/ 0 h 46"/>
                  <a:gd name="T20" fmla="*/ 23 w 184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4" h="46">
                    <a:moveTo>
                      <a:pt x="177" y="46"/>
                    </a:moveTo>
                    <a:lnTo>
                      <a:pt x="177" y="46"/>
                    </a:lnTo>
                    <a:lnTo>
                      <a:pt x="179" y="46"/>
                    </a:lnTo>
                    <a:lnTo>
                      <a:pt x="181" y="46"/>
                    </a:lnTo>
                    <a:lnTo>
                      <a:pt x="183" y="46"/>
                    </a:lnTo>
                    <a:lnTo>
                      <a:pt x="184" y="46"/>
                    </a:lnTo>
                    <a:lnTo>
                      <a:pt x="0" y="0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97" name="Freeform 536"/>
              <p:cNvSpPr>
                <a:spLocks/>
              </p:cNvSpPr>
              <p:nvPr/>
            </p:nvSpPr>
            <p:spPr bwMode="auto">
              <a:xfrm>
                <a:off x="2764" y="2069"/>
                <a:ext cx="97" cy="23"/>
              </a:xfrm>
              <a:custGeom>
                <a:avLst/>
                <a:gdLst>
                  <a:gd name="T0" fmla="*/ 23 w 194"/>
                  <a:gd name="T1" fmla="*/ 6 h 46"/>
                  <a:gd name="T2" fmla="*/ 24 w 194"/>
                  <a:gd name="T3" fmla="*/ 6 h 46"/>
                  <a:gd name="T4" fmla="*/ 24 w 194"/>
                  <a:gd name="T5" fmla="*/ 6 h 46"/>
                  <a:gd name="T6" fmla="*/ 24 w 194"/>
                  <a:gd name="T7" fmla="*/ 6 h 46"/>
                  <a:gd name="T8" fmla="*/ 24 w 194"/>
                  <a:gd name="T9" fmla="*/ 6 h 46"/>
                  <a:gd name="T10" fmla="*/ 24 w 194"/>
                  <a:gd name="T11" fmla="*/ 6 h 46"/>
                  <a:gd name="T12" fmla="*/ 24 w 194"/>
                  <a:gd name="T13" fmla="*/ 6 h 46"/>
                  <a:gd name="T14" fmla="*/ 25 w 194"/>
                  <a:gd name="T15" fmla="*/ 6 h 46"/>
                  <a:gd name="T16" fmla="*/ 25 w 194"/>
                  <a:gd name="T17" fmla="*/ 6 h 46"/>
                  <a:gd name="T18" fmla="*/ 0 w 194"/>
                  <a:gd name="T19" fmla="*/ 0 h 46"/>
                  <a:gd name="T20" fmla="*/ 23 w 194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4" h="46">
                    <a:moveTo>
                      <a:pt x="184" y="46"/>
                    </a:moveTo>
                    <a:lnTo>
                      <a:pt x="186" y="46"/>
                    </a:lnTo>
                    <a:lnTo>
                      <a:pt x="188" y="46"/>
                    </a:lnTo>
                    <a:lnTo>
                      <a:pt x="190" y="46"/>
                    </a:lnTo>
                    <a:lnTo>
                      <a:pt x="192" y="46"/>
                    </a:lnTo>
                    <a:lnTo>
                      <a:pt x="194" y="46"/>
                    </a:lnTo>
                    <a:lnTo>
                      <a:pt x="194" y="44"/>
                    </a:lnTo>
                    <a:lnTo>
                      <a:pt x="0" y="0"/>
                    </a:lnTo>
                    <a:lnTo>
                      <a:pt x="184" y="46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98" name="Freeform 537"/>
              <p:cNvSpPr>
                <a:spLocks/>
              </p:cNvSpPr>
              <p:nvPr/>
            </p:nvSpPr>
            <p:spPr bwMode="auto">
              <a:xfrm>
                <a:off x="2764" y="2069"/>
                <a:ext cx="102" cy="22"/>
              </a:xfrm>
              <a:custGeom>
                <a:avLst/>
                <a:gdLst>
                  <a:gd name="T0" fmla="*/ 25 w 204"/>
                  <a:gd name="T1" fmla="*/ 6 h 44"/>
                  <a:gd name="T2" fmla="*/ 25 w 204"/>
                  <a:gd name="T3" fmla="*/ 6 h 44"/>
                  <a:gd name="T4" fmla="*/ 25 w 204"/>
                  <a:gd name="T5" fmla="*/ 6 h 44"/>
                  <a:gd name="T6" fmla="*/ 25 w 204"/>
                  <a:gd name="T7" fmla="*/ 6 h 44"/>
                  <a:gd name="T8" fmla="*/ 25 w 204"/>
                  <a:gd name="T9" fmla="*/ 6 h 44"/>
                  <a:gd name="T10" fmla="*/ 25 w 204"/>
                  <a:gd name="T11" fmla="*/ 6 h 44"/>
                  <a:gd name="T12" fmla="*/ 26 w 204"/>
                  <a:gd name="T13" fmla="*/ 6 h 44"/>
                  <a:gd name="T14" fmla="*/ 26 w 204"/>
                  <a:gd name="T15" fmla="*/ 6 h 44"/>
                  <a:gd name="T16" fmla="*/ 26 w 204"/>
                  <a:gd name="T17" fmla="*/ 6 h 44"/>
                  <a:gd name="T18" fmla="*/ 0 w 204"/>
                  <a:gd name="T19" fmla="*/ 0 h 44"/>
                  <a:gd name="T20" fmla="*/ 25 w 204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4" h="44">
                    <a:moveTo>
                      <a:pt x="196" y="44"/>
                    </a:moveTo>
                    <a:lnTo>
                      <a:pt x="196" y="44"/>
                    </a:lnTo>
                    <a:lnTo>
                      <a:pt x="198" y="44"/>
                    </a:lnTo>
                    <a:lnTo>
                      <a:pt x="200" y="44"/>
                    </a:lnTo>
                    <a:lnTo>
                      <a:pt x="202" y="44"/>
                    </a:lnTo>
                    <a:lnTo>
                      <a:pt x="204" y="44"/>
                    </a:lnTo>
                    <a:lnTo>
                      <a:pt x="0" y="0"/>
                    </a:lnTo>
                    <a:lnTo>
                      <a:pt x="196" y="44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799" name="Freeform 538"/>
              <p:cNvSpPr>
                <a:spLocks/>
              </p:cNvSpPr>
              <p:nvPr/>
            </p:nvSpPr>
            <p:spPr bwMode="auto">
              <a:xfrm>
                <a:off x="2764" y="2069"/>
                <a:ext cx="108" cy="22"/>
              </a:xfrm>
              <a:custGeom>
                <a:avLst/>
                <a:gdLst>
                  <a:gd name="T0" fmla="*/ 26 w 215"/>
                  <a:gd name="T1" fmla="*/ 6 h 44"/>
                  <a:gd name="T2" fmla="*/ 26 w 215"/>
                  <a:gd name="T3" fmla="*/ 6 h 44"/>
                  <a:gd name="T4" fmla="*/ 26 w 215"/>
                  <a:gd name="T5" fmla="*/ 6 h 44"/>
                  <a:gd name="T6" fmla="*/ 26 w 215"/>
                  <a:gd name="T7" fmla="*/ 6 h 44"/>
                  <a:gd name="T8" fmla="*/ 27 w 215"/>
                  <a:gd name="T9" fmla="*/ 6 h 44"/>
                  <a:gd name="T10" fmla="*/ 27 w 215"/>
                  <a:gd name="T11" fmla="*/ 6 h 44"/>
                  <a:gd name="T12" fmla="*/ 27 w 215"/>
                  <a:gd name="T13" fmla="*/ 6 h 44"/>
                  <a:gd name="T14" fmla="*/ 27 w 215"/>
                  <a:gd name="T15" fmla="*/ 6 h 44"/>
                  <a:gd name="T16" fmla="*/ 27 w 215"/>
                  <a:gd name="T17" fmla="*/ 6 h 44"/>
                  <a:gd name="T18" fmla="*/ 0 w 215"/>
                  <a:gd name="T19" fmla="*/ 0 h 44"/>
                  <a:gd name="T20" fmla="*/ 26 w 215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44">
                    <a:moveTo>
                      <a:pt x="204" y="44"/>
                    </a:moveTo>
                    <a:lnTo>
                      <a:pt x="206" y="44"/>
                    </a:lnTo>
                    <a:lnTo>
                      <a:pt x="207" y="44"/>
                    </a:lnTo>
                    <a:lnTo>
                      <a:pt x="209" y="44"/>
                    </a:lnTo>
                    <a:lnTo>
                      <a:pt x="211" y="44"/>
                    </a:lnTo>
                    <a:lnTo>
                      <a:pt x="213" y="44"/>
                    </a:lnTo>
                    <a:lnTo>
                      <a:pt x="215" y="44"/>
                    </a:lnTo>
                    <a:lnTo>
                      <a:pt x="0" y="0"/>
                    </a:lnTo>
                    <a:lnTo>
                      <a:pt x="204" y="44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00" name="Freeform 539"/>
              <p:cNvSpPr>
                <a:spLocks/>
              </p:cNvSpPr>
              <p:nvPr/>
            </p:nvSpPr>
            <p:spPr bwMode="auto">
              <a:xfrm>
                <a:off x="2764" y="2069"/>
                <a:ext cx="113" cy="22"/>
              </a:xfrm>
              <a:custGeom>
                <a:avLst/>
                <a:gdLst>
                  <a:gd name="T0" fmla="*/ 26 w 227"/>
                  <a:gd name="T1" fmla="*/ 6 h 44"/>
                  <a:gd name="T2" fmla="*/ 27 w 227"/>
                  <a:gd name="T3" fmla="*/ 6 h 44"/>
                  <a:gd name="T4" fmla="*/ 27 w 227"/>
                  <a:gd name="T5" fmla="*/ 6 h 44"/>
                  <a:gd name="T6" fmla="*/ 27 w 227"/>
                  <a:gd name="T7" fmla="*/ 6 h 44"/>
                  <a:gd name="T8" fmla="*/ 27 w 227"/>
                  <a:gd name="T9" fmla="*/ 6 h 44"/>
                  <a:gd name="T10" fmla="*/ 27 w 227"/>
                  <a:gd name="T11" fmla="*/ 6 h 44"/>
                  <a:gd name="T12" fmla="*/ 27 w 227"/>
                  <a:gd name="T13" fmla="*/ 6 h 44"/>
                  <a:gd name="T14" fmla="*/ 28 w 227"/>
                  <a:gd name="T15" fmla="*/ 6 h 44"/>
                  <a:gd name="T16" fmla="*/ 28 w 227"/>
                  <a:gd name="T17" fmla="*/ 6 h 44"/>
                  <a:gd name="T18" fmla="*/ 0 w 227"/>
                  <a:gd name="T19" fmla="*/ 0 h 44"/>
                  <a:gd name="T20" fmla="*/ 26 w 227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7" h="44">
                    <a:moveTo>
                      <a:pt x="215" y="44"/>
                    </a:moveTo>
                    <a:lnTo>
                      <a:pt x="217" y="44"/>
                    </a:lnTo>
                    <a:lnTo>
                      <a:pt x="219" y="44"/>
                    </a:lnTo>
                    <a:lnTo>
                      <a:pt x="221" y="44"/>
                    </a:lnTo>
                    <a:lnTo>
                      <a:pt x="223" y="44"/>
                    </a:lnTo>
                    <a:lnTo>
                      <a:pt x="225" y="44"/>
                    </a:lnTo>
                    <a:lnTo>
                      <a:pt x="227" y="44"/>
                    </a:lnTo>
                    <a:lnTo>
                      <a:pt x="0" y="0"/>
                    </a:lnTo>
                    <a:lnTo>
                      <a:pt x="215" y="44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01" name="Freeform 540"/>
              <p:cNvSpPr>
                <a:spLocks/>
              </p:cNvSpPr>
              <p:nvPr/>
            </p:nvSpPr>
            <p:spPr bwMode="auto">
              <a:xfrm>
                <a:off x="2764" y="2069"/>
                <a:ext cx="119" cy="21"/>
              </a:xfrm>
              <a:custGeom>
                <a:avLst/>
                <a:gdLst>
                  <a:gd name="T0" fmla="*/ 29 w 238"/>
                  <a:gd name="T1" fmla="*/ 6 h 42"/>
                  <a:gd name="T2" fmla="*/ 29 w 238"/>
                  <a:gd name="T3" fmla="*/ 6 h 42"/>
                  <a:gd name="T4" fmla="*/ 29 w 238"/>
                  <a:gd name="T5" fmla="*/ 6 h 42"/>
                  <a:gd name="T6" fmla="*/ 29 w 238"/>
                  <a:gd name="T7" fmla="*/ 6 h 42"/>
                  <a:gd name="T8" fmla="*/ 29 w 238"/>
                  <a:gd name="T9" fmla="*/ 6 h 42"/>
                  <a:gd name="T10" fmla="*/ 30 w 238"/>
                  <a:gd name="T11" fmla="*/ 6 h 42"/>
                  <a:gd name="T12" fmla="*/ 30 w 238"/>
                  <a:gd name="T13" fmla="*/ 6 h 42"/>
                  <a:gd name="T14" fmla="*/ 30 w 238"/>
                  <a:gd name="T15" fmla="*/ 6 h 42"/>
                  <a:gd name="T16" fmla="*/ 30 w 238"/>
                  <a:gd name="T17" fmla="*/ 6 h 42"/>
                  <a:gd name="T18" fmla="*/ 0 w 238"/>
                  <a:gd name="T19" fmla="*/ 0 h 42"/>
                  <a:gd name="T20" fmla="*/ 29 w 238"/>
                  <a:gd name="T21" fmla="*/ 6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8" h="42">
                    <a:moveTo>
                      <a:pt x="227" y="42"/>
                    </a:moveTo>
                    <a:lnTo>
                      <a:pt x="227" y="42"/>
                    </a:lnTo>
                    <a:lnTo>
                      <a:pt x="229" y="42"/>
                    </a:lnTo>
                    <a:lnTo>
                      <a:pt x="231" y="42"/>
                    </a:lnTo>
                    <a:lnTo>
                      <a:pt x="232" y="42"/>
                    </a:lnTo>
                    <a:lnTo>
                      <a:pt x="234" y="42"/>
                    </a:lnTo>
                    <a:lnTo>
                      <a:pt x="236" y="42"/>
                    </a:lnTo>
                    <a:lnTo>
                      <a:pt x="238" y="42"/>
                    </a:lnTo>
                    <a:lnTo>
                      <a:pt x="0" y="0"/>
                    </a:lnTo>
                    <a:lnTo>
                      <a:pt x="227" y="42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02" name="Freeform 541"/>
              <p:cNvSpPr>
                <a:spLocks/>
              </p:cNvSpPr>
              <p:nvPr/>
            </p:nvSpPr>
            <p:spPr bwMode="auto">
              <a:xfrm>
                <a:off x="2764" y="2069"/>
                <a:ext cx="126" cy="21"/>
              </a:xfrm>
              <a:custGeom>
                <a:avLst/>
                <a:gdLst>
                  <a:gd name="T0" fmla="*/ 30 w 252"/>
                  <a:gd name="T1" fmla="*/ 6 h 42"/>
                  <a:gd name="T2" fmla="*/ 30 w 252"/>
                  <a:gd name="T3" fmla="*/ 6 h 42"/>
                  <a:gd name="T4" fmla="*/ 31 w 252"/>
                  <a:gd name="T5" fmla="*/ 6 h 42"/>
                  <a:gd name="T6" fmla="*/ 31 w 252"/>
                  <a:gd name="T7" fmla="*/ 6 h 42"/>
                  <a:gd name="T8" fmla="*/ 31 w 252"/>
                  <a:gd name="T9" fmla="*/ 6 h 42"/>
                  <a:gd name="T10" fmla="*/ 31 w 252"/>
                  <a:gd name="T11" fmla="*/ 6 h 42"/>
                  <a:gd name="T12" fmla="*/ 31 w 252"/>
                  <a:gd name="T13" fmla="*/ 6 h 42"/>
                  <a:gd name="T14" fmla="*/ 32 w 252"/>
                  <a:gd name="T15" fmla="*/ 6 h 42"/>
                  <a:gd name="T16" fmla="*/ 32 w 252"/>
                  <a:gd name="T17" fmla="*/ 6 h 42"/>
                  <a:gd name="T18" fmla="*/ 0 w 252"/>
                  <a:gd name="T19" fmla="*/ 0 h 42"/>
                  <a:gd name="T20" fmla="*/ 30 w 252"/>
                  <a:gd name="T21" fmla="*/ 6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2" h="42">
                    <a:moveTo>
                      <a:pt x="238" y="42"/>
                    </a:moveTo>
                    <a:lnTo>
                      <a:pt x="240" y="42"/>
                    </a:lnTo>
                    <a:lnTo>
                      <a:pt x="242" y="42"/>
                    </a:lnTo>
                    <a:lnTo>
                      <a:pt x="244" y="42"/>
                    </a:lnTo>
                    <a:lnTo>
                      <a:pt x="246" y="42"/>
                    </a:lnTo>
                    <a:lnTo>
                      <a:pt x="248" y="42"/>
                    </a:lnTo>
                    <a:lnTo>
                      <a:pt x="250" y="42"/>
                    </a:lnTo>
                    <a:lnTo>
                      <a:pt x="252" y="42"/>
                    </a:lnTo>
                    <a:lnTo>
                      <a:pt x="0" y="0"/>
                    </a:lnTo>
                    <a:lnTo>
                      <a:pt x="238" y="4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03" name="Freeform 542"/>
              <p:cNvSpPr>
                <a:spLocks/>
              </p:cNvSpPr>
              <p:nvPr/>
            </p:nvSpPr>
            <p:spPr bwMode="auto">
              <a:xfrm>
                <a:off x="2764" y="2069"/>
                <a:ext cx="133" cy="20"/>
              </a:xfrm>
              <a:custGeom>
                <a:avLst/>
                <a:gdLst>
                  <a:gd name="T0" fmla="*/ 32 w 265"/>
                  <a:gd name="T1" fmla="*/ 5 h 40"/>
                  <a:gd name="T2" fmla="*/ 32 w 265"/>
                  <a:gd name="T3" fmla="*/ 5 h 40"/>
                  <a:gd name="T4" fmla="*/ 32 w 265"/>
                  <a:gd name="T5" fmla="*/ 5 h 40"/>
                  <a:gd name="T6" fmla="*/ 33 w 265"/>
                  <a:gd name="T7" fmla="*/ 5 h 40"/>
                  <a:gd name="T8" fmla="*/ 33 w 265"/>
                  <a:gd name="T9" fmla="*/ 5 h 40"/>
                  <a:gd name="T10" fmla="*/ 33 w 265"/>
                  <a:gd name="T11" fmla="*/ 5 h 40"/>
                  <a:gd name="T12" fmla="*/ 33 w 265"/>
                  <a:gd name="T13" fmla="*/ 5 h 40"/>
                  <a:gd name="T14" fmla="*/ 33 w 265"/>
                  <a:gd name="T15" fmla="*/ 5 h 40"/>
                  <a:gd name="T16" fmla="*/ 34 w 265"/>
                  <a:gd name="T17" fmla="*/ 5 h 40"/>
                  <a:gd name="T18" fmla="*/ 0 w 265"/>
                  <a:gd name="T19" fmla="*/ 0 h 40"/>
                  <a:gd name="T20" fmla="*/ 32 w 265"/>
                  <a:gd name="T21" fmla="*/ 5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5" h="40">
                    <a:moveTo>
                      <a:pt x="252" y="40"/>
                    </a:moveTo>
                    <a:lnTo>
                      <a:pt x="254" y="40"/>
                    </a:lnTo>
                    <a:lnTo>
                      <a:pt x="255" y="40"/>
                    </a:lnTo>
                    <a:lnTo>
                      <a:pt x="257" y="40"/>
                    </a:lnTo>
                    <a:lnTo>
                      <a:pt x="259" y="40"/>
                    </a:lnTo>
                    <a:lnTo>
                      <a:pt x="261" y="40"/>
                    </a:lnTo>
                    <a:lnTo>
                      <a:pt x="263" y="40"/>
                    </a:lnTo>
                    <a:lnTo>
                      <a:pt x="265" y="40"/>
                    </a:lnTo>
                    <a:lnTo>
                      <a:pt x="0" y="0"/>
                    </a:lnTo>
                    <a:lnTo>
                      <a:pt x="252" y="40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04" name="Freeform 543"/>
              <p:cNvSpPr>
                <a:spLocks/>
              </p:cNvSpPr>
              <p:nvPr/>
            </p:nvSpPr>
            <p:spPr bwMode="auto">
              <a:xfrm>
                <a:off x="2764" y="2069"/>
                <a:ext cx="140" cy="20"/>
              </a:xfrm>
              <a:custGeom>
                <a:avLst/>
                <a:gdLst>
                  <a:gd name="T0" fmla="*/ 34 w 280"/>
                  <a:gd name="T1" fmla="*/ 5 h 40"/>
                  <a:gd name="T2" fmla="*/ 34 w 280"/>
                  <a:gd name="T3" fmla="*/ 5 h 40"/>
                  <a:gd name="T4" fmla="*/ 34 w 280"/>
                  <a:gd name="T5" fmla="*/ 5 h 40"/>
                  <a:gd name="T6" fmla="*/ 34 w 280"/>
                  <a:gd name="T7" fmla="*/ 5 h 40"/>
                  <a:gd name="T8" fmla="*/ 35 w 280"/>
                  <a:gd name="T9" fmla="*/ 5 h 40"/>
                  <a:gd name="T10" fmla="*/ 35 w 280"/>
                  <a:gd name="T11" fmla="*/ 5 h 40"/>
                  <a:gd name="T12" fmla="*/ 35 w 280"/>
                  <a:gd name="T13" fmla="*/ 5 h 40"/>
                  <a:gd name="T14" fmla="*/ 35 w 280"/>
                  <a:gd name="T15" fmla="*/ 5 h 40"/>
                  <a:gd name="T16" fmla="*/ 35 w 280"/>
                  <a:gd name="T17" fmla="*/ 5 h 40"/>
                  <a:gd name="T18" fmla="*/ 0 w 280"/>
                  <a:gd name="T19" fmla="*/ 0 h 40"/>
                  <a:gd name="T20" fmla="*/ 34 w 280"/>
                  <a:gd name="T21" fmla="*/ 5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80" h="40">
                    <a:moveTo>
                      <a:pt x="265" y="40"/>
                    </a:moveTo>
                    <a:lnTo>
                      <a:pt x="267" y="40"/>
                    </a:lnTo>
                    <a:lnTo>
                      <a:pt x="269" y="40"/>
                    </a:lnTo>
                    <a:lnTo>
                      <a:pt x="271" y="40"/>
                    </a:lnTo>
                    <a:lnTo>
                      <a:pt x="273" y="40"/>
                    </a:lnTo>
                    <a:lnTo>
                      <a:pt x="275" y="38"/>
                    </a:lnTo>
                    <a:lnTo>
                      <a:pt x="277" y="38"/>
                    </a:lnTo>
                    <a:lnTo>
                      <a:pt x="279" y="38"/>
                    </a:lnTo>
                    <a:lnTo>
                      <a:pt x="280" y="38"/>
                    </a:lnTo>
                    <a:lnTo>
                      <a:pt x="0" y="0"/>
                    </a:lnTo>
                    <a:lnTo>
                      <a:pt x="265" y="40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05" name="Freeform 544"/>
              <p:cNvSpPr>
                <a:spLocks/>
              </p:cNvSpPr>
              <p:nvPr/>
            </p:nvSpPr>
            <p:spPr bwMode="auto">
              <a:xfrm>
                <a:off x="2764" y="2069"/>
                <a:ext cx="147" cy="19"/>
              </a:xfrm>
              <a:custGeom>
                <a:avLst/>
                <a:gdLst>
                  <a:gd name="T0" fmla="*/ 35 w 294"/>
                  <a:gd name="T1" fmla="*/ 5 h 38"/>
                  <a:gd name="T2" fmla="*/ 35 w 294"/>
                  <a:gd name="T3" fmla="*/ 5 h 38"/>
                  <a:gd name="T4" fmla="*/ 36 w 294"/>
                  <a:gd name="T5" fmla="*/ 5 h 38"/>
                  <a:gd name="T6" fmla="*/ 36 w 294"/>
                  <a:gd name="T7" fmla="*/ 5 h 38"/>
                  <a:gd name="T8" fmla="*/ 36 w 294"/>
                  <a:gd name="T9" fmla="*/ 5 h 38"/>
                  <a:gd name="T10" fmla="*/ 36 w 294"/>
                  <a:gd name="T11" fmla="*/ 5 h 38"/>
                  <a:gd name="T12" fmla="*/ 37 w 294"/>
                  <a:gd name="T13" fmla="*/ 5 h 38"/>
                  <a:gd name="T14" fmla="*/ 37 w 294"/>
                  <a:gd name="T15" fmla="*/ 5 h 38"/>
                  <a:gd name="T16" fmla="*/ 37 w 294"/>
                  <a:gd name="T17" fmla="*/ 5 h 38"/>
                  <a:gd name="T18" fmla="*/ 0 w 294"/>
                  <a:gd name="T19" fmla="*/ 0 h 38"/>
                  <a:gd name="T20" fmla="*/ 35 w 294"/>
                  <a:gd name="T21" fmla="*/ 5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4" h="38">
                    <a:moveTo>
                      <a:pt x="279" y="38"/>
                    </a:moveTo>
                    <a:lnTo>
                      <a:pt x="280" y="38"/>
                    </a:lnTo>
                    <a:lnTo>
                      <a:pt x="282" y="38"/>
                    </a:lnTo>
                    <a:lnTo>
                      <a:pt x="284" y="38"/>
                    </a:lnTo>
                    <a:lnTo>
                      <a:pt x="286" y="38"/>
                    </a:lnTo>
                    <a:lnTo>
                      <a:pt x="288" y="38"/>
                    </a:lnTo>
                    <a:lnTo>
                      <a:pt x="290" y="36"/>
                    </a:lnTo>
                    <a:lnTo>
                      <a:pt x="292" y="36"/>
                    </a:lnTo>
                    <a:lnTo>
                      <a:pt x="294" y="36"/>
                    </a:lnTo>
                    <a:lnTo>
                      <a:pt x="0" y="0"/>
                    </a:lnTo>
                    <a:lnTo>
                      <a:pt x="279" y="38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06" name="Freeform 545"/>
              <p:cNvSpPr>
                <a:spLocks/>
              </p:cNvSpPr>
              <p:nvPr/>
            </p:nvSpPr>
            <p:spPr bwMode="auto">
              <a:xfrm>
                <a:off x="2764" y="2069"/>
                <a:ext cx="155" cy="18"/>
              </a:xfrm>
              <a:custGeom>
                <a:avLst/>
                <a:gdLst>
                  <a:gd name="T0" fmla="*/ 37 w 309"/>
                  <a:gd name="T1" fmla="*/ 5 h 36"/>
                  <a:gd name="T2" fmla="*/ 37 w 309"/>
                  <a:gd name="T3" fmla="*/ 5 h 36"/>
                  <a:gd name="T4" fmla="*/ 38 w 309"/>
                  <a:gd name="T5" fmla="*/ 5 h 36"/>
                  <a:gd name="T6" fmla="*/ 38 w 309"/>
                  <a:gd name="T7" fmla="*/ 5 h 36"/>
                  <a:gd name="T8" fmla="*/ 38 w 309"/>
                  <a:gd name="T9" fmla="*/ 5 h 36"/>
                  <a:gd name="T10" fmla="*/ 38 w 309"/>
                  <a:gd name="T11" fmla="*/ 5 h 36"/>
                  <a:gd name="T12" fmla="*/ 39 w 309"/>
                  <a:gd name="T13" fmla="*/ 5 h 36"/>
                  <a:gd name="T14" fmla="*/ 39 w 309"/>
                  <a:gd name="T15" fmla="*/ 5 h 36"/>
                  <a:gd name="T16" fmla="*/ 39 w 309"/>
                  <a:gd name="T17" fmla="*/ 5 h 36"/>
                  <a:gd name="T18" fmla="*/ 0 w 309"/>
                  <a:gd name="T19" fmla="*/ 0 h 36"/>
                  <a:gd name="T20" fmla="*/ 37 w 309"/>
                  <a:gd name="T21" fmla="*/ 5 h 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09" h="36">
                    <a:moveTo>
                      <a:pt x="294" y="36"/>
                    </a:moveTo>
                    <a:lnTo>
                      <a:pt x="296" y="36"/>
                    </a:lnTo>
                    <a:lnTo>
                      <a:pt x="298" y="36"/>
                    </a:lnTo>
                    <a:lnTo>
                      <a:pt x="300" y="36"/>
                    </a:lnTo>
                    <a:lnTo>
                      <a:pt x="302" y="36"/>
                    </a:lnTo>
                    <a:lnTo>
                      <a:pt x="304" y="36"/>
                    </a:lnTo>
                    <a:lnTo>
                      <a:pt x="305" y="34"/>
                    </a:lnTo>
                    <a:lnTo>
                      <a:pt x="307" y="34"/>
                    </a:lnTo>
                    <a:lnTo>
                      <a:pt x="309" y="34"/>
                    </a:lnTo>
                    <a:lnTo>
                      <a:pt x="0" y="0"/>
                    </a:lnTo>
                    <a:lnTo>
                      <a:pt x="294" y="36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07" name="Freeform 546"/>
              <p:cNvSpPr>
                <a:spLocks/>
              </p:cNvSpPr>
              <p:nvPr/>
            </p:nvSpPr>
            <p:spPr bwMode="auto">
              <a:xfrm>
                <a:off x="2764" y="2069"/>
                <a:ext cx="164" cy="17"/>
              </a:xfrm>
              <a:custGeom>
                <a:avLst/>
                <a:gdLst>
                  <a:gd name="T0" fmla="*/ 39 w 328"/>
                  <a:gd name="T1" fmla="*/ 5 h 34"/>
                  <a:gd name="T2" fmla="*/ 40 w 328"/>
                  <a:gd name="T3" fmla="*/ 5 h 34"/>
                  <a:gd name="T4" fmla="*/ 40 w 328"/>
                  <a:gd name="T5" fmla="*/ 5 h 34"/>
                  <a:gd name="T6" fmla="*/ 40 w 328"/>
                  <a:gd name="T7" fmla="*/ 5 h 34"/>
                  <a:gd name="T8" fmla="*/ 40 w 328"/>
                  <a:gd name="T9" fmla="*/ 5 h 34"/>
                  <a:gd name="T10" fmla="*/ 41 w 328"/>
                  <a:gd name="T11" fmla="*/ 5 h 34"/>
                  <a:gd name="T12" fmla="*/ 41 w 328"/>
                  <a:gd name="T13" fmla="*/ 4 h 34"/>
                  <a:gd name="T14" fmla="*/ 41 w 328"/>
                  <a:gd name="T15" fmla="*/ 4 h 34"/>
                  <a:gd name="T16" fmla="*/ 41 w 328"/>
                  <a:gd name="T17" fmla="*/ 4 h 34"/>
                  <a:gd name="T18" fmla="*/ 0 w 328"/>
                  <a:gd name="T19" fmla="*/ 0 h 34"/>
                  <a:gd name="T20" fmla="*/ 39 w 328"/>
                  <a:gd name="T21" fmla="*/ 5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8" h="34">
                    <a:moveTo>
                      <a:pt x="311" y="34"/>
                    </a:moveTo>
                    <a:lnTo>
                      <a:pt x="313" y="34"/>
                    </a:lnTo>
                    <a:lnTo>
                      <a:pt x="315" y="34"/>
                    </a:lnTo>
                    <a:lnTo>
                      <a:pt x="317" y="34"/>
                    </a:lnTo>
                    <a:lnTo>
                      <a:pt x="319" y="34"/>
                    </a:lnTo>
                    <a:lnTo>
                      <a:pt x="321" y="34"/>
                    </a:lnTo>
                    <a:lnTo>
                      <a:pt x="323" y="32"/>
                    </a:lnTo>
                    <a:lnTo>
                      <a:pt x="325" y="32"/>
                    </a:lnTo>
                    <a:lnTo>
                      <a:pt x="328" y="32"/>
                    </a:lnTo>
                    <a:lnTo>
                      <a:pt x="0" y="0"/>
                    </a:lnTo>
                    <a:lnTo>
                      <a:pt x="311" y="34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08" name="Freeform 547"/>
              <p:cNvSpPr>
                <a:spLocks/>
              </p:cNvSpPr>
              <p:nvPr/>
            </p:nvSpPr>
            <p:spPr bwMode="auto">
              <a:xfrm>
                <a:off x="2764" y="2069"/>
                <a:ext cx="172" cy="16"/>
              </a:xfrm>
              <a:custGeom>
                <a:avLst/>
                <a:gdLst>
                  <a:gd name="T0" fmla="*/ 41 w 344"/>
                  <a:gd name="T1" fmla="*/ 4 h 32"/>
                  <a:gd name="T2" fmla="*/ 41 w 344"/>
                  <a:gd name="T3" fmla="*/ 4 h 32"/>
                  <a:gd name="T4" fmla="*/ 42 w 344"/>
                  <a:gd name="T5" fmla="*/ 4 h 32"/>
                  <a:gd name="T6" fmla="*/ 42 w 344"/>
                  <a:gd name="T7" fmla="*/ 4 h 32"/>
                  <a:gd name="T8" fmla="*/ 42 w 344"/>
                  <a:gd name="T9" fmla="*/ 4 h 32"/>
                  <a:gd name="T10" fmla="*/ 43 w 344"/>
                  <a:gd name="T11" fmla="*/ 4 h 32"/>
                  <a:gd name="T12" fmla="*/ 43 w 344"/>
                  <a:gd name="T13" fmla="*/ 4 h 32"/>
                  <a:gd name="T14" fmla="*/ 43 w 344"/>
                  <a:gd name="T15" fmla="*/ 4 h 32"/>
                  <a:gd name="T16" fmla="*/ 43 w 344"/>
                  <a:gd name="T17" fmla="*/ 4 h 32"/>
                  <a:gd name="T18" fmla="*/ 0 w 344"/>
                  <a:gd name="T19" fmla="*/ 0 h 32"/>
                  <a:gd name="T20" fmla="*/ 41 w 344"/>
                  <a:gd name="T21" fmla="*/ 4 h 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44" h="32">
                    <a:moveTo>
                      <a:pt x="327" y="32"/>
                    </a:moveTo>
                    <a:lnTo>
                      <a:pt x="328" y="32"/>
                    </a:lnTo>
                    <a:lnTo>
                      <a:pt x="332" y="32"/>
                    </a:lnTo>
                    <a:lnTo>
                      <a:pt x="334" y="32"/>
                    </a:lnTo>
                    <a:lnTo>
                      <a:pt x="336" y="32"/>
                    </a:lnTo>
                    <a:lnTo>
                      <a:pt x="338" y="30"/>
                    </a:lnTo>
                    <a:lnTo>
                      <a:pt x="340" y="30"/>
                    </a:lnTo>
                    <a:lnTo>
                      <a:pt x="342" y="30"/>
                    </a:lnTo>
                    <a:lnTo>
                      <a:pt x="344" y="30"/>
                    </a:lnTo>
                    <a:lnTo>
                      <a:pt x="0" y="0"/>
                    </a:lnTo>
                    <a:lnTo>
                      <a:pt x="327" y="32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09" name="Freeform 548"/>
              <p:cNvSpPr>
                <a:spLocks/>
              </p:cNvSpPr>
              <p:nvPr/>
            </p:nvSpPr>
            <p:spPr bwMode="auto">
              <a:xfrm>
                <a:off x="2764" y="2069"/>
                <a:ext cx="181" cy="15"/>
              </a:xfrm>
              <a:custGeom>
                <a:avLst/>
                <a:gdLst>
                  <a:gd name="T0" fmla="*/ 43 w 361"/>
                  <a:gd name="T1" fmla="*/ 4 h 30"/>
                  <a:gd name="T2" fmla="*/ 44 w 361"/>
                  <a:gd name="T3" fmla="*/ 4 h 30"/>
                  <a:gd name="T4" fmla="*/ 44 w 361"/>
                  <a:gd name="T5" fmla="*/ 4 h 30"/>
                  <a:gd name="T6" fmla="*/ 44 w 361"/>
                  <a:gd name="T7" fmla="*/ 4 h 30"/>
                  <a:gd name="T8" fmla="*/ 45 w 361"/>
                  <a:gd name="T9" fmla="*/ 4 h 30"/>
                  <a:gd name="T10" fmla="*/ 45 w 361"/>
                  <a:gd name="T11" fmla="*/ 4 h 30"/>
                  <a:gd name="T12" fmla="*/ 45 w 361"/>
                  <a:gd name="T13" fmla="*/ 4 h 30"/>
                  <a:gd name="T14" fmla="*/ 45 w 361"/>
                  <a:gd name="T15" fmla="*/ 4 h 30"/>
                  <a:gd name="T16" fmla="*/ 46 w 361"/>
                  <a:gd name="T17" fmla="*/ 4 h 30"/>
                  <a:gd name="T18" fmla="*/ 0 w 361"/>
                  <a:gd name="T19" fmla="*/ 0 h 30"/>
                  <a:gd name="T20" fmla="*/ 43 w 361"/>
                  <a:gd name="T21" fmla="*/ 4 h 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61" h="30">
                    <a:moveTo>
                      <a:pt x="344" y="30"/>
                    </a:moveTo>
                    <a:lnTo>
                      <a:pt x="346" y="30"/>
                    </a:lnTo>
                    <a:lnTo>
                      <a:pt x="348" y="30"/>
                    </a:lnTo>
                    <a:lnTo>
                      <a:pt x="350" y="28"/>
                    </a:lnTo>
                    <a:lnTo>
                      <a:pt x="353" y="28"/>
                    </a:lnTo>
                    <a:lnTo>
                      <a:pt x="355" y="28"/>
                    </a:lnTo>
                    <a:lnTo>
                      <a:pt x="357" y="28"/>
                    </a:lnTo>
                    <a:lnTo>
                      <a:pt x="359" y="28"/>
                    </a:lnTo>
                    <a:lnTo>
                      <a:pt x="361" y="26"/>
                    </a:lnTo>
                    <a:lnTo>
                      <a:pt x="0" y="0"/>
                    </a:lnTo>
                    <a:lnTo>
                      <a:pt x="344" y="3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10" name="Freeform 549"/>
              <p:cNvSpPr>
                <a:spLocks/>
              </p:cNvSpPr>
              <p:nvPr/>
            </p:nvSpPr>
            <p:spPr bwMode="auto">
              <a:xfrm>
                <a:off x="2764" y="2069"/>
                <a:ext cx="188" cy="14"/>
              </a:xfrm>
              <a:custGeom>
                <a:avLst/>
                <a:gdLst>
                  <a:gd name="T0" fmla="*/ 46 w 376"/>
                  <a:gd name="T1" fmla="*/ 4 h 28"/>
                  <a:gd name="T2" fmla="*/ 46 w 376"/>
                  <a:gd name="T3" fmla="*/ 4 h 28"/>
                  <a:gd name="T4" fmla="*/ 46 w 376"/>
                  <a:gd name="T5" fmla="*/ 4 h 28"/>
                  <a:gd name="T6" fmla="*/ 46 w 376"/>
                  <a:gd name="T7" fmla="*/ 4 h 28"/>
                  <a:gd name="T8" fmla="*/ 47 w 376"/>
                  <a:gd name="T9" fmla="*/ 4 h 28"/>
                  <a:gd name="T10" fmla="*/ 47 w 376"/>
                  <a:gd name="T11" fmla="*/ 4 h 28"/>
                  <a:gd name="T12" fmla="*/ 47 w 376"/>
                  <a:gd name="T13" fmla="*/ 3 h 28"/>
                  <a:gd name="T14" fmla="*/ 47 w 376"/>
                  <a:gd name="T15" fmla="*/ 3 h 28"/>
                  <a:gd name="T16" fmla="*/ 47 w 376"/>
                  <a:gd name="T17" fmla="*/ 3 h 28"/>
                  <a:gd name="T18" fmla="*/ 0 w 376"/>
                  <a:gd name="T19" fmla="*/ 0 h 28"/>
                  <a:gd name="T20" fmla="*/ 46 w 376"/>
                  <a:gd name="T21" fmla="*/ 4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6" h="28">
                    <a:moveTo>
                      <a:pt x="361" y="28"/>
                    </a:moveTo>
                    <a:lnTo>
                      <a:pt x="363" y="26"/>
                    </a:lnTo>
                    <a:lnTo>
                      <a:pt x="365" y="26"/>
                    </a:lnTo>
                    <a:lnTo>
                      <a:pt x="367" y="26"/>
                    </a:lnTo>
                    <a:lnTo>
                      <a:pt x="369" y="26"/>
                    </a:lnTo>
                    <a:lnTo>
                      <a:pt x="371" y="26"/>
                    </a:lnTo>
                    <a:lnTo>
                      <a:pt x="373" y="24"/>
                    </a:lnTo>
                    <a:lnTo>
                      <a:pt x="375" y="24"/>
                    </a:lnTo>
                    <a:lnTo>
                      <a:pt x="376" y="24"/>
                    </a:lnTo>
                    <a:lnTo>
                      <a:pt x="0" y="0"/>
                    </a:lnTo>
                    <a:lnTo>
                      <a:pt x="361" y="28"/>
                    </a:ln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11" name="Freeform 550"/>
              <p:cNvSpPr>
                <a:spLocks/>
              </p:cNvSpPr>
              <p:nvPr/>
            </p:nvSpPr>
            <p:spPr bwMode="auto">
              <a:xfrm>
                <a:off x="2764" y="2069"/>
                <a:ext cx="196" cy="12"/>
              </a:xfrm>
              <a:custGeom>
                <a:avLst/>
                <a:gdLst>
                  <a:gd name="T0" fmla="*/ 48 w 392"/>
                  <a:gd name="T1" fmla="*/ 3 h 24"/>
                  <a:gd name="T2" fmla="*/ 48 w 392"/>
                  <a:gd name="T3" fmla="*/ 3 h 24"/>
                  <a:gd name="T4" fmla="*/ 48 w 392"/>
                  <a:gd name="T5" fmla="*/ 3 h 24"/>
                  <a:gd name="T6" fmla="*/ 48 w 392"/>
                  <a:gd name="T7" fmla="*/ 3 h 24"/>
                  <a:gd name="T8" fmla="*/ 49 w 392"/>
                  <a:gd name="T9" fmla="*/ 3 h 24"/>
                  <a:gd name="T10" fmla="*/ 49 w 392"/>
                  <a:gd name="T11" fmla="*/ 3 h 24"/>
                  <a:gd name="T12" fmla="*/ 49 w 392"/>
                  <a:gd name="T13" fmla="*/ 3 h 24"/>
                  <a:gd name="T14" fmla="*/ 49 w 392"/>
                  <a:gd name="T15" fmla="*/ 3 h 24"/>
                  <a:gd name="T16" fmla="*/ 49 w 392"/>
                  <a:gd name="T17" fmla="*/ 3 h 24"/>
                  <a:gd name="T18" fmla="*/ 0 w 392"/>
                  <a:gd name="T19" fmla="*/ 0 h 24"/>
                  <a:gd name="T20" fmla="*/ 48 w 392"/>
                  <a:gd name="T21" fmla="*/ 3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2" h="24">
                    <a:moveTo>
                      <a:pt x="378" y="24"/>
                    </a:moveTo>
                    <a:lnTo>
                      <a:pt x="380" y="24"/>
                    </a:lnTo>
                    <a:lnTo>
                      <a:pt x="382" y="23"/>
                    </a:lnTo>
                    <a:lnTo>
                      <a:pt x="384" y="23"/>
                    </a:lnTo>
                    <a:lnTo>
                      <a:pt x="386" y="23"/>
                    </a:lnTo>
                    <a:lnTo>
                      <a:pt x="388" y="23"/>
                    </a:lnTo>
                    <a:lnTo>
                      <a:pt x="390" y="23"/>
                    </a:lnTo>
                    <a:lnTo>
                      <a:pt x="390" y="21"/>
                    </a:lnTo>
                    <a:lnTo>
                      <a:pt x="392" y="21"/>
                    </a:lnTo>
                    <a:lnTo>
                      <a:pt x="0" y="0"/>
                    </a:lnTo>
                    <a:lnTo>
                      <a:pt x="378" y="24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12" name="Freeform 551"/>
              <p:cNvSpPr>
                <a:spLocks/>
              </p:cNvSpPr>
              <p:nvPr/>
            </p:nvSpPr>
            <p:spPr bwMode="auto">
              <a:xfrm>
                <a:off x="2764" y="2069"/>
                <a:ext cx="203" cy="10"/>
              </a:xfrm>
              <a:custGeom>
                <a:avLst/>
                <a:gdLst>
                  <a:gd name="T0" fmla="*/ 49 w 405"/>
                  <a:gd name="T1" fmla="*/ 2 h 21"/>
                  <a:gd name="T2" fmla="*/ 50 w 405"/>
                  <a:gd name="T3" fmla="*/ 2 h 21"/>
                  <a:gd name="T4" fmla="*/ 50 w 405"/>
                  <a:gd name="T5" fmla="*/ 2 h 21"/>
                  <a:gd name="T6" fmla="*/ 50 w 405"/>
                  <a:gd name="T7" fmla="*/ 2 h 21"/>
                  <a:gd name="T8" fmla="*/ 50 w 405"/>
                  <a:gd name="T9" fmla="*/ 2 h 21"/>
                  <a:gd name="T10" fmla="*/ 51 w 405"/>
                  <a:gd name="T11" fmla="*/ 2 h 21"/>
                  <a:gd name="T12" fmla="*/ 51 w 405"/>
                  <a:gd name="T13" fmla="*/ 2 h 21"/>
                  <a:gd name="T14" fmla="*/ 51 w 405"/>
                  <a:gd name="T15" fmla="*/ 2 h 21"/>
                  <a:gd name="T16" fmla="*/ 51 w 405"/>
                  <a:gd name="T17" fmla="*/ 2 h 21"/>
                  <a:gd name="T18" fmla="*/ 0 w 405"/>
                  <a:gd name="T19" fmla="*/ 0 h 21"/>
                  <a:gd name="T20" fmla="*/ 49 w 405"/>
                  <a:gd name="T21" fmla="*/ 2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05" h="21">
                    <a:moveTo>
                      <a:pt x="392" y="21"/>
                    </a:moveTo>
                    <a:lnTo>
                      <a:pt x="394" y="21"/>
                    </a:lnTo>
                    <a:lnTo>
                      <a:pt x="396" y="21"/>
                    </a:lnTo>
                    <a:lnTo>
                      <a:pt x="398" y="19"/>
                    </a:lnTo>
                    <a:lnTo>
                      <a:pt x="400" y="19"/>
                    </a:lnTo>
                    <a:lnTo>
                      <a:pt x="401" y="19"/>
                    </a:lnTo>
                    <a:lnTo>
                      <a:pt x="403" y="19"/>
                    </a:lnTo>
                    <a:lnTo>
                      <a:pt x="405" y="17"/>
                    </a:lnTo>
                    <a:lnTo>
                      <a:pt x="0" y="0"/>
                    </a:lnTo>
                    <a:lnTo>
                      <a:pt x="392" y="21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13" name="Freeform 552"/>
              <p:cNvSpPr>
                <a:spLocks/>
              </p:cNvSpPr>
              <p:nvPr/>
            </p:nvSpPr>
            <p:spPr bwMode="auto">
              <a:xfrm>
                <a:off x="2764" y="2069"/>
                <a:ext cx="209" cy="8"/>
              </a:xfrm>
              <a:custGeom>
                <a:avLst/>
                <a:gdLst>
                  <a:gd name="T0" fmla="*/ 50 w 419"/>
                  <a:gd name="T1" fmla="*/ 2 h 17"/>
                  <a:gd name="T2" fmla="*/ 50 w 419"/>
                  <a:gd name="T3" fmla="*/ 2 h 17"/>
                  <a:gd name="T4" fmla="*/ 51 w 419"/>
                  <a:gd name="T5" fmla="*/ 2 h 17"/>
                  <a:gd name="T6" fmla="*/ 51 w 419"/>
                  <a:gd name="T7" fmla="*/ 1 h 17"/>
                  <a:gd name="T8" fmla="*/ 51 w 419"/>
                  <a:gd name="T9" fmla="*/ 1 h 17"/>
                  <a:gd name="T10" fmla="*/ 51 w 419"/>
                  <a:gd name="T11" fmla="*/ 1 h 17"/>
                  <a:gd name="T12" fmla="*/ 51 w 419"/>
                  <a:gd name="T13" fmla="*/ 1 h 17"/>
                  <a:gd name="T14" fmla="*/ 52 w 419"/>
                  <a:gd name="T15" fmla="*/ 1 h 17"/>
                  <a:gd name="T16" fmla="*/ 52 w 419"/>
                  <a:gd name="T17" fmla="*/ 1 h 17"/>
                  <a:gd name="T18" fmla="*/ 0 w 419"/>
                  <a:gd name="T19" fmla="*/ 0 h 17"/>
                  <a:gd name="T20" fmla="*/ 50 w 419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9" h="17">
                    <a:moveTo>
                      <a:pt x="405" y="17"/>
                    </a:moveTo>
                    <a:lnTo>
                      <a:pt x="407" y="17"/>
                    </a:lnTo>
                    <a:lnTo>
                      <a:pt x="409" y="17"/>
                    </a:lnTo>
                    <a:lnTo>
                      <a:pt x="411" y="15"/>
                    </a:lnTo>
                    <a:lnTo>
                      <a:pt x="413" y="15"/>
                    </a:lnTo>
                    <a:lnTo>
                      <a:pt x="415" y="13"/>
                    </a:lnTo>
                    <a:lnTo>
                      <a:pt x="417" y="13"/>
                    </a:lnTo>
                    <a:lnTo>
                      <a:pt x="419" y="13"/>
                    </a:lnTo>
                    <a:lnTo>
                      <a:pt x="0" y="0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14" name="Freeform 553"/>
              <p:cNvSpPr>
                <a:spLocks/>
              </p:cNvSpPr>
              <p:nvPr/>
            </p:nvSpPr>
            <p:spPr bwMode="auto">
              <a:xfrm>
                <a:off x="2764" y="2069"/>
                <a:ext cx="212" cy="6"/>
              </a:xfrm>
              <a:custGeom>
                <a:avLst/>
                <a:gdLst>
                  <a:gd name="T0" fmla="*/ 53 w 424"/>
                  <a:gd name="T1" fmla="*/ 1 h 13"/>
                  <a:gd name="T2" fmla="*/ 53 w 424"/>
                  <a:gd name="T3" fmla="*/ 1 h 13"/>
                  <a:gd name="T4" fmla="*/ 53 w 424"/>
                  <a:gd name="T5" fmla="*/ 1 h 13"/>
                  <a:gd name="T6" fmla="*/ 53 w 424"/>
                  <a:gd name="T7" fmla="*/ 1 h 13"/>
                  <a:gd name="T8" fmla="*/ 53 w 424"/>
                  <a:gd name="T9" fmla="*/ 1 h 13"/>
                  <a:gd name="T10" fmla="*/ 53 w 424"/>
                  <a:gd name="T11" fmla="*/ 1 h 13"/>
                  <a:gd name="T12" fmla="*/ 53 w 424"/>
                  <a:gd name="T13" fmla="*/ 1 h 13"/>
                  <a:gd name="T14" fmla="*/ 53 w 424"/>
                  <a:gd name="T15" fmla="*/ 1 h 13"/>
                  <a:gd name="T16" fmla="*/ 53 w 424"/>
                  <a:gd name="T17" fmla="*/ 0 h 13"/>
                  <a:gd name="T18" fmla="*/ 0 w 424"/>
                  <a:gd name="T19" fmla="*/ 0 h 13"/>
                  <a:gd name="T20" fmla="*/ 53 w 424"/>
                  <a:gd name="T21" fmla="*/ 1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24" h="13">
                    <a:moveTo>
                      <a:pt x="417" y="13"/>
                    </a:moveTo>
                    <a:lnTo>
                      <a:pt x="419" y="11"/>
                    </a:lnTo>
                    <a:lnTo>
                      <a:pt x="421" y="11"/>
                    </a:lnTo>
                    <a:lnTo>
                      <a:pt x="423" y="9"/>
                    </a:lnTo>
                    <a:lnTo>
                      <a:pt x="424" y="9"/>
                    </a:lnTo>
                    <a:lnTo>
                      <a:pt x="424" y="7"/>
                    </a:lnTo>
                    <a:lnTo>
                      <a:pt x="0" y="0"/>
                    </a:lnTo>
                    <a:lnTo>
                      <a:pt x="417" y="13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15" name="Freeform 554"/>
              <p:cNvSpPr>
                <a:spLocks/>
              </p:cNvSpPr>
              <p:nvPr/>
            </p:nvSpPr>
            <p:spPr bwMode="auto">
              <a:xfrm>
                <a:off x="2764" y="2069"/>
                <a:ext cx="215" cy="4"/>
              </a:xfrm>
              <a:custGeom>
                <a:avLst/>
                <a:gdLst>
                  <a:gd name="T0" fmla="*/ 54 w 430"/>
                  <a:gd name="T1" fmla="*/ 1 h 7"/>
                  <a:gd name="T2" fmla="*/ 54 w 430"/>
                  <a:gd name="T3" fmla="*/ 1 h 7"/>
                  <a:gd name="T4" fmla="*/ 54 w 430"/>
                  <a:gd name="T5" fmla="*/ 1 h 7"/>
                  <a:gd name="T6" fmla="*/ 54 w 430"/>
                  <a:gd name="T7" fmla="*/ 1 h 7"/>
                  <a:gd name="T8" fmla="*/ 54 w 430"/>
                  <a:gd name="T9" fmla="*/ 1 h 7"/>
                  <a:gd name="T10" fmla="*/ 54 w 430"/>
                  <a:gd name="T11" fmla="*/ 1 h 7"/>
                  <a:gd name="T12" fmla="*/ 54 w 430"/>
                  <a:gd name="T13" fmla="*/ 1 h 7"/>
                  <a:gd name="T14" fmla="*/ 54 w 430"/>
                  <a:gd name="T15" fmla="*/ 1 h 7"/>
                  <a:gd name="T16" fmla="*/ 54 w 430"/>
                  <a:gd name="T17" fmla="*/ 1 h 7"/>
                  <a:gd name="T18" fmla="*/ 0 w 430"/>
                  <a:gd name="T19" fmla="*/ 0 h 7"/>
                  <a:gd name="T20" fmla="*/ 54 w 430"/>
                  <a:gd name="T21" fmla="*/ 1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0" h="7">
                    <a:moveTo>
                      <a:pt x="426" y="7"/>
                    </a:moveTo>
                    <a:lnTo>
                      <a:pt x="426" y="7"/>
                    </a:lnTo>
                    <a:lnTo>
                      <a:pt x="428" y="5"/>
                    </a:lnTo>
                    <a:lnTo>
                      <a:pt x="430" y="3"/>
                    </a:lnTo>
                    <a:lnTo>
                      <a:pt x="0" y="0"/>
                    </a:lnTo>
                    <a:lnTo>
                      <a:pt x="426" y="7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16" name="Freeform 555"/>
              <p:cNvSpPr>
                <a:spLocks/>
              </p:cNvSpPr>
              <p:nvPr/>
            </p:nvSpPr>
            <p:spPr bwMode="auto">
              <a:xfrm>
                <a:off x="2764" y="2044"/>
                <a:ext cx="217" cy="25"/>
              </a:xfrm>
              <a:custGeom>
                <a:avLst/>
                <a:gdLst>
                  <a:gd name="T0" fmla="*/ 55 w 434"/>
                  <a:gd name="T1" fmla="*/ 7 h 50"/>
                  <a:gd name="T2" fmla="*/ 54 w 434"/>
                  <a:gd name="T3" fmla="*/ 6 h 50"/>
                  <a:gd name="T4" fmla="*/ 53 w 434"/>
                  <a:gd name="T5" fmla="*/ 5 h 50"/>
                  <a:gd name="T6" fmla="*/ 52 w 434"/>
                  <a:gd name="T7" fmla="*/ 5 h 50"/>
                  <a:gd name="T8" fmla="*/ 50 w 434"/>
                  <a:gd name="T9" fmla="*/ 4 h 50"/>
                  <a:gd name="T10" fmla="*/ 48 w 434"/>
                  <a:gd name="T11" fmla="*/ 4 h 50"/>
                  <a:gd name="T12" fmla="*/ 45 w 434"/>
                  <a:gd name="T13" fmla="*/ 3 h 50"/>
                  <a:gd name="T14" fmla="*/ 42 w 434"/>
                  <a:gd name="T15" fmla="*/ 3 h 50"/>
                  <a:gd name="T16" fmla="*/ 39 w 434"/>
                  <a:gd name="T17" fmla="*/ 2 h 50"/>
                  <a:gd name="T18" fmla="*/ 35 w 434"/>
                  <a:gd name="T19" fmla="*/ 2 h 50"/>
                  <a:gd name="T20" fmla="*/ 30 w 434"/>
                  <a:gd name="T21" fmla="*/ 1 h 50"/>
                  <a:gd name="T22" fmla="*/ 26 w 434"/>
                  <a:gd name="T23" fmla="*/ 1 h 50"/>
                  <a:gd name="T24" fmla="*/ 21 w 434"/>
                  <a:gd name="T25" fmla="*/ 1 h 50"/>
                  <a:gd name="T26" fmla="*/ 16 w 434"/>
                  <a:gd name="T27" fmla="*/ 1 h 50"/>
                  <a:gd name="T28" fmla="*/ 11 w 434"/>
                  <a:gd name="T29" fmla="*/ 0 h 50"/>
                  <a:gd name="T30" fmla="*/ 6 w 434"/>
                  <a:gd name="T31" fmla="*/ 0 h 50"/>
                  <a:gd name="T32" fmla="*/ 0 w 434"/>
                  <a:gd name="T33" fmla="*/ 0 h 50"/>
                  <a:gd name="T34" fmla="*/ 3 w 434"/>
                  <a:gd name="T35" fmla="*/ 1 h 50"/>
                  <a:gd name="T36" fmla="*/ 9 w 434"/>
                  <a:gd name="T37" fmla="*/ 1 h 50"/>
                  <a:gd name="T38" fmla="*/ 14 w 434"/>
                  <a:gd name="T39" fmla="*/ 1 h 50"/>
                  <a:gd name="T40" fmla="*/ 19 w 434"/>
                  <a:gd name="T41" fmla="*/ 1 h 50"/>
                  <a:gd name="T42" fmla="*/ 24 w 434"/>
                  <a:gd name="T43" fmla="*/ 1 h 50"/>
                  <a:gd name="T44" fmla="*/ 28 w 434"/>
                  <a:gd name="T45" fmla="*/ 2 h 50"/>
                  <a:gd name="T46" fmla="*/ 32 w 434"/>
                  <a:gd name="T47" fmla="*/ 2 h 50"/>
                  <a:gd name="T48" fmla="*/ 36 w 434"/>
                  <a:gd name="T49" fmla="*/ 3 h 50"/>
                  <a:gd name="T50" fmla="*/ 40 w 434"/>
                  <a:gd name="T51" fmla="*/ 3 h 50"/>
                  <a:gd name="T52" fmla="*/ 43 w 434"/>
                  <a:gd name="T53" fmla="*/ 3 h 50"/>
                  <a:gd name="T54" fmla="*/ 46 w 434"/>
                  <a:gd name="T55" fmla="*/ 4 h 50"/>
                  <a:gd name="T56" fmla="*/ 49 w 434"/>
                  <a:gd name="T57" fmla="*/ 4 h 50"/>
                  <a:gd name="T58" fmla="*/ 51 w 434"/>
                  <a:gd name="T59" fmla="*/ 5 h 50"/>
                  <a:gd name="T60" fmla="*/ 52 w 434"/>
                  <a:gd name="T61" fmla="*/ 5 h 50"/>
                  <a:gd name="T62" fmla="*/ 53 w 434"/>
                  <a:gd name="T63" fmla="*/ 6 h 50"/>
                  <a:gd name="T64" fmla="*/ 53 w 434"/>
                  <a:gd name="T65" fmla="*/ 6 h 50"/>
                  <a:gd name="T66" fmla="*/ 55 w 434"/>
                  <a:gd name="T67" fmla="*/ 7 h 5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4" h="50">
                    <a:moveTo>
                      <a:pt x="434" y="50"/>
                    </a:moveTo>
                    <a:lnTo>
                      <a:pt x="434" y="50"/>
                    </a:lnTo>
                    <a:lnTo>
                      <a:pt x="434" y="48"/>
                    </a:lnTo>
                    <a:lnTo>
                      <a:pt x="432" y="44"/>
                    </a:lnTo>
                    <a:lnTo>
                      <a:pt x="428" y="42"/>
                    </a:lnTo>
                    <a:lnTo>
                      <a:pt x="424" y="40"/>
                    </a:lnTo>
                    <a:lnTo>
                      <a:pt x="421" y="36"/>
                    </a:lnTo>
                    <a:lnTo>
                      <a:pt x="413" y="34"/>
                    </a:lnTo>
                    <a:lnTo>
                      <a:pt x="407" y="32"/>
                    </a:lnTo>
                    <a:lnTo>
                      <a:pt x="398" y="30"/>
                    </a:lnTo>
                    <a:lnTo>
                      <a:pt x="390" y="26"/>
                    </a:lnTo>
                    <a:lnTo>
                      <a:pt x="380" y="25"/>
                    </a:lnTo>
                    <a:lnTo>
                      <a:pt x="369" y="23"/>
                    </a:lnTo>
                    <a:lnTo>
                      <a:pt x="357" y="21"/>
                    </a:lnTo>
                    <a:lnTo>
                      <a:pt x="346" y="19"/>
                    </a:lnTo>
                    <a:lnTo>
                      <a:pt x="332" y="17"/>
                    </a:lnTo>
                    <a:lnTo>
                      <a:pt x="319" y="15"/>
                    </a:lnTo>
                    <a:lnTo>
                      <a:pt x="305" y="13"/>
                    </a:lnTo>
                    <a:lnTo>
                      <a:pt x="290" y="11"/>
                    </a:lnTo>
                    <a:lnTo>
                      <a:pt x="275" y="11"/>
                    </a:lnTo>
                    <a:lnTo>
                      <a:pt x="257" y="9"/>
                    </a:lnTo>
                    <a:lnTo>
                      <a:pt x="240" y="7"/>
                    </a:lnTo>
                    <a:lnTo>
                      <a:pt x="223" y="5"/>
                    </a:lnTo>
                    <a:lnTo>
                      <a:pt x="206" y="5"/>
                    </a:lnTo>
                    <a:lnTo>
                      <a:pt x="186" y="3"/>
                    </a:lnTo>
                    <a:lnTo>
                      <a:pt x="167" y="3"/>
                    </a:lnTo>
                    <a:lnTo>
                      <a:pt x="148" y="2"/>
                    </a:lnTo>
                    <a:lnTo>
                      <a:pt x="127" y="2"/>
                    </a:lnTo>
                    <a:lnTo>
                      <a:pt x="108" y="2"/>
                    </a:lnTo>
                    <a:lnTo>
                      <a:pt x="87" y="0"/>
                    </a:lnTo>
                    <a:lnTo>
                      <a:pt x="65" y="0"/>
                    </a:lnTo>
                    <a:lnTo>
                      <a:pt x="44" y="0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1" y="3"/>
                    </a:lnTo>
                    <a:lnTo>
                      <a:pt x="44" y="3"/>
                    </a:lnTo>
                    <a:lnTo>
                      <a:pt x="65" y="3"/>
                    </a:lnTo>
                    <a:lnTo>
                      <a:pt x="87" y="3"/>
                    </a:lnTo>
                    <a:lnTo>
                      <a:pt x="108" y="5"/>
                    </a:lnTo>
                    <a:lnTo>
                      <a:pt x="127" y="5"/>
                    </a:lnTo>
                    <a:lnTo>
                      <a:pt x="148" y="5"/>
                    </a:lnTo>
                    <a:lnTo>
                      <a:pt x="167" y="7"/>
                    </a:lnTo>
                    <a:lnTo>
                      <a:pt x="186" y="7"/>
                    </a:lnTo>
                    <a:lnTo>
                      <a:pt x="204" y="9"/>
                    </a:lnTo>
                    <a:lnTo>
                      <a:pt x="223" y="11"/>
                    </a:lnTo>
                    <a:lnTo>
                      <a:pt x="240" y="11"/>
                    </a:lnTo>
                    <a:lnTo>
                      <a:pt x="255" y="13"/>
                    </a:lnTo>
                    <a:lnTo>
                      <a:pt x="273" y="15"/>
                    </a:lnTo>
                    <a:lnTo>
                      <a:pt x="288" y="17"/>
                    </a:lnTo>
                    <a:lnTo>
                      <a:pt x="304" y="17"/>
                    </a:lnTo>
                    <a:lnTo>
                      <a:pt x="317" y="19"/>
                    </a:lnTo>
                    <a:lnTo>
                      <a:pt x="330" y="21"/>
                    </a:lnTo>
                    <a:lnTo>
                      <a:pt x="344" y="23"/>
                    </a:lnTo>
                    <a:lnTo>
                      <a:pt x="355" y="25"/>
                    </a:lnTo>
                    <a:lnTo>
                      <a:pt x="367" y="26"/>
                    </a:lnTo>
                    <a:lnTo>
                      <a:pt x="376" y="28"/>
                    </a:lnTo>
                    <a:lnTo>
                      <a:pt x="386" y="30"/>
                    </a:lnTo>
                    <a:lnTo>
                      <a:pt x="394" y="32"/>
                    </a:lnTo>
                    <a:lnTo>
                      <a:pt x="401" y="36"/>
                    </a:lnTo>
                    <a:lnTo>
                      <a:pt x="407" y="38"/>
                    </a:lnTo>
                    <a:lnTo>
                      <a:pt x="413" y="40"/>
                    </a:lnTo>
                    <a:lnTo>
                      <a:pt x="417" y="42"/>
                    </a:lnTo>
                    <a:lnTo>
                      <a:pt x="421" y="44"/>
                    </a:lnTo>
                    <a:lnTo>
                      <a:pt x="424" y="46"/>
                    </a:lnTo>
                    <a:lnTo>
                      <a:pt x="424" y="48"/>
                    </a:lnTo>
                    <a:lnTo>
                      <a:pt x="426" y="50"/>
                    </a:lnTo>
                    <a:lnTo>
                      <a:pt x="434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17" name="Freeform 556"/>
              <p:cNvSpPr>
                <a:spLocks/>
              </p:cNvSpPr>
              <p:nvPr/>
            </p:nvSpPr>
            <p:spPr bwMode="auto">
              <a:xfrm>
                <a:off x="2764" y="2069"/>
                <a:ext cx="217" cy="26"/>
              </a:xfrm>
              <a:custGeom>
                <a:avLst/>
                <a:gdLst>
                  <a:gd name="T0" fmla="*/ 0 w 434"/>
                  <a:gd name="T1" fmla="*/ 7 h 51"/>
                  <a:gd name="T2" fmla="*/ 6 w 434"/>
                  <a:gd name="T3" fmla="*/ 7 h 51"/>
                  <a:gd name="T4" fmla="*/ 11 w 434"/>
                  <a:gd name="T5" fmla="*/ 7 h 51"/>
                  <a:gd name="T6" fmla="*/ 16 w 434"/>
                  <a:gd name="T7" fmla="*/ 7 h 51"/>
                  <a:gd name="T8" fmla="*/ 21 w 434"/>
                  <a:gd name="T9" fmla="*/ 6 h 51"/>
                  <a:gd name="T10" fmla="*/ 26 w 434"/>
                  <a:gd name="T11" fmla="*/ 6 h 51"/>
                  <a:gd name="T12" fmla="*/ 30 w 434"/>
                  <a:gd name="T13" fmla="*/ 6 h 51"/>
                  <a:gd name="T14" fmla="*/ 35 w 434"/>
                  <a:gd name="T15" fmla="*/ 6 h 51"/>
                  <a:gd name="T16" fmla="*/ 39 w 434"/>
                  <a:gd name="T17" fmla="*/ 5 h 51"/>
                  <a:gd name="T18" fmla="*/ 42 w 434"/>
                  <a:gd name="T19" fmla="*/ 5 h 51"/>
                  <a:gd name="T20" fmla="*/ 45 w 434"/>
                  <a:gd name="T21" fmla="*/ 4 h 51"/>
                  <a:gd name="T22" fmla="*/ 48 w 434"/>
                  <a:gd name="T23" fmla="*/ 4 h 51"/>
                  <a:gd name="T24" fmla="*/ 50 w 434"/>
                  <a:gd name="T25" fmla="*/ 3 h 51"/>
                  <a:gd name="T26" fmla="*/ 52 w 434"/>
                  <a:gd name="T27" fmla="*/ 3 h 51"/>
                  <a:gd name="T28" fmla="*/ 53 w 434"/>
                  <a:gd name="T29" fmla="*/ 2 h 51"/>
                  <a:gd name="T30" fmla="*/ 54 w 434"/>
                  <a:gd name="T31" fmla="*/ 1 h 51"/>
                  <a:gd name="T32" fmla="*/ 55 w 434"/>
                  <a:gd name="T33" fmla="*/ 0 h 51"/>
                  <a:gd name="T34" fmla="*/ 53 w 434"/>
                  <a:gd name="T35" fmla="*/ 1 h 51"/>
                  <a:gd name="T36" fmla="*/ 53 w 434"/>
                  <a:gd name="T37" fmla="*/ 1 h 51"/>
                  <a:gd name="T38" fmla="*/ 52 w 434"/>
                  <a:gd name="T39" fmla="*/ 2 h 51"/>
                  <a:gd name="T40" fmla="*/ 51 w 434"/>
                  <a:gd name="T41" fmla="*/ 2 h 51"/>
                  <a:gd name="T42" fmla="*/ 49 w 434"/>
                  <a:gd name="T43" fmla="*/ 3 h 51"/>
                  <a:gd name="T44" fmla="*/ 46 w 434"/>
                  <a:gd name="T45" fmla="*/ 3 h 51"/>
                  <a:gd name="T46" fmla="*/ 43 w 434"/>
                  <a:gd name="T47" fmla="*/ 4 h 51"/>
                  <a:gd name="T48" fmla="*/ 40 w 434"/>
                  <a:gd name="T49" fmla="*/ 4 h 51"/>
                  <a:gd name="T50" fmla="*/ 36 w 434"/>
                  <a:gd name="T51" fmla="*/ 5 h 51"/>
                  <a:gd name="T52" fmla="*/ 32 w 434"/>
                  <a:gd name="T53" fmla="*/ 5 h 51"/>
                  <a:gd name="T54" fmla="*/ 28 w 434"/>
                  <a:gd name="T55" fmla="*/ 6 h 51"/>
                  <a:gd name="T56" fmla="*/ 24 w 434"/>
                  <a:gd name="T57" fmla="*/ 6 h 51"/>
                  <a:gd name="T58" fmla="*/ 19 w 434"/>
                  <a:gd name="T59" fmla="*/ 6 h 51"/>
                  <a:gd name="T60" fmla="*/ 14 w 434"/>
                  <a:gd name="T61" fmla="*/ 6 h 51"/>
                  <a:gd name="T62" fmla="*/ 9 w 434"/>
                  <a:gd name="T63" fmla="*/ 6 h 51"/>
                  <a:gd name="T64" fmla="*/ 3 w 434"/>
                  <a:gd name="T65" fmla="*/ 6 h 51"/>
                  <a:gd name="T66" fmla="*/ 0 w 434"/>
                  <a:gd name="T67" fmla="*/ 7 h 5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4" h="51">
                    <a:moveTo>
                      <a:pt x="0" y="51"/>
                    </a:moveTo>
                    <a:lnTo>
                      <a:pt x="0" y="51"/>
                    </a:lnTo>
                    <a:lnTo>
                      <a:pt x="21" y="51"/>
                    </a:lnTo>
                    <a:lnTo>
                      <a:pt x="44" y="51"/>
                    </a:lnTo>
                    <a:lnTo>
                      <a:pt x="65" y="51"/>
                    </a:lnTo>
                    <a:lnTo>
                      <a:pt x="87" y="51"/>
                    </a:lnTo>
                    <a:lnTo>
                      <a:pt x="108" y="51"/>
                    </a:lnTo>
                    <a:lnTo>
                      <a:pt x="127" y="49"/>
                    </a:lnTo>
                    <a:lnTo>
                      <a:pt x="148" y="49"/>
                    </a:lnTo>
                    <a:lnTo>
                      <a:pt x="167" y="48"/>
                    </a:lnTo>
                    <a:lnTo>
                      <a:pt x="186" y="48"/>
                    </a:lnTo>
                    <a:lnTo>
                      <a:pt x="206" y="46"/>
                    </a:lnTo>
                    <a:lnTo>
                      <a:pt x="223" y="46"/>
                    </a:lnTo>
                    <a:lnTo>
                      <a:pt x="240" y="44"/>
                    </a:lnTo>
                    <a:lnTo>
                      <a:pt x="257" y="42"/>
                    </a:lnTo>
                    <a:lnTo>
                      <a:pt x="275" y="42"/>
                    </a:lnTo>
                    <a:lnTo>
                      <a:pt x="290" y="40"/>
                    </a:lnTo>
                    <a:lnTo>
                      <a:pt x="305" y="38"/>
                    </a:lnTo>
                    <a:lnTo>
                      <a:pt x="319" y="36"/>
                    </a:lnTo>
                    <a:lnTo>
                      <a:pt x="332" y="34"/>
                    </a:lnTo>
                    <a:lnTo>
                      <a:pt x="346" y="32"/>
                    </a:lnTo>
                    <a:lnTo>
                      <a:pt x="357" y="30"/>
                    </a:lnTo>
                    <a:lnTo>
                      <a:pt x="369" y="28"/>
                    </a:lnTo>
                    <a:lnTo>
                      <a:pt x="380" y="26"/>
                    </a:lnTo>
                    <a:lnTo>
                      <a:pt x="390" y="24"/>
                    </a:lnTo>
                    <a:lnTo>
                      <a:pt x="398" y="21"/>
                    </a:lnTo>
                    <a:lnTo>
                      <a:pt x="407" y="19"/>
                    </a:lnTo>
                    <a:lnTo>
                      <a:pt x="413" y="17"/>
                    </a:lnTo>
                    <a:lnTo>
                      <a:pt x="421" y="15"/>
                    </a:lnTo>
                    <a:lnTo>
                      <a:pt x="424" y="11"/>
                    </a:lnTo>
                    <a:lnTo>
                      <a:pt x="428" y="9"/>
                    </a:lnTo>
                    <a:lnTo>
                      <a:pt x="432" y="7"/>
                    </a:lnTo>
                    <a:lnTo>
                      <a:pt x="434" y="3"/>
                    </a:lnTo>
                    <a:lnTo>
                      <a:pt x="434" y="0"/>
                    </a:lnTo>
                    <a:lnTo>
                      <a:pt x="426" y="0"/>
                    </a:lnTo>
                    <a:lnTo>
                      <a:pt x="424" y="3"/>
                    </a:lnTo>
                    <a:lnTo>
                      <a:pt x="424" y="5"/>
                    </a:lnTo>
                    <a:lnTo>
                      <a:pt x="421" y="7"/>
                    </a:lnTo>
                    <a:lnTo>
                      <a:pt x="417" y="9"/>
                    </a:lnTo>
                    <a:lnTo>
                      <a:pt x="413" y="11"/>
                    </a:lnTo>
                    <a:lnTo>
                      <a:pt x="407" y="13"/>
                    </a:lnTo>
                    <a:lnTo>
                      <a:pt x="401" y="15"/>
                    </a:lnTo>
                    <a:lnTo>
                      <a:pt x="394" y="19"/>
                    </a:lnTo>
                    <a:lnTo>
                      <a:pt x="386" y="21"/>
                    </a:lnTo>
                    <a:lnTo>
                      <a:pt x="376" y="23"/>
                    </a:lnTo>
                    <a:lnTo>
                      <a:pt x="367" y="24"/>
                    </a:lnTo>
                    <a:lnTo>
                      <a:pt x="355" y="26"/>
                    </a:lnTo>
                    <a:lnTo>
                      <a:pt x="344" y="28"/>
                    </a:lnTo>
                    <a:lnTo>
                      <a:pt x="330" y="30"/>
                    </a:lnTo>
                    <a:lnTo>
                      <a:pt x="317" y="32"/>
                    </a:lnTo>
                    <a:lnTo>
                      <a:pt x="304" y="34"/>
                    </a:lnTo>
                    <a:lnTo>
                      <a:pt x="288" y="36"/>
                    </a:lnTo>
                    <a:lnTo>
                      <a:pt x="273" y="36"/>
                    </a:lnTo>
                    <a:lnTo>
                      <a:pt x="255" y="38"/>
                    </a:lnTo>
                    <a:lnTo>
                      <a:pt x="240" y="40"/>
                    </a:lnTo>
                    <a:lnTo>
                      <a:pt x="223" y="42"/>
                    </a:lnTo>
                    <a:lnTo>
                      <a:pt x="204" y="42"/>
                    </a:lnTo>
                    <a:lnTo>
                      <a:pt x="186" y="44"/>
                    </a:lnTo>
                    <a:lnTo>
                      <a:pt x="167" y="44"/>
                    </a:lnTo>
                    <a:lnTo>
                      <a:pt x="148" y="46"/>
                    </a:lnTo>
                    <a:lnTo>
                      <a:pt x="127" y="46"/>
                    </a:lnTo>
                    <a:lnTo>
                      <a:pt x="108" y="46"/>
                    </a:lnTo>
                    <a:lnTo>
                      <a:pt x="87" y="48"/>
                    </a:lnTo>
                    <a:lnTo>
                      <a:pt x="65" y="48"/>
                    </a:lnTo>
                    <a:lnTo>
                      <a:pt x="44" y="48"/>
                    </a:lnTo>
                    <a:lnTo>
                      <a:pt x="21" y="48"/>
                    </a:lnTo>
                    <a:lnTo>
                      <a:pt x="0" y="48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18" name="Freeform 557"/>
              <p:cNvSpPr>
                <a:spLocks/>
              </p:cNvSpPr>
              <p:nvPr/>
            </p:nvSpPr>
            <p:spPr bwMode="auto">
              <a:xfrm>
                <a:off x="2546" y="2069"/>
                <a:ext cx="218" cy="26"/>
              </a:xfrm>
              <a:custGeom>
                <a:avLst/>
                <a:gdLst>
                  <a:gd name="T0" fmla="*/ 0 w 436"/>
                  <a:gd name="T1" fmla="*/ 0 h 51"/>
                  <a:gd name="T2" fmla="*/ 1 w 436"/>
                  <a:gd name="T3" fmla="*/ 1 h 51"/>
                  <a:gd name="T4" fmla="*/ 2 w 436"/>
                  <a:gd name="T5" fmla="*/ 2 h 51"/>
                  <a:gd name="T6" fmla="*/ 3 w 436"/>
                  <a:gd name="T7" fmla="*/ 3 h 51"/>
                  <a:gd name="T8" fmla="*/ 5 w 436"/>
                  <a:gd name="T9" fmla="*/ 3 h 51"/>
                  <a:gd name="T10" fmla="*/ 7 w 436"/>
                  <a:gd name="T11" fmla="*/ 4 h 51"/>
                  <a:gd name="T12" fmla="*/ 10 w 436"/>
                  <a:gd name="T13" fmla="*/ 4 h 51"/>
                  <a:gd name="T14" fmla="*/ 13 w 436"/>
                  <a:gd name="T15" fmla="*/ 5 h 51"/>
                  <a:gd name="T16" fmla="*/ 17 w 436"/>
                  <a:gd name="T17" fmla="*/ 5 h 51"/>
                  <a:gd name="T18" fmla="*/ 21 w 436"/>
                  <a:gd name="T19" fmla="*/ 6 h 51"/>
                  <a:gd name="T20" fmla="*/ 25 w 436"/>
                  <a:gd name="T21" fmla="*/ 6 h 51"/>
                  <a:gd name="T22" fmla="*/ 29 w 436"/>
                  <a:gd name="T23" fmla="*/ 6 h 51"/>
                  <a:gd name="T24" fmla="*/ 34 w 436"/>
                  <a:gd name="T25" fmla="*/ 6 h 51"/>
                  <a:gd name="T26" fmla="*/ 39 w 436"/>
                  <a:gd name="T27" fmla="*/ 7 h 51"/>
                  <a:gd name="T28" fmla="*/ 44 w 436"/>
                  <a:gd name="T29" fmla="*/ 7 h 51"/>
                  <a:gd name="T30" fmla="*/ 49 w 436"/>
                  <a:gd name="T31" fmla="*/ 7 h 51"/>
                  <a:gd name="T32" fmla="*/ 55 w 436"/>
                  <a:gd name="T33" fmla="*/ 7 h 51"/>
                  <a:gd name="T34" fmla="*/ 52 w 436"/>
                  <a:gd name="T35" fmla="*/ 6 h 51"/>
                  <a:gd name="T36" fmla="*/ 47 w 436"/>
                  <a:gd name="T37" fmla="*/ 6 h 51"/>
                  <a:gd name="T38" fmla="*/ 42 w 436"/>
                  <a:gd name="T39" fmla="*/ 6 h 51"/>
                  <a:gd name="T40" fmla="*/ 36 w 436"/>
                  <a:gd name="T41" fmla="*/ 6 h 51"/>
                  <a:gd name="T42" fmla="*/ 32 w 436"/>
                  <a:gd name="T43" fmla="*/ 6 h 51"/>
                  <a:gd name="T44" fmla="*/ 27 w 436"/>
                  <a:gd name="T45" fmla="*/ 6 h 51"/>
                  <a:gd name="T46" fmla="*/ 23 w 436"/>
                  <a:gd name="T47" fmla="*/ 5 h 51"/>
                  <a:gd name="T48" fmla="*/ 19 w 436"/>
                  <a:gd name="T49" fmla="*/ 5 h 51"/>
                  <a:gd name="T50" fmla="*/ 15 w 436"/>
                  <a:gd name="T51" fmla="*/ 4 h 51"/>
                  <a:gd name="T52" fmla="*/ 12 w 436"/>
                  <a:gd name="T53" fmla="*/ 4 h 51"/>
                  <a:gd name="T54" fmla="*/ 9 w 436"/>
                  <a:gd name="T55" fmla="*/ 3 h 51"/>
                  <a:gd name="T56" fmla="*/ 7 w 436"/>
                  <a:gd name="T57" fmla="*/ 3 h 51"/>
                  <a:gd name="T58" fmla="*/ 5 w 436"/>
                  <a:gd name="T59" fmla="*/ 2 h 51"/>
                  <a:gd name="T60" fmla="*/ 3 w 436"/>
                  <a:gd name="T61" fmla="*/ 2 h 51"/>
                  <a:gd name="T62" fmla="*/ 2 w 436"/>
                  <a:gd name="T63" fmla="*/ 1 h 51"/>
                  <a:gd name="T64" fmla="*/ 2 w 436"/>
                  <a:gd name="T65" fmla="*/ 1 h 51"/>
                  <a:gd name="T66" fmla="*/ 0 w 436"/>
                  <a:gd name="T67" fmla="*/ 0 h 5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6" h="51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4" y="7"/>
                    </a:lnTo>
                    <a:lnTo>
                      <a:pt x="6" y="9"/>
                    </a:lnTo>
                    <a:lnTo>
                      <a:pt x="10" y="11"/>
                    </a:lnTo>
                    <a:lnTo>
                      <a:pt x="16" y="15"/>
                    </a:lnTo>
                    <a:lnTo>
                      <a:pt x="21" y="17"/>
                    </a:lnTo>
                    <a:lnTo>
                      <a:pt x="29" y="19"/>
                    </a:lnTo>
                    <a:lnTo>
                      <a:pt x="37" y="21"/>
                    </a:lnTo>
                    <a:lnTo>
                      <a:pt x="46" y="24"/>
                    </a:lnTo>
                    <a:lnTo>
                      <a:pt x="56" y="26"/>
                    </a:lnTo>
                    <a:lnTo>
                      <a:pt x="65" y="28"/>
                    </a:lnTo>
                    <a:lnTo>
                      <a:pt x="77" y="30"/>
                    </a:lnTo>
                    <a:lnTo>
                      <a:pt x="89" y="32"/>
                    </a:lnTo>
                    <a:lnTo>
                      <a:pt x="102" y="34"/>
                    </a:lnTo>
                    <a:lnTo>
                      <a:pt x="115" y="36"/>
                    </a:lnTo>
                    <a:lnTo>
                      <a:pt x="131" y="38"/>
                    </a:lnTo>
                    <a:lnTo>
                      <a:pt x="146" y="40"/>
                    </a:lnTo>
                    <a:lnTo>
                      <a:pt x="161" y="42"/>
                    </a:lnTo>
                    <a:lnTo>
                      <a:pt x="177" y="42"/>
                    </a:lnTo>
                    <a:lnTo>
                      <a:pt x="194" y="44"/>
                    </a:lnTo>
                    <a:lnTo>
                      <a:pt x="211" y="46"/>
                    </a:lnTo>
                    <a:lnTo>
                      <a:pt x="231" y="46"/>
                    </a:lnTo>
                    <a:lnTo>
                      <a:pt x="248" y="48"/>
                    </a:lnTo>
                    <a:lnTo>
                      <a:pt x="267" y="48"/>
                    </a:lnTo>
                    <a:lnTo>
                      <a:pt x="286" y="49"/>
                    </a:lnTo>
                    <a:lnTo>
                      <a:pt x="307" y="49"/>
                    </a:lnTo>
                    <a:lnTo>
                      <a:pt x="329" y="51"/>
                    </a:lnTo>
                    <a:lnTo>
                      <a:pt x="348" y="51"/>
                    </a:lnTo>
                    <a:lnTo>
                      <a:pt x="369" y="51"/>
                    </a:lnTo>
                    <a:lnTo>
                      <a:pt x="392" y="51"/>
                    </a:lnTo>
                    <a:lnTo>
                      <a:pt x="413" y="51"/>
                    </a:lnTo>
                    <a:lnTo>
                      <a:pt x="436" y="51"/>
                    </a:lnTo>
                    <a:lnTo>
                      <a:pt x="436" y="48"/>
                    </a:lnTo>
                    <a:lnTo>
                      <a:pt x="413" y="48"/>
                    </a:lnTo>
                    <a:lnTo>
                      <a:pt x="392" y="48"/>
                    </a:lnTo>
                    <a:lnTo>
                      <a:pt x="371" y="48"/>
                    </a:lnTo>
                    <a:lnTo>
                      <a:pt x="350" y="48"/>
                    </a:lnTo>
                    <a:lnTo>
                      <a:pt x="329" y="46"/>
                    </a:lnTo>
                    <a:lnTo>
                      <a:pt x="307" y="46"/>
                    </a:lnTo>
                    <a:lnTo>
                      <a:pt x="288" y="46"/>
                    </a:lnTo>
                    <a:lnTo>
                      <a:pt x="269" y="44"/>
                    </a:lnTo>
                    <a:lnTo>
                      <a:pt x="250" y="44"/>
                    </a:lnTo>
                    <a:lnTo>
                      <a:pt x="231" y="42"/>
                    </a:lnTo>
                    <a:lnTo>
                      <a:pt x="213" y="42"/>
                    </a:lnTo>
                    <a:lnTo>
                      <a:pt x="196" y="40"/>
                    </a:lnTo>
                    <a:lnTo>
                      <a:pt x="179" y="38"/>
                    </a:lnTo>
                    <a:lnTo>
                      <a:pt x="163" y="36"/>
                    </a:lnTo>
                    <a:lnTo>
                      <a:pt x="148" y="36"/>
                    </a:lnTo>
                    <a:lnTo>
                      <a:pt x="133" y="34"/>
                    </a:lnTo>
                    <a:lnTo>
                      <a:pt x="117" y="32"/>
                    </a:lnTo>
                    <a:lnTo>
                      <a:pt x="104" y="30"/>
                    </a:lnTo>
                    <a:lnTo>
                      <a:pt x="92" y="28"/>
                    </a:lnTo>
                    <a:lnTo>
                      <a:pt x="81" y="26"/>
                    </a:lnTo>
                    <a:lnTo>
                      <a:pt x="69" y="24"/>
                    </a:lnTo>
                    <a:lnTo>
                      <a:pt x="60" y="23"/>
                    </a:lnTo>
                    <a:lnTo>
                      <a:pt x="50" y="21"/>
                    </a:lnTo>
                    <a:lnTo>
                      <a:pt x="41" y="19"/>
                    </a:lnTo>
                    <a:lnTo>
                      <a:pt x="33" y="15"/>
                    </a:lnTo>
                    <a:lnTo>
                      <a:pt x="27" y="13"/>
                    </a:lnTo>
                    <a:lnTo>
                      <a:pt x="21" y="11"/>
                    </a:lnTo>
                    <a:lnTo>
                      <a:pt x="17" y="9"/>
                    </a:lnTo>
                    <a:lnTo>
                      <a:pt x="14" y="7"/>
                    </a:lnTo>
                    <a:lnTo>
                      <a:pt x="12" y="5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19" name="Freeform 558"/>
              <p:cNvSpPr>
                <a:spLocks/>
              </p:cNvSpPr>
              <p:nvPr/>
            </p:nvSpPr>
            <p:spPr bwMode="auto">
              <a:xfrm>
                <a:off x="2546" y="2044"/>
                <a:ext cx="218" cy="25"/>
              </a:xfrm>
              <a:custGeom>
                <a:avLst/>
                <a:gdLst>
                  <a:gd name="T0" fmla="*/ 55 w 436"/>
                  <a:gd name="T1" fmla="*/ 0 h 50"/>
                  <a:gd name="T2" fmla="*/ 49 w 436"/>
                  <a:gd name="T3" fmla="*/ 0 h 50"/>
                  <a:gd name="T4" fmla="*/ 44 w 436"/>
                  <a:gd name="T5" fmla="*/ 0 h 50"/>
                  <a:gd name="T6" fmla="*/ 39 w 436"/>
                  <a:gd name="T7" fmla="*/ 1 h 50"/>
                  <a:gd name="T8" fmla="*/ 34 w 436"/>
                  <a:gd name="T9" fmla="*/ 1 h 50"/>
                  <a:gd name="T10" fmla="*/ 29 w 436"/>
                  <a:gd name="T11" fmla="*/ 1 h 50"/>
                  <a:gd name="T12" fmla="*/ 25 w 436"/>
                  <a:gd name="T13" fmla="*/ 1 h 50"/>
                  <a:gd name="T14" fmla="*/ 21 w 436"/>
                  <a:gd name="T15" fmla="*/ 2 h 50"/>
                  <a:gd name="T16" fmla="*/ 17 w 436"/>
                  <a:gd name="T17" fmla="*/ 2 h 50"/>
                  <a:gd name="T18" fmla="*/ 13 w 436"/>
                  <a:gd name="T19" fmla="*/ 3 h 50"/>
                  <a:gd name="T20" fmla="*/ 10 w 436"/>
                  <a:gd name="T21" fmla="*/ 3 h 50"/>
                  <a:gd name="T22" fmla="*/ 7 w 436"/>
                  <a:gd name="T23" fmla="*/ 4 h 50"/>
                  <a:gd name="T24" fmla="*/ 5 w 436"/>
                  <a:gd name="T25" fmla="*/ 4 h 50"/>
                  <a:gd name="T26" fmla="*/ 3 w 436"/>
                  <a:gd name="T27" fmla="*/ 5 h 50"/>
                  <a:gd name="T28" fmla="*/ 2 w 436"/>
                  <a:gd name="T29" fmla="*/ 5 h 50"/>
                  <a:gd name="T30" fmla="*/ 1 w 436"/>
                  <a:gd name="T31" fmla="*/ 6 h 50"/>
                  <a:gd name="T32" fmla="*/ 0 w 436"/>
                  <a:gd name="T33" fmla="*/ 7 h 50"/>
                  <a:gd name="T34" fmla="*/ 2 w 436"/>
                  <a:gd name="T35" fmla="*/ 6 h 50"/>
                  <a:gd name="T36" fmla="*/ 2 w 436"/>
                  <a:gd name="T37" fmla="*/ 6 h 50"/>
                  <a:gd name="T38" fmla="*/ 3 w 436"/>
                  <a:gd name="T39" fmla="*/ 5 h 50"/>
                  <a:gd name="T40" fmla="*/ 5 w 436"/>
                  <a:gd name="T41" fmla="*/ 5 h 50"/>
                  <a:gd name="T42" fmla="*/ 7 w 436"/>
                  <a:gd name="T43" fmla="*/ 4 h 50"/>
                  <a:gd name="T44" fmla="*/ 9 w 436"/>
                  <a:gd name="T45" fmla="*/ 4 h 50"/>
                  <a:gd name="T46" fmla="*/ 12 w 436"/>
                  <a:gd name="T47" fmla="*/ 3 h 50"/>
                  <a:gd name="T48" fmla="*/ 15 w 436"/>
                  <a:gd name="T49" fmla="*/ 3 h 50"/>
                  <a:gd name="T50" fmla="*/ 19 w 436"/>
                  <a:gd name="T51" fmla="*/ 3 h 50"/>
                  <a:gd name="T52" fmla="*/ 23 w 436"/>
                  <a:gd name="T53" fmla="*/ 2 h 50"/>
                  <a:gd name="T54" fmla="*/ 27 w 436"/>
                  <a:gd name="T55" fmla="*/ 2 h 50"/>
                  <a:gd name="T56" fmla="*/ 32 w 436"/>
                  <a:gd name="T57" fmla="*/ 1 h 50"/>
                  <a:gd name="T58" fmla="*/ 36 w 436"/>
                  <a:gd name="T59" fmla="*/ 1 h 50"/>
                  <a:gd name="T60" fmla="*/ 42 w 436"/>
                  <a:gd name="T61" fmla="*/ 1 h 50"/>
                  <a:gd name="T62" fmla="*/ 47 w 436"/>
                  <a:gd name="T63" fmla="*/ 1 h 50"/>
                  <a:gd name="T64" fmla="*/ 52 w 436"/>
                  <a:gd name="T65" fmla="*/ 1 h 50"/>
                  <a:gd name="T66" fmla="*/ 55 w 436"/>
                  <a:gd name="T67" fmla="*/ 0 h 5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6" h="50">
                    <a:moveTo>
                      <a:pt x="436" y="0"/>
                    </a:moveTo>
                    <a:lnTo>
                      <a:pt x="436" y="0"/>
                    </a:lnTo>
                    <a:lnTo>
                      <a:pt x="413" y="0"/>
                    </a:lnTo>
                    <a:lnTo>
                      <a:pt x="392" y="0"/>
                    </a:lnTo>
                    <a:lnTo>
                      <a:pt x="369" y="0"/>
                    </a:lnTo>
                    <a:lnTo>
                      <a:pt x="348" y="0"/>
                    </a:lnTo>
                    <a:lnTo>
                      <a:pt x="329" y="2"/>
                    </a:lnTo>
                    <a:lnTo>
                      <a:pt x="307" y="2"/>
                    </a:lnTo>
                    <a:lnTo>
                      <a:pt x="286" y="2"/>
                    </a:lnTo>
                    <a:lnTo>
                      <a:pt x="267" y="3"/>
                    </a:lnTo>
                    <a:lnTo>
                      <a:pt x="248" y="3"/>
                    </a:lnTo>
                    <a:lnTo>
                      <a:pt x="231" y="5"/>
                    </a:lnTo>
                    <a:lnTo>
                      <a:pt x="211" y="5"/>
                    </a:lnTo>
                    <a:lnTo>
                      <a:pt x="194" y="7"/>
                    </a:lnTo>
                    <a:lnTo>
                      <a:pt x="177" y="9"/>
                    </a:lnTo>
                    <a:lnTo>
                      <a:pt x="161" y="11"/>
                    </a:lnTo>
                    <a:lnTo>
                      <a:pt x="146" y="11"/>
                    </a:lnTo>
                    <a:lnTo>
                      <a:pt x="131" y="13"/>
                    </a:lnTo>
                    <a:lnTo>
                      <a:pt x="115" y="15"/>
                    </a:lnTo>
                    <a:lnTo>
                      <a:pt x="102" y="17"/>
                    </a:lnTo>
                    <a:lnTo>
                      <a:pt x="89" y="19"/>
                    </a:lnTo>
                    <a:lnTo>
                      <a:pt x="77" y="21"/>
                    </a:lnTo>
                    <a:lnTo>
                      <a:pt x="65" y="23"/>
                    </a:lnTo>
                    <a:lnTo>
                      <a:pt x="56" y="25"/>
                    </a:lnTo>
                    <a:lnTo>
                      <a:pt x="46" y="26"/>
                    </a:lnTo>
                    <a:lnTo>
                      <a:pt x="37" y="30"/>
                    </a:lnTo>
                    <a:lnTo>
                      <a:pt x="29" y="32"/>
                    </a:lnTo>
                    <a:lnTo>
                      <a:pt x="21" y="34"/>
                    </a:lnTo>
                    <a:lnTo>
                      <a:pt x="16" y="36"/>
                    </a:lnTo>
                    <a:lnTo>
                      <a:pt x="10" y="40"/>
                    </a:lnTo>
                    <a:lnTo>
                      <a:pt x="6" y="42"/>
                    </a:lnTo>
                    <a:lnTo>
                      <a:pt x="4" y="44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10" y="50"/>
                    </a:lnTo>
                    <a:lnTo>
                      <a:pt x="10" y="48"/>
                    </a:lnTo>
                    <a:lnTo>
                      <a:pt x="12" y="46"/>
                    </a:lnTo>
                    <a:lnTo>
                      <a:pt x="14" y="44"/>
                    </a:lnTo>
                    <a:lnTo>
                      <a:pt x="17" y="42"/>
                    </a:lnTo>
                    <a:lnTo>
                      <a:pt x="21" y="40"/>
                    </a:lnTo>
                    <a:lnTo>
                      <a:pt x="27" y="38"/>
                    </a:lnTo>
                    <a:lnTo>
                      <a:pt x="33" y="36"/>
                    </a:lnTo>
                    <a:lnTo>
                      <a:pt x="41" y="32"/>
                    </a:lnTo>
                    <a:lnTo>
                      <a:pt x="50" y="30"/>
                    </a:lnTo>
                    <a:lnTo>
                      <a:pt x="60" y="28"/>
                    </a:lnTo>
                    <a:lnTo>
                      <a:pt x="69" y="26"/>
                    </a:lnTo>
                    <a:lnTo>
                      <a:pt x="81" y="25"/>
                    </a:lnTo>
                    <a:lnTo>
                      <a:pt x="92" y="23"/>
                    </a:lnTo>
                    <a:lnTo>
                      <a:pt x="104" y="21"/>
                    </a:lnTo>
                    <a:lnTo>
                      <a:pt x="117" y="19"/>
                    </a:lnTo>
                    <a:lnTo>
                      <a:pt x="133" y="17"/>
                    </a:lnTo>
                    <a:lnTo>
                      <a:pt x="148" y="17"/>
                    </a:lnTo>
                    <a:lnTo>
                      <a:pt x="163" y="15"/>
                    </a:lnTo>
                    <a:lnTo>
                      <a:pt x="179" y="13"/>
                    </a:lnTo>
                    <a:lnTo>
                      <a:pt x="196" y="11"/>
                    </a:lnTo>
                    <a:lnTo>
                      <a:pt x="213" y="11"/>
                    </a:lnTo>
                    <a:lnTo>
                      <a:pt x="231" y="9"/>
                    </a:lnTo>
                    <a:lnTo>
                      <a:pt x="250" y="7"/>
                    </a:lnTo>
                    <a:lnTo>
                      <a:pt x="269" y="7"/>
                    </a:lnTo>
                    <a:lnTo>
                      <a:pt x="288" y="5"/>
                    </a:lnTo>
                    <a:lnTo>
                      <a:pt x="307" y="5"/>
                    </a:lnTo>
                    <a:lnTo>
                      <a:pt x="329" y="5"/>
                    </a:lnTo>
                    <a:lnTo>
                      <a:pt x="350" y="3"/>
                    </a:lnTo>
                    <a:lnTo>
                      <a:pt x="371" y="3"/>
                    </a:lnTo>
                    <a:lnTo>
                      <a:pt x="392" y="3"/>
                    </a:lnTo>
                    <a:lnTo>
                      <a:pt x="413" y="3"/>
                    </a:lnTo>
                    <a:lnTo>
                      <a:pt x="436" y="3"/>
                    </a:lnTo>
                    <a:lnTo>
                      <a:pt x="4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20" name="Rectangle 559"/>
              <p:cNvSpPr>
                <a:spLocks noChangeArrowheads="1"/>
              </p:cNvSpPr>
              <p:nvPr/>
            </p:nvSpPr>
            <p:spPr bwMode="auto">
              <a:xfrm>
                <a:off x="2549" y="2283"/>
                <a:ext cx="4" cy="5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21" name="Rectangle 560"/>
              <p:cNvSpPr>
                <a:spLocks noChangeArrowheads="1"/>
              </p:cNvSpPr>
              <p:nvPr/>
            </p:nvSpPr>
            <p:spPr bwMode="auto">
              <a:xfrm>
                <a:off x="2553" y="2283"/>
                <a:ext cx="3" cy="5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22" name="Rectangle 561"/>
              <p:cNvSpPr>
                <a:spLocks noChangeArrowheads="1"/>
              </p:cNvSpPr>
              <p:nvPr/>
            </p:nvSpPr>
            <p:spPr bwMode="auto">
              <a:xfrm>
                <a:off x="2556" y="2283"/>
                <a:ext cx="3" cy="5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23" name="Rectangle 562"/>
              <p:cNvSpPr>
                <a:spLocks noChangeArrowheads="1"/>
              </p:cNvSpPr>
              <p:nvPr/>
            </p:nvSpPr>
            <p:spPr bwMode="auto">
              <a:xfrm>
                <a:off x="2559" y="2283"/>
                <a:ext cx="3" cy="5"/>
              </a:xfrm>
              <a:prstGeom prst="rect">
                <a:avLst/>
              </a:pr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24" name="Rectangle 563"/>
              <p:cNvSpPr>
                <a:spLocks noChangeArrowheads="1"/>
              </p:cNvSpPr>
              <p:nvPr/>
            </p:nvSpPr>
            <p:spPr bwMode="auto">
              <a:xfrm>
                <a:off x="2562" y="2283"/>
                <a:ext cx="4" cy="5"/>
              </a:xfrm>
              <a:prstGeom prst="rect">
                <a:avLst/>
              </a:pr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25" name="Rectangle 564"/>
              <p:cNvSpPr>
                <a:spLocks noChangeArrowheads="1"/>
              </p:cNvSpPr>
              <p:nvPr/>
            </p:nvSpPr>
            <p:spPr bwMode="auto">
              <a:xfrm>
                <a:off x="2566" y="2283"/>
                <a:ext cx="3" cy="5"/>
              </a:xfrm>
              <a:prstGeom prst="rect">
                <a:avLst/>
              </a:pr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26" name="Rectangle 565"/>
              <p:cNvSpPr>
                <a:spLocks noChangeArrowheads="1"/>
              </p:cNvSpPr>
              <p:nvPr/>
            </p:nvSpPr>
            <p:spPr bwMode="auto">
              <a:xfrm>
                <a:off x="2569" y="2283"/>
                <a:ext cx="4" cy="5"/>
              </a:xfrm>
              <a:prstGeom prst="rect">
                <a:avLst/>
              </a:pr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27" name="Rectangle 566"/>
              <p:cNvSpPr>
                <a:spLocks noChangeArrowheads="1"/>
              </p:cNvSpPr>
              <p:nvPr/>
            </p:nvSpPr>
            <p:spPr bwMode="auto">
              <a:xfrm>
                <a:off x="2573" y="2283"/>
                <a:ext cx="3" cy="5"/>
              </a:xfrm>
              <a:prstGeom prst="rect">
                <a:avLst/>
              </a:pr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28" name="Rectangle 567"/>
              <p:cNvSpPr>
                <a:spLocks noChangeArrowheads="1"/>
              </p:cNvSpPr>
              <p:nvPr/>
            </p:nvSpPr>
            <p:spPr bwMode="auto">
              <a:xfrm>
                <a:off x="2576" y="2283"/>
                <a:ext cx="3" cy="5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29" name="Rectangle 568"/>
              <p:cNvSpPr>
                <a:spLocks noChangeArrowheads="1"/>
              </p:cNvSpPr>
              <p:nvPr/>
            </p:nvSpPr>
            <p:spPr bwMode="auto">
              <a:xfrm>
                <a:off x="2579" y="2283"/>
                <a:ext cx="4" cy="5"/>
              </a:xfrm>
              <a:prstGeom prst="rect">
                <a:avLst/>
              </a:pr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30" name="Rectangle 569"/>
              <p:cNvSpPr>
                <a:spLocks noChangeArrowheads="1"/>
              </p:cNvSpPr>
              <p:nvPr/>
            </p:nvSpPr>
            <p:spPr bwMode="auto">
              <a:xfrm>
                <a:off x="2583" y="2283"/>
                <a:ext cx="2" cy="5"/>
              </a:xfrm>
              <a:prstGeom prst="rect">
                <a:avLst/>
              </a:pr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31" name="Rectangle 570"/>
              <p:cNvSpPr>
                <a:spLocks noChangeArrowheads="1"/>
              </p:cNvSpPr>
              <p:nvPr/>
            </p:nvSpPr>
            <p:spPr bwMode="auto">
              <a:xfrm>
                <a:off x="2585" y="2283"/>
                <a:ext cx="4" cy="5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32" name="Rectangle 571"/>
              <p:cNvSpPr>
                <a:spLocks noChangeArrowheads="1"/>
              </p:cNvSpPr>
              <p:nvPr/>
            </p:nvSpPr>
            <p:spPr bwMode="auto">
              <a:xfrm>
                <a:off x="2589" y="2283"/>
                <a:ext cx="3" cy="5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33" name="Rectangle 572"/>
              <p:cNvSpPr>
                <a:spLocks noChangeArrowheads="1"/>
              </p:cNvSpPr>
              <p:nvPr/>
            </p:nvSpPr>
            <p:spPr bwMode="auto">
              <a:xfrm>
                <a:off x="2592" y="2283"/>
                <a:ext cx="4" cy="5"/>
              </a:xfrm>
              <a:prstGeom prst="rect">
                <a:avLst/>
              </a:pr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34" name="Rectangle 573"/>
              <p:cNvSpPr>
                <a:spLocks noChangeArrowheads="1"/>
              </p:cNvSpPr>
              <p:nvPr/>
            </p:nvSpPr>
            <p:spPr bwMode="auto">
              <a:xfrm>
                <a:off x="2596" y="2283"/>
                <a:ext cx="3" cy="5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35" name="Rectangle 574"/>
              <p:cNvSpPr>
                <a:spLocks noChangeArrowheads="1"/>
              </p:cNvSpPr>
              <p:nvPr/>
            </p:nvSpPr>
            <p:spPr bwMode="auto">
              <a:xfrm>
                <a:off x="2599" y="2283"/>
                <a:ext cx="4" cy="5"/>
              </a:xfrm>
              <a:prstGeom prst="rect">
                <a:avLst/>
              </a:pr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36" name="Rectangle 575"/>
              <p:cNvSpPr>
                <a:spLocks noChangeArrowheads="1"/>
              </p:cNvSpPr>
              <p:nvPr/>
            </p:nvSpPr>
            <p:spPr bwMode="auto">
              <a:xfrm>
                <a:off x="2603" y="2283"/>
                <a:ext cx="3" cy="5"/>
              </a:xfrm>
              <a:prstGeom prst="rect">
                <a:avLst/>
              </a:pr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37" name="Rectangle 576"/>
              <p:cNvSpPr>
                <a:spLocks noChangeArrowheads="1"/>
              </p:cNvSpPr>
              <p:nvPr/>
            </p:nvSpPr>
            <p:spPr bwMode="auto">
              <a:xfrm>
                <a:off x="2606" y="2283"/>
                <a:ext cx="3" cy="5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38" name="Rectangle 577"/>
              <p:cNvSpPr>
                <a:spLocks noChangeArrowheads="1"/>
              </p:cNvSpPr>
              <p:nvPr/>
            </p:nvSpPr>
            <p:spPr bwMode="auto">
              <a:xfrm>
                <a:off x="2609" y="2283"/>
                <a:ext cx="3" cy="5"/>
              </a:xfrm>
              <a:prstGeom prst="rect">
                <a:avLst/>
              </a:pr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39" name="Rectangle 578"/>
              <p:cNvSpPr>
                <a:spLocks noChangeArrowheads="1"/>
              </p:cNvSpPr>
              <p:nvPr/>
            </p:nvSpPr>
            <p:spPr bwMode="auto">
              <a:xfrm>
                <a:off x="2612" y="2283"/>
                <a:ext cx="4" cy="5"/>
              </a:xfrm>
              <a:prstGeom prst="rect">
                <a:avLst/>
              </a:pr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40" name="Rectangle 579"/>
              <p:cNvSpPr>
                <a:spLocks noChangeArrowheads="1"/>
              </p:cNvSpPr>
              <p:nvPr/>
            </p:nvSpPr>
            <p:spPr bwMode="auto">
              <a:xfrm>
                <a:off x="2616" y="2283"/>
                <a:ext cx="3" cy="5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41" name="Rectangle 580"/>
              <p:cNvSpPr>
                <a:spLocks noChangeArrowheads="1"/>
              </p:cNvSpPr>
              <p:nvPr/>
            </p:nvSpPr>
            <p:spPr bwMode="auto">
              <a:xfrm>
                <a:off x="2619" y="2283"/>
                <a:ext cx="4" cy="5"/>
              </a:xfrm>
              <a:prstGeom prst="rect">
                <a:avLst/>
              </a:pr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42" name="Rectangle 581"/>
              <p:cNvSpPr>
                <a:spLocks noChangeArrowheads="1"/>
              </p:cNvSpPr>
              <p:nvPr/>
            </p:nvSpPr>
            <p:spPr bwMode="auto">
              <a:xfrm>
                <a:off x="2623" y="2283"/>
                <a:ext cx="3" cy="5"/>
              </a:xfrm>
              <a:prstGeom prst="rect">
                <a:avLst/>
              </a:pr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43" name="Rectangle 582"/>
              <p:cNvSpPr>
                <a:spLocks noChangeArrowheads="1"/>
              </p:cNvSpPr>
              <p:nvPr/>
            </p:nvSpPr>
            <p:spPr bwMode="auto">
              <a:xfrm>
                <a:off x="2626" y="2283"/>
                <a:ext cx="4" cy="5"/>
              </a:xfrm>
              <a:prstGeom prst="rect">
                <a:avLst/>
              </a:pr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44" name="Rectangle 583"/>
              <p:cNvSpPr>
                <a:spLocks noChangeArrowheads="1"/>
              </p:cNvSpPr>
              <p:nvPr/>
            </p:nvSpPr>
            <p:spPr bwMode="auto">
              <a:xfrm>
                <a:off x="2630" y="2283"/>
                <a:ext cx="3" cy="5"/>
              </a:xfrm>
              <a:prstGeom prst="rect">
                <a:avLst/>
              </a:pr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45" name="Rectangle 584"/>
              <p:cNvSpPr>
                <a:spLocks noChangeArrowheads="1"/>
              </p:cNvSpPr>
              <p:nvPr/>
            </p:nvSpPr>
            <p:spPr bwMode="auto">
              <a:xfrm>
                <a:off x="2633" y="2283"/>
                <a:ext cx="2" cy="5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46" name="Rectangle 585"/>
              <p:cNvSpPr>
                <a:spLocks noChangeArrowheads="1"/>
              </p:cNvSpPr>
              <p:nvPr/>
            </p:nvSpPr>
            <p:spPr bwMode="auto">
              <a:xfrm>
                <a:off x="2635" y="2283"/>
                <a:ext cx="4" cy="5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47" name="Rectangle 586"/>
              <p:cNvSpPr>
                <a:spLocks noChangeArrowheads="1"/>
              </p:cNvSpPr>
              <p:nvPr/>
            </p:nvSpPr>
            <p:spPr bwMode="auto">
              <a:xfrm>
                <a:off x="2639" y="2283"/>
                <a:ext cx="4" cy="5"/>
              </a:xfrm>
              <a:prstGeom prst="rect">
                <a:avLst/>
              </a:pr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48" name="Rectangle 587"/>
              <p:cNvSpPr>
                <a:spLocks noChangeArrowheads="1"/>
              </p:cNvSpPr>
              <p:nvPr/>
            </p:nvSpPr>
            <p:spPr bwMode="auto">
              <a:xfrm>
                <a:off x="2643" y="2283"/>
                <a:ext cx="3" cy="5"/>
              </a:xfrm>
              <a:prstGeom prst="rect">
                <a:avLst/>
              </a:pr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49" name="Rectangle 588"/>
              <p:cNvSpPr>
                <a:spLocks noChangeArrowheads="1"/>
              </p:cNvSpPr>
              <p:nvPr/>
            </p:nvSpPr>
            <p:spPr bwMode="auto">
              <a:xfrm>
                <a:off x="2646" y="2283"/>
                <a:ext cx="4" cy="5"/>
              </a:xfrm>
              <a:prstGeom prst="rect">
                <a:avLst/>
              </a:pr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50" name="Rectangle 589"/>
              <p:cNvSpPr>
                <a:spLocks noChangeArrowheads="1"/>
              </p:cNvSpPr>
              <p:nvPr/>
            </p:nvSpPr>
            <p:spPr bwMode="auto">
              <a:xfrm>
                <a:off x="2650" y="2283"/>
                <a:ext cx="3" cy="5"/>
              </a:xfrm>
              <a:prstGeom prst="rect">
                <a:avLst/>
              </a:pr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51" name="Rectangle 590"/>
              <p:cNvSpPr>
                <a:spLocks noChangeArrowheads="1"/>
              </p:cNvSpPr>
              <p:nvPr/>
            </p:nvSpPr>
            <p:spPr bwMode="auto">
              <a:xfrm>
                <a:off x="2653" y="2283"/>
                <a:ext cx="3" cy="5"/>
              </a:xfrm>
              <a:prstGeom prst="rect">
                <a:avLst/>
              </a:pr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52" name="Rectangle 591"/>
              <p:cNvSpPr>
                <a:spLocks noChangeArrowheads="1"/>
              </p:cNvSpPr>
              <p:nvPr/>
            </p:nvSpPr>
            <p:spPr bwMode="auto">
              <a:xfrm>
                <a:off x="2656" y="2283"/>
                <a:ext cx="3" cy="5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53" name="Rectangle 592"/>
              <p:cNvSpPr>
                <a:spLocks noChangeArrowheads="1"/>
              </p:cNvSpPr>
              <p:nvPr/>
            </p:nvSpPr>
            <p:spPr bwMode="auto">
              <a:xfrm>
                <a:off x="2659" y="2283"/>
                <a:ext cx="3" cy="5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54" name="Rectangle 593"/>
              <p:cNvSpPr>
                <a:spLocks noChangeArrowheads="1"/>
              </p:cNvSpPr>
              <p:nvPr/>
            </p:nvSpPr>
            <p:spPr bwMode="auto">
              <a:xfrm>
                <a:off x="2662" y="2283"/>
                <a:ext cx="4" cy="5"/>
              </a:xfrm>
              <a:prstGeom prst="rect">
                <a:avLst/>
              </a:pr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55" name="Rectangle 594"/>
              <p:cNvSpPr>
                <a:spLocks noChangeArrowheads="1"/>
              </p:cNvSpPr>
              <p:nvPr/>
            </p:nvSpPr>
            <p:spPr bwMode="auto">
              <a:xfrm>
                <a:off x="2666" y="2283"/>
                <a:ext cx="3" cy="5"/>
              </a:xfrm>
              <a:prstGeom prst="rect">
                <a:avLst/>
              </a:pr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56" name="Rectangle 595"/>
              <p:cNvSpPr>
                <a:spLocks noChangeArrowheads="1"/>
              </p:cNvSpPr>
              <p:nvPr/>
            </p:nvSpPr>
            <p:spPr bwMode="auto">
              <a:xfrm>
                <a:off x="2669" y="2283"/>
                <a:ext cx="4" cy="5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57" name="Rectangle 596"/>
              <p:cNvSpPr>
                <a:spLocks noChangeArrowheads="1"/>
              </p:cNvSpPr>
              <p:nvPr/>
            </p:nvSpPr>
            <p:spPr bwMode="auto">
              <a:xfrm>
                <a:off x="2673" y="2283"/>
                <a:ext cx="4" cy="5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58" name="Rectangle 597"/>
              <p:cNvSpPr>
                <a:spLocks noChangeArrowheads="1"/>
              </p:cNvSpPr>
              <p:nvPr/>
            </p:nvSpPr>
            <p:spPr bwMode="auto">
              <a:xfrm>
                <a:off x="2677" y="2283"/>
                <a:ext cx="3" cy="5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59" name="Rectangle 598"/>
              <p:cNvSpPr>
                <a:spLocks noChangeArrowheads="1"/>
              </p:cNvSpPr>
              <p:nvPr/>
            </p:nvSpPr>
            <p:spPr bwMode="auto">
              <a:xfrm>
                <a:off x="2680" y="2283"/>
                <a:ext cx="2" cy="5"/>
              </a:xfrm>
              <a:prstGeom prst="rect">
                <a:avLst/>
              </a:pr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60" name="Rectangle 599"/>
              <p:cNvSpPr>
                <a:spLocks noChangeArrowheads="1"/>
              </p:cNvSpPr>
              <p:nvPr/>
            </p:nvSpPr>
            <p:spPr bwMode="auto">
              <a:xfrm>
                <a:off x="2682" y="2283"/>
                <a:ext cx="4" cy="5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61" name="Rectangle 600"/>
              <p:cNvSpPr>
                <a:spLocks noChangeArrowheads="1"/>
              </p:cNvSpPr>
              <p:nvPr/>
            </p:nvSpPr>
            <p:spPr bwMode="auto">
              <a:xfrm>
                <a:off x="2686" y="2283"/>
                <a:ext cx="3" cy="5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62" name="Rectangle 601"/>
              <p:cNvSpPr>
                <a:spLocks noChangeArrowheads="1"/>
              </p:cNvSpPr>
              <p:nvPr/>
            </p:nvSpPr>
            <p:spPr bwMode="auto">
              <a:xfrm>
                <a:off x="2689" y="2283"/>
                <a:ext cx="4" cy="5"/>
              </a:xfrm>
              <a:prstGeom prst="rect">
                <a:avLst/>
              </a:pr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63" name="Rectangle 602"/>
              <p:cNvSpPr>
                <a:spLocks noChangeArrowheads="1"/>
              </p:cNvSpPr>
              <p:nvPr/>
            </p:nvSpPr>
            <p:spPr bwMode="auto">
              <a:xfrm>
                <a:off x="2693" y="2283"/>
                <a:ext cx="3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64" name="Rectangle 603"/>
              <p:cNvSpPr>
                <a:spLocks noChangeArrowheads="1"/>
              </p:cNvSpPr>
              <p:nvPr/>
            </p:nvSpPr>
            <p:spPr bwMode="auto">
              <a:xfrm>
                <a:off x="2696" y="2283"/>
                <a:ext cx="4" cy="5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65" name="Rectangle 604"/>
              <p:cNvSpPr>
                <a:spLocks noChangeArrowheads="1"/>
              </p:cNvSpPr>
              <p:nvPr/>
            </p:nvSpPr>
            <p:spPr bwMode="auto">
              <a:xfrm>
                <a:off x="2700" y="2283"/>
                <a:ext cx="3" cy="5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66" name="Rectangle 605"/>
              <p:cNvSpPr>
                <a:spLocks noChangeArrowheads="1"/>
              </p:cNvSpPr>
              <p:nvPr/>
            </p:nvSpPr>
            <p:spPr bwMode="auto">
              <a:xfrm>
                <a:off x="2703" y="2283"/>
                <a:ext cx="3" cy="5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67" name="Rectangle 606"/>
              <p:cNvSpPr>
                <a:spLocks noChangeArrowheads="1"/>
              </p:cNvSpPr>
              <p:nvPr/>
            </p:nvSpPr>
            <p:spPr bwMode="auto">
              <a:xfrm>
                <a:off x="2706" y="2283"/>
                <a:ext cx="3" cy="5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68" name="Rectangle 607"/>
              <p:cNvSpPr>
                <a:spLocks noChangeArrowheads="1"/>
              </p:cNvSpPr>
              <p:nvPr/>
            </p:nvSpPr>
            <p:spPr bwMode="auto">
              <a:xfrm>
                <a:off x="2709" y="2283"/>
                <a:ext cx="4" cy="5"/>
              </a:xfrm>
              <a:prstGeom prst="rect">
                <a:avLst/>
              </a:pr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69" name="Rectangle 608"/>
              <p:cNvSpPr>
                <a:spLocks noChangeArrowheads="1"/>
              </p:cNvSpPr>
              <p:nvPr/>
            </p:nvSpPr>
            <p:spPr bwMode="auto">
              <a:xfrm>
                <a:off x="2713" y="2283"/>
                <a:ext cx="3" cy="5"/>
              </a:xfrm>
              <a:prstGeom prst="rect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70" name="Rectangle 609"/>
              <p:cNvSpPr>
                <a:spLocks noChangeArrowheads="1"/>
              </p:cNvSpPr>
              <p:nvPr/>
            </p:nvSpPr>
            <p:spPr bwMode="auto">
              <a:xfrm>
                <a:off x="2716" y="2283"/>
                <a:ext cx="4" cy="5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71" name="Rectangle 610"/>
              <p:cNvSpPr>
                <a:spLocks noChangeArrowheads="1"/>
              </p:cNvSpPr>
              <p:nvPr/>
            </p:nvSpPr>
            <p:spPr bwMode="auto">
              <a:xfrm>
                <a:off x="2720" y="2283"/>
                <a:ext cx="3" cy="5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72" name="Rectangle 611"/>
              <p:cNvSpPr>
                <a:spLocks noChangeArrowheads="1"/>
              </p:cNvSpPr>
              <p:nvPr/>
            </p:nvSpPr>
            <p:spPr bwMode="auto">
              <a:xfrm>
                <a:off x="2723" y="2283"/>
                <a:ext cx="4" cy="5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73" name="Rectangle 612"/>
              <p:cNvSpPr>
                <a:spLocks noChangeArrowheads="1"/>
              </p:cNvSpPr>
              <p:nvPr/>
            </p:nvSpPr>
            <p:spPr bwMode="auto">
              <a:xfrm>
                <a:off x="2727" y="2283"/>
                <a:ext cx="2" cy="5"/>
              </a:xfrm>
              <a:prstGeom prst="rect">
                <a:avLst/>
              </a:pr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74" name="Rectangle 613"/>
              <p:cNvSpPr>
                <a:spLocks noChangeArrowheads="1"/>
              </p:cNvSpPr>
              <p:nvPr/>
            </p:nvSpPr>
            <p:spPr bwMode="auto">
              <a:xfrm>
                <a:off x="2729" y="2283"/>
                <a:ext cx="4" cy="5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75" name="Rectangle 614"/>
              <p:cNvSpPr>
                <a:spLocks noChangeArrowheads="1"/>
              </p:cNvSpPr>
              <p:nvPr/>
            </p:nvSpPr>
            <p:spPr bwMode="auto">
              <a:xfrm>
                <a:off x="2733" y="2283"/>
                <a:ext cx="3" cy="5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76" name="Rectangle 615"/>
              <p:cNvSpPr>
                <a:spLocks noChangeArrowheads="1"/>
              </p:cNvSpPr>
              <p:nvPr/>
            </p:nvSpPr>
            <p:spPr bwMode="auto">
              <a:xfrm>
                <a:off x="2736" y="2283"/>
                <a:ext cx="4" cy="5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77" name="Rectangle 616"/>
              <p:cNvSpPr>
                <a:spLocks noChangeArrowheads="1"/>
              </p:cNvSpPr>
              <p:nvPr/>
            </p:nvSpPr>
            <p:spPr bwMode="auto">
              <a:xfrm>
                <a:off x="2740" y="2283"/>
                <a:ext cx="3" cy="5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78" name="Rectangle 617"/>
              <p:cNvSpPr>
                <a:spLocks noChangeArrowheads="1"/>
              </p:cNvSpPr>
              <p:nvPr/>
            </p:nvSpPr>
            <p:spPr bwMode="auto">
              <a:xfrm>
                <a:off x="2743" y="2283"/>
                <a:ext cx="3" cy="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79" name="Rectangle 618"/>
              <p:cNvSpPr>
                <a:spLocks noChangeArrowheads="1"/>
              </p:cNvSpPr>
              <p:nvPr/>
            </p:nvSpPr>
            <p:spPr bwMode="auto">
              <a:xfrm>
                <a:off x="2746" y="2283"/>
                <a:ext cx="4" cy="5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80" name="Rectangle 619"/>
              <p:cNvSpPr>
                <a:spLocks noChangeArrowheads="1"/>
              </p:cNvSpPr>
              <p:nvPr/>
            </p:nvSpPr>
            <p:spPr bwMode="auto">
              <a:xfrm>
                <a:off x="2750" y="2283"/>
                <a:ext cx="3" cy="5"/>
              </a:xfrm>
              <a:prstGeom prst="rect">
                <a:avLst/>
              </a:pr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81" name="Rectangle 620"/>
              <p:cNvSpPr>
                <a:spLocks noChangeArrowheads="1"/>
              </p:cNvSpPr>
              <p:nvPr/>
            </p:nvSpPr>
            <p:spPr bwMode="auto">
              <a:xfrm>
                <a:off x="2753" y="2283"/>
                <a:ext cx="3" cy="5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82" name="Rectangle 621"/>
              <p:cNvSpPr>
                <a:spLocks noChangeArrowheads="1"/>
              </p:cNvSpPr>
              <p:nvPr/>
            </p:nvSpPr>
            <p:spPr bwMode="auto">
              <a:xfrm>
                <a:off x="2756" y="2283"/>
                <a:ext cx="4" cy="5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83" name="Rectangle 622"/>
              <p:cNvSpPr>
                <a:spLocks noChangeArrowheads="1"/>
              </p:cNvSpPr>
              <p:nvPr/>
            </p:nvSpPr>
            <p:spPr bwMode="auto">
              <a:xfrm>
                <a:off x="2760" y="2283"/>
                <a:ext cx="3" cy="5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84" name="Rectangle 623"/>
              <p:cNvSpPr>
                <a:spLocks noChangeArrowheads="1"/>
              </p:cNvSpPr>
              <p:nvPr/>
            </p:nvSpPr>
            <p:spPr bwMode="auto">
              <a:xfrm>
                <a:off x="2763" y="2283"/>
                <a:ext cx="4" cy="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85" name="Rectangle 624"/>
              <p:cNvSpPr>
                <a:spLocks noChangeArrowheads="1"/>
              </p:cNvSpPr>
              <p:nvPr/>
            </p:nvSpPr>
            <p:spPr bwMode="auto">
              <a:xfrm>
                <a:off x="2767" y="2283"/>
                <a:ext cx="3" cy="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86" name="Rectangle 625"/>
              <p:cNvSpPr>
                <a:spLocks noChangeArrowheads="1"/>
              </p:cNvSpPr>
              <p:nvPr/>
            </p:nvSpPr>
            <p:spPr bwMode="auto">
              <a:xfrm>
                <a:off x="2770" y="2283"/>
                <a:ext cx="3" cy="5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87" name="Rectangle 626"/>
              <p:cNvSpPr>
                <a:spLocks noChangeArrowheads="1"/>
              </p:cNvSpPr>
              <p:nvPr/>
            </p:nvSpPr>
            <p:spPr bwMode="auto">
              <a:xfrm>
                <a:off x="2773" y="2283"/>
                <a:ext cx="4" cy="5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88" name="Rectangle 627"/>
              <p:cNvSpPr>
                <a:spLocks noChangeArrowheads="1"/>
              </p:cNvSpPr>
              <p:nvPr/>
            </p:nvSpPr>
            <p:spPr bwMode="auto">
              <a:xfrm>
                <a:off x="2777" y="2283"/>
                <a:ext cx="2" cy="5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89" name="Rectangle 628"/>
              <p:cNvSpPr>
                <a:spLocks noChangeArrowheads="1"/>
              </p:cNvSpPr>
              <p:nvPr/>
            </p:nvSpPr>
            <p:spPr bwMode="auto">
              <a:xfrm>
                <a:off x="2779" y="2283"/>
                <a:ext cx="4" cy="5"/>
              </a:xfrm>
              <a:prstGeom prst="rect">
                <a:avLst/>
              </a:pr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90" name="Rectangle 629"/>
              <p:cNvSpPr>
                <a:spLocks noChangeArrowheads="1"/>
              </p:cNvSpPr>
              <p:nvPr/>
            </p:nvSpPr>
            <p:spPr bwMode="auto">
              <a:xfrm>
                <a:off x="2783" y="2283"/>
                <a:ext cx="4" cy="5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91" name="Rectangle 630"/>
              <p:cNvSpPr>
                <a:spLocks noChangeArrowheads="1"/>
              </p:cNvSpPr>
              <p:nvPr/>
            </p:nvSpPr>
            <p:spPr bwMode="auto">
              <a:xfrm>
                <a:off x="2787" y="2283"/>
                <a:ext cx="3" cy="5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92" name="Rectangle 631"/>
              <p:cNvSpPr>
                <a:spLocks noChangeArrowheads="1"/>
              </p:cNvSpPr>
              <p:nvPr/>
            </p:nvSpPr>
            <p:spPr bwMode="auto">
              <a:xfrm>
                <a:off x="2790" y="2283"/>
                <a:ext cx="3" cy="5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93" name="Rectangle 632"/>
              <p:cNvSpPr>
                <a:spLocks noChangeArrowheads="1"/>
              </p:cNvSpPr>
              <p:nvPr/>
            </p:nvSpPr>
            <p:spPr bwMode="auto">
              <a:xfrm>
                <a:off x="2793" y="2283"/>
                <a:ext cx="4" cy="5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94" name="Rectangle 633"/>
              <p:cNvSpPr>
                <a:spLocks noChangeArrowheads="1"/>
              </p:cNvSpPr>
              <p:nvPr/>
            </p:nvSpPr>
            <p:spPr bwMode="auto">
              <a:xfrm>
                <a:off x="2797" y="2283"/>
                <a:ext cx="3" cy="5"/>
              </a:xfrm>
              <a:prstGeom prst="rect">
                <a:avLst/>
              </a:pr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95" name="Rectangle 634"/>
              <p:cNvSpPr>
                <a:spLocks noChangeArrowheads="1"/>
              </p:cNvSpPr>
              <p:nvPr/>
            </p:nvSpPr>
            <p:spPr bwMode="auto">
              <a:xfrm>
                <a:off x="2800" y="2283"/>
                <a:ext cx="3" cy="5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96" name="Rectangle 635"/>
              <p:cNvSpPr>
                <a:spLocks noChangeArrowheads="1"/>
              </p:cNvSpPr>
              <p:nvPr/>
            </p:nvSpPr>
            <p:spPr bwMode="auto">
              <a:xfrm>
                <a:off x="2803" y="2283"/>
                <a:ext cx="3" cy="5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97" name="Rectangle 636"/>
              <p:cNvSpPr>
                <a:spLocks noChangeArrowheads="1"/>
              </p:cNvSpPr>
              <p:nvPr/>
            </p:nvSpPr>
            <p:spPr bwMode="auto">
              <a:xfrm>
                <a:off x="2806" y="2283"/>
                <a:ext cx="4" cy="5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15666" name="Rectangle 637"/>
            <p:cNvSpPr>
              <a:spLocks noChangeArrowheads="1"/>
            </p:cNvSpPr>
            <p:nvPr/>
          </p:nvSpPr>
          <p:spPr bwMode="auto">
            <a:xfrm>
              <a:off x="2810" y="2283"/>
              <a:ext cx="3" cy="5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667" name="Rectangle 638"/>
            <p:cNvSpPr>
              <a:spLocks noChangeArrowheads="1"/>
            </p:cNvSpPr>
            <p:nvPr/>
          </p:nvSpPr>
          <p:spPr bwMode="auto">
            <a:xfrm>
              <a:off x="2813" y="2283"/>
              <a:ext cx="4" cy="5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668" name="Rectangle 639"/>
            <p:cNvSpPr>
              <a:spLocks noChangeArrowheads="1"/>
            </p:cNvSpPr>
            <p:nvPr/>
          </p:nvSpPr>
          <p:spPr bwMode="auto">
            <a:xfrm>
              <a:off x="2817" y="2283"/>
              <a:ext cx="3" cy="5"/>
            </a:xfrm>
            <a:prstGeom prst="rect">
              <a:avLst/>
            </a:pr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669" name="Rectangle 640"/>
            <p:cNvSpPr>
              <a:spLocks noChangeArrowheads="1"/>
            </p:cNvSpPr>
            <p:nvPr/>
          </p:nvSpPr>
          <p:spPr bwMode="auto">
            <a:xfrm>
              <a:off x="2820" y="2283"/>
              <a:ext cx="4" cy="5"/>
            </a:xfrm>
            <a:prstGeom prst="rect">
              <a:avLst/>
            </a:pr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670" name="Rectangle 641"/>
            <p:cNvSpPr>
              <a:spLocks noChangeArrowheads="1"/>
            </p:cNvSpPr>
            <p:nvPr/>
          </p:nvSpPr>
          <p:spPr bwMode="auto">
            <a:xfrm>
              <a:off x="2826" y="2283"/>
              <a:ext cx="4" cy="5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671" name="Rectangle 642"/>
            <p:cNvSpPr>
              <a:spLocks noChangeArrowheads="1"/>
            </p:cNvSpPr>
            <p:nvPr/>
          </p:nvSpPr>
          <p:spPr bwMode="auto">
            <a:xfrm>
              <a:off x="2833" y="2283"/>
              <a:ext cx="4" cy="5"/>
            </a:xfrm>
            <a:prstGeom prst="rect">
              <a:avLst/>
            </a:pr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672" name="Rectangle 643"/>
            <p:cNvSpPr>
              <a:spLocks noChangeArrowheads="1"/>
            </p:cNvSpPr>
            <p:nvPr/>
          </p:nvSpPr>
          <p:spPr bwMode="auto">
            <a:xfrm>
              <a:off x="2840" y="2283"/>
              <a:ext cx="4" cy="5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673" name="Rectangle 644"/>
            <p:cNvSpPr>
              <a:spLocks noChangeArrowheads="1"/>
            </p:cNvSpPr>
            <p:nvPr/>
          </p:nvSpPr>
          <p:spPr bwMode="auto">
            <a:xfrm>
              <a:off x="2844" y="2283"/>
              <a:ext cx="3" cy="5"/>
            </a:xfrm>
            <a:prstGeom prst="rect">
              <a:avLst/>
            </a:prstGeom>
            <a:solidFill>
              <a:srgbClr val="D0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674" name="Rectangle 645"/>
            <p:cNvSpPr>
              <a:spLocks noChangeArrowheads="1"/>
            </p:cNvSpPr>
            <p:nvPr/>
          </p:nvSpPr>
          <p:spPr bwMode="auto">
            <a:xfrm>
              <a:off x="2847" y="2283"/>
              <a:ext cx="3" cy="5"/>
            </a:xfrm>
            <a:prstGeom prst="rect">
              <a:avLst/>
            </a:pr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675" name="Rectangle 646"/>
            <p:cNvSpPr>
              <a:spLocks noChangeArrowheads="1"/>
            </p:cNvSpPr>
            <p:nvPr/>
          </p:nvSpPr>
          <p:spPr bwMode="auto">
            <a:xfrm>
              <a:off x="2850" y="2283"/>
              <a:ext cx="3" cy="5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676" name="Rectangle 647"/>
            <p:cNvSpPr>
              <a:spLocks noChangeArrowheads="1"/>
            </p:cNvSpPr>
            <p:nvPr/>
          </p:nvSpPr>
          <p:spPr bwMode="auto">
            <a:xfrm>
              <a:off x="2853" y="2283"/>
              <a:ext cx="3" cy="5"/>
            </a:xfrm>
            <a:prstGeom prst="rect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677" name="Rectangle 648"/>
            <p:cNvSpPr>
              <a:spLocks noChangeArrowheads="1"/>
            </p:cNvSpPr>
            <p:nvPr/>
          </p:nvSpPr>
          <p:spPr bwMode="auto">
            <a:xfrm>
              <a:off x="2856" y="2283"/>
              <a:ext cx="4" cy="5"/>
            </a:xfrm>
            <a:prstGeom prst="rect">
              <a:avLst/>
            </a:pr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678" name="Rectangle 649"/>
            <p:cNvSpPr>
              <a:spLocks noChangeArrowheads="1"/>
            </p:cNvSpPr>
            <p:nvPr/>
          </p:nvSpPr>
          <p:spPr bwMode="auto">
            <a:xfrm>
              <a:off x="2864" y="2283"/>
              <a:ext cx="3" cy="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679" name="Rectangle 650"/>
            <p:cNvSpPr>
              <a:spLocks noChangeArrowheads="1"/>
            </p:cNvSpPr>
            <p:nvPr/>
          </p:nvSpPr>
          <p:spPr bwMode="auto">
            <a:xfrm>
              <a:off x="2867" y="2283"/>
              <a:ext cx="4" cy="5"/>
            </a:xfrm>
            <a:prstGeom prst="rect">
              <a:avLst/>
            </a:pr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680" name="Rectangle 651"/>
            <p:cNvSpPr>
              <a:spLocks noChangeArrowheads="1"/>
            </p:cNvSpPr>
            <p:nvPr/>
          </p:nvSpPr>
          <p:spPr bwMode="auto">
            <a:xfrm>
              <a:off x="2871" y="2283"/>
              <a:ext cx="3" cy="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681" name="Rectangle 652"/>
            <p:cNvSpPr>
              <a:spLocks noChangeArrowheads="1"/>
            </p:cNvSpPr>
            <p:nvPr/>
          </p:nvSpPr>
          <p:spPr bwMode="auto">
            <a:xfrm>
              <a:off x="2876" y="2283"/>
              <a:ext cx="4" cy="5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682" name="Rectangle 653"/>
            <p:cNvSpPr>
              <a:spLocks noChangeArrowheads="1"/>
            </p:cNvSpPr>
            <p:nvPr/>
          </p:nvSpPr>
          <p:spPr bwMode="auto">
            <a:xfrm>
              <a:off x="2880" y="2283"/>
              <a:ext cx="3" cy="5"/>
            </a:xfrm>
            <a:prstGeom prst="rect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683" name="Rectangle 654"/>
            <p:cNvSpPr>
              <a:spLocks noChangeArrowheads="1"/>
            </p:cNvSpPr>
            <p:nvPr/>
          </p:nvSpPr>
          <p:spPr bwMode="auto">
            <a:xfrm>
              <a:off x="2883" y="2283"/>
              <a:ext cx="4" cy="5"/>
            </a:xfrm>
            <a:prstGeom prst="rect">
              <a:avLst/>
            </a:pr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684" name="Rectangle 655"/>
            <p:cNvSpPr>
              <a:spLocks noChangeArrowheads="1"/>
            </p:cNvSpPr>
            <p:nvPr/>
          </p:nvSpPr>
          <p:spPr bwMode="auto">
            <a:xfrm>
              <a:off x="2887" y="2283"/>
              <a:ext cx="3" cy="5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685" name="Rectangle 656"/>
            <p:cNvSpPr>
              <a:spLocks noChangeArrowheads="1"/>
            </p:cNvSpPr>
            <p:nvPr/>
          </p:nvSpPr>
          <p:spPr bwMode="auto">
            <a:xfrm>
              <a:off x="2894" y="2283"/>
              <a:ext cx="3" cy="5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686" name="Rectangle 657"/>
            <p:cNvSpPr>
              <a:spLocks noChangeArrowheads="1"/>
            </p:cNvSpPr>
            <p:nvPr/>
          </p:nvSpPr>
          <p:spPr bwMode="auto">
            <a:xfrm>
              <a:off x="2900" y="2283"/>
              <a:ext cx="3" cy="5"/>
            </a:xfrm>
            <a:prstGeom prst="rect">
              <a:avLst/>
            </a:pr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687" name="Rectangle 658"/>
            <p:cNvSpPr>
              <a:spLocks noChangeArrowheads="1"/>
            </p:cNvSpPr>
            <p:nvPr/>
          </p:nvSpPr>
          <p:spPr bwMode="auto">
            <a:xfrm>
              <a:off x="2903" y="2283"/>
              <a:ext cx="4" cy="5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688" name="Rectangle 659"/>
            <p:cNvSpPr>
              <a:spLocks noChangeArrowheads="1"/>
            </p:cNvSpPr>
            <p:nvPr/>
          </p:nvSpPr>
          <p:spPr bwMode="auto">
            <a:xfrm>
              <a:off x="2907" y="2283"/>
              <a:ext cx="3" cy="5"/>
            </a:xfrm>
            <a:prstGeom prst="rect">
              <a:avLst/>
            </a:pr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689" name="Rectangle 660"/>
            <p:cNvSpPr>
              <a:spLocks noChangeArrowheads="1"/>
            </p:cNvSpPr>
            <p:nvPr/>
          </p:nvSpPr>
          <p:spPr bwMode="auto">
            <a:xfrm>
              <a:off x="2910" y="2283"/>
              <a:ext cx="4" cy="5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690" name="Rectangle 661"/>
            <p:cNvSpPr>
              <a:spLocks noChangeArrowheads="1"/>
            </p:cNvSpPr>
            <p:nvPr/>
          </p:nvSpPr>
          <p:spPr bwMode="auto">
            <a:xfrm>
              <a:off x="2917" y="2283"/>
              <a:ext cx="4" cy="5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691" name="Rectangle 662"/>
            <p:cNvSpPr>
              <a:spLocks noChangeArrowheads="1"/>
            </p:cNvSpPr>
            <p:nvPr/>
          </p:nvSpPr>
          <p:spPr bwMode="auto">
            <a:xfrm>
              <a:off x="2546" y="2145"/>
              <a:ext cx="448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692" name="Rectangle 663"/>
            <p:cNvSpPr>
              <a:spLocks noChangeArrowheads="1"/>
            </p:cNvSpPr>
            <p:nvPr/>
          </p:nvSpPr>
          <p:spPr bwMode="auto">
            <a:xfrm>
              <a:off x="2566" y="2151"/>
              <a:ext cx="455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grpSp>
          <p:nvGrpSpPr>
            <p:cNvPr id="15693" name="Group 664"/>
            <p:cNvGrpSpPr>
              <a:grpSpLocks/>
            </p:cNvGrpSpPr>
            <p:nvPr/>
          </p:nvGrpSpPr>
          <p:grpSpPr bwMode="auto">
            <a:xfrm>
              <a:off x="2566" y="2131"/>
              <a:ext cx="455" cy="357"/>
              <a:chOff x="2566" y="2131"/>
              <a:chExt cx="455" cy="357"/>
            </a:xfrm>
          </p:grpSpPr>
          <p:sp>
            <p:nvSpPr>
              <p:cNvPr id="15694" name="Rectangle 665"/>
              <p:cNvSpPr>
                <a:spLocks noChangeArrowheads="1"/>
              </p:cNvSpPr>
              <p:nvPr/>
            </p:nvSpPr>
            <p:spPr bwMode="auto">
              <a:xfrm>
                <a:off x="2566" y="2168"/>
                <a:ext cx="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da-DK" sz="1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a-DK">
                  <a:latin typeface="Times New Roman" pitchFamily="18" charset="0"/>
                </a:endParaRPr>
              </a:p>
            </p:txBody>
          </p:sp>
          <p:sp>
            <p:nvSpPr>
              <p:cNvPr id="15695" name="Rectangle 666"/>
              <p:cNvSpPr>
                <a:spLocks noChangeArrowheads="1"/>
              </p:cNvSpPr>
              <p:nvPr/>
            </p:nvSpPr>
            <p:spPr bwMode="auto">
              <a:xfrm>
                <a:off x="2566" y="2167"/>
                <a:ext cx="455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696" name="Rectangle 667"/>
              <p:cNvSpPr>
                <a:spLocks noChangeArrowheads="1"/>
              </p:cNvSpPr>
              <p:nvPr/>
            </p:nvSpPr>
            <p:spPr bwMode="auto">
              <a:xfrm>
                <a:off x="2573" y="2131"/>
                <a:ext cx="310" cy="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da-DK" sz="2000" b="1" dirty="0">
                    <a:solidFill>
                      <a:srgbClr val="FC0128"/>
                    </a:solidFill>
                  </a:rPr>
                  <a:t>        </a:t>
                </a:r>
                <a:r>
                  <a:rPr lang="da-DK" sz="2000" b="1" dirty="0">
                    <a:solidFill>
                      <a:srgbClr val="FC0128"/>
                    </a:solidFill>
                    <a:latin typeface="+mn-lt"/>
                  </a:rPr>
                  <a:t>SumDatabase</a:t>
                </a:r>
                <a:endParaRPr lang="da-DK" sz="800" b="1" dirty="0">
                  <a:solidFill>
                    <a:srgbClr val="FC0128"/>
                  </a:solidFill>
                  <a:latin typeface="+mn-lt"/>
                </a:endParaRPr>
              </a:p>
              <a:p>
                <a:pPr algn="l"/>
                <a:endParaRPr lang="da-DK" sz="2000" dirty="0"/>
              </a:p>
            </p:txBody>
          </p:sp>
          <p:sp>
            <p:nvSpPr>
              <p:cNvPr id="15697" name="Rectangle 668"/>
              <p:cNvSpPr>
                <a:spLocks noChangeArrowheads="1"/>
              </p:cNvSpPr>
              <p:nvPr/>
            </p:nvSpPr>
            <p:spPr bwMode="auto">
              <a:xfrm>
                <a:off x="2989" y="2142"/>
                <a:ext cx="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da-DK" sz="1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a-DK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0274" name="Group 669"/>
          <p:cNvGrpSpPr>
            <a:grpSpLocks/>
          </p:cNvGrpSpPr>
          <p:nvPr/>
        </p:nvGrpSpPr>
        <p:grpSpPr bwMode="auto">
          <a:xfrm>
            <a:off x="1501775" y="5291138"/>
            <a:ext cx="860425" cy="685800"/>
            <a:chOff x="1104" y="2426"/>
            <a:chExt cx="446" cy="287"/>
          </a:xfrm>
        </p:grpSpPr>
        <p:sp>
          <p:nvSpPr>
            <p:cNvPr id="15639" name="Freeform 670"/>
            <p:cNvSpPr>
              <a:spLocks/>
            </p:cNvSpPr>
            <p:nvPr/>
          </p:nvSpPr>
          <p:spPr bwMode="auto">
            <a:xfrm>
              <a:off x="1104" y="2556"/>
              <a:ext cx="12" cy="66"/>
            </a:xfrm>
            <a:custGeom>
              <a:avLst/>
              <a:gdLst>
                <a:gd name="T0" fmla="*/ 3 w 23"/>
                <a:gd name="T1" fmla="*/ 16 h 133"/>
                <a:gd name="T2" fmla="*/ 3 w 23"/>
                <a:gd name="T3" fmla="*/ 16 h 133"/>
                <a:gd name="T4" fmla="*/ 2 w 23"/>
                <a:gd name="T5" fmla="*/ 15 h 133"/>
                <a:gd name="T6" fmla="*/ 2 w 23"/>
                <a:gd name="T7" fmla="*/ 15 h 133"/>
                <a:gd name="T8" fmla="*/ 1 w 23"/>
                <a:gd name="T9" fmla="*/ 14 h 133"/>
                <a:gd name="T10" fmla="*/ 1 w 23"/>
                <a:gd name="T11" fmla="*/ 11 h 133"/>
                <a:gd name="T12" fmla="*/ 0 w 23"/>
                <a:gd name="T13" fmla="*/ 8 h 133"/>
                <a:gd name="T14" fmla="*/ 1 w 23"/>
                <a:gd name="T15" fmla="*/ 5 h 133"/>
                <a:gd name="T16" fmla="*/ 1 w 23"/>
                <a:gd name="T17" fmla="*/ 2 h 133"/>
                <a:gd name="T18" fmla="*/ 2 w 23"/>
                <a:gd name="T19" fmla="*/ 1 h 133"/>
                <a:gd name="T20" fmla="*/ 2 w 23"/>
                <a:gd name="T21" fmla="*/ 0 h 133"/>
                <a:gd name="T22" fmla="*/ 3 w 23"/>
                <a:gd name="T23" fmla="*/ 0 h 133"/>
                <a:gd name="T24" fmla="*/ 3 w 23"/>
                <a:gd name="T25" fmla="*/ 0 h 133"/>
                <a:gd name="T26" fmla="*/ 3 w 23"/>
                <a:gd name="T27" fmla="*/ 8 h 133"/>
                <a:gd name="T28" fmla="*/ 3 w 23"/>
                <a:gd name="T29" fmla="*/ 16 h 1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3" h="133">
                  <a:moveTo>
                    <a:pt x="23" y="133"/>
                  </a:moveTo>
                  <a:lnTo>
                    <a:pt x="19" y="131"/>
                  </a:lnTo>
                  <a:lnTo>
                    <a:pt x="15" y="127"/>
                  </a:lnTo>
                  <a:lnTo>
                    <a:pt x="12" y="121"/>
                  </a:lnTo>
                  <a:lnTo>
                    <a:pt x="8" y="113"/>
                  </a:lnTo>
                  <a:lnTo>
                    <a:pt x="2" y="92"/>
                  </a:lnTo>
                  <a:lnTo>
                    <a:pt x="0" y="67"/>
                  </a:lnTo>
                  <a:lnTo>
                    <a:pt x="2" y="42"/>
                  </a:lnTo>
                  <a:lnTo>
                    <a:pt x="8" y="19"/>
                  </a:lnTo>
                  <a:lnTo>
                    <a:pt x="12" y="12"/>
                  </a:lnTo>
                  <a:lnTo>
                    <a:pt x="15" y="6"/>
                  </a:lnTo>
                  <a:lnTo>
                    <a:pt x="19" y="2"/>
                  </a:lnTo>
                  <a:lnTo>
                    <a:pt x="23" y="0"/>
                  </a:lnTo>
                  <a:lnTo>
                    <a:pt x="23" y="67"/>
                  </a:lnTo>
                  <a:lnTo>
                    <a:pt x="23" y="133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640" name="Freeform 671"/>
            <p:cNvSpPr>
              <a:spLocks/>
            </p:cNvSpPr>
            <p:nvPr/>
          </p:nvSpPr>
          <p:spPr bwMode="auto">
            <a:xfrm>
              <a:off x="1114" y="2426"/>
              <a:ext cx="435" cy="287"/>
            </a:xfrm>
            <a:custGeom>
              <a:avLst/>
              <a:gdLst>
                <a:gd name="T0" fmla="*/ 0 w 870"/>
                <a:gd name="T1" fmla="*/ 49 h 572"/>
                <a:gd name="T2" fmla="*/ 51 w 870"/>
                <a:gd name="T3" fmla="*/ 72 h 572"/>
                <a:gd name="T4" fmla="*/ 109 w 870"/>
                <a:gd name="T5" fmla="*/ 26 h 572"/>
                <a:gd name="T6" fmla="*/ 109 w 870"/>
                <a:gd name="T7" fmla="*/ 24 h 572"/>
                <a:gd name="T8" fmla="*/ 107 w 870"/>
                <a:gd name="T9" fmla="*/ 24 h 572"/>
                <a:gd name="T10" fmla="*/ 107 w 870"/>
                <a:gd name="T11" fmla="*/ 14 h 572"/>
                <a:gd name="T12" fmla="*/ 108 w 870"/>
                <a:gd name="T13" fmla="*/ 13 h 572"/>
                <a:gd name="T14" fmla="*/ 108 w 870"/>
                <a:gd name="T15" fmla="*/ 11 h 572"/>
                <a:gd name="T16" fmla="*/ 58 w 870"/>
                <a:gd name="T17" fmla="*/ 0 h 572"/>
                <a:gd name="T18" fmla="*/ 0 w 870"/>
                <a:gd name="T19" fmla="*/ 33 h 572"/>
                <a:gd name="T20" fmla="*/ 0 w 870"/>
                <a:gd name="T21" fmla="*/ 49 h 5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70" h="572">
                  <a:moveTo>
                    <a:pt x="0" y="390"/>
                  </a:moveTo>
                  <a:lnTo>
                    <a:pt x="407" y="572"/>
                  </a:lnTo>
                  <a:lnTo>
                    <a:pt x="870" y="202"/>
                  </a:lnTo>
                  <a:lnTo>
                    <a:pt x="870" y="190"/>
                  </a:lnTo>
                  <a:lnTo>
                    <a:pt x="849" y="186"/>
                  </a:lnTo>
                  <a:lnTo>
                    <a:pt x="849" y="109"/>
                  </a:lnTo>
                  <a:lnTo>
                    <a:pt x="862" y="100"/>
                  </a:lnTo>
                  <a:lnTo>
                    <a:pt x="862" y="88"/>
                  </a:lnTo>
                  <a:lnTo>
                    <a:pt x="463" y="0"/>
                  </a:lnTo>
                  <a:lnTo>
                    <a:pt x="0" y="261"/>
                  </a:lnTo>
                  <a:lnTo>
                    <a:pt x="0" y="390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641" name="Freeform 672"/>
            <p:cNvSpPr>
              <a:spLocks/>
            </p:cNvSpPr>
            <p:nvPr/>
          </p:nvSpPr>
          <p:spPr bwMode="auto">
            <a:xfrm>
              <a:off x="1114" y="2476"/>
              <a:ext cx="436" cy="231"/>
            </a:xfrm>
            <a:custGeom>
              <a:avLst/>
              <a:gdLst>
                <a:gd name="T0" fmla="*/ 0 w 872"/>
                <a:gd name="T1" fmla="*/ 36 h 461"/>
                <a:gd name="T2" fmla="*/ 59 w 872"/>
                <a:gd name="T3" fmla="*/ 0 h 461"/>
                <a:gd name="T4" fmla="*/ 109 w 872"/>
                <a:gd name="T5" fmla="*/ 12 h 461"/>
                <a:gd name="T6" fmla="*/ 51 w 872"/>
                <a:gd name="T7" fmla="*/ 58 h 461"/>
                <a:gd name="T8" fmla="*/ 0 w 872"/>
                <a:gd name="T9" fmla="*/ 36 h 4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72" h="461">
                  <a:moveTo>
                    <a:pt x="0" y="284"/>
                  </a:moveTo>
                  <a:lnTo>
                    <a:pt x="469" y="0"/>
                  </a:lnTo>
                  <a:lnTo>
                    <a:pt x="872" y="90"/>
                  </a:lnTo>
                  <a:lnTo>
                    <a:pt x="407" y="461"/>
                  </a:lnTo>
                  <a:lnTo>
                    <a:pt x="0" y="284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642" name="Freeform 673"/>
            <p:cNvSpPr>
              <a:spLocks/>
            </p:cNvSpPr>
            <p:nvPr/>
          </p:nvSpPr>
          <p:spPr bwMode="auto">
            <a:xfrm>
              <a:off x="1316" y="2478"/>
              <a:ext cx="222" cy="222"/>
            </a:xfrm>
            <a:custGeom>
              <a:avLst/>
              <a:gdLst>
                <a:gd name="T0" fmla="*/ 0 w 444"/>
                <a:gd name="T1" fmla="*/ 43 h 443"/>
                <a:gd name="T2" fmla="*/ 0 w 444"/>
                <a:gd name="T3" fmla="*/ 56 h 443"/>
                <a:gd name="T4" fmla="*/ 56 w 444"/>
                <a:gd name="T5" fmla="*/ 12 h 443"/>
                <a:gd name="T6" fmla="*/ 56 w 444"/>
                <a:gd name="T7" fmla="*/ 0 h 443"/>
                <a:gd name="T8" fmla="*/ 0 w 444"/>
                <a:gd name="T9" fmla="*/ 43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4" h="443">
                  <a:moveTo>
                    <a:pt x="0" y="341"/>
                  </a:moveTo>
                  <a:lnTo>
                    <a:pt x="0" y="443"/>
                  </a:lnTo>
                  <a:lnTo>
                    <a:pt x="444" y="92"/>
                  </a:lnTo>
                  <a:lnTo>
                    <a:pt x="444" y="0"/>
                  </a:lnTo>
                  <a:lnTo>
                    <a:pt x="0" y="34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643" name="Freeform 674"/>
            <p:cNvSpPr>
              <a:spLocks/>
            </p:cNvSpPr>
            <p:nvPr/>
          </p:nvSpPr>
          <p:spPr bwMode="auto">
            <a:xfrm>
              <a:off x="1118" y="2563"/>
              <a:ext cx="198" cy="137"/>
            </a:xfrm>
            <a:custGeom>
              <a:avLst/>
              <a:gdLst>
                <a:gd name="T0" fmla="*/ 0 w 395"/>
                <a:gd name="T1" fmla="*/ 0 h 274"/>
                <a:gd name="T2" fmla="*/ 0 w 395"/>
                <a:gd name="T3" fmla="*/ 14 h 274"/>
                <a:gd name="T4" fmla="*/ 50 w 395"/>
                <a:gd name="T5" fmla="*/ 35 h 274"/>
                <a:gd name="T6" fmla="*/ 50 w 395"/>
                <a:gd name="T7" fmla="*/ 22 h 274"/>
                <a:gd name="T8" fmla="*/ 0 w 395"/>
                <a:gd name="T9" fmla="*/ 0 h 2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5" h="274">
                  <a:moveTo>
                    <a:pt x="0" y="0"/>
                  </a:moveTo>
                  <a:lnTo>
                    <a:pt x="0" y="105"/>
                  </a:lnTo>
                  <a:lnTo>
                    <a:pt x="395" y="274"/>
                  </a:lnTo>
                  <a:lnTo>
                    <a:pt x="395" y="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644" name="Freeform 675"/>
            <p:cNvSpPr>
              <a:spLocks/>
            </p:cNvSpPr>
            <p:nvPr/>
          </p:nvSpPr>
          <p:spPr bwMode="auto">
            <a:xfrm>
              <a:off x="1115" y="2558"/>
              <a:ext cx="201" cy="91"/>
            </a:xfrm>
            <a:custGeom>
              <a:avLst/>
              <a:gdLst>
                <a:gd name="T0" fmla="*/ 0 w 403"/>
                <a:gd name="T1" fmla="*/ 0 h 182"/>
                <a:gd name="T2" fmla="*/ 0 w 403"/>
                <a:gd name="T3" fmla="*/ 1 h 182"/>
                <a:gd name="T4" fmla="*/ 50 w 403"/>
                <a:gd name="T5" fmla="*/ 23 h 182"/>
                <a:gd name="T6" fmla="*/ 50 w 403"/>
                <a:gd name="T7" fmla="*/ 22 h 182"/>
                <a:gd name="T8" fmla="*/ 0 w 403"/>
                <a:gd name="T9" fmla="*/ 0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3" h="182">
                  <a:moveTo>
                    <a:pt x="0" y="0"/>
                  </a:moveTo>
                  <a:lnTo>
                    <a:pt x="0" y="6"/>
                  </a:lnTo>
                  <a:lnTo>
                    <a:pt x="403" y="182"/>
                  </a:lnTo>
                  <a:lnTo>
                    <a:pt x="403" y="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645" name="Freeform 676"/>
            <p:cNvSpPr>
              <a:spLocks/>
            </p:cNvSpPr>
            <p:nvPr/>
          </p:nvSpPr>
          <p:spPr bwMode="auto">
            <a:xfrm>
              <a:off x="1317" y="2522"/>
              <a:ext cx="233" cy="191"/>
            </a:xfrm>
            <a:custGeom>
              <a:avLst/>
              <a:gdLst>
                <a:gd name="T0" fmla="*/ 0 w 465"/>
                <a:gd name="T1" fmla="*/ 47 h 382"/>
                <a:gd name="T2" fmla="*/ 0 w 465"/>
                <a:gd name="T3" fmla="*/ 48 h 382"/>
                <a:gd name="T4" fmla="*/ 59 w 465"/>
                <a:gd name="T5" fmla="*/ 2 h 382"/>
                <a:gd name="T6" fmla="*/ 59 w 465"/>
                <a:gd name="T7" fmla="*/ 0 h 382"/>
                <a:gd name="T8" fmla="*/ 0 w 465"/>
                <a:gd name="T9" fmla="*/ 47 h 3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5" h="382">
                  <a:moveTo>
                    <a:pt x="0" y="371"/>
                  </a:moveTo>
                  <a:lnTo>
                    <a:pt x="0" y="382"/>
                  </a:lnTo>
                  <a:lnTo>
                    <a:pt x="465" y="12"/>
                  </a:lnTo>
                  <a:lnTo>
                    <a:pt x="465" y="0"/>
                  </a:lnTo>
                  <a:lnTo>
                    <a:pt x="0" y="371"/>
                  </a:ln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646" name="Freeform 677"/>
            <p:cNvSpPr>
              <a:spLocks/>
            </p:cNvSpPr>
            <p:nvPr/>
          </p:nvSpPr>
          <p:spPr bwMode="auto">
            <a:xfrm>
              <a:off x="1114" y="2426"/>
              <a:ext cx="431" cy="219"/>
            </a:xfrm>
            <a:custGeom>
              <a:avLst/>
              <a:gdLst>
                <a:gd name="T0" fmla="*/ 0 w 862"/>
                <a:gd name="T1" fmla="*/ 33 h 438"/>
                <a:gd name="T2" fmla="*/ 58 w 862"/>
                <a:gd name="T3" fmla="*/ 0 h 438"/>
                <a:gd name="T4" fmla="*/ 108 w 862"/>
                <a:gd name="T5" fmla="*/ 11 h 438"/>
                <a:gd name="T6" fmla="*/ 51 w 862"/>
                <a:gd name="T7" fmla="*/ 55 h 438"/>
                <a:gd name="T8" fmla="*/ 0 w 862"/>
                <a:gd name="T9" fmla="*/ 33 h 4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2" h="438">
                  <a:moveTo>
                    <a:pt x="0" y="261"/>
                  </a:moveTo>
                  <a:lnTo>
                    <a:pt x="459" y="0"/>
                  </a:lnTo>
                  <a:lnTo>
                    <a:pt x="862" y="88"/>
                  </a:lnTo>
                  <a:lnTo>
                    <a:pt x="405" y="438"/>
                  </a:lnTo>
                  <a:lnTo>
                    <a:pt x="0" y="26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grpSp>
          <p:nvGrpSpPr>
            <p:cNvPr id="15647" name="Group 678"/>
            <p:cNvGrpSpPr>
              <a:grpSpLocks/>
            </p:cNvGrpSpPr>
            <p:nvPr/>
          </p:nvGrpSpPr>
          <p:grpSpPr bwMode="auto">
            <a:xfrm>
              <a:off x="1300" y="2439"/>
              <a:ext cx="224" cy="62"/>
              <a:chOff x="1636" y="2760"/>
              <a:chExt cx="224" cy="62"/>
            </a:xfrm>
          </p:grpSpPr>
          <p:sp>
            <p:nvSpPr>
              <p:cNvPr id="15661" name="Freeform 679"/>
              <p:cNvSpPr>
                <a:spLocks/>
              </p:cNvSpPr>
              <p:nvPr/>
            </p:nvSpPr>
            <p:spPr bwMode="auto">
              <a:xfrm>
                <a:off x="1651" y="2760"/>
                <a:ext cx="209" cy="52"/>
              </a:xfrm>
              <a:custGeom>
                <a:avLst/>
                <a:gdLst>
                  <a:gd name="T0" fmla="*/ 2 w 417"/>
                  <a:gd name="T1" fmla="*/ 0 h 104"/>
                  <a:gd name="T2" fmla="*/ 0 w 417"/>
                  <a:gd name="T3" fmla="*/ 1 h 104"/>
                  <a:gd name="T4" fmla="*/ 51 w 417"/>
                  <a:gd name="T5" fmla="*/ 13 h 104"/>
                  <a:gd name="T6" fmla="*/ 53 w 417"/>
                  <a:gd name="T7" fmla="*/ 13 h 104"/>
                  <a:gd name="T8" fmla="*/ 2 w 417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104">
                    <a:moveTo>
                      <a:pt x="16" y="0"/>
                    </a:moveTo>
                    <a:lnTo>
                      <a:pt x="0" y="8"/>
                    </a:lnTo>
                    <a:lnTo>
                      <a:pt x="408" y="104"/>
                    </a:lnTo>
                    <a:lnTo>
                      <a:pt x="417" y="9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662" name="Freeform 680"/>
              <p:cNvSpPr>
                <a:spLocks/>
              </p:cNvSpPr>
              <p:nvPr/>
            </p:nvSpPr>
            <p:spPr bwMode="auto">
              <a:xfrm>
                <a:off x="1636" y="2769"/>
                <a:ext cx="210" cy="53"/>
              </a:xfrm>
              <a:custGeom>
                <a:avLst/>
                <a:gdLst>
                  <a:gd name="T0" fmla="*/ 2 w 420"/>
                  <a:gd name="T1" fmla="*/ 0 h 108"/>
                  <a:gd name="T2" fmla="*/ 0 w 420"/>
                  <a:gd name="T3" fmla="*/ 1 h 108"/>
                  <a:gd name="T4" fmla="*/ 52 w 420"/>
                  <a:gd name="T5" fmla="*/ 13 h 108"/>
                  <a:gd name="T6" fmla="*/ 53 w 420"/>
                  <a:gd name="T7" fmla="*/ 12 h 108"/>
                  <a:gd name="T8" fmla="*/ 2 w 420"/>
                  <a:gd name="T9" fmla="*/ 0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0" h="108">
                    <a:moveTo>
                      <a:pt x="15" y="0"/>
                    </a:moveTo>
                    <a:lnTo>
                      <a:pt x="0" y="8"/>
                    </a:lnTo>
                    <a:lnTo>
                      <a:pt x="411" y="108"/>
                    </a:lnTo>
                    <a:lnTo>
                      <a:pt x="420" y="10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15648" name="Freeform 681"/>
            <p:cNvSpPr>
              <a:spLocks/>
            </p:cNvSpPr>
            <p:nvPr/>
          </p:nvSpPr>
          <p:spPr bwMode="auto">
            <a:xfrm>
              <a:off x="1316" y="2471"/>
              <a:ext cx="229" cy="178"/>
            </a:xfrm>
            <a:custGeom>
              <a:avLst/>
              <a:gdLst>
                <a:gd name="T0" fmla="*/ 0 w 457"/>
                <a:gd name="T1" fmla="*/ 43 h 357"/>
                <a:gd name="T2" fmla="*/ 0 w 457"/>
                <a:gd name="T3" fmla="*/ 44 h 357"/>
                <a:gd name="T4" fmla="*/ 58 w 457"/>
                <a:gd name="T5" fmla="*/ 1 h 357"/>
                <a:gd name="T6" fmla="*/ 58 w 457"/>
                <a:gd name="T7" fmla="*/ 0 h 357"/>
                <a:gd name="T8" fmla="*/ 0 w 457"/>
                <a:gd name="T9" fmla="*/ 43 h 3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7" h="357">
                  <a:moveTo>
                    <a:pt x="0" y="350"/>
                  </a:moveTo>
                  <a:lnTo>
                    <a:pt x="0" y="357"/>
                  </a:lnTo>
                  <a:lnTo>
                    <a:pt x="457" y="10"/>
                  </a:lnTo>
                  <a:lnTo>
                    <a:pt x="457" y="0"/>
                  </a:lnTo>
                  <a:lnTo>
                    <a:pt x="0" y="350"/>
                  </a:ln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grpSp>
          <p:nvGrpSpPr>
            <p:cNvPr id="15649" name="Group 682"/>
            <p:cNvGrpSpPr>
              <a:grpSpLocks/>
            </p:cNvGrpSpPr>
            <p:nvPr/>
          </p:nvGrpSpPr>
          <p:grpSpPr bwMode="auto">
            <a:xfrm>
              <a:off x="1316" y="2486"/>
              <a:ext cx="221" cy="203"/>
              <a:chOff x="1652" y="2807"/>
              <a:chExt cx="221" cy="203"/>
            </a:xfrm>
          </p:grpSpPr>
          <p:sp>
            <p:nvSpPr>
              <p:cNvPr id="15656" name="Line 683"/>
              <p:cNvSpPr>
                <a:spLocks noChangeShapeType="1"/>
              </p:cNvSpPr>
              <p:nvPr/>
            </p:nvSpPr>
            <p:spPr bwMode="auto">
              <a:xfrm flipH="1">
                <a:off x="1652" y="2807"/>
                <a:ext cx="221" cy="16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657" name="Line 684"/>
              <p:cNvSpPr>
                <a:spLocks noChangeShapeType="1"/>
              </p:cNvSpPr>
              <p:nvPr/>
            </p:nvSpPr>
            <p:spPr bwMode="auto">
              <a:xfrm flipH="1">
                <a:off x="1652" y="2815"/>
                <a:ext cx="221" cy="16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658" name="Line 685"/>
              <p:cNvSpPr>
                <a:spLocks noChangeShapeType="1"/>
              </p:cNvSpPr>
              <p:nvPr/>
            </p:nvSpPr>
            <p:spPr bwMode="auto">
              <a:xfrm flipH="1">
                <a:off x="1652" y="2822"/>
                <a:ext cx="221" cy="17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659" name="Line 686"/>
              <p:cNvSpPr>
                <a:spLocks noChangeShapeType="1"/>
              </p:cNvSpPr>
              <p:nvPr/>
            </p:nvSpPr>
            <p:spPr bwMode="auto">
              <a:xfrm flipH="1">
                <a:off x="1652" y="2830"/>
                <a:ext cx="221" cy="17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660" name="Line 687"/>
              <p:cNvSpPr>
                <a:spLocks noChangeShapeType="1"/>
              </p:cNvSpPr>
              <p:nvPr/>
            </p:nvSpPr>
            <p:spPr bwMode="auto">
              <a:xfrm flipH="1">
                <a:off x="1652" y="2838"/>
                <a:ext cx="221" cy="17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15650" name="Group 688"/>
            <p:cNvGrpSpPr>
              <a:grpSpLocks/>
            </p:cNvGrpSpPr>
            <p:nvPr/>
          </p:nvGrpSpPr>
          <p:grpSpPr bwMode="auto">
            <a:xfrm>
              <a:off x="1118" y="2569"/>
              <a:ext cx="198" cy="120"/>
              <a:chOff x="1454" y="2890"/>
              <a:chExt cx="198" cy="120"/>
            </a:xfrm>
          </p:grpSpPr>
          <p:sp>
            <p:nvSpPr>
              <p:cNvPr id="15651" name="Line 689"/>
              <p:cNvSpPr>
                <a:spLocks noChangeShapeType="1"/>
              </p:cNvSpPr>
              <p:nvPr/>
            </p:nvSpPr>
            <p:spPr bwMode="auto">
              <a:xfrm>
                <a:off x="1454" y="2890"/>
                <a:ext cx="198" cy="8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652" name="Line 690"/>
              <p:cNvSpPr>
                <a:spLocks noChangeShapeType="1"/>
              </p:cNvSpPr>
              <p:nvPr/>
            </p:nvSpPr>
            <p:spPr bwMode="auto">
              <a:xfrm>
                <a:off x="1454" y="2896"/>
                <a:ext cx="198" cy="8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653" name="Line 691"/>
              <p:cNvSpPr>
                <a:spLocks noChangeShapeType="1"/>
              </p:cNvSpPr>
              <p:nvPr/>
            </p:nvSpPr>
            <p:spPr bwMode="auto">
              <a:xfrm>
                <a:off x="1454" y="2905"/>
                <a:ext cx="198" cy="8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654" name="Line 692"/>
              <p:cNvSpPr>
                <a:spLocks noChangeShapeType="1"/>
              </p:cNvSpPr>
              <p:nvPr/>
            </p:nvSpPr>
            <p:spPr bwMode="auto">
              <a:xfrm>
                <a:off x="1454" y="2914"/>
                <a:ext cx="198" cy="8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655" name="Line 693"/>
              <p:cNvSpPr>
                <a:spLocks noChangeShapeType="1"/>
              </p:cNvSpPr>
              <p:nvPr/>
            </p:nvSpPr>
            <p:spPr bwMode="auto">
              <a:xfrm>
                <a:off x="1454" y="2925"/>
                <a:ext cx="198" cy="8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</p:grpSp>
      </p:grpSp>
      <p:grpSp>
        <p:nvGrpSpPr>
          <p:cNvPr id="10275" name="Group 694"/>
          <p:cNvGrpSpPr>
            <a:grpSpLocks/>
          </p:cNvGrpSpPr>
          <p:nvPr/>
        </p:nvGrpSpPr>
        <p:grpSpPr bwMode="auto">
          <a:xfrm>
            <a:off x="6530975" y="5291138"/>
            <a:ext cx="990600" cy="685800"/>
            <a:chOff x="3787" y="2747"/>
            <a:chExt cx="473" cy="340"/>
          </a:xfrm>
        </p:grpSpPr>
        <p:pic>
          <p:nvPicPr>
            <p:cNvPr id="15624" name="Picture 69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1" y="2882"/>
              <a:ext cx="239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625" name="Rectangle 696"/>
            <p:cNvSpPr>
              <a:spLocks noChangeArrowheads="1"/>
            </p:cNvSpPr>
            <p:nvPr/>
          </p:nvSpPr>
          <p:spPr bwMode="auto">
            <a:xfrm>
              <a:off x="3787" y="2747"/>
              <a:ext cx="345" cy="230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grpSp>
          <p:nvGrpSpPr>
            <p:cNvPr id="15626" name="Group 697"/>
            <p:cNvGrpSpPr>
              <a:grpSpLocks/>
            </p:cNvGrpSpPr>
            <p:nvPr/>
          </p:nvGrpSpPr>
          <p:grpSpPr bwMode="auto">
            <a:xfrm>
              <a:off x="3868" y="2769"/>
              <a:ext cx="183" cy="186"/>
              <a:chOff x="3868" y="2769"/>
              <a:chExt cx="183" cy="186"/>
            </a:xfrm>
          </p:grpSpPr>
          <p:sp>
            <p:nvSpPr>
              <p:cNvPr id="15627" name="Freeform 698"/>
              <p:cNvSpPr>
                <a:spLocks/>
              </p:cNvSpPr>
              <p:nvPr/>
            </p:nvSpPr>
            <p:spPr bwMode="auto">
              <a:xfrm>
                <a:off x="3949" y="2769"/>
                <a:ext cx="24" cy="27"/>
              </a:xfrm>
              <a:custGeom>
                <a:avLst/>
                <a:gdLst>
                  <a:gd name="T0" fmla="*/ 0 w 48"/>
                  <a:gd name="T1" fmla="*/ 2 h 56"/>
                  <a:gd name="T2" fmla="*/ 3 w 48"/>
                  <a:gd name="T3" fmla="*/ 2 h 56"/>
                  <a:gd name="T4" fmla="*/ 3 w 48"/>
                  <a:gd name="T5" fmla="*/ 0 h 56"/>
                  <a:gd name="T6" fmla="*/ 4 w 48"/>
                  <a:gd name="T7" fmla="*/ 2 h 56"/>
                  <a:gd name="T8" fmla="*/ 6 w 48"/>
                  <a:gd name="T9" fmla="*/ 2 h 56"/>
                  <a:gd name="T10" fmla="*/ 5 w 48"/>
                  <a:gd name="T11" fmla="*/ 4 h 56"/>
                  <a:gd name="T12" fmla="*/ 5 w 48"/>
                  <a:gd name="T13" fmla="*/ 6 h 56"/>
                  <a:gd name="T14" fmla="*/ 3 w 48"/>
                  <a:gd name="T15" fmla="*/ 4 h 56"/>
                  <a:gd name="T16" fmla="*/ 1 w 48"/>
                  <a:gd name="T17" fmla="*/ 6 h 56"/>
                  <a:gd name="T18" fmla="*/ 2 w 48"/>
                  <a:gd name="T19" fmla="*/ 4 h 56"/>
                  <a:gd name="T20" fmla="*/ 0 w 48"/>
                  <a:gd name="T21" fmla="*/ 2 h 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8" h="56">
                    <a:moveTo>
                      <a:pt x="0" y="19"/>
                    </a:moveTo>
                    <a:lnTo>
                      <a:pt x="17" y="19"/>
                    </a:lnTo>
                    <a:lnTo>
                      <a:pt x="23" y="0"/>
                    </a:lnTo>
                    <a:lnTo>
                      <a:pt x="30" y="19"/>
                    </a:lnTo>
                    <a:lnTo>
                      <a:pt x="48" y="19"/>
                    </a:lnTo>
                    <a:lnTo>
                      <a:pt x="34" y="33"/>
                    </a:lnTo>
                    <a:lnTo>
                      <a:pt x="40" y="56"/>
                    </a:lnTo>
                    <a:lnTo>
                      <a:pt x="23" y="40"/>
                    </a:lnTo>
                    <a:lnTo>
                      <a:pt x="7" y="56"/>
                    </a:lnTo>
                    <a:lnTo>
                      <a:pt x="13" y="33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0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628" name="Freeform 699"/>
              <p:cNvSpPr>
                <a:spLocks/>
              </p:cNvSpPr>
              <p:nvPr/>
            </p:nvSpPr>
            <p:spPr bwMode="auto">
              <a:xfrm>
                <a:off x="3984" y="2782"/>
                <a:ext cx="23" cy="28"/>
              </a:xfrm>
              <a:custGeom>
                <a:avLst/>
                <a:gdLst>
                  <a:gd name="T0" fmla="*/ 0 w 46"/>
                  <a:gd name="T1" fmla="*/ 3 h 56"/>
                  <a:gd name="T2" fmla="*/ 2 w 46"/>
                  <a:gd name="T3" fmla="*/ 3 h 56"/>
                  <a:gd name="T4" fmla="*/ 3 w 46"/>
                  <a:gd name="T5" fmla="*/ 0 h 56"/>
                  <a:gd name="T6" fmla="*/ 4 w 46"/>
                  <a:gd name="T7" fmla="*/ 3 h 56"/>
                  <a:gd name="T8" fmla="*/ 6 w 46"/>
                  <a:gd name="T9" fmla="*/ 3 h 56"/>
                  <a:gd name="T10" fmla="*/ 5 w 46"/>
                  <a:gd name="T11" fmla="*/ 5 h 56"/>
                  <a:gd name="T12" fmla="*/ 5 w 46"/>
                  <a:gd name="T13" fmla="*/ 7 h 56"/>
                  <a:gd name="T14" fmla="*/ 3 w 46"/>
                  <a:gd name="T15" fmla="*/ 5 h 56"/>
                  <a:gd name="T16" fmla="*/ 1 w 46"/>
                  <a:gd name="T17" fmla="*/ 7 h 56"/>
                  <a:gd name="T18" fmla="*/ 2 w 46"/>
                  <a:gd name="T19" fmla="*/ 5 h 56"/>
                  <a:gd name="T20" fmla="*/ 0 w 46"/>
                  <a:gd name="T21" fmla="*/ 3 h 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" h="56">
                    <a:moveTo>
                      <a:pt x="0" y="19"/>
                    </a:moveTo>
                    <a:lnTo>
                      <a:pt x="15" y="19"/>
                    </a:lnTo>
                    <a:lnTo>
                      <a:pt x="23" y="0"/>
                    </a:lnTo>
                    <a:lnTo>
                      <a:pt x="31" y="19"/>
                    </a:lnTo>
                    <a:lnTo>
                      <a:pt x="46" y="19"/>
                    </a:lnTo>
                    <a:lnTo>
                      <a:pt x="34" y="33"/>
                    </a:lnTo>
                    <a:lnTo>
                      <a:pt x="38" y="56"/>
                    </a:lnTo>
                    <a:lnTo>
                      <a:pt x="23" y="40"/>
                    </a:lnTo>
                    <a:lnTo>
                      <a:pt x="7" y="56"/>
                    </a:lnTo>
                    <a:lnTo>
                      <a:pt x="11" y="33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0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629" name="Freeform 700"/>
              <p:cNvSpPr>
                <a:spLocks/>
              </p:cNvSpPr>
              <p:nvPr/>
            </p:nvSpPr>
            <p:spPr bwMode="auto">
              <a:xfrm>
                <a:off x="4015" y="2814"/>
                <a:ext cx="24" cy="28"/>
              </a:xfrm>
              <a:custGeom>
                <a:avLst/>
                <a:gdLst>
                  <a:gd name="T0" fmla="*/ 0 w 48"/>
                  <a:gd name="T1" fmla="*/ 3 h 56"/>
                  <a:gd name="T2" fmla="*/ 3 w 48"/>
                  <a:gd name="T3" fmla="*/ 3 h 56"/>
                  <a:gd name="T4" fmla="*/ 3 w 48"/>
                  <a:gd name="T5" fmla="*/ 0 h 56"/>
                  <a:gd name="T6" fmla="*/ 4 w 48"/>
                  <a:gd name="T7" fmla="*/ 3 h 56"/>
                  <a:gd name="T8" fmla="*/ 6 w 48"/>
                  <a:gd name="T9" fmla="*/ 3 h 56"/>
                  <a:gd name="T10" fmla="*/ 5 w 48"/>
                  <a:gd name="T11" fmla="*/ 5 h 56"/>
                  <a:gd name="T12" fmla="*/ 6 w 48"/>
                  <a:gd name="T13" fmla="*/ 7 h 56"/>
                  <a:gd name="T14" fmla="*/ 3 w 48"/>
                  <a:gd name="T15" fmla="*/ 6 h 56"/>
                  <a:gd name="T16" fmla="*/ 1 w 48"/>
                  <a:gd name="T17" fmla="*/ 7 h 56"/>
                  <a:gd name="T18" fmla="*/ 2 w 48"/>
                  <a:gd name="T19" fmla="*/ 5 h 56"/>
                  <a:gd name="T20" fmla="*/ 0 w 48"/>
                  <a:gd name="T21" fmla="*/ 3 h 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8" h="56">
                    <a:moveTo>
                      <a:pt x="0" y="20"/>
                    </a:moveTo>
                    <a:lnTo>
                      <a:pt x="18" y="20"/>
                    </a:lnTo>
                    <a:lnTo>
                      <a:pt x="23" y="0"/>
                    </a:lnTo>
                    <a:lnTo>
                      <a:pt x="31" y="20"/>
                    </a:lnTo>
                    <a:lnTo>
                      <a:pt x="48" y="20"/>
                    </a:lnTo>
                    <a:lnTo>
                      <a:pt x="35" y="33"/>
                    </a:lnTo>
                    <a:lnTo>
                      <a:pt x="41" y="56"/>
                    </a:lnTo>
                    <a:lnTo>
                      <a:pt x="23" y="41"/>
                    </a:lnTo>
                    <a:lnTo>
                      <a:pt x="8" y="56"/>
                    </a:lnTo>
                    <a:lnTo>
                      <a:pt x="14" y="33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E0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630" name="Freeform 701"/>
              <p:cNvSpPr>
                <a:spLocks/>
              </p:cNvSpPr>
              <p:nvPr/>
            </p:nvSpPr>
            <p:spPr bwMode="auto">
              <a:xfrm>
                <a:off x="4027" y="2851"/>
                <a:ext cx="24" cy="28"/>
              </a:xfrm>
              <a:custGeom>
                <a:avLst/>
                <a:gdLst>
                  <a:gd name="T0" fmla="*/ 0 w 48"/>
                  <a:gd name="T1" fmla="*/ 3 h 56"/>
                  <a:gd name="T2" fmla="*/ 2 w 48"/>
                  <a:gd name="T3" fmla="*/ 3 h 56"/>
                  <a:gd name="T4" fmla="*/ 3 w 48"/>
                  <a:gd name="T5" fmla="*/ 0 h 56"/>
                  <a:gd name="T6" fmla="*/ 4 w 48"/>
                  <a:gd name="T7" fmla="*/ 3 h 56"/>
                  <a:gd name="T8" fmla="*/ 6 w 48"/>
                  <a:gd name="T9" fmla="*/ 3 h 56"/>
                  <a:gd name="T10" fmla="*/ 5 w 48"/>
                  <a:gd name="T11" fmla="*/ 5 h 56"/>
                  <a:gd name="T12" fmla="*/ 5 w 48"/>
                  <a:gd name="T13" fmla="*/ 7 h 56"/>
                  <a:gd name="T14" fmla="*/ 3 w 48"/>
                  <a:gd name="T15" fmla="*/ 6 h 56"/>
                  <a:gd name="T16" fmla="*/ 1 w 48"/>
                  <a:gd name="T17" fmla="*/ 7 h 56"/>
                  <a:gd name="T18" fmla="*/ 2 w 48"/>
                  <a:gd name="T19" fmla="*/ 5 h 56"/>
                  <a:gd name="T20" fmla="*/ 0 w 48"/>
                  <a:gd name="T21" fmla="*/ 3 h 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8" h="56">
                    <a:moveTo>
                      <a:pt x="0" y="19"/>
                    </a:moveTo>
                    <a:lnTo>
                      <a:pt x="16" y="19"/>
                    </a:lnTo>
                    <a:lnTo>
                      <a:pt x="23" y="0"/>
                    </a:lnTo>
                    <a:lnTo>
                      <a:pt x="31" y="19"/>
                    </a:lnTo>
                    <a:lnTo>
                      <a:pt x="48" y="19"/>
                    </a:lnTo>
                    <a:lnTo>
                      <a:pt x="35" y="33"/>
                    </a:lnTo>
                    <a:lnTo>
                      <a:pt x="39" y="56"/>
                    </a:lnTo>
                    <a:lnTo>
                      <a:pt x="23" y="41"/>
                    </a:lnTo>
                    <a:lnTo>
                      <a:pt x="8" y="56"/>
                    </a:lnTo>
                    <a:lnTo>
                      <a:pt x="12" y="33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0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631" name="Freeform 702"/>
              <p:cNvSpPr>
                <a:spLocks/>
              </p:cNvSpPr>
              <p:nvPr/>
            </p:nvSpPr>
            <p:spPr bwMode="auto">
              <a:xfrm>
                <a:off x="4013" y="2891"/>
                <a:ext cx="24" cy="27"/>
              </a:xfrm>
              <a:custGeom>
                <a:avLst/>
                <a:gdLst>
                  <a:gd name="T0" fmla="*/ 0 w 48"/>
                  <a:gd name="T1" fmla="*/ 3 h 54"/>
                  <a:gd name="T2" fmla="*/ 3 w 48"/>
                  <a:gd name="T3" fmla="*/ 3 h 54"/>
                  <a:gd name="T4" fmla="*/ 3 w 48"/>
                  <a:gd name="T5" fmla="*/ 0 h 54"/>
                  <a:gd name="T6" fmla="*/ 4 w 48"/>
                  <a:gd name="T7" fmla="*/ 3 h 54"/>
                  <a:gd name="T8" fmla="*/ 6 w 48"/>
                  <a:gd name="T9" fmla="*/ 3 h 54"/>
                  <a:gd name="T10" fmla="*/ 5 w 48"/>
                  <a:gd name="T11" fmla="*/ 4 h 54"/>
                  <a:gd name="T12" fmla="*/ 6 w 48"/>
                  <a:gd name="T13" fmla="*/ 7 h 54"/>
                  <a:gd name="T14" fmla="*/ 3 w 48"/>
                  <a:gd name="T15" fmla="*/ 5 h 54"/>
                  <a:gd name="T16" fmla="*/ 1 w 48"/>
                  <a:gd name="T17" fmla="*/ 7 h 54"/>
                  <a:gd name="T18" fmla="*/ 2 w 48"/>
                  <a:gd name="T19" fmla="*/ 4 h 54"/>
                  <a:gd name="T20" fmla="*/ 0 w 48"/>
                  <a:gd name="T21" fmla="*/ 3 h 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8" h="54">
                    <a:moveTo>
                      <a:pt x="0" y="17"/>
                    </a:moveTo>
                    <a:lnTo>
                      <a:pt x="18" y="17"/>
                    </a:lnTo>
                    <a:lnTo>
                      <a:pt x="23" y="0"/>
                    </a:lnTo>
                    <a:lnTo>
                      <a:pt x="31" y="17"/>
                    </a:lnTo>
                    <a:lnTo>
                      <a:pt x="48" y="17"/>
                    </a:lnTo>
                    <a:lnTo>
                      <a:pt x="35" y="31"/>
                    </a:lnTo>
                    <a:lnTo>
                      <a:pt x="41" y="54"/>
                    </a:lnTo>
                    <a:lnTo>
                      <a:pt x="23" y="38"/>
                    </a:lnTo>
                    <a:lnTo>
                      <a:pt x="8" y="54"/>
                    </a:lnTo>
                    <a:lnTo>
                      <a:pt x="14" y="3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E0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632" name="Freeform 703"/>
              <p:cNvSpPr>
                <a:spLocks/>
              </p:cNvSpPr>
              <p:nvPr/>
            </p:nvSpPr>
            <p:spPr bwMode="auto">
              <a:xfrm>
                <a:off x="3986" y="2919"/>
                <a:ext cx="24" cy="27"/>
              </a:xfrm>
              <a:custGeom>
                <a:avLst/>
                <a:gdLst>
                  <a:gd name="T0" fmla="*/ 0 w 48"/>
                  <a:gd name="T1" fmla="*/ 3 h 53"/>
                  <a:gd name="T2" fmla="*/ 3 w 48"/>
                  <a:gd name="T3" fmla="*/ 3 h 53"/>
                  <a:gd name="T4" fmla="*/ 4 w 48"/>
                  <a:gd name="T5" fmla="*/ 0 h 53"/>
                  <a:gd name="T6" fmla="*/ 4 w 48"/>
                  <a:gd name="T7" fmla="*/ 3 h 53"/>
                  <a:gd name="T8" fmla="*/ 6 w 48"/>
                  <a:gd name="T9" fmla="*/ 3 h 53"/>
                  <a:gd name="T10" fmla="*/ 5 w 48"/>
                  <a:gd name="T11" fmla="*/ 4 h 53"/>
                  <a:gd name="T12" fmla="*/ 5 w 48"/>
                  <a:gd name="T13" fmla="*/ 7 h 53"/>
                  <a:gd name="T14" fmla="*/ 4 w 48"/>
                  <a:gd name="T15" fmla="*/ 5 h 53"/>
                  <a:gd name="T16" fmla="*/ 1 w 48"/>
                  <a:gd name="T17" fmla="*/ 7 h 53"/>
                  <a:gd name="T18" fmla="*/ 2 w 48"/>
                  <a:gd name="T19" fmla="*/ 4 h 53"/>
                  <a:gd name="T20" fmla="*/ 0 w 48"/>
                  <a:gd name="T21" fmla="*/ 3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8" h="53">
                    <a:moveTo>
                      <a:pt x="0" y="17"/>
                    </a:moveTo>
                    <a:lnTo>
                      <a:pt x="19" y="17"/>
                    </a:lnTo>
                    <a:lnTo>
                      <a:pt x="25" y="0"/>
                    </a:lnTo>
                    <a:lnTo>
                      <a:pt x="32" y="17"/>
                    </a:lnTo>
                    <a:lnTo>
                      <a:pt x="48" y="17"/>
                    </a:lnTo>
                    <a:lnTo>
                      <a:pt x="36" y="30"/>
                    </a:lnTo>
                    <a:lnTo>
                      <a:pt x="40" y="53"/>
                    </a:lnTo>
                    <a:lnTo>
                      <a:pt x="25" y="38"/>
                    </a:lnTo>
                    <a:lnTo>
                      <a:pt x="7" y="53"/>
                    </a:lnTo>
                    <a:lnTo>
                      <a:pt x="13" y="3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E0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633" name="Freeform 704"/>
              <p:cNvSpPr>
                <a:spLocks/>
              </p:cNvSpPr>
              <p:nvPr/>
            </p:nvSpPr>
            <p:spPr bwMode="auto">
              <a:xfrm>
                <a:off x="3949" y="2928"/>
                <a:ext cx="24" cy="27"/>
              </a:xfrm>
              <a:custGeom>
                <a:avLst/>
                <a:gdLst>
                  <a:gd name="T0" fmla="*/ 0 w 48"/>
                  <a:gd name="T1" fmla="*/ 3 h 54"/>
                  <a:gd name="T2" fmla="*/ 3 w 48"/>
                  <a:gd name="T3" fmla="*/ 3 h 54"/>
                  <a:gd name="T4" fmla="*/ 3 w 48"/>
                  <a:gd name="T5" fmla="*/ 0 h 54"/>
                  <a:gd name="T6" fmla="*/ 4 w 48"/>
                  <a:gd name="T7" fmla="*/ 3 h 54"/>
                  <a:gd name="T8" fmla="*/ 6 w 48"/>
                  <a:gd name="T9" fmla="*/ 3 h 54"/>
                  <a:gd name="T10" fmla="*/ 5 w 48"/>
                  <a:gd name="T11" fmla="*/ 4 h 54"/>
                  <a:gd name="T12" fmla="*/ 5 w 48"/>
                  <a:gd name="T13" fmla="*/ 7 h 54"/>
                  <a:gd name="T14" fmla="*/ 3 w 48"/>
                  <a:gd name="T15" fmla="*/ 5 h 54"/>
                  <a:gd name="T16" fmla="*/ 1 w 48"/>
                  <a:gd name="T17" fmla="*/ 7 h 54"/>
                  <a:gd name="T18" fmla="*/ 2 w 48"/>
                  <a:gd name="T19" fmla="*/ 4 h 54"/>
                  <a:gd name="T20" fmla="*/ 0 w 48"/>
                  <a:gd name="T21" fmla="*/ 3 h 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8" h="54">
                    <a:moveTo>
                      <a:pt x="0" y="17"/>
                    </a:moveTo>
                    <a:lnTo>
                      <a:pt x="17" y="17"/>
                    </a:lnTo>
                    <a:lnTo>
                      <a:pt x="23" y="0"/>
                    </a:lnTo>
                    <a:lnTo>
                      <a:pt x="30" y="17"/>
                    </a:lnTo>
                    <a:lnTo>
                      <a:pt x="48" y="17"/>
                    </a:lnTo>
                    <a:lnTo>
                      <a:pt x="34" y="31"/>
                    </a:lnTo>
                    <a:lnTo>
                      <a:pt x="40" y="54"/>
                    </a:lnTo>
                    <a:lnTo>
                      <a:pt x="23" y="38"/>
                    </a:lnTo>
                    <a:lnTo>
                      <a:pt x="7" y="54"/>
                    </a:lnTo>
                    <a:lnTo>
                      <a:pt x="13" y="3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E0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634" name="Freeform 705"/>
              <p:cNvSpPr>
                <a:spLocks/>
              </p:cNvSpPr>
              <p:nvPr/>
            </p:nvSpPr>
            <p:spPr bwMode="auto">
              <a:xfrm>
                <a:off x="3910" y="2781"/>
                <a:ext cx="24" cy="28"/>
              </a:xfrm>
              <a:custGeom>
                <a:avLst/>
                <a:gdLst>
                  <a:gd name="T0" fmla="*/ 6 w 48"/>
                  <a:gd name="T1" fmla="*/ 3 h 56"/>
                  <a:gd name="T2" fmla="*/ 4 w 48"/>
                  <a:gd name="T3" fmla="*/ 3 h 56"/>
                  <a:gd name="T4" fmla="*/ 4 w 48"/>
                  <a:gd name="T5" fmla="*/ 0 h 56"/>
                  <a:gd name="T6" fmla="*/ 3 w 48"/>
                  <a:gd name="T7" fmla="*/ 3 h 56"/>
                  <a:gd name="T8" fmla="*/ 0 w 48"/>
                  <a:gd name="T9" fmla="*/ 3 h 56"/>
                  <a:gd name="T10" fmla="*/ 2 w 48"/>
                  <a:gd name="T11" fmla="*/ 5 h 56"/>
                  <a:gd name="T12" fmla="*/ 1 w 48"/>
                  <a:gd name="T13" fmla="*/ 7 h 56"/>
                  <a:gd name="T14" fmla="*/ 4 w 48"/>
                  <a:gd name="T15" fmla="*/ 5 h 56"/>
                  <a:gd name="T16" fmla="*/ 5 w 48"/>
                  <a:gd name="T17" fmla="*/ 7 h 56"/>
                  <a:gd name="T18" fmla="*/ 5 w 48"/>
                  <a:gd name="T19" fmla="*/ 5 h 56"/>
                  <a:gd name="T20" fmla="*/ 6 w 48"/>
                  <a:gd name="T21" fmla="*/ 3 h 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8" h="56">
                    <a:moveTo>
                      <a:pt x="48" y="19"/>
                    </a:moveTo>
                    <a:lnTo>
                      <a:pt x="31" y="19"/>
                    </a:lnTo>
                    <a:lnTo>
                      <a:pt x="25" y="0"/>
                    </a:lnTo>
                    <a:lnTo>
                      <a:pt x="17" y="19"/>
                    </a:lnTo>
                    <a:lnTo>
                      <a:pt x="0" y="19"/>
                    </a:lnTo>
                    <a:lnTo>
                      <a:pt x="13" y="33"/>
                    </a:lnTo>
                    <a:lnTo>
                      <a:pt x="8" y="56"/>
                    </a:lnTo>
                    <a:lnTo>
                      <a:pt x="25" y="40"/>
                    </a:lnTo>
                    <a:lnTo>
                      <a:pt x="40" y="56"/>
                    </a:lnTo>
                    <a:lnTo>
                      <a:pt x="34" y="33"/>
                    </a:lnTo>
                    <a:lnTo>
                      <a:pt x="48" y="19"/>
                    </a:lnTo>
                    <a:close/>
                  </a:path>
                </a:pathLst>
              </a:custGeom>
              <a:solidFill>
                <a:srgbClr val="E0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635" name="Freeform 706"/>
              <p:cNvSpPr>
                <a:spLocks/>
              </p:cNvSpPr>
              <p:nvPr/>
            </p:nvSpPr>
            <p:spPr bwMode="auto">
              <a:xfrm>
                <a:off x="3879" y="2814"/>
                <a:ext cx="24" cy="27"/>
              </a:xfrm>
              <a:custGeom>
                <a:avLst/>
                <a:gdLst>
                  <a:gd name="T0" fmla="*/ 6 w 48"/>
                  <a:gd name="T1" fmla="*/ 3 h 54"/>
                  <a:gd name="T2" fmla="*/ 4 w 48"/>
                  <a:gd name="T3" fmla="*/ 3 h 54"/>
                  <a:gd name="T4" fmla="*/ 4 w 48"/>
                  <a:gd name="T5" fmla="*/ 0 h 54"/>
                  <a:gd name="T6" fmla="*/ 3 w 48"/>
                  <a:gd name="T7" fmla="*/ 3 h 54"/>
                  <a:gd name="T8" fmla="*/ 0 w 48"/>
                  <a:gd name="T9" fmla="*/ 3 h 54"/>
                  <a:gd name="T10" fmla="*/ 2 w 48"/>
                  <a:gd name="T11" fmla="*/ 4 h 54"/>
                  <a:gd name="T12" fmla="*/ 2 w 48"/>
                  <a:gd name="T13" fmla="*/ 7 h 54"/>
                  <a:gd name="T14" fmla="*/ 4 w 48"/>
                  <a:gd name="T15" fmla="*/ 5 h 54"/>
                  <a:gd name="T16" fmla="*/ 5 w 48"/>
                  <a:gd name="T17" fmla="*/ 7 h 54"/>
                  <a:gd name="T18" fmla="*/ 5 w 48"/>
                  <a:gd name="T19" fmla="*/ 4 h 54"/>
                  <a:gd name="T20" fmla="*/ 6 w 48"/>
                  <a:gd name="T21" fmla="*/ 3 h 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8" h="54">
                    <a:moveTo>
                      <a:pt x="48" y="20"/>
                    </a:moveTo>
                    <a:lnTo>
                      <a:pt x="32" y="20"/>
                    </a:lnTo>
                    <a:lnTo>
                      <a:pt x="25" y="0"/>
                    </a:lnTo>
                    <a:lnTo>
                      <a:pt x="17" y="20"/>
                    </a:lnTo>
                    <a:lnTo>
                      <a:pt x="0" y="20"/>
                    </a:lnTo>
                    <a:lnTo>
                      <a:pt x="13" y="31"/>
                    </a:lnTo>
                    <a:lnTo>
                      <a:pt x="9" y="54"/>
                    </a:lnTo>
                    <a:lnTo>
                      <a:pt x="25" y="39"/>
                    </a:lnTo>
                    <a:lnTo>
                      <a:pt x="40" y="54"/>
                    </a:lnTo>
                    <a:lnTo>
                      <a:pt x="34" y="31"/>
                    </a:lnTo>
                    <a:lnTo>
                      <a:pt x="48" y="20"/>
                    </a:lnTo>
                    <a:close/>
                  </a:path>
                </a:pathLst>
              </a:custGeom>
              <a:solidFill>
                <a:srgbClr val="E0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636" name="Freeform 707"/>
              <p:cNvSpPr>
                <a:spLocks/>
              </p:cNvSpPr>
              <p:nvPr/>
            </p:nvSpPr>
            <p:spPr bwMode="auto">
              <a:xfrm>
                <a:off x="3868" y="2851"/>
                <a:ext cx="24" cy="27"/>
              </a:xfrm>
              <a:custGeom>
                <a:avLst/>
                <a:gdLst>
                  <a:gd name="T0" fmla="*/ 6 w 48"/>
                  <a:gd name="T1" fmla="*/ 3 h 54"/>
                  <a:gd name="T2" fmla="*/ 4 w 48"/>
                  <a:gd name="T3" fmla="*/ 3 h 54"/>
                  <a:gd name="T4" fmla="*/ 4 w 48"/>
                  <a:gd name="T5" fmla="*/ 0 h 54"/>
                  <a:gd name="T6" fmla="*/ 3 w 48"/>
                  <a:gd name="T7" fmla="*/ 3 h 54"/>
                  <a:gd name="T8" fmla="*/ 0 w 48"/>
                  <a:gd name="T9" fmla="*/ 3 h 54"/>
                  <a:gd name="T10" fmla="*/ 2 w 48"/>
                  <a:gd name="T11" fmla="*/ 4 h 54"/>
                  <a:gd name="T12" fmla="*/ 1 w 48"/>
                  <a:gd name="T13" fmla="*/ 7 h 54"/>
                  <a:gd name="T14" fmla="*/ 4 w 48"/>
                  <a:gd name="T15" fmla="*/ 5 h 54"/>
                  <a:gd name="T16" fmla="*/ 6 w 48"/>
                  <a:gd name="T17" fmla="*/ 7 h 54"/>
                  <a:gd name="T18" fmla="*/ 5 w 48"/>
                  <a:gd name="T19" fmla="*/ 4 h 54"/>
                  <a:gd name="T20" fmla="*/ 6 w 48"/>
                  <a:gd name="T21" fmla="*/ 3 h 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8" h="54">
                    <a:moveTo>
                      <a:pt x="48" y="18"/>
                    </a:moveTo>
                    <a:lnTo>
                      <a:pt x="31" y="18"/>
                    </a:lnTo>
                    <a:lnTo>
                      <a:pt x="25" y="0"/>
                    </a:lnTo>
                    <a:lnTo>
                      <a:pt x="18" y="18"/>
                    </a:lnTo>
                    <a:lnTo>
                      <a:pt x="0" y="18"/>
                    </a:lnTo>
                    <a:lnTo>
                      <a:pt x="14" y="31"/>
                    </a:lnTo>
                    <a:lnTo>
                      <a:pt x="8" y="54"/>
                    </a:lnTo>
                    <a:lnTo>
                      <a:pt x="25" y="39"/>
                    </a:lnTo>
                    <a:lnTo>
                      <a:pt x="41" y="54"/>
                    </a:lnTo>
                    <a:lnTo>
                      <a:pt x="35" y="31"/>
                    </a:lnTo>
                    <a:lnTo>
                      <a:pt x="48" y="18"/>
                    </a:lnTo>
                    <a:close/>
                  </a:path>
                </a:pathLst>
              </a:custGeom>
              <a:solidFill>
                <a:srgbClr val="E0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637" name="Freeform 708"/>
              <p:cNvSpPr>
                <a:spLocks/>
              </p:cNvSpPr>
              <p:nvPr/>
            </p:nvSpPr>
            <p:spPr bwMode="auto">
              <a:xfrm>
                <a:off x="3882" y="2891"/>
                <a:ext cx="24" cy="26"/>
              </a:xfrm>
              <a:custGeom>
                <a:avLst/>
                <a:gdLst>
                  <a:gd name="T0" fmla="*/ 6 w 48"/>
                  <a:gd name="T1" fmla="*/ 2 h 54"/>
                  <a:gd name="T2" fmla="*/ 4 w 48"/>
                  <a:gd name="T3" fmla="*/ 2 h 54"/>
                  <a:gd name="T4" fmla="*/ 4 w 48"/>
                  <a:gd name="T5" fmla="*/ 0 h 54"/>
                  <a:gd name="T6" fmla="*/ 3 w 48"/>
                  <a:gd name="T7" fmla="*/ 2 h 54"/>
                  <a:gd name="T8" fmla="*/ 0 w 48"/>
                  <a:gd name="T9" fmla="*/ 2 h 54"/>
                  <a:gd name="T10" fmla="*/ 2 w 48"/>
                  <a:gd name="T11" fmla="*/ 3 h 54"/>
                  <a:gd name="T12" fmla="*/ 1 w 48"/>
                  <a:gd name="T13" fmla="*/ 6 h 54"/>
                  <a:gd name="T14" fmla="*/ 4 w 48"/>
                  <a:gd name="T15" fmla="*/ 4 h 54"/>
                  <a:gd name="T16" fmla="*/ 6 w 48"/>
                  <a:gd name="T17" fmla="*/ 6 h 54"/>
                  <a:gd name="T18" fmla="*/ 5 w 48"/>
                  <a:gd name="T19" fmla="*/ 3 h 54"/>
                  <a:gd name="T20" fmla="*/ 6 w 48"/>
                  <a:gd name="T21" fmla="*/ 2 h 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8" h="54">
                    <a:moveTo>
                      <a:pt x="48" y="19"/>
                    </a:moveTo>
                    <a:lnTo>
                      <a:pt x="31" y="19"/>
                    </a:lnTo>
                    <a:lnTo>
                      <a:pt x="25" y="0"/>
                    </a:lnTo>
                    <a:lnTo>
                      <a:pt x="18" y="19"/>
                    </a:lnTo>
                    <a:lnTo>
                      <a:pt x="0" y="19"/>
                    </a:lnTo>
                    <a:lnTo>
                      <a:pt x="14" y="31"/>
                    </a:lnTo>
                    <a:lnTo>
                      <a:pt x="8" y="54"/>
                    </a:lnTo>
                    <a:lnTo>
                      <a:pt x="25" y="38"/>
                    </a:lnTo>
                    <a:lnTo>
                      <a:pt x="41" y="54"/>
                    </a:lnTo>
                    <a:lnTo>
                      <a:pt x="35" y="31"/>
                    </a:lnTo>
                    <a:lnTo>
                      <a:pt x="48" y="19"/>
                    </a:lnTo>
                    <a:close/>
                  </a:path>
                </a:pathLst>
              </a:custGeom>
              <a:solidFill>
                <a:srgbClr val="E0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638" name="Freeform 709"/>
              <p:cNvSpPr>
                <a:spLocks/>
              </p:cNvSpPr>
              <p:nvPr/>
            </p:nvSpPr>
            <p:spPr bwMode="auto">
              <a:xfrm>
                <a:off x="3908" y="2918"/>
                <a:ext cx="24" cy="27"/>
              </a:xfrm>
              <a:custGeom>
                <a:avLst/>
                <a:gdLst>
                  <a:gd name="T0" fmla="*/ 6 w 48"/>
                  <a:gd name="T1" fmla="*/ 3 h 53"/>
                  <a:gd name="T2" fmla="*/ 5 w 48"/>
                  <a:gd name="T3" fmla="*/ 3 h 53"/>
                  <a:gd name="T4" fmla="*/ 4 w 48"/>
                  <a:gd name="T5" fmla="*/ 0 h 53"/>
                  <a:gd name="T6" fmla="*/ 3 w 48"/>
                  <a:gd name="T7" fmla="*/ 3 h 53"/>
                  <a:gd name="T8" fmla="*/ 0 w 48"/>
                  <a:gd name="T9" fmla="*/ 3 h 53"/>
                  <a:gd name="T10" fmla="*/ 2 w 48"/>
                  <a:gd name="T11" fmla="*/ 4 h 53"/>
                  <a:gd name="T12" fmla="*/ 2 w 48"/>
                  <a:gd name="T13" fmla="*/ 7 h 53"/>
                  <a:gd name="T14" fmla="*/ 4 w 48"/>
                  <a:gd name="T15" fmla="*/ 5 h 53"/>
                  <a:gd name="T16" fmla="*/ 5 w 48"/>
                  <a:gd name="T17" fmla="*/ 7 h 53"/>
                  <a:gd name="T18" fmla="*/ 5 w 48"/>
                  <a:gd name="T19" fmla="*/ 4 h 53"/>
                  <a:gd name="T20" fmla="*/ 6 w 48"/>
                  <a:gd name="T21" fmla="*/ 3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8" h="53">
                    <a:moveTo>
                      <a:pt x="48" y="19"/>
                    </a:moveTo>
                    <a:lnTo>
                      <a:pt x="33" y="19"/>
                    </a:lnTo>
                    <a:lnTo>
                      <a:pt x="25" y="0"/>
                    </a:lnTo>
                    <a:lnTo>
                      <a:pt x="17" y="19"/>
                    </a:lnTo>
                    <a:lnTo>
                      <a:pt x="0" y="19"/>
                    </a:lnTo>
                    <a:lnTo>
                      <a:pt x="14" y="32"/>
                    </a:lnTo>
                    <a:lnTo>
                      <a:pt x="10" y="53"/>
                    </a:lnTo>
                    <a:lnTo>
                      <a:pt x="25" y="38"/>
                    </a:lnTo>
                    <a:lnTo>
                      <a:pt x="40" y="53"/>
                    </a:lnTo>
                    <a:lnTo>
                      <a:pt x="37" y="32"/>
                    </a:lnTo>
                    <a:lnTo>
                      <a:pt x="48" y="19"/>
                    </a:lnTo>
                    <a:close/>
                  </a:path>
                </a:pathLst>
              </a:custGeom>
              <a:solidFill>
                <a:srgbClr val="E0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</p:grpSp>
      </p:grpSp>
      <p:sp>
        <p:nvSpPr>
          <p:cNvPr id="10276" name="Rectangle 710"/>
          <p:cNvSpPr>
            <a:spLocks noChangeArrowheads="1"/>
          </p:cNvSpPr>
          <p:nvPr/>
        </p:nvSpPr>
        <p:spPr bwMode="auto">
          <a:xfrm>
            <a:off x="4945063" y="5619750"/>
            <a:ext cx="3175" cy="1588"/>
          </a:xfrm>
          <a:prstGeom prst="rect">
            <a:avLst/>
          </a:pr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277" name="Freeform 711"/>
          <p:cNvSpPr>
            <a:spLocks/>
          </p:cNvSpPr>
          <p:nvPr/>
        </p:nvSpPr>
        <p:spPr bwMode="auto">
          <a:xfrm>
            <a:off x="4911725" y="5611813"/>
            <a:ext cx="1588" cy="4762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0 h 8"/>
              <a:gd name="T4" fmla="*/ 0 w 1588"/>
              <a:gd name="T5" fmla="*/ 1687284340 h 8"/>
              <a:gd name="T6" fmla="*/ 0 w 1588"/>
              <a:gd name="T7" fmla="*/ 1687284340 h 8"/>
              <a:gd name="T8" fmla="*/ 0 w 1588"/>
              <a:gd name="T9" fmla="*/ 0 h 8"/>
              <a:gd name="T10" fmla="*/ 0 w 1588"/>
              <a:gd name="T11" fmla="*/ 0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88" h="8">
                <a:moveTo>
                  <a:pt x="0" y="0"/>
                </a:moveTo>
                <a:lnTo>
                  <a:pt x="0" y="0"/>
                </a:ln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278" name="Rectangle 712"/>
          <p:cNvSpPr>
            <a:spLocks noChangeArrowheads="1"/>
          </p:cNvSpPr>
          <p:nvPr/>
        </p:nvSpPr>
        <p:spPr bwMode="auto">
          <a:xfrm>
            <a:off x="4308475" y="4189413"/>
            <a:ext cx="3175" cy="7937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279" name="Rectangle 713"/>
          <p:cNvSpPr>
            <a:spLocks noChangeArrowheads="1"/>
          </p:cNvSpPr>
          <p:nvPr/>
        </p:nvSpPr>
        <p:spPr bwMode="auto">
          <a:xfrm>
            <a:off x="4318000" y="4189413"/>
            <a:ext cx="4763" cy="7937"/>
          </a:xfrm>
          <a:prstGeom prst="rect">
            <a:avLst/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280" name="Rectangle 714"/>
          <p:cNvSpPr>
            <a:spLocks noChangeArrowheads="1"/>
          </p:cNvSpPr>
          <p:nvPr/>
        </p:nvSpPr>
        <p:spPr bwMode="auto">
          <a:xfrm>
            <a:off x="4329113" y="4189413"/>
            <a:ext cx="4762" cy="7937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281" name="Rectangle 715"/>
          <p:cNvSpPr>
            <a:spLocks noChangeArrowheads="1"/>
          </p:cNvSpPr>
          <p:nvPr/>
        </p:nvSpPr>
        <p:spPr bwMode="auto">
          <a:xfrm>
            <a:off x="4365625" y="4189413"/>
            <a:ext cx="6350" cy="7937"/>
          </a:xfrm>
          <a:prstGeom prst="rect">
            <a:avLst/>
          </a:prstGeom>
          <a:solidFill>
            <a:srgbClr val="C6C6C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282" name="Rectangle 716"/>
          <p:cNvSpPr>
            <a:spLocks noChangeArrowheads="1"/>
          </p:cNvSpPr>
          <p:nvPr/>
        </p:nvSpPr>
        <p:spPr bwMode="auto">
          <a:xfrm>
            <a:off x="4387850" y="4189413"/>
            <a:ext cx="3175" cy="7937"/>
          </a:xfrm>
          <a:prstGeom prst="rect">
            <a:avLst/>
          </a:prstGeom>
          <a:solidFill>
            <a:srgbClr val="BEBEB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283" name="Rectangle 717"/>
          <p:cNvSpPr>
            <a:spLocks noChangeArrowheads="1"/>
          </p:cNvSpPr>
          <p:nvPr/>
        </p:nvSpPr>
        <p:spPr bwMode="auto">
          <a:xfrm>
            <a:off x="4413250" y="4189413"/>
            <a:ext cx="6350" cy="7937"/>
          </a:xfrm>
          <a:prstGeom prst="rect">
            <a:avLst/>
          </a:prstGeom>
          <a:solidFill>
            <a:srgbClr val="B4B4B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284" name="Rectangle 718"/>
          <p:cNvSpPr>
            <a:spLocks noChangeArrowheads="1"/>
          </p:cNvSpPr>
          <p:nvPr/>
        </p:nvSpPr>
        <p:spPr bwMode="auto">
          <a:xfrm>
            <a:off x="4424363" y="4189413"/>
            <a:ext cx="4762" cy="7937"/>
          </a:xfrm>
          <a:prstGeom prst="rect">
            <a:avLst/>
          </a:prstGeom>
          <a:solidFill>
            <a:srgbClr val="B0B0B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285" name="Rectangle 719"/>
          <p:cNvSpPr>
            <a:spLocks noChangeArrowheads="1"/>
          </p:cNvSpPr>
          <p:nvPr/>
        </p:nvSpPr>
        <p:spPr bwMode="auto">
          <a:xfrm>
            <a:off x="4451350" y="4189413"/>
            <a:ext cx="4763" cy="7937"/>
          </a:xfrm>
          <a:prstGeom prst="rect">
            <a:avLst/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286" name="Rectangle 720"/>
          <p:cNvSpPr>
            <a:spLocks noChangeArrowheads="1"/>
          </p:cNvSpPr>
          <p:nvPr/>
        </p:nvSpPr>
        <p:spPr bwMode="auto">
          <a:xfrm>
            <a:off x="4462463" y="4189413"/>
            <a:ext cx="3175" cy="7937"/>
          </a:xfrm>
          <a:prstGeom prst="rect">
            <a:avLst/>
          </a:prstGeom>
          <a:solidFill>
            <a:srgbClr val="A2A2A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287" name="Rectangle 721"/>
          <p:cNvSpPr>
            <a:spLocks noChangeArrowheads="1"/>
          </p:cNvSpPr>
          <p:nvPr/>
        </p:nvSpPr>
        <p:spPr bwMode="auto">
          <a:xfrm>
            <a:off x="4471988" y="4189413"/>
            <a:ext cx="4762" cy="7937"/>
          </a:xfrm>
          <a:prstGeom prst="rect">
            <a:avLst/>
          </a:pr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288" name="Rectangle 722"/>
          <p:cNvSpPr>
            <a:spLocks noChangeArrowheads="1"/>
          </p:cNvSpPr>
          <p:nvPr/>
        </p:nvSpPr>
        <p:spPr bwMode="auto">
          <a:xfrm>
            <a:off x="4498975" y="4189413"/>
            <a:ext cx="4763" cy="7937"/>
          </a:xfrm>
          <a:prstGeom prst="rect">
            <a:avLst/>
          </a:pr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289" name="Rectangle 723"/>
          <p:cNvSpPr>
            <a:spLocks noChangeArrowheads="1"/>
          </p:cNvSpPr>
          <p:nvPr/>
        </p:nvSpPr>
        <p:spPr bwMode="auto">
          <a:xfrm>
            <a:off x="4508500" y="4189413"/>
            <a:ext cx="6350" cy="7937"/>
          </a:xfrm>
          <a:prstGeom prst="rect">
            <a:avLst/>
          </a:prstGeom>
          <a:solidFill>
            <a:srgbClr val="90909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290" name="Rectangle 724"/>
          <p:cNvSpPr>
            <a:spLocks noChangeArrowheads="1"/>
          </p:cNvSpPr>
          <p:nvPr/>
        </p:nvSpPr>
        <p:spPr bwMode="auto">
          <a:xfrm>
            <a:off x="4519613" y="4189413"/>
            <a:ext cx="4762" cy="7937"/>
          </a:xfrm>
          <a:prstGeom prst="rect">
            <a:avLst/>
          </a:prstGeom>
          <a:solidFill>
            <a:srgbClr val="8C8C8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291" name="Rectangle 725"/>
          <p:cNvSpPr>
            <a:spLocks noChangeArrowheads="1"/>
          </p:cNvSpPr>
          <p:nvPr/>
        </p:nvSpPr>
        <p:spPr bwMode="auto">
          <a:xfrm>
            <a:off x="4546600" y="4189413"/>
            <a:ext cx="4763" cy="7937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grpSp>
        <p:nvGrpSpPr>
          <p:cNvPr id="10292" name="Group 726"/>
          <p:cNvGrpSpPr>
            <a:grpSpLocks/>
          </p:cNvGrpSpPr>
          <p:nvPr/>
        </p:nvGrpSpPr>
        <p:grpSpPr bwMode="auto">
          <a:xfrm>
            <a:off x="3406775" y="4376738"/>
            <a:ext cx="1828800" cy="709612"/>
            <a:chOff x="2546" y="2378"/>
            <a:chExt cx="448" cy="309"/>
          </a:xfrm>
        </p:grpSpPr>
        <p:grpSp>
          <p:nvGrpSpPr>
            <p:cNvPr id="14975" name="Group 727"/>
            <p:cNvGrpSpPr>
              <a:grpSpLocks/>
            </p:cNvGrpSpPr>
            <p:nvPr/>
          </p:nvGrpSpPr>
          <p:grpSpPr bwMode="auto">
            <a:xfrm>
              <a:off x="2546" y="2404"/>
              <a:ext cx="435" cy="243"/>
              <a:chOff x="2546" y="2404"/>
              <a:chExt cx="435" cy="243"/>
            </a:xfrm>
          </p:grpSpPr>
          <p:sp>
            <p:nvSpPr>
              <p:cNvPr id="15424" name="Freeform 728"/>
              <p:cNvSpPr>
                <a:spLocks/>
              </p:cNvSpPr>
              <p:nvPr/>
            </p:nvSpPr>
            <p:spPr bwMode="auto">
              <a:xfrm>
                <a:off x="2548" y="2616"/>
                <a:ext cx="3" cy="9"/>
              </a:xfrm>
              <a:custGeom>
                <a:avLst/>
                <a:gdLst>
                  <a:gd name="T0" fmla="*/ 1 w 6"/>
                  <a:gd name="T1" fmla="*/ 0 h 17"/>
                  <a:gd name="T2" fmla="*/ 1 w 6"/>
                  <a:gd name="T3" fmla="*/ 1 h 17"/>
                  <a:gd name="T4" fmla="*/ 1 w 6"/>
                  <a:gd name="T5" fmla="*/ 1 h 17"/>
                  <a:gd name="T6" fmla="*/ 1 w 6"/>
                  <a:gd name="T7" fmla="*/ 1 h 17"/>
                  <a:gd name="T8" fmla="*/ 1 w 6"/>
                  <a:gd name="T9" fmla="*/ 1 h 17"/>
                  <a:gd name="T10" fmla="*/ 1 w 6"/>
                  <a:gd name="T11" fmla="*/ 1 h 17"/>
                  <a:gd name="T12" fmla="*/ 0 w 6"/>
                  <a:gd name="T13" fmla="*/ 1 h 17"/>
                  <a:gd name="T14" fmla="*/ 0 w 6"/>
                  <a:gd name="T15" fmla="*/ 1 h 17"/>
                  <a:gd name="T16" fmla="*/ 0 w 6"/>
                  <a:gd name="T17" fmla="*/ 2 h 17"/>
                  <a:gd name="T18" fmla="*/ 0 w 6"/>
                  <a:gd name="T19" fmla="*/ 2 h 17"/>
                  <a:gd name="T20" fmla="*/ 0 w 6"/>
                  <a:gd name="T21" fmla="*/ 2 h 17"/>
                  <a:gd name="T22" fmla="*/ 1 w 6"/>
                  <a:gd name="T23" fmla="*/ 2 h 17"/>
                  <a:gd name="T24" fmla="*/ 1 w 6"/>
                  <a:gd name="T25" fmla="*/ 2 h 17"/>
                  <a:gd name="T26" fmla="*/ 1 w 6"/>
                  <a:gd name="T27" fmla="*/ 2 h 17"/>
                  <a:gd name="T28" fmla="*/ 1 w 6"/>
                  <a:gd name="T29" fmla="*/ 2 h 17"/>
                  <a:gd name="T30" fmla="*/ 1 w 6"/>
                  <a:gd name="T31" fmla="*/ 3 h 17"/>
                  <a:gd name="T32" fmla="*/ 1 w 6"/>
                  <a:gd name="T33" fmla="*/ 3 h 17"/>
                  <a:gd name="T34" fmla="*/ 1 w 6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6" h="17">
                    <a:moveTo>
                      <a:pt x="6" y="0"/>
                    </a:moveTo>
                    <a:lnTo>
                      <a:pt x="6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2" y="15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25" name="Freeform 729"/>
              <p:cNvSpPr>
                <a:spLocks/>
              </p:cNvSpPr>
              <p:nvPr/>
            </p:nvSpPr>
            <p:spPr bwMode="auto">
              <a:xfrm>
                <a:off x="2551" y="2615"/>
                <a:ext cx="4" cy="12"/>
              </a:xfrm>
              <a:custGeom>
                <a:avLst/>
                <a:gdLst>
                  <a:gd name="T0" fmla="*/ 0 w 7"/>
                  <a:gd name="T1" fmla="*/ 1 h 23"/>
                  <a:gd name="T2" fmla="*/ 1 w 7"/>
                  <a:gd name="T3" fmla="*/ 1 h 23"/>
                  <a:gd name="T4" fmla="*/ 1 w 7"/>
                  <a:gd name="T5" fmla="*/ 1 h 23"/>
                  <a:gd name="T6" fmla="*/ 1 w 7"/>
                  <a:gd name="T7" fmla="*/ 1 h 23"/>
                  <a:gd name="T8" fmla="*/ 1 w 7"/>
                  <a:gd name="T9" fmla="*/ 1 h 23"/>
                  <a:gd name="T10" fmla="*/ 1 w 7"/>
                  <a:gd name="T11" fmla="*/ 0 h 23"/>
                  <a:gd name="T12" fmla="*/ 1 w 7"/>
                  <a:gd name="T13" fmla="*/ 0 h 23"/>
                  <a:gd name="T14" fmla="*/ 1 w 7"/>
                  <a:gd name="T15" fmla="*/ 0 h 23"/>
                  <a:gd name="T16" fmla="*/ 1 w 7"/>
                  <a:gd name="T17" fmla="*/ 0 h 23"/>
                  <a:gd name="T18" fmla="*/ 1 w 7"/>
                  <a:gd name="T19" fmla="*/ 3 h 23"/>
                  <a:gd name="T20" fmla="*/ 1 w 7"/>
                  <a:gd name="T21" fmla="*/ 3 h 23"/>
                  <a:gd name="T22" fmla="*/ 1 w 7"/>
                  <a:gd name="T23" fmla="*/ 3 h 23"/>
                  <a:gd name="T24" fmla="*/ 1 w 7"/>
                  <a:gd name="T25" fmla="*/ 3 h 23"/>
                  <a:gd name="T26" fmla="*/ 1 w 7"/>
                  <a:gd name="T27" fmla="*/ 3 h 23"/>
                  <a:gd name="T28" fmla="*/ 1 w 7"/>
                  <a:gd name="T29" fmla="*/ 3 h 23"/>
                  <a:gd name="T30" fmla="*/ 1 w 7"/>
                  <a:gd name="T31" fmla="*/ 3 h 23"/>
                  <a:gd name="T32" fmla="*/ 1 w 7"/>
                  <a:gd name="T33" fmla="*/ 3 h 23"/>
                  <a:gd name="T34" fmla="*/ 0 w 7"/>
                  <a:gd name="T35" fmla="*/ 3 h 23"/>
                  <a:gd name="T36" fmla="*/ 0 w 7"/>
                  <a:gd name="T37" fmla="*/ 1 h 2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23">
                    <a:moveTo>
                      <a:pt x="0" y="4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23"/>
                    </a:lnTo>
                    <a:lnTo>
                      <a:pt x="6" y="23"/>
                    </a:lnTo>
                    <a:lnTo>
                      <a:pt x="4" y="23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26" name="Freeform 730"/>
              <p:cNvSpPr>
                <a:spLocks/>
              </p:cNvSpPr>
              <p:nvPr/>
            </p:nvSpPr>
            <p:spPr bwMode="auto">
              <a:xfrm>
                <a:off x="2555" y="2613"/>
                <a:ext cx="4" cy="14"/>
              </a:xfrm>
              <a:custGeom>
                <a:avLst/>
                <a:gdLst>
                  <a:gd name="T0" fmla="*/ 0 w 8"/>
                  <a:gd name="T1" fmla="*/ 0 h 29"/>
                  <a:gd name="T2" fmla="*/ 0 w 8"/>
                  <a:gd name="T3" fmla="*/ 0 h 29"/>
                  <a:gd name="T4" fmla="*/ 1 w 8"/>
                  <a:gd name="T5" fmla="*/ 0 h 29"/>
                  <a:gd name="T6" fmla="*/ 1 w 8"/>
                  <a:gd name="T7" fmla="*/ 0 h 29"/>
                  <a:gd name="T8" fmla="*/ 1 w 8"/>
                  <a:gd name="T9" fmla="*/ 0 h 29"/>
                  <a:gd name="T10" fmla="*/ 1 w 8"/>
                  <a:gd name="T11" fmla="*/ 0 h 29"/>
                  <a:gd name="T12" fmla="*/ 1 w 8"/>
                  <a:gd name="T13" fmla="*/ 0 h 29"/>
                  <a:gd name="T14" fmla="*/ 1 w 8"/>
                  <a:gd name="T15" fmla="*/ 0 h 29"/>
                  <a:gd name="T16" fmla="*/ 1 w 8"/>
                  <a:gd name="T17" fmla="*/ 0 h 29"/>
                  <a:gd name="T18" fmla="*/ 1 w 8"/>
                  <a:gd name="T19" fmla="*/ 3 h 29"/>
                  <a:gd name="T20" fmla="*/ 1 w 8"/>
                  <a:gd name="T21" fmla="*/ 3 h 29"/>
                  <a:gd name="T22" fmla="*/ 1 w 8"/>
                  <a:gd name="T23" fmla="*/ 3 h 29"/>
                  <a:gd name="T24" fmla="*/ 1 w 8"/>
                  <a:gd name="T25" fmla="*/ 3 h 29"/>
                  <a:gd name="T26" fmla="*/ 1 w 8"/>
                  <a:gd name="T27" fmla="*/ 3 h 29"/>
                  <a:gd name="T28" fmla="*/ 1 w 8"/>
                  <a:gd name="T29" fmla="*/ 3 h 29"/>
                  <a:gd name="T30" fmla="*/ 1 w 8"/>
                  <a:gd name="T31" fmla="*/ 3 h 29"/>
                  <a:gd name="T32" fmla="*/ 0 w 8"/>
                  <a:gd name="T33" fmla="*/ 3 h 29"/>
                  <a:gd name="T34" fmla="*/ 0 w 8"/>
                  <a:gd name="T35" fmla="*/ 3 h 29"/>
                  <a:gd name="T36" fmla="*/ 0 w 8"/>
                  <a:gd name="T37" fmla="*/ 0 h 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29">
                    <a:moveTo>
                      <a:pt x="0" y="4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29"/>
                    </a:lnTo>
                    <a:lnTo>
                      <a:pt x="6" y="29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0" y="2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27" name="Freeform 731"/>
              <p:cNvSpPr>
                <a:spLocks/>
              </p:cNvSpPr>
              <p:nvPr/>
            </p:nvSpPr>
            <p:spPr bwMode="auto">
              <a:xfrm>
                <a:off x="2559" y="2612"/>
                <a:ext cx="2" cy="17"/>
              </a:xfrm>
              <a:custGeom>
                <a:avLst/>
                <a:gdLst>
                  <a:gd name="T0" fmla="*/ 0 w 6"/>
                  <a:gd name="T1" fmla="*/ 0 h 35"/>
                  <a:gd name="T2" fmla="*/ 0 w 6"/>
                  <a:gd name="T3" fmla="*/ 0 h 35"/>
                  <a:gd name="T4" fmla="*/ 0 w 6"/>
                  <a:gd name="T5" fmla="*/ 0 h 35"/>
                  <a:gd name="T6" fmla="*/ 0 w 6"/>
                  <a:gd name="T7" fmla="*/ 0 h 35"/>
                  <a:gd name="T8" fmla="*/ 0 w 6"/>
                  <a:gd name="T9" fmla="*/ 0 h 35"/>
                  <a:gd name="T10" fmla="*/ 0 w 6"/>
                  <a:gd name="T11" fmla="*/ 4 h 35"/>
                  <a:gd name="T12" fmla="*/ 0 w 6"/>
                  <a:gd name="T13" fmla="*/ 4 h 35"/>
                  <a:gd name="T14" fmla="*/ 0 w 6"/>
                  <a:gd name="T15" fmla="*/ 4 h 35"/>
                  <a:gd name="T16" fmla="*/ 0 w 6"/>
                  <a:gd name="T17" fmla="*/ 4 h 35"/>
                  <a:gd name="T18" fmla="*/ 0 w 6"/>
                  <a:gd name="T19" fmla="*/ 4 h 35"/>
                  <a:gd name="T20" fmla="*/ 0 w 6"/>
                  <a:gd name="T21" fmla="*/ 0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35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" y="35"/>
                    </a:lnTo>
                    <a:lnTo>
                      <a:pt x="4" y="33"/>
                    </a:lnTo>
                    <a:lnTo>
                      <a:pt x="2" y="33"/>
                    </a:lnTo>
                    <a:lnTo>
                      <a:pt x="0" y="3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28" name="Freeform 732"/>
              <p:cNvSpPr>
                <a:spLocks/>
              </p:cNvSpPr>
              <p:nvPr/>
            </p:nvSpPr>
            <p:spPr bwMode="auto">
              <a:xfrm>
                <a:off x="2561" y="2611"/>
                <a:ext cx="4" cy="19"/>
              </a:xfrm>
              <a:custGeom>
                <a:avLst/>
                <a:gdLst>
                  <a:gd name="T0" fmla="*/ 0 w 8"/>
                  <a:gd name="T1" fmla="*/ 0 h 39"/>
                  <a:gd name="T2" fmla="*/ 0 w 8"/>
                  <a:gd name="T3" fmla="*/ 0 h 39"/>
                  <a:gd name="T4" fmla="*/ 1 w 8"/>
                  <a:gd name="T5" fmla="*/ 0 h 39"/>
                  <a:gd name="T6" fmla="*/ 1 w 8"/>
                  <a:gd name="T7" fmla="*/ 0 h 39"/>
                  <a:gd name="T8" fmla="*/ 1 w 8"/>
                  <a:gd name="T9" fmla="*/ 0 h 39"/>
                  <a:gd name="T10" fmla="*/ 1 w 8"/>
                  <a:gd name="T11" fmla="*/ 0 h 39"/>
                  <a:gd name="T12" fmla="*/ 1 w 8"/>
                  <a:gd name="T13" fmla="*/ 0 h 39"/>
                  <a:gd name="T14" fmla="*/ 1 w 8"/>
                  <a:gd name="T15" fmla="*/ 0 h 39"/>
                  <a:gd name="T16" fmla="*/ 1 w 8"/>
                  <a:gd name="T17" fmla="*/ 0 h 39"/>
                  <a:gd name="T18" fmla="*/ 1 w 8"/>
                  <a:gd name="T19" fmla="*/ 4 h 39"/>
                  <a:gd name="T20" fmla="*/ 1 w 8"/>
                  <a:gd name="T21" fmla="*/ 4 h 39"/>
                  <a:gd name="T22" fmla="*/ 1 w 8"/>
                  <a:gd name="T23" fmla="*/ 4 h 39"/>
                  <a:gd name="T24" fmla="*/ 1 w 8"/>
                  <a:gd name="T25" fmla="*/ 4 h 39"/>
                  <a:gd name="T26" fmla="*/ 1 w 8"/>
                  <a:gd name="T27" fmla="*/ 4 h 39"/>
                  <a:gd name="T28" fmla="*/ 1 w 8"/>
                  <a:gd name="T29" fmla="*/ 4 h 39"/>
                  <a:gd name="T30" fmla="*/ 1 w 8"/>
                  <a:gd name="T31" fmla="*/ 4 h 39"/>
                  <a:gd name="T32" fmla="*/ 0 w 8"/>
                  <a:gd name="T33" fmla="*/ 4 h 39"/>
                  <a:gd name="T34" fmla="*/ 0 w 8"/>
                  <a:gd name="T35" fmla="*/ 4 h 39"/>
                  <a:gd name="T36" fmla="*/ 0 w 8"/>
                  <a:gd name="T37" fmla="*/ 0 h 3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39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39"/>
                    </a:lnTo>
                    <a:lnTo>
                      <a:pt x="6" y="39"/>
                    </a:lnTo>
                    <a:lnTo>
                      <a:pt x="4" y="39"/>
                    </a:lnTo>
                    <a:lnTo>
                      <a:pt x="4" y="37"/>
                    </a:lnTo>
                    <a:lnTo>
                      <a:pt x="2" y="37"/>
                    </a:lnTo>
                    <a:lnTo>
                      <a:pt x="0" y="3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29" name="Freeform 733"/>
              <p:cNvSpPr>
                <a:spLocks/>
              </p:cNvSpPr>
              <p:nvPr/>
            </p:nvSpPr>
            <p:spPr bwMode="auto">
              <a:xfrm>
                <a:off x="2565" y="2610"/>
                <a:ext cx="3" cy="21"/>
              </a:xfrm>
              <a:custGeom>
                <a:avLst/>
                <a:gdLst>
                  <a:gd name="T0" fmla="*/ 0 w 5"/>
                  <a:gd name="T1" fmla="*/ 0 h 43"/>
                  <a:gd name="T2" fmla="*/ 0 w 5"/>
                  <a:gd name="T3" fmla="*/ 0 h 43"/>
                  <a:gd name="T4" fmla="*/ 1 w 5"/>
                  <a:gd name="T5" fmla="*/ 0 h 43"/>
                  <a:gd name="T6" fmla="*/ 1 w 5"/>
                  <a:gd name="T7" fmla="*/ 0 h 43"/>
                  <a:gd name="T8" fmla="*/ 1 w 5"/>
                  <a:gd name="T9" fmla="*/ 0 h 43"/>
                  <a:gd name="T10" fmla="*/ 1 w 5"/>
                  <a:gd name="T11" fmla="*/ 5 h 43"/>
                  <a:gd name="T12" fmla="*/ 1 w 5"/>
                  <a:gd name="T13" fmla="*/ 5 h 43"/>
                  <a:gd name="T14" fmla="*/ 1 w 5"/>
                  <a:gd name="T15" fmla="*/ 5 h 43"/>
                  <a:gd name="T16" fmla="*/ 0 w 5"/>
                  <a:gd name="T17" fmla="*/ 5 h 43"/>
                  <a:gd name="T18" fmla="*/ 0 w 5"/>
                  <a:gd name="T19" fmla="*/ 5 h 43"/>
                  <a:gd name="T20" fmla="*/ 0 w 5"/>
                  <a:gd name="T21" fmla="*/ 0 h 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43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43"/>
                    </a:lnTo>
                    <a:lnTo>
                      <a:pt x="3" y="43"/>
                    </a:lnTo>
                    <a:lnTo>
                      <a:pt x="2" y="41"/>
                    </a:lnTo>
                    <a:lnTo>
                      <a:pt x="0" y="4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30" name="Freeform 734"/>
              <p:cNvSpPr>
                <a:spLocks/>
              </p:cNvSpPr>
              <p:nvPr/>
            </p:nvSpPr>
            <p:spPr bwMode="auto">
              <a:xfrm>
                <a:off x="2568" y="2609"/>
                <a:ext cx="3" cy="23"/>
              </a:xfrm>
              <a:custGeom>
                <a:avLst/>
                <a:gdLst>
                  <a:gd name="T0" fmla="*/ 0 w 6"/>
                  <a:gd name="T1" fmla="*/ 0 h 47"/>
                  <a:gd name="T2" fmla="*/ 1 w 6"/>
                  <a:gd name="T3" fmla="*/ 0 h 47"/>
                  <a:gd name="T4" fmla="*/ 1 w 6"/>
                  <a:gd name="T5" fmla="*/ 0 h 47"/>
                  <a:gd name="T6" fmla="*/ 1 w 6"/>
                  <a:gd name="T7" fmla="*/ 0 h 47"/>
                  <a:gd name="T8" fmla="*/ 1 w 6"/>
                  <a:gd name="T9" fmla="*/ 0 h 47"/>
                  <a:gd name="T10" fmla="*/ 1 w 6"/>
                  <a:gd name="T11" fmla="*/ 5 h 47"/>
                  <a:gd name="T12" fmla="*/ 1 w 6"/>
                  <a:gd name="T13" fmla="*/ 5 h 47"/>
                  <a:gd name="T14" fmla="*/ 1 w 6"/>
                  <a:gd name="T15" fmla="*/ 5 h 47"/>
                  <a:gd name="T16" fmla="*/ 1 w 6"/>
                  <a:gd name="T17" fmla="*/ 5 h 47"/>
                  <a:gd name="T18" fmla="*/ 0 w 6"/>
                  <a:gd name="T19" fmla="*/ 5 h 47"/>
                  <a:gd name="T20" fmla="*/ 0 w 6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47">
                    <a:moveTo>
                      <a:pt x="0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47"/>
                    </a:lnTo>
                    <a:lnTo>
                      <a:pt x="6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31" name="Freeform 735"/>
              <p:cNvSpPr>
                <a:spLocks/>
              </p:cNvSpPr>
              <p:nvPr/>
            </p:nvSpPr>
            <p:spPr bwMode="auto">
              <a:xfrm>
                <a:off x="2571" y="2608"/>
                <a:ext cx="4" cy="24"/>
              </a:xfrm>
              <a:custGeom>
                <a:avLst/>
                <a:gdLst>
                  <a:gd name="T0" fmla="*/ 0 w 8"/>
                  <a:gd name="T1" fmla="*/ 1 h 48"/>
                  <a:gd name="T2" fmla="*/ 1 w 8"/>
                  <a:gd name="T3" fmla="*/ 1 h 48"/>
                  <a:gd name="T4" fmla="*/ 1 w 8"/>
                  <a:gd name="T5" fmla="*/ 1 h 48"/>
                  <a:gd name="T6" fmla="*/ 1 w 8"/>
                  <a:gd name="T7" fmla="*/ 1 h 48"/>
                  <a:gd name="T8" fmla="*/ 1 w 8"/>
                  <a:gd name="T9" fmla="*/ 1 h 48"/>
                  <a:gd name="T10" fmla="*/ 1 w 8"/>
                  <a:gd name="T11" fmla="*/ 1 h 48"/>
                  <a:gd name="T12" fmla="*/ 1 w 8"/>
                  <a:gd name="T13" fmla="*/ 1 h 48"/>
                  <a:gd name="T14" fmla="*/ 1 w 8"/>
                  <a:gd name="T15" fmla="*/ 1 h 48"/>
                  <a:gd name="T16" fmla="*/ 1 w 8"/>
                  <a:gd name="T17" fmla="*/ 0 h 48"/>
                  <a:gd name="T18" fmla="*/ 1 w 8"/>
                  <a:gd name="T19" fmla="*/ 6 h 48"/>
                  <a:gd name="T20" fmla="*/ 1 w 8"/>
                  <a:gd name="T21" fmla="*/ 6 h 48"/>
                  <a:gd name="T22" fmla="*/ 1 w 8"/>
                  <a:gd name="T23" fmla="*/ 6 h 48"/>
                  <a:gd name="T24" fmla="*/ 1 w 8"/>
                  <a:gd name="T25" fmla="*/ 6 h 48"/>
                  <a:gd name="T26" fmla="*/ 1 w 8"/>
                  <a:gd name="T27" fmla="*/ 6 h 48"/>
                  <a:gd name="T28" fmla="*/ 1 w 8"/>
                  <a:gd name="T29" fmla="*/ 6 h 48"/>
                  <a:gd name="T30" fmla="*/ 1 w 8"/>
                  <a:gd name="T31" fmla="*/ 6 h 48"/>
                  <a:gd name="T32" fmla="*/ 1 w 8"/>
                  <a:gd name="T33" fmla="*/ 6 h 48"/>
                  <a:gd name="T34" fmla="*/ 0 w 8"/>
                  <a:gd name="T35" fmla="*/ 6 h 48"/>
                  <a:gd name="T36" fmla="*/ 0 w 8"/>
                  <a:gd name="T37" fmla="*/ 1 h 4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8">
                    <a:moveTo>
                      <a:pt x="0" y="1"/>
                    </a:move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8" y="48"/>
                    </a:lnTo>
                    <a:lnTo>
                      <a:pt x="6" y="48"/>
                    </a:lnTo>
                    <a:lnTo>
                      <a:pt x="4" y="48"/>
                    </a:lnTo>
                    <a:lnTo>
                      <a:pt x="2" y="48"/>
                    </a:lnTo>
                    <a:lnTo>
                      <a:pt x="0" y="4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32" name="Freeform 736"/>
              <p:cNvSpPr>
                <a:spLocks/>
              </p:cNvSpPr>
              <p:nvPr/>
            </p:nvSpPr>
            <p:spPr bwMode="auto">
              <a:xfrm>
                <a:off x="2575" y="2608"/>
                <a:ext cx="3" cy="25"/>
              </a:xfrm>
              <a:custGeom>
                <a:avLst/>
                <a:gdLst>
                  <a:gd name="T0" fmla="*/ 0 w 6"/>
                  <a:gd name="T1" fmla="*/ 0 h 49"/>
                  <a:gd name="T2" fmla="*/ 1 w 6"/>
                  <a:gd name="T3" fmla="*/ 0 h 49"/>
                  <a:gd name="T4" fmla="*/ 1 w 6"/>
                  <a:gd name="T5" fmla="*/ 0 h 49"/>
                  <a:gd name="T6" fmla="*/ 1 w 6"/>
                  <a:gd name="T7" fmla="*/ 0 h 49"/>
                  <a:gd name="T8" fmla="*/ 1 w 6"/>
                  <a:gd name="T9" fmla="*/ 0 h 49"/>
                  <a:gd name="T10" fmla="*/ 1 w 6"/>
                  <a:gd name="T11" fmla="*/ 7 h 49"/>
                  <a:gd name="T12" fmla="*/ 1 w 6"/>
                  <a:gd name="T13" fmla="*/ 7 h 49"/>
                  <a:gd name="T14" fmla="*/ 1 w 6"/>
                  <a:gd name="T15" fmla="*/ 7 h 49"/>
                  <a:gd name="T16" fmla="*/ 1 w 6"/>
                  <a:gd name="T17" fmla="*/ 6 h 49"/>
                  <a:gd name="T18" fmla="*/ 0 w 6"/>
                  <a:gd name="T19" fmla="*/ 6 h 49"/>
                  <a:gd name="T20" fmla="*/ 0 w 6"/>
                  <a:gd name="T21" fmla="*/ 0 h 4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49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49"/>
                    </a:lnTo>
                    <a:lnTo>
                      <a:pt x="4" y="49"/>
                    </a:lnTo>
                    <a:lnTo>
                      <a:pt x="2" y="48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33" name="Freeform 737"/>
              <p:cNvSpPr>
                <a:spLocks/>
              </p:cNvSpPr>
              <p:nvPr/>
            </p:nvSpPr>
            <p:spPr bwMode="auto">
              <a:xfrm>
                <a:off x="2578" y="2607"/>
                <a:ext cx="4" cy="27"/>
              </a:xfrm>
              <a:custGeom>
                <a:avLst/>
                <a:gdLst>
                  <a:gd name="T0" fmla="*/ 0 w 7"/>
                  <a:gd name="T1" fmla="*/ 1 h 53"/>
                  <a:gd name="T2" fmla="*/ 1 w 7"/>
                  <a:gd name="T3" fmla="*/ 1 h 53"/>
                  <a:gd name="T4" fmla="*/ 1 w 7"/>
                  <a:gd name="T5" fmla="*/ 1 h 53"/>
                  <a:gd name="T6" fmla="*/ 1 w 7"/>
                  <a:gd name="T7" fmla="*/ 0 h 53"/>
                  <a:gd name="T8" fmla="*/ 1 w 7"/>
                  <a:gd name="T9" fmla="*/ 0 h 53"/>
                  <a:gd name="T10" fmla="*/ 1 w 7"/>
                  <a:gd name="T11" fmla="*/ 7 h 53"/>
                  <a:gd name="T12" fmla="*/ 1 w 7"/>
                  <a:gd name="T13" fmla="*/ 7 h 53"/>
                  <a:gd name="T14" fmla="*/ 1 w 7"/>
                  <a:gd name="T15" fmla="*/ 7 h 53"/>
                  <a:gd name="T16" fmla="*/ 1 w 7"/>
                  <a:gd name="T17" fmla="*/ 7 h 53"/>
                  <a:gd name="T18" fmla="*/ 0 w 7"/>
                  <a:gd name="T19" fmla="*/ 7 h 53"/>
                  <a:gd name="T20" fmla="*/ 0 w 7"/>
                  <a:gd name="T21" fmla="*/ 1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3">
                    <a:moveTo>
                      <a:pt x="0" y="2"/>
                    </a:moveTo>
                    <a:lnTo>
                      <a:pt x="1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53"/>
                    </a:lnTo>
                    <a:lnTo>
                      <a:pt x="5" y="53"/>
                    </a:lnTo>
                    <a:lnTo>
                      <a:pt x="3" y="51"/>
                    </a:lnTo>
                    <a:lnTo>
                      <a:pt x="1" y="51"/>
                    </a:lnTo>
                    <a:lnTo>
                      <a:pt x="0" y="5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34" name="Freeform 738"/>
              <p:cNvSpPr>
                <a:spLocks/>
              </p:cNvSpPr>
              <p:nvPr/>
            </p:nvSpPr>
            <p:spPr bwMode="auto">
              <a:xfrm>
                <a:off x="2582" y="2606"/>
                <a:ext cx="3" cy="28"/>
              </a:xfrm>
              <a:custGeom>
                <a:avLst/>
                <a:gdLst>
                  <a:gd name="T0" fmla="*/ 0 w 8"/>
                  <a:gd name="T1" fmla="*/ 1 h 55"/>
                  <a:gd name="T2" fmla="*/ 0 w 8"/>
                  <a:gd name="T3" fmla="*/ 1 h 55"/>
                  <a:gd name="T4" fmla="*/ 0 w 8"/>
                  <a:gd name="T5" fmla="*/ 1 h 55"/>
                  <a:gd name="T6" fmla="*/ 0 w 8"/>
                  <a:gd name="T7" fmla="*/ 1 h 55"/>
                  <a:gd name="T8" fmla="*/ 0 w 8"/>
                  <a:gd name="T9" fmla="*/ 1 h 55"/>
                  <a:gd name="T10" fmla="*/ 0 w 8"/>
                  <a:gd name="T11" fmla="*/ 1 h 55"/>
                  <a:gd name="T12" fmla="*/ 0 w 8"/>
                  <a:gd name="T13" fmla="*/ 1 h 55"/>
                  <a:gd name="T14" fmla="*/ 0 w 8"/>
                  <a:gd name="T15" fmla="*/ 0 h 55"/>
                  <a:gd name="T16" fmla="*/ 0 w 8"/>
                  <a:gd name="T17" fmla="*/ 0 h 55"/>
                  <a:gd name="T18" fmla="*/ 0 w 8"/>
                  <a:gd name="T19" fmla="*/ 7 h 55"/>
                  <a:gd name="T20" fmla="*/ 0 w 8"/>
                  <a:gd name="T21" fmla="*/ 7 h 55"/>
                  <a:gd name="T22" fmla="*/ 0 w 8"/>
                  <a:gd name="T23" fmla="*/ 7 h 55"/>
                  <a:gd name="T24" fmla="*/ 0 w 8"/>
                  <a:gd name="T25" fmla="*/ 7 h 55"/>
                  <a:gd name="T26" fmla="*/ 0 w 8"/>
                  <a:gd name="T27" fmla="*/ 7 h 55"/>
                  <a:gd name="T28" fmla="*/ 0 w 8"/>
                  <a:gd name="T29" fmla="*/ 7 h 55"/>
                  <a:gd name="T30" fmla="*/ 0 w 8"/>
                  <a:gd name="T31" fmla="*/ 7 h 55"/>
                  <a:gd name="T32" fmla="*/ 0 w 8"/>
                  <a:gd name="T33" fmla="*/ 7 h 55"/>
                  <a:gd name="T34" fmla="*/ 0 w 8"/>
                  <a:gd name="T35" fmla="*/ 7 h 55"/>
                  <a:gd name="T36" fmla="*/ 0 w 8"/>
                  <a:gd name="T37" fmla="*/ 1 h 5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55">
                    <a:moveTo>
                      <a:pt x="0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55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35" name="Freeform 739"/>
              <p:cNvSpPr>
                <a:spLocks/>
              </p:cNvSpPr>
              <p:nvPr/>
            </p:nvSpPr>
            <p:spPr bwMode="auto">
              <a:xfrm>
                <a:off x="2585" y="2606"/>
                <a:ext cx="3" cy="29"/>
              </a:xfrm>
              <a:custGeom>
                <a:avLst/>
                <a:gdLst>
                  <a:gd name="T0" fmla="*/ 0 w 6"/>
                  <a:gd name="T1" fmla="*/ 1 h 57"/>
                  <a:gd name="T2" fmla="*/ 1 w 6"/>
                  <a:gd name="T3" fmla="*/ 0 h 57"/>
                  <a:gd name="T4" fmla="*/ 1 w 6"/>
                  <a:gd name="T5" fmla="*/ 0 h 57"/>
                  <a:gd name="T6" fmla="*/ 1 w 6"/>
                  <a:gd name="T7" fmla="*/ 0 h 57"/>
                  <a:gd name="T8" fmla="*/ 1 w 6"/>
                  <a:gd name="T9" fmla="*/ 0 h 57"/>
                  <a:gd name="T10" fmla="*/ 1 w 6"/>
                  <a:gd name="T11" fmla="*/ 8 h 57"/>
                  <a:gd name="T12" fmla="*/ 1 w 6"/>
                  <a:gd name="T13" fmla="*/ 8 h 57"/>
                  <a:gd name="T14" fmla="*/ 1 w 6"/>
                  <a:gd name="T15" fmla="*/ 8 h 57"/>
                  <a:gd name="T16" fmla="*/ 1 w 6"/>
                  <a:gd name="T17" fmla="*/ 8 h 57"/>
                  <a:gd name="T18" fmla="*/ 0 w 6"/>
                  <a:gd name="T19" fmla="*/ 7 h 57"/>
                  <a:gd name="T20" fmla="*/ 0 w 6"/>
                  <a:gd name="T21" fmla="*/ 1 h 5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57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2" y="57"/>
                    </a:lnTo>
                    <a:lnTo>
                      <a:pt x="0" y="5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36" name="Freeform 740"/>
              <p:cNvSpPr>
                <a:spLocks/>
              </p:cNvSpPr>
              <p:nvPr/>
            </p:nvSpPr>
            <p:spPr bwMode="auto">
              <a:xfrm>
                <a:off x="2588" y="2606"/>
                <a:ext cx="4" cy="29"/>
              </a:xfrm>
              <a:custGeom>
                <a:avLst/>
                <a:gdLst>
                  <a:gd name="T0" fmla="*/ 0 w 7"/>
                  <a:gd name="T1" fmla="*/ 0 h 57"/>
                  <a:gd name="T2" fmla="*/ 1 w 7"/>
                  <a:gd name="T3" fmla="*/ 0 h 57"/>
                  <a:gd name="T4" fmla="*/ 1 w 7"/>
                  <a:gd name="T5" fmla="*/ 0 h 57"/>
                  <a:gd name="T6" fmla="*/ 1 w 7"/>
                  <a:gd name="T7" fmla="*/ 0 h 57"/>
                  <a:gd name="T8" fmla="*/ 1 w 7"/>
                  <a:gd name="T9" fmla="*/ 0 h 57"/>
                  <a:gd name="T10" fmla="*/ 1 w 7"/>
                  <a:gd name="T11" fmla="*/ 8 h 57"/>
                  <a:gd name="T12" fmla="*/ 1 w 7"/>
                  <a:gd name="T13" fmla="*/ 8 h 57"/>
                  <a:gd name="T14" fmla="*/ 1 w 7"/>
                  <a:gd name="T15" fmla="*/ 8 h 57"/>
                  <a:gd name="T16" fmla="*/ 1 w 7"/>
                  <a:gd name="T17" fmla="*/ 8 h 57"/>
                  <a:gd name="T18" fmla="*/ 0 w 7"/>
                  <a:gd name="T19" fmla="*/ 8 h 57"/>
                  <a:gd name="T20" fmla="*/ 0 w 7"/>
                  <a:gd name="T21" fmla="*/ 0 h 5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7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57"/>
                    </a:lnTo>
                    <a:lnTo>
                      <a:pt x="5" y="57"/>
                    </a:lnTo>
                    <a:lnTo>
                      <a:pt x="4" y="57"/>
                    </a:lnTo>
                    <a:lnTo>
                      <a:pt x="2" y="57"/>
                    </a:lnTo>
                    <a:lnTo>
                      <a:pt x="0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37" name="Freeform 741"/>
              <p:cNvSpPr>
                <a:spLocks/>
              </p:cNvSpPr>
              <p:nvPr/>
            </p:nvSpPr>
            <p:spPr bwMode="auto">
              <a:xfrm>
                <a:off x="2592" y="2605"/>
                <a:ext cx="3" cy="31"/>
              </a:xfrm>
              <a:custGeom>
                <a:avLst/>
                <a:gdLst>
                  <a:gd name="T0" fmla="*/ 0 w 6"/>
                  <a:gd name="T1" fmla="*/ 0 h 61"/>
                  <a:gd name="T2" fmla="*/ 0 w 6"/>
                  <a:gd name="T3" fmla="*/ 0 h 61"/>
                  <a:gd name="T4" fmla="*/ 0 w 6"/>
                  <a:gd name="T5" fmla="*/ 0 h 61"/>
                  <a:gd name="T6" fmla="*/ 1 w 6"/>
                  <a:gd name="T7" fmla="*/ 0 h 61"/>
                  <a:gd name="T8" fmla="*/ 1 w 6"/>
                  <a:gd name="T9" fmla="*/ 0 h 61"/>
                  <a:gd name="T10" fmla="*/ 1 w 6"/>
                  <a:gd name="T11" fmla="*/ 0 h 61"/>
                  <a:gd name="T12" fmla="*/ 1 w 6"/>
                  <a:gd name="T13" fmla="*/ 0 h 61"/>
                  <a:gd name="T14" fmla="*/ 1 w 6"/>
                  <a:gd name="T15" fmla="*/ 0 h 61"/>
                  <a:gd name="T16" fmla="*/ 1 w 6"/>
                  <a:gd name="T17" fmla="*/ 0 h 61"/>
                  <a:gd name="T18" fmla="*/ 1 w 6"/>
                  <a:gd name="T19" fmla="*/ 8 h 61"/>
                  <a:gd name="T20" fmla="*/ 1 w 6"/>
                  <a:gd name="T21" fmla="*/ 8 h 61"/>
                  <a:gd name="T22" fmla="*/ 1 w 6"/>
                  <a:gd name="T23" fmla="*/ 8 h 61"/>
                  <a:gd name="T24" fmla="*/ 1 w 6"/>
                  <a:gd name="T25" fmla="*/ 8 h 61"/>
                  <a:gd name="T26" fmla="*/ 1 w 6"/>
                  <a:gd name="T27" fmla="*/ 8 h 61"/>
                  <a:gd name="T28" fmla="*/ 1 w 6"/>
                  <a:gd name="T29" fmla="*/ 8 h 61"/>
                  <a:gd name="T30" fmla="*/ 0 w 6"/>
                  <a:gd name="T31" fmla="*/ 8 h 61"/>
                  <a:gd name="T32" fmla="*/ 0 w 6"/>
                  <a:gd name="T33" fmla="*/ 8 h 61"/>
                  <a:gd name="T34" fmla="*/ 0 w 6"/>
                  <a:gd name="T35" fmla="*/ 8 h 61"/>
                  <a:gd name="T36" fmla="*/ 0 w 6"/>
                  <a:gd name="T37" fmla="*/ 0 h 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6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61"/>
                    </a:lnTo>
                    <a:lnTo>
                      <a:pt x="4" y="61"/>
                    </a:lnTo>
                    <a:lnTo>
                      <a:pt x="2" y="61"/>
                    </a:lnTo>
                    <a:lnTo>
                      <a:pt x="2" y="59"/>
                    </a:lnTo>
                    <a:lnTo>
                      <a:pt x="0" y="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38" name="Freeform 742"/>
              <p:cNvSpPr>
                <a:spLocks/>
              </p:cNvSpPr>
              <p:nvPr/>
            </p:nvSpPr>
            <p:spPr bwMode="auto">
              <a:xfrm>
                <a:off x="2595" y="2604"/>
                <a:ext cx="4" cy="32"/>
              </a:xfrm>
              <a:custGeom>
                <a:avLst/>
                <a:gdLst>
                  <a:gd name="T0" fmla="*/ 0 w 8"/>
                  <a:gd name="T1" fmla="*/ 1 h 63"/>
                  <a:gd name="T2" fmla="*/ 0 w 8"/>
                  <a:gd name="T3" fmla="*/ 1 h 63"/>
                  <a:gd name="T4" fmla="*/ 1 w 8"/>
                  <a:gd name="T5" fmla="*/ 1 h 63"/>
                  <a:gd name="T6" fmla="*/ 1 w 8"/>
                  <a:gd name="T7" fmla="*/ 1 h 63"/>
                  <a:gd name="T8" fmla="*/ 1 w 8"/>
                  <a:gd name="T9" fmla="*/ 1 h 63"/>
                  <a:gd name="T10" fmla="*/ 1 w 8"/>
                  <a:gd name="T11" fmla="*/ 0 h 63"/>
                  <a:gd name="T12" fmla="*/ 1 w 8"/>
                  <a:gd name="T13" fmla="*/ 0 h 63"/>
                  <a:gd name="T14" fmla="*/ 1 w 8"/>
                  <a:gd name="T15" fmla="*/ 0 h 63"/>
                  <a:gd name="T16" fmla="*/ 1 w 8"/>
                  <a:gd name="T17" fmla="*/ 0 h 63"/>
                  <a:gd name="T18" fmla="*/ 1 w 8"/>
                  <a:gd name="T19" fmla="*/ 8 h 63"/>
                  <a:gd name="T20" fmla="*/ 1 w 8"/>
                  <a:gd name="T21" fmla="*/ 8 h 63"/>
                  <a:gd name="T22" fmla="*/ 1 w 8"/>
                  <a:gd name="T23" fmla="*/ 8 h 63"/>
                  <a:gd name="T24" fmla="*/ 1 w 8"/>
                  <a:gd name="T25" fmla="*/ 8 h 63"/>
                  <a:gd name="T26" fmla="*/ 1 w 8"/>
                  <a:gd name="T27" fmla="*/ 8 h 63"/>
                  <a:gd name="T28" fmla="*/ 1 w 8"/>
                  <a:gd name="T29" fmla="*/ 8 h 63"/>
                  <a:gd name="T30" fmla="*/ 1 w 8"/>
                  <a:gd name="T31" fmla="*/ 8 h 63"/>
                  <a:gd name="T32" fmla="*/ 0 w 8"/>
                  <a:gd name="T33" fmla="*/ 8 h 63"/>
                  <a:gd name="T34" fmla="*/ 0 w 8"/>
                  <a:gd name="T35" fmla="*/ 8 h 63"/>
                  <a:gd name="T36" fmla="*/ 0 w 8"/>
                  <a:gd name="T37" fmla="*/ 1 h 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63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63"/>
                    </a:lnTo>
                    <a:lnTo>
                      <a:pt x="6" y="63"/>
                    </a:lnTo>
                    <a:lnTo>
                      <a:pt x="4" y="63"/>
                    </a:lnTo>
                    <a:lnTo>
                      <a:pt x="2" y="63"/>
                    </a:lnTo>
                    <a:lnTo>
                      <a:pt x="0" y="6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39" name="Freeform 743"/>
              <p:cNvSpPr>
                <a:spLocks/>
              </p:cNvSpPr>
              <p:nvPr/>
            </p:nvSpPr>
            <p:spPr bwMode="auto">
              <a:xfrm>
                <a:off x="2599" y="2604"/>
                <a:ext cx="3" cy="33"/>
              </a:xfrm>
              <a:custGeom>
                <a:avLst/>
                <a:gdLst>
                  <a:gd name="T0" fmla="*/ 0 w 6"/>
                  <a:gd name="T1" fmla="*/ 0 h 65"/>
                  <a:gd name="T2" fmla="*/ 0 w 6"/>
                  <a:gd name="T3" fmla="*/ 0 h 65"/>
                  <a:gd name="T4" fmla="*/ 1 w 6"/>
                  <a:gd name="T5" fmla="*/ 0 h 65"/>
                  <a:gd name="T6" fmla="*/ 1 w 6"/>
                  <a:gd name="T7" fmla="*/ 0 h 65"/>
                  <a:gd name="T8" fmla="*/ 1 w 6"/>
                  <a:gd name="T9" fmla="*/ 0 h 65"/>
                  <a:gd name="T10" fmla="*/ 1 w 6"/>
                  <a:gd name="T11" fmla="*/ 9 h 65"/>
                  <a:gd name="T12" fmla="*/ 1 w 6"/>
                  <a:gd name="T13" fmla="*/ 9 h 65"/>
                  <a:gd name="T14" fmla="*/ 1 w 6"/>
                  <a:gd name="T15" fmla="*/ 9 h 65"/>
                  <a:gd name="T16" fmla="*/ 0 w 6"/>
                  <a:gd name="T17" fmla="*/ 9 h 65"/>
                  <a:gd name="T18" fmla="*/ 0 w 6"/>
                  <a:gd name="T19" fmla="*/ 9 h 65"/>
                  <a:gd name="T20" fmla="*/ 0 w 6"/>
                  <a:gd name="T21" fmla="*/ 0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65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65"/>
                    </a:lnTo>
                    <a:lnTo>
                      <a:pt x="4" y="65"/>
                    </a:lnTo>
                    <a:lnTo>
                      <a:pt x="2" y="65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40" name="Freeform 744"/>
              <p:cNvSpPr>
                <a:spLocks/>
              </p:cNvSpPr>
              <p:nvPr/>
            </p:nvSpPr>
            <p:spPr bwMode="auto">
              <a:xfrm>
                <a:off x="2602" y="2603"/>
                <a:ext cx="4" cy="34"/>
              </a:xfrm>
              <a:custGeom>
                <a:avLst/>
                <a:gdLst>
                  <a:gd name="T0" fmla="*/ 0 w 7"/>
                  <a:gd name="T1" fmla="*/ 1 h 67"/>
                  <a:gd name="T2" fmla="*/ 1 w 7"/>
                  <a:gd name="T3" fmla="*/ 1 h 67"/>
                  <a:gd name="T4" fmla="*/ 1 w 7"/>
                  <a:gd name="T5" fmla="*/ 1 h 67"/>
                  <a:gd name="T6" fmla="*/ 1 w 7"/>
                  <a:gd name="T7" fmla="*/ 1 h 67"/>
                  <a:gd name="T8" fmla="*/ 1 w 7"/>
                  <a:gd name="T9" fmla="*/ 0 h 67"/>
                  <a:gd name="T10" fmla="*/ 1 w 7"/>
                  <a:gd name="T11" fmla="*/ 9 h 67"/>
                  <a:gd name="T12" fmla="*/ 1 w 7"/>
                  <a:gd name="T13" fmla="*/ 9 h 67"/>
                  <a:gd name="T14" fmla="*/ 1 w 7"/>
                  <a:gd name="T15" fmla="*/ 9 h 67"/>
                  <a:gd name="T16" fmla="*/ 1 w 7"/>
                  <a:gd name="T17" fmla="*/ 9 h 67"/>
                  <a:gd name="T18" fmla="*/ 0 w 7"/>
                  <a:gd name="T19" fmla="*/ 9 h 67"/>
                  <a:gd name="T20" fmla="*/ 0 w 7"/>
                  <a:gd name="T21" fmla="*/ 1 h 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67">
                    <a:moveTo>
                      <a:pt x="0" y="2"/>
                    </a:moveTo>
                    <a:lnTo>
                      <a:pt x="1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7" y="67"/>
                    </a:lnTo>
                    <a:lnTo>
                      <a:pt x="5" y="67"/>
                    </a:lnTo>
                    <a:lnTo>
                      <a:pt x="3" y="67"/>
                    </a:lnTo>
                    <a:lnTo>
                      <a:pt x="1" y="67"/>
                    </a:lnTo>
                    <a:lnTo>
                      <a:pt x="0" y="6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41" name="Freeform 745"/>
              <p:cNvSpPr>
                <a:spLocks/>
              </p:cNvSpPr>
              <p:nvPr/>
            </p:nvSpPr>
            <p:spPr bwMode="auto">
              <a:xfrm>
                <a:off x="2606" y="2603"/>
                <a:ext cx="3" cy="35"/>
              </a:xfrm>
              <a:custGeom>
                <a:avLst/>
                <a:gdLst>
                  <a:gd name="T0" fmla="*/ 0 w 6"/>
                  <a:gd name="T1" fmla="*/ 0 h 69"/>
                  <a:gd name="T2" fmla="*/ 0 w 6"/>
                  <a:gd name="T3" fmla="*/ 0 h 69"/>
                  <a:gd name="T4" fmla="*/ 1 w 6"/>
                  <a:gd name="T5" fmla="*/ 0 h 69"/>
                  <a:gd name="T6" fmla="*/ 1 w 6"/>
                  <a:gd name="T7" fmla="*/ 0 h 69"/>
                  <a:gd name="T8" fmla="*/ 1 w 6"/>
                  <a:gd name="T9" fmla="*/ 0 h 69"/>
                  <a:gd name="T10" fmla="*/ 1 w 6"/>
                  <a:gd name="T11" fmla="*/ 0 h 69"/>
                  <a:gd name="T12" fmla="*/ 1 w 6"/>
                  <a:gd name="T13" fmla="*/ 0 h 69"/>
                  <a:gd name="T14" fmla="*/ 1 w 6"/>
                  <a:gd name="T15" fmla="*/ 0 h 69"/>
                  <a:gd name="T16" fmla="*/ 1 w 6"/>
                  <a:gd name="T17" fmla="*/ 0 h 69"/>
                  <a:gd name="T18" fmla="*/ 1 w 6"/>
                  <a:gd name="T19" fmla="*/ 9 h 69"/>
                  <a:gd name="T20" fmla="*/ 1 w 6"/>
                  <a:gd name="T21" fmla="*/ 9 h 69"/>
                  <a:gd name="T22" fmla="*/ 1 w 6"/>
                  <a:gd name="T23" fmla="*/ 9 h 69"/>
                  <a:gd name="T24" fmla="*/ 1 w 6"/>
                  <a:gd name="T25" fmla="*/ 9 h 69"/>
                  <a:gd name="T26" fmla="*/ 1 w 6"/>
                  <a:gd name="T27" fmla="*/ 9 h 69"/>
                  <a:gd name="T28" fmla="*/ 1 w 6"/>
                  <a:gd name="T29" fmla="*/ 9 h 69"/>
                  <a:gd name="T30" fmla="*/ 1 w 6"/>
                  <a:gd name="T31" fmla="*/ 9 h 69"/>
                  <a:gd name="T32" fmla="*/ 0 w 6"/>
                  <a:gd name="T33" fmla="*/ 9 h 69"/>
                  <a:gd name="T34" fmla="*/ 0 w 6"/>
                  <a:gd name="T35" fmla="*/ 9 h 69"/>
                  <a:gd name="T36" fmla="*/ 0 w 6"/>
                  <a:gd name="T37" fmla="*/ 0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69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69"/>
                    </a:lnTo>
                    <a:lnTo>
                      <a:pt x="4" y="69"/>
                    </a:lnTo>
                    <a:lnTo>
                      <a:pt x="2" y="69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42" name="Freeform 746"/>
              <p:cNvSpPr>
                <a:spLocks/>
              </p:cNvSpPr>
              <p:nvPr/>
            </p:nvSpPr>
            <p:spPr bwMode="auto">
              <a:xfrm>
                <a:off x="2609" y="2603"/>
                <a:ext cx="3" cy="35"/>
              </a:xfrm>
              <a:custGeom>
                <a:avLst/>
                <a:gdLst>
                  <a:gd name="T0" fmla="*/ 0 w 8"/>
                  <a:gd name="T1" fmla="*/ 0 h 69"/>
                  <a:gd name="T2" fmla="*/ 0 w 8"/>
                  <a:gd name="T3" fmla="*/ 0 h 69"/>
                  <a:gd name="T4" fmla="*/ 0 w 8"/>
                  <a:gd name="T5" fmla="*/ 0 h 69"/>
                  <a:gd name="T6" fmla="*/ 0 w 8"/>
                  <a:gd name="T7" fmla="*/ 0 h 69"/>
                  <a:gd name="T8" fmla="*/ 0 w 8"/>
                  <a:gd name="T9" fmla="*/ 0 h 69"/>
                  <a:gd name="T10" fmla="*/ 0 w 8"/>
                  <a:gd name="T11" fmla="*/ 0 h 69"/>
                  <a:gd name="T12" fmla="*/ 0 w 8"/>
                  <a:gd name="T13" fmla="*/ 0 h 69"/>
                  <a:gd name="T14" fmla="*/ 0 w 8"/>
                  <a:gd name="T15" fmla="*/ 0 h 69"/>
                  <a:gd name="T16" fmla="*/ 0 w 8"/>
                  <a:gd name="T17" fmla="*/ 0 h 69"/>
                  <a:gd name="T18" fmla="*/ 0 w 8"/>
                  <a:gd name="T19" fmla="*/ 9 h 69"/>
                  <a:gd name="T20" fmla="*/ 0 w 8"/>
                  <a:gd name="T21" fmla="*/ 9 h 69"/>
                  <a:gd name="T22" fmla="*/ 0 w 8"/>
                  <a:gd name="T23" fmla="*/ 9 h 69"/>
                  <a:gd name="T24" fmla="*/ 0 w 8"/>
                  <a:gd name="T25" fmla="*/ 9 h 69"/>
                  <a:gd name="T26" fmla="*/ 0 w 8"/>
                  <a:gd name="T27" fmla="*/ 9 h 69"/>
                  <a:gd name="T28" fmla="*/ 0 w 8"/>
                  <a:gd name="T29" fmla="*/ 9 h 69"/>
                  <a:gd name="T30" fmla="*/ 0 w 8"/>
                  <a:gd name="T31" fmla="*/ 9 h 69"/>
                  <a:gd name="T32" fmla="*/ 0 w 8"/>
                  <a:gd name="T33" fmla="*/ 9 h 69"/>
                  <a:gd name="T34" fmla="*/ 0 w 8"/>
                  <a:gd name="T35" fmla="*/ 9 h 69"/>
                  <a:gd name="T36" fmla="*/ 0 w 8"/>
                  <a:gd name="T37" fmla="*/ 0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69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69"/>
                    </a:lnTo>
                    <a:lnTo>
                      <a:pt x="6" y="69"/>
                    </a:lnTo>
                    <a:lnTo>
                      <a:pt x="4" y="69"/>
                    </a:lnTo>
                    <a:lnTo>
                      <a:pt x="2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43" name="Freeform 747"/>
              <p:cNvSpPr>
                <a:spLocks/>
              </p:cNvSpPr>
              <p:nvPr/>
            </p:nvSpPr>
            <p:spPr bwMode="auto">
              <a:xfrm>
                <a:off x="2612" y="2603"/>
                <a:ext cx="3" cy="36"/>
              </a:xfrm>
              <a:custGeom>
                <a:avLst/>
                <a:gdLst>
                  <a:gd name="T0" fmla="*/ 0 w 5"/>
                  <a:gd name="T1" fmla="*/ 0 h 73"/>
                  <a:gd name="T2" fmla="*/ 1 w 5"/>
                  <a:gd name="T3" fmla="*/ 0 h 73"/>
                  <a:gd name="T4" fmla="*/ 1 w 5"/>
                  <a:gd name="T5" fmla="*/ 0 h 73"/>
                  <a:gd name="T6" fmla="*/ 1 w 5"/>
                  <a:gd name="T7" fmla="*/ 0 h 73"/>
                  <a:gd name="T8" fmla="*/ 1 w 5"/>
                  <a:gd name="T9" fmla="*/ 0 h 73"/>
                  <a:gd name="T10" fmla="*/ 1 w 5"/>
                  <a:gd name="T11" fmla="*/ 9 h 73"/>
                  <a:gd name="T12" fmla="*/ 1 w 5"/>
                  <a:gd name="T13" fmla="*/ 9 h 73"/>
                  <a:gd name="T14" fmla="*/ 1 w 5"/>
                  <a:gd name="T15" fmla="*/ 9 h 73"/>
                  <a:gd name="T16" fmla="*/ 1 w 5"/>
                  <a:gd name="T17" fmla="*/ 8 h 73"/>
                  <a:gd name="T18" fmla="*/ 0 w 5"/>
                  <a:gd name="T19" fmla="*/ 8 h 73"/>
                  <a:gd name="T20" fmla="*/ 0 w 5"/>
                  <a:gd name="T21" fmla="*/ 0 h 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73">
                    <a:moveTo>
                      <a:pt x="0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73"/>
                    </a:lnTo>
                    <a:lnTo>
                      <a:pt x="4" y="73"/>
                    </a:lnTo>
                    <a:lnTo>
                      <a:pt x="2" y="73"/>
                    </a:lnTo>
                    <a:lnTo>
                      <a:pt x="2" y="71"/>
                    </a:lnTo>
                    <a:lnTo>
                      <a:pt x="0" y="7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44" name="Freeform 748"/>
              <p:cNvSpPr>
                <a:spLocks/>
              </p:cNvSpPr>
              <p:nvPr/>
            </p:nvSpPr>
            <p:spPr bwMode="auto">
              <a:xfrm>
                <a:off x="2615" y="2603"/>
                <a:ext cx="4" cy="36"/>
              </a:xfrm>
              <a:custGeom>
                <a:avLst/>
                <a:gdLst>
                  <a:gd name="T0" fmla="*/ 0 w 8"/>
                  <a:gd name="T1" fmla="*/ 0 h 73"/>
                  <a:gd name="T2" fmla="*/ 1 w 8"/>
                  <a:gd name="T3" fmla="*/ 0 h 73"/>
                  <a:gd name="T4" fmla="*/ 1 w 8"/>
                  <a:gd name="T5" fmla="*/ 0 h 73"/>
                  <a:gd name="T6" fmla="*/ 1 w 8"/>
                  <a:gd name="T7" fmla="*/ 0 h 73"/>
                  <a:gd name="T8" fmla="*/ 1 w 8"/>
                  <a:gd name="T9" fmla="*/ 0 h 73"/>
                  <a:gd name="T10" fmla="*/ 1 w 8"/>
                  <a:gd name="T11" fmla="*/ 0 h 73"/>
                  <a:gd name="T12" fmla="*/ 1 w 8"/>
                  <a:gd name="T13" fmla="*/ 0 h 73"/>
                  <a:gd name="T14" fmla="*/ 1 w 8"/>
                  <a:gd name="T15" fmla="*/ 0 h 73"/>
                  <a:gd name="T16" fmla="*/ 1 w 8"/>
                  <a:gd name="T17" fmla="*/ 0 h 73"/>
                  <a:gd name="T18" fmla="*/ 1 w 8"/>
                  <a:gd name="T19" fmla="*/ 9 h 73"/>
                  <a:gd name="T20" fmla="*/ 1 w 8"/>
                  <a:gd name="T21" fmla="*/ 9 h 73"/>
                  <a:gd name="T22" fmla="*/ 1 w 8"/>
                  <a:gd name="T23" fmla="*/ 9 h 73"/>
                  <a:gd name="T24" fmla="*/ 1 w 8"/>
                  <a:gd name="T25" fmla="*/ 9 h 73"/>
                  <a:gd name="T26" fmla="*/ 1 w 8"/>
                  <a:gd name="T27" fmla="*/ 9 h 73"/>
                  <a:gd name="T28" fmla="*/ 1 w 8"/>
                  <a:gd name="T29" fmla="*/ 9 h 73"/>
                  <a:gd name="T30" fmla="*/ 1 w 8"/>
                  <a:gd name="T31" fmla="*/ 8 h 73"/>
                  <a:gd name="T32" fmla="*/ 1 w 8"/>
                  <a:gd name="T33" fmla="*/ 8 h 73"/>
                  <a:gd name="T34" fmla="*/ 0 w 8"/>
                  <a:gd name="T35" fmla="*/ 8 h 73"/>
                  <a:gd name="T36" fmla="*/ 0 w 8"/>
                  <a:gd name="T37" fmla="*/ 0 h 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73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73"/>
                    </a:lnTo>
                    <a:lnTo>
                      <a:pt x="6" y="73"/>
                    </a:lnTo>
                    <a:lnTo>
                      <a:pt x="4" y="73"/>
                    </a:lnTo>
                    <a:lnTo>
                      <a:pt x="2" y="71"/>
                    </a:lnTo>
                    <a:lnTo>
                      <a:pt x="0" y="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45" name="Freeform 749"/>
              <p:cNvSpPr>
                <a:spLocks/>
              </p:cNvSpPr>
              <p:nvPr/>
            </p:nvSpPr>
            <p:spPr bwMode="auto">
              <a:xfrm>
                <a:off x="2619" y="2602"/>
                <a:ext cx="3" cy="37"/>
              </a:xfrm>
              <a:custGeom>
                <a:avLst/>
                <a:gdLst>
                  <a:gd name="T0" fmla="*/ 0 w 6"/>
                  <a:gd name="T1" fmla="*/ 0 h 75"/>
                  <a:gd name="T2" fmla="*/ 1 w 6"/>
                  <a:gd name="T3" fmla="*/ 0 h 75"/>
                  <a:gd name="T4" fmla="*/ 1 w 6"/>
                  <a:gd name="T5" fmla="*/ 0 h 75"/>
                  <a:gd name="T6" fmla="*/ 1 w 6"/>
                  <a:gd name="T7" fmla="*/ 0 h 75"/>
                  <a:gd name="T8" fmla="*/ 1 w 6"/>
                  <a:gd name="T9" fmla="*/ 0 h 75"/>
                  <a:gd name="T10" fmla="*/ 1 w 6"/>
                  <a:gd name="T11" fmla="*/ 9 h 75"/>
                  <a:gd name="T12" fmla="*/ 1 w 6"/>
                  <a:gd name="T13" fmla="*/ 9 h 75"/>
                  <a:gd name="T14" fmla="*/ 1 w 6"/>
                  <a:gd name="T15" fmla="*/ 9 h 75"/>
                  <a:gd name="T16" fmla="*/ 1 w 6"/>
                  <a:gd name="T17" fmla="*/ 9 h 75"/>
                  <a:gd name="T18" fmla="*/ 0 w 6"/>
                  <a:gd name="T19" fmla="*/ 9 h 75"/>
                  <a:gd name="T20" fmla="*/ 0 w 6"/>
                  <a:gd name="T21" fmla="*/ 0 h 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75">
                    <a:moveTo>
                      <a:pt x="0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75"/>
                    </a:lnTo>
                    <a:lnTo>
                      <a:pt x="4" y="75"/>
                    </a:lnTo>
                    <a:lnTo>
                      <a:pt x="2" y="75"/>
                    </a:lnTo>
                    <a:lnTo>
                      <a:pt x="0" y="7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46" name="Freeform 750"/>
              <p:cNvSpPr>
                <a:spLocks/>
              </p:cNvSpPr>
              <p:nvPr/>
            </p:nvSpPr>
            <p:spPr bwMode="auto">
              <a:xfrm>
                <a:off x="2622" y="2602"/>
                <a:ext cx="4" cy="38"/>
              </a:xfrm>
              <a:custGeom>
                <a:avLst/>
                <a:gdLst>
                  <a:gd name="T0" fmla="*/ 0 w 8"/>
                  <a:gd name="T1" fmla="*/ 0 h 77"/>
                  <a:gd name="T2" fmla="*/ 1 w 8"/>
                  <a:gd name="T3" fmla="*/ 0 h 77"/>
                  <a:gd name="T4" fmla="*/ 1 w 8"/>
                  <a:gd name="T5" fmla="*/ 0 h 77"/>
                  <a:gd name="T6" fmla="*/ 1 w 8"/>
                  <a:gd name="T7" fmla="*/ 0 h 77"/>
                  <a:gd name="T8" fmla="*/ 1 w 8"/>
                  <a:gd name="T9" fmla="*/ 0 h 77"/>
                  <a:gd name="T10" fmla="*/ 1 w 8"/>
                  <a:gd name="T11" fmla="*/ 0 h 77"/>
                  <a:gd name="T12" fmla="*/ 1 w 8"/>
                  <a:gd name="T13" fmla="*/ 0 h 77"/>
                  <a:gd name="T14" fmla="*/ 1 w 8"/>
                  <a:gd name="T15" fmla="*/ 0 h 77"/>
                  <a:gd name="T16" fmla="*/ 1 w 8"/>
                  <a:gd name="T17" fmla="*/ 0 h 77"/>
                  <a:gd name="T18" fmla="*/ 1 w 8"/>
                  <a:gd name="T19" fmla="*/ 9 h 77"/>
                  <a:gd name="T20" fmla="*/ 1 w 8"/>
                  <a:gd name="T21" fmla="*/ 9 h 77"/>
                  <a:gd name="T22" fmla="*/ 1 w 8"/>
                  <a:gd name="T23" fmla="*/ 9 h 77"/>
                  <a:gd name="T24" fmla="*/ 1 w 8"/>
                  <a:gd name="T25" fmla="*/ 9 h 77"/>
                  <a:gd name="T26" fmla="*/ 1 w 8"/>
                  <a:gd name="T27" fmla="*/ 9 h 77"/>
                  <a:gd name="T28" fmla="*/ 1 w 8"/>
                  <a:gd name="T29" fmla="*/ 9 h 77"/>
                  <a:gd name="T30" fmla="*/ 1 w 8"/>
                  <a:gd name="T31" fmla="*/ 9 h 77"/>
                  <a:gd name="T32" fmla="*/ 1 w 8"/>
                  <a:gd name="T33" fmla="*/ 9 h 77"/>
                  <a:gd name="T34" fmla="*/ 0 w 8"/>
                  <a:gd name="T35" fmla="*/ 9 h 77"/>
                  <a:gd name="T36" fmla="*/ 0 w 8"/>
                  <a:gd name="T37" fmla="*/ 0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77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77"/>
                    </a:lnTo>
                    <a:lnTo>
                      <a:pt x="6" y="75"/>
                    </a:lnTo>
                    <a:lnTo>
                      <a:pt x="4" y="75"/>
                    </a:lnTo>
                    <a:lnTo>
                      <a:pt x="2" y="75"/>
                    </a:lnTo>
                    <a:lnTo>
                      <a:pt x="0" y="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47" name="Freeform 751"/>
              <p:cNvSpPr>
                <a:spLocks/>
              </p:cNvSpPr>
              <p:nvPr/>
            </p:nvSpPr>
            <p:spPr bwMode="auto">
              <a:xfrm>
                <a:off x="2626" y="2602"/>
                <a:ext cx="3" cy="38"/>
              </a:xfrm>
              <a:custGeom>
                <a:avLst/>
                <a:gdLst>
                  <a:gd name="T0" fmla="*/ 0 w 5"/>
                  <a:gd name="T1" fmla="*/ 0 h 77"/>
                  <a:gd name="T2" fmla="*/ 1 w 5"/>
                  <a:gd name="T3" fmla="*/ 0 h 77"/>
                  <a:gd name="T4" fmla="*/ 1 w 5"/>
                  <a:gd name="T5" fmla="*/ 0 h 77"/>
                  <a:gd name="T6" fmla="*/ 1 w 5"/>
                  <a:gd name="T7" fmla="*/ 0 h 77"/>
                  <a:gd name="T8" fmla="*/ 1 w 5"/>
                  <a:gd name="T9" fmla="*/ 0 h 77"/>
                  <a:gd name="T10" fmla="*/ 1 w 5"/>
                  <a:gd name="T11" fmla="*/ 9 h 77"/>
                  <a:gd name="T12" fmla="*/ 1 w 5"/>
                  <a:gd name="T13" fmla="*/ 9 h 77"/>
                  <a:gd name="T14" fmla="*/ 1 w 5"/>
                  <a:gd name="T15" fmla="*/ 9 h 77"/>
                  <a:gd name="T16" fmla="*/ 1 w 5"/>
                  <a:gd name="T17" fmla="*/ 9 h 77"/>
                  <a:gd name="T18" fmla="*/ 0 w 5"/>
                  <a:gd name="T19" fmla="*/ 9 h 77"/>
                  <a:gd name="T20" fmla="*/ 0 w 5"/>
                  <a:gd name="T21" fmla="*/ 0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77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77"/>
                    </a:lnTo>
                    <a:lnTo>
                      <a:pt x="3" y="77"/>
                    </a:lnTo>
                    <a:lnTo>
                      <a:pt x="1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48" name="Freeform 752"/>
              <p:cNvSpPr>
                <a:spLocks/>
              </p:cNvSpPr>
              <p:nvPr/>
            </p:nvSpPr>
            <p:spPr bwMode="auto">
              <a:xfrm>
                <a:off x="2629" y="2602"/>
                <a:ext cx="4" cy="38"/>
              </a:xfrm>
              <a:custGeom>
                <a:avLst/>
                <a:gdLst>
                  <a:gd name="T0" fmla="*/ 0 w 8"/>
                  <a:gd name="T1" fmla="*/ 0 h 77"/>
                  <a:gd name="T2" fmla="*/ 1 w 8"/>
                  <a:gd name="T3" fmla="*/ 0 h 77"/>
                  <a:gd name="T4" fmla="*/ 1 w 8"/>
                  <a:gd name="T5" fmla="*/ 0 h 77"/>
                  <a:gd name="T6" fmla="*/ 1 w 8"/>
                  <a:gd name="T7" fmla="*/ 0 h 77"/>
                  <a:gd name="T8" fmla="*/ 1 w 8"/>
                  <a:gd name="T9" fmla="*/ 0 h 77"/>
                  <a:gd name="T10" fmla="*/ 1 w 8"/>
                  <a:gd name="T11" fmla="*/ 9 h 77"/>
                  <a:gd name="T12" fmla="*/ 1 w 8"/>
                  <a:gd name="T13" fmla="*/ 9 h 77"/>
                  <a:gd name="T14" fmla="*/ 1 w 8"/>
                  <a:gd name="T15" fmla="*/ 9 h 77"/>
                  <a:gd name="T16" fmla="*/ 1 w 8"/>
                  <a:gd name="T17" fmla="*/ 9 h 77"/>
                  <a:gd name="T18" fmla="*/ 0 w 8"/>
                  <a:gd name="T19" fmla="*/ 9 h 77"/>
                  <a:gd name="T20" fmla="*/ 0 w 8"/>
                  <a:gd name="T21" fmla="*/ 0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77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77"/>
                    </a:lnTo>
                    <a:lnTo>
                      <a:pt x="6" y="77"/>
                    </a:lnTo>
                    <a:lnTo>
                      <a:pt x="4" y="77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49" name="Freeform 753"/>
              <p:cNvSpPr>
                <a:spLocks/>
              </p:cNvSpPr>
              <p:nvPr/>
            </p:nvSpPr>
            <p:spPr bwMode="auto">
              <a:xfrm>
                <a:off x="2633" y="2601"/>
                <a:ext cx="2" cy="39"/>
              </a:xfrm>
              <a:custGeom>
                <a:avLst/>
                <a:gdLst>
                  <a:gd name="T0" fmla="*/ 0 w 6"/>
                  <a:gd name="T1" fmla="*/ 0 h 79"/>
                  <a:gd name="T2" fmla="*/ 0 w 6"/>
                  <a:gd name="T3" fmla="*/ 0 h 79"/>
                  <a:gd name="T4" fmla="*/ 0 w 6"/>
                  <a:gd name="T5" fmla="*/ 0 h 79"/>
                  <a:gd name="T6" fmla="*/ 0 w 6"/>
                  <a:gd name="T7" fmla="*/ 0 h 79"/>
                  <a:gd name="T8" fmla="*/ 0 w 6"/>
                  <a:gd name="T9" fmla="*/ 0 h 79"/>
                  <a:gd name="T10" fmla="*/ 0 w 6"/>
                  <a:gd name="T11" fmla="*/ 9 h 79"/>
                  <a:gd name="T12" fmla="*/ 0 w 6"/>
                  <a:gd name="T13" fmla="*/ 9 h 79"/>
                  <a:gd name="T14" fmla="*/ 0 w 6"/>
                  <a:gd name="T15" fmla="*/ 9 h 79"/>
                  <a:gd name="T16" fmla="*/ 0 w 6"/>
                  <a:gd name="T17" fmla="*/ 9 h 79"/>
                  <a:gd name="T18" fmla="*/ 0 w 6"/>
                  <a:gd name="T19" fmla="*/ 9 h 79"/>
                  <a:gd name="T20" fmla="*/ 0 w 6"/>
                  <a:gd name="T21" fmla="*/ 0 h 7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79">
                    <a:moveTo>
                      <a:pt x="0" y="0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6" y="79"/>
                    </a:lnTo>
                    <a:lnTo>
                      <a:pt x="2" y="79"/>
                    </a:lnTo>
                    <a:lnTo>
                      <a:pt x="0" y="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50" name="Freeform 754"/>
              <p:cNvSpPr>
                <a:spLocks/>
              </p:cNvSpPr>
              <p:nvPr/>
            </p:nvSpPr>
            <p:spPr bwMode="auto">
              <a:xfrm>
                <a:off x="2635" y="2601"/>
                <a:ext cx="4" cy="40"/>
              </a:xfrm>
              <a:custGeom>
                <a:avLst/>
                <a:gdLst>
                  <a:gd name="T0" fmla="*/ 0 w 7"/>
                  <a:gd name="T1" fmla="*/ 0 h 81"/>
                  <a:gd name="T2" fmla="*/ 1 w 7"/>
                  <a:gd name="T3" fmla="*/ 0 h 81"/>
                  <a:gd name="T4" fmla="*/ 1 w 7"/>
                  <a:gd name="T5" fmla="*/ 0 h 81"/>
                  <a:gd name="T6" fmla="*/ 1 w 7"/>
                  <a:gd name="T7" fmla="*/ 0 h 81"/>
                  <a:gd name="T8" fmla="*/ 1 w 7"/>
                  <a:gd name="T9" fmla="*/ 0 h 81"/>
                  <a:gd name="T10" fmla="*/ 1 w 7"/>
                  <a:gd name="T11" fmla="*/ 10 h 81"/>
                  <a:gd name="T12" fmla="*/ 1 w 7"/>
                  <a:gd name="T13" fmla="*/ 10 h 81"/>
                  <a:gd name="T14" fmla="*/ 1 w 7"/>
                  <a:gd name="T15" fmla="*/ 10 h 81"/>
                  <a:gd name="T16" fmla="*/ 1 w 7"/>
                  <a:gd name="T17" fmla="*/ 10 h 81"/>
                  <a:gd name="T18" fmla="*/ 0 w 7"/>
                  <a:gd name="T19" fmla="*/ 10 h 81"/>
                  <a:gd name="T20" fmla="*/ 0 w 7"/>
                  <a:gd name="T21" fmla="*/ 0 h 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81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81"/>
                    </a:lnTo>
                    <a:lnTo>
                      <a:pt x="6" y="81"/>
                    </a:lnTo>
                    <a:lnTo>
                      <a:pt x="4" y="81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51" name="Freeform 755"/>
              <p:cNvSpPr>
                <a:spLocks/>
              </p:cNvSpPr>
              <p:nvPr/>
            </p:nvSpPr>
            <p:spPr bwMode="auto">
              <a:xfrm>
                <a:off x="2639" y="2601"/>
                <a:ext cx="3" cy="40"/>
              </a:xfrm>
              <a:custGeom>
                <a:avLst/>
                <a:gdLst>
                  <a:gd name="T0" fmla="*/ 0 w 6"/>
                  <a:gd name="T1" fmla="*/ 0 h 81"/>
                  <a:gd name="T2" fmla="*/ 0 w 6"/>
                  <a:gd name="T3" fmla="*/ 0 h 81"/>
                  <a:gd name="T4" fmla="*/ 1 w 6"/>
                  <a:gd name="T5" fmla="*/ 0 h 81"/>
                  <a:gd name="T6" fmla="*/ 1 w 6"/>
                  <a:gd name="T7" fmla="*/ 0 h 81"/>
                  <a:gd name="T8" fmla="*/ 1 w 6"/>
                  <a:gd name="T9" fmla="*/ 0 h 81"/>
                  <a:gd name="T10" fmla="*/ 1 w 6"/>
                  <a:gd name="T11" fmla="*/ 0 h 81"/>
                  <a:gd name="T12" fmla="*/ 1 w 6"/>
                  <a:gd name="T13" fmla="*/ 0 h 81"/>
                  <a:gd name="T14" fmla="*/ 1 w 6"/>
                  <a:gd name="T15" fmla="*/ 0 h 81"/>
                  <a:gd name="T16" fmla="*/ 1 w 6"/>
                  <a:gd name="T17" fmla="*/ 0 h 81"/>
                  <a:gd name="T18" fmla="*/ 1 w 6"/>
                  <a:gd name="T19" fmla="*/ 10 h 81"/>
                  <a:gd name="T20" fmla="*/ 1 w 6"/>
                  <a:gd name="T21" fmla="*/ 10 h 81"/>
                  <a:gd name="T22" fmla="*/ 1 w 6"/>
                  <a:gd name="T23" fmla="*/ 10 h 81"/>
                  <a:gd name="T24" fmla="*/ 1 w 6"/>
                  <a:gd name="T25" fmla="*/ 10 h 81"/>
                  <a:gd name="T26" fmla="*/ 1 w 6"/>
                  <a:gd name="T27" fmla="*/ 10 h 81"/>
                  <a:gd name="T28" fmla="*/ 1 w 6"/>
                  <a:gd name="T29" fmla="*/ 10 h 81"/>
                  <a:gd name="T30" fmla="*/ 1 w 6"/>
                  <a:gd name="T31" fmla="*/ 10 h 81"/>
                  <a:gd name="T32" fmla="*/ 0 w 6"/>
                  <a:gd name="T33" fmla="*/ 10 h 81"/>
                  <a:gd name="T34" fmla="*/ 0 w 6"/>
                  <a:gd name="T35" fmla="*/ 10 h 81"/>
                  <a:gd name="T36" fmla="*/ 0 w 6"/>
                  <a:gd name="T37" fmla="*/ 0 h 8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8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81"/>
                    </a:lnTo>
                    <a:lnTo>
                      <a:pt x="4" y="81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52" name="Freeform 756"/>
              <p:cNvSpPr>
                <a:spLocks/>
              </p:cNvSpPr>
              <p:nvPr/>
            </p:nvSpPr>
            <p:spPr bwMode="auto">
              <a:xfrm>
                <a:off x="2642" y="2600"/>
                <a:ext cx="4" cy="41"/>
              </a:xfrm>
              <a:custGeom>
                <a:avLst/>
                <a:gdLst>
                  <a:gd name="T0" fmla="*/ 0 w 8"/>
                  <a:gd name="T1" fmla="*/ 0 h 83"/>
                  <a:gd name="T2" fmla="*/ 1 w 8"/>
                  <a:gd name="T3" fmla="*/ 0 h 83"/>
                  <a:gd name="T4" fmla="*/ 1 w 8"/>
                  <a:gd name="T5" fmla="*/ 0 h 83"/>
                  <a:gd name="T6" fmla="*/ 1 w 8"/>
                  <a:gd name="T7" fmla="*/ 0 h 83"/>
                  <a:gd name="T8" fmla="*/ 1 w 8"/>
                  <a:gd name="T9" fmla="*/ 0 h 83"/>
                  <a:gd name="T10" fmla="*/ 1 w 8"/>
                  <a:gd name="T11" fmla="*/ 10 h 83"/>
                  <a:gd name="T12" fmla="*/ 1 w 8"/>
                  <a:gd name="T13" fmla="*/ 10 h 83"/>
                  <a:gd name="T14" fmla="*/ 1 w 8"/>
                  <a:gd name="T15" fmla="*/ 10 h 83"/>
                  <a:gd name="T16" fmla="*/ 1 w 8"/>
                  <a:gd name="T17" fmla="*/ 10 h 83"/>
                  <a:gd name="T18" fmla="*/ 0 w 8"/>
                  <a:gd name="T19" fmla="*/ 10 h 83"/>
                  <a:gd name="T20" fmla="*/ 0 w 8"/>
                  <a:gd name="T21" fmla="*/ 0 h 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83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2" y="83"/>
                    </a:lnTo>
                    <a:lnTo>
                      <a:pt x="0" y="8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53" name="Freeform 757"/>
              <p:cNvSpPr>
                <a:spLocks/>
              </p:cNvSpPr>
              <p:nvPr/>
            </p:nvSpPr>
            <p:spPr bwMode="auto">
              <a:xfrm>
                <a:off x="2646" y="2600"/>
                <a:ext cx="3" cy="42"/>
              </a:xfrm>
              <a:custGeom>
                <a:avLst/>
                <a:gdLst>
                  <a:gd name="T0" fmla="*/ 0 w 6"/>
                  <a:gd name="T1" fmla="*/ 0 h 85"/>
                  <a:gd name="T2" fmla="*/ 1 w 6"/>
                  <a:gd name="T3" fmla="*/ 0 h 85"/>
                  <a:gd name="T4" fmla="*/ 1 w 6"/>
                  <a:gd name="T5" fmla="*/ 0 h 85"/>
                  <a:gd name="T6" fmla="*/ 1 w 6"/>
                  <a:gd name="T7" fmla="*/ 0 h 85"/>
                  <a:gd name="T8" fmla="*/ 1 w 6"/>
                  <a:gd name="T9" fmla="*/ 0 h 85"/>
                  <a:gd name="T10" fmla="*/ 1 w 6"/>
                  <a:gd name="T11" fmla="*/ 10 h 85"/>
                  <a:gd name="T12" fmla="*/ 1 w 6"/>
                  <a:gd name="T13" fmla="*/ 10 h 85"/>
                  <a:gd name="T14" fmla="*/ 1 w 6"/>
                  <a:gd name="T15" fmla="*/ 10 h 85"/>
                  <a:gd name="T16" fmla="*/ 1 w 6"/>
                  <a:gd name="T17" fmla="*/ 10 h 85"/>
                  <a:gd name="T18" fmla="*/ 0 w 6"/>
                  <a:gd name="T19" fmla="*/ 10 h 85"/>
                  <a:gd name="T20" fmla="*/ 0 w 6"/>
                  <a:gd name="T21" fmla="*/ 0 h 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85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2" y="83"/>
                    </a:lnTo>
                    <a:lnTo>
                      <a:pt x="0" y="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54" name="Freeform 758"/>
              <p:cNvSpPr>
                <a:spLocks/>
              </p:cNvSpPr>
              <p:nvPr/>
            </p:nvSpPr>
            <p:spPr bwMode="auto">
              <a:xfrm>
                <a:off x="2649" y="2600"/>
                <a:ext cx="4" cy="42"/>
              </a:xfrm>
              <a:custGeom>
                <a:avLst/>
                <a:gdLst>
                  <a:gd name="T0" fmla="*/ 0 w 7"/>
                  <a:gd name="T1" fmla="*/ 0 h 85"/>
                  <a:gd name="T2" fmla="*/ 1 w 7"/>
                  <a:gd name="T3" fmla="*/ 0 h 85"/>
                  <a:gd name="T4" fmla="*/ 1 w 7"/>
                  <a:gd name="T5" fmla="*/ 0 h 85"/>
                  <a:gd name="T6" fmla="*/ 1 w 7"/>
                  <a:gd name="T7" fmla="*/ 0 h 85"/>
                  <a:gd name="T8" fmla="*/ 1 w 7"/>
                  <a:gd name="T9" fmla="*/ 0 h 85"/>
                  <a:gd name="T10" fmla="*/ 1 w 7"/>
                  <a:gd name="T11" fmla="*/ 0 h 85"/>
                  <a:gd name="T12" fmla="*/ 1 w 7"/>
                  <a:gd name="T13" fmla="*/ 0 h 85"/>
                  <a:gd name="T14" fmla="*/ 1 w 7"/>
                  <a:gd name="T15" fmla="*/ 0 h 85"/>
                  <a:gd name="T16" fmla="*/ 1 w 7"/>
                  <a:gd name="T17" fmla="*/ 0 h 85"/>
                  <a:gd name="T18" fmla="*/ 1 w 7"/>
                  <a:gd name="T19" fmla="*/ 10 h 85"/>
                  <a:gd name="T20" fmla="*/ 1 w 7"/>
                  <a:gd name="T21" fmla="*/ 10 h 85"/>
                  <a:gd name="T22" fmla="*/ 1 w 7"/>
                  <a:gd name="T23" fmla="*/ 10 h 85"/>
                  <a:gd name="T24" fmla="*/ 1 w 7"/>
                  <a:gd name="T25" fmla="*/ 10 h 85"/>
                  <a:gd name="T26" fmla="*/ 1 w 7"/>
                  <a:gd name="T27" fmla="*/ 10 h 85"/>
                  <a:gd name="T28" fmla="*/ 1 w 7"/>
                  <a:gd name="T29" fmla="*/ 10 h 85"/>
                  <a:gd name="T30" fmla="*/ 1 w 7"/>
                  <a:gd name="T31" fmla="*/ 10 h 85"/>
                  <a:gd name="T32" fmla="*/ 1 w 7"/>
                  <a:gd name="T33" fmla="*/ 10 h 85"/>
                  <a:gd name="T34" fmla="*/ 0 w 7"/>
                  <a:gd name="T35" fmla="*/ 10 h 85"/>
                  <a:gd name="T36" fmla="*/ 0 w 7"/>
                  <a:gd name="T37" fmla="*/ 0 h 8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85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85"/>
                    </a:lnTo>
                    <a:lnTo>
                      <a:pt x="5" y="85"/>
                    </a:lnTo>
                    <a:lnTo>
                      <a:pt x="3" y="85"/>
                    </a:lnTo>
                    <a:lnTo>
                      <a:pt x="2" y="85"/>
                    </a:lnTo>
                    <a:lnTo>
                      <a:pt x="0" y="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55" name="Freeform 759"/>
              <p:cNvSpPr>
                <a:spLocks/>
              </p:cNvSpPr>
              <p:nvPr/>
            </p:nvSpPr>
            <p:spPr bwMode="auto">
              <a:xfrm>
                <a:off x="2653" y="2599"/>
                <a:ext cx="3" cy="43"/>
              </a:xfrm>
              <a:custGeom>
                <a:avLst/>
                <a:gdLst>
                  <a:gd name="T0" fmla="*/ 0 w 6"/>
                  <a:gd name="T1" fmla="*/ 0 h 87"/>
                  <a:gd name="T2" fmla="*/ 1 w 6"/>
                  <a:gd name="T3" fmla="*/ 0 h 87"/>
                  <a:gd name="T4" fmla="*/ 1 w 6"/>
                  <a:gd name="T5" fmla="*/ 0 h 87"/>
                  <a:gd name="T6" fmla="*/ 1 w 6"/>
                  <a:gd name="T7" fmla="*/ 0 h 87"/>
                  <a:gd name="T8" fmla="*/ 1 w 6"/>
                  <a:gd name="T9" fmla="*/ 0 h 87"/>
                  <a:gd name="T10" fmla="*/ 1 w 6"/>
                  <a:gd name="T11" fmla="*/ 10 h 87"/>
                  <a:gd name="T12" fmla="*/ 1 w 6"/>
                  <a:gd name="T13" fmla="*/ 10 h 87"/>
                  <a:gd name="T14" fmla="*/ 1 w 6"/>
                  <a:gd name="T15" fmla="*/ 10 h 87"/>
                  <a:gd name="T16" fmla="*/ 1 w 6"/>
                  <a:gd name="T17" fmla="*/ 10 h 87"/>
                  <a:gd name="T18" fmla="*/ 0 w 6"/>
                  <a:gd name="T19" fmla="*/ 10 h 87"/>
                  <a:gd name="T20" fmla="*/ 0 w 6"/>
                  <a:gd name="T21" fmla="*/ 0 h 8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87">
                    <a:moveTo>
                      <a:pt x="0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2" y="87"/>
                    </a:lnTo>
                    <a:lnTo>
                      <a:pt x="0" y="8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56" name="Freeform 760"/>
              <p:cNvSpPr>
                <a:spLocks/>
              </p:cNvSpPr>
              <p:nvPr/>
            </p:nvSpPr>
            <p:spPr bwMode="auto">
              <a:xfrm>
                <a:off x="2656" y="2599"/>
                <a:ext cx="3" cy="43"/>
              </a:xfrm>
              <a:custGeom>
                <a:avLst/>
                <a:gdLst>
                  <a:gd name="T0" fmla="*/ 0 w 8"/>
                  <a:gd name="T1" fmla="*/ 0 h 87"/>
                  <a:gd name="T2" fmla="*/ 0 w 8"/>
                  <a:gd name="T3" fmla="*/ 0 h 87"/>
                  <a:gd name="T4" fmla="*/ 0 w 8"/>
                  <a:gd name="T5" fmla="*/ 0 h 87"/>
                  <a:gd name="T6" fmla="*/ 0 w 8"/>
                  <a:gd name="T7" fmla="*/ 0 h 87"/>
                  <a:gd name="T8" fmla="*/ 0 w 8"/>
                  <a:gd name="T9" fmla="*/ 0 h 87"/>
                  <a:gd name="T10" fmla="*/ 0 w 8"/>
                  <a:gd name="T11" fmla="*/ 0 h 87"/>
                  <a:gd name="T12" fmla="*/ 0 w 8"/>
                  <a:gd name="T13" fmla="*/ 0 h 87"/>
                  <a:gd name="T14" fmla="*/ 0 w 8"/>
                  <a:gd name="T15" fmla="*/ 0 h 87"/>
                  <a:gd name="T16" fmla="*/ 0 w 8"/>
                  <a:gd name="T17" fmla="*/ 0 h 87"/>
                  <a:gd name="T18" fmla="*/ 0 w 8"/>
                  <a:gd name="T19" fmla="*/ 10 h 87"/>
                  <a:gd name="T20" fmla="*/ 0 w 8"/>
                  <a:gd name="T21" fmla="*/ 10 h 87"/>
                  <a:gd name="T22" fmla="*/ 0 w 8"/>
                  <a:gd name="T23" fmla="*/ 10 h 87"/>
                  <a:gd name="T24" fmla="*/ 0 w 8"/>
                  <a:gd name="T25" fmla="*/ 10 h 87"/>
                  <a:gd name="T26" fmla="*/ 0 w 8"/>
                  <a:gd name="T27" fmla="*/ 10 h 87"/>
                  <a:gd name="T28" fmla="*/ 0 w 8"/>
                  <a:gd name="T29" fmla="*/ 10 h 87"/>
                  <a:gd name="T30" fmla="*/ 0 w 8"/>
                  <a:gd name="T31" fmla="*/ 10 h 87"/>
                  <a:gd name="T32" fmla="*/ 0 w 8"/>
                  <a:gd name="T33" fmla="*/ 10 h 87"/>
                  <a:gd name="T34" fmla="*/ 0 w 8"/>
                  <a:gd name="T35" fmla="*/ 10 h 87"/>
                  <a:gd name="T36" fmla="*/ 0 w 8"/>
                  <a:gd name="T37" fmla="*/ 0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87">
                    <a:moveTo>
                      <a:pt x="0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2" y="87"/>
                    </a:lnTo>
                    <a:lnTo>
                      <a:pt x="0" y="8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57" name="Freeform 761"/>
              <p:cNvSpPr>
                <a:spLocks/>
              </p:cNvSpPr>
              <p:nvPr/>
            </p:nvSpPr>
            <p:spPr bwMode="auto">
              <a:xfrm>
                <a:off x="2659" y="2599"/>
                <a:ext cx="3" cy="43"/>
              </a:xfrm>
              <a:custGeom>
                <a:avLst/>
                <a:gdLst>
                  <a:gd name="T0" fmla="*/ 0 w 6"/>
                  <a:gd name="T1" fmla="*/ 0 h 87"/>
                  <a:gd name="T2" fmla="*/ 1 w 6"/>
                  <a:gd name="T3" fmla="*/ 0 h 87"/>
                  <a:gd name="T4" fmla="*/ 1 w 6"/>
                  <a:gd name="T5" fmla="*/ 0 h 87"/>
                  <a:gd name="T6" fmla="*/ 1 w 6"/>
                  <a:gd name="T7" fmla="*/ 0 h 87"/>
                  <a:gd name="T8" fmla="*/ 1 w 6"/>
                  <a:gd name="T9" fmla="*/ 0 h 87"/>
                  <a:gd name="T10" fmla="*/ 1 w 6"/>
                  <a:gd name="T11" fmla="*/ 10 h 87"/>
                  <a:gd name="T12" fmla="*/ 1 w 6"/>
                  <a:gd name="T13" fmla="*/ 10 h 87"/>
                  <a:gd name="T14" fmla="*/ 1 w 6"/>
                  <a:gd name="T15" fmla="*/ 10 h 87"/>
                  <a:gd name="T16" fmla="*/ 1 w 6"/>
                  <a:gd name="T17" fmla="*/ 10 h 87"/>
                  <a:gd name="T18" fmla="*/ 0 w 6"/>
                  <a:gd name="T19" fmla="*/ 10 h 87"/>
                  <a:gd name="T20" fmla="*/ 0 w 6"/>
                  <a:gd name="T21" fmla="*/ 0 h 8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87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2" y="87"/>
                    </a:ln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58" name="Freeform 762"/>
              <p:cNvSpPr>
                <a:spLocks/>
              </p:cNvSpPr>
              <p:nvPr/>
            </p:nvSpPr>
            <p:spPr bwMode="auto">
              <a:xfrm>
                <a:off x="2662" y="2599"/>
                <a:ext cx="4" cy="44"/>
              </a:xfrm>
              <a:custGeom>
                <a:avLst/>
                <a:gdLst>
                  <a:gd name="T0" fmla="*/ 0 w 7"/>
                  <a:gd name="T1" fmla="*/ 0 h 89"/>
                  <a:gd name="T2" fmla="*/ 1 w 7"/>
                  <a:gd name="T3" fmla="*/ 0 h 89"/>
                  <a:gd name="T4" fmla="*/ 1 w 7"/>
                  <a:gd name="T5" fmla="*/ 0 h 89"/>
                  <a:gd name="T6" fmla="*/ 1 w 7"/>
                  <a:gd name="T7" fmla="*/ 0 h 89"/>
                  <a:gd name="T8" fmla="*/ 1 w 7"/>
                  <a:gd name="T9" fmla="*/ 0 h 89"/>
                  <a:gd name="T10" fmla="*/ 1 w 7"/>
                  <a:gd name="T11" fmla="*/ 11 h 89"/>
                  <a:gd name="T12" fmla="*/ 1 w 7"/>
                  <a:gd name="T13" fmla="*/ 11 h 89"/>
                  <a:gd name="T14" fmla="*/ 1 w 7"/>
                  <a:gd name="T15" fmla="*/ 11 h 89"/>
                  <a:gd name="T16" fmla="*/ 1 w 7"/>
                  <a:gd name="T17" fmla="*/ 11 h 89"/>
                  <a:gd name="T18" fmla="*/ 0 w 7"/>
                  <a:gd name="T19" fmla="*/ 11 h 89"/>
                  <a:gd name="T20" fmla="*/ 0 w 7"/>
                  <a:gd name="T21" fmla="*/ 0 h 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89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89"/>
                    </a:lnTo>
                    <a:lnTo>
                      <a:pt x="5" y="89"/>
                    </a:lnTo>
                    <a:lnTo>
                      <a:pt x="3" y="89"/>
                    </a:lnTo>
                    <a:lnTo>
                      <a:pt x="1" y="89"/>
                    </a:lnTo>
                    <a:lnTo>
                      <a:pt x="0" y="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59" name="Freeform 763"/>
              <p:cNvSpPr>
                <a:spLocks/>
              </p:cNvSpPr>
              <p:nvPr/>
            </p:nvSpPr>
            <p:spPr bwMode="auto">
              <a:xfrm>
                <a:off x="2666" y="2599"/>
                <a:ext cx="3" cy="44"/>
              </a:xfrm>
              <a:custGeom>
                <a:avLst/>
                <a:gdLst>
                  <a:gd name="T0" fmla="*/ 0 w 6"/>
                  <a:gd name="T1" fmla="*/ 0 h 89"/>
                  <a:gd name="T2" fmla="*/ 1 w 6"/>
                  <a:gd name="T3" fmla="*/ 0 h 89"/>
                  <a:gd name="T4" fmla="*/ 1 w 6"/>
                  <a:gd name="T5" fmla="*/ 0 h 89"/>
                  <a:gd name="T6" fmla="*/ 1 w 6"/>
                  <a:gd name="T7" fmla="*/ 0 h 89"/>
                  <a:gd name="T8" fmla="*/ 1 w 6"/>
                  <a:gd name="T9" fmla="*/ 0 h 89"/>
                  <a:gd name="T10" fmla="*/ 1 w 6"/>
                  <a:gd name="T11" fmla="*/ 11 h 89"/>
                  <a:gd name="T12" fmla="*/ 1 w 6"/>
                  <a:gd name="T13" fmla="*/ 11 h 89"/>
                  <a:gd name="T14" fmla="*/ 1 w 6"/>
                  <a:gd name="T15" fmla="*/ 11 h 89"/>
                  <a:gd name="T16" fmla="*/ 1 w 6"/>
                  <a:gd name="T17" fmla="*/ 11 h 89"/>
                  <a:gd name="T18" fmla="*/ 0 w 6"/>
                  <a:gd name="T19" fmla="*/ 11 h 89"/>
                  <a:gd name="T20" fmla="*/ 0 w 6"/>
                  <a:gd name="T21" fmla="*/ 0 h 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89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2" y="89"/>
                    </a:lnTo>
                    <a:lnTo>
                      <a:pt x="0" y="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60" name="Freeform 764"/>
              <p:cNvSpPr>
                <a:spLocks/>
              </p:cNvSpPr>
              <p:nvPr/>
            </p:nvSpPr>
            <p:spPr bwMode="auto">
              <a:xfrm>
                <a:off x="2669" y="2599"/>
                <a:ext cx="4" cy="44"/>
              </a:xfrm>
              <a:custGeom>
                <a:avLst/>
                <a:gdLst>
                  <a:gd name="T0" fmla="*/ 0 w 8"/>
                  <a:gd name="T1" fmla="*/ 0 h 89"/>
                  <a:gd name="T2" fmla="*/ 1 w 8"/>
                  <a:gd name="T3" fmla="*/ 0 h 89"/>
                  <a:gd name="T4" fmla="*/ 1 w 8"/>
                  <a:gd name="T5" fmla="*/ 0 h 89"/>
                  <a:gd name="T6" fmla="*/ 1 w 8"/>
                  <a:gd name="T7" fmla="*/ 0 h 89"/>
                  <a:gd name="T8" fmla="*/ 1 w 8"/>
                  <a:gd name="T9" fmla="*/ 0 h 89"/>
                  <a:gd name="T10" fmla="*/ 1 w 8"/>
                  <a:gd name="T11" fmla="*/ 11 h 89"/>
                  <a:gd name="T12" fmla="*/ 1 w 8"/>
                  <a:gd name="T13" fmla="*/ 11 h 89"/>
                  <a:gd name="T14" fmla="*/ 1 w 8"/>
                  <a:gd name="T15" fmla="*/ 11 h 89"/>
                  <a:gd name="T16" fmla="*/ 1 w 8"/>
                  <a:gd name="T17" fmla="*/ 11 h 89"/>
                  <a:gd name="T18" fmla="*/ 0 w 8"/>
                  <a:gd name="T19" fmla="*/ 11 h 89"/>
                  <a:gd name="T20" fmla="*/ 0 w 8"/>
                  <a:gd name="T21" fmla="*/ 0 h 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89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2" y="89"/>
                    </a:lnTo>
                    <a:lnTo>
                      <a:pt x="0" y="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61" name="Freeform 765"/>
              <p:cNvSpPr>
                <a:spLocks/>
              </p:cNvSpPr>
              <p:nvPr/>
            </p:nvSpPr>
            <p:spPr bwMode="auto">
              <a:xfrm>
                <a:off x="2673" y="2598"/>
                <a:ext cx="3" cy="45"/>
              </a:xfrm>
              <a:custGeom>
                <a:avLst/>
                <a:gdLst>
                  <a:gd name="T0" fmla="*/ 0 w 5"/>
                  <a:gd name="T1" fmla="*/ 0 h 91"/>
                  <a:gd name="T2" fmla="*/ 0 w 5"/>
                  <a:gd name="T3" fmla="*/ 0 h 91"/>
                  <a:gd name="T4" fmla="*/ 1 w 5"/>
                  <a:gd name="T5" fmla="*/ 0 h 91"/>
                  <a:gd name="T6" fmla="*/ 1 w 5"/>
                  <a:gd name="T7" fmla="*/ 0 h 91"/>
                  <a:gd name="T8" fmla="*/ 1 w 5"/>
                  <a:gd name="T9" fmla="*/ 0 h 91"/>
                  <a:gd name="T10" fmla="*/ 1 w 5"/>
                  <a:gd name="T11" fmla="*/ 0 h 91"/>
                  <a:gd name="T12" fmla="*/ 1 w 5"/>
                  <a:gd name="T13" fmla="*/ 0 h 91"/>
                  <a:gd name="T14" fmla="*/ 1 w 5"/>
                  <a:gd name="T15" fmla="*/ 0 h 91"/>
                  <a:gd name="T16" fmla="*/ 1 w 5"/>
                  <a:gd name="T17" fmla="*/ 0 h 91"/>
                  <a:gd name="T18" fmla="*/ 1 w 5"/>
                  <a:gd name="T19" fmla="*/ 11 h 91"/>
                  <a:gd name="T20" fmla="*/ 1 w 5"/>
                  <a:gd name="T21" fmla="*/ 11 h 91"/>
                  <a:gd name="T22" fmla="*/ 1 w 5"/>
                  <a:gd name="T23" fmla="*/ 11 h 91"/>
                  <a:gd name="T24" fmla="*/ 1 w 5"/>
                  <a:gd name="T25" fmla="*/ 11 h 91"/>
                  <a:gd name="T26" fmla="*/ 1 w 5"/>
                  <a:gd name="T27" fmla="*/ 11 h 91"/>
                  <a:gd name="T28" fmla="*/ 1 w 5"/>
                  <a:gd name="T29" fmla="*/ 11 h 91"/>
                  <a:gd name="T30" fmla="*/ 1 w 5"/>
                  <a:gd name="T31" fmla="*/ 11 h 91"/>
                  <a:gd name="T32" fmla="*/ 0 w 5"/>
                  <a:gd name="T33" fmla="*/ 11 h 91"/>
                  <a:gd name="T34" fmla="*/ 0 w 5"/>
                  <a:gd name="T35" fmla="*/ 11 h 91"/>
                  <a:gd name="T36" fmla="*/ 0 w 5"/>
                  <a:gd name="T37" fmla="*/ 0 h 9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" h="9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91"/>
                    </a:lnTo>
                    <a:lnTo>
                      <a:pt x="4" y="91"/>
                    </a:lnTo>
                    <a:lnTo>
                      <a:pt x="2" y="91"/>
                    </a:lnTo>
                    <a:lnTo>
                      <a:pt x="0" y="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62" name="Freeform 766"/>
              <p:cNvSpPr>
                <a:spLocks/>
              </p:cNvSpPr>
              <p:nvPr/>
            </p:nvSpPr>
            <p:spPr bwMode="auto">
              <a:xfrm>
                <a:off x="2676" y="2598"/>
                <a:ext cx="4" cy="46"/>
              </a:xfrm>
              <a:custGeom>
                <a:avLst/>
                <a:gdLst>
                  <a:gd name="T0" fmla="*/ 0 w 8"/>
                  <a:gd name="T1" fmla="*/ 0 h 93"/>
                  <a:gd name="T2" fmla="*/ 1 w 8"/>
                  <a:gd name="T3" fmla="*/ 0 h 93"/>
                  <a:gd name="T4" fmla="*/ 1 w 8"/>
                  <a:gd name="T5" fmla="*/ 0 h 93"/>
                  <a:gd name="T6" fmla="*/ 1 w 8"/>
                  <a:gd name="T7" fmla="*/ 0 h 93"/>
                  <a:gd name="T8" fmla="*/ 1 w 8"/>
                  <a:gd name="T9" fmla="*/ 0 h 93"/>
                  <a:gd name="T10" fmla="*/ 1 w 8"/>
                  <a:gd name="T11" fmla="*/ 11 h 93"/>
                  <a:gd name="T12" fmla="*/ 1 w 8"/>
                  <a:gd name="T13" fmla="*/ 11 h 93"/>
                  <a:gd name="T14" fmla="*/ 1 w 8"/>
                  <a:gd name="T15" fmla="*/ 11 h 93"/>
                  <a:gd name="T16" fmla="*/ 1 w 8"/>
                  <a:gd name="T17" fmla="*/ 11 h 93"/>
                  <a:gd name="T18" fmla="*/ 0 w 8"/>
                  <a:gd name="T19" fmla="*/ 11 h 93"/>
                  <a:gd name="T20" fmla="*/ 0 w 8"/>
                  <a:gd name="T21" fmla="*/ 0 h 9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3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3"/>
                    </a:lnTo>
                    <a:lnTo>
                      <a:pt x="6" y="93"/>
                    </a:lnTo>
                    <a:lnTo>
                      <a:pt x="4" y="93"/>
                    </a:lnTo>
                    <a:lnTo>
                      <a:pt x="2" y="93"/>
                    </a:lnTo>
                    <a:lnTo>
                      <a:pt x="0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63" name="Freeform 767"/>
              <p:cNvSpPr>
                <a:spLocks/>
              </p:cNvSpPr>
              <p:nvPr/>
            </p:nvSpPr>
            <p:spPr bwMode="auto">
              <a:xfrm>
                <a:off x="2680" y="2598"/>
                <a:ext cx="3" cy="46"/>
              </a:xfrm>
              <a:custGeom>
                <a:avLst/>
                <a:gdLst>
                  <a:gd name="T0" fmla="*/ 0 w 8"/>
                  <a:gd name="T1" fmla="*/ 0 h 93"/>
                  <a:gd name="T2" fmla="*/ 0 w 8"/>
                  <a:gd name="T3" fmla="*/ 0 h 93"/>
                  <a:gd name="T4" fmla="*/ 0 w 8"/>
                  <a:gd name="T5" fmla="*/ 0 h 93"/>
                  <a:gd name="T6" fmla="*/ 0 w 8"/>
                  <a:gd name="T7" fmla="*/ 0 h 93"/>
                  <a:gd name="T8" fmla="*/ 0 w 8"/>
                  <a:gd name="T9" fmla="*/ 0 h 93"/>
                  <a:gd name="T10" fmla="*/ 0 w 8"/>
                  <a:gd name="T11" fmla="*/ 11 h 93"/>
                  <a:gd name="T12" fmla="*/ 0 w 8"/>
                  <a:gd name="T13" fmla="*/ 11 h 93"/>
                  <a:gd name="T14" fmla="*/ 0 w 8"/>
                  <a:gd name="T15" fmla="*/ 11 h 93"/>
                  <a:gd name="T16" fmla="*/ 0 w 8"/>
                  <a:gd name="T17" fmla="*/ 11 h 93"/>
                  <a:gd name="T18" fmla="*/ 0 w 8"/>
                  <a:gd name="T19" fmla="*/ 11 h 93"/>
                  <a:gd name="T20" fmla="*/ 0 w 8"/>
                  <a:gd name="T21" fmla="*/ 0 h 9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3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3"/>
                    </a:lnTo>
                    <a:lnTo>
                      <a:pt x="6" y="93"/>
                    </a:lnTo>
                    <a:lnTo>
                      <a:pt x="4" y="93"/>
                    </a:lnTo>
                    <a:lnTo>
                      <a:pt x="2" y="93"/>
                    </a:lnTo>
                    <a:lnTo>
                      <a:pt x="0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64" name="Freeform 768"/>
              <p:cNvSpPr>
                <a:spLocks/>
              </p:cNvSpPr>
              <p:nvPr/>
            </p:nvSpPr>
            <p:spPr bwMode="auto">
              <a:xfrm>
                <a:off x="2683" y="2598"/>
                <a:ext cx="3" cy="46"/>
              </a:xfrm>
              <a:custGeom>
                <a:avLst/>
                <a:gdLst>
                  <a:gd name="T0" fmla="*/ 0 w 6"/>
                  <a:gd name="T1" fmla="*/ 0 h 93"/>
                  <a:gd name="T2" fmla="*/ 0 w 6"/>
                  <a:gd name="T3" fmla="*/ 0 h 93"/>
                  <a:gd name="T4" fmla="*/ 1 w 6"/>
                  <a:gd name="T5" fmla="*/ 0 h 93"/>
                  <a:gd name="T6" fmla="*/ 1 w 6"/>
                  <a:gd name="T7" fmla="*/ 0 h 93"/>
                  <a:gd name="T8" fmla="*/ 1 w 6"/>
                  <a:gd name="T9" fmla="*/ 0 h 93"/>
                  <a:gd name="T10" fmla="*/ 1 w 6"/>
                  <a:gd name="T11" fmla="*/ 11 h 93"/>
                  <a:gd name="T12" fmla="*/ 1 w 6"/>
                  <a:gd name="T13" fmla="*/ 11 h 93"/>
                  <a:gd name="T14" fmla="*/ 1 w 6"/>
                  <a:gd name="T15" fmla="*/ 11 h 93"/>
                  <a:gd name="T16" fmla="*/ 0 w 6"/>
                  <a:gd name="T17" fmla="*/ 11 h 93"/>
                  <a:gd name="T18" fmla="*/ 0 w 6"/>
                  <a:gd name="T19" fmla="*/ 11 h 93"/>
                  <a:gd name="T20" fmla="*/ 0 w 6"/>
                  <a:gd name="T21" fmla="*/ 0 h 9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3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3"/>
                    </a:lnTo>
                    <a:lnTo>
                      <a:pt x="4" y="93"/>
                    </a:lnTo>
                    <a:lnTo>
                      <a:pt x="2" y="93"/>
                    </a:lnTo>
                    <a:lnTo>
                      <a:pt x="0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65" name="Freeform 769"/>
              <p:cNvSpPr>
                <a:spLocks/>
              </p:cNvSpPr>
              <p:nvPr/>
            </p:nvSpPr>
            <p:spPr bwMode="auto">
              <a:xfrm>
                <a:off x="2686" y="2598"/>
                <a:ext cx="3" cy="46"/>
              </a:xfrm>
              <a:custGeom>
                <a:avLst/>
                <a:gdLst>
                  <a:gd name="T0" fmla="*/ 0 w 5"/>
                  <a:gd name="T1" fmla="*/ 0 h 93"/>
                  <a:gd name="T2" fmla="*/ 1 w 5"/>
                  <a:gd name="T3" fmla="*/ 0 h 93"/>
                  <a:gd name="T4" fmla="*/ 1 w 5"/>
                  <a:gd name="T5" fmla="*/ 0 h 93"/>
                  <a:gd name="T6" fmla="*/ 1 w 5"/>
                  <a:gd name="T7" fmla="*/ 0 h 93"/>
                  <a:gd name="T8" fmla="*/ 1 w 5"/>
                  <a:gd name="T9" fmla="*/ 0 h 93"/>
                  <a:gd name="T10" fmla="*/ 1 w 5"/>
                  <a:gd name="T11" fmla="*/ 11 h 93"/>
                  <a:gd name="T12" fmla="*/ 1 w 5"/>
                  <a:gd name="T13" fmla="*/ 11 h 93"/>
                  <a:gd name="T14" fmla="*/ 1 w 5"/>
                  <a:gd name="T15" fmla="*/ 11 h 93"/>
                  <a:gd name="T16" fmla="*/ 1 w 5"/>
                  <a:gd name="T17" fmla="*/ 11 h 93"/>
                  <a:gd name="T18" fmla="*/ 0 w 5"/>
                  <a:gd name="T19" fmla="*/ 11 h 93"/>
                  <a:gd name="T20" fmla="*/ 0 w 5"/>
                  <a:gd name="T21" fmla="*/ 0 h 9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93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93"/>
                    </a:lnTo>
                    <a:lnTo>
                      <a:pt x="3" y="93"/>
                    </a:lnTo>
                    <a:lnTo>
                      <a:pt x="1" y="93"/>
                    </a:lnTo>
                    <a:lnTo>
                      <a:pt x="0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66" name="Freeform 770"/>
              <p:cNvSpPr>
                <a:spLocks/>
              </p:cNvSpPr>
              <p:nvPr/>
            </p:nvSpPr>
            <p:spPr bwMode="auto">
              <a:xfrm>
                <a:off x="2689" y="2597"/>
                <a:ext cx="4" cy="47"/>
              </a:xfrm>
              <a:custGeom>
                <a:avLst/>
                <a:gdLst>
                  <a:gd name="T0" fmla="*/ 0 w 8"/>
                  <a:gd name="T1" fmla="*/ 0 h 95"/>
                  <a:gd name="T2" fmla="*/ 1 w 8"/>
                  <a:gd name="T3" fmla="*/ 0 h 95"/>
                  <a:gd name="T4" fmla="*/ 1 w 8"/>
                  <a:gd name="T5" fmla="*/ 0 h 95"/>
                  <a:gd name="T6" fmla="*/ 1 w 8"/>
                  <a:gd name="T7" fmla="*/ 0 h 95"/>
                  <a:gd name="T8" fmla="*/ 1 w 8"/>
                  <a:gd name="T9" fmla="*/ 0 h 95"/>
                  <a:gd name="T10" fmla="*/ 1 w 8"/>
                  <a:gd name="T11" fmla="*/ 11 h 95"/>
                  <a:gd name="T12" fmla="*/ 1 w 8"/>
                  <a:gd name="T13" fmla="*/ 11 h 95"/>
                  <a:gd name="T14" fmla="*/ 1 w 8"/>
                  <a:gd name="T15" fmla="*/ 11 h 95"/>
                  <a:gd name="T16" fmla="*/ 1 w 8"/>
                  <a:gd name="T17" fmla="*/ 11 h 95"/>
                  <a:gd name="T18" fmla="*/ 0 w 8"/>
                  <a:gd name="T19" fmla="*/ 11 h 95"/>
                  <a:gd name="T20" fmla="*/ 0 w 8"/>
                  <a:gd name="T21" fmla="*/ 0 h 9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5">
                    <a:moveTo>
                      <a:pt x="0" y="2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95"/>
                    </a:lnTo>
                    <a:lnTo>
                      <a:pt x="0" y="9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67" name="Freeform 771"/>
              <p:cNvSpPr>
                <a:spLocks/>
              </p:cNvSpPr>
              <p:nvPr/>
            </p:nvSpPr>
            <p:spPr bwMode="auto">
              <a:xfrm>
                <a:off x="2693" y="2597"/>
                <a:ext cx="3" cy="47"/>
              </a:xfrm>
              <a:custGeom>
                <a:avLst/>
                <a:gdLst>
                  <a:gd name="T0" fmla="*/ 0 w 6"/>
                  <a:gd name="T1" fmla="*/ 0 h 95"/>
                  <a:gd name="T2" fmla="*/ 0 w 6"/>
                  <a:gd name="T3" fmla="*/ 0 h 95"/>
                  <a:gd name="T4" fmla="*/ 1 w 6"/>
                  <a:gd name="T5" fmla="*/ 0 h 95"/>
                  <a:gd name="T6" fmla="*/ 1 w 6"/>
                  <a:gd name="T7" fmla="*/ 0 h 95"/>
                  <a:gd name="T8" fmla="*/ 1 w 6"/>
                  <a:gd name="T9" fmla="*/ 0 h 95"/>
                  <a:gd name="T10" fmla="*/ 1 w 6"/>
                  <a:gd name="T11" fmla="*/ 0 h 95"/>
                  <a:gd name="T12" fmla="*/ 1 w 6"/>
                  <a:gd name="T13" fmla="*/ 0 h 95"/>
                  <a:gd name="T14" fmla="*/ 1 w 6"/>
                  <a:gd name="T15" fmla="*/ 0 h 95"/>
                  <a:gd name="T16" fmla="*/ 1 w 6"/>
                  <a:gd name="T17" fmla="*/ 0 h 95"/>
                  <a:gd name="T18" fmla="*/ 1 w 6"/>
                  <a:gd name="T19" fmla="*/ 11 h 95"/>
                  <a:gd name="T20" fmla="*/ 1 w 6"/>
                  <a:gd name="T21" fmla="*/ 11 h 95"/>
                  <a:gd name="T22" fmla="*/ 1 w 6"/>
                  <a:gd name="T23" fmla="*/ 11 h 95"/>
                  <a:gd name="T24" fmla="*/ 1 w 6"/>
                  <a:gd name="T25" fmla="*/ 11 h 95"/>
                  <a:gd name="T26" fmla="*/ 1 w 6"/>
                  <a:gd name="T27" fmla="*/ 11 h 95"/>
                  <a:gd name="T28" fmla="*/ 1 w 6"/>
                  <a:gd name="T29" fmla="*/ 11 h 95"/>
                  <a:gd name="T30" fmla="*/ 1 w 6"/>
                  <a:gd name="T31" fmla="*/ 11 h 95"/>
                  <a:gd name="T32" fmla="*/ 0 w 6"/>
                  <a:gd name="T33" fmla="*/ 11 h 95"/>
                  <a:gd name="T34" fmla="*/ 0 w 6"/>
                  <a:gd name="T35" fmla="*/ 11 h 95"/>
                  <a:gd name="T36" fmla="*/ 0 w 6"/>
                  <a:gd name="T37" fmla="*/ 0 h 9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95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95"/>
                    </a:lnTo>
                    <a:lnTo>
                      <a:pt x="0" y="9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68" name="Freeform 772"/>
              <p:cNvSpPr>
                <a:spLocks/>
              </p:cNvSpPr>
              <p:nvPr/>
            </p:nvSpPr>
            <p:spPr bwMode="auto">
              <a:xfrm>
                <a:off x="2696" y="2597"/>
                <a:ext cx="4" cy="48"/>
              </a:xfrm>
              <a:custGeom>
                <a:avLst/>
                <a:gdLst>
                  <a:gd name="T0" fmla="*/ 0 w 7"/>
                  <a:gd name="T1" fmla="*/ 1 h 96"/>
                  <a:gd name="T2" fmla="*/ 1 w 7"/>
                  <a:gd name="T3" fmla="*/ 1 h 96"/>
                  <a:gd name="T4" fmla="*/ 1 w 7"/>
                  <a:gd name="T5" fmla="*/ 1 h 96"/>
                  <a:gd name="T6" fmla="*/ 1 w 7"/>
                  <a:gd name="T7" fmla="*/ 1 h 96"/>
                  <a:gd name="T8" fmla="*/ 1 w 7"/>
                  <a:gd name="T9" fmla="*/ 0 h 96"/>
                  <a:gd name="T10" fmla="*/ 1 w 7"/>
                  <a:gd name="T11" fmla="*/ 0 h 96"/>
                  <a:gd name="T12" fmla="*/ 1 w 7"/>
                  <a:gd name="T13" fmla="*/ 0 h 96"/>
                  <a:gd name="T14" fmla="*/ 1 w 7"/>
                  <a:gd name="T15" fmla="*/ 0 h 96"/>
                  <a:gd name="T16" fmla="*/ 1 w 7"/>
                  <a:gd name="T17" fmla="*/ 0 h 96"/>
                  <a:gd name="T18" fmla="*/ 1 w 7"/>
                  <a:gd name="T19" fmla="*/ 12 h 96"/>
                  <a:gd name="T20" fmla="*/ 1 w 7"/>
                  <a:gd name="T21" fmla="*/ 12 h 96"/>
                  <a:gd name="T22" fmla="*/ 1 w 7"/>
                  <a:gd name="T23" fmla="*/ 12 h 96"/>
                  <a:gd name="T24" fmla="*/ 1 w 7"/>
                  <a:gd name="T25" fmla="*/ 12 h 96"/>
                  <a:gd name="T26" fmla="*/ 1 w 7"/>
                  <a:gd name="T27" fmla="*/ 12 h 96"/>
                  <a:gd name="T28" fmla="*/ 1 w 7"/>
                  <a:gd name="T29" fmla="*/ 12 h 96"/>
                  <a:gd name="T30" fmla="*/ 1 w 7"/>
                  <a:gd name="T31" fmla="*/ 12 h 96"/>
                  <a:gd name="T32" fmla="*/ 1 w 7"/>
                  <a:gd name="T33" fmla="*/ 12 h 96"/>
                  <a:gd name="T34" fmla="*/ 0 w 7"/>
                  <a:gd name="T35" fmla="*/ 12 h 96"/>
                  <a:gd name="T36" fmla="*/ 0 w 7"/>
                  <a:gd name="T37" fmla="*/ 1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96">
                    <a:moveTo>
                      <a:pt x="0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96"/>
                    </a:lnTo>
                    <a:lnTo>
                      <a:pt x="6" y="96"/>
                    </a:lnTo>
                    <a:lnTo>
                      <a:pt x="4" y="95"/>
                    </a:lnTo>
                    <a:lnTo>
                      <a:pt x="2" y="95"/>
                    </a:lnTo>
                    <a:lnTo>
                      <a:pt x="0" y="9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69" name="Freeform 773"/>
              <p:cNvSpPr>
                <a:spLocks/>
              </p:cNvSpPr>
              <p:nvPr/>
            </p:nvSpPr>
            <p:spPr bwMode="auto">
              <a:xfrm>
                <a:off x="2700" y="2597"/>
                <a:ext cx="3" cy="48"/>
              </a:xfrm>
              <a:custGeom>
                <a:avLst/>
                <a:gdLst>
                  <a:gd name="T0" fmla="*/ 0 w 6"/>
                  <a:gd name="T1" fmla="*/ 0 h 96"/>
                  <a:gd name="T2" fmla="*/ 1 w 6"/>
                  <a:gd name="T3" fmla="*/ 0 h 96"/>
                  <a:gd name="T4" fmla="*/ 1 w 6"/>
                  <a:gd name="T5" fmla="*/ 0 h 96"/>
                  <a:gd name="T6" fmla="*/ 1 w 6"/>
                  <a:gd name="T7" fmla="*/ 0 h 96"/>
                  <a:gd name="T8" fmla="*/ 1 w 6"/>
                  <a:gd name="T9" fmla="*/ 0 h 96"/>
                  <a:gd name="T10" fmla="*/ 1 w 6"/>
                  <a:gd name="T11" fmla="*/ 12 h 96"/>
                  <a:gd name="T12" fmla="*/ 1 w 6"/>
                  <a:gd name="T13" fmla="*/ 12 h 96"/>
                  <a:gd name="T14" fmla="*/ 1 w 6"/>
                  <a:gd name="T15" fmla="*/ 12 h 96"/>
                  <a:gd name="T16" fmla="*/ 1 w 6"/>
                  <a:gd name="T17" fmla="*/ 12 h 96"/>
                  <a:gd name="T18" fmla="*/ 0 w 6"/>
                  <a:gd name="T19" fmla="*/ 12 h 96"/>
                  <a:gd name="T20" fmla="*/ 0 w 6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70" name="Freeform 774"/>
              <p:cNvSpPr>
                <a:spLocks/>
              </p:cNvSpPr>
              <p:nvPr/>
            </p:nvSpPr>
            <p:spPr bwMode="auto">
              <a:xfrm>
                <a:off x="2703" y="2597"/>
                <a:ext cx="3" cy="48"/>
              </a:xfrm>
              <a:custGeom>
                <a:avLst/>
                <a:gdLst>
                  <a:gd name="T0" fmla="*/ 0 w 8"/>
                  <a:gd name="T1" fmla="*/ 0 h 96"/>
                  <a:gd name="T2" fmla="*/ 0 w 8"/>
                  <a:gd name="T3" fmla="*/ 0 h 96"/>
                  <a:gd name="T4" fmla="*/ 0 w 8"/>
                  <a:gd name="T5" fmla="*/ 0 h 96"/>
                  <a:gd name="T6" fmla="*/ 0 w 8"/>
                  <a:gd name="T7" fmla="*/ 0 h 96"/>
                  <a:gd name="T8" fmla="*/ 0 w 8"/>
                  <a:gd name="T9" fmla="*/ 0 h 96"/>
                  <a:gd name="T10" fmla="*/ 0 w 8"/>
                  <a:gd name="T11" fmla="*/ 12 h 96"/>
                  <a:gd name="T12" fmla="*/ 0 w 8"/>
                  <a:gd name="T13" fmla="*/ 12 h 96"/>
                  <a:gd name="T14" fmla="*/ 0 w 8"/>
                  <a:gd name="T15" fmla="*/ 12 h 96"/>
                  <a:gd name="T16" fmla="*/ 0 w 8"/>
                  <a:gd name="T17" fmla="*/ 12 h 96"/>
                  <a:gd name="T18" fmla="*/ 0 w 8"/>
                  <a:gd name="T19" fmla="*/ 12 h 96"/>
                  <a:gd name="T20" fmla="*/ 0 w 8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71" name="Freeform 775"/>
              <p:cNvSpPr>
                <a:spLocks/>
              </p:cNvSpPr>
              <p:nvPr/>
            </p:nvSpPr>
            <p:spPr bwMode="auto">
              <a:xfrm>
                <a:off x="2706" y="2597"/>
                <a:ext cx="3" cy="48"/>
              </a:xfrm>
              <a:custGeom>
                <a:avLst/>
                <a:gdLst>
                  <a:gd name="T0" fmla="*/ 0 w 6"/>
                  <a:gd name="T1" fmla="*/ 0 h 96"/>
                  <a:gd name="T2" fmla="*/ 0 w 6"/>
                  <a:gd name="T3" fmla="*/ 0 h 96"/>
                  <a:gd name="T4" fmla="*/ 1 w 6"/>
                  <a:gd name="T5" fmla="*/ 0 h 96"/>
                  <a:gd name="T6" fmla="*/ 1 w 6"/>
                  <a:gd name="T7" fmla="*/ 0 h 96"/>
                  <a:gd name="T8" fmla="*/ 1 w 6"/>
                  <a:gd name="T9" fmla="*/ 0 h 96"/>
                  <a:gd name="T10" fmla="*/ 1 w 6"/>
                  <a:gd name="T11" fmla="*/ 0 h 96"/>
                  <a:gd name="T12" fmla="*/ 1 w 6"/>
                  <a:gd name="T13" fmla="*/ 0 h 96"/>
                  <a:gd name="T14" fmla="*/ 1 w 6"/>
                  <a:gd name="T15" fmla="*/ 0 h 96"/>
                  <a:gd name="T16" fmla="*/ 1 w 6"/>
                  <a:gd name="T17" fmla="*/ 0 h 96"/>
                  <a:gd name="T18" fmla="*/ 1 w 6"/>
                  <a:gd name="T19" fmla="*/ 12 h 96"/>
                  <a:gd name="T20" fmla="*/ 1 w 6"/>
                  <a:gd name="T21" fmla="*/ 12 h 96"/>
                  <a:gd name="T22" fmla="*/ 1 w 6"/>
                  <a:gd name="T23" fmla="*/ 12 h 96"/>
                  <a:gd name="T24" fmla="*/ 1 w 6"/>
                  <a:gd name="T25" fmla="*/ 12 h 96"/>
                  <a:gd name="T26" fmla="*/ 1 w 6"/>
                  <a:gd name="T27" fmla="*/ 12 h 96"/>
                  <a:gd name="T28" fmla="*/ 1 w 6"/>
                  <a:gd name="T29" fmla="*/ 12 h 96"/>
                  <a:gd name="T30" fmla="*/ 1 w 6"/>
                  <a:gd name="T31" fmla="*/ 12 h 96"/>
                  <a:gd name="T32" fmla="*/ 0 w 6"/>
                  <a:gd name="T33" fmla="*/ 12 h 96"/>
                  <a:gd name="T34" fmla="*/ 0 w 6"/>
                  <a:gd name="T35" fmla="*/ 12 h 96"/>
                  <a:gd name="T36" fmla="*/ 0 w 6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72" name="Freeform 776"/>
              <p:cNvSpPr>
                <a:spLocks/>
              </p:cNvSpPr>
              <p:nvPr/>
            </p:nvSpPr>
            <p:spPr bwMode="auto">
              <a:xfrm>
                <a:off x="2709" y="2597"/>
                <a:ext cx="4" cy="48"/>
              </a:xfrm>
              <a:custGeom>
                <a:avLst/>
                <a:gdLst>
                  <a:gd name="T0" fmla="*/ 0 w 7"/>
                  <a:gd name="T1" fmla="*/ 0 h 96"/>
                  <a:gd name="T2" fmla="*/ 1 w 7"/>
                  <a:gd name="T3" fmla="*/ 0 h 96"/>
                  <a:gd name="T4" fmla="*/ 1 w 7"/>
                  <a:gd name="T5" fmla="*/ 0 h 96"/>
                  <a:gd name="T6" fmla="*/ 1 w 7"/>
                  <a:gd name="T7" fmla="*/ 0 h 96"/>
                  <a:gd name="T8" fmla="*/ 1 w 7"/>
                  <a:gd name="T9" fmla="*/ 0 h 96"/>
                  <a:gd name="T10" fmla="*/ 1 w 7"/>
                  <a:gd name="T11" fmla="*/ 12 h 96"/>
                  <a:gd name="T12" fmla="*/ 1 w 7"/>
                  <a:gd name="T13" fmla="*/ 12 h 96"/>
                  <a:gd name="T14" fmla="*/ 1 w 7"/>
                  <a:gd name="T15" fmla="*/ 12 h 96"/>
                  <a:gd name="T16" fmla="*/ 1 w 7"/>
                  <a:gd name="T17" fmla="*/ 12 h 96"/>
                  <a:gd name="T18" fmla="*/ 0 w 7"/>
                  <a:gd name="T19" fmla="*/ 12 h 96"/>
                  <a:gd name="T20" fmla="*/ 0 w 7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96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96"/>
                    </a:lnTo>
                    <a:lnTo>
                      <a:pt x="5" y="96"/>
                    </a:lnTo>
                    <a:lnTo>
                      <a:pt x="3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73" name="Freeform 777"/>
              <p:cNvSpPr>
                <a:spLocks/>
              </p:cNvSpPr>
              <p:nvPr/>
            </p:nvSpPr>
            <p:spPr bwMode="auto">
              <a:xfrm>
                <a:off x="2713" y="2597"/>
                <a:ext cx="4" cy="48"/>
              </a:xfrm>
              <a:custGeom>
                <a:avLst/>
                <a:gdLst>
                  <a:gd name="T0" fmla="*/ 0 w 8"/>
                  <a:gd name="T1" fmla="*/ 0 h 96"/>
                  <a:gd name="T2" fmla="*/ 1 w 8"/>
                  <a:gd name="T3" fmla="*/ 0 h 96"/>
                  <a:gd name="T4" fmla="*/ 1 w 8"/>
                  <a:gd name="T5" fmla="*/ 0 h 96"/>
                  <a:gd name="T6" fmla="*/ 1 w 8"/>
                  <a:gd name="T7" fmla="*/ 0 h 96"/>
                  <a:gd name="T8" fmla="*/ 1 w 8"/>
                  <a:gd name="T9" fmla="*/ 0 h 96"/>
                  <a:gd name="T10" fmla="*/ 1 w 8"/>
                  <a:gd name="T11" fmla="*/ 12 h 96"/>
                  <a:gd name="T12" fmla="*/ 1 w 8"/>
                  <a:gd name="T13" fmla="*/ 12 h 96"/>
                  <a:gd name="T14" fmla="*/ 1 w 8"/>
                  <a:gd name="T15" fmla="*/ 12 h 96"/>
                  <a:gd name="T16" fmla="*/ 1 w 8"/>
                  <a:gd name="T17" fmla="*/ 12 h 96"/>
                  <a:gd name="T18" fmla="*/ 0 w 8"/>
                  <a:gd name="T19" fmla="*/ 12 h 96"/>
                  <a:gd name="T20" fmla="*/ 0 w 8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74" name="Freeform 778"/>
              <p:cNvSpPr>
                <a:spLocks/>
              </p:cNvSpPr>
              <p:nvPr/>
            </p:nvSpPr>
            <p:spPr bwMode="auto">
              <a:xfrm>
                <a:off x="2717" y="2597"/>
                <a:ext cx="3" cy="48"/>
              </a:xfrm>
              <a:custGeom>
                <a:avLst/>
                <a:gdLst>
                  <a:gd name="T0" fmla="*/ 0 w 6"/>
                  <a:gd name="T1" fmla="*/ 0 h 96"/>
                  <a:gd name="T2" fmla="*/ 0 w 6"/>
                  <a:gd name="T3" fmla="*/ 0 h 96"/>
                  <a:gd name="T4" fmla="*/ 0 w 6"/>
                  <a:gd name="T5" fmla="*/ 0 h 96"/>
                  <a:gd name="T6" fmla="*/ 1 w 6"/>
                  <a:gd name="T7" fmla="*/ 0 h 96"/>
                  <a:gd name="T8" fmla="*/ 1 w 6"/>
                  <a:gd name="T9" fmla="*/ 0 h 96"/>
                  <a:gd name="T10" fmla="*/ 1 w 6"/>
                  <a:gd name="T11" fmla="*/ 0 h 96"/>
                  <a:gd name="T12" fmla="*/ 1 w 6"/>
                  <a:gd name="T13" fmla="*/ 0 h 96"/>
                  <a:gd name="T14" fmla="*/ 1 w 6"/>
                  <a:gd name="T15" fmla="*/ 0 h 96"/>
                  <a:gd name="T16" fmla="*/ 1 w 6"/>
                  <a:gd name="T17" fmla="*/ 0 h 96"/>
                  <a:gd name="T18" fmla="*/ 1 w 6"/>
                  <a:gd name="T19" fmla="*/ 12 h 96"/>
                  <a:gd name="T20" fmla="*/ 1 w 6"/>
                  <a:gd name="T21" fmla="*/ 12 h 96"/>
                  <a:gd name="T22" fmla="*/ 1 w 6"/>
                  <a:gd name="T23" fmla="*/ 12 h 96"/>
                  <a:gd name="T24" fmla="*/ 1 w 6"/>
                  <a:gd name="T25" fmla="*/ 12 h 96"/>
                  <a:gd name="T26" fmla="*/ 1 w 6"/>
                  <a:gd name="T27" fmla="*/ 12 h 96"/>
                  <a:gd name="T28" fmla="*/ 1 w 6"/>
                  <a:gd name="T29" fmla="*/ 12 h 96"/>
                  <a:gd name="T30" fmla="*/ 0 w 6"/>
                  <a:gd name="T31" fmla="*/ 12 h 96"/>
                  <a:gd name="T32" fmla="*/ 0 w 6"/>
                  <a:gd name="T33" fmla="*/ 12 h 96"/>
                  <a:gd name="T34" fmla="*/ 0 w 6"/>
                  <a:gd name="T35" fmla="*/ 12 h 96"/>
                  <a:gd name="T36" fmla="*/ 0 w 6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75" name="Freeform 779"/>
              <p:cNvSpPr>
                <a:spLocks/>
              </p:cNvSpPr>
              <p:nvPr/>
            </p:nvSpPr>
            <p:spPr bwMode="auto">
              <a:xfrm>
                <a:off x="2720" y="2597"/>
                <a:ext cx="4" cy="48"/>
              </a:xfrm>
              <a:custGeom>
                <a:avLst/>
                <a:gdLst>
                  <a:gd name="T0" fmla="*/ 0 w 7"/>
                  <a:gd name="T1" fmla="*/ 0 h 96"/>
                  <a:gd name="T2" fmla="*/ 1 w 7"/>
                  <a:gd name="T3" fmla="*/ 0 h 96"/>
                  <a:gd name="T4" fmla="*/ 1 w 7"/>
                  <a:gd name="T5" fmla="*/ 0 h 96"/>
                  <a:gd name="T6" fmla="*/ 1 w 7"/>
                  <a:gd name="T7" fmla="*/ 0 h 96"/>
                  <a:gd name="T8" fmla="*/ 1 w 7"/>
                  <a:gd name="T9" fmla="*/ 0 h 96"/>
                  <a:gd name="T10" fmla="*/ 1 w 7"/>
                  <a:gd name="T11" fmla="*/ 12 h 96"/>
                  <a:gd name="T12" fmla="*/ 1 w 7"/>
                  <a:gd name="T13" fmla="*/ 12 h 96"/>
                  <a:gd name="T14" fmla="*/ 1 w 7"/>
                  <a:gd name="T15" fmla="*/ 12 h 96"/>
                  <a:gd name="T16" fmla="*/ 1 w 7"/>
                  <a:gd name="T17" fmla="*/ 12 h 96"/>
                  <a:gd name="T18" fmla="*/ 0 w 7"/>
                  <a:gd name="T19" fmla="*/ 12 h 96"/>
                  <a:gd name="T20" fmla="*/ 0 w 7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76" name="Freeform 780"/>
              <p:cNvSpPr>
                <a:spLocks/>
              </p:cNvSpPr>
              <p:nvPr/>
            </p:nvSpPr>
            <p:spPr bwMode="auto">
              <a:xfrm>
                <a:off x="2724" y="2597"/>
                <a:ext cx="3" cy="48"/>
              </a:xfrm>
              <a:custGeom>
                <a:avLst/>
                <a:gdLst>
                  <a:gd name="T0" fmla="*/ 0 w 6"/>
                  <a:gd name="T1" fmla="*/ 0 h 96"/>
                  <a:gd name="T2" fmla="*/ 0 w 6"/>
                  <a:gd name="T3" fmla="*/ 0 h 96"/>
                  <a:gd name="T4" fmla="*/ 1 w 6"/>
                  <a:gd name="T5" fmla="*/ 0 h 96"/>
                  <a:gd name="T6" fmla="*/ 1 w 6"/>
                  <a:gd name="T7" fmla="*/ 0 h 96"/>
                  <a:gd name="T8" fmla="*/ 1 w 6"/>
                  <a:gd name="T9" fmla="*/ 0 h 96"/>
                  <a:gd name="T10" fmla="*/ 1 w 6"/>
                  <a:gd name="T11" fmla="*/ 12 h 96"/>
                  <a:gd name="T12" fmla="*/ 1 w 6"/>
                  <a:gd name="T13" fmla="*/ 12 h 96"/>
                  <a:gd name="T14" fmla="*/ 1 w 6"/>
                  <a:gd name="T15" fmla="*/ 12 h 96"/>
                  <a:gd name="T16" fmla="*/ 0 w 6"/>
                  <a:gd name="T17" fmla="*/ 12 h 96"/>
                  <a:gd name="T18" fmla="*/ 0 w 6"/>
                  <a:gd name="T19" fmla="*/ 12 h 96"/>
                  <a:gd name="T20" fmla="*/ 0 w 6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77" name="Freeform 781"/>
              <p:cNvSpPr>
                <a:spLocks/>
              </p:cNvSpPr>
              <p:nvPr/>
            </p:nvSpPr>
            <p:spPr bwMode="auto">
              <a:xfrm>
                <a:off x="2727" y="2597"/>
                <a:ext cx="2" cy="48"/>
              </a:xfrm>
              <a:custGeom>
                <a:avLst/>
                <a:gdLst>
                  <a:gd name="T0" fmla="*/ 0 w 6"/>
                  <a:gd name="T1" fmla="*/ 0 h 96"/>
                  <a:gd name="T2" fmla="*/ 0 w 6"/>
                  <a:gd name="T3" fmla="*/ 0 h 96"/>
                  <a:gd name="T4" fmla="*/ 0 w 6"/>
                  <a:gd name="T5" fmla="*/ 0 h 96"/>
                  <a:gd name="T6" fmla="*/ 0 w 6"/>
                  <a:gd name="T7" fmla="*/ 0 h 96"/>
                  <a:gd name="T8" fmla="*/ 0 w 6"/>
                  <a:gd name="T9" fmla="*/ 0 h 96"/>
                  <a:gd name="T10" fmla="*/ 0 w 6"/>
                  <a:gd name="T11" fmla="*/ 12 h 96"/>
                  <a:gd name="T12" fmla="*/ 0 w 6"/>
                  <a:gd name="T13" fmla="*/ 12 h 96"/>
                  <a:gd name="T14" fmla="*/ 0 w 6"/>
                  <a:gd name="T15" fmla="*/ 12 h 96"/>
                  <a:gd name="T16" fmla="*/ 0 w 6"/>
                  <a:gd name="T17" fmla="*/ 12 h 96"/>
                  <a:gd name="T18" fmla="*/ 0 w 6"/>
                  <a:gd name="T19" fmla="*/ 12 h 96"/>
                  <a:gd name="T20" fmla="*/ 0 w 6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78" name="Freeform 782"/>
              <p:cNvSpPr>
                <a:spLocks/>
              </p:cNvSpPr>
              <p:nvPr/>
            </p:nvSpPr>
            <p:spPr bwMode="auto">
              <a:xfrm>
                <a:off x="2729" y="2596"/>
                <a:ext cx="4" cy="49"/>
              </a:xfrm>
              <a:custGeom>
                <a:avLst/>
                <a:gdLst>
                  <a:gd name="T0" fmla="*/ 0 w 8"/>
                  <a:gd name="T1" fmla="*/ 0 h 97"/>
                  <a:gd name="T2" fmla="*/ 1 w 8"/>
                  <a:gd name="T3" fmla="*/ 0 h 97"/>
                  <a:gd name="T4" fmla="*/ 1 w 8"/>
                  <a:gd name="T5" fmla="*/ 0 h 97"/>
                  <a:gd name="T6" fmla="*/ 1 w 8"/>
                  <a:gd name="T7" fmla="*/ 0 h 97"/>
                  <a:gd name="T8" fmla="*/ 1 w 8"/>
                  <a:gd name="T9" fmla="*/ 0 h 97"/>
                  <a:gd name="T10" fmla="*/ 1 w 8"/>
                  <a:gd name="T11" fmla="*/ 0 h 97"/>
                  <a:gd name="T12" fmla="*/ 1 w 8"/>
                  <a:gd name="T13" fmla="*/ 0 h 97"/>
                  <a:gd name="T14" fmla="*/ 1 w 8"/>
                  <a:gd name="T15" fmla="*/ 0 h 97"/>
                  <a:gd name="T16" fmla="*/ 1 w 8"/>
                  <a:gd name="T17" fmla="*/ 0 h 97"/>
                  <a:gd name="T18" fmla="*/ 1 w 8"/>
                  <a:gd name="T19" fmla="*/ 13 h 97"/>
                  <a:gd name="T20" fmla="*/ 1 w 8"/>
                  <a:gd name="T21" fmla="*/ 13 h 97"/>
                  <a:gd name="T22" fmla="*/ 1 w 8"/>
                  <a:gd name="T23" fmla="*/ 13 h 97"/>
                  <a:gd name="T24" fmla="*/ 1 w 8"/>
                  <a:gd name="T25" fmla="*/ 13 h 97"/>
                  <a:gd name="T26" fmla="*/ 1 w 8"/>
                  <a:gd name="T27" fmla="*/ 13 h 97"/>
                  <a:gd name="T28" fmla="*/ 1 w 8"/>
                  <a:gd name="T29" fmla="*/ 13 h 97"/>
                  <a:gd name="T30" fmla="*/ 1 w 8"/>
                  <a:gd name="T31" fmla="*/ 13 h 97"/>
                  <a:gd name="T32" fmla="*/ 1 w 8"/>
                  <a:gd name="T33" fmla="*/ 13 h 97"/>
                  <a:gd name="T34" fmla="*/ 0 w 8"/>
                  <a:gd name="T35" fmla="*/ 13 h 97"/>
                  <a:gd name="T36" fmla="*/ 0 w 8"/>
                  <a:gd name="T37" fmla="*/ 0 h 9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97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7"/>
                    </a:lnTo>
                    <a:lnTo>
                      <a:pt x="6" y="97"/>
                    </a:lnTo>
                    <a:lnTo>
                      <a:pt x="4" y="97"/>
                    </a:lnTo>
                    <a:lnTo>
                      <a:pt x="2" y="9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79" name="Freeform 783"/>
              <p:cNvSpPr>
                <a:spLocks/>
              </p:cNvSpPr>
              <p:nvPr/>
            </p:nvSpPr>
            <p:spPr bwMode="auto">
              <a:xfrm>
                <a:off x="2733" y="2596"/>
                <a:ext cx="3" cy="49"/>
              </a:xfrm>
              <a:custGeom>
                <a:avLst/>
                <a:gdLst>
                  <a:gd name="T0" fmla="*/ 0 w 5"/>
                  <a:gd name="T1" fmla="*/ 0 h 97"/>
                  <a:gd name="T2" fmla="*/ 1 w 5"/>
                  <a:gd name="T3" fmla="*/ 0 h 97"/>
                  <a:gd name="T4" fmla="*/ 1 w 5"/>
                  <a:gd name="T5" fmla="*/ 0 h 97"/>
                  <a:gd name="T6" fmla="*/ 1 w 5"/>
                  <a:gd name="T7" fmla="*/ 0 h 97"/>
                  <a:gd name="T8" fmla="*/ 1 w 5"/>
                  <a:gd name="T9" fmla="*/ 0 h 97"/>
                  <a:gd name="T10" fmla="*/ 1 w 5"/>
                  <a:gd name="T11" fmla="*/ 13 h 97"/>
                  <a:gd name="T12" fmla="*/ 1 w 5"/>
                  <a:gd name="T13" fmla="*/ 13 h 97"/>
                  <a:gd name="T14" fmla="*/ 1 w 5"/>
                  <a:gd name="T15" fmla="*/ 13 h 97"/>
                  <a:gd name="T16" fmla="*/ 1 w 5"/>
                  <a:gd name="T17" fmla="*/ 13 h 97"/>
                  <a:gd name="T18" fmla="*/ 0 w 5"/>
                  <a:gd name="T19" fmla="*/ 13 h 97"/>
                  <a:gd name="T20" fmla="*/ 0 w 5"/>
                  <a:gd name="T21" fmla="*/ 0 h 9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97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97"/>
                    </a:lnTo>
                    <a:lnTo>
                      <a:pt x="3" y="97"/>
                    </a:lnTo>
                    <a:lnTo>
                      <a:pt x="2" y="9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80" name="Freeform 784"/>
              <p:cNvSpPr>
                <a:spLocks/>
              </p:cNvSpPr>
              <p:nvPr/>
            </p:nvSpPr>
            <p:spPr bwMode="auto">
              <a:xfrm>
                <a:off x="2736" y="2596"/>
                <a:ext cx="4" cy="49"/>
              </a:xfrm>
              <a:custGeom>
                <a:avLst/>
                <a:gdLst>
                  <a:gd name="T0" fmla="*/ 0 w 8"/>
                  <a:gd name="T1" fmla="*/ 0 h 97"/>
                  <a:gd name="T2" fmla="*/ 1 w 8"/>
                  <a:gd name="T3" fmla="*/ 0 h 97"/>
                  <a:gd name="T4" fmla="*/ 1 w 8"/>
                  <a:gd name="T5" fmla="*/ 0 h 97"/>
                  <a:gd name="T6" fmla="*/ 1 w 8"/>
                  <a:gd name="T7" fmla="*/ 0 h 97"/>
                  <a:gd name="T8" fmla="*/ 1 w 8"/>
                  <a:gd name="T9" fmla="*/ 0 h 97"/>
                  <a:gd name="T10" fmla="*/ 1 w 8"/>
                  <a:gd name="T11" fmla="*/ 0 h 97"/>
                  <a:gd name="T12" fmla="*/ 1 w 8"/>
                  <a:gd name="T13" fmla="*/ 0 h 97"/>
                  <a:gd name="T14" fmla="*/ 1 w 8"/>
                  <a:gd name="T15" fmla="*/ 0 h 97"/>
                  <a:gd name="T16" fmla="*/ 1 w 8"/>
                  <a:gd name="T17" fmla="*/ 0 h 97"/>
                  <a:gd name="T18" fmla="*/ 1 w 8"/>
                  <a:gd name="T19" fmla="*/ 13 h 97"/>
                  <a:gd name="T20" fmla="*/ 1 w 8"/>
                  <a:gd name="T21" fmla="*/ 13 h 97"/>
                  <a:gd name="T22" fmla="*/ 1 w 8"/>
                  <a:gd name="T23" fmla="*/ 13 h 97"/>
                  <a:gd name="T24" fmla="*/ 1 w 8"/>
                  <a:gd name="T25" fmla="*/ 13 h 97"/>
                  <a:gd name="T26" fmla="*/ 1 w 8"/>
                  <a:gd name="T27" fmla="*/ 13 h 97"/>
                  <a:gd name="T28" fmla="*/ 1 w 8"/>
                  <a:gd name="T29" fmla="*/ 13 h 97"/>
                  <a:gd name="T30" fmla="*/ 1 w 8"/>
                  <a:gd name="T31" fmla="*/ 13 h 97"/>
                  <a:gd name="T32" fmla="*/ 1 w 8"/>
                  <a:gd name="T33" fmla="*/ 13 h 97"/>
                  <a:gd name="T34" fmla="*/ 0 w 8"/>
                  <a:gd name="T35" fmla="*/ 13 h 97"/>
                  <a:gd name="T36" fmla="*/ 0 w 8"/>
                  <a:gd name="T37" fmla="*/ 0 h 9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97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7"/>
                    </a:lnTo>
                    <a:lnTo>
                      <a:pt x="6" y="97"/>
                    </a:lnTo>
                    <a:lnTo>
                      <a:pt x="4" y="97"/>
                    </a:lnTo>
                    <a:lnTo>
                      <a:pt x="2" y="9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81" name="Freeform 785"/>
              <p:cNvSpPr>
                <a:spLocks/>
              </p:cNvSpPr>
              <p:nvPr/>
            </p:nvSpPr>
            <p:spPr bwMode="auto">
              <a:xfrm>
                <a:off x="2740" y="2596"/>
                <a:ext cx="3" cy="49"/>
              </a:xfrm>
              <a:custGeom>
                <a:avLst/>
                <a:gdLst>
                  <a:gd name="T0" fmla="*/ 0 w 6"/>
                  <a:gd name="T1" fmla="*/ 0 h 97"/>
                  <a:gd name="T2" fmla="*/ 0 w 6"/>
                  <a:gd name="T3" fmla="*/ 0 h 97"/>
                  <a:gd name="T4" fmla="*/ 1 w 6"/>
                  <a:gd name="T5" fmla="*/ 0 h 97"/>
                  <a:gd name="T6" fmla="*/ 1 w 6"/>
                  <a:gd name="T7" fmla="*/ 0 h 97"/>
                  <a:gd name="T8" fmla="*/ 1 w 6"/>
                  <a:gd name="T9" fmla="*/ 0 h 97"/>
                  <a:gd name="T10" fmla="*/ 1 w 6"/>
                  <a:gd name="T11" fmla="*/ 0 h 97"/>
                  <a:gd name="T12" fmla="*/ 1 w 6"/>
                  <a:gd name="T13" fmla="*/ 0 h 97"/>
                  <a:gd name="T14" fmla="*/ 1 w 6"/>
                  <a:gd name="T15" fmla="*/ 0 h 97"/>
                  <a:gd name="T16" fmla="*/ 1 w 6"/>
                  <a:gd name="T17" fmla="*/ 0 h 97"/>
                  <a:gd name="T18" fmla="*/ 1 w 6"/>
                  <a:gd name="T19" fmla="*/ 13 h 97"/>
                  <a:gd name="T20" fmla="*/ 1 w 6"/>
                  <a:gd name="T21" fmla="*/ 13 h 97"/>
                  <a:gd name="T22" fmla="*/ 1 w 6"/>
                  <a:gd name="T23" fmla="*/ 13 h 97"/>
                  <a:gd name="T24" fmla="*/ 1 w 6"/>
                  <a:gd name="T25" fmla="*/ 13 h 97"/>
                  <a:gd name="T26" fmla="*/ 1 w 6"/>
                  <a:gd name="T27" fmla="*/ 13 h 97"/>
                  <a:gd name="T28" fmla="*/ 1 w 6"/>
                  <a:gd name="T29" fmla="*/ 13 h 97"/>
                  <a:gd name="T30" fmla="*/ 1 w 6"/>
                  <a:gd name="T31" fmla="*/ 13 h 97"/>
                  <a:gd name="T32" fmla="*/ 0 w 6"/>
                  <a:gd name="T33" fmla="*/ 13 h 97"/>
                  <a:gd name="T34" fmla="*/ 0 w 6"/>
                  <a:gd name="T35" fmla="*/ 13 h 97"/>
                  <a:gd name="T36" fmla="*/ 0 w 6"/>
                  <a:gd name="T37" fmla="*/ 0 h 9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97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7"/>
                    </a:lnTo>
                    <a:lnTo>
                      <a:pt x="4" y="97"/>
                    </a:lnTo>
                    <a:lnTo>
                      <a:pt x="2" y="9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82" name="Freeform 786"/>
              <p:cNvSpPr>
                <a:spLocks/>
              </p:cNvSpPr>
              <p:nvPr/>
            </p:nvSpPr>
            <p:spPr bwMode="auto">
              <a:xfrm>
                <a:off x="2743" y="2596"/>
                <a:ext cx="4" cy="49"/>
              </a:xfrm>
              <a:custGeom>
                <a:avLst/>
                <a:gdLst>
                  <a:gd name="T0" fmla="*/ 0 w 8"/>
                  <a:gd name="T1" fmla="*/ 0 h 97"/>
                  <a:gd name="T2" fmla="*/ 1 w 8"/>
                  <a:gd name="T3" fmla="*/ 0 h 97"/>
                  <a:gd name="T4" fmla="*/ 1 w 8"/>
                  <a:gd name="T5" fmla="*/ 0 h 97"/>
                  <a:gd name="T6" fmla="*/ 1 w 8"/>
                  <a:gd name="T7" fmla="*/ 0 h 97"/>
                  <a:gd name="T8" fmla="*/ 1 w 8"/>
                  <a:gd name="T9" fmla="*/ 0 h 97"/>
                  <a:gd name="T10" fmla="*/ 1 w 8"/>
                  <a:gd name="T11" fmla="*/ 13 h 97"/>
                  <a:gd name="T12" fmla="*/ 1 w 8"/>
                  <a:gd name="T13" fmla="*/ 13 h 97"/>
                  <a:gd name="T14" fmla="*/ 1 w 8"/>
                  <a:gd name="T15" fmla="*/ 13 h 97"/>
                  <a:gd name="T16" fmla="*/ 1 w 8"/>
                  <a:gd name="T17" fmla="*/ 13 h 97"/>
                  <a:gd name="T18" fmla="*/ 0 w 8"/>
                  <a:gd name="T19" fmla="*/ 13 h 97"/>
                  <a:gd name="T20" fmla="*/ 0 w 8"/>
                  <a:gd name="T21" fmla="*/ 0 h 9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7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7"/>
                    </a:lnTo>
                    <a:lnTo>
                      <a:pt x="6" y="97"/>
                    </a:lnTo>
                    <a:lnTo>
                      <a:pt x="4" y="97"/>
                    </a:lnTo>
                    <a:lnTo>
                      <a:pt x="2" y="9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83" name="Freeform 787"/>
              <p:cNvSpPr>
                <a:spLocks/>
              </p:cNvSpPr>
              <p:nvPr/>
            </p:nvSpPr>
            <p:spPr bwMode="auto">
              <a:xfrm>
                <a:off x="2747" y="2596"/>
                <a:ext cx="4" cy="49"/>
              </a:xfrm>
              <a:custGeom>
                <a:avLst/>
                <a:gdLst>
                  <a:gd name="T0" fmla="*/ 0 w 7"/>
                  <a:gd name="T1" fmla="*/ 0 h 97"/>
                  <a:gd name="T2" fmla="*/ 1 w 7"/>
                  <a:gd name="T3" fmla="*/ 0 h 97"/>
                  <a:gd name="T4" fmla="*/ 1 w 7"/>
                  <a:gd name="T5" fmla="*/ 0 h 97"/>
                  <a:gd name="T6" fmla="*/ 1 w 7"/>
                  <a:gd name="T7" fmla="*/ 0 h 97"/>
                  <a:gd name="T8" fmla="*/ 1 w 7"/>
                  <a:gd name="T9" fmla="*/ 0 h 97"/>
                  <a:gd name="T10" fmla="*/ 1 w 7"/>
                  <a:gd name="T11" fmla="*/ 13 h 97"/>
                  <a:gd name="T12" fmla="*/ 1 w 7"/>
                  <a:gd name="T13" fmla="*/ 13 h 97"/>
                  <a:gd name="T14" fmla="*/ 1 w 7"/>
                  <a:gd name="T15" fmla="*/ 13 h 97"/>
                  <a:gd name="T16" fmla="*/ 1 w 7"/>
                  <a:gd name="T17" fmla="*/ 13 h 97"/>
                  <a:gd name="T18" fmla="*/ 0 w 7"/>
                  <a:gd name="T19" fmla="*/ 13 h 97"/>
                  <a:gd name="T20" fmla="*/ 0 w 7"/>
                  <a:gd name="T21" fmla="*/ 0 h 9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97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97"/>
                    </a:lnTo>
                    <a:lnTo>
                      <a:pt x="5" y="97"/>
                    </a:lnTo>
                    <a:lnTo>
                      <a:pt x="3" y="97"/>
                    </a:lnTo>
                    <a:lnTo>
                      <a:pt x="1" y="9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84" name="Freeform 788"/>
              <p:cNvSpPr>
                <a:spLocks/>
              </p:cNvSpPr>
              <p:nvPr/>
            </p:nvSpPr>
            <p:spPr bwMode="auto">
              <a:xfrm>
                <a:off x="2751" y="2596"/>
                <a:ext cx="2" cy="49"/>
              </a:xfrm>
              <a:custGeom>
                <a:avLst/>
                <a:gdLst>
                  <a:gd name="T0" fmla="*/ 0 w 6"/>
                  <a:gd name="T1" fmla="*/ 0 h 97"/>
                  <a:gd name="T2" fmla="*/ 0 w 6"/>
                  <a:gd name="T3" fmla="*/ 0 h 97"/>
                  <a:gd name="T4" fmla="*/ 0 w 6"/>
                  <a:gd name="T5" fmla="*/ 0 h 97"/>
                  <a:gd name="T6" fmla="*/ 0 w 6"/>
                  <a:gd name="T7" fmla="*/ 0 h 97"/>
                  <a:gd name="T8" fmla="*/ 0 w 6"/>
                  <a:gd name="T9" fmla="*/ 0 h 97"/>
                  <a:gd name="T10" fmla="*/ 0 w 6"/>
                  <a:gd name="T11" fmla="*/ 0 h 97"/>
                  <a:gd name="T12" fmla="*/ 0 w 6"/>
                  <a:gd name="T13" fmla="*/ 0 h 97"/>
                  <a:gd name="T14" fmla="*/ 0 w 6"/>
                  <a:gd name="T15" fmla="*/ 0 h 97"/>
                  <a:gd name="T16" fmla="*/ 0 w 6"/>
                  <a:gd name="T17" fmla="*/ 0 h 97"/>
                  <a:gd name="T18" fmla="*/ 0 w 6"/>
                  <a:gd name="T19" fmla="*/ 13 h 97"/>
                  <a:gd name="T20" fmla="*/ 0 w 6"/>
                  <a:gd name="T21" fmla="*/ 13 h 97"/>
                  <a:gd name="T22" fmla="*/ 0 w 6"/>
                  <a:gd name="T23" fmla="*/ 13 h 97"/>
                  <a:gd name="T24" fmla="*/ 0 w 6"/>
                  <a:gd name="T25" fmla="*/ 13 h 97"/>
                  <a:gd name="T26" fmla="*/ 0 w 6"/>
                  <a:gd name="T27" fmla="*/ 13 h 97"/>
                  <a:gd name="T28" fmla="*/ 0 w 6"/>
                  <a:gd name="T29" fmla="*/ 13 h 97"/>
                  <a:gd name="T30" fmla="*/ 0 w 6"/>
                  <a:gd name="T31" fmla="*/ 13 h 97"/>
                  <a:gd name="T32" fmla="*/ 0 w 6"/>
                  <a:gd name="T33" fmla="*/ 13 h 97"/>
                  <a:gd name="T34" fmla="*/ 0 w 6"/>
                  <a:gd name="T35" fmla="*/ 13 h 97"/>
                  <a:gd name="T36" fmla="*/ 0 w 6"/>
                  <a:gd name="T37" fmla="*/ 0 h 9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97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7"/>
                    </a:lnTo>
                    <a:lnTo>
                      <a:pt x="4" y="97"/>
                    </a:lnTo>
                    <a:lnTo>
                      <a:pt x="2" y="9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85" name="Freeform 789"/>
              <p:cNvSpPr>
                <a:spLocks/>
              </p:cNvSpPr>
              <p:nvPr/>
            </p:nvSpPr>
            <p:spPr bwMode="auto">
              <a:xfrm>
                <a:off x="2753" y="2596"/>
                <a:ext cx="4" cy="50"/>
              </a:xfrm>
              <a:custGeom>
                <a:avLst/>
                <a:gdLst>
                  <a:gd name="T0" fmla="*/ 0 w 8"/>
                  <a:gd name="T1" fmla="*/ 0 h 99"/>
                  <a:gd name="T2" fmla="*/ 1 w 8"/>
                  <a:gd name="T3" fmla="*/ 0 h 99"/>
                  <a:gd name="T4" fmla="*/ 1 w 8"/>
                  <a:gd name="T5" fmla="*/ 0 h 99"/>
                  <a:gd name="T6" fmla="*/ 1 w 8"/>
                  <a:gd name="T7" fmla="*/ 0 h 99"/>
                  <a:gd name="T8" fmla="*/ 1 w 8"/>
                  <a:gd name="T9" fmla="*/ 0 h 99"/>
                  <a:gd name="T10" fmla="*/ 1 w 8"/>
                  <a:gd name="T11" fmla="*/ 13 h 99"/>
                  <a:gd name="T12" fmla="*/ 1 w 8"/>
                  <a:gd name="T13" fmla="*/ 13 h 99"/>
                  <a:gd name="T14" fmla="*/ 1 w 8"/>
                  <a:gd name="T15" fmla="*/ 13 h 99"/>
                  <a:gd name="T16" fmla="*/ 1 w 8"/>
                  <a:gd name="T17" fmla="*/ 13 h 99"/>
                  <a:gd name="T18" fmla="*/ 0 w 8"/>
                  <a:gd name="T19" fmla="*/ 13 h 99"/>
                  <a:gd name="T20" fmla="*/ 0 w 8"/>
                  <a:gd name="T21" fmla="*/ 0 h 9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9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9"/>
                    </a:lnTo>
                    <a:lnTo>
                      <a:pt x="6" y="99"/>
                    </a:lnTo>
                    <a:lnTo>
                      <a:pt x="4" y="99"/>
                    </a:lnTo>
                    <a:lnTo>
                      <a:pt x="2" y="99"/>
                    </a:lnTo>
                    <a:lnTo>
                      <a:pt x="0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86" name="Freeform 790"/>
              <p:cNvSpPr>
                <a:spLocks/>
              </p:cNvSpPr>
              <p:nvPr/>
            </p:nvSpPr>
            <p:spPr bwMode="auto">
              <a:xfrm>
                <a:off x="2757" y="2596"/>
                <a:ext cx="3" cy="50"/>
              </a:xfrm>
              <a:custGeom>
                <a:avLst/>
                <a:gdLst>
                  <a:gd name="T0" fmla="*/ 0 w 5"/>
                  <a:gd name="T1" fmla="*/ 0 h 99"/>
                  <a:gd name="T2" fmla="*/ 0 w 5"/>
                  <a:gd name="T3" fmla="*/ 0 h 99"/>
                  <a:gd name="T4" fmla="*/ 1 w 5"/>
                  <a:gd name="T5" fmla="*/ 0 h 99"/>
                  <a:gd name="T6" fmla="*/ 1 w 5"/>
                  <a:gd name="T7" fmla="*/ 0 h 99"/>
                  <a:gd name="T8" fmla="*/ 1 w 5"/>
                  <a:gd name="T9" fmla="*/ 0 h 99"/>
                  <a:gd name="T10" fmla="*/ 1 w 5"/>
                  <a:gd name="T11" fmla="*/ 0 h 99"/>
                  <a:gd name="T12" fmla="*/ 1 w 5"/>
                  <a:gd name="T13" fmla="*/ 0 h 99"/>
                  <a:gd name="T14" fmla="*/ 1 w 5"/>
                  <a:gd name="T15" fmla="*/ 0 h 99"/>
                  <a:gd name="T16" fmla="*/ 1 w 5"/>
                  <a:gd name="T17" fmla="*/ 0 h 99"/>
                  <a:gd name="T18" fmla="*/ 1 w 5"/>
                  <a:gd name="T19" fmla="*/ 13 h 99"/>
                  <a:gd name="T20" fmla="*/ 1 w 5"/>
                  <a:gd name="T21" fmla="*/ 13 h 99"/>
                  <a:gd name="T22" fmla="*/ 1 w 5"/>
                  <a:gd name="T23" fmla="*/ 13 h 99"/>
                  <a:gd name="T24" fmla="*/ 1 w 5"/>
                  <a:gd name="T25" fmla="*/ 13 h 99"/>
                  <a:gd name="T26" fmla="*/ 1 w 5"/>
                  <a:gd name="T27" fmla="*/ 13 h 99"/>
                  <a:gd name="T28" fmla="*/ 1 w 5"/>
                  <a:gd name="T29" fmla="*/ 13 h 99"/>
                  <a:gd name="T30" fmla="*/ 1 w 5"/>
                  <a:gd name="T31" fmla="*/ 13 h 99"/>
                  <a:gd name="T32" fmla="*/ 0 w 5"/>
                  <a:gd name="T33" fmla="*/ 13 h 99"/>
                  <a:gd name="T34" fmla="*/ 0 w 5"/>
                  <a:gd name="T35" fmla="*/ 13 h 99"/>
                  <a:gd name="T36" fmla="*/ 0 w 5"/>
                  <a:gd name="T37" fmla="*/ 0 h 9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" h="99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99"/>
                    </a:lnTo>
                    <a:lnTo>
                      <a:pt x="3" y="99"/>
                    </a:lnTo>
                    <a:lnTo>
                      <a:pt x="2" y="99"/>
                    </a:lnTo>
                    <a:lnTo>
                      <a:pt x="0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87" name="Freeform 791"/>
              <p:cNvSpPr>
                <a:spLocks/>
              </p:cNvSpPr>
              <p:nvPr/>
            </p:nvSpPr>
            <p:spPr bwMode="auto">
              <a:xfrm>
                <a:off x="2760" y="2596"/>
                <a:ext cx="4" cy="50"/>
              </a:xfrm>
              <a:custGeom>
                <a:avLst/>
                <a:gdLst>
                  <a:gd name="T0" fmla="*/ 0 w 8"/>
                  <a:gd name="T1" fmla="*/ 0 h 99"/>
                  <a:gd name="T2" fmla="*/ 1 w 8"/>
                  <a:gd name="T3" fmla="*/ 0 h 99"/>
                  <a:gd name="T4" fmla="*/ 1 w 8"/>
                  <a:gd name="T5" fmla="*/ 0 h 99"/>
                  <a:gd name="T6" fmla="*/ 1 w 8"/>
                  <a:gd name="T7" fmla="*/ 0 h 99"/>
                  <a:gd name="T8" fmla="*/ 1 w 8"/>
                  <a:gd name="T9" fmla="*/ 0 h 99"/>
                  <a:gd name="T10" fmla="*/ 1 w 8"/>
                  <a:gd name="T11" fmla="*/ 0 h 99"/>
                  <a:gd name="T12" fmla="*/ 1 w 8"/>
                  <a:gd name="T13" fmla="*/ 0 h 99"/>
                  <a:gd name="T14" fmla="*/ 1 w 8"/>
                  <a:gd name="T15" fmla="*/ 0 h 99"/>
                  <a:gd name="T16" fmla="*/ 1 w 8"/>
                  <a:gd name="T17" fmla="*/ 0 h 99"/>
                  <a:gd name="T18" fmla="*/ 1 w 8"/>
                  <a:gd name="T19" fmla="*/ 13 h 99"/>
                  <a:gd name="T20" fmla="*/ 1 w 8"/>
                  <a:gd name="T21" fmla="*/ 13 h 99"/>
                  <a:gd name="T22" fmla="*/ 1 w 8"/>
                  <a:gd name="T23" fmla="*/ 13 h 99"/>
                  <a:gd name="T24" fmla="*/ 1 w 8"/>
                  <a:gd name="T25" fmla="*/ 13 h 99"/>
                  <a:gd name="T26" fmla="*/ 1 w 8"/>
                  <a:gd name="T27" fmla="*/ 13 h 99"/>
                  <a:gd name="T28" fmla="*/ 1 w 8"/>
                  <a:gd name="T29" fmla="*/ 13 h 99"/>
                  <a:gd name="T30" fmla="*/ 1 w 8"/>
                  <a:gd name="T31" fmla="*/ 13 h 99"/>
                  <a:gd name="T32" fmla="*/ 1 w 8"/>
                  <a:gd name="T33" fmla="*/ 13 h 99"/>
                  <a:gd name="T34" fmla="*/ 0 w 8"/>
                  <a:gd name="T35" fmla="*/ 13 h 99"/>
                  <a:gd name="T36" fmla="*/ 0 w 8"/>
                  <a:gd name="T37" fmla="*/ 0 h 9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99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9"/>
                    </a:lnTo>
                    <a:lnTo>
                      <a:pt x="6" y="99"/>
                    </a:lnTo>
                    <a:lnTo>
                      <a:pt x="4" y="99"/>
                    </a:lnTo>
                    <a:lnTo>
                      <a:pt x="2" y="99"/>
                    </a:lnTo>
                    <a:lnTo>
                      <a:pt x="0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88" name="Freeform 792"/>
              <p:cNvSpPr>
                <a:spLocks/>
              </p:cNvSpPr>
              <p:nvPr/>
            </p:nvSpPr>
            <p:spPr bwMode="auto">
              <a:xfrm>
                <a:off x="2764" y="2596"/>
                <a:ext cx="3" cy="50"/>
              </a:xfrm>
              <a:custGeom>
                <a:avLst/>
                <a:gdLst>
                  <a:gd name="T0" fmla="*/ 0 w 6"/>
                  <a:gd name="T1" fmla="*/ 0 h 99"/>
                  <a:gd name="T2" fmla="*/ 0 w 6"/>
                  <a:gd name="T3" fmla="*/ 0 h 99"/>
                  <a:gd name="T4" fmla="*/ 1 w 6"/>
                  <a:gd name="T5" fmla="*/ 0 h 99"/>
                  <a:gd name="T6" fmla="*/ 1 w 6"/>
                  <a:gd name="T7" fmla="*/ 0 h 99"/>
                  <a:gd name="T8" fmla="*/ 1 w 6"/>
                  <a:gd name="T9" fmla="*/ 0 h 99"/>
                  <a:gd name="T10" fmla="*/ 1 w 6"/>
                  <a:gd name="T11" fmla="*/ 0 h 99"/>
                  <a:gd name="T12" fmla="*/ 1 w 6"/>
                  <a:gd name="T13" fmla="*/ 13 h 99"/>
                  <a:gd name="T14" fmla="*/ 1 w 6"/>
                  <a:gd name="T15" fmla="*/ 13 h 99"/>
                  <a:gd name="T16" fmla="*/ 1 w 6"/>
                  <a:gd name="T17" fmla="*/ 13 h 99"/>
                  <a:gd name="T18" fmla="*/ 1 w 6"/>
                  <a:gd name="T19" fmla="*/ 13 h 99"/>
                  <a:gd name="T20" fmla="*/ 0 w 6"/>
                  <a:gd name="T21" fmla="*/ 13 h 99"/>
                  <a:gd name="T22" fmla="*/ 0 w 6"/>
                  <a:gd name="T23" fmla="*/ 0 h 9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" h="99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9"/>
                    </a:lnTo>
                    <a:lnTo>
                      <a:pt x="4" y="99"/>
                    </a:lnTo>
                    <a:lnTo>
                      <a:pt x="2" y="99"/>
                    </a:lnTo>
                    <a:lnTo>
                      <a:pt x="0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89" name="Freeform 793"/>
              <p:cNvSpPr>
                <a:spLocks/>
              </p:cNvSpPr>
              <p:nvPr/>
            </p:nvSpPr>
            <p:spPr bwMode="auto">
              <a:xfrm>
                <a:off x="2767" y="2596"/>
                <a:ext cx="4" cy="50"/>
              </a:xfrm>
              <a:custGeom>
                <a:avLst/>
                <a:gdLst>
                  <a:gd name="T0" fmla="*/ 0 w 8"/>
                  <a:gd name="T1" fmla="*/ 0 h 99"/>
                  <a:gd name="T2" fmla="*/ 1 w 8"/>
                  <a:gd name="T3" fmla="*/ 0 h 99"/>
                  <a:gd name="T4" fmla="*/ 1 w 8"/>
                  <a:gd name="T5" fmla="*/ 0 h 99"/>
                  <a:gd name="T6" fmla="*/ 1 w 8"/>
                  <a:gd name="T7" fmla="*/ 0 h 99"/>
                  <a:gd name="T8" fmla="*/ 1 w 8"/>
                  <a:gd name="T9" fmla="*/ 0 h 99"/>
                  <a:gd name="T10" fmla="*/ 1 w 8"/>
                  <a:gd name="T11" fmla="*/ 0 h 99"/>
                  <a:gd name="T12" fmla="*/ 1 w 8"/>
                  <a:gd name="T13" fmla="*/ 0 h 99"/>
                  <a:gd name="T14" fmla="*/ 1 w 8"/>
                  <a:gd name="T15" fmla="*/ 0 h 99"/>
                  <a:gd name="T16" fmla="*/ 1 w 8"/>
                  <a:gd name="T17" fmla="*/ 0 h 99"/>
                  <a:gd name="T18" fmla="*/ 1 w 8"/>
                  <a:gd name="T19" fmla="*/ 13 h 99"/>
                  <a:gd name="T20" fmla="*/ 1 w 8"/>
                  <a:gd name="T21" fmla="*/ 13 h 99"/>
                  <a:gd name="T22" fmla="*/ 1 w 8"/>
                  <a:gd name="T23" fmla="*/ 13 h 99"/>
                  <a:gd name="T24" fmla="*/ 1 w 8"/>
                  <a:gd name="T25" fmla="*/ 13 h 99"/>
                  <a:gd name="T26" fmla="*/ 1 w 8"/>
                  <a:gd name="T27" fmla="*/ 13 h 99"/>
                  <a:gd name="T28" fmla="*/ 1 w 8"/>
                  <a:gd name="T29" fmla="*/ 13 h 99"/>
                  <a:gd name="T30" fmla="*/ 1 w 8"/>
                  <a:gd name="T31" fmla="*/ 13 h 99"/>
                  <a:gd name="T32" fmla="*/ 1 w 8"/>
                  <a:gd name="T33" fmla="*/ 13 h 99"/>
                  <a:gd name="T34" fmla="*/ 0 w 8"/>
                  <a:gd name="T35" fmla="*/ 13 h 99"/>
                  <a:gd name="T36" fmla="*/ 0 w 8"/>
                  <a:gd name="T37" fmla="*/ 0 h 9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99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9"/>
                    </a:lnTo>
                    <a:lnTo>
                      <a:pt x="6" y="99"/>
                    </a:lnTo>
                    <a:lnTo>
                      <a:pt x="4" y="99"/>
                    </a:lnTo>
                    <a:lnTo>
                      <a:pt x="2" y="99"/>
                    </a:lnTo>
                    <a:lnTo>
                      <a:pt x="0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90" name="Freeform 794"/>
              <p:cNvSpPr>
                <a:spLocks/>
              </p:cNvSpPr>
              <p:nvPr/>
            </p:nvSpPr>
            <p:spPr bwMode="auto">
              <a:xfrm>
                <a:off x="2771" y="2596"/>
                <a:ext cx="3" cy="50"/>
              </a:xfrm>
              <a:custGeom>
                <a:avLst/>
                <a:gdLst>
                  <a:gd name="T0" fmla="*/ 0 w 5"/>
                  <a:gd name="T1" fmla="*/ 0 h 99"/>
                  <a:gd name="T2" fmla="*/ 1 w 5"/>
                  <a:gd name="T3" fmla="*/ 0 h 99"/>
                  <a:gd name="T4" fmla="*/ 1 w 5"/>
                  <a:gd name="T5" fmla="*/ 0 h 99"/>
                  <a:gd name="T6" fmla="*/ 1 w 5"/>
                  <a:gd name="T7" fmla="*/ 0 h 99"/>
                  <a:gd name="T8" fmla="*/ 1 w 5"/>
                  <a:gd name="T9" fmla="*/ 0 h 99"/>
                  <a:gd name="T10" fmla="*/ 1 w 5"/>
                  <a:gd name="T11" fmla="*/ 13 h 99"/>
                  <a:gd name="T12" fmla="*/ 1 w 5"/>
                  <a:gd name="T13" fmla="*/ 13 h 99"/>
                  <a:gd name="T14" fmla="*/ 1 w 5"/>
                  <a:gd name="T15" fmla="*/ 13 h 99"/>
                  <a:gd name="T16" fmla="*/ 1 w 5"/>
                  <a:gd name="T17" fmla="*/ 13 h 99"/>
                  <a:gd name="T18" fmla="*/ 0 w 5"/>
                  <a:gd name="T19" fmla="*/ 13 h 99"/>
                  <a:gd name="T20" fmla="*/ 0 w 5"/>
                  <a:gd name="T21" fmla="*/ 0 h 9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99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99"/>
                    </a:lnTo>
                    <a:lnTo>
                      <a:pt x="3" y="99"/>
                    </a:lnTo>
                    <a:lnTo>
                      <a:pt x="1" y="99"/>
                    </a:lnTo>
                    <a:lnTo>
                      <a:pt x="0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91" name="Freeform 795"/>
              <p:cNvSpPr>
                <a:spLocks/>
              </p:cNvSpPr>
              <p:nvPr/>
            </p:nvSpPr>
            <p:spPr bwMode="auto">
              <a:xfrm>
                <a:off x="2774" y="2596"/>
                <a:ext cx="3" cy="49"/>
              </a:xfrm>
              <a:custGeom>
                <a:avLst/>
                <a:gdLst>
                  <a:gd name="T0" fmla="*/ 0 w 8"/>
                  <a:gd name="T1" fmla="*/ 0 h 97"/>
                  <a:gd name="T2" fmla="*/ 0 w 8"/>
                  <a:gd name="T3" fmla="*/ 0 h 97"/>
                  <a:gd name="T4" fmla="*/ 0 w 8"/>
                  <a:gd name="T5" fmla="*/ 0 h 97"/>
                  <a:gd name="T6" fmla="*/ 0 w 8"/>
                  <a:gd name="T7" fmla="*/ 0 h 97"/>
                  <a:gd name="T8" fmla="*/ 0 w 8"/>
                  <a:gd name="T9" fmla="*/ 0 h 97"/>
                  <a:gd name="T10" fmla="*/ 0 w 8"/>
                  <a:gd name="T11" fmla="*/ 0 h 97"/>
                  <a:gd name="T12" fmla="*/ 0 w 8"/>
                  <a:gd name="T13" fmla="*/ 0 h 97"/>
                  <a:gd name="T14" fmla="*/ 0 w 8"/>
                  <a:gd name="T15" fmla="*/ 0 h 97"/>
                  <a:gd name="T16" fmla="*/ 0 w 8"/>
                  <a:gd name="T17" fmla="*/ 0 h 97"/>
                  <a:gd name="T18" fmla="*/ 0 w 8"/>
                  <a:gd name="T19" fmla="*/ 13 h 97"/>
                  <a:gd name="T20" fmla="*/ 0 w 8"/>
                  <a:gd name="T21" fmla="*/ 13 h 97"/>
                  <a:gd name="T22" fmla="*/ 0 w 8"/>
                  <a:gd name="T23" fmla="*/ 13 h 97"/>
                  <a:gd name="T24" fmla="*/ 0 w 8"/>
                  <a:gd name="T25" fmla="*/ 13 h 97"/>
                  <a:gd name="T26" fmla="*/ 0 w 8"/>
                  <a:gd name="T27" fmla="*/ 13 h 97"/>
                  <a:gd name="T28" fmla="*/ 0 w 8"/>
                  <a:gd name="T29" fmla="*/ 13 h 97"/>
                  <a:gd name="T30" fmla="*/ 0 w 8"/>
                  <a:gd name="T31" fmla="*/ 13 h 97"/>
                  <a:gd name="T32" fmla="*/ 0 w 8"/>
                  <a:gd name="T33" fmla="*/ 13 h 97"/>
                  <a:gd name="T34" fmla="*/ 0 w 8"/>
                  <a:gd name="T35" fmla="*/ 13 h 97"/>
                  <a:gd name="T36" fmla="*/ 0 w 8"/>
                  <a:gd name="T37" fmla="*/ 0 h 9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97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7"/>
                    </a:lnTo>
                    <a:lnTo>
                      <a:pt x="6" y="97"/>
                    </a:lnTo>
                    <a:lnTo>
                      <a:pt x="4" y="97"/>
                    </a:lnTo>
                    <a:lnTo>
                      <a:pt x="2" y="9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92" name="Freeform 796"/>
              <p:cNvSpPr>
                <a:spLocks/>
              </p:cNvSpPr>
              <p:nvPr/>
            </p:nvSpPr>
            <p:spPr bwMode="auto">
              <a:xfrm>
                <a:off x="2777" y="2596"/>
                <a:ext cx="3" cy="49"/>
              </a:xfrm>
              <a:custGeom>
                <a:avLst/>
                <a:gdLst>
                  <a:gd name="T0" fmla="*/ 0 w 6"/>
                  <a:gd name="T1" fmla="*/ 0 h 97"/>
                  <a:gd name="T2" fmla="*/ 1 w 6"/>
                  <a:gd name="T3" fmla="*/ 0 h 97"/>
                  <a:gd name="T4" fmla="*/ 1 w 6"/>
                  <a:gd name="T5" fmla="*/ 0 h 97"/>
                  <a:gd name="T6" fmla="*/ 1 w 6"/>
                  <a:gd name="T7" fmla="*/ 0 h 97"/>
                  <a:gd name="T8" fmla="*/ 1 w 6"/>
                  <a:gd name="T9" fmla="*/ 0 h 97"/>
                  <a:gd name="T10" fmla="*/ 1 w 6"/>
                  <a:gd name="T11" fmla="*/ 13 h 97"/>
                  <a:gd name="T12" fmla="*/ 1 w 6"/>
                  <a:gd name="T13" fmla="*/ 13 h 97"/>
                  <a:gd name="T14" fmla="*/ 1 w 6"/>
                  <a:gd name="T15" fmla="*/ 13 h 97"/>
                  <a:gd name="T16" fmla="*/ 1 w 6"/>
                  <a:gd name="T17" fmla="*/ 13 h 97"/>
                  <a:gd name="T18" fmla="*/ 0 w 6"/>
                  <a:gd name="T19" fmla="*/ 13 h 97"/>
                  <a:gd name="T20" fmla="*/ 0 w 6"/>
                  <a:gd name="T21" fmla="*/ 0 h 9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7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7"/>
                    </a:lnTo>
                    <a:lnTo>
                      <a:pt x="4" y="97"/>
                    </a:lnTo>
                    <a:lnTo>
                      <a:pt x="2" y="9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93" name="Freeform 797"/>
              <p:cNvSpPr>
                <a:spLocks/>
              </p:cNvSpPr>
              <p:nvPr/>
            </p:nvSpPr>
            <p:spPr bwMode="auto">
              <a:xfrm>
                <a:off x="2780" y="2596"/>
                <a:ext cx="4" cy="49"/>
              </a:xfrm>
              <a:custGeom>
                <a:avLst/>
                <a:gdLst>
                  <a:gd name="T0" fmla="*/ 0 w 7"/>
                  <a:gd name="T1" fmla="*/ 0 h 97"/>
                  <a:gd name="T2" fmla="*/ 1 w 7"/>
                  <a:gd name="T3" fmla="*/ 0 h 97"/>
                  <a:gd name="T4" fmla="*/ 1 w 7"/>
                  <a:gd name="T5" fmla="*/ 0 h 97"/>
                  <a:gd name="T6" fmla="*/ 1 w 7"/>
                  <a:gd name="T7" fmla="*/ 0 h 97"/>
                  <a:gd name="T8" fmla="*/ 1 w 7"/>
                  <a:gd name="T9" fmla="*/ 0 h 97"/>
                  <a:gd name="T10" fmla="*/ 1 w 7"/>
                  <a:gd name="T11" fmla="*/ 13 h 97"/>
                  <a:gd name="T12" fmla="*/ 1 w 7"/>
                  <a:gd name="T13" fmla="*/ 13 h 97"/>
                  <a:gd name="T14" fmla="*/ 1 w 7"/>
                  <a:gd name="T15" fmla="*/ 13 h 97"/>
                  <a:gd name="T16" fmla="*/ 1 w 7"/>
                  <a:gd name="T17" fmla="*/ 13 h 97"/>
                  <a:gd name="T18" fmla="*/ 0 w 7"/>
                  <a:gd name="T19" fmla="*/ 13 h 97"/>
                  <a:gd name="T20" fmla="*/ 0 w 7"/>
                  <a:gd name="T21" fmla="*/ 0 h 9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97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97"/>
                    </a:lnTo>
                    <a:lnTo>
                      <a:pt x="5" y="97"/>
                    </a:lnTo>
                    <a:lnTo>
                      <a:pt x="4" y="97"/>
                    </a:lnTo>
                    <a:lnTo>
                      <a:pt x="2" y="9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94" name="Freeform 798"/>
              <p:cNvSpPr>
                <a:spLocks/>
              </p:cNvSpPr>
              <p:nvPr/>
            </p:nvSpPr>
            <p:spPr bwMode="auto">
              <a:xfrm>
                <a:off x="2784" y="2596"/>
                <a:ext cx="3" cy="49"/>
              </a:xfrm>
              <a:custGeom>
                <a:avLst/>
                <a:gdLst>
                  <a:gd name="T0" fmla="*/ 0 w 6"/>
                  <a:gd name="T1" fmla="*/ 0 h 97"/>
                  <a:gd name="T2" fmla="*/ 0 w 6"/>
                  <a:gd name="T3" fmla="*/ 0 h 97"/>
                  <a:gd name="T4" fmla="*/ 1 w 6"/>
                  <a:gd name="T5" fmla="*/ 0 h 97"/>
                  <a:gd name="T6" fmla="*/ 1 w 6"/>
                  <a:gd name="T7" fmla="*/ 0 h 97"/>
                  <a:gd name="T8" fmla="*/ 1 w 6"/>
                  <a:gd name="T9" fmla="*/ 0 h 97"/>
                  <a:gd name="T10" fmla="*/ 1 w 6"/>
                  <a:gd name="T11" fmla="*/ 0 h 97"/>
                  <a:gd name="T12" fmla="*/ 1 w 6"/>
                  <a:gd name="T13" fmla="*/ 0 h 97"/>
                  <a:gd name="T14" fmla="*/ 1 w 6"/>
                  <a:gd name="T15" fmla="*/ 0 h 97"/>
                  <a:gd name="T16" fmla="*/ 1 w 6"/>
                  <a:gd name="T17" fmla="*/ 0 h 97"/>
                  <a:gd name="T18" fmla="*/ 1 w 6"/>
                  <a:gd name="T19" fmla="*/ 13 h 97"/>
                  <a:gd name="T20" fmla="*/ 1 w 6"/>
                  <a:gd name="T21" fmla="*/ 13 h 97"/>
                  <a:gd name="T22" fmla="*/ 1 w 6"/>
                  <a:gd name="T23" fmla="*/ 13 h 97"/>
                  <a:gd name="T24" fmla="*/ 1 w 6"/>
                  <a:gd name="T25" fmla="*/ 13 h 97"/>
                  <a:gd name="T26" fmla="*/ 1 w 6"/>
                  <a:gd name="T27" fmla="*/ 13 h 97"/>
                  <a:gd name="T28" fmla="*/ 1 w 6"/>
                  <a:gd name="T29" fmla="*/ 13 h 97"/>
                  <a:gd name="T30" fmla="*/ 1 w 6"/>
                  <a:gd name="T31" fmla="*/ 13 h 97"/>
                  <a:gd name="T32" fmla="*/ 0 w 6"/>
                  <a:gd name="T33" fmla="*/ 13 h 97"/>
                  <a:gd name="T34" fmla="*/ 0 w 6"/>
                  <a:gd name="T35" fmla="*/ 13 h 97"/>
                  <a:gd name="T36" fmla="*/ 0 w 6"/>
                  <a:gd name="T37" fmla="*/ 0 h 9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97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7"/>
                    </a:lnTo>
                    <a:lnTo>
                      <a:pt x="4" y="97"/>
                    </a:lnTo>
                    <a:lnTo>
                      <a:pt x="2" y="9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95" name="Freeform 799"/>
              <p:cNvSpPr>
                <a:spLocks/>
              </p:cNvSpPr>
              <p:nvPr/>
            </p:nvSpPr>
            <p:spPr bwMode="auto">
              <a:xfrm>
                <a:off x="2787" y="2596"/>
                <a:ext cx="4" cy="49"/>
              </a:xfrm>
              <a:custGeom>
                <a:avLst/>
                <a:gdLst>
                  <a:gd name="T0" fmla="*/ 0 w 8"/>
                  <a:gd name="T1" fmla="*/ 0 h 97"/>
                  <a:gd name="T2" fmla="*/ 1 w 8"/>
                  <a:gd name="T3" fmla="*/ 0 h 97"/>
                  <a:gd name="T4" fmla="*/ 1 w 8"/>
                  <a:gd name="T5" fmla="*/ 0 h 97"/>
                  <a:gd name="T6" fmla="*/ 1 w 8"/>
                  <a:gd name="T7" fmla="*/ 0 h 97"/>
                  <a:gd name="T8" fmla="*/ 1 w 8"/>
                  <a:gd name="T9" fmla="*/ 0 h 97"/>
                  <a:gd name="T10" fmla="*/ 1 w 8"/>
                  <a:gd name="T11" fmla="*/ 0 h 97"/>
                  <a:gd name="T12" fmla="*/ 1 w 8"/>
                  <a:gd name="T13" fmla="*/ 0 h 97"/>
                  <a:gd name="T14" fmla="*/ 1 w 8"/>
                  <a:gd name="T15" fmla="*/ 0 h 97"/>
                  <a:gd name="T16" fmla="*/ 1 w 8"/>
                  <a:gd name="T17" fmla="*/ 0 h 97"/>
                  <a:gd name="T18" fmla="*/ 1 w 8"/>
                  <a:gd name="T19" fmla="*/ 13 h 97"/>
                  <a:gd name="T20" fmla="*/ 1 w 8"/>
                  <a:gd name="T21" fmla="*/ 13 h 97"/>
                  <a:gd name="T22" fmla="*/ 1 w 8"/>
                  <a:gd name="T23" fmla="*/ 13 h 97"/>
                  <a:gd name="T24" fmla="*/ 1 w 8"/>
                  <a:gd name="T25" fmla="*/ 13 h 97"/>
                  <a:gd name="T26" fmla="*/ 1 w 8"/>
                  <a:gd name="T27" fmla="*/ 13 h 97"/>
                  <a:gd name="T28" fmla="*/ 1 w 8"/>
                  <a:gd name="T29" fmla="*/ 13 h 97"/>
                  <a:gd name="T30" fmla="*/ 1 w 8"/>
                  <a:gd name="T31" fmla="*/ 13 h 97"/>
                  <a:gd name="T32" fmla="*/ 1 w 8"/>
                  <a:gd name="T33" fmla="*/ 13 h 97"/>
                  <a:gd name="T34" fmla="*/ 0 w 8"/>
                  <a:gd name="T35" fmla="*/ 13 h 97"/>
                  <a:gd name="T36" fmla="*/ 0 w 8"/>
                  <a:gd name="T37" fmla="*/ 0 h 9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97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7"/>
                    </a:lnTo>
                    <a:lnTo>
                      <a:pt x="6" y="97"/>
                    </a:lnTo>
                    <a:lnTo>
                      <a:pt x="4" y="97"/>
                    </a:lnTo>
                    <a:lnTo>
                      <a:pt x="2" y="9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96" name="Freeform 800"/>
              <p:cNvSpPr>
                <a:spLocks/>
              </p:cNvSpPr>
              <p:nvPr/>
            </p:nvSpPr>
            <p:spPr bwMode="auto">
              <a:xfrm>
                <a:off x="2791" y="2596"/>
                <a:ext cx="3" cy="49"/>
              </a:xfrm>
              <a:custGeom>
                <a:avLst/>
                <a:gdLst>
                  <a:gd name="T0" fmla="*/ 0 w 6"/>
                  <a:gd name="T1" fmla="*/ 0 h 97"/>
                  <a:gd name="T2" fmla="*/ 1 w 6"/>
                  <a:gd name="T3" fmla="*/ 0 h 97"/>
                  <a:gd name="T4" fmla="*/ 1 w 6"/>
                  <a:gd name="T5" fmla="*/ 0 h 97"/>
                  <a:gd name="T6" fmla="*/ 1 w 6"/>
                  <a:gd name="T7" fmla="*/ 0 h 97"/>
                  <a:gd name="T8" fmla="*/ 1 w 6"/>
                  <a:gd name="T9" fmla="*/ 0 h 97"/>
                  <a:gd name="T10" fmla="*/ 1 w 6"/>
                  <a:gd name="T11" fmla="*/ 13 h 97"/>
                  <a:gd name="T12" fmla="*/ 1 w 6"/>
                  <a:gd name="T13" fmla="*/ 13 h 97"/>
                  <a:gd name="T14" fmla="*/ 1 w 6"/>
                  <a:gd name="T15" fmla="*/ 13 h 97"/>
                  <a:gd name="T16" fmla="*/ 1 w 6"/>
                  <a:gd name="T17" fmla="*/ 13 h 97"/>
                  <a:gd name="T18" fmla="*/ 0 w 6"/>
                  <a:gd name="T19" fmla="*/ 13 h 97"/>
                  <a:gd name="T20" fmla="*/ 0 w 6"/>
                  <a:gd name="T21" fmla="*/ 0 h 9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7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7"/>
                    </a:lnTo>
                    <a:lnTo>
                      <a:pt x="4" y="97"/>
                    </a:lnTo>
                    <a:lnTo>
                      <a:pt x="2" y="9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97" name="Freeform 801"/>
              <p:cNvSpPr>
                <a:spLocks/>
              </p:cNvSpPr>
              <p:nvPr/>
            </p:nvSpPr>
            <p:spPr bwMode="auto">
              <a:xfrm>
                <a:off x="2794" y="2596"/>
                <a:ext cx="4" cy="49"/>
              </a:xfrm>
              <a:custGeom>
                <a:avLst/>
                <a:gdLst>
                  <a:gd name="T0" fmla="*/ 0 w 7"/>
                  <a:gd name="T1" fmla="*/ 0 h 97"/>
                  <a:gd name="T2" fmla="*/ 1 w 7"/>
                  <a:gd name="T3" fmla="*/ 0 h 97"/>
                  <a:gd name="T4" fmla="*/ 1 w 7"/>
                  <a:gd name="T5" fmla="*/ 0 h 97"/>
                  <a:gd name="T6" fmla="*/ 1 w 7"/>
                  <a:gd name="T7" fmla="*/ 0 h 97"/>
                  <a:gd name="T8" fmla="*/ 1 w 7"/>
                  <a:gd name="T9" fmla="*/ 0 h 97"/>
                  <a:gd name="T10" fmla="*/ 1 w 7"/>
                  <a:gd name="T11" fmla="*/ 0 h 97"/>
                  <a:gd name="T12" fmla="*/ 1 w 7"/>
                  <a:gd name="T13" fmla="*/ 0 h 97"/>
                  <a:gd name="T14" fmla="*/ 1 w 7"/>
                  <a:gd name="T15" fmla="*/ 0 h 97"/>
                  <a:gd name="T16" fmla="*/ 1 w 7"/>
                  <a:gd name="T17" fmla="*/ 0 h 97"/>
                  <a:gd name="T18" fmla="*/ 1 w 7"/>
                  <a:gd name="T19" fmla="*/ 13 h 97"/>
                  <a:gd name="T20" fmla="*/ 1 w 7"/>
                  <a:gd name="T21" fmla="*/ 13 h 97"/>
                  <a:gd name="T22" fmla="*/ 1 w 7"/>
                  <a:gd name="T23" fmla="*/ 13 h 97"/>
                  <a:gd name="T24" fmla="*/ 1 w 7"/>
                  <a:gd name="T25" fmla="*/ 13 h 97"/>
                  <a:gd name="T26" fmla="*/ 1 w 7"/>
                  <a:gd name="T27" fmla="*/ 13 h 97"/>
                  <a:gd name="T28" fmla="*/ 1 w 7"/>
                  <a:gd name="T29" fmla="*/ 13 h 97"/>
                  <a:gd name="T30" fmla="*/ 1 w 7"/>
                  <a:gd name="T31" fmla="*/ 13 h 97"/>
                  <a:gd name="T32" fmla="*/ 1 w 7"/>
                  <a:gd name="T33" fmla="*/ 13 h 97"/>
                  <a:gd name="T34" fmla="*/ 0 w 7"/>
                  <a:gd name="T35" fmla="*/ 13 h 97"/>
                  <a:gd name="T36" fmla="*/ 0 w 7"/>
                  <a:gd name="T37" fmla="*/ 0 h 9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97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97"/>
                    </a:lnTo>
                    <a:lnTo>
                      <a:pt x="5" y="97"/>
                    </a:lnTo>
                    <a:lnTo>
                      <a:pt x="3" y="97"/>
                    </a:lnTo>
                    <a:lnTo>
                      <a:pt x="2" y="9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98" name="Freeform 802"/>
              <p:cNvSpPr>
                <a:spLocks/>
              </p:cNvSpPr>
              <p:nvPr/>
            </p:nvSpPr>
            <p:spPr bwMode="auto">
              <a:xfrm>
                <a:off x="2798" y="2597"/>
                <a:ext cx="3" cy="48"/>
              </a:xfrm>
              <a:custGeom>
                <a:avLst/>
                <a:gdLst>
                  <a:gd name="T0" fmla="*/ 0 w 6"/>
                  <a:gd name="T1" fmla="*/ 0 h 96"/>
                  <a:gd name="T2" fmla="*/ 1 w 6"/>
                  <a:gd name="T3" fmla="*/ 0 h 96"/>
                  <a:gd name="T4" fmla="*/ 1 w 6"/>
                  <a:gd name="T5" fmla="*/ 0 h 96"/>
                  <a:gd name="T6" fmla="*/ 1 w 6"/>
                  <a:gd name="T7" fmla="*/ 0 h 96"/>
                  <a:gd name="T8" fmla="*/ 1 w 6"/>
                  <a:gd name="T9" fmla="*/ 0 h 96"/>
                  <a:gd name="T10" fmla="*/ 1 w 6"/>
                  <a:gd name="T11" fmla="*/ 12 h 96"/>
                  <a:gd name="T12" fmla="*/ 1 w 6"/>
                  <a:gd name="T13" fmla="*/ 12 h 96"/>
                  <a:gd name="T14" fmla="*/ 1 w 6"/>
                  <a:gd name="T15" fmla="*/ 12 h 96"/>
                  <a:gd name="T16" fmla="*/ 1 w 6"/>
                  <a:gd name="T17" fmla="*/ 12 h 96"/>
                  <a:gd name="T18" fmla="*/ 0 w 6"/>
                  <a:gd name="T19" fmla="*/ 12 h 96"/>
                  <a:gd name="T20" fmla="*/ 0 w 6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99" name="Freeform 803"/>
              <p:cNvSpPr>
                <a:spLocks/>
              </p:cNvSpPr>
              <p:nvPr/>
            </p:nvSpPr>
            <p:spPr bwMode="auto">
              <a:xfrm>
                <a:off x="2801" y="2597"/>
                <a:ext cx="3" cy="48"/>
              </a:xfrm>
              <a:custGeom>
                <a:avLst/>
                <a:gdLst>
                  <a:gd name="T0" fmla="*/ 0 w 8"/>
                  <a:gd name="T1" fmla="*/ 0 h 96"/>
                  <a:gd name="T2" fmla="*/ 0 w 8"/>
                  <a:gd name="T3" fmla="*/ 0 h 96"/>
                  <a:gd name="T4" fmla="*/ 0 w 8"/>
                  <a:gd name="T5" fmla="*/ 0 h 96"/>
                  <a:gd name="T6" fmla="*/ 0 w 8"/>
                  <a:gd name="T7" fmla="*/ 0 h 96"/>
                  <a:gd name="T8" fmla="*/ 0 w 8"/>
                  <a:gd name="T9" fmla="*/ 0 h 96"/>
                  <a:gd name="T10" fmla="*/ 0 w 8"/>
                  <a:gd name="T11" fmla="*/ 12 h 96"/>
                  <a:gd name="T12" fmla="*/ 0 w 8"/>
                  <a:gd name="T13" fmla="*/ 12 h 96"/>
                  <a:gd name="T14" fmla="*/ 0 w 8"/>
                  <a:gd name="T15" fmla="*/ 12 h 96"/>
                  <a:gd name="T16" fmla="*/ 0 w 8"/>
                  <a:gd name="T17" fmla="*/ 12 h 96"/>
                  <a:gd name="T18" fmla="*/ 0 w 8"/>
                  <a:gd name="T19" fmla="*/ 12 h 96"/>
                  <a:gd name="T20" fmla="*/ 0 w 8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00" name="Freeform 804"/>
              <p:cNvSpPr>
                <a:spLocks/>
              </p:cNvSpPr>
              <p:nvPr/>
            </p:nvSpPr>
            <p:spPr bwMode="auto">
              <a:xfrm>
                <a:off x="2804" y="2597"/>
                <a:ext cx="3" cy="48"/>
              </a:xfrm>
              <a:custGeom>
                <a:avLst/>
                <a:gdLst>
                  <a:gd name="T0" fmla="*/ 0 w 6"/>
                  <a:gd name="T1" fmla="*/ 0 h 96"/>
                  <a:gd name="T2" fmla="*/ 1 w 6"/>
                  <a:gd name="T3" fmla="*/ 0 h 96"/>
                  <a:gd name="T4" fmla="*/ 1 w 6"/>
                  <a:gd name="T5" fmla="*/ 0 h 96"/>
                  <a:gd name="T6" fmla="*/ 1 w 6"/>
                  <a:gd name="T7" fmla="*/ 0 h 96"/>
                  <a:gd name="T8" fmla="*/ 1 w 6"/>
                  <a:gd name="T9" fmla="*/ 0 h 96"/>
                  <a:gd name="T10" fmla="*/ 1 w 6"/>
                  <a:gd name="T11" fmla="*/ 12 h 96"/>
                  <a:gd name="T12" fmla="*/ 1 w 6"/>
                  <a:gd name="T13" fmla="*/ 12 h 96"/>
                  <a:gd name="T14" fmla="*/ 1 w 6"/>
                  <a:gd name="T15" fmla="*/ 12 h 96"/>
                  <a:gd name="T16" fmla="*/ 1 w 6"/>
                  <a:gd name="T17" fmla="*/ 12 h 96"/>
                  <a:gd name="T18" fmla="*/ 0 w 6"/>
                  <a:gd name="T19" fmla="*/ 12 h 96"/>
                  <a:gd name="T20" fmla="*/ 0 w 6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01" name="Freeform 805"/>
              <p:cNvSpPr>
                <a:spLocks/>
              </p:cNvSpPr>
              <p:nvPr/>
            </p:nvSpPr>
            <p:spPr bwMode="auto">
              <a:xfrm>
                <a:off x="2807" y="2597"/>
                <a:ext cx="4" cy="48"/>
              </a:xfrm>
              <a:custGeom>
                <a:avLst/>
                <a:gdLst>
                  <a:gd name="T0" fmla="*/ 0 w 7"/>
                  <a:gd name="T1" fmla="*/ 0 h 96"/>
                  <a:gd name="T2" fmla="*/ 1 w 7"/>
                  <a:gd name="T3" fmla="*/ 0 h 96"/>
                  <a:gd name="T4" fmla="*/ 1 w 7"/>
                  <a:gd name="T5" fmla="*/ 0 h 96"/>
                  <a:gd name="T6" fmla="*/ 1 w 7"/>
                  <a:gd name="T7" fmla="*/ 0 h 96"/>
                  <a:gd name="T8" fmla="*/ 1 w 7"/>
                  <a:gd name="T9" fmla="*/ 0 h 96"/>
                  <a:gd name="T10" fmla="*/ 1 w 7"/>
                  <a:gd name="T11" fmla="*/ 0 h 96"/>
                  <a:gd name="T12" fmla="*/ 1 w 7"/>
                  <a:gd name="T13" fmla="*/ 0 h 96"/>
                  <a:gd name="T14" fmla="*/ 1 w 7"/>
                  <a:gd name="T15" fmla="*/ 0 h 96"/>
                  <a:gd name="T16" fmla="*/ 1 w 7"/>
                  <a:gd name="T17" fmla="*/ 0 h 96"/>
                  <a:gd name="T18" fmla="*/ 1 w 7"/>
                  <a:gd name="T19" fmla="*/ 12 h 96"/>
                  <a:gd name="T20" fmla="*/ 1 w 7"/>
                  <a:gd name="T21" fmla="*/ 12 h 96"/>
                  <a:gd name="T22" fmla="*/ 1 w 7"/>
                  <a:gd name="T23" fmla="*/ 12 h 96"/>
                  <a:gd name="T24" fmla="*/ 1 w 7"/>
                  <a:gd name="T25" fmla="*/ 12 h 96"/>
                  <a:gd name="T26" fmla="*/ 1 w 7"/>
                  <a:gd name="T27" fmla="*/ 12 h 96"/>
                  <a:gd name="T28" fmla="*/ 1 w 7"/>
                  <a:gd name="T29" fmla="*/ 12 h 96"/>
                  <a:gd name="T30" fmla="*/ 1 w 7"/>
                  <a:gd name="T31" fmla="*/ 12 h 96"/>
                  <a:gd name="T32" fmla="*/ 1 w 7"/>
                  <a:gd name="T33" fmla="*/ 12 h 96"/>
                  <a:gd name="T34" fmla="*/ 0 w 7"/>
                  <a:gd name="T35" fmla="*/ 12 h 96"/>
                  <a:gd name="T36" fmla="*/ 0 w 7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96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96"/>
                    </a:lnTo>
                    <a:lnTo>
                      <a:pt x="5" y="96"/>
                    </a:lnTo>
                    <a:lnTo>
                      <a:pt x="3" y="96"/>
                    </a:lnTo>
                    <a:lnTo>
                      <a:pt x="1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02" name="Freeform 806"/>
              <p:cNvSpPr>
                <a:spLocks/>
              </p:cNvSpPr>
              <p:nvPr/>
            </p:nvSpPr>
            <p:spPr bwMode="auto">
              <a:xfrm>
                <a:off x="2811" y="2597"/>
                <a:ext cx="3" cy="48"/>
              </a:xfrm>
              <a:custGeom>
                <a:avLst/>
                <a:gdLst>
                  <a:gd name="T0" fmla="*/ 0 w 6"/>
                  <a:gd name="T1" fmla="*/ 0 h 96"/>
                  <a:gd name="T2" fmla="*/ 1 w 6"/>
                  <a:gd name="T3" fmla="*/ 0 h 96"/>
                  <a:gd name="T4" fmla="*/ 1 w 6"/>
                  <a:gd name="T5" fmla="*/ 0 h 96"/>
                  <a:gd name="T6" fmla="*/ 1 w 6"/>
                  <a:gd name="T7" fmla="*/ 0 h 96"/>
                  <a:gd name="T8" fmla="*/ 1 w 6"/>
                  <a:gd name="T9" fmla="*/ 0 h 96"/>
                  <a:gd name="T10" fmla="*/ 1 w 6"/>
                  <a:gd name="T11" fmla="*/ 12 h 96"/>
                  <a:gd name="T12" fmla="*/ 1 w 6"/>
                  <a:gd name="T13" fmla="*/ 12 h 96"/>
                  <a:gd name="T14" fmla="*/ 1 w 6"/>
                  <a:gd name="T15" fmla="*/ 12 h 96"/>
                  <a:gd name="T16" fmla="*/ 1 w 6"/>
                  <a:gd name="T17" fmla="*/ 12 h 96"/>
                  <a:gd name="T18" fmla="*/ 0 w 6"/>
                  <a:gd name="T19" fmla="*/ 12 h 96"/>
                  <a:gd name="T20" fmla="*/ 0 w 6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03" name="Freeform 807"/>
              <p:cNvSpPr>
                <a:spLocks/>
              </p:cNvSpPr>
              <p:nvPr/>
            </p:nvSpPr>
            <p:spPr bwMode="auto">
              <a:xfrm>
                <a:off x="2814" y="2597"/>
                <a:ext cx="4" cy="48"/>
              </a:xfrm>
              <a:custGeom>
                <a:avLst/>
                <a:gdLst>
                  <a:gd name="T0" fmla="*/ 0 w 8"/>
                  <a:gd name="T1" fmla="*/ 0 h 96"/>
                  <a:gd name="T2" fmla="*/ 1 w 8"/>
                  <a:gd name="T3" fmla="*/ 0 h 96"/>
                  <a:gd name="T4" fmla="*/ 1 w 8"/>
                  <a:gd name="T5" fmla="*/ 0 h 96"/>
                  <a:gd name="T6" fmla="*/ 1 w 8"/>
                  <a:gd name="T7" fmla="*/ 0 h 96"/>
                  <a:gd name="T8" fmla="*/ 1 w 8"/>
                  <a:gd name="T9" fmla="*/ 0 h 96"/>
                  <a:gd name="T10" fmla="*/ 1 w 8"/>
                  <a:gd name="T11" fmla="*/ 12 h 96"/>
                  <a:gd name="T12" fmla="*/ 1 w 8"/>
                  <a:gd name="T13" fmla="*/ 12 h 96"/>
                  <a:gd name="T14" fmla="*/ 1 w 8"/>
                  <a:gd name="T15" fmla="*/ 12 h 96"/>
                  <a:gd name="T16" fmla="*/ 1 w 8"/>
                  <a:gd name="T17" fmla="*/ 12 h 96"/>
                  <a:gd name="T18" fmla="*/ 0 w 8"/>
                  <a:gd name="T19" fmla="*/ 12 h 96"/>
                  <a:gd name="T20" fmla="*/ 0 w 8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04" name="Freeform 808"/>
              <p:cNvSpPr>
                <a:spLocks/>
              </p:cNvSpPr>
              <p:nvPr/>
            </p:nvSpPr>
            <p:spPr bwMode="auto">
              <a:xfrm>
                <a:off x="2818" y="2597"/>
                <a:ext cx="3" cy="48"/>
              </a:xfrm>
              <a:custGeom>
                <a:avLst/>
                <a:gdLst>
                  <a:gd name="T0" fmla="*/ 0 w 5"/>
                  <a:gd name="T1" fmla="*/ 0 h 96"/>
                  <a:gd name="T2" fmla="*/ 0 w 5"/>
                  <a:gd name="T3" fmla="*/ 0 h 96"/>
                  <a:gd name="T4" fmla="*/ 1 w 5"/>
                  <a:gd name="T5" fmla="*/ 0 h 96"/>
                  <a:gd name="T6" fmla="*/ 1 w 5"/>
                  <a:gd name="T7" fmla="*/ 0 h 96"/>
                  <a:gd name="T8" fmla="*/ 1 w 5"/>
                  <a:gd name="T9" fmla="*/ 0 h 96"/>
                  <a:gd name="T10" fmla="*/ 1 w 5"/>
                  <a:gd name="T11" fmla="*/ 0 h 96"/>
                  <a:gd name="T12" fmla="*/ 1 w 5"/>
                  <a:gd name="T13" fmla="*/ 0 h 96"/>
                  <a:gd name="T14" fmla="*/ 1 w 5"/>
                  <a:gd name="T15" fmla="*/ 0 h 96"/>
                  <a:gd name="T16" fmla="*/ 1 w 5"/>
                  <a:gd name="T17" fmla="*/ 0 h 96"/>
                  <a:gd name="T18" fmla="*/ 1 w 5"/>
                  <a:gd name="T19" fmla="*/ 12 h 96"/>
                  <a:gd name="T20" fmla="*/ 1 w 5"/>
                  <a:gd name="T21" fmla="*/ 12 h 96"/>
                  <a:gd name="T22" fmla="*/ 1 w 5"/>
                  <a:gd name="T23" fmla="*/ 12 h 96"/>
                  <a:gd name="T24" fmla="*/ 1 w 5"/>
                  <a:gd name="T25" fmla="*/ 12 h 96"/>
                  <a:gd name="T26" fmla="*/ 1 w 5"/>
                  <a:gd name="T27" fmla="*/ 12 h 96"/>
                  <a:gd name="T28" fmla="*/ 1 w 5"/>
                  <a:gd name="T29" fmla="*/ 12 h 96"/>
                  <a:gd name="T30" fmla="*/ 1 w 5"/>
                  <a:gd name="T31" fmla="*/ 12 h 96"/>
                  <a:gd name="T32" fmla="*/ 0 w 5"/>
                  <a:gd name="T33" fmla="*/ 12 h 96"/>
                  <a:gd name="T34" fmla="*/ 0 w 5"/>
                  <a:gd name="T35" fmla="*/ 12 h 96"/>
                  <a:gd name="T36" fmla="*/ 0 w 5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" h="96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96"/>
                    </a:lnTo>
                    <a:lnTo>
                      <a:pt x="3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05" name="Freeform 809"/>
              <p:cNvSpPr>
                <a:spLocks/>
              </p:cNvSpPr>
              <p:nvPr/>
            </p:nvSpPr>
            <p:spPr bwMode="auto">
              <a:xfrm>
                <a:off x="2821" y="2597"/>
                <a:ext cx="4" cy="48"/>
              </a:xfrm>
              <a:custGeom>
                <a:avLst/>
                <a:gdLst>
                  <a:gd name="T0" fmla="*/ 0 w 8"/>
                  <a:gd name="T1" fmla="*/ 0 h 96"/>
                  <a:gd name="T2" fmla="*/ 1 w 8"/>
                  <a:gd name="T3" fmla="*/ 0 h 96"/>
                  <a:gd name="T4" fmla="*/ 1 w 8"/>
                  <a:gd name="T5" fmla="*/ 0 h 96"/>
                  <a:gd name="T6" fmla="*/ 1 w 8"/>
                  <a:gd name="T7" fmla="*/ 0 h 96"/>
                  <a:gd name="T8" fmla="*/ 1 w 8"/>
                  <a:gd name="T9" fmla="*/ 0 h 96"/>
                  <a:gd name="T10" fmla="*/ 1 w 8"/>
                  <a:gd name="T11" fmla="*/ 12 h 96"/>
                  <a:gd name="T12" fmla="*/ 1 w 8"/>
                  <a:gd name="T13" fmla="*/ 12 h 96"/>
                  <a:gd name="T14" fmla="*/ 1 w 8"/>
                  <a:gd name="T15" fmla="*/ 12 h 96"/>
                  <a:gd name="T16" fmla="*/ 1 w 8"/>
                  <a:gd name="T17" fmla="*/ 12 h 96"/>
                  <a:gd name="T18" fmla="*/ 0 w 8"/>
                  <a:gd name="T19" fmla="*/ 12 h 96"/>
                  <a:gd name="T20" fmla="*/ 0 w 8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5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06" name="Freeform 810"/>
              <p:cNvSpPr>
                <a:spLocks/>
              </p:cNvSpPr>
              <p:nvPr/>
            </p:nvSpPr>
            <p:spPr bwMode="auto">
              <a:xfrm>
                <a:off x="2825" y="2597"/>
                <a:ext cx="2" cy="48"/>
              </a:xfrm>
              <a:custGeom>
                <a:avLst/>
                <a:gdLst>
                  <a:gd name="T0" fmla="*/ 0 w 6"/>
                  <a:gd name="T1" fmla="*/ 0 h 96"/>
                  <a:gd name="T2" fmla="*/ 0 w 6"/>
                  <a:gd name="T3" fmla="*/ 0 h 96"/>
                  <a:gd name="T4" fmla="*/ 0 w 6"/>
                  <a:gd name="T5" fmla="*/ 0 h 96"/>
                  <a:gd name="T6" fmla="*/ 0 w 6"/>
                  <a:gd name="T7" fmla="*/ 0 h 96"/>
                  <a:gd name="T8" fmla="*/ 0 w 6"/>
                  <a:gd name="T9" fmla="*/ 0 h 96"/>
                  <a:gd name="T10" fmla="*/ 0 w 6"/>
                  <a:gd name="T11" fmla="*/ 12 h 96"/>
                  <a:gd name="T12" fmla="*/ 0 w 6"/>
                  <a:gd name="T13" fmla="*/ 12 h 96"/>
                  <a:gd name="T14" fmla="*/ 0 w 6"/>
                  <a:gd name="T15" fmla="*/ 12 h 96"/>
                  <a:gd name="T16" fmla="*/ 0 w 6"/>
                  <a:gd name="T17" fmla="*/ 12 h 96"/>
                  <a:gd name="T18" fmla="*/ 0 w 6"/>
                  <a:gd name="T19" fmla="*/ 12 h 96"/>
                  <a:gd name="T20" fmla="*/ 0 w 6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5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07" name="Freeform 811"/>
              <p:cNvSpPr>
                <a:spLocks/>
              </p:cNvSpPr>
              <p:nvPr/>
            </p:nvSpPr>
            <p:spPr bwMode="auto">
              <a:xfrm>
                <a:off x="2827" y="2597"/>
                <a:ext cx="4" cy="48"/>
              </a:xfrm>
              <a:custGeom>
                <a:avLst/>
                <a:gdLst>
                  <a:gd name="T0" fmla="*/ 0 w 8"/>
                  <a:gd name="T1" fmla="*/ 0 h 96"/>
                  <a:gd name="T2" fmla="*/ 1 w 8"/>
                  <a:gd name="T3" fmla="*/ 0 h 96"/>
                  <a:gd name="T4" fmla="*/ 1 w 8"/>
                  <a:gd name="T5" fmla="*/ 0 h 96"/>
                  <a:gd name="T6" fmla="*/ 1 w 8"/>
                  <a:gd name="T7" fmla="*/ 0 h 96"/>
                  <a:gd name="T8" fmla="*/ 1 w 8"/>
                  <a:gd name="T9" fmla="*/ 0 h 96"/>
                  <a:gd name="T10" fmla="*/ 1 w 8"/>
                  <a:gd name="T11" fmla="*/ 1 h 96"/>
                  <a:gd name="T12" fmla="*/ 1 w 8"/>
                  <a:gd name="T13" fmla="*/ 1 h 96"/>
                  <a:gd name="T14" fmla="*/ 1 w 8"/>
                  <a:gd name="T15" fmla="*/ 1 h 96"/>
                  <a:gd name="T16" fmla="*/ 1 w 8"/>
                  <a:gd name="T17" fmla="*/ 1 h 96"/>
                  <a:gd name="T18" fmla="*/ 1 w 8"/>
                  <a:gd name="T19" fmla="*/ 12 h 96"/>
                  <a:gd name="T20" fmla="*/ 1 w 8"/>
                  <a:gd name="T21" fmla="*/ 12 h 96"/>
                  <a:gd name="T22" fmla="*/ 1 w 8"/>
                  <a:gd name="T23" fmla="*/ 12 h 96"/>
                  <a:gd name="T24" fmla="*/ 1 w 8"/>
                  <a:gd name="T25" fmla="*/ 12 h 96"/>
                  <a:gd name="T26" fmla="*/ 1 w 8"/>
                  <a:gd name="T27" fmla="*/ 12 h 96"/>
                  <a:gd name="T28" fmla="*/ 1 w 8"/>
                  <a:gd name="T29" fmla="*/ 12 h 96"/>
                  <a:gd name="T30" fmla="*/ 1 w 8"/>
                  <a:gd name="T31" fmla="*/ 12 h 96"/>
                  <a:gd name="T32" fmla="*/ 1 w 8"/>
                  <a:gd name="T33" fmla="*/ 12 h 96"/>
                  <a:gd name="T34" fmla="*/ 0 w 8"/>
                  <a:gd name="T35" fmla="*/ 12 h 96"/>
                  <a:gd name="T36" fmla="*/ 0 w 8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95"/>
                    </a:lnTo>
                    <a:lnTo>
                      <a:pt x="6" y="95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08" name="Freeform 812"/>
              <p:cNvSpPr>
                <a:spLocks/>
              </p:cNvSpPr>
              <p:nvPr/>
            </p:nvSpPr>
            <p:spPr bwMode="auto">
              <a:xfrm>
                <a:off x="2831" y="2597"/>
                <a:ext cx="3" cy="48"/>
              </a:xfrm>
              <a:custGeom>
                <a:avLst/>
                <a:gdLst>
                  <a:gd name="T0" fmla="*/ 0 w 5"/>
                  <a:gd name="T1" fmla="*/ 0 h 96"/>
                  <a:gd name="T2" fmla="*/ 0 w 5"/>
                  <a:gd name="T3" fmla="*/ 0 h 96"/>
                  <a:gd name="T4" fmla="*/ 1 w 5"/>
                  <a:gd name="T5" fmla="*/ 0 h 96"/>
                  <a:gd name="T6" fmla="*/ 1 w 5"/>
                  <a:gd name="T7" fmla="*/ 0 h 96"/>
                  <a:gd name="T8" fmla="*/ 1 w 5"/>
                  <a:gd name="T9" fmla="*/ 0 h 96"/>
                  <a:gd name="T10" fmla="*/ 1 w 5"/>
                  <a:gd name="T11" fmla="*/ 1 h 96"/>
                  <a:gd name="T12" fmla="*/ 1 w 5"/>
                  <a:gd name="T13" fmla="*/ 1 h 96"/>
                  <a:gd name="T14" fmla="*/ 1 w 5"/>
                  <a:gd name="T15" fmla="*/ 1 h 96"/>
                  <a:gd name="T16" fmla="*/ 1 w 5"/>
                  <a:gd name="T17" fmla="*/ 1 h 96"/>
                  <a:gd name="T18" fmla="*/ 1 w 5"/>
                  <a:gd name="T19" fmla="*/ 12 h 96"/>
                  <a:gd name="T20" fmla="*/ 1 w 5"/>
                  <a:gd name="T21" fmla="*/ 12 h 96"/>
                  <a:gd name="T22" fmla="*/ 1 w 5"/>
                  <a:gd name="T23" fmla="*/ 12 h 96"/>
                  <a:gd name="T24" fmla="*/ 1 w 5"/>
                  <a:gd name="T25" fmla="*/ 12 h 96"/>
                  <a:gd name="T26" fmla="*/ 1 w 5"/>
                  <a:gd name="T27" fmla="*/ 12 h 96"/>
                  <a:gd name="T28" fmla="*/ 1 w 5"/>
                  <a:gd name="T29" fmla="*/ 12 h 96"/>
                  <a:gd name="T30" fmla="*/ 1 w 5"/>
                  <a:gd name="T31" fmla="*/ 12 h 96"/>
                  <a:gd name="T32" fmla="*/ 0 w 5"/>
                  <a:gd name="T33" fmla="*/ 12 h 96"/>
                  <a:gd name="T34" fmla="*/ 0 w 5"/>
                  <a:gd name="T35" fmla="*/ 12 h 96"/>
                  <a:gd name="T36" fmla="*/ 0 w 5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" h="96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95"/>
                    </a:lnTo>
                    <a:lnTo>
                      <a:pt x="3" y="95"/>
                    </a:lnTo>
                    <a:lnTo>
                      <a:pt x="1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09" name="Freeform 813"/>
              <p:cNvSpPr>
                <a:spLocks/>
              </p:cNvSpPr>
              <p:nvPr/>
            </p:nvSpPr>
            <p:spPr bwMode="auto">
              <a:xfrm>
                <a:off x="2834" y="2597"/>
                <a:ext cx="4" cy="47"/>
              </a:xfrm>
              <a:custGeom>
                <a:avLst/>
                <a:gdLst>
                  <a:gd name="T0" fmla="*/ 0 w 8"/>
                  <a:gd name="T1" fmla="*/ 0 h 95"/>
                  <a:gd name="T2" fmla="*/ 1 w 8"/>
                  <a:gd name="T3" fmla="*/ 0 h 95"/>
                  <a:gd name="T4" fmla="*/ 1 w 8"/>
                  <a:gd name="T5" fmla="*/ 0 h 95"/>
                  <a:gd name="T6" fmla="*/ 1 w 8"/>
                  <a:gd name="T7" fmla="*/ 0 h 95"/>
                  <a:gd name="T8" fmla="*/ 1 w 8"/>
                  <a:gd name="T9" fmla="*/ 0 h 95"/>
                  <a:gd name="T10" fmla="*/ 1 w 8"/>
                  <a:gd name="T11" fmla="*/ 11 h 95"/>
                  <a:gd name="T12" fmla="*/ 1 w 8"/>
                  <a:gd name="T13" fmla="*/ 11 h 95"/>
                  <a:gd name="T14" fmla="*/ 1 w 8"/>
                  <a:gd name="T15" fmla="*/ 11 h 95"/>
                  <a:gd name="T16" fmla="*/ 1 w 8"/>
                  <a:gd name="T17" fmla="*/ 11 h 95"/>
                  <a:gd name="T18" fmla="*/ 0 w 8"/>
                  <a:gd name="T19" fmla="*/ 11 h 95"/>
                  <a:gd name="T20" fmla="*/ 0 w 8"/>
                  <a:gd name="T21" fmla="*/ 0 h 9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5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95"/>
                    </a:lnTo>
                    <a:lnTo>
                      <a:pt x="0" y="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10" name="Freeform 814"/>
              <p:cNvSpPr>
                <a:spLocks/>
              </p:cNvSpPr>
              <p:nvPr/>
            </p:nvSpPr>
            <p:spPr bwMode="auto">
              <a:xfrm>
                <a:off x="2838" y="2598"/>
                <a:ext cx="4" cy="46"/>
              </a:xfrm>
              <a:custGeom>
                <a:avLst/>
                <a:gdLst>
                  <a:gd name="T0" fmla="*/ 0 w 8"/>
                  <a:gd name="T1" fmla="*/ 0 h 93"/>
                  <a:gd name="T2" fmla="*/ 1 w 8"/>
                  <a:gd name="T3" fmla="*/ 0 h 93"/>
                  <a:gd name="T4" fmla="*/ 1 w 8"/>
                  <a:gd name="T5" fmla="*/ 0 h 93"/>
                  <a:gd name="T6" fmla="*/ 1 w 8"/>
                  <a:gd name="T7" fmla="*/ 0 h 93"/>
                  <a:gd name="T8" fmla="*/ 1 w 8"/>
                  <a:gd name="T9" fmla="*/ 0 h 93"/>
                  <a:gd name="T10" fmla="*/ 1 w 8"/>
                  <a:gd name="T11" fmla="*/ 11 h 93"/>
                  <a:gd name="T12" fmla="*/ 1 w 8"/>
                  <a:gd name="T13" fmla="*/ 11 h 93"/>
                  <a:gd name="T14" fmla="*/ 1 w 8"/>
                  <a:gd name="T15" fmla="*/ 11 h 93"/>
                  <a:gd name="T16" fmla="*/ 1 w 8"/>
                  <a:gd name="T17" fmla="*/ 11 h 93"/>
                  <a:gd name="T18" fmla="*/ 0 w 8"/>
                  <a:gd name="T19" fmla="*/ 11 h 93"/>
                  <a:gd name="T20" fmla="*/ 0 w 8"/>
                  <a:gd name="T21" fmla="*/ 0 h 9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3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3"/>
                    </a:lnTo>
                    <a:lnTo>
                      <a:pt x="6" y="93"/>
                    </a:lnTo>
                    <a:lnTo>
                      <a:pt x="4" y="93"/>
                    </a:lnTo>
                    <a:lnTo>
                      <a:pt x="2" y="93"/>
                    </a:lnTo>
                    <a:lnTo>
                      <a:pt x="0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11" name="Freeform 815"/>
              <p:cNvSpPr>
                <a:spLocks/>
              </p:cNvSpPr>
              <p:nvPr/>
            </p:nvSpPr>
            <p:spPr bwMode="auto">
              <a:xfrm>
                <a:off x="2842" y="2598"/>
                <a:ext cx="3" cy="46"/>
              </a:xfrm>
              <a:custGeom>
                <a:avLst/>
                <a:gdLst>
                  <a:gd name="T0" fmla="*/ 0 w 5"/>
                  <a:gd name="T1" fmla="*/ 0 h 93"/>
                  <a:gd name="T2" fmla="*/ 0 w 5"/>
                  <a:gd name="T3" fmla="*/ 0 h 93"/>
                  <a:gd name="T4" fmla="*/ 1 w 5"/>
                  <a:gd name="T5" fmla="*/ 0 h 93"/>
                  <a:gd name="T6" fmla="*/ 1 w 5"/>
                  <a:gd name="T7" fmla="*/ 0 h 93"/>
                  <a:gd name="T8" fmla="*/ 1 w 5"/>
                  <a:gd name="T9" fmla="*/ 0 h 93"/>
                  <a:gd name="T10" fmla="*/ 1 w 5"/>
                  <a:gd name="T11" fmla="*/ 11 h 93"/>
                  <a:gd name="T12" fmla="*/ 1 w 5"/>
                  <a:gd name="T13" fmla="*/ 11 h 93"/>
                  <a:gd name="T14" fmla="*/ 1 w 5"/>
                  <a:gd name="T15" fmla="*/ 11 h 93"/>
                  <a:gd name="T16" fmla="*/ 0 w 5"/>
                  <a:gd name="T17" fmla="*/ 11 h 93"/>
                  <a:gd name="T18" fmla="*/ 0 w 5"/>
                  <a:gd name="T19" fmla="*/ 11 h 93"/>
                  <a:gd name="T20" fmla="*/ 0 w 5"/>
                  <a:gd name="T21" fmla="*/ 0 h 9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93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93"/>
                    </a:lnTo>
                    <a:lnTo>
                      <a:pt x="3" y="93"/>
                    </a:lnTo>
                    <a:lnTo>
                      <a:pt x="2" y="93"/>
                    </a:lnTo>
                    <a:lnTo>
                      <a:pt x="0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12" name="Freeform 816"/>
              <p:cNvSpPr>
                <a:spLocks/>
              </p:cNvSpPr>
              <p:nvPr/>
            </p:nvSpPr>
            <p:spPr bwMode="auto">
              <a:xfrm>
                <a:off x="2845" y="2598"/>
                <a:ext cx="3" cy="46"/>
              </a:xfrm>
              <a:custGeom>
                <a:avLst/>
                <a:gdLst>
                  <a:gd name="T0" fmla="*/ 0 w 6"/>
                  <a:gd name="T1" fmla="*/ 0 h 93"/>
                  <a:gd name="T2" fmla="*/ 1 w 6"/>
                  <a:gd name="T3" fmla="*/ 0 h 93"/>
                  <a:gd name="T4" fmla="*/ 1 w 6"/>
                  <a:gd name="T5" fmla="*/ 0 h 93"/>
                  <a:gd name="T6" fmla="*/ 1 w 6"/>
                  <a:gd name="T7" fmla="*/ 0 h 93"/>
                  <a:gd name="T8" fmla="*/ 1 w 6"/>
                  <a:gd name="T9" fmla="*/ 0 h 93"/>
                  <a:gd name="T10" fmla="*/ 1 w 6"/>
                  <a:gd name="T11" fmla="*/ 11 h 93"/>
                  <a:gd name="T12" fmla="*/ 1 w 6"/>
                  <a:gd name="T13" fmla="*/ 11 h 93"/>
                  <a:gd name="T14" fmla="*/ 1 w 6"/>
                  <a:gd name="T15" fmla="*/ 11 h 93"/>
                  <a:gd name="T16" fmla="*/ 1 w 6"/>
                  <a:gd name="T17" fmla="*/ 11 h 93"/>
                  <a:gd name="T18" fmla="*/ 0 w 6"/>
                  <a:gd name="T19" fmla="*/ 11 h 93"/>
                  <a:gd name="T20" fmla="*/ 0 w 6"/>
                  <a:gd name="T21" fmla="*/ 0 h 9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3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3"/>
                    </a:lnTo>
                    <a:lnTo>
                      <a:pt x="4" y="93"/>
                    </a:lnTo>
                    <a:lnTo>
                      <a:pt x="2" y="93"/>
                    </a:lnTo>
                    <a:lnTo>
                      <a:pt x="0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13" name="Freeform 817"/>
              <p:cNvSpPr>
                <a:spLocks/>
              </p:cNvSpPr>
              <p:nvPr/>
            </p:nvSpPr>
            <p:spPr bwMode="auto">
              <a:xfrm>
                <a:off x="2848" y="2598"/>
                <a:ext cx="3" cy="46"/>
              </a:xfrm>
              <a:custGeom>
                <a:avLst/>
                <a:gdLst>
                  <a:gd name="T0" fmla="*/ 0 w 8"/>
                  <a:gd name="T1" fmla="*/ 0 h 93"/>
                  <a:gd name="T2" fmla="*/ 0 w 8"/>
                  <a:gd name="T3" fmla="*/ 0 h 93"/>
                  <a:gd name="T4" fmla="*/ 0 w 8"/>
                  <a:gd name="T5" fmla="*/ 0 h 93"/>
                  <a:gd name="T6" fmla="*/ 0 w 8"/>
                  <a:gd name="T7" fmla="*/ 0 h 93"/>
                  <a:gd name="T8" fmla="*/ 0 w 8"/>
                  <a:gd name="T9" fmla="*/ 0 h 93"/>
                  <a:gd name="T10" fmla="*/ 0 w 8"/>
                  <a:gd name="T11" fmla="*/ 11 h 93"/>
                  <a:gd name="T12" fmla="*/ 0 w 8"/>
                  <a:gd name="T13" fmla="*/ 11 h 93"/>
                  <a:gd name="T14" fmla="*/ 0 w 8"/>
                  <a:gd name="T15" fmla="*/ 11 h 93"/>
                  <a:gd name="T16" fmla="*/ 0 w 8"/>
                  <a:gd name="T17" fmla="*/ 11 h 93"/>
                  <a:gd name="T18" fmla="*/ 0 w 8"/>
                  <a:gd name="T19" fmla="*/ 11 h 93"/>
                  <a:gd name="T20" fmla="*/ 0 w 8"/>
                  <a:gd name="T21" fmla="*/ 0 h 9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3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3"/>
                    </a:lnTo>
                    <a:lnTo>
                      <a:pt x="6" y="93"/>
                    </a:lnTo>
                    <a:lnTo>
                      <a:pt x="4" y="93"/>
                    </a:lnTo>
                    <a:lnTo>
                      <a:pt x="2" y="93"/>
                    </a:lnTo>
                    <a:lnTo>
                      <a:pt x="0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14" name="Freeform 818"/>
              <p:cNvSpPr>
                <a:spLocks/>
              </p:cNvSpPr>
              <p:nvPr/>
            </p:nvSpPr>
            <p:spPr bwMode="auto">
              <a:xfrm>
                <a:off x="2851" y="2598"/>
                <a:ext cx="4" cy="45"/>
              </a:xfrm>
              <a:custGeom>
                <a:avLst/>
                <a:gdLst>
                  <a:gd name="T0" fmla="*/ 0 w 8"/>
                  <a:gd name="T1" fmla="*/ 0 h 91"/>
                  <a:gd name="T2" fmla="*/ 1 w 8"/>
                  <a:gd name="T3" fmla="*/ 0 h 91"/>
                  <a:gd name="T4" fmla="*/ 1 w 8"/>
                  <a:gd name="T5" fmla="*/ 0 h 91"/>
                  <a:gd name="T6" fmla="*/ 1 w 8"/>
                  <a:gd name="T7" fmla="*/ 0 h 91"/>
                  <a:gd name="T8" fmla="*/ 1 w 8"/>
                  <a:gd name="T9" fmla="*/ 0 h 91"/>
                  <a:gd name="T10" fmla="*/ 1 w 8"/>
                  <a:gd name="T11" fmla="*/ 0 h 91"/>
                  <a:gd name="T12" fmla="*/ 1 w 8"/>
                  <a:gd name="T13" fmla="*/ 0 h 91"/>
                  <a:gd name="T14" fmla="*/ 1 w 8"/>
                  <a:gd name="T15" fmla="*/ 0 h 91"/>
                  <a:gd name="T16" fmla="*/ 1 w 8"/>
                  <a:gd name="T17" fmla="*/ 0 h 91"/>
                  <a:gd name="T18" fmla="*/ 1 w 8"/>
                  <a:gd name="T19" fmla="*/ 11 h 91"/>
                  <a:gd name="T20" fmla="*/ 1 w 8"/>
                  <a:gd name="T21" fmla="*/ 11 h 91"/>
                  <a:gd name="T22" fmla="*/ 1 w 8"/>
                  <a:gd name="T23" fmla="*/ 11 h 91"/>
                  <a:gd name="T24" fmla="*/ 1 w 8"/>
                  <a:gd name="T25" fmla="*/ 11 h 91"/>
                  <a:gd name="T26" fmla="*/ 1 w 8"/>
                  <a:gd name="T27" fmla="*/ 11 h 91"/>
                  <a:gd name="T28" fmla="*/ 1 w 8"/>
                  <a:gd name="T29" fmla="*/ 11 h 91"/>
                  <a:gd name="T30" fmla="*/ 1 w 8"/>
                  <a:gd name="T31" fmla="*/ 11 h 91"/>
                  <a:gd name="T32" fmla="*/ 1 w 8"/>
                  <a:gd name="T33" fmla="*/ 11 h 91"/>
                  <a:gd name="T34" fmla="*/ 0 w 8"/>
                  <a:gd name="T35" fmla="*/ 11 h 91"/>
                  <a:gd name="T36" fmla="*/ 0 w 8"/>
                  <a:gd name="T37" fmla="*/ 0 h 9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91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2" y="91"/>
                    </a:lnTo>
                    <a:lnTo>
                      <a:pt x="0" y="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15" name="Freeform 819"/>
              <p:cNvSpPr>
                <a:spLocks/>
              </p:cNvSpPr>
              <p:nvPr/>
            </p:nvSpPr>
            <p:spPr bwMode="auto">
              <a:xfrm>
                <a:off x="2855" y="2599"/>
                <a:ext cx="3" cy="44"/>
              </a:xfrm>
              <a:custGeom>
                <a:avLst/>
                <a:gdLst>
                  <a:gd name="T0" fmla="*/ 0 w 5"/>
                  <a:gd name="T1" fmla="*/ 0 h 89"/>
                  <a:gd name="T2" fmla="*/ 1 w 5"/>
                  <a:gd name="T3" fmla="*/ 0 h 89"/>
                  <a:gd name="T4" fmla="*/ 1 w 5"/>
                  <a:gd name="T5" fmla="*/ 0 h 89"/>
                  <a:gd name="T6" fmla="*/ 1 w 5"/>
                  <a:gd name="T7" fmla="*/ 0 h 89"/>
                  <a:gd name="T8" fmla="*/ 1 w 5"/>
                  <a:gd name="T9" fmla="*/ 0 h 89"/>
                  <a:gd name="T10" fmla="*/ 1 w 5"/>
                  <a:gd name="T11" fmla="*/ 11 h 89"/>
                  <a:gd name="T12" fmla="*/ 1 w 5"/>
                  <a:gd name="T13" fmla="*/ 11 h 89"/>
                  <a:gd name="T14" fmla="*/ 1 w 5"/>
                  <a:gd name="T15" fmla="*/ 11 h 89"/>
                  <a:gd name="T16" fmla="*/ 1 w 5"/>
                  <a:gd name="T17" fmla="*/ 11 h 89"/>
                  <a:gd name="T18" fmla="*/ 0 w 5"/>
                  <a:gd name="T19" fmla="*/ 11 h 89"/>
                  <a:gd name="T20" fmla="*/ 0 w 5"/>
                  <a:gd name="T21" fmla="*/ 0 h 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89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89"/>
                    </a:lnTo>
                    <a:lnTo>
                      <a:pt x="3" y="89"/>
                    </a:lnTo>
                    <a:lnTo>
                      <a:pt x="1" y="89"/>
                    </a:lnTo>
                    <a:lnTo>
                      <a:pt x="0" y="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16" name="Freeform 820"/>
              <p:cNvSpPr>
                <a:spLocks/>
              </p:cNvSpPr>
              <p:nvPr/>
            </p:nvSpPr>
            <p:spPr bwMode="auto">
              <a:xfrm>
                <a:off x="2858" y="2599"/>
                <a:ext cx="3" cy="44"/>
              </a:xfrm>
              <a:custGeom>
                <a:avLst/>
                <a:gdLst>
                  <a:gd name="T0" fmla="*/ 0 w 6"/>
                  <a:gd name="T1" fmla="*/ 0 h 89"/>
                  <a:gd name="T2" fmla="*/ 1 w 6"/>
                  <a:gd name="T3" fmla="*/ 0 h 89"/>
                  <a:gd name="T4" fmla="*/ 1 w 6"/>
                  <a:gd name="T5" fmla="*/ 0 h 89"/>
                  <a:gd name="T6" fmla="*/ 1 w 6"/>
                  <a:gd name="T7" fmla="*/ 0 h 89"/>
                  <a:gd name="T8" fmla="*/ 1 w 6"/>
                  <a:gd name="T9" fmla="*/ 0 h 89"/>
                  <a:gd name="T10" fmla="*/ 1 w 6"/>
                  <a:gd name="T11" fmla="*/ 11 h 89"/>
                  <a:gd name="T12" fmla="*/ 1 w 6"/>
                  <a:gd name="T13" fmla="*/ 11 h 89"/>
                  <a:gd name="T14" fmla="*/ 1 w 6"/>
                  <a:gd name="T15" fmla="*/ 11 h 89"/>
                  <a:gd name="T16" fmla="*/ 1 w 6"/>
                  <a:gd name="T17" fmla="*/ 11 h 89"/>
                  <a:gd name="T18" fmla="*/ 0 w 6"/>
                  <a:gd name="T19" fmla="*/ 11 h 89"/>
                  <a:gd name="T20" fmla="*/ 0 w 6"/>
                  <a:gd name="T21" fmla="*/ 0 h 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89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2" y="89"/>
                    </a:lnTo>
                    <a:lnTo>
                      <a:pt x="0" y="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17" name="Freeform 821"/>
              <p:cNvSpPr>
                <a:spLocks/>
              </p:cNvSpPr>
              <p:nvPr/>
            </p:nvSpPr>
            <p:spPr bwMode="auto">
              <a:xfrm>
                <a:off x="2861" y="2599"/>
                <a:ext cx="4" cy="44"/>
              </a:xfrm>
              <a:custGeom>
                <a:avLst/>
                <a:gdLst>
                  <a:gd name="T0" fmla="*/ 0 w 8"/>
                  <a:gd name="T1" fmla="*/ 0 h 89"/>
                  <a:gd name="T2" fmla="*/ 1 w 8"/>
                  <a:gd name="T3" fmla="*/ 0 h 89"/>
                  <a:gd name="T4" fmla="*/ 1 w 8"/>
                  <a:gd name="T5" fmla="*/ 0 h 89"/>
                  <a:gd name="T6" fmla="*/ 1 w 8"/>
                  <a:gd name="T7" fmla="*/ 0 h 89"/>
                  <a:gd name="T8" fmla="*/ 1 w 8"/>
                  <a:gd name="T9" fmla="*/ 0 h 89"/>
                  <a:gd name="T10" fmla="*/ 1 w 8"/>
                  <a:gd name="T11" fmla="*/ 11 h 89"/>
                  <a:gd name="T12" fmla="*/ 1 w 8"/>
                  <a:gd name="T13" fmla="*/ 11 h 89"/>
                  <a:gd name="T14" fmla="*/ 1 w 8"/>
                  <a:gd name="T15" fmla="*/ 11 h 89"/>
                  <a:gd name="T16" fmla="*/ 1 w 8"/>
                  <a:gd name="T17" fmla="*/ 11 h 89"/>
                  <a:gd name="T18" fmla="*/ 0 w 8"/>
                  <a:gd name="T19" fmla="*/ 11 h 89"/>
                  <a:gd name="T20" fmla="*/ 0 w 8"/>
                  <a:gd name="T21" fmla="*/ 0 h 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89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2" y="89"/>
                    </a:lnTo>
                    <a:lnTo>
                      <a:pt x="0" y="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18" name="Freeform 822"/>
              <p:cNvSpPr>
                <a:spLocks/>
              </p:cNvSpPr>
              <p:nvPr/>
            </p:nvSpPr>
            <p:spPr bwMode="auto">
              <a:xfrm>
                <a:off x="2865" y="2599"/>
                <a:ext cx="3" cy="43"/>
              </a:xfrm>
              <a:custGeom>
                <a:avLst/>
                <a:gdLst>
                  <a:gd name="T0" fmla="*/ 0 w 5"/>
                  <a:gd name="T1" fmla="*/ 0 h 87"/>
                  <a:gd name="T2" fmla="*/ 1 w 5"/>
                  <a:gd name="T3" fmla="*/ 0 h 87"/>
                  <a:gd name="T4" fmla="*/ 1 w 5"/>
                  <a:gd name="T5" fmla="*/ 0 h 87"/>
                  <a:gd name="T6" fmla="*/ 1 w 5"/>
                  <a:gd name="T7" fmla="*/ 0 h 87"/>
                  <a:gd name="T8" fmla="*/ 1 w 5"/>
                  <a:gd name="T9" fmla="*/ 0 h 87"/>
                  <a:gd name="T10" fmla="*/ 1 w 5"/>
                  <a:gd name="T11" fmla="*/ 10 h 87"/>
                  <a:gd name="T12" fmla="*/ 1 w 5"/>
                  <a:gd name="T13" fmla="*/ 10 h 87"/>
                  <a:gd name="T14" fmla="*/ 1 w 5"/>
                  <a:gd name="T15" fmla="*/ 10 h 87"/>
                  <a:gd name="T16" fmla="*/ 1 w 5"/>
                  <a:gd name="T17" fmla="*/ 10 h 87"/>
                  <a:gd name="T18" fmla="*/ 0 w 5"/>
                  <a:gd name="T19" fmla="*/ 10 h 87"/>
                  <a:gd name="T20" fmla="*/ 0 w 5"/>
                  <a:gd name="T21" fmla="*/ 0 h 8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87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87"/>
                    </a:ln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19" name="Freeform 823"/>
              <p:cNvSpPr>
                <a:spLocks/>
              </p:cNvSpPr>
              <p:nvPr/>
            </p:nvSpPr>
            <p:spPr bwMode="auto">
              <a:xfrm>
                <a:off x="2868" y="2599"/>
                <a:ext cx="4" cy="43"/>
              </a:xfrm>
              <a:custGeom>
                <a:avLst/>
                <a:gdLst>
                  <a:gd name="T0" fmla="*/ 0 w 8"/>
                  <a:gd name="T1" fmla="*/ 0 h 87"/>
                  <a:gd name="T2" fmla="*/ 1 w 8"/>
                  <a:gd name="T3" fmla="*/ 0 h 87"/>
                  <a:gd name="T4" fmla="*/ 1 w 8"/>
                  <a:gd name="T5" fmla="*/ 0 h 87"/>
                  <a:gd name="T6" fmla="*/ 1 w 8"/>
                  <a:gd name="T7" fmla="*/ 0 h 87"/>
                  <a:gd name="T8" fmla="*/ 1 w 8"/>
                  <a:gd name="T9" fmla="*/ 0 h 87"/>
                  <a:gd name="T10" fmla="*/ 1 w 8"/>
                  <a:gd name="T11" fmla="*/ 0 h 87"/>
                  <a:gd name="T12" fmla="*/ 1 w 8"/>
                  <a:gd name="T13" fmla="*/ 0 h 87"/>
                  <a:gd name="T14" fmla="*/ 1 w 8"/>
                  <a:gd name="T15" fmla="*/ 0 h 87"/>
                  <a:gd name="T16" fmla="*/ 1 w 8"/>
                  <a:gd name="T17" fmla="*/ 0 h 87"/>
                  <a:gd name="T18" fmla="*/ 1 w 8"/>
                  <a:gd name="T19" fmla="*/ 10 h 87"/>
                  <a:gd name="T20" fmla="*/ 1 w 8"/>
                  <a:gd name="T21" fmla="*/ 10 h 87"/>
                  <a:gd name="T22" fmla="*/ 1 w 8"/>
                  <a:gd name="T23" fmla="*/ 10 h 87"/>
                  <a:gd name="T24" fmla="*/ 1 w 8"/>
                  <a:gd name="T25" fmla="*/ 10 h 87"/>
                  <a:gd name="T26" fmla="*/ 1 w 8"/>
                  <a:gd name="T27" fmla="*/ 10 h 87"/>
                  <a:gd name="T28" fmla="*/ 1 w 8"/>
                  <a:gd name="T29" fmla="*/ 10 h 87"/>
                  <a:gd name="T30" fmla="*/ 1 w 8"/>
                  <a:gd name="T31" fmla="*/ 10 h 87"/>
                  <a:gd name="T32" fmla="*/ 1 w 8"/>
                  <a:gd name="T33" fmla="*/ 10 h 87"/>
                  <a:gd name="T34" fmla="*/ 0 w 8"/>
                  <a:gd name="T35" fmla="*/ 10 h 87"/>
                  <a:gd name="T36" fmla="*/ 0 w 8"/>
                  <a:gd name="T37" fmla="*/ 0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87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2" y="87"/>
                    </a:ln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20" name="Freeform 824"/>
              <p:cNvSpPr>
                <a:spLocks/>
              </p:cNvSpPr>
              <p:nvPr/>
            </p:nvSpPr>
            <p:spPr bwMode="auto">
              <a:xfrm>
                <a:off x="2872" y="2599"/>
                <a:ext cx="3" cy="43"/>
              </a:xfrm>
              <a:custGeom>
                <a:avLst/>
                <a:gdLst>
                  <a:gd name="T0" fmla="*/ 0 w 8"/>
                  <a:gd name="T1" fmla="*/ 0 h 87"/>
                  <a:gd name="T2" fmla="*/ 0 w 8"/>
                  <a:gd name="T3" fmla="*/ 0 h 87"/>
                  <a:gd name="T4" fmla="*/ 0 w 8"/>
                  <a:gd name="T5" fmla="*/ 0 h 87"/>
                  <a:gd name="T6" fmla="*/ 0 w 8"/>
                  <a:gd name="T7" fmla="*/ 0 h 87"/>
                  <a:gd name="T8" fmla="*/ 0 w 8"/>
                  <a:gd name="T9" fmla="*/ 0 h 87"/>
                  <a:gd name="T10" fmla="*/ 0 w 8"/>
                  <a:gd name="T11" fmla="*/ 10 h 87"/>
                  <a:gd name="T12" fmla="*/ 0 w 8"/>
                  <a:gd name="T13" fmla="*/ 10 h 87"/>
                  <a:gd name="T14" fmla="*/ 0 w 8"/>
                  <a:gd name="T15" fmla="*/ 10 h 87"/>
                  <a:gd name="T16" fmla="*/ 0 w 8"/>
                  <a:gd name="T17" fmla="*/ 10 h 87"/>
                  <a:gd name="T18" fmla="*/ 0 w 8"/>
                  <a:gd name="T19" fmla="*/ 10 h 87"/>
                  <a:gd name="T20" fmla="*/ 0 w 8"/>
                  <a:gd name="T21" fmla="*/ 0 h 8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87">
                    <a:moveTo>
                      <a:pt x="0" y="0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2" y="87"/>
                    </a:ln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21" name="Freeform 825"/>
              <p:cNvSpPr>
                <a:spLocks/>
              </p:cNvSpPr>
              <p:nvPr/>
            </p:nvSpPr>
            <p:spPr bwMode="auto">
              <a:xfrm>
                <a:off x="2875" y="2600"/>
                <a:ext cx="3" cy="42"/>
              </a:xfrm>
              <a:custGeom>
                <a:avLst/>
                <a:gdLst>
                  <a:gd name="T0" fmla="*/ 0 w 6"/>
                  <a:gd name="T1" fmla="*/ 0 h 85"/>
                  <a:gd name="T2" fmla="*/ 0 w 6"/>
                  <a:gd name="T3" fmla="*/ 0 h 85"/>
                  <a:gd name="T4" fmla="*/ 0 w 6"/>
                  <a:gd name="T5" fmla="*/ 0 h 85"/>
                  <a:gd name="T6" fmla="*/ 1 w 6"/>
                  <a:gd name="T7" fmla="*/ 0 h 85"/>
                  <a:gd name="T8" fmla="*/ 1 w 6"/>
                  <a:gd name="T9" fmla="*/ 0 h 85"/>
                  <a:gd name="T10" fmla="*/ 1 w 6"/>
                  <a:gd name="T11" fmla="*/ 0 h 85"/>
                  <a:gd name="T12" fmla="*/ 1 w 6"/>
                  <a:gd name="T13" fmla="*/ 0 h 85"/>
                  <a:gd name="T14" fmla="*/ 1 w 6"/>
                  <a:gd name="T15" fmla="*/ 0 h 85"/>
                  <a:gd name="T16" fmla="*/ 1 w 6"/>
                  <a:gd name="T17" fmla="*/ 0 h 85"/>
                  <a:gd name="T18" fmla="*/ 1 w 6"/>
                  <a:gd name="T19" fmla="*/ 10 h 85"/>
                  <a:gd name="T20" fmla="*/ 1 w 6"/>
                  <a:gd name="T21" fmla="*/ 10 h 85"/>
                  <a:gd name="T22" fmla="*/ 1 w 6"/>
                  <a:gd name="T23" fmla="*/ 10 h 85"/>
                  <a:gd name="T24" fmla="*/ 1 w 6"/>
                  <a:gd name="T25" fmla="*/ 10 h 85"/>
                  <a:gd name="T26" fmla="*/ 1 w 6"/>
                  <a:gd name="T27" fmla="*/ 10 h 85"/>
                  <a:gd name="T28" fmla="*/ 1 w 6"/>
                  <a:gd name="T29" fmla="*/ 10 h 85"/>
                  <a:gd name="T30" fmla="*/ 0 w 6"/>
                  <a:gd name="T31" fmla="*/ 10 h 85"/>
                  <a:gd name="T32" fmla="*/ 0 w 6"/>
                  <a:gd name="T33" fmla="*/ 10 h 85"/>
                  <a:gd name="T34" fmla="*/ 0 w 6"/>
                  <a:gd name="T35" fmla="*/ 10 h 85"/>
                  <a:gd name="T36" fmla="*/ 0 w 6"/>
                  <a:gd name="T37" fmla="*/ 0 h 8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85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2" y="85"/>
                    </a:lnTo>
                    <a:lnTo>
                      <a:pt x="0" y="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22" name="Freeform 826"/>
              <p:cNvSpPr>
                <a:spLocks/>
              </p:cNvSpPr>
              <p:nvPr/>
            </p:nvSpPr>
            <p:spPr bwMode="auto">
              <a:xfrm>
                <a:off x="2878" y="2600"/>
                <a:ext cx="4" cy="42"/>
              </a:xfrm>
              <a:custGeom>
                <a:avLst/>
                <a:gdLst>
                  <a:gd name="T0" fmla="*/ 0 w 7"/>
                  <a:gd name="T1" fmla="*/ 0 h 85"/>
                  <a:gd name="T2" fmla="*/ 1 w 7"/>
                  <a:gd name="T3" fmla="*/ 0 h 85"/>
                  <a:gd name="T4" fmla="*/ 1 w 7"/>
                  <a:gd name="T5" fmla="*/ 0 h 85"/>
                  <a:gd name="T6" fmla="*/ 1 w 7"/>
                  <a:gd name="T7" fmla="*/ 0 h 85"/>
                  <a:gd name="T8" fmla="*/ 1 w 7"/>
                  <a:gd name="T9" fmla="*/ 0 h 85"/>
                  <a:gd name="T10" fmla="*/ 1 w 7"/>
                  <a:gd name="T11" fmla="*/ 10 h 85"/>
                  <a:gd name="T12" fmla="*/ 1 w 7"/>
                  <a:gd name="T13" fmla="*/ 10 h 85"/>
                  <a:gd name="T14" fmla="*/ 1 w 7"/>
                  <a:gd name="T15" fmla="*/ 10 h 85"/>
                  <a:gd name="T16" fmla="*/ 1 w 7"/>
                  <a:gd name="T17" fmla="*/ 10 h 85"/>
                  <a:gd name="T18" fmla="*/ 0 w 7"/>
                  <a:gd name="T19" fmla="*/ 10 h 85"/>
                  <a:gd name="T20" fmla="*/ 0 w 7"/>
                  <a:gd name="T21" fmla="*/ 0 h 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85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83"/>
                    </a:lnTo>
                    <a:lnTo>
                      <a:pt x="5" y="85"/>
                    </a:lnTo>
                    <a:lnTo>
                      <a:pt x="3" y="85"/>
                    </a:lnTo>
                    <a:lnTo>
                      <a:pt x="2" y="85"/>
                    </a:lnTo>
                    <a:lnTo>
                      <a:pt x="0" y="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23" name="Freeform 827"/>
              <p:cNvSpPr>
                <a:spLocks/>
              </p:cNvSpPr>
              <p:nvPr/>
            </p:nvSpPr>
            <p:spPr bwMode="auto">
              <a:xfrm>
                <a:off x="2882" y="2600"/>
                <a:ext cx="3" cy="42"/>
              </a:xfrm>
              <a:custGeom>
                <a:avLst/>
                <a:gdLst>
                  <a:gd name="T0" fmla="*/ 0 w 6"/>
                  <a:gd name="T1" fmla="*/ 0 h 85"/>
                  <a:gd name="T2" fmla="*/ 0 w 6"/>
                  <a:gd name="T3" fmla="*/ 0 h 85"/>
                  <a:gd name="T4" fmla="*/ 1 w 6"/>
                  <a:gd name="T5" fmla="*/ 0 h 85"/>
                  <a:gd name="T6" fmla="*/ 1 w 6"/>
                  <a:gd name="T7" fmla="*/ 0 h 85"/>
                  <a:gd name="T8" fmla="*/ 1 w 6"/>
                  <a:gd name="T9" fmla="*/ 0 h 85"/>
                  <a:gd name="T10" fmla="*/ 1 w 6"/>
                  <a:gd name="T11" fmla="*/ 10 h 85"/>
                  <a:gd name="T12" fmla="*/ 1 w 6"/>
                  <a:gd name="T13" fmla="*/ 10 h 85"/>
                  <a:gd name="T14" fmla="*/ 1 w 6"/>
                  <a:gd name="T15" fmla="*/ 10 h 85"/>
                  <a:gd name="T16" fmla="*/ 0 w 6"/>
                  <a:gd name="T17" fmla="*/ 10 h 85"/>
                  <a:gd name="T18" fmla="*/ 0 w 6"/>
                  <a:gd name="T19" fmla="*/ 10 h 85"/>
                  <a:gd name="T20" fmla="*/ 0 w 6"/>
                  <a:gd name="T21" fmla="*/ 0 h 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85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2" y="85"/>
                    </a:lnTo>
                    <a:lnTo>
                      <a:pt x="0" y="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24" name="Freeform 828"/>
              <p:cNvSpPr>
                <a:spLocks/>
              </p:cNvSpPr>
              <p:nvPr/>
            </p:nvSpPr>
            <p:spPr bwMode="auto">
              <a:xfrm>
                <a:off x="2885" y="2601"/>
                <a:ext cx="4" cy="40"/>
              </a:xfrm>
              <a:custGeom>
                <a:avLst/>
                <a:gdLst>
                  <a:gd name="T0" fmla="*/ 0 w 8"/>
                  <a:gd name="T1" fmla="*/ 0 h 81"/>
                  <a:gd name="T2" fmla="*/ 1 w 8"/>
                  <a:gd name="T3" fmla="*/ 0 h 81"/>
                  <a:gd name="T4" fmla="*/ 1 w 8"/>
                  <a:gd name="T5" fmla="*/ 0 h 81"/>
                  <a:gd name="T6" fmla="*/ 1 w 8"/>
                  <a:gd name="T7" fmla="*/ 0 h 81"/>
                  <a:gd name="T8" fmla="*/ 1 w 8"/>
                  <a:gd name="T9" fmla="*/ 0 h 81"/>
                  <a:gd name="T10" fmla="*/ 1 w 8"/>
                  <a:gd name="T11" fmla="*/ 0 h 81"/>
                  <a:gd name="T12" fmla="*/ 1 w 8"/>
                  <a:gd name="T13" fmla="*/ 0 h 81"/>
                  <a:gd name="T14" fmla="*/ 1 w 8"/>
                  <a:gd name="T15" fmla="*/ 0 h 81"/>
                  <a:gd name="T16" fmla="*/ 1 w 8"/>
                  <a:gd name="T17" fmla="*/ 0 h 81"/>
                  <a:gd name="T18" fmla="*/ 1 w 8"/>
                  <a:gd name="T19" fmla="*/ 10 h 81"/>
                  <a:gd name="T20" fmla="*/ 1 w 8"/>
                  <a:gd name="T21" fmla="*/ 10 h 81"/>
                  <a:gd name="T22" fmla="*/ 1 w 8"/>
                  <a:gd name="T23" fmla="*/ 10 h 81"/>
                  <a:gd name="T24" fmla="*/ 1 w 8"/>
                  <a:gd name="T25" fmla="*/ 10 h 81"/>
                  <a:gd name="T26" fmla="*/ 1 w 8"/>
                  <a:gd name="T27" fmla="*/ 10 h 81"/>
                  <a:gd name="T28" fmla="*/ 1 w 8"/>
                  <a:gd name="T29" fmla="*/ 10 h 81"/>
                  <a:gd name="T30" fmla="*/ 1 w 8"/>
                  <a:gd name="T31" fmla="*/ 10 h 81"/>
                  <a:gd name="T32" fmla="*/ 1 w 8"/>
                  <a:gd name="T33" fmla="*/ 10 h 81"/>
                  <a:gd name="T34" fmla="*/ 0 w 8"/>
                  <a:gd name="T35" fmla="*/ 10 h 81"/>
                  <a:gd name="T36" fmla="*/ 0 w 8"/>
                  <a:gd name="T37" fmla="*/ 0 h 8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81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1"/>
                    </a:lnTo>
                    <a:lnTo>
                      <a:pt x="6" y="81"/>
                    </a:lnTo>
                    <a:lnTo>
                      <a:pt x="4" y="81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25" name="Freeform 829"/>
              <p:cNvSpPr>
                <a:spLocks/>
              </p:cNvSpPr>
              <p:nvPr/>
            </p:nvSpPr>
            <p:spPr bwMode="auto">
              <a:xfrm>
                <a:off x="2889" y="2601"/>
                <a:ext cx="3" cy="40"/>
              </a:xfrm>
              <a:custGeom>
                <a:avLst/>
                <a:gdLst>
                  <a:gd name="T0" fmla="*/ 0 w 5"/>
                  <a:gd name="T1" fmla="*/ 0 h 81"/>
                  <a:gd name="T2" fmla="*/ 1 w 5"/>
                  <a:gd name="T3" fmla="*/ 0 h 81"/>
                  <a:gd name="T4" fmla="*/ 1 w 5"/>
                  <a:gd name="T5" fmla="*/ 0 h 81"/>
                  <a:gd name="T6" fmla="*/ 1 w 5"/>
                  <a:gd name="T7" fmla="*/ 0 h 81"/>
                  <a:gd name="T8" fmla="*/ 1 w 5"/>
                  <a:gd name="T9" fmla="*/ 0 h 81"/>
                  <a:gd name="T10" fmla="*/ 1 w 5"/>
                  <a:gd name="T11" fmla="*/ 10 h 81"/>
                  <a:gd name="T12" fmla="*/ 1 w 5"/>
                  <a:gd name="T13" fmla="*/ 10 h 81"/>
                  <a:gd name="T14" fmla="*/ 1 w 5"/>
                  <a:gd name="T15" fmla="*/ 10 h 81"/>
                  <a:gd name="T16" fmla="*/ 1 w 5"/>
                  <a:gd name="T17" fmla="*/ 10 h 81"/>
                  <a:gd name="T18" fmla="*/ 0 w 5"/>
                  <a:gd name="T19" fmla="*/ 10 h 81"/>
                  <a:gd name="T20" fmla="*/ 0 w 5"/>
                  <a:gd name="T21" fmla="*/ 0 h 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81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81"/>
                    </a:lnTo>
                    <a:lnTo>
                      <a:pt x="4" y="81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26" name="Freeform 830"/>
              <p:cNvSpPr>
                <a:spLocks/>
              </p:cNvSpPr>
              <p:nvPr/>
            </p:nvSpPr>
            <p:spPr bwMode="auto">
              <a:xfrm>
                <a:off x="2892" y="2601"/>
                <a:ext cx="3" cy="39"/>
              </a:xfrm>
              <a:custGeom>
                <a:avLst/>
                <a:gdLst>
                  <a:gd name="T0" fmla="*/ 0 w 6"/>
                  <a:gd name="T1" fmla="*/ 0 h 79"/>
                  <a:gd name="T2" fmla="*/ 1 w 6"/>
                  <a:gd name="T3" fmla="*/ 0 h 79"/>
                  <a:gd name="T4" fmla="*/ 1 w 6"/>
                  <a:gd name="T5" fmla="*/ 0 h 79"/>
                  <a:gd name="T6" fmla="*/ 1 w 6"/>
                  <a:gd name="T7" fmla="*/ 0 h 79"/>
                  <a:gd name="T8" fmla="*/ 1 w 6"/>
                  <a:gd name="T9" fmla="*/ 0 h 79"/>
                  <a:gd name="T10" fmla="*/ 1 w 6"/>
                  <a:gd name="T11" fmla="*/ 9 h 79"/>
                  <a:gd name="T12" fmla="*/ 1 w 6"/>
                  <a:gd name="T13" fmla="*/ 9 h 79"/>
                  <a:gd name="T14" fmla="*/ 1 w 6"/>
                  <a:gd name="T15" fmla="*/ 9 h 79"/>
                  <a:gd name="T16" fmla="*/ 1 w 6"/>
                  <a:gd name="T17" fmla="*/ 9 h 79"/>
                  <a:gd name="T18" fmla="*/ 0 w 6"/>
                  <a:gd name="T19" fmla="*/ 9 h 79"/>
                  <a:gd name="T20" fmla="*/ 0 w 6"/>
                  <a:gd name="T21" fmla="*/ 0 h 7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79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79"/>
                    </a:lnTo>
                    <a:lnTo>
                      <a:pt x="4" y="79"/>
                    </a:lnTo>
                    <a:lnTo>
                      <a:pt x="2" y="79"/>
                    </a:lnTo>
                    <a:lnTo>
                      <a:pt x="0" y="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27" name="Freeform 831"/>
              <p:cNvSpPr>
                <a:spLocks/>
              </p:cNvSpPr>
              <p:nvPr/>
            </p:nvSpPr>
            <p:spPr bwMode="auto">
              <a:xfrm>
                <a:off x="2895" y="2602"/>
                <a:ext cx="3" cy="38"/>
              </a:xfrm>
              <a:custGeom>
                <a:avLst/>
                <a:gdLst>
                  <a:gd name="T0" fmla="*/ 0 w 8"/>
                  <a:gd name="T1" fmla="*/ 0 h 77"/>
                  <a:gd name="T2" fmla="*/ 0 w 8"/>
                  <a:gd name="T3" fmla="*/ 0 h 77"/>
                  <a:gd name="T4" fmla="*/ 0 w 8"/>
                  <a:gd name="T5" fmla="*/ 0 h 77"/>
                  <a:gd name="T6" fmla="*/ 0 w 8"/>
                  <a:gd name="T7" fmla="*/ 0 h 77"/>
                  <a:gd name="T8" fmla="*/ 0 w 8"/>
                  <a:gd name="T9" fmla="*/ 0 h 77"/>
                  <a:gd name="T10" fmla="*/ 0 w 8"/>
                  <a:gd name="T11" fmla="*/ 9 h 77"/>
                  <a:gd name="T12" fmla="*/ 0 w 8"/>
                  <a:gd name="T13" fmla="*/ 9 h 77"/>
                  <a:gd name="T14" fmla="*/ 0 w 8"/>
                  <a:gd name="T15" fmla="*/ 9 h 77"/>
                  <a:gd name="T16" fmla="*/ 0 w 8"/>
                  <a:gd name="T17" fmla="*/ 9 h 77"/>
                  <a:gd name="T18" fmla="*/ 0 w 8"/>
                  <a:gd name="T19" fmla="*/ 9 h 77"/>
                  <a:gd name="T20" fmla="*/ 0 w 8"/>
                  <a:gd name="T21" fmla="*/ 0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77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77"/>
                    </a:lnTo>
                    <a:lnTo>
                      <a:pt x="6" y="77"/>
                    </a:lnTo>
                    <a:lnTo>
                      <a:pt x="4" y="77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28" name="Freeform 832"/>
              <p:cNvSpPr>
                <a:spLocks/>
              </p:cNvSpPr>
              <p:nvPr/>
            </p:nvSpPr>
            <p:spPr bwMode="auto">
              <a:xfrm>
                <a:off x="2898" y="2602"/>
                <a:ext cx="3" cy="38"/>
              </a:xfrm>
              <a:custGeom>
                <a:avLst/>
                <a:gdLst>
                  <a:gd name="T0" fmla="*/ 0 w 6"/>
                  <a:gd name="T1" fmla="*/ 0 h 77"/>
                  <a:gd name="T2" fmla="*/ 1 w 6"/>
                  <a:gd name="T3" fmla="*/ 0 h 77"/>
                  <a:gd name="T4" fmla="*/ 1 w 6"/>
                  <a:gd name="T5" fmla="*/ 0 h 77"/>
                  <a:gd name="T6" fmla="*/ 1 w 6"/>
                  <a:gd name="T7" fmla="*/ 0 h 77"/>
                  <a:gd name="T8" fmla="*/ 1 w 6"/>
                  <a:gd name="T9" fmla="*/ 0 h 77"/>
                  <a:gd name="T10" fmla="*/ 1 w 6"/>
                  <a:gd name="T11" fmla="*/ 9 h 77"/>
                  <a:gd name="T12" fmla="*/ 1 w 6"/>
                  <a:gd name="T13" fmla="*/ 9 h 77"/>
                  <a:gd name="T14" fmla="*/ 1 w 6"/>
                  <a:gd name="T15" fmla="*/ 9 h 77"/>
                  <a:gd name="T16" fmla="*/ 1 w 6"/>
                  <a:gd name="T17" fmla="*/ 9 h 77"/>
                  <a:gd name="T18" fmla="*/ 0 w 6"/>
                  <a:gd name="T19" fmla="*/ 9 h 77"/>
                  <a:gd name="T20" fmla="*/ 0 w 6"/>
                  <a:gd name="T21" fmla="*/ 0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77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77"/>
                    </a:lnTo>
                    <a:lnTo>
                      <a:pt x="4" y="77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29" name="Freeform 833"/>
              <p:cNvSpPr>
                <a:spLocks/>
              </p:cNvSpPr>
              <p:nvPr/>
            </p:nvSpPr>
            <p:spPr bwMode="auto">
              <a:xfrm>
                <a:off x="2901" y="2602"/>
                <a:ext cx="4" cy="38"/>
              </a:xfrm>
              <a:custGeom>
                <a:avLst/>
                <a:gdLst>
                  <a:gd name="T0" fmla="*/ 0 w 7"/>
                  <a:gd name="T1" fmla="*/ 0 h 77"/>
                  <a:gd name="T2" fmla="*/ 1 w 7"/>
                  <a:gd name="T3" fmla="*/ 0 h 77"/>
                  <a:gd name="T4" fmla="*/ 1 w 7"/>
                  <a:gd name="T5" fmla="*/ 0 h 77"/>
                  <a:gd name="T6" fmla="*/ 1 w 7"/>
                  <a:gd name="T7" fmla="*/ 0 h 77"/>
                  <a:gd name="T8" fmla="*/ 1 w 7"/>
                  <a:gd name="T9" fmla="*/ 0 h 77"/>
                  <a:gd name="T10" fmla="*/ 1 w 7"/>
                  <a:gd name="T11" fmla="*/ 0 h 77"/>
                  <a:gd name="T12" fmla="*/ 1 w 7"/>
                  <a:gd name="T13" fmla="*/ 0 h 77"/>
                  <a:gd name="T14" fmla="*/ 1 w 7"/>
                  <a:gd name="T15" fmla="*/ 0 h 77"/>
                  <a:gd name="T16" fmla="*/ 1 w 7"/>
                  <a:gd name="T17" fmla="*/ 0 h 77"/>
                  <a:gd name="T18" fmla="*/ 1 w 7"/>
                  <a:gd name="T19" fmla="*/ 9 h 77"/>
                  <a:gd name="T20" fmla="*/ 1 w 7"/>
                  <a:gd name="T21" fmla="*/ 9 h 77"/>
                  <a:gd name="T22" fmla="*/ 1 w 7"/>
                  <a:gd name="T23" fmla="*/ 9 h 77"/>
                  <a:gd name="T24" fmla="*/ 1 w 7"/>
                  <a:gd name="T25" fmla="*/ 9 h 77"/>
                  <a:gd name="T26" fmla="*/ 1 w 7"/>
                  <a:gd name="T27" fmla="*/ 9 h 77"/>
                  <a:gd name="T28" fmla="*/ 1 w 7"/>
                  <a:gd name="T29" fmla="*/ 9 h 77"/>
                  <a:gd name="T30" fmla="*/ 1 w 7"/>
                  <a:gd name="T31" fmla="*/ 9 h 77"/>
                  <a:gd name="T32" fmla="*/ 1 w 7"/>
                  <a:gd name="T33" fmla="*/ 9 h 77"/>
                  <a:gd name="T34" fmla="*/ 0 w 7"/>
                  <a:gd name="T35" fmla="*/ 9 h 77"/>
                  <a:gd name="T36" fmla="*/ 0 w 7"/>
                  <a:gd name="T37" fmla="*/ 0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77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75"/>
                    </a:lnTo>
                    <a:lnTo>
                      <a:pt x="5" y="75"/>
                    </a:lnTo>
                    <a:lnTo>
                      <a:pt x="4" y="75"/>
                    </a:lnTo>
                    <a:lnTo>
                      <a:pt x="2" y="75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30" name="Freeform 834"/>
              <p:cNvSpPr>
                <a:spLocks/>
              </p:cNvSpPr>
              <p:nvPr/>
            </p:nvSpPr>
            <p:spPr bwMode="auto">
              <a:xfrm>
                <a:off x="2905" y="2602"/>
                <a:ext cx="4" cy="37"/>
              </a:xfrm>
              <a:custGeom>
                <a:avLst/>
                <a:gdLst>
                  <a:gd name="T0" fmla="*/ 0 w 8"/>
                  <a:gd name="T1" fmla="*/ 0 h 75"/>
                  <a:gd name="T2" fmla="*/ 1 w 8"/>
                  <a:gd name="T3" fmla="*/ 0 h 75"/>
                  <a:gd name="T4" fmla="*/ 1 w 8"/>
                  <a:gd name="T5" fmla="*/ 0 h 75"/>
                  <a:gd name="T6" fmla="*/ 1 w 8"/>
                  <a:gd name="T7" fmla="*/ 0 h 75"/>
                  <a:gd name="T8" fmla="*/ 1 w 8"/>
                  <a:gd name="T9" fmla="*/ 0 h 75"/>
                  <a:gd name="T10" fmla="*/ 1 w 8"/>
                  <a:gd name="T11" fmla="*/ 9 h 75"/>
                  <a:gd name="T12" fmla="*/ 1 w 8"/>
                  <a:gd name="T13" fmla="*/ 9 h 75"/>
                  <a:gd name="T14" fmla="*/ 1 w 8"/>
                  <a:gd name="T15" fmla="*/ 9 h 75"/>
                  <a:gd name="T16" fmla="*/ 1 w 8"/>
                  <a:gd name="T17" fmla="*/ 9 h 75"/>
                  <a:gd name="T18" fmla="*/ 0 w 8"/>
                  <a:gd name="T19" fmla="*/ 9 h 75"/>
                  <a:gd name="T20" fmla="*/ 0 w 8"/>
                  <a:gd name="T21" fmla="*/ 0 h 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75">
                    <a:moveTo>
                      <a:pt x="0" y="0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4" y="75"/>
                    </a:lnTo>
                    <a:lnTo>
                      <a:pt x="2" y="75"/>
                    </a:lnTo>
                    <a:lnTo>
                      <a:pt x="0" y="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31" name="Freeform 835"/>
              <p:cNvSpPr>
                <a:spLocks/>
              </p:cNvSpPr>
              <p:nvPr/>
            </p:nvSpPr>
            <p:spPr bwMode="auto">
              <a:xfrm>
                <a:off x="2909" y="2603"/>
                <a:ext cx="3" cy="36"/>
              </a:xfrm>
              <a:custGeom>
                <a:avLst/>
                <a:gdLst>
                  <a:gd name="T0" fmla="*/ 0 w 6"/>
                  <a:gd name="T1" fmla="*/ 0 h 73"/>
                  <a:gd name="T2" fmla="*/ 0 w 6"/>
                  <a:gd name="T3" fmla="*/ 0 h 73"/>
                  <a:gd name="T4" fmla="*/ 1 w 6"/>
                  <a:gd name="T5" fmla="*/ 0 h 73"/>
                  <a:gd name="T6" fmla="*/ 1 w 6"/>
                  <a:gd name="T7" fmla="*/ 0 h 73"/>
                  <a:gd name="T8" fmla="*/ 1 w 6"/>
                  <a:gd name="T9" fmla="*/ 0 h 73"/>
                  <a:gd name="T10" fmla="*/ 1 w 6"/>
                  <a:gd name="T11" fmla="*/ 0 h 73"/>
                  <a:gd name="T12" fmla="*/ 1 w 6"/>
                  <a:gd name="T13" fmla="*/ 0 h 73"/>
                  <a:gd name="T14" fmla="*/ 1 w 6"/>
                  <a:gd name="T15" fmla="*/ 0 h 73"/>
                  <a:gd name="T16" fmla="*/ 1 w 6"/>
                  <a:gd name="T17" fmla="*/ 0 h 73"/>
                  <a:gd name="T18" fmla="*/ 1 w 6"/>
                  <a:gd name="T19" fmla="*/ 8 h 73"/>
                  <a:gd name="T20" fmla="*/ 1 w 6"/>
                  <a:gd name="T21" fmla="*/ 8 h 73"/>
                  <a:gd name="T22" fmla="*/ 1 w 6"/>
                  <a:gd name="T23" fmla="*/ 8 h 73"/>
                  <a:gd name="T24" fmla="*/ 1 w 6"/>
                  <a:gd name="T25" fmla="*/ 9 h 73"/>
                  <a:gd name="T26" fmla="*/ 1 w 6"/>
                  <a:gd name="T27" fmla="*/ 9 h 73"/>
                  <a:gd name="T28" fmla="*/ 1 w 6"/>
                  <a:gd name="T29" fmla="*/ 9 h 73"/>
                  <a:gd name="T30" fmla="*/ 1 w 6"/>
                  <a:gd name="T31" fmla="*/ 9 h 73"/>
                  <a:gd name="T32" fmla="*/ 0 w 6"/>
                  <a:gd name="T33" fmla="*/ 9 h 73"/>
                  <a:gd name="T34" fmla="*/ 0 w 6"/>
                  <a:gd name="T35" fmla="*/ 9 h 73"/>
                  <a:gd name="T36" fmla="*/ 0 w 6"/>
                  <a:gd name="T37" fmla="*/ 0 h 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73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71"/>
                    </a:lnTo>
                    <a:lnTo>
                      <a:pt x="4" y="71"/>
                    </a:lnTo>
                    <a:lnTo>
                      <a:pt x="4" y="73"/>
                    </a:lnTo>
                    <a:lnTo>
                      <a:pt x="2" y="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32" name="Freeform 836"/>
              <p:cNvSpPr>
                <a:spLocks/>
              </p:cNvSpPr>
              <p:nvPr/>
            </p:nvSpPr>
            <p:spPr bwMode="auto">
              <a:xfrm>
                <a:off x="2912" y="2603"/>
                <a:ext cx="4" cy="36"/>
              </a:xfrm>
              <a:custGeom>
                <a:avLst/>
                <a:gdLst>
                  <a:gd name="T0" fmla="*/ 0 w 8"/>
                  <a:gd name="T1" fmla="*/ 0 h 73"/>
                  <a:gd name="T2" fmla="*/ 1 w 8"/>
                  <a:gd name="T3" fmla="*/ 0 h 73"/>
                  <a:gd name="T4" fmla="*/ 1 w 8"/>
                  <a:gd name="T5" fmla="*/ 0 h 73"/>
                  <a:gd name="T6" fmla="*/ 1 w 8"/>
                  <a:gd name="T7" fmla="*/ 0 h 73"/>
                  <a:gd name="T8" fmla="*/ 1 w 8"/>
                  <a:gd name="T9" fmla="*/ 0 h 73"/>
                  <a:gd name="T10" fmla="*/ 1 w 8"/>
                  <a:gd name="T11" fmla="*/ 8 h 73"/>
                  <a:gd name="T12" fmla="*/ 1 w 8"/>
                  <a:gd name="T13" fmla="*/ 8 h 73"/>
                  <a:gd name="T14" fmla="*/ 1 w 8"/>
                  <a:gd name="T15" fmla="*/ 9 h 73"/>
                  <a:gd name="T16" fmla="*/ 1 w 8"/>
                  <a:gd name="T17" fmla="*/ 9 h 73"/>
                  <a:gd name="T18" fmla="*/ 0 w 8"/>
                  <a:gd name="T19" fmla="*/ 9 h 73"/>
                  <a:gd name="T20" fmla="*/ 0 w 8"/>
                  <a:gd name="T21" fmla="*/ 0 h 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73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71"/>
                    </a:lnTo>
                    <a:lnTo>
                      <a:pt x="6" y="71"/>
                    </a:lnTo>
                    <a:lnTo>
                      <a:pt x="4" y="73"/>
                    </a:lnTo>
                    <a:lnTo>
                      <a:pt x="2" y="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33" name="Freeform 837"/>
              <p:cNvSpPr>
                <a:spLocks/>
              </p:cNvSpPr>
              <p:nvPr/>
            </p:nvSpPr>
            <p:spPr bwMode="auto">
              <a:xfrm>
                <a:off x="2916" y="2603"/>
                <a:ext cx="3" cy="35"/>
              </a:xfrm>
              <a:custGeom>
                <a:avLst/>
                <a:gdLst>
                  <a:gd name="T0" fmla="*/ 0 w 5"/>
                  <a:gd name="T1" fmla="*/ 0 h 69"/>
                  <a:gd name="T2" fmla="*/ 0 w 5"/>
                  <a:gd name="T3" fmla="*/ 0 h 69"/>
                  <a:gd name="T4" fmla="*/ 1 w 5"/>
                  <a:gd name="T5" fmla="*/ 0 h 69"/>
                  <a:gd name="T6" fmla="*/ 1 w 5"/>
                  <a:gd name="T7" fmla="*/ 0 h 69"/>
                  <a:gd name="T8" fmla="*/ 1 w 5"/>
                  <a:gd name="T9" fmla="*/ 0 h 69"/>
                  <a:gd name="T10" fmla="*/ 1 w 5"/>
                  <a:gd name="T11" fmla="*/ 0 h 69"/>
                  <a:gd name="T12" fmla="*/ 1 w 5"/>
                  <a:gd name="T13" fmla="*/ 0 h 69"/>
                  <a:gd name="T14" fmla="*/ 1 w 5"/>
                  <a:gd name="T15" fmla="*/ 0 h 69"/>
                  <a:gd name="T16" fmla="*/ 1 w 5"/>
                  <a:gd name="T17" fmla="*/ 0 h 69"/>
                  <a:gd name="T18" fmla="*/ 1 w 5"/>
                  <a:gd name="T19" fmla="*/ 9 h 69"/>
                  <a:gd name="T20" fmla="*/ 1 w 5"/>
                  <a:gd name="T21" fmla="*/ 9 h 69"/>
                  <a:gd name="T22" fmla="*/ 1 w 5"/>
                  <a:gd name="T23" fmla="*/ 9 h 69"/>
                  <a:gd name="T24" fmla="*/ 1 w 5"/>
                  <a:gd name="T25" fmla="*/ 9 h 69"/>
                  <a:gd name="T26" fmla="*/ 1 w 5"/>
                  <a:gd name="T27" fmla="*/ 9 h 69"/>
                  <a:gd name="T28" fmla="*/ 1 w 5"/>
                  <a:gd name="T29" fmla="*/ 9 h 69"/>
                  <a:gd name="T30" fmla="*/ 1 w 5"/>
                  <a:gd name="T31" fmla="*/ 9 h 69"/>
                  <a:gd name="T32" fmla="*/ 0 w 5"/>
                  <a:gd name="T33" fmla="*/ 9 h 69"/>
                  <a:gd name="T34" fmla="*/ 0 w 5"/>
                  <a:gd name="T35" fmla="*/ 9 h 69"/>
                  <a:gd name="T36" fmla="*/ 0 w 5"/>
                  <a:gd name="T37" fmla="*/ 0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" h="69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69"/>
                    </a:lnTo>
                    <a:lnTo>
                      <a:pt x="3" y="69"/>
                    </a:lnTo>
                    <a:lnTo>
                      <a:pt x="1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34" name="Freeform 838"/>
              <p:cNvSpPr>
                <a:spLocks/>
              </p:cNvSpPr>
              <p:nvPr/>
            </p:nvSpPr>
            <p:spPr bwMode="auto">
              <a:xfrm>
                <a:off x="2919" y="2603"/>
                <a:ext cx="3" cy="35"/>
              </a:xfrm>
              <a:custGeom>
                <a:avLst/>
                <a:gdLst>
                  <a:gd name="T0" fmla="*/ 0 w 8"/>
                  <a:gd name="T1" fmla="*/ 0 h 69"/>
                  <a:gd name="T2" fmla="*/ 0 w 8"/>
                  <a:gd name="T3" fmla="*/ 0 h 69"/>
                  <a:gd name="T4" fmla="*/ 0 w 8"/>
                  <a:gd name="T5" fmla="*/ 0 h 69"/>
                  <a:gd name="T6" fmla="*/ 0 w 8"/>
                  <a:gd name="T7" fmla="*/ 0 h 69"/>
                  <a:gd name="T8" fmla="*/ 0 w 8"/>
                  <a:gd name="T9" fmla="*/ 0 h 69"/>
                  <a:gd name="T10" fmla="*/ 0 w 8"/>
                  <a:gd name="T11" fmla="*/ 0 h 69"/>
                  <a:gd name="T12" fmla="*/ 0 w 8"/>
                  <a:gd name="T13" fmla="*/ 0 h 69"/>
                  <a:gd name="T14" fmla="*/ 0 w 8"/>
                  <a:gd name="T15" fmla="*/ 0 h 69"/>
                  <a:gd name="T16" fmla="*/ 0 w 8"/>
                  <a:gd name="T17" fmla="*/ 0 h 69"/>
                  <a:gd name="T18" fmla="*/ 0 w 8"/>
                  <a:gd name="T19" fmla="*/ 9 h 69"/>
                  <a:gd name="T20" fmla="*/ 0 w 8"/>
                  <a:gd name="T21" fmla="*/ 9 h 69"/>
                  <a:gd name="T22" fmla="*/ 0 w 8"/>
                  <a:gd name="T23" fmla="*/ 9 h 69"/>
                  <a:gd name="T24" fmla="*/ 0 w 8"/>
                  <a:gd name="T25" fmla="*/ 9 h 69"/>
                  <a:gd name="T26" fmla="*/ 0 w 8"/>
                  <a:gd name="T27" fmla="*/ 9 h 69"/>
                  <a:gd name="T28" fmla="*/ 0 w 8"/>
                  <a:gd name="T29" fmla="*/ 9 h 69"/>
                  <a:gd name="T30" fmla="*/ 0 w 8"/>
                  <a:gd name="T31" fmla="*/ 9 h 69"/>
                  <a:gd name="T32" fmla="*/ 0 w 8"/>
                  <a:gd name="T33" fmla="*/ 9 h 69"/>
                  <a:gd name="T34" fmla="*/ 0 w 8"/>
                  <a:gd name="T35" fmla="*/ 9 h 69"/>
                  <a:gd name="T36" fmla="*/ 0 w 8"/>
                  <a:gd name="T37" fmla="*/ 0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69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67"/>
                    </a:lnTo>
                    <a:lnTo>
                      <a:pt x="6" y="67"/>
                    </a:lnTo>
                    <a:lnTo>
                      <a:pt x="6" y="69"/>
                    </a:lnTo>
                    <a:lnTo>
                      <a:pt x="4" y="69"/>
                    </a:lnTo>
                    <a:lnTo>
                      <a:pt x="2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35" name="Freeform 839"/>
              <p:cNvSpPr>
                <a:spLocks/>
              </p:cNvSpPr>
              <p:nvPr/>
            </p:nvSpPr>
            <p:spPr bwMode="auto">
              <a:xfrm>
                <a:off x="2922" y="2603"/>
                <a:ext cx="3" cy="34"/>
              </a:xfrm>
              <a:custGeom>
                <a:avLst/>
                <a:gdLst>
                  <a:gd name="T0" fmla="*/ 0 w 6"/>
                  <a:gd name="T1" fmla="*/ 0 h 67"/>
                  <a:gd name="T2" fmla="*/ 1 w 6"/>
                  <a:gd name="T3" fmla="*/ 1 h 67"/>
                  <a:gd name="T4" fmla="*/ 1 w 6"/>
                  <a:gd name="T5" fmla="*/ 1 h 67"/>
                  <a:gd name="T6" fmla="*/ 1 w 6"/>
                  <a:gd name="T7" fmla="*/ 1 h 67"/>
                  <a:gd name="T8" fmla="*/ 1 w 6"/>
                  <a:gd name="T9" fmla="*/ 1 h 67"/>
                  <a:gd name="T10" fmla="*/ 1 w 6"/>
                  <a:gd name="T11" fmla="*/ 9 h 67"/>
                  <a:gd name="T12" fmla="*/ 1 w 6"/>
                  <a:gd name="T13" fmla="*/ 9 h 67"/>
                  <a:gd name="T14" fmla="*/ 1 w 6"/>
                  <a:gd name="T15" fmla="*/ 9 h 67"/>
                  <a:gd name="T16" fmla="*/ 1 w 6"/>
                  <a:gd name="T17" fmla="*/ 9 h 67"/>
                  <a:gd name="T18" fmla="*/ 0 w 6"/>
                  <a:gd name="T19" fmla="*/ 9 h 67"/>
                  <a:gd name="T20" fmla="*/ 0 w 6"/>
                  <a:gd name="T21" fmla="*/ 0 h 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67">
                    <a:moveTo>
                      <a:pt x="0" y="0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67"/>
                    </a:lnTo>
                    <a:lnTo>
                      <a:pt x="4" y="67"/>
                    </a:lnTo>
                    <a:lnTo>
                      <a:pt x="2" y="67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36" name="Freeform 840"/>
              <p:cNvSpPr>
                <a:spLocks/>
              </p:cNvSpPr>
              <p:nvPr/>
            </p:nvSpPr>
            <p:spPr bwMode="auto">
              <a:xfrm>
                <a:off x="2925" y="2604"/>
                <a:ext cx="4" cy="33"/>
              </a:xfrm>
              <a:custGeom>
                <a:avLst/>
                <a:gdLst>
                  <a:gd name="T0" fmla="*/ 0 w 7"/>
                  <a:gd name="T1" fmla="*/ 0 h 65"/>
                  <a:gd name="T2" fmla="*/ 1 w 7"/>
                  <a:gd name="T3" fmla="*/ 0 h 65"/>
                  <a:gd name="T4" fmla="*/ 1 w 7"/>
                  <a:gd name="T5" fmla="*/ 0 h 65"/>
                  <a:gd name="T6" fmla="*/ 1 w 7"/>
                  <a:gd name="T7" fmla="*/ 0 h 65"/>
                  <a:gd name="T8" fmla="*/ 1 w 7"/>
                  <a:gd name="T9" fmla="*/ 0 h 65"/>
                  <a:gd name="T10" fmla="*/ 1 w 7"/>
                  <a:gd name="T11" fmla="*/ 9 h 65"/>
                  <a:gd name="T12" fmla="*/ 1 w 7"/>
                  <a:gd name="T13" fmla="*/ 9 h 65"/>
                  <a:gd name="T14" fmla="*/ 1 w 7"/>
                  <a:gd name="T15" fmla="*/ 9 h 65"/>
                  <a:gd name="T16" fmla="*/ 1 w 7"/>
                  <a:gd name="T17" fmla="*/ 9 h 65"/>
                  <a:gd name="T18" fmla="*/ 0 w 7"/>
                  <a:gd name="T19" fmla="*/ 9 h 65"/>
                  <a:gd name="T20" fmla="*/ 0 w 7"/>
                  <a:gd name="T21" fmla="*/ 0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65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65"/>
                    </a:lnTo>
                    <a:lnTo>
                      <a:pt x="5" y="65"/>
                    </a:lnTo>
                    <a:lnTo>
                      <a:pt x="4" y="65"/>
                    </a:lnTo>
                    <a:lnTo>
                      <a:pt x="2" y="65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37" name="Freeform 841"/>
              <p:cNvSpPr>
                <a:spLocks/>
              </p:cNvSpPr>
              <p:nvPr/>
            </p:nvSpPr>
            <p:spPr bwMode="auto">
              <a:xfrm>
                <a:off x="2929" y="2604"/>
                <a:ext cx="3" cy="33"/>
              </a:xfrm>
              <a:custGeom>
                <a:avLst/>
                <a:gdLst>
                  <a:gd name="T0" fmla="*/ 0 w 6"/>
                  <a:gd name="T1" fmla="*/ 0 h 65"/>
                  <a:gd name="T2" fmla="*/ 0 w 6"/>
                  <a:gd name="T3" fmla="*/ 0 h 65"/>
                  <a:gd name="T4" fmla="*/ 1 w 6"/>
                  <a:gd name="T5" fmla="*/ 0 h 65"/>
                  <a:gd name="T6" fmla="*/ 1 w 6"/>
                  <a:gd name="T7" fmla="*/ 1 h 65"/>
                  <a:gd name="T8" fmla="*/ 1 w 6"/>
                  <a:gd name="T9" fmla="*/ 1 h 65"/>
                  <a:gd name="T10" fmla="*/ 1 w 6"/>
                  <a:gd name="T11" fmla="*/ 1 h 65"/>
                  <a:gd name="T12" fmla="*/ 1 w 6"/>
                  <a:gd name="T13" fmla="*/ 1 h 65"/>
                  <a:gd name="T14" fmla="*/ 1 w 6"/>
                  <a:gd name="T15" fmla="*/ 1 h 65"/>
                  <a:gd name="T16" fmla="*/ 1 w 6"/>
                  <a:gd name="T17" fmla="*/ 1 h 65"/>
                  <a:gd name="T18" fmla="*/ 1 w 6"/>
                  <a:gd name="T19" fmla="*/ 8 h 65"/>
                  <a:gd name="T20" fmla="*/ 1 w 6"/>
                  <a:gd name="T21" fmla="*/ 8 h 65"/>
                  <a:gd name="T22" fmla="*/ 1 w 6"/>
                  <a:gd name="T23" fmla="*/ 8 h 65"/>
                  <a:gd name="T24" fmla="*/ 1 w 6"/>
                  <a:gd name="T25" fmla="*/ 8 h 65"/>
                  <a:gd name="T26" fmla="*/ 1 w 6"/>
                  <a:gd name="T27" fmla="*/ 8 h 65"/>
                  <a:gd name="T28" fmla="*/ 1 w 6"/>
                  <a:gd name="T29" fmla="*/ 8 h 65"/>
                  <a:gd name="T30" fmla="*/ 1 w 6"/>
                  <a:gd name="T31" fmla="*/ 9 h 65"/>
                  <a:gd name="T32" fmla="*/ 0 w 6"/>
                  <a:gd name="T33" fmla="*/ 9 h 65"/>
                  <a:gd name="T34" fmla="*/ 0 w 6"/>
                  <a:gd name="T35" fmla="*/ 9 h 65"/>
                  <a:gd name="T36" fmla="*/ 0 w 6"/>
                  <a:gd name="T37" fmla="*/ 0 h 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65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63"/>
                    </a:lnTo>
                    <a:lnTo>
                      <a:pt x="4" y="63"/>
                    </a:lnTo>
                    <a:lnTo>
                      <a:pt x="2" y="63"/>
                    </a:lnTo>
                    <a:lnTo>
                      <a:pt x="2" y="65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38" name="Freeform 842"/>
              <p:cNvSpPr>
                <a:spLocks/>
              </p:cNvSpPr>
              <p:nvPr/>
            </p:nvSpPr>
            <p:spPr bwMode="auto">
              <a:xfrm>
                <a:off x="2932" y="2605"/>
                <a:ext cx="4" cy="31"/>
              </a:xfrm>
              <a:custGeom>
                <a:avLst/>
                <a:gdLst>
                  <a:gd name="T0" fmla="*/ 0 w 8"/>
                  <a:gd name="T1" fmla="*/ 0 h 61"/>
                  <a:gd name="T2" fmla="*/ 1 w 8"/>
                  <a:gd name="T3" fmla="*/ 0 h 61"/>
                  <a:gd name="T4" fmla="*/ 1 w 8"/>
                  <a:gd name="T5" fmla="*/ 0 h 61"/>
                  <a:gd name="T6" fmla="*/ 1 w 8"/>
                  <a:gd name="T7" fmla="*/ 0 h 61"/>
                  <a:gd name="T8" fmla="*/ 1 w 8"/>
                  <a:gd name="T9" fmla="*/ 0 h 61"/>
                  <a:gd name="T10" fmla="*/ 1 w 8"/>
                  <a:gd name="T11" fmla="*/ 0 h 61"/>
                  <a:gd name="T12" fmla="*/ 1 w 8"/>
                  <a:gd name="T13" fmla="*/ 0 h 61"/>
                  <a:gd name="T14" fmla="*/ 1 w 8"/>
                  <a:gd name="T15" fmla="*/ 0 h 61"/>
                  <a:gd name="T16" fmla="*/ 1 w 8"/>
                  <a:gd name="T17" fmla="*/ 0 h 61"/>
                  <a:gd name="T18" fmla="*/ 1 w 8"/>
                  <a:gd name="T19" fmla="*/ 8 h 61"/>
                  <a:gd name="T20" fmla="*/ 1 w 8"/>
                  <a:gd name="T21" fmla="*/ 8 h 61"/>
                  <a:gd name="T22" fmla="*/ 1 w 8"/>
                  <a:gd name="T23" fmla="*/ 8 h 61"/>
                  <a:gd name="T24" fmla="*/ 1 w 8"/>
                  <a:gd name="T25" fmla="*/ 8 h 61"/>
                  <a:gd name="T26" fmla="*/ 1 w 8"/>
                  <a:gd name="T27" fmla="*/ 8 h 61"/>
                  <a:gd name="T28" fmla="*/ 1 w 8"/>
                  <a:gd name="T29" fmla="*/ 8 h 61"/>
                  <a:gd name="T30" fmla="*/ 1 w 8"/>
                  <a:gd name="T31" fmla="*/ 8 h 61"/>
                  <a:gd name="T32" fmla="*/ 1 w 8"/>
                  <a:gd name="T33" fmla="*/ 8 h 61"/>
                  <a:gd name="T34" fmla="*/ 0 w 8"/>
                  <a:gd name="T35" fmla="*/ 8 h 61"/>
                  <a:gd name="T36" fmla="*/ 0 w 8"/>
                  <a:gd name="T37" fmla="*/ 0 h 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61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4" y="61"/>
                    </a:lnTo>
                    <a:lnTo>
                      <a:pt x="2" y="61"/>
                    </a:lnTo>
                    <a:lnTo>
                      <a:pt x="0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39" name="Freeform 843"/>
              <p:cNvSpPr>
                <a:spLocks/>
              </p:cNvSpPr>
              <p:nvPr/>
            </p:nvSpPr>
            <p:spPr bwMode="auto">
              <a:xfrm>
                <a:off x="2936" y="2605"/>
                <a:ext cx="3" cy="30"/>
              </a:xfrm>
              <a:custGeom>
                <a:avLst/>
                <a:gdLst>
                  <a:gd name="T0" fmla="*/ 0 w 6"/>
                  <a:gd name="T1" fmla="*/ 0 h 59"/>
                  <a:gd name="T2" fmla="*/ 1 w 6"/>
                  <a:gd name="T3" fmla="*/ 0 h 59"/>
                  <a:gd name="T4" fmla="*/ 1 w 6"/>
                  <a:gd name="T5" fmla="*/ 0 h 59"/>
                  <a:gd name="T6" fmla="*/ 1 w 6"/>
                  <a:gd name="T7" fmla="*/ 1 h 59"/>
                  <a:gd name="T8" fmla="*/ 1 w 6"/>
                  <a:gd name="T9" fmla="*/ 1 h 59"/>
                  <a:gd name="T10" fmla="*/ 1 w 6"/>
                  <a:gd name="T11" fmla="*/ 8 h 59"/>
                  <a:gd name="T12" fmla="*/ 1 w 6"/>
                  <a:gd name="T13" fmla="*/ 8 h 59"/>
                  <a:gd name="T14" fmla="*/ 1 w 6"/>
                  <a:gd name="T15" fmla="*/ 8 h 59"/>
                  <a:gd name="T16" fmla="*/ 1 w 6"/>
                  <a:gd name="T17" fmla="*/ 8 h 59"/>
                  <a:gd name="T18" fmla="*/ 0 w 6"/>
                  <a:gd name="T19" fmla="*/ 8 h 59"/>
                  <a:gd name="T20" fmla="*/ 0 w 6"/>
                  <a:gd name="T21" fmla="*/ 0 h 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59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59"/>
                    </a:lnTo>
                    <a:lnTo>
                      <a:pt x="4" y="59"/>
                    </a:lnTo>
                    <a:lnTo>
                      <a:pt x="2" y="59"/>
                    </a:lnTo>
                    <a:lnTo>
                      <a:pt x="0" y="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40" name="Freeform 844"/>
              <p:cNvSpPr>
                <a:spLocks/>
              </p:cNvSpPr>
              <p:nvPr/>
            </p:nvSpPr>
            <p:spPr bwMode="auto">
              <a:xfrm>
                <a:off x="2939" y="2606"/>
                <a:ext cx="4" cy="29"/>
              </a:xfrm>
              <a:custGeom>
                <a:avLst/>
                <a:gdLst>
                  <a:gd name="T0" fmla="*/ 0 w 7"/>
                  <a:gd name="T1" fmla="*/ 0 h 57"/>
                  <a:gd name="T2" fmla="*/ 1 w 7"/>
                  <a:gd name="T3" fmla="*/ 0 h 57"/>
                  <a:gd name="T4" fmla="*/ 1 w 7"/>
                  <a:gd name="T5" fmla="*/ 0 h 57"/>
                  <a:gd name="T6" fmla="*/ 1 w 7"/>
                  <a:gd name="T7" fmla="*/ 0 h 57"/>
                  <a:gd name="T8" fmla="*/ 1 w 7"/>
                  <a:gd name="T9" fmla="*/ 1 h 57"/>
                  <a:gd name="T10" fmla="*/ 1 w 7"/>
                  <a:gd name="T11" fmla="*/ 7 h 57"/>
                  <a:gd name="T12" fmla="*/ 1 w 7"/>
                  <a:gd name="T13" fmla="*/ 8 h 57"/>
                  <a:gd name="T14" fmla="*/ 1 w 7"/>
                  <a:gd name="T15" fmla="*/ 8 h 57"/>
                  <a:gd name="T16" fmla="*/ 1 w 7"/>
                  <a:gd name="T17" fmla="*/ 8 h 57"/>
                  <a:gd name="T18" fmla="*/ 0 w 7"/>
                  <a:gd name="T19" fmla="*/ 8 h 57"/>
                  <a:gd name="T20" fmla="*/ 0 w 7"/>
                  <a:gd name="T21" fmla="*/ 0 h 5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7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7" y="55"/>
                    </a:lnTo>
                    <a:lnTo>
                      <a:pt x="5" y="57"/>
                    </a:lnTo>
                    <a:lnTo>
                      <a:pt x="3" y="57"/>
                    </a:lnTo>
                    <a:lnTo>
                      <a:pt x="2" y="57"/>
                    </a:lnTo>
                    <a:lnTo>
                      <a:pt x="0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41" name="Freeform 845"/>
              <p:cNvSpPr>
                <a:spLocks/>
              </p:cNvSpPr>
              <p:nvPr/>
            </p:nvSpPr>
            <p:spPr bwMode="auto">
              <a:xfrm>
                <a:off x="2943" y="2606"/>
                <a:ext cx="3" cy="28"/>
              </a:xfrm>
              <a:custGeom>
                <a:avLst/>
                <a:gdLst>
                  <a:gd name="T0" fmla="*/ 0 w 6"/>
                  <a:gd name="T1" fmla="*/ 0 h 55"/>
                  <a:gd name="T2" fmla="*/ 0 w 6"/>
                  <a:gd name="T3" fmla="*/ 0 h 55"/>
                  <a:gd name="T4" fmla="*/ 1 w 6"/>
                  <a:gd name="T5" fmla="*/ 1 h 55"/>
                  <a:gd name="T6" fmla="*/ 1 w 6"/>
                  <a:gd name="T7" fmla="*/ 1 h 55"/>
                  <a:gd name="T8" fmla="*/ 1 w 6"/>
                  <a:gd name="T9" fmla="*/ 1 h 55"/>
                  <a:gd name="T10" fmla="*/ 1 w 6"/>
                  <a:gd name="T11" fmla="*/ 1 h 55"/>
                  <a:gd name="T12" fmla="*/ 1 w 6"/>
                  <a:gd name="T13" fmla="*/ 1 h 55"/>
                  <a:gd name="T14" fmla="*/ 1 w 6"/>
                  <a:gd name="T15" fmla="*/ 1 h 55"/>
                  <a:gd name="T16" fmla="*/ 1 w 6"/>
                  <a:gd name="T17" fmla="*/ 1 h 55"/>
                  <a:gd name="T18" fmla="*/ 1 w 6"/>
                  <a:gd name="T19" fmla="*/ 7 h 55"/>
                  <a:gd name="T20" fmla="*/ 1 w 6"/>
                  <a:gd name="T21" fmla="*/ 7 h 55"/>
                  <a:gd name="T22" fmla="*/ 1 w 6"/>
                  <a:gd name="T23" fmla="*/ 7 h 55"/>
                  <a:gd name="T24" fmla="*/ 1 w 6"/>
                  <a:gd name="T25" fmla="*/ 7 h 55"/>
                  <a:gd name="T26" fmla="*/ 1 w 6"/>
                  <a:gd name="T27" fmla="*/ 7 h 55"/>
                  <a:gd name="T28" fmla="*/ 1 w 6"/>
                  <a:gd name="T29" fmla="*/ 7 h 55"/>
                  <a:gd name="T30" fmla="*/ 1 w 6"/>
                  <a:gd name="T31" fmla="*/ 7 h 55"/>
                  <a:gd name="T32" fmla="*/ 0 w 6"/>
                  <a:gd name="T33" fmla="*/ 7 h 55"/>
                  <a:gd name="T34" fmla="*/ 0 w 6"/>
                  <a:gd name="T35" fmla="*/ 7 h 55"/>
                  <a:gd name="T36" fmla="*/ 0 w 6"/>
                  <a:gd name="T37" fmla="*/ 0 h 5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55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42" name="Freeform 846"/>
              <p:cNvSpPr>
                <a:spLocks/>
              </p:cNvSpPr>
              <p:nvPr/>
            </p:nvSpPr>
            <p:spPr bwMode="auto">
              <a:xfrm>
                <a:off x="2946" y="2607"/>
                <a:ext cx="3" cy="27"/>
              </a:xfrm>
              <a:custGeom>
                <a:avLst/>
                <a:gdLst>
                  <a:gd name="T0" fmla="*/ 0 w 8"/>
                  <a:gd name="T1" fmla="*/ 0 h 53"/>
                  <a:gd name="T2" fmla="*/ 0 w 8"/>
                  <a:gd name="T3" fmla="*/ 0 h 53"/>
                  <a:gd name="T4" fmla="*/ 0 w 8"/>
                  <a:gd name="T5" fmla="*/ 1 h 53"/>
                  <a:gd name="T6" fmla="*/ 0 w 8"/>
                  <a:gd name="T7" fmla="*/ 1 h 53"/>
                  <a:gd name="T8" fmla="*/ 0 w 8"/>
                  <a:gd name="T9" fmla="*/ 1 h 53"/>
                  <a:gd name="T10" fmla="*/ 0 w 8"/>
                  <a:gd name="T11" fmla="*/ 7 h 53"/>
                  <a:gd name="T12" fmla="*/ 0 w 8"/>
                  <a:gd name="T13" fmla="*/ 7 h 53"/>
                  <a:gd name="T14" fmla="*/ 0 w 8"/>
                  <a:gd name="T15" fmla="*/ 7 h 53"/>
                  <a:gd name="T16" fmla="*/ 0 w 8"/>
                  <a:gd name="T17" fmla="*/ 7 h 53"/>
                  <a:gd name="T18" fmla="*/ 0 w 8"/>
                  <a:gd name="T19" fmla="*/ 7 h 53"/>
                  <a:gd name="T20" fmla="*/ 0 w 8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53">
                    <a:moveTo>
                      <a:pt x="0" y="0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2" y="53"/>
                    </a:lnTo>
                    <a:lnTo>
                      <a:pt x="0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43" name="Freeform 847"/>
              <p:cNvSpPr>
                <a:spLocks/>
              </p:cNvSpPr>
              <p:nvPr/>
            </p:nvSpPr>
            <p:spPr bwMode="auto">
              <a:xfrm>
                <a:off x="2949" y="2608"/>
                <a:ext cx="3" cy="25"/>
              </a:xfrm>
              <a:custGeom>
                <a:avLst/>
                <a:gdLst>
                  <a:gd name="T0" fmla="*/ 0 w 5"/>
                  <a:gd name="T1" fmla="*/ 0 h 49"/>
                  <a:gd name="T2" fmla="*/ 0 w 5"/>
                  <a:gd name="T3" fmla="*/ 0 h 49"/>
                  <a:gd name="T4" fmla="*/ 1 w 5"/>
                  <a:gd name="T5" fmla="*/ 0 h 49"/>
                  <a:gd name="T6" fmla="*/ 1 w 5"/>
                  <a:gd name="T7" fmla="*/ 0 h 49"/>
                  <a:gd name="T8" fmla="*/ 1 w 5"/>
                  <a:gd name="T9" fmla="*/ 0 h 49"/>
                  <a:gd name="T10" fmla="*/ 1 w 5"/>
                  <a:gd name="T11" fmla="*/ 6 h 49"/>
                  <a:gd name="T12" fmla="*/ 1 w 5"/>
                  <a:gd name="T13" fmla="*/ 6 h 49"/>
                  <a:gd name="T14" fmla="*/ 1 w 5"/>
                  <a:gd name="T15" fmla="*/ 7 h 49"/>
                  <a:gd name="T16" fmla="*/ 0 w 5"/>
                  <a:gd name="T17" fmla="*/ 7 h 49"/>
                  <a:gd name="T18" fmla="*/ 0 w 5"/>
                  <a:gd name="T19" fmla="*/ 7 h 49"/>
                  <a:gd name="T20" fmla="*/ 0 w 5"/>
                  <a:gd name="T21" fmla="*/ 0 h 4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49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48"/>
                    </a:lnTo>
                    <a:lnTo>
                      <a:pt x="4" y="48"/>
                    </a:lnTo>
                    <a:lnTo>
                      <a:pt x="2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44" name="Freeform 848"/>
              <p:cNvSpPr>
                <a:spLocks/>
              </p:cNvSpPr>
              <p:nvPr/>
            </p:nvSpPr>
            <p:spPr bwMode="auto">
              <a:xfrm>
                <a:off x="2952" y="2608"/>
                <a:ext cx="4" cy="24"/>
              </a:xfrm>
              <a:custGeom>
                <a:avLst/>
                <a:gdLst>
                  <a:gd name="T0" fmla="*/ 0 w 8"/>
                  <a:gd name="T1" fmla="*/ 0 h 48"/>
                  <a:gd name="T2" fmla="*/ 0 w 8"/>
                  <a:gd name="T3" fmla="*/ 1 h 48"/>
                  <a:gd name="T4" fmla="*/ 1 w 8"/>
                  <a:gd name="T5" fmla="*/ 1 h 48"/>
                  <a:gd name="T6" fmla="*/ 1 w 8"/>
                  <a:gd name="T7" fmla="*/ 1 h 48"/>
                  <a:gd name="T8" fmla="*/ 1 w 8"/>
                  <a:gd name="T9" fmla="*/ 1 h 48"/>
                  <a:gd name="T10" fmla="*/ 1 w 8"/>
                  <a:gd name="T11" fmla="*/ 1 h 48"/>
                  <a:gd name="T12" fmla="*/ 1 w 8"/>
                  <a:gd name="T13" fmla="*/ 1 h 48"/>
                  <a:gd name="T14" fmla="*/ 1 w 8"/>
                  <a:gd name="T15" fmla="*/ 1 h 48"/>
                  <a:gd name="T16" fmla="*/ 1 w 8"/>
                  <a:gd name="T17" fmla="*/ 1 h 48"/>
                  <a:gd name="T18" fmla="*/ 1 w 8"/>
                  <a:gd name="T19" fmla="*/ 6 h 48"/>
                  <a:gd name="T20" fmla="*/ 1 w 8"/>
                  <a:gd name="T21" fmla="*/ 6 h 48"/>
                  <a:gd name="T22" fmla="*/ 1 w 8"/>
                  <a:gd name="T23" fmla="*/ 6 h 48"/>
                  <a:gd name="T24" fmla="*/ 1 w 8"/>
                  <a:gd name="T25" fmla="*/ 6 h 48"/>
                  <a:gd name="T26" fmla="*/ 1 w 8"/>
                  <a:gd name="T27" fmla="*/ 6 h 48"/>
                  <a:gd name="T28" fmla="*/ 1 w 8"/>
                  <a:gd name="T29" fmla="*/ 6 h 48"/>
                  <a:gd name="T30" fmla="*/ 1 w 8"/>
                  <a:gd name="T31" fmla="*/ 6 h 48"/>
                  <a:gd name="T32" fmla="*/ 0 w 8"/>
                  <a:gd name="T33" fmla="*/ 6 h 48"/>
                  <a:gd name="T34" fmla="*/ 0 w 8"/>
                  <a:gd name="T35" fmla="*/ 6 h 48"/>
                  <a:gd name="T36" fmla="*/ 0 w 8"/>
                  <a:gd name="T37" fmla="*/ 0 h 4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8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8" y="48"/>
                    </a:lnTo>
                    <a:lnTo>
                      <a:pt x="6" y="48"/>
                    </a:lnTo>
                    <a:lnTo>
                      <a:pt x="4" y="48"/>
                    </a:lnTo>
                    <a:lnTo>
                      <a:pt x="2" y="48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45" name="Freeform 849"/>
              <p:cNvSpPr>
                <a:spLocks/>
              </p:cNvSpPr>
              <p:nvPr/>
            </p:nvSpPr>
            <p:spPr bwMode="auto">
              <a:xfrm>
                <a:off x="2956" y="2609"/>
                <a:ext cx="3" cy="23"/>
              </a:xfrm>
              <a:custGeom>
                <a:avLst/>
                <a:gdLst>
                  <a:gd name="T0" fmla="*/ 0 w 6"/>
                  <a:gd name="T1" fmla="*/ 0 h 47"/>
                  <a:gd name="T2" fmla="*/ 1 w 6"/>
                  <a:gd name="T3" fmla="*/ 0 h 47"/>
                  <a:gd name="T4" fmla="*/ 1 w 6"/>
                  <a:gd name="T5" fmla="*/ 0 h 47"/>
                  <a:gd name="T6" fmla="*/ 1 w 6"/>
                  <a:gd name="T7" fmla="*/ 0 h 47"/>
                  <a:gd name="T8" fmla="*/ 1 w 6"/>
                  <a:gd name="T9" fmla="*/ 0 h 47"/>
                  <a:gd name="T10" fmla="*/ 1 w 6"/>
                  <a:gd name="T11" fmla="*/ 5 h 47"/>
                  <a:gd name="T12" fmla="*/ 1 w 6"/>
                  <a:gd name="T13" fmla="*/ 5 h 47"/>
                  <a:gd name="T14" fmla="*/ 1 w 6"/>
                  <a:gd name="T15" fmla="*/ 5 h 47"/>
                  <a:gd name="T16" fmla="*/ 1 w 6"/>
                  <a:gd name="T17" fmla="*/ 5 h 47"/>
                  <a:gd name="T18" fmla="*/ 0 w 6"/>
                  <a:gd name="T19" fmla="*/ 5 h 47"/>
                  <a:gd name="T20" fmla="*/ 0 w 6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47">
                    <a:moveTo>
                      <a:pt x="0" y="0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46" name="Freeform 850"/>
              <p:cNvSpPr>
                <a:spLocks/>
              </p:cNvSpPr>
              <p:nvPr/>
            </p:nvSpPr>
            <p:spPr bwMode="auto">
              <a:xfrm>
                <a:off x="2959" y="2610"/>
                <a:ext cx="3" cy="21"/>
              </a:xfrm>
              <a:custGeom>
                <a:avLst/>
                <a:gdLst>
                  <a:gd name="T0" fmla="*/ 0 w 6"/>
                  <a:gd name="T1" fmla="*/ 0 h 43"/>
                  <a:gd name="T2" fmla="*/ 1 w 6"/>
                  <a:gd name="T3" fmla="*/ 0 h 43"/>
                  <a:gd name="T4" fmla="*/ 1 w 6"/>
                  <a:gd name="T5" fmla="*/ 0 h 43"/>
                  <a:gd name="T6" fmla="*/ 1 w 6"/>
                  <a:gd name="T7" fmla="*/ 0 h 43"/>
                  <a:gd name="T8" fmla="*/ 1 w 6"/>
                  <a:gd name="T9" fmla="*/ 0 h 43"/>
                  <a:gd name="T10" fmla="*/ 1 w 6"/>
                  <a:gd name="T11" fmla="*/ 5 h 43"/>
                  <a:gd name="T12" fmla="*/ 1 w 6"/>
                  <a:gd name="T13" fmla="*/ 5 h 43"/>
                  <a:gd name="T14" fmla="*/ 1 w 6"/>
                  <a:gd name="T15" fmla="*/ 5 h 43"/>
                  <a:gd name="T16" fmla="*/ 1 w 6"/>
                  <a:gd name="T17" fmla="*/ 5 h 43"/>
                  <a:gd name="T18" fmla="*/ 0 w 6"/>
                  <a:gd name="T19" fmla="*/ 5 h 43"/>
                  <a:gd name="T20" fmla="*/ 0 w 6"/>
                  <a:gd name="T21" fmla="*/ 0 h 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43">
                    <a:moveTo>
                      <a:pt x="0" y="0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41"/>
                    </a:lnTo>
                    <a:lnTo>
                      <a:pt x="4" y="41"/>
                    </a:lnTo>
                    <a:lnTo>
                      <a:pt x="2" y="43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47" name="Freeform 851"/>
              <p:cNvSpPr>
                <a:spLocks/>
              </p:cNvSpPr>
              <p:nvPr/>
            </p:nvSpPr>
            <p:spPr bwMode="auto">
              <a:xfrm>
                <a:off x="2962" y="2611"/>
                <a:ext cx="5" cy="19"/>
              </a:xfrm>
              <a:custGeom>
                <a:avLst/>
                <a:gdLst>
                  <a:gd name="T0" fmla="*/ 0 w 9"/>
                  <a:gd name="T1" fmla="*/ 0 h 39"/>
                  <a:gd name="T2" fmla="*/ 1 w 9"/>
                  <a:gd name="T3" fmla="*/ 0 h 39"/>
                  <a:gd name="T4" fmla="*/ 1 w 9"/>
                  <a:gd name="T5" fmla="*/ 0 h 39"/>
                  <a:gd name="T6" fmla="*/ 1 w 9"/>
                  <a:gd name="T7" fmla="*/ 0 h 39"/>
                  <a:gd name="T8" fmla="*/ 1 w 9"/>
                  <a:gd name="T9" fmla="*/ 0 h 39"/>
                  <a:gd name="T10" fmla="*/ 1 w 9"/>
                  <a:gd name="T11" fmla="*/ 0 h 39"/>
                  <a:gd name="T12" fmla="*/ 1 w 9"/>
                  <a:gd name="T13" fmla="*/ 0 h 39"/>
                  <a:gd name="T14" fmla="*/ 1 w 9"/>
                  <a:gd name="T15" fmla="*/ 0 h 39"/>
                  <a:gd name="T16" fmla="*/ 2 w 9"/>
                  <a:gd name="T17" fmla="*/ 0 h 39"/>
                  <a:gd name="T18" fmla="*/ 2 w 9"/>
                  <a:gd name="T19" fmla="*/ 4 h 39"/>
                  <a:gd name="T20" fmla="*/ 1 w 9"/>
                  <a:gd name="T21" fmla="*/ 4 h 39"/>
                  <a:gd name="T22" fmla="*/ 1 w 9"/>
                  <a:gd name="T23" fmla="*/ 4 h 39"/>
                  <a:gd name="T24" fmla="*/ 1 w 9"/>
                  <a:gd name="T25" fmla="*/ 4 h 39"/>
                  <a:gd name="T26" fmla="*/ 1 w 9"/>
                  <a:gd name="T27" fmla="*/ 4 h 39"/>
                  <a:gd name="T28" fmla="*/ 1 w 9"/>
                  <a:gd name="T29" fmla="*/ 4 h 39"/>
                  <a:gd name="T30" fmla="*/ 1 w 9"/>
                  <a:gd name="T31" fmla="*/ 4 h 39"/>
                  <a:gd name="T32" fmla="*/ 1 w 9"/>
                  <a:gd name="T33" fmla="*/ 4 h 39"/>
                  <a:gd name="T34" fmla="*/ 0 w 9"/>
                  <a:gd name="T35" fmla="*/ 4 h 39"/>
                  <a:gd name="T36" fmla="*/ 0 w 9"/>
                  <a:gd name="T37" fmla="*/ 0 h 3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39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37"/>
                    </a:lnTo>
                    <a:lnTo>
                      <a:pt x="7" y="37"/>
                    </a:lnTo>
                    <a:lnTo>
                      <a:pt x="5" y="37"/>
                    </a:lnTo>
                    <a:lnTo>
                      <a:pt x="4" y="39"/>
                    </a:lnTo>
                    <a:lnTo>
                      <a:pt x="2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48" name="Freeform 852"/>
              <p:cNvSpPr>
                <a:spLocks/>
              </p:cNvSpPr>
              <p:nvPr/>
            </p:nvSpPr>
            <p:spPr bwMode="auto">
              <a:xfrm>
                <a:off x="2967" y="2612"/>
                <a:ext cx="3" cy="17"/>
              </a:xfrm>
              <a:custGeom>
                <a:avLst/>
                <a:gdLst>
                  <a:gd name="T0" fmla="*/ 0 w 6"/>
                  <a:gd name="T1" fmla="*/ 0 h 35"/>
                  <a:gd name="T2" fmla="*/ 0 w 6"/>
                  <a:gd name="T3" fmla="*/ 0 h 35"/>
                  <a:gd name="T4" fmla="*/ 1 w 6"/>
                  <a:gd name="T5" fmla="*/ 0 h 35"/>
                  <a:gd name="T6" fmla="*/ 1 w 6"/>
                  <a:gd name="T7" fmla="*/ 0 h 35"/>
                  <a:gd name="T8" fmla="*/ 1 w 6"/>
                  <a:gd name="T9" fmla="*/ 0 h 35"/>
                  <a:gd name="T10" fmla="*/ 1 w 6"/>
                  <a:gd name="T11" fmla="*/ 4 h 35"/>
                  <a:gd name="T12" fmla="*/ 1 w 6"/>
                  <a:gd name="T13" fmla="*/ 4 h 35"/>
                  <a:gd name="T14" fmla="*/ 1 w 6"/>
                  <a:gd name="T15" fmla="*/ 4 h 35"/>
                  <a:gd name="T16" fmla="*/ 0 w 6"/>
                  <a:gd name="T17" fmla="*/ 4 h 35"/>
                  <a:gd name="T18" fmla="*/ 0 w 6"/>
                  <a:gd name="T19" fmla="*/ 4 h 35"/>
                  <a:gd name="T20" fmla="*/ 0 w 6"/>
                  <a:gd name="T21" fmla="*/ 0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35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33"/>
                    </a:lnTo>
                    <a:lnTo>
                      <a:pt x="4" y="33"/>
                    </a:lnTo>
                    <a:lnTo>
                      <a:pt x="2" y="33"/>
                    </a:lnTo>
                    <a:lnTo>
                      <a:pt x="0" y="33"/>
                    </a:lnTo>
                    <a:lnTo>
                      <a:pt x="0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88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49" name="Freeform 853"/>
              <p:cNvSpPr>
                <a:spLocks/>
              </p:cNvSpPr>
              <p:nvPr/>
            </p:nvSpPr>
            <p:spPr bwMode="auto">
              <a:xfrm>
                <a:off x="2970" y="2613"/>
                <a:ext cx="2" cy="14"/>
              </a:xfrm>
              <a:custGeom>
                <a:avLst/>
                <a:gdLst>
                  <a:gd name="T0" fmla="*/ 0 w 6"/>
                  <a:gd name="T1" fmla="*/ 0 h 29"/>
                  <a:gd name="T2" fmla="*/ 0 w 6"/>
                  <a:gd name="T3" fmla="*/ 0 h 29"/>
                  <a:gd name="T4" fmla="*/ 0 w 6"/>
                  <a:gd name="T5" fmla="*/ 0 h 29"/>
                  <a:gd name="T6" fmla="*/ 0 w 6"/>
                  <a:gd name="T7" fmla="*/ 0 h 29"/>
                  <a:gd name="T8" fmla="*/ 0 w 6"/>
                  <a:gd name="T9" fmla="*/ 0 h 29"/>
                  <a:gd name="T10" fmla="*/ 0 w 6"/>
                  <a:gd name="T11" fmla="*/ 0 h 29"/>
                  <a:gd name="T12" fmla="*/ 0 w 6"/>
                  <a:gd name="T13" fmla="*/ 0 h 29"/>
                  <a:gd name="T14" fmla="*/ 0 w 6"/>
                  <a:gd name="T15" fmla="*/ 0 h 29"/>
                  <a:gd name="T16" fmla="*/ 0 w 6"/>
                  <a:gd name="T17" fmla="*/ 0 h 29"/>
                  <a:gd name="T18" fmla="*/ 0 w 6"/>
                  <a:gd name="T19" fmla="*/ 3 h 29"/>
                  <a:gd name="T20" fmla="*/ 0 w 6"/>
                  <a:gd name="T21" fmla="*/ 3 h 29"/>
                  <a:gd name="T22" fmla="*/ 0 w 6"/>
                  <a:gd name="T23" fmla="*/ 3 h 29"/>
                  <a:gd name="T24" fmla="*/ 0 w 6"/>
                  <a:gd name="T25" fmla="*/ 3 h 29"/>
                  <a:gd name="T26" fmla="*/ 0 w 6"/>
                  <a:gd name="T27" fmla="*/ 3 h 29"/>
                  <a:gd name="T28" fmla="*/ 0 w 6"/>
                  <a:gd name="T29" fmla="*/ 3 h 29"/>
                  <a:gd name="T30" fmla="*/ 0 w 6"/>
                  <a:gd name="T31" fmla="*/ 3 h 29"/>
                  <a:gd name="T32" fmla="*/ 0 w 6"/>
                  <a:gd name="T33" fmla="*/ 3 h 29"/>
                  <a:gd name="T34" fmla="*/ 0 w 6"/>
                  <a:gd name="T35" fmla="*/ 3 h 29"/>
                  <a:gd name="T36" fmla="*/ 0 w 6"/>
                  <a:gd name="T37" fmla="*/ 0 h 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29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27"/>
                    </a:lnTo>
                    <a:lnTo>
                      <a:pt x="4" y="27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50" name="Freeform 854"/>
              <p:cNvSpPr>
                <a:spLocks/>
              </p:cNvSpPr>
              <p:nvPr/>
            </p:nvSpPr>
            <p:spPr bwMode="auto">
              <a:xfrm>
                <a:off x="2972" y="2615"/>
                <a:ext cx="4" cy="12"/>
              </a:xfrm>
              <a:custGeom>
                <a:avLst/>
                <a:gdLst>
                  <a:gd name="T0" fmla="*/ 0 w 7"/>
                  <a:gd name="T1" fmla="*/ 0 h 23"/>
                  <a:gd name="T2" fmla="*/ 1 w 7"/>
                  <a:gd name="T3" fmla="*/ 0 h 23"/>
                  <a:gd name="T4" fmla="*/ 1 w 7"/>
                  <a:gd name="T5" fmla="*/ 0 h 23"/>
                  <a:gd name="T6" fmla="*/ 1 w 7"/>
                  <a:gd name="T7" fmla="*/ 0 h 23"/>
                  <a:gd name="T8" fmla="*/ 1 w 7"/>
                  <a:gd name="T9" fmla="*/ 1 h 23"/>
                  <a:gd name="T10" fmla="*/ 1 w 7"/>
                  <a:gd name="T11" fmla="*/ 1 h 23"/>
                  <a:gd name="T12" fmla="*/ 1 w 7"/>
                  <a:gd name="T13" fmla="*/ 1 h 23"/>
                  <a:gd name="T14" fmla="*/ 1 w 7"/>
                  <a:gd name="T15" fmla="*/ 1 h 23"/>
                  <a:gd name="T16" fmla="*/ 1 w 7"/>
                  <a:gd name="T17" fmla="*/ 1 h 23"/>
                  <a:gd name="T18" fmla="*/ 1 w 7"/>
                  <a:gd name="T19" fmla="*/ 3 h 23"/>
                  <a:gd name="T20" fmla="*/ 1 w 7"/>
                  <a:gd name="T21" fmla="*/ 3 h 23"/>
                  <a:gd name="T22" fmla="*/ 1 w 7"/>
                  <a:gd name="T23" fmla="*/ 3 h 23"/>
                  <a:gd name="T24" fmla="*/ 1 w 7"/>
                  <a:gd name="T25" fmla="*/ 3 h 23"/>
                  <a:gd name="T26" fmla="*/ 1 w 7"/>
                  <a:gd name="T27" fmla="*/ 3 h 23"/>
                  <a:gd name="T28" fmla="*/ 1 w 7"/>
                  <a:gd name="T29" fmla="*/ 3 h 23"/>
                  <a:gd name="T30" fmla="*/ 1 w 7"/>
                  <a:gd name="T31" fmla="*/ 3 h 23"/>
                  <a:gd name="T32" fmla="*/ 1 w 7"/>
                  <a:gd name="T33" fmla="*/ 3 h 23"/>
                  <a:gd name="T34" fmla="*/ 0 w 7"/>
                  <a:gd name="T35" fmla="*/ 3 h 23"/>
                  <a:gd name="T36" fmla="*/ 0 w 7"/>
                  <a:gd name="T37" fmla="*/ 0 h 2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23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7" y="19"/>
                    </a:lnTo>
                    <a:lnTo>
                      <a:pt x="7" y="21"/>
                    </a:lnTo>
                    <a:lnTo>
                      <a:pt x="6" y="21"/>
                    </a:lnTo>
                    <a:lnTo>
                      <a:pt x="4" y="21"/>
                    </a:lnTo>
                    <a:lnTo>
                      <a:pt x="4" y="23"/>
                    </a:lnTo>
                    <a:lnTo>
                      <a:pt x="2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51" name="Freeform 855"/>
              <p:cNvSpPr>
                <a:spLocks/>
              </p:cNvSpPr>
              <p:nvPr/>
            </p:nvSpPr>
            <p:spPr bwMode="auto">
              <a:xfrm>
                <a:off x="2976" y="2616"/>
                <a:ext cx="3" cy="9"/>
              </a:xfrm>
              <a:custGeom>
                <a:avLst/>
                <a:gdLst>
                  <a:gd name="T0" fmla="*/ 0 w 6"/>
                  <a:gd name="T1" fmla="*/ 0 h 17"/>
                  <a:gd name="T2" fmla="*/ 1 w 6"/>
                  <a:gd name="T3" fmla="*/ 1 h 17"/>
                  <a:gd name="T4" fmla="*/ 1 w 6"/>
                  <a:gd name="T5" fmla="*/ 1 h 17"/>
                  <a:gd name="T6" fmla="*/ 1 w 6"/>
                  <a:gd name="T7" fmla="*/ 1 h 17"/>
                  <a:gd name="T8" fmla="*/ 1 w 6"/>
                  <a:gd name="T9" fmla="*/ 1 h 17"/>
                  <a:gd name="T10" fmla="*/ 1 w 6"/>
                  <a:gd name="T11" fmla="*/ 1 h 17"/>
                  <a:gd name="T12" fmla="*/ 1 w 6"/>
                  <a:gd name="T13" fmla="*/ 1 h 17"/>
                  <a:gd name="T14" fmla="*/ 1 w 6"/>
                  <a:gd name="T15" fmla="*/ 1 h 17"/>
                  <a:gd name="T16" fmla="*/ 1 w 6"/>
                  <a:gd name="T17" fmla="*/ 2 h 17"/>
                  <a:gd name="T18" fmla="*/ 1 w 6"/>
                  <a:gd name="T19" fmla="*/ 2 h 17"/>
                  <a:gd name="T20" fmla="*/ 1 w 6"/>
                  <a:gd name="T21" fmla="*/ 2 h 17"/>
                  <a:gd name="T22" fmla="*/ 1 w 6"/>
                  <a:gd name="T23" fmla="*/ 2 h 17"/>
                  <a:gd name="T24" fmla="*/ 1 w 6"/>
                  <a:gd name="T25" fmla="*/ 2 h 17"/>
                  <a:gd name="T26" fmla="*/ 1 w 6"/>
                  <a:gd name="T27" fmla="*/ 2 h 17"/>
                  <a:gd name="T28" fmla="*/ 1 w 6"/>
                  <a:gd name="T29" fmla="*/ 2 h 17"/>
                  <a:gd name="T30" fmla="*/ 1 w 6"/>
                  <a:gd name="T31" fmla="*/ 3 h 17"/>
                  <a:gd name="T32" fmla="*/ 0 w 6"/>
                  <a:gd name="T33" fmla="*/ 3 h 17"/>
                  <a:gd name="T34" fmla="*/ 0 w 6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6" h="17">
                    <a:moveTo>
                      <a:pt x="0" y="0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6" y="9"/>
                    </a:lnTo>
                    <a:lnTo>
                      <a:pt x="6" y="11"/>
                    </a:lnTo>
                    <a:lnTo>
                      <a:pt x="4" y="13"/>
                    </a:lnTo>
                    <a:lnTo>
                      <a:pt x="4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52" name="Freeform 856"/>
              <p:cNvSpPr>
                <a:spLocks/>
              </p:cNvSpPr>
              <p:nvPr/>
            </p:nvSpPr>
            <p:spPr bwMode="auto">
              <a:xfrm>
                <a:off x="2764" y="2595"/>
                <a:ext cx="217" cy="26"/>
              </a:xfrm>
              <a:custGeom>
                <a:avLst/>
                <a:gdLst>
                  <a:gd name="T0" fmla="*/ 55 w 434"/>
                  <a:gd name="T1" fmla="*/ 7 h 51"/>
                  <a:gd name="T2" fmla="*/ 54 w 434"/>
                  <a:gd name="T3" fmla="*/ 6 h 51"/>
                  <a:gd name="T4" fmla="*/ 53 w 434"/>
                  <a:gd name="T5" fmla="*/ 5 h 51"/>
                  <a:gd name="T6" fmla="*/ 52 w 434"/>
                  <a:gd name="T7" fmla="*/ 5 h 51"/>
                  <a:gd name="T8" fmla="*/ 50 w 434"/>
                  <a:gd name="T9" fmla="*/ 4 h 51"/>
                  <a:gd name="T10" fmla="*/ 48 w 434"/>
                  <a:gd name="T11" fmla="*/ 4 h 51"/>
                  <a:gd name="T12" fmla="*/ 45 w 434"/>
                  <a:gd name="T13" fmla="*/ 3 h 51"/>
                  <a:gd name="T14" fmla="*/ 42 w 434"/>
                  <a:gd name="T15" fmla="*/ 3 h 51"/>
                  <a:gd name="T16" fmla="*/ 39 w 434"/>
                  <a:gd name="T17" fmla="*/ 2 h 51"/>
                  <a:gd name="T18" fmla="*/ 35 w 434"/>
                  <a:gd name="T19" fmla="*/ 2 h 51"/>
                  <a:gd name="T20" fmla="*/ 30 w 434"/>
                  <a:gd name="T21" fmla="*/ 1 h 51"/>
                  <a:gd name="T22" fmla="*/ 26 w 434"/>
                  <a:gd name="T23" fmla="*/ 1 h 51"/>
                  <a:gd name="T24" fmla="*/ 21 w 434"/>
                  <a:gd name="T25" fmla="*/ 1 h 51"/>
                  <a:gd name="T26" fmla="*/ 16 w 434"/>
                  <a:gd name="T27" fmla="*/ 1 h 51"/>
                  <a:gd name="T28" fmla="*/ 11 w 434"/>
                  <a:gd name="T29" fmla="*/ 0 h 51"/>
                  <a:gd name="T30" fmla="*/ 6 w 434"/>
                  <a:gd name="T31" fmla="*/ 0 h 51"/>
                  <a:gd name="T32" fmla="*/ 0 w 434"/>
                  <a:gd name="T33" fmla="*/ 0 h 51"/>
                  <a:gd name="T34" fmla="*/ 3 w 434"/>
                  <a:gd name="T35" fmla="*/ 1 h 51"/>
                  <a:gd name="T36" fmla="*/ 9 w 434"/>
                  <a:gd name="T37" fmla="*/ 1 h 51"/>
                  <a:gd name="T38" fmla="*/ 14 w 434"/>
                  <a:gd name="T39" fmla="*/ 1 h 51"/>
                  <a:gd name="T40" fmla="*/ 19 w 434"/>
                  <a:gd name="T41" fmla="*/ 1 h 51"/>
                  <a:gd name="T42" fmla="*/ 24 w 434"/>
                  <a:gd name="T43" fmla="*/ 2 h 51"/>
                  <a:gd name="T44" fmla="*/ 28 w 434"/>
                  <a:gd name="T45" fmla="*/ 2 h 51"/>
                  <a:gd name="T46" fmla="*/ 32 w 434"/>
                  <a:gd name="T47" fmla="*/ 2 h 51"/>
                  <a:gd name="T48" fmla="*/ 36 w 434"/>
                  <a:gd name="T49" fmla="*/ 3 h 51"/>
                  <a:gd name="T50" fmla="*/ 40 w 434"/>
                  <a:gd name="T51" fmla="*/ 3 h 51"/>
                  <a:gd name="T52" fmla="*/ 43 w 434"/>
                  <a:gd name="T53" fmla="*/ 3 h 51"/>
                  <a:gd name="T54" fmla="*/ 46 w 434"/>
                  <a:gd name="T55" fmla="*/ 4 h 51"/>
                  <a:gd name="T56" fmla="*/ 49 w 434"/>
                  <a:gd name="T57" fmla="*/ 4 h 51"/>
                  <a:gd name="T58" fmla="*/ 51 w 434"/>
                  <a:gd name="T59" fmla="*/ 5 h 51"/>
                  <a:gd name="T60" fmla="*/ 52 w 434"/>
                  <a:gd name="T61" fmla="*/ 5 h 51"/>
                  <a:gd name="T62" fmla="*/ 53 w 434"/>
                  <a:gd name="T63" fmla="*/ 6 h 51"/>
                  <a:gd name="T64" fmla="*/ 53 w 434"/>
                  <a:gd name="T65" fmla="*/ 7 h 51"/>
                  <a:gd name="T66" fmla="*/ 55 w 434"/>
                  <a:gd name="T67" fmla="*/ 7 h 5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4" h="51">
                    <a:moveTo>
                      <a:pt x="434" y="51"/>
                    </a:moveTo>
                    <a:lnTo>
                      <a:pt x="434" y="51"/>
                    </a:lnTo>
                    <a:lnTo>
                      <a:pt x="434" y="48"/>
                    </a:lnTo>
                    <a:lnTo>
                      <a:pt x="432" y="46"/>
                    </a:lnTo>
                    <a:lnTo>
                      <a:pt x="428" y="42"/>
                    </a:lnTo>
                    <a:lnTo>
                      <a:pt x="424" y="40"/>
                    </a:lnTo>
                    <a:lnTo>
                      <a:pt x="421" y="38"/>
                    </a:lnTo>
                    <a:lnTo>
                      <a:pt x="413" y="34"/>
                    </a:lnTo>
                    <a:lnTo>
                      <a:pt x="407" y="32"/>
                    </a:lnTo>
                    <a:lnTo>
                      <a:pt x="398" y="30"/>
                    </a:lnTo>
                    <a:lnTo>
                      <a:pt x="390" y="28"/>
                    </a:lnTo>
                    <a:lnTo>
                      <a:pt x="380" y="27"/>
                    </a:lnTo>
                    <a:lnTo>
                      <a:pt x="369" y="23"/>
                    </a:lnTo>
                    <a:lnTo>
                      <a:pt x="357" y="21"/>
                    </a:lnTo>
                    <a:lnTo>
                      <a:pt x="346" y="19"/>
                    </a:lnTo>
                    <a:lnTo>
                      <a:pt x="332" y="17"/>
                    </a:lnTo>
                    <a:lnTo>
                      <a:pt x="319" y="17"/>
                    </a:lnTo>
                    <a:lnTo>
                      <a:pt x="305" y="15"/>
                    </a:lnTo>
                    <a:lnTo>
                      <a:pt x="290" y="13"/>
                    </a:lnTo>
                    <a:lnTo>
                      <a:pt x="275" y="11"/>
                    </a:lnTo>
                    <a:lnTo>
                      <a:pt x="257" y="9"/>
                    </a:lnTo>
                    <a:lnTo>
                      <a:pt x="240" y="7"/>
                    </a:lnTo>
                    <a:lnTo>
                      <a:pt x="223" y="7"/>
                    </a:lnTo>
                    <a:lnTo>
                      <a:pt x="206" y="5"/>
                    </a:lnTo>
                    <a:lnTo>
                      <a:pt x="186" y="3"/>
                    </a:lnTo>
                    <a:lnTo>
                      <a:pt x="167" y="3"/>
                    </a:lnTo>
                    <a:lnTo>
                      <a:pt x="148" y="2"/>
                    </a:lnTo>
                    <a:lnTo>
                      <a:pt x="127" y="2"/>
                    </a:lnTo>
                    <a:lnTo>
                      <a:pt x="108" y="2"/>
                    </a:lnTo>
                    <a:lnTo>
                      <a:pt x="87" y="0"/>
                    </a:lnTo>
                    <a:lnTo>
                      <a:pt x="65" y="0"/>
                    </a:lnTo>
                    <a:lnTo>
                      <a:pt x="44" y="0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1" y="3"/>
                    </a:lnTo>
                    <a:lnTo>
                      <a:pt x="44" y="3"/>
                    </a:lnTo>
                    <a:lnTo>
                      <a:pt x="65" y="3"/>
                    </a:lnTo>
                    <a:lnTo>
                      <a:pt x="87" y="5"/>
                    </a:lnTo>
                    <a:lnTo>
                      <a:pt x="108" y="5"/>
                    </a:lnTo>
                    <a:lnTo>
                      <a:pt x="127" y="5"/>
                    </a:lnTo>
                    <a:lnTo>
                      <a:pt x="148" y="7"/>
                    </a:lnTo>
                    <a:lnTo>
                      <a:pt x="167" y="7"/>
                    </a:lnTo>
                    <a:lnTo>
                      <a:pt x="186" y="9"/>
                    </a:lnTo>
                    <a:lnTo>
                      <a:pt x="204" y="9"/>
                    </a:lnTo>
                    <a:lnTo>
                      <a:pt x="221" y="11"/>
                    </a:lnTo>
                    <a:lnTo>
                      <a:pt x="240" y="13"/>
                    </a:lnTo>
                    <a:lnTo>
                      <a:pt x="255" y="13"/>
                    </a:lnTo>
                    <a:lnTo>
                      <a:pt x="273" y="15"/>
                    </a:lnTo>
                    <a:lnTo>
                      <a:pt x="288" y="17"/>
                    </a:lnTo>
                    <a:lnTo>
                      <a:pt x="304" y="19"/>
                    </a:lnTo>
                    <a:lnTo>
                      <a:pt x="317" y="21"/>
                    </a:lnTo>
                    <a:lnTo>
                      <a:pt x="330" y="23"/>
                    </a:lnTo>
                    <a:lnTo>
                      <a:pt x="344" y="23"/>
                    </a:lnTo>
                    <a:lnTo>
                      <a:pt x="355" y="27"/>
                    </a:lnTo>
                    <a:lnTo>
                      <a:pt x="367" y="28"/>
                    </a:lnTo>
                    <a:lnTo>
                      <a:pt x="376" y="30"/>
                    </a:lnTo>
                    <a:lnTo>
                      <a:pt x="386" y="32"/>
                    </a:lnTo>
                    <a:lnTo>
                      <a:pt x="394" y="34"/>
                    </a:lnTo>
                    <a:lnTo>
                      <a:pt x="401" y="36"/>
                    </a:lnTo>
                    <a:lnTo>
                      <a:pt x="407" y="38"/>
                    </a:lnTo>
                    <a:lnTo>
                      <a:pt x="413" y="40"/>
                    </a:lnTo>
                    <a:lnTo>
                      <a:pt x="419" y="42"/>
                    </a:lnTo>
                    <a:lnTo>
                      <a:pt x="421" y="46"/>
                    </a:lnTo>
                    <a:lnTo>
                      <a:pt x="424" y="48"/>
                    </a:lnTo>
                    <a:lnTo>
                      <a:pt x="424" y="50"/>
                    </a:lnTo>
                    <a:lnTo>
                      <a:pt x="426" y="51"/>
                    </a:lnTo>
                    <a:lnTo>
                      <a:pt x="434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53" name="Freeform 857"/>
              <p:cNvSpPr>
                <a:spLocks/>
              </p:cNvSpPr>
              <p:nvPr/>
            </p:nvSpPr>
            <p:spPr bwMode="auto">
              <a:xfrm>
                <a:off x="2764" y="2621"/>
                <a:ext cx="217" cy="26"/>
              </a:xfrm>
              <a:custGeom>
                <a:avLst/>
                <a:gdLst>
                  <a:gd name="T0" fmla="*/ 0 w 434"/>
                  <a:gd name="T1" fmla="*/ 7 h 52"/>
                  <a:gd name="T2" fmla="*/ 6 w 434"/>
                  <a:gd name="T3" fmla="*/ 7 h 52"/>
                  <a:gd name="T4" fmla="*/ 11 w 434"/>
                  <a:gd name="T5" fmla="*/ 7 h 52"/>
                  <a:gd name="T6" fmla="*/ 16 w 434"/>
                  <a:gd name="T7" fmla="*/ 7 h 52"/>
                  <a:gd name="T8" fmla="*/ 21 w 434"/>
                  <a:gd name="T9" fmla="*/ 6 h 52"/>
                  <a:gd name="T10" fmla="*/ 26 w 434"/>
                  <a:gd name="T11" fmla="*/ 6 h 52"/>
                  <a:gd name="T12" fmla="*/ 30 w 434"/>
                  <a:gd name="T13" fmla="*/ 6 h 52"/>
                  <a:gd name="T14" fmla="*/ 35 w 434"/>
                  <a:gd name="T15" fmla="*/ 6 h 52"/>
                  <a:gd name="T16" fmla="*/ 39 w 434"/>
                  <a:gd name="T17" fmla="*/ 5 h 52"/>
                  <a:gd name="T18" fmla="*/ 42 w 434"/>
                  <a:gd name="T19" fmla="*/ 5 h 52"/>
                  <a:gd name="T20" fmla="*/ 45 w 434"/>
                  <a:gd name="T21" fmla="*/ 4 h 52"/>
                  <a:gd name="T22" fmla="*/ 48 w 434"/>
                  <a:gd name="T23" fmla="*/ 4 h 52"/>
                  <a:gd name="T24" fmla="*/ 50 w 434"/>
                  <a:gd name="T25" fmla="*/ 3 h 52"/>
                  <a:gd name="T26" fmla="*/ 52 w 434"/>
                  <a:gd name="T27" fmla="*/ 2 h 52"/>
                  <a:gd name="T28" fmla="*/ 53 w 434"/>
                  <a:gd name="T29" fmla="*/ 2 h 52"/>
                  <a:gd name="T30" fmla="*/ 54 w 434"/>
                  <a:gd name="T31" fmla="*/ 1 h 52"/>
                  <a:gd name="T32" fmla="*/ 55 w 434"/>
                  <a:gd name="T33" fmla="*/ 0 h 52"/>
                  <a:gd name="T34" fmla="*/ 53 w 434"/>
                  <a:gd name="T35" fmla="*/ 1 h 52"/>
                  <a:gd name="T36" fmla="*/ 53 w 434"/>
                  <a:gd name="T37" fmla="*/ 1 h 52"/>
                  <a:gd name="T38" fmla="*/ 52 w 434"/>
                  <a:gd name="T39" fmla="*/ 2 h 52"/>
                  <a:gd name="T40" fmla="*/ 51 w 434"/>
                  <a:gd name="T41" fmla="*/ 2 h 52"/>
                  <a:gd name="T42" fmla="*/ 49 w 434"/>
                  <a:gd name="T43" fmla="*/ 3 h 52"/>
                  <a:gd name="T44" fmla="*/ 46 w 434"/>
                  <a:gd name="T45" fmla="*/ 3 h 52"/>
                  <a:gd name="T46" fmla="*/ 43 w 434"/>
                  <a:gd name="T47" fmla="*/ 4 h 52"/>
                  <a:gd name="T48" fmla="*/ 40 w 434"/>
                  <a:gd name="T49" fmla="*/ 4 h 52"/>
                  <a:gd name="T50" fmla="*/ 36 w 434"/>
                  <a:gd name="T51" fmla="*/ 5 h 52"/>
                  <a:gd name="T52" fmla="*/ 32 w 434"/>
                  <a:gd name="T53" fmla="*/ 5 h 52"/>
                  <a:gd name="T54" fmla="*/ 28 w 434"/>
                  <a:gd name="T55" fmla="*/ 6 h 52"/>
                  <a:gd name="T56" fmla="*/ 24 w 434"/>
                  <a:gd name="T57" fmla="*/ 6 h 52"/>
                  <a:gd name="T58" fmla="*/ 19 w 434"/>
                  <a:gd name="T59" fmla="*/ 6 h 52"/>
                  <a:gd name="T60" fmla="*/ 14 w 434"/>
                  <a:gd name="T61" fmla="*/ 6 h 52"/>
                  <a:gd name="T62" fmla="*/ 9 w 434"/>
                  <a:gd name="T63" fmla="*/ 6 h 52"/>
                  <a:gd name="T64" fmla="*/ 3 w 434"/>
                  <a:gd name="T65" fmla="*/ 6 h 52"/>
                  <a:gd name="T66" fmla="*/ 0 w 434"/>
                  <a:gd name="T67" fmla="*/ 7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4" h="52">
                    <a:moveTo>
                      <a:pt x="0" y="52"/>
                    </a:moveTo>
                    <a:lnTo>
                      <a:pt x="0" y="52"/>
                    </a:lnTo>
                    <a:lnTo>
                      <a:pt x="21" y="52"/>
                    </a:lnTo>
                    <a:lnTo>
                      <a:pt x="44" y="52"/>
                    </a:lnTo>
                    <a:lnTo>
                      <a:pt x="65" y="50"/>
                    </a:lnTo>
                    <a:lnTo>
                      <a:pt x="87" y="50"/>
                    </a:lnTo>
                    <a:lnTo>
                      <a:pt x="108" y="50"/>
                    </a:lnTo>
                    <a:lnTo>
                      <a:pt x="127" y="50"/>
                    </a:lnTo>
                    <a:lnTo>
                      <a:pt x="148" y="48"/>
                    </a:lnTo>
                    <a:lnTo>
                      <a:pt x="167" y="48"/>
                    </a:lnTo>
                    <a:lnTo>
                      <a:pt x="186" y="47"/>
                    </a:lnTo>
                    <a:lnTo>
                      <a:pt x="206" y="47"/>
                    </a:lnTo>
                    <a:lnTo>
                      <a:pt x="223" y="45"/>
                    </a:lnTo>
                    <a:lnTo>
                      <a:pt x="240" y="43"/>
                    </a:lnTo>
                    <a:lnTo>
                      <a:pt x="257" y="43"/>
                    </a:lnTo>
                    <a:lnTo>
                      <a:pt x="275" y="41"/>
                    </a:lnTo>
                    <a:lnTo>
                      <a:pt x="290" y="39"/>
                    </a:lnTo>
                    <a:lnTo>
                      <a:pt x="305" y="37"/>
                    </a:lnTo>
                    <a:lnTo>
                      <a:pt x="319" y="35"/>
                    </a:lnTo>
                    <a:lnTo>
                      <a:pt x="332" y="33"/>
                    </a:lnTo>
                    <a:lnTo>
                      <a:pt x="346" y="31"/>
                    </a:lnTo>
                    <a:lnTo>
                      <a:pt x="357" y="29"/>
                    </a:lnTo>
                    <a:lnTo>
                      <a:pt x="369" y="27"/>
                    </a:lnTo>
                    <a:lnTo>
                      <a:pt x="380" y="25"/>
                    </a:lnTo>
                    <a:lnTo>
                      <a:pt x="390" y="24"/>
                    </a:lnTo>
                    <a:lnTo>
                      <a:pt x="398" y="22"/>
                    </a:lnTo>
                    <a:lnTo>
                      <a:pt x="407" y="20"/>
                    </a:lnTo>
                    <a:lnTo>
                      <a:pt x="413" y="16"/>
                    </a:lnTo>
                    <a:lnTo>
                      <a:pt x="421" y="14"/>
                    </a:lnTo>
                    <a:lnTo>
                      <a:pt x="424" y="12"/>
                    </a:lnTo>
                    <a:lnTo>
                      <a:pt x="428" y="8"/>
                    </a:lnTo>
                    <a:lnTo>
                      <a:pt x="432" y="6"/>
                    </a:lnTo>
                    <a:lnTo>
                      <a:pt x="434" y="2"/>
                    </a:lnTo>
                    <a:lnTo>
                      <a:pt x="434" y="0"/>
                    </a:lnTo>
                    <a:lnTo>
                      <a:pt x="426" y="0"/>
                    </a:lnTo>
                    <a:lnTo>
                      <a:pt x="424" y="2"/>
                    </a:lnTo>
                    <a:lnTo>
                      <a:pt x="424" y="4"/>
                    </a:lnTo>
                    <a:lnTo>
                      <a:pt x="421" y="6"/>
                    </a:lnTo>
                    <a:lnTo>
                      <a:pt x="419" y="8"/>
                    </a:lnTo>
                    <a:lnTo>
                      <a:pt x="413" y="12"/>
                    </a:lnTo>
                    <a:lnTo>
                      <a:pt x="407" y="14"/>
                    </a:lnTo>
                    <a:lnTo>
                      <a:pt x="401" y="16"/>
                    </a:lnTo>
                    <a:lnTo>
                      <a:pt x="394" y="18"/>
                    </a:lnTo>
                    <a:lnTo>
                      <a:pt x="386" y="20"/>
                    </a:lnTo>
                    <a:lnTo>
                      <a:pt x="376" y="22"/>
                    </a:lnTo>
                    <a:lnTo>
                      <a:pt x="367" y="24"/>
                    </a:lnTo>
                    <a:lnTo>
                      <a:pt x="355" y="25"/>
                    </a:lnTo>
                    <a:lnTo>
                      <a:pt x="344" y="27"/>
                    </a:lnTo>
                    <a:lnTo>
                      <a:pt x="330" y="29"/>
                    </a:lnTo>
                    <a:lnTo>
                      <a:pt x="317" y="31"/>
                    </a:lnTo>
                    <a:lnTo>
                      <a:pt x="304" y="33"/>
                    </a:lnTo>
                    <a:lnTo>
                      <a:pt x="288" y="35"/>
                    </a:lnTo>
                    <a:lnTo>
                      <a:pt x="273" y="37"/>
                    </a:lnTo>
                    <a:lnTo>
                      <a:pt x="255" y="37"/>
                    </a:lnTo>
                    <a:lnTo>
                      <a:pt x="240" y="39"/>
                    </a:lnTo>
                    <a:lnTo>
                      <a:pt x="221" y="41"/>
                    </a:lnTo>
                    <a:lnTo>
                      <a:pt x="204" y="41"/>
                    </a:lnTo>
                    <a:lnTo>
                      <a:pt x="186" y="43"/>
                    </a:lnTo>
                    <a:lnTo>
                      <a:pt x="167" y="43"/>
                    </a:lnTo>
                    <a:lnTo>
                      <a:pt x="148" y="45"/>
                    </a:lnTo>
                    <a:lnTo>
                      <a:pt x="127" y="45"/>
                    </a:lnTo>
                    <a:lnTo>
                      <a:pt x="108" y="47"/>
                    </a:lnTo>
                    <a:lnTo>
                      <a:pt x="87" y="47"/>
                    </a:lnTo>
                    <a:lnTo>
                      <a:pt x="65" y="47"/>
                    </a:lnTo>
                    <a:lnTo>
                      <a:pt x="44" y="47"/>
                    </a:lnTo>
                    <a:lnTo>
                      <a:pt x="21" y="47"/>
                    </a:lnTo>
                    <a:lnTo>
                      <a:pt x="0" y="47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54" name="Freeform 858"/>
              <p:cNvSpPr>
                <a:spLocks/>
              </p:cNvSpPr>
              <p:nvPr/>
            </p:nvSpPr>
            <p:spPr bwMode="auto">
              <a:xfrm>
                <a:off x="2546" y="2621"/>
                <a:ext cx="218" cy="26"/>
              </a:xfrm>
              <a:custGeom>
                <a:avLst/>
                <a:gdLst>
                  <a:gd name="T0" fmla="*/ 0 w 436"/>
                  <a:gd name="T1" fmla="*/ 0 h 52"/>
                  <a:gd name="T2" fmla="*/ 1 w 436"/>
                  <a:gd name="T3" fmla="*/ 1 h 52"/>
                  <a:gd name="T4" fmla="*/ 2 w 436"/>
                  <a:gd name="T5" fmla="*/ 2 h 52"/>
                  <a:gd name="T6" fmla="*/ 3 w 436"/>
                  <a:gd name="T7" fmla="*/ 2 h 52"/>
                  <a:gd name="T8" fmla="*/ 5 w 436"/>
                  <a:gd name="T9" fmla="*/ 3 h 52"/>
                  <a:gd name="T10" fmla="*/ 7 w 436"/>
                  <a:gd name="T11" fmla="*/ 4 h 52"/>
                  <a:gd name="T12" fmla="*/ 10 w 436"/>
                  <a:gd name="T13" fmla="*/ 4 h 52"/>
                  <a:gd name="T14" fmla="*/ 13 w 436"/>
                  <a:gd name="T15" fmla="*/ 5 h 52"/>
                  <a:gd name="T16" fmla="*/ 17 w 436"/>
                  <a:gd name="T17" fmla="*/ 5 h 52"/>
                  <a:gd name="T18" fmla="*/ 20 w 436"/>
                  <a:gd name="T19" fmla="*/ 6 h 52"/>
                  <a:gd name="T20" fmla="*/ 25 w 436"/>
                  <a:gd name="T21" fmla="*/ 6 h 52"/>
                  <a:gd name="T22" fmla="*/ 29 w 436"/>
                  <a:gd name="T23" fmla="*/ 6 h 52"/>
                  <a:gd name="T24" fmla="*/ 34 w 436"/>
                  <a:gd name="T25" fmla="*/ 6 h 52"/>
                  <a:gd name="T26" fmla="*/ 39 w 436"/>
                  <a:gd name="T27" fmla="*/ 7 h 52"/>
                  <a:gd name="T28" fmla="*/ 44 w 436"/>
                  <a:gd name="T29" fmla="*/ 7 h 52"/>
                  <a:gd name="T30" fmla="*/ 49 w 436"/>
                  <a:gd name="T31" fmla="*/ 7 h 52"/>
                  <a:gd name="T32" fmla="*/ 55 w 436"/>
                  <a:gd name="T33" fmla="*/ 7 h 52"/>
                  <a:gd name="T34" fmla="*/ 52 w 436"/>
                  <a:gd name="T35" fmla="*/ 6 h 52"/>
                  <a:gd name="T36" fmla="*/ 47 w 436"/>
                  <a:gd name="T37" fmla="*/ 6 h 52"/>
                  <a:gd name="T38" fmla="*/ 42 w 436"/>
                  <a:gd name="T39" fmla="*/ 6 h 52"/>
                  <a:gd name="T40" fmla="*/ 36 w 436"/>
                  <a:gd name="T41" fmla="*/ 6 h 52"/>
                  <a:gd name="T42" fmla="*/ 32 w 436"/>
                  <a:gd name="T43" fmla="*/ 6 h 52"/>
                  <a:gd name="T44" fmla="*/ 27 w 436"/>
                  <a:gd name="T45" fmla="*/ 6 h 52"/>
                  <a:gd name="T46" fmla="*/ 23 w 436"/>
                  <a:gd name="T47" fmla="*/ 5 h 52"/>
                  <a:gd name="T48" fmla="*/ 19 w 436"/>
                  <a:gd name="T49" fmla="*/ 5 h 52"/>
                  <a:gd name="T50" fmla="*/ 15 w 436"/>
                  <a:gd name="T51" fmla="*/ 4 h 52"/>
                  <a:gd name="T52" fmla="*/ 12 w 436"/>
                  <a:gd name="T53" fmla="*/ 4 h 52"/>
                  <a:gd name="T54" fmla="*/ 9 w 436"/>
                  <a:gd name="T55" fmla="*/ 3 h 52"/>
                  <a:gd name="T56" fmla="*/ 6 w 436"/>
                  <a:gd name="T57" fmla="*/ 3 h 52"/>
                  <a:gd name="T58" fmla="*/ 5 w 436"/>
                  <a:gd name="T59" fmla="*/ 2 h 52"/>
                  <a:gd name="T60" fmla="*/ 3 w 436"/>
                  <a:gd name="T61" fmla="*/ 2 h 52"/>
                  <a:gd name="T62" fmla="*/ 2 w 436"/>
                  <a:gd name="T63" fmla="*/ 1 h 52"/>
                  <a:gd name="T64" fmla="*/ 2 w 436"/>
                  <a:gd name="T65" fmla="*/ 1 h 52"/>
                  <a:gd name="T66" fmla="*/ 0 w 436"/>
                  <a:gd name="T67" fmla="*/ 0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6" h="5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6" y="8"/>
                    </a:lnTo>
                    <a:lnTo>
                      <a:pt x="10" y="12"/>
                    </a:lnTo>
                    <a:lnTo>
                      <a:pt x="14" y="14"/>
                    </a:lnTo>
                    <a:lnTo>
                      <a:pt x="21" y="16"/>
                    </a:lnTo>
                    <a:lnTo>
                      <a:pt x="27" y="20"/>
                    </a:lnTo>
                    <a:lnTo>
                      <a:pt x="37" y="22"/>
                    </a:lnTo>
                    <a:lnTo>
                      <a:pt x="44" y="24"/>
                    </a:lnTo>
                    <a:lnTo>
                      <a:pt x="54" y="25"/>
                    </a:lnTo>
                    <a:lnTo>
                      <a:pt x="65" y="27"/>
                    </a:lnTo>
                    <a:lnTo>
                      <a:pt x="77" y="29"/>
                    </a:lnTo>
                    <a:lnTo>
                      <a:pt x="89" y="31"/>
                    </a:lnTo>
                    <a:lnTo>
                      <a:pt x="102" y="33"/>
                    </a:lnTo>
                    <a:lnTo>
                      <a:pt x="115" y="35"/>
                    </a:lnTo>
                    <a:lnTo>
                      <a:pt x="129" y="37"/>
                    </a:lnTo>
                    <a:lnTo>
                      <a:pt x="144" y="39"/>
                    </a:lnTo>
                    <a:lnTo>
                      <a:pt x="160" y="41"/>
                    </a:lnTo>
                    <a:lnTo>
                      <a:pt x="177" y="43"/>
                    </a:lnTo>
                    <a:lnTo>
                      <a:pt x="194" y="43"/>
                    </a:lnTo>
                    <a:lnTo>
                      <a:pt x="211" y="45"/>
                    </a:lnTo>
                    <a:lnTo>
                      <a:pt x="229" y="47"/>
                    </a:lnTo>
                    <a:lnTo>
                      <a:pt x="248" y="47"/>
                    </a:lnTo>
                    <a:lnTo>
                      <a:pt x="267" y="48"/>
                    </a:lnTo>
                    <a:lnTo>
                      <a:pt x="286" y="48"/>
                    </a:lnTo>
                    <a:lnTo>
                      <a:pt x="307" y="50"/>
                    </a:lnTo>
                    <a:lnTo>
                      <a:pt x="329" y="50"/>
                    </a:lnTo>
                    <a:lnTo>
                      <a:pt x="348" y="50"/>
                    </a:lnTo>
                    <a:lnTo>
                      <a:pt x="369" y="50"/>
                    </a:lnTo>
                    <a:lnTo>
                      <a:pt x="392" y="52"/>
                    </a:lnTo>
                    <a:lnTo>
                      <a:pt x="413" y="52"/>
                    </a:lnTo>
                    <a:lnTo>
                      <a:pt x="436" y="52"/>
                    </a:lnTo>
                    <a:lnTo>
                      <a:pt x="436" y="47"/>
                    </a:lnTo>
                    <a:lnTo>
                      <a:pt x="413" y="47"/>
                    </a:lnTo>
                    <a:lnTo>
                      <a:pt x="392" y="47"/>
                    </a:lnTo>
                    <a:lnTo>
                      <a:pt x="371" y="47"/>
                    </a:lnTo>
                    <a:lnTo>
                      <a:pt x="350" y="47"/>
                    </a:lnTo>
                    <a:lnTo>
                      <a:pt x="329" y="47"/>
                    </a:lnTo>
                    <a:lnTo>
                      <a:pt x="307" y="45"/>
                    </a:lnTo>
                    <a:lnTo>
                      <a:pt x="288" y="45"/>
                    </a:lnTo>
                    <a:lnTo>
                      <a:pt x="269" y="43"/>
                    </a:lnTo>
                    <a:lnTo>
                      <a:pt x="250" y="43"/>
                    </a:lnTo>
                    <a:lnTo>
                      <a:pt x="231" y="41"/>
                    </a:lnTo>
                    <a:lnTo>
                      <a:pt x="213" y="41"/>
                    </a:lnTo>
                    <a:lnTo>
                      <a:pt x="196" y="39"/>
                    </a:lnTo>
                    <a:lnTo>
                      <a:pt x="179" y="37"/>
                    </a:lnTo>
                    <a:lnTo>
                      <a:pt x="161" y="37"/>
                    </a:lnTo>
                    <a:lnTo>
                      <a:pt x="146" y="35"/>
                    </a:lnTo>
                    <a:lnTo>
                      <a:pt x="133" y="33"/>
                    </a:lnTo>
                    <a:lnTo>
                      <a:pt x="117" y="31"/>
                    </a:lnTo>
                    <a:lnTo>
                      <a:pt x="104" y="29"/>
                    </a:lnTo>
                    <a:lnTo>
                      <a:pt x="90" y="27"/>
                    </a:lnTo>
                    <a:lnTo>
                      <a:pt x="79" y="25"/>
                    </a:lnTo>
                    <a:lnTo>
                      <a:pt x="67" y="24"/>
                    </a:lnTo>
                    <a:lnTo>
                      <a:pt x="58" y="22"/>
                    </a:lnTo>
                    <a:lnTo>
                      <a:pt x="48" y="20"/>
                    </a:lnTo>
                    <a:lnTo>
                      <a:pt x="41" y="18"/>
                    </a:lnTo>
                    <a:lnTo>
                      <a:pt x="33" y="16"/>
                    </a:lnTo>
                    <a:lnTo>
                      <a:pt x="27" y="14"/>
                    </a:lnTo>
                    <a:lnTo>
                      <a:pt x="21" y="12"/>
                    </a:lnTo>
                    <a:lnTo>
                      <a:pt x="17" y="8"/>
                    </a:lnTo>
                    <a:lnTo>
                      <a:pt x="14" y="6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55" name="Freeform 859"/>
              <p:cNvSpPr>
                <a:spLocks/>
              </p:cNvSpPr>
              <p:nvPr/>
            </p:nvSpPr>
            <p:spPr bwMode="auto">
              <a:xfrm>
                <a:off x="2546" y="2595"/>
                <a:ext cx="218" cy="26"/>
              </a:xfrm>
              <a:custGeom>
                <a:avLst/>
                <a:gdLst>
                  <a:gd name="T0" fmla="*/ 55 w 436"/>
                  <a:gd name="T1" fmla="*/ 0 h 51"/>
                  <a:gd name="T2" fmla="*/ 49 w 436"/>
                  <a:gd name="T3" fmla="*/ 0 h 51"/>
                  <a:gd name="T4" fmla="*/ 44 w 436"/>
                  <a:gd name="T5" fmla="*/ 0 h 51"/>
                  <a:gd name="T6" fmla="*/ 39 w 436"/>
                  <a:gd name="T7" fmla="*/ 1 h 51"/>
                  <a:gd name="T8" fmla="*/ 34 w 436"/>
                  <a:gd name="T9" fmla="*/ 1 h 51"/>
                  <a:gd name="T10" fmla="*/ 29 w 436"/>
                  <a:gd name="T11" fmla="*/ 1 h 51"/>
                  <a:gd name="T12" fmla="*/ 25 w 436"/>
                  <a:gd name="T13" fmla="*/ 1 h 51"/>
                  <a:gd name="T14" fmla="*/ 20 w 436"/>
                  <a:gd name="T15" fmla="*/ 2 h 51"/>
                  <a:gd name="T16" fmla="*/ 17 w 436"/>
                  <a:gd name="T17" fmla="*/ 2 h 51"/>
                  <a:gd name="T18" fmla="*/ 13 w 436"/>
                  <a:gd name="T19" fmla="*/ 3 h 51"/>
                  <a:gd name="T20" fmla="*/ 10 w 436"/>
                  <a:gd name="T21" fmla="*/ 3 h 51"/>
                  <a:gd name="T22" fmla="*/ 7 w 436"/>
                  <a:gd name="T23" fmla="*/ 4 h 51"/>
                  <a:gd name="T24" fmla="*/ 5 w 436"/>
                  <a:gd name="T25" fmla="*/ 4 h 51"/>
                  <a:gd name="T26" fmla="*/ 3 w 436"/>
                  <a:gd name="T27" fmla="*/ 5 h 51"/>
                  <a:gd name="T28" fmla="*/ 2 w 436"/>
                  <a:gd name="T29" fmla="*/ 5 h 51"/>
                  <a:gd name="T30" fmla="*/ 1 w 436"/>
                  <a:gd name="T31" fmla="*/ 6 h 51"/>
                  <a:gd name="T32" fmla="*/ 0 w 436"/>
                  <a:gd name="T33" fmla="*/ 7 h 51"/>
                  <a:gd name="T34" fmla="*/ 2 w 436"/>
                  <a:gd name="T35" fmla="*/ 7 h 51"/>
                  <a:gd name="T36" fmla="*/ 2 w 436"/>
                  <a:gd name="T37" fmla="*/ 6 h 51"/>
                  <a:gd name="T38" fmla="*/ 3 w 436"/>
                  <a:gd name="T39" fmla="*/ 5 h 51"/>
                  <a:gd name="T40" fmla="*/ 5 w 436"/>
                  <a:gd name="T41" fmla="*/ 5 h 51"/>
                  <a:gd name="T42" fmla="*/ 6 w 436"/>
                  <a:gd name="T43" fmla="*/ 4 h 51"/>
                  <a:gd name="T44" fmla="*/ 9 w 436"/>
                  <a:gd name="T45" fmla="*/ 4 h 51"/>
                  <a:gd name="T46" fmla="*/ 12 w 436"/>
                  <a:gd name="T47" fmla="*/ 3 h 51"/>
                  <a:gd name="T48" fmla="*/ 15 w 436"/>
                  <a:gd name="T49" fmla="*/ 3 h 51"/>
                  <a:gd name="T50" fmla="*/ 19 w 436"/>
                  <a:gd name="T51" fmla="*/ 3 h 51"/>
                  <a:gd name="T52" fmla="*/ 23 w 436"/>
                  <a:gd name="T53" fmla="*/ 2 h 51"/>
                  <a:gd name="T54" fmla="*/ 27 w 436"/>
                  <a:gd name="T55" fmla="*/ 2 h 51"/>
                  <a:gd name="T56" fmla="*/ 32 w 436"/>
                  <a:gd name="T57" fmla="*/ 2 h 51"/>
                  <a:gd name="T58" fmla="*/ 36 w 436"/>
                  <a:gd name="T59" fmla="*/ 1 h 51"/>
                  <a:gd name="T60" fmla="*/ 42 w 436"/>
                  <a:gd name="T61" fmla="*/ 1 h 51"/>
                  <a:gd name="T62" fmla="*/ 47 w 436"/>
                  <a:gd name="T63" fmla="*/ 1 h 51"/>
                  <a:gd name="T64" fmla="*/ 52 w 436"/>
                  <a:gd name="T65" fmla="*/ 1 h 51"/>
                  <a:gd name="T66" fmla="*/ 55 w 436"/>
                  <a:gd name="T67" fmla="*/ 0 h 5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6" h="51">
                    <a:moveTo>
                      <a:pt x="436" y="0"/>
                    </a:moveTo>
                    <a:lnTo>
                      <a:pt x="436" y="0"/>
                    </a:lnTo>
                    <a:lnTo>
                      <a:pt x="413" y="0"/>
                    </a:lnTo>
                    <a:lnTo>
                      <a:pt x="392" y="0"/>
                    </a:lnTo>
                    <a:lnTo>
                      <a:pt x="369" y="0"/>
                    </a:lnTo>
                    <a:lnTo>
                      <a:pt x="348" y="0"/>
                    </a:lnTo>
                    <a:lnTo>
                      <a:pt x="329" y="2"/>
                    </a:lnTo>
                    <a:lnTo>
                      <a:pt x="307" y="2"/>
                    </a:lnTo>
                    <a:lnTo>
                      <a:pt x="286" y="2"/>
                    </a:lnTo>
                    <a:lnTo>
                      <a:pt x="267" y="3"/>
                    </a:lnTo>
                    <a:lnTo>
                      <a:pt x="248" y="3"/>
                    </a:lnTo>
                    <a:lnTo>
                      <a:pt x="229" y="5"/>
                    </a:lnTo>
                    <a:lnTo>
                      <a:pt x="211" y="7"/>
                    </a:lnTo>
                    <a:lnTo>
                      <a:pt x="194" y="7"/>
                    </a:lnTo>
                    <a:lnTo>
                      <a:pt x="177" y="9"/>
                    </a:lnTo>
                    <a:lnTo>
                      <a:pt x="160" y="11"/>
                    </a:lnTo>
                    <a:lnTo>
                      <a:pt x="144" y="13"/>
                    </a:lnTo>
                    <a:lnTo>
                      <a:pt x="129" y="15"/>
                    </a:lnTo>
                    <a:lnTo>
                      <a:pt x="115" y="17"/>
                    </a:lnTo>
                    <a:lnTo>
                      <a:pt x="102" y="17"/>
                    </a:lnTo>
                    <a:lnTo>
                      <a:pt x="89" y="19"/>
                    </a:lnTo>
                    <a:lnTo>
                      <a:pt x="77" y="21"/>
                    </a:lnTo>
                    <a:lnTo>
                      <a:pt x="65" y="23"/>
                    </a:lnTo>
                    <a:lnTo>
                      <a:pt x="54" y="27"/>
                    </a:lnTo>
                    <a:lnTo>
                      <a:pt x="44" y="28"/>
                    </a:lnTo>
                    <a:lnTo>
                      <a:pt x="37" y="30"/>
                    </a:lnTo>
                    <a:lnTo>
                      <a:pt x="27" y="32"/>
                    </a:lnTo>
                    <a:lnTo>
                      <a:pt x="21" y="34"/>
                    </a:lnTo>
                    <a:lnTo>
                      <a:pt x="14" y="38"/>
                    </a:lnTo>
                    <a:lnTo>
                      <a:pt x="10" y="40"/>
                    </a:lnTo>
                    <a:lnTo>
                      <a:pt x="6" y="42"/>
                    </a:lnTo>
                    <a:lnTo>
                      <a:pt x="2" y="46"/>
                    </a:lnTo>
                    <a:lnTo>
                      <a:pt x="0" y="48"/>
                    </a:lnTo>
                    <a:lnTo>
                      <a:pt x="0" y="51"/>
                    </a:lnTo>
                    <a:lnTo>
                      <a:pt x="8" y="51"/>
                    </a:lnTo>
                    <a:lnTo>
                      <a:pt x="10" y="50"/>
                    </a:lnTo>
                    <a:lnTo>
                      <a:pt x="10" y="48"/>
                    </a:lnTo>
                    <a:lnTo>
                      <a:pt x="14" y="46"/>
                    </a:lnTo>
                    <a:lnTo>
                      <a:pt x="17" y="42"/>
                    </a:lnTo>
                    <a:lnTo>
                      <a:pt x="21" y="40"/>
                    </a:lnTo>
                    <a:lnTo>
                      <a:pt x="27" y="38"/>
                    </a:lnTo>
                    <a:lnTo>
                      <a:pt x="33" y="36"/>
                    </a:lnTo>
                    <a:lnTo>
                      <a:pt x="41" y="34"/>
                    </a:lnTo>
                    <a:lnTo>
                      <a:pt x="48" y="32"/>
                    </a:lnTo>
                    <a:lnTo>
                      <a:pt x="58" y="30"/>
                    </a:lnTo>
                    <a:lnTo>
                      <a:pt x="67" y="28"/>
                    </a:lnTo>
                    <a:lnTo>
                      <a:pt x="79" y="27"/>
                    </a:lnTo>
                    <a:lnTo>
                      <a:pt x="90" y="23"/>
                    </a:lnTo>
                    <a:lnTo>
                      <a:pt x="104" y="23"/>
                    </a:lnTo>
                    <a:lnTo>
                      <a:pt x="117" y="21"/>
                    </a:lnTo>
                    <a:lnTo>
                      <a:pt x="133" y="19"/>
                    </a:lnTo>
                    <a:lnTo>
                      <a:pt x="146" y="17"/>
                    </a:lnTo>
                    <a:lnTo>
                      <a:pt x="161" y="15"/>
                    </a:lnTo>
                    <a:lnTo>
                      <a:pt x="179" y="13"/>
                    </a:lnTo>
                    <a:lnTo>
                      <a:pt x="196" y="13"/>
                    </a:lnTo>
                    <a:lnTo>
                      <a:pt x="213" y="11"/>
                    </a:lnTo>
                    <a:lnTo>
                      <a:pt x="231" y="9"/>
                    </a:lnTo>
                    <a:lnTo>
                      <a:pt x="250" y="9"/>
                    </a:lnTo>
                    <a:lnTo>
                      <a:pt x="269" y="7"/>
                    </a:lnTo>
                    <a:lnTo>
                      <a:pt x="288" y="7"/>
                    </a:lnTo>
                    <a:lnTo>
                      <a:pt x="307" y="5"/>
                    </a:lnTo>
                    <a:lnTo>
                      <a:pt x="329" y="5"/>
                    </a:lnTo>
                    <a:lnTo>
                      <a:pt x="350" y="5"/>
                    </a:lnTo>
                    <a:lnTo>
                      <a:pt x="371" y="3"/>
                    </a:lnTo>
                    <a:lnTo>
                      <a:pt x="392" y="3"/>
                    </a:lnTo>
                    <a:lnTo>
                      <a:pt x="413" y="3"/>
                    </a:lnTo>
                    <a:lnTo>
                      <a:pt x="436" y="3"/>
                    </a:lnTo>
                    <a:lnTo>
                      <a:pt x="4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56" name="Rectangle 860"/>
              <p:cNvSpPr>
                <a:spLocks noChangeArrowheads="1"/>
              </p:cNvSpPr>
              <p:nvPr/>
            </p:nvSpPr>
            <p:spPr bwMode="auto">
              <a:xfrm>
                <a:off x="2548" y="2404"/>
                <a:ext cx="4" cy="216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57" name="Rectangle 861"/>
              <p:cNvSpPr>
                <a:spLocks noChangeArrowheads="1"/>
              </p:cNvSpPr>
              <p:nvPr/>
            </p:nvSpPr>
            <p:spPr bwMode="auto">
              <a:xfrm>
                <a:off x="2552" y="2404"/>
                <a:ext cx="3" cy="216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58" name="Rectangle 862"/>
              <p:cNvSpPr>
                <a:spLocks noChangeArrowheads="1"/>
              </p:cNvSpPr>
              <p:nvPr/>
            </p:nvSpPr>
            <p:spPr bwMode="auto">
              <a:xfrm>
                <a:off x="2555" y="2404"/>
                <a:ext cx="4" cy="21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59" name="Rectangle 863"/>
              <p:cNvSpPr>
                <a:spLocks noChangeArrowheads="1"/>
              </p:cNvSpPr>
              <p:nvPr/>
            </p:nvSpPr>
            <p:spPr bwMode="auto">
              <a:xfrm>
                <a:off x="2559" y="2404"/>
                <a:ext cx="2" cy="216"/>
              </a:xfrm>
              <a:prstGeom prst="rect">
                <a:avLst/>
              </a:pr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60" name="Rectangle 864"/>
              <p:cNvSpPr>
                <a:spLocks noChangeArrowheads="1"/>
              </p:cNvSpPr>
              <p:nvPr/>
            </p:nvSpPr>
            <p:spPr bwMode="auto">
              <a:xfrm>
                <a:off x="2561" y="2404"/>
                <a:ext cx="4" cy="216"/>
              </a:xfrm>
              <a:prstGeom prst="rect">
                <a:avLst/>
              </a:pr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61" name="Rectangle 865"/>
              <p:cNvSpPr>
                <a:spLocks noChangeArrowheads="1"/>
              </p:cNvSpPr>
              <p:nvPr/>
            </p:nvSpPr>
            <p:spPr bwMode="auto">
              <a:xfrm>
                <a:off x="2565" y="2404"/>
                <a:ext cx="3" cy="216"/>
              </a:xfrm>
              <a:prstGeom prst="rect">
                <a:avLst/>
              </a:pr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62" name="Rectangle 866"/>
              <p:cNvSpPr>
                <a:spLocks noChangeArrowheads="1"/>
              </p:cNvSpPr>
              <p:nvPr/>
            </p:nvSpPr>
            <p:spPr bwMode="auto">
              <a:xfrm>
                <a:off x="2568" y="2404"/>
                <a:ext cx="4" cy="216"/>
              </a:xfrm>
              <a:prstGeom prst="rect">
                <a:avLst/>
              </a:pr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63" name="Rectangle 867"/>
              <p:cNvSpPr>
                <a:spLocks noChangeArrowheads="1"/>
              </p:cNvSpPr>
              <p:nvPr/>
            </p:nvSpPr>
            <p:spPr bwMode="auto">
              <a:xfrm>
                <a:off x="2572" y="2404"/>
                <a:ext cx="3" cy="216"/>
              </a:xfrm>
              <a:prstGeom prst="rect">
                <a:avLst/>
              </a:pr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64" name="Rectangle 868"/>
              <p:cNvSpPr>
                <a:spLocks noChangeArrowheads="1"/>
              </p:cNvSpPr>
              <p:nvPr/>
            </p:nvSpPr>
            <p:spPr bwMode="auto">
              <a:xfrm>
                <a:off x="2575" y="2404"/>
                <a:ext cx="4" cy="216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65" name="Rectangle 869"/>
              <p:cNvSpPr>
                <a:spLocks noChangeArrowheads="1"/>
              </p:cNvSpPr>
              <p:nvPr/>
            </p:nvSpPr>
            <p:spPr bwMode="auto">
              <a:xfrm>
                <a:off x="2579" y="2404"/>
                <a:ext cx="3" cy="216"/>
              </a:xfrm>
              <a:prstGeom prst="rect">
                <a:avLst/>
              </a:pr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66" name="Rectangle 870"/>
              <p:cNvSpPr>
                <a:spLocks noChangeArrowheads="1"/>
              </p:cNvSpPr>
              <p:nvPr/>
            </p:nvSpPr>
            <p:spPr bwMode="auto">
              <a:xfrm>
                <a:off x="2582" y="2404"/>
                <a:ext cx="3" cy="216"/>
              </a:xfrm>
              <a:prstGeom prst="rect">
                <a:avLst/>
              </a:pr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67" name="Rectangle 871"/>
              <p:cNvSpPr>
                <a:spLocks noChangeArrowheads="1"/>
              </p:cNvSpPr>
              <p:nvPr/>
            </p:nvSpPr>
            <p:spPr bwMode="auto">
              <a:xfrm>
                <a:off x="2585" y="2404"/>
                <a:ext cx="3" cy="216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68" name="Rectangle 872"/>
              <p:cNvSpPr>
                <a:spLocks noChangeArrowheads="1"/>
              </p:cNvSpPr>
              <p:nvPr/>
            </p:nvSpPr>
            <p:spPr bwMode="auto">
              <a:xfrm>
                <a:off x="2588" y="2404"/>
                <a:ext cx="4" cy="216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69" name="Rectangle 873"/>
              <p:cNvSpPr>
                <a:spLocks noChangeArrowheads="1"/>
              </p:cNvSpPr>
              <p:nvPr/>
            </p:nvSpPr>
            <p:spPr bwMode="auto">
              <a:xfrm>
                <a:off x="2592" y="2404"/>
                <a:ext cx="3" cy="216"/>
              </a:xfrm>
              <a:prstGeom prst="rect">
                <a:avLst/>
              </a:pr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70" name="Rectangle 874"/>
              <p:cNvSpPr>
                <a:spLocks noChangeArrowheads="1"/>
              </p:cNvSpPr>
              <p:nvPr/>
            </p:nvSpPr>
            <p:spPr bwMode="auto">
              <a:xfrm>
                <a:off x="2595" y="2404"/>
                <a:ext cx="4" cy="216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71" name="Rectangle 875"/>
              <p:cNvSpPr>
                <a:spLocks noChangeArrowheads="1"/>
              </p:cNvSpPr>
              <p:nvPr/>
            </p:nvSpPr>
            <p:spPr bwMode="auto">
              <a:xfrm>
                <a:off x="2599" y="2404"/>
                <a:ext cx="3" cy="216"/>
              </a:xfrm>
              <a:prstGeom prst="rect">
                <a:avLst/>
              </a:pr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72" name="Rectangle 876"/>
              <p:cNvSpPr>
                <a:spLocks noChangeArrowheads="1"/>
              </p:cNvSpPr>
              <p:nvPr/>
            </p:nvSpPr>
            <p:spPr bwMode="auto">
              <a:xfrm>
                <a:off x="2602" y="2404"/>
                <a:ext cx="4" cy="216"/>
              </a:xfrm>
              <a:prstGeom prst="rect">
                <a:avLst/>
              </a:pr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73" name="Rectangle 877"/>
              <p:cNvSpPr>
                <a:spLocks noChangeArrowheads="1"/>
              </p:cNvSpPr>
              <p:nvPr/>
            </p:nvSpPr>
            <p:spPr bwMode="auto">
              <a:xfrm>
                <a:off x="2606" y="2404"/>
                <a:ext cx="3" cy="216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74" name="Rectangle 878"/>
              <p:cNvSpPr>
                <a:spLocks noChangeArrowheads="1"/>
              </p:cNvSpPr>
              <p:nvPr/>
            </p:nvSpPr>
            <p:spPr bwMode="auto">
              <a:xfrm>
                <a:off x="2609" y="2404"/>
                <a:ext cx="3" cy="216"/>
              </a:xfrm>
              <a:prstGeom prst="rect">
                <a:avLst/>
              </a:pr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75" name="Rectangle 879"/>
              <p:cNvSpPr>
                <a:spLocks noChangeArrowheads="1"/>
              </p:cNvSpPr>
              <p:nvPr/>
            </p:nvSpPr>
            <p:spPr bwMode="auto">
              <a:xfrm>
                <a:off x="2612" y="2404"/>
                <a:ext cx="3" cy="216"/>
              </a:xfrm>
              <a:prstGeom prst="rect">
                <a:avLst/>
              </a:pr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76" name="Rectangle 880"/>
              <p:cNvSpPr>
                <a:spLocks noChangeArrowheads="1"/>
              </p:cNvSpPr>
              <p:nvPr/>
            </p:nvSpPr>
            <p:spPr bwMode="auto">
              <a:xfrm>
                <a:off x="2615" y="2404"/>
                <a:ext cx="4" cy="216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77" name="Rectangle 881"/>
              <p:cNvSpPr>
                <a:spLocks noChangeArrowheads="1"/>
              </p:cNvSpPr>
              <p:nvPr/>
            </p:nvSpPr>
            <p:spPr bwMode="auto">
              <a:xfrm>
                <a:off x="2619" y="2404"/>
                <a:ext cx="3" cy="216"/>
              </a:xfrm>
              <a:prstGeom prst="rect">
                <a:avLst/>
              </a:pr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78" name="Rectangle 882"/>
              <p:cNvSpPr>
                <a:spLocks noChangeArrowheads="1"/>
              </p:cNvSpPr>
              <p:nvPr/>
            </p:nvSpPr>
            <p:spPr bwMode="auto">
              <a:xfrm>
                <a:off x="2622" y="2404"/>
                <a:ext cx="4" cy="216"/>
              </a:xfrm>
              <a:prstGeom prst="rect">
                <a:avLst/>
              </a:pr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79" name="Rectangle 883"/>
              <p:cNvSpPr>
                <a:spLocks noChangeArrowheads="1"/>
              </p:cNvSpPr>
              <p:nvPr/>
            </p:nvSpPr>
            <p:spPr bwMode="auto">
              <a:xfrm>
                <a:off x="2626" y="2404"/>
                <a:ext cx="3" cy="216"/>
              </a:xfrm>
              <a:prstGeom prst="rect">
                <a:avLst/>
              </a:pr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80" name="Rectangle 884"/>
              <p:cNvSpPr>
                <a:spLocks noChangeArrowheads="1"/>
              </p:cNvSpPr>
              <p:nvPr/>
            </p:nvSpPr>
            <p:spPr bwMode="auto">
              <a:xfrm>
                <a:off x="2629" y="2404"/>
                <a:ext cx="4" cy="216"/>
              </a:xfrm>
              <a:prstGeom prst="rect">
                <a:avLst/>
              </a:pr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81" name="Rectangle 885"/>
              <p:cNvSpPr>
                <a:spLocks noChangeArrowheads="1"/>
              </p:cNvSpPr>
              <p:nvPr/>
            </p:nvSpPr>
            <p:spPr bwMode="auto">
              <a:xfrm>
                <a:off x="2633" y="2404"/>
                <a:ext cx="2" cy="216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82" name="Rectangle 886"/>
              <p:cNvSpPr>
                <a:spLocks noChangeArrowheads="1"/>
              </p:cNvSpPr>
              <p:nvPr/>
            </p:nvSpPr>
            <p:spPr bwMode="auto">
              <a:xfrm>
                <a:off x="2635" y="2404"/>
                <a:ext cx="4" cy="216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83" name="Rectangle 887"/>
              <p:cNvSpPr>
                <a:spLocks noChangeArrowheads="1"/>
              </p:cNvSpPr>
              <p:nvPr/>
            </p:nvSpPr>
            <p:spPr bwMode="auto">
              <a:xfrm>
                <a:off x="2639" y="2404"/>
                <a:ext cx="4" cy="216"/>
              </a:xfrm>
              <a:prstGeom prst="rect">
                <a:avLst/>
              </a:pr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84" name="Rectangle 888"/>
              <p:cNvSpPr>
                <a:spLocks noChangeArrowheads="1"/>
              </p:cNvSpPr>
              <p:nvPr/>
            </p:nvSpPr>
            <p:spPr bwMode="auto">
              <a:xfrm>
                <a:off x="2643" y="2404"/>
                <a:ext cx="3" cy="216"/>
              </a:xfrm>
              <a:prstGeom prst="rect">
                <a:avLst/>
              </a:pr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85" name="Rectangle 889"/>
              <p:cNvSpPr>
                <a:spLocks noChangeArrowheads="1"/>
              </p:cNvSpPr>
              <p:nvPr/>
            </p:nvSpPr>
            <p:spPr bwMode="auto">
              <a:xfrm>
                <a:off x="2646" y="2404"/>
                <a:ext cx="3" cy="216"/>
              </a:xfrm>
              <a:prstGeom prst="rect">
                <a:avLst/>
              </a:pr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86" name="Rectangle 890"/>
              <p:cNvSpPr>
                <a:spLocks noChangeArrowheads="1"/>
              </p:cNvSpPr>
              <p:nvPr/>
            </p:nvSpPr>
            <p:spPr bwMode="auto">
              <a:xfrm>
                <a:off x="2649" y="2404"/>
                <a:ext cx="4" cy="216"/>
              </a:xfrm>
              <a:prstGeom prst="rect">
                <a:avLst/>
              </a:pr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87" name="Rectangle 891"/>
              <p:cNvSpPr>
                <a:spLocks noChangeArrowheads="1"/>
              </p:cNvSpPr>
              <p:nvPr/>
            </p:nvSpPr>
            <p:spPr bwMode="auto">
              <a:xfrm>
                <a:off x="2653" y="2404"/>
                <a:ext cx="3" cy="216"/>
              </a:xfrm>
              <a:prstGeom prst="rect">
                <a:avLst/>
              </a:pr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88" name="Rectangle 892"/>
              <p:cNvSpPr>
                <a:spLocks noChangeArrowheads="1"/>
              </p:cNvSpPr>
              <p:nvPr/>
            </p:nvSpPr>
            <p:spPr bwMode="auto">
              <a:xfrm>
                <a:off x="2656" y="2404"/>
                <a:ext cx="3" cy="216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89" name="Rectangle 893"/>
              <p:cNvSpPr>
                <a:spLocks noChangeArrowheads="1"/>
              </p:cNvSpPr>
              <p:nvPr/>
            </p:nvSpPr>
            <p:spPr bwMode="auto">
              <a:xfrm>
                <a:off x="2659" y="2404"/>
                <a:ext cx="3" cy="21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90" name="Rectangle 894"/>
              <p:cNvSpPr>
                <a:spLocks noChangeArrowheads="1"/>
              </p:cNvSpPr>
              <p:nvPr/>
            </p:nvSpPr>
            <p:spPr bwMode="auto">
              <a:xfrm>
                <a:off x="2662" y="2404"/>
                <a:ext cx="4" cy="216"/>
              </a:xfrm>
              <a:prstGeom prst="rect">
                <a:avLst/>
              </a:pr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91" name="Rectangle 895"/>
              <p:cNvSpPr>
                <a:spLocks noChangeArrowheads="1"/>
              </p:cNvSpPr>
              <p:nvPr/>
            </p:nvSpPr>
            <p:spPr bwMode="auto">
              <a:xfrm>
                <a:off x="2666" y="2404"/>
                <a:ext cx="3" cy="216"/>
              </a:xfrm>
              <a:prstGeom prst="rect">
                <a:avLst/>
              </a:pr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92" name="Rectangle 896"/>
              <p:cNvSpPr>
                <a:spLocks noChangeArrowheads="1"/>
              </p:cNvSpPr>
              <p:nvPr/>
            </p:nvSpPr>
            <p:spPr bwMode="auto">
              <a:xfrm>
                <a:off x="2669" y="2404"/>
                <a:ext cx="4" cy="216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93" name="Rectangle 897"/>
              <p:cNvSpPr>
                <a:spLocks noChangeArrowheads="1"/>
              </p:cNvSpPr>
              <p:nvPr/>
            </p:nvSpPr>
            <p:spPr bwMode="auto">
              <a:xfrm>
                <a:off x="2673" y="2404"/>
                <a:ext cx="4" cy="216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94" name="Rectangle 898"/>
              <p:cNvSpPr>
                <a:spLocks noChangeArrowheads="1"/>
              </p:cNvSpPr>
              <p:nvPr/>
            </p:nvSpPr>
            <p:spPr bwMode="auto">
              <a:xfrm>
                <a:off x="2677" y="2404"/>
                <a:ext cx="3" cy="216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95" name="Rectangle 899"/>
              <p:cNvSpPr>
                <a:spLocks noChangeArrowheads="1"/>
              </p:cNvSpPr>
              <p:nvPr/>
            </p:nvSpPr>
            <p:spPr bwMode="auto">
              <a:xfrm>
                <a:off x="2680" y="2404"/>
                <a:ext cx="3" cy="216"/>
              </a:xfrm>
              <a:prstGeom prst="rect">
                <a:avLst/>
              </a:pr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96" name="Rectangle 900"/>
              <p:cNvSpPr>
                <a:spLocks noChangeArrowheads="1"/>
              </p:cNvSpPr>
              <p:nvPr/>
            </p:nvSpPr>
            <p:spPr bwMode="auto">
              <a:xfrm>
                <a:off x="2683" y="2404"/>
                <a:ext cx="3" cy="216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97" name="Rectangle 901"/>
              <p:cNvSpPr>
                <a:spLocks noChangeArrowheads="1"/>
              </p:cNvSpPr>
              <p:nvPr/>
            </p:nvSpPr>
            <p:spPr bwMode="auto">
              <a:xfrm>
                <a:off x="2686" y="2404"/>
                <a:ext cx="3" cy="216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98" name="Rectangle 902"/>
              <p:cNvSpPr>
                <a:spLocks noChangeArrowheads="1"/>
              </p:cNvSpPr>
              <p:nvPr/>
            </p:nvSpPr>
            <p:spPr bwMode="auto">
              <a:xfrm>
                <a:off x="2689" y="2404"/>
                <a:ext cx="4" cy="216"/>
              </a:xfrm>
              <a:prstGeom prst="rect">
                <a:avLst/>
              </a:pr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599" name="Rectangle 903"/>
              <p:cNvSpPr>
                <a:spLocks noChangeArrowheads="1"/>
              </p:cNvSpPr>
              <p:nvPr/>
            </p:nvSpPr>
            <p:spPr bwMode="auto">
              <a:xfrm>
                <a:off x="2693" y="2404"/>
                <a:ext cx="3" cy="21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600" name="Rectangle 904"/>
              <p:cNvSpPr>
                <a:spLocks noChangeArrowheads="1"/>
              </p:cNvSpPr>
              <p:nvPr/>
            </p:nvSpPr>
            <p:spPr bwMode="auto">
              <a:xfrm>
                <a:off x="2696" y="2404"/>
                <a:ext cx="4" cy="216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601" name="Rectangle 905"/>
              <p:cNvSpPr>
                <a:spLocks noChangeArrowheads="1"/>
              </p:cNvSpPr>
              <p:nvPr/>
            </p:nvSpPr>
            <p:spPr bwMode="auto">
              <a:xfrm>
                <a:off x="2700" y="2404"/>
                <a:ext cx="3" cy="216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602" name="Rectangle 906"/>
              <p:cNvSpPr>
                <a:spLocks noChangeArrowheads="1"/>
              </p:cNvSpPr>
              <p:nvPr/>
            </p:nvSpPr>
            <p:spPr bwMode="auto">
              <a:xfrm>
                <a:off x="2703" y="2404"/>
                <a:ext cx="3" cy="216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603" name="Rectangle 907"/>
              <p:cNvSpPr>
                <a:spLocks noChangeArrowheads="1"/>
              </p:cNvSpPr>
              <p:nvPr/>
            </p:nvSpPr>
            <p:spPr bwMode="auto">
              <a:xfrm>
                <a:off x="2706" y="2404"/>
                <a:ext cx="4" cy="216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604" name="Rectangle 908"/>
              <p:cNvSpPr>
                <a:spLocks noChangeArrowheads="1"/>
              </p:cNvSpPr>
              <p:nvPr/>
            </p:nvSpPr>
            <p:spPr bwMode="auto">
              <a:xfrm>
                <a:off x="2710" y="2404"/>
                <a:ext cx="3" cy="216"/>
              </a:xfrm>
              <a:prstGeom prst="rect">
                <a:avLst/>
              </a:pr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605" name="Rectangle 909"/>
              <p:cNvSpPr>
                <a:spLocks noChangeArrowheads="1"/>
              </p:cNvSpPr>
              <p:nvPr/>
            </p:nvSpPr>
            <p:spPr bwMode="auto">
              <a:xfrm>
                <a:off x="2713" y="2404"/>
                <a:ext cx="4" cy="216"/>
              </a:xfrm>
              <a:prstGeom prst="rect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606" name="Rectangle 910"/>
              <p:cNvSpPr>
                <a:spLocks noChangeArrowheads="1"/>
              </p:cNvSpPr>
              <p:nvPr/>
            </p:nvSpPr>
            <p:spPr bwMode="auto">
              <a:xfrm>
                <a:off x="2717" y="2404"/>
                <a:ext cx="3" cy="216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607" name="Rectangle 911"/>
              <p:cNvSpPr>
                <a:spLocks noChangeArrowheads="1"/>
              </p:cNvSpPr>
              <p:nvPr/>
            </p:nvSpPr>
            <p:spPr bwMode="auto">
              <a:xfrm>
                <a:off x="2720" y="2404"/>
                <a:ext cx="4" cy="216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608" name="Rectangle 912"/>
              <p:cNvSpPr>
                <a:spLocks noChangeArrowheads="1"/>
              </p:cNvSpPr>
              <p:nvPr/>
            </p:nvSpPr>
            <p:spPr bwMode="auto">
              <a:xfrm>
                <a:off x="2724" y="2404"/>
                <a:ext cx="3" cy="216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609" name="Rectangle 913"/>
              <p:cNvSpPr>
                <a:spLocks noChangeArrowheads="1"/>
              </p:cNvSpPr>
              <p:nvPr/>
            </p:nvSpPr>
            <p:spPr bwMode="auto">
              <a:xfrm>
                <a:off x="2727" y="2404"/>
                <a:ext cx="2" cy="216"/>
              </a:xfrm>
              <a:prstGeom prst="rect">
                <a:avLst/>
              </a:pr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610" name="Rectangle 914"/>
              <p:cNvSpPr>
                <a:spLocks noChangeArrowheads="1"/>
              </p:cNvSpPr>
              <p:nvPr/>
            </p:nvSpPr>
            <p:spPr bwMode="auto">
              <a:xfrm>
                <a:off x="2729" y="2404"/>
                <a:ext cx="4" cy="216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611" name="Rectangle 915"/>
              <p:cNvSpPr>
                <a:spLocks noChangeArrowheads="1"/>
              </p:cNvSpPr>
              <p:nvPr/>
            </p:nvSpPr>
            <p:spPr bwMode="auto">
              <a:xfrm>
                <a:off x="2733" y="2404"/>
                <a:ext cx="3" cy="216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612" name="Rectangle 916"/>
              <p:cNvSpPr>
                <a:spLocks noChangeArrowheads="1"/>
              </p:cNvSpPr>
              <p:nvPr/>
            </p:nvSpPr>
            <p:spPr bwMode="auto">
              <a:xfrm>
                <a:off x="2736" y="2404"/>
                <a:ext cx="4" cy="216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613" name="Rectangle 917"/>
              <p:cNvSpPr>
                <a:spLocks noChangeArrowheads="1"/>
              </p:cNvSpPr>
              <p:nvPr/>
            </p:nvSpPr>
            <p:spPr bwMode="auto">
              <a:xfrm>
                <a:off x="2740" y="2404"/>
                <a:ext cx="4" cy="216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614" name="Rectangle 918"/>
              <p:cNvSpPr>
                <a:spLocks noChangeArrowheads="1"/>
              </p:cNvSpPr>
              <p:nvPr/>
            </p:nvSpPr>
            <p:spPr bwMode="auto">
              <a:xfrm>
                <a:off x="2744" y="2404"/>
                <a:ext cx="3" cy="216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615" name="Rectangle 919"/>
              <p:cNvSpPr>
                <a:spLocks noChangeArrowheads="1"/>
              </p:cNvSpPr>
              <p:nvPr/>
            </p:nvSpPr>
            <p:spPr bwMode="auto">
              <a:xfrm>
                <a:off x="2747" y="2404"/>
                <a:ext cx="4" cy="216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616" name="Rectangle 920"/>
              <p:cNvSpPr>
                <a:spLocks noChangeArrowheads="1"/>
              </p:cNvSpPr>
              <p:nvPr/>
            </p:nvSpPr>
            <p:spPr bwMode="auto">
              <a:xfrm>
                <a:off x="2751" y="2404"/>
                <a:ext cx="2" cy="216"/>
              </a:xfrm>
              <a:prstGeom prst="rect">
                <a:avLst/>
              </a:pr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617" name="Rectangle 921"/>
              <p:cNvSpPr>
                <a:spLocks noChangeArrowheads="1"/>
              </p:cNvSpPr>
              <p:nvPr/>
            </p:nvSpPr>
            <p:spPr bwMode="auto">
              <a:xfrm>
                <a:off x="2753" y="2404"/>
                <a:ext cx="4" cy="216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618" name="Rectangle 922"/>
              <p:cNvSpPr>
                <a:spLocks noChangeArrowheads="1"/>
              </p:cNvSpPr>
              <p:nvPr/>
            </p:nvSpPr>
            <p:spPr bwMode="auto">
              <a:xfrm>
                <a:off x="2757" y="2404"/>
                <a:ext cx="3" cy="216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619" name="Rectangle 923"/>
              <p:cNvSpPr>
                <a:spLocks noChangeArrowheads="1"/>
              </p:cNvSpPr>
              <p:nvPr/>
            </p:nvSpPr>
            <p:spPr bwMode="auto">
              <a:xfrm>
                <a:off x="2760" y="2404"/>
                <a:ext cx="4" cy="216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620" name="Rectangle 924"/>
              <p:cNvSpPr>
                <a:spLocks noChangeArrowheads="1"/>
              </p:cNvSpPr>
              <p:nvPr/>
            </p:nvSpPr>
            <p:spPr bwMode="auto">
              <a:xfrm>
                <a:off x="2764" y="2404"/>
                <a:ext cx="3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621" name="Rectangle 925"/>
              <p:cNvSpPr>
                <a:spLocks noChangeArrowheads="1"/>
              </p:cNvSpPr>
              <p:nvPr/>
            </p:nvSpPr>
            <p:spPr bwMode="auto">
              <a:xfrm>
                <a:off x="2767" y="2404"/>
                <a:ext cx="3" cy="216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622" name="Rectangle 926"/>
              <p:cNvSpPr>
                <a:spLocks noChangeArrowheads="1"/>
              </p:cNvSpPr>
              <p:nvPr/>
            </p:nvSpPr>
            <p:spPr bwMode="auto">
              <a:xfrm>
                <a:off x="2770" y="2404"/>
                <a:ext cx="4" cy="216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623" name="Rectangle 927"/>
              <p:cNvSpPr>
                <a:spLocks noChangeArrowheads="1"/>
              </p:cNvSpPr>
              <p:nvPr/>
            </p:nvSpPr>
            <p:spPr bwMode="auto">
              <a:xfrm>
                <a:off x="2774" y="2404"/>
                <a:ext cx="3" cy="216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14976" name="Group 928"/>
            <p:cNvGrpSpPr>
              <a:grpSpLocks/>
            </p:cNvGrpSpPr>
            <p:nvPr/>
          </p:nvGrpSpPr>
          <p:grpSpPr bwMode="auto">
            <a:xfrm>
              <a:off x="2546" y="2380"/>
              <a:ext cx="435" cy="241"/>
              <a:chOff x="2546" y="2380"/>
              <a:chExt cx="435" cy="241"/>
            </a:xfrm>
          </p:grpSpPr>
          <p:sp>
            <p:nvSpPr>
              <p:cNvPr id="15224" name="Rectangle 929"/>
              <p:cNvSpPr>
                <a:spLocks noChangeArrowheads="1"/>
              </p:cNvSpPr>
              <p:nvPr/>
            </p:nvSpPr>
            <p:spPr bwMode="auto">
              <a:xfrm>
                <a:off x="2777" y="2404"/>
                <a:ext cx="3" cy="216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25" name="Rectangle 930"/>
              <p:cNvSpPr>
                <a:spLocks noChangeArrowheads="1"/>
              </p:cNvSpPr>
              <p:nvPr/>
            </p:nvSpPr>
            <p:spPr bwMode="auto">
              <a:xfrm>
                <a:off x="2780" y="2404"/>
                <a:ext cx="4" cy="216"/>
              </a:xfrm>
              <a:prstGeom prst="rect">
                <a:avLst/>
              </a:pr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26" name="Rectangle 931"/>
              <p:cNvSpPr>
                <a:spLocks noChangeArrowheads="1"/>
              </p:cNvSpPr>
              <p:nvPr/>
            </p:nvSpPr>
            <p:spPr bwMode="auto">
              <a:xfrm>
                <a:off x="2784" y="2404"/>
                <a:ext cx="3" cy="216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27" name="Rectangle 932"/>
              <p:cNvSpPr>
                <a:spLocks noChangeArrowheads="1"/>
              </p:cNvSpPr>
              <p:nvPr/>
            </p:nvSpPr>
            <p:spPr bwMode="auto">
              <a:xfrm>
                <a:off x="2787" y="2404"/>
                <a:ext cx="4" cy="216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28" name="Rectangle 933"/>
              <p:cNvSpPr>
                <a:spLocks noChangeArrowheads="1"/>
              </p:cNvSpPr>
              <p:nvPr/>
            </p:nvSpPr>
            <p:spPr bwMode="auto">
              <a:xfrm>
                <a:off x="2791" y="2404"/>
                <a:ext cx="3" cy="216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29" name="Rectangle 934"/>
              <p:cNvSpPr>
                <a:spLocks noChangeArrowheads="1"/>
              </p:cNvSpPr>
              <p:nvPr/>
            </p:nvSpPr>
            <p:spPr bwMode="auto">
              <a:xfrm>
                <a:off x="2794" y="2404"/>
                <a:ext cx="4" cy="216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30" name="Rectangle 935"/>
              <p:cNvSpPr>
                <a:spLocks noChangeArrowheads="1"/>
              </p:cNvSpPr>
              <p:nvPr/>
            </p:nvSpPr>
            <p:spPr bwMode="auto">
              <a:xfrm>
                <a:off x="2798" y="2404"/>
                <a:ext cx="3" cy="216"/>
              </a:xfrm>
              <a:prstGeom prst="rect">
                <a:avLst/>
              </a:pr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31" name="Rectangle 936"/>
              <p:cNvSpPr>
                <a:spLocks noChangeArrowheads="1"/>
              </p:cNvSpPr>
              <p:nvPr/>
            </p:nvSpPr>
            <p:spPr bwMode="auto">
              <a:xfrm>
                <a:off x="2801" y="2404"/>
                <a:ext cx="3" cy="216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32" name="Rectangle 937"/>
              <p:cNvSpPr>
                <a:spLocks noChangeArrowheads="1"/>
              </p:cNvSpPr>
              <p:nvPr/>
            </p:nvSpPr>
            <p:spPr bwMode="auto">
              <a:xfrm>
                <a:off x="2804" y="2404"/>
                <a:ext cx="3" cy="216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33" name="Rectangle 938"/>
              <p:cNvSpPr>
                <a:spLocks noChangeArrowheads="1"/>
              </p:cNvSpPr>
              <p:nvPr/>
            </p:nvSpPr>
            <p:spPr bwMode="auto">
              <a:xfrm>
                <a:off x="2807" y="2404"/>
                <a:ext cx="4" cy="216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34" name="Rectangle 939"/>
              <p:cNvSpPr>
                <a:spLocks noChangeArrowheads="1"/>
              </p:cNvSpPr>
              <p:nvPr/>
            </p:nvSpPr>
            <p:spPr bwMode="auto">
              <a:xfrm>
                <a:off x="2811" y="2404"/>
                <a:ext cx="3" cy="216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35" name="Rectangle 940"/>
              <p:cNvSpPr>
                <a:spLocks noChangeArrowheads="1"/>
              </p:cNvSpPr>
              <p:nvPr/>
            </p:nvSpPr>
            <p:spPr bwMode="auto">
              <a:xfrm>
                <a:off x="2814" y="2404"/>
                <a:ext cx="4" cy="216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36" name="Rectangle 941"/>
              <p:cNvSpPr>
                <a:spLocks noChangeArrowheads="1"/>
              </p:cNvSpPr>
              <p:nvPr/>
            </p:nvSpPr>
            <p:spPr bwMode="auto">
              <a:xfrm>
                <a:off x="2818" y="2404"/>
                <a:ext cx="3" cy="216"/>
              </a:xfrm>
              <a:prstGeom prst="rect">
                <a:avLst/>
              </a:pr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37" name="Rectangle 942"/>
              <p:cNvSpPr>
                <a:spLocks noChangeArrowheads="1"/>
              </p:cNvSpPr>
              <p:nvPr/>
            </p:nvSpPr>
            <p:spPr bwMode="auto">
              <a:xfrm>
                <a:off x="2821" y="2404"/>
                <a:ext cx="4" cy="216"/>
              </a:xfrm>
              <a:prstGeom prst="rect">
                <a:avLst/>
              </a:pr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38" name="Rectangle 943"/>
              <p:cNvSpPr>
                <a:spLocks noChangeArrowheads="1"/>
              </p:cNvSpPr>
              <p:nvPr/>
            </p:nvSpPr>
            <p:spPr bwMode="auto">
              <a:xfrm>
                <a:off x="2825" y="2404"/>
                <a:ext cx="2" cy="216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39" name="Rectangle 944"/>
              <p:cNvSpPr>
                <a:spLocks noChangeArrowheads="1"/>
              </p:cNvSpPr>
              <p:nvPr/>
            </p:nvSpPr>
            <p:spPr bwMode="auto">
              <a:xfrm>
                <a:off x="2827" y="2404"/>
                <a:ext cx="4" cy="216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40" name="Rectangle 945"/>
              <p:cNvSpPr>
                <a:spLocks noChangeArrowheads="1"/>
              </p:cNvSpPr>
              <p:nvPr/>
            </p:nvSpPr>
            <p:spPr bwMode="auto">
              <a:xfrm>
                <a:off x="2831" y="2404"/>
                <a:ext cx="3" cy="216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41" name="Rectangle 946"/>
              <p:cNvSpPr>
                <a:spLocks noChangeArrowheads="1"/>
              </p:cNvSpPr>
              <p:nvPr/>
            </p:nvSpPr>
            <p:spPr bwMode="auto">
              <a:xfrm>
                <a:off x="2834" y="2404"/>
                <a:ext cx="4" cy="216"/>
              </a:xfrm>
              <a:prstGeom prst="rect">
                <a:avLst/>
              </a:pr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42" name="Rectangle 947"/>
              <p:cNvSpPr>
                <a:spLocks noChangeArrowheads="1"/>
              </p:cNvSpPr>
              <p:nvPr/>
            </p:nvSpPr>
            <p:spPr bwMode="auto">
              <a:xfrm>
                <a:off x="2838" y="2404"/>
                <a:ext cx="3" cy="21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43" name="Rectangle 948"/>
              <p:cNvSpPr>
                <a:spLocks noChangeArrowheads="1"/>
              </p:cNvSpPr>
              <p:nvPr/>
            </p:nvSpPr>
            <p:spPr bwMode="auto">
              <a:xfrm>
                <a:off x="2841" y="2404"/>
                <a:ext cx="4" cy="216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44" name="Rectangle 949"/>
              <p:cNvSpPr>
                <a:spLocks noChangeArrowheads="1"/>
              </p:cNvSpPr>
              <p:nvPr/>
            </p:nvSpPr>
            <p:spPr bwMode="auto">
              <a:xfrm>
                <a:off x="2845" y="2404"/>
                <a:ext cx="3" cy="216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45" name="Rectangle 950"/>
              <p:cNvSpPr>
                <a:spLocks noChangeArrowheads="1"/>
              </p:cNvSpPr>
              <p:nvPr/>
            </p:nvSpPr>
            <p:spPr bwMode="auto">
              <a:xfrm>
                <a:off x="2848" y="2404"/>
                <a:ext cx="3" cy="216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46" name="Rectangle 951"/>
              <p:cNvSpPr>
                <a:spLocks noChangeArrowheads="1"/>
              </p:cNvSpPr>
              <p:nvPr/>
            </p:nvSpPr>
            <p:spPr bwMode="auto">
              <a:xfrm>
                <a:off x="2851" y="2404"/>
                <a:ext cx="3" cy="216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47" name="Rectangle 952"/>
              <p:cNvSpPr>
                <a:spLocks noChangeArrowheads="1"/>
              </p:cNvSpPr>
              <p:nvPr/>
            </p:nvSpPr>
            <p:spPr bwMode="auto">
              <a:xfrm>
                <a:off x="2854" y="2404"/>
                <a:ext cx="4" cy="216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48" name="Rectangle 953"/>
              <p:cNvSpPr>
                <a:spLocks noChangeArrowheads="1"/>
              </p:cNvSpPr>
              <p:nvPr/>
            </p:nvSpPr>
            <p:spPr bwMode="auto">
              <a:xfrm>
                <a:off x="2858" y="2404"/>
                <a:ext cx="3" cy="21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49" name="Rectangle 954"/>
              <p:cNvSpPr>
                <a:spLocks noChangeArrowheads="1"/>
              </p:cNvSpPr>
              <p:nvPr/>
            </p:nvSpPr>
            <p:spPr bwMode="auto">
              <a:xfrm>
                <a:off x="2861" y="2404"/>
                <a:ext cx="4" cy="216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50" name="Rectangle 955"/>
              <p:cNvSpPr>
                <a:spLocks noChangeArrowheads="1"/>
              </p:cNvSpPr>
              <p:nvPr/>
            </p:nvSpPr>
            <p:spPr bwMode="auto">
              <a:xfrm>
                <a:off x="2865" y="2404"/>
                <a:ext cx="3" cy="216"/>
              </a:xfrm>
              <a:prstGeom prst="rect">
                <a:avLst/>
              </a:pr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51" name="Rectangle 956"/>
              <p:cNvSpPr>
                <a:spLocks noChangeArrowheads="1"/>
              </p:cNvSpPr>
              <p:nvPr/>
            </p:nvSpPr>
            <p:spPr bwMode="auto">
              <a:xfrm>
                <a:off x="2868" y="2404"/>
                <a:ext cx="4" cy="216"/>
              </a:xfrm>
              <a:prstGeom prst="rect">
                <a:avLst/>
              </a:pr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52" name="Rectangle 957"/>
              <p:cNvSpPr>
                <a:spLocks noChangeArrowheads="1"/>
              </p:cNvSpPr>
              <p:nvPr/>
            </p:nvSpPr>
            <p:spPr bwMode="auto">
              <a:xfrm>
                <a:off x="2872" y="2404"/>
                <a:ext cx="2" cy="216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53" name="Rectangle 958"/>
              <p:cNvSpPr>
                <a:spLocks noChangeArrowheads="1"/>
              </p:cNvSpPr>
              <p:nvPr/>
            </p:nvSpPr>
            <p:spPr bwMode="auto">
              <a:xfrm>
                <a:off x="2874" y="2404"/>
                <a:ext cx="4" cy="216"/>
              </a:xfrm>
              <a:prstGeom prst="rect">
                <a:avLst/>
              </a:pr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54" name="Rectangle 959"/>
              <p:cNvSpPr>
                <a:spLocks noChangeArrowheads="1"/>
              </p:cNvSpPr>
              <p:nvPr/>
            </p:nvSpPr>
            <p:spPr bwMode="auto">
              <a:xfrm>
                <a:off x="2878" y="2404"/>
                <a:ext cx="3" cy="216"/>
              </a:xfrm>
              <a:prstGeom prst="rect">
                <a:avLst/>
              </a:pr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55" name="Rectangle 960"/>
              <p:cNvSpPr>
                <a:spLocks noChangeArrowheads="1"/>
              </p:cNvSpPr>
              <p:nvPr/>
            </p:nvSpPr>
            <p:spPr bwMode="auto">
              <a:xfrm>
                <a:off x="2881" y="2404"/>
                <a:ext cx="4" cy="216"/>
              </a:xfrm>
              <a:prstGeom prst="rect">
                <a:avLst/>
              </a:pr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56" name="Rectangle 961"/>
              <p:cNvSpPr>
                <a:spLocks noChangeArrowheads="1"/>
              </p:cNvSpPr>
              <p:nvPr/>
            </p:nvSpPr>
            <p:spPr bwMode="auto">
              <a:xfrm>
                <a:off x="2885" y="2404"/>
                <a:ext cx="3" cy="216"/>
              </a:xfrm>
              <a:prstGeom prst="rect">
                <a:avLst/>
              </a:pr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57" name="Rectangle 962"/>
              <p:cNvSpPr>
                <a:spLocks noChangeArrowheads="1"/>
              </p:cNvSpPr>
              <p:nvPr/>
            </p:nvSpPr>
            <p:spPr bwMode="auto">
              <a:xfrm>
                <a:off x="2888" y="2404"/>
                <a:ext cx="4" cy="216"/>
              </a:xfrm>
              <a:prstGeom prst="rect">
                <a:avLst/>
              </a:pr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58" name="Rectangle 963"/>
              <p:cNvSpPr>
                <a:spLocks noChangeArrowheads="1"/>
              </p:cNvSpPr>
              <p:nvPr/>
            </p:nvSpPr>
            <p:spPr bwMode="auto">
              <a:xfrm>
                <a:off x="2892" y="2404"/>
                <a:ext cx="3" cy="216"/>
              </a:xfrm>
              <a:prstGeom prst="rect">
                <a:avLst/>
              </a:pr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59" name="Rectangle 964"/>
              <p:cNvSpPr>
                <a:spLocks noChangeArrowheads="1"/>
              </p:cNvSpPr>
              <p:nvPr/>
            </p:nvSpPr>
            <p:spPr bwMode="auto">
              <a:xfrm>
                <a:off x="2895" y="2404"/>
                <a:ext cx="3" cy="216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60" name="Rectangle 965"/>
              <p:cNvSpPr>
                <a:spLocks noChangeArrowheads="1"/>
              </p:cNvSpPr>
              <p:nvPr/>
            </p:nvSpPr>
            <p:spPr bwMode="auto">
              <a:xfrm>
                <a:off x="2898" y="2404"/>
                <a:ext cx="3" cy="216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61" name="Rectangle 966"/>
              <p:cNvSpPr>
                <a:spLocks noChangeArrowheads="1"/>
              </p:cNvSpPr>
              <p:nvPr/>
            </p:nvSpPr>
            <p:spPr bwMode="auto">
              <a:xfrm>
                <a:off x="2901" y="2404"/>
                <a:ext cx="4" cy="216"/>
              </a:xfrm>
              <a:prstGeom prst="rect">
                <a:avLst/>
              </a:pr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62" name="Rectangle 967"/>
              <p:cNvSpPr>
                <a:spLocks noChangeArrowheads="1"/>
              </p:cNvSpPr>
              <p:nvPr/>
            </p:nvSpPr>
            <p:spPr bwMode="auto">
              <a:xfrm>
                <a:off x="2905" y="2404"/>
                <a:ext cx="3" cy="216"/>
              </a:xfrm>
              <a:prstGeom prst="rect">
                <a:avLst/>
              </a:pr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63" name="Rectangle 968"/>
              <p:cNvSpPr>
                <a:spLocks noChangeArrowheads="1"/>
              </p:cNvSpPr>
              <p:nvPr/>
            </p:nvSpPr>
            <p:spPr bwMode="auto">
              <a:xfrm>
                <a:off x="2908" y="2404"/>
                <a:ext cx="4" cy="216"/>
              </a:xfrm>
              <a:prstGeom prst="rect">
                <a:avLst/>
              </a:pr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64" name="Rectangle 969"/>
              <p:cNvSpPr>
                <a:spLocks noChangeArrowheads="1"/>
              </p:cNvSpPr>
              <p:nvPr/>
            </p:nvSpPr>
            <p:spPr bwMode="auto">
              <a:xfrm>
                <a:off x="2912" y="2404"/>
                <a:ext cx="3" cy="216"/>
              </a:xfrm>
              <a:prstGeom prst="rect">
                <a:avLst/>
              </a:pr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65" name="Rectangle 970"/>
              <p:cNvSpPr>
                <a:spLocks noChangeArrowheads="1"/>
              </p:cNvSpPr>
              <p:nvPr/>
            </p:nvSpPr>
            <p:spPr bwMode="auto">
              <a:xfrm>
                <a:off x="2915" y="2404"/>
                <a:ext cx="4" cy="216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66" name="Rectangle 971"/>
              <p:cNvSpPr>
                <a:spLocks noChangeArrowheads="1"/>
              </p:cNvSpPr>
              <p:nvPr/>
            </p:nvSpPr>
            <p:spPr bwMode="auto">
              <a:xfrm>
                <a:off x="2919" y="2404"/>
                <a:ext cx="3" cy="216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67" name="Rectangle 972"/>
              <p:cNvSpPr>
                <a:spLocks noChangeArrowheads="1"/>
              </p:cNvSpPr>
              <p:nvPr/>
            </p:nvSpPr>
            <p:spPr bwMode="auto">
              <a:xfrm>
                <a:off x="2922" y="2404"/>
                <a:ext cx="3" cy="216"/>
              </a:xfrm>
              <a:prstGeom prst="rect">
                <a:avLst/>
              </a:pr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68" name="Rectangle 973"/>
              <p:cNvSpPr>
                <a:spLocks noChangeArrowheads="1"/>
              </p:cNvSpPr>
              <p:nvPr/>
            </p:nvSpPr>
            <p:spPr bwMode="auto">
              <a:xfrm>
                <a:off x="2925" y="2404"/>
                <a:ext cx="3" cy="216"/>
              </a:xfrm>
              <a:prstGeom prst="rect">
                <a:avLst/>
              </a:pr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69" name="Rectangle 974"/>
              <p:cNvSpPr>
                <a:spLocks noChangeArrowheads="1"/>
              </p:cNvSpPr>
              <p:nvPr/>
            </p:nvSpPr>
            <p:spPr bwMode="auto">
              <a:xfrm>
                <a:off x="2928" y="2404"/>
                <a:ext cx="4" cy="216"/>
              </a:xfrm>
              <a:prstGeom prst="rect">
                <a:avLst/>
              </a:pr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70" name="Rectangle 975"/>
              <p:cNvSpPr>
                <a:spLocks noChangeArrowheads="1"/>
              </p:cNvSpPr>
              <p:nvPr/>
            </p:nvSpPr>
            <p:spPr bwMode="auto">
              <a:xfrm>
                <a:off x="2932" y="2404"/>
                <a:ext cx="4" cy="216"/>
              </a:xfrm>
              <a:prstGeom prst="rect">
                <a:avLst/>
              </a:pr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71" name="Rectangle 976"/>
              <p:cNvSpPr>
                <a:spLocks noChangeArrowheads="1"/>
              </p:cNvSpPr>
              <p:nvPr/>
            </p:nvSpPr>
            <p:spPr bwMode="auto">
              <a:xfrm>
                <a:off x="2936" y="2404"/>
                <a:ext cx="3" cy="216"/>
              </a:xfrm>
              <a:prstGeom prst="rect">
                <a:avLst/>
              </a:pr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72" name="Rectangle 977"/>
              <p:cNvSpPr>
                <a:spLocks noChangeArrowheads="1"/>
              </p:cNvSpPr>
              <p:nvPr/>
            </p:nvSpPr>
            <p:spPr bwMode="auto">
              <a:xfrm>
                <a:off x="2939" y="2404"/>
                <a:ext cx="4" cy="216"/>
              </a:xfrm>
              <a:prstGeom prst="rect">
                <a:avLst/>
              </a:pr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73" name="Rectangle 978"/>
              <p:cNvSpPr>
                <a:spLocks noChangeArrowheads="1"/>
              </p:cNvSpPr>
              <p:nvPr/>
            </p:nvSpPr>
            <p:spPr bwMode="auto">
              <a:xfrm>
                <a:off x="2943" y="2404"/>
                <a:ext cx="3" cy="216"/>
              </a:xfrm>
              <a:prstGeom prst="rect">
                <a:avLst/>
              </a:pr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74" name="Rectangle 979"/>
              <p:cNvSpPr>
                <a:spLocks noChangeArrowheads="1"/>
              </p:cNvSpPr>
              <p:nvPr/>
            </p:nvSpPr>
            <p:spPr bwMode="auto">
              <a:xfrm>
                <a:off x="2946" y="2404"/>
                <a:ext cx="2" cy="216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75" name="Rectangle 980"/>
              <p:cNvSpPr>
                <a:spLocks noChangeArrowheads="1"/>
              </p:cNvSpPr>
              <p:nvPr/>
            </p:nvSpPr>
            <p:spPr bwMode="auto">
              <a:xfrm>
                <a:off x="2948" y="2404"/>
                <a:ext cx="4" cy="216"/>
              </a:xfrm>
              <a:prstGeom prst="rect">
                <a:avLst/>
              </a:pr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76" name="Rectangle 981"/>
              <p:cNvSpPr>
                <a:spLocks noChangeArrowheads="1"/>
              </p:cNvSpPr>
              <p:nvPr/>
            </p:nvSpPr>
            <p:spPr bwMode="auto">
              <a:xfrm>
                <a:off x="2952" y="2404"/>
                <a:ext cx="3" cy="216"/>
              </a:xfrm>
              <a:prstGeom prst="rect">
                <a:avLst/>
              </a:pr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77" name="Rectangle 982"/>
              <p:cNvSpPr>
                <a:spLocks noChangeArrowheads="1"/>
              </p:cNvSpPr>
              <p:nvPr/>
            </p:nvSpPr>
            <p:spPr bwMode="auto">
              <a:xfrm>
                <a:off x="2955" y="2404"/>
                <a:ext cx="4" cy="216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78" name="Rectangle 983"/>
              <p:cNvSpPr>
                <a:spLocks noChangeArrowheads="1"/>
              </p:cNvSpPr>
              <p:nvPr/>
            </p:nvSpPr>
            <p:spPr bwMode="auto">
              <a:xfrm>
                <a:off x="2959" y="2404"/>
                <a:ext cx="3" cy="216"/>
              </a:xfrm>
              <a:prstGeom prst="rect">
                <a:avLst/>
              </a:pr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79" name="Rectangle 984"/>
              <p:cNvSpPr>
                <a:spLocks noChangeArrowheads="1"/>
              </p:cNvSpPr>
              <p:nvPr/>
            </p:nvSpPr>
            <p:spPr bwMode="auto">
              <a:xfrm>
                <a:off x="2962" y="2404"/>
                <a:ext cx="4" cy="216"/>
              </a:xfrm>
              <a:prstGeom prst="rect">
                <a:avLst/>
              </a:pr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80" name="Rectangle 985"/>
              <p:cNvSpPr>
                <a:spLocks noChangeArrowheads="1"/>
              </p:cNvSpPr>
              <p:nvPr/>
            </p:nvSpPr>
            <p:spPr bwMode="auto">
              <a:xfrm>
                <a:off x="2966" y="2404"/>
                <a:ext cx="4" cy="216"/>
              </a:xfrm>
              <a:prstGeom prst="rect">
                <a:avLst/>
              </a:prstGeom>
              <a:solidFill>
                <a:srgbClr val="888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81" name="Rectangle 986"/>
              <p:cNvSpPr>
                <a:spLocks noChangeArrowheads="1"/>
              </p:cNvSpPr>
              <p:nvPr/>
            </p:nvSpPr>
            <p:spPr bwMode="auto">
              <a:xfrm>
                <a:off x="2970" y="2404"/>
                <a:ext cx="2" cy="216"/>
              </a:xfrm>
              <a:prstGeom prst="rect">
                <a:avLst/>
              </a:pr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82" name="Rectangle 987"/>
              <p:cNvSpPr>
                <a:spLocks noChangeArrowheads="1"/>
              </p:cNvSpPr>
              <p:nvPr/>
            </p:nvSpPr>
            <p:spPr bwMode="auto">
              <a:xfrm>
                <a:off x="2972" y="2404"/>
                <a:ext cx="4" cy="216"/>
              </a:xfrm>
              <a:prstGeom prst="rect">
                <a:avLst/>
              </a:pr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83" name="Rectangle 988"/>
              <p:cNvSpPr>
                <a:spLocks noChangeArrowheads="1"/>
              </p:cNvSpPr>
              <p:nvPr/>
            </p:nvSpPr>
            <p:spPr bwMode="auto">
              <a:xfrm>
                <a:off x="2976" y="2404"/>
                <a:ext cx="3" cy="216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84" name="Freeform 989"/>
              <p:cNvSpPr>
                <a:spLocks/>
              </p:cNvSpPr>
              <p:nvPr/>
            </p:nvSpPr>
            <p:spPr bwMode="auto">
              <a:xfrm>
                <a:off x="2548" y="2403"/>
                <a:ext cx="433" cy="2"/>
              </a:xfrm>
              <a:custGeom>
                <a:avLst/>
                <a:gdLst>
                  <a:gd name="T0" fmla="*/ 109 w 866"/>
                  <a:gd name="T1" fmla="*/ 1 h 4"/>
                  <a:gd name="T2" fmla="*/ 108 w 866"/>
                  <a:gd name="T3" fmla="*/ 0 h 4"/>
                  <a:gd name="T4" fmla="*/ 0 w 866"/>
                  <a:gd name="T5" fmla="*/ 0 h 4"/>
                  <a:gd name="T6" fmla="*/ 0 w 866"/>
                  <a:gd name="T7" fmla="*/ 1 h 4"/>
                  <a:gd name="T8" fmla="*/ 108 w 866"/>
                  <a:gd name="T9" fmla="*/ 1 h 4"/>
                  <a:gd name="T10" fmla="*/ 108 w 866"/>
                  <a:gd name="T11" fmla="*/ 1 h 4"/>
                  <a:gd name="T12" fmla="*/ 109 w 866"/>
                  <a:gd name="T13" fmla="*/ 1 h 4"/>
                  <a:gd name="T14" fmla="*/ 109 w 866"/>
                  <a:gd name="T15" fmla="*/ 0 h 4"/>
                  <a:gd name="T16" fmla="*/ 108 w 866"/>
                  <a:gd name="T17" fmla="*/ 0 h 4"/>
                  <a:gd name="T18" fmla="*/ 109 w 866"/>
                  <a:gd name="T19" fmla="*/ 1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66" h="4">
                    <a:moveTo>
                      <a:pt x="866" y="2"/>
                    </a:moveTo>
                    <a:lnTo>
                      <a:pt x="86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862" y="4"/>
                    </a:lnTo>
                    <a:lnTo>
                      <a:pt x="858" y="2"/>
                    </a:lnTo>
                    <a:lnTo>
                      <a:pt x="866" y="2"/>
                    </a:lnTo>
                    <a:lnTo>
                      <a:pt x="866" y="0"/>
                    </a:lnTo>
                    <a:lnTo>
                      <a:pt x="862" y="0"/>
                    </a:lnTo>
                    <a:lnTo>
                      <a:pt x="866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85" name="Freeform 990"/>
              <p:cNvSpPr>
                <a:spLocks/>
              </p:cNvSpPr>
              <p:nvPr/>
            </p:nvSpPr>
            <p:spPr bwMode="auto">
              <a:xfrm>
                <a:off x="2976" y="2404"/>
                <a:ext cx="5" cy="217"/>
              </a:xfrm>
              <a:custGeom>
                <a:avLst/>
                <a:gdLst>
                  <a:gd name="T0" fmla="*/ 1 w 10"/>
                  <a:gd name="T1" fmla="*/ 55 h 433"/>
                  <a:gd name="T2" fmla="*/ 2 w 10"/>
                  <a:gd name="T3" fmla="*/ 54 h 433"/>
                  <a:gd name="T4" fmla="*/ 2 w 10"/>
                  <a:gd name="T5" fmla="*/ 0 h 433"/>
                  <a:gd name="T6" fmla="*/ 0 w 10"/>
                  <a:gd name="T7" fmla="*/ 0 h 433"/>
                  <a:gd name="T8" fmla="*/ 0 w 10"/>
                  <a:gd name="T9" fmla="*/ 54 h 433"/>
                  <a:gd name="T10" fmla="*/ 1 w 10"/>
                  <a:gd name="T11" fmla="*/ 54 h 433"/>
                  <a:gd name="T12" fmla="*/ 1 w 10"/>
                  <a:gd name="T13" fmla="*/ 55 h 433"/>
                  <a:gd name="T14" fmla="*/ 2 w 10"/>
                  <a:gd name="T15" fmla="*/ 55 h 433"/>
                  <a:gd name="T16" fmla="*/ 2 w 10"/>
                  <a:gd name="T17" fmla="*/ 54 h 433"/>
                  <a:gd name="T18" fmla="*/ 1 w 10"/>
                  <a:gd name="T19" fmla="*/ 55 h 4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" h="433">
                    <a:moveTo>
                      <a:pt x="6" y="433"/>
                    </a:moveTo>
                    <a:lnTo>
                      <a:pt x="10" y="432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432"/>
                    </a:lnTo>
                    <a:lnTo>
                      <a:pt x="6" y="430"/>
                    </a:lnTo>
                    <a:lnTo>
                      <a:pt x="6" y="433"/>
                    </a:lnTo>
                    <a:lnTo>
                      <a:pt x="10" y="433"/>
                    </a:lnTo>
                    <a:lnTo>
                      <a:pt x="10" y="432"/>
                    </a:lnTo>
                    <a:lnTo>
                      <a:pt x="6" y="4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86" name="Freeform 991"/>
              <p:cNvSpPr>
                <a:spLocks/>
              </p:cNvSpPr>
              <p:nvPr/>
            </p:nvSpPr>
            <p:spPr bwMode="auto">
              <a:xfrm>
                <a:off x="2546" y="2619"/>
                <a:ext cx="433" cy="2"/>
              </a:xfrm>
              <a:custGeom>
                <a:avLst/>
                <a:gdLst>
                  <a:gd name="T0" fmla="*/ 0 w 866"/>
                  <a:gd name="T1" fmla="*/ 1 h 3"/>
                  <a:gd name="T2" fmla="*/ 1 w 866"/>
                  <a:gd name="T3" fmla="*/ 1 h 3"/>
                  <a:gd name="T4" fmla="*/ 109 w 866"/>
                  <a:gd name="T5" fmla="*/ 1 h 3"/>
                  <a:gd name="T6" fmla="*/ 109 w 866"/>
                  <a:gd name="T7" fmla="*/ 0 h 3"/>
                  <a:gd name="T8" fmla="*/ 1 w 866"/>
                  <a:gd name="T9" fmla="*/ 0 h 3"/>
                  <a:gd name="T10" fmla="*/ 1 w 866"/>
                  <a:gd name="T11" fmla="*/ 1 h 3"/>
                  <a:gd name="T12" fmla="*/ 0 w 866"/>
                  <a:gd name="T13" fmla="*/ 1 h 3"/>
                  <a:gd name="T14" fmla="*/ 0 w 866"/>
                  <a:gd name="T15" fmla="*/ 1 h 3"/>
                  <a:gd name="T16" fmla="*/ 1 w 866"/>
                  <a:gd name="T17" fmla="*/ 1 h 3"/>
                  <a:gd name="T18" fmla="*/ 0 w 866"/>
                  <a:gd name="T19" fmla="*/ 1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66" h="3">
                    <a:moveTo>
                      <a:pt x="0" y="2"/>
                    </a:moveTo>
                    <a:lnTo>
                      <a:pt x="4" y="3"/>
                    </a:lnTo>
                    <a:lnTo>
                      <a:pt x="866" y="3"/>
                    </a:lnTo>
                    <a:lnTo>
                      <a:pt x="866" y="0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87" name="Freeform 992"/>
              <p:cNvSpPr>
                <a:spLocks/>
              </p:cNvSpPr>
              <p:nvPr/>
            </p:nvSpPr>
            <p:spPr bwMode="auto">
              <a:xfrm>
                <a:off x="2546" y="2403"/>
                <a:ext cx="5" cy="217"/>
              </a:xfrm>
              <a:custGeom>
                <a:avLst/>
                <a:gdLst>
                  <a:gd name="T0" fmla="*/ 1 w 10"/>
                  <a:gd name="T1" fmla="*/ 0 h 434"/>
                  <a:gd name="T2" fmla="*/ 0 w 10"/>
                  <a:gd name="T3" fmla="*/ 1 h 434"/>
                  <a:gd name="T4" fmla="*/ 0 w 10"/>
                  <a:gd name="T5" fmla="*/ 55 h 434"/>
                  <a:gd name="T6" fmla="*/ 2 w 10"/>
                  <a:gd name="T7" fmla="*/ 55 h 434"/>
                  <a:gd name="T8" fmla="*/ 2 w 10"/>
                  <a:gd name="T9" fmla="*/ 1 h 434"/>
                  <a:gd name="T10" fmla="*/ 1 w 10"/>
                  <a:gd name="T11" fmla="*/ 1 h 434"/>
                  <a:gd name="T12" fmla="*/ 1 w 10"/>
                  <a:gd name="T13" fmla="*/ 0 h 434"/>
                  <a:gd name="T14" fmla="*/ 0 w 10"/>
                  <a:gd name="T15" fmla="*/ 0 h 434"/>
                  <a:gd name="T16" fmla="*/ 0 w 10"/>
                  <a:gd name="T17" fmla="*/ 1 h 434"/>
                  <a:gd name="T18" fmla="*/ 1 w 10"/>
                  <a:gd name="T19" fmla="*/ 0 h 4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" h="434">
                    <a:moveTo>
                      <a:pt x="4" y="0"/>
                    </a:moveTo>
                    <a:lnTo>
                      <a:pt x="0" y="2"/>
                    </a:lnTo>
                    <a:lnTo>
                      <a:pt x="0" y="434"/>
                    </a:lnTo>
                    <a:lnTo>
                      <a:pt x="10" y="434"/>
                    </a:lnTo>
                    <a:lnTo>
                      <a:pt x="10" y="2"/>
                    </a:lnTo>
                    <a:lnTo>
                      <a:pt x="4" y="5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88" name="Freeform 993"/>
              <p:cNvSpPr>
                <a:spLocks/>
              </p:cNvSpPr>
              <p:nvPr/>
            </p:nvSpPr>
            <p:spPr bwMode="auto">
              <a:xfrm>
                <a:off x="2764" y="2403"/>
                <a:ext cx="215" cy="3"/>
              </a:xfrm>
              <a:custGeom>
                <a:avLst/>
                <a:gdLst>
                  <a:gd name="T0" fmla="*/ 54 w 430"/>
                  <a:gd name="T1" fmla="*/ 1 h 5"/>
                  <a:gd name="T2" fmla="*/ 54 w 430"/>
                  <a:gd name="T3" fmla="*/ 1 h 5"/>
                  <a:gd name="T4" fmla="*/ 54 w 430"/>
                  <a:gd name="T5" fmla="*/ 1 h 5"/>
                  <a:gd name="T6" fmla="*/ 54 w 430"/>
                  <a:gd name="T7" fmla="*/ 1 h 5"/>
                  <a:gd name="T8" fmla="*/ 54 w 430"/>
                  <a:gd name="T9" fmla="*/ 1 h 5"/>
                  <a:gd name="T10" fmla="*/ 54 w 430"/>
                  <a:gd name="T11" fmla="*/ 1 h 5"/>
                  <a:gd name="T12" fmla="*/ 54 w 430"/>
                  <a:gd name="T13" fmla="*/ 1 h 5"/>
                  <a:gd name="T14" fmla="*/ 54 w 430"/>
                  <a:gd name="T15" fmla="*/ 1 h 5"/>
                  <a:gd name="T16" fmla="*/ 54 w 430"/>
                  <a:gd name="T17" fmla="*/ 0 h 5"/>
                  <a:gd name="T18" fmla="*/ 0 w 430"/>
                  <a:gd name="T19" fmla="*/ 1 h 5"/>
                  <a:gd name="T20" fmla="*/ 54 w 430"/>
                  <a:gd name="T21" fmla="*/ 1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0" h="5">
                    <a:moveTo>
                      <a:pt x="430" y="5"/>
                    </a:moveTo>
                    <a:lnTo>
                      <a:pt x="430" y="4"/>
                    </a:lnTo>
                    <a:lnTo>
                      <a:pt x="430" y="2"/>
                    </a:lnTo>
                    <a:lnTo>
                      <a:pt x="430" y="0"/>
                    </a:lnTo>
                    <a:lnTo>
                      <a:pt x="0" y="4"/>
                    </a:lnTo>
                    <a:lnTo>
                      <a:pt x="430" y="5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89" name="Freeform 994"/>
              <p:cNvSpPr>
                <a:spLocks/>
              </p:cNvSpPr>
              <p:nvPr/>
            </p:nvSpPr>
            <p:spPr bwMode="auto">
              <a:xfrm>
                <a:off x="2764" y="2401"/>
                <a:ext cx="215" cy="4"/>
              </a:xfrm>
              <a:custGeom>
                <a:avLst/>
                <a:gdLst>
                  <a:gd name="T0" fmla="*/ 54 w 430"/>
                  <a:gd name="T1" fmla="*/ 1 h 8"/>
                  <a:gd name="T2" fmla="*/ 54 w 430"/>
                  <a:gd name="T3" fmla="*/ 1 h 8"/>
                  <a:gd name="T4" fmla="*/ 54 w 430"/>
                  <a:gd name="T5" fmla="*/ 1 h 8"/>
                  <a:gd name="T6" fmla="*/ 54 w 430"/>
                  <a:gd name="T7" fmla="*/ 1 h 8"/>
                  <a:gd name="T8" fmla="*/ 54 w 430"/>
                  <a:gd name="T9" fmla="*/ 1 h 8"/>
                  <a:gd name="T10" fmla="*/ 54 w 430"/>
                  <a:gd name="T11" fmla="*/ 1 h 8"/>
                  <a:gd name="T12" fmla="*/ 54 w 430"/>
                  <a:gd name="T13" fmla="*/ 0 h 8"/>
                  <a:gd name="T14" fmla="*/ 54 w 430"/>
                  <a:gd name="T15" fmla="*/ 0 h 8"/>
                  <a:gd name="T16" fmla="*/ 54 w 430"/>
                  <a:gd name="T17" fmla="*/ 0 h 8"/>
                  <a:gd name="T18" fmla="*/ 0 w 430"/>
                  <a:gd name="T19" fmla="*/ 1 h 8"/>
                  <a:gd name="T20" fmla="*/ 54 w 430"/>
                  <a:gd name="T21" fmla="*/ 1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0" h="8">
                    <a:moveTo>
                      <a:pt x="430" y="4"/>
                    </a:moveTo>
                    <a:lnTo>
                      <a:pt x="430" y="4"/>
                    </a:lnTo>
                    <a:lnTo>
                      <a:pt x="428" y="2"/>
                    </a:lnTo>
                    <a:lnTo>
                      <a:pt x="426" y="0"/>
                    </a:lnTo>
                    <a:lnTo>
                      <a:pt x="0" y="8"/>
                    </a:lnTo>
                    <a:lnTo>
                      <a:pt x="430" y="4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90" name="Freeform 995"/>
              <p:cNvSpPr>
                <a:spLocks/>
              </p:cNvSpPr>
              <p:nvPr/>
            </p:nvSpPr>
            <p:spPr bwMode="auto">
              <a:xfrm>
                <a:off x="2764" y="2398"/>
                <a:ext cx="212" cy="7"/>
              </a:xfrm>
              <a:custGeom>
                <a:avLst/>
                <a:gdLst>
                  <a:gd name="T0" fmla="*/ 53 w 424"/>
                  <a:gd name="T1" fmla="*/ 1 h 14"/>
                  <a:gd name="T2" fmla="*/ 53 w 424"/>
                  <a:gd name="T3" fmla="*/ 1 h 14"/>
                  <a:gd name="T4" fmla="*/ 53 w 424"/>
                  <a:gd name="T5" fmla="*/ 1 h 14"/>
                  <a:gd name="T6" fmla="*/ 53 w 424"/>
                  <a:gd name="T7" fmla="*/ 1 h 14"/>
                  <a:gd name="T8" fmla="*/ 53 w 424"/>
                  <a:gd name="T9" fmla="*/ 1 h 14"/>
                  <a:gd name="T10" fmla="*/ 53 w 424"/>
                  <a:gd name="T11" fmla="*/ 1 h 14"/>
                  <a:gd name="T12" fmla="*/ 53 w 424"/>
                  <a:gd name="T13" fmla="*/ 1 h 14"/>
                  <a:gd name="T14" fmla="*/ 53 w 424"/>
                  <a:gd name="T15" fmla="*/ 1 h 14"/>
                  <a:gd name="T16" fmla="*/ 53 w 424"/>
                  <a:gd name="T17" fmla="*/ 0 h 14"/>
                  <a:gd name="T18" fmla="*/ 0 w 424"/>
                  <a:gd name="T19" fmla="*/ 2 h 14"/>
                  <a:gd name="T20" fmla="*/ 53 w 424"/>
                  <a:gd name="T21" fmla="*/ 1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24" h="14">
                    <a:moveTo>
                      <a:pt x="424" y="6"/>
                    </a:moveTo>
                    <a:lnTo>
                      <a:pt x="424" y="4"/>
                    </a:lnTo>
                    <a:lnTo>
                      <a:pt x="423" y="4"/>
                    </a:lnTo>
                    <a:lnTo>
                      <a:pt x="423" y="2"/>
                    </a:lnTo>
                    <a:lnTo>
                      <a:pt x="421" y="2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0" y="14"/>
                    </a:lnTo>
                    <a:lnTo>
                      <a:pt x="424" y="6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91" name="Freeform 996"/>
              <p:cNvSpPr>
                <a:spLocks/>
              </p:cNvSpPr>
              <p:nvPr/>
            </p:nvSpPr>
            <p:spPr bwMode="auto">
              <a:xfrm>
                <a:off x="2764" y="2396"/>
                <a:ext cx="209" cy="9"/>
              </a:xfrm>
              <a:custGeom>
                <a:avLst/>
                <a:gdLst>
                  <a:gd name="T0" fmla="*/ 52 w 419"/>
                  <a:gd name="T1" fmla="*/ 1 h 18"/>
                  <a:gd name="T2" fmla="*/ 52 w 419"/>
                  <a:gd name="T3" fmla="*/ 1 h 18"/>
                  <a:gd name="T4" fmla="*/ 51 w 419"/>
                  <a:gd name="T5" fmla="*/ 1 h 18"/>
                  <a:gd name="T6" fmla="*/ 51 w 419"/>
                  <a:gd name="T7" fmla="*/ 1 h 18"/>
                  <a:gd name="T8" fmla="*/ 51 w 419"/>
                  <a:gd name="T9" fmla="*/ 1 h 18"/>
                  <a:gd name="T10" fmla="*/ 51 w 419"/>
                  <a:gd name="T11" fmla="*/ 1 h 18"/>
                  <a:gd name="T12" fmla="*/ 51 w 419"/>
                  <a:gd name="T13" fmla="*/ 0 h 18"/>
                  <a:gd name="T14" fmla="*/ 50 w 419"/>
                  <a:gd name="T15" fmla="*/ 0 h 18"/>
                  <a:gd name="T16" fmla="*/ 50 w 419"/>
                  <a:gd name="T17" fmla="*/ 0 h 18"/>
                  <a:gd name="T18" fmla="*/ 0 w 419"/>
                  <a:gd name="T19" fmla="*/ 3 h 18"/>
                  <a:gd name="T20" fmla="*/ 52 w 419"/>
                  <a:gd name="T21" fmla="*/ 1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9" h="18">
                    <a:moveTo>
                      <a:pt x="419" y="4"/>
                    </a:moveTo>
                    <a:lnTo>
                      <a:pt x="417" y="4"/>
                    </a:lnTo>
                    <a:lnTo>
                      <a:pt x="415" y="4"/>
                    </a:lnTo>
                    <a:lnTo>
                      <a:pt x="413" y="2"/>
                    </a:lnTo>
                    <a:lnTo>
                      <a:pt x="411" y="2"/>
                    </a:lnTo>
                    <a:lnTo>
                      <a:pt x="409" y="0"/>
                    </a:lnTo>
                    <a:lnTo>
                      <a:pt x="407" y="0"/>
                    </a:lnTo>
                    <a:lnTo>
                      <a:pt x="405" y="0"/>
                    </a:lnTo>
                    <a:lnTo>
                      <a:pt x="0" y="18"/>
                    </a:lnTo>
                    <a:lnTo>
                      <a:pt x="419" y="4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92" name="Freeform 997"/>
              <p:cNvSpPr>
                <a:spLocks/>
              </p:cNvSpPr>
              <p:nvPr/>
            </p:nvSpPr>
            <p:spPr bwMode="auto">
              <a:xfrm>
                <a:off x="2764" y="2394"/>
                <a:ext cx="203" cy="11"/>
              </a:xfrm>
              <a:custGeom>
                <a:avLst/>
                <a:gdLst>
                  <a:gd name="T0" fmla="*/ 51 w 405"/>
                  <a:gd name="T1" fmla="*/ 1 h 22"/>
                  <a:gd name="T2" fmla="*/ 51 w 405"/>
                  <a:gd name="T3" fmla="*/ 1 h 22"/>
                  <a:gd name="T4" fmla="*/ 51 w 405"/>
                  <a:gd name="T5" fmla="*/ 1 h 22"/>
                  <a:gd name="T6" fmla="*/ 51 w 405"/>
                  <a:gd name="T7" fmla="*/ 1 h 22"/>
                  <a:gd name="T8" fmla="*/ 50 w 405"/>
                  <a:gd name="T9" fmla="*/ 1 h 22"/>
                  <a:gd name="T10" fmla="*/ 50 w 405"/>
                  <a:gd name="T11" fmla="*/ 1 h 22"/>
                  <a:gd name="T12" fmla="*/ 50 w 405"/>
                  <a:gd name="T13" fmla="*/ 0 h 22"/>
                  <a:gd name="T14" fmla="*/ 50 w 405"/>
                  <a:gd name="T15" fmla="*/ 0 h 22"/>
                  <a:gd name="T16" fmla="*/ 49 w 405"/>
                  <a:gd name="T17" fmla="*/ 0 h 22"/>
                  <a:gd name="T18" fmla="*/ 0 w 405"/>
                  <a:gd name="T19" fmla="*/ 3 h 22"/>
                  <a:gd name="T20" fmla="*/ 51 w 405"/>
                  <a:gd name="T21" fmla="*/ 1 h 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05" h="22">
                    <a:moveTo>
                      <a:pt x="405" y="4"/>
                    </a:moveTo>
                    <a:lnTo>
                      <a:pt x="405" y="4"/>
                    </a:lnTo>
                    <a:lnTo>
                      <a:pt x="403" y="2"/>
                    </a:lnTo>
                    <a:lnTo>
                      <a:pt x="401" y="2"/>
                    </a:lnTo>
                    <a:lnTo>
                      <a:pt x="400" y="2"/>
                    </a:lnTo>
                    <a:lnTo>
                      <a:pt x="398" y="2"/>
                    </a:lnTo>
                    <a:lnTo>
                      <a:pt x="396" y="0"/>
                    </a:lnTo>
                    <a:lnTo>
                      <a:pt x="394" y="0"/>
                    </a:lnTo>
                    <a:lnTo>
                      <a:pt x="392" y="0"/>
                    </a:lnTo>
                    <a:lnTo>
                      <a:pt x="0" y="22"/>
                    </a:lnTo>
                    <a:lnTo>
                      <a:pt x="405" y="4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93" name="Freeform 998"/>
              <p:cNvSpPr>
                <a:spLocks/>
              </p:cNvSpPr>
              <p:nvPr/>
            </p:nvSpPr>
            <p:spPr bwMode="auto">
              <a:xfrm>
                <a:off x="2764" y="2392"/>
                <a:ext cx="196" cy="13"/>
              </a:xfrm>
              <a:custGeom>
                <a:avLst/>
                <a:gdLst>
                  <a:gd name="T0" fmla="*/ 49 w 392"/>
                  <a:gd name="T1" fmla="*/ 1 h 25"/>
                  <a:gd name="T2" fmla="*/ 49 w 392"/>
                  <a:gd name="T3" fmla="*/ 1 h 25"/>
                  <a:gd name="T4" fmla="*/ 49 w 392"/>
                  <a:gd name="T5" fmla="*/ 1 h 25"/>
                  <a:gd name="T6" fmla="*/ 49 w 392"/>
                  <a:gd name="T7" fmla="*/ 1 h 25"/>
                  <a:gd name="T8" fmla="*/ 49 w 392"/>
                  <a:gd name="T9" fmla="*/ 1 h 25"/>
                  <a:gd name="T10" fmla="*/ 48 w 392"/>
                  <a:gd name="T11" fmla="*/ 1 h 25"/>
                  <a:gd name="T12" fmla="*/ 48 w 392"/>
                  <a:gd name="T13" fmla="*/ 1 h 25"/>
                  <a:gd name="T14" fmla="*/ 48 w 392"/>
                  <a:gd name="T15" fmla="*/ 0 h 25"/>
                  <a:gd name="T16" fmla="*/ 48 w 392"/>
                  <a:gd name="T17" fmla="*/ 0 h 25"/>
                  <a:gd name="T18" fmla="*/ 0 w 392"/>
                  <a:gd name="T19" fmla="*/ 4 h 25"/>
                  <a:gd name="T20" fmla="*/ 49 w 392"/>
                  <a:gd name="T21" fmla="*/ 1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2" h="25">
                    <a:moveTo>
                      <a:pt x="392" y="3"/>
                    </a:moveTo>
                    <a:lnTo>
                      <a:pt x="390" y="3"/>
                    </a:lnTo>
                    <a:lnTo>
                      <a:pt x="390" y="1"/>
                    </a:lnTo>
                    <a:lnTo>
                      <a:pt x="388" y="1"/>
                    </a:lnTo>
                    <a:lnTo>
                      <a:pt x="386" y="1"/>
                    </a:lnTo>
                    <a:lnTo>
                      <a:pt x="384" y="1"/>
                    </a:lnTo>
                    <a:lnTo>
                      <a:pt x="382" y="1"/>
                    </a:lnTo>
                    <a:lnTo>
                      <a:pt x="380" y="0"/>
                    </a:lnTo>
                    <a:lnTo>
                      <a:pt x="378" y="0"/>
                    </a:lnTo>
                    <a:lnTo>
                      <a:pt x="0" y="25"/>
                    </a:lnTo>
                    <a:lnTo>
                      <a:pt x="392" y="3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94" name="Freeform 999"/>
              <p:cNvSpPr>
                <a:spLocks/>
              </p:cNvSpPr>
              <p:nvPr/>
            </p:nvSpPr>
            <p:spPr bwMode="auto">
              <a:xfrm>
                <a:off x="2764" y="2390"/>
                <a:ext cx="188" cy="15"/>
              </a:xfrm>
              <a:custGeom>
                <a:avLst/>
                <a:gdLst>
                  <a:gd name="T0" fmla="*/ 47 w 376"/>
                  <a:gd name="T1" fmla="*/ 1 h 29"/>
                  <a:gd name="T2" fmla="*/ 47 w 376"/>
                  <a:gd name="T3" fmla="*/ 1 h 29"/>
                  <a:gd name="T4" fmla="*/ 47 w 376"/>
                  <a:gd name="T5" fmla="*/ 1 h 29"/>
                  <a:gd name="T6" fmla="*/ 47 w 376"/>
                  <a:gd name="T7" fmla="*/ 1 h 29"/>
                  <a:gd name="T8" fmla="*/ 47 w 376"/>
                  <a:gd name="T9" fmla="*/ 1 h 29"/>
                  <a:gd name="T10" fmla="*/ 46 w 376"/>
                  <a:gd name="T11" fmla="*/ 1 h 29"/>
                  <a:gd name="T12" fmla="*/ 46 w 376"/>
                  <a:gd name="T13" fmla="*/ 1 h 29"/>
                  <a:gd name="T14" fmla="*/ 46 w 376"/>
                  <a:gd name="T15" fmla="*/ 1 h 29"/>
                  <a:gd name="T16" fmla="*/ 46 w 376"/>
                  <a:gd name="T17" fmla="*/ 0 h 29"/>
                  <a:gd name="T18" fmla="*/ 0 w 376"/>
                  <a:gd name="T19" fmla="*/ 4 h 29"/>
                  <a:gd name="T20" fmla="*/ 47 w 376"/>
                  <a:gd name="T21" fmla="*/ 1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6" h="29">
                    <a:moveTo>
                      <a:pt x="376" y="4"/>
                    </a:moveTo>
                    <a:lnTo>
                      <a:pt x="375" y="4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2"/>
                    </a:lnTo>
                    <a:lnTo>
                      <a:pt x="367" y="2"/>
                    </a:lnTo>
                    <a:lnTo>
                      <a:pt x="365" y="2"/>
                    </a:lnTo>
                    <a:lnTo>
                      <a:pt x="363" y="2"/>
                    </a:lnTo>
                    <a:lnTo>
                      <a:pt x="361" y="0"/>
                    </a:lnTo>
                    <a:lnTo>
                      <a:pt x="0" y="29"/>
                    </a:lnTo>
                    <a:lnTo>
                      <a:pt x="376" y="4"/>
                    </a:ln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95" name="Freeform 1000"/>
              <p:cNvSpPr>
                <a:spLocks/>
              </p:cNvSpPr>
              <p:nvPr/>
            </p:nvSpPr>
            <p:spPr bwMode="auto">
              <a:xfrm>
                <a:off x="2764" y="2389"/>
                <a:ext cx="181" cy="16"/>
              </a:xfrm>
              <a:custGeom>
                <a:avLst/>
                <a:gdLst>
                  <a:gd name="T0" fmla="*/ 46 w 361"/>
                  <a:gd name="T1" fmla="*/ 1 h 31"/>
                  <a:gd name="T2" fmla="*/ 45 w 361"/>
                  <a:gd name="T3" fmla="*/ 1 h 31"/>
                  <a:gd name="T4" fmla="*/ 45 w 361"/>
                  <a:gd name="T5" fmla="*/ 1 h 31"/>
                  <a:gd name="T6" fmla="*/ 45 w 361"/>
                  <a:gd name="T7" fmla="*/ 1 h 31"/>
                  <a:gd name="T8" fmla="*/ 45 w 361"/>
                  <a:gd name="T9" fmla="*/ 1 h 31"/>
                  <a:gd name="T10" fmla="*/ 44 w 361"/>
                  <a:gd name="T11" fmla="*/ 1 h 31"/>
                  <a:gd name="T12" fmla="*/ 44 w 361"/>
                  <a:gd name="T13" fmla="*/ 1 h 31"/>
                  <a:gd name="T14" fmla="*/ 44 w 361"/>
                  <a:gd name="T15" fmla="*/ 0 h 31"/>
                  <a:gd name="T16" fmla="*/ 43 w 361"/>
                  <a:gd name="T17" fmla="*/ 0 h 31"/>
                  <a:gd name="T18" fmla="*/ 0 w 361"/>
                  <a:gd name="T19" fmla="*/ 4 h 31"/>
                  <a:gd name="T20" fmla="*/ 46 w 361"/>
                  <a:gd name="T21" fmla="*/ 1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61" h="31">
                    <a:moveTo>
                      <a:pt x="361" y="4"/>
                    </a:moveTo>
                    <a:lnTo>
                      <a:pt x="359" y="2"/>
                    </a:lnTo>
                    <a:lnTo>
                      <a:pt x="357" y="2"/>
                    </a:lnTo>
                    <a:lnTo>
                      <a:pt x="355" y="2"/>
                    </a:lnTo>
                    <a:lnTo>
                      <a:pt x="353" y="2"/>
                    </a:lnTo>
                    <a:lnTo>
                      <a:pt x="350" y="2"/>
                    </a:lnTo>
                    <a:lnTo>
                      <a:pt x="348" y="2"/>
                    </a:lnTo>
                    <a:lnTo>
                      <a:pt x="346" y="0"/>
                    </a:lnTo>
                    <a:lnTo>
                      <a:pt x="344" y="0"/>
                    </a:lnTo>
                    <a:lnTo>
                      <a:pt x="0" y="31"/>
                    </a:lnTo>
                    <a:lnTo>
                      <a:pt x="361" y="4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96" name="Freeform 1001"/>
              <p:cNvSpPr>
                <a:spLocks/>
              </p:cNvSpPr>
              <p:nvPr/>
            </p:nvSpPr>
            <p:spPr bwMode="auto">
              <a:xfrm>
                <a:off x="2764" y="2388"/>
                <a:ext cx="172" cy="17"/>
              </a:xfrm>
              <a:custGeom>
                <a:avLst/>
                <a:gdLst>
                  <a:gd name="T0" fmla="*/ 43 w 344"/>
                  <a:gd name="T1" fmla="*/ 1 h 33"/>
                  <a:gd name="T2" fmla="*/ 43 w 344"/>
                  <a:gd name="T3" fmla="*/ 1 h 33"/>
                  <a:gd name="T4" fmla="*/ 43 w 344"/>
                  <a:gd name="T5" fmla="*/ 1 h 33"/>
                  <a:gd name="T6" fmla="*/ 43 w 344"/>
                  <a:gd name="T7" fmla="*/ 1 h 33"/>
                  <a:gd name="T8" fmla="*/ 42 w 344"/>
                  <a:gd name="T9" fmla="*/ 1 h 33"/>
                  <a:gd name="T10" fmla="*/ 42 w 344"/>
                  <a:gd name="T11" fmla="*/ 0 h 33"/>
                  <a:gd name="T12" fmla="*/ 42 w 344"/>
                  <a:gd name="T13" fmla="*/ 0 h 33"/>
                  <a:gd name="T14" fmla="*/ 41 w 344"/>
                  <a:gd name="T15" fmla="*/ 0 h 33"/>
                  <a:gd name="T16" fmla="*/ 41 w 344"/>
                  <a:gd name="T17" fmla="*/ 0 h 33"/>
                  <a:gd name="T18" fmla="*/ 0 w 344"/>
                  <a:gd name="T19" fmla="*/ 5 h 33"/>
                  <a:gd name="T20" fmla="*/ 43 w 344"/>
                  <a:gd name="T21" fmla="*/ 1 h 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44" h="33">
                    <a:moveTo>
                      <a:pt x="344" y="2"/>
                    </a:moveTo>
                    <a:lnTo>
                      <a:pt x="342" y="2"/>
                    </a:lnTo>
                    <a:lnTo>
                      <a:pt x="340" y="2"/>
                    </a:lnTo>
                    <a:lnTo>
                      <a:pt x="338" y="2"/>
                    </a:lnTo>
                    <a:lnTo>
                      <a:pt x="336" y="2"/>
                    </a:lnTo>
                    <a:lnTo>
                      <a:pt x="334" y="0"/>
                    </a:lnTo>
                    <a:lnTo>
                      <a:pt x="332" y="0"/>
                    </a:lnTo>
                    <a:lnTo>
                      <a:pt x="328" y="0"/>
                    </a:lnTo>
                    <a:lnTo>
                      <a:pt x="327" y="0"/>
                    </a:lnTo>
                    <a:lnTo>
                      <a:pt x="0" y="33"/>
                    </a:lnTo>
                    <a:lnTo>
                      <a:pt x="344" y="2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97" name="Freeform 1002"/>
              <p:cNvSpPr>
                <a:spLocks/>
              </p:cNvSpPr>
              <p:nvPr/>
            </p:nvSpPr>
            <p:spPr bwMode="auto">
              <a:xfrm>
                <a:off x="2764" y="2387"/>
                <a:ext cx="164" cy="18"/>
              </a:xfrm>
              <a:custGeom>
                <a:avLst/>
                <a:gdLst>
                  <a:gd name="T0" fmla="*/ 41 w 328"/>
                  <a:gd name="T1" fmla="*/ 1 h 35"/>
                  <a:gd name="T2" fmla="*/ 41 w 328"/>
                  <a:gd name="T3" fmla="*/ 1 h 35"/>
                  <a:gd name="T4" fmla="*/ 41 w 328"/>
                  <a:gd name="T5" fmla="*/ 1 h 35"/>
                  <a:gd name="T6" fmla="*/ 41 w 328"/>
                  <a:gd name="T7" fmla="*/ 0 h 35"/>
                  <a:gd name="T8" fmla="*/ 40 w 328"/>
                  <a:gd name="T9" fmla="*/ 0 h 35"/>
                  <a:gd name="T10" fmla="*/ 40 w 328"/>
                  <a:gd name="T11" fmla="*/ 0 h 35"/>
                  <a:gd name="T12" fmla="*/ 40 w 328"/>
                  <a:gd name="T13" fmla="*/ 0 h 35"/>
                  <a:gd name="T14" fmla="*/ 40 w 328"/>
                  <a:gd name="T15" fmla="*/ 0 h 35"/>
                  <a:gd name="T16" fmla="*/ 39 w 328"/>
                  <a:gd name="T17" fmla="*/ 0 h 35"/>
                  <a:gd name="T18" fmla="*/ 0 w 328"/>
                  <a:gd name="T19" fmla="*/ 5 h 35"/>
                  <a:gd name="T20" fmla="*/ 41 w 328"/>
                  <a:gd name="T21" fmla="*/ 1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8" h="35">
                    <a:moveTo>
                      <a:pt x="328" y="2"/>
                    </a:moveTo>
                    <a:lnTo>
                      <a:pt x="325" y="2"/>
                    </a:lnTo>
                    <a:lnTo>
                      <a:pt x="323" y="2"/>
                    </a:lnTo>
                    <a:lnTo>
                      <a:pt x="321" y="0"/>
                    </a:lnTo>
                    <a:lnTo>
                      <a:pt x="319" y="0"/>
                    </a:lnTo>
                    <a:lnTo>
                      <a:pt x="317" y="0"/>
                    </a:lnTo>
                    <a:lnTo>
                      <a:pt x="315" y="0"/>
                    </a:lnTo>
                    <a:lnTo>
                      <a:pt x="313" y="0"/>
                    </a:lnTo>
                    <a:lnTo>
                      <a:pt x="309" y="0"/>
                    </a:lnTo>
                    <a:lnTo>
                      <a:pt x="0" y="35"/>
                    </a:lnTo>
                    <a:lnTo>
                      <a:pt x="328" y="2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98" name="Freeform 1003"/>
              <p:cNvSpPr>
                <a:spLocks/>
              </p:cNvSpPr>
              <p:nvPr/>
            </p:nvSpPr>
            <p:spPr bwMode="auto">
              <a:xfrm>
                <a:off x="2764" y="2387"/>
                <a:ext cx="155" cy="18"/>
              </a:xfrm>
              <a:custGeom>
                <a:avLst/>
                <a:gdLst>
                  <a:gd name="T0" fmla="*/ 39 w 309"/>
                  <a:gd name="T1" fmla="*/ 0 h 37"/>
                  <a:gd name="T2" fmla="*/ 39 w 309"/>
                  <a:gd name="T3" fmla="*/ 0 h 37"/>
                  <a:gd name="T4" fmla="*/ 39 w 309"/>
                  <a:gd name="T5" fmla="*/ 0 h 37"/>
                  <a:gd name="T6" fmla="*/ 38 w 309"/>
                  <a:gd name="T7" fmla="*/ 0 h 37"/>
                  <a:gd name="T8" fmla="*/ 38 w 309"/>
                  <a:gd name="T9" fmla="*/ 0 h 37"/>
                  <a:gd name="T10" fmla="*/ 38 w 309"/>
                  <a:gd name="T11" fmla="*/ 0 h 37"/>
                  <a:gd name="T12" fmla="*/ 38 w 309"/>
                  <a:gd name="T13" fmla="*/ 0 h 37"/>
                  <a:gd name="T14" fmla="*/ 37 w 309"/>
                  <a:gd name="T15" fmla="*/ 0 h 37"/>
                  <a:gd name="T16" fmla="*/ 37 w 309"/>
                  <a:gd name="T17" fmla="*/ 0 h 37"/>
                  <a:gd name="T18" fmla="*/ 0 w 309"/>
                  <a:gd name="T19" fmla="*/ 4 h 37"/>
                  <a:gd name="T20" fmla="*/ 39 w 309"/>
                  <a:gd name="T21" fmla="*/ 0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09" h="37">
                    <a:moveTo>
                      <a:pt x="309" y="2"/>
                    </a:moveTo>
                    <a:lnTo>
                      <a:pt x="307" y="2"/>
                    </a:lnTo>
                    <a:lnTo>
                      <a:pt x="305" y="2"/>
                    </a:lnTo>
                    <a:lnTo>
                      <a:pt x="304" y="0"/>
                    </a:lnTo>
                    <a:lnTo>
                      <a:pt x="302" y="0"/>
                    </a:lnTo>
                    <a:lnTo>
                      <a:pt x="300" y="0"/>
                    </a:lnTo>
                    <a:lnTo>
                      <a:pt x="298" y="0"/>
                    </a:lnTo>
                    <a:lnTo>
                      <a:pt x="296" y="0"/>
                    </a:lnTo>
                    <a:lnTo>
                      <a:pt x="294" y="0"/>
                    </a:lnTo>
                    <a:lnTo>
                      <a:pt x="0" y="37"/>
                    </a:lnTo>
                    <a:lnTo>
                      <a:pt x="309" y="2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99" name="Freeform 1004"/>
              <p:cNvSpPr>
                <a:spLocks/>
              </p:cNvSpPr>
              <p:nvPr/>
            </p:nvSpPr>
            <p:spPr bwMode="auto">
              <a:xfrm>
                <a:off x="2764" y="2386"/>
                <a:ext cx="147" cy="19"/>
              </a:xfrm>
              <a:custGeom>
                <a:avLst/>
                <a:gdLst>
                  <a:gd name="T0" fmla="*/ 37 w 294"/>
                  <a:gd name="T1" fmla="*/ 0 h 39"/>
                  <a:gd name="T2" fmla="*/ 37 w 294"/>
                  <a:gd name="T3" fmla="*/ 0 h 39"/>
                  <a:gd name="T4" fmla="*/ 37 w 294"/>
                  <a:gd name="T5" fmla="*/ 0 h 39"/>
                  <a:gd name="T6" fmla="*/ 36 w 294"/>
                  <a:gd name="T7" fmla="*/ 0 h 39"/>
                  <a:gd name="T8" fmla="*/ 36 w 294"/>
                  <a:gd name="T9" fmla="*/ 0 h 39"/>
                  <a:gd name="T10" fmla="*/ 36 w 294"/>
                  <a:gd name="T11" fmla="*/ 0 h 39"/>
                  <a:gd name="T12" fmla="*/ 36 w 294"/>
                  <a:gd name="T13" fmla="*/ 0 h 39"/>
                  <a:gd name="T14" fmla="*/ 35 w 294"/>
                  <a:gd name="T15" fmla="*/ 0 h 39"/>
                  <a:gd name="T16" fmla="*/ 35 w 294"/>
                  <a:gd name="T17" fmla="*/ 0 h 39"/>
                  <a:gd name="T18" fmla="*/ 0 w 294"/>
                  <a:gd name="T19" fmla="*/ 4 h 39"/>
                  <a:gd name="T20" fmla="*/ 37 w 294"/>
                  <a:gd name="T21" fmla="*/ 0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4" h="39">
                    <a:moveTo>
                      <a:pt x="294" y="2"/>
                    </a:moveTo>
                    <a:lnTo>
                      <a:pt x="292" y="2"/>
                    </a:lnTo>
                    <a:lnTo>
                      <a:pt x="290" y="2"/>
                    </a:lnTo>
                    <a:lnTo>
                      <a:pt x="288" y="0"/>
                    </a:lnTo>
                    <a:lnTo>
                      <a:pt x="286" y="0"/>
                    </a:lnTo>
                    <a:lnTo>
                      <a:pt x="284" y="0"/>
                    </a:lnTo>
                    <a:lnTo>
                      <a:pt x="282" y="0"/>
                    </a:lnTo>
                    <a:lnTo>
                      <a:pt x="280" y="0"/>
                    </a:lnTo>
                    <a:lnTo>
                      <a:pt x="279" y="0"/>
                    </a:lnTo>
                    <a:lnTo>
                      <a:pt x="0" y="39"/>
                    </a:lnTo>
                    <a:lnTo>
                      <a:pt x="294" y="2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00" name="Freeform 1005"/>
              <p:cNvSpPr>
                <a:spLocks/>
              </p:cNvSpPr>
              <p:nvPr/>
            </p:nvSpPr>
            <p:spPr bwMode="auto">
              <a:xfrm>
                <a:off x="2764" y="2385"/>
                <a:ext cx="139" cy="20"/>
              </a:xfrm>
              <a:custGeom>
                <a:avLst/>
                <a:gdLst>
                  <a:gd name="T0" fmla="*/ 34 w 279"/>
                  <a:gd name="T1" fmla="*/ 0 h 41"/>
                  <a:gd name="T2" fmla="*/ 34 w 279"/>
                  <a:gd name="T3" fmla="*/ 0 h 41"/>
                  <a:gd name="T4" fmla="*/ 34 w 279"/>
                  <a:gd name="T5" fmla="*/ 0 h 41"/>
                  <a:gd name="T6" fmla="*/ 34 w 279"/>
                  <a:gd name="T7" fmla="*/ 0 h 41"/>
                  <a:gd name="T8" fmla="*/ 34 w 279"/>
                  <a:gd name="T9" fmla="*/ 0 h 41"/>
                  <a:gd name="T10" fmla="*/ 33 w 279"/>
                  <a:gd name="T11" fmla="*/ 0 h 41"/>
                  <a:gd name="T12" fmla="*/ 33 w 279"/>
                  <a:gd name="T13" fmla="*/ 0 h 41"/>
                  <a:gd name="T14" fmla="*/ 33 w 279"/>
                  <a:gd name="T15" fmla="*/ 0 h 41"/>
                  <a:gd name="T16" fmla="*/ 33 w 279"/>
                  <a:gd name="T17" fmla="*/ 0 h 41"/>
                  <a:gd name="T18" fmla="*/ 0 w 279"/>
                  <a:gd name="T19" fmla="*/ 5 h 41"/>
                  <a:gd name="T20" fmla="*/ 34 w 279"/>
                  <a:gd name="T21" fmla="*/ 0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79" h="41">
                    <a:moveTo>
                      <a:pt x="279" y="2"/>
                    </a:moveTo>
                    <a:lnTo>
                      <a:pt x="277" y="2"/>
                    </a:lnTo>
                    <a:lnTo>
                      <a:pt x="275" y="2"/>
                    </a:lnTo>
                    <a:lnTo>
                      <a:pt x="273" y="2"/>
                    </a:lnTo>
                    <a:lnTo>
                      <a:pt x="273" y="0"/>
                    </a:lnTo>
                    <a:lnTo>
                      <a:pt x="271" y="0"/>
                    </a:lnTo>
                    <a:lnTo>
                      <a:pt x="269" y="0"/>
                    </a:lnTo>
                    <a:lnTo>
                      <a:pt x="267" y="0"/>
                    </a:lnTo>
                    <a:lnTo>
                      <a:pt x="265" y="0"/>
                    </a:lnTo>
                    <a:lnTo>
                      <a:pt x="0" y="41"/>
                    </a:lnTo>
                    <a:lnTo>
                      <a:pt x="279" y="2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01" name="Freeform 1006"/>
              <p:cNvSpPr>
                <a:spLocks/>
              </p:cNvSpPr>
              <p:nvPr/>
            </p:nvSpPr>
            <p:spPr bwMode="auto">
              <a:xfrm>
                <a:off x="2764" y="2385"/>
                <a:ext cx="133" cy="20"/>
              </a:xfrm>
              <a:custGeom>
                <a:avLst/>
                <a:gdLst>
                  <a:gd name="T0" fmla="*/ 34 w 265"/>
                  <a:gd name="T1" fmla="*/ 0 h 41"/>
                  <a:gd name="T2" fmla="*/ 33 w 265"/>
                  <a:gd name="T3" fmla="*/ 0 h 41"/>
                  <a:gd name="T4" fmla="*/ 33 w 265"/>
                  <a:gd name="T5" fmla="*/ 0 h 41"/>
                  <a:gd name="T6" fmla="*/ 33 w 265"/>
                  <a:gd name="T7" fmla="*/ 0 h 41"/>
                  <a:gd name="T8" fmla="*/ 33 w 265"/>
                  <a:gd name="T9" fmla="*/ 0 h 41"/>
                  <a:gd name="T10" fmla="*/ 33 w 265"/>
                  <a:gd name="T11" fmla="*/ 0 h 41"/>
                  <a:gd name="T12" fmla="*/ 32 w 265"/>
                  <a:gd name="T13" fmla="*/ 0 h 41"/>
                  <a:gd name="T14" fmla="*/ 32 w 265"/>
                  <a:gd name="T15" fmla="*/ 0 h 41"/>
                  <a:gd name="T16" fmla="*/ 32 w 265"/>
                  <a:gd name="T17" fmla="*/ 0 h 41"/>
                  <a:gd name="T18" fmla="*/ 0 w 265"/>
                  <a:gd name="T19" fmla="*/ 5 h 41"/>
                  <a:gd name="T20" fmla="*/ 34 w 265"/>
                  <a:gd name="T21" fmla="*/ 0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5" h="41">
                    <a:moveTo>
                      <a:pt x="265" y="0"/>
                    </a:moveTo>
                    <a:lnTo>
                      <a:pt x="263" y="0"/>
                    </a:lnTo>
                    <a:lnTo>
                      <a:pt x="261" y="0"/>
                    </a:lnTo>
                    <a:lnTo>
                      <a:pt x="259" y="0"/>
                    </a:lnTo>
                    <a:lnTo>
                      <a:pt x="257" y="0"/>
                    </a:lnTo>
                    <a:lnTo>
                      <a:pt x="255" y="0"/>
                    </a:lnTo>
                    <a:lnTo>
                      <a:pt x="254" y="0"/>
                    </a:lnTo>
                    <a:lnTo>
                      <a:pt x="252" y="0"/>
                    </a:lnTo>
                    <a:lnTo>
                      <a:pt x="0" y="41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02" name="Freeform 1007"/>
              <p:cNvSpPr>
                <a:spLocks/>
              </p:cNvSpPr>
              <p:nvPr/>
            </p:nvSpPr>
            <p:spPr bwMode="auto">
              <a:xfrm>
                <a:off x="2764" y="2384"/>
                <a:ext cx="126" cy="21"/>
              </a:xfrm>
              <a:custGeom>
                <a:avLst/>
                <a:gdLst>
                  <a:gd name="T0" fmla="*/ 32 w 252"/>
                  <a:gd name="T1" fmla="*/ 0 h 43"/>
                  <a:gd name="T2" fmla="*/ 32 w 252"/>
                  <a:gd name="T3" fmla="*/ 0 h 43"/>
                  <a:gd name="T4" fmla="*/ 31 w 252"/>
                  <a:gd name="T5" fmla="*/ 0 h 43"/>
                  <a:gd name="T6" fmla="*/ 31 w 252"/>
                  <a:gd name="T7" fmla="*/ 0 h 43"/>
                  <a:gd name="T8" fmla="*/ 31 w 252"/>
                  <a:gd name="T9" fmla="*/ 0 h 43"/>
                  <a:gd name="T10" fmla="*/ 31 w 252"/>
                  <a:gd name="T11" fmla="*/ 0 h 43"/>
                  <a:gd name="T12" fmla="*/ 31 w 252"/>
                  <a:gd name="T13" fmla="*/ 0 h 43"/>
                  <a:gd name="T14" fmla="*/ 30 w 252"/>
                  <a:gd name="T15" fmla="*/ 0 h 43"/>
                  <a:gd name="T16" fmla="*/ 30 w 252"/>
                  <a:gd name="T17" fmla="*/ 0 h 43"/>
                  <a:gd name="T18" fmla="*/ 0 w 252"/>
                  <a:gd name="T19" fmla="*/ 5 h 43"/>
                  <a:gd name="T20" fmla="*/ 32 w 252"/>
                  <a:gd name="T21" fmla="*/ 0 h 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2" h="43">
                    <a:moveTo>
                      <a:pt x="252" y="0"/>
                    </a:moveTo>
                    <a:lnTo>
                      <a:pt x="250" y="0"/>
                    </a:lnTo>
                    <a:lnTo>
                      <a:pt x="248" y="0"/>
                    </a:lnTo>
                    <a:lnTo>
                      <a:pt x="246" y="0"/>
                    </a:lnTo>
                    <a:lnTo>
                      <a:pt x="244" y="0"/>
                    </a:lnTo>
                    <a:lnTo>
                      <a:pt x="242" y="0"/>
                    </a:lnTo>
                    <a:lnTo>
                      <a:pt x="240" y="0"/>
                    </a:lnTo>
                    <a:lnTo>
                      <a:pt x="238" y="0"/>
                    </a:lnTo>
                    <a:lnTo>
                      <a:pt x="0" y="43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03" name="Freeform 1008"/>
              <p:cNvSpPr>
                <a:spLocks/>
              </p:cNvSpPr>
              <p:nvPr/>
            </p:nvSpPr>
            <p:spPr bwMode="auto">
              <a:xfrm>
                <a:off x="2764" y="2383"/>
                <a:ext cx="119" cy="22"/>
              </a:xfrm>
              <a:custGeom>
                <a:avLst/>
                <a:gdLst>
                  <a:gd name="T0" fmla="*/ 30 w 238"/>
                  <a:gd name="T1" fmla="*/ 0 h 45"/>
                  <a:gd name="T2" fmla="*/ 30 w 238"/>
                  <a:gd name="T3" fmla="*/ 0 h 45"/>
                  <a:gd name="T4" fmla="*/ 30 w 238"/>
                  <a:gd name="T5" fmla="*/ 0 h 45"/>
                  <a:gd name="T6" fmla="*/ 30 w 238"/>
                  <a:gd name="T7" fmla="*/ 0 h 45"/>
                  <a:gd name="T8" fmla="*/ 29 w 238"/>
                  <a:gd name="T9" fmla="*/ 0 h 45"/>
                  <a:gd name="T10" fmla="*/ 29 w 238"/>
                  <a:gd name="T11" fmla="*/ 0 h 45"/>
                  <a:gd name="T12" fmla="*/ 29 w 238"/>
                  <a:gd name="T13" fmla="*/ 0 h 45"/>
                  <a:gd name="T14" fmla="*/ 29 w 238"/>
                  <a:gd name="T15" fmla="*/ 0 h 45"/>
                  <a:gd name="T16" fmla="*/ 29 w 238"/>
                  <a:gd name="T17" fmla="*/ 0 h 45"/>
                  <a:gd name="T18" fmla="*/ 0 w 238"/>
                  <a:gd name="T19" fmla="*/ 5 h 45"/>
                  <a:gd name="T20" fmla="*/ 30 w 238"/>
                  <a:gd name="T21" fmla="*/ 0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8" h="45">
                    <a:moveTo>
                      <a:pt x="238" y="2"/>
                    </a:moveTo>
                    <a:lnTo>
                      <a:pt x="236" y="2"/>
                    </a:lnTo>
                    <a:lnTo>
                      <a:pt x="234" y="2"/>
                    </a:lnTo>
                    <a:lnTo>
                      <a:pt x="232" y="2"/>
                    </a:lnTo>
                    <a:lnTo>
                      <a:pt x="231" y="2"/>
                    </a:lnTo>
                    <a:lnTo>
                      <a:pt x="229" y="2"/>
                    </a:lnTo>
                    <a:lnTo>
                      <a:pt x="227" y="0"/>
                    </a:lnTo>
                    <a:lnTo>
                      <a:pt x="0" y="45"/>
                    </a:lnTo>
                    <a:lnTo>
                      <a:pt x="238" y="2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04" name="Freeform 1009"/>
              <p:cNvSpPr>
                <a:spLocks/>
              </p:cNvSpPr>
              <p:nvPr/>
            </p:nvSpPr>
            <p:spPr bwMode="auto">
              <a:xfrm>
                <a:off x="2764" y="2383"/>
                <a:ext cx="113" cy="22"/>
              </a:xfrm>
              <a:custGeom>
                <a:avLst/>
                <a:gdLst>
                  <a:gd name="T0" fmla="*/ 28 w 227"/>
                  <a:gd name="T1" fmla="*/ 0 h 45"/>
                  <a:gd name="T2" fmla="*/ 28 w 227"/>
                  <a:gd name="T3" fmla="*/ 0 h 45"/>
                  <a:gd name="T4" fmla="*/ 27 w 227"/>
                  <a:gd name="T5" fmla="*/ 0 h 45"/>
                  <a:gd name="T6" fmla="*/ 27 w 227"/>
                  <a:gd name="T7" fmla="*/ 0 h 45"/>
                  <a:gd name="T8" fmla="*/ 27 w 227"/>
                  <a:gd name="T9" fmla="*/ 0 h 45"/>
                  <a:gd name="T10" fmla="*/ 27 w 227"/>
                  <a:gd name="T11" fmla="*/ 0 h 45"/>
                  <a:gd name="T12" fmla="*/ 27 w 227"/>
                  <a:gd name="T13" fmla="*/ 0 h 45"/>
                  <a:gd name="T14" fmla="*/ 26 w 227"/>
                  <a:gd name="T15" fmla="*/ 0 h 45"/>
                  <a:gd name="T16" fmla="*/ 26 w 227"/>
                  <a:gd name="T17" fmla="*/ 0 h 45"/>
                  <a:gd name="T18" fmla="*/ 0 w 227"/>
                  <a:gd name="T19" fmla="*/ 5 h 45"/>
                  <a:gd name="T20" fmla="*/ 28 w 227"/>
                  <a:gd name="T21" fmla="*/ 0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7" h="45">
                    <a:moveTo>
                      <a:pt x="227" y="0"/>
                    </a:moveTo>
                    <a:lnTo>
                      <a:pt x="225" y="0"/>
                    </a:lnTo>
                    <a:lnTo>
                      <a:pt x="223" y="0"/>
                    </a:lnTo>
                    <a:lnTo>
                      <a:pt x="221" y="0"/>
                    </a:lnTo>
                    <a:lnTo>
                      <a:pt x="219" y="0"/>
                    </a:lnTo>
                    <a:lnTo>
                      <a:pt x="217" y="0"/>
                    </a:lnTo>
                    <a:lnTo>
                      <a:pt x="215" y="0"/>
                    </a:lnTo>
                    <a:lnTo>
                      <a:pt x="0" y="45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05" name="Freeform 1010"/>
              <p:cNvSpPr>
                <a:spLocks/>
              </p:cNvSpPr>
              <p:nvPr/>
            </p:nvSpPr>
            <p:spPr bwMode="auto">
              <a:xfrm>
                <a:off x="2764" y="2383"/>
                <a:ext cx="108" cy="22"/>
              </a:xfrm>
              <a:custGeom>
                <a:avLst/>
                <a:gdLst>
                  <a:gd name="T0" fmla="*/ 27 w 215"/>
                  <a:gd name="T1" fmla="*/ 0 h 45"/>
                  <a:gd name="T2" fmla="*/ 27 w 215"/>
                  <a:gd name="T3" fmla="*/ 0 h 45"/>
                  <a:gd name="T4" fmla="*/ 27 w 215"/>
                  <a:gd name="T5" fmla="*/ 0 h 45"/>
                  <a:gd name="T6" fmla="*/ 27 w 215"/>
                  <a:gd name="T7" fmla="*/ 0 h 45"/>
                  <a:gd name="T8" fmla="*/ 27 w 215"/>
                  <a:gd name="T9" fmla="*/ 0 h 45"/>
                  <a:gd name="T10" fmla="*/ 26 w 215"/>
                  <a:gd name="T11" fmla="*/ 0 h 45"/>
                  <a:gd name="T12" fmla="*/ 26 w 215"/>
                  <a:gd name="T13" fmla="*/ 0 h 45"/>
                  <a:gd name="T14" fmla="*/ 26 w 215"/>
                  <a:gd name="T15" fmla="*/ 0 h 45"/>
                  <a:gd name="T16" fmla="*/ 26 w 215"/>
                  <a:gd name="T17" fmla="*/ 0 h 45"/>
                  <a:gd name="T18" fmla="*/ 0 w 215"/>
                  <a:gd name="T19" fmla="*/ 5 h 45"/>
                  <a:gd name="T20" fmla="*/ 27 w 215"/>
                  <a:gd name="T21" fmla="*/ 0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45">
                    <a:moveTo>
                      <a:pt x="215" y="0"/>
                    </a:moveTo>
                    <a:lnTo>
                      <a:pt x="213" y="0"/>
                    </a:lnTo>
                    <a:lnTo>
                      <a:pt x="211" y="0"/>
                    </a:lnTo>
                    <a:lnTo>
                      <a:pt x="209" y="0"/>
                    </a:lnTo>
                    <a:lnTo>
                      <a:pt x="207" y="0"/>
                    </a:lnTo>
                    <a:lnTo>
                      <a:pt x="206" y="0"/>
                    </a:lnTo>
                    <a:lnTo>
                      <a:pt x="204" y="0"/>
                    </a:lnTo>
                    <a:lnTo>
                      <a:pt x="0" y="45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06" name="Freeform 1011"/>
              <p:cNvSpPr>
                <a:spLocks/>
              </p:cNvSpPr>
              <p:nvPr/>
            </p:nvSpPr>
            <p:spPr bwMode="auto">
              <a:xfrm>
                <a:off x="2764" y="2383"/>
                <a:ext cx="102" cy="22"/>
              </a:xfrm>
              <a:custGeom>
                <a:avLst/>
                <a:gdLst>
                  <a:gd name="T0" fmla="*/ 26 w 204"/>
                  <a:gd name="T1" fmla="*/ 0 h 45"/>
                  <a:gd name="T2" fmla="*/ 26 w 204"/>
                  <a:gd name="T3" fmla="*/ 0 h 45"/>
                  <a:gd name="T4" fmla="*/ 26 w 204"/>
                  <a:gd name="T5" fmla="*/ 0 h 45"/>
                  <a:gd name="T6" fmla="*/ 25 w 204"/>
                  <a:gd name="T7" fmla="*/ 0 h 45"/>
                  <a:gd name="T8" fmla="*/ 25 w 204"/>
                  <a:gd name="T9" fmla="*/ 0 h 45"/>
                  <a:gd name="T10" fmla="*/ 25 w 204"/>
                  <a:gd name="T11" fmla="*/ 0 h 45"/>
                  <a:gd name="T12" fmla="*/ 25 w 204"/>
                  <a:gd name="T13" fmla="*/ 0 h 45"/>
                  <a:gd name="T14" fmla="*/ 25 w 204"/>
                  <a:gd name="T15" fmla="*/ 0 h 45"/>
                  <a:gd name="T16" fmla="*/ 25 w 204"/>
                  <a:gd name="T17" fmla="*/ 0 h 45"/>
                  <a:gd name="T18" fmla="*/ 0 w 204"/>
                  <a:gd name="T19" fmla="*/ 5 h 45"/>
                  <a:gd name="T20" fmla="*/ 26 w 204"/>
                  <a:gd name="T21" fmla="*/ 0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4" h="45">
                    <a:moveTo>
                      <a:pt x="204" y="0"/>
                    </a:moveTo>
                    <a:lnTo>
                      <a:pt x="204" y="0"/>
                    </a:lnTo>
                    <a:lnTo>
                      <a:pt x="202" y="0"/>
                    </a:lnTo>
                    <a:lnTo>
                      <a:pt x="200" y="0"/>
                    </a:lnTo>
                    <a:lnTo>
                      <a:pt x="198" y="0"/>
                    </a:lnTo>
                    <a:lnTo>
                      <a:pt x="196" y="0"/>
                    </a:lnTo>
                    <a:lnTo>
                      <a:pt x="194" y="0"/>
                    </a:lnTo>
                    <a:lnTo>
                      <a:pt x="0" y="45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07" name="Freeform 1012"/>
              <p:cNvSpPr>
                <a:spLocks/>
              </p:cNvSpPr>
              <p:nvPr/>
            </p:nvSpPr>
            <p:spPr bwMode="auto">
              <a:xfrm>
                <a:off x="2764" y="2382"/>
                <a:ext cx="97" cy="23"/>
              </a:xfrm>
              <a:custGeom>
                <a:avLst/>
                <a:gdLst>
                  <a:gd name="T0" fmla="*/ 25 w 194"/>
                  <a:gd name="T1" fmla="*/ 0 h 47"/>
                  <a:gd name="T2" fmla="*/ 24 w 194"/>
                  <a:gd name="T3" fmla="*/ 0 h 47"/>
                  <a:gd name="T4" fmla="*/ 24 w 194"/>
                  <a:gd name="T5" fmla="*/ 0 h 47"/>
                  <a:gd name="T6" fmla="*/ 24 w 194"/>
                  <a:gd name="T7" fmla="*/ 0 h 47"/>
                  <a:gd name="T8" fmla="*/ 24 w 194"/>
                  <a:gd name="T9" fmla="*/ 0 h 47"/>
                  <a:gd name="T10" fmla="*/ 24 w 194"/>
                  <a:gd name="T11" fmla="*/ 0 h 47"/>
                  <a:gd name="T12" fmla="*/ 24 w 194"/>
                  <a:gd name="T13" fmla="*/ 0 h 47"/>
                  <a:gd name="T14" fmla="*/ 24 w 194"/>
                  <a:gd name="T15" fmla="*/ 0 h 47"/>
                  <a:gd name="T16" fmla="*/ 23 w 194"/>
                  <a:gd name="T17" fmla="*/ 0 h 47"/>
                  <a:gd name="T18" fmla="*/ 0 w 194"/>
                  <a:gd name="T19" fmla="*/ 5 h 47"/>
                  <a:gd name="T20" fmla="*/ 25 w 194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4" h="47">
                    <a:moveTo>
                      <a:pt x="194" y="2"/>
                    </a:moveTo>
                    <a:lnTo>
                      <a:pt x="192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6" y="0"/>
                    </a:lnTo>
                    <a:lnTo>
                      <a:pt x="184" y="0"/>
                    </a:lnTo>
                    <a:lnTo>
                      <a:pt x="0" y="47"/>
                    </a:lnTo>
                    <a:lnTo>
                      <a:pt x="194" y="2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08" name="Freeform 1013"/>
              <p:cNvSpPr>
                <a:spLocks/>
              </p:cNvSpPr>
              <p:nvPr/>
            </p:nvSpPr>
            <p:spPr bwMode="auto">
              <a:xfrm>
                <a:off x="2764" y="2382"/>
                <a:ext cx="92" cy="23"/>
              </a:xfrm>
              <a:custGeom>
                <a:avLst/>
                <a:gdLst>
                  <a:gd name="T0" fmla="*/ 23 w 184"/>
                  <a:gd name="T1" fmla="*/ 0 h 47"/>
                  <a:gd name="T2" fmla="*/ 23 w 184"/>
                  <a:gd name="T3" fmla="*/ 0 h 47"/>
                  <a:gd name="T4" fmla="*/ 23 w 184"/>
                  <a:gd name="T5" fmla="*/ 0 h 47"/>
                  <a:gd name="T6" fmla="*/ 23 w 184"/>
                  <a:gd name="T7" fmla="*/ 0 h 47"/>
                  <a:gd name="T8" fmla="*/ 23 w 184"/>
                  <a:gd name="T9" fmla="*/ 0 h 47"/>
                  <a:gd name="T10" fmla="*/ 23 w 184"/>
                  <a:gd name="T11" fmla="*/ 0 h 47"/>
                  <a:gd name="T12" fmla="*/ 23 w 184"/>
                  <a:gd name="T13" fmla="*/ 0 h 47"/>
                  <a:gd name="T14" fmla="*/ 23 w 184"/>
                  <a:gd name="T15" fmla="*/ 0 h 47"/>
                  <a:gd name="T16" fmla="*/ 23 w 184"/>
                  <a:gd name="T17" fmla="*/ 0 h 47"/>
                  <a:gd name="T18" fmla="*/ 0 w 184"/>
                  <a:gd name="T19" fmla="*/ 5 h 47"/>
                  <a:gd name="T20" fmla="*/ 23 w 184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4" h="47">
                    <a:moveTo>
                      <a:pt x="184" y="0"/>
                    </a:moveTo>
                    <a:lnTo>
                      <a:pt x="184" y="0"/>
                    </a:lnTo>
                    <a:lnTo>
                      <a:pt x="183" y="0"/>
                    </a:lnTo>
                    <a:lnTo>
                      <a:pt x="181" y="0"/>
                    </a:lnTo>
                    <a:lnTo>
                      <a:pt x="179" y="0"/>
                    </a:lnTo>
                    <a:lnTo>
                      <a:pt x="177" y="0"/>
                    </a:lnTo>
                    <a:lnTo>
                      <a:pt x="0" y="47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09" name="Freeform 1014"/>
              <p:cNvSpPr>
                <a:spLocks/>
              </p:cNvSpPr>
              <p:nvPr/>
            </p:nvSpPr>
            <p:spPr bwMode="auto">
              <a:xfrm>
                <a:off x="2764" y="2382"/>
                <a:ext cx="87" cy="23"/>
              </a:xfrm>
              <a:custGeom>
                <a:avLst/>
                <a:gdLst>
                  <a:gd name="T0" fmla="*/ 21 w 175"/>
                  <a:gd name="T1" fmla="*/ 0 h 47"/>
                  <a:gd name="T2" fmla="*/ 21 w 175"/>
                  <a:gd name="T3" fmla="*/ 0 h 47"/>
                  <a:gd name="T4" fmla="*/ 21 w 175"/>
                  <a:gd name="T5" fmla="*/ 0 h 47"/>
                  <a:gd name="T6" fmla="*/ 21 w 175"/>
                  <a:gd name="T7" fmla="*/ 0 h 47"/>
                  <a:gd name="T8" fmla="*/ 21 w 175"/>
                  <a:gd name="T9" fmla="*/ 0 h 47"/>
                  <a:gd name="T10" fmla="*/ 21 w 175"/>
                  <a:gd name="T11" fmla="*/ 0 h 47"/>
                  <a:gd name="T12" fmla="*/ 21 w 175"/>
                  <a:gd name="T13" fmla="*/ 0 h 47"/>
                  <a:gd name="T14" fmla="*/ 21 w 175"/>
                  <a:gd name="T15" fmla="*/ 0 h 47"/>
                  <a:gd name="T16" fmla="*/ 20 w 175"/>
                  <a:gd name="T17" fmla="*/ 0 h 47"/>
                  <a:gd name="T18" fmla="*/ 0 w 175"/>
                  <a:gd name="T19" fmla="*/ 5 h 47"/>
                  <a:gd name="T20" fmla="*/ 21 w 175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5" h="47">
                    <a:moveTo>
                      <a:pt x="175" y="0"/>
                    </a:moveTo>
                    <a:lnTo>
                      <a:pt x="175" y="0"/>
                    </a:lnTo>
                    <a:lnTo>
                      <a:pt x="173" y="0"/>
                    </a:lnTo>
                    <a:lnTo>
                      <a:pt x="171" y="0"/>
                    </a:lnTo>
                    <a:lnTo>
                      <a:pt x="169" y="0"/>
                    </a:lnTo>
                    <a:lnTo>
                      <a:pt x="167" y="0"/>
                    </a:lnTo>
                    <a:lnTo>
                      <a:pt x="0" y="47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10" name="Freeform 1015"/>
              <p:cNvSpPr>
                <a:spLocks/>
              </p:cNvSpPr>
              <p:nvPr/>
            </p:nvSpPr>
            <p:spPr bwMode="auto">
              <a:xfrm>
                <a:off x="2764" y="2381"/>
                <a:ext cx="84" cy="24"/>
              </a:xfrm>
              <a:custGeom>
                <a:avLst/>
                <a:gdLst>
                  <a:gd name="T0" fmla="*/ 21 w 167"/>
                  <a:gd name="T1" fmla="*/ 1 h 48"/>
                  <a:gd name="T2" fmla="*/ 21 w 167"/>
                  <a:gd name="T3" fmla="*/ 1 h 48"/>
                  <a:gd name="T4" fmla="*/ 21 w 167"/>
                  <a:gd name="T5" fmla="*/ 1 h 48"/>
                  <a:gd name="T6" fmla="*/ 21 w 167"/>
                  <a:gd name="T7" fmla="*/ 1 h 48"/>
                  <a:gd name="T8" fmla="*/ 21 w 167"/>
                  <a:gd name="T9" fmla="*/ 0 h 48"/>
                  <a:gd name="T10" fmla="*/ 21 w 167"/>
                  <a:gd name="T11" fmla="*/ 0 h 48"/>
                  <a:gd name="T12" fmla="*/ 21 w 167"/>
                  <a:gd name="T13" fmla="*/ 0 h 48"/>
                  <a:gd name="T14" fmla="*/ 21 w 167"/>
                  <a:gd name="T15" fmla="*/ 0 h 48"/>
                  <a:gd name="T16" fmla="*/ 20 w 167"/>
                  <a:gd name="T17" fmla="*/ 0 h 48"/>
                  <a:gd name="T18" fmla="*/ 0 w 167"/>
                  <a:gd name="T19" fmla="*/ 6 h 48"/>
                  <a:gd name="T20" fmla="*/ 21 w 167"/>
                  <a:gd name="T21" fmla="*/ 1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7" h="48">
                    <a:moveTo>
                      <a:pt x="167" y="1"/>
                    </a:moveTo>
                    <a:lnTo>
                      <a:pt x="167" y="1"/>
                    </a:lnTo>
                    <a:lnTo>
                      <a:pt x="165" y="1"/>
                    </a:lnTo>
                    <a:lnTo>
                      <a:pt x="163" y="0"/>
                    </a:lnTo>
                    <a:lnTo>
                      <a:pt x="161" y="0"/>
                    </a:lnTo>
                    <a:lnTo>
                      <a:pt x="159" y="0"/>
                    </a:lnTo>
                    <a:lnTo>
                      <a:pt x="0" y="48"/>
                    </a:lnTo>
                    <a:lnTo>
                      <a:pt x="167" y="1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11" name="Freeform 1016"/>
              <p:cNvSpPr>
                <a:spLocks/>
              </p:cNvSpPr>
              <p:nvPr/>
            </p:nvSpPr>
            <p:spPr bwMode="auto">
              <a:xfrm>
                <a:off x="2764" y="2381"/>
                <a:ext cx="80" cy="24"/>
              </a:xfrm>
              <a:custGeom>
                <a:avLst/>
                <a:gdLst>
                  <a:gd name="T0" fmla="*/ 20 w 159"/>
                  <a:gd name="T1" fmla="*/ 1 h 48"/>
                  <a:gd name="T2" fmla="*/ 20 w 159"/>
                  <a:gd name="T3" fmla="*/ 1 h 48"/>
                  <a:gd name="T4" fmla="*/ 20 w 159"/>
                  <a:gd name="T5" fmla="*/ 1 h 48"/>
                  <a:gd name="T6" fmla="*/ 20 w 159"/>
                  <a:gd name="T7" fmla="*/ 1 h 48"/>
                  <a:gd name="T8" fmla="*/ 20 w 159"/>
                  <a:gd name="T9" fmla="*/ 0 h 48"/>
                  <a:gd name="T10" fmla="*/ 20 w 159"/>
                  <a:gd name="T11" fmla="*/ 0 h 48"/>
                  <a:gd name="T12" fmla="*/ 20 w 159"/>
                  <a:gd name="T13" fmla="*/ 0 h 48"/>
                  <a:gd name="T14" fmla="*/ 20 w 159"/>
                  <a:gd name="T15" fmla="*/ 0 h 48"/>
                  <a:gd name="T16" fmla="*/ 19 w 159"/>
                  <a:gd name="T17" fmla="*/ 0 h 48"/>
                  <a:gd name="T18" fmla="*/ 0 w 159"/>
                  <a:gd name="T19" fmla="*/ 6 h 48"/>
                  <a:gd name="T20" fmla="*/ 20 w 159"/>
                  <a:gd name="T21" fmla="*/ 1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9" h="48">
                    <a:moveTo>
                      <a:pt x="159" y="1"/>
                    </a:moveTo>
                    <a:lnTo>
                      <a:pt x="159" y="1"/>
                    </a:lnTo>
                    <a:lnTo>
                      <a:pt x="158" y="1"/>
                    </a:lnTo>
                    <a:lnTo>
                      <a:pt x="156" y="0"/>
                    </a:lnTo>
                    <a:lnTo>
                      <a:pt x="154" y="0"/>
                    </a:lnTo>
                    <a:lnTo>
                      <a:pt x="152" y="0"/>
                    </a:lnTo>
                    <a:lnTo>
                      <a:pt x="0" y="4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12" name="Freeform 1017"/>
              <p:cNvSpPr>
                <a:spLocks/>
              </p:cNvSpPr>
              <p:nvPr/>
            </p:nvSpPr>
            <p:spPr bwMode="auto">
              <a:xfrm>
                <a:off x="2764" y="2381"/>
                <a:ext cx="76" cy="24"/>
              </a:xfrm>
              <a:custGeom>
                <a:avLst/>
                <a:gdLst>
                  <a:gd name="T0" fmla="*/ 19 w 152"/>
                  <a:gd name="T1" fmla="*/ 1 h 48"/>
                  <a:gd name="T2" fmla="*/ 19 w 152"/>
                  <a:gd name="T3" fmla="*/ 1 h 48"/>
                  <a:gd name="T4" fmla="*/ 19 w 152"/>
                  <a:gd name="T5" fmla="*/ 0 h 48"/>
                  <a:gd name="T6" fmla="*/ 19 w 152"/>
                  <a:gd name="T7" fmla="*/ 0 h 48"/>
                  <a:gd name="T8" fmla="*/ 19 w 152"/>
                  <a:gd name="T9" fmla="*/ 0 h 48"/>
                  <a:gd name="T10" fmla="*/ 0 w 152"/>
                  <a:gd name="T11" fmla="*/ 6 h 48"/>
                  <a:gd name="T12" fmla="*/ 19 w 152"/>
                  <a:gd name="T13" fmla="*/ 1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2" h="48">
                    <a:moveTo>
                      <a:pt x="152" y="1"/>
                    </a:moveTo>
                    <a:lnTo>
                      <a:pt x="150" y="1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6" y="0"/>
                    </a:lnTo>
                    <a:lnTo>
                      <a:pt x="0" y="48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13" name="Freeform 1018"/>
              <p:cNvSpPr>
                <a:spLocks/>
              </p:cNvSpPr>
              <p:nvPr/>
            </p:nvSpPr>
            <p:spPr bwMode="auto">
              <a:xfrm>
                <a:off x="2764" y="2381"/>
                <a:ext cx="73" cy="24"/>
              </a:xfrm>
              <a:custGeom>
                <a:avLst/>
                <a:gdLst>
                  <a:gd name="T0" fmla="*/ 19 w 146"/>
                  <a:gd name="T1" fmla="*/ 0 h 48"/>
                  <a:gd name="T2" fmla="*/ 18 w 146"/>
                  <a:gd name="T3" fmla="*/ 0 h 48"/>
                  <a:gd name="T4" fmla="*/ 18 w 146"/>
                  <a:gd name="T5" fmla="*/ 0 h 48"/>
                  <a:gd name="T6" fmla="*/ 18 w 146"/>
                  <a:gd name="T7" fmla="*/ 0 h 48"/>
                  <a:gd name="T8" fmla="*/ 18 w 146"/>
                  <a:gd name="T9" fmla="*/ 0 h 48"/>
                  <a:gd name="T10" fmla="*/ 18 w 146"/>
                  <a:gd name="T11" fmla="*/ 0 h 48"/>
                  <a:gd name="T12" fmla="*/ 18 w 146"/>
                  <a:gd name="T13" fmla="*/ 0 h 48"/>
                  <a:gd name="T14" fmla="*/ 18 w 146"/>
                  <a:gd name="T15" fmla="*/ 0 h 48"/>
                  <a:gd name="T16" fmla="*/ 18 w 146"/>
                  <a:gd name="T17" fmla="*/ 0 h 48"/>
                  <a:gd name="T18" fmla="*/ 0 w 146"/>
                  <a:gd name="T19" fmla="*/ 6 h 48"/>
                  <a:gd name="T20" fmla="*/ 19 w 146"/>
                  <a:gd name="T21" fmla="*/ 0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6" h="48">
                    <a:moveTo>
                      <a:pt x="146" y="0"/>
                    </a:moveTo>
                    <a:lnTo>
                      <a:pt x="144" y="0"/>
                    </a:lnTo>
                    <a:lnTo>
                      <a:pt x="142" y="0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0" y="48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14" name="Freeform 1019"/>
              <p:cNvSpPr>
                <a:spLocks/>
              </p:cNvSpPr>
              <p:nvPr/>
            </p:nvSpPr>
            <p:spPr bwMode="auto">
              <a:xfrm>
                <a:off x="2764" y="2381"/>
                <a:ext cx="69" cy="24"/>
              </a:xfrm>
              <a:custGeom>
                <a:avLst/>
                <a:gdLst>
                  <a:gd name="T0" fmla="*/ 18 w 138"/>
                  <a:gd name="T1" fmla="*/ 0 h 48"/>
                  <a:gd name="T2" fmla="*/ 17 w 138"/>
                  <a:gd name="T3" fmla="*/ 0 h 48"/>
                  <a:gd name="T4" fmla="*/ 17 w 138"/>
                  <a:gd name="T5" fmla="*/ 0 h 48"/>
                  <a:gd name="T6" fmla="*/ 17 w 138"/>
                  <a:gd name="T7" fmla="*/ 0 h 48"/>
                  <a:gd name="T8" fmla="*/ 17 w 138"/>
                  <a:gd name="T9" fmla="*/ 0 h 48"/>
                  <a:gd name="T10" fmla="*/ 0 w 138"/>
                  <a:gd name="T11" fmla="*/ 6 h 48"/>
                  <a:gd name="T12" fmla="*/ 18 w 138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8" h="48">
                    <a:moveTo>
                      <a:pt x="138" y="0"/>
                    </a:moveTo>
                    <a:lnTo>
                      <a:pt x="136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0" y="48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15" name="Freeform 1020"/>
              <p:cNvSpPr>
                <a:spLocks/>
              </p:cNvSpPr>
              <p:nvPr/>
            </p:nvSpPr>
            <p:spPr bwMode="auto">
              <a:xfrm>
                <a:off x="2764" y="2381"/>
                <a:ext cx="66" cy="24"/>
              </a:xfrm>
              <a:custGeom>
                <a:avLst/>
                <a:gdLst>
                  <a:gd name="T0" fmla="*/ 16 w 133"/>
                  <a:gd name="T1" fmla="*/ 0 h 48"/>
                  <a:gd name="T2" fmla="*/ 16 w 133"/>
                  <a:gd name="T3" fmla="*/ 0 h 48"/>
                  <a:gd name="T4" fmla="*/ 16 w 133"/>
                  <a:gd name="T5" fmla="*/ 0 h 48"/>
                  <a:gd name="T6" fmla="*/ 16 w 133"/>
                  <a:gd name="T7" fmla="*/ 0 h 48"/>
                  <a:gd name="T8" fmla="*/ 15 w 133"/>
                  <a:gd name="T9" fmla="*/ 0 h 48"/>
                  <a:gd name="T10" fmla="*/ 0 w 133"/>
                  <a:gd name="T11" fmla="*/ 6 h 48"/>
                  <a:gd name="T12" fmla="*/ 16 w 133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3" h="48">
                    <a:moveTo>
                      <a:pt x="133" y="0"/>
                    </a:move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0" y="48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16" name="Freeform 1021"/>
              <p:cNvSpPr>
                <a:spLocks/>
              </p:cNvSpPr>
              <p:nvPr/>
            </p:nvSpPr>
            <p:spPr bwMode="auto">
              <a:xfrm>
                <a:off x="2764" y="2381"/>
                <a:ext cx="63" cy="24"/>
              </a:xfrm>
              <a:custGeom>
                <a:avLst/>
                <a:gdLst>
                  <a:gd name="T0" fmla="*/ 15 w 127"/>
                  <a:gd name="T1" fmla="*/ 0 h 48"/>
                  <a:gd name="T2" fmla="*/ 15 w 127"/>
                  <a:gd name="T3" fmla="*/ 0 h 48"/>
                  <a:gd name="T4" fmla="*/ 15 w 127"/>
                  <a:gd name="T5" fmla="*/ 0 h 48"/>
                  <a:gd name="T6" fmla="*/ 15 w 127"/>
                  <a:gd name="T7" fmla="*/ 0 h 48"/>
                  <a:gd name="T8" fmla="*/ 15 w 127"/>
                  <a:gd name="T9" fmla="*/ 0 h 48"/>
                  <a:gd name="T10" fmla="*/ 0 w 127"/>
                  <a:gd name="T11" fmla="*/ 6 h 48"/>
                  <a:gd name="T12" fmla="*/ 15 w 127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7" h="48">
                    <a:moveTo>
                      <a:pt x="127" y="0"/>
                    </a:moveTo>
                    <a:lnTo>
                      <a:pt x="125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0" y="48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17" name="Freeform 1022"/>
              <p:cNvSpPr>
                <a:spLocks/>
              </p:cNvSpPr>
              <p:nvPr/>
            </p:nvSpPr>
            <p:spPr bwMode="auto">
              <a:xfrm>
                <a:off x="2764" y="2381"/>
                <a:ext cx="61" cy="24"/>
              </a:xfrm>
              <a:custGeom>
                <a:avLst/>
                <a:gdLst>
                  <a:gd name="T0" fmla="*/ 16 w 121"/>
                  <a:gd name="T1" fmla="*/ 0 h 48"/>
                  <a:gd name="T2" fmla="*/ 15 w 121"/>
                  <a:gd name="T3" fmla="*/ 0 h 48"/>
                  <a:gd name="T4" fmla="*/ 15 w 121"/>
                  <a:gd name="T5" fmla="*/ 0 h 48"/>
                  <a:gd name="T6" fmla="*/ 15 w 121"/>
                  <a:gd name="T7" fmla="*/ 0 h 48"/>
                  <a:gd name="T8" fmla="*/ 15 w 121"/>
                  <a:gd name="T9" fmla="*/ 0 h 48"/>
                  <a:gd name="T10" fmla="*/ 0 w 121"/>
                  <a:gd name="T11" fmla="*/ 6 h 48"/>
                  <a:gd name="T12" fmla="*/ 16 w 121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1" h="48">
                    <a:moveTo>
                      <a:pt x="121" y="0"/>
                    </a:move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0" y="48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18" name="Freeform 1023"/>
              <p:cNvSpPr>
                <a:spLocks/>
              </p:cNvSpPr>
              <p:nvPr/>
            </p:nvSpPr>
            <p:spPr bwMode="auto">
              <a:xfrm>
                <a:off x="2764" y="2381"/>
                <a:ext cx="58" cy="24"/>
              </a:xfrm>
              <a:custGeom>
                <a:avLst/>
                <a:gdLst>
                  <a:gd name="T0" fmla="*/ 15 w 115"/>
                  <a:gd name="T1" fmla="*/ 0 h 48"/>
                  <a:gd name="T2" fmla="*/ 15 w 115"/>
                  <a:gd name="T3" fmla="*/ 0 h 48"/>
                  <a:gd name="T4" fmla="*/ 15 w 115"/>
                  <a:gd name="T5" fmla="*/ 0 h 48"/>
                  <a:gd name="T6" fmla="*/ 14 w 115"/>
                  <a:gd name="T7" fmla="*/ 0 h 48"/>
                  <a:gd name="T8" fmla="*/ 14 w 115"/>
                  <a:gd name="T9" fmla="*/ 0 h 48"/>
                  <a:gd name="T10" fmla="*/ 0 w 115"/>
                  <a:gd name="T11" fmla="*/ 6 h 48"/>
                  <a:gd name="T12" fmla="*/ 15 w 115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5" h="48">
                    <a:moveTo>
                      <a:pt x="115" y="0"/>
                    </a:move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0" y="48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19" name="Freeform 1024"/>
              <p:cNvSpPr>
                <a:spLocks/>
              </p:cNvSpPr>
              <p:nvPr/>
            </p:nvSpPr>
            <p:spPr bwMode="auto">
              <a:xfrm>
                <a:off x="2764" y="2381"/>
                <a:ext cx="55" cy="24"/>
              </a:xfrm>
              <a:custGeom>
                <a:avLst/>
                <a:gdLst>
                  <a:gd name="T0" fmla="*/ 14 w 110"/>
                  <a:gd name="T1" fmla="*/ 0 h 48"/>
                  <a:gd name="T2" fmla="*/ 14 w 110"/>
                  <a:gd name="T3" fmla="*/ 0 h 48"/>
                  <a:gd name="T4" fmla="*/ 14 w 110"/>
                  <a:gd name="T5" fmla="*/ 0 h 48"/>
                  <a:gd name="T6" fmla="*/ 14 w 110"/>
                  <a:gd name="T7" fmla="*/ 0 h 48"/>
                  <a:gd name="T8" fmla="*/ 14 w 110"/>
                  <a:gd name="T9" fmla="*/ 0 h 48"/>
                  <a:gd name="T10" fmla="*/ 0 w 110"/>
                  <a:gd name="T11" fmla="*/ 6 h 48"/>
                  <a:gd name="T12" fmla="*/ 14 w 110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0" h="48">
                    <a:moveTo>
                      <a:pt x="110" y="0"/>
                    </a:moveTo>
                    <a:lnTo>
                      <a:pt x="110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0" y="48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20" name="Freeform 1025"/>
              <p:cNvSpPr>
                <a:spLocks/>
              </p:cNvSpPr>
              <p:nvPr/>
            </p:nvSpPr>
            <p:spPr bwMode="auto">
              <a:xfrm>
                <a:off x="2764" y="2381"/>
                <a:ext cx="53" cy="24"/>
              </a:xfrm>
              <a:custGeom>
                <a:avLst/>
                <a:gdLst>
                  <a:gd name="T0" fmla="*/ 14 w 106"/>
                  <a:gd name="T1" fmla="*/ 0 h 48"/>
                  <a:gd name="T2" fmla="*/ 13 w 106"/>
                  <a:gd name="T3" fmla="*/ 0 h 48"/>
                  <a:gd name="T4" fmla="*/ 13 w 106"/>
                  <a:gd name="T5" fmla="*/ 0 h 48"/>
                  <a:gd name="T6" fmla="*/ 13 w 106"/>
                  <a:gd name="T7" fmla="*/ 0 h 48"/>
                  <a:gd name="T8" fmla="*/ 13 w 106"/>
                  <a:gd name="T9" fmla="*/ 0 h 48"/>
                  <a:gd name="T10" fmla="*/ 0 w 106"/>
                  <a:gd name="T11" fmla="*/ 6 h 48"/>
                  <a:gd name="T12" fmla="*/ 14 w 106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6" h="48">
                    <a:moveTo>
                      <a:pt x="106" y="0"/>
                    </a:moveTo>
                    <a:lnTo>
                      <a:pt x="104" y="0"/>
                    </a:lnTo>
                    <a:lnTo>
                      <a:pt x="102" y="0"/>
                    </a:lnTo>
                    <a:lnTo>
                      <a:pt x="100" y="0"/>
                    </a:lnTo>
                    <a:lnTo>
                      <a:pt x="0" y="48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21" name="Freeform 1026"/>
              <p:cNvSpPr>
                <a:spLocks/>
              </p:cNvSpPr>
              <p:nvPr/>
            </p:nvSpPr>
            <p:spPr bwMode="auto">
              <a:xfrm>
                <a:off x="2764" y="2380"/>
                <a:ext cx="50" cy="25"/>
              </a:xfrm>
              <a:custGeom>
                <a:avLst/>
                <a:gdLst>
                  <a:gd name="T0" fmla="*/ 13 w 100"/>
                  <a:gd name="T1" fmla="*/ 0 h 50"/>
                  <a:gd name="T2" fmla="*/ 13 w 100"/>
                  <a:gd name="T3" fmla="*/ 0 h 50"/>
                  <a:gd name="T4" fmla="*/ 13 w 100"/>
                  <a:gd name="T5" fmla="*/ 0 h 50"/>
                  <a:gd name="T6" fmla="*/ 12 w 100"/>
                  <a:gd name="T7" fmla="*/ 0 h 50"/>
                  <a:gd name="T8" fmla="*/ 12 w 100"/>
                  <a:gd name="T9" fmla="*/ 0 h 50"/>
                  <a:gd name="T10" fmla="*/ 0 w 100"/>
                  <a:gd name="T11" fmla="*/ 7 h 50"/>
                  <a:gd name="T12" fmla="*/ 13 w 100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0" h="50">
                    <a:moveTo>
                      <a:pt x="100" y="0"/>
                    </a:moveTo>
                    <a:lnTo>
                      <a:pt x="100" y="0"/>
                    </a:lnTo>
                    <a:lnTo>
                      <a:pt x="98" y="0"/>
                    </a:lnTo>
                    <a:lnTo>
                      <a:pt x="96" y="0"/>
                    </a:lnTo>
                    <a:lnTo>
                      <a:pt x="0" y="5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22" name="Freeform 1027"/>
              <p:cNvSpPr>
                <a:spLocks/>
              </p:cNvSpPr>
              <p:nvPr/>
            </p:nvSpPr>
            <p:spPr bwMode="auto">
              <a:xfrm>
                <a:off x="2764" y="2380"/>
                <a:ext cx="48" cy="25"/>
              </a:xfrm>
              <a:custGeom>
                <a:avLst/>
                <a:gdLst>
                  <a:gd name="T0" fmla="*/ 12 w 96"/>
                  <a:gd name="T1" fmla="*/ 0 h 50"/>
                  <a:gd name="T2" fmla="*/ 12 w 96"/>
                  <a:gd name="T3" fmla="*/ 0 h 50"/>
                  <a:gd name="T4" fmla="*/ 12 w 96"/>
                  <a:gd name="T5" fmla="*/ 0 h 50"/>
                  <a:gd name="T6" fmla="*/ 12 w 96"/>
                  <a:gd name="T7" fmla="*/ 0 h 50"/>
                  <a:gd name="T8" fmla="*/ 12 w 96"/>
                  <a:gd name="T9" fmla="*/ 0 h 50"/>
                  <a:gd name="T10" fmla="*/ 0 w 96"/>
                  <a:gd name="T11" fmla="*/ 7 h 50"/>
                  <a:gd name="T12" fmla="*/ 12 w 96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6" h="50">
                    <a:moveTo>
                      <a:pt x="96" y="0"/>
                    </a:moveTo>
                    <a:lnTo>
                      <a:pt x="94" y="0"/>
                    </a:lnTo>
                    <a:lnTo>
                      <a:pt x="92" y="0"/>
                    </a:lnTo>
                    <a:lnTo>
                      <a:pt x="90" y="0"/>
                    </a:lnTo>
                    <a:lnTo>
                      <a:pt x="0" y="5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23" name="Freeform 1028"/>
              <p:cNvSpPr>
                <a:spLocks/>
              </p:cNvSpPr>
              <p:nvPr/>
            </p:nvSpPr>
            <p:spPr bwMode="auto">
              <a:xfrm>
                <a:off x="2764" y="2380"/>
                <a:ext cx="46" cy="25"/>
              </a:xfrm>
              <a:custGeom>
                <a:avLst/>
                <a:gdLst>
                  <a:gd name="T0" fmla="*/ 12 w 92"/>
                  <a:gd name="T1" fmla="*/ 0 h 50"/>
                  <a:gd name="T2" fmla="*/ 12 w 92"/>
                  <a:gd name="T3" fmla="*/ 0 h 50"/>
                  <a:gd name="T4" fmla="*/ 12 w 92"/>
                  <a:gd name="T5" fmla="*/ 0 h 50"/>
                  <a:gd name="T6" fmla="*/ 11 w 92"/>
                  <a:gd name="T7" fmla="*/ 0 h 50"/>
                  <a:gd name="T8" fmla="*/ 11 w 92"/>
                  <a:gd name="T9" fmla="*/ 0 h 50"/>
                  <a:gd name="T10" fmla="*/ 0 w 92"/>
                  <a:gd name="T11" fmla="*/ 7 h 50"/>
                  <a:gd name="T12" fmla="*/ 12 w 9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2" h="50">
                    <a:moveTo>
                      <a:pt x="92" y="0"/>
                    </a:moveTo>
                    <a:lnTo>
                      <a:pt x="90" y="0"/>
                    </a:lnTo>
                    <a:lnTo>
                      <a:pt x="88" y="0"/>
                    </a:lnTo>
                    <a:lnTo>
                      <a:pt x="0" y="5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24" name="Freeform 1029"/>
              <p:cNvSpPr>
                <a:spLocks/>
              </p:cNvSpPr>
              <p:nvPr/>
            </p:nvSpPr>
            <p:spPr bwMode="auto">
              <a:xfrm>
                <a:off x="2764" y="2380"/>
                <a:ext cx="43" cy="25"/>
              </a:xfrm>
              <a:custGeom>
                <a:avLst/>
                <a:gdLst>
                  <a:gd name="T0" fmla="*/ 10 w 87"/>
                  <a:gd name="T1" fmla="*/ 0 h 50"/>
                  <a:gd name="T2" fmla="*/ 10 w 87"/>
                  <a:gd name="T3" fmla="*/ 0 h 50"/>
                  <a:gd name="T4" fmla="*/ 10 w 87"/>
                  <a:gd name="T5" fmla="*/ 0 h 50"/>
                  <a:gd name="T6" fmla="*/ 10 w 87"/>
                  <a:gd name="T7" fmla="*/ 0 h 50"/>
                  <a:gd name="T8" fmla="*/ 10 w 87"/>
                  <a:gd name="T9" fmla="*/ 0 h 50"/>
                  <a:gd name="T10" fmla="*/ 0 w 87"/>
                  <a:gd name="T11" fmla="*/ 7 h 50"/>
                  <a:gd name="T12" fmla="*/ 10 w 87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" h="50">
                    <a:moveTo>
                      <a:pt x="87" y="0"/>
                    </a:moveTo>
                    <a:lnTo>
                      <a:pt x="87" y="0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0" y="5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25" name="Freeform 1030"/>
              <p:cNvSpPr>
                <a:spLocks/>
              </p:cNvSpPr>
              <p:nvPr/>
            </p:nvSpPr>
            <p:spPr bwMode="auto">
              <a:xfrm>
                <a:off x="2764" y="2380"/>
                <a:ext cx="41" cy="25"/>
              </a:xfrm>
              <a:custGeom>
                <a:avLst/>
                <a:gdLst>
                  <a:gd name="T0" fmla="*/ 10 w 83"/>
                  <a:gd name="T1" fmla="*/ 0 h 50"/>
                  <a:gd name="T2" fmla="*/ 10 w 83"/>
                  <a:gd name="T3" fmla="*/ 0 h 50"/>
                  <a:gd name="T4" fmla="*/ 10 w 83"/>
                  <a:gd name="T5" fmla="*/ 0 h 50"/>
                  <a:gd name="T6" fmla="*/ 10 w 83"/>
                  <a:gd name="T7" fmla="*/ 0 h 50"/>
                  <a:gd name="T8" fmla="*/ 9 w 83"/>
                  <a:gd name="T9" fmla="*/ 0 h 50"/>
                  <a:gd name="T10" fmla="*/ 0 w 83"/>
                  <a:gd name="T11" fmla="*/ 7 h 50"/>
                  <a:gd name="T12" fmla="*/ 10 w 83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3" h="50">
                    <a:moveTo>
                      <a:pt x="83" y="0"/>
                    </a:moveTo>
                    <a:lnTo>
                      <a:pt x="83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0" y="5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26" name="Freeform 1031"/>
              <p:cNvSpPr>
                <a:spLocks/>
              </p:cNvSpPr>
              <p:nvPr/>
            </p:nvSpPr>
            <p:spPr bwMode="auto">
              <a:xfrm>
                <a:off x="2764" y="2380"/>
                <a:ext cx="39" cy="25"/>
              </a:xfrm>
              <a:custGeom>
                <a:avLst/>
                <a:gdLst>
                  <a:gd name="T0" fmla="*/ 9 w 79"/>
                  <a:gd name="T1" fmla="*/ 0 h 50"/>
                  <a:gd name="T2" fmla="*/ 9 w 79"/>
                  <a:gd name="T3" fmla="*/ 0 h 50"/>
                  <a:gd name="T4" fmla="*/ 9 w 79"/>
                  <a:gd name="T5" fmla="*/ 0 h 50"/>
                  <a:gd name="T6" fmla="*/ 9 w 79"/>
                  <a:gd name="T7" fmla="*/ 0 h 50"/>
                  <a:gd name="T8" fmla="*/ 9 w 79"/>
                  <a:gd name="T9" fmla="*/ 0 h 50"/>
                  <a:gd name="T10" fmla="*/ 0 w 79"/>
                  <a:gd name="T11" fmla="*/ 7 h 50"/>
                  <a:gd name="T12" fmla="*/ 9 w 79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9" h="50">
                    <a:moveTo>
                      <a:pt x="79" y="0"/>
                    </a:moveTo>
                    <a:lnTo>
                      <a:pt x="79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0" y="5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27" name="Freeform 1032"/>
              <p:cNvSpPr>
                <a:spLocks/>
              </p:cNvSpPr>
              <p:nvPr/>
            </p:nvSpPr>
            <p:spPr bwMode="auto">
              <a:xfrm>
                <a:off x="2764" y="2380"/>
                <a:ext cx="37" cy="25"/>
              </a:xfrm>
              <a:custGeom>
                <a:avLst/>
                <a:gdLst>
                  <a:gd name="T0" fmla="*/ 9 w 75"/>
                  <a:gd name="T1" fmla="*/ 0 h 50"/>
                  <a:gd name="T2" fmla="*/ 9 w 75"/>
                  <a:gd name="T3" fmla="*/ 0 h 50"/>
                  <a:gd name="T4" fmla="*/ 9 w 75"/>
                  <a:gd name="T5" fmla="*/ 0 h 50"/>
                  <a:gd name="T6" fmla="*/ 8 w 75"/>
                  <a:gd name="T7" fmla="*/ 0 h 50"/>
                  <a:gd name="T8" fmla="*/ 8 w 75"/>
                  <a:gd name="T9" fmla="*/ 0 h 50"/>
                  <a:gd name="T10" fmla="*/ 0 w 75"/>
                  <a:gd name="T11" fmla="*/ 7 h 50"/>
                  <a:gd name="T12" fmla="*/ 9 w 75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50">
                    <a:moveTo>
                      <a:pt x="75" y="0"/>
                    </a:moveTo>
                    <a:lnTo>
                      <a:pt x="73" y="0"/>
                    </a:lnTo>
                    <a:lnTo>
                      <a:pt x="71" y="0"/>
                    </a:lnTo>
                    <a:lnTo>
                      <a:pt x="0" y="5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28" name="Freeform 1033"/>
              <p:cNvSpPr>
                <a:spLocks/>
              </p:cNvSpPr>
              <p:nvPr/>
            </p:nvSpPr>
            <p:spPr bwMode="auto">
              <a:xfrm>
                <a:off x="2764" y="2380"/>
                <a:ext cx="36" cy="25"/>
              </a:xfrm>
              <a:custGeom>
                <a:avLst/>
                <a:gdLst>
                  <a:gd name="T0" fmla="*/ 9 w 71"/>
                  <a:gd name="T1" fmla="*/ 0 h 50"/>
                  <a:gd name="T2" fmla="*/ 9 w 71"/>
                  <a:gd name="T3" fmla="*/ 0 h 50"/>
                  <a:gd name="T4" fmla="*/ 9 w 71"/>
                  <a:gd name="T5" fmla="*/ 0 h 50"/>
                  <a:gd name="T6" fmla="*/ 9 w 71"/>
                  <a:gd name="T7" fmla="*/ 0 h 50"/>
                  <a:gd name="T8" fmla="*/ 9 w 71"/>
                  <a:gd name="T9" fmla="*/ 0 h 50"/>
                  <a:gd name="T10" fmla="*/ 0 w 71"/>
                  <a:gd name="T11" fmla="*/ 7 h 50"/>
                  <a:gd name="T12" fmla="*/ 9 w 71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1" h="50">
                    <a:moveTo>
                      <a:pt x="71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0" y="5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29" name="Freeform 1034"/>
              <p:cNvSpPr>
                <a:spLocks/>
              </p:cNvSpPr>
              <p:nvPr/>
            </p:nvSpPr>
            <p:spPr bwMode="auto">
              <a:xfrm>
                <a:off x="2764" y="2380"/>
                <a:ext cx="34" cy="25"/>
              </a:xfrm>
              <a:custGeom>
                <a:avLst/>
                <a:gdLst>
                  <a:gd name="T0" fmla="*/ 9 w 67"/>
                  <a:gd name="T1" fmla="*/ 0 h 50"/>
                  <a:gd name="T2" fmla="*/ 9 w 67"/>
                  <a:gd name="T3" fmla="*/ 0 h 50"/>
                  <a:gd name="T4" fmla="*/ 9 w 67"/>
                  <a:gd name="T5" fmla="*/ 0 h 50"/>
                  <a:gd name="T6" fmla="*/ 9 w 67"/>
                  <a:gd name="T7" fmla="*/ 0 h 50"/>
                  <a:gd name="T8" fmla="*/ 8 w 67"/>
                  <a:gd name="T9" fmla="*/ 0 h 50"/>
                  <a:gd name="T10" fmla="*/ 0 w 67"/>
                  <a:gd name="T11" fmla="*/ 7 h 50"/>
                  <a:gd name="T12" fmla="*/ 9 w 67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" h="50">
                    <a:moveTo>
                      <a:pt x="67" y="0"/>
                    </a:move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0" y="50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30" name="Freeform 1035"/>
              <p:cNvSpPr>
                <a:spLocks/>
              </p:cNvSpPr>
              <p:nvPr/>
            </p:nvSpPr>
            <p:spPr bwMode="auto">
              <a:xfrm>
                <a:off x="2764" y="2380"/>
                <a:ext cx="32" cy="25"/>
              </a:xfrm>
              <a:custGeom>
                <a:avLst/>
                <a:gdLst>
                  <a:gd name="T0" fmla="*/ 8 w 63"/>
                  <a:gd name="T1" fmla="*/ 0 h 50"/>
                  <a:gd name="T2" fmla="*/ 8 w 63"/>
                  <a:gd name="T3" fmla="*/ 0 h 50"/>
                  <a:gd name="T4" fmla="*/ 8 w 63"/>
                  <a:gd name="T5" fmla="*/ 0 h 50"/>
                  <a:gd name="T6" fmla="*/ 8 w 63"/>
                  <a:gd name="T7" fmla="*/ 0 h 50"/>
                  <a:gd name="T8" fmla="*/ 8 w 63"/>
                  <a:gd name="T9" fmla="*/ 0 h 50"/>
                  <a:gd name="T10" fmla="*/ 0 w 63"/>
                  <a:gd name="T11" fmla="*/ 7 h 50"/>
                  <a:gd name="T12" fmla="*/ 8 w 63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" h="50">
                    <a:moveTo>
                      <a:pt x="63" y="0"/>
                    </a:moveTo>
                    <a:lnTo>
                      <a:pt x="63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0" y="5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31" name="Freeform 1036"/>
              <p:cNvSpPr>
                <a:spLocks/>
              </p:cNvSpPr>
              <p:nvPr/>
            </p:nvSpPr>
            <p:spPr bwMode="auto">
              <a:xfrm>
                <a:off x="2764" y="2380"/>
                <a:ext cx="30" cy="25"/>
              </a:xfrm>
              <a:custGeom>
                <a:avLst/>
                <a:gdLst>
                  <a:gd name="T0" fmla="*/ 8 w 60"/>
                  <a:gd name="T1" fmla="*/ 0 h 50"/>
                  <a:gd name="T2" fmla="*/ 8 w 60"/>
                  <a:gd name="T3" fmla="*/ 0 h 50"/>
                  <a:gd name="T4" fmla="*/ 8 w 60"/>
                  <a:gd name="T5" fmla="*/ 0 h 50"/>
                  <a:gd name="T6" fmla="*/ 8 w 60"/>
                  <a:gd name="T7" fmla="*/ 0 h 50"/>
                  <a:gd name="T8" fmla="*/ 8 w 60"/>
                  <a:gd name="T9" fmla="*/ 0 h 50"/>
                  <a:gd name="T10" fmla="*/ 0 w 60"/>
                  <a:gd name="T11" fmla="*/ 7 h 50"/>
                  <a:gd name="T12" fmla="*/ 8 w 60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0" h="50">
                    <a:moveTo>
                      <a:pt x="60" y="0"/>
                    </a:moveTo>
                    <a:lnTo>
                      <a:pt x="60" y="0"/>
                    </a:lnTo>
                    <a:lnTo>
                      <a:pt x="58" y="0"/>
                    </a:lnTo>
                    <a:lnTo>
                      <a:pt x="0" y="5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32" name="Freeform 1037"/>
              <p:cNvSpPr>
                <a:spLocks/>
              </p:cNvSpPr>
              <p:nvPr/>
            </p:nvSpPr>
            <p:spPr bwMode="auto">
              <a:xfrm>
                <a:off x="2764" y="2380"/>
                <a:ext cx="29" cy="25"/>
              </a:xfrm>
              <a:custGeom>
                <a:avLst/>
                <a:gdLst>
                  <a:gd name="T0" fmla="*/ 8 w 58"/>
                  <a:gd name="T1" fmla="*/ 0 h 50"/>
                  <a:gd name="T2" fmla="*/ 7 w 58"/>
                  <a:gd name="T3" fmla="*/ 0 h 50"/>
                  <a:gd name="T4" fmla="*/ 7 w 58"/>
                  <a:gd name="T5" fmla="*/ 0 h 50"/>
                  <a:gd name="T6" fmla="*/ 7 w 58"/>
                  <a:gd name="T7" fmla="*/ 0 h 50"/>
                  <a:gd name="T8" fmla="*/ 7 w 58"/>
                  <a:gd name="T9" fmla="*/ 0 h 50"/>
                  <a:gd name="T10" fmla="*/ 0 w 58"/>
                  <a:gd name="T11" fmla="*/ 7 h 50"/>
                  <a:gd name="T12" fmla="*/ 8 w 58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8" h="50">
                    <a:moveTo>
                      <a:pt x="58" y="0"/>
                    </a:moveTo>
                    <a:lnTo>
                      <a:pt x="56" y="0"/>
                    </a:lnTo>
                    <a:lnTo>
                      <a:pt x="54" y="0"/>
                    </a:lnTo>
                    <a:lnTo>
                      <a:pt x="0" y="5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33" name="Freeform 1038"/>
              <p:cNvSpPr>
                <a:spLocks/>
              </p:cNvSpPr>
              <p:nvPr/>
            </p:nvSpPr>
            <p:spPr bwMode="auto">
              <a:xfrm>
                <a:off x="2764" y="2380"/>
                <a:ext cx="27" cy="25"/>
              </a:xfrm>
              <a:custGeom>
                <a:avLst/>
                <a:gdLst>
                  <a:gd name="T0" fmla="*/ 7 w 54"/>
                  <a:gd name="T1" fmla="*/ 0 h 50"/>
                  <a:gd name="T2" fmla="*/ 7 w 54"/>
                  <a:gd name="T3" fmla="*/ 0 h 50"/>
                  <a:gd name="T4" fmla="*/ 7 w 54"/>
                  <a:gd name="T5" fmla="*/ 0 h 50"/>
                  <a:gd name="T6" fmla="*/ 7 w 54"/>
                  <a:gd name="T7" fmla="*/ 0 h 50"/>
                  <a:gd name="T8" fmla="*/ 7 w 54"/>
                  <a:gd name="T9" fmla="*/ 0 h 50"/>
                  <a:gd name="T10" fmla="*/ 0 w 54"/>
                  <a:gd name="T11" fmla="*/ 7 h 50"/>
                  <a:gd name="T12" fmla="*/ 7 w 54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50">
                    <a:moveTo>
                      <a:pt x="54" y="0"/>
                    </a:moveTo>
                    <a:lnTo>
                      <a:pt x="54" y="0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0" y="5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34" name="Freeform 1039"/>
              <p:cNvSpPr>
                <a:spLocks/>
              </p:cNvSpPr>
              <p:nvPr/>
            </p:nvSpPr>
            <p:spPr bwMode="auto">
              <a:xfrm>
                <a:off x="2764" y="2380"/>
                <a:ext cx="25" cy="25"/>
              </a:xfrm>
              <a:custGeom>
                <a:avLst/>
                <a:gdLst>
                  <a:gd name="T0" fmla="*/ 7 w 50"/>
                  <a:gd name="T1" fmla="*/ 0 h 50"/>
                  <a:gd name="T2" fmla="*/ 7 w 50"/>
                  <a:gd name="T3" fmla="*/ 0 h 50"/>
                  <a:gd name="T4" fmla="*/ 7 w 50"/>
                  <a:gd name="T5" fmla="*/ 0 h 50"/>
                  <a:gd name="T6" fmla="*/ 6 w 50"/>
                  <a:gd name="T7" fmla="*/ 0 h 50"/>
                  <a:gd name="T8" fmla="*/ 6 w 50"/>
                  <a:gd name="T9" fmla="*/ 0 h 50"/>
                  <a:gd name="T10" fmla="*/ 0 w 50"/>
                  <a:gd name="T11" fmla="*/ 7 h 50"/>
                  <a:gd name="T12" fmla="*/ 7 w 50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50" y="0"/>
                    </a:moveTo>
                    <a:lnTo>
                      <a:pt x="50" y="0"/>
                    </a:lnTo>
                    <a:lnTo>
                      <a:pt x="48" y="0"/>
                    </a:lnTo>
                    <a:lnTo>
                      <a:pt x="0" y="5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35" name="Freeform 1040"/>
              <p:cNvSpPr>
                <a:spLocks/>
              </p:cNvSpPr>
              <p:nvPr/>
            </p:nvSpPr>
            <p:spPr bwMode="auto">
              <a:xfrm>
                <a:off x="2764" y="2380"/>
                <a:ext cx="24" cy="25"/>
              </a:xfrm>
              <a:custGeom>
                <a:avLst/>
                <a:gdLst>
                  <a:gd name="T0" fmla="*/ 6 w 48"/>
                  <a:gd name="T1" fmla="*/ 0 h 50"/>
                  <a:gd name="T2" fmla="*/ 6 w 48"/>
                  <a:gd name="T3" fmla="*/ 0 h 50"/>
                  <a:gd name="T4" fmla="*/ 6 w 48"/>
                  <a:gd name="T5" fmla="*/ 0 h 50"/>
                  <a:gd name="T6" fmla="*/ 6 w 48"/>
                  <a:gd name="T7" fmla="*/ 0 h 50"/>
                  <a:gd name="T8" fmla="*/ 6 w 48"/>
                  <a:gd name="T9" fmla="*/ 0 h 50"/>
                  <a:gd name="T10" fmla="*/ 0 w 48"/>
                  <a:gd name="T11" fmla="*/ 7 h 50"/>
                  <a:gd name="T12" fmla="*/ 6 w 48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50">
                    <a:moveTo>
                      <a:pt x="48" y="0"/>
                    </a:moveTo>
                    <a:lnTo>
                      <a:pt x="46" y="0"/>
                    </a:lnTo>
                    <a:lnTo>
                      <a:pt x="44" y="0"/>
                    </a:lnTo>
                    <a:lnTo>
                      <a:pt x="0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36" name="Freeform 1041"/>
              <p:cNvSpPr>
                <a:spLocks/>
              </p:cNvSpPr>
              <p:nvPr/>
            </p:nvSpPr>
            <p:spPr bwMode="auto">
              <a:xfrm>
                <a:off x="2764" y="2380"/>
                <a:ext cx="22" cy="25"/>
              </a:xfrm>
              <a:custGeom>
                <a:avLst/>
                <a:gdLst>
                  <a:gd name="T0" fmla="*/ 6 w 44"/>
                  <a:gd name="T1" fmla="*/ 0 h 50"/>
                  <a:gd name="T2" fmla="*/ 6 w 44"/>
                  <a:gd name="T3" fmla="*/ 0 h 50"/>
                  <a:gd name="T4" fmla="*/ 6 w 44"/>
                  <a:gd name="T5" fmla="*/ 0 h 50"/>
                  <a:gd name="T6" fmla="*/ 6 w 44"/>
                  <a:gd name="T7" fmla="*/ 0 h 50"/>
                  <a:gd name="T8" fmla="*/ 6 w 44"/>
                  <a:gd name="T9" fmla="*/ 0 h 50"/>
                  <a:gd name="T10" fmla="*/ 0 w 44"/>
                  <a:gd name="T11" fmla="*/ 7 h 50"/>
                  <a:gd name="T12" fmla="*/ 6 w 44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" h="50">
                    <a:moveTo>
                      <a:pt x="44" y="0"/>
                    </a:moveTo>
                    <a:lnTo>
                      <a:pt x="44" y="0"/>
                    </a:lnTo>
                    <a:lnTo>
                      <a:pt x="42" y="0"/>
                    </a:lnTo>
                    <a:lnTo>
                      <a:pt x="0" y="5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37" name="Freeform 1042"/>
              <p:cNvSpPr>
                <a:spLocks/>
              </p:cNvSpPr>
              <p:nvPr/>
            </p:nvSpPr>
            <p:spPr bwMode="auto">
              <a:xfrm>
                <a:off x="2764" y="2380"/>
                <a:ext cx="20" cy="25"/>
              </a:xfrm>
              <a:custGeom>
                <a:avLst/>
                <a:gdLst>
                  <a:gd name="T0" fmla="*/ 5 w 40"/>
                  <a:gd name="T1" fmla="*/ 0 h 50"/>
                  <a:gd name="T2" fmla="*/ 5 w 40"/>
                  <a:gd name="T3" fmla="*/ 0 h 50"/>
                  <a:gd name="T4" fmla="*/ 5 w 40"/>
                  <a:gd name="T5" fmla="*/ 0 h 50"/>
                  <a:gd name="T6" fmla="*/ 5 w 40"/>
                  <a:gd name="T7" fmla="*/ 0 h 50"/>
                  <a:gd name="T8" fmla="*/ 5 w 40"/>
                  <a:gd name="T9" fmla="*/ 0 h 50"/>
                  <a:gd name="T10" fmla="*/ 0 w 40"/>
                  <a:gd name="T11" fmla="*/ 7 h 50"/>
                  <a:gd name="T12" fmla="*/ 5 w 40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" h="50">
                    <a:moveTo>
                      <a:pt x="40" y="0"/>
                    </a:moveTo>
                    <a:lnTo>
                      <a:pt x="40" y="0"/>
                    </a:lnTo>
                    <a:lnTo>
                      <a:pt x="38" y="0"/>
                    </a:lnTo>
                    <a:lnTo>
                      <a:pt x="0" y="5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38" name="Freeform 1043"/>
              <p:cNvSpPr>
                <a:spLocks/>
              </p:cNvSpPr>
              <p:nvPr/>
            </p:nvSpPr>
            <p:spPr bwMode="auto">
              <a:xfrm>
                <a:off x="2764" y="2380"/>
                <a:ext cx="19" cy="25"/>
              </a:xfrm>
              <a:custGeom>
                <a:avLst/>
                <a:gdLst>
                  <a:gd name="T0" fmla="*/ 5 w 38"/>
                  <a:gd name="T1" fmla="*/ 0 h 50"/>
                  <a:gd name="T2" fmla="*/ 5 w 38"/>
                  <a:gd name="T3" fmla="*/ 0 h 50"/>
                  <a:gd name="T4" fmla="*/ 5 w 38"/>
                  <a:gd name="T5" fmla="*/ 0 h 50"/>
                  <a:gd name="T6" fmla="*/ 5 w 38"/>
                  <a:gd name="T7" fmla="*/ 0 h 50"/>
                  <a:gd name="T8" fmla="*/ 5 w 38"/>
                  <a:gd name="T9" fmla="*/ 0 h 50"/>
                  <a:gd name="T10" fmla="*/ 0 w 38"/>
                  <a:gd name="T11" fmla="*/ 7 h 50"/>
                  <a:gd name="T12" fmla="*/ 5 w 38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50">
                    <a:moveTo>
                      <a:pt x="38" y="0"/>
                    </a:moveTo>
                    <a:lnTo>
                      <a:pt x="37" y="0"/>
                    </a:lnTo>
                    <a:lnTo>
                      <a:pt x="35" y="0"/>
                    </a:lnTo>
                    <a:lnTo>
                      <a:pt x="0" y="5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39" name="Freeform 1044"/>
              <p:cNvSpPr>
                <a:spLocks/>
              </p:cNvSpPr>
              <p:nvPr/>
            </p:nvSpPr>
            <p:spPr bwMode="auto">
              <a:xfrm>
                <a:off x="2764" y="2380"/>
                <a:ext cx="17" cy="25"/>
              </a:xfrm>
              <a:custGeom>
                <a:avLst/>
                <a:gdLst>
                  <a:gd name="T0" fmla="*/ 4 w 35"/>
                  <a:gd name="T1" fmla="*/ 0 h 50"/>
                  <a:gd name="T2" fmla="*/ 4 w 35"/>
                  <a:gd name="T3" fmla="*/ 0 h 50"/>
                  <a:gd name="T4" fmla="*/ 4 w 35"/>
                  <a:gd name="T5" fmla="*/ 0 h 50"/>
                  <a:gd name="T6" fmla="*/ 4 w 35"/>
                  <a:gd name="T7" fmla="*/ 0 h 50"/>
                  <a:gd name="T8" fmla="*/ 4 w 35"/>
                  <a:gd name="T9" fmla="*/ 0 h 50"/>
                  <a:gd name="T10" fmla="*/ 0 w 35"/>
                  <a:gd name="T11" fmla="*/ 7 h 50"/>
                  <a:gd name="T12" fmla="*/ 4 w 35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" h="50">
                    <a:moveTo>
                      <a:pt x="35" y="0"/>
                    </a:moveTo>
                    <a:lnTo>
                      <a:pt x="35" y="0"/>
                    </a:lnTo>
                    <a:lnTo>
                      <a:pt x="33" y="0"/>
                    </a:lnTo>
                    <a:lnTo>
                      <a:pt x="0" y="5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40" name="Freeform 1045"/>
              <p:cNvSpPr>
                <a:spLocks/>
              </p:cNvSpPr>
              <p:nvPr/>
            </p:nvSpPr>
            <p:spPr bwMode="auto">
              <a:xfrm>
                <a:off x="2764" y="2380"/>
                <a:ext cx="16" cy="25"/>
              </a:xfrm>
              <a:custGeom>
                <a:avLst/>
                <a:gdLst>
                  <a:gd name="T0" fmla="*/ 4 w 33"/>
                  <a:gd name="T1" fmla="*/ 0 h 50"/>
                  <a:gd name="T2" fmla="*/ 4 w 33"/>
                  <a:gd name="T3" fmla="*/ 0 h 50"/>
                  <a:gd name="T4" fmla="*/ 3 w 33"/>
                  <a:gd name="T5" fmla="*/ 0 h 50"/>
                  <a:gd name="T6" fmla="*/ 3 w 33"/>
                  <a:gd name="T7" fmla="*/ 0 h 50"/>
                  <a:gd name="T8" fmla="*/ 3 w 33"/>
                  <a:gd name="T9" fmla="*/ 0 h 50"/>
                  <a:gd name="T10" fmla="*/ 0 w 33"/>
                  <a:gd name="T11" fmla="*/ 7 h 50"/>
                  <a:gd name="T12" fmla="*/ 4 w 33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50">
                    <a:moveTo>
                      <a:pt x="33" y="0"/>
                    </a:moveTo>
                    <a:lnTo>
                      <a:pt x="33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0" y="5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41" name="Freeform 1046"/>
              <p:cNvSpPr>
                <a:spLocks/>
              </p:cNvSpPr>
              <p:nvPr/>
            </p:nvSpPr>
            <p:spPr bwMode="auto">
              <a:xfrm>
                <a:off x="2764" y="2380"/>
                <a:ext cx="15" cy="25"/>
              </a:xfrm>
              <a:custGeom>
                <a:avLst/>
                <a:gdLst>
                  <a:gd name="T0" fmla="*/ 3 w 31"/>
                  <a:gd name="T1" fmla="*/ 0 h 50"/>
                  <a:gd name="T2" fmla="*/ 3 w 31"/>
                  <a:gd name="T3" fmla="*/ 0 h 50"/>
                  <a:gd name="T4" fmla="*/ 3 w 31"/>
                  <a:gd name="T5" fmla="*/ 0 h 50"/>
                  <a:gd name="T6" fmla="*/ 3 w 31"/>
                  <a:gd name="T7" fmla="*/ 0 h 50"/>
                  <a:gd name="T8" fmla="*/ 3 w 31"/>
                  <a:gd name="T9" fmla="*/ 0 h 50"/>
                  <a:gd name="T10" fmla="*/ 0 w 31"/>
                  <a:gd name="T11" fmla="*/ 7 h 50"/>
                  <a:gd name="T12" fmla="*/ 3 w 31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50">
                    <a:moveTo>
                      <a:pt x="31" y="0"/>
                    </a:moveTo>
                    <a:lnTo>
                      <a:pt x="29" y="0"/>
                    </a:lnTo>
                    <a:lnTo>
                      <a:pt x="27" y="0"/>
                    </a:lnTo>
                    <a:lnTo>
                      <a:pt x="0" y="5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42" name="Freeform 1047"/>
              <p:cNvSpPr>
                <a:spLocks/>
              </p:cNvSpPr>
              <p:nvPr/>
            </p:nvSpPr>
            <p:spPr bwMode="auto">
              <a:xfrm>
                <a:off x="2764" y="2380"/>
                <a:ext cx="13" cy="25"/>
              </a:xfrm>
              <a:custGeom>
                <a:avLst/>
                <a:gdLst>
                  <a:gd name="T0" fmla="*/ 3 w 27"/>
                  <a:gd name="T1" fmla="*/ 0 h 50"/>
                  <a:gd name="T2" fmla="*/ 3 w 27"/>
                  <a:gd name="T3" fmla="*/ 0 h 50"/>
                  <a:gd name="T4" fmla="*/ 3 w 27"/>
                  <a:gd name="T5" fmla="*/ 0 h 50"/>
                  <a:gd name="T6" fmla="*/ 3 w 27"/>
                  <a:gd name="T7" fmla="*/ 0 h 50"/>
                  <a:gd name="T8" fmla="*/ 2 w 27"/>
                  <a:gd name="T9" fmla="*/ 0 h 50"/>
                  <a:gd name="T10" fmla="*/ 0 w 27"/>
                  <a:gd name="T11" fmla="*/ 7 h 50"/>
                  <a:gd name="T12" fmla="*/ 3 w 27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50">
                    <a:moveTo>
                      <a:pt x="27" y="0"/>
                    </a:move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0" y="5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43" name="Freeform 1048"/>
              <p:cNvSpPr>
                <a:spLocks/>
              </p:cNvSpPr>
              <p:nvPr/>
            </p:nvSpPr>
            <p:spPr bwMode="auto">
              <a:xfrm>
                <a:off x="2764" y="2380"/>
                <a:ext cx="12" cy="25"/>
              </a:xfrm>
              <a:custGeom>
                <a:avLst/>
                <a:gdLst>
                  <a:gd name="T0" fmla="*/ 3 w 23"/>
                  <a:gd name="T1" fmla="*/ 0 h 50"/>
                  <a:gd name="T2" fmla="*/ 3 w 23"/>
                  <a:gd name="T3" fmla="*/ 0 h 50"/>
                  <a:gd name="T4" fmla="*/ 3 w 23"/>
                  <a:gd name="T5" fmla="*/ 0 h 50"/>
                  <a:gd name="T6" fmla="*/ 3 w 23"/>
                  <a:gd name="T7" fmla="*/ 0 h 50"/>
                  <a:gd name="T8" fmla="*/ 3 w 23"/>
                  <a:gd name="T9" fmla="*/ 0 h 50"/>
                  <a:gd name="T10" fmla="*/ 0 w 23"/>
                  <a:gd name="T11" fmla="*/ 7 h 50"/>
                  <a:gd name="T12" fmla="*/ 3 w 23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50">
                    <a:moveTo>
                      <a:pt x="23" y="0"/>
                    </a:moveTo>
                    <a:lnTo>
                      <a:pt x="23" y="0"/>
                    </a:lnTo>
                    <a:lnTo>
                      <a:pt x="21" y="0"/>
                    </a:lnTo>
                    <a:lnTo>
                      <a:pt x="0" y="5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44" name="Freeform 1049"/>
              <p:cNvSpPr>
                <a:spLocks/>
              </p:cNvSpPr>
              <p:nvPr/>
            </p:nvSpPr>
            <p:spPr bwMode="auto">
              <a:xfrm>
                <a:off x="2764" y="2380"/>
                <a:ext cx="11" cy="25"/>
              </a:xfrm>
              <a:custGeom>
                <a:avLst/>
                <a:gdLst>
                  <a:gd name="T0" fmla="*/ 3 w 21"/>
                  <a:gd name="T1" fmla="*/ 0 h 50"/>
                  <a:gd name="T2" fmla="*/ 3 w 21"/>
                  <a:gd name="T3" fmla="*/ 0 h 50"/>
                  <a:gd name="T4" fmla="*/ 3 w 21"/>
                  <a:gd name="T5" fmla="*/ 0 h 50"/>
                  <a:gd name="T6" fmla="*/ 3 w 21"/>
                  <a:gd name="T7" fmla="*/ 0 h 50"/>
                  <a:gd name="T8" fmla="*/ 3 w 21"/>
                  <a:gd name="T9" fmla="*/ 0 h 50"/>
                  <a:gd name="T10" fmla="*/ 0 w 21"/>
                  <a:gd name="T11" fmla="*/ 7 h 50"/>
                  <a:gd name="T12" fmla="*/ 3 w 21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50">
                    <a:moveTo>
                      <a:pt x="21" y="0"/>
                    </a:moveTo>
                    <a:lnTo>
                      <a:pt x="21" y="0"/>
                    </a:lnTo>
                    <a:lnTo>
                      <a:pt x="19" y="0"/>
                    </a:lnTo>
                    <a:lnTo>
                      <a:pt x="0" y="5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45" name="Freeform 1050"/>
              <p:cNvSpPr>
                <a:spLocks/>
              </p:cNvSpPr>
              <p:nvPr/>
            </p:nvSpPr>
            <p:spPr bwMode="auto">
              <a:xfrm>
                <a:off x="2764" y="2380"/>
                <a:ext cx="10" cy="25"/>
              </a:xfrm>
              <a:custGeom>
                <a:avLst/>
                <a:gdLst>
                  <a:gd name="T0" fmla="*/ 3 w 19"/>
                  <a:gd name="T1" fmla="*/ 0 h 50"/>
                  <a:gd name="T2" fmla="*/ 3 w 19"/>
                  <a:gd name="T3" fmla="*/ 0 h 50"/>
                  <a:gd name="T4" fmla="*/ 3 w 19"/>
                  <a:gd name="T5" fmla="*/ 0 h 50"/>
                  <a:gd name="T6" fmla="*/ 3 w 19"/>
                  <a:gd name="T7" fmla="*/ 0 h 50"/>
                  <a:gd name="T8" fmla="*/ 2 w 19"/>
                  <a:gd name="T9" fmla="*/ 0 h 50"/>
                  <a:gd name="T10" fmla="*/ 0 w 19"/>
                  <a:gd name="T11" fmla="*/ 7 h 50"/>
                  <a:gd name="T12" fmla="*/ 3 w 19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50">
                    <a:moveTo>
                      <a:pt x="19" y="0"/>
                    </a:moveTo>
                    <a:lnTo>
                      <a:pt x="17" y="0"/>
                    </a:lnTo>
                    <a:lnTo>
                      <a:pt x="15" y="0"/>
                    </a:lnTo>
                    <a:lnTo>
                      <a:pt x="0" y="5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46" name="Freeform 1051"/>
              <p:cNvSpPr>
                <a:spLocks/>
              </p:cNvSpPr>
              <p:nvPr/>
            </p:nvSpPr>
            <p:spPr bwMode="auto">
              <a:xfrm>
                <a:off x="2764" y="2380"/>
                <a:ext cx="8" cy="25"/>
              </a:xfrm>
              <a:custGeom>
                <a:avLst/>
                <a:gdLst>
                  <a:gd name="T0" fmla="*/ 2 w 15"/>
                  <a:gd name="T1" fmla="*/ 0 h 50"/>
                  <a:gd name="T2" fmla="*/ 2 w 15"/>
                  <a:gd name="T3" fmla="*/ 0 h 50"/>
                  <a:gd name="T4" fmla="*/ 2 w 15"/>
                  <a:gd name="T5" fmla="*/ 0 h 50"/>
                  <a:gd name="T6" fmla="*/ 2 w 15"/>
                  <a:gd name="T7" fmla="*/ 0 h 50"/>
                  <a:gd name="T8" fmla="*/ 2 w 15"/>
                  <a:gd name="T9" fmla="*/ 0 h 50"/>
                  <a:gd name="T10" fmla="*/ 0 w 15"/>
                  <a:gd name="T11" fmla="*/ 7 h 50"/>
                  <a:gd name="T12" fmla="*/ 2 w 15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50">
                    <a:moveTo>
                      <a:pt x="15" y="0"/>
                    </a:moveTo>
                    <a:lnTo>
                      <a:pt x="15" y="0"/>
                    </a:lnTo>
                    <a:lnTo>
                      <a:pt x="14" y="0"/>
                    </a:lnTo>
                    <a:lnTo>
                      <a:pt x="0" y="5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47" name="Freeform 1052"/>
              <p:cNvSpPr>
                <a:spLocks/>
              </p:cNvSpPr>
              <p:nvPr/>
            </p:nvSpPr>
            <p:spPr bwMode="auto">
              <a:xfrm>
                <a:off x="2764" y="2380"/>
                <a:ext cx="7" cy="25"/>
              </a:xfrm>
              <a:custGeom>
                <a:avLst/>
                <a:gdLst>
                  <a:gd name="T0" fmla="*/ 2 w 14"/>
                  <a:gd name="T1" fmla="*/ 0 h 50"/>
                  <a:gd name="T2" fmla="*/ 2 w 14"/>
                  <a:gd name="T3" fmla="*/ 0 h 50"/>
                  <a:gd name="T4" fmla="*/ 2 w 14"/>
                  <a:gd name="T5" fmla="*/ 0 h 50"/>
                  <a:gd name="T6" fmla="*/ 2 w 14"/>
                  <a:gd name="T7" fmla="*/ 0 h 50"/>
                  <a:gd name="T8" fmla="*/ 2 w 14"/>
                  <a:gd name="T9" fmla="*/ 0 h 50"/>
                  <a:gd name="T10" fmla="*/ 0 w 14"/>
                  <a:gd name="T11" fmla="*/ 7 h 50"/>
                  <a:gd name="T12" fmla="*/ 2 w 14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50">
                    <a:moveTo>
                      <a:pt x="14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0" y="5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48" name="Freeform 1053"/>
              <p:cNvSpPr>
                <a:spLocks/>
              </p:cNvSpPr>
              <p:nvPr/>
            </p:nvSpPr>
            <p:spPr bwMode="auto">
              <a:xfrm>
                <a:off x="2764" y="2380"/>
                <a:ext cx="6" cy="25"/>
              </a:xfrm>
              <a:custGeom>
                <a:avLst/>
                <a:gdLst>
                  <a:gd name="T0" fmla="*/ 2 w 12"/>
                  <a:gd name="T1" fmla="*/ 0 h 50"/>
                  <a:gd name="T2" fmla="*/ 2 w 12"/>
                  <a:gd name="T3" fmla="*/ 0 h 50"/>
                  <a:gd name="T4" fmla="*/ 2 w 12"/>
                  <a:gd name="T5" fmla="*/ 0 h 50"/>
                  <a:gd name="T6" fmla="*/ 1 w 12"/>
                  <a:gd name="T7" fmla="*/ 0 h 50"/>
                  <a:gd name="T8" fmla="*/ 1 w 12"/>
                  <a:gd name="T9" fmla="*/ 0 h 50"/>
                  <a:gd name="T10" fmla="*/ 0 w 12"/>
                  <a:gd name="T11" fmla="*/ 7 h 50"/>
                  <a:gd name="T12" fmla="*/ 2 w 1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50">
                    <a:moveTo>
                      <a:pt x="12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0" y="5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49" name="Freeform 1054"/>
              <p:cNvSpPr>
                <a:spLocks/>
              </p:cNvSpPr>
              <p:nvPr/>
            </p:nvSpPr>
            <p:spPr bwMode="auto">
              <a:xfrm>
                <a:off x="2764" y="2380"/>
                <a:ext cx="4" cy="25"/>
              </a:xfrm>
              <a:custGeom>
                <a:avLst/>
                <a:gdLst>
                  <a:gd name="T0" fmla="*/ 1 w 8"/>
                  <a:gd name="T1" fmla="*/ 0 h 50"/>
                  <a:gd name="T2" fmla="*/ 1 w 8"/>
                  <a:gd name="T3" fmla="*/ 0 h 50"/>
                  <a:gd name="T4" fmla="*/ 1 w 8"/>
                  <a:gd name="T5" fmla="*/ 0 h 50"/>
                  <a:gd name="T6" fmla="*/ 1 w 8"/>
                  <a:gd name="T7" fmla="*/ 0 h 50"/>
                  <a:gd name="T8" fmla="*/ 1 w 8"/>
                  <a:gd name="T9" fmla="*/ 0 h 50"/>
                  <a:gd name="T10" fmla="*/ 0 w 8"/>
                  <a:gd name="T11" fmla="*/ 7 h 50"/>
                  <a:gd name="T12" fmla="*/ 1 w 8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50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5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50" name="Freeform 1055"/>
              <p:cNvSpPr>
                <a:spLocks/>
              </p:cNvSpPr>
              <p:nvPr/>
            </p:nvSpPr>
            <p:spPr bwMode="auto">
              <a:xfrm>
                <a:off x="2764" y="2380"/>
                <a:ext cx="2" cy="25"/>
              </a:xfrm>
              <a:custGeom>
                <a:avLst/>
                <a:gdLst>
                  <a:gd name="T0" fmla="*/ 1 w 4"/>
                  <a:gd name="T1" fmla="*/ 0 h 50"/>
                  <a:gd name="T2" fmla="*/ 1 w 4"/>
                  <a:gd name="T3" fmla="*/ 0 h 50"/>
                  <a:gd name="T4" fmla="*/ 1 w 4"/>
                  <a:gd name="T5" fmla="*/ 0 h 50"/>
                  <a:gd name="T6" fmla="*/ 1 w 4"/>
                  <a:gd name="T7" fmla="*/ 0 h 50"/>
                  <a:gd name="T8" fmla="*/ 1 w 4"/>
                  <a:gd name="T9" fmla="*/ 0 h 50"/>
                  <a:gd name="T10" fmla="*/ 0 w 4"/>
                  <a:gd name="T11" fmla="*/ 7 h 50"/>
                  <a:gd name="T12" fmla="*/ 1 w 4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5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51" name="Freeform 1056"/>
              <p:cNvSpPr>
                <a:spLocks/>
              </p:cNvSpPr>
              <p:nvPr/>
            </p:nvSpPr>
            <p:spPr bwMode="auto">
              <a:xfrm>
                <a:off x="2764" y="2380"/>
                <a:ext cx="1" cy="25"/>
              </a:xfrm>
              <a:custGeom>
                <a:avLst/>
                <a:gdLst>
                  <a:gd name="T0" fmla="*/ 1 w 2"/>
                  <a:gd name="T1" fmla="*/ 0 h 50"/>
                  <a:gd name="T2" fmla="*/ 1 w 2"/>
                  <a:gd name="T3" fmla="*/ 0 h 50"/>
                  <a:gd name="T4" fmla="*/ 0 w 2"/>
                  <a:gd name="T5" fmla="*/ 0 h 50"/>
                  <a:gd name="T6" fmla="*/ 0 w 2"/>
                  <a:gd name="T7" fmla="*/ 0 h 50"/>
                  <a:gd name="T8" fmla="*/ 0 w 2"/>
                  <a:gd name="T9" fmla="*/ 0 h 50"/>
                  <a:gd name="T10" fmla="*/ 0 w 2"/>
                  <a:gd name="T11" fmla="*/ 7 h 50"/>
                  <a:gd name="T12" fmla="*/ 1 w 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52" name="Freeform 1057"/>
              <p:cNvSpPr>
                <a:spLocks/>
              </p:cNvSpPr>
              <p:nvPr/>
            </p:nvSpPr>
            <p:spPr bwMode="auto">
              <a:xfrm>
                <a:off x="2762" y="2380"/>
                <a:ext cx="2" cy="25"/>
              </a:xfrm>
              <a:custGeom>
                <a:avLst/>
                <a:gdLst>
                  <a:gd name="T0" fmla="*/ 1 w 4"/>
                  <a:gd name="T1" fmla="*/ 0 h 50"/>
                  <a:gd name="T2" fmla="*/ 1 w 4"/>
                  <a:gd name="T3" fmla="*/ 0 h 50"/>
                  <a:gd name="T4" fmla="*/ 1 w 4"/>
                  <a:gd name="T5" fmla="*/ 0 h 50"/>
                  <a:gd name="T6" fmla="*/ 1 w 4"/>
                  <a:gd name="T7" fmla="*/ 0 h 50"/>
                  <a:gd name="T8" fmla="*/ 1 w 4"/>
                  <a:gd name="T9" fmla="*/ 0 h 50"/>
                  <a:gd name="T10" fmla="*/ 1 w 4"/>
                  <a:gd name="T11" fmla="*/ 0 h 50"/>
                  <a:gd name="T12" fmla="*/ 0 w 4"/>
                  <a:gd name="T13" fmla="*/ 0 h 50"/>
                  <a:gd name="T14" fmla="*/ 1 w 4"/>
                  <a:gd name="T15" fmla="*/ 7 h 50"/>
                  <a:gd name="T16" fmla="*/ 1 w 4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" h="5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4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53" name="Freeform 1058"/>
              <p:cNvSpPr>
                <a:spLocks/>
              </p:cNvSpPr>
              <p:nvPr/>
            </p:nvSpPr>
            <p:spPr bwMode="auto">
              <a:xfrm>
                <a:off x="2761" y="2380"/>
                <a:ext cx="3" cy="25"/>
              </a:xfrm>
              <a:custGeom>
                <a:avLst/>
                <a:gdLst>
                  <a:gd name="T0" fmla="*/ 1 w 6"/>
                  <a:gd name="T1" fmla="*/ 0 h 50"/>
                  <a:gd name="T2" fmla="*/ 1 w 6"/>
                  <a:gd name="T3" fmla="*/ 0 h 50"/>
                  <a:gd name="T4" fmla="*/ 0 w 6"/>
                  <a:gd name="T5" fmla="*/ 0 h 50"/>
                  <a:gd name="T6" fmla="*/ 0 w 6"/>
                  <a:gd name="T7" fmla="*/ 0 h 50"/>
                  <a:gd name="T8" fmla="*/ 0 w 6"/>
                  <a:gd name="T9" fmla="*/ 0 h 50"/>
                  <a:gd name="T10" fmla="*/ 1 w 6"/>
                  <a:gd name="T11" fmla="*/ 7 h 50"/>
                  <a:gd name="T12" fmla="*/ 1 w 6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6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54" name="Freeform 1059"/>
              <p:cNvSpPr>
                <a:spLocks/>
              </p:cNvSpPr>
              <p:nvPr/>
            </p:nvSpPr>
            <p:spPr bwMode="auto">
              <a:xfrm>
                <a:off x="2760" y="2380"/>
                <a:ext cx="4" cy="25"/>
              </a:xfrm>
              <a:custGeom>
                <a:avLst/>
                <a:gdLst>
                  <a:gd name="T0" fmla="*/ 1 w 8"/>
                  <a:gd name="T1" fmla="*/ 0 h 50"/>
                  <a:gd name="T2" fmla="*/ 1 w 8"/>
                  <a:gd name="T3" fmla="*/ 0 h 50"/>
                  <a:gd name="T4" fmla="*/ 0 w 8"/>
                  <a:gd name="T5" fmla="*/ 0 h 50"/>
                  <a:gd name="T6" fmla="*/ 0 w 8"/>
                  <a:gd name="T7" fmla="*/ 0 h 50"/>
                  <a:gd name="T8" fmla="*/ 0 w 8"/>
                  <a:gd name="T9" fmla="*/ 0 h 50"/>
                  <a:gd name="T10" fmla="*/ 1 w 8"/>
                  <a:gd name="T11" fmla="*/ 7 h 50"/>
                  <a:gd name="T12" fmla="*/ 1 w 8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8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55" name="Freeform 1060"/>
              <p:cNvSpPr>
                <a:spLocks/>
              </p:cNvSpPr>
              <p:nvPr/>
            </p:nvSpPr>
            <p:spPr bwMode="auto">
              <a:xfrm>
                <a:off x="2758" y="2380"/>
                <a:ext cx="6" cy="25"/>
              </a:xfrm>
              <a:custGeom>
                <a:avLst/>
                <a:gdLst>
                  <a:gd name="T0" fmla="*/ 1 w 11"/>
                  <a:gd name="T1" fmla="*/ 0 h 50"/>
                  <a:gd name="T2" fmla="*/ 1 w 11"/>
                  <a:gd name="T3" fmla="*/ 0 h 50"/>
                  <a:gd name="T4" fmla="*/ 1 w 11"/>
                  <a:gd name="T5" fmla="*/ 0 h 50"/>
                  <a:gd name="T6" fmla="*/ 0 w 11"/>
                  <a:gd name="T7" fmla="*/ 0 h 50"/>
                  <a:gd name="T8" fmla="*/ 0 w 11"/>
                  <a:gd name="T9" fmla="*/ 0 h 50"/>
                  <a:gd name="T10" fmla="*/ 2 w 11"/>
                  <a:gd name="T11" fmla="*/ 7 h 50"/>
                  <a:gd name="T12" fmla="*/ 1 w 11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50">
                    <a:moveTo>
                      <a:pt x="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1" y="5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56" name="Freeform 1061"/>
              <p:cNvSpPr>
                <a:spLocks/>
              </p:cNvSpPr>
              <p:nvPr/>
            </p:nvSpPr>
            <p:spPr bwMode="auto">
              <a:xfrm>
                <a:off x="2757" y="2380"/>
                <a:ext cx="7" cy="25"/>
              </a:xfrm>
              <a:custGeom>
                <a:avLst/>
                <a:gdLst>
                  <a:gd name="T0" fmla="*/ 1 w 13"/>
                  <a:gd name="T1" fmla="*/ 0 h 50"/>
                  <a:gd name="T2" fmla="*/ 1 w 13"/>
                  <a:gd name="T3" fmla="*/ 0 h 50"/>
                  <a:gd name="T4" fmla="*/ 0 w 13"/>
                  <a:gd name="T5" fmla="*/ 0 h 50"/>
                  <a:gd name="T6" fmla="*/ 0 w 13"/>
                  <a:gd name="T7" fmla="*/ 0 h 50"/>
                  <a:gd name="T8" fmla="*/ 0 w 13"/>
                  <a:gd name="T9" fmla="*/ 0 h 50"/>
                  <a:gd name="T10" fmla="*/ 2 w 13"/>
                  <a:gd name="T11" fmla="*/ 7 h 50"/>
                  <a:gd name="T12" fmla="*/ 1 w 13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3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57" name="Freeform 1062"/>
              <p:cNvSpPr>
                <a:spLocks/>
              </p:cNvSpPr>
              <p:nvPr/>
            </p:nvSpPr>
            <p:spPr bwMode="auto">
              <a:xfrm>
                <a:off x="2755" y="2380"/>
                <a:ext cx="9" cy="25"/>
              </a:xfrm>
              <a:custGeom>
                <a:avLst/>
                <a:gdLst>
                  <a:gd name="T0" fmla="*/ 1 w 17"/>
                  <a:gd name="T1" fmla="*/ 0 h 50"/>
                  <a:gd name="T2" fmla="*/ 1 w 17"/>
                  <a:gd name="T3" fmla="*/ 0 h 50"/>
                  <a:gd name="T4" fmla="*/ 1 w 17"/>
                  <a:gd name="T5" fmla="*/ 0 h 50"/>
                  <a:gd name="T6" fmla="*/ 1 w 17"/>
                  <a:gd name="T7" fmla="*/ 0 h 50"/>
                  <a:gd name="T8" fmla="*/ 0 w 17"/>
                  <a:gd name="T9" fmla="*/ 0 h 50"/>
                  <a:gd name="T10" fmla="*/ 3 w 17"/>
                  <a:gd name="T11" fmla="*/ 7 h 50"/>
                  <a:gd name="T12" fmla="*/ 1 w 17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" h="5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7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58" name="Freeform 1063"/>
              <p:cNvSpPr>
                <a:spLocks/>
              </p:cNvSpPr>
              <p:nvPr/>
            </p:nvSpPr>
            <p:spPr bwMode="auto">
              <a:xfrm>
                <a:off x="2754" y="2380"/>
                <a:ext cx="10" cy="25"/>
              </a:xfrm>
              <a:custGeom>
                <a:avLst/>
                <a:gdLst>
                  <a:gd name="T0" fmla="*/ 1 w 19"/>
                  <a:gd name="T1" fmla="*/ 0 h 50"/>
                  <a:gd name="T2" fmla="*/ 1 w 19"/>
                  <a:gd name="T3" fmla="*/ 0 h 50"/>
                  <a:gd name="T4" fmla="*/ 1 w 19"/>
                  <a:gd name="T5" fmla="*/ 0 h 50"/>
                  <a:gd name="T6" fmla="*/ 0 w 19"/>
                  <a:gd name="T7" fmla="*/ 0 h 50"/>
                  <a:gd name="T8" fmla="*/ 0 w 19"/>
                  <a:gd name="T9" fmla="*/ 0 h 50"/>
                  <a:gd name="T10" fmla="*/ 3 w 19"/>
                  <a:gd name="T11" fmla="*/ 7 h 50"/>
                  <a:gd name="T12" fmla="*/ 1 w 19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9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59" name="Freeform 1064"/>
              <p:cNvSpPr>
                <a:spLocks/>
              </p:cNvSpPr>
              <p:nvPr/>
            </p:nvSpPr>
            <p:spPr bwMode="auto">
              <a:xfrm>
                <a:off x="2753" y="2380"/>
                <a:ext cx="11" cy="25"/>
              </a:xfrm>
              <a:custGeom>
                <a:avLst/>
                <a:gdLst>
                  <a:gd name="T0" fmla="*/ 0 w 23"/>
                  <a:gd name="T1" fmla="*/ 0 h 50"/>
                  <a:gd name="T2" fmla="*/ 0 w 23"/>
                  <a:gd name="T3" fmla="*/ 0 h 50"/>
                  <a:gd name="T4" fmla="*/ 0 w 23"/>
                  <a:gd name="T5" fmla="*/ 0 h 50"/>
                  <a:gd name="T6" fmla="*/ 0 w 23"/>
                  <a:gd name="T7" fmla="*/ 0 h 50"/>
                  <a:gd name="T8" fmla="*/ 0 w 23"/>
                  <a:gd name="T9" fmla="*/ 0 h 50"/>
                  <a:gd name="T10" fmla="*/ 2 w 23"/>
                  <a:gd name="T11" fmla="*/ 7 h 50"/>
                  <a:gd name="T12" fmla="*/ 0 w 23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5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3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60" name="Freeform 1065"/>
              <p:cNvSpPr>
                <a:spLocks/>
              </p:cNvSpPr>
              <p:nvPr/>
            </p:nvSpPr>
            <p:spPr bwMode="auto">
              <a:xfrm>
                <a:off x="2752" y="2380"/>
                <a:ext cx="12" cy="25"/>
              </a:xfrm>
              <a:custGeom>
                <a:avLst/>
                <a:gdLst>
                  <a:gd name="T0" fmla="*/ 0 w 25"/>
                  <a:gd name="T1" fmla="*/ 0 h 50"/>
                  <a:gd name="T2" fmla="*/ 0 w 25"/>
                  <a:gd name="T3" fmla="*/ 0 h 50"/>
                  <a:gd name="T4" fmla="*/ 0 w 25"/>
                  <a:gd name="T5" fmla="*/ 0 h 50"/>
                  <a:gd name="T6" fmla="*/ 0 w 25"/>
                  <a:gd name="T7" fmla="*/ 0 h 50"/>
                  <a:gd name="T8" fmla="*/ 0 w 25"/>
                  <a:gd name="T9" fmla="*/ 0 h 50"/>
                  <a:gd name="T10" fmla="*/ 3 w 25"/>
                  <a:gd name="T11" fmla="*/ 7 h 50"/>
                  <a:gd name="T12" fmla="*/ 0 w 25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5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61" name="Freeform 1066"/>
              <p:cNvSpPr>
                <a:spLocks/>
              </p:cNvSpPr>
              <p:nvPr/>
            </p:nvSpPr>
            <p:spPr bwMode="auto">
              <a:xfrm>
                <a:off x="2751" y="2380"/>
                <a:ext cx="13" cy="25"/>
              </a:xfrm>
              <a:custGeom>
                <a:avLst/>
                <a:gdLst>
                  <a:gd name="T0" fmla="*/ 0 w 27"/>
                  <a:gd name="T1" fmla="*/ 0 h 50"/>
                  <a:gd name="T2" fmla="*/ 0 w 27"/>
                  <a:gd name="T3" fmla="*/ 0 h 50"/>
                  <a:gd name="T4" fmla="*/ 0 w 27"/>
                  <a:gd name="T5" fmla="*/ 0 h 50"/>
                  <a:gd name="T6" fmla="*/ 0 w 27"/>
                  <a:gd name="T7" fmla="*/ 0 h 50"/>
                  <a:gd name="T8" fmla="*/ 0 w 27"/>
                  <a:gd name="T9" fmla="*/ 0 h 50"/>
                  <a:gd name="T10" fmla="*/ 3 w 27"/>
                  <a:gd name="T11" fmla="*/ 7 h 50"/>
                  <a:gd name="T12" fmla="*/ 0 w 27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7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62" name="Freeform 1067"/>
              <p:cNvSpPr>
                <a:spLocks/>
              </p:cNvSpPr>
              <p:nvPr/>
            </p:nvSpPr>
            <p:spPr bwMode="auto">
              <a:xfrm>
                <a:off x="2749" y="2380"/>
                <a:ext cx="15" cy="25"/>
              </a:xfrm>
              <a:custGeom>
                <a:avLst/>
                <a:gdLst>
                  <a:gd name="T0" fmla="*/ 0 w 31"/>
                  <a:gd name="T1" fmla="*/ 0 h 50"/>
                  <a:gd name="T2" fmla="*/ 0 w 31"/>
                  <a:gd name="T3" fmla="*/ 0 h 50"/>
                  <a:gd name="T4" fmla="*/ 0 w 31"/>
                  <a:gd name="T5" fmla="*/ 0 h 50"/>
                  <a:gd name="T6" fmla="*/ 0 w 31"/>
                  <a:gd name="T7" fmla="*/ 0 h 50"/>
                  <a:gd name="T8" fmla="*/ 0 w 31"/>
                  <a:gd name="T9" fmla="*/ 0 h 50"/>
                  <a:gd name="T10" fmla="*/ 3 w 31"/>
                  <a:gd name="T11" fmla="*/ 7 h 50"/>
                  <a:gd name="T12" fmla="*/ 0 w 31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31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63" name="Freeform 1068"/>
              <p:cNvSpPr>
                <a:spLocks/>
              </p:cNvSpPr>
              <p:nvPr/>
            </p:nvSpPr>
            <p:spPr bwMode="auto">
              <a:xfrm>
                <a:off x="2748" y="2380"/>
                <a:ext cx="16" cy="25"/>
              </a:xfrm>
              <a:custGeom>
                <a:avLst/>
                <a:gdLst>
                  <a:gd name="T0" fmla="*/ 0 w 33"/>
                  <a:gd name="T1" fmla="*/ 0 h 50"/>
                  <a:gd name="T2" fmla="*/ 0 w 33"/>
                  <a:gd name="T3" fmla="*/ 0 h 50"/>
                  <a:gd name="T4" fmla="*/ 0 w 33"/>
                  <a:gd name="T5" fmla="*/ 0 h 50"/>
                  <a:gd name="T6" fmla="*/ 0 w 33"/>
                  <a:gd name="T7" fmla="*/ 0 h 50"/>
                  <a:gd name="T8" fmla="*/ 0 w 33"/>
                  <a:gd name="T9" fmla="*/ 0 h 50"/>
                  <a:gd name="T10" fmla="*/ 4 w 33"/>
                  <a:gd name="T11" fmla="*/ 7 h 50"/>
                  <a:gd name="T12" fmla="*/ 0 w 33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33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64" name="Freeform 1069"/>
              <p:cNvSpPr>
                <a:spLocks/>
              </p:cNvSpPr>
              <p:nvPr/>
            </p:nvSpPr>
            <p:spPr bwMode="auto">
              <a:xfrm>
                <a:off x="2746" y="2380"/>
                <a:ext cx="18" cy="25"/>
              </a:xfrm>
              <a:custGeom>
                <a:avLst/>
                <a:gdLst>
                  <a:gd name="T0" fmla="*/ 1 w 36"/>
                  <a:gd name="T1" fmla="*/ 0 h 50"/>
                  <a:gd name="T2" fmla="*/ 1 w 36"/>
                  <a:gd name="T3" fmla="*/ 0 h 50"/>
                  <a:gd name="T4" fmla="*/ 1 w 36"/>
                  <a:gd name="T5" fmla="*/ 0 h 50"/>
                  <a:gd name="T6" fmla="*/ 0 w 36"/>
                  <a:gd name="T7" fmla="*/ 0 h 50"/>
                  <a:gd name="T8" fmla="*/ 0 w 36"/>
                  <a:gd name="T9" fmla="*/ 0 h 50"/>
                  <a:gd name="T10" fmla="*/ 5 w 36"/>
                  <a:gd name="T11" fmla="*/ 7 h 50"/>
                  <a:gd name="T12" fmla="*/ 1 w 36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36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65" name="Freeform 1070"/>
              <p:cNvSpPr>
                <a:spLocks/>
              </p:cNvSpPr>
              <p:nvPr/>
            </p:nvSpPr>
            <p:spPr bwMode="auto">
              <a:xfrm>
                <a:off x="2745" y="2380"/>
                <a:ext cx="19" cy="25"/>
              </a:xfrm>
              <a:custGeom>
                <a:avLst/>
                <a:gdLst>
                  <a:gd name="T0" fmla="*/ 1 w 38"/>
                  <a:gd name="T1" fmla="*/ 0 h 50"/>
                  <a:gd name="T2" fmla="*/ 1 w 38"/>
                  <a:gd name="T3" fmla="*/ 0 h 50"/>
                  <a:gd name="T4" fmla="*/ 1 w 38"/>
                  <a:gd name="T5" fmla="*/ 0 h 50"/>
                  <a:gd name="T6" fmla="*/ 0 w 38"/>
                  <a:gd name="T7" fmla="*/ 0 h 50"/>
                  <a:gd name="T8" fmla="*/ 0 w 38"/>
                  <a:gd name="T9" fmla="*/ 0 h 50"/>
                  <a:gd name="T10" fmla="*/ 5 w 38"/>
                  <a:gd name="T11" fmla="*/ 7 h 50"/>
                  <a:gd name="T12" fmla="*/ 1 w 38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38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66" name="Freeform 1071"/>
              <p:cNvSpPr>
                <a:spLocks/>
              </p:cNvSpPr>
              <p:nvPr/>
            </p:nvSpPr>
            <p:spPr bwMode="auto">
              <a:xfrm>
                <a:off x="2743" y="2380"/>
                <a:ext cx="21" cy="25"/>
              </a:xfrm>
              <a:custGeom>
                <a:avLst/>
                <a:gdLst>
                  <a:gd name="T0" fmla="*/ 1 w 42"/>
                  <a:gd name="T1" fmla="*/ 0 h 50"/>
                  <a:gd name="T2" fmla="*/ 1 w 42"/>
                  <a:gd name="T3" fmla="*/ 0 h 50"/>
                  <a:gd name="T4" fmla="*/ 1 w 42"/>
                  <a:gd name="T5" fmla="*/ 0 h 50"/>
                  <a:gd name="T6" fmla="*/ 0 w 42"/>
                  <a:gd name="T7" fmla="*/ 0 h 50"/>
                  <a:gd name="T8" fmla="*/ 0 w 42"/>
                  <a:gd name="T9" fmla="*/ 0 h 50"/>
                  <a:gd name="T10" fmla="*/ 6 w 42"/>
                  <a:gd name="T11" fmla="*/ 7 h 50"/>
                  <a:gd name="T12" fmla="*/ 1 w 4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42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67" name="Freeform 1072"/>
              <p:cNvSpPr>
                <a:spLocks/>
              </p:cNvSpPr>
              <p:nvPr/>
            </p:nvSpPr>
            <p:spPr bwMode="auto">
              <a:xfrm>
                <a:off x="2741" y="2380"/>
                <a:ext cx="23" cy="25"/>
              </a:xfrm>
              <a:custGeom>
                <a:avLst/>
                <a:gdLst>
                  <a:gd name="T0" fmla="*/ 1 w 46"/>
                  <a:gd name="T1" fmla="*/ 0 h 50"/>
                  <a:gd name="T2" fmla="*/ 1 w 46"/>
                  <a:gd name="T3" fmla="*/ 0 h 50"/>
                  <a:gd name="T4" fmla="*/ 1 w 46"/>
                  <a:gd name="T5" fmla="*/ 0 h 50"/>
                  <a:gd name="T6" fmla="*/ 1 w 46"/>
                  <a:gd name="T7" fmla="*/ 0 h 50"/>
                  <a:gd name="T8" fmla="*/ 0 w 46"/>
                  <a:gd name="T9" fmla="*/ 0 h 50"/>
                  <a:gd name="T10" fmla="*/ 6 w 46"/>
                  <a:gd name="T11" fmla="*/ 7 h 50"/>
                  <a:gd name="T12" fmla="*/ 1 w 46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" h="5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46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68" name="Freeform 1073"/>
              <p:cNvSpPr>
                <a:spLocks/>
              </p:cNvSpPr>
              <p:nvPr/>
            </p:nvSpPr>
            <p:spPr bwMode="auto">
              <a:xfrm>
                <a:off x="2740" y="2380"/>
                <a:ext cx="24" cy="25"/>
              </a:xfrm>
              <a:custGeom>
                <a:avLst/>
                <a:gdLst>
                  <a:gd name="T0" fmla="*/ 1 w 48"/>
                  <a:gd name="T1" fmla="*/ 0 h 50"/>
                  <a:gd name="T2" fmla="*/ 1 w 48"/>
                  <a:gd name="T3" fmla="*/ 0 h 50"/>
                  <a:gd name="T4" fmla="*/ 0 w 48"/>
                  <a:gd name="T5" fmla="*/ 0 h 50"/>
                  <a:gd name="T6" fmla="*/ 0 w 48"/>
                  <a:gd name="T7" fmla="*/ 0 h 50"/>
                  <a:gd name="T8" fmla="*/ 0 w 48"/>
                  <a:gd name="T9" fmla="*/ 0 h 50"/>
                  <a:gd name="T10" fmla="*/ 6 w 48"/>
                  <a:gd name="T11" fmla="*/ 7 h 50"/>
                  <a:gd name="T12" fmla="*/ 1 w 48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48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69" name="Freeform 1074"/>
              <p:cNvSpPr>
                <a:spLocks/>
              </p:cNvSpPr>
              <p:nvPr/>
            </p:nvSpPr>
            <p:spPr bwMode="auto">
              <a:xfrm>
                <a:off x="2738" y="2380"/>
                <a:ext cx="26" cy="25"/>
              </a:xfrm>
              <a:custGeom>
                <a:avLst/>
                <a:gdLst>
                  <a:gd name="T0" fmla="*/ 1 w 52"/>
                  <a:gd name="T1" fmla="*/ 0 h 50"/>
                  <a:gd name="T2" fmla="*/ 1 w 52"/>
                  <a:gd name="T3" fmla="*/ 0 h 50"/>
                  <a:gd name="T4" fmla="*/ 1 w 52"/>
                  <a:gd name="T5" fmla="*/ 0 h 50"/>
                  <a:gd name="T6" fmla="*/ 0 w 52"/>
                  <a:gd name="T7" fmla="*/ 0 h 50"/>
                  <a:gd name="T8" fmla="*/ 0 w 52"/>
                  <a:gd name="T9" fmla="*/ 0 h 50"/>
                  <a:gd name="T10" fmla="*/ 7 w 52"/>
                  <a:gd name="T11" fmla="*/ 7 h 50"/>
                  <a:gd name="T12" fmla="*/ 1 w 5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52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70" name="Freeform 1075"/>
              <p:cNvSpPr>
                <a:spLocks/>
              </p:cNvSpPr>
              <p:nvPr/>
            </p:nvSpPr>
            <p:spPr bwMode="auto">
              <a:xfrm>
                <a:off x="2736" y="2380"/>
                <a:ext cx="28" cy="25"/>
              </a:xfrm>
              <a:custGeom>
                <a:avLst/>
                <a:gdLst>
                  <a:gd name="T0" fmla="*/ 1 w 56"/>
                  <a:gd name="T1" fmla="*/ 0 h 50"/>
                  <a:gd name="T2" fmla="*/ 1 w 56"/>
                  <a:gd name="T3" fmla="*/ 0 h 50"/>
                  <a:gd name="T4" fmla="*/ 1 w 56"/>
                  <a:gd name="T5" fmla="*/ 0 h 50"/>
                  <a:gd name="T6" fmla="*/ 1 w 56"/>
                  <a:gd name="T7" fmla="*/ 0 h 50"/>
                  <a:gd name="T8" fmla="*/ 0 w 56"/>
                  <a:gd name="T9" fmla="*/ 0 h 50"/>
                  <a:gd name="T10" fmla="*/ 7 w 56"/>
                  <a:gd name="T11" fmla="*/ 7 h 50"/>
                  <a:gd name="T12" fmla="*/ 1 w 56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6" h="5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6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71" name="Freeform 1076"/>
              <p:cNvSpPr>
                <a:spLocks/>
              </p:cNvSpPr>
              <p:nvPr/>
            </p:nvSpPr>
            <p:spPr bwMode="auto">
              <a:xfrm>
                <a:off x="2735" y="2380"/>
                <a:ext cx="29" cy="25"/>
              </a:xfrm>
              <a:custGeom>
                <a:avLst/>
                <a:gdLst>
                  <a:gd name="T0" fmla="*/ 1 w 58"/>
                  <a:gd name="T1" fmla="*/ 0 h 50"/>
                  <a:gd name="T2" fmla="*/ 1 w 58"/>
                  <a:gd name="T3" fmla="*/ 0 h 50"/>
                  <a:gd name="T4" fmla="*/ 1 w 58"/>
                  <a:gd name="T5" fmla="*/ 0 h 50"/>
                  <a:gd name="T6" fmla="*/ 0 w 58"/>
                  <a:gd name="T7" fmla="*/ 0 h 50"/>
                  <a:gd name="T8" fmla="*/ 0 w 58"/>
                  <a:gd name="T9" fmla="*/ 0 h 50"/>
                  <a:gd name="T10" fmla="*/ 8 w 58"/>
                  <a:gd name="T11" fmla="*/ 7 h 50"/>
                  <a:gd name="T12" fmla="*/ 1 w 58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8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58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72" name="Freeform 1077"/>
              <p:cNvSpPr>
                <a:spLocks/>
              </p:cNvSpPr>
              <p:nvPr/>
            </p:nvSpPr>
            <p:spPr bwMode="auto">
              <a:xfrm>
                <a:off x="2733" y="2380"/>
                <a:ext cx="31" cy="25"/>
              </a:xfrm>
              <a:custGeom>
                <a:avLst/>
                <a:gdLst>
                  <a:gd name="T0" fmla="*/ 1 w 61"/>
                  <a:gd name="T1" fmla="*/ 0 h 50"/>
                  <a:gd name="T2" fmla="*/ 1 w 61"/>
                  <a:gd name="T3" fmla="*/ 0 h 50"/>
                  <a:gd name="T4" fmla="*/ 1 w 61"/>
                  <a:gd name="T5" fmla="*/ 0 h 50"/>
                  <a:gd name="T6" fmla="*/ 0 w 61"/>
                  <a:gd name="T7" fmla="*/ 0 h 50"/>
                  <a:gd name="T8" fmla="*/ 0 w 61"/>
                  <a:gd name="T9" fmla="*/ 0 h 50"/>
                  <a:gd name="T10" fmla="*/ 8 w 61"/>
                  <a:gd name="T11" fmla="*/ 7 h 50"/>
                  <a:gd name="T12" fmla="*/ 1 w 61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50">
                    <a:moveTo>
                      <a:pt x="3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61" y="5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73" name="Freeform 1078"/>
              <p:cNvSpPr>
                <a:spLocks/>
              </p:cNvSpPr>
              <p:nvPr/>
            </p:nvSpPr>
            <p:spPr bwMode="auto">
              <a:xfrm>
                <a:off x="2731" y="2380"/>
                <a:ext cx="33" cy="25"/>
              </a:xfrm>
              <a:custGeom>
                <a:avLst/>
                <a:gdLst>
                  <a:gd name="T0" fmla="*/ 1 w 65"/>
                  <a:gd name="T1" fmla="*/ 0 h 50"/>
                  <a:gd name="T2" fmla="*/ 1 w 65"/>
                  <a:gd name="T3" fmla="*/ 0 h 50"/>
                  <a:gd name="T4" fmla="*/ 1 w 65"/>
                  <a:gd name="T5" fmla="*/ 0 h 50"/>
                  <a:gd name="T6" fmla="*/ 1 w 65"/>
                  <a:gd name="T7" fmla="*/ 0 h 50"/>
                  <a:gd name="T8" fmla="*/ 0 w 65"/>
                  <a:gd name="T9" fmla="*/ 0 h 50"/>
                  <a:gd name="T10" fmla="*/ 9 w 65"/>
                  <a:gd name="T11" fmla="*/ 7 h 50"/>
                  <a:gd name="T12" fmla="*/ 1 w 65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65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74" name="Freeform 1079"/>
              <p:cNvSpPr>
                <a:spLocks/>
              </p:cNvSpPr>
              <p:nvPr/>
            </p:nvSpPr>
            <p:spPr bwMode="auto">
              <a:xfrm>
                <a:off x="2729" y="2380"/>
                <a:ext cx="35" cy="25"/>
              </a:xfrm>
              <a:custGeom>
                <a:avLst/>
                <a:gdLst>
                  <a:gd name="T0" fmla="*/ 1 w 69"/>
                  <a:gd name="T1" fmla="*/ 0 h 50"/>
                  <a:gd name="T2" fmla="*/ 1 w 69"/>
                  <a:gd name="T3" fmla="*/ 0 h 50"/>
                  <a:gd name="T4" fmla="*/ 1 w 69"/>
                  <a:gd name="T5" fmla="*/ 0 h 50"/>
                  <a:gd name="T6" fmla="*/ 1 w 69"/>
                  <a:gd name="T7" fmla="*/ 0 h 50"/>
                  <a:gd name="T8" fmla="*/ 0 w 69"/>
                  <a:gd name="T9" fmla="*/ 0 h 50"/>
                  <a:gd name="T10" fmla="*/ 9 w 69"/>
                  <a:gd name="T11" fmla="*/ 7 h 50"/>
                  <a:gd name="T12" fmla="*/ 1 w 69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" h="5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69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75" name="Freeform 1080"/>
              <p:cNvSpPr>
                <a:spLocks/>
              </p:cNvSpPr>
              <p:nvPr/>
            </p:nvSpPr>
            <p:spPr bwMode="auto">
              <a:xfrm>
                <a:off x="2729" y="2380"/>
                <a:ext cx="35" cy="25"/>
              </a:xfrm>
              <a:custGeom>
                <a:avLst/>
                <a:gdLst>
                  <a:gd name="T0" fmla="*/ 0 w 71"/>
                  <a:gd name="T1" fmla="*/ 0 h 50"/>
                  <a:gd name="T2" fmla="*/ 0 w 71"/>
                  <a:gd name="T3" fmla="*/ 0 h 50"/>
                  <a:gd name="T4" fmla="*/ 0 w 71"/>
                  <a:gd name="T5" fmla="*/ 0 h 50"/>
                  <a:gd name="T6" fmla="*/ 0 w 71"/>
                  <a:gd name="T7" fmla="*/ 0 h 50"/>
                  <a:gd name="T8" fmla="*/ 0 w 71"/>
                  <a:gd name="T9" fmla="*/ 0 h 50"/>
                  <a:gd name="T10" fmla="*/ 8 w 71"/>
                  <a:gd name="T11" fmla="*/ 7 h 50"/>
                  <a:gd name="T12" fmla="*/ 0 w 71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1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71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76" name="Freeform 1081"/>
              <p:cNvSpPr>
                <a:spLocks/>
              </p:cNvSpPr>
              <p:nvPr/>
            </p:nvSpPr>
            <p:spPr bwMode="auto">
              <a:xfrm>
                <a:off x="2727" y="2380"/>
                <a:ext cx="37" cy="25"/>
              </a:xfrm>
              <a:custGeom>
                <a:avLst/>
                <a:gdLst>
                  <a:gd name="T0" fmla="*/ 0 w 75"/>
                  <a:gd name="T1" fmla="*/ 0 h 50"/>
                  <a:gd name="T2" fmla="*/ 0 w 75"/>
                  <a:gd name="T3" fmla="*/ 0 h 50"/>
                  <a:gd name="T4" fmla="*/ 0 w 75"/>
                  <a:gd name="T5" fmla="*/ 0 h 50"/>
                  <a:gd name="T6" fmla="*/ 0 w 75"/>
                  <a:gd name="T7" fmla="*/ 0 h 50"/>
                  <a:gd name="T8" fmla="*/ 0 w 75"/>
                  <a:gd name="T9" fmla="*/ 0 h 50"/>
                  <a:gd name="T10" fmla="*/ 9 w 75"/>
                  <a:gd name="T11" fmla="*/ 7 h 50"/>
                  <a:gd name="T12" fmla="*/ 0 w 75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75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77" name="Freeform 1082"/>
              <p:cNvSpPr>
                <a:spLocks/>
              </p:cNvSpPr>
              <p:nvPr/>
            </p:nvSpPr>
            <p:spPr bwMode="auto">
              <a:xfrm>
                <a:off x="2724" y="2380"/>
                <a:ext cx="40" cy="25"/>
              </a:xfrm>
              <a:custGeom>
                <a:avLst/>
                <a:gdLst>
                  <a:gd name="T0" fmla="*/ 0 w 81"/>
                  <a:gd name="T1" fmla="*/ 0 h 50"/>
                  <a:gd name="T2" fmla="*/ 0 w 81"/>
                  <a:gd name="T3" fmla="*/ 0 h 50"/>
                  <a:gd name="T4" fmla="*/ 0 w 81"/>
                  <a:gd name="T5" fmla="*/ 0 h 50"/>
                  <a:gd name="T6" fmla="*/ 0 w 81"/>
                  <a:gd name="T7" fmla="*/ 0 h 50"/>
                  <a:gd name="T8" fmla="*/ 0 w 81"/>
                  <a:gd name="T9" fmla="*/ 0 h 50"/>
                  <a:gd name="T10" fmla="*/ 10 w 81"/>
                  <a:gd name="T11" fmla="*/ 7 h 50"/>
                  <a:gd name="T12" fmla="*/ 0 w 81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1" h="50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81" y="5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78" name="Freeform 1083"/>
              <p:cNvSpPr>
                <a:spLocks/>
              </p:cNvSpPr>
              <p:nvPr/>
            </p:nvSpPr>
            <p:spPr bwMode="auto">
              <a:xfrm>
                <a:off x="2722" y="2380"/>
                <a:ext cx="42" cy="25"/>
              </a:xfrm>
              <a:custGeom>
                <a:avLst/>
                <a:gdLst>
                  <a:gd name="T0" fmla="*/ 1 w 84"/>
                  <a:gd name="T1" fmla="*/ 0 h 50"/>
                  <a:gd name="T2" fmla="*/ 1 w 84"/>
                  <a:gd name="T3" fmla="*/ 0 h 50"/>
                  <a:gd name="T4" fmla="*/ 1 w 84"/>
                  <a:gd name="T5" fmla="*/ 0 h 50"/>
                  <a:gd name="T6" fmla="*/ 1 w 84"/>
                  <a:gd name="T7" fmla="*/ 0 h 50"/>
                  <a:gd name="T8" fmla="*/ 0 w 84"/>
                  <a:gd name="T9" fmla="*/ 0 h 50"/>
                  <a:gd name="T10" fmla="*/ 11 w 84"/>
                  <a:gd name="T11" fmla="*/ 7 h 50"/>
                  <a:gd name="T12" fmla="*/ 1 w 84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" h="50">
                    <a:moveTo>
                      <a:pt x="3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84" y="5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79" name="Freeform 1084"/>
              <p:cNvSpPr>
                <a:spLocks/>
              </p:cNvSpPr>
              <p:nvPr/>
            </p:nvSpPr>
            <p:spPr bwMode="auto">
              <a:xfrm>
                <a:off x="2720" y="2380"/>
                <a:ext cx="44" cy="25"/>
              </a:xfrm>
              <a:custGeom>
                <a:avLst/>
                <a:gdLst>
                  <a:gd name="T0" fmla="*/ 1 w 88"/>
                  <a:gd name="T1" fmla="*/ 0 h 50"/>
                  <a:gd name="T2" fmla="*/ 1 w 88"/>
                  <a:gd name="T3" fmla="*/ 0 h 50"/>
                  <a:gd name="T4" fmla="*/ 1 w 88"/>
                  <a:gd name="T5" fmla="*/ 0 h 50"/>
                  <a:gd name="T6" fmla="*/ 1 w 88"/>
                  <a:gd name="T7" fmla="*/ 0 h 50"/>
                  <a:gd name="T8" fmla="*/ 0 w 88"/>
                  <a:gd name="T9" fmla="*/ 0 h 50"/>
                  <a:gd name="T10" fmla="*/ 11 w 88"/>
                  <a:gd name="T11" fmla="*/ 7 h 50"/>
                  <a:gd name="T12" fmla="*/ 1 w 88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8" h="50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88" y="5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80" name="Freeform 1085"/>
              <p:cNvSpPr>
                <a:spLocks/>
              </p:cNvSpPr>
              <p:nvPr/>
            </p:nvSpPr>
            <p:spPr bwMode="auto">
              <a:xfrm>
                <a:off x="2718" y="2380"/>
                <a:ext cx="46" cy="25"/>
              </a:xfrm>
              <a:custGeom>
                <a:avLst/>
                <a:gdLst>
                  <a:gd name="T0" fmla="*/ 1 w 92"/>
                  <a:gd name="T1" fmla="*/ 0 h 50"/>
                  <a:gd name="T2" fmla="*/ 1 w 92"/>
                  <a:gd name="T3" fmla="*/ 0 h 50"/>
                  <a:gd name="T4" fmla="*/ 1 w 92"/>
                  <a:gd name="T5" fmla="*/ 0 h 50"/>
                  <a:gd name="T6" fmla="*/ 0 w 92"/>
                  <a:gd name="T7" fmla="*/ 0 h 50"/>
                  <a:gd name="T8" fmla="*/ 0 w 92"/>
                  <a:gd name="T9" fmla="*/ 0 h 50"/>
                  <a:gd name="T10" fmla="*/ 12 w 92"/>
                  <a:gd name="T11" fmla="*/ 7 h 50"/>
                  <a:gd name="T12" fmla="*/ 1 w 9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2" h="5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2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81" name="Freeform 1086"/>
              <p:cNvSpPr>
                <a:spLocks/>
              </p:cNvSpPr>
              <p:nvPr/>
            </p:nvSpPr>
            <p:spPr bwMode="auto">
              <a:xfrm>
                <a:off x="2716" y="2380"/>
                <a:ext cx="48" cy="25"/>
              </a:xfrm>
              <a:custGeom>
                <a:avLst/>
                <a:gdLst>
                  <a:gd name="T0" fmla="*/ 1 w 96"/>
                  <a:gd name="T1" fmla="*/ 0 h 50"/>
                  <a:gd name="T2" fmla="*/ 1 w 96"/>
                  <a:gd name="T3" fmla="*/ 0 h 50"/>
                  <a:gd name="T4" fmla="*/ 1 w 96"/>
                  <a:gd name="T5" fmla="*/ 0 h 50"/>
                  <a:gd name="T6" fmla="*/ 0 w 96"/>
                  <a:gd name="T7" fmla="*/ 0 h 50"/>
                  <a:gd name="T8" fmla="*/ 0 w 96"/>
                  <a:gd name="T9" fmla="*/ 0 h 50"/>
                  <a:gd name="T10" fmla="*/ 12 w 96"/>
                  <a:gd name="T11" fmla="*/ 7 h 50"/>
                  <a:gd name="T12" fmla="*/ 1 w 96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6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6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82" name="Freeform 1087"/>
              <p:cNvSpPr>
                <a:spLocks/>
              </p:cNvSpPr>
              <p:nvPr/>
            </p:nvSpPr>
            <p:spPr bwMode="auto">
              <a:xfrm>
                <a:off x="2713" y="2380"/>
                <a:ext cx="51" cy="25"/>
              </a:xfrm>
              <a:custGeom>
                <a:avLst/>
                <a:gdLst>
                  <a:gd name="T0" fmla="*/ 1 w 102"/>
                  <a:gd name="T1" fmla="*/ 0 h 50"/>
                  <a:gd name="T2" fmla="*/ 1 w 102"/>
                  <a:gd name="T3" fmla="*/ 0 h 50"/>
                  <a:gd name="T4" fmla="*/ 1 w 102"/>
                  <a:gd name="T5" fmla="*/ 0 h 50"/>
                  <a:gd name="T6" fmla="*/ 1 w 102"/>
                  <a:gd name="T7" fmla="*/ 0 h 50"/>
                  <a:gd name="T8" fmla="*/ 0 w 102"/>
                  <a:gd name="T9" fmla="*/ 0 h 50"/>
                  <a:gd name="T10" fmla="*/ 13 w 102"/>
                  <a:gd name="T11" fmla="*/ 7 h 50"/>
                  <a:gd name="T12" fmla="*/ 1 w 10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2" h="50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02" y="5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83" name="Freeform 1088"/>
              <p:cNvSpPr>
                <a:spLocks/>
              </p:cNvSpPr>
              <p:nvPr/>
            </p:nvSpPr>
            <p:spPr bwMode="auto">
              <a:xfrm>
                <a:off x="2711" y="2381"/>
                <a:ext cx="53" cy="24"/>
              </a:xfrm>
              <a:custGeom>
                <a:avLst/>
                <a:gdLst>
                  <a:gd name="T0" fmla="*/ 1 w 106"/>
                  <a:gd name="T1" fmla="*/ 0 h 48"/>
                  <a:gd name="T2" fmla="*/ 1 w 106"/>
                  <a:gd name="T3" fmla="*/ 0 h 48"/>
                  <a:gd name="T4" fmla="*/ 1 w 106"/>
                  <a:gd name="T5" fmla="*/ 0 h 48"/>
                  <a:gd name="T6" fmla="*/ 0 w 106"/>
                  <a:gd name="T7" fmla="*/ 0 h 48"/>
                  <a:gd name="T8" fmla="*/ 0 w 106"/>
                  <a:gd name="T9" fmla="*/ 0 h 48"/>
                  <a:gd name="T10" fmla="*/ 14 w 106"/>
                  <a:gd name="T11" fmla="*/ 6 h 48"/>
                  <a:gd name="T12" fmla="*/ 1 w 106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6" h="48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06" y="4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84" name="Freeform 1089"/>
              <p:cNvSpPr>
                <a:spLocks/>
              </p:cNvSpPr>
              <p:nvPr/>
            </p:nvSpPr>
            <p:spPr bwMode="auto">
              <a:xfrm>
                <a:off x="2708" y="2381"/>
                <a:ext cx="56" cy="24"/>
              </a:xfrm>
              <a:custGeom>
                <a:avLst/>
                <a:gdLst>
                  <a:gd name="T0" fmla="*/ 1 w 111"/>
                  <a:gd name="T1" fmla="*/ 0 h 48"/>
                  <a:gd name="T2" fmla="*/ 1 w 111"/>
                  <a:gd name="T3" fmla="*/ 0 h 48"/>
                  <a:gd name="T4" fmla="*/ 1 w 111"/>
                  <a:gd name="T5" fmla="*/ 0 h 48"/>
                  <a:gd name="T6" fmla="*/ 0 w 111"/>
                  <a:gd name="T7" fmla="*/ 0 h 48"/>
                  <a:gd name="T8" fmla="*/ 0 w 111"/>
                  <a:gd name="T9" fmla="*/ 0 h 48"/>
                  <a:gd name="T10" fmla="*/ 14 w 111"/>
                  <a:gd name="T11" fmla="*/ 6 h 48"/>
                  <a:gd name="T12" fmla="*/ 1 w 111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1" h="48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11" y="4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85" name="Freeform 1090"/>
              <p:cNvSpPr>
                <a:spLocks/>
              </p:cNvSpPr>
              <p:nvPr/>
            </p:nvSpPr>
            <p:spPr bwMode="auto">
              <a:xfrm>
                <a:off x="2705" y="2381"/>
                <a:ext cx="59" cy="24"/>
              </a:xfrm>
              <a:custGeom>
                <a:avLst/>
                <a:gdLst>
                  <a:gd name="T0" fmla="*/ 1 w 117"/>
                  <a:gd name="T1" fmla="*/ 0 h 48"/>
                  <a:gd name="T2" fmla="*/ 1 w 117"/>
                  <a:gd name="T3" fmla="*/ 0 h 48"/>
                  <a:gd name="T4" fmla="*/ 1 w 117"/>
                  <a:gd name="T5" fmla="*/ 0 h 48"/>
                  <a:gd name="T6" fmla="*/ 1 w 117"/>
                  <a:gd name="T7" fmla="*/ 0 h 48"/>
                  <a:gd name="T8" fmla="*/ 0 w 117"/>
                  <a:gd name="T9" fmla="*/ 0 h 48"/>
                  <a:gd name="T10" fmla="*/ 15 w 117"/>
                  <a:gd name="T11" fmla="*/ 6 h 48"/>
                  <a:gd name="T12" fmla="*/ 1 w 117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7" h="48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17" y="4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86" name="Freeform 1091"/>
              <p:cNvSpPr>
                <a:spLocks/>
              </p:cNvSpPr>
              <p:nvPr/>
            </p:nvSpPr>
            <p:spPr bwMode="auto">
              <a:xfrm>
                <a:off x="2703" y="2381"/>
                <a:ext cx="61" cy="24"/>
              </a:xfrm>
              <a:custGeom>
                <a:avLst/>
                <a:gdLst>
                  <a:gd name="T0" fmla="*/ 0 w 123"/>
                  <a:gd name="T1" fmla="*/ 0 h 48"/>
                  <a:gd name="T2" fmla="*/ 0 w 123"/>
                  <a:gd name="T3" fmla="*/ 0 h 48"/>
                  <a:gd name="T4" fmla="*/ 0 w 123"/>
                  <a:gd name="T5" fmla="*/ 0 h 48"/>
                  <a:gd name="T6" fmla="*/ 0 w 123"/>
                  <a:gd name="T7" fmla="*/ 0 h 48"/>
                  <a:gd name="T8" fmla="*/ 0 w 123"/>
                  <a:gd name="T9" fmla="*/ 0 h 48"/>
                  <a:gd name="T10" fmla="*/ 15 w 123"/>
                  <a:gd name="T11" fmla="*/ 6 h 48"/>
                  <a:gd name="T12" fmla="*/ 0 w 123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3" h="48">
                    <a:moveTo>
                      <a:pt x="6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23" y="4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87" name="Freeform 1092"/>
              <p:cNvSpPr>
                <a:spLocks/>
              </p:cNvSpPr>
              <p:nvPr/>
            </p:nvSpPr>
            <p:spPr bwMode="auto">
              <a:xfrm>
                <a:off x="2700" y="2381"/>
                <a:ext cx="64" cy="24"/>
              </a:xfrm>
              <a:custGeom>
                <a:avLst/>
                <a:gdLst>
                  <a:gd name="T0" fmla="*/ 1 w 129"/>
                  <a:gd name="T1" fmla="*/ 0 h 48"/>
                  <a:gd name="T2" fmla="*/ 0 w 129"/>
                  <a:gd name="T3" fmla="*/ 0 h 48"/>
                  <a:gd name="T4" fmla="*/ 0 w 129"/>
                  <a:gd name="T5" fmla="*/ 0 h 48"/>
                  <a:gd name="T6" fmla="*/ 0 w 129"/>
                  <a:gd name="T7" fmla="*/ 0 h 48"/>
                  <a:gd name="T8" fmla="*/ 0 w 129"/>
                  <a:gd name="T9" fmla="*/ 0 h 48"/>
                  <a:gd name="T10" fmla="*/ 16 w 129"/>
                  <a:gd name="T11" fmla="*/ 6 h 48"/>
                  <a:gd name="T12" fmla="*/ 1 w 129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9" h="48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29" y="4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88" name="Freeform 1093"/>
              <p:cNvSpPr>
                <a:spLocks/>
              </p:cNvSpPr>
              <p:nvPr/>
            </p:nvSpPr>
            <p:spPr bwMode="auto">
              <a:xfrm>
                <a:off x="2698" y="2381"/>
                <a:ext cx="66" cy="24"/>
              </a:xfrm>
              <a:custGeom>
                <a:avLst/>
                <a:gdLst>
                  <a:gd name="T0" fmla="*/ 1 w 132"/>
                  <a:gd name="T1" fmla="*/ 0 h 48"/>
                  <a:gd name="T2" fmla="*/ 1 w 132"/>
                  <a:gd name="T3" fmla="*/ 0 h 48"/>
                  <a:gd name="T4" fmla="*/ 1 w 132"/>
                  <a:gd name="T5" fmla="*/ 0 h 48"/>
                  <a:gd name="T6" fmla="*/ 0 w 132"/>
                  <a:gd name="T7" fmla="*/ 0 h 48"/>
                  <a:gd name="T8" fmla="*/ 0 w 132"/>
                  <a:gd name="T9" fmla="*/ 0 h 48"/>
                  <a:gd name="T10" fmla="*/ 17 w 132"/>
                  <a:gd name="T11" fmla="*/ 6 h 48"/>
                  <a:gd name="T12" fmla="*/ 1 w 132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2" h="48">
                    <a:moveTo>
                      <a:pt x="5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32" y="4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89" name="Freeform 1094"/>
              <p:cNvSpPr>
                <a:spLocks/>
              </p:cNvSpPr>
              <p:nvPr/>
            </p:nvSpPr>
            <p:spPr bwMode="auto">
              <a:xfrm>
                <a:off x="2694" y="2381"/>
                <a:ext cx="70" cy="24"/>
              </a:xfrm>
              <a:custGeom>
                <a:avLst/>
                <a:gdLst>
                  <a:gd name="T0" fmla="*/ 1 w 140"/>
                  <a:gd name="T1" fmla="*/ 0 h 48"/>
                  <a:gd name="T2" fmla="*/ 1 w 140"/>
                  <a:gd name="T3" fmla="*/ 0 h 48"/>
                  <a:gd name="T4" fmla="*/ 1 w 140"/>
                  <a:gd name="T5" fmla="*/ 0 h 48"/>
                  <a:gd name="T6" fmla="*/ 1 w 140"/>
                  <a:gd name="T7" fmla="*/ 0 h 48"/>
                  <a:gd name="T8" fmla="*/ 1 w 140"/>
                  <a:gd name="T9" fmla="*/ 0 h 48"/>
                  <a:gd name="T10" fmla="*/ 1 w 140"/>
                  <a:gd name="T11" fmla="*/ 0 h 48"/>
                  <a:gd name="T12" fmla="*/ 1 w 140"/>
                  <a:gd name="T13" fmla="*/ 0 h 48"/>
                  <a:gd name="T14" fmla="*/ 0 w 140"/>
                  <a:gd name="T15" fmla="*/ 0 h 48"/>
                  <a:gd name="T16" fmla="*/ 0 w 140"/>
                  <a:gd name="T17" fmla="*/ 0 h 48"/>
                  <a:gd name="T18" fmla="*/ 18 w 140"/>
                  <a:gd name="T19" fmla="*/ 6 h 48"/>
                  <a:gd name="T20" fmla="*/ 1 w 140"/>
                  <a:gd name="T21" fmla="*/ 0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0" h="48">
                    <a:moveTo>
                      <a:pt x="6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40" y="4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90" name="Freeform 1095"/>
              <p:cNvSpPr>
                <a:spLocks/>
              </p:cNvSpPr>
              <p:nvPr/>
            </p:nvSpPr>
            <p:spPr bwMode="auto">
              <a:xfrm>
                <a:off x="2690" y="2381"/>
                <a:ext cx="74" cy="24"/>
              </a:xfrm>
              <a:custGeom>
                <a:avLst/>
                <a:gdLst>
                  <a:gd name="T0" fmla="*/ 1 w 148"/>
                  <a:gd name="T1" fmla="*/ 0 h 48"/>
                  <a:gd name="T2" fmla="*/ 1 w 148"/>
                  <a:gd name="T3" fmla="*/ 0 h 48"/>
                  <a:gd name="T4" fmla="*/ 1 w 148"/>
                  <a:gd name="T5" fmla="*/ 0 h 48"/>
                  <a:gd name="T6" fmla="*/ 1 w 148"/>
                  <a:gd name="T7" fmla="*/ 0 h 48"/>
                  <a:gd name="T8" fmla="*/ 0 w 148"/>
                  <a:gd name="T9" fmla="*/ 0 h 48"/>
                  <a:gd name="T10" fmla="*/ 19 w 148"/>
                  <a:gd name="T11" fmla="*/ 6 h 48"/>
                  <a:gd name="T12" fmla="*/ 1 w 148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8" h="48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48" y="4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91" name="Freeform 1096"/>
              <p:cNvSpPr>
                <a:spLocks/>
              </p:cNvSpPr>
              <p:nvPr/>
            </p:nvSpPr>
            <p:spPr bwMode="auto">
              <a:xfrm>
                <a:off x="2687" y="2381"/>
                <a:ext cx="77" cy="24"/>
              </a:xfrm>
              <a:custGeom>
                <a:avLst/>
                <a:gdLst>
                  <a:gd name="T0" fmla="*/ 1 w 154"/>
                  <a:gd name="T1" fmla="*/ 0 h 48"/>
                  <a:gd name="T2" fmla="*/ 1 w 154"/>
                  <a:gd name="T3" fmla="*/ 0 h 48"/>
                  <a:gd name="T4" fmla="*/ 1 w 154"/>
                  <a:gd name="T5" fmla="*/ 0 h 48"/>
                  <a:gd name="T6" fmla="*/ 1 w 154"/>
                  <a:gd name="T7" fmla="*/ 1 h 48"/>
                  <a:gd name="T8" fmla="*/ 0 w 154"/>
                  <a:gd name="T9" fmla="*/ 1 h 48"/>
                  <a:gd name="T10" fmla="*/ 20 w 154"/>
                  <a:gd name="T11" fmla="*/ 6 h 48"/>
                  <a:gd name="T12" fmla="*/ 1 w 154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4" h="48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154" y="4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92" name="Freeform 1097"/>
              <p:cNvSpPr>
                <a:spLocks/>
              </p:cNvSpPr>
              <p:nvPr/>
            </p:nvSpPr>
            <p:spPr bwMode="auto">
              <a:xfrm>
                <a:off x="2683" y="2381"/>
                <a:ext cx="81" cy="24"/>
              </a:xfrm>
              <a:custGeom>
                <a:avLst/>
                <a:gdLst>
                  <a:gd name="T0" fmla="*/ 1 w 161"/>
                  <a:gd name="T1" fmla="*/ 0 h 48"/>
                  <a:gd name="T2" fmla="*/ 1 w 161"/>
                  <a:gd name="T3" fmla="*/ 0 h 48"/>
                  <a:gd name="T4" fmla="*/ 1 w 161"/>
                  <a:gd name="T5" fmla="*/ 0 h 48"/>
                  <a:gd name="T6" fmla="*/ 1 w 161"/>
                  <a:gd name="T7" fmla="*/ 0 h 48"/>
                  <a:gd name="T8" fmla="*/ 1 w 161"/>
                  <a:gd name="T9" fmla="*/ 1 h 48"/>
                  <a:gd name="T10" fmla="*/ 1 w 161"/>
                  <a:gd name="T11" fmla="*/ 1 h 48"/>
                  <a:gd name="T12" fmla="*/ 1 w 161"/>
                  <a:gd name="T13" fmla="*/ 1 h 48"/>
                  <a:gd name="T14" fmla="*/ 0 w 161"/>
                  <a:gd name="T15" fmla="*/ 1 h 48"/>
                  <a:gd name="T16" fmla="*/ 0 w 161"/>
                  <a:gd name="T17" fmla="*/ 1 h 48"/>
                  <a:gd name="T18" fmla="*/ 21 w 161"/>
                  <a:gd name="T19" fmla="*/ 6 h 48"/>
                  <a:gd name="T20" fmla="*/ 1 w 161"/>
                  <a:gd name="T21" fmla="*/ 0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1" h="48">
                    <a:moveTo>
                      <a:pt x="7" y="0"/>
                    </a:moveTo>
                    <a:lnTo>
                      <a:pt x="6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161" y="4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93" name="Freeform 1098"/>
              <p:cNvSpPr>
                <a:spLocks/>
              </p:cNvSpPr>
              <p:nvPr/>
            </p:nvSpPr>
            <p:spPr bwMode="auto">
              <a:xfrm>
                <a:off x="2680" y="2381"/>
                <a:ext cx="84" cy="24"/>
              </a:xfrm>
              <a:custGeom>
                <a:avLst/>
                <a:gdLst>
                  <a:gd name="T0" fmla="*/ 1 w 169"/>
                  <a:gd name="T1" fmla="*/ 0 h 48"/>
                  <a:gd name="T2" fmla="*/ 1 w 169"/>
                  <a:gd name="T3" fmla="*/ 0 h 48"/>
                  <a:gd name="T4" fmla="*/ 0 w 169"/>
                  <a:gd name="T5" fmla="*/ 0 h 48"/>
                  <a:gd name="T6" fmla="*/ 0 w 169"/>
                  <a:gd name="T7" fmla="*/ 0 h 48"/>
                  <a:gd name="T8" fmla="*/ 0 w 169"/>
                  <a:gd name="T9" fmla="*/ 0 h 48"/>
                  <a:gd name="T10" fmla="*/ 0 w 169"/>
                  <a:gd name="T11" fmla="*/ 1 h 48"/>
                  <a:gd name="T12" fmla="*/ 0 w 169"/>
                  <a:gd name="T13" fmla="*/ 1 h 48"/>
                  <a:gd name="T14" fmla="*/ 0 w 169"/>
                  <a:gd name="T15" fmla="*/ 1 h 48"/>
                  <a:gd name="T16" fmla="*/ 0 w 169"/>
                  <a:gd name="T17" fmla="*/ 1 h 48"/>
                  <a:gd name="T18" fmla="*/ 21 w 169"/>
                  <a:gd name="T19" fmla="*/ 6 h 48"/>
                  <a:gd name="T20" fmla="*/ 1 w 169"/>
                  <a:gd name="T21" fmla="*/ 0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9" h="48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169" y="4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94" name="Freeform 1099"/>
              <p:cNvSpPr>
                <a:spLocks/>
              </p:cNvSpPr>
              <p:nvPr/>
            </p:nvSpPr>
            <p:spPr bwMode="auto">
              <a:xfrm>
                <a:off x="2676" y="2382"/>
                <a:ext cx="88" cy="23"/>
              </a:xfrm>
              <a:custGeom>
                <a:avLst/>
                <a:gdLst>
                  <a:gd name="T0" fmla="*/ 1 w 177"/>
                  <a:gd name="T1" fmla="*/ 0 h 47"/>
                  <a:gd name="T2" fmla="*/ 1 w 177"/>
                  <a:gd name="T3" fmla="*/ 0 h 47"/>
                  <a:gd name="T4" fmla="*/ 0 w 177"/>
                  <a:gd name="T5" fmla="*/ 0 h 47"/>
                  <a:gd name="T6" fmla="*/ 0 w 177"/>
                  <a:gd name="T7" fmla="*/ 0 h 47"/>
                  <a:gd name="T8" fmla="*/ 0 w 177"/>
                  <a:gd name="T9" fmla="*/ 0 h 47"/>
                  <a:gd name="T10" fmla="*/ 0 w 177"/>
                  <a:gd name="T11" fmla="*/ 0 h 47"/>
                  <a:gd name="T12" fmla="*/ 0 w 177"/>
                  <a:gd name="T13" fmla="*/ 0 h 47"/>
                  <a:gd name="T14" fmla="*/ 0 w 177"/>
                  <a:gd name="T15" fmla="*/ 0 h 47"/>
                  <a:gd name="T16" fmla="*/ 0 w 177"/>
                  <a:gd name="T17" fmla="*/ 0 h 47"/>
                  <a:gd name="T18" fmla="*/ 22 w 177"/>
                  <a:gd name="T19" fmla="*/ 5 h 47"/>
                  <a:gd name="T20" fmla="*/ 1 w 177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7" h="47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77" y="4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95" name="Freeform 1100"/>
              <p:cNvSpPr>
                <a:spLocks/>
              </p:cNvSpPr>
              <p:nvPr/>
            </p:nvSpPr>
            <p:spPr bwMode="auto">
              <a:xfrm>
                <a:off x="2671" y="2382"/>
                <a:ext cx="93" cy="23"/>
              </a:xfrm>
              <a:custGeom>
                <a:avLst/>
                <a:gdLst>
                  <a:gd name="T0" fmla="*/ 2 w 186"/>
                  <a:gd name="T1" fmla="*/ 0 h 47"/>
                  <a:gd name="T2" fmla="*/ 1 w 186"/>
                  <a:gd name="T3" fmla="*/ 0 h 47"/>
                  <a:gd name="T4" fmla="*/ 1 w 186"/>
                  <a:gd name="T5" fmla="*/ 0 h 47"/>
                  <a:gd name="T6" fmla="*/ 1 w 186"/>
                  <a:gd name="T7" fmla="*/ 0 h 47"/>
                  <a:gd name="T8" fmla="*/ 1 w 186"/>
                  <a:gd name="T9" fmla="*/ 0 h 47"/>
                  <a:gd name="T10" fmla="*/ 1 w 186"/>
                  <a:gd name="T11" fmla="*/ 0 h 47"/>
                  <a:gd name="T12" fmla="*/ 1 w 186"/>
                  <a:gd name="T13" fmla="*/ 0 h 47"/>
                  <a:gd name="T14" fmla="*/ 1 w 186"/>
                  <a:gd name="T15" fmla="*/ 0 h 47"/>
                  <a:gd name="T16" fmla="*/ 0 w 186"/>
                  <a:gd name="T17" fmla="*/ 0 h 47"/>
                  <a:gd name="T18" fmla="*/ 24 w 186"/>
                  <a:gd name="T19" fmla="*/ 5 h 47"/>
                  <a:gd name="T20" fmla="*/ 2 w 186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6" h="47">
                    <a:moveTo>
                      <a:pt x="9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86" y="4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96" name="Freeform 1101"/>
              <p:cNvSpPr>
                <a:spLocks/>
              </p:cNvSpPr>
              <p:nvPr/>
            </p:nvSpPr>
            <p:spPr bwMode="auto">
              <a:xfrm>
                <a:off x="2666" y="2382"/>
                <a:ext cx="98" cy="23"/>
              </a:xfrm>
              <a:custGeom>
                <a:avLst/>
                <a:gdLst>
                  <a:gd name="T0" fmla="*/ 2 w 196"/>
                  <a:gd name="T1" fmla="*/ 0 h 47"/>
                  <a:gd name="T2" fmla="*/ 1 w 196"/>
                  <a:gd name="T3" fmla="*/ 0 h 47"/>
                  <a:gd name="T4" fmla="*/ 1 w 196"/>
                  <a:gd name="T5" fmla="*/ 0 h 47"/>
                  <a:gd name="T6" fmla="*/ 1 w 196"/>
                  <a:gd name="T7" fmla="*/ 0 h 47"/>
                  <a:gd name="T8" fmla="*/ 1 w 196"/>
                  <a:gd name="T9" fmla="*/ 0 h 47"/>
                  <a:gd name="T10" fmla="*/ 1 w 196"/>
                  <a:gd name="T11" fmla="*/ 0 h 47"/>
                  <a:gd name="T12" fmla="*/ 1 w 196"/>
                  <a:gd name="T13" fmla="*/ 0 h 47"/>
                  <a:gd name="T14" fmla="*/ 1 w 196"/>
                  <a:gd name="T15" fmla="*/ 0 h 47"/>
                  <a:gd name="T16" fmla="*/ 0 w 196"/>
                  <a:gd name="T17" fmla="*/ 0 h 47"/>
                  <a:gd name="T18" fmla="*/ 25 w 196"/>
                  <a:gd name="T19" fmla="*/ 5 h 47"/>
                  <a:gd name="T20" fmla="*/ 2 w 196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6" h="47">
                    <a:moveTo>
                      <a:pt x="10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196" y="4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97" name="Freeform 1102"/>
              <p:cNvSpPr>
                <a:spLocks/>
              </p:cNvSpPr>
              <p:nvPr/>
            </p:nvSpPr>
            <p:spPr bwMode="auto">
              <a:xfrm>
                <a:off x="2661" y="2383"/>
                <a:ext cx="103" cy="22"/>
              </a:xfrm>
              <a:custGeom>
                <a:avLst/>
                <a:gdLst>
                  <a:gd name="T0" fmla="*/ 2 w 205"/>
                  <a:gd name="T1" fmla="*/ 0 h 45"/>
                  <a:gd name="T2" fmla="*/ 2 w 205"/>
                  <a:gd name="T3" fmla="*/ 0 h 45"/>
                  <a:gd name="T4" fmla="*/ 1 w 205"/>
                  <a:gd name="T5" fmla="*/ 0 h 45"/>
                  <a:gd name="T6" fmla="*/ 1 w 205"/>
                  <a:gd name="T7" fmla="*/ 0 h 45"/>
                  <a:gd name="T8" fmla="*/ 1 w 205"/>
                  <a:gd name="T9" fmla="*/ 0 h 45"/>
                  <a:gd name="T10" fmla="*/ 1 w 205"/>
                  <a:gd name="T11" fmla="*/ 0 h 45"/>
                  <a:gd name="T12" fmla="*/ 1 w 205"/>
                  <a:gd name="T13" fmla="*/ 0 h 45"/>
                  <a:gd name="T14" fmla="*/ 1 w 205"/>
                  <a:gd name="T15" fmla="*/ 0 h 45"/>
                  <a:gd name="T16" fmla="*/ 0 w 205"/>
                  <a:gd name="T17" fmla="*/ 0 h 45"/>
                  <a:gd name="T18" fmla="*/ 26 w 205"/>
                  <a:gd name="T19" fmla="*/ 5 h 45"/>
                  <a:gd name="T20" fmla="*/ 2 w 205"/>
                  <a:gd name="T21" fmla="*/ 0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5" h="45">
                    <a:moveTo>
                      <a:pt x="9" y="0"/>
                    </a:move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05" y="4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98" name="Freeform 1103"/>
              <p:cNvSpPr>
                <a:spLocks/>
              </p:cNvSpPr>
              <p:nvPr/>
            </p:nvSpPr>
            <p:spPr bwMode="auto">
              <a:xfrm>
                <a:off x="2657" y="2383"/>
                <a:ext cx="107" cy="22"/>
              </a:xfrm>
              <a:custGeom>
                <a:avLst/>
                <a:gdLst>
                  <a:gd name="T0" fmla="*/ 1 w 215"/>
                  <a:gd name="T1" fmla="*/ 0 h 45"/>
                  <a:gd name="T2" fmla="*/ 1 w 215"/>
                  <a:gd name="T3" fmla="*/ 0 h 45"/>
                  <a:gd name="T4" fmla="*/ 1 w 215"/>
                  <a:gd name="T5" fmla="*/ 0 h 45"/>
                  <a:gd name="T6" fmla="*/ 0 w 215"/>
                  <a:gd name="T7" fmla="*/ 0 h 45"/>
                  <a:gd name="T8" fmla="*/ 0 w 215"/>
                  <a:gd name="T9" fmla="*/ 0 h 45"/>
                  <a:gd name="T10" fmla="*/ 0 w 215"/>
                  <a:gd name="T11" fmla="*/ 0 h 45"/>
                  <a:gd name="T12" fmla="*/ 0 w 215"/>
                  <a:gd name="T13" fmla="*/ 0 h 45"/>
                  <a:gd name="T14" fmla="*/ 0 w 215"/>
                  <a:gd name="T15" fmla="*/ 0 h 45"/>
                  <a:gd name="T16" fmla="*/ 0 w 215"/>
                  <a:gd name="T17" fmla="*/ 0 h 45"/>
                  <a:gd name="T18" fmla="*/ 26 w 215"/>
                  <a:gd name="T19" fmla="*/ 5 h 45"/>
                  <a:gd name="T20" fmla="*/ 1 w 215"/>
                  <a:gd name="T21" fmla="*/ 0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45">
                    <a:moveTo>
                      <a:pt x="10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15" y="4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99" name="Freeform 1104"/>
              <p:cNvSpPr>
                <a:spLocks/>
              </p:cNvSpPr>
              <p:nvPr/>
            </p:nvSpPr>
            <p:spPr bwMode="auto">
              <a:xfrm>
                <a:off x="2651" y="2383"/>
                <a:ext cx="113" cy="22"/>
              </a:xfrm>
              <a:custGeom>
                <a:avLst/>
                <a:gdLst>
                  <a:gd name="T0" fmla="*/ 1 w 227"/>
                  <a:gd name="T1" fmla="*/ 0 h 45"/>
                  <a:gd name="T2" fmla="*/ 1 w 227"/>
                  <a:gd name="T3" fmla="*/ 0 h 45"/>
                  <a:gd name="T4" fmla="*/ 1 w 227"/>
                  <a:gd name="T5" fmla="*/ 0 h 45"/>
                  <a:gd name="T6" fmla="*/ 0 w 227"/>
                  <a:gd name="T7" fmla="*/ 0 h 45"/>
                  <a:gd name="T8" fmla="*/ 0 w 227"/>
                  <a:gd name="T9" fmla="*/ 0 h 45"/>
                  <a:gd name="T10" fmla="*/ 0 w 227"/>
                  <a:gd name="T11" fmla="*/ 0 h 45"/>
                  <a:gd name="T12" fmla="*/ 0 w 227"/>
                  <a:gd name="T13" fmla="*/ 0 h 45"/>
                  <a:gd name="T14" fmla="*/ 0 w 227"/>
                  <a:gd name="T15" fmla="*/ 0 h 45"/>
                  <a:gd name="T16" fmla="*/ 0 w 227"/>
                  <a:gd name="T17" fmla="*/ 0 h 45"/>
                  <a:gd name="T18" fmla="*/ 28 w 227"/>
                  <a:gd name="T19" fmla="*/ 5 h 45"/>
                  <a:gd name="T20" fmla="*/ 1 w 227"/>
                  <a:gd name="T21" fmla="*/ 0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7" h="45">
                    <a:moveTo>
                      <a:pt x="12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27" y="4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00" name="Freeform 1105"/>
              <p:cNvSpPr>
                <a:spLocks/>
              </p:cNvSpPr>
              <p:nvPr/>
            </p:nvSpPr>
            <p:spPr bwMode="auto">
              <a:xfrm>
                <a:off x="2645" y="2383"/>
                <a:ext cx="119" cy="22"/>
              </a:xfrm>
              <a:custGeom>
                <a:avLst/>
                <a:gdLst>
                  <a:gd name="T0" fmla="*/ 2 w 238"/>
                  <a:gd name="T1" fmla="*/ 0 h 45"/>
                  <a:gd name="T2" fmla="*/ 2 w 238"/>
                  <a:gd name="T3" fmla="*/ 0 h 45"/>
                  <a:gd name="T4" fmla="*/ 1 w 238"/>
                  <a:gd name="T5" fmla="*/ 0 h 45"/>
                  <a:gd name="T6" fmla="*/ 1 w 238"/>
                  <a:gd name="T7" fmla="*/ 0 h 45"/>
                  <a:gd name="T8" fmla="*/ 1 w 238"/>
                  <a:gd name="T9" fmla="*/ 0 h 45"/>
                  <a:gd name="T10" fmla="*/ 1 w 238"/>
                  <a:gd name="T11" fmla="*/ 0 h 45"/>
                  <a:gd name="T12" fmla="*/ 1 w 238"/>
                  <a:gd name="T13" fmla="*/ 0 h 45"/>
                  <a:gd name="T14" fmla="*/ 0 w 238"/>
                  <a:gd name="T15" fmla="*/ 0 h 45"/>
                  <a:gd name="T16" fmla="*/ 0 w 238"/>
                  <a:gd name="T17" fmla="*/ 0 h 45"/>
                  <a:gd name="T18" fmla="*/ 30 w 238"/>
                  <a:gd name="T19" fmla="*/ 5 h 45"/>
                  <a:gd name="T20" fmla="*/ 2 w 238"/>
                  <a:gd name="T21" fmla="*/ 0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8" h="45">
                    <a:moveTo>
                      <a:pt x="11" y="0"/>
                    </a:moveTo>
                    <a:lnTo>
                      <a:pt x="10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38" y="4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01" name="Freeform 1106"/>
              <p:cNvSpPr>
                <a:spLocks/>
              </p:cNvSpPr>
              <p:nvPr/>
            </p:nvSpPr>
            <p:spPr bwMode="auto">
              <a:xfrm>
                <a:off x="2637" y="2384"/>
                <a:ext cx="127" cy="21"/>
              </a:xfrm>
              <a:custGeom>
                <a:avLst/>
                <a:gdLst>
                  <a:gd name="T0" fmla="*/ 2 w 253"/>
                  <a:gd name="T1" fmla="*/ 0 h 43"/>
                  <a:gd name="T2" fmla="*/ 2 w 253"/>
                  <a:gd name="T3" fmla="*/ 0 h 43"/>
                  <a:gd name="T4" fmla="*/ 2 w 253"/>
                  <a:gd name="T5" fmla="*/ 0 h 43"/>
                  <a:gd name="T6" fmla="*/ 2 w 253"/>
                  <a:gd name="T7" fmla="*/ 0 h 43"/>
                  <a:gd name="T8" fmla="*/ 1 w 253"/>
                  <a:gd name="T9" fmla="*/ 0 h 43"/>
                  <a:gd name="T10" fmla="*/ 1 w 253"/>
                  <a:gd name="T11" fmla="*/ 0 h 43"/>
                  <a:gd name="T12" fmla="*/ 1 w 253"/>
                  <a:gd name="T13" fmla="*/ 0 h 43"/>
                  <a:gd name="T14" fmla="*/ 1 w 253"/>
                  <a:gd name="T15" fmla="*/ 0 h 43"/>
                  <a:gd name="T16" fmla="*/ 0 w 253"/>
                  <a:gd name="T17" fmla="*/ 0 h 43"/>
                  <a:gd name="T18" fmla="*/ 32 w 253"/>
                  <a:gd name="T19" fmla="*/ 5 h 43"/>
                  <a:gd name="T20" fmla="*/ 2 w 253"/>
                  <a:gd name="T21" fmla="*/ 0 h 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3" h="43">
                    <a:moveTo>
                      <a:pt x="15" y="0"/>
                    </a:moveTo>
                    <a:lnTo>
                      <a:pt x="13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53" y="4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02" name="Freeform 1107"/>
              <p:cNvSpPr>
                <a:spLocks/>
              </p:cNvSpPr>
              <p:nvPr/>
            </p:nvSpPr>
            <p:spPr bwMode="auto">
              <a:xfrm>
                <a:off x="2631" y="2385"/>
                <a:ext cx="133" cy="20"/>
              </a:xfrm>
              <a:custGeom>
                <a:avLst/>
                <a:gdLst>
                  <a:gd name="T0" fmla="*/ 2 w 267"/>
                  <a:gd name="T1" fmla="*/ 0 h 41"/>
                  <a:gd name="T2" fmla="*/ 1 w 267"/>
                  <a:gd name="T3" fmla="*/ 0 h 41"/>
                  <a:gd name="T4" fmla="*/ 1 w 267"/>
                  <a:gd name="T5" fmla="*/ 0 h 41"/>
                  <a:gd name="T6" fmla="*/ 1 w 267"/>
                  <a:gd name="T7" fmla="*/ 0 h 41"/>
                  <a:gd name="T8" fmla="*/ 1 w 267"/>
                  <a:gd name="T9" fmla="*/ 0 h 41"/>
                  <a:gd name="T10" fmla="*/ 0 w 267"/>
                  <a:gd name="T11" fmla="*/ 0 h 41"/>
                  <a:gd name="T12" fmla="*/ 0 w 267"/>
                  <a:gd name="T13" fmla="*/ 0 h 41"/>
                  <a:gd name="T14" fmla="*/ 0 w 267"/>
                  <a:gd name="T15" fmla="*/ 0 h 41"/>
                  <a:gd name="T16" fmla="*/ 0 w 267"/>
                  <a:gd name="T17" fmla="*/ 0 h 41"/>
                  <a:gd name="T18" fmla="*/ 33 w 267"/>
                  <a:gd name="T19" fmla="*/ 5 h 41"/>
                  <a:gd name="T20" fmla="*/ 2 w 267"/>
                  <a:gd name="T21" fmla="*/ 0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7" h="41">
                    <a:moveTo>
                      <a:pt x="16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7" y="4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03" name="Freeform 1108"/>
              <p:cNvSpPr>
                <a:spLocks/>
              </p:cNvSpPr>
              <p:nvPr/>
            </p:nvSpPr>
            <p:spPr bwMode="auto">
              <a:xfrm>
                <a:off x="2624" y="2385"/>
                <a:ext cx="140" cy="20"/>
              </a:xfrm>
              <a:custGeom>
                <a:avLst/>
                <a:gdLst>
                  <a:gd name="T0" fmla="*/ 2 w 280"/>
                  <a:gd name="T1" fmla="*/ 0 h 41"/>
                  <a:gd name="T2" fmla="*/ 2 w 280"/>
                  <a:gd name="T3" fmla="*/ 0 h 41"/>
                  <a:gd name="T4" fmla="*/ 2 w 280"/>
                  <a:gd name="T5" fmla="*/ 0 h 41"/>
                  <a:gd name="T6" fmla="*/ 2 w 280"/>
                  <a:gd name="T7" fmla="*/ 0 h 41"/>
                  <a:gd name="T8" fmla="*/ 1 w 280"/>
                  <a:gd name="T9" fmla="*/ 0 h 41"/>
                  <a:gd name="T10" fmla="*/ 1 w 280"/>
                  <a:gd name="T11" fmla="*/ 0 h 41"/>
                  <a:gd name="T12" fmla="*/ 1 w 280"/>
                  <a:gd name="T13" fmla="*/ 0 h 41"/>
                  <a:gd name="T14" fmla="*/ 1 w 280"/>
                  <a:gd name="T15" fmla="*/ 0 h 41"/>
                  <a:gd name="T16" fmla="*/ 0 w 280"/>
                  <a:gd name="T17" fmla="*/ 0 h 41"/>
                  <a:gd name="T18" fmla="*/ 35 w 280"/>
                  <a:gd name="T19" fmla="*/ 5 h 41"/>
                  <a:gd name="T20" fmla="*/ 2 w 280"/>
                  <a:gd name="T21" fmla="*/ 0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80" h="41">
                    <a:moveTo>
                      <a:pt x="15" y="0"/>
                    </a:moveTo>
                    <a:lnTo>
                      <a:pt x="13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80" y="4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04" name="Freeform 1109"/>
              <p:cNvSpPr>
                <a:spLocks/>
              </p:cNvSpPr>
              <p:nvPr/>
            </p:nvSpPr>
            <p:spPr bwMode="auto">
              <a:xfrm>
                <a:off x="2616" y="2386"/>
                <a:ext cx="148" cy="19"/>
              </a:xfrm>
              <a:custGeom>
                <a:avLst/>
                <a:gdLst>
                  <a:gd name="T0" fmla="*/ 2 w 296"/>
                  <a:gd name="T1" fmla="*/ 0 h 39"/>
                  <a:gd name="T2" fmla="*/ 2 w 296"/>
                  <a:gd name="T3" fmla="*/ 0 h 39"/>
                  <a:gd name="T4" fmla="*/ 2 w 296"/>
                  <a:gd name="T5" fmla="*/ 0 h 39"/>
                  <a:gd name="T6" fmla="*/ 2 w 296"/>
                  <a:gd name="T7" fmla="*/ 0 h 39"/>
                  <a:gd name="T8" fmla="*/ 1 w 296"/>
                  <a:gd name="T9" fmla="*/ 0 h 39"/>
                  <a:gd name="T10" fmla="*/ 1 w 296"/>
                  <a:gd name="T11" fmla="*/ 0 h 39"/>
                  <a:gd name="T12" fmla="*/ 1 w 296"/>
                  <a:gd name="T13" fmla="*/ 0 h 39"/>
                  <a:gd name="T14" fmla="*/ 1 w 296"/>
                  <a:gd name="T15" fmla="*/ 0 h 39"/>
                  <a:gd name="T16" fmla="*/ 0 w 296"/>
                  <a:gd name="T17" fmla="*/ 0 h 39"/>
                  <a:gd name="T18" fmla="*/ 37 w 296"/>
                  <a:gd name="T19" fmla="*/ 4 h 39"/>
                  <a:gd name="T20" fmla="*/ 2 w 296"/>
                  <a:gd name="T21" fmla="*/ 0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6" h="39">
                    <a:moveTo>
                      <a:pt x="16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96" y="39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05" name="Freeform 1110"/>
              <p:cNvSpPr>
                <a:spLocks/>
              </p:cNvSpPr>
              <p:nvPr/>
            </p:nvSpPr>
            <p:spPr bwMode="auto">
              <a:xfrm>
                <a:off x="2609" y="2387"/>
                <a:ext cx="155" cy="18"/>
              </a:xfrm>
              <a:custGeom>
                <a:avLst/>
                <a:gdLst>
                  <a:gd name="T0" fmla="*/ 1 w 311"/>
                  <a:gd name="T1" fmla="*/ 0 h 37"/>
                  <a:gd name="T2" fmla="*/ 1 w 311"/>
                  <a:gd name="T3" fmla="*/ 0 h 37"/>
                  <a:gd name="T4" fmla="*/ 1 w 311"/>
                  <a:gd name="T5" fmla="*/ 0 h 37"/>
                  <a:gd name="T6" fmla="*/ 1 w 311"/>
                  <a:gd name="T7" fmla="*/ 0 h 37"/>
                  <a:gd name="T8" fmla="*/ 1 w 311"/>
                  <a:gd name="T9" fmla="*/ 0 h 37"/>
                  <a:gd name="T10" fmla="*/ 0 w 311"/>
                  <a:gd name="T11" fmla="*/ 0 h 37"/>
                  <a:gd name="T12" fmla="*/ 0 w 311"/>
                  <a:gd name="T13" fmla="*/ 0 h 37"/>
                  <a:gd name="T14" fmla="*/ 0 w 311"/>
                  <a:gd name="T15" fmla="*/ 0 h 37"/>
                  <a:gd name="T16" fmla="*/ 0 w 311"/>
                  <a:gd name="T17" fmla="*/ 0 h 37"/>
                  <a:gd name="T18" fmla="*/ 38 w 311"/>
                  <a:gd name="T19" fmla="*/ 4 h 37"/>
                  <a:gd name="T20" fmla="*/ 1 w 311"/>
                  <a:gd name="T21" fmla="*/ 0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11" h="37">
                    <a:moveTo>
                      <a:pt x="15" y="0"/>
                    </a:moveTo>
                    <a:lnTo>
                      <a:pt x="13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311" y="3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06" name="Freeform 1111"/>
              <p:cNvSpPr>
                <a:spLocks/>
              </p:cNvSpPr>
              <p:nvPr/>
            </p:nvSpPr>
            <p:spPr bwMode="auto">
              <a:xfrm>
                <a:off x="2600" y="2387"/>
                <a:ext cx="164" cy="18"/>
              </a:xfrm>
              <a:custGeom>
                <a:avLst/>
                <a:gdLst>
                  <a:gd name="T0" fmla="*/ 3 w 328"/>
                  <a:gd name="T1" fmla="*/ 0 h 35"/>
                  <a:gd name="T2" fmla="*/ 2 w 328"/>
                  <a:gd name="T3" fmla="*/ 0 h 35"/>
                  <a:gd name="T4" fmla="*/ 2 w 328"/>
                  <a:gd name="T5" fmla="*/ 0 h 35"/>
                  <a:gd name="T6" fmla="*/ 2 w 328"/>
                  <a:gd name="T7" fmla="*/ 0 h 35"/>
                  <a:gd name="T8" fmla="*/ 1 w 328"/>
                  <a:gd name="T9" fmla="*/ 0 h 35"/>
                  <a:gd name="T10" fmla="*/ 1 w 328"/>
                  <a:gd name="T11" fmla="*/ 0 h 35"/>
                  <a:gd name="T12" fmla="*/ 1 w 328"/>
                  <a:gd name="T13" fmla="*/ 1 h 35"/>
                  <a:gd name="T14" fmla="*/ 1 w 328"/>
                  <a:gd name="T15" fmla="*/ 1 h 35"/>
                  <a:gd name="T16" fmla="*/ 0 w 328"/>
                  <a:gd name="T17" fmla="*/ 1 h 35"/>
                  <a:gd name="T18" fmla="*/ 41 w 328"/>
                  <a:gd name="T19" fmla="*/ 5 h 35"/>
                  <a:gd name="T20" fmla="*/ 3 w 328"/>
                  <a:gd name="T21" fmla="*/ 0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8" h="35">
                    <a:moveTo>
                      <a:pt x="17" y="0"/>
                    </a:moveTo>
                    <a:lnTo>
                      <a:pt x="15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328" y="3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07" name="Freeform 1112"/>
              <p:cNvSpPr>
                <a:spLocks/>
              </p:cNvSpPr>
              <p:nvPr/>
            </p:nvSpPr>
            <p:spPr bwMode="auto">
              <a:xfrm>
                <a:off x="2591" y="2388"/>
                <a:ext cx="173" cy="17"/>
              </a:xfrm>
              <a:custGeom>
                <a:avLst/>
                <a:gdLst>
                  <a:gd name="T0" fmla="*/ 3 w 346"/>
                  <a:gd name="T1" fmla="*/ 0 h 33"/>
                  <a:gd name="T2" fmla="*/ 2 w 346"/>
                  <a:gd name="T3" fmla="*/ 0 h 33"/>
                  <a:gd name="T4" fmla="*/ 2 w 346"/>
                  <a:gd name="T5" fmla="*/ 0 h 33"/>
                  <a:gd name="T6" fmla="*/ 2 w 346"/>
                  <a:gd name="T7" fmla="*/ 0 h 33"/>
                  <a:gd name="T8" fmla="*/ 1 w 346"/>
                  <a:gd name="T9" fmla="*/ 1 h 33"/>
                  <a:gd name="T10" fmla="*/ 1 w 346"/>
                  <a:gd name="T11" fmla="*/ 1 h 33"/>
                  <a:gd name="T12" fmla="*/ 1 w 346"/>
                  <a:gd name="T13" fmla="*/ 1 h 33"/>
                  <a:gd name="T14" fmla="*/ 1 w 346"/>
                  <a:gd name="T15" fmla="*/ 1 h 33"/>
                  <a:gd name="T16" fmla="*/ 0 w 346"/>
                  <a:gd name="T17" fmla="*/ 1 h 33"/>
                  <a:gd name="T18" fmla="*/ 44 w 346"/>
                  <a:gd name="T19" fmla="*/ 5 h 33"/>
                  <a:gd name="T20" fmla="*/ 3 w 346"/>
                  <a:gd name="T21" fmla="*/ 0 h 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46" h="33">
                    <a:moveTo>
                      <a:pt x="18" y="0"/>
                    </a:moveTo>
                    <a:lnTo>
                      <a:pt x="16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346" y="3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08" name="Freeform 1113"/>
              <p:cNvSpPr>
                <a:spLocks/>
              </p:cNvSpPr>
              <p:nvPr/>
            </p:nvSpPr>
            <p:spPr bwMode="auto">
              <a:xfrm>
                <a:off x="2583" y="2389"/>
                <a:ext cx="181" cy="16"/>
              </a:xfrm>
              <a:custGeom>
                <a:avLst/>
                <a:gdLst>
                  <a:gd name="T0" fmla="*/ 2 w 363"/>
                  <a:gd name="T1" fmla="*/ 0 h 31"/>
                  <a:gd name="T2" fmla="*/ 2 w 363"/>
                  <a:gd name="T3" fmla="*/ 0 h 31"/>
                  <a:gd name="T4" fmla="*/ 1 w 363"/>
                  <a:gd name="T5" fmla="*/ 1 h 31"/>
                  <a:gd name="T6" fmla="*/ 1 w 363"/>
                  <a:gd name="T7" fmla="*/ 1 h 31"/>
                  <a:gd name="T8" fmla="*/ 1 w 363"/>
                  <a:gd name="T9" fmla="*/ 1 h 31"/>
                  <a:gd name="T10" fmla="*/ 1 w 363"/>
                  <a:gd name="T11" fmla="*/ 1 h 31"/>
                  <a:gd name="T12" fmla="*/ 0 w 363"/>
                  <a:gd name="T13" fmla="*/ 1 h 31"/>
                  <a:gd name="T14" fmla="*/ 0 w 363"/>
                  <a:gd name="T15" fmla="*/ 1 h 31"/>
                  <a:gd name="T16" fmla="*/ 0 w 363"/>
                  <a:gd name="T17" fmla="*/ 1 h 31"/>
                  <a:gd name="T18" fmla="*/ 45 w 363"/>
                  <a:gd name="T19" fmla="*/ 4 h 31"/>
                  <a:gd name="T20" fmla="*/ 2 w 363"/>
                  <a:gd name="T21" fmla="*/ 0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63" h="31">
                    <a:moveTo>
                      <a:pt x="17" y="0"/>
                    </a:moveTo>
                    <a:lnTo>
                      <a:pt x="16" y="0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363" y="3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09" name="Freeform 1114"/>
              <p:cNvSpPr>
                <a:spLocks/>
              </p:cNvSpPr>
              <p:nvPr/>
            </p:nvSpPr>
            <p:spPr bwMode="auto">
              <a:xfrm>
                <a:off x="2575" y="2390"/>
                <a:ext cx="189" cy="15"/>
              </a:xfrm>
              <a:custGeom>
                <a:avLst/>
                <a:gdLst>
                  <a:gd name="T0" fmla="*/ 2 w 378"/>
                  <a:gd name="T1" fmla="*/ 0 h 29"/>
                  <a:gd name="T2" fmla="*/ 2 w 378"/>
                  <a:gd name="T3" fmla="*/ 1 h 29"/>
                  <a:gd name="T4" fmla="*/ 2 w 378"/>
                  <a:gd name="T5" fmla="*/ 1 h 29"/>
                  <a:gd name="T6" fmla="*/ 2 w 378"/>
                  <a:gd name="T7" fmla="*/ 1 h 29"/>
                  <a:gd name="T8" fmla="*/ 1 w 378"/>
                  <a:gd name="T9" fmla="*/ 1 h 29"/>
                  <a:gd name="T10" fmla="*/ 1 w 378"/>
                  <a:gd name="T11" fmla="*/ 1 h 29"/>
                  <a:gd name="T12" fmla="*/ 1 w 378"/>
                  <a:gd name="T13" fmla="*/ 1 h 29"/>
                  <a:gd name="T14" fmla="*/ 1 w 378"/>
                  <a:gd name="T15" fmla="*/ 1 h 29"/>
                  <a:gd name="T16" fmla="*/ 0 w 378"/>
                  <a:gd name="T17" fmla="*/ 1 h 29"/>
                  <a:gd name="T18" fmla="*/ 48 w 378"/>
                  <a:gd name="T19" fmla="*/ 4 h 29"/>
                  <a:gd name="T20" fmla="*/ 2 w 378"/>
                  <a:gd name="T21" fmla="*/ 0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9">
                    <a:moveTo>
                      <a:pt x="15" y="0"/>
                    </a:moveTo>
                    <a:lnTo>
                      <a:pt x="13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378" y="29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10" name="Freeform 1115"/>
              <p:cNvSpPr>
                <a:spLocks/>
              </p:cNvSpPr>
              <p:nvPr/>
            </p:nvSpPr>
            <p:spPr bwMode="auto">
              <a:xfrm>
                <a:off x="2567" y="2392"/>
                <a:ext cx="197" cy="13"/>
              </a:xfrm>
              <a:custGeom>
                <a:avLst/>
                <a:gdLst>
                  <a:gd name="T0" fmla="*/ 2 w 394"/>
                  <a:gd name="T1" fmla="*/ 0 h 25"/>
                  <a:gd name="T2" fmla="*/ 2 w 394"/>
                  <a:gd name="T3" fmla="*/ 0 h 25"/>
                  <a:gd name="T4" fmla="*/ 2 w 394"/>
                  <a:gd name="T5" fmla="*/ 1 h 25"/>
                  <a:gd name="T6" fmla="*/ 2 w 394"/>
                  <a:gd name="T7" fmla="*/ 1 h 25"/>
                  <a:gd name="T8" fmla="*/ 1 w 394"/>
                  <a:gd name="T9" fmla="*/ 1 h 25"/>
                  <a:gd name="T10" fmla="*/ 1 w 394"/>
                  <a:gd name="T11" fmla="*/ 1 h 25"/>
                  <a:gd name="T12" fmla="*/ 1 w 394"/>
                  <a:gd name="T13" fmla="*/ 1 h 25"/>
                  <a:gd name="T14" fmla="*/ 1 w 394"/>
                  <a:gd name="T15" fmla="*/ 1 h 25"/>
                  <a:gd name="T16" fmla="*/ 0 w 394"/>
                  <a:gd name="T17" fmla="*/ 1 h 25"/>
                  <a:gd name="T18" fmla="*/ 50 w 394"/>
                  <a:gd name="T19" fmla="*/ 4 h 25"/>
                  <a:gd name="T20" fmla="*/ 2 w 394"/>
                  <a:gd name="T21" fmla="*/ 0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4" h="25">
                    <a:moveTo>
                      <a:pt x="16" y="0"/>
                    </a:moveTo>
                    <a:lnTo>
                      <a:pt x="14" y="0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394" y="2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11" name="Freeform 1116"/>
              <p:cNvSpPr>
                <a:spLocks/>
              </p:cNvSpPr>
              <p:nvPr/>
            </p:nvSpPr>
            <p:spPr bwMode="auto">
              <a:xfrm>
                <a:off x="2560" y="2394"/>
                <a:ext cx="204" cy="11"/>
              </a:xfrm>
              <a:custGeom>
                <a:avLst/>
                <a:gdLst>
                  <a:gd name="T0" fmla="*/ 2 w 407"/>
                  <a:gd name="T1" fmla="*/ 0 h 22"/>
                  <a:gd name="T2" fmla="*/ 2 w 407"/>
                  <a:gd name="T3" fmla="*/ 0 h 22"/>
                  <a:gd name="T4" fmla="*/ 2 w 407"/>
                  <a:gd name="T5" fmla="*/ 0 h 22"/>
                  <a:gd name="T6" fmla="*/ 1 w 407"/>
                  <a:gd name="T7" fmla="*/ 1 h 22"/>
                  <a:gd name="T8" fmla="*/ 1 w 407"/>
                  <a:gd name="T9" fmla="*/ 1 h 22"/>
                  <a:gd name="T10" fmla="*/ 1 w 407"/>
                  <a:gd name="T11" fmla="*/ 1 h 22"/>
                  <a:gd name="T12" fmla="*/ 1 w 407"/>
                  <a:gd name="T13" fmla="*/ 1 h 22"/>
                  <a:gd name="T14" fmla="*/ 1 w 407"/>
                  <a:gd name="T15" fmla="*/ 1 h 22"/>
                  <a:gd name="T16" fmla="*/ 0 w 407"/>
                  <a:gd name="T17" fmla="*/ 1 h 22"/>
                  <a:gd name="T18" fmla="*/ 51 w 407"/>
                  <a:gd name="T19" fmla="*/ 3 h 22"/>
                  <a:gd name="T20" fmla="*/ 2 w 407"/>
                  <a:gd name="T21" fmla="*/ 0 h 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07" h="22">
                    <a:moveTo>
                      <a:pt x="13" y="0"/>
                    </a:moveTo>
                    <a:lnTo>
                      <a:pt x="12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407" y="2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12" name="Freeform 1117"/>
              <p:cNvSpPr>
                <a:spLocks/>
              </p:cNvSpPr>
              <p:nvPr/>
            </p:nvSpPr>
            <p:spPr bwMode="auto">
              <a:xfrm>
                <a:off x="2555" y="2396"/>
                <a:ext cx="209" cy="9"/>
              </a:xfrm>
              <a:custGeom>
                <a:avLst/>
                <a:gdLst>
                  <a:gd name="T0" fmla="*/ 1 w 419"/>
                  <a:gd name="T1" fmla="*/ 0 h 18"/>
                  <a:gd name="T2" fmla="*/ 1 w 419"/>
                  <a:gd name="T3" fmla="*/ 0 h 18"/>
                  <a:gd name="T4" fmla="*/ 1 w 419"/>
                  <a:gd name="T5" fmla="*/ 0 h 18"/>
                  <a:gd name="T6" fmla="*/ 0 w 419"/>
                  <a:gd name="T7" fmla="*/ 1 h 18"/>
                  <a:gd name="T8" fmla="*/ 0 w 419"/>
                  <a:gd name="T9" fmla="*/ 1 h 18"/>
                  <a:gd name="T10" fmla="*/ 0 w 419"/>
                  <a:gd name="T11" fmla="*/ 1 h 18"/>
                  <a:gd name="T12" fmla="*/ 0 w 419"/>
                  <a:gd name="T13" fmla="*/ 1 h 18"/>
                  <a:gd name="T14" fmla="*/ 0 w 419"/>
                  <a:gd name="T15" fmla="*/ 1 h 18"/>
                  <a:gd name="T16" fmla="*/ 0 w 419"/>
                  <a:gd name="T17" fmla="*/ 1 h 18"/>
                  <a:gd name="T18" fmla="*/ 52 w 419"/>
                  <a:gd name="T19" fmla="*/ 3 h 18"/>
                  <a:gd name="T20" fmla="*/ 1 w 419"/>
                  <a:gd name="T21" fmla="*/ 0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9" h="18">
                    <a:moveTo>
                      <a:pt x="12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419" y="1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88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13" name="Freeform 1118"/>
              <p:cNvSpPr>
                <a:spLocks/>
              </p:cNvSpPr>
              <p:nvPr/>
            </p:nvSpPr>
            <p:spPr bwMode="auto">
              <a:xfrm>
                <a:off x="2551" y="2398"/>
                <a:ext cx="213" cy="7"/>
              </a:xfrm>
              <a:custGeom>
                <a:avLst/>
                <a:gdLst>
                  <a:gd name="T0" fmla="*/ 1 w 426"/>
                  <a:gd name="T1" fmla="*/ 0 h 14"/>
                  <a:gd name="T2" fmla="*/ 1 w 426"/>
                  <a:gd name="T3" fmla="*/ 1 h 14"/>
                  <a:gd name="T4" fmla="*/ 1 w 426"/>
                  <a:gd name="T5" fmla="*/ 1 h 14"/>
                  <a:gd name="T6" fmla="*/ 1 w 426"/>
                  <a:gd name="T7" fmla="*/ 1 h 14"/>
                  <a:gd name="T8" fmla="*/ 1 w 426"/>
                  <a:gd name="T9" fmla="*/ 1 h 14"/>
                  <a:gd name="T10" fmla="*/ 1 w 426"/>
                  <a:gd name="T11" fmla="*/ 1 h 14"/>
                  <a:gd name="T12" fmla="*/ 1 w 426"/>
                  <a:gd name="T13" fmla="*/ 1 h 14"/>
                  <a:gd name="T14" fmla="*/ 0 w 426"/>
                  <a:gd name="T15" fmla="*/ 1 h 14"/>
                  <a:gd name="T16" fmla="*/ 0 w 426"/>
                  <a:gd name="T17" fmla="*/ 1 h 14"/>
                  <a:gd name="T18" fmla="*/ 54 w 426"/>
                  <a:gd name="T19" fmla="*/ 2 h 14"/>
                  <a:gd name="T20" fmla="*/ 1 w 426"/>
                  <a:gd name="T21" fmla="*/ 0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26" h="14">
                    <a:moveTo>
                      <a:pt x="7" y="0"/>
                    </a:move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26" y="1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14" name="Freeform 1119"/>
              <p:cNvSpPr>
                <a:spLocks/>
              </p:cNvSpPr>
              <p:nvPr/>
            </p:nvSpPr>
            <p:spPr bwMode="auto">
              <a:xfrm>
                <a:off x="2549" y="2401"/>
                <a:ext cx="215" cy="4"/>
              </a:xfrm>
              <a:custGeom>
                <a:avLst/>
                <a:gdLst>
                  <a:gd name="T0" fmla="*/ 1 w 430"/>
                  <a:gd name="T1" fmla="*/ 0 h 8"/>
                  <a:gd name="T2" fmla="*/ 1 w 430"/>
                  <a:gd name="T3" fmla="*/ 0 h 8"/>
                  <a:gd name="T4" fmla="*/ 1 w 430"/>
                  <a:gd name="T5" fmla="*/ 0 h 8"/>
                  <a:gd name="T6" fmla="*/ 1 w 430"/>
                  <a:gd name="T7" fmla="*/ 1 h 8"/>
                  <a:gd name="T8" fmla="*/ 0 w 430"/>
                  <a:gd name="T9" fmla="*/ 1 h 8"/>
                  <a:gd name="T10" fmla="*/ 0 w 430"/>
                  <a:gd name="T11" fmla="*/ 1 h 8"/>
                  <a:gd name="T12" fmla="*/ 0 w 430"/>
                  <a:gd name="T13" fmla="*/ 1 h 8"/>
                  <a:gd name="T14" fmla="*/ 0 w 430"/>
                  <a:gd name="T15" fmla="*/ 1 h 8"/>
                  <a:gd name="T16" fmla="*/ 0 w 430"/>
                  <a:gd name="T17" fmla="*/ 1 h 8"/>
                  <a:gd name="T18" fmla="*/ 54 w 430"/>
                  <a:gd name="T19" fmla="*/ 1 h 8"/>
                  <a:gd name="T20" fmla="*/ 1 w 430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0" h="8">
                    <a:moveTo>
                      <a:pt x="4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430" y="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15" name="Freeform 1120"/>
              <p:cNvSpPr>
                <a:spLocks/>
              </p:cNvSpPr>
              <p:nvPr/>
            </p:nvSpPr>
            <p:spPr bwMode="auto">
              <a:xfrm>
                <a:off x="2548" y="2403"/>
                <a:ext cx="216" cy="3"/>
              </a:xfrm>
              <a:custGeom>
                <a:avLst/>
                <a:gdLst>
                  <a:gd name="T0" fmla="*/ 0 w 432"/>
                  <a:gd name="T1" fmla="*/ 0 h 5"/>
                  <a:gd name="T2" fmla="*/ 0 w 432"/>
                  <a:gd name="T3" fmla="*/ 1 h 5"/>
                  <a:gd name="T4" fmla="*/ 0 w 432"/>
                  <a:gd name="T5" fmla="*/ 1 h 5"/>
                  <a:gd name="T6" fmla="*/ 0 w 432"/>
                  <a:gd name="T7" fmla="*/ 1 h 5"/>
                  <a:gd name="T8" fmla="*/ 0 w 432"/>
                  <a:gd name="T9" fmla="*/ 1 h 5"/>
                  <a:gd name="T10" fmla="*/ 0 w 432"/>
                  <a:gd name="T11" fmla="*/ 1 h 5"/>
                  <a:gd name="T12" fmla="*/ 0 w 432"/>
                  <a:gd name="T13" fmla="*/ 1 h 5"/>
                  <a:gd name="T14" fmla="*/ 0 w 432"/>
                  <a:gd name="T15" fmla="*/ 1 h 5"/>
                  <a:gd name="T16" fmla="*/ 0 w 432"/>
                  <a:gd name="T17" fmla="*/ 1 h 5"/>
                  <a:gd name="T18" fmla="*/ 54 w 432"/>
                  <a:gd name="T19" fmla="*/ 1 h 5"/>
                  <a:gd name="T20" fmla="*/ 0 w 432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2" h="5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43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16" name="Freeform 1121"/>
              <p:cNvSpPr>
                <a:spLocks/>
              </p:cNvSpPr>
              <p:nvPr/>
            </p:nvSpPr>
            <p:spPr bwMode="auto">
              <a:xfrm>
                <a:off x="2549" y="2405"/>
                <a:ext cx="215" cy="3"/>
              </a:xfrm>
              <a:custGeom>
                <a:avLst/>
                <a:gdLst>
                  <a:gd name="T0" fmla="*/ 0 w 430"/>
                  <a:gd name="T1" fmla="*/ 1 h 5"/>
                  <a:gd name="T2" fmla="*/ 0 w 430"/>
                  <a:gd name="T3" fmla="*/ 1 h 5"/>
                  <a:gd name="T4" fmla="*/ 0 w 430"/>
                  <a:gd name="T5" fmla="*/ 1 h 5"/>
                  <a:gd name="T6" fmla="*/ 0 w 430"/>
                  <a:gd name="T7" fmla="*/ 1 h 5"/>
                  <a:gd name="T8" fmla="*/ 0 w 430"/>
                  <a:gd name="T9" fmla="*/ 1 h 5"/>
                  <a:gd name="T10" fmla="*/ 1 w 430"/>
                  <a:gd name="T11" fmla="*/ 1 h 5"/>
                  <a:gd name="T12" fmla="*/ 1 w 430"/>
                  <a:gd name="T13" fmla="*/ 1 h 5"/>
                  <a:gd name="T14" fmla="*/ 1 w 430"/>
                  <a:gd name="T15" fmla="*/ 1 h 5"/>
                  <a:gd name="T16" fmla="*/ 1 w 430"/>
                  <a:gd name="T17" fmla="*/ 1 h 5"/>
                  <a:gd name="T18" fmla="*/ 54 w 430"/>
                  <a:gd name="T19" fmla="*/ 0 h 5"/>
                  <a:gd name="T20" fmla="*/ 0 w 430"/>
                  <a:gd name="T21" fmla="*/ 1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0" h="5">
                    <a:moveTo>
                      <a:pt x="0" y="1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3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17" name="Freeform 1122"/>
              <p:cNvSpPr>
                <a:spLocks/>
              </p:cNvSpPr>
              <p:nvPr/>
            </p:nvSpPr>
            <p:spPr bwMode="auto">
              <a:xfrm>
                <a:off x="2551" y="2405"/>
                <a:ext cx="213" cy="5"/>
              </a:xfrm>
              <a:custGeom>
                <a:avLst/>
                <a:gdLst>
                  <a:gd name="T0" fmla="*/ 0 w 426"/>
                  <a:gd name="T1" fmla="*/ 1 h 9"/>
                  <a:gd name="T2" fmla="*/ 0 w 426"/>
                  <a:gd name="T3" fmla="*/ 1 h 9"/>
                  <a:gd name="T4" fmla="*/ 0 w 426"/>
                  <a:gd name="T5" fmla="*/ 1 h 9"/>
                  <a:gd name="T6" fmla="*/ 1 w 426"/>
                  <a:gd name="T7" fmla="*/ 1 h 9"/>
                  <a:gd name="T8" fmla="*/ 1 w 426"/>
                  <a:gd name="T9" fmla="*/ 1 h 9"/>
                  <a:gd name="T10" fmla="*/ 1 w 426"/>
                  <a:gd name="T11" fmla="*/ 2 h 9"/>
                  <a:gd name="T12" fmla="*/ 1 w 426"/>
                  <a:gd name="T13" fmla="*/ 2 h 9"/>
                  <a:gd name="T14" fmla="*/ 1 w 426"/>
                  <a:gd name="T15" fmla="*/ 2 h 9"/>
                  <a:gd name="T16" fmla="*/ 1 w 426"/>
                  <a:gd name="T17" fmla="*/ 2 h 9"/>
                  <a:gd name="T18" fmla="*/ 54 w 426"/>
                  <a:gd name="T19" fmla="*/ 0 h 9"/>
                  <a:gd name="T20" fmla="*/ 0 w 426"/>
                  <a:gd name="T21" fmla="*/ 1 h 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26" h="9">
                    <a:moveTo>
                      <a:pt x="0" y="5"/>
                    </a:moveTo>
                    <a:lnTo>
                      <a:pt x="0" y="5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42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18" name="Freeform 1123"/>
              <p:cNvSpPr>
                <a:spLocks/>
              </p:cNvSpPr>
              <p:nvPr/>
            </p:nvSpPr>
            <p:spPr bwMode="auto">
              <a:xfrm>
                <a:off x="2555" y="2405"/>
                <a:ext cx="209" cy="7"/>
              </a:xfrm>
              <a:custGeom>
                <a:avLst/>
                <a:gdLst>
                  <a:gd name="T0" fmla="*/ 0 w 419"/>
                  <a:gd name="T1" fmla="*/ 1 h 15"/>
                  <a:gd name="T2" fmla="*/ 0 w 419"/>
                  <a:gd name="T3" fmla="*/ 1 h 15"/>
                  <a:gd name="T4" fmla="*/ 0 w 419"/>
                  <a:gd name="T5" fmla="*/ 1 h 15"/>
                  <a:gd name="T6" fmla="*/ 0 w 419"/>
                  <a:gd name="T7" fmla="*/ 1 h 15"/>
                  <a:gd name="T8" fmla="*/ 0 w 419"/>
                  <a:gd name="T9" fmla="*/ 1 h 15"/>
                  <a:gd name="T10" fmla="*/ 0 w 419"/>
                  <a:gd name="T11" fmla="*/ 1 h 15"/>
                  <a:gd name="T12" fmla="*/ 1 w 419"/>
                  <a:gd name="T13" fmla="*/ 1 h 15"/>
                  <a:gd name="T14" fmla="*/ 1 w 419"/>
                  <a:gd name="T15" fmla="*/ 1 h 15"/>
                  <a:gd name="T16" fmla="*/ 1 w 419"/>
                  <a:gd name="T17" fmla="*/ 1 h 15"/>
                  <a:gd name="T18" fmla="*/ 52 w 419"/>
                  <a:gd name="T19" fmla="*/ 0 h 15"/>
                  <a:gd name="T20" fmla="*/ 0 w 419"/>
                  <a:gd name="T21" fmla="*/ 1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9" h="15">
                    <a:moveTo>
                      <a:pt x="0" y="11"/>
                    </a:moveTo>
                    <a:lnTo>
                      <a:pt x="2" y="11"/>
                    </a:lnTo>
                    <a:lnTo>
                      <a:pt x="4" y="11"/>
                    </a:lnTo>
                    <a:lnTo>
                      <a:pt x="6" y="13"/>
                    </a:lnTo>
                    <a:lnTo>
                      <a:pt x="8" y="13"/>
                    </a:lnTo>
                    <a:lnTo>
                      <a:pt x="10" y="15"/>
                    </a:lnTo>
                    <a:lnTo>
                      <a:pt x="12" y="15"/>
                    </a:lnTo>
                    <a:lnTo>
                      <a:pt x="419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888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19" name="Freeform 1124"/>
              <p:cNvSpPr>
                <a:spLocks/>
              </p:cNvSpPr>
              <p:nvPr/>
            </p:nvSpPr>
            <p:spPr bwMode="auto">
              <a:xfrm>
                <a:off x="2560" y="2405"/>
                <a:ext cx="204" cy="9"/>
              </a:xfrm>
              <a:custGeom>
                <a:avLst/>
                <a:gdLst>
                  <a:gd name="T0" fmla="*/ 0 w 407"/>
                  <a:gd name="T1" fmla="*/ 1 h 19"/>
                  <a:gd name="T2" fmla="*/ 1 w 407"/>
                  <a:gd name="T3" fmla="*/ 1 h 19"/>
                  <a:gd name="T4" fmla="*/ 1 w 407"/>
                  <a:gd name="T5" fmla="*/ 2 h 19"/>
                  <a:gd name="T6" fmla="*/ 1 w 407"/>
                  <a:gd name="T7" fmla="*/ 2 h 19"/>
                  <a:gd name="T8" fmla="*/ 1 w 407"/>
                  <a:gd name="T9" fmla="*/ 2 h 19"/>
                  <a:gd name="T10" fmla="*/ 1 w 407"/>
                  <a:gd name="T11" fmla="*/ 2 h 19"/>
                  <a:gd name="T12" fmla="*/ 2 w 407"/>
                  <a:gd name="T13" fmla="*/ 2 h 19"/>
                  <a:gd name="T14" fmla="*/ 2 w 407"/>
                  <a:gd name="T15" fmla="*/ 2 h 19"/>
                  <a:gd name="T16" fmla="*/ 2 w 407"/>
                  <a:gd name="T17" fmla="*/ 2 h 19"/>
                  <a:gd name="T18" fmla="*/ 51 w 407"/>
                  <a:gd name="T19" fmla="*/ 0 h 19"/>
                  <a:gd name="T20" fmla="*/ 0 w 407"/>
                  <a:gd name="T21" fmla="*/ 1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07" h="19">
                    <a:moveTo>
                      <a:pt x="0" y="15"/>
                    </a:moveTo>
                    <a:lnTo>
                      <a:pt x="2" y="15"/>
                    </a:lnTo>
                    <a:lnTo>
                      <a:pt x="4" y="17"/>
                    </a:lnTo>
                    <a:lnTo>
                      <a:pt x="6" y="17"/>
                    </a:lnTo>
                    <a:lnTo>
                      <a:pt x="8" y="17"/>
                    </a:lnTo>
                    <a:lnTo>
                      <a:pt x="10" y="17"/>
                    </a:lnTo>
                    <a:lnTo>
                      <a:pt x="12" y="19"/>
                    </a:lnTo>
                    <a:lnTo>
                      <a:pt x="13" y="19"/>
                    </a:lnTo>
                    <a:lnTo>
                      <a:pt x="407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20" name="Freeform 1125"/>
              <p:cNvSpPr>
                <a:spLocks/>
              </p:cNvSpPr>
              <p:nvPr/>
            </p:nvSpPr>
            <p:spPr bwMode="auto">
              <a:xfrm>
                <a:off x="2567" y="2405"/>
                <a:ext cx="197" cy="11"/>
              </a:xfrm>
              <a:custGeom>
                <a:avLst/>
                <a:gdLst>
                  <a:gd name="T0" fmla="*/ 0 w 394"/>
                  <a:gd name="T1" fmla="*/ 2 h 23"/>
                  <a:gd name="T2" fmla="*/ 1 w 394"/>
                  <a:gd name="T3" fmla="*/ 2 h 23"/>
                  <a:gd name="T4" fmla="*/ 1 w 394"/>
                  <a:gd name="T5" fmla="*/ 2 h 23"/>
                  <a:gd name="T6" fmla="*/ 1 w 394"/>
                  <a:gd name="T7" fmla="*/ 2 h 23"/>
                  <a:gd name="T8" fmla="*/ 1 w 394"/>
                  <a:gd name="T9" fmla="*/ 2 h 23"/>
                  <a:gd name="T10" fmla="*/ 2 w 394"/>
                  <a:gd name="T11" fmla="*/ 2 h 23"/>
                  <a:gd name="T12" fmla="*/ 2 w 394"/>
                  <a:gd name="T13" fmla="*/ 2 h 23"/>
                  <a:gd name="T14" fmla="*/ 2 w 394"/>
                  <a:gd name="T15" fmla="*/ 2 h 23"/>
                  <a:gd name="T16" fmla="*/ 2 w 394"/>
                  <a:gd name="T17" fmla="*/ 2 h 23"/>
                  <a:gd name="T18" fmla="*/ 50 w 394"/>
                  <a:gd name="T19" fmla="*/ 0 h 23"/>
                  <a:gd name="T20" fmla="*/ 0 w 394"/>
                  <a:gd name="T21" fmla="*/ 2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4" h="23">
                    <a:moveTo>
                      <a:pt x="0" y="19"/>
                    </a:moveTo>
                    <a:lnTo>
                      <a:pt x="2" y="19"/>
                    </a:lnTo>
                    <a:lnTo>
                      <a:pt x="4" y="21"/>
                    </a:lnTo>
                    <a:lnTo>
                      <a:pt x="6" y="21"/>
                    </a:lnTo>
                    <a:lnTo>
                      <a:pt x="8" y="21"/>
                    </a:lnTo>
                    <a:lnTo>
                      <a:pt x="10" y="21"/>
                    </a:lnTo>
                    <a:lnTo>
                      <a:pt x="12" y="23"/>
                    </a:lnTo>
                    <a:lnTo>
                      <a:pt x="14" y="23"/>
                    </a:lnTo>
                    <a:lnTo>
                      <a:pt x="16" y="23"/>
                    </a:lnTo>
                    <a:lnTo>
                      <a:pt x="394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21" name="Freeform 1126"/>
              <p:cNvSpPr>
                <a:spLocks/>
              </p:cNvSpPr>
              <p:nvPr/>
            </p:nvSpPr>
            <p:spPr bwMode="auto">
              <a:xfrm>
                <a:off x="2575" y="2405"/>
                <a:ext cx="189" cy="12"/>
              </a:xfrm>
              <a:custGeom>
                <a:avLst/>
                <a:gdLst>
                  <a:gd name="T0" fmla="*/ 0 w 378"/>
                  <a:gd name="T1" fmla="*/ 3 h 24"/>
                  <a:gd name="T2" fmla="*/ 1 w 378"/>
                  <a:gd name="T3" fmla="*/ 3 h 24"/>
                  <a:gd name="T4" fmla="*/ 1 w 378"/>
                  <a:gd name="T5" fmla="*/ 3 h 24"/>
                  <a:gd name="T6" fmla="*/ 1 w 378"/>
                  <a:gd name="T7" fmla="*/ 3 h 24"/>
                  <a:gd name="T8" fmla="*/ 1 w 378"/>
                  <a:gd name="T9" fmla="*/ 3 h 24"/>
                  <a:gd name="T10" fmla="*/ 2 w 378"/>
                  <a:gd name="T11" fmla="*/ 3 h 24"/>
                  <a:gd name="T12" fmla="*/ 2 w 378"/>
                  <a:gd name="T13" fmla="*/ 3 h 24"/>
                  <a:gd name="T14" fmla="*/ 2 w 378"/>
                  <a:gd name="T15" fmla="*/ 3 h 24"/>
                  <a:gd name="T16" fmla="*/ 2 w 378"/>
                  <a:gd name="T17" fmla="*/ 3 h 24"/>
                  <a:gd name="T18" fmla="*/ 48 w 378"/>
                  <a:gd name="T19" fmla="*/ 0 h 24"/>
                  <a:gd name="T20" fmla="*/ 0 w 378"/>
                  <a:gd name="T21" fmla="*/ 3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4">
                    <a:moveTo>
                      <a:pt x="0" y="23"/>
                    </a:moveTo>
                    <a:lnTo>
                      <a:pt x="2" y="23"/>
                    </a:lnTo>
                    <a:lnTo>
                      <a:pt x="4" y="23"/>
                    </a:lnTo>
                    <a:lnTo>
                      <a:pt x="6" y="23"/>
                    </a:lnTo>
                    <a:lnTo>
                      <a:pt x="7" y="24"/>
                    </a:lnTo>
                    <a:lnTo>
                      <a:pt x="9" y="24"/>
                    </a:lnTo>
                    <a:lnTo>
                      <a:pt x="11" y="24"/>
                    </a:lnTo>
                    <a:lnTo>
                      <a:pt x="13" y="24"/>
                    </a:lnTo>
                    <a:lnTo>
                      <a:pt x="15" y="24"/>
                    </a:lnTo>
                    <a:lnTo>
                      <a:pt x="378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22" name="Freeform 1127"/>
              <p:cNvSpPr>
                <a:spLocks/>
              </p:cNvSpPr>
              <p:nvPr/>
            </p:nvSpPr>
            <p:spPr bwMode="auto">
              <a:xfrm>
                <a:off x="2583" y="2405"/>
                <a:ext cx="181" cy="14"/>
              </a:xfrm>
              <a:custGeom>
                <a:avLst/>
                <a:gdLst>
                  <a:gd name="T0" fmla="*/ 0 w 363"/>
                  <a:gd name="T1" fmla="*/ 4 h 28"/>
                  <a:gd name="T2" fmla="*/ 0 w 363"/>
                  <a:gd name="T3" fmla="*/ 4 h 28"/>
                  <a:gd name="T4" fmla="*/ 0 w 363"/>
                  <a:gd name="T5" fmla="*/ 4 h 28"/>
                  <a:gd name="T6" fmla="*/ 1 w 363"/>
                  <a:gd name="T7" fmla="*/ 4 h 28"/>
                  <a:gd name="T8" fmla="*/ 1 w 363"/>
                  <a:gd name="T9" fmla="*/ 4 h 28"/>
                  <a:gd name="T10" fmla="*/ 1 w 363"/>
                  <a:gd name="T11" fmla="*/ 4 h 28"/>
                  <a:gd name="T12" fmla="*/ 1 w 363"/>
                  <a:gd name="T13" fmla="*/ 4 h 28"/>
                  <a:gd name="T14" fmla="*/ 2 w 363"/>
                  <a:gd name="T15" fmla="*/ 4 h 28"/>
                  <a:gd name="T16" fmla="*/ 2 w 363"/>
                  <a:gd name="T17" fmla="*/ 4 h 28"/>
                  <a:gd name="T18" fmla="*/ 45 w 363"/>
                  <a:gd name="T19" fmla="*/ 0 h 28"/>
                  <a:gd name="T20" fmla="*/ 0 w 363"/>
                  <a:gd name="T21" fmla="*/ 4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63" h="28">
                    <a:moveTo>
                      <a:pt x="0" y="26"/>
                    </a:moveTo>
                    <a:lnTo>
                      <a:pt x="2" y="26"/>
                    </a:lnTo>
                    <a:lnTo>
                      <a:pt x="6" y="26"/>
                    </a:lnTo>
                    <a:lnTo>
                      <a:pt x="8" y="26"/>
                    </a:lnTo>
                    <a:lnTo>
                      <a:pt x="10" y="26"/>
                    </a:lnTo>
                    <a:lnTo>
                      <a:pt x="12" y="26"/>
                    </a:lnTo>
                    <a:lnTo>
                      <a:pt x="14" y="28"/>
                    </a:lnTo>
                    <a:lnTo>
                      <a:pt x="16" y="28"/>
                    </a:lnTo>
                    <a:lnTo>
                      <a:pt x="17" y="28"/>
                    </a:lnTo>
                    <a:lnTo>
                      <a:pt x="363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23" name="Freeform 1128"/>
              <p:cNvSpPr>
                <a:spLocks/>
              </p:cNvSpPr>
              <p:nvPr/>
            </p:nvSpPr>
            <p:spPr bwMode="auto">
              <a:xfrm>
                <a:off x="2591" y="2405"/>
                <a:ext cx="173" cy="15"/>
              </a:xfrm>
              <a:custGeom>
                <a:avLst/>
                <a:gdLst>
                  <a:gd name="T0" fmla="*/ 0 w 346"/>
                  <a:gd name="T1" fmla="*/ 4 h 30"/>
                  <a:gd name="T2" fmla="*/ 1 w 346"/>
                  <a:gd name="T3" fmla="*/ 4 h 30"/>
                  <a:gd name="T4" fmla="*/ 1 w 346"/>
                  <a:gd name="T5" fmla="*/ 4 h 30"/>
                  <a:gd name="T6" fmla="*/ 1 w 346"/>
                  <a:gd name="T7" fmla="*/ 4 h 30"/>
                  <a:gd name="T8" fmla="*/ 1 w 346"/>
                  <a:gd name="T9" fmla="*/ 4 h 30"/>
                  <a:gd name="T10" fmla="*/ 2 w 346"/>
                  <a:gd name="T11" fmla="*/ 4 h 30"/>
                  <a:gd name="T12" fmla="*/ 2 w 346"/>
                  <a:gd name="T13" fmla="*/ 4 h 30"/>
                  <a:gd name="T14" fmla="*/ 2 w 346"/>
                  <a:gd name="T15" fmla="*/ 4 h 30"/>
                  <a:gd name="T16" fmla="*/ 3 w 346"/>
                  <a:gd name="T17" fmla="*/ 4 h 30"/>
                  <a:gd name="T18" fmla="*/ 44 w 346"/>
                  <a:gd name="T19" fmla="*/ 0 h 30"/>
                  <a:gd name="T20" fmla="*/ 0 w 346"/>
                  <a:gd name="T21" fmla="*/ 4 h 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46" h="30">
                    <a:moveTo>
                      <a:pt x="0" y="28"/>
                    </a:moveTo>
                    <a:lnTo>
                      <a:pt x="2" y="28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8" y="30"/>
                    </a:lnTo>
                    <a:lnTo>
                      <a:pt x="10" y="30"/>
                    </a:lnTo>
                    <a:lnTo>
                      <a:pt x="14" y="30"/>
                    </a:lnTo>
                    <a:lnTo>
                      <a:pt x="16" y="30"/>
                    </a:lnTo>
                    <a:lnTo>
                      <a:pt x="18" y="30"/>
                    </a:lnTo>
                    <a:lnTo>
                      <a:pt x="346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14977" name="Group 1129"/>
            <p:cNvGrpSpPr>
              <a:grpSpLocks/>
            </p:cNvGrpSpPr>
            <p:nvPr/>
          </p:nvGrpSpPr>
          <p:grpSpPr bwMode="auto">
            <a:xfrm>
              <a:off x="2546" y="2378"/>
              <a:ext cx="435" cy="245"/>
              <a:chOff x="2546" y="2378"/>
              <a:chExt cx="435" cy="245"/>
            </a:xfrm>
          </p:grpSpPr>
          <p:sp>
            <p:nvSpPr>
              <p:cNvPr id="15024" name="Freeform 1130"/>
              <p:cNvSpPr>
                <a:spLocks/>
              </p:cNvSpPr>
              <p:nvPr/>
            </p:nvSpPr>
            <p:spPr bwMode="auto">
              <a:xfrm>
                <a:off x="2600" y="2405"/>
                <a:ext cx="164" cy="16"/>
              </a:xfrm>
              <a:custGeom>
                <a:avLst/>
                <a:gdLst>
                  <a:gd name="T0" fmla="*/ 0 w 328"/>
                  <a:gd name="T1" fmla="*/ 4 h 32"/>
                  <a:gd name="T2" fmla="*/ 1 w 328"/>
                  <a:gd name="T3" fmla="*/ 4 h 32"/>
                  <a:gd name="T4" fmla="*/ 1 w 328"/>
                  <a:gd name="T5" fmla="*/ 4 h 32"/>
                  <a:gd name="T6" fmla="*/ 1 w 328"/>
                  <a:gd name="T7" fmla="*/ 4 h 32"/>
                  <a:gd name="T8" fmla="*/ 1 w 328"/>
                  <a:gd name="T9" fmla="*/ 4 h 32"/>
                  <a:gd name="T10" fmla="*/ 2 w 328"/>
                  <a:gd name="T11" fmla="*/ 4 h 32"/>
                  <a:gd name="T12" fmla="*/ 2 w 328"/>
                  <a:gd name="T13" fmla="*/ 4 h 32"/>
                  <a:gd name="T14" fmla="*/ 2 w 328"/>
                  <a:gd name="T15" fmla="*/ 4 h 32"/>
                  <a:gd name="T16" fmla="*/ 3 w 328"/>
                  <a:gd name="T17" fmla="*/ 4 h 32"/>
                  <a:gd name="T18" fmla="*/ 41 w 328"/>
                  <a:gd name="T19" fmla="*/ 0 h 32"/>
                  <a:gd name="T20" fmla="*/ 0 w 328"/>
                  <a:gd name="T21" fmla="*/ 4 h 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8" h="32">
                    <a:moveTo>
                      <a:pt x="0" y="30"/>
                    </a:moveTo>
                    <a:lnTo>
                      <a:pt x="2" y="32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7" y="32"/>
                    </a:lnTo>
                    <a:lnTo>
                      <a:pt x="11" y="32"/>
                    </a:lnTo>
                    <a:lnTo>
                      <a:pt x="13" y="32"/>
                    </a:lnTo>
                    <a:lnTo>
                      <a:pt x="15" y="32"/>
                    </a:lnTo>
                    <a:lnTo>
                      <a:pt x="17" y="32"/>
                    </a:lnTo>
                    <a:lnTo>
                      <a:pt x="328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25" name="Freeform 1131"/>
              <p:cNvSpPr>
                <a:spLocks/>
              </p:cNvSpPr>
              <p:nvPr/>
            </p:nvSpPr>
            <p:spPr bwMode="auto">
              <a:xfrm>
                <a:off x="2609" y="2405"/>
                <a:ext cx="155" cy="17"/>
              </a:xfrm>
              <a:custGeom>
                <a:avLst/>
                <a:gdLst>
                  <a:gd name="T0" fmla="*/ 0 w 311"/>
                  <a:gd name="T1" fmla="*/ 4 h 34"/>
                  <a:gd name="T2" fmla="*/ 0 w 311"/>
                  <a:gd name="T3" fmla="*/ 4 h 34"/>
                  <a:gd name="T4" fmla="*/ 0 w 311"/>
                  <a:gd name="T5" fmla="*/ 5 h 34"/>
                  <a:gd name="T6" fmla="*/ 0 w 311"/>
                  <a:gd name="T7" fmla="*/ 5 h 34"/>
                  <a:gd name="T8" fmla="*/ 1 w 311"/>
                  <a:gd name="T9" fmla="*/ 5 h 34"/>
                  <a:gd name="T10" fmla="*/ 1 w 311"/>
                  <a:gd name="T11" fmla="*/ 5 h 34"/>
                  <a:gd name="T12" fmla="*/ 1 w 311"/>
                  <a:gd name="T13" fmla="*/ 5 h 34"/>
                  <a:gd name="T14" fmla="*/ 1 w 311"/>
                  <a:gd name="T15" fmla="*/ 5 h 34"/>
                  <a:gd name="T16" fmla="*/ 1 w 311"/>
                  <a:gd name="T17" fmla="*/ 5 h 34"/>
                  <a:gd name="T18" fmla="*/ 38 w 311"/>
                  <a:gd name="T19" fmla="*/ 0 h 34"/>
                  <a:gd name="T20" fmla="*/ 0 w 311"/>
                  <a:gd name="T21" fmla="*/ 4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11" h="34">
                    <a:moveTo>
                      <a:pt x="0" y="32"/>
                    </a:moveTo>
                    <a:lnTo>
                      <a:pt x="2" y="32"/>
                    </a:lnTo>
                    <a:lnTo>
                      <a:pt x="4" y="34"/>
                    </a:lnTo>
                    <a:lnTo>
                      <a:pt x="6" y="34"/>
                    </a:lnTo>
                    <a:lnTo>
                      <a:pt x="8" y="34"/>
                    </a:lnTo>
                    <a:lnTo>
                      <a:pt x="10" y="34"/>
                    </a:lnTo>
                    <a:lnTo>
                      <a:pt x="12" y="34"/>
                    </a:lnTo>
                    <a:lnTo>
                      <a:pt x="13" y="34"/>
                    </a:lnTo>
                    <a:lnTo>
                      <a:pt x="15" y="34"/>
                    </a:lnTo>
                    <a:lnTo>
                      <a:pt x="311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26" name="Freeform 1132"/>
              <p:cNvSpPr>
                <a:spLocks/>
              </p:cNvSpPr>
              <p:nvPr/>
            </p:nvSpPr>
            <p:spPr bwMode="auto">
              <a:xfrm>
                <a:off x="2616" y="2405"/>
                <a:ext cx="148" cy="18"/>
              </a:xfrm>
              <a:custGeom>
                <a:avLst/>
                <a:gdLst>
                  <a:gd name="T0" fmla="*/ 0 w 296"/>
                  <a:gd name="T1" fmla="*/ 5 h 36"/>
                  <a:gd name="T2" fmla="*/ 1 w 296"/>
                  <a:gd name="T3" fmla="*/ 5 h 36"/>
                  <a:gd name="T4" fmla="*/ 1 w 296"/>
                  <a:gd name="T5" fmla="*/ 5 h 36"/>
                  <a:gd name="T6" fmla="*/ 1 w 296"/>
                  <a:gd name="T7" fmla="*/ 5 h 36"/>
                  <a:gd name="T8" fmla="*/ 1 w 296"/>
                  <a:gd name="T9" fmla="*/ 5 h 36"/>
                  <a:gd name="T10" fmla="*/ 2 w 296"/>
                  <a:gd name="T11" fmla="*/ 5 h 36"/>
                  <a:gd name="T12" fmla="*/ 2 w 296"/>
                  <a:gd name="T13" fmla="*/ 5 h 36"/>
                  <a:gd name="T14" fmla="*/ 2 w 296"/>
                  <a:gd name="T15" fmla="*/ 5 h 36"/>
                  <a:gd name="T16" fmla="*/ 2 w 296"/>
                  <a:gd name="T17" fmla="*/ 5 h 36"/>
                  <a:gd name="T18" fmla="*/ 37 w 296"/>
                  <a:gd name="T19" fmla="*/ 0 h 36"/>
                  <a:gd name="T20" fmla="*/ 0 w 296"/>
                  <a:gd name="T21" fmla="*/ 5 h 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6" h="36">
                    <a:moveTo>
                      <a:pt x="0" y="34"/>
                    </a:moveTo>
                    <a:lnTo>
                      <a:pt x="2" y="34"/>
                    </a:lnTo>
                    <a:lnTo>
                      <a:pt x="4" y="36"/>
                    </a:lnTo>
                    <a:lnTo>
                      <a:pt x="6" y="36"/>
                    </a:lnTo>
                    <a:lnTo>
                      <a:pt x="8" y="36"/>
                    </a:lnTo>
                    <a:lnTo>
                      <a:pt x="10" y="36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6" y="36"/>
                    </a:lnTo>
                    <a:lnTo>
                      <a:pt x="296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27" name="Freeform 1133"/>
              <p:cNvSpPr>
                <a:spLocks/>
              </p:cNvSpPr>
              <p:nvPr/>
            </p:nvSpPr>
            <p:spPr bwMode="auto">
              <a:xfrm>
                <a:off x="2624" y="2405"/>
                <a:ext cx="140" cy="19"/>
              </a:xfrm>
              <a:custGeom>
                <a:avLst/>
                <a:gdLst>
                  <a:gd name="T0" fmla="*/ 0 w 280"/>
                  <a:gd name="T1" fmla="*/ 5 h 38"/>
                  <a:gd name="T2" fmla="*/ 1 w 280"/>
                  <a:gd name="T3" fmla="*/ 5 h 38"/>
                  <a:gd name="T4" fmla="*/ 1 w 280"/>
                  <a:gd name="T5" fmla="*/ 5 h 38"/>
                  <a:gd name="T6" fmla="*/ 1 w 280"/>
                  <a:gd name="T7" fmla="*/ 5 h 38"/>
                  <a:gd name="T8" fmla="*/ 1 w 280"/>
                  <a:gd name="T9" fmla="*/ 5 h 38"/>
                  <a:gd name="T10" fmla="*/ 2 w 280"/>
                  <a:gd name="T11" fmla="*/ 5 h 38"/>
                  <a:gd name="T12" fmla="*/ 2 w 280"/>
                  <a:gd name="T13" fmla="*/ 5 h 38"/>
                  <a:gd name="T14" fmla="*/ 2 w 280"/>
                  <a:gd name="T15" fmla="*/ 5 h 38"/>
                  <a:gd name="T16" fmla="*/ 2 w 280"/>
                  <a:gd name="T17" fmla="*/ 5 h 38"/>
                  <a:gd name="T18" fmla="*/ 35 w 280"/>
                  <a:gd name="T19" fmla="*/ 0 h 38"/>
                  <a:gd name="T20" fmla="*/ 0 w 280"/>
                  <a:gd name="T21" fmla="*/ 5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80" h="38">
                    <a:moveTo>
                      <a:pt x="0" y="36"/>
                    </a:moveTo>
                    <a:lnTo>
                      <a:pt x="2" y="36"/>
                    </a:lnTo>
                    <a:lnTo>
                      <a:pt x="4" y="36"/>
                    </a:lnTo>
                    <a:lnTo>
                      <a:pt x="5" y="36"/>
                    </a:lnTo>
                    <a:lnTo>
                      <a:pt x="7" y="36"/>
                    </a:lnTo>
                    <a:lnTo>
                      <a:pt x="9" y="36"/>
                    </a:lnTo>
                    <a:lnTo>
                      <a:pt x="11" y="36"/>
                    </a:lnTo>
                    <a:lnTo>
                      <a:pt x="13" y="36"/>
                    </a:lnTo>
                    <a:lnTo>
                      <a:pt x="15" y="38"/>
                    </a:lnTo>
                    <a:lnTo>
                      <a:pt x="280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28" name="Freeform 1134"/>
              <p:cNvSpPr>
                <a:spLocks/>
              </p:cNvSpPr>
              <p:nvPr/>
            </p:nvSpPr>
            <p:spPr bwMode="auto">
              <a:xfrm>
                <a:off x="2631" y="2405"/>
                <a:ext cx="133" cy="19"/>
              </a:xfrm>
              <a:custGeom>
                <a:avLst/>
                <a:gdLst>
                  <a:gd name="T0" fmla="*/ 0 w 267"/>
                  <a:gd name="T1" fmla="*/ 5 h 38"/>
                  <a:gd name="T2" fmla="*/ 0 w 267"/>
                  <a:gd name="T3" fmla="*/ 5 h 38"/>
                  <a:gd name="T4" fmla="*/ 0 w 267"/>
                  <a:gd name="T5" fmla="*/ 5 h 38"/>
                  <a:gd name="T6" fmla="*/ 0 w 267"/>
                  <a:gd name="T7" fmla="*/ 5 h 38"/>
                  <a:gd name="T8" fmla="*/ 1 w 267"/>
                  <a:gd name="T9" fmla="*/ 5 h 38"/>
                  <a:gd name="T10" fmla="*/ 1 w 267"/>
                  <a:gd name="T11" fmla="*/ 5 h 38"/>
                  <a:gd name="T12" fmla="*/ 1 w 267"/>
                  <a:gd name="T13" fmla="*/ 5 h 38"/>
                  <a:gd name="T14" fmla="*/ 1 w 267"/>
                  <a:gd name="T15" fmla="*/ 5 h 38"/>
                  <a:gd name="T16" fmla="*/ 1 w 267"/>
                  <a:gd name="T17" fmla="*/ 5 h 38"/>
                  <a:gd name="T18" fmla="*/ 33 w 267"/>
                  <a:gd name="T19" fmla="*/ 0 h 38"/>
                  <a:gd name="T20" fmla="*/ 0 w 267"/>
                  <a:gd name="T21" fmla="*/ 5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7" h="38">
                    <a:moveTo>
                      <a:pt x="0" y="38"/>
                    </a:moveTo>
                    <a:lnTo>
                      <a:pt x="2" y="38"/>
                    </a:lnTo>
                    <a:lnTo>
                      <a:pt x="4" y="38"/>
                    </a:lnTo>
                    <a:lnTo>
                      <a:pt x="6" y="38"/>
                    </a:lnTo>
                    <a:lnTo>
                      <a:pt x="8" y="38"/>
                    </a:lnTo>
                    <a:lnTo>
                      <a:pt x="10" y="38"/>
                    </a:lnTo>
                    <a:lnTo>
                      <a:pt x="12" y="38"/>
                    </a:lnTo>
                    <a:lnTo>
                      <a:pt x="14" y="38"/>
                    </a:lnTo>
                    <a:lnTo>
                      <a:pt x="267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29" name="Freeform 1135"/>
              <p:cNvSpPr>
                <a:spLocks/>
              </p:cNvSpPr>
              <p:nvPr/>
            </p:nvSpPr>
            <p:spPr bwMode="auto">
              <a:xfrm>
                <a:off x="2637" y="2405"/>
                <a:ext cx="127" cy="20"/>
              </a:xfrm>
              <a:custGeom>
                <a:avLst/>
                <a:gdLst>
                  <a:gd name="T0" fmla="*/ 0 w 253"/>
                  <a:gd name="T1" fmla="*/ 5 h 40"/>
                  <a:gd name="T2" fmla="*/ 1 w 253"/>
                  <a:gd name="T3" fmla="*/ 5 h 40"/>
                  <a:gd name="T4" fmla="*/ 1 w 253"/>
                  <a:gd name="T5" fmla="*/ 5 h 40"/>
                  <a:gd name="T6" fmla="*/ 1 w 253"/>
                  <a:gd name="T7" fmla="*/ 5 h 40"/>
                  <a:gd name="T8" fmla="*/ 1 w 253"/>
                  <a:gd name="T9" fmla="*/ 5 h 40"/>
                  <a:gd name="T10" fmla="*/ 2 w 253"/>
                  <a:gd name="T11" fmla="*/ 5 h 40"/>
                  <a:gd name="T12" fmla="*/ 2 w 253"/>
                  <a:gd name="T13" fmla="*/ 5 h 40"/>
                  <a:gd name="T14" fmla="*/ 2 w 253"/>
                  <a:gd name="T15" fmla="*/ 5 h 40"/>
                  <a:gd name="T16" fmla="*/ 2 w 253"/>
                  <a:gd name="T17" fmla="*/ 5 h 40"/>
                  <a:gd name="T18" fmla="*/ 32 w 253"/>
                  <a:gd name="T19" fmla="*/ 0 h 40"/>
                  <a:gd name="T20" fmla="*/ 0 w 253"/>
                  <a:gd name="T21" fmla="*/ 5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3" h="40">
                    <a:moveTo>
                      <a:pt x="0" y="38"/>
                    </a:moveTo>
                    <a:lnTo>
                      <a:pt x="2" y="38"/>
                    </a:lnTo>
                    <a:lnTo>
                      <a:pt x="3" y="38"/>
                    </a:lnTo>
                    <a:lnTo>
                      <a:pt x="5" y="38"/>
                    </a:lnTo>
                    <a:lnTo>
                      <a:pt x="7" y="40"/>
                    </a:lnTo>
                    <a:lnTo>
                      <a:pt x="9" y="40"/>
                    </a:lnTo>
                    <a:lnTo>
                      <a:pt x="11" y="40"/>
                    </a:lnTo>
                    <a:lnTo>
                      <a:pt x="13" y="40"/>
                    </a:lnTo>
                    <a:lnTo>
                      <a:pt x="15" y="40"/>
                    </a:lnTo>
                    <a:lnTo>
                      <a:pt x="253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30" name="Freeform 1136"/>
              <p:cNvSpPr>
                <a:spLocks/>
              </p:cNvSpPr>
              <p:nvPr/>
            </p:nvSpPr>
            <p:spPr bwMode="auto">
              <a:xfrm>
                <a:off x="2645" y="2405"/>
                <a:ext cx="119" cy="20"/>
              </a:xfrm>
              <a:custGeom>
                <a:avLst/>
                <a:gdLst>
                  <a:gd name="T0" fmla="*/ 0 w 238"/>
                  <a:gd name="T1" fmla="*/ 5 h 40"/>
                  <a:gd name="T2" fmla="*/ 0 w 238"/>
                  <a:gd name="T3" fmla="*/ 5 h 40"/>
                  <a:gd name="T4" fmla="*/ 1 w 238"/>
                  <a:gd name="T5" fmla="*/ 5 h 40"/>
                  <a:gd name="T6" fmla="*/ 1 w 238"/>
                  <a:gd name="T7" fmla="*/ 5 h 40"/>
                  <a:gd name="T8" fmla="*/ 1 w 238"/>
                  <a:gd name="T9" fmla="*/ 5 h 40"/>
                  <a:gd name="T10" fmla="*/ 1 w 238"/>
                  <a:gd name="T11" fmla="*/ 5 h 40"/>
                  <a:gd name="T12" fmla="*/ 1 w 238"/>
                  <a:gd name="T13" fmla="*/ 5 h 40"/>
                  <a:gd name="T14" fmla="*/ 2 w 238"/>
                  <a:gd name="T15" fmla="*/ 5 h 40"/>
                  <a:gd name="T16" fmla="*/ 2 w 238"/>
                  <a:gd name="T17" fmla="*/ 5 h 40"/>
                  <a:gd name="T18" fmla="*/ 30 w 238"/>
                  <a:gd name="T19" fmla="*/ 0 h 40"/>
                  <a:gd name="T20" fmla="*/ 0 w 238"/>
                  <a:gd name="T21" fmla="*/ 5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8" h="40">
                    <a:moveTo>
                      <a:pt x="0" y="40"/>
                    </a:moveTo>
                    <a:lnTo>
                      <a:pt x="0" y="40"/>
                    </a:lnTo>
                    <a:lnTo>
                      <a:pt x="2" y="40"/>
                    </a:lnTo>
                    <a:lnTo>
                      <a:pt x="4" y="40"/>
                    </a:lnTo>
                    <a:lnTo>
                      <a:pt x="6" y="40"/>
                    </a:lnTo>
                    <a:lnTo>
                      <a:pt x="8" y="40"/>
                    </a:lnTo>
                    <a:lnTo>
                      <a:pt x="10" y="40"/>
                    </a:lnTo>
                    <a:lnTo>
                      <a:pt x="11" y="40"/>
                    </a:lnTo>
                    <a:lnTo>
                      <a:pt x="238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31" name="Freeform 1137"/>
              <p:cNvSpPr>
                <a:spLocks/>
              </p:cNvSpPr>
              <p:nvPr/>
            </p:nvSpPr>
            <p:spPr bwMode="auto">
              <a:xfrm>
                <a:off x="2651" y="2405"/>
                <a:ext cx="113" cy="21"/>
              </a:xfrm>
              <a:custGeom>
                <a:avLst/>
                <a:gdLst>
                  <a:gd name="T0" fmla="*/ 0 w 227"/>
                  <a:gd name="T1" fmla="*/ 5 h 42"/>
                  <a:gd name="T2" fmla="*/ 0 w 227"/>
                  <a:gd name="T3" fmla="*/ 5 h 42"/>
                  <a:gd name="T4" fmla="*/ 0 w 227"/>
                  <a:gd name="T5" fmla="*/ 5 h 42"/>
                  <a:gd name="T6" fmla="*/ 0 w 227"/>
                  <a:gd name="T7" fmla="*/ 5 h 42"/>
                  <a:gd name="T8" fmla="*/ 0 w 227"/>
                  <a:gd name="T9" fmla="*/ 6 h 42"/>
                  <a:gd name="T10" fmla="*/ 0 w 227"/>
                  <a:gd name="T11" fmla="*/ 6 h 42"/>
                  <a:gd name="T12" fmla="*/ 1 w 227"/>
                  <a:gd name="T13" fmla="*/ 6 h 42"/>
                  <a:gd name="T14" fmla="*/ 1 w 227"/>
                  <a:gd name="T15" fmla="*/ 6 h 42"/>
                  <a:gd name="T16" fmla="*/ 1 w 227"/>
                  <a:gd name="T17" fmla="*/ 6 h 42"/>
                  <a:gd name="T18" fmla="*/ 28 w 227"/>
                  <a:gd name="T19" fmla="*/ 0 h 42"/>
                  <a:gd name="T20" fmla="*/ 0 w 227"/>
                  <a:gd name="T21" fmla="*/ 5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7" h="42">
                    <a:moveTo>
                      <a:pt x="0" y="40"/>
                    </a:moveTo>
                    <a:lnTo>
                      <a:pt x="2" y="40"/>
                    </a:lnTo>
                    <a:lnTo>
                      <a:pt x="4" y="40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10" y="42"/>
                    </a:lnTo>
                    <a:lnTo>
                      <a:pt x="12" y="42"/>
                    </a:lnTo>
                    <a:lnTo>
                      <a:pt x="227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32" name="Freeform 1138"/>
              <p:cNvSpPr>
                <a:spLocks/>
              </p:cNvSpPr>
              <p:nvPr/>
            </p:nvSpPr>
            <p:spPr bwMode="auto">
              <a:xfrm>
                <a:off x="2657" y="2405"/>
                <a:ext cx="107" cy="21"/>
              </a:xfrm>
              <a:custGeom>
                <a:avLst/>
                <a:gdLst>
                  <a:gd name="T0" fmla="*/ 0 w 215"/>
                  <a:gd name="T1" fmla="*/ 6 h 42"/>
                  <a:gd name="T2" fmla="*/ 0 w 215"/>
                  <a:gd name="T3" fmla="*/ 6 h 42"/>
                  <a:gd name="T4" fmla="*/ 0 w 215"/>
                  <a:gd name="T5" fmla="*/ 6 h 42"/>
                  <a:gd name="T6" fmla="*/ 0 w 215"/>
                  <a:gd name="T7" fmla="*/ 6 h 42"/>
                  <a:gd name="T8" fmla="*/ 0 w 215"/>
                  <a:gd name="T9" fmla="*/ 6 h 42"/>
                  <a:gd name="T10" fmla="*/ 0 w 215"/>
                  <a:gd name="T11" fmla="*/ 6 h 42"/>
                  <a:gd name="T12" fmla="*/ 1 w 215"/>
                  <a:gd name="T13" fmla="*/ 6 h 42"/>
                  <a:gd name="T14" fmla="*/ 1 w 215"/>
                  <a:gd name="T15" fmla="*/ 6 h 42"/>
                  <a:gd name="T16" fmla="*/ 1 w 215"/>
                  <a:gd name="T17" fmla="*/ 6 h 42"/>
                  <a:gd name="T18" fmla="*/ 26 w 215"/>
                  <a:gd name="T19" fmla="*/ 0 h 42"/>
                  <a:gd name="T20" fmla="*/ 0 w 215"/>
                  <a:gd name="T21" fmla="*/ 6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42">
                    <a:moveTo>
                      <a:pt x="0" y="42"/>
                    </a:moveTo>
                    <a:lnTo>
                      <a:pt x="0" y="42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10" y="42"/>
                    </a:lnTo>
                    <a:lnTo>
                      <a:pt x="215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33" name="Freeform 1139"/>
              <p:cNvSpPr>
                <a:spLocks/>
              </p:cNvSpPr>
              <p:nvPr/>
            </p:nvSpPr>
            <p:spPr bwMode="auto">
              <a:xfrm>
                <a:off x="2661" y="2405"/>
                <a:ext cx="103" cy="21"/>
              </a:xfrm>
              <a:custGeom>
                <a:avLst/>
                <a:gdLst>
                  <a:gd name="T0" fmla="*/ 0 w 205"/>
                  <a:gd name="T1" fmla="*/ 6 h 42"/>
                  <a:gd name="T2" fmla="*/ 0 w 205"/>
                  <a:gd name="T3" fmla="*/ 6 h 42"/>
                  <a:gd name="T4" fmla="*/ 1 w 205"/>
                  <a:gd name="T5" fmla="*/ 6 h 42"/>
                  <a:gd name="T6" fmla="*/ 1 w 205"/>
                  <a:gd name="T7" fmla="*/ 6 h 42"/>
                  <a:gd name="T8" fmla="*/ 1 w 205"/>
                  <a:gd name="T9" fmla="*/ 6 h 42"/>
                  <a:gd name="T10" fmla="*/ 1 w 205"/>
                  <a:gd name="T11" fmla="*/ 6 h 42"/>
                  <a:gd name="T12" fmla="*/ 1 w 205"/>
                  <a:gd name="T13" fmla="*/ 6 h 42"/>
                  <a:gd name="T14" fmla="*/ 1 w 205"/>
                  <a:gd name="T15" fmla="*/ 6 h 42"/>
                  <a:gd name="T16" fmla="*/ 2 w 205"/>
                  <a:gd name="T17" fmla="*/ 6 h 42"/>
                  <a:gd name="T18" fmla="*/ 26 w 205"/>
                  <a:gd name="T19" fmla="*/ 0 h 42"/>
                  <a:gd name="T20" fmla="*/ 0 w 205"/>
                  <a:gd name="T21" fmla="*/ 6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5" h="42">
                    <a:moveTo>
                      <a:pt x="0" y="42"/>
                    </a:moveTo>
                    <a:lnTo>
                      <a:pt x="0" y="42"/>
                    </a:lnTo>
                    <a:lnTo>
                      <a:pt x="2" y="42"/>
                    </a:lnTo>
                    <a:lnTo>
                      <a:pt x="3" y="42"/>
                    </a:lnTo>
                    <a:lnTo>
                      <a:pt x="5" y="42"/>
                    </a:lnTo>
                    <a:lnTo>
                      <a:pt x="7" y="42"/>
                    </a:lnTo>
                    <a:lnTo>
                      <a:pt x="9" y="42"/>
                    </a:lnTo>
                    <a:lnTo>
                      <a:pt x="205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34" name="Freeform 1140"/>
              <p:cNvSpPr>
                <a:spLocks/>
              </p:cNvSpPr>
              <p:nvPr/>
            </p:nvSpPr>
            <p:spPr bwMode="auto">
              <a:xfrm>
                <a:off x="2666" y="2405"/>
                <a:ext cx="98" cy="22"/>
              </a:xfrm>
              <a:custGeom>
                <a:avLst/>
                <a:gdLst>
                  <a:gd name="T0" fmla="*/ 0 w 196"/>
                  <a:gd name="T1" fmla="*/ 6 h 44"/>
                  <a:gd name="T2" fmla="*/ 1 w 196"/>
                  <a:gd name="T3" fmla="*/ 6 h 44"/>
                  <a:gd name="T4" fmla="*/ 1 w 196"/>
                  <a:gd name="T5" fmla="*/ 6 h 44"/>
                  <a:gd name="T6" fmla="*/ 1 w 196"/>
                  <a:gd name="T7" fmla="*/ 6 h 44"/>
                  <a:gd name="T8" fmla="*/ 1 w 196"/>
                  <a:gd name="T9" fmla="*/ 6 h 44"/>
                  <a:gd name="T10" fmla="*/ 1 w 196"/>
                  <a:gd name="T11" fmla="*/ 6 h 44"/>
                  <a:gd name="T12" fmla="*/ 1 w 196"/>
                  <a:gd name="T13" fmla="*/ 6 h 44"/>
                  <a:gd name="T14" fmla="*/ 1 w 196"/>
                  <a:gd name="T15" fmla="*/ 6 h 44"/>
                  <a:gd name="T16" fmla="*/ 2 w 196"/>
                  <a:gd name="T17" fmla="*/ 6 h 44"/>
                  <a:gd name="T18" fmla="*/ 25 w 196"/>
                  <a:gd name="T19" fmla="*/ 0 h 44"/>
                  <a:gd name="T20" fmla="*/ 0 w 196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6" h="44">
                    <a:moveTo>
                      <a:pt x="0" y="44"/>
                    </a:moveTo>
                    <a:lnTo>
                      <a:pt x="2" y="44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10" y="44"/>
                    </a:lnTo>
                    <a:lnTo>
                      <a:pt x="196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35" name="Freeform 1141"/>
              <p:cNvSpPr>
                <a:spLocks/>
              </p:cNvSpPr>
              <p:nvPr/>
            </p:nvSpPr>
            <p:spPr bwMode="auto">
              <a:xfrm>
                <a:off x="2671" y="2405"/>
                <a:ext cx="93" cy="22"/>
              </a:xfrm>
              <a:custGeom>
                <a:avLst/>
                <a:gdLst>
                  <a:gd name="T0" fmla="*/ 0 w 186"/>
                  <a:gd name="T1" fmla="*/ 6 h 44"/>
                  <a:gd name="T2" fmla="*/ 1 w 186"/>
                  <a:gd name="T3" fmla="*/ 6 h 44"/>
                  <a:gd name="T4" fmla="*/ 1 w 186"/>
                  <a:gd name="T5" fmla="*/ 6 h 44"/>
                  <a:gd name="T6" fmla="*/ 1 w 186"/>
                  <a:gd name="T7" fmla="*/ 6 h 44"/>
                  <a:gd name="T8" fmla="*/ 1 w 186"/>
                  <a:gd name="T9" fmla="*/ 6 h 44"/>
                  <a:gd name="T10" fmla="*/ 1 w 186"/>
                  <a:gd name="T11" fmla="*/ 6 h 44"/>
                  <a:gd name="T12" fmla="*/ 1 w 186"/>
                  <a:gd name="T13" fmla="*/ 6 h 44"/>
                  <a:gd name="T14" fmla="*/ 1 w 186"/>
                  <a:gd name="T15" fmla="*/ 6 h 44"/>
                  <a:gd name="T16" fmla="*/ 2 w 186"/>
                  <a:gd name="T17" fmla="*/ 6 h 44"/>
                  <a:gd name="T18" fmla="*/ 24 w 186"/>
                  <a:gd name="T19" fmla="*/ 0 h 44"/>
                  <a:gd name="T20" fmla="*/ 0 w 186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6" h="44">
                    <a:moveTo>
                      <a:pt x="0" y="44"/>
                    </a:moveTo>
                    <a:lnTo>
                      <a:pt x="2" y="44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9" y="44"/>
                    </a:lnTo>
                    <a:lnTo>
                      <a:pt x="186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36" name="Freeform 1142"/>
              <p:cNvSpPr>
                <a:spLocks/>
              </p:cNvSpPr>
              <p:nvPr/>
            </p:nvSpPr>
            <p:spPr bwMode="auto">
              <a:xfrm>
                <a:off x="2676" y="2405"/>
                <a:ext cx="88" cy="22"/>
              </a:xfrm>
              <a:custGeom>
                <a:avLst/>
                <a:gdLst>
                  <a:gd name="T0" fmla="*/ 0 w 177"/>
                  <a:gd name="T1" fmla="*/ 6 h 44"/>
                  <a:gd name="T2" fmla="*/ 0 w 177"/>
                  <a:gd name="T3" fmla="*/ 6 h 44"/>
                  <a:gd name="T4" fmla="*/ 0 w 177"/>
                  <a:gd name="T5" fmla="*/ 6 h 44"/>
                  <a:gd name="T6" fmla="*/ 0 w 177"/>
                  <a:gd name="T7" fmla="*/ 6 h 44"/>
                  <a:gd name="T8" fmla="*/ 0 w 177"/>
                  <a:gd name="T9" fmla="*/ 6 h 44"/>
                  <a:gd name="T10" fmla="*/ 0 w 177"/>
                  <a:gd name="T11" fmla="*/ 6 h 44"/>
                  <a:gd name="T12" fmla="*/ 0 w 177"/>
                  <a:gd name="T13" fmla="*/ 6 h 44"/>
                  <a:gd name="T14" fmla="*/ 1 w 177"/>
                  <a:gd name="T15" fmla="*/ 6 h 44"/>
                  <a:gd name="T16" fmla="*/ 1 w 177"/>
                  <a:gd name="T17" fmla="*/ 6 h 44"/>
                  <a:gd name="T18" fmla="*/ 22 w 177"/>
                  <a:gd name="T19" fmla="*/ 0 h 44"/>
                  <a:gd name="T20" fmla="*/ 0 w 177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7" h="44">
                    <a:moveTo>
                      <a:pt x="0" y="44"/>
                    </a:moveTo>
                    <a:lnTo>
                      <a:pt x="2" y="44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17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37" name="Freeform 1143"/>
              <p:cNvSpPr>
                <a:spLocks/>
              </p:cNvSpPr>
              <p:nvPr/>
            </p:nvSpPr>
            <p:spPr bwMode="auto">
              <a:xfrm>
                <a:off x="2680" y="2405"/>
                <a:ext cx="84" cy="22"/>
              </a:xfrm>
              <a:custGeom>
                <a:avLst/>
                <a:gdLst>
                  <a:gd name="T0" fmla="*/ 0 w 169"/>
                  <a:gd name="T1" fmla="*/ 6 h 44"/>
                  <a:gd name="T2" fmla="*/ 0 w 169"/>
                  <a:gd name="T3" fmla="*/ 6 h 44"/>
                  <a:gd name="T4" fmla="*/ 0 w 169"/>
                  <a:gd name="T5" fmla="*/ 6 h 44"/>
                  <a:gd name="T6" fmla="*/ 0 w 169"/>
                  <a:gd name="T7" fmla="*/ 6 h 44"/>
                  <a:gd name="T8" fmla="*/ 0 w 169"/>
                  <a:gd name="T9" fmla="*/ 6 h 44"/>
                  <a:gd name="T10" fmla="*/ 0 w 169"/>
                  <a:gd name="T11" fmla="*/ 6 h 44"/>
                  <a:gd name="T12" fmla="*/ 0 w 169"/>
                  <a:gd name="T13" fmla="*/ 6 h 44"/>
                  <a:gd name="T14" fmla="*/ 1 w 169"/>
                  <a:gd name="T15" fmla="*/ 6 h 44"/>
                  <a:gd name="T16" fmla="*/ 1 w 169"/>
                  <a:gd name="T17" fmla="*/ 6 h 44"/>
                  <a:gd name="T18" fmla="*/ 21 w 169"/>
                  <a:gd name="T19" fmla="*/ 0 h 44"/>
                  <a:gd name="T20" fmla="*/ 0 w 169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9" h="44">
                    <a:moveTo>
                      <a:pt x="0" y="44"/>
                    </a:moveTo>
                    <a:lnTo>
                      <a:pt x="2" y="44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169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38" name="Freeform 1144"/>
              <p:cNvSpPr>
                <a:spLocks/>
              </p:cNvSpPr>
              <p:nvPr/>
            </p:nvSpPr>
            <p:spPr bwMode="auto">
              <a:xfrm>
                <a:off x="2683" y="2405"/>
                <a:ext cx="81" cy="23"/>
              </a:xfrm>
              <a:custGeom>
                <a:avLst/>
                <a:gdLst>
                  <a:gd name="T0" fmla="*/ 0 w 161"/>
                  <a:gd name="T1" fmla="*/ 6 h 46"/>
                  <a:gd name="T2" fmla="*/ 0 w 161"/>
                  <a:gd name="T3" fmla="*/ 6 h 46"/>
                  <a:gd name="T4" fmla="*/ 1 w 161"/>
                  <a:gd name="T5" fmla="*/ 6 h 46"/>
                  <a:gd name="T6" fmla="*/ 1 w 161"/>
                  <a:gd name="T7" fmla="*/ 6 h 46"/>
                  <a:gd name="T8" fmla="*/ 1 w 161"/>
                  <a:gd name="T9" fmla="*/ 6 h 46"/>
                  <a:gd name="T10" fmla="*/ 1 w 161"/>
                  <a:gd name="T11" fmla="*/ 6 h 46"/>
                  <a:gd name="T12" fmla="*/ 1 w 161"/>
                  <a:gd name="T13" fmla="*/ 6 h 46"/>
                  <a:gd name="T14" fmla="*/ 1 w 161"/>
                  <a:gd name="T15" fmla="*/ 6 h 46"/>
                  <a:gd name="T16" fmla="*/ 1 w 161"/>
                  <a:gd name="T17" fmla="*/ 6 h 46"/>
                  <a:gd name="T18" fmla="*/ 21 w 161"/>
                  <a:gd name="T19" fmla="*/ 0 h 46"/>
                  <a:gd name="T20" fmla="*/ 0 w 161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1" h="46">
                    <a:moveTo>
                      <a:pt x="0" y="46"/>
                    </a:moveTo>
                    <a:lnTo>
                      <a:pt x="0" y="46"/>
                    </a:lnTo>
                    <a:lnTo>
                      <a:pt x="2" y="46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7" y="46"/>
                    </a:lnTo>
                    <a:lnTo>
                      <a:pt x="161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39" name="Freeform 1145"/>
              <p:cNvSpPr>
                <a:spLocks/>
              </p:cNvSpPr>
              <p:nvPr/>
            </p:nvSpPr>
            <p:spPr bwMode="auto">
              <a:xfrm>
                <a:off x="2687" y="2405"/>
                <a:ext cx="77" cy="23"/>
              </a:xfrm>
              <a:custGeom>
                <a:avLst/>
                <a:gdLst>
                  <a:gd name="T0" fmla="*/ 0 w 154"/>
                  <a:gd name="T1" fmla="*/ 6 h 46"/>
                  <a:gd name="T2" fmla="*/ 1 w 154"/>
                  <a:gd name="T3" fmla="*/ 6 h 46"/>
                  <a:gd name="T4" fmla="*/ 1 w 154"/>
                  <a:gd name="T5" fmla="*/ 6 h 46"/>
                  <a:gd name="T6" fmla="*/ 1 w 154"/>
                  <a:gd name="T7" fmla="*/ 6 h 46"/>
                  <a:gd name="T8" fmla="*/ 1 w 154"/>
                  <a:gd name="T9" fmla="*/ 6 h 46"/>
                  <a:gd name="T10" fmla="*/ 1 w 154"/>
                  <a:gd name="T11" fmla="*/ 6 h 46"/>
                  <a:gd name="T12" fmla="*/ 1 w 154"/>
                  <a:gd name="T13" fmla="*/ 6 h 46"/>
                  <a:gd name="T14" fmla="*/ 1 w 154"/>
                  <a:gd name="T15" fmla="*/ 6 h 46"/>
                  <a:gd name="T16" fmla="*/ 1 w 154"/>
                  <a:gd name="T17" fmla="*/ 6 h 46"/>
                  <a:gd name="T18" fmla="*/ 20 w 154"/>
                  <a:gd name="T19" fmla="*/ 0 h 46"/>
                  <a:gd name="T20" fmla="*/ 0 w 154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4" h="46">
                    <a:moveTo>
                      <a:pt x="0" y="46"/>
                    </a:moveTo>
                    <a:lnTo>
                      <a:pt x="2" y="46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8" y="46"/>
                    </a:lnTo>
                    <a:lnTo>
                      <a:pt x="154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40" name="Freeform 1146"/>
              <p:cNvSpPr>
                <a:spLocks/>
              </p:cNvSpPr>
              <p:nvPr/>
            </p:nvSpPr>
            <p:spPr bwMode="auto">
              <a:xfrm>
                <a:off x="2690" y="2405"/>
                <a:ext cx="74" cy="23"/>
              </a:xfrm>
              <a:custGeom>
                <a:avLst/>
                <a:gdLst>
                  <a:gd name="T0" fmla="*/ 0 w 148"/>
                  <a:gd name="T1" fmla="*/ 6 h 46"/>
                  <a:gd name="T2" fmla="*/ 1 w 148"/>
                  <a:gd name="T3" fmla="*/ 6 h 46"/>
                  <a:gd name="T4" fmla="*/ 1 w 148"/>
                  <a:gd name="T5" fmla="*/ 6 h 46"/>
                  <a:gd name="T6" fmla="*/ 1 w 148"/>
                  <a:gd name="T7" fmla="*/ 6 h 46"/>
                  <a:gd name="T8" fmla="*/ 1 w 148"/>
                  <a:gd name="T9" fmla="*/ 6 h 46"/>
                  <a:gd name="T10" fmla="*/ 19 w 148"/>
                  <a:gd name="T11" fmla="*/ 0 h 46"/>
                  <a:gd name="T12" fmla="*/ 0 w 148"/>
                  <a:gd name="T13" fmla="*/ 6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8" h="46">
                    <a:moveTo>
                      <a:pt x="0" y="46"/>
                    </a:moveTo>
                    <a:lnTo>
                      <a:pt x="2" y="46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8" y="46"/>
                    </a:lnTo>
                    <a:lnTo>
                      <a:pt x="148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41" name="Freeform 1147"/>
              <p:cNvSpPr>
                <a:spLocks/>
              </p:cNvSpPr>
              <p:nvPr/>
            </p:nvSpPr>
            <p:spPr bwMode="auto">
              <a:xfrm>
                <a:off x="2694" y="2405"/>
                <a:ext cx="70" cy="23"/>
              </a:xfrm>
              <a:custGeom>
                <a:avLst/>
                <a:gdLst>
                  <a:gd name="T0" fmla="*/ 0 w 140"/>
                  <a:gd name="T1" fmla="*/ 6 h 46"/>
                  <a:gd name="T2" fmla="*/ 0 w 140"/>
                  <a:gd name="T3" fmla="*/ 6 h 46"/>
                  <a:gd name="T4" fmla="*/ 1 w 140"/>
                  <a:gd name="T5" fmla="*/ 6 h 46"/>
                  <a:gd name="T6" fmla="*/ 1 w 140"/>
                  <a:gd name="T7" fmla="*/ 6 h 46"/>
                  <a:gd name="T8" fmla="*/ 1 w 140"/>
                  <a:gd name="T9" fmla="*/ 6 h 46"/>
                  <a:gd name="T10" fmla="*/ 1 w 140"/>
                  <a:gd name="T11" fmla="*/ 6 h 46"/>
                  <a:gd name="T12" fmla="*/ 1 w 140"/>
                  <a:gd name="T13" fmla="*/ 6 h 46"/>
                  <a:gd name="T14" fmla="*/ 1 w 140"/>
                  <a:gd name="T15" fmla="*/ 6 h 46"/>
                  <a:gd name="T16" fmla="*/ 1 w 140"/>
                  <a:gd name="T17" fmla="*/ 6 h 46"/>
                  <a:gd name="T18" fmla="*/ 18 w 140"/>
                  <a:gd name="T19" fmla="*/ 0 h 46"/>
                  <a:gd name="T20" fmla="*/ 0 w 140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0" h="46">
                    <a:moveTo>
                      <a:pt x="0" y="46"/>
                    </a:moveTo>
                    <a:lnTo>
                      <a:pt x="0" y="46"/>
                    </a:lnTo>
                    <a:lnTo>
                      <a:pt x="2" y="46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140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42" name="Freeform 1148"/>
              <p:cNvSpPr>
                <a:spLocks/>
              </p:cNvSpPr>
              <p:nvPr/>
            </p:nvSpPr>
            <p:spPr bwMode="auto">
              <a:xfrm>
                <a:off x="2698" y="2405"/>
                <a:ext cx="66" cy="23"/>
              </a:xfrm>
              <a:custGeom>
                <a:avLst/>
                <a:gdLst>
                  <a:gd name="T0" fmla="*/ 0 w 132"/>
                  <a:gd name="T1" fmla="*/ 6 h 46"/>
                  <a:gd name="T2" fmla="*/ 1 w 132"/>
                  <a:gd name="T3" fmla="*/ 6 h 46"/>
                  <a:gd name="T4" fmla="*/ 1 w 132"/>
                  <a:gd name="T5" fmla="*/ 6 h 46"/>
                  <a:gd name="T6" fmla="*/ 1 w 132"/>
                  <a:gd name="T7" fmla="*/ 6 h 46"/>
                  <a:gd name="T8" fmla="*/ 1 w 132"/>
                  <a:gd name="T9" fmla="*/ 6 h 46"/>
                  <a:gd name="T10" fmla="*/ 17 w 132"/>
                  <a:gd name="T11" fmla="*/ 0 h 46"/>
                  <a:gd name="T12" fmla="*/ 0 w 132"/>
                  <a:gd name="T13" fmla="*/ 6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2" h="46">
                    <a:moveTo>
                      <a:pt x="0" y="46"/>
                    </a:moveTo>
                    <a:lnTo>
                      <a:pt x="2" y="46"/>
                    </a:lnTo>
                    <a:lnTo>
                      <a:pt x="3" y="46"/>
                    </a:lnTo>
                    <a:lnTo>
                      <a:pt x="5" y="46"/>
                    </a:lnTo>
                    <a:lnTo>
                      <a:pt x="132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43" name="Freeform 1149"/>
              <p:cNvSpPr>
                <a:spLocks/>
              </p:cNvSpPr>
              <p:nvPr/>
            </p:nvSpPr>
            <p:spPr bwMode="auto">
              <a:xfrm>
                <a:off x="2701" y="2405"/>
                <a:ext cx="63" cy="23"/>
              </a:xfrm>
              <a:custGeom>
                <a:avLst/>
                <a:gdLst>
                  <a:gd name="T0" fmla="*/ 0 w 127"/>
                  <a:gd name="T1" fmla="*/ 6 h 46"/>
                  <a:gd name="T2" fmla="*/ 0 w 127"/>
                  <a:gd name="T3" fmla="*/ 6 h 46"/>
                  <a:gd name="T4" fmla="*/ 0 w 127"/>
                  <a:gd name="T5" fmla="*/ 6 h 46"/>
                  <a:gd name="T6" fmla="*/ 0 w 127"/>
                  <a:gd name="T7" fmla="*/ 6 h 46"/>
                  <a:gd name="T8" fmla="*/ 0 w 127"/>
                  <a:gd name="T9" fmla="*/ 6 h 46"/>
                  <a:gd name="T10" fmla="*/ 15 w 127"/>
                  <a:gd name="T11" fmla="*/ 0 h 46"/>
                  <a:gd name="T12" fmla="*/ 0 w 127"/>
                  <a:gd name="T13" fmla="*/ 6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7" h="46">
                    <a:moveTo>
                      <a:pt x="0" y="46"/>
                    </a:moveTo>
                    <a:lnTo>
                      <a:pt x="2" y="46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127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44" name="Freeform 1150"/>
              <p:cNvSpPr>
                <a:spLocks/>
              </p:cNvSpPr>
              <p:nvPr/>
            </p:nvSpPr>
            <p:spPr bwMode="auto">
              <a:xfrm>
                <a:off x="2704" y="2405"/>
                <a:ext cx="60" cy="23"/>
              </a:xfrm>
              <a:custGeom>
                <a:avLst/>
                <a:gdLst>
                  <a:gd name="T0" fmla="*/ 0 w 121"/>
                  <a:gd name="T1" fmla="*/ 6 h 46"/>
                  <a:gd name="T2" fmla="*/ 0 w 121"/>
                  <a:gd name="T3" fmla="*/ 6 h 46"/>
                  <a:gd name="T4" fmla="*/ 0 w 121"/>
                  <a:gd name="T5" fmla="*/ 6 h 46"/>
                  <a:gd name="T6" fmla="*/ 0 w 121"/>
                  <a:gd name="T7" fmla="*/ 6 h 46"/>
                  <a:gd name="T8" fmla="*/ 0 w 121"/>
                  <a:gd name="T9" fmla="*/ 6 h 46"/>
                  <a:gd name="T10" fmla="*/ 15 w 121"/>
                  <a:gd name="T11" fmla="*/ 0 h 46"/>
                  <a:gd name="T12" fmla="*/ 0 w 121"/>
                  <a:gd name="T13" fmla="*/ 6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1" h="46">
                    <a:moveTo>
                      <a:pt x="0" y="46"/>
                    </a:moveTo>
                    <a:lnTo>
                      <a:pt x="0" y="46"/>
                    </a:lnTo>
                    <a:lnTo>
                      <a:pt x="2" y="46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121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45" name="Freeform 1151"/>
              <p:cNvSpPr>
                <a:spLocks/>
              </p:cNvSpPr>
              <p:nvPr/>
            </p:nvSpPr>
            <p:spPr bwMode="auto">
              <a:xfrm>
                <a:off x="2705" y="2405"/>
                <a:ext cx="59" cy="24"/>
              </a:xfrm>
              <a:custGeom>
                <a:avLst/>
                <a:gdLst>
                  <a:gd name="T0" fmla="*/ 0 w 117"/>
                  <a:gd name="T1" fmla="*/ 6 h 48"/>
                  <a:gd name="T2" fmla="*/ 1 w 117"/>
                  <a:gd name="T3" fmla="*/ 6 h 48"/>
                  <a:gd name="T4" fmla="*/ 1 w 117"/>
                  <a:gd name="T5" fmla="*/ 6 h 48"/>
                  <a:gd name="T6" fmla="*/ 1 w 117"/>
                  <a:gd name="T7" fmla="*/ 6 h 48"/>
                  <a:gd name="T8" fmla="*/ 1 w 117"/>
                  <a:gd name="T9" fmla="*/ 6 h 48"/>
                  <a:gd name="T10" fmla="*/ 15 w 117"/>
                  <a:gd name="T11" fmla="*/ 0 h 48"/>
                  <a:gd name="T12" fmla="*/ 0 w 11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7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117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46" name="Freeform 1152"/>
              <p:cNvSpPr>
                <a:spLocks/>
              </p:cNvSpPr>
              <p:nvPr/>
            </p:nvSpPr>
            <p:spPr bwMode="auto">
              <a:xfrm>
                <a:off x="2708" y="2405"/>
                <a:ext cx="56" cy="24"/>
              </a:xfrm>
              <a:custGeom>
                <a:avLst/>
                <a:gdLst>
                  <a:gd name="T0" fmla="*/ 0 w 111"/>
                  <a:gd name="T1" fmla="*/ 6 h 48"/>
                  <a:gd name="T2" fmla="*/ 0 w 111"/>
                  <a:gd name="T3" fmla="*/ 6 h 48"/>
                  <a:gd name="T4" fmla="*/ 1 w 111"/>
                  <a:gd name="T5" fmla="*/ 6 h 48"/>
                  <a:gd name="T6" fmla="*/ 1 w 111"/>
                  <a:gd name="T7" fmla="*/ 6 h 48"/>
                  <a:gd name="T8" fmla="*/ 1 w 111"/>
                  <a:gd name="T9" fmla="*/ 6 h 48"/>
                  <a:gd name="T10" fmla="*/ 14 w 111"/>
                  <a:gd name="T11" fmla="*/ 0 h 48"/>
                  <a:gd name="T12" fmla="*/ 0 w 11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1" h="48">
                    <a:moveTo>
                      <a:pt x="0" y="46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111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47" name="Freeform 1153"/>
              <p:cNvSpPr>
                <a:spLocks/>
              </p:cNvSpPr>
              <p:nvPr/>
            </p:nvSpPr>
            <p:spPr bwMode="auto">
              <a:xfrm>
                <a:off x="2711" y="2405"/>
                <a:ext cx="53" cy="24"/>
              </a:xfrm>
              <a:custGeom>
                <a:avLst/>
                <a:gdLst>
                  <a:gd name="T0" fmla="*/ 0 w 106"/>
                  <a:gd name="T1" fmla="*/ 6 h 48"/>
                  <a:gd name="T2" fmla="*/ 0 w 106"/>
                  <a:gd name="T3" fmla="*/ 6 h 48"/>
                  <a:gd name="T4" fmla="*/ 1 w 106"/>
                  <a:gd name="T5" fmla="*/ 6 h 48"/>
                  <a:gd name="T6" fmla="*/ 1 w 106"/>
                  <a:gd name="T7" fmla="*/ 6 h 48"/>
                  <a:gd name="T8" fmla="*/ 1 w 106"/>
                  <a:gd name="T9" fmla="*/ 6 h 48"/>
                  <a:gd name="T10" fmla="*/ 14 w 106"/>
                  <a:gd name="T11" fmla="*/ 0 h 48"/>
                  <a:gd name="T12" fmla="*/ 0 w 10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6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106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48" name="Freeform 1154"/>
              <p:cNvSpPr>
                <a:spLocks/>
              </p:cNvSpPr>
              <p:nvPr/>
            </p:nvSpPr>
            <p:spPr bwMode="auto">
              <a:xfrm>
                <a:off x="2713" y="2405"/>
                <a:ext cx="51" cy="24"/>
              </a:xfrm>
              <a:custGeom>
                <a:avLst/>
                <a:gdLst>
                  <a:gd name="T0" fmla="*/ 0 w 102"/>
                  <a:gd name="T1" fmla="*/ 6 h 48"/>
                  <a:gd name="T2" fmla="*/ 1 w 102"/>
                  <a:gd name="T3" fmla="*/ 6 h 48"/>
                  <a:gd name="T4" fmla="*/ 1 w 102"/>
                  <a:gd name="T5" fmla="*/ 6 h 48"/>
                  <a:gd name="T6" fmla="*/ 1 w 102"/>
                  <a:gd name="T7" fmla="*/ 6 h 48"/>
                  <a:gd name="T8" fmla="*/ 1 w 102"/>
                  <a:gd name="T9" fmla="*/ 6 h 48"/>
                  <a:gd name="T10" fmla="*/ 13 w 102"/>
                  <a:gd name="T11" fmla="*/ 0 h 48"/>
                  <a:gd name="T12" fmla="*/ 0 w 10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2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102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49" name="Freeform 1155"/>
              <p:cNvSpPr>
                <a:spLocks/>
              </p:cNvSpPr>
              <p:nvPr/>
            </p:nvSpPr>
            <p:spPr bwMode="auto">
              <a:xfrm>
                <a:off x="2716" y="2405"/>
                <a:ext cx="48" cy="24"/>
              </a:xfrm>
              <a:custGeom>
                <a:avLst/>
                <a:gdLst>
                  <a:gd name="T0" fmla="*/ 0 w 96"/>
                  <a:gd name="T1" fmla="*/ 6 h 48"/>
                  <a:gd name="T2" fmla="*/ 0 w 96"/>
                  <a:gd name="T3" fmla="*/ 6 h 48"/>
                  <a:gd name="T4" fmla="*/ 1 w 96"/>
                  <a:gd name="T5" fmla="*/ 6 h 48"/>
                  <a:gd name="T6" fmla="*/ 1 w 96"/>
                  <a:gd name="T7" fmla="*/ 6 h 48"/>
                  <a:gd name="T8" fmla="*/ 1 w 96"/>
                  <a:gd name="T9" fmla="*/ 6 h 48"/>
                  <a:gd name="T10" fmla="*/ 12 w 96"/>
                  <a:gd name="T11" fmla="*/ 0 h 48"/>
                  <a:gd name="T12" fmla="*/ 0 w 9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6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96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50" name="Freeform 1156"/>
              <p:cNvSpPr>
                <a:spLocks/>
              </p:cNvSpPr>
              <p:nvPr/>
            </p:nvSpPr>
            <p:spPr bwMode="auto">
              <a:xfrm>
                <a:off x="2718" y="2405"/>
                <a:ext cx="46" cy="24"/>
              </a:xfrm>
              <a:custGeom>
                <a:avLst/>
                <a:gdLst>
                  <a:gd name="T0" fmla="*/ 0 w 92"/>
                  <a:gd name="T1" fmla="*/ 6 h 48"/>
                  <a:gd name="T2" fmla="*/ 0 w 92"/>
                  <a:gd name="T3" fmla="*/ 6 h 48"/>
                  <a:gd name="T4" fmla="*/ 1 w 92"/>
                  <a:gd name="T5" fmla="*/ 6 h 48"/>
                  <a:gd name="T6" fmla="*/ 1 w 92"/>
                  <a:gd name="T7" fmla="*/ 6 h 48"/>
                  <a:gd name="T8" fmla="*/ 1 w 92"/>
                  <a:gd name="T9" fmla="*/ 6 h 48"/>
                  <a:gd name="T10" fmla="*/ 12 w 92"/>
                  <a:gd name="T11" fmla="*/ 0 h 48"/>
                  <a:gd name="T12" fmla="*/ 0 w 9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2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92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51" name="Freeform 1157"/>
              <p:cNvSpPr>
                <a:spLocks/>
              </p:cNvSpPr>
              <p:nvPr/>
            </p:nvSpPr>
            <p:spPr bwMode="auto">
              <a:xfrm>
                <a:off x="2720" y="2405"/>
                <a:ext cx="44" cy="24"/>
              </a:xfrm>
              <a:custGeom>
                <a:avLst/>
                <a:gdLst>
                  <a:gd name="T0" fmla="*/ 0 w 88"/>
                  <a:gd name="T1" fmla="*/ 6 h 48"/>
                  <a:gd name="T2" fmla="*/ 1 w 88"/>
                  <a:gd name="T3" fmla="*/ 6 h 48"/>
                  <a:gd name="T4" fmla="*/ 1 w 88"/>
                  <a:gd name="T5" fmla="*/ 6 h 48"/>
                  <a:gd name="T6" fmla="*/ 1 w 88"/>
                  <a:gd name="T7" fmla="*/ 6 h 48"/>
                  <a:gd name="T8" fmla="*/ 1 w 88"/>
                  <a:gd name="T9" fmla="*/ 6 h 48"/>
                  <a:gd name="T10" fmla="*/ 11 w 88"/>
                  <a:gd name="T11" fmla="*/ 0 h 48"/>
                  <a:gd name="T12" fmla="*/ 0 w 88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8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88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52" name="Freeform 1158"/>
              <p:cNvSpPr>
                <a:spLocks/>
              </p:cNvSpPr>
              <p:nvPr/>
            </p:nvSpPr>
            <p:spPr bwMode="auto">
              <a:xfrm>
                <a:off x="2722" y="2405"/>
                <a:ext cx="42" cy="24"/>
              </a:xfrm>
              <a:custGeom>
                <a:avLst/>
                <a:gdLst>
                  <a:gd name="T0" fmla="*/ 0 w 84"/>
                  <a:gd name="T1" fmla="*/ 6 h 48"/>
                  <a:gd name="T2" fmla="*/ 1 w 84"/>
                  <a:gd name="T3" fmla="*/ 6 h 48"/>
                  <a:gd name="T4" fmla="*/ 1 w 84"/>
                  <a:gd name="T5" fmla="*/ 6 h 48"/>
                  <a:gd name="T6" fmla="*/ 1 w 84"/>
                  <a:gd name="T7" fmla="*/ 6 h 48"/>
                  <a:gd name="T8" fmla="*/ 1 w 84"/>
                  <a:gd name="T9" fmla="*/ 6 h 48"/>
                  <a:gd name="T10" fmla="*/ 11 w 84"/>
                  <a:gd name="T11" fmla="*/ 0 h 48"/>
                  <a:gd name="T12" fmla="*/ 0 w 84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" h="48">
                    <a:moveTo>
                      <a:pt x="0" y="48"/>
                    </a:moveTo>
                    <a:lnTo>
                      <a:pt x="2" y="48"/>
                    </a:lnTo>
                    <a:lnTo>
                      <a:pt x="3" y="48"/>
                    </a:lnTo>
                    <a:lnTo>
                      <a:pt x="84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53" name="Freeform 1159"/>
              <p:cNvSpPr>
                <a:spLocks/>
              </p:cNvSpPr>
              <p:nvPr/>
            </p:nvSpPr>
            <p:spPr bwMode="auto">
              <a:xfrm>
                <a:off x="2724" y="2405"/>
                <a:ext cx="40" cy="24"/>
              </a:xfrm>
              <a:custGeom>
                <a:avLst/>
                <a:gdLst>
                  <a:gd name="T0" fmla="*/ 0 w 81"/>
                  <a:gd name="T1" fmla="*/ 6 h 48"/>
                  <a:gd name="T2" fmla="*/ 0 w 81"/>
                  <a:gd name="T3" fmla="*/ 6 h 48"/>
                  <a:gd name="T4" fmla="*/ 0 w 81"/>
                  <a:gd name="T5" fmla="*/ 6 h 48"/>
                  <a:gd name="T6" fmla="*/ 0 w 81"/>
                  <a:gd name="T7" fmla="*/ 6 h 48"/>
                  <a:gd name="T8" fmla="*/ 0 w 81"/>
                  <a:gd name="T9" fmla="*/ 6 h 48"/>
                  <a:gd name="T10" fmla="*/ 10 w 81"/>
                  <a:gd name="T11" fmla="*/ 0 h 48"/>
                  <a:gd name="T12" fmla="*/ 0 w 8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1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81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54" name="Freeform 1160"/>
              <p:cNvSpPr>
                <a:spLocks/>
              </p:cNvSpPr>
              <p:nvPr/>
            </p:nvSpPr>
            <p:spPr bwMode="auto">
              <a:xfrm>
                <a:off x="2727" y="2405"/>
                <a:ext cx="37" cy="24"/>
              </a:xfrm>
              <a:custGeom>
                <a:avLst/>
                <a:gdLst>
                  <a:gd name="T0" fmla="*/ 0 w 75"/>
                  <a:gd name="T1" fmla="*/ 6 h 48"/>
                  <a:gd name="T2" fmla="*/ 0 w 75"/>
                  <a:gd name="T3" fmla="*/ 6 h 48"/>
                  <a:gd name="T4" fmla="*/ 0 w 75"/>
                  <a:gd name="T5" fmla="*/ 6 h 48"/>
                  <a:gd name="T6" fmla="*/ 0 w 75"/>
                  <a:gd name="T7" fmla="*/ 6 h 48"/>
                  <a:gd name="T8" fmla="*/ 0 w 75"/>
                  <a:gd name="T9" fmla="*/ 6 h 48"/>
                  <a:gd name="T10" fmla="*/ 9 w 75"/>
                  <a:gd name="T11" fmla="*/ 0 h 48"/>
                  <a:gd name="T12" fmla="*/ 0 w 7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75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55" name="Freeform 1161"/>
              <p:cNvSpPr>
                <a:spLocks/>
              </p:cNvSpPr>
              <p:nvPr/>
            </p:nvSpPr>
            <p:spPr bwMode="auto">
              <a:xfrm>
                <a:off x="2729" y="2405"/>
                <a:ext cx="35" cy="24"/>
              </a:xfrm>
              <a:custGeom>
                <a:avLst/>
                <a:gdLst>
                  <a:gd name="T0" fmla="*/ 0 w 71"/>
                  <a:gd name="T1" fmla="*/ 6 h 48"/>
                  <a:gd name="T2" fmla="*/ 0 w 71"/>
                  <a:gd name="T3" fmla="*/ 6 h 48"/>
                  <a:gd name="T4" fmla="*/ 0 w 71"/>
                  <a:gd name="T5" fmla="*/ 6 h 48"/>
                  <a:gd name="T6" fmla="*/ 0 w 71"/>
                  <a:gd name="T7" fmla="*/ 6 h 48"/>
                  <a:gd name="T8" fmla="*/ 0 w 71"/>
                  <a:gd name="T9" fmla="*/ 6 h 48"/>
                  <a:gd name="T10" fmla="*/ 8 w 71"/>
                  <a:gd name="T11" fmla="*/ 0 h 48"/>
                  <a:gd name="T12" fmla="*/ 0 w 7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1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71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56" name="Freeform 1162"/>
              <p:cNvSpPr>
                <a:spLocks/>
              </p:cNvSpPr>
              <p:nvPr/>
            </p:nvSpPr>
            <p:spPr bwMode="auto">
              <a:xfrm>
                <a:off x="2729" y="2405"/>
                <a:ext cx="35" cy="24"/>
              </a:xfrm>
              <a:custGeom>
                <a:avLst/>
                <a:gdLst>
                  <a:gd name="T0" fmla="*/ 0 w 69"/>
                  <a:gd name="T1" fmla="*/ 6 h 48"/>
                  <a:gd name="T2" fmla="*/ 1 w 69"/>
                  <a:gd name="T3" fmla="*/ 6 h 48"/>
                  <a:gd name="T4" fmla="*/ 1 w 69"/>
                  <a:gd name="T5" fmla="*/ 6 h 48"/>
                  <a:gd name="T6" fmla="*/ 1 w 69"/>
                  <a:gd name="T7" fmla="*/ 6 h 48"/>
                  <a:gd name="T8" fmla="*/ 1 w 69"/>
                  <a:gd name="T9" fmla="*/ 6 h 48"/>
                  <a:gd name="T10" fmla="*/ 9 w 69"/>
                  <a:gd name="T11" fmla="*/ 0 h 48"/>
                  <a:gd name="T12" fmla="*/ 0 w 69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69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57" name="Freeform 1163"/>
              <p:cNvSpPr>
                <a:spLocks/>
              </p:cNvSpPr>
              <p:nvPr/>
            </p:nvSpPr>
            <p:spPr bwMode="auto">
              <a:xfrm>
                <a:off x="2731" y="2405"/>
                <a:ext cx="33" cy="24"/>
              </a:xfrm>
              <a:custGeom>
                <a:avLst/>
                <a:gdLst>
                  <a:gd name="T0" fmla="*/ 0 w 65"/>
                  <a:gd name="T1" fmla="*/ 6 h 48"/>
                  <a:gd name="T2" fmla="*/ 0 w 65"/>
                  <a:gd name="T3" fmla="*/ 6 h 48"/>
                  <a:gd name="T4" fmla="*/ 1 w 65"/>
                  <a:gd name="T5" fmla="*/ 6 h 48"/>
                  <a:gd name="T6" fmla="*/ 1 w 65"/>
                  <a:gd name="T7" fmla="*/ 6 h 48"/>
                  <a:gd name="T8" fmla="*/ 1 w 65"/>
                  <a:gd name="T9" fmla="*/ 6 h 48"/>
                  <a:gd name="T10" fmla="*/ 9 w 65"/>
                  <a:gd name="T11" fmla="*/ 0 h 48"/>
                  <a:gd name="T12" fmla="*/ 0 w 6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65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58" name="Freeform 1164"/>
              <p:cNvSpPr>
                <a:spLocks/>
              </p:cNvSpPr>
              <p:nvPr/>
            </p:nvSpPr>
            <p:spPr bwMode="auto">
              <a:xfrm>
                <a:off x="2733" y="2405"/>
                <a:ext cx="31" cy="24"/>
              </a:xfrm>
              <a:custGeom>
                <a:avLst/>
                <a:gdLst>
                  <a:gd name="T0" fmla="*/ 0 w 61"/>
                  <a:gd name="T1" fmla="*/ 6 h 48"/>
                  <a:gd name="T2" fmla="*/ 1 w 61"/>
                  <a:gd name="T3" fmla="*/ 6 h 48"/>
                  <a:gd name="T4" fmla="*/ 1 w 61"/>
                  <a:gd name="T5" fmla="*/ 6 h 48"/>
                  <a:gd name="T6" fmla="*/ 1 w 61"/>
                  <a:gd name="T7" fmla="*/ 6 h 48"/>
                  <a:gd name="T8" fmla="*/ 1 w 61"/>
                  <a:gd name="T9" fmla="*/ 6 h 48"/>
                  <a:gd name="T10" fmla="*/ 8 w 61"/>
                  <a:gd name="T11" fmla="*/ 0 h 48"/>
                  <a:gd name="T12" fmla="*/ 0 w 6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48">
                    <a:moveTo>
                      <a:pt x="0" y="48"/>
                    </a:moveTo>
                    <a:lnTo>
                      <a:pt x="2" y="48"/>
                    </a:lnTo>
                    <a:lnTo>
                      <a:pt x="3" y="48"/>
                    </a:lnTo>
                    <a:lnTo>
                      <a:pt x="61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59" name="Freeform 1165"/>
              <p:cNvSpPr>
                <a:spLocks/>
              </p:cNvSpPr>
              <p:nvPr/>
            </p:nvSpPr>
            <p:spPr bwMode="auto">
              <a:xfrm>
                <a:off x="2735" y="2405"/>
                <a:ext cx="29" cy="24"/>
              </a:xfrm>
              <a:custGeom>
                <a:avLst/>
                <a:gdLst>
                  <a:gd name="T0" fmla="*/ 0 w 58"/>
                  <a:gd name="T1" fmla="*/ 6 h 48"/>
                  <a:gd name="T2" fmla="*/ 0 w 58"/>
                  <a:gd name="T3" fmla="*/ 6 h 48"/>
                  <a:gd name="T4" fmla="*/ 1 w 58"/>
                  <a:gd name="T5" fmla="*/ 6 h 48"/>
                  <a:gd name="T6" fmla="*/ 1 w 58"/>
                  <a:gd name="T7" fmla="*/ 6 h 48"/>
                  <a:gd name="T8" fmla="*/ 1 w 58"/>
                  <a:gd name="T9" fmla="*/ 6 h 48"/>
                  <a:gd name="T10" fmla="*/ 8 w 58"/>
                  <a:gd name="T11" fmla="*/ 0 h 48"/>
                  <a:gd name="T12" fmla="*/ 0 w 58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8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58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60" name="Freeform 1166"/>
              <p:cNvSpPr>
                <a:spLocks/>
              </p:cNvSpPr>
              <p:nvPr/>
            </p:nvSpPr>
            <p:spPr bwMode="auto">
              <a:xfrm>
                <a:off x="2736" y="2405"/>
                <a:ext cx="28" cy="24"/>
              </a:xfrm>
              <a:custGeom>
                <a:avLst/>
                <a:gdLst>
                  <a:gd name="T0" fmla="*/ 0 w 56"/>
                  <a:gd name="T1" fmla="*/ 6 h 48"/>
                  <a:gd name="T2" fmla="*/ 1 w 56"/>
                  <a:gd name="T3" fmla="*/ 6 h 48"/>
                  <a:gd name="T4" fmla="*/ 1 w 56"/>
                  <a:gd name="T5" fmla="*/ 6 h 48"/>
                  <a:gd name="T6" fmla="*/ 1 w 56"/>
                  <a:gd name="T7" fmla="*/ 6 h 48"/>
                  <a:gd name="T8" fmla="*/ 1 w 56"/>
                  <a:gd name="T9" fmla="*/ 6 h 48"/>
                  <a:gd name="T10" fmla="*/ 7 w 56"/>
                  <a:gd name="T11" fmla="*/ 0 h 48"/>
                  <a:gd name="T12" fmla="*/ 0 w 5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6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56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61" name="Freeform 1167"/>
              <p:cNvSpPr>
                <a:spLocks/>
              </p:cNvSpPr>
              <p:nvPr/>
            </p:nvSpPr>
            <p:spPr bwMode="auto">
              <a:xfrm>
                <a:off x="2738" y="2405"/>
                <a:ext cx="26" cy="24"/>
              </a:xfrm>
              <a:custGeom>
                <a:avLst/>
                <a:gdLst>
                  <a:gd name="T0" fmla="*/ 0 w 52"/>
                  <a:gd name="T1" fmla="*/ 6 h 48"/>
                  <a:gd name="T2" fmla="*/ 0 w 52"/>
                  <a:gd name="T3" fmla="*/ 6 h 48"/>
                  <a:gd name="T4" fmla="*/ 1 w 52"/>
                  <a:gd name="T5" fmla="*/ 6 h 48"/>
                  <a:gd name="T6" fmla="*/ 1 w 52"/>
                  <a:gd name="T7" fmla="*/ 6 h 48"/>
                  <a:gd name="T8" fmla="*/ 1 w 52"/>
                  <a:gd name="T9" fmla="*/ 6 h 48"/>
                  <a:gd name="T10" fmla="*/ 7 w 52"/>
                  <a:gd name="T11" fmla="*/ 0 h 48"/>
                  <a:gd name="T12" fmla="*/ 0 w 5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52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62" name="Freeform 1168"/>
              <p:cNvSpPr>
                <a:spLocks/>
              </p:cNvSpPr>
              <p:nvPr/>
            </p:nvSpPr>
            <p:spPr bwMode="auto">
              <a:xfrm>
                <a:off x="2740" y="2405"/>
                <a:ext cx="24" cy="24"/>
              </a:xfrm>
              <a:custGeom>
                <a:avLst/>
                <a:gdLst>
                  <a:gd name="T0" fmla="*/ 0 w 48"/>
                  <a:gd name="T1" fmla="*/ 6 h 48"/>
                  <a:gd name="T2" fmla="*/ 0 w 48"/>
                  <a:gd name="T3" fmla="*/ 6 h 48"/>
                  <a:gd name="T4" fmla="*/ 1 w 48"/>
                  <a:gd name="T5" fmla="*/ 6 h 48"/>
                  <a:gd name="T6" fmla="*/ 1 w 48"/>
                  <a:gd name="T7" fmla="*/ 6 h 48"/>
                  <a:gd name="T8" fmla="*/ 1 w 48"/>
                  <a:gd name="T9" fmla="*/ 6 h 48"/>
                  <a:gd name="T10" fmla="*/ 6 w 48"/>
                  <a:gd name="T11" fmla="*/ 0 h 48"/>
                  <a:gd name="T12" fmla="*/ 0 w 48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63" name="Freeform 1169"/>
              <p:cNvSpPr>
                <a:spLocks/>
              </p:cNvSpPr>
              <p:nvPr/>
            </p:nvSpPr>
            <p:spPr bwMode="auto">
              <a:xfrm>
                <a:off x="2741" y="2405"/>
                <a:ext cx="23" cy="24"/>
              </a:xfrm>
              <a:custGeom>
                <a:avLst/>
                <a:gdLst>
                  <a:gd name="T0" fmla="*/ 0 w 46"/>
                  <a:gd name="T1" fmla="*/ 6 h 48"/>
                  <a:gd name="T2" fmla="*/ 1 w 46"/>
                  <a:gd name="T3" fmla="*/ 6 h 48"/>
                  <a:gd name="T4" fmla="*/ 1 w 46"/>
                  <a:gd name="T5" fmla="*/ 6 h 48"/>
                  <a:gd name="T6" fmla="*/ 1 w 46"/>
                  <a:gd name="T7" fmla="*/ 6 h 48"/>
                  <a:gd name="T8" fmla="*/ 1 w 46"/>
                  <a:gd name="T9" fmla="*/ 6 h 48"/>
                  <a:gd name="T10" fmla="*/ 6 w 46"/>
                  <a:gd name="T11" fmla="*/ 0 h 48"/>
                  <a:gd name="T12" fmla="*/ 0 w 4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46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64" name="Freeform 1170"/>
              <p:cNvSpPr>
                <a:spLocks/>
              </p:cNvSpPr>
              <p:nvPr/>
            </p:nvSpPr>
            <p:spPr bwMode="auto">
              <a:xfrm>
                <a:off x="2743" y="2405"/>
                <a:ext cx="21" cy="24"/>
              </a:xfrm>
              <a:custGeom>
                <a:avLst/>
                <a:gdLst>
                  <a:gd name="T0" fmla="*/ 0 w 42"/>
                  <a:gd name="T1" fmla="*/ 6 h 48"/>
                  <a:gd name="T2" fmla="*/ 0 w 42"/>
                  <a:gd name="T3" fmla="*/ 6 h 48"/>
                  <a:gd name="T4" fmla="*/ 1 w 42"/>
                  <a:gd name="T5" fmla="*/ 6 h 48"/>
                  <a:gd name="T6" fmla="*/ 1 w 42"/>
                  <a:gd name="T7" fmla="*/ 6 h 48"/>
                  <a:gd name="T8" fmla="*/ 1 w 42"/>
                  <a:gd name="T9" fmla="*/ 6 h 48"/>
                  <a:gd name="T10" fmla="*/ 6 w 42"/>
                  <a:gd name="T11" fmla="*/ 0 h 48"/>
                  <a:gd name="T12" fmla="*/ 0 w 4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42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65" name="Freeform 1171"/>
              <p:cNvSpPr>
                <a:spLocks/>
              </p:cNvSpPr>
              <p:nvPr/>
            </p:nvSpPr>
            <p:spPr bwMode="auto">
              <a:xfrm>
                <a:off x="2745" y="2405"/>
                <a:ext cx="19" cy="24"/>
              </a:xfrm>
              <a:custGeom>
                <a:avLst/>
                <a:gdLst>
                  <a:gd name="T0" fmla="*/ 0 w 38"/>
                  <a:gd name="T1" fmla="*/ 6 h 48"/>
                  <a:gd name="T2" fmla="*/ 0 w 38"/>
                  <a:gd name="T3" fmla="*/ 6 h 48"/>
                  <a:gd name="T4" fmla="*/ 0 w 38"/>
                  <a:gd name="T5" fmla="*/ 6 h 48"/>
                  <a:gd name="T6" fmla="*/ 1 w 38"/>
                  <a:gd name="T7" fmla="*/ 6 h 48"/>
                  <a:gd name="T8" fmla="*/ 1 w 38"/>
                  <a:gd name="T9" fmla="*/ 6 h 48"/>
                  <a:gd name="T10" fmla="*/ 5 w 38"/>
                  <a:gd name="T11" fmla="*/ 0 h 48"/>
                  <a:gd name="T12" fmla="*/ 0 w 38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38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66" name="Freeform 1172"/>
              <p:cNvSpPr>
                <a:spLocks/>
              </p:cNvSpPr>
              <p:nvPr/>
            </p:nvSpPr>
            <p:spPr bwMode="auto">
              <a:xfrm>
                <a:off x="2746" y="2405"/>
                <a:ext cx="18" cy="24"/>
              </a:xfrm>
              <a:custGeom>
                <a:avLst/>
                <a:gdLst>
                  <a:gd name="T0" fmla="*/ 0 w 36"/>
                  <a:gd name="T1" fmla="*/ 6 h 48"/>
                  <a:gd name="T2" fmla="*/ 0 w 36"/>
                  <a:gd name="T3" fmla="*/ 6 h 48"/>
                  <a:gd name="T4" fmla="*/ 1 w 36"/>
                  <a:gd name="T5" fmla="*/ 6 h 48"/>
                  <a:gd name="T6" fmla="*/ 1 w 36"/>
                  <a:gd name="T7" fmla="*/ 6 h 48"/>
                  <a:gd name="T8" fmla="*/ 1 w 36"/>
                  <a:gd name="T9" fmla="*/ 6 h 48"/>
                  <a:gd name="T10" fmla="*/ 5 w 36"/>
                  <a:gd name="T11" fmla="*/ 0 h 48"/>
                  <a:gd name="T12" fmla="*/ 0 w 3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36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67" name="Freeform 1173"/>
              <p:cNvSpPr>
                <a:spLocks/>
              </p:cNvSpPr>
              <p:nvPr/>
            </p:nvSpPr>
            <p:spPr bwMode="auto">
              <a:xfrm>
                <a:off x="2748" y="2405"/>
                <a:ext cx="16" cy="24"/>
              </a:xfrm>
              <a:custGeom>
                <a:avLst/>
                <a:gdLst>
                  <a:gd name="T0" fmla="*/ 0 w 33"/>
                  <a:gd name="T1" fmla="*/ 6 h 48"/>
                  <a:gd name="T2" fmla="*/ 0 w 33"/>
                  <a:gd name="T3" fmla="*/ 6 h 48"/>
                  <a:gd name="T4" fmla="*/ 0 w 33"/>
                  <a:gd name="T5" fmla="*/ 6 h 48"/>
                  <a:gd name="T6" fmla="*/ 0 w 33"/>
                  <a:gd name="T7" fmla="*/ 6 h 48"/>
                  <a:gd name="T8" fmla="*/ 0 w 33"/>
                  <a:gd name="T9" fmla="*/ 6 h 48"/>
                  <a:gd name="T10" fmla="*/ 4 w 33"/>
                  <a:gd name="T11" fmla="*/ 0 h 48"/>
                  <a:gd name="T12" fmla="*/ 0 w 33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33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68" name="Freeform 1174"/>
              <p:cNvSpPr>
                <a:spLocks/>
              </p:cNvSpPr>
              <p:nvPr/>
            </p:nvSpPr>
            <p:spPr bwMode="auto">
              <a:xfrm>
                <a:off x="2749" y="2405"/>
                <a:ext cx="15" cy="24"/>
              </a:xfrm>
              <a:custGeom>
                <a:avLst/>
                <a:gdLst>
                  <a:gd name="T0" fmla="*/ 0 w 31"/>
                  <a:gd name="T1" fmla="*/ 6 h 48"/>
                  <a:gd name="T2" fmla="*/ 0 w 31"/>
                  <a:gd name="T3" fmla="*/ 6 h 48"/>
                  <a:gd name="T4" fmla="*/ 0 w 31"/>
                  <a:gd name="T5" fmla="*/ 6 h 48"/>
                  <a:gd name="T6" fmla="*/ 0 w 31"/>
                  <a:gd name="T7" fmla="*/ 6 h 48"/>
                  <a:gd name="T8" fmla="*/ 0 w 31"/>
                  <a:gd name="T9" fmla="*/ 6 h 48"/>
                  <a:gd name="T10" fmla="*/ 3 w 31"/>
                  <a:gd name="T11" fmla="*/ 0 h 48"/>
                  <a:gd name="T12" fmla="*/ 0 w 3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31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69" name="Freeform 1175"/>
              <p:cNvSpPr>
                <a:spLocks/>
              </p:cNvSpPr>
              <p:nvPr/>
            </p:nvSpPr>
            <p:spPr bwMode="auto">
              <a:xfrm>
                <a:off x="2751" y="2405"/>
                <a:ext cx="13" cy="24"/>
              </a:xfrm>
              <a:custGeom>
                <a:avLst/>
                <a:gdLst>
                  <a:gd name="T0" fmla="*/ 0 w 27"/>
                  <a:gd name="T1" fmla="*/ 6 h 48"/>
                  <a:gd name="T2" fmla="*/ 0 w 27"/>
                  <a:gd name="T3" fmla="*/ 6 h 48"/>
                  <a:gd name="T4" fmla="*/ 0 w 27"/>
                  <a:gd name="T5" fmla="*/ 6 h 48"/>
                  <a:gd name="T6" fmla="*/ 0 w 27"/>
                  <a:gd name="T7" fmla="*/ 6 h 48"/>
                  <a:gd name="T8" fmla="*/ 0 w 27"/>
                  <a:gd name="T9" fmla="*/ 6 h 48"/>
                  <a:gd name="T10" fmla="*/ 3 w 27"/>
                  <a:gd name="T11" fmla="*/ 0 h 48"/>
                  <a:gd name="T12" fmla="*/ 0 w 2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27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70" name="Freeform 1176"/>
              <p:cNvSpPr>
                <a:spLocks/>
              </p:cNvSpPr>
              <p:nvPr/>
            </p:nvSpPr>
            <p:spPr bwMode="auto">
              <a:xfrm>
                <a:off x="2752" y="2405"/>
                <a:ext cx="12" cy="24"/>
              </a:xfrm>
              <a:custGeom>
                <a:avLst/>
                <a:gdLst>
                  <a:gd name="T0" fmla="*/ 0 w 25"/>
                  <a:gd name="T1" fmla="*/ 6 h 48"/>
                  <a:gd name="T2" fmla="*/ 0 w 25"/>
                  <a:gd name="T3" fmla="*/ 6 h 48"/>
                  <a:gd name="T4" fmla="*/ 0 w 25"/>
                  <a:gd name="T5" fmla="*/ 6 h 48"/>
                  <a:gd name="T6" fmla="*/ 0 w 25"/>
                  <a:gd name="T7" fmla="*/ 6 h 48"/>
                  <a:gd name="T8" fmla="*/ 0 w 25"/>
                  <a:gd name="T9" fmla="*/ 6 h 48"/>
                  <a:gd name="T10" fmla="*/ 3 w 25"/>
                  <a:gd name="T11" fmla="*/ 0 h 48"/>
                  <a:gd name="T12" fmla="*/ 0 w 2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25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71" name="Freeform 1177"/>
              <p:cNvSpPr>
                <a:spLocks/>
              </p:cNvSpPr>
              <p:nvPr/>
            </p:nvSpPr>
            <p:spPr bwMode="auto">
              <a:xfrm>
                <a:off x="2753" y="2405"/>
                <a:ext cx="11" cy="24"/>
              </a:xfrm>
              <a:custGeom>
                <a:avLst/>
                <a:gdLst>
                  <a:gd name="T0" fmla="*/ 0 w 23"/>
                  <a:gd name="T1" fmla="*/ 6 h 48"/>
                  <a:gd name="T2" fmla="*/ 0 w 23"/>
                  <a:gd name="T3" fmla="*/ 6 h 48"/>
                  <a:gd name="T4" fmla="*/ 0 w 23"/>
                  <a:gd name="T5" fmla="*/ 6 h 48"/>
                  <a:gd name="T6" fmla="*/ 0 w 23"/>
                  <a:gd name="T7" fmla="*/ 6 h 48"/>
                  <a:gd name="T8" fmla="*/ 0 w 23"/>
                  <a:gd name="T9" fmla="*/ 6 h 48"/>
                  <a:gd name="T10" fmla="*/ 2 w 23"/>
                  <a:gd name="T11" fmla="*/ 0 h 48"/>
                  <a:gd name="T12" fmla="*/ 0 w 23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23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72" name="Freeform 1178"/>
              <p:cNvSpPr>
                <a:spLocks/>
              </p:cNvSpPr>
              <p:nvPr/>
            </p:nvSpPr>
            <p:spPr bwMode="auto">
              <a:xfrm>
                <a:off x="2754" y="2405"/>
                <a:ext cx="10" cy="24"/>
              </a:xfrm>
              <a:custGeom>
                <a:avLst/>
                <a:gdLst>
                  <a:gd name="T0" fmla="*/ 0 w 19"/>
                  <a:gd name="T1" fmla="*/ 6 h 48"/>
                  <a:gd name="T2" fmla="*/ 0 w 19"/>
                  <a:gd name="T3" fmla="*/ 6 h 48"/>
                  <a:gd name="T4" fmla="*/ 1 w 19"/>
                  <a:gd name="T5" fmla="*/ 6 h 48"/>
                  <a:gd name="T6" fmla="*/ 1 w 19"/>
                  <a:gd name="T7" fmla="*/ 6 h 48"/>
                  <a:gd name="T8" fmla="*/ 1 w 19"/>
                  <a:gd name="T9" fmla="*/ 6 h 48"/>
                  <a:gd name="T10" fmla="*/ 3 w 19"/>
                  <a:gd name="T11" fmla="*/ 0 h 48"/>
                  <a:gd name="T12" fmla="*/ 0 w 19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19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73" name="Freeform 1179"/>
              <p:cNvSpPr>
                <a:spLocks/>
              </p:cNvSpPr>
              <p:nvPr/>
            </p:nvSpPr>
            <p:spPr bwMode="auto">
              <a:xfrm>
                <a:off x="2755" y="2405"/>
                <a:ext cx="9" cy="24"/>
              </a:xfrm>
              <a:custGeom>
                <a:avLst/>
                <a:gdLst>
                  <a:gd name="T0" fmla="*/ 0 w 17"/>
                  <a:gd name="T1" fmla="*/ 6 h 48"/>
                  <a:gd name="T2" fmla="*/ 1 w 17"/>
                  <a:gd name="T3" fmla="*/ 6 h 48"/>
                  <a:gd name="T4" fmla="*/ 1 w 17"/>
                  <a:gd name="T5" fmla="*/ 6 h 48"/>
                  <a:gd name="T6" fmla="*/ 1 w 17"/>
                  <a:gd name="T7" fmla="*/ 6 h 48"/>
                  <a:gd name="T8" fmla="*/ 1 w 17"/>
                  <a:gd name="T9" fmla="*/ 6 h 48"/>
                  <a:gd name="T10" fmla="*/ 3 w 17"/>
                  <a:gd name="T11" fmla="*/ 0 h 48"/>
                  <a:gd name="T12" fmla="*/ 0 w 1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17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74" name="Freeform 1180"/>
              <p:cNvSpPr>
                <a:spLocks/>
              </p:cNvSpPr>
              <p:nvPr/>
            </p:nvSpPr>
            <p:spPr bwMode="auto">
              <a:xfrm>
                <a:off x="2757" y="2405"/>
                <a:ext cx="7" cy="24"/>
              </a:xfrm>
              <a:custGeom>
                <a:avLst/>
                <a:gdLst>
                  <a:gd name="T0" fmla="*/ 0 w 13"/>
                  <a:gd name="T1" fmla="*/ 6 h 48"/>
                  <a:gd name="T2" fmla="*/ 0 w 13"/>
                  <a:gd name="T3" fmla="*/ 6 h 48"/>
                  <a:gd name="T4" fmla="*/ 0 w 13"/>
                  <a:gd name="T5" fmla="*/ 6 h 48"/>
                  <a:gd name="T6" fmla="*/ 1 w 13"/>
                  <a:gd name="T7" fmla="*/ 6 h 48"/>
                  <a:gd name="T8" fmla="*/ 1 w 13"/>
                  <a:gd name="T9" fmla="*/ 6 h 48"/>
                  <a:gd name="T10" fmla="*/ 2 w 13"/>
                  <a:gd name="T11" fmla="*/ 0 h 48"/>
                  <a:gd name="T12" fmla="*/ 0 w 13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13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75" name="Freeform 1181"/>
              <p:cNvSpPr>
                <a:spLocks/>
              </p:cNvSpPr>
              <p:nvPr/>
            </p:nvSpPr>
            <p:spPr bwMode="auto">
              <a:xfrm>
                <a:off x="2758" y="2405"/>
                <a:ext cx="6" cy="24"/>
              </a:xfrm>
              <a:custGeom>
                <a:avLst/>
                <a:gdLst>
                  <a:gd name="T0" fmla="*/ 0 w 11"/>
                  <a:gd name="T1" fmla="*/ 6 h 48"/>
                  <a:gd name="T2" fmla="*/ 0 w 11"/>
                  <a:gd name="T3" fmla="*/ 6 h 48"/>
                  <a:gd name="T4" fmla="*/ 1 w 11"/>
                  <a:gd name="T5" fmla="*/ 6 h 48"/>
                  <a:gd name="T6" fmla="*/ 1 w 11"/>
                  <a:gd name="T7" fmla="*/ 6 h 48"/>
                  <a:gd name="T8" fmla="*/ 1 w 11"/>
                  <a:gd name="T9" fmla="*/ 6 h 48"/>
                  <a:gd name="T10" fmla="*/ 2 w 11"/>
                  <a:gd name="T11" fmla="*/ 0 h 48"/>
                  <a:gd name="T12" fmla="*/ 0 w 1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48">
                    <a:moveTo>
                      <a:pt x="0" y="48"/>
                    </a:moveTo>
                    <a:lnTo>
                      <a:pt x="0" y="48"/>
                    </a:lnTo>
                    <a:lnTo>
                      <a:pt x="1" y="48"/>
                    </a:lnTo>
                    <a:lnTo>
                      <a:pt x="11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76" name="Freeform 1182"/>
              <p:cNvSpPr>
                <a:spLocks/>
              </p:cNvSpPr>
              <p:nvPr/>
            </p:nvSpPr>
            <p:spPr bwMode="auto">
              <a:xfrm>
                <a:off x="2760" y="2405"/>
                <a:ext cx="4" cy="24"/>
              </a:xfrm>
              <a:custGeom>
                <a:avLst/>
                <a:gdLst>
                  <a:gd name="T0" fmla="*/ 0 w 8"/>
                  <a:gd name="T1" fmla="*/ 6 h 48"/>
                  <a:gd name="T2" fmla="*/ 0 w 8"/>
                  <a:gd name="T3" fmla="*/ 6 h 48"/>
                  <a:gd name="T4" fmla="*/ 0 w 8"/>
                  <a:gd name="T5" fmla="*/ 6 h 48"/>
                  <a:gd name="T6" fmla="*/ 1 w 8"/>
                  <a:gd name="T7" fmla="*/ 6 h 48"/>
                  <a:gd name="T8" fmla="*/ 1 w 8"/>
                  <a:gd name="T9" fmla="*/ 6 h 48"/>
                  <a:gd name="T10" fmla="*/ 1 w 8"/>
                  <a:gd name="T11" fmla="*/ 0 h 48"/>
                  <a:gd name="T12" fmla="*/ 0 w 8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8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77" name="Freeform 1183"/>
              <p:cNvSpPr>
                <a:spLocks/>
              </p:cNvSpPr>
              <p:nvPr/>
            </p:nvSpPr>
            <p:spPr bwMode="auto">
              <a:xfrm>
                <a:off x="2761" y="2405"/>
                <a:ext cx="3" cy="24"/>
              </a:xfrm>
              <a:custGeom>
                <a:avLst/>
                <a:gdLst>
                  <a:gd name="T0" fmla="*/ 0 w 6"/>
                  <a:gd name="T1" fmla="*/ 6 h 48"/>
                  <a:gd name="T2" fmla="*/ 0 w 6"/>
                  <a:gd name="T3" fmla="*/ 6 h 48"/>
                  <a:gd name="T4" fmla="*/ 1 w 6"/>
                  <a:gd name="T5" fmla="*/ 6 h 48"/>
                  <a:gd name="T6" fmla="*/ 1 w 6"/>
                  <a:gd name="T7" fmla="*/ 6 h 48"/>
                  <a:gd name="T8" fmla="*/ 1 w 6"/>
                  <a:gd name="T9" fmla="*/ 6 h 48"/>
                  <a:gd name="T10" fmla="*/ 1 w 6"/>
                  <a:gd name="T11" fmla="*/ 0 h 48"/>
                  <a:gd name="T12" fmla="*/ 0 w 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6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78" name="Freeform 1184"/>
              <p:cNvSpPr>
                <a:spLocks/>
              </p:cNvSpPr>
              <p:nvPr/>
            </p:nvSpPr>
            <p:spPr bwMode="auto">
              <a:xfrm>
                <a:off x="2762" y="2405"/>
                <a:ext cx="2" cy="24"/>
              </a:xfrm>
              <a:custGeom>
                <a:avLst/>
                <a:gdLst>
                  <a:gd name="T0" fmla="*/ 0 w 4"/>
                  <a:gd name="T1" fmla="*/ 6 h 48"/>
                  <a:gd name="T2" fmla="*/ 1 w 4"/>
                  <a:gd name="T3" fmla="*/ 6 h 48"/>
                  <a:gd name="T4" fmla="*/ 1 w 4"/>
                  <a:gd name="T5" fmla="*/ 6 h 48"/>
                  <a:gd name="T6" fmla="*/ 1 w 4"/>
                  <a:gd name="T7" fmla="*/ 6 h 48"/>
                  <a:gd name="T8" fmla="*/ 1 w 4"/>
                  <a:gd name="T9" fmla="*/ 6 h 48"/>
                  <a:gd name="T10" fmla="*/ 1 w 4"/>
                  <a:gd name="T11" fmla="*/ 6 h 48"/>
                  <a:gd name="T12" fmla="*/ 1 w 4"/>
                  <a:gd name="T13" fmla="*/ 0 h 48"/>
                  <a:gd name="T14" fmla="*/ 0 w 4"/>
                  <a:gd name="T15" fmla="*/ 6 h 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4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79" name="Freeform 1185"/>
              <p:cNvSpPr>
                <a:spLocks/>
              </p:cNvSpPr>
              <p:nvPr/>
            </p:nvSpPr>
            <p:spPr bwMode="auto">
              <a:xfrm>
                <a:off x="2764" y="2405"/>
                <a:ext cx="1" cy="24"/>
              </a:xfrm>
              <a:custGeom>
                <a:avLst/>
                <a:gdLst>
                  <a:gd name="T0" fmla="*/ 0 w 2"/>
                  <a:gd name="T1" fmla="*/ 6 h 48"/>
                  <a:gd name="T2" fmla="*/ 0 w 2"/>
                  <a:gd name="T3" fmla="*/ 6 h 48"/>
                  <a:gd name="T4" fmla="*/ 0 w 2"/>
                  <a:gd name="T5" fmla="*/ 6 h 48"/>
                  <a:gd name="T6" fmla="*/ 1 w 2"/>
                  <a:gd name="T7" fmla="*/ 6 h 48"/>
                  <a:gd name="T8" fmla="*/ 1 w 2"/>
                  <a:gd name="T9" fmla="*/ 6 h 48"/>
                  <a:gd name="T10" fmla="*/ 0 w 2"/>
                  <a:gd name="T11" fmla="*/ 0 h 48"/>
                  <a:gd name="T12" fmla="*/ 0 w 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80" name="Freeform 1186"/>
              <p:cNvSpPr>
                <a:spLocks/>
              </p:cNvSpPr>
              <p:nvPr/>
            </p:nvSpPr>
            <p:spPr bwMode="auto">
              <a:xfrm>
                <a:off x="2764" y="2405"/>
                <a:ext cx="3" cy="24"/>
              </a:xfrm>
              <a:custGeom>
                <a:avLst/>
                <a:gdLst>
                  <a:gd name="T0" fmla="*/ 1 w 6"/>
                  <a:gd name="T1" fmla="*/ 6 h 48"/>
                  <a:gd name="T2" fmla="*/ 1 w 6"/>
                  <a:gd name="T3" fmla="*/ 6 h 48"/>
                  <a:gd name="T4" fmla="*/ 1 w 6"/>
                  <a:gd name="T5" fmla="*/ 6 h 48"/>
                  <a:gd name="T6" fmla="*/ 1 w 6"/>
                  <a:gd name="T7" fmla="*/ 6 h 48"/>
                  <a:gd name="T8" fmla="*/ 1 w 6"/>
                  <a:gd name="T9" fmla="*/ 6 h 48"/>
                  <a:gd name="T10" fmla="*/ 0 w 6"/>
                  <a:gd name="T11" fmla="*/ 0 h 48"/>
                  <a:gd name="T12" fmla="*/ 1 w 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48">
                    <a:moveTo>
                      <a:pt x="2" y="48"/>
                    </a:moveTo>
                    <a:lnTo>
                      <a:pt x="4" y="48"/>
                    </a:lnTo>
                    <a:lnTo>
                      <a:pt x="6" y="48"/>
                    </a:lnTo>
                    <a:lnTo>
                      <a:pt x="0" y="0"/>
                    </a:lnTo>
                    <a:lnTo>
                      <a:pt x="2" y="48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81" name="Freeform 1187"/>
              <p:cNvSpPr>
                <a:spLocks/>
              </p:cNvSpPr>
              <p:nvPr/>
            </p:nvSpPr>
            <p:spPr bwMode="auto">
              <a:xfrm>
                <a:off x="2764" y="2405"/>
                <a:ext cx="4" cy="24"/>
              </a:xfrm>
              <a:custGeom>
                <a:avLst/>
                <a:gdLst>
                  <a:gd name="T0" fmla="*/ 1 w 8"/>
                  <a:gd name="T1" fmla="*/ 6 h 48"/>
                  <a:gd name="T2" fmla="*/ 1 w 8"/>
                  <a:gd name="T3" fmla="*/ 6 h 48"/>
                  <a:gd name="T4" fmla="*/ 1 w 8"/>
                  <a:gd name="T5" fmla="*/ 6 h 48"/>
                  <a:gd name="T6" fmla="*/ 1 w 8"/>
                  <a:gd name="T7" fmla="*/ 6 h 48"/>
                  <a:gd name="T8" fmla="*/ 1 w 8"/>
                  <a:gd name="T9" fmla="*/ 6 h 48"/>
                  <a:gd name="T10" fmla="*/ 0 w 8"/>
                  <a:gd name="T11" fmla="*/ 0 h 48"/>
                  <a:gd name="T12" fmla="*/ 1 w 8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48">
                    <a:moveTo>
                      <a:pt x="4" y="48"/>
                    </a:moveTo>
                    <a:lnTo>
                      <a:pt x="6" y="48"/>
                    </a:lnTo>
                    <a:lnTo>
                      <a:pt x="8" y="48"/>
                    </a:lnTo>
                    <a:lnTo>
                      <a:pt x="0" y="0"/>
                    </a:lnTo>
                    <a:lnTo>
                      <a:pt x="4" y="48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82" name="Freeform 1188"/>
              <p:cNvSpPr>
                <a:spLocks/>
              </p:cNvSpPr>
              <p:nvPr/>
            </p:nvSpPr>
            <p:spPr bwMode="auto">
              <a:xfrm>
                <a:off x="2764" y="2405"/>
                <a:ext cx="5" cy="24"/>
              </a:xfrm>
              <a:custGeom>
                <a:avLst/>
                <a:gdLst>
                  <a:gd name="T0" fmla="*/ 1 w 10"/>
                  <a:gd name="T1" fmla="*/ 6 h 48"/>
                  <a:gd name="T2" fmla="*/ 1 w 10"/>
                  <a:gd name="T3" fmla="*/ 6 h 48"/>
                  <a:gd name="T4" fmla="*/ 1 w 10"/>
                  <a:gd name="T5" fmla="*/ 6 h 48"/>
                  <a:gd name="T6" fmla="*/ 2 w 10"/>
                  <a:gd name="T7" fmla="*/ 6 h 48"/>
                  <a:gd name="T8" fmla="*/ 2 w 10"/>
                  <a:gd name="T9" fmla="*/ 6 h 48"/>
                  <a:gd name="T10" fmla="*/ 0 w 10"/>
                  <a:gd name="T11" fmla="*/ 0 h 48"/>
                  <a:gd name="T12" fmla="*/ 1 w 10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48">
                    <a:moveTo>
                      <a:pt x="8" y="48"/>
                    </a:moveTo>
                    <a:lnTo>
                      <a:pt x="8" y="48"/>
                    </a:lnTo>
                    <a:lnTo>
                      <a:pt x="10" y="48"/>
                    </a:lnTo>
                    <a:lnTo>
                      <a:pt x="0" y="0"/>
                    </a:lnTo>
                    <a:lnTo>
                      <a:pt x="8" y="48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83" name="Freeform 1189"/>
              <p:cNvSpPr>
                <a:spLocks/>
              </p:cNvSpPr>
              <p:nvPr/>
            </p:nvSpPr>
            <p:spPr bwMode="auto">
              <a:xfrm>
                <a:off x="2764" y="2405"/>
                <a:ext cx="7" cy="24"/>
              </a:xfrm>
              <a:custGeom>
                <a:avLst/>
                <a:gdLst>
                  <a:gd name="T0" fmla="*/ 2 w 14"/>
                  <a:gd name="T1" fmla="*/ 6 h 48"/>
                  <a:gd name="T2" fmla="*/ 2 w 14"/>
                  <a:gd name="T3" fmla="*/ 6 h 48"/>
                  <a:gd name="T4" fmla="*/ 2 w 14"/>
                  <a:gd name="T5" fmla="*/ 6 h 48"/>
                  <a:gd name="T6" fmla="*/ 2 w 14"/>
                  <a:gd name="T7" fmla="*/ 6 h 48"/>
                  <a:gd name="T8" fmla="*/ 2 w 14"/>
                  <a:gd name="T9" fmla="*/ 6 h 48"/>
                  <a:gd name="T10" fmla="*/ 0 w 14"/>
                  <a:gd name="T11" fmla="*/ 0 h 48"/>
                  <a:gd name="T12" fmla="*/ 2 w 14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48">
                    <a:moveTo>
                      <a:pt x="10" y="48"/>
                    </a:moveTo>
                    <a:lnTo>
                      <a:pt x="12" y="48"/>
                    </a:lnTo>
                    <a:lnTo>
                      <a:pt x="14" y="48"/>
                    </a:lnTo>
                    <a:lnTo>
                      <a:pt x="0" y="0"/>
                    </a:lnTo>
                    <a:lnTo>
                      <a:pt x="10" y="48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84" name="Freeform 1190"/>
              <p:cNvSpPr>
                <a:spLocks/>
              </p:cNvSpPr>
              <p:nvPr/>
            </p:nvSpPr>
            <p:spPr bwMode="auto">
              <a:xfrm>
                <a:off x="2764" y="2405"/>
                <a:ext cx="8" cy="24"/>
              </a:xfrm>
              <a:custGeom>
                <a:avLst/>
                <a:gdLst>
                  <a:gd name="T0" fmla="*/ 2 w 15"/>
                  <a:gd name="T1" fmla="*/ 6 h 48"/>
                  <a:gd name="T2" fmla="*/ 2 w 15"/>
                  <a:gd name="T3" fmla="*/ 6 h 48"/>
                  <a:gd name="T4" fmla="*/ 2 w 15"/>
                  <a:gd name="T5" fmla="*/ 6 h 48"/>
                  <a:gd name="T6" fmla="*/ 2 w 15"/>
                  <a:gd name="T7" fmla="*/ 6 h 48"/>
                  <a:gd name="T8" fmla="*/ 2 w 15"/>
                  <a:gd name="T9" fmla="*/ 6 h 48"/>
                  <a:gd name="T10" fmla="*/ 0 w 15"/>
                  <a:gd name="T11" fmla="*/ 0 h 48"/>
                  <a:gd name="T12" fmla="*/ 2 w 1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48">
                    <a:moveTo>
                      <a:pt x="14" y="48"/>
                    </a:moveTo>
                    <a:lnTo>
                      <a:pt x="14" y="48"/>
                    </a:lnTo>
                    <a:lnTo>
                      <a:pt x="15" y="48"/>
                    </a:lnTo>
                    <a:lnTo>
                      <a:pt x="0" y="0"/>
                    </a:lnTo>
                    <a:lnTo>
                      <a:pt x="14" y="48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85" name="Freeform 1191"/>
              <p:cNvSpPr>
                <a:spLocks/>
              </p:cNvSpPr>
              <p:nvPr/>
            </p:nvSpPr>
            <p:spPr bwMode="auto">
              <a:xfrm>
                <a:off x="2764" y="2405"/>
                <a:ext cx="10" cy="24"/>
              </a:xfrm>
              <a:custGeom>
                <a:avLst/>
                <a:gdLst>
                  <a:gd name="T0" fmla="*/ 2 w 19"/>
                  <a:gd name="T1" fmla="*/ 6 h 48"/>
                  <a:gd name="T2" fmla="*/ 3 w 19"/>
                  <a:gd name="T3" fmla="*/ 6 h 48"/>
                  <a:gd name="T4" fmla="*/ 3 w 19"/>
                  <a:gd name="T5" fmla="*/ 6 h 48"/>
                  <a:gd name="T6" fmla="*/ 3 w 19"/>
                  <a:gd name="T7" fmla="*/ 6 h 48"/>
                  <a:gd name="T8" fmla="*/ 3 w 19"/>
                  <a:gd name="T9" fmla="*/ 6 h 48"/>
                  <a:gd name="T10" fmla="*/ 0 w 19"/>
                  <a:gd name="T11" fmla="*/ 0 h 48"/>
                  <a:gd name="T12" fmla="*/ 2 w 19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48">
                    <a:moveTo>
                      <a:pt x="15" y="48"/>
                    </a:moveTo>
                    <a:lnTo>
                      <a:pt x="17" y="48"/>
                    </a:lnTo>
                    <a:lnTo>
                      <a:pt x="19" y="48"/>
                    </a:lnTo>
                    <a:lnTo>
                      <a:pt x="0" y="0"/>
                    </a:lnTo>
                    <a:lnTo>
                      <a:pt x="15" y="48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86" name="Freeform 1192"/>
              <p:cNvSpPr>
                <a:spLocks/>
              </p:cNvSpPr>
              <p:nvPr/>
            </p:nvSpPr>
            <p:spPr bwMode="auto">
              <a:xfrm>
                <a:off x="2764" y="2405"/>
                <a:ext cx="11" cy="24"/>
              </a:xfrm>
              <a:custGeom>
                <a:avLst/>
                <a:gdLst>
                  <a:gd name="T0" fmla="*/ 3 w 21"/>
                  <a:gd name="T1" fmla="*/ 6 h 48"/>
                  <a:gd name="T2" fmla="*/ 3 w 21"/>
                  <a:gd name="T3" fmla="*/ 6 h 48"/>
                  <a:gd name="T4" fmla="*/ 3 w 21"/>
                  <a:gd name="T5" fmla="*/ 6 h 48"/>
                  <a:gd name="T6" fmla="*/ 3 w 21"/>
                  <a:gd name="T7" fmla="*/ 6 h 48"/>
                  <a:gd name="T8" fmla="*/ 3 w 21"/>
                  <a:gd name="T9" fmla="*/ 6 h 48"/>
                  <a:gd name="T10" fmla="*/ 0 w 21"/>
                  <a:gd name="T11" fmla="*/ 0 h 48"/>
                  <a:gd name="T12" fmla="*/ 3 w 2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48">
                    <a:moveTo>
                      <a:pt x="19" y="48"/>
                    </a:moveTo>
                    <a:lnTo>
                      <a:pt x="19" y="48"/>
                    </a:lnTo>
                    <a:lnTo>
                      <a:pt x="21" y="48"/>
                    </a:lnTo>
                    <a:lnTo>
                      <a:pt x="0" y="0"/>
                    </a:lnTo>
                    <a:lnTo>
                      <a:pt x="19" y="48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87" name="Freeform 1193"/>
              <p:cNvSpPr>
                <a:spLocks/>
              </p:cNvSpPr>
              <p:nvPr/>
            </p:nvSpPr>
            <p:spPr bwMode="auto">
              <a:xfrm>
                <a:off x="2764" y="2405"/>
                <a:ext cx="13" cy="24"/>
              </a:xfrm>
              <a:custGeom>
                <a:avLst/>
                <a:gdLst>
                  <a:gd name="T0" fmla="*/ 3 w 25"/>
                  <a:gd name="T1" fmla="*/ 6 h 48"/>
                  <a:gd name="T2" fmla="*/ 3 w 25"/>
                  <a:gd name="T3" fmla="*/ 6 h 48"/>
                  <a:gd name="T4" fmla="*/ 3 w 25"/>
                  <a:gd name="T5" fmla="*/ 6 h 48"/>
                  <a:gd name="T6" fmla="*/ 3 w 25"/>
                  <a:gd name="T7" fmla="*/ 6 h 48"/>
                  <a:gd name="T8" fmla="*/ 4 w 25"/>
                  <a:gd name="T9" fmla="*/ 6 h 48"/>
                  <a:gd name="T10" fmla="*/ 0 w 25"/>
                  <a:gd name="T11" fmla="*/ 0 h 48"/>
                  <a:gd name="T12" fmla="*/ 3 w 2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48">
                    <a:moveTo>
                      <a:pt x="21" y="48"/>
                    </a:moveTo>
                    <a:lnTo>
                      <a:pt x="21" y="48"/>
                    </a:lnTo>
                    <a:lnTo>
                      <a:pt x="23" y="48"/>
                    </a:lnTo>
                    <a:lnTo>
                      <a:pt x="25" y="48"/>
                    </a:lnTo>
                    <a:lnTo>
                      <a:pt x="0" y="0"/>
                    </a:lnTo>
                    <a:lnTo>
                      <a:pt x="21" y="48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88" name="Freeform 1194"/>
              <p:cNvSpPr>
                <a:spLocks/>
              </p:cNvSpPr>
              <p:nvPr/>
            </p:nvSpPr>
            <p:spPr bwMode="auto">
              <a:xfrm>
                <a:off x="2764" y="2405"/>
                <a:ext cx="13" cy="24"/>
              </a:xfrm>
              <a:custGeom>
                <a:avLst/>
                <a:gdLst>
                  <a:gd name="T0" fmla="*/ 3 w 27"/>
                  <a:gd name="T1" fmla="*/ 6 h 48"/>
                  <a:gd name="T2" fmla="*/ 3 w 27"/>
                  <a:gd name="T3" fmla="*/ 6 h 48"/>
                  <a:gd name="T4" fmla="*/ 3 w 27"/>
                  <a:gd name="T5" fmla="*/ 6 h 48"/>
                  <a:gd name="T6" fmla="*/ 3 w 27"/>
                  <a:gd name="T7" fmla="*/ 6 h 48"/>
                  <a:gd name="T8" fmla="*/ 3 w 27"/>
                  <a:gd name="T9" fmla="*/ 6 h 48"/>
                  <a:gd name="T10" fmla="*/ 0 w 27"/>
                  <a:gd name="T11" fmla="*/ 0 h 48"/>
                  <a:gd name="T12" fmla="*/ 3 w 2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48">
                    <a:moveTo>
                      <a:pt x="25" y="48"/>
                    </a:moveTo>
                    <a:lnTo>
                      <a:pt x="25" y="48"/>
                    </a:lnTo>
                    <a:lnTo>
                      <a:pt x="27" y="48"/>
                    </a:lnTo>
                    <a:lnTo>
                      <a:pt x="0" y="0"/>
                    </a:lnTo>
                    <a:lnTo>
                      <a:pt x="25" y="48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89" name="Freeform 1195"/>
              <p:cNvSpPr>
                <a:spLocks/>
              </p:cNvSpPr>
              <p:nvPr/>
            </p:nvSpPr>
            <p:spPr bwMode="auto">
              <a:xfrm>
                <a:off x="2764" y="2405"/>
                <a:ext cx="15" cy="24"/>
              </a:xfrm>
              <a:custGeom>
                <a:avLst/>
                <a:gdLst>
                  <a:gd name="T0" fmla="*/ 3 w 31"/>
                  <a:gd name="T1" fmla="*/ 6 h 48"/>
                  <a:gd name="T2" fmla="*/ 3 w 31"/>
                  <a:gd name="T3" fmla="*/ 6 h 48"/>
                  <a:gd name="T4" fmla="*/ 3 w 31"/>
                  <a:gd name="T5" fmla="*/ 6 h 48"/>
                  <a:gd name="T6" fmla="*/ 3 w 31"/>
                  <a:gd name="T7" fmla="*/ 6 h 48"/>
                  <a:gd name="T8" fmla="*/ 3 w 31"/>
                  <a:gd name="T9" fmla="*/ 6 h 48"/>
                  <a:gd name="T10" fmla="*/ 0 w 31"/>
                  <a:gd name="T11" fmla="*/ 0 h 48"/>
                  <a:gd name="T12" fmla="*/ 3 w 3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48">
                    <a:moveTo>
                      <a:pt x="27" y="48"/>
                    </a:moveTo>
                    <a:lnTo>
                      <a:pt x="27" y="48"/>
                    </a:lnTo>
                    <a:lnTo>
                      <a:pt x="29" y="48"/>
                    </a:lnTo>
                    <a:lnTo>
                      <a:pt x="31" y="48"/>
                    </a:lnTo>
                    <a:lnTo>
                      <a:pt x="0" y="0"/>
                    </a:lnTo>
                    <a:lnTo>
                      <a:pt x="27" y="48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90" name="Freeform 1196"/>
              <p:cNvSpPr>
                <a:spLocks/>
              </p:cNvSpPr>
              <p:nvPr/>
            </p:nvSpPr>
            <p:spPr bwMode="auto">
              <a:xfrm>
                <a:off x="2764" y="2405"/>
                <a:ext cx="16" cy="24"/>
              </a:xfrm>
              <a:custGeom>
                <a:avLst/>
                <a:gdLst>
                  <a:gd name="T0" fmla="*/ 3 w 33"/>
                  <a:gd name="T1" fmla="*/ 6 h 48"/>
                  <a:gd name="T2" fmla="*/ 3 w 33"/>
                  <a:gd name="T3" fmla="*/ 6 h 48"/>
                  <a:gd name="T4" fmla="*/ 3 w 33"/>
                  <a:gd name="T5" fmla="*/ 6 h 48"/>
                  <a:gd name="T6" fmla="*/ 4 w 33"/>
                  <a:gd name="T7" fmla="*/ 6 h 48"/>
                  <a:gd name="T8" fmla="*/ 4 w 33"/>
                  <a:gd name="T9" fmla="*/ 6 h 48"/>
                  <a:gd name="T10" fmla="*/ 0 w 33"/>
                  <a:gd name="T11" fmla="*/ 0 h 48"/>
                  <a:gd name="T12" fmla="*/ 3 w 33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48">
                    <a:moveTo>
                      <a:pt x="29" y="48"/>
                    </a:moveTo>
                    <a:lnTo>
                      <a:pt x="31" y="48"/>
                    </a:lnTo>
                    <a:lnTo>
                      <a:pt x="33" y="48"/>
                    </a:lnTo>
                    <a:lnTo>
                      <a:pt x="0" y="0"/>
                    </a:lnTo>
                    <a:lnTo>
                      <a:pt x="29" y="48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91" name="Freeform 1197"/>
              <p:cNvSpPr>
                <a:spLocks/>
              </p:cNvSpPr>
              <p:nvPr/>
            </p:nvSpPr>
            <p:spPr bwMode="auto">
              <a:xfrm>
                <a:off x="2764" y="2405"/>
                <a:ext cx="17" cy="24"/>
              </a:xfrm>
              <a:custGeom>
                <a:avLst/>
                <a:gdLst>
                  <a:gd name="T0" fmla="*/ 4 w 35"/>
                  <a:gd name="T1" fmla="*/ 6 h 48"/>
                  <a:gd name="T2" fmla="*/ 4 w 35"/>
                  <a:gd name="T3" fmla="*/ 6 h 48"/>
                  <a:gd name="T4" fmla="*/ 4 w 35"/>
                  <a:gd name="T5" fmla="*/ 6 h 48"/>
                  <a:gd name="T6" fmla="*/ 4 w 35"/>
                  <a:gd name="T7" fmla="*/ 6 h 48"/>
                  <a:gd name="T8" fmla="*/ 4 w 35"/>
                  <a:gd name="T9" fmla="*/ 6 h 48"/>
                  <a:gd name="T10" fmla="*/ 0 w 35"/>
                  <a:gd name="T11" fmla="*/ 0 h 48"/>
                  <a:gd name="T12" fmla="*/ 4 w 3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" h="48">
                    <a:moveTo>
                      <a:pt x="33" y="48"/>
                    </a:moveTo>
                    <a:lnTo>
                      <a:pt x="33" y="48"/>
                    </a:lnTo>
                    <a:lnTo>
                      <a:pt x="35" y="48"/>
                    </a:lnTo>
                    <a:lnTo>
                      <a:pt x="0" y="0"/>
                    </a:lnTo>
                    <a:lnTo>
                      <a:pt x="33" y="48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92" name="Freeform 1198"/>
              <p:cNvSpPr>
                <a:spLocks/>
              </p:cNvSpPr>
              <p:nvPr/>
            </p:nvSpPr>
            <p:spPr bwMode="auto">
              <a:xfrm>
                <a:off x="2764" y="2405"/>
                <a:ext cx="19" cy="24"/>
              </a:xfrm>
              <a:custGeom>
                <a:avLst/>
                <a:gdLst>
                  <a:gd name="T0" fmla="*/ 5 w 38"/>
                  <a:gd name="T1" fmla="*/ 6 h 48"/>
                  <a:gd name="T2" fmla="*/ 5 w 38"/>
                  <a:gd name="T3" fmla="*/ 6 h 48"/>
                  <a:gd name="T4" fmla="*/ 5 w 38"/>
                  <a:gd name="T5" fmla="*/ 6 h 48"/>
                  <a:gd name="T6" fmla="*/ 5 w 38"/>
                  <a:gd name="T7" fmla="*/ 6 h 48"/>
                  <a:gd name="T8" fmla="*/ 5 w 38"/>
                  <a:gd name="T9" fmla="*/ 6 h 48"/>
                  <a:gd name="T10" fmla="*/ 0 w 38"/>
                  <a:gd name="T11" fmla="*/ 0 h 48"/>
                  <a:gd name="T12" fmla="*/ 5 w 38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48">
                    <a:moveTo>
                      <a:pt x="35" y="48"/>
                    </a:moveTo>
                    <a:lnTo>
                      <a:pt x="37" y="48"/>
                    </a:lnTo>
                    <a:lnTo>
                      <a:pt x="38" y="48"/>
                    </a:lnTo>
                    <a:lnTo>
                      <a:pt x="0" y="0"/>
                    </a:lnTo>
                    <a:lnTo>
                      <a:pt x="35" y="48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93" name="Freeform 1199"/>
              <p:cNvSpPr>
                <a:spLocks/>
              </p:cNvSpPr>
              <p:nvPr/>
            </p:nvSpPr>
            <p:spPr bwMode="auto">
              <a:xfrm>
                <a:off x="2764" y="2405"/>
                <a:ext cx="20" cy="24"/>
              </a:xfrm>
              <a:custGeom>
                <a:avLst/>
                <a:gdLst>
                  <a:gd name="T0" fmla="*/ 5 w 40"/>
                  <a:gd name="T1" fmla="*/ 6 h 48"/>
                  <a:gd name="T2" fmla="*/ 5 w 40"/>
                  <a:gd name="T3" fmla="*/ 6 h 48"/>
                  <a:gd name="T4" fmla="*/ 5 w 40"/>
                  <a:gd name="T5" fmla="*/ 6 h 48"/>
                  <a:gd name="T6" fmla="*/ 5 w 40"/>
                  <a:gd name="T7" fmla="*/ 6 h 48"/>
                  <a:gd name="T8" fmla="*/ 5 w 40"/>
                  <a:gd name="T9" fmla="*/ 6 h 48"/>
                  <a:gd name="T10" fmla="*/ 0 w 40"/>
                  <a:gd name="T11" fmla="*/ 0 h 48"/>
                  <a:gd name="T12" fmla="*/ 5 w 40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" h="48">
                    <a:moveTo>
                      <a:pt x="38" y="48"/>
                    </a:moveTo>
                    <a:lnTo>
                      <a:pt x="38" y="48"/>
                    </a:lnTo>
                    <a:lnTo>
                      <a:pt x="40" y="48"/>
                    </a:lnTo>
                    <a:lnTo>
                      <a:pt x="0" y="0"/>
                    </a:lnTo>
                    <a:lnTo>
                      <a:pt x="38" y="48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94" name="Freeform 1200"/>
              <p:cNvSpPr>
                <a:spLocks/>
              </p:cNvSpPr>
              <p:nvPr/>
            </p:nvSpPr>
            <p:spPr bwMode="auto">
              <a:xfrm>
                <a:off x="2764" y="2405"/>
                <a:ext cx="22" cy="24"/>
              </a:xfrm>
              <a:custGeom>
                <a:avLst/>
                <a:gdLst>
                  <a:gd name="T0" fmla="*/ 5 w 44"/>
                  <a:gd name="T1" fmla="*/ 6 h 48"/>
                  <a:gd name="T2" fmla="*/ 6 w 44"/>
                  <a:gd name="T3" fmla="*/ 6 h 48"/>
                  <a:gd name="T4" fmla="*/ 6 w 44"/>
                  <a:gd name="T5" fmla="*/ 6 h 48"/>
                  <a:gd name="T6" fmla="*/ 6 w 44"/>
                  <a:gd name="T7" fmla="*/ 6 h 48"/>
                  <a:gd name="T8" fmla="*/ 6 w 44"/>
                  <a:gd name="T9" fmla="*/ 6 h 48"/>
                  <a:gd name="T10" fmla="*/ 0 w 44"/>
                  <a:gd name="T11" fmla="*/ 0 h 48"/>
                  <a:gd name="T12" fmla="*/ 5 w 44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" h="48">
                    <a:moveTo>
                      <a:pt x="40" y="48"/>
                    </a:moveTo>
                    <a:lnTo>
                      <a:pt x="42" y="48"/>
                    </a:lnTo>
                    <a:lnTo>
                      <a:pt x="44" y="48"/>
                    </a:lnTo>
                    <a:lnTo>
                      <a:pt x="0" y="0"/>
                    </a:lnTo>
                    <a:lnTo>
                      <a:pt x="40" y="48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95" name="Freeform 1201"/>
              <p:cNvSpPr>
                <a:spLocks/>
              </p:cNvSpPr>
              <p:nvPr/>
            </p:nvSpPr>
            <p:spPr bwMode="auto">
              <a:xfrm>
                <a:off x="2764" y="2405"/>
                <a:ext cx="24" cy="24"/>
              </a:xfrm>
              <a:custGeom>
                <a:avLst/>
                <a:gdLst>
                  <a:gd name="T0" fmla="*/ 6 w 48"/>
                  <a:gd name="T1" fmla="*/ 6 h 48"/>
                  <a:gd name="T2" fmla="*/ 6 w 48"/>
                  <a:gd name="T3" fmla="*/ 6 h 48"/>
                  <a:gd name="T4" fmla="*/ 6 w 48"/>
                  <a:gd name="T5" fmla="*/ 6 h 48"/>
                  <a:gd name="T6" fmla="*/ 6 w 48"/>
                  <a:gd name="T7" fmla="*/ 6 h 48"/>
                  <a:gd name="T8" fmla="*/ 6 w 48"/>
                  <a:gd name="T9" fmla="*/ 6 h 48"/>
                  <a:gd name="T10" fmla="*/ 0 w 48"/>
                  <a:gd name="T11" fmla="*/ 0 h 48"/>
                  <a:gd name="T12" fmla="*/ 6 w 48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44" y="48"/>
                    </a:moveTo>
                    <a:lnTo>
                      <a:pt x="46" y="48"/>
                    </a:lnTo>
                    <a:lnTo>
                      <a:pt x="48" y="48"/>
                    </a:lnTo>
                    <a:lnTo>
                      <a:pt x="0" y="0"/>
                    </a:lnTo>
                    <a:lnTo>
                      <a:pt x="44" y="48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96" name="Freeform 1202"/>
              <p:cNvSpPr>
                <a:spLocks/>
              </p:cNvSpPr>
              <p:nvPr/>
            </p:nvSpPr>
            <p:spPr bwMode="auto">
              <a:xfrm>
                <a:off x="2764" y="2405"/>
                <a:ext cx="25" cy="24"/>
              </a:xfrm>
              <a:custGeom>
                <a:avLst/>
                <a:gdLst>
                  <a:gd name="T0" fmla="*/ 6 w 50"/>
                  <a:gd name="T1" fmla="*/ 6 h 48"/>
                  <a:gd name="T2" fmla="*/ 6 w 50"/>
                  <a:gd name="T3" fmla="*/ 6 h 48"/>
                  <a:gd name="T4" fmla="*/ 6 w 50"/>
                  <a:gd name="T5" fmla="*/ 6 h 48"/>
                  <a:gd name="T6" fmla="*/ 7 w 50"/>
                  <a:gd name="T7" fmla="*/ 6 h 48"/>
                  <a:gd name="T8" fmla="*/ 7 w 50"/>
                  <a:gd name="T9" fmla="*/ 6 h 48"/>
                  <a:gd name="T10" fmla="*/ 0 w 50"/>
                  <a:gd name="T11" fmla="*/ 0 h 48"/>
                  <a:gd name="T12" fmla="*/ 6 w 50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" h="48">
                    <a:moveTo>
                      <a:pt x="46" y="48"/>
                    </a:moveTo>
                    <a:lnTo>
                      <a:pt x="48" y="48"/>
                    </a:lnTo>
                    <a:lnTo>
                      <a:pt x="50" y="48"/>
                    </a:lnTo>
                    <a:lnTo>
                      <a:pt x="0" y="0"/>
                    </a:lnTo>
                    <a:lnTo>
                      <a:pt x="46" y="48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97" name="Freeform 1203"/>
              <p:cNvSpPr>
                <a:spLocks/>
              </p:cNvSpPr>
              <p:nvPr/>
            </p:nvSpPr>
            <p:spPr bwMode="auto">
              <a:xfrm>
                <a:off x="2764" y="2405"/>
                <a:ext cx="27" cy="24"/>
              </a:xfrm>
              <a:custGeom>
                <a:avLst/>
                <a:gdLst>
                  <a:gd name="T0" fmla="*/ 7 w 54"/>
                  <a:gd name="T1" fmla="*/ 6 h 48"/>
                  <a:gd name="T2" fmla="*/ 7 w 54"/>
                  <a:gd name="T3" fmla="*/ 6 h 48"/>
                  <a:gd name="T4" fmla="*/ 7 w 54"/>
                  <a:gd name="T5" fmla="*/ 6 h 48"/>
                  <a:gd name="T6" fmla="*/ 7 w 54"/>
                  <a:gd name="T7" fmla="*/ 6 h 48"/>
                  <a:gd name="T8" fmla="*/ 7 w 54"/>
                  <a:gd name="T9" fmla="*/ 6 h 48"/>
                  <a:gd name="T10" fmla="*/ 0 w 54"/>
                  <a:gd name="T11" fmla="*/ 0 h 48"/>
                  <a:gd name="T12" fmla="*/ 7 w 54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48">
                    <a:moveTo>
                      <a:pt x="50" y="48"/>
                    </a:moveTo>
                    <a:lnTo>
                      <a:pt x="52" y="48"/>
                    </a:lnTo>
                    <a:lnTo>
                      <a:pt x="54" y="48"/>
                    </a:lnTo>
                    <a:lnTo>
                      <a:pt x="0" y="0"/>
                    </a:lnTo>
                    <a:lnTo>
                      <a:pt x="50" y="48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98" name="Freeform 1204"/>
              <p:cNvSpPr>
                <a:spLocks/>
              </p:cNvSpPr>
              <p:nvPr/>
            </p:nvSpPr>
            <p:spPr bwMode="auto">
              <a:xfrm>
                <a:off x="2764" y="2405"/>
                <a:ext cx="29" cy="24"/>
              </a:xfrm>
              <a:custGeom>
                <a:avLst/>
                <a:gdLst>
                  <a:gd name="T0" fmla="*/ 7 w 58"/>
                  <a:gd name="T1" fmla="*/ 6 h 48"/>
                  <a:gd name="T2" fmla="*/ 7 w 58"/>
                  <a:gd name="T3" fmla="*/ 6 h 48"/>
                  <a:gd name="T4" fmla="*/ 7 w 58"/>
                  <a:gd name="T5" fmla="*/ 6 h 48"/>
                  <a:gd name="T6" fmla="*/ 7 w 58"/>
                  <a:gd name="T7" fmla="*/ 6 h 48"/>
                  <a:gd name="T8" fmla="*/ 8 w 58"/>
                  <a:gd name="T9" fmla="*/ 6 h 48"/>
                  <a:gd name="T10" fmla="*/ 0 w 58"/>
                  <a:gd name="T11" fmla="*/ 0 h 48"/>
                  <a:gd name="T12" fmla="*/ 7 w 58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8" h="48">
                    <a:moveTo>
                      <a:pt x="54" y="48"/>
                    </a:moveTo>
                    <a:lnTo>
                      <a:pt x="54" y="48"/>
                    </a:lnTo>
                    <a:lnTo>
                      <a:pt x="56" y="48"/>
                    </a:lnTo>
                    <a:lnTo>
                      <a:pt x="58" y="48"/>
                    </a:lnTo>
                    <a:lnTo>
                      <a:pt x="0" y="0"/>
                    </a:lnTo>
                    <a:lnTo>
                      <a:pt x="54" y="48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99" name="Freeform 1205"/>
              <p:cNvSpPr>
                <a:spLocks/>
              </p:cNvSpPr>
              <p:nvPr/>
            </p:nvSpPr>
            <p:spPr bwMode="auto">
              <a:xfrm>
                <a:off x="2764" y="2405"/>
                <a:ext cx="30" cy="24"/>
              </a:xfrm>
              <a:custGeom>
                <a:avLst/>
                <a:gdLst>
                  <a:gd name="T0" fmla="*/ 8 w 60"/>
                  <a:gd name="T1" fmla="*/ 6 h 48"/>
                  <a:gd name="T2" fmla="*/ 8 w 60"/>
                  <a:gd name="T3" fmla="*/ 6 h 48"/>
                  <a:gd name="T4" fmla="*/ 8 w 60"/>
                  <a:gd name="T5" fmla="*/ 6 h 48"/>
                  <a:gd name="T6" fmla="*/ 8 w 60"/>
                  <a:gd name="T7" fmla="*/ 6 h 48"/>
                  <a:gd name="T8" fmla="*/ 8 w 60"/>
                  <a:gd name="T9" fmla="*/ 6 h 48"/>
                  <a:gd name="T10" fmla="*/ 0 w 60"/>
                  <a:gd name="T11" fmla="*/ 0 h 48"/>
                  <a:gd name="T12" fmla="*/ 8 w 60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0" h="48">
                    <a:moveTo>
                      <a:pt x="58" y="48"/>
                    </a:moveTo>
                    <a:lnTo>
                      <a:pt x="58" y="48"/>
                    </a:lnTo>
                    <a:lnTo>
                      <a:pt x="60" y="48"/>
                    </a:lnTo>
                    <a:lnTo>
                      <a:pt x="0" y="0"/>
                    </a:lnTo>
                    <a:lnTo>
                      <a:pt x="58" y="48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00" name="Freeform 1206"/>
              <p:cNvSpPr>
                <a:spLocks/>
              </p:cNvSpPr>
              <p:nvPr/>
            </p:nvSpPr>
            <p:spPr bwMode="auto">
              <a:xfrm>
                <a:off x="2764" y="2405"/>
                <a:ext cx="32" cy="24"/>
              </a:xfrm>
              <a:custGeom>
                <a:avLst/>
                <a:gdLst>
                  <a:gd name="T0" fmla="*/ 8 w 63"/>
                  <a:gd name="T1" fmla="*/ 6 h 48"/>
                  <a:gd name="T2" fmla="*/ 8 w 63"/>
                  <a:gd name="T3" fmla="*/ 6 h 48"/>
                  <a:gd name="T4" fmla="*/ 8 w 63"/>
                  <a:gd name="T5" fmla="*/ 6 h 48"/>
                  <a:gd name="T6" fmla="*/ 8 w 63"/>
                  <a:gd name="T7" fmla="*/ 6 h 48"/>
                  <a:gd name="T8" fmla="*/ 8 w 63"/>
                  <a:gd name="T9" fmla="*/ 6 h 48"/>
                  <a:gd name="T10" fmla="*/ 0 w 63"/>
                  <a:gd name="T11" fmla="*/ 0 h 48"/>
                  <a:gd name="T12" fmla="*/ 8 w 63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" h="48">
                    <a:moveTo>
                      <a:pt x="62" y="48"/>
                    </a:moveTo>
                    <a:lnTo>
                      <a:pt x="62" y="48"/>
                    </a:lnTo>
                    <a:lnTo>
                      <a:pt x="63" y="48"/>
                    </a:lnTo>
                    <a:lnTo>
                      <a:pt x="0" y="0"/>
                    </a:lnTo>
                    <a:lnTo>
                      <a:pt x="62" y="48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01" name="Freeform 1207"/>
              <p:cNvSpPr>
                <a:spLocks/>
              </p:cNvSpPr>
              <p:nvPr/>
            </p:nvSpPr>
            <p:spPr bwMode="auto">
              <a:xfrm>
                <a:off x="2764" y="2405"/>
                <a:ext cx="34" cy="24"/>
              </a:xfrm>
              <a:custGeom>
                <a:avLst/>
                <a:gdLst>
                  <a:gd name="T0" fmla="*/ 8 w 67"/>
                  <a:gd name="T1" fmla="*/ 6 h 48"/>
                  <a:gd name="T2" fmla="*/ 9 w 67"/>
                  <a:gd name="T3" fmla="*/ 6 h 48"/>
                  <a:gd name="T4" fmla="*/ 9 w 67"/>
                  <a:gd name="T5" fmla="*/ 6 h 48"/>
                  <a:gd name="T6" fmla="*/ 9 w 67"/>
                  <a:gd name="T7" fmla="*/ 6 h 48"/>
                  <a:gd name="T8" fmla="*/ 9 w 67"/>
                  <a:gd name="T9" fmla="*/ 6 h 48"/>
                  <a:gd name="T10" fmla="*/ 0 w 67"/>
                  <a:gd name="T11" fmla="*/ 0 h 48"/>
                  <a:gd name="T12" fmla="*/ 8 w 6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" h="48">
                    <a:moveTo>
                      <a:pt x="63" y="48"/>
                    </a:moveTo>
                    <a:lnTo>
                      <a:pt x="65" y="48"/>
                    </a:lnTo>
                    <a:lnTo>
                      <a:pt x="67" y="48"/>
                    </a:lnTo>
                    <a:lnTo>
                      <a:pt x="0" y="0"/>
                    </a:lnTo>
                    <a:lnTo>
                      <a:pt x="63" y="48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02" name="Freeform 1208"/>
              <p:cNvSpPr>
                <a:spLocks/>
              </p:cNvSpPr>
              <p:nvPr/>
            </p:nvSpPr>
            <p:spPr bwMode="auto">
              <a:xfrm>
                <a:off x="2764" y="2405"/>
                <a:ext cx="36" cy="24"/>
              </a:xfrm>
              <a:custGeom>
                <a:avLst/>
                <a:gdLst>
                  <a:gd name="T0" fmla="*/ 9 w 71"/>
                  <a:gd name="T1" fmla="*/ 6 h 48"/>
                  <a:gd name="T2" fmla="*/ 9 w 71"/>
                  <a:gd name="T3" fmla="*/ 6 h 48"/>
                  <a:gd name="T4" fmla="*/ 9 w 71"/>
                  <a:gd name="T5" fmla="*/ 6 h 48"/>
                  <a:gd name="T6" fmla="*/ 9 w 71"/>
                  <a:gd name="T7" fmla="*/ 6 h 48"/>
                  <a:gd name="T8" fmla="*/ 9 w 71"/>
                  <a:gd name="T9" fmla="*/ 6 h 48"/>
                  <a:gd name="T10" fmla="*/ 0 w 71"/>
                  <a:gd name="T11" fmla="*/ 0 h 48"/>
                  <a:gd name="T12" fmla="*/ 9 w 7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1" h="48">
                    <a:moveTo>
                      <a:pt x="67" y="48"/>
                    </a:moveTo>
                    <a:lnTo>
                      <a:pt x="69" y="48"/>
                    </a:lnTo>
                    <a:lnTo>
                      <a:pt x="71" y="48"/>
                    </a:lnTo>
                    <a:lnTo>
                      <a:pt x="0" y="0"/>
                    </a:lnTo>
                    <a:lnTo>
                      <a:pt x="67" y="48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03" name="Freeform 1209"/>
              <p:cNvSpPr>
                <a:spLocks/>
              </p:cNvSpPr>
              <p:nvPr/>
            </p:nvSpPr>
            <p:spPr bwMode="auto">
              <a:xfrm>
                <a:off x="2764" y="2405"/>
                <a:ext cx="37" cy="24"/>
              </a:xfrm>
              <a:custGeom>
                <a:avLst/>
                <a:gdLst>
                  <a:gd name="T0" fmla="*/ 8 w 75"/>
                  <a:gd name="T1" fmla="*/ 6 h 48"/>
                  <a:gd name="T2" fmla="*/ 8 w 75"/>
                  <a:gd name="T3" fmla="*/ 6 h 48"/>
                  <a:gd name="T4" fmla="*/ 9 w 75"/>
                  <a:gd name="T5" fmla="*/ 6 h 48"/>
                  <a:gd name="T6" fmla="*/ 9 w 75"/>
                  <a:gd name="T7" fmla="*/ 6 h 48"/>
                  <a:gd name="T8" fmla="*/ 9 w 75"/>
                  <a:gd name="T9" fmla="*/ 6 h 48"/>
                  <a:gd name="T10" fmla="*/ 0 w 75"/>
                  <a:gd name="T11" fmla="*/ 0 h 48"/>
                  <a:gd name="T12" fmla="*/ 8 w 7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48">
                    <a:moveTo>
                      <a:pt x="71" y="48"/>
                    </a:moveTo>
                    <a:lnTo>
                      <a:pt x="71" y="48"/>
                    </a:lnTo>
                    <a:lnTo>
                      <a:pt x="73" y="48"/>
                    </a:lnTo>
                    <a:lnTo>
                      <a:pt x="75" y="48"/>
                    </a:lnTo>
                    <a:lnTo>
                      <a:pt x="0" y="0"/>
                    </a:lnTo>
                    <a:lnTo>
                      <a:pt x="71" y="48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04" name="Freeform 1210"/>
              <p:cNvSpPr>
                <a:spLocks/>
              </p:cNvSpPr>
              <p:nvPr/>
            </p:nvSpPr>
            <p:spPr bwMode="auto">
              <a:xfrm>
                <a:off x="2764" y="2405"/>
                <a:ext cx="39" cy="24"/>
              </a:xfrm>
              <a:custGeom>
                <a:avLst/>
                <a:gdLst>
                  <a:gd name="T0" fmla="*/ 9 w 79"/>
                  <a:gd name="T1" fmla="*/ 6 h 48"/>
                  <a:gd name="T2" fmla="*/ 9 w 79"/>
                  <a:gd name="T3" fmla="*/ 6 h 48"/>
                  <a:gd name="T4" fmla="*/ 9 w 79"/>
                  <a:gd name="T5" fmla="*/ 6 h 48"/>
                  <a:gd name="T6" fmla="*/ 9 w 79"/>
                  <a:gd name="T7" fmla="*/ 6 h 48"/>
                  <a:gd name="T8" fmla="*/ 9 w 79"/>
                  <a:gd name="T9" fmla="*/ 6 h 48"/>
                  <a:gd name="T10" fmla="*/ 0 w 79"/>
                  <a:gd name="T11" fmla="*/ 0 h 48"/>
                  <a:gd name="T12" fmla="*/ 9 w 79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9" h="48">
                    <a:moveTo>
                      <a:pt x="75" y="48"/>
                    </a:moveTo>
                    <a:lnTo>
                      <a:pt x="75" y="48"/>
                    </a:lnTo>
                    <a:lnTo>
                      <a:pt x="77" y="48"/>
                    </a:lnTo>
                    <a:lnTo>
                      <a:pt x="79" y="48"/>
                    </a:lnTo>
                    <a:lnTo>
                      <a:pt x="0" y="0"/>
                    </a:lnTo>
                    <a:lnTo>
                      <a:pt x="75" y="48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05" name="Freeform 1211"/>
              <p:cNvSpPr>
                <a:spLocks/>
              </p:cNvSpPr>
              <p:nvPr/>
            </p:nvSpPr>
            <p:spPr bwMode="auto">
              <a:xfrm>
                <a:off x="2764" y="2405"/>
                <a:ext cx="41" cy="24"/>
              </a:xfrm>
              <a:custGeom>
                <a:avLst/>
                <a:gdLst>
                  <a:gd name="T0" fmla="*/ 9 w 83"/>
                  <a:gd name="T1" fmla="*/ 6 h 48"/>
                  <a:gd name="T2" fmla="*/ 10 w 83"/>
                  <a:gd name="T3" fmla="*/ 6 h 48"/>
                  <a:gd name="T4" fmla="*/ 10 w 83"/>
                  <a:gd name="T5" fmla="*/ 6 h 48"/>
                  <a:gd name="T6" fmla="*/ 10 w 83"/>
                  <a:gd name="T7" fmla="*/ 6 h 48"/>
                  <a:gd name="T8" fmla="*/ 10 w 83"/>
                  <a:gd name="T9" fmla="*/ 6 h 48"/>
                  <a:gd name="T10" fmla="*/ 0 w 83"/>
                  <a:gd name="T11" fmla="*/ 0 h 48"/>
                  <a:gd name="T12" fmla="*/ 9 w 83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3" h="48">
                    <a:moveTo>
                      <a:pt x="79" y="48"/>
                    </a:moveTo>
                    <a:lnTo>
                      <a:pt x="81" y="48"/>
                    </a:lnTo>
                    <a:lnTo>
                      <a:pt x="83" y="48"/>
                    </a:lnTo>
                    <a:lnTo>
                      <a:pt x="0" y="0"/>
                    </a:lnTo>
                    <a:lnTo>
                      <a:pt x="79" y="48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06" name="Freeform 1212"/>
              <p:cNvSpPr>
                <a:spLocks/>
              </p:cNvSpPr>
              <p:nvPr/>
            </p:nvSpPr>
            <p:spPr bwMode="auto">
              <a:xfrm>
                <a:off x="2764" y="2405"/>
                <a:ext cx="43" cy="24"/>
              </a:xfrm>
              <a:custGeom>
                <a:avLst/>
                <a:gdLst>
                  <a:gd name="T0" fmla="*/ 10 w 87"/>
                  <a:gd name="T1" fmla="*/ 6 h 48"/>
                  <a:gd name="T2" fmla="*/ 10 w 87"/>
                  <a:gd name="T3" fmla="*/ 6 h 48"/>
                  <a:gd name="T4" fmla="*/ 10 w 87"/>
                  <a:gd name="T5" fmla="*/ 6 h 48"/>
                  <a:gd name="T6" fmla="*/ 10 w 87"/>
                  <a:gd name="T7" fmla="*/ 6 h 48"/>
                  <a:gd name="T8" fmla="*/ 10 w 87"/>
                  <a:gd name="T9" fmla="*/ 6 h 48"/>
                  <a:gd name="T10" fmla="*/ 0 w 87"/>
                  <a:gd name="T11" fmla="*/ 0 h 48"/>
                  <a:gd name="T12" fmla="*/ 10 w 8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" h="48">
                    <a:moveTo>
                      <a:pt x="83" y="48"/>
                    </a:moveTo>
                    <a:lnTo>
                      <a:pt x="85" y="48"/>
                    </a:lnTo>
                    <a:lnTo>
                      <a:pt x="87" y="48"/>
                    </a:lnTo>
                    <a:lnTo>
                      <a:pt x="0" y="0"/>
                    </a:lnTo>
                    <a:lnTo>
                      <a:pt x="83" y="48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07" name="Freeform 1213"/>
              <p:cNvSpPr>
                <a:spLocks/>
              </p:cNvSpPr>
              <p:nvPr/>
            </p:nvSpPr>
            <p:spPr bwMode="auto">
              <a:xfrm>
                <a:off x="2764" y="2405"/>
                <a:ext cx="46" cy="24"/>
              </a:xfrm>
              <a:custGeom>
                <a:avLst/>
                <a:gdLst>
                  <a:gd name="T0" fmla="*/ 11 w 92"/>
                  <a:gd name="T1" fmla="*/ 6 h 48"/>
                  <a:gd name="T2" fmla="*/ 11 w 92"/>
                  <a:gd name="T3" fmla="*/ 6 h 48"/>
                  <a:gd name="T4" fmla="*/ 12 w 92"/>
                  <a:gd name="T5" fmla="*/ 6 h 48"/>
                  <a:gd name="T6" fmla="*/ 12 w 92"/>
                  <a:gd name="T7" fmla="*/ 6 h 48"/>
                  <a:gd name="T8" fmla="*/ 12 w 92"/>
                  <a:gd name="T9" fmla="*/ 6 h 48"/>
                  <a:gd name="T10" fmla="*/ 0 w 92"/>
                  <a:gd name="T11" fmla="*/ 0 h 48"/>
                  <a:gd name="T12" fmla="*/ 11 w 9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2" h="48">
                    <a:moveTo>
                      <a:pt x="88" y="48"/>
                    </a:moveTo>
                    <a:lnTo>
                      <a:pt x="88" y="48"/>
                    </a:lnTo>
                    <a:lnTo>
                      <a:pt x="90" y="48"/>
                    </a:lnTo>
                    <a:lnTo>
                      <a:pt x="92" y="48"/>
                    </a:lnTo>
                    <a:lnTo>
                      <a:pt x="0" y="0"/>
                    </a:lnTo>
                    <a:lnTo>
                      <a:pt x="88" y="48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08" name="Freeform 1214"/>
              <p:cNvSpPr>
                <a:spLocks/>
              </p:cNvSpPr>
              <p:nvPr/>
            </p:nvSpPr>
            <p:spPr bwMode="auto">
              <a:xfrm>
                <a:off x="2764" y="2405"/>
                <a:ext cx="48" cy="24"/>
              </a:xfrm>
              <a:custGeom>
                <a:avLst/>
                <a:gdLst>
                  <a:gd name="T0" fmla="*/ 12 w 96"/>
                  <a:gd name="T1" fmla="*/ 6 h 48"/>
                  <a:gd name="T2" fmla="*/ 12 w 96"/>
                  <a:gd name="T3" fmla="*/ 6 h 48"/>
                  <a:gd name="T4" fmla="*/ 12 w 96"/>
                  <a:gd name="T5" fmla="*/ 6 h 48"/>
                  <a:gd name="T6" fmla="*/ 12 w 96"/>
                  <a:gd name="T7" fmla="*/ 6 h 48"/>
                  <a:gd name="T8" fmla="*/ 12 w 96"/>
                  <a:gd name="T9" fmla="*/ 6 h 48"/>
                  <a:gd name="T10" fmla="*/ 0 w 96"/>
                  <a:gd name="T11" fmla="*/ 0 h 48"/>
                  <a:gd name="T12" fmla="*/ 12 w 9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6" h="48">
                    <a:moveTo>
                      <a:pt x="90" y="48"/>
                    </a:moveTo>
                    <a:lnTo>
                      <a:pt x="92" y="48"/>
                    </a:lnTo>
                    <a:lnTo>
                      <a:pt x="94" y="48"/>
                    </a:lnTo>
                    <a:lnTo>
                      <a:pt x="96" y="48"/>
                    </a:lnTo>
                    <a:lnTo>
                      <a:pt x="0" y="0"/>
                    </a:lnTo>
                    <a:lnTo>
                      <a:pt x="90" y="48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09" name="Freeform 1215"/>
              <p:cNvSpPr>
                <a:spLocks/>
              </p:cNvSpPr>
              <p:nvPr/>
            </p:nvSpPr>
            <p:spPr bwMode="auto">
              <a:xfrm>
                <a:off x="2764" y="2405"/>
                <a:ext cx="50" cy="24"/>
              </a:xfrm>
              <a:custGeom>
                <a:avLst/>
                <a:gdLst>
                  <a:gd name="T0" fmla="*/ 12 w 100"/>
                  <a:gd name="T1" fmla="*/ 6 h 48"/>
                  <a:gd name="T2" fmla="*/ 12 w 100"/>
                  <a:gd name="T3" fmla="*/ 6 h 48"/>
                  <a:gd name="T4" fmla="*/ 13 w 100"/>
                  <a:gd name="T5" fmla="*/ 6 h 48"/>
                  <a:gd name="T6" fmla="*/ 13 w 100"/>
                  <a:gd name="T7" fmla="*/ 6 h 48"/>
                  <a:gd name="T8" fmla="*/ 13 w 100"/>
                  <a:gd name="T9" fmla="*/ 6 h 48"/>
                  <a:gd name="T10" fmla="*/ 0 w 100"/>
                  <a:gd name="T11" fmla="*/ 0 h 48"/>
                  <a:gd name="T12" fmla="*/ 12 w 100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0" h="48">
                    <a:moveTo>
                      <a:pt x="96" y="48"/>
                    </a:moveTo>
                    <a:lnTo>
                      <a:pt x="96" y="48"/>
                    </a:lnTo>
                    <a:lnTo>
                      <a:pt x="98" y="48"/>
                    </a:lnTo>
                    <a:lnTo>
                      <a:pt x="100" y="48"/>
                    </a:lnTo>
                    <a:lnTo>
                      <a:pt x="0" y="0"/>
                    </a:lnTo>
                    <a:lnTo>
                      <a:pt x="96" y="48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10" name="Freeform 1216"/>
              <p:cNvSpPr>
                <a:spLocks/>
              </p:cNvSpPr>
              <p:nvPr/>
            </p:nvSpPr>
            <p:spPr bwMode="auto">
              <a:xfrm>
                <a:off x="2764" y="2405"/>
                <a:ext cx="53" cy="24"/>
              </a:xfrm>
              <a:custGeom>
                <a:avLst/>
                <a:gdLst>
                  <a:gd name="T0" fmla="*/ 13 w 106"/>
                  <a:gd name="T1" fmla="*/ 6 h 48"/>
                  <a:gd name="T2" fmla="*/ 13 w 106"/>
                  <a:gd name="T3" fmla="*/ 6 h 48"/>
                  <a:gd name="T4" fmla="*/ 13 w 106"/>
                  <a:gd name="T5" fmla="*/ 6 h 48"/>
                  <a:gd name="T6" fmla="*/ 13 w 106"/>
                  <a:gd name="T7" fmla="*/ 6 h 48"/>
                  <a:gd name="T8" fmla="*/ 14 w 106"/>
                  <a:gd name="T9" fmla="*/ 6 h 48"/>
                  <a:gd name="T10" fmla="*/ 0 w 106"/>
                  <a:gd name="T11" fmla="*/ 0 h 48"/>
                  <a:gd name="T12" fmla="*/ 13 w 10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6" h="48">
                    <a:moveTo>
                      <a:pt x="100" y="48"/>
                    </a:moveTo>
                    <a:lnTo>
                      <a:pt x="102" y="48"/>
                    </a:lnTo>
                    <a:lnTo>
                      <a:pt x="104" y="48"/>
                    </a:lnTo>
                    <a:lnTo>
                      <a:pt x="106" y="48"/>
                    </a:lnTo>
                    <a:lnTo>
                      <a:pt x="0" y="0"/>
                    </a:lnTo>
                    <a:lnTo>
                      <a:pt x="100" y="4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11" name="Freeform 1217"/>
              <p:cNvSpPr>
                <a:spLocks/>
              </p:cNvSpPr>
              <p:nvPr/>
            </p:nvSpPr>
            <p:spPr bwMode="auto">
              <a:xfrm>
                <a:off x="2764" y="2405"/>
                <a:ext cx="55" cy="24"/>
              </a:xfrm>
              <a:custGeom>
                <a:avLst/>
                <a:gdLst>
                  <a:gd name="T0" fmla="*/ 14 w 110"/>
                  <a:gd name="T1" fmla="*/ 6 h 48"/>
                  <a:gd name="T2" fmla="*/ 14 w 110"/>
                  <a:gd name="T3" fmla="*/ 6 h 48"/>
                  <a:gd name="T4" fmla="*/ 14 w 110"/>
                  <a:gd name="T5" fmla="*/ 6 h 48"/>
                  <a:gd name="T6" fmla="*/ 14 w 110"/>
                  <a:gd name="T7" fmla="*/ 6 h 48"/>
                  <a:gd name="T8" fmla="*/ 14 w 110"/>
                  <a:gd name="T9" fmla="*/ 6 h 48"/>
                  <a:gd name="T10" fmla="*/ 0 w 110"/>
                  <a:gd name="T11" fmla="*/ 0 h 48"/>
                  <a:gd name="T12" fmla="*/ 14 w 110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0" h="48">
                    <a:moveTo>
                      <a:pt x="106" y="48"/>
                    </a:moveTo>
                    <a:lnTo>
                      <a:pt x="106" y="48"/>
                    </a:lnTo>
                    <a:lnTo>
                      <a:pt x="108" y="48"/>
                    </a:lnTo>
                    <a:lnTo>
                      <a:pt x="110" y="48"/>
                    </a:lnTo>
                    <a:lnTo>
                      <a:pt x="110" y="46"/>
                    </a:lnTo>
                    <a:lnTo>
                      <a:pt x="0" y="0"/>
                    </a:lnTo>
                    <a:lnTo>
                      <a:pt x="106" y="48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12" name="Freeform 1218"/>
              <p:cNvSpPr>
                <a:spLocks/>
              </p:cNvSpPr>
              <p:nvPr/>
            </p:nvSpPr>
            <p:spPr bwMode="auto">
              <a:xfrm>
                <a:off x="2764" y="2405"/>
                <a:ext cx="58" cy="24"/>
              </a:xfrm>
              <a:custGeom>
                <a:avLst/>
                <a:gdLst>
                  <a:gd name="T0" fmla="*/ 14 w 115"/>
                  <a:gd name="T1" fmla="*/ 6 h 48"/>
                  <a:gd name="T2" fmla="*/ 14 w 115"/>
                  <a:gd name="T3" fmla="*/ 6 h 48"/>
                  <a:gd name="T4" fmla="*/ 15 w 115"/>
                  <a:gd name="T5" fmla="*/ 6 h 48"/>
                  <a:gd name="T6" fmla="*/ 15 w 115"/>
                  <a:gd name="T7" fmla="*/ 6 h 48"/>
                  <a:gd name="T8" fmla="*/ 15 w 115"/>
                  <a:gd name="T9" fmla="*/ 6 h 48"/>
                  <a:gd name="T10" fmla="*/ 0 w 115"/>
                  <a:gd name="T11" fmla="*/ 0 h 48"/>
                  <a:gd name="T12" fmla="*/ 14 w 11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5" h="48">
                    <a:moveTo>
                      <a:pt x="110" y="48"/>
                    </a:moveTo>
                    <a:lnTo>
                      <a:pt x="111" y="48"/>
                    </a:lnTo>
                    <a:lnTo>
                      <a:pt x="113" y="48"/>
                    </a:lnTo>
                    <a:lnTo>
                      <a:pt x="115" y="48"/>
                    </a:lnTo>
                    <a:lnTo>
                      <a:pt x="0" y="0"/>
                    </a:lnTo>
                    <a:lnTo>
                      <a:pt x="110" y="48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13" name="Freeform 1219"/>
              <p:cNvSpPr>
                <a:spLocks/>
              </p:cNvSpPr>
              <p:nvPr/>
            </p:nvSpPr>
            <p:spPr bwMode="auto">
              <a:xfrm>
                <a:off x="2764" y="2405"/>
                <a:ext cx="61" cy="23"/>
              </a:xfrm>
              <a:custGeom>
                <a:avLst/>
                <a:gdLst>
                  <a:gd name="T0" fmla="*/ 15 w 121"/>
                  <a:gd name="T1" fmla="*/ 6 h 46"/>
                  <a:gd name="T2" fmla="*/ 15 w 121"/>
                  <a:gd name="T3" fmla="*/ 6 h 46"/>
                  <a:gd name="T4" fmla="*/ 15 w 121"/>
                  <a:gd name="T5" fmla="*/ 6 h 46"/>
                  <a:gd name="T6" fmla="*/ 15 w 121"/>
                  <a:gd name="T7" fmla="*/ 6 h 46"/>
                  <a:gd name="T8" fmla="*/ 16 w 121"/>
                  <a:gd name="T9" fmla="*/ 6 h 46"/>
                  <a:gd name="T10" fmla="*/ 0 w 121"/>
                  <a:gd name="T11" fmla="*/ 0 h 46"/>
                  <a:gd name="T12" fmla="*/ 15 w 121"/>
                  <a:gd name="T13" fmla="*/ 6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1" h="46">
                    <a:moveTo>
                      <a:pt x="115" y="46"/>
                    </a:moveTo>
                    <a:lnTo>
                      <a:pt x="117" y="46"/>
                    </a:lnTo>
                    <a:lnTo>
                      <a:pt x="119" y="46"/>
                    </a:lnTo>
                    <a:lnTo>
                      <a:pt x="121" y="46"/>
                    </a:lnTo>
                    <a:lnTo>
                      <a:pt x="0" y="0"/>
                    </a:lnTo>
                    <a:lnTo>
                      <a:pt x="115" y="46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14" name="Freeform 1220"/>
              <p:cNvSpPr>
                <a:spLocks/>
              </p:cNvSpPr>
              <p:nvPr/>
            </p:nvSpPr>
            <p:spPr bwMode="auto">
              <a:xfrm>
                <a:off x="2764" y="2405"/>
                <a:ext cx="63" cy="23"/>
              </a:xfrm>
              <a:custGeom>
                <a:avLst/>
                <a:gdLst>
                  <a:gd name="T0" fmla="*/ 15 w 127"/>
                  <a:gd name="T1" fmla="*/ 6 h 46"/>
                  <a:gd name="T2" fmla="*/ 15 w 127"/>
                  <a:gd name="T3" fmla="*/ 6 h 46"/>
                  <a:gd name="T4" fmla="*/ 15 w 127"/>
                  <a:gd name="T5" fmla="*/ 6 h 46"/>
                  <a:gd name="T6" fmla="*/ 15 w 127"/>
                  <a:gd name="T7" fmla="*/ 6 h 46"/>
                  <a:gd name="T8" fmla="*/ 15 w 127"/>
                  <a:gd name="T9" fmla="*/ 6 h 46"/>
                  <a:gd name="T10" fmla="*/ 0 w 127"/>
                  <a:gd name="T11" fmla="*/ 0 h 46"/>
                  <a:gd name="T12" fmla="*/ 15 w 127"/>
                  <a:gd name="T13" fmla="*/ 6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7" h="46">
                    <a:moveTo>
                      <a:pt x="121" y="46"/>
                    </a:moveTo>
                    <a:lnTo>
                      <a:pt x="121" y="46"/>
                    </a:lnTo>
                    <a:lnTo>
                      <a:pt x="123" y="46"/>
                    </a:lnTo>
                    <a:lnTo>
                      <a:pt x="125" y="46"/>
                    </a:lnTo>
                    <a:lnTo>
                      <a:pt x="127" y="46"/>
                    </a:lnTo>
                    <a:lnTo>
                      <a:pt x="0" y="0"/>
                    </a:lnTo>
                    <a:lnTo>
                      <a:pt x="121" y="46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15" name="Freeform 1221"/>
              <p:cNvSpPr>
                <a:spLocks/>
              </p:cNvSpPr>
              <p:nvPr/>
            </p:nvSpPr>
            <p:spPr bwMode="auto">
              <a:xfrm>
                <a:off x="2764" y="2405"/>
                <a:ext cx="66" cy="23"/>
              </a:xfrm>
              <a:custGeom>
                <a:avLst/>
                <a:gdLst>
                  <a:gd name="T0" fmla="*/ 15 w 133"/>
                  <a:gd name="T1" fmla="*/ 6 h 46"/>
                  <a:gd name="T2" fmla="*/ 16 w 133"/>
                  <a:gd name="T3" fmla="*/ 6 h 46"/>
                  <a:gd name="T4" fmla="*/ 16 w 133"/>
                  <a:gd name="T5" fmla="*/ 6 h 46"/>
                  <a:gd name="T6" fmla="*/ 16 w 133"/>
                  <a:gd name="T7" fmla="*/ 6 h 46"/>
                  <a:gd name="T8" fmla="*/ 16 w 133"/>
                  <a:gd name="T9" fmla="*/ 6 h 46"/>
                  <a:gd name="T10" fmla="*/ 0 w 133"/>
                  <a:gd name="T11" fmla="*/ 0 h 46"/>
                  <a:gd name="T12" fmla="*/ 15 w 133"/>
                  <a:gd name="T13" fmla="*/ 6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3" h="46">
                    <a:moveTo>
                      <a:pt x="127" y="46"/>
                    </a:moveTo>
                    <a:lnTo>
                      <a:pt x="129" y="46"/>
                    </a:lnTo>
                    <a:lnTo>
                      <a:pt x="131" y="46"/>
                    </a:lnTo>
                    <a:lnTo>
                      <a:pt x="133" y="46"/>
                    </a:lnTo>
                    <a:lnTo>
                      <a:pt x="0" y="0"/>
                    </a:lnTo>
                    <a:lnTo>
                      <a:pt x="127" y="46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16" name="Freeform 1222"/>
              <p:cNvSpPr>
                <a:spLocks/>
              </p:cNvSpPr>
              <p:nvPr/>
            </p:nvSpPr>
            <p:spPr bwMode="auto">
              <a:xfrm>
                <a:off x="2764" y="2405"/>
                <a:ext cx="70" cy="23"/>
              </a:xfrm>
              <a:custGeom>
                <a:avLst/>
                <a:gdLst>
                  <a:gd name="T0" fmla="*/ 17 w 140"/>
                  <a:gd name="T1" fmla="*/ 6 h 46"/>
                  <a:gd name="T2" fmla="*/ 17 w 140"/>
                  <a:gd name="T3" fmla="*/ 6 h 46"/>
                  <a:gd name="T4" fmla="*/ 17 w 140"/>
                  <a:gd name="T5" fmla="*/ 6 h 46"/>
                  <a:gd name="T6" fmla="*/ 17 w 140"/>
                  <a:gd name="T7" fmla="*/ 6 h 46"/>
                  <a:gd name="T8" fmla="*/ 17 w 140"/>
                  <a:gd name="T9" fmla="*/ 6 h 46"/>
                  <a:gd name="T10" fmla="*/ 17 w 140"/>
                  <a:gd name="T11" fmla="*/ 6 h 46"/>
                  <a:gd name="T12" fmla="*/ 18 w 140"/>
                  <a:gd name="T13" fmla="*/ 6 h 46"/>
                  <a:gd name="T14" fmla="*/ 18 w 140"/>
                  <a:gd name="T15" fmla="*/ 6 h 46"/>
                  <a:gd name="T16" fmla="*/ 18 w 140"/>
                  <a:gd name="T17" fmla="*/ 6 h 46"/>
                  <a:gd name="T18" fmla="*/ 0 w 140"/>
                  <a:gd name="T19" fmla="*/ 0 h 46"/>
                  <a:gd name="T20" fmla="*/ 17 w 140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0" h="46">
                    <a:moveTo>
                      <a:pt x="133" y="46"/>
                    </a:moveTo>
                    <a:lnTo>
                      <a:pt x="135" y="46"/>
                    </a:lnTo>
                    <a:lnTo>
                      <a:pt x="136" y="46"/>
                    </a:lnTo>
                    <a:lnTo>
                      <a:pt x="138" y="46"/>
                    </a:lnTo>
                    <a:lnTo>
                      <a:pt x="140" y="46"/>
                    </a:lnTo>
                    <a:lnTo>
                      <a:pt x="0" y="0"/>
                    </a:lnTo>
                    <a:lnTo>
                      <a:pt x="133" y="46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17" name="Freeform 1223"/>
              <p:cNvSpPr>
                <a:spLocks/>
              </p:cNvSpPr>
              <p:nvPr/>
            </p:nvSpPr>
            <p:spPr bwMode="auto">
              <a:xfrm>
                <a:off x="2764" y="2405"/>
                <a:ext cx="73" cy="23"/>
              </a:xfrm>
              <a:custGeom>
                <a:avLst/>
                <a:gdLst>
                  <a:gd name="T0" fmla="*/ 18 w 146"/>
                  <a:gd name="T1" fmla="*/ 6 h 46"/>
                  <a:gd name="T2" fmla="*/ 18 w 146"/>
                  <a:gd name="T3" fmla="*/ 6 h 46"/>
                  <a:gd name="T4" fmla="*/ 18 w 146"/>
                  <a:gd name="T5" fmla="*/ 6 h 46"/>
                  <a:gd name="T6" fmla="*/ 18 w 146"/>
                  <a:gd name="T7" fmla="*/ 6 h 46"/>
                  <a:gd name="T8" fmla="*/ 19 w 146"/>
                  <a:gd name="T9" fmla="*/ 6 h 46"/>
                  <a:gd name="T10" fmla="*/ 0 w 146"/>
                  <a:gd name="T11" fmla="*/ 0 h 46"/>
                  <a:gd name="T12" fmla="*/ 18 w 146"/>
                  <a:gd name="T13" fmla="*/ 6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6" h="46">
                    <a:moveTo>
                      <a:pt x="138" y="46"/>
                    </a:moveTo>
                    <a:lnTo>
                      <a:pt x="140" y="46"/>
                    </a:lnTo>
                    <a:lnTo>
                      <a:pt x="142" y="46"/>
                    </a:lnTo>
                    <a:lnTo>
                      <a:pt x="144" y="46"/>
                    </a:lnTo>
                    <a:lnTo>
                      <a:pt x="146" y="46"/>
                    </a:lnTo>
                    <a:lnTo>
                      <a:pt x="0" y="0"/>
                    </a:lnTo>
                    <a:lnTo>
                      <a:pt x="138" y="46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18" name="Freeform 1224"/>
              <p:cNvSpPr>
                <a:spLocks/>
              </p:cNvSpPr>
              <p:nvPr/>
            </p:nvSpPr>
            <p:spPr bwMode="auto">
              <a:xfrm>
                <a:off x="2764" y="2405"/>
                <a:ext cx="76" cy="23"/>
              </a:xfrm>
              <a:custGeom>
                <a:avLst/>
                <a:gdLst>
                  <a:gd name="T0" fmla="*/ 19 w 152"/>
                  <a:gd name="T1" fmla="*/ 6 h 46"/>
                  <a:gd name="T2" fmla="*/ 19 w 152"/>
                  <a:gd name="T3" fmla="*/ 6 h 46"/>
                  <a:gd name="T4" fmla="*/ 19 w 152"/>
                  <a:gd name="T5" fmla="*/ 6 h 46"/>
                  <a:gd name="T6" fmla="*/ 19 w 152"/>
                  <a:gd name="T7" fmla="*/ 6 h 46"/>
                  <a:gd name="T8" fmla="*/ 19 w 152"/>
                  <a:gd name="T9" fmla="*/ 6 h 46"/>
                  <a:gd name="T10" fmla="*/ 19 w 152"/>
                  <a:gd name="T11" fmla="*/ 6 h 46"/>
                  <a:gd name="T12" fmla="*/ 19 w 152"/>
                  <a:gd name="T13" fmla="*/ 6 h 46"/>
                  <a:gd name="T14" fmla="*/ 19 w 152"/>
                  <a:gd name="T15" fmla="*/ 6 h 46"/>
                  <a:gd name="T16" fmla="*/ 19 w 152"/>
                  <a:gd name="T17" fmla="*/ 6 h 46"/>
                  <a:gd name="T18" fmla="*/ 0 w 152"/>
                  <a:gd name="T19" fmla="*/ 0 h 46"/>
                  <a:gd name="T20" fmla="*/ 19 w 152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2" h="46">
                    <a:moveTo>
                      <a:pt x="146" y="46"/>
                    </a:moveTo>
                    <a:lnTo>
                      <a:pt x="146" y="46"/>
                    </a:lnTo>
                    <a:lnTo>
                      <a:pt x="148" y="46"/>
                    </a:lnTo>
                    <a:lnTo>
                      <a:pt x="150" y="46"/>
                    </a:lnTo>
                    <a:lnTo>
                      <a:pt x="152" y="46"/>
                    </a:lnTo>
                    <a:lnTo>
                      <a:pt x="0" y="0"/>
                    </a:lnTo>
                    <a:lnTo>
                      <a:pt x="146" y="46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19" name="Freeform 1225"/>
              <p:cNvSpPr>
                <a:spLocks/>
              </p:cNvSpPr>
              <p:nvPr/>
            </p:nvSpPr>
            <p:spPr bwMode="auto">
              <a:xfrm>
                <a:off x="2764" y="2405"/>
                <a:ext cx="80" cy="23"/>
              </a:xfrm>
              <a:custGeom>
                <a:avLst/>
                <a:gdLst>
                  <a:gd name="T0" fmla="*/ 19 w 159"/>
                  <a:gd name="T1" fmla="*/ 6 h 46"/>
                  <a:gd name="T2" fmla="*/ 20 w 159"/>
                  <a:gd name="T3" fmla="*/ 6 h 46"/>
                  <a:gd name="T4" fmla="*/ 20 w 159"/>
                  <a:gd name="T5" fmla="*/ 6 h 46"/>
                  <a:gd name="T6" fmla="*/ 20 w 159"/>
                  <a:gd name="T7" fmla="*/ 6 h 46"/>
                  <a:gd name="T8" fmla="*/ 20 w 159"/>
                  <a:gd name="T9" fmla="*/ 6 h 46"/>
                  <a:gd name="T10" fmla="*/ 20 w 159"/>
                  <a:gd name="T11" fmla="*/ 6 h 46"/>
                  <a:gd name="T12" fmla="*/ 20 w 159"/>
                  <a:gd name="T13" fmla="*/ 6 h 46"/>
                  <a:gd name="T14" fmla="*/ 20 w 159"/>
                  <a:gd name="T15" fmla="*/ 6 h 46"/>
                  <a:gd name="T16" fmla="*/ 20 w 159"/>
                  <a:gd name="T17" fmla="*/ 6 h 46"/>
                  <a:gd name="T18" fmla="*/ 0 w 159"/>
                  <a:gd name="T19" fmla="*/ 0 h 46"/>
                  <a:gd name="T20" fmla="*/ 19 w 159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9" h="46">
                    <a:moveTo>
                      <a:pt x="152" y="46"/>
                    </a:moveTo>
                    <a:lnTo>
                      <a:pt x="154" y="46"/>
                    </a:lnTo>
                    <a:lnTo>
                      <a:pt x="156" y="46"/>
                    </a:lnTo>
                    <a:lnTo>
                      <a:pt x="158" y="46"/>
                    </a:lnTo>
                    <a:lnTo>
                      <a:pt x="159" y="46"/>
                    </a:lnTo>
                    <a:lnTo>
                      <a:pt x="0" y="0"/>
                    </a:lnTo>
                    <a:lnTo>
                      <a:pt x="152" y="46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20" name="Freeform 1226"/>
              <p:cNvSpPr>
                <a:spLocks/>
              </p:cNvSpPr>
              <p:nvPr/>
            </p:nvSpPr>
            <p:spPr bwMode="auto">
              <a:xfrm>
                <a:off x="2764" y="2405"/>
                <a:ext cx="84" cy="22"/>
              </a:xfrm>
              <a:custGeom>
                <a:avLst/>
                <a:gdLst>
                  <a:gd name="T0" fmla="*/ 20 w 167"/>
                  <a:gd name="T1" fmla="*/ 6 h 44"/>
                  <a:gd name="T2" fmla="*/ 21 w 167"/>
                  <a:gd name="T3" fmla="*/ 6 h 44"/>
                  <a:gd name="T4" fmla="*/ 21 w 167"/>
                  <a:gd name="T5" fmla="*/ 6 h 44"/>
                  <a:gd name="T6" fmla="*/ 21 w 167"/>
                  <a:gd name="T7" fmla="*/ 6 h 44"/>
                  <a:gd name="T8" fmla="*/ 21 w 167"/>
                  <a:gd name="T9" fmla="*/ 6 h 44"/>
                  <a:gd name="T10" fmla="*/ 21 w 167"/>
                  <a:gd name="T11" fmla="*/ 6 h 44"/>
                  <a:gd name="T12" fmla="*/ 21 w 167"/>
                  <a:gd name="T13" fmla="*/ 6 h 44"/>
                  <a:gd name="T14" fmla="*/ 21 w 167"/>
                  <a:gd name="T15" fmla="*/ 6 h 44"/>
                  <a:gd name="T16" fmla="*/ 21 w 167"/>
                  <a:gd name="T17" fmla="*/ 6 h 44"/>
                  <a:gd name="T18" fmla="*/ 0 w 167"/>
                  <a:gd name="T19" fmla="*/ 0 h 44"/>
                  <a:gd name="T20" fmla="*/ 20 w 167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7" h="44">
                    <a:moveTo>
                      <a:pt x="159" y="44"/>
                    </a:moveTo>
                    <a:lnTo>
                      <a:pt x="161" y="44"/>
                    </a:lnTo>
                    <a:lnTo>
                      <a:pt x="163" y="44"/>
                    </a:lnTo>
                    <a:lnTo>
                      <a:pt x="165" y="44"/>
                    </a:lnTo>
                    <a:lnTo>
                      <a:pt x="167" y="44"/>
                    </a:lnTo>
                    <a:lnTo>
                      <a:pt x="0" y="0"/>
                    </a:lnTo>
                    <a:lnTo>
                      <a:pt x="159" y="44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21" name="Freeform 1227"/>
              <p:cNvSpPr>
                <a:spLocks/>
              </p:cNvSpPr>
              <p:nvPr/>
            </p:nvSpPr>
            <p:spPr bwMode="auto">
              <a:xfrm>
                <a:off x="2764" y="2405"/>
                <a:ext cx="87" cy="22"/>
              </a:xfrm>
              <a:custGeom>
                <a:avLst/>
                <a:gdLst>
                  <a:gd name="T0" fmla="*/ 20 w 175"/>
                  <a:gd name="T1" fmla="*/ 6 h 44"/>
                  <a:gd name="T2" fmla="*/ 21 w 175"/>
                  <a:gd name="T3" fmla="*/ 6 h 44"/>
                  <a:gd name="T4" fmla="*/ 21 w 175"/>
                  <a:gd name="T5" fmla="*/ 6 h 44"/>
                  <a:gd name="T6" fmla="*/ 21 w 175"/>
                  <a:gd name="T7" fmla="*/ 6 h 44"/>
                  <a:gd name="T8" fmla="*/ 21 w 175"/>
                  <a:gd name="T9" fmla="*/ 6 h 44"/>
                  <a:gd name="T10" fmla="*/ 21 w 175"/>
                  <a:gd name="T11" fmla="*/ 6 h 44"/>
                  <a:gd name="T12" fmla="*/ 21 w 175"/>
                  <a:gd name="T13" fmla="*/ 6 h 44"/>
                  <a:gd name="T14" fmla="*/ 21 w 175"/>
                  <a:gd name="T15" fmla="*/ 6 h 44"/>
                  <a:gd name="T16" fmla="*/ 21 w 175"/>
                  <a:gd name="T17" fmla="*/ 6 h 44"/>
                  <a:gd name="T18" fmla="*/ 0 w 175"/>
                  <a:gd name="T19" fmla="*/ 0 h 44"/>
                  <a:gd name="T20" fmla="*/ 20 w 175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5" h="44">
                    <a:moveTo>
                      <a:pt x="167" y="44"/>
                    </a:moveTo>
                    <a:lnTo>
                      <a:pt x="169" y="44"/>
                    </a:lnTo>
                    <a:lnTo>
                      <a:pt x="171" y="44"/>
                    </a:lnTo>
                    <a:lnTo>
                      <a:pt x="173" y="44"/>
                    </a:lnTo>
                    <a:lnTo>
                      <a:pt x="175" y="44"/>
                    </a:lnTo>
                    <a:lnTo>
                      <a:pt x="0" y="0"/>
                    </a:lnTo>
                    <a:lnTo>
                      <a:pt x="167" y="44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22" name="Freeform 1228"/>
              <p:cNvSpPr>
                <a:spLocks/>
              </p:cNvSpPr>
              <p:nvPr/>
            </p:nvSpPr>
            <p:spPr bwMode="auto">
              <a:xfrm>
                <a:off x="2764" y="2405"/>
                <a:ext cx="92" cy="22"/>
              </a:xfrm>
              <a:custGeom>
                <a:avLst/>
                <a:gdLst>
                  <a:gd name="T0" fmla="*/ 23 w 184"/>
                  <a:gd name="T1" fmla="*/ 6 h 44"/>
                  <a:gd name="T2" fmla="*/ 23 w 184"/>
                  <a:gd name="T3" fmla="*/ 6 h 44"/>
                  <a:gd name="T4" fmla="*/ 23 w 184"/>
                  <a:gd name="T5" fmla="*/ 6 h 44"/>
                  <a:gd name="T6" fmla="*/ 23 w 184"/>
                  <a:gd name="T7" fmla="*/ 6 h 44"/>
                  <a:gd name="T8" fmla="*/ 23 w 184"/>
                  <a:gd name="T9" fmla="*/ 6 h 44"/>
                  <a:gd name="T10" fmla="*/ 23 w 184"/>
                  <a:gd name="T11" fmla="*/ 6 h 44"/>
                  <a:gd name="T12" fmla="*/ 23 w 184"/>
                  <a:gd name="T13" fmla="*/ 6 h 44"/>
                  <a:gd name="T14" fmla="*/ 23 w 184"/>
                  <a:gd name="T15" fmla="*/ 6 h 44"/>
                  <a:gd name="T16" fmla="*/ 23 w 184"/>
                  <a:gd name="T17" fmla="*/ 6 h 44"/>
                  <a:gd name="T18" fmla="*/ 0 w 184"/>
                  <a:gd name="T19" fmla="*/ 0 h 44"/>
                  <a:gd name="T20" fmla="*/ 23 w 184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4" h="44">
                    <a:moveTo>
                      <a:pt x="177" y="44"/>
                    </a:moveTo>
                    <a:lnTo>
                      <a:pt x="177" y="44"/>
                    </a:lnTo>
                    <a:lnTo>
                      <a:pt x="179" y="44"/>
                    </a:lnTo>
                    <a:lnTo>
                      <a:pt x="181" y="44"/>
                    </a:lnTo>
                    <a:lnTo>
                      <a:pt x="183" y="44"/>
                    </a:lnTo>
                    <a:lnTo>
                      <a:pt x="184" y="44"/>
                    </a:lnTo>
                    <a:lnTo>
                      <a:pt x="0" y="0"/>
                    </a:lnTo>
                    <a:lnTo>
                      <a:pt x="177" y="44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23" name="Freeform 1229"/>
              <p:cNvSpPr>
                <a:spLocks/>
              </p:cNvSpPr>
              <p:nvPr/>
            </p:nvSpPr>
            <p:spPr bwMode="auto">
              <a:xfrm>
                <a:off x="2764" y="2405"/>
                <a:ext cx="97" cy="22"/>
              </a:xfrm>
              <a:custGeom>
                <a:avLst/>
                <a:gdLst>
                  <a:gd name="T0" fmla="*/ 23 w 194"/>
                  <a:gd name="T1" fmla="*/ 6 h 44"/>
                  <a:gd name="T2" fmla="*/ 24 w 194"/>
                  <a:gd name="T3" fmla="*/ 6 h 44"/>
                  <a:gd name="T4" fmla="*/ 24 w 194"/>
                  <a:gd name="T5" fmla="*/ 6 h 44"/>
                  <a:gd name="T6" fmla="*/ 24 w 194"/>
                  <a:gd name="T7" fmla="*/ 6 h 44"/>
                  <a:gd name="T8" fmla="*/ 24 w 194"/>
                  <a:gd name="T9" fmla="*/ 6 h 44"/>
                  <a:gd name="T10" fmla="*/ 24 w 194"/>
                  <a:gd name="T11" fmla="*/ 6 h 44"/>
                  <a:gd name="T12" fmla="*/ 24 w 194"/>
                  <a:gd name="T13" fmla="*/ 6 h 44"/>
                  <a:gd name="T14" fmla="*/ 25 w 194"/>
                  <a:gd name="T15" fmla="*/ 6 h 44"/>
                  <a:gd name="T16" fmla="*/ 25 w 194"/>
                  <a:gd name="T17" fmla="*/ 6 h 44"/>
                  <a:gd name="T18" fmla="*/ 0 w 194"/>
                  <a:gd name="T19" fmla="*/ 0 h 44"/>
                  <a:gd name="T20" fmla="*/ 23 w 194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4" h="44">
                    <a:moveTo>
                      <a:pt x="184" y="44"/>
                    </a:moveTo>
                    <a:lnTo>
                      <a:pt x="186" y="44"/>
                    </a:lnTo>
                    <a:lnTo>
                      <a:pt x="188" y="44"/>
                    </a:lnTo>
                    <a:lnTo>
                      <a:pt x="190" y="44"/>
                    </a:lnTo>
                    <a:lnTo>
                      <a:pt x="192" y="44"/>
                    </a:lnTo>
                    <a:lnTo>
                      <a:pt x="194" y="44"/>
                    </a:lnTo>
                    <a:lnTo>
                      <a:pt x="0" y="0"/>
                    </a:lnTo>
                    <a:lnTo>
                      <a:pt x="184" y="44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24" name="Freeform 1230"/>
              <p:cNvSpPr>
                <a:spLocks/>
              </p:cNvSpPr>
              <p:nvPr/>
            </p:nvSpPr>
            <p:spPr bwMode="auto">
              <a:xfrm>
                <a:off x="2764" y="2405"/>
                <a:ext cx="102" cy="21"/>
              </a:xfrm>
              <a:custGeom>
                <a:avLst/>
                <a:gdLst>
                  <a:gd name="T0" fmla="*/ 25 w 204"/>
                  <a:gd name="T1" fmla="*/ 6 h 42"/>
                  <a:gd name="T2" fmla="*/ 25 w 204"/>
                  <a:gd name="T3" fmla="*/ 6 h 42"/>
                  <a:gd name="T4" fmla="*/ 25 w 204"/>
                  <a:gd name="T5" fmla="*/ 6 h 42"/>
                  <a:gd name="T6" fmla="*/ 25 w 204"/>
                  <a:gd name="T7" fmla="*/ 6 h 42"/>
                  <a:gd name="T8" fmla="*/ 25 w 204"/>
                  <a:gd name="T9" fmla="*/ 6 h 42"/>
                  <a:gd name="T10" fmla="*/ 25 w 204"/>
                  <a:gd name="T11" fmla="*/ 6 h 42"/>
                  <a:gd name="T12" fmla="*/ 26 w 204"/>
                  <a:gd name="T13" fmla="*/ 6 h 42"/>
                  <a:gd name="T14" fmla="*/ 26 w 204"/>
                  <a:gd name="T15" fmla="*/ 6 h 42"/>
                  <a:gd name="T16" fmla="*/ 26 w 204"/>
                  <a:gd name="T17" fmla="*/ 6 h 42"/>
                  <a:gd name="T18" fmla="*/ 0 w 204"/>
                  <a:gd name="T19" fmla="*/ 0 h 42"/>
                  <a:gd name="T20" fmla="*/ 25 w 204"/>
                  <a:gd name="T21" fmla="*/ 6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4" h="42">
                    <a:moveTo>
                      <a:pt x="196" y="42"/>
                    </a:moveTo>
                    <a:lnTo>
                      <a:pt x="196" y="42"/>
                    </a:lnTo>
                    <a:lnTo>
                      <a:pt x="198" y="42"/>
                    </a:lnTo>
                    <a:lnTo>
                      <a:pt x="200" y="42"/>
                    </a:lnTo>
                    <a:lnTo>
                      <a:pt x="202" y="42"/>
                    </a:lnTo>
                    <a:lnTo>
                      <a:pt x="204" y="42"/>
                    </a:lnTo>
                    <a:lnTo>
                      <a:pt x="0" y="0"/>
                    </a:lnTo>
                    <a:lnTo>
                      <a:pt x="196" y="42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25" name="Freeform 1231"/>
              <p:cNvSpPr>
                <a:spLocks/>
              </p:cNvSpPr>
              <p:nvPr/>
            </p:nvSpPr>
            <p:spPr bwMode="auto">
              <a:xfrm>
                <a:off x="2764" y="2405"/>
                <a:ext cx="108" cy="21"/>
              </a:xfrm>
              <a:custGeom>
                <a:avLst/>
                <a:gdLst>
                  <a:gd name="T0" fmla="*/ 26 w 215"/>
                  <a:gd name="T1" fmla="*/ 6 h 42"/>
                  <a:gd name="T2" fmla="*/ 26 w 215"/>
                  <a:gd name="T3" fmla="*/ 6 h 42"/>
                  <a:gd name="T4" fmla="*/ 26 w 215"/>
                  <a:gd name="T5" fmla="*/ 6 h 42"/>
                  <a:gd name="T6" fmla="*/ 26 w 215"/>
                  <a:gd name="T7" fmla="*/ 6 h 42"/>
                  <a:gd name="T8" fmla="*/ 27 w 215"/>
                  <a:gd name="T9" fmla="*/ 6 h 42"/>
                  <a:gd name="T10" fmla="*/ 27 w 215"/>
                  <a:gd name="T11" fmla="*/ 6 h 42"/>
                  <a:gd name="T12" fmla="*/ 27 w 215"/>
                  <a:gd name="T13" fmla="*/ 6 h 42"/>
                  <a:gd name="T14" fmla="*/ 27 w 215"/>
                  <a:gd name="T15" fmla="*/ 6 h 42"/>
                  <a:gd name="T16" fmla="*/ 27 w 215"/>
                  <a:gd name="T17" fmla="*/ 6 h 42"/>
                  <a:gd name="T18" fmla="*/ 0 w 215"/>
                  <a:gd name="T19" fmla="*/ 0 h 42"/>
                  <a:gd name="T20" fmla="*/ 26 w 215"/>
                  <a:gd name="T21" fmla="*/ 6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42">
                    <a:moveTo>
                      <a:pt x="204" y="42"/>
                    </a:moveTo>
                    <a:lnTo>
                      <a:pt x="206" y="42"/>
                    </a:lnTo>
                    <a:lnTo>
                      <a:pt x="207" y="42"/>
                    </a:lnTo>
                    <a:lnTo>
                      <a:pt x="209" y="42"/>
                    </a:lnTo>
                    <a:lnTo>
                      <a:pt x="211" y="42"/>
                    </a:lnTo>
                    <a:lnTo>
                      <a:pt x="213" y="42"/>
                    </a:lnTo>
                    <a:lnTo>
                      <a:pt x="215" y="42"/>
                    </a:lnTo>
                    <a:lnTo>
                      <a:pt x="0" y="0"/>
                    </a:lnTo>
                    <a:lnTo>
                      <a:pt x="204" y="42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26" name="Freeform 1232"/>
              <p:cNvSpPr>
                <a:spLocks/>
              </p:cNvSpPr>
              <p:nvPr/>
            </p:nvSpPr>
            <p:spPr bwMode="auto">
              <a:xfrm>
                <a:off x="2764" y="2405"/>
                <a:ext cx="113" cy="21"/>
              </a:xfrm>
              <a:custGeom>
                <a:avLst/>
                <a:gdLst>
                  <a:gd name="T0" fmla="*/ 26 w 227"/>
                  <a:gd name="T1" fmla="*/ 6 h 42"/>
                  <a:gd name="T2" fmla="*/ 27 w 227"/>
                  <a:gd name="T3" fmla="*/ 6 h 42"/>
                  <a:gd name="T4" fmla="*/ 27 w 227"/>
                  <a:gd name="T5" fmla="*/ 6 h 42"/>
                  <a:gd name="T6" fmla="*/ 27 w 227"/>
                  <a:gd name="T7" fmla="*/ 6 h 42"/>
                  <a:gd name="T8" fmla="*/ 27 w 227"/>
                  <a:gd name="T9" fmla="*/ 5 h 42"/>
                  <a:gd name="T10" fmla="*/ 27 w 227"/>
                  <a:gd name="T11" fmla="*/ 5 h 42"/>
                  <a:gd name="T12" fmla="*/ 27 w 227"/>
                  <a:gd name="T13" fmla="*/ 5 h 42"/>
                  <a:gd name="T14" fmla="*/ 28 w 227"/>
                  <a:gd name="T15" fmla="*/ 5 h 42"/>
                  <a:gd name="T16" fmla="*/ 28 w 227"/>
                  <a:gd name="T17" fmla="*/ 5 h 42"/>
                  <a:gd name="T18" fmla="*/ 0 w 227"/>
                  <a:gd name="T19" fmla="*/ 0 h 42"/>
                  <a:gd name="T20" fmla="*/ 26 w 227"/>
                  <a:gd name="T21" fmla="*/ 6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7" h="42">
                    <a:moveTo>
                      <a:pt x="215" y="42"/>
                    </a:moveTo>
                    <a:lnTo>
                      <a:pt x="217" y="42"/>
                    </a:lnTo>
                    <a:lnTo>
                      <a:pt x="219" y="42"/>
                    </a:lnTo>
                    <a:lnTo>
                      <a:pt x="221" y="40"/>
                    </a:lnTo>
                    <a:lnTo>
                      <a:pt x="223" y="40"/>
                    </a:lnTo>
                    <a:lnTo>
                      <a:pt x="225" y="40"/>
                    </a:lnTo>
                    <a:lnTo>
                      <a:pt x="227" y="40"/>
                    </a:lnTo>
                    <a:lnTo>
                      <a:pt x="0" y="0"/>
                    </a:lnTo>
                    <a:lnTo>
                      <a:pt x="215" y="42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27" name="Freeform 1233"/>
              <p:cNvSpPr>
                <a:spLocks/>
              </p:cNvSpPr>
              <p:nvPr/>
            </p:nvSpPr>
            <p:spPr bwMode="auto">
              <a:xfrm>
                <a:off x="2764" y="2405"/>
                <a:ext cx="119" cy="20"/>
              </a:xfrm>
              <a:custGeom>
                <a:avLst/>
                <a:gdLst>
                  <a:gd name="T0" fmla="*/ 29 w 238"/>
                  <a:gd name="T1" fmla="*/ 5 h 40"/>
                  <a:gd name="T2" fmla="*/ 29 w 238"/>
                  <a:gd name="T3" fmla="*/ 5 h 40"/>
                  <a:gd name="T4" fmla="*/ 29 w 238"/>
                  <a:gd name="T5" fmla="*/ 5 h 40"/>
                  <a:gd name="T6" fmla="*/ 29 w 238"/>
                  <a:gd name="T7" fmla="*/ 5 h 40"/>
                  <a:gd name="T8" fmla="*/ 29 w 238"/>
                  <a:gd name="T9" fmla="*/ 5 h 40"/>
                  <a:gd name="T10" fmla="*/ 30 w 238"/>
                  <a:gd name="T11" fmla="*/ 5 h 40"/>
                  <a:gd name="T12" fmla="*/ 30 w 238"/>
                  <a:gd name="T13" fmla="*/ 5 h 40"/>
                  <a:gd name="T14" fmla="*/ 30 w 238"/>
                  <a:gd name="T15" fmla="*/ 5 h 40"/>
                  <a:gd name="T16" fmla="*/ 30 w 238"/>
                  <a:gd name="T17" fmla="*/ 5 h 40"/>
                  <a:gd name="T18" fmla="*/ 0 w 238"/>
                  <a:gd name="T19" fmla="*/ 0 h 40"/>
                  <a:gd name="T20" fmla="*/ 29 w 238"/>
                  <a:gd name="T21" fmla="*/ 5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8" h="40">
                    <a:moveTo>
                      <a:pt x="227" y="40"/>
                    </a:moveTo>
                    <a:lnTo>
                      <a:pt x="227" y="40"/>
                    </a:lnTo>
                    <a:lnTo>
                      <a:pt x="229" y="40"/>
                    </a:lnTo>
                    <a:lnTo>
                      <a:pt x="231" y="40"/>
                    </a:lnTo>
                    <a:lnTo>
                      <a:pt x="232" y="40"/>
                    </a:lnTo>
                    <a:lnTo>
                      <a:pt x="234" y="40"/>
                    </a:lnTo>
                    <a:lnTo>
                      <a:pt x="236" y="40"/>
                    </a:lnTo>
                    <a:lnTo>
                      <a:pt x="238" y="40"/>
                    </a:lnTo>
                    <a:lnTo>
                      <a:pt x="0" y="0"/>
                    </a:lnTo>
                    <a:lnTo>
                      <a:pt x="227" y="4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28" name="Freeform 1234"/>
              <p:cNvSpPr>
                <a:spLocks/>
              </p:cNvSpPr>
              <p:nvPr/>
            </p:nvSpPr>
            <p:spPr bwMode="auto">
              <a:xfrm>
                <a:off x="2764" y="2405"/>
                <a:ext cx="126" cy="20"/>
              </a:xfrm>
              <a:custGeom>
                <a:avLst/>
                <a:gdLst>
                  <a:gd name="T0" fmla="*/ 30 w 252"/>
                  <a:gd name="T1" fmla="*/ 5 h 40"/>
                  <a:gd name="T2" fmla="*/ 30 w 252"/>
                  <a:gd name="T3" fmla="*/ 5 h 40"/>
                  <a:gd name="T4" fmla="*/ 31 w 252"/>
                  <a:gd name="T5" fmla="*/ 5 h 40"/>
                  <a:gd name="T6" fmla="*/ 31 w 252"/>
                  <a:gd name="T7" fmla="*/ 5 h 40"/>
                  <a:gd name="T8" fmla="*/ 31 w 252"/>
                  <a:gd name="T9" fmla="*/ 5 h 40"/>
                  <a:gd name="T10" fmla="*/ 31 w 252"/>
                  <a:gd name="T11" fmla="*/ 5 h 40"/>
                  <a:gd name="T12" fmla="*/ 31 w 252"/>
                  <a:gd name="T13" fmla="*/ 5 h 40"/>
                  <a:gd name="T14" fmla="*/ 32 w 252"/>
                  <a:gd name="T15" fmla="*/ 5 h 40"/>
                  <a:gd name="T16" fmla="*/ 32 w 252"/>
                  <a:gd name="T17" fmla="*/ 5 h 40"/>
                  <a:gd name="T18" fmla="*/ 0 w 252"/>
                  <a:gd name="T19" fmla="*/ 0 h 40"/>
                  <a:gd name="T20" fmla="*/ 30 w 252"/>
                  <a:gd name="T21" fmla="*/ 5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2" h="40">
                    <a:moveTo>
                      <a:pt x="238" y="40"/>
                    </a:moveTo>
                    <a:lnTo>
                      <a:pt x="240" y="40"/>
                    </a:lnTo>
                    <a:lnTo>
                      <a:pt x="242" y="40"/>
                    </a:lnTo>
                    <a:lnTo>
                      <a:pt x="244" y="40"/>
                    </a:lnTo>
                    <a:lnTo>
                      <a:pt x="246" y="38"/>
                    </a:lnTo>
                    <a:lnTo>
                      <a:pt x="248" y="38"/>
                    </a:lnTo>
                    <a:lnTo>
                      <a:pt x="250" y="38"/>
                    </a:lnTo>
                    <a:lnTo>
                      <a:pt x="252" y="38"/>
                    </a:lnTo>
                    <a:lnTo>
                      <a:pt x="0" y="0"/>
                    </a:lnTo>
                    <a:lnTo>
                      <a:pt x="238" y="4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29" name="Freeform 1235"/>
              <p:cNvSpPr>
                <a:spLocks/>
              </p:cNvSpPr>
              <p:nvPr/>
            </p:nvSpPr>
            <p:spPr bwMode="auto">
              <a:xfrm>
                <a:off x="2764" y="2405"/>
                <a:ext cx="133" cy="19"/>
              </a:xfrm>
              <a:custGeom>
                <a:avLst/>
                <a:gdLst>
                  <a:gd name="T0" fmla="*/ 32 w 265"/>
                  <a:gd name="T1" fmla="*/ 5 h 38"/>
                  <a:gd name="T2" fmla="*/ 32 w 265"/>
                  <a:gd name="T3" fmla="*/ 5 h 38"/>
                  <a:gd name="T4" fmla="*/ 32 w 265"/>
                  <a:gd name="T5" fmla="*/ 5 h 38"/>
                  <a:gd name="T6" fmla="*/ 33 w 265"/>
                  <a:gd name="T7" fmla="*/ 5 h 38"/>
                  <a:gd name="T8" fmla="*/ 33 w 265"/>
                  <a:gd name="T9" fmla="*/ 5 h 38"/>
                  <a:gd name="T10" fmla="*/ 33 w 265"/>
                  <a:gd name="T11" fmla="*/ 5 h 38"/>
                  <a:gd name="T12" fmla="*/ 33 w 265"/>
                  <a:gd name="T13" fmla="*/ 5 h 38"/>
                  <a:gd name="T14" fmla="*/ 33 w 265"/>
                  <a:gd name="T15" fmla="*/ 5 h 38"/>
                  <a:gd name="T16" fmla="*/ 34 w 265"/>
                  <a:gd name="T17" fmla="*/ 5 h 38"/>
                  <a:gd name="T18" fmla="*/ 0 w 265"/>
                  <a:gd name="T19" fmla="*/ 0 h 38"/>
                  <a:gd name="T20" fmla="*/ 32 w 265"/>
                  <a:gd name="T21" fmla="*/ 5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5" h="38">
                    <a:moveTo>
                      <a:pt x="252" y="38"/>
                    </a:moveTo>
                    <a:lnTo>
                      <a:pt x="254" y="38"/>
                    </a:lnTo>
                    <a:lnTo>
                      <a:pt x="255" y="38"/>
                    </a:lnTo>
                    <a:lnTo>
                      <a:pt x="257" y="38"/>
                    </a:lnTo>
                    <a:lnTo>
                      <a:pt x="259" y="38"/>
                    </a:lnTo>
                    <a:lnTo>
                      <a:pt x="261" y="38"/>
                    </a:lnTo>
                    <a:lnTo>
                      <a:pt x="263" y="38"/>
                    </a:lnTo>
                    <a:lnTo>
                      <a:pt x="265" y="38"/>
                    </a:lnTo>
                    <a:lnTo>
                      <a:pt x="0" y="0"/>
                    </a:lnTo>
                    <a:lnTo>
                      <a:pt x="252" y="38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30" name="Freeform 1236"/>
              <p:cNvSpPr>
                <a:spLocks/>
              </p:cNvSpPr>
              <p:nvPr/>
            </p:nvSpPr>
            <p:spPr bwMode="auto">
              <a:xfrm>
                <a:off x="2764" y="2405"/>
                <a:ext cx="140" cy="19"/>
              </a:xfrm>
              <a:custGeom>
                <a:avLst/>
                <a:gdLst>
                  <a:gd name="T0" fmla="*/ 34 w 280"/>
                  <a:gd name="T1" fmla="*/ 5 h 38"/>
                  <a:gd name="T2" fmla="*/ 34 w 280"/>
                  <a:gd name="T3" fmla="*/ 5 h 38"/>
                  <a:gd name="T4" fmla="*/ 34 w 280"/>
                  <a:gd name="T5" fmla="*/ 5 h 38"/>
                  <a:gd name="T6" fmla="*/ 34 w 280"/>
                  <a:gd name="T7" fmla="*/ 5 h 38"/>
                  <a:gd name="T8" fmla="*/ 35 w 280"/>
                  <a:gd name="T9" fmla="*/ 5 h 38"/>
                  <a:gd name="T10" fmla="*/ 35 w 280"/>
                  <a:gd name="T11" fmla="*/ 5 h 38"/>
                  <a:gd name="T12" fmla="*/ 35 w 280"/>
                  <a:gd name="T13" fmla="*/ 5 h 38"/>
                  <a:gd name="T14" fmla="*/ 35 w 280"/>
                  <a:gd name="T15" fmla="*/ 5 h 38"/>
                  <a:gd name="T16" fmla="*/ 35 w 280"/>
                  <a:gd name="T17" fmla="*/ 5 h 38"/>
                  <a:gd name="T18" fmla="*/ 0 w 280"/>
                  <a:gd name="T19" fmla="*/ 0 h 38"/>
                  <a:gd name="T20" fmla="*/ 34 w 280"/>
                  <a:gd name="T21" fmla="*/ 5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80" h="38">
                    <a:moveTo>
                      <a:pt x="265" y="38"/>
                    </a:moveTo>
                    <a:lnTo>
                      <a:pt x="267" y="36"/>
                    </a:lnTo>
                    <a:lnTo>
                      <a:pt x="269" y="36"/>
                    </a:lnTo>
                    <a:lnTo>
                      <a:pt x="271" y="36"/>
                    </a:lnTo>
                    <a:lnTo>
                      <a:pt x="273" y="36"/>
                    </a:lnTo>
                    <a:lnTo>
                      <a:pt x="275" y="36"/>
                    </a:lnTo>
                    <a:lnTo>
                      <a:pt x="277" y="36"/>
                    </a:lnTo>
                    <a:lnTo>
                      <a:pt x="279" y="36"/>
                    </a:lnTo>
                    <a:lnTo>
                      <a:pt x="280" y="36"/>
                    </a:lnTo>
                    <a:lnTo>
                      <a:pt x="0" y="0"/>
                    </a:lnTo>
                    <a:lnTo>
                      <a:pt x="265" y="38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31" name="Freeform 1237"/>
              <p:cNvSpPr>
                <a:spLocks/>
              </p:cNvSpPr>
              <p:nvPr/>
            </p:nvSpPr>
            <p:spPr bwMode="auto">
              <a:xfrm>
                <a:off x="2764" y="2405"/>
                <a:ext cx="147" cy="18"/>
              </a:xfrm>
              <a:custGeom>
                <a:avLst/>
                <a:gdLst>
                  <a:gd name="T0" fmla="*/ 35 w 294"/>
                  <a:gd name="T1" fmla="*/ 5 h 36"/>
                  <a:gd name="T2" fmla="*/ 35 w 294"/>
                  <a:gd name="T3" fmla="*/ 5 h 36"/>
                  <a:gd name="T4" fmla="*/ 36 w 294"/>
                  <a:gd name="T5" fmla="*/ 5 h 36"/>
                  <a:gd name="T6" fmla="*/ 36 w 294"/>
                  <a:gd name="T7" fmla="*/ 5 h 36"/>
                  <a:gd name="T8" fmla="*/ 36 w 294"/>
                  <a:gd name="T9" fmla="*/ 5 h 36"/>
                  <a:gd name="T10" fmla="*/ 36 w 294"/>
                  <a:gd name="T11" fmla="*/ 5 h 36"/>
                  <a:gd name="T12" fmla="*/ 37 w 294"/>
                  <a:gd name="T13" fmla="*/ 5 h 36"/>
                  <a:gd name="T14" fmla="*/ 37 w 294"/>
                  <a:gd name="T15" fmla="*/ 5 h 36"/>
                  <a:gd name="T16" fmla="*/ 37 w 294"/>
                  <a:gd name="T17" fmla="*/ 5 h 36"/>
                  <a:gd name="T18" fmla="*/ 0 w 294"/>
                  <a:gd name="T19" fmla="*/ 0 h 36"/>
                  <a:gd name="T20" fmla="*/ 35 w 294"/>
                  <a:gd name="T21" fmla="*/ 5 h 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4" h="36">
                    <a:moveTo>
                      <a:pt x="279" y="36"/>
                    </a:moveTo>
                    <a:lnTo>
                      <a:pt x="280" y="36"/>
                    </a:lnTo>
                    <a:lnTo>
                      <a:pt x="282" y="36"/>
                    </a:lnTo>
                    <a:lnTo>
                      <a:pt x="284" y="36"/>
                    </a:lnTo>
                    <a:lnTo>
                      <a:pt x="286" y="36"/>
                    </a:lnTo>
                    <a:lnTo>
                      <a:pt x="288" y="36"/>
                    </a:lnTo>
                    <a:lnTo>
                      <a:pt x="290" y="36"/>
                    </a:lnTo>
                    <a:lnTo>
                      <a:pt x="292" y="34"/>
                    </a:lnTo>
                    <a:lnTo>
                      <a:pt x="294" y="34"/>
                    </a:lnTo>
                    <a:lnTo>
                      <a:pt x="0" y="0"/>
                    </a:lnTo>
                    <a:lnTo>
                      <a:pt x="279" y="36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32" name="Freeform 1238"/>
              <p:cNvSpPr>
                <a:spLocks/>
              </p:cNvSpPr>
              <p:nvPr/>
            </p:nvSpPr>
            <p:spPr bwMode="auto">
              <a:xfrm>
                <a:off x="2764" y="2405"/>
                <a:ext cx="155" cy="17"/>
              </a:xfrm>
              <a:custGeom>
                <a:avLst/>
                <a:gdLst>
                  <a:gd name="T0" fmla="*/ 37 w 309"/>
                  <a:gd name="T1" fmla="*/ 5 h 34"/>
                  <a:gd name="T2" fmla="*/ 37 w 309"/>
                  <a:gd name="T3" fmla="*/ 5 h 34"/>
                  <a:gd name="T4" fmla="*/ 38 w 309"/>
                  <a:gd name="T5" fmla="*/ 5 h 34"/>
                  <a:gd name="T6" fmla="*/ 38 w 309"/>
                  <a:gd name="T7" fmla="*/ 5 h 34"/>
                  <a:gd name="T8" fmla="*/ 38 w 309"/>
                  <a:gd name="T9" fmla="*/ 5 h 34"/>
                  <a:gd name="T10" fmla="*/ 38 w 309"/>
                  <a:gd name="T11" fmla="*/ 5 h 34"/>
                  <a:gd name="T12" fmla="*/ 39 w 309"/>
                  <a:gd name="T13" fmla="*/ 5 h 34"/>
                  <a:gd name="T14" fmla="*/ 39 w 309"/>
                  <a:gd name="T15" fmla="*/ 4 h 34"/>
                  <a:gd name="T16" fmla="*/ 39 w 309"/>
                  <a:gd name="T17" fmla="*/ 4 h 34"/>
                  <a:gd name="T18" fmla="*/ 0 w 309"/>
                  <a:gd name="T19" fmla="*/ 0 h 34"/>
                  <a:gd name="T20" fmla="*/ 37 w 309"/>
                  <a:gd name="T21" fmla="*/ 5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09" h="34">
                    <a:moveTo>
                      <a:pt x="294" y="34"/>
                    </a:moveTo>
                    <a:lnTo>
                      <a:pt x="296" y="34"/>
                    </a:lnTo>
                    <a:lnTo>
                      <a:pt x="298" y="34"/>
                    </a:lnTo>
                    <a:lnTo>
                      <a:pt x="300" y="34"/>
                    </a:lnTo>
                    <a:lnTo>
                      <a:pt x="302" y="34"/>
                    </a:lnTo>
                    <a:lnTo>
                      <a:pt x="304" y="34"/>
                    </a:lnTo>
                    <a:lnTo>
                      <a:pt x="305" y="34"/>
                    </a:lnTo>
                    <a:lnTo>
                      <a:pt x="307" y="32"/>
                    </a:lnTo>
                    <a:lnTo>
                      <a:pt x="309" y="32"/>
                    </a:lnTo>
                    <a:lnTo>
                      <a:pt x="0" y="0"/>
                    </a:lnTo>
                    <a:lnTo>
                      <a:pt x="294" y="34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33" name="Freeform 1239"/>
              <p:cNvSpPr>
                <a:spLocks/>
              </p:cNvSpPr>
              <p:nvPr/>
            </p:nvSpPr>
            <p:spPr bwMode="auto">
              <a:xfrm>
                <a:off x="2764" y="2405"/>
                <a:ext cx="164" cy="16"/>
              </a:xfrm>
              <a:custGeom>
                <a:avLst/>
                <a:gdLst>
                  <a:gd name="T0" fmla="*/ 39 w 328"/>
                  <a:gd name="T1" fmla="*/ 4 h 32"/>
                  <a:gd name="T2" fmla="*/ 40 w 328"/>
                  <a:gd name="T3" fmla="*/ 4 h 32"/>
                  <a:gd name="T4" fmla="*/ 40 w 328"/>
                  <a:gd name="T5" fmla="*/ 4 h 32"/>
                  <a:gd name="T6" fmla="*/ 40 w 328"/>
                  <a:gd name="T7" fmla="*/ 4 h 32"/>
                  <a:gd name="T8" fmla="*/ 40 w 328"/>
                  <a:gd name="T9" fmla="*/ 4 h 32"/>
                  <a:gd name="T10" fmla="*/ 41 w 328"/>
                  <a:gd name="T11" fmla="*/ 4 h 32"/>
                  <a:gd name="T12" fmla="*/ 41 w 328"/>
                  <a:gd name="T13" fmla="*/ 4 h 32"/>
                  <a:gd name="T14" fmla="*/ 41 w 328"/>
                  <a:gd name="T15" fmla="*/ 4 h 32"/>
                  <a:gd name="T16" fmla="*/ 41 w 328"/>
                  <a:gd name="T17" fmla="*/ 4 h 32"/>
                  <a:gd name="T18" fmla="*/ 0 w 328"/>
                  <a:gd name="T19" fmla="*/ 0 h 32"/>
                  <a:gd name="T20" fmla="*/ 39 w 328"/>
                  <a:gd name="T21" fmla="*/ 4 h 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8" h="32">
                    <a:moveTo>
                      <a:pt x="311" y="32"/>
                    </a:moveTo>
                    <a:lnTo>
                      <a:pt x="313" y="32"/>
                    </a:lnTo>
                    <a:lnTo>
                      <a:pt x="315" y="32"/>
                    </a:lnTo>
                    <a:lnTo>
                      <a:pt x="317" y="32"/>
                    </a:lnTo>
                    <a:lnTo>
                      <a:pt x="319" y="32"/>
                    </a:lnTo>
                    <a:lnTo>
                      <a:pt x="321" y="32"/>
                    </a:lnTo>
                    <a:lnTo>
                      <a:pt x="323" y="32"/>
                    </a:lnTo>
                    <a:lnTo>
                      <a:pt x="325" y="32"/>
                    </a:lnTo>
                    <a:lnTo>
                      <a:pt x="328" y="30"/>
                    </a:lnTo>
                    <a:lnTo>
                      <a:pt x="0" y="0"/>
                    </a:lnTo>
                    <a:lnTo>
                      <a:pt x="311" y="32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34" name="Freeform 1240"/>
              <p:cNvSpPr>
                <a:spLocks/>
              </p:cNvSpPr>
              <p:nvPr/>
            </p:nvSpPr>
            <p:spPr bwMode="auto">
              <a:xfrm>
                <a:off x="2764" y="2405"/>
                <a:ext cx="172" cy="15"/>
              </a:xfrm>
              <a:custGeom>
                <a:avLst/>
                <a:gdLst>
                  <a:gd name="T0" fmla="*/ 41 w 344"/>
                  <a:gd name="T1" fmla="*/ 4 h 30"/>
                  <a:gd name="T2" fmla="*/ 41 w 344"/>
                  <a:gd name="T3" fmla="*/ 4 h 30"/>
                  <a:gd name="T4" fmla="*/ 42 w 344"/>
                  <a:gd name="T5" fmla="*/ 4 h 30"/>
                  <a:gd name="T6" fmla="*/ 42 w 344"/>
                  <a:gd name="T7" fmla="*/ 4 h 30"/>
                  <a:gd name="T8" fmla="*/ 42 w 344"/>
                  <a:gd name="T9" fmla="*/ 4 h 30"/>
                  <a:gd name="T10" fmla="*/ 43 w 344"/>
                  <a:gd name="T11" fmla="*/ 4 h 30"/>
                  <a:gd name="T12" fmla="*/ 43 w 344"/>
                  <a:gd name="T13" fmla="*/ 4 h 30"/>
                  <a:gd name="T14" fmla="*/ 43 w 344"/>
                  <a:gd name="T15" fmla="*/ 4 h 30"/>
                  <a:gd name="T16" fmla="*/ 43 w 344"/>
                  <a:gd name="T17" fmla="*/ 4 h 30"/>
                  <a:gd name="T18" fmla="*/ 0 w 344"/>
                  <a:gd name="T19" fmla="*/ 0 h 30"/>
                  <a:gd name="T20" fmla="*/ 41 w 344"/>
                  <a:gd name="T21" fmla="*/ 4 h 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44" h="30">
                    <a:moveTo>
                      <a:pt x="327" y="30"/>
                    </a:moveTo>
                    <a:lnTo>
                      <a:pt x="328" y="30"/>
                    </a:lnTo>
                    <a:lnTo>
                      <a:pt x="332" y="30"/>
                    </a:lnTo>
                    <a:lnTo>
                      <a:pt x="334" y="30"/>
                    </a:lnTo>
                    <a:lnTo>
                      <a:pt x="336" y="30"/>
                    </a:lnTo>
                    <a:lnTo>
                      <a:pt x="338" y="28"/>
                    </a:lnTo>
                    <a:lnTo>
                      <a:pt x="340" y="28"/>
                    </a:lnTo>
                    <a:lnTo>
                      <a:pt x="342" y="28"/>
                    </a:lnTo>
                    <a:lnTo>
                      <a:pt x="344" y="28"/>
                    </a:lnTo>
                    <a:lnTo>
                      <a:pt x="0" y="0"/>
                    </a:lnTo>
                    <a:lnTo>
                      <a:pt x="327" y="30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35" name="Freeform 1241"/>
              <p:cNvSpPr>
                <a:spLocks/>
              </p:cNvSpPr>
              <p:nvPr/>
            </p:nvSpPr>
            <p:spPr bwMode="auto">
              <a:xfrm>
                <a:off x="2764" y="2405"/>
                <a:ext cx="181" cy="14"/>
              </a:xfrm>
              <a:custGeom>
                <a:avLst/>
                <a:gdLst>
                  <a:gd name="T0" fmla="*/ 43 w 361"/>
                  <a:gd name="T1" fmla="*/ 4 h 28"/>
                  <a:gd name="T2" fmla="*/ 44 w 361"/>
                  <a:gd name="T3" fmla="*/ 4 h 28"/>
                  <a:gd name="T4" fmla="*/ 44 w 361"/>
                  <a:gd name="T5" fmla="*/ 4 h 28"/>
                  <a:gd name="T6" fmla="*/ 44 w 361"/>
                  <a:gd name="T7" fmla="*/ 4 h 28"/>
                  <a:gd name="T8" fmla="*/ 45 w 361"/>
                  <a:gd name="T9" fmla="*/ 4 h 28"/>
                  <a:gd name="T10" fmla="*/ 45 w 361"/>
                  <a:gd name="T11" fmla="*/ 4 h 28"/>
                  <a:gd name="T12" fmla="*/ 45 w 361"/>
                  <a:gd name="T13" fmla="*/ 4 h 28"/>
                  <a:gd name="T14" fmla="*/ 45 w 361"/>
                  <a:gd name="T15" fmla="*/ 4 h 28"/>
                  <a:gd name="T16" fmla="*/ 46 w 361"/>
                  <a:gd name="T17" fmla="*/ 4 h 28"/>
                  <a:gd name="T18" fmla="*/ 0 w 361"/>
                  <a:gd name="T19" fmla="*/ 0 h 28"/>
                  <a:gd name="T20" fmla="*/ 43 w 361"/>
                  <a:gd name="T21" fmla="*/ 4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61" h="28">
                    <a:moveTo>
                      <a:pt x="344" y="28"/>
                    </a:moveTo>
                    <a:lnTo>
                      <a:pt x="346" y="28"/>
                    </a:lnTo>
                    <a:lnTo>
                      <a:pt x="348" y="28"/>
                    </a:lnTo>
                    <a:lnTo>
                      <a:pt x="350" y="26"/>
                    </a:lnTo>
                    <a:lnTo>
                      <a:pt x="353" y="26"/>
                    </a:lnTo>
                    <a:lnTo>
                      <a:pt x="355" y="26"/>
                    </a:lnTo>
                    <a:lnTo>
                      <a:pt x="357" y="26"/>
                    </a:lnTo>
                    <a:lnTo>
                      <a:pt x="359" y="26"/>
                    </a:lnTo>
                    <a:lnTo>
                      <a:pt x="361" y="26"/>
                    </a:lnTo>
                    <a:lnTo>
                      <a:pt x="0" y="0"/>
                    </a:lnTo>
                    <a:lnTo>
                      <a:pt x="344" y="28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36" name="Freeform 1242"/>
              <p:cNvSpPr>
                <a:spLocks/>
              </p:cNvSpPr>
              <p:nvPr/>
            </p:nvSpPr>
            <p:spPr bwMode="auto">
              <a:xfrm>
                <a:off x="2764" y="2405"/>
                <a:ext cx="188" cy="12"/>
              </a:xfrm>
              <a:custGeom>
                <a:avLst/>
                <a:gdLst>
                  <a:gd name="T0" fmla="*/ 46 w 376"/>
                  <a:gd name="T1" fmla="*/ 3 h 24"/>
                  <a:gd name="T2" fmla="*/ 46 w 376"/>
                  <a:gd name="T3" fmla="*/ 3 h 24"/>
                  <a:gd name="T4" fmla="*/ 46 w 376"/>
                  <a:gd name="T5" fmla="*/ 3 h 24"/>
                  <a:gd name="T6" fmla="*/ 46 w 376"/>
                  <a:gd name="T7" fmla="*/ 3 h 24"/>
                  <a:gd name="T8" fmla="*/ 47 w 376"/>
                  <a:gd name="T9" fmla="*/ 3 h 24"/>
                  <a:gd name="T10" fmla="*/ 47 w 376"/>
                  <a:gd name="T11" fmla="*/ 3 h 24"/>
                  <a:gd name="T12" fmla="*/ 47 w 376"/>
                  <a:gd name="T13" fmla="*/ 3 h 24"/>
                  <a:gd name="T14" fmla="*/ 47 w 376"/>
                  <a:gd name="T15" fmla="*/ 3 h 24"/>
                  <a:gd name="T16" fmla="*/ 47 w 376"/>
                  <a:gd name="T17" fmla="*/ 3 h 24"/>
                  <a:gd name="T18" fmla="*/ 0 w 376"/>
                  <a:gd name="T19" fmla="*/ 0 h 24"/>
                  <a:gd name="T20" fmla="*/ 46 w 376"/>
                  <a:gd name="T21" fmla="*/ 3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6" h="24">
                    <a:moveTo>
                      <a:pt x="361" y="24"/>
                    </a:moveTo>
                    <a:lnTo>
                      <a:pt x="363" y="24"/>
                    </a:lnTo>
                    <a:lnTo>
                      <a:pt x="365" y="24"/>
                    </a:lnTo>
                    <a:lnTo>
                      <a:pt x="367" y="24"/>
                    </a:lnTo>
                    <a:lnTo>
                      <a:pt x="369" y="24"/>
                    </a:lnTo>
                    <a:lnTo>
                      <a:pt x="371" y="23"/>
                    </a:lnTo>
                    <a:lnTo>
                      <a:pt x="373" y="23"/>
                    </a:lnTo>
                    <a:lnTo>
                      <a:pt x="375" y="23"/>
                    </a:lnTo>
                    <a:lnTo>
                      <a:pt x="376" y="23"/>
                    </a:lnTo>
                    <a:lnTo>
                      <a:pt x="0" y="0"/>
                    </a:lnTo>
                    <a:lnTo>
                      <a:pt x="361" y="24"/>
                    </a:ln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37" name="Freeform 1243"/>
              <p:cNvSpPr>
                <a:spLocks/>
              </p:cNvSpPr>
              <p:nvPr/>
            </p:nvSpPr>
            <p:spPr bwMode="auto">
              <a:xfrm>
                <a:off x="2764" y="2405"/>
                <a:ext cx="196" cy="11"/>
              </a:xfrm>
              <a:custGeom>
                <a:avLst/>
                <a:gdLst>
                  <a:gd name="T0" fmla="*/ 48 w 392"/>
                  <a:gd name="T1" fmla="*/ 2 h 23"/>
                  <a:gd name="T2" fmla="*/ 48 w 392"/>
                  <a:gd name="T3" fmla="*/ 2 h 23"/>
                  <a:gd name="T4" fmla="*/ 48 w 392"/>
                  <a:gd name="T5" fmla="*/ 2 h 23"/>
                  <a:gd name="T6" fmla="*/ 48 w 392"/>
                  <a:gd name="T7" fmla="*/ 2 h 23"/>
                  <a:gd name="T8" fmla="*/ 49 w 392"/>
                  <a:gd name="T9" fmla="*/ 2 h 23"/>
                  <a:gd name="T10" fmla="*/ 49 w 392"/>
                  <a:gd name="T11" fmla="*/ 2 h 23"/>
                  <a:gd name="T12" fmla="*/ 49 w 392"/>
                  <a:gd name="T13" fmla="*/ 2 h 23"/>
                  <a:gd name="T14" fmla="*/ 49 w 392"/>
                  <a:gd name="T15" fmla="*/ 2 h 23"/>
                  <a:gd name="T16" fmla="*/ 49 w 392"/>
                  <a:gd name="T17" fmla="*/ 2 h 23"/>
                  <a:gd name="T18" fmla="*/ 0 w 392"/>
                  <a:gd name="T19" fmla="*/ 0 h 23"/>
                  <a:gd name="T20" fmla="*/ 48 w 392"/>
                  <a:gd name="T21" fmla="*/ 2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2" h="23">
                    <a:moveTo>
                      <a:pt x="378" y="23"/>
                    </a:moveTo>
                    <a:lnTo>
                      <a:pt x="380" y="21"/>
                    </a:lnTo>
                    <a:lnTo>
                      <a:pt x="382" y="21"/>
                    </a:lnTo>
                    <a:lnTo>
                      <a:pt x="384" y="21"/>
                    </a:lnTo>
                    <a:lnTo>
                      <a:pt x="386" y="21"/>
                    </a:lnTo>
                    <a:lnTo>
                      <a:pt x="388" y="21"/>
                    </a:lnTo>
                    <a:lnTo>
                      <a:pt x="390" y="19"/>
                    </a:lnTo>
                    <a:lnTo>
                      <a:pt x="392" y="19"/>
                    </a:lnTo>
                    <a:lnTo>
                      <a:pt x="0" y="0"/>
                    </a:lnTo>
                    <a:lnTo>
                      <a:pt x="378" y="23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38" name="Freeform 1244"/>
              <p:cNvSpPr>
                <a:spLocks/>
              </p:cNvSpPr>
              <p:nvPr/>
            </p:nvSpPr>
            <p:spPr bwMode="auto">
              <a:xfrm>
                <a:off x="2764" y="2405"/>
                <a:ext cx="203" cy="9"/>
              </a:xfrm>
              <a:custGeom>
                <a:avLst/>
                <a:gdLst>
                  <a:gd name="T0" fmla="*/ 49 w 405"/>
                  <a:gd name="T1" fmla="*/ 2 h 19"/>
                  <a:gd name="T2" fmla="*/ 50 w 405"/>
                  <a:gd name="T3" fmla="*/ 2 h 19"/>
                  <a:gd name="T4" fmla="*/ 50 w 405"/>
                  <a:gd name="T5" fmla="*/ 2 h 19"/>
                  <a:gd name="T6" fmla="*/ 50 w 405"/>
                  <a:gd name="T7" fmla="*/ 2 h 19"/>
                  <a:gd name="T8" fmla="*/ 50 w 405"/>
                  <a:gd name="T9" fmla="*/ 2 h 19"/>
                  <a:gd name="T10" fmla="*/ 51 w 405"/>
                  <a:gd name="T11" fmla="*/ 2 h 19"/>
                  <a:gd name="T12" fmla="*/ 51 w 405"/>
                  <a:gd name="T13" fmla="*/ 1 h 19"/>
                  <a:gd name="T14" fmla="*/ 51 w 405"/>
                  <a:gd name="T15" fmla="*/ 1 h 19"/>
                  <a:gd name="T16" fmla="*/ 51 w 405"/>
                  <a:gd name="T17" fmla="*/ 1 h 19"/>
                  <a:gd name="T18" fmla="*/ 0 w 405"/>
                  <a:gd name="T19" fmla="*/ 0 h 19"/>
                  <a:gd name="T20" fmla="*/ 49 w 405"/>
                  <a:gd name="T21" fmla="*/ 2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05" h="19">
                    <a:moveTo>
                      <a:pt x="392" y="19"/>
                    </a:moveTo>
                    <a:lnTo>
                      <a:pt x="394" y="19"/>
                    </a:lnTo>
                    <a:lnTo>
                      <a:pt x="396" y="17"/>
                    </a:lnTo>
                    <a:lnTo>
                      <a:pt x="398" y="17"/>
                    </a:lnTo>
                    <a:lnTo>
                      <a:pt x="400" y="17"/>
                    </a:lnTo>
                    <a:lnTo>
                      <a:pt x="401" y="17"/>
                    </a:lnTo>
                    <a:lnTo>
                      <a:pt x="403" y="15"/>
                    </a:lnTo>
                    <a:lnTo>
                      <a:pt x="405" y="15"/>
                    </a:lnTo>
                    <a:lnTo>
                      <a:pt x="0" y="0"/>
                    </a:lnTo>
                    <a:lnTo>
                      <a:pt x="392" y="19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39" name="Freeform 1245"/>
              <p:cNvSpPr>
                <a:spLocks/>
              </p:cNvSpPr>
              <p:nvPr/>
            </p:nvSpPr>
            <p:spPr bwMode="auto">
              <a:xfrm>
                <a:off x="2764" y="2405"/>
                <a:ext cx="209" cy="7"/>
              </a:xfrm>
              <a:custGeom>
                <a:avLst/>
                <a:gdLst>
                  <a:gd name="T0" fmla="*/ 50 w 419"/>
                  <a:gd name="T1" fmla="*/ 1 h 15"/>
                  <a:gd name="T2" fmla="*/ 50 w 419"/>
                  <a:gd name="T3" fmla="*/ 1 h 15"/>
                  <a:gd name="T4" fmla="*/ 51 w 419"/>
                  <a:gd name="T5" fmla="*/ 1 h 15"/>
                  <a:gd name="T6" fmla="*/ 51 w 419"/>
                  <a:gd name="T7" fmla="*/ 1 h 15"/>
                  <a:gd name="T8" fmla="*/ 51 w 419"/>
                  <a:gd name="T9" fmla="*/ 1 h 15"/>
                  <a:gd name="T10" fmla="*/ 51 w 419"/>
                  <a:gd name="T11" fmla="*/ 1 h 15"/>
                  <a:gd name="T12" fmla="*/ 51 w 419"/>
                  <a:gd name="T13" fmla="*/ 1 h 15"/>
                  <a:gd name="T14" fmla="*/ 52 w 419"/>
                  <a:gd name="T15" fmla="*/ 1 h 15"/>
                  <a:gd name="T16" fmla="*/ 52 w 419"/>
                  <a:gd name="T17" fmla="*/ 1 h 15"/>
                  <a:gd name="T18" fmla="*/ 0 w 419"/>
                  <a:gd name="T19" fmla="*/ 0 h 15"/>
                  <a:gd name="T20" fmla="*/ 50 w 419"/>
                  <a:gd name="T21" fmla="*/ 1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9" h="15">
                    <a:moveTo>
                      <a:pt x="405" y="15"/>
                    </a:moveTo>
                    <a:lnTo>
                      <a:pt x="407" y="15"/>
                    </a:lnTo>
                    <a:lnTo>
                      <a:pt x="409" y="13"/>
                    </a:lnTo>
                    <a:lnTo>
                      <a:pt x="411" y="13"/>
                    </a:lnTo>
                    <a:lnTo>
                      <a:pt x="413" y="13"/>
                    </a:lnTo>
                    <a:lnTo>
                      <a:pt x="415" y="11"/>
                    </a:lnTo>
                    <a:lnTo>
                      <a:pt x="417" y="11"/>
                    </a:lnTo>
                    <a:lnTo>
                      <a:pt x="419" y="11"/>
                    </a:lnTo>
                    <a:lnTo>
                      <a:pt x="0" y="0"/>
                    </a:lnTo>
                    <a:lnTo>
                      <a:pt x="405" y="15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40" name="Freeform 1246"/>
              <p:cNvSpPr>
                <a:spLocks/>
              </p:cNvSpPr>
              <p:nvPr/>
            </p:nvSpPr>
            <p:spPr bwMode="auto">
              <a:xfrm>
                <a:off x="2764" y="2405"/>
                <a:ext cx="212" cy="5"/>
              </a:xfrm>
              <a:custGeom>
                <a:avLst/>
                <a:gdLst>
                  <a:gd name="T0" fmla="*/ 53 w 424"/>
                  <a:gd name="T1" fmla="*/ 2 h 9"/>
                  <a:gd name="T2" fmla="*/ 53 w 424"/>
                  <a:gd name="T3" fmla="*/ 2 h 9"/>
                  <a:gd name="T4" fmla="*/ 53 w 424"/>
                  <a:gd name="T5" fmla="*/ 2 h 9"/>
                  <a:gd name="T6" fmla="*/ 53 w 424"/>
                  <a:gd name="T7" fmla="*/ 2 h 9"/>
                  <a:gd name="T8" fmla="*/ 53 w 424"/>
                  <a:gd name="T9" fmla="*/ 1 h 9"/>
                  <a:gd name="T10" fmla="*/ 53 w 424"/>
                  <a:gd name="T11" fmla="*/ 1 h 9"/>
                  <a:gd name="T12" fmla="*/ 53 w 424"/>
                  <a:gd name="T13" fmla="*/ 1 h 9"/>
                  <a:gd name="T14" fmla="*/ 53 w 424"/>
                  <a:gd name="T15" fmla="*/ 1 h 9"/>
                  <a:gd name="T16" fmla="*/ 53 w 424"/>
                  <a:gd name="T17" fmla="*/ 1 h 9"/>
                  <a:gd name="T18" fmla="*/ 0 w 424"/>
                  <a:gd name="T19" fmla="*/ 0 h 9"/>
                  <a:gd name="T20" fmla="*/ 53 w 424"/>
                  <a:gd name="T21" fmla="*/ 2 h 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24" h="9">
                    <a:moveTo>
                      <a:pt x="417" y="9"/>
                    </a:moveTo>
                    <a:lnTo>
                      <a:pt x="419" y="9"/>
                    </a:lnTo>
                    <a:lnTo>
                      <a:pt x="421" y="9"/>
                    </a:lnTo>
                    <a:lnTo>
                      <a:pt x="423" y="7"/>
                    </a:lnTo>
                    <a:lnTo>
                      <a:pt x="424" y="5"/>
                    </a:lnTo>
                    <a:lnTo>
                      <a:pt x="0" y="0"/>
                    </a:lnTo>
                    <a:lnTo>
                      <a:pt x="417" y="9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41" name="Freeform 1247"/>
              <p:cNvSpPr>
                <a:spLocks/>
              </p:cNvSpPr>
              <p:nvPr/>
            </p:nvSpPr>
            <p:spPr bwMode="auto">
              <a:xfrm>
                <a:off x="2764" y="2405"/>
                <a:ext cx="215" cy="3"/>
              </a:xfrm>
              <a:custGeom>
                <a:avLst/>
                <a:gdLst>
                  <a:gd name="T0" fmla="*/ 54 w 430"/>
                  <a:gd name="T1" fmla="*/ 1 h 5"/>
                  <a:gd name="T2" fmla="*/ 54 w 430"/>
                  <a:gd name="T3" fmla="*/ 1 h 5"/>
                  <a:gd name="T4" fmla="*/ 54 w 430"/>
                  <a:gd name="T5" fmla="*/ 1 h 5"/>
                  <a:gd name="T6" fmla="*/ 54 w 430"/>
                  <a:gd name="T7" fmla="*/ 1 h 5"/>
                  <a:gd name="T8" fmla="*/ 54 w 430"/>
                  <a:gd name="T9" fmla="*/ 1 h 5"/>
                  <a:gd name="T10" fmla="*/ 54 w 430"/>
                  <a:gd name="T11" fmla="*/ 1 h 5"/>
                  <a:gd name="T12" fmla="*/ 54 w 430"/>
                  <a:gd name="T13" fmla="*/ 1 h 5"/>
                  <a:gd name="T14" fmla="*/ 54 w 430"/>
                  <a:gd name="T15" fmla="*/ 1 h 5"/>
                  <a:gd name="T16" fmla="*/ 54 w 430"/>
                  <a:gd name="T17" fmla="*/ 1 h 5"/>
                  <a:gd name="T18" fmla="*/ 0 w 430"/>
                  <a:gd name="T19" fmla="*/ 0 h 5"/>
                  <a:gd name="T20" fmla="*/ 54 w 430"/>
                  <a:gd name="T21" fmla="*/ 1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0" h="5">
                    <a:moveTo>
                      <a:pt x="426" y="5"/>
                    </a:moveTo>
                    <a:lnTo>
                      <a:pt x="426" y="5"/>
                    </a:lnTo>
                    <a:lnTo>
                      <a:pt x="428" y="3"/>
                    </a:lnTo>
                    <a:lnTo>
                      <a:pt x="430" y="1"/>
                    </a:lnTo>
                    <a:lnTo>
                      <a:pt x="0" y="0"/>
                    </a:lnTo>
                    <a:lnTo>
                      <a:pt x="426" y="5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42" name="Freeform 1248"/>
              <p:cNvSpPr>
                <a:spLocks/>
              </p:cNvSpPr>
              <p:nvPr/>
            </p:nvSpPr>
            <p:spPr bwMode="auto">
              <a:xfrm>
                <a:off x="2764" y="2378"/>
                <a:ext cx="217" cy="27"/>
              </a:xfrm>
              <a:custGeom>
                <a:avLst/>
                <a:gdLst>
                  <a:gd name="T0" fmla="*/ 55 w 434"/>
                  <a:gd name="T1" fmla="*/ 7 h 54"/>
                  <a:gd name="T2" fmla="*/ 54 w 434"/>
                  <a:gd name="T3" fmla="*/ 6 h 54"/>
                  <a:gd name="T4" fmla="*/ 53 w 434"/>
                  <a:gd name="T5" fmla="*/ 6 h 54"/>
                  <a:gd name="T6" fmla="*/ 52 w 434"/>
                  <a:gd name="T7" fmla="*/ 5 h 54"/>
                  <a:gd name="T8" fmla="*/ 50 w 434"/>
                  <a:gd name="T9" fmla="*/ 4 h 54"/>
                  <a:gd name="T10" fmla="*/ 48 w 434"/>
                  <a:gd name="T11" fmla="*/ 4 h 54"/>
                  <a:gd name="T12" fmla="*/ 45 w 434"/>
                  <a:gd name="T13" fmla="*/ 3 h 54"/>
                  <a:gd name="T14" fmla="*/ 42 w 434"/>
                  <a:gd name="T15" fmla="*/ 3 h 54"/>
                  <a:gd name="T16" fmla="*/ 39 w 434"/>
                  <a:gd name="T17" fmla="*/ 2 h 54"/>
                  <a:gd name="T18" fmla="*/ 35 w 434"/>
                  <a:gd name="T19" fmla="*/ 2 h 54"/>
                  <a:gd name="T20" fmla="*/ 30 w 434"/>
                  <a:gd name="T21" fmla="*/ 2 h 54"/>
                  <a:gd name="T22" fmla="*/ 26 w 434"/>
                  <a:gd name="T23" fmla="*/ 1 h 54"/>
                  <a:gd name="T24" fmla="*/ 21 w 434"/>
                  <a:gd name="T25" fmla="*/ 1 h 54"/>
                  <a:gd name="T26" fmla="*/ 16 w 434"/>
                  <a:gd name="T27" fmla="*/ 1 h 54"/>
                  <a:gd name="T28" fmla="*/ 11 w 434"/>
                  <a:gd name="T29" fmla="*/ 1 h 54"/>
                  <a:gd name="T30" fmla="*/ 6 w 434"/>
                  <a:gd name="T31" fmla="*/ 1 h 54"/>
                  <a:gd name="T32" fmla="*/ 0 w 434"/>
                  <a:gd name="T33" fmla="*/ 0 h 54"/>
                  <a:gd name="T34" fmla="*/ 3 w 434"/>
                  <a:gd name="T35" fmla="*/ 1 h 54"/>
                  <a:gd name="T36" fmla="*/ 9 w 434"/>
                  <a:gd name="T37" fmla="*/ 1 h 54"/>
                  <a:gd name="T38" fmla="*/ 14 w 434"/>
                  <a:gd name="T39" fmla="*/ 1 h 54"/>
                  <a:gd name="T40" fmla="*/ 19 w 434"/>
                  <a:gd name="T41" fmla="*/ 1 h 54"/>
                  <a:gd name="T42" fmla="*/ 24 w 434"/>
                  <a:gd name="T43" fmla="*/ 2 h 54"/>
                  <a:gd name="T44" fmla="*/ 28 w 434"/>
                  <a:gd name="T45" fmla="*/ 2 h 54"/>
                  <a:gd name="T46" fmla="*/ 32 w 434"/>
                  <a:gd name="T47" fmla="*/ 2 h 54"/>
                  <a:gd name="T48" fmla="*/ 36 w 434"/>
                  <a:gd name="T49" fmla="*/ 3 h 54"/>
                  <a:gd name="T50" fmla="*/ 40 w 434"/>
                  <a:gd name="T51" fmla="*/ 3 h 54"/>
                  <a:gd name="T52" fmla="*/ 43 w 434"/>
                  <a:gd name="T53" fmla="*/ 4 h 54"/>
                  <a:gd name="T54" fmla="*/ 46 w 434"/>
                  <a:gd name="T55" fmla="*/ 4 h 54"/>
                  <a:gd name="T56" fmla="*/ 49 w 434"/>
                  <a:gd name="T57" fmla="*/ 4 h 54"/>
                  <a:gd name="T58" fmla="*/ 51 w 434"/>
                  <a:gd name="T59" fmla="*/ 5 h 54"/>
                  <a:gd name="T60" fmla="*/ 52 w 434"/>
                  <a:gd name="T61" fmla="*/ 6 h 54"/>
                  <a:gd name="T62" fmla="*/ 53 w 434"/>
                  <a:gd name="T63" fmla="*/ 6 h 54"/>
                  <a:gd name="T64" fmla="*/ 53 w 434"/>
                  <a:gd name="T65" fmla="*/ 7 h 54"/>
                  <a:gd name="T66" fmla="*/ 55 w 434"/>
                  <a:gd name="T67" fmla="*/ 7 h 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4" h="54">
                    <a:moveTo>
                      <a:pt x="434" y="54"/>
                    </a:moveTo>
                    <a:lnTo>
                      <a:pt x="434" y="54"/>
                    </a:lnTo>
                    <a:lnTo>
                      <a:pt x="434" y="50"/>
                    </a:lnTo>
                    <a:lnTo>
                      <a:pt x="432" y="46"/>
                    </a:lnTo>
                    <a:lnTo>
                      <a:pt x="428" y="44"/>
                    </a:lnTo>
                    <a:lnTo>
                      <a:pt x="424" y="42"/>
                    </a:lnTo>
                    <a:lnTo>
                      <a:pt x="421" y="38"/>
                    </a:lnTo>
                    <a:lnTo>
                      <a:pt x="413" y="36"/>
                    </a:lnTo>
                    <a:lnTo>
                      <a:pt x="407" y="34"/>
                    </a:lnTo>
                    <a:lnTo>
                      <a:pt x="398" y="32"/>
                    </a:lnTo>
                    <a:lnTo>
                      <a:pt x="390" y="29"/>
                    </a:lnTo>
                    <a:lnTo>
                      <a:pt x="380" y="27"/>
                    </a:lnTo>
                    <a:lnTo>
                      <a:pt x="369" y="25"/>
                    </a:lnTo>
                    <a:lnTo>
                      <a:pt x="357" y="23"/>
                    </a:lnTo>
                    <a:lnTo>
                      <a:pt x="346" y="21"/>
                    </a:lnTo>
                    <a:lnTo>
                      <a:pt x="332" y="19"/>
                    </a:lnTo>
                    <a:lnTo>
                      <a:pt x="319" y="17"/>
                    </a:lnTo>
                    <a:lnTo>
                      <a:pt x="305" y="15"/>
                    </a:lnTo>
                    <a:lnTo>
                      <a:pt x="290" y="13"/>
                    </a:lnTo>
                    <a:lnTo>
                      <a:pt x="275" y="11"/>
                    </a:lnTo>
                    <a:lnTo>
                      <a:pt x="257" y="11"/>
                    </a:lnTo>
                    <a:lnTo>
                      <a:pt x="240" y="9"/>
                    </a:lnTo>
                    <a:lnTo>
                      <a:pt x="223" y="7"/>
                    </a:lnTo>
                    <a:lnTo>
                      <a:pt x="206" y="7"/>
                    </a:lnTo>
                    <a:lnTo>
                      <a:pt x="186" y="6"/>
                    </a:lnTo>
                    <a:lnTo>
                      <a:pt x="167" y="6"/>
                    </a:lnTo>
                    <a:lnTo>
                      <a:pt x="148" y="4"/>
                    </a:lnTo>
                    <a:lnTo>
                      <a:pt x="127" y="4"/>
                    </a:lnTo>
                    <a:lnTo>
                      <a:pt x="108" y="2"/>
                    </a:lnTo>
                    <a:lnTo>
                      <a:pt x="87" y="2"/>
                    </a:lnTo>
                    <a:lnTo>
                      <a:pt x="65" y="2"/>
                    </a:lnTo>
                    <a:lnTo>
                      <a:pt x="44" y="2"/>
                    </a:lnTo>
                    <a:lnTo>
                      <a:pt x="21" y="2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1" y="6"/>
                    </a:lnTo>
                    <a:lnTo>
                      <a:pt x="44" y="6"/>
                    </a:lnTo>
                    <a:lnTo>
                      <a:pt x="65" y="6"/>
                    </a:lnTo>
                    <a:lnTo>
                      <a:pt x="87" y="6"/>
                    </a:lnTo>
                    <a:lnTo>
                      <a:pt x="108" y="7"/>
                    </a:lnTo>
                    <a:lnTo>
                      <a:pt x="127" y="7"/>
                    </a:lnTo>
                    <a:lnTo>
                      <a:pt x="148" y="7"/>
                    </a:lnTo>
                    <a:lnTo>
                      <a:pt x="167" y="9"/>
                    </a:lnTo>
                    <a:lnTo>
                      <a:pt x="186" y="9"/>
                    </a:lnTo>
                    <a:lnTo>
                      <a:pt x="204" y="11"/>
                    </a:lnTo>
                    <a:lnTo>
                      <a:pt x="223" y="11"/>
                    </a:lnTo>
                    <a:lnTo>
                      <a:pt x="240" y="13"/>
                    </a:lnTo>
                    <a:lnTo>
                      <a:pt x="255" y="15"/>
                    </a:lnTo>
                    <a:lnTo>
                      <a:pt x="273" y="17"/>
                    </a:lnTo>
                    <a:lnTo>
                      <a:pt x="288" y="17"/>
                    </a:lnTo>
                    <a:lnTo>
                      <a:pt x="304" y="19"/>
                    </a:lnTo>
                    <a:lnTo>
                      <a:pt x="317" y="21"/>
                    </a:lnTo>
                    <a:lnTo>
                      <a:pt x="330" y="23"/>
                    </a:lnTo>
                    <a:lnTo>
                      <a:pt x="344" y="25"/>
                    </a:lnTo>
                    <a:lnTo>
                      <a:pt x="355" y="27"/>
                    </a:lnTo>
                    <a:lnTo>
                      <a:pt x="367" y="29"/>
                    </a:lnTo>
                    <a:lnTo>
                      <a:pt x="376" y="30"/>
                    </a:lnTo>
                    <a:lnTo>
                      <a:pt x="386" y="32"/>
                    </a:lnTo>
                    <a:lnTo>
                      <a:pt x="394" y="34"/>
                    </a:lnTo>
                    <a:lnTo>
                      <a:pt x="401" y="38"/>
                    </a:lnTo>
                    <a:lnTo>
                      <a:pt x="407" y="40"/>
                    </a:lnTo>
                    <a:lnTo>
                      <a:pt x="413" y="42"/>
                    </a:lnTo>
                    <a:lnTo>
                      <a:pt x="417" y="44"/>
                    </a:lnTo>
                    <a:lnTo>
                      <a:pt x="421" y="46"/>
                    </a:lnTo>
                    <a:lnTo>
                      <a:pt x="424" y="48"/>
                    </a:lnTo>
                    <a:lnTo>
                      <a:pt x="424" y="50"/>
                    </a:lnTo>
                    <a:lnTo>
                      <a:pt x="426" y="54"/>
                    </a:lnTo>
                    <a:lnTo>
                      <a:pt x="434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43" name="Freeform 1249"/>
              <p:cNvSpPr>
                <a:spLocks/>
              </p:cNvSpPr>
              <p:nvPr/>
            </p:nvSpPr>
            <p:spPr bwMode="auto">
              <a:xfrm>
                <a:off x="2764" y="2405"/>
                <a:ext cx="217" cy="25"/>
              </a:xfrm>
              <a:custGeom>
                <a:avLst/>
                <a:gdLst>
                  <a:gd name="T0" fmla="*/ 0 w 434"/>
                  <a:gd name="T1" fmla="*/ 7 h 49"/>
                  <a:gd name="T2" fmla="*/ 6 w 434"/>
                  <a:gd name="T3" fmla="*/ 7 h 49"/>
                  <a:gd name="T4" fmla="*/ 11 w 434"/>
                  <a:gd name="T5" fmla="*/ 7 h 49"/>
                  <a:gd name="T6" fmla="*/ 16 w 434"/>
                  <a:gd name="T7" fmla="*/ 6 h 49"/>
                  <a:gd name="T8" fmla="*/ 21 w 434"/>
                  <a:gd name="T9" fmla="*/ 6 h 49"/>
                  <a:gd name="T10" fmla="*/ 26 w 434"/>
                  <a:gd name="T11" fmla="*/ 6 h 49"/>
                  <a:gd name="T12" fmla="*/ 30 w 434"/>
                  <a:gd name="T13" fmla="*/ 6 h 49"/>
                  <a:gd name="T14" fmla="*/ 35 w 434"/>
                  <a:gd name="T15" fmla="*/ 5 h 49"/>
                  <a:gd name="T16" fmla="*/ 39 w 434"/>
                  <a:gd name="T17" fmla="*/ 5 h 49"/>
                  <a:gd name="T18" fmla="*/ 42 w 434"/>
                  <a:gd name="T19" fmla="*/ 4 h 49"/>
                  <a:gd name="T20" fmla="*/ 45 w 434"/>
                  <a:gd name="T21" fmla="*/ 4 h 49"/>
                  <a:gd name="T22" fmla="*/ 48 w 434"/>
                  <a:gd name="T23" fmla="*/ 3 h 49"/>
                  <a:gd name="T24" fmla="*/ 50 w 434"/>
                  <a:gd name="T25" fmla="*/ 3 h 49"/>
                  <a:gd name="T26" fmla="*/ 52 w 434"/>
                  <a:gd name="T27" fmla="*/ 2 h 49"/>
                  <a:gd name="T28" fmla="*/ 53 w 434"/>
                  <a:gd name="T29" fmla="*/ 2 h 49"/>
                  <a:gd name="T30" fmla="*/ 54 w 434"/>
                  <a:gd name="T31" fmla="*/ 1 h 49"/>
                  <a:gd name="T32" fmla="*/ 55 w 434"/>
                  <a:gd name="T33" fmla="*/ 0 h 49"/>
                  <a:gd name="T34" fmla="*/ 53 w 434"/>
                  <a:gd name="T35" fmla="*/ 1 h 49"/>
                  <a:gd name="T36" fmla="*/ 53 w 434"/>
                  <a:gd name="T37" fmla="*/ 1 h 49"/>
                  <a:gd name="T38" fmla="*/ 52 w 434"/>
                  <a:gd name="T39" fmla="*/ 2 h 49"/>
                  <a:gd name="T40" fmla="*/ 51 w 434"/>
                  <a:gd name="T41" fmla="*/ 2 h 49"/>
                  <a:gd name="T42" fmla="*/ 49 w 434"/>
                  <a:gd name="T43" fmla="*/ 3 h 49"/>
                  <a:gd name="T44" fmla="*/ 46 w 434"/>
                  <a:gd name="T45" fmla="*/ 3 h 49"/>
                  <a:gd name="T46" fmla="*/ 43 w 434"/>
                  <a:gd name="T47" fmla="*/ 4 h 49"/>
                  <a:gd name="T48" fmla="*/ 40 w 434"/>
                  <a:gd name="T49" fmla="*/ 4 h 49"/>
                  <a:gd name="T50" fmla="*/ 36 w 434"/>
                  <a:gd name="T51" fmla="*/ 4 h 49"/>
                  <a:gd name="T52" fmla="*/ 32 w 434"/>
                  <a:gd name="T53" fmla="*/ 5 h 49"/>
                  <a:gd name="T54" fmla="*/ 28 w 434"/>
                  <a:gd name="T55" fmla="*/ 5 h 49"/>
                  <a:gd name="T56" fmla="*/ 24 w 434"/>
                  <a:gd name="T57" fmla="*/ 6 h 49"/>
                  <a:gd name="T58" fmla="*/ 19 w 434"/>
                  <a:gd name="T59" fmla="*/ 6 h 49"/>
                  <a:gd name="T60" fmla="*/ 14 w 434"/>
                  <a:gd name="T61" fmla="*/ 6 h 49"/>
                  <a:gd name="T62" fmla="*/ 9 w 434"/>
                  <a:gd name="T63" fmla="*/ 6 h 49"/>
                  <a:gd name="T64" fmla="*/ 3 w 434"/>
                  <a:gd name="T65" fmla="*/ 6 h 49"/>
                  <a:gd name="T66" fmla="*/ 0 w 434"/>
                  <a:gd name="T67" fmla="*/ 7 h 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4" h="49">
                    <a:moveTo>
                      <a:pt x="0" y="49"/>
                    </a:moveTo>
                    <a:lnTo>
                      <a:pt x="0" y="49"/>
                    </a:lnTo>
                    <a:lnTo>
                      <a:pt x="21" y="49"/>
                    </a:lnTo>
                    <a:lnTo>
                      <a:pt x="44" y="49"/>
                    </a:lnTo>
                    <a:lnTo>
                      <a:pt x="65" y="49"/>
                    </a:lnTo>
                    <a:lnTo>
                      <a:pt x="87" y="49"/>
                    </a:lnTo>
                    <a:lnTo>
                      <a:pt x="108" y="48"/>
                    </a:lnTo>
                    <a:lnTo>
                      <a:pt x="127" y="48"/>
                    </a:lnTo>
                    <a:lnTo>
                      <a:pt x="148" y="48"/>
                    </a:lnTo>
                    <a:lnTo>
                      <a:pt x="167" y="46"/>
                    </a:lnTo>
                    <a:lnTo>
                      <a:pt x="186" y="46"/>
                    </a:lnTo>
                    <a:lnTo>
                      <a:pt x="206" y="44"/>
                    </a:lnTo>
                    <a:lnTo>
                      <a:pt x="223" y="44"/>
                    </a:lnTo>
                    <a:lnTo>
                      <a:pt x="240" y="42"/>
                    </a:lnTo>
                    <a:lnTo>
                      <a:pt x="257" y="40"/>
                    </a:lnTo>
                    <a:lnTo>
                      <a:pt x="275" y="38"/>
                    </a:lnTo>
                    <a:lnTo>
                      <a:pt x="290" y="38"/>
                    </a:lnTo>
                    <a:lnTo>
                      <a:pt x="305" y="36"/>
                    </a:lnTo>
                    <a:lnTo>
                      <a:pt x="319" y="34"/>
                    </a:lnTo>
                    <a:lnTo>
                      <a:pt x="332" y="32"/>
                    </a:lnTo>
                    <a:lnTo>
                      <a:pt x="346" y="30"/>
                    </a:lnTo>
                    <a:lnTo>
                      <a:pt x="357" y="28"/>
                    </a:lnTo>
                    <a:lnTo>
                      <a:pt x="369" y="26"/>
                    </a:lnTo>
                    <a:lnTo>
                      <a:pt x="380" y="24"/>
                    </a:lnTo>
                    <a:lnTo>
                      <a:pt x="390" y="23"/>
                    </a:lnTo>
                    <a:lnTo>
                      <a:pt x="398" y="19"/>
                    </a:lnTo>
                    <a:lnTo>
                      <a:pt x="407" y="17"/>
                    </a:lnTo>
                    <a:lnTo>
                      <a:pt x="413" y="15"/>
                    </a:lnTo>
                    <a:lnTo>
                      <a:pt x="421" y="13"/>
                    </a:lnTo>
                    <a:lnTo>
                      <a:pt x="424" y="9"/>
                    </a:lnTo>
                    <a:lnTo>
                      <a:pt x="428" y="7"/>
                    </a:lnTo>
                    <a:lnTo>
                      <a:pt x="432" y="5"/>
                    </a:lnTo>
                    <a:lnTo>
                      <a:pt x="434" y="1"/>
                    </a:lnTo>
                    <a:lnTo>
                      <a:pt x="434" y="0"/>
                    </a:lnTo>
                    <a:lnTo>
                      <a:pt x="426" y="0"/>
                    </a:lnTo>
                    <a:lnTo>
                      <a:pt x="424" y="1"/>
                    </a:lnTo>
                    <a:lnTo>
                      <a:pt x="424" y="3"/>
                    </a:lnTo>
                    <a:lnTo>
                      <a:pt x="421" y="5"/>
                    </a:lnTo>
                    <a:lnTo>
                      <a:pt x="417" y="7"/>
                    </a:lnTo>
                    <a:lnTo>
                      <a:pt x="413" y="9"/>
                    </a:lnTo>
                    <a:lnTo>
                      <a:pt x="407" y="11"/>
                    </a:lnTo>
                    <a:lnTo>
                      <a:pt x="401" y="13"/>
                    </a:lnTo>
                    <a:lnTo>
                      <a:pt x="394" y="17"/>
                    </a:lnTo>
                    <a:lnTo>
                      <a:pt x="386" y="19"/>
                    </a:lnTo>
                    <a:lnTo>
                      <a:pt x="376" y="21"/>
                    </a:lnTo>
                    <a:lnTo>
                      <a:pt x="367" y="23"/>
                    </a:lnTo>
                    <a:lnTo>
                      <a:pt x="355" y="24"/>
                    </a:lnTo>
                    <a:lnTo>
                      <a:pt x="344" y="26"/>
                    </a:lnTo>
                    <a:lnTo>
                      <a:pt x="330" y="28"/>
                    </a:lnTo>
                    <a:lnTo>
                      <a:pt x="317" y="30"/>
                    </a:lnTo>
                    <a:lnTo>
                      <a:pt x="304" y="32"/>
                    </a:lnTo>
                    <a:lnTo>
                      <a:pt x="288" y="32"/>
                    </a:lnTo>
                    <a:lnTo>
                      <a:pt x="273" y="34"/>
                    </a:lnTo>
                    <a:lnTo>
                      <a:pt x="255" y="36"/>
                    </a:lnTo>
                    <a:lnTo>
                      <a:pt x="240" y="38"/>
                    </a:lnTo>
                    <a:lnTo>
                      <a:pt x="223" y="38"/>
                    </a:lnTo>
                    <a:lnTo>
                      <a:pt x="204" y="40"/>
                    </a:lnTo>
                    <a:lnTo>
                      <a:pt x="186" y="42"/>
                    </a:lnTo>
                    <a:lnTo>
                      <a:pt x="167" y="42"/>
                    </a:lnTo>
                    <a:lnTo>
                      <a:pt x="148" y="44"/>
                    </a:lnTo>
                    <a:lnTo>
                      <a:pt x="127" y="44"/>
                    </a:lnTo>
                    <a:lnTo>
                      <a:pt x="108" y="44"/>
                    </a:lnTo>
                    <a:lnTo>
                      <a:pt x="87" y="46"/>
                    </a:lnTo>
                    <a:lnTo>
                      <a:pt x="65" y="46"/>
                    </a:lnTo>
                    <a:lnTo>
                      <a:pt x="44" y="46"/>
                    </a:lnTo>
                    <a:lnTo>
                      <a:pt x="21" y="46"/>
                    </a:lnTo>
                    <a:lnTo>
                      <a:pt x="0" y="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44" name="Freeform 1250"/>
              <p:cNvSpPr>
                <a:spLocks/>
              </p:cNvSpPr>
              <p:nvPr/>
            </p:nvSpPr>
            <p:spPr bwMode="auto">
              <a:xfrm>
                <a:off x="2546" y="2405"/>
                <a:ext cx="218" cy="25"/>
              </a:xfrm>
              <a:custGeom>
                <a:avLst/>
                <a:gdLst>
                  <a:gd name="T0" fmla="*/ 0 w 436"/>
                  <a:gd name="T1" fmla="*/ 0 h 49"/>
                  <a:gd name="T2" fmla="*/ 1 w 436"/>
                  <a:gd name="T3" fmla="*/ 1 h 49"/>
                  <a:gd name="T4" fmla="*/ 2 w 436"/>
                  <a:gd name="T5" fmla="*/ 2 h 49"/>
                  <a:gd name="T6" fmla="*/ 3 w 436"/>
                  <a:gd name="T7" fmla="*/ 2 h 49"/>
                  <a:gd name="T8" fmla="*/ 5 w 436"/>
                  <a:gd name="T9" fmla="*/ 3 h 49"/>
                  <a:gd name="T10" fmla="*/ 7 w 436"/>
                  <a:gd name="T11" fmla="*/ 3 h 49"/>
                  <a:gd name="T12" fmla="*/ 10 w 436"/>
                  <a:gd name="T13" fmla="*/ 4 h 49"/>
                  <a:gd name="T14" fmla="*/ 13 w 436"/>
                  <a:gd name="T15" fmla="*/ 4 h 49"/>
                  <a:gd name="T16" fmla="*/ 17 w 436"/>
                  <a:gd name="T17" fmla="*/ 5 h 49"/>
                  <a:gd name="T18" fmla="*/ 21 w 436"/>
                  <a:gd name="T19" fmla="*/ 5 h 49"/>
                  <a:gd name="T20" fmla="*/ 25 w 436"/>
                  <a:gd name="T21" fmla="*/ 6 h 49"/>
                  <a:gd name="T22" fmla="*/ 29 w 436"/>
                  <a:gd name="T23" fmla="*/ 6 h 49"/>
                  <a:gd name="T24" fmla="*/ 34 w 436"/>
                  <a:gd name="T25" fmla="*/ 6 h 49"/>
                  <a:gd name="T26" fmla="*/ 39 w 436"/>
                  <a:gd name="T27" fmla="*/ 6 h 49"/>
                  <a:gd name="T28" fmla="*/ 44 w 436"/>
                  <a:gd name="T29" fmla="*/ 7 h 49"/>
                  <a:gd name="T30" fmla="*/ 49 w 436"/>
                  <a:gd name="T31" fmla="*/ 7 h 49"/>
                  <a:gd name="T32" fmla="*/ 55 w 436"/>
                  <a:gd name="T33" fmla="*/ 7 h 49"/>
                  <a:gd name="T34" fmla="*/ 52 w 436"/>
                  <a:gd name="T35" fmla="*/ 6 h 49"/>
                  <a:gd name="T36" fmla="*/ 47 w 436"/>
                  <a:gd name="T37" fmla="*/ 6 h 49"/>
                  <a:gd name="T38" fmla="*/ 42 w 436"/>
                  <a:gd name="T39" fmla="*/ 6 h 49"/>
                  <a:gd name="T40" fmla="*/ 36 w 436"/>
                  <a:gd name="T41" fmla="*/ 6 h 49"/>
                  <a:gd name="T42" fmla="*/ 32 w 436"/>
                  <a:gd name="T43" fmla="*/ 6 h 49"/>
                  <a:gd name="T44" fmla="*/ 27 w 436"/>
                  <a:gd name="T45" fmla="*/ 5 h 49"/>
                  <a:gd name="T46" fmla="*/ 23 w 436"/>
                  <a:gd name="T47" fmla="*/ 5 h 49"/>
                  <a:gd name="T48" fmla="*/ 19 w 436"/>
                  <a:gd name="T49" fmla="*/ 4 h 49"/>
                  <a:gd name="T50" fmla="*/ 15 w 436"/>
                  <a:gd name="T51" fmla="*/ 4 h 49"/>
                  <a:gd name="T52" fmla="*/ 12 w 436"/>
                  <a:gd name="T53" fmla="*/ 4 h 49"/>
                  <a:gd name="T54" fmla="*/ 9 w 436"/>
                  <a:gd name="T55" fmla="*/ 3 h 49"/>
                  <a:gd name="T56" fmla="*/ 7 w 436"/>
                  <a:gd name="T57" fmla="*/ 3 h 49"/>
                  <a:gd name="T58" fmla="*/ 5 w 436"/>
                  <a:gd name="T59" fmla="*/ 2 h 49"/>
                  <a:gd name="T60" fmla="*/ 3 w 436"/>
                  <a:gd name="T61" fmla="*/ 2 h 49"/>
                  <a:gd name="T62" fmla="*/ 2 w 436"/>
                  <a:gd name="T63" fmla="*/ 1 h 49"/>
                  <a:gd name="T64" fmla="*/ 2 w 436"/>
                  <a:gd name="T65" fmla="*/ 1 h 49"/>
                  <a:gd name="T66" fmla="*/ 0 w 436"/>
                  <a:gd name="T67" fmla="*/ 0 h 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6" h="49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5"/>
                    </a:lnTo>
                    <a:lnTo>
                      <a:pt x="6" y="7"/>
                    </a:lnTo>
                    <a:lnTo>
                      <a:pt x="10" y="9"/>
                    </a:lnTo>
                    <a:lnTo>
                      <a:pt x="16" y="13"/>
                    </a:lnTo>
                    <a:lnTo>
                      <a:pt x="21" y="15"/>
                    </a:lnTo>
                    <a:lnTo>
                      <a:pt x="29" y="17"/>
                    </a:lnTo>
                    <a:lnTo>
                      <a:pt x="37" y="19"/>
                    </a:lnTo>
                    <a:lnTo>
                      <a:pt x="46" y="23"/>
                    </a:lnTo>
                    <a:lnTo>
                      <a:pt x="56" y="24"/>
                    </a:lnTo>
                    <a:lnTo>
                      <a:pt x="65" y="26"/>
                    </a:lnTo>
                    <a:lnTo>
                      <a:pt x="77" y="28"/>
                    </a:lnTo>
                    <a:lnTo>
                      <a:pt x="89" y="30"/>
                    </a:lnTo>
                    <a:lnTo>
                      <a:pt x="102" y="32"/>
                    </a:lnTo>
                    <a:lnTo>
                      <a:pt x="115" y="34"/>
                    </a:lnTo>
                    <a:lnTo>
                      <a:pt x="131" y="36"/>
                    </a:lnTo>
                    <a:lnTo>
                      <a:pt x="146" y="38"/>
                    </a:lnTo>
                    <a:lnTo>
                      <a:pt x="161" y="38"/>
                    </a:lnTo>
                    <a:lnTo>
                      <a:pt x="177" y="40"/>
                    </a:lnTo>
                    <a:lnTo>
                      <a:pt x="194" y="42"/>
                    </a:lnTo>
                    <a:lnTo>
                      <a:pt x="211" y="44"/>
                    </a:lnTo>
                    <a:lnTo>
                      <a:pt x="231" y="44"/>
                    </a:lnTo>
                    <a:lnTo>
                      <a:pt x="248" y="46"/>
                    </a:lnTo>
                    <a:lnTo>
                      <a:pt x="267" y="46"/>
                    </a:lnTo>
                    <a:lnTo>
                      <a:pt x="286" y="48"/>
                    </a:lnTo>
                    <a:lnTo>
                      <a:pt x="307" y="48"/>
                    </a:lnTo>
                    <a:lnTo>
                      <a:pt x="329" y="48"/>
                    </a:lnTo>
                    <a:lnTo>
                      <a:pt x="348" y="49"/>
                    </a:lnTo>
                    <a:lnTo>
                      <a:pt x="369" y="49"/>
                    </a:lnTo>
                    <a:lnTo>
                      <a:pt x="392" y="49"/>
                    </a:lnTo>
                    <a:lnTo>
                      <a:pt x="413" y="49"/>
                    </a:lnTo>
                    <a:lnTo>
                      <a:pt x="436" y="49"/>
                    </a:lnTo>
                    <a:lnTo>
                      <a:pt x="436" y="46"/>
                    </a:lnTo>
                    <a:lnTo>
                      <a:pt x="413" y="46"/>
                    </a:lnTo>
                    <a:lnTo>
                      <a:pt x="392" y="46"/>
                    </a:lnTo>
                    <a:lnTo>
                      <a:pt x="371" y="46"/>
                    </a:lnTo>
                    <a:lnTo>
                      <a:pt x="350" y="46"/>
                    </a:lnTo>
                    <a:lnTo>
                      <a:pt x="329" y="44"/>
                    </a:lnTo>
                    <a:lnTo>
                      <a:pt x="307" y="44"/>
                    </a:lnTo>
                    <a:lnTo>
                      <a:pt x="288" y="44"/>
                    </a:lnTo>
                    <a:lnTo>
                      <a:pt x="269" y="42"/>
                    </a:lnTo>
                    <a:lnTo>
                      <a:pt x="250" y="42"/>
                    </a:lnTo>
                    <a:lnTo>
                      <a:pt x="231" y="40"/>
                    </a:lnTo>
                    <a:lnTo>
                      <a:pt x="213" y="38"/>
                    </a:lnTo>
                    <a:lnTo>
                      <a:pt x="196" y="38"/>
                    </a:lnTo>
                    <a:lnTo>
                      <a:pt x="179" y="36"/>
                    </a:lnTo>
                    <a:lnTo>
                      <a:pt x="163" y="34"/>
                    </a:lnTo>
                    <a:lnTo>
                      <a:pt x="148" y="32"/>
                    </a:lnTo>
                    <a:lnTo>
                      <a:pt x="133" y="32"/>
                    </a:lnTo>
                    <a:lnTo>
                      <a:pt x="117" y="30"/>
                    </a:lnTo>
                    <a:lnTo>
                      <a:pt x="104" y="28"/>
                    </a:lnTo>
                    <a:lnTo>
                      <a:pt x="92" y="26"/>
                    </a:lnTo>
                    <a:lnTo>
                      <a:pt x="81" y="24"/>
                    </a:lnTo>
                    <a:lnTo>
                      <a:pt x="69" y="23"/>
                    </a:lnTo>
                    <a:lnTo>
                      <a:pt x="60" y="21"/>
                    </a:lnTo>
                    <a:lnTo>
                      <a:pt x="50" y="19"/>
                    </a:lnTo>
                    <a:lnTo>
                      <a:pt x="41" y="17"/>
                    </a:lnTo>
                    <a:lnTo>
                      <a:pt x="33" y="13"/>
                    </a:lnTo>
                    <a:lnTo>
                      <a:pt x="27" y="11"/>
                    </a:lnTo>
                    <a:lnTo>
                      <a:pt x="21" y="9"/>
                    </a:lnTo>
                    <a:lnTo>
                      <a:pt x="17" y="7"/>
                    </a:lnTo>
                    <a:lnTo>
                      <a:pt x="14" y="5"/>
                    </a:lnTo>
                    <a:lnTo>
                      <a:pt x="12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45" name="Freeform 1251"/>
              <p:cNvSpPr>
                <a:spLocks/>
              </p:cNvSpPr>
              <p:nvPr/>
            </p:nvSpPr>
            <p:spPr bwMode="auto">
              <a:xfrm>
                <a:off x="2546" y="2378"/>
                <a:ext cx="218" cy="27"/>
              </a:xfrm>
              <a:custGeom>
                <a:avLst/>
                <a:gdLst>
                  <a:gd name="T0" fmla="*/ 55 w 436"/>
                  <a:gd name="T1" fmla="*/ 0 h 54"/>
                  <a:gd name="T2" fmla="*/ 49 w 436"/>
                  <a:gd name="T3" fmla="*/ 1 h 54"/>
                  <a:gd name="T4" fmla="*/ 44 w 436"/>
                  <a:gd name="T5" fmla="*/ 1 h 54"/>
                  <a:gd name="T6" fmla="*/ 39 w 436"/>
                  <a:gd name="T7" fmla="*/ 1 h 54"/>
                  <a:gd name="T8" fmla="*/ 34 w 436"/>
                  <a:gd name="T9" fmla="*/ 1 h 54"/>
                  <a:gd name="T10" fmla="*/ 29 w 436"/>
                  <a:gd name="T11" fmla="*/ 1 h 54"/>
                  <a:gd name="T12" fmla="*/ 25 w 436"/>
                  <a:gd name="T13" fmla="*/ 2 h 54"/>
                  <a:gd name="T14" fmla="*/ 21 w 436"/>
                  <a:gd name="T15" fmla="*/ 2 h 54"/>
                  <a:gd name="T16" fmla="*/ 17 w 436"/>
                  <a:gd name="T17" fmla="*/ 2 h 54"/>
                  <a:gd name="T18" fmla="*/ 13 w 436"/>
                  <a:gd name="T19" fmla="*/ 3 h 54"/>
                  <a:gd name="T20" fmla="*/ 10 w 436"/>
                  <a:gd name="T21" fmla="*/ 3 h 54"/>
                  <a:gd name="T22" fmla="*/ 7 w 436"/>
                  <a:gd name="T23" fmla="*/ 4 h 54"/>
                  <a:gd name="T24" fmla="*/ 5 w 436"/>
                  <a:gd name="T25" fmla="*/ 4 h 54"/>
                  <a:gd name="T26" fmla="*/ 3 w 436"/>
                  <a:gd name="T27" fmla="*/ 5 h 54"/>
                  <a:gd name="T28" fmla="*/ 2 w 436"/>
                  <a:gd name="T29" fmla="*/ 6 h 54"/>
                  <a:gd name="T30" fmla="*/ 1 w 436"/>
                  <a:gd name="T31" fmla="*/ 6 h 54"/>
                  <a:gd name="T32" fmla="*/ 0 w 436"/>
                  <a:gd name="T33" fmla="*/ 7 h 54"/>
                  <a:gd name="T34" fmla="*/ 2 w 436"/>
                  <a:gd name="T35" fmla="*/ 7 h 54"/>
                  <a:gd name="T36" fmla="*/ 2 w 436"/>
                  <a:gd name="T37" fmla="*/ 6 h 54"/>
                  <a:gd name="T38" fmla="*/ 3 w 436"/>
                  <a:gd name="T39" fmla="*/ 6 h 54"/>
                  <a:gd name="T40" fmla="*/ 5 w 436"/>
                  <a:gd name="T41" fmla="*/ 5 h 54"/>
                  <a:gd name="T42" fmla="*/ 7 w 436"/>
                  <a:gd name="T43" fmla="*/ 4 h 54"/>
                  <a:gd name="T44" fmla="*/ 9 w 436"/>
                  <a:gd name="T45" fmla="*/ 4 h 54"/>
                  <a:gd name="T46" fmla="*/ 12 w 436"/>
                  <a:gd name="T47" fmla="*/ 4 h 54"/>
                  <a:gd name="T48" fmla="*/ 15 w 436"/>
                  <a:gd name="T49" fmla="*/ 3 h 54"/>
                  <a:gd name="T50" fmla="*/ 19 w 436"/>
                  <a:gd name="T51" fmla="*/ 3 h 54"/>
                  <a:gd name="T52" fmla="*/ 23 w 436"/>
                  <a:gd name="T53" fmla="*/ 2 h 54"/>
                  <a:gd name="T54" fmla="*/ 27 w 436"/>
                  <a:gd name="T55" fmla="*/ 2 h 54"/>
                  <a:gd name="T56" fmla="*/ 32 w 436"/>
                  <a:gd name="T57" fmla="*/ 2 h 54"/>
                  <a:gd name="T58" fmla="*/ 36 w 436"/>
                  <a:gd name="T59" fmla="*/ 1 h 54"/>
                  <a:gd name="T60" fmla="*/ 42 w 436"/>
                  <a:gd name="T61" fmla="*/ 1 h 54"/>
                  <a:gd name="T62" fmla="*/ 47 w 436"/>
                  <a:gd name="T63" fmla="*/ 1 h 54"/>
                  <a:gd name="T64" fmla="*/ 52 w 436"/>
                  <a:gd name="T65" fmla="*/ 1 h 54"/>
                  <a:gd name="T66" fmla="*/ 55 w 436"/>
                  <a:gd name="T67" fmla="*/ 0 h 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6" h="54">
                    <a:moveTo>
                      <a:pt x="436" y="0"/>
                    </a:moveTo>
                    <a:lnTo>
                      <a:pt x="436" y="0"/>
                    </a:lnTo>
                    <a:lnTo>
                      <a:pt x="413" y="2"/>
                    </a:lnTo>
                    <a:lnTo>
                      <a:pt x="392" y="2"/>
                    </a:lnTo>
                    <a:lnTo>
                      <a:pt x="369" y="2"/>
                    </a:lnTo>
                    <a:lnTo>
                      <a:pt x="348" y="2"/>
                    </a:lnTo>
                    <a:lnTo>
                      <a:pt x="329" y="2"/>
                    </a:lnTo>
                    <a:lnTo>
                      <a:pt x="307" y="4"/>
                    </a:lnTo>
                    <a:lnTo>
                      <a:pt x="286" y="4"/>
                    </a:lnTo>
                    <a:lnTo>
                      <a:pt x="267" y="6"/>
                    </a:lnTo>
                    <a:lnTo>
                      <a:pt x="248" y="6"/>
                    </a:lnTo>
                    <a:lnTo>
                      <a:pt x="231" y="7"/>
                    </a:lnTo>
                    <a:lnTo>
                      <a:pt x="211" y="7"/>
                    </a:lnTo>
                    <a:lnTo>
                      <a:pt x="194" y="9"/>
                    </a:lnTo>
                    <a:lnTo>
                      <a:pt x="177" y="11"/>
                    </a:lnTo>
                    <a:lnTo>
                      <a:pt x="161" y="11"/>
                    </a:lnTo>
                    <a:lnTo>
                      <a:pt x="146" y="13"/>
                    </a:lnTo>
                    <a:lnTo>
                      <a:pt x="131" y="15"/>
                    </a:lnTo>
                    <a:lnTo>
                      <a:pt x="115" y="17"/>
                    </a:lnTo>
                    <a:lnTo>
                      <a:pt x="102" y="19"/>
                    </a:lnTo>
                    <a:lnTo>
                      <a:pt x="89" y="21"/>
                    </a:lnTo>
                    <a:lnTo>
                      <a:pt x="77" y="23"/>
                    </a:lnTo>
                    <a:lnTo>
                      <a:pt x="65" y="25"/>
                    </a:lnTo>
                    <a:lnTo>
                      <a:pt x="56" y="27"/>
                    </a:lnTo>
                    <a:lnTo>
                      <a:pt x="46" y="29"/>
                    </a:lnTo>
                    <a:lnTo>
                      <a:pt x="37" y="32"/>
                    </a:lnTo>
                    <a:lnTo>
                      <a:pt x="29" y="34"/>
                    </a:lnTo>
                    <a:lnTo>
                      <a:pt x="21" y="36"/>
                    </a:lnTo>
                    <a:lnTo>
                      <a:pt x="16" y="38"/>
                    </a:lnTo>
                    <a:lnTo>
                      <a:pt x="10" y="42"/>
                    </a:lnTo>
                    <a:lnTo>
                      <a:pt x="6" y="44"/>
                    </a:lnTo>
                    <a:lnTo>
                      <a:pt x="4" y="46"/>
                    </a:lnTo>
                    <a:lnTo>
                      <a:pt x="0" y="50"/>
                    </a:lnTo>
                    <a:lnTo>
                      <a:pt x="0" y="54"/>
                    </a:lnTo>
                    <a:lnTo>
                      <a:pt x="10" y="54"/>
                    </a:lnTo>
                    <a:lnTo>
                      <a:pt x="10" y="50"/>
                    </a:lnTo>
                    <a:lnTo>
                      <a:pt x="12" y="48"/>
                    </a:lnTo>
                    <a:lnTo>
                      <a:pt x="14" y="46"/>
                    </a:lnTo>
                    <a:lnTo>
                      <a:pt x="17" y="44"/>
                    </a:lnTo>
                    <a:lnTo>
                      <a:pt x="21" y="42"/>
                    </a:lnTo>
                    <a:lnTo>
                      <a:pt x="27" y="40"/>
                    </a:lnTo>
                    <a:lnTo>
                      <a:pt x="33" y="38"/>
                    </a:lnTo>
                    <a:lnTo>
                      <a:pt x="41" y="34"/>
                    </a:lnTo>
                    <a:lnTo>
                      <a:pt x="50" y="32"/>
                    </a:lnTo>
                    <a:lnTo>
                      <a:pt x="60" y="30"/>
                    </a:lnTo>
                    <a:lnTo>
                      <a:pt x="69" y="29"/>
                    </a:lnTo>
                    <a:lnTo>
                      <a:pt x="81" y="27"/>
                    </a:lnTo>
                    <a:lnTo>
                      <a:pt x="92" y="25"/>
                    </a:lnTo>
                    <a:lnTo>
                      <a:pt x="104" y="23"/>
                    </a:lnTo>
                    <a:lnTo>
                      <a:pt x="117" y="21"/>
                    </a:lnTo>
                    <a:lnTo>
                      <a:pt x="133" y="19"/>
                    </a:lnTo>
                    <a:lnTo>
                      <a:pt x="148" y="17"/>
                    </a:lnTo>
                    <a:lnTo>
                      <a:pt x="163" y="17"/>
                    </a:lnTo>
                    <a:lnTo>
                      <a:pt x="179" y="15"/>
                    </a:lnTo>
                    <a:lnTo>
                      <a:pt x="196" y="13"/>
                    </a:lnTo>
                    <a:lnTo>
                      <a:pt x="213" y="11"/>
                    </a:lnTo>
                    <a:lnTo>
                      <a:pt x="231" y="11"/>
                    </a:lnTo>
                    <a:lnTo>
                      <a:pt x="250" y="9"/>
                    </a:lnTo>
                    <a:lnTo>
                      <a:pt x="269" y="9"/>
                    </a:lnTo>
                    <a:lnTo>
                      <a:pt x="288" y="7"/>
                    </a:lnTo>
                    <a:lnTo>
                      <a:pt x="307" y="7"/>
                    </a:lnTo>
                    <a:lnTo>
                      <a:pt x="329" y="7"/>
                    </a:lnTo>
                    <a:lnTo>
                      <a:pt x="350" y="6"/>
                    </a:lnTo>
                    <a:lnTo>
                      <a:pt x="371" y="6"/>
                    </a:lnTo>
                    <a:lnTo>
                      <a:pt x="392" y="6"/>
                    </a:lnTo>
                    <a:lnTo>
                      <a:pt x="413" y="6"/>
                    </a:lnTo>
                    <a:lnTo>
                      <a:pt x="436" y="6"/>
                    </a:lnTo>
                    <a:lnTo>
                      <a:pt x="4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46" name="Rectangle 1252"/>
              <p:cNvSpPr>
                <a:spLocks noChangeArrowheads="1"/>
              </p:cNvSpPr>
              <p:nvPr/>
            </p:nvSpPr>
            <p:spPr bwMode="auto">
              <a:xfrm>
                <a:off x="2549" y="2618"/>
                <a:ext cx="4" cy="5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47" name="Rectangle 1253"/>
              <p:cNvSpPr>
                <a:spLocks noChangeArrowheads="1"/>
              </p:cNvSpPr>
              <p:nvPr/>
            </p:nvSpPr>
            <p:spPr bwMode="auto">
              <a:xfrm>
                <a:off x="2553" y="2618"/>
                <a:ext cx="3" cy="5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48" name="Rectangle 1254"/>
              <p:cNvSpPr>
                <a:spLocks noChangeArrowheads="1"/>
              </p:cNvSpPr>
              <p:nvPr/>
            </p:nvSpPr>
            <p:spPr bwMode="auto">
              <a:xfrm>
                <a:off x="2556" y="2618"/>
                <a:ext cx="3" cy="5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49" name="Rectangle 1255"/>
              <p:cNvSpPr>
                <a:spLocks noChangeArrowheads="1"/>
              </p:cNvSpPr>
              <p:nvPr/>
            </p:nvSpPr>
            <p:spPr bwMode="auto">
              <a:xfrm>
                <a:off x="2559" y="2618"/>
                <a:ext cx="3" cy="5"/>
              </a:xfrm>
              <a:prstGeom prst="rect">
                <a:avLst/>
              </a:pr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50" name="Rectangle 1256"/>
              <p:cNvSpPr>
                <a:spLocks noChangeArrowheads="1"/>
              </p:cNvSpPr>
              <p:nvPr/>
            </p:nvSpPr>
            <p:spPr bwMode="auto">
              <a:xfrm>
                <a:off x="2562" y="2618"/>
                <a:ext cx="4" cy="5"/>
              </a:xfrm>
              <a:prstGeom prst="rect">
                <a:avLst/>
              </a:pr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51" name="Rectangle 1257"/>
              <p:cNvSpPr>
                <a:spLocks noChangeArrowheads="1"/>
              </p:cNvSpPr>
              <p:nvPr/>
            </p:nvSpPr>
            <p:spPr bwMode="auto">
              <a:xfrm>
                <a:off x="2566" y="2618"/>
                <a:ext cx="3" cy="5"/>
              </a:xfrm>
              <a:prstGeom prst="rect">
                <a:avLst/>
              </a:pr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52" name="Rectangle 1258"/>
              <p:cNvSpPr>
                <a:spLocks noChangeArrowheads="1"/>
              </p:cNvSpPr>
              <p:nvPr/>
            </p:nvSpPr>
            <p:spPr bwMode="auto">
              <a:xfrm>
                <a:off x="2569" y="2618"/>
                <a:ext cx="4" cy="5"/>
              </a:xfrm>
              <a:prstGeom prst="rect">
                <a:avLst/>
              </a:pr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53" name="Rectangle 1259"/>
              <p:cNvSpPr>
                <a:spLocks noChangeArrowheads="1"/>
              </p:cNvSpPr>
              <p:nvPr/>
            </p:nvSpPr>
            <p:spPr bwMode="auto">
              <a:xfrm>
                <a:off x="2573" y="2618"/>
                <a:ext cx="3" cy="5"/>
              </a:xfrm>
              <a:prstGeom prst="rect">
                <a:avLst/>
              </a:pr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54" name="Rectangle 1260"/>
              <p:cNvSpPr>
                <a:spLocks noChangeArrowheads="1"/>
              </p:cNvSpPr>
              <p:nvPr/>
            </p:nvSpPr>
            <p:spPr bwMode="auto">
              <a:xfrm>
                <a:off x="2576" y="2618"/>
                <a:ext cx="3" cy="5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55" name="Rectangle 1261"/>
              <p:cNvSpPr>
                <a:spLocks noChangeArrowheads="1"/>
              </p:cNvSpPr>
              <p:nvPr/>
            </p:nvSpPr>
            <p:spPr bwMode="auto">
              <a:xfrm>
                <a:off x="2579" y="2618"/>
                <a:ext cx="4" cy="5"/>
              </a:xfrm>
              <a:prstGeom prst="rect">
                <a:avLst/>
              </a:pr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56" name="Rectangle 1262"/>
              <p:cNvSpPr>
                <a:spLocks noChangeArrowheads="1"/>
              </p:cNvSpPr>
              <p:nvPr/>
            </p:nvSpPr>
            <p:spPr bwMode="auto">
              <a:xfrm>
                <a:off x="2583" y="2618"/>
                <a:ext cx="2" cy="5"/>
              </a:xfrm>
              <a:prstGeom prst="rect">
                <a:avLst/>
              </a:pr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57" name="Rectangle 1263"/>
              <p:cNvSpPr>
                <a:spLocks noChangeArrowheads="1"/>
              </p:cNvSpPr>
              <p:nvPr/>
            </p:nvSpPr>
            <p:spPr bwMode="auto">
              <a:xfrm>
                <a:off x="2585" y="2618"/>
                <a:ext cx="4" cy="5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58" name="Rectangle 1264"/>
              <p:cNvSpPr>
                <a:spLocks noChangeArrowheads="1"/>
              </p:cNvSpPr>
              <p:nvPr/>
            </p:nvSpPr>
            <p:spPr bwMode="auto">
              <a:xfrm>
                <a:off x="2589" y="2618"/>
                <a:ext cx="3" cy="5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59" name="Rectangle 1265"/>
              <p:cNvSpPr>
                <a:spLocks noChangeArrowheads="1"/>
              </p:cNvSpPr>
              <p:nvPr/>
            </p:nvSpPr>
            <p:spPr bwMode="auto">
              <a:xfrm>
                <a:off x="2592" y="2618"/>
                <a:ext cx="4" cy="5"/>
              </a:xfrm>
              <a:prstGeom prst="rect">
                <a:avLst/>
              </a:pr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60" name="Rectangle 1266"/>
              <p:cNvSpPr>
                <a:spLocks noChangeArrowheads="1"/>
              </p:cNvSpPr>
              <p:nvPr/>
            </p:nvSpPr>
            <p:spPr bwMode="auto">
              <a:xfrm>
                <a:off x="2596" y="2618"/>
                <a:ext cx="3" cy="5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61" name="Rectangle 1267"/>
              <p:cNvSpPr>
                <a:spLocks noChangeArrowheads="1"/>
              </p:cNvSpPr>
              <p:nvPr/>
            </p:nvSpPr>
            <p:spPr bwMode="auto">
              <a:xfrm>
                <a:off x="2599" y="2618"/>
                <a:ext cx="4" cy="5"/>
              </a:xfrm>
              <a:prstGeom prst="rect">
                <a:avLst/>
              </a:pr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62" name="Rectangle 1268"/>
              <p:cNvSpPr>
                <a:spLocks noChangeArrowheads="1"/>
              </p:cNvSpPr>
              <p:nvPr/>
            </p:nvSpPr>
            <p:spPr bwMode="auto">
              <a:xfrm>
                <a:off x="2603" y="2618"/>
                <a:ext cx="3" cy="5"/>
              </a:xfrm>
              <a:prstGeom prst="rect">
                <a:avLst/>
              </a:pr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63" name="Rectangle 1269"/>
              <p:cNvSpPr>
                <a:spLocks noChangeArrowheads="1"/>
              </p:cNvSpPr>
              <p:nvPr/>
            </p:nvSpPr>
            <p:spPr bwMode="auto">
              <a:xfrm>
                <a:off x="2606" y="2618"/>
                <a:ext cx="3" cy="5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64" name="Rectangle 1270"/>
              <p:cNvSpPr>
                <a:spLocks noChangeArrowheads="1"/>
              </p:cNvSpPr>
              <p:nvPr/>
            </p:nvSpPr>
            <p:spPr bwMode="auto">
              <a:xfrm>
                <a:off x="2609" y="2618"/>
                <a:ext cx="3" cy="5"/>
              </a:xfrm>
              <a:prstGeom prst="rect">
                <a:avLst/>
              </a:pr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65" name="Rectangle 1271"/>
              <p:cNvSpPr>
                <a:spLocks noChangeArrowheads="1"/>
              </p:cNvSpPr>
              <p:nvPr/>
            </p:nvSpPr>
            <p:spPr bwMode="auto">
              <a:xfrm>
                <a:off x="2612" y="2618"/>
                <a:ext cx="4" cy="5"/>
              </a:xfrm>
              <a:prstGeom prst="rect">
                <a:avLst/>
              </a:pr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66" name="Rectangle 1272"/>
              <p:cNvSpPr>
                <a:spLocks noChangeArrowheads="1"/>
              </p:cNvSpPr>
              <p:nvPr/>
            </p:nvSpPr>
            <p:spPr bwMode="auto">
              <a:xfrm>
                <a:off x="2616" y="2618"/>
                <a:ext cx="3" cy="5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67" name="Rectangle 1273"/>
              <p:cNvSpPr>
                <a:spLocks noChangeArrowheads="1"/>
              </p:cNvSpPr>
              <p:nvPr/>
            </p:nvSpPr>
            <p:spPr bwMode="auto">
              <a:xfrm>
                <a:off x="2619" y="2618"/>
                <a:ext cx="4" cy="5"/>
              </a:xfrm>
              <a:prstGeom prst="rect">
                <a:avLst/>
              </a:pr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68" name="Rectangle 1274"/>
              <p:cNvSpPr>
                <a:spLocks noChangeArrowheads="1"/>
              </p:cNvSpPr>
              <p:nvPr/>
            </p:nvSpPr>
            <p:spPr bwMode="auto">
              <a:xfrm>
                <a:off x="2623" y="2618"/>
                <a:ext cx="3" cy="5"/>
              </a:xfrm>
              <a:prstGeom prst="rect">
                <a:avLst/>
              </a:pr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69" name="Rectangle 1275"/>
              <p:cNvSpPr>
                <a:spLocks noChangeArrowheads="1"/>
              </p:cNvSpPr>
              <p:nvPr/>
            </p:nvSpPr>
            <p:spPr bwMode="auto">
              <a:xfrm>
                <a:off x="2626" y="2618"/>
                <a:ext cx="4" cy="5"/>
              </a:xfrm>
              <a:prstGeom prst="rect">
                <a:avLst/>
              </a:pr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70" name="Rectangle 1276"/>
              <p:cNvSpPr>
                <a:spLocks noChangeArrowheads="1"/>
              </p:cNvSpPr>
              <p:nvPr/>
            </p:nvSpPr>
            <p:spPr bwMode="auto">
              <a:xfrm>
                <a:off x="2630" y="2618"/>
                <a:ext cx="3" cy="5"/>
              </a:xfrm>
              <a:prstGeom prst="rect">
                <a:avLst/>
              </a:pr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71" name="Rectangle 1277"/>
              <p:cNvSpPr>
                <a:spLocks noChangeArrowheads="1"/>
              </p:cNvSpPr>
              <p:nvPr/>
            </p:nvSpPr>
            <p:spPr bwMode="auto">
              <a:xfrm>
                <a:off x="2633" y="2618"/>
                <a:ext cx="2" cy="5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72" name="Rectangle 1278"/>
              <p:cNvSpPr>
                <a:spLocks noChangeArrowheads="1"/>
              </p:cNvSpPr>
              <p:nvPr/>
            </p:nvSpPr>
            <p:spPr bwMode="auto">
              <a:xfrm>
                <a:off x="2635" y="2618"/>
                <a:ext cx="4" cy="5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73" name="Rectangle 1279"/>
              <p:cNvSpPr>
                <a:spLocks noChangeArrowheads="1"/>
              </p:cNvSpPr>
              <p:nvPr/>
            </p:nvSpPr>
            <p:spPr bwMode="auto">
              <a:xfrm>
                <a:off x="2639" y="2618"/>
                <a:ext cx="4" cy="5"/>
              </a:xfrm>
              <a:prstGeom prst="rect">
                <a:avLst/>
              </a:pr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74" name="Rectangle 1280"/>
              <p:cNvSpPr>
                <a:spLocks noChangeArrowheads="1"/>
              </p:cNvSpPr>
              <p:nvPr/>
            </p:nvSpPr>
            <p:spPr bwMode="auto">
              <a:xfrm>
                <a:off x="2643" y="2618"/>
                <a:ext cx="3" cy="5"/>
              </a:xfrm>
              <a:prstGeom prst="rect">
                <a:avLst/>
              </a:pr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75" name="Rectangle 1281"/>
              <p:cNvSpPr>
                <a:spLocks noChangeArrowheads="1"/>
              </p:cNvSpPr>
              <p:nvPr/>
            </p:nvSpPr>
            <p:spPr bwMode="auto">
              <a:xfrm>
                <a:off x="2646" y="2618"/>
                <a:ext cx="4" cy="5"/>
              </a:xfrm>
              <a:prstGeom prst="rect">
                <a:avLst/>
              </a:pr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76" name="Rectangle 1282"/>
              <p:cNvSpPr>
                <a:spLocks noChangeArrowheads="1"/>
              </p:cNvSpPr>
              <p:nvPr/>
            </p:nvSpPr>
            <p:spPr bwMode="auto">
              <a:xfrm>
                <a:off x="2650" y="2618"/>
                <a:ext cx="3" cy="5"/>
              </a:xfrm>
              <a:prstGeom prst="rect">
                <a:avLst/>
              </a:pr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77" name="Rectangle 1283"/>
              <p:cNvSpPr>
                <a:spLocks noChangeArrowheads="1"/>
              </p:cNvSpPr>
              <p:nvPr/>
            </p:nvSpPr>
            <p:spPr bwMode="auto">
              <a:xfrm>
                <a:off x="2653" y="2618"/>
                <a:ext cx="3" cy="5"/>
              </a:xfrm>
              <a:prstGeom prst="rect">
                <a:avLst/>
              </a:pr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78" name="Rectangle 1284"/>
              <p:cNvSpPr>
                <a:spLocks noChangeArrowheads="1"/>
              </p:cNvSpPr>
              <p:nvPr/>
            </p:nvSpPr>
            <p:spPr bwMode="auto">
              <a:xfrm>
                <a:off x="2656" y="2618"/>
                <a:ext cx="3" cy="5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79" name="Rectangle 1285"/>
              <p:cNvSpPr>
                <a:spLocks noChangeArrowheads="1"/>
              </p:cNvSpPr>
              <p:nvPr/>
            </p:nvSpPr>
            <p:spPr bwMode="auto">
              <a:xfrm>
                <a:off x="2659" y="2618"/>
                <a:ext cx="3" cy="5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80" name="Rectangle 1286"/>
              <p:cNvSpPr>
                <a:spLocks noChangeArrowheads="1"/>
              </p:cNvSpPr>
              <p:nvPr/>
            </p:nvSpPr>
            <p:spPr bwMode="auto">
              <a:xfrm>
                <a:off x="2662" y="2618"/>
                <a:ext cx="4" cy="5"/>
              </a:xfrm>
              <a:prstGeom prst="rect">
                <a:avLst/>
              </a:pr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81" name="Rectangle 1287"/>
              <p:cNvSpPr>
                <a:spLocks noChangeArrowheads="1"/>
              </p:cNvSpPr>
              <p:nvPr/>
            </p:nvSpPr>
            <p:spPr bwMode="auto">
              <a:xfrm>
                <a:off x="2666" y="2618"/>
                <a:ext cx="3" cy="5"/>
              </a:xfrm>
              <a:prstGeom prst="rect">
                <a:avLst/>
              </a:pr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82" name="Rectangle 1288"/>
              <p:cNvSpPr>
                <a:spLocks noChangeArrowheads="1"/>
              </p:cNvSpPr>
              <p:nvPr/>
            </p:nvSpPr>
            <p:spPr bwMode="auto">
              <a:xfrm>
                <a:off x="2669" y="2618"/>
                <a:ext cx="4" cy="5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83" name="Rectangle 1289"/>
              <p:cNvSpPr>
                <a:spLocks noChangeArrowheads="1"/>
              </p:cNvSpPr>
              <p:nvPr/>
            </p:nvSpPr>
            <p:spPr bwMode="auto">
              <a:xfrm>
                <a:off x="2673" y="2618"/>
                <a:ext cx="4" cy="5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84" name="Rectangle 1290"/>
              <p:cNvSpPr>
                <a:spLocks noChangeArrowheads="1"/>
              </p:cNvSpPr>
              <p:nvPr/>
            </p:nvSpPr>
            <p:spPr bwMode="auto">
              <a:xfrm>
                <a:off x="2677" y="2618"/>
                <a:ext cx="3" cy="5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85" name="Rectangle 1291"/>
              <p:cNvSpPr>
                <a:spLocks noChangeArrowheads="1"/>
              </p:cNvSpPr>
              <p:nvPr/>
            </p:nvSpPr>
            <p:spPr bwMode="auto">
              <a:xfrm>
                <a:off x="2680" y="2618"/>
                <a:ext cx="2" cy="5"/>
              </a:xfrm>
              <a:prstGeom prst="rect">
                <a:avLst/>
              </a:pr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86" name="Rectangle 1292"/>
              <p:cNvSpPr>
                <a:spLocks noChangeArrowheads="1"/>
              </p:cNvSpPr>
              <p:nvPr/>
            </p:nvSpPr>
            <p:spPr bwMode="auto">
              <a:xfrm>
                <a:off x="2682" y="2618"/>
                <a:ext cx="4" cy="5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87" name="Rectangle 1293"/>
              <p:cNvSpPr>
                <a:spLocks noChangeArrowheads="1"/>
              </p:cNvSpPr>
              <p:nvPr/>
            </p:nvSpPr>
            <p:spPr bwMode="auto">
              <a:xfrm>
                <a:off x="2686" y="2618"/>
                <a:ext cx="3" cy="5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88" name="Rectangle 1294"/>
              <p:cNvSpPr>
                <a:spLocks noChangeArrowheads="1"/>
              </p:cNvSpPr>
              <p:nvPr/>
            </p:nvSpPr>
            <p:spPr bwMode="auto">
              <a:xfrm>
                <a:off x="2689" y="2618"/>
                <a:ext cx="4" cy="5"/>
              </a:xfrm>
              <a:prstGeom prst="rect">
                <a:avLst/>
              </a:pr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89" name="Rectangle 1295"/>
              <p:cNvSpPr>
                <a:spLocks noChangeArrowheads="1"/>
              </p:cNvSpPr>
              <p:nvPr/>
            </p:nvSpPr>
            <p:spPr bwMode="auto">
              <a:xfrm>
                <a:off x="2693" y="2618"/>
                <a:ext cx="3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90" name="Rectangle 1296"/>
              <p:cNvSpPr>
                <a:spLocks noChangeArrowheads="1"/>
              </p:cNvSpPr>
              <p:nvPr/>
            </p:nvSpPr>
            <p:spPr bwMode="auto">
              <a:xfrm>
                <a:off x="2696" y="2618"/>
                <a:ext cx="4" cy="5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91" name="Rectangle 1297"/>
              <p:cNvSpPr>
                <a:spLocks noChangeArrowheads="1"/>
              </p:cNvSpPr>
              <p:nvPr/>
            </p:nvSpPr>
            <p:spPr bwMode="auto">
              <a:xfrm>
                <a:off x="2700" y="2618"/>
                <a:ext cx="3" cy="5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92" name="Rectangle 1298"/>
              <p:cNvSpPr>
                <a:spLocks noChangeArrowheads="1"/>
              </p:cNvSpPr>
              <p:nvPr/>
            </p:nvSpPr>
            <p:spPr bwMode="auto">
              <a:xfrm>
                <a:off x="2703" y="2618"/>
                <a:ext cx="3" cy="5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93" name="Rectangle 1299"/>
              <p:cNvSpPr>
                <a:spLocks noChangeArrowheads="1"/>
              </p:cNvSpPr>
              <p:nvPr/>
            </p:nvSpPr>
            <p:spPr bwMode="auto">
              <a:xfrm>
                <a:off x="2706" y="2618"/>
                <a:ext cx="3" cy="5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94" name="Rectangle 1300"/>
              <p:cNvSpPr>
                <a:spLocks noChangeArrowheads="1"/>
              </p:cNvSpPr>
              <p:nvPr/>
            </p:nvSpPr>
            <p:spPr bwMode="auto">
              <a:xfrm>
                <a:off x="2709" y="2618"/>
                <a:ext cx="4" cy="5"/>
              </a:xfrm>
              <a:prstGeom prst="rect">
                <a:avLst/>
              </a:pr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95" name="Rectangle 1301"/>
              <p:cNvSpPr>
                <a:spLocks noChangeArrowheads="1"/>
              </p:cNvSpPr>
              <p:nvPr/>
            </p:nvSpPr>
            <p:spPr bwMode="auto">
              <a:xfrm>
                <a:off x="2713" y="2618"/>
                <a:ext cx="3" cy="5"/>
              </a:xfrm>
              <a:prstGeom prst="rect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96" name="Rectangle 1302"/>
              <p:cNvSpPr>
                <a:spLocks noChangeArrowheads="1"/>
              </p:cNvSpPr>
              <p:nvPr/>
            </p:nvSpPr>
            <p:spPr bwMode="auto">
              <a:xfrm>
                <a:off x="2716" y="2618"/>
                <a:ext cx="4" cy="5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97" name="Rectangle 1303"/>
              <p:cNvSpPr>
                <a:spLocks noChangeArrowheads="1"/>
              </p:cNvSpPr>
              <p:nvPr/>
            </p:nvSpPr>
            <p:spPr bwMode="auto">
              <a:xfrm>
                <a:off x="2720" y="2618"/>
                <a:ext cx="3" cy="5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98" name="Rectangle 1304"/>
              <p:cNvSpPr>
                <a:spLocks noChangeArrowheads="1"/>
              </p:cNvSpPr>
              <p:nvPr/>
            </p:nvSpPr>
            <p:spPr bwMode="auto">
              <a:xfrm>
                <a:off x="2723" y="2618"/>
                <a:ext cx="4" cy="5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199" name="Rectangle 1305"/>
              <p:cNvSpPr>
                <a:spLocks noChangeArrowheads="1"/>
              </p:cNvSpPr>
              <p:nvPr/>
            </p:nvSpPr>
            <p:spPr bwMode="auto">
              <a:xfrm>
                <a:off x="2727" y="2618"/>
                <a:ext cx="2" cy="5"/>
              </a:xfrm>
              <a:prstGeom prst="rect">
                <a:avLst/>
              </a:pr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00" name="Rectangle 1306"/>
              <p:cNvSpPr>
                <a:spLocks noChangeArrowheads="1"/>
              </p:cNvSpPr>
              <p:nvPr/>
            </p:nvSpPr>
            <p:spPr bwMode="auto">
              <a:xfrm>
                <a:off x="2729" y="2618"/>
                <a:ext cx="4" cy="5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01" name="Rectangle 1307"/>
              <p:cNvSpPr>
                <a:spLocks noChangeArrowheads="1"/>
              </p:cNvSpPr>
              <p:nvPr/>
            </p:nvSpPr>
            <p:spPr bwMode="auto">
              <a:xfrm>
                <a:off x="2733" y="2618"/>
                <a:ext cx="3" cy="5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02" name="Rectangle 1308"/>
              <p:cNvSpPr>
                <a:spLocks noChangeArrowheads="1"/>
              </p:cNvSpPr>
              <p:nvPr/>
            </p:nvSpPr>
            <p:spPr bwMode="auto">
              <a:xfrm>
                <a:off x="2736" y="2618"/>
                <a:ext cx="4" cy="5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03" name="Rectangle 1309"/>
              <p:cNvSpPr>
                <a:spLocks noChangeArrowheads="1"/>
              </p:cNvSpPr>
              <p:nvPr/>
            </p:nvSpPr>
            <p:spPr bwMode="auto">
              <a:xfrm>
                <a:off x="2740" y="2618"/>
                <a:ext cx="3" cy="5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04" name="Rectangle 1310"/>
              <p:cNvSpPr>
                <a:spLocks noChangeArrowheads="1"/>
              </p:cNvSpPr>
              <p:nvPr/>
            </p:nvSpPr>
            <p:spPr bwMode="auto">
              <a:xfrm>
                <a:off x="2743" y="2618"/>
                <a:ext cx="3" cy="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05" name="Rectangle 1311"/>
              <p:cNvSpPr>
                <a:spLocks noChangeArrowheads="1"/>
              </p:cNvSpPr>
              <p:nvPr/>
            </p:nvSpPr>
            <p:spPr bwMode="auto">
              <a:xfrm>
                <a:off x="2746" y="2618"/>
                <a:ext cx="4" cy="5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06" name="Rectangle 1312"/>
              <p:cNvSpPr>
                <a:spLocks noChangeArrowheads="1"/>
              </p:cNvSpPr>
              <p:nvPr/>
            </p:nvSpPr>
            <p:spPr bwMode="auto">
              <a:xfrm>
                <a:off x="2750" y="2618"/>
                <a:ext cx="3" cy="5"/>
              </a:xfrm>
              <a:prstGeom prst="rect">
                <a:avLst/>
              </a:pr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07" name="Rectangle 1313"/>
              <p:cNvSpPr>
                <a:spLocks noChangeArrowheads="1"/>
              </p:cNvSpPr>
              <p:nvPr/>
            </p:nvSpPr>
            <p:spPr bwMode="auto">
              <a:xfrm>
                <a:off x="2753" y="2618"/>
                <a:ext cx="3" cy="5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08" name="Rectangle 1314"/>
              <p:cNvSpPr>
                <a:spLocks noChangeArrowheads="1"/>
              </p:cNvSpPr>
              <p:nvPr/>
            </p:nvSpPr>
            <p:spPr bwMode="auto">
              <a:xfrm>
                <a:off x="2756" y="2618"/>
                <a:ext cx="4" cy="5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09" name="Rectangle 1315"/>
              <p:cNvSpPr>
                <a:spLocks noChangeArrowheads="1"/>
              </p:cNvSpPr>
              <p:nvPr/>
            </p:nvSpPr>
            <p:spPr bwMode="auto">
              <a:xfrm>
                <a:off x="2760" y="2618"/>
                <a:ext cx="3" cy="5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10" name="Rectangle 1316"/>
              <p:cNvSpPr>
                <a:spLocks noChangeArrowheads="1"/>
              </p:cNvSpPr>
              <p:nvPr/>
            </p:nvSpPr>
            <p:spPr bwMode="auto">
              <a:xfrm>
                <a:off x="2763" y="2618"/>
                <a:ext cx="4" cy="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11" name="Rectangle 1317"/>
              <p:cNvSpPr>
                <a:spLocks noChangeArrowheads="1"/>
              </p:cNvSpPr>
              <p:nvPr/>
            </p:nvSpPr>
            <p:spPr bwMode="auto">
              <a:xfrm>
                <a:off x="2767" y="2618"/>
                <a:ext cx="3" cy="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12" name="Rectangle 1318"/>
              <p:cNvSpPr>
                <a:spLocks noChangeArrowheads="1"/>
              </p:cNvSpPr>
              <p:nvPr/>
            </p:nvSpPr>
            <p:spPr bwMode="auto">
              <a:xfrm>
                <a:off x="2770" y="2618"/>
                <a:ext cx="3" cy="5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13" name="Rectangle 1319"/>
              <p:cNvSpPr>
                <a:spLocks noChangeArrowheads="1"/>
              </p:cNvSpPr>
              <p:nvPr/>
            </p:nvSpPr>
            <p:spPr bwMode="auto">
              <a:xfrm>
                <a:off x="2773" y="2618"/>
                <a:ext cx="4" cy="5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14" name="Rectangle 1320"/>
              <p:cNvSpPr>
                <a:spLocks noChangeArrowheads="1"/>
              </p:cNvSpPr>
              <p:nvPr/>
            </p:nvSpPr>
            <p:spPr bwMode="auto">
              <a:xfrm>
                <a:off x="2777" y="2618"/>
                <a:ext cx="2" cy="5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15" name="Rectangle 1321"/>
              <p:cNvSpPr>
                <a:spLocks noChangeArrowheads="1"/>
              </p:cNvSpPr>
              <p:nvPr/>
            </p:nvSpPr>
            <p:spPr bwMode="auto">
              <a:xfrm>
                <a:off x="2779" y="2618"/>
                <a:ext cx="4" cy="5"/>
              </a:xfrm>
              <a:prstGeom prst="rect">
                <a:avLst/>
              </a:pr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16" name="Rectangle 1322"/>
              <p:cNvSpPr>
                <a:spLocks noChangeArrowheads="1"/>
              </p:cNvSpPr>
              <p:nvPr/>
            </p:nvSpPr>
            <p:spPr bwMode="auto">
              <a:xfrm>
                <a:off x="2783" y="2618"/>
                <a:ext cx="4" cy="5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17" name="Rectangle 1323"/>
              <p:cNvSpPr>
                <a:spLocks noChangeArrowheads="1"/>
              </p:cNvSpPr>
              <p:nvPr/>
            </p:nvSpPr>
            <p:spPr bwMode="auto">
              <a:xfrm>
                <a:off x="2787" y="2618"/>
                <a:ext cx="3" cy="5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18" name="Rectangle 1324"/>
              <p:cNvSpPr>
                <a:spLocks noChangeArrowheads="1"/>
              </p:cNvSpPr>
              <p:nvPr/>
            </p:nvSpPr>
            <p:spPr bwMode="auto">
              <a:xfrm>
                <a:off x="2790" y="2618"/>
                <a:ext cx="3" cy="5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19" name="Rectangle 1325"/>
              <p:cNvSpPr>
                <a:spLocks noChangeArrowheads="1"/>
              </p:cNvSpPr>
              <p:nvPr/>
            </p:nvSpPr>
            <p:spPr bwMode="auto">
              <a:xfrm>
                <a:off x="2793" y="2618"/>
                <a:ext cx="4" cy="5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20" name="Rectangle 1326"/>
              <p:cNvSpPr>
                <a:spLocks noChangeArrowheads="1"/>
              </p:cNvSpPr>
              <p:nvPr/>
            </p:nvSpPr>
            <p:spPr bwMode="auto">
              <a:xfrm>
                <a:off x="2797" y="2618"/>
                <a:ext cx="3" cy="5"/>
              </a:xfrm>
              <a:prstGeom prst="rect">
                <a:avLst/>
              </a:pr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21" name="Rectangle 1327"/>
              <p:cNvSpPr>
                <a:spLocks noChangeArrowheads="1"/>
              </p:cNvSpPr>
              <p:nvPr/>
            </p:nvSpPr>
            <p:spPr bwMode="auto">
              <a:xfrm>
                <a:off x="2800" y="2618"/>
                <a:ext cx="3" cy="5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22" name="Rectangle 1328"/>
              <p:cNvSpPr>
                <a:spLocks noChangeArrowheads="1"/>
              </p:cNvSpPr>
              <p:nvPr/>
            </p:nvSpPr>
            <p:spPr bwMode="auto">
              <a:xfrm>
                <a:off x="2803" y="2618"/>
                <a:ext cx="3" cy="5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23" name="Rectangle 1329"/>
              <p:cNvSpPr>
                <a:spLocks noChangeArrowheads="1"/>
              </p:cNvSpPr>
              <p:nvPr/>
            </p:nvSpPr>
            <p:spPr bwMode="auto">
              <a:xfrm>
                <a:off x="2806" y="2618"/>
                <a:ext cx="4" cy="5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14978" name="Rectangle 1330"/>
            <p:cNvSpPr>
              <a:spLocks noChangeArrowheads="1"/>
            </p:cNvSpPr>
            <p:nvPr/>
          </p:nvSpPr>
          <p:spPr bwMode="auto">
            <a:xfrm>
              <a:off x="2810" y="2618"/>
              <a:ext cx="3" cy="5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979" name="Rectangle 1331"/>
            <p:cNvSpPr>
              <a:spLocks noChangeArrowheads="1"/>
            </p:cNvSpPr>
            <p:nvPr/>
          </p:nvSpPr>
          <p:spPr bwMode="auto">
            <a:xfrm>
              <a:off x="2813" y="2618"/>
              <a:ext cx="4" cy="5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980" name="Rectangle 1332"/>
            <p:cNvSpPr>
              <a:spLocks noChangeArrowheads="1"/>
            </p:cNvSpPr>
            <p:nvPr/>
          </p:nvSpPr>
          <p:spPr bwMode="auto">
            <a:xfrm>
              <a:off x="2817" y="2618"/>
              <a:ext cx="3" cy="5"/>
            </a:xfrm>
            <a:prstGeom prst="rect">
              <a:avLst/>
            </a:pr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981" name="Rectangle 1333"/>
            <p:cNvSpPr>
              <a:spLocks noChangeArrowheads="1"/>
            </p:cNvSpPr>
            <p:nvPr/>
          </p:nvSpPr>
          <p:spPr bwMode="auto">
            <a:xfrm>
              <a:off x="2820" y="2618"/>
              <a:ext cx="4" cy="5"/>
            </a:xfrm>
            <a:prstGeom prst="rect">
              <a:avLst/>
            </a:pr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982" name="Rectangle 1334"/>
            <p:cNvSpPr>
              <a:spLocks noChangeArrowheads="1"/>
            </p:cNvSpPr>
            <p:nvPr/>
          </p:nvSpPr>
          <p:spPr bwMode="auto">
            <a:xfrm>
              <a:off x="2826" y="2618"/>
              <a:ext cx="4" cy="5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983" name="Rectangle 1335"/>
            <p:cNvSpPr>
              <a:spLocks noChangeArrowheads="1"/>
            </p:cNvSpPr>
            <p:nvPr/>
          </p:nvSpPr>
          <p:spPr bwMode="auto">
            <a:xfrm>
              <a:off x="2833" y="2618"/>
              <a:ext cx="4" cy="5"/>
            </a:xfrm>
            <a:prstGeom prst="rect">
              <a:avLst/>
            </a:pr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984" name="Rectangle 1336"/>
            <p:cNvSpPr>
              <a:spLocks noChangeArrowheads="1"/>
            </p:cNvSpPr>
            <p:nvPr/>
          </p:nvSpPr>
          <p:spPr bwMode="auto">
            <a:xfrm>
              <a:off x="2840" y="2618"/>
              <a:ext cx="4" cy="5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985" name="Rectangle 1337"/>
            <p:cNvSpPr>
              <a:spLocks noChangeArrowheads="1"/>
            </p:cNvSpPr>
            <p:nvPr/>
          </p:nvSpPr>
          <p:spPr bwMode="auto">
            <a:xfrm>
              <a:off x="2844" y="2618"/>
              <a:ext cx="3" cy="5"/>
            </a:xfrm>
            <a:prstGeom prst="rect">
              <a:avLst/>
            </a:prstGeom>
            <a:solidFill>
              <a:srgbClr val="D0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986" name="Rectangle 1338"/>
            <p:cNvSpPr>
              <a:spLocks noChangeArrowheads="1"/>
            </p:cNvSpPr>
            <p:nvPr/>
          </p:nvSpPr>
          <p:spPr bwMode="auto">
            <a:xfrm>
              <a:off x="2847" y="2618"/>
              <a:ext cx="3" cy="5"/>
            </a:xfrm>
            <a:prstGeom prst="rect">
              <a:avLst/>
            </a:pr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987" name="Rectangle 1339"/>
            <p:cNvSpPr>
              <a:spLocks noChangeArrowheads="1"/>
            </p:cNvSpPr>
            <p:nvPr/>
          </p:nvSpPr>
          <p:spPr bwMode="auto">
            <a:xfrm>
              <a:off x="2850" y="2618"/>
              <a:ext cx="3" cy="5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988" name="Rectangle 1340"/>
            <p:cNvSpPr>
              <a:spLocks noChangeArrowheads="1"/>
            </p:cNvSpPr>
            <p:nvPr/>
          </p:nvSpPr>
          <p:spPr bwMode="auto">
            <a:xfrm>
              <a:off x="2853" y="2618"/>
              <a:ext cx="3" cy="5"/>
            </a:xfrm>
            <a:prstGeom prst="rect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989" name="Rectangle 1341"/>
            <p:cNvSpPr>
              <a:spLocks noChangeArrowheads="1"/>
            </p:cNvSpPr>
            <p:nvPr/>
          </p:nvSpPr>
          <p:spPr bwMode="auto">
            <a:xfrm>
              <a:off x="2856" y="2618"/>
              <a:ext cx="4" cy="5"/>
            </a:xfrm>
            <a:prstGeom prst="rect">
              <a:avLst/>
            </a:pr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990" name="Rectangle 1342"/>
            <p:cNvSpPr>
              <a:spLocks noChangeArrowheads="1"/>
            </p:cNvSpPr>
            <p:nvPr/>
          </p:nvSpPr>
          <p:spPr bwMode="auto">
            <a:xfrm>
              <a:off x="2864" y="2618"/>
              <a:ext cx="3" cy="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991" name="Rectangle 1343"/>
            <p:cNvSpPr>
              <a:spLocks noChangeArrowheads="1"/>
            </p:cNvSpPr>
            <p:nvPr/>
          </p:nvSpPr>
          <p:spPr bwMode="auto">
            <a:xfrm>
              <a:off x="2867" y="2618"/>
              <a:ext cx="4" cy="5"/>
            </a:xfrm>
            <a:prstGeom prst="rect">
              <a:avLst/>
            </a:pr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992" name="Rectangle 1344"/>
            <p:cNvSpPr>
              <a:spLocks noChangeArrowheads="1"/>
            </p:cNvSpPr>
            <p:nvPr/>
          </p:nvSpPr>
          <p:spPr bwMode="auto">
            <a:xfrm>
              <a:off x="2871" y="2618"/>
              <a:ext cx="3" cy="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993" name="Rectangle 1345"/>
            <p:cNvSpPr>
              <a:spLocks noChangeArrowheads="1"/>
            </p:cNvSpPr>
            <p:nvPr/>
          </p:nvSpPr>
          <p:spPr bwMode="auto">
            <a:xfrm>
              <a:off x="2876" y="2618"/>
              <a:ext cx="4" cy="5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994" name="Rectangle 1346"/>
            <p:cNvSpPr>
              <a:spLocks noChangeArrowheads="1"/>
            </p:cNvSpPr>
            <p:nvPr/>
          </p:nvSpPr>
          <p:spPr bwMode="auto">
            <a:xfrm>
              <a:off x="2880" y="2618"/>
              <a:ext cx="3" cy="5"/>
            </a:xfrm>
            <a:prstGeom prst="rect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995" name="Rectangle 1347"/>
            <p:cNvSpPr>
              <a:spLocks noChangeArrowheads="1"/>
            </p:cNvSpPr>
            <p:nvPr/>
          </p:nvSpPr>
          <p:spPr bwMode="auto">
            <a:xfrm>
              <a:off x="2883" y="2618"/>
              <a:ext cx="4" cy="5"/>
            </a:xfrm>
            <a:prstGeom prst="rect">
              <a:avLst/>
            </a:pr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996" name="Rectangle 1348"/>
            <p:cNvSpPr>
              <a:spLocks noChangeArrowheads="1"/>
            </p:cNvSpPr>
            <p:nvPr/>
          </p:nvSpPr>
          <p:spPr bwMode="auto">
            <a:xfrm>
              <a:off x="2887" y="2618"/>
              <a:ext cx="3" cy="5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997" name="Rectangle 1349"/>
            <p:cNvSpPr>
              <a:spLocks noChangeArrowheads="1"/>
            </p:cNvSpPr>
            <p:nvPr/>
          </p:nvSpPr>
          <p:spPr bwMode="auto">
            <a:xfrm>
              <a:off x="2894" y="2618"/>
              <a:ext cx="3" cy="5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998" name="Rectangle 1350"/>
            <p:cNvSpPr>
              <a:spLocks noChangeArrowheads="1"/>
            </p:cNvSpPr>
            <p:nvPr/>
          </p:nvSpPr>
          <p:spPr bwMode="auto">
            <a:xfrm>
              <a:off x="2900" y="2618"/>
              <a:ext cx="3" cy="5"/>
            </a:xfrm>
            <a:prstGeom prst="rect">
              <a:avLst/>
            </a:pr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999" name="Rectangle 1351"/>
            <p:cNvSpPr>
              <a:spLocks noChangeArrowheads="1"/>
            </p:cNvSpPr>
            <p:nvPr/>
          </p:nvSpPr>
          <p:spPr bwMode="auto">
            <a:xfrm>
              <a:off x="2903" y="2618"/>
              <a:ext cx="4" cy="5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000" name="Rectangle 1352"/>
            <p:cNvSpPr>
              <a:spLocks noChangeArrowheads="1"/>
            </p:cNvSpPr>
            <p:nvPr/>
          </p:nvSpPr>
          <p:spPr bwMode="auto">
            <a:xfrm>
              <a:off x="2907" y="2618"/>
              <a:ext cx="3" cy="5"/>
            </a:xfrm>
            <a:prstGeom prst="rect">
              <a:avLst/>
            </a:pr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001" name="Rectangle 1353"/>
            <p:cNvSpPr>
              <a:spLocks noChangeArrowheads="1"/>
            </p:cNvSpPr>
            <p:nvPr/>
          </p:nvSpPr>
          <p:spPr bwMode="auto">
            <a:xfrm>
              <a:off x="2910" y="2618"/>
              <a:ext cx="4" cy="5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002" name="Rectangle 1354"/>
            <p:cNvSpPr>
              <a:spLocks noChangeArrowheads="1"/>
            </p:cNvSpPr>
            <p:nvPr/>
          </p:nvSpPr>
          <p:spPr bwMode="auto">
            <a:xfrm>
              <a:off x="2917" y="2618"/>
              <a:ext cx="4" cy="5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003" name="Rectangle 1355"/>
            <p:cNvSpPr>
              <a:spLocks noChangeArrowheads="1"/>
            </p:cNvSpPr>
            <p:nvPr/>
          </p:nvSpPr>
          <p:spPr bwMode="auto">
            <a:xfrm>
              <a:off x="2923" y="2618"/>
              <a:ext cx="4" cy="5"/>
            </a:xfrm>
            <a:prstGeom prst="rect">
              <a:avLst/>
            </a:prstGeom>
            <a:solidFill>
              <a:srgbClr val="9F9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004" name="Rectangle 1356"/>
            <p:cNvSpPr>
              <a:spLocks noChangeArrowheads="1"/>
            </p:cNvSpPr>
            <p:nvPr/>
          </p:nvSpPr>
          <p:spPr bwMode="auto">
            <a:xfrm>
              <a:off x="2930" y="2618"/>
              <a:ext cx="3" cy="5"/>
            </a:xfrm>
            <a:prstGeom prst="rect">
              <a:avLst/>
            </a:pr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005" name="Rectangle 1357"/>
            <p:cNvSpPr>
              <a:spLocks noChangeArrowheads="1"/>
            </p:cNvSpPr>
            <p:nvPr/>
          </p:nvSpPr>
          <p:spPr bwMode="auto">
            <a:xfrm>
              <a:off x="2933" y="2618"/>
              <a:ext cx="4" cy="5"/>
            </a:xfrm>
            <a:prstGeom prst="rect">
              <a:avLst/>
            </a:pr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006" name="Rectangle 1358"/>
            <p:cNvSpPr>
              <a:spLocks noChangeArrowheads="1"/>
            </p:cNvSpPr>
            <p:nvPr/>
          </p:nvSpPr>
          <p:spPr bwMode="auto">
            <a:xfrm>
              <a:off x="2937" y="2618"/>
              <a:ext cx="4" cy="5"/>
            </a:xfrm>
            <a:prstGeom prst="rect">
              <a:avLst/>
            </a:prstGeom>
            <a:solidFill>
              <a:srgbClr val="98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007" name="Rectangle 1359"/>
            <p:cNvSpPr>
              <a:spLocks noChangeArrowheads="1"/>
            </p:cNvSpPr>
            <p:nvPr/>
          </p:nvSpPr>
          <p:spPr bwMode="auto">
            <a:xfrm>
              <a:off x="2941" y="2618"/>
              <a:ext cx="3" cy="5"/>
            </a:xfrm>
            <a:prstGeom prst="rect">
              <a:avLst/>
            </a:pr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008" name="Rectangle 1360"/>
            <p:cNvSpPr>
              <a:spLocks noChangeArrowheads="1"/>
            </p:cNvSpPr>
            <p:nvPr/>
          </p:nvSpPr>
          <p:spPr bwMode="auto">
            <a:xfrm>
              <a:off x="2947" y="2618"/>
              <a:ext cx="3" cy="5"/>
            </a:xfrm>
            <a:prstGeom prst="rect">
              <a:avLst/>
            </a:pr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009" name="Rectangle 1361"/>
            <p:cNvSpPr>
              <a:spLocks noChangeArrowheads="1"/>
            </p:cNvSpPr>
            <p:nvPr/>
          </p:nvSpPr>
          <p:spPr bwMode="auto">
            <a:xfrm>
              <a:off x="2954" y="2618"/>
              <a:ext cx="3" cy="5"/>
            </a:xfrm>
            <a:prstGeom prst="rect">
              <a:avLst/>
            </a:pr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010" name="Rectangle 1362"/>
            <p:cNvSpPr>
              <a:spLocks noChangeArrowheads="1"/>
            </p:cNvSpPr>
            <p:nvPr/>
          </p:nvSpPr>
          <p:spPr bwMode="auto">
            <a:xfrm>
              <a:off x="2960" y="2618"/>
              <a:ext cx="4" cy="5"/>
            </a:xfrm>
            <a:prstGeom prst="rect">
              <a:avLst/>
            </a:prstGeom>
            <a:solidFill>
              <a:srgbClr val="8A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011" name="Rectangle 1363"/>
            <p:cNvSpPr>
              <a:spLocks noChangeArrowheads="1"/>
            </p:cNvSpPr>
            <p:nvPr/>
          </p:nvSpPr>
          <p:spPr bwMode="auto">
            <a:xfrm>
              <a:off x="2964" y="2618"/>
              <a:ext cx="3" cy="5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012" name="Rectangle 1364"/>
            <p:cNvSpPr>
              <a:spLocks noChangeArrowheads="1"/>
            </p:cNvSpPr>
            <p:nvPr/>
          </p:nvSpPr>
          <p:spPr bwMode="auto">
            <a:xfrm>
              <a:off x="2967" y="2618"/>
              <a:ext cx="3" cy="5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013" name="Rectangle 1365"/>
            <p:cNvSpPr>
              <a:spLocks noChangeArrowheads="1"/>
            </p:cNvSpPr>
            <p:nvPr/>
          </p:nvSpPr>
          <p:spPr bwMode="auto">
            <a:xfrm>
              <a:off x="2970" y="2618"/>
              <a:ext cx="4" cy="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014" name="Rectangle 1366"/>
            <p:cNvSpPr>
              <a:spLocks noChangeArrowheads="1"/>
            </p:cNvSpPr>
            <p:nvPr/>
          </p:nvSpPr>
          <p:spPr bwMode="auto">
            <a:xfrm>
              <a:off x="2580" y="2446"/>
              <a:ext cx="414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015" name="Rectangle 1367"/>
            <p:cNvSpPr>
              <a:spLocks noChangeArrowheads="1"/>
            </p:cNvSpPr>
            <p:nvPr/>
          </p:nvSpPr>
          <p:spPr bwMode="auto">
            <a:xfrm>
              <a:off x="2645" y="2454"/>
              <a:ext cx="314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016" name="Rectangle 1368"/>
            <p:cNvSpPr>
              <a:spLocks noChangeArrowheads="1"/>
            </p:cNvSpPr>
            <p:nvPr/>
          </p:nvSpPr>
          <p:spPr bwMode="auto">
            <a:xfrm>
              <a:off x="2645" y="2455"/>
              <a:ext cx="0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endParaRPr lang="en-GB" sz="1200">
                <a:latin typeface="Times New Roman" pitchFamily="18" charset="0"/>
              </a:endParaRPr>
            </a:p>
          </p:txBody>
        </p:sp>
        <p:sp>
          <p:nvSpPr>
            <p:cNvPr id="15017" name="Rectangle 1369"/>
            <p:cNvSpPr>
              <a:spLocks noChangeArrowheads="1"/>
            </p:cNvSpPr>
            <p:nvPr/>
          </p:nvSpPr>
          <p:spPr bwMode="auto">
            <a:xfrm>
              <a:off x="2895" y="2428"/>
              <a:ext cx="9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a-DK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a-DK">
                <a:latin typeface="Times New Roman" pitchFamily="18" charset="0"/>
              </a:endParaRPr>
            </a:p>
          </p:txBody>
        </p:sp>
        <p:sp>
          <p:nvSpPr>
            <p:cNvPr id="15018" name="Rectangle 1370"/>
            <p:cNvSpPr>
              <a:spLocks noChangeArrowheads="1"/>
            </p:cNvSpPr>
            <p:nvPr/>
          </p:nvSpPr>
          <p:spPr bwMode="auto">
            <a:xfrm>
              <a:off x="2905" y="2454"/>
              <a:ext cx="59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019" name="Rectangle 1371"/>
            <p:cNvSpPr>
              <a:spLocks noChangeArrowheads="1"/>
            </p:cNvSpPr>
            <p:nvPr/>
          </p:nvSpPr>
          <p:spPr bwMode="auto">
            <a:xfrm>
              <a:off x="2905" y="2455"/>
              <a:ext cx="8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a-DK" sz="800" b="1">
                  <a:solidFill>
                    <a:srgbClr val="FC0128"/>
                  </a:solidFill>
                </a:rPr>
                <a:t>-</a:t>
              </a:r>
              <a:endParaRPr lang="da-DK">
                <a:latin typeface="Times New Roman" pitchFamily="18" charset="0"/>
              </a:endParaRPr>
            </a:p>
          </p:txBody>
        </p:sp>
        <p:sp>
          <p:nvSpPr>
            <p:cNvPr id="15020" name="Rectangle 1372"/>
            <p:cNvSpPr>
              <a:spLocks noChangeArrowheads="1"/>
            </p:cNvSpPr>
            <p:nvPr/>
          </p:nvSpPr>
          <p:spPr bwMode="auto">
            <a:xfrm>
              <a:off x="2926" y="2428"/>
              <a:ext cx="9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a-DK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a-DK">
                <a:latin typeface="Times New Roman" pitchFamily="18" charset="0"/>
              </a:endParaRPr>
            </a:p>
          </p:txBody>
        </p:sp>
        <p:sp>
          <p:nvSpPr>
            <p:cNvPr id="15021" name="Rectangle 1373"/>
            <p:cNvSpPr>
              <a:spLocks noChangeArrowheads="1"/>
            </p:cNvSpPr>
            <p:nvPr/>
          </p:nvSpPr>
          <p:spPr bwMode="auto">
            <a:xfrm>
              <a:off x="2669" y="2527"/>
              <a:ext cx="286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022" name="Rectangle 1374"/>
            <p:cNvSpPr>
              <a:spLocks noChangeArrowheads="1"/>
            </p:cNvSpPr>
            <p:nvPr/>
          </p:nvSpPr>
          <p:spPr bwMode="auto">
            <a:xfrm>
              <a:off x="2669" y="2528"/>
              <a:ext cx="0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endParaRPr lang="en-GB">
                <a:latin typeface="Times New Roman" pitchFamily="18" charset="0"/>
              </a:endParaRPr>
            </a:p>
          </p:txBody>
        </p:sp>
        <p:sp>
          <p:nvSpPr>
            <p:cNvPr id="15023" name="Rectangle 1375"/>
            <p:cNvSpPr>
              <a:spLocks noChangeArrowheads="1"/>
            </p:cNvSpPr>
            <p:nvPr/>
          </p:nvSpPr>
          <p:spPr bwMode="auto">
            <a:xfrm>
              <a:off x="2894" y="2501"/>
              <a:ext cx="9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a-DK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a-DK">
                <a:latin typeface="Times New Roman" pitchFamily="18" charset="0"/>
              </a:endParaRPr>
            </a:p>
          </p:txBody>
        </p:sp>
      </p:grpSp>
      <p:sp>
        <p:nvSpPr>
          <p:cNvPr id="10293" name="Rectangle 1376"/>
          <p:cNvSpPr>
            <a:spLocks noChangeArrowheads="1"/>
          </p:cNvSpPr>
          <p:nvPr/>
        </p:nvSpPr>
        <p:spPr bwMode="auto">
          <a:xfrm>
            <a:off x="4251325" y="2927350"/>
            <a:ext cx="4763" cy="7938"/>
          </a:xfrm>
          <a:prstGeom prst="rect">
            <a:avLst/>
          </a:pr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294" name="Rectangle 1377"/>
          <p:cNvSpPr>
            <a:spLocks noChangeArrowheads="1"/>
          </p:cNvSpPr>
          <p:nvPr/>
        </p:nvSpPr>
        <p:spPr bwMode="auto">
          <a:xfrm>
            <a:off x="4260850" y="2927350"/>
            <a:ext cx="6350" cy="7938"/>
          </a:xfrm>
          <a:prstGeom prst="rect">
            <a:avLst/>
          </a:pr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295" name="Rectangle 1378"/>
          <p:cNvSpPr>
            <a:spLocks noChangeArrowheads="1"/>
          </p:cNvSpPr>
          <p:nvPr/>
        </p:nvSpPr>
        <p:spPr bwMode="auto">
          <a:xfrm>
            <a:off x="4271963" y="2927350"/>
            <a:ext cx="4762" cy="7938"/>
          </a:xfrm>
          <a:prstGeom prst="rect">
            <a:avLst/>
          </a:prstGeom>
          <a:solidFill>
            <a:srgbClr val="DADAD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296" name="Rectangle 1379"/>
          <p:cNvSpPr>
            <a:spLocks noChangeArrowheads="1"/>
          </p:cNvSpPr>
          <p:nvPr/>
        </p:nvSpPr>
        <p:spPr bwMode="auto">
          <a:xfrm>
            <a:off x="4298950" y="2927350"/>
            <a:ext cx="4763" cy="7938"/>
          </a:xfrm>
          <a:prstGeom prst="rect">
            <a:avLst/>
          </a:prstGeom>
          <a:solidFill>
            <a:srgbClr val="D0D0D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297" name="Rectangle 1380"/>
          <p:cNvSpPr>
            <a:spLocks noChangeArrowheads="1"/>
          </p:cNvSpPr>
          <p:nvPr/>
        </p:nvSpPr>
        <p:spPr bwMode="auto">
          <a:xfrm>
            <a:off x="4310063" y="2927350"/>
            <a:ext cx="3175" cy="7938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298" name="Rectangle 1381"/>
          <p:cNvSpPr>
            <a:spLocks noChangeArrowheads="1"/>
          </p:cNvSpPr>
          <p:nvPr/>
        </p:nvSpPr>
        <p:spPr bwMode="auto">
          <a:xfrm>
            <a:off x="4319588" y="2927350"/>
            <a:ext cx="4762" cy="7938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299" name="Rectangle 1382"/>
          <p:cNvSpPr>
            <a:spLocks noChangeArrowheads="1"/>
          </p:cNvSpPr>
          <p:nvPr/>
        </p:nvSpPr>
        <p:spPr bwMode="auto">
          <a:xfrm>
            <a:off x="4346575" y="2927350"/>
            <a:ext cx="4763" cy="7938"/>
          </a:xfrm>
          <a:prstGeom prst="rect">
            <a:avLst/>
          </a:prstGeom>
          <a:solidFill>
            <a:srgbClr val="BEBEB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00" name="Rectangle 1383"/>
          <p:cNvSpPr>
            <a:spLocks noChangeArrowheads="1"/>
          </p:cNvSpPr>
          <p:nvPr/>
        </p:nvSpPr>
        <p:spPr bwMode="auto">
          <a:xfrm>
            <a:off x="4356100" y="2927350"/>
            <a:ext cx="6350" cy="7938"/>
          </a:xfrm>
          <a:prstGeom prst="rect">
            <a:avLst/>
          </a:prstGeom>
          <a:solidFill>
            <a:srgbClr val="BABAB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01" name="Rectangle 1384"/>
          <p:cNvSpPr>
            <a:spLocks noChangeArrowheads="1"/>
          </p:cNvSpPr>
          <p:nvPr/>
        </p:nvSpPr>
        <p:spPr bwMode="auto">
          <a:xfrm>
            <a:off x="4394200" y="2927350"/>
            <a:ext cx="4763" cy="7938"/>
          </a:xfrm>
          <a:prstGeom prst="rect">
            <a:avLst/>
          </a:prstGeom>
          <a:solidFill>
            <a:srgbClr val="ACACA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02" name="Rectangle 1385"/>
          <p:cNvSpPr>
            <a:spLocks noChangeArrowheads="1"/>
          </p:cNvSpPr>
          <p:nvPr/>
        </p:nvSpPr>
        <p:spPr bwMode="auto">
          <a:xfrm>
            <a:off x="4405313" y="2927350"/>
            <a:ext cx="4762" cy="7938"/>
          </a:xfrm>
          <a:prstGeom prst="rect">
            <a:avLst/>
          </a:pr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03" name="Rectangle 1386"/>
          <p:cNvSpPr>
            <a:spLocks noChangeArrowheads="1"/>
          </p:cNvSpPr>
          <p:nvPr/>
        </p:nvSpPr>
        <p:spPr bwMode="auto">
          <a:xfrm>
            <a:off x="4441825" y="2927350"/>
            <a:ext cx="6350" cy="7938"/>
          </a:xfrm>
          <a:prstGeom prst="rect">
            <a:avLst/>
          </a:pr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04" name="Rectangle 1387"/>
          <p:cNvSpPr>
            <a:spLocks noChangeArrowheads="1"/>
          </p:cNvSpPr>
          <p:nvPr/>
        </p:nvSpPr>
        <p:spPr bwMode="auto">
          <a:xfrm>
            <a:off x="4464050" y="2927350"/>
            <a:ext cx="3175" cy="7938"/>
          </a:xfrm>
          <a:prstGeom prst="rect">
            <a:avLst/>
          </a:prstGeom>
          <a:solidFill>
            <a:srgbClr val="93939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05" name="Rectangle 1388"/>
          <p:cNvSpPr>
            <a:spLocks noChangeArrowheads="1"/>
          </p:cNvSpPr>
          <p:nvPr/>
        </p:nvSpPr>
        <p:spPr bwMode="auto">
          <a:xfrm>
            <a:off x="4489450" y="2927350"/>
            <a:ext cx="6350" cy="7938"/>
          </a:xfrm>
          <a:prstGeom prst="rect">
            <a:avLst/>
          </a:prstGeom>
          <a:solidFill>
            <a:srgbClr val="88888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06" name="Rectangle 1389"/>
          <p:cNvSpPr>
            <a:spLocks noChangeArrowheads="1"/>
          </p:cNvSpPr>
          <p:nvPr/>
        </p:nvSpPr>
        <p:spPr bwMode="auto">
          <a:xfrm>
            <a:off x="4500563" y="2927350"/>
            <a:ext cx="4762" cy="7938"/>
          </a:xfrm>
          <a:prstGeom prst="rect">
            <a:avLst/>
          </a:prstGeom>
          <a:solidFill>
            <a:srgbClr val="85858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grpSp>
        <p:nvGrpSpPr>
          <p:cNvPr id="10307" name="Group 1390"/>
          <p:cNvGrpSpPr>
            <a:grpSpLocks/>
          </p:cNvGrpSpPr>
          <p:nvPr/>
        </p:nvGrpSpPr>
        <p:grpSpPr bwMode="auto">
          <a:xfrm>
            <a:off x="2187575" y="2624138"/>
            <a:ext cx="4419600" cy="533400"/>
            <a:chOff x="2520" y="1584"/>
            <a:chExt cx="436" cy="268"/>
          </a:xfrm>
        </p:grpSpPr>
        <p:grpSp>
          <p:nvGrpSpPr>
            <p:cNvPr id="14371" name="Group 1391"/>
            <p:cNvGrpSpPr>
              <a:grpSpLocks/>
            </p:cNvGrpSpPr>
            <p:nvPr/>
          </p:nvGrpSpPr>
          <p:grpSpPr bwMode="auto">
            <a:xfrm>
              <a:off x="2520" y="1610"/>
              <a:ext cx="436" cy="242"/>
              <a:chOff x="2520" y="1610"/>
              <a:chExt cx="436" cy="242"/>
            </a:xfrm>
          </p:grpSpPr>
          <p:sp>
            <p:nvSpPr>
              <p:cNvPr id="14775" name="Freeform 1392"/>
              <p:cNvSpPr>
                <a:spLocks/>
              </p:cNvSpPr>
              <p:nvPr/>
            </p:nvSpPr>
            <p:spPr bwMode="auto">
              <a:xfrm>
                <a:off x="2522" y="1822"/>
                <a:ext cx="4" cy="9"/>
              </a:xfrm>
              <a:custGeom>
                <a:avLst/>
                <a:gdLst>
                  <a:gd name="T0" fmla="*/ 1 w 8"/>
                  <a:gd name="T1" fmla="*/ 0 h 17"/>
                  <a:gd name="T2" fmla="*/ 1 w 8"/>
                  <a:gd name="T3" fmla="*/ 0 h 17"/>
                  <a:gd name="T4" fmla="*/ 1 w 8"/>
                  <a:gd name="T5" fmla="*/ 1 h 17"/>
                  <a:gd name="T6" fmla="*/ 1 w 8"/>
                  <a:gd name="T7" fmla="*/ 1 h 17"/>
                  <a:gd name="T8" fmla="*/ 1 w 8"/>
                  <a:gd name="T9" fmla="*/ 1 h 17"/>
                  <a:gd name="T10" fmla="*/ 1 w 8"/>
                  <a:gd name="T11" fmla="*/ 1 h 17"/>
                  <a:gd name="T12" fmla="*/ 1 w 8"/>
                  <a:gd name="T13" fmla="*/ 1 h 17"/>
                  <a:gd name="T14" fmla="*/ 0 w 8"/>
                  <a:gd name="T15" fmla="*/ 1 h 17"/>
                  <a:gd name="T16" fmla="*/ 0 w 8"/>
                  <a:gd name="T17" fmla="*/ 1 h 17"/>
                  <a:gd name="T18" fmla="*/ 0 w 8"/>
                  <a:gd name="T19" fmla="*/ 2 h 17"/>
                  <a:gd name="T20" fmla="*/ 1 w 8"/>
                  <a:gd name="T21" fmla="*/ 2 h 17"/>
                  <a:gd name="T22" fmla="*/ 1 w 8"/>
                  <a:gd name="T23" fmla="*/ 2 h 17"/>
                  <a:gd name="T24" fmla="*/ 1 w 8"/>
                  <a:gd name="T25" fmla="*/ 2 h 17"/>
                  <a:gd name="T26" fmla="*/ 1 w 8"/>
                  <a:gd name="T27" fmla="*/ 2 h 17"/>
                  <a:gd name="T28" fmla="*/ 1 w 8"/>
                  <a:gd name="T29" fmla="*/ 2 h 17"/>
                  <a:gd name="T30" fmla="*/ 1 w 8"/>
                  <a:gd name="T31" fmla="*/ 2 h 17"/>
                  <a:gd name="T32" fmla="*/ 1 w 8"/>
                  <a:gd name="T33" fmla="*/ 3 h 17"/>
                  <a:gd name="T34" fmla="*/ 1 w 8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" h="17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4" y="15"/>
                    </a:lnTo>
                    <a:lnTo>
                      <a:pt x="6" y="15"/>
                    </a:lnTo>
                    <a:lnTo>
                      <a:pt x="8" y="1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76" name="Freeform 1393"/>
              <p:cNvSpPr>
                <a:spLocks/>
              </p:cNvSpPr>
              <p:nvPr/>
            </p:nvSpPr>
            <p:spPr bwMode="auto">
              <a:xfrm>
                <a:off x="2526" y="1820"/>
                <a:ext cx="3" cy="12"/>
              </a:xfrm>
              <a:custGeom>
                <a:avLst/>
                <a:gdLst>
                  <a:gd name="T0" fmla="*/ 0 w 6"/>
                  <a:gd name="T1" fmla="*/ 1 h 23"/>
                  <a:gd name="T2" fmla="*/ 0 w 6"/>
                  <a:gd name="T3" fmla="*/ 1 h 23"/>
                  <a:gd name="T4" fmla="*/ 1 w 6"/>
                  <a:gd name="T5" fmla="*/ 1 h 23"/>
                  <a:gd name="T6" fmla="*/ 1 w 6"/>
                  <a:gd name="T7" fmla="*/ 1 h 23"/>
                  <a:gd name="T8" fmla="*/ 1 w 6"/>
                  <a:gd name="T9" fmla="*/ 1 h 23"/>
                  <a:gd name="T10" fmla="*/ 1 w 6"/>
                  <a:gd name="T11" fmla="*/ 1 h 23"/>
                  <a:gd name="T12" fmla="*/ 1 w 6"/>
                  <a:gd name="T13" fmla="*/ 0 h 23"/>
                  <a:gd name="T14" fmla="*/ 1 w 6"/>
                  <a:gd name="T15" fmla="*/ 0 h 23"/>
                  <a:gd name="T16" fmla="*/ 1 w 6"/>
                  <a:gd name="T17" fmla="*/ 0 h 23"/>
                  <a:gd name="T18" fmla="*/ 1 w 6"/>
                  <a:gd name="T19" fmla="*/ 3 h 23"/>
                  <a:gd name="T20" fmla="*/ 1 w 6"/>
                  <a:gd name="T21" fmla="*/ 3 h 23"/>
                  <a:gd name="T22" fmla="*/ 1 w 6"/>
                  <a:gd name="T23" fmla="*/ 3 h 23"/>
                  <a:gd name="T24" fmla="*/ 1 w 6"/>
                  <a:gd name="T25" fmla="*/ 3 h 23"/>
                  <a:gd name="T26" fmla="*/ 1 w 6"/>
                  <a:gd name="T27" fmla="*/ 3 h 23"/>
                  <a:gd name="T28" fmla="*/ 1 w 6"/>
                  <a:gd name="T29" fmla="*/ 3 h 23"/>
                  <a:gd name="T30" fmla="*/ 1 w 6"/>
                  <a:gd name="T31" fmla="*/ 3 h 23"/>
                  <a:gd name="T32" fmla="*/ 0 w 6"/>
                  <a:gd name="T33" fmla="*/ 3 h 23"/>
                  <a:gd name="T34" fmla="*/ 0 w 6"/>
                  <a:gd name="T35" fmla="*/ 3 h 23"/>
                  <a:gd name="T36" fmla="*/ 0 w 6"/>
                  <a:gd name="T37" fmla="*/ 1 h 2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23">
                    <a:moveTo>
                      <a:pt x="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23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77" name="Freeform 1394"/>
              <p:cNvSpPr>
                <a:spLocks/>
              </p:cNvSpPr>
              <p:nvPr/>
            </p:nvSpPr>
            <p:spPr bwMode="auto">
              <a:xfrm>
                <a:off x="2529" y="1819"/>
                <a:ext cx="4" cy="15"/>
              </a:xfrm>
              <a:custGeom>
                <a:avLst/>
                <a:gdLst>
                  <a:gd name="T0" fmla="*/ 0 w 7"/>
                  <a:gd name="T1" fmla="*/ 1 h 29"/>
                  <a:gd name="T2" fmla="*/ 1 w 7"/>
                  <a:gd name="T3" fmla="*/ 1 h 29"/>
                  <a:gd name="T4" fmla="*/ 1 w 7"/>
                  <a:gd name="T5" fmla="*/ 1 h 29"/>
                  <a:gd name="T6" fmla="*/ 1 w 7"/>
                  <a:gd name="T7" fmla="*/ 0 h 29"/>
                  <a:gd name="T8" fmla="*/ 1 w 7"/>
                  <a:gd name="T9" fmla="*/ 0 h 29"/>
                  <a:gd name="T10" fmla="*/ 1 w 7"/>
                  <a:gd name="T11" fmla="*/ 0 h 29"/>
                  <a:gd name="T12" fmla="*/ 1 w 7"/>
                  <a:gd name="T13" fmla="*/ 0 h 29"/>
                  <a:gd name="T14" fmla="*/ 1 w 7"/>
                  <a:gd name="T15" fmla="*/ 0 h 29"/>
                  <a:gd name="T16" fmla="*/ 1 w 7"/>
                  <a:gd name="T17" fmla="*/ 0 h 29"/>
                  <a:gd name="T18" fmla="*/ 1 w 7"/>
                  <a:gd name="T19" fmla="*/ 4 h 29"/>
                  <a:gd name="T20" fmla="*/ 1 w 7"/>
                  <a:gd name="T21" fmla="*/ 4 h 29"/>
                  <a:gd name="T22" fmla="*/ 1 w 7"/>
                  <a:gd name="T23" fmla="*/ 4 h 29"/>
                  <a:gd name="T24" fmla="*/ 1 w 7"/>
                  <a:gd name="T25" fmla="*/ 4 h 29"/>
                  <a:gd name="T26" fmla="*/ 1 w 7"/>
                  <a:gd name="T27" fmla="*/ 4 h 29"/>
                  <a:gd name="T28" fmla="*/ 1 w 7"/>
                  <a:gd name="T29" fmla="*/ 4 h 29"/>
                  <a:gd name="T30" fmla="*/ 1 w 7"/>
                  <a:gd name="T31" fmla="*/ 4 h 29"/>
                  <a:gd name="T32" fmla="*/ 1 w 7"/>
                  <a:gd name="T33" fmla="*/ 4 h 29"/>
                  <a:gd name="T34" fmla="*/ 0 w 7"/>
                  <a:gd name="T35" fmla="*/ 4 h 29"/>
                  <a:gd name="T36" fmla="*/ 0 w 7"/>
                  <a:gd name="T37" fmla="*/ 1 h 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29">
                    <a:moveTo>
                      <a:pt x="0" y="2"/>
                    </a:moveTo>
                    <a:lnTo>
                      <a:pt x="2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9"/>
                    </a:lnTo>
                    <a:lnTo>
                      <a:pt x="5" y="29"/>
                    </a:lnTo>
                    <a:lnTo>
                      <a:pt x="3" y="27"/>
                    </a:lnTo>
                    <a:lnTo>
                      <a:pt x="2" y="27"/>
                    </a:lnTo>
                    <a:lnTo>
                      <a:pt x="0" y="2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78" name="Freeform 1395"/>
              <p:cNvSpPr>
                <a:spLocks/>
              </p:cNvSpPr>
              <p:nvPr/>
            </p:nvSpPr>
            <p:spPr bwMode="auto">
              <a:xfrm>
                <a:off x="2533" y="1817"/>
                <a:ext cx="3" cy="18"/>
              </a:xfrm>
              <a:custGeom>
                <a:avLst/>
                <a:gdLst>
                  <a:gd name="T0" fmla="*/ 0 w 6"/>
                  <a:gd name="T1" fmla="*/ 1 h 34"/>
                  <a:gd name="T2" fmla="*/ 1 w 6"/>
                  <a:gd name="T3" fmla="*/ 1 h 34"/>
                  <a:gd name="T4" fmla="*/ 1 w 6"/>
                  <a:gd name="T5" fmla="*/ 1 h 34"/>
                  <a:gd name="T6" fmla="*/ 1 w 6"/>
                  <a:gd name="T7" fmla="*/ 1 h 34"/>
                  <a:gd name="T8" fmla="*/ 1 w 6"/>
                  <a:gd name="T9" fmla="*/ 0 h 34"/>
                  <a:gd name="T10" fmla="*/ 1 w 6"/>
                  <a:gd name="T11" fmla="*/ 5 h 34"/>
                  <a:gd name="T12" fmla="*/ 1 w 6"/>
                  <a:gd name="T13" fmla="*/ 5 h 34"/>
                  <a:gd name="T14" fmla="*/ 1 w 6"/>
                  <a:gd name="T15" fmla="*/ 5 h 34"/>
                  <a:gd name="T16" fmla="*/ 1 w 6"/>
                  <a:gd name="T17" fmla="*/ 5 h 34"/>
                  <a:gd name="T18" fmla="*/ 0 w 6"/>
                  <a:gd name="T19" fmla="*/ 5 h 34"/>
                  <a:gd name="T20" fmla="*/ 0 w 6"/>
                  <a:gd name="T21" fmla="*/ 1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34">
                    <a:moveTo>
                      <a:pt x="0" y="1"/>
                    </a:moveTo>
                    <a:lnTo>
                      <a:pt x="2" y="1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6" y="34"/>
                    </a:lnTo>
                    <a:lnTo>
                      <a:pt x="4" y="34"/>
                    </a:lnTo>
                    <a:lnTo>
                      <a:pt x="4" y="32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79" name="Freeform 1396"/>
              <p:cNvSpPr>
                <a:spLocks/>
              </p:cNvSpPr>
              <p:nvPr/>
            </p:nvSpPr>
            <p:spPr bwMode="auto">
              <a:xfrm>
                <a:off x="2536" y="1816"/>
                <a:ext cx="3" cy="19"/>
              </a:xfrm>
              <a:custGeom>
                <a:avLst/>
                <a:gdLst>
                  <a:gd name="T0" fmla="*/ 0 w 8"/>
                  <a:gd name="T1" fmla="*/ 1 h 38"/>
                  <a:gd name="T2" fmla="*/ 0 w 8"/>
                  <a:gd name="T3" fmla="*/ 1 h 38"/>
                  <a:gd name="T4" fmla="*/ 0 w 8"/>
                  <a:gd name="T5" fmla="*/ 1 h 38"/>
                  <a:gd name="T6" fmla="*/ 0 w 8"/>
                  <a:gd name="T7" fmla="*/ 1 h 38"/>
                  <a:gd name="T8" fmla="*/ 0 w 8"/>
                  <a:gd name="T9" fmla="*/ 1 h 38"/>
                  <a:gd name="T10" fmla="*/ 0 w 8"/>
                  <a:gd name="T11" fmla="*/ 1 h 38"/>
                  <a:gd name="T12" fmla="*/ 0 w 8"/>
                  <a:gd name="T13" fmla="*/ 0 h 38"/>
                  <a:gd name="T14" fmla="*/ 0 w 8"/>
                  <a:gd name="T15" fmla="*/ 0 h 38"/>
                  <a:gd name="T16" fmla="*/ 0 w 8"/>
                  <a:gd name="T17" fmla="*/ 0 h 38"/>
                  <a:gd name="T18" fmla="*/ 0 w 8"/>
                  <a:gd name="T19" fmla="*/ 5 h 38"/>
                  <a:gd name="T20" fmla="*/ 0 w 8"/>
                  <a:gd name="T21" fmla="*/ 5 h 38"/>
                  <a:gd name="T22" fmla="*/ 0 w 8"/>
                  <a:gd name="T23" fmla="*/ 5 h 38"/>
                  <a:gd name="T24" fmla="*/ 0 w 8"/>
                  <a:gd name="T25" fmla="*/ 5 h 38"/>
                  <a:gd name="T26" fmla="*/ 0 w 8"/>
                  <a:gd name="T27" fmla="*/ 5 h 38"/>
                  <a:gd name="T28" fmla="*/ 0 w 8"/>
                  <a:gd name="T29" fmla="*/ 5 h 38"/>
                  <a:gd name="T30" fmla="*/ 0 w 8"/>
                  <a:gd name="T31" fmla="*/ 5 h 38"/>
                  <a:gd name="T32" fmla="*/ 0 w 8"/>
                  <a:gd name="T33" fmla="*/ 5 h 38"/>
                  <a:gd name="T34" fmla="*/ 0 w 8"/>
                  <a:gd name="T35" fmla="*/ 5 h 38"/>
                  <a:gd name="T36" fmla="*/ 0 w 8"/>
                  <a:gd name="T37" fmla="*/ 1 h 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38">
                    <a:moveTo>
                      <a:pt x="0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38"/>
                    </a:lnTo>
                    <a:lnTo>
                      <a:pt x="6" y="38"/>
                    </a:lnTo>
                    <a:lnTo>
                      <a:pt x="4" y="38"/>
                    </a:lnTo>
                    <a:lnTo>
                      <a:pt x="4" y="36"/>
                    </a:lnTo>
                    <a:lnTo>
                      <a:pt x="2" y="36"/>
                    </a:lnTo>
                    <a:lnTo>
                      <a:pt x="0" y="3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80" name="Freeform 1397"/>
              <p:cNvSpPr>
                <a:spLocks/>
              </p:cNvSpPr>
              <p:nvPr/>
            </p:nvSpPr>
            <p:spPr bwMode="auto">
              <a:xfrm>
                <a:off x="2539" y="1815"/>
                <a:ext cx="3" cy="21"/>
              </a:xfrm>
              <a:custGeom>
                <a:avLst/>
                <a:gdLst>
                  <a:gd name="T0" fmla="*/ 0 w 6"/>
                  <a:gd name="T1" fmla="*/ 1 h 42"/>
                  <a:gd name="T2" fmla="*/ 1 w 6"/>
                  <a:gd name="T3" fmla="*/ 1 h 42"/>
                  <a:gd name="T4" fmla="*/ 1 w 6"/>
                  <a:gd name="T5" fmla="*/ 1 h 42"/>
                  <a:gd name="T6" fmla="*/ 1 w 6"/>
                  <a:gd name="T7" fmla="*/ 1 h 42"/>
                  <a:gd name="T8" fmla="*/ 1 w 6"/>
                  <a:gd name="T9" fmla="*/ 0 h 42"/>
                  <a:gd name="T10" fmla="*/ 1 w 6"/>
                  <a:gd name="T11" fmla="*/ 6 h 42"/>
                  <a:gd name="T12" fmla="*/ 1 w 6"/>
                  <a:gd name="T13" fmla="*/ 6 h 42"/>
                  <a:gd name="T14" fmla="*/ 1 w 6"/>
                  <a:gd name="T15" fmla="*/ 5 h 42"/>
                  <a:gd name="T16" fmla="*/ 1 w 6"/>
                  <a:gd name="T17" fmla="*/ 5 h 42"/>
                  <a:gd name="T18" fmla="*/ 0 w 6"/>
                  <a:gd name="T19" fmla="*/ 5 h 42"/>
                  <a:gd name="T20" fmla="*/ 0 w 6"/>
                  <a:gd name="T21" fmla="*/ 1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42">
                    <a:moveTo>
                      <a:pt x="0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42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81" name="Freeform 1398"/>
              <p:cNvSpPr>
                <a:spLocks/>
              </p:cNvSpPr>
              <p:nvPr/>
            </p:nvSpPr>
            <p:spPr bwMode="auto">
              <a:xfrm>
                <a:off x="2542" y="1814"/>
                <a:ext cx="4" cy="23"/>
              </a:xfrm>
              <a:custGeom>
                <a:avLst/>
                <a:gdLst>
                  <a:gd name="T0" fmla="*/ 0 w 7"/>
                  <a:gd name="T1" fmla="*/ 1 h 46"/>
                  <a:gd name="T2" fmla="*/ 1 w 7"/>
                  <a:gd name="T3" fmla="*/ 1 h 46"/>
                  <a:gd name="T4" fmla="*/ 1 w 7"/>
                  <a:gd name="T5" fmla="*/ 1 h 46"/>
                  <a:gd name="T6" fmla="*/ 1 w 7"/>
                  <a:gd name="T7" fmla="*/ 1 h 46"/>
                  <a:gd name="T8" fmla="*/ 1 w 7"/>
                  <a:gd name="T9" fmla="*/ 0 h 46"/>
                  <a:gd name="T10" fmla="*/ 1 w 7"/>
                  <a:gd name="T11" fmla="*/ 6 h 46"/>
                  <a:gd name="T12" fmla="*/ 1 w 7"/>
                  <a:gd name="T13" fmla="*/ 6 h 46"/>
                  <a:gd name="T14" fmla="*/ 1 w 7"/>
                  <a:gd name="T15" fmla="*/ 6 h 46"/>
                  <a:gd name="T16" fmla="*/ 1 w 7"/>
                  <a:gd name="T17" fmla="*/ 6 h 46"/>
                  <a:gd name="T18" fmla="*/ 0 w 7"/>
                  <a:gd name="T19" fmla="*/ 6 h 46"/>
                  <a:gd name="T20" fmla="*/ 0 w 7"/>
                  <a:gd name="T21" fmla="*/ 1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46">
                    <a:moveTo>
                      <a:pt x="0" y="2"/>
                    </a:moveTo>
                    <a:lnTo>
                      <a:pt x="1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7" y="46"/>
                    </a:lnTo>
                    <a:lnTo>
                      <a:pt x="5" y="46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82" name="Freeform 1399"/>
              <p:cNvSpPr>
                <a:spLocks/>
              </p:cNvSpPr>
              <p:nvPr/>
            </p:nvSpPr>
            <p:spPr bwMode="auto">
              <a:xfrm>
                <a:off x="2546" y="1814"/>
                <a:ext cx="3" cy="24"/>
              </a:xfrm>
              <a:custGeom>
                <a:avLst/>
                <a:gdLst>
                  <a:gd name="T0" fmla="*/ 0 w 6"/>
                  <a:gd name="T1" fmla="*/ 0 h 48"/>
                  <a:gd name="T2" fmla="*/ 0 w 6"/>
                  <a:gd name="T3" fmla="*/ 0 h 48"/>
                  <a:gd name="T4" fmla="*/ 1 w 6"/>
                  <a:gd name="T5" fmla="*/ 0 h 48"/>
                  <a:gd name="T6" fmla="*/ 1 w 6"/>
                  <a:gd name="T7" fmla="*/ 0 h 48"/>
                  <a:gd name="T8" fmla="*/ 1 w 6"/>
                  <a:gd name="T9" fmla="*/ 0 h 48"/>
                  <a:gd name="T10" fmla="*/ 1 w 6"/>
                  <a:gd name="T11" fmla="*/ 0 h 48"/>
                  <a:gd name="T12" fmla="*/ 1 w 6"/>
                  <a:gd name="T13" fmla="*/ 0 h 48"/>
                  <a:gd name="T14" fmla="*/ 1 w 6"/>
                  <a:gd name="T15" fmla="*/ 0 h 48"/>
                  <a:gd name="T16" fmla="*/ 1 w 6"/>
                  <a:gd name="T17" fmla="*/ 0 h 48"/>
                  <a:gd name="T18" fmla="*/ 1 w 6"/>
                  <a:gd name="T19" fmla="*/ 6 h 48"/>
                  <a:gd name="T20" fmla="*/ 1 w 6"/>
                  <a:gd name="T21" fmla="*/ 6 h 48"/>
                  <a:gd name="T22" fmla="*/ 1 w 6"/>
                  <a:gd name="T23" fmla="*/ 6 h 48"/>
                  <a:gd name="T24" fmla="*/ 1 w 6"/>
                  <a:gd name="T25" fmla="*/ 6 h 48"/>
                  <a:gd name="T26" fmla="*/ 1 w 6"/>
                  <a:gd name="T27" fmla="*/ 6 h 48"/>
                  <a:gd name="T28" fmla="*/ 1 w 6"/>
                  <a:gd name="T29" fmla="*/ 6 h 48"/>
                  <a:gd name="T30" fmla="*/ 1 w 6"/>
                  <a:gd name="T31" fmla="*/ 6 h 48"/>
                  <a:gd name="T32" fmla="*/ 0 w 6"/>
                  <a:gd name="T33" fmla="*/ 6 h 48"/>
                  <a:gd name="T34" fmla="*/ 0 w 6"/>
                  <a:gd name="T35" fmla="*/ 6 h 48"/>
                  <a:gd name="T36" fmla="*/ 0 w 6"/>
                  <a:gd name="T37" fmla="*/ 0 h 4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4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48"/>
                    </a:lnTo>
                    <a:lnTo>
                      <a:pt x="6" y="46"/>
                    </a:lnTo>
                    <a:lnTo>
                      <a:pt x="4" y="46"/>
                    </a:lnTo>
                    <a:lnTo>
                      <a:pt x="2" y="46"/>
                    </a:lnTo>
                    <a:lnTo>
                      <a:pt x="0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83" name="Freeform 1400"/>
              <p:cNvSpPr>
                <a:spLocks/>
              </p:cNvSpPr>
              <p:nvPr/>
            </p:nvSpPr>
            <p:spPr bwMode="auto">
              <a:xfrm>
                <a:off x="2549" y="1813"/>
                <a:ext cx="4" cy="25"/>
              </a:xfrm>
              <a:custGeom>
                <a:avLst/>
                <a:gdLst>
                  <a:gd name="T0" fmla="*/ 0 w 8"/>
                  <a:gd name="T1" fmla="*/ 1 h 50"/>
                  <a:gd name="T2" fmla="*/ 1 w 8"/>
                  <a:gd name="T3" fmla="*/ 1 h 50"/>
                  <a:gd name="T4" fmla="*/ 1 w 8"/>
                  <a:gd name="T5" fmla="*/ 0 h 50"/>
                  <a:gd name="T6" fmla="*/ 1 w 8"/>
                  <a:gd name="T7" fmla="*/ 0 h 50"/>
                  <a:gd name="T8" fmla="*/ 1 w 8"/>
                  <a:gd name="T9" fmla="*/ 0 h 50"/>
                  <a:gd name="T10" fmla="*/ 1 w 8"/>
                  <a:gd name="T11" fmla="*/ 7 h 50"/>
                  <a:gd name="T12" fmla="*/ 1 w 8"/>
                  <a:gd name="T13" fmla="*/ 7 h 50"/>
                  <a:gd name="T14" fmla="*/ 1 w 8"/>
                  <a:gd name="T15" fmla="*/ 7 h 50"/>
                  <a:gd name="T16" fmla="*/ 1 w 8"/>
                  <a:gd name="T17" fmla="*/ 7 h 50"/>
                  <a:gd name="T18" fmla="*/ 0 w 8"/>
                  <a:gd name="T19" fmla="*/ 7 h 50"/>
                  <a:gd name="T20" fmla="*/ 0 w 8"/>
                  <a:gd name="T21" fmla="*/ 1 h 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50">
                    <a:moveTo>
                      <a:pt x="0" y="2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50"/>
                    </a:lnTo>
                    <a:lnTo>
                      <a:pt x="6" y="50"/>
                    </a:lnTo>
                    <a:lnTo>
                      <a:pt x="4" y="50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84" name="Freeform 1401"/>
              <p:cNvSpPr>
                <a:spLocks/>
              </p:cNvSpPr>
              <p:nvPr/>
            </p:nvSpPr>
            <p:spPr bwMode="auto">
              <a:xfrm>
                <a:off x="2553" y="1812"/>
                <a:ext cx="3" cy="27"/>
              </a:xfrm>
              <a:custGeom>
                <a:avLst/>
                <a:gdLst>
                  <a:gd name="T0" fmla="*/ 0 w 5"/>
                  <a:gd name="T1" fmla="*/ 1 h 54"/>
                  <a:gd name="T2" fmla="*/ 1 w 5"/>
                  <a:gd name="T3" fmla="*/ 1 h 54"/>
                  <a:gd name="T4" fmla="*/ 1 w 5"/>
                  <a:gd name="T5" fmla="*/ 1 h 54"/>
                  <a:gd name="T6" fmla="*/ 1 w 5"/>
                  <a:gd name="T7" fmla="*/ 0 h 54"/>
                  <a:gd name="T8" fmla="*/ 1 w 5"/>
                  <a:gd name="T9" fmla="*/ 0 h 54"/>
                  <a:gd name="T10" fmla="*/ 1 w 5"/>
                  <a:gd name="T11" fmla="*/ 7 h 54"/>
                  <a:gd name="T12" fmla="*/ 1 w 5"/>
                  <a:gd name="T13" fmla="*/ 7 h 54"/>
                  <a:gd name="T14" fmla="*/ 1 w 5"/>
                  <a:gd name="T15" fmla="*/ 7 h 54"/>
                  <a:gd name="T16" fmla="*/ 1 w 5"/>
                  <a:gd name="T17" fmla="*/ 7 h 54"/>
                  <a:gd name="T18" fmla="*/ 0 w 5"/>
                  <a:gd name="T19" fmla="*/ 7 h 54"/>
                  <a:gd name="T20" fmla="*/ 0 w 5"/>
                  <a:gd name="T21" fmla="*/ 1 h 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54">
                    <a:moveTo>
                      <a:pt x="0" y="2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5" y="54"/>
                    </a:lnTo>
                    <a:lnTo>
                      <a:pt x="3" y="54"/>
                    </a:lnTo>
                    <a:lnTo>
                      <a:pt x="2" y="52"/>
                    </a:lnTo>
                    <a:lnTo>
                      <a:pt x="0" y="5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85" name="Freeform 1402"/>
              <p:cNvSpPr>
                <a:spLocks/>
              </p:cNvSpPr>
              <p:nvPr/>
            </p:nvSpPr>
            <p:spPr bwMode="auto">
              <a:xfrm>
                <a:off x="2556" y="1811"/>
                <a:ext cx="4" cy="29"/>
              </a:xfrm>
              <a:custGeom>
                <a:avLst/>
                <a:gdLst>
                  <a:gd name="T0" fmla="*/ 0 w 8"/>
                  <a:gd name="T1" fmla="*/ 1 h 58"/>
                  <a:gd name="T2" fmla="*/ 1 w 8"/>
                  <a:gd name="T3" fmla="*/ 1 h 58"/>
                  <a:gd name="T4" fmla="*/ 1 w 8"/>
                  <a:gd name="T5" fmla="*/ 1 h 58"/>
                  <a:gd name="T6" fmla="*/ 1 w 8"/>
                  <a:gd name="T7" fmla="*/ 1 h 58"/>
                  <a:gd name="T8" fmla="*/ 1 w 8"/>
                  <a:gd name="T9" fmla="*/ 1 h 58"/>
                  <a:gd name="T10" fmla="*/ 1 w 8"/>
                  <a:gd name="T11" fmla="*/ 1 h 58"/>
                  <a:gd name="T12" fmla="*/ 1 w 8"/>
                  <a:gd name="T13" fmla="*/ 1 h 58"/>
                  <a:gd name="T14" fmla="*/ 1 w 8"/>
                  <a:gd name="T15" fmla="*/ 1 h 58"/>
                  <a:gd name="T16" fmla="*/ 1 w 8"/>
                  <a:gd name="T17" fmla="*/ 0 h 58"/>
                  <a:gd name="T18" fmla="*/ 1 w 8"/>
                  <a:gd name="T19" fmla="*/ 8 h 58"/>
                  <a:gd name="T20" fmla="*/ 1 w 8"/>
                  <a:gd name="T21" fmla="*/ 8 h 58"/>
                  <a:gd name="T22" fmla="*/ 1 w 8"/>
                  <a:gd name="T23" fmla="*/ 8 h 58"/>
                  <a:gd name="T24" fmla="*/ 1 w 8"/>
                  <a:gd name="T25" fmla="*/ 7 h 58"/>
                  <a:gd name="T26" fmla="*/ 1 w 8"/>
                  <a:gd name="T27" fmla="*/ 7 h 58"/>
                  <a:gd name="T28" fmla="*/ 1 w 8"/>
                  <a:gd name="T29" fmla="*/ 7 h 58"/>
                  <a:gd name="T30" fmla="*/ 1 w 8"/>
                  <a:gd name="T31" fmla="*/ 7 h 58"/>
                  <a:gd name="T32" fmla="*/ 1 w 8"/>
                  <a:gd name="T33" fmla="*/ 7 h 58"/>
                  <a:gd name="T34" fmla="*/ 0 w 8"/>
                  <a:gd name="T35" fmla="*/ 7 h 58"/>
                  <a:gd name="T36" fmla="*/ 0 w 8"/>
                  <a:gd name="T37" fmla="*/ 1 h 5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58">
                    <a:moveTo>
                      <a:pt x="0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58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86" name="Freeform 1403"/>
              <p:cNvSpPr>
                <a:spLocks/>
              </p:cNvSpPr>
              <p:nvPr/>
            </p:nvSpPr>
            <p:spPr bwMode="auto">
              <a:xfrm>
                <a:off x="2560" y="1811"/>
                <a:ext cx="3" cy="29"/>
              </a:xfrm>
              <a:custGeom>
                <a:avLst/>
                <a:gdLst>
                  <a:gd name="T0" fmla="*/ 0 w 8"/>
                  <a:gd name="T1" fmla="*/ 1 h 58"/>
                  <a:gd name="T2" fmla="*/ 0 w 8"/>
                  <a:gd name="T3" fmla="*/ 0 h 58"/>
                  <a:gd name="T4" fmla="*/ 0 w 8"/>
                  <a:gd name="T5" fmla="*/ 0 h 58"/>
                  <a:gd name="T6" fmla="*/ 0 w 8"/>
                  <a:gd name="T7" fmla="*/ 0 h 58"/>
                  <a:gd name="T8" fmla="*/ 0 w 8"/>
                  <a:gd name="T9" fmla="*/ 0 h 58"/>
                  <a:gd name="T10" fmla="*/ 0 w 8"/>
                  <a:gd name="T11" fmla="*/ 8 h 58"/>
                  <a:gd name="T12" fmla="*/ 0 w 8"/>
                  <a:gd name="T13" fmla="*/ 8 h 58"/>
                  <a:gd name="T14" fmla="*/ 0 w 8"/>
                  <a:gd name="T15" fmla="*/ 8 h 58"/>
                  <a:gd name="T16" fmla="*/ 0 w 8"/>
                  <a:gd name="T17" fmla="*/ 8 h 58"/>
                  <a:gd name="T18" fmla="*/ 0 w 8"/>
                  <a:gd name="T19" fmla="*/ 8 h 58"/>
                  <a:gd name="T20" fmla="*/ 0 w 8"/>
                  <a:gd name="T21" fmla="*/ 1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58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58"/>
                    </a:lnTo>
                    <a:lnTo>
                      <a:pt x="6" y="58"/>
                    </a:lnTo>
                    <a:lnTo>
                      <a:pt x="4" y="58"/>
                    </a:lnTo>
                    <a:lnTo>
                      <a:pt x="2" y="58"/>
                    </a:lnTo>
                    <a:lnTo>
                      <a:pt x="0" y="5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87" name="Freeform 1404"/>
              <p:cNvSpPr>
                <a:spLocks/>
              </p:cNvSpPr>
              <p:nvPr/>
            </p:nvSpPr>
            <p:spPr bwMode="auto">
              <a:xfrm>
                <a:off x="2563" y="1811"/>
                <a:ext cx="3" cy="29"/>
              </a:xfrm>
              <a:custGeom>
                <a:avLst/>
                <a:gdLst>
                  <a:gd name="T0" fmla="*/ 0 w 6"/>
                  <a:gd name="T1" fmla="*/ 0 h 58"/>
                  <a:gd name="T2" fmla="*/ 0 w 6"/>
                  <a:gd name="T3" fmla="*/ 0 h 58"/>
                  <a:gd name="T4" fmla="*/ 1 w 6"/>
                  <a:gd name="T5" fmla="*/ 0 h 58"/>
                  <a:gd name="T6" fmla="*/ 1 w 6"/>
                  <a:gd name="T7" fmla="*/ 0 h 58"/>
                  <a:gd name="T8" fmla="*/ 1 w 6"/>
                  <a:gd name="T9" fmla="*/ 0 h 58"/>
                  <a:gd name="T10" fmla="*/ 1 w 6"/>
                  <a:gd name="T11" fmla="*/ 8 h 58"/>
                  <a:gd name="T12" fmla="*/ 1 w 6"/>
                  <a:gd name="T13" fmla="*/ 8 h 58"/>
                  <a:gd name="T14" fmla="*/ 1 w 6"/>
                  <a:gd name="T15" fmla="*/ 8 h 58"/>
                  <a:gd name="T16" fmla="*/ 0 w 6"/>
                  <a:gd name="T17" fmla="*/ 8 h 58"/>
                  <a:gd name="T18" fmla="*/ 0 w 6"/>
                  <a:gd name="T19" fmla="*/ 8 h 58"/>
                  <a:gd name="T20" fmla="*/ 0 w 6"/>
                  <a:gd name="T21" fmla="*/ 0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5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58"/>
                    </a:lnTo>
                    <a:lnTo>
                      <a:pt x="4" y="58"/>
                    </a:lnTo>
                    <a:lnTo>
                      <a:pt x="2" y="58"/>
                    </a:lnTo>
                    <a:lnTo>
                      <a:pt x="0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88" name="Freeform 1405"/>
              <p:cNvSpPr>
                <a:spLocks/>
              </p:cNvSpPr>
              <p:nvPr/>
            </p:nvSpPr>
            <p:spPr bwMode="auto">
              <a:xfrm>
                <a:off x="2566" y="1811"/>
                <a:ext cx="3" cy="30"/>
              </a:xfrm>
              <a:custGeom>
                <a:avLst/>
                <a:gdLst>
                  <a:gd name="T0" fmla="*/ 0 w 5"/>
                  <a:gd name="T1" fmla="*/ 0 h 62"/>
                  <a:gd name="T2" fmla="*/ 0 w 5"/>
                  <a:gd name="T3" fmla="*/ 0 h 62"/>
                  <a:gd name="T4" fmla="*/ 1 w 5"/>
                  <a:gd name="T5" fmla="*/ 0 h 62"/>
                  <a:gd name="T6" fmla="*/ 1 w 5"/>
                  <a:gd name="T7" fmla="*/ 0 h 62"/>
                  <a:gd name="T8" fmla="*/ 1 w 5"/>
                  <a:gd name="T9" fmla="*/ 0 h 62"/>
                  <a:gd name="T10" fmla="*/ 1 w 5"/>
                  <a:gd name="T11" fmla="*/ 0 h 62"/>
                  <a:gd name="T12" fmla="*/ 1 w 5"/>
                  <a:gd name="T13" fmla="*/ 0 h 62"/>
                  <a:gd name="T14" fmla="*/ 1 w 5"/>
                  <a:gd name="T15" fmla="*/ 0 h 62"/>
                  <a:gd name="T16" fmla="*/ 1 w 5"/>
                  <a:gd name="T17" fmla="*/ 0 h 62"/>
                  <a:gd name="T18" fmla="*/ 1 w 5"/>
                  <a:gd name="T19" fmla="*/ 7 h 62"/>
                  <a:gd name="T20" fmla="*/ 1 w 5"/>
                  <a:gd name="T21" fmla="*/ 7 h 62"/>
                  <a:gd name="T22" fmla="*/ 1 w 5"/>
                  <a:gd name="T23" fmla="*/ 7 h 62"/>
                  <a:gd name="T24" fmla="*/ 1 w 5"/>
                  <a:gd name="T25" fmla="*/ 7 h 62"/>
                  <a:gd name="T26" fmla="*/ 1 w 5"/>
                  <a:gd name="T27" fmla="*/ 7 h 62"/>
                  <a:gd name="T28" fmla="*/ 1 w 5"/>
                  <a:gd name="T29" fmla="*/ 7 h 62"/>
                  <a:gd name="T30" fmla="*/ 1 w 5"/>
                  <a:gd name="T31" fmla="*/ 7 h 62"/>
                  <a:gd name="T32" fmla="*/ 0 w 5"/>
                  <a:gd name="T33" fmla="*/ 7 h 62"/>
                  <a:gd name="T34" fmla="*/ 0 w 5"/>
                  <a:gd name="T35" fmla="*/ 7 h 62"/>
                  <a:gd name="T36" fmla="*/ 0 w 5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" h="62">
                    <a:moveTo>
                      <a:pt x="0" y="2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62"/>
                    </a:lnTo>
                    <a:lnTo>
                      <a:pt x="3" y="62"/>
                    </a:lnTo>
                    <a:lnTo>
                      <a:pt x="1" y="62"/>
                    </a:lnTo>
                    <a:lnTo>
                      <a:pt x="0" y="6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89" name="Freeform 1406"/>
              <p:cNvSpPr>
                <a:spLocks/>
              </p:cNvSpPr>
              <p:nvPr/>
            </p:nvSpPr>
            <p:spPr bwMode="auto">
              <a:xfrm>
                <a:off x="2569" y="1810"/>
                <a:ext cx="4" cy="32"/>
              </a:xfrm>
              <a:custGeom>
                <a:avLst/>
                <a:gdLst>
                  <a:gd name="T0" fmla="*/ 0 w 8"/>
                  <a:gd name="T1" fmla="*/ 0 h 65"/>
                  <a:gd name="T2" fmla="*/ 1 w 8"/>
                  <a:gd name="T3" fmla="*/ 0 h 65"/>
                  <a:gd name="T4" fmla="*/ 1 w 8"/>
                  <a:gd name="T5" fmla="*/ 0 h 65"/>
                  <a:gd name="T6" fmla="*/ 1 w 8"/>
                  <a:gd name="T7" fmla="*/ 0 h 65"/>
                  <a:gd name="T8" fmla="*/ 1 w 8"/>
                  <a:gd name="T9" fmla="*/ 0 h 65"/>
                  <a:gd name="T10" fmla="*/ 1 w 8"/>
                  <a:gd name="T11" fmla="*/ 0 h 65"/>
                  <a:gd name="T12" fmla="*/ 1 w 8"/>
                  <a:gd name="T13" fmla="*/ 0 h 65"/>
                  <a:gd name="T14" fmla="*/ 1 w 8"/>
                  <a:gd name="T15" fmla="*/ 0 h 65"/>
                  <a:gd name="T16" fmla="*/ 1 w 8"/>
                  <a:gd name="T17" fmla="*/ 0 h 65"/>
                  <a:gd name="T18" fmla="*/ 1 w 8"/>
                  <a:gd name="T19" fmla="*/ 8 h 65"/>
                  <a:gd name="T20" fmla="*/ 1 w 8"/>
                  <a:gd name="T21" fmla="*/ 8 h 65"/>
                  <a:gd name="T22" fmla="*/ 1 w 8"/>
                  <a:gd name="T23" fmla="*/ 8 h 65"/>
                  <a:gd name="T24" fmla="*/ 1 w 8"/>
                  <a:gd name="T25" fmla="*/ 8 h 65"/>
                  <a:gd name="T26" fmla="*/ 1 w 8"/>
                  <a:gd name="T27" fmla="*/ 8 h 65"/>
                  <a:gd name="T28" fmla="*/ 1 w 8"/>
                  <a:gd name="T29" fmla="*/ 8 h 65"/>
                  <a:gd name="T30" fmla="*/ 1 w 8"/>
                  <a:gd name="T31" fmla="*/ 8 h 65"/>
                  <a:gd name="T32" fmla="*/ 1 w 8"/>
                  <a:gd name="T33" fmla="*/ 8 h 65"/>
                  <a:gd name="T34" fmla="*/ 0 w 8"/>
                  <a:gd name="T35" fmla="*/ 8 h 65"/>
                  <a:gd name="T36" fmla="*/ 0 w 8"/>
                  <a:gd name="T37" fmla="*/ 0 h 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65">
                    <a:moveTo>
                      <a:pt x="0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8" y="65"/>
                    </a:lnTo>
                    <a:lnTo>
                      <a:pt x="6" y="65"/>
                    </a:lnTo>
                    <a:lnTo>
                      <a:pt x="4" y="64"/>
                    </a:lnTo>
                    <a:lnTo>
                      <a:pt x="2" y="64"/>
                    </a:lnTo>
                    <a:lnTo>
                      <a:pt x="0" y="6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90" name="Freeform 1407"/>
              <p:cNvSpPr>
                <a:spLocks/>
              </p:cNvSpPr>
              <p:nvPr/>
            </p:nvSpPr>
            <p:spPr bwMode="auto">
              <a:xfrm>
                <a:off x="2573" y="1810"/>
                <a:ext cx="3" cy="32"/>
              </a:xfrm>
              <a:custGeom>
                <a:avLst/>
                <a:gdLst>
                  <a:gd name="T0" fmla="*/ 0 w 6"/>
                  <a:gd name="T1" fmla="*/ 0 h 65"/>
                  <a:gd name="T2" fmla="*/ 1 w 6"/>
                  <a:gd name="T3" fmla="*/ 0 h 65"/>
                  <a:gd name="T4" fmla="*/ 1 w 6"/>
                  <a:gd name="T5" fmla="*/ 0 h 65"/>
                  <a:gd name="T6" fmla="*/ 1 w 6"/>
                  <a:gd name="T7" fmla="*/ 0 h 65"/>
                  <a:gd name="T8" fmla="*/ 1 w 6"/>
                  <a:gd name="T9" fmla="*/ 0 h 65"/>
                  <a:gd name="T10" fmla="*/ 1 w 6"/>
                  <a:gd name="T11" fmla="*/ 8 h 65"/>
                  <a:gd name="T12" fmla="*/ 1 w 6"/>
                  <a:gd name="T13" fmla="*/ 8 h 65"/>
                  <a:gd name="T14" fmla="*/ 1 w 6"/>
                  <a:gd name="T15" fmla="*/ 8 h 65"/>
                  <a:gd name="T16" fmla="*/ 1 w 6"/>
                  <a:gd name="T17" fmla="*/ 8 h 65"/>
                  <a:gd name="T18" fmla="*/ 0 w 6"/>
                  <a:gd name="T19" fmla="*/ 8 h 65"/>
                  <a:gd name="T20" fmla="*/ 0 w 6"/>
                  <a:gd name="T21" fmla="*/ 0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65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65"/>
                    </a:lnTo>
                    <a:lnTo>
                      <a:pt x="4" y="65"/>
                    </a:lnTo>
                    <a:lnTo>
                      <a:pt x="2" y="65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91" name="Freeform 1408"/>
              <p:cNvSpPr>
                <a:spLocks/>
              </p:cNvSpPr>
              <p:nvPr/>
            </p:nvSpPr>
            <p:spPr bwMode="auto">
              <a:xfrm>
                <a:off x="2576" y="1810"/>
                <a:ext cx="4" cy="33"/>
              </a:xfrm>
              <a:custGeom>
                <a:avLst/>
                <a:gdLst>
                  <a:gd name="T0" fmla="*/ 0 w 7"/>
                  <a:gd name="T1" fmla="*/ 0 h 67"/>
                  <a:gd name="T2" fmla="*/ 1 w 7"/>
                  <a:gd name="T3" fmla="*/ 0 h 67"/>
                  <a:gd name="T4" fmla="*/ 1 w 7"/>
                  <a:gd name="T5" fmla="*/ 0 h 67"/>
                  <a:gd name="T6" fmla="*/ 1 w 7"/>
                  <a:gd name="T7" fmla="*/ 0 h 67"/>
                  <a:gd name="T8" fmla="*/ 1 w 7"/>
                  <a:gd name="T9" fmla="*/ 0 h 67"/>
                  <a:gd name="T10" fmla="*/ 1 w 7"/>
                  <a:gd name="T11" fmla="*/ 8 h 67"/>
                  <a:gd name="T12" fmla="*/ 1 w 7"/>
                  <a:gd name="T13" fmla="*/ 8 h 67"/>
                  <a:gd name="T14" fmla="*/ 1 w 7"/>
                  <a:gd name="T15" fmla="*/ 8 h 67"/>
                  <a:gd name="T16" fmla="*/ 1 w 7"/>
                  <a:gd name="T17" fmla="*/ 8 h 67"/>
                  <a:gd name="T18" fmla="*/ 0 w 7"/>
                  <a:gd name="T19" fmla="*/ 8 h 67"/>
                  <a:gd name="T20" fmla="*/ 0 w 7"/>
                  <a:gd name="T21" fmla="*/ 0 h 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67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67"/>
                    </a:lnTo>
                    <a:lnTo>
                      <a:pt x="5" y="65"/>
                    </a:lnTo>
                    <a:lnTo>
                      <a:pt x="4" y="65"/>
                    </a:lnTo>
                    <a:lnTo>
                      <a:pt x="2" y="65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92" name="Freeform 1409"/>
              <p:cNvSpPr>
                <a:spLocks/>
              </p:cNvSpPr>
              <p:nvPr/>
            </p:nvSpPr>
            <p:spPr bwMode="auto">
              <a:xfrm>
                <a:off x="2580" y="1809"/>
                <a:ext cx="3" cy="34"/>
              </a:xfrm>
              <a:custGeom>
                <a:avLst/>
                <a:gdLst>
                  <a:gd name="T0" fmla="*/ 0 w 6"/>
                  <a:gd name="T1" fmla="*/ 0 h 69"/>
                  <a:gd name="T2" fmla="*/ 0 w 6"/>
                  <a:gd name="T3" fmla="*/ 0 h 69"/>
                  <a:gd name="T4" fmla="*/ 1 w 6"/>
                  <a:gd name="T5" fmla="*/ 0 h 69"/>
                  <a:gd name="T6" fmla="*/ 1 w 6"/>
                  <a:gd name="T7" fmla="*/ 0 h 69"/>
                  <a:gd name="T8" fmla="*/ 1 w 6"/>
                  <a:gd name="T9" fmla="*/ 0 h 69"/>
                  <a:gd name="T10" fmla="*/ 1 w 6"/>
                  <a:gd name="T11" fmla="*/ 0 h 69"/>
                  <a:gd name="T12" fmla="*/ 1 w 6"/>
                  <a:gd name="T13" fmla="*/ 0 h 69"/>
                  <a:gd name="T14" fmla="*/ 1 w 6"/>
                  <a:gd name="T15" fmla="*/ 0 h 69"/>
                  <a:gd name="T16" fmla="*/ 1 w 6"/>
                  <a:gd name="T17" fmla="*/ 0 h 69"/>
                  <a:gd name="T18" fmla="*/ 1 w 6"/>
                  <a:gd name="T19" fmla="*/ 8 h 69"/>
                  <a:gd name="T20" fmla="*/ 1 w 6"/>
                  <a:gd name="T21" fmla="*/ 8 h 69"/>
                  <a:gd name="T22" fmla="*/ 1 w 6"/>
                  <a:gd name="T23" fmla="*/ 8 h 69"/>
                  <a:gd name="T24" fmla="*/ 1 w 6"/>
                  <a:gd name="T25" fmla="*/ 8 h 69"/>
                  <a:gd name="T26" fmla="*/ 1 w 6"/>
                  <a:gd name="T27" fmla="*/ 8 h 69"/>
                  <a:gd name="T28" fmla="*/ 1 w 6"/>
                  <a:gd name="T29" fmla="*/ 8 h 69"/>
                  <a:gd name="T30" fmla="*/ 1 w 6"/>
                  <a:gd name="T31" fmla="*/ 8 h 69"/>
                  <a:gd name="T32" fmla="*/ 0 w 6"/>
                  <a:gd name="T33" fmla="*/ 8 h 69"/>
                  <a:gd name="T34" fmla="*/ 0 w 6"/>
                  <a:gd name="T35" fmla="*/ 8 h 69"/>
                  <a:gd name="T36" fmla="*/ 0 w 6"/>
                  <a:gd name="T37" fmla="*/ 0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69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69"/>
                    </a:lnTo>
                    <a:lnTo>
                      <a:pt x="4" y="69"/>
                    </a:lnTo>
                    <a:lnTo>
                      <a:pt x="2" y="69"/>
                    </a:lnTo>
                    <a:lnTo>
                      <a:pt x="0" y="6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93" name="Freeform 1410"/>
              <p:cNvSpPr>
                <a:spLocks/>
              </p:cNvSpPr>
              <p:nvPr/>
            </p:nvSpPr>
            <p:spPr bwMode="auto">
              <a:xfrm>
                <a:off x="2583" y="1809"/>
                <a:ext cx="3" cy="34"/>
              </a:xfrm>
              <a:custGeom>
                <a:avLst/>
                <a:gdLst>
                  <a:gd name="T0" fmla="*/ 0 w 8"/>
                  <a:gd name="T1" fmla="*/ 0 h 69"/>
                  <a:gd name="T2" fmla="*/ 0 w 8"/>
                  <a:gd name="T3" fmla="*/ 0 h 69"/>
                  <a:gd name="T4" fmla="*/ 0 w 8"/>
                  <a:gd name="T5" fmla="*/ 0 h 69"/>
                  <a:gd name="T6" fmla="*/ 0 w 8"/>
                  <a:gd name="T7" fmla="*/ 0 h 69"/>
                  <a:gd name="T8" fmla="*/ 0 w 8"/>
                  <a:gd name="T9" fmla="*/ 0 h 69"/>
                  <a:gd name="T10" fmla="*/ 0 w 8"/>
                  <a:gd name="T11" fmla="*/ 0 h 69"/>
                  <a:gd name="T12" fmla="*/ 0 w 8"/>
                  <a:gd name="T13" fmla="*/ 0 h 69"/>
                  <a:gd name="T14" fmla="*/ 0 w 8"/>
                  <a:gd name="T15" fmla="*/ 0 h 69"/>
                  <a:gd name="T16" fmla="*/ 0 w 8"/>
                  <a:gd name="T17" fmla="*/ 0 h 69"/>
                  <a:gd name="T18" fmla="*/ 0 w 8"/>
                  <a:gd name="T19" fmla="*/ 8 h 69"/>
                  <a:gd name="T20" fmla="*/ 0 w 8"/>
                  <a:gd name="T21" fmla="*/ 8 h 69"/>
                  <a:gd name="T22" fmla="*/ 0 w 8"/>
                  <a:gd name="T23" fmla="*/ 8 h 69"/>
                  <a:gd name="T24" fmla="*/ 0 w 8"/>
                  <a:gd name="T25" fmla="*/ 8 h 69"/>
                  <a:gd name="T26" fmla="*/ 0 w 8"/>
                  <a:gd name="T27" fmla="*/ 8 h 69"/>
                  <a:gd name="T28" fmla="*/ 0 w 8"/>
                  <a:gd name="T29" fmla="*/ 8 h 69"/>
                  <a:gd name="T30" fmla="*/ 0 w 8"/>
                  <a:gd name="T31" fmla="*/ 8 h 69"/>
                  <a:gd name="T32" fmla="*/ 0 w 8"/>
                  <a:gd name="T33" fmla="*/ 8 h 69"/>
                  <a:gd name="T34" fmla="*/ 0 w 8"/>
                  <a:gd name="T35" fmla="*/ 8 h 69"/>
                  <a:gd name="T36" fmla="*/ 0 w 8"/>
                  <a:gd name="T37" fmla="*/ 0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69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69"/>
                    </a:lnTo>
                    <a:lnTo>
                      <a:pt x="6" y="69"/>
                    </a:lnTo>
                    <a:lnTo>
                      <a:pt x="4" y="69"/>
                    </a:lnTo>
                    <a:lnTo>
                      <a:pt x="2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94" name="Freeform 1411"/>
              <p:cNvSpPr>
                <a:spLocks/>
              </p:cNvSpPr>
              <p:nvPr/>
            </p:nvSpPr>
            <p:spPr bwMode="auto">
              <a:xfrm>
                <a:off x="2586" y="1808"/>
                <a:ext cx="3" cy="36"/>
              </a:xfrm>
              <a:custGeom>
                <a:avLst/>
                <a:gdLst>
                  <a:gd name="T0" fmla="*/ 0 w 6"/>
                  <a:gd name="T1" fmla="*/ 0 h 73"/>
                  <a:gd name="T2" fmla="*/ 1 w 6"/>
                  <a:gd name="T3" fmla="*/ 0 h 73"/>
                  <a:gd name="T4" fmla="*/ 1 w 6"/>
                  <a:gd name="T5" fmla="*/ 0 h 73"/>
                  <a:gd name="T6" fmla="*/ 1 w 6"/>
                  <a:gd name="T7" fmla="*/ 0 h 73"/>
                  <a:gd name="T8" fmla="*/ 1 w 6"/>
                  <a:gd name="T9" fmla="*/ 0 h 73"/>
                  <a:gd name="T10" fmla="*/ 1 w 6"/>
                  <a:gd name="T11" fmla="*/ 9 h 73"/>
                  <a:gd name="T12" fmla="*/ 1 w 6"/>
                  <a:gd name="T13" fmla="*/ 9 h 73"/>
                  <a:gd name="T14" fmla="*/ 1 w 6"/>
                  <a:gd name="T15" fmla="*/ 9 h 73"/>
                  <a:gd name="T16" fmla="*/ 1 w 6"/>
                  <a:gd name="T17" fmla="*/ 9 h 73"/>
                  <a:gd name="T18" fmla="*/ 0 w 6"/>
                  <a:gd name="T19" fmla="*/ 8 h 73"/>
                  <a:gd name="T20" fmla="*/ 0 w 6"/>
                  <a:gd name="T21" fmla="*/ 0 h 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73">
                    <a:moveTo>
                      <a:pt x="0" y="2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73"/>
                    </a:lnTo>
                    <a:lnTo>
                      <a:pt x="4" y="73"/>
                    </a:lnTo>
                    <a:lnTo>
                      <a:pt x="2" y="73"/>
                    </a:lnTo>
                    <a:lnTo>
                      <a:pt x="0" y="7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95" name="Freeform 1412"/>
              <p:cNvSpPr>
                <a:spLocks/>
              </p:cNvSpPr>
              <p:nvPr/>
            </p:nvSpPr>
            <p:spPr bwMode="auto">
              <a:xfrm>
                <a:off x="2589" y="1808"/>
                <a:ext cx="4" cy="36"/>
              </a:xfrm>
              <a:custGeom>
                <a:avLst/>
                <a:gdLst>
                  <a:gd name="T0" fmla="*/ 0 w 7"/>
                  <a:gd name="T1" fmla="*/ 0 h 73"/>
                  <a:gd name="T2" fmla="*/ 1 w 7"/>
                  <a:gd name="T3" fmla="*/ 0 h 73"/>
                  <a:gd name="T4" fmla="*/ 1 w 7"/>
                  <a:gd name="T5" fmla="*/ 0 h 73"/>
                  <a:gd name="T6" fmla="*/ 1 w 7"/>
                  <a:gd name="T7" fmla="*/ 0 h 73"/>
                  <a:gd name="T8" fmla="*/ 1 w 7"/>
                  <a:gd name="T9" fmla="*/ 0 h 73"/>
                  <a:gd name="T10" fmla="*/ 1 w 7"/>
                  <a:gd name="T11" fmla="*/ 0 h 73"/>
                  <a:gd name="T12" fmla="*/ 1 w 7"/>
                  <a:gd name="T13" fmla="*/ 0 h 73"/>
                  <a:gd name="T14" fmla="*/ 1 w 7"/>
                  <a:gd name="T15" fmla="*/ 0 h 73"/>
                  <a:gd name="T16" fmla="*/ 1 w 7"/>
                  <a:gd name="T17" fmla="*/ 0 h 73"/>
                  <a:gd name="T18" fmla="*/ 1 w 7"/>
                  <a:gd name="T19" fmla="*/ 9 h 73"/>
                  <a:gd name="T20" fmla="*/ 1 w 7"/>
                  <a:gd name="T21" fmla="*/ 9 h 73"/>
                  <a:gd name="T22" fmla="*/ 1 w 7"/>
                  <a:gd name="T23" fmla="*/ 9 h 73"/>
                  <a:gd name="T24" fmla="*/ 1 w 7"/>
                  <a:gd name="T25" fmla="*/ 9 h 73"/>
                  <a:gd name="T26" fmla="*/ 1 w 7"/>
                  <a:gd name="T27" fmla="*/ 9 h 73"/>
                  <a:gd name="T28" fmla="*/ 1 w 7"/>
                  <a:gd name="T29" fmla="*/ 9 h 73"/>
                  <a:gd name="T30" fmla="*/ 1 w 7"/>
                  <a:gd name="T31" fmla="*/ 9 h 73"/>
                  <a:gd name="T32" fmla="*/ 1 w 7"/>
                  <a:gd name="T33" fmla="*/ 9 h 73"/>
                  <a:gd name="T34" fmla="*/ 0 w 7"/>
                  <a:gd name="T35" fmla="*/ 9 h 73"/>
                  <a:gd name="T36" fmla="*/ 0 w 7"/>
                  <a:gd name="T37" fmla="*/ 0 h 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73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73"/>
                    </a:lnTo>
                    <a:lnTo>
                      <a:pt x="5" y="73"/>
                    </a:lnTo>
                    <a:lnTo>
                      <a:pt x="3" y="73"/>
                    </a:lnTo>
                    <a:lnTo>
                      <a:pt x="2" y="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96" name="Freeform 1413"/>
              <p:cNvSpPr>
                <a:spLocks/>
              </p:cNvSpPr>
              <p:nvPr/>
            </p:nvSpPr>
            <p:spPr bwMode="auto">
              <a:xfrm>
                <a:off x="2593" y="1808"/>
                <a:ext cx="4" cy="37"/>
              </a:xfrm>
              <a:custGeom>
                <a:avLst/>
                <a:gdLst>
                  <a:gd name="T0" fmla="*/ 0 w 8"/>
                  <a:gd name="T1" fmla="*/ 0 h 75"/>
                  <a:gd name="T2" fmla="*/ 1 w 8"/>
                  <a:gd name="T3" fmla="*/ 0 h 75"/>
                  <a:gd name="T4" fmla="*/ 1 w 8"/>
                  <a:gd name="T5" fmla="*/ 0 h 75"/>
                  <a:gd name="T6" fmla="*/ 1 w 8"/>
                  <a:gd name="T7" fmla="*/ 0 h 75"/>
                  <a:gd name="T8" fmla="*/ 1 w 8"/>
                  <a:gd name="T9" fmla="*/ 0 h 75"/>
                  <a:gd name="T10" fmla="*/ 1 w 8"/>
                  <a:gd name="T11" fmla="*/ 9 h 75"/>
                  <a:gd name="T12" fmla="*/ 1 w 8"/>
                  <a:gd name="T13" fmla="*/ 9 h 75"/>
                  <a:gd name="T14" fmla="*/ 1 w 8"/>
                  <a:gd name="T15" fmla="*/ 9 h 75"/>
                  <a:gd name="T16" fmla="*/ 1 w 8"/>
                  <a:gd name="T17" fmla="*/ 9 h 75"/>
                  <a:gd name="T18" fmla="*/ 0 w 8"/>
                  <a:gd name="T19" fmla="*/ 9 h 75"/>
                  <a:gd name="T20" fmla="*/ 0 w 8"/>
                  <a:gd name="T21" fmla="*/ 0 h 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75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4" y="75"/>
                    </a:lnTo>
                    <a:lnTo>
                      <a:pt x="2" y="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97" name="Freeform 1414"/>
              <p:cNvSpPr>
                <a:spLocks/>
              </p:cNvSpPr>
              <p:nvPr/>
            </p:nvSpPr>
            <p:spPr bwMode="auto">
              <a:xfrm>
                <a:off x="2597" y="1807"/>
                <a:ext cx="3" cy="38"/>
              </a:xfrm>
              <a:custGeom>
                <a:avLst/>
                <a:gdLst>
                  <a:gd name="T0" fmla="*/ 0 w 6"/>
                  <a:gd name="T1" fmla="*/ 0 h 77"/>
                  <a:gd name="T2" fmla="*/ 0 w 6"/>
                  <a:gd name="T3" fmla="*/ 0 h 77"/>
                  <a:gd name="T4" fmla="*/ 1 w 6"/>
                  <a:gd name="T5" fmla="*/ 0 h 77"/>
                  <a:gd name="T6" fmla="*/ 1 w 6"/>
                  <a:gd name="T7" fmla="*/ 0 h 77"/>
                  <a:gd name="T8" fmla="*/ 1 w 6"/>
                  <a:gd name="T9" fmla="*/ 0 h 77"/>
                  <a:gd name="T10" fmla="*/ 1 w 6"/>
                  <a:gd name="T11" fmla="*/ 0 h 77"/>
                  <a:gd name="T12" fmla="*/ 1 w 6"/>
                  <a:gd name="T13" fmla="*/ 0 h 77"/>
                  <a:gd name="T14" fmla="*/ 1 w 6"/>
                  <a:gd name="T15" fmla="*/ 0 h 77"/>
                  <a:gd name="T16" fmla="*/ 1 w 6"/>
                  <a:gd name="T17" fmla="*/ 0 h 77"/>
                  <a:gd name="T18" fmla="*/ 1 w 6"/>
                  <a:gd name="T19" fmla="*/ 9 h 77"/>
                  <a:gd name="T20" fmla="*/ 1 w 6"/>
                  <a:gd name="T21" fmla="*/ 9 h 77"/>
                  <a:gd name="T22" fmla="*/ 1 w 6"/>
                  <a:gd name="T23" fmla="*/ 9 h 77"/>
                  <a:gd name="T24" fmla="*/ 1 w 6"/>
                  <a:gd name="T25" fmla="*/ 9 h 77"/>
                  <a:gd name="T26" fmla="*/ 1 w 6"/>
                  <a:gd name="T27" fmla="*/ 9 h 77"/>
                  <a:gd name="T28" fmla="*/ 1 w 6"/>
                  <a:gd name="T29" fmla="*/ 9 h 77"/>
                  <a:gd name="T30" fmla="*/ 1 w 6"/>
                  <a:gd name="T31" fmla="*/ 9 h 77"/>
                  <a:gd name="T32" fmla="*/ 0 w 6"/>
                  <a:gd name="T33" fmla="*/ 9 h 77"/>
                  <a:gd name="T34" fmla="*/ 0 w 6"/>
                  <a:gd name="T35" fmla="*/ 9 h 77"/>
                  <a:gd name="T36" fmla="*/ 0 w 6"/>
                  <a:gd name="T37" fmla="*/ 0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77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77"/>
                    </a:lnTo>
                    <a:lnTo>
                      <a:pt x="4" y="77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98" name="Freeform 1415"/>
              <p:cNvSpPr>
                <a:spLocks/>
              </p:cNvSpPr>
              <p:nvPr/>
            </p:nvSpPr>
            <p:spPr bwMode="auto">
              <a:xfrm>
                <a:off x="2600" y="1807"/>
                <a:ext cx="4" cy="38"/>
              </a:xfrm>
              <a:custGeom>
                <a:avLst/>
                <a:gdLst>
                  <a:gd name="T0" fmla="*/ 0 w 7"/>
                  <a:gd name="T1" fmla="*/ 0 h 77"/>
                  <a:gd name="T2" fmla="*/ 1 w 7"/>
                  <a:gd name="T3" fmla="*/ 0 h 77"/>
                  <a:gd name="T4" fmla="*/ 1 w 7"/>
                  <a:gd name="T5" fmla="*/ 0 h 77"/>
                  <a:gd name="T6" fmla="*/ 1 w 7"/>
                  <a:gd name="T7" fmla="*/ 0 h 77"/>
                  <a:gd name="T8" fmla="*/ 1 w 7"/>
                  <a:gd name="T9" fmla="*/ 0 h 77"/>
                  <a:gd name="T10" fmla="*/ 1 w 7"/>
                  <a:gd name="T11" fmla="*/ 9 h 77"/>
                  <a:gd name="T12" fmla="*/ 1 w 7"/>
                  <a:gd name="T13" fmla="*/ 9 h 77"/>
                  <a:gd name="T14" fmla="*/ 1 w 7"/>
                  <a:gd name="T15" fmla="*/ 9 h 77"/>
                  <a:gd name="T16" fmla="*/ 1 w 7"/>
                  <a:gd name="T17" fmla="*/ 9 h 77"/>
                  <a:gd name="T18" fmla="*/ 0 w 7"/>
                  <a:gd name="T19" fmla="*/ 9 h 77"/>
                  <a:gd name="T20" fmla="*/ 0 w 7"/>
                  <a:gd name="T21" fmla="*/ 0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77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77"/>
                    </a:lnTo>
                    <a:lnTo>
                      <a:pt x="5" y="77"/>
                    </a:lnTo>
                    <a:lnTo>
                      <a:pt x="4" y="77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99" name="Freeform 1416"/>
              <p:cNvSpPr>
                <a:spLocks/>
              </p:cNvSpPr>
              <p:nvPr/>
            </p:nvSpPr>
            <p:spPr bwMode="auto">
              <a:xfrm>
                <a:off x="2604" y="1807"/>
                <a:ext cx="3" cy="38"/>
              </a:xfrm>
              <a:custGeom>
                <a:avLst/>
                <a:gdLst>
                  <a:gd name="T0" fmla="*/ 0 w 6"/>
                  <a:gd name="T1" fmla="*/ 0 h 77"/>
                  <a:gd name="T2" fmla="*/ 0 w 6"/>
                  <a:gd name="T3" fmla="*/ 0 h 77"/>
                  <a:gd name="T4" fmla="*/ 1 w 6"/>
                  <a:gd name="T5" fmla="*/ 0 h 77"/>
                  <a:gd name="T6" fmla="*/ 1 w 6"/>
                  <a:gd name="T7" fmla="*/ 0 h 77"/>
                  <a:gd name="T8" fmla="*/ 1 w 6"/>
                  <a:gd name="T9" fmla="*/ 0 h 77"/>
                  <a:gd name="T10" fmla="*/ 1 w 6"/>
                  <a:gd name="T11" fmla="*/ 9 h 77"/>
                  <a:gd name="T12" fmla="*/ 1 w 6"/>
                  <a:gd name="T13" fmla="*/ 9 h 77"/>
                  <a:gd name="T14" fmla="*/ 1 w 6"/>
                  <a:gd name="T15" fmla="*/ 9 h 77"/>
                  <a:gd name="T16" fmla="*/ 0 w 6"/>
                  <a:gd name="T17" fmla="*/ 9 h 77"/>
                  <a:gd name="T18" fmla="*/ 0 w 6"/>
                  <a:gd name="T19" fmla="*/ 9 h 77"/>
                  <a:gd name="T20" fmla="*/ 0 w 6"/>
                  <a:gd name="T21" fmla="*/ 0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77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77"/>
                    </a:lnTo>
                    <a:lnTo>
                      <a:pt x="4" y="77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00" name="Freeform 1417"/>
              <p:cNvSpPr>
                <a:spLocks/>
              </p:cNvSpPr>
              <p:nvPr/>
            </p:nvSpPr>
            <p:spPr bwMode="auto">
              <a:xfrm>
                <a:off x="2607" y="1806"/>
                <a:ext cx="3" cy="40"/>
              </a:xfrm>
              <a:custGeom>
                <a:avLst/>
                <a:gdLst>
                  <a:gd name="T0" fmla="*/ 0 w 8"/>
                  <a:gd name="T1" fmla="*/ 0 h 81"/>
                  <a:gd name="T2" fmla="*/ 0 w 8"/>
                  <a:gd name="T3" fmla="*/ 0 h 81"/>
                  <a:gd name="T4" fmla="*/ 0 w 8"/>
                  <a:gd name="T5" fmla="*/ 0 h 81"/>
                  <a:gd name="T6" fmla="*/ 0 w 8"/>
                  <a:gd name="T7" fmla="*/ 0 h 81"/>
                  <a:gd name="T8" fmla="*/ 0 w 8"/>
                  <a:gd name="T9" fmla="*/ 0 h 81"/>
                  <a:gd name="T10" fmla="*/ 0 w 8"/>
                  <a:gd name="T11" fmla="*/ 10 h 81"/>
                  <a:gd name="T12" fmla="*/ 0 w 8"/>
                  <a:gd name="T13" fmla="*/ 10 h 81"/>
                  <a:gd name="T14" fmla="*/ 0 w 8"/>
                  <a:gd name="T15" fmla="*/ 10 h 81"/>
                  <a:gd name="T16" fmla="*/ 0 w 8"/>
                  <a:gd name="T17" fmla="*/ 10 h 81"/>
                  <a:gd name="T18" fmla="*/ 0 w 8"/>
                  <a:gd name="T19" fmla="*/ 10 h 81"/>
                  <a:gd name="T20" fmla="*/ 0 w 8"/>
                  <a:gd name="T21" fmla="*/ 0 h 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81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1"/>
                    </a:lnTo>
                    <a:lnTo>
                      <a:pt x="6" y="81"/>
                    </a:lnTo>
                    <a:lnTo>
                      <a:pt x="4" y="81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01" name="Freeform 1418"/>
              <p:cNvSpPr>
                <a:spLocks/>
              </p:cNvSpPr>
              <p:nvPr/>
            </p:nvSpPr>
            <p:spPr bwMode="auto">
              <a:xfrm>
                <a:off x="2610" y="1806"/>
                <a:ext cx="3" cy="40"/>
              </a:xfrm>
              <a:custGeom>
                <a:avLst/>
                <a:gdLst>
                  <a:gd name="T0" fmla="*/ 0 w 6"/>
                  <a:gd name="T1" fmla="*/ 0 h 81"/>
                  <a:gd name="T2" fmla="*/ 1 w 6"/>
                  <a:gd name="T3" fmla="*/ 0 h 81"/>
                  <a:gd name="T4" fmla="*/ 1 w 6"/>
                  <a:gd name="T5" fmla="*/ 0 h 81"/>
                  <a:gd name="T6" fmla="*/ 1 w 6"/>
                  <a:gd name="T7" fmla="*/ 0 h 81"/>
                  <a:gd name="T8" fmla="*/ 1 w 6"/>
                  <a:gd name="T9" fmla="*/ 0 h 81"/>
                  <a:gd name="T10" fmla="*/ 1 w 6"/>
                  <a:gd name="T11" fmla="*/ 10 h 81"/>
                  <a:gd name="T12" fmla="*/ 1 w 6"/>
                  <a:gd name="T13" fmla="*/ 10 h 81"/>
                  <a:gd name="T14" fmla="*/ 1 w 6"/>
                  <a:gd name="T15" fmla="*/ 10 h 81"/>
                  <a:gd name="T16" fmla="*/ 1 w 6"/>
                  <a:gd name="T17" fmla="*/ 10 h 81"/>
                  <a:gd name="T18" fmla="*/ 0 w 6"/>
                  <a:gd name="T19" fmla="*/ 10 h 81"/>
                  <a:gd name="T20" fmla="*/ 0 w 6"/>
                  <a:gd name="T21" fmla="*/ 0 h 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81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81"/>
                    </a:lnTo>
                    <a:lnTo>
                      <a:pt x="4" y="81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02" name="Freeform 1419"/>
              <p:cNvSpPr>
                <a:spLocks/>
              </p:cNvSpPr>
              <p:nvPr/>
            </p:nvSpPr>
            <p:spPr bwMode="auto">
              <a:xfrm>
                <a:off x="2613" y="1806"/>
                <a:ext cx="4" cy="40"/>
              </a:xfrm>
              <a:custGeom>
                <a:avLst/>
                <a:gdLst>
                  <a:gd name="T0" fmla="*/ 0 w 7"/>
                  <a:gd name="T1" fmla="*/ 0 h 81"/>
                  <a:gd name="T2" fmla="*/ 1 w 7"/>
                  <a:gd name="T3" fmla="*/ 0 h 81"/>
                  <a:gd name="T4" fmla="*/ 1 w 7"/>
                  <a:gd name="T5" fmla="*/ 0 h 81"/>
                  <a:gd name="T6" fmla="*/ 1 w 7"/>
                  <a:gd name="T7" fmla="*/ 0 h 81"/>
                  <a:gd name="T8" fmla="*/ 1 w 7"/>
                  <a:gd name="T9" fmla="*/ 0 h 81"/>
                  <a:gd name="T10" fmla="*/ 1 w 7"/>
                  <a:gd name="T11" fmla="*/ 0 h 81"/>
                  <a:gd name="T12" fmla="*/ 1 w 7"/>
                  <a:gd name="T13" fmla="*/ 0 h 81"/>
                  <a:gd name="T14" fmla="*/ 1 w 7"/>
                  <a:gd name="T15" fmla="*/ 0 h 81"/>
                  <a:gd name="T16" fmla="*/ 1 w 7"/>
                  <a:gd name="T17" fmla="*/ 0 h 81"/>
                  <a:gd name="T18" fmla="*/ 1 w 7"/>
                  <a:gd name="T19" fmla="*/ 10 h 81"/>
                  <a:gd name="T20" fmla="*/ 1 w 7"/>
                  <a:gd name="T21" fmla="*/ 10 h 81"/>
                  <a:gd name="T22" fmla="*/ 1 w 7"/>
                  <a:gd name="T23" fmla="*/ 10 h 81"/>
                  <a:gd name="T24" fmla="*/ 1 w 7"/>
                  <a:gd name="T25" fmla="*/ 10 h 81"/>
                  <a:gd name="T26" fmla="*/ 1 w 7"/>
                  <a:gd name="T27" fmla="*/ 10 h 81"/>
                  <a:gd name="T28" fmla="*/ 1 w 7"/>
                  <a:gd name="T29" fmla="*/ 10 h 81"/>
                  <a:gd name="T30" fmla="*/ 1 w 7"/>
                  <a:gd name="T31" fmla="*/ 10 h 81"/>
                  <a:gd name="T32" fmla="*/ 1 w 7"/>
                  <a:gd name="T33" fmla="*/ 10 h 81"/>
                  <a:gd name="T34" fmla="*/ 0 w 7"/>
                  <a:gd name="T35" fmla="*/ 10 h 81"/>
                  <a:gd name="T36" fmla="*/ 0 w 7"/>
                  <a:gd name="T37" fmla="*/ 0 h 8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81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81"/>
                    </a:lnTo>
                    <a:lnTo>
                      <a:pt x="5" y="81"/>
                    </a:lnTo>
                    <a:lnTo>
                      <a:pt x="3" y="81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03" name="Freeform 1420"/>
              <p:cNvSpPr>
                <a:spLocks/>
              </p:cNvSpPr>
              <p:nvPr/>
            </p:nvSpPr>
            <p:spPr bwMode="auto">
              <a:xfrm>
                <a:off x="2617" y="1805"/>
                <a:ext cx="3" cy="42"/>
              </a:xfrm>
              <a:custGeom>
                <a:avLst/>
                <a:gdLst>
                  <a:gd name="T0" fmla="*/ 0 w 6"/>
                  <a:gd name="T1" fmla="*/ 1 h 84"/>
                  <a:gd name="T2" fmla="*/ 1 w 6"/>
                  <a:gd name="T3" fmla="*/ 1 h 84"/>
                  <a:gd name="T4" fmla="*/ 1 w 6"/>
                  <a:gd name="T5" fmla="*/ 1 h 84"/>
                  <a:gd name="T6" fmla="*/ 1 w 6"/>
                  <a:gd name="T7" fmla="*/ 0 h 84"/>
                  <a:gd name="T8" fmla="*/ 1 w 6"/>
                  <a:gd name="T9" fmla="*/ 0 h 84"/>
                  <a:gd name="T10" fmla="*/ 1 w 6"/>
                  <a:gd name="T11" fmla="*/ 11 h 84"/>
                  <a:gd name="T12" fmla="*/ 1 w 6"/>
                  <a:gd name="T13" fmla="*/ 11 h 84"/>
                  <a:gd name="T14" fmla="*/ 1 w 6"/>
                  <a:gd name="T15" fmla="*/ 11 h 84"/>
                  <a:gd name="T16" fmla="*/ 1 w 6"/>
                  <a:gd name="T17" fmla="*/ 11 h 84"/>
                  <a:gd name="T18" fmla="*/ 0 w 6"/>
                  <a:gd name="T19" fmla="*/ 11 h 84"/>
                  <a:gd name="T20" fmla="*/ 0 w 6"/>
                  <a:gd name="T21" fmla="*/ 1 h 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84">
                    <a:moveTo>
                      <a:pt x="0" y="1"/>
                    </a:moveTo>
                    <a:lnTo>
                      <a:pt x="2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84"/>
                    </a:lnTo>
                    <a:lnTo>
                      <a:pt x="4" y="84"/>
                    </a:lnTo>
                    <a:lnTo>
                      <a:pt x="2" y="84"/>
                    </a:lnTo>
                    <a:lnTo>
                      <a:pt x="0" y="8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04" name="Freeform 1421"/>
              <p:cNvSpPr>
                <a:spLocks/>
              </p:cNvSpPr>
              <p:nvPr/>
            </p:nvSpPr>
            <p:spPr bwMode="auto">
              <a:xfrm>
                <a:off x="2620" y="1805"/>
                <a:ext cx="3" cy="42"/>
              </a:xfrm>
              <a:custGeom>
                <a:avLst/>
                <a:gdLst>
                  <a:gd name="T0" fmla="*/ 0 w 6"/>
                  <a:gd name="T1" fmla="*/ 1 h 84"/>
                  <a:gd name="T2" fmla="*/ 1 w 6"/>
                  <a:gd name="T3" fmla="*/ 1 h 84"/>
                  <a:gd name="T4" fmla="*/ 1 w 6"/>
                  <a:gd name="T5" fmla="*/ 1 h 84"/>
                  <a:gd name="T6" fmla="*/ 1 w 6"/>
                  <a:gd name="T7" fmla="*/ 0 h 84"/>
                  <a:gd name="T8" fmla="*/ 1 w 6"/>
                  <a:gd name="T9" fmla="*/ 0 h 84"/>
                  <a:gd name="T10" fmla="*/ 1 w 6"/>
                  <a:gd name="T11" fmla="*/ 11 h 84"/>
                  <a:gd name="T12" fmla="*/ 1 w 6"/>
                  <a:gd name="T13" fmla="*/ 11 h 84"/>
                  <a:gd name="T14" fmla="*/ 1 w 6"/>
                  <a:gd name="T15" fmla="*/ 11 h 84"/>
                  <a:gd name="T16" fmla="*/ 1 w 6"/>
                  <a:gd name="T17" fmla="*/ 11 h 84"/>
                  <a:gd name="T18" fmla="*/ 0 w 6"/>
                  <a:gd name="T19" fmla="*/ 11 h 84"/>
                  <a:gd name="T20" fmla="*/ 0 w 6"/>
                  <a:gd name="T21" fmla="*/ 1 h 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84">
                    <a:moveTo>
                      <a:pt x="0" y="1"/>
                    </a:moveTo>
                    <a:lnTo>
                      <a:pt x="2" y="1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6" y="84"/>
                    </a:lnTo>
                    <a:lnTo>
                      <a:pt x="4" y="84"/>
                    </a:lnTo>
                    <a:lnTo>
                      <a:pt x="2" y="84"/>
                    </a:lnTo>
                    <a:lnTo>
                      <a:pt x="0" y="8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05" name="Freeform 1422"/>
              <p:cNvSpPr>
                <a:spLocks/>
              </p:cNvSpPr>
              <p:nvPr/>
            </p:nvSpPr>
            <p:spPr bwMode="auto">
              <a:xfrm>
                <a:off x="2623" y="1805"/>
                <a:ext cx="4" cy="42"/>
              </a:xfrm>
              <a:custGeom>
                <a:avLst/>
                <a:gdLst>
                  <a:gd name="T0" fmla="*/ 0 w 7"/>
                  <a:gd name="T1" fmla="*/ 0 h 84"/>
                  <a:gd name="T2" fmla="*/ 1 w 7"/>
                  <a:gd name="T3" fmla="*/ 0 h 84"/>
                  <a:gd name="T4" fmla="*/ 1 w 7"/>
                  <a:gd name="T5" fmla="*/ 0 h 84"/>
                  <a:gd name="T6" fmla="*/ 1 w 7"/>
                  <a:gd name="T7" fmla="*/ 0 h 84"/>
                  <a:gd name="T8" fmla="*/ 1 w 7"/>
                  <a:gd name="T9" fmla="*/ 0 h 84"/>
                  <a:gd name="T10" fmla="*/ 1 w 7"/>
                  <a:gd name="T11" fmla="*/ 0 h 84"/>
                  <a:gd name="T12" fmla="*/ 1 w 7"/>
                  <a:gd name="T13" fmla="*/ 0 h 84"/>
                  <a:gd name="T14" fmla="*/ 1 w 7"/>
                  <a:gd name="T15" fmla="*/ 0 h 84"/>
                  <a:gd name="T16" fmla="*/ 1 w 7"/>
                  <a:gd name="T17" fmla="*/ 0 h 84"/>
                  <a:gd name="T18" fmla="*/ 1 w 7"/>
                  <a:gd name="T19" fmla="*/ 11 h 84"/>
                  <a:gd name="T20" fmla="*/ 1 w 7"/>
                  <a:gd name="T21" fmla="*/ 11 h 84"/>
                  <a:gd name="T22" fmla="*/ 1 w 7"/>
                  <a:gd name="T23" fmla="*/ 11 h 84"/>
                  <a:gd name="T24" fmla="*/ 1 w 7"/>
                  <a:gd name="T25" fmla="*/ 11 h 84"/>
                  <a:gd name="T26" fmla="*/ 1 w 7"/>
                  <a:gd name="T27" fmla="*/ 11 h 84"/>
                  <a:gd name="T28" fmla="*/ 1 w 7"/>
                  <a:gd name="T29" fmla="*/ 11 h 84"/>
                  <a:gd name="T30" fmla="*/ 1 w 7"/>
                  <a:gd name="T31" fmla="*/ 11 h 84"/>
                  <a:gd name="T32" fmla="*/ 1 w 7"/>
                  <a:gd name="T33" fmla="*/ 11 h 84"/>
                  <a:gd name="T34" fmla="*/ 0 w 7"/>
                  <a:gd name="T35" fmla="*/ 11 h 84"/>
                  <a:gd name="T36" fmla="*/ 0 w 7"/>
                  <a:gd name="T37" fmla="*/ 0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84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84"/>
                    </a:lnTo>
                    <a:lnTo>
                      <a:pt x="6" y="84"/>
                    </a:lnTo>
                    <a:lnTo>
                      <a:pt x="4" y="84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06" name="Freeform 1423"/>
              <p:cNvSpPr>
                <a:spLocks/>
              </p:cNvSpPr>
              <p:nvPr/>
            </p:nvSpPr>
            <p:spPr bwMode="auto">
              <a:xfrm>
                <a:off x="2627" y="1805"/>
                <a:ext cx="4" cy="43"/>
              </a:xfrm>
              <a:custGeom>
                <a:avLst/>
                <a:gdLst>
                  <a:gd name="T0" fmla="*/ 0 w 8"/>
                  <a:gd name="T1" fmla="*/ 0 h 86"/>
                  <a:gd name="T2" fmla="*/ 1 w 8"/>
                  <a:gd name="T3" fmla="*/ 0 h 86"/>
                  <a:gd name="T4" fmla="*/ 1 w 8"/>
                  <a:gd name="T5" fmla="*/ 0 h 86"/>
                  <a:gd name="T6" fmla="*/ 1 w 8"/>
                  <a:gd name="T7" fmla="*/ 0 h 86"/>
                  <a:gd name="T8" fmla="*/ 1 w 8"/>
                  <a:gd name="T9" fmla="*/ 0 h 86"/>
                  <a:gd name="T10" fmla="*/ 1 w 8"/>
                  <a:gd name="T11" fmla="*/ 11 h 86"/>
                  <a:gd name="T12" fmla="*/ 1 w 8"/>
                  <a:gd name="T13" fmla="*/ 11 h 86"/>
                  <a:gd name="T14" fmla="*/ 1 w 8"/>
                  <a:gd name="T15" fmla="*/ 11 h 86"/>
                  <a:gd name="T16" fmla="*/ 1 w 8"/>
                  <a:gd name="T17" fmla="*/ 11 h 86"/>
                  <a:gd name="T18" fmla="*/ 0 w 8"/>
                  <a:gd name="T19" fmla="*/ 11 h 86"/>
                  <a:gd name="T20" fmla="*/ 0 w 8"/>
                  <a:gd name="T21" fmla="*/ 0 h 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8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6"/>
                    </a:lnTo>
                    <a:lnTo>
                      <a:pt x="6" y="86"/>
                    </a:lnTo>
                    <a:lnTo>
                      <a:pt x="4" y="84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07" name="Freeform 1424"/>
              <p:cNvSpPr>
                <a:spLocks/>
              </p:cNvSpPr>
              <p:nvPr/>
            </p:nvSpPr>
            <p:spPr bwMode="auto">
              <a:xfrm>
                <a:off x="2631" y="1805"/>
                <a:ext cx="2" cy="43"/>
              </a:xfrm>
              <a:custGeom>
                <a:avLst/>
                <a:gdLst>
                  <a:gd name="T0" fmla="*/ 0 w 6"/>
                  <a:gd name="T1" fmla="*/ 0 h 86"/>
                  <a:gd name="T2" fmla="*/ 0 w 6"/>
                  <a:gd name="T3" fmla="*/ 0 h 86"/>
                  <a:gd name="T4" fmla="*/ 0 w 6"/>
                  <a:gd name="T5" fmla="*/ 0 h 86"/>
                  <a:gd name="T6" fmla="*/ 0 w 6"/>
                  <a:gd name="T7" fmla="*/ 0 h 86"/>
                  <a:gd name="T8" fmla="*/ 0 w 6"/>
                  <a:gd name="T9" fmla="*/ 0 h 86"/>
                  <a:gd name="T10" fmla="*/ 0 w 6"/>
                  <a:gd name="T11" fmla="*/ 0 h 86"/>
                  <a:gd name="T12" fmla="*/ 0 w 6"/>
                  <a:gd name="T13" fmla="*/ 0 h 86"/>
                  <a:gd name="T14" fmla="*/ 0 w 6"/>
                  <a:gd name="T15" fmla="*/ 0 h 86"/>
                  <a:gd name="T16" fmla="*/ 0 w 6"/>
                  <a:gd name="T17" fmla="*/ 0 h 86"/>
                  <a:gd name="T18" fmla="*/ 0 w 6"/>
                  <a:gd name="T19" fmla="*/ 11 h 86"/>
                  <a:gd name="T20" fmla="*/ 0 w 6"/>
                  <a:gd name="T21" fmla="*/ 11 h 86"/>
                  <a:gd name="T22" fmla="*/ 0 w 6"/>
                  <a:gd name="T23" fmla="*/ 11 h 86"/>
                  <a:gd name="T24" fmla="*/ 0 w 6"/>
                  <a:gd name="T25" fmla="*/ 11 h 86"/>
                  <a:gd name="T26" fmla="*/ 0 w 6"/>
                  <a:gd name="T27" fmla="*/ 11 h 86"/>
                  <a:gd name="T28" fmla="*/ 0 w 6"/>
                  <a:gd name="T29" fmla="*/ 11 h 86"/>
                  <a:gd name="T30" fmla="*/ 0 w 6"/>
                  <a:gd name="T31" fmla="*/ 11 h 86"/>
                  <a:gd name="T32" fmla="*/ 0 w 6"/>
                  <a:gd name="T33" fmla="*/ 11 h 86"/>
                  <a:gd name="T34" fmla="*/ 0 w 6"/>
                  <a:gd name="T35" fmla="*/ 11 h 86"/>
                  <a:gd name="T36" fmla="*/ 0 w 6"/>
                  <a:gd name="T37" fmla="*/ 0 h 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86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86"/>
                    </a:lnTo>
                    <a:lnTo>
                      <a:pt x="4" y="86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08" name="Freeform 1425"/>
              <p:cNvSpPr>
                <a:spLocks/>
              </p:cNvSpPr>
              <p:nvPr/>
            </p:nvSpPr>
            <p:spPr bwMode="auto">
              <a:xfrm>
                <a:off x="2633" y="1804"/>
                <a:ext cx="4" cy="44"/>
              </a:xfrm>
              <a:custGeom>
                <a:avLst/>
                <a:gdLst>
                  <a:gd name="T0" fmla="*/ 0 w 8"/>
                  <a:gd name="T1" fmla="*/ 0 h 88"/>
                  <a:gd name="T2" fmla="*/ 1 w 8"/>
                  <a:gd name="T3" fmla="*/ 0 h 88"/>
                  <a:gd name="T4" fmla="*/ 1 w 8"/>
                  <a:gd name="T5" fmla="*/ 0 h 88"/>
                  <a:gd name="T6" fmla="*/ 1 w 8"/>
                  <a:gd name="T7" fmla="*/ 0 h 88"/>
                  <a:gd name="T8" fmla="*/ 1 w 8"/>
                  <a:gd name="T9" fmla="*/ 0 h 88"/>
                  <a:gd name="T10" fmla="*/ 1 w 8"/>
                  <a:gd name="T11" fmla="*/ 11 h 88"/>
                  <a:gd name="T12" fmla="*/ 1 w 8"/>
                  <a:gd name="T13" fmla="*/ 11 h 88"/>
                  <a:gd name="T14" fmla="*/ 1 w 8"/>
                  <a:gd name="T15" fmla="*/ 11 h 88"/>
                  <a:gd name="T16" fmla="*/ 1 w 8"/>
                  <a:gd name="T17" fmla="*/ 11 h 88"/>
                  <a:gd name="T18" fmla="*/ 0 w 8"/>
                  <a:gd name="T19" fmla="*/ 11 h 88"/>
                  <a:gd name="T20" fmla="*/ 0 w 8"/>
                  <a:gd name="T21" fmla="*/ 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88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8"/>
                    </a:lnTo>
                    <a:lnTo>
                      <a:pt x="6" y="88"/>
                    </a:lnTo>
                    <a:lnTo>
                      <a:pt x="4" y="88"/>
                    </a:lnTo>
                    <a:lnTo>
                      <a:pt x="2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09" name="Freeform 1426"/>
              <p:cNvSpPr>
                <a:spLocks/>
              </p:cNvSpPr>
              <p:nvPr/>
            </p:nvSpPr>
            <p:spPr bwMode="auto">
              <a:xfrm>
                <a:off x="2637" y="1804"/>
                <a:ext cx="3" cy="44"/>
              </a:xfrm>
              <a:custGeom>
                <a:avLst/>
                <a:gdLst>
                  <a:gd name="T0" fmla="*/ 0 w 5"/>
                  <a:gd name="T1" fmla="*/ 0 h 88"/>
                  <a:gd name="T2" fmla="*/ 0 w 5"/>
                  <a:gd name="T3" fmla="*/ 0 h 88"/>
                  <a:gd name="T4" fmla="*/ 1 w 5"/>
                  <a:gd name="T5" fmla="*/ 0 h 88"/>
                  <a:gd name="T6" fmla="*/ 1 w 5"/>
                  <a:gd name="T7" fmla="*/ 0 h 88"/>
                  <a:gd name="T8" fmla="*/ 1 w 5"/>
                  <a:gd name="T9" fmla="*/ 0 h 88"/>
                  <a:gd name="T10" fmla="*/ 1 w 5"/>
                  <a:gd name="T11" fmla="*/ 11 h 88"/>
                  <a:gd name="T12" fmla="*/ 1 w 5"/>
                  <a:gd name="T13" fmla="*/ 11 h 88"/>
                  <a:gd name="T14" fmla="*/ 1 w 5"/>
                  <a:gd name="T15" fmla="*/ 11 h 88"/>
                  <a:gd name="T16" fmla="*/ 0 w 5"/>
                  <a:gd name="T17" fmla="*/ 11 h 88"/>
                  <a:gd name="T18" fmla="*/ 0 w 5"/>
                  <a:gd name="T19" fmla="*/ 11 h 88"/>
                  <a:gd name="T20" fmla="*/ 0 w 5"/>
                  <a:gd name="T21" fmla="*/ 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8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88"/>
                    </a:lnTo>
                    <a:lnTo>
                      <a:pt x="3" y="88"/>
                    </a:lnTo>
                    <a:lnTo>
                      <a:pt x="2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10" name="Freeform 1427"/>
              <p:cNvSpPr>
                <a:spLocks/>
              </p:cNvSpPr>
              <p:nvPr/>
            </p:nvSpPr>
            <p:spPr bwMode="auto">
              <a:xfrm>
                <a:off x="2640" y="1804"/>
                <a:ext cx="4" cy="44"/>
              </a:xfrm>
              <a:custGeom>
                <a:avLst/>
                <a:gdLst>
                  <a:gd name="T0" fmla="*/ 0 w 8"/>
                  <a:gd name="T1" fmla="*/ 0 h 88"/>
                  <a:gd name="T2" fmla="*/ 1 w 8"/>
                  <a:gd name="T3" fmla="*/ 0 h 88"/>
                  <a:gd name="T4" fmla="*/ 1 w 8"/>
                  <a:gd name="T5" fmla="*/ 0 h 88"/>
                  <a:gd name="T6" fmla="*/ 1 w 8"/>
                  <a:gd name="T7" fmla="*/ 0 h 88"/>
                  <a:gd name="T8" fmla="*/ 1 w 8"/>
                  <a:gd name="T9" fmla="*/ 0 h 88"/>
                  <a:gd name="T10" fmla="*/ 1 w 8"/>
                  <a:gd name="T11" fmla="*/ 11 h 88"/>
                  <a:gd name="T12" fmla="*/ 1 w 8"/>
                  <a:gd name="T13" fmla="*/ 11 h 88"/>
                  <a:gd name="T14" fmla="*/ 1 w 8"/>
                  <a:gd name="T15" fmla="*/ 11 h 88"/>
                  <a:gd name="T16" fmla="*/ 1 w 8"/>
                  <a:gd name="T17" fmla="*/ 11 h 88"/>
                  <a:gd name="T18" fmla="*/ 0 w 8"/>
                  <a:gd name="T19" fmla="*/ 11 h 88"/>
                  <a:gd name="T20" fmla="*/ 0 w 8"/>
                  <a:gd name="T21" fmla="*/ 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88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8"/>
                    </a:lnTo>
                    <a:lnTo>
                      <a:pt x="6" y="88"/>
                    </a:lnTo>
                    <a:lnTo>
                      <a:pt x="4" y="88"/>
                    </a:lnTo>
                    <a:lnTo>
                      <a:pt x="2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11" name="Freeform 1428"/>
              <p:cNvSpPr>
                <a:spLocks/>
              </p:cNvSpPr>
              <p:nvPr/>
            </p:nvSpPr>
            <p:spPr bwMode="auto">
              <a:xfrm>
                <a:off x="2644" y="1804"/>
                <a:ext cx="3" cy="44"/>
              </a:xfrm>
              <a:custGeom>
                <a:avLst/>
                <a:gdLst>
                  <a:gd name="T0" fmla="*/ 0 w 6"/>
                  <a:gd name="T1" fmla="*/ 0 h 88"/>
                  <a:gd name="T2" fmla="*/ 1 w 6"/>
                  <a:gd name="T3" fmla="*/ 0 h 88"/>
                  <a:gd name="T4" fmla="*/ 1 w 6"/>
                  <a:gd name="T5" fmla="*/ 0 h 88"/>
                  <a:gd name="T6" fmla="*/ 1 w 6"/>
                  <a:gd name="T7" fmla="*/ 0 h 88"/>
                  <a:gd name="T8" fmla="*/ 1 w 6"/>
                  <a:gd name="T9" fmla="*/ 0 h 88"/>
                  <a:gd name="T10" fmla="*/ 1 w 6"/>
                  <a:gd name="T11" fmla="*/ 11 h 88"/>
                  <a:gd name="T12" fmla="*/ 1 w 6"/>
                  <a:gd name="T13" fmla="*/ 11 h 88"/>
                  <a:gd name="T14" fmla="*/ 1 w 6"/>
                  <a:gd name="T15" fmla="*/ 11 h 88"/>
                  <a:gd name="T16" fmla="*/ 1 w 6"/>
                  <a:gd name="T17" fmla="*/ 11 h 88"/>
                  <a:gd name="T18" fmla="*/ 0 w 6"/>
                  <a:gd name="T19" fmla="*/ 11 h 88"/>
                  <a:gd name="T20" fmla="*/ 0 w 6"/>
                  <a:gd name="T21" fmla="*/ 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88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88"/>
                    </a:lnTo>
                    <a:lnTo>
                      <a:pt x="4" y="88"/>
                    </a:lnTo>
                    <a:lnTo>
                      <a:pt x="2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12" name="Freeform 1429"/>
              <p:cNvSpPr>
                <a:spLocks/>
              </p:cNvSpPr>
              <p:nvPr/>
            </p:nvSpPr>
            <p:spPr bwMode="auto">
              <a:xfrm>
                <a:off x="2647" y="1804"/>
                <a:ext cx="4" cy="45"/>
              </a:xfrm>
              <a:custGeom>
                <a:avLst/>
                <a:gdLst>
                  <a:gd name="T0" fmla="*/ 0 w 7"/>
                  <a:gd name="T1" fmla="*/ 0 h 90"/>
                  <a:gd name="T2" fmla="*/ 1 w 7"/>
                  <a:gd name="T3" fmla="*/ 0 h 90"/>
                  <a:gd name="T4" fmla="*/ 1 w 7"/>
                  <a:gd name="T5" fmla="*/ 0 h 90"/>
                  <a:gd name="T6" fmla="*/ 1 w 7"/>
                  <a:gd name="T7" fmla="*/ 0 h 90"/>
                  <a:gd name="T8" fmla="*/ 1 w 7"/>
                  <a:gd name="T9" fmla="*/ 0 h 90"/>
                  <a:gd name="T10" fmla="*/ 1 w 7"/>
                  <a:gd name="T11" fmla="*/ 0 h 90"/>
                  <a:gd name="T12" fmla="*/ 1 w 7"/>
                  <a:gd name="T13" fmla="*/ 0 h 90"/>
                  <a:gd name="T14" fmla="*/ 1 w 7"/>
                  <a:gd name="T15" fmla="*/ 0 h 90"/>
                  <a:gd name="T16" fmla="*/ 1 w 7"/>
                  <a:gd name="T17" fmla="*/ 0 h 90"/>
                  <a:gd name="T18" fmla="*/ 1 w 7"/>
                  <a:gd name="T19" fmla="*/ 12 h 90"/>
                  <a:gd name="T20" fmla="*/ 1 w 7"/>
                  <a:gd name="T21" fmla="*/ 12 h 90"/>
                  <a:gd name="T22" fmla="*/ 1 w 7"/>
                  <a:gd name="T23" fmla="*/ 12 h 90"/>
                  <a:gd name="T24" fmla="*/ 1 w 7"/>
                  <a:gd name="T25" fmla="*/ 12 h 90"/>
                  <a:gd name="T26" fmla="*/ 1 w 7"/>
                  <a:gd name="T27" fmla="*/ 12 h 90"/>
                  <a:gd name="T28" fmla="*/ 1 w 7"/>
                  <a:gd name="T29" fmla="*/ 12 h 90"/>
                  <a:gd name="T30" fmla="*/ 1 w 7"/>
                  <a:gd name="T31" fmla="*/ 12 h 90"/>
                  <a:gd name="T32" fmla="*/ 1 w 7"/>
                  <a:gd name="T33" fmla="*/ 12 h 90"/>
                  <a:gd name="T34" fmla="*/ 0 w 7"/>
                  <a:gd name="T35" fmla="*/ 12 h 90"/>
                  <a:gd name="T36" fmla="*/ 0 w 7"/>
                  <a:gd name="T37" fmla="*/ 0 h 9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9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90"/>
                    </a:lnTo>
                    <a:lnTo>
                      <a:pt x="6" y="90"/>
                    </a:lnTo>
                    <a:lnTo>
                      <a:pt x="4" y="90"/>
                    </a:lnTo>
                    <a:lnTo>
                      <a:pt x="2" y="90"/>
                    </a:lnTo>
                    <a:lnTo>
                      <a:pt x="0" y="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13" name="Freeform 1430"/>
              <p:cNvSpPr>
                <a:spLocks/>
              </p:cNvSpPr>
              <p:nvPr/>
            </p:nvSpPr>
            <p:spPr bwMode="auto">
              <a:xfrm>
                <a:off x="2651" y="1803"/>
                <a:ext cx="3" cy="46"/>
              </a:xfrm>
              <a:custGeom>
                <a:avLst/>
                <a:gdLst>
                  <a:gd name="T0" fmla="*/ 0 w 6"/>
                  <a:gd name="T1" fmla="*/ 1 h 92"/>
                  <a:gd name="T2" fmla="*/ 1 w 6"/>
                  <a:gd name="T3" fmla="*/ 0 h 92"/>
                  <a:gd name="T4" fmla="*/ 1 w 6"/>
                  <a:gd name="T5" fmla="*/ 0 h 92"/>
                  <a:gd name="T6" fmla="*/ 1 w 6"/>
                  <a:gd name="T7" fmla="*/ 0 h 92"/>
                  <a:gd name="T8" fmla="*/ 1 w 6"/>
                  <a:gd name="T9" fmla="*/ 0 h 92"/>
                  <a:gd name="T10" fmla="*/ 1 w 6"/>
                  <a:gd name="T11" fmla="*/ 12 h 92"/>
                  <a:gd name="T12" fmla="*/ 1 w 6"/>
                  <a:gd name="T13" fmla="*/ 12 h 92"/>
                  <a:gd name="T14" fmla="*/ 1 w 6"/>
                  <a:gd name="T15" fmla="*/ 12 h 92"/>
                  <a:gd name="T16" fmla="*/ 1 w 6"/>
                  <a:gd name="T17" fmla="*/ 12 h 92"/>
                  <a:gd name="T18" fmla="*/ 0 w 6"/>
                  <a:gd name="T19" fmla="*/ 12 h 92"/>
                  <a:gd name="T20" fmla="*/ 0 w 6"/>
                  <a:gd name="T21" fmla="*/ 1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2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14" name="Freeform 1431"/>
              <p:cNvSpPr>
                <a:spLocks/>
              </p:cNvSpPr>
              <p:nvPr/>
            </p:nvSpPr>
            <p:spPr bwMode="auto">
              <a:xfrm>
                <a:off x="2654" y="1803"/>
                <a:ext cx="3" cy="46"/>
              </a:xfrm>
              <a:custGeom>
                <a:avLst/>
                <a:gdLst>
                  <a:gd name="T0" fmla="*/ 0 w 8"/>
                  <a:gd name="T1" fmla="*/ 0 h 92"/>
                  <a:gd name="T2" fmla="*/ 0 w 8"/>
                  <a:gd name="T3" fmla="*/ 0 h 92"/>
                  <a:gd name="T4" fmla="*/ 0 w 8"/>
                  <a:gd name="T5" fmla="*/ 0 h 92"/>
                  <a:gd name="T6" fmla="*/ 0 w 8"/>
                  <a:gd name="T7" fmla="*/ 0 h 92"/>
                  <a:gd name="T8" fmla="*/ 0 w 8"/>
                  <a:gd name="T9" fmla="*/ 0 h 92"/>
                  <a:gd name="T10" fmla="*/ 0 w 8"/>
                  <a:gd name="T11" fmla="*/ 12 h 92"/>
                  <a:gd name="T12" fmla="*/ 0 w 8"/>
                  <a:gd name="T13" fmla="*/ 12 h 92"/>
                  <a:gd name="T14" fmla="*/ 0 w 8"/>
                  <a:gd name="T15" fmla="*/ 12 h 92"/>
                  <a:gd name="T16" fmla="*/ 0 w 8"/>
                  <a:gd name="T17" fmla="*/ 12 h 92"/>
                  <a:gd name="T18" fmla="*/ 0 w 8"/>
                  <a:gd name="T19" fmla="*/ 12 h 92"/>
                  <a:gd name="T20" fmla="*/ 0 w 8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2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2"/>
                    </a:lnTo>
                    <a:lnTo>
                      <a:pt x="6" y="92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15" name="Freeform 1432"/>
              <p:cNvSpPr>
                <a:spLocks/>
              </p:cNvSpPr>
              <p:nvPr/>
            </p:nvSpPr>
            <p:spPr bwMode="auto">
              <a:xfrm>
                <a:off x="2657" y="1803"/>
                <a:ext cx="3" cy="46"/>
              </a:xfrm>
              <a:custGeom>
                <a:avLst/>
                <a:gdLst>
                  <a:gd name="T0" fmla="*/ 0 w 6"/>
                  <a:gd name="T1" fmla="*/ 0 h 92"/>
                  <a:gd name="T2" fmla="*/ 1 w 6"/>
                  <a:gd name="T3" fmla="*/ 0 h 92"/>
                  <a:gd name="T4" fmla="*/ 1 w 6"/>
                  <a:gd name="T5" fmla="*/ 0 h 92"/>
                  <a:gd name="T6" fmla="*/ 1 w 6"/>
                  <a:gd name="T7" fmla="*/ 0 h 92"/>
                  <a:gd name="T8" fmla="*/ 1 w 6"/>
                  <a:gd name="T9" fmla="*/ 0 h 92"/>
                  <a:gd name="T10" fmla="*/ 1 w 6"/>
                  <a:gd name="T11" fmla="*/ 12 h 92"/>
                  <a:gd name="T12" fmla="*/ 1 w 6"/>
                  <a:gd name="T13" fmla="*/ 12 h 92"/>
                  <a:gd name="T14" fmla="*/ 1 w 6"/>
                  <a:gd name="T15" fmla="*/ 12 h 92"/>
                  <a:gd name="T16" fmla="*/ 1 w 6"/>
                  <a:gd name="T17" fmla="*/ 12 h 92"/>
                  <a:gd name="T18" fmla="*/ 0 w 6"/>
                  <a:gd name="T19" fmla="*/ 12 h 92"/>
                  <a:gd name="T20" fmla="*/ 0 w 6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2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2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16" name="Freeform 1433"/>
              <p:cNvSpPr>
                <a:spLocks/>
              </p:cNvSpPr>
              <p:nvPr/>
            </p:nvSpPr>
            <p:spPr bwMode="auto">
              <a:xfrm>
                <a:off x="2660" y="1803"/>
                <a:ext cx="4" cy="46"/>
              </a:xfrm>
              <a:custGeom>
                <a:avLst/>
                <a:gdLst>
                  <a:gd name="T0" fmla="*/ 0 w 7"/>
                  <a:gd name="T1" fmla="*/ 0 h 92"/>
                  <a:gd name="T2" fmla="*/ 1 w 7"/>
                  <a:gd name="T3" fmla="*/ 0 h 92"/>
                  <a:gd name="T4" fmla="*/ 1 w 7"/>
                  <a:gd name="T5" fmla="*/ 0 h 92"/>
                  <a:gd name="T6" fmla="*/ 1 w 7"/>
                  <a:gd name="T7" fmla="*/ 0 h 92"/>
                  <a:gd name="T8" fmla="*/ 1 w 7"/>
                  <a:gd name="T9" fmla="*/ 0 h 92"/>
                  <a:gd name="T10" fmla="*/ 1 w 7"/>
                  <a:gd name="T11" fmla="*/ 12 h 92"/>
                  <a:gd name="T12" fmla="*/ 1 w 7"/>
                  <a:gd name="T13" fmla="*/ 12 h 92"/>
                  <a:gd name="T14" fmla="*/ 1 w 7"/>
                  <a:gd name="T15" fmla="*/ 12 h 92"/>
                  <a:gd name="T16" fmla="*/ 1 w 7"/>
                  <a:gd name="T17" fmla="*/ 12 h 92"/>
                  <a:gd name="T18" fmla="*/ 0 w 7"/>
                  <a:gd name="T19" fmla="*/ 12 h 92"/>
                  <a:gd name="T20" fmla="*/ 0 w 7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92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92"/>
                    </a:lnTo>
                    <a:lnTo>
                      <a:pt x="5" y="92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17" name="Freeform 1434"/>
              <p:cNvSpPr>
                <a:spLocks/>
              </p:cNvSpPr>
              <p:nvPr/>
            </p:nvSpPr>
            <p:spPr bwMode="auto">
              <a:xfrm>
                <a:off x="2664" y="1803"/>
                <a:ext cx="3" cy="47"/>
              </a:xfrm>
              <a:custGeom>
                <a:avLst/>
                <a:gdLst>
                  <a:gd name="T0" fmla="*/ 0 w 6"/>
                  <a:gd name="T1" fmla="*/ 0 h 94"/>
                  <a:gd name="T2" fmla="*/ 0 w 6"/>
                  <a:gd name="T3" fmla="*/ 0 h 94"/>
                  <a:gd name="T4" fmla="*/ 1 w 6"/>
                  <a:gd name="T5" fmla="*/ 0 h 94"/>
                  <a:gd name="T6" fmla="*/ 1 w 6"/>
                  <a:gd name="T7" fmla="*/ 0 h 94"/>
                  <a:gd name="T8" fmla="*/ 1 w 6"/>
                  <a:gd name="T9" fmla="*/ 0 h 94"/>
                  <a:gd name="T10" fmla="*/ 1 w 6"/>
                  <a:gd name="T11" fmla="*/ 12 h 94"/>
                  <a:gd name="T12" fmla="*/ 1 w 6"/>
                  <a:gd name="T13" fmla="*/ 12 h 94"/>
                  <a:gd name="T14" fmla="*/ 1 w 6"/>
                  <a:gd name="T15" fmla="*/ 12 h 94"/>
                  <a:gd name="T16" fmla="*/ 0 w 6"/>
                  <a:gd name="T17" fmla="*/ 12 h 94"/>
                  <a:gd name="T18" fmla="*/ 0 w 6"/>
                  <a:gd name="T19" fmla="*/ 12 h 94"/>
                  <a:gd name="T20" fmla="*/ 0 w 6"/>
                  <a:gd name="T21" fmla="*/ 0 h 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4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4"/>
                    </a:lnTo>
                    <a:lnTo>
                      <a:pt x="4" y="94"/>
                    </a:lnTo>
                    <a:lnTo>
                      <a:pt x="0" y="94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18" name="Freeform 1435"/>
              <p:cNvSpPr>
                <a:spLocks/>
              </p:cNvSpPr>
              <p:nvPr/>
            </p:nvSpPr>
            <p:spPr bwMode="auto">
              <a:xfrm>
                <a:off x="2667" y="1802"/>
                <a:ext cx="4" cy="48"/>
              </a:xfrm>
              <a:custGeom>
                <a:avLst/>
                <a:gdLst>
                  <a:gd name="T0" fmla="*/ 0 w 8"/>
                  <a:gd name="T1" fmla="*/ 1 h 96"/>
                  <a:gd name="T2" fmla="*/ 1 w 8"/>
                  <a:gd name="T3" fmla="*/ 1 h 96"/>
                  <a:gd name="T4" fmla="*/ 1 w 8"/>
                  <a:gd name="T5" fmla="*/ 1 h 96"/>
                  <a:gd name="T6" fmla="*/ 1 w 8"/>
                  <a:gd name="T7" fmla="*/ 1 h 96"/>
                  <a:gd name="T8" fmla="*/ 1 w 8"/>
                  <a:gd name="T9" fmla="*/ 1 h 96"/>
                  <a:gd name="T10" fmla="*/ 1 w 8"/>
                  <a:gd name="T11" fmla="*/ 0 h 96"/>
                  <a:gd name="T12" fmla="*/ 1 w 8"/>
                  <a:gd name="T13" fmla="*/ 0 h 96"/>
                  <a:gd name="T14" fmla="*/ 1 w 8"/>
                  <a:gd name="T15" fmla="*/ 0 h 96"/>
                  <a:gd name="T16" fmla="*/ 1 w 8"/>
                  <a:gd name="T17" fmla="*/ 0 h 96"/>
                  <a:gd name="T18" fmla="*/ 1 w 8"/>
                  <a:gd name="T19" fmla="*/ 12 h 96"/>
                  <a:gd name="T20" fmla="*/ 1 w 8"/>
                  <a:gd name="T21" fmla="*/ 12 h 96"/>
                  <a:gd name="T22" fmla="*/ 1 w 8"/>
                  <a:gd name="T23" fmla="*/ 12 h 96"/>
                  <a:gd name="T24" fmla="*/ 1 w 8"/>
                  <a:gd name="T25" fmla="*/ 12 h 96"/>
                  <a:gd name="T26" fmla="*/ 1 w 8"/>
                  <a:gd name="T27" fmla="*/ 12 h 96"/>
                  <a:gd name="T28" fmla="*/ 1 w 8"/>
                  <a:gd name="T29" fmla="*/ 12 h 96"/>
                  <a:gd name="T30" fmla="*/ 1 w 8"/>
                  <a:gd name="T31" fmla="*/ 12 h 96"/>
                  <a:gd name="T32" fmla="*/ 1 w 8"/>
                  <a:gd name="T33" fmla="*/ 12 h 96"/>
                  <a:gd name="T34" fmla="*/ 0 w 8"/>
                  <a:gd name="T35" fmla="*/ 12 h 96"/>
                  <a:gd name="T36" fmla="*/ 0 w 8"/>
                  <a:gd name="T37" fmla="*/ 1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96">
                    <a:moveTo>
                      <a:pt x="0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19" name="Freeform 1436"/>
              <p:cNvSpPr>
                <a:spLocks/>
              </p:cNvSpPr>
              <p:nvPr/>
            </p:nvSpPr>
            <p:spPr bwMode="auto">
              <a:xfrm>
                <a:off x="2671" y="1802"/>
                <a:ext cx="3" cy="48"/>
              </a:xfrm>
              <a:custGeom>
                <a:avLst/>
                <a:gdLst>
                  <a:gd name="T0" fmla="*/ 0 w 6"/>
                  <a:gd name="T1" fmla="*/ 1 h 96"/>
                  <a:gd name="T2" fmla="*/ 0 w 6"/>
                  <a:gd name="T3" fmla="*/ 1 h 96"/>
                  <a:gd name="T4" fmla="*/ 1 w 6"/>
                  <a:gd name="T5" fmla="*/ 1 h 96"/>
                  <a:gd name="T6" fmla="*/ 1 w 6"/>
                  <a:gd name="T7" fmla="*/ 1 h 96"/>
                  <a:gd name="T8" fmla="*/ 1 w 6"/>
                  <a:gd name="T9" fmla="*/ 1 h 96"/>
                  <a:gd name="T10" fmla="*/ 1 w 6"/>
                  <a:gd name="T11" fmla="*/ 1 h 96"/>
                  <a:gd name="T12" fmla="*/ 1 w 6"/>
                  <a:gd name="T13" fmla="*/ 1 h 96"/>
                  <a:gd name="T14" fmla="*/ 1 w 6"/>
                  <a:gd name="T15" fmla="*/ 0 h 96"/>
                  <a:gd name="T16" fmla="*/ 1 w 6"/>
                  <a:gd name="T17" fmla="*/ 0 h 96"/>
                  <a:gd name="T18" fmla="*/ 1 w 6"/>
                  <a:gd name="T19" fmla="*/ 12 h 96"/>
                  <a:gd name="T20" fmla="*/ 1 w 6"/>
                  <a:gd name="T21" fmla="*/ 12 h 96"/>
                  <a:gd name="T22" fmla="*/ 1 w 6"/>
                  <a:gd name="T23" fmla="*/ 12 h 96"/>
                  <a:gd name="T24" fmla="*/ 1 w 6"/>
                  <a:gd name="T25" fmla="*/ 12 h 96"/>
                  <a:gd name="T26" fmla="*/ 1 w 6"/>
                  <a:gd name="T27" fmla="*/ 12 h 96"/>
                  <a:gd name="T28" fmla="*/ 1 w 6"/>
                  <a:gd name="T29" fmla="*/ 12 h 96"/>
                  <a:gd name="T30" fmla="*/ 1 w 6"/>
                  <a:gd name="T31" fmla="*/ 12 h 96"/>
                  <a:gd name="T32" fmla="*/ 0 w 6"/>
                  <a:gd name="T33" fmla="*/ 12 h 96"/>
                  <a:gd name="T34" fmla="*/ 0 w 6"/>
                  <a:gd name="T35" fmla="*/ 12 h 96"/>
                  <a:gd name="T36" fmla="*/ 0 w 6"/>
                  <a:gd name="T37" fmla="*/ 1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96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20" name="Freeform 1437"/>
              <p:cNvSpPr>
                <a:spLocks/>
              </p:cNvSpPr>
              <p:nvPr/>
            </p:nvSpPr>
            <p:spPr bwMode="auto">
              <a:xfrm>
                <a:off x="2674" y="1802"/>
                <a:ext cx="4" cy="48"/>
              </a:xfrm>
              <a:custGeom>
                <a:avLst/>
                <a:gdLst>
                  <a:gd name="T0" fmla="*/ 0 w 7"/>
                  <a:gd name="T1" fmla="*/ 1 h 96"/>
                  <a:gd name="T2" fmla="*/ 1 w 7"/>
                  <a:gd name="T3" fmla="*/ 1 h 96"/>
                  <a:gd name="T4" fmla="*/ 1 w 7"/>
                  <a:gd name="T5" fmla="*/ 1 h 96"/>
                  <a:gd name="T6" fmla="*/ 1 w 7"/>
                  <a:gd name="T7" fmla="*/ 1 h 96"/>
                  <a:gd name="T8" fmla="*/ 1 w 7"/>
                  <a:gd name="T9" fmla="*/ 0 h 96"/>
                  <a:gd name="T10" fmla="*/ 1 w 7"/>
                  <a:gd name="T11" fmla="*/ 12 h 96"/>
                  <a:gd name="T12" fmla="*/ 1 w 7"/>
                  <a:gd name="T13" fmla="*/ 12 h 96"/>
                  <a:gd name="T14" fmla="*/ 1 w 7"/>
                  <a:gd name="T15" fmla="*/ 12 h 96"/>
                  <a:gd name="T16" fmla="*/ 1 w 7"/>
                  <a:gd name="T17" fmla="*/ 12 h 96"/>
                  <a:gd name="T18" fmla="*/ 0 w 7"/>
                  <a:gd name="T19" fmla="*/ 12 h 96"/>
                  <a:gd name="T20" fmla="*/ 0 w 7"/>
                  <a:gd name="T21" fmla="*/ 1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96">
                    <a:moveTo>
                      <a:pt x="0" y="2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7" y="96"/>
                    </a:lnTo>
                    <a:lnTo>
                      <a:pt x="5" y="96"/>
                    </a:lnTo>
                    <a:lnTo>
                      <a:pt x="3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21" name="Freeform 1438"/>
              <p:cNvSpPr>
                <a:spLocks/>
              </p:cNvSpPr>
              <p:nvPr/>
            </p:nvSpPr>
            <p:spPr bwMode="auto">
              <a:xfrm>
                <a:off x="2678" y="1802"/>
                <a:ext cx="3" cy="48"/>
              </a:xfrm>
              <a:custGeom>
                <a:avLst/>
                <a:gdLst>
                  <a:gd name="T0" fmla="*/ 0 w 6"/>
                  <a:gd name="T1" fmla="*/ 0 h 96"/>
                  <a:gd name="T2" fmla="*/ 1 w 6"/>
                  <a:gd name="T3" fmla="*/ 0 h 96"/>
                  <a:gd name="T4" fmla="*/ 1 w 6"/>
                  <a:gd name="T5" fmla="*/ 0 h 96"/>
                  <a:gd name="T6" fmla="*/ 1 w 6"/>
                  <a:gd name="T7" fmla="*/ 0 h 96"/>
                  <a:gd name="T8" fmla="*/ 1 w 6"/>
                  <a:gd name="T9" fmla="*/ 0 h 96"/>
                  <a:gd name="T10" fmla="*/ 1 w 6"/>
                  <a:gd name="T11" fmla="*/ 12 h 96"/>
                  <a:gd name="T12" fmla="*/ 1 w 6"/>
                  <a:gd name="T13" fmla="*/ 12 h 96"/>
                  <a:gd name="T14" fmla="*/ 1 w 6"/>
                  <a:gd name="T15" fmla="*/ 12 h 96"/>
                  <a:gd name="T16" fmla="*/ 1 w 6"/>
                  <a:gd name="T17" fmla="*/ 12 h 96"/>
                  <a:gd name="T18" fmla="*/ 0 w 6"/>
                  <a:gd name="T19" fmla="*/ 12 h 96"/>
                  <a:gd name="T20" fmla="*/ 0 w 6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22" name="Freeform 1439"/>
              <p:cNvSpPr>
                <a:spLocks/>
              </p:cNvSpPr>
              <p:nvPr/>
            </p:nvSpPr>
            <p:spPr bwMode="auto">
              <a:xfrm>
                <a:off x="2681" y="1802"/>
                <a:ext cx="3" cy="48"/>
              </a:xfrm>
              <a:custGeom>
                <a:avLst/>
                <a:gdLst>
                  <a:gd name="T0" fmla="*/ 0 w 8"/>
                  <a:gd name="T1" fmla="*/ 0 h 96"/>
                  <a:gd name="T2" fmla="*/ 0 w 8"/>
                  <a:gd name="T3" fmla="*/ 0 h 96"/>
                  <a:gd name="T4" fmla="*/ 0 w 8"/>
                  <a:gd name="T5" fmla="*/ 0 h 96"/>
                  <a:gd name="T6" fmla="*/ 0 w 8"/>
                  <a:gd name="T7" fmla="*/ 0 h 96"/>
                  <a:gd name="T8" fmla="*/ 0 w 8"/>
                  <a:gd name="T9" fmla="*/ 0 h 96"/>
                  <a:gd name="T10" fmla="*/ 0 w 8"/>
                  <a:gd name="T11" fmla="*/ 0 h 96"/>
                  <a:gd name="T12" fmla="*/ 0 w 8"/>
                  <a:gd name="T13" fmla="*/ 0 h 96"/>
                  <a:gd name="T14" fmla="*/ 0 w 8"/>
                  <a:gd name="T15" fmla="*/ 0 h 96"/>
                  <a:gd name="T16" fmla="*/ 0 w 8"/>
                  <a:gd name="T17" fmla="*/ 0 h 96"/>
                  <a:gd name="T18" fmla="*/ 0 w 8"/>
                  <a:gd name="T19" fmla="*/ 12 h 96"/>
                  <a:gd name="T20" fmla="*/ 0 w 8"/>
                  <a:gd name="T21" fmla="*/ 12 h 96"/>
                  <a:gd name="T22" fmla="*/ 0 w 8"/>
                  <a:gd name="T23" fmla="*/ 12 h 96"/>
                  <a:gd name="T24" fmla="*/ 0 w 8"/>
                  <a:gd name="T25" fmla="*/ 12 h 96"/>
                  <a:gd name="T26" fmla="*/ 0 w 8"/>
                  <a:gd name="T27" fmla="*/ 12 h 96"/>
                  <a:gd name="T28" fmla="*/ 0 w 8"/>
                  <a:gd name="T29" fmla="*/ 12 h 96"/>
                  <a:gd name="T30" fmla="*/ 0 w 8"/>
                  <a:gd name="T31" fmla="*/ 12 h 96"/>
                  <a:gd name="T32" fmla="*/ 0 w 8"/>
                  <a:gd name="T33" fmla="*/ 12 h 96"/>
                  <a:gd name="T34" fmla="*/ 0 w 8"/>
                  <a:gd name="T35" fmla="*/ 12 h 96"/>
                  <a:gd name="T36" fmla="*/ 0 w 8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23" name="Freeform 1440"/>
              <p:cNvSpPr>
                <a:spLocks/>
              </p:cNvSpPr>
              <p:nvPr/>
            </p:nvSpPr>
            <p:spPr bwMode="auto">
              <a:xfrm>
                <a:off x="2684" y="1802"/>
                <a:ext cx="3" cy="48"/>
              </a:xfrm>
              <a:custGeom>
                <a:avLst/>
                <a:gdLst>
                  <a:gd name="T0" fmla="*/ 0 w 5"/>
                  <a:gd name="T1" fmla="*/ 0 h 96"/>
                  <a:gd name="T2" fmla="*/ 1 w 5"/>
                  <a:gd name="T3" fmla="*/ 0 h 96"/>
                  <a:gd name="T4" fmla="*/ 1 w 5"/>
                  <a:gd name="T5" fmla="*/ 0 h 96"/>
                  <a:gd name="T6" fmla="*/ 1 w 5"/>
                  <a:gd name="T7" fmla="*/ 0 h 96"/>
                  <a:gd name="T8" fmla="*/ 1 w 5"/>
                  <a:gd name="T9" fmla="*/ 0 h 96"/>
                  <a:gd name="T10" fmla="*/ 1 w 5"/>
                  <a:gd name="T11" fmla="*/ 12 h 96"/>
                  <a:gd name="T12" fmla="*/ 1 w 5"/>
                  <a:gd name="T13" fmla="*/ 12 h 96"/>
                  <a:gd name="T14" fmla="*/ 1 w 5"/>
                  <a:gd name="T15" fmla="*/ 12 h 96"/>
                  <a:gd name="T16" fmla="*/ 1 w 5"/>
                  <a:gd name="T17" fmla="*/ 12 h 96"/>
                  <a:gd name="T18" fmla="*/ 0 w 5"/>
                  <a:gd name="T19" fmla="*/ 12 h 96"/>
                  <a:gd name="T20" fmla="*/ 0 w 5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24" name="Freeform 1441"/>
              <p:cNvSpPr>
                <a:spLocks/>
              </p:cNvSpPr>
              <p:nvPr/>
            </p:nvSpPr>
            <p:spPr bwMode="auto">
              <a:xfrm>
                <a:off x="2687" y="1802"/>
                <a:ext cx="4" cy="48"/>
              </a:xfrm>
              <a:custGeom>
                <a:avLst/>
                <a:gdLst>
                  <a:gd name="T0" fmla="*/ 0 w 8"/>
                  <a:gd name="T1" fmla="*/ 0 h 96"/>
                  <a:gd name="T2" fmla="*/ 1 w 8"/>
                  <a:gd name="T3" fmla="*/ 0 h 96"/>
                  <a:gd name="T4" fmla="*/ 1 w 8"/>
                  <a:gd name="T5" fmla="*/ 0 h 96"/>
                  <a:gd name="T6" fmla="*/ 1 w 8"/>
                  <a:gd name="T7" fmla="*/ 0 h 96"/>
                  <a:gd name="T8" fmla="*/ 1 w 8"/>
                  <a:gd name="T9" fmla="*/ 0 h 96"/>
                  <a:gd name="T10" fmla="*/ 1 w 8"/>
                  <a:gd name="T11" fmla="*/ 12 h 96"/>
                  <a:gd name="T12" fmla="*/ 1 w 8"/>
                  <a:gd name="T13" fmla="*/ 12 h 96"/>
                  <a:gd name="T14" fmla="*/ 1 w 8"/>
                  <a:gd name="T15" fmla="*/ 12 h 96"/>
                  <a:gd name="T16" fmla="*/ 1 w 8"/>
                  <a:gd name="T17" fmla="*/ 12 h 96"/>
                  <a:gd name="T18" fmla="*/ 0 w 8"/>
                  <a:gd name="T19" fmla="*/ 12 h 96"/>
                  <a:gd name="T20" fmla="*/ 0 w 8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25" name="Freeform 1442"/>
              <p:cNvSpPr>
                <a:spLocks/>
              </p:cNvSpPr>
              <p:nvPr/>
            </p:nvSpPr>
            <p:spPr bwMode="auto">
              <a:xfrm>
                <a:off x="2691" y="1802"/>
                <a:ext cx="3" cy="48"/>
              </a:xfrm>
              <a:custGeom>
                <a:avLst/>
                <a:gdLst>
                  <a:gd name="T0" fmla="*/ 0 w 6"/>
                  <a:gd name="T1" fmla="*/ 0 h 96"/>
                  <a:gd name="T2" fmla="*/ 0 w 6"/>
                  <a:gd name="T3" fmla="*/ 0 h 96"/>
                  <a:gd name="T4" fmla="*/ 1 w 6"/>
                  <a:gd name="T5" fmla="*/ 0 h 96"/>
                  <a:gd name="T6" fmla="*/ 1 w 6"/>
                  <a:gd name="T7" fmla="*/ 0 h 96"/>
                  <a:gd name="T8" fmla="*/ 1 w 6"/>
                  <a:gd name="T9" fmla="*/ 0 h 96"/>
                  <a:gd name="T10" fmla="*/ 1 w 6"/>
                  <a:gd name="T11" fmla="*/ 0 h 96"/>
                  <a:gd name="T12" fmla="*/ 1 w 6"/>
                  <a:gd name="T13" fmla="*/ 0 h 96"/>
                  <a:gd name="T14" fmla="*/ 1 w 6"/>
                  <a:gd name="T15" fmla="*/ 0 h 96"/>
                  <a:gd name="T16" fmla="*/ 1 w 6"/>
                  <a:gd name="T17" fmla="*/ 0 h 96"/>
                  <a:gd name="T18" fmla="*/ 1 w 6"/>
                  <a:gd name="T19" fmla="*/ 12 h 96"/>
                  <a:gd name="T20" fmla="*/ 1 w 6"/>
                  <a:gd name="T21" fmla="*/ 12 h 96"/>
                  <a:gd name="T22" fmla="*/ 1 w 6"/>
                  <a:gd name="T23" fmla="*/ 12 h 96"/>
                  <a:gd name="T24" fmla="*/ 1 w 6"/>
                  <a:gd name="T25" fmla="*/ 12 h 96"/>
                  <a:gd name="T26" fmla="*/ 1 w 6"/>
                  <a:gd name="T27" fmla="*/ 12 h 96"/>
                  <a:gd name="T28" fmla="*/ 1 w 6"/>
                  <a:gd name="T29" fmla="*/ 12 h 96"/>
                  <a:gd name="T30" fmla="*/ 1 w 6"/>
                  <a:gd name="T31" fmla="*/ 12 h 96"/>
                  <a:gd name="T32" fmla="*/ 0 w 6"/>
                  <a:gd name="T33" fmla="*/ 12 h 96"/>
                  <a:gd name="T34" fmla="*/ 0 w 6"/>
                  <a:gd name="T35" fmla="*/ 12 h 96"/>
                  <a:gd name="T36" fmla="*/ 0 w 6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26" name="Freeform 1443"/>
              <p:cNvSpPr>
                <a:spLocks/>
              </p:cNvSpPr>
              <p:nvPr/>
            </p:nvSpPr>
            <p:spPr bwMode="auto">
              <a:xfrm>
                <a:off x="2694" y="1802"/>
                <a:ext cx="4" cy="48"/>
              </a:xfrm>
              <a:custGeom>
                <a:avLst/>
                <a:gdLst>
                  <a:gd name="T0" fmla="*/ 0 w 8"/>
                  <a:gd name="T1" fmla="*/ 0 h 96"/>
                  <a:gd name="T2" fmla="*/ 1 w 8"/>
                  <a:gd name="T3" fmla="*/ 0 h 96"/>
                  <a:gd name="T4" fmla="*/ 1 w 8"/>
                  <a:gd name="T5" fmla="*/ 0 h 96"/>
                  <a:gd name="T6" fmla="*/ 1 w 8"/>
                  <a:gd name="T7" fmla="*/ 0 h 96"/>
                  <a:gd name="T8" fmla="*/ 1 w 8"/>
                  <a:gd name="T9" fmla="*/ 0 h 96"/>
                  <a:gd name="T10" fmla="*/ 1 w 8"/>
                  <a:gd name="T11" fmla="*/ 12 h 96"/>
                  <a:gd name="T12" fmla="*/ 1 w 8"/>
                  <a:gd name="T13" fmla="*/ 12 h 96"/>
                  <a:gd name="T14" fmla="*/ 1 w 8"/>
                  <a:gd name="T15" fmla="*/ 12 h 96"/>
                  <a:gd name="T16" fmla="*/ 1 w 8"/>
                  <a:gd name="T17" fmla="*/ 12 h 96"/>
                  <a:gd name="T18" fmla="*/ 0 w 8"/>
                  <a:gd name="T19" fmla="*/ 12 h 96"/>
                  <a:gd name="T20" fmla="*/ 0 w 8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27" name="Freeform 1444"/>
              <p:cNvSpPr>
                <a:spLocks/>
              </p:cNvSpPr>
              <p:nvPr/>
            </p:nvSpPr>
            <p:spPr bwMode="auto">
              <a:xfrm>
                <a:off x="2698" y="1802"/>
                <a:ext cx="3" cy="48"/>
              </a:xfrm>
              <a:custGeom>
                <a:avLst/>
                <a:gdLst>
                  <a:gd name="T0" fmla="*/ 0 w 5"/>
                  <a:gd name="T1" fmla="*/ 0 h 96"/>
                  <a:gd name="T2" fmla="*/ 1 w 5"/>
                  <a:gd name="T3" fmla="*/ 0 h 96"/>
                  <a:gd name="T4" fmla="*/ 1 w 5"/>
                  <a:gd name="T5" fmla="*/ 0 h 96"/>
                  <a:gd name="T6" fmla="*/ 1 w 5"/>
                  <a:gd name="T7" fmla="*/ 0 h 96"/>
                  <a:gd name="T8" fmla="*/ 1 w 5"/>
                  <a:gd name="T9" fmla="*/ 0 h 96"/>
                  <a:gd name="T10" fmla="*/ 1 w 5"/>
                  <a:gd name="T11" fmla="*/ 12 h 96"/>
                  <a:gd name="T12" fmla="*/ 1 w 5"/>
                  <a:gd name="T13" fmla="*/ 12 h 96"/>
                  <a:gd name="T14" fmla="*/ 1 w 5"/>
                  <a:gd name="T15" fmla="*/ 12 h 96"/>
                  <a:gd name="T16" fmla="*/ 1 w 5"/>
                  <a:gd name="T17" fmla="*/ 12 h 96"/>
                  <a:gd name="T18" fmla="*/ 0 w 5"/>
                  <a:gd name="T19" fmla="*/ 12 h 96"/>
                  <a:gd name="T20" fmla="*/ 0 w 5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96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96"/>
                    </a:lnTo>
                    <a:lnTo>
                      <a:pt x="3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28" name="Freeform 1445"/>
              <p:cNvSpPr>
                <a:spLocks/>
              </p:cNvSpPr>
              <p:nvPr/>
            </p:nvSpPr>
            <p:spPr bwMode="auto">
              <a:xfrm>
                <a:off x="2701" y="1802"/>
                <a:ext cx="4" cy="48"/>
              </a:xfrm>
              <a:custGeom>
                <a:avLst/>
                <a:gdLst>
                  <a:gd name="T0" fmla="*/ 0 w 8"/>
                  <a:gd name="T1" fmla="*/ 0 h 96"/>
                  <a:gd name="T2" fmla="*/ 1 w 8"/>
                  <a:gd name="T3" fmla="*/ 0 h 96"/>
                  <a:gd name="T4" fmla="*/ 1 w 8"/>
                  <a:gd name="T5" fmla="*/ 0 h 96"/>
                  <a:gd name="T6" fmla="*/ 1 w 8"/>
                  <a:gd name="T7" fmla="*/ 0 h 96"/>
                  <a:gd name="T8" fmla="*/ 1 w 8"/>
                  <a:gd name="T9" fmla="*/ 0 h 96"/>
                  <a:gd name="T10" fmla="*/ 1 w 8"/>
                  <a:gd name="T11" fmla="*/ 12 h 96"/>
                  <a:gd name="T12" fmla="*/ 1 w 8"/>
                  <a:gd name="T13" fmla="*/ 12 h 96"/>
                  <a:gd name="T14" fmla="*/ 1 w 8"/>
                  <a:gd name="T15" fmla="*/ 12 h 96"/>
                  <a:gd name="T16" fmla="*/ 1 w 8"/>
                  <a:gd name="T17" fmla="*/ 12 h 96"/>
                  <a:gd name="T18" fmla="*/ 0 w 8"/>
                  <a:gd name="T19" fmla="*/ 12 h 96"/>
                  <a:gd name="T20" fmla="*/ 0 w 8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29" name="Freeform 1446"/>
              <p:cNvSpPr>
                <a:spLocks/>
              </p:cNvSpPr>
              <p:nvPr/>
            </p:nvSpPr>
            <p:spPr bwMode="auto">
              <a:xfrm>
                <a:off x="2705" y="1802"/>
                <a:ext cx="2" cy="48"/>
              </a:xfrm>
              <a:custGeom>
                <a:avLst/>
                <a:gdLst>
                  <a:gd name="T0" fmla="*/ 0 w 6"/>
                  <a:gd name="T1" fmla="*/ 0 h 96"/>
                  <a:gd name="T2" fmla="*/ 0 w 6"/>
                  <a:gd name="T3" fmla="*/ 0 h 96"/>
                  <a:gd name="T4" fmla="*/ 0 w 6"/>
                  <a:gd name="T5" fmla="*/ 0 h 96"/>
                  <a:gd name="T6" fmla="*/ 0 w 6"/>
                  <a:gd name="T7" fmla="*/ 0 h 96"/>
                  <a:gd name="T8" fmla="*/ 0 w 6"/>
                  <a:gd name="T9" fmla="*/ 0 h 96"/>
                  <a:gd name="T10" fmla="*/ 0 w 6"/>
                  <a:gd name="T11" fmla="*/ 0 h 96"/>
                  <a:gd name="T12" fmla="*/ 0 w 6"/>
                  <a:gd name="T13" fmla="*/ 0 h 96"/>
                  <a:gd name="T14" fmla="*/ 0 w 6"/>
                  <a:gd name="T15" fmla="*/ 0 h 96"/>
                  <a:gd name="T16" fmla="*/ 0 w 6"/>
                  <a:gd name="T17" fmla="*/ 0 h 96"/>
                  <a:gd name="T18" fmla="*/ 0 w 6"/>
                  <a:gd name="T19" fmla="*/ 12 h 96"/>
                  <a:gd name="T20" fmla="*/ 0 w 6"/>
                  <a:gd name="T21" fmla="*/ 12 h 96"/>
                  <a:gd name="T22" fmla="*/ 0 w 6"/>
                  <a:gd name="T23" fmla="*/ 12 h 96"/>
                  <a:gd name="T24" fmla="*/ 0 w 6"/>
                  <a:gd name="T25" fmla="*/ 12 h 96"/>
                  <a:gd name="T26" fmla="*/ 0 w 6"/>
                  <a:gd name="T27" fmla="*/ 12 h 96"/>
                  <a:gd name="T28" fmla="*/ 0 w 6"/>
                  <a:gd name="T29" fmla="*/ 12 h 96"/>
                  <a:gd name="T30" fmla="*/ 0 w 6"/>
                  <a:gd name="T31" fmla="*/ 12 h 96"/>
                  <a:gd name="T32" fmla="*/ 0 w 6"/>
                  <a:gd name="T33" fmla="*/ 12 h 96"/>
                  <a:gd name="T34" fmla="*/ 0 w 6"/>
                  <a:gd name="T35" fmla="*/ 12 h 96"/>
                  <a:gd name="T36" fmla="*/ 0 w 6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30" name="Freeform 1447"/>
              <p:cNvSpPr>
                <a:spLocks/>
              </p:cNvSpPr>
              <p:nvPr/>
            </p:nvSpPr>
            <p:spPr bwMode="auto">
              <a:xfrm>
                <a:off x="2707" y="1802"/>
                <a:ext cx="4" cy="48"/>
              </a:xfrm>
              <a:custGeom>
                <a:avLst/>
                <a:gdLst>
                  <a:gd name="T0" fmla="*/ 0 w 7"/>
                  <a:gd name="T1" fmla="*/ 0 h 96"/>
                  <a:gd name="T2" fmla="*/ 1 w 7"/>
                  <a:gd name="T3" fmla="*/ 0 h 96"/>
                  <a:gd name="T4" fmla="*/ 1 w 7"/>
                  <a:gd name="T5" fmla="*/ 0 h 96"/>
                  <a:gd name="T6" fmla="*/ 1 w 7"/>
                  <a:gd name="T7" fmla="*/ 0 h 96"/>
                  <a:gd name="T8" fmla="*/ 1 w 7"/>
                  <a:gd name="T9" fmla="*/ 0 h 96"/>
                  <a:gd name="T10" fmla="*/ 1 w 7"/>
                  <a:gd name="T11" fmla="*/ 12 h 96"/>
                  <a:gd name="T12" fmla="*/ 1 w 7"/>
                  <a:gd name="T13" fmla="*/ 12 h 96"/>
                  <a:gd name="T14" fmla="*/ 1 w 7"/>
                  <a:gd name="T15" fmla="*/ 12 h 96"/>
                  <a:gd name="T16" fmla="*/ 1 w 7"/>
                  <a:gd name="T17" fmla="*/ 12 h 96"/>
                  <a:gd name="T18" fmla="*/ 0 w 7"/>
                  <a:gd name="T19" fmla="*/ 12 h 96"/>
                  <a:gd name="T20" fmla="*/ 0 w 7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31" name="Freeform 1448"/>
              <p:cNvSpPr>
                <a:spLocks/>
              </p:cNvSpPr>
              <p:nvPr/>
            </p:nvSpPr>
            <p:spPr bwMode="auto">
              <a:xfrm>
                <a:off x="2711" y="1802"/>
                <a:ext cx="3" cy="49"/>
              </a:xfrm>
              <a:custGeom>
                <a:avLst/>
                <a:gdLst>
                  <a:gd name="T0" fmla="*/ 0 w 6"/>
                  <a:gd name="T1" fmla="*/ 0 h 98"/>
                  <a:gd name="T2" fmla="*/ 0 w 6"/>
                  <a:gd name="T3" fmla="*/ 0 h 98"/>
                  <a:gd name="T4" fmla="*/ 1 w 6"/>
                  <a:gd name="T5" fmla="*/ 0 h 98"/>
                  <a:gd name="T6" fmla="*/ 1 w 6"/>
                  <a:gd name="T7" fmla="*/ 0 h 98"/>
                  <a:gd name="T8" fmla="*/ 1 w 6"/>
                  <a:gd name="T9" fmla="*/ 0 h 98"/>
                  <a:gd name="T10" fmla="*/ 1 w 6"/>
                  <a:gd name="T11" fmla="*/ 0 h 98"/>
                  <a:gd name="T12" fmla="*/ 1 w 6"/>
                  <a:gd name="T13" fmla="*/ 0 h 98"/>
                  <a:gd name="T14" fmla="*/ 1 w 6"/>
                  <a:gd name="T15" fmla="*/ 0 h 98"/>
                  <a:gd name="T16" fmla="*/ 1 w 6"/>
                  <a:gd name="T17" fmla="*/ 0 h 98"/>
                  <a:gd name="T18" fmla="*/ 1 w 6"/>
                  <a:gd name="T19" fmla="*/ 13 h 98"/>
                  <a:gd name="T20" fmla="*/ 1 w 6"/>
                  <a:gd name="T21" fmla="*/ 13 h 98"/>
                  <a:gd name="T22" fmla="*/ 1 w 6"/>
                  <a:gd name="T23" fmla="*/ 13 h 98"/>
                  <a:gd name="T24" fmla="*/ 1 w 6"/>
                  <a:gd name="T25" fmla="*/ 13 h 98"/>
                  <a:gd name="T26" fmla="*/ 1 w 6"/>
                  <a:gd name="T27" fmla="*/ 13 h 98"/>
                  <a:gd name="T28" fmla="*/ 1 w 6"/>
                  <a:gd name="T29" fmla="*/ 13 h 98"/>
                  <a:gd name="T30" fmla="*/ 1 w 6"/>
                  <a:gd name="T31" fmla="*/ 13 h 98"/>
                  <a:gd name="T32" fmla="*/ 0 w 6"/>
                  <a:gd name="T33" fmla="*/ 13 h 98"/>
                  <a:gd name="T34" fmla="*/ 0 w 6"/>
                  <a:gd name="T35" fmla="*/ 13 h 98"/>
                  <a:gd name="T36" fmla="*/ 0 w 6"/>
                  <a:gd name="T37" fmla="*/ 0 h 9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9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2" y="98"/>
                    </a:lnTo>
                    <a:lnTo>
                      <a:pt x="0" y="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32" name="Freeform 1449"/>
              <p:cNvSpPr>
                <a:spLocks/>
              </p:cNvSpPr>
              <p:nvPr/>
            </p:nvSpPr>
            <p:spPr bwMode="auto">
              <a:xfrm>
                <a:off x="2714" y="1801"/>
                <a:ext cx="4" cy="50"/>
              </a:xfrm>
              <a:custGeom>
                <a:avLst/>
                <a:gdLst>
                  <a:gd name="T0" fmla="*/ 0 w 8"/>
                  <a:gd name="T1" fmla="*/ 0 h 100"/>
                  <a:gd name="T2" fmla="*/ 1 w 8"/>
                  <a:gd name="T3" fmla="*/ 0 h 100"/>
                  <a:gd name="T4" fmla="*/ 1 w 8"/>
                  <a:gd name="T5" fmla="*/ 0 h 100"/>
                  <a:gd name="T6" fmla="*/ 1 w 8"/>
                  <a:gd name="T7" fmla="*/ 0 h 100"/>
                  <a:gd name="T8" fmla="*/ 1 w 8"/>
                  <a:gd name="T9" fmla="*/ 0 h 100"/>
                  <a:gd name="T10" fmla="*/ 1 w 8"/>
                  <a:gd name="T11" fmla="*/ 0 h 100"/>
                  <a:gd name="T12" fmla="*/ 1 w 8"/>
                  <a:gd name="T13" fmla="*/ 0 h 100"/>
                  <a:gd name="T14" fmla="*/ 1 w 8"/>
                  <a:gd name="T15" fmla="*/ 0 h 100"/>
                  <a:gd name="T16" fmla="*/ 1 w 8"/>
                  <a:gd name="T17" fmla="*/ 0 h 100"/>
                  <a:gd name="T18" fmla="*/ 1 w 8"/>
                  <a:gd name="T19" fmla="*/ 13 h 100"/>
                  <a:gd name="T20" fmla="*/ 1 w 8"/>
                  <a:gd name="T21" fmla="*/ 13 h 100"/>
                  <a:gd name="T22" fmla="*/ 1 w 8"/>
                  <a:gd name="T23" fmla="*/ 13 h 100"/>
                  <a:gd name="T24" fmla="*/ 1 w 8"/>
                  <a:gd name="T25" fmla="*/ 13 h 100"/>
                  <a:gd name="T26" fmla="*/ 1 w 8"/>
                  <a:gd name="T27" fmla="*/ 13 h 100"/>
                  <a:gd name="T28" fmla="*/ 1 w 8"/>
                  <a:gd name="T29" fmla="*/ 13 h 100"/>
                  <a:gd name="T30" fmla="*/ 1 w 8"/>
                  <a:gd name="T31" fmla="*/ 13 h 100"/>
                  <a:gd name="T32" fmla="*/ 1 w 8"/>
                  <a:gd name="T33" fmla="*/ 13 h 100"/>
                  <a:gd name="T34" fmla="*/ 0 w 8"/>
                  <a:gd name="T35" fmla="*/ 13 h 100"/>
                  <a:gd name="T36" fmla="*/ 0 w 8"/>
                  <a:gd name="T37" fmla="*/ 0 h 1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10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0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33" name="Freeform 1450"/>
              <p:cNvSpPr>
                <a:spLocks/>
              </p:cNvSpPr>
              <p:nvPr/>
            </p:nvSpPr>
            <p:spPr bwMode="auto">
              <a:xfrm>
                <a:off x="2718" y="1801"/>
                <a:ext cx="3" cy="50"/>
              </a:xfrm>
              <a:custGeom>
                <a:avLst/>
                <a:gdLst>
                  <a:gd name="T0" fmla="*/ 0 w 6"/>
                  <a:gd name="T1" fmla="*/ 0 h 100"/>
                  <a:gd name="T2" fmla="*/ 1 w 6"/>
                  <a:gd name="T3" fmla="*/ 0 h 100"/>
                  <a:gd name="T4" fmla="*/ 1 w 6"/>
                  <a:gd name="T5" fmla="*/ 0 h 100"/>
                  <a:gd name="T6" fmla="*/ 1 w 6"/>
                  <a:gd name="T7" fmla="*/ 0 h 100"/>
                  <a:gd name="T8" fmla="*/ 1 w 6"/>
                  <a:gd name="T9" fmla="*/ 0 h 100"/>
                  <a:gd name="T10" fmla="*/ 1 w 6"/>
                  <a:gd name="T11" fmla="*/ 13 h 100"/>
                  <a:gd name="T12" fmla="*/ 1 w 6"/>
                  <a:gd name="T13" fmla="*/ 13 h 100"/>
                  <a:gd name="T14" fmla="*/ 1 w 6"/>
                  <a:gd name="T15" fmla="*/ 13 h 100"/>
                  <a:gd name="T16" fmla="*/ 1 w 6"/>
                  <a:gd name="T17" fmla="*/ 13 h 100"/>
                  <a:gd name="T18" fmla="*/ 0 w 6"/>
                  <a:gd name="T19" fmla="*/ 13 h 100"/>
                  <a:gd name="T20" fmla="*/ 0 w 6"/>
                  <a:gd name="T21" fmla="*/ 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10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34" name="Freeform 1451"/>
              <p:cNvSpPr>
                <a:spLocks/>
              </p:cNvSpPr>
              <p:nvPr/>
            </p:nvSpPr>
            <p:spPr bwMode="auto">
              <a:xfrm>
                <a:off x="2721" y="1801"/>
                <a:ext cx="4" cy="50"/>
              </a:xfrm>
              <a:custGeom>
                <a:avLst/>
                <a:gdLst>
                  <a:gd name="T0" fmla="*/ 0 w 7"/>
                  <a:gd name="T1" fmla="*/ 0 h 100"/>
                  <a:gd name="T2" fmla="*/ 1 w 7"/>
                  <a:gd name="T3" fmla="*/ 0 h 100"/>
                  <a:gd name="T4" fmla="*/ 1 w 7"/>
                  <a:gd name="T5" fmla="*/ 0 h 100"/>
                  <a:gd name="T6" fmla="*/ 1 w 7"/>
                  <a:gd name="T7" fmla="*/ 0 h 100"/>
                  <a:gd name="T8" fmla="*/ 1 w 7"/>
                  <a:gd name="T9" fmla="*/ 0 h 100"/>
                  <a:gd name="T10" fmla="*/ 1 w 7"/>
                  <a:gd name="T11" fmla="*/ 13 h 100"/>
                  <a:gd name="T12" fmla="*/ 1 w 7"/>
                  <a:gd name="T13" fmla="*/ 13 h 100"/>
                  <a:gd name="T14" fmla="*/ 1 w 7"/>
                  <a:gd name="T15" fmla="*/ 13 h 100"/>
                  <a:gd name="T16" fmla="*/ 1 w 7"/>
                  <a:gd name="T17" fmla="*/ 13 h 100"/>
                  <a:gd name="T18" fmla="*/ 0 w 7"/>
                  <a:gd name="T19" fmla="*/ 13 h 100"/>
                  <a:gd name="T20" fmla="*/ 0 w 7"/>
                  <a:gd name="T21" fmla="*/ 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10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35" name="Freeform 1452"/>
              <p:cNvSpPr>
                <a:spLocks/>
              </p:cNvSpPr>
              <p:nvPr/>
            </p:nvSpPr>
            <p:spPr bwMode="auto">
              <a:xfrm>
                <a:off x="2725" y="1801"/>
                <a:ext cx="3" cy="50"/>
              </a:xfrm>
              <a:custGeom>
                <a:avLst/>
                <a:gdLst>
                  <a:gd name="T0" fmla="*/ 0 w 6"/>
                  <a:gd name="T1" fmla="*/ 0 h 100"/>
                  <a:gd name="T2" fmla="*/ 0 w 6"/>
                  <a:gd name="T3" fmla="*/ 0 h 100"/>
                  <a:gd name="T4" fmla="*/ 1 w 6"/>
                  <a:gd name="T5" fmla="*/ 0 h 100"/>
                  <a:gd name="T6" fmla="*/ 1 w 6"/>
                  <a:gd name="T7" fmla="*/ 0 h 100"/>
                  <a:gd name="T8" fmla="*/ 1 w 6"/>
                  <a:gd name="T9" fmla="*/ 0 h 100"/>
                  <a:gd name="T10" fmla="*/ 1 w 6"/>
                  <a:gd name="T11" fmla="*/ 0 h 100"/>
                  <a:gd name="T12" fmla="*/ 1 w 6"/>
                  <a:gd name="T13" fmla="*/ 0 h 100"/>
                  <a:gd name="T14" fmla="*/ 1 w 6"/>
                  <a:gd name="T15" fmla="*/ 0 h 100"/>
                  <a:gd name="T16" fmla="*/ 1 w 6"/>
                  <a:gd name="T17" fmla="*/ 0 h 100"/>
                  <a:gd name="T18" fmla="*/ 1 w 6"/>
                  <a:gd name="T19" fmla="*/ 13 h 100"/>
                  <a:gd name="T20" fmla="*/ 1 w 6"/>
                  <a:gd name="T21" fmla="*/ 13 h 100"/>
                  <a:gd name="T22" fmla="*/ 1 w 6"/>
                  <a:gd name="T23" fmla="*/ 13 h 100"/>
                  <a:gd name="T24" fmla="*/ 1 w 6"/>
                  <a:gd name="T25" fmla="*/ 13 h 100"/>
                  <a:gd name="T26" fmla="*/ 1 w 6"/>
                  <a:gd name="T27" fmla="*/ 13 h 100"/>
                  <a:gd name="T28" fmla="*/ 1 w 6"/>
                  <a:gd name="T29" fmla="*/ 13 h 100"/>
                  <a:gd name="T30" fmla="*/ 1 w 6"/>
                  <a:gd name="T31" fmla="*/ 13 h 100"/>
                  <a:gd name="T32" fmla="*/ 0 w 6"/>
                  <a:gd name="T33" fmla="*/ 13 h 100"/>
                  <a:gd name="T34" fmla="*/ 0 w 6"/>
                  <a:gd name="T35" fmla="*/ 13 h 100"/>
                  <a:gd name="T36" fmla="*/ 0 w 6"/>
                  <a:gd name="T37" fmla="*/ 0 h 1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100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36" name="Freeform 1453"/>
              <p:cNvSpPr>
                <a:spLocks/>
              </p:cNvSpPr>
              <p:nvPr/>
            </p:nvSpPr>
            <p:spPr bwMode="auto">
              <a:xfrm>
                <a:off x="2728" y="1801"/>
                <a:ext cx="3" cy="50"/>
              </a:xfrm>
              <a:custGeom>
                <a:avLst/>
                <a:gdLst>
                  <a:gd name="T0" fmla="*/ 0 w 8"/>
                  <a:gd name="T1" fmla="*/ 0 h 100"/>
                  <a:gd name="T2" fmla="*/ 0 w 8"/>
                  <a:gd name="T3" fmla="*/ 0 h 100"/>
                  <a:gd name="T4" fmla="*/ 0 w 8"/>
                  <a:gd name="T5" fmla="*/ 0 h 100"/>
                  <a:gd name="T6" fmla="*/ 0 w 8"/>
                  <a:gd name="T7" fmla="*/ 0 h 100"/>
                  <a:gd name="T8" fmla="*/ 0 w 8"/>
                  <a:gd name="T9" fmla="*/ 0 h 100"/>
                  <a:gd name="T10" fmla="*/ 0 w 8"/>
                  <a:gd name="T11" fmla="*/ 13 h 100"/>
                  <a:gd name="T12" fmla="*/ 0 w 8"/>
                  <a:gd name="T13" fmla="*/ 13 h 100"/>
                  <a:gd name="T14" fmla="*/ 0 w 8"/>
                  <a:gd name="T15" fmla="*/ 13 h 100"/>
                  <a:gd name="T16" fmla="*/ 0 w 8"/>
                  <a:gd name="T17" fmla="*/ 13 h 100"/>
                  <a:gd name="T18" fmla="*/ 0 w 8"/>
                  <a:gd name="T19" fmla="*/ 13 h 100"/>
                  <a:gd name="T20" fmla="*/ 0 w 8"/>
                  <a:gd name="T21" fmla="*/ 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10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0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37" name="Freeform 1454"/>
              <p:cNvSpPr>
                <a:spLocks/>
              </p:cNvSpPr>
              <p:nvPr/>
            </p:nvSpPr>
            <p:spPr bwMode="auto">
              <a:xfrm>
                <a:off x="2731" y="1801"/>
                <a:ext cx="3" cy="50"/>
              </a:xfrm>
              <a:custGeom>
                <a:avLst/>
                <a:gdLst>
                  <a:gd name="T0" fmla="*/ 0 w 6"/>
                  <a:gd name="T1" fmla="*/ 0 h 100"/>
                  <a:gd name="T2" fmla="*/ 0 w 6"/>
                  <a:gd name="T3" fmla="*/ 0 h 100"/>
                  <a:gd name="T4" fmla="*/ 1 w 6"/>
                  <a:gd name="T5" fmla="*/ 0 h 100"/>
                  <a:gd name="T6" fmla="*/ 1 w 6"/>
                  <a:gd name="T7" fmla="*/ 0 h 100"/>
                  <a:gd name="T8" fmla="*/ 1 w 6"/>
                  <a:gd name="T9" fmla="*/ 0 h 100"/>
                  <a:gd name="T10" fmla="*/ 1 w 6"/>
                  <a:gd name="T11" fmla="*/ 0 h 100"/>
                  <a:gd name="T12" fmla="*/ 1 w 6"/>
                  <a:gd name="T13" fmla="*/ 0 h 100"/>
                  <a:gd name="T14" fmla="*/ 1 w 6"/>
                  <a:gd name="T15" fmla="*/ 0 h 100"/>
                  <a:gd name="T16" fmla="*/ 1 w 6"/>
                  <a:gd name="T17" fmla="*/ 0 h 100"/>
                  <a:gd name="T18" fmla="*/ 1 w 6"/>
                  <a:gd name="T19" fmla="*/ 13 h 100"/>
                  <a:gd name="T20" fmla="*/ 1 w 6"/>
                  <a:gd name="T21" fmla="*/ 13 h 100"/>
                  <a:gd name="T22" fmla="*/ 1 w 6"/>
                  <a:gd name="T23" fmla="*/ 13 h 100"/>
                  <a:gd name="T24" fmla="*/ 1 w 6"/>
                  <a:gd name="T25" fmla="*/ 13 h 100"/>
                  <a:gd name="T26" fmla="*/ 1 w 6"/>
                  <a:gd name="T27" fmla="*/ 13 h 100"/>
                  <a:gd name="T28" fmla="*/ 1 w 6"/>
                  <a:gd name="T29" fmla="*/ 13 h 100"/>
                  <a:gd name="T30" fmla="*/ 1 w 6"/>
                  <a:gd name="T31" fmla="*/ 13 h 100"/>
                  <a:gd name="T32" fmla="*/ 0 w 6"/>
                  <a:gd name="T33" fmla="*/ 13 h 100"/>
                  <a:gd name="T34" fmla="*/ 0 w 6"/>
                  <a:gd name="T35" fmla="*/ 13 h 100"/>
                  <a:gd name="T36" fmla="*/ 0 w 6"/>
                  <a:gd name="T37" fmla="*/ 0 h 1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100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38" name="Freeform 1455"/>
              <p:cNvSpPr>
                <a:spLocks/>
              </p:cNvSpPr>
              <p:nvPr/>
            </p:nvSpPr>
            <p:spPr bwMode="auto">
              <a:xfrm>
                <a:off x="2734" y="1801"/>
                <a:ext cx="4" cy="50"/>
              </a:xfrm>
              <a:custGeom>
                <a:avLst/>
                <a:gdLst>
                  <a:gd name="T0" fmla="*/ 0 w 7"/>
                  <a:gd name="T1" fmla="*/ 0 h 100"/>
                  <a:gd name="T2" fmla="*/ 1 w 7"/>
                  <a:gd name="T3" fmla="*/ 0 h 100"/>
                  <a:gd name="T4" fmla="*/ 1 w 7"/>
                  <a:gd name="T5" fmla="*/ 0 h 100"/>
                  <a:gd name="T6" fmla="*/ 1 w 7"/>
                  <a:gd name="T7" fmla="*/ 0 h 100"/>
                  <a:gd name="T8" fmla="*/ 1 w 7"/>
                  <a:gd name="T9" fmla="*/ 0 h 100"/>
                  <a:gd name="T10" fmla="*/ 1 w 7"/>
                  <a:gd name="T11" fmla="*/ 0 h 100"/>
                  <a:gd name="T12" fmla="*/ 1 w 7"/>
                  <a:gd name="T13" fmla="*/ 0 h 100"/>
                  <a:gd name="T14" fmla="*/ 1 w 7"/>
                  <a:gd name="T15" fmla="*/ 0 h 100"/>
                  <a:gd name="T16" fmla="*/ 1 w 7"/>
                  <a:gd name="T17" fmla="*/ 0 h 100"/>
                  <a:gd name="T18" fmla="*/ 1 w 7"/>
                  <a:gd name="T19" fmla="*/ 13 h 100"/>
                  <a:gd name="T20" fmla="*/ 1 w 7"/>
                  <a:gd name="T21" fmla="*/ 13 h 100"/>
                  <a:gd name="T22" fmla="*/ 1 w 7"/>
                  <a:gd name="T23" fmla="*/ 13 h 100"/>
                  <a:gd name="T24" fmla="*/ 1 w 7"/>
                  <a:gd name="T25" fmla="*/ 13 h 100"/>
                  <a:gd name="T26" fmla="*/ 1 w 7"/>
                  <a:gd name="T27" fmla="*/ 13 h 100"/>
                  <a:gd name="T28" fmla="*/ 1 w 7"/>
                  <a:gd name="T29" fmla="*/ 13 h 100"/>
                  <a:gd name="T30" fmla="*/ 1 w 7"/>
                  <a:gd name="T31" fmla="*/ 13 h 100"/>
                  <a:gd name="T32" fmla="*/ 1 w 7"/>
                  <a:gd name="T33" fmla="*/ 13 h 100"/>
                  <a:gd name="T34" fmla="*/ 0 w 7"/>
                  <a:gd name="T35" fmla="*/ 13 h 100"/>
                  <a:gd name="T36" fmla="*/ 0 w 7"/>
                  <a:gd name="T37" fmla="*/ 0 h 1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100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1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39" name="Freeform 1456"/>
              <p:cNvSpPr>
                <a:spLocks/>
              </p:cNvSpPr>
              <p:nvPr/>
            </p:nvSpPr>
            <p:spPr bwMode="auto">
              <a:xfrm>
                <a:off x="2738" y="1801"/>
                <a:ext cx="3" cy="50"/>
              </a:xfrm>
              <a:custGeom>
                <a:avLst/>
                <a:gdLst>
                  <a:gd name="T0" fmla="*/ 0 w 6"/>
                  <a:gd name="T1" fmla="*/ 0 h 100"/>
                  <a:gd name="T2" fmla="*/ 0 w 6"/>
                  <a:gd name="T3" fmla="*/ 0 h 100"/>
                  <a:gd name="T4" fmla="*/ 1 w 6"/>
                  <a:gd name="T5" fmla="*/ 0 h 100"/>
                  <a:gd name="T6" fmla="*/ 1 w 6"/>
                  <a:gd name="T7" fmla="*/ 0 h 100"/>
                  <a:gd name="T8" fmla="*/ 1 w 6"/>
                  <a:gd name="T9" fmla="*/ 0 h 100"/>
                  <a:gd name="T10" fmla="*/ 1 w 6"/>
                  <a:gd name="T11" fmla="*/ 0 h 100"/>
                  <a:gd name="T12" fmla="*/ 1 w 6"/>
                  <a:gd name="T13" fmla="*/ 13 h 100"/>
                  <a:gd name="T14" fmla="*/ 1 w 6"/>
                  <a:gd name="T15" fmla="*/ 13 h 100"/>
                  <a:gd name="T16" fmla="*/ 1 w 6"/>
                  <a:gd name="T17" fmla="*/ 13 h 100"/>
                  <a:gd name="T18" fmla="*/ 1 w 6"/>
                  <a:gd name="T19" fmla="*/ 13 h 100"/>
                  <a:gd name="T20" fmla="*/ 0 w 6"/>
                  <a:gd name="T21" fmla="*/ 13 h 100"/>
                  <a:gd name="T22" fmla="*/ 0 w 6"/>
                  <a:gd name="T23" fmla="*/ 0 h 1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" h="100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40" name="Freeform 1457"/>
              <p:cNvSpPr>
                <a:spLocks/>
              </p:cNvSpPr>
              <p:nvPr/>
            </p:nvSpPr>
            <p:spPr bwMode="auto">
              <a:xfrm>
                <a:off x="2741" y="1801"/>
                <a:ext cx="4" cy="50"/>
              </a:xfrm>
              <a:custGeom>
                <a:avLst/>
                <a:gdLst>
                  <a:gd name="T0" fmla="*/ 0 w 8"/>
                  <a:gd name="T1" fmla="*/ 0 h 100"/>
                  <a:gd name="T2" fmla="*/ 1 w 8"/>
                  <a:gd name="T3" fmla="*/ 0 h 100"/>
                  <a:gd name="T4" fmla="*/ 1 w 8"/>
                  <a:gd name="T5" fmla="*/ 0 h 100"/>
                  <a:gd name="T6" fmla="*/ 1 w 8"/>
                  <a:gd name="T7" fmla="*/ 0 h 100"/>
                  <a:gd name="T8" fmla="*/ 1 w 8"/>
                  <a:gd name="T9" fmla="*/ 0 h 100"/>
                  <a:gd name="T10" fmla="*/ 1 w 8"/>
                  <a:gd name="T11" fmla="*/ 0 h 100"/>
                  <a:gd name="T12" fmla="*/ 1 w 8"/>
                  <a:gd name="T13" fmla="*/ 0 h 100"/>
                  <a:gd name="T14" fmla="*/ 1 w 8"/>
                  <a:gd name="T15" fmla="*/ 0 h 100"/>
                  <a:gd name="T16" fmla="*/ 1 w 8"/>
                  <a:gd name="T17" fmla="*/ 0 h 100"/>
                  <a:gd name="T18" fmla="*/ 1 w 8"/>
                  <a:gd name="T19" fmla="*/ 13 h 100"/>
                  <a:gd name="T20" fmla="*/ 1 w 8"/>
                  <a:gd name="T21" fmla="*/ 13 h 100"/>
                  <a:gd name="T22" fmla="*/ 1 w 8"/>
                  <a:gd name="T23" fmla="*/ 13 h 100"/>
                  <a:gd name="T24" fmla="*/ 1 w 8"/>
                  <a:gd name="T25" fmla="*/ 13 h 100"/>
                  <a:gd name="T26" fmla="*/ 1 w 8"/>
                  <a:gd name="T27" fmla="*/ 13 h 100"/>
                  <a:gd name="T28" fmla="*/ 1 w 8"/>
                  <a:gd name="T29" fmla="*/ 13 h 100"/>
                  <a:gd name="T30" fmla="*/ 1 w 8"/>
                  <a:gd name="T31" fmla="*/ 13 h 100"/>
                  <a:gd name="T32" fmla="*/ 1 w 8"/>
                  <a:gd name="T33" fmla="*/ 13 h 100"/>
                  <a:gd name="T34" fmla="*/ 0 w 8"/>
                  <a:gd name="T35" fmla="*/ 13 h 100"/>
                  <a:gd name="T36" fmla="*/ 0 w 8"/>
                  <a:gd name="T37" fmla="*/ 0 h 1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10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0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41" name="Freeform 1458"/>
              <p:cNvSpPr>
                <a:spLocks/>
              </p:cNvSpPr>
              <p:nvPr/>
            </p:nvSpPr>
            <p:spPr bwMode="auto">
              <a:xfrm>
                <a:off x="2745" y="1801"/>
                <a:ext cx="3" cy="50"/>
              </a:xfrm>
              <a:custGeom>
                <a:avLst/>
                <a:gdLst>
                  <a:gd name="T0" fmla="*/ 0 w 5"/>
                  <a:gd name="T1" fmla="*/ 0 h 100"/>
                  <a:gd name="T2" fmla="*/ 1 w 5"/>
                  <a:gd name="T3" fmla="*/ 0 h 100"/>
                  <a:gd name="T4" fmla="*/ 1 w 5"/>
                  <a:gd name="T5" fmla="*/ 0 h 100"/>
                  <a:gd name="T6" fmla="*/ 1 w 5"/>
                  <a:gd name="T7" fmla="*/ 0 h 100"/>
                  <a:gd name="T8" fmla="*/ 1 w 5"/>
                  <a:gd name="T9" fmla="*/ 0 h 100"/>
                  <a:gd name="T10" fmla="*/ 1 w 5"/>
                  <a:gd name="T11" fmla="*/ 13 h 100"/>
                  <a:gd name="T12" fmla="*/ 1 w 5"/>
                  <a:gd name="T13" fmla="*/ 13 h 100"/>
                  <a:gd name="T14" fmla="*/ 1 w 5"/>
                  <a:gd name="T15" fmla="*/ 13 h 100"/>
                  <a:gd name="T16" fmla="*/ 1 w 5"/>
                  <a:gd name="T17" fmla="*/ 13 h 100"/>
                  <a:gd name="T18" fmla="*/ 0 w 5"/>
                  <a:gd name="T19" fmla="*/ 13 h 100"/>
                  <a:gd name="T20" fmla="*/ 0 w 5"/>
                  <a:gd name="T21" fmla="*/ 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10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42" name="Freeform 1459"/>
              <p:cNvSpPr>
                <a:spLocks/>
              </p:cNvSpPr>
              <p:nvPr/>
            </p:nvSpPr>
            <p:spPr bwMode="auto">
              <a:xfrm>
                <a:off x="2748" y="1801"/>
                <a:ext cx="4" cy="50"/>
              </a:xfrm>
              <a:custGeom>
                <a:avLst/>
                <a:gdLst>
                  <a:gd name="T0" fmla="*/ 0 w 8"/>
                  <a:gd name="T1" fmla="*/ 0 h 100"/>
                  <a:gd name="T2" fmla="*/ 1 w 8"/>
                  <a:gd name="T3" fmla="*/ 0 h 100"/>
                  <a:gd name="T4" fmla="*/ 1 w 8"/>
                  <a:gd name="T5" fmla="*/ 0 h 100"/>
                  <a:gd name="T6" fmla="*/ 1 w 8"/>
                  <a:gd name="T7" fmla="*/ 0 h 100"/>
                  <a:gd name="T8" fmla="*/ 1 w 8"/>
                  <a:gd name="T9" fmla="*/ 0 h 100"/>
                  <a:gd name="T10" fmla="*/ 1 w 8"/>
                  <a:gd name="T11" fmla="*/ 0 h 100"/>
                  <a:gd name="T12" fmla="*/ 1 w 8"/>
                  <a:gd name="T13" fmla="*/ 0 h 100"/>
                  <a:gd name="T14" fmla="*/ 1 w 8"/>
                  <a:gd name="T15" fmla="*/ 0 h 100"/>
                  <a:gd name="T16" fmla="*/ 1 w 8"/>
                  <a:gd name="T17" fmla="*/ 0 h 100"/>
                  <a:gd name="T18" fmla="*/ 1 w 8"/>
                  <a:gd name="T19" fmla="*/ 13 h 100"/>
                  <a:gd name="T20" fmla="*/ 1 w 8"/>
                  <a:gd name="T21" fmla="*/ 13 h 100"/>
                  <a:gd name="T22" fmla="*/ 1 w 8"/>
                  <a:gd name="T23" fmla="*/ 13 h 100"/>
                  <a:gd name="T24" fmla="*/ 1 w 8"/>
                  <a:gd name="T25" fmla="*/ 13 h 100"/>
                  <a:gd name="T26" fmla="*/ 1 w 8"/>
                  <a:gd name="T27" fmla="*/ 13 h 100"/>
                  <a:gd name="T28" fmla="*/ 1 w 8"/>
                  <a:gd name="T29" fmla="*/ 13 h 100"/>
                  <a:gd name="T30" fmla="*/ 1 w 8"/>
                  <a:gd name="T31" fmla="*/ 13 h 100"/>
                  <a:gd name="T32" fmla="*/ 1 w 8"/>
                  <a:gd name="T33" fmla="*/ 13 h 100"/>
                  <a:gd name="T34" fmla="*/ 0 w 8"/>
                  <a:gd name="T35" fmla="*/ 13 h 100"/>
                  <a:gd name="T36" fmla="*/ 0 w 8"/>
                  <a:gd name="T37" fmla="*/ 0 h 1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10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0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43" name="Freeform 1460"/>
              <p:cNvSpPr>
                <a:spLocks/>
              </p:cNvSpPr>
              <p:nvPr/>
            </p:nvSpPr>
            <p:spPr bwMode="auto">
              <a:xfrm>
                <a:off x="2752" y="1801"/>
                <a:ext cx="3" cy="50"/>
              </a:xfrm>
              <a:custGeom>
                <a:avLst/>
                <a:gdLst>
                  <a:gd name="T0" fmla="*/ 0 w 8"/>
                  <a:gd name="T1" fmla="*/ 0 h 100"/>
                  <a:gd name="T2" fmla="*/ 0 w 8"/>
                  <a:gd name="T3" fmla="*/ 0 h 100"/>
                  <a:gd name="T4" fmla="*/ 0 w 8"/>
                  <a:gd name="T5" fmla="*/ 0 h 100"/>
                  <a:gd name="T6" fmla="*/ 0 w 8"/>
                  <a:gd name="T7" fmla="*/ 0 h 100"/>
                  <a:gd name="T8" fmla="*/ 0 w 8"/>
                  <a:gd name="T9" fmla="*/ 0 h 100"/>
                  <a:gd name="T10" fmla="*/ 0 w 8"/>
                  <a:gd name="T11" fmla="*/ 13 h 100"/>
                  <a:gd name="T12" fmla="*/ 0 w 8"/>
                  <a:gd name="T13" fmla="*/ 13 h 100"/>
                  <a:gd name="T14" fmla="*/ 0 w 8"/>
                  <a:gd name="T15" fmla="*/ 13 h 100"/>
                  <a:gd name="T16" fmla="*/ 0 w 8"/>
                  <a:gd name="T17" fmla="*/ 13 h 100"/>
                  <a:gd name="T18" fmla="*/ 0 w 8"/>
                  <a:gd name="T19" fmla="*/ 13 h 100"/>
                  <a:gd name="T20" fmla="*/ 0 w 8"/>
                  <a:gd name="T21" fmla="*/ 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10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0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44" name="Freeform 1461"/>
              <p:cNvSpPr>
                <a:spLocks/>
              </p:cNvSpPr>
              <p:nvPr/>
            </p:nvSpPr>
            <p:spPr bwMode="auto">
              <a:xfrm>
                <a:off x="2755" y="1801"/>
                <a:ext cx="3" cy="50"/>
              </a:xfrm>
              <a:custGeom>
                <a:avLst/>
                <a:gdLst>
                  <a:gd name="T0" fmla="*/ 0 w 6"/>
                  <a:gd name="T1" fmla="*/ 0 h 100"/>
                  <a:gd name="T2" fmla="*/ 0 w 6"/>
                  <a:gd name="T3" fmla="*/ 0 h 100"/>
                  <a:gd name="T4" fmla="*/ 1 w 6"/>
                  <a:gd name="T5" fmla="*/ 0 h 100"/>
                  <a:gd name="T6" fmla="*/ 1 w 6"/>
                  <a:gd name="T7" fmla="*/ 0 h 100"/>
                  <a:gd name="T8" fmla="*/ 1 w 6"/>
                  <a:gd name="T9" fmla="*/ 0 h 100"/>
                  <a:gd name="T10" fmla="*/ 1 w 6"/>
                  <a:gd name="T11" fmla="*/ 13 h 100"/>
                  <a:gd name="T12" fmla="*/ 1 w 6"/>
                  <a:gd name="T13" fmla="*/ 13 h 100"/>
                  <a:gd name="T14" fmla="*/ 1 w 6"/>
                  <a:gd name="T15" fmla="*/ 13 h 100"/>
                  <a:gd name="T16" fmla="*/ 0 w 6"/>
                  <a:gd name="T17" fmla="*/ 13 h 100"/>
                  <a:gd name="T18" fmla="*/ 0 w 6"/>
                  <a:gd name="T19" fmla="*/ 13 h 100"/>
                  <a:gd name="T20" fmla="*/ 0 w 6"/>
                  <a:gd name="T21" fmla="*/ 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100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45" name="Freeform 1462"/>
              <p:cNvSpPr>
                <a:spLocks/>
              </p:cNvSpPr>
              <p:nvPr/>
            </p:nvSpPr>
            <p:spPr bwMode="auto">
              <a:xfrm>
                <a:off x="2758" y="1801"/>
                <a:ext cx="4" cy="50"/>
              </a:xfrm>
              <a:custGeom>
                <a:avLst/>
                <a:gdLst>
                  <a:gd name="T0" fmla="*/ 0 w 7"/>
                  <a:gd name="T1" fmla="*/ 0 h 100"/>
                  <a:gd name="T2" fmla="*/ 0 w 7"/>
                  <a:gd name="T3" fmla="*/ 0 h 100"/>
                  <a:gd name="T4" fmla="*/ 1 w 7"/>
                  <a:gd name="T5" fmla="*/ 0 h 100"/>
                  <a:gd name="T6" fmla="*/ 1 w 7"/>
                  <a:gd name="T7" fmla="*/ 0 h 100"/>
                  <a:gd name="T8" fmla="*/ 1 w 7"/>
                  <a:gd name="T9" fmla="*/ 0 h 100"/>
                  <a:gd name="T10" fmla="*/ 1 w 7"/>
                  <a:gd name="T11" fmla="*/ 0 h 100"/>
                  <a:gd name="T12" fmla="*/ 1 w 7"/>
                  <a:gd name="T13" fmla="*/ 0 h 100"/>
                  <a:gd name="T14" fmla="*/ 1 w 7"/>
                  <a:gd name="T15" fmla="*/ 0 h 100"/>
                  <a:gd name="T16" fmla="*/ 1 w 7"/>
                  <a:gd name="T17" fmla="*/ 0 h 100"/>
                  <a:gd name="T18" fmla="*/ 1 w 7"/>
                  <a:gd name="T19" fmla="*/ 13 h 100"/>
                  <a:gd name="T20" fmla="*/ 1 w 7"/>
                  <a:gd name="T21" fmla="*/ 13 h 100"/>
                  <a:gd name="T22" fmla="*/ 1 w 7"/>
                  <a:gd name="T23" fmla="*/ 13 h 100"/>
                  <a:gd name="T24" fmla="*/ 1 w 7"/>
                  <a:gd name="T25" fmla="*/ 13 h 100"/>
                  <a:gd name="T26" fmla="*/ 1 w 7"/>
                  <a:gd name="T27" fmla="*/ 13 h 100"/>
                  <a:gd name="T28" fmla="*/ 1 w 7"/>
                  <a:gd name="T29" fmla="*/ 13 h 100"/>
                  <a:gd name="T30" fmla="*/ 1 w 7"/>
                  <a:gd name="T31" fmla="*/ 13 h 100"/>
                  <a:gd name="T32" fmla="*/ 0 w 7"/>
                  <a:gd name="T33" fmla="*/ 13 h 100"/>
                  <a:gd name="T34" fmla="*/ 0 w 7"/>
                  <a:gd name="T35" fmla="*/ 13 h 100"/>
                  <a:gd name="T36" fmla="*/ 0 w 7"/>
                  <a:gd name="T37" fmla="*/ 0 h 1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100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1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46" name="Freeform 1463"/>
              <p:cNvSpPr>
                <a:spLocks/>
              </p:cNvSpPr>
              <p:nvPr/>
            </p:nvSpPr>
            <p:spPr bwMode="auto">
              <a:xfrm>
                <a:off x="2762" y="1802"/>
                <a:ext cx="3" cy="49"/>
              </a:xfrm>
              <a:custGeom>
                <a:avLst/>
                <a:gdLst>
                  <a:gd name="T0" fmla="*/ 0 w 6"/>
                  <a:gd name="T1" fmla="*/ 0 h 98"/>
                  <a:gd name="T2" fmla="*/ 0 w 6"/>
                  <a:gd name="T3" fmla="*/ 0 h 98"/>
                  <a:gd name="T4" fmla="*/ 1 w 6"/>
                  <a:gd name="T5" fmla="*/ 0 h 98"/>
                  <a:gd name="T6" fmla="*/ 1 w 6"/>
                  <a:gd name="T7" fmla="*/ 0 h 98"/>
                  <a:gd name="T8" fmla="*/ 1 w 6"/>
                  <a:gd name="T9" fmla="*/ 0 h 98"/>
                  <a:gd name="T10" fmla="*/ 1 w 6"/>
                  <a:gd name="T11" fmla="*/ 0 h 98"/>
                  <a:gd name="T12" fmla="*/ 1 w 6"/>
                  <a:gd name="T13" fmla="*/ 0 h 98"/>
                  <a:gd name="T14" fmla="*/ 1 w 6"/>
                  <a:gd name="T15" fmla="*/ 0 h 98"/>
                  <a:gd name="T16" fmla="*/ 1 w 6"/>
                  <a:gd name="T17" fmla="*/ 0 h 98"/>
                  <a:gd name="T18" fmla="*/ 1 w 6"/>
                  <a:gd name="T19" fmla="*/ 13 h 98"/>
                  <a:gd name="T20" fmla="*/ 1 w 6"/>
                  <a:gd name="T21" fmla="*/ 13 h 98"/>
                  <a:gd name="T22" fmla="*/ 1 w 6"/>
                  <a:gd name="T23" fmla="*/ 13 h 98"/>
                  <a:gd name="T24" fmla="*/ 1 w 6"/>
                  <a:gd name="T25" fmla="*/ 13 h 98"/>
                  <a:gd name="T26" fmla="*/ 1 w 6"/>
                  <a:gd name="T27" fmla="*/ 13 h 98"/>
                  <a:gd name="T28" fmla="*/ 1 w 6"/>
                  <a:gd name="T29" fmla="*/ 13 h 98"/>
                  <a:gd name="T30" fmla="*/ 1 w 6"/>
                  <a:gd name="T31" fmla="*/ 13 h 98"/>
                  <a:gd name="T32" fmla="*/ 0 w 6"/>
                  <a:gd name="T33" fmla="*/ 13 h 98"/>
                  <a:gd name="T34" fmla="*/ 0 w 6"/>
                  <a:gd name="T35" fmla="*/ 13 h 98"/>
                  <a:gd name="T36" fmla="*/ 0 w 6"/>
                  <a:gd name="T37" fmla="*/ 0 h 9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9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2" y="98"/>
                    </a:lnTo>
                    <a:lnTo>
                      <a:pt x="0" y="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47" name="Freeform 1464"/>
              <p:cNvSpPr>
                <a:spLocks/>
              </p:cNvSpPr>
              <p:nvPr/>
            </p:nvSpPr>
            <p:spPr bwMode="auto">
              <a:xfrm>
                <a:off x="2765" y="1802"/>
                <a:ext cx="4" cy="48"/>
              </a:xfrm>
              <a:custGeom>
                <a:avLst/>
                <a:gdLst>
                  <a:gd name="T0" fmla="*/ 0 w 8"/>
                  <a:gd name="T1" fmla="*/ 0 h 96"/>
                  <a:gd name="T2" fmla="*/ 1 w 8"/>
                  <a:gd name="T3" fmla="*/ 0 h 96"/>
                  <a:gd name="T4" fmla="*/ 1 w 8"/>
                  <a:gd name="T5" fmla="*/ 0 h 96"/>
                  <a:gd name="T6" fmla="*/ 1 w 8"/>
                  <a:gd name="T7" fmla="*/ 0 h 96"/>
                  <a:gd name="T8" fmla="*/ 1 w 8"/>
                  <a:gd name="T9" fmla="*/ 0 h 96"/>
                  <a:gd name="T10" fmla="*/ 1 w 8"/>
                  <a:gd name="T11" fmla="*/ 12 h 96"/>
                  <a:gd name="T12" fmla="*/ 1 w 8"/>
                  <a:gd name="T13" fmla="*/ 12 h 96"/>
                  <a:gd name="T14" fmla="*/ 1 w 8"/>
                  <a:gd name="T15" fmla="*/ 12 h 96"/>
                  <a:gd name="T16" fmla="*/ 1 w 8"/>
                  <a:gd name="T17" fmla="*/ 12 h 96"/>
                  <a:gd name="T18" fmla="*/ 0 w 8"/>
                  <a:gd name="T19" fmla="*/ 12 h 96"/>
                  <a:gd name="T20" fmla="*/ 0 w 8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48" name="Freeform 1465"/>
              <p:cNvSpPr>
                <a:spLocks/>
              </p:cNvSpPr>
              <p:nvPr/>
            </p:nvSpPr>
            <p:spPr bwMode="auto">
              <a:xfrm>
                <a:off x="2769" y="1802"/>
                <a:ext cx="3" cy="48"/>
              </a:xfrm>
              <a:custGeom>
                <a:avLst/>
                <a:gdLst>
                  <a:gd name="T0" fmla="*/ 0 w 5"/>
                  <a:gd name="T1" fmla="*/ 0 h 96"/>
                  <a:gd name="T2" fmla="*/ 0 w 5"/>
                  <a:gd name="T3" fmla="*/ 0 h 96"/>
                  <a:gd name="T4" fmla="*/ 1 w 5"/>
                  <a:gd name="T5" fmla="*/ 0 h 96"/>
                  <a:gd name="T6" fmla="*/ 1 w 5"/>
                  <a:gd name="T7" fmla="*/ 0 h 96"/>
                  <a:gd name="T8" fmla="*/ 1 w 5"/>
                  <a:gd name="T9" fmla="*/ 0 h 96"/>
                  <a:gd name="T10" fmla="*/ 1 w 5"/>
                  <a:gd name="T11" fmla="*/ 0 h 96"/>
                  <a:gd name="T12" fmla="*/ 1 w 5"/>
                  <a:gd name="T13" fmla="*/ 0 h 96"/>
                  <a:gd name="T14" fmla="*/ 1 w 5"/>
                  <a:gd name="T15" fmla="*/ 0 h 96"/>
                  <a:gd name="T16" fmla="*/ 1 w 5"/>
                  <a:gd name="T17" fmla="*/ 0 h 96"/>
                  <a:gd name="T18" fmla="*/ 1 w 5"/>
                  <a:gd name="T19" fmla="*/ 12 h 96"/>
                  <a:gd name="T20" fmla="*/ 1 w 5"/>
                  <a:gd name="T21" fmla="*/ 12 h 96"/>
                  <a:gd name="T22" fmla="*/ 1 w 5"/>
                  <a:gd name="T23" fmla="*/ 12 h 96"/>
                  <a:gd name="T24" fmla="*/ 1 w 5"/>
                  <a:gd name="T25" fmla="*/ 12 h 96"/>
                  <a:gd name="T26" fmla="*/ 1 w 5"/>
                  <a:gd name="T27" fmla="*/ 12 h 96"/>
                  <a:gd name="T28" fmla="*/ 1 w 5"/>
                  <a:gd name="T29" fmla="*/ 12 h 96"/>
                  <a:gd name="T30" fmla="*/ 1 w 5"/>
                  <a:gd name="T31" fmla="*/ 12 h 96"/>
                  <a:gd name="T32" fmla="*/ 0 w 5"/>
                  <a:gd name="T33" fmla="*/ 12 h 96"/>
                  <a:gd name="T34" fmla="*/ 0 w 5"/>
                  <a:gd name="T35" fmla="*/ 12 h 96"/>
                  <a:gd name="T36" fmla="*/ 0 w 5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" h="96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49" name="Freeform 1466"/>
              <p:cNvSpPr>
                <a:spLocks/>
              </p:cNvSpPr>
              <p:nvPr/>
            </p:nvSpPr>
            <p:spPr bwMode="auto">
              <a:xfrm>
                <a:off x="2772" y="1802"/>
                <a:ext cx="4" cy="48"/>
              </a:xfrm>
              <a:custGeom>
                <a:avLst/>
                <a:gdLst>
                  <a:gd name="T0" fmla="*/ 0 w 8"/>
                  <a:gd name="T1" fmla="*/ 0 h 96"/>
                  <a:gd name="T2" fmla="*/ 1 w 8"/>
                  <a:gd name="T3" fmla="*/ 0 h 96"/>
                  <a:gd name="T4" fmla="*/ 1 w 8"/>
                  <a:gd name="T5" fmla="*/ 0 h 96"/>
                  <a:gd name="T6" fmla="*/ 1 w 8"/>
                  <a:gd name="T7" fmla="*/ 0 h 96"/>
                  <a:gd name="T8" fmla="*/ 1 w 8"/>
                  <a:gd name="T9" fmla="*/ 0 h 96"/>
                  <a:gd name="T10" fmla="*/ 1 w 8"/>
                  <a:gd name="T11" fmla="*/ 12 h 96"/>
                  <a:gd name="T12" fmla="*/ 1 w 8"/>
                  <a:gd name="T13" fmla="*/ 12 h 96"/>
                  <a:gd name="T14" fmla="*/ 1 w 8"/>
                  <a:gd name="T15" fmla="*/ 12 h 96"/>
                  <a:gd name="T16" fmla="*/ 1 w 8"/>
                  <a:gd name="T17" fmla="*/ 12 h 96"/>
                  <a:gd name="T18" fmla="*/ 0 w 8"/>
                  <a:gd name="T19" fmla="*/ 12 h 96"/>
                  <a:gd name="T20" fmla="*/ 0 w 8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50" name="Freeform 1467"/>
              <p:cNvSpPr>
                <a:spLocks/>
              </p:cNvSpPr>
              <p:nvPr/>
            </p:nvSpPr>
            <p:spPr bwMode="auto">
              <a:xfrm>
                <a:off x="2776" y="1802"/>
                <a:ext cx="2" cy="48"/>
              </a:xfrm>
              <a:custGeom>
                <a:avLst/>
                <a:gdLst>
                  <a:gd name="T0" fmla="*/ 0 w 6"/>
                  <a:gd name="T1" fmla="*/ 0 h 96"/>
                  <a:gd name="T2" fmla="*/ 0 w 6"/>
                  <a:gd name="T3" fmla="*/ 0 h 96"/>
                  <a:gd name="T4" fmla="*/ 0 w 6"/>
                  <a:gd name="T5" fmla="*/ 0 h 96"/>
                  <a:gd name="T6" fmla="*/ 0 w 6"/>
                  <a:gd name="T7" fmla="*/ 0 h 96"/>
                  <a:gd name="T8" fmla="*/ 0 w 6"/>
                  <a:gd name="T9" fmla="*/ 0 h 96"/>
                  <a:gd name="T10" fmla="*/ 0 w 6"/>
                  <a:gd name="T11" fmla="*/ 12 h 96"/>
                  <a:gd name="T12" fmla="*/ 0 w 6"/>
                  <a:gd name="T13" fmla="*/ 12 h 96"/>
                  <a:gd name="T14" fmla="*/ 0 w 6"/>
                  <a:gd name="T15" fmla="*/ 12 h 96"/>
                  <a:gd name="T16" fmla="*/ 0 w 6"/>
                  <a:gd name="T17" fmla="*/ 12 h 96"/>
                  <a:gd name="T18" fmla="*/ 0 w 6"/>
                  <a:gd name="T19" fmla="*/ 12 h 96"/>
                  <a:gd name="T20" fmla="*/ 0 w 6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51" name="Freeform 1468"/>
              <p:cNvSpPr>
                <a:spLocks/>
              </p:cNvSpPr>
              <p:nvPr/>
            </p:nvSpPr>
            <p:spPr bwMode="auto">
              <a:xfrm>
                <a:off x="2778" y="1802"/>
                <a:ext cx="3" cy="48"/>
              </a:xfrm>
              <a:custGeom>
                <a:avLst/>
                <a:gdLst>
                  <a:gd name="T0" fmla="*/ 0 w 6"/>
                  <a:gd name="T1" fmla="*/ 0 h 96"/>
                  <a:gd name="T2" fmla="*/ 1 w 6"/>
                  <a:gd name="T3" fmla="*/ 0 h 96"/>
                  <a:gd name="T4" fmla="*/ 1 w 6"/>
                  <a:gd name="T5" fmla="*/ 0 h 96"/>
                  <a:gd name="T6" fmla="*/ 1 w 6"/>
                  <a:gd name="T7" fmla="*/ 0 h 96"/>
                  <a:gd name="T8" fmla="*/ 1 w 6"/>
                  <a:gd name="T9" fmla="*/ 0 h 96"/>
                  <a:gd name="T10" fmla="*/ 1 w 6"/>
                  <a:gd name="T11" fmla="*/ 12 h 96"/>
                  <a:gd name="T12" fmla="*/ 1 w 6"/>
                  <a:gd name="T13" fmla="*/ 12 h 96"/>
                  <a:gd name="T14" fmla="*/ 1 w 6"/>
                  <a:gd name="T15" fmla="*/ 12 h 96"/>
                  <a:gd name="T16" fmla="*/ 1 w 6"/>
                  <a:gd name="T17" fmla="*/ 12 h 96"/>
                  <a:gd name="T18" fmla="*/ 0 w 6"/>
                  <a:gd name="T19" fmla="*/ 12 h 96"/>
                  <a:gd name="T20" fmla="*/ 0 w 6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52" name="Freeform 1469"/>
              <p:cNvSpPr>
                <a:spLocks/>
              </p:cNvSpPr>
              <p:nvPr/>
            </p:nvSpPr>
            <p:spPr bwMode="auto">
              <a:xfrm>
                <a:off x="2781" y="1802"/>
                <a:ext cx="4" cy="48"/>
              </a:xfrm>
              <a:custGeom>
                <a:avLst/>
                <a:gdLst>
                  <a:gd name="T0" fmla="*/ 0 w 7"/>
                  <a:gd name="T1" fmla="*/ 0 h 96"/>
                  <a:gd name="T2" fmla="*/ 1 w 7"/>
                  <a:gd name="T3" fmla="*/ 0 h 96"/>
                  <a:gd name="T4" fmla="*/ 1 w 7"/>
                  <a:gd name="T5" fmla="*/ 0 h 96"/>
                  <a:gd name="T6" fmla="*/ 1 w 7"/>
                  <a:gd name="T7" fmla="*/ 0 h 96"/>
                  <a:gd name="T8" fmla="*/ 1 w 7"/>
                  <a:gd name="T9" fmla="*/ 0 h 96"/>
                  <a:gd name="T10" fmla="*/ 1 w 7"/>
                  <a:gd name="T11" fmla="*/ 0 h 96"/>
                  <a:gd name="T12" fmla="*/ 1 w 7"/>
                  <a:gd name="T13" fmla="*/ 0 h 96"/>
                  <a:gd name="T14" fmla="*/ 1 w 7"/>
                  <a:gd name="T15" fmla="*/ 0 h 96"/>
                  <a:gd name="T16" fmla="*/ 1 w 7"/>
                  <a:gd name="T17" fmla="*/ 0 h 96"/>
                  <a:gd name="T18" fmla="*/ 1 w 7"/>
                  <a:gd name="T19" fmla="*/ 12 h 96"/>
                  <a:gd name="T20" fmla="*/ 1 w 7"/>
                  <a:gd name="T21" fmla="*/ 12 h 96"/>
                  <a:gd name="T22" fmla="*/ 1 w 7"/>
                  <a:gd name="T23" fmla="*/ 12 h 96"/>
                  <a:gd name="T24" fmla="*/ 1 w 7"/>
                  <a:gd name="T25" fmla="*/ 12 h 96"/>
                  <a:gd name="T26" fmla="*/ 1 w 7"/>
                  <a:gd name="T27" fmla="*/ 12 h 96"/>
                  <a:gd name="T28" fmla="*/ 1 w 7"/>
                  <a:gd name="T29" fmla="*/ 12 h 96"/>
                  <a:gd name="T30" fmla="*/ 1 w 7"/>
                  <a:gd name="T31" fmla="*/ 12 h 96"/>
                  <a:gd name="T32" fmla="*/ 1 w 7"/>
                  <a:gd name="T33" fmla="*/ 12 h 96"/>
                  <a:gd name="T34" fmla="*/ 0 w 7"/>
                  <a:gd name="T35" fmla="*/ 12 h 96"/>
                  <a:gd name="T36" fmla="*/ 0 w 7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96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96"/>
                    </a:lnTo>
                    <a:lnTo>
                      <a:pt x="5" y="96"/>
                    </a:lnTo>
                    <a:lnTo>
                      <a:pt x="3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53" name="Freeform 1470"/>
              <p:cNvSpPr>
                <a:spLocks/>
              </p:cNvSpPr>
              <p:nvPr/>
            </p:nvSpPr>
            <p:spPr bwMode="auto">
              <a:xfrm>
                <a:off x="2785" y="1802"/>
                <a:ext cx="4" cy="48"/>
              </a:xfrm>
              <a:custGeom>
                <a:avLst/>
                <a:gdLst>
                  <a:gd name="T0" fmla="*/ 0 w 8"/>
                  <a:gd name="T1" fmla="*/ 0 h 96"/>
                  <a:gd name="T2" fmla="*/ 1 w 8"/>
                  <a:gd name="T3" fmla="*/ 0 h 96"/>
                  <a:gd name="T4" fmla="*/ 1 w 8"/>
                  <a:gd name="T5" fmla="*/ 0 h 96"/>
                  <a:gd name="T6" fmla="*/ 1 w 8"/>
                  <a:gd name="T7" fmla="*/ 0 h 96"/>
                  <a:gd name="T8" fmla="*/ 1 w 8"/>
                  <a:gd name="T9" fmla="*/ 0 h 96"/>
                  <a:gd name="T10" fmla="*/ 1 w 8"/>
                  <a:gd name="T11" fmla="*/ 12 h 96"/>
                  <a:gd name="T12" fmla="*/ 1 w 8"/>
                  <a:gd name="T13" fmla="*/ 12 h 96"/>
                  <a:gd name="T14" fmla="*/ 1 w 8"/>
                  <a:gd name="T15" fmla="*/ 12 h 96"/>
                  <a:gd name="T16" fmla="*/ 1 w 8"/>
                  <a:gd name="T17" fmla="*/ 12 h 96"/>
                  <a:gd name="T18" fmla="*/ 0 w 8"/>
                  <a:gd name="T19" fmla="*/ 12 h 96"/>
                  <a:gd name="T20" fmla="*/ 0 w 8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54" name="Freeform 1471"/>
              <p:cNvSpPr>
                <a:spLocks/>
              </p:cNvSpPr>
              <p:nvPr/>
            </p:nvSpPr>
            <p:spPr bwMode="auto">
              <a:xfrm>
                <a:off x="2789" y="1802"/>
                <a:ext cx="3" cy="48"/>
              </a:xfrm>
              <a:custGeom>
                <a:avLst/>
                <a:gdLst>
                  <a:gd name="T0" fmla="*/ 0 w 6"/>
                  <a:gd name="T1" fmla="*/ 0 h 96"/>
                  <a:gd name="T2" fmla="*/ 0 w 6"/>
                  <a:gd name="T3" fmla="*/ 0 h 96"/>
                  <a:gd name="T4" fmla="*/ 1 w 6"/>
                  <a:gd name="T5" fmla="*/ 0 h 96"/>
                  <a:gd name="T6" fmla="*/ 1 w 6"/>
                  <a:gd name="T7" fmla="*/ 0 h 96"/>
                  <a:gd name="T8" fmla="*/ 1 w 6"/>
                  <a:gd name="T9" fmla="*/ 0 h 96"/>
                  <a:gd name="T10" fmla="*/ 1 w 6"/>
                  <a:gd name="T11" fmla="*/ 12 h 96"/>
                  <a:gd name="T12" fmla="*/ 1 w 6"/>
                  <a:gd name="T13" fmla="*/ 12 h 96"/>
                  <a:gd name="T14" fmla="*/ 1 w 6"/>
                  <a:gd name="T15" fmla="*/ 12 h 96"/>
                  <a:gd name="T16" fmla="*/ 0 w 6"/>
                  <a:gd name="T17" fmla="*/ 12 h 96"/>
                  <a:gd name="T18" fmla="*/ 0 w 6"/>
                  <a:gd name="T19" fmla="*/ 12 h 96"/>
                  <a:gd name="T20" fmla="*/ 0 w 6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55" name="Freeform 1472"/>
              <p:cNvSpPr>
                <a:spLocks/>
              </p:cNvSpPr>
              <p:nvPr/>
            </p:nvSpPr>
            <p:spPr bwMode="auto">
              <a:xfrm>
                <a:off x="2792" y="1802"/>
                <a:ext cx="4" cy="48"/>
              </a:xfrm>
              <a:custGeom>
                <a:avLst/>
                <a:gdLst>
                  <a:gd name="T0" fmla="*/ 0 w 7"/>
                  <a:gd name="T1" fmla="*/ 0 h 96"/>
                  <a:gd name="T2" fmla="*/ 1 w 7"/>
                  <a:gd name="T3" fmla="*/ 0 h 96"/>
                  <a:gd name="T4" fmla="*/ 1 w 7"/>
                  <a:gd name="T5" fmla="*/ 0 h 96"/>
                  <a:gd name="T6" fmla="*/ 1 w 7"/>
                  <a:gd name="T7" fmla="*/ 0 h 96"/>
                  <a:gd name="T8" fmla="*/ 1 w 7"/>
                  <a:gd name="T9" fmla="*/ 0 h 96"/>
                  <a:gd name="T10" fmla="*/ 1 w 7"/>
                  <a:gd name="T11" fmla="*/ 0 h 96"/>
                  <a:gd name="T12" fmla="*/ 1 w 7"/>
                  <a:gd name="T13" fmla="*/ 0 h 96"/>
                  <a:gd name="T14" fmla="*/ 1 w 7"/>
                  <a:gd name="T15" fmla="*/ 0 h 96"/>
                  <a:gd name="T16" fmla="*/ 1 w 7"/>
                  <a:gd name="T17" fmla="*/ 0 h 96"/>
                  <a:gd name="T18" fmla="*/ 1 w 7"/>
                  <a:gd name="T19" fmla="*/ 12 h 96"/>
                  <a:gd name="T20" fmla="*/ 1 w 7"/>
                  <a:gd name="T21" fmla="*/ 12 h 96"/>
                  <a:gd name="T22" fmla="*/ 1 w 7"/>
                  <a:gd name="T23" fmla="*/ 12 h 96"/>
                  <a:gd name="T24" fmla="*/ 1 w 7"/>
                  <a:gd name="T25" fmla="*/ 12 h 96"/>
                  <a:gd name="T26" fmla="*/ 1 w 7"/>
                  <a:gd name="T27" fmla="*/ 12 h 96"/>
                  <a:gd name="T28" fmla="*/ 1 w 7"/>
                  <a:gd name="T29" fmla="*/ 12 h 96"/>
                  <a:gd name="T30" fmla="*/ 1 w 7"/>
                  <a:gd name="T31" fmla="*/ 12 h 96"/>
                  <a:gd name="T32" fmla="*/ 1 w 7"/>
                  <a:gd name="T33" fmla="*/ 12 h 96"/>
                  <a:gd name="T34" fmla="*/ 0 w 7"/>
                  <a:gd name="T35" fmla="*/ 12 h 96"/>
                  <a:gd name="T36" fmla="*/ 0 w 7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56" name="Freeform 1473"/>
              <p:cNvSpPr>
                <a:spLocks/>
              </p:cNvSpPr>
              <p:nvPr/>
            </p:nvSpPr>
            <p:spPr bwMode="auto">
              <a:xfrm>
                <a:off x="2796" y="1802"/>
                <a:ext cx="3" cy="48"/>
              </a:xfrm>
              <a:custGeom>
                <a:avLst/>
                <a:gdLst>
                  <a:gd name="T0" fmla="*/ 0 w 6"/>
                  <a:gd name="T1" fmla="*/ 0 h 96"/>
                  <a:gd name="T2" fmla="*/ 0 w 6"/>
                  <a:gd name="T3" fmla="*/ 0 h 96"/>
                  <a:gd name="T4" fmla="*/ 1 w 6"/>
                  <a:gd name="T5" fmla="*/ 0 h 96"/>
                  <a:gd name="T6" fmla="*/ 1 w 6"/>
                  <a:gd name="T7" fmla="*/ 0 h 96"/>
                  <a:gd name="T8" fmla="*/ 1 w 6"/>
                  <a:gd name="T9" fmla="*/ 0 h 96"/>
                  <a:gd name="T10" fmla="*/ 1 w 6"/>
                  <a:gd name="T11" fmla="*/ 12 h 96"/>
                  <a:gd name="T12" fmla="*/ 1 w 6"/>
                  <a:gd name="T13" fmla="*/ 12 h 96"/>
                  <a:gd name="T14" fmla="*/ 1 w 6"/>
                  <a:gd name="T15" fmla="*/ 12 h 96"/>
                  <a:gd name="T16" fmla="*/ 0 w 6"/>
                  <a:gd name="T17" fmla="*/ 12 h 96"/>
                  <a:gd name="T18" fmla="*/ 0 w 6"/>
                  <a:gd name="T19" fmla="*/ 12 h 96"/>
                  <a:gd name="T20" fmla="*/ 0 w 6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57" name="Freeform 1474"/>
              <p:cNvSpPr>
                <a:spLocks/>
              </p:cNvSpPr>
              <p:nvPr/>
            </p:nvSpPr>
            <p:spPr bwMode="auto">
              <a:xfrm>
                <a:off x="2799" y="1802"/>
                <a:ext cx="3" cy="48"/>
              </a:xfrm>
              <a:custGeom>
                <a:avLst/>
                <a:gdLst>
                  <a:gd name="T0" fmla="*/ 0 w 8"/>
                  <a:gd name="T1" fmla="*/ 0 h 96"/>
                  <a:gd name="T2" fmla="*/ 0 w 8"/>
                  <a:gd name="T3" fmla="*/ 1 h 96"/>
                  <a:gd name="T4" fmla="*/ 0 w 8"/>
                  <a:gd name="T5" fmla="*/ 1 h 96"/>
                  <a:gd name="T6" fmla="*/ 0 w 8"/>
                  <a:gd name="T7" fmla="*/ 1 h 96"/>
                  <a:gd name="T8" fmla="*/ 0 w 8"/>
                  <a:gd name="T9" fmla="*/ 1 h 96"/>
                  <a:gd name="T10" fmla="*/ 0 w 8"/>
                  <a:gd name="T11" fmla="*/ 12 h 96"/>
                  <a:gd name="T12" fmla="*/ 0 w 8"/>
                  <a:gd name="T13" fmla="*/ 12 h 96"/>
                  <a:gd name="T14" fmla="*/ 0 w 8"/>
                  <a:gd name="T15" fmla="*/ 12 h 96"/>
                  <a:gd name="T16" fmla="*/ 0 w 8"/>
                  <a:gd name="T17" fmla="*/ 12 h 96"/>
                  <a:gd name="T18" fmla="*/ 0 w 8"/>
                  <a:gd name="T19" fmla="*/ 12 h 96"/>
                  <a:gd name="T20" fmla="*/ 0 w 8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58" name="Freeform 1475"/>
              <p:cNvSpPr>
                <a:spLocks/>
              </p:cNvSpPr>
              <p:nvPr/>
            </p:nvSpPr>
            <p:spPr bwMode="auto">
              <a:xfrm>
                <a:off x="2802" y="1802"/>
                <a:ext cx="3" cy="48"/>
              </a:xfrm>
              <a:custGeom>
                <a:avLst/>
                <a:gdLst>
                  <a:gd name="T0" fmla="*/ 0 w 6"/>
                  <a:gd name="T1" fmla="*/ 0 h 96"/>
                  <a:gd name="T2" fmla="*/ 0 w 6"/>
                  <a:gd name="T3" fmla="*/ 0 h 96"/>
                  <a:gd name="T4" fmla="*/ 1 w 6"/>
                  <a:gd name="T5" fmla="*/ 1 h 96"/>
                  <a:gd name="T6" fmla="*/ 1 w 6"/>
                  <a:gd name="T7" fmla="*/ 1 h 96"/>
                  <a:gd name="T8" fmla="*/ 1 w 6"/>
                  <a:gd name="T9" fmla="*/ 1 h 96"/>
                  <a:gd name="T10" fmla="*/ 1 w 6"/>
                  <a:gd name="T11" fmla="*/ 1 h 96"/>
                  <a:gd name="T12" fmla="*/ 1 w 6"/>
                  <a:gd name="T13" fmla="*/ 1 h 96"/>
                  <a:gd name="T14" fmla="*/ 1 w 6"/>
                  <a:gd name="T15" fmla="*/ 1 h 96"/>
                  <a:gd name="T16" fmla="*/ 1 w 6"/>
                  <a:gd name="T17" fmla="*/ 1 h 96"/>
                  <a:gd name="T18" fmla="*/ 1 w 6"/>
                  <a:gd name="T19" fmla="*/ 12 h 96"/>
                  <a:gd name="T20" fmla="*/ 1 w 6"/>
                  <a:gd name="T21" fmla="*/ 12 h 96"/>
                  <a:gd name="T22" fmla="*/ 1 w 6"/>
                  <a:gd name="T23" fmla="*/ 12 h 96"/>
                  <a:gd name="T24" fmla="*/ 1 w 6"/>
                  <a:gd name="T25" fmla="*/ 12 h 96"/>
                  <a:gd name="T26" fmla="*/ 1 w 6"/>
                  <a:gd name="T27" fmla="*/ 12 h 96"/>
                  <a:gd name="T28" fmla="*/ 1 w 6"/>
                  <a:gd name="T29" fmla="*/ 12 h 96"/>
                  <a:gd name="T30" fmla="*/ 1 w 6"/>
                  <a:gd name="T31" fmla="*/ 12 h 96"/>
                  <a:gd name="T32" fmla="*/ 0 w 6"/>
                  <a:gd name="T33" fmla="*/ 12 h 96"/>
                  <a:gd name="T34" fmla="*/ 0 w 6"/>
                  <a:gd name="T35" fmla="*/ 12 h 96"/>
                  <a:gd name="T36" fmla="*/ 0 w 6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59" name="Freeform 1476"/>
              <p:cNvSpPr>
                <a:spLocks/>
              </p:cNvSpPr>
              <p:nvPr/>
            </p:nvSpPr>
            <p:spPr bwMode="auto">
              <a:xfrm>
                <a:off x="2805" y="1802"/>
                <a:ext cx="4" cy="48"/>
              </a:xfrm>
              <a:custGeom>
                <a:avLst/>
                <a:gdLst>
                  <a:gd name="T0" fmla="*/ 0 w 7"/>
                  <a:gd name="T1" fmla="*/ 0 h 96"/>
                  <a:gd name="T2" fmla="*/ 1 w 7"/>
                  <a:gd name="T3" fmla="*/ 0 h 96"/>
                  <a:gd name="T4" fmla="*/ 1 w 7"/>
                  <a:gd name="T5" fmla="*/ 1 h 96"/>
                  <a:gd name="T6" fmla="*/ 1 w 7"/>
                  <a:gd name="T7" fmla="*/ 1 h 96"/>
                  <a:gd name="T8" fmla="*/ 1 w 7"/>
                  <a:gd name="T9" fmla="*/ 1 h 96"/>
                  <a:gd name="T10" fmla="*/ 1 w 7"/>
                  <a:gd name="T11" fmla="*/ 1 h 96"/>
                  <a:gd name="T12" fmla="*/ 1 w 7"/>
                  <a:gd name="T13" fmla="*/ 1 h 96"/>
                  <a:gd name="T14" fmla="*/ 1 w 7"/>
                  <a:gd name="T15" fmla="*/ 1 h 96"/>
                  <a:gd name="T16" fmla="*/ 1 w 7"/>
                  <a:gd name="T17" fmla="*/ 1 h 96"/>
                  <a:gd name="T18" fmla="*/ 1 w 7"/>
                  <a:gd name="T19" fmla="*/ 12 h 96"/>
                  <a:gd name="T20" fmla="*/ 1 w 7"/>
                  <a:gd name="T21" fmla="*/ 12 h 96"/>
                  <a:gd name="T22" fmla="*/ 1 w 7"/>
                  <a:gd name="T23" fmla="*/ 12 h 96"/>
                  <a:gd name="T24" fmla="*/ 1 w 7"/>
                  <a:gd name="T25" fmla="*/ 12 h 96"/>
                  <a:gd name="T26" fmla="*/ 1 w 7"/>
                  <a:gd name="T27" fmla="*/ 12 h 96"/>
                  <a:gd name="T28" fmla="*/ 1 w 7"/>
                  <a:gd name="T29" fmla="*/ 12 h 96"/>
                  <a:gd name="T30" fmla="*/ 1 w 7"/>
                  <a:gd name="T31" fmla="*/ 12 h 96"/>
                  <a:gd name="T32" fmla="*/ 1 w 7"/>
                  <a:gd name="T33" fmla="*/ 12 h 96"/>
                  <a:gd name="T34" fmla="*/ 0 w 7"/>
                  <a:gd name="T35" fmla="*/ 12 h 96"/>
                  <a:gd name="T36" fmla="*/ 0 w 7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96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96"/>
                    </a:lnTo>
                    <a:lnTo>
                      <a:pt x="5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60" name="Freeform 1477"/>
              <p:cNvSpPr>
                <a:spLocks/>
              </p:cNvSpPr>
              <p:nvPr/>
            </p:nvSpPr>
            <p:spPr bwMode="auto">
              <a:xfrm>
                <a:off x="2809" y="1803"/>
                <a:ext cx="3" cy="47"/>
              </a:xfrm>
              <a:custGeom>
                <a:avLst/>
                <a:gdLst>
                  <a:gd name="T0" fmla="*/ 0 w 6"/>
                  <a:gd name="T1" fmla="*/ 0 h 94"/>
                  <a:gd name="T2" fmla="*/ 1 w 6"/>
                  <a:gd name="T3" fmla="*/ 0 h 94"/>
                  <a:gd name="T4" fmla="*/ 1 w 6"/>
                  <a:gd name="T5" fmla="*/ 0 h 94"/>
                  <a:gd name="T6" fmla="*/ 1 w 6"/>
                  <a:gd name="T7" fmla="*/ 0 h 94"/>
                  <a:gd name="T8" fmla="*/ 1 w 6"/>
                  <a:gd name="T9" fmla="*/ 0 h 94"/>
                  <a:gd name="T10" fmla="*/ 1 w 6"/>
                  <a:gd name="T11" fmla="*/ 12 h 94"/>
                  <a:gd name="T12" fmla="*/ 1 w 6"/>
                  <a:gd name="T13" fmla="*/ 12 h 94"/>
                  <a:gd name="T14" fmla="*/ 1 w 6"/>
                  <a:gd name="T15" fmla="*/ 12 h 94"/>
                  <a:gd name="T16" fmla="*/ 1 w 6"/>
                  <a:gd name="T17" fmla="*/ 12 h 94"/>
                  <a:gd name="T18" fmla="*/ 0 w 6"/>
                  <a:gd name="T19" fmla="*/ 12 h 94"/>
                  <a:gd name="T20" fmla="*/ 0 w 6"/>
                  <a:gd name="T21" fmla="*/ 0 h 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4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2"/>
                    </a:lnTo>
                    <a:lnTo>
                      <a:pt x="4" y="94"/>
                    </a:lnTo>
                    <a:lnTo>
                      <a:pt x="2" y="94"/>
                    </a:lnTo>
                    <a:lnTo>
                      <a:pt x="0" y="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61" name="Freeform 1478"/>
              <p:cNvSpPr>
                <a:spLocks/>
              </p:cNvSpPr>
              <p:nvPr/>
            </p:nvSpPr>
            <p:spPr bwMode="auto">
              <a:xfrm>
                <a:off x="2812" y="1803"/>
                <a:ext cx="4" cy="46"/>
              </a:xfrm>
              <a:custGeom>
                <a:avLst/>
                <a:gdLst>
                  <a:gd name="T0" fmla="*/ 0 w 8"/>
                  <a:gd name="T1" fmla="*/ 0 h 92"/>
                  <a:gd name="T2" fmla="*/ 1 w 8"/>
                  <a:gd name="T3" fmla="*/ 0 h 92"/>
                  <a:gd name="T4" fmla="*/ 1 w 8"/>
                  <a:gd name="T5" fmla="*/ 0 h 92"/>
                  <a:gd name="T6" fmla="*/ 1 w 8"/>
                  <a:gd name="T7" fmla="*/ 0 h 92"/>
                  <a:gd name="T8" fmla="*/ 1 w 8"/>
                  <a:gd name="T9" fmla="*/ 0 h 92"/>
                  <a:gd name="T10" fmla="*/ 1 w 8"/>
                  <a:gd name="T11" fmla="*/ 12 h 92"/>
                  <a:gd name="T12" fmla="*/ 1 w 8"/>
                  <a:gd name="T13" fmla="*/ 12 h 92"/>
                  <a:gd name="T14" fmla="*/ 1 w 8"/>
                  <a:gd name="T15" fmla="*/ 12 h 92"/>
                  <a:gd name="T16" fmla="*/ 1 w 8"/>
                  <a:gd name="T17" fmla="*/ 12 h 92"/>
                  <a:gd name="T18" fmla="*/ 0 w 8"/>
                  <a:gd name="T19" fmla="*/ 12 h 92"/>
                  <a:gd name="T20" fmla="*/ 0 w 8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2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2"/>
                    </a:lnTo>
                    <a:lnTo>
                      <a:pt x="6" y="92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62" name="Freeform 1479"/>
              <p:cNvSpPr>
                <a:spLocks/>
              </p:cNvSpPr>
              <p:nvPr/>
            </p:nvSpPr>
            <p:spPr bwMode="auto">
              <a:xfrm>
                <a:off x="2816" y="1803"/>
                <a:ext cx="3" cy="46"/>
              </a:xfrm>
              <a:custGeom>
                <a:avLst/>
                <a:gdLst>
                  <a:gd name="T0" fmla="*/ 0 w 6"/>
                  <a:gd name="T1" fmla="*/ 0 h 92"/>
                  <a:gd name="T2" fmla="*/ 1 w 6"/>
                  <a:gd name="T3" fmla="*/ 0 h 92"/>
                  <a:gd name="T4" fmla="*/ 1 w 6"/>
                  <a:gd name="T5" fmla="*/ 0 h 92"/>
                  <a:gd name="T6" fmla="*/ 1 w 6"/>
                  <a:gd name="T7" fmla="*/ 0 h 92"/>
                  <a:gd name="T8" fmla="*/ 1 w 6"/>
                  <a:gd name="T9" fmla="*/ 0 h 92"/>
                  <a:gd name="T10" fmla="*/ 1 w 6"/>
                  <a:gd name="T11" fmla="*/ 12 h 92"/>
                  <a:gd name="T12" fmla="*/ 1 w 6"/>
                  <a:gd name="T13" fmla="*/ 12 h 92"/>
                  <a:gd name="T14" fmla="*/ 1 w 6"/>
                  <a:gd name="T15" fmla="*/ 12 h 92"/>
                  <a:gd name="T16" fmla="*/ 1 w 6"/>
                  <a:gd name="T17" fmla="*/ 12 h 92"/>
                  <a:gd name="T18" fmla="*/ 0 w 6"/>
                  <a:gd name="T19" fmla="*/ 12 h 92"/>
                  <a:gd name="T20" fmla="*/ 0 w 6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2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2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63" name="Freeform 1480"/>
              <p:cNvSpPr>
                <a:spLocks/>
              </p:cNvSpPr>
              <p:nvPr/>
            </p:nvSpPr>
            <p:spPr bwMode="auto">
              <a:xfrm>
                <a:off x="2819" y="1803"/>
                <a:ext cx="4" cy="46"/>
              </a:xfrm>
              <a:custGeom>
                <a:avLst/>
                <a:gdLst>
                  <a:gd name="T0" fmla="*/ 0 w 7"/>
                  <a:gd name="T1" fmla="*/ 0 h 92"/>
                  <a:gd name="T2" fmla="*/ 1 w 7"/>
                  <a:gd name="T3" fmla="*/ 0 h 92"/>
                  <a:gd name="T4" fmla="*/ 1 w 7"/>
                  <a:gd name="T5" fmla="*/ 0 h 92"/>
                  <a:gd name="T6" fmla="*/ 1 w 7"/>
                  <a:gd name="T7" fmla="*/ 0 h 92"/>
                  <a:gd name="T8" fmla="*/ 1 w 7"/>
                  <a:gd name="T9" fmla="*/ 0 h 92"/>
                  <a:gd name="T10" fmla="*/ 1 w 7"/>
                  <a:gd name="T11" fmla="*/ 12 h 92"/>
                  <a:gd name="T12" fmla="*/ 1 w 7"/>
                  <a:gd name="T13" fmla="*/ 12 h 92"/>
                  <a:gd name="T14" fmla="*/ 1 w 7"/>
                  <a:gd name="T15" fmla="*/ 12 h 92"/>
                  <a:gd name="T16" fmla="*/ 1 w 7"/>
                  <a:gd name="T17" fmla="*/ 12 h 92"/>
                  <a:gd name="T18" fmla="*/ 0 w 7"/>
                  <a:gd name="T19" fmla="*/ 12 h 92"/>
                  <a:gd name="T20" fmla="*/ 0 w 7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9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92"/>
                    </a:lnTo>
                    <a:lnTo>
                      <a:pt x="5" y="92"/>
                    </a:lnTo>
                    <a:lnTo>
                      <a:pt x="3" y="92"/>
                    </a:lnTo>
                    <a:lnTo>
                      <a:pt x="1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64" name="Freeform 1481"/>
              <p:cNvSpPr>
                <a:spLocks/>
              </p:cNvSpPr>
              <p:nvPr/>
            </p:nvSpPr>
            <p:spPr bwMode="auto">
              <a:xfrm>
                <a:off x="2823" y="1803"/>
                <a:ext cx="2" cy="46"/>
              </a:xfrm>
              <a:custGeom>
                <a:avLst/>
                <a:gdLst>
                  <a:gd name="T0" fmla="*/ 0 w 6"/>
                  <a:gd name="T1" fmla="*/ 0 h 92"/>
                  <a:gd name="T2" fmla="*/ 0 w 6"/>
                  <a:gd name="T3" fmla="*/ 0 h 92"/>
                  <a:gd name="T4" fmla="*/ 0 w 6"/>
                  <a:gd name="T5" fmla="*/ 0 h 92"/>
                  <a:gd name="T6" fmla="*/ 0 w 6"/>
                  <a:gd name="T7" fmla="*/ 0 h 92"/>
                  <a:gd name="T8" fmla="*/ 0 w 6"/>
                  <a:gd name="T9" fmla="*/ 0 h 92"/>
                  <a:gd name="T10" fmla="*/ 0 w 6"/>
                  <a:gd name="T11" fmla="*/ 12 h 92"/>
                  <a:gd name="T12" fmla="*/ 0 w 6"/>
                  <a:gd name="T13" fmla="*/ 12 h 92"/>
                  <a:gd name="T14" fmla="*/ 0 w 6"/>
                  <a:gd name="T15" fmla="*/ 12 h 92"/>
                  <a:gd name="T16" fmla="*/ 0 w 6"/>
                  <a:gd name="T17" fmla="*/ 12 h 92"/>
                  <a:gd name="T18" fmla="*/ 0 w 6"/>
                  <a:gd name="T19" fmla="*/ 12 h 92"/>
                  <a:gd name="T20" fmla="*/ 0 w 6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2"/>
                    </a:lnTo>
                    <a:lnTo>
                      <a:pt x="4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65" name="Freeform 1482"/>
              <p:cNvSpPr>
                <a:spLocks/>
              </p:cNvSpPr>
              <p:nvPr/>
            </p:nvSpPr>
            <p:spPr bwMode="auto">
              <a:xfrm>
                <a:off x="2825" y="1803"/>
                <a:ext cx="4" cy="46"/>
              </a:xfrm>
              <a:custGeom>
                <a:avLst/>
                <a:gdLst>
                  <a:gd name="T0" fmla="*/ 0 w 8"/>
                  <a:gd name="T1" fmla="*/ 0 h 92"/>
                  <a:gd name="T2" fmla="*/ 1 w 8"/>
                  <a:gd name="T3" fmla="*/ 0 h 92"/>
                  <a:gd name="T4" fmla="*/ 1 w 8"/>
                  <a:gd name="T5" fmla="*/ 0 h 92"/>
                  <a:gd name="T6" fmla="*/ 1 w 8"/>
                  <a:gd name="T7" fmla="*/ 0 h 92"/>
                  <a:gd name="T8" fmla="*/ 1 w 8"/>
                  <a:gd name="T9" fmla="*/ 0 h 92"/>
                  <a:gd name="T10" fmla="*/ 1 w 8"/>
                  <a:gd name="T11" fmla="*/ 0 h 92"/>
                  <a:gd name="T12" fmla="*/ 1 w 8"/>
                  <a:gd name="T13" fmla="*/ 0 h 92"/>
                  <a:gd name="T14" fmla="*/ 1 w 8"/>
                  <a:gd name="T15" fmla="*/ 1 h 92"/>
                  <a:gd name="T16" fmla="*/ 1 w 8"/>
                  <a:gd name="T17" fmla="*/ 1 h 92"/>
                  <a:gd name="T18" fmla="*/ 1 w 8"/>
                  <a:gd name="T19" fmla="*/ 12 h 92"/>
                  <a:gd name="T20" fmla="*/ 1 w 8"/>
                  <a:gd name="T21" fmla="*/ 12 h 92"/>
                  <a:gd name="T22" fmla="*/ 1 w 8"/>
                  <a:gd name="T23" fmla="*/ 12 h 92"/>
                  <a:gd name="T24" fmla="*/ 1 w 8"/>
                  <a:gd name="T25" fmla="*/ 12 h 92"/>
                  <a:gd name="T26" fmla="*/ 1 w 8"/>
                  <a:gd name="T27" fmla="*/ 12 h 92"/>
                  <a:gd name="T28" fmla="*/ 1 w 8"/>
                  <a:gd name="T29" fmla="*/ 12 h 92"/>
                  <a:gd name="T30" fmla="*/ 1 w 8"/>
                  <a:gd name="T31" fmla="*/ 12 h 92"/>
                  <a:gd name="T32" fmla="*/ 1 w 8"/>
                  <a:gd name="T33" fmla="*/ 12 h 92"/>
                  <a:gd name="T34" fmla="*/ 0 w 8"/>
                  <a:gd name="T35" fmla="*/ 12 h 92"/>
                  <a:gd name="T36" fmla="*/ 0 w 8"/>
                  <a:gd name="T37" fmla="*/ 0 h 9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92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92"/>
                    </a:lnTo>
                    <a:lnTo>
                      <a:pt x="6" y="92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66" name="Freeform 1483"/>
              <p:cNvSpPr>
                <a:spLocks/>
              </p:cNvSpPr>
              <p:nvPr/>
            </p:nvSpPr>
            <p:spPr bwMode="auto">
              <a:xfrm>
                <a:off x="2829" y="1804"/>
                <a:ext cx="3" cy="44"/>
              </a:xfrm>
              <a:custGeom>
                <a:avLst/>
                <a:gdLst>
                  <a:gd name="T0" fmla="*/ 0 w 5"/>
                  <a:gd name="T1" fmla="*/ 0 h 88"/>
                  <a:gd name="T2" fmla="*/ 1 w 5"/>
                  <a:gd name="T3" fmla="*/ 0 h 88"/>
                  <a:gd name="T4" fmla="*/ 1 w 5"/>
                  <a:gd name="T5" fmla="*/ 0 h 88"/>
                  <a:gd name="T6" fmla="*/ 1 w 5"/>
                  <a:gd name="T7" fmla="*/ 0 h 88"/>
                  <a:gd name="T8" fmla="*/ 1 w 5"/>
                  <a:gd name="T9" fmla="*/ 0 h 88"/>
                  <a:gd name="T10" fmla="*/ 1 w 5"/>
                  <a:gd name="T11" fmla="*/ 11 h 88"/>
                  <a:gd name="T12" fmla="*/ 1 w 5"/>
                  <a:gd name="T13" fmla="*/ 11 h 88"/>
                  <a:gd name="T14" fmla="*/ 1 w 5"/>
                  <a:gd name="T15" fmla="*/ 11 h 88"/>
                  <a:gd name="T16" fmla="*/ 1 w 5"/>
                  <a:gd name="T17" fmla="*/ 11 h 88"/>
                  <a:gd name="T18" fmla="*/ 0 w 5"/>
                  <a:gd name="T19" fmla="*/ 11 h 88"/>
                  <a:gd name="T20" fmla="*/ 0 w 5"/>
                  <a:gd name="T21" fmla="*/ 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88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88"/>
                    </a:lnTo>
                    <a:lnTo>
                      <a:pt x="4" y="88"/>
                    </a:lnTo>
                    <a:lnTo>
                      <a:pt x="2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67" name="Freeform 1484"/>
              <p:cNvSpPr>
                <a:spLocks/>
              </p:cNvSpPr>
              <p:nvPr/>
            </p:nvSpPr>
            <p:spPr bwMode="auto">
              <a:xfrm>
                <a:off x="2832" y="1804"/>
                <a:ext cx="4" cy="44"/>
              </a:xfrm>
              <a:custGeom>
                <a:avLst/>
                <a:gdLst>
                  <a:gd name="T0" fmla="*/ 0 w 8"/>
                  <a:gd name="T1" fmla="*/ 0 h 88"/>
                  <a:gd name="T2" fmla="*/ 1 w 8"/>
                  <a:gd name="T3" fmla="*/ 0 h 88"/>
                  <a:gd name="T4" fmla="*/ 1 w 8"/>
                  <a:gd name="T5" fmla="*/ 0 h 88"/>
                  <a:gd name="T6" fmla="*/ 1 w 8"/>
                  <a:gd name="T7" fmla="*/ 0 h 88"/>
                  <a:gd name="T8" fmla="*/ 1 w 8"/>
                  <a:gd name="T9" fmla="*/ 0 h 88"/>
                  <a:gd name="T10" fmla="*/ 1 w 8"/>
                  <a:gd name="T11" fmla="*/ 11 h 88"/>
                  <a:gd name="T12" fmla="*/ 1 w 8"/>
                  <a:gd name="T13" fmla="*/ 11 h 88"/>
                  <a:gd name="T14" fmla="*/ 1 w 8"/>
                  <a:gd name="T15" fmla="*/ 11 h 88"/>
                  <a:gd name="T16" fmla="*/ 1 w 8"/>
                  <a:gd name="T17" fmla="*/ 11 h 88"/>
                  <a:gd name="T18" fmla="*/ 0 w 8"/>
                  <a:gd name="T19" fmla="*/ 11 h 88"/>
                  <a:gd name="T20" fmla="*/ 0 w 8"/>
                  <a:gd name="T21" fmla="*/ 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88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8"/>
                    </a:lnTo>
                    <a:lnTo>
                      <a:pt x="6" y="88"/>
                    </a:lnTo>
                    <a:lnTo>
                      <a:pt x="4" y="88"/>
                    </a:lnTo>
                    <a:lnTo>
                      <a:pt x="2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68" name="Freeform 1485"/>
              <p:cNvSpPr>
                <a:spLocks/>
              </p:cNvSpPr>
              <p:nvPr/>
            </p:nvSpPr>
            <p:spPr bwMode="auto">
              <a:xfrm>
                <a:off x="2836" y="1804"/>
                <a:ext cx="3" cy="44"/>
              </a:xfrm>
              <a:custGeom>
                <a:avLst/>
                <a:gdLst>
                  <a:gd name="T0" fmla="*/ 0 w 6"/>
                  <a:gd name="T1" fmla="*/ 0 h 88"/>
                  <a:gd name="T2" fmla="*/ 1 w 6"/>
                  <a:gd name="T3" fmla="*/ 0 h 88"/>
                  <a:gd name="T4" fmla="*/ 1 w 6"/>
                  <a:gd name="T5" fmla="*/ 0 h 88"/>
                  <a:gd name="T6" fmla="*/ 1 w 6"/>
                  <a:gd name="T7" fmla="*/ 0 h 88"/>
                  <a:gd name="T8" fmla="*/ 1 w 6"/>
                  <a:gd name="T9" fmla="*/ 0 h 88"/>
                  <a:gd name="T10" fmla="*/ 1 w 6"/>
                  <a:gd name="T11" fmla="*/ 11 h 88"/>
                  <a:gd name="T12" fmla="*/ 1 w 6"/>
                  <a:gd name="T13" fmla="*/ 11 h 88"/>
                  <a:gd name="T14" fmla="*/ 1 w 6"/>
                  <a:gd name="T15" fmla="*/ 11 h 88"/>
                  <a:gd name="T16" fmla="*/ 1 w 6"/>
                  <a:gd name="T17" fmla="*/ 11 h 88"/>
                  <a:gd name="T18" fmla="*/ 0 w 6"/>
                  <a:gd name="T19" fmla="*/ 11 h 88"/>
                  <a:gd name="T20" fmla="*/ 0 w 6"/>
                  <a:gd name="T21" fmla="*/ 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88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88"/>
                    </a:lnTo>
                    <a:lnTo>
                      <a:pt x="4" y="88"/>
                    </a:lnTo>
                    <a:lnTo>
                      <a:pt x="2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69" name="Freeform 1486"/>
              <p:cNvSpPr>
                <a:spLocks/>
              </p:cNvSpPr>
              <p:nvPr/>
            </p:nvSpPr>
            <p:spPr bwMode="auto">
              <a:xfrm>
                <a:off x="2839" y="1804"/>
                <a:ext cx="4" cy="44"/>
              </a:xfrm>
              <a:custGeom>
                <a:avLst/>
                <a:gdLst>
                  <a:gd name="T0" fmla="*/ 0 w 8"/>
                  <a:gd name="T1" fmla="*/ 0 h 88"/>
                  <a:gd name="T2" fmla="*/ 1 w 8"/>
                  <a:gd name="T3" fmla="*/ 0 h 88"/>
                  <a:gd name="T4" fmla="*/ 1 w 8"/>
                  <a:gd name="T5" fmla="*/ 0 h 88"/>
                  <a:gd name="T6" fmla="*/ 1 w 8"/>
                  <a:gd name="T7" fmla="*/ 0 h 88"/>
                  <a:gd name="T8" fmla="*/ 1 w 8"/>
                  <a:gd name="T9" fmla="*/ 0 h 88"/>
                  <a:gd name="T10" fmla="*/ 1 w 8"/>
                  <a:gd name="T11" fmla="*/ 11 h 88"/>
                  <a:gd name="T12" fmla="*/ 1 w 8"/>
                  <a:gd name="T13" fmla="*/ 11 h 88"/>
                  <a:gd name="T14" fmla="*/ 1 w 8"/>
                  <a:gd name="T15" fmla="*/ 11 h 88"/>
                  <a:gd name="T16" fmla="*/ 1 w 8"/>
                  <a:gd name="T17" fmla="*/ 11 h 88"/>
                  <a:gd name="T18" fmla="*/ 0 w 8"/>
                  <a:gd name="T19" fmla="*/ 11 h 88"/>
                  <a:gd name="T20" fmla="*/ 0 w 8"/>
                  <a:gd name="T21" fmla="*/ 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88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8"/>
                    </a:lnTo>
                    <a:lnTo>
                      <a:pt x="6" y="88"/>
                    </a:lnTo>
                    <a:lnTo>
                      <a:pt x="4" y="88"/>
                    </a:lnTo>
                    <a:lnTo>
                      <a:pt x="2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70" name="Freeform 1487"/>
              <p:cNvSpPr>
                <a:spLocks/>
              </p:cNvSpPr>
              <p:nvPr/>
            </p:nvSpPr>
            <p:spPr bwMode="auto">
              <a:xfrm>
                <a:off x="2843" y="1805"/>
                <a:ext cx="3" cy="43"/>
              </a:xfrm>
              <a:custGeom>
                <a:avLst/>
                <a:gdLst>
                  <a:gd name="T0" fmla="*/ 0 w 5"/>
                  <a:gd name="T1" fmla="*/ 0 h 86"/>
                  <a:gd name="T2" fmla="*/ 0 w 5"/>
                  <a:gd name="T3" fmla="*/ 0 h 86"/>
                  <a:gd name="T4" fmla="*/ 1 w 5"/>
                  <a:gd name="T5" fmla="*/ 0 h 86"/>
                  <a:gd name="T6" fmla="*/ 1 w 5"/>
                  <a:gd name="T7" fmla="*/ 0 h 86"/>
                  <a:gd name="T8" fmla="*/ 1 w 5"/>
                  <a:gd name="T9" fmla="*/ 0 h 86"/>
                  <a:gd name="T10" fmla="*/ 1 w 5"/>
                  <a:gd name="T11" fmla="*/ 0 h 86"/>
                  <a:gd name="T12" fmla="*/ 1 w 5"/>
                  <a:gd name="T13" fmla="*/ 0 h 86"/>
                  <a:gd name="T14" fmla="*/ 1 w 5"/>
                  <a:gd name="T15" fmla="*/ 0 h 86"/>
                  <a:gd name="T16" fmla="*/ 1 w 5"/>
                  <a:gd name="T17" fmla="*/ 0 h 86"/>
                  <a:gd name="T18" fmla="*/ 1 w 5"/>
                  <a:gd name="T19" fmla="*/ 11 h 86"/>
                  <a:gd name="T20" fmla="*/ 1 w 5"/>
                  <a:gd name="T21" fmla="*/ 11 h 86"/>
                  <a:gd name="T22" fmla="*/ 1 w 5"/>
                  <a:gd name="T23" fmla="*/ 11 h 86"/>
                  <a:gd name="T24" fmla="*/ 1 w 5"/>
                  <a:gd name="T25" fmla="*/ 11 h 86"/>
                  <a:gd name="T26" fmla="*/ 1 w 5"/>
                  <a:gd name="T27" fmla="*/ 11 h 86"/>
                  <a:gd name="T28" fmla="*/ 1 w 5"/>
                  <a:gd name="T29" fmla="*/ 11 h 86"/>
                  <a:gd name="T30" fmla="*/ 1 w 5"/>
                  <a:gd name="T31" fmla="*/ 11 h 86"/>
                  <a:gd name="T32" fmla="*/ 0 w 5"/>
                  <a:gd name="T33" fmla="*/ 11 h 86"/>
                  <a:gd name="T34" fmla="*/ 0 w 5"/>
                  <a:gd name="T35" fmla="*/ 11 h 86"/>
                  <a:gd name="T36" fmla="*/ 0 w 5"/>
                  <a:gd name="T37" fmla="*/ 0 h 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" h="86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84"/>
                    </a:lnTo>
                    <a:lnTo>
                      <a:pt x="3" y="84"/>
                    </a:lnTo>
                    <a:lnTo>
                      <a:pt x="1" y="86"/>
                    </a:lnTo>
                    <a:lnTo>
                      <a:pt x="0" y="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71" name="Freeform 1488"/>
              <p:cNvSpPr>
                <a:spLocks/>
              </p:cNvSpPr>
              <p:nvPr/>
            </p:nvSpPr>
            <p:spPr bwMode="auto">
              <a:xfrm>
                <a:off x="2846" y="1805"/>
                <a:ext cx="4" cy="43"/>
              </a:xfrm>
              <a:custGeom>
                <a:avLst/>
                <a:gdLst>
                  <a:gd name="T0" fmla="*/ 0 w 8"/>
                  <a:gd name="T1" fmla="*/ 0 h 86"/>
                  <a:gd name="T2" fmla="*/ 1 w 8"/>
                  <a:gd name="T3" fmla="*/ 0 h 86"/>
                  <a:gd name="T4" fmla="*/ 1 w 8"/>
                  <a:gd name="T5" fmla="*/ 0 h 86"/>
                  <a:gd name="T6" fmla="*/ 1 w 8"/>
                  <a:gd name="T7" fmla="*/ 0 h 86"/>
                  <a:gd name="T8" fmla="*/ 1 w 8"/>
                  <a:gd name="T9" fmla="*/ 0 h 86"/>
                  <a:gd name="T10" fmla="*/ 1 w 8"/>
                  <a:gd name="T11" fmla="*/ 11 h 86"/>
                  <a:gd name="T12" fmla="*/ 1 w 8"/>
                  <a:gd name="T13" fmla="*/ 11 h 86"/>
                  <a:gd name="T14" fmla="*/ 1 w 8"/>
                  <a:gd name="T15" fmla="*/ 11 h 86"/>
                  <a:gd name="T16" fmla="*/ 1 w 8"/>
                  <a:gd name="T17" fmla="*/ 11 h 86"/>
                  <a:gd name="T18" fmla="*/ 0 w 8"/>
                  <a:gd name="T19" fmla="*/ 11 h 86"/>
                  <a:gd name="T20" fmla="*/ 0 w 8"/>
                  <a:gd name="T21" fmla="*/ 0 h 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8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4"/>
                    </a:lnTo>
                    <a:lnTo>
                      <a:pt x="6" y="84"/>
                    </a:lnTo>
                    <a:lnTo>
                      <a:pt x="4" y="84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72" name="Freeform 1489"/>
              <p:cNvSpPr>
                <a:spLocks/>
              </p:cNvSpPr>
              <p:nvPr/>
            </p:nvSpPr>
            <p:spPr bwMode="auto">
              <a:xfrm>
                <a:off x="2850" y="1805"/>
                <a:ext cx="2" cy="42"/>
              </a:xfrm>
              <a:custGeom>
                <a:avLst/>
                <a:gdLst>
                  <a:gd name="T0" fmla="*/ 0 w 6"/>
                  <a:gd name="T1" fmla="*/ 0 h 84"/>
                  <a:gd name="T2" fmla="*/ 0 w 6"/>
                  <a:gd name="T3" fmla="*/ 0 h 84"/>
                  <a:gd name="T4" fmla="*/ 0 w 6"/>
                  <a:gd name="T5" fmla="*/ 0 h 84"/>
                  <a:gd name="T6" fmla="*/ 0 w 6"/>
                  <a:gd name="T7" fmla="*/ 0 h 84"/>
                  <a:gd name="T8" fmla="*/ 0 w 6"/>
                  <a:gd name="T9" fmla="*/ 0 h 84"/>
                  <a:gd name="T10" fmla="*/ 0 w 6"/>
                  <a:gd name="T11" fmla="*/ 0 h 84"/>
                  <a:gd name="T12" fmla="*/ 0 w 6"/>
                  <a:gd name="T13" fmla="*/ 0 h 84"/>
                  <a:gd name="T14" fmla="*/ 0 w 6"/>
                  <a:gd name="T15" fmla="*/ 0 h 84"/>
                  <a:gd name="T16" fmla="*/ 0 w 6"/>
                  <a:gd name="T17" fmla="*/ 0 h 84"/>
                  <a:gd name="T18" fmla="*/ 0 w 6"/>
                  <a:gd name="T19" fmla="*/ 11 h 84"/>
                  <a:gd name="T20" fmla="*/ 0 w 6"/>
                  <a:gd name="T21" fmla="*/ 11 h 84"/>
                  <a:gd name="T22" fmla="*/ 0 w 6"/>
                  <a:gd name="T23" fmla="*/ 11 h 84"/>
                  <a:gd name="T24" fmla="*/ 0 w 6"/>
                  <a:gd name="T25" fmla="*/ 11 h 84"/>
                  <a:gd name="T26" fmla="*/ 0 w 6"/>
                  <a:gd name="T27" fmla="*/ 11 h 84"/>
                  <a:gd name="T28" fmla="*/ 0 w 6"/>
                  <a:gd name="T29" fmla="*/ 11 h 84"/>
                  <a:gd name="T30" fmla="*/ 0 w 6"/>
                  <a:gd name="T31" fmla="*/ 11 h 84"/>
                  <a:gd name="T32" fmla="*/ 0 w 6"/>
                  <a:gd name="T33" fmla="*/ 11 h 84"/>
                  <a:gd name="T34" fmla="*/ 0 w 6"/>
                  <a:gd name="T35" fmla="*/ 11 h 84"/>
                  <a:gd name="T36" fmla="*/ 0 w 6"/>
                  <a:gd name="T37" fmla="*/ 0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84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84"/>
                    </a:lnTo>
                    <a:lnTo>
                      <a:pt x="4" y="84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73" name="Freeform 1490"/>
              <p:cNvSpPr>
                <a:spLocks/>
              </p:cNvSpPr>
              <p:nvPr/>
            </p:nvSpPr>
            <p:spPr bwMode="auto">
              <a:xfrm>
                <a:off x="2852" y="1805"/>
                <a:ext cx="4" cy="42"/>
              </a:xfrm>
              <a:custGeom>
                <a:avLst/>
                <a:gdLst>
                  <a:gd name="T0" fmla="*/ 0 w 7"/>
                  <a:gd name="T1" fmla="*/ 0 h 84"/>
                  <a:gd name="T2" fmla="*/ 1 w 7"/>
                  <a:gd name="T3" fmla="*/ 0 h 84"/>
                  <a:gd name="T4" fmla="*/ 1 w 7"/>
                  <a:gd name="T5" fmla="*/ 1 h 84"/>
                  <a:gd name="T6" fmla="*/ 1 w 7"/>
                  <a:gd name="T7" fmla="*/ 1 h 84"/>
                  <a:gd name="T8" fmla="*/ 1 w 7"/>
                  <a:gd name="T9" fmla="*/ 1 h 84"/>
                  <a:gd name="T10" fmla="*/ 1 w 7"/>
                  <a:gd name="T11" fmla="*/ 11 h 84"/>
                  <a:gd name="T12" fmla="*/ 1 w 7"/>
                  <a:gd name="T13" fmla="*/ 11 h 84"/>
                  <a:gd name="T14" fmla="*/ 1 w 7"/>
                  <a:gd name="T15" fmla="*/ 11 h 84"/>
                  <a:gd name="T16" fmla="*/ 1 w 7"/>
                  <a:gd name="T17" fmla="*/ 11 h 84"/>
                  <a:gd name="T18" fmla="*/ 0 w 7"/>
                  <a:gd name="T19" fmla="*/ 11 h 84"/>
                  <a:gd name="T20" fmla="*/ 0 w 7"/>
                  <a:gd name="T21" fmla="*/ 0 h 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84">
                    <a:moveTo>
                      <a:pt x="0" y="0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84"/>
                    </a:lnTo>
                    <a:lnTo>
                      <a:pt x="6" y="84"/>
                    </a:lnTo>
                    <a:lnTo>
                      <a:pt x="4" y="84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74" name="Freeform 1491"/>
              <p:cNvSpPr>
                <a:spLocks/>
              </p:cNvSpPr>
              <p:nvPr/>
            </p:nvSpPr>
            <p:spPr bwMode="auto">
              <a:xfrm>
                <a:off x="2856" y="1805"/>
                <a:ext cx="3" cy="42"/>
              </a:xfrm>
              <a:custGeom>
                <a:avLst/>
                <a:gdLst>
                  <a:gd name="T0" fmla="*/ 0 w 6"/>
                  <a:gd name="T1" fmla="*/ 0 h 84"/>
                  <a:gd name="T2" fmla="*/ 1 w 6"/>
                  <a:gd name="T3" fmla="*/ 0 h 84"/>
                  <a:gd name="T4" fmla="*/ 1 w 6"/>
                  <a:gd name="T5" fmla="*/ 1 h 84"/>
                  <a:gd name="T6" fmla="*/ 1 w 6"/>
                  <a:gd name="T7" fmla="*/ 1 h 84"/>
                  <a:gd name="T8" fmla="*/ 1 w 6"/>
                  <a:gd name="T9" fmla="*/ 1 h 84"/>
                  <a:gd name="T10" fmla="*/ 1 w 6"/>
                  <a:gd name="T11" fmla="*/ 11 h 84"/>
                  <a:gd name="T12" fmla="*/ 1 w 6"/>
                  <a:gd name="T13" fmla="*/ 11 h 84"/>
                  <a:gd name="T14" fmla="*/ 1 w 6"/>
                  <a:gd name="T15" fmla="*/ 11 h 84"/>
                  <a:gd name="T16" fmla="*/ 1 w 6"/>
                  <a:gd name="T17" fmla="*/ 11 h 84"/>
                  <a:gd name="T18" fmla="*/ 0 w 6"/>
                  <a:gd name="T19" fmla="*/ 11 h 84"/>
                  <a:gd name="T20" fmla="*/ 0 w 6"/>
                  <a:gd name="T21" fmla="*/ 0 h 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84">
                    <a:moveTo>
                      <a:pt x="0" y="0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82"/>
                    </a:lnTo>
                    <a:lnTo>
                      <a:pt x="4" y="82"/>
                    </a:lnTo>
                    <a:lnTo>
                      <a:pt x="4" y="84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75" name="Freeform 1492"/>
              <p:cNvSpPr>
                <a:spLocks/>
              </p:cNvSpPr>
              <p:nvPr/>
            </p:nvSpPr>
            <p:spPr bwMode="auto">
              <a:xfrm>
                <a:off x="2859" y="1806"/>
                <a:ext cx="4" cy="40"/>
              </a:xfrm>
              <a:custGeom>
                <a:avLst/>
                <a:gdLst>
                  <a:gd name="T0" fmla="*/ 0 w 8"/>
                  <a:gd name="T1" fmla="*/ 0 h 81"/>
                  <a:gd name="T2" fmla="*/ 1 w 8"/>
                  <a:gd name="T3" fmla="*/ 0 h 81"/>
                  <a:gd name="T4" fmla="*/ 1 w 8"/>
                  <a:gd name="T5" fmla="*/ 0 h 81"/>
                  <a:gd name="T6" fmla="*/ 1 w 8"/>
                  <a:gd name="T7" fmla="*/ 0 h 81"/>
                  <a:gd name="T8" fmla="*/ 1 w 8"/>
                  <a:gd name="T9" fmla="*/ 0 h 81"/>
                  <a:gd name="T10" fmla="*/ 1 w 8"/>
                  <a:gd name="T11" fmla="*/ 0 h 81"/>
                  <a:gd name="T12" fmla="*/ 1 w 8"/>
                  <a:gd name="T13" fmla="*/ 0 h 81"/>
                  <a:gd name="T14" fmla="*/ 1 w 8"/>
                  <a:gd name="T15" fmla="*/ 0 h 81"/>
                  <a:gd name="T16" fmla="*/ 1 w 8"/>
                  <a:gd name="T17" fmla="*/ 0 h 81"/>
                  <a:gd name="T18" fmla="*/ 1 w 8"/>
                  <a:gd name="T19" fmla="*/ 10 h 81"/>
                  <a:gd name="T20" fmla="*/ 1 w 8"/>
                  <a:gd name="T21" fmla="*/ 10 h 81"/>
                  <a:gd name="T22" fmla="*/ 1 w 8"/>
                  <a:gd name="T23" fmla="*/ 10 h 81"/>
                  <a:gd name="T24" fmla="*/ 1 w 8"/>
                  <a:gd name="T25" fmla="*/ 10 h 81"/>
                  <a:gd name="T26" fmla="*/ 1 w 8"/>
                  <a:gd name="T27" fmla="*/ 10 h 81"/>
                  <a:gd name="T28" fmla="*/ 1 w 8"/>
                  <a:gd name="T29" fmla="*/ 10 h 81"/>
                  <a:gd name="T30" fmla="*/ 1 w 8"/>
                  <a:gd name="T31" fmla="*/ 10 h 81"/>
                  <a:gd name="T32" fmla="*/ 1 w 8"/>
                  <a:gd name="T33" fmla="*/ 10 h 81"/>
                  <a:gd name="T34" fmla="*/ 0 w 8"/>
                  <a:gd name="T35" fmla="*/ 10 h 81"/>
                  <a:gd name="T36" fmla="*/ 0 w 8"/>
                  <a:gd name="T37" fmla="*/ 0 h 8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81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1"/>
                    </a:lnTo>
                    <a:lnTo>
                      <a:pt x="6" y="81"/>
                    </a:lnTo>
                    <a:lnTo>
                      <a:pt x="4" y="81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76" name="Freeform 1493"/>
              <p:cNvSpPr>
                <a:spLocks/>
              </p:cNvSpPr>
              <p:nvPr/>
            </p:nvSpPr>
            <p:spPr bwMode="auto">
              <a:xfrm>
                <a:off x="2863" y="1806"/>
                <a:ext cx="3" cy="40"/>
              </a:xfrm>
              <a:custGeom>
                <a:avLst/>
                <a:gdLst>
                  <a:gd name="T0" fmla="*/ 0 w 6"/>
                  <a:gd name="T1" fmla="*/ 0 h 81"/>
                  <a:gd name="T2" fmla="*/ 1 w 6"/>
                  <a:gd name="T3" fmla="*/ 0 h 81"/>
                  <a:gd name="T4" fmla="*/ 1 w 6"/>
                  <a:gd name="T5" fmla="*/ 0 h 81"/>
                  <a:gd name="T6" fmla="*/ 1 w 6"/>
                  <a:gd name="T7" fmla="*/ 0 h 81"/>
                  <a:gd name="T8" fmla="*/ 1 w 6"/>
                  <a:gd name="T9" fmla="*/ 0 h 81"/>
                  <a:gd name="T10" fmla="*/ 1 w 6"/>
                  <a:gd name="T11" fmla="*/ 10 h 81"/>
                  <a:gd name="T12" fmla="*/ 1 w 6"/>
                  <a:gd name="T13" fmla="*/ 10 h 81"/>
                  <a:gd name="T14" fmla="*/ 1 w 6"/>
                  <a:gd name="T15" fmla="*/ 10 h 81"/>
                  <a:gd name="T16" fmla="*/ 1 w 6"/>
                  <a:gd name="T17" fmla="*/ 10 h 81"/>
                  <a:gd name="T18" fmla="*/ 0 w 6"/>
                  <a:gd name="T19" fmla="*/ 10 h 81"/>
                  <a:gd name="T20" fmla="*/ 0 w 6"/>
                  <a:gd name="T21" fmla="*/ 0 h 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81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81"/>
                    </a:lnTo>
                    <a:lnTo>
                      <a:pt x="4" y="81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77" name="Freeform 1494"/>
              <p:cNvSpPr>
                <a:spLocks/>
              </p:cNvSpPr>
              <p:nvPr/>
            </p:nvSpPr>
            <p:spPr bwMode="auto">
              <a:xfrm>
                <a:off x="2866" y="1806"/>
                <a:ext cx="4" cy="40"/>
              </a:xfrm>
              <a:custGeom>
                <a:avLst/>
                <a:gdLst>
                  <a:gd name="T0" fmla="*/ 0 w 7"/>
                  <a:gd name="T1" fmla="*/ 0 h 81"/>
                  <a:gd name="T2" fmla="*/ 1 w 7"/>
                  <a:gd name="T3" fmla="*/ 0 h 81"/>
                  <a:gd name="T4" fmla="*/ 1 w 7"/>
                  <a:gd name="T5" fmla="*/ 0 h 81"/>
                  <a:gd name="T6" fmla="*/ 1 w 7"/>
                  <a:gd name="T7" fmla="*/ 0 h 81"/>
                  <a:gd name="T8" fmla="*/ 1 w 7"/>
                  <a:gd name="T9" fmla="*/ 0 h 81"/>
                  <a:gd name="T10" fmla="*/ 1 w 7"/>
                  <a:gd name="T11" fmla="*/ 10 h 81"/>
                  <a:gd name="T12" fmla="*/ 1 w 7"/>
                  <a:gd name="T13" fmla="*/ 10 h 81"/>
                  <a:gd name="T14" fmla="*/ 1 w 7"/>
                  <a:gd name="T15" fmla="*/ 10 h 81"/>
                  <a:gd name="T16" fmla="*/ 1 w 7"/>
                  <a:gd name="T17" fmla="*/ 10 h 81"/>
                  <a:gd name="T18" fmla="*/ 0 w 7"/>
                  <a:gd name="T19" fmla="*/ 10 h 81"/>
                  <a:gd name="T20" fmla="*/ 0 w 7"/>
                  <a:gd name="T21" fmla="*/ 0 h 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81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7" y="81"/>
                    </a:lnTo>
                    <a:lnTo>
                      <a:pt x="5" y="81"/>
                    </a:lnTo>
                    <a:lnTo>
                      <a:pt x="3" y="81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78" name="Freeform 1495"/>
              <p:cNvSpPr>
                <a:spLocks/>
              </p:cNvSpPr>
              <p:nvPr/>
            </p:nvSpPr>
            <p:spPr bwMode="auto">
              <a:xfrm>
                <a:off x="2870" y="1807"/>
                <a:ext cx="3" cy="38"/>
              </a:xfrm>
              <a:custGeom>
                <a:avLst/>
                <a:gdLst>
                  <a:gd name="T0" fmla="*/ 0 w 6"/>
                  <a:gd name="T1" fmla="*/ 0 h 77"/>
                  <a:gd name="T2" fmla="*/ 1 w 6"/>
                  <a:gd name="T3" fmla="*/ 0 h 77"/>
                  <a:gd name="T4" fmla="*/ 1 w 6"/>
                  <a:gd name="T5" fmla="*/ 0 h 77"/>
                  <a:gd name="T6" fmla="*/ 1 w 6"/>
                  <a:gd name="T7" fmla="*/ 0 h 77"/>
                  <a:gd name="T8" fmla="*/ 1 w 6"/>
                  <a:gd name="T9" fmla="*/ 0 h 77"/>
                  <a:gd name="T10" fmla="*/ 1 w 6"/>
                  <a:gd name="T11" fmla="*/ 9 h 77"/>
                  <a:gd name="T12" fmla="*/ 1 w 6"/>
                  <a:gd name="T13" fmla="*/ 9 h 77"/>
                  <a:gd name="T14" fmla="*/ 1 w 6"/>
                  <a:gd name="T15" fmla="*/ 9 h 77"/>
                  <a:gd name="T16" fmla="*/ 1 w 6"/>
                  <a:gd name="T17" fmla="*/ 9 h 77"/>
                  <a:gd name="T18" fmla="*/ 0 w 6"/>
                  <a:gd name="T19" fmla="*/ 9 h 77"/>
                  <a:gd name="T20" fmla="*/ 0 w 6"/>
                  <a:gd name="T21" fmla="*/ 0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77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77"/>
                    </a:lnTo>
                    <a:lnTo>
                      <a:pt x="4" y="77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79" name="Freeform 1496"/>
              <p:cNvSpPr>
                <a:spLocks/>
              </p:cNvSpPr>
              <p:nvPr/>
            </p:nvSpPr>
            <p:spPr bwMode="auto">
              <a:xfrm>
                <a:off x="2873" y="1807"/>
                <a:ext cx="3" cy="38"/>
              </a:xfrm>
              <a:custGeom>
                <a:avLst/>
                <a:gdLst>
                  <a:gd name="T0" fmla="*/ 0 w 8"/>
                  <a:gd name="T1" fmla="*/ 0 h 77"/>
                  <a:gd name="T2" fmla="*/ 0 w 8"/>
                  <a:gd name="T3" fmla="*/ 0 h 77"/>
                  <a:gd name="T4" fmla="*/ 0 w 8"/>
                  <a:gd name="T5" fmla="*/ 0 h 77"/>
                  <a:gd name="T6" fmla="*/ 0 w 8"/>
                  <a:gd name="T7" fmla="*/ 0 h 77"/>
                  <a:gd name="T8" fmla="*/ 0 w 8"/>
                  <a:gd name="T9" fmla="*/ 0 h 77"/>
                  <a:gd name="T10" fmla="*/ 0 w 8"/>
                  <a:gd name="T11" fmla="*/ 9 h 77"/>
                  <a:gd name="T12" fmla="*/ 0 w 8"/>
                  <a:gd name="T13" fmla="*/ 9 h 77"/>
                  <a:gd name="T14" fmla="*/ 0 w 8"/>
                  <a:gd name="T15" fmla="*/ 9 h 77"/>
                  <a:gd name="T16" fmla="*/ 0 w 8"/>
                  <a:gd name="T17" fmla="*/ 9 h 77"/>
                  <a:gd name="T18" fmla="*/ 0 w 8"/>
                  <a:gd name="T19" fmla="*/ 9 h 77"/>
                  <a:gd name="T20" fmla="*/ 0 w 8"/>
                  <a:gd name="T21" fmla="*/ 0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77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77"/>
                    </a:lnTo>
                    <a:lnTo>
                      <a:pt x="6" y="77"/>
                    </a:lnTo>
                    <a:lnTo>
                      <a:pt x="4" y="77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80" name="Freeform 1497"/>
              <p:cNvSpPr>
                <a:spLocks/>
              </p:cNvSpPr>
              <p:nvPr/>
            </p:nvSpPr>
            <p:spPr bwMode="auto">
              <a:xfrm>
                <a:off x="2876" y="1807"/>
                <a:ext cx="4" cy="38"/>
              </a:xfrm>
              <a:custGeom>
                <a:avLst/>
                <a:gdLst>
                  <a:gd name="T0" fmla="*/ 0 w 7"/>
                  <a:gd name="T1" fmla="*/ 0 h 77"/>
                  <a:gd name="T2" fmla="*/ 0 w 7"/>
                  <a:gd name="T3" fmla="*/ 0 h 77"/>
                  <a:gd name="T4" fmla="*/ 1 w 7"/>
                  <a:gd name="T5" fmla="*/ 0 h 77"/>
                  <a:gd name="T6" fmla="*/ 1 w 7"/>
                  <a:gd name="T7" fmla="*/ 0 h 77"/>
                  <a:gd name="T8" fmla="*/ 1 w 7"/>
                  <a:gd name="T9" fmla="*/ 0 h 77"/>
                  <a:gd name="T10" fmla="*/ 1 w 7"/>
                  <a:gd name="T11" fmla="*/ 0 h 77"/>
                  <a:gd name="T12" fmla="*/ 1 w 7"/>
                  <a:gd name="T13" fmla="*/ 0 h 77"/>
                  <a:gd name="T14" fmla="*/ 1 w 7"/>
                  <a:gd name="T15" fmla="*/ 0 h 77"/>
                  <a:gd name="T16" fmla="*/ 1 w 7"/>
                  <a:gd name="T17" fmla="*/ 0 h 77"/>
                  <a:gd name="T18" fmla="*/ 1 w 7"/>
                  <a:gd name="T19" fmla="*/ 9 h 77"/>
                  <a:gd name="T20" fmla="*/ 1 w 7"/>
                  <a:gd name="T21" fmla="*/ 9 h 77"/>
                  <a:gd name="T22" fmla="*/ 1 w 7"/>
                  <a:gd name="T23" fmla="*/ 9 h 77"/>
                  <a:gd name="T24" fmla="*/ 1 w 7"/>
                  <a:gd name="T25" fmla="*/ 9 h 77"/>
                  <a:gd name="T26" fmla="*/ 1 w 7"/>
                  <a:gd name="T27" fmla="*/ 9 h 77"/>
                  <a:gd name="T28" fmla="*/ 1 w 7"/>
                  <a:gd name="T29" fmla="*/ 9 h 77"/>
                  <a:gd name="T30" fmla="*/ 1 w 7"/>
                  <a:gd name="T31" fmla="*/ 9 h 77"/>
                  <a:gd name="T32" fmla="*/ 0 w 7"/>
                  <a:gd name="T33" fmla="*/ 9 h 77"/>
                  <a:gd name="T34" fmla="*/ 0 w 7"/>
                  <a:gd name="T35" fmla="*/ 9 h 77"/>
                  <a:gd name="T36" fmla="*/ 0 w 7"/>
                  <a:gd name="T37" fmla="*/ 0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77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77"/>
                    </a:lnTo>
                    <a:lnTo>
                      <a:pt x="6" y="77"/>
                    </a:lnTo>
                    <a:lnTo>
                      <a:pt x="4" y="77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81" name="Freeform 1498"/>
              <p:cNvSpPr>
                <a:spLocks/>
              </p:cNvSpPr>
              <p:nvPr/>
            </p:nvSpPr>
            <p:spPr bwMode="auto">
              <a:xfrm>
                <a:off x="2880" y="1807"/>
                <a:ext cx="3" cy="38"/>
              </a:xfrm>
              <a:custGeom>
                <a:avLst/>
                <a:gdLst>
                  <a:gd name="T0" fmla="*/ 0 w 6"/>
                  <a:gd name="T1" fmla="*/ 0 h 77"/>
                  <a:gd name="T2" fmla="*/ 0 w 6"/>
                  <a:gd name="T3" fmla="*/ 0 h 77"/>
                  <a:gd name="T4" fmla="*/ 1 w 6"/>
                  <a:gd name="T5" fmla="*/ 0 h 77"/>
                  <a:gd name="T6" fmla="*/ 1 w 6"/>
                  <a:gd name="T7" fmla="*/ 0 h 77"/>
                  <a:gd name="T8" fmla="*/ 1 w 6"/>
                  <a:gd name="T9" fmla="*/ 0 h 77"/>
                  <a:gd name="T10" fmla="*/ 1 w 6"/>
                  <a:gd name="T11" fmla="*/ 9 h 77"/>
                  <a:gd name="T12" fmla="*/ 1 w 6"/>
                  <a:gd name="T13" fmla="*/ 9 h 77"/>
                  <a:gd name="T14" fmla="*/ 1 w 6"/>
                  <a:gd name="T15" fmla="*/ 9 h 77"/>
                  <a:gd name="T16" fmla="*/ 0 w 6"/>
                  <a:gd name="T17" fmla="*/ 9 h 77"/>
                  <a:gd name="T18" fmla="*/ 0 w 6"/>
                  <a:gd name="T19" fmla="*/ 9 h 77"/>
                  <a:gd name="T20" fmla="*/ 0 w 6"/>
                  <a:gd name="T21" fmla="*/ 0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77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75"/>
                    </a:lnTo>
                    <a:lnTo>
                      <a:pt x="4" y="75"/>
                    </a:lnTo>
                    <a:lnTo>
                      <a:pt x="2" y="75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82" name="Freeform 1499"/>
              <p:cNvSpPr>
                <a:spLocks/>
              </p:cNvSpPr>
              <p:nvPr/>
            </p:nvSpPr>
            <p:spPr bwMode="auto">
              <a:xfrm>
                <a:off x="2883" y="1808"/>
                <a:ext cx="4" cy="36"/>
              </a:xfrm>
              <a:custGeom>
                <a:avLst/>
                <a:gdLst>
                  <a:gd name="T0" fmla="*/ 0 w 8"/>
                  <a:gd name="T1" fmla="*/ 0 h 73"/>
                  <a:gd name="T2" fmla="*/ 0 w 8"/>
                  <a:gd name="T3" fmla="*/ 0 h 73"/>
                  <a:gd name="T4" fmla="*/ 1 w 8"/>
                  <a:gd name="T5" fmla="*/ 0 h 73"/>
                  <a:gd name="T6" fmla="*/ 1 w 8"/>
                  <a:gd name="T7" fmla="*/ 0 h 73"/>
                  <a:gd name="T8" fmla="*/ 1 w 8"/>
                  <a:gd name="T9" fmla="*/ 0 h 73"/>
                  <a:gd name="T10" fmla="*/ 1 w 8"/>
                  <a:gd name="T11" fmla="*/ 0 h 73"/>
                  <a:gd name="T12" fmla="*/ 1 w 8"/>
                  <a:gd name="T13" fmla="*/ 0 h 73"/>
                  <a:gd name="T14" fmla="*/ 1 w 8"/>
                  <a:gd name="T15" fmla="*/ 0 h 73"/>
                  <a:gd name="T16" fmla="*/ 1 w 8"/>
                  <a:gd name="T17" fmla="*/ 0 h 73"/>
                  <a:gd name="T18" fmla="*/ 1 w 8"/>
                  <a:gd name="T19" fmla="*/ 9 h 73"/>
                  <a:gd name="T20" fmla="*/ 1 w 8"/>
                  <a:gd name="T21" fmla="*/ 9 h 73"/>
                  <a:gd name="T22" fmla="*/ 1 w 8"/>
                  <a:gd name="T23" fmla="*/ 9 h 73"/>
                  <a:gd name="T24" fmla="*/ 1 w 8"/>
                  <a:gd name="T25" fmla="*/ 9 h 73"/>
                  <a:gd name="T26" fmla="*/ 1 w 8"/>
                  <a:gd name="T27" fmla="*/ 9 h 73"/>
                  <a:gd name="T28" fmla="*/ 1 w 8"/>
                  <a:gd name="T29" fmla="*/ 9 h 73"/>
                  <a:gd name="T30" fmla="*/ 1 w 8"/>
                  <a:gd name="T31" fmla="*/ 9 h 73"/>
                  <a:gd name="T32" fmla="*/ 0 w 8"/>
                  <a:gd name="T33" fmla="*/ 9 h 73"/>
                  <a:gd name="T34" fmla="*/ 0 w 8"/>
                  <a:gd name="T35" fmla="*/ 9 h 73"/>
                  <a:gd name="T36" fmla="*/ 0 w 8"/>
                  <a:gd name="T37" fmla="*/ 0 h 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73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73"/>
                    </a:lnTo>
                    <a:lnTo>
                      <a:pt x="6" y="73"/>
                    </a:lnTo>
                    <a:lnTo>
                      <a:pt x="4" y="73"/>
                    </a:lnTo>
                    <a:lnTo>
                      <a:pt x="2" y="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83" name="Freeform 1500"/>
              <p:cNvSpPr>
                <a:spLocks/>
              </p:cNvSpPr>
              <p:nvPr/>
            </p:nvSpPr>
            <p:spPr bwMode="auto">
              <a:xfrm>
                <a:off x="2887" y="1808"/>
                <a:ext cx="3" cy="36"/>
              </a:xfrm>
              <a:custGeom>
                <a:avLst/>
                <a:gdLst>
                  <a:gd name="T0" fmla="*/ 0 w 6"/>
                  <a:gd name="T1" fmla="*/ 0 h 73"/>
                  <a:gd name="T2" fmla="*/ 0 w 6"/>
                  <a:gd name="T3" fmla="*/ 0 h 73"/>
                  <a:gd name="T4" fmla="*/ 1 w 6"/>
                  <a:gd name="T5" fmla="*/ 0 h 73"/>
                  <a:gd name="T6" fmla="*/ 1 w 6"/>
                  <a:gd name="T7" fmla="*/ 0 h 73"/>
                  <a:gd name="T8" fmla="*/ 1 w 6"/>
                  <a:gd name="T9" fmla="*/ 0 h 73"/>
                  <a:gd name="T10" fmla="*/ 1 w 6"/>
                  <a:gd name="T11" fmla="*/ 8 h 73"/>
                  <a:gd name="T12" fmla="*/ 1 w 6"/>
                  <a:gd name="T13" fmla="*/ 9 h 73"/>
                  <a:gd name="T14" fmla="*/ 1 w 6"/>
                  <a:gd name="T15" fmla="*/ 9 h 73"/>
                  <a:gd name="T16" fmla="*/ 0 w 6"/>
                  <a:gd name="T17" fmla="*/ 9 h 73"/>
                  <a:gd name="T18" fmla="*/ 0 w 6"/>
                  <a:gd name="T19" fmla="*/ 9 h 73"/>
                  <a:gd name="T20" fmla="*/ 0 w 6"/>
                  <a:gd name="T21" fmla="*/ 0 h 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73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71"/>
                    </a:lnTo>
                    <a:lnTo>
                      <a:pt x="4" y="73"/>
                    </a:lnTo>
                    <a:lnTo>
                      <a:pt x="2" y="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84" name="Freeform 1501"/>
              <p:cNvSpPr>
                <a:spLocks/>
              </p:cNvSpPr>
              <p:nvPr/>
            </p:nvSpPr>
            <p:spPr bwMode="auto">
              <a:xfrm>
                <a:off x="2890" y="1809"/>
                <a:ext cx="3" cy="34"/>
              </a:xfrm>
              <a:custGeom>
                <a:avLst/>
                <a:gdLst>
                  <a:gd name="T0" fmla="*/ 0 w 5"/>
                  <a:gd name="T1" fmla="*/ 0 h 69"/>
                  <a:gd name="T2" fmla="*/ 0 w 5"/>
                  <a:gd name="T3" fmla="*/ 0 h 69"/>
                  <a:gd name="T4" fmla="*/ 1 w 5"/>
                  <a:gd name="T5" fmla="*/ 0 h 69"/>
                  <a:gd name="T6" fmla="*/ 1 w 5"/>
                  <a:gd name="T7" fmla="*/ 0 h 69"/>
                  <a:gd name="T8" fmla="*/ 1 w 5"/>
                  <a:gd name="T9" fmla="*/ 0 h 69"/>
                  <a:gd name="T10" fmla="*/ 1 w 5"/>
                  <a:gd name="T11" fmla="*/ 0 h 69"/>
                  <a:gd name="T12" fmla="*/ 1 w 5"/>
                  <a:gd name="T13" fmla="*/ 0 h 69"/>
                  <a:gd name="T14" fmla="*/ 1 w 5"/>
                  <a:gd name="T15" fmla="*/ 0 h 69"/>
                  <a:gd name="T16" fmla="*/ 1 w 5"/>
                  <a:gd name="T17" fmla="*/ 0 h 69"/>
                  <a:gd name="T18" fmla="*/ 1 w 5"/>
                  <a:gd name="T19" fmla="*/ 8 h 69"/>
                  <a:gd name="T20" fmla="*/ 1 w 5"/>
                  <a:gd name="T21" fmla="*/ 8 h 69"/>
                  <a:gd name="T22" fmla="*/ 1 w 5"/>
                  <a:gd name="T23" fmla="*/ 8 h 69"/>
                  <a:gd name="T24" fmla="*/ 1 w 5"/>
                  <a:gd name="T25" fmla="*/ 8 h 69"/>
                  <a:gd name="T26" fmla="*/ 1 w 5"/>
                  <a:gd name="T27" fmla="*/ 8 h 69"/>
                  <a:gd name="T28" fmla="*/ 1 w 5"/>
                  <a:gd name="T29" fmla="*/ 8 h 69"/>
                  <a:gd name="T30" fmla="*/ 1 w 5"/>
                  <a:gd name="T31" fmla="*/ 8 h 69"/>
                  <a:gd name="T32" fmla="*/ 0 w 5"/>
                  <a:gd name="T33" fmla="*/ 8 h 69"/>
                  <a:gd name="T34" fmla="*/ 0 w 5"/>
                  <a:gd name="T35" fmla="*/ 8 h 69"/>
                  <a:gd name="T36" fmla="*/ 0 w 5"/>
                  <a:gd name="T37" fmla="*/ 0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" h="69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69"/>
                    </a:lnTo>
                    <a:lnTo>
                      <a:pt x="3" y="69"/>
                    </a:lnTo>
                    <a:lnTo>
                      <a:pt x="2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85" name="Freeform 1502"/>
              <p:cNvSpPr>
                <a:spLocks/>
              </p:cNvSpPr>
              <p:nvPr/>
            </p:nvSpPr>
            <p:spPr bwMode="auto">
              <a:xfrm>
                <a:off x="2893" y="1809"/>
                <a:ext cx="4" cy="34"/>
              </a:xfrm>
              <a:custGeom>
                <a:avLst/>
                <a:gdLst>
                  <a:gd name="T0" fmla="*/ 0 w 8"/>
                  <a:gd name="T1" fmla="*/ 0 h 69"/>
                  <a:gd name="T2" fmla="*/ 1 w 8"/>
                  <a:gd name="T3" fmla="*/ 0 h 69"/>
                  <a:gd name="T4" fmla="*/ 1 w 8"/>
                  <a:gd name="T5" fmla="*/ 0 h 69"/>
                  <a:gd name="T6" fmla="*/ 1 w 8"/>
                  <a:gd name="T7" fmla="*/ 0 h 69"/>
                  <a:gd name="T8" fmla="*/ 1 w 8"/>
                  <a:gd name="T9" fmla="*/ 0 h 69"/>
                  <a:gd name="T10" fmla="*/ 1 w 8"/>
                  <a:gd name="T11" fmla="*/ 0 h 69"/>
                  <a:gd name="T12" fmla="*/ 1 w 8"/>
                  <a:gd name="T13" fmla="*/ 0 h 69"/>
                  <a:gd name="T14" fmla="*/ 1 w 8"/>
                  <a:gd name="T15" fmla="*/ 0 h 69"/>
                  <a:gd name="T16" fmla="*/ 1 w 8"/>
                  <a:gd name="T17" fmla="*/ 0 h 69"/>
                  <a:gd name="T18" fmla="*/ 1 w 8"/>
                  <a:gd name="T19" fmla="*/ 8 h 69"/>
                  <a:gd name="T20" fmla="*/ 1 w 8"/>
                  <a:gd name="T21" fmla="*/ 8 h 69"/>
                  <a:gd name="T22" fmla="*/ 1 w 8"/>
                  <a:gd name="T23" fmla="*/ 8 h 69"/>
                  <a:gd name="T24" fmla="*/ 1 w 8"/>
                  <a:gd name="T25" fmla="*/ 8 h 69"/>
                  <a:gd name="T26" fmla="*/ 1 w 8"/>
                  <a:gd name="T27" fmla="*/ 8 h 69"/>
                  <a:gd name="T28" fmla="*/ 1 w 8"/>
                  <a:gd name="T29" fmla="*/ 8 h 69"/>
                  <a:gd name="T30" fmla="*/ 1 w 8"/>
                  <a:gd name="T31" fmla="*/ 8 h 69"/>
                  <a:gd name="T32" fmla="*/ 1 w 8"/>
                  <a:gd name="T33" fmla="*/ 8 h 69"/>
                  <a:gd name="T34" fmla="*/ 0 w 8"/>
                  <a:gd name="T35" fmla="*/ 8 h 69"/>
                  <a:gd name="T36" fmla="*/ 0 w 8"/>
                  <a:gd name="T37" fmla="*/ 0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69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69"/>
                    </a:lnTo>
                    <a:lnTo>
                      <a:pt x="6" y="69"/>
                    </a:lnTo>
                    <a:lnTo>
                      <a:pt x="4" y="69"/>
                    </a:lnTo>
                    <a:lnTo>
                      <a:pt x="2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86" name="Freeform 1503"/>
              <p:cNvSpPr>
                <a:spLocks/>
              </p:cNvSpPr>
              <p:nvPr/>
            </p:nvSpPr>
            <p:spPr bwMode="auto">
              <a:xfrm>
                <a:off x="2897" y="1810"/>
                <a:ext cx="2" cy="33"/>
              </a:xfrm>
              <a:custGeom>
                <a:avLst/>
                <a:gdLst>
                  <a:gd name="T0" fmla="*/ 0 w 6"/>
                  <a:gd name="T1" fmla="*/ 0 h 67"/>
                  <a:gd name="T2" fmla="*/ 0 w 6"/>
                  <a:gd name="T3" fmla="*/ 0 h 67"/>
                  <a:gd name="T4" fmla="*/ 0 w 6"/>
                  <a:gd name="T5" fmla="*/ 0 h 67"/>
                  <a:gd name="T6" fmla="*/ 0 w 6"/>
                  <a:gd name="T7" fmla="*/ 0 h 67"/>
                  <a:gd name="T8" fmla="*/ 0 w 6"/>
                  <a:gd name="T9" fmla="*/ 0 h 67"/>
                  <a:gd name="T10" fmla="*/ 0 w 6"/>
                  <a:gd name="T11" fmla="*/ 8 h 67"/>
                  <a:gd name="T12" fmla="*/ 0 w 6"/>
                  <a:gd name="T13" fmla="*/ 8 h 67"/>
                  <a:gd name="T14" fmla="*/ 0 w 6"/>
                  <a:gd name="T15" fmla="*/ 8 h 67"/>
                  <a:gd name="T16" fmla="*/ 0 w 6"/>
                  <a:gd name="T17" fmla="*/ 8 h 67"/>
                  <a:gd name="T18" fmla="*/ 0 w 6"/>
                  <a:gd name="T19" fmla="*/ 8 h 67"/>
                  <a:gd name="T20" fmla="*/ 0 w 6"/>
                  <a:gd name="T21" fmla="*/ 0 h 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67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65"/>
                    </a:lnTo>
                    <a:lnTo>
                      <a:pt x="4" y="65"/>
                    </a:lnTo>
                    <a:lnTo>
                      <a:pt x="2" y="65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87" name="Freeform 1504"/>
              <p:cNvSpPr>
                <a:spLocks/>
              </p:cNvSpPr>
              <p:nvPr/>
            </p:nvSpPr>
            <p:spPr bwMode="auto">
              <a:xfrm>
                <a:off x="2899" y="1810"/>
                <a:ext cx="4" cy="32"/>
              </a:xfrm>
              <a:custGeom>
                <a:avLst/>
                <a:gdLst>
                  <a:gd name="T0" fmla="*/ 0 w 8"/>
                  <a:gd name="T1" fmla="*/ 0 h 65"/>
                  <a:gd name="T2" fmla="*/ 1 w 8"/>
                  <a:gd name="T3" fmla="*/ 0 h 65"/>
                  <a:gd name="T4" fmla="*/ 1 w 8"/>
                  <a:gd name="T5" fmla="*/ 0 h 65"/>
                  <a:gd name="T6" fmla="*/ 1 w 8"/>
                  <a:gd name="T7" fmla="*/ 0 h 65"/>
                  <a:gd name="T8" fmla="*/ 1 w 8"/>
                  <a:gd name="T9" fmla="*/ 0 h 65"/>
                  <a:gd name="T10" fmla="*/ 1 w 8"/>
                  <a:gd name="T11" fmla="*/ 8 h 65"/>
                  <a:gd name="T12" fmla="*/ 1 w 8"/>
                  <a:gd name="T13" fmla="*/ 8 h 65"/>
                  <a:gd name="T14" fmla="*/ 1 w 8"/>
                  <a:gd name="T15" fmla="*/ 8 h 65"/>
                  <a:gd name="T16" fmla="*/ 1 w 8"/>
                  <a:gd name="T17" fmla="*/ 8 h 65"/>
                  <a:gd name="T18" fmla="*/ 0 w 8"/>
                  <a:gd name="T19" fmla="*/ 8 h 65"/>
                  <a:gd name="T20" fmla="*/ 0 w 8"/>
                  <a:gd name="T21" fmla="*/ 0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65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65"/>
                    </a:lnTo>
                    <a:lnTo>
                      <a:pt x="6" y="65"/>
                    </a:lnTo>
                    <a:lnTo>
                      <a:pt x="4" y="65"/>
                    </a:lnTo>
                    <a:lnTo>
                      <a:pt x="2" y="65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88" name="Freeform 1505"/>
              <p:cNvSpPr>
                <a:spLocks/>
              </p:cNvSpPr>
              <p:nvPr/>
            </p:nvSpPr>
            <p:spPr bwMode="auto">
              <a:xfrm>
                <a:off x="2903" y="1810"/>
                <a:ext cx="3" cy="32"/>
              </a:xfrm>
              <a:custGeom>
                <a:avLst/>
                <a:gdLst>
                  <a:gd name="T0" fmla="*/ 0 w 5"/>
                  <a:gd name="T1" fmla="*/ 0 h 65"/>
                  <a:gd name="T2" fmla="*/ 1 w 5"/>
                  <a:gd name="T3" fmla="*/ 0 h 65"/>
                  <a:gd name="T4" fmla="*/ 1 w 5"/>
                  <a:gd name="T5" fmla="*/ 0 h 65"/>
                  <a:gd name="T6" fmla="*/ 1 w 5"/>
                  <a:gd name="T7" fmla="*/ 0 h 65"/>
                  <a:gd name="T8" fmla="*/ 1 w 5"/>
                  <a:gd name="T9" fmla="*/ 0 h 65"/>
                  <a:gd name="T10" fmla="*/ 1 w 5"/>
                  <a:gd name="T11" fmla="*/ 0 h 65"/>
                  <a:gd name="T12" fmla="*/ 1 w 5"/>
                  <a:gd name="T13" fmla="*/ 0 h 65"/>
                  <a:gd name="T14" fmla="*/ 1 w 5"/>
                  <a:gd name="T15" fmla="*/ 0 h 65"/>
                  <a:gd name="T16" fmla="*/ 1 w 5"/>
                  <a:gd name="T17" fmla="*/ 0 h 65"/>
                  <a:gd name="T18" fmla="*/ 1 w 5"/>
                  <a:gd name="T19" fmla="*/ 8 h 65"/>
                  <a:gd name="T20" fmla="*/ 1 w 5"/>
                  <a:gd name="T21" fmla="*/ 8 h 65"/>
                  <a:gd name="T22" fmla="*/ 1 w 5"/>
                  <a:gd name="T23" fmla="*/ 8 h 65"/>
                  <a:gd name="T24" fmla="*/ 1 w 5"/>
                  <a:gd name="T25" fmla="*/ 8 h 65"/>
                  <a:gd name="T26" fmla="*/ 1 w 5"/>
                  <a:gd name="T27" fmla="*/ 8 h 65"/>
                  <a:gd name="T28" fmla="*/ 1 w 5"/>
                  <a:gd name="T29" fmla="*/ 8 h 65"/>
                  <a:gd name="T30" fmla="*/ 1 w 5"/>
                  <a:gd name="T31" fmla="*/ 8 h 65"/>
                  <a:gd name="T32" fmla="*/ 1 w 5"/>
                  <a:gd name="T33" fmla="*/ 8 h 65"/>
                  <a:gd name="T34" fmla="*/ 0 w 5"/>
                  <a:gd name="T35" fmla="*/ 8 h 65"/>
                  <a:gd name="T36" fmla="*/ 0 w 5"/>
                  <a:gd name="T37" fmla="*/ 0 h 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" h="65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64"/>
                    </a:lnTo>
                    <a:lnTo>
                      <a:pt x="3" y="64"/>
                    </a:lnTo>
                    <a:lnTo>
                      <a:pt x="1" y="65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89" name="Freeform 1506"/>
              <p:cNvSpPr>
                <a:spLocks/>
              </p:cNvSpPr>
              <p:nvPr/>
            </p:nvSpPr>
            <p:spPr bwMode="auto">
              <a:xfrm>
                <a:off x="2906" y="1811"/>
                <a:ext cx="4" cy="30"/>
              </a:xfrm>
              <a:custGeom>
                <a:avLst/>
                <a:gdLst>
                  <a:gd name="T0" fmla="*/ 0 w 8"/>
                  <a:gd name="T1" fmla="*/ 0 h 62"/>
                  <a:gd name="T2" fmla="*/ 1 w 8"/>
                  <a:gd name="T3" fmla="*/ 0 h 62"/>
                  <a:gd name="T4" fmla="*/ 1 w 8"/>
                  <a:gd name="T5" fmla="*/ 0 h 62"/>
                  <a:gd name="T6" fmla="*/ 1 w 8"/>
                  <a:gd name="T7" fmla="*/ 0 h 62"/>
                  <a:gd name="T8" fmla="*/ 1 w 8"/>
                  <a:gd name="T9" fmla="*/ 0 h 62"/>
                  <a:gd name="T10" fmla="*/ 1 w 8"/>
                  <a:gd name="T11" fmla="*/ 0 h 62"/>
                  <a:gd name="T12" fmla="*/ 1 w 8"/>
                  <a:gd name="T13" fmla="*/ 0 h 62"/>
                  <a:gd name="T14" fmla="*/ 1 w 8"/>
                  <a:gd name="T15" fmla="*/ 0 h 62"/>
                  <a:gd name="T16" fmla="*/ 1 w 8"/>
                  <a:gd name="T17" fmla="*/ 0 h 62"/>
                  <a:gd name="T18" fmla="*/ 1 w 8"/>
                  <a:gd name="T19" fmla="*/ 7 h 62"/>
                  <a:gd name="T20" fmla="*/ 1 w 8"/>
                  <a:gd name="T21" fmla="*/ 7 h 62"/>
                  <a:gd name="T22" fmla="*/ 1 w 8"/>
                  <a:gd name="T23" fmla="*/ 7 h 62"/>
                  <a:gd name="T24" fmla="*/ 1 w 8"/>
                  <a:gd name="T25" fmla="*/ 7 h 62"/>
                  <a:gd name="T26" fmla="*/ 1 w 8"/>
                  <a:gd name="T27" fmla="*/ 7 h 62"/>
                  <a:gd name="T28" fmla="*/ 1 w 8"/>
                  <a:gd name="T29" fmla="*/ 7 h 62"/>
                  <a:gd name="T30" fmla="*/ 1 w 8"/>
                  <a:gd name="T31" fmla="*/ 7 h 62"/>
                  <a:gd name="T32" fmla="*/ 1 w 8"/>
                  <a:gd name="T33" fmla="*/ 7 h 62"/>
                  <a:gd name="T34" fmla="*/ 0 w 8"/>
                  <a:gd name="T35" fmla="*/ 7 h 62"/>
                  <a:gd name="T36" fmla="*/ 0 w 8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62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62"/>
                    </a:lnTo>
                    <a:lnTo>
                      <a:pt x="6" y="62"/>
                    </a:lnTo>
                    <a:lnTo>
                      <a:pt x="4" y="62"/>
                    </a:lnTo>
                    <a:lnTo>
                      <a:pt x="2" y="62"/>
                    </a:lnTo>
                    <a:lnTo>
                      <a:pt x="0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90" name="Freeform 1507"/>
              <p:cNvSpPr>
                <a:spLocks/>
              </p:cNvSpPr>
              <p:nvPr/>
            </p:nvSpPr>
            <p:spPr bwMode="auto">
              <a:xfrm>
                <a:off x="2910" y="1811"/>
                <a:ext cx="4" cy="29"/>
              </a:xfrm>
              <a:custGeom>
                <a:avLst/>
                <a:gdLst>
                  <a:gd name="T0" fmla="*/ 0 w 8"/>
                  <a:gd name="T1" fmla="*/ 0 h 58"/>
                  <a:gd name="T2" fmla="*/ 1 w 8"/>
                  <a:gd name="T3" fmla="*/ 0 h 58"/>
                  <a:gd name="T4" fmla="*/ 1 w 8"/>
                  <a:gd name="T5" fmla="*/ 0 h 58"/>
                  <a:gd name="T6" fmla="*/ 1 w 8"/>
                  <a:gd name="T7" fmla="*/ 0 h 58"/>
                  <a:gd name="T8" fmla="*/ 1 w 8"/>
                  <a:gd name="T9" fmla="*/ 0 h 58"/>
                  <a:gd name="T10" fmla="*/ 1 w 8"/>
                  <a:gd name="T11" fmla="*/ 8 h 58"/>
                  <a:gd name="T12" fmla="*/ 1 w 8"/>
                  <a:gd name="T13" fmla="*/ 8 h 58"/>
                  <a:gd name="T14" fmla="*/ 1 w 8"/>
                  <a:gd name="T15" fmla="*/ 8 h 58"/>
                  <a:gd name="T16" fmla="*/ 1 w 8"/>
                  <a:gd name="T17" fmla="*/ 8 h 58"/>
                  <a:gd name="T18" fmla="*/ 0 w 8"/>
                  <a:gd name="T19" fmla="*/ 8 h 58"/>
                  <a:gd name="T20" fmla="*/ 0 w 8"/>
                  <a:gd name="T21" fmla="*/ 0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58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58"/>
                    </a:lnTo>
                    <a:lnTo>
                      <a:pt x="6" y="58"/>
                    </a:lnTo>
                    <a:lnTo>
                      <a:pt x="4" y="58"/>
                    </a:lnTo>
                    <a:lnTo>
                      <a:pt x="2" y="58"/>
                    </a:lnTo>
                    <a:lnTo>
                      <a:pt x="0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91" name="Freeform 1508"/>
              <p:cNvSpPr>
                <a:spLocks/>
              </p:cNvSpPr>
              <p:nvPr/>
            </p:nvSpPr>
            <p:spPr bwMode="auto">
              <a:xfrm>
                <a:off x="2914" y="1811"/>
                <a:ext cx="3" cy="29"/>
              </a:xfrm>
              <a:custGeom>
                <a:avLst/>
                <a:gdLst>
                  <a:gd name="T0" fmla="*/ 0 w 5"/>
                  <a:gd name="T1" fmla="*/ 0 h 58"/>
                  <a:gd name="T2" fmla="*/ 0 w 5"/>
                  <a:gd name="T3" fmla="*/ 0 h 58"/>
                  <a:gd name="T4" fmla="*/ 1 w 5"/>
                  <a:gd name="T5" fmla="*/ 0 h 58"/>
                  <a:gd name="T6" fmla="*/ 1 w 5"/>
                  <a:gd name="T7" fmla="*/ 0 h 58"/>
                  <a:gd name="T8" fmla="*/ 1 w 5"/>
                  <a:gd name="T9" fmla="*/ 1 h 58"/>
                  <a:gd name="T10" fmla="*/ 1 w 5"/>
                  <a:gd name="T11" fmla="*/ 8 h 58"/>
                  <a:gd name="T12" fmla="*/ 1 w 5"/>
                  <a:gd name="T13" fmla="*/ 8 h 58"/>
                  <a:gd name="T14" fmla="*/ 1 w 5"/>
                  <a:gd name="T15" fmla="*/ 8 h 58"/>
                  <a:gd name="T16" fmla="*/ 0 w 5"/>
                  <a:gd name="T17" fmla="*/ 8 h 58"/>
                  <a:gd name="T18" fmla="*/ 0 w 5"/>
                  <a:gd name="T19" fmla="*/ 8 h 58"/>
                  <a:gd name="T20" fmla="*/ 0 w 5"/>
                  <a:gd name="T21" fmla="*/ 0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5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5" y="58"/>
                    </a:lnTo>
                    <a:lnTo>
                      <a:pt x="4" y="58"/>
                    </a:lnTo>
                    <a:lnTo>
                      <a:pt x="2" y="58"/>
                    </a:lnTo>
                    <a:lnTo>
                      <a:pt x="0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92" name="Freeform 1509"/>
              <p:cNvSpPr>
                <a:spLocks/>
              </p:cNvSpPr>
              <p:nvPr/>
            </p:nvSpPr>
            <p:spPr bwMode="auto">
              <a:xfrm>
                <a:off x="2917" y="1811"/>
                <a:ext cx="4" cy="29"/>
              </a:xfrm>
              <a:custGeom>
                <a:avLst/>
                <a:gdLst>
                  <a:gd name="T0" fmla="*/ 0 w 8"/>
                  <a:gd name="T1" fmla="*/ 0 h 58"/>
                  <a:gd name="T2" fmla="*/ 0 w 8"/>
                  <a:gd name="T3" fmla="*/ 1 h 58"/>
                  <a:gd name="T4" fmla="*/ 1 w 8"/>
                  <a:gd name="T5" fmla="*/ 1 h 58"/>
                  <a:gd name="T6" fmla="*/ 1 w 8"/>
                  <a:gd name="T7" fmla="*/ 1 h 58"/>
                  <a:gd name="T8" fmla="*/ 1 w 8"/>
                  <a:gd name="T9" fmla="*/ 1 h 58"/>
                  <a:gd name="T10" fmla="*/ 1 w 8"/>
                  <a:gd name="T11" fmla="*/ 1 h 58"/>
                  <a:gd name="T12" fmla="*/ 1 w 8"/>
                  <a:gd name="T13" fmla="*/ 1 h 58"/>
                  <a:gd name="T14" fmla="*/ 1 w 8"/>
                  <a:gd name="T15" fmla="*/ 1 h 58"/>
                  <a:gd name="T16" fmla="*/ 1 w 8"/>
                  <a:gd name="T17" fmla="*/ 1 h 58"/>
                  <a:gd name="T18" fmla="*/ 1 w 8"/>
                  <a:gd name="T19" fmla="*/ 7 h 58"/>
                  <a:gd name="T20" fmla="*/ 1 w 8"/>
                  <a:gd name="T21" fmla="*/ 7 h 58"/>
                  <a:gd name="T22" fmla="*/ 1 w 8"/>
                  <a:gd name="T23" fmla="*/ 7 h 58"/>
                  <a:gd name="T24" fmla="*/ 1 w 8"/>
                  <a:gd name="T25" fmla="*/ 7 h 58"/>
                  <a:gd name="T26" fmla="*/ 1 w 8"/>
                  <a:gd name="T27" fmla="*/ 7 h 58"/>
                  <a:gd name="T28" fmla="*/ 1 w 8"/>
                  <a:gd name="T29" fmla="*/ 7 h 58"/>
                  <a:gd name="T30" fmla="*/ 1 w 8"/>
                  <a:gd name="T31" fmla="*/ 8 h 58"/>
                  <a:gd name="T32" fmla="*/ 0 w 8"/>
                  <a:gd name="T33" fmla="*/ 8 h 58"/>
                  <a:gd name="T34" fmla="*/ 0 w 8"/>
                  <a:gd name="T35" fmla="*/ 8 h 58"/>
                  <a:gd name="T36" fmla="*/ 0 w 8"/>
                  <a:gd name="T37" fmla="*/ 0 h 5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58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56"/>
                    </a:lnTo>
                    <a:lnTo>
                      <a:pt x="6" y="56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0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93" name="Freeform 1510"/>
              <p:cNvSpPr>
                <a:spLocks/>
              </p:cNvSpPr>
              <p:nvPr/>
            </p:nvSpPr>
            <p:spPr bwMode="auto">
              <a:xfrm>
                <a:off x="2921" y="1812"/>
                <a:ext cx="2" cy="27"/>
              </a:xfrm>
              <a:custGeom>
                <a:avLst/>
                <a:gdLst>
                  <a:gd name="T0" fmla="*/ 0 w 6"/>
                  <a:gd name="T1" fmla="*/ 0 h 54"/>
                  <a:gd name="T2" fmla="*/ 0 w 6"/>
                  <a:gd name="T3" fmla="*/ 0 h 54"/>
                  <a:gd name="T4" fmla="*/ 0 w 6"/>
                  <a:gd name="T5" fmla="*/ 1 h 54"/>
                  <a:gd name="T6" fmla="*/ 0 w 6"/>
                  <a:gd name="T7" fmla="*/ 1 h 54"/>
                  <a:gd name="T8" fmla="*/ 0 w 6"/>
                  <a:gd name="T9" fmla="*/ 1 h 54"/>
                  <a:gd name="T10" fmla="*/ 0 w 6"/>
                  <a:gd name="T11" fmla="*/ 7 h 54"/>
                  <a:gd name="T12" fmla="*/ 0 w 6"/>
                  <a:gd name="T13" fmla="*/ 7 h 54"/>
                  <a:gd name="T14" fmla="*/ 0 w 6"/>
                  <a:gd name="T15" fmla="*/ 7 h 54"/>
                  <a:gd name="T16" fmla="*/ 0 w 6"/>
                  <a:gd name="T17" fmla="*/ 7 h 54"/>
                  <a:gd name="T18" fmla="*/ 0 w 6"/>
                  <a:gd name="T19" fmla="*/ 7 h 54"/>
                  <a:gd name="T20" fmla="*/ 0 w 6"/>
                  <a:gd name="T21" fmla="*/ 0 h 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5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52"/>
                    </a:lnTo>
                    <a:lnTo>
                      <a:pt x="4" y="52"/>
                    </a:lnTo>
                    <a:lnTo>
                      <a:pt x="2" y="54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94" name="Freeform 1511"/>
              <p:cNvSpPr>
                <a:spLocks/>
              </p:cNvSpPr>
              <p:nvPr/>
            </p:nvSpPr>
            <p:spPr bwMode="auto">
              <a:xfrm>
                <a:off x="2923" y="1813"/>
                <a:ext cx="3" cy="25"/>
              </a:xfrm>
              <a:custGeom>
                <a:avLst/>
                <a:gdLst>
                  <a:gd name="T0" fmla="*/ 0 w 6"/>
                  <a:gd name="T1" fmla="*/ 0 h 50"/>
                  <a:gd name="T2" fmla="*/ 1 w 6"/>
                  <a:gd name="T3" fmla="*/ 0 h 50"/>
                  <a:gd name="T4" fmla="*/ 1 w 6"/>
                  <a:gd name="T5" fmla="*/ 0 h 50"/>
                  <a:gd name="T6" fmla="*/ 1 w 6"/>
                  <a:gd name="T7" fmla="*/ 1 h 50"/>
                  <a:gd name="T8" fmla="*/ 1 w 6"/>
                  <a:gd name="T9" fmla="*/ 1 h 50"/>
                  <a:gd name="T10" fmla="*/ 1 w 6"/>
                  <a:gd name="T11" fmla="*/ 7 h 50"/>
                  <a:gd name="T12" fmla="*/ 1 w 6"/>
                  <a:gd name="T13" fmla="*/ 7 h 50"/>
                  <a:gd name="T14" fmla="*/ 1 w 6"/>
                  <a:gd name="T15" fmla="*/ 7 h 50"/>
                  <a:gd name="T16" fmla="*/ 1 w 6"/>
                  <a:gd name="T17" fmla="*/ 7 h 50"/>
                  <a:gd name="T18" fmla="*/ 0 w 6"/>
                  <a:gd name="T19" fmla="*/ 7 h 50"/>
                  <a:gd name="T20" fmla="*/ 0 w 6"/>
                  <a:gd name="T21" fmla="*/ 0 h 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5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50"/>
                    </a:lnTo>
                    <a:lnTo>
                      <a:pt x="4" y="50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95" name="Freeform 1512"/>
              <p:cNvSpPr>
                <a:spLocks/>
              </p:cNvSpPr>
              <p:nvPr/>
            </p:nvSpPr>
            <p:spPr bwMode="auto">
              <a:xfrm>
                <a:off x="2926" y="1814"/>
                <a:ext cx="4" cy="24"/>
              </a:xfrm>
              <a:custGeom>
                <a:avLst/>
                <a:gdLst>
                  <a:gd name="T0" fmla="*/ 0 w 7"/>
                  <a:gd name="T1" fmla="*/ 0 h 48"/>
                  <a:gd name="T2" fmla="*/ 1 w 7"/>
                  <a:gd name="T3" fmla="*/ 0 h 48"/>
                  <a:gd name="T4" fmla="*/ 1 w 7"/>
                  <a:gd name="T5" fmla="*/ 0 h 48"/>
                  <a:gd name="T6" fmla="*/ 1 w 7"/>
                  <a:gd name="T7" fmla="*/ 0 h 48"/>
                  <a:gd name="T8" fmla="*/ 1 w 7"/>
                  <a:gd name="T9" fmla="*/ 0 h 48"/>
                  <a:gd name="T10" fmla="*/ 1 w 7"/>
                  <a:gd name="T11" fmla="*/ 0 h 48"/>
                  <a:gd name="T12" fmla="*/ 1 w 7"/>
                  <a:gd name="T13" fmla="*/ 0 h 48"/>
                  <a:gd name="T14" fmla="*/ 1 w 7"/>
                  <a:gd name="T15" fmla="*/ 0 h 48"/>
                  <a:gd name="T16" fmla="*/ 1 w 7"/>
                  <a:gd name="T17" fmla="*/ 0 h 48"/>
                  <a:gd name="T18" fmla="*/ 1 w 7"/>
                  <a:gd name="T19" fmla="*/ 6 h 48"/>
                  <a:gd name="T20" fmla="*/ 1 w 7"/>
                  <a:gd name="T21" fmla="*/ 6 h 48"/>
                  <a:gd name="T22" fmla="*/ 1 w 7"/>
                  <a:gd name="T23" fmla="*/ 6 h 48"/>
                  <a:gd name="T24" fmla="*/ 1 w 7"/>
                  <a:gd name="T25" fmla="*/ 6 h 48"/>
                  <a:gd name="T26" fmla="*/ 1 w 7"/>
                  <a:gd name="T27" fmla="*/ 6 h 48"/>
                  <a:gd name="T28" fmla="*/ 1 w 7"/>
                  <a:gd name="T29" fmla="*/ 6 h 48"/>
                  <a:gd name="T30" fmla="*/ 1 w 7"/>
                  <a:gd name="T31" fmla="*/ 6 h 48"/>
                  <a:gd name="T32" fmla="*/ 1 w 7"/>
                  <a:gd name="T33" fmla="*/ 6 h 48"/>
                  <a:gd name="T34" fmla="*/ 0 w 7"/>
                  <a:gd name="T35" fmla="*/ 6 h 48"/>
                  <a:gd name="T36" fmla="*/ 0 w 7"/>
                  <a:gd name="T37" fmla="*/ 0 h 4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48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46"/>
                    </a:lnTo>
                    <a:lnTo>
                      <a:pt x="5" y="46"/>
                    </a:lnTo>
                    <a:lnTo>
                      <a:pt x="3" y="46"/>
                    </a:lnTo>
                    <a:lnTo>
                      <a:pt x="2" y="46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96" name="Freeform 1513"/>
              <p:cNvSpPr>
                <a:spLocks/>
              </p:cNvSpPr>
              <p:nvPr/>
            </p:nvSpPr>
            <p:spPr bwMode="auto">
              <a:xfrm>
                <a:off x="2930" y="1814"/>
                <a:ext cx="4" cy="23"/>
              </a:xfrm>
              <a:custGeom>
                <a:avLst/>
                <a:gdLst>
                  <a:gd name="T0" fmla="*/ 0 w 8"/>
                  <a:gd name="T1" fmla="*/ 0 h 46"/>
                  <a:gd name="T2" fmla="*/ 1 w 8"/>
                  <a:gd name="T3" fmla="*/ 1 h 46"/>
                  <a:gd name="T4" fmla="*/ 1 w 8"/>
                  <a:gd name="T5" fmla="*/ 1 h 46"/>
                  <a:gd name="T6" fmla="*/ 1 w 8"/>
                  <a:gd name="T7" fmla="*/ 1 h 46"/>
                  <a:gd name="T8" fmla="*/ 1 w 8"/>
                  <a:gd name="T9" fmla="*/ 1 h 46"/>
                  <a:gd name="T10" fmla="*/ 1 w 8"/>
                  <a:gd name="T11" fmla="*/ 6 h 46"/>
                  <a:gd name="T12" fmla="*/ 1 w 8"/>
                  <a:gd name="T13" fmla="*/ 6 h 46"/>
                  <a:gd name="T14" fmla="*/ 1 w 8"/>
                  <a:gd name="T15" fmla="*/ 6 h 46"/>
                  <a:gd name="T16" fmla="*/ 1 w 8"/>
                  <a:gd name="T17" fmla="*/ 6 h 46"/>
                  <a:gd name="T18" fmla="*/ 0 w 8"/>
                  <a:gd name="T19" fmla="*/ 6 h 46"/>
                  <a:gd name="T20" fmla="*/ 0 w 8"/>
                  <a:gd name="T21" fmla="*/ 0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46">
                    <a:moveTo>
                      <a:pt x="0" y="0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44"/>
                    </a:lnTo>
                    <a:lnTo>
                      <a:pt x="6" y="44"/>
                    </a:lnTo>
                    <a:lnTo>
                      <a:pt x="4" y="44"/>
                    </a:lnTo>
                    <a:lnTo>
                      <a:pt x="2" y="46"/>
                    </a:lnTo>
                    <a:lnTo>
                      <a:pt x="0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97" name="Freeform 1514"/>
              <p:cNvSpPr>
                <a:spLocks/>
              </p:cNvSpPr>
              <p:nvPr/>
            </p:nvSpPr>
            <p:spPr bwMode="auto">
              <a:xfrm>
                <a:off x="2934" y="1815"/>
                <a:ext cx="3" cy="21"/>
              </a:xfrm>
              <a:custGeom>
                <a:avLst/>
                <a:gdLst>
                  <a:gd name="T0" fmla="*/ 0 w 6"/>
                  <a:gd name="T1" fmla="*/ 0 h 42"/>
                  <a:gd name="T2" fmla="*/ 1 w 6"/>
                  <a:gd name="T3" fmla="*/ 1 h 42"/>
                  <a:gd name="T4" fmla="*/ 1 w 6"/>
                  <a:gd name="T5" fmla="*/ 1 h 42"/>
                  <a:gd name="T6" fmla="*/ 1 w 6"/>
                  <a:gd name="T7" fmla="*/ 1 h 42"/>
                  <a:gd name="T8" fmla="*/ 1 w 6"/>
                  <a:gd name="T9" fmla="*/ 1 h 42"/>
                  <a:gd name="T10" fmla="*/ 1 w 6"/>
                  <a:gd name="T11" fmla="*/ 5 h 42"/>
                  <a:gd name="T12" fmla="*/ 1 w 6"/>
                  <a:gd name="T13" fmla="*/ 5 h 42"/>
                  <a:gd name="T14" fmla="*/ 1 w 6"/>
                  <a:gd name="T15" fmla="*/ 6 h 42"/>
                  <a:gd name="T16" fmla="*/ 1 w 6"/>
                  <a:gd name="T17" fmla="*/ 6 h 42"/>
                  <a:gd name="T18" fmla="*/ 0 w 6"/>
                  <a:gd name="T19" fmla="*/ 6 h 42"/>
                  <a:gd name="T20" fmla="*/ 0 w 6"/>
                  <a:gd name="T21" fmla="*/ 0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42">
                    <a:moveTo>
                      <a:pt x="0" y="0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40"/>
                    </a:lnTo>
                    <a:lnTo>
                      <a:pt x="4" y="40"/>
                    </a:lnTo>
                    <a:lnTo>
                      <a:pt x="2" y="42"/>
                    </a:lnTo>
                    <a:lnTo>
                      <a:pt x="0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98" name="Freeform 1515"/>
              <p:cNvSpPr>
                <a:spLocks/>
              </p:cNvSpPr>
              <p:nvPr/>
            </p:nvSpPr>
            <p:spPr bwMode="auto">
              <a:xfrm>
                <a:off x="2937" y="1816"/>
                <a:ext cx="4" cy="19"/>
              </a:xfrm>
              <a:custGeom>
                <a:avLst/>
                <a:gdLst>
                  <a:gd name="T0" fmla="*/ 0 w 7"/>
                  <a:gd name="T1" fmla="*/ 0 h 38"/>
                  <a:gd name="T2" fmla="*/ 0 w 7"/>
                  <a:gd name="T3" fmla="*/ 0 h 38"/>
                  <a:gd name="T4" fmla="*/ 1 w 7"/>
                  <a:gd name="T5" fmla="*/ 0 h 38"/>
                  <a:gd name="T6" fmla="*/ 1 w 7"/>
                  <a:gd name="T7" fmla="*/ 1 h 38"/>
                  <a:gd name="T8" fmla="*/ 1 w 7"/>
                  <a:gd name="T9" fmla="*/ 1 h 38"/>
                  <a:gd name="T10" fmla="*/ 1 w 7"/>
                  <a:gd name="T11" fmla="*/ 1 h 38"/>
                  <a:gd name="T12" fmla="*/ 1 w 7"/>
                  <a:gd name="T13" fmla="*/ 1 h 38"/>
                  <a:gd name="T14" fmla="*/ 1 w 7"/>
                  <a:gd name="T15" fmla="*/ 1 h 38"/>
                  <a:gd name="T16" fmla="*/ 1 w 7"/>
                  <a:gd name="T17" fmla="*/ 1 h 38"/>
                  <a:gd name="T18" fmla="*/ 1 w 7"/>
                  <a:gd name="T19" fmla="*/ 5 h 38"/>
                  <a:gd name="T20" fmla="*/ 1 w 7"/>
                  <a:gd name="T21" fmla="*/ 5 h 38"/>
                  <a:gd name="T22" fmla="*/ 1 w 7"/>
                  <a:gd name="T23" fmla="*/ 5 h 38"/>
                  <a:gd name="T24" fmla="*/ 1 w 7"/>
                  <a:gd name="T25" fmla="*/ 5 h 38"/>
                  <a:gd name="T26" fmla="*/ 1 w 7"/>
                  <a:gd name="T27" fmla="*/ 5 h 38"/>
                  <a:gd name="T28" fmla="*/ 1 w 7"/>
                  <a:gd name="T29" fmla="*/ 5 h 38"/>
                  <a:gd name="T30" fmla="*/ 1 w 7"/>
                  <a:gd name="T31" fmla="*/ 5 h 38"/>
                  <a:gd name="T32" fmla="*/ 0 w 7"/>
                  <a:gd name="T33" fmla="*/ 5 h 38"/>
                  <a:gd name="T34" fmla="*/ 0 w 7"/>
                  <a:gd name="T35" fmla="*/ 5 h 38"/>
                  <a:gd name="T36" fmla="*/ 0 w 7"/>
                  <a:gd name="T37" fmla="*/ 0 h 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3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36"/>
                    </a:lnTo>
                    <a:lnTo>
                      <a:pt x="6" y="36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899" name="Freeform 1516"/>
              <p:cNvSpPr>
                <a:spLocks/>
              </p:cNvSpPr>
              <p:nvPr/>
            </p:nvSpPr>
            <p:spPr bwMode="auto">
              <a:xfrm>
                <a:off x="2941" y="1817"/>
                <a:ext cx="3" cy="18"/>
              </a:xfrm>
              <a:custGeom>
                <a:avLst/>
                <a:gdLst>
                  <a:gd name="T0" fmla="*/ 0 w 6"/>
                  <a:gd name="T1" fmla="*/ 0 h 34"/>
                  <a:gd name="T2" fmla="*/ 1 w 6"/>
                  <a:gd name="T3" fmla="*/ 1 h 34"/>
                  <a:gd name="T4" fmla="*/ 1 w 6"/>
                  <a:gd name="T5" fmla="*/ 1 h 34"/>
                  <a:gd name="T6" fmla="*/ 1 w 6"/>
                  <a:gd name="T7" fmla="*/ 1 h 34"/>
                  <a:gd name="T8" fmla="*/ 1 w 6"/>
                  <a:gd name="T9" fmla="*/ 1 h 34"/>
                  <a:gd name="T10" fmla="*/ 1 w 6"/>
                  <a:gd name="T11" fmla="*/ 5 h 34"/>
                  <a:gd name="T12" fmla="*/ 1 w 6"/>
                  <a:gd name="T13" fmla="*/ 5 h 34"/>
                  <a:gd name="T14" fmla="*/ 1 w 6"/>
                  <a:gd name="T15" fmla="*/ 5 h 34"/>
                  <a:gd name="T16" fmla="*/ 1 w 6"/>
                  <a:gd name="T17" fmla="*/ 5 h 34"/>
                  <a:gd name="T18" fmla="*/ 0 w 6"/>
                  <a:gd name="T19" fmla="*/ 5 h 34"/>
                  <a:gd name="T20" fmla="*/ 0 w 6"/>
                  <a:gd name="T21" fmla="*/ 0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34">
                    <a:moveTo>
                      <a:pt x="0" y="0"/>
                    </a:move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32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88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00" name="Freeform 1517"/>
              <p:cNvSpPr>
                <a:spLocks/>
              </p:cNvSpPr>
              <p:nvPr/>
            </p:nvSpPr>
            <p:spPr bwMode="auto">
              <a:xfrm>
                <a:off x="2944" y="1818"/>
                <a:ext cx="3" cy="16"/>
              </a:xfrm>
              <a:custGeom>
                <a:avLst/>
                <a:gdLst>
                  <a:gd name="T0" fmla="*/ 0 w 8"/>
                  <a:gd name="T1" fmla="*/ 0 h 31"/>
                  <a:gd name="T2" fmla="*/ 0 w 8"/>
                  <a:gd name="T3" fmla="*/ 0 h 31"/>
                  <a:gd name="T4" fmla="*/ 0 w 8"/>
                  <a:gd name="T5" fmla="*/ 1 h 31"/>
                  <a:gd name="T6" fmla="*/ 0 w 8"/>
                  <a:gd name="T7" fmla="*/ 1 h 31"/>
                  <a:gd name="T8" fmla="*/ 0 w 8"/>
                  <a:gd name="T9" fmla="*/ 1 h 31"/>
                  <a:gd name="T10" fmla="*/ 0 w 8"/>
                  <a:gd name="T11" fmla="*/ 1 h 31"/>
                  <a:gd name="T12" fmla="*/ 0 w 8"/>
                  <a:gd name="T13" fmla="*/ 1 h 31"/>
                  <a:gd name="T14" fmla="*/ 0 w 8"/>
                  <a:gd name="T15" fmla="*/ 1 h 31"/>
                  <a:gd name="T16" fmla="*/ 0 w 8"/>
                  <a:gd name="T17" fmla="*/ 1 h 31"/>
                  <a:gd name="T18" fmla="*/ 0 w 8"/>
                  <a:gd name="T19" fmla="*/ 4 h 31"/>
                  <a:gd name="T20" fmla="*/ 0 w 8"/>
                  <a:gd name="T21" fmla="*/ 4 h 31"/>
                  <a:gd name="T22" fmla="*/ 0 w 8"/>
                  <a:gd name="T23" fmla="*/ 4 h 31"/>
                  <a:gd name="T24" fmla="*/ 0 w 8"/>
                  <a:gd name="T25" fmla="*/ 4 h 31"/>
                  <a:gd name="T26" fmla="*/ 0 w 8"/>
                  <a:gd name="T27" fmla="*/ 4 h 31"/>
                  <a:gd name="T28" fmla="*/ 0 w 8"/>
                  <a:gd name="T29" fmla="*/ 4 h 31"/>
                  <a:gd name="T30" fmla="*/ 0 w 8"/>
                  <a:gd name="T31" fmla="*/ 4 h 31"/>
                  <a:gd name="T32" fmla="*/ 0 w 8"/>
                  <a:gd name="T33" fmla="*/ 4 h 31"/>
                  <a:gd name="T34" fmla="*/ 0 w 8"/>
                  <a:gd name="T35" fmla="*/ 4 h 31"/>
                  <a:gd name="T36" fmla="*/ 0 w 8"/>
                  <a:gd name="T37" fmla="*/ 0 h 3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31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4"/>
                    </a:lnTo>
                    <a:lnTo>
                      <a:pt x="8" y="29"/>
                    </a:lnTo>
                    <a:lnTo>
                      <a:pt x="6" y="29"/>
                    </a:lnTo>
                    <a:lnTo>
                      <a:pt x="4" y="29"/>
                    </a:lnTo>
                    <a:lnTo>
                      <a:pt x="2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01" name="Freeform 1518"/>
              <p:cNvSpPr>
                <a:spLocks/>
              </p:cNvSpPr>
              <p:nvPr/>
            </p:nvSpPr>
            <p:spPr bwMode="auto">
              <a:xfrm>
                <a:off x="2947" y="1820"/>
                <a:ext cx="3" cy="12"/>
              </a:xfrm>
              <a:custGeom>
                <a:avLst/>
                <a:gdLst>
                  <a:gd name="T0" fmla="*/ 0 w 6"/>
                  <a:gd name="T1" fmla="*/ 0 h 23"/>
                  <a:gd name="T2" fmla="*/ 0 w 6"/>
                  <a:gd name="T3" fmla="*/ 0 h 23"/>
                  <a:gd name="T4" fmla="*/ 1 w 6"/>
                  <a:gd name="T5" fmla="*/ 0 h 23"/>
                  <a:gd name="T6" fmla="*/ 1 w 6"/>
                  <a:gd name="T7" fmla="*/ 1 h 23"/>
                  <a:gd name="T8" fmla="*/ 1 w 6"/>
                  <a:gd name="T9" fmla="*/ 1 h 23"/>
                  <a:gd name="T10" fmla="*/ 1 w 6"/>
                  <a:gd name="T11" fmla="*/ 1 h 23"/>
                  <a:gd name="T12" fmla="*/ 1 w 6"/>
                  <a:gd name="T13" fmla="*/ 1 h 23"/>
                  <a:gd name="T14" fmla="*/ 1 w 6"/>
                  <a:gd name="T15" fmla="*/ 1 h 23"/>
                  <a:gd name="T16" fmla="*/ 1 w 6"/>
                  <a:gd name="T17" fmla="*/ 1 h 23"/>
                  <a:gd name="T18" fmla="*/ 1 w 6"/>
                  <a:gd name="T19" fmla="*/ 3 h 23"/>
                  <a:gd name="T20" fmla="*/ 1 w 6"/>
                  <a:gd name="T21" fmla="*/ 3 h 23"/>
                  <a:gd name="T22" fmla="*/ 1 w 6"/>
                  <a:gd name="T23" fmla="*/ 3 h 23"/>
                  <a:gd name="T24" fmla="*/ 1 w 6"/>
                  <a:gd name="T25" fmla="*/ 3 h 23"/>
                  <a:gd name="T26" fmla="*/ 1 w 6"/>
                  <a:gd name="T27" fmla="*/ 3 h 23"/>
                  <a:gd name="T28" fmla="*/ 1 w 6"/>
                  <a:gd name="T29" fmla="*/ 3 h 23"/>
                  <a:gd name="T30" fmla="*/ 1 w 6"/>
                  <a:gd name="T31" fmla="*/ 3 h 23"/>
                  <a:gd name="T32" fmla="*/ 0 w 6"/>
                  <a:gd name="T33" fmla="*/ 3 h 23"/>
                  <a:gd name="T34" fmla="*/ 0 w 6"/>
                  <a:gd name="T35" fmla="*/ 3 h 23"/>
                  <a:gd name="T36" fmla="*/ 0 w 6"/>
                  <a:gd name="T37" fmla="*/ 0 h 2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23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4" y="21"/>
                    </a:lnTo>
                    <a:lnTo>
                      <a:pt x="2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02" name="Freeform 1519"/>
              <p:cNvSpPr>
                <a:spLocks/>
              </p:cNvSpPr>
              <p:nvPr/>
            </p:nvSpPr>
            <p:spPr bwMode="auto">
              <a:xfrm>
                <a:off x="2950" y="1822"/>
                <a:ext cx="4" cy="9"/>
              </a:xfrm>
              <a:custGeom>
                <a:avLst/>
                <a:gdLst>
                  <a:gd name="T0" fmla="*/ 0 w 7"/>
                  <a:gd name="T1" fmla="*/ 0 h 17"/>
                  <a:gd name="T2" fmla="*/ 1 w 7"/>
                  <a:gd name="T3" fmla="*/ 0 h 17"/>
                  <a:gd name="T4" fmla="*/ 1 w 7"/>
                  <a:gd name="T5" fmla="*/ 1 h 17"/>
                  <a:gd name="T6" fmla="*/ 1 w 7"/>
                  <a:gd name="T7" fmla="*/ 1 h 17"/>
                  <a:gd name="T8" fmla="*/ 1 w 7"/>
                  <a:gd name="T9" fmla="*/ 1 h 17"/>
                  <a:gd name="T10" fmla="*/ 1 w 7"/>
                  <a:gd name="T11" fmla="*/ 1 h 17"/>
                  <a:gd name="T12" fmla="*/ 1 w 7"/>
                  <a:gd name="T13" fmla="*/ 1 h 17"/>
                  <a:gd name="T14" fmla="*/ 1 w 7"/>
                  <a:gd name="T15" fmla="*/ 1 h 17"/>
                  <a:gd name="T16" fmla="*/ 1 w 7"/>
                  <a:gd name="T17" fmla="*/ 1 h 17"/>
                  <a:gd name="T18" fmla="*/ 1 w 7"/>
                  <a:gd name="T19" fmla="*/ 2 h 17"/>
                  <a:gd name="T20" fmla="*/ 1 w 7"/>
                  <a:gd name="T21" fmla="*/ 2 h 17"/>
                  <a:gd name="T22" fmla="*/ 1 w 7"/>
                  <a:gd name="T23" fmla="*/ 2 h 17"/>
                  <a:gd name="T24" fmla="*/ 1 w 7"/>
                  <a:gd name="T25" fmla="*/ 2 h 17"/>
                  <a:gd name="T26" fmla="*/ 1 w 7"/>
                  <a:gd name="T27" fmla="*/ 2 h 17"/>
                  <a:gd name="T28" fmla="*/ 1 w 7"/>
                  <a:gd name="T29" fmla="*/ 2 h 17"/>
                  <a:gd name="T30" fmla="*/ 1 w 7"/>
                  <a:gd name="T31" fmla="*/ 2 h 17"/>
                  <a:gd name="T32" fmla="*/ 0 w 7"/>
                  <a:gd name="T33" fmla="*/ 3 h 17"/>
                  <a:gd name="T34" fmla="*/ 0 w 7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17">
                    <a:moveTo>
                      <a:pt x="0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7" y="8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03" name="Freeform 1520"/>
              <p:cNvSpPr>
                <a:spLocks/>
              </p:cNvSpPr>
              <p:nvPr/>
            </p:nvSpPr>
            <p:spPr bwMode="auto">
              <a:xfrm>
                <a:off x="2738" y="1800"/>
                <a:ext cx="218" cy="26"/>
              </a:xfrm>
              <a:custGeom>
                <a:avLst/>
                <a:gdLst>
                  <a:gd name="T0" fmla="*/ 55 w 436"/>
                  <a:gd name="T1" fmla="*/ 7 h 52"/>
                  <a:gd name="T2" fmla="*/ 54 w 436"/>
                  <a:gd name="T3" fmla="*/ 6 h 52"/>
                  <a:gd name="T4" fmla="*/ 54 w 436"/>
                  <a:gd name="T5" fmla="*/ 5 h 52"/>
                  <a:gd name="T6" fmla="*/ 52 w 436"/>
                  <a:gd name="T7" fmla="*/ 5 h 52"/>
                  <a:gd name="T8" fmla="*/ 50 w 436"/>
                  <a:gd name="T9" fmla="*/ 4 h 52"/>
                  <a:gd name="T10" fmla="*/ 48 w 436"/>
                  <a:gd name="T11" fmla="*/ 4 h 52"/>
                  <a:gd name="T12" fmla="*/ 45 w 436"/>
                  <a:gd name="T13" fmla="*/ 3 h 52"/>
                  <a:gd name="T14" fmla="*/ 42 w 436"/>
                  <a:gd name="T15" fmla="*/ 3 h 52"/>
                  <a:gd name="T16" fmla="*/ 39 w 436"/>
                  <a:gd name="T17" fmla="*/ 2 h 52"/>
                  <a:gd name="T18" fmla="*/ 35 w 436"/>
                  <a:gd name="T19" fmla="*/ 2 h 52"/>
                  <a:gd name="T20" fmla="*/ 31 w 436"/>
                  <a:gd name="T21" fmla="*/ 2 h 52"/>
                  <a:gd name="T22" fmla="*/ 26 w 436"/>
                  <a:gd name="T23" fmla="*/ 1 h 52"/>
                  <a:gd name="T24" fmla="*/ 22 w 436"/>
                  <a:gd name="T25" fmla="*/ 1 h 52"/>
                  <a:gd name="T26" fmla="*/ 17 w 436"/>
                  <a:gd name="T27" fmla="*/ 1 h 52"/>
                  <a:gd name="T28" fmla="*/ 11 w 436"/>
                  <a:gd name="T29" fmla="*/ 1 h 52"/>
                  <a:gd name="T30" fmla="*/ 6 w 436"/>
                  <a:gd name="T31" fmla="*/ 1 h 52"/>
                  <a:gd name="T32" fmla="*/ 0 w 436"/>
                  <a:gd name="T33" fmla="*/ 0 h 52"/>
                  <a:gd name="T34" fmla="*/ 3 w 436"/>
                  <a:gd name="T35" fmla="*/ 1 h 52"/>
                  <a:gd name="T36" fmla="*/ 9 w 436"/>
                  <a:gd name="T37" fmla="*/ 1 h 52"/>
                  <a:gd name="T38" fmla="*/ 14 w 436"/>
                  <a:gd name="T39" fmla="*/ 1 h 52"/>
                  <a:gd name="T40" fmla="*/ 19 w 436"/>
                  <a:gd name="T41" fmla="*/ 1 h 52"/>
                  <a:gd name="T42" fmla="*/ 24 w 436"/>
                  <a:gd name="T43" fmla="*/ 2 h 52"/>
                  <a:gd name="T44" fmla="*/ 28 w 436"/>
                  <a:gd name="T45" fmla="*/ 2 h 52"/>
                  <a:gd name="T46" fmla="*/ 33 w 436"/>
                  <a:gd name="T47" fmla="*/ 2 h 52"/>
                  <a:gd name="T48" fmla="*/ 36 w 436"/>
                  <a:gd name="T49" fmla="*/ 3 h 52"/>
                  <a:gd name="T50" fmla="*/ 40 w 436"/>
                  <a:gd name="T51" fmla="*/ 3 h 52"/>
                  <a:gd name="T52" fmla="*/ 43 w 436"/>
                  <a:gd name="T53" fmla="*/ 4 h 52"/>
                  <a:gd name="T54" fmla="*/ 46 w 436"/>
                  <a:gd name="T55" fmla="*/ 4 h 52"/>
                  <a:gd name="T56" fmla="*/ 49 w 436"/>
                  <a:gd name="T57" fmla="*/ 5 h 52"/>
                  <a:gd name="T58" fmla="*/ 51 w 436"/>
                  <a:gd name="T59" fmla="*/ 5 h 52"/>
                  <a:gd name="T60" fmla="*/ 52 w 436"/>
                  <a:gd name="T61" fmla="*/ 5 h 52"/>
                  <a:gd name="T62" fmla="*/ 53 w 436"/>
                  <a:gd name="T63" fmla="*/ 6 h 52"/>
                  <a:gd name="T64" fmla="*/ 54 w 436"/>
                  <a:gd name="T65" fmla="*/ 7 h 52"/>
                  <a:gd name="T66" fmla="*/ 55 w 436"/>
                  <a:gd name="T67" fmla="*/ 7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6" h="52">
                    <a:moveTo>
                      <a:pt x="436" y="52"/>
                    </a:moveTo>
                    <a:lnTo>
                      <a:pt x="436" y="52"/>
                    </a:lnTo>
                    <a:lnTo>
                      <a:pt x="436" y="50"/>
                    </a:lnTo>
                    <a:lnTo>
                      <a:pt x="432" y="46"/>
                    </a:lnTo>
                    <a:lnTo>
                      <a:pt x="430" y="44"/>
                    </a:lnTo>
                    <a:lnTo>
                      <a:pt x="427" y="40"/>
                    </a:lnTo>
                    <a:lnTo>
                      <a:pt x="421" y="38"/>
                    </a:lnTo>
                    <a:lnTo>
                      <a:pt x="415" y="36"/>
                    </a:lnTo>
                    <a:lnTo>
                      <a:pt x="407" y="33"/>
                    </a:lnTo>
                    <a:lnTo>
                      <a:pt x="400" y="31"/>
                    </a:lnTo>
                    <a:lnTo>
                      <a:pt x="390" y="29"/>
                    </a:lnTo>
                    <a:lnTo>
                      <a:pt x="380" y="27"/>
                    </a:lnTo>
                    <a:lnTo>
                      <a:pt x="371" y="25"/>
                    </a:lnTo>
                    <a:lnTo>
                      <a:pt x="359" y="23"/>
                    </a:lnTo>
                    <a:lnTo>
                      <a:pt x="346" y="21"/>
                    </a:lnTo>
                    <a:lnTo>
                      <a:pt x="334" y="19"/>
                    </a:lnTo>
                    <a:lnTo>
                      <a:pt x="321" y="17"/>
                    </a:lnTo>
                    <a:lnTo>
                      <a:pt x="306" y="15"/>
                    </a:lnTo>
                    <a:lnTo>
                      <a:pt x="290" y="13"/>
                    </a:lnTo>
                    <a:lnTo>
                      <a:pt x="275" y="11"/>
                    </a:lnTo>
                    <a:lnTo>
                      <a:pt x="259" y="11"/>
                    </a:lnTo>
                    <a:lnTo>
                      <a:pt x="242" y="10"/>
                    </a:lnTo>
                    <a:lnTo>
                      <a:pt x="225" y="8"/>
                    </a:lnTo>
                    <a:lnTo>
                      <a:pt x="206" y="8"/>
                    </a:lnTo>
                    <a:lnTo>
                      <a:pt x="187" y="6"/>
                    </a:lnTo>
                    <a:lnTo>
                      <a:pt x="169" y="4"/>
                    </a:lnTo>
                    <a:lnTo>
                      <a:pt x="148" y="4"/>
                    </a:lnTo>
                    <a:lnTo>
                      <a:pt x="129" y="4"/>
                    </a:lnTo>
                    <a:lnTo>
                      <a:pt x="108" y="2"/>
                    </a:lnTo>
                    <a:lnTo>
                      <a:pt x="87" y="2"/>
                    </a:lnTo>
                    <a:lnTo>
                      <a:pt x="66" y="2"/>
                    </a:lnTo>
                    <a:lnTo>
                      <a:pt x="44" y="2"/>
                    </a:lnTo>
                    <a:lnTo>
                      <a:pt x="23" y="2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3" y="6"/>
                    </a:lnTo>
                    <a:lnTo>
                      <a:pt x="44" y="6"/>
                    </a:lnTo>
                    <a:lnTo>
                      <a:pt x="66" y="6"/>
                    </a:lnTo>
                    <a:lnTo>
                      <a:pt x="87" y="6"/>
                    </a:lnTo>
                    <a:lnTo>
                      <a:pt x="108" y="6"/>
                    </a:lnTo>
                    <a:lnTo>
                      <a:pt x="129" y="8"/>
                    </a:lnTo>
                    <a:lnTo>
                      <a:pt x="148" y="8"/>
                    </a:lnTo>
                    <a:lnTo>
                      <a:pt x="167" y="10"/>
                    </a:lnTo>
                    <a:lnTo>
                      <a:pt x="187" y="10"/>
                    </a:lnTo>
                    <a:lnTo>
                      <a:pt x="206" y="11"/>
                    </a:lnTo>
                    <a:lnTo>
                      <a:pt x="223" y="11"/>
                    </a:lnTo>
                    <a:lnTo>
                      <a:pt x="240" y="13"/>
                    </a:lnTo>
                    <a:lnTo>
                      <a:pt x="258" y="15"/>
                    </a:lnTo>
                    <a:lnTo>
                      <a:pt x="273" y="15"/>
                    </a:lnTo>
                    <a:lnTo>
                      <a:pt x="288" y="17"/>
                    </a:lnTo>
                    <a:lnTo>
                      <a:pt x="304" y="19"/>
                    </a:lnTo>
                    <a:lnTo>
                      <a:pt x="317" y="21"/>
                    </a:lnTo>
                    <a:lnTo>
                      <a:pt x="331" y="23"/>
                    </a:lnTo>
                    <a:lnTo>
                      <a:pt x="344" y="25"/>
                    </a:lnTo>
                    <a:lnTo>
                      <a:pt x="356" y="27"/>
                    </a:lnTo>
                    <a:lnTo>
                      <a:pt x="367" y="29"/>
                    </a:lnTo>
                    <a:lnTo>
                      <a:pt x="377" y="31"/>
                    </a:lnTo>
                    <a:lnTo>
                      <a:pt x="386" y="33"/>
                    </a:lnTo>
                    <a:lnTo>
                      <a:pt x="394" y="35"/>
                    </a:lnTo>
                    <a:lnTo>
                      <a:pt x="402" y="36"/>
                    </a:lnTo>
                    <a:lnTo>
                      <a:pt x="409" y="38"/>
                    </a:lnTo>
                    <a:lnTo>
                      <a:pt x="415" y="40"/>
                    </a:lnTo>
                    <a:lnTo>
                      <a:pt x="419" y="44"/>
                    </a:lnTo>
                    <a:lnTo>
                      <a:pt x="423" y="46"/>
                    </a:lnTo>
                    <a:lnTo>
                      <a:pt x="425" y="48"/>
                    </a:lnTo>
                    <a:lnTo>
                      <a:pt x="427" y="50"/>
                    </a:lnTo>
                    <a:lnTo>
                      <a:pt x="427" y="52"/>
                    </a:lnTo>
                    <a:lnTo>
                      <a:pt x="436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04" name="Freeform 1521"/>
              <p:cNvSpPr>
                <a:spLocks/>
              </p:cNvSpPr>
              <p:nvPr/>
            </p:nvSpPr>
            <p:spPr bwMode="auto">
              <a:xfrm>
                <a:off x="2738" y="1826"/>
                <a:ext cx="218" cy="26"/>
              </a:xfrm>
              <a:custGeom>
                <a:avLst/>
                <a:gdLst>
                  <a:gd name="T0" fmla="*/ 0 w 436"/>
                  <a:gd name="T1" fmla="*/ 7 h 52"/>
                  <a:gd name="T2" fmla="*/ 6 w 436"/>
                  <a:gd name="T3" fmla="*/ 7 h 52"/>
                  <a:gd name="T4" fmla="*/ 11 w 436"/>
                  <a:gd name="T5" fmla="*/ 7 h 52"/>
                  <a:gd name="T6" fmla="*/ 17 w 436"/>
                  <a:gd name="T7" fmla="*/ 7 h 52"/>
                  <a:gd name="T8" fmla="*/ 22 w 436"/>
                  <a:gd name="T9" fmla="*/ 6 h 52"/>
                  <a:gd name="T10" fmla="*/ 26 w 436"/>
                  <a:gd name="T11" fmla="*/ 6 h 52"/>
                  <a:gd name="T12" fmla="*/ 31 w 436"/>
                  <a:gd name="T13" fmla="*/ 6 h 52"/>
                  <a:gd name="T14" fmla="*/ 35 w 436"/>
                  <a:gd name="T15" fmla="*/ 5 h 52"/>
                  <a:gd name="T16" fmla="*/ 39 w 436"/>
                  <a:gd name="T17" fmla="*/ 5 h 52"/>
                  <a:gd name="T18" fmla="*/ 42 w 436"/>
                  <a:gd name="T19" fmla="*/ 5 h 52"/>
                  <a:gd name="T20" fmla="*/ 45 w 436"/>
                  <a:gd name="T21" fmla="*/ 4 h 52"/>
                  <a:gd name="T22" fmla="*/ 48 w 436"/>
                  <a:gd name="T23" fmla="*/ 4 h 52"/>
                  <a:gd name="T24" fmla="*/ 50 w 436"/>
                  <a:gd name="T25" fmla="*/ 3 h 52"/>
                  <a:gd name="T26" fmla="*/ 52 w 436"/>
                  <a:gd name="T27" fmla="*/ 3 h 52"/>
                  <a:gd name="T28" fmla="*/ 54 w 436"/>
                  <a:gd name="T29" fmla="*/ 2 h 52"/>
                  <a:gd name="T30" fmla="*/ 54 w 436"/>
                  <a:gd name="T31" fmla="*/ 1 h 52"/>
                  <a:gd name="T32" fmla="*/ 55 w 436"/>
                  <a:gd name="T33" fmla="*/ 0 h 52"/>
                  <a:gd name="T34" fmla="*/ 54 w 436"/>
                  <a:gd name="T35" fmla="*/ 1 h 52"/>
                  <a:gd name="T36" fmla="*/ 53 w 436"/>
                  <a:gd name="T37" fmla="*/ 1 h 52"/>
                  <a:gd name="T38" fmla="*/ 52 w 436"/>
                  <a:gd name="T39" fmla="*/ 2 h 52"/>
                  <a:gd name="T40" fmla="*/ 51 w 436"/>
                  <a:gd name="T41" fmla="*/ 2 h 52"/>
                  <a:gd name="T42" fmla="*/ 49 w 436"/>
                  <a:gd name="T43" fmla="*/ 3 h 52"/>
                  <a:gd name="T44" fmla="*/ 46 w 436"/>
                  <a:gd name="T45" fmla="*/ 3 h 52"/>
                  <a:gd name="T46" fmla="*/ 43 w 436"/>
                  <a:gd name="T47" fmla="*/ 4 h 52"/>
                  <a:gd name="T48" fmla="*/ 40 w 436"/>
                  <a:gd name="T49" fmla="*/ 4 h 52"/>
                  <a:gd name="T50" fmla="*/ 36 w 436"/>
                  <a:gd name="T51" fmla="*/ 5 h 52"/>
                  <a:gd name="T52" fmla="*/ 33 w 436"/>
                  <a:gd name="T53" fmla="*/ 5 h 52"/>
                  <a:gd name="T54" fmla="*/ 28 w 436"/>
                  <a:gd name="T55" fmla="*/ 5 h 52"/>
                  <a:gd name="T56" fmla="*/ 24 w 436"/>
                  <a:gd name="T57" fmla="*/ 6 h 52"/>
                  <a:gd name="T58" fmla="*/ 19 w 436"/>
                  <a:gd name="T59" fmla="*/ 6 h 52"/>
                  <a:gd name="T60" fmla="*/ 14 w 436"/>
                  <a:gd name="T61" fmla="*/ 6 h 52"/>
                  <a:gd name="T62" fmla="*/ 9 w 436"/>
                  <a:gd name="T63" fmla="*/ 6 h 52"/>
                  <a:gd name="T64" fmla="*/ 3 w 436"/>
                  <a:gd name="T65" fmla="*/ 6 h 52"/>
                  <a:gd name="T66" fmla="*/ 0 w 436"/>
                  <a:gd name="T67" fmla="*/ 7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6" h="52">
                    <a:moveTo>
                      <a:pt x="0" y="52"/>
                    </a:moveTo>
                    <a:lnTo>
                      <a:pt x="0" y="52"/>
                    </a:lnTo>
                    <a:lnTo>
                      <a:pt x="23" y="52"/>
                    </a:lnTo>
                    <a:lnTo>
                      <a:pt x="44" y="52"/>
                    </a:lnTo>
                    <a:lnTo>
                      <a:pt x="66" y="52"/>
                    </a:lnTo>
                    <a:lnTo>
                      <a:pt x="87" y="52"/>
                    </a:lnTo>
                    <a:lnTo>
                      <a:pt x="108" y="50"/>
                    </a:lnTo>
                    <a:lnTo>
                      <a:pt x="129" y="50"/>
                    </a:lnTo>
                    <a:lnTo>
                      <a:pt x="148" y="50"/>
                    </a:lnTo>
                    <a:lnTo>
                      <a:pt x="169" y="48"/>
                    </a:lnTo>
                    <a:lnTo>
                      <a:pt x="187" y="48"/>
                    </a:lnTo>
                    <a:lnTo>
                      <a:pt x="206" y="46"/>
                    </a:lnTo>
                    <a:lnTo>
                      <a:pt x="225" y="44"/>
                    </a:lnTo>
                    <a:lnTo>
                      <a:pt x="242" y="44"/>
                    </a:lnTo>
                    <a:lnTo>
                      <a:pt x="259" y="42"/>
                    </a:lnTo>
                    <a:lnTo>
                      <a:pt x="275" y="40"/>
                    </a:lnTo>
                    <a:lnTo>
                      <a:pt x="290" y="38"/>
                    </a:lnTo>
                    <a:lnTo>
                      <a:pt x="306" y="38"/>
                    </a:lnTo>
                    <a:lnTo>
                      <a:pt x="321" y="36"/>
                    </a:lnTo>
                    <a:lnTo>
                      <a:pt x="334" y="34"/>
                    </a:lnTo>
                    <a:lnTo>
                      <a:pt x="346" y="32"/>
                    </a:lnTo>
                    <a:lnTo>
                      <a:pt x="359" y="31"/>
                    </a:lnTo>
                    <a:lnTo>
                      <a:pt x="371" y="29"/>
                    </a:lnTo>
                    <a:lnTo>
                      <a:pt x="380" y="25"/>
                    </a:lnTo>
                    <a:lnTo>
                      <a:pt x="390" y="23"/>
                    </a:lnTo>
                    <a:lnTo>
                      <a:pt x="400" y="21"/>
                    </a:lnTo>
                    <a:lnTo>
                      <a:pt x="407" y="19"/>
                    </a:lnTo>
                    <a:lnTo>
                      <a:pt x="415" y="17"/>
                    </a:lnTo>
                    <a:lnTo>
                      <a:pt x="421" y="13"/>
                    </a:lnTo>
                    <a:lnTo>
                      <a:pt x="427" y="11"/>
                    </a:lnTo>
                    <a:lnTo>
                      <a:pt x="430" y="9"/>
                    </a:lnTo>
                    <a:lnTo>
                      <a:pt x="432" y="6"/>
                    </a:lnTo>
                    <a:lnTo>
                      <a:pt x="436" y="4"/>
                    </a:lnTo>
                    <a:lnTo>
                      <a:pt x="436" y="0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lnTo>
                      <a:pt x="423" y="6"/>
                    </a:lnTo>
                    <a:lnTo>
                      <a:pt x="419" y="9"/>
                    </a:lnTo>
                    <a:lnTo>
                      <a:pt x="415" y="11"/>
                    </a:lnTo>
                    <a:lnTo>
                      <a:pt x="409" y="13"/>
                    </a:lnTo>
                    <a:lnTo>
                      <a:pt x="402" y="15"/>
                    </a:lnTo>
                    <a:lnTo>
                      <a:pt x="394" y="17"/>
                    </a:lnTo>
                    <a:lnTo>
                      <a:pt x="386" y="19"/>
                    </a:lnTo>
                    <a:lnTo>
                      <a:pt x="377" y="21"/>
                    </a:lnTo>
                    <a:lnTo>
                      <a:pt x="367" y="23"/>
                    </a:lnTo>
                    <a:lnTo>
                      <a:pt x="356" y="27"/>
                    </a:lnTo>
                    <a:lnTo>
                      <a:pt x="344" y="29"/>
                    </a:lnTo>
                    <a:lnTo>
                      <a:pt x="331" y="31"/>
                    </a:lnTo>
                    <a:lnTo>
                      <a:pt x="317" y="31"/>
                    </a:lnTo>
                    <a:lnTo>
                      <a:pt x="304" y="32"/>
                    </a:lnTo>
                    <a:lnTo>
                      <a:pt x="288" y="34"/>
                    </a:lnTo>
                    <a:lnTo>
                      <a:pt x="273" y="36"/>
                    </a:lnTo>
                    <a:lnTo>
                      <a:pt x="258" y="38"/>
                    </a:lnTo>
                    <a:lnTo>
                      <a:pt x="240" y="40"/>
                    </a:lnTo>
                    <a:lnTo>
                      <a:pt x="223" y="40"/>
                    </a:lnTo>
                    <a:lnTo>
                      <a:pt x="206" y="42"/>
                    </a:lnTo>
                    <a:lnTo>
                      <a:pt x="187" y="42"/>
                    </a:lnTo>
                    <a:lnTo>
                      <a:pt x="167" y="44"/>
                    </a:lnTo>
                    <a:lnTo>
                      <a:pt x="148" y="44"/>
                    </a:lnTo>
                    <a:lnTo>
                      <a:pt x="129" y="46"/>
                    </a:lnTo>
                    <a:lnTo>
                      <a:pt x="108" y="46"/>
                    </a:lnTo>
                    <a:lnTo>
                      <a:pt x="87" y="46"/>
                    </a:lnTo>
                    <a:lnTo>
                      <a:pt x="66" y="48"/>
                    </a:lnTo>
                    <a:lnTo>
                      <a:pt x="44" y="48"/>
                    </a:lnTo>
                    <a:lnTo>
                      <a:pt x="23" y="48"/>
                    </a:lnTo>
                    <a:lnTo>
                      <a:pt x="0" y="48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05" name="Freeform 1522"/>
              <p:cNvSpPr>
                <a:spLocks/>
              </p:cNvSpPr>
              <p:nvPr/>
            </p:nvSpPr>
            <p:spPr bwMode="auto">
              <a:xfrm>
                <a:off x="2520" y="1826"/>
                <a:ext cx="218" cy="26"/>
              </a:xfrm>
              <a:custGeom>
                <a:avLst/>
                <a:gdLst>
                  <a:gd name="T0" fmla="*/ 0 w 436"/>
                  <a:gd name="T1" fmla="*/ 0 h 52"/>
                  <a:gd name="T2" fmla="*/ 1 w 436"/>
                  <a:gd name="T3" fmla="*/ 1 h 52"/>
                  <a:gd name="T4" fmla="*/ 2 w 436"/>
                  <a:gd name="T5" fmla="*/ 2 h 52"/>
                  <a:gd name="T6" fmla="*/ 3 w 436"/>
                  <a:gd name="T7" fmla="*/ 3 h 52"/>
                  <a:gd name="T8" fmla="*/ 5 w 436"/>
                  <a:gd name="T9" fmla="*/ 3 h 52"/>
                  <a:gd name="T10" fmla="*/ 7 w 436"/>
                  <a:gd name="T11" fmla="*/ 4 h 52"/>
                  <a:gd name="T12" fmla="*/ 10 w 436"/>
                  <a:gd name="T13" fmla="*/ 4 h 52"/>
                  <a:gd name="T14" fmla="*/ 13 w 436"/>
                  <a:gd name="T15" fmla="*/ 5 h 52"/>
                  <a:gd name="T16" fmla="*/ 17 w 436"/>
                  <a:gd name="T17" fmla="*/ 5 h 52"/>
                  <a:gd name="T18" fmla="*/ 21 w 436"/>
                  <a:gd name="T19" fmla="*/ 5 h 52"/>
                  <a:gd name="T20" fmla="*/ 25 w 436"/>
                  <a:gd name="T21" fmla="*/ 6 h 52"/>
                  <a:gd name="T22" fmla="*/ 29 w 436"/>
                  <a:gd name="T23" fmla="*/ 6 h 52"/>
                  <a:gd name="T24" fmla="*/ 34 w 436"/>
                  <a:gd name="T25" fmla="*/ 6 h 52"/>
                  <a:gd name="T26" fmla="*/ 39 w 436"/>
                  <a:gd name="T27" fmla="*/ 7 h 52"/>
                  <a:gd name="T28" fmla="*/ 44 w 436"/>
                  <a:gd name="T29" fmla="*/ 7 h 52"/>
                  <a:gd name="T30" fmla="*/ 49 w 436"/>
                  <a:gd name="T31" fmla="*/ 7 h 52"/>
                  <a:gd name="T32" fmla="*/ 55 w 436"/>
                  <a:gd name="T33" fmla="*/ 7 h 52"/>
                  <a:gd name="T34" fmla="*/ 52 w 436"/>
                  <a:gd name="T35" fmla="*/ 6 h 52"/>
                  <a:gd name="T36" fmla="*/ 47 w 436"/>
                  <a:gd name="T37" fmla="*/ 6 h 52"/>
                  <a:gd name="T38" fmla="*/ 42 w 436"/>
                  <a:gd name="T39" fmla="*/ 6 h 52"/>
                  <a:gd name="T40" fmla="*/ 36 w 436"/>
                  <a:gd name="T41" fmla="*/ 6 h 52"/>
                  <a:gd name="T42" fmla="*/ 32 w 436"/>
                  <a:gd name="T43" fmla="*/ 6 h 52"/>
                  <a:gd name="T44" fmla="*/ 27 w 436"/>
                  <a:gd name="T45" fmla="*/ 5 h 52"/>
                  <a:gd name="T46" fmla="*/ 23 w 436"/>
                  <a:gd name="T47" fmla="*/ 5 h 52"/>
                  <a:gd name="T48" fmla="*/ 19 w 436"/>
                  <a:gd name="T49" fmla="*/ 5 h 52"/>
                  <a:gd name="T50" fmla="*/ 15 w 436"/>
                  <a:gd name="T51" fmla="*/ 4 h 52"/>
                  <a:gd name="T52" fmla="*/ 12 w 436"/>
                  <a:gd name="T53" fmla="*/ 4 h 52"/>
                  <a:gd name="T54" fmla="*/ 9 w 436"/>
                  <a:gd name="T55" fmla="*/ 3 h 52"/>
                  <a:gd name="T56" fmla="*/ 7 w 436"/>
                  <a:gd name="T57" fmla="*/ 3 h 52"/>
                  <a:gd name="T58" fmla="*/ 5 w 436"/>
                  <a:gd name="T59" fmla="*/ 2 h 52"/>
                  <a:gd name="T60" fmla="*/ 3 w 436"/>
                  <a:gd name="T61" fmla="*/ 2 h 52"/>
                  <a:gd name="T62" fmla="*/ 2 w 436"/>
                  <a:gd name="T63" fmla="*/ 1 h 52"/>
                  <a:gd name="T64" fmla="*/ 2 w 436"/>
                  <a:gd name="T65" fmla="*/ 1 h 52"/>
                  <a:gd name="T66" fmla="*/ 0 w 436"/>
                  <a:gd name="T67" fmla="*/ 0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6" h="52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9"/>
                    </a:lnTo>
                    <a:lnTo>
                      <a:pt x="10" y="11"/>
                    </a:lnTo>
                    <a:lnTo>
                      <a:pt x="16" y="13"/>
                    </a:lnTo>
                    <a:lnTo>
                      <a:pt x="21" y="17"/>
                    </a:lnTo>
                    <a:lnTo>
                      <a:pt x="29" y="19"/>
                    </a:lnTo>
                    <a:lnTo>
                      <a:pt x="37" y="21"/>
                    </a:lnTo>
                    <a:lnTo>
                      <a:pt x="45" y="23"/>
                    </a:lnTo>
                    <a:lnTo>
                      <a:pt x="56" y="25"/>
                    </a:lnTo>
                    <a:lnTo>
                      <a:pt x="66" y="29"/>
                    </a:lnTo>
                    <a:lnTo>
                      <a:pt x="77" y="31"/>
                    </a:lnTo>
                    <a:lnTo>
                      <a:pt x="89" y="32"/>
                    </a:lnTo>
                    <a:lnTo>
                      <a:pt x="102" y="34"/>
                    </a:lnTo>
                    <a:lnTo>
                      <a:pt x="116" y="36"/>
                    </a:lnTo>
                    <a:lnTo>
                      <a:pt x="131" y="38"/>
                    </a:lnTo>
                    <a:lnTo>
                      <a:pt x="146" y="38"/>
                    </a:lnTo>
                    <a:lnTo>
                      <a:pt x="162" y="40"/>
                    </a:lnTo>
                    <a:lnTo>
                      <a:pt x="177" y="42"/>
                    </a:lnTo>
                    <a:lnTo>
                      <a:pt x="194" y="44"/>
                    </a:lnTo>
                    <a:lnTo>
                      <a:pt x="212" y="44"/>
                    </a:lnTo>
                    <a:lnTo>
                      <a:pt x="231" y="46"/>
                    </a:lnTo>
                    <a:lnTo>
                      <a:pt x="248" y="48"/>
                    </a:lnTo>
                    <a:lnTo>
                      <a:pt x="269" y="48"/>
                    </a:lnTo>
                    <a:lnTo>
                      <a:pt x="288" y="50"/>
                    </a:lnTo>
                    <a:lnTo>
                      <a:pt x="308" y="50"/>
                    </a:lnTo>
                    <a:lnTo>
                      <a:pt x="329" y="50"/>
                    </a:lnTo>
                    <a:lnTo>
                      <a:pt x="350" y="52"/>
                    </a:lnTo>
                    <a:lnTo>
                      <a:pt x="371" y="52"/>
                    </a:lnTo>
                    <a:lnTo>
                      <a:pt x="392" y="52"/>
                    </a:lnTo>
                    <a:lnTo>
                      <a:pt x="415" y="52"/>
                    </a:lnTo>
                    <a:lnTo>
                      <a:pt x="436" y="52"/>
                    </a:lnTo>
                    <a:lnTo>
                      <a:pt x="436" y="48"/>
                    </a:lnTo>
                    <a:lnTo>
                      <a:pt x="415" y="48"/>
                    </a:lnTo>
                    <a:lnTo>
                      <a:pt x="392" y="48"/>
                    </a:lnTo>
                    <a:lnTo>
                      <a:pt x="371" y="48"/>
                    </a:lnTo>
                    <a:lnTo>
                      <a:pt x="350" y="46"/>
                    </a:lnTo>
                    <a:lnTo>
                      <a:pt x="329" y="46"/>
                    </a:lnTo>
                    <a:lnTo>
                      <a:pt x="308" y="46"/>
                    </a:lnTo>
                    <a:lnTo>
                      <a:pt x="288" y="44"/>
                    </a:lnTo>
                    <a:lnTo>
                      <a:pt x="269" y="44"/>
                    </a:lnTo>
                    <a:lnTo>
                      <a:pt x="250" y="42"/>
                    </a:lnTo>
                    <a:lnTo>
                      <a:pt x="231" y="42"/>
                    </a:lnTo>
                    <a:lnTo>
                      <a:pt x="213" y="40"/>
                    </a:lnTo>
                    <a:lnTo>
                      <a:pt x="196" y="40"/>
                    </a:lnTo>
                    <a:lnTo>
                      <a:pt x="179" y="38"/>
                    </a:lnTo>
                    <a:lnTo>
                      <a:pt x="164" y="36"/>
                    </a:lnTo>
                    <a:lnTo>
                      <a:pt x="148" y="34"/>
                    </a:lnTo>
                    <a:lnTo>
                      <a:pt x="133" y="32"/>
                    </a:lnTo>
                    <a:lnTo>
                      <a:pt x="117" y="31"/>
                    </a:lnTo>
                    <a:lnTo>
                      <a:pt x="106" y="31"/>
                    </a:lnTo>
                    <a:lnTo>
                      <a:pt x="93" y="29"/>
                    </a:lnTo>
                    <a:lnTo>
                      <a:pt x="81" y="27"/>
                    </a:lnTo>
                    <a:lnTo>
                      <a:pt x="69" y="23"/>
                    </a:lnTo>
                    <a:lnTo>
                      <a:pt x="60" y="21"/>
                    </a:lnTo>
                    <a:lnTo>
                      <a:pt x="50" y="19"/>
                    </a:lnTo>
                    <a:lnTo>
                      <a:pt x="41" y="17"/>
                    </a:lnTo>
                    <a:lnTo>
                      <a:pt x="33" y="15"/>
                    </a:lnTo>
                    <a:lnTo>
                      <a:pt x="27" y="13"/>
                    </a:lnTo>
                    <a:lnTo>
                      <a:pt x="21" y="11"/>
                    </a:lnTo>
                    <a:lnTo>
                      <a:pt x="18" y="9"/>
                    </a:lnTo>
                    <a:lnTo>
                      <a:pt x="14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06" name="Freeform 1523"/>
              <p:cNvSpPr>
                <a:spLocks/>
              </p:cNvSpPr>
              <p:nvPr/>
            </p:nvSpPr>
            <p:spPr bwMode="auto">
              <a:xfrm>
                <a:off x="2520" y="1800"/>
                <a:ext cx="218" cy="26"/>
              </a:xfrm>
              <a:custGeom>
                <a:avLst/>
                <a:gdLst>
                  <a:gd name="T0" fmla="*/ 55 w 436"/>
                  <a:gd name="T1" fmla="*/ 0 h 52"/>
                  <a:gd name="T2" fmla="*/ 49 w 436"/>
                  <a:gd name="T3" fmla="*/ 1 h 52"/>
                  <a:gd name="T4" fmla="*/ 44 w 436"/>
                  <a:gd name="T5" fmla="*/ 1 h 52"/>
                  <a:gd name="T6" fmla="*/ 39 w 436"/>
                  <a:gd name="T7" fmla="*/ 1 h 52"/>
                  <a:gd name="T8" fmla="*/ 34 w 436"/>
                  <a:gd name="T9" fmla="*/ 1 h 52"/>
                  <a:gd name="T10" fmla="*/ 29 w 436"/>
                  <a:gd name="T11" fmla="*/ 1 h 52"/>
                  <a:gd name="T12" fmla="*/ 25 w 436"/>
                  <a:gd name="T13" fmla="*/ 2 h 52"/>
                  <a:gd name="T14" fmla="*/ 21 w 436"/>
                  <a:gd name="T15" fmla="*/ 2 h 52"/>
                  <a:gd name="T16" fmla="*/ 17 w 436"/>
                  <a:gd name="T17" fmla="*/ 2 h 52"/>
                  <a:gd name="T18" fmla="*/ 13 w 436"/>
                  <a:gd name="T19" fmla="*/ 3 h 52"/>
                  <a:gd name="T20" fmla="*/ 10 w 436"/>
                  <a:gd name="T21" fmla="*/ 3 h 52"/>
                  <a:gd name="T22" fmla="*/ 7 w 436"/>
                  <a:gd name="T23" fmla="*/ 4 h 52"/>
                  <a:gd name="T24" fmla="*/ 5 w 436"/>
                  <a:gd name="T25" fmla="*/ 4 h 52"/>
                  <a:gd name="T26" fmla="*/ 3 w 436"/>
                  <a:gd name="T27" fmla="*/ 5 h 52"/>
                  <a:gd name="T28" fmla="*/ 2 w 436"/>
                  <a:gd name="T29" fmla="*/ 5 h 52"/>
                  <a:gd name="T30" fmla="*/ 1 w 436"/>
                  <a:gd name="T31" fmla="*/ 6 h 52"/>
                  <a:gd name="T32" fmla="*/ 0 w 436"/>
                  <a:gd name="T33" fmla="*/ 7 h 52"/>
                  <a:gd name="T34" fmla="*/ 2 w 436"/>
                  <a:gd name="T35" fmla="*/ 7 h 52"/>
                  <a:gd name="T36" fmla="*/ 2 w 436"/>
                  <a:gd name="T37" fmla="*/ 6 h 52"/>
                  <a:gd name="T38" fmla="*/ 3 w 436"/>
                  <a:gd name="T39" fmla="*/ 5 h 52"/>
                  <a:gd name="T40" fmla="*/ 5 w 436"/>
                  <a:gd name="T41" fmla="*/ 5 h 52"/>
                  <a:gd name="T42" fmla="*/ 7 w 436"/>
                  <a:gd name="T43" fmla="*/ 5 h 52"/>
                  <a:gd name="T44" fmla="*/ 9 w 436"/>
                  <a:gd name="T45" fmla="*/ 4 h 52"/>
                  <a:gd name="T46" fmla="*/ 12 w 436"/>
                  <a:gd name="T47" fmla="*/ 4 h 52"/>
                  <a:gd name="T48" fmla="*/ 15 w 436"/>
                  <a:gd name="T49" fmla="*/ 3 h 52"/>
                  <a:gd name="T50" fmla="*/ 19 w 436"/>
                  <a:gd name="T51" fmla="*/ 3 h 52"/>
                  <a:gd name="T52" fmla="*/ 23 w 436"/>
                  <a:gd name="T53" fmla="*/ 2 h 52"/>
                  <a:gd name="T54" fmla="*/ 27 w 436"/>
                  <a:gd name="T55" fmla="*/ 2 h 52"/>
                  <a:gd name="T56" fmla="*/ 32 w 436"/>
                  <a:gd name="T57" fmla="*/ 2 h 52"/>
                  <a:gd name="T58" fmla="*/ 36 w 436"/>
                  <a:gd name="T59" fmla="*/ 1 h 52"/>
                  <a:gd name="T60" fmla="*/ 42 w 436"/>
                  <a:gd name="T61" fmla="*/ 1 h 52"/>
                  <a:gd name="T62" fmla="*/ 47 w 436"/>
                  <a:gd name="T63" fmla="*/ 1 h 52"/>
                  <a:gd name="T64" fmla="*/ 52 w 436"/>
                  <a:gd name="T65" fmla="*/ 1 h 52"/>
                  <a:gd name="T66" fmla="*/ 55 w 436"/>
                  <a:gd name="T67" fmla="*/ 0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6" h="52">
                    <a:moveTo>
                      <a:pt x="436" y="0"/>
                    </a:moveTo>
                    <a:lnTo>
                      <a:pt x="436" y="0"/>
                    </a:lnTo>
                    <a:lnTo>
                      <a:pt x="415" y="2"/>
                    </a:lnTo>
                    <a:lnTo>
                      <a:pt x="392" y="2"/>
                    </a:lnTo>
                    <a:lnTo>
                      <a:pt x="371" y="2"/>
                    </a:lnTo>
                    <a:lnTo>
                      <a:pt x="350" y="2"/>
                    </a:lnTo>
                    <a:lnTo>
                      <a:pt x="329" y="2"/>
                    </a:lnTo>
                    <a:lnTo>
                      <a:pt x="308" y="4"/>
                    </a:lnTo>
                    <a:lnTo>
                      <a:pt x="288" y="4"/>
                    </a:lnTo>
                    <a:lnTo>
                      <a:pt x="269" y="4"/>
                    </a:lnTo>
                    <a:lnTo>
                      <a:pt x="248" y="6"/>
                    </a:lnTo>
                    <a:lnTo>
                      <a:pt x="231" y="8"/>
                    </a:lnTo>
                    <a:lnTo>
                      <a:pt x="212" y="8"/>
                    </a:lnTo>
                    <a:lnTo>
                      <a:pt x="194" y="10"/>
                    </a:lnTo>
                    <a:lnTo>
                      <a:pt x="177" y="11"/>
                    </a:lnTo>
                    <a:lnTo>
                      <a:pt x="162" y="11"/>
                    </a:lnTo>
                    <a:lnTo>
                      <a:pt x="146" y="13"/>
                    </a:lnTo>
                    <a:lnTo>
                      <a:pt x="131" y="15"/>
                    </a:lnTo>
                    <a:lnTo>
                      <a:pt x="116" y="17"/>
                    </a:lnTo>
                    <a:lnTo>
                      <a:pt x="102" y="19"/>
                    </a:lnTo>
                    <a:lnTo>
                      <a:pt x="89" y="21"/>
                    </a:lnTo>
                    <a:lnTo>
                      <a:pt x="77" y="23"/>
                    </a:lnTo>
                    <a:lnTo>
                      <a:pt x="66" y="25"/>
                    </a:lnTo>
                    <a:lnTo>
                      <a:pt x="56" y="27"/>
                    </a:lnTo>
                    <a:lnTo>
                      <a:pt x="45" y="29"/>
                    </a:lnTo>
                    <a:lnTo>
                      <a:pt x="37" y="31"/>
                    </a:lnTo>
                    <a:lnTo>
                      <a:pt x="29" y="33"/>
                    </a:lnTo>
                    <a:lnTo>
                      <a:pt x="21" y="36"/>
                    </a:lnTo>
                    <a:lnTo>
                      <a:pt x="16" y="38"/>
                    </a:lnTo>
                    <a:lnTo>
                      <a:pt x="10" y="40"/>
                    </a:lnTo>
                    <a:lnTo>
                      <a:pt x="6" y="44"/>
                    </a:lnTo>
                    <a:lnTo>
                      <a:pt x="2" y="46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10" y="52"/>
                    </a:lnTo>
                    <a:lnTo>
                      <a:pt x="10" y="50"/>
                    </a:lnTo>
                    <a:lnTo>
                      <a:pt x="12" y="48"/>
                    </a:lnTo>
                    <a:lnTo>
                      <a:pt x="14" y="46"/>
                    </a:lnTo>
                    <a:lnTo>
                      <a:pt x="18" y="44"/>
                    </a:lnTo>
                    <a:lnTo>
                      <a:pt x="21" y="40"/>
                    </a:lnTo>
                    <a:lnTo>
                      <a:pt x="27" y="38"/>
                    </a:lnTo>
                    <a:lnTo>
                      <a:pt x="33" y="36"/>
                    </a:lnTo>
                    <a:lnTo>
                      <a:pt x="41" y="35"/>
                    </a:lnTo>
                    <a:lnTo>
                      <a:pt x="50" y="33"/>
                    </a:lnTo>
                    <a:lnTo>
                      <a:pt x="60" y="31"/>
                    </a:lnTo>
                    <a:lnTo>
                      <a:pt x="69" y="29"/>
                    </a:lnTo>
                    <a:lnTo>
                      <a:pt x="81" y="27"/>
                    </a:lnTo>
                    <a:lnTo>
                      <a:pt x="93" y="25"/>
                    </a:lnTo>
                    <a:lnTo>
                      <a:pt x="106" y="23"/>
                    </a:lnTo>
                    <a:lnTo>
                      <a:pt x="117" y="21"/>
                    </a:lnTo>
                    <a:lnTo>
                      <a:pt x="133" y="19"/>
                    </a:lnTo>
                    <a:lnTo>
                      <a:pt x="148" y="17"/>
                    </a:lnTo>
                    <a:lnTo>
                      <a:pt x="164" y="15"/>
                    </a:lnTo>
                    <a:lnTo>
                      <a:pt x="179" y="15"/>
                    </a:lnTo>
                    <a:lnTo>
                      <a:pt x="196" y="13"/>
                    </a:lnTo>
                    <a:lnTo>
                      <a:pt x="213" y="11"/>
                    </a:lnTo>
                    <a:lnTo>
                      <a:pt x="231" y="11"/>
                    </a:lnTo>
                    <a:lnTo>
                      <a:pt x="250" y="10"/>
                    </a:lnTo>
                    <a:lnTo>
                      <a:pt x="269" y="10"/>
                    </a:lnTo>
                    <a:lnTo>
                      <a:pt x="288" y="8"/>
                    </a:lnTo>
                    <a:lnTo>
                      <a:pt x="308" y="8"/>
                    </a:lnTo>
                    <a:lnTo>
                      <a:pt x="329" y="6"/>
                    </a:lnTo>
                    <a:lnTo>
                      <a:pt x="350" y="6"/>
                    </a:lnTo>
                    <a:lnTo>
                      <a:pt x="371" y="6"/>
                    </a:lnTo>
                    <a:lnTo>
                      <a:pt x="392" y="6"/>
                    </a:lnTo>
                    <a:lnTo>
                      <a:pt x="415" y="6"/>
                    </a:lnTo>
                    <a:lnTo>
                      <a:pt x="436" y="6"/>
                    </a:lnTo>
                    <a:lnTo>
                      <a:pt x="4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07" name="Rectangle 1524"/>
              <p:cNvSpPr>
                <a:spLocks noChangeArrowheads="1"/>
              </p:cNvSpPr>
              <p:nvPr/>
            </p:nvSpPr>
            <p:spPr bwMode="auto">
              <a:xfrm>
                <a:off x="2523" y="1610"/>
                <a:ext cx="3" cy="216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08" name="Rectangle 1525"/>
              <p:cNvSpPr>
                <a:spLocks noChangeArrowheads="1"/>
              </p:cNvSpPr>
              <p:nvPr/>
            </p:nvSpPr>
            <p:spPr bwMode="auto">
              <a:xfrm>
                <a:off x="2526" y="1610"/>
                <a:ext cx="4" cy="216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09" name="Rectangle 1526"/>
              <p:cNvSpPr>
                <a:spLocks noChangeArrowheads="1"/>
              </p:cNvSpPr>
              <p:nvPr/>
            </p:nvSpPr>
            <p:spPr bwMode="auto">
              <a:xfrm>
                <a:off x="2530" y="1610"/>
                <a:ext cx="3" cy="21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10" name="Rectangle 1527"/>
              <p:cNvSpPr>
                <a:spLocks noChangeArrowheads="1"/>
              </p:cNvSpPr>
              <p:nvPr/>
            </p:nvSpPr>
            <p:spPr bwMode="auto">
              <a:xfrm>
                <a:off x="2533" y="1610"/>
                <a:ext cx="3" cy="216"/>
              </a:xfrm>
              <a:prstGeom prst="rect">
                <a:avLst/>
              </a:pr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11" name="Rectangle 1528"/>
              <p:cNvSpPr>
                <a:spLocks noChangeArrowheads="1"/>
              </p:cNvSpPr>
              <p:nvPr/>
            </p:nvSpPr>
            <p:spPr bwMode="auto">
              <a:xfrm>
                <a:off x="2536" y="1610"/>
                <a:ext cx="3" cy="216"/>
              </a:xfrm>
              <a:prstGeom prst="rect">
                <a:avLst/>
              </a:pr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12" name="Rectangle 1529"/>
              <p:cNvSpPr>
                <a:spLocks noChangeArrowheads="1"/>
              </p:cNvSpPr>
              <p:nvPr/>
            </p:nvSpPr>
            <p:spPr bwMode="auto">
              <a:xfrm>
                <a:off x="2539" y="1610"/>
                <a:ext cx="3" cy="216"/>
              </a:xfrm>
              <a:prstGeom prst="rect">
                <a:avLst/>
              </a:pr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13" name="Rectangle 1530"/>
              <p:cNvSpPr>
                <a:spLocks noChangeArrowheads="1"/>
              </p:cNvSpPr>
              <p:nvPr/>
            </p:nvSpPr>
            <p:spPr bwMode="auto">
              <a:xfrm>
                <a:off x="2542" y="1610"/>
                <a:ext cx="4" cy="216"/>
              </a:xfrm>
              <a:prstGeom prst="rect">
                <a:avLst/>
              </a:pr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14" name="Rectangle 1531"/>
              <p:cNvSpPr>
                <a:spLocks noChangeArrowheads="1"/>
              </p:cNvSpPr>
              <p:nvPr/>
            </p:nvSpPr>
            <p:spPr bwMode="auto">
              <a:xfrm>
                <a:off x="2546" y="1610"/>
                <a:ext cx="3" cy="216"/>
              </a:xfrm>
              <a:prstGeom prst="rect">
                <a:avLst/>
              </a:pr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15" name="Rectangle 1532"/>
              <p:cNvSpPr>
                <a:spLocks noChangeArrowheads="1"/>
              </p:cNvSpPr>
              <p:nvPr/>
            </p:nvSpPr>
            <p:spPr bwMode="auto">
              <a:xfrm>
                <a:off x="2549" y="1610"/>
                <a:ext cx="4" cy="216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16" name="Rectangle 1533"/>
              <p:cNvSpPr>
                <a:spLocks noChangeArrowheads="1"/>
              </p:cNvSpPr>
              <p:nvPr/>
            </p:nvSpPr>
            <p:spPr bwMode="auto">
              <a:xfrm>
                <a:off x="2553" y="1610"/>
                <a:ext cx="4" cy="216"/>
              </a:xfrm>
              <a:prstGeom prst="rect">
                <a:avLst/>
              </a:pr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17" name="Rectangle 1534"/>
              <p:cNvSpPr>
                <a:spLocks noChangeArrowheads="1"/>
              </p:cNvSpPr>
              <p:nvPr/>
            </p:nvSpPr>
            <p:spPr bwMode="auto">
              <a:xfrm>
                <a:off x="2557" y="1610"/>
                <a:ext cx="3" cy="216"/>
              </a:xfrm>
              <a:prstGeom prst="rect">
                <a:avLst/>
              </a:pr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18" name="Rectangle 1535"/>
              <p:cNvSpPr>
                <a:spLocks noChangeArrowheads="1"/>
              </p:cNvSpPr>
              <p:nvPr/>
            </p:nvSpPr>
            <p:spPr bwMode="auto">
              <a:xfrm>
                <a:off x="2560" y="1610"/>
                <a:ext cx="3" cy="216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19" name="Rectangle 1536"/>
              <p:cNvSpPr>
                <a:spLocks noChangeArrowheads="1"/>
              </p:cNvSpPr>
              <p:nvPr/>
            </p:nvSpPr>
            <p:spPr bwMode="auto">
              <a:xfrm>
                <a:off x="2563" y="1610"/>
                <a:ext cx="3" cy="216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20" name="Rectangle 1537"/>
              <p:cNvSpPr>
                <a:spLocks noChangeArrowheads="1"/>
              </p:cNvSpPr>
              <p:nvPr/>
            </p:nvSpPr>
            <p:spPr bwMode="auto">
              <a:xfrm>
                <a:off x="2566" y="1610"/>
                <a:ext cx="4" cy="216"/>
              </a:xfrm>
              <a:prstGeom prst="rect">
                <a:avLst/>
              </a:pr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21" name="Rectangle 1538"/>
              <p:cNvSpPr>
                <a:spLocks noChangeArrowheads="1"/>
              </p:cNvSpPr>
              <p:nvPr/>
            </p:nvSpPr>
            <p:spPr bwMode="auto">
              <a:xfrm>
                <a:off x="2570" y="1610"/>
                <a:ext cx="3" cy="216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22" name="Rectangle 1539"/>
              <p:cNvSpPr>
                <a:spLocks noChangeArrowheads="1"/>
              </p:cNvSpPr>
              <p:nvPr/>
            </p:nvSpPr>
            <p:spPr bwMode="auto">
              <a:xfrm>
                <a:off x="2573" y="1610"/>
                <a:ext cx="4" cy="216"/>
              </a:xfrm>
              <a:prstGeom prst="rect">
                <a:avLst/>
              </a:pr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23" name="Rectangle 1540"/>
              <p:cNvSpPr>
                <a:spLocks noChangeArrowheads="1"/>
              </p:cNvSpPr>
              <p:nvPr/>
            </p:nvSpPr>
            <p:spPr bwMode="auto">
              <a:xfrm>
                <a:off x="2577" y="1610"/>
                <a:ext cx="3" cy="216"/>
              </a:xfrm>
              <a:prstGeom prst="rect">
                <a:avLst/>
              </a:pr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24" name="Rectangle 1541"/>
              <p:cNvSpPr>
                <a:spLocks noChangeArrowheads="1"/>
              </p:cNvSpPr>
              <p:nvPr/>
            </p:nvSpPr>
            <p:spPr bwMode="auto">
              <a:xfrm>
                <a:off x="2580" y="1610"/>
                <a:ext cx="3" cy="216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25" name="Rectangle 1542"/>
              <p:cNvSpPr>
                <a:spLocks noChangeArrowheads="1"/>
              </p:cNvSpPr>
              <p:nvPr/>
            </p:nvSpPr>
            <p:spPr bwMode="auto">
              <a:xfrm>
                <a:off x="2583" y="1610"/>
                <a:ext cx="3" cy="216"/>
              </a:xfrm>
              <a:prstGeom prst="rect">
                <a:avLst/>
              </a:pr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26" name="Rectangle 1543"/>
              <p:cNvSpPr>
                <a:spLocks noChangeArrowheads="1"/>
              </p:cNvSpPr>
              <p:nvPr/>
            </p:nvSpPr>
            <p:spPr bwMode="auto">
              <a:xfrm>
                <a:off x="2586" y="1610"/>
                <a:ext cx="4" cy="216"/>
              </a:xfrm>
              <a:prstGeom prst="rect">
                <a:avLst/>
              </a:pr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27" name="Rectangle 1544"/>
              <p:cNvSpPr>
                <a:spLocks noChangeArrowheads="1"/>
              </p:cNvSpPr>
              <p:nvPr/>
            </p:nvSpPr>
            <p:spPr bwMode="auto">
              <a:xfrm>
                <a:off x="2590" y="1610"/>
                <a:ext cx="3" cy="216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28" name="Rectangle 1545"/>
              <p:cNvSpPr>
                <a:spLocks noChangeArrowheads="1"/>
              </p:cNvSpPr>
              <p:nvPr/>
            </p:nvSpPr>
            <p:spPr bwMode="auto">
              <a:xfrm>
                <a:off x="2593" y="1610"/>
                <a:ext cx="4" cy="216"/>
              </a:xfrm>
              <a:prstGeom prst="rect">
                <a:avLst/>
              </a:pr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29" name="Rectangle 1546"/>
              <p:cNvSpPr>
                <a:spLocks noChangeArrowheads="1"/>
              </p:cNvSpPr>
              <p:nvPr/>
            </p:nvSpPr>
            <p:spPr bwMode="auto">
              <a:xfrm>
                <a:off x="2597" y="1610"/>
                <a:ext cx="3" cy="216"/>
              </a:xfrm>
              <a:prstGeom prst="rect">
                <a:avLst/>
              </a:pr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30" name="Rectangle 1547"/>
              <p:cNvSpPr>
                <a:spLocks noChangeArrowheads="1"/>
              </p:cNvSpPr>
              <p:nvPr/>
            </p:nvSpPr>
            <p:spPr bwMode="auto">
              <a:xfrm>
                <a:off x="2600" y="1610"/>
                <a:ext cx="4" cy="216"/>
              </a:xfrm>
              <a:prstGeom prst="rect">
                <a:avLst/>
              </a:pr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31" name="Rectangle 1548"/>
              <p:cNvSpPr>
                <a:spLocks noChangeArrowheads="1"/>
              </p:cNvSpPr>
              <p:nvPr/>
            </p:nvSpPr>
            <p:spPr bwMode="auto">
              <a:xfrm>
                <a:off x="2604" y="1610"/>
                <a:ext cx="3" cy="216"/>
              </a:xfrm>
              <a:prstGeom prst="rect">
                <a:avLst/>
              </a:pr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32" name="Rectangle 1549"/>
              <p:cNvSpPr>
                <a:spLocks noChangeArrowheads="1"/>
              </p:cNvSpPr>
              <p:nvPr/>
            </p:nvSpPr>
            <p:spPr bwMode="auto">
              <a:xfrm>
                <a:off x="2607" y="1610"/>
                <a:ext cx="3" cy="216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33" name="Rectangle 1550"/>
              <p:cNvSpPr>
                <a:spLocks noChangeArrowheads="1"/>
              </p:cNvSpPr>
              <p:nvPr/>
            </p:nvSpPr>
            <p:spPr bwMode="auto">
              <a:xfrm>
                <a:off x="2610" y="1610"/>
                <a:ext cx="3" cy="216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34" name="Rectangle 1551"/>
              <p:cNvSpPr>
                <a:spLocks noChangeArrowheads="1"/>
              </p:cNvSpPr>
              <p:nvPr/>
            </p:nvSpPr>
            <p:spPr bwMode="auto">
              <a:xfrm>
                <a:off x="2613" y="1610"/>
                <a:ext cx="4" cy="216"/>
              </a:xfrm>
              <a:prstGeom prst="rect">
                <a:avLst/>
              </a:pr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35" name="Rectangle 1552"/>
              <p:cNvSpPr>
                <a:spLocks noChangeArrowheads="1"/>
              </p:cNvSpPr>
              <p:nvPr/>
            </p:nvSpPr>
            <p:spPr bwMode="auto">
              <a:xfrm>
                <a:off x="2617" y="1610"/>
                <a:ext cx="3" cy="216"/>
              </a:xfrm>
              <a:prstGeom prst="rect">
                <a:avLst/>
              </a:pr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36" name="Rectangle 1553"/>
              <p:cNvSpPr>
                <a:spLocks noChangeArrowheads="1"/>
              </p:cNvSpPr>
              <p:nvPr/>
            </p:nvSpPr>
            <p:spPr bwMode="auto">
              <a:xfrm>
                <a:off x="2620" y="1610"/>
                <a:ext cx="4" cy="216"/>
              </a:xfrm>
              <a:prstGeom prst="rect">
                <a:avLst/>
              </a:pr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37" name="Rectangle 1554"/>
              <p:cNvSpPr>
                <a:spLocks noChangeArrowheads="1"/>
              </p:cNvSpPr>
              <p:nvPr/>
            </p:nvSpPr>
            <p:spPr bwMode="auto">
              <a:xfrm>
                <a:off x="2624" y="1610"/>
                <a:ext cx="3" cy="216"/>
              </a:xfrm>
              <a:prstGeom prst="rect">
                <a:avLst/>
              </a:pr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38" name="Rectangle 1555"/>
              <p:cNvSpPr>
                <a:spLocks noChangeArrowheads="1"/>
              </p:cNvSpPr>
              <p:nvPr/>
            </p:nvSpPr>
            <p:spPr bwMode="auto">
              <a:xfrm>
                <a:off x="2627" y="1610"/>
                <a:ext cx="4" cy="216"/>
              </a:xfrm>
              <a:prstGeom prst="rect">
                <a:avLst/>
              </a:pr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39" name="Rectangle 1556"/>
              <p:cNvSpPr>
                <a:spLocks noChangeArrowheads="1"/>
              </p:cNvSpPr>
              <p:nvPr/>
            </p:nvSpPr>
            <p:spPr bwMode="auto">
              <a:xfrm>
                <a:off x="2631" y="1610"/>
                <a:ext cx="2" cy="216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40" name="Rectangle 1557"/>
              <p:cNvSpPr>
                <a:spLocks noChangeArrowheads="1"/>
              </p:cNvSpPr>
              <p:nvPr/>
            </p:nvSpPr>
            <p:spPr bwMode="auto">
              <a:xfrm>
                <a:off x="2633" y="1610"/>
                <a:ext cx="4" cy="21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41" name="Rectangle 1558"/>
              <p:cNvSpPr>
                <a:spLocks noChangeArrowheads="1"/>
              </p:cNvSpPr>
              <p:nvPr/>
            </p:nvSpPr>
            <p:spPr bwMode="auto">
              <a:xfrm>
                <a:off x="2637" y="1610"/>
                <a:ext cx="3" cy="216"/>
              </a:xfrm>
              <a:prstGeom prst="rect">
                <a:avLst/>
              </a:pr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42" name="Rectangle 1559"/>
              <p:cNvSpPr>
                <a:spLocks noChangeArrowheads="1"/>
              </p:cNvSpPr>
              <p:nvPr/>
            </p:nvSpPr>
            <p:spPr bwMode="auto">
              <a:xfrm>
                <a:off x="2640" y="1610"/>
                <a:ext cx="4" cy="216"/>
              </a:xfrm>
              <a:prstGeom prst="rect">
                <a:avLst/>
              </a:pr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43" name="Rectangle 1560"/>
              <p:cNvSpPr>
                <a:spLocks noChangeArrowheads="1"/>
              </p:cNvSpPr>
              <p:nvPr/>
            </p:nvSpPr>
            <p:spPr bwMode="auto">
              <a:xfrm>
                <a:off x="2644" y="1610"/>
                <a:ext cx="3" cy="216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44" name="Rectangle 1561"/>
              <p:cNvSpPr>
                <a:spLocks noChangeArrowheads="1"/>
              </p:cNvSpPr>
              <p:nvPr/>
            </p:nvSpPr>
            <p:spPr bwMode="auto">
              <a:xfrm>
                <a:off x="2647" y="1610"/>
                <a:ext cx="4" cy="216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45" name="Rectangle 1562"/>
              <p:cNvSpPr>
                <a:spLocks noChangeArrowheads="1"/>
              </p:cNvSpPr>
              <p:nvPr/>
            </p:nvSpPr>
            <p:spPr bwMode="auto">
              <a:xfrm>
                <a:off x="2651" y="1610"/>
                <a:ext cx="3" cy="216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46" name="Rectangle 1563"/>
              <p:cNvSpPr>
                <a:spLocks noChangeArrowheads="1"/>
              </p:cNvSpPr>
              <p:nvPr/>
            </p:nvSpPr>
            <p:spPr bwMode="auto">
              <a:xfrm>
                <a:off x="2654" y="1610"/>
                <a:ext cx="3" cy="216"/>
              </a:xfrm>
              <a:prstGeom prst="rect">
                <a:avLst/>
              </a:pr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47" name="Rectangle 1564"/>
              <p:cNvSpPr>
                <a:spLocks noChangeArrowheads="1"/>
              </p:cNvSpPr>
              <p:nvPr/>
            </p:nvSpPr>
            <p:spPr bwMode="auto">
              <a:xfrm>
                <a:off x="2657" y="1610"/>
                <a:ext cx="3" cy="216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48" name="Rectangle 1565"/>
              <p:cNvSpPr>
                <a:spLocks noChangeArrowheads="1"/>
              </p:cNvSpPr>
              <p:nvPr/>
            </p:nvSpPr>
            <p:spPr bwMode="auto">
              <a:xfrm>
                <a:off x="2660" y="1610"/>
                <a:ext cx="4" cy="216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49" name="Rectangle 1566"/>
              <p:cNvSpPr>
                <a:spLocks noChangeArrowheads="1"/>
              </p:cNvSpPr>
              <p:nvPr/>
            </p:nvSpPr>
            <p:spPr bwMode="auto">
              <a:xfrm>
                <a:off x="2664" y="1610"/>
                <a:ext cx="3" cy="216"/>
              </a:xfrm>
              <a:prstGeom prst="rect">
                <a:avLst/>
              </a:pr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50" name="Rectangle 1567"/>
              <p:cNvSpPr>
                <a:spLocks noChangeArrowheads="1"/>
              </p:cNvSpPr>
              <p:nvPr/>
            </p:nvSpPr>
            <p:spPr bwMode="auto">
              <a:xfrm>
                <a:off x="2667" y="1610"/>
                <a:ext cx="4" cy="21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51" name="Rectangle 1568"/>
              <p:cNvSpPr>
                <a:spLocks noChangeArrowheads="1"/>
              </p:cNvSpPr>
              <p:nvPr/>
            </p:nvSpPr>
            <p:spPr bwMode="auto">
              <a:xfrm>
                <a:off x="2671" y="1610"/>
                <a:ext cx="3" cy="216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52" name="Rectangle 1569"/>
              <p:cNvSpPr>
                <a:spLocks noChangeArrowheads="1"/>
              </p:cNvSpPr>
              <p:nvPr/>
            </p:nvSpPr>
            <p:spPr bwMode="auto">
              <a:xfrm>
                <a:off x="2674" y="1610"/>
                <a:ext cx="4" cy="216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53" name="Rectangle 1570"/>
              <p:cNvSpPr>
                <a:spLocks noChangeArrowheads="1"/>
              </p:cNvSpPr>
              <p:nvPr/>
            </p:nvSpPr>
            <p:spPr bwMode="auto">
              <a:xfrm>
                <a:off x="2678" y="1610"/>
                <a:ext cx="3" cy="216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54" name="Rectangle 1571"/>
              <p:cNvSpPr>
                <a:spLocks noChangeArrowheads="1"/>
              </p:cNvSpPr>
              <p:nvPr/>
            </p:nvSpPr>
            <p:spPr bwMode="auto">
              <a:xfrm>
                <a:off x="2681" y="1610"/>
                <a:ext cx="3" cy="216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55" name="Rectangle 1572"/>
              <p:cNvSpPr>
                <a:spLocks noChangeArrowheads="1"/>
              </p:cNvSpPr>
              <p:nvPr/>
            </p:nvSpPr>
            <p:spPr bwMode="auto">
              <a:xfrm>
                <a:off x="2684" y="1610"/>
                <a:ext cx="3" cy="216"/>
              </a:xfrm>
              <a:prstGeom prst="rect">
                <a:avLst/>
              </a:pr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56" name="Rectangle 1573"/>
              <p:cNvSpPr>
                <a:spLocks noChangeArrowheads="1"/>
              </p:cNvSpPr>
              <p:nvPr/>
            </p:nvSpPr>
            <p:spPr bwMode="auto">
              <a:xfrm>
                <a:off x="2687" y="1610"/>
                <a:ext cx="4" cy="216"/>
              </a:xfrm>
              <a:prstGeom prst="rect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57" name="Rectangle 1574"/>
              <p:cNvSpPr>
                <a:spLocks noChangeArrowheads="1"/>
              </p:cNvSpPr>
              <p:nvPr/>
            </p:nvSpPr>
            <p:spPr bwMode="auto">
              <a:xfrm>
                <a:off x="2691" y="1610"/>
                <a:ext cx="3" cy="216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58" name="Rectangle 1575"/>
              <p:cNvSpPr>
                <a:spLocks noChangeArrowheads="1"/>
              </p:cNvSpPr>
              <p:nvPr/>
            </p:nvSpPr>
            <p:spPr bwMode="auto">
              <a:xfrm>
                <a:off x="2694" y="1610"/>
                <a:ext cx="4" cy="216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59" name="Rectangle 1576"/>
              <p:cNvSpPr>
                <a:spLocks noChangeArrowheads="1"/>
              </p:cNvSpPr>
              <p:nvPr/>
            </p:nvSpPr>
            <p:spPr bwMode="auto">
              <a:xfrm>
                <a:off x="2698" y="1610"/>
                <a:ext cx="3" cy="216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60" name="Rectangle 1577"/>
              <p:cNvSpPr>
                <a:spLocks noChangeArrowheads="1"/>
              </p:cNvSpPr>
              <p:nvPr/>
            </p:nvSpPr>
            <p:spPr bwMode="auto">
              <a:xfrm>
                <a:off x="2701" y="1610"/>
                <a:ext cx="4" cy="216"/>
              </a:xfrm>
              <a:prstGeom prst="rect">
                <a:avLst/>
              </a:pr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61" name="Rectangle 1578"/>
              <p:cNvSpPr>
                <a:spLocks noChangeArrowheads="1"/>
              </p:cNvSpPr>
              <p:nvPr/>
            </p:nvSpPr>
            <p:spPr bwMode="auto">
              <a:xfrm>
                <a:off x="2705" y="1610"/>
                <a:ext cx="2" cy="216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62" name="Rectangle 1579"/>
              <p:cNvSpPr>
                <a:spLocks noChangeArrowheads="1"/>
              </p:cNvSpPr>
              <p:nvPr/>
            </p:nvSpPr>
            <p:spPr bwMode="auto">
              <a:xfrm>
                <a:off x="2707" y="1610"/>
                <a:ext cx="4" cy="216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63" name="Rectangle 1580"/>
              <p:cNvSpPr>
                <a:spLocks noChangeArrowheads="1"/>
              </p:cNvSpPr>
              <p:nvPr/>
            </p:nvSpPr>
            <p:spPr bwMode="auto">
              <a:xfrm>
                <a:off x="2711" y="1610"/>
                <a:ext cx="4" cy="216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64" name="Rectangle 1581"/>
              <p:cNvSpPr>
                <a:spLocks noChangeArrowheads="1"/>
              </p:cNvSpPr>
              <p:nvPr/>
            </p:nvSpPr>
            <p:spPr bwMode="auto">
              <a:xfrm>
                <a:off x="2715" y="1610"/>
                <a:ext cx="3" cy="216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65" name="Rectangle 1582"/>
              <p:cNvSpPr>
                <a:spLocks noChangeArrowheads="1"/>
              </p:cNvSpPr>
              <p:nvPr/>
            </p:nvSpPr>
            <p:spPr bwMode="auto">
              <a:xfrm>
                <a:off x="2718" y="1610"/>
                <a:ext cx="3" cy="216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66" name="Rectangle 1583"/>
              <p:cNvSpPr>
                <a:spLocks noChangeArrowheads="1"/>
              </p:cNvSpPr>
              <p:nvPr/>
            </p:nvSpPr>
            <p:spPr bwMode="auto">
              <a:xfrm>
                <a:off x="2721" y="1610"/>
                <a:ext cx="4" cy="216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67" name="Rectangle 1584"/>
              <p:cNvSpPr>
                <a:spLocks noChangeArrowheads="1"/>
              </p:cNvSpPr>
              <p:nvPr/>
            </p:nvSpPr>
            <p:spPr bwMode="auto">
              <a:xfrm>
                <a:off x="2725" y="1610"/>
                <a:ext cx="3" cy="216"/>
              </a:xfrm>
              <a:prstGeom prst="rect">
                <a:avLst/>
              </a:pr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68" name="Rectangle 1585"/>
              <p:cNvSpPr>
                <a:spLocks noChangeArrowheads="1"/>
              </p:cNvSpPr>
              <p:nvPr/>
            </p:nvSpPr>
            <p:spPr bwMode="auto">
              <a:xfrm>
                <a:off x="2728" y="1610"/>
                <a:ext cx="3" cy="216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69" name="Rectangle 1586"/>
              <p:cNvSpPr>
                <a:spLocks noChangeArrowheads="1"/>
              </p:cNvSpPr>
              <p:nvPr/>
            </p:nvSpPr>
            <p:spPr bwMode="auto">
              <a:xfrm>
                <a:off x="2731" y="1610"/>
                <a:ext cx="3" cy="216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70" name="Rectangle 1587"/>
              <p:cNvSpPr>
                <a:spLocks noChangeArrowheads="1"/>
              </p:cNvSpPr>
              <p:nvPr/>
            </p:nvSpPr>
            <p:spPr bwMode="auto">
              <a:xfrm>
                <a:off x="2734" y="1610"/>
                <a:ext cx="4" cy="216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71" name="Rectangle 1588"/>
              <p:cNvSpPr>
                <a:spLocks noChangeArrowheads="1"/>
              </p:cNvSpPr>
              <p:nvPr/>
            </p:nvSpPr>
            <p:spPr bwMode="auto">
              <a:xfrm>
                <a:off x="2738" y="1610"/>
                <a:ext cx="3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72" name="Rectangle 1589"/>
              <p:cNvSpPr>
                <a:spLocks noChangeArrowheads="1"/>
              </p:cNvSpPr>
              <p:nvPr/>
            </p:nvSpPr>
            <p:spPr bwMode="auto">
              <a:xfrm>
                <a:off x="2741" y="1610"/>
                <a:ext cx="4" cy="216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73" name="Rectangle 1590"/>
              <p:cNvSpPr>
                <a:spLocks noChangeArrowheads="1"/>
              </p:cNvSpPr>
              <p:nvPr/>
            </p:nvSpPr>
            <p:spPr bwMode="auto">
              <a:xfrm>
                <a:off x="2745" y="1610"/>
                <a:ext cx="4" cy="216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974" name="Rectangle 1591"/>
              <p:cNvSpPr>
                <a:spLocks noChangeArrowheads="1"/>
              </p:cNvSpPr>
              <p:nvPr/>
            </p:nvSpPr>
            <p:spPr bwMode="auto">
              <a:xfrm>
                <a:off x="2749" y="1610"/>
                <a:ext cx="3" cy="216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14372" name="Group 1592"/>
            <p:cNvGrpSpPr>
              <a:grpSpLocks/>
            </p:cNvGrpSpPr>
            <p:nvPr/>
          </p:nvGrpSpPr>
          <p:grpSpPr bwMode="auto">
            <a:xfrm>
              <a:off x="2520" y="1585"/>
              <a:ext cx="436" cy="241"/>
              <a:chOff x="2520" y="1585"/>
              <a:chExt cx="436" cy="241"/>
            </a:xfrm>
          </p:grpSpPr>
          <p:sp>
            <p:nvSpPr>
              <p:cNvPr id="14575" name="Rectangle 1593"/>
              <p:cNvSpPr>
                <a:spLocks noChangeArrowheads="1"/>
              </p:cNvSpPr>
              <p:nvPr/>
            </p:nvSpPr>
            <p:spPr bwMode="auto">
              <a:xfrm>
                <a:off x="2752" y="1610"/>
                <a:ext cx="3" cy="216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76" name="Rectangle 1594"/>
              <p:cNvSpPr>
                <a:spLocks noChangeArrowheads="1"/>
              </p:cNvSpPr>
              <p:nvPr/>
            </p:nvSpPr>
            <p:spPr bwMode="auto">
              <a:xfrm>
                <a:off x="2755" y="1610"/>
                <a:ext cx="3" cy="216"/>
              </a:xfrm>
              <a:prstGeom prst="rect">
                <a:avLst/>
              </a:pr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77" name="Rectangle 1595"/>
              <p:cNvSpPr>
                <a:spLocks noChangeArrowheads="1"/>
              </p:cNvSpPr>
              <p:nvPr/>
            </p:nvSpPr>
            <p:spPr bwMode="auto">
              <a:xfrm>
                <a:off x="2758" y="1610"/>
                <a:ext cx="4" cy="216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78" name="Rectangle 1596"/>
              <p:cNvSpPr>
                <a:spLocks noChangeArrowheads="1"/>
              </p:cNvSpPr>
              <p:nvPr/>
            </p:nvSpPr>
            <p:spPr bwMode="auto">
              <a:xfrm>
                <a:off x="2762" y="1610"/>
                <a:ext cx="3" cy="216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79" name="Rectangle 1597"/>
              <p:cNvSpPr>
                <a:spLocks noChangeArrowheads="1"/>
              </p:cNvSpPr>
              <p:nvPr/>
            </p:nvSpPr>
            <p:spPr bwMode="auto">
              <a:xfrm>
                <a:off x="2765" y="1610"/>
                <a:ext cx="3" cy="216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80" name="Rectangle 1598"/>
              <p:cNvSpPr>
                <a:spLocks noChangeArrowheads="1"/>
              </p:cNvSpPr>
              <p:nvPr/>
            </p:nvSpPr>
            <p:spPr bwMode="auto">
              <a:xfrm>
                <a:off x="2768" y="1610"/>
                <a:ext cx="4" cy="216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81" name="Rectangle 1599"/>
              <p:cNvSpPr>
                <a:spLocks noChangeArrowheads="1"/>
              </p:cNvSpPr>
              <p:nvPr/>
            </p:nvSpPr>
            <p:spPr bwMode="auto">
              <a:xfrm>
                <a:off x="2772" y="1610"/>
                <a:ext cx="3" cy="216"/>
              </a:xfrm>
              <a:prstGeom prst="rect">
                <a:avLst/>
              </a:pr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82" name="Rectangle 1600"/>
              <p:cNvSpPr>
                <a:spLocks noChangeArrowheads="1"/>
              </p:cNvSpPr>
              <p:nvPr/>
            </p:nvSpPr>
            <p:spPr bwMode="auto">
              <a:xfrm>
                <a:off x="2775" y="1610"/>
                <a:ext cx="3" cy="216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83" name="Rectangle 1601"/>
              <p:cNvSpPr>
                <a:spLocks noChangeArrowheads="1"/>
              </p:cNvSpPr>
              <p:nvPr/>
            </p:nvSpPr>
            <p:spPr bwMode="auto">
              <a:xfrm>
                <a:off x="2778" y="1610"/>
                <a:ext cx="4" cy="216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84" name="Rectangle 1602"/>
              <p:cNvSpPr>
                <a:spLocks noChangeArrowheads="1"/>
              </p:cNvSpPr>
              <p:nvPr/>
            </p:nvSpPr>
            <p:spPr bwMode="auto">
              <a:xfrm>
                <a:off x="2782" y="1610"/>
                <a:ext cx="3" cy="216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85" name="Rectangle 1603"/>
              <p:cNvSpPr>
                <a:spLocks noChangeArrowheads="1"/>
              </p:cNvSpPr>
              <p:nvPr/>
            </p:nvSpPr>
            <p:spPr bwMode="auto">
              <a:xfrm>
                <a:off x="2785" y="1610"/>
                <a:ext cx="4" cy="216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86" name="Rectangle 1604"/>
              <p:cNvSpPr>
                <a:spLocks noChangeArrowheads="1"/>
              </p:cNvSpPr>
              <p:nvPr/>
            </p:nvSpPr>
            <p:spPr bwMode="auto">
              <a:xfrm>
                <a:off x="2789" y="1610"/>
                <a:ext cx="3" cy="216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87" name="Rectangle 1605"/>
              <p:cNvSpPr>
                <a:spLocks noChangeArrowheads="1"/>
              </p:cNvSpPr>
              <p:nvPr/>
            </p:nvSpPr>
            <p:spPr bwMode="auto">
              <a:xfrm>
                <a:off x="2792" y="1610"/>
                <a:ext cx="3" cy="216"/>
              </a:xfrm>
              <a:prstGeom prst="rect">
                <a:avLst/>
              </a:pr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88" name="Rectangle 1606"/>
              <p:cNvSpPr>
                <a:spLocks noChangeArrowheads="1"/>
              </p:cNvSpPr>
              <p:nvPr/>
            </p:nvSpPr>
            <p:spPr bwMode="auto">
              <a:xfrm>
                <a:off x="2795" y="1610"/>
                <a:ext cx="4" cy="216"/>
              </a:xfrm>
              <a:prstGeom prst="rect">
                <a:avLst/>
              </a:pr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89" name="Rectangle 1607"/>
              <p:cNvSpPr>
                <a:spLocks noChangeArrowheads="1"/>
              </p:cNvSpPr>
              <p:nvPr/>
            </p:nvSpPr>
            <p:spPr bwMode="auto">
              <a:xfrm>
                <a:off x="2799" y="1610"/>
                <a:ext cx="2" cy="216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90" name="Rectangle 1608"/>
              <p:cNvSpPr>
                <a:spLocks noChangeArrowheads="1"/>
              </p:cNvSpPr>
              <p:nvPr/>
            </p:nvSpPr>
            <p:spPr bwMode="auto">
              <a:xfrm>
                <a:off x="2801" y="1610"/>
                <a:ext cx="4" cy="216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91" name="Rectangle 1609"/>
              <p:cNvSpPr>
                <a:spLocks noChangeArrowheads="1"/>
              </p:cNvSpPr>
              <p:nvPr/>
            </p:nvSpPr>
            <p:spPr bwMode="auto">
              <a:xfrm>
                <a:off x="2805" y="1610"/>
                <a:ext cx="3" cy="216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92" name="Rectangle 1610"/>
              <p:cNvSpPr>
                <a:spLocks noChangeArrowheads="1"/>
              </p:cNvSpPr>
              <p:nvPr/>
            </p:nvSpPr>
            <p:spPr bwMode="auto">
              <a:xfrm>
                <a:off x="2808" y="1610"/>
                <a:ext cx="4" cy="216"/>
              </a:xfrm>
              <a:prstGeom prst="rect">
                <a:avLst/>
              </a:pr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93" name="Rectangle 1611"/>
              <p:cNvSpPr>
                <a:spLocks noChangeArrowheads="1"/>
              </p:cNvSpPr>
              <p:nvPr/>
            </p:nvSpPr>
            <p:spPr bwMode="auto">
              <a:xfrm>
                <a:off x="2812" y="1610"/>
                <a:ext cx="4" cy="21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94" name="Rectangle 1612"/>
              <p:cNvSpPr>
                <a:spLocks noChangeArrowheads="1"/>
              </p:cNvSpPr>
              <p:nvPr/>
            </p:nvSpPr>
            <p:spPr bwMode="auto">
              <a:xfrm>
                <a:off x="2816" y="1610"/>
                <a:ext cx="3" cy="216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95" name="Rectangle 1613"/>
              <p:cNvSpPr>
                <a:spLocks noChangeArrowheads="1"/>
              </p:cNvSpPr>
              <p:nvPr/>
            </p:nvSpPr>
            <p:spPr bwMode="auto">
              <a:xfrm>
                <a:off x="2819" y="1610"/>
                <a:ext cx="4" cy="216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96" name="Rectangle 1614"/>
              <p:cNvSpPr>
                <a:spLocks noChangeArrowheads="1"/>
              </p:cNvSpPr>
              <p:nvPr/>
            </p:nvSpPr>
            <p:spPr bwMode="auto">
              <a:xfrm>
                <a:off x="2823" y="1610"/>
                <a:ext cx="2" cy="216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97" name="Rectangle 1615"/>
              <p:cNvSpPr>
                <a:spLocks noChangeArrowheads="1"/>
              </p:cNvSpPr>
              <p:nvPr/>
            </p:nvSpPr>
            <p:spPr bwMode="auto">
              <a:xfrm>
                <a:off x="2825" y="1610"/>
                <a:ext cx="4" cy="216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98" name="Rectangle 1616"/>
              <p:cNvSpPr>
                <a:spLocks noChangeArrowheads="1"/>
              </p:cNvSpPr>
              <p:nvPr/>
            </p:nvSpPr>
            <p:spPr bwMode="auto">
              <a:xfrm>
                <a:off x="2829" y="1610"/>
                <a:ext cx="3" cy="216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99" name="Rectangle 1617"/>
              <p:cNvSpPr>
                <a:spLocks noChangeArrowheads="1"/>
              </p:cNvSpPr>
              <p:nvPr/>
            </p:nvSpPr>
            <p:spPr bwMode="auto">
              <a:xfrm>
                <a:off x="2832" y="1610"/>
                <a:ext cx="4" cy="21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00" name="Rectangle 1618"/>
              <p:cNvSpPr>
                <a:spLocks noChangeArrowheads="1"/>
              </p:cNvSpPr>
              <p:nvPr/>
            </p:nvSpPr>
            <p:spPr bwMode="auto">
              <a:xfrm>
                <a:off x="2836" y="1610"/>
                <a:ext cx="3" cy="216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01" name="Rectangle 1619"/>
              <p:cNvSpPr>
                <a:spLocks noChangeArrowheads="1"/>
              </p:cNvSpPr>
              <p:nvPr/>
            </p:nvSpPr>
            <p:spPr bwMode="auto">
              <a:xfrm>
                <a:off x="2839" y="1610"/>
                <a:ext cx="3" cy="216"/>
              </a:xfrm>
              <a:prstGeom prst="rect">
                <a:avLst/>
              </a:pr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02" name="Rectangle 1620"/>
              <p:cNvSpPr>
                <a:spLocks noChangeArrowheads="1"/>
              </p:cNvSpPr>
              <p:nvPr/>
            </p:nvSpPr>
            <p:spPr bwMode="auto">
              <a:xfrm>
                <a:off x="2842" y="1610"/>
                <a:ext cx="4" cy="216"/>
              </a:xfrm>
              <a:prstGeom prst="rect">
                <a:avLst/>
              </a:pr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03" name="Rectangle 1621"/>
              <p:cNvSpPr>
                <a:spLocks noChangeArrowheads="1"/>
              </p:cNvSpPr>
              <p:nvPr/>
            </p:nvSpPr>
            <p:spPr bwMode="auto">
              <a:xfrm>
                <a:off x="2846" y="1610"/>
                <a:ext cx="4" cy="216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04" name="Rectangle 1622"/>
              <p:cNvSpPr>
                <a:spLocks noChangeArrowheads="1"/>
              </p:cNvSpPr>
              <p:nvPr/>
            </p:nvSpPr>
            <p:spPr bwMode="auto">
              <a:xfrm>
                <a:off x="2850" y="1610"/>
                <a:ext cx="2" cy="216"/>
              </a:xfrm>
              <a:prstGeom prst="rect">
                <a:avLst/>
              </a:pr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05" name="Rectangle 1623"/>
              <p:cNvSpPr>
                <a:spLocks noChangeArrowheads="1"/>
              </p:cNvSpPr>
              <p:nvPr/>
            </p:nvSpPr>
            <p:spPr bwMode="auto">
              <a:xfrm>
                <a:off x="2852" y="1610"/>
                <a:ext cx="4" cy="216"/>
              </a:xfrm>
              <a:prstGeom prst="rect">
                <a:avLst/>
              </a:pr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06" name="Rectangle 1624"/>
              <p:cNvSpPr>
                <a:spLocks noChangeArrowheads="1"/>
              </p:cNvSpPr>
              <p:nvPr/>
            </p:nvSpPr>
            <p:spPr bwMode="auto">
              <a:xfrm>
                <a:off x="2856" y="1610"/>
                <a:ext cx="3" cy="216"/>
              </a:xfrm>
              <a:prstGeom prst="rect">
                <a:avLst/>
              </a:pr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07" name="Rectangle 1625"/>
              <p:cNvSpPr>
                <a:spLocks noChangeArrowheads="1"/>
              </p:cNvSpPr>
              <p:nvPr/>
            </p:nvSpPr>
            <p:spPr bwMode="auto">
              <a:xfrm>
                <a:off x="2859" y="1610"/>
                <a:ext cx="4" cy="216"/>
              </a:xfrm>
              <a:prstGeom prst="rect">
                <a:avLst/>
              </a:pr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08" name="Rectangle 1626"/>
              <p:cNvSpPr>
                <a:spLocks noChangeArrowheads="1"/>
              </p:cNvSpPr>
              <p:nvPr/>
            </p:nvSpPr>
            <p:spPr bwMode="auto">
              <a:xfrm>
                <a:off x="2863" y="1610"/>
                <a:ext cx="3" cy="216"/>
              </a:xfrm>
              <a:prstGeom prst="rect">
                <a:avLst/>
              </a:pr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09" name="Rectangle 1627"/>
              <p:cNvSpPr>
                <a:spLocks noChangeArrowheads="1"/>
              </p:cNvSpPr>
              <p:nvPr/>
            </p:nvSpPr>
            <p:spPr bwMode="auto">
              <a:xfrm>
                <a:off x="2866" y="1610"/>
                <a:ext cx="4" cy="216"/>
              </a:xfrm>
              <a:prstGeom prst="rect">
                <a:avLst/>
              </a:pr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10" name="Rectangle 1628"/>
              <p:cNvSpPr>
                <a:spLocks noChangeArrowheads="1"/>
              </p:cNvSpPr>
              <p:nvPr/>
            </p:nvSpPr>
            <p:spPr bwMode="auto">
              <a:xfrm>
                <a:off x="2870" y="1610"/>
                <a:ext cx="3" cy="216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11" name="Rectangle 1629"/>
              <p:cNvSpPr>
                <a:spLocks noChangeArrowheads="1"/>
              </p:cNvSpPr>
              <p:nvPr/>
            </p:nvSpPr>
            <p:spPr bwMode="auto">
              <a:xfrm>
                <a:off x="2873" y="1610"/>
                <a:ext cx="2" cy="216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12" name="Rectangle 1630"/>
              <p:cNvSpPr>
                <a:spLocks noChangeArrowheads="1"/>
              </p:cNvSpPr>
              <p:nvPr/>
            </p:nvSpPr>
            <p:spPr bwMode="auto">
              <a:xfrm>
                <a:off x="2875" y="1610"/>
                <a:ext cx="4" cy="216"/>
              </a:xfrm>
              <a:prstGeom prst="rect">
                <a:avLst/>
              </a:pr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13" name="Rectangle 1631"/>
              <p:cNvSpPr>
                <a:spLocks noChangeArrowheads="1"/>
              </p:cNvSpPr>
              <p:nvPr/>
            </p:nvSpPr>
            <p:spPr bwMode="auto">
              <a:xfrm>
                <a:off x="2879" y="1610"/>
                <a:ext cx="4" cy="216"/>
              </a:xfrm>
              <a:prstGeom prst="rect">
                <a:avLst/>
              </a:pr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14" name="Rectangle 1632"/>
              <p:cNvSpPr>
                <a:spLocks noChangeArrowheads="1"/>
              </p:cNvSpPr>
              <p:nvPr/>
            </p:nvSpPr>
            <p:spPr bwMode="auto">
              <a:xfrm>
                <a:off x="2883" y="1610"/>
                <a:ext cx="3" cy="216"/>
              </a:xfrm>
              <a:prstGeom prst="rect">
                <a:avLst/>
              </a:pr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15" name="Rectangle 1633"/>
              <p:cNvSpPr>
                <a:spLocks noChangeArrowheads="1"/>
              </p:cNvSpPr>
              <p:nvPr/>
            </p:nvSpPr>
            <p:spPr bwMode="auto">
              <a:xfrm>
                <a:off x="2886" y="1610"/>
                <a:ext cx="4" cy="216"/>
              </a:xfrm>
              <a:prstGeom prst="rect">
                <a:avLst/>
              </a:pr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16" name="Rectangle 1634"/>
              <p:cNvSpPr>
                <a:spLocks noChangeArrowheads="1"/>
              </p:cNvSpPr>
              <p:nvPr/>
            </p:nvSpPr>
            <p:spPr bwMode="auto">
              <a:xfrm>
                <a:off x="2890" y="1610"/>
                <a:ext cx="3" cy="216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17" name="Rectangle 1635"/>
              <p:cNvSpPr>
                <a:spLocks noChangeArrowheads="1"/>
              </p:cNvSpPr>
              <p:nvPr/>
            </p:nvSpPr>
            <p:spPr bwMode="auto">
              <a:xfrm>
                <a:off x="2893" y="1610"/>
                <a:ext cx="4" cy="216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18" name="Rectangle 1636"/>
              <p:cNvSpPr>
                <a:spLocks noChangeArrowheads="1"/>
              </p:cNvSpPr>
              <p:nvPr/>
            </p:nvSpPr>
            <p:spPr bwMode="auto">
              <a:xfrm>
                <a:off x="2897" y="1610"/>
                <a:ext cx="2" cy="216"/>
              </a:xfrm>
              <a:prstGeom prst="rect">
                <a:avLst/>
              </a:pr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19" name="Rectangle 1637"/>
              <p:cNvSpPr>
                <a:spLocks noChangeArrowheads="1"/>
              </p:cNvSpPr>
              <p:nvPr/>
            </p:nvSpPr>
            <p:spPr bwMode="auto">
              <a:xfrm>
                <a:off x="2899" y="1610"/>
                <a:ext cx="4" cy="216"/>
              </a:xfrm>
              <a:prstGeom prst="rect">
                <a:avLst/>
              </a:pr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20" name="Rectangle 1638"/>
              <p:cNvSpPr>
                <a:spLocks noChangeArrowheads="1"/>
              </p:cNvSpPr>
              <p:nvPr/>
            </p:nvSpPr>
            <p:spPr bwMode="auto">
              <a:xfrm>
                <a:off x="2903" y="1610"/>
                <a:ext cx="3" cy="216"/>
              </a:xfrm>
              <a:prstGeom prst="rect">
                <a:avLst/>
              </a:pr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21" name="Rectangle 1639"/>
              <p:cNvSpPr>
                <a:spLocks noChangeArrowheads="1"/>
              </p:cNvSpPr>
              <p:nvPr/>
            </p:nvSpPr>
            <p:spPr bwMode="auto">
              <a:xfrm>
                <a:off x="2906" y="1610"/>
                <a:ext cx="4" cy="216"/>
              </a:xfrm>
              <a:prstGeom prst="rect">
                <a:avLst/>
              </a:pr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22" name="Rectangle 1640"/>
              <p:cNvSpPr>
                <a:spLocks noChangeArrowheads="1"/>
              </p:cNvSpPr>
              <p:nvPr/>
            </p:nvSpPr>
            <p:spPr bwMode="auto">
              <a:xfrm>
                <a:off x="2910" y="1610"/>
                <a:ext cx="3" cy="216"/>
              </a:xfrm>
              <a:prstGeom prst="rect">
                <a:avLst/>
              </a:pr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23" name="Rectangle 1641"/>
              <p:cNvSpPr>
                <a:spLocks noChangeArrowheads="1"/>
              </p:cNvSpPr>
              <p:nvPr/>
            </p:nvSpPr>
            <p:spPr bwMode="auto">
              <a:xfrm>
                <a:off x="2913" y="1610"/>
                <a:ext cx="4" cy="216"/>
              </a:xfrm>
              <a:prstGeom prst="rect">
                <a:avLst/>
              </a:pr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24" name="Rectangle 1642"/>
              <p:cNvSpPr>
                <a:spLocks noChangeArrowheads="1"/>
              </p:cNvSpPr>
              <p:nvPr/>
            </p:nvSpPr>
            <p:spPr bwMode="auto">
              <a:xfrm>
                <a:off x="2917" y="1610"/>
                <a:ext cx="3" cy="216"/>
              </a:xfrm>
              <a:prstGeom prst="rect">
                <a:avLst/>
              </a:pr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25" name="Rectangle 1643"/>
              <p:cNvSpPr>
                <a:spLocks noChangeArrowheads="1"/>
              </p:cNvSpPr>
              <p:nvPr/>
            </p:nvSpPr>
            <p:spPr bwMode="auto">
              <a:xfrm>
                <a:off x="2920" y="1610"/>
                <a:ext cx="3" cy="216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26" name="Rectangle 1644"/>
              <p:cNvSpPr>
                <a:spLocks noChangeArrowheads="1"/>
              </p:cNvSpPr>
              <p:nvPr/>
            </p:nvSpPr>
            <p:spPr bwMode="auto">
              <a:xfrm>
                <a:off x="2923" y="1610"/>
                <a:ext cx="3" cy="216"/>
              </a:xfrm>
              <a:prstGeom prst="rect">
                <a:avLst/>
              </a:pr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27" name="Rectangle 1645"/>
              <p:cNvSpPr>
                <a:spLocks noChangeArrowheads="1"/>
              </p:cNvSpPr>
              <p:nvPr/>
            </p:nvSpPr>
            <p:spPr bwMode="auto">
              <a:xfrm>
                <a:off x="2926" y="1610"/>
                <a:ext cx="4" cy="216"/>
              </a:xfrm>
              <a:prstGeom prst="rect">
                <a:avLst/>
              </a:pr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28" name="Rectangle 1646"/>
              <p:cNvSpPr>
                <a:spLocks noChangeArrowheads="1"/>
              </p:cNvSpPr>
              <p:nvPr/>
            </p:nvSpPr>
            <p:spPr bwMode="auto">
              <a:xfrm>
                <a:off x="2930" y="1610"/>
                <a:ext cx="3" cy="216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29" name="Rectangle 1647"/>
              <p:cNvSpPr>
                <a:spLocks noChangeArrowheads="1"/>
              </p:cNvSpPr>
              <p:nvPr/>
            </p:nvSpPr>
            <p:spPr bwMode="auto">
              <a:xfrm>
                <a:off x="2933" y="1610"/>
                <a:ext cx="4" cy="216"/>
              </a:xfrm>
              <a:prstGeom prst="rect">
                <a:avLst/>
              </a:pr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30" name="Rectangle 1648"/>
              <p:cNvSpPr>
                <a:spLocks noChangeArrowheads="1"/>
              </p:cNvSpPr>
              <p:nvPr/>
            </p:nvSpPr>
            <p:spPr bwMode="auto">
              <a:xfrm>
                <a:off x="2937" y="1610"/>
                <a:ext cx="4" cy="216"/>
              </a:xfrm>
              <a:prstGeom prst="rect">
                <a:avLst/>
              </a:pr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31" name="Rectangle 1649"/>
              <p:cNvSpPr>
                <a:spLocks noChangeArrowheads="1"/>
              </p:cNvSpPr>
              <p:nvPr/>
            </p:nvSpPr>
            <p:spPr bwMode="auto">
              <a:xfrm>
                <a:off x="2941" y="1610"/>
                <a:ext cx="3" cy="216"/>
              </a:xfrm>
              <a:prstGeom prst="rect">
                <a:avLst/>
              </a:prstGeom>
              <a:solidFill>
                <a:srgbClr val="888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32" name="Rectangle 1650"/>
              <p:cNvSpPr>
                <a:spLocks noChangeArrowheads="1"/>
              </p:cNvSpPr>
              <p:nvPr/>
            </p:nvSpPr>
            <p:spPr bwMode="auto">
              <a:xfrm>
                <a:off x="2944" y="1610"/>
                <a:ext cx="2" cy="216"/>
              </a:xfrm>
              <a:prstGeom prst="rect">
                <a:avLst/>
              </a:pr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33" name="Rectangle 1651"/>
              <p:cNvSpPr>
                <a:spLocks noChangeArrowheads="1"/>
              </p:cNvSpPr>
              <p:nvPr/>
            </p:nvSpPr>
            <p:spPr bwMode="auto">
              <a:xfrm>
                <a:off x="2946" y="1610"/>
                <a:ext cx="4" cy="216"/>
              </a:xfrm>
              <a:prstGeom prst="rect">
                <a:avLst/>
              </a:pr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34" name="Rectangle 1652"/>
              <p:cNvSpPr>
                <a:spLocks noChangeArrowheads="1"/>
              </p:cNvSpPr>
              <p:nvPr/>
            </p:nvSpPr>
            <p:spPr bwMode="auto">
              <a:xfrm>
                <a:off x="2950" y="1610"/>
                <a:ext cx="3" cy="216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35" name="Freeform 1653"/>
              <p:cNvSpPr>
                <a:spLocks/>
              </p:cNvSpPr>
              <p:nvPr/>
            </p:nvSpPr>
            <p:spPr bwMode="auto">
              <a:xfrm>
                <a:off x="2522" y="1608"/>
                <a:ext cx="434" cy="2"/>
              </a:xfrm>
              <a:custGeom>
                <a:avLst/>
                <a:gdLst>
                  <a:gd name="T0" fmla="*/ 109 w 868"/>
                  <a:gd name="T1" fmla="*/ 1 h 4"/>
                  <a:gd name="T2" fmla="*/ 108 w 868"/>
                  <a:gd name="T3" fmla="*/ 0 h 4"/>
                  <a:gd name="T4" fmla="*/ 0 w 868"/>
                  <a:gd name="T5" fmla="*/ 0 h 4"/>
                  <a:gd name="T6" fmla="*/ 0 w 868"/>
                  <a:gd name="T7" fmla="*/ 1 h 4"/>
                  <a:gd name="T8" fmla="*/ 108 w 868"/>
                  <a:gd name="T9" fmla="*/ 1 h 4"/>
                  <a:gd name="T10" fmla="*/ 108 w 868"/>
                  <a:gd name="T11" fmla="*/ 1 h 4"/>
                  <a:gd name="T12" fmla="*/ 109 w 868"/>
                  <a:gd name="T13" fmla="*/ 1 h 4"/>
                  <a:gd name="T14" fmla="*/ 109 w 868"/>
                  <a:gd name="T15" fmla="*/ 0 h 4"/>
                  <a:gd name="T16" fmla="*/ 108 w 868"/>
                  <a:gd name="T17" fmla="*/ 0 h 4"/>
                  <a:gd name="T18" fmla="*/ 109 w 868"/>
                  <a:gd name="T19" fmla="*/ 1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68" h="4">
                    <a:moveTo>
                      <a:pt x="868" y="2"/>
                    </a:moveTo>
                    <a:lnTo>
                      <a:pt x="86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862" y="4"/>
                    </a:lnTo>
                    <a:lnTo>
                      <a:pt x="859" y="2"/>
                    </a:lnTo>
                    <a:lnTo>
                      <a:pt x="868" y="2"/>
                    </a:lnTo>
                    <a:lnTo>
                      <a:pt x="868" y="0"/>
                    </a:lnTo>
                    <a:lnTo>
                      <a:pt x="862" y="0"/>
                    </a:lnTo>
                    <a:lnTo>
                      <a:pt x="86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36" name="Freeform 1654"/>
              <p:cNvSpPr>
                <a:spLocks/>
              </p:cNvSpPr>
              <p:nvPr/>
            </p:nvSpPr>
            <p:spPr bwMode="auto">
              <a:xfrm>
                <a:off x="2951" y="1610"/>
                <a:ext cx="5" cy="216"/>
              </a:xfrm>
              <a:custGeom>
                <a:avLst/>
                <a:gdLst>
                  <a:gd name="T0" fmla="*/ 1 w 9"/>
                  <a:gd name="T1" fmla="*/ 54 h 432"/>
                  <a:gd name="T2" fmla="*/ 2 w 9"/>
                  <a:gd name="T3" fmla="*/ 54 h 432"/>
                  <a:gd name="T4" fmla="*/ 2 w 9"/>
                  <a:gd name="T5" fmla="*/ 0 h 432"/>
                  <a:gd name="T6" fmla="*/ 0 w 9"/>
                  <a:gd name="T7" fmla="*/ 0 h 432"/>
                  <a:gd name="T8" fmla="*/ 0 w 9"/>
                  <a:gd name="T9" fmla="*/ 54 h 432"/>
                  <a:gd name="T10" fmla="*/ 1 w 9"/>
                  <a:gd name="T11" fmla="*/ 54 h 432"/>
                  <a:gd name="T12" fmla="*/ 1 w 9"/>
                  <a:gd name="T13" fmla="*/ 54 h 432"/>
                  <a:gd name="T14" fmla="*/ 2 w 9"/>
                  <a:gd name="T15" fmla="*/ 54 h 432"/>
                  <a:gd name="T16" fmla="*/ 2 w 9"/>
                  <a:gd name="T17" fmla="*/ 54 h 432"/>
                  <a:gd name="T18" fmla="*/ 1 w 9"/>
                  <a:gd name="T19" fmla="*/ 54 h 4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" h="432">
                    <a:moveTo>
                      <a:pt x="3" y="432"/>
                    </a:moveTo>
                    <a:lnTo>
                      <a:pt x="9" y="43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430"/>
                    </a:lnTo>
                    <a:lnTo>
                      <a:pt x="3" y="428"/>
                    </a:lnTo>
                    <a:lnTo>
                      <a:pt x="3" y="432"/>
                    </a:lnTo>
                    <a:lnTo>
                      <a:pt x="9" y="432"/>
                    </a:lnTo>
                    <a:lnTo>
                      <a:pt x="9" y="430"/>
                    </a:lnTo>
                    <a:lnTo>
                      <a:pt x="3" y="4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37" name="Freeform 1655"/>
              <p:cNvSpPr>
                <a:spLocks/>
              </p:cNvSpPr>
              <p:nvPr/>
            </p:nvSpPr>
            <p:spPr bwMode="auto">
              <a:xfrm>
                <a:off x="2520" y="1824"/>
                <a:ext cx="433" cy="2"/>
              </a:xfrm>
              <a:custGeom>
                <a:avLst/>
                <a:gdLst>
                  <a:gd name="T0" fmla="*/ 0 w 866"/>
                  <a:gd name="T1" fmla="*/ 1 h 4"/>
                  <a:gd name="T2" fmla="*/ 1 w 866"/>
                  <a:gd name="T3" fmla="*/ 1 h 4"/>
                  <a:gd name="T4" fmla="*/ 109 w 866"/>
                  <a:gd name="T5" fmla="*/ 1 h 4"/>
                  <a:gd name="T6" fmla="*/ 109 w 866"/>
                  <a:gd name="T7" fmla="*/ 0 h 4"/>
                  <a:gd name="T8" fmla="*/ 1 w 866"/>
                  <a:gd name="T9" fmla="*/ 0 h 4"/>
                  <a:gd name="T10" fmla="*/ 2 w 866"/>
                  <a:gd name="T11" fmla="*/ 1 h 4"/>
                  <a:gd name="T12" fmla="*/ 0 w 866"/>
                  <a:gd name="T13" fmla="*/ 1 h 4"/>
                  <a:gd name="T14" fmla="*/ 0 w 866"/>
                  <a:gd name="T15" fmla="*/ 1 h 4"/>
                  <a:gd name="T16" fmla="*/ 1 w 866"/>
                  <a:gd name="T17" fmla="*/ 1 h 4"/>
                  <a:gd name="T18" fmla="*/ 0 w 866"/>
                  <a:gd name="T19" fmla="*/ 1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66" h="4">
                    <a:moveTo>
                      <a:pt x="0" y="2"/>
                    </a:moveTo>
                    <a:lnTo>
                      <a:pt x="4" y="4"/>
                    </a:lnTo>
                    <a:lnTo>
                      <a:pt x="866" y="4"/>
                    </a:lnTo>
                    <a:lnTo>
                      <a:pt x="866" y="0"/>
                    </a:lnTo>
                    <a:lnTo>
                      <a:pt x="4" y="0"/>
                    </a:lnTo>
                    <a:lnTo>
                      <a:pt x="1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38" name="Freeform 1656"/>
              <p:cNvSpPr>
                <a:spLocks/>
              </p:cNvSpPr>
              <p:nvPr/>
            </p:nvSpPr>
            <p:spPr bwMode="auto">
              <a:xfrm>
                <a:off x="2520" y="1608"/>
                <a:ext cx="5" cy="218"/>
              </a:xfrm>
              <a:custGeom>
                <a:avLst/>
                <a:gdLst>
                  <a:gd name="T0" fmla="*/ 1 w 10"/>
                  <a:gd name="T1" fmla="*/ 0 h 436"/>
                  <a:gd name="T2" fmla="*/ 0 w 10"/>
                  <a:gd name="T3" fmla="*/ 1 h 436"/>
                  <a:gd name="T4" fmla="*/ 0 w 10"/>
                  <a:gd name="T5" fmla="*/ 55 h 436"/>
                  <a:gd name="T6" fmla="*/ 2 w 10"/>
                  <a:gd name="T7" fmla="*/ 55 h 436"/>
                  <a:gd name="T8" fmla="*/ 2 w 10"/>
                  <a:gd name="T9" fmla="*/ 1 h 436"/>
                  <a:gd name="T10" fmla="*/ 1 w 10"/>
                  <a:gd name="T11" fmla="*/ 1 h 436"/>
                  <a:gd name="T12" fmla="*/ 1 w 10"/>
                  <a:gd name="T13" fmla="*/ 0 h 436"/>
                  <a:gd name="T14" fmla="*/ 0 w 10"/>
                  <a:gd name="T15" fmla="*/ 0 h 436"/>
                  <a:gd name="T16" fmla="*/ 0 w 10"/>
                  <a:gd name="T17" fmla="*/ 1 h 436"/>
                  <a:gd name="T18" fmla="*/ 1 w 10"/>
                  <a:gd name="T19" fmla="*/ 0 h 4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" h="436">
                    <a:moveTo>
                      <a:pt x="4" y="0"/>
                    </a:moveTo>
                    <a:lnTo>
                      <a:pt x="0" y="4"/>
                    </a:lnTo>
                    <a:lnTo>
                      <a:pt x="0" y="436"/>
                    </a:lnTo>
                    <a:lnTo>
                      <a:pt x="10" y="436"/>
                    </a:lnTo>
                    <a:lnTo>
                      <a:pt x="10" y="4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39" name="Freeform 1657"/>
              <p:cNvSpPr>
                <a:spLocks/>
              </p:cNvSpPr>
              <p:nvPr/>
            </p:nvSpPr>
            <p:spPr bwMode="auto">
              <a:xfrm>
                <a:off x="2738" y="1608"/>
                <a:ext cx="215" cy="3"/>
              </a:xfrm>
              <a:custGeom>
                <a:avLst/>
                <a:gdLst>
                  <a:gd name="T0" fmla="*/ 54 w 430"/>
                  <a:gd name="T1" fmla="*/ 1 h 6"/>
                  <a:gd name="T2" fmla="*/ 54 w 430"/>
                  <a:gd name="T3" fmla="*/ 1 h 6"/>
                  <a:gd name="T4" fmla="*/ 54 w 430"/>
                  <a:gd name="T5" fmla="*/ 1 h 6"/>
                  <a:gd name="T6" fmla="*/ 54 w 430"/>
                  <a:gd name="T7" fmla="*/ 1 h 6"/>
                  <a:gd name="T8" fmla="*/ 54 w 430"/>
                  <a:gd name="T9" fmla="*/ 1 h 6"/>
                  <a:gd name="T10" fmla="*/ 54 w 430"/>
                  <a:gd name="T11" fmla="*/ 1 h 6"/>
                  <a:gd name="T12" fmla="*/ 54 w 430"/>
                  <a:gd name="T13" fmla="*/ 1 h 6"/>
                  <a:gd name="T14" fmla="*/ 54 w 430"/>
                  <a:gd name="T15" fmla="*/ 1 h 6"/>
                  <a:gd name="T16" fmla="*/ 54 w 430"/>
                  <a:gd name="T17" fmla="*/ 0 h 6"/>
                  <a:gd name="T18" fmla="*/ 0 w 430"/>
                  <a:gd name="T19" fmla="*/ 1 h 6"/>
                  <a:gd name="T20" fmla="*/ 54 w 430"/>
                  <a:gd name="T21" fmla="*/ 1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0" h="6">
                    <a:moveTo>
                      <a:pt x="430" y="6"/>
                    </a:moveTo>
                    <a:lnTo>
                      <a:pt x="430" y="6"/>
                    </a:lnTo>
                    <a:lnTo>
                      <a:pt x="430" y="4"/>
                    </a:lnTo>
                    <a:lnTo>
                      <a:pt x="430" y="2"/>
                    </a:lnTo>
                    <a:lnTo>
                      <a:pt x="430" y="0"/>
                    </a:lnTo>
                    <a:lnTo>
                      <a:pt x="0" y="4"/>
                    </a:lnTo>
                    <a:lnTo>
                      <a:pt x="430" y="6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40" name="Freeform 1658"/>
              <p:cNvSpPr>
                <a:spLocks/>
              </p:cNvSpPr>
              <p:nvPr/>
            </p:nvSpPr>
            <p:spPr bwMode="auto">
              <a:xfrm>
                <a:off x="2738" y="1606"/>
                <a:ext cx="215" cy="4"/>
              </a:xfrm>
              <a:custGeom>
                <a:avLst/>
                <a:gdLst>
                  <a:gd name="T0" fmla="*/ 54 w 430"/>
                  <a:gd name="T1" fmla="*/ 1 h 8"/>
                  <a:gd name="T2" fmla="*/ 54 w 430"/>
                  <a:gd name="T3" fmla="*/ 1 h 8"/>
                  <a:gd name="T4" fmla="*/ 54 w 430"/>
                  <a:gd name="T5" fmla="*/ 1 h 8"/>
                  <a:gd name="T6" fmla="*/ 54 w 430"/>
                  <a:gd name="T7" fmla="*/ 1 h 8"/>
                  <a:gd name="T8" fmla="*/ 54 w 430"/>
                  <a:gd name="T9" fmla="*/ 1 h 8"/>
                  <a:gd name="T10" fmla="*/ 54 w 430"/>
                  <a:gd name="T11" fmla="*/ 1 h 8"/>
                  <a:gd name="T12" fmla="*/ 54 w 430"/>
                  <a:gd name="T13" fmla="*/ 0 h 8"/>
                  <a:gd name="T14" fmla="*/ 54 w 430"/>
                  <a:gd name="T15" fmla="*/ 0 h 8"/>
                  <a:gd name="T16" fmla="*/ 54 w 430"/>
                  <a:gd name="T17" fmla="*/ 0 h 8"/>
                  <a:gd name="T18" fmla="*/ 0 w 430"/>
                  <a:gd name="T19" fmla="*/ 1 h 8"/>
                  <a:gd name="T20" fmla="*/ 54 w 430"/>
                  <a:gd name="T21" fmla="*/ 1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0" h="8">
                    <a:moveTo>
                      <a:pt x="430" y="4"/>
                    </a:moveTo>
                    <a:lnTo>
                      <a:pt x="430" y="4"/>
                    </a:lnTo>
                    <a:lnTo>
                      <a:pt x="430" y="2"/>
                    </a:lnTo>
                    <a:lnTo>
                      <a:pt x="428" y="2"/>
                    </a:lnTo>
                    <a:lnTo>
                      <a:pt x="428" y="0"/>
                    </a:lnTo>
                    <a:lnTo>
                      <a:pt x="427" y="0"/>
                    </a:lnTo>
                    <a:lnTo>
                      <a:pt x="0" y="8"/>
                    </a:lnTo>
                    <a:lnTo>
                      <a:pt x="430" y="4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41" name="Freeform 1659"/>
              <p:cNvSpPr>
                <a:spLocks/>
              </p:cNvSpPr>
              <p:nvPr/>
            </p:nvSpPr>
            <p:spPr bwMode="auto">
              <a:xfrm>
                <a:off x="2738" y="1604"/>
                <a:ext cx="213" cy="6"/>
              </a:xfrm>
              <a:custGeom>
                <a:avLst/>
                <a:gdLst>
                  <a:gd name="T0" fmla="*/ 53 w 427"/>
                  <a:gd name="T1" fmla="*/ 1 h 12"/>
                  <a:gd name="T2" fmla="*/ 53 w 427"/>
                  <a:gd name="T3" fmla="*/ 1 h 12"/>
                  <a:gd name="T4" fmla="*/ 53 w 427"/>
                  <a:gd name="T5" fmla="*/ 1 h 12"/>
                  <a:gd name="T6" fmla="*/ 52 w 427"/>
                  <a:gd name="T7" fmla="*/ 1 h 12"/>
                  <a:gd name="T8" fmla="*/ 52 w 427"/>
                  <a:gd name="T9" fmla="*/ 1 h 12"/>
                  <a:gd name="T10" fmla="*/ 52 w 427"/>
                  <a:gd name="T11" fmla="*/ 1 h 12"/>
                  <a:gd name="T12" fmla="*/ 52 w 427"/>
                  <a:gd name="T13" fmla="*/ 0 h 12"/>
                  <a:gd name="T14" fmla="*/ 52 w 427"/>
                  <a:gd name="T15" fmla="*/ 0 h 12"/>
                  <a:gd name="T16" fmla="*/ 52 w 427"/>
                  <a:gd name="T17" fmla="*/ 0 h 12"/>
                  <a:gd name="T18" fmla="*/ 0 w 427"/>
                  <a:gd name="T19" fmla="*/ 2 h 12"/>
                  <a:gd name="T20" fmla="*/ 53 w 427"/>
                  <a:gd name="T21" fmla="*/ 1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27" h="12">
                    <a:moveTo>
                      <a:pt x="427" y="4"/>
                    </a:moveTo>
                    <a:lnTo>
                      <a:pt x="425" y="4"/>
                    </a:lnTo>
                    <a:lnTo>
                      <a:pt x="423" y="2"/>
                    </a:lnTo>
                    <a:lnTo>
                      <a:pt x="421" y="2"/>
                    </a:lnTo>
                    <a:lnTo>
                      <a:pt x="421" y="0"/>
                    </a:lnTo>
                    <a:lnTo>
                      <a:pt x="419" y="0"/>
                    </a:lnTo>
                    <a:lnTo>
                      <a:pt x="0" y="12"/>
                    </a:lnTo>
                    <a:lnTo>
                      <a:pt x="427" y="4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42" name="Freeform 1660"/>
              <p:cNvSpPr>
                <a:spLocks/>
              </p:cNvSpPr>
              <p:nvPr/>
            </p:nvSpPr>
            <p:spPr bwMode="auto">
              <a:xfrm>
                <a:off x="2738" y="1601"/>
                <a:ext cx="209" cy="9"/>
              </a:xfrm>
              <a:custGeom>
                <a:avLst/>
                <a:gdLst>
                  <a:gd name="T0" fmla="*/ 52 w 419"/>
                  <a:gd name="T1" fmla="*/ 1 h 17"/>
                  <a:gd name="T2" fmla="*/ 52 w 419"/>
                  <a:gd name="T3" fmla="*/ 1 h 17"/>
                  <a:gd name="T4" fmla="*/ 52 w 419"/>
                  <a:gd name="T5" fmla="*/ 1 h 17"/>
                  <a:gd name="T6" fmla="*/ 51 w 419"/>
                  <a:gd name="T7" fmla="*/ 1 h 17"/>
                  <a:gd name="T8" fmla="*/ 51 w 419"/>
                  <a:gd name="T9" fmla="*/ 1 h 17"/>
                  <a:gd name="T10" fmla="*/ 51 w 419"/>
                  <a:gd name="T11" fmla="*/ 1 h 17"/>
                  <a:gd name="T12" fmla="*/ 51 w 419"/>
                  <a:gd name="T13" fmla="*/ 1 h 17"/>
                  <a:gd name="T14" fmla="*/ 51 w 419"/>
                  <a:gd name="T15" fmla="*/ 1 h 17"/>
                  <a:gd name="T16" fmla="*/ 50 w 419"/>
                  <a:gd name="T17" fmla="*/ 0 h 17"/>
                  <a:gd name="T18" fmla="*/ 0 w 419"/>
                  <a:gd name="T19" fmla="*/ 3 h 17"/>
                  <a:gd name="T20" fmla="*/ 52 w 419"/>
                  <a:gd name="T21" fmla="*/ 1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9" h="17">
                    <a:moveTo>
                      <a:pt x="419" y="5"/>
                    </a:moveTo>
                    <a:lnTo>
                      <a:pt x="417" y="3"/>
                    </a:lnTo>
                    <a:lnTo>
                      <a:pt x="415" y="3"/>
                    </a:lnTo>
                    <a:lnTo>
                      <a:pt x="413" y="1"/>
                    </a:lnTo>
                    <a:lnTo>
                      <a:pt x="411" y="1"/>
                    </a:lnTo>
                    <a:lnTo>
                      <a:pt x="409" y="1"/>
                    </a:lnTo>
                    <a:lnTo>
                      <a:pt x="407" y="0"/>
                    </a:lnTo>
                    <a:lnTo>
                      <a:pt x="0" y="17"/>
                    </a:lnTo>
                    <a:lnTo>
                      <a:pt x="419" y="5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43" name="Freeform 1661"/>
              <p:cNvSpPr>
                <a:spLocks/>
              </p:cNvSpPr>
              <p:nvPr/>
            </p:nvSpPr>
            <p:spPr bwMode="auto">
              <a:xfrm>
                <a:off x="2738" y="1599"/>
                <a:ext cx="204" cy="11"/>
              </a:xfrm>
              <a:custGeom>
                <a:avLst/>
                <a:gdLst>
                  <a:gd name="T0" fmla="*/ 51 w 407"/>
                  <a:gd name="T1" fmla="*/ 1 h 21"/>
                  <a:gd name="T2" fmla="*/ 51 w 407"/>
                  <a:gd name="T3" fmla="*/ 1 h 21"/>
                  <a:gd name="T4" fmla="*/ 51 w 407"/>
                  <a:gd name="T5" fmla="*/ 1 h 21"/>
                  <a:gd name="T6" fmla="*/ 51 w 407"/>
                  <a:gd name="T7" fmla="*/ 1 h 21"/>
                  <a:gd name="T8" fmla="*/ 50 w 407"/>
                  <a:gd name="T9" fmla="*/ 1 h 21"/>
                  <a:gd name="T10" fmla="*/ 50 w 407"/>
                  <a:gd name="T11" fmla="*/ 1 h 21"/>
                  <a:gd name="T12" fmla="*/ 50 w 407"/>
                  <a:gd name="T13" fmla="*/ 1 h 21"/>
                  <a:gd name="T14" fmla="*/ 50 w 407"/>
                  <a:gd name="T15" fmla="*/ 1 h 21"/>
                  <a:gd name="T16" fmla="*/ 50 w 407"/>
                  <a:gd name="T17" fmla="*/ 0 h 21"/>
                  <a:gd name="T18" fmla="*/ 0 w 407"/>
                  <a:gd name="T19" fmla="*/ 3 h 21"/>
                  <a:gd name="T20" fmla="*/ 51 w 407"/>
                  <a:gd name="T21" fmla="*/ 1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07" h="21">
                    <a:moveTo>
                      <a:pt x="407" y="4"/>
                    </a:moveTo>
                    <a:lnTo>
                      <a:pt x="405" y="4"/>
                    </a:lnTo>
                    <a:lnTo>
                      <a:pt x="404" y="4"/>
                    </a:lnTo>
                    <a:lnTo>
                      <a:pt x="402" y="2"/>
                    </a:lnTo>
                    <a:lnTo>
                      <a:pt x="400" y="2"/>
                    </a:lnTo>
                    <a:lnTo>
                      <a:pt x="398" y="2"/>
                    </a:lnTo>
                    <a:lnTo>
                      <a:pt x="396" y="2"/>
                    </a:lnTo>
                    <a:lnTo>
                      <a:pt x="394" y="2"/>
                    </a:lnTo>
                    <a:lnTo>
                      <a:pt x="394" y="0"/>
                    </a:lnTo>
                    <a:lnTo>
                      <a:pt x="0" y="21"/>
                    </a:lnTo>
                    <a:lnTo>
                      <a:pt x="407" y="4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44" name="Freeform 1662"/>
              <p:cNvSpPr>
                <a:spLocks/>
              </p:cNvSpPr>
              <p:nvPr/>
            </p:nvSpPr>
            <p:spPr bwMode="auto">
              <a:xfrm>
                <a:off x="2738" y="1598"/>
                <a:ext cx="197" cy="12"/>
              </a:xfrm>
              <a:custGeom>
                <a:avLst/>
                <a:gdLst>
                  <a:gd name="T0" fmla="*/ 50 w 394"/>
                  <a:gd name="T1" fmla="*/ 1 h 23"/>
                  <a:gd name="T2" fmla="*/ 49 w 394"/>
                  <a:gd name="T3" fmla="*/ 1 h 23"/>
                  <a:gd name="T4" fmla="*/ 49 w 394"/>
                  <a:gd name="T5" fmla="*/ 1 h 23"/>
                  <a:gd name="T6" fmla="*/ 49 w 394"/>
                  <a:gd name="T7" fmla="*/ 1 h 23"/>
                  <a:gd name="T8" fmla="*/ 49 w 394"/>
                  <a:gd name="T9" fmla="*/ 0 h 23"/>
                  <a:gd name="T10" fmla="*/ 48 w 394"/>
                  <a:gd name="T11" fmla="*/ 0 h 23"/>
                  <a:gd name="T12" fmla="*/ 48 w 394"/>
                  <a:gd name="T13" fmla="*/ 0 h 23"/>
                  <a:gd name="T14" fmla="*/ 48 w 394"/>
                  <a:gd name="T15" fmla="*/ 0 h 23"/>
                  <a:gd name="T16" fmla="*/ 48 w 394"/>
                  <a:gd name="T17" fmla="*/ 0 h 23"/>
                  <a:gd name="T18" fmla="*/ 0 w 394"/>
                  <a:gd name="T19" fmla="*/ 3 h 23"/>
                  <a:gd name="T20" fmla="*/ 50 w 394"/>
                  <a:gd name="T21" fmla="*/ 1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4" h="23">
                    <a:moveTo>
                      <a:pt x="394" y="2"/>
                    </a:moveTo>
                    <a:lnTo>
                      <a:pt x="392" y="2"/>
                    </a:lnTo>
                    <a:lnTo>
                      <a:pt x="390" y="2"/>
                    </a:lnTo>
                    <a:lnTo>
                      <a:pt x="388" y="2"/>
                    </a:lnTo>
                    <a:lnTo>
                      <a:pt x="386" y="0"/>
                    </a:lnTo>
                    <a:lnTo>
                      <a:pt x="384" y="0"/>
                    </a:lnTo>
                    <a:lnTo>
                      <a:pt x="382" y="0"/>
                    </a:lnTo>
                    <a:lnTo>
                      <a:pt x="380" y="0"/>
                    </a:lnTo>
                    <a:lnTo>
                      <a:pt x="379" y="0"/>
                    </a:lnTo>
                    <a:lnTo>
                      <a:pt x="0" y="23"/>
                    </a:lnTo>
                    <a:lnTo>
                      <a:pt x="394" y="2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45" name="Freeform 1663"/>
              <p:cNvSpPr>
                <a:spLocks/>
              </p:cNvSpPr>
              <p:nvPr/>
            </p:nvSpPr>
            <p:spPr bwMode="auto">
              <a:xfrm>
                <a:off x="2738" y="1596"/>
                <a:ext cx="189" cy="14"/>
              </a:xfrm>
              <a:custGeom>
                <a:avLst/>
                <a:gdLst>
                  <a:gd name="T0" fmla="*/ 47 w 379"/>
                  <a:gd name="T1" fmla="*/ 1 h 27"/>
                  <a:gd name="T2" fmla="*/ 47 w 379"/>
                  <a:gd name="T3" fmla="*/ 1 h 27"/>
                  <a:gd name="T4" fmla="*/ 46 w 379"/>
                  <a:gd name="T5" fmla="*/ 1 h 27"/>
                  <a:gd name="T6" fmla="*/ 46 w 379"/>
                  <a:gd name="T7" fmla="*/ 1 h 27"/>
                  <a:gd name="T8" fmla="*/ 46 w 379"/>
                  <a:gd name="T9" fmla="*/ 1 h 27"/>
                  <a:gd name="T10" fmla="*/ 46 w 379"/>
                  <a:gd name="T11" fmla="*/ 1 h 27"/>
                  <a:gd name="T12" fmla="*/ 45 w 379"/>
                  <a:gd name="T13" fmla="*/ 0 h 27"/>
                  <a:gd name="T14" fmla="*/ 45 w 379"/>
                  <a:gd name="T15" fmla="*/ 0 h 27"/>
                  <a:gd name="T16" fmla="*/ 45 w 379"/>
                  <a:gd name="T17" fmla="*/ 0 h 27"/>
                  <a:gd name="T18" fmla="*/ 0 w 379"/>
                  <a:gd name="T19" fmla="*/ 4 h 27"/>
                  <a:gd name="T20" fmla="*/ 47 w 379"/>
                  <a:gd name="T21" fmla="*/ 1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9" h="27">
                    <a:moveTo>
                      <a:pt x="379" y="4"/>
                    </a:moveTo>
                    <a:lnTo>
                      <a:pt x="377" y="2"/>
                    </a:lnTo>
                    <a:lnTo>
                      <a:pt x="375" y="2"/>
                    </a:lnTo>
                    <a:lnTo>
                      <a:pt x="373" y="2"/>
                    </a:lnTo>
                    <a:lnTo>
                      <a:pt x="371" y="2"/>
                    </a:lnTo>
                    <a:lnTo>
                      <a:pt x="369" y="2"/>
                    </a:lnTo>
                    <a:lnTo>
                      <a:pt x="365" y="0"/>
                    </a:lnTo>
                    <a:lnTo>
                      <a:pt x="363" y="0"/>
                    </a:lnTo>
                    <a:lnTo>
                      <a:pt x="361" y="0"/>
                    </a:lnTo>
                    <a:lnTo>
                      <a:pt x="0" y="27"/>
                    </a:lnTo>
                    <a:lnTo>
                      <a:pt x="379" y="4"/>
                    </a:ln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46" name="Freeform 1664"/>
              <p:cNvSpPr>
                <a:spLocks/>
              </p:cNvSpPr>
              <p:nvPr/>
            </p:nvSpPr>
            <p:spPr bwMode="auto">
              <a:xfrm>
                <a:off x="2738" y="1595"/>
                <a:ext cx="181" cy="15"/>
              </a:xfrm>
              <a:custGeom>
                <a:avLst/>
                <a:gdLst>
                  <a:gd name="T0" fmla="*/ 46 w 361"/>
                  <a:gd name="T1" fmla="*/ 0 h 31"/>
                  <a:gd name="T2" fmla="*/ 45 w 361"/>
                  <a:gd name="T3" fmla="*/ 0 h 31"/>
                  <a:gd name="T4" fmla="*/ 45 w 361"/>
                  <a:gd name="T5" fmla="*/ 0 h 31"/>
                  <a:gd name="T6" fmla="*/ 45 w 361"/>
                  <a:gd name="T7" fmla="*/ 0 h 31"/>
                  <a:gd name="T8" fmla="*/ 45 w 361"/>
                  <a:gd name="T9" fmla="*/ 0 h 31"/>
                  <a:gd name="T10" fmla="*/ 44 w 361"/>
                  <a:gd name="T11" fmla="*/ 0 h 31"/>
                  <a:gd name="T12" fmla="*/ 44 w 361"/>
                  <a:gd name="T13" fmla="*/ 0 h 31"/>
                  <a:gd name="T14" fmla="*/ 44 w 361"/>
                  <a:gd name="T15" fmla="*/ 0 h 31"/>
                  <a:gd name="T16" fmla="*/ 43 w 361"/>
                  <a:gd name="T17" fmla="*/ 0 h 31"/>
                  <a:gd name="T18" fmla="*/ 0 w 361"/>
                  <a:gd name="T19" fmla="*/ 3 h 31"/>
                  <a:gd name="T20" fmla="*/ 46 w 361"/>
                  <a:gd name="T21" fmla="*/ 0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61" h="31">
                    <a:moveTo>
                      <a:pt x="361" y="4"/>
                    </a:moveTo>
                    <a:lnTo>
                      <a:pt x="359" y="4"/>
                    </a:lnTo>
                    <a:lnTo>
                      <a:pt x="357" y="2"/>
                    </a:lnTo>
                    <a:lnTo>
                      <a:pt x="356" y="2"/>
                    </a:lnTo>
                    <a:lnTo>
                      <a:pt x="354" y="2"/>
                    </a:lnTo>
                    <a:lnTo>
                      <a:pt x="352" y="2"/>
                    </a:lnTo>
                    <a:lnTo>
                      <a:pt x="350" y="2"/>
                    </a:lnTo>
                    <a:lnTo>
                      <a:pt x="348" y="0"/>
                    </a:lnTo>
                    <a:lnTo>
                      <a:pt x="344" y="0"/>
                    </a:lnTo>
                    <a:lnTo>
                      <a:pt x="0" y="31"/>
                    </a:lnTo>
                    <a:lnTo>
                      <a:pt x="361" y="4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47" name="Freeform 1665"/>
              <p:cNvSpPr>
                <a:spLocks/>
              </p:cNvSpPr>
              <p:nvPr/>
            </p:nvSpPr>
            <p:spPr bwMode="auto">
              <a:xfrm>
                <a:off x="2738" y="1594"/>
                <a:ext cx="172" cy="16"/>
              </a:xfrm>
              <a:custGeom>
                <a:avLst/>
                <a:gdLst>
                  <a:gd name="T0" fmla="*/ 43 w 344"/>
                  <a:gd name="T1" fmla="*/ 0 h 33"/>
                  <a:gd name="T2" fmla="*/ 43 w 344"/>
                  <a:gd name="T3" fmla="*/ 0 h 33"/>
                  <a:gd name="T4" fmla="*/ 43 w 344"/>
                  <a:gd name="T5" fmla="*/ 0 h 33"/>
                  <a:gd name="T6" fmla="*/ 43 w 344"/>
                  <a:gd name="T7" fmla="*/ 0 h 33"/>
                  <a:gd name="T8" fmla="*/ 42 w 344"/>
                  <a:gd name="T9" fmla="*/ 0 h 33"/>
                  <a:gd name="T10" fmla="*/ 42 w 344"/>
                  <a:gd name="T11" fmla="*/ 0 h 33"/>
                  <a:gd name="T12" fmla="*/ 42 w 344"/>
                  <a:gd name="T13" fmla="*/ 0 h 33"/>
                  <a:gd name="T14" fmla="*/ 42 w 344"/>
                  <a:gd name="T15" fmla="*/ 0 h 33"/>
                  <a:gd name="T16" fmla="*/ 42 w 344"/>
                  <a:gd name="T17" fmla="*/ 0 h 33"/>
                  <a:gd name="T18" fmla="*/ 0 w 344"/>
                  <a:gd name="T19" fmla="*/ 4 h 33"/>
                  <a:gd name="T20" fmla="*/ 43 w 344"/>
                  <a:gd name="T21" fmla="*/ 0 h 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44" h="33">
                    <a:moveTo>
                      <a:pt x="344" y="2"/>
                    </a:moveTo>
                    <a:lnTo>
                      <a:pt x="342" y="2"/>
                    </a:lnTo>
                    <a:lnTo>
                      <a:pt x="340" y="2"/>
                    </a:lnTo>
                    <a:lnTo>
                      <a:pt x="338" y="2"/>
                    </a:lnTo>
                    <a:lnTo>
                      <a:pt x="336" y="2"/>
                    </a:lnTo>
                    <a:lnTo>
                      <a:pt x="334" y="0"/>
                    </a:lnTo>
                    <a:lnTo>
                      <a:pt x="332" y="0"/>
                    </a:lnTo>
                    <a:lnTo>
                      <a:pt x="331" y="0"/>
                    </a:lnTo>
                    <a:lnTo>
                      <a:pt x="329" y="0"/>
                    </a:lnTo>
                    <a:lnTo>
                      <a:pt x="0" y="33"/>
                    </a:lnTo>
                    <a:lnTo>
                      <a:pt x="344" y="2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48" name="Freeform 1666"/>
              <p:cNvSpPr>
                <a:spLocks/>
              </p:cNvSpPr>
              <p:nvPr/>
            </p:nvSpPr>
            <p:spPr bwMode="auto">
              <a:xfrm>
                <a:off x="2738" y="1593"/>
                <a:ext cx="164" cy="17"/>
              </a:xfrm>
              <a:custGeom>
                <a:avLst/>
                <a:gdLst>
                  <a:gd name="T0" fmla="*/ 41 w 329"/>
                  <a:gd name="T1" fmla="*/ 0 h 35"/>
                  <a:gd name="T2" fmla="*/ 40 w 329"/>
                  <a:gd name="T3" fmla="*/ 0 h 35"/>
                  <a:gd name="T4" fmla="*/ 40 w 329"/>
                  <a:gd name="T5" fmla="*/ 0 h 35"/>
                  <a:gd name="T6" fmla="*/ 40 w 329"/>
                  <a:gd name="T7" fmla="*/ 0 h 35"/>
                  <a:gd name="T8" fmla="*/ 39 w 329"/>
                  <a:gd name="T9" fmla="*/ 0 h 35"/>
                  <a:gd name="T10" fmla="*/ 39 w 329"/>
                  <a:gd name="T11" fmla="*/ 0 h 35"/>
                  <a:gd name="T12" fmla="*/ 39 w 329"/>
                  <a:gd name="T13" fmla="*/ 0 h 35"/>
                  <a:gd name="T14" fmla="*/ 39 w 329"/>
                  <a:gd name="T15" fmla="*/ 0 h 35"/>
                  <a:gd name="T16" fmla="*/ 38 w 329"/>
                  <a:gd name="T17" fmla="*/ 0 h 35"/>
                  <a:gd name="T18" fmla="*/ 0 w 329"/>
                  <a:gd name="T19" fmla="*/ 4 h 35"/>
                  <a:gd name="T20" fmla="*/ 41 w 329"/>
                  <a:gd name="T21" fmla="*/ 0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9" h="35">
                    <a:moveTo>
                      <a:pt x="329" y="2"/>
                    </a:moveTo>
                    <a:lnTo>
                      <a:pt x="327" y="2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19" y="0"/>
                    </a:lnTo>
                    <a:lnTo>
                      <a:pt x="317" y="0"/>
                    </a:lnTo>
                    <a:lnTo>
                      <a:pt x="315" y="0"/>
                    </a:lnTo>
                    <a:lnTo>
                      <a:pt x="313" y="0"/>
                    </a:lnTo>
                    <a:lnTo>
                      <a:pt x="311" y="0"/>
                    </a:lnTo>
                    <a:lnTo>
                      <a:pt x="0" y="35"/>
                    </a:lnTo>
                    <a:lnTo>
                      <a:pt x="329" y="2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49" name="Freeform 1667"/>
              <p:cNvSpPr>
                <a:spLocks/>
              </p:cNvSpPr>
              <p:nvPr/>
            </p:nvSpPr>
            <p:spPr bwMode="auto">
              <a:xfrm>
                <a:off x="2738" y="1592"/>
                <a:ext cx="156" cy="18"/>
              </a:xfrm>
              <a:custGeom>
                <a:avLst/>
                <a:gdLst>
                  <a:gd name="T0" fmla="*/ 39 w 311"/>
                  <a:gd name="T1" fmla="*/ 0 h 37"/>
                  <a:gd name="T2" fmla="*/ 39 w 311"/>
                  <a:gd name="T3" fmla="*/ 0 h 37"/>
                  <a:gd name="T4" fmla="*/ 39 w 311"/>
                  <a:gd name="T5" fmla="*/ 0 h 37"/>
                  <a:gd name="T6" fmla="*/ 39 w 311"/>
                  <a:gd name="T7" fmla="*/ 0 h 37"/>
                  <a:gd name="T8" fmla="*/ 38 w 311"/>
                  <a:gd name="T9" fmla="*/ 0 h 37"/>
                  <a:gd name="T10" fmla="*/ 38 w 311"/>
                  <a:gd name="T11" fmla="*/ 0 h 37"/>
                  <a:gd name="T12" fmla="*/ 38 w 311"/>
                  <a:gd name="T13" fmla="*/ 0 h 37"/>
                  <a:gd name="T14" fmla="*/ 38 w 311"/>
                  <a:gd name="T15" fmla="*/ 0 h 37"/>
                  <a:gd name="T16" fmla="*/ 37 w 311"/>
                  <a:gd name="T17" fmla="*/ 0 h 37"/>
                  <a:gd name="T18" fmla="*/ 0 w 311"/>
                  <a:gd name="T19" fmla="*/ 4 h 37"/>
                  <a:gd name="T20" fmla="*/ 39 w 311"/>
                  <a:gd name="T21" fmla="*/ 0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11" h="37">
                    <a:moveTo>
                      <a:pt x="311" y="2"/>
                    </a:moveTo>
                    <a:lnTo>
                      <a:pt x="309" y="2"/>
                    </a:lnTo>
                    <a:lnTo>
                      <a:pt x="307" y="2"/>
                    </a:lnTo>
                    <a:lnTo>
                      <a:pt x="306" y="0"/>
                    </a:lnTo>
                    <a:lnTo>
                      <a:pt x="304" y="0"/>
                    </a:lnTo>
                    <a:lnTo>
                      <a:pt x="302" y="0"/>
                    </a:lnTo>
                    <a:lnTo>
                      <a:pt x="300" y="0"/>
                    </a:lnTo>
                    <a:lnTo>
                      <a:pt x="298" y="0"/>
                    </a:lnTo>
                    <a:lnTo>
                      <a:pt x="296" y="0"/>
                    </a:lnTo>
                    <a:lnTo>
                      <a:pt x="0" y="37"/>
                    </a:lnTo>
                    <a:lnTo>
                      <a:pt x="311" y="2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50" name="Freeform 1668"/>
              <p:cNvSpPr>
                <a:spLocks/>
              </p:cNvSpPr>
              <p:nvPr/>
            </p:nvSpPr>
            <p:spPr bwMode="auto">
              <a:xfrm>
                <a:off x="2738" y="1591"/>
                <a:ext cx="147" cy="19"/>
              </a:xfrm>
              <a:custGeom>
                <a:avLst/>
                <a:gdLst>
                  <a:gd name="T0" fmla="*/ 37 w 294"/>
                  <a:gd name="T1" fmla="*/ 0 h 39"/>
                  <a:gd name="T2" fmla="*/ 37 w 294"/>
                  <a:gd name="T3" fmla="*/ 0 h 39"/>
                  <a:gd name="T4" fmla="*/ 37 w 294"/>
                  <a:gd name="T5" fmla="*/ 0 h 39"/>
                  <a:gd name="T6" fmla="*/ 37 w 294"/>
                  <a:gd name="T7" fmla="*/ 0 h 39"/>
                  <a:gd name="T8" fmla="*/ 36 w 294"/>
                  <a:gd name="T9" fmla="*/ 0 h 39"/>
                  <a:gd name="T10" fmla="*/ 36 w 294"/>
                  <a:gd name="T11" fmla="*/ 0 h 39"/>
                  <a:gd name="T12" fmla="*/ 36 w 294"/>
                  <a:gd name="T13" fmla="*/ 0 h 39"/>
                  <a:gd name="T14" fmla="*/ 36 w 294"/>
                  <a:gd name="T15" fmla="*/ 0 h 39"/>
                  <a:gd name="T16" fmla="*/ 35 w 294"/>
                  <a:gd name="T17" fmla="*/ 0 h 39"/>
                  <a:gd name="T18" fmla="*/ 0 w 294"/>
                  <a:gd name="T19" fmla="*/ 4 h 39"/>
                  <a:gd name="T20" fmla="*/ 37 w 294"/>
                  <a:gd name="T21" fmla="*/ 0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4" h="39">
                    <a:moveTo>
                      <a:pt x="294" y="2"/>
                    </a:moveTo>
                    <a:lnTo>
                      <a:pt x="292" y="2"/>
                    </a:lnTo>
                    <a:lnTo>
                      <a:pt x="290" y="2"/>
                    </a:lnTo>
                    <a:lnTo>
                      <a:pt x="288" y="0"/>
                    </a:lnTo>
                    <a:lnTo>
                      <a:pt x="286" y="0"/>
                    </a:lnTo>
                    <a:lnTo>
                      <a:pt x="284" y="0"/>
                    </a:lnTo>
                    <a:lnTo>
                      <a:pt x="283" y="0"/>
                    </a:lnTo>
                    <a:lnTo>
                      <a:pt x="279" y="0"/>
                    </a:lnTo>
                    <a:lnTo>
                      <a:pt x="0" y="39"/>
                    </a:lnTo>
                    <a:lnTo>
                      <a:pt x="294" y="2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51" name="Freeform 1669"/>
              <p:cNvSpPr>
                <a:spLocks/>
              </p:cNvSpPr>
              <p:nvPr/>
            </p:nvSpPr>
            <p:spPr bwMode="auto">
              <a:xfrm>
                <a:off x="2738" y="1591"/>
                <a:ext cx="139" cy="19"/>
              </a:xfrm>
              <a:custGeom>
                <a:avLst/>
                <a:gdLst>
                  <a:gd name="T0" fmla="*/ 34 w 279"/>
                  <a:gd name="T1" fmla="*/ 0 h 39"/>
                  <a:gd name="T2" fmla="*/ 34 w 279"/>
                  <a:gd name="T3" fmla="*/ 0 h 39"/>
                  <a:gd name="T4" fmla="*/ 34 w 279"/>
                  <a:gd name="T5" fmla="*/ 0 h 39"/>
                  <a:gd name="T6" fmla="*/ 34 w 279"/>
                  <a:gd name="T7" fmla="*/ 0 h 39"/>
                  <a:gd name="T8" fmla="*/ 34 w 279"/>
                  <a:gd name="T9" fmla="*/ 0 h 39"/>
                  <a:gd name="T10" fmla="*/ 33 w 279"/>
                  <a:gd name="T11" fmla="*/ 0 h 39"/>
                  <a:gd name="T12" fmla="*/ 33 w 279"/>
                  <a:gd name="T13" fmla="*/ 0 h 39"/>
                  <a:gd name="T14" fmla="*/ 33 w 279"/>
                  <a:gd name="T15" fmla="*/ 0 h 39"/>
                  <a:gd name="T16" fmla="*/ 33 w 279"/>
                  <a:gd name="T17" fmla="*/ 0 h 39"/>
                  <a:gd name="T18" fmla="*/ 0 w 279"/>
                  <a:gd name="T19" fmla="*/ 4 h 39"/>
                  <a:gd name="T20" fmla="*/ 34 w 279"/>
                  <a:gd name="T21" fmla="*/ 0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79" h="39">
                    <a:moveTo>
                      <a:pt x="279" y="0"/>
                    </a:moveTo>
                    <a:lnTo>
                      <a:pt x="279" y="0"/>
                    </a:lnTo>
                    <a:lnTo>
                      <a:pt x="277" y="0"/>
                    </a:lnTo>
                    <a:lnTo>
                      <a:pt x="275" y="0"/>
                    </a:lnTo>
                    <a:lnTo>
                      <a:pt x="273" y="0"/>
                    </a:lnTo>
                    <a:lnTo>
                      <a:pt x="271" y="0"/>
                    </a:lnTo>
                    <a:lnTo>
                      <a:pt x="269" y="0"/>
                    </a:lnTo>
                    <a:lnTo>
                      <a:pt x="267" y="0"/>
                    </a:lnTo>
                    <a:lnTo>
                      <a:pt x="265" y="0"/>
                    </a:lnTo>
                    <a:lnTo>
                      <a:pt x="0" y="39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52" name="Freeform 1670"/>
              <p:cNvSpPr>
                <a:spLocks/>
              </p:cNvSpPr>
              <p:nvPr/>
            </p:nvSpPr>
            <p:spPr bwMode="auto">
              <a:xfrm>
                <a:off x="2738" y="1590"/>
                <a:ext cx="133" cy="20"/>
              </a:xfrm>
              <a:custGeom>
                <a:avLst/>
                <a:gdLst>
                  <a:gd name="T0" fmla="*/ 34 w 265"/>
                  <a:gd name="T1" fmla="*/ 0 h 41"/>
                  <a:gd name="T2" fmla="*/ 34 w 265"/>
                  <a:gd name="T3" fmla="*/ 0 h 41"/>
                  <a:gd name="T4" fmla="*/ 33 w 265"/>
                  <a:gd name="T5" fmla="*/ 0 h 41"/>
                  <a:gd name="T6" fmla="*/ 33 w 265"/>
                  <a:gd name="T7" fmla="*/ 0 h 41"/>
                  <a:gd name="T8" fmla="*/ 33 w 265"/>
                  <a:gd name="T9" fmla="*/ 0 h 41"/>
                  <a:gd name="T10" fmla="*/ 33 w 265"/>
                  <a:gd name="T11" fmla="*/ 0 h 41"/>
                  <a:gd name="T12" fmla="*/ 32 w 265"/>
                  <a:gd name="T13" fmla="*/ 0 h 41"/>
                  <a:gd name="T14" fmla="*/ 32 w 265"/>
                  <a:gd name="T15" fmla="*/ 0 h 41"/>
                  <a:gd name="T16" fmla="*/ 32 w 265"/>
                  <a:gd name="T17" fmla="*/ 0 h 41"/>
                  <a:gd name="T18" fmla="*/ 0 w 265"/>
                  <a:gd name="T19" fmla="*/ 5 h 41"/>
                  <a:gd name="T20" fmla="*/ 34 w 265"/>
                  <a:gd name="T21" fmla="*/ 0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5" h="41">
                    <a:moveTo>
                      <a:pt x="265" y="0"/>
                    </a:moveTo>
                    <a:lnTo>
                      <a:pt x="265" y="0"/>
                    </a:lnTo>
                    <a:lnTo>
                      <a:pt x="263" y="0"/>
                    </a:lnTo>
                    <a:lnTo>
                      <a:pt x="261" y="0"/>
                    </a:lnTo>
                    <a:lnTo>
                      <a:pt x="259" y="0"/>
                    </a:lnTo>
                    <a:lnTo>
                      <a:pt x="258" y="0"/>
                    </a:lnTo>
                    <a:lnTo>
                      <a:pt x="256" y="0"/>
                    </a:lnTo>
                    <a:lnTo>
                      <a:pt x="254" y="0"/>
                    </a:lnTo>
                    <a:lnTo>
                      <a:pt x="252" y="0"/>
                    </a:lnTo>
                    <a:lnTo>
                      <a:pt x="0" y="41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53" name="Freeform 1671"/>
              <p:cNvSpPr>
                <a:spLocks/>
              </p:cNvSpPr>
              <p:nvPr/>
            </p:nvSpPr>
            <p:spPr bwMode="auto">
              <a:xfrm>
                <a:off x="2738" y="1589"/>
                <a:ext cx="126" cy="21"/>
              </a:xfrm>
              <a:custGeom>
                <a:avLst/>
                <a:gdLst>
                  <a:gd name="T0" fmla="*/ 32 w 252"/>
                  <a:gd name="T1" fmla="*/ 1 h 42"/>
                  <a:gd name="T2" fmla="*/ 32 w 252"/>
                  <a:gd name="T3" fmla="*/ 1 h 42"/>
                  <a:gd name="T4" fmla="*/ 32 w 252"/>
                  <a:gd name="T5" fmla="*/ 1 h 42"/>
                  <a:gd name="T6" fmla="*/ 31 w 252"/>
                  <a:gd name="T7" fmla="*/ 1 h 42"/>
                  <a:gd name="T8" fmla="*/ 31 w 252"/>
                  <a:gd name="T9" fmla="*/ 1 h 42"/>
                  <a:gd name="T10" fmla="*/ 31 w 252"/>
                  <a:gd name="T11" fmla="*/ 1 h 42"/>
                  <a:gd name="T12" fmla="*/ 31 w 252"/>
                  <a:gd name="T13" fmla="*/ 1 h 42"/>
                  <a:gd name="T14" fmla="*/ 30 w 252"/>
                  <a:gd name="T15" fmla="*/ 0 h 42"/>
                  <a:gd name="T16" fmla="*/ 30 w 252"/>
                  <a:gd name="T17" fmla="*/ 0 h 42"/>
                  <a:gd name="T18" fmla="*/ 0 w 252"/>
                  <a:gd name="T19" fmla="*/ 6 h 42"/>
                  <a:gd name="T20" fmla="*/ 32 w 252"/>
                  <a:gd name="T21" fmla="*/ 1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2" h="42">
                    <a:moveTo>
                      <a:pt x="252" y="1"/>
                    </a:moveTo>
                    <a:lnTo>
                      <a:pt x="250" y="1"/>
                    </a:lnTo>
                    <a:lnTo>
                      <a:pt x="248" y="1"/>
                    </a:lnTo>
                    <a:lnTo>
                      <a:pt x="246" y="1"/>
                    </a:lnTo>
                    <a:lnTo>
                      <a:pt x="244" y="1"/>
                    </a:lnTo>
                    <a:lnTo>
                      <a:pt x="242" y="1"/>
                    </a:lnTo>
                    <a:lnTo>
                      <a:pt x="240" y="0"/>
                    </a:lnTo>
                    <a:lnTo>
                      <a:pt x="238" y="0"/>
                    </a:lnTo>
                    <a:lnTo>
                      <a:pt x="0" y="42"/>
                    </a:lnTo>
                    <a:lnTo>
                      <a:pt x="252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54" name="Freeform 1672"/>
              <p:cNvSpPr>
                <a:spLocks/>
              </p:cNvSpPr>
              <p:nvPr/>
            </p:nvSpPr>
            <p:spPr bwMode="auto">
              <a:xfrm>
                <a:off x="2738" y="1589"/>
                <a:ext cx="119" cy="21"/>
              </a:xfrm>
              <a:custGeom>
                <a:avLst/>
                <a:gdLst>
                  <a:gd name="T0" fmla="*/ 30 w 238"/>
                  <a:gd name="T1" fmla="*/ 0 h 42"/>
                  <a:gd name="T2" fmla="*/ 30 w 238"/>
                  <a:gd name="T3" fmla="*/ 0 h 42"/>
                  <a:gd name="T4" fmla="*/ 30 w 238"/>
                  <a:gd name="T5" fmla="*/ 0 h 42"/>
                  <a:gd name="T6" fmla="*/ 30 w 238"/>
                  <a:gd name="T7" fmla="*/ 0 h 42"/>
                  <a:gd name="T8" fmla="*/ 30 w 238"/>
                  <a:gd name="T9" fmla="*/ 0 h 42"/>
                  <a:gd name="T10" fmla="*/ 29 w 238"/>
                  <a:gd name="T11" fmla="*/ 0 h 42"/>
                  <a:gd name="T12" fmla="*/ 29 w 238"/>
                  <a:gd name="T13" fmla="*/ 0 h 42"/>
                  <a:gd name="T14" fmla="*/ 29 w 238"/>
                  <a:gd name="T15" fmla="*/ 0 h 42"/>
                  <a:gd name="T16" fmla="*/ 29 w 238"/>
                  <a:gd name="T17" fmla="*/ 0 h 42"/>
                  <a:gd name="T18" fmla="*/ 0 w 238"/>
                  <a:gd name="T19" fmla="*/ 6 h 42"/>
                  <a:gd name="T20" fmla="*/ 30 w 238"/>
                  <a:gd name="T21" fmla="*/ 0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8" h="42">
                    <a:moveTo>
                      <a:pt x="238" y="0"/>
                    </a:moveTo>
                    <a:lnTo>
                      <a:pt x="238" y="0"/>
                    </a:lnTo>
                    <a:lnTo>
                      <a:pt x="236" y="0"/>
                    </a:lnTo>
                    <a:lnTo>
                      <a:pt x="235" y="0"/>
                    </a:lnTo>
                    <a:lnTo>
                      <a:pt x="233" y="0"/>
                    </a:lnTo>
                    <a:lnTo>
                      <a:pt x="231" y="0"/>
                    </a:lnTo>
                    <a:lnTo>
                      <a:pt x="229" y="0"/>
                    </a:lnTo>
                    <a:lnTo>
                      <a:pt x="227" y="0"/>
                    </a:lnTo>
                    <a:lnTo>
                      <a:pt x="0" y="42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55" name="Freeform 1673"/>
              <p:cNvSpPr>
                <a:spLocks/>
              </p:cNvSpPr>
              <p:nvPr/>
            </p:nvSpPr>
            <p:spPr bwMode="auto">
              <a:xfrm>
                <a:off x="2738" y="1589"/>
                <a:ext cx="113" cy="21"/>
              </a:xfrm>
              <a:custGeom>
                <a:avLst/>
                <a:gdLst>
                  <a:gd name="T0" fmla="*/ 28 w 227"/>
                  <a:gd name="T1" fmla="*/ 0 h 42"/>
                  <a:gd name="T2" fmla="*/ 28 w 227"/>
                  <a:gd name="T3" fmla="*/ 0 h 42"/>
                  <a:gd name="T4" fmla="*/ 27 w 227"/>
                  <a:gd name="T5" fmla="*/ 0 h 42"/>
                  <a:gd name="T6" fmla="*/ 27 w 227"/>
                  <a:gd name="T7" fmla="*/ 0 h 42"/>
                  <a:gd name="T8" fmla="*/ 27 w 227"/>
                  <a:gd name="T9" fmla="*/ 0 h 42"/>
                  <a:gd name="T10" fmla="*/ 27 w 227"/>
                  <a:gd name="T11" fmla="*/ 0 h 42"/>
                  <a:gd name="T12" fmla="*/ 27 w 227"/>
                  <a:gd name="T13" fmla="*/ 0 h 42"/>
                  <a:gd name="T14" fmla="*/ 27 w 227"/>
                  <a:gd name="T15" fmla="*/ 0 h 42"/>
                  <a:gd name="T16" fmla="*/ 26 w 227"/>
                  <a:gd name="T17" fmla="*/ 0 h 42"/>
                  <a:gd name="T18" fmla="*/ 0 w 227"/>
                  <a:gd name="T19" fmla="*/ 6 h 42"/>
                  <a:gd name="T20" fmla="*/ 28 w 227"/>
                  <a:gd name="T21" fmla="*/ 0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7" h="42">
                    <a:moveTo>
                      <a:pt x="227" y="0"/>
                    </a:moveTo>
                    <a:lnTo>
                      <a:pt x="225" y="0"/>
                    </a:lnTo>
                    <a:lnTo>
                      <a:pt x="223" y="0"/>
                    </a:lnTo>
                    <a:lnTo>
                      <a:pt x="221" y="0"/>
                    </a:lnTo>
                    <a:lnTo>
                      <a:pt x="219" y="0"/>
                    </a:lnTo>
                    <a:lnTo>
                      <a:pt x="217" y="0"/>
                    </a:lnTo>
                    <a:lnTo>
                      <a:pt x="215" y="0"/>
                    </a:lnTo>
                    <a:lnTo>
                      <a:pt x="0" y="42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56" name="Freeform 1674"/>
              <p:cNvSpPr>
                <a:spLocks/>
              </p:cNvSpPr>
              <p:nvPr/>
            </p:nvSpPr>
            <p:spPr bwMode="auto">
              <a:xfrm>
                <a:off x="2738" y="1588"/>
                <a:ext cx="108" cy="22"/>
              </a:xfrm>
              <a:custGeom>
                <a:avLst/>
                <a:gdLst>
                  <a:gd name="T0" fmla="*/ 27 w 215"/>
                  <a:gd name="T1" fmla="*/ 1 h 44"/>
                  <a:gd name="T2" fmla="*/ 27 w 215"/>
                  <a:gd name="T3" fmla="*/ 0 h 44"/>
                  <a:gd name="T4" fmla="*/ 27 w 215"/>
                  <a:gd name="T5" fmla="*/ 0 h 44"/>
                  <a:gd name="T6" fmla="*/ 27 w 215"/>
                  <a:gd name="T7" fmla="*/ 0 h 44"/>
                  <a:gd name="T8" fmla="*/ 27 w 215"/>
                  <a:gd name="T9" fmla="*/ 0 h 44"/>
                  <a:gd name="T10" fmla="*/ 27 w 215"/>
                  <a:gd name="T11" fmla="*/ 0 h 44"/>
                  <a:gd name="T12" fmla="*/ 26 w 215"/>
                  <a:gd name="T13" fmla="*/ 0 h 44"/>
                  <a:gd name="T14" fmla="*/ 26 w 215"/>
                  <a:gd name="T15" fmla="*/ 0 h 44"/>
                  <a:gd name="T16" fmla="*/ 26 w 215"/>
                  <a:gd name="T17" fmla="*/ 0 h 44"/>
                  <a:gd name="T18" fmla="*/ 0 w 215"/>
                  <a:gd name="T19" fmla="*/ 6 h 44"/>
                  <a:gd name="T20" fmla="*/ 27 w 215"/>
                  <a:gd name="T21" fmla="*/ 1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44">
                    <a:moveTo>
                      <a:pt x="215" y="2"/>
                    </a:moveTo>
                    <a:lnTo>
                      <a:pt x="213" y="0"/>
                    </a:lnTo>
                    <a:lnTo>
                      <a:pt x="211" y="0"/>
                    </a:lnTo>
                    <a:lnTo>
                      <a:pt x="210" y="0"/>
                    </a:lnTo>
                    <a:lnTo>
                      <a:pt x="208" y="0"/>
                    </a:lnTo>
                    <a:lnTo>
                      <a:pt x="206" y="0"/>
                    </a:lnTo>
                    <a:lnTo>
                      <a:pt x="0" y="44"/>
                    </a:lnTo>
                    <a:lnTo>
                      <a:pt x="215" y="2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57" name="Freeform 1675"/>
              <p:cNvSpPr>
                <a:spLocks/>
              </p:cNvSpPr>
              <p:nvPr/>
            </p:nvSpPr>
            <p:spPr bwMode="auto">
              <a:xfrm>
                <a:off x="2738" y="1588"/>
                <a:ext cx="103" cy="22"/>
              </a:xfrm>
              <a:custGeom>
                <a:avLst/>
                <a:gdLst>
                  <a:gd name="T0" fmla="*/ 26 w 206"/>
                  <a:gd name="T1" fmla="*/ 0 h 44"/>
                  <a:gd name="T2" fmla="*/ 26 w 206"/>
                  <a:gd name="T3" fmla="*/ 0 h 44"/>
                  <a:gd name="T4" fmla="*/ 26 w 206"/>
                  <a:gd name="T5" fmla="*/ 0 h 44"/>
                  <a:gd name="T6" fmla="*/ 26 w 206"/>
                  <a:gd name="T7" fmla="*/ 0 h 44"/>
                  <a:gd name="T8" fmla="*/ 25 w 206"/>
                  <a:gd name="T9" fmla="*/ 0 h 44"/>
                  <a:gd name="T10" fmla="*/ 25 w 206"/>
                  <a:gd name="T11" fmla="*/ 0 h 44"/>
                  <a:gd name="T12" fmla="*/ 25 w 206"/>
                  <a:gd name="T13" fmla="*/ 0 h 44"/>
                  <a:gd name="T14" fmla="*/ 25 w 206"/>
                  <a:gd name="T15" fmla="*/ 0 h 44"/>
                  <a:gd name="T16" fmla="*/ 25 w 206"/>
                  <a:gd name="T17" fmla="*/ 0 h 44"/>
                  <a:gd name="T18" fmla="*/ 0 w 206"/>
                  <a:gd name="T19" fmla="*/ 6 h 44"/>
                  <a:gd name="T20" fmla="*/ 26 w 206"/>
                  <a:gd name="T21" fmla="*/ 0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6" h="44">
                    <a:moveTo>
                      <a:pt x="206" y="0"/>
                    </a:moveTo>
                    <a:lnTo>
                      <a:pt x="204" y="0"/>
                    </a:lnTo>
                    <a:lnTo>
                      <a:pt x="202" y="0"/>
                    </a:lnTo>
                    <a:lnTo>
                      <a:pt x="200" y="0"/>
                    </a:lnTo>
                    <a:lnTo>
                      <a:pt x="198" y="0"/>
                    </a:lnTo>
                    <a:lnTo>
                      <a:pt x="196" y="0"/>
                    </a:lnTo>
                    <a:lnTo>
                      <a:pt x="0" y="4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58" name="Freeform 1676"/>
              <p:cNvSpPr>
                <a:spLocks/>
              </p:cNvSpPr>
              <p:nvPr/>
            </p:nvSpPr>
            <p:spPr bwMode="auto">
              <a:xfrm>
                <a:off x="2738" y="1587"/>
                <a:ext cx="97" cy="23"/>
              </a:xfrm>
              <a:custGeom>
                <a:avLst/>
                <a:gdLst>
                  <a:gd name="T0" fmla="*/ 25 w 194"/>
                  <a:gd name="T1" fmla="*/ 1 h 46"/>
                  <a:gd name="T2" fmla="*/ 25 w 194"/>
                  <a:gd name="T3" fmla="*/ 1 h 46"/>
                  <a:gd name="T4" fmla="*/ 24 w 194"/>
                  <a:gd name="T5" fmla="*/ 1 h 46"/>
                  <a:gd name="T6" fmla="*/ 24 w 194"/>
                  <a:gd name="T7" fmla="*/ 0 h 46"/>
                  <a:gd name="T8" fmla="*/ 24 w 194"/>
                  <a:gd name="T9" fmla="*/ 0 h 46"/>
                  <a:gd name="T10" fmla="*/ 24 w 194"/>
                  <a:gd name="T11" fmla="*/ 0 h 46"/>
                  <a:gd name="T12" fmla="*/ 24 w 194"/>
                  <a:gd name="T13" fmla="*/ 0 h 46"/>
                  <a:gd name="T14" fmla="*/ 24 w 194"/>
                  <a:gd name="T15" fmla="*/ 0 h 46"/>
                  <a:gd name="T16" fmla="*/ 24 w 194"/>
                  <a:gd name="T17" fmla="*/ 0 h 46"/>
                  <a:gd name="T18" fmla="*/ 0 w 194"/>
                  <a:gd name="T19" fmla="*/ 6 h 46"/>
                  <a:gd name="T20" fmla="*/ 25 w 194"/>
                  <a:gd name="T21" fmla="*/ 1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4" h="46">
                    <a:moveTo>
                      <a:pt x="194" y="2"/>
                    </a:moveTo>
                    <a:lnTo>
                      <a:pt x="194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7" y="0"/>
                    </a:lnTo>
                    <a:lnTo>
                      <a:pt x="0" y="46"/>
                    </a:lnTo>
                    <a:lnTo>
                      <a:pt x="194" y="2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59" name="Freeform 1677"/>
              <p:cNvSpPr>
                <a:spLocks/>
              </p:cNvSpPr>
              <p:nvPr/>
            </p:nvSpPr>
            <p:spPr bwMode="auto">
              <a:xfrm>
                <a:off x="2738" y="1587"/>
                <a:ext cx="93" cy="23"/>
              </a:xfrm>
              <a:custGeom>
                <a:avLst/>
                <a:gdLst>
                  <a:gd name="T0" fmla="*/ 23 w 187"/>
                  <a:gd name="T1" fmla="*/ 1 h 46"/>
                  <a:gd name="T2" fmla="*/ 23 w 187"/>
                  <a:gd name="T3" fmla="*/ 1 h 46"/>
                  <a:gd name="T4" fmla="*/ 23 w 187"/>
                  <a:gd name="T5" fmla="*/ 1 h 46"/>
                  <a:gd name="T6" fmla="*/ 22 w 187"/>
                  <a:gd name="T7" fmla="*/ 0 h 46"/>
                  <a:gd name="T8" fmla="*/ 22 w 187"/>
                  <a:gd name="T9" fmla="*/ 0 h 46"/>
                  <a:gd name="T10" fmla="*/ 22 w 187"/>
                  <a:gd name="T11" fmla="*/ 0 h 46"/>
                  <a:gd name="T12" fmla="*/ 22 w 187"/>
                  <a:gd name="T13" fmla="*/ 0 h 46"/>
                  <a:gd name="T14" fmla="*/ 22 w 187"/>
                  <a:gd name="T15" fmla="*/ 0 h 46"/>
                  <a:gd name="T16" fmla="*/ 22 w 187"/>
                  <a:gd name="T17" fmla="*/ 0 h 46"/>
                  <a:gd name="T18" fmla="*/ 0 w 187"/>
                  <a:gd name="T19" fmla="*/ 6 h 46"/>
                  <a:gd name="T20" fmla="*/ 23 w 187"/>
                  <a:gd name="T21" fmla="*/ 1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7" h="46">
                    <a:moveTo>
                      <a:pt x="187" y="2"/>
                    </a:moveTo>
                    <a:lnTo>
                      <a:pt x="185" y="2"/>
                    </a:lnTo>
                    <a:lnTo>
                      <a:pt x="183" y="0"/>
                    </a:lnTo>
                    <a:lnTo>
                      <a:pt x="181" y="0"/>
                    </a:lnTo>
                    <a:lnTo>
                      <a:pt x="179" y="0"/>
                    </a:lnTo>
                    <a:lnTo>
                      <a:pt x="177" y="0"/>
                    </a:lnTo>
                    <a:lnTo>
                      <a:pt x="0" y="46"/>
                    </a:lnTo>
                    <a:lnTo>
                      <a:pt x="187" y="2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60" name="Freeform 1678"/>
              <p:cNvSpPr>
                <a:spLocks/>
              </p:cNvSpPr>
              <p:nvPr/>
            </p:nvSpPr>
            <p:spPr bwMode="auto">
              <a:xfrm>
                <a:off x="2738" y="1587"/>
                <a:ext cx="88" cy="23"/>
              </a:xfrm>
              <a:custGeom>
                <a:avLst/>
                <a:gdLst>
                  <a:gd name="T0" fmla="*/ 22 w 177"/>
                  <a:gd name="T1" fmla="*/ 0 h 46"/>
                  <a:gd name="T2" fmla="*/ 21 w 177"/>
                  <a:gd name="T3" fmla="*/ 0 h 46"/>
                  <a:gd name="T4" fmla="*/ 21 w 177"/>
                  <a:gd name="T5" fmla="*/ 0 h 46"/>
                  <a:gd name="T6" fmla="*/ 21 w 177"/>
                  <a:gd name="T7" fmla="*/ 0 h 46"/>
                  <a:gd name="T8" fmla="*/ 21 w 177"/>
                  <a:gd name="T9" fmla="*/ 0 h 46"/>
                  <a:gd name="T10" fmla="*/ 21 w 177"/>
                  <a:gd name="T11" fmla="*/ 0 h 46"/>
                  <a:gd name="T12" fmla="*/ 21 w 177"/>
                  <a:gd name="T13" fmla="*/ 0 h 46"/>
                  <a:gd name="T14" fmla="*/ 21 w 177"/>
                  <a:gd name="T15" fmla="*/ 0 h 46"/>
                  <a:gd name="T16" fmla="*/ 20 w 177"/>
                  <a:gd name="T17" fmla="*/ 0 h 46"/>
                  <a:gd name="T18" fmla="*/ 0 w 177"/>
                  <a:gd name="T19" fmla="*/ 6 h 46"/>
                  <a:gd name="T20" fmla="*/ 22 w 177"/>
                  <a:gd name="T21" fmla="*/ 0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7" h="46">
                    <a:moveTo>
                      <a:pt x="177" y="0"/>
                    </a:moveTo>
                    <a:lnTo>
                      <a:pt x="175" y="0"/>
                    </a:lnTo>
                    <a:lnTo>
                      <a:pt x="173" y="0"/>
                    </a:lnTo>
                    <a:lnTo>
                      <a:pt x="171" y="0"/>
                    </a:lnTo>
                    <a:lnTo>
                      <a:pt x="169" y="0"/>
                    </a:lnTo>
                    <a:lnTo>
                      <a:pt x="167" y="0"/>
                    </a:lnTo>
                    <a:lnTo>
                      <a:pt x="0" y="46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61" name="Freeform 1679"/>
              <p:cNvSpPr>
                <a:spLocks/>
              </p:cNvSpPr>
              <p:nvPr/>
            </p:nvSpPr>
            <p:spPr bwMode="auto">
              <a:xfrm>
                <a:off x="2738" y="1587"/>
                <a:ext cx="85" cy="23"/>
              </a:xfrm>
              <a:custGeom>
                <a:avLst/>
                <a:gdLst>
                  <a:gd name="T0" fmla="*/ 22 w 169"/>
                  <a:gd name="T1" fmla="*/ 0 h 46"/>
                  <a:gd name="T2" fmla="*/ 21 w 169"/>
                  <a:gd name="T3" fmla="*/ 0 h 46"/>
                  <a:gd name="T4" fmla="*/ 21 w 169"/>
                  <a:gd name="T5" fmla="*/ 0 h 46"/>
                  <a:gd name="T6" fmla="*/ 21 w 169"/>
                  <a:gd name="T7" fmla="*/ 0 h 46"/>
                  <a:gd name="T8" fmla="*/ 21 w 169"/>
                  <a:gd name="T9" fmla="*/ 0 h 46"/>
                  <a:gd name="T10" fmla="*/ 21 w 169"/>
                  <a:gd name="T11" fmla="*/ 0 h 46"/>
                  <a:gd name="T12" fmla="*/ 21 w 169"/>
                  <a:gd name="T13" fmla="*/ 0 h 46"/>
                  <a:gd name="T14" fmla="*/ 21 w 169"/>
                  <a:gd name="T15" fmla="*/ 0 h 46"/>
                  <a:gd name="T16" fmla="*/ 21 w 169"/>
                  <a:gd name="T17" fmla="*/ 0 h 46"/>
                  <a:gd name="T18" fmla="*/ 0 w 169"/>
                  <a:gd name="T19" fmla="*/ 6 h 46"/>
                  <a:gd name="T20" fmla="*/ 22 w 169"/>
                  <a:gd name="T21" fmla="*/ 0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9" h="46">
                    <a:moveTo>
                      <a:pt x="169" y="0"/>
                    </a:moveTo>
                    <a:lnTo>
                      <a:pt x="167" y="0"/>
                    </a:lnTo>
                    <a:lnTo>
                      <a:pt x="165" y="0"/>
                    </a:lnTo>
                    <a:lnTo>
                      <a:pt x="163" y="0"/>
                    </a:lnTo>
                    <a:lnTo>
                      <a:pt x="162" y="0"/>
                    </a:lnTo>
                    <a:lnTo>
                      <a:pt x="0" y="46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62" name="Freeform 1680"/>
              <p:cNvSpPr>
                <a:spLocks/>
              </p:cNvSpPr>
              <p:nvPr/>
            </p:nvSpPr>
            <p:spPr bwMode="auto">
              <a:xfrm>
                <a:off x="2738" y="1586"/>
                <a:ext cx="80" cy="24"/>
              </a:xfrm>
              <a:custGeom>
                <a:avLst/>
                <a:gdLst>
                  <a:gd name="T0" fmla="*/ 20 w 160"/>
                  <a:gd name="T1" fmla="*/ 1 h 48"/>
                  <a:gd name="T2" fmla="*/ 20 w 160"/>
                  <a:gd name="T3" fmla="*/ 1 h 48"/>
                  <a:gd name="T4" fmla="*/ 20 w 160"/>
                  <a:gd name="T5" fmla="*/ 1 h 48"/>
                  <a:gd name="T6" fmla="*/ 20 w 160"/>
                  <a:gd name="T7" fmla="*/ 1 h 48"/>
                  <a:gd name="T8" fmla="*/ 20 w 160"/>
                  <a:gd name="T9" fmla="*/ 1 h 48"/>
                  <a:gd name="T10" fmla="*/ 20 w 160"/>
                  <a:gd name="T11" fmla="*/ 1 h 48"/>
                  <a:gd name="T12" fmla="*/ 20 w 160"/>
                  <a:gd name="T13" fmla="*/ 1 h 48"/>
                  <a:gd name="T14" fmla="*/ 20 w 160"/>
                  <a:gd name="T15" fmla="*/ 0 h 48"/>
                  <a:gd name="T16" fmla="*/ 20 w 160"/>
                  <a:gd name="T17" fmla="*/ 0 h 48"/>
                  <a:gd name="T18" fmla="*/ 0 w 160"/>
                  <a:gd name="T19" fmla="*/ 6 h 48"/>
                  <a:gd name="T20" fmla="*/ 20 w 160"/>
                  <a:gd name="T21" fmla="*/ 1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0" h="48">
                    <a:moveTo>
                      <a:pt x="160" y="2"/>
                    </a:moveTo>
                    <a:lnTo>
                      <a:pt x="160" y="2"/>
                    </a:lnTo>
                    <a:lnTo>
                      <a:pt x="158" y="2"/>
                    </a:lnTo>
                    <a:lnTo>
                      <a:pt x="156" y="2"/>
                    </a:lnTo>
                    <a:lnTo>
                      <a:pt x="154" y="0"/>
                    </a:lnTo>
                    <a:lnTo>
                      <a:pt x="0" y="48"/>
                    </a:lnTo>
                    <a:lnTo>
                      <a:pt x="160" y="2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63" name="Freeform 1681"/>
              <p:cNvSpPr>
                <a:spLocks/>
              </p:cNvSpPr>
              <p:nvPr/>
            </p:nvSpPr>
            <p:spPr bwMode="auto">
              <a:xfrm>
                <a:off x="2738" y="1586"/>
                <a:ext cx="77" cy="24"/>
              </a:xfrm>
              <a:custGeom>
                <a:avLst/>
                <a:gdLst>
                  <a:gd name="T0" fmla="*/ 20 w 154"/>
                  <a:gd name="T1" fmla="*/ 1 h 48"/>
                  <a:gd name="T2" fmla="*/ 19 w 154"/>
                  <a:gd name="T3" fmla="*/ 1 h 48"/>
                  <a:gd name="T4" fmla="*/ 19 w 154"/>
                  <a:gd name="T5" fmla="*/ 1 h 48"/>
                  <a:gd name="T6" fmla="*/ 19 w 154"/>
                  <a:gd name="T7" fmla="*/ 1 h 48"/>
                  <a:gd name="T8" fmla="*/ 19 w 154"/>
                  <a:gd name="T9" fmla="*/ 0 h 48"/>
                  <a:gd name="T10" fmla="*/ 0 w 154"/>
                  <a:gd name="T11" fmla="*/ 6 h 48"/>
                  <a:gd name="T12" fmla="*/ 20 w 154"/>
                  <a:gd name="T13" fmla="*/ 1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4" h="48">
                    <a:moveTo>
                      <a:pt x="154" y="2"/>
                    </a:moveTo>
                    <a:lnTo>
                      <a:pt x="152" y="2"/>
                    </a:lnTo>
                    <a:lnTo>
                      <a:pt x="150" y="2"/>
                    </a:lnTo>
                    <a:lnTo>
                      <a:pt x="148" y="2"/>
                    </a:lnTo>
                    <a:lnTo>
                      <a:pt x="146" y="0"/>
                    </a:lnTo>
                    <a:lnTo>
                      <a:pt x="0" y="48"/>
                    </a:lnTo>
                    <a:lnTo>
                      <a:pt x="154" y="2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64" name="Freeform 1682"/>
              <p:cNvSpPr>
                <a:spLocks/>
              </p:cNvSpPr>
              <p:nvPr/>
            </p:nvSpPr>
            <p:spPr bwMode="auto">
              <a:xfrm>
                <a:off x="2738" y="1586"/>
                <a:ext cx="73" cy="24"/>
              </a:xfrm>
              <a:custGeom>
                <a:avLst/>
                <a:gdLst>
                  <a:gd name="T0" fmla="*/ 19 w 146"/>
                  <a:gd name="T1" fmla="*/ 1 h 48"/>
                  <a:gd name="T2" fmla="*/ 19 w 146"/>
                  <a:gd name="T3" fmla="*/ 1 h 48"/>
                  <a:gd name="T4" fmla="*/ 18 w 146"/>
                  <a:gd name="T5" fmla="*/ 1 h 48"/>
                  <a:gd name="T6" fmla="*/ 18 w 146"/>
                  <a:gd name="T7" fmla="*/ 1 h 48"/>
                  <a:gd name="T8" fmla="*/ 18 w 146"/>
                  <a:gd name="T9" fmla="*/ 1 h 48"/>
                  <a:gd name="T10" fmla="*/ 18 w 146"/>
                  <a:gd name="T11" fmla="*/ 1 h 48"/>
                  <a:gd name="T12" fmla="*/ 18 w 146"/>
                  <a:gd name="T13" fmla="*/ 1 h 48"/>
                  <a:gd name="T14" fmla="*/ 18 w 146"/>
                  <a:gd name="T15" fmla="*/ 0 h 48"/>
                  <a:gd name="T16" fmla="*/ 18 w 146"/>
                  <a:gd name="T17" fmla="*/ 0 h 48"/>
                  <a:gd name="T18" fmla="*/ 0 w 146"/>
                  <a:gd name="T19" fmla="*/ 6 h 48"/>
                  <a:gd name="T20" fmla="*/ 19 w 146"/>
                  <a:gd name="T21" fmla="*/ 1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6" h="48">
                    <a:moveTo>
                      <a:pt x="146" y="2"/>
                    </a:moveTo>
                    <a:lnTo>
                      <a:pt x="146" y="2"/>
                    </a:lnTo>
                    <a:lnTo>
                      <a:pt x="144" y="2"/>
                    </a:lnTo>
                    <a:lnTo>
                      <a:pt x="142" y="2"/>
                    </a:lnTo>
                    <a:lnTo>
                      <a:pt x="140" y="0"/>
                    </a:lnTo>
                    <a:lnTo>
                      <a:pt x="0" y="48"/>
                    </a:lnTo>
                    <a:lnTo>
                      <a:pt x="146" y="2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65" name="Freeform 1683"/>
              <p:cNvSpPr>
                <a:spLocks/>
              </p:cNvSpPr>
              <p:nvPr/>
            </p:nvSpPr>
            <p:spPr bwMode="auto">
              <a:xfrm>
                <a:off x="2738" y="1586"/>
                <a:ext cx="70" cy="24"/>
              </a:xfrm>
              <a:custGeom>
                <a:avLst/>
                <a:gdLst>
                  <a:gd name="T0" fmla="*/ 18 w 140"/>
                  <a:gd name="T1" fmla="*/ 0 h 48"/>
                  <a:gd name="T2" fmla="*/ 18 w 140"/>
                  <a:gd name="T3" fmla="*/ 0 h 48"/>
                  <a:gd name="T4" fmla="*/ 18 w 140"/>
                  <a:gd name="T5" fmla="*/ 0 h 48"/>
                  <a:gd name="T6" fmla="*/ 17 w 140"/>
                  <a:gd name="T7" fmla="*/ 0 h 48"/>
                  <a:gd name="T8" fmla="*/ 17 w 140"/>
                  <a:gd name="T9" fmla="*/ 0 h 48"/>
                  <a:gd name="T10" fmla="*/ 0 w 140"/>
                  <a:gd name="T11" fmla="*/ 6 h 48"/>
                  <a:gd name="T12" fmla="*/ 18 w 140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0" h="48">
                    <a:moveTo>
                      <a:pt x="140" y="0"/>
                    </a:moveTo>
                    <a:lnTo>
                      <a:pt x="139" y="0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0" y="48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66" name="Freeform 1684"/>
              <p:cNvSpPr>
                <a:spLocks/>
              </p:cNvSpPr>
              <p:nvPr/>
            </p:nvSpPr>
            <p:spPr bwMode="auto">
              <a:xfrm>
                <a:off x="2738" y="1586"/>
                <a:ext cx="66" cy="24"/>
              </a:xfrm>
              <a:custGeom>
                <a:avLst/>
                <a:gdLst>
                  <a:gd name="T0" fmla="*/ 16 w 133"/>
                  <a:gd name="T1" fmla="*/ 0 h 48"/>
                  <a:gd name="T2" fmla="*/ 16 w 133"/>
                  <a:gd name="T3" fmla="*/ 0 h 48"/>
                  <a:gd name="T4" fmla="*/ 16 w 133"/>
                  <a:gd name="T5" fmla="*/ 0 h 48"/>
                  <a:gd name="T6" fmla="*/ 16 w 133"/>
                  <a:gd name="T7" fmla="*/ 0 h 48"/>
                  <a:gd name="T8" fmla="*/ 15 w 133"/>
                  <a:gd name="T9" fmla="*/ 0 h 48"/>
                  <a:gd name="T10" fmla="*/ 0 w 133"/>
                  <a:gd name="T11" fmla="*/ 6 h 48"/>
                  <a:gd name="T12" fmla="*/ 16 w 133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3" h="48">
                    <a:moveTo>
                      <a:pt x="133" y="0"/>
                    </a:move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0" y="48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67" name="Freeform 1685"/>
              <p:cNvSpPr>
                <a:spLocks/>
              </p:cNvSpPr>
              <p:nvPr/>
            </p:nvSpPr>
            <p:spPr bwMode="auto">
              <a:xfrm>
                <a:off x="2738" y="1586"/>
                <a:ext cx="63" cy="24"/>
              </a:xfrm>
              <a:custGeom>
                <a:avLst/>
                <a:gdLst>
                  <a:gd name="T0" fmla="*/ 15 w 127"/>
                  <a:gd name="T1" fmla="*/ 0 h 48"/>
                  <a:gd name="T2" fmla="*/ 15 w 127"/>
                  <a:gd name="T3" fmla="*/ 0 h 48"/>
                  <a:gd name="T4" fmla="*/ 15 w 127"/>
                  <a:gd name="T5" fmla="*/ 0 h 48"/>
                  <a:gd name="T6" fmla="*/ 15 w 127"/>
                  <a:gd name="T7" fmla="*/ 0 h 48"/>
                  <a:gd name="T8" fmla="*/ 15 w 127"/>
                  <a:gd name="T9" fmla="*/ 0 h 48"/>
                  <a:gd name="T10" fmla="*/ 0 w 127"/>
                  <a:gd name="T11" fmla="*/ 6 h 48"/>
                  <a:gd name="T12" fmla="*/ 15 w 127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7" h="48">
                    <a:moveTo>
                      <a:pt x="127" y="0"/>
                    </a:move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0" y="48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68" name="Freeform 1686"/>
              <p:cNvSpPr>
                <a:spLocks/>
              </p:cNvSpPr>
              <p:nvPr/>
            </p:nvSpPr>
            <p:spPr bwMode="auto">
              <a:xfrm>
                <a:off x="2738" y="1586"/>
                <a:ext cx="61" cy="24"/>
              </a:xfrm>
              <a:custGeom>
                <a:avLst/>
                <a:gdLst>
                  <a:gd name="T0" fmla="*/ 16 w 121"/>
                  <a:gd name="T1" fmla="*/ 0 h 48"/>
                  <a:gd name="T2" fmla="*/ 16 w 121"/>
                  <a:gd name="T3" fmla="*/ 0 h 48"/>
                  <a:gd name="T4" fmla="*/ 15 w 121"/>
                  <a:gd name="T5" fmla="*/ 0 h 48"/>
                  <a:gd name="T6" fmla="*/ 15 w 121"/>
                  <a:gd name="T7" fmla="*/ 0 h 48"/>
                  <a:gd name="T8" fmla="*/ 15 w 121"/>
                  <a:gd name="T9" fmla="*/ 0 h 48"/>
                  <a:gd name="T10" fmla="*/ 0 w 121"/>
                  <a:gd name="T11" fmla="*/ 6 h 48"/>
                  <a:gd name="T12" fmla="*/ 16 w 121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1" h="48">
                    <a:moveTo>
                      <a:pt x="121" y="0"/>
                    </a:moveTo>
                    <a:lnTo>
                      <a:pt x="121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0" y="48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69" name="Freeform 1687"/>
              <p:cNvSpPr>
                <a:spLocks/>
              </p:cNvSpPr>
              <p:nvPr/>
            </p:nvSpPr>
            <p:spPr bwMode="auto">
              <a:xfrm>
                <a:off x="2738" y="1586"/>
                <a:ext cx="58" cy="24"/>
              </a:xfrm>
              <a:custGeom>
                <a:avLst/>
                <a:gdLst>
                  <a:gd name="T0" fmla="*/ 15 w 115"/>
                  <a:gd name="T1" fmla="*/ 0 h 48"/>
                  <a:gd name="T2" fmla="*/ 15 w 115"/>
                  <a:gd name="T3" fmla="*/ 0 h 48"/>
                  <a:gd name="T4" fmla="*/ 15 w 115"/>
                  <a:gd name="T5" fmla="*/ 0 h 48"/>
                  <a:gd name="T6" fmla="*/ 15 w 115"/>
                  <a:gd name="T7" fmla="*/ 0 h 48"/>
                  <a:gd name="T8" fmla="*/ 14 w 115"/>
                  <a:gd name="T9" fmla="*/ 0 h 48"/>
                  <a:gd name="T10" fmla="*/ 0 w 115"/>
                  <a:gd name="T11" fmla="*/ 6 h 48"/>
                  <a:gd name="T12" fmla="*/ 15 w 115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5" h="48">
                    <a:moveTo>
                      <a:pt x="115" y="0"/>
                    </a:moveTo>
                    <a:lnTo>
                      <a:pt x="115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0" y="48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70" name="Freeform 1688"/>
              <p:cNvSpPr>
                <a:spLocks/>
              </p:cNvSpPr>
              <p:nvPr/>
            </p:nvSpPr>
            <p:spPr bwMode="auto">
              <a:xfrm>
                <a:off x="2738" y="1586"/>
                <a:ext cx="56" cy="24"/>
              </a:xfrm>
              <a:custGeom>
                <a:avLst/>
                <a:gdLst>
                  <a:gd name="T0" fmla="*/ 14 w 112"/>
                  <a:gd name="T1" fmla="*/ 0 h 48"/>
                  <a:gd name="T2" fmla="*/ 14 w 112"/>
                  <a:gd name="T3" fmla="*/ 0 h 48"/>
                  <a:gd name="T4" fmla="*/ 14 w 112"/>
                  <a:gd name="T5" fmla="*/ 0 h 48"/>
                  <a:gd name="T6" fmla="*/ 14 w 112"/>
                  <a:gd name="T7" fmla="*/ 0 h 48"/>
                  <a:gd name="T8" fmla="*/ 14 w 112"/>
                  <a:gd name="T9" fmla="*/ 0 h 48"/>
                  <a:gd name="T10" fmla="*/ 0 w 112"/>
                  <a:gd name="T11" fmla="*/ 6 h 48"/>
                  <a:gd name="T12" fmla="*/ 14 w 112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2" h="48">
                    <a:moveTo>
                      <a:pt x="112" y="0"/>
                    </a:moveTo>
                    <a:lnTo>
                      <a:pt x="110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0" y="4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71" name="Freeform 1689"/>
              <p:cNvSpPr>
                <a:spLocks/>
              </p:cNvSpPr>
              <p:nvPr/>
            </p:nvSpPr>
            <p:spPr bwMode="auto">
              <a:xfrm>
                <a:off x="2738" y="1586"/>
                <a:ext cx="53" cy="24"/>
              </a:xfrm>
              <a:custGeom>
                <a:avLst/>
                <a:gdLst>
                  <a:gd name="T0" fmla="*/ 14 w 106"/>
                  <a:gd name="T1" fmla="*/ 0 h 48"/>
                  <a:gd name="T2" fmla="*/ 13 w 106"/>
                  <a:gd name="T3" fmla="*/ 0 h 48"/>
                  <a:gd name="T4" fmla="*/ 13 w 106"/>
                  <a:gd name="T5" fmla="*/ 0 h 48"/>
                  <a:gd name="T6" fmla="*/ 13 w 106"/>
                  <a:gd name="T7" fmla="*/ 0 h 48"/>
                  <a:gd name="T8" fmla="*/ 13 w 106"/>
                  <a:gd name="T9" fmla="*/ 0 h 48"/>
                  <a:gd name="T10" fmla="*/ 0 w 106"/>
                  <a:gd name="T11" fmla="*/ 6 h 48"/>
                  <a:gd name="T12" fmla="*/ 14 w 106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6" h="48">
                    <a:moveTo>
                      <a:pt x="106" y="0"/>
                    </a:moveTo>
                    <a:lnTo>
                      <a:pt x="104" y="0"/>
                    </a:lnTo>
                    <a:lnTo>
                      <a:pt x="102" y="0"/>
                    </a:lnTo>
                    <a:lnTo>
                      <a:pt x="100" y="0"/>
                    </a:lnTo>
                    <a:lnTo>
                      <a:pt x="0" y="48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72" name="Freeform 1690"/>
              <p:cNvSpPr>
                <a:spLocks/>
              </p:cNvSpPr>
              <p:nvPr/>
            </p:nvSpPr>
            <p:spPr bwMode="auto">
              <a:xfrm>
                <a:off x="2738" y="1586"/>
                <a:ext cx="51" cy="24"/>
              </a:xfrm>
              <a:custGeom>
                <a:avLst/>
                <a:gdLst>
                  <a:gd name="T0" fmla="*/ 13 w 102"/>
                  <a:gd name="T1" fmla="*/ 0 h 48"/>
                  <a:gd name="T2" fmla="*/ 13 w 102"/>
                  <a:gd name="T3" fmla="*/ 0 h 48"/>
                  <a:gd name="T4" fmla="*/ 13 w 102"/>
                  <a:gd name="T5" fmla="*/ 0 h 48"/>
                  <a:gd name="T6" fmla="*/ 13 w 102"/>
                  <a:gd name="T7" fmla="*/ 0 h 48"/>
                  <a:gd name="T8" fmla="*/ 12 w 102"/>
                  <a:gd name="T9" fmla="*/ 0 h 48"/>
                  <a:gd name="T10" fmla="*/ 0 w 102"/>
                  <a:gd name="T11" fmla="*/ 6 h 48"/>
                  <a:gd name="T12" fmla="*/ 13 w 102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2" h="48">
                    <a:moveTo>
                      <a:pt x="102" y="0"/>
                    </a:moveTo>
                    <a:lnTo>
                      <a:pt x="100" y="0"/>
                    </a:lnTo>
                    <a:lnTo>
                      <a:pt x="98" y="0"/>
                    </a:lnTo>
                    <a:lnTo>
                      <a:pt x="96" y="0"/>
                    </a:lnTo>
                    <a:lnTo>
                      <a:pt x="0" y="48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73" name="Freeform 1691"/>
              <p:cNvSpPr>
                <a:spLocks/>
              </p:cNvSpPr>
              <p:nvPr/>
            </p:nvSpPr>
            <p:spPr bwMode="auto">
              <a:xfrm>
                <a:off x="2738" y="1586"/>
                <a:ext cx="48" cy="24"/>
              </a:xfrm>
              <a:custGeom>
                <a:avLst/>
                <a:gdLst>
                  <a:gd name="T0" fmla="*/ 12 w 96"/>
                  <a:gd name="T1" fmla="*/ 0 h 48"/>
                  <a:gd name="T2" fmla="*/ 12 w 96"/>
                  <a:gd name="T3" fmla="*/ 0 h 48"/>
                  <a:gd name="T4" fmla="*/ 12 w 96"/>
                  <a:gd name="T5" fmla="*/ 0 h 48"/>
                  <a:gd name="T6" fmla="*/ 12 w 96"/>
                  <a:gd name="T7" fmla="*/ 0 h 48"/>
                  <a:gd name="T8" fmla="*/ 12 w 96"/>
                  <a:gd name="T9" fmla="*/ 0 h 48"/>
                  <a:gd name="T10" fmla="*/ 0 w 96"/>
                  <a:gd name="T11" fmla="*/ 6 h 48"/>
                  <a:gd name="T12" fmla="*/ 12 w 96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6" h="48">
                    <a:moveTo>
                      <a:pt x="96" y="0"/>
                    </a:moveTo>
                    <a:lnTo>
                      <a:pt x="94" y="0"/>
                    </a:lnTo>
                    <a:lnTo>
                      <a:pt x="92" y="0"/>
                    </a:lnTo>
                    <a:lnTo>
                      <a:pt x="0" y="48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74" name="Freeform 1692"/>
              <p:cNvSpPr>
                <a:spLocks/>
              </p:cNvSpPr>
              <p:nvPr/>
            </p:nvSpPr>
            <p:spPr bwMode="auto">
              <a:xfrm>
                <a:off x="2738" y="1586"/>
                <a:ext cx="46" cy="24"/>
              </a:xfrm>
              <a:custGeom>
                <a:avLst/>
                <a:gdLst>
                  <a:gd name="T0" fmla="*/ 12 w 92"/>
                  <a:gd name="T1" fmla="*/ 0 h 48"/>
                  <a:gd name="T2" fmla="*/ 12 w 92"/>
                  <a:gd name="T3" fmla="*/ 0 h 48"/>
                  <a:gd name="T4" fmla="*/ 12 w 92"/>
                  <a:gd name="T5" fmla="*/ 0 h 48"/>
                  <a:gd name="T6" fmla="*/ 12 w 92"/>
                  <a:gd name="T7" fmla="*/ 0 h 48"/>
                  <a:gd name="T8" fmla="*/ 12 w 92"/>
                  <a:gd name="T9" fmla="*/ 0 h 48"/>
                  <a:gd name="T10" fmla="*/ 0 w 92"/>
                  <a:gd name="T11" fmla="*/ 6 h 48"/>
                  <a:gd name="T12" fmla="*/ 12 w 92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2" h="48">
                    <a:moveTo>
                      <a:pt x="92" y="0"/>
                    </a:moveTo>
                    <a:lnTo>
                      <a:pt x="92" y="0"/>
                    </a:lnTo>
                    <a:lnTo>
                      <a:pt x="90" y="0"/>
                    </a:lnTo>
                    <a:lnTo>
                      <a:pt x="89" y="0"/>
                    </a:lnTo>
                    <a:lnTo>
                      <a:pt x="0" y="4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75" name="Freeform 1693"/>
              <p:cNvSpPr>
                <a:spLocks/>
              </p:cNvSpPr>
              <p:nvPr/>
            </p:nvSpPr>
            <p:spPr bwMode="auto">
              <a:xfrm>
                <a:off x="2738" y="1585"/>
                <a:ext cx="43" cy="25"/>
              </a:xfrm>
              <a:custGeom>
                <a:avLst/>
                <a:gdLst>
                  <a:gd name="T0" fmla="*/ 10 w 87"/>
                  <a:gd name="T1" fmla="*/ 0 h 50"/>
                  <a:gd name="T2" fmla="*/ 10 w 87"/>
                  <a:gd name="T3" fmla="*/ 0 h 50"/>
                  <a:gd name="T4" fmla="*/ 10 w 87"/>
                  <a:gd name="T5" fmla="*/ 0 h 50"/>
                  <a:gd name="T6" fmla="*/ 10 w 87"/>
                  <a:gd name="T7" fmla="*/ 0 h 50"/>
                  <a:gd name="T8" fmla="*/ 10 w 87"/>
                  <a:gd name="T9" fmla="*/ 0 h 50"/>
                  <a:gd name="T10" fmla="*/ 0 w 87"/>
                  <a:gd name="T11" fmla="*/ 7 h 50"/>
                  <a:gd name="T12" fmla="*/ 10 w 87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" h="50">
                    <a:moveTo>
                      <a:pt x="87" y="0"/>
                    </a:moveTo>
                    <a:lnTo>
                      <a:pt x="87" y="0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0" y="5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76" name="Freeform 1694"/>
              <p:cNvSpPr>
                <a:spLocks/>
              </p:cNvSpPr>
              <p:nvPr/>
            </p:nvSpPr>
            <p:spPr bwMode="auto">
              <a:xfrm>
                <a:off x="2738" y="1585"/>
                <a:ext cx="41" cy="25"/>
              </a:xfrm>
              <a:custGeom>
                <a:avLst/>
                <a:gdLst>
                  <a:gd name="T0" fmla="*/ 10 w 83"/>
                  <a:gd name="T1" fmla="*/ 0 h 50"/>
                  <a:gd name="T2" fmla="*/ 10 w 83"/>
                  <a:gd name="T3" fmla="*/ 0 h 50"/>
                  <a:gd name="T4" fmla="*/ 10 w 83"/>
                  <a:gd name="T5" fmla="*/ 0 h 50"/>
                  <a:gd name="T6" fmla="*/ 10 w 83"/>
                  <a:gd name="T7" fmla="*/ 0 h 50"/>
                  <a:gd name="T8" fmla="*/ 9 w 83"/>
                  <a:gd name="T9" fmla="*/ 0 h 50"/>
                  <a:gd name="T10" fmla="*/ 0 w 83"/>
                  <a:gd name="T11" fmla="*/ 7 h 50"/>
                  <a:gd name="T12" fmla="*/ 10 w 83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3" h="50">
                    <a:moveTo>
                      <a:pt x="83" y="0"/>
                    </a:moveTo>
                    <a:lnTo>
                      <a:pt x="83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0" y="5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77" name="Freeform 1695"/>
              <p:cNvSpPr>
                <a:spLocks/>
              </p:cNvSpPr>
              <p:nvPr/>
            </p:nvSpPr>
            <p:spPr bwMode="auto">
              <a:xfrm>
                <a:off x="2738" y="1585"/>
                <a:ext cx="39" cy="25"/>
              </a:xfrm>
              <a:custGeom>
                <a:avLst/>
                <a:gdLst>
                  <a:gd name="T0" fmla="*/ 9 w 79"/>
                  <a:gd name="T1" fmla="*/ 0 h 50"/>
                  <a:gd name="T2" fmla="*/ 9 w 79"/>
                  <a:gd name="T3" fmla="*/ 0 h 50"/>
                  <a:gd name="T4" fmla="*/ 9 w 79"/>
                  <a:gd name="T5" fmla="*/ 0 h 50"/>
                  <a:gd name="T6" fmla="*/ 9 w 79"/>
                  <a:gd name="T7" fmla="*/ 0 h 50"/>
                  <a:gd name="T8" fmla="*/ 9 w 79"/>
                  <a:gd name="T9" fmla="*/ 0 h 50"/>
                  <a:gd name="T10" fmla="*/ 0 w 79"/>
                  <a:gd name="T11" fmla="*/ 7 h 50"/>
                  <a:gd name="T12" fmla="*/ 9 w 79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9" h="50">
                    <a:moveTo>
                      <a:pt x="79" y="0"/>
                    </a:moveTo>
                    <a:lnTo>
                      <a:pt x="79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0" y="5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78" name="Freeform 1696"/>
              <p:cNvSpPr>
                <a:spLocks/>
              </p:cNvSpPr>
              <p:nvPr/>
            </p:nvSpPr>
            <p:spPr bwMode="auto">
              <a:xfrm>
                <a:off x="2738" y="1585"/>
                <a:ext cx="38" cy="25"/>
              </a:xfrm>
              <a:custGeom>
                <a:avLst/>
                <a:gdLst>
                  <a:gd name="T0" fmla="*/ 10 w 75"/>
                  <a:gd name="T1" fmla="*/ 0 h 50"/>
                  <a:gd name="T2" fmla="*/ 10 w 75"/>
                  <a:gd name="T3" fmla="*/ 0 h 50"/>
                  <a:gd name="T4" fmla="*/ 10 w 75"/>
                  <a:gd name="T5" fmla="*/ 0 h 50"/>
                  <a:gd name="T6" fmla="*/ 10 w 75"/>
                  <a:gd name="T7" fmla="*/ 0 h 50"/>
                  <a:gd name="T8" fmla="*/ 9 w 75"/>
                  <a:gd name="T9" fmla="*/ 0 h 50"/>
                  <a:gd name="T10" fmla="*/ 0 w 75"/>
                  <a:gd name="T11" fmla="*/ 7 h 50"/>
                  <a:gd name="T12" fmla="*/ 10 w 75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50">
                    <a:moveTo>
                      <a:pt x="75" y="0"/>
                    </a:moveTo>
                    <a:lnTo>
                      <a:pt x="75" y="0"/>
                    </a:lnTo>
                    <a:lnTo>
                      <a:pt x="73" y="0"/>
                    </a:lnTo>
                    <a:lnTo>
                      <a:pt x="71" y="0"/>
                    </a:lnTo>
                    <a:lnTo>
                      <a:pt x="0" y="5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79" name="Freeform 1697"/>
              <p:cNvSpPr>
                <a:spLocks/>
              </p:cNvSpPr>
              <p:nvPr/>
            </p:nvSpPr>
            <p:spPr bwMode="auto">
              <a:xfrm>
                <a:off x="2738" y="1585"/>
                <a:ext cx="36" cy="25"/>
              </a:xfrm>
              <a:custGeom>
                <a:avLst/>
                <a:gdLst>
                  <a:gd name="T0" fmla="*/ 9 w 71"/>
                  <a:gd name="T1" fmla="*/ 0 h 50"/>
                  <a:gd name="T2" fmla="*/ 9 w 71"/>
                  <a:gd name="T3" fmla="*/ 0 h 50"/>
                  <a:gd name="T4" fmla="*/ 9 w 71"/>
                  <a:gd name="T5" fmla="*/ 0 h 50"/>
                  <a:gd name="T6" fmla="*/ 9 w 71"/>
                  <a:gd name="T7" fmla="*/ 0 h 50"/>
                  <a:gd name="T8" fmla="*/ 9 w 71"/>
                  <a:gd name="T9" fmla="*/ 0 h 50"/>
                  <a:gd name="T10" fmla="*/ 0 w 71"/>
                  <a:gd name="T11" fmla="*/ 7 h 50"/>
                  <a:gd name="T12" fmla="*/ 9 w 71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1" h="50">
                    <a:moveTo>
                      <a:pt x="71" y="0"/>
                    </a:moveTo>
                    <a:lnTo>
                      <a:pt x="71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0" y="5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80" name="Freeform 1698"/>
              <p:cNvSpPr>
                <a:spLocks/>
              </p:cNvSpPr>
              <p:nvPr/>
            </p:nvSpPr>
            <p:spPr bwMode="auto">
              <a:xfrm>
                <a:off x="2738" y="1585"/>
                <a:ext cx="34" cy="25"/>
              </a:xfrm>
              <a:custGeom>
                <a:avLst/>
                <a:gdLst>
                  <a:gd name="T0" fmla="*/ 9 w 67"/>
                  <a:gd name="T1" fmla="*/ 0 h 50"/>
                  <a:gd name="T2" fmla="*/ 9 w 67"/>
                  <a:gd name="T3" fmla="*/ 0 h 50"/>
                  <a:gd name="T4" fmla="*/ 9 w 67"/>
                  <a:gd name="T5" fmla="*/ 0 h 50"/>
                  <a:gd name="T6" fmla="*/ 9 w 67"/>
                  <a:gd name="T7" fmla="*/ 0 h 50"/>
                  <a:gd name="T8" fmla="*/ 8 w 67"/>
                  <a:gd name="T9" fmla="*/ 0 h 50"/>
                  <a:gd name="T10" fmla="*/ 0 w 67"/>
                  <a:gd name="T11" fmla="*/ 7 h 50"/>
                  <a:gd name="T12" fmla="*/ 9 w 67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" h="50">
                    <a:moveTo>
                      <a:pt x="67" y="0"/>
                    </a:moveTo>
                    <a:lnTo>
                      <a:pt x="67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0" y="50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81" name="Freeform 1699"/>
              <p:cNvSpPr>
                <a:spLocks/>
              </p:cNvSpPr>
              <p:nvPr/>
            </p:nvSpPr>
            <p:spPr bwMode="auto">
              <a:xfrm>
                <a:off x="2738" y="1585"/>
                <a:ext cx="32" cy="25"/>
              </a:xfrm>
              <a:custGeom>
                <a:avLst/>
                <a:gdLst>
                  <a:gd name="T0" fmla="*/ 8 w 64"/>
                  <a:gd name="T1" fmla="*/ 0 h 50"/>
                  <a:gd name="T2" fmla="*/ 8 w 64"/>
                  <a:gd name="T3" fmla="*/ 0 h 50"/>
                  <a:gd name="T4" fmla="*/ 8 w 64"/>
                  <a:gd name="T5" fmla="*/ 0 h 50"/>
                  <a:gd name="T6" fmla="*/ 8 w 64"/>
                  <a:gd name="T7" fmla="*/ 0 h 50"/>
                  <a:gd name="T8" fmla="*/ 8 w 64"/>
                  <a:gd name="T9" fmla="*/ 0 h 50"/>
                  <a:gd name="T10" fmla="*/ 0 w 64"/>
                  <a:gd name="T11" fmla="*/ 7 h 50"/>
                  <a:gd name="T12" fmla="*/ 8 w 64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" h="50">
                    <a:moveTo>
                      <a:pt x="64" y="0"/>
                    </a:moveTo>
                    <a:lnTo>
                      <a:pt x="64" y="0"/>
                    </a:lnTo>
                    <a:lnTo>
                      <a:pt x="62" y="0"/>
                    </a:lnTo>
                    <a:lnTo>
                      <a:pt x="0" y="5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82" name="Freeform 1700"/>
              <p:cNvSpPr>
                <a:spLocks/>
              </p:cNvSpPr>
              <p:nvPr/>
            </p:nvSpPr>
            <p:spPr bwMode="auto">
              <a:xfrm>
                <a:off x="2738" y="1585"/>
                <a:ext cx="31" cy="25"/>
              </a:xfrm>
              <a:custGeom>
                <a:avLst/>
                <a:gdLst>
                  <a:gd name="T0" fmla="*/ 8 w 62"/>
                  <a:gd name="T1" fmla="*/ 0 h 50"/>
                  <a:gd name="T2" fmla="*/ 8 w 62"/>
                  <a:gd name="T3" fmla="*/ 0 h 50"/>
                  <a:gd name="T4" fmla="*/ 8 w 62"/>
                  <a:gd name="T5" fmla="*/ 0 h 50"/>
                  <a:gd name="T6" fmla="*/ 8 w 62"/>
                  <a:gd name="T7" fmla="*/ 0 h 50"/>
                  <a:gd name="T8" fmla="*/ 8 w 62"/>
                  <a:gd name="T9" fmla="*/ 0 h 50"/>
                  <a:gd name="T10" fmla="*/ 0 w 62"/>
                  <a:gd name="T11" fmla="*/ 7 h 50"/>
                  <a:gd name="T12" fmla="*/ 8 w 6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" h="50">
                    <a:moveTo>
                      <a:pt x="62" y="0"/>
                    </a:moveTo>
                    <a:lnTo>
                      <a:pt x="60" y="0"/>
                    </a:lnTo>
                    <a:lnTo>
                      <a:pt x="58" y="0"/>
                    </a:lnTo>
                    <a:lnTo>
                      <a:pt x="0" y="5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83" name="Freeform 1701"/>
              <p:cNvSpPr>
                <a:spLocks/>
              </p:cNvSpPr>
              <p:nvPr/>
            </p:nvSpPr>
            <p:spPr bwMode="auto">
              <a:xfrm>
                <a:off x="2738" y="1585"/>
                <a:ext cx="29" cy="25"/>
              </a:xfrm>
              <a:custGeom>
                <a:avLst/>
                <a:gdLst>
                  <a:gd name="T0" fmla="*/ 8 w 58"/>
                  <a:gd name="T1" fmla="*/ 0 h 50"/>
                  <a:gd name="T2" fmla="*/ 8 w 58"/>
                  <a:gd name="T3" fmla="*/ 0 h 50"/>
                  <a:gd name="T4" fmla="*/ 7 w 58"/>
                  <a:gd name="T5" fmla="*/ 0 h 50"/>
                  <a:gd name="T6" fmla="*/ 7 w 58"/>
                  <a:gd name="T7" fmla="*/ 0 h 50"/>
                  <a:gd name="T8" fmla="*/ 7 w 58"/>
                  <a:gd name="T9" fmla="*/ 0 h 50"/>
                  <a:gd name="T10" fmla="*/ 0 w 58"/>
                  <a:gd name="T11" fmla="*/ 7 h 50"/>
                  <a:gd name="T12" fmla="*/ 8 w 58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8" h="50">
                    <a:moveTo>
                      <a:pt x="58" y="0"/>
                    </a:moveTo>
                    <a:lnTo>
                      <a:pt x="58" y="0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0" y="5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84" name="Freeform 1702"/>
              <p:cNvSpPr>
                <a:spLocks/>
              </p:cNvSpPr>
              <p:nvPr/>
            </p:nvSpPr>
            <p:spPr bwMode="auto">
              <a:xfrm>
                <a:off x="2738" y="1585"/>
                <a:ext cx="27" cy="25"/>
              </a:xfrm>
              <a:custGeom>
                <a:avLst/>
                <a:gdLst>
                  <a:gd name="T0" fmla="*/ 7 w 54"/>
                  <a:gd name="T1" fmla="*/ 0 h 50"/>
                  <a:gd name="T2" fmla="*/ 7 w 54"/>
                  <a:gd name="T3" fmla="*/ 0 h 50"/>
                  <a:gd name="T4" fmla="*/ 7 w 54"/>
                  <a:gd name="T5" fmla="*/ 0 h 50"/>
                  <a:gd name="T6" fmla="*/ 7 w 54"/>
                  <a:gd name="T7" fmla="*/ 0 h 50"/>
                  <a:gd name="T8" fmla="*/ 7 w 54"/>
                  <a:gd name="T9" fmla="*/ 0 h 50"/>
                  <a:gd name="T10" fmla="*/ 0 w 54"/>
                  <a:gd name="T11" fmla="*/ 7 h 50"/>
                  <a:gd name="T12" fmla="*/ 7 w 54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50">
                    <a:moveTo>
                      <a:pt x="54" y="0"/>
                    </a:moveTo>
                    <a:lnTo>
                      <a:pt x="54" y="0"/>
                    </a:lnTo>
                    <a:lnTo>
                      <a:pt x="52" y="0"/>
                    </a:lnTo>
                    <a:lnTo>
                      <a:pt x="0" y="5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85" name="Freeform 1703"/>
              <p:cNvSpPr>
                <a:spLocks/>
              </p:cNvSpPr>
              <p:nvPr/>
            </p:nvSpPr>
            <p:spPr bwMode="auto">
              <a:xfrm>
                <a:off x="2738" y="1585"/>
                <a:ext cx="26" cy="25"/>
              </a:xfrm>
              <a:custGeom>
                <a:avLst/>
                <a:gdLst>
                  <a:gd name="T0" fmla="*/ 7 w 52"/>
                  <a:gd name="T1" fmla="*/ 0 h 50"/>
                  <a:gd name="T2" fmla="*/ 7 w 52"/>
                  <a:gd name="T3" fmla="*/ 0 h 50"/>
                  <a:gd name="T4" fmla="*/ 7 w 52"/>
                  <a:gd name="T5" fmla="*/ 0 h 50"/>
                  <a:gd name="T6" fmla="*/ 6 w 52"/>
                  <a:gd name="T7" fmla="*/ 0 h 50"/>
                  <a:gd name="T8" fmla="*/ 6 w 52"/>
                  <a:gd name="T9" fmla="*/ 0 h 50"/>
                  <a:gd name="T10" fmla="*/ 0 w 52"/>
                  <a:gd name="T11" fmla="*/ 7 h 50"/>
                  <a:gd name="T12" fmla="*/ 7 w 5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52" y="0"/>
                    </a:moveTo>
                    <a:lnTo>
                      <a:pt x="50" y="0"/>
                    </a:lnTo>
                    <a:lnTo>
                      <a:pt x="48" y="0"/>
                    </a:lnTo>
                    <a:lnTo>
                      <a:pt x="0" y="5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86" name="Freeform 1704"/>
              <p:cNvSpPr>
                <a:spLocks/>
              </p:cNvSpPr>
              <p:nvPr/>
            </p:nvSpPr>
            <p:spPr bwMode="auto">
              <a:xfrm>
                <a:off x="2738" y="1585"/>
                <a:ext cx="24" cy="25"/>
              </a:xfrm>
              <a:custGeom>
                <a:avLst/>
                <a:gdLst>
                  <a:gd name="T0" fmla="*/ 6 w 48"/>
                  <a:gd name="T1" fmla="*/ 0 h 50"/>
                  <a:gd name="T2" fmla="*/ 6 w 48"/>
                  <a:gd name="T3" fmla="*/ 0 h 50"/>
                  <a:gd name="T4" fmla="*/ 6 w 48"/>
                  <a:gd name="T5" fmla="*/ 0 h 50"/>
                  <a:gd name="T6" fmla="*/ 6 w 48"/>
                  <a:gd name="T7" fmla="*/ 0 h 50"/>
                  <a:gd name="T8" fmla="*/ 6 w 48"/>
                  <a:gd name="T9" fmla="*/ 0 h 50"/>
                  <a:gd name="T10" fmla="*/ 0 w 48"/>
                  <a:gd name="T11" fmla="*/ 7 h 50"/>
                  <a:gd name="T12" fmla="*/ 6 w 48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50">
                    <a:moveTo>
                      <a:pt x="48" y="0"/>
                    </a:moveTo>
                    <a:lnTo>
                      <a:pt x="48" y="0"/>
                    </a:lnTo>
                    <a:lnTo>
                      <a:pt x="46" y="0"/>
                    </a:lnTo>
                    <a:lnTo>
                      <a:pt x="0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87" name="Freeform 1705"/>
              <p:cNvSpPr>
                <a:spLocks/>
              </p:cNvSpPr>
              <p:nvPr/>
            </p:nvSpPr>
            <p:spPr bwMode="auto">
              <a:xfrm>
                <a:off x="2738" y="1585"/>
                <a:ext cx="22" cy="25"/>
              </a:xfrm>
              <a:custGeom>
                <a:avLst/>
                <a:gdLst>
                  <a:gd name="T0" fmla="*/ 6 w 44"/>
                  <a:gd name="T1" fmla="*/ 0 h 50"/>
                  <a:gd name="T2" fmla="*/ 6 w 44"/>
                  <a:gd name="T3" fmla="*/ 0 h 50"/>
                  <a:gd name="T4" fmla="*/ 6 w 44"/>
                  <a:gd name="T5" fmla="*/ 0 h 50"/>
                  <a:gd name="T6" fmla="*/ 6 w 44"/>
                  <a:gd name="T7" fmla="*/ 0 h 50"/>
                  <a:gd name="T8" fmla="*/ 6 w 44"/>
                  <a:gd name="T9" fmla="*/ 0 h 50"/>
                  <a:gd name="T10" fmla="*/ 0 w 44"/>
                  <a:gd name="T11" fmla="*/ 7 h 50"/>
                  <a:gd name="T12" fmla="*/ 6 w 44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" h="50">
                    <a:moveTo>
                      <a:pt x="44" y="0"/>
                    </a:moveTo>
                    <a:lnTo>
                      <a:pt x="44" y="0"/>
                    </a:lnTo>
                    <a:lnTo>
                      <a:pt x="42" y="0"/>
                    </a:lnTo>
                    <a:lnTo>
                      <a:pt x="0" y="5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88" name="Freeform 1706"/>
              <p:cNvSpPr>
                <a:spLocks/>
              </p:cNvSpPr>
              <p:nvPr/>
            </p:nvSpPr>
            <p:spPr bwMode="auto">
              <a:xfrm>
                <a:off x="2738" y="1585"/>
                <a:ext cx="21" cy="25"/>
              </a:xfrm>
              <a:custGeom>
                <a:avLst/>
                <a:gdLst>
                  <a:gd name="T0" fmla="*/ 6 w 42"/>
                  <a:gd name="T1" fmla="*/ 0 h 50"/>
                  <a:gd name="T2" fmla="*/ 6 w 42"/>
                  <a:gd name="T3" fmla="*/ 0 h 50"/>
                  <a:gd name="T4" fmla="*/ 6 w 42"/>
                  <a:gd name="T5" fmla="*/ 0 h 50"/>
                  <a:gd name="T6" fmla="*/ 6 w 42"/>
                  <a:gd name="T7" fmla="*/ 0 h 50"/>
                  <a:gd name="T8" fmla="*/ 5 w 42"/>
                  <a:gd name="T9" fmla="*/ 0 h 50"/>
                  <a:gd name="T10" fmla="*/ 0 w 42"/>
                  <a:gd name="T11" fmla="*/ 7 h 50"/>
                  <a:gd name="T12" fmla="*/ 6 w 4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50">
                    <a:moveTo>
                      <a:pt x="42" y="0"/>
                    </a:moveTo>
                    <a:lnTo>
                      <a:pt x="41" y="0"/>
                    </a:lnTo>
                    <a:lnTo>
                      <a:pt x="39" y="0"/>
                    </a:lnTo>
                    <a:lnTo>
                      <a:pt x="0" y="5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89" name="Freeform 1707"/>
              <p:cNvSpPr>
                <a:spLocks/>
              </p:cNvSpPr>
              <p:nvPr/>
            </p:nvSpPr>
            <p:spPr bwMode="auto">
              <a:xfrm>
                <a:off x="2738" y="1585"/>
                <a:ext cx="19" cy="25"/>
              </a:xfrm>
              <a:custGeom>
                <a:avLst/>
                <a:gdLst>
                  <a:gd name="T0" fmla="*/ 4 w 39"/>
                  <a:gd name="T1" fmla="*/ 0 h 50"/>
                  <a:gd name="T2" fmla="*/ 4 w 39"/>
                  <a:gd name="T3" fmla="*/ 0 h 50"/>
                  <a:gd name="T4" fmla="*/ 4 w 39"/>
                  <a:gd name="T5" fmla="*/ 0 h 50"/>
                  <a:gd name="T6" fmla="*/ 4 w 39"/>
                  <a:gd name="T7" fmla="*/ 0 h 50"/>
                  <a:gd name="T8" fmla="*/ 4 w 39"/>
                  <a:gd name="T9" fmla="*/ 0 h 50"/>
                  <a:gd name="T10" fmla="*/ 0 w 39"/>
                  <a:gd name="T11" fmla="*/ 7 h 50"/>
                  <a:gd name="T12" fmla="*/ 4 w 39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50">
                    <a:moveTo>
                      <a:pt x="39" y="0"/>
                    </a:moveTo>
                    <a:lnTo>
                      <a:pt x="39" y="0"/>
                    </a:lnTo>
                    <a:lnTo>
                      <a:pt x="37" y="0"/>
                    </a:lnTo>
                    <a:lnTo>
                      <a:pt x="0" y="5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90" name="Freeform 1708"/>
              <p:cNvSpPr>
                <a:spLocks/>
              </p:cNvSpPr>
              <p:nvPr/>
            </p:nvSpPr>
            <p:spPr bwMode="auto">
              <a:xfrm>
                <a:off x="2738" y="1585"/>
                <a:ext cx="18" cy="25"/>
              </a:xfrm>
              <a:custGeom>
                <a:avLst/>
                <a:gdLst>
                  <a:gd name="T0" fmla="*/ 4 w 37"/>
                  <a:gd name="T1" fmla="*/ 0 h 50"/>
                  <a:gd name="T2" fmla="*/ 4 w 37"/>
                  <a:gd name="T3" fmla="*/ 0 h 50"/>
                  <a:gd name="T4" fmla="*/ 4 w 37"/>
                  <a:gd name="T5" fmla="*/ 0 h 50"/>
                  <a:gd name="T6" fmla="*/ 4 w 37"/>
                  <a:gd name="T7" fmla="*/ 0 h 50"/>
                  <a:gd name="T8" fmla="*/ 4 w 37"/>
                  <a:gd name="T9" fmla="*/ 0 h 50"/>
                  <a:gd name="T10" fmla="*/ 0 w 37"/>
                  <a:gd name="T11" fmla="*/ 7 h 50"/>
                  <a:gd name="T12" fmla="*/ 4 w 37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50">
                    <a:moveTo>
                      <a:pt x="37" y="0"/>
                    </a:moveTo>
                    <a:lnTo>
                      <a:pt x="37" y="0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0" y="5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91" name="Freeform 1709"/>
              <p:cNvSpPr>
                <a:spLocks/>
              </p:cNvSpPr>
              <p:nvPr/>
            </p:nvSpPr>
            <p:spPr bwMode="auto">
              <a:xfrm>
                <a:off x="2738" y="1585"/>
                <a:ext cx="16" cy="25"/>
              </a:xfrm>
              <a:custGeom>
                <a:avLst/>
                <a:gdLst>
                  <a:gd name="T0" fmla="*/ 4 w 33"/>
                  <a:gd name="T1" fmla="*/ 0 h 50"/>
                  <a:gd name="T2" fmla="*/ 4 w 33"/>
                  <a:gd name="T3" fmla="*/ 0 h 50"/>
                  <a:gd name="T4" fmla="*/ 3 w 33"/>
                  <a:gd name="T5" fmla="*/ 0 h 50"/>
                  <a:gd name="T6" fmla="*/ 3 w 33"/>
                  <a:gd name="T7" fmla="*/ 0 h 50"/>
                  <a:gd name="T8" fmla="*/ 3 w 33"/>
                  <a:gd name="T9" fmla="*/ 0 h 50"/>
                  <a:gd name="T10" fmla="*/ 0 w 33"/>
                  <a:gd name="T11" fmla="*/ 7 h 50"/>
                  <a:gd name="T12" fmla="*/ 4 w 33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50">
                    <a:moveTo>
                      <a:pt x="33" y="0"/>
                    </a:moveTo>
                    <a:lnTo>
                      <a:pt x="33" y="0"/>
                    </a:lnTo>
                    <a:lnTo>
                      <a:pt x="31" y="0"/>
                    </a:lnTo>
                    <a:lnTo>
                      <a:pt x="0" y="5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92" name="Freeform 1710"/>
              <p:cNvSpPr>
                <a:spLocks/>
              </p:cNvSpPr>
              <p:nvPr/>
            </p:nvSpPr>
            <p:spPr bwMode="auto">
              <a:xfrm>
                <a:off x="2738" y="1585"/>
                <a:ext cx="15" cy="25"/>
              </a:xfrm>
              <a:custGeom>
                <a:avLst/>
                <a:gdLst>
                  <a:gd name="T0" fmla="*/ 3 w 31"/>
                  <a:gd name="T1" fmla="*/ 0 h 50"/>
                  <a:gd name="T2" fmla="*/ 3 w 31"/>
                  <a:gd name="T3" fmla="*/ 0 h 50"/>
                  <a:gd name="T4" fmla="*/ 3 w 31"/>
                  <a:gd name="T5" fmla="*/ 0 h 50"/>
                  <a:gd name="T6" fmla="*/ 3 w 31"/>
                  <a:gd name="T7" fmla="*/ 0 h 50"/>
                  <a:gd name="T8" fmla="*/ 3 w 31"/>
                  <a:gd name="T9" fmla="*/ 0 h 50"/>
                  <a:gd name="T10" fmla="*/ 0 w 31"/>
                  <a:gd name="T11" fmla="*/ 7 h 50"/>
                  <a:gd name="T12" fmla="*/ 3 w 31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50">
                    <a:moveTo>
                      <a:pt x="31" y="0"/>
                    </a:moveTo>
                    <a:lnTo>
                      <a:pt x="31" y="0"/>
                    </a:lnTo>
                    <a:lnTo>
                      <a:pt x="29" y="0"/>
                    </a:lnTo>
                    <a:lnTo>
                      <a:pt x="0" y="5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93" name="Freeform 1711"/>
              <p:cNvSpPr>
                <a:spLocks/>
              </p:cNvSpPr>
              <p:nvPr/>
            </p:nvSpPr>
            <p:spPr bwMode="auto">
              <a:xfrm>
                <a:off x="2738" y="1585"/>
                <a:ext cx="14" cy="25"/>
              </a:xfrm>
              <a:custGeom>
                <a:avLst/>
                <a:gdLst>
                  <a:gd name="T0" fmla="*/ 4 w 27"/>
                  <a:gd name="T1" fmla="*/ 0 h 50"/>
                  <a:gd name="T2" fmla="*/ 4 w 27"/>
                  <a:gd name="T3" fmla="*/ 0 h 50"/>
                  <a:gd name="T4" fmla="*/ 4 w 27"/>
                  <a:gd name="T5" fmla="*/ 0 h 50"/>
                  <a:gd name="T6" fmla="*/ 4 w 27"/>
                  <a:gd name="T7" fmla="*/ 0 h 50"/>
                  <a:gd name="T8" fmla="*/ 4 w 27"/>
                  <a:gd name="T9" fmla="*/ 0 h 50"/>
                  <a:gd name="T10" fmla="*/ 0 w 27"/>
                  <a:gd name="T11" fmla="*/ 7 h 50"/>
                  <a:gd name="T12" fmla="*/ 4 w 27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50">
                    <a:moveTo>
                      <a:pt x="27" y="0"/>
                    </a:moveTo>
                    <a:lnTo>
                      <a:pt x="27" y="0"/>
                    </a:lnTo>
                    <a:lnTo>
                      <a:pt x="25" y="0"/>
                    </a:lnTo>
                    <a:lnTo>
                      <a:pt x="0" y="5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94" name="Freeform 1712"/>
              <p:cNvSpPr>
                <a:spLocks/>
              </p:cNvSpPr>
              <p:nvPr/>
            </p:nvSpPr>
            <p:spPr bwMode="auto">
              <a:xfrm>
                <a:off x="2738" y="1585"/>
                <a:ext cx="13" cy="25"/>
              </a:xfrm>
              <a:custGeom>
                <a:avLst/>
                <a:gdLst>
                  <a:gd name="T0" fmla="*/ 4 w 25"/>
                  <a:gd name="T1" fmla="*/ 0 h 50"/>
                  <a:gd name="T2" fmla="*/ 3 w 25"/>
                  <a:gd name="T3" fmla="*/ 0 h 50"/>
                  <a:gd name="T4" fmla="*/ 3 w 25"/>
                  <a:gd name="T5" fmla="*/ 0 h 50"/>
                  <a:gd name="T6" fmla="*/ 3 w 25"/>
                  <a:gd name="T7" fmla="*/ 0 h 50"/>
                  <a:gd name="T8" fmla="*/ 3 w 25"/>
                  <a:gd name="T9" fmla="*/ 0 h 50"/>
                  <a:gd name="T10" fmla="*/ 0 w 25"/>
                  <a:gd name="T11" fmla="*/ 7 h 50"/>
                  <a:gd name="T12" fmla="*/ 4 w 25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50">
                    <a:moveTo>
                      <a:pt x="25" y="0"/>
                    </a:moveTo>
                    <a:lnTo>
                      <a:pt x="23" y="0"/>
                    </a:lnTo>
                    <a:lnTo>
                      <a:pt x="21" y="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95" name="Freeform 1713"/>
              <p:cNvSpPr>
                <a:spLocks/>
              </p:cNvSpPr>
              <p:nvPr/>
            </p:nvSpPr>
            <p:spPr bwMode="auto">
              <a:xfrm>
                <a:off x="2738" y="1585"/>
                <a:ext cx="11" cy="25"/>
              </a:xfrm>
              <a:custGeom>
                <a:avLst/>
                <a:gdLst>
                  <a:gd name="T0" fmla="*/ 3 w 21"/>
                  <a:gd name="T1" fmla="*/ 0 h 50"/>
                  <a:gd name="T2" fmla="*/ 3 w 21"/>
                  <a:gd name="T3" fmla="*/ 0 h 50"/>
                  <a:gd name="T4" fmla="*/ 3 w 21"/>
                  <a:gd name="T5" fmla="*/ 0 h 50"/>
                  <a:gd name="T6" fmla="*/ 3 w 21"/>
                  <a:gd name="T7" fmla="*/ 0 h 50"/>
                  <a:gd name="T8" fmla="*/ 3 w 21"/>
                  <a:gd name="T9" fmla="*/ 0 h 50"/>
                  <a:gd name="T10" fmla="*/ 0 w 21"/>
                  <a:gd name="T11" fmla="*/ 7 h 50"/>
                  <a:gd name="T12" fmla="*/ 3 w 21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50">
                    <a:moveTo>
                      <a:pt x="21" y="0"/>
                    </a:moveTo>
                    <a:lnTo>
                      <a:pt x="21" y="0"/>
                    </a:lnTo>
                    <a:lnTo>
                      <a:pt x="19" y="0"/>
                    </a:lnTo>
                    <a:lnTo>
                      <a:pt x="0" y="5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96" name="Freeform 1714"/>
              <p:cNvSpPr>
                <a:spLocks/>
              </p:cNvSpPr>
              <p:nvPr/>
            </p:nvSpPr>
            <p:spPr bwMode="auto">
              <a:xfrm>
                <a:off x="2738" y="1585"/>
                <a:ext cx="10" cy="25"/>
              </a:xfrm>
              <a:custGeom>
                <a:avLst/>
                <a:gdLst>
                  <a:gd name="T0" fmla="*/ 3 w 19"/>
                  <a:gd name="T1" fmla="*/ 0 h 50"/>
                  <a:gd name="T2" fmla="*/ 3 w 19"/>
                  <a:gd name="T3" fmla="*/ 0 h 50"/>
                  <a:gd name="T4" fmla="*/ 3 w 19"/>
                  <a:gd name="T5" fmla="*/ 0 h 50"/>
                  <a:gd name="T6" fmla="*/ 3 w 19"/>
                  <a:gd name="T7" fmla="*/ 0 h 50"/>
                  <a:gd name="T8" fmla="*/ 3 w 19"/>
                  <a:gd name="T9" fmla="*/ 0 h 50"/>
                  <a:gd name="T10" fmla="*/ 0 w 19"/>
                  <a:gd name="T11" fmla="*/ 7 h 50"/>
                  <a:gd name="T12" fmla="*/ 3 w 19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50">
                    <a:moveTo>
                      <a:pt x="19" y="0"/>
                    </a:moveTo>
                    <a:lnTo>
                      <a:pt x="19" y="0"/>
                    </a:lnTo>
                    <a:lnTo>
                      <a:pt x="18" y="0"/>
                    </a:lnTo>
                    <a:lnTo>
                      <a:pt x="0" y="5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97" name="Freeform 1715"/>
              <p:cNvSpPr>
                <a:spLocks/>
              </p:cNvSpPr>
              <p:nvPr/>
            </p:nvSpPr>
            <p:spPr bwMode="auto">
              <a:xfrm>
                <a:off x="2738" y="1585"/>
                <a:ext cx="8" cy="25"/>
              </a:xfrm>
              <a:custGeom>
                <a:avLst/>
                <a:gdLst>
                  <a:gd name="T0" fmla="*/ 2 w 16"/>
                  <a:gd name="T1" fmla="*/ 0 h 50"/>
                  <a:gd name="T2" fmla="*/ 2 w 16"/>
                  <a:gd name="T3" fmla="*/ 0 h 50"/>
                  <a:gd name="T4" fmla="*/ 2 w 16"/>
                  <a:gd name="T5" fmla="*/ 0 h 50"/>
                  <a:gd name="T6" fmla="*/ 2 w 16"/>
                  <a:gd name="T7" fmla="*/ 0 h 50"/>
                  <a:gd name="T8" fmla="*/ 2 w 16"/>
                  <a:gd name="T9" fmla="*/ 0 h 50"/>
                  <a:gd name="T10" fmla="*/ 0 w 16"/>
                  <a:gd name="T11" fmla="*/ 7 h 50"/>
                  <a:gd name="T12" fmla="*/ 2 w 16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50">
                    <a:moveTo>
                      <a:pt x="16" y="0"/>
                    </a:moveTo>
                    <a:lnTo>
                      <a:pt x="16" y="0"/>
                    </a:lnTo>
                    <a:lnTo>
                      <a:pt x="14" y="0"/>
                    </a:lnTo>
                    <a:lnTo>
                      <a:pt x="0" y="5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98" name="Freeform 1716"/>
              <p:cNvSpPr>
                <a:spLocks/>
              </p:cNvSpPr>
              <p:nvPr/>
            </p:nvSpPr>
            <p:spPr bwMode="auto">
              <a:xfrm>
                <a:off x="2738" y="1585"/>
                <a:ext cx="7" cy="25"/>
              </a:xfrm>
              <a:custGeom>
                <a:avLst/>
                <a:gdLst>
                  <a:gd name="T0" fmla="*/ 2 w 14"/>
                  <a:gd name="T1" fmla="*/ 0 h 50"/>
                  <a:gd name="T2" fmla="*/ 2 w 14"/>
                  <a:gd name="T3" fmla="*/ 0 h 50"/>
                  <a:gd name="T4" fmla="*/ 2 w 14"/>
                  <a:gd name="T5" fmla="*/ 0 h 50"/>
                  <a:gd name="T6" fmla="*/ 2 w 14"/>
                  <a:gd name="T7" fmla="*/ 0 h 50"/>
                  <a:gd name="T8" fmla="*/ 2 w 14"/>
                  <a:gd name="T9" fmla="*/ 0 h 50"/>
                  <a:gd name="T10" fmla="*/ 0 w 14"/>
                  <a:gd name="T11" fmla="*/ 7 h 50"/>
                  <a:gd name="T12" fmla="*/ 2 w 14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50">
                    <a:moveTo>
                      <a:pt x="14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0" y="5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699" name="Freeform 1717"/>
              <p:cNvSpPr>
                <a:spLocks/>
              </p:cNvSpPr>
              <p:nvPr/>
            </p:nvSpPr>
            <p:spPr bwMode="auto">
              <a:xfrm>
                <a:off x="2738" y="1585"/>
                <a:ext cx="6" cy="25"/>
              </a:xfrm>
              <a:custGeom>
                <a:avLst/>
                <a:gdLst>
                  <a:gd name="T0" fmla="*/ 2 w 12"/>
                  <a:gd name="T1" fmla="*/ 0 h 50"/>
                  <a:gd name="T2" fmla="*/ 2 w 12"/>
                  <a:gd name="T3" fmla="*/ 0 h 50"/>
                  <a:gd name="T4" fmla="*/ 2 w 12"/>
                  <a:gd name="T5" fmla="*/ 0 h 50"/>
                  <a:gd name="T6" fmla="*/ 2 w 12"/>
                  <a:gd name="T7" fmla="*/ 0 h 50"/>
                  <a:gd name="T8" fmla="*/ 1 w 12"/>
                  <a:gd name="T9" fmla="*/ 0 h 50"/>
                  <a:gd name="T10" fmla="*/ 0 w 12"/>
                  <a:gd name="T11" fmla="*/ 7 h 50"/>
                  <a:gd name="T12" fmla="*/ 2 w 1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50">
                    <a:moveTo>
                      <a:pt x="12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0" y="5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00" name="Freeform 1718"/>
              <p:cNvSpPr>
                <a:spLocks/>
              </p:cNvSpPr>
              <p:nvPr/>
            </p:nvSpPr>
            <p:spPr bwMode="auto">
              <a:xfrm>
                <a:off x="2738" y="1585"/>
                <a:ext cx="4" cy="25"/>
              </a:xfrm>
              <a:custGeom>
                <a:avLst/>
                <a:gdLst>
                  <a:gd name="T0" fmla="*/ 1 w 8"/>
                  <a:gd name="T1" fmla="*/ 0 h 50"/>
                  <a:gd name="T2" fmla="*/ 1 w 8"/>
                  <a:gd name="T3" fmla="*/ 0 h 50"/>
                  <a:gd name="T4" fmla="*/ 1 w 8"/>
                  <a:gd name="T5" fmla="*/ 0 h 50"/>
                  <a:gd name="T6" fmla="*/ 1 w 8"/>
                  <a:gd name="T7" fmla="*/ 0 h 50"/>
                  <a:gd name="T8" fmla="*/ 1 w 8"/>
                  <a:gd name="T9" fmla="*/ 0 h 50"/>
                  <a:gd name="T10" fmla="*/ 0 w 8"/>
                  <a:gd name="T11" fmla="*/ 7 h 50"/>
                  <a:gd name="T12" fmla="*/ 1 w 8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50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0" y="5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01" name="Freeform 1719"/>
              <p:cNvSpPr>
                <a:spLocks/>
              </p:cNvSpPr>
              <p:nvPr/>
            </p:nvSpPr>
            <p:spPr bwMode="auto">
              <a:xfrm>
                <a:off x="2738" y="1585"/>
                <a:ext cx="3" cy="25"/>
              </a:xfrm>
              <a:custGeom>
                <a:avLst/>
                <a:gdLst>
                  <a:gd name="T0" fmla="*/ 1 w 6"/>
                  <a:gd name="T1" fmla="*/ 0 h 50"/>
                  <a:gd name="T2" fmla="*/ 1 w 6"/>
                  <a:gd name="T3" fmla="*/ 0 h 50"/>
                  <a:gd name="T4" fmla="*/ 1 w 6"/>
                  <a:gd name="T5" fmla="*/ 0 h 50"/>
                  <a:gd name="T6" fmla="*/ 1 w 6"/>
                  <a:gd name="T7" fmla="*/ 0 h 50"/>
                  <a:gd name="T8" fmla="*/ 1 w 6"/>
                  <a:gd name="T9" fmla="*/ 0 h 50"/>
                  <a:gd name="T10" fmla="*/ 0 w 6"/>
                  <a:gd name="T11" fmla="*/ 7 h 50"/>
                  <a:gd name="T12" fmla="*/ 1 w 6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50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5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02" name="Freeform 1720"/>
              <p:cNvSpPr>
                <a:spLocks/>
              </p:cNvSpPr>
              <p:nvPr/>
            </p:nvSpPr>
            <p:spPr bwMode="auto">
              <a:xfrm>
                <a:off x="2738" y="1585"/>
                <a:ext cx="1" cy="25"/>
              </a:xfrm>
              <a:custGeom>
                <a:avLst/>
                <a:gdLst>
                  <a:gd name="T0" fmla="*/ 1 w 2"/>
                  <a:gd name="T1" fmla="*/ 0 h 50"/>
                  <a:gd name="T2" fmla="*/ 1 w 2"/>
                  <a:gd name="T3" fmla="*/ 0 h 50"/>
                  <a:gd name="T4" fmla="*/ 1 w 2"/>
                  <a:gd name="T5" fmla="*/ 0 h 50"/>
                  <a:gd name="T6" fmla="*/ 0 w 2"/>
                  <a:gd name="T7" fmla="*/ 0 h 50"/>
                  <a:gd name="T8" fmla="*/ 0 w 2"/>
                  <a:gd name="T9" fmla="*/ 0 h 50"/>
                  <a:gd name="T10" fmla="*/ 0 w 2"/>
                  <a:gd name="T11" fmla="*/ 7 h 50"/>
                  <a:gd name="T12" fmla="*/ 1 w 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03" name="Freeform 1721"/>
              <p:cNvSpPr>
                <a:spLocks/>
              </p:cNvSpPr>
              <p:nvPr/>
            </p:nvSpPr>
            <p:spPr bwMode="auto">
              <a:xfrm>
                <a:off x="2737" y="1585"/>
                <a:ext cx="1" cy="25"/>
              </a:xfrm>
              <a:custGeom>
                <a:avLst/>
                <a:gdLst>
                  <a:gd name="T0" fmla="*/ 1 w 2"/>
                  <a:gd name="T1" fmla="*/ 0 h 50"/>
                  <a:gd name="T2" fmla="*/ 1 w 2"/>
                  <a:gd name="T3" fmla="*/ 0 h 50"/>
                  <a:gd name="T4" fmla="*/ 1 w 2"/>
                  <a:gd name="T5" fmla="*/ 0 h 50"/>
                  <a:gd name="T6" fmla="*/ 1 w 2"/>
                  <a:gd name="T7" fmla="*/ 0 h 50"/>
                  <a:gd name="T8" fmla="*/ 0 w 2"/>
                  <a:gd name="T9" fmla="*/ 0 h 50"/>
                  <a:gd name="T10" fmla="*/ 0 w 2"/>
                  <a:gd name="T11" fmla="*/ 0 h 50"/>
                  <a:gd name="T12" fmla="*/ 0 w 2"/>
                  <a:gd name="T13" fmla="*/ 0 h 50"/>
                  <a:gd name="T14" fmla="*/ 1 w 2"/>
                  <a:gd name="T15" fmla="*/ 7 h 50"/>
                  <a:gd name="T16" fmla="*/ 1 w 2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04" name="Freeform 1722"/>
              <p:cNvSpPr>
                <a:spLocks/>
              </p:cNvSpPr>
              <p:nvPr/>
            </p:nvSpPr>
            <p:spPr bwMode="auto">
              <a:xfrm>
                <a:off x="2735" y="1585"/>
                <a:ext cx="3" cy="25"/>
              </a:xfrm>
              <a:custGeom>
                <a:avLst/>
                <a:gdLst>
                  <a:gd name="T0" fmla="*/ 1 w 6"/>
                  <a:gd name="T1" fmla="*/ 0 h 50"/>
                  <a:gd name="T2" fmla="*/ 1 w 6"/>
                  <a:gd name="T3" fmla="*/ 0 h 50"/>
                  <a:gd name="T4" fmla="*/ 1 w 6"/>
                  <a:gd name="T5" fmla="*/ 0 h 50"/>
                  <a:gd name="T6" fmla="*/ 0 w 6"/>
                  <a:gd name="T7" fmla="*/ 0 h 50"/>
                  <a:gd name="T8" fmla="*/ 0 w 6"/>
                  <a:gd name="T9" fmla="*/ 0 h 50"/>
                  <a:gd name="T10" fmla="*/ 1 w 6"/>
                  <a:gd name="T11" fmla="*/ 7 h 50"/>
                  <a:gd name="T12" fmla="*/ 1 w 6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6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05" name="Freeform 1723"/>
              <p:cNvSpPr>
                <a:spLocks/>
              </p:cNvSpPr>
              <p:nvPr/>
            </p:nvSpPr>
            <p:spPr bwMode="auto">
              <a:xfrm>
                <a:off x="2734" y="1585"/>
                <a:ext cx="4" cy="25"/>
              </a:xfrm>
              <a:custGeom>
                <a:avLst/>
                <a:gdLst>
                  <a:gd name="T0" fmla="*/ 1 w 7"/>
                  <a:gd name="T1" fmla="*/ 0 h 50"/>
                  <a:gd name="T2" fmla="*/ 1 w 7"/>
                  <a:gd name="T3" fmla="*/ 0 h 50"/>
                  <a:gd name="T4" fmla="*/ 1 w 7"/>
                  <a:gd name="T5" fmla="*/ 0 h 50"/>
                  <a:gd name="T6" fmla="*/ 0 w 7"/>
                  <a:gd name="T7" fmla="*/ 0 h 50"/>
                  <a:gd name="T8" fmla="*/ 0 w 7"/>
                  <a:gd name="T9" fmla="*/ 0 h 50"/>
                  <a:gd name="T10" fmla="*/ 1 w 7"/>
                  <a:gd name="T11" fmla="*/ 7 h 50"/>
                  <a:gd name="T12" fmla="*/ 1 w 7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50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7" y="5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06" name="Freeform 1724"/>
              <p:cNvSpPr>
                <a:spLocks/>
              </p:cNvSpPr>
              <p:nvPr/>
            </p:nvSpPr>
            <p:spPr bwMode="auto">
              <a:xfrm>
                <a:off x="2732" y="1585"/>
                <a:ext cx="6" cy="25"/>
              </a:xfrm>
              <a:custGeom>
                <a:avLst/>
                <a:gdLst>
                  <a:gd name="T0" fmla="*/ 1 w 11"/>
                  <a:gd name="T1" fmla="*/ 0 h 50"/>
                  <a:gd name="T2" fmla="*/ 1 w 11"/>
                  <a:gd name="T3" fmla="*/ 0 h 50"/>
                  <a:gd name="T4" fmla="*/ 1 w 11"/>
                  <a:gd name="T5" fmla="*/ 0 h 50"/>
                  <a:gd name="T6" fmla="*/ 1 w 11"/>
                  <a:gd name="T7" fmla="*/ 0 h 50"/>
                  <a:gd name="T8" fmla="*/ 0 w 11"/>
                  <a:gd name="T9" fmla="*/ 0 h 50"/>
                  <a:gd name="T10" fmla="*/ 2 w 11"/>
                  <a:gd name="T11" fmla="*/ 7 h 50"/>
                  <a:gd name="T12" fmla="*/ 1 w 11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1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07" name="Freeform 1725"/>
              <p:cNvSpPr>
                <a:spLocks/>
              </p:cNvSpPr>
              <p:nvPr/>
            </p:nvSpPr>
            <p:spPr bwMode="auto">
              <a:xfrm>
                <a:off x="2731" y="1585"/>
                <a:ext cx="7" cy="25"/>
              </a:xfrm>
              <a:custGeom>
                <a:avLst/>
                <a:gdLst>
                  <a:gd name="T0" fmla="*/ 1 w 13"/>
                  <a:gd name="T1" fmla="*/ 0 h 50"/>
                  <a:gd name="T2" fmla="*/ 1 w 13"/>
                  <a:gd name="T3" fmla="*/ 0 h 50"/>
                  <a:gd name="T4" fmla="*/ 1 w 13"/>
                  <a:gd name="T5" fmla="*/ 0 h 50"/>
                  <a:gd name="T6" fmla="*/ 0 w 13"/>
                  <a:gd name="T7" fmla="*/ 0 h 50"/>
                  <a:gd name="T8" fmla="*/ 0 w 13"/>
                  <a:gd name="T9" fmla="*/ 0 h 50"/>
                  <a:gd name="T10" fmla="*/ 2 w 13"/>
                  <a:gd name="T11" fmla="*/ 7 h 50"/>
                  <a:gd name="T12" fmla="*/ 1 w 13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3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08" name="Freeform 1726"/>
              <p:cNvSpPr>
                <a:spLocks/>
              </p:cNvSpPr>
              <p:nvPr/>
            </p:nvSpPr>
            <p:spPr bwMode="auto">
              <a:xfrm>
                <a:off x="2730" y="1585"/>
                <a:ext cx="8" cy="25"/>
              </a:xfrm>
              <a:custGeom>
                <a:avLst/>
                <a:gdLst>
                  <a:gd name="T0" fmla="*/ 1 w 15"/>
                  <a:gd name="T1" fmla="*/ 0 h 50"/>
                  <a:gd name="T2" fmla="*/ 1 w 15"/>
                  <a:gd name="T3" fmla="*/ 0 h 50"/>
                  <a:gd name="T4" fmla="*/ 0 w 15"/>
                  <a:gd name="T5" fmla="*/ 0 h 50"/>
                  <a:gd name="T6" fmla="*/ 0 w 15"/>
                  <a:gd name="T7" fmla="*/ 0 h 50"/>
                  <a:gd name="T8" fmla="*/ 0 w 15"/>
                  <a:gd name="T9" fmla="*/ 0 h 50"/>
                  <a:gd name="T10" fmla="*/ 2 w 15"/>
                  <a:gd name="T11" fmla="*/ 7 h 50"/>
                  <a:gd name="T12" fmla="*/ 1 w 15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5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09" name="Freeform 1727"/>
              <p:cNvSpPr>
                <a:spLocks/>
              </p:cNvSpPr>
              <p:nvPr/>
            </p:nvSpPr>
            <p:spPr bwMode="auto">
              <a:xfrm>
                <a:off x="2729" y="1585"/>
                <a:ext cx="9" cy="25"/>
              </a:xfrm>
              <a:custGeom>
                <a:avLst/>
                <a:gdLst>
                  <a:gd name="T0" fmla="*/ 0 w 19"/>
                  <a:gd name="T1" fmla="*/ 0 h 50"/>
                  <a:gd name="T2" fmla="*/ 0 w 19"/>
                  <a:gd name="T3" fmla="*/ 0 h 50"/>
                  <a:gd name="T4" fmla="*/ 0 w 19"/>
                  <a:gd name="T5" fmla="*/ 0 h 50"/>
                  <a:gd name="T6" fmla="*/ 0 w 19"/>
                  <a:gd name="T7" fmla="*/ 0 h 50"/>
                  <a:gd name="T8" fmla="*/ 0 w 19"/>
                  <a:gd name="T9" fmla="*/ 0 h 50"/>
                  <a:gd name="T10" fmla="*/ 2 w 19"/>
                  <a:gd name="T11" fmla="*/ 7 h 50"/>
                  <a:gd name="T12" fmla="*/ 0 w 19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9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10" name="Freeform 1728"/>
              <p:cNvSpPr>
                <a:spLocks/>
              </p:cNvSpPr>
              <p:nvPr/>
            </p:nvSpPr>
            <p:spPr bwMode="auto">
              <a:xfrm>
                <a:off x="2728" y="1585"/>
                <a:ext cx="10" cy="25"/>
              </a:xfrm>
              <a:custGeom>
                <a:avLst/>
                <a:gdLst>
                  <a:gd name="T0" fmla="*/ 0 w 21"/>
                  <a:gd name="T1" fmla="*/ 0 h 50"/>
                  <a:gd name="T2" fmla="*/ 0 w 21"/>
                  <a:gd name="T3" fmla="*/ 0 h 50"/>
                  <a:gd name="T4" fmla="*/ 0 w 21"/>
                  <a:gd name="T5" fmla="*/ 0 h 50"/>
                  <a:gd name="T6" fmla="*/ 0 w 21"/>
                  <a:gd name="T7" fmla="*/ 0 h 50"/>
                  <a:gd name="T8" fmla="*/ 0 w 21"/>
                  <a:gd name="T9" fmla="*/ 0 h 50"/>
                  <a:gd name="T10" fmla="*/ 2 w 21"/>
                  <a:gd name="T11" fmla="*/ 7 h 50"/>
                  <a:gd name="T12" fmla="*/ 0 w 21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1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11" name="Freeform 1729"/>
              <p:cNvSpPr>
                <a:spLocks/>
              </p:cNvSpPr>
              <p:nvPr/>
            </p:nvSpPr>
            <p:spPr bwMode="auto">
              <a:xfrm>
                <a:off x="2726" y="1585"/>
                <a:ext cx="12" cy="25"/>
              </a:xfrm>
              <a:custGeom>
                <a:avLst/>
                <a:gdLst>
                  <a:gd name="T0" fmla="*/ 0 w 25"/>
                  <a:gd name="T1" fmla="*/ 0 h 50"/>
                  <a:gd name="T2" fmla="*/ 0 w 25"/>
                  <a:gd name="T3" fmla="*/ 0 h 50"/>
                  <a:gd name="T4" fmla="*/ 0 w 25"/>
                  <a:gd name="T5" fmla="*/ 0 h 50"/>
                  <a:gd name="T6" fmla="*/ 0 w 25"/>
                  <a:gd name="T7" fmla="*/ 0 h 50"/>
                  <a:gd name="T8" fmla="*/ 0 w 25"/>
                  <a:gd name="T9" fmla="*/ 0 h 50"/>
                  <a:gd name="T10" fmla="*/ 3 w 25"/>
                  <a:gd name="T11" fmla="*/ 7 h 50"/>
                  <a:gd name="T12" fmla="*/ 0 w 25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5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12" name="Freeform 1730"/>
              <p:cNvSpPr>
                <a:spLocks/>
              </p:cNvSpPr>
              <p:nvPr/>
            </p:nvSpPr>
            <p:spPr bwMode="auto">
              <a:xfrm>
                <a:off x="2725" y="1585"/>
                <a:ext cx="13" cy="25"/>
              </a:xfrm>
              <a:custGeom>
                <a:avLst/>
                <a:gdLst>
                  <a:gd name="T0" fmla="*/ 0 w 27"/>
                  <a:gd name="T1" fmla="*/ 0 h 50"/>
                  <a:gd name="T2" fmla="*/ 0 w 27"/>
                  <a:gd name="T3" fmla="*/ 0 h 50"/>
                  <a:gd name="T4" fmla="*/ 0 w 27"/>
                  <a:gd name="T5" fmla="*/ 0 h 50"/>
                  <a:gd name="T6" fmla="*/ 0 w 27"/>
                  <a:gd name="T7" fmla="*/ 0 h 50"/>
                  <a:gd name="T8" fmla="*/ 0 w 27"/>
                  <a:gd name="T9" fmla="*/ 0 h 50"/>
                  <a:gd name="T10" fmla="*/ 3 w 27"/>
                  <a:gd name="T11" fmla="*/ 7 h 50"/>
                  <a:gd name="T12" fmla="*/ 0 w 27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7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13" name="Freeform 1731"/>
              <p:cNvSpPr>
                <a:spLocks/>
              </p:cNvSpPr>
              <p:nvPr/>
            </p:nvSpPr>
            <p:spPr bwMode="auto">
              <a:xfrm>
                <a:off x="2723" y="1585"/>
                <a:ext cx="15" cy="25"/>
              </a:xfrm>
              <a:custGeom>
                <a:avLst/>
                <a:gdLst>
                  <a:gd name="T0" fmla="*/ 1 w 30"/>
                  <a:gd name="T1" fmla="*/ 0 h 50"/>
                  <a:gd name="T2" fmla="*/ 1 w 30"/>
                  <a:gd name="T3" fmla="*/ 0 h 50"/>
                  <a:gd name="T4" fmla="*/ 1 w 30"/>
                  <a:gd name="T5" fmla="*/ 0 h 50"/>
                  <a:gd name="T6" fmla="*/ 1 w 30"/>
                  <a:gd name="T7" fmla="*/ 0 h 50"/>
                  <a:gd name="T8" fmla="*/ 0 w 30"/>
                  <a:gd name="T9" fmla="*/ 0 h 50"/>
                  <a:gd name="T10" fmla="*/ 4 w 30"/>
                  <a:gd name="T11" fmla="*/ 7 h 50"/>
                  <a:gd name="T12" fmla="*/ 1 w 30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50">
                    <a:moveTo>
                      <a:pt x="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30" y="5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14" name="Freeform 1732"/>
              <p:cNvSpPr>
                <a:spLocks/>
              </p:cNvSpPr>
              <p:nvPr/>
            </p:nvSpPr>
            <p:spPr bwMode="auto">
              <a:xfrm>
                <a:off x="2722" y="1585"/>
                <a:ext cx="16" cy="25"/>
              </a:xfrm>
              <a:custGeom>
                <a:avLst/>
                <a:gdLst>
                  <a:gd name="T0" fmla="*/ 1 w 32"/>
                  <a:gd name="T1" fmla="*/ 0 h 50"/>
                  <a:gd name="T2" fmla="*/ 1 w 32"/>
                  <a:gd name="T3" fmla="*/ 0 h 50"/>
                  <a:gd name="T4" fmla="*/ 1 w 32"/>
                  <a:gd name="T5" fmla="*/ 0 h 50"/>
                  <a:gd name="T6" fmla="*/ 1 w 32"/>
                  <a:gd name="T7" fmla="*/ 0 h 50"/>
                  <a:gd name="T8" fmla="*/ 0 w 32"/>
                  <a:gd name="T9" fmla="*/ 0 h 50"/>
                  <a:gd name="T10" fmla="*/ 4 w 32"/>
                  <a:gd name="T11" fmla="*/ 7 h 50"/>
                  <a:gd name="T12" fmla="*/ 1 w 3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50">
                    <a:moveTo>
                      <a:pt x="3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32" y="5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15" name="Freeform 1733"/>
              <p:cNvSpPr>
                <a:spLocks/>
              </p:cNvSpPr>
              <p:nvPr/>
            </p:nvSpPr>
            <p:spPr bwMode="auto">
              <a:xfrm>
                <a:off x="2720" y="1585"/>
                <a:ext cx="18" cy="25"/>
              </a:xfrm>
              <a:custGeom>
                <a:avLst/>
                <a:gdLst>
                  <a:gd name="T0" fmla="*/ 1 w 36"/>
                  <a:gd name="T1" fmla="*/ 0 h 50"/>
                  <a:gd name="T2" fmla="*/ 1 w 36"/>
                  <a:gd name="T3" fmla="*/ 0 h 50"/>
                  <a:gd name="T4" fmla="*/ 1 w 36"/>
                  <a:gd name="T5" fmla="*/ 0 h 50"/>
                  <a:gd name="T6" fmla="*/ 1 w 36"/>
                  <a:gd name="T7" fmla="*/ 0 h 50"/>
                  <a:gd name="T8" fmla="*/ 0 w 36"/>
                  <a:gd name="T9" fmla="*/ 0 h 50"/>
                  <a:gd name="T10" fmla="*/ 5 w 36"/>
                  <a:gd name="T11" fmla="*/ 7 h 50"/>
                  <a:gd name="T12" fmla="*/ 1 w 36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36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16" name="Freeform 1734"/>
              <p:cNvSpPr>
                <a:spLocks/>
              </p:cNvSpPr>
              <p:nvPr/>
            </p:nvSpPr>
            <p:spPr bwMode="auto">
              <a:xfrm>
                <a:off x="2719" y="1585"/>
                <a:ext cx="19" cy="25"/>
              </a:xfrm>
              <a:custGeom>
                <a:avLst/>
                <a:gdLst>
                  <a:gd name="T0" fmla="*/ 1 w 38"/>
                  <a:gd name="T1" fmla="*/ 0 h 50"/>
                  <a:gd name="T2" fmla="*/ 1 w 38"/>
                  <a:gd name="T3" fmla="*/ 0 h 50"/>
                  <a:gd name="T4" fmla="*/ 1 w 38"/>
                  <a:gd name="T5" fmla="*/ 0 h 50"/>
                  <a:gd name="T6" fmla="*/ 0 w 38"/>
                  <a:gd name="T7" fmla="*/ 0 h 50"/>
                  <a:gd name="T8" fmla="*/ 0 w 38"/>
                  <a:gd name="T9" fmla="*/ 0 h 50"/>
                  <a:gd name="T10" fmla="*/ 5 w 38"/>
                  <a:gd name="T11" fmla="*/ 7 h 50"/>
                  <a:gd name="T12" fmla="*/ 1 w 38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38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17" name="Freeform 1735"/>
              <p:cNvSpPr>
                <a:spLocks/>
              </p:cNvSpPr>
              <p:nvPr/>
            </p:nvSpPr>
            <p:spPr bwMode="auto">
              <a:xfrm>
                <a:off x="2717" y="1585"/>
                <a:ext cx="21" cy="25"/>
              </a:xfrm>
              <a:custGeom>
                <a:avLst/>
                <a:gdLst>
                  <a:gd name="T0" fmla="*/ 1 w 42"/>
                  <a:gd name="T1" fmla="*/ 0 h 50"/>
                  <a:gd name="T2" fmla="*/ 1 w 42"/>
                  <a:gd name="T3" fmla="*/ 0 h 50"/>
                  <a:gd name="T4" fmla="*/ 1 w 42"/>
                  <a:gd name="T5" fmla="*/ 0 h 50"/>
                  <a:gd name="T6" fmla="*/ 1 w 42"/>
                  <a:gd name="T7" fmla="*/ 0 h 50"/>
                  <a:gd name="T8" fmla="*/ 0 w 42"/>
                  <a:gd name="T9" fmla="*/ 0 h 50"/>
                  <a:gd name="T10" fmla="*/ 6 w 42"/>
                  <a:gd name="T11" fmla="*/ 7 h 50"/>
                  <a:gd name="T12" fmla="*/ 1 w 4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5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42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18" name="Freeform 1736"/>
              <p:cNvSpPr>
                <a:spLocks/>
              </p:cNvSpPr>
              <p:nvPr/>
            </p:nvSpPr>
            <p:spPr bwMode="auto">
              <a:xfrm>
                <a:off x="2716" y="1585"/>
                <a:ext cx="22" cy="25"/>
              </a:xfrm>
              <a:custGeom>
                <a:avLst/>
                <a:gdLst>
                  <a:gd name="T0" fmla="*/ 1 w 44"/>
                  <a:gd name="T1" fmla="*/ 0 h 50"/>
                  <a:gd name="T2" fmla="*/ 1 w 44"/>
                  <a:gd name="T3" fmla="*/ 0 h 50"/>
                  <a:gd name="T4" fmla="*/ 1 w 44"/>
                  <a:gd name="T5" fmla="*/ 0 h 50"/>
                  <a:gd name="T6" fmla="*/ 0 w 44"/>
                  <a:gd name="T7" fmla="*/ 0 h 50"/>
                  <a:gd name="T8" fmla="*/ 0 w 44"/>
                  <a:gd name="T9" fmla="*/ 0 h 50"/>
                  <a:gd name="T10" fmla="*/ 6 w 44"/>
                  <a:gd name="T11" fmla="*/ 7 h 50"/>
                  <a:gd name="T12" fmla="*/ 1 w 44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44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19" name="Freeform 1737"/>
              <p:cNvSpPr>
                <a:spLocks/>
              </p:cNvSpPr>
              <p:nvPr/>
            </p:nvSpPr>
            <p:spPr bwMode="auto">
              <a:xfrm>
                <a:off x="2714" y="1585"/>
                <a:ext cx="24" cy="25"/>
              </a:xfrm>
              <a:custGeom>
                <a:avLst/>
                <a:gdLst>
                  <a:gd name="T0" fmla="*/ 1 w 48"/>
                  <a:gd name="T1" fmla="*/ 0 h 50"/>
                  <a:gd name="T2" fmla="*/ 1 w 48"/>
                  <a:gd name="T3" fmla="*/ 0 h 50"/>
                  <a:gd name="T4" fmla="*/ 1 w 48"/>
                  <a:gd name="T5" fmla="*/ 0 h 50"/>
                  <a:gd name="T6" fmla="*/ 0 w 48"/>
                  <a:gd name="T7" fmla="*/ 0 h 50"/>
                  <a:gd name="T8" fmla="*/ 0 w 48"/>
                  <a:gd name="T9" fmla="*/ 0 h 50"/>
                  <a:gd name="T10" fmla="*/ 6 w 48"/>
                  <a:gd name="T11" fmla="*/ 7 h 50"/>
                  <a:gd name="T12" fmla="*/ 1 w 48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48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20" name="Freeform 1738"/>
              <p:cNvSpPr>
                <a:spLocks/>
              </p:cNvSpPr>
              <p:nvPr/>
            </p:nvSpPr>
            <p:spPr bwMode="auto">
              <a:xfrm>
                <a:off x="2712" y="1585"/>
                <a:ext cx="26" cy="25"/>
              </a:xfrm>
              <a:custGeom>
                <a:avLst/>
                <a:gdLst>
                  <a:gd name="T0" fmla="*/ 1 w 52"/>
                  <a:gd name="T1" fmla="*/ 0 h 50"/>
                  <a:gd name="T2" fmla="*/ 1 w 52"/>
                  <a:gd name="T3" fmla="*/ 0 h 50"/>
                  <a:gd name="T4" fmla="*/ 1 w 52"/>
                  <a:gd name="T5" fmla="*/ 0 h 50"/>
                  <a:gd name="T6" fmla="*/ 1 w 52"/>
                  <a:gd name="T7" fmla="*/ 0 h 50"/>
                  <a:gd name="T8" fmla="*/ 0 w 52"/>
                  <a:gd name="T9" fmla="*/ 0 h 50"/>
                  <a:gd name="T10" fmla="*/ 7 w 52"/>
                  <a:gd name="T11" fmla="*/ 7 h 50"/>
                  <a:gd name="T12" fmla="*/ 1 w 5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2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21" name="Freeform 1739"/>
              <p:cNvSpPr>
                <a:spLocks/>
              </p:cNvSpPr>
              <p:nvPr/>
            </p:nvSpPr>
            <p:spPr bwMode="auto">
              <a:xfrm>
                <a:off x="2711" y="1585"/>
                <a:ext cx="27" cy="25"/>
              </a:xfrm>
              <a:custGeom>
                <a:avLst/>
                <a:gdLst>
                  <a:gd name="T0" fmla="*/ 1 w 54"/>
                  <a:gd name="T1" fmla="*/ 0 h 50"/>
                  <a:gd name="T2" fmla="*/ 1 w 54"/>
                  <a:gd name="T3" fmla="*/ 0 h 50"/>
                  <a:gd name="T4" fmla="*/ 1 w 54"/>
                  <a:gd name="T5" fmla="*/ 0 h 50"/>
                  <a:gd name="T6" fmla="*/ 0 w 54"/>
                  <a:gd name="T7" fmla="*/ 0 h 50"/>
                  <a:gd name="T8" fmla="*/ 0 w 54"/>
                  <a:gd name="T9" fmla="*/ 0 h 50"/>
                  <a:gd name="T10" fmla="*/ 7 w 54"/>
                  <a:gd name="T11" fmla="*/ 7 h 50"/>
                  <a:gd name="T12" fmla="*/ 1 w 54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54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22" name="Freeform 1740"/>
              <p:cNvSpPr>
                <a:spLocks/>
              </p:cNvSpPr>
              <p:nvPr/>
            </p:nvSpPr>
            <p:spPr bwMode="auto">
              <a:xfrm>
                <a:off x="2709" y="1585"/>
                <a:ext cx="29" cy="25"/>
              </a:xfrm>
              <a:custGeom>
                <a:avLst/>
                <a:gdLst>
                  <a:gd name="T0" fmla="*/ 1 w 57"/>
                  <a:gd name="T1" fmla="*/ 0 h 50"/>
                  <a:gd name="T2" fmla="*/ 1 w 57"/>
                  <a:gd name="T3" fmla="*/ 0 h 50"/>
                  <a:gd name="T4" fmla="*/ 1 w 57"/>
                  <a:gd name="T5" fmla="*/ 0 h 50"/>
                  <a:gd name="T6" fmla="*/ 1 w 57"/>
                  <a:gd name="T7" fmla="*/ 0 h 50"/>
                  <a:gd name="T8" fmla="*/ 0 w 57"/>
                  <a:gd name="T9" fmla="*/ 0 h 50"/>
                  <a:gd name="T10" fmla="*/ 8 w 57"/>
                  <a:gd name="T11" fmla="*/ 7 h 50"/>
                  <a:gd name="T12" fmla="*/ 1 w 57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50">
                    <a:moveTo>
                      <a:pt x="3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57" y="5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23" name="Freeform 1741"/>
              <p:cNvSpPr>
                <a:spLocks/>
              </p:cNvSpPr>
              <p:nvPr/>
            </p:nvSpPr>
            <p:spPr bwMode="auto">
              <a:xfrm>
                <a:off x="2707" y="1585"/>
                <a:ext cx="31" cy="25"/>
              </a:xfrm>
              <a:custGeom>
                <a:avLst/>
                <a:gdLst>
                  <a:gd name="T0" fmla="*/ 1 w 61"/>
                  <a:gd name="T1" fmla="*/ 0 h 50"/>
                  <a:gd name="T2" fmla="*/ 1 w 61"/>
                  <a:gd name="T3" fmla="*/ 0 h 50"/>
                  <a:gd name="T4" fmla="*/ 1 w 61"/>
                  <a:gd name="T5" fmla="*/ 0 h 50"/>
                  <a:gd name="T6" fmla="*/ 1 w 61"/>
                  <a:gd name="T7" fmla="*/ 0 h 50"/>
                  <a:gd name="T8" fmla="*/ 0 w 61"/>
                  <a:gd name="T9" fmla="*/ 0 h 50"/>
                  <a:gd name="T10" fmla="*/ 8 w 61"/>
                  <a:gd name="T11" fmla="*/ 7 h 50"/>
                  <a:gd name="T12" fmla="*/ 1 w 61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5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61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24" name="Freeform 1742"/>
              <p:cNvSpPr>
                <a:spLocks/>
              </p:cNvSpPr>
              <p:nvPr/>
            </p:nvSpPr>
            <p:spPr bwMode="auto">
              <a:xfrm>
                <a:off x="2705" y="1585"/>
                <a:ext cx="33" cy="25"/>
              </a:xfrm>
              <a:custGeom>
                <a:avLst/>
                <a:gdLst>
                  <a:gd name="T0" fmla="*/ 1 w 65"/>
                  <a:gd name="T1" fmla="*/ 0 h 50"/>
                  <a:gd name="T2" fmla="*/ 1 w 65"/>
                  <a:gd name="T3" fmla="*/ 0 h 50"/>
                  <a:gd name="T4" fmla="*/ 1 w 65"/>
                  <a:gd name="T5" fmla="*/ 0 h 50"/>
                  <a:gd name="T6" fmla="*/ 1 w 65"/>
                  <a:gd name="T7" fmla="*/ 0 h 50"/>
                  <a:gd name="T8" fmla="*/ 0 w 65"/>
                  <a:gd name="T9" fmla="*/ 0 h 50"/>
                  <a:gd name="T10" fmla="*/ 9 w 65"/>
                  <a:gd name="T11" fmla="*/ 7 h 50"/>
                  <a:gd name="T12" fmla="*/ 1 w 65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5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65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25" name="Freeform 1743"/>
              <p:cNvSpPr>
                <a:spLocks/>
              </p:cNvSpPr>
              <p:nvPr/>
            </p:nvSpPr>
            <p:spPr bwMode="auto">
              <a:xfrm>
                <a:off x="2705" y="1585"/>
                <a:ext cx="33" cy="25"/>
              </a:xfrm>
              <a:custGeom>
                <a:avLst/>
                <a:gdLst>
                  <a:gd name="T0" fmla="*/ 0 w 67"/>
                  <a:gd name="T1" fmla="*/ 0 h 50"/>
                  <a:gd name="T2" fmla="*/ 0 w 67"/>
                  <a:gd name="T3" fmla="*/ 0 h 50"/>
                  <a:gd name="T4" fmla="*/ 0 w 67"/>
                  <a:gd name="T5" fmla="*/ 0 h 50"/>
                  <a:gd name="T6" fmla="*/ 0 w 67"/>
                  <a:gd name="T7" fmla="*/ 0 h 50"/>
                  <a:gd name="T8" fmla="*/ 0 w 67"/>
                  <a:gd name="T9" fmla="*/ 0 h 50"/>
                  <a:gd name="T10" fmla="*/ 8 w 67"/>
                  <a:gd name="T11" fmla="*/ 7 h 50"/>
                  <a:gd name="T12" fmla="*/ 0 w 67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67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26" name="Freeform 1744"/>
              <p:cNvSpPr>
                <a:spLocks/>
              </p:cNvSpPr>
              <p:nvPr/>
            </p:nvSpPr>
            <p:spPr bwMode="auto">
              <a:xfrm>
                <a:off x="2703" y="1585"/>
                <a:ext cx="35" cy="25"/>
              </a:xfrm>
              <a:custGeom>
                <a:avLst/>
                <a:gdLst>
                  <a:gd name="T0" fmla="*/ 0 w 71"/>
                  <a:gd name="T1" fmla="*/ 0 h 50"/>
                  <a:gd name="T2" fmla="*/ 0 w 71"/>
                  <a:gd name="T3" fmla="*/ 0 h 50"/>
                  <a:gd name="T4" fmla="*/ 0 w 71"/>
                  <a:gd name="T5" fmla="*/ 0 h 50"/>
                  <a:gd name="T6" fmla="*/ 0 w 71"/>
                  <a:gd name="T7" fmla="*/ 0 h 50"/>
                  <a:gd name="T8" fmla="*/ 0 w 71"/>
                  <a:gd name="T9" fmla="*/ 0 h 50"/>
                  <a:gd name="T10" fmla="*/ 8 w 71"/>
                  <a:gd name="T11" fmla="*/ 7 h 50"/>
                  <a:gd name="T12" fmla="*/ 0 w 71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1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71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27" name="Freeform 1745"/>
              <p:cNvSpPr>
                <a:spLocks/>
              </p:cNvSpPr>
              <p:nvPr/>
            </p:nvSpPr>
            <p:spPr bwMode="auto">
              <a:xfrm>
                <a:off x="2701" y="1585"/>
                <a:ext cx="37" cy="25"/>
              </a:xfrm>
              <a:custGeom>
                <a:avLst/>
                <a:gdLst>
                  <a:gd name="T0" fmla="*/ 0 w 75"/>
                  <a:gd name="T1" fmla="*/ 0 h 50"/>
                  <a:gd name="T2" fmla="*/ 0 w 75"/>
                  <a:gd name="T3" fmla="*/ 0 h 50"/>
                  <a:gd name="T4" fmla="*/ 0 w 75"/>
                  <a:gd name="T5" fmla="*/ 0 h 50"/>
                  <a:gd name="T6" fmla="*/ 0 w 75"/>
                  <a:gd name="T7" fmla="*/ 0 h 50"/>
                  <a:gd name="T8" fmla="*/ 0 w 75"/>
                  <a:gd name="T9" fmla="*/ 0 h 50"/>
                  <a:gd name="T10" fmla="*/ 9 w 75"/>
                  <a:gd name="T11" fmla="*/ 7 h 50"/>
                  <a:gd name="T12" fmla="*/ 0 w 75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5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5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28" name="Freeform 1746"/>
              <p:cNvSpPr>
                <a:spLocks/>
              </p:cNvSpPr>
              <p:nvPr/>
            </p:nvSpPr>
            <p:spPr bwMode="auto">
              <a:xfrm>
                <a:off x="2699" y="1585"/>
                <a:ext cx="39" cy="25"/>
              </a:xfrm>
              <a:custGeom>
                <a:avLst/>
                <a:gdLst>
                  <a:gd name="T0" fmla="*/ 1 w 78"/>
                  <a:gd name="T1" fmla="*/ 0 h 50"/>
                  <a:gd name="T2" fmla="*/ 1 w 78"/>
                  <a:gd name="T3" fmla="*/ 0 h 50"/>
                  <a:gd name="T4" fmla="*/ 1 w 78"/>
                  <a:gd name="T5" fmla="*/ 0 h 50"/>
                  <a:gd name="T6" fmla="*/ 0 w 78"/>
                  <a:gd name="T7" fmla="*/ 0 h 50"/>
                  <a:gd name="T8" fmla="*/ 0 w 78"/>
                  <a:gd name="T9" fmla="*/ 0 h 50"/>
                  <a:gd name="T10" fmla="*/ 10 w 78"/>
                  <a:gd name="T11" fmla="*/ 7 h 50"/>
                  <a:gd name="T12" fmla="*/ 1 w 78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" h="50">
                    <a:moveTo>
                      <a:pt x="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78" y="5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29" name="Freeform 1747"/>
              <p:cNvSpPr>
                <a:spLocks/>
              </p:cNvSpPr>
              <p:nvPr/>
            </p:nvSpPr>
            <p:spPr bwMode="auto">
              <a:xfrm>
                <a:off x="2697" y="1585"/>
                <a:ext cx="41" cy="25"/>
              </a:xfrm>
              <a:custGeom>
                <a:avLst/>
                <a:gdLst>
                  <a:gd name="T0" fmla="*/ 1 w 82"/>
                  <a:gd name="T1" fmla="*/ 0 h 50"/>
                  <a:gd name="T2" fmla="*/ 1 w 82"/>
                  <a:gd name="T3" fmla="*/ 0 h 50"/>
                  <a:gd name="T4" fmla="*/ 1 w 82"/>
                  <a:gd name="T5" fmla="*/ 0 h 50"/>
                  <a:gd name="T6" fmla="*/ 0 w 82"/>
                  <a:gd name="T7" fmla="*/ 0 h 50"/>
                  <a:gd name="T8" fmla="*/ 0 w 82"/>
                  <a:gd name="T9" fmla="*/ 0 h 50"/>
                  <a:gd name="T10" fmla="*/ 11 w 82"/>
                  <a:gd name="T11" fmla="*/ 7 h 50"/>
                  <a:gd name="T12" fmla="*/ 1 w 8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82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30" name="Freeform 1748"/>
              <p:cNvSpPr>
                <a:spLocks/>
              </p:cNvSpPr>
              <p:nvPr/>
            </p:nvSpPr>
            <p:spPr bwMode="auto">
              <a:xfrm>
                <a:off x="2695" y="1585"/>
                <a:ext cx="43" cy="25"/>
              </a:xfrm>
              <a:custGeom>
                <a:avLst/>
                <a:gdLst>
                  <a:gd name="T0" fmla="*/ 1 w 86"/>
                  <a:gd name="T1" fmla="*/ 0 h 50"/>
                  <a:gd name="T2" fmla="*/ 1 w 86"/>
                  <a:gd name="T3" fmla="*/ 0 h 50"/>
                  <a:gd name="T4" fmla="*/ 1 w 86"/>
                  <a:gd name="T5" fmla="*/ 0 h 50"/>
                  <a:gd name="T6" fmla="*/ 0 w 86"/>
                  <a:gd name="T7" fmla="*/ 0 h 50"/>
                  <a:gd name="T8" fmla="*/ 0 w 86"/>
                  <a:gd name="T9" fmla="*/ 0 h 50"/>
                  <a:gd name="T10" fmla="*/ 11 w 86"/>
                  <a:gd name="T11" fmla="*/ 7 h 50"/>
                  <a:gd name="T12" fmla="*/ 1 w 86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86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31" name="Freeform 1749"/>
              <p:cNvSpPr>
                <a:spLocks/>
              </p:cNvSpPr>
              <p:nvPr/>
            </p:nvSpPr>
            <p:spPr bwMode="auto">
              <a:xfrm>
                <a:off x="2692" y="1586"/>
                <a:ext cx="46" cy="24"/>
              </a:xfrm>
              <a:custGeom>
                <a:avLst/>
                <a:gdLst>
                  <a:gd name="T0" fmla="*/ 1 w 92"/>
                  <a:gd name="T1" fmla="*/ 0 h 48"/>
                  <a:gd name="T2" fmla="*/ 1 w 92"/>
                  <a:gd name="T3" fmla="*/ 0 h 48"/>
                  <a:gd name="T4" fmla="*/ 1 w 92"/>
                  <a:gd name="T5" fmla="*/ 0 h 48"/>
                  <a:gd name="T6" fmla="*/ 1 w 92"/>
                  <a:gd name="T7" fmla="*/ 0 h 48"/>
                  <a:gd name="T8" fmla="*/ 0 w 92"/>
                  <a:gd name="T9" fmla="*/ 0 h 48"/>
                  <a:gd name="T10" fmla="*/ 12 w 92"/>
                  <a:gd name="T11" fmla="*/ 6 h 48"/>
                  <a:gd name="T12" fmla="*/ 1 w 92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2" h="48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2" y="4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32" name="Freeform 1750"/>
              <p:cNvSpPr>
                <a:spLocks/>
              </p:cNvSpPr>
              <p:nvPr/>
            </p:nvSpPr>
            <p:spPr bwMode="auto">
              <a:xfrm>
                <a:off x="2690" y="1586"/>
                <a:ext cx="48" cy="24"/>
              </a:xfrm>
              <a:custGeom>
                <a:avLst/>
                <a:gdLst>
                  <a:gd name="T0" fmla="*/ 1 w 96"/>
                  <a:gd name="T1" fmla="*/ 0 h 48"/>
                  <a:gd name="T2" fmla="*/ 1 w 96"/>
                  <a:gd name="T3" fmla="*/ 0 h 48"/>
                  <a:gd name="T4" fmla="*/ 1 w 96"/>
                  <a:gd name="T5" fmla="*/ 0 h 48"/>
                  <a:gd name="T6" fmla="*/ 1 w 96"/>
                  <a:gd name="T7" fmla="*/ 0 h 48"/>
                  <a:gd name="T8" fmla="*/ 0 w 96"/>
                  <a:gd name="T9" fmla="*/ 0 h 48"/>
                  <a:gd name="T10" fmla="*/ 12 w 96"/>
                  <a:gd name="T11" fmla="*/ 6 h 48"/>
                  <a:gd name="T12" fmla="*/ 1 w 96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6" h="48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6" y="4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33" name="Freeform 1751"/>
              <p:cNvSpPr>
                <a:spLocks/>
              </p:cNvSpPr>
              <p:nvPr/>
            </p:nvSpPr>
            <p:spPr bwMode="auto">
              <a:xfrm>
                <a:off x="2688" y="1586"/>
                <a:ext cx="50" cy="24"/>
              </a:xfrm>
              <a:custGeom>
                <a:avLst/>
                <a:gdLst>
                  <a:gd name="T0" fmla="*/ 1 w 100"/>
                  <a:gd name="T1" fmla="*/ 0 h 48"/>
                  <a:gd name="T2" fmla="*/ 1 w 100"/>
                  <a:gd name="T3" fmla="*/ 0 h 48"/>
                  <a:gd name="T4" fmla="*/ 1 w 100"/>
                  <a:gd name="T5" fmla="*/ 0 h 48"/>
                  <a:gd name="T6" fmla="*/ 0 w 100"/>
                  <a:gd name="T7" fmla="*/ 0 h 48"/>
                  <a:gd name="T8" fmla="*/ 0 w 100"/>
                  <a:gd name="T9" fmla="*/ 0 h 48"/>
                  <a:gd name="T10" fmla="*/ 13 w 100"/>
                  <a:gd name="T11" fmla="*/ 6 h 48"/>
                  <a:gd name="T12" fmla="*/ 1 w 100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0" h="48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00" y="4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34" name="Freeform 1752"/>
              <p:cNvSpPr>
                <a:spLocks/>
              </p:cNvSpPr>
              <p:nvPr/>
            </p:nvSpPr>
            <p:spPr bwMode="auto">
              <a:xfrm>
                <a:off x="2685" y="1586"/>
                <a:ext cx="53" cy="24"/>
              </a:xfrm>
              <a:custGeom>
                <a:avLst/>
                <a:gdLst>
                  <a:gd name="T0" fmla="*/ 1 w 105"/>
                  <a:gd name="T1" fmla="*/ 0 h 48"/>
                  <a:gd name="T2" fmla="*/ 1 w 105"/>
                  <a:gd name="T3" fmla="*/ 0 h 48"/>
                  <a:gd name="T4" fmla="*/ 1 w 105"/>
                  <a:gd name="T5" fmla="*/ 0 h 48"/>
                  <a:gd name="T6" fmla="*/ 1 w 105"/>
                  <a:gd name="T7" fmla="*/ 0 h 48"/>
                  <a:gd name="T8" fmla="*/ 0 w 105"/>
                  <a:gd name="T9" fmla="*/ 0 h 48"/>
                  <a:gd name="T10" fmla="*/ 14 w 105"/>
                  <a:gd name="T11" fmla="*/ 6 h 48"/>
                  <a:gd name="T12" fmla="*/ 1 w 105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5" h="48">
                    <a:moveTo>
                      <a:pt x="5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05" y="4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35" name="Freeform 1753"/>
              <p:cNvSpPr>
                <a:spLocks/>
              </p:cNvSpPr>
              <p:nvPr/>
            </p:nvSpPr>
            <p:spPr bwMode="auto">
              <a:xfrm>
                <a:off x="2682" y="1586"/>
                <a:ext cx="56" cy="24"/>
              </a:xfrm>
              <a:custGeom>
                <a:avLst/>
                <a:gdLst>
                  <a:gd name="T0" fmla="*/ 1 w 111"/>
                  <a:gd name="T1" fmla="*/ 0 h 48"/>
                  <a:gd name="T2" fmla="*/ 1 w 111"/>
                  <a:gd name="T3" fmla="*/ 0 h 48"/>
                  <a:gd name="T4" fmla="*/ 1 w 111"/>
                  <a:gd name="T5" fmla="*/ 0 h 48"/>
                  <a:gd name="T6" fmla="*/ 1 w 111"/>
                  <a:gd name="T7" fmla="*/ 0 h 48"/>
                  <a:gd name="T8" fmla="*/ 0 w 111"/>
                  <a:gd name="T9" fmla="*/ 0 h 48"/>
                  <a:gd name="T10" fmla="*/ 14 w 111"/>
                  <a:gd name="T11" fmla="*/ 6 h 48"/>
                  <a:gd name="T12" fmla="*/ 1 w 111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1" h="48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11" y="4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36" name="Freeform 1754"/>
              <p:cNvSpPr>
                <a:spLocks/>
              </p:cNvSpPr>
              <p:nvPr/>
            </p:nvSpPr>
            <p:spPr bwMode="auto">
              <a:xfrm>
                <a:off x="2681" y="1586"/>
                <a:ext cx="57" cy="24"/>
              </a:xfrm>
              <a:custGeom>
                <a:avLst/>
                <a:gdLst>
                  <a:gd name="T0" fmla="*/ 0 w 115"/>
                  <a:gd name="T1" fmla="*/ 0 h 48"/>
                  <a:gd name="T2" fmla="*/ 0 w 115"/>
                  <a:gd name="T3" fmla="*/ 0 h 48"/>
                  <a:gd name="T4" fmla="*/ 0 w 115"/>
                  <a:gd name="T5" fmla="*/ 0 h 48"/>
                  <a:gd name="T6" fmla="*/ 0 w 115"/>
                  <a:gd name="T7" fmla="*/ 0 h 48"/>
                  <a:gd name="T8" fmla="*/ 0 w 115"/>
                  <a:gd name="T9" fmla="*/ 0 h 48"/>
                  <a:gd name="T10" fmla="*/ 14 w 115"/>
                  <a:gd name="T11" fmla="*/ 6 h 48"/>
                  <a:gd name="T12" fmla="*/ 0 w 115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5" h="48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15" y="4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37" name="Freeform 1755"/>
              <p:cNvSpPr>
                <a:spLocks/>
              </p:cNvSpPr>
              <p:nvPr/>
            </p:nvSpPr>
            <p:spPr bwMode="auto">
              <a:xfrm>
                <a:off x="2678" y="1586"/>
                <a:ext cx="60" cy="24"/>
              </a:xfrm>
              <a:custGeom>
                <a:avLst/>
                <a:gdLst>
                  <a:gd name="T0" fmla="*/ 0 w 121"/>
                  <a:gd name="T1" fmla="*/ 0 h 48"/>
                  <a:gd name="T2" fmla="*/ 0 w 121"/>
                  <a:gd name="T3" fmla="*/ 0 h 48"/>
                  <a:gd name="T4" fmla="*/ 0 w 121"/>
                  <a:gd name="T5" fmla="*/ 0 h 48"/>
                  <a:gd name="T6" fmla="*/ 0 w 121"/>
                  <a:gd name="T7" fmla="*/ 0 h 48"/>
                  <a:gd name="T8" fmla="*/ 0 w 121"/>
                  <a:gd name="T9" fmla="*/ 0 h 48"/>
                  <a:gd name="T10" fmla="*/ 15 w 121"/>
                  <a:gd name="T11" fmla="*/ 6 h 48"/>
                  <a:gd name="T12" fmla="*/ 0 w 121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1" h="48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21" y="4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38" name="Freeform 1756"/>
              <p:cNvSpPr>
                <a:spLocks/>
              </p:cNvSpPr>
              <p:nvPr/>
            </p:nvSpPr>
            <p:spPr bwMode="auto">
              <a:xfrm>
                <a:off x="2675" y="1586"/>
                <a:ext cx="63" cy="24"/>
              </a:xfrm>
              <a:custGeom>
                <a:avLst/>
                <a:gdLst>
                  <a:gd name="T0" fmla="*/ 1 w 126"/>
                  <a:gd name="T1" fmla="*/ 0 h 48"/>
                  <a:gd name="T2" fmla="*/ 1 w 126"/>
                  <a:gd name="T3" fmla="*/ 0 h 48"/>
                  <a:gd name="T4" fmla="*/ 1 w 126"/>
                  <a:gd name="T5" fmla="*/ 0 h 48"/>
                  <a:gd name="T6" fmla="*/ 1 w 126"/>
                  <a:gd name="T7" fmla="*/ 0 h 48"/>
                  <a:gd name="T8" fmla="*/ 0 w 126"/>
                  <a:gd name="T9" fmla="*/ 0 h 48"/>
                  <a:gd name="T10" fmla="*/ 16 w 126"/>
                  <a:gd name="T11" fmla="*/ 6 h 48"/>
                  <a:gd name="T12" fmla="*/ 1 w 126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" h="48">
                    <a:moveTo>
                      <a:pt x="5" y="0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26" y="4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39" name="Freeform 1757"/>
              <p:cNvSpPr>
                <a:spLocks/>
              </p:cNvSpPr>
              <p:nvPr/>
            </p:nvSpPr>
            <p:spPr bwMode="auto">
              <a:xfrm>
                <a:off x="2672" y="1586"/>
                <a:ext cx="66" cy="24"/>
              </a:xfrm>
              <a:custGeom>
                <a:avLst/>
                <a:gdLst>
                  <a:gd name="T0" fmla="*/ 1 w 132"/>
                  <a:gd name="T1" fmla="*/ 0 h 48"/>
                  <a:gd name="T2" fmla="*/ 1 w 132"/>
                  <a:gd name="T3" fmla="*/ 0 h 48"/>
                  <a:gd name="T4" fmla="*/ 1 w 132"/>
                  <a:gd name="T5" fmla="*/ 0 h 48"/>
                  <a:gd name="T6" fmla="*/ 1 w 132"/>
                  <a:gd name="T7" fmla="*/ 0 h 48"/>
                  <a:gd name="T8" fmla="*/ 0 w 132"/>
                  <a:gd name="T9" fmla="*/ 0 h 48"/>
                  <a:gd name="T10" fmla="*/ 17 w 132"/>
                  <a:gd name="T11" fmla="*/ 6 h 48"/>
                  <a:gd name="T12" fmla="*/ 1 w 132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2" h="48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32" y="4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40" name="Freeform 1758"/>
              <p:cNvSpPr>
                <a:spLocks/>
              </p:cNvSpPr>
              <p:nvPr/>
            </p:nvSpPr>
            <p:spPr bwMode="auto">
              <a:xfrm>
                <a:off x="2668" y="1586"/>
                <a:ext cx="70" cy="24"/>
              </a:xfrm>
              <a:custGeom>
                <a:avLst/>
                <a:gdLst>
                  <a:gd name="T0" fmla="*/ 1 w 140"/>
                  <a:gd name="T1" fmla="*/ 0 h 48"/>
                  <a:gd name="T2" fmla="*/ 1 w 140"/>
                  <a:gd name="T3" fmla="*/ 0 h 48"/>
                  <a:gd name="T4" fmla="*/ 1 w 140"/>
                  <a:gd name="T5" fmla="*/ 0 h 48"/>
                  <a:gd name="T6" fmla="*/ 1 w 140"/>
                  <a:gd name="T7" fmla="*/ 0 h 48"/>
                  <a:gd name="T8" fmla="*/ 1 w 140"/>
                  <a:gd name="T9" fmla="*/ 0 h 48"/>
                  <a:gd name="T10" fmla="*/ 1 w 140"/>
                  <a:gd name="T11" fmla="*/ 0 h 48"/>
                  <a:gd name="T12" fmla="*/ 1 w 140"/>
                  <a:gd name="T13" fmla="*/ 0 h 48"/>
                  <a:gd name="T14" fmla="*/ 1 w 140"/>
                  <a:gd name="T15" fmla="*/ 0 h 48"/>
                  <a:gd name="T16" fmla="*/ 0 w 140"/>
                  <a:gd name="T17" fmla="*/ 0 h 48"/>
                  <a:gd name="T18" fmla="*/ 18 w 140"/>
                  <a:gd name="T19" fmla="*/ 6 h 48"/>
                  <a:gd name="T20" fmla="*/ 1 w 140"/>
                  <a:gd name="T21" fmla="*/ 0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0" h="48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40" y="4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41" name="Freeform 1759"/>
              <p:cNvSpPr>
                <a:spLocks/>
              </p:cNvSpPr>
              <p:nvPr/>
            </p:nvSpPr>
            <p:spPr bwMode="auto">
              <a:xfrm>
                <a:off x="2665" y="1586"/>
                <a:ext cx="73" cy="24"/>
              </a:xfrm>
              <a:custGeom>
                <a:avLst/>
                <a:gdLst>
                  <a:gd name="T0" fmla="*/ 1 w 146"/>
                  <a:gd name="T1" fmla="*/ 0 h 48"/>
                  <a:gd name="T2" fmla="*/ 1 w 146"/>
                  <a:gd name="T3" fmla="*/ 1 h 48"/>
                  <a:gd name="T4" fmla="*/ 1 w 146"/>
                  <a:gd name="T5" fmla="*/ 1 h 48"/>
                  <a:gd name="T6" fmla="*/ 1 w 146"/>
                  <a:gd name="T7" fmla="*/ 1 h 48"/>
                  <a:gd name="T8" fmla="*/ 0 w 146"/>
                  <a:gd name="T9" fmla="*/ 1 h 48"/>
                  <a:gd name="T10" fmla="*/ 19 w 146"/>
                  <a:gd name="T11" fmla="*/ 6 h 48"/>
                  <a:gd name="T12" fmla="*/ 1 w 146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6" h="48">
                    <a:moveTo>
                      <a:pt x="6" y="0"/>
                    </a:move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146" y="4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42" name="Freeform 1760"/>
              <p:cNvSpPr>
                <a:spLocks/>
              </p:cNvSpPr>
              <p:nvPr/>
            </p:nvSpPr>
            <p:spPr bwMode="auto">
              <a:xfrm>
                <a:off x="2661" y="1586"/>
                <a:ext cx="77" cy="24"/>
              </a:xfrm>
              <a:custGeom>
                <a:avLst/>
                <a:gdLst>
                  <a:gd name="T0" fmla="*/ 1 w 153"/>
                  <a:gd name="T1" fmla="*/ 0 h 48"/>
                  <a:gd name="T2" fmla="*/ 1 w 153"/>
                  <a:gd name="T3" fmla="*/ 1 h 48"/>
                  <a:gd name="T4" fmla="*/ 1 w 153"/>
                  <a:gd name="T5" fmla="*/ 1 h 48"/>
                  <a:gd name="T6" fmla="*/ 1 w 153"/>
                  <a:gd name="T7" fmla="*/ 1 h 48"/>
                  <a:gd name="T8" fmla="*/ 0 w 153"/>
                  <a:gd name="T9" fmla="*/ 1 h 48"/>
                  <a:gd name="T10" fmla="*/ 20 w 153"/>
                  <a:gd name="T11" fmla="*/ 6 h 48"/>
                  <a:gd name="T12" fmla="*/ 1 w 153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3" h="48">
                    <a:moveTo>
                      <a:pt x="7" y="0"/>
                    </a:move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153" y="4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43" name="Freeform 1761"/>
              <p:cNvSpPr>
                <a:spLocks/>
              </p:cNvSpPr>
              <p:nvPr/>
            </p:nvSpPr>
            <p:spPr bwMode="auto">
              <a:xfrm>
                <a:off x="2657" y="1586"/>
                <a:ext cx="81" cy="24"/>
              </a:xfrm>
              <a:custGeom>
                <a:avLst/>
                <a:gdLst>
                  <a:gd name="T0" fmla="*/ 1 w 161"/>
                  <a:gd name="T1" fmla="*/ 0 h 48"/>
                  <a:gd name="T2" fmla="*/ 1 w 161"/>
                  <a:gd name="T3" fmla="*/ 0 h 48"/>
                  <a:gd name="T4" fmla="*/ 1 w 161"/>
                  <a:gd name="T5" fmla="*/ 1 h 48"/>
                  <a:gd name="T6" fmla="*/ 1 w 161"/>
                  <a:gd name="T7" fmla="*/ 1 h 48"/>
                  <a:gd name="T8" fmla="*/ 1 w 161"/>
                  <a:gd name="T9" fmla="*/ 1 h 48"/>
                  <a:gd name="T10" fmla="*/ 1 w 161"/>
                  <a:gd name="T11" fmla="*/ 1 h 48"/>
                  <a:gd name="T12" fmla="*/ 1 w 161"/>
                  <a:gd name="T13" fmla="*/ 1 h 48"/>
                  <a:gd name="T14" fmla="*/ 1 w 161"/>
                  <a:gd name="T15" fmla="*/ 1 h 48"/>
                  <a:gd name="T16" fmla="*/ 0 w 161"/>
                  <a:gd name="T17" fmla="*/ 1 h 48"/>
                  <a:gd name="T18" fmla="*/ 21 w 161"/>
                  <a:gd name="T19" fmla="*/ 6 h 48"/>
                  <a:gd name="T20" fmla="*/ 1 w 161"/>
                  <a:gd name="T21" fmla="*/ 0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1" h="48">
                    <a:moveTo>
                      <a:pt x="8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161" y="4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44" name="Freeform 1762"/>
              <p:cNvSpPr>
                <a:spLocks/>
              </p:cNvSpPr>
              <p:nvPr/>
            </p:nvSpPr>
            <p:spPr bwMode="auto">
              <a:xfrm>
                <a:off x="2655" y="1587"/>
                <a:ext cx="83" cy="23"/>
              </a:xfrm>
              <a:custGeom>
                <a:avLst/>
                <a:gdLst>
                  <a:gd name="T0" fmla="*/ 1 w 167"/>
                  <a:gd name="T1" fmla="*/ 0 h 46"/>
                  <a:gd name="T2" fmla="*/ 0 w 167"/>
                  <a:gd name="T3" fmla="*/ 0 h 46"/>
                  <a:gd name="T4" fmla="*/ 0 w 167"/>
                  <a:gd name="T5" fmla="*/ 0 h 46"/>
                  <a:gd name="T6" fmla="*/ 0 w 167"/>
                  <a:gd name="T7" fmla="*/ 0 h 46"/>
                  <a:gd name="T8" fmla="*/ 0 w 167"/>
                  <a:gd name="T9" fmla="*/ 0 h 46"/>
                  <a:gd name="T10" fmla="*/ 0 w 167"/>
                  <a:gd name="T11" fmla="*/ 0 h 46"/>
                  <a:gd name="T12" fmla="*/ 0 w 167"/>
                  <a:gd name="T13" fmla="*/ 0 h 46"/>
                  <a:gd name="T14" fmla="*/ 0 w 167"/>
                  <a:gd name="T15" fmla="*/ 0 h 46"/>
                  <a:gd name="T16" fmla="*/ 0 w 167"/>
                  <a:gd name="T17" fmla="*/ 0 h 46"/>
                  <a:gd name="T18" fmla="*/ 20 w 167"/>
                  <a:gd name="T19" fmla="*/ 6 h 46"/>
                  <a:gd name="T20" fmla="*/ 1 w 167"/>
                  <a:gd name="T21" fmla="*/ 0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7" h="46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67" y="4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45" name="Freeform 1763"/>
              <p:cNvSpPr>
                <a:spLocks/>
              </p:cNvSpPr>
              <p:nvPr/>
            </p:nvSpPr>
            <p:spPr bwMode="auto">
              <a:xfrm>
                <a:off x="2650" y="1587"/>
                <a:ext cx="88" cy="23"/>
              </a:xfrm>
              <a:custGeom>
                <a:avLst/>
                <a:gdLst>
                  <a:gd name="T0" fmla="*/ 2 w 176"/>
                  <a:gd name="T1" fmla="*/ 0 h 46"/>
                  <a:gd name="T2" fmla="*/ 1 w 176"/>
                  <a:gd name="T3" fmla="*/ 0 h 46"/>
                  <a:gd name="T4" fmla="*/ 1 w 176"/>
                  <a:gd name="T5" fmla="*/ 0 h 46"/>
                  <a:gd name="T6" fmla="*/ 1 w 176"/>
                  <a:gd name="T7" fmla="*/ 0 h 46"/>
                  <a:gd name="T8" fmla="*/ 1 w 176"/>
                  <a:gd name="T9" fmla="*/ 0 h 46"/>
                  <a:gd name="T10" fmla="*/ 1 w 176"/>
                  <a:gd name="T11" fmla="*/ 0 h 46"/>
                  <a:gd name="T12" fmla="*/ 1 w 176"/>
                  <a:gd name="T13" fmla="*/ 0 h 46"/>
                  <a:gd name="T14" fmla="*/ 1 w 176"/>
                  <a:gd name="T15" fmla="*/ 0 h 46"/>
                  <a:gd name="T16" fmla="*/ 0 w 176"/>
                  <a:gd name="T17" fmla="*/ 0 h 46"/>
                  <a:gd name="T18" fmla="*/ 22 w 176"/>
                  <a:gd name="T19" fmla="*/ 6 h 46"/>
                  <a:gd name="T20" fmla="*/ 2 w 176"/>
                  <a:gd name="T21" fmla="*/ 0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6" h="46">
                    <a:moveTo>
                      <a:pt x="9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76" y="4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46" name="Freeform 1764"/>
              <p:cNvSpPr>
                <a:spLocks/>
              </p:cNvSpPr>
              <p:nvPr/>
            </p:nvSpPr>
            <p:spPr bwMode="auto">
              <a:xfrm>
                <a:off x="2645" y="1587"/>
                <a:ext cx="93" cy="23"/>
              </a:xfrm>
              <a:custGeom>
                <a:avLst/>
                <a:gdLst>
                  <a:gd name="T0" fmla="*/ 2 w 186"/>
                  <a:gd name="T1" fmla="*/ 0 h 46"/>
                  <a:gd name="T2" fmla="*/ 2 w 186"/>
                  <a:gd name="T3" fmla="*/ 0 h 46"/>
                  <a:gd name="T4" fmla="*/ 1 w 186"/>
                  <a:gd name="T5" fmla="*/ 0 h 46"/>
                  <a:gd name="T6" fmla="*/ 1 w 186"/>
                  <a:gd name="T7" fmla="*/ 0 h 46"/>
                  <a:gd name="T8" fmla="*/ 1 w 186"/>
                  <a:gd name="T9" fmla="*/ 0 h 46"/>
                  <a:gd name="T10" fmla="*/ 1 w 186"/>
                  <a:gd name="T11" fmla="*/ 0 h 46"/>
                  <a:gd name="T12" fmla="*/ 1 w 186"/>
                  <a:gd name="T13" fmla="*/ 1 h 46"/>
                  <a:gd name="T14" fmla="*/ 1 w 186"/>
                  <a:gd name="T15" fmla="*/ 1 h 46"/>
                  <a:gd name="T16" fmla="*/ 0 w 186"/>
                  <a:gd name="T17" fmla="*/ 1 h 46"/>
                  <a:gd name="T18" fmla="*/ 24 w 186"/>
                  <a:gd name="T19" fmla="*/ 6 h 46"/>
                  <a:gd name="T20" fmla="*/ 2 w 186"/>
                  <a:gd name="T21" fmla="*/ 0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6" h="46">
                    <a:moveTo>
                      <a:pt x="10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186" y="4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47" name="Freeform 1765"/>
              <p:cNvSpPr>
                <a:spLocks/>
              </p:cNvSpPr>
              <p:nvPr/>
            </p:nvSpPr>
            <p:spPr bwMode="auto">
              <a:xfrm>
                <a:off x="2640" y="1587"/>
                <a:ext cx="98" cy="23"/>
              </a:xfrm>
              <a:custGeom>
                <a:avLst/>
                <a:gdLst>
                  <a:gd name="T0" fmla="*/ 2 w 196"/>
                  <a:gd name="T1" fmla="*/ 0 h 46"/>
                  <a:gd name="T2" fmla="*/ 2 w 196"/>
                  <a:gd name="T3" fmla="*/ 0 h 46"/>
                  <a:gd name="T4" fmla="*/ 1 w 196"/>
                  <a:gd name="T5" fmla="*/ 0 h 46"/>
                  <a:gd name="T6" fmla="*/ 1 w 196"/>
                  <a:gd name="T7" fmla="*/ 0 h 46"/>
                  <a:gd name="T8" fmla="*/ 1 w 196"/>
                  <a:gd name="T9" fmla="*/ 0 h 46"/>
                  <a:gd name="T10" fmla="*/ 1 w 196"/>
                  <a:gd name="T11" fmla="*/ 0 h 46"/>
                  <a:gd name="T12" fmla="*/ 1 w 196"/>
                  <a:gd name="T13" fmla="*/ 1 h 46"/>
                  <a:gd name="T14" fmla="*/ 1 w 196"/>
                  <a:gd name="T15" fmla="*/ 1 h 46"/>
                  <a:gd name="T16" fmla="*/ 0 w 196"/>
                  <a:gd name="T17" fmla="*/ 1 h 46"/>
                  <a:gd name="T18" fmla="*/ 25 w 196"/>
                  <a:gd name="T19" fmla="*/ 6 h 46"/>
                  <a:gd name="T20" fmla="*/ 2 w 196"/>
                  <a:gd name="T21" fmla="*/ 0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6" h="46">
                    <a:moveTo>
                      <a:pt x="10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196" y="4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48" name="Freeform 1766"/>
              <p:cNvSpPr>
                <a:spLocks/>
              </p:cNvSpPr>
              <p:nvPr/>
            </p:nvSpPr>
            <p:spPr bwMode="auto">
              <a:xfrm>
                <a:off x="2635" y="1588"/>
                <a:ext cx="103" cy="22"/>
              </a:xfrm>
              <a:custGeom>
                <a:avLst/>
                <a:gdLst>
                  <a:gd name="T0" fmla="*/ 2 w 205"/>
                  <a:gd name="T1" fmla="*/ 0 h 44"/>
                  <a:gd name="T2" fmla="*/ 2 w 205"/>
                  <a:gd name="T3" fmla="*/ 0 h 44"/>
                  <a:gd name="T4" fmla="*/ 1 w 205"/>
                  <a:gd name="T5" fmla="*/ 0 h 44"/>
                  <a:gd name="T6" fmla="*/ 1 w 205"/>
                  <a:gd name="T7" fmla="*/ 0 h 44"/>
                  <a:gd name="T8" fmla="*/ 1 w 205"/>
                  <a:gd name="T9" fmla="*/ 0 h 44"/>
                  <a:gd name="T10" fmla="*/ 1 w 205"/>
                  <a:gd name="T11" fmla="*/ 0 h 44"/>
                  <a:gd name="T12" fmla="*/ 1 w 205"/>
                  <a:gd name="T13" fmla="*/ 0 h 44"/>
                  <a:gd name="T14" fmla="*/ 1 w 205"/>
                  <a:gd name="T15" fmla="*/ 0 h 44"/>
                  <a:gd name="T16" fmla="*/ 0 w 205"/>
                  <a:gd name="T17" fmla="*/ 0 h 44"/>
                  <a:gd name="T18" fmla="*/ 26 w 205"/>
                  <a:gd name="T19" fmla="*/ 6 h 44"/>
                  <a:gd name="T20" fmla="*/ 2 w 205"/>
                  <a:gd name="T21" fmla="*/ 0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5" h="44">
                    <a:moveTo>
                      <a:pt x="11" y="0"/>
                    </a:move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05" y="4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49" name="Freeform 1767"/>
              <p:cNvSpPr>
                <a:spLocks/>
              </p:cNvSpPr>
              <p:nvPr/>
            </p:nvSpPr>
            <p:spPr bwMode="auto">
              <a:xfrm>
                <a:off x="2631" y="1588"/>
                <a:ext cx="107" cy="22"/>
              </a:xfrm>
              <a:custGeom>
                <a:avLst/>
                <a:gdLst>
                  <a:gd name="T0" fmla="*/ 1 w 215"/>
                  <a:gd name="T1" fmla="*/ 0 h 44"/>
                  <a:gd name="T2" fmla="*/ 1 w 215"/>
                  <a:gd name="T3" fmla="*/ 0 h 44"/>
                  <a:gd name="T4" fmla="*/ 1 w 215"/>
                  <a:gd name="T5" fmla="*/ 0 h 44"/>
                  <a:gd name="T6" fmla="*/ 0 w 215"/>
                  <a:gd name="T7" fmla="*/ 0 h 44"/>
                  <a:gd name="T8" fmla="*/ 0 w 215"/>
                  <a:gd name="T9" fmla="*/ 0 h 44"/>
                  <a:gd name="T10" fmla="*/ 0 w 215"/>
                  <a:gd name="T11" fmla="*/ 0 h 44"/>
                  <a:gd name="T12" fmla="*/ 0 w 215"/>
                  <a:gd name="T13" fmla="*/ 0 h 44"/>
                  <a:gd name="T14" fmla="*/ 0 w 215"/>
                  <a:gd name="T15" fmla="*/ 0 h 44"/>
                  <a:gd name="T16" fmla="*/ 0 w 215"/>
                  <a:gd name="T17" fmla="*/ 1 h 44"/>
                  <a:gd name="T18" fmla="*/ 26 w 215"/>
                  <a:gd name="T19" fmla="*/ 6 h 44"/>
                  <a:gd name="T20" fmla="*/ 1 w 215"/>
                  <a:gd name="T21" fmla="*/ 0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44">
                    <a:moveTo>
                      <a:pt x="12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15" y="4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50" name="Freeform 1768"/>
              <p:cNvSpPr>
                <a:spLocks/>
              </p:cNvSpPr>
              <p:nvPr/>
            </p:nvSpPr>
            <p:spPr bwMode="auto">
              <a:xfrm>
                <a:off x="2625" y="1589"/>
                <a:ext cx="113" cy="21"/>
              </a:xfrm>
              <a:custGeom>
                <a:avLst/>
                <a:gdLst>
                  <a:gd name="T0" fmla="*/ 2 w 226"/>
                  <a:gd name="T1" fmla="*/ 0 h 42"/>
                  <a:gd name="T2" fmla="*/ 2 w 226"/>
                  <a:gd name="T3" fmla="*/ 0 h 42"/>
                  <a:gd name="T4" fmla="*/ 1 w 226"/>
                  <a:gd name="T5" fmla="*/ 0 h 42"/>
                  <a:gd name="T6" fmla="*/ 1 w 226"/>
                  <a:gd name="T7" fmla="*/ 0 h 42"/>
                  <a:gd name="T8" fmla="*/ 1 w 226"/>
                  <a:gd name="T9" fmla="*/ 0 h 42"/>
                  <a:gd name="T10" fmla="*/ 1 w 226"/>
                  <a:gd name="T11" fmla="*/ 0 h 42"/>
                  <a:gd name="T12" fmla="*/ 1 w 226"/>
                  <a:gd name="T13" fmla="*/ 0 h 42"/>
                  <a:gd name="T14" fmla="*/ 1 w 226"/>
                  <a:gd name="T15" fmla="*/ 0 h 42"/>
                  <a:gd name="T16" fmla="*/ 0 w 226"/>
                  <a:gd name="T17" fmla="*/ 0 h 42"/>
                  <a:gd name="T18" fmla="*/ 29 w 226"/>
                  <a:gd name="T19" fmla="*/ 6 h 42"/>
                  <a:gd name="T20" fmla="*/ 2 w 226"/>
                  <a:gd name="T21" fmla="*/ 0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6" h="42">
                    <a:moveTo>
                      <a:pt x="11" y="0"/>
                    </a:move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26" y="4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51" name="Freeform 1769"/>
              <p:cNvSpPr>
                <a:spLocks/>
              </p:cNvSpPr>
              <p:nvPr/>
            </p:nvSpPr>
            <p:spPr bwMode="auto">
              <a:xfrm>
                <a:off x="2619" y="1589"/>
                <a:ext cx="119" cy="21"/>
              </a:xfrm>
              <a:custGeom>
                <a:avLst/>
                <a:gdLst>
                  <a:gd name="T0" fmla="*/ 2 w 238"/>
                  <a:gd name="T1" fmla="*/ 0 h 42"/>
                  <a:gd name="T2" fmla="*/ 2 w 238"/>
                  <a:gd name="T3" fmla="*/ 0 h 42"/>
                  <a:gd name="T4" fmla="*/ 2 w 238"/>
                  <a:gd name="T5" fmla="*/ 0 h 42"/>
                  <a:gd name="T6" fmla="*/ 1 w 238"/>
                  <a:gd name="T7" fmla="*/ 0 h 42"/>
                  <a:gd name="T8" fmla="*/ 1 w 238"/>
                  <a:gd name="T9" fmla="*/ 0 h 42"/>
                  <a:gd name="T10" fmla="*/ 1 w 238"/>
                  <a:gd name="T11" fmla="*/ 0 h 42"/>
                  <a:gd name="T12" fmla="*/ 1 w 238"/>
                  <a:gd name="T13" fmla="*/ 0 h 42"/>
                  <a:gd name="T14" fmla="*/ 1 w 238"/>
                  <a:gd name="T15" fmla="*/ 0 h 42"/>
                  <a:gd name="T16" fmla="*/ 0 w 238"/>
                  <a:gd name="T17" fmla="*/ 0 h 42"/>
                  <a:gd name="T18" fmla="*/ 30 w 238"/>
                  <a:gd name="T19" fmla="*/ 6 h 42"/>
                  <a:gd name="T20" fmla="*/ 2 w 238"/>
                  <a:gd name="T21" fmla="*/ 0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8" h="42">
                    <a:moveTo>
                      <a:pt x="12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38" y="4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52" name="Freeform 1770"/>
              <p:cNvSpPr>
                <a:spLocks/>
              </p:cNvSpPr>
              <p:nvPr/>
            </p:nvSpPr>
            <p:spPr bwMode="auto">
              <a:xfrm>
                <a:off x="2612" y="1589"/>
                <a:ext cx="126" cy="21"/>
              </a:xfrm>
              <a:custGeom>
                <a:avLst/>
                <a:gdLst>
                  <a:gd name="T0" fmla="*/ 2 w 251"/>
                  <a:gd name="T1" fmla="*/ 0 h 42"/>
                  <a:gd name="T2" fmla="*/ 2 w 251"/>
                  <a:gd name="T3" fmla="*/ 0 h 42"/>
                  <a:gd name="T4" fmla="*/ 2 w 251"/>
                  <a:gd name="T5" fmla="*/ 1 h 42"/>
                  <a:gd name="T6" fmla="*/ 1 w 251"/>
                  <a:gd name="T7" fmla="*/ 1 h 42"/>
                  <a:gd name="T8" fmla="*/ 1 w 251"/>
                  <a:gd name="T9" fmla="*/ 1 h 42"/>
                  <a:gd name="T10" fmla="*/ 1 w 251"/>
                  <a:gd name="T11" fmla="*/ 1 h 42"/>
                  <a:gd name="T12" fmla="*/ 1 w 251"/>
                  <a:gd name="T13" fmla="*/ 1 h 42"/>
                  <a:gd name="T14" fmla="*/ 1 w 251"/>
                  <a:gd name="T15" fmla="*/ 1 h 42"/>
                  <a:gd name="T16" fmla="*/ 0 w 251"/>
                  <a:gd name="T17" fmla="*/ 1 h 42"/>
                  <a:gd name="T18" fmla="*/ 32 w 251"/>
                  <a:gd name="T19" fmla="*/ 6 h 42"/>
                  <a:gd name="T20" fmla="*/ 2 w 251"/>
                  <a:gd name="T21" fmla="*/ 0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1" h="42">
                    <a:moveTo>
                      <a:pt x="13" y="0"/>
                    </a:moveTo>
                    <a:lnTo>
                      <a:pt x="11" y="0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251" y="4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53" name="Freeform 1771"/>
              <p:cNvSpPr>
                <a:spLocks/>
              </p:cNvSpPr>
              <p:nvPr/>
            </p:nvSpPr>
            <p:spPr bwMode="auto">
              <a:xfrm>
                <a:off x="2606" y="1590"/>
                <a:ext cx="132" cy="20"/>
              </a:xfrm>
              <a:custGeom>
                <a:avLst/>
                <a:gdLst>
                  <a:gd name="T0" fmla="*/ 1 w 265"/>
                  <a:gd name="T1" fmla="*/ 0 h 41"/>
                  <a:gd name="T2" fmla="*/ 1 w 265"/>
                  <a:gd name="T3" fmla="*/ 0 h 41"/>
                  <a:gd name="T4" fmla="*/ 1 w 265"/>
                  <a:gd name="T5" fmla="*/ 0 h 41"/>
                  <a:gd name="T6" fmla="*/ 1 w 265"/>
                  <a:gd name="T7" fmla="*/ 0 h 41"/>
                  <a:gd name="T8" fmla="*/ 0 w 265"/>
                  <a:gd name="T9" fmla="*/ 0 h 41"/>
                  <a:gd name="T10" fmla="*/ 0 w 265"/>
                  <a:gd name="T11" fmla="*/ 0 h 41"/>
                  <a:gd name="T12" fmla="*/ 0 w 265"/>
                  <a:gd name="T13" fmla="*/ 0 h 41"/>
                  <a:gd name="T14" fmla="*/ 0 w 265"/>
                  <a:gd name="T15" fmla="*/ 0 h 41"/>
                  <a:gd name="T16" fmla="*/ 0 w 265"/>
                  <a:gd name="T17" fmla="*/ 0 h 41"/>
                  <a:gd name="T18" fmla="*/ 33 w 265"/>
                  <a:gd name="T19" fmla="*/ 5 h 41"/>
                  <a:gd name="T20" fmla="*/ 1 w 265"/>
                  <a:gd name="T21" fmla="*/ 0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5" h="41">
                    <a:moveTo>
                      <a:pt x="14" y="0"/>
                    </a:move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5" y="4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54" name="Freeform 1772"/>
              <p:cNvSpPr>
                <a:spLocks/>
              </p:cNvSpPr>
              <p:nvPr/>
            </p:nvSpPr>
            <p:spPr bwMode="auto">
              <a:xfrm>
                <a:off x="2599" y="1591"/>
                <a:ext cx="139" cy="19"/>
              </a:xfrm>
              <a:custGeom>
                <a:avLst/>
                <a:gdLst>
                  <a:gd name="T0" fmla="*/ 2 w 278"/>
                  <a:gd name="T1" fmla="*/ 0 h 39"/>
                  <a:gd name="T2" fmla="*/ 2 w 278"/>
                  <a:gd name="T3" fmla="*/ 0 h 39"/>
                  <a:gd name="T4" fmla="*/ 2 w 278"/>
                  <a:gd name="T5" fmla="*/ 0 h 39"/>
                  <a:gd name="T6" fmla="*/ 1 w 278"/>
                  <a:gd name="T7" fmla="*/ 0 h 39"/>
                  <a:gd name="T8" fmla="*/ 1 w 278"/>
                  <a:gd name="T9" fmla="*/ 0 h 39"/>
                  <a:gd name="T10" fmla="*/ 1 w 278"/>
                  <a:gd name="T11" fmla="*/ 0 h 39"/>
                  <a:gd name="T12" fmla="*/ 1 w 278"/>
                  <a:gd name="T13" fmla="*/ 0 h 39"/>
                  <a:gd name="T14" fmla="*/ 1 w 278"/>
                  <a:gd name="T15" fmla="*/ 0 h 39"/>
                  <a:gd name="T16" fmla="*/ 0 w 278"/>
                  <a:gd name="T17" fmla="*/ 0 h 39"/>
                  <a:gd name="T18" fmla="*/ 35 w 278"/>
                  <a:gd name="T19" fmla="*/ 4 h 39"/>
                  <a:gd name="T20" fmla="*/ 2 w 278"/>
                  <a:gd name="T21" fmla="*/ 0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78" h="39">
                    <a:moveTo>
                      <a:pt x="13" y="0"/>
                    </a:move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78" y="3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55" name="Freeform 1773"/>
              <p:cNvSpPr>
                <a:spLocks/>
              </p:cNvSpPr>
              <p:nvPr/>
            </p:nvSpPr>
            <p:spPr bwMode="auto">
              <a:xfrm>
                <a:off x="2591" y="1591"/>
                <a:ext cx="147" cy="19"/>
              </a:xfrm>
              <a:custGeom>
                <a:avLst/>
                <a:gdLst>
                  <a:gd name="T0" fmla="*/ 2 w 294"/>
                  <a:gd name="T1" fmla="*/ 0 h 39"/>
                  <a:gd name="T2" fmla="*/ 2 w 294"/>
                  <a:gd name="T3" fmla="*/ 0 h 39"/>
                  <a:gd name="T4" fmla="*/ 2 w 294"/>
                  <a:gd name="T5" fmla="*/ 0 h 39"/>
                  <a:gd name="T6" fmla="*/ 2 w 294"/>
                  <a:gd name="T7" fmla="*/ 0 h 39"/>
                  <a:gd name="T8" fmla="*/ 1 w 294"/>
                  <a:gd name="T9" fmla="*/ 0 h 39"/>
                  <a:gd name="T10" fmla="*/ 1 w 294"/>
                  <a:gd name="T11" fmla="*/ 0 h 39"/>
                  <a:gd name="T12" fmla="*/ 1 w 294"/>
                  <a:gd name="T13" fmla="*/ 0 h 39"/>
                  <a:gd name="T14" fmla="*/ 1 w 294"/>
                  <a:gd name="T15" fmla="*/ 0 h 39"/>
                  <a:gd name="T16" fmla="*/ 0 w 294"/>
                  <a:gd name="T17" fmla="*/ 0 h 39"/>
                  <a:gd name="T18" fmla="*/ 37 w 294"/>
                  <a:gd name="T19" fmla="*/ 4 h 39"/>
                  <a:gd name="T20" fmla="*/ 2 w 294"/>
                  <a:gd name="T21" fmla="*/ 0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4" h="39">
                    <a:moveTo>
                      <a:pt x="16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94" y="39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56" name="Freeform 1774"/>
              <p:cNvSpPr>
                <a:spLocks/>
              </p:cNvSpPr>
              <p:nvPr/>
            </p:nvSpPr>
            <p:spPr bwMode="auto">
              <a:xfrm>
                <a:off x="2583" y="1592"/>
                <a:ext cx="155" cy="18"/>
              </a:xfrm>
              <a:custGeom>
                <a:avLst/>
                <a:gdLst>
                  <a:gd name="T0" fmla="*/ 2 w 311"/>
                  <a:gd name="T1" fmla="*/ 0 h 37"/>
                  <a:gd name="T2" fmla="*/ 1 w 311"/>
                  <a:gd name="T3" fmla="*/ 0 h 37"/>
                  <a:gd name="T4" fmla="*/ 1 w 311"/>
                  <a:gd name="T5" fmla="*/ 0 h 37"/>
                  <a:gd name="T6" fmla="*/ 1 w 311"/>
                  <a:gd name="T7" fmla="*/ 0 h 37"/>
                  <a:gd name="T8" fmla="*/ 1 w 311"/>
                  <a:gd name="T9" fmla="*/ 0 h 37"/>
                  <a:gd name="T10" fmla="*/ 0 w 311"/>
                  <a:gd name="T11" fmla="*/ 0 h 37"/>
                  <a:gd name="T12" fmla="*/ 0 w 311"/>
                  <a:gd name="T13" fmla="*/ 0 h 37"/>
                  <a:gd name="T14" fmla="*/ 0 w 311"/>
                  <a:gd name="T15" fmla="*/ 0 h 37"/>
                  <a:gd name="T16" fmla="*/ 0 w 311"/>
                  <a:gd name="T17" fmla="*/ 0 h 37"/>
                  <a:gd name="T18" fmla="*/ 38 w 311"/>
                  <a:gd name="T19" fmla="*/ 4 h 37"/>
                  <a:gd name="T20" fmla="*/ 2 w 311"/>
                  <a:gd name="T21" fmla="*/ 0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11" h="37">
                    <a:moveTo>
                      <a:pt x="16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311" y="3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57" name="Freeform 1775"/>
              <p:cNvSpPr>
                <a:spLocks/>
              </p:cNvSpPr>
              <p:nvPr/>
            </p:nvSpPr>
            <p:spPr bwMode="auto">
              <a:xfrm>
                <a:off x="2574" y="1593"/>
                <a:ext cx="164" cy="17"/>
              </a:xfrm>
              <a:custGeom>
                <a:avLst/>
                <a:gdLst>
                  <a:gd name="T0" fmla="*/ 3 w 328"/>
                  <a:gd name="T1" fmla="*/ 0 h 35"/>
                  <a:gd name="T2" fmla="*/ 2 w 328"/>
                  <a:gd name="T3" fmla="*/ 0 h 35"/>
                  <a:gd name="T4" fmla="*/ 2 w 328"/>
                  <a:gd name="T5" fmla="*/ 0 h 35"/>
                  <a:gd name="T6" fmla="*/ 2 w 328"/>
                  <a:gd name="T7" fmla="*/ 0 h 35"/>
                  <a:gd name="T8" fmla="*/ 2 w 328"/>
                  <a:gd name="T9" fmla="*/ 0 h 35"/>
                  <a:gd name="T10" fmla="*/ 1 w 328"/>
                  <a:gd name="T11" fmla="*/ 0 h 35"/>
                  <a:gd name="T12" fmla="*/ 1 w 328"/>
                  <a:gd name="T13" fmla="*/ 0 h 35"/>
                  <a:gd name="T14" fmla="*/ 1 w 328"/>
                  <a:gd name="T15" fmla="*/ 0 h 35"/>
                  <a:gd name="T16" fmla="*/ 0 w 328"/>
                  <a:gd name="T17" fmla="*/ 0 h 35"/>
                  <a:gd name="T18" fmla="*/ 41 w 328"/>
                  <a:gd name="T19" fmla="*/ 4 h 35"/>
                  <a:gd name="T20" fmla="*/ 3 w 328"/>
                  <a:gd name="T21" fmla="*/ 0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8" h="35">
                    <a:moveTo>
                      <a:pt x="19" y="0"/>
                    </a:moveTo>
                    <a:lnTo>
                      <a:pt x="15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328" y="3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58" name="Freeform 1776"/>
              <p:cNvSpPr>
                <a:spLocks/>
              </p:cNvSpPr>
              <p:nvPr/>
            </p:nvSpPr>
            <p:spPr bwMode="auto">
              <a:xfrm>
                <a:off x="2565" y="1594"/>
                <a:ext cx="173" cy="16"/>
              </a:xfrm>
              <a:custGeom>
                <a:avLst/>
                <a:gdLst>
                  <a:gd name="T0" fmla="*/ 3 w 345"/>
                  <a:gd name="T1" fmla="*/ 0 h 33"/>
                  <a:gd name="T2" fmla="*/ 2 w 345"/>
                  <a:gd name="T3" fmla="*/ 0 h 33"/>
                  <a:gd name="T4" fmla="*/ 2 w 345"/>
                  <a:gd name="T5" fmla="*/ 0 h 33"/>
                  <a:gd name="T6" fmla="*/ 2 w 345"/>
                  <a:gd name="T7" fmla="*/ 0 h 33"/>
                  <a:gd name="T8" fmla="*/ 2 w 345"/>
                  <a:gd name="T9" fmla="*/ 0 h 33"/>
                  <a:gd name="T10" fmla="*/ 1 w 345"/>
                  <a:gd name="T11" fmla="*/ 0 h 33"/>
                  <a:gd name="T12" fmla="*/ 1 w 345"/>
                  <a:gd name="T13" fmla="*/ 0 h 33"/>
                  <a:gd name="T14" fmla="*/ 1 w 345"/>
                  <a:gd name="T15" fmla="*/ 0 h 33"/>
                  <a:gd name="T16" fmla="*/ 0 w 345"/>
                  <a:gd name="T17" fmla="*/ 0 h 33"/>
                  <a:gd name="T18" fmla="*/ 44 w 345"/>
                  <a:gd name="T19" fmla="*/ 4 h 33"/>
                  <a:gd name="T20" fmla="*/ 3 w 345"/>
                  <a:gd name="T21" fmla="*/ 0 h 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45" h="33">
                    <a:moveTo>
                      <a:pt x="17" y="0"/>
                    </a:moveTo>
                    <a:lnTo>
                      <a:pt x="15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45" y="3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59" name="Freeform 1777"/>
              <p:cNvSpPr>
                <a:spLocks/>
              </p:cNvSpPr>
              <p:nvPr/>
            </p:nvSpPr>
            <p:spPr bwMode="auto">
              <a:xfrm>
                <a:off x="2558" y="1595"/>
                <a:ext cx="180" cy="15"/>
              </a:xfrm>
              <a:custGeom>
                <a:avLst/>
                <a:gdLst>
                  <a:gd name="T0" fmla="*/ 2 w 361"/>
                  <a:gd name="T1" fmla="*/ 0 h 31"/>
                  <a:gd name="T2" fmla="*/ 1 w 361"/>
                  <a:gd name="T3" fmla="*/ 0 h 31"/>
                  <a:gd name="T4" fmla="*/ 1 w 361"/>
                  <a:gd name="T5" fmla="*/ 0 h 31"/>
                  <a:gd name="T6" fmla="*/ 1 w 361"/>
                  <a:gd name="T7" fmla="*/ 0 h 31"/>
                  <a:gd name="T8" fmla="*/ 1 w 361"/>
                  <a:gd name="T9" fmla="*/ 0 h 31"/>
                  <a:gd name="T10" fmla="*/ 0 w 361"/>
                  <a:gd name="T11" fmla="*/ 0 h 31"/>
                  <a:gd name="T12" fmla="*/ 0 w 361"/>
                  <a:gd name="T13" fmla="*/ 0 h 31"/>
                  <a:gd name="T14" fmla="*/ 0 w 361"/>
                  <a:gd name="T15" fmla="*/ 0 h 31"/>
                  <a:gd name="T16" fmla="*/ 0 w 361"/>
                  <a:gd name="T17" fmla="*/ 0 h 31"/>
                  <a:gd name="T18" fmla="*/ 45 w 361"/>
                  <a:gd name="T19" fmla="*/ 3 h 31"/>
                  <a:gd name="T20" fmla="*/ 2 w 361"/>
                  <a:gd name="T21" fmla="*/ 0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61" h="31">
                    <a:moveTo>
                      <a:pt x="18" y="0"/>
                    </a:moveTo>
                    <a:lnTo>
                      <a:pt x="14" y="0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361" y="3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60" name="Freeform 1778"/>
              <p:cNvSpPr>
                <a:spLocks/>
              </p:cNvSpPr>
              <p:nvPr/>
            </p:nvSpPr>
            <p:spPr bwMode="auto">
              <a:xfrm>
                <a:off x="2549" y="1596"/>
                <a:ext cx="189" cy="14"/>
              </a:xfrm>
              <a:custGeom>
                <a:avLst/>
                <a:gdLst>
                  <a:gd name="T0" fmla="*/ 3 w 378"/>
                  <a:gd name="T1" fmla="*/ 0 h 27"/>
                  <a:gd name="T2" fmla="*/ 2 w 378"/>
                  <a:gd name="T3" fmla="*/ 0 h 27"/>
                  <a:gd name="T4" fmla="*/ 2 w 378"/>
                  <a:gd name="T5" fmla="*/ 0 h 27"/>
                  <a:gd name="T6" fmla="*/ 2 w 378"/>
                  <a:gd name="T7" fmla="*/ 0 h 27"/>
                  <a:gd name="T8" fmla="*/ 1 w 378"/>
                  <a:gd name="T9" fmla="*/ 1 h 27"/>
                  <a:gd name="T10" fmla="*/ 1 w 378"/>
                  <a:gd name="T11" fmla="*/ 1 h 27"/>
                  <a:gd name="T12" fmla="*/ 1 w 378"/>
                  <a:gd name="T13" fmla="*/ 1 h 27"/>
                  <a:gd name="T14" fmla="*/ 1 w 378"/>
                  <a:gd name="T15" fmla="*/ 1 h 27"/>
                  <a:gd name="T16" fmla="*/ 0 w 378"/>
                  <a:gd name="T17" fmla="*/ 1 h 27"/>
                  <a:gd name="T18" fmla="*/ 48 w 378"/>
                  <a:gd name="T19" fmla="*/ 4 h 27"/>
                  <a:gd name="T20" fmla="*/ 3 w 378"/>
                  <a:gd name="T21" fmla="*/ 0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">
                    <a:moveTo>
                      <a:pt x="17" y="0"/>
                    </a:moveTo>
                    <a:lnTo>
                      <a:pt x="15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378" y="2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61" name="Freeform 1779"/>
              <p:cNvSpPr>
                <a:spLocks/>
              </p:cNvSpPr>
              <p:nvPr/>
            </p:nvSpPr>
            <p:spPr bwMode="auto">
              <a:xfrm>
                <a:off x="2541" y="1597"/>
                <a:ext cx="197" cy="13"/>
              </a:xfrm>
              <a:custGeom>
                <a:avLst/>
                <a:gdLst>
                  <a:gd name="T0" fmla="*/ 3 w 393"/>
                  <a:gd name="T1" fmla="*/ 0 h 25"/>
                  <a:gd name="T2" fmla="*/ 2 w 393"/>
                  <a:gd name="T3" fmla="*/ 0 h 25"/>
                  <a:gd name="T4" fmla="*/ 2 w 393"/>
                  <a:gd name="T5" fmla="*/ 1 h 25"/>
                  <a:gd name="T6" fmla="*/ 2 w 393"/>
                  <a:gd name="T7" fmla="*/ 1 h 25"/>
                  <a:gd name="T8" fmla="*/ 1 w 393"/>
                  <a:gd name="T9" fmla="*/ 1 h 25"/>
                  <a:gd name="T10" fmla="*/ 1 w 393"/>
                  <a:gd name="T11" fmla="*/ 1 h 25"/>
                  <a:gd name="T12" fmla="*/ 1 w 393"/>
                  <a:gd name="T13" fmla="*/ 1 h 25"/>
                  <a:gd name="T14" fmla="*/ 1 w 393"/>
                  <a:gd name="T15" fmla="*/ 1 h 25"/>
                  <a:gd name="T16" fmla="*/ 0 w 393"/>
                  <a:gd name="T17" fmla="*/ 1 h 25"/>
                  <a:gd name="T18" fmla="*/ 50 w 393"/>
                  <a:gd name="T19" fmla="*/ 4 h 25"/>
                  <a:gd name="T20" fmla="*/ 3 w 393"/>
                  <a:gd name="T21" fmla="*/ 0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3" h="25">
                    <a:moveTo>
                      <a:pt x="17" y="0"/>
                    </a:moveTo>
                    <a:lnTo>
                      <a:pt x="15" y="0"/>
                    </a:lnTo>
                    <a:lnTo>
                      <a:pt x="13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393" y="2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62" name="Freeform 1780"/>
              <p:cNvSpPr>
                <a:spLocks/>
              </p:cNvSpPr>
              <p:nvPr/>
            </p:nvSpPr>
            <p:spPr bwMode="auto">
              <a:xfrm>
                <a:off x="2535" y="1599"/>
                <a:ext cx="203" cy="11"/>
              </a:xfrm>
              <a:custGeom>
                <a:avLst/>
                <a:gdLst>
                  <a:gd name="T0" fmla="*/ 1 w 407"/>
                  <a:gd name="T1" fmla="*/ 0 h 21"/>
                  <a:gd name="T2" fmla="*/ 1 w 407"/>
                  <a:gd name="T3" fmla="*/ 1 h 21"/>
                  <a:gd name="T4" fmla="*/ 1 w 407"/>
                  <a:gd name="T5" fmla="*/ 1 h 21"/>
                  <a:gd name="T6" fmla="*/ 1 w 407"/>
                  <a:gd name="T7" fmla="*/ 1 h 21"/>
                  <a:gd name="T8" fmla="*/ 1 w 407"/>
                  <a:gd name="T9" fmla="*/ 1 h 21"/>
                  <a:gd name="T10" fmla="*/ 0 w 407"/>
                  <a:gd name="T11" fmla="*/ 1 h 21"/>
                  <a:gd name="T12" fmla="*/ 0 w 407"/>
                  <a:gd name="T13" fmla="*/ 1 h 21"/>
                  <a:gd name="T14" fmla="*/ 0 w 407"/>
                  <a:gd name="T15" fmla="*/ 1 h 21"/>
                  <a:gd name="T16" fmla="*/ 0 w 407"/>
                  <a:gd name="T17" fmla="*/ 1 h 21"/>
                  <a:gd name="T18" fmla="*/ 50 w 407"/>
                  <a:gd name="T19" fmla="*/ 3 h 21"/>
                  <a:gd name="T20" fmla="*/ 1 w 407"/>
                  <a:gd name="T21" fmla="*/ 0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07" h="21">
                    <a:moveTo>
                      <a:pt x="14" y="0"/>
                    </a:moveTo>
                    <a:lnTo>
                      <a:pt x="12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407" y="2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63" name="Freeform 1781"/>
              <p:cNvSpPr>
                <a:spLocks/>
              </p:cNvSpPr>
              <p:nvPr/>
            </p:nvSpPr>
            <p:spPr bwMode="auto">
              <a:xfrm>
                <a:off x="2529" y="1601"/>
                <a:ext cx="209" cy="9"/>
              </a:xfrm>
              <a:custGeom>
                <a:avLst/>
                <a:gdLst>
                  <a:gd name="T0" fmla="*/ 2 w 418"/>
                  <a:gd name="T1" fmla="*/ 0 h 17"/>
                  <a:gd name="T2" fmla="*/ 2 w 418"/>
                  <a:gd name="T3" fmla="*/ 1 h 17"/>
                  <a:gd name="T4" fmla="*/ 2 w 418"/>
                  <a:gd name="T5" fmla="*/ 1 h 17"/>
                  <a:gd name="T6" fmla="*/ 1 w 418"/>
                  <a:gd name="T7" fmla="*/ 1 h 17"/>
                  <a:gd name="T8" fmla="*/ 1 w 418"/>
                  <a:gd name="T9" fmla="*/ 1 h 17"/>
                  <a:gd name="T10" fmla="*/ 1 w 418"/>
                  <a:gd name="T11" fmla="*/ 1 h 17"/>
                  <a:gd name="T12" fmla="*/ 1 w 418"/>
                  <a:gd name="T13" fmla="*/ 1 h 17"/>
                  <a:gd name="T14" fmla="*/ 1 w 418"/>
                  <a:gd name="T15" fmla="*/ 1 h 17"/>
                  <a:gd name="T16" fmla="*/ 0 w 418"/>
                  <a:gd name="T17" fmla="*/ 1 h 17"/>
                  <a:gd name="T18" fmla="*/ 53 w 418"/>
                  <a:gd name="T19" fmla="*/ 3 h 17"/>
                  <a:gd name="T20" fmla="*/ 2 w 418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8" h="17">
                    <a:moveTo>
                      <a:pt x="11" y="0"/>
                    </a:moveTo>
                    <a:lnTo>
                      <a:pt x="11" y="1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418" y="1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888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64" name="Freeform 1782"/>
              <p:cNvSpPr>
                <a:spLocks/>
              </p:cNvSpPr>
              <p:nvPr/>
            </p:nvSpPr>
            <p:spPr bwMode="auto">
              <a:xfrm>
                <a:off x="2525" y="1604"/>
                <a:ext cx="213" cy="6"/>
              </a:xfrm>
              <a:custGeom>
                <a:avLst/>
                <a:gdLst>
                  <a:gd name="T0" fmla="*/ 1 w 426"/>
                  <a:gd name="T1" fmla="*/ 0 h 12"/>
                  <a:gd name="T2" fmla="*/ 1 w 426"/>
                  <a:gd name="T3" fmla="*/ 0 h 12"/>
                  <a:gd name="T4" fmla="*/ 1 w 426"/>
                  <a:gd name="T5" fmla="*/ 0 h 12"/>
                  <a:gd name="T6" fmla="*/ 1 w 426"/>
                  <a:gd name="T7" fmla="*/ 1 h 12"/>
                  <a:gd name="T8" fmla="*/ 1 w 426"/>
                  <a:gd name="T9" fmla="*/ 1 h 12"/>
                  <a:gd name="T10" fmla="*/ 1 w 426"/>
                  <a:gd name="T11" fmla="*/ 1 h 12"/>
                  <a:gd name="T12" fmla="*/ 1 w 426"/>
                  <a:gd name="T13" fmla="*/ 1 h 12"/>
                  <a:gd name="T14" fmla="*/ 0 w 426"/>
                  <a:gd name="T15" fmla="*/ 1 h 12"/>
                  <a:gd name="T16" fmla="*/ 0 w 426"/>
                  <a:gd name="T17" fmla="*/ 1 h 12"/>
                  <a:gd name="T18" fmla="*/ 54 w 426"/>
                  <a:gd name="T19" fmla="*/ 2 h 12"/>
                  <a:gd name="T20" fmla="*/ 1 w 426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26" h="12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426" y="1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65" name="Freeform 1783"/>
              <p:cNvSpPr>
                <a:spLocks/>
              </p:cNvSpPr>
              <p:nvPr/>
            </p:nvSpPr>
            <p:spPr bwMode="auto">
              <a:xfrm>
                <a:off x="2523" y="1606"/>
                <a:ext cx="215" cy="4"/>
              </a:xfrm>
              <a:custGeom>
                <a:avLst/>
                <a:gdLst>
                  <a:gd name="T0" fmla="*/ 1 w 430"/>
                  <a:gd name="T1" fmla="*/ 0 h 8"/>
                  <a:gd name="T2" fmla="*/ 1 w 430"/>
                  <a:gd name="T3" fmla="*/ 0 h 8"/>
                  <a:gd name="T4" fmla="*/ 1 w 430"/>
                  <a:gd name="T5" fmla="*/ 0 h 8"/>
                  <a:gd name="T6" fmla="*/ 1 w 430"/>
                  <a:gd name="T7" fmla="*/ 1 h 8"/>
                  <a:gd name="T8" fmla="*/ 1 w 430"/>
                  <a:gd name="T9" fmla="*/ 1 h 8"/>
                  <a:gd name="T10" fmla="*/ 1 w 430"/>
                  <a:gd name="T11" fmla="*/ 1 h 8"/>
                  <a:gd name="T12" fmla="*/ 0 w 430"/>
                  <a:gd name="T13" fmla="*/ 1 h 8"/>
                  <a:gd name="T14" fmla="*/ 0 w 430"/>
                  <a:gd name="T15" fmla="*/ 1 h 8"/>
                  <a:gd name="T16" fmla="*/ 0 w 430"/>
                  <a:gd name="T17" fmla="*/ 1 h 8"/>
                  <a:gd name="T18" fmla="*/ 54 w 430"/>
                  <a:gd name="T19" fmla="*/ 1 h 8"/>
                  <a:gd name="T20" fmla="*/ 1 w 430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0" h="8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430" y="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66" name="Freeform 1784"/>
              <p:cNvSpPr>
                <a:spLocks/>
              </p:cNvSpPr>
              <p:nvPr/>
            </p:nvSpPr>
            <p:spPr bwMode="auto">
              <a:xfrm>
                <a:off x="2522" y="1608"/>
                <a:ext cx="216" cy="3"/>
              </a:xfrm>
              <a:custGeom>
                <a:avLst/>
                <a:gdLst>
                  <a:gd name="T0" fmla="*/ 1 w 432"/>
                  <a:gd name="T1" fmla="*/ 0 h 6"/>
                  <a:gd name="T2" fmla="*/ 1 w 432"/>
                  <a:gd name="T3" fmla="*/ 1 h 6"/>
                  <a:gd name="T4" fmla="*/ 1 w 432"/>
                  <a:gd name="T5" fmla="*/ 1 h 6"/>
                  <a:gd name="T6" fmla="*/ 0 w 432"/>
                  <a:gd name="T7" fmla="*/ 1 h 6"/>
                  <a:gd name="T8" fmla="*/ 0 w 432"/>
                  <a:gd name="T9" fmla="*/ 1 h 6"/>
                  <a:gd name="T10" fmla="*/ 0 w 432"/>
                  <a:gd name="T11" fmla="*/ 1 h 6"/>
                  <a:gd name="T12" fmla="*/ 1 w 432"/>
                  <a:gd name="T13" fmla="*/ 1 h 6"/>
                  <a:gd name="T14" fmla="*/ 1 w 432"/>
                  <a:gd name="T15" fmla="*/ 1 h 6"/>
                  <a:gd name="T16" fmla="*/ 1 w 432"/>
                  <a:gd name="T17" fmla="*/ 1 h 6"/>
                  <a:gd name="T18" fmla="*/ 54 w 432"/>
                  <a:gd name="T19" fmla="*/ 1 h 6"/>
                  <a:gd name="T20" fmla="*/ 1 w 432"/>
                  <a:gd name="T21" fmla="*/ 0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2" h="6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432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67" name="Freeform 1785"/>
              <p:cNvSpPr>
                <a:spLocks/>
              </p:cNvSpPr>
              <p:nvPr/>
            </p:nvSpPr>
            <p:spPr bwMode="auto">
              <a:xfrm>
                <a:off x="2523" y="1610"/>
                <a:ext cx="215" cy="3"/>
              </a:xfrm>
              <a:custGeom>
                <a:avLst/>
                <a:gdLst>
                  <a:gd name="T0" fmla="*/ 0 w 430"/>
                  <a:gd name="T1" fmla="*/ 1 h 6"/>
                  <a:gd name="T2" fmla="*/ 0 w 430"/>
                  <a:gd name="T3" fmla="*/ 1 h 6"/>
                  <a:gd name="T4" fmla="*/ 0 w 430"/>
                  <a:gd name="T5" fmla="*/ 1 h 6"/>
                  <a:gd name="T6" fmla="*/ 1 w 430"/>
                  <a:gd name="T7" fmla="*/ 1 h 6"/>
                  <a:gd name="T8" fmla="*/ 1 w 430"/>
                  <a:gd name="T9" fmla="*/ 1 h 6"/>
                  <a:gd name="T10" fmla="*/ 1 w 430"/>
                  <a:gd name="T11" fmla="*/ 1 h 6"/>
                  <a:gd name="T12" fmla="*/ 1 w 430"/>
                  <a:gd name="T13" fmla="*/ 1 h 6"/>
                  <a:gd name="T14" fmla="*/ 1 w 430"/>
                  <a:gd name="T15" fmla="*/ 1 h 6"/>
                  <a:gd name="T16" fmla="*/ 1 w 430"/>
                  <a:gd name="T17" fmla="*/ 1 h 6"/>
                  <a:gd name="T18" fmla="*/ 54 w 430"/>
                  <a:gd name="T19" fmla="*/ 0 h 6"/>
                  <a:gd name="T20" fmla="*/ 0 w 430"/>
                  <a:gd name="T21" fmla="*/ 1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0" h="6">
                    <a:moveTo>
                      <a:pt x="0" y="2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3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68" name="Freeform 1786"/>
              <p:cNvSpPr>
                <a:spLocks/>
              </p:cNvSpPr>
              <p:nvPr/>
            </p:nvSpPr>
            <p:spPr bwMode="auto">
              <a:xfrm>
                <a:off x="2525" y="1610"/>
                <a:ext cx="213" cy="6"/>
              </a:xfrm>
              <a:custGeom>
                <a:avLst/>
                <a:gdLst>
                  <a:gd name="T0" fmla="*/ 0 w 426"/>
                  <a:gd name="T1" fmla="*/ 1 h 11"/>
                  <a:gd name="T2" fmla="*/ 0 w 426"/>
                  <a:gd name="T3" fmla="*/ 1 h 11"/>
                  <a:gd name="T4" fmla="*/ 1 w 426"/>
                  <a:gd name="T5" fmla="*/ 1 h 11"/>
                  <a:gd name="T6" fmla="*/ 1 w 426"/>
                  <a:gd name="T7" fmla="*/ 1 h 11"/>
                  <a:gd name="T8" fmla="*/ 1 w 426"/>
                  <a:gd name="T9" fmla="*/ 2 h 11"/>
                  <a:gd name="T10" fmla="*/ 1 w 426"/>
                  <a:gd name="T11" fmla="*/ 2 h 11"/>
                  <a:gd name="T12" fmla="*/ 1 w 426"/>
                  <a:gd name="T13" fmla="*/ 2 h 11"/>
                  <a:gd name="T14" fmla="*/ 1 w 426"/>
                  <a:gd name="T15" fmla="*/ 2 h 11"/>
                  <a:gd name="T16" fmla="*/ 1 w 426"/>
                  <a:gd name="T17" fmla="*/ 2 h 11"/>
                  <a:gd name="T18" fmla="*/ 54 w 426"/>
                  <a:gd name="T19" fmla="*/ 0 h 11"/>
                  <a:gd name="T20" fmla="*/ 0 w 426"/>
                  <a:gd name="T21" fmla="*/ 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26" h="11">
                    <a:moveTo>
                      <a:pt x="0" y="6"/>
                    </a:moveTo>
                    <a:lnTo>
                      <a:pt x="0" y="7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42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69" name="Freeform 1787"/>
              <p:cNvSpPr>
                <a:spLocks/>
              </p:cNvSpPr>
              <p:nvPr/>
            </p:nvSpPr>
            <p:spPr bwMode="auto">
              <a:xfrm>
                <a:off x="2529" y="1610"/>
                <a:ext cx="209" cy="8"/>
              </a:xfrm>
              <a:custGeom>
                <a:avLst/>
                <a:gdLst>
                  <a:gd name="T0" fmla="*/ 0 w 418"/>
                  <a:gd name="T1" fmla="*/ 2 h 15"/>
                  <a:gd name="T2" fmla="*/ 1 w 418"/>
                  <a:gd name="T3" fmla="*/ 2 h 15"/>
                  <a:gd name="T4" fmla="*/ 1 w 418"/>
                  <a:gd name="T5" fmla="*/ 2 h 15"/>
                  <a:gd name="T6" fmla="*/ 1 w 418"/>
                  <a:gd name="T7" fmla="*/ 2 h 15"/>
                  <a:gd name="T8" fmla="*/ 1 w 418"/>
                  <a:gd name="T9" fmla="*/ 2 h 15"/>
                  <a:gd name="T10" fmla="*/ 1 w 418"/>
                  <a:gd name="T11" fmla="*/ 2 h 15"/>
                  <a:gd name="T12" fmla="*/ 2 w 418"/>
                  <a:gd name="T13" fmla="*/ 2 h 15"/>
                  <a:gd name="T14" fmla="*/ 2 w 418"/>
                  <a:gd name="T15" fmla="*/ 2 h 15"/>
                  <a:gd name="T16" fmla="*/ 2 w 418"/>
                  <a:gd name="T17" fmla="*/ 2 h 15"/>
                  <a:gd name="T18" fmla="*/ 53 w 418"/>
                  <a:gd name="T19" fmla="*/ 0 h 15"/>
                  <a:gd name="T20" fmla="*/ 0 w 418"/>
                  <a:gd name="T21" fmla="*/ 2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8" h="15">
                    <a:moveTo>
                      <a:pt x="0" y="11"/>
                    </a:moveTo>
                    <a:lnTo>
                      <a:pt x="2" y="11"/>
                    </a:lnTo>
                    <a:lnTo>
                      <a:pt x="3" y="13"/>
                    </a:lnTo>
                    <a:lnTo>
                      <a:pt x="5" y="13"/>
                    </a:lnTo>
                    <a:lnTo>
                      <a:pt x="7" y="15"/>
                    </a:lnTo>
                    <a:lnTo>
                      <a:pt x="9" y="15"/>
                    </a:lnTo>
                    <a:lnTo>
                      <a:pt x="11" y="15"/>
                    </a:lnTo>
                    <a:lnTo>
                      <a:pt x="13" y="15"/>
                    </a:lnTo>
                    <a:lnTo>
                      <a:pt x="418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888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70" name="Freeform 1788"/>
              <p:cNvSpPr>
                <a:spLocks/>
              </p:cNvSpPr>
              <p:nvPr/>
            </p:nvSpPr>
            <p:spPr bwMode="auto">
              <a:xfrm>
                <a:off x="2535" y="1610"/>
                <a:ext cx="203" cy="9"/>
              </a:xfrm>
              <a:custGeom>
                <a:avLst/>
                <a:gdLst>
                  <a:gd name="T0" fmla="*/ 0 w 407"/>
                  <a:gd name="T1" fmla="*/ 1 h 19"/>
                  <a:gd name="T2" fmla="*/ 0 w 407"/>
                  <a:gd name="T3" fmla="*/ 2 h 19"/>
                  <a:gd name="T4" fmla="*/ 0 w 407"/>
                  <a:gd name="T5" fmla="*/ 2 h 19"/>
                  <a:gd name="T6" fmla="*/ 0 w 407"/>
                  <a:gd name="T7" fmla="*/ 2 h 19"/>
                  <a:gd name="T8" fmla="*/ 1 w 407"/>
                  <a:gd name="T9" fmla="*/ 2 h 19"/>
                  <a:gd name="T10" fmla="*/ 1 w 407"/>
                  <a:gd name="T11" fmla="*/ 2 h 19"/>
                  <a:gd name="T12" fmla="*/ 1 w 407"/>
                  <a:gd name="T13" fmla="*/ 2 h 19"/>
                  <a:gd name="T14" fmla="*/ 1 w 407"/>
                  <a:gd name="T15" fmla="*/ 2 h 19"/>
                  <a:gd name="T16" fmla="*/ 1 w 407"/>
                  <a:gd name="T17" fmla="*/ 2 h 19"/>
                  <a:gd name="T18" fmla="*/ 50 w 407"/>
                  <a:gd name="T19" fmla="*/ 0 h 19"/>
                  <a:gd name="T20" fmla="*/ 0 w 407"/>
                  <a:gd name="T21" fmla="*/ 1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07" h="19">
                    <a:moveTo>
                      <a:pt x="0" y="15"/>
                    </a:moveTo>
                    <a:lnTo>
                      <a:pt x="2" y="17"/>
                    </a:lnTo>
                    <a:lnTo>
                      <a:pt x="4" y="17"/>
                    </a:lnTo>
                    <a:lnTo>
                      <a:pt x="6" y="17"/>
                    </a:lnTo>
                    <a:lnTo>
                      <a:pt x="8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407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71" name="Freeform 1789"/>
              <p:cNvSpPr>
                <a:spLocks/>
              </p:cNvSpPr>
              <p:nvPr/>
            </p:nvSpPr>
            <p:spPr bwMode="auto">
              <a:xfrm>
                <a:off x="2541" y="1610"/>
                <a:ext cx="197" cy="11"/>
              </a:xfrm>
              <a:custGeom>
                <a:avLst/>
                <a:gdLst>
                  <a:gd name="T0" fmla="*/ 0 w 393"/>
                  <a:gd name="T1" fmla="*/ 2 h 23"/>
                  <a:gd name="T2" fmla="*/ 1 w 393"/>
                  <a:gd name="T3" fmla="*/ 2 h 23"/>
                  <a:gd name="T4" fmla="*/ 1 w 393"/>
                  <a:gd name="T5" fmla="*/ 2 h 23"/>
                  <a:gd name="T6" fmla="*/ 1 w 393"/>
                  <a:gd name="T7" fmla="*/ 2 h 23"/>
                  <a:gd name="T8" fmla="*/ 1 w 393"/>
                  <a:gd name="T9" fmla="*/ 2 h 23"/>
                  <a:gd name="T10" fmla="*/ 2 w 393"/>
                  <a:gd name="T11" fmla="*/ 2 h 23"/>
                  <a:gd name="T12" fmla="*/ 2 w 393"/>
                  <a:gd name="T13" fmla="*/ 2 h 23"/>
                  <a:gd name="T14" fmla="*/ 2 w 393"/>
                  <a:gd name="T15" fmla="*/ 2 h 23"/>
                  <a:gd name="T16" fmla="*/ 3 w 393"/>
                  <a:gd name="T17" fmla="*/ 2 h 23"/>
                  <a:gd name="T18" fmla="*/ 50 w 393"/>
                  <a:gd name="T19" fmla="*/ 0 h 23"/>
                  <a:gd name="T20" fmla="*/ 0 w 393"/>
                  <a:gd name="T21" fmla="*/ 2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3" h="23">
                    <a:moveTo>
                      <a:pt x="0" y="19"/>
                    </a:moveTo>
                    <a:lnTo>
                      <a:pt x="3" y="21"/>
                    </a:lnTo>
                    <a:lnTo>
                      <a:pt x="5" y="21"/>
                    </a:lnTo>
                    <a:lnTo>
                      <a:pt x="7" y="21"/>
                    </a:lnTo>
                    <a:lnTo>
                      <a:pt x="9" y="21"/>
                    </a:lnTo>
                    <a:lnTo>
                      <a:pt x="13" y="23"/>
                    </a:lnTo>
                    <a:lnTo>
                      <a:pt x="15" y="23"/>
                    </a:lnTo>
                    <a:lnTo>
                      <a:pt x="17" y="23"/>
                    </a:lnTo>
                    <a:lnTo>
                      <a:pt x="393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72" name="Freeform 1790"/>
              <p:cNvSpPr>
                <a:spLocks/>
              </p:cNvSpPr>
              <p:nvPr/>
            </p:nvSpPr>
            <p:spPr bwMode="auto">
              <a:xfrm>
                <a:off x="2549" y="1610"/>
                <a:ext cx="189" cy="13"/>
              </a:xfrm>
              <a:custGeom>
                <a:avLst/>
                <a:gdLst>
                  <a:gd name="T0" fmla="*/ 0 w 378"/>
                  <a:gd name="T1" fmla="*/ 2 h 27"/>
                  <a:gd name="T2" fmla="*/ 1 w 378"/>
                  <a:gd name="T3" fmla="*/ 2 h 27"/>
                  <a:gd name="T4" fmla="*/ 1 w 378"/>
                  <a:gd name="T5" fmla="*/ 3 h 27"/>
                  <a:gd name="T6" fmla="*/ 1 w 378"/>
                  <a:gd name="T7" fmla="*/ 3 h 27"/>
                  <a:gd name="T8" fmla="*/ 1 w 378"/>
                  <a:gd name="T9" fmla="*/ 3 h 27"/>
                  <a:gd name="T10" fmla="*/ 2 w 378"/>
                  <a:gd name="T11" fmla="*/ 3 h 27"/>
                  <a:gd name="T12" fmla="*/ 2 w 378"/>
                  <a:gd name="T13" fmla="*/ 3 h 27"/>
                  <a:gd name="T14" fmla="*/ 2 w 378"/>
                  <a:gd name="T15" fmla="*/ 3 h 27"/>
                  <a:gd name="T16" fmla="*/ 3 w 378"/>
                  <a:gd name="T17" fmla="*/ 3 h 27"/>
                  <a:gd name="T18" fmla="*/ 48 w 378"/>
                  <a:gd name="T19" fmla="*/ 0 h 27"/>
                  <a:gd name="T20" fmla="*/ 0 w 378"/>
                  <a:gd name="T21" fmla="*/ 2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">
                    <a:moveTo>
                      <a:pt x="0" y="23"/>
                    </a:moveTo>
                    <a:lnTo>
                      <a:pt x="2" y="23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8" y="25"/>
                    </a:lnTo>
                    <a:lnTo>
                      <a:pt x="11" y="25"/>
                    </a:lnTo>
                    <a:lnTo>
                      <a:pt x="13" y="25"/>
                    </a:lnTo>
                    <a:lnTo>
                      <a:pt x="15" y="27"/>
                    </a:lnTo>
                    <a:lnTo>
                      <a:pt x="17" y="27"/>
                    </a:lnTo>
                    <a:lnTo>
                      <a:pt x="378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73" name="Freeform 1791"/>
              <p:cNvSpPr>
                <a:spLocks/>
              </p:cNvSpPr>
              <p:nvPr/>
            </p:nvSpPr>
            <p:spPr bwMode="auto">
              <a:xfrm>
                <a:off x="2558" y="1610"/>
                <a:ext cx="180" cy="14"/>
              </a:xfrm>
              <a:custGeom>
                <a:avLst/>
                <a:gdLst>
                  <a:gd name="T0" fmla="*/ 0 w 361"/>
                  <a:gd name="T1" fmla="*/ 3 h 29"/>
                  <a:gd name="T2" fmla="*/ 0 w 361"/>
                  <a:gd name="T3" fmla="*/ 3 h 29"/>
                  <a:gd name="T4" fmla="*/ 0 w 361"/>
                  <a:gd name="T5" fmla="*/ 3 h 29"/>
                  <a:gd name="T6" fmla="*/ 0 w 361"/>
                  <a:gd name="T7" fmla="*/ 3 h 29"/>
                  <a:gd name="T8" fmla="*/ 1 w 361"/>
                  <a:gd name="T9" fmla="*/ 3 h 29"/>
                  <a:gd name="T10" fmla="*/ 1 w 361"/>
                  <a:gd name="T11" fmla="*/ 3 h 29"/>
                  <a:gd name="T12" fmla="*/ 1 w 361"/>
                  <a:gd name="T13" fmla="*/ 3 h 29"/>
                  <a:gd name="T14" fmla="*/ 1 w 361"/>
                  <a:gd name="T15" fmla="*/ 3 h 29"/>
                  <a:gd name="T16" fmla="*/ 2 w 361"/>
                  <a:gd name="T17" fmla="*/ 3 h 29"/>
                  <a:gd name="T18" fmla="*/ 45 w 361"/>
                  <a:gd name="T19" fmla="*/ 0 h 29"/>
                  <a:gd name="T20" fmla="*/ 0 w 361"/>
                  <a:gd name="T21" fmla="*/ 3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61" h="29">
                    <a:moveTo>
                      <a:pt x="0" y="27"/>
                    </a:moveTo>
                    <a:lnTo>
                      <a:pt x="2" y="27"/>
                    </a:lnTo>
                    <a:lnTo>
                      <a:pt x="4" y="27"/>
                    </a:lnTo>
                    <a:lnTo>
                      <a:pt x="6" y="27"/>
                    </a:lnTo>
                    <a:lnTo>
                      <a:pt x="8" y="27"/>
                    </a:lnTo>
                    <a:lnTo>
                      <a:pt x="10" y="29"/>
                    </a:lnTo>
                    <a:lnTo>
                      <a:pt x="12" y="29"/>
                    </a:lnTo>
                    <a:lnTo>
                      <a:pt x="14" y="29"/>
                    </a:lnTo>
                    <a:lnTo>
                      <a:pt x="18" y="29"/>
                    </a:lnTo>
                    <a:lnTo>
                      <a:pt x="361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774" name="Freeform 1792"/>
              <p:cNvSpPr>
                <a:spLocks/>
              </p:cNvSpPr>
              <p:nvPr/>
            </p:nvSpPr>
            <p:spPr bwMode="auto">
              <a:xfrm>
                <a:off x="2565" y="1610"/>
                <a:ext cx="173" cy="15"/>
              </a:xfrm>
              <a:custGeom>
                <a:avLst/>
                <a:gdLst>
                  <a:gd name="T0" fmla="*/ 0 w 345"/>
                  <a:gd name="T1" fmla="*/ 3 h 31"/>
                  <a:gd name="T2" fmla="*/ 1 w 345"/>
                  <a:gd name="T3" fmla="*/ 3 h 31"/>
                  <a:gd name="T4" fmla="*/ 1 w 345"/>
                  <a:gd name="T5" fmla="*/ 3 h 31"/>
                  <a:gd name="T6" fmla="*/ 1 w 345"/>
                  <a:gd name="T7" fmla="*/ 3 h 31"/>
                  <a:gd name="T8" fmla="*/ 2 w 345"/>
                  <a:gd name="T9" fmla="*/ 3 h 31"/>
                  <a:gd name="T10" fmla="*/ 2 w 345"/>
                  <a:gd name="T11" fmla="*/ 3 h 31"/>
                  <a:gd name="T12" fmla="*/ 2 w 345"/>
                  <a:gd name="T13" fmla="*/ 3 h 31"/>
                  <a:gd name="T14" fmla="*/ 2 w 345"/>
                  <a:gd name="T15" fmla="*/ 3 h 31"/>
                  <a:gd name="T16" fmla="*/ 3 w 345"/>
                  <a:gd name="T17" fmla="*/ 3 h 31"/>
                  <a:gd name="T18" fmla="*/ 44 w 345"/>
                  <a:gd name="T19" fmla="*/ 0 h 31"/>
                  <a:gd name="T20" fmla="*/ 0 w 345"/>
                  <a:gd name="T21" fmla="*/ 3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45" h="31">
                    <a:moveTo>
                      <a:pt x="0" y="29"/>
                    </a:moveTo>
                    <a:lnTo>
                      <a:pt x="3" y="29"/>
                    </a:lnTo>
                    <a:lnTo>
                      <a:pt x="7" y="31"/>
                    </a:lnTo>
                    <a:lnTo>
                      <a:pt x="9" y="31"/>
                    </a:lnTo>
                    <a:lnTo>
                      <a:pt x="11" y="31"/>
                    </a:lnTo>
                    <a:lnTo>
                      <a:pt x="13" y="31"/>
                    </a:lnTo>
                    <a:lnTo>
                      <a:pt x="15" y="31"/>
                    </a:lnTo>
                    <a:lnTo>
                      <a:pt x="17" y="31"/>
                    </a:lnTo>
                    <a:lnTo>
                      <a:pt x="345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14373" name="Group 1793"/>
            <p:cNvGrpSpPr>
              <a:grpSpLocks/>
            </p:cNvGrpSpPr>
            <p:nvPr/>
          </p:nvGrpSpPr>
          <p:grpSpPr bwMode="auto">
            <a:xfrm>
              <a:off x="2520" y="1584"/>
              <a:ext cx="436" cy="244"/>
              <a:chOff x="2520" y="1584"/>
              <a:chExt cx="436" cy="244"/>
            </a:xfrm>
          </p:grpSpPr>
          <p:sp>
            <p:nvSpPr>
              <p:cNvPr id="14375" name="Freeform 1794"/>
              <p:cNvSpPr>
                <a:spLocks/>
              </p:cNvSpPr>
              <p:nvPr/>
            </p:nvSpPr>
            <p:spPr bwMode="auto">
              <a:xfrm>
                <a:off x="2574" y="1610"/>
                <a:ext cx="164" cy="17"/>
              </a:xfrm>
              <a:custGeom>
                <a:avLst/>
                <a:gdLst>
                  <a:gd name="T0" fmla="*/ 0 w 328"/>
                  <a:gd name="T1" fmla="*/ 4 h 34"/>
                  <a:gd name="T2" fmla="*/ 1 w 328"/>
                  <a:gd name="T3" fmla="*/ 4 h 34"/>
                  <a:gd name="T4" fmla="*/ 1 w 328"/>
                  <a:gd name="T5" fmla="*/ 4 h 34"/>
                  <a:gd name="T6" fmla="*/ 1 w 328"/>
                  <a:gd name="T7" fmla="*/ 4 h 34"/>
                  <a:gd name="T8" fmla="*/ 2 w 328"/>
                  <a:gd name="T9" fmla="*/ 4 h 34"/>
                  <a:gd name="T10" fmla="*/ 2 w 328"/>
                  <a:gd name="T11" fmla="*/ 4 h 34"/>
                  <a:gd name="T12" fmla="*/ 2 w 328"/>
                  <a:gd name="T13" fmla="*/ 4 h 34"/>
                  <a:gd name="T14" fmla="*/ 2 w 328"/>
                  <a:gd name="T15" fmla="*/ 4 h 34"/>
                  <a:gd name="T16" fmla="*/ 3 w 328"/>
                  <a:gd name="T17" fmla="*/ 5 h 34"/>
                  <a:gd name="T18" fmla="*/ 41 w 328"/>
                  <a:gd name="T19" fmla="*/ 0 h 34"/>
                  <a:gd name="T20" fmla="*/ 0 w 328"/>
                  <a:gd name="T21" fmla="*/ 4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8" h="34">
                    <a:moveTo>
                      <a:pt x="0" y="31"/>
                    </a:moveTo>
                    <a:lnTo>
                      <a:pt x="2" y="32"/>
                    </a:lnTo>
                    <a:lnTo>
                      <a:pt x="4" y="32"/>
                    </a:lnTo>
                    <a:lnTo>
                      <a:pt x="8" y="32"/>
                    </a:lnTo>
                    <a:lnTo>
                      <a:pt x="9" y="32"/>
                    </a:lnTo>
                    <a:lnTo>
                      <a:pt x="11" y="32"/>
                    </a:lnTo>
                    <a:lnTo>
                      <a:pt x="13" y="32"/>
                    </a:lnTo>
                    <a:lnTo>
                      <a:pt x="15" y="32"/>
                    </a:lnTo>
                    <a:lnTo>
                      <a:pt x="17" y="34"/>
                    </a:lnTo>
                    <a:lnTo>
                      <a:pt x="328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76" name="Freeform 1795"/>
              <p:cNvSpPr>
                <a:spLocks/>
              </p:cNvSpPr>
              <p:nvPr/>
            </p:nvSpPr>
            <p:spPr bwMode="auto">
              <a:xfrm>
                <a:off x="2583" y="1610"/>
                <a:ext cx="155" cy="17"/>
              </a:xfrm>
              <a:custGeom>
                <a:avLst/>
                <a:gdLst>
                  <a:gd name="T0" fmla="*/ 0 w 311"/>
                  <a:gd name="T1" fmla="*/ 4 h 34"/>
                  <a:gd name="T2" fmla="*/ 0 w 311"/>
                  <a:gd name="T3" fmla="*/ 5 h 34"/>
                  <a:gd name="T4" fmla="*/ 0 w 311"/>
                  <a:gd name="T5" fmla="*/ 5 h 34"/>
                  <a:gd name="T6" fmla="*/ 0 w 311"/>
                  <a:gd name="T7" fmla="*/ 5 h 34"/>
                  <a:gd name="T8" fmla="*/ 1 w 311"/>
                  <a:gd name="T9" fmla="*/ 5 h 34"/>
                  <a:gd name="T10" fmla="*/ 1 w 311"/>
                  <a:gd name="T11" fmla="*/ 5 h 34"/>
                  <a:gd name="T12" fmla="*/ 1 w 311"/>
                  <a:gd name="T13" fmla="*/ 5 h 34"/>
                  <a:gd name="T14" fmla="*/ 2 w 311"/>
                  <a:gd name="T15" fmla="*/ 5 h 34"/>
                  <a:gd name="T16" fmla="*/ 2 w 311"/>
                  <a:gd name="T17" fmla="*/ 5 h 34"/>
                  <a:gd name="T18" fmla="*/ 38 w 311"/>
                  <a:gd name="T19" fmla="*/ 0 h 34"/>
                  <a:gd name="T20" fmla="*/ 0 w 311"/>
                  <a:gd name="T21" fmla="*/ 4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11" h="34">
                    <a:moveTo>
                      <a:pt x="0" y="32"/>
                    </a:moveTo>
                    <a:lnTo>
                      <a:pt x="2" y="34"/>
                    </a:lnTo>
                    <a:lnTo>
                      <a:pt x="4" y="34"/>
                    </a:lnTo>
                    <a:lnTo>
                      <a:pt x="6" y="34"/>
                    </a:lnTo>
                    <a:lnTo>
                      <a:pt x="8" y="34"/>
                    </a:lnTo>
                    <a:lnTo>
                      <a:pt x="10" y="34"/>
                    </a:lnTo>
                    <a:lnTo>
                      <a:pt x="14" y="34"/>
                    </a:lnTo>
                    <a:lnTo>
                      <a:pt x="16" y="34"/>
                    </a:lnTo>
                    <a:lnTo>
                      <a:pt x="17" y="34"/>
                    </a:lnTo>
                    <a:lnTo>
                      <a:pt x="311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77" name="Freeform 1796"/>
              <p:cNvSpPr>
                <a:spLocks/>
              </p:cNvSpPr>
              <p:nvPr/>
            </p:nvSpPr>
            <p:spPr bwMode="auto">
              <a:xfrm>
                <a:off x="2591" y="1610"/>
                <a:ext cx="147" cy="18"/>
              </a:xfrm>
              <a:custGeom>
                <a:avLst/>
                <a:gdLst>
                  <a:gd name="T0" fmla="*/ 0 w 294"/>
                  <a:gd name="T1" fmla="*/ 5 h 36"/>
                  <a:gd name="T2" fmla="*/ 1 w 294"/>
                  <a:gd name="T3" fmla="*/ 5 h 36"/>
                  <a:gd name="T4" fmla="*/ 1 w 294"/>
                  <a:gd name="T5" fmla="*/ 5 h 36"/>
                  <a:gd name="T6" fmla="*/ 1 w 294"/>
                  <a:gd name="T7" fmla="*/ 5 h 36"/>
                  <a:gd name="T8" fmla="*/ 1 w 294"/>
                  <a:gd name="T9" fmla="*/ 5 h 36"/>
                  <a:gd name="T10" fmla="*/ 2 w 294"/>
                  <a:gd name="T11" fmla="*/ 5 h 36"/>
                  <a:gd name="T12" fmla="*/ 2 w 294"/>
                  <a:gd name="T13" fmla="*/ 5 h 36"/>
                  <a:gd name="T14" fmla="*/ 2 w 294"/>
                  <a:gd name="T15" fmla="*/ 5 h 36"/>
                  <a:gd name="T16" fmla="*/ 2 w 294"/>
                  <a:gd name="T17" fmla="*/ 5 h 36"/>
                  <a:gd name="T18" fmla="*/ 37 w 294"/>
                  <a:gd name="T19" fmla="*/ 0 h 36"/>
                  <a:gd name="T20" fmla="*/ 0 w 294"/>
                  <a:gd name="T21" fmla="*/ 5 h 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4" h="36">
                    <a:moveTo>
                      <a:pt x="0" y="36"/>
                    </a:moveTo>
                    <a:lnTo>
                      <a:pt x="2" y="36"/>
                    </a:lnTo>
                    <a:lnTo>
                      <a:pt x="4" y="36"/>
                    </a:lnTo>
                    <a:lnTo>
                      <a:pt x="6" y="36"/>
                    </a:lnTo>
                    <a:lnTo>
                      <a:pt x="8" y="36"/>
                    </a:lnTo>
                    <a:lnTo>
                      <a:pt x="10" y="36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294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78" name="Freeform 1797"/>
              <p:cNvSpPr>
                <a:spLocks/>
              </p:cNvSpPr>
              <p:nvPr/>
            </p:nvSpPr>
            <p:spPr bwMode="auto">
              <a:xfrm>
                <a:off x="2598" y="1610"/>
                <a:ext cx="140" cy="19"/>
              </a:xfrm>
              <a:custGeom>
                <a:avLst/>
                <a:gdLst>
                  <a:gd name="T0" fmla="*/ 0 w 280"/>
                  <a:gd name="T1" fmla="*/ 5 h 38"/>
                  <a:gd name="T2" fmla="*/ 1 w 280"/>
                  <a:gd name="T3" fmla="*/ 5 h 38"/>
                  <a:gd name="T4" fmla="*/ 1 w 280"/>
                  <a:gd name="T5" fmla="*/ 5 h 38"/>
                  <a:gd name="T6" fmla="*/ 1 w 280"/>
                  <a:gd name="T7" fmla="*/ 5 h 38"/>
                  <a:gd name="T8" fmla="*/ 1 w 280"/>
                  <a:gd name="T9" fmla="*/ 5 h 38"/>
                  <a:gd name="T10" fmla="*/ 2 w 280"/>
                  <a:gd name="T11" fmla="*/ 5 h 38"/>
                  <a:gd name="T12" fmla="*/ 2 w 280"/>
                  <a:gd name="T13" fmla="*/ 5 h 38"/>
                  <a:gd name="T14" fmla="*/ 2 w 280"/>
                  <a:gd name="T15" fmla="*/ 5 h 38"/>
                  <a:gd name="T16" fmla="*/ 2 w 280"/>
                  <a:gd name="T17" fmla="*/ 5 h 38"/>
                  <a:gd name="T18" fmla="*/ 35 w 280"/>
                  <a:gd name="T19" fmla="*/ 0 h 38"/>
                  <a:gd name="T20" fmla="*/ 0 w 280"/>
                  <a:gd name="T21" fmla="*/ 5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80" h="38">
                    <a:moveTo>
                      <a:pt x="0" y="36"/>
                    </a:moveTo>
                    <a:lnTo>
                      <a:pt x="2" y="38"/>
                    </a:lnTo>
                    <a:lnTo>
                      <a:pt x="4" y="38"/>
                    </a:lnTo>
                    <a:lnTo>
                      <a:pt x="6" y="38"/>
                    </a:lnTo>
                    <a:lnTo>
                      <a:pt x="8" y="38"/>
                    </a:lnTo>
                    <a:lnTo>
                      <a:pt x="9" y="38"/>
                    </a:lnTo>
                    <a:lnTo>
                      <a:pt x="11" y="38"/>
                    </a:lnTo>
                    <a:lnTo>
                      <a:pt x="13" y="38"/>
                    </a:lnTo>
                    <a:lnTo>
                      <a:pt x="15" y="38"/>
                    </a:lnTo>
                    <a:lnTo>
                      <a:pt x="280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79" name="Freeform 1798"/>
              <p:cNvSpPr>
                <a:spLocks/>
              </p:cNvSpPr>
              <p:nvPr/>
            </p:nvSpPr>
            <p:spPr bwMode="auto">
              <a:xfrm>
                <a:off x="2606" y="1610"/>
                <a:ext cx="132" cy="19"/>
              </a:xfrm>
              <a:custGeom>
                <a:avLst/>
                <a:gdLst>
                  <a:gd name="T0" fmla="*/ 0 w 265"/>
                  <a:gd name="T1" fmla="*/ 5 h 38"/>
                  <a:gd name="T2" fmla="*/ 0 w 265"/>
                  <a:gd name="T3" fmla="*/ 5 h 38"/>
                  <a:gd name="T4" fmla="*/ 0 w 265"/>
                  <a:gd name="T5" fmla="*/ 5 h 38"/>
                  <a:gd name="T6" fmla="*/ 0 w 265"/>
                  <a:gd name="T7" fmla="*/ 5 h 38"/>
                  <a:gd name="T8" fmla="*/ 0 w 265"/>
                  <a:gd name="T9" fmla="*/ 5 h 38"/>
                  <a:gd name="T10" fmla="*/ 1 w 265"/>
                  <a:gd name="T11" fmla="*/ 5 h 38"/>
                  <a:gd name="T12" fmla="*/ 1 w 265"/>
                  <a:gd name="T13" fmla="*/ 5 h 38"/>
                  <a:gd name="T14" fmla="*/ 1 w 265"/>
                  <a:gd name="T15" fmla="*/ 5 h 38"/>
                  <a:gd name="T16" fmla="*/ 1 w 265"/>
                  <a:gd name="T17" fmla="*/ 5 h 38"/>
                  <a:gd name="T18" fmla="*/ 33 w 265"/>
                  <a:gd name="T19" fmla="*/ 0 h 38"/>
                  <a:gd name="T20" fmla="*/ 0 w 265"/>
                  <a:gd name="T21" fmla="*/ 5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5" h="38">
                    <a:moveTo>
                      <a:pt x="0" y="38"/>
                    </a:moveTo>
                    <a:lnTo>
                      <a:pt x="2" y="38"/>
                    </a:lnTo>
                    <a:lnTo>
                      <a:pt x="4" y="38"/>
                    </a:lnTo>
                    <a:lnTo>
                      <a:pt x="6" y="38"/>
                    </a:lnTo>
                    <a:lnTo>
                      <a:pt x="8" y="38"/>
                    </a:lnTo>
                    <a:lnTo>
                      <a:pt x="10" y="38"/>
                    </a:lnTo>
                    <a:lnTo>
                      <a:pt x="12" y="38"/>
                    </a:lnTo>
                    <a:lnTo>
                      <a:pt x="14" y="38"/>
                    </a:lnTo>
                    <a:lnTo>
                      <a:pt x="265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80" name="Freeform 1799"/>
              <p:cNvSpPr>
                <a:spLocks/>
              </p:cNvSpPr>
              <p:nvPr/>
            </p:nvSpPr>
            <p:spPr bwMode="auto">
              <a:xfrm>
                <a:off x="2612" y="1610"/>
                <a:ext cx="126" cy="20"/>
              </a:xfrm>
              <a:custGeom>
                <a:avLst/>
                <a:gdLst>
                  <a:gd name="T0" fmla="*/ 0 w 251"/>
                  <a:gd name="T1" fmla="*/ 5 h 40"/>
                  <a:gd name="T2" fmla="*/ 1 w 251"/>
                  <a:gd name="T3" fmla="*/ 5 h 40"/>
                  <a:gd name="T4" fmla="*/ 1 w 251"/>
                  <a:gd name="T5" fmla="*/ 5 h 40"/>
                  <a:gd name="T6" fmla="*/ 1 w 251"/>
                  <a:gd name="T7" fmla="*/ 5 h 40"/>
                  <a:gd name="T8" fmla="*/ 1 w 251"/>
                  <a:gd name="T9" fmla="*/ 5 h 40"/>
                  <a:gd name="T10" fmla="*/ 1 w 251"/>
                  <a:gd name="T11" fmla="*/ 5 h 40"/>
                  <a:gd name="T12" fmla="*/ 2 w 251"/>
                  <a:gd name="T13" fmla="*/ 5 h 40"/>
                  <a:gd name="T14" fmla="*/ 2 w 251"/>
                  <a:gd name="T15" fmla="*/ 5 h 40"/>
                  <a:gd name="T16" fmla="*/ 2 w 251"/>
                  <a:gd name="T17" fmla="*/ 5 h 40"/>
                  <a:gd name="T18" fmla="*/ 32 w 251"/>
                  <a:gd name="T19" fmla="*/ 0 h 40"/>
                  <a:gd name="T20" fmla="*/ 0 w 251"/>
                  <a:gd name="T21" fmla="*/ 5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1" h="40">
                    <a:moveTo>
                      <a:pt x="0" y="40"/>
                    </a:moveTo>
                    <a:lnTo>
                      <a:pt x="2" y="40"/>
                    </a:lnTo>
                    <a:lnTo>
                      <a:pt x="4" y="40"/>
                    </a:lnTo>
                    <a:lnTo>
                      <a:pt x="5" y="40"/>
                    </a:lnTo>
                    <a:lnTo>
                      <a:pt x="7" y="40"/>
                    </a:lnTo>
                    <a:lnTo>
                      <a:pt x="9" y="40"/>
                    </a:lnTo>
                    <a:lnTo>
                      <a:pt x="11" y="40"/>
                    </a:lnTo>
                    <a:lnTo>
                      <a:pt x="13" y="40"/>
                    </a:lnTo>
                    <a:lnTo>
                      <a:pt x="251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81" name="Freeform 1800"/>
              <p:cNvSpPr>
                <a:spLocks/>
              </p:cNvSpPr>
              <p:nvPr/>
            </p:nvSpPr>
            <p:spPr bwMode="auto">
              <a:xfrm>
                <a:off x="2619" y="1610"/>
                <a:ext cx="119" cy="21"/>
              </a:xfrm>
              <a:custGeom>
                <a:avLst/>
                <a:gdLst>
                  <a:gd name="T0" fmla="*/ 0 w 238"/>
                  <a:gd name="T1" fmla="*/ 5 h 42"/>
                  <a:gd name="T2" fmla="*/ 1 w 238"/>
                  <a:gd name="T3" fmla="*/ 5 h 42"/>
                  <a:gd name="T4" fmla="*/ 1 w 238"/>
                  <a:gd name="T5" fmla="*/ 5 h 42"/>
                  <a:gd name="T6" fmla="*/ 1 w 238"/>
                  <a:gd name="T7" fmla="*/ 5 h 42"/>
                  <a:gd name="T8" fmla="*/ 1 w 238"/>
                  <a:gd name="T9" fmla="*/ 6 h 42"/>
                  <a:gd name="T10" fmla="*/ 1 w 238"/>
                  <a:gd name="T11" fmla="*/ 6 h 42"/>
                  <a:gd name="T12" fmla="*/ 2 w 238"/>
                  <a:gd name="T13" fmla="*/ 6 h 42"/>
                  <a:gd name="T14" fmla="*/ 2 w 238"/>
                  <a:gd name="T15" fmla="*/ 6 h 42"/>
                  <a:gd name="T16" fmla="*/ 2 w 238"/>
                  <a:gd name="T17" fmla="*/ 6 h 42"/>
                  <a:gd name="T18" fmla="*/ 30 w 238"/>
                  <a:gd name="T19" fmla="*/ 0 h 42"/>
                  <a:gd name="T20" fmla="*/ 0 w 238"/>
                  <a:gd name="T21" fmla="*/ 5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8" h="42">
                    <a:moveTo>
                      <a:pt x="0" y="40"/>
                    </a:moveTo>
                    <a:lnTo>
                      <a:pt x="2" y="40"/>
                    </a:lnTo>
                    <a:lnTo>
                      <a:pt x="4" y="40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10" y="42"/>
                    </a:lnTo>
                    <a:lnTo>
                      <a:pt x="12" y="42"/>
                    </a:lnTo>
                    <a:lnTo>
                      <a:pt x="238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82" name="Freeform 1801"/>
              <p:cNvSpPr>
                <a:spLocks/>
              </p:cNvSpPr>
              <p:nvPr/>
            </p:nvSpPr>
            <p:spPr bwMode="auto">
              <a:xfrm>
                <a:off x="2625" y="1610"/>
                <a:ext cx="113" cy="21"/>
              </a:xfrm>
              <a:custGeom>
                <a:avLst/>
                <a:gdLst>
                  <a:gd name="T0" fmla="*/ 0 w 226"/>
                  <a:gd name="T1" fmla="*/ 6 h 42"/>
                  <a:gd name="T2" fmla="*/ 1 w 226"/>
                  <a:gd name="T3" fmla="*/ 6 h 42"/>
                  <a:gd name="T4" fmla="*/ 1 w 226"/>
                  <a:gd name="T5" fmla="*/ 6 h 42"/>
                  <a:gd name="T6" fmla="*/ 1 w 226"/>
                  <a:gd name="T7" fmla="*/ 6 h 42"/>
                  <a:gd name="T8" fmla="*/ 1 w 226"/>
                  <a:gd name="T9" fmla="*/ 6 h 42"/>
                  <a:gd name="T10" fmla="*/ 1 w 226"/>
                  <a:gd name="T11" fmla="*/ 6 h 42"/>
                  <a:gd name="T12" fmla="*/ 1 w 226"/>
                  <a:gd name="T13" fmla="*/ 6 h 42"/>
                  <a:gd name="T14" fmla="*/ 2 w 226"/>
                  <a:gd name="T15" fmla="*/ 6 h 42"/>
                  <a:gd name="T16" fmla="*/ 2 w 226"/>
                  <a:gd name="T17" fmla="*/ 6 h 42"/>
                  <a:gd name="T18" fmla="*/ 29 w 226"/>
                  <a:gd name="T19" fmla="*/ 0 h 42"/>
                  <a:gd name="T20" fmla="*/ 0 w 226"/>
                  <a:gd name="T21" fmla="*/ 6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6" h="42">
                    <a:moveTo>
                      <a:pt x="0" y="42"/>
                    </a:moveTo>
                    <a:lnTo>
                      <a:pt x="2" y="42"/>
                    </a:lnTo>
                    <a:lnTo>
                      <a:pt x="3" y="42"/>
                    </a:lnTo>
                    <a:lnTo>
                      <a:pt x="5" y="42"/>
                    </a:lnTo>
                    <a:lnTo>
                      <a:pt x="7" y="42"/>
                    </a:lnTo>
                    <a:lnTo>
                      <a:pt x="9" y="42"/>
                    </a:lnTo>
                    <a:lnTo>
                      <a:pt x="11" y="42"/>
                    </a:lnTo>
                    <a:lnTo>
                      <a:pt x="226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83" name="Freeform 1802"/>
              <p:cNvSpPr>
                <a:spLocks/>
              </p:cNvSpPr>
              <p:nvPr/>
            </p:nvSpPr>
            <p:spPr bwMode="auto">
              <a:xfrm>
                <a:off x="2631" y="1610"/>
                <a:ext cx="107" cy="22"/>
              </a:xfrm>
              <a:custGeom>
                <a:avLst/>
                <a:gdLst>
                  <a:gd name="T0" fmla="*/ 0 w 215"/>
                  <a:gd name="T1" fmla="*/ 6 h 44"/>
                  <a:gd name="T2" fmla="*/ 0 w 215"/>
                  <a:gd name="T3" fmla="*/ 6 h 44"/>
                  <a:gd name="T4" fmla="*/ 0 w 215"/>
                  <a:gd name="T5" fmla="*/ 6 h 44"/>
                  <a:gd name="T6" fmla="*/ 0 w 215"/>
                  <a:gd name="T7" fmla="*/ 6 h 44"/>
                  <a:gd name="T8" fmla="*/ 0 w 215"/>
                  <a:gd name="T9" fmla="*/ 6 h 44"/>
                  <a:gd name="T10" fmla="*/ 0 w 215"/>
                  <a:gd name="T11" fmla="*/ 6 h 44"/>
                  <a:gd name="T12" fmla="*/ 1 w 215"/>
                  <a:gd name="T13" fmla="*/ 6 h 44"/>
                  <a:gd name="T14" fmla="*/ 1 w 215"/>
                  <a:gd name="T15" fmla="*/ 6 h 44"/>
                  <a:gd name="T16" fmla="*/ 1 w 215"/>
                  <a:gd name="T17" fmla="*/ 6 h 44"/>
                  <a:gd name="T18" fmla="*/ 26 w 215"/>
                  <a:gd name="T19" fmla="*/ 0 h 44"/>
                  <a:gd name="T20" fmla="*/ 0 w 215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44">
                    <a:moveTo>
                      <a:pt x="0" y="42"/>
                    </a:moveTo>
                    <a:lnTo>
                      <a:pt x="2" y="42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10" y="44"/>
                    </a:lnTo>
                    <a:lnTo>
                      <a:pt x="215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84" name="Freeform 1803"/>
              <p:cNvSpPr>
                <a:spLocks/>
              </p:cNvSpPr>
              <p:nvPr/>
            </p:nvSpPr>
            <p:spPr bwMode="auto">
              <a:xfrm>
                <a:off x="2635" y="1610"/>
                <a:ext cx="103" cy="22"/>
              </a:xfrm>
              <a:custGeom>
                <a:avLst/>
                <a:gdLst>
                  <a:gd name="T0" fmla="*/ 0 w 205"/>
                  <a:gd name="T1" fmla="*/ 6 h 44"/>
                  <a:gd name="T2" fmla="*/ 1 w 205"/>
                  <a:gd name="T3" fmla="*/ 6 h 44"/>
                  <a:gd name="T4" fmla="*/ 1 w 205"/>
                  <a:gd name="T5" fmla="*/ 6 h 44"/>
                  <a:gd name="T6" fmla="*/ 1 w 205"/>
                  <a:gd name="T7" fmla="*/ 6 h 44"/>
                  <a:gd name="T8" fmla="*/ 1 w 205"/>
                  <a:gd name="T9" fmla="*/ 6 h 44"/>
                  <a:gd name="T10" fmla="*/ 1 w 205"/>
                  <a:gd name="T11" fmla="*/ 6 h 44"/>
                  <a:gd name="T12" fmla="*/ 1 w 205"/>
                  <a:gd name="T13" fmla="*/ 6 h 44"/>
                  <a:gd name="T14" fmla="*/ 2 w 205"/>
                  <a:gd name="T15" fmla="*/ 6 h 44"/>
                  <a:gd name="T16" fmla="*/ 2 w 205"/>
                  <a:gd name="T17" fmla="*/ 6 h 44"/>
                  <a:gd name="T18" fmla="*/ 26 w 205"/>
                  <a:gd name="T19" fmla="*/ 0 h 44"/>
                  <a:gd name="T20" fmla="*/ 0 w 205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5" h="44">
                    <a:moveTo>
                      <a:pt x="0" y="42"/>
                    </a:moveTo>
                    <a:lnTo>
                      <a:pt x="2" y="42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7" y="42"/>
                    </a:lnTo>
                    <a:lnTo>
                      <a:pt x="9" y="44"/>
                    </a:lnTo>
                    <a:lnTo>
                      <a:pt x="205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85" name="Freeform 1804"/>
              <p:cNvSpPr>
                <a:spLocks/>
              </p:cNvSpPr>
              <p:nvPr/>
            </p:nvSpPr>
            <p:spPr bwMode="auto">
              <a:xfrm>
                <a:off x="2640" y="1610"/>
                <a:ext cx="98" cy="22"/>
              </a:xfrm>
              <a:custGeom>
                <a:avLst/>
                <a:gdLst>
                  <a:gd name="T0" fmla="*/ 0 w 196"/>
                  <a:gd name="T1" fmla="*/ 6 h 44"/>
                  <a:gd name="T2" fmla="*/ 1 w 196"/>
                  <a:gd name="T3" fmla="*/ 6 h 44"/>
                  <a:gd name="T4" fmla="*/ 1 w 196"/>
                  <a:gd name="T5" fmla="*/ 6 h 44"/>
                  <a:gd name="T6" fmla="*/ 1 w 196"/>
                  <a:gd name="T7" fmla="*/ 6 h 44"/>
                  <a:gd name="T8" fmla="*/ 1 w 196"/>
                  <a:gd name="T9" fmla="*/ 6 h 44"/>
                  <a:gd name="T10" fmla="*/ 1 w 196"/>
                  <a:gd name="T11" fmla="*/ 6 h 44"/>
                  <a:gd name="T12" fmla="*/ 1 w 196"/>
                  <a:gd name="T13" fmla="*/ 6 h 44"/>
                  <a:gd name="T14" fmla="*/ 2 w 196"/>
                  <a:gd name="T15" fmla="*/ 6 h 44"/>
                  <a:gd name="T16" fmla="*/ 2 w 196"/>
                  <a:gd name="T17" fmla="*/ 6 h 44"/>
                  <a:gd name="T18" fmla="*/ 25 w 196"/>
                  <a:gd name="T19" fmla="*/ 0 h 44"/>
                  <a:gd name="T20" fmla="*/ 0 w 196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6" h="44">
                    <a:moveTo>
                      <a:pt x="0" y="44"/>
                    </a:moveTo>
                    <a:lnTo>
                      <a:pt x="2" y="44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10" y="44"/>
                    </a:lnTo>
                    <a:lnTo>
                      <a:pt x="196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86" name="Freeform 1805"/>
              <p:cNvSpPr>
                <a:spLocks/>
              </p:cNvSpPr>
              <p:nvPr/>
            </p:nvSpPr>
            <p:spPr bwMode="auto">
              <a:xfrm>
                <a:off x="2645" y="1610"/>
                <a:ext cx="93" cy="22"/>
              </a:xfrm>
              <a:custGeom>
                <a:avLst/>
                <a:gdLst>
                  <a:gd name="T0" fmla="*/ 0 w 186"/>
                  <a:gd name="T1" fmla="*/ 6 h 44"/>
                  <a:gd name="T2" fmla="*/ 1 w 186"/>
                  <a:gd name="T3" fmla="*/ 6 h 44"/>
                  <a:gd name="T4" fmla="*/ 1 w 186"/>
                  <a:gd name="T5" fmla="*/ 6 h 44"/>
                  <a:gd name="T6" fmla="*/ 1 w 186"/>
                  <a:gd name="T7" fmla="*/ 6 h 44"/>
                  <a:gd name="T8" fmla="*/ 1 w 186"/>
                  <a:gd name="T9" fmla="*/ 6 h 44"/>
                  <a:gd name="T10" fmla="*/ 1 w 186"/>
                  <a:gd name="T11" fmla="*/ 6 h 44"/>
                  <a:gd name="T12" fmla="*/ 1 w 186"/>
                  <a:gd name="T13" fmla="*/ 6 h 44"/>
                  <a:gd name="T14" fmla="*/ 2 w 186"/>
                  <a:gd name="T15" fmla="*/ 6 h 44"/>
                  <a:gd name="T16" fmla="*/ 2 w 186"/>
                  <a:gd name="T17" fmla="*/ 6 h 44"/>
                  <a:gd name="T18" fmla="*/ 24 w 186"/>
                  <a:gd name="T19" fmla="*/ 0 h 44"/>
                  <a:gd name="T20" fmla="*/ 0 w 186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6" h="44">
                    <a:moveTo>
                      <a:pt x="0" y="44"/>
                    </a:moveTo>
                    <a:lnTo>
                      <a:pt x="2" y="44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10" y="44"/>
                    </a:lnTo>
                    <a:lnTo>
                      <a:pt x="186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87" name="Freeform 1806"/>
              <p:cNvSpPr>
                <a:spLocks/>
              </p:cNvSpPr>
              <p:nvPr/>
            </p:nvSpPr>
            <p:spPr bwMode="auto">
              <a:xfrm>
                <a:off x="2650" y="1610"/>
                <a:ext cx="88" cy="22"/>
              </a:xfrm>
              <a:custGeom>
                <a:avLst/>
                <a:gdLst>
                  <a:gd name="T0" fmla="*/ 0 w 176"/>
                  <a:gd name="T1" fmla="*/ 6 h 44"/>
                  <a:gd name="T2" fmla="*/ 1 w 176"/>
                  <a:gd name="T3" fmla="*/ 6 h 44"/>
                  <a:gd name="T4" fmla="*/ 1 w 176"/>
                  <a:gd name="T5" fmla="*/ 6 h 44"/>
                  <a:gd name="T6" fmla="*/ 1 w 176"/>
                  <a:gd name="T7" fmla="*/ 6 h 44"/>
                  <a:gd name="T8" fmla="*/ 1 w 176"/>
                  <a:gd name="T9" fmla="*/ 6 h 44"/>
                  <a:gd name="T10" fmla="*/ 1 w 176"/>
                  <a:gd name="T11" fmla="*/ 6 h 44"/>
                  <a:gd name="T12" fmla="*/ 1 w 176"/>
                  <a:gd name="T13" fmla="*/ 6 h 44"/>
                  <a:gd name="T14" fmla="*/ 1 w 176"/>
                  <a:gd name="T15" fmla="*/ 6 h 44"/>
                  <a:gd name="T16" fmla="*/ 2 w 176"/>
                  <a:gd name="T17" fmla="*/ 6 h 44"/>
                  <a:gd name="T18" fmla="*/ 22 w 176"/>
                  <a:gd name="T19" fmla="*/ 0 h 44"/>
                  <a:gd name="T20" fmla="*/ 0 w 176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6" h="44">
                    <a:moveTo>
                      <a:pt x="0" y="44"/>
                    </a:moveTo>
                    <a:lnTo>
                      <a:pt x="1" y="44"/>
                    </a:lnTo>
                    <a:lnTo>
                      <a:pt x="3" y="44"/>
                    </a:lnTo>
                    <a:lnTo>
                      <a:pt x="5" y="44"/>
                    </a:lnTo>
                    <a:lnTo>
                      <a:pt x="7" y="44"/>
                    </a:lnTo>
                    <a:lnTo>
                      <a:pt x="9" y="44"/>
                    </a:lnTo>
                    <a:lnTo>
                      <a:pt x="176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88" name="Freeform 1807"/>
              <p:cNvSpPr>
                <a:spLocks/>
              </p:cNvSpPr>
              <p:nvPr/>
            </p:nvSpPr>
            <p:spPr bwMode="auto">
              <a:xfrm>
                <a:off x="2655" y="1610"/>
                <a:ext cx="83" cy="23"/>
              </a:xfrm>
              <a:custGeom>
                <a:avLst/>
                <a:gdLst>
                  <a:gd name="T0" fmla="*/ 0 w 167"/>
                  <a:gd name="T1" fmla="*/ 6 h 46"/>
                  <a:gd name="T2" fmla="*/ 0 w 167"/>
                  <a:gd name="T3" fmla="*/ 6 h 46"/>
                  <a:gd name="T4" fmla="*/ 0 w 167"/>
                  <a:gd name="T5" fmla="*/ 6 h 46"/>
                  <a:gd name="T6" fmla="*/ 0 w 167"/>
                  <a:gd name="T7" fmla="*/ 6 h 46"/>
                  <a:gd name="T8" fmla="*/ 0 w 167"/>
                  <a:gd name="T9" fmla="*/ 6 h 46"/>
                  <a:gd name="T10" fmla="*/ 0 w 167"/>
                  <a:gd name="T11" fmla="*/ 6 h 46"/>
                  <a:gd name="T12" fmla="*/ 0 w 167"/>
                  <a:gd name="T13" fmla="*/ 6 h 46"/>
                  <a:gd name="T14" fmla="*/ 0 w 167"/>
                  <a:gd name="T15" fmla="*/ 6 h 46"/>
                  <a:gd name="T16" fmla="*/ 1 w 167"/>
                  <a:gd name="T17" fmla="*/ 6 h 46"/>
                  <a:gd name="T18" fmla="*/ 20 w 167"/>
                  <a:gd name="T19" fmla="*/ 0 h 46"/>
                  <a:gd name="T20" fmla="*/ 0 w 167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7" h="46">
                    <a:moveTo>
                      <a:pt x="0" y="46"/>
                    </a:moveTo>
                    <a:lnTo>
                      <a:pt x="0" y="46"/>
                    </a:lnTo>
                    <a:lnTo>
                      <a:pt x="2" y="46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8" y="46"/>
                    </a:lnTo>
                    <a:lnTo>
                      <a:pt x="167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89" name="Freeform 1808"/>
              <p:cNvSpPr>
                <a:spLocks/>
              </p:cNvSpPr>
              <p:nvPr/>
            </p:nvSpPr>
            <p:spPr bwMode="auto">
              <a:xfrm>
                <a:off x="2657" y="1610"/>
                <a:ext cx="81" cy="23"/>
              </a:xfrm>
              <a:custGeom>
                <a:avLst/>
                <a:gdLst>
                  <a:gd name="T0" fmla="*/ 0 w 161"/>
                  <a:gd name="T1" fmla="*/ 6 h 46"/>
                  <a:gd name="T2" fmla="*/ 1 w 161"/>
                  <a:gd name="T3" fmla="*/ 6 h 46"/>
                  <a:gd name="T4" fmla="*/ 1 w 161"/>
                  <a:gd name="T5" fmla="*/ 6 h 46"/>
                  <a:gd name="T6" fmla="*/ 1 w 161"/>
                  <a:gd name="T7" fmla="*/ 6 h 46"/>
                  <a:gd name="T8" fmla="*/ 1 w 161"/>
                  <a:gd name="T9" fmla="*/ 6 h 46"/>
                  <a:gd name="T10" fmla="*/ 1 w 161"/>
                  <a:gd name="T11" fmla="*/ 6 h 46"/>
                  <a:gd name="T12" fmla="*/ 1 w 161"/>
                  <a:gd name="T13" fmla="*/ 6 h 46"/>
                  <a:gd name="T14" fmla="*/ 1 w 161"/>
                  <a:gd name="T15" fmla="*/ 6 h 46"/>
                  <a:gd name="T16" fmla="*/ 1 w 161"/>
                  <a:gd name="T17" fmla="*/ 6 h 46"/>
                  <a:gd name="T18" fmla="*/ 21 w 161"/>
                  <a:gd name="T19" fmla="*/ 0 h 46"/>
                  <a:gd name="T20" fmla="*/ 0 w 161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1" h="46">
                    <a:moveTo>
                      <a:pt x="0" y="46"/>
                    </a:moveTo>
                    <a:lnTo>
                      <a:pt x="2" y="46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8" y="46"/>
                    </a:lnTo>
                    <a:lnTo>
                      <a:pt x="161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90" name="Freeform 1809"/>
              <p:cNvSpPr>
                <a:spLocks/>
              </p:cNvSpPr>
              <p:nvPr/>
            </p:nvSpPr>
            <p:spPr bwMode="auto">
              <a:xfrm>
                <a:off x="2661" y="1610"/>
                <a:ext cx="77" cy="23"/>
              </a:xfrm>
              <a:custGeom>
                <a:avLst/>
                <a:gdLst>
                  <a:gd name="T0" fmla="*/ 0 w 153"/>
                  <a:gd name="T1" fmla="*/ 6 h 46"/>
                  <a:gd name="T2" fmla="*/ 1 w 153"/>
                  <a:gd name="T3" fmla="*/ 6 h 46"/>
                  <a:gd name="T4" fmla="*/ 1 w 153"/>
                  <a:gd name="T5" fmla="*/ 6 h 46"/>
                  <a:gd name="T6" fmla="*/ 1 w 153"/>
                  <a:gd name="T7" fmla="*/ 6 h 46"/>
                  <a:gd name="T8" fmla="*/ 1 w 153"/>
                  <a:gd name="T9" fmla="*/ 6 h 46"/>
                  <a:gd name="T10" fmla="*/ 1 w 153"/>
                  <a:gd name="T11" fmla="*/ 6 h 46"/>
                  <a:gd name="T12" fmla="*/ 1 w 153"/>
                  <a:gd name="T13" fmla="*/ 6 h 46"/>
                  <a:gd name="T14" fmla="*/ 1 w 153"/>
                  <a:gd name="T15" fmla="*/ 6 h 46"/>
                  <a:gd name="T16" fmla="*/ 1 w 153"/>
                  <a:gd name="T17" fmla="*/ 6 h 46"/>
                  <a:gd name="T18" fmla="*/ 20 w 153"/>
                  <a:gd name="T19" fmla="*/ 0 h 46"/>
                  <a:gd name="T20" fmla="*/ 0 w 153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3" h="46">
                    <a:moveTo>
                      <a:pt x="0" y="46"/>
                    </a:moveTo>
                    <a:lnTo>
                      <a:pt x="2" y="46"/>
                    </a:lnTo>
                    <a:lnTo>
                      <a:pt x="3" y="46"/>
                    </a:lnTo>
                    <a:lnTo>
                      <a:pt x="5" y="46"/>
                    </a:lnTo>
                    <a:lnTo>
                      <a:pt x="7" y="46"/>
                    </a:lnTo>
                    <a:lnTo>
                      <a:pt x="153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91" name="Freeform 1810"/>
              <p:cNvSpPr>
                <a:spLocks/>
              </p:cNvSpPr>
              <p:nvPr/>
            </p:nvSpPr>
            <p:spPr bwMode="auto">
              <a:xfrm>
                <a:off x="2665" y="1610"/>
                <a:ext cx="73" cy="23"/>
              </a:xfrm>
              <a:custGeom>
                <a:avLst/>
                <a:gdLst>
                  <a:gd name="T0" fmla="*/ 0 w 146"/>
                  <a:gd name="T1" fmla="*/ 6 h 46"/>
                  <a:gd name="T2" fmla="*/ 1 w 146"/>
                  <a:gd name="T3" fmla="*/ 6 h 46"/>
                  <a:gd name="T4" fmla="*/ 1 w 146"/>
                  <a:gd name="T5" fmla="*/ 6 h 46"/>
                  <a:gd name="T6" fmla="*/ 1 w 146"/>
                  <a:gd name="T7" fmla="*/ 6 h 46"/>
                  <a:gd name="T8" fmla="*/ 1 w 146"/>
                  <a:gd name="T9" fmla="*/ 6 h 46"/>
                  <a:gd name="T10" fmla="*/ 19 w 146"/>
                  <a:gd name="T11" fmla="*/ 0 h 46"/>
                  <a:gd name="T12" fmla="*/ 0 w 146"/>
                  <a:gd name="T13" fmla="*/ 6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6" h="46">
                    <a:moveTo>
                      <a:pt x="0" y="46"/>
                    </a:moveTo>
                    <a:lnTo>
                      <a:pt x="2" y="46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146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92" name="Freeform 1811"/>
              <p:cNvSpPr>
                <a:spLocks/>
              </p:cNvSpPr>
              <p:nvPr/>
            </p:nvSpPr>
            <p:spPr bwMode="auto">
              <a:xfrm>
                <a:off x="2668" y="1610"/>
                <a:ext cx="70" cy="23"/>
              </a:xfrm>
              <a:custGeom>
                <a:avLst/>
                <a:gdLst>
                  <a:gd name="T0" fmla="*/ 0 w 140"/>
                  <a:gd name="T1" fmla="*/ 6 h 46"/>
                  <a:gd name="T2" fmla="*/ 1 w 140"/>
                  <a:gd name="T3" fmla="*/ 6 h 46"/>
                  <a:gd name="T4" fmla="*/ 1 w 140"/>
                  <a:gd name="T5" fmla="*/ 6 h 46"/>
                  <a:gd name="T6" fmla="*/ 1 w 140"/>
                  <a:gd name="T7" fmla="*/ 6 h 46"/>
                  <a:gd name="T8" fmla="*/ 1 w 140"/>
                  <a:gd name="T9" fmla="*/ 6 h 46"/>
                  <a:gd name="T10" fmla="*/ 1 w 140"/>
                  <a:gd name="T11" fmla="*/ 6 h 46"/>
                  <a:gd name="T12" fmla="*/ 1 w 140"/>
                  <a:gd name="T13" fmla="*/ 6 h 46"/>
                  <a:gd name="T14" fmla="*/ 1 w 140"/>
                  <a:gd name="T15" fmla="*/ 6 h 46"/>
                  <a:gd name="T16" fmla="*/ 1 w 140"/>
                  <a:gd name="T17" fmla="*/ 6 h 46"/>
                  <a:gd name="T18" fmla="*/ 18 w 140"/>
                  <a:gd name="T19" fmla="*/ 0 h 46"/>
                  <a:gd name="T20" fmla="*/ 0 w 140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0" h="46">
                    <a:moveTo>
                      <a:pt x="0" y="46"/>
                    </a:moveTo>
                    <a:lnTo>
                      <a:pt x="2" y="46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8" y="46"/>
                    </a:lnTo>
                    <a:lnTo>
                      <a:pt x="140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93" name="Freeform 1812"/>
              <p:cNvSpPr>
                <a:spLocks/>
              </p:cNvSpPr>
              <p:nvPr/>
            </p:nvSpPr>
            <p:spPr bwMode="auto">
              <a:xfrm>
                <a:off x="2672" y="1610"/>
                <a:ext cx="66" cy="23"/>
              </a:xfrm>
              <a:custGeom>
                <a:avLst/>
                <a:gdLst>
                  <a:gd name="T0" fmla="*/ 0 w 132"/>
                  <a:gd name="T1" fmla="*/ 6 h 46"/>
                  <a:gd name="T2" fmla="*/ 1 w 132"/>
                  <a:gd name="T3" fmla="*/ 6 h 46"/>
                  <a:gd name="T4" fmla="*/ 1 w 132"/>
                  <a:gd name="T5" fmla="*/ 6 h 46"/>
                  <a:gd name="T6" fmla="*/ 1 w 132"/>
                  <a:gd name="T7" fmla="*/ 6 h 46"/>
                  <a:gd name="T8" fmla="*/ 1 w 132"/>
                  <a:gd name="T9" fmla="*/ 6 h 46"/>
                  <a:gd name="T10" fmla="*/ 17 w 132"/>
                  <a:gd name="T11" fmla="*/ 0 h 46"/>
                  <a:gd name="T12" fmla="*/ 0 w 132"/>
                  <a:gd name="T13" fmla="*/ 6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2" h="46">
                    <a:moveTo>
                      <a:pt x="0" y="46"/>
                    </a:moveTo>
                    <a:lnTo>
                      <a:pt x="2" y="46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132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94" name="Freeform 1813"/>
              <p:cNvSpPr>
                <a:spLocks/>
              </p:cNvSpPr>
              <p:nvPr/>
            </p:nvSpPr>
            <p:spPr bwMode="auto">
              <a:xfrm>
                <a:off x="2675" y="1610"/>
                <a:ext cx="63" cy="24"/>
              </a:xfrm>
              <a:custGeom>
                <a:avLst/>
                <a:gdLst>
                  <a:gd name="T0" fmla="*/ 0 w 126"/>
                  <a:gd name="T1" fmla="*/ 6 h 48"/>
                  <a:gd name="T2" fmla="*/ 1 w 126"/>
                  <a:gd name="T3" fmla="*/ 6 h 48"/>
                  <a:gd name="T4" fmla="*/ 1 w 126"/>
                  <a:gd name="T5" fmla="*/ 6 h 48"/>
                  <a:gd name="T6" fmla="*/ 1 w 126"/>
                  <a:gd name="T7" fmla="*/ 6 h 48"/>
                  <a:gd name="T8" fmla="*/ 1 w 126"/>
                  <a:gd name="T9" fmla="*/ 6 h 48"/>
                  <a:gd name="T10" fmla="*/ 16 w 126"/>
                  <a:gd name="T11" fmla="*/ 0 h 48"/>
                  <a:gd name="T12" fmla="*/ 0 w 12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" h="48">
                    <a:moveTo>
                      <a:pt x="0" y="48"/>
                    </a:moveTo>
                    <a:lnTo>
                      <a:pt x="1" y="48"/>
                    </a:lnTo>
                    <a:lnTo>
                      <a:pt x="3" y="48"/>
                    </a:lnTo>
                    <a:lnTo>
                      <a:pt x="5" y="48"/>
                    </a:lnTo>
                    <a:lnTo>
                      <a:pt x="126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95" name="Freeform 1814"/>
              <p:cNvSpPr>
                <a:spLocks/>
              </p:cNvSpPr>
              <p:nvPr/>
            </p:nvSpPr>
            <p:spPr bwMode="auto">
              <a:xfrm>
                <a:off x="2678" y="1610"/>
                <a:ext cx="60" cy="24"/>
              </a:xfrm>
              <a:custGeom>
                <a:avLst/>
                <a:gdLst>
                  <a:gd name="T0" fmla="*/ 0 w 121"/>
                  <a:gd name="T1" fmla="*/ 6 h 48"/>
                  <a:gd name="T2" fmla="*/ 0 w 121"/>
                  <a:gd name="T3" fmla="*/ 6 h 48"/>
                  <a:gd name="T4" fmla="*/ 0 w 121"/>
                  <a:gd name="T5" fmla="*/ 6 h 48"/>
                  <a:gd name="T6" fmla="*/ 0 w 121"/>
                  <a:gd name="T7" fmla="*/ 6 h 48"/>
                  <a:gd name="T8" fmla="*/ 0 w 121"/>
                  <a:gd name="T9" fmla="*/ 6 h 48"/>
                  <a:gd name="T10" fmla="*/ 15 w 121"/>
                  <a:gd name="T11" fmla="*/ 0 h 48"/>
                  <a:gd name="T12" fmla="*/ 0 w 12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1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121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96" name="Freeform 1815"/>
              <p:cNvSpPr>
                <a:spLocks/>
              </p:cNvSpPr>
              <p:nvPr/>
            </p:nvSpPr>
            <p:spPr bwMode="auto">
              <a:xfrm>
                <a:off x="2681" y="1610"/>
                <a:ext cx="57" cy="24"/>
              </a:xfrm>
              <a:custGeom>
                <a:avLst/>
                <a:gdLst>
                  <a:gd name="T0" fmla="*/ 0 w 115"/>
                  <a:gd name="T1" fmla="*/ 6 h 48"/>
                  <a:gd name="T2" fmla="*/ 0 w 115"/>
                  <a:gd name="T3" fmla="*/ 6 h 48"/>
                  <a:gd name="T4" fmla="*/ 0 w 115"/>
                  <a:gd name="T5" fmla="*/ 6 h 48"/>
                  <a:gd name="T6" fmla="*/ 0 w 115"/>
                  <a:gd name="T7" fmla="*/ 6 h 48"/>
                  <a:gd name="T8" fmla="*/ 0 w 115"/>
                  <a:gd name="T9" fmla="*/ 6 h 48"/>
                  <a:gd name="T10" fmla="*/ 14 w 115"/>
                  <a:gd name="T11" fmla="*/ 0 h 48"/>
                  <a:gd name="T12" fmla="*/ 0 w 11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5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115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97" name="Freeform 1816"/>
              <p:cNvSpPr>
                <a:spLocks/>
              </p:cNvSpPr>
              <p:nvPr/>
            </p:nvSpPr>
            <p:spPr bwMode="auto">
              <a:xfrm>
                <a:off x="2682" y="1610"/>
                <a:ext cx="56" cy="24"/>
              </a:xfrm>
              <a:custGeom>
                <a:avLst/>
                <a:gdLst>
                  <a:gd name="T0" fmla="*/ 0 w 111"/>
                  <a:gd name="T1" fmla="*/ 6 h 48"/>
                  <a:gd name="T2" fmla="*/ 1 w 111"/>
                  <a:gd name="T3" fmla="*/ 6 h 48"/>
                  <a:gd name="T4" fmla="*/ 1 w 111"/>
                  <a:gd name="T5" fmla="*/ 6 h 48"/>
                  <a:gd name="T6" fmla="*/ 1 w 111"/>
                  <a:gd name="T7" fmla="*/ 6 h 48"/>
                  <a:gd name="T8" fmla="*/ 1 w 111"/>
                  <a:gd name="T9" fmla="*/ 6 h 48"/>
                  <a:gd name="T10" fmla="*/ 14 w 111"/>
                  <a:gd name="T11" fmla="*/ 0 h 48"/>
                  <a:gd name="T12" fmla="*/ 0 w 11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1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111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98" name="Freeform 1817"/>
              <p:cNvSpPr>
                <a:spLocks/>
              </p:cNvSpPr>
              <p:nvPr/>
            </p:nvSpPr>
            <p:spPr bwMode="auto">
              <a:xfrm>
                <a:off x="2685" y="1610"/>
                <a:ext cx="53" cy="24"/>
              </a:xfrm>
              <a:custGeom>
                <a:avLst/>
                <a:gdLst>
                  <a:gd name="T0" fmla="*/ 0 w 105"/>
                  <a:gd name="T1" fmla="*/ 6 h 48"/>
                  <a:gd name="T2" fmla="*/ 1 w 105"/>
                  <a:gd name="T3" fmla="*/ 6 h 48"/>
                  <a:gd name="T4" fmla="*/ 1 w 105"/>
                  <a:gd name="T5" fmla="*/ 6 h 48"/>
                  <a:gd name="T6" fmla="*/ 1 w 105"/>
                  <a:gd name="T7" fmla="*/ 6 h 48"/>
                  <a:gd name="T8" fmla="*/ 1 w 105"/>
                  <a:gd name="T9" fmla="*/ 6 h 48"/>
                  <a:gd name="T10" fmla="*/ 14 w 105"/>
                  <a:gd name="T11" fmla="*/ 0 h 48"/>
                  <a:gd name="T12" fmla="*/ 0 w 10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5" h="48">
                    <a:moveTo>
                      <a:pt x="0" y="48"/>
                    </a:moveTo>
                    <a:lnTo>
                      <a:pt x="2" y="48"/>
                    </a:lnTo>
                    <a:lnTo>
                      <a:pt x="3" y="48"/>
                    </a:lnTo>
                    <a:lnTo>
                      <a:pt x="5" y="48"/>
                    </a:lnTo>
                    <a:lnTo>
                      <a:pt x="105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99" name="Freeform 1818"/>
              <p:cNvSpPr>
                <a:spLocks/>
              </p:cNvSpPr>
              <p:nvPr/>
            </p:nvSpPr>
            <p:spPr bwMode="auto">
              <a:xfrm>
                <a:off x="2688" y="1610"/>
                <a:ext cx="50" cy="24"/>
              </a:xfrm>
              <a:custGeom>
                <a:avLst/>
                <a:gdLst>
                  <a:gd name="T0" fmla="*/ 0 w 100"/>
                  <a:gd name="T1" fmla="*/ 6 h 48"/>
                  <a:gd name="T2" fmla="*/ 0 w 100"/>
                  <a:gd name="T3" fmla="*/ 6 h 48"/>
                  <a:gd name="T4" fmla="*/ 1 w 100"/>
                  <a:gd name="T5" fmla="*/ 6 h 48"/>
                  <a:gd name="T6" fmla="*/ 1 w 100"/>
                  <a:gd name="T7" fmla="*/ 6 h 48"/>
                  <a:gd name="T8" fmla="*/ 1 w 100"/>
                  <a:gd name="T9" fmla="*/ 6 h 48"/>
                  <a:gd name="T10" fmla="*/ 13 w 100"/>
                  <a:gd name="T11" fmla="*/ 0 h 48"/>
                  <a:gd name="T12" fmla="*/ 0 w 100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0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100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00" name="Freeform 1819"/>
              <p:cNvSpPr>
                <a:spLocks/>
              </p:cNvSpPr>
              <p:nvPr/>
            </p:nvSpPr>
            <p:spPr bwMode="auto">
              <a:xfrm>
                <a:off x="2690" y="1610"/>
                <a:ext cx="48" cy="24"/>
              </a:xfrm>
              <a:custGeom>
                <a:avLst/>
                <a:gdLst>
                  <a:gd name="T0" fmla="*/ 0 w 96"/>
                  <a:gd name="T1" fmla="*/ 6 h 48"/>
                  <a:gd name="T2" fmla="*/ 1 w 96"/>
                  <a:gd name="T3" fmla="*/ 6 h 48"/>
                  <a:gd name="T4" fmla="*/ 1 w 96"/>
                  <a:gd name="T5" fmla="*/ 6 h 48"/>
                  <a:gd name="T6" fmla="*/ 1 w 96"/>
                  <a:gd name="T7" fmla="*/ 6 h 48"/>
                  <a:gd name="T8" fmla="*/ 1 w 96"/>
                  <a:gd name="T9" fmla="*/ 6 h 48"/>
                  <a:gd name="T10" fmla="*/ 12 w 96"/>
                  <a:gd name="T11" fmla="*/ 0 h 48"/>
                  <a:gd name="T12" fmla="*/ 0 w 9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6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96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01" name="Freeform 1820"/>
              <p:cNvSpPr>
                <a:spLocks/>
              </p:cNvSpPr>
              <p:nvPr/>
            </p:nvSpPr>
            <p:spPr bwMode="auto">
              <a:xfrm>
                <a:off x="2692" y="1610"/>
                <a:ext cx="46" cy="24"/>
              </a:xfrm>
              <a:custGeom>
                <a:avLst/>
                <a:gdLst>
                  <a:gd name="T0" fmla="*/ 0 w 92"/>
                  <a:gd name="T1" fmla="*/ 6 h 48"/>
                  <a:gd name="T2" fmla="*/ 1 w 92"/>
                  <a:gd name="T3" fmla="*/ 6 h 48"/>
                  <a:gd name="T4" fmla="*/ 1 w 92"/>
                  <a:gd name="T5" fmla="*/ 6 h 48"/>
                  <a:gd name="T6" fmla="*/ 1 w 92"/>
                  <a:gd name="T7" fmla="*/ 6 h 48"/>
                  <a:gd name="T8" fmla="*/ 1 w 92"/>
                  <a:gd name="T9" fmla="*/ 6 h 48"/>
                  <a:gd name="T10" fmla="*/ 12 w 92"/>
                  <a:gd name="T11" fmla="*/ 0 h 48"/>
                  <a:gd name="T12" fmla="*/ 0 w 9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2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92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02" name="Freeform 1821"/>
              <p:cNvSpPr>
                <a:spLocks/>
              </p:cNvSpPr>
              <p:nvPr/>
            </p:nvSpPr>
            <p:spPr bwMode="auto">
              <a:xfrm>
                <a:off x="2695" y="1610"/>
                <a:ext cx="43" cy="24"/>
              </a:xfrm>
              <a:custGeom>
                <a:avLst/>
                <a:gdLst>
                  <a:gd name="T0" fmla="*/ 0 w 86"/>
                  <a:gd name="T1" fmla="*/ 6 h 48"/>
                  <a:gd name="T2" fmla="*/ 0 w 86"/>
                  <a:gd name="T3" fmla="*/ 6 h 48"/>
                  <a:gd name="T4" fmla="*/ 1 w 86"/>
                  <a:gd name="T5" fmla="*/ 6 h 48"/>
                  <a:gd name="T6" fmla="*/ 1 w 86"/>
                  <a:gd name="T7" fmla="*/ 6 h 48"/>
                  <a:gd name="T8" fmla="*/ 1 w 86"/>
                  <a:gd name="T9" fmla="*/ 6 h 48"/>
                  <a:gd name="T10" fmla="*/ 11 w 86"/>
                  <a:gd name="T11" fmla="*/ 0 h 48"/>
                  <a:gd name="T12" fmla="*/ 0 w 8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86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03" name="Freeform 1822"/>
              <p:cNvSpPr>
                <a:spLocks/>
              </p:cNvSpPr>
              <p:nvPr/>
            </p:nvSpPr>
            <p:spPr bwMode="auto">
              <a:xfrm>
                <a:off x="2697" y="1610"/>
                <a:ext cx="41" cy="24"/>
              </a:xfrm>
              <a:custGeom>
                <a:avLst/>
                <a:gdLst>
                  <a:gd name="T0" fmla="*/ 0 w 82"/>
                  <a:gd name="T1" fmla="*/ 6 h 48"/>
                  <a:gd name="T2" fmla="*/ 0 w 82"/>
                  <a:gd name="T3" fmla="*/ 6 h 48"/>
                  <a:gd name="T4" fmla="*/ 1 w 82"/>
                  <a:gd name="T5" fmla="*/ 6 h 48"/>
                  <a:gd name="T6" fmla="*/ 1 w 82"/>
                  <a:gd name="T7" fmla="*/ 6 h 48"/>
                  <a:gd name="T8" fmla="*/ 1 w 82"/>
                  <a:gd name="T9" fmla="*/ 6 h 48"/>
                  <a:gd name="T10" fmla="*/ 11 w 82"/>
                  <a:gd name="T11" fmla="*/ 0 h 48"/>
                  <a:gd name="T12" fmla="*/ 0 w 8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82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04" name="Freeform 1823"/>
              <p:cNvSpPr>
                <a:spLocks/>
              </p:cNvSpPr>
              <p:nvPr/>
            </p:nvSpPr>
            <p:spPr bwMode="auto">
              <a:xfrm>
                <a:off x="2699" y="1610"/>
                <a:ext cx="39" cy="24"/>
              </a:xfrm>
              <a:custGeom>
                <a:avLst/>
                <a:gdLst>
                  <a:gd name="T0" fmla="*/ 0 w 78"/>
                  <a:gd name="T1" fmla="*/ 6 h 48"/>
                  <a:gd name="T2" fmla="*/ 0 w 78"/>
                  <a:gd name="T3" fmla="*/ 6 h 48"/>
                  <a:gd name="T4" fmla="*/ 1 w 78"/>
                  <a:gd name="T5" fmla="*/ 6 h 48"/>
                  <a:gd name="T6" fmla="*/ 1 w 78"/>
                  <a:gd name="T7" fmla="*/ 6 h 48"/>
                  <a:gd name="T8" fmla="*/ 1 w 78"/>
                  <a:gd name="T9" fmla="*/ 6 h 48"/>
                  <a:gd name="T10" fmla="*/ 10 w 78"/>
                  <a:gd name="T11" fmla="*/ 0 h 48"/>
                  <a:gd name="T12" fmla="*/ 0 w 78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" h="48">
                    <a:moveTo>
                      <a:pt x="0" y="48"/>
                    </a:moveTo>
                    <a:lnTo>
                      <a:pt x="0" y="48"/>
                    </a:lnTo>
                    <a:lnTo>
                      <a:pt x="1" y="48"/>
                    </a:lnTo>
                    <a:lnTo>
                      <a:pt x="3" y="48"/>
                    </a:lnTo>
                    <a:lnTo>
                      <a:pt x="78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05" name="Freeform 1824"/>
              <p:cNvSpPr>
                <a:spLocks/>
              </p:cNvSpPr>
              <p:nvPr/>
            </p:nvSpPr>
            <p:spPr bwMode="auto">
              <a:xfrm>
                <a:off x="2701" y="1610"/>
                <a:ext cx="37" cy="24"/>
              </a:xfrm>
              <a:custGeom>
                <a:avLst/>
                <a:gdLst>
                  <a:gd name="T0" fmla="*/ 0 w 75"/>
                  <a:gd name="T1" fmla="*/ 6 h 48"/>
                  <a:gd name="T2" fmla="*/ 0 w 75"/>
                  <a:gd name="T3" fmla="*/ 6 h 48"/>
                  <a:gd name="T4" fmla="*/ 0 w 75"/>
                  <a:gd name="T5" fmla="*/ 6 h 48"/>
                  <a:gd name="T6" fmla="*/ 0 w 75"/>
                  <a:gd name="T7" fmla="*/ 6 h 48"/>
                  <a:gd name="T8" fmla="*/ 0 w 75"/>
                  <a:gd name="T9" fmla="*/ 6 h 48"/>
                  <a:gd name="T10" fmla="*/ 9 w 75"/>
                  <a:gd name="T11" fmla="*/ 0 h 48"/>
                  <a:gd name="T12" fmla="*/ 0 w 7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75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06" name="Freeform 1825"/>
              <p:cNvSpPr>
                <a:spLocks/>
              </p:cNvSpPr>
              <p:nvPr/>
            </p:nvSpPr>
            <p:spPr bwMode="auto">
              <a:xfrm>
                <a:off x="2703" y="1610"/>
                <a:ext cx="35" cy="24"/>
              </a:xfrm>
              <a:custGeom>
                <a:avLst/>
                <a:gdLst>
                  <a:gd name="T0" fmla="*/ 0 w 71"/>
                  <a:gd name="T1" fmla="*/ 6 h 48"/>
                  <a:gd name="T2" fmla="*/ 0 w 71"/>
                  <a:gd name="T3" fmla="*/ 6 h 48"/>
                  <a:gd name="T4" fmla="*/ 0 w 71"/>
                  <a:gd name="T5" fmla="*/ 6 h 48"/>
                  <a:gd name="T6" fmla="*/ 0 w 71"/>
                  <a:gd name="T7" fmla="*/ 6 h 48"/>
                  <a:gd name="T8" fmla="*/ 0 w 71"/>
                  <a:gd name="T9" fmla="*/ 6 h 48"/>
                  <a:gd name="T10" fmla="*/ 8 w 71"/>
                  <a:gd name="T11" fmla="*/ 0 h 48"/>
                  <a:gd name="T12" fmla="*/ 0 w 7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1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71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07" name="Freeform 1826"/>
              <p:cNvSpPr>
                <a:spLocks/>
              </p:cNvSpPr>
              <p:nvPr/>
            </p:nvSpPr>
            <p:spPr bwMode="auto">
              <a:xfrm>
                <a:off x="2705" y="1610"/>
                <a:ext cx="33" cy="24"/>
              </a:xfrm>
              <a:custGeom>
                <a:avLst/>
                <a:gdLst>
                  <a:gd name="T0" fmla="*/ 0 w 67"/>
                  <a:gd name="T1" fmla="*/ 6 h 48"/>
                  <a:gd name="T2" fmla="*/ 0 w 67"/>
                  <a:gd name="T3" fmla="*/ 6 h 48"/>
                  <a:gd name="T4" fmla="*/ 0 w 67"/>
                  <a:gd name="T5" fmla="*/ 6 h 48"/>
                  <a:gd name="T6" fmla="*/ 0 w 67"/>
                  <a:gd name="T7" fmla="*/ 6 h 48"/>
                  <a:gd name="T8" fmla="*/ 0 w 67"/>
                  <a:gd name="T9" fmla="*/ 6 h 48"/>
                  <a:gd name="T10" fmla="*/ 8 w 67"/>
                  <a:gd name="T11" fmla="*/ 0 h 48"/>
                  <a:gd name="T12" fmla="*/ 0 w 6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67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08" name="Freeform 1827"/>
              <p:cNvSpPr>
                <a:spLocks/>
              </p:cNvSpPr>
              <p:nvPr/>
            </p:nvSpPr>
            <p:spPr bwMode="auto">
              <a:xfrm>
                <a:off x="2705" y="1610"/>
                <a:ext cx="33" cy="24"/>
              </a:xfrm>
              <a:custGeom>
                <a:avLst/>
                <a:gdLst>
                  <a:gd name="T0" fmla="*/ 0 w 65"/>
                  <a:gd name="T1" fmla="*/ 6 h 48"/>
                  <a:gd name="T2" fmla="*/ 1 w 65"/>
                  <a:gd name="T3" fmla="*/ 6 h 48"/>
                  <a:gd name="T4" fmla="*/ 1 w 65"/>
                  <a:gd name="T5" fmla="*/ 6 h 48"/>
                  <a:gd name="T6" fmla="*/ 1 w 65"/>
                  <a:gd name="T7" fmla="*/ 6 h 48"/>
                  <a:gd name="T8" fmla="*/ 1 w 65"/>
                  <a:gd name="T9" fmla="*/ 6 h 48"/>
                  <a:gd name="T10" fmla="*/ 9 w 65"/>
                  <a:gd name="T11" fmla="*/ 0 h 48"/>
                  <a:gd name="T12" fmla="*/ 0 w 6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65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09" name="Freeform 1828"/>
              <p:cNvSpPr>
                <a:spLocks/>
              </p:cNvSpPr>
              <p:nvPr/>
            </p:nvSpPr>
            <p:spPr bwMode="auto">
              <a:xfrm>
                <a:off x="2707" y="1610"/>
                <a:ext cx="31" cy="24"/>
              </a:xfrm>
              <a:custGeom>
                <a:avLst/>
                <a:gdLst>
                  <a:gd name="T0" fmla="*/ 0 w 61"/>
                  <a:gd name="T1" fmla="*/ 6 h 48"/>
                  <a:gd name="T2" fmla="*/ 1 w 61"/>
                  <a:gd name="T3" fmla="*/ 6 h 48"/>
                  <a:gd name="T4" fmla="*/ 1 w 61"/>
                  <a:gd name="T5" fmla="*/ 6 h 48"/>
                  <a:gd name="T6" fmla="*/ 1 w 61"/>
                  <a:gd name="T7" fmla="*/ 6 h 48"/>
                  <a:gd name="T8" fmla="*/ 1 w 61"/>
                  <a:gd name="T9" fmla="*/ 6 h 48"/>
                  <a:gd name="T10" fmla="*/ 8 w 61"/>
                  <a:gd name="T11" fmla="*/ 0 h 48"/>
                  <a:gd name="T12" fmla="*/ 0 w 6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61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10" name="Freeform 1829"/>
              <p:cNvSpPr>
                <a:spLocks/>
              </p:cNvSpPr>
              <p:nvPr/>
            </p:nvSpPr>
            <p:spPr bwMode="auto">
              <a:xfrm>
                <a:off x="2709" y="1610"/>
                <a:ext cx="29" cy="24"/>
              </a:xfrm>
              <a:custGeom>
                <a:avLst/>
                <a:gdLst>
                  <a:gd name="T0" fmla="*/ 0 w 57"/>
                  <a:gd name="T1" fmla="*/ 6 h 48"/>
                  <a:gd name="T2" fmla="*/ 0 w 57"/>
                  <a:gd name="T3" fmla="*/ 6 h 48"/>
                  <a:gd name="T4" fmla="*/ 1 w 57"/>
                  <a:gd name="T5" fmla="*/ 6 h 48"/>
                  <a:gd name="T6" fmla="*/ 1 w 57"/>
                  <a:gd name="T7" fmla="*/ 6 h 48"/>
                  <a:gd name="T8" fmla="*/ 1 w 57"/>
                  <a:gd name="T9" fmla="*/ 6 h 48"/>
                  <a:gd name="T10" fmla="*/ 8 w 57"/>
                  <a:gd name="T11" fmla="*/ 0 h 48"/>
                  <a:gd name="T12" fmla="*/ 0 w 5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3" y="48"/>
                    </a:lnTo>
                    <a:lnTo>
                      <a:pt x="57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11" name="Freeform 1830"/>
              <p:cNvSpPr>
                <a:spLocks/>
              </p:cNvSpPr>
              <p:nvPr/>
            </p:nvSpPr>
            <p:spPr bwMode="auto">
              <a:xfrm>
                <a:off x="2711" y="1610"/>
                <a:ext cx="27" cy="24"/>
              </a:xfrm>
              <a:custGeom>
                <a:avLst/>
                <a:gdLst>
                  <a:gd name="T0" fmla="*/ 0 w 54"/>
                  <a:gd name="T1" fmla="*/ 6 h 48"/>
                  <a:gd name="T2" fmla="*/ 0 w 54"/>
                  <a:gd name="T3" fmla="*/ 6 h 48"/>
                  <a:gd name="T4" fmla="*/ 1 w 54"/>
                  <a:gd name="T5" fmla="*/ 6 h 48"/>
                  <a:gd name="T6" fmla="*/ 1 w 54"/>
                  <a:gd name="T7" fmla="*/ 6 h 48"/>
                  <a:gd name="T8" fmla="*/ 1 w 54"/>
                  <a:gd name="T9" fmla="*/ 6 h 48"/>
                  <a:gd name="T10" fmla="*/ 7 w 54"/>
                  <a:gd name="T11" fmla="*/ 0 h 48"/>
                  <a:gd name="T12" fmla="*/ 0 w 54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54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12" name="Freeform 1831"/>
              <p:cNvSpPr>
                <a:spLocks/>
              </p:cNvSpPr>
              <p:nvPr/>
            </p:nvSpPr>
            <p:spPr bwMode="auto">
              <a:xfrm>
                <a:off x="2712" y="1610"/>
                <a:ext cx="26" cy="24"/>
              </a:xfrm>
              <a:custGeom>
                <a:avLst/>
                <a:gdLst>
                  <a:gd name="T0" fmla="*/ 0 w 52"/>
                  <a:gd name="T1" fmla="*/ 6 h 48"/>
                  <a:gd name="T2" fmla="*/ 1 w 52"/>
                  <a:gd name="T3" fmla="*/ 6 h 48"/>
                  <a:gd name="T4" fmla="*/ 1 w 52"/>
                  <a:gd name="T5" fmla="*/ 6 h 48"/>
                  <a:gd name="T6" fmla="*/ 1 w 52"/>
                  <a:gd name="T7" fmla="*/ 6 h 48"/>
                  <a:gd name="T8" fmla="*/ 1 w 52"/>
                  <a:gd name="T9" fmla="*/ 6 h 48"/>
                  <a:gd name="T10" fmla="*/ 7 w 52"/>
                  <a:gd name="T11" fmla="*/ 0 h 48"/>
                  <a:gd name="T12" fmla="*/ 0 w 5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52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13" name="Freeform 1832"/>
              <p:cNvSpPr>
                <a:spLocks/>
              </p:cNvSpPr>
              <p:nvPr/>
            </p:nvSpPr>
            <p:spPr bwMode="auto">
              <a:xfrm>
                <a:off x="2714" y="1610"/>
                <a:ext cx="24" cy="24"/>
              </a:xfrm>
              <a:custGeom>
                <a:avLst/>
                <a:gdLst>
                  <a:gd name="T0" fmla="*/ 0 w 48"/>
                  <a:gd name="T1" fmla="*/ 6 h 48"/>
                  <a:gd name="T2" fmla="*/ 1 w 48"/>
                  <a:gd name="T3" fmla="*/ 6 h 48"/>
                  <a:gd name="T4" fmla="*/ 1 w 48"/>
                  <a:gd name="T5" fmla="*/ 6 h 48"/>
                  <a:gd name="T6" fmla="*/ 1 w 48"/>
                  <a:gd name="T7" fmla="*/ 6 h 48"/>
                  <a:gd name="T8" fmla="*/ 1 w 48"/>
                  <a:gd name="T9" fmla="*/ 6 h 48"/>
                  <a:gd name="T10" fmla="*/ 6 w 48"/>
                  <a:gd name="T11" fmla="*/ 0 h 48"/>
                  <a:gd name="T12" fmla="*/ 0 w 48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14" name="Freeform 1833"/>
              <p:cNvSpPr>
                <a:spLocks/>
              </p:cNvSpPr>
              <p:nvPr/>
            </p:nvSpPr>
            <p:spPr bwMode="auto">
              <a:xfrm>
                <a:off x="2716" y="1610"/>
                <a:ext cx="22" cy="24"/>
              </a:xfrm>
              <a:custGeom>
                <a:avLst/>
                <a:gdLst>
                  <a:gd name="T0" fmla="*/ 0 w 44"/>
                  <a:gd name="T1" fmla="*/ 6 h 48"/>
                  <a:gd name="T2" fmla="*/ 0 w 44"/>
                  <a:gd name="T3" fmla="*/ 6 h 48"/>
                  <a:gd name="T4" fmla="*/ 1 w 44"/>
                  <a:gd name="T5" fmla="*/ 6 h 48"/>
                  <a:gd name="T6" fmla="*/ 1 w 44"/>
                  <a:gd name="T7" fmla="*/ 6 h 48"/>
                  <a:gd name="T8" fmla="*/ 1 w 44"/>
                  <a:gd name="T9" fmla="*/ 6 h 48"/>
                  <a:gd name="T10" fmla="*/ 6 w 44"/>
                  <a:gd name="T11" fmla="*/ 0 h 48"/>
                  <a:gd name="T12" fmla="*/ 0 w 44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44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15" name="Freeform 1834"/>
              <p:cNvSpPr>
                <a:spLocks/>
              </p:cNvSpPr>
              <p:nvPr/>
            </p:nvSpPr>
            <p:spPr bwMode="auto">
              <a:xfrm>
                <a:off x="2717" y="1610"/>
                <a:ext cx="21" cy="24"/>
              </a:xfrm>
              <a:custGeom>
                <a:avLst/>
                <a:gdLst>
                  <a:gd name="T0" fmla="*/ 0 w 42"/>
                  <a:gd name="T1" fmla="*/ 6 h 48"/>
                  <a:gd name="T2" fmla="*/ 1 w 42"/>
                  <a:gd name="T3" fmla="*/ 6 h 48"/>
                  <a:gd name="T4" fmla="*/ 1 w 42"/>
                  <a:gd name="T5" fmla="*/ 6 h 48"/>
                  <a:gd name="T6" fmla="*/ 1 w 42"/>
                  <a:gd name="T7" fmla="*/ 6 h 48"/>
                  <a:gd name="T8" fmla="*/ 1 w 42"/>
                  <a:gd name="T9" fmla="*/ 6 h 48"/>
                  <a:gd name="T10" fmla="*/ 6 w 42"/>
                  <a:gd name="T11" fmla="*/ 0 h 48"/>
                  <a:gd name="T12" fmla="*/ 0 w 4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42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16" name="Freeform 1835"/>
              <p:cNvSpPr>
                <a:spLocks/>
              </p:cNvSpPr>
              <p:nvPr/>
            </p:nvSpPr>
            <p:spPr bwMode="auto">
              <a:xfrm>
                <a:off x="2719" y="1610"/>
                <a:ext cx="19" cy="24"/>
              </a:xfrm>
              <a:custGeom>
                <a:avLst/>
                <a:gdLst>
                  <a:gd name="T0" fmla="*/ 0 w 38"/>
                  <a:gd name="T1" fmla="*/ 6 h 48"/>
                  <a:gd name="T2" fmla="*/ 0 w 38"/>
                  <a:gd name="T3" fmla="*/ 6 h 48"/>
                  <a:gd name="T4" fmla="*/ 1 w 38"/>
                  <a:gd name="T5" fmla="*/ 6 h 48"/>
                  <a:gd name="T6" fmla="*/ 1 w 38"/>
                  <a:gd name="T7" fmla="*/ 6 h 48"/>
                  <a:gd name="T8" fmla="*/ 1 w 38"/>
                  <a:gd name="T9" fmla="*/ 6 h 48"/>
                  <a:gd name="T10" fmla="*/ 5 w 38"/>
                  <a:gd name="T11" fmla="*/ 0 h 48"/>
                  <a:gd name="T12" fmla="*/ 0 w 38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38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17" name="Freeform 1836"/>
              <p:cNvSpPr>
                <a:spLocks/>
              </p:cNvSpPr>
              <p:nvPr/>
            </p:nvSpPr>
            <p:spPr bwMode="auto">
              <a:xfrm>
                <a:off x="2720" y="1610"/>
                <a:ext cx="18" cy="24"/>
              </a:xfrm>
              <a:custGeom>
                <a:avLst/>
                <a:gdLst>
                  <a:gd name="T0" fmla="*/ 0 w 36"/>
                  <a:gd name="T1" fmla="*/ 6 h 48"/>
                  <a:gd name="T2" fmla="*/ 1 w 36"/>
                  <a:gd name="T3" fmla="*/ 6 h 48"/>
                  <a:gd name="T4" fmla="*/ 1 w 36"/>
                  <a:gd name="T5" fmla="*/ 6 h 48"/>
                  <a:gd name="T6" fmla="*/ 1 w 36"/>
                  <a:gd name="T7" fmla="*/ 6 h 48"/>
                  <a:gd name="T8" fmla="*/ 1 w 36"/>
                  <a:gd name="T9" fmla="*/ 6 h 48"/>
                  <a:gd name="T10" fmla="*/ 5 w 36"/>
                  <a:gd name="T11" fmla="*/ 0 h 48"/>
                  <a:gd name="T12" fmla="*/ 0 w 3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36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18" name="Freeform 1837"/>
              <p:cNvSpPr>
                <a:spLocks/>
              </p:cNvSpPr>
              <p:nvPr/>
            </p:nvSpPr>
            <p:spPr bwMode="auto">
              <a:xfrm>
                <a:off x="2722" y="1610"/>
                <a:ext cx="16" cy="24"/>
              </a:xfrm>
              <a:custGeom>
                <a:avLst/>
                <a:gdLst>
                  <a:gd name="T0" fmla="*/ 0 w 32"/>
                  <a:gd name="T1" fmla="*/ 6 h 48"/>
                  <a:gd name="T2" fmla="*/ 1 w 32"/>
                  <a:gd name="T3" fmla="*/ 6 h 48"/>
                  <a:gd name="T4" fmla="*/ 1 w 32"/>
                  <a:gd name="T5" fmla="*/ 6 h 48"/>
                  <a:gd name="T6" fmla="*/ 1 w 32"/>
                  <a:gd name="T7" fmla="*/ 6 h 48"/>
                  <a:gd name="T8" fmla="*/ 1 w 32"/>
                  <a:gd name="T9" fmla="*/ 6 h 48"/>
                  <a:gd name="T10" fmla="*/ 4 w 32"/>
                  <a:gd name="T11" fmla="*/ 0 h 48"/>
                  <a:gd name="T12" fmla="*/ 0 w 3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48">
                    <a:moveTo>
                      <a:pt x="0" y="48"/>
                    </a:moveTo>
                    <a:lnTo>
                      <a:pt x="2" y="48"/>
                    </a:lnTo>
                    <a:lnTo>
                      <a:pt x="3" y="48"/>
                    </a:lnTo>
                    <a:lnTo>
                      <a:pt x="32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19" name="Freeform 1838"/>
              <p:cNvSpPr>
                <a:spLocks/>
              </p:cNvSpPr>
              <p:nvPr/>
            </p:nvSpPr>
            <p:spPr bwMode="auto">
              <a:xfrm>
                <a:off x="2723" y="1610"/>
                <a:ext cx="15" cy="24"/>
              </a:xfrm>
              <a:custGeom>
                <a:avLst/>
                <a:gdLst>
                  <a:gd name="T0" fmla="*/ 0 w 30"/>
                  <a:gd name="T1" fmla="*/ 6 h 48"/>
                  <a:gd name="T2" fmla="*/ 1 w 30"/>
                  <a:gd name="T3" fmla="*/ 6 h 48"/>
                  <a:gd name="T4" fmla="*/ 1 w 30"/>
                  <a:gd name="T5" fmla="*/ 6 h 48"/>
                  <a:gd name="T6" fmla="*/ 1 w 30"/>
                  <a:gd name="T7" fmla="*/ 6 h 48"/>
                  <a:gd name="T8" fmla="*/ 1 w 30"/>
                  <a:gd name="T9" fmla="*/ 6 h 48"/>
                  <a:gd name="T10" fmla="*/ 4 w 30"/>
                  <a:gd name="T11" fmla="*/ 0 h 48"/>
                  <a:gd name="T12" fmla="*/ 0 w 30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0" y="48"/>
                    </a:moveTo>
                    <a:lnTo>
                      <a:pt x="1" y="48"/>
                    </a:lnTo>
                    <a:lnTo>
                      <a:pt x="3" y="48"/>
                    </a:lnTo>
                    <a:lnTo>
                      <a:pt x="30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20" name="Freeform 1839"/>
              <p:cNvSpPr>
                <a:spLocks/>
              </p:cNvSpPr>
              <p:nvPr/>
            </p:nvSpPr>
            <p:spPr bwMode="auto">
              <a:xfrm>
                <a:off x="2725" y="1610"/>
                <a:ext cx="13" cy="24"/>
              </a:xfrm>
              <a:custGeom>
                <a:avLst/>
                <a:gdLst>
                  <a:gd name="T0" fmla="*/ 0 w 27"/>
                  <a:gd name="T1" fmla="*/ 6 h 48"/>
                  <a:gd name="T2" fmla="*/ 0 w 27"/>
                  <a:gd name="T3" fmla="*/ 6 h 48"/>
                  <a:gd name="T4" fmla="*/ 0 w 27"/>
                  <a:gd name="T5" fmla="*/ 6 h 48"/>
                  <a:gd name="T6" fmla="*/ 0 w 27"/>
                  <a:gd name="T7" fmla="*/ 6 h 48"/>
                  <a:gd name="T8" fmla="*/ 0 w 27"/>
                  <a:gd name="T9" fmla="*/ 6 h 48"/>
                  <a:gd name="T10" fmla="*/ 3 w 27"/>
                  <a:gd name="T11" fmla="*/ 0 h 48"/>
                  <a:gd name="T12" fmla="*/ 0 w 2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27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21" name="Freeform 1840"/>
              <p:cNvSpPr>
                <a:spLocks/>
              </p:cNvSpPr>
              <p:nvPr/>
            </p:nvSpPr>
            <p:spPr bwMode="auto">
              <a:xfrm>
                <a:off x="2726" y="1610"/>
                <a:ext cx="12" cy="24"/>
              </a:xfrm>
              <a:custGeom>
                <a:avLst/>
                <a:gdLst>
                  <a:gd name="T0" fmla="*/ 0 w 25"/>
                  <a:gd name="T1" fmla="*/ 6 h 48"/>
                  <a:gd name="T2" fmla="*/ 0 w 25"/>
                  <a:gd name="T3" fmla="*/ 6 h 48"/>
                  <a:gd name="T4" fmla="*/ 0 w 25"/>
                  <a:gd name="T5" fmla="*/ 6 h 48"/>
                  <a:gd name="T6" fmla="*/ 0 w 25"/>
                  <a:gd name="T7" fmla="*/ 6 h 48"/>
                  <a:gd name="T8" fmla="*/ 0 w 25"/>
                  <a:gd name="T9" fmla="*/ 6 h 48"/>
                  <a:gd name="T10" fmla="*/ 3 w 25"/>
                  <a:gd name="T11" fmla="*/ 0 h 48"/>
                  <a:gd name="T12" fmla="*/ 0 w 2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25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22" name="Freeform 1841"/>
              <p:cNvSpPr>
                <a:spLocks/>
              </p:cNvSpPr>
              <p:nvPr/>
            </p:nvSpPr>
            <p:spPr bwMode="auto">
              <a:xfrm>
                <a:off x="2728" y="1610"/>
                <a:ext cx="10" cy="24"/>
              </a:xfrm>
              <a:custGeom>
                <a:avLst/>
                <a:gdLst>
                  <a:gd name="T0" fmla="*/ 0 w 21"/>
                  <a:gd name="T1" fmla="*/ 6 h 48"/>
                  <a:gd name="T2" fmla="*/ 0 w 21"/>
                  <a:gd name="T3" fmla="*/ 6 h 48"/>
                  <a:gd name="T4" fmla="*/ 0 w 21"/>
                  <a:gd name="T5" fmla="*/ 6 h 48"/>
                  <a:gd name="T6" fmla="*/ 0 w 21"/>
                  <a:gd name="T7" fmla="*/ 6 h 48"/>
                  <a:gd name="T8" fmla="*/ 0 w 21"/>
                  <a:gd name="T9" fmla="*/ 6 h 48"/>
                  <a:gd name="T10" fmla="*/ 2 w 21"/>
                  <a:gd name="T11" fmla="*/ 0 h 48"/>
                  <a:gd name="T12" fmla="*/ 0 w 2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21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23" name="Freeform 1842"/>
              <p:cNvSpPr>
                <a:spLocks/>
              </p:cNvSpPr>
              <p:nvPr/>
            </p:nvSpPr>
            <p:spPr bwMode="auto">
              <a:xfrm>
                <a:off x="2729" y="1610"/>
                <a:ext cx="9" cy="24"/>
              </a:xfrm>
              <a:custGeom>
                <a:avLst/>
                <a:gdLst>
                  <a:gd name="T0" fmla="*/ 0 w 19"/>
                  <a:gd name="T1" fmla="*/ 6 h 48"/>
                  <a:gd name="T2" fmla="*/ 0 w 19"/>
                  <a:gd name="T3" fmla="*/ 6 h 48"/>
                  <a:gd name="T4" fmla="*/ 0 w 19"/>
                  <a:gd name="T5" fmla="*/ 6 h 48"/>
                  <a:gd name="T6" fmla="*/ 0 w 19"/>
                  <a:gd name="T7" fmla="*/ 6 h 48"/>
                  <a:gd name="T8" fmla="*/ 0 w 19"/>
                  <a:gd name="T9" fmla="*/ 6 h 48"/>
                  <a:gd name="T10" fmla="*/ 2 w 19"/>
                  <a:gd name="T11" fmla="*/ 0 h 48"/>
                  <a:gd name="T12" fmla="*/ 0 w 19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19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24" name="Freeform 1843"/>
              <p:cNvSpPr>
                <a:spLocks/>
              </p:cNvSpPr>
              <p:nvPr/>
            </p:nvSpPr>
            <p:spPr bwMode="auto">
              <a:xfrm>
                <a:off x="2730" y="1610"/>
                <a:ext cx="8" cy="24"/>
              </a:xfrm>
              <a:custGeom>
                <a:avLst/>
                <a:gdLst>
                  <a:gd name="T0" fmla="*/ 0 w 15"/>
                  <a:gd name="T1" fmla="*/ 6 h 48"/>
                  <a:gd name="T2" fmla="*/ 0 w 15"/>
                  <a:gd name="T3" fmla="*/ 6 h 48"/>
                  <a:gd name="T4" fmla="*/ 0 w 15"/>
                  <a:gd name="T5" fmla="*/ 6 h 48"/>
                  <a:gd name="T6" fmla="*/ 1 w 15"/>
                  <a:gd name="T7" fmla="*/ 6 h 48"/>
                  <a:gd name="T8" fmla="*/ 1 w 15"/>
                  <a:gd name="T9" fmla="*/ 6 h 48"/>
                  <a:gd name="T10" fmla="*/ 2 w 15"/>
                  <a:gd name="T11" fmla="*/ 0 h 48"/>
                  <a:gd name="T12" fmla="*/ 0 w 1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15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25" name="Freeform 1844"/>
              <p:cNvSpPr>
                <a:spLocks/>
              </p:cNvSpPr>
              <p:nvPr/>
            </p:nvSpPr>
            <p:spPr bwMode="auto">
              <a:xfrm>
                <a:off x="2731" y="1610"/>
                <a:ext cx="7" cy="24"/>
              </a:xfrm>
              <a:custGeom>
                <a:avLst/>
                <a:gdLst>
                  <a:gd name="T0" fmla="*/ 0 w 13"/>
                  <a:gd name="T1" fmla="*/ 6 h 48"/>
                  <a:gd name="T2" fmla="*/ 0 w 13"/>
                  <a:gd name="T3" fmla="*/ 6 h 48"/>
                  <a:gd name="T4" fmla="*/ 1 w 13"/>
                  <a:gd name="T5" fmla="*/ 6 h 48"/>
                  <a:gd name="T6" fmla="*/ 1 w 13"/>
                  <a:gd name="T7" fmla="*/ 6 h 48"/>
                  <a:gd name="T8" fmla="*/ 1 w 13"/>
                  <a:gd name="T9" fmla="*/ 6 h 48"/>
                  <a:gd name="T10" fmla="*/ 2 w 13"/>
                  <a:gd name="T11" fmla="*/ 0 h 48"/>
                  <a:gd name="T12" fmla="*/ 0 w 13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13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26" name="Freeform 1845"/>
              <p:cNvSpPr>
                <a:spLocks/>
              </p:cNvSpPr>
              <p:nvPr/>
            </p:nvSpPr>
            <p:spPr bwMode="auto">
              <a:xfrm>
                <a:off x="2732" y="1610"/>
                <a:ext cx="6" cy="24"/>
              </a:xfrm>
              <a:custGeom>
                <a:avLst/>
                <a:gdLst>
                  <a:gd name="T0" fmla="*/ 0 w 11"/>
                  <a:gd name="T1" fmla="*/ 6 h 48"/>
                  <a:gd name="T2" fmla="*/ 1 w 11"/>
                  <a:gd name="T3" fmla="*/ 6 h 48"/>
                  <a:gd name="T4" fmla="*/ 1 w 11"/>
                  <a:gd name="T5" fmla="*/ 6 h 48"/>
                  <a:gd name="T6" fmla="*/ 1 w 11"/>
                  <a:gd name="T7" fmla="*/ 6 h 48"/>
                  <a:gd name="T8" fmla="*/ 1 w 11"/>
                  <a:gd name="T9" fmla="*/ 6 h 48"/>
                  <a:gd name="T10" fmla="*/ 2 w 11"/>
                  <a:gd name="T11" fmla="*/ 0 h 48"/>
                  <a:gd name="T12" fmla="*/ 0 w 1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11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27" name="Freeform 1846"/>
              <p:cNvSpPr>
                <a:spLocks/>
              </p:cNvSpPr>
              <p:nvPr/>
            </p:nvSpPr>
            <p:spPr bwMode="auto">
              <a:xfrm>
                <a:off x="2734" y="1610"/>
                <a:ext cx="4" cy="24"/>
              </a:xfrm>
              <a:custGeom>
                <a:avLst/>
                <a:gdLst>
                  <a:gd name="T0" fmla="*/ 0 w 7"/>
                  <a:gd name="T1" fmla="*/ 6 h 48"/>
                  <a:gd name="T2" fmla="*/ 0 w 7"/>
                  <a:gd name="T3" fmla="*/ 6 h 48"/>
                  <a:gd name="T4" fmla="*/ 1 w 7"/>
                  <a:gd name="T5" fmla="*/ 6 h 48"/>
                  <a:gd name="T6" fmla="*/ 1 w 7"/>
                  <a:gd name="T7" fmla="*/ 6 h 48"/>
                  <a:gd name="T8" fmla="*/ 1 w 7"/>
                  <a:gd name="T9" fmla="*/ 6 h 48"/>
                  <a:gd name="T10" fmla="*/ 1 w 7"/>
                  <a:gd name="T11" fmla="*/ 0 h 48"/>
                  <a:gd name="T12" fmla="*/ 0 w 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48">
                    <a:moveTo>
                      <a:pt x="0" y="48"/>
                    </a:moveTo>
                    <a:lnTo>
                      <a:pt x="0" y="48"/>
                    </a:lnTo>
                    <a:lnTo>
                      <a:pt x="1" y="48"/>
                    </a:lnTo>
                    <a:lnTo>
                      <a:pt x="7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28" name="Freeform 1847"/>
              <p:cNvSpPr>
                <a:spLocks/>
              </p:cNvSpPr>
              <p:nvPr/>
            </p:nvSpPr>
            <p:spPr bwMode="auto">
              <a:xfrm>
                <a:off x="2735" y="1610"/>
                <a:ext cx="3" cy="24"/>
              </a:xfrm>
              <a:custGeom>
                <a:avLst/>
                <a:gdLst>
                  <a:gd name="T0" fmla="*/ 0 w 6"/>
                  <a:gd name="T1" fmla="*/ 6 h 48"/>
                  <a:gd name="T2" fmla="*/ 1 w 6"/>
                  <a:gd name="T3" fmla="*/ 6 h 48"/>
                  <a:gd name="T4" fmla="*/ 1 w 6"/>
                  <a:gd name="T5" fmla="*/ 6 h 48"/>
                  <a:gd name="T6" fmla="*/ 1 w 6"/>
                  <a:gd name="T7" fmla="*/ 6 h 48"/>
                  <a:gd name="T8" fmla="*/ 1 w 6"/>
                  <a:gd name="T9" fmla="*/ 6 h 48"/>
                  <a:gd name="T10" fmla="*/ 1 w 6"/>
                  <a:gd name="T11" fmla="*/ 0 h 48"/>
                  <a:gd name="T12" fmla="*/ 0 w 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6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29" name="Freeform 1848"/>
              <p:cNvSpPr>
                <a:spLocks/>
              </p:cNvSpPr>
              <p:nvPr/>
            </p:nvSpPr>
            <p:spPr bwMode="auto">
              <a:xfrm>
                <a:off x="2737" y="1610"/>
                <a:ext cx="1" cy="24"/>
              </a:xfrm>
              <a:custGeom>
                <a:avLst/>
                <a:gdLst>
                  <a:gd name="T0" fmla="*/ 0 w 2"/>
                  <a:gd name="T1" fmla="*/ 6 h 48"/>
                  <a:gd name="T2" fmla="*/ 0 w 2"/>
                  <a:gd name="T3" fmla="*/ 6 h 48"/>
                  <a:gd name="T4" fmla="*/ 0 w 2"/>
                  <a:gd name="T5" fmla="*/ 6 h 48"/>
                  <a:gd name="T6" fmla="*/ 1 w 2"/>
                  <a:gd name="T7" fmla="*/ 6 h 48"/>
                  <a:gd name="T8" fmla="*/ 1 w 2"/>
                  <a:gd name="T9" fmla="*/ 6 h 48"/>
                  <a:gd name="T10" fmla="*/ 1 w 2"/>
                  <a:gd name="T11" fmla="*/ 6 h 48"/>
                  <a:gd name="T12" fmla="*/ 1 w 2"/>
                  <a:gd name="T13" fmla="*/ 0 h 48"/>
                  <a:gd name="T14" fmla="*/ 0 w 2"/>
                  <a:gd name="T15" fmla="*/ 6 h 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2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30" name="Freeform 1849"/>
              <p:cNvSpPr>
                <a:spLocks/>
              </p:cNvSpPr>
              <p:nvPr/>
            </p:nvSpPr>
            <p:spPr bwMode="auto">
              <a:xfrm>
                <a:off x="2738" y="1610"/>
                <a:ext cx="1" cy="24"/>
              </a:xfrm>
              <a:custGeom>
                <a:avLst/>
                <a:gdLst>
                  <a:gd name="T0" fmla="*/ 0 w 2"/>
                  <a:gd name="T1" fmla="*/ 6 h 48"/>
                  <a:gd name="T2" fmla="*/ 0 w 2"/>
                  <a:gd name="T3" fmla="*/ 6 h 48"/>
                  <a:gd name="T4" fmla="*/ 1 w 2"/>
                  <a:gd name="T5" fmla="*/ 6 h 48"/>
                  <a:gd name="T6" fmla="*/ 1 w 2"/>
                  <a:gd name="T7" fmla="*/ 6 h 48"/>
                  <a:gd name="T8" fmla="*/ 1 w 2"/>
                  <a:gd name="T9" fmla="*/ 6 h 48"/>
                  <a:gd name="T10" fmla="*/ 0 w 2"/>
                  <a:gd name="T11" fmla="*/ 0 h 48"/>
                  <a:gd name="T12" fmla="*/ 0 w 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31" name="Freeform 1850"/>
              <p:cNvSpPr>
                <a:spLocks/>
              </p:cNvSpPr>
              <p:nvPr/>
            </p:nvSpPr>
            <p:spPr bwMode="auto">
              <a:xfrm>
                <a:off x="2738" y="1610"/>
                <a:ext cx="3" cy="24"/>
              </a:xfrm>
              <a:custGeom>
                <a:avLst/>
                <a:gdLst>
                  <a:gd name="T0" fmla="*/ 1 w 6"/>
                  <a:gd name="T1" fmla="*/ 6 h 48"/>
                  <a:gd name="T2" fmla="*/ 1 w 6"/>
                  <a:gd name="T3" fmla="*/ 6 h 48"/>
                  <a:gd name="T4" fmla="*/ 1 w 6"/>
                  <a:gd name="T5" fmla="*/ 6 h 48"/>
                  <a:gd name="T6" fmla="*/ 1 w 6"/>
                  <a:gd name="T7" fmla="*/ 6 h 48"/>
                  <a:gd name="T8" fmla="*/ 1 w 6"/>
                  <a:gd name="T9" fmla="*/ 6 h 48"/>
                  <a:gd name="T10" fmla="*/ 0 w 6"/>
                  <a:gd name="T11" fmla="*/ 0 h 48"/>
                  <a:gd name="T12" fmla="*/ 1 w 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48">
                    <a:moveTo>
                      <a:pt x="2" y="48"/>
                    </a:moveTo>
                    <a:lnTo>
                      <a:pt x="4" y="48"/>
                    </a:lnTo>
                    <a:lnTo>
                      <a:pt x="6" y="48"/>
                    </a:lnTo>
                    <a:lnTo>
                      <a:pt x="0" y="0"/>
                    </a:lnTo>
                    <a:lnTo>
                      <a:pt x="2" y="48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32" name="Freeform 1851"/>
              <p:cNvSpPr>
                <a:spLocks/>
              </p:cNvSpPr>
              <p:nvPr/>
            </p:nvSpPr>
            <p:spPr bwMode="auto">
              <a:xfrm>
                <a:off x="2738" y="1610"/>
                <a:ext cx="4" cy="24"/>
              </a:xfrm>
              <a:custGeom>
                <a:avLst/>
                <a:gdLst>
                  <a:gd name="T0" fmla="*/ 1 w 8"/>
                  <a:gd name="T1" fmla="*/ 6 h 48"/>
                  <a:gd name="T2" fmla="*/ 1 w 8"/>
                  <a:gd name="T3" fmla="*/ 6 h 48"/>
                  <a:gd name="T4" fmla="*/ 1 w 8"/>
                  <a:gd name="T5" fmla="*/ 6 h 48"/>
                  <a:gd name="T6" fmla="*/ 1 w 8"/>
                  <a:gd name="T7" fmla="*/ 6 h 48"/>
                  <a:gd name="T8" fmla="*/ 1 w 8"/>
                  <a:gd name="T9" fmla="*/ 6 h 48"/>
                  <a:gd name="T10" fmla="*/ 0 w 8"/>
                  <a:gd name="T11" fmla="*/ 0 h 48"/>
                  <a:gd name="T12" fmla="*/ 1 w 8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48">
                    <a:moveTo>
                      <a:pt x="6" y="48"/>
                    </a:moveTo>
                    <a:lnTo>
                      <a:pt x="6" y="48"/>
                    </a:lnTo>
                    <a:lnTo>
                      <a:pt x="8" y="48"/>
                    </a:lnTo>
                    <a:lnTo>
                      <a:pt x="0" y="0"/>
                    </a:ln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33" name="Freeform 1852"/>
              <p:cNvSpPr>
                <a:spLocks/>
              </p:cNvSpPr>
              <p:nvPr/>
            </p:nvSpPr>
            <p:spPr bwMode="auto">
              <a:xfrm>
                <a:off x="2738" y="1610"/>
                <a:ext cx="5" cy="24"/>
              </a:xfrm>
              <a:custGeom>
                <a:avLst/>
                <a:gdLst>
                  <a:gd name="T0" fmla="*/ 1 w 10"/>
                  <a:gd name="T1" fmla="*/ 6 h 48"/>
                  <a:gd name="T2" fmla="*/ 1 w 10"/>
                  <a:gd name="T3" fmla="*/ 6 h 48"/>
                  <a:gd name="T4" fmla="*/ 2 w 10"/>
                  <a:gd name="T5" fmla="*/ 6 h 48"/>
                  <a:gd name="T6" fmla="*/ 2 w 10"/>
                  <a:gd name="T7" fmla="*/ 6 h 48"/>
                  <a:gd name="T8" fmla="*/ 2 w 10"/>
                  <a:gd name="T9" fmla="*/ 6 h 48"/>
                  <a:gd name="T10" fmla="*/ 0 w 10"/>
                  <a:gd name="T11" fmla="*/ 0 h 48"/>
                  <a:gd name="T12" fmla="*/ 1 w 10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48">
                    <a:moveTo>
                      <a:pt x="8" y="48"/>
                    </a:moveTo>
                    <a:lnTo>
                      <a:pt x="8" y="48"/>
                    </a:lnTo>
                    <a:lnTo>
                      <a:pt x="10" y="48"/>
                    </a:lnTo>
                    <a:lnTo>
                      <a:pt x="0" y="0"/>
                    </a:lnTo>
                    <a:lnTo>
                      <a:pt x="8" y="48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34" name="Freeform 1853"/>
              <p:cNvSpPr>
                <a:spLocks/>
              </p:cNvSpPr>
              <p:nvPr/>
            </p:nvSpPr>
            <p:spPr bwMode="auto">
              <a:xfrm>
                <a:off x="2738" y="1610"/>
                <a:ext cx="7" cy="24"/>
              </a:xfrm>
              <a:custGeom>
                <a:avLst/>
                <a:gdLst>
                  <a:gd name="T0" fmla="*/ 2 w 14"/>
                  <a:gd name="T1" fmla="*/ 6 h 48"/>
                  <a:gd name="T2" fmla="*/ 2 w 14"/>
                  <a:gd name="T3" fmla="*/ 6 h 48"/>
                  <a:gd name="T4" fmla="*/ 2 w 14"/>
                  <a:gd name="T5" fmla="*/ 6 h 48"/>
                  <a:gd name="T6" fmla="*/ 2 w 14"/>
                  <a:gd name="T7" fmla="*/ 6 h 48"/>
                  <a:gd name="T8" fmla="*/ 2 w 14"/>
                  <a:gd name="T9" fmla="*/ 6 h 48"/>
                  <a:gd name="T10" fmla="*/ 0 w 14"/>
                  <a:gd name="T11" fmla="*/ 0 h 48"/>
                  <a:gd name="T12" fmla="*/ 2 w 14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48">
                    <a:moveTo>
                      <a:pt x="12" y="48"/>
                    </a:moveTo>
                    <a:lnTo>
                      <a:pt x="12" y="48"/>
                    </a:lnTo>
                    <a:lnTo>
                      <a:pt x="14" y="48"/>
                    </a:lnTo>
                    <a:lnTo>
                      <a:pt x="0" y="0"/>
                    </a:lnTo>
                    <a:lnTo>
                      <a:pt x="12" y="48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35" name="Freeform 1854"/>
              <p:cNvSpPr>
                <a:spLocks/>
              </p:cNvSpPr>
              <p:nvPr/>
            </p:nvSpPr>
            <p:spPr bwMode="auto">
              <a:xfrm>
                <a:off x="2738" y="1610"/>
                <a:ext cx="8" cy="24"/>
              </a:xfrm>
              <a:custGeom>
                <a:avLst/>
                <a:gdLst>
                  <a:gd name="T0" fmla="*/ 2 w 16"/>
                  <a:gd name="T1" fmla="*/ 6 h 48"/>
                  <a:gd name="T2" fmla="*/ 2 w 16"/>
                  <a:gd name="T3" fmla="*/ 6 h 48"/>
                  <a:gd name="T4" fmla="*/ 2 w 16"/>
                  <a:gd name="T5" fmla="*/ 6 h 48"/>
                  <a:gd name="T6" fmla="*/ 2 w 16"/>
                  <a:gd name="T7" fmla="*/ 6 h 48"/>
                  <a:gd name="T8" fmla="*/ 2 w 16"/>
                  <a:gd name="T9" fmla="*/ 6 h 48"/>
                  <a:gd name="T10" fmla="*/ 0 w 16"/>
                  <a:gd name="T11" fmla="*/ 0 h 48"/>
                  <a:gd name="T12" fmla="*/ 2 w 1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48">
                    <a:moveTo>
                      <a:pt x="14" y="48"/>
                    </a:moveTo>
                    <a:lnTo>
                      <a:pt x="14" y="48"/>
                    </a:lnTo>
                    <a:lnTo>
                      <a:pt x="16" y="48"/>
                    </a:lnTo>
                    <a:lnTo>
                      <a:pt x="0" y="0"/>
                    </a:lnTo>
                    <a:lnTo>
                      <a:pt x="14" y="48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36" name="Freeform 1855"/>
              <p:cNvSpPr>
                <a:spLocks/>
              </p:cNvSpPr>
              <p:nvPr/>
            </p:nvSpPr>
            <p:spPr bwMode="auto">
              <a:xfrm>
                <a:off x="2738" y="1610"/>
                <a:ext cx="10" cy="24"/>
              </a:xfrm>
              <a:custGeom>
                <a:avLst/>
                <a:gdLst>
                  <a:gd name="T0" fmla="*/ 3 w 19"/>
                  <a:gd name="T1" fmla="*/ 6 h 48"/>
                  <a:gd name="T2" fmla="*/ 3 w 19"/>
                  <a:gd name="T3" fmla="*/ 6 h 48"/>
                  <a:gd name="T4" fmla="*/ 3 w 19"/>
                  <a:gd name="T5" fmla="*/ 6 h 48"/>
                  <a:gd name="T6" fmla="*/ 3 w 19"/>
                  <a:gd name="T7" fmla="*/ 6 h 48"/>
                  <a:gd name="T8" fmla="*/ 3 w 19"/>
                  <a:gd name="T9" fmla="*/ 6 h 48"/>
                  <a:gd name="T10" fmla="*/ 0 w 19"/>
                  <a:gd name="T11" fmla="*/ 0 h 48"/>
                  <a:gd name="T12" fmla="*/ 3 w 19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19" y="48"/>
                    </a:lnTo>
                    <a:lnTo>
                      <a:pt x="0" y="0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37" name="Freeform 1856"/>
              <p:cNvSpPr>
                <a:spLocks/>
              </p:cNvSpPr>
              <p:nvPr/>
            </p:nvSpPr>
            <p:spPr bwMode="auto">
              <a:xfrm>
                <a:off x="2738" y="1610"/>
                <a:ext cx="11" cy="24"/>
              </a:xfrm>
              <a:custGeom>
                <a:avLst/>
                <a:gdLst>
                  <a:gd name="T0" fmla="*/ 3 w 21"/>
                  <a:gd name="T1" fmla="*/ 6 h 48"/>
                  <a:gd name="T2" fmla="*/ 3 w 21"/>
                  <a:gd name="T3" fmla="*/ 6 h 48"/>
                  <a:gd name="T4" fmla="*/ 3 w 21"/>
                  <a:gd name="T5" fmla="*/ 6 h 48"/>
                  <a:gd name="T6" fmla="*/ 3 w 21"/>
                  <a:gd name="T7" fmla="*/ 6 h 48"/>
                  <a:gd name="T8" fmla="*/ 3 w 21"/>
                  <a:gd name="T9" fmla="*/ 6 h 48"/>
                  <a:gd name="T10" fmla="*/ 0 w 21"/>
                  <a:gd name="T11" fmla="*/ 0 h 48"/>
                  <a:gd name="T12" fmla="*/ 3 w 2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48">
                    <a:moveTo>
                      <a:pt x="19" y="48"/>
                    </a:moveTo>
                    <a:lnTo>
                      <a:pt x="19" y="48"/>
                    </a:lnTo>
                    <a:lnTo>
                      <a:pt x="21" y="48"/>
                    </a:lnTo>
                    <a:lnTo>
                      <a:pt x="0" y="0"/>
                    </a:lnTo>
                    <a:lnTo>
                      <a:pt x="19" y="48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38" name="Freeform 1857"/>
              <p:cNvSpPr>
                <a:spLocks/>
              </p:cNvSpPr>
              <p:nvPr/>
            </p:nvSpPr>
            <p:spPr bwMode="auto">
              <a:xfrm>
                <a:off x="2738" y="1610"/>
                <a:ext cx="13" cy="24"/>
              </a:xfrm>
              <a:custGeom>
                <a:avLst/>
                <a:gdLst>
                  <a:gd name="T0" fmla="*/ 3 w 25"/>
                  <a:gd name="T1" fmla="*/ 6 h 48"/>
                  <a:gd name="T2" fmla="*/ 3 w 25"/>
                  <a:gd name="T3" fmla="*/ 6 h 48"/>
                  <a:gd name="T4" fmla="*/ 3 w 25"/>
                  <a:gd name="T5" fmla="*/ 6 h 48"/>
                  <a:gd name="T6" fmla="*/ 3 w 25"/>
                  <a:gd name="T7" fmla="*/ 6 h 48"/>
                  <a:gd name="T8" fmla="*/ 4 w 25"/>
                  <a:gd name="T9" fmla="*/ 6 h 48"/>
                  <a:gd name="T10" fmla="*/ 0 w 25"/>
                  <a:gd name="T11" fmla="*/ 0 h 48"/>
                  <a:gd name="T12" fmla="*/ 3 w 2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48">
                    <a:moveTo>
                      <a:pt x="21" y="48"/>
                    </a:moveTo>
                    <a:lnTo>
                      <a:pt x="23" y="48"/>
                    </a:lnTo>
                    <a:lnTo>
                      <a:pt x="25" y="48"/>
                    </a:lnTo>
                    <a:lnTo>
                      <a:pt x="0" y="0"/>
                    </a:lnTo>
                    <a:lnTo>
                      <a:pt x="21" y="48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39" name="Freeform 1858"/>
              <p:cNvSpPr>
                <a:spLocks/>
              </p:cNvSpPr>
              <p:nvPr/>
            </p:nvSpPr>
            <p:spPr bwMode="auto">
              <a:xfrm>
                <a:off x="2738" y="1610"/>
                <a:ext cx="14" cy="24"/>
              </a:xfrm>
              <a:custGeom>
                <a:avLst/>
                <a:gdLst>
                  <a:gd name="T0" fmla="*/ 4 w 27"/>
                  <a:gd name="T1" fmla="*/ 6 h 48"/>
                  <a:gd name="T2" fmla="*/ 4 w 27"/>
                  <a:gd name="T3" fmla="*/ 6 h 48"/>
                  <a:gd name="T4" fmla="*/ 4 w 27"/>
                  <a:gd name="T5" fmla="*/ 6 h 48"/>
                  <a:gd name="T6" fmla="*/ 4 w 27"/>
                  <a:gd name="T7" fmla="*/ 6 h 48"/>
                  <a:gd name="T8" fmla="*/ 4 w 27"/>
                  <a:gd name="T9" fmla="*/ 6 h 48"/>
                  <a:gd name="T10" fmla="*/ 0 w 27"/>
                  <a:gd name="T11" fmla="*/ 0 h 48"/>
                  <a:gd name="T12" fmla="*/ 4 w 2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48">
                    <a:moveTo>
                      <a:pt x="25" y="48"/>
                    </a:moveTo>
                    <a:lnTo>
                      <a:pt x="25" y="48"/>
                    </a:lnTo>
                    <a:lnTo>
                      <a:pt x="27" y="48"/>
                    </a:lnTo>
                    <a:lnTo>
                      <a:pt x="0" y="0"/>
                    </a:lnTo>
                    <a:lnTo>
                      <a:pt x="25" y="48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40" name="Freeform 1859"/>
              <p:cNvSpPr>
                <a:spLocks/>
              </p:cNvSpPr>
              <p:nvPr/>
            </p:nvSpPr>
            <p:spPr bwMode="auto">
              <a:xfrm>
                <a:off x="2738" y="1610"/>
                <a:ext cx="15" cy="24"/>
              </a:xfrm>
              <a:custGeom>
                <a:avLst/>
                <a:gdLst>
                  <a:gd name="T0" fmla="*/ 3 w 31"/>
                  <a:gd name="T1" fmla="*/ 6 h 48"/>
                  <a:gd name="T2" fmla="*/ 3 w 31"/>
                  <a:gd name="T3" fmla="*/ 6 h 48"/>
                  <a:gd name="T4" fmla="*/ 3 w 31"/>
                  <a:gd name="T5" fmla="*/ 6 h 48"/>
                  <a:gd name="T6" fmla="*/ 3 w 31"/>
                  <a:gd name="T7" fmla="*/ 6 h 48"/>
                  <a:gd name="T8" fmla="*/ 3 w 31"/>
                  <a:gd name="T9" fmla="*/ 6 h 48"/>
                  <a:gd name="T10" fmla="*/ 0 w 31"/>
                  <a:gd name="T11" fmla="*/ 0 h 48"/>
                  <a:gd name="T12" fmla="*/ 3 w 3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48">
                    <a:moveTo>
                      <a:pt x="27" y="48"/>
                    </a:moveTo>
                    <a:lnTo>
                      <a:pt x="29" y="48"/>
                    </a:lnTo>
                    <a:lnTo>
                      <a:pt x="31" y="48"/>
                    </a:lnTo>
                    <a:lnTo>
                      <a:pt x="0" y="0"/>
                    </a:lnTo>
                    <a:lnTo>
                      <a:pt x="27" y="48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41" name="Freeform 1860"/>
              <p:cNvSpPr>
                <a:spLocks/>
              </p:cNvSpPr>
              <p:nvPr/>
            </p:nvSpPr>
            <p:spPr bwMode="auto">
              <a:xfrm>
                <a:off x="2738" y="1610"/>
                <a:ext cx="16" cy="24"/>
              </a:xfrm>
              <a:custGeom>
                <a:avLst/>
                <a:gdLst>
                  <a:gd name="T0" fmla="*/ 3 w 33"/>
                  <a:gd name="T1" fmla="*/ 6 h 48"/>
                  <a:gd name="T2" fmla="*/ 3 w 33"/>
                  <a:gd name="T3" fmla="*/ 6 h 48"/>
                  <a:gd name="T4" fmla="*/ 3 w 33"/>
                  <a:gd name="T5" fmla="*/ 6 h 48"/>
                  <a:gd name="T6" fmla="*/ 4 w 33"/>
                  <a:gd name="T7" fmla="*/ 6 h 48"/>
                  <a:gd name="T8" fmla="*/ 4 w 33"/>
                  <a:gd name="T9" fmla="*/ 6 h 48"/>
                  <a:gd name="T10" fmla="*/ 0 w 33"/>
                  <a:gd name="T11" fmla="*/ 0 h 48"/>
                  <a:gd name="T12" fmla="*/ 3 w 33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48">
                    <a:moveTo>
                      <a:pt x="31" y="48"/>
                    </a:moveTo>
                    <a:lnTo>
                      <a:pt x="31" y="48"/>
                    </a:lnTo>
                    <a:lnTo>
                      <a:pt x="33" y="48"/>
                    </a:lnTo>
                    <a:lnTo>
                      <a:pt x="0" y="0"/>
                    </a:lnTo>
                    <a:lnTo>
                      <a:pt x="31" y="48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42" name="Freeform 1861"/>
              <p:cNvSpPr>
                <a:spLocks/>
              </p:cNvSpPr>
              <p:nvPr/>
            </p:nvSpPr>
            <p:spPr bwMode="auto">
              <a:xfrm>
                <a:off x="2738" y="1610"/>
                <a:ext cx="18" cy="24"/>
              </a:xfrm>
              <a:custGeom>
                <a:avLst/>
                <a:gdLst>
                  <a:gd name="T0" fmla="*/ 4 w 37"/>
                  <a:gd name="T1" fmla="*/ 6 h 48"/>
                  <a:gd name="T2" fmla="*/ 4 w 37"/>
                  <a:gd name="T3" fmla="*/ 6 h 48"/>
                  <a:gd name="T4" fmla="*/ 4 w 37"/>
                  <a:gd name="T5" fmla="*/ 6 h 48"/>
                  <a:gd name="T6" fmla="*/ 4 w 37"/>
                  <a:gd name="T7" fmla="*/ 6 h 48"/>
                  <a:gd name="T8" fmla="*/ 4 w 37"/>
                  <a:gd name="T9" fmla="*/ 6 h 48"/>
                  <a:gd name="T10" fmla="*/ 0 w 37"/>
                  <a:gd name="T11" fmla="*/ 0 h 48"/>
                  <a:gd name="T12" fmla="*/ 4 w 3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48">
                    <a:moveTo>
                      <a:pt x="33" y="48"/>
                    </a:moveTo>
                    <a:lnTo>
                      <a:pt x="35" y="48"/>
                    </a:lnTo>
                    <a:lnTo>
                      <a:pt x="37" y="48"/>
                    </a:lnTo>
                    <a:lnTo>
                      <a:pt x="0" y="0"/>
                    </a:lnTo>
                    <a:lnTo>
                      <a:pt x="33" y="48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43" name="Freeform 1862"/>
              <p:cNvSpPr>
                <a:spLocks/>
              </p:cNvSpPr>
              <p:nvPr/>
            </p:nvSpPr>
            <p:spPr bwMode="auto">
              <a:xfrm>
                <a:off x="2738" y="1610"/>
                <a:ext cx="19" cy="24"/>
              </a:xfrm>
              <a:custGeom>
                <a:avLst/>
                <a:gdLst>
                  <a:gd name="T0" fmla="*/ 4 w 39"/>
                  <a:gd name="T1" fmla="*/ 6 h 48"/>
                  <a:gd name="T2" fmla="*/ 4 w 39"/>
                  <a:gd name="T3" fmla="*/ 6 h 48"/>
                  <a:gd name="T4" fmla="*/ 4 w 39"/>
                  <a:gd name="T5" fmla="*/ 6 h 48"/>
                  <a:gd name="T6" fmla="*/ 4 w 39"/>
                  <a:gd name="T7" fmla="*/ 6 h 48"/>
                  <a:gd name="T8" fmla="*/ 4 w 39"/>
                  <a:gd name="T9" fmla="*/ 6 h 48"/>
                  <a:gd name="T10" fmla="*/ 0 w 39"/>
                  <a:gd name="T11" fmla="*/ 0 h 48"/>
                  <a:gd name="T12" fmla="*/ 4 w 39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48">
                    <a:moveTo>
                      <a:pt x="37" y="48"/>
                    </a:moveTo>
                    <a:lnTo>
                      <a:pt x="37" y="48"/>
                    </a:lnTo>
                    <a:lnTo>
                      <a:pt x="39" y="48"/>
                    </a:lnTo>
                    <a:lnTo>
                      <a:pt x="0" y="0"/>
                    </a:lnTo>
                    <a:lnTo>
                      <a:pt x="37" y="48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44" name="Freeform 1863"/>
              <p:cNvSpPr>
                <a:spLocks/>
              </p:cNvSpPr>
              <p:nvPr/>
            </p:nvSpPr>
            <p:spPr bwMode="auto">
              <a:xfrm>
                <a:off x="2738" y="1610"/>
                <a:ext cx="21" cy="24"/>
              </a:xfrm>
              <a:custGeom>
                <a:avLst/>
                <a:gdLst>
                  <a:gd name="T0" fmla="*/ 5 w 42"/>
                  <a:gd name="T1" fmla="*/ 6 h 48"/>
                  <a:gd name="T2" fmla="*/ 5 w 42"/>
                  <a:gd name="T3" fmla="*/ 6 h 48"/>
                  <a:gd name="T4" fmla="*/ 6 w 42"/>
                  <a:gd name="T5" fmla="*/ 6 h 48"/>
                  <a:gd name="T6" fmla="*/ 6 w 42"/>
                  <a:gd name="T7" fmla="*/ 6 h 48"/>
                  <a:gd name="T8" fmla="*/ 6 w 42"/>
                  <a:gd name="T9" fmla="*/ 6 h 48"/>
                  <a:gd name="T10" fmla="*/ 0 w 42"/>
                  <a:gd name="T11" fmla="*/ 0 h 48"/>
                  <a:gd name="T12" fmla="*/ 5 w 4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48">
                    <a:moveTo>
                      <a:pt x="39" y="48"/>
                    </a:moveTo>
                    <a:lnTo>
                      <a:pt x="39" y="48"/>
                    </a:lnTo>
                    <a:lnTo>
                      <a:pt x="41" y="48"/>
                    </a:lnTo>
                    <a:lnTo>
                      <a:pt x="42" y="48"/>
                    </a:lnTo>
                    <a:lnTo>
                      <a:pt x="0" y="0"/>
                    </a:lnTo>
                    <a:lnTo>
                      <a:pt x="39" y="48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45" name="Freeform 1864"/>
              <p:cNvSpPr>
                <a:spLocks/>
              </p:cNvSpPr>
              <p:nvPr/>
            </p:nvSpPr>
            <p:spPr bwMode="auto">
              <a:xfrm>
                <a:off x="2738" y="1610"/>
                <a:ext cx="22" cy="24"/>
              </a:xfrm>
              <a:custGeom>
                <a:avLst/>
                <a:gdLst>
                  <a:gd name="T0" fmla="*/ 6 w 44"/>
                  <a:gd name="T1" fmla="*/ 6 h 48"/>
                  <a:gd name="T2" fmla="*/ 6 w 44"/>
                  <a:gd name="T3" fmla="*/ 6 h 48"/>
                  <a:gd name="T4" fmla="*/ 6 w 44"/>
                  <a:gd name="T5" fmla="*/ 6 h 48"/>
                  <a:gd name="T6" fmla="*/ 6 w 44"/>
                  <a:gd name="T7" fmla="*/ 6 h 48"/>
                  <a:gd name="T8" fmla="*/ 6 w 44"/>
                  <a:gd name="T9" fmla="*/ 6 h 48"/>
                  <a:gd name="T10" fmla="*/ 0 w 44"/>
                  <a:gd name="T11" fmla="*/ 0 h 48"/>
                  <a:gd name="T12" fmla="*/ 6 w 44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" h="48">
                    <a:moveTo>
                      <a:pt x="42" y="48"/>
                    </a:moveTo>
                    <a:lnTo>
                      <a:pt x="42" y="48"/>
                    </a:lnTo>
                    <a:lnTo>
                      <a:pt x="44" y="48"/>
                    </a:lnTo>
                    <a:lnTo>
                      <a:pt x="0" y="0"/>
                    </a:lnTo>
                    <a:lnTo>
                      <a:pt x="42" y="48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46" name="Freeform 1865"/>
              <p:cNvSpPr>
                <a:spLocks/>
              </p:cNvSpPr>
              <p:nvPr/>
            </p:nvSpPr>
            <p:spPr bwMode="auto">
              <a:xfrm>
                <a:off x="2738" y="1610"/>
                <a:ext cx="24" cy="24"/>
              </a:xfrm>
              <a:custGeom>
                <a:avLst/>
                <a:gdLst>
                  <a:gd name="T0" fmla="*/ 6 w 48"/>
                  <a:gd name="T1" fmla="*/ 6 h 48"/>
                  <a:gd name="T2" fmla="*/ 6 w 48"/>
                  <a:gd name="T3" fmla="*/ 6 h 48"/>
                  <a:gd name="T4" fmla="*/ 6 w 48"/>
                  <a:gd name="T5" fmla="*/ 6 h 48"/>
                  <a:gd name="T6" fmla="*/ 6 w 48"/>
                  <a:gd name="T7" fmla="*/ 6 h 48"/>
                  <a:gd name="T8" fmla="*/ 6 w 48"/>
                  <a:gd name="T9" fmla="*/ 6 h 48"/>
                  <a:gd name="T10" fmla="*/ 0 w 48"/>
                  <a:gd name="T11" fmla="*/ 0 h 48"/>
                  <a:gd name="T12" fmla="*/ 6 w 48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46" y="48"/>
                    </a:moveTo>
                    <a:lnTo>
                      <a:pt x="46" y="48"/>
                    </a:lnTo>
                    <a:lnTo>
                      <a:pt x="48" y="48"/>
                    </a:lnTo>
                    <a:lnTo>
                      <a:pt x="0" y="0"/>
                    </a:lnTo>
                    <a:lnTo>
                      <a:pt x="46" y="48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47" name="Freeform 1866"/>
              <p:cNvSpPr>
                <a:spLocks/>
              </p:cNvSpPr>
              <p:nvPr/>
            </p:nvSpPr>
            <p:spPr bwMode="auto">
              <a:xfrm>
                <a:off x="2738" y="1610"/>
                <a:ext cx="25" cy="24"/>
              </a:xfrm>
              <a:custGeom>
                <a:avLst/>
                <a:gdLst>
                  <a:gd name="T0" fmla="*/ 6 w 50"/>
                  <a:gd name="T1" fmla="*/ 6 h 48"/>
                  <a:gd name="T2" fmla="*/ 6 w 50"/>
                  <a:gd name="T3" fmla="*/ 6 h 48"/>
                  <a:gd name="T4" fmla="*/ 7 w 50"/>
                  <a:gd name="T5" fmla="*/ 6 h 48"/>
                  <a:gd name="T6" fmla="*/ 7 w 50"/>
                  <a:gd name="T7" fmla="*/ 6 h 48"/>
                  <a:gd name="T8" fmla="*/ 7 w 50"/>
                  <a:gd name="T9" fmla="*/ 6 h 48"/>
                  <a:gd name="T10" fmla="*/ 0 w 50"/>
                  <a:gd name="T11" fmla="*/ 0 h 48"/>
                  <a:gd name="T12" fmla="*/ 6 w 50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" h="48">
                    <a:moveTo>
                      <a:pt x="48" y="48"/>
                    </a:moveTo>
                    <a:lnTo>
                      <a:pt x="48" y="48"/>
                    </a:lnTo>
                    <a:lnTo>
                      <a:pt x="50" y="48"/>
                    </a:lnTo>
                    <a:lnTo>
                      <a:pt x="0" y="0"/>
                    </a:lnTo>
                    <a:lnTo>
                      <a:pt x="48" y="48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48" name="Freeform 1867"/>
              <p:cNvSpPr>
                <a:spLocks/>
              </p:cNvSpPr>
              <p:nvPr/>
            </p:nvSpPr>
            <p:spPr bwMode="auto">
              <a:xfrm>
                <a:off x="2738" y="1610"/>
                <a:ext cx="27" cy="24"/>
              </a:xfrm>
              <a:custGeom>
                <a:avLst/>
                <a:gdLst>
                  <a:gd name="T0" fmla="*/ 7 w 54"/>
                  <a:gd name="T1" fmla="*/ 6 h 48"/>
                  <a:gd name="T2" fmla="*/ 7 w 54"/>
                  <a:gd name="T3" fmla="*/ 6 h 48"/>
                  <a:gd name="T4" fmla="*/ 7 w 54"/>
                  <a:gd name="T5" fmla="*/ 6 h 48"/>
                  <a:gd name="T6" fmla="*/ 7 w 54"/>
                  <a:gd name="T7" fmla="*/ 6 h 48"/>
                  <a:gd name="T8" fmla="*/ 7 w 54"/>
                  <a:gd name="T9" fmla="*/ 6 h 48"/>
                  <a:gd name="T10" fmla="*/ 0 w 54"/>
                  <a:gd name="T11" fmla="*/ 0 h 48"/>
                  <a:gd name="T12" fmla="*/ 7 w 54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48">
                    <a:moveTo>
                      <a:pt x="52" y="48"/>
                    </a:moveTo>
                    <a:lnTo>
                      <a:pt x="52" y="48"/>
                    </a:lnTo>
                    <a:lnTo>
                      <a:pt x="54" y="48"/>
                    </a:lnTo>
                    <a:lnTo>
                      <a:pt x="0" y="0"/>
                    </a:lnTo>
                    <a:lnTo>
                      <a:pt x="52" y="48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49" name="Freeform 1868"/>
              <p:cNvSpPr>
                <a:spLocks/>
              </p:cNvSpPr>
              <p:nvPr/>
            </p:nvSpPr>
            <p:spPr bwMode="auto">
              <a:xfrm>
                <a:off x="2738" y="1610"/>
                <a:ext cx="29" cy="24"/>
              </a:xfrm>
              <a:custGeom>
                <a:avLst/>
                <a:gdLst>
                  <a:gd name="T0" fmla="*/ 7 w 58"/>
                  <a:gd name="T1" fmla="*/ 6 h 48"/>
                  <a:gd name="T2" fmla="*/ 7 w 58"/>
                  <a:gd name="T3" fmla="*/ 6 h 48"/>
                  <a:gd name="T4" fmla="*/ 7 w 58"/>
                  <a:gd name="T5" fmla="*/ 6 h 48"/>
                  <a:gd name="T6" fmla="*/ 8 w 58"/>
                  <a:gd name="T7" fmla="*/ 6 h 48"/>
                  <a:gd name="T8" fmla="*/ 8 w 58"/>
                  <a:gd name="T9" fmla="*/ 6 h 48"/>
                  <a:gd name="T10" fmla="*/ 0 w 58"/>
                  <a:gd name="T11" fmla="*/ 0 h 48"/>
                  <a:gd name="T12" fmla="*/ 7 w 58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8" h="48">
                    <a:moveTo>
                      <a:pt x="54" y="48"/>
                    </a:moveTo>
                    <a:lnTo>
                      <a:pt x="56" y="48"/>
                    </a:lnTo>
                    <a:lnTo>
                      <a:pt x="58" y="48"/>
                    </a:lnTo>
                    <a:lnTo>
                      <a:pt x="0" y="0"/>
                    </a:lnTo>
                    <a:lnTo>
                      <a:pt x="54" y="48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50" name="Freeform 1869"/>
              <p:cNvSpPr>
                <a:spLocks/>
              </p:cNvSpPr>
              <p:nvPr/>
            </p:nvSpPr>
            <p:spPr bwMode="auto">
              <a:xfrm>
                <a:off x="2738" y="1610"/>
                <a:ext cx="31" cy="24"/>
              </a:xfrm>
              <a:custGeom>
                <a:avLst/>
                <a:gdLst>
                  <a:gd name="T0" fmla="*/ 8 w 62"/>
                  <a:gd name="T1" fmla="*/ 6 h 48"/>
                  <a:gd name="T2" fmla="*/ 8 w 62"/>
                  <a:gd name="T3" fmla="*/ 6 h 48"/>
                  <a:gd name="T4" fmla="*/ 8 w 62"/>
                  <a:gd name="T5" fmla="*/ 6 h 48"/>
                  <a:gd name="T6" fmla="*/ 8 w 62"/>
                  <a:gd name="T7" fmla="*/ 6 h 48"/>
                  <a:gd name="T8" fmla="*/ 8 w 62"/>
                  <a:gd name="T9" fmla="*/ 6 h 48"/>
                  <a:gd name="T10" fmla="*/ 0 w 62"/>
                  <a:gd name="T11" fmla="*/ 0 h 48"/>
                  <a:gd name="T12" fmla="*/ 8 w 6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" h="48">
                    <a:moveTo>
                      <a:pt x="58" y="48"/>
                    </a:moveTo>
                    <a:lnTo>
                      <a:pt x="58" y="48"/>
                    </a:lnTo>
                    <a:lnTo>
                      <a:pt x="60" y="48"/>
                    </a:lnTo>
                    <a:lnTo>
                      <a:pt x="62" y="48"/>
                    </a:lnTo>
                    <a:lnTo>
                      <a:pt x="0" y="0"/>
                    </a:lnTo>
                    <a:lnTo>
                      <a:pt x="58" y="48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51" name="Freeform 1870"/>
              <p:cNvSpPr>
                <a:spLocks/>
              </p:cNvSpPr>
              <p:nvPr/>
            </p:nvSpPr>
            <p:spPr bwMode="auto">
              <a:xfrm>
                <a:off x="2738" y="1610"/>
                <a:ext cx="33" cy="24"/>
              </a:xfrm>
              <a:custGeom>
                <a:avLst/>
                <a:gdLst>
                  <a:gd name="T0" fmla="*/ 8 w 66"/>
                  <a:gd name="T1" fmla="*/ 6 h 48"/>
                  <a:gd name="T2" fmla="*/ 8 w 66"/>
                  <a:gd name="T3" fmla="*/ 6 h 48"/>
                  <a:gd name="T4" fmla="*/ 8 w 66"/>
                  <a:gd name="T5" fmla="*/ 6 h 48"/>
                  <a:gd name="T6" fmla="*/ 8 w 66"/>
                  <a:gd name="T7" fmla="*/ 6 h 48"/>
                  <a:gd name="T8" fmla="*/ 9 w 66"/>
                  <a:gd name="T9" fmla="*/ 6 h 48"/>
                  <a:gd name="T10" fmla="*/ 0 w 66"/>
                  <a:gd name="T11" fmla="*/ 0 h 48"/>
                  <a:gd name="T12" fmla="*/ 8 w 6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" h="48">
                    <a:moveTo>
                      <a:pt x="62" y="48"/>
                    </a:moveTo>
                    <a:lnTo>
                      <a:pt x="62" y="48"/>
                    </a:lnTo>
                    <a:lnTo>
                      <a:pt x="64" y="48"/>
                    </a:lnTo>
                    <a:lnTo>
                      <a:pt x="66" y="48"/>
                    </a:lnTo>
                    <a:lnTo>
                      <a:pt x="0" y="0"/>
                    </a:lnTo>
                    <a:lnTo>
                      <a:pt x="62" y="48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52" name="Freeform 1871"/>
              <p:cNvSpPr>
                <a:spLocks/>
              </p:cNvSpPr>
              <p:nvPr/>
            </p:nvSpPr>
            <p:spPr bwMode="auto">
              <a:xfrm>
                <a:off x="2738" y="1610"/>
                <a:ext cx="34" cy="24"/>
              </a:xfrm>
              <a:custGeom>
                <a:avLst/>
                <a:gdLst>
                  <a:gd name="T0" fmla="*/ 9 w 67"/>
                  <a:gd name="T1" fmla="*/ 6 h 48"/>
                  <a:gd name="T2" fmla="*/ 9 w 67"/>
                  <a:gd name="T3" fmla="*/ 6 h 48"/>
                  <a:gd name="T4" fmla="*/ 9 w 67"/>
                  <a:gd name="T5" fmla="*/ 6 h 48"/>
                  <a:gd name="T6" fmla="*/ 9 w 67"/>
                  <a:gd name="T7" fmla="*/ 6 h 48"/>
                  <a:gd name="T8" fmla="*/ 9 w 67"/>
                  <a:gd name="T9" fmla="*/ 6 h 48"/>
                  <a:gd name="T10" fmla="*/ 0 w 67"/>
                  <a:gd name="T11" fmla="*/ 0 h 48"/>
                  <a:gd name="T12" fmla="*/ 9 w 6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" h="48">
                    <a:moveTo>
                      <a:pt x="66" y="48"/>
                    </a:moveTo>
                    <a:lnTo>
                      <a:pt x="66" y="48"/>
                    </a:lnTo>
                    <a:lnTo>
                      <a:pt x="67" y="48"/>
                    </a:lnTo>
                    <a:lnTo>
                      <a:pt x="0" y="0"/>
                    </a:lnTo>
                    <a:lnTo>
                      <a:pt x="66" y="48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53" name="Freeform 1872"/>
              <p:cNvSpPr>
                <a:spLocks/>
              </p:cNvSpPr>
              <p:nvPr/>
            </p:nvSpPr>
            <p:spPr bwMode="auto">
              <a:xfrm>
                <a:off x="2738" y="1610"/>
                <a:ext cx="37" cy="24"/>
              </a:xfrm>
              <a:custGeom>
                <a:avLst/>
                <a:gdLst>
                  <a:gd name="T0" fmla="*/ 9 w 73"/>
                  <a:gd name="T1" fmla="*/ 6 h 48"/>
                  <a:gd name="T2" fmla="*/ 9 w 73"/>
                  <a:gd name="T3" fmla="*/ 6 h 48"/>
                  <a:gd name="T4" fmla="*/ 9 w 73"/>
                  <a:gd name="T5" fmla="*/ 6 h 48"/>
                  <a:gd name="T6" fmla="*/ 9 w 73"/>
                  <a:gd name="T7" fmla="*/ 6 h 48"/>
                  <a:gd name="T8" fmla="*/ 10 w 73"/>
                  <a:gd name="T9" fmla="*/ 6 h 48"/>
                  <a:gd name="T10" fmla="*/ 0 w 73"/>
                  <a:gd name="T11" fmla="*/ 0 h 48"/>
                  <a:gd name="T12" fmla="*/ 9 w 73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3" h="48">
                    <a:moveTo>
                      <a:pt x="69" y="48"/>
                    </a:moveTo>
                    <a:lnTo>
                      <a:pt x="69" y="48"/>
                    </a:lnTo>
                    <a:lnTo>
                      <a:pt x="71" y="48"/>
                    </a:lnTo>
                    <a:lnTo>
                      <a:pt x="73" y="48"/>
                    </a:lnTo>
                    <a:lnTo>
                      <a:pt x="0" y="0"/>
                    </a:lnTo>
                    <a:lnTo>
                      <a:pt x="69" y="48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54" name="Freeform 1873"/>
              <p:cNvSpPr>
                <a:spLocks/>
              </p:cNvSpPr>
              <p:nvPr/>
            </p:nvSpPr>
            <p:spPr bwMode="auto">
              <a:xfrm>
                <a:off x="2738" y="1610"/>
                <a:ext cx="38" cy="24"/>
              </a:xfrm>
              <a:custGeom>
                <a:avLst/>
                <a:gdLst>
                  <a:gd name="T0" fmla="*/ 9 w 75"/>
                  <a:gd name="T1" fmla="*/ 6 h 48"/>
                  <a:gd name="T2" fmla="*/ 10 w 75"/>
                  <a:gd name="T3" fmla="*/ 6 h 48"/>
                  <a:gd name="T4" fmla="*/ 10 w 75"/>
                  <a:gd name="T5" fmla="*/ 6 h 48"/>
                  <a:gd name="T6" fmla="*/ 10 w 75"/>
                  <a:gd name="T7" fmla="*/ 6 h 48"/>
                  <a:gd name="T8" fmla="*/ 10 w 75"/>
                  <a:gd name="T9" fmla="*/ 6 h 48"/>
                  <a:gd name="T10" fmla="*/ 0 w 75"/>
                  <a:gd name="T11" fmla="*/ 0 h 48"/>
                  <a:gd name="T12" fmla="*/ 9 w 7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48">
                    <a:moveTo>
                      <a:pt x="71" y="48"/>
                    </a:moveTo>
                    <a:lnTo>
                      <a:pt x="73" y="48"/>
                    </a:lnTo>
                    <a:lnTo>
                      <a:pt x="75" y="48"/>
                    </a:lnTo>
                    <a:lnTo>
                      <a:pt x="0" y="0"/>
                    </a:lnTo>
                    <a:lnTo>
                      <a:pt x="71" y="48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55" name="Freeform 1874"/>
              <p:cNvSpPr>
                <a:spLocks/>
              </p:cNvSpPr>
              <p:nvPr/>
            </p:nvSpPr>
            <p:spPr bwMode="auto">
              <a:xfrm>
                <a:off x="2738" y="1610"/>
                <a:ext cx="39" cy="24"/>
              </a:xfrm>
              <a:custGeom>
                <a:avLst/>
                <a:gdLst>
                  <a:gd name="T0" fmla="*/ 9 w 79"/>
                  <a:gd name="T1" fmla="*/ 6 h 48"/>
                  <a:gd name="T2" fmla="*/ 9 w 79"/>
                  <a:gd name="T3" fmla="*/ 6 h 48"/>
                  <a:gd name="T4" fmla="*/ 9 w 79"/>
                  <a:gd name="T5" fmla="*/ 6 h 48"/>
                  <a:gd name="T6" fmla="*/ 9 w 79"/>
                  <a:gd name="T7" fmla="*/ 6 h 48"/>
                  <a:gd name="T8" fmla="*/ 9 w 79"/>
                  <a:gd name="T9" fmla="*/ 6 h 48"/>
                  <a:gd name="T10" fmla="*/ 0 w 79"/>
                  <a:gd name="T11" fmla="*/ 0 h 48"/>
                  <a:gd name="T12" fmla="*/ 9 w 79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9" h="48">
                    <a:moveTo>
                      <a:pt x="75" y="48"/>
                    </a:moveTo>
                    <a:lnTo>
                      <a:pt x="77" y="48"/>
                    </a:lnTo>
                    <a:lnTo>
                      <a:pt x="79" y="48"/>
                    </a:lnTo>
                    <a:lnTo>
                      <a:pt x="0" y="0"/>
                    </a:lnTo>
                    <a:lnTo>
                      <a:pt x="75" y="48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56" name="Freeform 1875"/>
              <p:cNvSpPr>
                <a:spLocks/>
              </p:cNvSpPr>
              <p:nvPr/>
            </p:nvSpPr>
            <p:spPr bwMode="auto">
              <a:xfrm>
                <a:off x="2738" y="1610"/>
                <a:ext cx="41" cy="24"/>
              </a:xfrm>
              <a:custGeom>
                <a:avLst/>
                <a:gdLst>
                  <a:gd name="T0" fmla="*/ 9 w 83"/>
                  <a:gd name="T1" fmla="*/ 6 h 48"/>
                  <a:gd name="T2" fmla="*/ 10 w 83"/>
                  <a:gd name="T3" fmla="*/ 6 h 48"/>
                  <a:gd name="T4" fmla="*/ 10 w 83"/>
                  <a:gd name="T5" fmla="*/ 6 h 48"/>
                  <a:gd name="T6" fmla="*/ 10 w 83"/>
                  <a:gd name="T7" fmla="*/ 6 h 48"/>
                  <a:gd name="T8" fmla="*/ 10 w 83"/>
                  <a:gd name="T9" fmla="*/ 6 h 48"/>
                  <a:gd name="T10" fmla="*/ 0 w 83"/>
                  <a:gd name="T11" fmla="*/ 0 h 48"/>
                  <a:gd name="T12" fmla="*/ 9 w 83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3" h="48">
                    <a:moveTo>
                      <a:pt x="79" y="48"/>
                    </a:moveTo>
                    <a:lnTo>
                      <a:pt x="81" y="48"/>
                    </a:lnTo>
                    <a:lnTo>
                      <a:pt x="83" y="48"/>
                    </a:lnTo>
                    <a:lnTo>
                      <a:pt x="0" y="0"/>
                    </a:lnTo>
                    <a:lnTo>
                      <a:pt x="79" y="48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57" name="Freeform 1876"/>
              <p:cNvSpPr>
                <a:spLocks/>
              </p:cNvSpPr>
              <p:nvPr/>
            </p:nvSpPr>
            <p:spPr bwMode="auto">
              <a:xfrm>
                <a:off x="2738" y="1610"/>
                <a:ext cx="43" cy="24"/>
              </a:xfrm>
              <a:custGeom>
                <a:avLst/>
                <a:gdLst>
                  <a:gd name="T0" fmla="*/ 10 w 87"/>
                  <a:gd name="T1" fmla="*/ 6 h 48"/>
                  <a:gd name="T2" fmla="*/ 10 w 87"/>
                  <a:gd name="T3" fmla="*/ 6 h 48"/>
                  <a:gd name="T4" fmla="*/ 10 w 87"/>
                  <a:gd name="T5" fmla="*/ 6 h 48"/>
                  <a:gd name="T6" fmla="*/ 10 w 87"/>
                  <a:gd name="T7" fmla="*/ 6 h 48"/>
                  <a:gd name="T8" fmla="*/ 10 w 87"/>
                  <a:gd name="T9" fmla="*/ 6 h 48"/>
                  <a:gd name="T10" fmla="*/ 0 w 87"/>
                  <a:gd name="T11" fmla="*/ 0 h 48"/>
                  <a:gd name="T12" fmla="*/ 10 w 8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" h="48">
                    <a:moveTo>
                      <a:pt x="83" y="48"/>
                    </a:moveTo>
                    <a:lnTo>
                      <a:pt x="85" y="48"/>
                    </a:lnTo>
                    <a:lnTo>
                      <a:pt x="87" y="48"/>
                    </a:lnTo>
                    <a:lnTo>
                      <a:pt x="0" y="0"/>
                    </a:lnTo>
                    <a:lnTo>
                      <a:pt x="83" y="48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58" name="Freeform 1877"/>
              <p:cNvSpPr>
                <a:spLocks/>
              </p:cNvSpPr>
              <p:nvPr/>
            </p:nvSpPr>
            <p:spPr bwMode="auto">
              <a:xfrm>
                <a:off x="2738" y="1610"/>
                <a:ext cx="46" cy="24"/>
              </a:xfrm>
              <a:custGeom>
                <a:avLst/>
                <a:gdLst>
                  <a:gd name="T0" fmla="*/ 12 w 92"/>
                  <a:gd name="T1" fmla="*/ 6 h 48"/>
                  <a:gd name="T2" fmla="*/ 12 w 92"/>
                  <a:gd name="T3" fmla="*/ 6 h 48"/>
                  <a:gd name="T4" fmla="*/ 12 w 92"/>
                  <a:gd name="T5" fmla="*/ 6 h 48"/>
                  <a:gd name="T6" fmla="*/ 12 w 92"/>
                  <a:gd name="T7" fmla="*/ 6 h 48"/>
                  <a:gd name="T8" fmla="*/ 12 w 92"/>
                  <a:gd name="T9" fmla="*/ 6 h 48"/>
                  <a:gd name="T10" fmla="*/ 0 w 92"/>
                  <a:gd name="T11" fmla="*/ 0 h 48"/>
                  <a:gd name="T12" fmla="*/ 12 w 9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2" h="48">
                    <a:moveTo>
                      <a:pt x="89" y="48"/>
                    </a:moveTo>
                    <a:lnTo>
                      <a:pt x="89" y="48"/>
                    </a:lnTo>
                    <a:lnTo>
                      <a:pt x="90" y="48"/>
                    </a:lnTo>
                    <a:lnTo>
                      <a:pt x="92" y="48"/>
                    </a:lnTo>
                    <a:lnTo>
                      <a:pt x="0" y="0"/>
                    </a:lnTo>
                    <a:lnTo>
                      <a:pt x="89" y="48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59" name="Freeform 1878"/>
              <p:cNvSpPr>
                <a:spLocks/>
              </p:cNvSpPr>
              <p:nvPr/>
            </p:nvSpPr>
            <p:spPr bwMode="auto">
              <a:xfrm>
                <a:off x="2738" y="1610"/>
                <a:ext cx="48" cy="24"/>
              </a:xfrm>
              <a:custGeom>
                <a:avLst/>
                <a:gdLst>
                  <a:gd name="T0" fmla="*/ 12 w 96"/>
                  <a:gd name="T1" fmla="*/ 6 h 48"/>
                  <a:gd name="T2" fmla="*/ 12 w 96"/>
                  <a:gd name="T3" fmla="*/ 6 h 48"/>
                  <a:gd name="T4" fmla="*/ 12 w 96"/>
                  <a:gd name="T5" fmla="*/ 6 h 48"/>
                  <a:gd name="T6" fmla="*/ 12 w 96"/>
                  <a:gd name="T7" fmla="*/ 6 h 48"/>
                  <a:gd name="T8" fmla="*/ 12 w 96"/>
                  <a:gd name="T9" fmla="*/ 6 h 48"/>
                  <a:gd name="T10" fmla="*/ 0 w 96"/>
                  <a:gd name="T11" fmla="*/ 0 h 48"/>
                  <a:gd name="T12" fmla="*/ 12 w 9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6" h="48">
                    <a:moveTo>
                      <a:pt x="92" y="48"/>
                    </a:moveTo>
                    <a:lnTo>
                      <a:pt x="92" y="48"/>
                    </a:lnTo>
                    <a:lnTo>
                      <a:pt x="94" y="48"/>
                    </a:lnTo>
                    <a:lnTo>
                      <a:pt x="96" y="48"/>
                    </a:lnTo>
                    <a:lnTo>
                      <a:pt x="0" y="0"/>
                    </a:lnTo>
                    <a:lnTo>
                      <a:pt x="92" y="48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60" name="Freeform 1879"/>
              <p:cNvSpPr>
                <a:spLocks/>
              </p:cNvSpPr>
              <p:nvPr/>
            </p:nvSpPr>
            <p:spPr bwMode="auto">
              <a:xfrm>
                <a:off x="2738" y="1610"/>
                <a:ext cx="51" cy="24"/>
              </a:xfrm>
              <a:custGeom>
                <a:avLst/>
                <a:gdLst>
                  <a:gd name="T0" fmla="*/ 12 w 102"/>
                  <a:gd name="T1" fmla="*/ 6 h 48"/>
                  <a:gd name="T2" fmla="*/ 13 w 102"/>
                  <a:gd name="T3" fmla="*/ 6 h 48"/>
                  <a:gd name="T4" fmla="*/ 13 w 102"/>
                  <a:gd name="T5" fmla="*/ 6 h 48"/>
                  <a:gd name="T6" fmla="*/ 13 w 102"/>
                  <a:gd name="T7" fmla="*/ 6 h 48"/>
                  <a:gd name="T8" fmla="*/ 13 w 102"/>
                  <a:gd name="T9" fmla="*/ 6 h 48"/>
                  <a:gd name="T10" fmla="*/ 0 w 102"/>
                  <a:gd name="T11" fmla="*/ 0 h 48"/>
                  <a:gd name="T12" fmla="*/ 12 w 10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2" h="48">
                    <a:moveTo>
                      <a:pt x="96" y="48"/>
                    </a:moveTo>
                    <a:lnTo>
                      <a:pt x="98" y="48"/>
                    </a:lnTo>
                    <a:lnTo>
                      <a:pt x="100" y="48"/>
                    </a:lnTo>
                    <a:lnTo>
                      <a:pt x="102" y="48"/>
                    </a:lnTo>
                    <a:lnTo>
                      <a:pt x="0" y="0"/>
                    </a:lnTo>
                    <a:lnTo>
                      <a:pt x="96" y="48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61" name="Freeform 1880"/>
              <p:cNvSpPr>
                <a:spLocks/>
              </p:cNvSpPr>
              <p:nvPr/>
            </p:nvSpPr>
            <p:spPr bwMode="auto">
              <a:xfrm>
                <a:off x="2738" y="1610"/>
                <a:ext cx="53" cy="24"/>
              </a:xfrm>
              <a:custGeom>
                <a:avLst/>
                <a:gdLst>
                  <a:gd name="T0" fmla="*/ 13 w 106"/>
                  <a:gd name="T1" fmla="*/ 6 h 48"/>
                  <a:gd name="T2" fmla="*/ 13 w 106"/>
                  <a:gd name="T3" fmla="*/ 6 h 48"/>
                  <a:gd name="T4" fmla="*/ 13 w 106"/>
                  <a:gd name="T5" fmla="*/ 6 h 48"/>
                  <a:gd name="T6" fmla="*/ 13 w 106"/>
                  <a:gd name="T7" fmla="*/ 6 h 48"/>
                  <a:gd name="T8" fmla="*/ 14 w 106"/>
                  <a:gd name="T9" fmla="*/ 6 h 48"/>
                  <a:gd name="T10" fmla="*/ 0 w 106"/>
                  <a:gd name="T11" fmla="*/ 0 h 48"/>
                  <a:gd name="T12" fmla="*/ 13 w 10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6" h="48">
                    <a:moveTo>
                      <a:pt x="100" y="48"/>
                    </a:moveTo>
                    <a:lnTo>
                      <a:pt x="102" y="48"/>
                    </a:lnTo>
                    <a:lnTo>
                      <a:pt x="104" y="48"/>
                    </a:lnTo>
                    <a:lnTo>
                      <a:pt x="106" y="48"/>
                    </a:lnTo>
                    <a:lnTo>
                      <a:pt x="0" y="0"/>
                    </a:lnTo>
                    <a:lnTo>
                      <a:pt x="100" y="4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62" name="Freeform 1881"/>
              <p:cNvSpPr>
                <a:spLocks/>
              </p:cNvSpPr>
              <p:nvPr/>
            </p:nvSpPr>
            <p:spPr bwMode="auto">
              <a:xfrm>
                <a:off x="2738" y="1610"/>
                <a:ext cx="56" cy="24"/>
              </a:xfrm>
              <a:custGeom>
                <a:avLst/>
                <a:gdLst>
                  <a:gd name="T0" fmla="*/ 14 w 112"/>
                  <a:gd name="T1" fmla="*/ 6 h 48"/>
                  <a:gd name="T2" fmla="*/ 14 w 112"/>
                  <a:gd name="T3" fmla="*/ 6 h 48"/>
                  <a:gd name="T4" fmla="*/ 14 w 112"/>
                  <a:gd name="T5" fmla="*/ 6 h 48"/>
                  <a:gd name="T6" fmla="*/ 14 w 112"/>
                  <a:gd name="T7" fmla="*/ 6 h 48"/>
                  <a:gd name="T8" fmla="*/ 14 w 112"/>
                  <a:gd name="T9" fmla="*/ 6 h 48"/>
                  <a:gd name="T10" fmla="*/ 0 w 112"/>
                  <a:gd name="T11" fmla="*/ 0 h 48"/>
                  <a:gd name="T12" fmla="*/ 14 w 11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2" h="48">
                    <a:moveTo>
                      <a:pt x="106" y="48"/>
                    </a:moveTo>
                    <a:lnTo>
                      <a:pt x="108" y="48"/>
                    </a:lnTo>
                    <a:lnTo>
                      <a:pt x="110" y="48"/>
                    </a:lnTo>
                    <a:lnTo>
                      <a:pt x="112" y="48"/>
                    </a:lnTo>
                    <a:lnTo>
                      <a:pt x="0" y="0"/>
                    </a:lnTo>
                    <a:lnTo>
                      <a:pt x="106" y="48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63" name="Freeform 1882"/>
              <p:cNvSpPr>
                <a:spLocks/>
              </p:cNvSpPr>
              <p:nvPr/>
            </p:nvSpPr>
            <p:spPr bwMode="auto">
              <a:xfrm>
                <a:off x="2738" y="1610"/>
                <a:ext cx="58" cy="24"/>
              </a:xfrm>
              <a:custGeom>
                <a:avLst/>
                <a:gdLst>
                  <a:gd name="T0" fmla="*/ 14 w 115"/>
                  <a:gd name="T1" fmla="*/ 6 h 48"/>
                  <a:gd name="T2" fmla="*/ 14 w 115"/>
                  <a:gd name="T3" fmla="*/ 6 h 48"/>
                  <a:gd name="T4" fmla="*/ 15 w 115"/>
                  <a:gd name="T5" fmla="*/ 6 h 48"/>
                  <a:gd name="T6" fmla="*/ 15 w 115"/>
                  <a:gd name="T7" fmla="*/ 6 h 48"/>
                  <a:gd name="T8" fmla="*/ 15 w 115"/>
                  <a:gd name="T9" fmla="*/ 6 h 48"/>
                  <a:gd name="T10" fmla="*/ 0 w 115"/>
                  <a:gd name="T11" fmla="*/ 0 h 48"/>
                  <a:gd name="T12" fmla="*/ 14 w 11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5" h="48">
                    <a:moveTo>
                      <a:pt x="112" y="48"/>
                    </a:moveTo>
                    <a:lnTo>
                      <a:pt x="112" y="48"/>
                    </a:lnTo>
                    <a:lnTo>
                      <a:pt x="114" y="48"/>
                    </a:lnTo>
                    <a:lnTo>
                      <a:pt x="115" y="48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64" name="Freeform 1883"/>
              <p:cNvSpPr>
                <a:spLocks/>
              </p:cNvSpPr>
              <p:nvPr/>
            </p:nvSpPr>
            <p:spPr bwMode="auto">
              <a:xfrm>
                <a:off x="2738" y="1610"/>
                <a:ext cx="61" cy="24"/>
              </a:xfrm>
              <a:custGeom>
                <a:avLst/>
                <a:gdLst>
                  <a:gd name="T0" fmla="*/ 15 w 121"/>
                  <a:gd name="T1" fmla="*/ 6 h 48"/>
                  <a:gd name="T2" fmla="*/ 15 w 121"/>
                  <a:gd name="T3" fmla="*/ 6 h 48"/>
                  <a:gd name="T4" fmla="*/ 15 w 121"/>
                  <a:gd name="T5" fmla="*/ 6 h 48"/>
                  <a:gd name="T6" fmla="*/ 15 w 121"/>
                  <a:gd name="T7" fmla="*/ 6 h 48"/>
                  <a:gd name="T8" fmla="*/ 16 w 121"/>
                  <a:gd name="T9" fmla="*/ 6 h 48"/>
                  <a:gd name="T10" fmla="*/ 0 w 121"/>
                  <a:gd name="T11" fmla="*/ 0 h 48"/>
                  <a:gd name="T12" fmla="*/ 15 w 12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1" h="48">
                    <a:moveTo>
                      <a:pt x="115" y="48"/>
                    </a:moveTo>
                    <a:lnTo>
                      <a:pt x="117" y="48"/>
                    </a:lnTo>
                    <a:lnTo>
                      <a:pt x="119" y="48"/>
                    </a:lnTo>
                    <a:lnTo>
                      <a:pt x="121" y="48"/>
                    </a:lnTo>
                    <a:lnTo>
                      <a:pt x="0" y="0"/>
                    </a:lnTo>
                    <a:lnTo>
                      <a:pt x="115" y="48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65" name="Freeform 1884"/>
              <p:cNvSpPr>
                <a:spLocks/>
              </p:cNvSpPr>
              <p:nvPr/>
            </p:nvSpPr>
            <p:spPr bwMode="auto">
              <a:xfrm>
                <a:off x="2738" y="1610"/>
                <a:ext cx="63" cy="24"/>
              </a:xfrm>
              <a:custGeom>
                <a:avLst/>
                <a:gdLst>
                  <a:gd name="T0" fmla="*/ 15 w 127"/>
                  <a:gd name="T1" fmla="*/ 6 h 48"/>
                  <a:gd name="T2" fmla="*/ 15 w 127"/>
                  <a:gd name="T3" fmla="*/ 6 h 48"/>
                  <a:gd name="T4" fmla="*/ 15 w 127"/>
                  <a:gd name="T5" fmla="*/ 6 h 48"/>
                  <a:gd name="T6" fmla="*/ 15 w 127"/>
                  <a:gd name="T7" fmla="*/ 6 h 48"/>
                  <a:gd name="T8" fmla="*/ 15 w 127"/>
                  <a:gd name="T9" fmla="*/ 6 h 48"/>
                  <a:gd name="T10" fmla="*/ 0 w 127"/>
                  <a:gd name="T11" fmla="*/ 0 h 48"/>
                  <a:gd name="T12" fmla="*/ 15 w 12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7" h="48">
                    <a:moveTo>
                      <a:pt x="121" y="48"/>
                    </a:moveTo>
                    <a:lnTo>
                      <a:pt x="123" y="48"/>
                    </a:lnTo>
                    <a:lnTo>
                      <a:pt x="125" y="48"/>
                    </a:lnTo>
                    <a:lnTo>
                      <a:pt x="127" y="48"/>
                    </a:lnTo>
                    <a:lnTo>
                      <a:pt x="0" y="0"/>
                    </a:lnTo>
                    <a:lnTo>
                      <a:pt x="121" y="48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66" name="Freeform 1885"/>
              <p:cNvSpPr>
                <a:spLocks/>
              </p:cNvSpPr>
              <p:nvPr/>
            </p:nvSpPr>
            <p:spPr bwMode="auto">
              <a:xfrm>
                <a:off x="2738" y="1610"/>
                <a:ext cx="66" cy="23"/>
              </a:xfrm>
              <a:custGeom>
                <a:avLst/>
                <a:gdLst>
                  <a:gd name="T0" fmla="*/ 15 w 133"/>
                  <a:gd name="T1" fmla="*/ 6 h 46"/>
                  <a:gd name="T2" fmla="*/ 16 w 133"/>
                  <a:gd name="T3" fmla="*/ 6 h 46"/>
                  <a:gd name="T4" fmla="*/ 16 w 133"/>
                  <a:gd name="T5" fmla="*/ 6 h 46"/>
                  <a:gd name="T6" fmla="*/ 16 w 133"/>
                  <a:gd name="T7" fmla="*/ 6 h 46"/>
                  <a:gd name="T8" fmla="*/ 16 w 133"/>
                  <a:gd name="T9" fmla="*/ 6 h 46"/>
                  <a:gd name="T10" fmla="*/ 0 w 133"/>
                  <a:gd name="T11" fmla="*/ 0 h 46"/>
                  <a:gd name="T12" fmla="*/ 15 w 133"/>
                  <a:gd name="T13" fmla="*/ 6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3" h="46">
                    <a:moveTo>
                      <a:pt x="127" y="46"/>
                    </a:moveTo>
                    <a:lnTo>
                      <a:pt x="129" y="46"/>
                    </a:lnTo>
                    <a:lnTo>
                      <a:pt x="131" y="46"/>
                    </a:lnTo>
                    <a:lnTo>
                      <a:pt x="133" y="46"/>
                    </a:lnTo>
                    <a:lnTo>
                      <a:pt x="0" y="0"/>
                    </a:lnTo>
                    <a:lnTo>
                      <a:pt x="127" y="46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67" name="Freeform 1886"/>
              <p:cNvSpPr>
                <a:spLocks/>
              </p:cNvSpPr>
              <p:nvPr/>
            </p:nvSpPr>
            <p:spPr bwMode="auto">
              <a:xfrm>
                <a:off x="2738" y="1610"/>
                <a:ext cx="70" cy="23"/>
              </a:xfrm>
              <a:custGeom>
                <a:avLst/>
                <a:gdLst>
                  <a:gd name="T0" fmla="*/ 17 w 140"/>
                  <a:gd name="T1" fmla="*/ 6 h 46"/>
                  <a:gd name="T2" fmla="*/ 17 w 140"/>
                  <a:gd name="T3" fmla="*/ 6 h 46"/>
                  <a:gd name="T4" fmla="*/ 17 w 140"/>
                  <a:gd name="T5" fmla="*/ 6 h 46"/>
                  <a:gd name="T6" fmla="*/ 18 w 140"/>
                  <a:gd name="T7" fmla="*/ 6 h 46"/>
                  <a:gd name="T8" fmla="*/ 18 w 140"/>
                  <a:gd name="T9" fmla="*/ 6 h 46"/>
                  <a:gd name="T10" fmla="*/ 18 w 140"/>
                  <a:gd name="T11" fmla="*/ 6 h 46"/>
                  <a:gd name="T12" fmla="*/ 18 w 140"/>
                  <a:gd name="T13" fmla="*/ 6 h 46"/>
                  <a:gd name="T14" fmla="*/ 18 w 140"/>
                  <a:gd name="T15" fmla="*/ 6 h 46"/>
                  <a:gd name="T16" fmla="*/ 18 w 140"/>
                  <a:gd name="T17" fmla="*/ 6 h 46"/>
                  <a:gd name="T18" fmla="*/ 0 w 140"/>
                  <a:gd name="T19" fmla="*/ 0 h 46"/>
                  <a:gd name="T20" fmla="*/ 17 w 140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0" h="46">
                    <a:moveTo>
                      <a:pt x="133" y="46"/>
                    </a:moveTo>
                    <a:lnTo>
                      <a:pt x="135" y="46"/>
                    </a:lnTo>
                    <a:lnTo>
                      <a:pt x="137" y="46"/>
                    </a:lnTo>
                    <a:lnTo>
                      <a:pt x="139" y="46"/>
                    </a:lnTo>
                    <a:lnTo>
                      <a:pt x="140" y="46"/>
                    </a:lnTo>
                    <a:lnTo>
                      <a:pt x="0" y="0"/>
                    </a:lnTo>
                    <a:lnTo>
                      <a:pt x="133" y="46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68" name="Freeform 1887"/>
              <p:cNvSpPr>
                <a:spLocks/>
              </p:cNvSpPr>
              <p:nvPr/>
            </p:nvSpPr>
            <p:spPr bwMode="auto">
              <a:xfrm>
                <a:off x="2738" y="1610"/>
                <a:ext cx="73" cy="23"/>
              </a:xfrm>
              <a:custGeom>
                <a:avLst/>
                <a:gdLst>
                  <a:gd name="T0" fmla="*/ 18 w 146"/>
                  <a:gd name="T1" fmla="*/ 6 h 46"/>
                  <a:gd name="T2" fmla="*/ 18 w 146"/>
                  <a:gd name="T3" fmla="*/ 6 h 46"/>
                  <a:gd name="T4" fmla="*/ 18 w 146"/>
                  <a:gd name="T5" fmla="*/ 6 h 46"/>
                  <a:gd name="T6" fmla="*/ 18 w 146"/>
                  <a:gd name="T7" fmla="*/ 6 h 46"/>
                  <a:gd name="T8" fmla="*/ 19 w 146"/>
                  <a:gd name="T9" fmla="*/ 6 h 46"/>
                  <a:gd name="T10" fmla="*/ 0 w 146"/>
                  <a:gd name="T11" fmla="*/ 0 h 46"/>
                  <a:gd name="T12" fmla="*/ 18 w 146"/>
                  <a:gd name="T13" fmla="*/ 6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6" h="46">
                    <a:moveTo>
                      <a:pt x="140" y="46"/>
                    </a:moveTo>
                    <a:lnTo>
                      <a:pt x="142" y="46"/>
                    </a:lnTo>
                    <a:lnTo>
                      <a:pt x="144" y="46"/>
                    </a:lnTo>
                    <a:lnTo>
                      <a:pt x="146" y="46"/>
                    </a:lnTo>
                    <a:lnTo>
                      <a:pt x="0" y="0"/>
                    </a:lnTo>
                    <a:lnTo>
                      <a:pt x="140" y="46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69" name="Freeform 1888"/>
              <p:cNvSpPr>
                <a:spLocks/>
              </p:cNvSpPr>
              <p:nvPr/>
            </p:nvSpPr>
            <p:spPr bwMode="auto">
              <a:xfrm>
                <a:off x="2738" y="1610"/>
                <a:ext cx="77" cy="23"/>
              </a:xfrm>
              <a:custGeom>
                <a:avLst/>
                <a:gdLst>
                  <a:gd name="T0" fmla="*/ 19 w 154"/>
                  <a:gd name="T1" fmla="*/ 6 h 46"/>
                  <a:gd name="T2" fmla="*/ 19 w 154"/>
                  <a:gd name="T3" fmla="*/ 6 h 46"/>
                  <a:gd name="T4" fmla="*/ 19 w 154"/>
                  <a:gd name="T5" fmla="*/ 6 h 46"/>
                  <a:gd name="T6" fmla="*/ 19 w 154"/>
                  <a:gd name="T7" fmla="*/ 6 h 46"/>
                  <a:gd name="T8" fmla="*/ 19 w 154"/>
                  <a:gd name="T9" fmla="*/ 6 h 46"/>
                  <a:gd name="T10" fmla="*/ 19 w 154"/>
                  <a:gd name="T11" fmla="*/ 6 h 46"/>
                  <a:gd name="T12" fmla="*/ 19 w 154"/>
                  <a:gd name="T13" fmla="*/ 6 h 46"/>
                  <a:gd name="T14" fmla="*/ 19 w 154"/>
                  <a:gd name="T15" fmla="*/ 6 h 46"/>
                  <a:gd name="T16" fmla="*/ 20 w 154"/>
                  <a:gd name="T17" fmla="*/ 6 h 46"/>
                  <a:gd name="T18" fmla="*/ 0 w 154"/>
                  <a:gd name="T19" fmla="*/ 0 h 46"/>
                  <a:gd name="T20" fmla="*/ 19 w 154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4" h="46">
                    <a:moveTo>
                      <a:pt x="146" y="46"/>
                    </a:moveTo>
                    <a:lnTo>
                      <a:pt x="146" y="46"/>
                    </a:lnTo>
                    <a:lnTo>
                      <a:pt x="148" y="46"/>
                    </a:lnTo>
                    <a:lnTo>
                      <a:pt x="150" y="46"/>
                    </a:lnTo>
                    <a:lnTo>
                      <a:pt x="152" y="46"/>
                    </a:lnTo>
                    <a:lnTo>
                      <a:pt x="154" y="46"/>
                    </a:lnTo>
                    <a:lnTo>
                      <a:pt x="0" y="0"/>
                    </a:lnTo>
                    <a:lnTo>
                      <a:pt x="146" y="46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70" name="Freeform 1889"/>
              <p:cNvSpPr>
                <a:spLocks/>
              </p:cNvSpPr>
              <p:nvPr/>
            </p:nvSpPr>
            <p:spPr bwMode="auto">
              <a:xfrm>
                <a:off x="2738" y="1610"/>
                <a:ext cx="80" cy="23"/>
              </a:xfrm>
              <a:custGeom>
                <a:avLst/>
                <a:gdLst>
                  <a:gd name="T0" fmla="*/ 20 w 160"/>
                  <a:gd name="T1" fmla="*/ 6 h 46"/>
                  <a:gd name="T2" fmla="*/ 20 w 160"/>
                  <a:gd name="T3" fmla="*/ 6 h 46"/>
                  <a:gd name="T4" fmla="*/ 20 w 160"/>
                  <a:gd name="T5" fmla="*/ 6 h 46"/>
                  <a:gd name="T6" fmla="*/ 20 w 160"/>
                  <a:gd name="T7" fmla="*/ 6 h 46"/>
                  <a:gd name="T8" fmla="*/ 20 w 160"/>
                  <a:gd name="T9" fmla="*/ 6 h 46"/>
                  <a:gd name="T10" fmla="*/ 20 w 160"/>
                  <a:gd name="T11" fmla="*/ 6 h 46"/>
                  <a:gd name="T12" fmla="*/ 20 w 160"/>
                  <a:gd name="T13" fmla="*/ 6 h 46"/>
                  <a:gd name="T14" fmla="*/ 20 w 160"/>
                  <a:gd name="T15" fmla="*/ 6 h 46"/>
                  <a:gd name="T16" fmla="*/ 20 w 160"/>
                  <a:gd name="T17" fmla="*/ 6 h 46"/>
                  <a:gd name="T18" fmla="*/ 0 w 160"/>
                  <a:gd name="T19" fmla="*/ 0 h 46"/>
                  <a:gd name="T20" fmla="*/ 20 w 160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0" h="46">
                    <a:moveTo>
                      <a:pt x="154" y="46"/>
                    </a:moveTo>
                    <a:lnTo>
                      <a:pt x="154" y="46"/>
                    </a:lnTo>
                    <a:lnTo>
                      <a:pt x="156" y="46"/>
                    </a:lnTo>
                    <a:lnTo>
                      <a:pt x="158" y="46"/>
                    </a:lnTo>
                    <a:lnTo>
                      <a:pt x="160" y="46"/>
                    </a:lnTo>
                    <a:lnTo>
                      <a:pt x="0" y="0"/>
                    </a:lnTo>
                    <a:lnTo>
                      <a:pt x="154" y="46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71" name="Freeform 1890"/>
              <p:cNvSpPr>
                <a:spLocks/>
              </p:cNvSpPr>
              <p:nvPr/>
            </p:nvSpPr>
            <p:spPr bwMode="auto">
              <a:xfrm>
                <a:off x="2738" y="1610"/>
                <a:ext cx="85" cy="23"/>
              </a:xfrm>
              <a:custGeom>
                <a:avLst/>
                <a:gdLst>
                  <a:gd name="T0" fmla="*/ 21 w 169"/>
                  <a:gd name="T1" fmla="*/ 6 h 46"/>
                  <a:gd name="T2" fmla="*/ 21 w 169"/>
                  <a:gd name="T3" fmla="*/ 6 h 46"/>
                  <a:gd name="T4" fmla="*/ 21 w 169"/>
                  <a:gd name="T5" fmla="*/ 6 h 46"/>
                  <a:gd name="T6" fmla="*/ 21 w 169"/>
                  <a:gd name="T7" fmla="*/ 6 h 46"/>
                  <a:gd name="T8" fmla="*/ 21 w 169"/>
                  <a:gd name="T9" fmla="*/ 6 h 46"/>
                  <a:gd name="T10" fmla="*/ 21 w 169"/>
                  <a:gd name="T11" fmla="*/ 6 h 46"/>
                  <a:gd name="T12" fmla="*/ 21 w 169"/>
                  <a:gd name="T13" fmla="*/ 6 h 46"/>
                  <a:gd name="T14" fmla="*/ 21 w 169"/>
                  <a:gd name="T15" fmla="*/ 6 h 46"/>
                  <a:gd name="T16" fmla="*/ 22 w 169"/>
                  <a:gd name="T17" fmla="*/ 6 h 46"/>
                  <a:gd name="T18" fmla="*/ 0 w 169"/>
                  <a:gd name="T19" fmla="*/ 0 h 46"/>
                  <a:gd name="T20" fmla="*/ 21 w 169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9" h="46">
                    <a:moveTo>
                      <a:pt x="162" y="46"/>
                    </a:moveTo>
                    <a:lnTo>
                      <a:pt x="162" y="46"/>
                    </a:lnTo>
                    <a:lnTo>
                      <a:pt x="163" y="46"/>
                    </a:lnTo>
                    <a:lnTo>
                      <a:pt x="165" y="46"/>
                    </a:lnTo>
                    <a:lnTo>
                      <a:pt x="167" y="46"/>
                    </a:lnTo>
                    <a:lnTo>
                      <a:pt x="169" y="46"/>
                    </a:lnTo>
                    <a:lnTo>
                      <a:pt x="0" y="0"/>
                    </a:lnTo>
                    <a:lnTo>
                      <a:pt x="162" y="46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72" name="Freeform 1891"/>
              <p:cNvSpPr>
                <a:spLocks/>
              </p:cNvSpPr>
              <p:nvPr/>
            </p:nvSpPr>
            <p:spPr bwMode="auto">
              <a:xfrm>
                <a:off x="2738" y="1610"/>
                <a:ext cx="88" cy="22"/>
              </a:xfrm>
              <a:custGeom>
                <a:avLst/>
                <a:gdLst>
                  <a:gd name="T0" fmla="*/ 20 w 177"/>
                  <a:gd name="T1" fmla="*/ 6 h 44"/>
                  <a:gd name="T2" fmla="*/ 21 w 177"/>
                  <a:gd name="T3" fmla="*/ 6 h 44"/>
                  <a:gd name="T4" fmla="*/ 21 w 177"/>
                  <a:gd name="T5" fmla="*/ 6 h 44"/>
                  <a:gd name="T6" fmla="*/ 21 w 177"/>
                  <a:gd name="T7" fmla="*/ 6 h 44"/>
                  <a:gd name="T8" fmla="*/ 21 w 177"/>
                  <a:gd name="T9" fmla="*/ 6 h 44"/>
                  <a:gd name="T10" fmla="*/ 21 w 177"/>
                  <a:gd name="T11" fmla="*/ 6 h 44"/>
                  <a:gd name="T12" fmla="*/ 21 w 177"/>
                  <a:gd name="T13" fmla="*/ 6 h 44"/>
                  <a:gd name="T14" fmla="*/ 21 w 177"/>
                  <a:gd name="T15" fmla="*/ 6 h 44"/>
                  <a:gd name="T16" fmla="*/ 22 w 177"/>
                  <a:gd name="T17" fmla="*/ 6 h 44"/>
                  <a:gd name="T18" fmla="*/ 0 w 177"/>
                  <a:gd name="T19" fmla="*/ 0 h 44"/>
                  <a:gd name="T20" fmla="*/ 20 w 177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7" h="44">
                    <a:moveTo>
                      <a:pt x="167" y="44"/>
                    </a:moveTo>
                    <a:lnTo>
                      <a:pt x="169" y="44"/>
                    </a:lnTo>
                    <a:lnTo>
                      <a:pt x="171" y="44"/>
                    </a:lnTo>
                    <a:lnTo>
                      <a:pt x="173" y="44"/>
                    </a:lnTo>
                    <a:lnTo>
                      <a:pt x="175" y="44"/>
                    </a:lnTo>
                    <a:lnTo>
                      <a:pt x="177" y="44"/>
                    </a:lnTo>
                    <a:lnTo>
                      <a:pt x="0" y="0"/>
                    </a:lnTo>
                    <a:lnTo>
                      <a:pt x="167" y="44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73" name="Freeform 1892"/>
              <p:cNvSpPr>
                <a:spLocks/>
              </p:cNvSpPr>
              <p:nvPr/>
            </p:nvSpPr>
            <p:spPr bwMode="auto">
              <a:xfrm>
                <a:off x="2738" y="1610"/>
                <a:ext cx="93" cy="22"/>
              </a:xfrm>
              <a:custGeom>
                <a:avLst/>
                <a:gdLst>
                  <a:gd name="T0" fmla="*/ 22 w 187"/>
                  <a:gd name="T1" fmla="*/ 6 h 44"/>
                  <a:gd name="T2" fmla="*/ 22 w 187"/>
                  <a:gd name="T3" fmla="*/ 6 h 44"/>
                  <a:gd name="T4" fmla="*/ 22 w 187"/>
                  <a:gd name="T5" fmla="*/ 6 h 44"/>
                  <a:gd name="T6" fmla="*/ 22 w 187"/>
                  <a:gd name="T7" fmla="*/ 6 h 44"/>
                  <a:gd name="T8" fmla="*/ 22 w 187"/>
                  <a:gd name="T9" fmla="*/ 6 h 44"/>
                  <a:gd name="T10" fmla="*/ 22 w 187"/>
                  <a:gd name="T11" fmla="*/ 6 h 44"/>
                  <a:gd name="T12" fmla="*/ 23 w 187"/>
                  <a:gd name="T13" fmla="*/ 6 h 44"/>
                  <a:gd name="T14" fmla="*/ 23 w 187"/>
                  <a:gd name="T15" fmla="*/ 6 h 44"/>
                  <a:gd name="T16" fmla="*/ 23 w 187"/>
                  <a:gd name="T17" fmla="*/ 6 h 44"/>
                  <a:gd name="T18" fmla="*/ 0 w 187"/>
                  <a:gd name="T19" fmla="*/ 0 h 44"/>
                  <a:gd name="T20" fmla="*/ 22 w 187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7" h="44">
                    <a:moveTo>
                      <a:pt x="177" y="44"/>
                    </a:moveTo>
                    <a:lnTo>
                      <a:pt x="179" y="44"/>
                    </a:lnTo>
                    <a:lnTo>
                      <a:pt x="181" y="44"/>
                    </a:lnTo>
                    <a:lnTo>
                      <a:pt x="183" y="44"/>
                    </a:lnTo>
                    <a:lnTo>
                      <a:pt x="185" y="44"/>
                    </a:lnTo>
                    <a:lnTo>
                      <a:pt x="187" y="44"/>
                    </a:lnTo>
                    <a:lnTo>
                      <a:pt x="0" y="0"/>
                    </a:lnTo>
                    <a:lnTo>
                      <a:pt x="177" y="44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74" name="Freeform 1893"/>
              <p:cNvSpPr>
                <a:spLocks/>
              </p:cNvSpPr>
              <p:nvPr/>
            </p:nvSpPr>
            <p:spPr bwMode="auto">
              <a:xfrm>
                <a:off x="2738" y="1610"/>
                <a:ext cx="98" cy="22"/>
              </a:xfrm>
              <a:custGeom>
                <a:avLst/>
                <a:gdLst>
                  <a:gd name="T0" fmla="*/ 24 w 196"/>
                  <a:gd name="T1" fmla="*/ 6 h 44"/>
                  <a:gd name="T2" fmla="*/ 24 w 196"/>
                  <a:gd name="T3" fmla="*/ 6 h 44"/>
                  <a:gd name="T4" fmla="*/ 24 w 196"/>
                  <a:gd name="T5" fmla="*/ 6 h 44"/>
                  <a:gd name="T6" fmla="*/ 24 w 196"/>
                  <a:gd name="T7" fmla="*/ 6 h 44"/>
                  <a:gd name="T8" fmla="*/ 24 w 196"/>
                  <a:gd name="T9" fmla="*/ 6 h 44"/>
                  <a:gd name="T10" fmla="*/ 24 w 196"/>
                  <a:gd name="T11" fmla="*/ 6 h 44"/>
                  <a:gd name="T12" fmla="*/ 24 w 196"/>
                  <a:gd name="T13" fmla="*/ 6 h 44"/>
                  <a:gd name="T14" fmla="*/ 25 w 196"/>
                  <a:gd name="T15" fmla="*/ 6 h 44"/>
                  <a:gd name="T16" fmla="*/ 25 w 196"/>
                  <a:gd name="T17" fmla="*/ 6 h 44"/>
                  <a:gd name="T18" fmla="*/ 0 w 196"/>
                  <a:gd name="T19" fmla="*/ 0 h 44"/>
                  <a:gd name="T20" fmla="*/ 24 w 196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6" h="44">
                    <a:moveTo>
                      <a:pt x="187" y="44"/>
                    </a:moveTo>
                    <a:lnTo>
                      <a:pt x="187" y="44"/>
                    </a:lnTo>
                    <a:lnTo>
                      <a:pt x="188" y="44"/>
                    </a:lnTo>
                    <a:lnTo>
                      <a:pt x="190" y="44"/>
                    </a:lnTo>
                    <a:lnTo>
                      <a:pt x="192" y="44"/>
                    </a:lnTo>
                    <a:lnTo>
                      <a:pt x="194" y="44"/>
                    </a:lnTo>
                    <a:lnTo>
                      <a:pt x="196" y="44"/>
                    </a:lnTo>
                    <a:lnTo>
                      <a:pt x="0" y="0"/>
                    </a:lnTo>
                    <a:lnTo>
                      <a:pt x="187" y="44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75" name="Freeform 1894"/>
              <p:cNvSpPr>
                <a:spLocks/>
              </p:cNvSpPr>
              <p:nvPr/>
            </p:nvSpPr>
            <p:spPr bwMode="auto">
              <a:xfrm>
                <a:off x="2738" y="1610"/>
                <a:ext cx="103" cy="22"/>
              </a:xfrm>
              <a:custGeom>
                <a:avLst/>
                <a:gdLst>
                  <a:gd name="T0" fmla="*/ 25 w 206"/>
                  <a:gd name="T1" fmla="*/ 6 h 44"/>
                  <a:gd name="T2" fmla="*/ 25 w 206"/>
                  <a:gd name="T3" fmla="*/ 6 h 44"/>
                  <a:gd name="T4" fmla="*/ 25 w 206"/>
                  <a:gd name="T5" fmla="*/ 6 h 44"/>
                  <a:gd name="T6" fmla="*/ 25 w 206"/>
                  <a:gd name="T7" fmla="*/ 6 h 44"/>
                  <a:gd name="T8" fmla="*/ 25 w 206"/>
                  <a:gd name="T9" fmla="*/ 6 h 44"/>
                  <a:gd name="T10" fmla="*/ 26 w 206"/>
                  <a:gd name="T11" fmla="*/ 6 h 44"/>
                  <a:gd name="T12" fmla="*/ 26 w 206"/>
                  <a:gd name="T13" fmla="*/ 6 h 44"/>
                  <a:gd name="T14" fmla="*/ 26 w 206"/>
                  <a:gd name="T15" fmla="*/ 6 h 44"/>
                  <a:gd name="T16" fmla="*/ 26 w 206"/>
                  <a:gd name="T17" fmla="*/ 6 h 44"/>
                  <a:gd name="T18" fmla="*/ 0 w 206"/>
                  <a:gd name="T19" fmla="*/ 0 h 44"/>
                  <a:gd name="T20" fmla="*/ 25 w 206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6" h="44">
                    <a:moveTo>
                      <a:pt x="196" y="44"/>
                    </a:moveTo>
                    <a:lnTo>
                      <a:pt x="196" y="44"/>
                    </a:lnTo>
                    <a:lnTo>
                      <a:pt x="198" y="44"/>
                    </a:lnTo>
                    <a:lnTo>
                      <a:pt x="200" y="42"/>
                    </a:lnTo>
                    <a:lnTo>
                      <a:pt x="202" y="42"/>
                    </a:lnTo>
                    <a:lnTo>
                      <a:pt x="204" y="42"/>
                    </a:lnTo>
                    <a:lnTo>
                      <a:pt x="206" y="42"/>
                    </a:lnTo>
                    <a:lnTo>
                      <a:pt x="0" y="0"/>
                    </a:lnTo>
                    <a:lnTo>
                      <a:pt x="196" y="44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76" name="Freeform 1895"/>
              <p:cNvSpPr>
                <a:spLocks/>
              </p:cNvSpPr>
              <p:nvPr/>
            </p:nvSpPr>
            <p:spPr bwMode="auto">
              <a:xfrm>
                <a:off x="2738" y="1610"/>
                <a:ext cx="108" cy="22"/>
              </a:xfrm>
              <a:custGeom>
                <a:avLst/>
                <a:gdLst>
                  <a:gd name="T0" fmla="*/ 26 w 215"/>
                  <a:gd name="T1" fmla="*/ 6 h 44"/>
                  <a:gd name="T2" fmla="*/ 26 w 215"/>
                  <a:gd name="T3" fmla="*/ 6 h 44"/>
                  <a:gd name="T4" fmla="*/ 26 w 215"/>
                  <a:gd name="T5" fmla="*/ 6 h 44"/>
                  <a:gd name="T6" fmla="*/ 27 w 215"/>
                  <a:gd name="T7" fmla="*/ 6 h 44"/>
                  <a:gd name="T8" fmla="*/ 27 w 215"/>
                  <a:gd name="T9" fmla="*/ 6 h 44"/>
                  <a:gd name="T10" fmla="*/ 27 w 215"/>
                  <a:gd name="T11" fmla="*/ 6 h 44"/>
                  <a:gd name="T12" fmla="*/ 27 w 215"/>
                  <a:gd name="T13" fmla="*/ 6 h 44"/>
                  <a:gd name="T14" fmla="*/ 27 w 215"/>
                  <a:gd name="T15" fmla="*/ 6 h 44"/>
                  <a:gd name="T16" fmla="*/ 27 w 215"/>
                  <a:gd name="T17" fmla="*/ 6 h 44"/>
                  <a:gd name="T18" fmla="*/ 0 w 215"/>
                  <a:gd name="T19" fmla="*/ 0 h 44"/>
                  <a:gd name="T20" fmla="*/ 26 w 215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44">
                    <a:moveTo>
                      <a:pt x="206" y="44"/>
                    </a:moveTo>
                    <a:lnTo>
                      <a:pt x="206" y="44"/>
                    </a:lnTo>
                    <a:lnTo>
                      <a:pt x="208" y="42"/>
                    </a:lnTo>
                    <a:lnTo>
                      <a:pt x="210" y="42"/>
                    </a:lnTo>
                    <a:lnTo>
                      <a:pt x="211" y="42"/>
                    </a:lnTo>
                    <a:lnTo>
                      <a:pt x="213" y="42"/>
                    </a:lnTo>
                    <a:lnTo>
                      <a:pt x="215" y="42"/>
                    </a:lnTo>
                    <a:lnTo>
                      <a:pt x="0" y="0"/>
                    </a:lnTo>
                    <a:lnTo>
                      <a:pt x="206" y="44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77" name="Freeform 1896"/>
              <p:cNvSpPr>
                <a:spLocks/>
              </p:cNvSpPr>
              <p:nvPr/>
            </p:nvSpPr>
            <p:spPr bwMode="auto">
              <a:xfrm>
                <a:off x="2738" y="1610"/>
                <a:ext cx="113" cy="21"/>
              </a:xfrm>
              <a:custGeom>
                <a:avLst/>
                <a:gdLst>
                  <a:gd name="T0" fmla="*/ 26 w 227"/>
                  <a:gd name="T1" fmla="*/ 6 h 42"/>
                  <a:gd name="T2" fmla="*/ 27 w 227"/>
                  <a:gd name="T3" fmla="*/ 6 h 42"/>
                  <a:gd name="T4" fmla="*/ 27 w 227"/>
                  <a:gd name="T5" fmla="*/ 6 h 42"/>
                  <a:gd name="T6" fmla="*/ 27 w 227"/>
                  <a:gd name="T7" fmla="*/ 6 h 42"/>
                  <a:gd name="T8" fmla="*/ 27 w 227"/>
                  <a:gd name="T9" fmla="*/ 6 h 42"/>
                  <a:gd name="T10" fmla="*/ 27 w 227"/>
                  <a:gd name="T11" fmla="*/ 6 h 42"/>
                  <a:gd name="T12" fmla="*/ 28 w 227"/>
                  <a:gd name="T13" fmla="*/ 6 h 42"/>
                  <a:gd name="T14" fmla="*/ 28 w 227"/>
                  <a:gd name="T15" fmla="*/ 6 h 42"/>
                  <a:gd name="T16" fmla="*/ 28 w 227"/>
                  <a:gd name="T17" fmla="*/ 6 h 42"/>
                  <a:gd name="T18" fmla="*/ 0 w 227"/>
                  <a:gd name="T19" fmla="*/ 0 h 42"/>
                  <a:gd name="T20" fmla="*/ 26 w 227"/>
                  <a:gd name="T21" fmla="*/ 6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7" h="42">
                    <a:moveTo>
                      <a:pt x="215" y="42"/>
                    </a:moveTo>
                    <a:lnTo>
                      <a:pt x="217" y="42"/>
                    </a:lnTo>
                    <a:lnTo>
                      <a:pt x="219" y="42"/>
                    </a:lnTo>
                    <a:lnTo>
                      <a:pt x="221" y="42"/>
                    </a:lnTo>
                    <a:lnTo>
                      <a:pt x="223" y="42"/>
                    </a:lnTo>
                    <a:lnTo>
                      <a:pt x="225" y="42"/>
                    </a:lnTo>
                    <a:lnTo>
                      <a:pt x="227" y="42"/>
                    </a:lnTo>
                    <a:lnTo>
                      <a:pt x="0" y="0"/>
                    </a:lnTo>
                    <a:lnTo>
                      <a:pt x="215" y="42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78" name="Freeform 1897"/>
              <p:cNvSpPr>
                <a:spLocks/>
              </p:cNvSpPr>
              <p:nvPr/>
            </p:nvSpPr>
            <p:spPr bwMode="auto">
              <a:xfrm>
                <a:off x="2738" y="1610"/>
                <a:ext cx="119" cy="21"/>
              </a:xfrm>
              <a:custGeom>
                <a:avLst/>
                <a:gdLst>
                  <a:gd name="T0" fmla="*/ 29 w 238"/>
                  <a:gd name="T1" fmla="*/ 6 h 42"/>
                  <a:gd name="T2" fmla="*/ 29 w 238"/>
                  <a:gd name="T3" fmla="*/ 6 h 42"/>
                  <a:gd name="T4" fmla="*/ 29 w 238"/>
                  <a:gd name="T5" fmla="*/ 6 h 42"/>
                  <a:gd name="T6" fmla="*/ 29 w 238"/>
                  <a:gd name="T7" fmla="*/ 6 h 42"/>
                  <a:gd name="T8" fmla="*/ 30 w 238"/>
                  <a:gd name="T9" fmla="*/ 6 h 42"/>
                  <a:gd name="T10" fmla="*/ 30 w 238"/>
                  <a:gd name="T11" fmla="*/ 5 h 42"/>
                  <a:gd name="T12" fmla="*/ 30 w 238"/>
                  <a:gd name="T13" fmla="*/ 5 h 42"/>
                  <a:gd name="T14" fmla="*/ 30 w 238"/>
                  <a:gd name="T15" fmla="*/ 5 h 42"/>
                  <a:gd name="T16" fmla="*/ 30 w 238"/>
                  <a:gd name="T17" fmla="*/ 5 h 42"/>
                  <a:gd name="T18" fmla="*/ 0 w 238"/>
                  <a:gd name="T19" fmla="*/ 0 h 42"/>
                  <a:gd name="T20" fmla="*/ 29 w 238"/>
                  <a:gd name="T21" fmla="*/ 6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8" h="42">
                    <a:moveTo>
                      <a:pt x="227" y="42"/>
                    </a:moveTo>
                    <a:lnTo>
                      <a:pt x="229" y="42"/>
                    </a:lnTo>
                    <a:lnTo>
                      <a:pt x="231" y="42"/>
                    </a:lnTo>
                    <a:lnTo>
                      <a:pt x="233" y="42"/>
                    </a:lnTo>
                    <a:lnTo>
                      <a:pt x="235" y="40"/>
                    </a:lnTo>
                    <a:lnTo>
                      <a:pt x="236" y="40"/>
                    </a:lnTo>
                    <a:lnTo>
                      <a:pt x="238" y="40"/>
                    </a:lnTo>
                    <a:lnTo>
                      <a:pt x="0" y="0"/>
                    </a:lnTo>
                    <a:lnTo>
                      <a:pt x="227" y="42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79" name="Freeform 1898"/>
              <p:cNvSpPr>
                <a:spLocks/>
              </p:cNvSpPr>
              <p:nvPr/>
            </p:nvSpPr>
            <p:spPr bwMode="auto">
              <a:xfrm>
                <a:off x="2738" y="1610"/>
                <a:ext cx="126" cy="20"/>
              </a:xfrm>
              <a:custGeom>
                <a:avLst/>
                <a:gdLst>
                  <a:gd name="T0" fmla="*/ 30 w 252"/>
                  <a:gd name="T1" fmla="*/ 5 h 40"/>
                  <a:gd name="T2" fmla="*/ 30 w 252"/>
                  <a:gd name="T3" fmla="*/ 5 h 40"/>
                  <a:gd name="T4" fmla="*/ 31 w 252"/>
                  <a:gd name="T5" fmla="*/ 5 h 40"/>
                  <a:gd name="T6" fmla="*/ 31 w 252"/>
                  <a:gd name="T7" fmla="*/ 5 h 40"/>
                  <a:gd name="T8" fmla="*/ 31 w 252"/>
                  <a:gd name="T9" fmla="*/ 5 h 40"/>
                  <a:gd name="T10" fmla="*/ 31 w 252"/>
                  <a:gd name="T11" fmla="*/ 5 h 40"/>
                  <a:gd name="T12" fmla="*/ 32 w 252"/>
                  <a:gd name="T13" fmla="*/ 5 h 40"/>
                  <a:gd name="T14" fmla="*/ 32 w 252"/>
                  <a:gd name="T15" fmla="*/ 5 h 40"/>
                  <a:gd name="T16" fmla="*/ 32 w 252"/>
                  <a:gd name="T17" fmla="*/ 5 h 40"/>
                  <a:gd name="T18" fmla="*/ 0 w 252"/>
                  <a:gd name="T19" fmla="*/ 0 h 40"/>
                  <a:gd name="T20" fmla="*/ 30 w 252"/>
                  <a:gd name="T21" fmla="*/ 5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2" h="40">
                    <a:moveTo>
                      <a:pt x="238" y="40"/>
                    </a:moveTo>
                    <a:lnTo>
                      <a:pt x="240" y="40"/>
                    </a:lnTo>
                    <a:lnTo>
                      <a:pt x="242" y="40"/>
                    </a:lnTo>
                    <a:lnTo>
                      <a:pt x="244" y="40"/>
                    </a:lnTo>
                    <a:lnTo>
                      <a:pt x="246" y="40"/>
                    </a:lnTo>
                    <a:lnTo>
                      <a:pt x="248" y="40"/>
                    </a:lnTo>
                    <a:lnTo>
                      <a:pt x="250" y="40"/>
                    </a:lnTo>
                    <a:lnTo>
                      <a:pt x="252" y="40"/>
                    </a:lnTo>
                    <a:lnTo>
                      <a:pt x="0" y="0"/>
                    </a:lnTo>
                    <a:lnTo>
                      <a:pt x="238" y="4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80" name="Freeform 1899"/>
              <p:cNvSpPr>
                <a:spLocks/>
              </p:cNvSpPr>
              <p:nvPr/>
            </p:nvSpPr>
            <p:spPr bwMode="auto">
              <a:xfrm>
                <a:off x="2738" y="1610"/>
                <a:ext cx="133" cy="19"/>
              </a:xfrm>
              <a:custGeom>
                <a:avLst/>
                <a:gdLst>
                  <a:gd name="T0" fmla="*/ 32 w 265"/>
                  <a:gd name="T1" fmla="*/ 5 h 38"/>
                  <a:gd name="T2" fmla="*/ 32 w 265"/>
                  <a:gd name="T3" fmla="*/ 5 h 38"/>
                  <a:gd name="T4" fmla="*/ 32 w 265"/>
                  <a:gd name="T5" fmla="*/ 5 h 38"/>
                  <a:gd name="T6" fmla="*/ 33 w 265"/>
                  <a:gd name="T7" fmla="*/ 5 h 38"/>
                  <a:gd name="T8" fmla="*/ 33 w 265"/>
                  <a:gd name="T9" fmla="*/ 5 h 38"/>
                  <a:gd name="T10" fmla="*/ 33 w 265"/>
                  <a:gd name="T11" fmla="*/ 5 h 38"/>
                  <a:gd name="T12" fmla="*/ 33 w 265"/>
                  <a:gd name="T13" fmla="*/ 5 h 38"/>
                  <a:gd name="T14" fmla="*/ 34 w 265"/>
                  <a:gd name="T15" fmla="*/ 5 h 38"/>
                  <a:gd name="T16" fmla="*/ 34 w 265"/>
                  <a:gd name="T17" fmla="*/ 5 h 38"/>
                  <a:gd name="T18" fmla="*/ 0 w 265"/>
                  <a:gd name="T19" fmla="*/ 0 h 38"/>
                  <a:gd name="T20" fmla="*/ 32 w 265"/>
                  <a:gd name="T21" fmla="*/ 5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5" h="38">
                    <a:moveTo>
                      <a:pt x="252" y="38"/>
                    </a:moveTo>
                    <a:lnTo>
                      <a:pt x="254" y="38"/>
                    </a:lnTo>
                    <a:lnTo>
                      <a:pt x="256" y="38"/>
                    </a:lnTo>
                    <a:lnTo>
                      <a:pt x="258" y="38"/>
                    </a:lnTo>
                    <a:lnTo>
                      <a:pt x="259" y="38"/>
                    </a:lnTo>
                    <a:lnTo>
                      <a:pt x="261" y="38"/>
                    </a:lnTo>
                    <a:lnTo>
                      <a:pt x="263" y="38"/>
                    </a:lnTo>
                    <a:lnTo>
                      <a:pt x="265" y="38"/>
                    </a:lnTo>
                    <a:lnTo>
                      <a:pt x="0" y="0"/>
                    </a:lnTo>
                    <a:lnTo>
                      <a:pt x="252" y="38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81" name="Freeform 1900"/>
              <p:cNvSpPr>
                <a:spLocks/>
              </p:cNvSpPr>
              <p:nvPr/>
            </p:nvSpPr>
            <p:spPr bwMode="auto">
              <a:xfrm>
                <a:off x="2738" y="1610"/>
                <a:ext cx="140" cy="19"/>
              </a:xfrm>
              <a:custGeom>
                <a:avLst/>
                <a:gdLst>
                  <a:gd name="T0" fmla="*/ 33 w 281"/>
                  <a:gd name="T1" fmla="*/ 5 h 38"/>
                  <a:gd name="T2" fmla="*/ 33 w 281"/>
                  <a:gd name="T3" fmla="*/ 5 h 38"/>
                  <a:gd name="T4" fmla="*/ 33 w 281"/>
                  <a:gd name="T5" fmla="*/ 5 h 38"/>
                  <a:gd name="T6" fmla="*/ 33 w 281"/>
                  <a:gd name="T7" fmla="*/ 5 h 38"/>
                  <a:gd name="T8" fmla="*/ 34 w 281"/>
                  <a:gd name="T9" fmla="*/ 5 h 38"/>
                  <a:gd name="T10" fmla="*/ 34 w 281"/>
                  <a:gd name="T11" fmla="*/ 5 h 38"/>
                  <a:gd name="T12" fmla="*/ 34 w 281"/>
                  <a:gd name="T13" fmla="*/ 5 h 38"/>
                  <a:gd name="T14" fmla="*/ 34 w 281"/>
                  <a:gd name="T15" fmla="*/ 5 h 38"/>
                  <a:gd name="T16" fmla="*/ 35 w 281"/>
                  <a:gd name="T17" fmla="*/ 5 h 38"/>
                  <a:gd name="T18" fmla="*/ 0 w 281"/>
                  <a:gd name="T19" fmla="*/ 0 h 38"/>
                  <a:gd name="T20" fmla="*/ 33 w 281"/>
                  <a:gd name="T21" fmla="*/ 5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81" h="38">
                    <a:moveTo>
                      <a:pt x="265" y="38"/>
                    </a:moveTo>
                    <a:lnTo>
                      <a:pt x="267" y="38"/>
                    </a:lnTo>
                    <a:lnTo>
                      <a:pt x="269" y="38"/>
                    </a:lnTo>
                    <a:lnTo>
                      <a:pt x="271" y="38"/>
                    </a:lnTo>
                    <a:lnTo>
                      <a:pt x="273" y="38"/>
                    </a:lnTo>
                    <a:lnTo>
                      <a:pt x="275" y="38"/>
                    </a:lnTo>
                    <a:lnTo>
                      <a:pt x="277" y="38"/>
                    </a:lnTo>
                    <a:lnTo>
                      <a:pt x="279" y="38"/>
                    </a:lnTo>
                    <a:lnTo>
                      <a:pt x="281" y="36"/>
                    </a:lnTo>
                    <a:lnTo>
                      <a:pt x="0" y="0"/>
                    </a:lnTo>
                    <a:lnTo>
                      <a:pt x="265" y="38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82" name="Freeform 1901"/>
              <p:cNvSpPr>
                <a:spLocks/>
              </p:cNvSpPr>
              <p:nvPr/>
            </p:nvSpPr>
            <p:spPr bwMode="auto">
              <a:xfrm>
                <a:off x="2738" y="1610"/>
                <a:ext cx="147" cy="18"/>
              </a:xfrm>
              <a:custGeom>
                <a:avLst/>
                <a:gdLst>
                  <a:gd name="T0" fmla="*/ 36 w 294"/>
                  <a:gd name="T1" fmla="*/ 5 h 36"/>
                  <a:gd name="T2" fmla="*/ 36 w 294"/>
                  <a:gd name="T3" fmla="*/ 5 h 36"/>
                  <a:gd name="T4" fmla="*/ 36 w 294"/>
                  <a:gd name="T5" fmla="*/ 5 h 36"/>
                  <a:gd name="T6" fmla="*/ 36 w 294"/>
                  <a:gd name="T7" fmla="*/ 5 h 36"/>
                  <a:gd name="T8" fmla="*/ 36 w 294"/>
                  <a:gd name="T9" fmla="*/ 5 h 36"/>
                  <a:gd name="T10" fmla="*/ 37 w 294"/>
                  <a:gd name="T11" fmla="*/ 5 h 36"/>
                  <a:gd name="T12" fmla="*/ 37 w 294"/>
                  <a:gd name="T13" fmla="*/ 5 h 36"/>
                  <a:gd name="T14" fmla="*/ 37 w 294"/>
                  <a:gd name="T15" fmla="*/ 5 h 36"/>
                  <a:gd name="T16" fmla="*/ 37 w 294"/>
                  <a:gd name="T17" fmla="*/ 5 h 36"/>
                  <a:gd name="T18" fmla="*/ 0 w 294"/>
                  <a:gd name="T19" fmla="*/ 0 h 36"/>
                  <a:gd name="T20" fmla="*/ 36 w 294"/>
                  <a:gd name="T21" fmla="*/ 5 h 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4" h="36">
                    <a:moveTo>
                      <a:pt x="281" y="36"/>
                    </a:moveTo>
                    <a:lnTo>
                      <a:pt x="283" y="36"/>
                    </a:lnTo>
                    <a:lnTo>
                      <a:pt x="284" y="36"/>
                    </a:lnTo>
                    <a:lnTo>
                      <a:pt x="286" y="36"/>
                    </a:lnTo>
                    <a:lnTo>
                      <a:pt x="288" y="36"/>
                    </a:lnTo>
                    <a:lnTo>
                      <a:pt x="290" y="36"/>
                    </a:lnTo>
                    <a:lnTo>
                      <a:pt x="292" y="36"/>
                    </a:lnTo>
                    <a:lnTo>
                      <a:pt x="294" y="36"/>
                    </a:lnTo>
                    <a:lnTo>
                      <a:pt x="0" y="0"/>
                    </a:lnTo>
                    <a:lnTo>
                      <a:pt x="281" y="36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83" name="Freeform 1902"/>
              <p:cNvSpPr>
                <a:spLocks/>
              </p:cNvSpPr>
              <p:nvPr/>
            </p:nvSpPr>
            <p:spPr bwMode="auto">
              <a:xfrm>
                <a:off x="2738" y="1610"/>
                <a:ext cx="156" cy="17"/>
              </a:xfrm>
              <a:custGeom>
                <a:avLst/>
                <a:gdLst>
                  <a:gd name="T0" fmla="*/ 37 w 311"/>
                  <a:gd name="T1" fmla="*/ 5 h 34"/>
                  <a:gd name="T2" fmla="*/ 37 w 311"/>
                  <a:gd name="T3" fmla="*/ 5 h 34"/>
                  <a:gd name="T4" fmla="*/ 38 w 311"/>
                  <a:gd name="T5" fmla="*/ 5 h 34"/>
                  <a:gd name="T6" fmla="*/ 38 w 311"/>
                  <a:gd name="T7" fmla="*/ 5 h 34"/>
                  <a:gd name="T8" fmla="*/ 38 w 311"/>
                  <a:gd name="T9" fmla="*/ 5 h 34"/>
                  <a:gd name="T10" fmla="*/ 39 w 311"/>
                  <a:gd name="T11" fmla="*/ 5 h 34"/>
                  <a:gd name="T12" fmla="*/ 39 w 311"/>
                  <a:gd name="T13" fmla="*/ 5 h 34"/>
                  <a:gd name="T14" fmla="*/ 39 w 311"/>
                  <a:gd name="T15" fmla="*/ 5 h 34"/>
                  <a:gd name="T16" fmla="*/ 39 w 311"/>
                  <a:gd name="T17" fmla="*/ 4 h 34"/>
                  <a:gd name="T18" fmla="*/ 0 w 311"/>
                  <a:gd name="T19" fmla="*/ 0 h 34"/>
                  <a:gd name="T20" fmla="*/ 37 w 311"/>
                  <a:gd name="T21" fmla="*/ 5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11" h="34">
                    <a:moveTo>
                      <a:pt x="294" y="34"/>
                    </a:moveTo>
                    <a:lnTo>
                      <a:pt x="296" y="34"/>
                    </a:lnTo>
                    <a:lnTo>
                      <a:pt x="300" y="34"/>
                    </a:lnTo>
                    <a:lnTo>
                      <a:pt x="302" y="34"/>
                    </a:lnTo>
                    <a:lnTo>
                      <a:pt x="306" y="34"/>
                    </a:lnTo>
                    <a:lnTo>
                      <a:pt x="307" y="34"/>
                    </a:lnTo>
                    <a:lnTo>
                      <a:pt x="309" y="34"/>
                    </a:lnTo>
                    <a:lnTo>
                      <a:pt x="311" y="32"/>
                    </a:lnTo>
                    <a:lnTo>
                      <a:pt x="0" y="0"/>
                    </a:lnTo>
                    <a:lnTo>
                      <a:pt x="294" y="34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84" name="Freeform 1903"/>
              <p:cNvSpPr>
                <a:spLocks/>
              </p:cNvSpPr>
              <p:nvPr/>
            </p:nvSpPr>
            <p:spPr bwMode="auto">
              <a:xfrm>
                <a:off x="2738" y="1610"/>
                <a:ext cx="164" cy="17"/>
              </a:xfrm>
              <a:custGeom>
                <a:avLst/>
                <a:gdLst>
                  <a:gd name="T0" fmla="*/ 38 w 329"/>
                  <a:gd name="T1" fmla="*/ 5 h 34"/>
                  <a:gd name="T2" fmla="*/ 39 w 329"/>
                  <a:gd name="T3" fmla="*/ 4 h 34"/>
                  <a:gd name="T4" fmla="*/ 39 w 329"/>
                  <a:gd name="T5" fmla="*/ 4 h 34"/>
                  <a:gd name="T6" fmla="*/ 39 w 329"/>
                  <a:gd name="T7" fmla="*/ 4 h 34"/>
                  <a:gd name="T8" fmla="*/ 39 w 329"/>
                  <a:gd name="T9" fmla="*/ 4 h 34"/>
                  <a:gd name="T10" fmla="*/ 40 w 329"/>
                  <a:gd name="T11" fmla="*/ 4 h 34"/>
                  <a:gd name="T12" fmla="*/ 40 w 329"/>
                  <a:gd name="T13" fmla="*/ 4 h 34"/>
                  <a:gd name="T14" fmla="*/ 40 w 329"/>
                  <a:gd name="T15" fmla="*/ 4 h 34"/>
                  <a:gd name="T16" fmla="*/ 41 w 329"/>
                  <a:gd name="T17" fmla="*/ 4 h 34"/>
                  <a:gd name="T18" fmla="*/ 0 w 329"/>
                  <a:gd name="T19" fmla="*/ 0 h 34"/>
                  <a:gd name="T20" fmla="*/ 38 w 329"/>
                  <a:gd name="T21" fmla="*/ 5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9" h="34">
                    <a:moveTo>
                      <a:pt x="311" y="34"/>
                    </a:moveTo>
                    <a:lnTo>
                      <a:pt x="313" y="32"/>
                    </a:lnTo>
                    <a:lnTo>
                      <a:pt x="315" y="32"/>
                    </a:lnTo>
                    <a:lnTo>
                      <a:pt x="317" y="32"/>
                    </a:lnTo>
                    <a:lnTo>
                      <a:pt x="319" y="32"/>
                    </a:lnTo>
                    <a:lnTo>
                      <a:pt x="323" y="32"/>
                    </a:lnTo>
                    <a:lnTo>
                      <a:pt x="325" y="32"/>
                    </a:lnTo>
                    <a:lnTo>
                      <a:pt x="327" y="32"/>
                    </a:lnTo>
                    <a:lnTo>
                      <a:pt x="329" y="31"/>
                    </a:lnTo>
                    <a:lnTo>
                      <a:pt x="0" y="0"/>
                    </a:lnTo>
                    <a:lnTo>
                      <a:pt x="311" y="34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85" name="Freeform 1904"/>
              <p:cNvSpPr>
                <a:spLocks/>
              </p:cNvSpPr>
              <p:nvPr/>
            </p:nvSpPr>
            <p:spPr bwMode="auto">
              <a:xfrm>
                <a:off x="2738" y="1610"/>
                <a:ext cx="172" cy="15"/>
              </a:xfrm>
              <a:custGeom>
                <a:avLst/>
                <a:gdLst>
                  <a:gd name="T0" fmla="*/ 42 w 344"/>
                  <a:gd name="T1" fmla="*/ 3 h 31"/>
                  <a:gd name="T2" fmla="*/ 42 w 344"/>
                  <a:gd name="T3" fmla="*/ 3 h 31"/>
                  <a:gd name="T4" fmla="*/ 42 w 344"/>
                  <a:gd name="T5" fmla="*/ 3 h 31"/>
                  <a:gd name="T6" fmla="*/ 42 w 344"/>
                  <a:gd name="T7" fmla="*/ 3 h 31"/>
                  <a:gd name="T8" fmla="*/ 42 w 344"/>
                  <a:gd name="T9" fmla="*/ 3 h 31"/>
                  <a:gd name="T10" fmla="*/ 43 w 344"/>
                  <a:gd name="T11" fmla="*/ 3 h 31"/>
                  <a:gd name="T12" fmla="*/ 43 w 344"/>
                  <a:gd name="T13" fmla="*/ 3 h 31"/>
                  <a:gd name="T14" fmla="*/ 43 w 344"/>
                  <a:gd name="T15" fmla="*/ 3 h 31"/>
                  <a:gd name="T16" fmla="*/ 43 w 344"/>
                  <a:gd name="T17" fmla="*/ 3 h 31"/>
                  <a:gd name="T18" fmla="*/ 0 w 344"/>
                  <a:gd name="T19" fmla="*/ 0 h 31"/>
                  <a:gd name="T20" fmla="*/ 42 w 344"/>
                  <a:gd name="T21" fmla="*/ 3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44" h="31">
                    <a:moveTo>
                      <a:pt x="329" y="31"/>
                    </a:moveTo>
                    <a:lnTo>
                      <a:pt x="331" y="31"/>
                    </a:lnTo>
                    <a:lnTo>
                      <a:pt x="332" y="31"/>
                    </a:lnTo>
                    <a:lnTo>
                      <a:pt x="334" y="31"/>
                    </a:lnTo>
                    <a:lnTo>
                      <a:pt x="336" y="31"/>
                    </a:lnTo>
                    <a:lnTo>
                      <a:pt x="338" y="31"/>
                    </a:lnTo>
                    <a:lnTo>
                      <a:pt x="340" y="29"/>
                    </a:lnTo>
                    <a:lnTo>
                      <a:pt x="342" y="29"/>
                    </a:lnTo>
                    <a:lnTo>
                      <a:pt x="344" y="29"/>
                    </a:lnTo>
                    <a:lnTo>
                      <a:pt x="0" y="0"/>
                    </a:lnTo>
                    <a:lnTo>
                      <a:pt x="329" y="31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86" name="Freeform 1905"/>
              <p:cNvSpPr>
                <a:spLocks/>
              </p:cNvSpPr>
              <p:nvPr/>
            </p:nvSpPr>
            <p:spPr bwMode="auto">
              <a:xfrm>
                <a:off x="2738" y="1610"/>
                <a:ext cx="181" cy="14"/>
              </a:xfrm>
              <a:custGeom>
                <a:avLst/>
                <a:gdLst>
                  <a:gd name="T0" fmla="*/ 43 w 361"/>
                  <a:gd name="T1" fmla="*/ 3 h 29"/>
                  <a:gd name="T2" fmla="*/ 44 w 361"/>
                  <a:gd name="T3" fmla="*/ 3 h 29"/>
                  <a:gd name="T4" fmla="*/ 44 w 361"/>
                  <a:gd name="T5" fmla="*/ 3 h 29"/>
                  <a:gd name="T6" fmla="*/ 44 w 361"/>
                  <a:gd name="T7" fmla="*/ 3 h 29"/>
                  <a:gd name="T8" fmla="*/ 45 w 361"/>
                  <a:gd name="T9" fmla="*/ 3 h 29"/>
                  <a:gd name="T10" fmla="*/ 45 w 361"/>
                  <a:gd name="T11" fmla="*/ 3 h 29"/>
                  <a:gd name="T12" fmla="*/ 45 w 361"/>
                  <a:gd name="T13" fmla="*/ 3 h 29"/>
                  <a:gd name="T14" fmla="*/ 45 w 361"/>
                  <a:gd name="T15" fmla="*/ 3 h 29"/>
                  <a:gd name="T16" fmla="*/ 46 w 361"/>
                  <a:gd name="T17" fmla="*/ 3 h 29"/>
                  <a:gd name="T18" fmla="*/ 0 w 361"/>
                  <a:gd name="T19" fmla="*/ 0 h 29"/>
                  <a:gd name="T20" fmla="*/ 43 w 361"/>
                  <a:gd name="T21" fmla="*/ 3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61" h="29">
                    <a:moveTo>
                      <a:pt x="344" y="29"/>
                    </a:moveTo>
                    <a:lnTo>
                      <a:pt x="348" y="29"/>
                    </a:lnTo>
                    <a:lnTo>
                      <a:pt x="350" y="29"/>
                    </a:lnTo>
                    <a:lnTo>
                      <a:pt x="352" y="29"/>
                    </a:lnTo>
                    <a:lnTo>
                      <a:pt x="354" y="27"/>
                    </a:lnTo>
                    <a:lnTo>
                      <a:pt x="356" y="27"/>
                    </a:lnTo>
                    <a:lnTo>
                      <a:pt x="357" y="27"/>
                    </a:lnTo>
                    <a:lnTo>
                      <a:pt x="359" y="27"/>
                    </a:lnTo>
                    <a:lnTo>
                      <a:pt x="361" y="27"/>
                    </a:lnTo>
                    <a:lnTo>
                      <a:pt x="0" y="0"/>
                    </a:lnTo>
                    <a:lnTo>
                      <a:pt x="344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87" name="Freeform 1906"/>
              <p:cNvSpPr>
                <a:spLocks/>
              </p:cNvSpPr>
              <p:nvPr/>
            </p:nvSpPr>
            <p:spPr bwMode="auto">
              <a:xfrm>
                <a:off x="2738" y="1610"/>
                <a:ext cx="189" cy="13"/>
              </a:xfrm>
              <a:custGeom>
                <a:avLst/>
                <a:gdLst>
                  <a:gd name="T0" fmla="*/ 45 w 379"/>
                  <a:gd name="T1" fmla="*/ 3 h 27"/>
                  <a:gd name="T2" fmla="*/ 45 w 379"/>
                  <a:gd name="T3" fmla="*/ 3 h 27"/>
                  <a:gd name="T4" fmla="*/ 45 w 379"/>
                  <a:gd name="T5" fmla="*/ 3 h 27"/>
                  <a:gd name="T6" fmla="*/ 46 w 379"/>
                  <a:gd name="T7" fmla="*/ 3 h 27"/>
                  <a:gd name="T8" fmla="*/ 46 w 379"/>
                  <a:gd name="T9" fmla="*/ 3 h 27"/>
                  <a:gd name="T10" fmla="*/ 46 w 379"/>
                  <a:gd name="T11" fmla="*/ 3 h 27"/>
                  <a:gd name="T12" fmla="*/ 46 w 379"/>
                  <a:gd name="T13" fmla="*/ 3 h 27"/>
                  <a:gd name="T14" fmla="*/ 47 w 379"/>
                  <a:gd name="T15" fmla="*/ 2 h 27"/>
                  <a:gd name="T16" fmla="*/ 47 w 379"/>
                  <a:gd name="T17" fmla="*/ 2 h 27"/>
                  <a:gd name="T18" fmla="*/ 0 w 379"/>
                  <a:gd name="T19" fmla="*/ 0 h 27"/>
                  <a:gd name="T20" fmla="*/ 45 w 379"/>
                  <a:gd name="T21" fmla="*/ 3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9" h="27">
                    <a:moveTo>
                      <a:pt x="361" y="27"/>
                    </a:moveTo>
                    <a:lnTo>
                      <a:pt x="363" y="27"/>
                    </a:lnTo>
                    <a:lnTo>
                      <a:pt x="365" y="25"/>
                    </a:lnTo>
                    <a:lnTo>
                      <a:pt x="369" y="25"/>
                    </a:lnTo>
                    <a:lnTo>
                      <a:pt x="371" y="25"/>
                    </a:lnTo>
                    <a:lnTo>
                      <a:pt x="373" y="25"/>
                    </a:lnTo>
                    <a:lnTo>
                      <a:pt x="375" y="25"/>
                    </a:lnTo>
                    <a:lnTo>
                      <a:pt x="377" y="23"/>
                    </a:lnTo>
                    <a:lnTo>
                      <a:pt x="379" y="23"/>
                    </a:lnTo>
                    <a:lnTo>
                      <a:pt x="0" y="0"/>
                    </a:lnTo>
                    <a:lnTo>
                      <a:pt x="361" y="27"/>
                    </a:ln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88" name="Freeform 1907"/>
              <p:cNvSpPr>
                <a:spLocks/>
              </p:cNvSpPr>
              <p:nvPr/>
            </p:nvSpPr>
            <p:spPr bwMode="auto">
              <a:xfrm>
                <a:off x="2738" y="1610"/>
                <a:ext cx="197" cy="11"/>
              </a:xfrm>
              <a:custGeom>
                <a:avLst/>
                <a:gdLst>
                  <a:gd name="T0" fmla="*/ 48 w 394"/>
                  <a:gd name="T1" fmla="*/ 2 h 23"/>
                  <a:gd name="T2" fmla="*/ 48 w 394"/>
                  <a:gd name="T3" fmla="*/ 2 h 23"/>
                  <a:gd name="T4" fmla="*/ 48 w 394"/>
                  <a:gd name="T5" fmla="*/ 2 h 23"/>
                  <a:gd name="T6" fmla="*/ 48 w 394"/>
                  <a:gd name="T7" fmla="*/ 2 h 23"/>
                  <a:gd name="T8" fmla="*/ 49 w 394"/>
                  <a:gd name="T9" fmla="*/ 2 h 23"/>
                  <a:gd name="T10" fmla="*/ 49 w 394"/>
                  <a:gd name="T11" fmla="*/ 2 h 23"/>
                  <a:gd name="T12" fmla="*/ 49 w 394"/>
                  <a:gd name="T13" fmla="*/ 2 h 23"/>
                  <a:gd name="T14" fmla="*/ 49 w 394"/>
                  <a:gd name="T15" fmla="*/ 2 h 23"/>
                  <a:gd name="T16" fmla="*/ 50 w 394"/>
                  <a:gd name="T17" fmla="*/ 2 h 23"/>
                  <a:gd name="T18" fmla="*/ 0 w 394"/>
                  <a:gd name="T19" fmla="*/ 0 h 23"/>
                  <a:gd name="T20" fmla="*/ 48 w 394"/>
                  <a:gd name="T21" fmla="*/ 2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4" h="23">
                    <a:moveTo>
                      <a:pt x="379" y="23"/>
                    </a:moveTo>
                    <a:lnTo>
                      <a:pt x="380" y="23"/>
                    </a:lnTo>
                    <a:lnTo>
                      <a:pt x="382" y="23"/>
                    </a:lnTo>
                    <a:lnTo>
                      <a:pt x="384" y="21"/>
                    </a:lnTo>
                    <a:lnTo>
                      <a:pt x="386" y="21"/>
                    </a:lnTo>
                    <a:lnTo>
                      <a:pt x="388" y="21"/>
                    </a:lnTo>
                    <a:lnTo>
                      <a:pt x="390" y="21"/>
                    </a:lnTo>
                    <a:lnTo>
                      <a:pt x="392" y="21"/>
                    </a:lnTo>
                    <a:lnTo>
                      <a:pt x="394" y="19"/>
                    </a:lnTo>
                    <a:lnTo>
                      <a:pt x="0" y="0"/>
                    </a:lnTo>
                    <a:lnTo>
                      <a:pt x="379" y="23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89" name="Freeform 1908"/>
              <p:cNvSpPr>
                <a:spLocks/>
              </p:cNvSpPr>
              <p:nvPr/>
            </p:nvSpPr>
            <p:spPr bwMode="auto">
              <a:xfrm>
                <a:off x="2738" y="1610"/>
                <a:ext cx="204" cy="9"/>
              </a:xfrm>
              <a:custGeom>
                <a:avLst/>
                <a:gdLst>
                  <a:gd name="T0" fmla="*/ 50 w 407"/>
                  <a:gd name="T1" fmla="*/ 2 h 19"/>
                  <a:gd name="T2" fmla="*/ 50 w 407"/>
                  <a:gd name="T3" fmla="*/ 2 h 19"/>
                  <a:gd name="T4" fmla="*/ 50 w 407"/>
                  <a:gd name="T5" fmla="*/ 2 h 19"/>
                  <a:gd name="T6" fmla="*/ 50 w 407"/>
                  <a:gd name="T7" fmla="*/ 2 h 19"/>
                  <a:gd name="T8" fmla="*/ 50 w 407"/>
                  <a:gd name="T9" fmla="*/ 2 h 19"/>
                  <a:gd name="T10" fmla="*/ 51 w 407"/>
                  <a:gd name="T11" fmla="*/ 2 h 19"/>
                  <a:gd name="T12" fmla="*/ 51 w 407"/>
                  <a:gd name="T13" fmla="*/ 2 h 19"/>
                  <a:gd name="T14" fmla="*/ 51 w 407"/>
                  <a:gd name="T15" fmla="*/ 2 h 19"/>
                  <a:gd name="T16" fmla="*/ 51 w 407"/>
                  <a:gd name="T17" fmla="*/ 1 h 19"/>
                  <a:gd name="T18" fmla="*/ 0 w 407"/>
                  <a:gd name="T19" fmla="*/ 0 h 19"/>
                  <a:gd name="T20" fmla="*/ 50 w 407"/>
                  <a:gd name="T21" fmla="*/ 2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07" h="19">
                    <a:moveTo>
                      <a:pt x="394" y="19"/>
                    </a:moveTo>
                    <a:lnTo>
                      <a:pt x="394" y="19"/>
                    </a:lnTo>
                    <a:lnTo>
                      <a:pt x="396" y="19"/>
                    </a:lnTo>
                    <a:lnTo>
                      <a:pt x="398" y="19"/>
                    </a:lnTo>
                    <a:lnTo>
                      <a:pt x="400" y="17"/>
                    </a:lnTo>
                    <a:lnTo>
                      <a:pt x="402" y="17"/>
                    </a:lnTo>
                    <a:lnTo>
                      <a:pt x="404" y="17"/>
                    </a:lnTo>
                    <a:lnTo>
                      <a:pt x="405" y="17"/>
                    </a:lnTo>
                    <a:lnTo>
                      <a:pt x="407" y="15"/>
                    </a:lnTo>
                    <a:lnTo>
                      <a:pt x="0" y="0"/>
                    </a:lnTo>
                    <a:lnTo>
                      <a:pt x="394" y="19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90" name="Freeform 1909"/>
              <p:cNvSpPr>
                <a:spLocks/>
              </p:cNvSpPr>
              <p:nvPr/>
            </p:nvSpPr>
            <p:spPr bwMode="auto">
              <a:xfrm>
                <a:off x="2738" y="1610"/>
                <a:ext cx="209" cy="8"/>
              </a:xfrm>
              <a:custGeom>
                <a:avLst/>
                <a:gdLst>
                  <a:gd name="T0" fmla="*/ 50 w 419"/>
                  <a:gd name="T1" fmla="*/ 2 h 15"/>
                  <a:gd name="T2" fmla="*/ 51 w 419"/>
                  <a:gd name="T3" fmla="*/ 2 h 15"/>
                  <a:gd name="T4" fmla="*/ 51 w 419"/>
                  <a:gd name="T5" fmla="*/ 2 h 15"/>
                  <a:gd name="T6" fmla="*/ 51 w 419"/>
                  <a:gd name="T7" fmla="*/ 2 h 15"/>
                  <a:gd name="T8" fmla="*/ 51 w 419"/>
                  <a:gd name="T9" fmla="*/ 2 h 15"/>
                  <a:gd name="T10" fmla="*/ 51 w 419"/>
                  <a:gd name="T11" fmla="*/ 2 h 15"/>
                  <a:gd name="T12" fmla="*/ 52 w 419"/>
                  <a:gd name="T13" fmla="*/ 2 h 15"/>
                  <a:gd name="T14" fmla="*/ 52 w 419"/>
                  <a:gd name="T15" fmla="*/ 2 h 15"/>
                  <a:gd name="T16" fmla="*/ 52 w 419"/>
                  <a:gd name="T17" fmla="*/ 2 h 15"/>
                  <a:gd name="T18" fmla="*/ 0 w 419"/>
                  <a:gd name="T19" fmla="*/ 0 h 15"/>
                  <a:gd name="T20" fmla="*/ 50 w 419"/>
                  <a:gd name="T21" fmla="*/ 2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9" h="15">
                    <a:moveTo>
                      <a:pt x="407" y="15"/>
                    </a:moveTo>
                    <a:lnTo>
                      <a:pt x="409" y="15"/>
                    </a:lnTo>
                    <a:lnTo>
                      <a:pt x="411" y="15"/>
                    </a:lnTo>
                    <a:lnTo>
                      <a:pt x="413" y="13"/>
                    </a:lnTo>
                    <a:lnTo>
                      <a:pt x="415" y="13"/>
                    </a:lnTo>
                    <a:lnTo>
                      <a:pt x="417" y="13"/>
                    </a:lnTo>
                    <a:lnTo>
                      <a:pt x="417" y="11"/>
                    </a:lnTo>
                    <a:lnTo>
                      <a:pt x="419" y="11"/>
                    </a:lnTo>
                    <a:lnTo>
                      <a:pt x="0" y="0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91" name="Freeform 1910"/>
              <p:cNvSpPr>
                <a:spLocks/>
              </p:cNvSpPr>
              <p:nvPr/>
            </p:nvSpPr>
            <p:spPr bwMode="auto">
              <a:xfrm>
                <a:off x="2738" y="1610"/>
                <a:ext cx="213" cy="6"/>
              </a:xfrm>
              <a:custGeom>
                <a:avLst/>
                <a:gdLst>
                  <a:gd name="T0" fmla="*/ 52 w 427"/>
                  <a:gd name="T1" fmla="*/ 2 h 11"/>
                  <a:gd name="T2" fmla="*/ 52 w 427"/>
                  <a:gd name="T3" fmla="*/ 2 h 11"/>
                  <a:gd name="T4" fmla="*/ 52 w 427"/>
                  <a:gd name="T5" fmla="*/ 2 h 11"/>
                  <a:gd name="T6" fmla="*/ 52 w 427"/>
                  <a:gd name="T7" fmla="*/ 2 h 11"/>
                  <a:gd name="T8" fmla="*/ 52 w 427"/>
                  <a:gd name="T9" fmla="*/ 2 h 11"/>
                  <a:gd name="T10" fmla="*/ 52 w 427"/>
                  <a:gd name="T11" fmla="*/ 1 h 11"/>
                  <a:gd name="T12" fmla="*/ 53 w 427"/>
                  <a:gd name="T13" fmla="*/ 1 h 11"/>
                  <a:gd name="T14" fmla="*/ 53 w 427"/>
                  <a:gd name="T15" fmla="*/ 1 h 11"/>
                  <a:gd name="T16" fmla="*/ 53 w 427"/>
                  <a:gd name="T17" fmla="*/ 1 h 11"/>
                  <a:gd name="T18" fmla="*/ 0 w 427"/>
                  <a:gd name="T19" fmla="*/ 0 h 11"/>
                  <a:gd name="T20" fmla="*/ 52 w 427"/>
                  <a:gd name="T21" fmla="*/ 2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27" h="11">
                    <a:moveTo>
                      <a:pt x="419" y="11"/>
                    </a:moveTo>
                    <a:lnTo>
                      <a:pt x="419" y="11"/>
                    </a:lnTo>
                    <a:lnTo>
                      <a:pt x="421" y="9"/>
                    </a:lnTo>
                    <a:lnTo>
                      <a:pt x="423" y="9"/>
                    </a:lnTo>
                    <a:lnTo>
                      <a:pt x="423" y="7"/>
                    </a:lnTo>
                    <a:lnTo>
                      <a:pt x="425" y="7"/>
                    </a:lnTo>
                    <a:lnTo>
                      <a:pt x="427" y="7"/>
                    </a:lnTo>
                    <a:lnTo>
                      <a:pt x="0" y="0"/>
                    </a:lnTo>
                    <a:lnTo>
                      <a:pt x="419" y="11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92" name="Freeform 1911"/>
              <p:cNvSpPr>
                <a:spLocks/>
              </p:cNvSpPr>
              <p:nvPr/>
            </p:nvSpPr>
            <p:spPr bwMode="auto">
              <a:xfrm>
                <a:off x="2738" y="1610"/>
                <a:ext cx="215" cy="3"/>
              </a:xfrm>
              <a:custGeom>
                <a:avLst/>
                <a:gdLst>
                  <a:gd name="T0" fmla="*/ 54 w 430"/>
                  <a:gd name="T1" fmla="*/ 1 h 6"/>
                  <a:gd name="T2" fmla="*/ 54 w 430"/>
                  <a:gd name="T3" fmla="*/ 1 h 6"/>
                  <a:gd name="T4" fmla="*/ 54 w 430"/>
                  <a:gd name="T5" fmla="*/ 1 h 6"/>
                  <a:gd name="T6" fmla="*/ 54 w 430"/>
                  <a:gd name="T7" fmla="*/ 1 h 6"/>
                  <a:gd name="T8" fmla="*/ 54 w 430"/>
                  <a:gd name="T9" fmla="*/ 1 h 6"/>
                  <a:gd name="T10" fmla="*/ 54 w 430"/>
                  <a:gd name="T11" fmla="*/ 1 h 6"/>
                  <a:gd name="T12" fmla="*/ 54 w 430"/>
                  <a:gd name="T13" fmla="*/ 1 h 6"/>
                  <a:gd name="T14" fmla="*/ 54 w 430"/>
                  <a:gd name="T15" fmla="*/ 1 h 6"/>
                  <a:gd name="T16" fmla="*/ 54 w 430"/>
                  <a:gd name="T17" fmla="*/ 1 h 6"/>
                  <a:gd name="T18" fmla="*/ 0 w 430"/>
                  <a:gd name="T19" fmla="*/ 0 h 6"/>
                  <a:gd name="T20" fmla="*/ 54 w 430"/>
                  <a:gd name="T21" fmla="*/ 1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0" h="6">
                    <a:moveTo>
                      <a:pt x="427" y="6"/>
                    </a:moveTo>
                    <a:lnTo>
                      <a:pt x="427" y="6"/>
                    </a:lnTo>
                    <a:lnTo>
                      <a:pt x="428" y="6"/>
                    </a:lnTo>
                    <a:lnTo>
                      <a:pt x="428" y="4"/>
                    </a:lnTo>
                    <a:lnTo>
                      <a:pt x="430" y="4"/>
                    </a:lnTo>
                    <a:lnTo>
                      <a:pt x="430" y="2"/>
                    </a:lnTo>
                    <a:lnTo>
                      <a:pt x="0" y="0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93" name="Freeform 1912"/>
              <p:cNvSpPr>
                <a:spLocks/>
              </p:cNvSpPr>
              <p:nvPr/>
            </p:nvSpPr>
            <p:spPr bwMode="auto">
              <a:xfrm>
                <a:off x="2738" y="1584"/>
                <a:ext cx="218" cy="26"/>
              </a:xfrm>
              <a:custGeom>
                <a:avLst/>
                <a:gdLst>
                  <a:gd name="T0" fmla="*/ 55 w 436"/>
                  <a:gd name="T1" fmla="*/ 7 h 52"/>
                  <a:gd name="T2" fmla="*/ 54 w 436"/>
                  <a:gd name="T3" fmla="*/ 6 h 52"/>
                  <a:gd name="T4" fmla="*/ 54 w 436"/>
                  <a:gd name="T5" fmla="*/ 5 h 52"/>
                  <a:gd name="T6" fmla="*/ 52 w 436"/>
                  <a:gd name="T7" fmla="*/ 5 h 52"/>
                  <a:gd name="T8" fmla="*/ 50 w 436"/>
                  <a:gd name="T9" fmla="*/ 4 h 52"/>
                  <a:gd name="T10" fmla="*/ 48 w 436"/>
                  <a:gd name="T11" fmla="*/ 4 h 52"/>
                  <a:gd name="T12" fmla="*/ 45 w 436"/>
                  <a:gd name="T13" fmla="*/ 3 h 52"/>
                  <a:gd name="T14" fmla="*/ 42 w 436"/>
                  <a:gd name="T15" fmla="*/ 3 h 52"/>
                  <a:gd name="T16" fmla="*/ 39 w 436"/>
                  <a:gd name="T17" fmla="*/ 2 h 52"/>
                  <a:gd name="T18" fmla="*/ 35 w 436"/>
                  <a:gd name="T19" fmla="*/ 2 h 52"/>
                  <a:gd name="T20" fmla="*/ 31 w 436"/>
                  <a:gd name="T21" fmla="*/ 1 h 52"/>
                  <a:gd name="T22" fmla="*/ 26 w 436"/>
                  <a:gd name="T23" fmla="*/ 1 h 52"/>
                  <a:gd name="T24" fmla="*/ 22 w 436"/>
                  <a:gd name="T25" fmla="*/ 1 h 52"/>
                  <a:gd name="T26" fmla="*/ 17 w 436"/>
                  <a:gd name="T27" fmla="*/ 1 h 52"/>
                  <a:gd name="T28" fmla="*/ 11 w 436"/>
                  <a:gd name="T29" fmla="*/ 1 h 52"/>
                  <a:gd name="T30" fmla="*/ 6 w 436"/>
                  <a:gd name="T31" fmla="*/ 0 h 52"/>
                  <a:gd name="T32" fmla="*/ 0 w 436"/>
                  <a:gd name="T33" fmla="*/ 0 h 52"/>
                  <a:gd name="T34" fmla="*/ 3 w 436"/>
                  <a:gd name="T35" fmla="*/ 1 h 52"/>
                  <a:gd name="T36" fmla="*/ 9 w 436"/>
                  <a:gd name="T37" fmla="*/ 1 h 52"/>
                  <a:gd name="T38" fmla="*/ 14 w 436"/>
                  <a:gd name="T39" fmla="*/ 1 h 52"/>
                  <a:gd name="T40" fmla="*/ 19 w 436"/>
                  <a:gd name="T41" fmla="*/ 1 h 52"/>
                  <a:gd name="T42" fmla="*/ 24 w 436"/>
                  <a:gd name="T43" fmla="*/ 2 h 52"/>
                  <a:gd name="T44" fmla="*/ 28 w 436"/>
                  <a:gd name="T45" fmla="*/ 2 h 52"/>
                  <a:gd name="T46" fmla="*/ 33 w 436"/>
                  <a:gd name="T47" fmla="*/ 2 h 52"/>
                  <a:gd name="T48" fmla="*/ 36 w 436"/>
                  <a:gd name="T49" fmla="*/ 3 h 52"/>
                  <a:gd name="T50" fmla="*/ 40 w 436"/>
                  <a:gd name="T51" fmla="*/ 3 h 52"/>
                  <a:gd name="T52" fmla="*/ 43 w 436"/>
                  <a:gd name="T53" fmla="*/ 3 h 52"/>
                  <a:gd name="T54" fmla="*/ 46 w 436"/>
                  <a:gd name="T55" fmla="*/ 4 h 52"/>
                  <a:gd name="T56" fmla="*/ 49 w 436"/>
                  <a:gd name="T57" fmla="*/ 5 h 52"/>
                  <a:gd name="T58" fmla="*/ 51 w 436"/>
                  <a:gd name="T59" fmla="*/ 5 h 52"/>
                  <a:gd name="T60" fmla="*/ 52 w 436"/>
                  <a:gd name="T61" fmla="*/ 5 h 52"/>
                  <a:gd name="T62" fmla="*/ 53 w 436"/>
                  <a:gd name="T63" fmla="*/ 6 h 52"/>
                  <a:gd name="T64" fmla="*/ 54 w 436"/>
                  <a:gd name="T65" fmla="*/ 7 h 52"/>
                  <a:gd name="T66" fmla="*/ 55 w 436"/>
                  <a:gd name="T67" fmla="*/ 7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6" h="52">
                    <a:moveTo>
                      <a:pt x="436" y="52"/>
                    </a:moveTo>
                    <a:lnTo>
                      <a:pt x="436" y="52"/>
                    </a:lnTo>
                    <a:lnTo>
                      <a:pt x="434" y="48"/>
                    </a:lnTo>
                    <a:lnTo>
                      <a:pt x="432" y="46"/>
                    </a:lnTo>
                    <a:lnTo>
                      <a:pt x="430" y="42"/>
                    </a:lnTo>
                    <a:lnTo>
                      <a:pt x="427" y="40"/>
                    </a:lnTo>
                    <a:lnTo>
                      <a:pt x="421" y="36"/>
                    </a:lnTo>
                    <a:lnTo>
                      <a:pt x="415" y="35"/>
                    </a:lnTo>
                    <a:lnTo>
                      <a:pt x="407" y="33"/>
                    </a:lnTo>
                    <a:lnTo>
                      <a:pt x="400" y="31"/>
                    </a:lnTo>
                    <a:lnTo>
                      <a:pt x="390" y="29"/>
                    </a:lnTo>
                    <a:lnTo>
                      <a:pt x="380" y="27"/>
                    </a:lnTo>
                    <a:lnTo>
                      <a:pt x="371" y="23"/>
                    </a:lnTo>
                    <a:lnTo>
                      <a:pt x="359" y="21"/>
                    </a:lnTo>
                    <a:lnTo>
                      <a:pt x="346" y="19"/>
                    </a:lnTo>
                    <a:lnTo>
                      <a:pt x="334" y="17"/>
                    </a:lnTo>
                    <a:lnTo>
                      <a:pt x="319" y="15"/>
                    </a:lnTo>
                    <a:lnTo>
                      <a:pt x="306" y="15"/>
                    </a:lnTo>
                    <a:lnTo>
                      <a:pt x="290" y="13"/>
                    </a:lnTo>
                    <a:lnTo>
                      <a:pt x="275" y="11"/>
                    </a:lnTo>
                    <a:lnTo>
                      <a:pt x="259" y="10"/>
                    </a:lnTo>
                    <a:lnTo>
                      <a:pt x="242" y="8"/>
                    </a:lnTo>
                    <a:lnTo>
                      <a:pt x="225" y="8"/>
                    </a:lnTo>
                    <a:lnTo>
                      <a:pt x="206" y="6"/>
                    </a:lnTo>
                    <a:lnTo>
                      <a:pt x="187" y="6"/>
                    </a:lnTo>
                    <a:lnTo>
                      <a:pt x="169" y="4"/>
                    </a:lnTo>
                    <a:lnTo>
                      <a:pt x="148" y="4"/>
                    </a:lnTo>
                    <a:lnTo>
                      <a:pt x="129" y="2"/>
                    </a:lnTo>
                    <a:lnTo>
                      <a:pt x="108" y="2"/>
                    </a:lnTo>
                    <a:lnTo>
                      <a:pt x="87" y="2"/>
                    </a:lnTo>
                    <a:lnTo>
                      <a:pt x="66" y="0"/>
                    </a:lnTo>
                    <a:lnTo>
                      <a:pt x="44" y="0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3" y="4"/>
                    </a:lnTo>
                    <a:lnTo>
                      <a:pt x="44" y="4"/>
                    </a:lnTo>
                    <a:lnTo>
                      <a:pt x="66" y="4"/>
                    </a:lnTo>
                    <a:lnTo>
                      <a:pt x="87" y="6"/>
                    </a:lnTo>
                    <a:lnTo>
                      <a:pt x="108" y="6"/>
                    </a:lnTo>
                    <a:lnTo>
                      <a:pt x="129" y="6"/>
                    </a:lnTo>
                    <a:lnTo>
                      <a:pt x="148" y="8"/>
                    </a:lnTo>
                    <a:lnTo>
                      <a:pt x="167" y="8"/>
                    </a:lnTo>
                    <a:lnTo>
                      <a:pt x="187" y="10"/>
                    </a:lnTo>
                    <a:lnTo>
                      <a:pt x="204" y="10"/>
                    </a:lnTo>
                    <a:lnTo>
                      <a:pt x="223" y="11"/>
                    </a:lnTo>
                    <a:lnTo>
                      <a:pt x="240" y="13"/>
                    </a:lnTo>
                    <a:lnTo>
                      <a:pt x="258" y="13"/>
                    </a:lnTo>
                    <a:lnTo>
                      <a:pt x="273" y="15"/>
                    </a:lnTo>
                    <a:lnTo>
                      <a:pt x="288" y="17"/>
                    </a:lnTo>
                    <a:lnTo>
                      <a:pt x="304" y="19"/>
                    </a:lnTo>
                    <a:lnTo>
                      <a:pt x="317" y="21"/>
                    </a:lnTo>
                    <a:lnTo>
                      <a:pt x="331" y="23"/>
                    </a:lnTo>
                    <a:lnTo>
                      <a:pt x="344" y="23"/>
                    </a:lnTo>
                    <a:lnTo>
                      <a:pt x="356" y="25"/>
                    </a:lnTo>
                    <a:lnTo>
                      <a:pt x="367" y="27"/>
                    </a:lnTo>
                    <a:lnTo>
                      <a:pt x="377" y="29"/>
                    </a:lnTo>
                    <a:lnTo>
                      <a:pt x="386" y="33"/>
                    </a:lnTo>
                    <a:lnTo>
                      <a:pt x="394" y="35"/>
                    </a:lnTo>
                    <a:lnTo>
                      <a:pt x="402" y="36"/>
                    </a:lnTo>
                    <a:lnTo>
                      <a:pt x="409" y="38"/>
                    </a:lnTo>
                    <a:lnTo>
                      <a:pt x="415" y="40"/>
                    </a:lnTo>
                    <a:lnTo>
                      <a:pt x="419" y="42"/>
                    </a:lnTo>
                    <a:lnTo>
                      <a:pt x="423" y="44"/>
                    </a:lnTo>
                    <a:lnTo>
                      <a:pt x="425" y="46"/>
                    </a:lnTo>
                    <a:lnTo>
                      <a:pt x="427" y="50"/>
                    </a:lnTo>
                    <a:lnTo>
                      <a:pt x="427" y="52"/>
                    </a:lnTo>
                    <a:lnTo>
                      <a:pt x="436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94" name="Freeform 1913"/>
              <p:cNvSpPr>
                <a:spLocks/>
              </p:cNvSpPr>
              <p:nvPr/>
            </p:nvSpPr>
            <p:spPr bwMode="auto">
              <a:xfrm>
                <a:off x="2738" y="1610"/>
                <a:ext cx="218" cy="26"/>
              </a:xfrm>
              <a:custGeom>
                <a:avLst/>
                <a:gdLst>
                  <a:gd name="T0" fmla="*/ 0 w 436"/>
                  <a:gd name="T1" fmla="*/ 7 h 52"/>
                  <a:gd name="T2" fmla="*/ 6 w 436"/>
                  <a:gd name="T3" fmla="*/ 7 h 52"/>
                  <a:gd name="T4" fmla="*/ 11 w 436"/>
                  <a:gd name="T5" fmla="*/ 7 h 52"/>
                  <a:gd name="T6" fmla="*/ 17 w 436"/>
                  <a:gd name="T7" fmla="*/ 7 h 52"/>
                  <a:gd name="T8" fmla="*/ 22 w 436"/>
                  <a:gd name="T9" fmla="*/ 6 h 52"/>
                  <a:gd name="T10" fmla="*/ 26 w 436"/>
                  <a:gd name="T11" fmla="*/ 6 h 52"/>
                  <a:gd name="T12" fmla="*/ 31 w 436"/>
                  <a:gd name="T13" fmla="*/ 6 h 52"/>
                  <a:gd name="T14" fmla="*/ 35 w 436"/>
                  <a:gd name="T15" fmla="*/ 5 h 52"/>
                  <a:gd name="T16" fmla="*/ 39 w 436"/>
                  <a:gd name="T17" fmla="*/ 5 h 52"/>
                  <a:gd name="T18" fmla="*/ 42 w 436"/>
                  <a:gd name="T19" fmla="*/ 4 h 52"/>
                  <a:gd name="T20" fmla="*/ 45 w 436"/>
                  <a:gd name="T21" fmla="*/ 4 h 52"/>
                  <a:gd name="T22" fmla="*/ 48 w 436"/>
                  <a:gd name="T23" fmla="*/ 4 h 52"/>
                  <a:gd name="T24" fmla="*/ 50 w 436"/>
                  <a:gd name="T25" fmla="*/ 3 h 52"/>
                  <a:gd name="T26" fmla="*/ 52 w 436"/>
                  <a:gd name="T27" fmla="*/ 2 h 52"/>
                  <a:gd name="T28" fmla="*/ 54 w 436"/>
                  <a:gd name="T29" fmla="*/ 2 h 52"/>
                  <a:gd name="T30" fmla="*/ 54 w 436"/>
                  <a:gd name="T31" fmla="*/ 1 h 52"/>
                  <a:gd name="T32" fmla="*/ 55 w 436"/>
                  <a:gd name="T33" fmla="*/ 0 h 52"/>
                  <a:gd name="T34" fmla="*/ 54 w 436"/>
                  <a:gd name="T35" fmla="*/ 1 h 52"/>
                  <a:gd name="T36" fmla="*/ 53 w 436"/>
                  <a:gd name="T37" fmla="*/ 1 h 52"/>
                  <a:gd name="T38" fmla="*/ 52 w 436"/>
                  <a:gd name="T39" fmla="*/ 2 h 52"/>
                  <a:gd name="T40" fmla="*/ 51 w 436"/>
                  <a:gd name="T41" fmla="*/ 2 h 52"/>
                  <a:gd name="T42" fmla="*/ 49 w 436"/>
                  <a:gd name="T43" fmla="*/ 3 h 52"/>
                  <a:gd name="T44" fmla="*/ 46 w 436"/>
                  <a:gd name="T45" fmla="*/ 3 h 52"/>
                  <a:gd name="T46" fmla="*/ 43 w 436"/>
                  <a:gd name="T47" fmla="*/ 4 h 52"/>
                  <a:gd name="T48" fmla="*/ 40 w 436"/>
                  <a:gd name="T49" fmla="*/ 4 h 52"/>
                  <a:gd name="T50" fmla="*/ 36 w 436"/>
                  <a:gd name="T51" fmla="*/ 5 h 52"/>
                  <a:gd name="T52" fmla="*/ 33 w 436"/>
                  <a:gd name="T53" fmla="*/ 5 h 52"/>
                  <a:gd name="T54" fmla="*/ 28 w 436"/>
                  <a:gd name="T55" fmla="*/ 5 h 52"/>
                  <a:gd name="T56" fmla="*/ 24 w 436"/>
                  <a:gd name="T57" fmla="*/ 6 h 52"/>
                  <a:gd name="T58" fmla="*/ 19 w 436"/>
                  <a:gd name="T59" fmla="*/ 6 h 52"/>
                  <a:gd name="T60" fmla="*/ 14 w 436"/>
                  <a:gd name="T61" fmla="*/ 6 h 52"/>
                  <a:gd name="T62" fmla="*/ 9 w 436"/>
                  <a:gd name="T63" fmla="*/ 6 h 52"/>
                  <a:gd name="T64" fmla="*/ 3 w 436"/>
                  <a:gd name="T65" fmla="*/ 6 h 52"/>
                  <a:gd name="T66" fmla="*/ 0 w 436"/>
                  <a:gd name="T67" fmla="*/ 7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6" h="52">
                    <a:moveTo>
                      <a:pt x="0" y="52"/>
                    </a:moveTo>
                    <a:lnTo>
                      <a:pt x="0" y="52"/>
                    </a:lnTo>
                    <a:lnTo>
                      <a:pt x="23" y="52"/>
                    </a:lnTo>
                    <a:lnTo>
                      <a:pt x="44" y="52"/>
                    </a:lnTo>
                    <a:lnTo>
                      <a:pt x="66" y="50"/>
                    </a:lnTo>
                    <a:lnTo>
                      <a:pt x="87" y="50"/>
                    </a:lnTo>
                    <a:lnTo>
                      <a:pt x="108" y="50"/>
                    </a:lnTo>
                    <a:lnTo>
                      <a:pt x="129" y="50"/>
                    </a:lnTo>
                    <a:lnTo>
                      <a:pt x="148" y="48"/>
                    </a:lnTo>
                    <a:lnTo>
                      <a:pt x="169" y="48"/>
                    </a:lnTo>
                    <a:lnTo>
                      <a:pt x="187" y="46"/>
                    </a:lnTo>
                    <a:lnTo>
                      <a:pt x="206" y="46"/>
                    </a:lnTo>
                    <a:lnTo>
                      <a:pt x="225" y="44"/>
                    </a:lnTo>
                    <a:lnTo>
                      <a:pt x="242" y="42"/>
                    </a:lnTo>
                    <a:lnTo>
                      <a:pt x="259" y="42"/>
                    </a:lnTo>
                    <a:lnTo>
                      <a:pt x="275" y="40"/>
                    </a:lnTo>
                    <a:lnTo>
                      <a:pt x="290" y="38"/>
                    </a:lnTo>
                    <a:lnTo>
                      <a:pt x="306" y="36"/>
                    </a:lnTo>
                    <a:lnTo>
                      <a:pt x="319" y="34"/>
                    </a:lnTo>
                    <a:lnTo>
                      <a:pt x="334" y="32"/>
                    </a:lnTo>
                    <a:lnTo>
                      <a:pt x="346" y="31"/>
                    </a:lnTo>
                    <a:lnTo>
                      <a:pt x="359" y="29"/>
                    </a:lnTo>
                    <a:lnTo>
                      <a:pt x="371" y="27"/>
                    </a:lnTo>
                    <a:lnTo>
                      <a:pt x="380" y="25"/>
                    </a:lnTo>
                    <a:lnTo>
                      <a:pt x="390" y="23"/>
                    </a:lnTo>
                    <a:lnTo>
                      <a:pt x="400" y="21"/>
                    </a:lnTo>
                    <a:lnTo>
                      <a:pt x="407" y="19"/>
                    </a:lnTo>
                    <a:lnTo>
                      <a:pt x="415" y="15"/>
                    </a:lnTo>
                    <a:lnTo>
                      <a:pt x="421" y="13"/>
                    </a:lnTo>
                    <a:lnTo>
                      <a:pt x="427" y="11"/>
                    </a:lnTo>
                    <a:lnTo>
                      <a:pt x="430" y="7"/>
                    </a:lnTo>
                    <a:lnTo>
                      <a:pt x="432" y="6"/>
                    </a:lnTo>
                    <a:lnTo>
                      <a:pt x="434" y="2"/>
                    </a:lnTo>
                    <a:lnTo>
                      <a:pt x="436" y="0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lnTo>
                      <a:pt x="423" y="6"/>
                    </a:lnTo>
                    <a:lnTo>
                      <a:pt x="419" y="7"/>
                    </a:lnTo>
                    <a:lnTo>
                      <a:pt x="415" y="9"/>
                    </a:lnTo>
                    <a:lnTo>
                      <a:pt x="409" y="11"/>
                    </a:lnTo>
                    <a:lnTo>
                      <a:pt x="402" y="15"/>
                    </a:lnTo>
                    <a:lnTo>
                      <a:pt x="394" y="17"/>
                    </a:lnTo>
                    <a:lnTo>
                      <a:pt x="386" y="19"/>
                    </a:lnTo>
                    <a:lnTo>
                      <a:pt x="377" y="21"/>
                    </a:lnTo>
                    <a:lnTo>
                      <a:pt x="367" y="23"/>
                    </a:lnTo>
                    <a:lnTo>
                      <a:pt x="356" y="25"/>
                    </a:lnTo>
                    <a:lnTo>
                      <a:pt x="344" y="27"/>
                    </a:lnTo>
                    <a:lnTo>
                      <a:pt x="331" y="29"/>
                    </a:lnTo>
                    <a:lnTo>
                      <a:pt x="317" y="31"/>
                    </a:lnTo>
                    <a:lnTo>
                      <a:pt x="304" y="32"/>
                    </a:lnTo>
                    <a:lnTo>
                      <a:pt x="288" y="34"/>
                    </a:lnTo>
                    <a:lnTo>
                      <a:pt x="273" y="36"/>
                    </a:lnTo>
                    <a:lnTo>
                      <a:pt x="258" y="36"/>
                    </a:lnTo>
                    <a:lnTo>
                      <a:pt x="240" y="38"/>
                    </a:lnTo>
                    <a:lnTo>
                      <a:pt x="223" y="40"/>
                    </a:lnTo>
                    <a:lnTo>
                      <a:pt x="204" y="40"/>
                    </a:lnTo>
                    <a:lnTo>
                      <a:pt x="187" y="42"/>
                    </a:lnTo>
                    <a:lnTo>
                      <a:pt x="167" y="42"/>
                    </a:lnTo>
                    <a:lnTo>
                      <a:pt x="148" y="44"/>
                    </a:lnTo>
                    <a:lnTo>
                      <a:pt x="129" y="44"/>
                    </a:lnTo>
                    <a:lnTo>
                      <a:pt x="108" y="46"/>
                    </a:lnTo>
                    <a:lnTo>
                      <a:pt x="87" y="46"/>
                    </a:lnTo>
                    <a:lnTo>
                      <a:pt x="66" y="46"/>
                    </a:lnTo>
                    <a:lnTo>
                      <a:pt x="44" y="46"/>
                    </a:lnTo>
                    <a:lnTo>
                      <a:pt x="23" y="46"/>
                    </a:lnTo>
                    <a:lnTo>
                      <a:pt x="0" y="48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95" name="Freeform 1914"/>
              <p:cNvSpPr>
                <a:spLocks/>
              </p:cNvSpPr>
              <p:nvPr/>
            </p:nvSpPr>
            <p:spPr bwMode="auto">
              <a:xfrm>
                <a:off x="2520" y="1610"/>
                <a:ext cx="218" cy="26"/>
              </a:xfrm>
              <a:custGeom>
                <a:avLst/>
                <a:gdLst>
                  <a:gd name="T0" fmla="*/ 0 w 436"/>
                  <a:gd name="T1" fmla="*/ 0 h 52"/>
                  <a:gd name="T2" fmla="*/ 1 w 436"/>
                  <a:gd name="T3" fmla="*/ 1 h 52"/>
                  <a:gd name="T4" fmla="*/ 2 w 436"/>
                  <a:gd name="T5" fmla="*/ 2 h 52"/>
                  <a:gd name="T6" fmla="*/ 3 w 436"/>
                  <a:gd name="T7" fmla="*/ 2 h 52"/>
                  <a:gd name="T8" fmla="*/ 5 w 436"/>
                  <a:gd name="T9" fmla="*/ 3 h 52"/>
                  <a:gd name="T10" fmla="*/ 7 w 436"/>
                  <a:gd name="T11" fmla="*/ 4 h 52"/>
                  <a:gd name="T12" fmla="*/ 10 w 436"/>
                  <a:gd name="T13" fmla="*/ 4 h 52"/>
                  <a:gd name="T14" fmla="*/ 13 w 436"/>
                  <a:gd name="T15" fmla="*/ 4 h 52"/>
                  <a:gd name="T16" fmla="*/ 17 w 436"/>
                  <a:gd name="T17" fmla="*/ 5 h 52"/>
                  <a:gd name="T18" fmla="*/ 21 w 436"/>
                  <a:gd name="T19" fmla="*/ 5 h 52"/>
                  <a:gd name="T20" fmla="*/ 25 w 436"/>
                  <a:gd name="T21" fmla="*/ 6 h 52"/>
                  <a:gd name="T22" fmla="*/ 29 w 436"/>
                  <a:gd name="T23" fmla="*/ 6 h 52"/>
                  <a:gd name="T24" fmla="*/ 34 w 436"/>
                  <a:gd name="T25" fmla="*/ 6 h 52"/>
                  <a:gd name="T26" fmla="*/ 39 w 436"/>
                  <a:gd name="T27" fmla="*/ 7 h 52"/>
                  <a:gd name="T28" fmla="*/ 44 w 436"/>
                  <a:gd name="T29" fmla="*/ 7 h 52"/>
                  <a:gd name="T30" fmla="*/ 49 w 436"/>
                  <a:gd name="T31" fmla="*/ 7 h 52"/>
                  <a:gd name="T32" fmla="*/ 55 w 436"/>
                  <a:gd name="T33" fmla="*/ 7 h 52"/>
                  <a:gd name="T34" fmla="*/ 52 w 436"/>
                  <a:gd name="T35" fmla="*/ 6 h 52"/>
                  <a:gd name="T36" fmla="*/ 47 w 436"/>
                  <a:gd name="T37" fmla="*/ 6 h 52"/>
                  <a:gd name="T38" fmla="*/ 42 w 436"/>
                  <a:gd name="T39" fmla="*/ 6 h 52"/>
                  <a:gd name="T40" fmla="*/ 36 w 436"/>
                  <a:gd name="T41" fmla="*/ 6 h 52"/>
                  <a:gd name="T42" fmla="*/ 32 w 436"/>
                  <a:gd name="T43" fmla="*/ 6 h 52"/>
                  <a:gd name="T44" fmla="*/ 27 w 436"/>
                  <a:gd name="T45" fmla="*/ 5 h 52"/>
                  <a:gd name="T46" fmla="*/ 23 w 436"/>
                  <a:gd name="T47" fmla="*/ 5 h 52"/>
                  <a:gd name="T48" fmla="*/ 19 w 436"/>
                  <a:gd name="T49" fmla="*/ 5 h 52"/>
                  <a:gd name="T50" fmla="*/ 15 w 436"/>
                  <a:gd name="T51" fmla="*/ 4 h 52"/>
                  <a:gd name="T52" fmla="*/ 12 w 436"/>
                  <a:gd name="T53" fmla="*/ 4 h 52"/>
                  <a:gd name="T54" fmla="*/ 9 w 436"/>
                  <a:gd name="T55" fmla="*/ 3 h 52"/>
                  <a:gd name="T56" fmla="*/ 7 w 436"/>
                  <a:gd name="T57" fmla="*/ 3 h 52"/>
                  <a:gd name="T58" fmla="*/ 5 w 436"/>
                  <a:gd name="T59" fmla="*/ 2 h 52"/>
                  <a:gd name="T60" fmla="*/ 3 w 436"/>
                  <a:gd name="T61" fmla="*/ 2 h 52"/>
                  <a:gd name="T62" fmla="*/ 2 w 436"/>
                  <a:gd name="T63" fmla="*/ 1 h 52"/>
                  <a:gd name="T64" fmla="*/ 2 w 436"/>
                  <a:gd name="T65" fmla="*/ 1 h 52"/>
                  <a:gd name="T66" fmla="*/ 0 w 436"/>
                  <a:gd name="T67" fmla="*/ 0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6" h="5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6"/>
                    </a:lnTo>
                    <a:lnTo>
                      <a:pt x="6" y="7"/>
                    </a:lnTo>
                    <a:lnTo>
                      <a:pt x="10" y="11"/>
                    </a:lnTo>
                    <a:lnTo>
                      <a:pt x="16" y="13"/>
                    </a:lnTo>
                    <a:lnTo>
                      <a:pt x="21" y="15"/>
                    </a:lnTo>
                    <a:lnTo>
                      <a:pt x="29" y="19"/>
                    </a:lnTo>
                    <a:lnTo>
                      <a:pt x="37" y="21"/>
                    </a:lnTo>
                    <a:lnTo>
                      <a:pt x="46" y="23"/>
                    </a:lnTo>
                    <a:lnTo>
                      <a:pt x="56" y="25"/>
                    </a:lnTo>
                    <a:lnTo>
                      <a:pt x="68" y="27"/>
                    </a:lnTo>
                    <a:lnTo>
                      <a:pt x="77" y="29"/>
                    </a:lnTo>
                    <a:lnTo>
                      <a:pt x="91" y="31"/>
                    </a:lnTo>
                    <a:lnTo>
                      <a:pt x="102" y="32"/>
                    </a:lnTo>
                    <a:lnTo>
                      <a:pt x="117" y="34"/>
                    </a:lnTo>
                    <a:lnTo>
                      <a:pt x="131" y="36"/>
                    </a:lnTo>
                    <a:lnTo>
                      <a:pt x="146" y="38"/>
                    </a:lnTo>
                    <a:lnTo>
                      <a:pt x="162" y="40"/>
                    </a:lnTo>
                    <a:lnTo>
                      <a:pt x="177" y="42"/>
                    </a:lnTo>
                    <a:lnTo>
                      <a:pt x="194" y="42"/>
                    </a:lnTo>
                    <a:lnTo>
                      <a:pt x="213" y="44"/>
                    </a:lnTo>
                    <a:lnTo>
                      <a:pt x="231" y="46"/>
                    </a:lnTo>
                    <a:lnTo>
                      <a:pt x="250" y="46"/>
                    </a:lnTo>
                    <a:lnTo>
                      <a:pt x="269" y="48"/>
                    </a:lnTo>
                    <a:lnTo>
                      <a:pt x="288" y="48"/>
                    </a:lnTo>
                    <a:lnTo>
                      <a:pt x="308" y="50"/>
                    </a:lnTo>
                    <a:lnTo>
                      <a:pt x="329" y="50"/>
                    </a:lnTo>
                    <a:lnTo>
                      <a:pt x="350" y="50"/>
                    </a:lnTo>
                    <a:lnTo>
                      <a:pt x="371" y="50"/>
                    </a:lnTo>
                    <a:lnTo>
                      <a:pt x="392" y="52"/>
                    </a:lnTo>
                    <a:lnTo>
                      <a:pt x="415" y="52"/>
                    </a:lnTo>
                    <a:lnTo>
                      <a:pt x="436" y="52"/>
                    </a:lnTo>
                    <a:lnTo>
                      <a:pt x="436" y="48"/>
                    </a:lnTo>
                    <a:lnTo>
                      <a:pt x="415" y="46"/>
                    </a:lnTo>
                    <a:lnTo>
                      <a:pt x="392" y="46"/>
                    </a:lnTo>
                    <a:lnTo>
                      <a:pt x="371" y="46"/>
                    </a:lnTo>
                    <a:lnTo>
                      <a:pt x="350" y="46"/>
                    </a:lnTo>
                    <a:lnTo>
                      <a:pt x="329" y="46"/>
                    </a:lnTo>
                    <a:lnTo>
                      <a:pt x="310" y="44"/>
                    </a:lnTo>
                    <a:lnTo>
                      <a:pt x="288" y="44"/>
                    </a:lnTo>
                    <a:lnTo>
                      <a:pt x="269" y="42"/>
                    </a:lnTo>
                    <a:lnTo>
                      <a:pt x="250" y="42"/>
                    </a:lnTo>
                    <a:lnTo>
                      <a:pt x="233" y="40"/>
                    </a:lnTo>
                    <a:lnTo>
                      <a:pt x="213" y="40"/>
                    </a:lnTo>
                    <a:lnTo>
                      <a:pt x="196" y="38"/>
                    </a:lnTo>
                    <a:lnTo>
                      <a:pt x="179" y="36"/>
                    </a:lnTo>
                    <a:lnTo>
                      <a:pt x="164" y="36"/>
                    </a:lnTo>
                    <a:lnTo>
                      <a:pt x="148" y="34"/>
                    </a:lnTo>
                    <a:lnTo>
                      <a:pt x="133" y="32"/>
                    </a:lnTo>
                    <a:lnTo>
                      <a:pt x="119" y="31"/>
                    </a:lnTo>
                    <a:lnTo>
                      <a:pt x="106" y="29"/>
                    </a:lnTo>
                    <a:lnTo>
                      <a:pt x="93" y="27"/>
                    </a:lnTo>
                    <a:lnTo>
                      <a:pt x="81" y="25"/>
                    </a:lnTo>
                    <a:lnTo>
                      <a:pt x="69" y="23"/>
                    </a:lnTo>
                    <a:lnTo>
                      <a:pt x="60" y="21"/>
                    </a:lnTo>
                    <a:lnTo>
                      <a:pt x="50" y="19"/>
                    </a:lnTo>
                    <a:lnTo>
                      <a:pt x="43" y="17"/>
                    </a:lnTo>
                    <a:lnTo>
                      <a:pt x="35" y="15"/>
                    </a:lnTo>
                    <a:lnTo>
                      <a:pt x="27" y="11"/>
                    </a:lnTo>
                    <a:lnTo>
                      <a:pt x="23" y="9"/>
                    </a:lnTo>
                    <a:lnTo>
                      <a:pt x="18" y="7"/>
                    </a:lnTo>
                    <a:lnTo>
                      <a:pt x="14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96" name="Freeform 1915"/>
              <p:cNvSpPr>
                <a:spLocks/>
              </p:cNvSpPr>
              <p:nvPr/>
            </p:nvSpPr>
            <p:spPr bwMode="auto">
              <a:xfrm>
                <a:off x="2520" y="1584"/>
                <a:ext cx="218" cy="26"/>
              </a:xfrm>
              <a:custGeom>
                <a:avLst/>
                <a:gdLst>
                  <a:gd name="T0" fmla="*/ 55 w 436"/>
                  <a:gd name="T1" fmla="*/ 0 h 52"/>
                  <a:gd name="T2" fmla="*/ 49 w 436"/>
                  <a:gd name="T3" fmla="*/ 0 h 52"/>
                  <a:gd name="T4" fmla="*/ 44 w 436"/>
                  <a:gd name="T5" fmla="*/ 1 h 52"/>
                  <a:gd name="T6" fmla="*/ 39 w 436"/>
                  <a:gd name="T7" fmla="*/ 1 h 52"/>
                  <a:gd name="T8" fmla="*/ 34 w 436"/>
                  <a:gd name="T9" fmla="*/ 1 h 52"/>
                  <a:gd name="T10" fmla="*/ 29 w 436"/>
                  <a:gd name="T11" fmla="*/ 1 h 52"/>
                  <a:gd name="T12" fmla="*/ 25 w 436"/>
                  <a:gd name="T13" fmla="*/ 1 h 52"/>
                  <a:gd name="T14" fmla="*/ 21 w 436"/>
                  <a:gd name="T15" fmla="*/ 2 h 52"/>
                  <a:gd name="T16" fmla="*/ 17 w 436"/>
                  <a:gd name="T17" fmla="*/ 2 h 52"/>
                  <a:gd name="T18" fmla="*/ 13 w 436"/>
                  <a:gd name="T19" fmla="*/ 3 h 52"/>
                  <a:gd name="T20" fmla="*/ 10 w 436"/>
                  <a:gd name="T21" fmla="*/ 3 h 52"/>
                  <a:gd name="T22" fmla="*/ 7 w 436"/>
                  <a:gd name="T23" fmla="*/ 4 h 52"/>
                  <a:gd name="T24" fmla="*/ 5 w 436"/>
                  <a:gd name="T25" fmla="*/ 4 h 52"/>
                  <a:gd name="T26" fmla="*/ 3 w 436"/>
                  <a:gd name="T27" fmla="*/ 5 h 52"/>
                  <a:gd name="T28" fmla="*/ 2 w 436"/>
                  <a:gd name="T29" fmla="*/ 5 h 52"/>
                  <a:gd name="T30" fmla="*/ 1 w 436"/>
                  <a:gd name="T31" fmla="*/ 6 h 52"/>
                  <a:gd name="T32" fmla="*/ 0 w 436"/>
                  <a:gd name="T33" fmla="*/ 7 h 52"/>
                  <a:gd name="T34" fmla="*/ 2 w 436"/>
                  <a:gd name="T35" fmla="*/ 7 h 52"/>
                  <a:gd name="T36" fmla="*/ 2 w 436"/>
                  <a:gd name="T37" fmla="*/ 6 h 52"/>
                  <a:gd name="T38" fmla="*/ 3 w 436"/>
                  <a:gd name="T39" fmla="*/ 5 h 52"/>
                  <a:gd name="T40" fmla="*/ 5 w 436"/>
                  <a:gd name="T41" fmla="*/ 5 h 52"/>
                  <a:gd name="T42" fmla="*/ 7 w 436"/>
                  <a:gd name="T43" fmla="*/ 5 h 52"/>
                  <a:gd name="T44" fmla="*/ 9 w 436"/>
                  <a:gd name="T45" fmla="*/ 4 h 52"/>
                  <a:gd name="T46" fmla="*/ 12 w 436"/>
                  <a:gd name="T47" fmla="*/ 3 h 52"/>
                  <a:gd name="T48" fmla="*/ 15 w 436"/>
                  <a:gd name="T49" fmla="*/ 3 h 52"/>
                  <a:gd name="T50" fmla="*/ 19 w 436"/>
                  <a:gd name="T51" fmla="*/ 3 h 52"/>
                  <a:gd name="T52" fmla="*/ 23 w 436"/>
                  <a:gd name="T53" fmla="*/ 2 h 52"/>
                  <a:gd name="T54" fmla="*/ 27 w 436"/>
                  <a:gd name="T55" fmla="*/ 2 h 52"/>
                  <a:gd name="T56" fmla="*/ 32 w 436"/>
                  <a:gd name="T57" fmla="*/ 2 h 52"/>
                  <a:gd name="T58" fmla="*/ 36 w 436"/>
                  <a:gd name="T59" fmla="*/ 1 h 52"/>
                  <a:gd name="T60" fmla="*/ 42 w 436"/>
                  <a:gd name="T61" fmla="*/ 1 h 52"/>
                  <a:gd name="T62" fmla="*/ 47 w 436"/>
                  <a:gd name="T63" fmla="*/ 1 h 52"/>
                  <a:gd name="T64" fmla="*/ 52 w 436"/>
                  <a:gd name="T65" fmla="*/ 1 h 52"/>
                  <a:gd name="T66" fmla="*/ 55 w 436"/>
                  <a:gd name="T67" fmla="*/ 0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6" h="52">
                    <a:moveTo>
                      <a:pt x="436" y="0"/>
                    </a:moveTo>
                    <a:lnTo>
                      <a:pt x="436" y="0"/>
                    </a:lnTo>
                    <a:lnTo>
                      <a:pt x="415" y="0"/>
                    </a:lnTo>
                    <a:lnTo>
                      <a:pt x="392" y="0"/>
                    </a:lnTo>
                    <a:lnTo>
                      <a:pt x="371" y="0"/>
                    </a:lnTo>
                    <a:lnTo>
                      <a:pt x="350" y="2"/>
                    </a:lnTo>
                    <a:lnTo>
                      <a:pt x="329" y="2"/>
                    </a:lnTo>
                    <a:lnTo>
                      <a:pt x="308" y="2"/>
                    </a:lnTo>
                    <a:lnTo>
                      <a:pt x="288" y="4"/>
                    </a:lnTo>
                    <a:lnTo>
                      <a:pt x="269" y="4"/>
                    </a:lnTo>
                    <a:lnTo>
                      <a:pt x="250" y="6"/>
                    </a:lnTo>
                    <a:lnTo>
                      <a:pt x="231" y="6"/>
                    </a:lnTo>
                    <a:lnTo>
                      <a:pt x="213" y="8"/>
                    </a:lnTo>
                    <a:lnTo>
                      <a:pt x="194" y="8"/>
                    </a:lnTo>
                    <a:lnTo>
                      <a:pt x="177" y="10"/>
                    </a:lnTo>
                    <a:lnTo>
                      <a:pt x="162" y="11"/>
                    </a:lnTo>
                    <a:lnTo>
                      <a:pt x="146" y="13"/>
                    </a:lnTo>
                    <a:lnTo>
                      <a:pt x="131" y="15"/>
                    </a:lnTo>
                    <a:lnTo>
                      <a:pt x="117" y="15"/>
                    </a:lnTo>
                    <a:lnTo>
                      <a:pt x="102" y="17"/>
                    </a:lnTo>
                    <a:lnTo>
                      <a:pt x="91" y="19"/>
                    </a:lnTo>
                    <a:lnTo>
                      <a:pt x="77" y="21"/>
                    </a:lnTo>
                    <a:lnTo>
                      <a:pt x="68" y="23"/>
                    </a:lnTo>
                    <a:lnTo>
                      <a:pt x="56" y="27"/>
                    </a:lnTo>
                    <a:lnTo>
                      <a:pt x="46" y="29"/>
                    </a:lnTo>
                    <a:lnTo>
                      <a:pt x="37" y="31"/>
                    </a:lnTo>
                    <a:lnTo>
                      <a:pt x="29" y="33"/>
                    </a:lnTo>
                    <a:lnTo>
                      <a:pt x="21" y="35"/>
                    </a:lnTo>
                    <a:lnTo>
                      <a:pt x="16" y="36"/>
                    </a:lnTo>
                    <a:lnTo>
                      <a:pt x="10" y="40"/>
                    </a:lnTo>
                    <a:lnTo>
                      <a:pt x="6" y="42"/>
                    </a:lnTo>
                    <a:lnTo>
                      <a:pt x="4" y="46"/>
                    </a:lnTo>
                    <a:lnTo>
                      <a:pt x="2" y="48"/>
                    </a:lnTo>
                    <a:lnTo>
                      <a:pt x="0" y="52"/>
                    </a:lnTo>
                    <a:lnTo>
                      <a:pt x="10" y="52"/>
                    </a:lnTo>
                    <a:lnTo>
                      <a:pt x="10" y="50"/>
                    </a:lnTo>
                    <a:lnTo>
                      <a:pt x="12" y="46"/>
                    </a:lnTo>
                    <a:lnTo>
                      <a:pt x="14" y="44"/>
                    </a:lnTo>
                    <a:lnTo>
                      <a:pt x="18" y="42"/>
                    </a:lnTo>
                    <a:lnTo>
                      <a:pt x="23" y="40"/>
                    </a:lnTo>
                    <a:lnTo>
                      <a:pt x="27" y="38"/>
                    </a:lnTo>
                    <a:lnTo>
                      <a:pt x="35" y="36"/>
                    </a:lnTo>
                    <a:lnTo>
                      <a:pt x="43" y="35"/>
                    </a:lnTo>
                    <a:lnTo>
                      <a:pt x="50" y="33"/>
                    </a:lnTo>
                    <a:lnTo>
                      <a:pt x="60" y="29"/>
                    </a:lnTo>
                    <a:lnTo>
                      <a:pt x="69" y="27"/>
                    </a:lnTo>
                    <a:lnTo>
                      <a:pt x="81" y="25"/>
                    </a:lnTo>
                    <a:lnTo>
                      <a:pt x="93" y="23"/>
                    </a:lnTo>
                    <a:lnTo>
                      <a:pt x="106" y="23"/>
                    </a:lnTo>
                    <a:lnTo>
                      <a:pt x="119" y="21"/>
                    </a:lnTo>
                    <a:lnTo>
                      <a:pt x="133" y="19"/>
                    </a:lnTo>
                    <a:lnTo>
                      <a:pt x="148" y="17"/>
                    </a:lnTo>
                    <a:lnTo>
                      <a:pt x="164" y="15"/>
                    </a:lnTo>
                    <a:lnTo>
                      <a:pt x="179" y="13"/>
                    </a:lnTo>
                    <a:lnTo>
                      <a:pt x="196" y="13"/>
                    </a:lnTo>
                    <a:lnTo>
                      <a:pt x="213" y="11"/>
                    </a:lnTo>
                    <a:lnTo>
                      <a:pt x="233" y="10"/>
                    </a:lnTo>
                    <a:lnTo>
                      <a:pt x="250" y="10"/>
                    </a:lnTo>
                    <a:lnTo>
                      <a:pt x="269" y="8"/>
                    </a:lnTo>
                    <a:lnTo>
                      <a:pt x="288" y="8"/>
                    </a:lnTo>
                    <a:lnTo>
                      <a:pt x="310" y="6"/>
                    </a:lnTo>
                    <a:lnTo>
                      <a:pt x="329" y="6"/>
                    </a:lnTo>
                    <a:lnTo>
                      <a:pt x="350" y="6"/>
                    </a:lnTo>
                    <a:lnTo>
                      <a:pt x="371" y="4"/>
                    </a:lnTo>
                    <a:lnTo>
                      <a:pt x="392" y="4"/>
                    </a:lnTo>
                    <a:lnTo>
                      <a:pt x="415" y="4"/>
                    </a:lnTo>
                    <a:lnTo>
                      <a:pt x="436" y="4"/>
                    </a:lnTo>
                    <a:lnTo>
                      <a:pt x="4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97" name="Rectangle 1916"/>
              <p:cNvSpPr>
                <a:spLocks noChangeArrowheads="1"/>
              </p:cNvSpPr>
              <p:nvPr/>
            </p:nvSpPr>
            <p:spPr bwMode="auto">
              <a:xfrm>
                <a:off x="2523" y="1823"/>
                <a:ext cx="4" cy="5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98" name="Rectangle 1917"/>
              <p:cNvSpPr>
                <a:spLocks noChangeArrowheads="1"/>
              </p:cNvSpPr>
              <p:nvPr/>
            </p:nvSpPr>
            <p:spPr bwMode="auto">
              <a:xfrm>
                <a:off x="2527" y="1823"/>
                <a:ext cx="3" cy="5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499" name="Rectangle 1918"/>
              <p:cNvSpPr>
                <a:spLocks noChangeArrowheads="1"/>
              </p:cNvSpPr>
              <p:nvPr/>
            </p:nvSpPr>
            <p:spPr bwMode="auto">
              <a:xfrm>
                <a:off x="2530" y="1823"/>
                <a:ext cx="4" cy="5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00" name="Rectangle 1919"/>
              <p:cNvSpPr>
                <a:spLocks noChangeArrowheads="1"/>
              </p:cNvSpPr>
              <p:nvPr/>
            </p:nvSpPr>
            <p:spPr bwMode="auto">
              <a:xfrm>
                <a:off x="2534" y="1823"/>
                <a:ext cx="3" cy="5"/>
              </a:xfrm>
              <a:prstGeom prst="rect">
                <a:avLst/>
              </a:pr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01" name="Rectangle 1920"/>
              <p:cNvSpPr>
                <a:spLocks noChangeArrowheads="1"/>
              </p:cNvSpPr>
              <p:nvPr/>
            </p:nvSpPr>
            <p:spPr bwMode="auto">
              <a:xfrm>
                <a:off x="2537" y="1823"/>
                <a:ext cx="3" cy="5"/>
              </a:xfrm>
              <a:prstGeom prst="rect">
                <a:avLst/>
              </a:pr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02" name="Rectangle 1921"/>
              <p:cNvSpPr>
                <a:spLocks noChangeArrowheads="1"/>
              </p:cNvSpPr>
              <p:nvPr/>
            </p:nvSpPr>
            <p:spPr bwMode="auto">
              <a:xfrm>
                <a:off x="2540" y="1823"/>
                <a:ext cx="3" cy="5"/>
              </a:xfrm>
              <a:prstGeom prst="rect">
                <a:avLst/>
              </a:pr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03" name="Rectangle 1922"/>
              <p:cNvSpPr>
                <a:spLocks noChangeArrowheads="1"/>
              </p:cNvSpPr>
              <p:nvPr/>
            </p:nvSpPr>
            <p:spPr bwMode="auto">
              <a:xfrm>
                <a:off x="2543" y="1823"/>
                <a:ext cx="4" cy="5"/>
              </a:xfrm>
              <a:prstGeom prst="rect">
                <a:avLst/>
              </a:pr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04" name="Rectangle 1923"/>
              <p:cNvSpPr>
                <a:spLocks noChangeArrowheads="1"/>
              </p:cNvSpPr>
              <p:nvPr/>
            </p:nvSpPr>
            <p:spPr bwMode="auto">
              <a:xfrm>
                <a:off x="2547" y="1823"/>
                <a:ext cx="3" cy="5"/>
              </a:xfrm>
              <a:prstGeom prst="rect">
                <a:avLst/>
              </a:pr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05" name="Rectangle 1924"/>
              <p:cNvSpPr>
                <a:spLocks noChangeArrowheads="1"/>
              </p:cNvSpPr>
              <p:nvPr/>
            </p:nvSpPr>
            <p:spPr bwMode="auto">
              <a:xfrm>
                <a:off x="2550" y="1823"/>
                <a:ext cx="4" cy="5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06" name="Rectangle 1925"/>
              <p:cNvSpPr>
                <a:spLocks noChangeArrowheads="1"/>
              </p:cNvSpPr>
              <p:nvPr/>
            </p:nvSpPr>
            <p:spPr bwMode="auto">
              <a:xfrm>
                <a:off x="2554" y="1823"/>
                <a:ext cx="3" cy="5"/>
              </a:xfrm>
              <a:prstGeom prst="rect">
                <a:avLst/>
              </a:pr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07" name="Rectangle 1926"/>
              <p:cNvSpPr>
                <a:spLocks noChangeArrowheads="1"/>
              </p:cNvSpPr>
              <p:nvPr/>
            </p:nvSpPr>
            <p:spPr bwMode="auto">
              <a:xfrm>
                <a:off x="2557" y="1823"/>
                <a:ext cx="3" cy="5"/>
              </a:xfrm>
              <a:prstGeom prst="rect">
                <a:avLst/>
              </a:pr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08" name="Rectangle 1927"/>
              <p:cNvSpPr>
                <a:spLocks noChangeArrowheads="1"/>
              </p:cNvSpPr>
              <p:nvPr/>
            </p:nvSpPr>
            <p:spPr bwMode="auto">
              <a:xfrm>
                <a:off x="2560" y="1823"/>
                <a:ext cx="3" cy="5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09" name="Rectangle 1928"/>
              <p:cNvSpPr>
                <a:spLocks noChangeArrowheads="1"/>
              </p:cNvSpPr>
              <p:nvPr/>
            </p:nvSpPr>
            <p:spPr bwMode="auto">
              <a:xfrm>
                <a:off x="2563" y="1823"/>
                <a:ext cx="4" cy="5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10" name="Rectangle 1929"/>
              <p:cNvSpPr>
                <a:spLocks noChangeArrowheads="1"/>
              </p:cNvSpPr>
              <p:nvPr/>
            </p:nvSpPr>
            <p:spPr bwMode="auto">
              <a:xfrm>
                <a:off x="2567" y="1823"/>
                <a:ext cx="3" cy="5"/>
              </a:xfrm>
              <a:prstGeom prst="rect">
                <a:avLst/>
              </a:pr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11" name="Rectangle 1930"/>
              <p:cNvSpPr>
                <a:spLocks noChangeArrowheads="1"/>
              </p:cNvSpPr>
              <p:nvPr/>
            </p:nvSpPr>
            <p:spPr bwMode="auto">
              <a:xfrm>
                <a:off x="2570" y="1823"/>
                <a:ext cx="3" cy="5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12" name="Rectangle 1931"/>
              <p:cNvSpPr>
                <a:spLocks noChangeArrowheads="1"/>
              </p:cNvSpPr>
              <p:nvPr/>
            </p:nvSpPr>
            <p:spPr bwMode="auto">
              <a:xfrm>
                <a:off x="2573" y="1823"/>
                <a:ext cx="4" cy="5"/>
              </a:xfrm>
              <a:prstGeom prst="rect">
                <a:avLst/>
              </a:pr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13" name="Rectangle 1932"/>
              <p:cNvSpPr>
                <a:spLocks noChangeArrowheads="1"/>
              </p:cNvSpPr>
              <p:nvPr/>
            </p:nvSpPr>
            <p:spPr bwMode="auto">
              <a:xfrm>
                <a:off x="2577" y="1823"/>
                <a:ext cx="4" cy="5"/>
              </a:xfrm>
              <a:prstGeom prst="rect">
                <a:avLst/>
              </a:pr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14" name="Rectangle 1933"/>
              <p:cNvSpPr>
                <a:spLocks noChangeArrowheads="1"/>
              </p:cNvSpPr>
              <p:nvPr/>
            </p:nvSpPr>
            <p:spPr bwMode="auto">
              <a:xfrm>
                <a:off x="2581" y="1823"/>
                <a:ext cx="3" cy="5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15" name="Rectangle 1934"/>
              <p:cNvSpPr>
                <a:spLocks noChangeArrowheads="1"/>
              </p:cNvSpPr>
              <p:nvPr/>
            </p:nvSpPr>
            <p:spPr bwMode="auto">
              <a:xfrm>
                <a:off x="2584" y="1823"/>
                <a:ext cx="3" cy="5"/>
              </a:xfrm>
              <a:prstGeom prst="rect">
                <a:avLst/>
              </a:pr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16" name="Rectangle 1935"/>
              <p:cNvSpPr>
                <a:spLocks noChangeArrowheads="1"/>
              </p:cNvSpPr>
              <p:nvPr/>
            </p:nvSpPr>
            <p:spPr bwMode="auto">
              <a:xfrm>
                <a:off x="2587" y="1823"/>
                <a:ext cx="3" cy="5"/>
              </a:xfrm>
              <a:prstGeom prst="rect">
                <a:avLst/>
              </a:pr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17" name="Rectangle 1936"/>
              <p:cNvSpPr>
                <a:spLocks noChangeArrowheads="1"/>
              </p:cNvSpPr>
              <p:nvPr/>
            </p:nvSpPr>
            <p:spPr bwMode="auto">
              <a:xfrm>
                <a:off x="2590" y="1823"/>
                <a:ext cx="3" cy="5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18" name="Rectangle 1937"/>
              <p:cNvSpPr>
                <a:spLocks noChangeArrowheads="1"/>
              </p:cNvSpPr>
              <p:nvPr/>
            </p:nvSpPr>
            <p:spPr bwMode="auto">
              <a:xfrm>
                <a:off x="2593" y="1823"/>
                <a:ext cx="4" cy="5"/>
              </a:xfrm>
              <a:prstGeom prst="rect">
                <a:avLst/>
              </a:pr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19" name="Rectangle 1938"/>
              <p:cNvSpPr>
                <a:spLocks noChangeArrowheads="1"/>
              </p:cNvSpPr>
              <p:nvPr/>
            </p:nvSpPr>
            <p:spPr bwMode="auto">
              <a:xfrm>
                <a:off x="2597" y="1823"/>
                <a:ext cx="3" cy="5"/>
              </a:xfrm>
              <a:prstGeom prst="rect">
                <a:avLst/>
              </a:pr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20" name="Rectangle 1939"/>
              <p:cNvSpPr>
                <a:spLocks noChangeArrowheads="1"/>
              </p:cNvSpPr>
              <p:nvPr/>
            </p:nvSpPr>
            <p:spPr bwMode="auto">
              <a:xfrm>
                <a:off x="2600" y="1823"/>
                <a:ext cx="4" cy="5"/>
              </a:xfrm>
              <a:prstGeom prst="rect">
                <a:avLst/>
              </a:pr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21" name="Rectangle 1940"/>
              <p:cNvSpPr>
                <a:spLocks noChangeArrowheads="1"/>
              </p:cNvSpPr>
              <p:nvPr/>
            </p:nvSpPr>
            <p:spPr bwMode="auto">
              <a:xfrm>
                <a:off x="2604" y="1823"/>
                <a:ext cx="3" cy="5"/>
              </a:xfrm>
              <a:prstGeom prst="rect">
                <a:avLst/>
              </a:pr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22" name="Rectangle 1941"/>
              <p:cNvSpPr>
                <a:spLocks noChangeArrowheads="1"/>
              </p:cNvSpPr>
              <p:nvPr/>
            </p:nvSpPr>
            <p:spPr bwMode="auto">
              <a:xfrm>
                <a:off x="2607" y="1823"/>
                <a:ext cx="3" cy="5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23" name="Rectangle 1942"/>
              <p:cNvSpPr>
                <a:spLocks noChangeArrowheads="1"/>
              </p:cNvSpPr>
              <p:nvPr/>
            </p:nvSpPr>
            <p:spPr bwMode="auto">
              <a:xfrm>
                <a:off x="2610" y="1823"/>
                <a:ext cx="4" cy="5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24" name="Rectangle 1943"/>
              <p:cNvSpPr>
                <a:spLocks noChangeArrowheads="1"/>
              </p:cNvSpPr>
              <p:nvPr/>
            </p:nvSpPr>
            <p:spPr bwMode="auto">
              <a:xfrm>
                <a:off x="2614" y="1823"/>
                <a:ext cx="3" cy="5"/>
              </a:xfrm>
              <a:prstGeom prst="rect">
                <a:avLst/>
              </a:pr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25" name="Rectangle 1944"/>
              <p:cNvSpPr>
                <a:spLocks noChangeArrowheads="1"/>
              </p:cNvSpPr>
              <p:nvPr/>
            </p:nvSpPr>
            <p:spPr bwMode="auto">
              <a:xfrm>
                <a:off x="2617" y="1823"/>
                <a:ext cx="3" cy="5"/>
              </a:xfrm>
              <a:prstGeom prst="rect">
                <a:avLst/>
              </a:pr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26" name="Rectangle 1945"/>
              <p:cNvSpPr>
                <a:spLocks noChangeArrowheads="1"/>
              </p:cNvSpPr>
              <p:nvPr/>
            </p:nvSpPr>
            <p:spPr bwMode="auto">
              <a:xfrm>
                <a:off x="2620" y="1823"/>
                <a:ext cx="4" cy="5"/>
              </a:xfrm>
              <a:prstGeom prst="rect">
                <a:avLst/>
              </a:pr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27" name="Rectangle 1946"/>
              <p:cNvSpPr>
                <a:spLocks noChangeArrowheads="1"/>
              </p:cNvSpPr>
              <p:nvPr/>
            </p:nvSpPr>
            <p:spPr bwMode="auto">
              <a:xfrm>
                <a:off x="2624" y="1823"/>
                <a:ext cx="3" cy="5"/>
              </a:xfrm>
              <a:prstGeom prst="rect">
                <a:avLst/>
              </a:pr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28" name="Rectangle 1947"/>
              <p:cNvSpPr>
                <a:spLocks noChangeArrowheads="1"/>
              </p:cNvSpPr>
              <p:nvPr/>
            </p:nvSpPr>
            <p:spPr bwMode="auto">
              <a:xfrm>
                <a:off x="2627" y="1823"/>
                <a:ext cx="4" cy="5"/>
              </a:xfrm>
              <a:prstGeom prst="rect">
                <a:avLst/>
              </a:pr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29" name="Rectangle 1948"/>
              <p:cNvSpPr>
                <a:spLocks noChangeArrowheads="1"/>
              </p:cNvSpPr>
              <p:nvPr/>
            </p:nvSpPr>
            <p:spPr bwMode="auto">
              <a:xfrm>
                <a:off x="2631" y="1823"/>
                <a:ext cx="2" cy="5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30" name="Rectangle 1949"/>
              <p:cNvSpPr>
                <a:spLocks noChangeArrowheads="1"/>
              </p:cNvSpPr>
              <p:nvPr/>
            </p:nvSpPr>
            <p:spPr bwMode="auto">
              <a:xfrm>
                <a:off x="2633" y="1823"/>
                <a:ext cx="4" cy="5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31" name="Rectangle 1950"/>
              <p:cNvSpPr>
                <a:spLocks noChangeArrowheads="1"/>
              </p:cNvSpPr>
              <p:nvPr/>
            </p:nvSpPr>
            <p:spPr bwMode="auto">
              <a:xfrm>
                <a:off x="2637" y="1823"/>
                <a:ext cx="3" cy="5"/>
              </a:xfrm>
              <a:prstGeom prst="rect">
                <a:avLst/>
              </a:pr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32" name="Rectangle 1951"/>
              <p:cNvSpPr>
                <a:spLocks noChangeArrowheads="1"/>
              </p:cNvSpPr>
              <p:nvPr/>
            </p:nvSpPr>
            <p:spPr bwMode="auto">
              <a:xfrm>
                <a:off x="2640" y="1823"/>
                <a:ext cx="4" cy="5"/>
              </a:xfrm>
              <a:prstGeom prst="rect">
                <a:avLst/>
              </a:pr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33" name="Rectangle 1952"/>
              <p:cNvSpPr>
                <a:spLocks noChangeArrowheads="1"/>
              </p:cNvSpPr>
              <p:nvPr/>
            </p:nvSpPr>
            <p:spPr bwMode="auto">
              <a:xfrm>
                <a:off x="2644" y="1823"/>
                <a:ext cx="3" cy="5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34" name="Rectangle 1953"/>
              <p:cNvSpPr>
                <a:spLocks noChangeArrowheads="1"/>
              </p:cNvSpPr>
              <p:nvPr/>
            </p:nvSpPr>
            <p:spPr bwMode="auto">
              <a:xfrm>
                <a:off x="2647" y="1823"/>
                <a:ext cx="4" cy="5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35" name="Rectangle 1954"/>
              <p:cNvSpPr>
                <a:spLocks noChangeArrowheads="1"/>
              </p:cNvSpPr>
              <p:nvPr/>
            </p:nvSpPr>
            <p:spPr bwMode="auto">
              <a:xfrm>
                <a:off x="2651" y="1823"/>
                <a:ext cx="3" cy="5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36" name="Rectangle 1955"/>
              <p:cNvSpPr>
                <a:spLocks noChangeArrowheads="1"/>
              </p:cNvSpPr>
              <p:nvPr/>
            </p:nvSpPr>
            <p:spPr bwMode="auto">
              <a:xfrm>
                <a:off x="2654" y="1823"/>
                <a:ext cx="3" cy="5"/>
              </a:xfrm>
              <a:prstGeom prst="rect">
                <a:avLst/>
              </a:pr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37" name="Rectangle 1956"/>
              <p:cNvSpPr>
                <a:spLocks noChangeArrowheads="1"/>
              </p:cNvSpPr>
              <p:nvPr/>
            </p:nvSpPr>
            <p:spPr bwMode="auto">
              <a:xfrm>
                <a:off x="2657" y="1823"/>
                <a:ext cx="3" cy="5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38" name="Rectangle 1957"/>
              <p:cNvSpPr>
                <a:spLocks noChangeArrowheads="1"/>
              </p:cNvSpPr>
              <p:nvPr/>
            </p:nvSpPr>
            <p:spPr bwMode="auto">
              <a:xfrm>
                <a:off x="2660" y="1823"/>
                <a:ext cx="4" cy="5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39" name="Rectangle 1958"/>
              <p:cNvSpPr>
                <a:spLocks noChangeArrowheads="1"/>
              </p:cNvSpPr>
              <p:nvPr/>
            </p:nvSpPr>
            <p:spPr bwMode="auto">
              <a:xfrm>
                <a:off x="2664" y="1823"/>
                <a:ext cx="3" cy="5"/>
              </a:xfrm>
              <a:prstGeom prst="rect">
                <a:avLst/>
              </a:pr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40" name="Rectangle 1959"/>
              <p:cNvSpPr>
                <a:spLocks noChangeArrowheads="1"/>
              </p:cNvSpPr>
              <p:nvPr/>
            </p:nvSpPr>
            <p:spPr bwMode="auto">
              <a:xfrm>
                <a:off x="2667" y="1823"/>
                <a:ext cx="4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41" name="Rectangle 1960"/>
              <p:cNvSpPr>
                <a:spLocks noChangeArrowheads="1"/>
              </p:cNvSpPr>
              <p:nvPr/>
            </p:nvSpPr>
            <p:spPr bwMode="auto">
              <a:xfrm>
                <a:off x="2671" y="1823"/>
                <a:ext cx="3" cy="5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42" name="Rectangle 1961"/>
              <p:cNvSpPr>
                <a:spLocks noChangeArrowheads="1"/>
              </p:cNvSpPr>
              <p:nvPr/>
            </p:nvSpPr>
            <p:spPr bwMode="auto">
              <a:xfrm>
                <a:off x="2674" y="1823"/>
                <a:ext cx="4" cy="5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43" name="Rectangle 1962"/>
              <p:cNvSpPr>
                <a:spLocks noChangeArrowheads="1"/>
              </p:cNvSpPr>
              <p:nvPr/>
            </p:nvSpPr>
            <p:spPr bwMode="auto">
              <a:xfrm>
                <a:off x="2678" y="1823"/>
                <a:ext cx="3" cy="5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44" name="Rectangle 1963"/>
              <p:cNvSpPr>
                <a:spLocks noChangeArrowheads="1"/>
              </p:cNvSpPr>
              <p:nvPr/>
            </p:nvSpPr>
            <p:spPr bwMode="auto">
              <a:xfrm>
                <a:off x="2681" y="1823"/>
                <a:ext cx="2" cy="5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45" name="Rectangle 1964"/>
              <p:cNvSpPr>
                <a:spLocks noChangeArrowheads="1"/>
              </p:cNvSpPr>
              <p:nvPr/>
            </p:nvSpPr>
            <p:spPr bwMode="auto">
              <a:xfrm>
                <a:off x="2683" y="1823"/>
                <a:ext cx="4" cy="5"/>
              </a:xfrm>
              <a:prstGeom prst="rect">
                <a:avLst/>
              </a:pr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46" name="Rectangle 1965"/>
              <p:cNvSpPr>
                <a:spLocks noChangeArrowheads="1"/>
              </p:cNvSpPr>
              <p:nvPr/>
            </p:nvSpPr>
            <p:spPr bwMode="auto">
              <a:xfrm>
                <a:off x="2687" y="1823"/>
                <a:ext cx="4" cy="5"/>
              </a:xfrm>
              <a:prstGeom prst="rect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47" name="Rectangle 1966"/>
              <p:cNvSpPr>
                <a:spLocks noChangeArrowheads="1"/>
              </p:cNvSpPr>
              <p:nvPr/>
            </p:nvSpPr>
            <p:spPr bwMode="auto">
              <a:xfrm>
                <a:off x="2691" y="1823"/>
                <a:ext cx="3" cy="5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48" name="Rectangle 1967"/>
              <p:cNvSpPr>
                <a:spLocks noChangeArrowheads="1"/>
              </p:cNvSpPr>
              <p:nvPr/>
            </p:nvSpPr>
            <p:spPr bwMode="auto">
              <a:xfrm>
                <a:off x="2694" y="1823"/>
                <a:ext cx="4" cy="5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49" name="Rectangle 1968"/>
              <p:cNvSpPr>
                <a:spLocks noChangeArrowheads="1"/>
              </p:cNvSpPr>
              <p:nvPr/>
            </p:nvSpPr>
            <p:spPr bwMode="auto">
              <a:xfrm>
                <a:off x="2698" y="1823"/>
                <a:ext cx="3" cy="5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50" name="Rectangle 1969"/>
              <p:cNvSpPr>
                <a:spLocks noChangeArrowheads="1"/>
              </p:cNvSpPr>
              <p:nvPr/>
            </p:nvSpPr>
            <p:spPr bwMode="auto">
              <a:xfrm>
                <a:off x="2701" y="1823"/>
                <a:ext cx="4" cy="5"/>
              </a:xfrm>
              <a:prstGeom prst="rect">
                <a:avLst/>
              </a:pr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51" name="Rectangle 1970"/>
              <p:cNvSpPr>
                <a:spLocks noChangeArrowheads="1"/>
              </p:cNvSpPr>
              <p:nvPr/>
            </p:nvSpPr>
            <p:spPr bwMode="auto">
              <a:xfrm>
                <a:off x="2705" y="1823"/>
                <a:ext cx="2" cy="5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52" name="Rectangle 1971"/>
              <p:cNvSpPr>
                <a:spLocks noChangeArrowheads="1"/>
              </p:cNvSpPr>
              <p:nvPr/>
            </p:nvSpPr>
            <p:spPr bwMode="auto">
              <a:xfrm>
                <a:off x="2707" y="1823"/>
                <a:ext cx="3" cy="5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53" name="Rectangle 1972"/>
              <p:cNvSpPr>
                <a:spLocks noChangeArrowheads="1"/>
              </p:cNvSpPr>
              <p:nvPr/>
            </p:nvSpPr>
            <p:spPr bwMode="auto">
              <a:xfrm>
                <a:off x="2710" y="1823"/>
                <a:ext cx="4" cy="5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54" name="Rectangle 1973"/>
              <p:cNvSpPr>
                <a:spLocks noChangeArrowheads="1"/>
              </p:cNvSpPr>
              <p:nvPr/>
            </p:nvSpPr>
            <p:spPr bwMode="auto">
              <a:xfrm>
                <a:off x="2714" y="1823"/>
                <a:ext cx="3" cy="5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55" name="Rectangle 1974"/>
              <p:cNvSpPr>
                <a:spLocks noChangeArrowheads="1"/>
              </p:cNvSpPr>
              <p:nvPr/>
            </p:nvSpPr>
            <p:spPr bwMode="auto">
              <a:xfrm>
                <a:off x="2717" y="1823"/>
                <a:ext cx="4" cy="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56" name="Rectangle 1975"/>
              <p:cNvSpPr>
                <a:spLocks noChangeArrowheads="1"/>
              </p:cNvSpPr>
              <p:nvPr/>
            </p:nvSpPr>
            <p:spPr bwMode="auto">
              <a:xfrm>
                <a:off x="2721" y="1823"/>
                <a:ext cx="4" cy="5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57" name="Rectangle 1976"/>
              <p:cNvSpPr>
                <a:spLocks noChangeArrowheads="1"/>
              </p:cNvSpPr>
              <p:nvPr/>
            </p:nvSpPr>
            <p:spPr bwMode="auto">
              <a:xfrm>
                <a:off x="2725" y="1823"/>
                <a:ext cx="3" cy="5"/>
              </a:xfrm>
              <a:prstGeom prst="rect">
                <a:avLst/>
              </a:pr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58" name="Rectangle 1977"/>
              <p:cNvSpPr>
                <a:spLocks noChangeArrowheads="1"/>
              </p:cNvSpPr>
              <p:nvPr/>
            </p:nvSpPr>
            <p:spPr bwMode="auto">
              <a:xfrm>
                <a:off x="2728" y="1823"/>
                <a:ext cx="2" cy="5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59" name="Rectangle 1978"/>
              <p:cNvSpPr>
                <a:spLocks noChangeArrowheads="1"/>
              </p:cNvSpPr>
              <p:nvPr/>
            </p:nvSpPr>
            <p:spPr bwMode="auto">
              <a:xfrm>
                <a:off x="2730" y="1823"/>
                <a:ext cx="4" cy="5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60" name="Rectangle 1979"/>
              <p:cNvSpPr>
                <a:spLocks noChangeArrowheads="1"/>
              </p:cNvSpPr>
              <p:nvPr/>
            </p:nvSpPr>
            <p:spPr bwMode="auto">
              <a:xfrm>
                <a:off x="2734" y="1823"/>
                <a:ext cx="3" cy="5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61" name="Rectangle 1980"/>
              <p:cNvSpPr>
                <a:spLocks noChangeArrowheads="1"/>
              </p:cNvSpPr>
              <p:nvPr/>
            </p:nvSpPr>
            <p:spPr bwMode="auto">
              <a:xfrm>
                <a:off x="2737" y="1823"/>
                <a:ext cx="4" cy="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62" name="Rectangle 1981"/>
              <p:cNvSpPr>
                <a:spLocks noChangeArrowheads="1"/>
              </p:cNvSpPr>
              <p:nvPr/>
            </p:nvSpPr>
            <p:spPr bwMode="auto">
              <a:xfrm>
                <a:off x="2741" y="1823"/>
                <a:ext cx="3" cy="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63" name="Rectangle 1982"/>
              <p:cNvSpPr>
                <a:spLocks noChangeArrowheads="1"/>
              </p:cNvSpPr>
              <p:nvPr/>
            </p:nvSpPr>
            <p:spPr bwMode="auto">
              <a:xfrm>
                <a:off x="2744" y="1823"/>
                <a:ext cx="4" cy="5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64" name="Rectangle 1983"/>
              <p:cNvSpPr>
                <a:spLocks noChangeArrowheads="1"/>
              </p:cNvSpPr>
              <p:nvPr/>
            </p:nvSpPr>
            <p:spPr bwMode="auto">
              <a:xfrm>
                <a:off x="2748" y="1823"/>
                <a:ext cx="3" cy="5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65" name="Rectangle 1984"/>
              <p:cNvSpPr>
                <a:spLocks noChangeArrowheads="1"/>
              </p:cNvSpPr>
              <p:nvPr/>
            </p:nvSpPr>
            <p:spPr bwMode="auto">
              <a:xfrm>
                <a:off x="2751" y="1823"/>
                <a:ext cx="3" cy="5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66" name="Rectangle 1985"/>
              <p:cNvSpPr>
                <a:spLocks noChangeArrowheads="1"/>
              </p:cNvSpPr>
              <p:nvPr/>
            </p:nvSpPr>
            <p:spPr bwMode="auto">
              <a:xfrm>
                <a:off x="2754" y="1823"/>
                <a:ext cx="3" cy="5"/>
              </a:xfrm>
              <a:prstGeom prst="rect">
                <a:avLst/>
              </a:pr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67" name="Rectangle 1986"/>
              <p:cNvSpPr>
                <a:spLocks noChangeArrowheads="1"/>
              </p:cNvSpPr>
              <p:nvPr/>
            </p:nvSpPr>
            <p:spPr bwMode="auto">
              <a:xfrm>
                <a:off x="2757" y="1823"/>
                <a:ext cx="4" cy="5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68" name="Rectangle 1987"/>
              <p:cNvSpPr>
                <a:spLocks noChangeArrowheads="1"/>
              </p:cNvSpPr>
              <p:nvPr/>
            </p:nvSpPr>
            <p:spPr bwMode="auto">
              <a:xfrm>
                <a:off x="2761" y="1823"/>
                <a:ext cx="3" cy="5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69" name="Rectangle 1988"/>
              <p:cNvSpPr>
                <a:spLocks noChangeArrowheads="1"/>
              </p:cNvSpPr>
              <p:nvPr/>
            </p:nvSpPr>
            <p:spPr bwMode="auto">
              <a:xfrm>
                <a:off x="2764" y="1823"/>
                <a:ext cx="4" cy="5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70" name="Rectangle 1989"/>
              <p:cNvSpPr>
                <a:spLocks noChangeArrowheads="1"/>
              </p:cNvSpPr>
              <p:nvPr/>
            </p:nvSpPr>
            <p:spPr bwMode="auto">
              <a:xfrm>
                <a:off x="2768" y="1823"/>
                <a:ext cx="3" cy="5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71" name="Rectangle 1990"/>
              <p:cNvSpPr>
                <a:spLocks noChangeArrowheads="1"/>
              </p:cNvSpPr>
              <p:nvPr/>
            </p:nvSpPr>
            <p:spPr bwMode="auto">
              <a:xfrm>
                <a:off x="2771" y="1823"/>
                <a:ext cx="4" cy="5"/>
              </a:xfrm>
              <a:prstGeom prst="rect">
                <a:avLst/>
              </a:pr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72" name="Rectangle 1991"/>
              <p:cNvSpPr>
                <a:spLocks noChangeArrowheads="1"/>
              </p:cNvSpPr>
              <p:nvPr/>
            </p:nvSpPr>
            <p:spPr bwMode="auto">
              <a:xfrm>
                <a:off x="2775" y="1823"/>
                <a:ext cx="2" cy="5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73" name="Rectangle 1992"/>
              <p:cNvSpPr>
                <a:spLocks noChangeArrowheads="1"/>
              </p:cNvSpPr>
              <p:nvPr/>
            </p:nvSpPr>
            <p:spPr bwMode="auto">
              <a:xfrm>
                <a:off x="2777" y="1823"/>
                <a:ext cx="4" cy="5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574" name="Rectangle 1993"/>
              <p:cNvSpPr>
                <a:spLocks noChangeArrowheads="1"/>
              </p:cNvSpPr>
              <p:nvPr/>
            </p:nvSpPr>
            <p:spPr bwMode="auto">
              <a:xfrm>
                <a:off x="2781" y="1823"/>
                <a:ext cx="3" cy="5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14374" name="Rectangle 1994"/>
            <p:cNvSpPr>
              <a:spLocks noChangeArrowheads="1"/>
            </p:cNvSpPr>
            <p:nvPr/>
          </p:nvSpPr>
          <p:spPr bwMode="auto">
            <a:xfrm>
              <a:off x="2592" y="1656"/>
              <a:ext cx="28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10308" name="Group 1995"/>
          <p:cNvGrpSpPr>
            <a:grpSpLocks/>
          </p:cNvGrpSpPr>
          <p:nvPr/>
        </p:nvGrpSpPr>
        <p:grpSpPr bwMode="auto">
          <a:xfrm>
            <a:off x="3254375" y="2852738"/>
            <a:ext cx="304800" cy="228600"/>
            <a:chOff x="2520" y="1584"/>
            <a:chExt cx="436" cy="268"/>
          </a:xfrm>
        </p:grpSpPr>
        <p:grpSp>
          <p:nvGrpSpPr>
            <p:cNvPr id="13767" name="Group 1996"/>
            <p:cNvGrpSpPr>
              <a:grpSpLocks/>
            </p:cNvGrpSpPr>
            <p:nvPr/>
          </p:nvGrpSpPr>
          <p:grpSpPr bwMode="auto">
            <a:xfrm>
              <a:off x="2520" y="1610"/>
              <a:ext cx="436" cy="242"/>
              <a:chOff x="2520" y="1610"/>
              <a:chExt cx="436" cy="242"/>
            </a:xfrm>
          </p:grpSpPr>
          <p:sp>
            <p:nvSpPr>
              <p:cNvPr id="14171" name="Freeform 1997"/>
              <p:cNvSpPr>
                <a:spLocks/>
              </p:cNvSpPr>
              <p:nvPr/>
            </p:nvSpPr>
            <p:spPr bwMode="auto">
              <a:xfrm>
                <a:off x="2522" y="1822"/>
                <a:ext cx="4" cy="9"/>
              </a:xfrm>
              <a:custGeom>
                <a:avLst/>
                <a:gdLst>
                  <a:gd name="T0" fmla="*/ 1 w 8"/>
                  <a:gd name="T1" fmla="*/ 0 h 17"/>
                  <a:gd name="T2" fmla="*/ 1 w 8"/>
                  <a:gd name="T3" fmla="*/ 0 h 17"/>
                  <a:gd name="T4" fmla="*/ 1 w 8"/>
                  <a:gd name="T5" fmla="*/ 1 h 17"/>
                  <a:gd name="T6" fmla="*/ 1 w 8"/>
                  <a:gd name="T7" fmla="*/ 1 h 17"/>
                  <a:gd name="T8" fmla="*/ 1 w 8"/>
                  <a:gd name="T9" fmla="*/ 1 h 17"/>
                  <a:gd name="T10" fmla="*/ 1 w 8"/>
                  <a:gd name="T11" fmla="*/ 1 h 17"/>
                  <a:gd name="T12" fmla="*/ 1 w 8"/>
                  <a:gd name="T13" fmla="*/ 1 h 17"/>
                  <a:gd name="T14" fmla="*/ 0 w 8"/>
                  <a:gd name="T15" fmla="*/ 1 h 17"/>
                  <a:gd name="T16" fmla="*/ 0 w 8"/>
                  <a:gd name="T17" fmla="*/ 1 h 17"/>
                  <a:gd name="T18" fmla="*/ 0 w 8"/>
                  <a:gd name="T19" fmla="*/ 2 h 17"/>
                  <a:gd name="T20" fmla="*/ 1 w 8"/>
                  <a:gd name="T21" fmla="*/ 2 h 17"/>
                  <a:gd name="T22" fmla="*/ 1 w 8"/>
                  <a:gd name="T23" fmla="*/ 2 h 17"/>
                  <a:gd name="T24" fmla="*/ 1 w 8"/>
                  <a:gd name="T25" fmla="*/ 2 h 17"/>
                  <a:gd name="T26" fmla="*/ 1 w 8"/>
                  <a:gd name="T27" fmla="*/ 2 h 17"/>
                  <a:gd name="T28" fmla="*/ 1 w 8"/>
                  <a:gd name="T29" fmla="*/ 2 h 17"/>
                  <a:gd name="T30" fmla="*/ 1 w 8"/>
                  <a:gd name="T31" fmla="*/ 2 h 17"/>
                  <a:gd name="T32" fmla="*/ 1 w 8"/>
                  <a:gd name="T33" fmla="*/ 3 h 17"/>
                  <a:gd name="T34" fmla="*/ 1 w 8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" h="17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4" y="15"/>
                    </a:lnTo>
                    <a:lnTo>
                      <a:pt x="6" y="15"/>
                    </a:lnTo>
                    <a:lnTo>
                      <a:pt x="8" y="1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72" name="Freeform 1998"/>
              <p:cNvSpPr>
                <a:spLocks/>
              </p:cNvSpPr>
              <p:nvPr/>
            </p:nvSpPr>
            <p:spPr bwMode="auto">
              <a:xfrm>
                <a:off x="2526" y="1820"/>
                <a:ext cx="3" cy="12"/>
              </a:xfrm>
              <a:custGeom>
                <a:avLst/>
                <a:gdLst>
                  <a:gd name="T0" fmla="*/ 0 w 6"/>
                  <a:gd name="T1" fmla="*/ 1 h 23"/>
                  <a:gd name="T2" fmla="*/ 0 w 6"/>
                  <a:gd name="T3" fmla="*/ 1 h 23"/>
                  <a:gd name="T4" fmla="*/ 1 w 6"/>
                  <a:gd name="T5" fmla="*/ 1 h 23"/>
                  <a:gd name="T6" fmla="*/ 1 w 6"/>
                  <a:gd name="T7" fmla="*/ 1 h 23"/>
                  <a:gd name="T8" fmla="*/ 1 w 6"/>
                  <a:gd name="T9" fmla="*/ 1 h 23"/>
                  <a:gd name="T10" fmla="*/ 1 w 6"/>
                  <a:gd name="T11" fmla="*/ 1 h 23"/>
                  <a:gd name="T12" fmla="*/ 1 w 6"/>
                  <a:gd name="T13" fmla="*/ 0 h 23"/>
                  <a:gd name="T14" fmla="*/ 1 w 6"/>
                  <a:gd name="T15" fmla="*/ 0 h 23"/>
                  <a:gd name="T16" fmla="*/ 1 w 6"/>
                  <a:gd name="T17" fmla="*/ 0 h 23"/>
                  <a:gd name="T18" fmla="*/ 1 w 6"/>
                  <a:gd name="T19" fmla="*/ 3 h 23"/>
                  <a:gd name="T20" fmla="*/ 1 w 6"/>
                  <a:gd name="T21" fmla="*/ 3 h 23"/>
                  <a:gd name="T22" fmla="*/ 1 w 6"/>
                  <a:gd name="T23" fmla="*/ 3 h 23"/>
                  <a:gd name="T24" fmla="*/ 1 w 6"/>
                  <a:gd name="T25" fmla="*/ 3 h 23"/>
                  <a:gd name="T26" fmla="*/ 1 w 6"/>
                  <a:gd name="T27" fmla="*/ 3 h 23"/>
                  <a:gd name="T28" fmla="*/ 1 w 6"/>
                  <a:gd name="T29" fmla="*/ 3 h 23"/>
                  <a:gd name="T30" fmla="*/ 1 w 6"/>
                  <a:gd name="T31" fmla="*/ 3 h 23"/>
                  <a:gd name="T32" fmla="*/ 0 w 6"/>
                  <a:gd name="T33" fmla="*/ 3 h 23"/>
                  <a:gd name="T34" fmla="*/ 0 w 6"/>
                  <a:gd name="T35" fmla="*/ 3 h 23"/>
                  <a:gd name="T36" fmla="*/ 0 w 6"/>
                  <a:gd name="T37" fmla="*/ 1 h 2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23">
                    <a:moveTo>
                      <a:pt x="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23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73" name="Freeform 1999"/>
              <p:cNvSpPr>
                <a:spLocks/>
              </p:cNvSpPr>
              <p:nvPr/>
            </p:nvSpPr>
            <p:spPr bwMode="auto">
              <a:xfrm>
                <a:off x="2529" y="1819"/>
                <a:ext cx="4" cy="15"/>
              </a:xfrm>
              <a:custGeom>
                <a:avLst/>
                <a:gdLst>
                  <a:gd name="T0" fmla="*/ 0 w 7"/>
                  <a:gd name="T1" fmla="*/ 1 h 29"/>
                  <a:gd name="T2" fmla="*/ 1 w 7"/>
                  <a:gd name="T3" fmla="*/ 1 h 29"/>
                  <a:gd name="T4" fmla="*/ 1 w 7"/>
                  <a:gd name="T5" fmla="*/ 1 h 29"/>
                  <a:gd name="T6" fmla="*/ 1 w 7"/>
                  <a:gd name="T7" fmla="*/ 0 h 29"/>
                  <a:gd name="T8" fmla="*/ 1 w 7"/>
                  <a:gd name="T9" fmla="*/ 0 h 29"/>
                  <a:gd name="T10" fmla="*/ 1 w 7"/>
                  <a:gd name="T11" fmla="*/ 0 h 29"/>
                  <a:gd name="T12" fmla="*/ 1 w 7"/>
                  <a:gd name="T13" fmla="*/ 0 h 29"/>
                  <a:gd name="T14" fmla="*/ 1 w 7"/>
                  <a:gd name="T15" fmla="*/ 0 h 29"/>
                  <a:gd name="T16" fmla="*/ 1 w 7"/>
                  <a:gd name="T17" fmla="*/ 0 h 29"/>
                  <a:gd name="T18" fmla="*/ 1 w 7"/>
                  <a:gd name="T19" fmla="*/ 4 h 29"/>
                  <a:gd name="T20" fmla="*/ 1 w 7"/>
                  <a:gd name="T21" fmla="*/ 4 h 29"/>
                  <a:gd name="T22" fmla="*/ 1 w 7"/>
                  <a:gd name="T23" fmla="*/ 4 h 29"/>
                  <a:gd name="T24" fmla="*/ 1 w 7"/>
                  <a:gd name="T25" fmla="*/ 4 h 29"/>
                  <a:gd name="T26" fmla="*/ 1 w 7"/>
                  <a:gd name="T27" fmla="*/ 4 h 29"/>
                  <a:gd name="T28" fmla="*/ 1 w 7"/>
                  <a:gd name="T29" fmla="*/ 4 h 29"/>
                  <a:gd name="T30" fmla="*/ 1 w 7"/>
                  <a:gd name="T31" fmla="*/ 4 h 29"/>
                  <a:gd name="T32" fmla="*/ 1 w 7"/>
                  <a:gd name="T33" fmla="*/ 4 h 29"/>
                  <a:gd name="T34" fmla="*/ 0 w 7"/>
                  <a:gd name="T35" fmla="*/ 4 h 29"/>
                  <a:gd name="T36" fmla="*/ 0 w 7"/>
                  <a:gd name="T37" fmla="*/ 1 h 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29">
                    <a:moveTo>
                      <a:pt x="0" y="2"/>
                    </a:moveTo>
                    <a:lnTo>
                      <a:pt x="2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9"/>
                    </a:lnTo>
                    <a:lnTo>
                      <a:pt x="5" y="29"/>
                    </a:lnTo>
                    <a:lnTo>
                      <a:pt x="3" y="27"/>
                    </a:lnTo>
                    <a:lnTo>
                      <a:pt x="2" y="27"/>
                    </a:lnTo>
                    <a:lnTo>
                      <a:pt x="0" y="2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74" name="Freeform 2000"/>
              <p:cNvSpPr>
                <a:spLocks/>
              </p:cNvSpPr>
              <p:nvPr/>
            </p:nvSpPr>
            <p:spPr bwMode="auto">
              <a:xfrm>
                <a:off x="2533" y="1817"/>
                <a:ext cx="3" cy="18"/>
              </a:xfrm>
              <a:custGeom>
                <a:avLst/>
                <a:gdLst>
                  <a:gd name="T0" fmla="*/ 0 w 6"/>
                  <a:gd name="T1" fmla="*/ 1 h 34"/>
                  <a:gd name="T2" fmla="*/ 1 w 6"/>
                  <a:gd name="T3" fmla="*/ 1 h 34"/>
                  <a:gd name="T4" fmla="*/ 1 w 6"/>
                  <a:gd name="T5" fmla="*/ 1 h 34"/>
                  <a:gd name="T6" fmla="*/ 1 w 6"/>
                  <a:gd name="T7" fmla="*/ 1 h 34"/>
                  <a:gd name="T8" fmla="*/ 1 w 6"/>
                  <a:gd name="T9" fmla="*/ 0 h 34"/>
                  <a:gd name="T10" fmla="*/ 1 w 6"/>
                  <a:gd name="T11" fmla="*/ 5 h 34"/>
                  <a:gd name="T12" fmla="*/ 1 w 6"/>
                  <a:gd name="T13" fmla="*/ 5 h 34"/>
                  <a:gd name="T14" fmla="*/ 1 w 6"/>
                  <a:gd name="T15" fmla="*/ 5 h 34"/>
                  <a:gd name="T16" fmla="*/ 1 w 6"/>
                  <a:gd name="T17" fmla="*/ 5 h 34"/>
                  <a:gd name="T18" fmla="*/ 0 w 6"/>
                  <a:gd name="T19" fmla="*/ 5 h 34"/>
                  <a:gd name="T20" fmla="*/ 0 w 6"/>
                  <a:gd name="T21" fmla="*/ 1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34">
                    <a:moveTo>
                      <a:pt x="0" y="1"/>
                    </a:moveTo>
                    <a:lnTo>
                      <a:pt x="2" y="1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6" y="34"/>
                    </a:lnTo>
                    <a:lnTo>
                      <a:pt x="4" y="34"/>
                    </a:lnTo>
                    <a:lnTo>
                      <a:pt x="4" y="32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75" name="Freeform 2001"/>
              <p:cNvSpPr>
                <a:spLocks/>
              </p:cNvSpPr>
              <p:nvPr/>
            </p:nvSpPr>
            <p:spPr bwMode="auto">
              <a:xfrm>
                <a:off x="2536" y="1816"/>
                <a:ext cx="3" cy="19"/>
              </a:xfrm>
              <a:custGeom>
                <a:avLst/>
                <a:gdLst>
                  <a:gd name="T0" fmla="*/ 0 w 8"/>
                  <a:gd name="T1" fmla="*/ 1 h 38"/>
                  <a:gd name="T2" fmla="*/ 0 w 8"/>
                  <a:gd name="T3" fmla="*/ 1 h 38"/>
                  <a:gd name="T4" fmla="*/ 0 w 8"/>
                  <a:gd name="T5" fmla="*/ 1 h 38"/>
                  <a:gd name="T6" fmla="*/ 0 w 8"/>
                  <a:gd name="T7" fmla="*/ 1 h 38"/>
                  <a:gd name="T8" fmla="*/ 0 w 8"/>
                  <a:gd name="T9" fmla="*/ 1 h 38"/>
                  <a:gd name="T10" fmla="*/ 0 w 8"/>
                  <a:gd name="T11" fmla="*/ 1 h 38"/>
                  <a:gd name="T12" fmla="*/ 0 w 8"/>
                  <a:gd name="T13" fmla="*/ 0 h 38"/>
                  <a:gd name="T14" fmla="*/ 0 w 8"/>
                  <a:gd name="T15" fmla="*/ 0 h 38"/>
                  <a:gd name="T16" fmla="*/ 0 w 8"/>
                  <a:gd name="T17" fmla="*/ 0 h 38"/>
                  <a:gd name="T18" fmla="*/ 0 w 8"/>
                  <a:gd name="T19" fmla="*/ 5 h 38"/>
                  <a:gd name="T20" fmla="*/ 0 w 8"/>
                  <a:gd name="T21" fmla="*/ 5 h 38"/>
                  <a:gd name="T22" fmla="*/ 0 w 8"/>
                  <a:gd name="T23" fmla="*/ 5 h 38"/>
                  <a:gd name="T24" fmla="*/ 0 w 8"/>
                  <a:gd name="T25" fmla="*/ 5 h 38"/>
                  <a:gd name="T26" fmla="*/ 0 w 8"/>
                  <a:gd name="T27" fmla="*/ 5 h 38"/>
                  <a:gd name="T28" fmla="*/ 0 w 8"/>
                  <a:gd name="T29" fmla="*/ 5 h 38"/>
                  <a:gd name="T30" fmla="*/ 0 w 8"/>
                  <a:gd name="T31" fmla="*/ 5 h 38"/>
                  <a:gd name="T32" fmla="*/ 0 w 8"/>
                  <a:gd name="T33" fmla="*/ 5 h 38"/>
                  <a:gd name="T34" fmla="*/ 0 w 8"/>
                  <a:gd name="T35" fmla="*/ 5 h 38"/>
                  <a:gd name="T36" fmla="*/ 0 w 8"/>
                  <a:gd name="T37" fmla="*/ 1 h 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38">
                    <a:moveTo>
                      <a:pt x="0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38"/>
                    </a:lnTo>
                    <a:lnTo>
                      <a:pt x="6" y="38"/>
                    </a:lnTo>
                    <a:lnTo>
                      <a:pt x="4" y="38"/>
                    </a:lnTo>
                    <a:lnTo>
                      <a:pt x="4" y="36"/>
                    </a:lnTo>
                    <a:lnTo>
                      <a:pt x="2" y="36"/>
                    </a:lnTo>
                    <a:lnTo>
                      <a:pt x="0" y="3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76" name="Freeform 2002"/>
              <p:cNvSpPr>
                <a:spLocks/>
              </p:cNvSpPr>
              <p:nvPr/>
            </p:nvSpPr>
            <p:spPr bwMode="auto">
              <a:xfrm>
                <a:off x="2539" y="1815"/>
                <a:ext cx="3" cy="21"/>
              </a:xfrm>
              <a:custGeom>
                <a:avLst/>
                <a:gdLst>
                  <a:gd name="T0" fmla="*/ 0 w 6"/>
                  <a:gd name="T1" fmla="*/ 1 h 42"/>
                  <a:gd name="T2" fmla="*/ 1 w 6"/>
                  <a:gd name="T3" fmla="*/ 1 h 42"/>
                  <a:gd name="T4" fmla="*/ 1 w 6"/>
                  <a:gd name="T5" fmla="*/ 1 h 42"/>
                  <a:gd name="T6" fmla="*/ 1 w 6"/>
                  <a:gd name="T7" fmla="*/ 1 h 42"/>
                  <a:gd name="T8" fmla="*/ 1 w 6"/>
                  <a:gd name="T9" fmla="*/ 0 h 42"/>
                  <a:gd name="T10" fmla="*/ 1 w 6"/>
                  <a:gd name="T11" fmla="*/ 6 h 42"/>
                  <a:gd name="T12" fmla="*/ 1 w 6"/>
                  <a:gd name="T13" fmla="*/ 6 h 42"/>
                  <a:gd name="T14" fmla="*/ 1 w 6"/>
                  <a:gd name="T15" fmla="*/ 5 h 42"/>
                  <a:gd name="T16" fmla="*/ 1 w 6"/>
                  <a:gd name="T17" fmla="*/ 5 h 42"/>
                  <a:gd name="T18" fmla="*/ 0 w 6"/>
                  <a:gd name="T19" fmla="*/ 5 h 42"/>
                  <a:gd name="T20" fmla="*/ 0 w 6"/>
                  <a:gd name="T21" fmla="*/ 1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42">
                    <a:moveTo>
                      <a:pt x="0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42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77" name="Freeform 2003"/>
              <p:cNvSpPr>
                <a:spLocks/>
              </p:cNvSpPr>
              <p:nvPr/>
            </p:nvSpPr>
            <p:spPr bwMode="auto">
              <a:xfrm>
                <a:off x="2542" y="1814"/>
                <a:ext cx="4" cy="23"/>
              </a:xfrm>
              <a:custGeom>
                <a:avLst/>
                <a:gdLst>
                  <a:gd name="T0" fmla="*/ 0 w 7"/>
                  <a:gd name="T1" fmla="*/ 1 h 46"/>
                  <a:gd name="T2" fmla="*/ 1 w 7"/>
                  <a:gd name="T3" fmla="*/ 1 h 46"/>
                  <a:gd name="T4" fmla="*/ 1 w 7"/>
                  <a:gd name="T5" fmla="*/ 1 h 46"/>
                  <a:gd name="T6" fmla="*/ 1 w 7"/>
                  <a:gd name="T7" fmla="*/ 1 h 46"/>
                  <a:gd name="T8" fmla="*/ 1 w 7"/>
                  <a:gd name="T9" fmla="*/ 0 h 46"/>
                  <a:gd name="T10" fmla="*/ 1 w 7"/>
                  <a:gd name="T11" fmla="*/ 6 h 46"/>
                  <a:gd name="T12" fmla="*/ 1 w 7"/>
                  <a:gd name="T13" fmla="*/ 6 h 46"/>
                  <a:gd name="T14" fmla="*/ 1 w 7"/>
                  <a:gd name="T15" fmla="*/ 6 h 46"/>
                  <a:gd name="T16" fmla="*/ 1 w 7"/>
                  <a:gd name="T17" fmla="*/ 6 h 46"/>
                  <a:gd name="T18" fmla="*/ 0 w 7"/>
                  <a:gd name="T19" fmla="*/ 6 h 46"/>
                  <a:gd name="T20" fmla="*/ 0 w 7"/>
                  <a:gd name="T21" fmla="*/ 1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46">
                    <a:moveTo>
                      <a:pt x="0" y="2"/>
                    </a:moveTo>
                    <a:lnTo>
                      <a:pt x="1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7" y="46"/>
                    </a:lnTo>
                    <a:lnTo>
                      <a:pt x="5" y="46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78" name="Freeform 2004"/>
              <p:cNvSpPr>
                <a:spLocks/>
              </p:cNvSpPr>
              <p:nvPr/>
            </p:nvSpPr>
            <p:spPr bwMode="auto">
              <a:xfrm>
                <a:off x="2546" y="1814"/>
                <a:ext cx="3" cy="24"/>
              </a:xfrm>
              <a:custGeom>
                <a:avLst/>
                <a:gdLst>
                  <a:gd name="T0" fmla="*/ 0 w 6"/>
                  <a:gd name="T1" fmla="*/ 0 h 48"/>
                  <a:gd name="T2" fmla="*/ 0 w 6"/>
                  <a:gd name="T3" fmla="*/ 0 h 48"/>
                  <a:gd name="T4" fmla="*/ 1 w 6"/>
                  <a:gd name="T5" fmla="*/ 0 h 48"/>
                  <a:gd name="T6" fmla="*/ 1 w 6"/>
                  <a:gd name="T7" fmla="*/ 0 h 48"/>
                  <a:gd name="T8" fmla="*/ 1 w 6"/>
                  <a:gd name="T9" fmla="*/ 0 h 48"/>
                  <a:gd name="T10" fmla="*/ 1 w 6"/>
                  <a:gd name="T11" fmla="*/ 0 h 48"/>
                  <a:gd name="T12" fmla="*/ 1 w 6"/>
                  <a:gd name="T13" fmla="*/ 0 h 48"/>
                  <a:gd name="T14" fmla="*/ 1 w 6"/>
                  <a:gd name="T15" fmla="*/ 0 h 48"/>
                  <a:gd name="T16" fmla="*/ 1 w 6"/>
                  <a:gd name="T17" fmla="*/ 0 h 48"/>
                  <a:gd name="T18" fmla="*/ 1 w 6"/>
                  <a:gd name="T19" fmla="*/ 6 h 48"/>
                  <a:gd name="T20" fmla="*/ 1 w 6"/>
                  <a:gd name="T21" fmla="*/ 6 h 48"/>
                  <a:gd name="T22" fmla="*/ 1 w 6"/>
                  <a:gd name="T23" fmla="*/ 6 h 48"/>
                  <a:gd name="T24" fmla="*/ 1 w 6"/>
                  <a:gd name="T25" fmla="*/ 6 h 48"/>
                  <a:gd name="T26" fmla="*/ 1 w 6"/>
                  <a:gd name="T27" fmla="*/ 6 h 48"/>
                  <a:gd name="T28" fmla="*/ 1 w 6"/>
                  <a:gd name="T29" fmla="*/ 6 h 48"/>
                  <a:gd name="T30" fmla="*/ 1 w 6"/>
                  <a:gd name="T31" fmla="*/ 6 h 48"/>
                  <a:gd name="T32" fmla="*/ 0 w 6"/>
                  <a:gd name="T33" fmla="*/ 6 h 48"/>
                  <a:gd name="T34" fmla="*/ 0 w 6"/>
                  <a:gd name="T35" fmla="*/ 6 h 48"/>
                  <a:gd name="T36" fmla="*/ 0 w 6"/>
                  <a:gd name="T37" fmla="*/ 0 h 4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4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48"/>
                    </a:lnTo>
                    <a:lnTo>
                      <a:pt x="6" y="46"/>
                    </a:lnTo>
                    <a:lnTo>
                      <a:pt x="4" y="46"/>
                    </a:lnTo>
                    <a:lnTo>
                      <a:pt x="2" y="46"/>
                    </a:lnTo>
                    <a:lnTo>
                      <a:pt x="0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79" name="Freeform 2005"/>
              <p:cNvSpPr>
                <a:spLocks/>
              </p:cNvSpPr>
              <p:nvPr/>
            </p:nvSpPr>
            <p:spPr bwMode="auto">
              <a:xfrm>
                <a:off x="2549" y="1813"/>
                <a:ext cx="4" cy="25"/>
              </a:xfrm>
              <a:custGeom>
                <a:avLst/>
                <a:gdLst>
                  <a:gd name="T0" fmla="*/ 0 w 8"/>
                  <a:gd name="T1" fmla="*/ 1 h 50"/>
                  <a:gd name="T2" fmla="*/ 1 w 8"/>
                  <a:gd name="T3" fmla="*/ 1 h 50"/>
                  <a:gd name="T4" fmla="*/ 1 w 8"/>
                  <a:gd name="T5" fmla="*/ 0 h 50"/>
                  <a:gd name="T6" fmla="*/ 1 w 8"/>
                  <a:gd name="T7" fmla="*/ 0 h 50"/>
                  <a:gd name="T8" fmla="*/ 1 w 8"/>
                  <a:gd name="T9" fmla="*/ 0 h 50"/>
                  <a:gd name="T10" fmla="*/ 1 w 8"/>
                  <a:gd name="T11" fmla="*/ 7 h 50"/>
                  <a:gd name="T12" fmla="*/ 1 w 8"/>
                  <a:gd name="T13" fmla="*/ 7 h 50"/>
                  <a:gd name="T14" fmla="*/ 1 w 8"/>
                  <a:gd name="T15" fmla="*/ 7 h 50"/>
                  <a:gd name="T16" fmla="*/ 1 w 8"/>
                  <a:gd name="T17" fmla="*/ 7 h 50"/>
                  <a:gd name="T18" fmla="*/ 0 w 8"/>
                  <a:gd name="T19" fmla="*/ 7 h 50"/>
                  <a:gd name="T20" fmla="*/ 0 w 8"/>
                  <a:gd name="T21" fmla="*/ 1 h 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50">
                    <a:moveTo>
                      <a:pt x="0" y="2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50"/>
                    </a:lnTo>
                    <a:lnTo>
                      <a:pt x="6" y="50"/>
                    </a:lnTo>
                    <a:lnTo>
                      <a:pt x="4" y="50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80" name="Freeform 2006"/>
              <p:cNvSpPr>
                <a:spLocks/>
              </p:cNvSpPr>
              <p:nvPr/>
            </p:nvSpPr>
            <p:spPr bwMode="auto">
              <a:xfrm>
                <a:off x="2553" y="1812"/>
                <a:ext cx="3" cy="27"/>
              </a:xfrm>
              <a:custGeom>
                <a:avLst/>
                <a:gdLst>
                  <a:gd name="T0" fmla="*/ 0 w 5"/>
                  <a:gd name="T1" fmla="*/ 1 h 54"/>
                  <a:gd name="T2" fmla="*/ 1 w 5"/>
                  <a:gd name="T3" fmla="*/ 1 h 54"/>
                  <a:gd name="T4" fmla="*/ 1 w 5"/>
                  <a:gd name="T5" fmla="*/ 1 h 54"/>
                  <a:gd name="T6" fmla="*/ 1 w 5"/>
                  <a:gd name="T7" fmla="*/ 0 h 54"/>
                  <a:gd name="T8" fmla="*/ 1 w 5"/>
                  <a:gd name="T9" fmla="*/ 0 h 54"/>
                  <a:gd name="T10" fmla="*/ 1 w 5"/>
                  <a:gd name="T11" fmla="*/ 7 h 54"/>
                  <a:gd name="T12" fmla="*/ 1 w 5"/>
                  <a:gd name="T13" fmla="*/ 7 h 54"/>
                  <a:gd name="T14" fmla="*/ 1 w 5"/>
                  <a:gd name="T15" fmla="*/ 7 h 54"/>
                  <a:gd name="T16" fmla="*/ 1 w 5"/>
                  <a:gd name="T17" fmla="*/ 7 h 54"/>
                  <a:gd name="T18" fmla="*/ 0 w 5"/>
                  <a:gd name="T19" fmla="*/ 7 h 54"/>
                  <a:gd name="T20" fmla="*/ 0 w 5"/>
                  <a:gd name="T21" fmla="*/ 1 h 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54">
                    <a:moveTo>
                      <a:pt x="0" y="2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5" y="54"/>
                    </a:lnTo>
                    <a:lnTo>
                      <a:pt x="3" y="54"/>
                    </a:lnTo>
                    <a:lnTo>
                      <a:pt x="2" y="52"/>
                    </a:lnTo>
                    <a:lnTo>
                      <a:pt x="0" y="5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81" name="Freeform 2007"/>
              <p:cNvSpPr>
                <a:spLocks/>
              </p:cNvSpPr>
              <p:nvPr/>
            </p:nvSpPr>
            <p:spPr bwMode="auto">
              <a:xfrm>
                <a:off x="2556" y="1811"/>
                <a:ext cx="4" cy="29"/>
              </a:xfrm>
              <a:custGeom>
                <a:avLst/>
                <a:gdLst>
                  <a:gd name="T0" fmla="*/ 0 w 8"/>
                  <a:gd name="T1" fmla="*/ 1 h 58"/>
                  <a:gd name="T2" fmla="*/ 1 w 8"/>
                  <a:gd name="T3" fmla="*/ 1 h 58"/>
                  <a:gd name="T4" fmla="*/ 1 w 8"/>
                  <a:gd name="T5" fmla="*/ 1 h 58"/>
                  <a:gd name="T6" fmla="*/ 1 w 8"/>
                  <a:gd name="T7" fmla="*/ 1 h 58"/>
                  <a:gd name="T8" fmla="*/ 1 w 8"/>
                  <a:gd name="T9" fmla="*/ 1 h 58"/>
                  <a:gd name="T10" fmla="*/ 1 w 8"/>
                  <a:gd name="T11" fmla="*/ 1 h 58"/>
                  <a:gd name="T12" fmla="*/ 1 w 8"/>
                  <a:gd name="T13" fmla="*/ 1 h 58"/>
                  <a:gd name="T14" fmla="*/ 1 w 8"/>
                  <a:gd name="T15" fmla="*/ 1 h 58"/>
                  <a:gd name="T16" fmla="*/ 1 w 8"/>
                  <a:gd name="T17" fmla="*/ 0 h 58"/>
                  <a:gd name="T18" fmla="*/ 1 w 8"/>
                  <a:gd name="T19" fmla="*/ 8 h 58"/>
                  <a:gd name="T20" fmla="*/ 1 w 8"/>
                  <a:gd name="T21" fmla="*/ 8 h 58"/>
                  <a:gd name="T22" fmla="*/ 1 w 8"/>
                  <a:gd name="T23" fmla="*/ 8 h 58"/>
                  <a:gd name="T24" fmla="*/ 1 w 8"/>
                  <a:gd name="T25" fmla="*/ 7 h 58"/>
                  <a:gd name="T26" fmla="*/ 1 w 8"/>
                  <a:gd name="T27" fmla="*/ 7 h 58"/>
                  <a:gd name="T28" fmla="*/ 1 w 8"/>
                  <a:gd name="T29" fmla="*/ 7 h 58"/>
                  <a:gd name="T30" fmla="*/ 1 w 8"/>
                  <a:gd name="T31" fmla="*/ 7 h 58"/>
                  <a:gd name="T32" fmla="*/ 1 w 8"/>
                  <a:gd name="T33" fmla="*/ 7 h 58"/>
                  <a:gd name="T34" fmla="*/ 0 w 8"/>
                  <a:gd name="T35" fmla="*/ 7 h 58"/>
                  <a:gd name="T36" fmla="*/ 0 w 8"/>
                  <a:gd name="T37" fmla="*/ 1 h 5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58">
                    <a:moveTo>
                      <a:pt x="0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58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82" name="Freeform 2008"/>
              <p:cNvSpPr>
                <a:spLocks/>
              </p:cNvSpPr>
              <p:nvPr/>
            </p:nvSpPr>
            <p:spPr bwMode="auto">
              <a:xfrm>
                <a:off x="2560" y="1811"/>
                <a:ext cx="3" cy="29"/>
              </a:xfrm>
              <a:custGeom>
                <a:avLst/>
                <a:gdLst>
                  <a:gd name="T0" fmla="*/ 0 w 8"/>
                  <a:gd name="T1" fmla="*/ 1 h 58"/>
                  <a:gd name="T2" fmla="*/ 0 w 8"/>
                  <a:gd name="T3" fmla="*/ 0 h 58"/>
                  <a:gd name="T4" fmla="*/ 0 w 8"/>
                  <a:gd name="T5" fmla="*/ 0 h 58"/>
                  <a:gd name="T6" fmla="*/ 0 w 8"/>
                  <a:gd name="T7" fmla="*/ 0 h 58"/>
                  <a:gd name="T8" fmla="*/ 0 w 8"/>
                  <a:gd name="T9" fmla="*/ 0 h 58"/>
                  <a:gd name="T10" fmla="*/ 0 w 8"/>
                  <a:gd name="T11" fmla="*/ 8 h 58"/>
                  <a:gd name="T12" fmla="*/ 0 w 8"/>
                  <a:gd name="T13" fmla="*/ 8 h 58"/>
                  <a:gd name="T14" fmla="*/ 0 w 8"/>
                  <a:gd name="T15" fmla="*/ 8 h 58"/>
                  <a:gd name="T16" fmla="*/ 0 w 8"/>
                  <a:gd name="T17" fmla="*/ 8 h 58"/>
                  <a:gd name="T18" fmla="*/ 0 w 8"/>
                  <a:gd name="T19" fmla="*/ 8 h 58"/>
                  <a:gd name="T20" fmla="*/ 0 w 8"/>
                  <a:gd name="T21" fmla="*/ 1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58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58"/>
                    </a:lnTo>
                    <a:lnTo>
                      <a:pt x="6" y="58"/>
                    </a:lnTo>
                    <a:lnTo>
                      <a:pt x="4" y="58"/>
                    </a:lnTo>
                    <a:lnTo>
                      <a:pt x="2" y="58"/>
                    </a:lnTo>
                    <a:lnTo>
                      <a:pt x="0" y="5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83" name="Freeform 2009"/>
              <p:cNvSpPr>
                <a:spLocks/>
              </p:cNvSpPr>
              <p:nvPr/>
            </p:nvSpPr>
            <p:spPr bwMode="auto">
              <a:xfrm>
                <a:off x="2563" y="1811"/>
                <a:ext cx="3" cy="29"/>
              </a:xfrm>
              <a:custGeom>
                <a:avLst/>
                <a:gdLst>
                  <a:gd name="T0" fmla="*/ 0 w 6"/>
                  <a:gd name="T1" fmla="*/ 0 h 58"/>
                  <a:gd name="T2" fmla="*/ 0 w 6"/>
                  <a:gd name="T3" fmla="*/ 0 h 58"/>
                  <a:gd name="T4" fmla="*/ 1 w 6"/>
                  <a:gd name="T5" fmla="*/ 0 h 58"/>
                  <a:gd name="T6" fmla="*/ 1 w 6"/>
                  <a:gd name="T7" fmla="*/ 0 h 58"/>
                  <a:gd name="T8" fmla="*/ 1 w 6"/>
                  <a:gd name="T9" fmla="*/ 0 h 58"/>
                  <a:gd name="T10" fmla="*/ 1 w 6"/>
                  <a:gd name="T11" fmla="*/ 8 h 58"/>
                  <a:gd name="T12" fmla="*/ 1 w 6"/>
                  <a:gd name="T13" fmla="*/ 8 h 58"/>
                  <a:gd name="T14" fmla="*/ 1 w 6"/>
                  <a:gd name="T15" fmla="*/ 8 h 58"/>
                  <a:gd name="T16" fmla="*/ 0 w 6"/>
                  <a:gd name="T17" fmla="*/ 8 h 58"/>
                  <a:gd name="T18" fmla="*/ 0 w 6"/>
                  <a:gd name="T19" fmla="*/ 8 h 58"/>
                  <a:gd name="T20" fmla="*/ 0 w 6"/>
                  <a:gd name="T21" fmla="*/ 0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5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58"/>
                    </a:lnTo>
                    <a:lnTo>
                      <a:pt x="4" y="58"/>
                    </a:lnTo>
                    <a:lnTo>
                      <a:pt x="2" y="58"/>
                    </a:lnTo>
                    <a:lnTo>
                      <a:pt x="0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84" name="Freeform 2010"/>
              <p:cNvSpPr>
                <a:spLocks/>
              </p:cNvSpPr>
              <p:nvPr/>
            </p:nvSpPr>
            <p:spPr bwMode="auto">
              <a:xfrm>
                <a:off x="2566" y="1811"/>
                <a:ext cx="3" cy="30"/>
              </a:xfrm>
              <a:custGeom>
                <a:avLst/>
                <a:gdLst>
                  <a:gd name="T0" fmla="*/ 0 w 5"/>
                  <a:gd name="T1" fmla="*/ 0 h 62"/>
                  <a:gd name="T2" fmla="*/ 0 w 5"/>
                  <a:gd name="T3" fmla="*/ 0 h 62"/>
                  <a:gd name="T4" fmla="*/ 1 w 5"/>
                  <a:gd name="T5" fmla="*/ 0 h 62"/>
                  <a:gd name="T6" fmla="*/ 1 w 5"/>
                  <a:gd name="T7" fmla="*/ 0 h 62"/>
                  <a:gd name="T8" fmla="*/ 1 w 5"/>
                  <a:gd name="T9" fmla="*/ 0 h 62"/>
                  <a:gd name="T10" fmla="*/ 1 w 5"/>
                  <a:gd name="T11" fmla="*/ 0 h 62"/>
                  <a:gd name="T12" fmla="*/ 1 w 5"/>
                  <a:gd name="T13" fmla="*/ 0 h 62"/>
                  <a:gd name="T14" fmla="*/ 1 w 5"/>
                  <a:gd name="T15" fmla="*/ 0 h 62"/>
                  <a:gd name="T16" fmla="*/ 1 w 5"/>
                  <a:gd name="T17" fmla="*/ 0 h 62"/>
                  <a:gd name="T18" fmla="*/ 1 w 5"/>
                  <a:gd name="T19" fmla="*/ 7 h 62"/>
                  <a:gd name="T20" fmla="*/ 1 w 5"/>
                  <a:gd name="T21" fmla="*/ 7 h 62"/>
                  <a:gd name="T22" fmla="*/ 1 w 5"/>
                  <a:gd name="T23" fmla="*/ 7 h 62"/>
                  <a:gd name="T24" fmla="*/ 1 w 5"/>
                  <a:gd name="T25" fmla="*/ 7 h 62"/>
                  <a:gd name="T26" fmla="*/ 1 w 5"/>
                  <a:gd name="T27" fmla="*/ 7 h 62"/>
                  <a:gd name="T28" fmla="*/ 1 w 5"/>
                  <a:gd name="T29" fmla="*/ 7 h 62"/>
                  <a:gd name="T30" fmla="*/ 1 w 5"/>
                  <a:gd name="T31" fmla="*/ 7 h 62"/>
                  <a:gd name="T32" fmla="*/ 0 w 5"/>
                  <a:gd name="T33" fmla="*/ 7 h 62"/>
                  <a:gd name="T34" fmla="*/ 0 w 5"/>
                  <a:gd name="T35" fmla="*/ 7 h 62"/>
                  <a:gd name="T36" fmla="*/ 0 w 5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" h="62">
                    <a:moveTo>
                      <a:pt x="0" y="2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62"/>
                    </a:lnTo>
                    <a:lnTo>
                      <a:pt x="3" y="62"/>
                    </a:lnTo>
                    <a:lnTo>
                      <a:pt x="1" y="62"/>
                    </a:lnTo>
                    <a:lnTo>
                      <a:pt x="0" y="6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85" name="Freeform 2011"/>
              <p:cNvSpPr>
                <a:spLocks/>
              </p:cNvSpPr>
              <p:nvPr/>
            </p:nvSpPr>
            <p:spPr bwMode="auto">
              <a:xfrm>
                <a:off x="2569" y="1810"/>
                <a:ext cx="4" cy="32"/>
              </a:xfrm>
              <a:custGeom>
                <a:avLst/>
                <a:gdLst>
                  <a:gd name="T0" fmla="*/ 0 w 8"/>
                  <a:gd name="T1" fmla="*/ 0 h 65"/>
                  <a:gd name="T2" fmla="*/ 1 w 8"/>
                  <a:gd name="T3" fmla="*/ 0 h 65"/>
                  <a:gd name="T4" fmla="*/ 1 w 8"/>
                  <a:gd name="T5" fmla="*/ 0 h 65"/>
                  <a:gd name="T6" fmla="*/ 1 w 8"/>
                  <a:gd name="T7" fmla="*/ 0 h 65"/>
                  <a:gd name="T8" fmla="*/ 1 w 8"/>
                  <a:gd name="T9" fmla="*/ 0 h 65"/>
                  <a:gd name="T10" fmla="*/ 1 w 8"/>
                  <a:gd name="T11" fmla="*/ 0 h 65"/>
                  <a:gd name="T12" fmla="*/ 1 w 8"/>
                  <a:gd name="T13" fmla="*/ 0 h 65"/>
                  <a:gd name="T14" fmla="*/ 1 w 8"/>
                  <a:gd name="T15" fmla="*/ 0 h 65"/>
                  <a:gd name="T16" fmla="*/ 1 w 8"/>
                  <a:gd name="T17" fmla="*/ 0 h 65"/>
                  <a:gd name="T18" fmla="*/ 1 w 8"/>
                  <a:gd name="T19" fmla="*/ 8 h 65"/>
                  <a:gd name="T20" fmla="*/ 1 w 8"/>
                  <a:gd name="T21" fmla="*/ 8 h 65"/>
                  <a:gd name="T22" fmla="*/ 1 w 8"/>
                  <a:gd name="T23" fmla="*/ 8 h 65"/>
                  <a:gd name="T24" fmla="*/ 1 w 8"/>
                  <a:gd name="T25" fmla="*/ 8 h 65"/>
                  <a:gd name="T26" fmla="*/ 1 w 8"/>
                  <a:gd name="T27" fmla="*/ 8 h 65"/>
                  <a:gd name="T28" fmla="*/ 1 w 8"/>
                  <a:gd name="T29" fmla="*/ 8 h 65"/>
                  <a:gd name="T30" fmla="*/ 1 w 8"/>
                  <a:gd name="T31" fmla="*/ 8 h 65"/>
                  <a:gd name="T32" fmla="*/ 1 w 8"/>
                  <a:gd name="T33" fmla="*/ 8 h 65"/>
                  <a:gd name="T34" fmla="*/ 0 w 8"/>
                  <a:gd name="T35" fmla="*/ 8 h 65"/>
                  <a:gd name="T36" fmla="*/ 0 w 8"/>
                  <a:gd name="T37" fmla="*/ 0 h 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65">
                    <a:moveTo>
                      <a:pt x="0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8" y="65"/>
                    </a:lnTo>
                    <a:lnTo>
                      <a:pt x="6" y="65"/>
                    </a:lnTo>
                    <a:lnTo>
                      <a:pt x="4" y="64"/>
                    </a:lnTo>
                    <a:lnTo>
                      <a:pt x="2" y="64"/>
                    </a:lnTo>
                    <a:lnTo>
                      <a:pt x="0" y="6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86" name="Freeform 2012"/>
              <p:cNvSpPr>
                <a:spLocks/>
              </p:cNvSpPr>
              <p:nvPr/>
            </p:nvSpPr>
            <p:spPr bwMode="auto">
              <a:xfrm>
                <a:off x="2573" y="1810"/>
                <a:ext cx="3" cy="32"/>
              </a:xfrm>
              <a:custGeom>
                <a:avLst/>
                <a:gdLst>
                  <a:gd name="T0" fmla="*/ 0 w 6"/>
                  <a:gd name="T1" fmla="*/ 0 h 65"/>
                  <a:gd name="T2" fmla="*/ 1 w 6"/>
                  <a:gd name="T3" fmla="*/ 0 h 65"/>
                  <a:gd name="T4" fmla="*/ 1 w 6"/>
                  <a:gd name="T5" fmla="*/ 0 h 65"/>
                  <a:gd name="T6" fmla="*/ 1 w 6"/>
                  <a:gd name="T7" fmla="*/ 0 h 65"/>
                  <a:gd name="T8" fmla="*/ 1 w 6"/>
                  <a:gd name="T9" fmla="*/ 0 h 65"/>
                  <a:gd name="T10" fmla="*/ 1 w 6"/>
                  <a:gd name="T11" fmla="*/ 8 h 65"/>
                  <a:gd name="T12" fmla="*/ 1 w 6"/>
                  <a:gd name="T13" fmla="*/ 8 h 65"/>
                  <a:gd name="T14" fmla="*/ 1 w 6"/>
                  <a:gd name="T15" fmla="*/ 8 h 65"/>
                  <a:gd name="T16" fmla="*/ 1 w 6"/>
                  <a:gd name="T17" fmla="*/ 8 h 65"/>
                  <a:gd name="T18" fmla="*/ 0 w 6"/>
                  <a:gd name="T19" fmla="*/ 8 h 65"/>
                  <a:gd name="T20" fmla="*/ 0 w 6"/>
                  <a:gd name="T21" fmla="*/ 0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65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65"/>
                    </a:lnTo>
                    <a:lnTo>
                      <a:pt x="4" y="65"/>
                    </a:lnTo>
                    <a:lnTo>
                      <a:pt x="2" y="65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87" name="Freeform 2013"/>
              <p:cNvSpPr>
                <a:spLocks/>
              </p:cNvSpPr>
              <p:nvPr/>
            </p:nvSpPr>
            <p:spPr bwMode="auto">
              <a:xfrm>
                <a:off x="2576" y="1810"/>
                <a:ext cx="4" cy="33"/>
              </a:xfrm>
              <a:custGeom>
                <a:avLst/>
                <a:gdLst>
                  <a:gd name="T0" fmla="*/ 0 w 7"/>
                  <a:gd name="T1" fmla="*/ 0 h 67"/>
                  <a:gd name="T2" fmla="*/ 1 w 7"/>
                  <a:gd name="T3" fmla="*/ 0 h 67"/>
                  <a:gd name="T4" fmla="*/ 1 w 7"/>
                  <a:gd name="T5" fmla="*/ 0 h 67"/>
                  <a:gd name="T6" fmla="*/ 1 w 7"/>
                  <a:gd name="T7" fmla="*/ 0 h 67"/>
                  <a:gd name="T8" fmla="*/ 1 w 7"/>
                  <a:gd name="T9" fmla="*/ 0 h 67"/>
                  <a:gd name="T10" fmla="*/ 1 w 7"/>
                  <a:gd name="T11" fmla="*/ 8 h 67"/>
                  <a:gd name="T12" fmla="*/ 1 w 7"/>
                  <a:gd name="T13" fmla="*/ 8 h 67"/>
                  <a:gd name="T14" fmla="*/ 1 w 7"/>
                  <a:gd name="T15" fmla="*/ 8 h 67"/>
                  <a:gd name="T16" fmla="*/ 1 w 7"/>
                  <a:gd name="T17" fmla="*/ 8 h 67"/>
                  <a:gd name="T18" fmla="*/ 0 w 7"/>
                  <a:gd name="T19" fmla="*/ 8 h 67"/>
                  <a:gd name="T20" fmla="*/ 0 w 7"/>
                  <a:gd name="T21" fmla="*/ 0 h 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67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67"/>
                    </a:lnTo>
                    <a:lnTo>
                      <a:pt x="5" y="65"/>
                    </a:lnTo>
                    <a:lnTo>
                      <a:pt x="4" y="65"/>
                    </a:lnTo>
                    <a:lnTo>
                      <a:pt x="2" y="65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88" name="Freeform 2014"/>
              <p:cNvSpPr>
                <a:spLocks/>
              </p:cNvSpPr>
              <p:nvPr/>
            </p:nvSpPr>
            <p:spPr bwMode="auto">
              <a:xfrm>
                <a:off x="2580" y="1809"/>
                <a:ext cx="3" cy="34"/>
              </a:xfrm>
              <a:custGeom>
                <a:avLst/>
                <a:gdLst>
                  <a:gd name="T0" fmla="*/ 0 w 6"/>
                  <a:gd name="T1" fmla="*/ 0 h 69"/>
                  <a:gd name="T2" fmla="*/ 0 w 6"/>
                  <a:gd name="T3" fmla="*/ 0 h 69"/>
                  <a:gd name="T4" fmla="*/ 1 w 6"/>
                  <a:gd name="T5" fmla="*/ 0 h 69"/>
                  <a:gd name="T6" fmla="*/ 1 w 6"/>
                  <a:gd name="T7" fmla="*/ 0 h 69"/>
                  <a:gd name="T8" fmla="*/ 1 w 6"/>
                  <a:gd name="T9" fmla="*/ 0 h 69"/>
                  <a:gd name="T10" fmla="*/ 1 w 6"/>
                  <a:gd name="T11" fmla="*/ 0 h 69"/>
                  <a:gd name="T12" fmla="*/ 1 w 6"/>
                  <a:gd name="T13" fmla="*/ 0 h 69"/>
                  <a:gd name="T14" fmla="*/ 1 w 6"/>
                  <a:gd name="T15" fmla="*/ 0 h 69"/>
                  <a:gd name="T16" fmla="*/ 1 w 6"/>
                  <a:gd name="T17" fmla="*/ 0 h 69"/>
                  <a:gd name="T18" fmla="*/ 1 w 6"/>
                  <a:gd name="T19" fmla="*/ 8 h 69"/>
                  <a:gd name="T20" fmla="*/ 1 w 6"/>
                  <a:gd name="T21" fmla="*/ 8 h 69"/>
                  <a:gd name="T22" fmla="*/ 1 w 6"/>
                  <a:gd name="T23" fmla="*/ 8 h 69"/>
                  <a:gd name="T24" fmla="*/ 1 w 6"/>
                  <a:gd name="T25" fmla="*/ 8 h 69"/>
                  <a:gd name="T26" fmla="*/ 1 w 6"/>
                  <a:gd name="T27" fmla="*/ 8 h 69"/>
                  <a:gd name="T28" fmla="*/ 1 w 6"/>
                  <a:gd name="T29" fmla="*/ 8 h 69"/>
                  <a:gd name="T30" fmla="*/ 1 w 6"/>
                  <a:gd name="T31" fmla="*/ 8 h 69"/>
                  <a:gd name="T32" fmla="*/ 0 w 6"/>
                  <a:gd name="T33" fmla="*/ 8 h 69"/>
                  <a:gd name="T34" fmla="*/ 0 w 6"/>
                  <a:gd name="T35" fmla="*/ 8 h 69"/>
                  <a:gd name="T36" fmla="*/ 0 w 6"/>
                  <a:gd name="T37" fmla="*/ 0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69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69"/>
                    </a:lnTo>
                    <a:lnTo>
                      <a:pt x="4" y="69"/>
                    </a:lnTo>
                    <a:lnTo>
                      <a:pt x="2" y="69"/>
                    </a:lnTo>
                    <a:lnTo>
                      <a:pt x="0" y="6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89" name="Freeform 2015"/>
              <p:cNvSpPr>
                <a:spLocks/>
              </p:cNvSpPr>
              <p:nvPr/>
            </p:nvSpPr>
            <p:spPr bwMode="auto">
              <a:xfrm>
                <a:off x="2583" y="1809"/>
                <a:ext cx="3" cy="34"/>
              </a:xfrm>
              <a:custGeom>
                <a:avLst/>
                <a:gdLst>
                  <a:gd name="T0" fmla="*/ 0 w 8"/>
                  <a:gd name="T1" fmla="*/ 0 h 69"/>
                  <a:gd name="T2" fmla="*/ 0 w 8"/>
                  <a:gd name="T3" fmla="*/ 0 h 69"/>
                  <a:gd name="T4" fmla="*/ 0 w 8"/>
                  <a:gd name="T5" fmla="*/ 0 h 69"/>
                  <a:gd name="T6" fmla="*/ 0 w 8"/>
                  <a:gd name="T7" fmla="*/ 0 h 69"/>
                  <a:gd name="T8" fmla="*/ 0 w 8"/>
                  <a:gd name="T9" fmla="*/ 0 h 69"/>
                  <a:gd name="T10" fmla="*/ 0 w 8"/>
                  <a:gd name="T11" fmla="*/ 0 h 69"/>
                  <a:gd name="T12" fmla="*/ 0 w 8"/>
                  <a:gd name="T13" fmla="*/ 0 h 69"/>
                  <a:gd name="T14" fmla="*/ 0 w 8"/>
                  <a:gd name="T15" fmla="*/ 0 h 69"/>
                  <a:gd name="T16" fmla="*/ 0 w 8"/>
                  <a:gd name="T17" fmla="*/ 0 h 69"/>
                  <a:gd name="T18" fmla="*/ 0 w 8"/>
                  <a:gd name="T19" fmla="*/ 8 h 69"/>
                  <a:gd name="T20" fmla="*/ 0 w 8"/>
                  <a:gd name="T21" fmla="*/ 8 h 69"/>
                  <a:gd name="T22" fmla="*/ 0 w 8"/>
                  <a:gd name="T23" fmla="*/ 8 h 69"/>
                  <a:gd name="T24" fmla="*/ 0 w 8"/>
                  <a:gd name="T25" fmla="*/ 8 h 69"/>
                  <a:gd name="T26" fmla="*/ 0 w 8"/>
                  <a:gd name="T27" fmla="*/ 8 h 69"/>
                  <a:gd name="T28" fmla="*/ 0 w 8"/>
                  <a:gd name="T29" fmla="*/ 8 h 69"/>
                  <a:gd name="T30" fmla="*/ 0 w 8"/>
                  <a:gd name="T31" fmla="*/ 8 h 69"/>
                  <a:gd name="T32" fmla="*/ 0 w 8"/>
                  <a:gd name="T33" fmla="*/ 8 h 69"/>
                  <a:gd name="T34" fmla="*/ 0 w 8"/>
                  <a:gd name="T35" fmla="*/ 8 h 69"/>
                  <a:gd name="T36" fmla="*/ 0 w 8"/>
                  <a:gd name="T37" fmla="*/ 0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69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69"/>
                    </a:lnTo>
                    <a:lnTo>
                      <a:pt x="6" y="69"/>
                    </a:lnTo>
                    <a:lnTo>
                      <a:pt x="4" y="69"/>
                    </a:lnTo>
                    <a:lnTo>
                      <a:pt x="2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90" name="Freeform 2016"/>
              <p:cNvSpPr>
                <a:spLocks/>
              </p:cNvSpPr>
              <p:nvPr/>
            </p:nvSpPr>
            <p:spPr bwMode="auto">
              <a:xfrm>
                <a:off x="2586" y="1808"/>
                <a:ext cx="3" cy="36"/>
              </a:xfrm>
              <a:custGeom>
                <a:avLst/>
                <a:gdLst>
                  <a:gd name="T0" fmla="*/ 0 w 6"/>
                  <a:gd name="T1" fmla="*/ 0 h 73"/>
                  <a:gd name="T2" fmla="*/ 1 w 6"/>
                  <a:gd name="T3" fmla="*/ 0 h 73"/>
                  <a:gd name="T4" fmla="*/ 1 w 6"/>
                  <a:gd name="T5" fmla="*/ 0 h 73"/>
                  <a:gd name="T6" fmla="*/ 1 w 6"/>
                  <a:gd name="T7" fmla="*/ 0 h 73"/>
                  <a:gd name="T8" fmla="*/ 1 w 6"/>
                  <a:gd name="T9" fmla="*/ 0 h 73"/>
                  <a:gd name="T10" fmla="*/ 1 w 6"/>
                  <a:gd name="T11" fmla="*/ 9 h 73"/>
                  <a:gd name="T12" fmla="*/ 1 w 6"/>
                  <a:gd name="T13" fmla="*/ 9 h 73"/>
                  <a:gd name="T14" fmla="*/ 1 w 6"/>
                  <a:gd name="T15" fmla="*/ 9 h 73"/>
                  <a:gd name="T16" fmla="*/ 1 w 6"/>
                  <a:gd name="T17" fmla="*/ 9 h 73"/>
                  <a:gd name="T18" fmla="*/ 0 w 6"/>
                  <a:gd name="T19" fmla="*/ 8 h 73"/>
                  <a:gd name="T20" fmla="*/ 0 w 6"/>
                  <a:gd name="T21" fmla="*/ 0 h 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73">
                    <a:moveTo>
                      <a:pt x="0" y="2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73"/>
                    </a:lnTo>
                    <a:lnTo>
                      <a:pt x="4" y="73"/>
                    </a:lnTo>
                    <a:lnTo>
                      <a:pt x="2" y="73"/>
                    </a:lnTo>
                    <a:lnTo>
                      <a:pt x="0" y="7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91" name="Freeform 2017"/>
              <p:cNvSpPr>
                <a:spLocks/>
              </p:cNvSpPr>
              <p:nvPr/>
            </p:nvSpPr>
            <p:spPr bwMode="auto">
              <a:xfrm>
                <a:off x="2589" y="1808"/>
                <a:ext cx="4" cy="36"/>
              </a:xfrm>
              <a:custGeom>
                <a:avLst/>
                <a:gdLst>
                  <a:gd name="T0" fmla="*/ 0 w 7"/>
                  <a:gd name="T1" fmla="*/ 0 h 73"/>
                  <a:gd name="T2" fmla="*/ 1 w 7"/>
                  <a:gd name="T3" fmla="*/ 0 h 73"/>
                  <a:gd name="T4" fmla="*/ 1 w 7"/>
                  <a:gd name="T5" fmla="*/ 0 h 73"/>
                  <a:gd name="T6" fmla="*/ 1 w 7"/>
                  <a:gd name="T7" fmla="*/ 0 h 73"/>
                  <a:gd name="T8" fmla="*/ 1 w 7"/>
                  <a:gd name="T9" fmla="*/ 0 h 73"/>
                  <a:gd name="T10" fmla="*/ 1 w 7"/>
                  <a:gd name="T11" fmla="*/ 0 h 73"/>
                  <a:gd name="T12" fmla="*/ 1 w 7"/>
                  <a:gd name="T13" fmla="*/ 0 h 73"/>
                  <a:gd name="T14" fmla="*/ 1 w 7"/>
                  <a:gd name="T15" fmla="*/ 0 h 73"/>
                  <a:gd name="T16" fmla="*/ 1 w 7"/>
                  <a:gd name="T17" fmla="*/ 0 h 73"/>
                  <a:gd name="T18" fmla="*/ 1 w 7"/>
                  <a:gd name="T19" fmla="*/ 9 h 73"/>
                  <a:gd name="T20" fmla="*/ 1 w 7"/>
                  <a:gd name="T21" fmla="*/ 9 h 73"/>
                  <a:gd name="T22" fmla="*/ 1 w 7"/>
                  <a:gd name="T23" fmla="*/ 9 h 73"/>
                  <a:gd name="T24" fmla="*/ 1 w 7"/>
                  <a:gd name="T25" fmla="*/ 9 h 73"/>
                  <a:gd name="T26" fmla="*/ 1 w 7"/>
                  <a:gd name="T27" fmla="*/ 9 h 73"/>
                  <a:gd name="T28" fmla="*/ 1 w 7"/>
                  <a:gd name="T29" fmla="*/ 9 h 73"/>
                  <a:gd name="T30" fmla="*/ 1 w 7"/>
                  <a:gd name="T31" fmla="*/ 9 h 73"/>
                  <a:gd name="T32" fmla="*/ 1 w 7"/>
                  <a:gd name="T33" fmla="*/ 9 h 73"/>
                  <a:gd name="T34" fmla="*/ 0 w 7"/>
                  <a:gd name="T35" fmla="*/ 9 h 73"/>
                  <a:gd name="T36" fmla="*/ 0 w 7"/>
                  <a:gd name="T37" fmla="*/ 0 h 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73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73"/>
                    </a:lnTo>
                    <a:lnTo>
                      <a:pt x="5" y="73"/>
                    </a:lnTo>
                    <a:lnTo>
                      <a:pt x="3" y="73"/>
                    </a:lnTo>
                    <a:lnTo>
                      <a:pt x="2" y="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92" name="Freeform 2018"/>
              <p:cNvSpPr>
                <a:spLocks/>
              </p:cNvSpPr>
              <p:nvPr/>
            </p:nvSpPr>
            <p:spPr bwMode="auto">
              <a:xfrm>
                <a:off x="2593" y="1808"/>
                <a:ext cx="4" cy="37"/>
              </a:xfrm>
              <a:custGeom>
                <a:avLst/>
                <a:gdLst>
                  <a:gd name="T0" fmla="*/ 0 w 8"/>
                  <a:gd name="T1" fmla="*/ 0 h 75"/>
                  <a:gd name="T2" fmla="*/ 1 w 8"/>
                  <a:gd name="T3" fmla="*/ 0 h 75"/>
                  <a:gd name="T4" fmla="*/ 1 w 8"/>
                  <a:gd name="T5" fmla="*/ 0 h 75"/>
                  <a:gd name="T6" fmla="*/ 1 w 8"/>
                  <a:gd name="T7" fmla="*/ 0 h 75"/>
                  <a:gd name="T8" fmla="*/ 1 w 8"/>
                  <a:gd name="T9" fmla="*/ 0 h 75"/>
                  <a:gd name="T10" fmla="*/ 1 w 8"/>
                  <a:gd name="T11" fmla="*/ 9 h 75"/>
                  <a:gd name="T12" fmla="*/ 1 w 8"/>
                  <a:gd name="T13" fmla="*/ 9 h 75"/>
                  <a:gd name="T14" fmla="*/ 1 w 8"/>
                  <a:gd name="T15" fmla="*/ 9 h 75"/>
                  <a:gd name="T16" fmla="*/ 1 w 8"/>
                  <a:gd name="T17" fmla="*/ 9 h 75"/>
                  <a:gd name="T18" fmla="*/ 0 w 8"/>
                  <a:gd name="T19" fmla="*/ 9 h 75"/>
                  <a:gd name="T20" fmla="*/ 0 w 8"/>
                  <a:gd name="T21" fmla="*/ 0 h 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75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4" y="75"/>
                    </a:lnTo>
                    <a:lnTo>
                      <a:pt x="2" y="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93" name="Freeform 2019"/>
              <p:cNvSpPr>
                <a:spLocks/>
              </p:cNvSpPr>
              <p:nvPr/>
            </p:nvSpPr>
            <p:spPr bwMode="auto">
              <a:xfrm>
                <a:off x="2597" y="1807"/>
                <a:ext cx="3" cy="38"/>
              </a:xfrm>
              <a:custGeom>
                <a:avLst/>
                <a:gdLst>
                  <a:gd name="T0" fmla="*/ 0 w 6"/>
                  <a:gd name="T1" fmla="*/ 0 h 77"/>
                  <a:gd name="T2" fmla="*/ 0 w 6"/>
                  <a:gd name="T3" fmla="*/ 0 h 77"/>
                  <a:gd name="T4" fmla="*/ 1 w 6"/>
                  <a:gd name="T5" fmla="*/ 0 h 77"/>
                  <a:gd name="T6" fmla="*/ 1 w 6"/>
                  <a:gd name="T7" fmla="*/ 0 h 77"/>
                  <a:gd name="T8" fmla="*/ 1 w 6"/>
                  <a:gd name="T9" fmla="*/ 0 h 77"/>
                  <a:gd name="T10" fmla="*/ 1 w 6"/>
                  <a:gd name="T11" fmla="*/ 0 h 77"/>
                  <a:gd name="T12" fmla="*/ 1 w 6"/>
                  <a:gd name="T13" fmla="*/ 0 h 77"/>
                  <a:gd name="T14" fmla="*/ 1 w 6"/>
                  <a:gd name="T15" fmla="*/ 0 h 77"/>
                  <a:gd name="T16" fmla="*/ 1 w 6"/>
                  <a:gd name="T17" fmla="*/ 0 h 77"/>
                  <a:gd name="T18" fmla="*/ 1 w 6"/>
                  <a:gd name="T19" fmla="*/ 9 h 77"/>
                  <a:gd name="T20" fmla="*/ 1 w 6"/>
                  <a:gd name="T21" fmla="*/ 9 h 77"/>
                  <a:gd name="T22" fmla="*/ 1 w 6"/>
                  <a:gd name="T23" fmla="*/ 9 h 77"/>
                  <a:gd name="T24" fmla="*/ 1 w 6"/>
                  <a:gd name="T25" fmla="*/ 9 h 77"/>
                  <a:gd name="T26" fmla="*/ 1 w 6"/>
                  <a:gd name="T27" fmla="*/ 9 h 77"/>
                  <a:gd name="T28" fmla="*/ 1 w 6"/>
                  <a:gd name="T29" fmla="*/ 9 h 77"/>
                  <a:gd name="T30" fmla="*/ 1 w 6"/>
                  <a:gd name="T31" fmla="*/ 9 h 77"/>
                  <a:gd name="T32" fmla="*/ 0 w 6"/>
                  <a:gd name="T33" fmla="*/ 9 h 77"/>
                  <a:gd name="T34" fmla="*/ 0 w 6"/>
                  <a:gd name="T35" fmla="*/ 9 h 77"/>
                  <a:gd name="T36" fmla="*/ 0 w 6"/>
                  <a:gd name="T37" fmla="*/ 0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77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77"/>
                    </a:lnTo>
                    <a:lnTo>
                      <a:pt x="4" y="77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94" name="Freeform 2020"/>
              <p:cNvSpPr>
                <a:spLocks/>
              </p:cNvSpPr>
              <p:nvPr/>
            </p:nvSpPr>
            <p:spPr bwMode="auto">
              <a:xfrm>
                <a:off x="2600" y="1807"/>
                <a:ext cx="4" cy="38"/>
              </a:xfrm>
              <a:custGeom>
                <a:avLst/>
                <a:gdLst>
                  <a:gd name="T0" fmla="*/ 0 w 7"/>
                  <a:gd name="T1" fmla="*/ 0 h 77"/>
                  <a:gd name="T2" fmla="*/ 1 w 7"/>
                  <a:gd name="T3" fmla="*/ 0 h 77"/>
                  <a:gd name="T4" fmla="*/ 1 w 7"/>
                  <a:gd name="T5" fmla="*/ 0 h 77"/>
                  <a:gd name="T6" fmla="*/ 1 w 7"/>
                  <a:gd name="T7" fmla="*/ 0 h 77"/>
                  <a:gd name="T8" fmla="*/ 1 w 7"/>
                  <a:gd name="T9" fmla="*/ 0 h 77"/>
                  <a:gd name="T10" fmla="*/ 1 w 7"/>
                  <a:gd name="T11" fmla="*/ 9 h 77"/>
                  <a:gd name="T12" fmla="*/ 1 w 7"/>
                  <a:gd name="T13" fmla="*/ 9 h 77"/>
                  <a:gd name="T14" fmla="*/ 1 w 7"/>
                  <a:gd name="T15" fmla="*/ 9 h 77"/>
                  <a:gd name="T16" fmla="*/ 1 w 7"/>
                  <a:gd name="T17" fmla="*/ 9 h 77"/>
                  <a:gd name="T18" fmla="*/ 0 w 7"/>
                  <a:gd name="T19" fmla="*/ 9 h 77"/>
                  <a:gd name="T20" fmla="*/ 0 w 7"/>
                  <a:gd name="T21" fmla="*/ 0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77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77"/>
                    </a:lnTo>
                    <a:lnTo>
                      <a:pt x="5" y="77"/>
                    </a:lnTo>
                    <a:lnTo>
                      <a:pt x="4" y="77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95" name="Freeform 2021"/>
              <p:cNvSpPr>
                <a:spLocks/>
              </p:cNvSpPr>
              <p:nvPr/>
            </p:nvSpPr>
            <p:spPr bwMode="auto">
              <a:xfrm>
                <a:off x="2604" y="1807"/>
                <a:ext cx="3" cy="38"/>
              </a:xfrm>
              <a:custGeom>
                <a:avLst/>
                <a:gdLst>
                  <a:gd name="T0" fmla="*/ 0 w 6"/>
                  <a:gd name="T1" fmla="*/ 0 h 77"/>
                  <a:gd name="T2" fmla="*/ 0 w 6"/>
                  <a:gd name="T3" fmla="*/ 0 h 77"/>
                  <a:gd name="T4" fmla="*/ 1 w 6"/>
                  <a:gd name="T5" fmla="*/ 0 h 77"/>
                  <a:gd name="T6" fmla="*/ 1 w 6"/>
                  <a:gd name="T7" fmla="*/ 0 h 77"/>
                  <a:gd name="T8" fmla="*/ 1 w 6"/>
                  <a:gd name="T9" fmla="*/ 0 h 77"/>
                  <a:gd name="T10" fmla="*/ 1 w 6"/>
                  <a:gd name="T11" fmla="*/ 9 h 77"/>
                  <a:gd name="T12" fmla="*/ 1 w 6"/>
                  <a:gd name="T13" fmla="*/ 9 h 77"/>
                  <a:gd name="T14" fmla="*/ 1 w 6"/>
                  <a:gd name="T15" fmla="*/ 9 h 77"/>
                  <a:gd name="T16" fmla="*/ 0 w 6"/>
                  <a:gd name="T17" fmla="*/ 9 h 77"/>
                  <a:gd name="T18" fmla="*/ 0 w 6"/>
                  <a:gd name="T19" fmla="*/ 9 h 77"/>
                  <a:gd name="T20" fmla="*/ 0 w 6"/>
                  <a:gd name="T21" fmla="*/ 0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77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77"/>
                    </a:lnTo>
                    <a:lnTo>
                      <a:pt x="4" y="77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96" name="Freeform 2022"/>
              <p:cNvSpPr>
                <a:spLocks/>
              </p:cNvSpPr>
              <p:nvPr/>
            </p:nvSpPr>
            <p:spPr bwMode="auto">
              <a:xfrm>
                <a:off x="2607" y="1806"/>
                <a:ext cx="3" cy="40"/>
              </a:xfrm>
              <a:custGeom>
                <a:avLst/>
                <a:gdLst>
                  <a:gd name="T0" fmla="*/ 0 w 8"/>
                  <a:gd name="T1" fmla="*/ 0 h 81"/>
                  <a:gd name="T2" fmla="*/ 0 w 8"/>
                  <a:gd name="T3" fmla="*/ 0 h 81"/>
                  <a:gd name="T4" fmla="*/ 0 w 8"/>
                  <a:gd name="T5" fmla="*/ 0 h 81"/>
                  <a:gd name="T6" fmla="*/ 0 w 8"/>
                  <a:gd name="T7" fmla="*/ 0 h 81"/>
                  <a:gd name="T8" fmla="*/ 0 w 8"/>
                  <a:gd name="T9" fmla="*/ 0 h 81"/>
                  <a:gd name="T10" fmla="*/ 0 w 8"/>
                  <a:gd name="T11" fmla="*/ 10 h 81"/>
                  <a:gd name="T12" fmla="*/ 0 w 8"/>
                  <a:gd name="T13" fmla="*/ 10 h 81"/>
                  <a:gd name="T14" fmla="*/ 0 w 8"/>
                  <a:gd name="T15" fmla="*/ 10 h 81"/>
                  <a:gd name="T16" fmla="*/ 0 w 8"/>
                  <a:gd name="T17" fmla="*/ 10 h 81"/>
                  <a:gd name="T18" fmla="*/ 0 w 8"/>
                  <a:gd name="T19" fmla="*/ 10 h 81"/>
                  <a:gd name="T20" fmla="*/ 0 w 8"/>
                  <a:gd name="T21" fmla="*/ 0 h 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81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1"/>
                    </a:lnTo>
                    <a:lnTo>
                      <a:pt x="6" y="81"/>
                    </a:lnTo>
                    <a:lnTo>
                      <a:pt x="4" y="81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97" name="Freeform 2023"/>
              <p:cNvSpPr>
                <a:spLocks/>
              </p:cNvSpPr>
              <p:nvPr/>
            </p:nvSpPr>
            <p:spPr bwMode="auto">
              <a:xfrm>
                <a:off x="2610" y="1806"/>
                <a:ext cx="3" cy="40"/>
              </a:xfrm>
              <a:custGeom>
                <a:avLst/>
                <a:gdLst>
                  <a:gd name="T0" fmla="*/ 0 w 6"/>
                  <a:gd name="T1" fmla="*/ 0 h 81"/>
                  <a:gd name="T2" fmla="*/ 1 w 6"/>
                  <a:gd name="T3" fmla="*/ 0 h 81"/>
                  <a:gd name="T4" fmla="*/ 1 w 6"/>
                  <a:gd name="T5" fmla="*/ 0 h 81"/>
                  <a:gd name="T6" fmla="*/ 1 w 6"/>
                  <a:gd name="T7" fmla="*/ 0 h 81"/>
                  <a:gd name="T8" fmla="*/ 1 w 6"/>
                  <a:gd name="T9" fmla="*/ 0 h 81"/>
                  <a:gd name="T10" fmla="*/ 1 w 6"/>
                  <a:gd name="T11" fmla="*/ 10 h 81"/>
                  <a:gd name="T12" fmla="*/ 1 w 6"/>
                  <a:gd name="T13" fmla="*/ 10 h 81"/>
                  <a:gd name="T14" fmla="*/ 1 w 6"/>
                  <a:gd name="T15" fmla="*/ 10 h 81"/>
                  <a:gd name="T16" fmla="*/ 1 w 6"/>
                  <a:gd name="T17" fmla="*/ 10 h 81"/>
                  <a:gd name="T18" fmla="*/ 0 w 6"/>
                  <a:gd name="T19" fmla="*/ 10 h 81"/>
                  <a:gd name="T20" fmla="*/ 0 w 6"/>
                  <a:gd name="T21" fmla="*/ 0 h 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81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81"/>
                    </a:lnTo>
                    <a:lnTo>
                      <a:pt x="4" y="81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98" name="Freeform 2024"/>
              <p:cNvSpPr>
                <a:spLocks/>
              </p:cNvSpPr>
              <p:nvPr/>
            </p:nvSpPr>
            <p:spPr bwMode="auto">
              <a:xfrm>
                <a:off x="2613" y="1806"/>
                <a:ext cx="4" cy="40"/>
              </a:xfrm>
              <a:custGeom>
                <a:avLst/>
                <a:gdLst>
                  <a:gd name="T0" fmla="*/ 0 w 7"/>
                  <a:gd name="T1" fmla="*/ 0 h 81"/>
                  <a:gd name="T2" fmla="*/ 1 w 7"/>
                  <a:gd name="T3" fmla="*/ 0 h 81"/>
                  <a:gd name="T4" fmla="*/ 1 w 7"/>
                  <a:gd name="T5" fmla="*/ 0 h 81"/>
                  <a:gd name="T6" fmla="*/ 1 w 7"/>
                  <a:gd name="T7" fmla="*/ 0 h 81"/>
                  <a:gd name="T8" fmla="*/ 1 w 7"/>
                  <a:gd name="T9" fmla="*/ 0 h 81"/>
                  <a:gd name="T10" fmla="*/ 1 w 7"/>
                  <a:gd name="T11" fmla="*/ 0 h 81"/>
                  <a:gd name="T12" fmla="*/ 1 w 7"/>
                  <a:gd name="T13" fmla="*/ 0 h 81"/>
                  <a:gd name="T14" fmla="*/ 1 w 7"/>
                  <a:gd name="T15" fmla="*/ 0 h 81"/>
                  <a:gd name="T16" fmla="*/ 1 w 7"/>
                  <a:gd name="T17" fmla="*/ 0 h 81"/>
                  <a:gd name="T18" fmla="*/ 1 w 7"/>
                  <a:gd name="T19" fmla="*/ 10 h 81"/>
                  <a:gd name="T20" fmla="*/ 1 w 7"/>
                  <a:gd name="T21" fmla="*/ 10 h 81"/>
                  <a:gd name="T22" fmla="*/ 1 w 7"/>
                  <a:gd name="T23" fmla="*/ 10 h 81"/>
                  <a:gd name="T24" fmla="*/ 1 w 7"/>
                  <a:gd name="T25" fmla="*/ 10 h 81"/>
                  <a:gd name="T26" fmla="*/ 1 w 7"/>
                  <a:gd name="T27" fmla="*/ 10 h 81"/>
                  <a:gd name="T28" fmla="*/ 1 w 7"/>
                  <a:gd name="T29" fmla="*/ 10 h 81"/>
                  <a:gd name="T30" fmla="*/ 1 w 7"/>
                  <a:gd name="T31" fmla="*/ 10 h 81"/>
                  <a:gd name="T32" fmla="*/ 1 w 7"/>
                  <a:gd name="T33" fmla="*/ 10 h 81"/>
                  <a:gd name="T34" fmla="*/ 0 w 7"/>
                  <a:gd name="T35" fmla="*/ 10 h 81"/>
                  <a:gd name="T36" fmla="*/ 0 w 7"/>
                  <a:gd name="T37" fmla="*/ 0 h 8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81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81"/>
                    </a:lnTo>
                    <a:lnTo>
                      <a:pt x="5" y="81"/>
                    </a:lnTo>
                    <a:lnTo>
                      <a:pt x="3" y="81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99" name="Freeform 2025"/>
              <p:cNvSpPr>
                <a:spLocks/>
              </p:cNvSpPr>
              <p:nvPr/>
            </p:nvSpPr>
            <p:spPr bwMode="auto">
              <a:xfrm>
                <a:off x="2617" y="1805"/>
                <a:ext cx="3" cy="42"/>
              </a:xfrm>
              <a:custGeom>
                <a:avLst/>
                <a:gdLst>
                  <a:gd name="T0" fmla="*/ 0 w 6"/>
                  <a:gd name="T1" fmla="*/ 1 h 84"/>
                  <a:gd name="T2" fmla="*/ 1 w 6"/>
                  <a:gd name="T3" fmla="*/ 1 h 84"/>
                  <a:gd name="T4" fmla="*/ 1 w 6"/>
                  <a:gd name="T5" fmla="*/ 1 h 84"/>
                  <a:gd name="T6" fmla="*/ 1 w 6"/>
                  <a:gd name="T7" fmla="*/ 0 h 84"/>
                  <a:gd name="T8" fmla="*/ 1 w 6"/>
                  <a:gd name="T9" fmla="*/ 0 h 84"/>
                  <a:gd name="T10" fmla="*/ 1 w 6"/>
                  <a:gd name="T11" fmla="*/ 11 h 84"/>
                  <a:gd name="T12" fmla="*/ 1 w 6"/>
                  <a:gd name="T13" fmla="*/ 11 h 84"/>
                  <a:gd name="T14" fmla="*/ 1 w 6"/>
                  <a:gd name="T15" fmla="*/ 11 h 84"/>
                  <a:gd name="T16" fmla="*/ 1 w 6"/>
                  <a:gd name="T17" fmla="*/ 11 h 84"/>
                  <a:gd name="T18" fmla="*/ 0 w 6"/>
                  <a:gd name="T19" fmla="*/ 11 h 84"/>
                  <a:gd name="T20" fmla="*/ 0 w 6"/>
                  <a:gd name="T21" fmla="*/ 1 h 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84">
                    <a:moveTo>
                      <a:pt x="0" y="1"/>
                    </a:moveTo>
                    <a:lnTo>
                      <a:pt x="2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84"/>
                    </a:lnTo>
                    <a:lnTo>
                      <a:pt x="4" y="84"/>
                    </a:lnTo>
                    <a:lnTo>
                      <a:pt x="2" y="84"/>
                    </a:lnTo>
                    <a:lnTo>
                      <a:pt x="0" y="8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00" name="Freeform 2026"/>
              <p:cNvSpPr>
                <a:spLocks/>
              </p:cNvSpPr>
              <p:nvPr/>
            </p:nvSpPr>
            <p:spPr bwMode="auto">
              <a:xfrm>
                <a:off x="2620" y="1805"/>
                <a:ext cx="3" cy="42"/>
              </a:xfrm>
              <a:custGeom>
                <a:avLst/>
                <a:gdLst>
                  <a:gd name="T0" fmla="*/ 0 w 6"/>
                  <a:gd name="T1" fmla="*/ 1 h 84"/>
                  <a:gd name="T2" fmla="*/ 1 w 6"/>
                  <a:gd name="T3" fmla="*/ 1 h 84"/>
                  <a:gd name="T4" fmla="*/ 1 w 6"/>
                  <a:gd name="T5" fmla="*/ 1 h 84"/>
                  <a:gd name="T6" fmla="*/ 1 w 6"/>
                  <a:gd name="T7" fmla="*/ 0 h 84"/>
                  <a:gd name="T8" fmla="*/ 1 w 6"/>
                  <a:gd name="T9" fmla="*/ 0 h 84"/>
                  <a:gd name="T10" fmla="*/ 1 w 6"/>
                  <a:gd name="T11" fmla="*/ 11 h 84"/>
                  <a:gd name="T12" fmla="*/ 1 w 6"/>
                  <a:gd name="T13" fmla="*/ 11 h 84"/>
                  <a:gd name="T14" fmla="*/ 1 w 6"/>
                  <a:gd name="T15" fmla="*/ 11 h 84"/>
                  <a:gd name="T16" fmla="*/ 1 w 6"/>
                  <a:gd name="T17" fmla="*/ 11 h 84"/>
                  <a:gd name="T18" fmla="*/ 0 w 6"/>
                  <a:gd name="T19" fmla="*/ 11 h 84"/>
                  <a:gd name="T20" fmla="*/ 0 w 6"/>
                  <a:gd name="T21" fmla="*/ 1 h 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84">
                    <a:moveTo>
                      <a:pt x="0" y="1"/>
                    </a:moveTo>
                    <a:lnTo>
                      <a:pt x="2" y="1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6" y="84"/>
                    </a:lnTo>
                    <a:lnTo>
                      <a:pt x="4" y="84"/>
                    </a:lnTo>
                    <a:lnTo>
                      <a:pt x="2" y="84"/>
                    </a:lnTo>
                    <a:lnTo>
                      <a:pt x="0" y="8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01" name="Freeform 2027"/>
              <p:cNvSpPr>
                <a:spLocks/>
              </p:cNvSpPr>
              <p:nvPr/>
            </p:nvSpPr>
            <p:spPr bwMode="auto">
              <a:xfrm>
                <a:off x="2623" y="1805"/>
                <a:ext cx="4" cy="42"/>
              </a:xfrm>
              <a:custGeom>
                <a:avLst/>
                <a:gdLst>
                  <a:gd name="T0" fmla="*/ 0 w 7"/>
                  <a:gd name="T1" fmla="*/ 0 h 84"/>
                  <a:gd name="T2" fmla="*/ 1 w 7"/>
                  <a:gd name="T3" fmla="*/ 0 h 84"/>
                  <a:gd name="T4" fmla="*/ 1 w 7"/>
                  <a:gd name="T5" fmla="*/ 0 h 84"/>
                  <a:gd name="T6" fmla="*/ 1 w 7"/>
                  <a:gd name="T7" fmla="*/ 0 h 84"/>
                  <a:gd name="T8" fmla="*/ 1 w 7"/>
                  <a:gd name="T9" fmla="*/ 0 h 84"/>
                  <a:gd name="T10" fmla="*/ 1 w 7"/>
                  <a:gd name="T11" fmla="*/ 0 h 84"/>
                  <a:gd name="T12" fmla="*/ 1 w 7"/>
                  <a:gd name="T13" fmla="*/ 0 h 84"/>
                  <a:gd name="T14" fmla="*/ 1 w 7"/>
                  <a:gd name="T15" fmla="*/ 0 h 84"/>
                  <a:gd name="T16" fmla="*/ 1 w 7"/>
                  <a:gd name="T17" fmla="*/ 0 h 84"/>
                  <a:gd name="T18" fmla="*/ 1 w 7"/>
                  <a:gd name="T19" fmla="*/ 11 h 84"/>
                  <a:gd name="T20" fmla="*/ 1 w 7"/>
                  <a:gd name="T21" fmla="*/ 11 h 84"/>
                  <a:gd name="T22" fmla="*/ 1 w 7"/>
                  <a:gd name="T23" fmla="*/ 11 h 84"/>
                  <a:gd name="T24" fmla="*/ 1 w 7"/>
                  <a:gd name="T25" fmla="*/ 11 h 84"/>
                  <a:gd name="T26" fmla="*/ 1 w 7"/>
                  <a:gd name="T27" fmla="*/ 11 h 84"/>
                  <a:gd name="T28" fmla="*/ 1 w 7"/>
                  <a:gd name="T29" fmla="*/ 11 h 84"/>
                  <a:gd name="T30" fmla="*/ 1 w 7"/>
                  <a:gd name="T31" fmla="*/ 11 h 84"/>
                  <a:gd name="T32" fmla="*/ 1 w 7"/>
                  <a:gd name="T33" fmla="*/ 11 h 84"/>
                  <a:gd name="T34" fmla="*/ 0 w 7"/>
                  <a:gd name="T35" fmla="*/ 11 h 84"/>
                  <a:gd name="T36" fmla="*/ 0 w 7"/>
                  <a:gd name="T37" fmla="*/ 0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84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84"/>
                    </a:lnTo>
                    <a:lnTo>
                      <a:pt x="6" y="84"/>
                    </a:lnTo>
                    <a:lnTo>
                      <a:pt x="4" y="84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02" name="Freeform 2028"/>
              <p:cNvSpPr>
                <a:spLocks/>
              </p:cNvSpPr>
              <p:nvPr/>
            </p:nvSpPr>
            <p:spPr bwMode="auto">
              <a:xfrm>
                <a:off x="2627" y="1805"/>
                <a:ext cx="4" cy="43"/>
              </a:xfrm>
              <a:custGeom>
                <a:avLst/>
                <a:gdLst>
                  <a:gd name="T0" fmla="*/ 0 w 8"/>
                  <a:gd name="T1" fmla="*/ 0 h 86"/>
                  <a:gd name="T2" fmla="*/ 1 w 8"/>
                  <a:gd name="T3" fmla="*/ 0 h 86"/>
                  <a:gd name="T4" fmla="*/ 1 w 8"/>
                  <a:gd name="T5" fmla="*/ 0 h 86"/>
                  <a:gd name="T6" fmla="*/ 1 w 8"/>
                  <a:gd name="T7" fmla="*/ 0 h 86"/>
                  <a:gd name="T8" fmla="*/ 1 w 8"/>
                  <a:gd name="T9" fmla="*/ 0 h 86"/>
                  <a:gd name="T10" fmla="*/ 1 w 8"/>
                  <a:gd name="T11" fmla="*/ 11 h 86"/>
                  <a:gd name="T12" fmla="*/ 1 w 8"/>
                  <a:gd name="T13" fmla="*/ 11 h 86"/>
                  <a:gd name="T14" fmla="*/ 1 w 8"/>
                  <a:gd name="T15" fmla="*/ 11 h 86"/>
                  <a:gd name="T16" fmla="*/ 1 w 8"/>
                  <a:gd name="T17" fmla="*/ 11 h 86"/>
                  <a:gd name="T18" fmla="*/ 0 w 8"/>
                  <a:gd name="T19" fmla="*/ 11 h 86"/>
                  <a:gd name="T20" fmla="*/ 0 w 8"/>
                  <a:gd name="T21" fmla="*/ 0 h 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8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6"/>
                    </a:lnTo>
                    <a:lnTo>
                      <a:pt x="6" y="86"/>
                    </a:lnTo>
                    <a:lnTo>
                      <a:pt x="4" y="84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03" name="Freeform 2029"/>
              <p:cNvSpPr>
                <a:spLocks/>
              </p:cNvSpPr>
              <p:nvPr/>
            </p:nvSpPr>
            <p:spPr bwMode="auto">
              <a:xfrm>
                <a:off x="2631" y="1805"/>
                <a:ext cx="2" cy="43"/>
              </a:xfrm>
              <a:custGeom>
                <a:avLst/>
                <a:gdLst>
                  <a:gd name="T0" fmla="*/ 0 w 6"/>
                  <a:gd name="T1" fmla="*/ 0 h 86"/>
                  <a:gd name="T2" fmla="*/ 0 w 6"/>
                  <a:gd name="T3" fmla="*/ 0 h 86"/>
                  <a:gd name="T4" fmla="*/ 0 w 6"/>
                  <a:gd name="T5" fmla="*/ 0 h 86"/>
                  <a:gd name="T6" fmla="*/ 0 w 6"/>
                  <a:gd name="T7" fmla="*/ 0 h 86"/>
                  <a:gd name="T8" fmla="*/ 0 w 6"/>
                  <a:gd name="T9" fmla="*/ 0 h 86"/>
                  <a:gd name="T10" fmla="*/ 0 w 6"/>
                  <a:gd name="T11" fmla="*/ 0 h 86"/>
                  <a:gd name="T12" fmla="*/ 0 w 6"/>
                  <a:gd name="T13" fmla="*/ 0 h 86"/>
                  <a:gd name="T14" fmla="*/ 0 w 6"/>
                  <a:gd name="T15" fmla="*/ 0 h 86"/>
                  <a:gd name="T16" fmla="*/ 0 w 6"/>
                  <a:gd name="T17" fmla="*/ 0 h 86"/>
                  <a:gd name="T18" fmla="*/ 0 w 6"/>
                  <a:gd name="T19" fmla="*/ 11 h 86"/>
                  <a:gd name="T20" fmla="*/ 0 w 6"/>
                  <a:gd name="T21" fmla="*/ 11 h 86"/>
                  <a:gd name="T22" fmla="*/ 0 w 6"/>
                  <a:gd name="T23" fmla="*/ 11 h 86"/>
                  <a:gd name="T24" fmla="*/ 0 w 6"/>
                  <a:gd name="T25" fmla="*/ 11 h 86"/>
                  <a:gd name="T26" fmla="*/ 0 w 6"/>
                  <a:gd name="T27" fmla="*/ 11 h 86"/>
                  <a:gd name="T28" fmla="*/ 0 w 6"/>
                  <a:gd name="T29" fmla="*/ 11 h 86"/>
                  <a:gd name="T30" fmla="*/ 0 w 6"/>
                  <a:gd name="T31" fmla="*/ 11 h 86"/>
                  <a:gd name="T32" fmla="*/ 0 w 6"/>
                  <a:gd name="T33" fmla="*/ 11 h 86"/>
                  <a:gd name="T34" fmla="*/ 0 w 6"/>
                  <a:gd name="T35" fmla="*/ 11 h 86"/>
                  <a:gd name="T36" fmla="*/ 0 w 6"/>
                  <a:gd name="T37" fmla="*/ 0 h 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86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86"/>
                    </a:lnTo>
                    <a:lnTo>
                      <a:pt x="4" y="86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04" name="Freeform 2030"/>
              <p:cNvSpPr>
                <a:spLocks/>
              </p:cNvSpPr>
              <p:nvPr/>
            </p:nvSpPr>
            <p:spPr bwMode="auto">
              <a:xfrm>
                <a:off x="2633" y="1804"/>
                <a:ext cx="4" cy="44"/>
              </a:xfrm>
              <a:custGeom>
                <a:avLst/>
                <a:gdLst>
                  <a:gd name="T0" fmla="*/ 0 w 8"/>
                  <a:gd name="T1" fmla="*/ 0 h 88"/>
                  <a:gd name="T2" fmla="*/ 1 w 8"/>
                  <a:gd name="T3" fmla="*/ 0 h 88"/>
                  <a:gd name="T4" fmla="*/ 1 w 8"/>
                  <a:gd name="T5" fmla="*/ 0 h 88"/>
                  <a:gd name="T6" fmla="*/ 1 w 8"/>
                  <a:gd name="T7" fmla="*/ 0 h 88"/>
                  <a:gd name="T8" fmla="*/ 1 w 8"/>
                  <a:gd name="T9" fmla="*/ 0 h 88"/>
                  <a:gd name="T10" fmla="*/ 1 w 8"/>
                  <a:gd name="T11" fmla="*/ 11 h 88"/>
                  <a:gd name="T12" fmla="*/ 1 w 8"/>
                  <a:gd name="T13" fmla="*/ 11 h 88"/>
                  <a:gd name="T14" fmla="*/ 1 w 8"/>
                  <a:gd name="T15" fmla="*/ 11 h 88"/>
                  <a:gd name="T16" fmla="*/ 1 w 8"/>
                  <a:gd name="T17" fmla="*/ 11 h 88"/>
                  <a:gd name="T18" fmla="*/ 0 w 8"/>
                  <a:gd name="T19" fmla="*/ 11 h 88"/>
                  <a:gd name="T20" fmla="*/ 0 w 8"/>
                  <a:gd name="T21" fmla="*/ 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88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8"/>
                    </a:lnTo>
                    <a:lnTo>
                      <a:pt x="6" y="88"/>
                    </a:lnTo>
                    <a:lnTo>
                      <a:pt x="4" y="88"/>
                    </a:lnTo>
                    <a:lnTo>
                      <a:pt x="2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05" name="Freeform 2031"/>
              <p:cNvSpPr>
                <a:spLocks/>
              </p:cNvSpPr>
              <p:nvPr/>
            </p:nvSpPr>
            <p:spPr bwMode="auto">
              <a:xfrm>
                <a:off x="2637" y="1804"/>
                <a:ext cx="3" cy="44"/>
              </a:xfrm>
              <a:custGeom>
                <a:avLst/>
                <a:gdLst>
                  <a:gd name="T0" fmla="*/ 0 w 5"/>
                  <a:gd name="T1" fmla="*/ 0 h 88"/>
                  <a:gd name="T2" fmla="*/ 0 w 5"/>
                  <a:gd name="T3" fmla="*/ 0 h 88"/>
                  <a:gd name="T4" fmla="*/ 1 w 5"/>
                  <a:gd name="T5" fmla="*/ 0 h 88"/>
                  <a:gd name="T6" fmla="*/ 1 w 5"/>
                  <a:gd name="T7" fmla="*/ 0 h 88"/>
                  <a:gd name="T8" fmla="*/ 1 w 5"/>
                  <a:gd name="T9" fmla="*/ 0 h 88"/>
                  <a:gd name="T10" fmla="*/ 1 w 5"/>
                  <a:gd name="T11" fmla="*/ 11 h 88"/>
                  <a:gd name="T12" fmla="*/ 1 w 5"/>
                  <a:gd name="T13" fmla="*/ 11 h 88"/>
                  <a:gd name="T14" fmla="*/ 1 w 5"/>
                  <a:gd name="T15" fmla="*/ 11 h 88"/>
                  <a:gd name="T16" fmla="*/ 0 w 5"/>
                  <a:gd name="T17" fmla="*/ 11 h 88"/>
                  <a:gd name="T18" fmla="*/ 0 w 5"/>
                  <a:gd name="T19" fmla="*/ 11 h 88"/>
                  <a:gd name="T20" fmla="*/ 0 w 5"/>
                  <a:gd name="T21" fmla="*/ 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8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88"/>
                    </a:lnTo>
                    <a:lnTo>
                      <a:pt x="3" y="88"/>
                    </a:lnTo>
                    <a:lnTo>
                      <a:pt x="2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06" name="Freeform 2032"/>
              <p:cNvSpPr>
                <a:spLocks/>
              </p:cNvSpPr>
              <p:nvPr/>
            </p:nvSpPr>
            <p:spPr bwMode="auto">
              <a:xfrm>
                <a:off x="2640" y="1804"/>
                <a:ext cx="4" cy="44"/>
              </a:xfrm>
              <a:custGeom>
                <a:avLst/>
                <a:gdLst>
                  <a:gd name="T0" fmla="*/ 0 w 8"/>
                  <a:gd name="T1" fmla="*/ 0 h 88"/>
                  <a:gd name="T2" fmla="*/ 1 w 8"/>
                  <a:gd name="T3" fmla="*/ 0 h 88"/>
                  <a:gd name="T4" fmla="*/ 1 w 8"/>
                  <a:gd name="T5" fmla="*/ 0 h 88"/>
                  <a:gd name="T6" fmla="*/ 1 w 8"/>
                  <a:gd name="T7" fmla="*/ 0 h 88"/>
                  <a:gd name="T8" fmla="*/ 1 w 8"/>
                  <a:gd name="T9" fmla="*/ 0 h 88"/>
                  <a:gd name="T10" fmla="*/ 1 w 8"/>
                  <a:gd name="T11" fmla="*/ 11 h 88"/>
                  <a:gd name="T12" fmla="*/ 1 w 8"/>
                  <a:gd name="T13" fmla="*/ 11 h 88"/>
                  <a:gd name="T14" fmla="*/ 1 w 8"/>
                  <a:gd name="T15" fmla="*/ 11 h 88"/>
                  <a:gd name="T16" fmla="*/ 1 w 8"/>
                  <a:gd name="T17" fmla="*/ 11 h 88"/>
                  <a:gd name="T18" fmla="*/ 0 w 8"/>
                  <a:gd name="T19" fmla="*/ 11 h 88"/>
                  <a:gd name="T20" fmla="*/ 0 w 8"/>
                  <a:gd name="T21" fmla="*/ 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88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8"/>
                    </a:lnTo>
                    <a:lnTo>
                      <a:pt x="6" y="88"/>
                    </a:lnTo>
                    <a:lnTo>
                      <a:pt x="4" y="88"/>
                    </a:lnTo>
                    <a:lnTo>
                      <a:pt x="2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07" name="Freeform 2033"/>
              <p:cNvSpPr>
                <a:spLocks/>
              </p:cNvSpPr>
              <p:nvPr/>
            </p:nvSpPr>
            <p:spPr bwMode="auto">
              <a:xfrm>
                <a:off x="2644" y="1804"/>
                <a:ext cx="3" cy="44"/>
              </a:xfrm>
              <a:custGeom>
                <a:avLst/>
                <a:gdLst>
                  <a:gd name="T0" fmla="*/ 0 w 6"/>
                  <a:gd name="T1" fmla="*/ 0 h 88"/>
                  <a:gd name="T2" fmla="*/ 1 w 6"/>
                  <a:gd name="T3" fmla="*/ 0 h 88"/>
                  <a:gd name="T4" fmla="*/ 1 w 6"/>
                  <a:gd name="T5" fmla="*/ 0 h 88"/>
                  <a:gd name="T6" fmla="*/ 1 w 6"/>
                  <a:gd name="T7" fmla="*/ 0 h 88"/>
                  <a:gd name="T8" fmla="*/ 1 w 6"/>
                  <a:gd name="T9" fmla="*/ 0 h 88"/>
                  <a:gd name="T10" fmla="*/ 1 w 6"/>
                  <a:gd name="T11" fmla="*/ 11 h 88"/>
                  <a:gd name="T12" fmla="*/ 1 w 6"/>
                  <a:gd name="T13" fmla="*/ 11 h 88"/>
                  <a:gd name="T14" fmla="*/ 1 w 6"/>
                  <a:gd name="T15" fmla="*/ 11 h 88"/>
                  <a:gd name="T16" fmla="*/ 1 w 6"/>
                  <a:gd name="T17" fmla="*/ 11 h 88"/>
                  <a:gd name="T18" fmla="*/ 0 w 6"/>
                  <a:gd name="T19" fmla="*/ 11 h 88"/>
                  <a:gd name="T20" fmla="*/ 0 w 6"/>
                  <a:gd name="T21" fmla="*/ 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88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88"/>
                    </a:lnTo>
                    <a:lnTo>
                      <a:pt x="4" y="88"/>
                    </a:lnTo>
                    <a:lnTo>
                      <a:pt x="2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08" name="Freeform 2034"/>
              <p:cNvSpPr>
                <a:spLocks/>
              </p:cNvSpPr>
              <p:nvPr/>
            </p:nvSpPr>
            <p:spPr bwMode="auto">
              <a:xfrm>
                <a:off x="2647" y="1804"/>
                <a:ext cx="4" cy="45"/>
              </a:xfrm>
              <a:custGeom>
                <a:avLst/>
                <a:gdLst>
                  <a:gd name="T0" fmla="*/ 0 w 7"/>
                  <a:gd name="T1" fmla="*/ 0 h 90"/>
                  <a:gd name="T2" fmla="*/ 1 w 7"/>
                  <a:gd name="T3" fmla="*/ 0 h 90"/>
                  <a:gd name="T4" fmla="*/ 1 w 7"/>
                  <a:gd name="T5" fmla="*/ 0 h 90"/>
                  <a:gd name="T6" fmla="*/ 1 w 7"/>
                  <a:gd name="T7" fmla="*/ 0 h 90"/>
                  <a:gd name="T8" fmla="*/ 1 w 7"/>
                  <a:gd name="T9" fmla="*/ 0 h 90"/>
                  <a:gd name="T10" fmla="*/ 1 w 7"/>
                  <a:gd name="T11" fmla="*/ 0 h 90"/>
                  <a:gd name="T12" fmla="*/ 1 w 7"/>
                  <a:gd name="T13" fmla="*/ 0 h 90"/>
                  <a:gd name="T14" fmla="*/ 1 w 7"/>
                  <a:gd name="T15" fmla="*/ 0 h 90"/>
                  <a:gd name="T16" fmla="*/ 1 w 7"/>
                  <a:gd name="T17" fmla="*/ 0 h 90"/>
                  <a:gd name="T18" fmla="*/ 1 w 7"/>
                  <a:gd name="T19" fmla="*/ 12 h 90"/>
                  <a:gd name="T20" fmla="*/ 1 w 7"/>
                  <a:gd name="T21" fmla="*/ 12 h 90"/>
                  <a:gd name="T22" fmla="*/ 1 w 7"/>
                  <a:gd name="T23" fmla="*/ 12 h 90"/>
                  <a:gd name="T24" fmla="*/ 1 w 7"/>
                  <a:gd name="T25" fmla="*/ 12 h 90"/>
                  <a:gd name="T26" fmla="*/ 1 w 7"/>
                  <a:gd name="T27" fmla="*/ 12 h 90"/>
                  <a:gd name="T28" fmla="*/ 1 w 7"/>
                  <a:gd name="T29" fmla="*/ 12 h 90"/>
                  <a:gd name="T30" fmla="*/ 1 w 7"/>
                  <a:gd name="T31" fmla="*/ 12 h 90"/>
                  <a:gd name="T32" fmla="*/ 1 w 7"/>
                  <a:gd name="T33" fmla="*/ 12 h 90"/>
                  <a:gd name="T34" fmla="*/ 0 w 7"/>
                  <a:gd name="T35" fmla="*/ 12 h 90"/>
                  <a:gd name="T36" fmla="*/ 0 w 7"/>
                  <a:gd name="T37" fmla="*/ 0 h 9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9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90"/>
                    </a:lnTo>
                    <a:lnTo>
                      <a:pt x="6" y="90"/>
                    </a:lnTo>
                    <a:lnTo>
                      <a:pt x="4" y="90"/>
                    </a:lnTo>
                    <a:lnTo>
                      <a:pt x="2" y="90"/>
                    </a:lnTo>
                    <a:lnTo>
                      <a:pt x="0" y="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09" name="Freeform 2035"/>
              <p:cNvSpPr>
                <a:spLocks/>
              </p:cNvSpPr>
              <p:nvPr/>
            </p:nvSpPr>
            <p:spPr bwMode="auto">
              <a:xfrm>
                <a:off x="2651" y="1803"/>
                <a:ext cx="3" cy="46"/>
              </a:xfrm>
              <a:custGeom>
                <a:avLst/>
                <a:gdLst>
                  <a:gd name="T0" fmla="*/ 0 w 6"/>
                  <a:gd name="T1" fmla="*/ 1 h 92"/>
                  <a:gd name="T2" fmla="*/ 1 w 6"/>
                  <a:gd name="T3" fmla="*/ 0 h 92"/>
                  <a:gd name="T4" fmla="*/ 1 w 6"/>
                  <a:gd name="T5" fmla="*/ 0 h 92"/>
                  <a:gd name="T6" fmla="*/ 1 w 6"/>
                  <a:gd name="T7" fmla="*/ 0 h 92"/>
                  <a:gd name="T8" fmla="*/ 1 w 6"/>
                  <a:gd name="T9" fmla="*/ 0 h 92"/>
                  <a:gd name="T10" fmla="*/ 1 w 6"/>
                  <a:gd name="T11" fmla="*/ 12 h 92"/>
                  <a:gd name="T12" fmla="*/ 1 w 6"/>
                  <a:gd name="T13" fmla="*/ 12 h 92"/>
                  <a:gd name="T14" fmla="*/ 1 w 6"/>
                  <a:gd name="T15" fmla="*/ 12 h 92"/>
                  <a:gd name="T16" fmla="*/ 1 w 6"/>
                  <a:gd name="T17" fmla="*/ 12 h 92"/>
                  <a:gd name="T18" fmla="*/ 0 w 6"/>
                  <a:gd name="T19" fmla="*/ 12 h 92"/>
                  <a:gd name="T20" fmla="*/ 0 w 6"/>
                  <a:gd name="T21" fmla="*/ 1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2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10" name="Freeform 2036"/>
              <p:cNvSpPr>
                <a:spLocks/>
              </p:cNvSpPr>
              <p:nvPr/>
            </p:nvSpPr>
            <p:spPr bwMode="auto">
              <a:xfrm>
                <a:off x="2654" y="1803"/>
                <a:ext cx="3" cy="46"/>
              </a:xfrm>
              <a:custGeom>
                <a:avLst/>
                <a:gdLst>
                  <a:gd name="T0" fmla="*/ 0 w 8"/>
                  <a:gd name="T1" fmla="*/ 0 h 92"/>
                  <a:gd name="T2" fmla="*/ 0 w 8"/>
                  <a:gd name="T3" fmla="*/ 0 h 92"/>
                  <a:gd name="T4" fmla="*/ 0 w 8"/>
                  <a:gd name="T5" fmla="*/ 0 h 92"/>
                  <a:gd name="T6" fmla="*/ 0 w 8"/>
                  <a:gd name="T7" fmla="*/ 0 h 92"/>
                  <a:gd name="T8" fmla="*/ 0 w 8"/>
                  <a:gd name="T9" fmla="*/ 0 h 92"/>
                  <a:gd name="T10" fmla="*/ 0 w 8"/>
                  <a:gd name="T11" fmla="*/ 12 h 92"/>
                  <a:gd name="T12" fmla="*/ 0 w 8"/>
                  <a:gd name="T13" fmla="*/ 12 h 92"/>
                  <a:gd name="T14" fmla="*/ 0 w 8"/>
                  <a:gd name="T15" fmla="*/ 12 h 92"/>
                  <a:gd name="T16" fmla="*/ 0 w 8"/>
                  <a:gd name="T17" fmla="*/ 12 h 92"/>
                  <a:gd name="T18" fmla="*/ 0 w 8"/>
                  <a:gd name="T19" fmla="*/ 12 h 92"/>
                  <a:gd name="T20" fmla="*/ 0 w 8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2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2"/>
                    </a:lnTo>
                    <a:lnTo>
                      <a:pt x="6" y="92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11" name="Freeform 2037"/>
              <p:cNvSpPr>
                <a:spLocks/>
              </p:cNvSpPr>
              <p:nvPr/>
            </p:nvSpPr>
            <p:spPr bwMode="auto">
              <a:xfrm>
                <a:off x="2657" y="1803"/>
                <a:ext cx="3" cy="46"/>
              </a:xfrm>
              <a:custGeom>
                <a:avLst/>
                <a:gdLst>
                  <a:gd name="T0" fmla="*/ 0 w 6"/>
                  <a:gd name="T1" fmla="*/ 0 h 92"/>
                  <a:gd name="T2" fmla="*/ 1 w 6"/>
                  <a:gd name="T3" fmla="*/ 0 h 92"/>
                  <a:gd name="T4" fmla="*/ 1 w 6"/>
                  <a:gd name="T5" fmla="*/ 0 h 92"/>
                  <a:gd name="T6" fmla="*/ 1 w 6"/>
                  <a:gd name="T7" fmla="*/ 0 h 92"/>
                  <a:gd name="T8" fmla="*/ 1 w 6"/>
                  <a:gd name="T9" fmla="*/ 0 h 92"/>
                  <a:gd name="T10" fmla="*/ 1 w 6"/>
                  <a:gd name="T11" fmla="*/ 12 h 92"/>
                  <a:gd name="T12" fmla="*/ 1 w 6"/>
                  <a:gd name="T13" fmla="*/ 12 h 92"/>
                  <a:gd name="T14" fmla="*/ 1 w 6"/>
                  <a:gd name="T15" fmla="*/ 12 h 92"/>
                  <a:gd name="T16" fmla="*/ 1 w 6"/>
                  <a:gd name="T17" fmla="*/ 12 h 92"/>
                  <a:gd name="T18" fmla="*/ 0 w 6"/>
                  <a:gd name="T19" fmla="*/ 12 h 92"/>
                  <a:gd name="T20" fmla="*/ 0 w 6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2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2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12" name="Freeform 2038"/>
              <p:cNvSpPr>
                <a:spLocks/>
              </p:cNvSpPr>
              <p:nvPr/>
            </p:nvSpPr>
            <p:spPr bwMode="auto">
              <a:xfrm>
                <a:off x="2660" y="1803"/>
                <a:ext cx="4" cy="46"/>
              </a:xfrm>
              <a:custGeom>
                <a:avLst/>
                <a:gdLst>
                  <a:gd name="T0" fmla="*/ 0 w 7"/>
                  <a:gd name="T1" fmla="*/ 0 h 92"/>
                  <a:gd name="T2" fmla="*/ 1 w 7"/>
                  <a:gd name="T3" fmla="*/ 0 h 92"/>
                  <a:gd name="T4" fmla="*/ 1 w 7"/>
                  <a:gd name="T5" fmla="*/ 0 h 92"/>
                  <a:gd name="T6" fmla="*/ 1 w 7"/>
                  <a:gd name="T7" fmla="*/ 0 h 92"/>
                  <a:gd name="T8" fmla="*/ 1 w 7"/>
                  <a:gd name="T9" fmla="*/ 0 h 92"/>
                  <a:gd name="T10" fmla="*/ 1 w 7"/>
                  <a:gd name="T11" fmla="*/ 12 h 92"/>
                  <a:gd name="T12" fmla="*/ 1 w 7"/>
                  <a:gd name="T13" fmla="*/ 12 h 92"/>
                  <a:gd name="T14" fmla="*/ 1 w 7"/>
                  <a:gd name="T15" fmla="*/ 12 h 92"/>
                  <a:gd name="T16" fmla="*/ 1 w 7"/>
                  <a:gd name="T17" fmla="*/ 12 h 92"/>
                  <a:gd name="T18" fmla="*/ 0 w 7"/>
                  <a:gd name="T19" fmla="*/ 12 h 92"/>
                  <a:gd name="T20" fmla="*/ 0 w 7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92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92"/>
                    </a:lnTo>
                    <a:lnTo>
                      <a:pt x="5" y="92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13" name="Freeform 2039"/>
              <p:cNvSpPr>
                <a:spLocks/>
              </p:cNvSpPr>
              <p:nvPr/>
            </p:nvSpPr>
            <p:spPr bwMode="auto">
              <a:xfrm>
                <a:off x="2664" y="1803"/>
                <a:ext cx="3" cy="47"/>
              </a:xfrm>
              <a:custGeom>
                <a:avLst/>
                <a:gdLst>
                  <a:gd name="T0" fmla="*/ 0 w 6"/>
                  <a:gd name="T1" fmla="*/ 0 h 94"/>
                  <a:gd name="T2" fmla="*/ 0 w 6"/>
                  <a:gd name="T3" fmla="*/ 0 h 94"/>
                  <a:gd name="T4" fmla="*/ 1 w 6"/>
                  <a:gd name="T5" fmla="*/ 0 h 94"/>
                  <a:gd name="T6" fmla="*/ 1 w 6"/>
                  <a:gd name="T7" fmla="*/ 0 h 94"/>
                  <a:gd name="T8" fmla="*/ 1 w 6"/>
                  <a:gd name="T9" fmla="*/ 0 h 94"/>
                  <a:gd name="T10" fmla="*/ 1 w 6"/>
                  <a:gd name="T11" fmla="*/ 12 h 94"/>
                  <a:gd name="T12" fmla="*/ 1 w 6"/>
                  <a:gd name="T13" fmla="*/ 12 h 94"/>
                  <a:gd name="T14" fmla="*/ 1 w 6"/>
                  <a:gd name="T15" fmla="*/ 12 h 94"/>
                  <a:gd name="T16" fmla="*/ 0 w 6"/>
                  <a:gd name="T17" fmla="*/ 12 h 94"/>
                  <a:gd name="T18" fmla="*/ 0 w 6"/>
                  <a:gd name="T19" fmla="*/ 12 h 94"/>
                  <a:gd name="T20" fmla="*/ 0 w 6"/>
                  <a:gd name="T21" fmla="*/ 0 h 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4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4"/>
                    </a:lnTo>
                    <a:lnTo>
                      <a:pt x="4" y="94"/>
                    </a:lnTo>
                    <a:lnTo>
                      <a:pt x="0" y="94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14" name="Freeform 2040"/>
              <p:cNvSpPr>
                <a:spLocks/>
              </p:cNvSpPr>
              <p:nvPr/>
            </p:nvSpPr>
            <p:spPr bwMode="auto">
              <a:xfrm>
                <a:off x="2667" y="1802"/>
                <a:ext cx="4" cy="48"/>
              </a:xfrm>
              <a:custGeom>
                <a:avLst/>
                <a:gdLst>
                  <a:gd name="T0" fmla="*/ 0 w 8"/>
                  <a:gd name="T1" fmla="*/ 1 h 96"/>
                  <a:gd name="T2" fmla="*/ 1 w 8"/>
                  <a:gd name="T3" fmla="*/ 1 h 96"/>
                  <a:gd name="T4" fmla="*/ 1 w 8"/>
                  <a:gd name="T5" fmla="*/ 1 h 96"/>
                  <a:gd name="T6" fmla="*/ 1 w 8"/>
                  <a:gd name="T7" fmla="*/ 1 h 96"/>
                  <a:gd name="T8" fmla="*/ 1 w 8"/>
                  <a:gd name="T9" fmla="*/ 1 h 96"/>
                  <a:gd name="T10" fmla="*/ 1 w 8"/>
                  <a:gd name="T11" fmla="*/ 0 h 96"/>
                  <a:gd name="T12" fmla="*/ 1 w 8"/>
                  <a:gd name="T13" fmla="*/ 0 h 96"/>
                  <a:gd name="T14" fmla="*/ 1 w 8"/>
                  <a:gd name="T15" fmla="*/ 0 h 96"/>
                  <a:gd name="T16" fmla="*/ 1 w 8"/>
                  <a:gd name="T17" fmla="*/ 0 h 96"/>
                  <a:gd name="T18" fmla="*/ 1 w 8"/>
                  <a:gd name="T19" fmla="*/ 12 h 96"/>
                  <a:gd name="T20" fmla="*/ 1 w 8"/>
                  <a:gd name="T21" fmla="*/ 12 h 96"/>
                  <a:gd name="T22" fmla="*/ 1 w 8"/>
                  <a:gd name="T23" fmla="*/ 12 h 96"/>
                  <a:gd name="T24" fmla="*/ 1 w 8"/>
                  <a:gd name="T25" fmla="*/ 12 h 96"/>
                  <a:gd name="T26" fmla="*/ 1 w 8"/>
                  <a:gd name="T27" fmla="*/ 12 h 96"/>
                  <a:gd name="T28" fmla="*/ 1 w 8"/>
                  <a:gd name="T29" fmla="*/ 12 h 96"/>
                  <a:gd name="T30" fmla="*/ 1 w 8"/>
                  <a:gd name="T31" fmla="*/ 12 h 96"/>
                  <a:gd name="T32" fmla="*/ 1 w 8"/>
                  <a:gd name="T33" fmla="*/ 12 h 96"/>
                  <a:gd name="T34" fmla="*/ 0 w 8"/>
                  <a:gd name="T35" fmla="*/ 12 h 96"/>
                  <a:gd name="T36" fmla="*/ 0 w 8"/>
                  <a:gd name="T37" fmla="*/ 1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96">
                    <a:moveTo>
                      <a:pt x="0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15" name="Freeform 2041"/>
              <p:cNvSpPr>
                <a:spLocks/>
              </p:cNvSpPr>
              <p:nvPr/>
            </p:nvSpPr>
            <p:spPr bwMode="auto">
              <a:xfrm>
                <a:off x="2671" y="1802"/>
                <a:ext cx="3" cy="48"/>
              </a:xfrm>
              <a:custGeom>
                <a:avLst/>
                <a:gdLst>
                  <a:gd name="T0" fmla="*/ 0 w 6"/>
                  <a:gd name="T1" fmla="*/ 1 h 96"/>
                  <a:gd name="T2" fmla="*/ 0 w 6"/>
                  <a:gd name="T3" fmla="*/ 1 h 96"/>
                  <a:gd name="T4" fmla="*/ 1 w 6"/>
                  <a:gd name="T5" fmla="*/ 1 h 96"/>
                  <a:gd name="T6" fmla="*/ 1 w 6"/>
                  <a:gd name="T7" fmla="*/ 1 h 96"/>
                  <a:gd name="T8" fmla="*/ 1 w 6"/>
                  <a:gd name="T9" fmla="*/ 1 h 96"/>
                  <a:gd name="T10" fmla="*/ 1 w 6"/>
                  <a:gd name="T11" fmla="*/ 1 h 96"/>
                  <a:gd name="T12" fmla="*/ 1 w 6"/>
                  <a:gd name="T13" fmla="*/ 1 h 96"/>
                  <a:gd name="T14" fmla="*/ 1 w 6"/>
                  <a:gd name="T15" fmla="*/ 0 h 96"/>
                  <a:gd name="T16" fmla="*/ 1 w 6"/>
                  <a:gd name="T17" fmla="*/ 0 h 96"/>
                  <a:gd name="T18" fmla="*/ 1 w 6"/>
                  <a:gd name="T19" fmla="*/ 12 h 96"/>
                  <a:gd name="T20" fmla="*/ 1 w 6"/>
                  <a:gd name="T21" fmla="*/ 12 h 96"/>
                  <a:gd name="T22" fmla="*/ 1 w 6"/>
                  <a:gd name="T23" fmla="*/ 12 h 96"/>
                  <a:gd name="T24" fmla="*/ 1 w 6"/>
                  <a:gd name="T25" fmla="*/ 12 h 96"/>
                  <a:gd name="T26" fmla="*/ 1 w 6"/>
                  <a:gd name="T27" fmla="*/ 12 h 96"/>
                  <a:gd name="T28" fmla="*/ 1 w 6"/>
                  <a:gd name="T29" fmla="*/ 12 h 96"/>
                  <a:gd name="T30" fmla="*/ 1 w 6"/>
                  <a:gd name="T31" fmla="*/ 12 h 96"/>
                  <a:gd name="T32" fmla="*/ 0 w 6"/>
                  <a:gd name="T33" fmla="*/ 12 h 96"/>
                  <a:gd name="T34" fmla="*/ 0 w 6"/>
                  <a:gd name="T35" fmla="*/ 12 h 96"/>
                  <a:gd name="T36" fmla="*/ 0 w 6"/>
                  <a:gd name="T37" fmla="*/ 1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96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16" name="Freeform 2042"/>
              <p:cNvSpPr>
                <a:spLocks/>
              </p:cNvSpPr>
              <p:nvPr/>
            </p:nvSpPr>
            <p:spPr bwMode="auto">
              <a:xfrm>
                <a:off x="2674" y="1802"/>
                <a:ext cx="4" cy="48"/>
              </a:xfrm>
              <a:custGeom>
                <a:avLst/>
                <a:gdLst>
                  <a:gd name="T0" fmla="*/ 0 w 7"/>
                  <a:gd name="T1" fmla="*/ 1 h 96"/>
                  <a:gd name="T2" fmla="*/ 1 w 7"/>
                  <a:gd name="T3" fmla="*/ 1 h 96"/>
                  <a:gd name="T4" fmla="*/ 1 w 7"/>
                  <a:gd name="T5" fmla="*/ 1 h 96"/>
                  <a:gd name="T6" fmla="*/ 1 w 7"/>
                  <a:gd name="T7" fmla="*/ 1 h 96"/>
                  <a:gd name="T8" fmla="*/ 1 w 7"/>
                  <a:gd name="T9" fmla="*/ 0 h 96"/>
                  <a:gd name="T10" fmla="*/ 1 w 7"/>
                  <a:gd name="T11" fmla="*/ 12 h 96"/>
                  <a:gd name="T12" fmla="*/ 1 w 7"/>
                  <a:gd name="T13" fmla="*/ 12 h 96"/>
                  <a:gd name="T14" fmla="*/ 1 w 7"/>
                  <a:gd name="T15" fmla="*/ 12 h 96"/>
                  <a:gd name="T16" fmla="*/ 1 w 7"/>
                  <a:gd name="T17" fmla="*/ 12 h 96"/>
                  <a:gd name="T18" fmla="*/ 0 w 7"/>
                  <a:gd name="T19" fmla="*/ 12 h 96"/>
                  <a:gd name="T20" fmla="*/ 0 w 7"/>
                  <a:gd name="T21" fmla="*/ 1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96">
                    <a:moveTo>
                      <a:pt x="0" y="2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7" y="96"/>
                    </a:lnTo>
                    <a:lnTo>
                      <a:pt x="5" y="96"/>
                    </a:lnTo>
                    <a:lnTo>
                      <a:pt x="3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17" name="Freeform 2043"/>
              <p:cNvSpPr>
                <a:spLocks/>
              </p:cNvSpPr>
              <p:nvPr/>
            </p:nvSpPr>
            <p:spPr bwMode="auto">
              <a:xfrm>
                <a:off x="2678" y="1802"/>
                <a:ext cx="3" cy="48"/>
              </a:xfrm>
              <a:custGeom>
                <a:avLst/>
                <a:gdLst>
                  <a:gd name="T0" fmla="*/ 0 w 6"/>
                  <a:gd name="T1" fmla="*/ 0 h 96"/>
                  <a:gd name="T2" fmla="*/ 1 w 6"/>
                  <a:gd name="T3" fmla="*/ 0 h 96"/>
                  <a:gd name="T4" fmla="*/ 1 w 6"/>
                  <a:gd name="T5" fmla="*/ 0 h 96"/>
                  <a:gd name="T6" fmla="*/ 1 w 6"/>
                  <a:gd name="T7" fmla="*/ 0 h 96"/>
                  <a:gd name="T8" fmla="*/ 1 w 6"/>
                  <a:gd name="T9" fmla="*/ 0 h 96"/>
                  <a:gd name="T10" fmla="*/ 1 w 6"/>
                  <a:gd name="T11" fmla="*/ 12 h 96"/>
                  <a:gd name="T12" fmla="*/ 1 w 6"/>
                  <a:gd name="T13" fmla="*/ 12 h 96"/>
                  <a:gd name="T14" fmla="*/ 1 w 6"/>
                  <a:gd name="T15" fmla="*/ 12 h 96"/>
                  <a:gd name="T16" fmla="*/ 1 w 6"/>
                  <a:gd name="T17" fmla="*/ 12 h 96"/>
                  <a:gd name="T18" fmla="*/ 0 w 6"/>
                  <a:gd name="T19" fmla="*/ 12 h 96"/>
                  <a:gd name="T20" fmla="*/ 0 w 6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18" name="Freeform 2044"/>
              <p:cNvSpPr>
                <a:spLocks/>
              </p:cNvSpPr>
              <p:nvPr/>
            </p:nvSpPr>
            <p:spPr bwMode="auto">
              <a:xfrm>
                <a:off x="2681" y="1802"/>
                <a:ext cx="3" cy="48"/>
              </a:xfrm>
              <a:custGeom>
                <a:avLst/>
                <a:gdLst>
                  <a:gd name="T0" fmla="*/ 0 w 8"/>
                  <a:gd name="T1" fmla="*/ 0 h 96"/>
                  <a:gd name="T2" fmla="*/ 0 w 8"/>
                  <a:gd name="T3" fmla="*/ 0 h 96"/>
                  <a:gd name="T4" fmla="*/ 0 w 8"/>
                  <a:gd name="T5" fmla="*/ 0 h 96"/>
                  <a:gd name="T6" fmla="*/ 0 w 8"/>
                  <a:gd name="T7" fmla="*/ 0 h 96"/>
                  <a:gd name="T8" fmla="*/ 0 w 8"/>
                  <a:gd name="T9" fmla="*/ 0 h 96"/>
                  <a:gd name="T10" fmla="*/ 0 w 8"/>
                  <a:gd name="T11" fmla="*/ 0 h 96"/>
                  <a:gd name="T12" fmla="*/ 0 w 8"/>
                  <a:gd name="T13" fmla="*/ 0 h 96"/>
                  <a:gd name="T14" fmla="*/ 0 w 8"/>
                  <a:gd name="T15" fmla="*/ 0 h 96"/>
                  <a:gd name="T16" fmla="*/ 0 w 8"/>
                  <a:gd name="T17" fmla="*/ 0 h 96"/>
                  <a:gd name="T18" fmla="*/ 0 w 8"/>
                  <a:gd name="T19" fmla="*/ 12 h 96"/>
                  <a:gd name="T20" fmla="*/ 0 w 8"/>
                  <a:gd name="T21" fmla="*/ 12 h 96"/>
                  <a:gd name="T22" fmla="*/ 0 w 8"/>
                  <a:gd name="T23" fmla="*/ 12 h 96"/>
                  <a:gd name="T24" fmla="*/ 0 w 8"/>
                  <a:gd name="T25" fmla="*/ 12 h 96"/>
                  <a:gd name="T26" fmla="*/ 0 w 8"/>
                  <a:gd name="T27" fmla="*/ 12 h 96"/>
                  <a:gd name="T28" fmla="*/ 0 w 8"/>
                  <a:gd name="T29" fmla="*/ 12 h 96"/>
                  <a:gd name="T30" fmla="*/ 0 w 8"/>
                  <a:gd name="T31" fmla="*/ 12 h 96"/>
                  <a:gd name="T32" fmla="*/ 0 w 8"/>
                  <a:gd name="T33" fmla="*/ 12 h 96"/>
                  <a:gd name="T34" fmla="*/ 0 w 8"/>
                  <a:gd name="T35" fmla="*/ 12 h 96"/>
                  <a:gd name="T36" fmla="*/ 0 w 8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19" name="Freeform 2045"/>
              <p:cNvSpPr>
                <a:spLocks/>
              </p:cNvSpPr>
              <p:nvPr/>
            </p:nvSpPr>
            <p:spPr bwMode="auto">
              <a:xfrm>
                <a:off x="2684" y="1802"/>
                <a:ext cx="3" cy="48"/>
              </a:xfrm>
              <a:custGeom>
                <a:avLst/>
                <a:gdLst>
                  <a:gd name="T0" fmla="*/ 0 w 5"/>
                  <a:gd name="T1" fmla="*/ 0 h 96"/>
                  <a:gd name="T2" fmla="*/ 1 w 5"/>
                  <a:gd name="T3" fmla="*/ 0 h 96"/>
                  <a:gd name="T4" fmla="*/ 1 w 5"/>
                  <a:gd name="T5" fmla="*/ 0 h 96"/>
                  <a:gd name="T6" fmla="*/ 1 w 5"/>
                  <a:gd name="T7" fmla="*/ 0 h 96"/>
                  <a:gd name="T8" fmla="*/ 1 w 5"/>
                  <a:gd name="T9" fmla="*/ 0 h 96"/>
                  <a:gd name="T10" fmla="*/ 1 w 5"/>
                  <a:gd name="T11" fmla="*/ 12 h 96"/>
                  <a:gd name="T12" fmla="*/ 1 w 5"/>
                  <a:gd name="T13" fmla="*/ 12 h 96"/>
                  <a:gd name="T14" fmla="*/ 1 w 5"/>
                  <a:gd name="T15" fmla="*/ 12 h 96"/>
                  <a:gd name="T16" fmla="*/ 1 w 5"/>
                  <a:gd name="T17" fmla="*/ 12 h 96"/>
                  <a:gd name="T18" fmla="*/ 0 w 5"/>
                  <a:gd name="T19" fmla="*/ 12 h 96"/>
                  <a:gd name="T20" fmla="*/ 0 w 5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20" name="Freeform 2046"/>
              <p:cNvSpPr>
                <a:spLocks/>
              </p:cNvSpPr>
              <p:nvPr/>
            </p:nvSpPr>
            <p:spPr bwMode="auto">
              <a:xfrm>
                <a:off x="2687" y="1802"/>
                <a:ext cx="4" cy="48"/>
              </a:xfrm>
              <a:custGeom>
                <a:avLst/>
                <a:gdLst>
                  <a:gd name="T0" fmla="*/ 0 w 8"/>
                  <a:gd name="T1" fmla="*/ 0 h 96"/>
                  <a:gd name="T2" fmla="*/ 1 w 8"/>
                  <a:gd name="T3" fmla="*/ 0 h 96"/>
                  <a:gd name="T4" fmla="*/ 1 w 8"/>
                  <a:gd name="T5" fmla="*/ 0 h 96"/>
                  <a:gd name="T6" fmla="*/ 1 w 8"/>
                  <a:gd name="T7" fmla="*/ 0 h 96"/>
                  <a:gd name="T8" fmla="*/ 1 w 8"/>
                  <a:gd name="T9" fmla="*/ 0 h 96"/>
                  <a:gd name="T10" fmla="*/ 1 w 8"/>
                  <a:gd name="T11" fmla="*/ 12 h 96"/>
                  <a:gd name="T12" fmla="*/ 1 w 8"/>
                  <a:gd name="T13" fmla="*/ 12 h 96"/>
                  <a:gd name="T14" fmla="*/ 1 w 8"/>
                  <a:gd name="T15" fmla="*/ 12 h 96"/>
                  <a:gd name="T16" fmla="*/ 1 w 8"/>
                  <a:gd name="T17" fmla="*/ 12 h 96"/>
                  <a:gd name="T18" fmla="*/ 0 w 8"/>
                  <a:gd name="T19" fmla="*/ 12 h 96"/>
                  <a:gd name="T20" fmla="*/ 0 w 8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21" name="Freeform 2047"/>
              <p:cNvSpPr>
                <a:spLocks/>
              </p:cNvSpPr>
              <p:nvPr/>
            </p:nvSpPr>
            <p:spPr bwMode="auto">
              <a:xfrm>
                <a:off x="2691" y="1802"/>
                <a:ext cx="3" cy="48"/>
              </a:xfrm>
              <a:custGeom>
                <a:avLst/>
                <a:gdLst>
                  <a:gd name="T0" fmla="*/ 0 w 6"/>
                  <a:gd name="T1" fmla="*/ 0 h 96"/>
                  <a:gd name="T2" fmla="*/ 0 w 6"/>
                  <a:gd name="T3" fmla="*/ 0 h 96"/>
                  <a:gd name="T4" fmla="*/ 1 w 6"/>
                  <a:gd name="T5" fmla="*/ 0 h 96"/>
                  <a:gd name="T6" fmla="*/ 1 w 6"/>
                  <a:gd name="T7" fmla="*/ 0 h 96"/>
                  <a:gd name="T8" fmla="*/ 1 w 6"/>
                  <a:gd name="T9" fmla="*/ 0 h 96"/>
                  <a:gd name="T10" fmla="*/ 1 w 6"/>
                  <a:gd name="T11" fmla="*/ 0 h 96"/>
                  <a:gd name="T12" fmla="*/ 1 w 6"/>
                  <a:gd name="T13" fmla="*/ 0 h 96"/>
                  <a:gd name="T14" fmla="*/ 1 w 6"/>
                  <a:gd name="T15" fmla="*/ 0 h 96"/>
                  <a:gd name="T16" fmla="*/ 1 w 6"/>
                  <a:gd name="T17" fmla="*/ 0 h 96"/>
                  <a:gd name="T18" fmla="*/ 1 w 6"/>
                  <a:gd name="T19" fmla="*/ 12 h 96"/>
                  <a:gd name="T20" fmla="*/ 1 w 6"/>
                  <a:gd name="T21" fmla="*/ 12 h 96"/>
                  <a:gd name="T22" fmla="*/ 1 w 6"/>
                  <a:gd name="T23" fmla="*/ 12 h 96"/>
                  <a:gd name="T24" fmla="*/ 1 w 6"/>
                  <a:gd name="T25" fmla="*/ 12 h 96"/>
                  <a:gd name="T26" fmla="*/ 1 w 6"/>
                  <a:gd name="T27" fmla="*/ 12 h 96"/>
                  <a:gd name="T28" fmla="*/ 1 w 6"/>
                  <a:gd name="T29" fmla="*/ 12 h 96"/>
                  <a:gd name="T30" fmla="*/ 1 w 6"/>
                  <a:gd name="T31" fmla="*/ 12 h 96"/>
                  <a:gd name="T32" fmla="*/ 0 w 6"/>
                  <a:gd name="T33" fmla="*/ 12 h 96"/>
                  <a:gd name="T34" fmla="*/ 0 w 6"/>
                  <a:gd name="T35" fmla="*/ 12 h 96"/>
                  <a:gd name="T36" fmla="*/ 0 w 6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22" name="Freeform 2048"/>
              <p:cNvSpPr>
                <a:spLocks/>
              </p:cNvSpPr>
              <p:nvPr/>
            </p:nvSpPr>
            <p:spPr bwMode="auto">
              <a:xfrm>
                <a:off x="2694" y="1802"/>
                <a:ext cx="4" cy="48"/>
              </a:xfrm>
              <a:custGeom>
                <a:avLst/>
                <a:gdLst>
                  <a:gd name="T0" fmla="*/ 0 w 8"/>
                  <a:gd name="T1" fmla="*/ 0 h 96"/>
                  <a:gd name="T2" fmla="*/ 1 w 8"/>
                  <a:gd name="T3" fmla="*/ 0 h 96"/>
                  <a:gd name="T4" fmla="*/ 1 w 8"/>
                  <a:gd name="T5" fmla="*/ 0 h 96"/>
                  <a:gd name="T6" fmla="*/ 1 w 8"/>
                  <a:gd name="T7" fmla="*/ 0 h 96"/>
                  <a:gd name="T8" fmla="*/ 1 w 8"/>
                  <a:gd name="T9" fmla="*/ 0 h 96"/>
                  <a:gd name="T10" fmla="*/ 1 w 8"/>
                  <a:gd name="T11" fmla="*/ 12 h 96"/>
                  <a:gd name="T12" fmla="*/ 1 w 8"/>
                  <a:gd name="T13" fmla="*/ 12 h 96"/>
                  <a:gd name="T14" fmla="*/ 1 w 8"/>
                  <a:gd name="T15" fmla="*/ 12 h 96"/>
                  <a:gd name="T16" fmla="*/ 1 w 8"/>
                  <a:gd name="T17" fmla="*/ 12 h 96"/>
                  <a:gd name="T18" fmla="*/ 0 w 8"/>
                  <a:gd name="T19" fmla="*/ 12 h 96"/>
                  <a:gd name="T20" fmla="*/ 0 w 8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23" name="Freeform 2049"/>
              <p:cNvSpPr>
                <a:spLocks/>
              </p:cNvSpPr>
              <p:nvPr/>
            </p:nvSpPr>
            <p:spPr bwMode="auto">
              <a:xfrm>
                <a:off x="2698" y="1802"/>
                <a:ext cx="3" cy="48"/>
              </a:xfrm>
              <a:custGeom>
                <a:avLst/>
                <a:gdLst>
                  <a:gd name="T0" fmla="*/ 0 w 5"/>
                  <a:gd name="T1" fmla="*/ 0 h 96"/>
                  <a:gd name="T2" fmla="*/ 1 w 5"/>
                  <a:gd name="T3" fmla="*/ 0 h 96"/>
                  <a:gd name="T4" fmla="*/ 1 w 5"/>
                  <a:gd name="T5" fmla="*/ 0 h 96"/>
                  <a:gd name="T6" fmla="*/ 1 w 5"/>
                  <a:gd name="T7" fmla="*/ 0 h 96"/>
                  <a:gd name="T8" fmla="*/ 1 w 5"/>
                  <a:gd name="T9" fmla="*/ 0 h 96"/>
                  <a:gd name="T10" fmla="*/ 1 w 5"/>
                  <a:gd name="T11" fmla="*/ 12 h 96"/>
                  <a:gd name="T12" fmla="*/ 1 w 5"/>
                  <a:gd name="T13" fmla="*/ 12 h 96"/>
                  <a:gd name="T14" fmla="*/ 1 w 5"/>
                  <a:gd name="T15" fmla="*/ 12 h 96"/>
                  <a:gd name="T16" fmla="*/ 1 w 5"/>
                  <a:gd name="T17" fmla="*/ 12 h 96"/>
                  <a:gd name="T18" fmla="*/ 0 w 5"/>
                  <a:gd name="T19" fmla="*/ 12 h 96"/>
                  <a:gd name="T20" fmla="*/ 0 w 5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96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96"/>
                    </a:lnTo>
                    <a:lnTo>
                      <a:pt x="3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24" name="Freeform 2050"/>
              <p:cNvSpPr>
                <a:spLocks/>
              </p:cNvSpPr>
              <p:nvPr/>
            </p:nvSpPr>
            <p:spPr bwMode="auto">
              <a:xfrm>
                <a:off x="2701" y="1802"/>
                <a:ext cx="4" cy="48"/>
              </a:xfrm>
              <a:custGeom>
                <a:avLst/>
                <a:gdLst>
                  <a:gd name="T0" fmla="*/ 0 w 8"/>
                  <a:gd name="T1" fmla="*/ 0 h 96"/>
                  <a:gd name="T2" fmla="*/ 1 w 8"/>
                  <a:gd name="T3" fmla="*/ 0 h 96"/>
                  <a:gd name="T4" fmla="*/ 1 w 8"/>
                  <a:gd name="T5" fmla="*/ 0 h 96"/>
                  <a:gd name="T6" fmla="*/ 1 w 8"/>
                  <a:gd name="T7" fmla="*/ 0 h 96"/>
                  <a:gd name="T8" fmla="*/ 1 w 8"/>
                  <a:gd name="T9" fmla="*/ 0 h 96"/>
                  <a:gd name="T10" fmla="*/ 1 w 8"/>
                  <a:gd name="T11" fmla="*/ 12 h 96"/>
                  <a:gd name="T12" fmla="*/ 1 w 8"/>
                  <a:gd name="T13" fmla="*/ 12 h 96"/>
                  <a:gd name="T14" fmla="*/ 1 w 8"/>
                  <a:gd name="T15" fmla="*/ 12 h 96"/>
                  <a:gd name="T16" fmla="*/ 1 w 8"/>
                  <a:gd name="T17" fmla="*/ 12 h 96"/>
                  <a:gd name="T18" fmla="*/ 0 w 8"/>
                  <a:gd name="T19" fmla="*/ 12 h 96"/>
                  <a:gd name="T20" fmla="*/ 0 w 8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25" name="Freeform 2051"/>
              <p:cNvSpPr>
                <a:spLocks/>
              </p:cNvSpPr>
              <p:nvPr/>
            </p:nvSpPr>
            <p:spPr bwMode="auto">
              <a:xfrm>
                <a:off x="2705" y="1802"/>
                <a:ext cx="2" cy="48"/>
              </a:xfrm>
              <a:custGeom>
                <a:avLst/>
                <a:gdLst>
                  <a:gd name="T0" fmla="*/ 0 w 6"/>
                  <a:gd name="T1" fmla="*/ 0 h 96"/>
                  <a:gd name="T2" fmla="*/ 0 w 6"/>
                  <a:gd name="T3" fmla="*/ 0 h 96"/>
                  <a:gd name="T4" fmla="*/ 0 w 6"/>
                  <a:gd name="T5" fmla="*/ 0 h 96"/>
                  <a:gd name="T6" fmla="*/ 0 w 6"/>
                  <a:gd name="T7" fmla="*/ 0 h 96"/>
                  <a:gd name="T8" fmla="*/ 0 w 6"/>
                  <a:gd name="T9" fmla="*/ 0 h 96"/>
                  <a:gd name="T10" fmla="*/ 0 w 6"/>
                  <a:gd name="T11" fmla="*/ 0 h 96"/>
                  <a:gd name="T12" fmla="*/ 0 w 6"/>
                  <a:gd name="T13" fmla="*/ 0 h 96"/>
                  <a:gd name="T14" fmla="*/ 0 w 6"/>
                  <a:gd name="T15" fmla="*/ 0 h 96"/>
                  <a:gd name="T16" fmla="*/ 0 w 6"/>
                  <a:gd name="T17" fmla="*/ 0 h 96"/>
                  <a:gd name="T18" fmla="*/ 0 w 6"/>
                  <a:gd name="T19" fmla="*/ 12 h 96"/>
                  <a:gd name="T20" fmla="*/ 0 w 6"/>
                  <a:gd name="T21" fmla="*/ 12 h 96"/>
                  <a:gd name="T22" fmla="*/ 0 w 6"/>
                  <a:gd name="T23" fmla="*/ 12 h 96"/>
                  <a:gd name="T24" fmla="*/ 0 w 6"/>
                  <a:gd name="T25" fmla="*/ 12 h 96"/>
                  <a:gd name="T26" fmla="*/ 0 w 6"/>
                  <a:gd name="T27" fmla="*/ 12 h 96"/>
                  <a:gd name="T28" fmla="*/ 0 w 6"/>
                  <a:gd name="T29" fmla="*/ 12 h 96"/>
                  <a:gd name="T30" fmla="*/ 0 w 6"/>
                  <a:gd name="T31" fmla="*/ 12 h 96"/>
                  <a:gd name="T32" fmla="*/ 0 w 6"/>
                  <a:gd name="T33" fmla="*/ 12 h 96"/>
                  <a:gd name="T34" fmla="*/ 0 w 6"/>
                  <a:gd name="T35" fmla="*/ 12 h 96"/>
                  <a:gd name="T36" fmla="*/ 0 w 6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26" name="Freeform 2052"/>
              <p:cNvSpPr>
                <a:spLocks/>
              </p:cNvSpPr>
              <p:nvPr/>
            </p:nvSpPr>
            <p:spPr bwMode="auto">
              <a:xfrm>
                <a:off x="2707" y="1802"/>
                <a:ext cx="4" cy="48"/>
              </a:xfrm>
              <a:custGeom>
                <a:avLst/>
                <a:gdLst>
                  <a:gd name="T0" fmla="*/ 0 w 7"/>
                  <a:gd name="T1" fmla="*/ 0 h 96"/>
                  <a:gd name="T2" fmla="*/ 1 w 7"/>
                  <a:gd name="T3" fmla="*/ 0 h 96"/>
                  <a:gd name="T4" fmla="*/ 1 w 7"/>
                  <a:gd name="T5" fmla="*/ 0 h 96"/>
                  <a:gd name="T6" fmla="*/ 1 w 7"/>
                  <a:gd name="T7" fmla="*/ 0 h 96"/>
                  <a:gd name="T8" fmla="*/ 1 w 7"/>
                  <a:gd name="T9" fmla="*/ 0 h 96"/>
                  <a:gd name="T10" fmla="*/ 1 w 7"/>
                  <a:gd name="T11" fmla="*/ 12 h 96"/>
                  <a:gd name="T12" fmla="*/ 1 w 7"/>
                  <a:gd name="T13" fmla="*/ 12 h 96"/>
                  <a:gd name="T14" fmla="*/ 1 w 7"/>
                  <a:gd name="T15" fmla="*/ 12 h 96"/>
                  <a:gd name="T16" fmla="*/ 1 w 7"/>
                  <a:gd name="T17" fmla="*/ 12 h 96"/>
                  <a:gd name="T18" fmla="*/ 0 w 7"/>
                  <a:gd name="T19" fmla="*/ 12 h 96"/>
                  <a:gd name="T20" fmla="*/ 0 w 7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27" name="Freeform 2053"/>
              <p:cNvSpPr>
                <a:spLocks/>
              </p:cNvSpPr>
              <p:nvPr/>
            </p:nvSpPr>
            <p:spPr bwMode="auto">
              <a:xfrm>
                <a:off x="2711" y="1802"/>
                <a:ext cx="3" cy="49"/>
              </a:xfrm>
              <a:custGeom>
                <a:avLst/>
                <a:gdLst>
                  <a:gd name="T0" fmla="*/ 0 w 6"/>
                  <a:gd name="T1" fmla="*/ 0 h 98"/>
                  <a:gd name="T2" fmla="*/ 0 w 6"/>
                  <a:gd name="T3" fmla="*/ 0 h 98"/>
                  <a:gd name="T4" fmla="*/ 1 w 6"/>
                  <a:gd name="T5" fmla="*/ 0 h 98"/>
                  <a:gd name="T6" fmla="*/ 1 w 6"/>
                  <a:gd name="T7" fmla="*/ 0 h 98"/>
                  <a:gd name="T8" fmla="*/ 1 w 6"/>
                  <a:gd name="T9" fmla="*/ 0 h 98"/>
                  <a:gd name="T10" fmla="*/ 1 w 6"/>
                  <a:gd name="T11" fmla="*/ 0 h 98"/>
                  <a:gd name="T12" fmla="*/ 1 w 6"/>
                  <a:gd name="T13" fmla="*/ 0 h 98"/>
                  <a:gd name="T14" fmla="*/ 1 w 6"/>
                  <a:gd name="T15" fmla="*/ 0 h 98"/>
                  <a:gd name="T16" fmla="*/ 1 w 6"/>
                  <a:gd name="T17" fmla="*/ 0 h 98"/>
                  <a:gd name="T18" fmla="*/ 1 w 6"/>
                  <a:gd name="T19" fmla="*/ 13 h 98"/>
                  <a:gd name="T20" fmla="*/ 1 w 6"/>
                  <a:gd name="T21" fmla="*/ 13 h 98"/>
                  <a:gd name="T22" fmla="*/ 1 w 6"/>
                  <a:gd name="T23" fmla="*/ 13 h 98"/>
                  <a:gd name="T24" fmla="*/ 1 w 6"/>
                  <a:gd name="T25" fmla="*/ 13 h 98"/>
                  <a:gd name="T26" fmla="*/ 1 w 6"/>
                  <a:gd name="T27" fmla="*/ 13 h 98"/>
                  <a:gd name="T28" fmla="*/ 1 w 6"/>
                  <a:gd name="T29" fmla="*/ 13 h 98"/>
                  <a:gd name="T30" fmla="*/ 1 w 6"/>
                  <a:gd name="T31" fmla="*/ 13 h 98"/>
                  <a:gd name="T32" fmla="*/ 0 w 6"/>
                  <a:gd name="T33" fmla="*/ 13 h 98"/>
                  <a:gd name="T34" fmla="*/ 0 w 6"/>
                  <a:gd name="T35" fmla="*/ 13 h 98"/>
                  <a:gd name="T36" fmla="*/ 0 w 6"/>
                  <a:gd name="T37" fmla="*/ 0 h 9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9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2" y="98"/>
                    </a:lnTo>
                    <a:lnTo>
                      <a:pt x="0" y="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28" name="Freeform 2054"/>
              <p:cNvSpPr>
                <a:spLocks/>
              </p:cNvSpPr>
              <p:nvPr/>
            </p:nvSpPr>
            <p:spPr bwMode="auto">
              <a:xfrm>
                <a:off x="2714" y="1801"/>
                <a:ext cx="4" cy="50"/>
              </a:xfrm>
              <a:custGeom>
                <a:avLst/>
                <a:gdLst>
                  <a:gd name="T0" fmla="*/ 0 w 8"/>
                  <a:gd name="T1" fmla="*/ 0 h 100"/>
                  <a:gd name="T2" fmla="*/ 1 w 8"/>
                  <a:gd name="T3" fmla="*/ 0 h 100"/>
                  <a:gd name="T4" fmla="*/ 1 w 8"/>
                  <a:gd name="T5" fmla="*/ 0 h 100"/>
                  <a:gd name="T6" fmla="*/ 1 w 8"/>
                  <a:gd name="T7" fmla="*/ 0 h 100"/>
                  <a:gd name="T8" fmla="*/ 1 w 8"/>
                  <a:gd name="T9" fmla="*/ 0 h 100"/>
                  <a:gd name="T10" fmla="*/ 1 w 8"/>
                  <a:gd name="T11" fmla="*/ 0 h 100"/>
                  <a:gd name="T12" fmla="*/ 1 w 8"/>
                  <a:gd name="T13" fmla="*/ 0 h 100"/>
                  <a:gd name="T14" fmla="*/ 1 w 8"/>
                  <a:gd name="T15" fmla="*/ 0 h 100"/>
                  <a:gd name="T16" fmla="*/ 1 w 8"/>
                  <a:gd name="T17" fmla="*/ 0 h 100"/>
                  <a:gd name="T18" fmla="*/ 1 w 8"/>
                  <a:gd name="T19" fmla="*/ 13 h 100"/>
                  <a:gd name="T20" fmla="*/ 1 w 8"/>
                  <a:gd name="T21" fmla="*/ 13 h 100"/>
                  <a:gd name="T22" fmla="*/ 1 w 8"/>
                  <a:gd name="T23" fmla="*/ 13 h 100"/>
                  <a:gd name="T24" fmla="*/ 1 w 8"/>
                  <a:gd name="T25" fmla="*/ 13 h 100"/>
                  <a:gd name="T26" fmla="*/ 1 w 8"/>
                  <a:gd name="T27" fmla="*/ 13 h 100"/>
                  <a:gd name="T28" fmla="*/ 1 w 8"/>
                  <a:gd name="T29" fmla="*/ 13 h 100"/>
                  <a:gd name="T30" fmla="*/ 1 w 8"/>
                  <a:gd name="T31" fmla="*/ 13 h 100"/>
                  <a:gd name="T32" fmla="*/ 1 w 8"/>
                  <a:gd name="T33" fmla="*/ 13 h 100"/>
                  <a:gd name="T34" fmla="*/ 0 w 8"/>
                  <a:gd name="T35" fmla="*/ 13 h 100"/>
                  <a:gd name="T36" fmla="*/ 0 w 8"/>
                  <a:gd name="T37" fmla="*/ 0 h 1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10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0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29" name="Freeform 2055"/>
              <p:cNvSpPr>
                <a:spLocks/>
              </p:cNvSpPr>
              <p:nvPr/>
            </p:nvSpPr>
            <p:spPr bwMode="auto">
              <a:xfrm>
                <a:off x="2718" y="1801"/>
                <a:ext cx="3" cy="50"/>
              </a:xfrm>
              <a:custGeom>
                <a:avLst/>
                <a:gdLst>
                  <a:gd name="T0" fmla="*/ 0 w 6"/>
                  <a:gd name="T1" fmla="*/ 0 h 100"/>
                  <a:gd name="T2" fmla="*/ 1 w 6"/>
                  <a:gd name="T3" fmla="*/ 0 h 100"/>
                  <a:gd name="T4" fmla="*/ 1 w 6"/>
                  <a:gd name="T5" fmla="*/ 0 h 100"/>
                  <a:gd name="T6" fmla="*/ 1 w 6"/>
                  <a:gd name="T7" fmla="*/ 0 h 100"/>
                  <a:gd name="T8" fmla="*/ 1 w 6"/>
                  <a:gd name="T9" fmla="*/ 0 h 100"/>
                  <a:gd name="T10" fmla="*/ 1 w 6"/>
                  <a:gd name="T11" fmla="*/ 13 h 100"/>
                  <a:gd name="T12" fmla="*/ 1 w 6"/>
                  <a:gd name="T13" fmla="*/ 13 h 100"/>
                  <a:gd name="T14" fmla="*/ 1 w 6"/>
                  <a:gd name="T15" fmla="*/ 13 h 100"/>
                  <a:gd name="T16" fmla="*/ 1 w 6"/>
                  <a:gd name="T17" fmla="*/ 13 h 100"/>
                  <a:gd name="T18" fmla="*/ 0 w 6"/>
                  <a:gd name="T19" fmla="*/ 13 h 100"/>
                  <a:gd name="T20" fmla="*/ 0 w 6"/>
                  <a:gd name="T21" fmla="*/ 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10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30" name="Freeform 2056"/>
              <p:cNvSpPr>
                <a:spLocks/>
              </p:cNvSpPr>
              <p:nvPr/>
            </p:nvSpPr>
            <p:spPr bwMode="auto">
              <a:xfrm>
                <a:off x="2721" y="1801"/>
                <a:ext cx="4" cy="50"/>
              </a:xfrm>
              <a:custGeom>
                <a:avLst/>
                <a:gdLst>
                  <a:gd name="T0" fmla="*/ 0 w 7"/>
                  <a:gd name="T1" fmla="*/ 0 h 100"/>
                  <a:gd name="T2" fmla="*/ 1 w 7"/>
                  <a:gd name="T3" fmla="*/ 0 h 100"/>
                  <a:gd name="T4" fmla="*/ 1 w 7"/>
                  <a:gd name="T5" fmla="*/ 0 h 100"/>
                  <a:gd name="T6" fmla="*/ 1 w 7"/>
                  <a:gd name="T7" fmla="*/ 0 h 100"/>
                  <a:gd name="T8" fmla="*/ 1 w 7"/>
                  <a:gd name="T9" fmla="*/ 0 h 100"/>
                  <a:gd name="T10" fmla="*/ 1 w 7"/>
                  <a:gd name="T11" fmla="*/ 13 h 100"/>
                  <a:gd name="T12" fmla="*/ 1 w 7"/>
                  <a:gd name="T13" fmla="*/ 13 h 100"/>
                  <a:gd name="T14" fmla="*/ 1 w 7"/>
                  <a:gd name="T15" fmla="*/ 13 h 100"/>
                  <a:gd name="T16" fmla="*/ 1 w 7"/>
                  <a:gd name="T17" fmla="*/ 13 h 100"/>
                  <a:gd name="T18" fmla="*/ 0 w 7"/>
                  <a:gd name="T19" fmla="*/ 13 h 100"/>
                  <a:gd name="T20" fmla="*/ 0 w 7"/>
                  <a:gd name="T21" fmla="*/ 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10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31" name="Freeform 2057"/>
              <p:cNvSpPr>
                <a:spLocks/>
              </p:cNvSpPr>
              <p:nvPr/>
            </p:nvSpPr>
            <p:spPr bwMode="auto">
              <a:xfrm>
                <a:off x="2725" y="1801"/>
                <a:ext cx="3" cy="50"/>
              </a:xfrm>
              <a:custGeom>
                <a:avLst/>
                <a:gdLst>
                  <a:gd name="T0" fmla="*/ 0 w 6"/>
                  <a:gd name="T1" fmla="*/ 0 h 100"/>
                  <a:gd name="T2" fmla="*/ 0 w 6"/>
                  <a:gd name="T3" fmla="*/ 0 h 100"/>
                  <a:gd name="T4" fmla="*/ 1 w 6"/>
                  <a:gd name="T5" fmla="*/ 0 h 100"/>
                  <a:gd name="T6" fmla="*/ 1 w 6"/>
                  <a:gd name="T7" fmla="*/ 0 h 100"/>
                  <a:gd name="T8" fmla="*/ 1 w 6"/>
                  <a:gd name="T9" fmla="*/ 0 h 100"/>
                  <a:gd name="T10" fmla="*/ 1 w 6"/>
                  <a:gd name="T11" fmla="*/ 0 h 100"/>
                  <a:gd name="T12" fmla="*/ 1 w 6"/>
                  <a:gd name="T13" fmla="*/ 0 h 100"/>
                  <a:gd name="T14" fmla="*/ 1 w 6"/>
                  <a:gd name="T15" fmla="*/ 0 h 100"/>
                  <a:gd name="T16" fmla="*/ 1 w 6"/>
                  <a:gd name="T17" fmla="*/ 0 h 100"/>
                  <a:gd name="T18" fmla="*/ 1 w 6"/>
                  <a:gd name="T19" fmla="*/ 13 h 100"/>
                  <a:gd name="T20" fmla="*/ 1 w 6"/>
                  <a:gd name="T21" fmla="*/ 13 h 100"/>
                  <a:gd name="T22" fmla="*/ 1 w 6"/>
                  <a:gd name="T23" fmla="*/ 13 h 100"/>
                  <a:gd name="T24" fmla="*/ 1 w 6"/>
                  <a:gd name="T25" fmla="*/ 13 h 100"/>
                  <a:gd name="T26" fmla="*/ 1 w 6"/>
                  <a:gd name="T27" fmla="*/ 13 h 100"/>
                  <a:gd name="T28" fmla="*/ 1 w 6"/>
                  <a:gd name="T29" fmla="*/ 13 h 100"/>
                  <a:gd name="T30" fmla="*/ 1 w 6"/>
                  <a:gd name="T31" fmla="*/ 13 h 100"/>
                  <a:gd name="T32" fmla="*/ 0 w 6"/>
                  <a:gd name="T33" fmla="*/ 13 h 100"/>
                  <a:gd name="T34" fmla="*/ 0 w 6"/>
                  <a:gd name="T35" fmla="*/ 13 h 100"/>
                  <a:gd name="T36" fmla="*/ 0 w 6"/>
                  <a:gd name="T37" fmla="*/ 0 h 1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100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32" name="Freeform 2058"/>
              <p:cNvSpPr>
                <a:spLocks/>
              </p:cNvSpPr>
              <p:nvPr/>
            </p:nvSpPr>
            <p:spPr bwMode="auto">
              <a:xfrm>
                <a:off x="2728" y="1801"/>
                <a:ext cx="3" cy="50"/>
              </a:xfrm>
              <a:custGeom>
                <a:avLst/>
                <a:gdLst>
                  <a:gd name="T0" fmla="*/ 0 w 8"/>
                  <a:gd name="T1" fmla="*/ 0 h 100"/>
                  <a:gd name="T2" fmla="*/ 0 w 8"/>
                  <a:gd name="T3" fmla="*/ 0 h 100"/>
                  <a:gd name="T4" fmla="*/ 0 w 8"/>
                  <a:gd name="T5" fmla="*/ 0 h 100"/>
                  <a:gd name="T6" fmla="*/ 0 w 8"/>
                  <a:gd name="T7" fmla="*/ 0 h 100"/>
                  <a:gd name="T8" fmla="*/ 0 w 8"/>
                  <a:gd name="T9" fmla="*/ 0 h 100"/>
                  <a:gd name="T10" fmla="*/ 0 w 8"/>
                  <a:gd name="T11" fmla="*/ 13 h 100"/>
                  <a:gd name="T12" fmla="*/ 0 w 8"/>
                  <a:gd name="T13" fmla="*/ 13 h 100"/>
                  <a:gd name="T14" fmla="*/ 0 w 8"/>
                  <a:gd name="T15" fmla="*/ 13 h 100"/>
                  <a:gd name="T16" fmla="*/ 0 w 8"/>
                  <a:gd name="T17" fmla="*/ 13 h 100"/>
                  <a:gd name="T18" fmla="*/ 0 w 8"/>
                  <a:gd name="T19" fmla="*/ 13 h 100"/>
                  <a:gd name="T20" fmla="*/ 0 w 8"/>
                  <a:gd name="T21" fmla="*/ 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10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0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33" name="Freeform 2059"/>
              <p:cNvSpPr>
                <a:spLocks/>
              </p:cNvSpPr>
              <p:nvPr/>
            </p:nvSpPr>
            <p:spPr bwMode="auto">
              <a:xfrm>
                <a:off x="2731" y="1801"/>
                <a:ext cx="3" cy="50"/>
              </a:xfrm>
              <a:custGeom>
                <a:avLst/>
                <a:gdLst>
                  <a:gd name="T0" fmla="*/ 0 w 6"/>
                  <a:gd name="T1" fmla="*/ 0 h 100"/>
                  <a:gd name="T2" fmla="*/ 0 w 6"/>
                  <a:gd name="T3" fmla="*/ 0 h 100"/>
                  <a:gd name="T4" fmla="*/ 1 w 6"/>
                  <a:gd name="T5" fmla="*/ 0 h 100"/>
                  <a:gd name="T6" fmla="*/ 1 w 6"/>
                  <a:gd name="T7" fmla="*/ 0 h 100"/>
                  <a:gd name="T8" fmla="*/ 1 w 6"/>
                  <a:gd name="T9" fmla="*/ 0 h 100"/>
                  <a:gd name="T10" fmla="*/ 1 w 6"/>
                  <a:gd name="T11" fmla="*/ 0 h 100"/>
                  <a:gd name="T12" fmla="*/ 1 w 6"/>
                  <a:gd name="T13" fmla="*/ 0 h 100"/>
                  <a:gd name="T14" fmla="*/ 1 w 6"/>
                  <a:gd name="T15" fmla="*/ 0 h 100"/>
                  <a:gd name="T16" fmla="*/ 1 w 6"/>
                  <a:gd name="T17" fmla="*/ 0 h 100"/>
                  <a:gd name="T18" fmla="*/ 1 w 6"/>
                  <a:gd name="T19" fmla="*/ 13 h 100"/>
                  <a:gd name="T20" fmla="*/ 1 w 6"/>
                  <a:gd name="T21" fmla="*/ 13 h 100"/>
                  <a:gd name="T22" fmla="*/ 1 w 6"/>
                  <a:gd name="T23" fmla="*/ 13 h 100"/>
                  <a:gd name="T24" fmla="*/ 1 w 6"/>
                  <a:gd name="T25" fmla="*/ 13 h 100"/>
                  <a:gd name="T26" fmla="*/ 1 w 6"/>
                  <a:gd name="T27" fmla="*/ 13 h 100"/>
                  <a:gd name="T28" fmla="*/ 1 w 6"/>
                  <a:gd name="T29" fmla="*/ 13 h 100"/>
                  <a:gd name="T30" fmla="*/ 1 w 6"/>
                  <a:gd name="T31" fmla="*/ 13 h 100"/>
                  <a:gd name="T32" fmla="*/ 0 w 6"/>
                  <a:gd name="T33" fmla="*/ 13 h 100"/>
                  <a:gd name="T34" fmla="*/ 0 w 6"/>
                  <a:gd name="T35" fmla="*/ 13 h 100"/>
                  <a:gd name="T36" fmla="*/ 0 w 6"/>
                  <a:gd name="T37" fmla="*/ 0 h 1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100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34" name="Freeform 2060"/>
              <p:cNvSpPr>
                <a:spLocks/>
              </p:cNvSpPr>
              <p:nvPr/>
            </p:nvSpPr>
            <p:spPr bwMode="auto">
              <a:xfrm>
                <a:off x="2734" y="1801"/>
                <a:ext cx="4" cy="50"/>
              </a:xfrm>
              <a:custGeom>
                <a:avLst/>
                <a:gdLst>
                  <a:gd name="T0" fmla="*/ 0 w 7"/>
                  <a:gd name="T1" fmla="*/ 0 h 100"/>
                  <a:gd name="T2" fmla="*/ 1 w 7"/>
                  <a:gd name="T3" fmla="*/ 0 h 100"/>
                  <a:gd name="T4" fmla="*/ 1 w 7"/>
                  <a:gd name="T5" fmla="*/ 0 h 100"/>
                  <a:gd name="T6" fmla="*/ 1 w 7"/>
                  <a:gd name="T7" fmla="*/ 0 h 100"/>
                  <a:gd name="T8" fmla="*/ 1 w 7"/>
                  <a:gd name="T9" fmla="*/ 0 h 100"/>
                  <a:gd name="T10" fmla="*/ 1 w 7"/>
                  <a:gd name="T11" fmla="*/ 0 h 100"/>
                  <a:gd name="T12" fmla="*/ 1 w 7"/>
                  <a:gd name="T13" fmla="*/ 0 h 100"/>
                  <a:gd name="T14" fmla="*/ 1 w 7"/>
                  <a:gd name="T15" fmla="*/ 0 h 100"/>
                  <a:gd name="T16" fmla="*/ 1 w 7"/>
                  <a:gd name="T17" fmla="*/ 0 h 100"/>
                  <a:gd name="T18" fmla="*/ 1 w 7"/>
                  <a:gd name="T19" fmla="*/ 13 h 100"/>
                  <a:gd name="T20" fmla="*/ 1 w 7"/>
                  <a:gd name="T21" fmla="*/ 13 h 100"/>
                  <a:gd name="T22" fmla="*/ 1 w 7"/>
                  <a:gd name="T23" fmla="*/ 13 h 100"/>
                  <a:gd name="T24" fmla="*/ 1 w 7"/>
                  <a:gd name="T25" fmla="*/ 13 h 100"/>
                  <a:gd name="T26" fmla="*/ 1 w 7"/>
                  <a:gd name="T27" fmla="*/ 13 h 100"/>
                  <a:gd name="T28" fmla="*/ 1 w 7"/>
                  <a:gd name="T29" fmla="*/ 13 h 100"/>
                  <a:gd name="T30" fmla="*/ 1 w 7"/>
                  <a:gd name="T31" fmla="*/ 13 h 100"/>
                  <a:gd name="T32" fmla="*/ 1 w 7"/>
                  <a:gd name="T33" fmla="*/ 13 h 100"/>
                  <a:gd name="T34" fmla="*/ 0 w 7"/>
                  <a:gd name="T35" fmla="*/ 13 h 100"/>
                  <a:gd name="T36" fmla="*/ 0 w 7"/>
                  <a:gd name="T37" fmla="*/ 0 h 1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100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1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35" name="Freeform 2061"/>
              <p:cNvSpPr>
                <a:spLocks/>
              </p:cNvSpPr>
              <p:nvPr/>
            </p:nvSpPr>
            <p:spPr bwMode="auto">
              <a:xfrm>
                <a:off x="2738" y="1801"/>
                <a:ext cx="3" cy="50"/>
              </a:xfrm>
              <a:custGeom>
                <a:avLst/>
                <a:gdLst>
                  <a:gd name="T0" fmla="*/ 0 w 6"/>
                  <a:gd name="T1" fmla="*/ 0 h 100"/>
                  <a:gd name="T2" fmla="*/ 0 w 6"/>
                  <a:gd name="T3" fmla="*/ 0 h 100"/>
                  <a:gd name="T4" fmla="*/ 1 w 6"/>
                  <a:gd name="T5" fmla="*/ 0 h 100"/>
                  <a:gd name="T6" fmla="*/ 1 w 6"/>
                  <a:gd name="T7" fmla="*/ 0 h 100"/>
                  <a:gd name="T8" fmla="*/ 1 w 6"/>
                  <a:gd name="T9" fmla="*/ 0 h 100"/>
                  <a:gd name="T10" fmla="*/ 1 w 6"/>
                  <a:gd name="T11" fmla="*/ 0 h 100"/>
                  <a:gd name="T12" fmla="*/ 1 w 6"/>
                  <a:gd name="T13" fmla="*/ 13 h 100"/>
                  <a:gd name="T14" fmla="*/ 1 w 6"/>
                  <a:gd name="T15" fmla="*/ 13 h 100"/>
                  <a:gd name="T16" fmla="*/ 1 w 6"/>
                  <a:gd name="T17" fmla="*/ 13 h 100"/>
                  <a:gd name="T18" fmla="*/ 1 w 6"/>
                  <a:gd name="T19" fmla="*/ 13 h 100"/>
                  <a:gd name="T20" fmla="*/ 0 w 6"/>
                  <a:gd name="T21" fmla="*/ 13 h 100"/>
                  <a:gd name="T22" fmla="*/ 0 w 6"/>
                  <a:gd name="T23" fmla="*/ 0 h 1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" h="100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36" name="Freeform 2062"/>
              <p:cNvSpPr>
                <a:spLocks/>
              </p:cNvSpPr>
              <p:nvPr/>
            </p:nvSpPr>
            <p:spPr bwMode="auto">
              <a:xfrm>
                <a:off x="2741" y="1801"/>
                <a:ext cx="4" cy="50"/>
              </a:xfrm>
              <a:custGeom>
                <a:avLst/>
                <a:gdLst>
                  <a:gd name="T0" fmla="*/ 0 w 8"/>
                  <a:gd name="T1" fmla="*/ 0 h 100"/>
                  <a:gd name="T2" fmla="*/ 1 w 8"/>
                  <a:gd name="T3" fmla="*/ 0 h 100"/>
                  <a:gd name="T4" fmla="*/ 1 w 8"/>
                  <a:gd name="T5" fmla="*/ 0 h 100"/>
                  <a:gd name="T6" fmla="*/ 1 w 8"/>
                  <a:gd name="T7" fmla="*/ 0 h 100"/>
                  <a:gd name="T8" fmla="*/ 1 w 8"/>
                  <a:gd name="T9" fmla="*/ 0 h 100"/>
                  <a:gd name="T10" fmla="*/ 1 w 8"/>
                  <a:gd name="T11" fmla="*/ 0 h 100"/>
                  <a:gd name="T12" fmla="*/ 1 w 8"/>
                  <a:gd name="T13" fmla="*/ 0 h 100"/>
                  <a:gd name="T14" fmla="*/ 1 w 8"/>
                  <a:gd name="T15" fmla="*/ 0 h 100"/>
                  <a:gd name="T16" fmla="*/ 1 w 8"/>
                  <a:gd name="T17" fmla="*/ 0 h 100"/>
                  <a:gd name="T18" fmla="*/ 1 w 8"/>
                  <a:gd name="T19" fmla="*/ 13 h 100"/>
                  <a:gd name="T20" fmla="*/ 1 w 8"/>
                  <a:gd name="T21" fmla="*/ 13 h 100"/>
                  <a:gd name="T22" fmla="*/ 1 w 8"/>
                  <a:gd name="T23" fmla="*/ 13 h 100"/>
                  <a:gd name="T24" fmla="*/ 1 w 8"/>
                  <a:gd name="T25" fmla="*/ 13 h 100"/>
                  <a:gd name="T26" fmla="*/ 1 w 8"/>
                  <a:gd name="T27" fmla="*/ 13 h 100"/>
                  <a:gd name="T28" fmla="*/ 1 w 8"/>
                  <a:gd name="T29" fmla="*/ 13 h 100"/>
                  <a:gd name="T30" fmla="*/ 1 w 8"/>
                  <a:gd name="T31" fmla="*/ 13 h 100"/>
                  <a:gd name="T32" fmla="*/ 1 w 8"/>
                  <a:gd name="T33" fmla="*/ 13 h 100"/>
                  <a:gd name="T34" fmla="*/ 0 w 8"/>
                  <a:gd name="T35" fmla="*/ 13 h 100"/>
                  <a:gd name="T36" fmla="*/ 0 w 8"/>
                  <a:gd name="T37" fmla="*/ 0 h 1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10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0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37" name="Freeform 2063"/>
              <p:cNvSpPr>
                <a:spLocks/>
              </p:cNvSpPr>
              <p:nvPr/>
            </p:nvSpPr>
            <p:spPr bwMode="auto">
              <a:xfrm>
                <a:off x="2745" y="1801"/>
                <a:ext cx="3" cy="50"/>
              </a:xfrm>
              <a:custGeom>
                <a:avLst/>
                <a:gdLst>
                  <a:gd name="T0" fmla="*/ 0 w 5"/>
                  <a:gd name="T1" fmla="*/ 0 h 100"/>
                  <a:gd name="T2" fmla="*/ 1 w 5"/>
                  <a:gd name="T3" fmla="*/ 0 h 100"/>
                  <a:gd name="T4" fmla="*/ 1 w 5"/>
                  <a:gd name="T5" fmla="*/ 0 h 100"/>
                  <a:gd name="T6" fmla="*/ 1 w 5"/>
                  <a:gd name="T7" fmla="*/ 0 h 100"/>
                  <a:gd name="T8" fmla="*/ 1 w 5"/>
                  <a:gd name="T9" fmla="*/ 0 h 100"/>
                  <a:gd name="T10" fmla="*/ 1 w 5"/>
                  <a:gd name="T11" fmla="*/ 13 h 100"/>
                  <a:gd name="T12" fmla="*/ 1 w 5"/>
                  <a:gd name="T13" fmla="*/ 13 h 100"/>
                  <a:gd name="T14" fmla="*/ 1 w 5"/>
                  <a:gd name="T15" fmla="*/ 13 h 100"/>
                  <a:gd name="T16" fmla="*/ 1 w 5"/>
                  <a:gd name="T17" fmla="*/ 13 h 100"/>
                  <a:gd name="T18" fmla="*/ 0 w 5"/>
                  <a:gd name="T19" fmla="*/ 13 h 100"/>
                  <a:gd name="T20" fmla="*/ 0 w 5"/>
                  <a:gd name="T21" fmla="*/ 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10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38" name="Freeform 2064"/>
              <p:cNvSpPr>
                <a:spLocks/>
              </p:cNvSpPr>
              <p:nvPr/>
            </p:nvSpPr>
            <p:spPr bwMode="auto">
              <a:xfrm>
                <a:off x="2748" y="1801"/>
                <a:ext cx="4" cy="50"/>
              </a:xfrm>
              <a:custGeom>
                <a:avLst/>
                <a:gdLst>
                  <a:gd name="T0" fmla="*/ 0 w 8"/>
                  <a:gd name="T1" fmla="*/ 0 h 100"/>
                  <a:gd name="T2" fmla="*/ 1 w 8"/>
                  <a:gd name="T3" fmla="*/ 0 h 100"/>
                  <a:gd name="T4" fmla="*/ 1 w 8"/>
                  <a:gd name="T5" fmla="*/ 0 h 100"/>
                  <a:gd name="T6" fmla="*/ 1 w 8"/>
                  <a:gd name="T7" fmla="*/ 0 h 100"/>
                  <a:gd name="T8" fmla="*/ 1 w 8"/>
                  <a:gd name="T9" fmla="*/ 0 h 100"/>
                  <a:gd name="T10" fmla="*/ 1 w 8"/>
                  <a:gd name="T11" fmla="*/ 0 h 100"/>
                  <a:gd name="T12" fmla="*/ 1 w 8"/>
                  <a:gd name="T13" fmla="*/ 0 h 100"/>
                  <a:gd name="T14" fmla="*/ 1 w 8"/>
                  <a:gd name="T15" fmla="*/ 0 h 100"/>
                  <a:gd name="T16" fmla="*/ 1 w 8"/>
                  <a:gd name="T17" fmla="*/ 0 h 100"/>
                  <a:gd name="T18" fmla="*/ 1 w 8"/>
                  <a:gd name="T19" fmla="*/ 13 h 100"/>
                  <a:gd name="T20" fmla="*/ 1 w 8"/>
                  <a:gd name="T21" fmla="*/ 13 h 100"/>
                  <a:gd name="T22" fmla="*/ 1 w 8"/>
                  <a:gd name="T23" fmla="*/ 13 h 100"/>
                  <a:gd name="T24" fmla="*/ 1 w 8"/>
                  <a:gd name="T25" fmla="*/ 13 h 100"/>
                  <a:gd name="T26" fmla="*/ 1 w 8"/>
                  <a:gd name="T27" fmla="*/ 13 h 100"/>
                  <a:gd name="T28" fmla="*/ 1 w 8"/>
                  <a:gd name="T29" fmla="*/ 13 h 100"/>
                  <a:gd name="T30" fmla="*/ 1 w 8"/>
                  <a:gd name="T31" fmla="*/ 13 h 100"/>
                  <a:gd name="T32" fmla="*/ 1 w 8"/>
                  <a:gd name="T33" fmla="*/ 13 h 100"/>
                  <a:gd name="T34" fmla="*/ 0 w 8"/>
                  <a:gd name="T35" fmla="*/ 13 h 100"/>
                  <a:gd name="T36" fmla="*/ 0 w 8"/>
                  <a:gd name="T37" fmla="*/ 0 h 1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10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0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39" name="Freeform 2065"/>
              <p:cNvSpPr>
                <a:spLocks/>
              </p:cNvSpPr>
              <p:nvPr/>
            </p:nvSpPr>
            <p:spPr bwMode="auto">
              <a:xfrm>
                <a:off x="2752" y="1801"/>
                <a:ext cx="3" cy="50"/>
              </a:xfrm>
              <a:custGeom>
                <a:avLst/>
                <a:gdLst>
                  <a:gd name="T0" fmla="*/ 0 w 8"/>
                  <a:gd name="T1" fmla="*/ 0 h 100"/>
                  <a:gd name="T2" fmla="*/ 0 w 8"/>
                  <a:gd name="T3" fmla="*/ 0 h 100"/>
                  <a:gd name="T4" fmla="*/ 0 w 8"/>
                  <a:gd name="T5" fmla="*/ 0 h 100"/>
                  <a:gd name="T6" fmla="*/ 0 w 8"/>
                  <a:gd name="T7" fmla="*/ 0 h 100"/>
                  <a:gd name="T8" fmla="*/ 0 w 8"/>
                  <a:gd name="T9" fmla="*/ 0 h 100"/>
                  <a:gd name="T10" fmla="*/ 0 w 8"/>
                  <a:gd name="T11" fmla="*/ 13 h 100"/>
                  <a:gd name="T12" fmla="*/ 0 w 8"/>
                  <a:gd name="T13" fmla="*/ 13 h 100"/>
                  <a:gd name="T14" fmla="*/ 0 w 8"/>
                  <a:gd name="T15" fmla="*/ 13 h 100"/>
                  <a:gd name="T16" fmla="*/ 0 w 8"/>
                  <a:gd name="T17" fmla="*/ 13 h 100"/>
                  <a:gd name="T18" fmla="*/ 0 w 8"/>
                  <a:gd name="T19" fmla="*/ 13 h 100"/>
                  <a:gd name="T20" fmla="*/ 0 w 8"/>
                  <a:gd name="T21" fmla="*/ 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10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0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40" name="Freeform 2066"/>
              <p:cNvSpPr>
                <a:spLocks/>
              </p:cNvSpPr>
              <p:nvPr/>
            </p:nvSpPr>
            <p:spPr bwMode="auto">
              <a:xfrm>
                <a:off x="2755" y="1801"/>
                <a:ext cx="3" cy="50"/>
              </a:xfrm>
              <a:custGeom>
                <a:avLst/>
                <a:gdLst>
                  <a:gd name="T0" fmla="*/ 0 w 6"/>
                  <a:gd name="T1" fmla="*/ 0 h 100"/>
                  <a:gd name="T2" fmla="*/ 0 w 6"/>
                  <a:gd name="T3" fmla="*/ 0 h 100"/>
                  <a:gd name="T4" fmla="*/ 1 w 6"/>
                  <a:gd name="T5" fmla="*/ 0 h 100"/>
                  <a:gd name="T6" fmla="*/ 1 w 6"/>
                  <a:gd name="T7" fmla="*/ 0 h 100"/>
                  <a:gd name="T8" fmla="*/ 1 w 6"/>
                  <a:gd name="T9" fmla="*/ 0 h 100"/>
                  <a:gd name="T10" fmla="*/ 1 w 6"/>
                  <a:gd name="T11" fmla="*/ 13 h 100"/>
                  <a:gd name="T12" fmla="*/ 1 w 6"/>
                  <a:gd name="T13" fmla="*/ 13 h 100"/>
                  <a:gd name="T14" fmla="*/ 1 w 6"/>
                  <a:gd name="T15" fmla="*/ 13 h 100"/>
                  <a:gd name="T16" fmla="*/ 0 w 6"/>
                  <a:gd name="T17" fmla="*/ 13 h 100"/>
                  <a:gd name="T18" fmla="*/ 0 w 6"/>
                  <a:gd name="T19" fmla="*/ 13 h 100"/>
                  <a:gd name="T20" fmla="*/ 0 w 6"/>
                  <a:gd name="T21" fmla="*/ 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100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41" name="Freeform 2067"/>
              <p:cNvSpPr>
                <a:spLocks/>
              </p:cNvSpPr>
              <p:nvPr/>
            </p:nvSpPr>
            <p:spPr bwMode="auto">
              <a:xfrm>
                <a:off x="2758" y="1801"/>
                <a:ext cx="4" cy="50"/>
              </a:xfrm>
              <a:custGeom>
                <a:avLst/>
                <a:gdLst>
                  <a:gd name="T0" fmla="*/ 0 w 7"/>
                  <a:gd name="T1" fmla="*/ 0 h 100"/>
                  <a:gd name="T2" fmla="*/ 0 w 7"/>
                  <a:gd name="T3" fmla="*/ 0 h 100"/>
                  <a:gd name="T4" fmla="*/ 1 w 7"/>
                  <a:gd name="T5" fmla="*/ 0 h 100"/>
                  <a:gd name="T6" fmla="*/ 1 w 7"/>
                  <a:gd name="T7" fmla="*/ 0 h 100"/>
                  <a:gd name="T8" fmla="*/ 1 w 7"/>
                  <a:gd name="T9" fmla="*/ 0 h 100"/>
                  <a:gd name="T10" fmla="*/ 1 w 7"/>
                  <a:gd name="T11" fmla="*/ 0 h 100"/>
                  <a:gd name="T12" fmla="*/ 1 w 7"/>
                  <a:gd name="T13" fmla="*/ 0 h 100"/>
                  <a:gd name="T14" fmla="*/ 1 w 7"/>
                  <a:gd name="T15" fmla="*/ 0 h 100"/>
                  <a:gd name="T16" fmla="*/ 1 w 7"/>
                  <a:gd name="T17" fmla="*/ 0 h 100"/>
                  <a:gd name="T18" fmla="*/ 1 w 7"/>
                  <a:gd name="T19" fmla="*/ 13 h 100"/>
                  <a:gd name="T20" fmla="*/ 1 w 7"/>
                  <a:gd name="T21" fmla="*/ 13 h 100"/>
                  <a:gd name="T22" fmla="*/ 1 w 7"/>
                  <a:gd name="T23" fmla="*/ 13 h 100"/>
                  <a:gd name="T24" fmla="*/ 1 w 7"/>
                  <a:gd name="T25" fmla="*/ 13 h 100"/>
                  <a:gd name="T26" fmla="*/ 1 w 7"/>
                  <a:gd name="T27" fmla="*/ 13 h 100"/>
                  <a:gd name="T28" fmla="*/ 1 w 7"/>
                  <a:gd name="T29" fmla="*/ 13 h 100"/>
                  <a:gd name="T30" fmla="*/ 1 w 7"/>
                  <a:gd name="T31" fmla="*/ 13 h 100"/>
                  <a:gd name="T32" fmla="*/ 0 w 7"/>
                  <a:gd name="T33" fmla="*/ 13 h 100"/>
                  <a:gd name="T34" fmla="*/ 0 w 7"/>
                  <a:gd name="T35" fmla="*/ 13 h 100"/>
                  <a:gd name="T36" fmla="*/ 0 w 7"/>
                  <a:gd name="T37" fmla="*/ 0 h 1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100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1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42" name="Freeform 2068"/>
              <p:cNvSpPr>
                <a:spLocks/>
              </p:cNvSpPr>
              <p:nvPr/>
            </p:nvSpPr>
            <p:spPr bwMode="auto">
              <a:xfrm>
                <a:off x="2762" y="1802"/>
                <a:ext cx="3" cy="49"/>
              </a:xfrm>
              <a:custGeom>
                <a:avLst/>
                <a:gdLst>
                  <a:gd name="T0" fmla="*/ 0 w 6"/>
                  <a:gd name="T1" fmla="*/ 0 h 98"/>
                  <a:gd name="T2" fmla="*/ 0 w 6"/>
                  <a:gd name="T3" fmla="*/ 0 h 98"/>
                  <a:gd name="T4" fmla="*/ 1 w 6"/>
                  <a:gd name="T5" fmla="*/ 0 h 98"/>
                  <a:gd name="T6" fmla="*/ 1 w 6"/>
                  <a:gd name="T7" fmla="*/ 0 h 98"/>
                  <a:gd name="T8" fmla="*/ 1 w 6"/>
                  <a:gd name="T9" fmla="*/ 0 h 98"/>
                  <a:gd name="T10" fmla="*/ 1 w 6"/>
                  <a:gd name="T11" fmla="*/ 0 h 98"/>
                  <a:gd name="T12" fmla="*/ 1 w 6"/>
                  <a:gd name="T13" fmla="*/ 0 h 98"/>
                  <a:gd name="T14" fmla="*/ 1 w 6"/>
                  <a:gd name="T15" fmla="*/ 0 h 98"/>
                  <a:gd name="T16" fmla="*/ 1 w 6"/>
                  <a:gd name="T17" fmla="*/ 0 h 98"/>
                  <a:gd name="T18" fmla="*/ 1 w 6"/>
                  <a:gd name="T19" fmla="*/ 13 h 98"/>
                  <a:gd name="T20" fmla="*/ 1 w 6"/>
                  <a:gd name="T21" fmla="*/ 13 h 98"/>
                  <a:gd name="T22" fmla="*/ 1 w 6"/>
                  <a:gd name="T23" fmla="*/ 13 h 98"/>
                  <a:gd name="T24" fmla="*/ 1 w 6"/>
                  <a:gd name="T25" fmla="*/ 13 h 98"/>
                  <a:gd name="T26" fmla="*/ 1 w 6"/>
                  <a:gd name="T27" fmla="*/ 13 h 98"/>
                  <a:gd name="T28" fmla="*/ 1 w 6"/>
                  <a:gd name="T29" fmla="*/ 13 h 98"/>
                  <a:gd name="T30" fmla="*/ 1 w 6"/>
                  <a:gd name="T31" fmla="*/ 13 h 98"/>
                  <a:gd name="T32" fmla="*/ 0 w 6"/>
                  <a:gd name="T33" fmla="*/ 13 h 98"/>
                  <a:gd name="T34" fmla="*/ 0 w 6"/>
                  <a:gd name="T35" fmla="*/ 13 h 98"/>
                  <a:gd name="T36" fmla="*/ 0 w 6"/>
                  <a:gd name="T37" fmla="*/ 0 h 9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9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2" y="98"/>
                    </a:lnTo>
                    <a:lnTo>
                      <a:pt x="0" y="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43" name="Freeform 2069"/>
              <p:cNvSpPr>
                <a:spLocks/>
              </p:cNvSpPr>
              <p:nvPr/>
            </p:nvSpPr>
            <p:spPr bwMode="auto">
              <a:xfrm>
                <a:off x="2765" y="1802"/>
                <a:ext cx="4" cy="48"/>
              </a:xfrm>
              <a:custGeom>
                <a:avLst/>
                <a:gdLst>
                  <a:gd name="T0" fmla="*/ 0 w 8"/>
                  <a:gd name="T1" fmla="*/ 0 h 96"/>
                  <a:gd name="T2" fmla="*/ 1 w 8"/>
                  <a:gd name="T3" fmla="*/ 0 h 96"/>
                  <a:gd name="T4" fmla="*/ 1 w 8"/>
                  <a:gd name="T5" fmla="*/ 0 h 96"/>
                  <a:gd name="T6" fmla="*/ 1 w 8"/>
                  <a:gd name="T7" fmla="*/ 0 h 96"/>
                  <a:gd name="T8" fmla="*/ 1 w 8"/>
                  <a:gd name="T9" fmla="*/ 0 h 96"/>
                  <a:gd name="T10" fmla="*/ 1 w 8"/>
                  <a:gd name="T11" fmla="*/ 12 h 96"/>
                  <a:gd name="T12" fmla="*/ 1 w 8"/>
                  <a:gd name="T13" fmla="*/ 12 h 96"/>
                  <a:gd name="T14" fmla="*/ 1 w 8"/>
                  <a:gd name="T15" fmla="*/ 12 h 96"/>
                  <a:gd name="T16" fmla="*/ 1 w 8"/>
                  <a:gd name="T17" fmla="*/ 12 h 96"/>
                  <a:gd name="T18" fmla="*/ 0 w 8"/>
                  <a:gd name="T19" fmla="*/ 12 h 96"/>
                  <a:gd name="T20" fmla="*/ 0 w 8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44" name="Freeform 2070"/>
              <p:cNvSpPr>
                <a:spLocks/>
              </p:cNvSpPr>
              <p:nvPr/>
            </p:nvSpPr>
            <p:spPr bwMode="auto">
              <a:xfrm>
                <a:off x="2769" y="1802"/>
                <a:ext cx="3" cy="48"/>
              </a:xfrm>
              <a:custGeom>
                <a:avLst/>
                <a:gdLst>
                  <a:gd name="T0" fmla="*/ 0 w 5"/>
                  <a:gd name="T1" fmla="*/ 0 h 96"/>
                  <a:gd name="T2" fmla="*/ 0 w 5"/>
                  <a:gd name="T3" fmla="*/ 0 h 96"/>
                  <a:gd name="T4" fmla="*/ 1 w 5"/>
                  <a:gd name="T5" fmla="*/ 0 h 96"/>
                  <a:gd name="T6" fmla="*/ 1 w 5"/>
                  <a:gd name="T7" fmla="*/ 0 h 96"/>
                  <a:gd name="T8" fmla="*/ 1 w 5"/>
                  <a:gd name="T9" fmla="*/ 0 h 96"/>
                  <a:gd name="T10" fmla="*/ 1 w 5"/>
                  <a:gd name="T11" fmla="*/ 0 h 96"/>
                  <a:gd name="T12" fmla="*/ 1 w 5"/>
                  <a:gd name="T13" fmla="*/ 0 h 96"/>
                  <a:gd name="T14" fmla="*/ 1 w 5"/>
                  <a:gd name="T15" fmla="*/ 0 h 96"/>
                  <a:gd name="T16" fmla="*/ 1 w 5"/>
                  <a:gd name="T17" fmla="*/ 0 h 96"/>
                  <a:gd name="T18" fmla="*/ 1 w 5"/>
                  <a:gd name="T19" fmla="*/ 12 h 96"/>
                  <a:gd name="T20" fmla="*/ 1 w 5"/>
                  <a:gd name="T21" fmla="*/ 12 h 96"/>
                  <a:gd name="T22" fmla="*/ 1 w 5"/>
                  <a:gd name="T23" fmla="*/ 12 h 96"/>
                  <a:gd name="T24" fmla="*/ 1 w 5"/>
                  <a:gd name="T25" fmla="*/ 12 h 96"/>
                  <a:gd name="T26" fmla="*/ 1 w 5"/>
                  <a:gd name="T27" fmla="*/ 12 h 96"/>
                  <a:gd name="T28" fmla="*/ 1 w 5"/>
                  <a:gd name="T29" fmla="*/ 12 h 96"/>
                  <a:gd name="T30" fmla="*/ 1 w 5"/>
                  <a:gd name="T31" fmla="*/ 12 h 96"/>
                  <a:gd name="T32" fmla="*/ 0 w 5"/>
                  <a:gd name="T33" fmla="*/ 12 h 96"/>
                  <a:gd name="T34" fmla="*/ 0 w 5"/>
                  <a:gd name="T35" fmla="*/ 12 h 96"/>
                  <a:gd name="T36" fmla="*/ 0 w 5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" h="96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45" name="Freeform 2071"/>
              <p:cNvSpPr>
                <a:spLocks/>
              </p:cNvSpPr>
              <p:nvPr/>
            </p:nvSpPr>
            <p:spPr bwMode="auto">
              <a:xfrm>
                <a:off x="2772" y="1802"/>
                <a:ext cx="4" cy="48"/>
              </a:xfrm>
              <a:custGeom>
                <a:avLst/>
                <a:gdLst>
                  <a:gd name="T0" fmla="*/ 0 w 8"/>
                  <a:gd name="T1" fmla="*/ 0 h 96"/>
                  <a:gd name="T2" fmla="*/ 1 w 8"/>
                  <a:gd name="T3" fmla="*/ 0 h 96"/>
                  <a:gd name="T4" fmla="*/ 1 w 8"/>
                  <a:gd name="T5" fmla="*/ 0 h 96"/>
                  <a:gd name="T6" fmla="*/ 1 w 8"/>
                  <a:gd name="T7" fmla="*/ 0 h 96"/>
                  <a:gd name="T8" fmla="*/ 1 w 8"/>
                  <a:gd name="T9" fmla="*/ 0 h 96"/>
                  <a:gd name="T10" fmla="*/ 1 w 8"/>
                  <a:gd name="T11" fmla="*/ 12 h 96"/>
                  <a:gd name="T12" fmla="*/ 1 w 8"/>
                  <a:gd name="T13" fmla="*/ 12 h 96"/>
                  <a:gd name="T14" fmla="*/ 1 w 8"/>
                  <a:gd name="T15" fmla="*/ 12 h 96"/>
                  <a:gd name="T16" fmla="*/ 1 w 8"/>
                  <a:gd name="T17" fmla="*/ 12 h 96"/>
                  <a:gd name="T18" fmla="*/ 0 w 8"/>
                  <a:gd name="T19" fmla="*/ 12 h 96"/>
                  <a:gd name="T20" fmla="*/ 0 w 8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46" name="Freeform 2072"/>
              <p:cNvSpPr>
                <a:spLocks/>
              </p:cNvSpPr>
              <p:nvPr/>
            </p:nvSpPr>
            <p:spPr bwMode="auto">
              <a:xfrm>
                <a:off x="2776" y="1802"/>
                <a:ext cx="2" cy="48"/>
              </a:xfrm>
              <a:custGeom>
                <a:avLst/>
                <a:gdLst>
                  <a:gd name="T0" fmla="*/ 0 w 6"/>
                  <a:gd name="T1" fmla="*/ 0 h 96"/>
                  <a:gd name="T2" fmla="*/ 0 w 6"/>
                  <a:gd name="T3" fmla="*/ 0 h 96"/>
                  <a:gd name="T4" fmla="*/ 0 w 6"/>
                  <a:gd name="T5" fmla="*/ 0 h 96"/>
                  <a:gd name="T6" fmla="*/ 0 w 6"/>
                  <a:gd name="T7" fmla="*/ 0 h 96"/>
                  <a:gd name="T8" fmla="*/ 0 w 6"/>
                  <a:gd name="T9" fmla="*/ 0 h 96"/>
                  <a:gd name="T10" fmla="*/ 0 w 6"/>
                  <a:gd name="T11" fmla="*/ 12 h 96"/>
                  <a:gd name="T12" fmla="*/ 0 w 6"/>
                  <a:gd name="T13" fmla="*/ 12 h 96"/>
                  <a:gd name="T14" fmla="*/ 0 w 6"/>
                  <a:gd name="T15" fmla="*/ 12 h 96"/>
                  <a:gd name="T16" fmla="*/ 0 w 6"/>
                  <a:gd name="T17" fmla="*/ 12 h 96"/>
                  <a:gd name="T18" fmla="*/ 0 w 6"/>
                  <a:gd name="T19" fmla="*/ 12 h 96"/>
                  <a:gd name="T20" fmla="*/ 0 w 6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47" name="Freeform 2073"/>
              <p:cNvSpPr>
                <a:spLocks/>
              </p:cNvSpPr>
              <p:nvPr/>
            </p:nvSpPr>
            <p:spPr bwMode="auto">
              <a:xfrm>
                <a:off x="2778" y="1802"/>
                <a:ext cx="3" cy="48"/>
              </a:xfrm>
              <a:custGeom>
                <a:avLst/>
                <a:gdLst>
                  <a:gd name="T0" fmla="*/ 0 w 6"/>
                  <a:gd name="T1" fmla="*/ 0 h 96"/>
                  <a:gd name="T2" fmla="*/ 1 w 6"/>
                  <a:gd name="T3" fmla="*/ 0 h 96"/>
                  <a:gd name="T4" fmla="*/ 1 w 6"/>
                  <a:gd name="T5" fmla="*/ 0 h 96"/>
                  <a:gd name="T6" fmla="*/ 1 w 6"/>
                  <a:gd name="T7" fmla="*/ 0 h 96"/>
                  <a:gd name="T8" fmla="*/ 1 w 6"/>
                  <a:gd name="T9" fmla="*/ 0 h 96"/>
                  <a:gd name="T10" fmla="*/ 1 w 6"/>
                  <a:gd name="T11" fmla="*/ 12 h 96"/>
                  <a:gd name="T12" fmla="*/ 1 w 6"/>
                  <a:gd name="T13" fmla="*/ 12 h 96"/>
                  <a:gd name="T14" fmla="*/ 1 w 6"/>
                  <a:gd name="T15" fmla="*/ 12 h 96"/>
                  <a:gd name="T16" fmla="*/ 1 w 6"/>
                  <a:gd name="T17" fmla="*/ 12 h 96"/>
                  <a:gd name="T18" fmla="*/ 0 w 6"/>
                  <a:gd name="T19" fmla="*/ 12 h 96"/>
                  <a:gd name="T20" fmla="*/ 0 w 6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48" name="Freeform 2074"/>
              <p:cNvSpPr>
                <a:spLocks/>
              </p:cNvSpPr>
              <p:nvPr/>
            </p:nvSpPr>
            <p:spPr bwMode="auto">
              <a:xfrm>
                <a:off x="2781" y="1802"/>
                <a:ext cx="4" cy="48"/>
              </a:xfrm>
              <a:custGeom>
                <a:avLst/>
                <a:gdLst>
                  <a:gd name="T0" fmla="*/ 0 w 7"/>
                  <a:gd name="T1" fmla="*/ 0 h 96"/>
                  <a:gd name="T2" fmla="*/ 1 w 7"/>
                  <a:gd name="T3" fmla="*/ 0 h 96"/>
                  <a:gd name="T4" fmla="*/ 1 w 7"/>
                  <a:gd name="T5" fmla="*/ 0 h 96"/>
                  <a:gd name="T6" fmla="*/ 1 w 7"/>
                  <a:gd name="T7" fmla="*/ 0 h 96"/>
                  <a:gd name="T8" fmla="*/ 1 w 7"/>
                  <a:gd name="T9" fmla="*/ 0 h 96"/>
                  <a:gd name="T10" fmla="*/ 1 w 7"/>
                  <a:gd name="T11" fmla="*/ 0 h 96"/>
                  <a:gd name="T12" fmla="*/ 1 w 7"/>
                  <a:gd name="T13" fmla="*/ 0 h 96"/>
                  <a:gd name="T14" fmla="*/ 1 w 7"/>
                  <a:gd name="T15" fmla="*/ 0 h 96"/>
                  <a:gd name="T16" fmla="*/ 1 w 7"/>
                  <a:gd name="T17" fmla="*/ 0 h 96"/>
                  <a:gd name="T18" fmla="*/ 1 w 7"/>
                  <a:gd name="T19" fmla="*/ 12 h 96"/>
                  <a:gd name="T20" fmla="*/ 1 w 7"/>
                  <a:gd name="T21" fmla="*/ 12 h 96"/>
                  <a:gd name="T22" fmla="*/ 1 w 7"/>
                  <a:gd name="T23" fmla="*/ 12 h 96"/>
                  <a:gd name="T24" fmla="*/ 1 w 7"/>
                  <a:gd name="T25" fmla="*/ 12 h 96"/>
                  <a:gd name="T26" fmla="*/ 1 w 7"/>
                  <a:gd name="T27" fmla="*/ 12 h 96"/>
                  <a:gd name="T28" fmla="*/ 1 w 7"/>
                  <a:gd name="T29" fmla="*/ 12 h 96"/>
                  <a:gd name="T30" fmla="*/ 1 w 7"/>
                  <a:gd name="T31" fmla="*/ 12 h 96"/>
                  <a:gd name="T32" fmla="*/ 1 w 7"/>
                  <a:gd name="T33" fmla="*/ 12 h 96"/>
                  <a:gd name="T34" fmla="*/ 0 w 7"/>
                  <a:gd name="T35" fmla="*/ 12 h 96"/>
                  <a:gd name="T36" fmla="*/ 0 w 7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96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96"/>
                    </a:lnTo>
                    <a:lnTo>
                      <a:pt x="5" y="96"/>
                    </a:lnTo>
                    <a:lnTo>
                      <a:pt x="3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49" name="Freeform 2075"/>
              <p:cNvSpPr>
                <a:spLocks/>
              </p:cNvSpPr>
              <p:nvPr/>
            </p:nvSpPr>
            <p:spPr bwMode="auto">
              <a:xfrm>
                <a:off x="2785" y="1802"/>
                <a:ext cx="4" cy="48"/>
              </a:xfrm>
              <a:custGeom>
                <a:avLst/>
                <a:gdLst>
                  <a:gd name="T0" fmla="*/ 0 w 8"/>
                  <a:gd name="T1" fmla="*/ 0 h 96"/>
                  <a:gd name="T2" fmla="*/ 1 w 8"/>
                  <a:gd name="T3" fmla="*/ 0 h 96"/>
                  <a:gd name="T4" fmla="*/ 1 w 8"/>
                  <a:gd name="T5" fmla="*/ 0 h 96"/>
                  <a:gd name="T6" fmla="*/ 1 w 8"/>
                  <a:gd name="T7" fmla="*/ 0 h 96"/>
                  <a:gd name="T8" fmla="*/ 1 w 8"/>
                  <a:gd name="T9" fmla="*/ 0 h 96"/>
                  <a:gd name="T10" fmla="*/ 1 w 8"/>
                  <a:gd name="T11" fmla="*/ 12 h 96"/>
                  <a:gd name="T12" fmla="*/ 1 w 8"/>
                  <a:gd name="T13" fmla="*/ 12 h 96"/>
                  <a:gd name="T14" fmla="*/ 1 w 8"/>
                  <a:gd name="T15" fmla="*/ 12 h 96"/>
                  <a:gd name="T16" fmla="*/ 1 w 8"/>
                  <a:gd name="T17" fmla="*/ 12 h 96"/>
                  <a:gd name="T18" fmla="*/ 0 w 8"/>
                  <a:gd name="T19" fmla="*/ 12 h 96"/>
                  <a:gd name="T20" fmla="*/ 0 w 8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50" name="Freeform 2076"/>
              <p:cNvSpPr>
                <a:spLocks/>
              </p:cNvSpPr>
              <p:nvPr/>
            </p:nvSpPr>
            <p:spPr bwMode="auto">
              <a:xfrm>
                <a:off x="2789" y="1802"/>
                <a:ext cx="3" cy="48"/>
              </a:xfrm>
              <a:custGeom>
                <a:avLst/>
                <a:gdLst>
                  <a:gd name="T0" fmla="*/ 0 w 6"/>
                  <a:gd name="T1" fmla="*/ 0 h 96"/>
                  <a:gd name="T2" fmla="*/ 0 w 6"/>
                  <a:gd name="T3" fmla="*/ 0 h 96"/>
                  <a:gd name="T4" fmla="*/ 1 w 6"/>
                  <a:gd name="T5" fmla="*/ 0 h 96"/>
                  <a:gd name="T6" fmla="*/ 1 w 6"/>
                  <a:gd name="T7" fmla="*/ 0 h 96"/>
                  <a:gd name="T8" fmla="*/ 1 w 6"/>
                  <a:gd name="T9" fmla="*/ 0 h 96"/>
                  <a:gd name="T10" fmla="*/ 1 w 6"/>
                  <a:gd name="T11" fmla="*/ 12 h 96"/>
                  <a:gd name="T12" fmla="*/ 1 w 6"/>
                  <a:gd name="T13" fmla="*/ 12 h 96"/>
                  <a:gd name="T14" fmla="*/ 1 w 6"/>
                  <a:gd name="T15" fmla="*/ 12 h 96"/>
                  <a:gd name="T16" fmla="*/ 0 w 6"/>
                  <a:gd name="T17" fmla="*/ 12 h 96"/>
                  <a:gd name="T18" fmla="*/ 0 w 6"/>
                  <a:gd name="T19" fmla="*/ 12 h 96"/>
                  <a:gd name="T20" fmla="*/ 0 w 6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51" name="Freeform 2077"/>
              <p:cNvSpPr>
                <a:spLocks/>
              </p:cNvSpPr>
              <p:nvPr/>
            </p:nvSpPr>
            <p:spPr bwMode="auto">
              <a:xfrm>
                <a:off x="2792" y="1802"/>
                <a:ext cx="4" cy="48"/>
              </a:xfrm>
              <a:custGeom>
                <a:avLst/>
                <a:gdLst>
                  <a:gd name="T0" fmla="*/ 0 w 7"/>
                  <a:gd name="T1" fmla="*/ 0 h 96"/>
                  <a:gd name="T2" fmla="*/ 1 w 7"/>
                  <a:gd name="T3" fmla="*/ 0 h 96"/>
                  <a:gd name="T4" fmla="*/ 1 w 7"/>
                  <a:gd name="T5" fmla="*/ 0 h 96"/>
                  <a:gd name="T6" fmla="*/ 1 w 7"/>
                  <a:gd name="T7" fmla="*/ 0 h 96"/>
                  <a:gd name="T8" fmla="*/ 1 w 7"/>
                  <a:gd name="T9" fmla="*/ 0 h 96"/>
                  <a:gd name="T10" fmla="*/ 1 w 7"/>
                  <a:gd name="T11" fmla="*/ 0 h 96"/>
                  <a:gd name="T12" fmla="*/ 1 w 7"/>
                  <a:gd name="T13" fmla="*/ 0 h 96"/>
                  <a:gd name="T14" fmla="*/ 1 w 7"/>
                  <a:gd name="T15" fmla="*/ 0 h 96"/>
                  <a:gd name="T16" fmla="*/ 1 w 7"/>
                  <a:gd name="T17" fmla="*/ 0 h 96"/>
                  <a:gd name="T18" fmla="*/ 1 w 7"/>
                  <a:gd name="T19" fmla="*/ 12 h 96"/>
                  <a:gd name="T20" fmla="*/ 1 w 7"/>
                  <a:gd name="T21" fmla="*/ 12 h 96"/>
                  <a:gd name="T22" fmla="*/ 1 w 7"/>
                  <a:gd name="T23" fmla="*/ 12 h 96"/>
                  <a:gd name="T24" fmla="*/ 1 w 7"/>
                  <a:gd name="T25" fmla="*/ 12 h 96"/>
                  <a:gd name="T26" fmla="*/ 1 w 7"/>
                  <a:gd name="T27" fmla="*/ 12 h 96"/>
                  <a:gd name="T28" fmla="*/ 1 w 7"/>
                  <a:gd name="T29" fmla="*/ 12 h 96"/>
                  <a:gd name="T30" fmla="*/ 1 w 7"/>
                  <a:gd name="T31" fmla="*/ 12 h 96"/>
                  <a:gd name="T32" fmla="*/ 1 w 7"/>
                  <a:gd name="T33" fmla="*/ 12 h 96"/>
                  <a:gd name="T34" fmla="*/ 0 w 7"/>
                  <a:gd name="T35" fmla="*/ 12 h 96"/>
                  <a:gd name="T36" fmla="*/ 0 w 7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52" name="Freeform 2078"/>
              <p:cNvSpPr>
                <a:spLocks/>
              </p:cNvSpPr>
              <p:nvPr/>
            </p:nvSpPr>
            <p:spPr bwMode="auto">
              <a:xfrm>
                <a:off x="2796" y="1802"/>
                <a:ext cx="3" cy="48"/>
              </a:xfrm>
              <a:custGeom>
                <a:avLst/>
                <a:gdLst>
                  <a:gd name="T0" fmla="*/ 0 w 6"/>
                  <a:gd name="T1" fmla="*/ 0 h 96"/>
                  <a:gd name="T2" fmla="*/ 0 w 6"/>
                  <a:gd name="T3" fmla="*/ 0 h 96"/>
                  <a:gd name="T4" fmla="*/ 1 w 6"/>
                  <a:gd name="T5" fmla="*/ 0 h 96"/>
                  <a:gd name="T6" fmla="*/ 1 w 6"/>
                  <a:gd name="T7" fmla="*/ 0 h 96"/>
                  <a:gd name="T8" fmla="*/ 1 w 6"/>
                  <a:gd name="T9" fmla="*/ 0 h 96"/>
                  <a:gd name="T10" fmla="*/ 1 w 6"/>
                  <a:gd name="T11" fmla="*/ 12 h 96"/>
                  <a:gd name="T12" fmla="*/ 1 w 6"/>
                  <a:gd name="T13" fmla="*/ 12 h 96"/>
                  <a:gd name="T14" fmla="*/ 1 w 6"/>
                  <a:gd name="T15" fmla="*/ 12 h 96"/>
                  <a:gd name="T16" fmla="*/ 0 w 6"/>
                  <a:gd name="T17" fmla="*/ 12 h 96"/>
                  <a:gd name="T18" fmla="*/ 0 w 6"/>
                  <a:gd name="T19" fmla="*/ 12 h 96"/>
                  <a:gd name="T20" fmla="*/ 0 w 6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53" name="Freeform 2079"/>
              <p:cNvSpPr>
                <a:spLocks/>
              </p:cNvSpPr>
              <p:nvPr/>
            </p:nvSpPr>
            <p:spPr bwMode="auto">
              <a:xfrm>
                <a:off x="2799" y="1802"/>
                <a:ext cx="3" cy="48"/>
              </a:xfrm>
              <a:custGeom>
                <a:avLst/>
                <a:gdLst>
                  <a:gd name="T0" fmla="*/ 0 w 8"/>
                  <a:gd name="T1" fmla="*/ 0 h 96"/>
                  <a:gd name="T2" fmla="*/ 0 w 8"/>
                  <a:gd name="T3" fmla="*/ 1 h 96"/>
                  <a:gd name="T4" fmla="*/ 0 w 8"/>
                  <a:gd name="T5" fmla="*/ 1 h 96"/>
                  <a:gd name="T6" fmla="*/ 0 w 8"/>
                  <a:gd name="T7" fmla="*/ 1 h 96"/>
                  <a:gd name="T8" fmla="*/ 0 w 8"/>
                  <a:gd name="T9" fmla="*/ 1 h 96"/>
                  <a:gd name="T10" fmla="*/ 0 w 8"/>
                  <a:gd name="T11" fmla="*/ 12 h 96"/>
                  <a:gd name="T12" fmla="*/ 0 w 8"/>
                  <a:gd name="T13" fmla="*/ 12 h 96"/>
                  <a:gd name="T14" fmla="*/ 0 w 8"/>
                  <a:gd name="T15" fmla="*/ 12 h 96"/>
                  <a:gd name="T16" fmla="*/ 0 w 8"/>
                  <a:gd name="T17" fmla="*/ 12 h 96"/>
                  <a:gd name="T18" fmla="*/ 0 w 8"/>
                  <a:gd name="T19" fmla="*/ 12 h 96"/>
                  <a:gd name="T20" fmla="*/ 0 w 8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54" name="Freeform 2080"/>
              <p:cNvSpPr>
                <a:spLocks/>
              </p:cNvSpPr>
              <p:nvPr/>
            </p:nvSpPr>
            <p:spPr bwMode="auto">
              <a:xfrm>
                <a:off x="2802" y="1802"/>
                <a:ext cx="3" cy="48"/>
              </a:xfrm>
              <a:custGeom>
                <a:avLst/>
                <a:gdLst>
                  <a:gd name="T0" fmla="*/ 0 w 6"/>
                  <a:gd name="T1" fmla="*/ 0 h 96"/>
                  <a:gd name="T2" fmla="*/ 0 w 6"/>
                  <a:gd name="T3" fmla="*/ 0 h 96"/>
                  <a:gd name="T4" fmla="*/ 1 w 6"/>
                  <a:gd name="T5" fmla="*/ 1 h 96"/>
                  <a:gd name="T6" fmla="*/ 1 w 6"/>
                  <a:gd name="T7" fmla="*/ 1 h 96"/>
                  <a:gd name="T8" fmla="*/ 1 w 6"/>
                  <a:gd name="T9" fmla="*/ 1 h 96"/>
                  <a:gd name="T10" fmla="*/ 1 w 6"/>
                  <a:gd name="T11" fmla="*/ 1 h 96"/>
                  <a:gd name="T12" fmla="*/ 1 w 6"/>
                  <a:gd name="T13" fmla="*/ 1 h 96"/>
                  <a:gd name="T14" fmla="*/ 1 w 6"/>
                  <a:gd name="T15" fmla="*/ 1 h 96"/>
                  <a:gd name="T16" fmla="*/ 1 w 6"/>
                  <a:gd name="T17" fmla="*/ 1 h 96"/>
                  <a:gd name="T18" fmla="*/ 1 w 6"/>
                  <a:gd name="T19" fmla="*/ 12 h 96"/>
                  <a:gd name="T20" fmla="*/ 1 w 6"/>
                  <a:gd name="T21" fmla="*/ 12 h 96"/>
                  <a:gd name="T22" fmla="*/ 1 w 6"/>
                  <a:gd name="T23" fmla="*/ 12 h 96"/>
                  <a:gd name="T24" fmla="*/ 1 w 6"/>
                  <a:gd name="T25" fmla="*/ 12 h 96"/>
                  <a:gd name="T26" fmla="*/ 1 w 6"/>
                  <a:gd name="T27" fmla="*/ 12 h 96"/>
                  <a:gd name="T28" fmla="*/ 1 w 6"/>
                  <a:gd name="T29" fmla="*/ 12 h 96"/>
                  <a:gd name="T30" fmla="*/ 1 w 6"/>
                  <a:gd name="T31" fmla="*/ 12 h 96"/>
                  <a:gd name="T32" fmla="*/ 0 w 6"/>
                  <a:gd name="T33" fmla="*/ 12 h 96"/>
                  <a:gd name="T34" fmla="*/ 0 w 6"/>
                  <a:gd name="T35" fmla="*/ 12 h 96"/>
                  <a:gd name="T36" fmla="*/ 0 w 6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55" name="Freeform 2081"/>
              <p:cNvSpPr>
                <a:spLocks/>
              </p:cNvSpPr>
              <p:nvPr/>
            </p:nvSpPr>
            <p:spPr bwMode="auto">
              <a:xfrm>
                <a:off x="2805" y="1802"/>
                <a:ext cx="4" cy="48"/>
              </a:xfrm>
              <a:custGeom>
                <a:avLst/>
                <a:gdLst>
                  <a:gd name="T0" fmla="*/ 0 w 7"/>
                  <a:gd name="T1" fmla="*/ 0 h 96"/>
                  <a:gd name="T2" fmla="*/ 1 w 7"/>
                  <a:gd name="T3" fmla="*/ 0 h 96"/>
                  <a:gd name="T4" fmla="*/ 1 w 7"/>
                  <a:gd name="T5" fmla="*/ 1 h 96"/>
                  <a:gd name="T6" fmla="*/ 1 w 7"/>
                  <a:gd name="T7" fmla="*/ 1 h 96"/>
                  <a:gd name="T8" fmla="*/ 1 w 7"/>
                  <a:gd name="T9" fmla="*/ 1 h 96"/>
                  <a:gd name="T10" fmla="*/ 1 w 7"/>
                  <a:gd name="T11" fmla="*/ 1 h 96"/>
                  <a:gd name="T12" fmla="*/ 1 w 7"/>
                  <a:gd name="T13" fmla="*/ 1 h 96"/>
                  <a:gd name="T14" fmla="*/ 1 w 7"/>
                  <a:gd name="T15" fmla="*/ 1 h 96"/>
                  <a:gd name="T16" fmla="*/ 1 w 7"/>
                  <a:gd name="T17" fmla="*/ 1 h 96"/>
                  <a:gd name="T18" fmla="*/ 1 w 7"/>
                  <a:gd name="T19" fmla="*/ 12 h 96"/>
                  <a:gd name="T20" fmla="*/ 1 w 7"/>
                  <a:gd name="T21" fmla="*/ 12 h 96"/>
                  <a:gd name="T22" fmla="*/ 1 w 7"/>
                  <a:gd name="T23" fmla="*/ 12 h 96"/>
                  <a:gd name="T24" fmla="*/ 1 w 7"/>
                  <a:gd name="T25" fmla="*/ 12 h 96"/>
                  <a:gd name="T26" fmla="*/ 1 w 7"/>
                  <a:gd name="T27" fmla="*/ 12 h 96"/>
                  <a:gd name="T28" fmla="*/ 1 w 7"/>
                  <a:gd name="T29" fmla="*/ 12 h 96"/>
                  <a:gd name="T30" fmla="*/ 1 w 7"/>
                  <a:gd name="T31" fmla="*/ 12 h 96"/>
                  <a:gd name="T32" fmla="*/ 1 w 7"/>
                  <a:gd name="T33" fmla="*/ 12 h 96"/>
                  <a:gd name="T34" fmla="*/ 0 w 7"/>
                  <a:gd name="T35" fmla="*/ 12 h 96"/>
                  <a:gd name="T36" fmla="*/ 0 w 7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96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96"/>
                    </a:lnTo>
                    <a:lnTo>
                      <a:pt x="5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56" name="Freeform 2082"/>
              <p:cNvSpPr>
                <a:spLocks/>
              </p:cNvSpPr>
              <p:nvPr/>
            </p:nvSpPr>
            <p:spPr bwMode="auto">
              <a:xfrm>
                <a:off x="2809" y="1803"/>
                <a:ext cx="3" cy="47"/>
              </a:xfrm>
              <a:custGeom>
                <a:avLst/>
                <a:gdLst>
                  <a:gd name="T0" fmla="*/ 0 w 6"/>
                  <a:gd name="T1" fmla="*/ 0 h 94"/>
                  <a:gd name="T2" fmla="*/ 1 w 6"/>
                  <a:gd name="T3" fmla="*/ 0 h 94"/>
                  <a:gd name="T4" fmla="*/ 1 w 6"/>
                  <a:gd name="T5" fmla="*/ 0 h 94"/>
                  <a:gd name="T6" fmla="*/ 1 w 6"/>
                  <a:gd name="T7" fmla="*/ 0 h 94"/>
                  <a:gd name="T8" fmla="*/ 1 w 6"/>
                  <a:gd name="T9" fmla="*/ 0 h 94"/>
                  <a:gd name="T10" fmla="*/ 1 w 6"/>
                  <a:gd name="T11" fmla="*/ 12 h 94"/>
                  <a:gd name="T12" fmla="*/ 1 w 6"/>
                  <a:gd name="T13" fmla="*/ 12 h 94"/>
                  <a:gd name="T14" fmla="*/ 1 w 6"/>
                  <a:gd name="T15" fmla="*/ 12 h 94"/>
                  <a:gd name="T16" fmla="*/ 1 w 6"/>
                  <a:gd name="T17" fmla="*/ 12 h 94"/>
                  <a:gd name="T18" fmla="*/ 0 w 6"/>
                  <a:gd name="T19" fmla="*/ 12 h 94"/>
                  <a:gd name="T20" fmla="*/ 0 w 6"/>
                  <a:gd name="T21" fmla="*/ 0 h 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4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2"/>
                    </a:lnTo>
                    <a:lnTo>
                      <a:pt x="4" y="94"/>
                    </a:lnTo>
                    <a:lnTo>
                      <a:pt x="2" y="94"/>
                    </a:lnTo>
                    <a:lnTo>
                      <a:pt x="0" y="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57" name="Freeform 2083"/>
              <p:cNvSpPr>
                <a:spLocks/>
              </p:cNvSpPr>
              <p:nvPr/>
            </p:nvSpPr>
            <p:spPr bwMode="auto">
              <a:xfrm>
                <a:off x="2812" y="1803"/>
                <a:ext cx="4" cy="46"/>
              </a:xfrm>
              <a:custGeom>
                <a:avLst/>
                <a:gdLst>
                  <a:gd name="T0" fmla="*/ 0 w 8"/>
                  <a:gd name="T1" fmla="*/ 0 h 92"/>
                  <a:gd name="T2" fmla="*/ 1 w 8"/>
                  <a:gd name="T3" fmla="*/ 0 h 92"/>
                  <a:gd name="T4" fmla="*/ 1 w 8"/>
                  <a:gd name="T5" fmla="*/ 0 h 92"/>
                  <a:gd name="T6" fmla="*/ 1 w 8"/>
                  <a:gd name="T7" fmla="*/ 0 h 92"/>
                  <a:gd name="T8" fmla="*/ 1 w 8"/>
                  <a:gd name="T9" fmla="*/ 0 h 92"/>
                  <a:gd name="T10" fmla="*/ 1 w 8"/>
                  <a:gd name="T11" fmla="*/ 12 h 92"/>
                  <a:gd name="T12" fmla="*/ 1 w 8"/>
                  <a:gd name="T13" fmla="*/ 12 h 92"/>
                  <a:gd name="T14" fmla="*/ 1 w 8"/>
                  <a:gd name="T15" fmla="*/ 12 h 92"/>
                  <a:gd name="T16" fmla="*/ 1 w 8"/>
                  <a:gd name="T17" fmla="*/ 12 h 92"/>
                  <a:gd name="T18" fmla="*/ 0 w 8"/>
                  <a:gd name="T19" fmla="*/ 12 h 92"/>
                  <a:gd name="T20" fmla="*/ 0 w 8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2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2"/>
                    </a:lnTo>
                    <a:lnTo>
                      <a:pt x="6" y="92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58" name="Freeform 2084"/>
              <p:cNvSpPr>
                <a:spLocks/>
              </p:cNvSpPr>
              <p:nvPr/>
            </p:nvSpPr>
            <p:spPr bwMode="auto">
              <a:xfrm>
                <a:off x="2816" y="1803"/>
                <a:ext cx="3" cy="46"/>
              </a:xfrm>
              <a:custGeom>
                <a:avLst/>
                <a:gdLst>
                  <a:gd name="T0" fmla="*/ 0 w 6"/>
                  <a:gd name="T1" fmla="*/ 0 h 92"/>
                  <a:gd name="T2" fmla="*/ 1 w 6"/>
                  <a:gd name="T3" fmla="*/ 0 h 92"/>
                  <a:gd name="T4" fmla="*/ 1 w 6"/>
                  <a:gd name="T5" fmla="*/ 0 h 92"/>
                  <a:gd name="T6" fmla="*/ 1 w 6"/>
                  <a:gd name="T7" fmla="*/ 0 h 92"/>
                  <a:gd name="T8" fmla="*/ 1 w 6"/>
                  <a:gd name="T9" fmla="*/ 0 h 92"/>
                  <a:gd name="T10" fmla="*/ 1 w 6"/>
                  <a:gd name="T11" fmla="*/ 12 h 92"/>
                  <a:gd name="T12" fmla="*/ 1 w 6"/>
                  <a:gd name="T13" fmla="*/ 12 h 92"/>
                  <a:gd name="T14" fmla="*/ 1 w 6"/>
                  <a:gd name="T15" fmla="*/ 12 h 92"/>
                  <a:gd name="T16" fmla="*/ 1 w 6"/>
                  <a:gd name="T17" fmla="*/ 12 h 92"/>
                  <a:gd name="T18" fmla="*/ 0 w 6"/>
                  <a:gd name="T19" fmla="*/ 12 h 92"/>
                  <a:gd name="T20" fmla="*/ 0 w 6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2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2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59" name="Freeform 2085"/>
              <p:cNvSpPr>
                <a:spLocks/>
              </p:cNvSpPr>
              <p:nvPr/>
            </p:nvSpPr>
            <p:spPr bwMode="auto">
              <a:xfrm>
                <a:off x="2819" y="1803"/>
                <a:ext cx="4" cy="46"/>
              </a:xfrm>
              <a:custGeom>
                <a:avLst/>
                <a:gdLst>
                  <a:gd name="T0" fmla="*/ 0 w 7"/>
                  <a:gd name="T1" fmla="*/ 0 h 92"/>
                  <a:gd name="T2" fmla="*/ 1 w 7"/>
                  <a:gd name="T3" fmla="*/ 0 h 92"/>
                  <a:gd name="T4" fmla="*/ 1 w 7"/>
                  <a:gd name="T5" fmla="*/ 0 h 92"/>
                  <a:gd name="T6" fmla="*/ 1 w 7"/>
                  <a:gd name="T7" fmla="*/ 0 h 92"/>
                  <a:gd name="T8" fmla="*/ 1 w 7"/>
                  <a:gd name="T9" fmla="*/ 0 h 92"/>
                  <a:gd name="T10" fmla="*/ 1 w 7"/>
                  <a:gd name="T11" fmla="*/ 12 h 92"/>
                  <a:gd name="T12" fmla="*/ 1 w 7"/>
                  <a:gd name="T13" fmla="*/ 12 h 92"/>
                  <a:gd name="T14" fmla="*/ 1 w 7"/>
                  <a:gd name="T15" fmla="*/ 12 h 92"/>
                  <a:gd name="T16" fmla="*/ 1 w 7"/>
                  <a:gd name="T17" fmla="*/ 12 h 92"/>
                  <a:gd name="T18" fmla="*/ 0 w 7"/>
                  <a:gd name="T19" fmla="*/ 12 h 92"/>
                  <a:gd name="T20" fmla="*/ 0 w 7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9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92"/>
                    </a:lnTo>
                    <a:lnTo>
                      <a:pt x="5" y="92"/>
                    </a:lnTo>
                    <a:lnTo>
                      <a:pt x="3" y="92"/>
                    </a:lnTo>
                    <a:lnTo>
                      <a:pt x="1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60" name="Freeform 2086"/>
              <p:cNvSpPr>
                <a:spLocks/>
              </p:cNvSpPr>
              <p:nvPr/>
            </p:nvSpPr>
            <p:spPr bwMode="auto">
              <a:xfrm>
                <a:off x="2823" y="1803"/>
                <a:ext cx="2" cy="46"/>
              </a:xfrm>
              <a:custGeom>
                <a:avLst/>
                <a:gdLst>
                  <a:gd name="T0" fmla="*/ 0 w 6"/>
                  <a:gd name="T1" fmla="*/ 0 h 92"/>
                  <a:gd name="T2" fmla="*/ 0 w 6"/>
                  <a:gd name="T3" fmla="*/ 0 h 92"/>
                  <a:gd name="T4" fmla="*/ 0 w 6"/>
                  <a:gd name="T5" fmla="*/ 0 h 92"/>
                  <a:gd name="T6" fmla="*/ 0 w 6"/>
                  <a:gd name="T7" fmla="*/ 0 h 92"/>
                  <a:gd name="T8" fmla="*/ 0 w 6"/>
                  <a:gd name="T9" fmla="*/ 0 h 92"/>
                  <a:gd name="T10" fmla="*/ 0 w 6"/>
                  <a:gd name="T11" fmla="*/ 12 h 92"/>
                  <a:gd name="T12" fmla="*/ 0 w 6"/>
                  <a:gd name="T13" fmla="*/ 12 h 92"/>
                  <a:gd name="T14" fmla="*/ 0 w 6"/>
                  <a:gd name="T15" fmla="*/ 12 h 92"/>
                  <a:gd name="T16" fmla="*/ 0 w 6"/>
                  <a:gd name="T17" fmla="*/ 12 h 92"/>
                  <a:gd name="T18" fmla="*/ 0 w 6"/>
                  <a:gd name="T19" fmla="*/ 12 h 92"/>
                  <a:gd name="T20" fmla="*/ 0 w 6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2"/>
                    </a:lnTo>
                    <a:lnTo>
                      <a:pt x="4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61" name="Freeform 2087"/>
              <p:cNvSpPr>
                <a:spLocks/>
              </p:cNvSpPr>
              <p:nvPr/>
            </p:nvSpPr>
            <p:spPr bwMode="auto">
              <a:xfrm>
                <a:off x="2825" y="1803"/>
                <a:ext cx="4" cy="46"/>
              </a:xfrm>
              <a:custGeom>
                <a:avLst/>
                <a:gdLst>
                  <a:gd name="T0" fmla="*/ 0 w 8"/>
                  <a:gd name="T1" fmla="*/ 0 h 92"/>
                  <a:gd name="T2" fmla="*/ 1 w 8"/>
                  <a:gd name="T3" fmla="*/ 0 h 92"/>
                  <a:gd name="T4" fmla="*/ 1 w 8"/>
                  <a:gd name="T5" fmla="*/ 0 h 92"/>
                  <a:gd name="T6" fmla="*/ 1 w 8"/>
                  <a:gd name="T7" fmla="*/ 0 h 92"/>
                  <a:gd name="T8" fmla="*/ 1 w 8"/>
                  <a:gd name="T9" fmla="*/ 0 h 92"/>
                  <a:gd name="T10" fmla="*/ 1 w 8"/>
                  <a:gd name="T11" fmla="*/ 0 h 92"/>
                  <a:gd name="T12" fmla="*/ 1 w 8"/>
                  <a:gd name="T13" fmla="*/ 0 h 92"/>
                  <a:gd name="T14" fmla="*/ 1 w 8"/>
                  <a:gd name="T15" fmla="*/ 1 h 92"/>
                  <a:gd name="T16" fmla="*/ 1 w 8"/>
                  <a:gd name="T17" fmla="*/ 1 h 92"/>
                  <a:gd name="T18" fmla="*/ 1 w 8"/>
                  <a:gd name="T19" fmla="*/ 12 h 92"/>
                  <a:gd name="T20" fmla="*/ 1 w 8"/>
                  <a:gd name="T21" fmla="*/ 12 h 92"/>
                  <a:gd name="T22" fmla="*/ 1 w 8"/>
                  <a:gd name="T23" fmla="*/ 12 h 92"/>
                  <a:gd name="T24" fmla="*/ 1 w 8"/>
                  <a:gd name="T25" fmla="*/ 12 h 92"/>
                  <a:gd name="T26" fmla="*/ 1 w 8"/>
                  <a:gd name="T27" fmla="*/ 12 h 92"/>
                  <a:gd name="T28" fmla="*/ 1 w 8"/>
                  <a:gd name="T29" fmla="*/ 12 h 92"/>
                  <a:gd name="T30" fmla="*/ 1 w 8"/>
                  <a:gd name="T31" fmla="*/ 12 h 92"/>
                  <a:gd name="T32" fmla="*/ 1 w 8"/>
                  <a:gd name="T33" fmla="*/ 12 h 92"/>
                  <a:gd name="T34" fmla="*/ 0 w 8"/>
                  <a:gd name="T35" fmla="*/ 12 h 92"/>
                  <a:gd name="T36" fmla="*/ 0 w 8"/>
                  <a:gd name="T37" fmla="*/ 0 h 9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92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92"/>
                    </a:lnTo>
                    <a:lnTo>
                      <a:pt x="6" y="92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62" name="Freeform 2088"/>
              <p:cNvSpPr>
                <a:spLocks/>
              </p:cNvSpPr>
              <p:nvPr/>
            </p:nvSpPr>
            <p:spPr bwMode="auto">
              <a:xfrm>
                <a:off x="2829" y="1804"/>
                <a:ext cx="3" cy="44"/>
              </a:xfrm>
              <a:custGeom>
                <a:avLst/>
                <a:gdLst>
                  <a:gd name="T0" fmla="*/ 0 w 5"/>
                  <a:gd name="T1" fmla="*/ 0 h 88"/>
                  <a:gd name="T2" fmla="*/ 1 w 5"/>
                  <a:gd name="T3" fmla="*/ 0 h 88"/>
                  <a:gd name="T4" fmla="*/ 1 w 5"/>
                  <a:gd name="T5" fmla="*/ 0 h 88"/>
                  <a:gd name="T6" fmla="*/ 1 w 5"/>
                  <a:gd name="T7" fmla="*/ 0 h 88"/>
                  <a:gd name="T8" fmla="*/ 1 w 5"/>
                  <a:gd name="T9" fmla="*/ 0 h 88"/>
                  <a:gd name="T10" fmla="*/ 1 w 5"/>
                  <a:gd name="T11" fmla="*/ 11 h 88"/>
                  <a:gd name="T12" fmla="*/ 1 w 5"/>
                  <a:gd name="T13" fmla="*/ 11 h 88"/>
                  <a:gd name="T14" fmla="*/ 1 w 5"/>
                  <a:gd name="T15" fmla="*/ 11 h 88"/>
                  <a:gd name="T16" fmla="*/ 1 w 5"/>
                  <a:gd name="T17" fmla="*/ 11 h 88"/>
                  <a:gd name="T18" fmla="*/ 0 w 5"/>
                  <a:gd name="T19" fmla="*/ 11 h 88"/>
                  <a:gd name="T20" fmla="*/ 0 w 5"/>
                  <a:gd name="T21" fmla="*/ 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88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88"/>
                    </a:lnTo>
                    <a:lnTo>
                      <a:pt x="4" y="88"/>
                    </a:lnTo>
                    <a:lnTo>
                      <a:pt x="2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63" name="Freeform 2089"/>
              <p:cNvSpPr>
                <a:spLocks/>
              </p:cNvSpPr>
              <p:nvPr/>
            </p:nvSpPr>
            <p:spPr bwMode="auto">
              <a:xfrm>
                <a:off x="2832" y="1804"/>
                <a:ext cx="4" cy="44"/>
              </a:xfrm>
              <a:custGeom>
                <a:avLst/>
                <a:gdLst>
                  <a:gd name="T0" fmla="*/ 0 w 8"/>
                  <a:gd name="T1" fmla="*/ 0 h 88"/>
                  <a:gd name="T2" fmla="*/ 1 w 8"/>
                  <a:gd name="T3" fmla="*/ 0 h 88"/>
                  <a:gd name="T4" fmla="*/ 1 w 8"/>
                  <a:gd name="T5" fmla="*/ 0 h 88"/>
                  <a:gd name="T6" fmla="*/ 1 w 8"/>
                  <a:gd name="T7" fmla="*/ 0 h 88"/>
                  <a:gd name="T8" fmla="*/ 1 w 8"/>
                  <a:gd name="T9" fmla="*/ 0 h 88"/>
                  <a:gd name="T10" fmla="*/ 1 w 8"/>
                  <a:gd name="T11" fmla="*/ 11 h 88"/>
                  <a:gd name="T12" fmla="*/ 1 w 8"/>
                  <a:gd name="T13" fmla="*/ 11 h 88"/>
                  <a:gd name="T14" fmla="*/ 1 w 8"/>
                  <a:gd name="T15" fmla="*/ 11 h 88"/>
                  <a:gd name="T16" fmla="*/ 1 w 8"/>
                  <a:gd name="T17" fmla="*/ 11 h 88"/>
                  <a:gd name="T18" fmla="*/ 0 w 8"/>
                  <a:gd name="T19" fmla="*/ 11 h 88"/>
                  <a:gd name="T20" fmla="*/ 0 w 8"/>
                  <a:gd name="T21" fmla="*/ 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88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8"/>
                    </a:lnTo>
                    <a:lnTo>
                      <a:pt x="6" y="88"/>
                    </a:lnTo>
                    <a:lnTo>
                      <a:pt x="4" y="88"/>
                    </a:lnTo>
                    <a:lnTo>
                      <a:pt x="2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64" name="Freeform 2090"/>
              <p:cNvSpPr>
                <a:spLocks/>
              </p:cNvSpPr>
              <p:nvPr/>
            </p:nvSpPr>
            <p:spPr bwMode="auto">
              <a:xfrm>
                <a:off x="2836" y="1804"/>
                <a:ext cx="3" cy="44"/>
              </a:xfrm>
              <a:custGeom>
                <a:avLst/>
                <a:gdLst>
                  <a:gd name="T0" fmla="*/ 0 w 6"/>
                  <a:gd name="T1" fmla="*/ 0 h 88"/>
                  <a:gd name="T2" fmla="*/ 1 w 6"/>
                  <a:gd name="T3" fmla="*/ 0 h 88"/>
                  <a:gd name="T4" fmla="*/ 1 w 6"/>
                  <a:gd name="T5" fmla="*/ 0 h 88"/>
                  <a:gd name="T6" fmla="*/ 1 w 6"/>
                  <a:gd name="T7" fmla="*/ 0 h 88"/>
                  <a:gd name="T8" fmla="*/ 1 w 6"/>
                  <a:gd name="T9" fmla="*/ 0 h 88"/>
                  <a:gd name="T10" fmla="*/ 1 w 6"/>
                  <a:gd name="T11" fmla="*/ 11 h 88"/>
                  <a:gd name="T12" fmla="*/ 1 w 6"/>
                  <a:gd name="T13" fmla="*/ 11 h 88"/>
                  <a:gd name="T14" fmla="*/ 1 w 6"/>
                  <a:gd name="T15" fmla="*/ 11 h 88"/>
                  <a:gd name="T16" fmla="*/ 1 w 6"/>
                  <a:gd name="T17" fmla="*/ 11 h 88"/>
                  <a:gd name="T18" fmla="*/ 0 w 6"/>
                  <a:gd name="T19" fmla="*/ 11 h 88"/>
                  <a:gd name="T20" fmla="*/ 0 w 6"/>
                  <a:gd name="T21" fmla="*/ 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88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88"/>
                    </a:lnTo>
                    <a:lnTo>
                      <a:pt x="4" y="88"/>
                    </a:lnTo>
                    <a:lnTo>
                      <a:pt x="2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65" name="Freeform 2091"/>
              <p:cNvSpPr>
                <a:spLocks/>
              </p:cNvSpPr>
              <p:nvPr/>
            </p:nvSpPr>
            <p:spPr bwMode="auto">
              <a:xfrm>
                <a:off x="2839" y="1804"/>
                <a:ext cx="4" cy="44"/>
              </a:xfrm>
              <a:custGeom>
                <a:avLst/>
                <a:gdLst>
                  <a:gd name="T0" fmla="*/ 0 w 8"/>
                  <a:gd name="T1" fmla="*/ 0 h 88"/>
                  <a:gd name="T2" fmla="*/ 1 w 8"/>
                  <a:gd name="T3" fmla="*/ 0 h 88"/>
                  <a:gd name="T4" fmla="*/ 1 w 8"/>
                  <a:gd name="T5" fmla="*/ 0 h 88"/>
                  <a:gd name="T6" fmla="*/ 1 w 8"/>
                  <a:gd name="T7" fmla="*/ 0 h 88"/>
                  <a:gd name="T8" fmla="*/ 1 w 8"/>
                  <a:gd name="T9" fmla="*/ 0 h 88"/>
                  <a:gd name="T10" fmla="*/ 1 w 8"/>
                  <a:gd name="T11" fmla="*/ 11 h 88"/>
                  <a:gd name="T12" fmla="*/ 1 w 8"/>
                  <a:gd name="T13" fmla="*/ 11 h 88"/>
                  <a:gd name="T14" fmla="*/ 1 w 8"/>
                  <a:gd name="T15" fmla="*/ 11 h 88"/>
                  <a:gd name="T16" fmla="*/ 1 w 8"/>
                  <a:gd name="T17" fmla="*/ 11 h 88"/>
                  <a:gd name="T18" fmla="*/ 0 w 8"/>
                  <a:gd name="T19" fmla="*/ 11 h 88"/>
                  <a:gd name="T20" fmla="*/ 0 w 8"/>
                  <a:gd name="T21" fmla="*/ 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88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8"/>
                    </a:lnTo>
                    <a:lnTo>
                      <a:pt x="6" y="88"/>
                    </a:lnTo>
                    <a:lnTo>
                      <a:pt x="4" y="88"/>
                    </a:lnTo>
                    <a:lnTo>
                      <a:pt x="2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66" name="Freeform 2092"/>
              <p:cNvSpPr>
                <a:spLocks/>
              </p:cNvSpPr>
              <p:nvPr/>
            </p:nvSpPr>
            <p:spPr bwMode="auto">
              <a:xfrm>
                <a:off x="2843" y="1805"/>
                <a:ext cx="3" cy="43"/>
              </a:xfrm>
              <a:custGeom>
                <a:avLst/>
                <a:gdLst>
                  <a:gd name="T0" fmla="*/ 0 w 5"/>
                  <a:gd name="T1" fmla="*/ 0 h 86"/>
                  <a:gd name="T2" fmla="*/ 0 w 5"/>
                  <a:gd name="T3" fmla="*/ 0 h 86"/>
                  <a:gd name="T4" fmla="*/ 1 w 5"/>
                  <a:gd name="T5" fmla="*/ 0 h 86"/>
                  <a:gd name="T6" fmla="*/ 1 w 5"/>
                  <a:gd name="T7" fmla="*/ 0 h 86"/>
                  <a:gd name="T8" fmla="*/ 1 w 5"/>
                  <a:gd name="T9" fmla="*/ 0 h 86"/>
                  <a:gd name="T10" fmla="*/ 1 w 5"/>
                  <a:gd name="T11" fmla="*/ 0 h 86"/>
                  <a:gd name="T12" fmla="*/ 1 w 5"/>
                  <a:gd name="T13" fmla="*/ 0 h 86"/>
                  <a:gd name="T14" fmla="*/ 1 w 5"/>
                  <a:gd name="T15" fmla="*/ 0 h 86"/>
                  <a:gd name="T16" fmla="*/ 1 w 5"/>
                  <a:gd name="T17" fmla="*/ 0 h 86"/>
                  <a:gd name="T18" fmla="*/ 1 w 5"/>
                  <a:gd name="T19" fmla="*/ 11 h 86"/>
                  <a:gd name="T20" fmla="*/ 1 w 5"/>
                  <a:gd name="T21" fmla="*/ 11 h 86"/>
                  <a:gd name="T22" fmla="*/ 1 w 5"/>
                  <a:gd name="T23" fmla="*/ 11 h 86"/>
                  <a:gd name="T24" fmla="*/ 1 w 5"/>
                  <a:gd name="T25" fmla="*/ 11 h 86"/>
                  <a:gd name="T26" fmla="*/ 1 w 5"/>
                  <a:gd name="T27" fmla="*/ 11 h 86"/>
                  <a:gd name="T28" fmla="*/ 1 w 5"/>
                  <a:gd name="T29" fmla="*/ 11 h 86"/>
                  <a:gd name="T30" fmla="*/ 1 w 5"/>
                  <a:gd name="T31" fmla="*/ 11 h 86"/>
                  <a:gd name="T32" fmla="*/ 0 w 5"/>
                  <a:gd name="T33" fmla="*/ 11 h 86"/>
                  <a:gd name="T34" fmla="*/ 0 w 5"/>
                  <a:gd name="T35" fmla="*/ 11 h 86"/>
                  <a:gd name="T36" fmla="*/ 0 w 5"/>
                  <a:gd name="T37" fmla="*/ 0 h 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" h="86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84"/>
                    </a:lnTo>
                    <a:lnTo>
                      <a:pt x="3" y="84"/>
                    </a:lnTo>
                    <a:lnTo>
                      <a:pt x="1" y="86"/>
                    </a:lnTo>
                    <a:lnTo>
                      <a:pt x="0" y="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67" name="Freeform 2093"/>
              <p:cNvSpPr>
                <a:spLocks/>
              </p:cNvSpPr>
              <p:nvPr/>
            </p:nvSpPr>
            <p:spPr bwMode="auto">
              <a:xfrm>
                <a:off x="2846" y="1805"/>
                <a:ext cx="4" cy="43"/>
              </a:xfrm>
              <a:custGeom>
                <a:avLst/>
                <a:gdLst>
                  <a:gd name="T0" fmla="*/ 0 w 8"/>
                  <a:gd name="T1" fmla="*/ 0 h 86"/>
                  <a:gd name="T2" fmla="*/ 1 w 8"/>
                  <a:gd name="T3" fmla="*/ 0 h 86"/>
                  <a:gd name="T4" fmla="*/ 1 w 8"/>
                  <a:gd name="T5" fmla="*/ 0 h 86"/>
                  <a:gd name="T6" fmla="*/ 1 w 8"/>
                  <a:gd name="T7" fmla="*/ 0 h 86"/>
                  <a:gd name="T8" fmla="*/ 1 w 8"/>
                  <a:gd name="T9" fmla="*/ 0 h 86"/>
                  <a:gd name="T10" fmla="*/ 1 w 8"/>
                  <a:gd name="T11" fmla="*/ 11 h 86"/>
                  <a:gd name="T12" fmla="*/ 1 w 8"/>
                  <a:gd name="T13" fmla="*/ 11 h 86"/>
                  <a:gd name="T14" fmla="*/ 1 w 8"/>
                  <a:gd name="T15" fmla="*/ 11 h 86"/>
                  <a:gd name="T16" fmla="*/ 1 w 8"/>
                  <a:gd name="T17" fmla="*/ 11 h 86"/>
                  <a:gd name="T18" fmla="*/ 0 w 8"/>
                  <a:gd name="T19" fmla="*/ 11 h 86"/>
                  <a:gd name="T20" fmla="*/ 0 w 8"/>
                  <a:gd name="T21" fmla="*/ 0 h 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8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4"/>
                    </a:lnTo>
                    <a:lnTo>
                      <a:pt x="6" y="84"/>
                    </a:lnTo>
                    <a:lnTo>
                      <a:pt x="4" y="84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68" name="Freeform 2094"/>
              <p:cNvSpPr>
                <a:spLocks/>
              </p:cNvSpPr>
              <p:nvPr/>
            </p:nvSpPr>
            <p:spPr bwMode="auto">
              <a:xfrm>
                <a:off x="2850" y="1805"/>
                <a:ext cx="2" cy="42"/>
              </a:xfrm>
              <a:custGeom>
                <a:avLst/>
                <a:gdLst>
                  <a:gd name="T0" fmla="*/ 0 w 6"/>
                  <a:gd name="T1" fmla="*/ 0 h 84"/>
                  <a:gd name="T2" fmla="*/ 0 w 6"/>
                  <a:gd name="T3" fmla="*/ 0 h 84"/>
                  <a:gd name="T4" fmla="*/ 0 w 6"/>
                  <a:gd name="T5" fmla="*/ 0 h 84"/>
                  <a:gd name="T6" fmla="*/ 0 w 6"/>
                  <a:gd name="T7" fmla="*/ 0 h 84"/>
                  <a:gd name="T8" fmla="*/ 0 w 6"/>
                  <a:gd name="T9" fmla="*/ 0 h 84"/>
                  <a:gd name="T10" fmla="*/ 0 w 6"/>
                  <a:gd name="T11" fmla="*/ 0 h 84"/>
                  <a:gd name="T12" fmla="*/ 0 w 6"/>
                  <a:gd name="T13" fmla="*/ 0 h 84"/>
                  <a:gd name="T14" fmla="*/ 0 w 6"/>
                  <a:gd name="T15" fmla="*/ 0 h 84"/>
                  <a:gd name="T16" fmla="*/ 0 w 6"/>
                  <a:gd name="T17" fmla="*/ 0 h 84"/>
                  <a:gd name="T18" fmla="*/ 0 w 6"/>
                  <a:gd name="T19" fmla="*/ 11 h 84"/>
                  <a:gd name="T20" fmla="*/ 0 w 6"/>
                  <a:gd name="T21" fmla="*/ 11 h 84"/>
                  <a:gd name="T22" fmla="*/ 0 w 6"/>
                  <a:gd name="T23" fmla="*/ 11 h 84"/>
                  <a:gd name="T24" fmla="*/ 0 w 6"/>
                  <a:gd name="T25" fmla="*/ 11 h 84"/>
                  <a:gd name="T26" fmla="*/ 0 w 6"/>
                  <a:gd name="T27" fmla="*/ 11 h 84"/>
                  <a:gd name="T28" fmla="*/ 0 w 6"/>
                  <a:gd name="T29" fmla="*/ 11 h 84"/>
                  <a:gd name="T30" fmla="*/ 0 w 6"/>
                  <a:gd name="T31" fmla="*/ 11 h 84"/>
                  <a:gd name="T32" fmla="*/ 0 w 6"/>
                  <a:gd name="T33" fmla="*/ 11 h 84"/>
                  <a:gd name="T34" fmla="*/ 0 w 6"/>
                  <a:gd name="T35" fmla="*/ 11 h 84"/>
                  <a:gd name="T36" fmla="*/ 0 w 6"/>
                  <a:gd name="T37" fmla="*/ 0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84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84"/>
                    </a:lnTo>
                    <a:lnTo>
                      <a:pt x="4" y="84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69" name="Freeform 2095"/>
              <p:cNvSpPr>
                <a:spLocks/>
              </p:cNvSpPr>
              <p:nvPr/>
            </p:nvSpPr>
            <p:spPr bwMode="auto">
              <a:xfrm>
                <a:off x="2852" y="1805"/>
                <a:ext cx="4" cy="42"/>
              </a:xfrm>
              <a:custGeom>
                <a:avLst/>
                <a:gdLst>
                  <a:gd name="T0" fmla="*/ 0 w 7"/>
                  <a:gd name="T1" fmla="*/ 0 h 84"/>
                  <a:gd name="T2" fmla="*/ 1 w 7"/>
                  <a:gd name="T3" fmla="*/ 0 h 84"/>
                  <a:gd name="T4" fmla="*/ 1 w 7"/>
                  <a:gd name="T5" fmla="*/ 1 h 84"/>
                  <a:gd name="T6" fmla="*/ 1 w 7"/>
                  <a:gd name="T7" fmla="*/ 1 h 84"/>
                  <a:gd name="T8" fmla="*/ 1 w 7"/>
                  <a:gd name="T9" fmla="*/ 1 h 84"/>
                  <a:gd name="T10" fmla="*/ 1 w 7"/>
                  <a:gd name="T11" fmla="*/ 11 h 84"/>
                  <a:gd name="T12" fmla="*/ 1 w 7"/>
                  <a:gd name="T13" fmla="*/ 11 h 84"/>
                  <a:gd name="T14" fmla="*/ 1 w 7"/>
                  <a:gd name="T15" fmla="*/ 11 h 84"/>
                  <a:gd name="T16" fmla="*/ 1 w 7"/>
                  <a:gd name="T17" fmla="*/ 11 h 84"/>
                  <a:gd name="T18" fmla="*/ 0 w 7"/>
                  <a:gd name="T19" fmla="*/ 11 h 84"/>
                  <a:gd name="T20" fmla="*/ 0 w 7"/>
                  <a:gd name="T21" fmla="*/ 0 h 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84">
                    <a:moveTo>
                      <a:pt x="0" y="0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84"/>
                    </a:lnTo>
                    <a:lnTo>
                      <a:pt x="6" y="84"/>
                    </a:lnTo>
                    <a:lnTo>
                      <a:pt x="4" y="84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70" name="Freeform 2096"/>
              <p:cNvSpPr>
                <a:spLocks/>
              </p:cNvSpPr>
              <p:nvPr/>
            </p:nvSpPr>
            <p:spPr bwMode="auto">
              <a:xfrm>
                <a:off x="2856" y="1805"/>
                <a:ext cx="3" cy="42"/>
              </a:xfrm>
              <a:custGeom>
                <a:avLst/>
                <a:gdLst>
                  <a:gd name="T0" fmla="*/ 0 w 6"/>
                  <a:gd name="T1" fmla="*/ 0 h 84"/>
                  <a:gd name="T2" fmla="*/ 1 w 6"/>
                  <a:gd name="T3" fmla="*/ 0 h 84"/>
                  <a:gd name="T4" fmla="*/ 1 w 6"/>
                  <a:gd name="T5" fmla="*/ 1 h 84"/>
                  <a:gd name="T6" fmla="*/ 1 w 6"/>
                  <a:gd name="T7" fmla="*/ 1 h 84"/>
                  <a:gd name="T8" fmla="*/ 1 w 6"/>
                  <a:gd name="T9" fmla="*/ 1 h 84"/>
                  <a:gd name="T10" fmla="*/ 1 w 6"/>
                  <a:gd name="T11" fmla="*/ 11 h 84"/>
                  <a:gd name="T12" fmla="*/ 1 w 6"/>
                  <a:gd name="T13" fmla="*/ 11 h 84"/>
                  <a:gd name="T14" fmla="*/ 1 w 6"/>
                  <a:gd name="T15" fmla="*/ 11 h 84"/>
                  <a:gd name="T16" fmla="*/ 1 w 6"/>
                  <a:gd name="T17" fmla="*/ 11 h 84"/>
                  <a:gd name="T18" fmla="*/ 0 w 6"/>
                  <a:gd name="T19" fmla="*/ 11 h 84"/>
                  <a:gd name="T20" fmla="*/ 0 w 6"/>
                  <a:gd name="T21" fmla="*/ 0 h 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84">
                    <a:moveTo>
                      <a:pt x="0" y="0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82"/>
                    </a:lnTo>
                    <a:lnTo>
                      <a:pt x="4" y="82"/>
                    </a:lnTo>
                    <a:lnTo>
                      <a:pt x="4" y="84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71" name="Freeform 2097"/>
              <p:cNvSpPr>
                <a:spLocks/>
              </p:cNvSpPr>
              <p:nvPr/>
            </p:nvSpPr>
            <p:spPr bwMode="auto">
              <a:xfrm>
                <a:off x="2859" y="1806"/>
                <a:ext cx="4" cy="40"/>
              </a:xfrm>
              <a:custGeom>
                <a:avLst/>
                <a:gdLst>
                  <a:gd name="T0" fmla="*/ 0 w 8"/>
                  <a:gd name="T1" fmla="*/ 0 h 81"/>
                  <a:gd name="T2" fmla="*/ 1 w 8"/>
                  <a:gd name="T3" fmla="*/ 0 h 81"/>
                  <a:gd name="T4" fmla="*/ 1 w 8"/>
                  <a:gd name="T5" fmla="*/ 0 h 81"/>
                  <a:gd name="T6" fmla="*/ 1 w 8"/>
                  <a:gd name="T7" fmla="*/ 0 h 81"/>
                  <a:gd name="T8" fmla="*/ 1 w 8"/>
                  <a:gd name="T9" fmla="*/ 0 h 81"/>
                  <a:gd name="T10" fmla="*/ 1 w 8"/>
                  <a:gd name="T11" fmla="*/ 0 h 81"/>
                  <a:gd name="T12" fmla="*/ 1 w 8"/>
                  <a:gd name="T13" fmla="*/ 0 h 81"/>
                  <a:gd name="T14" fmla="*/ 1 w 8"/>
                  <a:gd name="T15" fmla="*/ 0 h 81"/>
                  <a:gd name="T16" fmla="*/ 1 w 8"/>
                  <a:gd name="T17" fmla="*/ 0 h 81"/>
                  <a:gd name="T18" fmla="*/ 1 w 8"/>
                  <a:gd name="T19" fmla="*/ 10 h 81"/>
                  <a:gd name="T20" fmla="*/ 1 w 8"/>
                  <a:gd name="T21" fmla="*/ 10 h 81"/>
                  <a:gd name="T22" fmla="*/ 1 w 8"/>
                  <a:gd name="T23" fmla="*/ 10 h 81"/>
                  <a:gd name="T24" fmla="*/ 1 w 8"/>
                  <a:gd name="T25" fmla="*/ 10 h 81"/>
                  <a:gd name="T26" fmla="*/ 1 w 8"/>
                  <a:gd name="T27" fmla="*/ 10 h 81"/>
                  <a:gd name="T28" fmla="*/ 1 w 8"/>
                  <a:gd name="T29" fmla="*/ 10 h 81"/>
                  <a:gd name="T30" fmla="*/ 1 w 8"/>
                  <a:gd name="T31" fmla="*/ 10 h 81"/>
                  <a:gd name="T32" fmla="*/ 1 w 8"/>
                  <a:gd name="T33" fmla="*/ 10 h 81"/>
                  <a:gd name="T34" fmla="*/ 0 w 8"/>
                  <a:gd name="T35" fmla="*/ 10 h 81"/>
                  <a:gd name="T36" fmla="*/ 0 w 8"/>
                  <a:gd name="T37" fmla="*/ 0 h 8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81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1"/>
                    </a:lnTo>
                    <a:lnTo>
                      <a:pt x="6" y="81"/>
                    </a:lnTo>
                    <a:lnTo>
                      <a:pt x="4" y="81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72" name="Freeform 2098"/>
              <p:cNvSpPr>
                <a:spLocks/>
              </p:cNvSpPr>
              <p:nvPr/>
            </p:nvSpPr>
            <p:spPr bwMode="auto">
              <a:xfrm>
                <a:off x="2863" y="1806"/>
                <a:ext cx="3" cy="40"/>
              </a:xfrm>
              <a:custGeom>
                <a:avLst/>
                <a:gdLst>
                  <a:gd name="T0" fmla="*/ 0 w 6"/>
                  <a:gd name="T1" fmla="*/ 0 h 81"/>
                  <a:gd name="T2" fmla="*/ 1 w 6"/>
                  <a:gd name="T3" fmla="*/ 0 h 81"/>
                  <a:gd name="T4" fmla="*/ 1 w 6"/>
                  <a:gd name="T5" fmla="*/ 0 h 81"/>
                  <a:gd name="T6" fmla="*/ 1 w 6"/>
                  <a:gd name="T7" fmla="*/ 0 h 81"/>
                  <a:gd name="T8" fmla="*/ 1 w 6"/>
                  <a:gd name="T9" fmla="*/ 0 h 81"/>
                  <a:gd name="T10" fmla="*/ 1 w 6"/>
                  <a:gd name="T11" fmla="*/ 10 h 81"/>
                  <a:gd name="T12" fmla="*/ 1 w 6"/>
                  <a:gd name="T13" fmla="*/ 10 h 81"/>
                  <a:gd name="T14" fmla="*/ 1 w 6"/>
                  <a:gd name="T15" fmla="*/ 10 h 81"/>
                  <a:gd name="T16" fmla="*/ 1 w 6"/>
                  <a:gd name="T17" fmla="*/ 10 h 81"/>
                  <a:gd name="T18" fmla="*/ 0 w 6"/>
                  <a:gd name="T19" fmla="*/ 10 h 81"/>
                  <a:gd name="T20" fmla="*/ 0 w 6"/>
                  <a:gd name="T21" fmla="*/ 0 h 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81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81"/>
                    </a:lnTo>
                    <a:lnTo>
                      <a:pt x="4" y="81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73" name="Freeform 2099"/>
              <p:cNvSpPr>
                <a:spLocks/>
              </p:cNvSpPr>
              <p:nvPr/>
            </p:nvSpPr>
            <p:spPr bwMode="auto">
              <a:xfrm>
                <a:off x="2866" y="1806"/>
                <a:ext cx="4" cy="40"/>
              </a:xfrm>
              <a:custGeom>
                <a:avLst/>
                <a:gdLst>
                  <a:gd name="T0" fmla="*/ 0 w 7"/>
                  <a:gd name="T1" fmla="*/ 0 h 81"/>
                  <a:gd name="T2" fmla="*/ 1 w 7"/>
                  <a:gd name="T3" fmla="*/ 0 h 81"/>
                  <a:gd name="T4" fmla="*/ 1 w 7"/>
                  <a:gd name="T5" fmla="*/ 0 h 81"/>
                  <a:gd name="T6" fmla="*/ 1 w 7"/>
                  <a:gd name="T7" fmla="*/ 0 h 81"/>
                  <a:gd name="T8" fmla="*/ 1 w 7"/>
                  <a:gd name="T9" fmla="*/ 0 h 81"/>
                  <a:gd name="T10" fmla="*/ 1 w 7"/>
                  <a:gd name="T11" fmla="*/ 10 h 81"/>
                  <a:gd name="T12" fmla="*/ 1 w 7"/>
                  <a:gd name="T13" fmla="*/ 10 h 81"/>
                  <a:gd name="T14" fmla="*/ 1 w 7"/>
                  <a:gd name="T15" fmla="*/ 10 h 81"/>
                  <a:gd name="T16" fmla="*/ 1 w 7"/>
                  <a:gd name="T17" fmla="*/ 10 h 81"/>
                  <a:gd name="T18" fmla="*/ 0 w 7"/>
                  <a:gd name="T19" fmla="*/ 10 h 81"/>
                  <a:gd name="T20" fmla="*/ 0 w 7"/>
                  <a:gd name="T21" fmla="*/ 0 h 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81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7" y="81"/>
                    </a:lnTo>
                    <a:lnTo>
                      <a:pt x="5" y="81"/>
                    </a:lnTo>
                    <a:lnTo>
                      <a:pt x="3" y="81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74" name="Freeform 2100"/>
              <p:cNvSpPr>
                <a:spLocks/>
              </p:cNvSpPr>
              <p:nvPr/>
            </p:nvSpPr>
            <p:spPr bwMode="auto">
              <a:xfrm>
                <a:off x="2870" y="1807"/>
                <a:ext cx="3" cy="38"/>
              </a:xfrm>
              <a:custGeom>
                <a:avLst/>
                <a:gdLst>
                  <a:gd name="T0" fmla="*/ 0 w 6"/>
                  <a:gd name="T1" fmla="*/ 0 h 77"/>
                  <a:gd name="T2" fmla="*/ 1 w 6"/>
                  <a:gd name="T3" fmla="*/ 0 h 77"/>
                  <a:gd name="T4" fmla="*/ 1 w 6"/>
                  <a:gd name="T5" fmla="*/ 0 h 77"/>
                  <a:gd name="T6" fmla="*/ 1 w 6"/>
                  <a:gd name="T7" fmla="*/ 0 h 77"/>
                  <a:gd name="T8" fmla="*/ 1 w 6"/>
                  <a:gd name="T9" fmla="*/ 0 h 77"/>
                  <a:gd name="T10" fmla="*/ 1 w 6"/>
                  <a:gd name="T11" fmla="*/ 9 h 77"/>
                  <a:gd name="T12" fmla="*/ 1 w 6"/>
                  <a:gd name="T13" fmla="*/ 9 h 77"/>
                  <a:gd name="T14" fmla="*/ 1 w 6"/>
                  <a:gd name="T15" fmla="*/ 9 h 77"/>
                  <a:gd name="T16" fmla="*/ 1 w 6"/>
                  <a:gd name="T17" fmla="*/ 9 h 77"/>
                  <a:gd name="T18" fmla="*/ 0 w 6"/>
                  <a:gd name="T19" fmla="*/ 9 h 77"/>
                  <a:gd name="T20" fmla="*/ 0 w 6"/>
                  <a:gd name="T21" fmla="*/ 0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77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77"/>
                    </a:lnTo>
                    <a:lnTo>
                      <a:pt x="4" y="77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75" name="Freeform 2101"/>
              <p:cNvSpPr>
                <a:spLocks/>
              </p:cNvSpPr>
              <p:nvPr/>
            </p:nvSpPr>
            <p:spPr bwMode="auto">
              <a:xfrm>
                <a:off x="2873" y="1807"/>
                <a:ext cx="3" cy="38"/>
              </a:xfrm>
              <a:custGeom>
                <a:avLst/>
                <a:gdLst>
                  <a:gd name="T0" fmla="*/ 0 w 8"/>
                  <a:gd name="T1" fmla="*/ 0 h 77"/>
                  <a:gd name="T2" fmla="*/ 0 w 8"/>
                  <a:gd name="T3" fmla="*/ 0 h 77"/>
                  <a:gd name="T4" fmla="*/ 0 w 8"/>
                  <a:gd name="T5" fmla="*/ 0 h 77"/>
                  <a:gd name="T6" fmla="*/ 0 w 8"/>
                  <a:gd name="T7" fmla="*/ 0 h 77"/>
                  <a:gd name="T8" fmla="*/ 0 w 8"/>
                  <a:gd name="T9" fmla="*/ 0 h 77"/>
                  <a:gd name="T10" fmla="*/ 0 w 8"/>
                  <a:gd name="T11" fmla="*/ 9 h 77"/>
                  <a:gd name="T12" fmla="*/ 0 w 8"/>
                  <a:gd name="T13" fmla="*/ 9 h 77"/>
                  <a:gd name="T14" fmla="*/ 0 w 8"/>
                  <a:gd name="T15" fmla="*/ 9 h 77"/>
                  <a:gd name="T16" fmla="*/ 0 w 8"/>
                  <a:gd name="T17" fmla="*/ 9 h 77"/>
                  <a:gd name="T18" fmla="*/ 0 w 8"/>
                  <a:gd name="T19" fmla="*/ 9 h 77"/>
                  <a:gd name="T20" fmla="*/ 0 w 8"/>
                  <a:gd name="T21" fmla="*/ 0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77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77"/>
                    </a:lnTo>
                    <a:lnTo>
                      <a:pt x="6" y="77"/>
                    </a:lnTo>
                    <a:lnTo>
                      <a:pt x="4" y="77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76" name="Freeform 2102"/>
              <p:cNvSpPr>
                <a:spLocks/>
              </p:cNvSpPr>
              <p:nvPr/>
            </p:nvSpPr>
            <p:spPr bwMode="auto">
              <a:xfrm>
                <a:off x="2876" y="1807"/>
                <a:ext cx="4" cy="38"/>
              </a:xfrm>
              <a:custGeom>
                <a:avLst/>
                <a:gdLst>
                  <a:gd name="T0" fmla="*/ 0 w 7"/>
                  <a:gd name="T1" fmla="*/ 0 h 77"/>
                  <a:gd name="T2" fmla="*/ 0 w 7"/>
                  <a:gd name="T3" fmla="*/ 0 h 77"/>
                  <a:gd name="T4" fmla="*/ 1 w 7"/>
                  <a:gd name="T5" fmla="*/ 0 h 77"/>
                  <a:gd name="T6" fmla="*/ 1 w 7"/>
                  <a:gd name="T7" fmla="*/ 0 h 77"/>
                  <a:gd name="T8" fmla="*/ 1 w 7"/>
                  <a:gd name="T9" fmla="*/ 0 h 77"/>
                  <a:gd name="T10" fmla="*/ 1 w 7"/>
                  <a:gd name="T11" fmla="*/ 0 h 77"/>
                  <a:gd name="T12" fmla="*/ 1 w 7"/>
                  <a:gd name="T13" fmla="*/ 0 h 77"/>
                  <a:gd name="T14" fmla="*/ 1 w 7"/>
                  <a:gd name="T15" fmla="*/ 0 h 77"/>
                  <a:gd name="T16" fmla="*/ 1 w 7"/>
                  <a:gd name="T17" fmla="*/ 0 h 77"/>
                  <a:gd name="T18" fmla="*/ 1 w 7"/>
                  <a:gd name="T19" fmla="*/ 9 h 77"/>
                  <a:gd name="T20" fmla="*/ 1 w 7"/>
                  <a:gd name="T21" fmla="*/ 9 h 77"/>
                  <a:gd name="T22" fmla="*/ 1 w 7"/>
                  <a:gd name="T23" fmla="*/ 9 h 77"/>
                  <a:gd name="T24" fmla="*/ 1 w 7"/>
                  <a:gd name="T25" fmla="*/ 9 h 77"/>
                  <a:gd name="T26" fmla="*/ 1 w 7"/>
                  <a:gd name="T27" fmla="*/ 9 h 77"/>
                  <a:gd name="T28" fmla="*/ 1 w 7"/>
                  <a:gd name="T29" fmla="*/ 9 h 77"/>
                  <a:gd name="T30" fmla="*/ 1 w 7"/>
                  <a:gd name="T31" fmla="*/ 9 h 77"/>
                  <a:gd name="T32" fmla="*/ 0 w 7"/>
                  <a:gd name="T33" fmla="*/ 9 h 77"/>
                  <a:gd name="T34" fmla="*/ 0 w 7"/>
                  <a:gd name="T35" fmla="*/ 9 h 77"/>
                  <a:gd name="T36" fmla="*/ 0 w 7"/>
                  <a:gd name="T37" fmla="*/ 0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77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77"/>
                    </a:lnTo>
                    <a:lnTo>
                      <a:pt x="6" y="77"/>
                    </a:lnTo>
                    <a:lnTo>
                      <a:pt x="4" y="77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77" name="Freeform 2103"/>
              <p:cNvSpPr>
                <a:spLocks/>
              </p:cNvSpPr>
              <p:nvPr/>
            </p:nvSpPr>
            <p:spPr bwMode="auto">
              <a:xfrm>
                <a:off x="2880" y="1807"/>
                <a:ext cx="3" cy="38"/>
              </a:xfrm>
              <a:custGeom>
                <a:avLst/>
                <a:gdLst>
                  <a:gd name="T0" fmla="*/ 0 w 6"/>
                  <a:gd name="T1" fmla="*/ 0 h 77"/>
                  <a:gd name="T2" fmla="*/ 0 w 6"/>
                  <a:gd name="T3" fmla="*/ 0 h 77"/>
                  <a:gd name="T4" fmla="*/ 1 w 6"/>
                  <a:gd name="T5" fmla="*/ 0 h 77"/>
                  <a:gd name="T6" fmla="*/ 1 w 6"/>
                  <a:gd name="T7" fmla="*/ 0 h 77"/>
                  <a:gd name="T8" fmla="*/ 1 w 6"/>
                  <a:gd name="T9" fmla="*/ 0 h 77"/>
                  <a:gd name="T10" fmla="*/ 1 w 6"/>
                  <a:gd name="T11" fmla="*/ 9 h 77"/>
                  <a:gd name="T12" fmla="*/ 1 w 6"/>
                  <a:gd name="T13" fmla="*/ 9 h 77"/>
                  <a:gd name="T14" fmla="*/ 1 w 6"/>
                  <a:gd name="T15" fmla="*/ 9 h 77"/>
                  <a:gd name="T16" fmla="*/ 0 w 6"/>
                  <a:gd name="T17" fmla="*/ 9 h 77"/>
                  <a:gd name="T18" fmla="*/ 0 w 6"/>
                  <a:gd name="T19" fmla="*/ 9 h 77"/>
                  <a:gd name="T20" fmla="*/ 0 w 6"/>
                  <a:gd name="T21" fmla="*/ 0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77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75"/>
                    </a:lnTo>
                    <a:lnTo>
                      <a:pt x="4" y="75"/>
                    </a:lnTo>
                    <a:lnTo>
                      <a:pt x="2" y="75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78" name="Freeform 2104"/>
              <p:cNvSpPr>
                <a:spLocks/>
              </p:cNvSpPr>
              <p:nvPr/>
            </p:nvSpPr>
            <p:spPr bwMode="auto">
              <a:xfrm>
                <a:off x="2883" y="1808"/>
                <a:ext cx="4" cy="36"/>
              </a:xfrm>
              <a:custGeom>
                <a:avLst/>
                <a:gdLst>
                  <a:gd name="T0" fmla="*/ 0 w 8"/>
                  <a:gd name="T1" fmla="*/ 0 h 73"/>
                  <a:gd name="T2" fmla="*/ 0 w 8"/>
                  <a:gd name="T3" fmla="*/ 0 h 73"/>
                  <a:gd name="T4" fmla="*/ 1 w 8"/>
                  <a:gd name="T5" fmla="*/ 0 h 73"/>
                  <a:gd name="T6" fmla="*/ 1 w 8"/>
                  <a:gd name="T7" fmla="*/ 0 h 73"/>
                  <a:gd name="T8" fmla="*/ 1 w 8"/>
                  <a:gd name="T9" fmla="*/ 0 h 73"/>
                  <a:gd name="T10" fmla="*/ 1 w 8"/>
                  <a:gd name="T11" fmla="*/ 0 h 73"/>
                  <a:gd name="T12" fmla="*/ 1 w 8"/>
                  <a:gd name="T13" fmla="*/ 0 h 73"/>
                  <a:gd name="T14" fmla="*/ 1 w 8"/>
                  <a:gd name="T15" fmla="*/ 0 h 73"/>
                  <a:gd name="T16" fmla="*/ 1 w 8"/>
                  <a:gd name="T17" fmla="*/ 0 h 73"/>
                  <a:gd name="T18" fmla="*/ 1 w 8"/>
                  <a:gd name="T19" fmla="*/ 9 h 73"/>
                  <a:gd name="T20" fmla="*/ 1 w 8"/>
                  <a:gd name="T21" fmla="*/ 9 h 73"/>
                  <a:gd name="T22" fmla="*/ 1 w 8"/>
                  <a:gd name="T23" fmla="*/ 9 h 73"/>
                  <a:gd name="T24" fmla="*/ 1 w 8"/>
                  <a:gd name="T25" fmla="*/ 9 h 73"/>
                  <a:gd name="T26" fmla="*/ 1 w 8"/>
                  <a:gd name="T27" fmla="*/ 9 h 73"/>
                  <a:gd name="T28" fmla="*/ 1 w 8"/>
                  <a:gd name="T29" fmla="*/ 9 h 73"/>
                  <a:gd name="T30" fmla="*/ 1 w 8"/>
                  <a:gd name="T31" fmla="*/ 9 h 73"/>
                  <a:gd name="T32" fmla="*/ 0 w 8"/>
                  <a:gd name="T33" fmla="*/ 9 h 73"/>
                  <a:gd name="T34" fmla="*/ 0 w 8"/>
                  <a:gd name="T35" fmla="*/ 9 h 73"/>
                  <a:gd name="T36" fmla="*/ 0 w 8"/>
                  <a:gd name="T37" fmla="*/ 0 h 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73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73"/>
                    </a:lnTo>
                    <a:lnTo>
                      <a:pt x="6" y="73"/>
                    </a:lnTo>
                    <a:lnTo>
                      <a:pt x="4" y="73"/>
                    </a:lnTo>
                    <a:lnTo>
                      <a:pt x="2" y="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79" name="Freeform 2105"/>
              <p:cNvSpPr>
                <a:spLocks/>
              </p:cNvSpPr>
              <p:nvPr/>
            </p:nvSpPr>
            <p:spPr bwMode="auto">
              <a:xfrm>
                <a:off x="2887" y="1808"/>
                <a:ext cx="3" cy="36"/>
              </a:xfrm>
              <a:custGeom>
                <a:avLst/>
                <a:gdLst>
                  <a:gd name="T0" fmla="*/ 0 w 6"/>
                  <a:gd name="T1" fmla="*/ 0 h 73"/>
                  <a:gd name="T2" fmla="*/ 0 w 6"/>
                  <a:gd name="T3" fmla="*/ 0 h 73"/>
                  <a:gd name="T4" fmla="*/ 1 w 6"/>
                  <a:gd name="T5" fmla="*/ 0 h 73"/>
                  <a:gd name="T6" fmla="*/ 1 w 6"/>
                  <a:gd name="T7" fmla="*/ 0 h 73"/>
                  <a:gd name="T8" fmla="*/ 1 w 6"/>
                  <a:gd name="T9" fmla="*/ 0 h 73"/>
                  <a:gd name="T10" fmla="*/ 1 w 6"/>
                  <a:gd name="T11" fmla="*/ 8 h 73"/>
                  <a:gd name="T12" fmla="*/ 1 w 6"/>
                  <a:gd name="T13" fmla="*/ 9 h 73"/>
                  <a:gd name="T14" fmla="*/ 1 w 6"/>
                  <a:gd name="T15" fmla="*/ 9 h 73"/>
                  <a:gd name="T16" fmla="*/ 0 w 6"/>
                  <a:gd name="T17" fmla="*/ 9 h 73"/>
                  <a:gd name="T18" fmla="*/ 0 w 6"/>
                  <a:gd name="T19" fmla="*/ 9 h 73"/>
                  <a:gd name="T20" fmla="*/ 0 w 6"/>
                  <a:gd name="T21" fmla="*/ 0 h 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73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71"/>
                    </a:lnTo>
                    <a:lnTo>
                      <a:pt x="4" y="73"/>
                    </a:lnTo>
                    <a:lnTo>
                      <a:pt x="2" y="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80" name="Freeform 2106"/>
              <p:cNvSpPr>
                <a:spLocks/>
              </p:cNvSpPr>
              <p:nvPr/>
            </p:nvSpPr>
            <p:spPr bwMode="auto">
              <a:xfrm>
                <a:off x="2890" y="1809"/>
                <a:ext cx="3" cy="34"/>
              </a:xfrm>
              <a:custGeom>
                <a:avLst/>
                <a:gdLst>
                  <a:gd name="T0" fmla="*/ 0 w 5"/>
                  <a:gd name="T1" fmla="*/ 0 h 69"/>
                  <a:gd name="T2" fmla="*/ 0 w 5"/>
                  <a:gd name="T3" fmla="*/ 0 h 69"/>
                  <a:gd name="T4" fmla="*/ 1 w 5"/>
                  <a:gd name="T5" fmla="*/ 0 h 69"/>
                  <a:gd name="T6" fmla="*/ 1 w 5"/>
                  <a:gd name="T7" fmla="*/ 0 h 69"/>
                  <a:gd name="T8" fmla="*/ 1 w 5"/>
                  <a:gd name="T9" fmla="*/ 0 h 69"/>
                  <a:gd name="T10" fmla="*/ 1 w 5"/>
                  <a:gd name="T11" fmla="*/ 0 h 69"/>
                  <a:gd name="T12" fmla="*/ 1 w 5"/>
                  <a:gd name="T13" fmla="*/ 0 h 69"/>
                  <a:gd name="T14" fmla="*/ 1 w 5"/>
                  <a:gd name="T15" fmla="*/ 0 h 69"/>
                  <a:gd name="T16" fmla="*/ 1 w 5"/>
                  <a:gd name="T17" fmla="*/ 0 h 69"/>
                  <a:gd name="T18" fmla="*/ 1 w 5"/>
                  <a:gd name="T19" fmla="*/ 8 h 69"/>
                  <a:gd name="T20" fmla="*/ 1 w 5"/>
                  <a:gd name="T21" fmla="*/ 8 h 69"/>
                  <a:gd name="T22" fmla="*/ 1 w 5"/>
                  <a:gd name="T23" fmla="*/ 8 h 69"/>
                  <a:gd name="T24" fmla="*/ 1 w 5"/>
                  <a:gd name="T25" fmla="*/ 8 h 69"/>
                  <a:gd name="T26" fmla="*/ 1 w 5"/>
                  <a:gd name="T27" fmla="*/ 8 h 69"/>
                  <a:gd name="T28" fmla="*/ 1 w 5"/>
                  <a:gd name="T29" fmla="*/ 8 h 69"/>
                  <a:gd name="T30" fmla="*/ 1 w 5"/>
                  <a:gd name="T31" fmla="*/ 8 h 69"/>
                  <a:gd name="T32" fmla="*/ 0 w 5"/>
                  <a:gd name="T33" fmla="*/ 8 h 69"/>
                  <a:gd name="T34" fmla="*/ 0 w 5"/>
                  <a:gd name="T35" fmla="*/ 8 h 69"/>
                  <a:gd name="T36" fmla="*/ 0 w 5"/>
                  <a:gd name="T37" fmla="*/ 0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" h="69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69"/>
                    </a:lnTo>
                    <a:lnTo>
                      <a:pt x="3" y="69"/>
                    </a:lnTo>
                    <a:lnTo>
                      <a:pt x="2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81" name="Freeform 2107"/>
              <p:cNvSpPr>
                <a:spLocks/>
              </p:cNvSpPr>
              <p:nvPr/>
            </p:nvSpPr>
            <p:spPr bwMode="auto">
              <a:xfrm>
                <a:off x="2893" y="1809"/>
                <a:ext cx="4" cy="34"/>
              </a:xfrm>
              <a:custGeom>
                <a:avLst/>
                <a:gdLst>
                  <a:gd name="T0" fmla="*/ 0 w 8"/>
                  <a:gd name="T1" fmla="*/ 0 h 69"/>
                  <a:gd name="T2" fmla="*/ 1 w 8"/>
                  <a:gd name="T3" fmla="*/ 0 h 69"/>
                  <a:gd name="T4" fmla="*/ 1 w 8"/>
                  <a:gd name="T5" fmla="*/ 0 h 69"/>
                  <a:gd name="T6" fmla="*/ 1 w 8"/>
                  <a:gd name="T7" fmla="*/ 0 h 69"/>
                  <a:gd name="T8" fmla="*/ 1 w 8"/>
                  <a:gd name="T9" fmla="*/ 0 h 69"/>
                  <a:gd name="T10" fmla="*/ 1 w 8"/>
                  <a:gd name="T11" fmla="*/ 0 h 69"/>
                  <a:gd name="T12" fmla="*/ 1 w 8"/>
                  <a:gd name="T13" fmla="*/ 0 h 69"/>
                  <a:gd name="T14" fmla="*/ 1 w 8"/>
                  <a:gd name="T15" fmla="*/ 0 h 69"/>
                  <a:gd name="T16" fmla="*/ 1 w 8"/>
                  <a:gd name="T17" fmla="*/ 0 h 69"/>
                  <a:gd name="T18" fmla="*/ 1 w 8"/>
                  <a:gd name="T19" fmla="*/ 8 h 69"/>
                  <a:gd name="T20" fmla="*/ 1 w 8"/>
                  <a:gd name="T21" fmla="*/ 8 h 69"/>
                  <a:gd name="T22" fmla="*/ 1 w 8"/>
                  <a:gd name="T23" fmla="*/ 8 h 69"/>
                  <a:gd name="T24" fmla="*/ 1 w 8"/>
                  <a:gd name="T25" fmla="*/ 8 h 69"/>
                  <a:gd name="T26" fmla="*/ 1 w 8"/>
                  <a:gd name="T27" fmla="*/ 8 h 69"/>
                  <a:gd name="T28" fmla="*/ 1 w 8"/>
                  <a:gd name="T29" fmla="*/ 8 h 69"/>
                  <a:gd name="T30" fmla="*/ 1 w 8"/>
                  <a:gd name="T31" fmla="*/ 8 h 69"/>
                  <a:gd name="T32" fmla="*/ 1 w 8"/>
                  <a:gd name="T33" fmla="*/ 8 h 69"/>
                  <a:gd name="T34" fmla="*/ 0 w 8"/>
                  <a:gd name="T35" fmla="*/ 8 h 69"/>
                  <a:gd name="T36" fmla="*/ 0 w 8"/>
                  <a:gd name="T37" fmla="*/ 0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69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69"/>
                    </a:lnTo>
                    <a:lnTo>
                      <a:pt x="6" y="69"/>
                    </a:lnTo>
                    <a:lnTo>
                      <a:pt x="4" y="69"/>
                    </a:lnTo>
                    <a:lnTo>
                      <a:pt x="2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82" name="Freeform 2108"/>
              <p:cNvSpPr>
                <a:spLocks/>
              </p:cNvSpPr>
              <p:nvPr/>
            </p:nvSpPr>
            <p:spPr bwMode="auto">
              <a:xfrm>
                <a:off x="2897" y="1810"/>
                <a:ext cx="2" cy="33"/>
              </a:xfrm>
              <a:custGeom>
                <a:avLst/>
                <a:gdLst>
                  <a:gd name="T0" fmla="*/ 0 w 6"/>
                  <a:gd name="T1" fmla="*/ 0 h 67"/>
                  <a:gd name="T2" fmla="*/ 0 w 6"/>
                  <a:gd name="T3" fmla="*/ 0 h 67"/>
                  <a:gd name="T4" fmla="*/ 0 w 6"/>
                  <a:gd name="T5" fmla="*/ 0 h 67"/>
                  <a:gd name="T6" fmla="*/ 0 w 6"/>
                  <a:gd name="T7" fmla="*/ 0 h 67"/>
                  <a:gd name="T8" fmla="*/ 0 w 6"/>
                  <a:gd name="T9" fmla="*/ 0 h 67"/>
                  <a:gd name="T10" fmla="*/ 0 w 6"/>
                  <a:gd name="T11" fmla="*/ 8 h 67"/>
                  <a:gd name="T12" fmla="*/ 0 w 6"/>
                  <a:gd name="T13" fmla="*/ 8 h 67"/>
                  <a:gd name="T14" fmla="*/ 0 w 6"/>
                  <a:gd name="T15" fmla="*/ 8 h 67"/>
                  <a:gd name="T16" fmla="*/ 0 w 6"/>
                  <a:gd name="T17" fmla="*/ 8 h 67"/>
                  <a:gd name="T18" fmla="*/ 0 w 6"/>
                  <a:gd name="T19" fmla="*/ 8 h 67"/>
                  <a:gd name="T20" fmla="*/ 0 w 6"/>
                  <a:gd name="T21" fmla="*/ 0 h 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67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65"/>
                    </a:lnTo>
                    <a:lnTo>
                      <a:pt x="4" y="65"/>
                    </a:lnTo>
                    <a:lnTo>
                      <a:pt x="2" y="65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83" name="Freeform 2109"/>
              <p:cNvSpPr>
                <a:spLocks/>
              </p:cNvSpPr>
              <p:nvPr/>
            </p:nvSpPr>
            <p:spPr bwMode="auto">
              <a:xfrm>
                <a:off x="2899" y="1810"/>
                <a:ext cx="4" cy="32"/>
              </a:xfrm>
              <a:custGeom>
                <a:avLst/>
                <a:gdLst>
                  <a:gd name="T0" fmla="*/ 0 w 8"/>
                  <a:gd name="T1" fmla="*/ 0 h 65"/>
                  <a:gd name="T2" fmla="*/ 1 w 8"/>
                  <a:gd name="T3" fmla="*/ 0 h 65"/>
                  <a:gd name="T4" fmla="*/ 1 w 8"/>
                  <a:gd name="T5" fmla="*/ 0 h 65"/>
                  <a:gd name="T6" fmla="*/ 1 w 8"/>
                  <a:gd name="T7" fmla="*/ 0 h 65"/>
                  <a:gd name="T8" fmla="*/ 1 w 8"/>
                  <a:gd name="T9" fmla="*/ 0 h 65"/>
                  <a:gd name="T10" fmla="*/ 1 w 8"/>
                  <a:gd name="T11" fmla="*/ 8 h 65"/>
                  <a:gd name="T12" fmla="*/ 1 w 8"/>
                  <a:gd name="T13" fmla="*/ 8 h 65"/>
                  <a:gd name="T14" fmla="*/ 1 w 8"/>
                  <a:gd name="T15" fmla="*/ 8 h 65"/>
                  <a:gd name="T16" fmla="*/ 1 w 8"/>
                  <a:gd name="T17" fmla="*/ 8 h 65"/>
                  <a:gd name="T18" fmla="*/ 0 w 8"/>
                  <a:gd name="T19" fmla="*/ 8 h 65"/>
                  <a:gd name="T20" fmla="*/ 0 w 8"/>
                  <a:gd name="T21" fmla="*/ 0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65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65"/>
                    </a:lnTo>
                    <a:lnTo>
                      <a:pt x="6" y="65"/>
                    </a:lnTo>
                    <a:lnTo>
                      <a:pt x="4" y="65"/>
                    </a:lnTo>
                    <a:lnTo>
                      <a:pt x="2" y="65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84" name="Freeform 2110"/>
              <p:cNvSpPr>
                <a:spLocks/>
              </p:cNvSpPr>
              <p:nvPr/>
            </p:nvSpPr>
            <p:spPr bwMode="auto">
              <a:xfrm>
                <a:off x="2903" y="1810"/>
                <a:ext cx="3" cy="32"/>
              </a:xfrm>
              <a:custGeom>
                <a:avLst/>
                <a:gdLst>
                  <a:gd name="T0" fmla="*/ 0 w 5"/>
                  <a:gd name="T1" fmla="*/ 0 h 65"/>
                  <a:gd name="T2" fmla="*/ 1 w 5"/>
                  <a:gd name="T3" fmla="*/ 0 h 65"/>
                  <a:gd name="T4" fmla="*/ 1 w 5"/>
                  <a:gd name="T5" fmla="*/ 0 h 65"/>
                  <a:gd name="T6" fmla="*/ 1 w 5"/>
                  <a:gd name="T7" fmla="*/ 0 h 65"/>
                  <a:gd name="T8" fmla="*/ 1 w 5"/>
                  <a:gd name="T9" fmla="*/ 0 h 65"/>
                  <a:gd name="T10" fmla="*/ 1 w 5"/>
                  <a:gd name="T11" fmla="*/ 0 h 65"/>
                  <a:gd name="T12" fmla="*/ 1 w 5"/>
                  <a:gd name="T13" fmla="*/ 0 h 65"/>
                  <a:gd name="T14" fmla="*/ 1 w 5"/>
                  <a:gd name="T15" fmla="*/ 0 h 65"/>
                  <a:gd name="T16" fmla="*/ 1 w 5"/>
                  <a:gd name="T17" fmla="*/ 0 h 65"/>
                  <a:gd name="T18" fmla="*/ 1 w 5"/>
                  <a:gd name="T19" fmla="*/ 8 h 65"/>
                  <a:gd name="T20" fmla="*/ 1 w 5"/>
                  <a:gd name="T21" fmla="*/ 8 h 65"/>
                  <a:gd name="T22" fmla="*/ 1 w 5"/>
                  <a:gd name="T23" fmla="*/ 8 h 65"/>
                  <a:gd name="T24" fmla="*/ 1 w 5"/>
                  <a:gd name="T25" fmla="*/ 8 h 65"/>
                  <a:gd name="T26" fmla="*/ 1 w 5"/>
                  <a:gd name="T27" fmla="*/ 8 h 65"/>
                  <a:gd name="T28" fmla="*/ 1 w 5"/>
                  <a:gd name="T29" fmla="*/ 8 h 65"/>
                  <a:gd name="T30" fmla="*/ 1 w 5"/>
                  <a:gd name="T31" fmla="*/ 8 h 65"/>
                  <a:gd name="T32" fmla="*/ 1 w 5"/>
                  <a:gd name="T33" fmla="*/ 8 h 65"/>
                  <a:gd name="T34" fmla="*/ 0 w 5"/>
                  <a:gd name="T35" fmla="*/ 8 h 65"/>
                  <a:gd name="T36" fmla="*/ 0 w 5"/>
                  <a:gd name="T37" fmla="*/ 0 h 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" h="65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64"/>
                    </a:lnTo>
                    <a:lnTo>
                      <a:pt x="3" y="64"/>
                    </a:lnTo>
                    <a:lnTo>
                      <a:pt x="1" y="65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85" name="Freeform 2111"/>
              <p:cNvSpPr>
                <a:spLocks/>
              </p:cNvSpPr>
              <p:nvPr/>
            </p:nvSpPr>
            <p:spPr bwMode="auto">
              <a:xfrm>
                <a:off x="2906" y="1811"/>
                <a:ext cx="4" cy="30"/>
              </a:xfrm>
              <a:custGeom>
                <a:avLst/>
                <a:gdLst>
                  <a:gd name="T0" fmla="*/ 0 w 8"/>
                  <a:gd name="T1" fmla="*/ 0 h 62"/>
                  <a:gd name="T2" fmla="*/ 1 w 8"/>
                  <a:gd name="T3" fmla="*/ 0 h 62"/>
                  <a:gd name="T4" fmla="*/ 1 w 8"/>
                  <a:gd name="T5" fmla="*/ 0 h 62"/>
                  <a:gd name="T6" fmla="*/ 1 w 8"/>
                  <a:gd name="T7" fmla="*/ 0 h 62"/>
                  <a:gd name="T8" fmla="*/ 1 w 8"/>
                  <a:gd name="T9" fmla="*/ 0 h 62"/>
                  <a:gd name="T10" fmla="*/ 1 w 8"/>
                  <a:gd name="T11" fmla="*/ 0 h 62"/>
                  <a:gd name="T12" fmla="*/ 1 w 8"/>
                  <a:gd name="T13" fmla="*/ 0 h 62"/>
                  <a:gd name="T14" fmla="*/ 1 w 8"/>
                  <a:gd name="T15" fmla="*/ 0 h 62"/>
                  <a:gd name="T16" fmla="*/ 1 w 8"/>
                  <a:gd name="T17" fmla="*/ 0 h 62"/>
                  <a:gd name="T18" fmla="*/ 1 w 8"/>
                  <a:gd name="T19" fmla="*/ 7 h 62"/>
                  <a:gd name="T20" fmla="*/ 1 w 8"/>
                  <a:gd name="T21" fmla="*/ 7 h 62"/>
                  <a:gd name="T22" fmla="*/ 1 w 8"/>
                  <a:gd name="T23" fmla="*/ 7 h 62"/>
                  <a:gd name="T24" fmla="*/ 1 w 8"/>
                  <a:gd name="T25" fmla="*/ 7 h 62"/>
                  <a:gd name="T26" fmla="*/ 1 w 8"/>
                  <a:gd name="T27" fmla="*/ 7 h 62"/>
                  <a:gd name="T28" fmla="*/ 1 w 8"/>
                  <a:gd name="T29" fmla="*/ 7 h 62"/>
                  <a:gd name="T30" fmla="*/ 1 w 8"/>
                  <a:gd name="T31" fmla="*/ 7 h 62"/>
                  <a:gd name="T32" fmla="*/ 1 w 8"/>
                  <a:gd name="T33" fmla="*/ 7 h 62"/>
                  <a:gd name="T34" fmla="*/ 0 w 8"/>
                  <a:gd name="T35" fmla="*/ 7 h 62"/>
                  <a:gd name="T36" fmla="*/ 0 w 8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62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62"/>
                    </a:lnTo>
                    <a:lnTo>
                      <a:pt x="6" y="62"/>
                    </a:lnTo>
                    <a:lnTo>
                      <a:pt x="4" y="62"/>
                    </a:lnTo>
                    <a:lnTo>
                      <a:pt x="2" y="62"/>
                    </a:lnTo>
                    <a:lnTo>
                      <a:pt x="0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86" name="Freeform 2112"/>
              <p:cNvSpPr>
                <a:spLocks/>
              </p:cNvSpPr>
              <p:nvPr/>
            </p:nvSpPr>
            <p:spPr bwMode="auto">
              <a:xfrm>
                <a:off x="2910" y="1811"/>
                <a:ext cx="4" cy="29"/>
              </a:xfrm>
              <a:custGeom>
                <a:avLst/>
                <a:gdLst>
                  <a:gd name="T0" fmla="*/ 0 w 8"/>
                  <a:gd name="T1" fmla="*/ 0 h 58"/>
                  <a:gd name="T2" fmla="*/ 1 w 8"/>
                  <a:gd name="T3" fmla="*/ 0 h 58"/>
                  <a:gd name="T4" fmla="*/ 1 w 8"/>
                  <a:gd name="T5" fmla="*/ 0 h 58"/>
                  <a:gd name="T6" fmla="*/ 1 w 8"/>
                  <a:gd name="T7" fmla="*/ 0 h 58"/>
                  <a:gd name="T8" fmla="*/ 1 w 8"/>
                  <a:gd name="T9" fmla="*/ 0 h 58"/>
                  <a:gd name="T10" fmla="*/ 1 w 8"/>
                  <a:gd name="T11" fmla="*/ 8 h 58"/>
                  <a:gd name="T12" fmla="*/ 1 w 8"/>
                  <a:gd name="T13" fmla="*/ 8 h 58"/>
                  <a:gd name="T14" fmla="*/ 1 w 8"/>
                  <a:gd name="T15" fmla="*/ 8 h 58"/>
                  <a:gd name="T16" fmla="*/ 1 w 8"/>
                  <a:gd name="T17" fmla="*/ 8 h 58"/>
                  <a:gd name="T18" fmla="*/ 0 w 8"/>
                  <a:gd name="T19" fmla="*/ 8 h 58"/>
                  <a:gd name="T20" fmla="*/ 0 w 8"/>
                  <a:gd name="T21" fmla="*/ 0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58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58"/>
                    </a:lnTo>
                    <a:lnTo>
                      <a:pt x="6" y="58"/>
                    </a:lnTo>
                    <a:lnTo>
                      <a:pt x="4" y="58"/>
                    </a:lnTo>
                    <a:lnTo>
                      <a:pt x="2" y="58"/>
                    </a:lnTo>
                    <a:lnTo>
                      <a:pt x="0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87" name="Freeform 2113"/>
              <p:cNvSpPr>
                <a:spLocks/>
              </p:cNvSpPr>
              <p:nvPr/>
            </p:nvSpPr>
            <p:spPr bwMode="auto">
              <a:xfrm>
                <a:off x="2914" y="1811"/>
                <a:ext cx="3" cy="29"/>
              </a:xfrm>
              <a:custGeom>
                <a:avLst/>
                <a:gdLst>
                  <a:gd name="T0" fmla="*/ 0 w 5"/>
                  <a:gd name="T1" fmla="*/ 0 h 58"/>
                  <a:gd name="T2" fmla="*/ 0 w 5"/>
                  <a:gd name="T3" fmla="*/ 0 h 58"/>
                  <a:gd name="T4" fmla="*/ 1 w 5"/>
                  <a:gd name="T5" fmla="*/ 0 h 58"/>
                  <a:gd name="T6" fmla="*/ 1 w 5"/>
                  <a:gd name="T7" fmla="*/ 0 h 58"/>
                  <a:gd name="T8" fmla="*/ 1 w 5"/>
                  <a:gd name="T9" fmla="*/ 1 h 58"/>
                  <a:gd name="T10" fmla="*/ 1 w 5"/>
                  <a:gd name="T11" fmla="*/ 8 h 58"/>
                  <a:gd name="T12" fmla="*/ 1 w 5"/>
                  <a:gd name="T13" fmla="*/ 8 h 58"/>
                  <a:gd name="T14" fmla="*/ 1 w 5"/>
                  <a:gd name="T15" fmla="*/ 8 h 58"/>
                  <a:gd name="T16" fmla="*/ 0 w 5"/>
                  <a:gd name="T17" fmla="*/ 8 h 58"/>
                  <a:gd name="T18" fmla="*/ 0 w 5"/>
                  <a:gd name="T19" fmla="*/ 8 h 58"/>
                  <a:gd name="T20" fmla="*/ 0 w 5"/>
                  <a:gd name="T21" fmla="*/ 0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5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5" y="58"/>
                    </a:lnTo>
                    <a:lnTo>
                      <a:pt x="4" y="58"/>
                    </a:lnTo>
                    <a:lnTo>
                      <a:pt x="2" y="58"/>
                    </a:lnTo>
                    <a:lnTo>
                      <a:pt x="0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88" name="Freeform 2114"/>
              <p:cNvSpPr>
                <a:spLocks/>
              </p:cNvSpPr>
              <p:nvPr/>
            </p:nvSpPr>
            <p:spPr bwMode="auto">
              <a:xfrm>
                <a:off x="2917" y="1811"/>
                <a:ext cx="4" cy="29"/>
              </a:xfrm>
              <a:custGeom>
                <a:avLst/>
                <a:gdLst>
                  <a:gd name="T0" fmla="*/ 0 w 8"/>
                  <a:gd name="T1" fmla="*/ 0 h 58"/>
                  <a:gd name="T2" fmla="*/ 0 w 8"/>
                  <a:gd name="T3" fmla="*/ 1 h 58"/>
                  <a:gd name="T4" fmla="*/ 1 w 8"/>
                  <a:gd name="T5" fmla="*/ 1 h 58"/>
                  <a:gd name="T6" fmla="*/ 1 w 8"/>
                  <a:gd name="T7" fmla="*/ 1 h 58"/>
                  <a:gd name="T8" fmla="*/ 1 w 8"/>
                  <a:gd name="T9" fmla="*/ 1 h 58"/>
                  <a:gd name="T10" fmla="*/ 1 w 8"/>
                  <a:gd name="T11" fmla="*/ 1 h 58"/>
                  <a:gd name="T12" fmla="*/ 1 w 8"/>
                  <a:gd name="T13" fmla="*/ 1 h 58"/>
                  <a:gd name="T14" fmla="*/ 1 w 8"/>
                  <a:gd name="T15" fmla="*/ 1 h 58"/>
                  <a:gd name="T16" fmla="*/ 1 w 8"/>
                  <a:gd name="T17" fmla="*/ 1 h 58"/>
                  <a:gd name="T18" fmla="*/ 1 w 8"/>
                  <a:gd name="T19" fmla="*/ 7 h 58"/>
                  <a:gd name="T20" fmla="*/ 1 w 8"/>
                  <a:gd name="T21" fmla="*/ 7 h 58"/>
                  <a:gd name="T22" fmla="*/ 1 w 8"/>
                  <a:gd name="T23" fmla="*/ 7 h 58"/>
                  <a:gd name="T24" fmla="*/ 1 w 8"/>
                  <a:gd name="T25" fmla="*/ 7 h 58"/>
                  <a:gd name="T26" fmla="*/ 1 w 8"/>
                  <a:gd name="T27" fmla="*/ 7 h 58"/>
                  <a:gd name="T28" fmla="*/ 1 w 8"/>
                  <a:gd name="T29" fmla="*/ 7 h 58"/>
                  <a:gd name="T30" fmla="*/ 1 w 8"/>
                  <a:gd name="T31" fmla="*/ 8 h 58"/>
                  <a:gd name="T32" fmla="*/ 0 w 8"/>
                  <a:gd name="T33" fmla="*/ 8 h 58"/>
                  <a:gd name="T34" fmla="*/ 0 w 8"/>
                  <a:gd name="T35" fmla="*/ 8 h 58"/>
                  <a:gd name="T36" fmla="*/ 0 w 8"/>
                  <a:gd name="T37" fmla="*/ 0 h 5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58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56"/>
                    </a:lnTo>
                    <a:lnTo>
                      <a:pt x="6" y="56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0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89" name="Freeform 2115"/>
              <p:cNvSpPr>
                <a:spLocks/>
              </p:cNvSpPr>
              <p:nvPr/>
            </p:nvSpPr>
            <p:spPr bwMode="auto">
              <a:xfrm>
                <a:off x="2921" y="1812"/>
                <a:ext cx="2" cy="27"/>
              </a:xfrm>
              <a:custGeom>
                <a:avLst/>
                <a:gdLst>
                  <a:gd name="T0" fmla="*/ 0 w 6"/>
                  <a:gd name="T1" fmla="*/ 0 h 54"/>
                  <a:gd name="T2" fmla="*/ 0 w 6"/>
                  <a:gd name="T3" fmla="*/ 0 h 54"/>
                  <a:gd name="T4" fmla="*/ 0 w 6"/>
                  <a:gd name="T5" fmla="*/ 1 h 54"/>
                  <a:gd name="T6" fmla="*/ 0 w 6"/>
                  <a:gd name="T7" fmla="*/ 1 h 54"/>
                  <a:gd name="T8" fmla="*/ 0 w 6"/>
                  <a:gd name="T9" fmla="*/ 1 h 54"/>
                  <a:gd name="T10" fmla="*/ 0 w 6"/>
                  <a:gd name="T11" fmla="*/ 7 h 54"/>
                  <a:gd name="T12" fmla="*/ 0 w 6"/>
                  <a:gd name="T13" fmla="*/ 7 h 54"/>
                  <a:gd name="T14" fmla="*/ 0 w 6"/>
                  <a:gd name="T15" fmla="*/ 7 h 54"/>
                  <a:gd name="T16" fmla="*/ 0 w 6"/>
                  <a:gd name="T17" fmla="*/ 7 h 54"/>
                  <a:gd name="T18" fmla="*/ 0 w 6"/>
                  <a:gd name="T19" fmla="*/ 7 h 54"/>
                  <a:gd name="T20" fmla="*/ 0 w 6"/>
                  <a:gd name="T21" fmla="*/ 0 h 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5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52"/>
                    </a:lnTo>
                    <a:lnTo>
                      <a:pt x="4" y="52"/>
                    </a:lnTo>
                    <a:lnTo>
                      <a:pt x="2" y="54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90" name="Freeform 2116"/>
              <p:cNvSpPr>
                <a:spLocks/>
              </p:cNvSpPr>
              <p:nvPr/>
            </p:nvSpPr>
            <p:spPr bwMode="auto">
              <a:xfrm>
                <a:off x="2923" y="1813"/>
                <a:ext cx="3" cy="25"/>
              </a:xfrm>
              <a:custGeom>
                <a:avLst/>
                <a:gdLst>
                  <a:gd name="T0" fmla="*/ 0 w 6"/>
                  <a:gd name="T1" fmla="*/ 0 h 50"/>
                  <a:gd name="T2" fmla="*/ 1 w 6"/>
                  <a:gd name="T3" fmla="*/ 0 h 50"/>
                  <a:gd name="T4" fmla="*/ 1 w 6"/>
                  <a:gd name="T5" fmla="*/ 0 h 50"/>
                  <a:gd name="T6" fmla="*/ 1 w 6"/>
                  <a:gd name="T7" fmla="*/ 1 h 50"/>
                  <a:gd name="T8" fmla="*/ 1 w 6"/>
                  <a:gd name="T9" fmla="*/ 1 h 50"/>
                  <a:gd name="T10" fmla="*/ 1 w 6"/>
                  <a:gd name="T11" fmla="*/ 7 h 50"/>
                  <a:gd name="T12" fmla="*/ 1 w 6"/>
                  <a:gd name="T13" fmla="*/ 7 h 50"/>
                  <a:gd name="T14" fmla="*/ 1 w 6"/>
                  <a:gd name="T15" fmla="*/ 7 h 50"/>
                  <a:gd name="T16" fmla="*/ 1 w 6"/>
                  <a:gd name="T17" fmla="*/ 7 h 50"/>
                  <a:gd name="T18" fmla="*/ 0 w 6"/>
                  <a:gd name="T19" fmla="*/ 7 h 50"/>
                  <a:gd name="T20" fmla="*/ 0 w 6"/>
                  <a:gd name="T21" fmla="*/ 0 h 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5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50"/>
                    </a:lnTo>
                    <a:lnTo>
                      <a:pt x="4" y="50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91" name="Freeform 2117"/>
              <p:cNvSpPr>
                <a:spLocks/>
              </p:cNvSpPr>
              <p:nvPr/>
            </p:nvSpPr>
            <p:spPr bwMode="auto">
              <a:xfrm>
                <a:off x="2926" y="1814"/>
                <a:ext cx="4" cy="24"/>
              </a:xfrm>
              <a:custGeom>
                <a:avLst/>
                <a:gdLst>
                  <a:gd name="T0" fmla="*/ 0 w 7"/>
                  <a:gd name="T1" fmla="*/ 0 h 48"/>
                  <a:gd name="T2" fmla="*/ 1 w 7"/>
                  <a:gd name="T3" fmla="*/ 0 h 48"/>
                  <a:gd name="T4" fmla="*/ 1 w 7"/>
                  <a:gd name="T5" fmla="*/ 0 h 48"/>
                  <a:gd name="T6" fmla="*/ 1 w 7"/>
                  <a:gd name="T7" fmla="*/ 0 h 48"/>
                  <a:gd name="T8" fmla="*/ 1 w 7"/>
                  <a:gd name="T9" fmla="*/ 0 h 48"/>
                  <a:gd name="T10" fmla="*/ 1 w 7"/>
                  <a:gd name="T11" fmla="*/ 0 h 48"/>
                  <a:gd name="T12" fmla="*/ 1 w 7"/>
                  <a:gd name="T13" fmla="*/ 0 h 48"/>
                  <a:gd name="T14" fmla="*/ 1 w 7"/>
                  <a:gd name="T15" fmla="*/ 0 h 48"/>
                  <a:gd name="T16" fmla="*/ 1 w 7"/>
                  <a:gd name="T17" fmla="*/ 0 h 48"/>
                  <a:gd name="T18" fmla="*/ 1 w 7"/>
                  <a:gd name="T19" fmla="*/ 6 h 48"/>
                  <a:gd name="T20" fmla="*/ 1 w 7"/>
                  <a:gd name="T21" fmla="*/ 6 h 48"/>
                  <a:gd name="T22" fmla="*/ 1 w 7"/>
                  <a:gd name="T23" fmla="*/ 6 h 48"/>
                  <a:gd name="T24" fmla="*/ 1 w 7"/>
                  <a:gd name="T25" fmla="*/ 6 h 48"/>
                  <a:gd name="T26" fmla="*/ 1 w 7"/>
                  <a:gd name="T27" fmla="*/ 6 h 48"/>
                  <a:gd name="T28" fmla="*/ 1 w 7"/>
                  <a:gd name="T29" fmla="*/ 6 h 48"/>
                  <a:gd name="T30" fmla="*/ 1 w 7"/>
                  <a:gd name="T31" fmla="*/ 6 h 48"/>
                  <a:gd name="T32" fmla="*/ 1 w 7"/>
                  <a:gd name="T33" fmla="*/ 6 h 48"/>
                  <a:gd name="T34" fmla="*/ 0 w 7"/>
                  <a:gd name="T35" fmla="*/ 6 h 48"/>
                  <a:gd name="T36" fmla="*/ 0 w 7"/>
                  <a:gd name="T37" fmla="*/ 0 h 4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48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46"/>
                    </a:lnTo>
                    <a:lnTo>
                      <a:pt x="5" y="46"/>
                    </a:lnTo>
                    <a:lnTo>
                      <a:pt x="3" y="46"/>
                    </a:lnTo>
                    <a:lnTo>
                      <a:pt x="2" y="46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92" name="Freeform 2118"/>
              <p:cNvSpPr>
                <a:spLocks/>
              </p:cNvSpPr>
              <p:nvPr/>
            </p:nvSpPr>
            <p:spPr bwMode="auto">
              <a:xfrm>
                <a:off x="2930" y="1814"/>
                <a:ext cx="4" cy="23"/>
              </a:xfrm>
              <a:custGeom>
                <a:avLst/>
                <a:gdLst>
                  <a:gd name="T0" fmla="*/ 0 w 8"/>
                  <a:gd name="T1" fmla="*/ 0 h 46"/>
                  <a:gd name="T2" fmla="*/ 1 w 8"/>
                  <a:gd name="T3" fmla="*/ 1 h 46"/>
                  <a:gd name="T4" fmla="*/ 1 w 8"/>
                  <a:gd name="T5" fmla="*/ 1 h 46"/>
                  <a:gd name="T6" fmla="*/ 1 w 8"/>
                  <a:gd name="T7" fmla="*/ 1 h 46"/>
                  <a:gd name="T8" fmla="*/ 1 w 8"/>
                  <a:gd name="T9" fmla="*/ 1 h 46"/>
                  <a:gd name="T10" fmla="*/ 1 w 8"/>
                  <a:gd name="T11" fmla="*/ 6 h 46"/>
                  <a:gd name="T12" fmla="*/ 1 w 8"/>
                  <a:gd name="T13" fmla="*/ 6 h 46"/>
                  <a:gd name="T14" fmla="*/ 1 w 8"/>
                  <a:gd name="T15" fmla="*/ 6 h 46"/>
                  <a:gd name="T16" fmla="*/ 1 w 8"/>
                  <a:gd name="T17" fmla="*/ 6 h 46"/>
                  <a:gd name="T18" fmla="*/ 0 w 8"/>
                  <a:gd name="T19" fmla="*/ 6 h 46"/>
                  <a:gd name="T20" fmla="*/ 0 w 8"/>
                  <a:gd name="T21" fmla="*/ 0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46">
                    <a:moveTo>
                      <a:pt x="0" y="0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44"/>
                    </a:lnTo>
                    <a:lnTo>
                      <a:pt x="6" y="44"/>
                    </a:lnTo>
                    <a:lnTo>
                      <a:pt x="4" y="44"/>
                    </a:lnTo>
                    <a:lnTo>
                      <a:pt x="2" y="46"/>
                    </a:lnTo>
                    <a:lnTo>
                      <a:pt x="0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93" name="Freeform 2119"/>
              <p:cNvSpPr>
                <a:spLocks/>
              </p:cNvSpPr>
              <p:nvPr/>
            </p:nvSpPr>
            <p:spPr bwMode="auto">
              <a:xfrm>
                <a:off x="2934" y="1815"/>
                <a:ext cx="3" cy="21"/>
              </a:xfrm>
              <a:custGeom>
                <a:avLst/>
                <a:gdLst>
                  <a:gd name="T0" fmla="*/ 0 w 6"/>
                  <a:gd name="T1" fmla="*/ 0 h 42"/>
                  <a:gd name="T2" fmla="*/ 1 w 6"/>
                  <a:gd name="T3" fmla="*/ 1 h 42"/>
                  <a:gd name="T4" fmla="*/ 1 w 6"/>
                  <a:gd name="T5" fmla="*/ 1 h 42"/>
                  <a:gd name="T6" fmla="*/ 1 w 6"/>
                  <a:gd name="T7" fmla="*/ 1 h 42"/>
                  <a:gd name="T8" fmla="*/ 1 w 6"/>
                  <a:gd name="T9" fmla="*/ 1 h 42"/>
                  <a:gd name="T10" fmla="*/ 1 w 6"/>
                  <a:gd name="T11" fmla="*/ 5 h 42"/>
                  <a:gd name="T12" fmla="*/ 1 w 6"/>
                  <a:gd name="T13" fmla="*/ 5 h 42"/>
                  <a:gd name="T14" fmla="*/ 1 w 6"/>
                  <a:gd name="T15" fmla="*/ 6 h 42"/>
                  <a:gd name="T16" fmla="*/ 1 w 6"/>
                  <a:gd name="T17" fmla="*/ 6 h 42"/>
                  <a:gd name="T18" fmla="*/ 0 w 6"/>
                  <a:gd name="T19" fmla="*/ 6 h 42"/>
                  <a:gd name="T20" fmla="*/ 0 w 6"/>
                  <a:gd name="T21" fmla="*/ 0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42">
                    <a:moveTo>
                      <a:pt x="0" y="0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40"/>
                    </a:lnTo>
                    <a:lnTo>
                      <a:pt x="4" y="40"/>
                    </a:lnTo>
                    <a:lnTo>
                      <a:pt x="2" y="42"/>
                    </a:lnTo>
                    <a:lnTo>
                      <a:pt x="0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94" name="Freeform 2120"/>
              <p:cNvSpPr>
                <a:spLocks/>
              </p:cNvSpPr>
              <p:nvPr/>
            </p:nvSpPr>
            <p:spPr bwMode="auto">
              <a:xfrm>
                <a:off x="2937" y="1816"/>
                <a:ext cx="4" cy="19"/>
              </a:xfrm>
              <a:custGeom>
                <a:avLst/>
                <a:gdLst>
                  <a:gd name="T0" fmla="*/ 0 w 7"/>
                  <a:gd name="T1" fmla="*/ 0 h 38"/>
                  <a:gd name="T2" fmla="*/ 0 w 7"/>
                  <a:gd name="T3" fmla="*/ 0 h 38"/>
                  <a:gd name="T4" fmla="*/ 1 w 7"/>
                  <a:gd name="T5" fmla="*/ 0 h 38"/>
                  <a:gd name="T6" fmla="*/ 1 w 7"/>
                  <a:gd name="T7" fmla="*/ 1 h 38"/>
                  <a:gd name="T8" fmla="*/ 1 w 7"/>
                  <a:gd name="T9" fmla="*/ 1 h 38"/>
                  <a:gd name="T10" fmla="*/ 1 w 7"/>
                  <a:gd name="T11" fmla="*/ 1 h 38"/>
                  <a:gd name="T12" fmla="*/ 1 w 7"/>
                  <a:gd name="T13" fmla="*/ 1 h 38"/>
                  <a:gd name="T14" fmla="*/ 1 w 7"/>
                  <a:gd name="T15" fmla="*/ 1 h 38"/>
                  <a:gd name="T16" fmla="*/ 1 w 7"/>
                  <a:gd name="T17" fmla="*/ 1 h 38"/>
                  <a:gd name="T18" fmla="*/ 1 w 7"/>
                  <a:gd name="T19" fmla="*/ 5 h 38"/>
                  <a:gd name="T20" fmla="*/ 1 w 7"/>
                  <a:gd name="T21" fmla="*/ 5 h 38"/>
                  <a:gd name="T22" fmla="*/ 1 w 7"/>
                  <a:gd name="T23" fmla="*/ 5 h 38"/>
                  <a:gd name="T24" fmla="*/ 1 w 7"/>
                  <a:gd name="T25" fmla="*/ 5 h 38"/>
                  <a:gd name="T26" fmla="*/ 1 w 7"/>
                  <a:gd name="T27" fmla="*/ 5 h 38"/>
                  <a:gd name="T28" fmla="*/ 1 w 7"/>
                  <a:gd name="T29" fmla="*/ 5 h 38"/>
                  <a:gd name="T30" fmla="*/ 1 w 7"/>
                  <a:gd name="T31" fmla="*/ 5 h 38"/>
                  <a:gd name="T32" fmla="*/ 0 w 7"/>
                  <a:gd name="T33" fmla="*/ 5 h 38"/>
                  <a:gd name="T34" fmla="*/ 0 w 7"/>
                  <a:gd name="T35" fmla="*/ 5 h 38"/>
                  <a:gd name="T36" fmla="*/ 0 w 7"/>
                  <a:gd name="T37" fmla="*/ 0 h 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3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36"/>
                    </a:lnTo>
                    <a:lnTo>
                      <a:pt x="6" y="36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95" name="Freeform 2121"/>
              <p:cNvSpPr>
                <a:spLocks/>
              </p:cNvSpPr>
              <p:nvPr/>
            </p:nvSpPr>
            <p:spPr bwMode="auto">
              <a:xfrm>
                <a:off x="2941" y="1817"/>
                <a:ext cx="3" cy="18"/>
              </a:xfrm>
              <a:custGeom>
                <a:avLst/>
                <a:gdLst>
                  <a:gd name="T0" fmla="*/ 0 w 6"/>
                  <a:gd name="T1" fmla="*/ 0 h 34"/>
                  <a:gd name="T2" fmla="*/ 1 w 6"/>
                  <a:gd name="T3" fmla="*/ 1 h 34"/>
                  <a:gd name="T4" fmla="*/ 1 w 6"/>
                  <a:gd name="T5" fmla="*/ 1 h 34"/>
                  <a:gd name="T6" fmla="*/ 1 w 6"/>
                  <a:gd name="T7" fmla="*/ 1 h 34"/>
                  <a:gd name="T8" fmla="*/ 1 w 6"/>
                  <a:gd name="T9" fmla="*/ 1 h 34"/>
                  <a:gd name="T10" fmla="*/ 1 w 6"/>
                  <a:gd name="T11" fmla="*/ 5 h 34"/>
                  <a:gd name="T12" fmla="*/ 1 w 6"/>
                  <a:gd name="T13" fmla="*/ 5 h 34"/>
                  <a:gd name="T14" fmla="*/ 1 w 6"/>
                  <a:gd name="T15" fmla="*/ 5 h 34"/>
                  <a:gd name="T16" fmla="*/ 1 w 6"/>
                  <a:gd name="T17" fmla="*/ 5 h 34"/>
                  <a:gd name="T18" fmla="*/ 0 w 6"/>
                  <a:gd name="T19" fmla="*/ 5 h 34"/>
                  <a:gd name="T20" fmla="*/ 0 w 6"/>
                  <a:gd name="T21" fmla="*/ 0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34">
                    <a:moveTo>
                      <a:pt x="0" y="0"/>
                    </a:move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32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88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96" name="Freeform 2122"/>
              <p:cNvSpPr>
                <a:spLocks/>
              </p:cNvSpPr>
              <p:nvPr/>
            </p:nvSpPr>
            <p:spPr bwMode="auto">
              <a:xfrm>
                <a:off x="2944" y="1818"/>
                <a:ext cx="3" cy="16"/>
              </a:xfrm>
              <a:custGeom>
                <a:avLst/>
                <a:gdLst>
                  <a:gd name="T0" fmla="*/ 0 w 8"/>
                  <a:gd name="T1" fmla="*/ 0 h 31"/>
                  <a:gd name="T2" fmla="*/ 0 w 8"/>
                  <a:gd name="T3" fmla="*/ 0 h 31"/>
                  <a:gd name="T4" fmla="*/ 0 w 8"/>
                  <a:gd name="T5" fmla="*/ 1 h 31"/>
                  <a:gd name="T6" fmla="*/ 0 w 8"/>
                  <a:gd name="T7" fmla="*/ 1 h 31"/>
                  <a:gd name="T8" fmla="*/ 0 w 8"/>
                  <a:gd name="T9" fmla="*/ 1 h 31"/>
                  <a:gd name="T10" fmla="*/ 0 w 8"/>
                  <a:gd name="T11" fmla="*/ 1 h 31"/>
                  <a:gd name="T12" fmla="*/ 0 w 8"/>
                  <a:gd name="T13" fmla="*/ 1 h 31"/>
                  <a:gd name="T14" fmla="*/ 0 w 8"/>
                  <a:gd name="T15" fmla="*/ 1 h 31"/>
                  <a:gd name="T16" fmla="*/ 0 w 8"/>
                  <a:gd name="T17" fmla="*/ 1 h 31"/>
                  <a:gd name="T18" fmla="*/ 0 w 8"/>
                  <a:gd name="T19" fmla="*/ 4 h 31"/>
                  <a:gd name="T20" fmla="*/ 0 w 8"/>
                  <a:gd name="T21" fmla="*/ 4 h 31"/>
                  <a:gd name="T22" fmla="*/ 0 w 8"/>
                  <a:gd name="T23" fmla="*/ 4 h 31"/>
                  <a:gd name="T24" fmla="*/ 0 w 8"/>
                  <a:gd name="T25" fmla="*/ 4 h 31"/>
                  <a:gd name="T26" fmla="*/ 0 w 8"/>
                  <a:gd name="T27" fmla="*/ 4 h 31"/>
                  <a:gd name="T28" fmla="*/ 0 w 8"/>
                  <a:gd name="T29" fmla="*/ 4 h 31"/>
                  <a:gd name="T30" fmla="*/ 0 w 8"/>
                  <a:gd name="T31" fmla="*/ 4 h 31"/>
                  <a:gd name="T32" fmla="*/ 0 w 8"/>
                  <a:gd name="T33" fmla="*/ 4 h 31"/>
                  <a:gd name="T34" fmla="*/ 0 w 8"/>
                  <a:gd name="T35" fmla="*/ 4 h 31"/>
                  <a:gd name="T36" fmla="*/ 0 w 8"/>
                  <a:gd name="T37" fmla="*/ 0 h 3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31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4"/>
                    </a:lnTo>
                    <a:lnTo>
                      <a:pt x="8" y="29"/>
                    </a:lnTo>
                    <a:lnTo>
                      <a:pt x="6" y="29"/>
                    </a:lnTo>
                    <a:lnTo>
                      <a:pt x="4" y="29"/>
                    </a:lnTo>
                    <a:lnTo>
                      <a:pt x="2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97" name="Freeform 2123"/>
              <p:cNvSpPr>
                <a:spLocks/>
              </p:cNvSpPr>
              <p:nvPr/>
            </p:nvSpPr>
            <p:spPr bwMode="auto">
              <a:xfrm>
                <a:off x="2947" y="1820"/>
                <a:ext cx="3" cy="12"/>
              </a:xfrm>
              <a:custGeom>
                <a:avLst/>
                <a:gdLst>
                  <a:gd name="T0" fmla="*/ 0 w 6"/>
                  <a:gd name="T1" fmla="*/ 0 h 23"/>
                  <a:gd name="T2" fmla="*/ 0 w 6"/>
                  <a:gd name="T3" fmla="*/ 0 h 23"/>
                  <a:gd name="T4" fmla="*/ 1 w 6"/>
                  <a:gd name="T5" fmla="*/ 0 h 23"/>
                  <a:gd name="T6" fmla="*/ 1 w 6"/>
                  <a:gd name="T7" fmla="*/ 1 h 23"/>
                  <a:gd name="T8" fmla="*/ 1 w 6"/>
                  <a:gd name="T9" fmla="*/ 1 h 23"/>
                  <a:gd name="T10" fmla="*/ 1 w 6"/>
                  <a:gd name="T11" fmla="*/ 1 h 23"/>
                  <a:gd name="T12" fmla="*/ 1 w 6"/>
                  <a:gd name="T13" fmla="*/ 1 h 23"/>
                  <a:gd name="T14" fmla="*/ 1 w 6"/>
                  <a:gd name="T15" fmla="*/ 1 h 23"/>
                  <a:gd name="T16" fmla="*/ 1 w 6"/>
                  <a:gd name="T17" fmla="*/ 1 h 23"/>
                  <a:gd name="T18" fmla="*/ 1 w 6"/>
                  <a:gd name="T19" fmla="*/ 3 h 23"/>
                  <a:gd name="T20" fmla="*/ 1 w 6"/>
                  <a:gd name="T21" fmla="*/ 3 h 23"/>
                  <a:gd name="T22" fmla="*/ 1 w 6"/>
                  <a:gd name="T23" fmla="*/ 3 h 23"/>
                  <a:gd name="T24" fmla="*/ 1 w 6"/>
                  <a:gd name="T25" fmla="*/ 3 h 23"/>
                  <a:gd name="T26" fmla="*/ 1 w 6"/>
                  <a:gd name="T27" fmla="*/ 3 h 23"/>
                  <a:gd name="T28" fmla="*/ 1 w 6"/>
                  <a:gd name="T29" fmla="*/ 3 h 23"/>
                  <a:gd name="T30" fmla="*/ 1 w 6"/>
                  <a:gd name="T31" fmla="*/ 3 h 23"/>
                  <a:gd name="T32" fmla="*/ 0 w 6"/>
                  <a:gd name="T33" fmla="*/ 3 h 23"/>
                  <a:gd name="T34" fmla="*/ 0 w 6"/>
                  <a:gd name="T35" fmla="*/ 3 h 23"/>
                  <a:gd name="T36" fmla="*/ 0 w 6"/>
                  <a:gd name="T37" fmla="*/ 0 h 2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23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4" y="21"/>
                    </a:lnTo>
                    <a:lnTo>
                      <a:pt x="2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98" name="Freeform 2124"/>
              <p:cNvSpPr>
                <a:spLocks/>
              </p:cNvSpPr>
              <p:nvPr/>
            </p:nvSpPr>
            <p:spPr bwMode="auto">
              <a:xfrm>
                <a:off x="2950" y="1822"/>
                <a:ext cx="4" cy="9"/>
              </a:xfrm>
              <a:custGeom>
                <a:avLst/>
                <a:gdLst>
                  <a:gd name="T0" fmla="*/ 0 w 7"/>
                  <a:gd name="T1" fmla="*/ 0 h 17"/>
                  <a:gd name="T2" fmla="*/ 1 w 7"/>
                  <a:gd name="T3" fmla="*/ 0 h 17"/>
                  <a:gd name="T4" fmla="*/ 1 w 7"/>
                  <a:gd name="T5" fmla="*/ 1 h 17"/>
                  <a:gd name="T6" fmla="*/ 1 w 7"/>
                  <a:gd name="T7" fmla="*/ 1 h 17"/>
                  <a:gd name="T8" fmla="*/ 1 w 7"/>
                  <a:gd name="T9" fmla="*/ 1 h 17"/>
                  <a:gd name="T10" fmla="*/ 1 w 7"/>
                  <a:gd name="T11" fmla="*/ 1 h 17"/>
                  <a:gd name="T12" fmla="*/ 1 w 7"/>
                  <a:gd name="T13" fmla="*/ 1 h 17"/>
                  <a:gd name="T14" fmla="*/ 1 w 7"/>
                  <a:gd name="T15" fmla="*/ 1 h 17"/>
                  <a:gd name="T16" fmla="*/ 1 w 7"/>
                  <a:gd name="T17" fmla="*/ 1 h 17"/>
                  <a:gd name="T18" fmla="*/ 1 w 7"/>
                  <a:gd name="T19" fmla="*/ 2 h 17"/>
                  <a:gd name="T20" fmla="*/ 1 w 7"/>
                  <a:gd name="T21" fmla="*/ 2 h 17"/>
                  <a:gd name="T22" fmla="*/ 1 w 7"/>
                  <a:gd name="T23" fmla="*/ 2 h 17"/>
                  <a:gd name="T24" fmla="*/ 1 w 7"/>
                  <a:gd name="T25" fmla="*/ 2 h 17"/>
                  <a:gd name="T26" fmla="*/ 1 w 7"/>
                  <a:gd name="T27" fmla="*/ 2 h 17"/>
                  <a:gd name="T28" fmla="*/ 1 w 7"/>
                  <a:gd name="T29" fmla="*/ 2 h 17"/>
                  <a:gd name="T30" fmla="*/ 1 w 7"/>
                  <a:gd name="T31" fmla="*/ 2 h 17"/>
                  <a:gd name="T32" fmla="*/ 0 w 7"/>
                  <a:gd name="T33" fmla="*/ 3 h 17"/>
                  <a:gd name="T34" fmla="*/ 0 w 7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17">
                    <a:moveTo>
                      <a:pt x="0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7" y="8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299" name="Freeform 2125"/>
              <p:cNvSpPr>
                <a:spLocks/>
              </p:cNvSpPr>
              <p:nvPr/>
            </p:nvSpPr>
            <p:spPr bwMode="auto">
              <a:xfrm>
                <a:off x="2738" y="1800"/>
                <a:ext cx="218" cy="26"/>
              </a:xfrm>
              <a:custGeom>
                <a:avLst/>
                <a:gdLst>
                  <a:gd name="T0" fmla="*/ 55 w 436"/>
                  <a:gd name="T1" fmla="*/ 7 h 52"/>
                  <a:gd name="T2" fmla="*/ 54 w 436"/>
                  <a:gd name="T3" fmla="*/ 6 h 52"/>
                  <a:gd name="T4" fmla="*/ 54 w 436"/>
                  <a:gd name="T5" fmla="*/ 5 h 52"/>
                  <a:gd name="T6" fmla="*/ 52 w 436"/>
                  <a:gd name="T7" fmla="*/ 5 h 52"/>
                  <a:gd name="T8" fmla="*/ 50 w 436"/>
                  <a:gd name="T9" fmla="*/ 4 h 52"/>
                  <a:gd name="T10" fmla="*/ 48 w 436"/>
                  <a:gd name="T11" fmla="*/ 4 h 52"/>
                  <a:gd name="T12" fmla="*/ 45 w 436"/>
                  <a:gd name="T13" fmla="*/ 3 h 52"/>
                  <a:gd name="T14" fmla="*/ 42 w 436"/>
                  <a:gd name="T15" fmla="*/ 3 h 52"/>
                  <a:gd name="T16" fmla="*/ 39 w 436"/>
                  <a:gd name="T17" fmla="*/ 2 h 52"/>
                  <a:gd name="T18" fmla="*/ 35 w 436"/>
                  <a:gd name="T19" fmla="*/ 2 h 52"/>
                  <a:gd name="T20" fmla="*/ 31 w 436"/>
                  <a:gd name="T21" fmla="*/ 2 h 52"/>
                  <a:gd name="T22" fmla="*/ 26 w 436"/>
                  <a:gd name="T23" fmla="*/ 1 h 52"/>
                  <a:gd name="T24" fmla="*/ 22 w 436"/>
                  <a:gd name="T25" fmla="*/ 1 h 52"/>
                  <a:gd name="T26" fmla="*/ 17 w 436"/>
                  <a:gd name="T27" fmla="*/ 1 h 52"/>
                  <a:gd name="T28" fmla="*/ 11 w 436"/>
                  <a:gd name="T29" fmla="*/ 1 h 52"/>
                  <a:gd name="T30" fmla="*/ 6 w 436"/>
                  <a:gd name="T31" fmla="*/ 1 h 52"/>
                  <a:gd name="T32" fmla="*/ 0 w 436"/>
                  <a:gd name="T33" fmla="*/ 0 h 52"/>
                  <a:gd name="T34" fmla="*/ 3 w 436"/>
                  <a:gd name="T35" fmla="*/ 1 h 52"/>
                  <a:gd name="T36" fmla="*/ 9 w 436"/>
                  <a:gd name="T37" fmla="*/ 1 h 52"/>
                  <a:gd name="T38" fmla="*/ 14 w 436"/>
                  <a:gd name="T39" fmla="*/ 1 h 52"/>
                  <a:gd name="T40" fmla="*/ 19 w 436"/>
                  <a:gd name="T41" fmla="*/ 1 h 52"/>
                  <a:gd name="T42" fmla="*/ 24 w 436"/>
                  <a:gd name="T43" fmla="*/ 2 h 52"/>
                  <a:gd name="T44" fmla="*/ 28 w 436"/>
                  <a:gd name="T45" fmla="*/ 2 h 52"/>
                  <a:gd name="T46" fmla="*/ 33 w 436"/>
                  <a:gd name="T47" fmla="*/ 2 h 52"/>
                  <a:gd name="T48" fmla="*/ 36 w 436"/>
                  <a:gd name="T49" fmla="*/ 3 h 52"/>
                  <a:gd name="T50" fmla="*/ 40 w 436"/>
                  <a:gd name="T51" fmla="*/ 3 h 52"/>
                  <a:gd name="T52" fmla="*/ 43 w 436"/>
                  <a:gd name="T53" fmla="*/ 4 h 52"/>
                  <a:gd name="T54" fmla="*/ 46 w 436"/>
                  <a:gd name="T55" fmla="*/ 4 h 52"/>
                  <a:gd name="T56" fmla="*/ 49 w 436"/>
                  <a:gd name="T57" fmla="*/ 5 h 52"/>
                  <a:gd name="T58" fmla="*/ 51 w 436"/>
                  <a:gd name="T59" fmla="*/ 5 h 52"/>
                  <a:gd name="T60" fmla="*/ 52 w 436"/>
                  <a:gd name="T61" fmla="*/ 5 h 52"/>
                  <a:gd name="T62" fmla="*/ 53 w 436"/>
                  <a:gd name="T63" fmla="*/ 6 h 52"/>
                  <a:gd name="T64" fmla="*/ 54 w 436"/>
                  <a:gd name="T65" fmla="*/ 7 h 52"/>
                  <a:gd name="T66" fmla="*/ 55 w 436"/>
                  <a:gd name="T67" fmla="*/ 7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6" h="52">
                    <a:moveTo>
                      <a:pt x="436" y="52"/>
                    </a:moveTo>
                    <a:lnTo>
                      <a:pt x="436" y="52"/>
                    </a:lnTo>
                    <a:lnTo>
                      <a:pt x="436" y="50"/>
                    </a:lnTo>
                    <a:lnTo>
                      <a:pt x="432" y="46"/>
                    </a:lnTo>
                    <a:lnTo>
                      <a:pt x="430" y="44"/>
                    </a:lnTo>
                    <a:lnTo>
                      <a:pt x="427" y="40"/>
                    </a:lnTo>
                    <a:lnTo>
                      <a:pt x="421" y="38"/>
                    </a:lnTo>
                    <a:lnTo>
                      <a:pt x="415" y="36"/>
                    </a:lnTo>
                    <a:lnTo>
                      <a:pt x="407" y="33"/>
                    </a:lnTo>
                    <a:lnTo>
                      <a:pt x="400" y="31"/>
                    </a:lnTo>
                    <a:lnTo>
                      <a:pt x="390" y="29"/>
                    </a:lnTo>
                    <a:lnTo>
                      <a:pt x="380" y="27"/>
                    </a:lnTo>
                    <a:lnTo>
                      <a:pt x="371" y="25"/>
                    </a:lnTo>
                    <a:lnTo>
                      <a:pt x="359" y="23"/>
                    </a:lnTo>
                    <a:lnTo>
                      <a:pt x="346" y="21"/>
                    </a:lnTo>
                    <a:lnTo>
                      <a:pt x="334" y="19"/>
                    </a:lnTo>
                    <a:lnTo>
                      <a:pt x="321" y="17"/>
                    </a:lnTo>
                    <a:lnTo>
                      <a:pt x="306" y="15"/>
                    </a:lnTo>
                    <a:lnTo>
                      <a:pt x="290" y="13"/>
                    </a:lnTo>
                    <a:lnTo>
                      <a:pt x="275" y="11"/>
                    </a:lnTo>
                    <a:lnTo>
                      <a:pt x="259" y="11"/>
                    </a:lnTo>
                    <a:lnTo>
                      <a:pt x="242" y="10"/>
                    </a:lnTo>
                    <a:lnTo>
                      <a:pt x="225" y="8"/>
                    </a:lnTo>
                    <a:lnTo>
                      <a:pt x="206" y="8"/>
                    </a:lnTo>
                    <a:lnTo>
                      <a:pt x="187" y="6"/>
                    </a:lnTo>
                    <a:lnTo>
                      <a:pt x="169" y="4"/>
                    </a:lnTo>
                    <a:lnTo>
                      <a:pt x="148" y="4"/>
                    </a:lnTo>
                    <a:lnTo>
                      <a:pt x="129" y="4"/>
                    </a:lnTo>
                    <a:lnTo>
                      <a:pt x="108" y="2"/>
                    </a:lnTo>
                    <a:lnTo>
                      <a:pt x="87" y="2"/>
                    </a:lnTo>
                    <a:lnTo>
                      <a:pt x="66" y="2"/>
                    </a:lnTo>
                    <a:lnTo>
                      <a:pt x="44" y="2"/>
                    </a:lnTo>
                    <a:lnTo>
                      <a:pt x="23" y="2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3" y="6"/>
                    </a:lnTo>
                    <a:lnTo>
                      <a:pt x="44" y="6"/>
                    </a:lnTo>
                    <a:lnTo>
                      <a:pt x="66" y="6"/>
                    </a:lnTo>
                    <a:lnTo>
                      <a:pt x="87" y="6"/>
                    </a:lnTo>
                    <a:lnTo>
                      <a:pt x="108" y="6"/>
                    </a:lnTo>
                    <a:lnTo>
                      <a:pt x="129" y="8"/>
                    </a:lnTo>
                    <a:lnTo>
                      <a:pt x="148" y="8"/>
                    </a:lnTo>
                    <a:lnTo>
                      <a:pt x="167" y="10"/>
                    </a:lnTo>
                    <a:lnTo>
                      <a:pt x="187" y="10"/>
                    </a:lnTo>
                    <a:lnTo>
                      <a:pt x="206" y="11"/>
                    </a:lnTo>
                    <a:lnTo>
                      <a:pt x="223" y="11"/>
                    </a:lnTo>
                    <a:lnTo>
                      <a:pt x="240" y="13"/>
                    </a:lnTo>
                    <a:lnTo>
                      <a:pt x="258" y="15"/>
                    </a:lnTo>
                    <a:lnTo>
                      <a:pt x="273" y="15"/>
                    </a:lnTo>
                    <a:lnTo>
                      <a:pt x="288" y="17"/>
                    </a:lnTo>
                    <a:lnTo>
                      <a:pt x="304" y="19"/>
                    </a:lnTo>
                    <a:lnTo>
                      <a:pt x="317" y="21"/>
                    </a:lnTo>
                    <a:lnTo>
                      <a:pt x="331" y="23"/>
                    </a:lnTo>
                    <a:lnTo>
                      <a:pt x="344" y="25"/>
                    </a:lnTo>
                    <a:lnTo>
                      <a:pt x="356" y="27"/>
                    </a:lnTo>
                    <a:lnTo>
                      <a:pt x="367" y="29"/>
                    </a:lnTo>
                    <a:lnTo>
                      <a:pt x="377" y="31"/>
                    </a:lnTo>
                    <a:lnTo>
                      <a:pt x="386" y="33"/>
                    </a:lnTo>
                    <a:lnTo>
                      <a:pt x="394" y="35"/>
                    </a:lnTo>
                    <a:lnTo>
                      <a:pt x="402" y="36"/>
                    </a:lnTo>
                    <a:lnTo>
                      <a:pt x="409" y="38"/>
                    </a:lnTo>
                    <a:lnTo>
                      <a:pt x="415" y="40"/>
                    </a:lnTo>
                    <a:lnTo>
                      <a:pt x="419" y="44"/>
                    </a:lnTo>
                    <a:lnTo>
                      <a:pt x="423" y="46"/>
                    </a:lnTo>
                    <a:lnTo>
                      <a:pt x="425" y="48"/>
                    </a:lnTo>
                    <a:lnTo>
                      <a:pt x="427" y="50"/>
                    </a:lnTo>
                    <a:lnTo>
                      <a:pt x="427" y="52"/>
                    </a:lnTo>
                    <a:lnTo>
                      <a:pt x="436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00" name="Freeform 2126"/>
              <p:cNvSpPr>
                <a:spLocks/>
              </p:cNvSpPr>
              <p:nvPr/>
            </p:nvSpPr>
            <p:spPr bwMode="auto">
              <a:xfrm>
                <a:off x="2738" y="1826"/>
                <a:ext cx="218" cy="26"/>
              </a:xfrm>
              <a:custGeom>
                <a:avLst/>
                <a:gdLst>
                  <a:gd name="T0" fmla="*/ 0 w 436"/>
                  <a:gd name="T1" fmla="*/ 7 h 52"/>
                  <a:gd name="T2" fmla="*/ 6 w 436"/>
                  <a:gd name="T3" fmla="*/ 7 h 52"/>
                  <a:gd name="T4" fmla="*/ 11 w 436"/>
                  <a:gd name="T5" fmla="*/ 7 h 52"/>
                  <a:gd name="T6" fmla="*/ 17 w 436"/>
                  <a:gd name="T7" fmla="*/ 7 h 52"/>
                  <a:gd name="T8" fmla="*/ 22 w 436"/>
                  <a:gd name="T9" fmla="*/ 6 h 52"/>
                  <a:gd name="T10" fmla="*/ 26 w 436"/>
                  <a:gd name="T11" fmla="*/ 6 h 52"/>
                  <a:gd name="T12" fmla="*/ 31 w 436"/>
                  <a:gd name="T13" fmla="*/ 6 h 52"/>
                  <a:gd name="T14" fmla="*/ 35 w 436"/>
                  <a:gd name="T15" fmla="*/ 5 h 52"/>
                  <a:gd name="T16" fmla="*/ 39 w 436"/>
                  <a:gd name="T17" fmla="*/ 5 h 52"/>
                  <a:gd name="T18" fmla="*/ 42 w 436"/>
                  <a:gd name="T19" fmla="*/ 5 h 52"/>
                  <a:gd name="T20" fmla="*/ 45 w 436"/>
                  <a:gd name="T21" fmla="*/ 4 h 52"/>
                  <a:gd name="T22" fmla="*/ 48 w 436"/>
                  <a:gd name="T23" fmla="*/ 4 h 52"/>
                  <a:gd name="T24" fmla="*/ 50 w 436"/>
                  <a:gd name="T25" fmla="*/ 3 h 52"/>
                  <a:gd name="T26" fmla="*/ 52 w 436"/>
                  <a:gd name="T27" fmla="*/ 3 h 52"/>
                  <a:gd name="T28" fmla="*/ 54 w 436"/>
                  <a:gd name="T29" fmla="*/ 2 h 52"/>
                  <a:gd name="T30" fmla="*/ 54 w 436"/>
                  <a:gd name="T31" fmla="*/ 1 h 52"/>
                  <a:gd name="T32" fmla="*/ 55 w 436"/>
                  <a:gd name="T33" fmla="*/ 0 h 52"/>
                  <a:gd name="T34" fmla="*/ 54 w 436"/>
                  <a:gd name="T35" fmla="*/ 1 h 52"/>
                  <a:gd name="T36" fmla="*/ 53 w 436"/>
                  <a:gd name="T37" fmla="*/ 1 h 52"/>
                  <a:gd name="T38" fmla="*/ 52 w 436"/>
                  <a:gd name="T39" fmla="*/ 2 h 52"/>
                  <a:gd name="T40" fmla="*/ 51 w 436"/>
                  <a:gd name="T41" fmla="*/ 2 h 52"/>
                  <a:gd name="T42" fmla="*/ 49 w 436"/>
                  <a:gd name="T43" fmla="*/ 3 h 52"/>
                  <a:gd name="T44" fmla="*/ 46 w 436"/>
                  <a:gd name="T45" fmla="*/ 3 h 52"/>
                  <a:gd name="T46" fmla="*/ 43 w 436"/>
                  <a:gd name="T47" fmla="*/ 4 h 52"/>
                  <a:gd name="T48" fmla="*/ 40 w 436"/>
                  <a:gd name="T49" fmla="*/ 4 h 52"/>
                  <a:gd name="T50" fmla="*/ 36 w 436"/>
                  <a:gd name="T51" fmla="*/ 5 h 52"/>
                  <a:gd name="T52" fmla="*/ 33 w 436"/>
                  <a:gd name="T53" fmla="*/ 5 h 52"/>
                  <a:gd name="T54" fmla="*/ 28 w 436"/>
                  <a:gd name="T55" fmla="*/ 5 h 52"/>
                  <a:gd name="T56" fmla="*/ 24 w 436"/>
                  <a:gd name="T57" fmla="*/ 6 h 52"/>
                  <a:gd name="T58" fmla="*/ 19 w 436"/>
                  <a:gd name="T59" fmla="*/ 6 h 52"/>
                  <a:gd name="T60" fmla="*/ 14 w 436"/>
                  <a:gd name="T61" fmla="*/ 6 h 52"/>
                  <a:gd name="T62" fmla="*/ 9 w 436"/>
                  <a:gd name="T63" fmla="*/ 6 h 52"/>
                  <a:gd name="T64" fmla="*/ 3 w 436"/>
                  <a:gd name="T65" fmla="*/ 6 h 52"/>
                  <a:gd name="T66" fmla="*/ 0 w 436"/>
                  <a:gd name="T67" fmla="*/ 7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6" h="52">
                    <a:moveTo>
                      <a:pt x="0" y="52"/>
                    </a:moveTo>
                    <a:lnTo>
                      <a:pt x="0" y="52"/>
                    </a:lnTo>
                    <a:lnTo>
                      <a:pt x="23" y="52"/>
                    </a:lnTo>
                    <a:lnTo>
                      <a:pt x="44" y="52"/>
                    </a:lnTo>
                    <a:lnTo>
                      <a:pt x="66" y="52"/>
                    </a:lnTo>
                    <a:lnTo>
                      <a:pt x="87" y="52"/>
                    </a:lnTo>
                    <a:lnTo>
                      <a:pt x="108" y="50"/>
                    </a:lnTo>
                    <a:lnTo>
                      <a:pt x="129" y="50"/>
                    </a:lnTo>
                    <a:lnTo>
                      <a:pt x="148" y="50"/>
                    </a:lnTo>
                    <a:lnTo>
                      <a:pt x="169" y="48"/>
                    </a:lnTo>
                    <a:lnTo>
                      <a:pt x="187" y="48"/>
                    </a:lnTo>
                    <a:lnTo>
                      <a:pt x="206" y="46"/>
                    </a:lnTo>
                    <a:lnTo>
                      <a:pt x="225" y="44"/>
                    </a:lnTo>
                    <a:lnTo>
                      <a:pt x="242" y="44"/>
                    </a:lnTo>
                    <a:lnTo>
                      <a:pt x="259" y="42"/>
                    </a:lnTo>
                    <a:lnTo>
                      <a:pt x="275" y="40"/>
                    </a:lnTo>
                    <a:lnTo>
                      <a:pt x="290" y="38"/>
                    </a:lnTo>
                    <a:lnTo>
                      <a:pt x="306" y="38"/>
                    </a:lnTo>
                    <a:lnTo>
                      <a:pt x="321" y="36"/>
                    </a:lnTo>
                    <a:lnTo>
                      <a:pt x="334" y="34"/>
                    </a:lnTo>
                    <a:lnTo>
                      <a:pt x="346" y="32"/>
                    </a:lnTo>
                    <a:lnTo>
                      <a:pt x="359" y="31"/>
                    </a:lnTo>
                    <a:lnTo>
                      <a:pt x="371" y="29"/>
                    </a:lnTo>
                    <a:lnTo>
                      <a:pt x="380" y="25"/>
                    </a:lnTo>
                    <a:lnTo>
                      <a:pt x="390" y="23"/>
                    </a:lnTo>
                    <a:lnTo>
                      <a:pt x="400" y="21"/>
                    </a:lnTo>
                    <a:lnTo>
                      <a:pt x="407" y="19"/>
                    </a:lnTo>
                    <a:lnTo>
                      <a:pt x="415" y="17"/>
                    </a:lnTo>
                    <a:lnTo>
                      <a:pt x="421" y="13"/>
                    </a:lnTo>
                    <a:lnTo>
                      <a:pt x="427" y="11"/>
                    </a:lnTo>
                    <a:lnTo>
                      <a:pt x="430" y="9"/>
                    </a:lnTo>
                    <a:lnTo>
                      <a:pt x="432" y="6"/>
                    </a:lnTo>
                    <a:lnTo>
                      <a:pt x="436" y="4"/>
                    </a:lnTo>
                    <a:lnTo>
                      <a:pt x="436" y="0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lnTo>
                      <a:pt x="423" y="6"/>
                    </a:lnTo>
                    <a:lnTo>
                      <a:pt x="419" y="9"/>
                    </a:lnTo>
                    <a:lnTo>
                      <a:pt x="415" y="11"/>
                    </a:lnTo>
                    <a:lnTo>
                      <a:pt x="409" y="13"/>
                    </a:lnTo>
                    <a:lnTo>
                      <a:pt x="402" y="15"/>
                    </a:lnTo>
                    <a:lnTo>
                      <a:pt x="394" y="17"/>
                    </a:lnTo>
                    <a:lnTo>
                      <a:pt x="386" y="19"/>
                    </a:lnTo>
                    <a:lnTo>
                      <a:pt x="377" y="21"/>
                    </a:lnTo>
                    <a:lnTo>
                      <a:pt x="367" y="23"/>
                    </a:lnTo>
                    <a:lnTo>
                      <a:pt x="356" y="27"/>
                    </a:lnTo>
                    <a:lnTo>
                      <a:pt x="344" y="29"/>
                    </a:lnTo>
                    <a:lnTo>
                      <a:pt x="331" y="31"/>
                    </a:lnTo>
                    <a:lnTo>
                      <a:pt x="317" y="31"/>
                    </a:lnTo>
                    <a:lnTo>
                      <a:pt x="304" y="32"/>
                    </a:lnTo>
                    <a:lnTo>
                      <a:pt x="288" y="34"/>
                    </a:lnTo>
                    <a:lnTo>
                      <a:pt x="273" y="36"/>
                    </a:lnTo>
                    <a:lnTo>
                      <a:pt x="258" y="38"/>
                    </a:lnTo>
                    <a:lnTo>
                      <a:pt x="240" y="40"/>
                    </a:lnTo>
                    <a:lnTo>
                      <a:pt x="223" y="40"/>
                    </a:lnTo>
                    <a:lnTo>
                      <a:pt x="206" y="42"/>
                    </a:lnTo>
                    <a:lnTo>
                      <a:pt x="187" y="42"/>
                    </a:lnTo>
                    <a:lnTo>
                      <a:pt x="167" y="44"/>
                    </a:lnTo>
                    <a:lnTo>
                      <a:pt x="148" y="44"/>
                    </a:lnTo>
                    <a:lnTo>
                      <a:pt x="129" y="46"/>
                    </a:lnTo>
                    <a:lnTo>
                      <a:pt x="108" y="46"/>
                    </a:lnTo>
                    <a:lnTo>
                      <a:pt x="87" y="46"/>
                    </a:lnTo>
                    <a:lnTo>
                      <a:pt x="66" y="48"/>
                    </a:lnTo>
                    <a:lnTo>
                      <a:pt x="44" y="48"/>
                    </a:lnTo>
                    <a:lnTo>
                      <a:pt x="23" y="48"/>
                    </a:lnTo>
                    <a:lnTo>
                      <a:pt x="0" y="48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01" name="Freeform 2127"/>
              <p:cNvSpPr>
                <a:spLocks/>
              </p:cNvSpPr>
              <p:nvPr/>
            </p:nvSpPr>
            <p:spPr bwMode="auto">
              <a:xfrm>
                <a:off x="2520" y="1826"/>
                <a:ext cx="218" cy="26"/>
              </a:xfrm>
              <a:custGeom>
                <a:avLst/>
                <a:gdLst>
                  <a:gd name="T0" fmla="*/ 0 w 436"/>
                  <a:gd name="T1" fmla="*/ 0 h 52"/>
                  <a:gd name="T2" fmla="*/ 1 w 436"/>
                  <a:gd name="T3" fmla="*/ 1 h 52"/>
                  <a:gd name="T4" fmla="*/ 2 w 436"/>
                  <a:gd name="T5" fmla="*/ 2 h 52"/>
                  <a:gd name="T6" fmla="*/ 3 w 436"/>
                  <a:gd name="T7" fmla="*/ 3 h 52"/>
                  <a:gd name="T8" fmla="*/ 5 w 436"/>
                  <a:gd name="T9" fmla="*/ 3 h 52"/>
                  <a:gd name="T10" fmla="*/ 7 w 436"/>
                  <a:gd name="T11" fmla="*/ 4 h 52"/>
                  <a:gd name="T12" fmla="*/ 10 w 436"/>
                  <a:gd name="T13" fmla="*/ 4 h 52"/>
                  <a:gd name="T14" fmla="*/ 13 w 436"/>
                  <a:gd name="T15" fmla="*/ 5 h 52"/>
                  <a:gd name="T16" fmla="*/ 17 w 436"/>
                  <a:gd name="T17" fmla="*/ 5 h 52"/>
                  <a:gd name="T18" fmla="*/ 21 w 436"/>
                  <a:gd name="T19" fmla="*/ 5 h 52"/>
                  <a:gd name="T20" fmla="*/ 25 w 436"/>
                  <a:gd name="T21" fmla="*/ 6 h 52"/>
                  <a:gd name="T22" fmla="*/ 29 w 436"/>
                  <a:gd name="T23" fmla="*/ 6 h 52"/>
                  <a:gd name="T24" fmla="*/ 34 w 436"/>
                  <a:gd name="T25" fmla="*/ 6 h 52"/>
                  <a:gd name="T26" fmla="*/ 39 w 436"/>
                  <a:gd name="T27" fmla="*/ 7 h 52"/>
                  <a:gd name="T28" fmla="*/ 44 w 436"/>
                  <a:gd name="T29" fmla="*/ 7 h 52"/>
                  <a:gd name="T30" fmla="*/ 49 w 436"/>
                  <a:gd name="T31" fmla="*/ 7 h 52"/>
                  <a:gd name="T32" fmla="*/ 55 w 436"/>
                  <a:gd name="T33" fmla="*/ 7 h 52"/>
                  <a:gd name="T34" fmla="*/ 52 w 436"/>
                  <a:gd name="T35" fmla="*/ 6 h 52"/>
                  <a:gd name="T36" fmla="*/ 47 w 436"/>
                  <a:gd name="T37" fmla="*/ 6 h 52"/>
                  <a:gd name="T38" fmla="*/ 42 w 436"/>
                  <a:gd name="T39" fmla="*/ 6 h 52"/>
                  <a:gd name="T40" fmla="*/ 36 w 436"/>
                  <a:gd name="T41" fmla="*/ 6 h 52"/>
                  <a:gd name="T42" fmla="*/ 32 w 436"/>
                  <a:gd name="T43" fmla="*/ 6 h 52"/>
                  <a:gd name="T44" fmla="*/ 27 w 436"/>
                  <a:gd name="T45" fmla="*/ 5 h 52"/>
                  <a:gd name="T46" fmla="*/ 23 w 436"/>
                  <a:gd name="T47" fmla="*/ 5 h 52"/>
                  <a:gd name="T48" fmla="*/ 19 w 436"/>
                  <a:gd name="T49" fmla="*/ 5 h 52"/>
                  <a:gd name="T50" fmla="*/ 15 w 436"/>
                  <a:gd name="T51" fmla="*/ 4 h 52"/>
                  <a:gd name="T52" fmla="*/ 12 w 436"/>
                  <a:gd name="T53" fmla="*/ 4 h 52"/>
                  <a:gd name="T54" fmla="*/ 9 w 436"/>
                  <a:gd name="T55" fmla="*/ 3 h 52"/>
                  <a:gd name="T56" fmla="*/ 7 w 436"/>
                  <a:gd name="T57" fmla="*/ 3 h 52"/>
                  <a:gd name="T58" fmla="*/ 5 w 436"/>
                  <a:gd name="T59" fmla="*/ 2 h 52"/>
                  <a:gd name="T60" fmla="*/ 3 w 436"/>
                  <a:gd name="T61" fmla="*/ 2 h 52"/>
                  <a:gd name="T62" fmla="*/ 2 w 436"/>
                  <a:gd name="T63" fmla="*/ 1 h 52"/>
                  <a:gd name="T64" fmla="*/ 2 w 436"/>
                  <a:gd name="T65" fmla="*/ 1 h 52"/>
                  <a:gd name="T66" fmla="*/ 0 w 436"/>
                  <a:gd name="T67" fmla="*/ 0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6" h="52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9"/>
                    </a:lnTo>
                    <a:lnTo>
                      <a:pt x="10" y="11"/>
                    </a:lnTo>
                    <a:lnTo>
                      <a:pt x="16" y="13"/>
                    </a:lnTo>
                    <a:lnTo>
                      <a:pt x="21" y="17"/>
                    </a:lnTo>
                    <a:lnTo>
                      <a:pt x="29" y="19"/>
                    </a:lnTo>
                    <a:lnTo>
                      <a:pt x="37" y="21"/>
                    </a:lnTo>
                    <a:lnTo>
                      <a:pt x="45" y="23"/>
                    </a:lnTo>
                    <a:lnTo>
                      <a:pt x="56" y="25"/>
                    </a:lnTo>
                    <a:lnTo>
                      <a:pt x="66" y="29"/>
                    </a:lnTo>
                    <a:lnTo>
                      <a:pt x="77" y="31"/>
                    </a:lnTo>
                    <a:lnTo>
                      <a:pt x="89" y="32"/>
                    </a:lnTo>
                    <a:lnTo>
                      <a:pt x="102" y="34"/>
                    </a:lnTo>
                    <a:lnTo>
                      <a:pt x="116" y="36"/>
                    </a:lnTo>
                    <a:lnTo>
                      <a:pt x="131" y="38"/>
                    </a:lnTo>
                    <a:lnTo>
                      <a:pt x="146" y="38"/>
                    </a:lnTo>
                    <a:lnTo>
                      <a:pt x="162" y="40"/>
                    </a:lnTo>
                    <a:lnTo>
                      <a:pt x="177" y="42"/>
                    </a:lnTo>
                    <a:lnTo>
                      <a:pt x="194" y="44"/>
                    </a:lnTo>
                    <a:lnTo>
                      <a:pt x="212" y="44"/>
                    </a:lnTo>
                    <a:lnTo>
                      <a:pt x="231" y="46"/>
                    </a:lnTo>
                    <a:lnTo>
                      <a:pt x="248" y="48"/>
                    </a:lnTo>
                    <a:lnTo>
                      <a:pt x="269" y="48"/>
                    </a:lnTo>
                    <a:lnTo>
                      <a:pt x="288" y="50"/>
                    </a:lnTo>
                    <a:lnTo>
                      <a:pt x="308" y="50"/>
                    </a:lnTo>
                    <a:lnTo>
                      <a:pt x="329" y="50"/>
                    </a:lnTo>
                    <a:lnTo>
                      <a:pt x="350" y="52"/>
                    </a:lnTo>
                    <a:lnTo>
                      <a:pt x="371" y="52"/>
                    </a:lnTo>
                    <a:lnTo>
                      <a:pt x="392" y="52"/>
                    </a:lnTo>
                    <a:lnTo>
                      <a:pt x="415" y="52"/>
                    </a:lnTo>
                    <a:lnTo>
                      <a:pt x="436" y="52"/>
                    </a:lnTo>
                    <a:lnTo>
                      <a:pt x="436" y="48"/>
                    </a:lnTo>
                    <a:lnTo>
                      <a:pt x="415" y="48"/>
                    </a:lnTo>
                    <a:lnTo>
                      <a:pt x="392" y="48"/>
                    </a:lnTo>
                    <a:lnTo>
                      <a:pt x="371" y="48"/>
                    </a:lnTo>
                    <a:lnTo>
                      <a:pt x="350" y="46"/>
                    </a:lnTo>
                    <a:lnTo>
                      <a:pt x="329" y="46"/>
                    </a:lnTo>
                    <a:lnTo>
                      <a:pt x="308" y="46"/>
                    </a:lnTo>
                    <a:lnTo>
                      <a:pt x="288" y="44"/>
                    </a:lnTo>
                    <a:lnTo>
                      <a:pt x="269" y="44"/>
                    </a:lnTo>
                    <a:lnTo>
                      <a:pt x="250" y="42"/>
                    </a:lnTo>
                    <a:lnTo>
                      <a:pt x="231" y="42"/>
                    </a:lnTo>
                    <a:lnTo>
                      <a:pt x="213" y="40"/>
                    </a:lnTo>
                    <a:lnTo>
                      <a:pt x="196" y="40"/>
                    </a:lnTo>
                    <a:lnTo>
                      <a:pt x="179" y="38"/>
                    </a:lnTo>
                    <a:lnTo>
                      <a:pt x="164" y="36"/>
                    </a:lnTo>
                    <a:lnTo>
                      <a:pt x="148" y="34"/>
                    </a:lnTo>
                    <a:lnTo>
                      <a:pt x="133" y="32"/>
                    </a:lnTo>
                    <a:lnTo>
                      <a:pt x="117" y="31"/>
                    </a:lnTo>
                    <a:lnTo>
                      <a:pt x="106" y="31"/>
                    </a:lnTo>
                    <a:lnTo>
                      <a:pt x="93" y="29"/>
                    </a:lnTo>
                    <a:lnTo>
                      <a:pt x="81" y="27"/>
                    </a:lnTo>
                    <a:lnTo>
                      <a:pt x="69" y="23"/>
                    </a:lnTo>
                    <a:lnTo>
                      <a:pt x="60" y="21"/>
                    </a:lnTo>
                    <a:lnTo>
                      <a:pt x="50" y="19"/>
                    </a:lnTo>
                    <a:lnTo>
                      <a:pt x="41" y="17"/>
                    </a:lnTo>
                    <a:lnTo>
                      <a:pt x="33" y="15"/>
                    </a:lnTo>
                    <a:lnTo>
                      <a:pt x="27" y="13"/>
                    </a:lnTo>
                    <a:lnTo>
                      <a:pt x="21" y="11"/>
                    </a:lnTo>
                    <a:lnTo>
                      <a:pt x="18" y="9"/>
                    </a:lnTo>
                    <a:lnTo>
                      <a:pt x="14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02" name="Freeform 2128"/>
              <p:cNvSpPr>
                <a:spLocks/>
              </p:cNvSpPr>
              <p:nvPr/>
            </p:nvSpPr>
            <p:spPr bwMode="auto">
              <a:xfrm>
                <a:off x="2520" y="1800"/>
                <a:ext cx="218" cy="26"/>
              </a:xfrm>
              <a:custGeom>
                <a:avLst/>
                <a:gdLst>
                  <a:gd name="T0" fmla="*/ 55 w 436"/>
                  <a:gd name="T1" fmla="*/ 0 h 52"/>
                  <a:gd name="T2" fmla="*/ 49 w 436"/>
                  <a:gd name="T3" fmla="*/ 1 h 52"/>
                  <a:gd name="T4" fmla="*/ 44 w 436"/>
                  <a:gd name="T5" fmla="*/ 1 h 52"/>
                  <a:gd name="T6" fmla="*/ 39 w 436"/>
                  <a:gd name="T7" fmla="*/ 1 h 52"/>
                  <a:gd name="T8" fmla="*/ 34 w 436"/>
                  <a:gd name="T9" fmla="*/ 1 h 52"/>
                  <a:gd name="T10" fmla="*/ 29 w 436"/>
                  <a:gd name="T11" fmla="*/ 1 h 52"/>
                  <a:gd name="T12" fmla="*/ 25 w 436"/>
                  <a:gd name="T13" fmla="*/ 2 h 52"/>
                  <a:gd name="T14" fmla="*/ 21 w 436"/>
                  <a:gd name="T15" fmla="*/ 2 h 52"/>
                  <a:gd name="T16" fmla="*/ 17 w 436"/>
                  <a:gd name="T17" fmla="*/ 2 h 52"/>
                  <a:gd name="T18" fmla="*/ 13 w 436"/>
                  <a:gd name="T19" fmla="*/ 3 h 52"/>
                  <a:gd name="T20" fmla="*/ 10 w 436"/>
                  <a:gd name="T21" fmla="*/ 3 h 52"/>
                  <a:gd name="T22" fmla="*/ 7 w 436"/>
                  <a:gd name="T23" fmla="*/ 4 h 52"/>
                  <a:gd name="T24" fmla="*/ 5 w 436"/>
                  <a:gd name="T25" fmla="*/ 4 h 52"/>
                  <a:gd name="T26" fmla="*/ 3 w 436"/>
                  <a:gd name="T27" fmla="*/ 5 h 52"/>
                  <a:gd name="T28" fmla="*/ 2 w 436"/>
                  <a:gd name="T29" fmla="*/ 5 h 52"/>
                  <a:gd name="T30" fmla="*/ 1 w 436"/>
                  <a:gd name="T31" fmla="*/ 6 h 52"/>
                  <a:gd name="T32" fmla="*/ 0 w 436"/>
                  <a:gd name="T33" fmla="*/ 7 h 52"/>
                  <a:gd name="T34" fmla="*/ 2 w 436"/>
                  <a:gd name="T35" fmla="*/ 7 h 52"/>
                  <a:gd name="T36" fmla="*/ 2 w 436"/>
                  <a:gd name="T37" fmla="*/ 6 h 52"/>
                  <a:gd name="T38" fmla="*/ 3 w 436"/>
                  <a:gd name="T39" fmla="*/ 5 h 52"/>
                  <a:gd name="T40" fmla="*/ 5 w 436"/>
                  <a:gd name="T41" fmla="*/ 5 h 52"/>
                  <a:gd name="T42" fmla="*/ 7 w 436"/>
                  <a:gd name="T43" fmla="*/ 5 h 52"/>
                  <a:gd name="T44" fmla="*/ 9 w 436"/>
                  <a:gd name="T45" fmla="*/ 4 h 52"/>
                  <a:gd name="T46" fmla="*/ 12 w 436"/>
                  <a:gd name="T47" fmla="*/ 4 h 52"/>
                  <a:gd name="T48" fmla="*/ 15 w 436"/>
                  <a:gd name="T49" fmla="*/ 3 h 52"/>
                  <a:gd name="T50" fmla="*/ 19 w 436"/>
                  <a:gd name="T51" fmla="*/ 3 h 52"/>
                  <a:gd name="T52" fmla="*/ 23 w 436"/>
                  <a:gd name="T53" fmla="*/ 2 h 52"/>
                  <a:gd name="T54" fmla="*/ 27 w 436"/>
                  <a:gd name="T55" fmla="*/ 2 h 52"/>
                  <a:gd name="T56" fmla="*/ 32 w 436"/>
                  <a:gd name="T57" fmla="*/ 2 h 52"/>
                  <a:gd name="T58" fmla="*/ 36 w 436"/>
                  <a:gd name="T59" fmla="*/ 1 h 52"/>
                  <a:gd name="T60" fmla="*/ 42 w 436"/>
                  <a:gd name="T61" fmla="*/ 1 h 52"/>
                  <a:gd name="T62" fmla="*/ 47 w 436"/>
                  <a:gd name="T63" fmla="*/ 1 h 52"/>
                  <a:gd name="T64" fmla="*/ 52 w 436"/>
                  <a:gd name="T65" fmla="*/ 1 h 52"/>
                  <a:gd name="T66" fmla="*/ 55 w 436"/>
                  <a:gd name="T67" fmla="*/ 0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6" h="52">
                    <a:moveTo>
                      <a:pt x="436" y="0"/>
                    </a:moveTo>
                    <a:lnTo>
                      <a:pt x="436" y="0"/>
                    </a:lnTo>
                    <a:lnTo>
                      <a:pt x="415" y="2"/>
                    </a:lnTo>
                    <a:lnTo>
                      <a:pt x="392" y="2"/>
                    </a:lnTo>
                    <a:lnTo>
                      <a:pt x="371" y="2"/>
                    </a:lnTo>
                    <a:lnTo>
                      <a:pt x="350" y="2"/>
                    </a:lnTo>
                    <a:lnTo>
                      <a:pt x="329" y="2"/>
                    </a:lnTo>
                    <a:lnTo>
                      <a:pt x="308" y="4"/>
                    </a:lnTo>
                    <a:lnTo>
                      <a:pt x="288" y="4"/>
                    </a:lnTo>
                    <a:lnTo>
                      <a:pt x="269" y="4"/>
                    </a:lnTo>
                    <a:lnTo>
                      <a:pt x="248" y="6"/>
                    </a:lnTo>
                    <a:lnTo>
                      <a:pt x="231" y="8"/>
                    </a:lnTo>
                    <a:lnTo>
                      <a:pt x="212" y="8"/>
                    </a:lnTo>
                    <a:lnTo>
                      <a:pt x="194" y="10"/>
                    </a:lnTo>
                    <a:lnTo>
                      <a:pt x="177" y="11"/>
                    </a:lnTo>
                    <a:lnTo>
                      <a:pt x="162" y="11"/>
                    </a:lnTo>
                    <a:lnTo>
                      <a:pt x="146" y="13"/>
                    </a:lnTo>
                    <a:lnTo>
                      <a:pt x="131" y="15"/>
                    </a:lnTo>
                    <a:lnTo>
                      <a:pt x="116" y="17"/>
                    </a:lnTo>
                    <a:lnTo>
                      <a:pt x="102" y="19"/>
                    </a:lnTo>
                    <a:lnTo>
                      <a:pt x="89" y="21"/>
                    </a:lnTo>
                    <a:lnTo>
                      <a:pt x="77" y="23"/>
                    </a:lnTo>
                    <a:lnTo>
                      <a:pt x="66" y="25"/>
                    </a:lnTo>
                    <a:lnTo>
                      <a:pt x="56" y="27"/>
                    </a:lnTo>
                    <a:lnTo>
                      <a:pt x="45" y="29"/>
                    </a:lnTo>
                    <a:lnTo>
                      <a:pt x="37" y="31"/>
                    </a:lnTo>
                    <a:lnTo>
                      <a:pt x="29" y="33"/>
                    </a:lnTo>
                    <a:lnTo>
                      <a:pt x="21" y="36"/>
                    </a:lnTo>
                    <a:lnTo>
                      <a:pt x="16" y="38"/>
                    </a:lnTo>
                    <a:lnTo>
                      <a:pt x="10" y="40"/>
                    </a:lnTo>
                    <a:lnTo>
                      <a:pt x="6" y="44"/>
                    </a:lnTo>
                    <a:lnTo>
                      <a:pt x="2" y="46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10" y="52"/>
                    </a:lnTo>
                    <a:lnTo>
                      <a:pt x="10" y="50"/>
                    </a:lnTo>
                    <a:lnTo>
                      <a:pt x="12" y="48"/>
                    </a:lnTo>
                    <a:lnTo>
                      <a:pt x="14" y="46"/>
                    </a:lnTo>
                    <a:lnTo>
                      <a:pt x="18" y="44"/>
                    </a:lnTo>
                    <a:lnTo>
                      <a:pt x="21" y="40"/>
                    </a:lnTo>
                    <a:lnTo>
                      <a:pt x="27" y="38"/>
                    </a:lnTo>
                    <a:lnTo>
                      <a:pt x="33" y="36"/>
                    </a:lnTo>
                    <a:lnTo>
                      <a:pt x="41" y="35"/>
                    </a:lnTo>
                    <a:lnTo>
                      <a:pt x="50" y="33"/>
                    </a:lnTo>
                    <a:lnTo>
                      <a:pt x="60" y="31"/>
                    </a:lnTo>
                    <a:lnTo>
                      <a:pt x="69" y="29"/>
                    </a:lnTo>
                    <a:lnTo>
                      <a:pt x="81" y="27"/>
                    </a:lnTo>
                    <a:lnTo>
                      <a:pt x="93" y="25"/>
                    </a:lnTo>
                    <a:lnTo>
                      <a:pt x="106" y="23"/>
                    </a:lnTo>
                    <a:lnTo>
                      <a:pt x="117" y="21"/>
                    </a:lnTo>
                    <a:lnTo>
                      <a:pt x="133" y="19"/>
                    </a:lnTo>
                    <a:lnTo>
                      <a:pt x="148" y="17"/>
                    </a:lnTo>
                    <a:lnTo>
                      <a:pt x="164" y="15"/>
                    </a:lnTo>
                    <a:lnTo>
                      <a:pt x="179" y="15"/>
                    </a:lnTo>
                    <a:lnTo>
                      <a:pt x="196" y="13"/>
                    </a:lnTo>
                    <a:lnTo>
                      <a:pt x="213" y="11"/>
                    </a:lnTo>
                    <a:lnTo>
                      <a:pt x="231" y="11"/>
                    </a:lnTo>
                    <a:lnTo>
                      <a:pt x="250" y="10"/>
                    </a:lnTo>
                    <a:lnTo>
                      <a:pt x="269" y="10"/>
                    </a:lnTo>
                    <a:lnTo>
                      <a:pt x="288" y="8"/>
                    </a:lnTo>
                    <a:lnTo>
                      <a:pt x="308" y="8"/>
                    </a:lnTo>
                    <a:lnTo>
                      <a:pt x="329" y="6"/>
                    </a:lnTo>
                    <a:lnTo>
                      <a:pt x="350" y="6"/>
                    </a:lnTo>
                    <a:lnTo>
                      <a:pt x="371" y="6"/>
                    </a:lnTo>
                    <a:lnTo>
                      <a:pt x="392" y="6"/>
                    </a:lnTo>
                    <a:lnTo>
                      <a:pt x="415" y="6"/>
                    </a:lnTo>
                    <a:lnTo>
                      <a:pt x="436" y="6"/>
                    </a:lnTo>
                    <a:lnTo>
                      <a:pt x="4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03" name="Rectangle 2129"/>
              <p:cNvSpPr>
                <a:spLocks noChangeArrowheads="1"/>
              </p:cNvSpPr>
              <p:nvPr/>
            </p:nvSpPr>
            <p:spPr bwMode="auto">
              <a:xfrm>
                <a:off x="2523" y="1610"/>
                <a:ext cx="3" cy="216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04" name="Rectangle 2130"/>
              <p:cNvSpPr>
                <a:spLocks noChangeArrowheads="1"/>
              </p:cNvSpPr>
              <p:nvPr/>
            </p:nvSpPr>
            <p:spPr bwMode="auto">
              <a:xfrm>
                <a:off x="2526" y="1610"/>
                <a:ext cx="4" cy="216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05" name="Rectangle 2131"/>
              <p:cNvSpPr>
                <a:spLocks noChangeArrowheads="1"/>
              </p:cNvSpPr>
              <p:nvPr/>
            </p:nvSpPr>
            <p:spPr bwMode="auto">
              <a:xfrm>
                <a:off x="2530" y="1610"/>
                <a:ext cx="3" cy="21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06" name="Rectangle 2132"/>
              <p:cNvSpPr>
                <a:spLocks noChangeArrowheads="1"/>
              </p:cNvSpPr>
              <p:nvPr/>
            </p:nvSpPr>
            <p:spPr bwMode="auto">
              <a:xfrm>
                <a:off x="2533" y="1610"/>
                <a:ext cx="3" cy="216"/>
              </a:xfrm>
              <a:prstGeom prst="rect">
                <a:avLst/>
              </a:pr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07" name="Rectangle 2133"/>
              <p:cNvSpPr>
                <a:spLocks noChangeArrowheads="1"/>
              </p:cNvSpPr>
              <p:nvPr/>
            </p:nvSpPr>
            <p:spPr bwMode="auto">
              <a:xfrm>
                <a:off x="2536" y="1610"/>
                <a:ext cx="3" cy="216"/>
              </a:xfrm>
              <a:prstGeom prst="rect">
                <a:avLst/>
              </a:pr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08" name="Rectangle 2134"/>
              <p:cNvSpPr>
                <a:spLocks noChangeArrowheads="1"/>
              </p:cNvSpPr>
              <p:nvPr/>
            </p:nvSpPr>
            <p:spPr bwMode="auto">
              <a:xfrm>
                <a:off x="2539" y="1610"/>
                <a:ext cx="3" cy="216"/>
              </a:xfrm>
              <a:prstGeom prst="rect">
                <a:avLst/>
              </a:pr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09" name="Rectangle 2135"/>
              <p:cNvSpPr>
                <a:spLocks noChangeArrowheads="1"/>
              </p:cNvSpPr>
              <p:nvPr/>
            </p:nvSpPr>
            <p:spPr bwMode="auto">
              <a:xfrm>
                <a:off x="2542" y="1610"/>
                <a:ext cx="4" cy="216"/>
              </a:xfrm>
              <a:prstGeom prst="rect">
                <a:avLst/>
              </a:pr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10" name="Rectangle 2136"/>
              <p:cNvSpPr>
                <a:spLocks noChangeArrowheads="1"/>
              </p:cNvSpPr>
              <p:nvPr/>
            </p:nvSpPr>
            <p:spPr bwMode="auto">
              <a:xfrm>
                <a:off x="2546" y="1610"/>
                <a:ext cx="3" cy="216"/>
              </a:xfrm>
              <a:prstGeom prst="rect">
                <a:avLst/>
              </a:pr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11" name="Rectangle 2137"/>
              <p:cNvSpPr>
                <a:spLocks noChangeArrowheads="1"/>
              </p:cNvSpPr>
              <p:nvPr/>
            </p:nvSpPr>
            <p:spPr bwMode="auto">
              <a:xfrm>
                <a:off x="2549" y="1610"/>
                <a:ext cx="4" cy="216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12" name="Rectangle 2138"/>
              <p:cNvSpPr>
                <a:spLocks noChangeArrowheads="1"/>
              </p:cNvSpPr>
              <p:nvPr/>
            </p:nvSpPr>
            <p:spPr bwMode="auto">
              <a:xfrm>
                <a:off x="2553" y="1610"/>
                <a:ext cx="4" cy="216"/>
              </a:xfrm>
              <a:prstGeom prst="rect">
                <a:avLst/>
              </a:pr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13" name="Rectangle 2139"/>
              <p:cNvSpPr>
                <a:spLocks noChangeArrowheads="1"/>
              </p:cNvSpPr>
              <p:nvPr/>
            </p:nvSpPr>
            <p:spPr bwMode="auto">
              <a:xfrm>
                <a:off x="2557" y="1610"/>
                <a:ext cx="3" cy="216"/>
              </a:xfrm>
              <a:prstGeom prst="rect">
                <a:avLst/>
              </a:pr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14" name="Rectangle 2140"/>
              <p:cNvSpPr>
                <a:spLocks noChangeArrowheads="1"/>
              </p:cNvSpPr>
              <p:nvPr/>
            </p:nvSpPr>
            <p:spPr bwMode="auto">
              <a:xfrm>
                <a:off x="2560" y="1610"/>
                <a:ext cx="3" cy="216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15" name="Rectangle 2141"/>
              <p:cNvSpPr>
                <a:spLocks noChangeArrowheads="1"/>
              </p:cNvSpPr>
              <p:nvPr/>
            </p:nvSpPr>
            <p:spPr bwMode="auto">
              <a:xfrm>
                <a:off x="2563" y="1610"/>
                <a:ext cx="3" cy="216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16" name="Rectangle 2142"/>
              <p:cNvSpPr>
                <a:spLocks noChangeArrowheads="1"/>
              </p:cNvSpPr>
              <p:nvPr/>
            </p:nvSpPr>
            <p:spPr bwMode="auto">
              <a:xfrm>
                <a:off x="2566" y="1610"/>
                <a:ext cx="4" cy="216"/>
              </a:xfrm>
              <a:prstGeom prst="rect">
                <a:avLst/>
              </a:pr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17" name="Rectangle 2143"/>
              <p:cNvSpPr>
                <a:spLocks noChangeArrowheads="1"/>
              </p:cNvSpPr>
              <p:nvPr/>
            </p:nvSpPr>
            <p:spPr bwMode="auto">
              <a:xfrm>
                <a:off x="2570" y="1610"/>
                <a:ext cx="3" cy="216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18" name="Rectangle 2144"/>
              <p:cNvSpPr>
                <a:spLocks noChangeArrowheads="1"/>
              </p:cNvSpPr>
              <p:nvPr/>
            </p:nvSpPr>
            <p:spPr bwMode="auto">
              <a:xfrm>
                <a:off x="2573" y="1610"/>
                <a:ext cx="4" cy="216"/>
              </a:xfrm>
              <a:prstGeom prst="rect">
                <a:avLst/>
              </a:pr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19" name="Rectangle 2145"/>
              <p:cNvSpPr>
                <a:spLocks noChangeArrowheads="1"/>
              </p:cNvSpPr>
              <p:nvPr/>
            </p:nvSpPr>
            <p:spPr bwMode="auto">
              <a:xfrm>
                <a:off x="2577" y="1610"/>
                <a:ext cx="3" cy="216"/>
              </a:xfrm>
              <a:prstGeom prst="rect">
                <a:avLst/>
              </a:pr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20" name="Rectangle 2146"/>
              <p:cNvSpPr>
                <a:spLocks noChangeArrowheads="1"/>
              </p:cNvSpPr>
              <p:nvPr/>
            </p:nvSpPr>
            <p:spPr bwMode="auto">
              <a:xfrm>
                <a:off x="2580" y="1610"/>
                <a:ext cx="3" cy="216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21" name="Rectangle 2147"/>
              <p:cNvSpPr>
                <a:spLocks noChangeArrowheads="1"/>
              </p:cNvSpPr>
              <p:nvPr/>
            </p:nvSpPr>
            <p:spPr bwMode="auto">
              <a:xfrm>
                <a:off x="2583" y="1610"/>
                <a:ext cx="3" cy="216"/>
              </a:xfrm>
              <a:prstGeom prst="rect">
                <a:avLst/>
              </a:pr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22" name="Rectangle 2148"/>
              <p:cNvSpPr>
                <a:spLocks noChangeArrowheads="1"/>
              </p:cNvSpPr>
              <p:nvPr/>
            </p:nvSpPr>
            <p:spPr bwMode="auto">
              <a:xfrm>
                <a:off x="2586" y="1610"/>
                <a:ext cx="4" cy="216"/>
              </a:xfrm>
              <a:prstGeom prst="rect">
                <a:avLst/>
              </a:pr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23" name="Rectangle 2149"/>
              <p:cNvSpPr>
                <a:spLocks noChangeArrowheads="1"/>
              </p:cNvSpPr>
              <p:nvPr/>
            </p:nvSpPr>
            <p:spPr bwMode="auto">
              <a:xfrm>
                <a:off x="2590" y="1610"/>
                <a:ext cx="3" cy="216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24" name="Rectangle 2150"/>
              <p:cNvSpPr>
                <a:spLocks noChangeArrowheads="1"/>
              </p:cNvSpPr>
              <p:nvPr/>
            </p:nvSpPr>
            <p:spPr bwMode="auto">
              <a:xfrm>
                <a:off x="2593" y="1610"/>
                <a:ext cx="4" cy="216"/>
              </a:xfrm>
              <a:prstGeom prst="rect">
                <a:avLst/>
              </a:pr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25" name="Rectangle 2151"/>
              <p:cNvSpPr>
                <a:spLocks noChangeArrowheads="1"/>
              </p:cNvSpPr>
              <p:nvPr/>
            </p:nvSpPr>
            <p:spPr bwMode="auto">
              <a:xfrm>
                <a:off x="2597" y="1610"/>
                <a:ext cx="3" cy="216"/>
              </a:xfrm>
              <a:prstGeom prst="rect">
                <a:avLst/>
              </a:pr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26" name="Rectangle 2152"/>
              <p:cNvSpPr>
                <a:spLocks noChangeArrowheads="1"/>
              </p:cNvSpPr>
              <p:nvPr/>
            </p:nvSpPr>
            <p:spPr bwMode="auto">
              <a:xfrm>
                <a:off x="2600" y="1610"/>
                <a:ext cx="4" cy="216"/>
              </a:xfrm>
              <a:prstGeom prst="rect">
                <a:avLst/>
              </a:pr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27" name="Rectangle 2153"/>
              <p:cNvSpPr>
                <a:spLocks noChangeArrowheads="1"/>
              </p:cNvSpPr>
              <p:nvPr/>
            </p:nvSpPr>
            <p:spPr bwMode="auto">
              <a:xfrm>
                <a:off x="2604" y="1610"/>
                <a:ext cx="3" cy="216"/>
              </a:xfrm>
              <a:prstGeom prst="rect">
                <a:avLst/>
              </a:pr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28" name="Rectangle 2154"/>
              <p:cNvSpPr>
                <a:spLocks noChangeArrowheads="1"/>
              </p:cNvSpPr>
              <p:nvPr/>
            </p:nvSpPr>
            <p:spPr bwMode="auto">
              <a:xfrm>
                <a:off x="2607" y="1610"/>
                <a:ext cx="3" cy="216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29" name="Rectangle 2155"/>
              <p:cNvSpPr>
                <a:spLocks noChangeArrowheads="1"/>
              </p:cNvSpPr>
              <p:nvPr/>
            </p:nvSpPr>
            <p:spPr bwMode="auto">
              <a:xfrm>
                <a:off x="2610" y="1610"/>
                <a:ext cx="3" cy="216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30" name="Rectangle 2156"/>
              <p:cNvSpPr>
                <a:spLocks noChangeArrowheads="1"/>
              </p:cNvSpPr>
              <p:nvPr/>
            </p:nvSpPr>
            <p:spPr bwMode="auto">
              <a:xfrm>
                <a:off x="2613" y="1610"/>
                <a:ext cx="4" cy="216"/>
              </a:xfrm>
              <a:prstGeom prst="rect">
                <a:avLst/>
              </a:pr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31" name="Rectangle 2157"/>
              <p:cNvSpPr>
                <a:spLocks noChangeArrowheads="1"/>
              </p:cNvSpPr>
              <p:nvPr/>
            </p:nvSpPr>
            <p:spPr bwMode="auto">
              <a:xfrm>
                <a:off x="2617" y="1610"/>
                <a:ext cx="3" cy="216"/>
              </a:xfrm>
              <a:prstGeom prst="rect">
                <a:avLst/>
              </a:pr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32" name="Rectangle 2158"/>
              <p:cNvSpPr>
                <a:spLocks noChangeArrowheads="1"/>
              </p:cNvSpPr>
              <p:nvPr/>
            </p:nvSpPr>
            <p:spPr bwMode="auto">
              <a:xfrm>
                <a:off x="2620" y="1610"/>
                <a:ext cx="4" cy="216"/>
              </a:xfrm>
              <a:prstGeom prst="rect">
                <a:avLst/>
              </a:pr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33" name="Rectangle 2159"/>
              <p:cNvSpPr>
                <a:spLocks noChangeArrowheads="1"/>
              </p:cNvSpPr>
              <p:nvPr/>
            </p:nvSpPr>
            <p:spPr bwMode="auto">
              <a:xfrm>
                <a:off x="2624" y="1610"/>
                <a:ext cx="3" cy="216"/>
              </a:xfrm>
              <a:prstGeom prst="rect">
                <a:avLst/>
              </a:pr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34" name="Rectangle 2160"/>
              <p:cNvSpPr>
                <a:spLocks noChangeArrowheads="1"/>
              </p:cNvSpPr>
              <p:nvPr/>
            </p:nvSpPr>
            <p:spPr bwMode="auto">
              <a:xfrm>
                <a:off x="2627" y="1610"/>
                <a:ext cx="4" cy="216"/>
              </a:xfrm>
              <a:prstGeom prst="rect">
                <a:avLst/>
              </a:pr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35" name="Rectangle 2161"/>
              <p:cNvSpPr>
                <a:spLocks noChangeArrowheads="1"/>
              </p:cNvSpPr>
              <p:nvPr/>
            </p:nvSpPr>
            <p:spPr bwMode="auto">
              <a:xfrm>
                <a:off x="2631" y="1610"/>
                <a:ext cx="2" cy="216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36" name="Rectangle 2162"/>
              <p:cNvSpPr>
                <a:spLocks noChangeArrowheads="1"/>
              </p:cNvSpPr>
              <p:nvPr/>
            </p:nvSpPr>
            <p:spPr bwMode="auto">
              <a:xfrm>
                <a:off x="2633" y="1610"/>
                <a:ext cx="4" cy="21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37" name="Rectangle 2163"/>
              <p:cNvSpPr>
                <a:spLocks noChangeArrowheads="1"/>
              </p:cNvSpPr>
              <p:nvPr/>
            </p:nvSpPr>
            <p:spPr bwMode="auto">
              <a:xfrm>
                <a:off x="2637" y="1610"/>
                <a:ext cx="3" cy="216"/>
              </a:xfrm>
              <a:prstGeom prst="rect">
                <a:avLst/>
              </a:pr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38" name="Rectangle 2164"/>
              <p:cNvSpPr>
                <a:spLocks noChangeArrowheads="1"/>
              </p:cNvSpPr>
              <p:nvPr/>
            </p:nvSpPr>
            <p:spPr bwMode="auto">
              <a:xfrm>
                <a:off x="2640" y="1610"/>
                <a:ext cx="4" cy="216"/>
              </a:xfrm>
              <a:prstGeom prst="rect">
                <a:avLst/>
              </a:pr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39" name="Rectangle 2165"/>
              <p:cNvSpPr>
                <a:spLocks noChangeArrowheads="1"/>
              </p:cNvSpPr>
              <p:nvPr/>
            </p:nvSpPr>
            <p:spPr bwMode="auto">
              <a:xfrm>
                <a:off x="2644" y="1610"/>
                <a:ext cx="3" cy="216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40" name="Rectangle 2166"/>
              <p:cNvSpPr>
                <a:spLocks noChangeArrowheads="1"/>
              </p:cNvSpPr>
              <p:nvPr/>
            </p:nvSpPr>
            <p:spPr bwMode="auto">
              <a:xfrm>
                <a:off x="2647" y="1610"/>
                <a:ext cx="4" cy="216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41" name="Rectangle 2167"/>
              <p:cNvSpPr>
                <a:spLocks noChangeArrowheads="1"/>
              </p:cNvSpPr>
              <p:nvPr/>
            </p:nvSpPr>
            <p:spPr bwMode="auto">
              <a:xfrm>
                <a:off x="2651" y="1610"/>
                <a:ext cx="3" cy="216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42" name="Rectangle 2168"/>
              <p:cNvSpPr>
                <a:spLocks noChangeArrowheads="1"/>
              </p:cNvSpPr>
              <p:nvPr/>
            </p:nvSpPr>
            <p:spPr bwMode="auto">
              <a:xfrm>
                <a:off x="2654" y="1610"/>
                <a:ext cx="3" cy="216"/>
              </a:xfrm>
              <a:prstGeom prst="rect">
                <a:avLst/>
              </a:pr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43" name="Rectangle 2169"/>
              <p:cNvSpPr>
                <a:spLocks noChangeArrowheads="1"/>
              </p:cNvSpPr>
              <p:nvPr/>
            </p:nvSpPr>
            <p:spPr bwMode="auto">
              <a:xfrm>
                <a:off x="2657" y="1610"/>
                <a:ext cx="3" cy="216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44" name="Rectangle 2170"/>
              <p:cNvSpPr>
                <a:spLocks noChangeArrowheads="1"/>
              </p:cNvSpPr>
              <p:nvPr/>
            </p:nvSpPr>
            <p:spPr bwMode="auto">
              <a:xfrm>
                <a:off x="2660" y="1610"/>
                <a:ext cx="4" cy="216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45" name="Rectangle 2171"/>
              <p:cNvSpPr>
                <a:spLocks noChangeArrowheads="1"/>
              </p:cNvSpPr>
              <p:nvPr/>
            </p:nvSpPr>
            <p:spPr bwMode="auto">
              <a:xfrm>
                <a:off x="2664" y="1610"/>
                <a:ext cx="3" cy="216"/>
              </a:xfrm>
              <a:prstGeom prst="rect">
                <a:avLst/>
              </a:pr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46" name="Rectangle 2172"/>
              <p:cNvSpPr>
                <a:spLocks noChangeArrowheads="1"/>
              </p:cNvSpPr>
              <p:nvPr/>
            </p:nvSpPr>
            <p:spPr bwMode="auto">
              <a:xfrm>
                <a:off x="2667" y="1610"/>
                <a:ext cx="4" cy="21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47" name="Rectangle 2173"/>
              <p:cNvSpPr>
                <a:spLocks noChangeArrowheads="1"/>
              </p:cNvSpPr>
              <p:nvPr/>
            </p:nvSpPr>
            <p:spPr bwMode="auto">
              <a:xfrm>
                <a:off x="2671" y="1610"/>
                <a:ext cx="3" cy="216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48" name="Rectangle 2174"/>
              <p:cNvSpPr>
                <a:spLocks noChangeArrowheads="1"/>
              </p:cNvSpPr>
              <p:nvPr/>
            </p:nvSpPr>
            <p:spPr bwMode="auto">
              <a:xfrm>
                <a:off x="2674" y="1610"/>
                <a:ext cx="4" cy="216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49" name="Rectangle 2175"/>
              <p:cNvSpPr>
                <a:spLocks noChangeArrowheads="1"/>
              </p:cNvSpPr>
              <p:nvPr/>
            </p:nvSpPr>
            <p:spPr bwMode="auto">
              <a:xfrm>
                <a:off x="2678" y="1610"/>
                <a:ext cx="3" cy="216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50" name="Rectangle 2176"/>
              <p:cNvSpPr>
                <a:spLocks noChangeArrowheads="1"/>
              </p:cNvSpPr>
              <p:nvPr/>
            </p:nvSpPr>
            <p:spPr bwMode="auto">
              <a:xfrm>
                <a:off x="2681" y="1610"/>
                <a:ext cx="3" cy="216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51" name="Rectangle 2177"/>
              <p:cNvSpPr>
                <a:spLocks noChangeArrowheads="1"/>
              </p:cNvSpPr>
              <p:nvPr/>
            </p:nvSpPr>
            <p:spPr bwMode="auto">
              <a:xfrm>
                <a:off x="2684" y="1610"/>
                <a:ext cx="3" cy="216"/>
              </a:xfrm>
              <a:prstGeom prst="rect">
                <a:avLst/>
              </a:pr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52" name="Rectangle 2178"/>
              <p:cNvSpPr>
                <a:spLocks noChangeArrowheads="1"/>
              </p:cNvSpPr>
              <p:nvPr/>
            </p:nvSpPr>
            <p:spPr bwMode="auto">
              <a:xfrm>
                <a:off x="2687" y="1610"/>
                <a:ext cx="4" cy="216"/>
              </a:xfrm>
              <a:prstGeom prst="rect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53" name="Rectangle 2179"/>
              <p:cNvSpPr>
                <a:spLocks noChangeArrowheads="1"/>
              </p:cNvSpPr>
              <p:nvPr/>
            </p:nvSpPr>
            <p:spPr bwMode="auto">
              <a:xfrm>
                <a:off x="2691" y="1610"/>
                <a:ext cx="3" cy="216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54" name="Rectangle 2180"/>
              <p:cNvSpPr>
                <a:spLocks noChangeArrowheads="1"/>
              </p:cNvSpPr>
              <p:nvPr/>
            </p:nvSpPr>
            <p:spPr bwMode="auto">
              <a:xfrm>
                <a:off x="2694" y="1610"/>
                <a:ext cx="4" cy="216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55" name="Rectangle 2181"/>
              <p:cNvSpPr>
                <a:spLocks noChangeArrowheads="1"/>
              </p:cNvSpPr>
              <p:nvPr/>
            </p:nvSpPr>
            <p:spPr bwMode="auto">
              <a:xfrm>
                <a:off x="2698" y="1610"/>
                <a:ext cx="3" cy="216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56" name="Rectangle 2182"/>
              <p:cNvSpPr>
                <a:spLocks noChangeArrowheads="1"/>
              </p:cNvSpPr>
              <p:nvPr/>
            </p:nvSpPr>
            <p:spPr bwMode="auto">
              <a:xfrm>
                <a:off x="2701" y="1610"/>
                <a:ext cx="4" cy="216"/>
              </a:xfrm>
              <a:prstGeom prst="rect">
                <a:avLst/>
              </a:pr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57" name="Rectangle 2183"/>
              <p:cNvSpPr>
                <a:spLocks noChangeArrowheads="1"/>
              </p:cNvSpPr>
              <p:nvPr/>
            </p:nvSpPr>
            <p:spPr bwMode="auto">
              <a:xfrm>
                <a:off x="2705" y="1610"/>
                <a:ext cx="2" cy="216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58" name="Rectangle 2184"/>
              <p:cNvSpPr>
                <a:spLocks noChangeArrowheads="1"/>
              </p:cNvSpPr>
              <p:nvPr/>
            </p:nvSpPr>
            <p:spPr bwMode="auto">
              <a:xfrm>
                <a:off x="2707" y="1610"/>
                <a:ext cx="4" cy="216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59" name="Rectangle 2185"/>
              <p:cNvSpPr>
                <a:spLocks noChangeArrowheads="1"/>
              </p:cNvSpPr>
              <p:nvPr/>
            </p:nvSpPr>
            <p:spPr bwMode="auto">
              <a:xfrm>
                <a:off x="2711" y="1610"/>
                <a:ext cx="4" cy="216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60" name="Rectangle 2186"/>
              <p:cNvSpPr>
                <a:spLocks noChangeArrowheads="1"/>
              </p:cNvSpPr>
              <p:nvPr/>
            </p:nvSpPr>
            <p:spPr bwMode="auto">
              <a:xfrm>
                <a:off x="2715" y="1610"/>
                <a:ext cx="3" cy="216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61" name="Rectangle 2187"/>
              <p:cNvSpPr>
                <a:spLocks noChangeArrowheads="1"/>
              </p:cNvSpPr>
              <p:nvPr/>
            </p:nvSpPr>
            <p:spPr bwMode="auto">
              <a:xfrm>
                <a:off x="2718" y="1610"/>
                <a:ext cx="3" cy="216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62" name="Rectangle 2188"/>
              <p:cNvSpPr>
                <a:spLocks noChangeArrowheads="1"/>
              </p:cNvSpPr>
              <p:nvPr/>
            </p:nvSpPr>
            <p:spPr bwMode="auto">
              <a:xfrm>
                <a:off x="2721" y="1610"/>
                <a:ext cx="4" cy="216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63" name="Rectangle 2189"/>
              <p:cNvSpPr>
                <a:spLocks noChangeArrowheads="1"/>
              </p:cNvSpPr>
              <p:nvPr/>
            </p:nvSpPr>
            <p:spPr bwMode="auto">
              <a:xfrm>
                <a:off x="2725" y="1610"/>
                <a:ext cx="3" cy="216"/>
              </a:xfrm>
              <a:prstGeom prst="rect">
                <a:avLst/>
              </a:pr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64" name="Rectangle 2190"/>
              <p:cNvSpPr>
                <a:spLocks noChangeArrowheads="1"/>
              </p:cNvSpPr>
              <p:nvPr/>
            </p:nvSpPr>
            <p:spPr bwMode="auto">
              <a:xfrm>
                <a:off x="2728" y="1610"/>
                <a:ext cx="3" cy="216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65" name="Rectangle 2191"/>
              <p:cNvSpPr>
                <a:spLocks noChangeArrowheads="1"/>
              </p:cNvSpPr>
              <p:nvPr/>
            </p:nvSpPr>
            <p:spPr bwMode="auto">
              <a:xfrm>
                <a:off x="2731" y="1610"/>
                <a:ext cx="3" cy="216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66" name="Rectangle 2192"/>
              <p:cNvSpPr>
                <a:spLocks noChangeArrowheads="1"/>
              </p:cNvSpPr>
              <p:nvPr/>
            </p:nvSpPr>
            <p:spPr bwMode="auto">
              <a:xfrm>
                <a:off x="2734" y="1610"/>
                <a:ext cx="4" cy="216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67" name="Rectangle 2193"/>
              <p:cNvSpPr>
                <a:spLocks noChangeArrowheads="1"/>
              </p:cNvSpPr>
              <p:nvPr/>
            </p:nvSpPr>
            <p:spPr bwMode="auto">
              <a:xfrm>
                <a:off x="2738" y="1610"/>
                <a:ext cx="3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68" name="Rectangle 2194"/>
              <p:cNvSpPr>
                <a:spLocks noChangeArrowheads="1"/>
              </p:cNvSpPr>
              <p:nvPr/>
            </p:nvSpPr>
            <p:spPr bwMode="auto">
              <a:xfrm>
                <a:off x="2741" y="1610"/>
                <a:ext cx="4" cy="216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69" name="Rectangle 2195"/>
              <p:cNvSpPr>
                <a:spLocks noChangeArrowheads="1"/>
              </p:cNvSpPr>
              <p:nvPr/>
            </p:nvSpPr>
            <p:spPr bwMode="auto">
              <a:xfrm>
                <a:off x="2745" y="1610"/>
                <a:ext cx="4" cy="216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70" name="Rectangle 2196"/>
              <p:cNvSpPr>
                <a:spLocks noChangeArrowheads="1"/>
              </p:cNvSpPr>
              <p:nvPr/>
            </p:nvSpPr>
            <p:spPr bwMode="auto">
              <a:xfrm>
                <a:off x="2749" y="1610"/>
                <a:ext cx="3" cy="216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13768" name="Group 2197"/>
            <p:cNvGrpSpPr>
              <a:grpSpLocks/>
            </p:cNvGrpSpPr>
            <p:nvPr/>
          </p:nvGrpSpPr>
          <p:grpSpPr bwMode="auto">
            <a:xfrm>
              <a:off x="2520" y="1585"/>
              <a:ext cx="436" cy="241"/>
              <a:chOff x="2520" y="1585"/>
              <a:chExt cx="436" cy="241"/>
            </a:xfrm>
          </p:grpSpPr>
          <p:sp>
            <p:nvSpPr>
              <p:cNvPr id="13971" name="Rectangle 2198"/>
              <p:cNvSpPr>
                <a:spLocks noChangeArrowheads="1"/>
              </p:cNvSpPr>
              <p:nvPr/>
            </p:nvSpPr>
            <p:spPr bwMode="auto">
              <a:xfrm>
                <a:off x="2752" y="1610"/>
                <a:ext cx="3" cy="216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72" name="Rectangle 2199"/>
              <p:cNvSpPr>
                <a:spLocks noChangeArrowheads="1"/>
              </p:cNvSpPr>
              <p:nvPr/>
            </p:nvSpPr>
            <p:spPr bwMode="auto">
              <a:xfrm>
                <a:off x="2755" y="1610"/>
                <a:ext cx="3" cy="216"/>
              </a:xfrm>
              <a:prstGeom prst="rect">
                <a:avLst/>
              </a:pr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73" name="Rectangle 2200"/>
              <p:cNvSpPr>
                <a:spLocks noChangeArrowheads="1"/>
              </p:cNvSpPr>
              <p:nvPr/>
            </p:nvSpPr>
            <p:spPr bwMode="auto">
              <a:xfrm>
                <a:off x="2758" y="1610"/>
                <a:ext cx="4" cy="216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74" name="Rectangle 2201"/>
              <p:cNvSpPr>
                <a:spLocks noChangeArrowheads="1"/>
              </p:cNvSpPr>
              <p:nvPr/>
            </p:nvSpPr>
            <p:spPr bwMode="auto">
              <a:xfrm>
                <a:off x="2762" y="1610"/>
                <a:ext cx="3" cy="216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75" name="Rectangle 2202"/>
              <p:cNvSpPr>
                <a:spLocks noChangeArrowheads="1"/>
              </p:cNvSpPr>
              <p:nvPr/>
            </p:nvSpPr>
            <p:spPr bwMode="auto">
              <a:xfrm>
                <a:off x="2765" y="1610"/>
                <a:ext cx="3" cy="216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76" name="Rectangle 2203"/>
              <p:cNvSpPr>
                <a:spLocks noChangeArrowheads="1"/>
              </p:cNvSpPr>
              <p:nvPr/>
            </p:nvSpPr>
            <p:spPr bwMode="auto">
              <a:xfrm>
                <a:off x="2768" y="1610"/>
                <a:ext cx="4" cy="216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77" name="Rectangle 2204"/>
              <p:cNvSpPr>
                <a:spLocks noChangeArrowheads="1"/>
              </p:cNvSpPr>
              <p:nvPr/>
            </p:nvSpPr>
            <p:spPr bwMode="auto">
              <a:xfrm>
                <a:off x="2772" y="1610"/>
                <a:ext cx="3" cy="216"/>
              </a:xfrm>
              <a:prstGeom prst="rect">
                <a:avLst/>
              </a:pr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78" name="Rectangle 2205"/>
              <p:cNvSpPr>
                <a:spLocks noChangeArrowheads="1"/>
              </p:cNvSpPr>
              <p:nvPr/>
            </p:nvSpPr>
            <p:spPr bwMode="auto">
              <a:xfrm>
                <a:off x="2775" y="1610"/>
                <a:ext cx="3" cy="216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79" name="Rectangle 2206"/>
              <p:cNvSpPr>
                <a:spLocks noChangeArrowheads="1"/>
              </p:cNvSpPr>
              <p:nvPr/>
            </p:nvSpPr>
            <p:spPr bwMode="auto">
              <a:xfrm>
                <a:off x="2778" y="1610"/>
                <a:ext cx="4" cy="216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80" name="Rectangle 2207"/>
              <p:cNvSpPr>
                <a:spLocks noChangeArrowheads="1"/>
              </p:cNvSpPr>
              <p:nvPr/>
            </p:nvSpPr>
            <p:spPr bwMode="auto">
              <a:xfrm>
                <a:off x="2782" y="1610"/>
                <a:ext cx="3" cy="216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81" name="Rectangle 2208"/>
              <p:cNvSpPr>
                <a:spLocks noChangeArrowheads="1"/>
              </p:cNvSpPr>
              <p:nvPr/>
            </p:nvSpPr>
            <p:spPr bwMode="auto">
              <a:xfrm>
                <a:off x="2785" y="1610"/>
                <a:ext cx="4" cy="216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82" name="Rectangle 2209"/>
              <p:cNvSpPr>
                <a:spLocks noChangeArrowheads="1"/>
              </p:cNvSpPr>
              <p:nvPr/>
            </p:nvSpPr>
            <p:spPr bwMode="auto">
              <a:xfrm>
                <a:off x="2789" y="1610"/>
                <a:ext cx="3" cy="216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83" name="Rectangle 2210"/>
              <p:cNvSpPr>
                <a:spLocks noChangeArrowheads="1"/>
              </p:cNvSpPr>
              <p:nvPr/>
            </p:nvSpPr>
            <p:spPr bwMode="auto">
              <a:xfrm>
                <a:off x="2792" y="1610"/>
                <a:ext cx="3" cy="216"/>
              </a:xfrm>
              <a:prstGeom prst="rect">
                <a:avLst/>
              </a:pr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84" name="Rectangle 2211"/>
              <p:cNvSpPr>
                <a:spLocks noChangeArrowheads="1"/>
              </p:cNvSpPr>
              <p:nvPr/>
            </p:nvSpPr>
            <p:spPr bwMode="auto">
              <a:xfrm>
                <a:off x="2795" y="1610"/>
                <a:ext cx="4" cy="216"/>
              </a:xfrm>
              <a:prstGeom prst="rect">
                <a:avLst/>
              </a:pr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85" name="Rectangle 2212"/>
              <p:cNvSpPr>
                <a:spLocks noChangeArrowheads="1"/>
              </p:cNvSpPr>
              <p:nvPr/>
            </p:nvSpPr>
            <p:spPr bwMode="auto">
              <a:xfrm>
                <a:off x="2799" y="1610"/>
                <a:ext cx="2" cy="216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86" name="Rectangle 2213"/>
              <p:cNvSpPr>
                <a:spLocks noChangeArrowheads="1"/>
              </p:cNvSpPr>
              <p:nvPr/>
            </p:nvSpPr>
            <p:spPr bwMode="auto">
              <a:xfrm>
                <a:off x="2801" y="1610"/>
                <a:ext cx="4" cy="216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87" name="Rectangle 2214"/>
              <p:cNvSpPr>
                <a:spLocks noChangeArrowheads="1"/>
              </p:cNvSpPr>
              <p:nvPr/>
            </p:nvSpPr>
            <p:spPr bwMode="auto">
              <a:xfrm>
                <a:off x="2805" y="1610"/>
                <a:ext cx="3" cy="216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88" name="Rectangle 2215"/>
              <p:cNvSpPr>
                <a:spLocks noChangeArrowheads="1"/>
              </p:cNvSpPr>
              <p:nvPr/>
            </p:nvSpPr>
            <p:spPr bwMode="auto">
              <a:xfrm>
                <a:off x="2808" y="1610"/>
                <a:ext cx="4" cy="216"/>
              </a:xfrm>
              <a:prstGeom prst="rect">
                <a:avLst/>
              </a:pr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89" name="Rectangle 2216"/>
              <p:cNvSpPr>
                <a:spLocks noChangeArrowheads="1"/>
              </p:cNvSpPr>
              <p:nvPr/>
            </p:nvSpPr>
            <p:spPr bwMode="auto">
              <a:xfrm>
                <a:off x="2812" y="1610"/>
                <a:ext cx="4" cy="21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90" name="Rectangle 2217"/>
              <p:cNvSpPr>
                <a:spLocks noChangeArrowheads="1"/>
              </p:cNvSpPr>
              <p:nvPr/>
            </p:nvSpPr>
            <p:spPr bwMode="auto">
              <a:xfrm>
                <a:off x="2816" y="1610"/>
                <a:ext cx="3" cy="216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91" name="Rectangle 2218"/>
              <p:cNvSpPr>
                <a:spLocks noChangeArrowheads="1"/>
              </p:cNvSpPr>
              <p:nvPr/>
            </p:nvSpPr>
            <p:spPr bwMode="auto">
              <a:xfrm>
                <a:off x="2819" y="1610"/>
                <a:ext cx="4" cy="216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92" name="Rectangle 2219"/>
              <p:cNvSpPr>
                <a:spLocks noChangeArrowheads="1"/>
              </p:cNvSpPr>
              <p:nvPr/>
            </p:nvSpPr>
            <p:spPr bwMode="auto">
              <a:xfrm>
                <a:off x="2823" y="1610"/>
                <a:ext cx="2" cy="216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93" name="Rectangle 2220"/>
              <p:cNvSpPr>
                <a:spLocks noChangeArrowheads="1"/>
              </p:cNvSpPr>
              <p:nvPr/>
            </p:nvSpPr>
            <p:spPr bwMode="auto">
              <a:xfrm>
                <a:off x="2825" y="1610"/>
                <a:ext cx="4" cy="216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94" name="Rectangle 2221"/>
              <p:cNvSpPr>
                <a:spLocks noChangeArrowheads="1"/>
              </p:cNvSpPr>
              <p:nvPr/>
            </p:nvSpPr>
            <p:spPr bwMode="auto">
              <a:xfrm>
                <a:off x="2829" y="1610"/>
                <a:ext cx="3" cy="216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95" name="Rectangle 2222"/>
              <p:cNvSpPr>
                <a:spLocks noChangeArrowheads="1"/>
              </p:cNvSpPr>
              <p:nvPr/>
            </p:nvSpPr>
            <p:spPr bwMode="auto">
              <a:xfrm>
                <a:off x="2832" y="1610"/>
                <a:ext cx="4" cy="21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96" name="Rectangle 2223"/>
              <p:cNvSpPr>
                <a:spLocks noChangeArrowheads="1"/>
              </p:cNvSpPr>
              <p:nvPr/>
            </p:nvSpPr>
            <p:spPr bwMode="auto">
              <a:xfrm>
                <a:off x="2836" y="1610"/>
                <a:ext cx="3" cy="216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97" name="Rectangle 2224"/>
              <p:cNvSpPr>
                <a:spLocks noChangeArrowheads="1"/>
              </p:cNvSpPr>
              <p:nvPr/>
            </p:nvSpPr>
            <p:spPr bwMode="auto">
              <a:xfrm>
                <a:off x="2839" y="1610"/>
                <a:ext cx="3" cy="216"/>
              </a:xfrm>
              <a:prstGeom prst="rect">
                <a:avLst/>
              </a:pr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98" name="Rectangle 2225"/>
              <p:cNvSpPr>
                <a:spLocks noChangeArrowheads="1"/>
              </p:cNvSpPr>
              <p:nvPr/>
            </p:nvSpPr>
            <p:spPr bwMode="auto">
              <a:xfrm>
                <a:off x="2842" y="1610"/>
                <a:ext cx="4" cy="216"/>
              </a:xfrm>
              <a:prstGeom prst="rect">
                <a:avLst/>
              </a:pr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99" name="Rectangle 2226"/>
              <p:cNvSpPr>
                <a:spLocks noChangeArrowheads="1"/>
              </p:cNvSpPr>
              <p:nvPr/>
            </p:nvSpPr>
            <p:spPr bwMode="auto">
              <a:xfrm>
                <a:off x="2846" y="1610"/>
                <a:ext cx="4" cy="216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00" name="Rectangle 2227"/>
              <p:cNvSpPr>
                <a:spLocks noChangeArrowheads="1"/>
              </p:cNvSpPr>
              <p:nvPr/>
            </p:nvSpPr>
            <p:spPr bwMode="auto">
              <a:xfrm>
                <a:off x="2850" y="1610"/>
                <a:ext cx="2" cy="216"/>
              </a:xfrm>
              <a:prstGeom prst="rect">
                <a:avLst/>
              </a:pr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01" name="Rectangle 2228"/>
              <p:cNvSpPr>
                <a:spLocks noChangeArrowheads="1"/>
              </p:cNvSpPr>
              <p:nvPr/>
            </p:nvSpPr>
            <p:spPr bwMode="auto">
              <a:xfrm>
                <a:off x="2852" y="1610"/>
                <a:ext cx="4" cy="216"/>
              </a:xfrm>
              <a:prstGeom prst="rect">
                <a:avLst/>
              </a:pr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02" name="Rectangle 2229"/>
              <p:cNvSpPr>
                <a:spLocks noChangeArrowheads="1"/>
              </p:cNvSpPr>
              <p:nvPr/>
            </p:nvSpPr>
            <p:spPr bwMode="auto">
              <a:xfrm>
                <a:off x="2856" y="1610"/>
                <a:ext cx="3" cy="216"/>
              </a:xfrm>
              <a:prstGeom prst="rect">
                <a:avLst/>
              </a:pr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03" name="Rectangle 2230"/>
              <p:cNvSpPr>
                <a:spLocks noChangeArrowheads="1"/>
              </p:cNvSpPr>
              <p:nvPr/>
            </p:nvSpPr>
            <p:spPr bwMode="auto">
              <a:xfrm>
                <a:off x="2859" y="1610"/>
                <a:ext cx="4" cy="216"/>
              </a:xfrm>
              <a:prstGeom prst="rect">
                <a:avLst/>
              </a:pr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04" name="Rectangle 2231"/>
              <p:cNvSpPr>
                <a:spLocks noChangeArrowheads="1"/>
              </p:cNvSpPr>
              <p:nvPr/>
            </p:nvSpPr>
            <p:spPr bwMode="auto">
              <a:xfrm>
                <a:off x="2863" y="1610"/>
                <a:ext cx="3" cy="216"/>
              </a:xfrm>
              <a:prstGeom prst="rect">
                <a:avLst/>
              </a:pr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05" name="Rectangle 2232"/>
              <p:cNvSpPr>
                <a:spLocks noChangeArrowheads="1"/>
              </p:cNvSpPr>
              <p:nvPr/>
            </p:nvSpPr>
            <p:spPr bwMode="auto">
              <a:xfrm>
                <a:off x="2866" y="1610"/>
                <a:ext cx="4" cy="216"/>
              </a:xfrm>
              <a:prstGeom prst="rect">
                <a:avLst/>
              </a:pr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06" name="Rectangle 2233"/>
              <p:cNvSpPr>
                <a:spLocks noChangeArrowheads="1"/>
              </p:cNvSpPr>
              <p:nvPr/>
            </p:nvSpPr>
            <p:spPr bwMode="auto">
              <a:xfrm>
                <a:off x="2870" y="1610"/>
                <a:ext cx="3" cy="216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07" name="Rectangle 2234"/>
              <p:cNvSpPr>
                <a:spLocks noChangeArrowheads="1"/>
              </p:cNvSpPr>
              <p:nvPr/>
            </p:nvSpPr>
            <p:spPr bwMode="auto">
              <a:xfrm>
                <a:off x="2873" y="1610"/>
                <a:ext cx="2" cy="216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08" name="Rectangle 2235"/>
              <p:cNvSpPr>
                <a:spLocks noChangeArrowheads="1"/>
              </p:cNvSpPr>
              <p:nvPr/>
            </p:nvSpPr>
            <p:spPr bwMode="auto">
              <a:xfrm>
                <a:off x="2875" y="1610"/>
                <a:ext cx="4" cy="216"/>
              </a:xfrm>
              <a:prstGeom prst="rect">
                <a:avLst/>
              </a:pr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09" name="Rectangle 2236"/>
              <p:cNvSpPr>
                <a:spLocks noChangeArrowheads="1"/>
              </p:cNvSpPr>
              <p:nvPr/>
            </p:nvSpPr>
            <p:spPr bwMode="auto">
              <a:xfrm>
                <a:off x="2879" y="1610"/>
                <a:ext cx="4" cy="216"/>
              </a:xfrm>
              <a:prstGeom prst="rect">
                <a:avLst/>
              </a:pr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10" name="Rectangle 2237"/>
              <p:cNvSpPr>
                <a:spLocks noChangeArrowheads="1"/>
              </p:cNvSpPr>
              <p:nvPr/>
            </p:nvSpPr>
            <p:spPr bwMode="auto">
              <a:xfrm>
                <a:off x="2883" y="1610"/>
                <a:ext cx="3" cy="216"/>
              </a:xfrm>
              <a:prstGeom prst="rect">
                <a:avLst/>
              </a:pr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11" name="Rectangle 2238"/>
              <p:cNvSpPr>
                <a:spLocks noChangeArrowheads="1"/>
              </p:cNvSpPr>
              <p:nvPr/>
            </p:nvSpPr>
            <p:spPr bwMode="auto">
              <a:xfrm>
                <a:off x="2886" y="1610"/>
                <a:ext cx="4" cy="216"/>
              </a:xfrm>
              <a:prstGeom prst="rect">
                <a:avLst/>
              </a:pr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12" name="Rectangle 2239"/>
              <p:cNvSpPr>
                <a:spLocks noChangeArrowheads="1"/>
              </p:cNvSpPr>
              <p:nvPr/>
            </p:nvSpPr>
            <p:spPr bwMode="auto">
              <a:xfrm>
                <a:off x="2890" y="1610"/>
                <a:ext cx="3" cy="216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13" name="Rectangle 2240"/>
              <p:cNvSpPr>
                <a:spLocks noChangeArrowheads="1"/>
              </p:cNvSpPr>
              <p:nvPr/>
            </p:nvSpPr>
            <p:spPr bwMode="auto">
              <a:xfrm>
                <a:off x="2893" y="1610"/>
                <a:ext cx="4" cy="216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14" name="Rectangle 2241"/>
              <p:cNvSpPr>
                <a:spLocks noChangeArrowheads="1"/>
              </p:cNvSpPr>
              <p:nvPr/>
            </p:nvSpPr>
            <p:spPr bwMode="auto">
              <a:xfrm>
                <a:off x="2897" y="1610"/>
                <a:ext cx="2" cy="216"/>
              </a:xfrm>
              <a:prstGeom prst="rect">
                <a:avLst/>
              </a:pr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15" name="Rectangle 2242"/>
              <p:cNvSpPr>
                <a:spLocks noChangeArrowheads="1"/>
              </p:cNvSpPr>
              <p:nvPr/>
            </p:nvSpPr>
            <p:spPr bwMode="auto">
              <a:xfrm>
                <a:off x="2899" y="1610"/>
                <a:ext cx="4" cy="216"/>
              </a:xfrm>
              <a:prstGeom prst="rect">
                <a:avLst/>
              </a:pr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16" name="Rectangle 2243"/>
              <p:cNvSpPr>
                <a:spLocks noChangeArrowheads="1"/>
              </p:cNvSpPr>
              <p:nvPr/>
            </p:nvSpPr>
            <p:spPr bwMode="auto">
              <a:xfrm>
                <a:off x="2903" y="1610"/>
                <a:ext cx="3" cy="216"/>
              </a:xfrm>
              <a:prstGeom prst="rect">
                <a:avLst/>
              </a:pr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17" name="Rectangle 2244"/>
              <p:cNvSpPr>
                <a:spLocks noChangeArrowheads="1"/>
              </p:cNvSpPr>
              <p:nvPr/>
            </p:nvSpPr>
            <p:spPr bwMode="auto">
              <a:xfrm>
                <a:off x="2906" y="1610"/>
                <a:ext cx="4" cy="216"/>
              </a:xfrm>
              <a:prstGeom prst="rect">
                <a:avLst/>
              </a:pr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18" name="Rectangle 2245"/>
              <p:cNvSpPr>
                <a:spLocks noChangeArrowheads="1"/>
              </p:cNvSpPr>
              <p:nvPr/>
            </p:nvSpPr>
            <p:spPr bwMode="auto">
              <a:xfrm>
                <a:off x="2910" y="1610"/>
                <a:ext cx="3" cy="216"/>
              </a:xfrm>
              <a:prstGeom prst="rect">
                <a:avLst/>
              </a:pr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19" name="Rectangle 2246"/>
              <p:cNvSpPr>
                <a:spLocks noChangeArrowheads="1"/>
              </p:cNvSpPr>
              <p:nvPr/>
            </p:nvSpPr>
            <p:spPr bwMode="auto">
              <a:xfrm>
                <a:off x="2913" y="1610"/>
                <a:ext cx="4" cy="216"/>
              </a:xfrm>
              <a:prstGeom prst="rect">
                <a:avLst/>
              </a:pr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20" name="Rectangle 2247"/>
              <p:cNvSpPr>
                <a:spLocks noChangeArrowheads="1"/>
              </p:cNvSpPr>
              <p:nvPr/>
            </p:nvSpPr>
            <p:spPr bwMode="auto">
              <a:xfrm>
                <a:off x="2917" y="1610"/>
                <a:ext cx="3" cy="216"/>
              </a:xfrm>
              <a:prstGeom prst="rect">
                <a:avLst/>
              </a:pr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21" name="Rectangle 2248"/>
              <p:cNvSpPr>
                <a:spLocks noChangeArrowheads="1"/>
              </p:cNvSpPr>
              <p:nvPr/>
            </p:nvSpPr>
            <p:spPr bwMode="auto">
              <a:xfrm>
                <a:off x="2920" y="1610"/>
                <a:ext cx="3" cy="216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22" name="Rectangle 2249"/>
              <p:cNvSpPr>
                <a:spLocks noChangeArrowheads="1"/>
              </p:cNvSpPr>
              <p:nvPr/>
            </p:nvSpPr>
            <p:spPr bwMode="auto">
              <a:xfrm>
                <a:off x="2923" y="1610"/>
                <a:ext cx="3" cy="216"/>
              </a:xfrm>
              <a:prstGeom prst="rect">
                <a:avLst/>
              </a:pr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23" name="Rectangle 2250"/>
              <p:cNvSpPr>
                <a:spLocks noChangeArrowheads="1"/>
              </p:cNvSpPr>
              <p:nvPr/>
            </p:nvSpPr>
            <p:spPr bwMode="auto">
              <a:xfrm>
                <a:off x="2926" y="1610"/>
                <a:ext cx="4" cy="216"/>
              </a:xfrm>
              <a:prstGeom prst="rect">
                <a:avLst/>
              </a:pr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24" name="Rectangle 2251"/>
              <p:cNvSpPr>
                <a:spLocks noChangeArrowheads="1"/>
              </p:cNvSpPr>
              <p:nvPr/>
            </p:nvSpPr>
            <p:spPr bwMode="auto">
              <a:xfrm>
                <a:off x="2930" y="1610"/>
                <a:ext cx="3" cy="216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25" name="Rectangle 2252"/>
              <p:cNvSpPr>
                <a:spLocks noChangeArrowheads="1"/>
              </p:cNvSpPr>
              <p:nvPr/>
            </p:nvSpPr>
            <p:spPr bwMode="auto">
              <a:xfrm>
                <a:off x="2933" y="1610"/>
                <a:ext cx="4" cy="216"/>
              </a:xfrm>
              <a:prstGeom prst="rect">
                <a:avLst/>
              </a:pr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26" name="Rectangle 2253"/>
              <p:cNvSpPr>
                <a:spLocks noChangeArrowheads="1"/>
              </p:cNvSpPr>
              <p:nvPr/>
            </p:nvSpPr>
            <p:spPr bwMode="auto">
              <a:xfrm>
                <a:off x="2937" y="1610"/>
                <a:ext cx="4" cy="216"/>
              </a:xfrm>
              <a:prstGeom prst="rect">
                <a:avLst/>
              </a:pr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27" name="Rectangle 2254"/>
              <p:cNvSpPr>
                <a:spLocks noChangeArrowheads="1"/>
              </p:cNvSpPr>
              <p:nvPr/>
            </p:nvSpPr>
            <p:spPr bwMode="auto">
              <a:xfrm>
                <a:off x="2941" y="1610"/>
                <a:ext cx="3" cy="216"/>
              </a:xfrm>
              <a:prstGeom prst="rect">
                <a:avLst/>
              </a:prstGeom>
              <a:solidFill>
                <a:srgbClr val="888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28" name="Rectangle 2255"/>
              <p:cNvSpPr>
                <a:spLocks noChangeArrowheads="1"/>
              </p:cNvSpPr>
              <p:nvPr/>
            </p:nvSpPr>
            <p:spPr bwMode="auto">
              <a:xfrm>
                <a:off x="2944" y="1610"/>
                <a:ext cx="2" cy="216"/>
              </a:xfrm>
              <a:prstGeom prst="rect">
                <a:avLst/>
              </a:pr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29" name="Rectangle 2256"/>
              <p:cNvSpPr>
                <a:spLocks noChangeArrowheads="1"/>
              </p:cNvSpPr>
              <p:nvPr/>
            </p:nvSpPr>
            <p:spPr bwMode="auto">
              <a:xfrm>
                <a:off x="2946" y="1610"/>
                <a:ext cx="4" cy="216"/>
              </a:xfrm>
              <a:prstGeom prst="rect">
                <a:avLst/>
              </a:pr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30" name="Rectangle 2257"/>
              <p:cNvSpPr>
                <a:spLocks noChangeArrowheads="1"/>
              </p:cNvSpPr>
              <p:nvPr/>
            </p:nvSpPr>
            <p:spPr bwMode="auto">
              <a:xfrm>
                <a:off x="2950" y="1610"/>
                <a:ext cx="3" cy="216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31" name="Freeform 2258"/>
              <p:cNvSpPr>
                <a:spLocks/>
              </p:cNvSpPr>
              <p:nvPr/>
            </p:nvSpPr>
            <p:spPr bwMode="auto">
              <a:xfrm>
                <a:off x="2522" y="1608"/>
                <a:ext cx="434" cy="2"/>
              </a:xfrm>
              <a:custGeom>
                <a:avLst/>
                <a:gdLst>
                  <a:gd name="T0" fmla="*/ 109 w 868"/>
                  <a:gd name="T1" fmla="*/ 1 h 4"/>
                  <a:gd name="T2" fmla="*/ 108 w 868"/>
                  <a:gd name="T3" fmla="*/ 0 h 4"/>
                  <a:gd name="T4" fmla="*/ 0 w 868"/>
                  <a:gd name="T5" fmla="*/ 0 h 4"/>
                  <a:gd name="T6" fmla="*/ 0 w 868"/>
                  <a:gd name="T7" fmla="*/ 1 h 4"/>
                  <a:gd name="T8" fmla="*/ 108 w 868"/>
                  <a:gd name="T9" fmla="*/ 1 h 4"/>
                  <a:gd name="T10" fmla="*/ 108 w 868"/>
                  <a:gd name="T11" fmla="*/ 1 h 4"/>
                  <a:gd name="T12" fmla="*/ 109 w 868"/>
                  <a:gd name="T13" fmla="*/ 1 h 4"/>
                  <a:gd name="T14" fmla="*/ 109 w 868"/>
                  <a:gd name="T15" fmla="*/ 0 h 4"/>
                  <a:gd name="T16" fmla="*/ 108 w 868"/>
                  <a:gd name="T17" fmla="*/ 0 h 4"/>
                  <a:gd name="T18" fmla="*/ 109 w 868"/>
                  <a:gd name="T19" fmla="*/ 1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68" h="4">
                    <a:moveTo>
                      <a:pt x="868" y="2"/>
                    </a:moveTo>
                    <a:lnTo>
                      <a:pt x="86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862" y="4"/>
                    </a:lnTo>
                    <a:lnTo>
                      <a:pt x="859" y="2"/>
                    </a:lnTo>
                    <a:lnTo>
                      <a:pt x="868" y="2"/>
                    </a:lnTo>
                    <a:lnTo>
                      <a:pt x="868" y="0"/>
                    </a:lnTo>
                    <a:lnTo>
                      <a:pt x="862" y="0"/>
                    </a:lnTo>
                    <a:lnTo>
                      <a:pt x="86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32" name="Freeform 2259"/>
              <p:cNvSpPr>
                <a:spLocks/>
              </p:cNvSpPr>
              <p:nvPr/>
            </p:nvSpPr>
            <p:spPr bwMode="auto">
              <a:xfrm>
                <a:off x="2951" y="1610"/>
                <a:ext cx="5" cy="216"/>
              </a:xfrm>
              <a:custGeom>
                <a:avLst/>
                <a:gdLst>
                  <a:gd name="T0" fmla="*/ 1 w 9"/>
                  <a:gd name="T1" fmla="*/ 54 h 432"/>
                  <a:gd name="T2" fmla="*/ 2 w 9"/>
                  <a:gd name="T3" fmla="*/ 54 h 432"/>
                  <a:gd name="T4" fmla="*/ 2 w 9"/>
                  <a:gd name="T5" fmla="*/ 0 h 432"/>
                  <a:gd name="T6" fmla="*/ 0 w 9"/>
                  <a:gd name="T7" fmla="*/ 0 h 432"/>
                  <a:gd name="T8" fmla="*/ 0 w 9"/>
                  <a:gd name="T9" fmla="*/ 54 h 432"/>
                  <a:gd name="T10" fmla="*/ 1 w 9"/>
                  <a:gd name="T11" fmla="*/ 54 h 432"/>
                  <a:gd name="T12" fmla="*/ 1 w 9"/>
                  <a:gd name="T13" fmla="*/ 54 h 432"/>
                  <a:gd name="T14" fmla="*/ 2 w 9"/>
                  <a:gd name="T15" fmla="*/ 54 h 432"/>
                  <a:gd name="T16" fmla="*/ 2 w 9"/>
                  <a:gd name="T17" fmla="*/ 54 h 432"/>
                  <a:gd name="T18" fmla="*/ 1 w 9"/>
                  <a:gd name="T19" fmla="*/ 54 h 4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" h="432">
                    <a:moveTo>
                      <a:pt x="3" y="432"/>
                    </a:moveTo>
                    <a:lnTo>
                      <a:pt x="9" y="43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430"/>
                    </a:lnTo>
                    <a:lnTo>
                      <a:pt x="3" y="428"/>
                    </a:lnTo>
                    <a:lnTo>
                      <a:pt x="3" y="432"/>
                    </a:lnTo>
                    <a:lnTo>
                      <a:pt x="9" y="432"/>
                    </a:lnTo>
                    <a:lnTo>
                      <a:pt x="9" y="430"/>
                    </a:lnTo>
                    <a:lnTo>
                      <a:pt x="3" y="4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33" name="Freeform 2260"/>
              <p:cNvSpPr>
                <a:spLocks/>
              </p:cNvSpPr>
              <p:nvPr/>
            </p:nvSpPr>
            <p:spPr bwMode="auto">
              <a:xfrm>
                <a:off x="2520" y="1824"/>
                <a:ext cx="433" cy="2"/>
              </a:xfrm>
              <a:custGeom>
                <a:avLst/>
                <a:gdLst>
                  <a:gd name="T0" fmla="*/ 0 w 866"/>
                  <a:gd name="T1" fmla="*/ 1 h 4"/>
                  <a:gd name="T2" fmla="*/ 1 w 866"/>
                  <a:gd name="T3" fmla="*/ 1 h 4"/>
                  <a:gd name="T4" fmla="*/ 109 w 866"/>
                  <a:gd name="T5" fmla="*/ 1 h 4"/>
                  <a:gd name="T6" fmla="*/ 109 w 866"/>
                  <a:gd name="T7" fmla="*/ 0 h 4"/>
                  <a:gd name="T8" fmla="*/ 1 w 866"/>
                  <a:gd name="T9" fmla="*/ 0 h 4"/>
                  <a:gd name="T10" fmla="*/ 2 w 866"/>
                  <a:gd name="T11" fmla="*/ 1 h 4"/>
                  <a:gd name="T12" fmla="*/ 0 w 866"/>
                  <a:gd name="T13" fmla="*/ 1 h 4"/>
                  <a:gd name="T14" fmla="*/ 0 w 866"/>
                  <a:gd name="T15" fmla="*/ 1 h 4"/>
                  <a:gd name="T16" fmla="*/ 1 w 866"/>
                  <a:gd name="T17" fmla="*/ 1 h 4"/>
                  <a:gd name="T18" fmla="*/ 0 w 866"/>
                  <a:gd name="T19" fmla="*/ 1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66" h="4">
                    <a:moveTo>
                      <a:pt x="0" y="2"/>
                    </a:moveTo>
                    <a:lnTo>
                      <a:pt x="4" y="4"/>
                    </a:lnTo>
                    <a:lnTo>
                      <a:pt x="866" y="4"/>
                    </a:lnTo>
                    <a:lnTo>
                      <a:pt x="866" y="0"/>
                    </a:lnTo>
                    <a:lnTo>
                      <a:pt x="4" y="0"/>
                    </a:lnTo>
                    <a:lnTo>
                      <a:pt x="1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34" name="Freeform 2261"/>
              <p:cNvSpPr>
                <a:spLocks/>
              </p:cNvSpPr>
              <p:nvPr/>
            </p:nvSpPr>
            <p:spPr bwMode="auto">
              <a:xfrm>
                <a:off x="2520" y="1608"/>
                <a:ext cx="5" cy="218"/>
              </a:xfrm>
              <a:custGeom>
                <a:avLst/>
                <a:gdLst>
                  <a:gd name="T0" fmla="*/ 1 w 10"/>
                  <a:gd name="T1" fmla="*/ 0 h 436"/>
                  <a:gd name="T2" fmla="*/ 0 w 10"/>
                  <a:gd name="T3" fmla="*/ 1 h 436"/>
                  <a:gd name="T4" fmla="*/ 0 w 10"/>
                  <a:gd name="T5" fmla="*/ 55 h 436"/>
                  <a:gd name="T6" fmla="*/ 2 w 10"/>
                  <a:gd name="T7" fmla="*/ 55 h 436"/>
                  <a:gd name="T8" fmla="*/ 2 w 10"/>
                  <a:gd name="T9" fmla="*/ 1 h 436"/>
                  <a:gd name="T10" fmla="*/ 1 w 10"/>
                  <a:gd name="T11" fmla="*/ 1 h 436"/>
                  <a:gd name="T12" fmla="*/ 1 w 10"/>
                  <a:gd name="T13" fmla="*/ 0 h 436"/>
                  <a:gd name="T14" fmla="*/ 0 w 10"/>
                  <a:gd name="T15" fmla="*/ 0 h 436"/>
                  <a:gd name="T16" fmla="*/ 0 w 10"/>
                  <a:gd name="T17" fmla="*/ 1 h 436"/>
                  <a:gd name="T18" fmla="*/ 1 w 10"/>
                  <a:gd name="T19" fmla="*/ 0 h 4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" h="436">
                    <a:moveTo>
                      <a:pt x="4" y="0"/>
                    </a:moveTo>
                    <a:lnTo>
                      <a:pt x="0" y="4"/>
                    </a:lnTo>
                    <a:lnTo>
                      <a:pt x="0" y="436"/>
                    </a:lnTo>
                    <a:lnTo>
                      <a:pt x="10" y="436"/>
                    </a:lnTo>
                    <a:lnTo>
                      <a:pt x="10" y="4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35" name="Freeform 2262"/>
              <p:cNvSpPr>
                <a:spLocks/>
              </p:cNvSpPr>
              <p:nvPr/>
            </p:nvSpPr>
            <p:spPr bwMode="auto">
              <a:xfrm>
                <a:off x="2738" y="1608"/>
                <a:ext cx="215" cy="3"/>
              </a:xfrm>
              <a:custGeom>
                <a:avLst/>
                <a:gdLst>
                  <a:gd name="T0" fmla="*/ 54 w 430"/>
                  <a:gd name="T1" fmla="*/ 1 h 6"/>
                  <a:gd name="T2" fmla="*/ 54 w 430"/>
                  <a:gd name="T3" fmla="*/ 1 h 6"/>
                  <a:gd name="T4" fmla="*/ 54 w 430"/>
                  <a:gd name="T5" fmla="*/ 1 h 6"/>
                  <a:gd name="T6" fmla="*/ 54 w 430"/>
                  <a:gd name="T7" fmla="*/ 1 h 6"/>
                  <a:gd name="T8" fmla="*/ 54 w 430"/>
                  <a:gd name="T9" fmla="*/ 1 h 6"/>
                  <a:gd name="T10" fmla="*/ 54 w 430"/>
                  <a:gd name="T11" fmla="*/ 1 h 6"/>
                  <a:gd name="T12" fmla="*/ 54 w 430"/>
                  <a:gd name="T13" fmla="*/ 1 h 6"/>
                  <a:gd name="T14" fmla="*/ 54 w 430"/>
                  <a:gd name="T15" fmla="*/ 1 h 6"/>
                  <a:gd name="T16" fmla="*/ 54 w 430"/>
                  <a:gd name="T17" fmla="*/ 0 h 6"/>
                  <a:gd name="T18" fmla="*/ 0 w 430"/>
                  <a:gd name="T19" fmla="*/ 1 h 6"/>
                  <a:gd name="T20" fmla="*/ 54 w 430"/>
                  <a:gd name="T21" fmla="*/ 1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0" h="6">
                    <a:moveTo>
                      <a:pt x="430" y="6"/>
                    </a:moveTo>
                    <a:lnTo>
                      <a:pt x="430" y="6"/>
                    </a:lnTo>
                    <a:lnTo>
                      <a:pt x="430" y="4"/>
                    </a:lnTo>
                    <a:lnTo>
                      <a:pt x="430" y="2"/>
                    </a:lnTo>
                    <a:lnTo>
                      <a:pt x="430" y="0"/>
                    </a:lnTo>
                    <a:lnTo>
                      <a:pt x="0" y="4"/>
                    </a:lnTo>
                    <a:lnTo>
                      <a:pt x="430" y="6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36" name="Freeform 2263"/>
              <p:cNvSpPr>
                <a:spLocks/>
              </p:cNvSpPr>
              <p:nvPr/>
            </p:nvSpPr>
            <p:spPr bwMode="auto">
              <a:xfrm>
                <a:off x="2738" y="1606"/>
                <a:ext cx="215" cy="4"/>
              </a:xfrm>
              <a:custGeom>
                <a:avLst/>
                <a:gdLst>
                  <a:gd name="T0" fmla="*/ 54 w 430"/>
                  <a:gd name="T1" fmla="*/ 1 h 8"/>
                  <a:gd name="T2" fmla="*/ 54 w 430"/>
                  <a:gd name="T3" fmla="*/ 1 h 8"/>
                  <a:gd name="T4" fmla="*/ 54 w 430"/>
                  <a:gd name="T5" fmla="*/ 1 h 8"/>
                  <a:gd name="T6" fmla="*/ 54 w 430"/>
                  <a:gd name="T7" fmla="*/ 1 h 8"/>
                  <a:gd name="T8" fmla="*/ 54 w 430"/>
                  <a:gd name="T9" fmla="*/ 1 h 8"/>
                  <a:gd name="T10" fmla="*/ 54 w 430"/>
                  <a:gd name="T11" fmla="*/ 1 h 8"/>
                  <a:gd name="T12" fmla="*/ 54 w 430"/>
                  <a:gd name="T13" fmla="*/ 0 h 8"/>
                  <a:gd name="T14" fmla="*/ 54 w 430"/>
                  <a:gd name="T15" fmla="*/ 0 h 8"/>
                  <a:gd name="T16" fmla="*/ 54 w 430"/>
                  <a:gd name="T17" fmla="*/ 0 h 8"/>
                  <a:gd name="T18" fmla="*/ 0 w 430"/>
                  <a:gd name="T19" fmla="*/ 1 h 8"/>
                  <a:gd name="T20" fmla="*/ 54 w 430"/>
                  <a:gd name="T21" fmla="*/ 1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0" h="8">
                    <a:moveTo>
                      <a:pt x="430" y="4"/>
                    </a:moveTo>
                    <a:lnTo>
                      <a:pt x="430" y="4"/>
                    </a:lnTo>
                    <a:lnTo>
                      <a:pt x="430" y="2"/>
                    </a:lnTo>
                    <a:lnTo>
                      <a:pt x="428" y="2"/>
                    </a:lnTo>
                    <a:lnTo>
                      <a:pt x="428" y="0"/>
                    </a:lnTo>
                    <a:lnTo>
                      <a:pt x="427" y="0"/>
                    </a:lnTo>
                    <a:lnTo>
                      <a:pt x="0" y="8"/>
                    </a:lnTo>
                    <a:lnTo>
                      <a:pt x="430" y="4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37" name="Freeform 2264"/>
              <p:cNvSpPr>
                <a:spLocks/>
              </p:cNvSpPr>
              <p:nvPr/>
            </p:nvSpPr>
            <p:spPr bwMode="auto">
              <a:xfrm>
                <a:off x="2738" y="1604"/>
                <a:ext cx="213" cy="6"/>
              </a:xfrm>
              <a:custGeom>
                <a:avLst/>
                <a:gdLst>
                  <a:gd name="T0" fmla="*/ 53 w 427"/>
                  <a:gd name="T1" fmla="*/ 1 h 12"/>
                  <a:gd name="T2" fmla="*/ 53 w 427"/>
                  <a:gd name="T3" fmla="*/ 1 h 12"/>
                  <a:gd name="T4" fmla="*/ 53 w 427"/>
                  <a:gd name="T5" fmla="*/ 1 h 12"/>
                  <a:gd name="T6" fmla="*/ 52 w 427"/>
                  <a:gd name="T7" fmla="*/ 1 h 12"/>
                  <a:gd name="T8" fmla="*/ 52 w 427"/>
                  <a:gd name="T9" fmla="*/ 1 h 12"/>
                  <a:gd name="T10" fmla="*/ 52 w 427"/>
                  <a:gd name="T11" fmla="*/ 1 h 12"/>
                  <a:gd name="T12" fmla="*/ 52 w 427"/>
                  <a:gd name="T13" fmla="*/ 0 h 12"/>
                  <a:gd name="T14" fmla="*/ 52 w 427"/>
                  <a:gd name="T15" fmla="*/ 0 h 12"/>
                  <a:gd name="T16" fmla="*/ 52 w 427"/>
                  <a:gd name="T17" fmla="*/ 0 h 12"/>
                  <a:gd name="T18" fmla="*/ 0 w 427"/>
                  <a:gd name="T19" fmla="*/ 2 h 12"/>
                  <a:gd name="T20" fmla="*/ 53 w 427"/>
                  <a:gd name="T21" fmla="*/ 1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27" h="12">
                    <a:moveTo>
                      <a:pt x="427" y="4"/>
                    </a:moveTo>
                    <a:lnTo>
                      <a:pt x="425" y="4"/>
                    </a:lnTo>
                    <a:lnTo>
                      <a:pt x="423" y="2"/>
                    </a:lnTo>
                    <a:lnTo>
                      <a:pt x="421" y="2"/>
                    </a:lnTo>
                    <a:lnTo>
                      <a:pt x="421" y="0"/>
                    </a:lnTo>
                    <a:lnTo>
                      <a:pt x="419" y="0"/>
                    </a:lnTo>
                    <a:lnTo>
                      <a:pt x="0" y="12"/>
                    </a:lnTo>
                    <a:lnTo>
                      <a:pt x="427" y="4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38" name="Freeform 2265"/>
              <p:cNvSpPr>
                <a:spLocks/>
              </p:cNvSpPr>
              <p:nvPr/>
            </p:nvSpPr>
            <p:spPr bwMode="auto">
              <a:xfrm>
                <a:off x="2738" y="1601"/>
                <a:ext cx="209" cy="9"/>
              </a:xfrm>
              <a:custGeom>
                <a:avLst/>
                <a:gdLst>
                  <a:gd name="T0" fmla="*/ 52 w 419"/>
                  <a:gd name="T1" fmla="*/ 1 h 17"/>
                  <a:gd name="T2" fmla="*/ 52 w 419"/>
                  <a:gd name="T3" fmla="*/ 1 h 17"/>
                  <a:gd name="T4" fmla="*/ 52 w 419"/>
                  <a:gd name="T5" fmla="*/ 1 h 17"/>
                  <a:gd name="T6" fmla="*/ 51 w 419"/>
                  <a:gd name="T7" fmla="*/ 1 h 17"/>
                  <a:gd name="T8" fmla="*/ 51 w 419"/>
                  <a:gd name="T9" fmla="*/ 1 h 17"/>
                  <a:gd name="T10" fmla="*/ 51 w 419"/>
                  <a:gd name="T11" fmla="*/ 1 h 17"/>
                  <a:gd name="T12" fmla="*/ 51 w 419"/>
                  <a:gd name="T13" fmla="*/ 1 h 17"/>
                  <a:gd name="T14" fmla="*/ 51 w 419"/>
                  <a:gd name="T15" fmla="*/ 1 h 17"/>
                  <a:gd name="T16" fmla="*/ 50 w 419"/>
                  <a:gd name="T17" fmla="*/ 0 h 17"/>
                  <a:gd name="T18" fmla="*/ 0 w 419"/>
                  <a:gd name="T19" fmla="*/ 3 h 17"/>
                  <a:gd name="T20" fmla="*/ 52 w 419"/>
                  <a:gd name="T21" fmla="*/ 1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9" h="17">
                    <a:moveTo>
                      <a:pt x="419" y="5"/>
                    </a:moveTo>
                    <a:lnTo>
                      <a:pt x="417" y="3"/>
                    </a:lnTo>
                    <a:lnTo>
                      <a:pt x="415" y="3"/>
                    </a:lnTo>
                    <a:lnTo>
                      <a:pt x="413" y="1"/>
                    </a:lnTo>
                    <a:lnTo>
                      <a:pt x="411" y="1"/>
                    </a:lnTo>
                    <a:lnTo>
                      <a:pt x="409" y="1"/>
                    </a:lnTo>
                    <a:lnTo>
                      <a:pt x="407" y="0"/>
                    </a:lnTo>
                    <a:lnTo>
                      <a:pt x="0" y="17"/>
                    </a:lnTo>
                    <a:lnTo>
                      <a:pt x="419" y="5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39" name="Freeform 2266"/>
              <p:cNvSpPr>
                <a:spLocks/>
              </p:cNvSpPr>
              <p:nvPr/>
            </p:nvSpPr>
            <p:spPr bwMode="auto">
              <a:xfrm>
                <a:off x="2738" y="1599"/>
                <a:ext cx="204" cy="11"/>
              </a:xfrm>
              <a:custGeom>
                <a:avLst/>
                <a:gdLst>
                  <a:gd name="T0" fmla="*/ 51 w 407"/>
                  <a:gd name="T1" fmla="*/ 1 h 21"/>
                  <a:gd name="T2" fmla="*/ 51 w 407"/>
                  <a:gd name="T3" fmla="*/ 1 h 21"/>
                  <a:gd name="T4" fmla="*/ 51 w 407"/>
                  <a:gd name="T5" fmla="*/ 1 h 21"/>
                  <a:gd name="T6" fmla="*/ 51 w 407"/>
                  <a:gd name="T7" fmla="*/ 1 h 21"/>
                  <a:gd name="T8" fmla="*/ 50 w 407"/>
                  <a:gd name="T9" fmla="*/ 1 h 21"/>
                  <a:gd name="T10" fmla="*/ 50 w 407"/>
                  <a:gd name="T11" fmla="*/ 1 h 21"/>
                  <a:gd name="T12" fmla="*/ 50 w 407"/>
                  <a:gd name="T13" fmla="*/ 1 h 21"/>
                  <a:gd name="T14" fmla="*/ 50 w 407"/>
                  <a:gd name="T15" fmla="*/ 1 h 21"/>
                  <a:gd name="T16" fmla="*/ 50 w 407"/>
                  <a:gd name="T17" fmla="*/ 0 h 21"/>
                  <a:gd name="T18" fmla="*/ 0 w 407"/>
                  <a:gd name="T19" fmla="*/ 3 h 21"/>
                  <a:gd name="T20" fmla="*/ 51 w 407"/>
                  <a:gd name="T21" fmla="*/ 1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07" h="21">
                    <a:moveTo>
                      <a:pt x="407" y="4"/>
                    </a:moveTo>
                    <a:lnTo>
                      <a:pt x="405" y="4"/>
                    </a:lnTo>
                    <a:lnTo>
                      <a:pt x="404" y="4"/>
                    </a:lnTo>
                    <a:lnTo>
                      <a:pt x="402" y="2"/>
                    </a:lnTo>
                    <a:lnTo>
                      <a:pt x="400" y="2"/>
                    </a:lnTo>
                    <a:lnTo>
                      <a:pt x="398" y="2"/>
                    </a:lnTo>
                    <a:lnTo>
                      <a:pt x="396" y="2"/>
                    </a:lnTo>
                    <a:lnTo>
                      <a:pt x="394" y="2"/>
                    </a:lnTo>
                    <a:lnTo>
                      <a:pt x="394" y="0"/>
                    </a:lnTo>
                    <a:lnTo>
                      <a:pt x="0" y="21"/>
                    </a:lnTo>
                    <a:lnTo>
                      <a:pt x="407" y="4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40" name="Freeform 2267"/>
              <p:cNvSpPr>
                <a:spLocks/>
              </p:cNvSpPr>
              <p:nvPr/>
            </p:nvSpPr>
            <p:spPr bwMode="auto">
              <a:xfrm>
                <a:off x="2738" y="1598"/>
                <a:ext cx="197" cy="12"/>
              </a:xfrm>
              <a:custGeom>
                <a:avLst/>
                <a:gdLst>
                  <a:gd name="T0" fmla="*/ 50 w 394"/>
                  <a:gd name="T1" fmla="*/ 1 h 23"/>
                  <a:gd name="T2" fmla="*/ 49 w 394"/>
                  <a:gd name="T3" fmla="*/ 1 h 23"/>
                  <a:gd name="T4" fmla="*/ 49 w 394"/>
                  <a:gd name="T5" fmla="*/ 1 h 23"/>
                  <a:gd name="T6" fmla="*/ 49 w 394"/>
                  <a:gd name="T7" fmla="*/ 1 h 23"/>
                  <a:gd name="T8" fmla="*/ 49 w 394"/>
                  <a:gd name="T9" fmla="*/ 0 h 23"/>
                  <a:gd name="T10" fmla="*/ 48 w 394"/>
                  <a:gd name="T11" fmla="*/ 0 h 23"/>
                  <a:gd name="T12" fmla="*/ 48 w 394"/>
                  <a:gd name="T13" fmla="*/ 0 h 23"/>
                  <a:gd name="T14" fmla="*/ 48 w 394"/>
                  <a:gd name="T15" fmla="*/ 0 h 23"/>
                  <a:gd name="T16" fmla="*/ 48 w 394"/>
                  <a:gd name="T17" fmla="*/ 0 h 23"/>
                  <a:gd name="T18" fmla="*/ 0 w 394"/>
                  <a:gd name="T19" fmla="*/ 3 h 23"/>
                  <a:gd name="T20" fmla="*/ 50 w 394"/>
                  <a:gd name="T21" fmla="*/ 1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4" h="23">
                    <a:moveTo>
                      <a:pt x="394" y="2"/>
                    </a:moveTo>
                    <a:lnTo>
                      <a:pt x="392" y="2"/>
                    </a:lnTo>
                    <a:lnTo>
                      <a:pt x="390" y="2"/>
                    </a:lnTo>
                    <a:lnTo>
                      <a:pt x="388" y="2"/>
                    </a:lnTo>
                    <a:lnTo>
                      <a:pt x="386" y="0"/>
                    </a:lnTo>
                    <a:lnTo>
                      <a:pt x="384" y="0"/>
                    </a:lnTo>
                    <a:lnTo>
                      <a:pt x="382" y="0"/>
                    </a:lnTo>
                    <a:lnTo>
                      <a:pt x="380" y="0"/>
                    </a:lnTo>
                    <a:lnTo>
                      <a:pt x="379" y="0"/>
                    </a:lnTo>
                    <a:lnTo>
                      <a:pt x="0" y="23"/>
                    </a:lnTo>
                    <a:lnTo>
                      <a:pt x="394" y="2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41" name="Freeform 2268"/>
              <p:cNvSpPr>
                <a:spLocks/>
              </p:cNvSpPr>
              <p:nvPr/>
            </p:nvSpPr>
            <p:spPr bwMode="auto">
              <a:xfrm>
                <a:off x="2738" y="1596"/>
                <a:ext cx="189" cy="14"/>
              </a:xfrm>
              <a:custGeom>
                <a:avLst/>
                <a:gdLst>
                  <a:gd name="T0" fmla="*/ 47 w 379"/>
                  <a:gd name="T1" fmla="*/ 1 h 27"/>
                  <a:gd name="T2" fmla="*/ 47 w 379"/>
                  <a:gd name="T3" fmla="*/ 1 h 27"/>
                  <a:gd name="T4" fmla="*/ 46 w 379"/>
                  <a:gd name="T5" fmla="*/ 1 h 27"/>
                  <a:gd name="T6" fmla="*/ 46 w 379"/>
                  <a:gd name="T7" fmla="*/ 1 h 27"/>
                  <a:gd name="T8" fmla="*/ 46 w 379"/>
                  <a:gd name="T9" fmla="*/ 1 h 27"/>
                  <a:gd name="T10" fmla="*/ 46 w 379"/>
                  <a:gd name="T11" fmla="*/ 1 h 27"/>
                  <a:gd name="T12" fmla="*/ 45 w 379"/>
                  <a:gd name="T13" fmla="*/ 0 h 27"/>
                  <a:gd name="T14" fmla="*/ 45 w 379"/>
                  <a:gd name="T15" fmla="*/ 0 h 27"/>
                  <a:gd name="T16" fmla="*/ 45 w 379"/>
                  <a:gd name="T17" fmla="*/ 0 h 27"/>
                  <a:gd name="T18" fmla="*/ 0 w 379"/>
                  <a:gd name="T19" fmla="*/ 4 h 27"/>
                  <a:gd name="T20" fmla="*/ 47 w 379"/>
                  <a:gd name="T21" fmla="*/ 1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9" h="27">
                    <a:moveTo>
                      <a:pt x="379" y="4"/>
                    </a:moveTo>
                    <a:lnTo>
                      <a:pt x="377" y="2"/>
                    </a:lnTo>
                    <a:lnTo>
                      <a:pt x="375" y="2"/>
                    </a:lnTo>
                    <a:lnTo>
                      <a:pt x="373" y="2"/>
                    </a:lnTo>
                    <a:lnTo>
                      <a:pt x="371" y="2"/>
                    </a:lnTo>
                    <a:lnTo>
                      <a:pt x="369" y="2"/>
                    </a:lnTo>
                    <a:lnTo>
                      <a:pt x="365" y="0"/>
                    </a:lnTo>
                    <a:lnTo>
                      <a:pt x="363" y="0"/>
                    </a:lnTo>
                    <a:lnTo>
                      <a:pt x="361" y="0"/>
                    </a:lnTo>
                    <a:lnTo>
                      <a:pt x="0" y="27"/>
                    </a:lnTo>
                    <a:lnTo>
                      <a:pt x="379" y="4"/>
                    </a:ln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42" name="Freeform 2269"/>
              <p:cNvSpPr>
                <a:spLocks/>
              </p:cNvSpPr>
              <p:nvPr/>
            </p:nvSpPr>
            <p:spPr bwMode="auto">
              <a:xfrm>
                <a:off x="2738" y="1595"/>
                <a:ext cx="181" cy="15"/>
              </a:xfrm>
              <a:custGeom>
                <a:avLst/>
                <a:gdLst>
                  <a:gd name="T0" fmla="*/ 46 w 361"/>
                  <a:gd name="T1" fmla="*/ 0 h 31"/>
                  <a:gd name="T2" fmla="*/ 45 w 361"/>
                  <a:gd name="T3" fmla="*/ 0 h 31"/>
                  <a:gd name="T4" fmla="*/ 45 w 361"/>
                  <a:gd name="T5" fmla="*/ 0 h 31"/>
                  <a:gd name="T6" fmla="*/ 45 w 361"/>
                  <a:gd name="T7" fmla="*/ 0 h 31"/>
                  <a:gd name="T8" fmla="*/ 45 w 361"/>
                  <a:gd name="T9" fmla="*/ 0 h 31"/>
                  <a:gd name="T10" fmla="*/ 44 w 361"/>
                  <a:gd name="T11" fmla="*/ 0 h 31"/>
                  <a:gd name="T12" fmla="*/ 44 w 361"/>
                  <a:gd name="T13" fmla="*/ 0 h 31"/>
                  <a:gd name="T14" fmla="*/ 44 w 361"/>
                  <a:gd name="T15" fmla="*/ 0 h 31"/>
                  <a:gd name="T16" fmla="*/ 43 w 361"/>
                  <a:gd name="T17" fmla="*/ 0 h 31"/>
                  <a:gd name="T18" fmla="*/ 0 w 361"/>
                  <a:gd name="T19" fmla="*/ 3 h 31"/>
                  <a:gd name="T20" fmla="*/ 46 w 361"/>
                  <a:gd name="T21" fmla="*/ 0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61" h="31">
                    <a:moveTo>
                      <a:pt x="361" y="4"/>
                    </a:moveTo>
                    <a:lnTo>
                      <a:pt x="359" y="4"/>
                    </a:lnTo>
                    <a:lnTo>
                      <a:pt x="357" y="2"/>
                    </a:lnTo>
                    <a:lnTo>
                      <a:pt x="356" y="2"/>
                    </a:lnTo>
                    <a:lnTo>
                      <a:pt x="354" y="2"/>
                    </a:lnTo>
                    <a:lnTo>
                      <a:pt x="352" y="2"/>
                    </a:lnTo>
                    <a:lnTo>
                      <a:pt x="350" y="2"/>
                    </a:lnTo>
                    <a:lnTo>
                      <a:pt x="348" y="0"/>
                    </a:lnTo>
                    <a:lnTo>
                      <a:pt x="344" y="0"/>
                    </a:lnTo>
                    <a:lnTo>
                      <a:pt x="0" y="31"/>
                    </a:lnTo>
                    <a:lnTo>
                      <a:pt x="361" y="4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43" name="Freeform 2270"/>
              <p:cNvSpPr>
                <a:spLocks/>
              </p:cNvSpPr>
              <p:nvPr/>
            </p:nvSpPr>
            <p:spPr bwMode="auto">
              <a:xfrm>
                <a:off x="2738" y="1594"/>
                <a:ext cx="172" cy="16"/>
              </a:xfrm>
              <a:custGeom>
                <a:avLst/>
                <a:gdLst>
                  <a:gd name="T0" fmla="*/ 43 w 344"/>
                  <a:gd name="T1" fmla="*/ 0 h 33"/>
                  <a:gd name="T2" fmla="*/ 43 w 344"/>
                  <a:gd name="T3" fmla="*/ 0 h 33"/>
                  <a:gd name="T4" fmla="*/ 43 w 344"/>
                  <a:gd name="T5" fmla="*/ 0 h 33"/>
                  <a:gd name="T6" fmla="*/ 43 w 344"/>
                  <a:gd name="T7" fmla="*/ 0 h 33"/>
                  <a:gd name="T8" fmla="*/ 42 w 344"/>
                  <a:gd name="T9" fmla="*/ 0 h 33"/>
                  <a:gd name="T10" fmla="*/ 42 w 344"/>
                  <a:gd name="T11" fmla="*/ 0 h 33"/>
                  <a:gd name="T12" fmla="*/ 42 w 344"/>
                  <a:gd name="T13" fmla="*/ 0 h 33"/>
                  <a:gd name="T14" fmla="*/ 42 w 344"/>
                  <a:gd name="T15" fmla="*/ 0 h 33"/>
                  <a:gd name="T16" fmla="*/ 42 w 344"/>
                  <a:gd name="T17" fmla="*/ 0 h 33"/>
                  <a:gd name="T18" fmla="*/ 0 w 344"/>
                  <a:gd name="T19" fmla="*/ 4 h 33"/>
                  <a:gd name="T20" fmla="*/ 43 w 344"/>
                  <a:gd name="T21" fmla="*/ 0 h 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44" h="33">
                    <a:moveTo>
                      <a:pt x="344" y="2"/>
                    </a:moveTo>
                    <a:lnTo>
                      <a:pt x="342" y="2"/>
                    </a:lnTo>
                    <a:lnTo>
                      <a:pt x="340" y="2"/>
                    </a:lnTo>
                    <a:lnTo>
                      <a:pt x="338" y="2"/>
                    </a:lnTo>
                    <a:lnTo>
                      <a:pt x="336" y="2"/>
                    </a:lnTo>
                    <a:lnTo>
                      <a:pt x="334" y="0"/>
                    </a:lnTo>
                    <a:lnTo>
                      <a:pt x="332" y="0"/>
                    </a:lnTo>
                    <a:lnTo>
                      <a:pt x="331" y="0"/>
                    </a:lnTo>
                    <a:lnTo>
                      <a:pt x="329" y="0"/>
                    </a:lnTo>
                    <a:lnTo>
                      <a:pt x="0" y="33"/>
                    </a:lnTo>
                    <a:lnTo>
                      <a:pt x="344" y="2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44" name="Freeform 2271"/>
              <p:cNvSpPr>
                <a:spLocks/>
              </p:cNvSpPr>
              <p:nvPr/>
            </p:nvSpPr>
            <p:spPr bwMode="auto">
              <a:xfrm>
                <a:off x="2738" y="1593"/>
                <a:ext cx="164" cy="17"/>
              </a:xfrm>
              <a:custGeom>
                <a:avLst/>
                <a:gdLst>
                  <a:gd name="T0" fmla="*/ 41 w 329"/>
                  <a:gd name="T1" fmla="*/ 0 h 35"/>
                  <a:gd name="T2" fmla="*/ 40 w 329"/>
                  <a:gd name="T3" fmla="*/ 0 h 35"/>
                  <a:gd name="T4" fmla="*/ 40 w 329"/>
                  <a:gd name="T5" fmla="*/ 0 h 35"/>
                  <a:gd name="T6" fmla="*/ 40 w 329"/>
                  <a:gd name="T7" fmla="*/ 0 h 35"/>
                  <a:gd name="T8" fmla="*/ 39 w 329"/>
                  <a:gd name="T9" fmla="*/ 0 h 35"/>
                  <a:gd name="T10" fmla="*/ 39 w 329"/>
                  <a:gd name="T11" fmla="*/ 0 h 35"/>
                  <a:gd name="T12" fmla="*/ 39 w 329"/>
                  <a:gd name="T13" fmla="*/ 0 h 35"/>
                  <a:gd name="T14" fmla="*/ 39 w 329"/>
                  <a:gd name="T15" fmla="*/ 0 h 35"/>
                  <a:gd name="T16" fmla="*/ 38 w 329"/>
                  <a:gd name="T17" fmla="*/ 0 h 35"/>
                  <a:gd name="T18" fmla="*/ 0 w 329"/>
                  <a:gd name="T19" fmla="*/ 4 h 35"/>
                  <a:gd name="T20" fmla="*/ 41 w 329"/>
                  <a:gd name="T21" fmla="*/ 0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9" h="35">
                    <a:moveTo>
                      <a:pt x="329" y="2"/>
                    </a:moveTo>
                    <a:lnTo>
                      <a:pt x="327" y="2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19" y="0"/>
                    </a:lnTo>
                    <a:lnTo>
                      <a:pt x="317" y="0"/>
                    </a:lnTo>
                    <a:lnTo>
                      <a:pt x="315" y="0"/>
                    </a:lnTo>
                    <a:lnTo>
                      <a:pt x="313" y="0"/>
                    </a:lnTo>
                    <a:lnTo>
                      <a:pt x="311" y="0"/>
                    </a:lnTo>
                    <a:lnTo>
                      <a:pt x="0" y="35"/>
                    </a:lnTo>
                    <a:lnTo>
                      <a:pt x="329" y="2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45" name="Freeform 2272"/>
              <p:cNvSpPr>
                <a:spLocks/>
              </p:cNvSpPr>
              <p:nvPr/>
            </p:nvSpPr>
            <p:spPr bwMode="auto">
              <a:xfrm>
                <a:off x="2738" y="1592"/>
                <a:ext cx="156" cy="18"/>
              </a:xfrm>
              <a:custGeom>
                <a:avLst/>
                <a:gdLst>
                  <a:gd name="T0" fmla="*/ 39 w 311"/>
                  <a:gd name="T1" fmla="*/ 0 h 37"/>
                  <a:gd name="T2" fmla="*/ 39 w 311"/>
                  <a:gd name="T3" fmla="*/ 0 h 37"/>
                  <a:gd name="T4" fmla="*/ 39 w 311"/>
                  <a:gd name="T5" fmla="*/ 0 h 37"/>
                  <a:gd name="T6" fmla="*/ 39 w 311"/>
                  <a:gd name="T7" fmla="*/ 0 h 37"/>
                  <a:gd name="T8" fmla="*/ 38 w 311"/>
                  <a:gd name="T9" fmla="*/ 0 h 37"/>
                  <a:gd name="T10" fmla="*/ 38 w 311"/>
                  <a:gd name="T11" fmla="*/ 0 h 37"/>
                  <a:gd name="T12" fmla="*/ 38 w 311"/>
                  <a:gd name="T13" fmla="*/ 0 h 37"/>
                  <a:gd name="T14" fmla="*/ 38 w 311"/>
                  <a:gd name="T15" fmla="*/ 0 h 37"/>
                  <a:gd name="T16" fmla="*/ 37 w 311"/>
                  <a:gd name="T17" fmla="*/ 0 h 37"/>
                  <a:gd name="T18" fmla="*/ 0 w 311"/>
                  <a:gd name="T19" fmla="*/ 4 h 37"/>
                  <a:gd name="T20" fmla="*/ 39 w 311"/>
                  <a:gd name="T21" fmla="*/ 0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11" h="37">
                    <a:moveTo>
                      <a:pt x="311" y="2"/>
                    </a:moveTo>
                    <a:lnTo>
                      <a:pt x="309" y="2"/>
                    </a:lnTo>
                    <a:lnTo>
                      <a:pt x="307" y="2"/>
                    </a:lnTo>
                    <a:lnTo>
                      <a:pt x="306" y="0"/>
                    </a:lnTo>
                    <a:lnTo>
                      <a:pt x="304" y="0"/>
                    </a:lnTo>
                    <a:lnTo>
                      <a:pt x="302" y="0"/>
                    </a:lnTo>
                    <a:lnTo>
                      <a:pt x="300" y="0"/>
                    </a:lnTo>
                    <a:lnTo>
                      <a:pt x="298" y="0"/>
                    </a:lnTo>
                    <a:lnTo>
                      <a:pt x="296" y="0"/>
                    </a:lnTo>
                    <a:lnTo>
                      <a:pt x="0" y="37"/>
                    </a:lnTo>
                    <a:lnTo>
                      <a:pt x="311" y="2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46" name="Freeform 2273"/>
              <p:cNvSpPr>
                <a:spLocks/>
              </p:cNvSpPr>
              <p:nvPr/>
            </p:nvSpPr>
            <p:spPr bwMode="auto">
              <a:xfrm>
                <a:off x="2738" y="1591"/>
                <a:ext cx="147" cy="19"/>
              </a:xfrm>
              <a:custGeom>
                <a:avLst/>
                <a:gdLst>
                  <a:gd name="T0" fmla="*/ 37 w 294"/>
                  <a:gd name="T1" fmla="*/ 0 h 39"/>
                  <a:gd name="T2" fmla="*/ 37 w 294"/>
                  <a:gd name="T3" fmla="*/ 0 h 39"/>
                  <a:gd name="T4" fmla="*/ 37 w 294"/>
                  <a:gd name="T5" fmla="*/ 0 h 39"/>
                  <a:gd name="T6" fmla="*/ 37 w 294"/>
                  <a:gd name="T7" fmla="*/ 0 h 39"/>
                  <a:gd name="T8" fmla="*/ 36 w 294"/>
                  <a:gd name="T9" fmla="*/ 0 h 39"/>
                  <a:gd name="T10" fmla="*/ 36 w 294"/>
                  <a:gd name="T11" fmla="*/ 0 h 39"/>
                  <a:gd name="T12" fmla="*/ 36 w 294"/>
                  <a:gd name="T13" fmla="*/ 0 h 39"/>
                  <a:gd name="T14" fmla="*/ 36 w 294"/>
                  <a:gd name="T15" fmla="*/ 0 h 39"/>
                  <a:gd name="T16" fmla="*/ 35 w 294"/>
                  <a:gd name="T17" fmla="*/ 0 h 39"/>
                  <a:gd name="T18" fmla="*/ 0 w 294"/>
                  <a:gd name="T19" fmla="*/ 4 h 39"/>
                  <a:gd name="T20" fmla="*/ 37 w 294"/>
                  <a:gd name="T21" fmla="*/ 0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4" h="39">
                    <a:moveTo>
                      <a:pt x="294" y="2"/>
                    </a:moveTo>
                    <a:lnTo>
                      <a:pt x="292" y="2"/>
                    </a:lnTo>
                    <a:lnTo>
                      <a:pt x="290" y="2"/>
                    </a:lnTo>
                    <a:lnTo>
                      <a:pt x="288" y="0"/>
                    </a:lnTo>
                    <a:lnTo>
                      <a:pt x="286" y="0"/>
                    </a:lnTo>
                    <a:lnTo>
                      <a:pt x="284" y="0"/>
                    </a:lnTo>
                    <a:lnTo>
                      <a:pt x="283" y="0"/>
                    </a:lnTo>
                    <a:lnTo>
                      <a:pt x="279" y="0"/>
                    </a:lnTo>
                    <a:lnTo>
                      <a:pt x="0" y="39"/>
                    </a:lnTo>
                    <a:lnTo>
                      <a:pt x="294" y="2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47" name="Freeform 2274"/>
              <p:cNvSpPr>
                <a:spLocks/>
              </p:cNvSpPr>
              <p:nvPr/>
            </p:nvSpPr>
            <p:spPr bwMode="auto">
              <a:xfrm>
                <a:off x="2738" y="1591"/>
                <a:ext cx="139" cy="19"/>
              </a:xfrm>
              <a:custGeom>
                <a:avLst/>
                <a:gdLst>
                  <a:gd name="T0" fmla="*/ 34 w 279"/>
                  <a:gd name="T1" fmla="*/ 0 h 39"/>
                  <a:gd name="T2" fmla="*/ 34 w 279"/>
                  <a:gd name="T3" fmla="*/ 0 h 39"/>
                  <a:gd name="T4" fmla="*/ 34 w 279"/>
                  <a:gd name="T5" fmla="*/ 0 h 39"/>
                  <a:gd name="T6" fmla="*/ 34 w 279"/>
                  <a:gd name="T7" fmla="*/ 0 h 39"/>
                  <a:gd name="T8" fmla="*/ 34 w 279"/>
                  <a:gd name="T9" fmla="*/ 0 h 39"/>
                  <a:gd name="T10" fmla="*/ 33 w 279"/>
                  <a:gd name="T11" fmla="*/ 0 h 39"/>
                  <a:gd name="T12" fmla="*/ 33 w 279"/>
                  <a:gd name="T13" fmla="*/ 0 h 39"/>
                  <a:gd name="T14" fmla="*/ 33 w 279"/>
                  <a:gd name="T15" fmla="*/ 0 h 39"/>
                  <a:gd name="T16" fmla="*/ 33 w 279"/>
                  <a:gd name="T17" fmla="*/ 0 h 39"/>
                  <a:gd name="T18" fmla="*/ 0 w 279"/>
                  <a:gd name="T19" fmla="*/ 4 h 39"/>
                  <a:gd name="T20" fmla="*/ 34 w 279"/>
                  <a:gd name="T21" fmla="*/ 0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79" h="39">
                    <a:moveTo>
                      <a:pt x="279" y="0"/>
                    </a:moveTo>
                    <a:lnTo>
                      <a:pt x="279" y="0"/>
                    </a:lnTo>
                    <a:lnTo>
                      <a:pt x="277" y="0"/>
                    </a:lnTo>
                    <a:lnTo>
                      <a:pt x="275" y="0"/>
                    </a:lnTo>
                    <a:lnTo>
                      <a:pt x="273" y="0"/>
                    </a:lnTo>
                    <a:lnTo>
                      <a:pt x="271" y="0"/>
                    </a:lnTo>
                    <a:lnTo>
                      <a:pt x="269" y="0"/>
                    </a:lnTo>
                    <a:lnTo>
                      <a:pt x="267" y="0"/>
                    </a:lnTo>
                    <a:lnTo>
                      <a:pt x="265" y="0"/>
                    </a:lnTo>
                    <a:lnTo>
                      <a:pt x="0" y="39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48" name="Freeform 2275"/>
              <p:cNvSpPr>
                <a:spLocks/>
              </p:cNvSpPr>
              <p:nvPr/>
            </p:nvSpPr>
            <p:spPr bwMode="auto">
              <a:xfrm>
                <a:off x="2738" y="1590"/>
                <a:ext cx="133" cy="20"/>
              </a:xfrm>
              <a:custGeom>
                <a:avLst/>
                <a:gdLst>
                  <a:gd name="T0" fmla="*/ 34 w 265"/>
                  <a:gd name="T1" fmla="*/ 0 h 41"/>
                  <a:gd name="T2" fmla="*/ 34 w 265"/>
                  <a:gd name="T3" fmla="*/ 0 h 41"/>
                  <a:gd name="T4" fmla="*/ 33 w 265"/>
                  <a:gd name="T5" fmla="*/ 0 h 41"/>
                  <a:gd name="T6" fmla="*/ 33 w 265"/>
                  <a:gd name="T7" fmla="*/ 0 h 41"/>
                  <a:gd name="T8" fmla="*/ 33 w 265"/>
                  <a:gd name="T9" fmla="*/ 0 h 41"/>
                  <a:gd name="T10" fmla="*/ 33 w 265"/>
                  <a:gd name="T11" fmla="*/ 0 h 41"/>
                  <a:gd name="T12" fmla="*/ 32 w 265"/>
                  <a:gd name="T13" fmla="*/ 0 h 41"/>
                  <a:gd name="T14" fmla="*/ 32 w 265"/>
                  <a:gd name="T15" fmla="*/ 0 h 41"/>
                  <a:gd name="T16" fmla="*/ 32 w 265"/>
                  <a:gd name="T17" fmla="*/ 0 h 41"/>
                  <a:gd name="T18" fmla="*/ 0 w 265"/>
                  <a:gd name="T19" fmla="*/ 5 h 41"/>
                  <a:gd name="T20" fmla="*/ 34 w 265"/>
                  <a:gd name="T21" fmla="*/ 0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5" h="41">
                    <a:moveTo>
                      <a:pt x="265" y="0"/>
                    </a:moveTo>
                    <a:lnTo>
                      <a:pt x="265" y="0"/>
                    </a:lnTo>
                    <a:lnTo>
                      <a:pt x="263" y="0"/>
                    </a:lnTo>
                    <a:lnTo>
                      <a:pt x="261" y="0"/>
                    </a:lnTo>
                    <a:lnTo>
                      <a:pt x="259" y="0"/>
                    </a:lnTo>
                    <a:lnTo>
                      <a:pt x="258" y="0"/>
                    </a:lnTo>
                    <a:lnTo>
                      <a:pt x="256" y="0"/>
                    </a:lnTo>
                    <a:lnTo>
                      <a:pt x="254" y="0"/>
                    </a:lnTo>
                    <a:lnTo>
                      <a:pt x="252" y="0"/>
                    </a:lnTo>
                    <a:lnTo>
                      <a:pt x="0" y="41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49" name="Freeform 2276"/>
              <p:cNvSpPr>
                <a:spLocks/>
              </p:cNvSpPr>
              <p:nvPr/>
            </p:nvSpPr>
            <p:spPr bwMode="auto">
              <a:xfrm>
                <a:off x="2738" y="1589"/>
                <a:ext cx="126" cy="21"/>
              </a:xfrm>
              <a:custGeom>
                <a:avLst/>
                <a:gdLst>
                  <a:gd name="T0" fmla="*/ 32 w 252"/>
                  <a:gd name="T1" fmla="*/ 1 h 42"/>
                  <a:gd name="T2" fmla="*/ 32 w 252"/>
                  <a:gd name="T3" fmla="*/ 1 h 42"/>
                  <a:gd name="T4" fmla="*/ 32 w 252"/>
                  <a:gd name="T5" fmla="*/ 1 h 42"/>
                  <a:gd name="T6" fmla="*/ 31 w 252"/>
                  <a:gd name="T7" fmla="*/ 1 h 42"/>
                  <a:gd name="T8" fmla="*/ 31 w 252"/>
                  <a:gd name="T9" fmla="*/ 1 h 42"/>
                  <a:gd name="T10" fmla="*/ 31 w 252"/>
                  <a:gd name="T11" fmla="*/ 1 h 42"/>
                  <a:gd name="T12" fmla="*/ 31 w 252"/>
                  <a:gd name="T13" fmla="*/ 1 h 42"/>
                  <a:gd name="T14" fmla="*/ 30 w 252"/>
                  <a:gd name="T15" fmla="*/ 0 h 42"/>
                  <a:gd name="T16" fmla="*/ 30 w 252"/>
                  <a:gd name="T17" fmla="*/ 0 h 42"/>
                  <a:gd name="T18" fmla="*/ 0 w 252"/>
                  <a:gd name="T19" fmla="*/ 6 h 42"/>
                  <a:gd name="T20" fmla="*/ 32 w 252"/>
                  <a:gd name="T21" fmla="*/ 1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2" h="42">
                    <a:moveTo>
                      <a:pt x="252" y="1"/>
                    </a:moveTo>
                    <a:lnTo>
                      <a:pt x="250" y="1"/>
                    </a:lnTo>
                    <a:lnTo>
                      <a:pt x="248" y="1"/>
                    </a:lnTo>
                    <a:lnTo>
                      <a:pt x="246" y="1"/>
                    </a:lnTo>
                    <a:lnTo>
                      <a:pt x="244" y="1"/>
                    </a:lnTo>
                    <a:lnTo>
                      <a:pt x="242" y="1"/>
                    </a:lnTo>
                    <a:lnTo>
                      <a:pt x="240" y="0"/>
                    </a:lnTo>
                    <a:lnTo>
                      <a:pt x="238" y="0"/>
                    </a:lnTo>
                    <a:lnTo>
                      <a:pt x="0" y="42"/>
                    </a:lnTo>
                    <a:lnTo>
                      <a:pt x="252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50" name="Freeform 2277"/>
              <p:cNvSpPr>
                <a:spLocks/>
              </p:cNvSpPr>
              <p:nvPr/>
            </p:nvSpPr>
            <p:spPr bwMode="auto">
              <a:xfrm>
                <a:off x="2738" y="1589"/>
                <a:ext cx="119" cy="21"/>
              </a:xfrm>
              <a:custGeom>
                <a:avLst/>
                <a:gdLst>
                  <a:gd name="T0" fmla="*/ 30 w 238"/>
                  <a:gd name="T1" fmla="*/ 0 h 42"/>
                  <a:gd name="T2" fmla="*/ 30 w 238"/>
                  <a:gd name="T3" fmla="*/ 0 h 42"/>
                  <a:gd name="T4" fmla="*/ 30 w 238"/>
                  <a:gd name="T5" fmla="*/ 0 h 42"/>
                  <a:gd name="T6" fmla="*/ 30 w 238"/>
                  <a:gd name="T7" fmla="*/ 0 h 42"/>
                  <a:gd name="T8" fmla="*/ 30 w 238"/>
                  <a:gd name="T9" fmla="*/ 0 h 42"/>
                  <a:gd name="T10" fmla="*/ 29 w 238"/>
                  <a:gd name="T11" fmla="*/ 0 h 42"/>
                  <a:gd name="T12" fmla="*/ 29 w 238"/>
                  <a:gd name="T13" fmla="*/ 0 h 42"/>
                  <a:gd name="T14" fmla="*/ 29 w 238"/>
                  <a:gd name="T15" fmla="*/ 0 h 42"/>
                  <a:gd name="T16" fmla="*/ 29 w 238"/>
                  <a:gd name="T17" fmla="*/ 0 h 42"/>
                  <a:gd name="T18" fmla="*/ 0 w 238"/>
                  <a:gd name="T19" fmla="*/ 6 h 42"/>
                  <a:gd name="T20" fmla="*/ 30 w 238"/>
                  <a:gd name="T21" fmla="*/ 0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8" h="42">
                    <a:moveTo>
                      <a:pt x="238" y="0"/>
                    </a:moveTo>
                    <a:lnTo>
                      <a:pt x="238" y="0"/>
                    </a:lnTo>
                    <a:lnTo>
                      <a:pt x="236" y="0"/>
                    </a:lnTo>
                    <a:lnTo>
                      <a:pt x="235" y="0"/>
                    </a:lnTo>
                    <a:lnTo>
                      <a:pt x="233" y="0"/>
                    </a:lnTo>
                    <a:lnTo>
                      <a:pt x="231" y="0"/>
                    </a:lnTo>
                    <a:lnTo>
                      <a:pt x="229" y="0"/>
                    </a:lnTo>
                    <a:lnTo>
                      <a:pt x="227" y="0"/>
                    </a:lnTo>
                    <a:lnTo>
                      <a:pt x="0" y="42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51" name="Freeform 2278"/>
              <p:cNvSpPr>
                <a:spLocks/>
              </p:cNvSpPr>
              <p:nvPr/>
            </p:nvSpPr>
            <p:spPr bwMode="auto">
              <a:xfrm>
                <a:off x="2738" y="1589"/>
                <a:ext cx="113" cy="21"/>
              </a:xfrm>
              <a:custGeom>
                <a:avLst/>
                <a:gdLst>
                  <a:gd name="T0" fmla="*/ 28 w 227"/>
                  <a:gd name="T1" fmla="*/ 0 h 42"/>
                  <a:gd name="T2" fmla="*/ 28 w 227"/>
                  <a:gd name="T3" fmla="*/ 0 h 42"/>
                  <a:gd name="T4" fmla="*/ 27 w 227"/>
                  <a:gd name="T5" fmla="*/ 0 h 42"/>
                  <a:gd name="T6" fmla="*/ 27 w 227"/>
                  <a:gd name="T7" fmla="*/ 0 h 42"/>
                  <a:gd name="T8" fmla="*/ 27 w 227"/>
                  <a:gd name="T9" fmla="*/ 0 h 42"/>
                  <a:gd name="T10" fmla="*/ 27 w 227"/>
                  <a:gd name="T11" fmla="*/ 0 h 42"/>
                  <a:gd name="T12" fmla="*/ 27 w 227"/>
                  <a:gd name="T13" fmla="*/ 0 h 42"/>
                  <a:gd name="T14" fmla="*/ 27 w 227"/>
                  <a:gd name="T15" fmla="*/ 0 h 42"/>
                  <a:gd name="T16" fmla="*/ 26 w 227"/>
                  <a:gd name="T17" fmla="*/ 0 h 42"/>
                  <a:gd name="T18" fmla="*/ 0 w 227"/>
                  <a:gd name="T19" fmla="*/ 6 h 42"/>
                  <a:gd name="T20" fmla="*/ 28 w 227"/>
                  <a:gd name="T21" fmla="*/ 0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7" h="42">
                    <a:moveTo>
                      <a:pt x="227" y="0"/>
                    </a:moveTo>
                    <a:lnTo>
                      <a:pt x="225" y="0"/>
                    </a:lnTo>
                    <a:lnTo>
                      <a:pt x="223" y="0"/>
                    </a:lnTo>
                    <a:lnTo>
                      <a:pt x="221" y="0"/>
                    </a:lnTo>
                    <a:lnTo>
                      <a:pt x="219" y="0"/>
                    </a:lnTo>
                    <a:lnTo>
                      <a:pt x="217" y="0"/>
                    </a:lnTo>
                    <a:lnTo>
                      <a:pt x="215" y="0"/>
                    </a:lnTo>
                    <a:lnTo>
                      <a:pt x="0" y="42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52" name="Freeform 2279"/>
              <p:cNvSpPr>
                <a:spLocks/>
              </p:cNvSpPr>
              <p:nvPr/>
            </p:nvSpPr>
            <p:spPr bwMode="auto">
              <a:xfrm>
                <a:off x="2738" y="1588"/>
                <a:ext cx="108" cy="22"/>
              </a:xfrm>
              <a:custGeom>
                <a:avLst/>
                <a:gdLst>
                  <a:gd name="T0" fmla="*/ 27 w 215"/>
                  <a:gd name="T1" fmla="*/ 1 h 44"/>
                  <a:gd name="T2" fmla="*/ 27 w 215"/>
                  <a:gd name="T3" fmla="*/ 0 h 44"/>
                  <a:gd name="T4" fmla="*/ 27 w 215"/>
                  <a:gd name="T5" fmla="*/ 0 h 44"/>
                  <a:gd name="T6" fmla="*/ 27 w 215"/>
                  <a:gd name="T7" fmla="*/ 0 h 44"/>
                  <a:gd name="T8" fmla="*/ 27 w 215"/>
                  <a:gd name="T9" fmla="*/ 0 h 44"/>
                  <a:gd name="T10" fmla="*/ 27 w 215"/>
                  <a:gd name="T11" fmla="*/ 0 h 44"/>
                  <a:gd name="T12" fmla="*/ 26 w 215"/>
                  <a:gd name="T13" fmla="*/ 0 h 44"/>
                  <a:gd name="T14" fmla="*/ 26 w 215"/>
                  <a:gd name="T15" fmla="*/ 0 h 44"/>
                  <a:gd name="T16" fmla="*/ 26 w 215"/>
                  <a:gd name="T17" fmla="*/ 0 h 44"/>
                  <a:gd name="T18" fmla="*/ 0 w 215"/>
                  <a:gd name="T19" fmla="*/ 6 h 44"/>
                  <a:gd name="T20" fmla="*/ 27 w 215"/>
                  <a:gd name="T21" fmla="*/ 1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44">
                    <a:moveTo>
                      <a:pt x="215" y="2"/>
                    </a:moveTo>
                    <a:lnTo>
                      <a:pt x="213" y="0"/>
                    </a:lnTo>
                    <a:lnTo>
                      <a:pt x="211" y="0"/>
                    </a:lnTo>
                    <a:lnTo>
                      <a:pt x="210" y="0"/>
                    </a:lnTo>
                    <a:lnTo>
                      <a:pt x="208" y="0"/>
                    </a:lnTo>
                    <a:lnTo>
                      <a:pt x="206" y="0"/>
                    </a:lnTo>
                    <a:lnTo>
                      <a:pt x="0" y="44"/>
                    </a:lnTo>
                    <a:lnTo>
                      <a:pt x="215" y="2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53" name="Freeform 2280"/>
              <p:cNvSpPr>
                <a:spLocks/>
              </p:cNvSpPr>
              <p:nvPr/>
            </p:nvSpPr>
            <p:spPr bwMode="auto">
              <a:xfrm>
                <a:off x="2738" y="1588"/>
                <a:ext cx="103" cy="22"/>
              </a:xfrm>
              <a:custGeom>
                <a:avLst/>
                <a:gdLst>
                  <a:gd name="T0" fmla="*/ 26 w 206"/>
                  <a:gd name="T1" fmla="*/ 0 h 44"/>
                  <a:gd name="T2" fmla="*/ 26 w 206"/>
                  <a:gd name="T3" fmla="*/ 0 h 44"/>
                  <a:gd name="T4" fmla="*/ 26 w 206"/>
                  <a:gd name="T5" fmla="*/ 0 h 44"/>
                  <a:gd name="T6" fmla="*/ 26 w 206"/>
                  <a:gd name="T7" fmla="*/ 0 h 44"/>
                  <a:gd name="T8" fmla="*/ 25 w 206"/>
                  <a:gd name="T9" fmla="*/ 0 h 44"/>
                  <a:gd name="T10" fmla="*/ 25 w 206"/>
                  <a:gd name="T11" fmla="*/ 0 h 44"/>
                  <a:gd name="T12" fmla="*/ 25 w 206"/>
                  <a:gd name="T13" fmla="*/ 0 h 44"/>
                  <a:gd name="T14" fmla="*/ 25 w 206"/>
                  <a:gd name="T15" fmla="*/ 0 h 44"/>
                  <a:gd name="T16" fmla="*/ 25 w 206"/>
                  <a:gd name="T17" fmla="*/ 0 h 44"/>
                  <a:gd name="T18" fmla="*/ 0 w 206"/>
                  <a:gd name="T19" fmla="*/ 6 h 44"/>
                  <a:gd name="T20" fmla="*/ 26 w 206"/>
                  <a:gd name="T21" fmla="*/ 0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6" h="44">
                    <a:moveTo>
                      <a:pt x="206" y="0"/>
                    </a:moveTo>
                    <a:lnTo>
                      <a:pt x="204" y="0"/>
                    </a:lnTo>
                    <a:lnTo>
                      <a:pt x="202" y="0"/>
                    </a:lnTo>
                    <a:lnTo>
                      <a:pt x="200" y="0"/>
                    </a:lnTo>
                    <a:lnTo>
                      <a:pt x="198" y="0"/>
                    </a:lnTo>
                    <a:lnTo>
                      <a:pt x="196" y="0"/>
                    </a:lnTo>
                    <a:lnTo>
                      <a:pt x="0" y="4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54" name="Freeform 2281"/>
              <p:cNvSpPr>
                <a:spLocks/>
              </p:cNvSpPr>
              <p:nvPr/>
            </p:nvSpPr>
            <p:spPr bwMode="auto">
              <a:xfrm>
                <a:off x="2738" y="1587"/>
                <a:ext cx="97" cy="23"/>
              </a:xfrm>
              <a:custGeom>
                <a:avLst/>
                <a:gdLst>
                  <a:gd name="T0" fmla="*/ 25 w 194"/>
                  <a:gd name="T1" fmla="*/ 1 h 46"/>
                  <a:gd name="T2" fmla="*/ 25 w 194"/>
                  <a:gd name="T3" fmla="*/ 1 h 46"/>
                  <a:gd name="T4" fmla="*/ 24 w 194"/>
                  <a:gd name="T5" fmla="*/ 1 h 46"/>
                  <a:gd name="T6" fmla="*/ 24 w 194"/>
                  <a:gd name="T7" fmla="*/ 0 h 46"/>
                  <a:gd name="T8" fmla="*/ 24 w 194"/>
                  <a:gd name="T9" fmla="*/ 0 h 46"/>
                  <a:gd name="T10" fmla="*/ 24 w 194"/>
                  <a:gd name="T11" fmla="*/ 0 h 46"/>
                  <a:gd name="T12" fmla="*/ 24 w 194"/>
                  <a:gd name="T13" fmla="*/ 0 h 46"/>
                  <a:gd name="T14" fmla="*/ 24 w 194"/>
                  <a:gd name="T15" fmla="*/ 0 h 46"/>
                  <a:gd name="T16" fmla="*/ 24 w 194"/>
                  <a:gd name="T17" fmla="*/ 0 h 46"/>
                  <a:gd name="T18" fmla="*/ 0 w 194"/>
                  <a:gd name="T19" fmla="*/ 6 h 46"/>
                  <a:gd name="T20" fmla="*/ 25 w 194"/>
                  <a:gd name="T21" fmla="*/ 1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4" h="46">
                    <a:moveTo>
                      <a:pt x="194" y="2"/>
                    </a:moveTo>
                    <a:lnTo>
                      <a:pt x="194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7" y="0"/>
                    </a:lnTo>
                    <a:lnTo>
                      <a:pt x="0" y="46"/>
                    </a:lnTo>
                    <a:lnTo>
                      <a:pt x="194" y="2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55" name="Freeform 2282"/>
              <p:cNvSpPr>
                <a:spLocks/>
              </p:cNvSpPr>
              <p:nvPr/>
            </p:nvSpPr>
            <p:spPr bwMode="auto">
              <a:xfrm>
                <a:off x="2738" y="1587"/>
                <a:ext cx="93" cy="23"/>
              </a:xfrm>
              <a:custGeom>
                <a:avLst/>
                <a:gdLst>
                  <a:gd name="T0" fmla="*/ 23 w 187"/>
                  <a:gd name="T1" fmla="*/ 1 h 46"/>
                  <a:gd name="T2" fmla="*/ 23 w 187"/>
                  <a:gd name="T3" fmla="*/ 1 h 46"/>
                  <a:gd name="T4" fmla="*/ 23 w 187"/>
                  <a:gd name="T5" fmla="*/ 1 h 46"/>
                  <a:gd name="T6" fmla="*/ 22 w 187"/>
                  <a:gd name="T7" fmla="*/ 0 h 46"/>
                  <a:gd name="T8" fmla="*/ 22 w 187"/>
                  <a:gd name="T9" fmla="*/ 0 h 46"/>
                  <a:gd name="T10" fmla="*/ 22 w 187"/>
                  <a:gd name="T11" fmla="*/ 0 h 46"/>
                  <a:gd name="T12" fmla="*/ 22 w 187"/>
                  <a:gd name="T13" fmla="*/ 0 h 46"/>
                  <a:gd name="T14" fmla="*/ 22 w 187"/>
                  <a:gd name="T15" fmla="*/ 0 h 46"/>
                  <a:gd name="T16" fmla="*/ 22 w 187"/>
                  <a:gd name="T17" fmla="*/ 0 h 46"/>
                  <a:gd name="T18" fmla="*/ 0 w 187"/>
                  <a:gd name="T19" fmla="*/ 6 h 46"/>
                  <a:gd name="T20" fmla="*/ 23 w 187"/>
                  <a:gd name="T21" fmla="*/ 1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7" h="46">
                    <a:moveTo>
                      <a:pt x="187" y="2"/>
                    </a:moveTo>
                    <a:lnTo>
                      <a:pt x="185" y="2"/>
                    </a:lnTo>
                    <a:lnTo>
                      <a:pt x="183" y="0"/>
                    </a:lnTo>
                    <a:lnTo>
                      <a:pt x="181" y="0"/>
                    </a:lnTo>
                    <a:lnTo>
                      <a:pt x="179" y="0"/>
                    </a:lnTo>
                    <a:lnTo>
                      <a:pt x="177" y="0"/>
                    </a:lnTo>
                    <a:lnTo>
                      <a:pt x="0" y="46"/>
                    </a:lnTo>
                    <a:lnTo>
                      <a:pt x="187" y="2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56" name="Freeform 2283"/>
              <p:cNvSpPr>
                <a:spLocks/>
              </p:cNvSpPr>
              <p:nvPr/>
            </p:nvSpPr>
            <p:spPr bwMode="auto">
              <a:xfrm>
                <a:off x="2738" y="1587"/>
                <a:ext cx="88" cy="23"/>
              </a:xfrm>
              <a:custGeom>
                <a:avLst/>
                <a:gdLst>
                  <a:gd name="T0" fmla="*/ 22 w 177"/>
                  <a:gd name="T1" fmla="*/ 0 h 46"/>
                  <a:gd name="T2" fmla="*/ 21 w 177"/>
                  <a:gd name="T3" fmla="*/ 0 h 46"/>
                  <a:gd name="T4" fmla="*/ 21 w 177"/>
                  <a:gd name="T5" fmla="*/ 0 h 46"/>
                  <a:gd name="T6" fmla="*/ 21 w 177"/>
                  <a:gd name="T7" fmla="*/ 0 h 46"/>
                  <a:gd name="T8" fmla="*/ 21 w 177"/>
                  <a:gd name="T9" fmla="*/ 0 h 46"/>
                  <a:gd name="T10" fmla="*/ 21 w 177"/>
                  <a:gd name="T11" fmla="*/ 0 h 46"/>
                  <a:gd name="T12" fmla="*/ 21 w 177"/>
                  <a:gd name="T13" fmla="*/ 0 h 46"/>
                  <a:gd name="T14" fmla="*/ 21 w 177"/>
                  <a:gd name="T15" fmla="*/ 0 h 46"/>
                  <a:gd name="T16" fmla="*/ 20 w 177"/>
                  <a:gd name="T17" fmla="*/ 0 h 46"/>
                  <a:gd name="T18" fmla="*/ 0 w 177"/>
                  <a:gd name="T19" fmla="*/ 6 h 46"/>
                  <a:gd name="T20" fmla="*/ 22 w 177"/>
                  <a:gd name="T21" fmla="*/ 0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7" h="46">
                    <a:moveTo>
                      <a:pt x="177" y="0"/>
                    </a:moveTo>
                    <a:lnTo>
                      <a:pt x="175" y="0"/>
                    </a:lnTo>
                    <a:lnTo>
                      <a:pt x="173" y="0"/>
                    </a:lnTo>
                    <a:lnTo>
                      <a:pt x="171" y="0"/>
                    </a:lnTo>
                    <a:lnTo>
                      <a:pt x="169" y="0"/>
                    </a:lnTo>
                    <a:lnTo>
                      <a:pt x="167" y="0"/>
                    </a:lnTo>
                    <a:lnTo>
                      <a:pt x="0" y="46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57" name="Freeform 2284"/>
              <p:cNvSpPr>
                <a:spLocks/>
              </p:cNvSpPr>
              <p:nvPr/>
            </p:nvSpPr>
            <p:spPr bwMode="auto">
              <a:xfrm>
                <a:off x="2738" y="1587"/>
                <a:ext cx="85" cy="23"/>
              </a:xfrm>
              <a:custGeom>
                <a:avLst/>
                <a:gdLst>
                  <a:gd name="T0" fmla="*/ 22 w 169"/>
                  <a:gd name="T1" fmla="*/ 0 h 46"/>
                  <a:gd name="T2" fmla="*/ 21 w 169"/>
                  <a:gd name="T3" fmla="*/ 0 h 46"/>
                  <a:gd name="T4" fmla="*/ 21 w 169"/>
                  <a:gd name="T5" fmla="*/ 0 h 46"/>
                  <a:gd name="T6" fmla="*/ 21 w 169"/>
                  <a:gd name="T7" fmla="*/ 0 h 46"/>
                  <a:gd name="T8" fmla="*/ 21 w 169"/>
                  <a:gd name="T9" fmla="*/ 0 h 46"/>
                  <a:gd name="T10" fmla="*/ 21 w 169"/>
                  <a:gd name="T11" fmla="*/ 0 h 46"/>
                  <a:gd name="T12" fmla="*/ 21 w 169"/>
                  <a:gd name="T13" fmla="*/ 0 h 46"/>
                  <a:gd name="T14" fmla="*/ 21 w 169"/>
                  <a:gd name="T15" fmla="*/ 0 h 46"/>
                  <a:gd name="T16" fmla="*/ 21 w 169"/>
                  <a:gd name="T17" fmla="*/ 0 h 46"/>
                  <a:gd name="T18" fmla="*/ 0 w 169"/>
                  <a:gd name="T19" fmla="*/ 6 h 46"/>
                  <a:gd name="T20" fmla="*/ 22 w 169"/>
                  <a:gd name="T21" fmla="*/ 0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9" h="46">
                    <a:moveTo>
                      <a:pt x="169" y="0"/>
                    </a:moveTo>
                    <a:lnTo>
                      <a:pt x="167" y="0"/>
                    </a:lnTo>
                    <a:lnTo>
                      <a:pt x="165" y="0"/>
                    </a:lnTo>
                    <a:lnTo>
                      <a:pt x="163" y="0"/>
                    </a:lnTo>
                    <a:lnTo>
                      <a:pt x="162" y="0"/>
                    </a:lnTo>
                    <a:lnTo>
                      <a:pt x="0" y="46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58" name="Freeform 2285"/>
              <p:cNvSpPr>
                <a:spLocks/>
              </p:cNvSpPr>
              <p:nvPr/>
            </p:nvSpPr>
            <p:spPr bwMode="auto">
              <a:xfrm>
                <a:off x="2738" y="1586"/>
                <a:ext cx="80" cy="24"/>
              </a:xfrm>
              <a:custGeom>
                <a:avLst/>
                <a:gdLst>
                  <a:gd name="T0" fmla="*/ 20 w 160"/>
                  <a:gd name="T1" fmla="*/ 1 h 48"/>
                  <a:gd name="T2" fmla="*/ 20 w 160"/>
                  <a:gd name="T3" fmla="*/ 1 h 48"/>
                  <a:gd name="T4" fmla="*/ 20 w 160"/>
                  <a:gd name="T5" fmla="*/ 1 h 48"/>
                  <a:gd name="T6" fmla="*/ 20 w 160"/>
                  <a:gd name="T7" fmla="*/ 1 h 48"/>
                  <a:gd name="T8" fmla="*/ 20 w 160"/>
                  <a:gd name="T9" fmla="*/ 1 h 48"/>
                  <a:gd name="T10" fmla="*/ 20 w 160"/>
                  <a:gd name="T11" fmla="*/ 1 h 48"/>
                  <a:gd name="T12" fmla="*/ 20 w 160"/>
                  <a:gd name="T13" fmla="*/ 1 h 48"/>
                  <a:gd name="T14" fmla="*/ 20 w 160"/>
                  <a:gd name="T15" fmla="*/ 0 h 48"/>
                  <a:gd name="T16" fmla="*/ 20 w 160"/>
                  <a:gd name="T17" fmla="*/ 0 h 48"/>
                  <a:gd name="T18" fmla="*/ 0 w 160"/>
                  <a:gd name="T19" fmla="*/ 6 h 48"/>
                  <a:gd name="T20" fmla="*/ 20 w 160"/>
                  <a:gd name="T21" fmla="*/ 1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0" h="48">
                    <a:moveTo>
                      <a:pt x="160" y="2"/>
                    </a:moveTo>
                    <a:lnTo>
                      <a:pt x="160" y="2"/>
                    </a:lnTo>
                    <a:lnTo>
                      <a:pt x="158" y="2"/>
                    </a:lnTo>
                    <a:lnTo>
                      <a:pt x="156" y="2"/>
                    </a:lnTo>
                    <a:lnTo>
                      <a:pt x="154" y="0"/>
                    </a:lnTo>
                    <a:lnTo>
                      <a:pt x="0" y="48"/>
                    </a:lnTo>
                    <a:lnTo>
                      <a:pt x="160" y="2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59" name="Freeform 2286"/>
              <p:cNvSpPr>
                <a:spLocks/>
              </p:cNvSpPr>
              <p:nvPr/>
            </p:nvSpPr>
            <p:spPr bwMode="auto">
              <a:xfrm>
                <a:off x="2738" y="1586"/>
                <a:ext cx="77" cy="24"/>
              </a:xfrm>
              <a:custGeom>
                <a:avLst/>
                <a:gdLst>
                  <a:gd name="T0" fmla="*/ 20 w 154"/>
                  <a:gd name="T1" fmla="*/ 1 h 48"/>
                  <a:gd name="T2" fmla="*/ 19 w 154"/>
                  <a:gd name="T3" fmla="*/ 1 h 48"/>
                  <a:gd name="T4" fmla="*/ 19 w 154"/>
                  <a:gd name="T5" fmla="*/ 1 h 48"/>
                  <a:gd name="T6" fmla="*/ 19 w 154"/>
                  <a:gd name="T7" fmla="*/ 1 h 48"/>
                  <a:gd name="T8" fmla="*/ 19 w 154"/>
                  <a:gd name="T9" fmla="*/ 0 h 48"/>
                  <a:gd name="T10" fmla="*/ 0 w 154"/>
                  <a:gd name="T11" fmla="*/ 6 h 48"/>
                  <a:gd name="T12" fmla="*/ 20 w 154"/>
                  <a:gd name="T13" fmla="*/ 1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4" h="48">
                    <a:moveTo>
                      <a:pt x="154" y="2"/>
                    </a:moveTo>
                    <a:lnTo>
                      <a:pt x="152" y="2"/>
                    </a:lnTo>
                    <a:lnTo>
                      <a:pt x="150" y="2"/>
                    </a:lnTo>
                    <a:lnTo>
                      <a:pt x="148" y="2"/>
                    </a:lnTo>
                    <a:lnTo>
                      <a:pt x="146" y="0"/>
                    </a:lnTo>
                    <a:lnTo>
                      <a:pt x="0" y="48"/>
                    </a:lnTo>
                    <a:lnTo>
                      <a:pt x="154" y="2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60" name="Freeform 2287"/>
              <p:cNvSpPr>
                <a:spLocks/>
              </p:cNvSpPr>
              <p:nvPr/>
            </p:nvSpPr>
            <p:spPr bwMode="auto">
              <a:xfrm>
                <a:off x="2738" y="1586"/>
                <a:ext cx="73" cy="24"/>
              </a:xfrm>
              <a:custGeom>
                <a:avLst/>
                <a:gdLst>
                  <a:gd name="T0" fmla="*/ 19 w 146"/>
                  <a:gd name="T1" fmla="*/ 1 h 48"/>
                  <a:gd name="T2" fmla="*/ 19 w 146"/>
                  <a:gd name="T3" fmla="*/ 1 h 48"/>
                  <a:gd name="T4" fmla="*/ 18 w 146"/>
                  <a:gd name="T5" fmla="*/ 1 h 48"/>
                  <a:gd name="T6" fmla="*/ 18 w 146"/>
                  <a:gd name="T7" fmla="*/ 1 h 48"/>
                  <a:gd name="T8" fmla="*/ 18 w 146"/>
                  <a:gd name="T9" fmla="*/ 1 h 48"/>
                  <a:gd name="T10" fmla="*/ 18 w 146"/>
                  <a:gd name="T11" fmla="*/ 1 h 48"/>
                  <a:gd name="T12" fmla="*/ 18 w 146"/>
                  <a:gd name="T13" fmla="*/ 1 h 48"/>
                  <a:gd name="T14" fmla="*/ 18 w 146"/>
                  <a:gd name="T15" fmla="*/ 0 h 48"/>
                  <a:gd name="T16" fmla="*/ 18 w 146"/>
                  <a:gd name="T17" fmla="*/ 0 h 48"/>
                  <a:gd name="T18" fmla="*/ 0 w 146"/>
                  <a:gd name="T19" fmla="*/ 6 h 48"/>
                  <a:gd name="T20" fmla="*/ 19 w 146"/>
                  <a:gd name="T21" fmla="*/ 1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6" h="48">
                    <a:moveTo>
                      <a:pt x="146" y="2"/>
                    </a:moveTo>
                    <a:lnTo>
                      <a:pt x="146" y="2"/>
                    </a:lnTo>
                    <a:lnTo>
                      <a:pt x="144" y="2"/>
                    </a:lnTo>
                    <a:lnTo>
                      <a:pt x="142" y="2"/>
                    </a:lnTo>
                    <a:lnTo>
                      <a:pt x="140" y="0"/>
                    </a:lnTo>
                    <a:lnTo>
                      <a:pt x="0" y="48"/>
                    </a:lnTo>
                    <a:lnTo>
                      <a:pt x="146" y="2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61" name="Freeform 2288"/>
              <p:cNvSpPr>
                <a:spLocks/>
              </p:cNvSpPr>
              <p:nvPr/>
            </p:nvSpPr>
            <p:spPr bwMode="auto">
              <a:xfrm>
                <a:off x="2738" y="1586"/>
                <a:ext cx="70" cy="24"/>
              </a:xfrm>
              <a:custGeom>
                <a:avLst/>
                <a:gdLst>
                  <a:gd name="T0" fmla="*/ 18 w 140"/>
                  <a:gd name="T1" fmla="*/ 0 h 48"/>
                  <a:gd name="T2" fmla="*/ 18 w 140"/>
                  <a:gd name="T3" fmla="*/ 0 h 48"/>
                  <a:gd name="T4" fmla="*/ 18 w 140"/>
                  <a:gd name="T5" fmla="*/ 0 h 48"/>
                  <a:gd name="T6" fmla="*/ 17 w 140"/>
                  <a:gd name="T7" fmla="*/ 0 h 48"/>
                  <a:gd name="T8" fmla="*/ 17 w 140"/>
                  <a:gd name="T9" fmla="*/ 0 h 48"/>
                  <a:gd name="T10" fmla="*/ 0 w 140"/>
                  <a:gd name="T11" fmla="*/ 6 h 48"/>
                  <a:gd name="T12" fmla="*/ 18 w 140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0" h="48">
                    <a:moveTo>
                      <a:pt x="140" y="0"/>
                    </a:moveTo>
                    <a:lnTo>
                      <a:pt x="139" y="0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0" y="48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62" name="Freeform 2289"/>
              <p:cNvSpPr>
                <a:spLocks/>
              </p:cNvSpPr>
              <p:nvPr/>
            </p:nvSpPr>
            <p:spPr bwMode="auto">
              <a:xfrm>
                <a:off x="2738" y="1586"/>
                <a:ext cx="66" cy="24"/>
              </a:xfrm>
              <a:custGeom>
                <a:avLst/>
                <a:gdLst>
                  <a:gd name="T0" fmla="*/ 16 w 133"/>
                  <a:gd name="T1" fmla="*/ 0 h 48"/>
                  <a:gd name="T2" fmla="*/ 16 w 133"/>
                  <a:gd name="T3" fmla="*/ 0 h 48"/>
                  <a:gd name="T4" fmla="*/ 16 w 133"/>
                  <a:gd name="T5" fmla="*/ 0 h 48"/>
                  <a:gd name="T6" fmla="*/ 16 w 133"/>
                  <a:gd name="T7" fmla="*/ 0 h 48"/>
                  <a:gd name="T8" fmla="*/ 15 w 133"/>
                  <a:gd name="T9" fmla="*/ 0 h 48"/>
                  <a:gd name="T10" fmla="*/ 0 w 133"/>
                  <a:gd name="T11" fmla="*/ 6 h 48"/>
                  <a:gd name="T12" fmla="*/ 16 w 133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3" h="48">
                    <a:moveTo>
                      <a:pt x="133" y="0"/>
                    </a:move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0" y="48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63" name="Freeform 2290"/>
              <p:cNvSpPr>
                <a:spLocks/>
              </p:cNvSpPr>
              <p:nvPr/>
            </p:nvSpPr>
            <p:spPr bwMode="auto">
              <a:xfrm>
                <a:off x="2738" y="1586"/>
                <a:ext cx="63" cy="24"/>
              </a:xfrm>
              <a:custGeom>
                <a:avLst/>
                <a:gdLst>
                  <a:gd name="T0" fmla="*/ 15 w 127"/>
                  <a:gd name="T1" fmla="*/ 0 h 48"/>
                  <a:gd name="T2" fmla="*/ 15 w 127"/>
                  <a:gd name="T3" fmla="*/ 0 h 48"/>
                  <a:gd name="T4" fmla="*/ 15 w 127"/>
                  <a:gd name="T5" fmla="*/ 0 h 48"/>
                  <a:gd name="T6" fmla="*/ 15 w 127"/>
                  <a:gd name="T7" fmla="*/ 0 h 48"/>
                  <a:gd name="T8" fmla="*/ 15 w 127"/>
                  <a:gd name="T9" fmla="*/ 0 h 48"/>
                  <a:gd name="T10" fmla="*/ 0 w 127"/>
                  <a:gd name="T11" fmla="*/ 6 h 48"/>
                  <a:gd name="T12" fmla="*/ 15 w 127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7" h="48">
                    <a:moveTo>
                      <a:pt x="127" y="0"/>
                    </a:move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0" y="48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64" name="Freeform 2291"/>
              <p:cNvSpPr>
                <a:spLocks/>
              </p:cNvSpPr>
              <p:nvPr/>
            </p:nvSpPr>
            <p:spPr bwMode="auto">
              <a:xfrm>
                <a:off x="2738" y="1586"/>
                <a:ext cx="61" cy="24"/>
              </a:xfrm>
              <a:custGeom>
                <a:avLst/>
                <a:gdLst>
                  <a:gd name="T0" fmla="*/ 16 w 121"/>
                  <a:gd name="T1" fmla="*/ 0 h 48"/>
                  <a:gd name="T2" fmla="*/ 16 w 121"/>
                  <a:gd name="T3" fmla="*/ 0 h 48"/>
                  <a:gd name="T4" fmla="*/ 15 w 121"/>
                  <a:gd name="T5" fmla="*/ 0 h 48"/>
                  <a:gd name="T6" fmla="*/ 15 w 121"/>
                  <a:gd name="T7" fmla="*/ 0 h 48"/>
                  <a:gd name="T8" fmla="*/ 15 w 121"/>
                  <a:gd name="T9" fmla="*/ 0 h 48"/>
                  <a:gd name="T10" fmla="*/ 0 w 121"/>
                  <a:gd name="T11" fmla="*/ 6 h 48"/>
                  <a:gd name="T12" fmla="*/ 16 w 121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1" h="48">
                    <a:moveTo>
                      <a:pt x="121" y="0"/>
                    </a:moveTo>
                    <a:lnTo>
                      <a:pt x="121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0" y="48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65" name="Freeform 2292"/>
              <p:cNvSpPr>
                <a:spLocks/>
              </p:cNvSpPr>
              <p:nvPr/>
            </p:nvSpPr>
            <p:spPr bwMode="auto">
              <a:xfrm>
                <a:off x="2738" y="1586"/>
                <a:ext cx="58" cy="24"/>
              </a:xfrm>
              <a:custGeom>
                <a:avLst/>
                <a:gdLst>
                  <a:gd name="T0" fmla="*/ 15 w 115"/>
                  <a:gd name="T1" fmla="*/ 0 h 48"/>
                  <a:gd name="T2" fmla="*/ 15 w 115"/>
                  <a:gd name="T3" fmla="*/ 0 h 48"/>
                  <a:gd name="T4" fmla="*/ 15 w 115"/>
                  <a:gd name="T5" fmla="*/ 0 h 48"/>
                  <a:gd name="T6" fmla="*/ 15 w 115"/>
                  <a:gd name="T7" fmla="*/ 0 h 48"/>
                  <a:gd name="T8" fmla="*/ 14 w 115"/>
                  <a:gd name="T9" fmla="*/ 0 h 48"/>
                  <a:gd name="T10" fmla="*/ 0 w 115"/>
                  <a:gd name="T11" fmla="*/ 6 h 48"/>
                  <a:gd name="T12" fmla="*/ 15 w 115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5" h="48">
                    <a:moveTo>
                      <a:pt x="115" y="0"/>
                    </a:moveTo>
                    <a:lnTo>
                      <a:pt x="115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0" y="48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66" name="Freeform 2293"/>
              <p:cNvSpPr>
                <a:spLocks/>
              </p:cNvSpPr>
              <p:nvPr/>
            </p:nvSpPr>
            <p:spPr bwMode="auto">
              <a:xfrm>
                <a:off x="2738" y="1586"/>
                <a:ext cx="56" cy="24"/>
              </a:xfrm>
              <a:custGeom>
                <a:avLst/>
                <a:gdLst>
                  <a:gd name="T0" fmla="*/ 14 w 112"/>
                  <a:gd name="T1" fmla="*/ 0 h 48"/>
                  <a:gd name="T2" fmla="*/ 14 w 112"/>
                  <a:gd name="T3" fmla="*/ 0 h 48"/>
                  <a:gd name="T4" fmla="*/ 14 w 112"/>
                  <a:gd name="T5" fmla="*/ 0 h 48"/>
                  <a:gd name="T6" fmla="*/ 14 w 112"/>
                  <a:gd name="T7" fmla="*/ 0 h 48"/>
                  <a:gd name="T8" fmla="*/ 14 w 112"/>
                  <a:gd name="T9" fmla="*/ 0 h 48"/>
                  <a:gd name="T10" fmla="*/ 0 w 112"/>
                  <a:gd name="T11" fmla="*/ 6 h 48"/>
                  <a:gd name="T12" fmla="*/ 14 w 112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2" h="48">
                    <a:moveTo>
                      <a:pt x="112" y="0"/>
                    </a:moveTo>
                    <a:lnTo>
                      <a:pt x="110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0" y="4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67" name="Freeform 2294"/>
              <p:cNvSpPr>
                <a:spLocks/>
              </p:cNvSpPr>
              <p:nvPr/>
            </p:nvSpPr>
            <p:spPr bwMode="auto">
              <a:xfrm>
                <a:off x="2738" y="1586"/>
                <a:ext cx="53" cy="24"/>
              </a:xfrm>
              <a:custGeom>
                <a:avLst/>
                <a:gdLst>
                  <a:gd name="T0" fmla="*/ 14 w 106"/>
                  <a:gd name="T1" fmla="*/ 0 h 48"/>
                  <a:gd name="T2" fmla="*/ 13 w 106"/>
                  <a:gd name="T3" fmla="*/ 0 h 48"/>
                  <a:gd name="T4" fmla="*/ 13 w 106"/>
                  <a:gd name="T5" fmla="*/ 0 h 48"/>
                  <a:gd name="T6" fmla="*/ 13 w 106"/>
                  <a:gd name="T7" fmla="*/ 0 h 48"/>
                  <a:gd name="T8" fmla="*/ 13 w 106"/>
                  <a:gd name="T9" fmla="*/ 0 h 48"/>
                  <a:gd name="T10" fmla="*/ 0 w 106"/>
                  <a:gd name="T11" fmla="*/ 6 h 48"/>
                  <a:gd name="T12" fmla="*/ 14 w 106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6" h="48">
                    <a:moveTo>
                      <a:pt x="106" y="0"/>
                    </a:moveTo>
                    <a:lnTo>
                      <a:pt x="104" y="0"/>
                    </a:lnTo>
                    <a:lnTo>
                      <a:pt x="102" y="0"/>
                    </a:lnTo>
                    <a:lnTo>
                      <a:pt x="100" y="0"/>
                    </a:lnTo>
                    <a:lnTo>
                      <a:pt x="0" y="48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68" name="Freeform 2295"/>
              <p:cNvSpPr>
                <a:spLocks/>
              </p:cNvSpPr>
              <p:nvPr/>
            </p:nvSpPr>
            <p:spPr bwMode="auto">
              <a:xfrm>
                <a:off x="2738" y="1586"/>
                <a:ext cx="51" cy="24"/>
              </a:xfrm>
              <a:custGeom>
                <a:avLst/>
                <a:gdLst>
                  <a:gd name="T0" fmla="*/ 13 w 102"/>
                  <a:gd name="T1" fmla="*/ 0 h 48"/>
                  <a:gd name="T2" fmla="*/ 13 w 102"/>
                  <a:gd name="T3" fmla="*/ 0 h 48"/>
                  <a:gd name="T4" fmla="*/ 13 w 102"/>
                  <a:gd name="T5" fmla="*/ 0 h 48"/>
                  <a:gd name="T6" fmla="*/ 13 w 102"/>
                  <a:gd name="T7" fmla="*/ 0 h 48"/>
                  <a:gd name="T8" fmla="*/ 12 w 102"/>
                  <a:gd name="T9" fmla="*/ 0 h 48"/>
                  <a:gd name="T10" fmla="*/ 0 w 102"/>
                  <a:gd name="T11" fmla="*/ 6 h 48"/>
                  <a:gd name="T12" fmla="*/ 13 w 102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2" h="48">
                    <a:moveTo>
                      <a:pt x="102" y="0"/>
                    </a:moveTo>
                    <a:lnTo>
                      <a:pt x="100" y="0"/>
                    </a:lnTo>
                    <a:lnTo>
                      <a:pt x="98" y="0"/>
                    </a:lnTo>
                    <a:lnTo>
                      <a:pt x="96" y="0"/>
                    </a:lnTo>
                    <a:lnTo>
                      <a:pt x="0" y="48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69" name="Freeform 2296"/>
              <p:cNvSpPr>
                <a:spLocks/>
              </p:cNvSpPr>
              <p:nvPr/>
            </p:nvSpPr>
            <p:spPr bwMode="auto">
              <a:xfrm>
                <a:off x="2738" y="1586"/>
                <a:ext cx="48" cy="24"/>
              </a:xfrm>
              <a:custGeom>
                <a:avLst/>
                <a:gdLst>
                  <a:gd name="T0" fmla="*/ 12 w 96"/>
                  <a:gd name="T1" fmla="*/ 0 h 48"/>
                  <a:gd name="T2" fmla="*/ 12 w 96"/>
                  <a:gd name="T3" fmla="*/ 0 h 48"/>
                  <a:gd name="T4" fmla="*/ 12 w 96"/>
                  <a:gd name="T5" fmla="*/ 0 h 48"/>
                  <a:gd name="T6" fmla="*/ 12 w 96"/>
                  <a:gd name="T7" fmla="*/ 0 h 48"/>
                  <a:gd name="T8" fmla="*/ 12 w 96"/>
                  <a:gd name="T9" fmla="*/ 0 h 48"/>
                  <a:gd name="T10" fmla="*/ 0 w 96"/>
                  <a:gd name="T11" fmla="*/ 6 h 48"/>
                  <a:gd name="T12" fmla="*/ 12 w 96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6" h="48">
                    <a:moveTo>
                      <a:pt x="96" y="0"/>
                    </a:moveTo>
                    <a:lnTo>
                      <a:pt x="94" y="0"/>
                    </a:lnTo>
                    <a:lnTo>
                      <a:pt x="92" y="0"/>
                    </a:lnTo>
                    <a:lnTo>
                      <a:pt x="0" y="48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70" name="Freeform 2297"/>
              <p:cNvSpPr>
                <a:spLocks/>
              </p:cNvSpPr>
              <p:nvPr/>
            </p:nvSpPr>
            <p:spPr bwMode="auto">
              <a:xfrm>
                <a:off x="2738" y="1586"/>
                <a:ext cx="46" cy="24"/>
              </a:xfrm>
              <a:custGeom>
                <a:avLst/>
                <a:gdLst>
                  <a:gd name="T0" fmla="*/ 12 w 92"/>
                  <a:gd name="T1" fmla="*/ 0 h 48"/>
                  <a:gd name="T2" fmla="*/ 12 w 92"/>
                  <a:gd name="T3" fmla="*/ 0 h 48"/>
                  <a:gd name="T4" fmla="*/ 12 w 92"/>
                  <a:gd name="T5" fmla="*/ 0 h 48"/>
                  <a:gd name="T6" fmla="*/ 12 w 92"/>
                  <a:gd name="T7" fmla="*/ 0 h 48"/>
                  <a:gd name="T8" fmla="*/ 12 w 92"/>
                  <a:gd name="T9" fmla="*/ 0 h 48"/>
                  <a:gd name="T10" fmla="*/ 0 w 92"/>
                  <a:gd name="T11" fmla="*/ 6 h 48"/>
                  <a:gd name="T12" fmla="*/ 12 w 92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2" h="48">
                    <a:moveTo>
                      <a:pt x="92" y="0"/>
                    </a:moveTo>
                    <a:lnTo>
                      <a:pt x="92" y="0"/>
                    </a:lnTo>
                    <a:lnTo>
                      <a:pt x="90" y="0"/>
                    </a:lnTo>
                    <a:lnTo>
                      <a:pt x="89" y="0"/>
                    </a:lnTo>
                    <a:lnTo>
                      <a:pt x="0" y="4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71" name="Freeform 2298"/>
              <p:cNvSpPr>
                <a:spLocks/>
              </p:cNvSpPr>
              <p:nvPr/>
            </p:nvSpPr>
            <p:spPr bwMode="auto">
              <a:xfrm>
                <a:off x="2738" y="1585"/>
                <a:ext cx="43" cy="25"/>
              </a:xfrm>
              <a:custGeom>
                <a:avLst/>
                <a:gdLst>
                  <a:gd name="T0" fmla="*/ 10 w 87"/>
                  <a:gd name="T1" fmla="*/ 0 h 50"/>
                  <a:gd name="T2" fmla="*/ 10 w 87"/>
                  <a:gd name="T3" fmla="*/ 0 h 50"/>
                  <a:gd name="T4" fmla="*/ 10 w 87"/>
                  <a:gd name="T5" fmla="*/ 0 h 50"/>
                  <a:gd name="T6" fmla="*/ 10 w 87"/>
                  <a:gd name="T7" fmla="*/ 0 h 50"/>
                  <a:gd name="T8" fmla="*/ 10 w 87"/>
                  <a:gd name="T9" fmla="*/ 0 h 50"/>
                  <a:gd name="T10" fmla="*/ 0 w 87"/>
                  <a:gd name="T11" fmla="*/ 7 h 50"/>
                  <a:gd name="T12" fmla="*/ 10 w 87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" h="50">
                    <a:moveTo>
                      <a:pt x="87" y="0"/>
                    </a:moveTo>
                    <a:lnTo>
                      <a:pt x="87" y="0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0" y="5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72" name="Freeform 2299"/>
              <p:cNvSpPr>
                <a:spLocks/>
              </p:cNvSpPr>
              <p:nvPr/>
            </p:nvSpPr>
            <p:spPr bwMode="auto">
              <a:xfrm>
                <a:off x="2738" y="1585"/>
                <a:ext cx="41" cy="25"/>
              </a:xfrm>
              <a:custGeom>
                <a:avLst/>
                <a:gdLst>
                  <a:gd name="T0" fmla="*/ 10 w 83"/>
                  <a:gd name="T1" fmla="*/ 0 h 50"/>
                  <a:gd name="T2" fmla="*/ 10 w 83"/>
                  <a:gd name="T3" fmla="*/ 0 h 50"/>
                  <a:gd name="T4" fmla="*/ 10 w 83"/>
                  <a:gd name="T5" fmla="*/ 0 h 50"/>
                  <a:gd name="T6" fmla="*/ 10 w 83"/>
                  <a:gd name="T7" fmla="*/ 0 h 50"/>
                  <a:gd name="T8" fmla="*/ 9 w 83"/>
                  <a:gd name="T9" fmla="*/ 0 h 50"/>
                  <a:gd name="T10" fmla="*/ 0 w 83"/>
                  <a:gd name="T11" fmla="*/ 7 h 50"/>
                  <a:gd name="T12" fmla="*/ 10 w 83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3" h="50">
                    <a:moveTo>
                      <a:pt x="83" y="0"/>
                    </a:moveTo>
                    <a:lnTo>
                      <a:pt x="83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0" y="5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73" name="Freeform 2300"/>
              <p:cNvSpPr>
                <a:spLocks/>
              </p:cNvSpPr>
              <p:nvPr/>
            </p:nvSpPr>
            <p:spPr bwMode="auto">
              <a:xfrm>
                <a:off x="2738" y="1585"/>
                <a:ext cx="39" cy="25"/>
              </a:xfrm>
              <a:custGeom>
                <a:avLst/>
                <a:gdLst>
                  <a:gd name="T0" fmla="*/ 9 w 79"/>
                  <a:gd name="T1" fmla="*/ 0 h 50"/>
                  <a:gd name="T2" fmla="*/ 9 w 79"/>
                  <a:gd name="T3" fmla="*/ 0 h 50"/>
                  <a:gd name="T4" fmla="*/ 9 w 79"/>
                  <a:gd name="T5" fmla="*/ 0 h 50"/>
                  <a:gd name="T6" fmla="*/ 9 w 79"/>
                  <a:gd name="T7" fmla="*/ 0 h 50"/>
                  <a:gd name="T8" fmla="*/ 9 w 79"/>
                  <a:gd name="T9" fmla="*/ 0 h 50"/>
                  <a:gd name="T10" fmla="*/ 0 w 79"/>
                  <a:gd name="T11" fmla="*/ 7 h 50"/>
                  <a:gd name="T12" fmla="*/ 9 w 79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9" h="50">
                    <a:moveTo>
                      <a:pt x="79" y="0"/>
                    </a:moveTo>
                    <a:lnTo>
                      <a:pt x="79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0" y="5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74" name="Freeform 2301"/>
              <p:cNvSpPr>
                <a:spLocks/>
              </p:cNvSpPr>
              <p:nvPr/>
            </p:nvSpPr>
            <p:spPr bwMode="auto">
              <a:xfrm>
                <a:off x="2738" y="1585"/>
                <a:ext cx="38" cy="25"/>
              </a:xfrm>
              <a:custGeom>
                <a:avLst/>
                <a:gdLst>
                  <a:gd name="T0" fmla="*/ 10 w 75"/>
                  <a:gd name="T1" fmla="*/ 0 h 50"/>
                  <a:gd name="T2" fmla="*/ 10 w 75"/>
                  <a:gd name="T3" fmla="*/ 0 h 50"/>
                  <a:gd name="T4" fmla="*/ 10 w 75"/>
                  <a:gd name="T5" fmla="*/ 0 h 50"/>
                  <a:gd name="T6" fmla="*/ 10 w 75"/>
                  <a:gd name="T7" fmla="*/ 0 h 50"/>
                  <a:gd name="T8" fmla="*/ 9 w 75"/>
                  <a:gd name="T9" fmla="*/ 0 h 50"/>
                  <a:gd name="T10" fmla="*/ 0 w 75"/>
                  <a:gd name="T11" fmla="*/ 7 h 50"/>
                  <a:gd name="T12" fmla="*/ 10 w 75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50">
                    <a:moveTo>
                      <a:pt x="75" y="0"/>
                    </a:moveTo>
                    <a:lnTo>
                      <a:pt x="75" y="0"/>
                    </a:lnTo>
                    <a:lnTo>
                      <a:pt x="73" y="0"/>
                    </a:lnTo>
                    <a:lnTo>
                      <a:pt x="71" y="0"/>
                    </a:lnTo>
                    <a:lnTo>
                      <a:pt x="0" y="5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75" name="Freeform 2302"/>
              <p:cNvSpPr>
                <a:spLocks/>
              </p:cNvSpPr>
              <p:nvPr/>
            </p:nvSpPr>
            <p:spPr bwMode="auto">
              <a:xfrm>
                <a:off x="2738" y="1585"/>
                <a:ext cx="36" cy="25"/>
              </a:xfrm>
              <a:custGeom>
                <a:avLst/>
                <a:gdLst>
                  <a:gd name="T0" fmla="*/ 9 w 71"/>
                  <a:gd name="T1" fmla="*/ 0 h 50"/>
                  <a:gd name="T2" fmla="*/ 9 w 71"/>
                  <a:gd name="T3" fmla="*/ 0 h 50"/>
                  <a:gd name="T4" fmla="*/ 9 w 71"/>
                  <a:gd name="T5" fmla="*/ 0 h 50"/>
                  <a:gd name="T6" fmla="*/ 9 w 71"/>
                  <a:gd name="T7" fmla="*/ 0 h 50"/>
                  <a:gd name="T8" fmla="*/ 9 w 71"/>
                  <a:gd name="T9" fmla="*/ 0 h 50"/>
                  <a:gd name="T10" fmla="*/ 0 w 71"/>
                  <a:gd name="T11" fmla="*/ 7 h 50"/>
                  <a:gd name="T12" fmla="*/ 9 w 71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1" h="50">
                    <a:moveTo>
                      <a:pt x="71" y="0"/>
                    </a:moveTo>
                    <a:lnTo>
                      <a:pt x="71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0" y="5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76" name="Freeform 2303"/>
              <p:cNvSpPr>
                <a:spLocks/>
              </p:cNvSpPr>
              <p:nvPr/>
            </p:nvSpPr>
            <p:spPr bwMode="auto">
              <a:xfrm>
                <a:off x="2738" y="1585"/>
                <a:ext cx="34" cy="25"/>
              </a:xfrm>
              <a:custGeom>
                <a:avLst/>
                <a:gdLst>
                  <a:gd name="T0" fmla="*/ 9 w 67"/>
                  <a:gd name="T1" fmla="*/ 0 h 50"/>
                  <a:gd name="T2" fmla="*/ 9 w 67"/>
                  <a:gd name="T3" fmla="*/ 0 h 50"/>
                  <a:gd name="T4" fmla="*/ 9 w 67"/>
                  <a:gd name="T5" fmla="*/ 0 h 50"/>
                  <a:gd name="T6" fmla="*/ 9 w 67"/>
                  <a:gd name="T7" fmla="*/ 0 h 50"/>
                  <a:gd name="T8" fmla="*/ 8 w 67"/>
                  <a:gd name="T9" fmla="*/ 0 h 50"/>
                  <a:gd name="T10" fmla="*/ 0 w 67"/>
                  <a:gd name="T11" fmla="*/ 7 h 50"/>
                  <a:gd name="T12" fmla="*/ 9 w 67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" h="50">
                    <a:moveTo>
                      <a:pt x="67" y="0"/>
                    </a:moveTo>
                    <a:lnTo>
                      <a:pt x="67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0" y="50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77" name="Freeform 2304"/>
              <p:cNvSpPr>
                <a:spLocks/>
              </p:cNvSpPr>
              <p:nvPr/>
            </p:nvSpPr>
            <p:spPr bwMode="auto">
              <a:xfrm>
                <a:off x="2738" y="1585"/>
                <a:ext cx="32" cy="25"/>
              </a:xfrm>
              <a:custGeom>
                <a:avLst/>
                <a:gdLst>
                  <a:gd name="T0" fmla="*/ 8 w 64"/>
                  <a:gd name="T1" fmla="*/ 0 h 50"/>
                  <a:gd name="T2" fmla="*/ 8 w 64"/>
                  <a:gd name="T3" fmla="*/ 0 h 50"/>
                  <a:gd name="T4" fmla="*/ 8 w 64"/>
                  <a:gd name="T5" fmla="*/ 0 h 50"/>
                  <a:gd name="T6" fmla="*/ 8 w 64"/>
                  <a:gd name="T7" fmla="*/ 0 h 50"/>
                  <a:gd name="T8" fmla="*/ 8 w 64"/>
                  <a:gd name="T9" fmla="*/ 0 h 50"/>
                  <a:gd name="T10" fmla="*/ 0 w 64"/>
                  <a:gd name="T11" fmla="*/ 7 h 50"/>
                  <a:gd name="T12" fmla="*/ 8 w 64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" h="50">
                    <a:moveTo>
                      <a:pt x="64" y="0"/>
                    </a:moveTo>
                    <a:lnTo>
                      <a:pt x="64" y="0"/>
                    </a:lnTo>
                    <a:lnTo>
                      <a:pt x="62" y="0"/>
                    </a:lnTo>
                    <a:lnTo>
                      <a:pt x="0" y="5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78" name="Freeform 2305"/>
              <p:cNvSpPr>
                <a:spLocks/>
              </p:cNvSpPr>
              <p:nvPr/>
            </p:nvSpPr>
            <p:spPr bwMode="auto">
              <a:xfrm>
                <a:off x="2738" y="1585"/>
                <a:ext cx="31" cy="25"/>
              </a:xfrm>
              <a:custGeom>
                <a:avLst/>
                <a:gdLst>
                  <a:gd name="T0" fmla="*/ 8 w 62"/>
                  <a:gd name="T1" fmla="*/ 0 h 50"/>
                  <a:gd name="T2" fmla="*/ 8 w 62"/>
                  <a:gd name="T3" fmla="*/ 0 h 50"/>
                  <a:gd name="T4" fmla="*/ 8 w 62"/>
                  <a:gd name="T5" fmla="*/ 0 h 50"/>
                  <a:gd name="T6" fmla="*/ 8 w 62"/>
                  <a:gd name="T7" fmla="*/ 0 h 50"/>
                  <a:gd name="T8" fmla="*/ 8 w 62"/>
                  <a:gd name="T9" fmla="*/ 0 h 50"/>
                  <a:gd name="T10" fmla="*/ 0 w 62"/>
                  <a:gd name="T11" fmla="*/ 7 h 50"/>
                  <a:gd name="T12" fmla="*/ 8 w 6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" h="50">
                    <a:moveTo>
                      <a:pt x="62" y="0"/>
                    </a:moveTo>
                    <a:lnTo>
                      <a:pt x="60" y="0"/>
                    </a:lnTo>
                    <a:lnTo>
                      <a:pt x="58" y="0"/>
                    </a:lnTo>
                    <a:lnTo>
                      <a:pt x="0" y="5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79" name="Freeform 2306"/>
              <p:cNvSpPr>
                <a:spLocks/>
              </p:cNvSpPr>
              <p:nvPr/>
            </p:nvSpPr>
            <p:spPr bwMode="auto">
              <a:xfrm>
                <a:off x="2738" y="1585"/>
                <a:ext cx="29" cy="25"/>
              </a:xfrm>
              <a:custGeom>
                <a:avLst/>
                <a:gdLst>
                  <a:gd name="T0" fmla="*/ 8 w 58"/>
                  <a:gd name="T1" fmla="*/ 0 h 50"/>
                  <a:gd name="T2" fmla="*/ 8 w 58"/>
                  <a:gd name="T3" fmla="*/ 0 h 50"/>
                  <a:gd name="T4" fmla="*/ 7 w 58"/>
                  <a:gd name="T5" fmla="*/ 0 h 50"/>
                  <a:gd name="T6" fmla="*/ 7 w 58"/>
                  <a:gd name="T7" fmla="*/ 0 h 50"/>
                  <a:gd name="T8" fmla="*/ 7 w 58"/>
                  <a:gd name="T9" fmla="*/ 0 h 50"/>
                  <a:gd name="T10" fmla="*/ 0 w 58"/>
                  <a:gd name="T11" fmla="*/ 7 h 50"/>
                  <a:gd name="T12" fmla="*/ 8 w 58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8" h="50">
                    <a:moveTo>
                      <a:pt x="58" y="0"/>
                    </a:moveTo>
                    <a:lnTo>
                      <a:pt x="58" y="0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0" y="5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80" name="Freeform 2307"/>
              <p:cNvSpPr>
                <a:spLocks/>
              </p:cNvSpPr>
              <p:nvPr/>
            </p:nvSpPr>
            <p:spPr bwMode="auto">
              <a:xfrm>
                <a:off x="2738" y="1585"/>
                <a:ext cx="27" cy="25"/>
              </a:xfrm>
              <a:custGeom>
                <a:avLst/>
                <a:gdLst>
                  <a:gd name="T0" fmla="*/ 7 w 54"/>
                  <a:gd name="T1" fmla="*/ 0 h 50"/>
                  <a:gd name="T2" fmla="*/ 7 w 54"/>
                  <a:gd name="T3" fmla="*/ 0 h 50"/>
                  <a:gd name="T4" fmla="*/ 7 w 54"/>
                  <a:gd name="T5" fmla="*/ 0 h 50"/>
                  <a:gd name="T6" fmla="*/ 7 w 54"/>
                  <a:gd name="T7" fmla="*/ 0 h 50"/>
                  <a:gd name="T8" fmla="*/ 7 w 54"/>
                  <a:gd name="T9" fmla="*/ 0 h 50"/>
                  <a:gd name="T10" fmla="*/ 0 w 54"/>
                  <a:gd name="T11" fmla="*/ 7 h 50"/>
                  <a:gd name="T12" fmla="*/ 7 w 54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50">
                    <a:moveTo>
                      <a:pt x="54" y="0"/>
                    </a:moveTo>
                    <a:lnTo>
                      <a:pt x="54" y="0"/>
                    </a:lnTo>
                    <a:lnTo>
                      <a:pt x="52" y="0"/>
                    </a:lnTo>
                    <a:lnTo>
                      <a:pt x="0" y="5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81" name="Freeform 2308"/>
              <p:cNvSpPr>
                <a:spLocks/>
              </p:cNvSpPr>
              <p:nvPr/>
            </p:nvSpPr>
            <p:spPr bwMode="auto">
              <a:xfrm>
                <a:off x="2738" y="1585"/>
                <a:ext cx="26" cy="25"/>
              </a:xfrm>
              <a:custGeom>
                <a:avLst/>
                <a:gdLst>
                  <a:gd name="T0" fmla="*/ 7 w 52"/>
                  <a:gd name="T1" fmla="*/ 0 h 50"/>
                  <a:gd name="T2" fmla="*/ 7 w 52"/>
                  <a:gd name="T3" fmla="*/ 0 h 50"/>
                  <a:gd name="T4" fmla="*/ 7 w 52"/>
                  <a:gd name="T5" fmla="*/ 0 h 50"/>
                  <a:gd name="T6" fmla="*/ 6 w 52"/>
                  <a:gd name="T7" fmla="*/ 0 h 50"/>
                  <a:gd name="T8" fmla="*/ 6 w 52"/>
                  <a:gd name="T9" fmla="*/ 0 h 50"/>
                  <a:gd name="T10" fmla="*/ 0 w 52"/>
                  <a:gd name="T11" fmla="*/ 7 h 50"/>
                  <a:gd name="T12" fmla="*/ 7 w 5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52" y="0"/>
                    </a:moveTo>
                    <a:lnTo>
                      <a:pt x="50" y="0"/>
                    </a:lnTo>
                    <a:lnTo>
                      <a:pt x="48" y="0"/>
                    </a:lnTo>
                    <a:lnTo>
                      <a:pt x="0" y="5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82" name="Freeform 2309"/>
              <p:cNvSpPr>
                <a:spLocks/>
              </p:cNvSpPr>
              <p:nvPr/>
            </p:nvSpPr>
            <p:spPr bwMode="auto">
              <a:xfrm>
                <a:off x="2738" y="1585"/>
                <a:ext cx="24" cy="25"/>
              </a:xfrm>
              <a:custGeom>
                <a:avLst/>
                <a:gdLst>
                  <a:gd name="T0" fmla="*/ 6 w 48"/>
                  <a:gd name="T1" fmla="*/ 0 h 50"/>
                  <a:gd name="T2" fmla="*/ 6 w 48"/>
                  <a:gd name="T3" fmla="*/ 0 h 50"/>
                  <a:gd name="T4" fmla="*/ 6 w 48"/>
                  <a:gd name="T5" fmla="*/ 0 h 50"/>
                  <a:gd name="T6" fmla="*/ 6 w 48"/>
                  <a:gd name="T7" fmla="*/ 0 h 50"/>
                  <a:gd name="T8" fmla="*/ 6 w 48"/>
                  <a:gd name="T9" fmla="*/ 0 h 50"/>
                  <a:gd name="T10" fmla="*/ 0 w 48"/>
                  <a:gd name="T11" fmla="*/ 7 h 50"/>
                  <a:gd name="T12" fmla="*/ 6 w 48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50">
                    <a:moveTo>
                      <a:pt x="48" y="0"/>
                    </a:moveTo>
                    <a:lnTo>
                      <a:pt x="48" y="0"/>
                    </a:lnTo>
                    <a:lnTo>
                      <a:pt x="46" y="0"/>
                    </a:lnTo>
                    <a:lnTo>
                      <a:pt x="0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83" name="Freeform 2310"/>
              <p:cNvSpPr>
                <a:spLocks/>
              </p:cNvSpPr>
              <p:nvPr/>
            </p:nvSpPr>
            <p:spPr bwMode="auto">
              <a:xfrm>
                <a:off x="2738" y="1585"/>
                <a:ext cx="22" cy="25"/>
              </a:xfrm>
              <a:custGeom>
                <a:avLst/>
                <a:gdLst>
                  <a:gd name="T0" fmla="*/ 6 w 44"/>
                  <a:gd name="T1" fmla="*/ 0 h 50"/>
                  <a:gd name="T2" fmla="*/ 6 w 44"/>
                  <a:gd name="T3" fmla="*/ 0 h 50"/>
                  <a:gd name="T4" fmla="*/ 6 w 44"/>
                  <a:gd name="T5" fmla="*/ 0 h 50"/>
                  <a:gd name="T6" fmla="*/ 6 w 44"/>
                  <a:gd name="T7" fmla="*/ 0 h 50"/>
                  <a:gd name="T8" fmla="*/ 6 w 44"/>
                  <a:gd name="T9" fmla="*/ 0 h 50"/>
                  <a:gd name="T10" fmla="*/ 0 w 44"/>
                  <a:gd name="T11" fmla="*/ 7 h 50"/>
                  <a:gd name="T12" fmla="*/ 6 w 44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" h="50">
                    <a:moveTo>
                      <a:pt x="44" y="0"/>
                    </a:moveTo>
                    <a:lnTo>
                      <a:pt x="44" y="0"/>
                    </a:lnTo>
                    <a:lnTo>
                      <a:pt x="42" y="0"/>
                    </a:lnTo>
                    <a:lnTo>
                      <a:pt x="0" y="5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84" name="Freeform 2311"/>
              <p:cNvSpPr>
                <a:spLocks/>
              </p:cNvSpPr>
              <p:nvPr/>
            </p:nvSpPr>
            <p:spPr bwMode="auto">
              <a:xfrm>
                <a:off x="2738" y="1585"/>
                <a:ext cx="21" cy="25"/>
              </a:xfrm>
              <a:custGeom>
                <a:avLst/>
                <a:gdLst>
                  <a:gd name="T0" fmla="*/ 6 w 42"/>
                  <a:gd name="T1" fmla="*/ 0 h 50"/>
                  <a:gd name="T2" fmla="*/ 6 w 42"/>
                  <a:gd name="T3" fmla="*/ 0 h 50"/>
                  <a:gd name="T4" fmla="*/ 6 w 42"/>
                  <a:gd name="T5" fmla="*/ 0 h 50"/>
                  <a:gd name="T6" fmla="*/ 6 w 42"/>
                  <a:gd name="T7" fmla="*/ 0 h 50"/>
                  <a:gd name="T8" fmla="*/ 5 w 42"/>
                  <a:gd name="T9" fmla="*/ 0 h 50"/>
                  <a:gd name="T10" fmla="*/ 0 w 42"/>
                  <a:gd name="T11" fmla="*/ 7 h 50"/>
                  <a:gd name="T12" fmla="*/ 6 w 4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50">
                    <a:moveTo>
                      <a:pt x="42" y="0"/>
                    </a:moveTo>
                    <a:lnTo>
                      <a:pt x="41" y="0"/>
                    </a:lnTo>
                    <a:lnTo>
                      <a:pt x="39" y="0"/>
                    </a:lnTo>
                    <a:lnTo>
                      <a:pt x="0" y="5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85" name="Freeform 2312"/>
              <p:cNvSpPr>
                <a:spLocks/>
              </p:cNvSpPr>
              <p:nvPr/>
            </p:nvSpPr>
            <p:spPr bwMode="auto">
              <a:xfrm>
                <a:off x="2738" y="1585"/>
                <a:ext cx="19" cy="25"/>
              </a:xfrm>
              <a:custGeom>
                <a:avLst/>
                <a:gdLst>
                  <a:gd name="T0" fmla="*/ 4 w 39"/>
                  <a:gd name="T1" fmla="*/ 0 h 50"/>
                  <a:gd name="T2" fmla="*/ 4 w 39"/>
                  <a:gd name="T3" fmla="*/ 0 h 50"/>
                  <a:gd name="T4" fmla="*/ 4 w 39"/>
                  <a:gd name="T5" fmla="*/ 0 h 50"/>
                  <a:gd name="T6" fmla="*/ 4 w 39"/>
                  <a:gd name="T7" fmla="*/ 0 h 50"/>
                  <a:gd name="T8" fmla="*/ 4 w 39"/>
                  <a:gd name="T9" fmla="*/ 0 h 50"/>
                  <a:gd name="T10" fmla="*/ 0 w 39"/>
                  <a:gd name="T11" fmla="*/ 7 h 50"/>
                  <a:gd name="T12" fmla="*/ 4 w 39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50">
                    <a:moveTo>
                      <a:pt x="39" y="0"/>
                    </a:moveTo>
                    <a:lnTo>
                      <a:pt x="39" y="0"/>
                    </a:lnTo>
                    <a:lnTo>
                      <a:pt x="37" y="0"/>
                    </a:lnTo>
                    <a:lnTo>
                      <a:pt x="0" y="5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86" name="Freeform 2313"/>
              <p:cNvSpPr>
                <a:spLocks/>
              </p:cNvSpPr>
              <p:nvPr/>
            </p:nvSpPr>
            <p:spPr bwMode="auto">
              <a:xfrm>
                <a:off x="2738" y="1585"/>
                <a:ext cx="18" cy="25"/>
              </a:xfrm>
              <a:custGeom>
                <a:avLst/>
                <a:gdLst>
                  <a:gd name="T0" fmla="*/ 4 w 37"/>
                  <a:gd name="T1" fmla="*/ 0 h 50"/>
                  <a:gd name="T2" fmla="*/ 4 w 37"/>
                  <a:gd name="T3" fmla="*/ 0 h 50"/>
                  <a:gd name="T4" fmla="*/ 4 w 37"/>
                  <a:gd name="T5" fmla="*/ 0 h 50"/>
                  <a:gd name="T6" fmla="*/ 4 w 37"/>
                  <a:gd name="T7" fmla="*/ 0 h 50"/>
                  <a:gd name="T8" fmla="*/ 4 w 37"/>
                  <a:gd name="T9" fmla="*/ 0 h 50"/>
                  <a:gd name="T10" fmla="*/ 0 w 37"/>
                  <a:gd name="T11" fmla="*/ 7 h 50"/>
                  <a:gd name="T12" fmla="*/ 4 w 37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50">
                    <a:moveTo>
                      <a:pt x="37" y="0"/>
                    </a:moveTo>
                    <a:lnTo>
                      <a:pt x="37" y="0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0" y="5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87" name="Freeform 2314"/>
              <p:cNvSpPr>
                <a:spLocks/>
              </p:cNvSpPr>
              <p:nvPr/>
            </p:nvSpPr>
            <p:spPr bwMode="auto">
              <a:xfrm>
                <a:off x="2738" y="1585"/>
                <a:ext cx="16" cy="25"/>
              </a:xfrm>
              <a:custGeom>
                <a:avLst/>
                <a:gdLst>
                  <a:gd name="T0" fmla="*/ 4 w 33"/>
                  <a:gd name="T1" fmla="*/ 0 h 50"/>
                  <a:gd name="T2" fmla="*/ 4 w 33"/>
                  <a:gd name="T3" fmla="*/ 0 h 50"/>
                  <a:gd name="T4" fmla="*/ 3 w 33"/>
                  <a:gd name="T5" fmla="*/ 0 h 50"/>
                  <a:gd name="T6" fmla="*/ 3 w 33"/>
                  <a:gd name="T7" fmla="*/ 0 h 50"/>
                  <a:gd name="T8" fmla="*/ 3 w 33"/>
                  <a:gd name="T9" fmla="*/ 0 h 50"/>
                  <a:gd name="T10" fmla="*/ 0 w 33"/>
                  <a:gd name="T11" fmla="*/ 7 h 50"/>
                  <a:gd name="T12" fmla="*/ 4 w 33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50">
                    <a:moveTo>
                      <a:pt x="33" y="0"/>
                    </a:moveTo>
                    <a:lnTo>
                      <a:pt x="33" y="0"/>
                    </a:lnTo>
                    <a:lnTo>
                      <a:pt x="31" y="0"/>
                    </a:lnTo>
                    <a:lnTo>
                      <a:pt x="0" y="5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88" name="Freeform 2315"/>
              <p:cNvSpPr>
                <a:spLocks/>
              </p:cNvSpPr>
              <p:nvPr/>
            </p:nvSpPr>
            <p:spPr bwMode="auto">
              <a:xfrm>
                <a:off x="2738" y="1585"/>
                <a:ext cx="15" cy="25"/>
              </a:xfrm>
              <a:custGeom>
                <a:avLst/>
                <a:gdLst>
                  <a:gd name="T0" fmla="*/ 3 w 31"/>
                  <a:gd name="T1" fmla="*/ 0 h 50"/>
                  <a:gd name="T2" fmla="*/ 3 w 31"/>
                  <a:gd name="T3" fmla="*/ 0 h 50"/>
                  <a:gd name="T4" fmla="*/ 3 w 31"/>
                  <a:gd name="T5" fmla="*/ 0 h 50"/>
                  <a:gd name="T6" fmla="*/ 3 w 31"/>
                  <a:gd name="T7" fmla="*/ 0 h 50"/>
                  <a:gd name="T8" fmla="*/ 3 w 31"/>
                  <a:gd name="T9" fmla="*/ 0 h 50"/>
                  <a:gd name="T10" fmla="*/ 0 w 31"/>
                  <a:gd name="T11" fmla="*/ 7 h 50"/>
                  <a:gd name="T12" fmla="*/ 3 w 31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50">
                    <a:moveTo>
                      <a:pt x="31" y="0"/>
                    </a:moveTo>
                    <a:lnTo>
                      <a:pt x="31" y="0"/>
                    </a:lnTo>
                    <a:lnTo>
                      <a:pt x="29" y="0"/>
                    </a:lnTo>
                    <a:lnTo>
                      <a:pt x="0" y="5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89" name="Freeform 2316"/>
              <p:cNvSpPr>
                <a:spLocks/>
              </p:cNvSpPr>
              <p:nvPr/>
            </p:nvSpPr>
            <p:spPr bwMode="auto">
              <a:xfrm>
                <a:off x="2738" y="1585"/>
                <a:ext cx="14" cy="25"/>
              </a:xfrm>
              <a:custGeom>
                <a:avLst/>
                <a:gdLst>
                  <a:gd name="T0" fmla="*/ 4 w 27"/>
                  <a:gd name="T1" fmla="*/ 0 h 50"/>
                  <a:gd name="T2" fmla="*/ 4 w 27"/>
                  <a:gd name="T3" fmla="*/ 0 h 50"/>
                  <a:gd name="T4" fmla="*/ 4 w 27"/>
                  <a:gd name="T5" fmla="*/ 0 h 50"/>
                  <a:gd name="T6" fmla="*/ 4 w 27"/>
                  <a:gd name="T7" fmla="*/ 0 h 50"/>
                  <a:gd name="T8" fmla="*/ 4 w 27"/>
                  <a:gd name="T9" fmla="*/ 0 h 50"/>
                  <a:gd name="T10" fmla="*/ 0 w 27"/>
                  <a:gd name="T11" fmla="*/ 7 h 50"/>
                  <a:gd name="T12" fmla="*/ 4 w 27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50">
                    <a:moveTo>
                      <a:pt x="27" y="0"/>
                    </a:moveTo>
                    <a:lnTo>
                      <a:pt x="27" y="0"/>
                    </a:lnTo>
                    <a:lnTo>
                      <a:pt x="25" y="0"/>
                    </a:lnTo>
                    <a:lnTo>
                      <a:pt x="0" y="5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90" name="Freeform 2317"/>
              <p:cNvSpPr>
                <a:spLocks/>
              </p:cNvSpPr>
              <p:nvPr/>
            </p:nvSpPr>
            <p:spPr bwMode="auto">
              <a:xfrm>
                <a:off x="2738" y="1585"/>
                <a:ext cx="13" cy="25"/>
              </a:xfrm>
              <a:custGeom>
                <a:avLst/>
                <a:gdLst>
                  <a:gd name="T0" fmla="*/ 4 w 25"/>
                  <a:gd name="T1" fmla="*/ 0 h 50"/>
                  <a:gd name="T2" fmla="*/ 3 w 25"/>
                  <a:gd name="T3" fmla="*/ 0 h 50"/>
                  <a:gd name="T4" fmla="*/ 3 w 25"/>
                  <a:gd name="T5" fmla="*/ 0 h 50"/>
                  <a:gd name="T6" fmla="*/ 3 w 25"/>
                  <a:gd name="T7" fmla="*/ 0 h 50"/>
                  <a:gd name="T8" fmla="*/ 3 w 25"/>
                  <a:gd name="T9" fmla="*/ 0 h 50"/>
                  <a:gd name="T10" fmla="*/ 0 w 25"/>
                  <a:gd name="T11" fmla="*/ 7 h 50"/>
                  <a:gd name="T12" fmla="*/ 4 w 25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50">
                    <a:moveTo>
                      <a:pt x="25" y="0"/>
                    </a:moveTo>
                    <a:lnTo>
                      <a:pt x="23" y="0"/>
                    </a:lnTo>
                    <a:lnTo>
                      <a:pt x="21" y="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91" name="Freeform 2318"/>
              <p:cNvSpPr>
                <a:spLocks/>
              </p:cNvSpPr>
              <p:nvPr/>
            </p:nvSpPr>
            <p:spPr bwMode="auto">
              <a:xfrm>
                <a:off x="2738" y="1585"/>
                <a:ext cx="11" cy="25"/>
              </a:xfrm>
              <a:custGeom>
                <a:avLst/>
                <a:gdLst>
                  <a:gd name="T0" fmla="*/ 3 w 21"/>
                  <a:gd name="T1" fmla="*/ 0 h 50"/>
                  <a:gd name="T2" fmla="*/ 3 w 21"/>
                  <a:gd name="T3" fmla="*/ 0 h 50"/>
                  <a:gd name="T4" fmla="*/ 3 w 21"/>
                  <a:gd name="T5" fmla="*/ 0 h 50"/>
                  <a:gd name="T6" fmla="*/ 3 w 21"/>
                  <a:gd name="T7" fmla="*/ 0 h 50"/>
                  <a:gd name="T8" fmla="*/ 3 w 21"/>
                  <a:gd name="T9" fmla="*/ 0 h 50"/>
                  <a:gd name="T10" fmla="*/ 0 w 21"/>
                  <a:gd name="T11" fmla="*/ 7 h 50"/>
                  <a:gd name="T12" fmla="*/ 3 w 21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50">
                    <a:moveTo>
                      <a:pt x="21" y="0"/>
                    </a:moveTo>
                    <a:lnTo>
                      <a:pt x="21" y="0"/>
                    </a:lnTo>
                    <a:lnTo>
                      <a:pt x="19" y="0"/>
                    </a:lnTo>
                    <a:lnTo>
                      <a:pt x="0" y="5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92" name="Freeform 2319"/>
              <p:cNvSpPr>
                <a:spLocks/>
              </p:cNvSpPr>
              <p:nvPr/>
            </p:nvSpPr>
            <p:spPr bwMode="auto">
              <a:xfrm>
                <a:off x="2738" y="1585"/>
                <a:ext cx="10" cy="25"/>
              </a:xfrm>
              <a:custGeom>
                <a:avLst/>
                <a:gdLst>
                  <a:gd name="T0" fmla="*/ 3 w 19"/>
                  <a:gd name="T1" fmla="*/ 0 h 50"/>
                  <a:gd name="T2" fmla="*/ 3 w 19"/>
                  <a:gd name="T3" fmla="*/ 0 h 50"/>
                  <a:gd name="T4" fmla="*/ 3 w 19"/>
                  <a:gd name="T5" fmla="*/ 0 h 50"/>
                  <a:gd name="T6" fmla="*/ 3 w 19"/>
                  <a:gd name="T7" fmla="*/ 0 h 50"/>
                  <a:gd name="T8" fmla="*/ 3 w 19"/>
                  <a:gd name="T9" fmla="*/ 0 h 50"/>
                  <a:gd name="T10" fmla="*/ 0 w 19"/>
                  <a:gd name="T11" fmla="*/ 7 h 50"/>
                  <a:gd name="T12" fmla="*/ 3 w 19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50">
                    <a:moveTo>
                      <a:pt x="19" y="0"/>
                    </a:moveTo>
                    <a:lnTo>
                      <a:pt x="19" y="0"/>
                    </a:lnTo>
                    <a:lnTo>
                      <a:pt x="18" y="0"/>
                    </a:lnTo>
                    <a:lnTo>
                      <a:pt x="0" y="5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93" name="Freeform 2320"/>
              <p:cNvSpPr>
                <a:spLocks/>
              </p:cNvSpPr>
              <p:nvPr/>
            </p:nvSpPr>
            <p:spPr bwMode="auto">
              <a:xfrm>
                <a:off x="2738" y="1585"/>
                <a:ext cx="8" cy="25"/>
              </a:xfrm>
              <a:custGeom>
                <a:avLst/>
                <a:gdLst>
                  <a:gd name="T0" fmla="*/ 2 w 16"/>
                  <a:gd name="T1" fmla="*/ 0 h 50"/>
                  <a:gd name="T2" fmla="*/ 2 w 16"/>
                  <a:gd name="T3" fmla="*/ 0 h 50"/>
                  <a:gd name="T4" fmla="*/ 2 w 16"/>
                  <a:gd name="T5" fmla="*/ 0 h 50"/>
                  <a:gd name="T6" fmla="*/ 2 w 16"/>
                  <a:gd name="T7" fmla="*/ 0 h 50"/>
                  <a:gd name="T8" fmla="*/ 2 w 16"/>
                  <a:gd name="T9" fmla="*/ 0 h 50"/>
                  <a:gd name="T10" fmla="*/ 0 w 16"/>
                  <a:gd name="T11" fmla="*/ 7 h 50"/>
                  <a:gd name="T12" fmla="*/ 2 w 16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50">
                    <a:moveTo>
                      <a:pt x="16" y="0"/>
                    </a:moveTo>
                    <a:lnTo>
                      <a:pt x="16" y="0"/>
                    </a:lnTo>
                    <a:lnTo>
                      <a:pt x="14" y="0"/>
                    </a:lnTo>
                    <a:lnTo>
                      <a:pt x="0" y="5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94" name="Freeform 2321"/>
              <p:cNvSpPr>
                <a:spLocks/>
              </p:cNvSpPr>
              <p:nvPr/>
            </p:nvSpPr>
            <p:spPr bwMode="auto">
              <a:xfrm>
                <a:off x="2738" y="1585"/>
                <a:ext cx="7" cy="25"/>
              </a:xfrm>
              <a:custGeom>
                <a:avLst/>
                <a:gdLst>
                  <a:gd name="T0" fmla="*/ 2 w 14"/>
                  <a:gd name="T1" fmla="*/ 0 h 50"/>
                  <a:gd name="T2" fmla="*/ 2 w 14"/>
                  <a:gd name="T3" fmla="*/ 0 h 50"/>
                  <a:gd name="T4" fmla="*/ 2 w 14"/>
                  <a:gd name="T5" fmla="*/ 0 h 50"/>
                  <a:gd name="T6" fmla="*/ 2 w 14"/>
                  <a:gd name="T7" fmla="*/ 0 h 50"/>
                  <a:gd name="T8" fmla="*/ 2 w 14"/>
                  <a:gd name="T9" fmla="*/ 0 h 50"/>
                  <a:gd name="T10" fmla="*/ 0 w 14"/>
                  <a:gd name="T11" fmla="*/ 7 h 50"/>
                  <a:gd name="T12" fmla="*/ 2 w 14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50">
                    <a:moveTo>
                      <a:pt x="14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0" y="5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95" name="Freeform 2322"/>
              <p:cNvSpPr>
                <a:spLocks/>
              </p:cNvSpPr>
              <p:nvPr/>
            </p:nvSpPr>
            <p:spPr bwMode="auto">
              <a:xfrm>
                <a:off x="2738" y="1585"/>
                <a:ext cx="6" cy="25"/>
              </a:xfrm>
              <a:custGeom>
                <a:avLst/>
                <a:gdLst>
                  <a:gd name="T0" fmla="*/ 2 w 12"/>
                  <a:gd name="T1" fmla="*/ 0 h 50"/>
                  <a:gd name="T2" fmla="*/ 2 w 12"/>
                  <a:gd name="T3" fmla="*/ 0 h 50"/>
                  <a:gd name="T4" fmla="*/ 2 w 12"/>
                  <a:gd name="T5" fmla="*/ 0 h 50"/>
                  <a:gd name="T6" fmla="*/ 2 w 12"/>
                  <a:gd name="T7" fmla="*/ 0 h 50"/>
                  <a:gd name="T8" fmla="*/ 1 w 12"/>
                  <a:gd name="T9" fmla="*/ 0 h 50"/>
                  <a:gd name="T10" fmla="*/ 0 w 12"/>
                  <a:gd name="T11" fmla="*/ 7 h 50"/>
                  <a:gd name="T12" fmla="*/ 2 w 1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50">
                    <a:moveTo>
                      <a:pt x="12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0" y="5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96" name="Freeform 2323"/>
              <p:cNvSpPr>
                <a:spLocks/>
              </p:cNvSpPr>
              <p:nvPr/>
            </p:nvSpPr>
            <p:spPr bwMode="auto">
              <a:xfrm>
                <a:off x="2738" y="1585"/>
                <a:ext cx="4" cy="25"/>
              </a:xfrm>
              <a:custGeom>
                <a:avLst/>
                <a:gdLst>
                  <a:gd name="T0" fmla="*/ 1 w 8"/>
                  <a:gd name="T1" fmla="*/ 0 h 50"/>
                  <a:gd name="T2" fmla="*/ 1 w 8"/>
                  <a:gd name="T3" fmla="*/ 0 h 50"/>
                  <a:gd name="T4" fmla="*/ 1 w 8"/>
                  <a:gd name="T5" fmla="*/ 0 h 50"/>
                  <a:gd name="T6" fmla="*/ 1 w 8"/>
                  <a:gd name="T7" fmla="*/ 0 h 50"/>
                  <a:gd name="T8" fmla="*/ 1 w 8"/>
                  <a:gd name="T9" fmla="*/ 0 h 50"/>
                  <a:gd name="T10" fmla="*/ 0 w 8"/>
                  <a:gd name="T11" fmla="*/ 7 h 50"/>
                  <a:gd name="T12" fmla="*/ 1 w 8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50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0" y="5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97" name="Freeform 2324"/>
              <p:cNvSpPr>
                <a:spLocks/>
              </p:cNvSpPr>
              <p:nvPr/>
            </p:nvSpPr>
            <p:spPr bwMode="auto">
              <a:xfrm>
                <a:off x="2738" y="1585"/>
                <a:ext cx="3" cy="25"/>
              </a:xfrm>
              <a:custGeom>
                <a:avLst/>
                <a:gdLst>
                  <a:gd name="T0" fmla="*/ 1 w 6"/>
                  <a:gd name="T1" fmla="*/ 0 h 50"/>
                  <a:gd name="T2" fmla="*/ 1 w 6"/>
                  <a:gd name="T3" fmla="*/ 0 h 50"/>
                  <a:gd name="T4" fmla="*/ 1 w 6"/>
                  <a:gd name="T5" fmla="*/ 0 h 50"/>
                  <a:gd name="T6" fmla="*/ 1 w 6"/>
                  <a:gd name="T7" fmla="*/ 0 h 50"/>
                  <a:gd name="T8" fmla="*/ 1 w 6"/>
                  <a:gd name="T9" fmla="*/ 0 h 50"/>
                  <a:gd name="T10" fmla="*/ 0 w 6"/>
                  <a:gd name="T11" fmla="*/ 7 h 50"/>
                  <a:gd name="T12" fmla="*/ 1 w 6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50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5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98" name="Freeform 2325"/>
              <p:cNvSpPr>
                <a:spLocks/>
              </p:cNvSpPr>
              <p:nvPr/>
            </p:nvSpPr>
            <p:spPr bwMode="auto">
              <a:xfrm>
                <a:off x="2738" y="1585"/>
                <a:ext cx="1" cy="25"/>
              </a:xfrm>
              <a:custGeom>
                <a:avLst/>
                <a:gdLst>
                  <a:gd name="T0" fmla="*/ 1 w 2"/>
                  <a:gd name="T1" fmla="*/ 0 h 50"/>
                  <a:gd name="T2" fmla="*/ 1 w 2"/>
                  <a:gd name="T3" fmla="*/ 0 h 50"/>
                  <a:gd name="T4" fmla="*/ 1 w 2"/>
                  <a:gd name="T5" fmla="*/ 0 h 50"/>
                  <a:gd name="T6" fmla="*/ 0 w 2"/>
                  <a:gd name="T7" fmla="*/ 0 h 50"/>
                  <a:gd name="T8" fmla="*/ 0 w 2"/>
                  <a:gd name="T9" fmla="*/ 0 h 50"/>
                  <a:gd name="T10" fmla="*/ 0 w 2"/>
                  <a:gd name="T11" fmla="*/ 7 h 50"/>
                  <a:gd name="T12" fmla="*/ 1 w 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099" name="Freeform 2326"/>
              <p:cNvSpPr>
                <a:spLocks/>
              </p:cNvSpPr>
              <p:nvPr/>
            </p:nvSpPr>
            <p:spPr bwMode="auto">
              <a:xfrm>
                <a:off x="2737" y="1585"/>
                <a:ext cx="1" cy="25"/>
              </a:xfrm>
              <a:custGeom>
                <a:avLst/>
                <a:gdLst>
                  <a:gd name="T0" fmla="*/ 1 w 2"/>
                  <a:gd name="T1" fmla="*/ 0 h 50"/>
                  <a:gd name="T2" fmla="*/ 1 w 2"/>
                  <a:gd name="T3" fmla="*/ 0 h 50"/>
                  <a:gd name="T4" fmla="*/ 1 w 2"/>
                  <a:gd name="T5" fmla="*/ 0 h 50"/>
                  <a:gd name="T6" fmla="*/ 1 w 2"/>
                  <a:gd name="T7" fmla="*/ 0 h 50"/>
                  <a:gd name="T8" fmla="*/ 0 w 2"/>
                  <a:gd name="T9" fmla="*/ 0 h 50"/>
                  <a:gd name="T10" fmla="*/ 0 w 2"/>
                  <a:gd name="T11" fmla="*/ 0 h 50"/>
                  <a:gd name="T12" fmla="*/ 0 w 2"/>
                  <a:gd name="T13" fmla="*/ 0 h 50"/>
                  <a:gd name="T14" fmla="*/ 1 w 2"/>
                  <a:gd name="T15" fmla="*/ 7 h 50"/>
                  <a:gd name="T16" fmla="*/ 1 w 2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00" name="Freeform 2327"/>
              <p:cNvSpPr>
                <a:spLocks/>
              </p:cNvSpPr>
              <p:nvPr/>
            </p:nvSpPr>
            <p:spPr bwMode="auto">
              <a:xfrm>
                <a:off x="2735" y="1585"/>
                <a:ext cx="3" cy="25"/>
              </a:xfrm>
              <a:custGeom>
                <a:avLst/>
                <a:gdLst>
                  <a:gd name="T0" fmla="*/ 1 w 6"/>
                  <a:gd name="T1" fmla="*/ 0 h 50"/>
                  <a:gd name="T2" fmla="*/ 1 w 6"/>
                  <a:gd name="T3" fmla="*/ 0 h 50"/>
                  <a:gd name="T4" fmla="*/ 1 w 6"/>
                  <a:gd name="T5" fmla="*/ 0 h 50"/>
                  <a:gd name="T6" fmla="*/ 0 w 6"/>
                  <a:gd name="T7" fmla="*/ 0 h 50"/>
                  <a:gd name="T8" fmla="*/ 0 w 6"/>
                  <a:gd name="T9" fmla="*/ 0 h 50"/>
                  <a:gd name="T10" fmla="*/ 1 w 6"/>
                  <a:gd name="T11" fmla="*/ 7 h 50"/>
                  <a:gd name="T12" fmla="*/ 1 w 6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6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01" name="Freeform 2328"/>
              <p:cNvSpPr>
                <a:spLocks/>
              </p:cNvSpPr>
              <p:nvPr/>
            </p:nvSpPr>
            <p:spPr bwMode="auto">
              <a:xfrm>
                <a:off x="2734" y="1585"/>
                <a:ext cx="4" cy="25"/>
              </a:xfrm>
              <a:custGeom>
                <a:avLst/>
                <a:gdLst>
                  <a:gd name="T0" fmla="*/ 1 w 7"/>
                  <a:gd name="T1" fmla="*/ 0 h 50"/>
                  <a:gd name="T2" fmla="*/ 1 w 7"/>
                  <a:gd name="T3" fmla="*/ 0 h 50"/>
                  <a:gd name="T4" fmla="*/ 1 w 7"/>
                  <a:gd name="T5" fmla="*/ 0 h 50"/>
                  <a:gd name="T6" fmla="*/ 0 w 7"/>
                  <a:gd name="T7" fmla="*/ 0 h 50"/>
                  <a:gd name="T8" fmla="*/ 0 w 7"/>
                  <a:gd name="T9" fmla="*/ 0 h 50"/>
                  <a:gd name="T10" fmla="*/ 1 w 7"/>
                  <a:gd name="T11" fmla="*/ 7 h 50"/>
                  <a:gd name="T12" fmla="*/ 1 w 7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50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7" y="5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02" name="Freeform 2329"/>
              <p:cNvSpPr>
                <a:spLocks/>
              </p:cNvSpPr>
              <p:nvPr/>
            </p:nvSpPr>
            <p:spPr bwMode="auto">
              <a:xfrm>
                <a:off x="2732" y="1585"/>
                <a:ext cx="6" cy="25"/>
              </a:xfrm>
              <a:custGeom>
                <a:avLst/>
                <a:gdLst>
                  <a:gd name="T0" fmla="*/ 1 w 11"/>
                  <a:gd name="T1" fmla="*/ 0 h 50"/>
                  <a:gd name="T2" fmla="*/ 1 w 11"/>
                  <a:gd name="T3" fmla="*/ 0 h 50"/>
                  <a:gd name="T4" fmla="*/ 1 w 11"/>
                  <a:gd name="T5" fmla="*/ 0 h 50"/>
                  <a:gd name="T6" fmla="*/ 1 w 11"/>
                  <a:gd name="T7" fmla="*/ 0 h 50"/>
                  <a:gd name="T8" fmla="*/ 0 w 11"/>
                  <a:gd name="T9" fmla="*/ 0 h 50"/>
                  <a:gd name="T10" fmla="*/ 2 w 11"/>
                  <a:gd name="T11" fmla="*/ 7 h 50"/>
                  <a:gd name="T12" fmla="*/ 1 w 11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1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03" name="Freeform 2330"/>
              <p:cNvSpPr>
                <a:spLocks/>
              </p:cNvSpPr>
              <p:nvPr/>
            </p:nvSpPr>
            <p:spPr bwMode="auto">
              <a:xfrm>
                <a:off x="2731" y="1585"/>
                <a:ext cx="7" cy="25"/>
              </a:xfrm>
              <a:custGeom>
                <a:avLst/>
                <a:gdLst>
                  <a:gd name="T0" fmla="*/ 1 w 13"/>
                  <a:gd name="T1" fmla="*/ 0 h 50"/>
                  <a:gd name="T2" fmla="*/ 1 w 13"/>
                  <a:gd name="T3" fmla="*/ 0 h 50"/>
                  <a:gd name="T4" fmla="*/ 1 w 13"/>
                  <a:gd name="T5" fmla="*/ 0 h 50"/>
                  <a:gd name="T6" fmla="*/ 0 w 13"/>
                  <a:gd name="T7" fmla="*/ 0 h 50"/>
                  <a:gd name="T8" fmla="*/ 0 w 13"/>
                  <a:gd name="T9" fmla="*/ 0 h 50"/>
                  <a:gd name="T10" fmla="*/ 2 w 13"/>
                  <a:gd name="T11" fmla="*/ 7 h 50"/>
                  <a:gd name="T12" fmla="*/ 1 w 13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3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04" name="Freeform 2331"/>
              <p:cNvSpPr>
                <a:spLocks/>
              </p:cNvSpPr>
              <p:nvPr/>
            </p:nvSpPr>
            <p:spPr bwMode="auto">
              <a:xfrm>
                <a:off x="2730" y="1585"/>
                <a:ext cx="8" cy="25"/>
              </a:xfrm>
              <a:custGeom>
                <a:avLst/>
                <a:gdLst>
                  <a:gd name="T0" fmla="*/ 1 w 15"/>
                  <a:gd name="T1" fmla="*/ 0 h 50"/>
                  <a:gd name="T2" fmla="*/ 1 w 15"/>
                  <a:gd name="T3" fmla="*/ 0 h 50"/>
                  <a:gd name="T4" fmla="*/ 0 w 15"/>
                  <a:gd name="T5" fmla="*/ 0 h 50"/>
                  <a:gd name="T6" fmla="*/ 0 w 15"/>
                  <a:gd name="T7" fmla="*/ 0 h 50"/>
                  <a:gd name="T8" fmla="*/ 0 w 15"/>
                  <a:gd name="T9" fmla="*/ 0 h 50"/>
                  <a:gd name="T10" fmla="*/ 2 w 15"/>
                  <a:gd name="T11" fmla="*/ 7 h 50"/>
                  <a:gd name="T12" fmla="*/ 1 w 15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5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05" name="Freeform 2332"/>
              <p:cNvSpPr>
                <a:spLocks/>
              </p:cNvSpPr>
              <p:nvPr/>
            </p:nvSpPr>
            <p:spPr bwMode="auto">
              <a:xfrm>
                <a:off x="2729" y="1585"/>
                <a:ext cx="9" cy="25"/>
              </a:xfrm>
              <a:custGeom>
                <a:avLst/>
                <a:gdLst>
                  <a:gd name="T0" fmla="*/ 0 w 19"/>
                  <a:gd name="T1" fmla="*/ 0 h 50"/>
                  <a:gd name="T2" fmla="*/ 0 w 19"/>
                  <a:gd name="T3" fmla="*/ 0 h 50"/>
                  <a:gd name="T4" fmla="*/ 0 w 19"/>
                  <a:gd name="T5" fmla="*/ 0 h 50"/>
                  <a:gd name="T6" fmla="*/ 0 w 19"/>
                  <a:gd name="T7" fmla="*/ 0 h 50"/>
                  <a:gd name="T8" fmla="*/ 0 w 19"/>
                  <a:gd name="T9" fmla="*/ 0 h 50"/>
                  <a:gd name="T10" fmla="*/ 2 w 19"/>
                  <a:gd name="T11" fmla="*/ 7 h 50"/>
                  <a:gd name="T12" fmla="*/ 0 w 19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9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06" name="Freeform 2333"/>
              <p:cNvSpPr>
                <a:spLocks/>
              </p:cNvSpPr>
              <p:nvPr/>
            </p:nvSpPr>
            <p:spPr bwMode="auto">
              <a:xfrm>
                <a:off x="2728" y="1585"/>
                <a:ext cx="10" cy="25"/>
              </a:xfrm>
              <a:custGeom>
                <a:avLst/>
                <a:gdLst>
                  <a:gd name="T0" fmla="*/ 0 w 21"/>
                  <a:gd name="T1" fmla="*/ 0 h 50"/>
                  <a:gd name="T2" fmla="*/ 0 w 21"/>
                  <a:gd name="T3" fmla="*/ 0 h 50"/>
                  <a:gd name="T4" fmla="*/ 0 w 21"/>
                  <a:gd name="T5" fmla="*/ 0 h 50"/>
                  <a:gd name="T6" fmla="*/ 0 w 21"/>
                  <a:gd name="T7" fmla="*/ 0 h 50"/>
                  <a:gd name="T8" fmla="*/ 0 w 21"/>
                  <a:gd name="T9" fmla="*/ 0 h 50"/>
                  <a:gd name="T10" fmla="*/ 2 w 21"/>
                  <a:gd name="T11" fmla="*/ 7 h 50"/>
                  <a:gd name="T12" fmla="*/ 0 w 21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1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07" name="Freeform 2334"/>
              <p:cNvSpPr>
                <a:spLocks/>
              </p:cNvSpPr>
              <p:nvPr/>
            </p:nvSpPr>
            <p:spPr bwMode="auto">
              <a:xfrm>
                <a:off x="2726" y="1585"/>
                <a:ext cx="12" cy="25"/>
              </a:xfrm>
              <a:custGeom>
                <a:avLst/>
                <a:gdLst>
                  <a:gd name="T0" fmla="*/ 0 w 25"/>
                  <a:gd name="T1" fmla="*/ 0 h 50"/>
                  <a:gd name="T2" fmla="*/ 0 w 25"/>
                  <a:gd name="T3" fmla="*/ 0 h 50"/>
                  <a:gd name="T4" fmla="*/ 0 w 25"/>
                  <a:gd name="T5" fmla="*/ 0 h 50"/>
                  <a:gd name="T6" fmla="*/ 0 w 25"/>
                  <a:gd name="T7" fmla="*/ 0 h 50"/>
                  <a:gd name="T8" fmla="*/ 0 w 25"/>
                  <a:gd name="T9" fmla="*/ 0 h 50"/>
                  <a:gd name="T10" fmla="*/ 3 w 25"/>
                  <a:gd name="T11" fmla="*/ 7 h 50"/>
                  <a:gd name="T12" fmla="*/ 0 w 25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5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08" name="Freeform 2335"/>
              <p:cNvSpPr>
                <a:spLocks/>
              </p:cNvSpPr>
              <p:nvPr/>
            </p:nvSpPr>
            <p:spPr bwMode="auto">
              <a:xfrm>
                <a:off x="2725" y="1585"/>
                <a:ext cx="13" cy="25"/>
              </a:xfrm>
              <a:custGeom>
                <a:avLst/>
                <a:gdLst>
                  <a:gd name="T0" fmla="*/ 0 w 27"/>
                  <a:gd name="T1" fmla="*/ 0 h 50"/>
                  <a:gd name="T2" fmla="*/ 0 w 27"/>
                  <a:gd name="T3" fmla="*/ 0 h 50"/>
                  <a:gd name="T4" fmla="*/ 0 w 27"/>
                  <a:gd name="T5" fmla="*/ 0 h 50"/>
                  <a:gd name="T6" fmla="*/ 0 w 27"/>
                  <a:gd name="T7" fmla="*/ 0 h 50"/>
                  <a:gd name="T8" fmla="*/ 0 w 27"/>
                  <a:gd name="T9" fmla="*/ 0 h 50"/>
                  <a:gd name="T10" fmla="*/ 3 w 27"/>
                  <a:gd name="T11" fmla="*/ 7 h 50"/>
                  <a:gd name="T12" fmla="*/ 0 w 27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7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09" name="Freeform 2336"/>
              <p:cNvSpPr>
                <a:spLocks/>
              </p:cNvSpPr>
              <p:nvPr/>
            </p:nvSpPr>
            <p:spPr bwMode="auto">
              <a:xfrm>
                <a:off x="2723" y="1585"/>
                <a:ext cx="15" cy="25"/>
              </a:xfrm>
              <a:custGeom>
                <a:avLst/>
                <a:gdLst>
                  <a:gd name="T0" fmla="*/ 1 w 30"/>
                  <a:gd name="T1" fmla="*/ 0 h 50"/>
                  <a:gd name="T2" fmla="*/ 1 w 30"/>
                  <a:gd name="T3" fmla="*/ 0 h 50"/>
                  <a:gd name="T4" fmla="*/ 1 w 30"/>
                  <a:gd name="T5" fmla="*/ 0 h 50"/>
                  <a:gd name="T6" fmla="*/ 1 w 30"/>
                  <a:gd name="T7" fmla="*/ 0 h 50"/>
                  <a:gd name="T8" fmla="*/ 0 w 30"/>
                  <a:gd name="T9" fmla="*/ 0 h 50"/>
                  <a:gd name="T10" fmla="*/ 4 w 30"/>
                  <a:gd name="T11" fmla="*/ 7 h 50"/>
                  <a:gd name="T12" fmla="*/ 1 w 30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50">
                    <a:moveTo>
                      <a:pt x="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30" y="5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10" name="Freeform 2337"/>
              <p:cNvSpPr>
                <a:spLocks/>
              </p:cNvSpPr>
              <p:nvPr/>
            </p:nvSpPr>
            <p:spPr bwMode="auto">
              <a:xfrm>
                <a:off x="2722" y="1585"/>
                <a:ext cx="16" cy="25"/>
              </a:xfrm>
              <a:custGeom>
                <a:avLst/>
                <a:gdLst>
                  <a:gd name="T0" fmla="*/ 1 w 32"/>
                  <a:gd name="T1" fmla="*/ 0 h 50"/>
                  <a:gd name="T2" fmla="*/ 1 w 32"/>
                  <a:gd name="T3" fmla="*/ 0 h 50"/>
                  <a:gd name="T4" fmla="*/ 1 w 32"/>
                  <a:gd name="T5" fmla="*/ 0 h 50"/>
                  <a:gd name="T6" fmla="*/ 1 w 32"/>
                  <a:gd name="T7" fmla="*/ 0 h 50"/>
                  <a:gd name="T8" fmla="*/ 0 w 32"/>
                  <a:gd name="T9" fmla="*/ 0 h 50"/>
                  <a:gd name="T10" fmla="*/ 4 w 32"/>
                  <a:gd name="T11" fmla="*/ 7 h 50"/>
                  <a:gd name="T12" fmla="*/ 1 w 3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50">
                    <a:moveTo>
                      <a:pt x="3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32" y="5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11" name="Freeform 2338"/>
              <p:cNvSpPr>
                <a:spLocks/>
              </p:cNvSpPr>
              <p:nvPr/>
            </p:nvSpPr>
            <p:spPr bwMode="auto">
              <a:xfrm>
                <a:off x="2720" y="1585"/>
                <a:ext cx="18" cy="25"/>
              </a:xfrm>
              <a:custGeom>
                <a:avLst/>
                <a:gdLst>
                  <a:gd name="T0" fmla="*/ 1 w 36"/>
                  <a:gd name="T1" fmla="*/ 0 h 50"/>
                  <a:gd name="T2" fmla="*/ 1 w 36"/>
                  <a:gd name="T3" fmla="*/ 0 h 50"/>
                  <a:gd name="T4" fmla="*/ 1 w 36"/>
                  <a:gd name="T5" fmla="*/ 0 h 50"/>
                  <a:gd name="T6" fmla="*/ 1 w 36"/>
                  <a:gd name="T7" fmla="*/ 0 h 50"/>
                  <a:gd name="T8" fmla="*/ 0 w 36"/>
                  <a:gd name="T9" fmla="*/ 0 h 50"/>
                  <a:gd name="T10" fmla="*/ 5 w 36"/>
                  <a:gd name="T11" fmla="*/ 7 h 50"/>
                  <a:gd name="T12" fmla="*/ 1 w 36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36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12" name="Freeform 2339"/>
              <p:cNvSpPr>
                <a:spLocks/>
              </p:cNvSpPr>
              <p:nvPr/>
            </p:nvSpPr>
            <p:spPr bwMode="auto">
              <a:xfrm>
                <a:off x="2719" y="1585"/>
                <a:ext cx="19" cy="25"/>
              </a:xfrm>
              <a:custGeom>
                <a:avLst/>
                <a:gdLst>
                  <a:gd name="T0" fmla="*/ 1 w 38"/>
                  <a:gd name="T1" fmla="*/ 0 h 50"/>
                  <a:gd name="T2" fmla="*/ 1 w 38"/>
                  <a:gd name="T3" fmla="*/ 0 h 50"/>
                  <a:gd name="T4" fmla="*/ 1 w 38"/>
                  <a:gd name="T5" fmla="*/ 0 h 50"/>
                  <a:gd name="T6" fmla="*/ 0 w 38"/>
                  <a:gd name="T7" fmla="*/ 0 h 50"/>
                  <a:gd name="T8" fmla="*/ 0 w 38"/>
                  <a:gd name="T9" fmla="*/ 0 h 50"/>
                  <a:gd name="T10" fmla="*/ 5 w 38"/>
                  <a:gd name="T11" fmla="*/ 7 h 50"/>
                  <a:gd name="T12" fmla="*/ 1 w 38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38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13" name="Freeform 2340"/>
              <p:cNvSpPr>
                <a:spLocks/>
              </p:cNvSpPr>
              <p:nvPr/>
            </p:nvSpPr>
            <p:spPr bwMode="auto">
              <a:xfrm>
                <a:off x="2717" y="1585"/>
                <a:ext cx="21" cy="25"/>
              </a:xfrm>
              <a:custGeom>
                <a:avLst/>
                <a:gdLst>
                  <a:gd name="T0" fmla="*/ 1 w 42"/>
                  <a:gd name="T1" fmla="*/ 0 h 50"/>
                  <a:gd name="T2" fmla="*/ 1 w 42"/>
                  <a:gd name="T3" fmla="*/ 0 h 50"/>
                  <a:gd name="T4" fmla="*/ 1 w 42"/>
                  <a:gd name="T5" fmla="*/ 0 h 50"/>
                  <a:gd name="T6" fmla="*/ 1 w 42"/>
                  <a:gd name="T7" fmla="*/ 0 h 50"/>
                  <a:gd name="T8" fmla="*/ 0 w 42"/>
                  <a:gd name="T9" fmla="*/ 0 h 50"/>
                  <a:gd name="T10" fmla="*/ 6 w 42"/>
                  <a:gd name="T11" fmla="*/ 7 h 50"/>
                  <a:gd name="T12" fmla="*/ 1 w 4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5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42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14" name="Freeform 2341"/>
              <p:cNvSpPr>
                <a:spLocks/>
              </p:cNvSpPr>
              <p:nvPr/>
            </p:nvSpPr>
            <p:spPr bwMode="auto">
              <a:xfrm>
                <a:off x="2716" y="1585"/>
                <a:ext cx="22" cy="25"/>
              </a:xfrm>
              <a:custGeom>
                <a:avLst/>
                <a:gdLst>
                  <a:gd name="T0" fmla="*/ 1 w 44"/>
                  <a:gd name="T1" fmla="*/ 0 h 50"/>
                  <a:gd name="T2" fmla="*/ 1 w 44"/>
                  <a:gd name="T3" fmla="*/ 0 h 50"/>
                  <a:gd name="T4" fmla="*/ 1 w 44"/>
                  <a:gd name="T5" fmla="*/ 0 h 50"/>
                  <a:gd name="T6" fmla="*/ 0 w 44"/>
                  <a:gd name="T7" fmla="*/ 0 h 50"/>
                  <a:gd name="T8" fmla="*/ 0 w 44"/>
                  <a:gd name="T9" fmla="*/ 0 h 50"/>
                  <a:gd name="T10" fmla="*/ 6 w 44"/>
                  <a:gd name="T11" fmla="*/ 7 h 50"/>
                  <a:gd name="T12" fmla="*/ 1 w 44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44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15" name="Freeform 2342"/>
              <p:cNvSpPr>
                <a:spLocks/>
              </p:cNvSpPr>
              <p:nvPr/>
            </p:nvSpPr>
            <p:spPr bwMode="auto">
              <a:xfrm>
                <a:off x="2714" y="1585"/>
                <a:ext cx="24" cy="25"/>
              </a:xfrm>
              <a:custGeom>
                <a:avLst/>
                <a:gdLst>
                  <a:gd name="T0" fmla="*/ 1 w 48"/>
                  <a:gd name="T1" fmla="*/ 0 h 50"/>
                  <a:gd name="T2" fmla="*/ 1 w 48"/>
                  <a:gd name="T3" fmla="*/ 0 h 50"/>
                  <a:gd name="T4" fmla="*/ 1 w 48"/>
                  <a:gd name="T5" fmla="*/ 0 h 50"/>
                  <a:gd name="T6" fmla="*/ 0 w 48"/>
                  <a:gd name="T7" fmla="*/ 0 h 50"/>
                  <a:gd name="T8" fmla="*/ 0 w 48"/>
                  <a:gd name="T9" fmla="*/ 0 h 50"/>
                  <a:gd name="T10" fmla="*/ 6 w 48"/>
                  <a:gd name="T11" fmla="*/ 7 h 50"/>
                  <a:gd name="T12" fmla="*/ 1 w 48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48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16" name="Freeform 2343"/>
              <p:cNvSpPr>
                <a:spLocks/>
              </p:cNvSpPr>
              <p:nvPr/>
            </p:nvSpPr>
            <p:spPr bwMode="auto">
              <a:xfrm>
                <a:off x="2712" y="1585"/>
                <a:ext cx="26" cy="25"/>
              </a:xfrm>
              <a:custGeom>
                <a:avLst/>
                <a:gdLst>
                  <a:gd name="T0" fmla="*/ 1 w 52"/>
                  <a:gd name="T1" fmla="*/ 0 h 50"/>
                  <a:gd name="T2" fmla="*/ 1 w 52"/>
                  <a:gd name="T3" fmla="*/ 0 h 50"/>
                  <a:gd name="T4" fmla="*/ 1 w 52"/>
                  <a:gd name="T5" fmla="*/ 0 h 50"/>
                  <a:gd name="T6" fmla="*/ 1 w 52"/>
                  <a:gd name="T7" fmla="*/ 0 h 50"/>
                  <a:gd name="T8" fmla="*/ 0 w 52"/>
                  <a:gd name="T9" fmla="*/ 0 h 50"/>
                  <a:gd name="T10" fmla="*/ 7 w 52"/>
                  <a:gd name="T11" fmla="*/ 7 h 50"/>
                  <a:gd name="T12" fmla="*/ 1 w 5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2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17" name="Freeform 2344"/>
              <p:cNvSpPr>
                <a:spLocks/>
              </p:cNvSpPr>
              <p:nvPr/>
            </p:nvSpPr>
            <p:spPr bwMode="auto">
              <a:xfrm>
                <a:off x="2711" y="1585"/>
                <a:ext cx="27" cy="25"/>
              </a:xfrm>
              <a:custGeom>
                <a:avLst/>
                <a:gdLst>
                  <a:gd name="T0" fmla="*/ 1 w 54"/>
                  <a:gd name="T1" fmla="*/ 0 h 50"/>
                  <a:gd name="T2" fmla="*/ 1 w 54"/>
                  <a:gd name="T3" fmla="*/ 0 h 50"/>
                  <a:gd name="T4" fmla="*/ 1 w 54"/>
                  <a:gd name="T5" fmla="*/ 0 h 50"/>
                  <a:gd name="T6" fmla="*/ 0 w 54"/>
                  <a:gd name="T7" fmla="*/ 0 h 50"/>
                  <a:gd name="T8" fmla="*/ 0 w 54"/>
                  <a:gd name="T9" fmla="*/ 0 h 50"/>
                  <a:gd name="T10" fmla="*/ 7 w 54"/>
                  <a:gd name="T11" fmla="*/ 7 h 50"/>
                  <a:gd name="T12" fmla="*/ 1 w 54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54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18" name="Freeform 2345"/>
              <p:cNvSpPr>
                <a:spLocks/>
              </p:cNvSpPr>
              <p:nvPr/>
            </p:nvSpPr>
            <p:spPr bwMode="auto">
              <a:xfrm>
                <a:off x="2709" y="1585"/>
                <a:ext cx="29" cy="25"/>
              </a:xfrm>
              <a:custGeom>
                <a:avLst/>
                <a:gdLst>
                  <a:gd name="T0" fmla="*/ 1 w 57"/>
                  <a:gd name="T1" fmla="*/ 0 h 50"/>
                  <a:gd name="T2" fmla="*/ 1 w 57"/>
                  <a:gd name="T3" fmla="*/ 0 h 50"/>
                  <a:gd name="T4" fmla="*/ 1 w 57"/>
                  <a:gd name="T5" fmla="*/ 0 h 50"/>
                  <a:gd name="T6" fmla="*/ 1 w 57"/>
                  <a:gd name="T7" fmla="*/ 0 h 50"/>
                  <a:gd name="T8" fmla="*/ 0 w 57"/>
                  <a:gd name="T9" fmla="*/ 0 h 50"/>
                  <a:gd name="T10" fmla="*/ 8 w 57"/>
                  <a:gd name="T11" fmla="*/ 7 h 50"/>
                  <a:gd name="T12" fmla="*/ 1 w 57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50">
                    <a:moveTo>
                      <a:pt x="3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57" y="5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19" name="Freeform 2346"/>
              <p:cNvSpPr>
                <a:spLocks/>
              </p:cNvSpPr>
              <p:nvPr/>
            </p:nvSpPr>
            <p:spPr bwMode="auto">
              <a:xfrm>
                <a:off x="2707" y="1585"/>
                <a:ext cx="31" cy="25"/>
              </a:xfrm>
              <a:custGeom>
                <a:avLst/>
                <a:gdLst>
                  <a:gd name="T0" fmla="*/ 1 w 61"/>
                  <a:gd name="T1" fmla="*/ 0 h 50"/>
                  <a:gd name="T2" fmla="*/ 1 w 61"/>
                  <a:gd name="T3" fmla="*/ 0 h 50"/>
                  <a:gd name="T4" fmla="*/ 1 w 61"/>
                  <a:gd name="T5" fmla="*/ 0 h 50"/>
                  <a:gd name="T6" fmla="*/ 1 w 61"/>
                  <a:gd name="T7" fmla="*/ 0 h 50"/>
                  <a:gd name="T8" fmla="*/ 0 w 61"/>
                  <a:gd name="T9" fmla="*/ 0 h 50"/>
                  <a:gd name="T10" fmla="*/ 8 w 61"/>
                  <a:gd name="T11" fmla="*/ 7 h 50"/>
                  <a:gd name="T12" fmla="*/ 1 w 61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5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61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20" name="Freeform 2347"/>
              <p:cNvSpPr>
                <a:spLocks/>
              </p:cNvSpPr>
              <p:nvPr/>
            </p:nvSpPr>
            <p:spPr bwMode="auto">
              <a:xfrm>
                <a:off x="2705" y="1585"/>
                <a:ext cx="33" cy="25"/>
              </a:xfrm>
              <a:custGeom>
                <a:avLst/>
                <a:gdLst>
                  <a:gd name="T0" fmla="*/ 1 w 65"/>
                  <a:gd name="T1" fmla="*/ 0 h 50"/>
                  <a:gd name="T2" fmla="*/ 1 w 65"/>
                  <a:gd name="T3" fmla="*/ 0 h 50"/>
                  <a:gd name="T4" fmla="*/ 1 w 65"/>
                  <a:gd name="T5" fmla="*/ 0 h 50"/>
                  <a:gd name="T6" fmla="*/ 1 w 65"/>
                  <a:gd name="T7" fmla="*/ 0 h 50"/>
                  <a:gd name="T8" fmla="*/ 0 w 65"/>
                  <a:gd name="T9" fmla="*/ 0 h 50"/>
                  <a:gd name="T10" fmla="*/ 9 w 65"/>
                  <a:gd name="T11" fmla="*/ 7 h 50"/>
                  <a:gd name="T12" fmla="*/ 1 w 65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5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65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21" name="Freeform 2348"/>
              <p:cNvSpPr>
                <a:spLocks/>
              </p:cNvSpPr>
              <p:nvPr/>
            </p:nvSpPr>
            <p:spPr bwMode="auto">
              <a:xfrm>
                <a:off x="2705" y="1585"/>
                <a:ext cx="33" cy="25"/>
              </a:xfrm>
              <a:custGeom>
                <a:avLst/>
                <a:gdLst>
                  <a:gd name="T0" fmla="*/ 0 w 67"/>
                  <a:gd name="T1" fmla="*/ 0 h 50"/>
                  <a:gd name="T2" fmla="*/ 0 w 67"/>
                  <a:gd name="T3" fmla="*/ 0 h 50"/>
                  <a:gd name="T4" fmla="*/ 0 w 67"/>
                  <a:gd name="T5" fmla="*/ 0 h 50"/>
                  <a:gd name="T6" fmla="*/ 0 w 67"/>
                  <a:gd name="T7" fmla="*/ 0 h 50"/>
                  <a:gd name="T8" fmla="*/ 0 w 67"/>
                  <a:gd name="T9" fmla="*/ 0 h 50"/>
                  <a:gd name="T10" fmla="*/ 8 w 67"/>
                  <a:gd name="T11" fmla="*/ 7 h 50"/>
                  <a:gd name="T12" fmla="*/ 0 w 67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67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22" name="Freeform 2349"/>
              <p:cNvSpPr>
                <a:spLocks/>
              </p:cNvSpPr>
              <p:nvPr/>
            </p:nvSpPr>
            <p:spPr bwMode="auto">
              <a:xfrm>
                <a:off x="2703" y="1585"/>
                <a:ext cx="35" cy="25"/>
              </a:xfrm>
              <a:custGeom>
                <a:avLst/>
                <a:gdLst>
                  <a:gd name="T0" fmla="*/ 0 w 71"/>
                  <a:gd name="T1" fmla="*/ 0 h 50"/>
                  <a:gd name="T2" fmla="*/ 0 w 71"/>
                  <a:gd name="T3" fmla="*/ 0 h 50"/>
                  <a:gd name="T4" fmla="*/ 0 w 71"/>
                  <a:gd name="T5" fmla="*/ 0 h 50"/>
                  <a:gd name="T6" fmla="*/ 0 w 71"/>
                  <a:gd name="T7" fmla="*/ 0 h 50"/>
                  <a:gd name="T8" fmla="*/ 0 w 71"/>
                  <a:gd name="T9" fmla="*/ 0 h 50"/>
                  <a:gd name="T10" fmla="*/ 8 w 71"/>
                  <a:gd name="T11" fmla="*/ 7 h 50"/>
                  <a:gd name="T12" fmla="*/ 0 w 71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1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71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23" name="Freeform 2350"/>
              <p:cNvSpPr>
                <a:spLocks/>
              </p:cNvSpPr>
              <p:nvPr/>
            </p:nvSpPr>
            <p:spPr bwMode="auto">
              <a:xfrm>
                <a:off x="2701" y="1585"/>
                <a:ext cx="37" cy="25"/>
              </a:xfrm>
              <a:custGeom>
                <a:avLst/>
                <a:gdLst>
                  <a:gd name="T0" fmla="*/ 0 w 75"/>
                  <a:gd name="T1" fmla="*/ 0 h 50"/>
                  <a:gd name="T2" fmla="*/ 0 w 75"/>
                  <a:gd name="T3" fmla="*/ 0 h 50"/>
                  <a:gd name="T4" fmla="*/ 0 w 75"/>
                  <a:gd name="T5" fmla="*/ 0 h 50"/>
                  <a:gd name="T6" fmla="*/ 0 w 75"/>
                  <a:gd name="T7" fmla="*/ 0 h 50"/>
                  <a:gd name="T8" fmla="*/ 0 w 75"/>
                  <a:gd name="T9" fmla="*/ 0 h 50"/>
                  <a:gd name="T10" fmla="*/ 9 w 75"/>
                  <a:gd name="T11" fmla="*/ 7 h 50"/>
                  <a:gd name="T12" fmla="*/ 0 w 75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5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5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24" name="Freeform 2351"/>
              <p:cNvSpPr>
                <a:spLocks/>
              </p:cNvSpPr>
              <p:nvPr/>
            </p:nvSpPr>
            <p:spPr bwMode="auto">
              <a:xfrm>
                <a:off x="2699" y="1585"/>
                <a:ext cx="39" cy="25"/>
              </a:xfrm>
              <a:custGeom>
                <a:avLst/>
                <a:gdLst>
                  <a:gd name="T0" fmla="*/ 1 w 78"/>
                  <a:gd name="T1" fmla="*/ 0 h 50"/>
                  <a:gd name="T2" fmla="*/ 1 w 78"/>
                  <a:gd name="T3" fmla="*/ 0 h 50"/>
                  <a:gd name="T4" fmla="*/ 1 w 78"/>
                  <a:gd name="T5" fmla="*/ 0 h 50"/>
                  <a:gd name="T6" fmla="*/ 0 w 78"/>
                  <a:gd name="T7" fmla="*/ 0 h 50"/>
                  <a:gd name="T8" fmla="*/ 0 w 78"/>
                  <a:gd name="T9" fmla="*/ 0 h 50"/>
                  <a:gd name="T10" fmla="*/ 10 w 78"/>
                  <a:gd name="T11" fmla="*/ 7 h 50"/>
                  <a:gd name="T12" fmla="*/ 1 w 78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" h="50">
                    <a:moveTo>
                      <a:pt x="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78" y="5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25" name="Freeform 2352"/>
              <p:cNvSpPr>
                <a:spLocks/>
              </p:cNvSpPr>
              <p:nvPr/>
            </p:nvSpPr>
            <p:spPr bwMode="auto">
              <a:xfrm>
                <a:off x="2697" y="1585"/>
                <a:ext cx="41" cy="25"/>
              </a:xfrm>
              <a:custGeom>
                <a:avLst/>
                <a:gdLst>
                  <a:gd name="T0" fmla="*/ 1 w 82"/>
                  <a:gd name="T1" fmla="*/ 0 h 50"/>
                  <a:gd name="T2" fmla="*/ 1 w 82"/>
                  <a:gd name="T3" fmla="*/ 0 h 50"/>
                  <a:gd name="T4" fmla="*/ 1 w 82"/>
                  <a:gd name="T5" fmla="*/ 0 h 50"/>
                  <a:gd name="T6" fmla="*/ 0 w 82"/>
                  <a:gd name="T7" fmla="*/ 0 h 50"/>
                  <a:gd name="T8" fmla="*/ 0 w 82"/>
                  <a:gd name="T9" fmla="*/ 0 h 50"/>
                  <a:gd name="T10" fmla="*/ 11 w 82"/>
                  <a:gd name="T11" fmla="*/ 7 h 50"/>
                  <a:gd name="T12" fmla="*/ 1 w 8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82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26" name="Freeform 2353"/>
              <p:cNvSpPr>
                <a:spLocks/>
              </p:cNvSpPr>
              <p:nvPr/>
            </p:nvSpPr>
            <p:spPr bwMode="auto">
              <a:xfrm>
                <a:off x="2695" y="1585"/>
                <a:ext cx="43" cy="25"/>
              </a:xfrm>
              <a:custGeom>
                <a:avLst/>
                <a:gdLst>
                  <a:gd name="T0" fmla="*/ 1 w 86"/>
                  <a:gd name="T1" fmla="*/ 0 h 50"/>
                  <a:gd name="T2" fmla="*/ 1 w 86"/>
                  <a:gd name="T3" fmla="*/ 0 h 50"/>
                  <a:gd name="T4" fmla="*/ 1 w 86"/>
                  <a:gd name="T5" fmla="*/ 0 h 50"/>
                  <a:gd name="T6" fmla="*/ 0 w 86"/>
                  <a:gd name="T7" fmla="*/ 0 h 50"/>
                  <a:gd name="T8" fmla="*/ 0 w 86"/>
                  <a:gd name="T9" fmla="*/ 0 h 50"/>
                  <a:gd name="T10" fmla="*/ 11 w 86"/>
                  <a:gd name="T11" fmla="*/ 7 h 50"/>
                  <a:gd name="T12" fmla="*/ 1 w 86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86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27" name="Freeform 2354"/>
              <p:cNvSpPr>
                <a:spLocks/>
              </p:cNvSpPr>
              <p:nvPr/>
            </p:nvSpPr>
            <p:spPr bwMode="auto">
              <a:xfrm>
                <a:off x="2692" y="1586"/>
                <a:ext cx="46" cy="24"/>
              </a:xfrm>
              <a:custGeom>
                <a:avLst/>
                <a:gdLst>
                  <a:gd name="T0" fmla="*/ 1 w 92"/>
                  <a:gd name="T1" fmla="*/ 0 h 48"/>
                  <a:gd name="T2" fmla="*/ 1 w 92"/>
                  <a:gd name="T3" fmla="*/ 0 h 48"/>
                  <a:gd name="T4" fmla="*/ 1 w 92"/>
                  <a:gd name="T5" fmla="*/ 0 h 48"/>
                  <a:gd name="T6" fmla="*/ 1 w 92"/>
                  <a:gd name="T7" fmla="*/ 0 h 48"/>
                  <a:gd name="T8" fmla="*/ 0 w 92"/>
                  <a:gd name="T9" fmla="*/ 0 h 48"/>
                  <a:gd name="T10" fmla="*/ 12 w 92"/>
                  <a:gd name="T11" fmla="*/ 6 h 48"/>
                  <a:gd name="T12" fmla="*/ 1 w 92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2" h="48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2" y="4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28" name="Freeform 2355"/>
              <p:cNvSpPr>
                <a:spLocks/>
              </p:cNvSpPr>
              <p:nvPr/>
            </p:nvSpPr>
            <p:spPr bwMode="auto">
              <a:xfrm>
                <a:off x="2690" y="1586"/>
                <a:ext cx="48" cy="24"/>
              </a:xfrm>
              <a:custGeom>
                <a:avLst/>
                <a:gdLst>
                  <a:gd name="T0" fmla="*/ 1 w 96"/>
                  <a:gd name="T1" fmla="*/ 0 h 48"/>
                  <a:gd name="T2" fmla="*/ 1 w 96"/>
                  <a:gd name="T3" fmla="*/ 0 h 48"/>
                  <a:gd name="T4" fmla="*/ 1 w 96"/>
                  <a:gd name="T5" fmla="*/ 0 h 48"/>
                  <a:gd name="T6" fmla="*/ 1 w 96"/>
                  <a:gd name="T7" fmla="*/ 0 h 48"/>
                  <a:gd name="T8" fmla="*/ 0 w 96"/>
                  <a:gd name="T9" fmla="*/ 0 h 48"/>
                  <a:gd name="T10" fmla="*/ 12 w 96"/>
                  <a:gd name="T11" fmla="*/ 6 h 48"/>
                  <a:gd name="T12" fmla="*/ 1 w 96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6" h="48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6" y="4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29" name="Freeform 2356"/>
              <p:cNvSpPr>
                <a:spLocks/>
              </p:cNvSpPr>
              <p:nvPr/>
            </p:nvSpPr>
            <p:spPr bwMode="auto">
              <a:xfrm>
                <a:off x="2688" y="1586"/>
                <a:ext cx="50" cy="24"/>
              </a:xfrm>
              <a:custGeom>
                <a:avLst/>
                <a:gdLst>
                  <a:gd name="T0" fmla="*/ 1 w 100"/>
                  <a:gd name="T1" fmla="*/ 0 h 48"/>
                  <a:gd name="T2" fmla="*/ 1 w 100"/>
                  <a:gd name="T3" fmla="*/ 0 h 48"/>
                  <a:gd name="T4" fmla="*/ 1 w 100"/>
                  <a:gd name="T5" fmla="*/ 0 h 48"/>
                  <a:gd name="T6" fmla="*/ 0 w 100"/>
                  <a:gd name="T7" fmla="*/ 0 h 48"/>
                  <a:gd name="T8" fmla="*/ 0 w 100"/>
                  <a:gd name="T9" fmla="*/ 0 h 48"/>
                  <a:gd name="T10" fmla="*/ 13 w 100"/>
                  <a:gd name="T11" fmla="*/ 6 h 48"/>
                  <a:gd name="T12" fmla="*/ 1 w 100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0" h="48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00" y="4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30" name="Freeform 2357"/>
              <p:cNvSpPr>
                <a:spLocks/>
              </p:cNvSpPr>
              <p:nvPr/>
            </p:nvSpPr>
            <p:spPr bwMode="auto">
              <a:xfrm>
                <a:off x="2685" y="1586"/>
                <a:ext cx="53" cy="24"/>
              </a:xfrm>
              <a:custGeom>
                <a:avLst/>
                <a:gdLst>
                  <a:gd name="T0" fmla="*/ 1 w 105"/>
                  <a:gd name="T1" fmla="*/ 0 h 48"/>
                  <a:gd name="T2" fmla="*/ 1 w 105"/>
                  <a:gd name="T3" fmla="*/ 0 h 48"/>
                  <a:gd name="T4" fmla="*/ 1 w 105"/>
                  <a:gd name="T5" fmla="*/ 0 h 48"/>
                  <a:gd name="T6" fmla="*/ 1 w 105"/>
                  <a:gd name="T7" fmla="*/ 0 h 48"/>
                  <a:gd name="T8" fmla="*/ 0 w 105"/>
                  <a:gd name="T9" fmla="*/ 0 h 48"/>
                  <a:gd name="T10" fmla="*/ 14 w 105"/>
                  <a:gd name="T11" fmla="*/ 6 h 48"/>
                  <a:gd name="T12" fmla="*/ 1 w 105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5" h="48">
                    <a:moveTo>
                      <a:pt x="5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05" y="4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31" name="Freeform 2358"/>
              <p:cNvSpPr>
                <a:spLocks/>
              </p:cNvSpPr>
              <p:nvPr/>
            </p:nvSpPr>
            <p:spPr bwMode="auto">
              <a:xfrm>
                <a:off x="2682" y="1586"/>
                <a:ext cx="56" cy="24"/>
              </a:xfrm>
              <a:custGeom>
                <a:avLst/>
                <a:gdLst>
                  <a:gd name="T0" fmla="*/ 1 w 111"/>
                  <a:gd name="T1" fmla="*/ 0 h 48"/>
                  <a:gd name="T2" fmla="*/ 1 w 111"/>
                  <a:gd name="T3" fmla="*/ 0 h 48"/>
                  <a:gd name="T4" fmla="*/ 1 w 111"/>
                  <a:gd name="T5" fmla="*/ 0 h 48"/>
                  <a:gd name="T6" fmla="*/ 1 w 111"/>
                  <a:gd name="T7" fmla="*/ 0 h 48"/>
                  <a:gd name="T8" fmla="*/ 0 w 111"/>
                  <a:gd name="T9" fmla="*/ 0 h 48"/>
                  <a:gd name="T10" fmla="*/ 14 w 111"/>
                  <a:gd name="T11" fmla="*/ 6 h 48"/>
                  <a:gd name="T12" fmla="*/ 1 w 111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1" h="48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11" y="4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32" name="Freeform 2359"/>
              <p:cNvSpPr>
                <a:spLocks/>
              </p:cNvSpPr>
              <p:nvPr/>
            </p:nvSpPr>
            <p:spPr bwMode="auto">
              <a:xfrm>
                <a:off x="2681" y="1586"/>
                <a:ext cx="57" cy="24"/>
              </a:xfrm>
              <a:custGeom>
                <a:avLst/>
                <a:gdLst>
                  <a:gd name="T0" fmla="*/ 0 w 115"/>
                  <a:gd name="T1" fmla="*/ 0 h 48"/>
                  <a:gd name="T2" fmla="*/ 0 w 115"/>
                  <a:gd name="T3" fmla="*/ 0 h 48"/>
                  <a:gd name="T4" fmla="*/ 0 w 115"/>
                  <a:gd name="T5" fmla="*/ 0 h 48"/>
                  <a:gd name="T6" fmla="*/ 0 w 115"/>
                  <a:gd name="T7" fmla="*/ 0 h 48"/>
                  <a:gd name="T8" fmla="*/ 0 w 115"/>
                  <a:gd name="T9" fmla="*/ 0 h 48"/>
                  <a:gd name="T10" fmla="*/ 14 w 115"/>
                  <a:gd name="T11" fmla="*/ 6 h 48"/>
                  <a:gd name="T12" fmla="*/ 0 w 115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5" h="48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15" y="4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33" name="Freeform 2360"/>
              <p:cNvSpPr>
                <a:spLocks/>
              </p:cNvSpPr>
              <p:nvPr/>
            </p:nvSpPr>
            <p:spPr bwMode="auto">
              <a:xfrm>
                <a:off x="2678" y="1586"/>
                <a:ext cx="60" cy="24"/>
              </a:xfrm>
              <a:custGeom>
                <a:avLst/>
                <a:gdLst>
                  <a:gd name="T0" fmla="*/ 0 w 121"/>
                  <a:gd name="T1" fmla="*/ 0 h 48"/>
                  <a:gd name="T2" fmla="*/ 0 w 121"/>
                  <a:gd name="T3" fmla="*/ 0 h 48"/>
                  <a:gd name="T4" fmla="*/ 0 w 121"/>
                  <a:gd name="T5" fmla="*/ 0 h 48"/>
                  <a:gd name="T6" fmla="*/ 0 w 121"/>
                  <a:gd name="T7" fmla="*/ 0 h 48"/>
                  <a:gd name="T8" fmla="*/ 0 w 121"/>
                  <a:gd name="T9" fmla="*/ 0 h 48"/>
                  <a:gd name="T10" fmla="*/ 15 w 121"/>
                  <a:gd name="T11" fmla="*/ 6 h 48"/>
                  <a:gd name="T12" fmla="*/ 0 w 121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1" h="48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21" y="4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34" name="Freeform 2361"/>
              <p:cNvSpPr>
                <a:spLocks/>
              </p:cNvSpPr>
              <p:nvPr/>
            </p:nvSpPr>
            <p:spPr bwMode="auto">
              <a:xfrm>
                <a:off x="2675" y="1586"/>
                <a:ext cx="63" cy="24"/>
              </a:xfrm>
              <a:custGeom>
                <a:avLst/>
                <a:gdLst>
                  <a:gd name="T0" fmla="*/ 1 w 126"/>
                  <a:gd name="T1" fmla="*/ 0 h 48"/>
                  <a:gd name="T2" fmla="*/ 1 w 126"/>
                  <a:gd name="T3" fmla="*/ 0 h 48"/>
                  <a:gd name="T4" fmla="*/ 1 w 126"/>
                  <a:gd name="T5" fmla="*/ 0 h 48"/>
                  <a:gd name="T6" fmla="*/ 1 w 126"/>
                  <a:gd name="T7" fmla="*/ 0 h 48"/>
                  <a:gd name="T8" fmla="*/ 0 w 126"/>
                  <a:gd name="T9" fmla="*/ 0 h 48"/>
                  <a:gd name="T10" fmla="*/ 16 w 126"/>
                  <a:gd name="T11" fmla="*/ 6 h 48"/>
                  <a:gd name="T12" fmla="*/ 1 w 126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" h="48">
                    <a:moveTo>
                      <a:pt x="5" y="0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26" y="4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35" name="Freeform 2362"/>
              <p:cNvSpPr>
                <a:spLocks/>
              </p:cNvSpPr>
              <p:nvPr/>
            </p:nvSpPr>
            <p:spPr bwMode="auto">
              <a:xfrm>
                <a:off x="2672" y="1586"/>
                <a:ext cx="66" cy="24"/>
              </a:xfrm>
              <a:custGeom>
                <a:avLst/>
                <a:gdLst>
                  <a:gd name="T0" fmla="*/ 1 w 132"/>
                  <a:gd name="T1" fmla="*/ 0 h 48"/>
                  <a:gd name="T2" fmla="*/ 1 w 132"/>
                  <a:gd name="T3" fmla="*/ 0 h 48"/>
                  <a:gd name="T4" fmla="*/ 1 w 132"/>
                  <a:gd name="T5" fmla="*/ 0 h 48"/>
                  <a:gd name="T6" fmla="*/ 1 w 132"/>
                  <a:gd name="T7" fmla="*/ 0 h 48"/>
                  <a:gd name="T8" fmla="*/ 0 w 132"/>
                  <a:gd name="T9" fmla="*/ 0 h 48"/>
                  <a:gd name="T10" fmla="*/ 17 w 132"/>
                  <a:gd name="T11" fmla="*/ 6 h 48"/>
                  <a:gd name="T12" fmla="*/ 1 w 132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2" h="48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32" y="4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36" name="Freeform 2363"/>
              <p:cNvSpPr>
                <a:spLocks/>
              </p:cNvSpPr>
              <p:nvPr/>
            </p:nvSpPr>
            <p:spPr bwMode="auto">
              <a:xfrm>
                <a:off x="2668" y="1586"/>
                <a:ext cx="70" cy="24"/>
              </a:xfrm>
              <a:custGeom>
                <a:avLst/>
                <a:gdLst>
                  <a:gd name="T0" fmla="*/ 1 w 140"/>
                  <a:gd name="T1" fmla="*/ 0 h 48"/>
                  <a:gd name="T2" fmla="*/ 1 w 140"/>
                  <a:gd name="T3" fmla="*/ 0 h 48"/>
                  <a:gd name="T4" fmla="*/ 1 w 140"/>
                  <a:gd name="T5" fmla="*/ 0 h 48"/>
                  <a:gd name="T6" fmla="*/ 1 w 140"/>
                  <a:gd name="T7" fmla="*/ 0 h 48"/>
                  <a:gd name="T8" fmla="*/ 1 w 140"/>
                  <a:gd name="T9" fmla="*/ 0 h 48"/>
                  <a:gd name="T10" fmla="*/ 1 w 140"/>
                  <a:gd name="T11" fmla="*/ 0 h 48"/>
                  <a:gd name="T12" fmla="*/ 1 w 140"/>
                  <a:gd name="T13" fmla="*/ 0 h 48"/>
                  <a:gd name="T14" fmla="*/ 1 w 140"/>
                  <a:gd name="T15" fmla="*/ 0 h 48"/>
                  <a:gd name="T16" fmla="*/ 0 w 140"/>
                  <a:gd name="T17" fmla="*/ 0 h 48"/>
                  <a:gd name="T18" fmla="*/ 18 w 140"/>
                  <a:gd name="T19" fmla="*/ 6 h 48"/>
                  <a:gd name="T20" fmla="*/ 1 w 140"/>
                  <a:gd name="T21" fmla="*/ 0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0" h="48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40" y="4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37" name="Freeform 2364"/>
              <p:cNvSpPr>
                <a:spLocks/>
              </p:cNvSpPr>
              <p:nvPr/>
            </p:nvSpPr>
            <p:spPr bwMode="auto">
              <a:xfrm>
                <a:off x="2665" y="1586"/>
                <a:ext cx="73" cy="24"/>
              </a:xfrm>
              <a:custGeom>
                <a:avLst/>
                <a:gdLst>
                  <a:gd name="T0" fmla="*/ 1 w 146"/>
                  <a:gd name="T1" fmla="*/ 0 h 48"/>
                  <a:gd name="T2" fmla="*/ 1 w 146"/>
                  <a:gd name="T3" fmla="*/ 1 h 48"/>
                  <a:gd name="T4" fmla="*/ 1 w 146"/>
                  <a:gd name="T5" fmla="*/ 1 h 48"/>
                  <a:gd name="T6" fmla="*/ 1 w 146"/>
                  <a:gd name="T7" fmla="*/ 1 h 48"/>
                  <a:gd name="T8" fmla="*/ 0 w 146"/>
                  <a:gd name="T9" fmla="*/ 1 h 48"/>
                  <a:gd name="T10" fmla="*/ 19 w 146"/>
                  <a:gd name="T11" fmla="*/ 6 h 48"/>
                  <a:gd name="T12" fmla="*/ 1 w 146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6" h="48">
                    <a:moveTo>
                      <a:pt x="6" y="0"/>
                    </a:move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146" y="4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38" name="Freeform 2365"/>
              <p:cNvSpPr>
                <a:spLocks/>
              </p:cNvSpPr>
              <p:nvPr/>
            </p:nvSpPr>
            <p:spPr bwMode="auto">
              <a:xfrm>
                <a:off x="2661" y="1586"/>
                <a:ext cx="77" cy="24"/>
              </a:xfrm>
              <a:custGeom>
                <a:avLst/>
                <a:gdLst>
                  <a:gd name="T0" fmla="*/ 1 w 153"/>
                  <a:gd name="T1" fmla="*/ 0 h 48"/>
                  <a:gd name="T2" fmla="*/ 1 w 153"/>
                  <a:gd name="T3" fmla="*/ 1 h 48"/>
                  <a:gd name="T4" fmla="*/ 1 w 153"/>
                  <a:gd name="T5" fmla="*/ 1 h 48"/>
                  <a:gd name="T6" fmla="*/ 1 w 153"/>
                  <a:gd name="T7" fmla="*/ 1 h 48"/>
                  <a:gd name="T8" fmla="*/ 0 w 153"/>
                  <a:gd name="T9" fmla="*/ 1 h 48"/>
                  <a:gd name="T10" fmla="*/ 20 w 153"/>
                  <a:gd name="T11" fmla="*/ 6 h 48"/>
                  <a:gd name="T12" fmla="*/ 1 w 153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3" h="48">
                    <a:moveTo>
                      <a:pt x="7" y="0"/>
                    </a:move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153" y="4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39" name="Freeform 2366"/>
              <p:cNvSpPr>
                <a:spLocks/>
              </p:cNvSpPr>
              <p:nvPr/>
            </p:nvSpPr>
            <p:spPr bwMode="auto">
              <a:xfrm>
                <a:off x="2657" y="1586"/>
                <a:ext cx="81" cy="24"/>
              </a:xfrm>
              <a:custGeom>
                <a:avLst/>
                <a:gdLst>
                  <a:gd name="T0" fmla="*/ 1 w 161"/>
                  <a:gd name="T1" fmla="*/ 0 h 48"/>
                  <a:gd name="T2" fmla="*/ 1 w 161"/>
                  <a:gd name="T3" fmla="*/ 0 h 48"/>
                  <a:gd name="T4" fmla="*/ 1 w 161"/>
                  <a:gd name="T5" fmla="*/ 1 h 48"/>
                  <a:gd name="T6" fmla="*/ 1 w 161"/>
                  <a:gd name="T7" fmla="*/ 1 h 48"/>
                  <a:gd name="T8" fmla="*/ 1 w 161"/>
                  <a:gd name="T9" fmla="*/ 1 h 48"/>
                  <a:gd name="T10" fmla="*/ 1 w 161"/>
                  <a:gd name="T11" fmla="*/ 1 h 48"/>
                  <a:gd name="T12" fmla="*/ 1 w 161"/>
                  <a:gd name="T13" fmla="*/ 1 h 48"/>
                  <a:gd name="T14" fmla="*/ 1 w 161"/>
                  <a:gd name="T15" fmla="*/ 1 h 48"/>
                  <a:gd name="T16" fmla="*/ 0 w 161"/>
                  <a:gd name="T17" fmla="*/ 1 h 48"/>
                  <a:gd name="T18" fmla="*/ 21 w 161"/>
                  <a:gd name="T19" fmla="*/ 6 h 48"/>
                  <a:gd name="T20" fmla="*/ 1 w 161"/>
                  <a:gd name="T21" fmla="*/ 0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1" h="48">
                    <a:moveTo>
                      <a:pt x="8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161" y="4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40" name="Freeform 2367"/>
              <p:cNvSpPr>
                <a:spLocks/>
              </p:cNvSpPr>
              <p:nvPr/>
            </p:nvSpPr>
            <p:spPr bwMode="auto">
              <a:xfrm>
                <a:off x="2655" y="1587"/>
                <a:ext cx="83" cy="23"/>
              </a:xfrm>
              <a:custGeom>
                <a:avLst/>
                <a:gdLst>
                  <a:gd name="T0" fmla="*/ 1 w 167"/>
                  <a:gd name="T1" fmla="*/ 0 h 46"/>
                  <a:gd name="T2" fmla="*/ 0 w 167"/>
                  <a:gd name="T3" fmla="*/ 0 h 46"/>
                  <a:gd name="T4" fmla="*/ 0 w 167"/>
                  <a:gd name="T5" fmla="*/ 0 h 46"/>
                  <a:gd name="T6" fmla="*/ 0 w 167"/>
                  <a:gd name="T7" fmla="*/ 0 h 46"/>
                  <a:gd name="T8" fmla="*/ 0 w 167"/>
                  <a:gd name="T9" fmla="*/ 0 h 46"/>
                  <a:gd name="T10" fmla="*/ 0 w 167"/>
                  <a:gd name="T11" fmla="*/ 0 h 46"/>
                  <a:gd name="T12" fmla="*/ 0 w 167"/>
                  <a:gd name="T13" fmla="*/ 0 h 46"/>
                  <a:gd name="T14" fmla="*/ 0 w 167"/>
                  <a:gd name="T15" fmla="*/ 0 h 46"/>
                  <a:gd name="T16" fmla="*/ 0 w 167"/>
                  <a:gd name="T17" fmla="*/ 0 h 46"/>
                  <a:gd name="T18" fmla="*/ 20 w 167"/>
                  <a:gd name="T19" fmla="*/ 6 h 46"/>
                  <a:gd name="T20" fmla="*/ 1 w 167"/>
                  <a:gd name="T21" fmla="*/ 0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7" h="46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67" y="4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41" name="Freeform 2368"/>
              <p:cNvSpPr>
                <a:spLocks/>
              </p:cNvSpPr>
              <p:nvPr/>
            </p:nvSpPr>
            <p:spPr bwMode="auto">
              <a:xfrm>
                <a:off x="2650" y="1587"/>
                <a:ext cx="88" cy="23"/>
              </a:xfrm>
              <a:custGeom>
                <a:avLst/>
                <a:gdLst>
                  <a:gd name="T0" fmla="*/ 2 w 176"/>
                  <a:gd name="T1" fmla="*/ 0 h 46"/>
                  <a:gd name="T2" fmla="*/ 1 w 176"/>
                  <a:gd name="T3" fmla="*/ 0 h 46"/>
                  <a:gd name="T4" fmla="*/ 1 w 176"/>
                  <a:gd name="T5" fmla="*/ 0 h 46"/>
                  <a:gd name="T6" fmla="*/ 1 w 176"/>
                  <a:gd name="T7" fmla="*/ 0 h 46"/>
                  <a:gd name="T8" fmla="*/ 1 w 176"/>
                  <a:gd name="T9" fmla="*/ 0 h 46"/>
                  <a:gd name="T10" fmla="*/ 1 w 176"/>
                  <a:gd name="T11" fmla="*/ 0 h 46"/>
                  <a:gd name="T12" fmla="*/ 1 w 176"/>
                  <a:gd name="T13" fmla="*/ 0 h 46"/>
                  <a:gd name="T14" fmla="*/ 1 w 176"/>
                  <a:gd name="T15" fmla="*/ 0 h 46"/>
                  <a:gd name="T16" fmla="*/ 0 w 176"/>
                  <a:gd name="T17" fmla="*/ 0 h 46"/>
                  <a:gd name="T18" fmla="*/ 22 w 176"/>
                  <a:gd name="T19" fmla="*/ 6 h 46"/>
                  <a:gd name="T20" fmla="*/ 2 w 176"/>
                  <a:gd name="T21" fmla="*/ 0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6" h="46">
                    <a:moveTo>
                      <a:pt x="9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76" y="4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42" name="Freeform 2369"/>
              <p:cNvSpPr>
                <a:spLocks/>
              </p:cNvSpPr>
              <p:nvPr/>
            </p:nvSpPr>
            <p:spPr bwMode="auto">
              <a:xfrm>
                <a:off x="2645" y="1587"/>
                <a:ext cx="93" cy="23"/>
              </a:xfrm>
              <a:custGeom>
                <a:avLst/>
                <a:gdLst>
                  <a:gd name="T0" fmla="*/ 2 w 186"/>
                  <a:gd name="T1" fmla="*/ 0 h 46"/>
                  <a:gd name="T2" fmla="*/ 2 w 186"/>
                  <a:gd name="T3" fmla="*/ 0 h 46"/>
                  <a:gd name="T4" fmla="*/ 1 w 186"/>
                  <a:gd name="T5" fmla="*/ 0 h 46"/>
                  <a:gd name="T6" fmla="*/ 1 w 186"/>
                  <a:gd name="T7" fmla="*/ 0 h 46"/>
                  <a:gd name="T8" fmla="*/ 1 w 186"/>
                  <a:gd name="T9" fmla="*/ 0 h 46"/>
                  <a:gd name="T10" fmla="*/ 1 w 186"/>
                  <a:gd name="T11" fmla="*/ 0 h 46"/>
                  <a:gd name="T12" fmla="*/ 1 w 186"/>
                  <a:gd name="T13" fmla="*/ 1 h 46"/>
                  <a:gd name="T14" fmla="*/ 1 w 186"/>
                  <a:gd name="T15" fmla="*/ 1 h 46"/>
                  <a:gd name="T16" fmla="*/ 0 w 186"/>
                  <a:gd name="T17" fmla="*/ 1 h 46"/>
                  <a:gd name="T18" fmla="*/ 24 w 186"/>
                  <a:gd name="T19" fmla="*/ 6 h 46"/>
                  <a:gd name="T20" fmla="*/ 2 w 186"/>
                  <a:gd name="T21" fmla="*/ 0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6" h="46">
                    <a:moveTo>
                      <a:pt x="10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186" y="4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43" name="Freeform 2370"/>
              <p:cNvSpPr>
                <a:spLocks/>
              </p:cNvSpPr>
              <p:nvPr/>
            </p:nvSpPr>
            <p:spPr bwMode="auto">
              <a:xfrm>
                <a:off x="2640" y="1587"/>
                <a:ext cx="98" cy="23"/>
              </a:xfrm>
              <a:custGeom>
                <a:avLst/>
                <a:gdLst>
                  <a:gd name="T0" fmla="*/ 2 w 196"/>
                  <a:gd name="T1" fmla="*/ 0 h 46"/>
                  <a:gd name="T2" fmla="*/ 2 w 196"/>
                  <a:gd name="T3" fmla="*/ 0 h 46"/>
                  <a:gd name="T4" fmla="*/ 1 w 196"/>
                  <a:gd name="T5" fmla="*/ 0 h 46"/>
                  <a:gd name="T6" fmla="*/ 1 w 196"/>
                  <a:gd name="T7" fmla="*/ 0 h 46"/>
                  <a:gd name="T8" fmla="*/ 1 w 196"/>
                  <a:gd name="T9" fmla="*/ 0 h 46"/>
                  <a:gd name="T10" fmla="*/ 1 w 196"/>
                  <a:gd name="T11" fmla="*/ 0 h 46"/>
                  <a:gd name="T12" fmla="*/ 1 w 196"/>
                  <a:gd name="T13" fmla="*/ 1 h 46"/>
                  <a:gd name="T14" fmla="*/ 1 w 196"/>
                  <a:gd name="T15" fmla="*/ 1 h 46"/>
                  <a:gd name="T16" fmla="*/ 0 w 196"/>
                  <a:gd name="T17" fmla="*/ 1 h 46"/>
                  <a:gd name="T18" fmla="*/ 25 w 196"/>
                  <a:gd name="T19" fmla="*/ 6 h 46"/>
                  <a:gd name="T20" fmla="*/ 2 w 196"/>
                  <a:gd name="T21" fmla="*/ 0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6" h="46">
                    <a:moveTo>
                      <a:pt x="10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196" y="4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44" name="Freeform 2371"/>
              <p:cNvSpPr>
                <a:spLocks/>
              </p:cNvSpPr>
              <p:nvPr/>
            </p:nvSpPr>
            <p:spPr bwMode="auto">
              <a:xfrm>
                <a:off x="2635" y="1588"/>
                <a:ext cx="103" cy="22"/>
              </a:xfrm>
              <a:custGeom>
                <a:avLst/>
                <a:gdLst>
                  <a:gd name="T0" fmla="*/ 2 w 205"/>
                  <a:gd name="T1" fmla="*/ 0 h 44"/>
                  <a:gd name="T2" fmla="*/ 2 w 205"/>
                  <a:gd name="T3" fmla="*/ 0 h 44"/>
                  <a:gd name="T4" fmla="*/ 1 w 205"/>
                  <a:gd name="T5" fmla="*/ 0 h 44"/>
                  <a:gd name="T6" fmla="*/ 1 w 205"/>
                  <a:gd name="T7" fmla="*/ 0 h 44"/>
                  <a:gd name="T8" fmla="*/ 1 w 205"/>
                  <a:gd name="T9" fmla="*/ 0 h 44"/>
                  <a:gd name="T10" fmla="*/ 1 w 205"/>
                  <a:gd name="T11" fmla="*/ 0 h 44"/>
                  <a:gd name="T12" fmla="*/ 1 w 205"/>
                  <a:gd name="T13" fmla="*/ 0 h 44"/>
                  <a:gd name="T14" fmla="*/ 1 w 205"/>
                  <a:gd name="T15" fmla="*/ 0 h 44"/>
                  <a:gd name="T16" fmla="*/ 0 w 205"/>
                  <a:gd name="T17" fmla="*/ 0 h 44"/>
                  <a:gd name="T18" fmla="*/ 26 w 205"/>
                  <a:gd name="T19" fmla="*/ 6 h 44"/>
                  <a:gd name="T20" fmla="*/ 2 w 205"/>
                  <a:gd name="T21" fmla="*/ 0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5" h="44">
                    <a:moveTo>
                      <a:pt x="11" y="0"/>
                    </a:move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05" y="4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45" name="Freeform 2372"/>
              <p:cNvSpPr>
                <a:spLocks/>
              </p:cNvSpPr>
              <p:nvPr/>
            </p:nvSpPr>
            <p:spPr bwMode="auto">
              <a:xfrm>
                <a:off x="2631" y="1588"/>
                <a:ext cx="107" cy="22"/>
              </a:xfrm>
              <a:custGeom>
                <a:avLst/>
                <a:gdLst>
                  <a:gd name="T0" fmla="*/ 1 w 215"/>
                  <a:gd name="T1" fmla="*/ 0 h 44"/>
                  <a:gd name="T2" fmla="*/ 1 w 215"/>
                  <a:gd name="T3" fmla="*/ 0 h 44"/>
                  <a:gd name="T4" fmla="*/ 1 w 215"/>
                  <a:gd name="T5" fmla="*/ 0 h 44"/>
                  <a:gd name="T6" fmla="*/ 0 w 215"/>
                  <a:gd name="T7" fmla="*/ 0 h 44"/>
                  <a:gd name="T8" fmla="*/ 0 w 215"/>
                  <a:gd name="T9" fmla="*/ 0 h 44"/>
                  <a:gd name="T10" fmla="*/ 0 w 215"/>
                  <a:gd name="T11" fmla="*/ 0 h 44"/>
                  <a:gd name="T12" fmla="*/ 0 w 215"/>
                  <a:gd name="T13" fmla="*/ 0 h 44"/>
                  <a:gd name="T14" fmla="*/ 0 w 215"/>
                  <a:gd name="T15" fmla="*/ 0 h 44"/>
                  <a:gd name="T16" fmla="*/ 0 w 215"/>
                  <a:gd name="T17" fmla="*/ 1 h 44"/>
                  <a:gd name="T18" fmla="*/ 26 w 215"/>
                  <a:gd name="T19" fmla="*/ 6 h 44"/>
                  <a:gd name="T20" fmla="*/ 1 w 215"/>
                  <a:gd name="T21" fmla="*/ 0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44">
                    <a:moveTo>
                      <a:pt x="12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15" y="4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46" name="Freeform 2373"/>
              <p:cNvSpPr>
                <a:spLocks/>
              </p:cNvSpPr>
              <p:nvPr/>
            </p:nvSpPr>
            <p:spPr bwMode="auto">
              <a:xfrm>
                <a:off x="2625" y="1589"/>
                <a:ext cx="113" cy="21"/>
              </a:xfrm>
              <a:custGeom>
                <a:avLst/>
                <a:gdLst>
                  <a:gd name="T0" fmla="*/ 2 w 226"/>
                  <a:gd name="T1" fmla="*/ 0 h 42"/>
                  <a:gd name="T2" fmla="*/ 2 w 226"/>
                  <a:gd name="T3" fmla="*/ 0 h 42"/>
                  <a:gd name="T4" fmla="*/ 1 w 226"/>
                  <a:gd name="T5" fmla="*/ 0 h 42"/>
                  <a:gd name="T6" fmla="*/ 1 w 226"/>
                  <a:gd name="T7" fmla="*/ 0 h 42"/>
                  <a:gd name="T8" fmla="*/ 1 w 226"/>
                  <a:gd name="T9" fmla="*/ 0 h 42"/>
                  <a:gd name="T10" fmla="*/ 1 w 226"/>
                  <a:gd name="T11" fmla="*/ 0 h 42"/>
                  <a:gd name="T12" fmla="*/ 1 w 226"/>
                  <a:gd name="T13" fmla="*/ 0 h 42"/>
                  <a:gd name="T14" fmla="*/ 1 w 226"/>
                  <a:gd name="T15" fmla="*/ 0 h 42"/>
                  <a:gd name="T16" fmla="*/ 0 w 226"/>
                  <a:gd name="T17" fmla="*/ 0 h 42"/>
                  <a:gd name="T18" fmla="*/ 29 w 226"/>
                  <a:gd name="T19" fmla="*/ 6 h 42"/>
                  <a:gd name="T20" fmla="*/ 2 w 226"/>
                  <a:gd name="T21" fmla="*/ 0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6" h="42">
                    <a:moveTo>
                      <a:pt x="11" y="0"/>
                    </a:move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26" y="4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47" name="Freeform 2374"/>
              <p:cNvSpPr>
                <a:spLocks/>
              </p:cNvSpPr>
              <p:nvPr/>
            </p:nvSpPr>
            <p:spPr bwMode="auto">
              <a:xfrm>
                <a:off x="2619" y="1589"/>
                <a:ext cx="119" cy="21"/>
              </a:xfrm>
              <a:custGeom>
                <a:avLst/>
                <a:gdLst>
                  <a:gd name="T0" fmla="*/ 2 w 238"/>
                  <a:gd name="T1" fmla="*/ 0 h 42"/>
                  <a:gd name="T2" fmla="*/ 2 w 238"/>
                  <a:gd name="T3" fmla="*/ 0 h 42"/>
                  <a:gd name="T4" fmla="*/ 2 w 238"/>
                  <a:gd name="T5" fmla="*/ 0 h 42"/>
                  <a:gd name="T6" fmla="*/ 1 w 238"/>
                  <a:gd name="T7" fmla="*/ 0 h 42"/>
                  <a:gd name="T8" fmla="*/ 1 w 238"/>
                  <a:gd name="T9" fmla="*/ 0 h 42"/>
                  <a:gd name="T10" fmla="*/ 1 w 238"/>
                  <a:gd name="T11" fmla="*/ 0 h 42"/>
                  <a:gd name="T12" fmla="*/ 1 w 238"/>
                  <a:gd name="T13" fmla="*/ 0 h 42"/>
                  <a:gd name="T14" fmla="*/ 1 w 238"/>
                  <a:gd name="T15" fmla="*/ 0 h 42"/>
                  <a:gd name="T16" fmla="*/ 0 w 238"/>
                  <a:gd name="T17" fmla="*/ 0 h 42"/>
                  <a:gd name="T18" fmla="*/ 30 w 238"/>
                  <a:gd name="T19" fmla="*/ 6 h 42"/>
                  <a:gd name="T20" fmla="*/ 2 w 238"/>
                  <a:gd name="T21" fmla="*/ 0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8" h="42">
                    <a:moveTo>
                      <a:pt x="12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38" y="4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48" name="Freeform 2375"/>
              <p:cNvSpPr>
                <a:spLocks/>
              </p:cNvSpPr>
              <p:nvPr/>
            </p:nvSpPr>
            <p:spPr bwMode="auto">
              <a:xfrm>
                <a:off x="2612" y="1589"/>
                <a:ext cx="126" cy="21"/>
              </a:xfrm>
              <a:custGeom>
                <a:avLst/>
                <a:gdLst>
                  <a:gd name="T0" fmla="*/ 2 w 251"/>
                  <a:gd name="T1" fmla="*/ 0 h 42"/>
                  <a:gd name="T2" fmla="*/ 2 w 251"/>
                  <a:gd name="T3" fmla="*/ 0 h 42"/>
                  <a:gd name="T4" fmla="*/ 2 w 251"/>
                  <a:gd name="T5" fmla="*/ 1 h 42"/>
                  <a:gd name="T6" fmla="*/ 1 w 251"/>
                  <a:gd name="T7" fmla="*/ 1 h 42"/>
                  <a:gd name="T8" fmla="*/ 1 w 251"/>
                  <a:gd name="T9" fmla="*/ 1 h 42"/>
                  <a:gd name="T10" fmla="*/ 1 w 251"/>
                  <a:gd name="T11" fmla="*/ 1 h 42"/>
                  <a:gd name="T12" fmla="*/ 1 w 251"/>
                  <a:gd name="T13" fmla="*/ 1 h 42"/>
                  <a:gd name="T14" fmla="*/ 1 w 251"/>
                  <a:gd name="T15" fmla="*/ 1 h 42"/>
                  <a:gd name="T16" fmla="*/ 0 w 251"/>
                  <a:gd name="T17" fmla="*/ 1 h 42"/>
                  <a:gd name="T18" fmla="*/ 32 w 251"/>
                  <a:gd name="T19" fmla="*/ 6 h 42"/>
                  <a:gd name="T20" fmla="*/ 2 w 251"/>
                  <a:gd name="T21" fmla="*/ 0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1" h="42">
                    <a:moveTo>
                      <a:pt x="13" y="0"/>
                    </a:moveTo>
                    <a:lnTo>
                      <a:pt x="11" y="0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251" y="4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49" name="Freeform 2376"/>
              <p:cNvSpPr>
                <a:spLocks/>
              </p:cNvSpPr>
              <p:nvPr/>
            </p:nvSpPr>
            <p:spPr bwMode="auto">
              <a:xfrm>
                <a:off x="2606" y="1590"/>
                <a:ext cx="132" cy="20"/>
              </a:xfrm>
              <a:custGeom>
                <a:avLst/>
                <a:gdLst>
                  <a:gd name="T0" fmla="*/ 1 w 265"/>
                  <a:gd name="T1" fmla="*/ 0 h 41"/>
                  <a:gd name="T2" fmla="*/ 1 w 265"/>
                  <a:gd name="T3" fmla="*/ 0 h 41"/>
                  <a:gd name="T4" fmla="*/ 1 w 265"/>
                  <a:gd name="T5" fmla="*/ 0 h 41"/>
                  <a:gd name="T6" fmla="*/ 1 w 265"/>
                  <a:gd name="T7" fmla="*/ 0 h 41"/>
                  <a:gd name="T8" fmla="*/ 0 w 265"/>
                  <a:gd name="T9" fmla="*/ 0 h 41"/>
                  <a:gd name="T10" fmla="*/ 0 w 265"/>
                  <a:gd name="T11" fmla="*/ 0 h 41"/>
                  <a:gd name="T12" fmla="*/ 0 w 265"/>
                  <a:gd name="T13" fmla="*/ 0 h 41"/>
                  <a:gd name="T14" fmla="*/ 0 w 265"/>
                  <a:gd name="T15" fmla="*/ 0 h 41"/>
                  <a:gd name="T16" fmla="*/ 0 w 265"/>
                  <a:gd name="T17" fmla="*/ 0 h 41"/>
                  <a:gd name="T18" fmla="*/ 33 w 265"/>
                  <a:gd name="T19" fmla="*/ 5 h 41"/>
                  <a:gd name="T20" fmla="*/ 1 w 265"/>
                  <a:gd name="T21" fmla="*/ 0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5" h="41">
                    <a:moveTo>
                      <a:pt x="14" y="0"/>
                    </a:move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5" y="4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50" name="Freeform 2377"/>
              <p:cNvSpPr>
                <a:spLocks/>
              </p:cNvSpPr>
              <p:nvPr/>
            </p:nvSpPr>
            <p:spPr bwMode="auto">
              <a:xfrm>
                <a:off x="2599" y="1591"/>
                <a:ext cx="139" cy="19"/>
              </a:xfrm>
              <a:custGeom>
                <a:avLst/>
                <a:gdLst>
                  <a:gd name="T0" fmla="*/ 2 w 278"/>
                  <a:gd name="T1" fmla="*/ 0 h 39"/>
                  <a:gd name="T2" fmla="*/ 2 w 278"/>
                  <a:gd name="T3" fmla="*/ 0 h 39"/>
                  <a:gd name="T4" fmla="*/ 2 w 278"/>
                  <a:gd name="T5" fmla="*/ 0 h 39"/>
                  <a:gd name="T6" fmla="*/ 1 w 278"/>
                  <a:gd name="T7" fmla="*/ 0 h 39"/>
                  <a:gd name="T8" fmla="*/ 1 w 278"/>
                  <a:gd name="T9" fmla="*/ 0 h 39"/>
                  <a:gd name="T10" fmla="*/ 1 w 278"/>
                  <a:gd name="T11" fmla="*/ 0 h 39"/>
                  <a:gd name="T12" fmla="*/ 1 w 278"/>
                  <a:gd name="T13" fmla="*/ 0 h 39"/>
                  <a:gd name="T14" fmla="*/ 1 w 278"/>
                  <a:gd name="T15" fmla="*/ 0 h 39"/>
                  <a:gd name="T16" fmla="*/ 0 w 278"/>
                  <a:gd name="T17" fmla="*/ 0 h 39"/>
                  <a:gd name="T18" fmla="*/ 35 w 278"/>
                  <a:gd name="T19" fmla="*/ 4 h 39"/>
                  <a:gd name="T20" fmla="*/ 2 w 278"/>
                  <a:gd name="T21" fmla="*/ 0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78" h="39">
                    <a:moveTo>
                      <a:pt x="13" y="0"/>
                    </a:move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78" y="3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51" name="Freeform 2378"/>
              <p:cNvSpPr>
                <a:spLocks/>
              </p:cNvSpPr>
              <p:nvPr/>
            </p:nvSpPr>
            <p:spPr bwMode="auto">
              <a:xfrm>
                <a:off x="2591" y="1591"/>
                <a:ext cx="147" cy="19"/>
              </a:xfrm>
              <a:custGeom>
                <a:avLst/>
                <a:gdLst>
                  <a:gd name="T0" fmla="*/ 2 w 294"/>
                  <a:gd name="T1" fmla="*/ 0 h 39"/>
                  <a:gd name="T2" fmla="*/ 2 w 294"/>
                  <a:gd name="T3" fmla="*/ 0 h 39"/>
                  <a:gd name="T4" fmla="*/ 2 w 294"/>
                  <a:gd name="T5" fmla="*/ 0 h 39"/>
                  <a:gd name="T6" fmla="*/ 2 w 294"/>
                  <a:gd name="T7" fmla="*/ 0 h 39"/>
                  <a:gd name="T8" fmla="*/ 1 w 294"/>
                  <a:gd name="T9" fmla="*/ 0 h 39"/>
                  <a:gd name="T10" fmla="*/ 1 w 294"/>
                  <a:gd name="T11" fmla="*/ 0 h 39"/>
                  <a:gd name="T12" fmla="*/ 1 w 294"/>
                  <a:gd name="T13" fmla="*/ 0 h 39"/>
                  <a:gd name="T14" fmla="*/ 1 w 294"/>
                  <a:gd name="T15" fmla="*/ 0 h 39"/>
                  <a:gd name="T16" fmla="*/ 0 w 294"/>
                  <a:gd name="T17" fmla="*/ 0 h 39"/>
                  <a:gd name="T18" fmla="*/ 37 w 294"/>
                  <a:gd name="T19" fmla="*/ 4 h 39"/>
                  <a:gd name="T20" fmla="*/ 2 w 294"/>
                  <a:gd name="T21" fmla="*/ 0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4" h="39">
                    <a:moveTo>
                      <a:pt x="16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94" y="39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52" name="Freeform 2379"/>
              <p:cNvSpPr>
                <a:spLocks/>
              </p:cNvSpPr>
              <p:nvPr/>
            </p:nvSpPr>
            <p:spPr bwMode="auto">
              <a:xfrm>
                <a:off x="2583" y="1592"/>
                <a:ext cx="155" cy="18"/>
              </a:xfrm>
              <a:custGeom>
                <a:avLst/>
                <a:gdLst>
                  <a:gd name="T0" fmla="*/ 2 w 311"/>
                  <a:gd name="T1" fmla="*/ 0 h 37"/>
                  <a:gd name="T2" fmla="*/ 1 w 311"/>
                  <a:gd name="T3" fmla="*/ 0 h 37"/>
                  <a:gd name="T4" fmla="*/ 1 w 311"/>
                  <a:gd name="T5" fmla="*/ 0 h 37"/>
                  <a:gd name="T6" fmla="*/ 1 w 311"/>
                  <a:gd name="T7" fmla="*/ 0 h 37"/>
                  <a:gd name="T8" fmla="*/ 1 w 311"/>
                  <a:gd name="T9" fmla="*/ 0 h 37"/>
                  <a:gd name="T10" fmla="*/ 0 w 311"/>
                  <a:gd name="T11" fmla="*/ 0 h 37"/>
                  <a:gd name="T12" fmla="*/ 0 w 311"/>
                  <a:gd name="T13" fmla="*/ 0 h 37"/>
                  <a:gd name="T14" fmla="*/ 0 w 311"/>
                  <a:gd name="T15" fmla="*/ 0 h 37"/>
                  <a:gd name="T16" fmla="*/ 0 w 311"/>
                  <a:gd name="T17" fmla="*/ 0 h 37"/>
                  <a:gd name="T18" fmla="*/ 38 w 311"/>
                  <a:gd name="T19" fmla="*/ 4 h 37"/>
                  <a:gd name="T20" fmla="*/ 2 w 311"/>
                  <a:gd name="T21" fmla="*/ 0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11" h="37">
                    <a:moveTo>
                      <a:pt x="16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311" y="3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53" name="Freeform 2380"/>
              <p:cNvSpPr>
                <a:spLocks/>
              </p:cNvSpPr>
              <p:nvPr/>
            </p:nvSpPr>
            <p:spPr bwMode="auto">
              <a:xfrm>
                <a:off x="2574" y="1593"/>
                <a:ext cx="164" cy="17"/>
              </a:xfrm>
              <a:custGeom>
                <a:avLst/>
                <a:gdLst>
                  <a:gd name="T0" fmla="*/ 3 w 328"/>
                  <a:gd name="T1" fmla="*/ 0 h 35"/>
                  <a:gd name="T2" fmla="*/ 2 w 328"/>
                  <a:gd name="T3" fmla="*/ 0 h 35"/>
                  <a:gd name="T4" fmla="*/ 2 w 328"/>
                  <a:gd name="T5" fmla="*/ 0 h 35"/>
                  <a:gd name="T6" fmla="*/ 2 w 328"/>
                  <a:gd name="T7" fmla="*/ 0 h 35"/>
                  <a:gd name="T8" fmla="*/ 2 w 328"/>
                  <a:gd name="T9" fmla="*/ 0 h 35"/>
                  <a:gd name="T10" fmla="*/ 1 w 328"/>
                  <a:gd name="T11" fmla="*/ 0 h 35"/>
                  <a:gd name="T12" fmla="*/ 1 w 328"/>
                  <a:gd name="T13" fmla="*/ 0 h 35"/>
                  <a:gd name="T14" fmla="*/ 1 w 328"/>
                  <a:gd name="T15" fmla="*/ 0 h 35"/>
                  <a:gd name="T16" fmla="*/ 0 w 328"/>
                  <a:gd name="T17" fmla="*/ 0 h 35"/>
                  <a:gd name="T18" fmla="*/ 41 w 328"/>
                  <a:gd name="T19" fmla="*/ 4 h 35"/>
                  <a:gd name="T20" fmla="*/ 3 w 328"/>
                  <a:gd name="T21" fmla="*/ 0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8" h="35">
                    <a:moveTo>
                      <a:pt x="19" y="0"/>
                    </a:moveTo>
                    <a:lnTo>
                      <a:pt x="15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328" y="3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54" name="Freeform 2381"/>
              <p:cNvSpPr>
                <a:spLocks/>
              </p:cNvSpPr>
              <p:nvPr/>
            </p:nvSpPr>
            <p:spPr bwMode="auto">
              <a:xfrm>
                <a:off x="2565" y="1594"/>
                <a:ext cx="173" cy="16"/>
              </a:xfrm>
              <a:custGeom>
                <a:avLst/>
                <a:gdLst>
                  <a:gd name="T0" fmla="*/ 3 w 345"/>
                  <a:gd name="T1" fmla="*/ 0 h 33"/>
                  <a:gd name="T2" fmla="*/ 2 w 345"/>
                  <a:gd name="T3" fmla="*/ 0 h 33"/>
                  <a:gd name="T4" fmla="*/ 2 w 345"/>
                  <a:gd name="T5" fmla="*/ 0 h 33"/>
                  <a:gd name="T6" fmla="*/ 2 w 345"/>
                  <a:gd name="T7" fmla="*/ 0 h 33"/>
                  <a:gd name="T8" fmla="*/ 2 w 345"/>
                  <a:gd name="T9" fmla="*/ 0 h 33"/>
                  <a:gd name="T10" fmla="*/ 1 w 345"/>
                  <a:gd name="T11" fmla="*/ 0 h 33"/>
                  <a:gd name="T12" fmla="*/ 1 w 345"/>
                  <a:gd name="T13" fmla="*/ 0 h 33"/>
                  <a:gd name="T14" fmla="*/ 1 w 345"/>
                  <a:gd name="T15" fmla="*/ 0 h 33"/>
                  <a:gd name="T16" fmla="*/ 0 w 345"/>
                  <a:gd name="T17" fmla="*/ 0 h 33"/>
                  <a:gd name="T18" fmla="*/ 44 w 345"/>
                  <a:gd name="T19" fmla="*/ 4 h 33"/>
                  <a:gd name="T20" fmla="*/ 3 w 345"/>
                  <a:gd name="T21" fmla="*/ 0 h 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45" h="33">
                    <a:moveTo>
                      <a:pt x="17" y="0"/>
                    </a:moveTo>
                    <a:lnTo>
                      <a:pt x="15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45" y="3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55" name="Freeform 2382"/>
              <p:cNvSpPr>
                <a:spLocks/>
              </p:cNvSpPr>
              <p:nvPr/>
            </p:nvSpPr>
            <p:spPr bwMode="auto">
              <a:xfrm>
                <a:off x="2558" y="1595"/>
                <a:ext cx="180" cy="15"/>
              </a:xfrm>
              <a:custGeom>
                <a:avLst/>
                <a:gdLst>
                  <a:gd name="T0" fmla="*/ 2 w 361"/>
                  <a:gd name="T1" fmla="*/ 0 h 31"/>
                  <a:gd name="T2" fmla="*/ 1 w 361"/>
                  <a:gd name="T3" fmla="*/ 0 h 31"/>
                  <a:gd name="T4" fmla="*/ 1 w 361"/>
                  <a:gd name="T5" fmla="*/ 0 h 31"/>
                  <a:gd name="T6" fmla="*/ 1 w 361"/>
                  <a:gd name="T7" fmla="*/ 0 h 31"/>
                  <a:gd name="T8" fmla="*/ 1 w 361"/>
                  <a:gd name="T9" fmla="*/ 0 h 31"/>
                  <a:gd name="T10" fmla="*/ 0 w 361"/>
                  <a:gd name="T11" fmla="*/ 0 h 31"/>
                  <a:gd name="T12" fmla="*/ 0 w 361"/>
                  <a:gd name="T13" fmla="*/ 0 h 31"/>
                  <a:gd name="T14" fmla="*/ 0 w 361"/>
                  <a:gd name="T15" fmla="*/ 0 h 31"/>
                  <a:gd name="T16" fmla="*/ 0 w 361"/>
                  <a:gd name="T17" fmla="*/ 0 h 31"/>
                  <a:gd name="T18" fmla="*/ 45 w 361"/>
                  <a:gd name="T19" fmla="*/ 3 h 31"/>
                  <a:gd name="T20" fmla="*/ 2 w 361"/>
                  <a:gd name="T21" fmla="*/ 0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61" h="31">
                    <a:moveTo>
                      <a:pt x="18" y="0"/>
                    </a:moveTo>
                    <a:lnTo>
                      <a:pt x="14" y="0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361" y="3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56" name="Freeform 2383"/>
              <p:cNvSpPr>
                <a:spLocks/>
              </p:cNvSpPr>
              <p:nvPr/>
            </p:nvSpPr>
            <p:spPr bwMode="auto">
              <a:xfrm>
                <a:off x="2549" y="1596"/>
                <a:ext cx="189" cy="14"/>
              </a:xfrm>
              <a:custGeom>
                <a:avLst/>
                <a:gdLst>
                  <a:gd name="T0" fmla="*/ 3 w 378"/>
                  <a:gd name="T1" fmla="*/ 0 h 27"/>
                  <a:gd name="T2" fmla="*/ 2 w 378"/>
                  <a:gd name="T3" fmla="*/ 0 h 27"/>
                  <a:gd name="T4" fmla="*/ 2 w 378"/>
                  <a:gd name="T5" fmla="*/ 0 h 27"/>
                  <a:gd name="T6" fmla="*/ 2 w 378"/>
                  <a:gd name="T7" fmla="*/ 0 h 27"/>
                  <a:gd name="T8" fmla="*/ 1 w 378"/>
                  <a:gd name="T9" fmla="*/ 1 h 27"/>
                  <a:gd name="T10" fmla="*/ 1 w 378"/>
                  <a:gd name="T11" fmla="*/ 1 h 27"/>
                  <a:gd name="T12" fmla="*/ 1 w 378"/>
                  <a:gd name="T13" fmla="*/ 1 h 27"/>
                  <a:gd name="T14" fmla="*/ 1 w 378"/>
                  <a:gd name="T15" fmla="*/ 1 h 27"/>
                  <a:gd name="T16" fmla="*/ 0 w 378"/>
                  <a:gd name="T17" fmla="*/ 1 h 27"/>
                  <a:gd name="T18" fmla="*/ 48 w 378"/>
                  <a:gd name="T19" fmla="*/ 4 h 27"/>
                  <a:gd name="T20" fmla="*/ 3 w 378"/>
                  <a:gd name="T21" fmla="*/ 0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">
                    <a:moveTo>
                      <a:pt x="17" y="0"/>
                    </a:moveTo>
                    <a:lnTo>
                      <a:pt x="15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378" y="2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57" name="Freeform 2384"/>
              <p:cNvSpPr>
                <a:spLocks/>
              </p:cNvSpPr>
              <p:nvPr/>
            </p:nvSpPr>
            <p:spPr bwMode="auto">
              <a:xfrm>
                <a:off x="2541" y="1597"/>
                <a:ext cx="197" cy="13"/>
              </a:xfrm>
              <a:custGeom>
                <a:avLst/>
                <a:gdLst>
                  <a:gd name="T0" fmla="*/ 3 w 393"/>
                  <a:gd name="T1" fmla="*/ 0 h 25"/>
                  <a:gd name="T2" fmla="*/ 2 w 393"/>
                  <a:gd name="T3" fmla="*/ 0 h 25"/>
                  <a:gd name="T4" fmla="*/ 2 w 393"/>
                  <a:gd name="T5" fmla="*/ 1 h 25"/>
                  <a:gd name="T6" fmla="*/ 2 w 393"/>
                  <a:gd name="T7" fmla="*/ 1 h 25"/>
                  <a:gd name="T8" fmla="*/ 1 w 393"/>
                  <a:gd name="T9" fmla="*/ 1 h 25"/>
                  <a:gd name="T10" fmla="*/ 1 w 393"/>
                  <a:gd name="T11" fmla="*/ 1 h 25"/>
                  <a:gd name="T12" fmla="*/ 1 w 393"/>
                  <a:gd name="T13" fmla="*/ 1 h 25"/>
                  <a:gd name="T14" fmla="*/ 1 w 393"/>
                  <a:gd name="T15" fmla="*/ 1 h 25"/>
                  <a:gd name="T16" fmla="*/ 0 w 393"/>
                  <a:gd name="T17" fmla="*/ 1 h 25"/>
                  <a:gd name="T18" fmla="*/ 50 w 393"/>
                  <a:gd name="T19" fmla="*/ 4 h 25"/>
                  <a:gd name="T20" fmla="*/ 3 w 393"/>
                  <a:gd name="T21" fmla="*/ 0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3" h="25">
                    <a:moveTo>
                      <a:pt x="17" y="0"/>
                    </a:moveTo>
                    <a:lnTo>
                      <a:pt x="15" y="0"/>
                    </a:lnTo>
                    <a:lnTo>
                      <a:pt x="13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393" y="2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58" name="Freeform 2385"/>
              <p:cNvSpPr>
                <a:spLocks/>
              </p:cNvSpPr>
              <p:nvPr/>
            </p:nvSpPr>
            <p:spPr bwMode="auto">
              <a:xfrm>
                <a:off x="2535" y="1599"/>
                <a:ext cx="203" cy="11"/>
              </a:xfrm>
              <a:custGeom>
                <a:avLst/>
                <a:gdLst>
                  <a:gd name="T0" fmla="*/ 1 w 407"/>
                  <a:gd name="T1" fmla="*/ 0 h 21"/>
                  <a:gd name="T2" fmla="*/ 1 w 407"/>
                  <a:gd name="T3" fmla="*/ 1 h 21"/>
                  <a:gd name="T4" fmla="*/ 1 w 407"/>
                  <a:gd name="T5" fmla="*/ 1 h 21"/>
                  <a:gd name="T6" fmla="*/ 1 w 407"/>
                  <a:gd name="T7" fmla="*/ 1 h 21"/>
                  <a:gd name="T8" fmla="*/ 1 w 407"/>
                  <a:gd name="T9" fmla="*/ 1 h 21"/>
                  <a:gd name="T10" fmla="*/ 0 w 407"/>
                  <a:gd name="T11" fmla="*/ 1 h 21"/>
                  <a:gd name="T12" fmla="*/ 0 w 407"/>
                  <a:gd name="T13" fmla="*/ 1 h 21"/>
                  <a:gd name="T14" fmla="*/ 0 w 407"/>
                  <a:gd name="T15" fmla="*/ 1 h 21"/>
                  <a:gd name="T16" fmla="*/ 0 w 407"/>
                  <a:gd name="T17" fmla="*/ 1 h 21"/>
                  <a:gd name="T18" fmla="*/ 50 w 407"/>
                  <a:gd name="T19" fmla="*/ 3 h 21"/>
                  <a:gd name="T20" fmla="*/ 1 w 407"/>
                  <a:gd name="T21" fmla="*/ 0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07" h="21">
                    <a:moveTo>
                      <a:pt x="14" y="0"/>
                    </a:moveTo>
                    <a:lnTo>
                      <a:pt x="12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407" y="2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59" name="Freeform 2386"/>
              <p:cNvSpPr>
                <a:spLocks/>
              </p:cNvSpPr>
              <p:nvPr/>
            </p:nvSpPr>
            <p:spPr bwMode="auto">
              <a:xfrm>
                <a:off x="2529" y="1601"/>
                <a:ext cx="209" cy="9"/>
              </a:xfrm>
              <a:custGeom>
                <a:avLst/>
                <a:gdLst>
                  <a:gd name="T0" fmla="*/ 2 w 418"/>
                  <a:gd name="T1" fmla="*/ 0 h 17"/>
                  <a:gd name="T2" fmla="*/ 2 w 418"/>
                  <a:gd name="T3" fmla="*/ 1 h 17"/>
                  <a:gd name="T4" fmla="*/ 2 w 418"/>
                  <a:gd name="T5" fmla="*/ 1 h 17"/>
                  <a:gd name="T6" fmla="*/ 1 w 418"/>
                  <a:gd name="T7" fmla="*/ 1 h 17"/>
                  <a:gd name="T8" fmla="*/ 1 w 418"/>
                  <a:gd name="T9" fmla="*/ 1 h 17"/>
                  <a:gd name="T10" fmla="*/ 1 w 418"/>
                  <a:gd name="T11" fmla="*/ 1 h 17"/>
                  <a:gd name="T12" fmla="*/ 1 w 418"/>
                  <a:gd name="T13" fmla="*/ 1 h 17"/>
                  <a:gd name="T14" fmla="*/ 1 w 418"/>
                  <a:gd name="T15" fmla="*/ 1 h 17"/>
                  <a:gd name="T16" fmla="*/ 0 w 418"/>
                  <a:gd name="T17" fmla="*/ 1 h 17"/>
                  <a:gd name="T18" fmla="*/ 53 w 418"/>
                  <a:gd name="T19" fmla="*/ 3 h 17"/>
                  <a:gd name="T20" fmla="*/ 2 w 418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8" h="17">
                    <a:moveTo>
                      <a:pt x="11" y="0"/>
                    </a:moveTo>
                    <a:lnTo>
                      <a:pt x="11" y="1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418" y="1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888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60" name="Freeform 2387"/>
              <p:cNvSpPr>
                <a:spLocks/>
              </p:cNvSpPr>
              <p:nvPr/>
            </p:nvSpPr>
            <p:spPr bwMode="auto">
              <a:xfrm>
                <a:off x="2525" y="1604"/>
                <a:ext cx="213" cy="6"/>
              </a:xfrm>
              <a:custGeom>
                <a:avLst/>
                <a:gdLst>
                  <a:gd name="T0" fmla="*/ 1 w 426"/>
                  <a:gd name="T1" fmla="*/ 0 h 12"/>
                  <a:gd name="T2" fmla="*/ 1 w 426"/>
                  <a:gd name="T3" fmla="*/ 0 h 12"/>
                  <a:gd name="T4" fmla="*/ 1 w 426"/>
                  <a:gd name="T5" fmla="*/ 0 h 12"/>
                  <a:gd name="T6" fmla="*/ 1 w 426"/>
                  <a:gd name="T7" fmla="*/ 1 h 12"/>
                  <a:gd name="T8" fmla="*/ 1 w 426"/>
                  <a:gd name="T9" fmla="*/ 1 h 12"/>
                  <a:gd name="T10" fmla="*/ 1 w 426"/>
                  <a:gd name="T11" fmla="*/ 1 h 12"/>
                  <a:gd name="T12" fmla="*/ 1 w 426"/>
                  <a:gd name="T13" fmla="*/ 1 h 12"/>
                  <a:gd name="T14" fmla="*/ 0 w 426"/>
                  <a:gd name="T15" fmla="*/ 1 h 12"/>
                  <a:gd name="T16" fmla="*/ 0 w 426"/>
                  <a:gd name="T17" fmla="*/ 1 h 12"/>
                  <a:gd name="T18" fmla="*/ 54 w 426"/>
                  <a:gd name="T19" fmla="*/ 2 h 12"/>
                  <a:gd name="T20" fmla="*/ 1 w 426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26" h="12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426" y="1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61" name="Freeform 2388"/>
              <p:cNvSpPr>
                <a:spLocks/>
              </p:cNvSpPr>
              <p:nvPr/>
            </p:nvSpPr>
            <p:spPr bwMode="auto">
              <a:xfrm>
                <a:off x="2523" y="1606"/>
                <a:ext cx="215" cy="4"/>
              </a:xfrm>
              <a:custGeom>
                <a:avLst/>
                <a:gdLst>
                  <a:gd name="T0" fmla="*/ 1 w 430"/>
                  <a:gd name="T1" fmla="*/ 0 h 8"/>
                  <a:gd name="T2" fmla="*/ 1 w 430"/>
                  <a:gd name="T3" fmla="*/ 0 h 8"/>
                  <a:gd name="T4" fmla="*/ 1 w 430"/>
                  <a:gd name="T5" fmla="*/ 0 h 8"/>
                  <a:gd name="T6" fmla="*/ 1 w 430"/>
                  <a:gd name="T7" fmla="*/ 1 h 8"/>
                  <a:gd name="T8" fmla="*/ 1 w 430"/>
                  <a:gd name="T9" fmla="*/ 1 h 8"/>
                  <a:gd name="T10" fmla="*/ 1 w 430"/>
                  <a:gd name="T11" fmla="*/ 1 h 8"/>
                  <a:gd name="T12" fmla="*/ 0 w 430"/>
                  <a:gd name="T13" fmla="*/ 1 h 8"/>
                  <a:gd name="T14" fmla="*/ 0 w 430"/>
                  <a:gd name="T15" fmla="*/ 1 h 8"/>
                  <a:gd name="T16" fmla="*/ 0 w 430"/>
                  <a:gd name="T17" fmla="*/ 1 h 8"/>
                  <a:gd name="T18" fmla="*/ 54 w 430"/>
                  <a:gd name="T19" fmla="*/ 1 h 8"/>
                  <a:gd name="T20" fmla="*/ 1 w 430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0" h="8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430" y="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62" name="Freeform 2389"/>
              <p:cNvSpPr>
                <a:spLocks/>
              </p:cNvSpPr>
              <p:nvPr/>
            </p:nvSpPr>
            <p:spPr bwMode="auto">
              <a:xfrm>
                <a:off x="2522" y="1608"/>
                <a:ext cx="216" cy="3"/>
              </a:xfrm>
              <a:custGeom>
                <a:avLst/>
                <a:gdLst>
                  <a:gd name="T0" fmla="*/ 1 w 432"/>
                  <a:gd name="T1" fmla="*/ 0 h 6"/>
                  <a:gd name="T2" fmla="*/ 1 w 432"/>
                  <a:gd name="T3" fmla="*/ 1 h 6"/>
                  <a:gd name="T4" fmla="*/ 1 w 432"/>
                  <a:gd name="T5" fmla="*/ 1 h 6"/>
                  <a:gd name="T6" fmla="*/ 0 w 432"/>
                  <a:gd name="T7" fmla="*/ 1 h 6"/>
                  <a:gd name="T8" fmla="*/ 0 w 432"/>
                  <a:gd name="T9" fmla="*/ 1 h 6"/>
                  <a:gd name="T10" fmla="*/ 0 w 432"/>
                  <a:gd name="T11" fmla="*/ 1 h 6"/>
                  <a:gd name="T12" fmla="*/ 1 w 432"/>
                  <a:gd name="T13" fmla="*/ 1 h 6"/>
                  <a:gd name="T14" fmla="*/ 1 w 432"/>
                  <a:gd name="T15" fmla="*/ 1 h 6"/>
                  <a:gd name="T16" fmla="*/ 1 w 432"/>
                  <a:gd name="T17" fmla="*/ 1 h 6"/>
                  <a:gd name="T18" fmla="*/ 54 w 432"/>
                  <a:gd name="T19" fmla="*/ 1 h 6"/>
                  <a:gd name="T20" fmla="*/ 1 w 432"/>
                  <a:gd name="T21" fmla="*/ 0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2" h="6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432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63" name="Freeform 2390"/>
              <p:cNvSpPr>
                <a:spLocks/>
              </p:cNvSpPr>
              <p:nvPr/>
            </p:nvSpPr>
            <p:spPr bwMode="auto">
              <a:xfrm>
                <a:off x="2523" y="1610"/>
                <a:ext cx="215" cy="3"/>
              </a:xfrm>
              <a:custGeom>
                <a:avLst/>
                <a:gdLst>
                  <a:gd name="T0" fmla="*/ 0 w 430"/>
                  <a:gd name="T1" fmla="*/ 1 h 6"/>
                  <a:gd name="T2" fmla="*/ 0 w 430"/>
                  <a:gd name="T3" fmla="*/ 1 h 6"/>
                  <a:gd name="T4" fmla="*/ 0 w 430"/>
                  <a:gd name="T5" fmla="*/ 1 h 6"/>
                  <a:gd name="T6" fmla="*/ 1 w 430"/>
                  <a:gd name="T7" fmla="*/ 1 h 6"/>
                  <a:gd name="T8" fmla="*/ 1 w 430"/>
                  <a:gd name="T9" fmla="*/ 1 h 6"/>
                  <a:gd name="T10" fmla="*/ 1 w 430"/>
                  <a:gd name="T11" fmla="*/ 1 h 6"/>
                  <a:gd name="T12" fmla="*/ 1 w 430"/>
                  <a:gd name="T13" fmla="*/ 1 h 6"/>
                  <a:gd name="T14" fmla="*/ 1 w 430"/>
                  <a:gd name="T15" fmla="*/ 1 h 6"/>
                  <a:gd name="T16" fmla="*/ 1 w 430"/>
                  <a:gd name="T17" fmla="*/ 1 h 6"/>
                  <a:gd name="T18" fmla="*/ 54 w 430"/>
                  <a:gd name="T19" fmla="*/ 0 h 6"/>
                  <a:gd name="T20" fmla="*/ 0 w 430"/>
                  <a:gd name="T21" fmla="*/ 1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0" h="6">
                    <a:moveTo>
                      <a:pt x="0" y="2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3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64" name="Freeform 2391"/>
              <p:cNvSpPr>
                <a:spLocks/>
              </p:cNvSpPr>
              <p:nvPr/>
            </p:nvSpPr>
            <p:spPr bwMode="auto">
              <a:xfrm>
                <a:off x="2525" y="1610"/>
                <a:ext cx="213" cy="6"/>
              </a:xfrm>
              <a:custGeom>
                <a:avLst/>
                <a:gdLst>
                  <a:gd name="T0" fmla="*/ 0 w 426"/>
                  <a:gd name="T1" fmla="*/ 1 h 11"/>
                  <a:gd name="T2" fmla="*/ 0 w 426"/>
                  <a:gd name="T3" fmla="*/ 1 h 11"/>
                  <a:gd name="T4" fmla="*/ 1 w 426"/>
                  <a:gd name="T5" fmla="*/ 1 h 11"/>
                  <a:gd name="T6" fmla="*/ 1 w 426"/>
                  <a:gd name="T7" fmla="*/ 1 h 11"/>
                  <a:gd name="T8" fmla="*/ 1 w 426"/>
                  <a:gd name="T9" fmla="*/ 2 h 11"/>
                  <a:gd name="T10" fmla="*/ 1 w 426"/>
                  <a:gd name="T11" fmla="*/ 2 h 11"/>
                  <a:gd name="T12" fmla="*/ 1 w 426"/>
                  <a:gd name="T13" fmla="*/ 2 h 11"/>
                  <a:gd name="T14" fmla="*/ 1 w 426"/>
                  <a:gd name="T15" fmla="*/ 2 h 11"/>
                  <a:gd name="T16" fmla="*/ 1 w 426"/>
                  <a:gd name="T17" fmla="*/ 2 h 11"/>
                  <a:gd name="T18" fmla="*/ 54 w 426"/>
                  <a:gd name="T19" fmla="*/ 0 h 11"/>
                  <a:gd name="T20" fmla="*/ 0 w 426"/>
                  <a:gd name="T21" fmla="*/ 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26" h="11">
                    <a:moveTo>
                      <a:pt x="0" y="6"/>
                    </a:moveTo>
                    <a:lnTo>
                      <a:pt x="0" y="7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42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65" name="Freeform 2392"/>
              <p:cNvSpPr>
                <a:spLocks/>
              </p:cNvSpPr>
              <p:nvPr/>
            </p:nvSpPr>
            <p:spPr bwMode="auto">
              <a:xfrm>
                <a:off x="2529" y="1610"/>
                <a:ext cx="209" cy="8"/>
              </a:xfrm>
              <a:custGeom>
                <a:avLst/>
                <a:gdLst>
                  <a:gd name="T0" fmla="*/ 0 w 418"/>
                  <a:gd name="T1" fmla="*/ 2 h 15"/>
                  <a:gd name="T2" fmla="*/ 1 w 418"/>
                  <a:gd name="T3" fmla="*/ 2 h 15"/>
                  <a:gd name="T4" fmla="*/ 1 w 418"/>
                  <a:gd name="T5" fmla="*/ 2 h 15"/>
                  <a:gd name="T6" fmla="*/ 1 w 418"/>
                  <a:gd name="T7" fmla="*/ 2 h 15"/>
                  <a:gd name="T8" fmla="*/ 1 w 418"/>
                  <a:gd name="T9" fmla="*/ 2 h 15"/>
                  <a:gd name="T10" fmla="*/ 1 w 418"/>
                  <a:gd name="T11" fmla="*/ 2 h 15"/>
                  <a:gd name="T12" fmla="*/ 2 w 418"/>
                  <a:gd name="T13" fmla="*/ 2 h 15"/>
                  <a:gd name="T14" fmla="*/ 2 w 418"/>
                  <a:gd name="T15" fmla="*/ 2 h 15"/>
                  <a:gd name="T16" fmla="*/ 2 w 418"/>
                  <a:gd name="T17" fmla="*/ 2 h 15"/>
                  <a:gd name="T18" fmla="*/ 53 w 418"/>
                  <a:gd name="T19" fmla="*/ 0 h 15"/>
                  <a:gd name="T20" fmla="*/ 0 w 418"/>
                  <a:gd name="T21" fmla="*/ 2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8" h="15">
                    <a:moveTo>
                      <a:pt x="0" y="11"/>
                    </a:moveTo>
                    <a:lnTo>
                      <a:pt x="2" y="11"/>
                    </a:lnTo>
                    <a:lnTo>
                      <a:pt x="3" y="13"/>
                    </a:lnTo>
                    <a:lnTo>
                      <a:pt x="5" y="13"/>
                    </a:lnTo>
                    <a:lnTo>
                      <a:pt x="7" y="15"/>
                    </a:lnTo>
                    <a:lnTo>
                      <a:pt x="9" y="15"/>
                    </a:lnTo>
                    <a:lnTo>
                      <a:pt x="11" y="15"/>
                    </a:lnTo>
                    <a:lnTo>
                      <a:pt x="13" y="15"/>
                    </a:lnTo>
                    <a:lnTo>
                      <a:pt x="418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888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66" name="Freeform 2393"/>
              <p:cNvSpPr>
                <a:spLocks/>
              </p:cNvSpPr>
              <p:nvPr/>
            </p:nvSpPr>
            <p:spPr bwMode="auto">
              <a:xfrm>
                <a:off x="2535" y="1610"/>
                <a:ext cx="203" cy="9"/>
              </a:xfrm>
              <a:custGeom>
                <a:avLst/>
                <a:gdLst>
                  <a:gd name="T0" fmla="*/ 0 w 407"/>
                  <a:gd name="T1" fmla="*/ 1 h 19"/>
                  <a:gd name="T2" fmla="*/ 0 w 407"/>
                  <a:gd name="T3" fmla="*/ 2 h 19"/>
                  <a:gd name="T4" fmla="*/ 0 w 407"/>
                  <a:gd name="T5" fmla="*/ 2 h 19"/>
                  <a:gd name="T6" fmla="*/ 0 w 407"/>
                  <a:gd name="T7" fmla="*/ 2 h 19"/>
                  <a:gd name="T8" fmla="*/ 1 w 407"/>
                  <a:gd name="T9" fmla="*/ 2 h 19"/>
                  <a:gd name="T10" fmla="*/ 1 w 407"/>
                  <a:gd name="T11" fmla="*/ 2 h 19"/>
                  <a:gd name="T12" fmla="*/ 1 w 407"/>
                  <a:gd name="T13" fmla="*/ 2 h 19"/>
                  <a:gd name="T14" fmla="*/ 1 w 407"/>
                  <a:gd name="T15" fmla="*/ 2 h 19"/>
                  <a:gd name="T16" fmla="*/ 1 w 407"/>
                  <a:gd name="T17" fmla="*/ 2 h 19"/>
                  <a:gd name="T18" fmla="*/ 50 w 407"/>
                  <a:gd name="T19" fmla="*/ 0 h 19"/>
                  <a:gd name="T20" fmla="*/ 0 w 407"/>
                  <a:gd name="T21" fmla="*/ 1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07" h="19">
                    <a:moveTo>
                      <a:pt x="0" y="15"/>
                    </a:moveTo>
                    <a:lnTo>
                      <a:pt x="2" y="17"/>
                    </a:lnTo>
                    <a:lnTo>
                      <a:pt x="4" y="17"/>
                    </a:lnTo>
                    <a:lnTo>
                      <a:pt x="6" y="17"/>
                    </a:lnTo>
                    <a:lnTo>
                      <a:pt x="8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407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67" name="Freeform 2394"/>
              <p:cNvSpPr>
                <a:spLocks/>
              </p:cNvSpPr>
              <p:nvPr/>
            </p:nvSpPr>
            <p:spPr bwMode="auto">
              <a:xfrm>
                <a:off x="2541" y="1610"/>
                <a:ext cx="197" cy="11"/>
              </a:xfrm>
              <a:custGeom>
                <a:avLst/>
                <a:gdLst>
                  <a:gd name="T0" fmla="*/ 0 w 393"/>
                  <a:gd name="T1" fmla="*/ 2 h 23"/>
                  <a:gd name="T2" fmla="*/ 1 w 393"/>
                  <a:gd name="T3" fmla="*/ 2 h 23"/>
                  <a:gd name="T4" fmla="*/ 1 w 393"/>
                  <a:gd name="T5" fmla="*/ 2 h 23"/>
                  <a:gd name="T6" fmla="*/ 1 w 393"/>
                  <a:gd name="T7" fmla="*/ 2 h 23"/>
                  <a:gd name="T8" fmla="*/ 1 w 393"/>
                  <a:gd name="T9" fmla="*/ 2 h 23"/>
                  <a:gd name="T10" fmla="*/ 2 w 393"/>
                  <a:gd name="T11" fmla="*/ 2 h 23"/>
                  <a:gd name="T12" fmla="*/ 2 w 393"/>
                  <a:gd name="T13" fmla="*/ 2 h 23"/>
                  <a:gd name="T14" fmla="*/ 2 w 393"/>
                  <a:gd name="T15" fmla="*/ 2 h 23"/>
                  <a:gd name="T16" fmla="*/ 3 w 393"/>
                  <a:gd name="T17" fmla="*/ 2 h 23"/>
                  <a:gd name="T18" fmla="*/ 50 w 393"/>
                  <a:gd name="T19" fmla="*/ 0 h 23"/>
                  <a:gd name="T20" fmla="*/ 0 w 393"/>
                  <a:gd name="T21" fmla="*/ 2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3" h="23">
                    <a:moveTo>
                      <a:pt x="0" y="19"/>
                    </a:moveTo>
                    <a:lnTo>
                      <a:pt x="3" y="21"/>
                    </a:lnTo>
                    <a:lnTo>
                      <a:pt x="5" y="21"/>
                    </a:lnTo>
                    <a:lnTo>
                      <a:pt x="7" y="21"/>
                    </a:lnTo>
                    <a:lnTo>
                      <a:pt x="9" y="21"/>
                    </a:lnTo>
                    <a:lnTo>
                      <a:pt x="13" y="23"/>
                    </a:lnTo>
                    <a:lnTo>
                      <a:pt x="15" y="23"/>
                    </a:lnTo>
                    <a:lnTo>
                      <a:pt x="17" y="23"/>
                    </a:lnTo>
                    <a:lnTo>
                      <a:pt x="393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68" name="Freeform 2395"/>
              <p:cNvSpPr>
                <a:spLocks/>
              </p:cNvSpPr>
              <p:nvPr/>
            </p:nvSpPr>
            <p:spPr bwMode="auto">
              <a:xfrm>
                <a:off x="2549" y="1610"/>
                <a:ext cx="189" cy="13"/>
              </a:xfrm>
              <a:custGeom>
                <a:avLst/>
                <a:gdLst>
                  <a:gd name="T0" fmla="*/ 0 w 378"/>
                  <a:gd name="T1" fmla="*/ 2 h 27"/>
                  <a:gd name="T2" fmla="*/ 1 w 378"/>
                  <a:gd name="T3" fmla="*/ 2 h 27"/>
                  <a:gd name="T4" fmla="*/ 1 w 378"/>
                  <a:gd name="T5" fmla="*/ 3 h 27"/>
                  <a:gd name="T6" fmla="*/ 1 w 378"/>
                  <a:gd name="T7" fmla="*/ 3 h 27"/>
                  <a:gd name="T8" fmla="*/ 1 w 378"/>
                  <a:gd name="T9" fmla="*/ 3 h 27"/>
                  <a:gd name="T10" fmla="*/ 2 w 378"/>
                  <a:gd name="T11" fmla="*/ 3 h 27"/>
                  <a:gd name="T12" fmla="*/ 2 w 378"/>
                  <a:gd name="T13" fmla="*/ 3 h 27"/>
                  <a:gd name="T14" fmla="*/ 2 w 378"/>
                  <a:gd name="T15" fmla="*/ 3 h 27"/>
                  <a:gd name="T16" fmla="*/ 3 w 378"/>
                  <a:gd name="T17" fmla="*/ 3 h 27"/>
                  <a:gd name="T18" fmla="*/ 48 w 378"/>
                  <a:gd name="T19" fmla="*/ 0 h 27"/>
                  <a:gd name="T20" fmla="*/ 0 w 378"/>
                  <a:gd name="T21" fmla="*/ 2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">
                    <a:moveTo>
                      <a:pt x="0" y="23"/>
                    </a:moveTo>
                    <a:lnTo>
                      <a:pt x="2" y="23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8" y="25"/>
                    </a:lnTo>
                    <a:lnTo>
                      <a:pt x="11" y="25"/>
                    </a:lnTo>
                    <a:lnTo>
                      <a:pt x="13" y="25"/>
                    </a:lnTo>
                    <a:lnTo>
                      <a:pt x="15" y="27"/>
                    </a:lnTo>
                    <a:lnTo>
                      <a:pt x="17" y="27"/>
                    </a:lnTo>
                    <a:lnTo>
                      <a:pt x="378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69" name="Freeform 2396"/>
              <p:cNvSpPr>
                <a:spLocks/>
              </p:cNvSpPr>
              <p:nvPr/>
            </p:nvSpPr>
            <p:spPr bwMode="auto">
              <a:xfrm>
                <a:off x="2558" y="1610"/>
                <a:ext cx="180" cy="14"/>
              </a:xfrm>
              <a:custGeom>
                <a:avLst/>
                <a:gdLst>
                  <a:gd name="T0" fmla="*/ 0 w 361"/>
                  <a:gd name="T1" fmla="*/ 3 h 29"/>
                  <a:gd name="T2" fmla="*/ 0 w 361"/>
                  <a:gd name="T3" fmla="*/ 3 h 29"/>
                  <a:gd name="T4" fmla="*/ 0 w 361"/>
                  <a:gd name="T5" fmla="*/ 3 h 29"/>
                  <a:gd name="T6" fmla="*/ 0 w 361"/>
                  <a:gd name="T7" fmla="*/ 3 h 29"/>
                  <a:gd name="T8" fmla="*/ 1 w 361"/>
                  <a:gd name="T9" fmla="*/ 3 h 29"/>
                  <a:gd name="T10" fmla="*/ 1 w 361"/>
                  <a:gd name="T11" fmla="*/ 3 h 29"/>
                  <a:gd name="T12" fmla="*/ 1 w 361"/>
                  <a:gd name="T13" fmla="*/ 3 h 29"/>
                  <a:gd name="T14" fmla="*/ 1 w 361"/>
                  <a:gd name="T15" fmla="*/ 3 h 29"/>
                  <a:gd name="T16" fmla="*/ 2 w 361"/>
                  <a:gd name="T17" fmla="*/ 3 h 29"/>
                  <a:gd name="T18" fmla="*/ 45 w 361"/>
                  <a:gd name="T19" fmla="*/ 0 h 29"/>
                  <a:gd name="T20" fmla="*/ 0 w 361"/>
                  <a:gd name="T21" fmla="*/ 3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61" h="29">
                    <a:moveTo>
                      <a:pt x="0" y="27"/>
                    </a:moveTo>
                    <a:lnTo>
                      <a:pt x="2" y="27"/>
                    </a:lnTo>
                    <a:lnTo>
                      <a:pt x="4" y="27"/>
                    </a:lnTo>
                    <a:lnTo>
                      <a:pt x="6" y="27"/>
                    </a:lnTo>
                    <a:lnTo>
                      <a:pt x="8" y="27"/>
                    </a:lnTo>
                    <a:lnTo>
                      <a:pt x="10" y="29"/>
                    </a:lnTo>
                    <a:lnTo>
                      <a:pt x="12" y="29"/>
                    </a:lnTo>
                    <a:lnTo>
                      <a:pt x="14" y="29"/>
                    </a:lnTo>
                    <a:lnTo>
                      <a:pt x="18" y="29"/>
                    </a:lnTo>
                    <a:lnTo>
                      <a:pt x="361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70" name="Freeform 2397"/>
              <p:cNvSpPr>
                <a:spLocks/>
              </p:cNvSpPr>
              <p:nvPr/>
            </p:nvSpPr>
            <p:spPr bwMode="auto">
              <a:xfrm>
                <a:off x="2565" y="1610"/>
                <a:ext cx="173" cy="15"/>
              </a:xfrm>
              <a:custGeom>
                <a:avLst/>
                <a:gdLst>
                  <a:gd name="T0" fmla="*/ 0 w 345"/>
                  <a:gd name="T1" fmla="*/ 3 h 31"/>
                  <a:gd name="T2" fmla="*/ 1 w 345"/>
                  <a:gd name="T3" fmla="*/ 3 h 31"/>
                  <a:gd name="T4" fmla="*/ 1 w 345"/>
                  <a:gd name="T5" fmla="*/ 3 h 31"/>
                  <a:gd name="T6" fmla="*/ 1 w 345"/>
                  <a:gd name="T7" fmla="*/ 3 h 31"/>
                  <a:gd name="T8" fmla="*/ 2 w 345"/>
                  <a:gd name="T9" fmla="*/ 3 h 31"/>
                  <a:gd name="T10" fmla="*/ 2 w 345"/>
                  <a:gd name="T11" fmla="*/ 3 h 31"/>
                  <a:gd name="T12" fmla="*/ 2 w 345"/>
                  <a:gd name="T13" fmla="*/ 3 h 31"/>
                  <a:gd name="T14" fmla="*/ 2 w 345"/>
                  <a:gd name="T15" fmla="*/ 3 h 31"/>
                  <a:gd name="T16" fmla="*/ 3 w 345"/>
                  <a:gd name="T17" fmla="*/ 3 h 31"/>
                  <a:gd name="T18" fmla="*/ 44 w 345"/>
                  <a:gd name="T19" fmla="*/ 0 h 31"/>
                  <a:gd name="T20" fmla="*/ 0 w 345"/>
                  <a:gd name="T21" fmla="*/ 3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45" h="31">
                    <a:moveTo>
                      <a:pt x="0" y="29"/>
                    </a:moveTo>
                    <a:lnTo>
                      <a:pt x="3" y="29"/>
                    </a:lnTo>
                    <a:lnTo>
                      <a:pt x="7" y="31"/>
                    </a:lnTo>
                    <a:lnTo>
                      <a:pt x="9" y="31"/>
                    </a:lnTo>
                    <a:lnTo>
                      <a:pt x="11" y="31"/>
                    </a:lnTo>
                    <a:lnTo>
                      <a:pt x="13" y="31"/>
                    </a:lnTo>
                    <a:lnTo>
                      <a:pt x="15" y="31"/>
                    </a:lnTo>
                    <a:lnTo>
                      <a:pt x="17" y="31"/>
                    </a:lnTo>
                    <a:lnTo>
                      <a:pt x="345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13769" name="Group 2398"/>
            <p:cNvGrpSpPr>
              <a:grpSpLocks/>
            </p:cNvGrpSpPr>
            <p:nvPr/>
          </p:nvGrpSpPr>
          <p:grpSpPr bwMode="auto">
            <a:xfrm>
              <a:off x="2520" y="1584"/>
              <a:ext cx="436" cy="244"/>
              <a:chOff x="2520" y="1584"/>
              <a:chExt cx="436" cy="244"/>
            </a:xfrm>
          </p:grpSpPr>
          <p:sp>
            <p:nvSpPr>
              <p:cNvPr id="13771" name="Freeform 2399"/>
              <p:cNvSpPr>
                <a:spLocks/>
              </p:cNvSpPr>
              <p:nvPr/>
            </p:nvSpPr>
            <p:spPr bwMode="auto">
              <a:xfrm>
                <a:off x="2574" y="1610"/>
                <a:ext cx="164" cy="17"/>
              </a:xfrm>
              <a:custGeom>
                <a:avLst/>
                <a:gdLst>
                  <a:gd name="T0" fmla="*/ 0 w 328"/>
                  <a:gd name="T1" fmla="*/ 4 h 34"/>
                  <a:gd name="T2" fmla="*/ 1 w 328"/>
                  <a:gd name="T3" fmla="*/ 4 h 34"/>
                  <a:gd name="T4" fmla="*/ 1 w 328"/>
                  <a:gd name="T5" fmla="*/ 4 h 34"/>
                  <a:gd name="T6" fmla="*/ 1 w 328"/>
                  <a:gd name="T7" fmla="*/ 4 h 34"/>
                  <a:gd name="T8" fmla="*/ 2 w 328"/>
                  <a:gd name="T9" fmla="*/ 4 h 34"/>
                  <a:gd name="T10" fmla="*/ 2 w 328"/>
                  <a:gd name="T11" fmla="*/ 4 h 34"/>
                  <a:gd name="T12" fmla="*/ 2 w 328"/>
                  <a:gd name="T13" fmla="*/ 4 h 34"/>
                  <a:gd name="T14" fmla="*/ 2 w 328"/>
                  <a:gd name="T15" fmla="*/ 4 h 34"/>
                  <a:gd name="T16" fmla="*/ 3 w 328"/>
                  <a:gd name="T17" fmla="*/ 5 h 34"/>
                  <a:gd name="T18" fmla="*/ 41 w 328"/>
                  <a:gd name="T19" fmla="*/ 0 h 34"/>
                  <a:gd name="T20" fmla="*/ 0 w 328"/>
                  <a:gd name="T21" fmla="*/ 4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8" h="34">
                    <a:moveTo>
                      <a:pt x="0" y="31"/>
                    </a:moveTo>
                    <a:lnTo>
                      <a:pt x="2" y="32"/>
                    </a:lnTo>
                    <a:lnTo>
                      <a:pt x="4" y="32"/>
                    </a:lnTo>
                    <a:lnTo>
                      <a:pt x="8" y="32"/>
                    </a:lnTo>
                    <a:lnTo>
                      <a:pt x="9" y="32"/>
                    </a:lnTo>
                    <a:lnTo>
                      <a:pt x="11" y="32"/>
                    </a:lnTo>
                    <a:lnTo>
                      <a:pt x="13" y="32"/>
                    </a:lnTo>
                    <a:lnTo>
                      <a:pt x="15" y="32"/>
                    </a:lnTo>
                    <a:lnTo>
                      <a:pt x="17" y="34"/>
                    </a:lnTo>
                    <a:lnTo>
                      <a:pt x="328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72" name="Freeform 2400"/>
              <p:cNvSpPr>
                <a:spLocks/>
              </p:cNvSpPr>
              <p:nvPr/>
            </p:nvSpPr>
            <p:spPr bwMode="auto">
              <a:xfrm>
                <a:off x="2583" y="1610"/>
                <a:ext cx="155" cy="17"/>
              </a:xfrm>
              <a:custGeom>
                <a:avLst/>
                <a:gdLst>
                  <a:gd name="T0" fmla="*/ 0 w 311"/>
                  <a:gd name="T1" fmla="*/ 4 h 34"/>
                  <a:gd name="T2" fmla="*/ 0 w 311"/>
                  <a:gd name="T3" fmla="*/ 5 h 34"/>
                  <a:gd name="T4" fmla="*/ 0 w 311"/>
                  <a:gd name="T5" fmla="*/ 5 h 34"/>
                  <a:gd name="T6" fmla="*/ 0 w 311"/>
                  <a:gd name="T7" fmla="*/ 5 h 34"/>
                  <a:gd name="T8" fmla="*/ 1 w 311"/>
                  <a:gd name="T9" fmla="*/ 5 h 34"/>
                  <a:gd name="T10" fmla="*/ 1 w 311"/>
                  <a:gd name="T11" fmla="*/ 5 h 34"/>
                  <a:gd name="T12" fmla="*/ 1 w 311"/>
                  <a:gd name="T13" fmla="*/ 5 h 34"/>
                  <a:gd name="T14" fmla="*/ 2 w 311"/>
                  <a:gd name="T15" fmla="*/ 5 h 34"/>
                  <a:gd name="T16" fmla="*/ 2 w 311"/>
                  <a:gd name="T17" fmla="*/ 5 h 34"/>
                  <a:gd name="T18" fmla="*/ 38 w 311"/>
                  <a:gd name="T19" fmla="*/ 0 h 34"/>
                  <a:gd name="T20" fmla="*/ 0 w 311"/>
                  <a:gd name="T21" fmla="*/ 4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11" h="34">
                    <a:moveTo>
                      <a:pt x="0" y="32"/>
                    </a:moveTo>
                    <a:lnTo>
                      <a:pt x="2" y="34"/>
                    </a:lnTo>
                    <a:lnTo>
                      <a:pt x="4" y="34"/>
                    </a:lnTo>
                    <a:lnTo>
                      <a:pt x="6" y="34"/>
                    </a:lnTo>
                    <a:lnTo>
                      <a:pt x="8" y="34"/>
                    </a:lnTo>
                    <a:lnTo>
                      <a:pt x="10" y="34"/>
                    </a:lnTo>
                    <a:lnTo>
                      <a:pt x="14" y="34"/>
                    </a:lnTo>
                    <a:lnTo>
                      <a:pt x="16" y="34"/>
                    </a:lnTo>
                    <a:lnTo>
                      <a:pt x="17" y="34"/>
                    </a:lnTo>
                    <a:lnTo>
                      <a:pt x="311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73" name="Freeform 2401"/>
              <p:cNvSpPr>
                <a:spLocks/>
              </p:cNvSpPr>
              <p:nvPr/>
            </p:nvSpPr>
            <p:spPr bwMode="auto">
              <a:xfrm>
                <a:off x="2591" y="1610"/>
                <a:ext cx="147" cy="18"/>
              </a:xfrm>
              <a:custGeom>
                <a:avLst/>
                <a:gdLst>
                  <a:gd name="T0" fmla="*/ 0 w 294"/>
                  <a:gd name="T1" fmla="*/ 5 h 36"/>
                  <a:gd name="T2" fmla="*/ 1 w 294"/>
                  <a:gd name="T3" fmla="*/ 5 h 36"/>
                  <a:gd name="T4" fmla="*/ 1 w 294"/>
                  <a:gd name="T5" fmla="*/ 5 h 36"/>
                  <a:gd name="T6" fmla="*/ 1 w 294"/>
                  <a:gd name="T7" fmla="*/ 5 h 36"/>
                  <a:gd name="T8" fmla="*/ 1 w 294"/>
                  <a:gd name="T9" fmla="*/ 5 h 36"/>
                  <a:gd name="T10" fmla="*/ 2 w 294"/>
                  <a:gd name="T11" fmla="*/ 5 h 36"/>
                  <a:gd name="T12" fmla="*/ 2 w 294"/>
                  <a:gd name="T13" fmla="*/ 5 h 36"/>
                  <a:gd name="T14" fmla="*/ 2 w 294"/>
                  <a:gd name="T15" fmla="*/ 5 h 36"/>
                  <a:gd name="T16" fmla="*/ 2 w 294"/>
                  <a:gd name="T17" fmla="*/ 5 h 36"/>
                  <a:gd name="T18" fmla="*/ 37 w 294"/>
                  <a:gd name="T19" fmla="*/ 0 h 36"/>
                  <a:gd name="T20" fmla="*/ 0 w 294"/>
                  <a:gd name="T21" fmla="*/ 5 h 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4" h="36">
                    <a:moveTo>
                      <a:pt x="0" y="36"/>
                    </a:moveTo>
                    <a:lnTo>
                      <a:pt x="2" y="36"/>
                    </a:lnTo>
                    <a:lnTo>
                      <a:pt x="4" y="36"/>
                    </a:lnTo>
                    <a:lnTo>
                      <a:pt x="6" y="36"/>
                    </a:lnTo>
                    <a:lnTo>
                      <a:pt x="8" y="36"/>
                    </a:lnTo>
                    <a:lnTo>
                      <a:pt x="10" y="36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294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74" name="Freeform 2402"/>
              <p:cNvSpPr>
                <a:spLocks/>
              </p:cNvSpPr>
              <p:nvPr/>
            </p:nvSpPr>
            <p:spPr bwMode="auto">
              <a:xfrm>
                <a:off x="2598" y="1610"/>
                <a:ext cx="140" cy="19"/>
              </a:xfrm>
              <a:custGeom>
                <a:avLst/>
                <a:gdLst>
                  <a:gd name="T0" fmla="*/ 0 w 280"/>
                  <a:gd name="T1" fmla="*/ 5 h 38"/>
                  <a:gd name="T2" fmla="*/ 1 w 280"/>
                  <a:gd name="T3" fmla="*/ 5 h 38"/>
                  <a:gd name="T4" fmla="*/ 1 w 280"/>
                  <a:gd name="T5" fmla="*/ 5 h 38"/>
                  <a:gd name="T6" fmla="*/ 1 w 280"/>
                  <a:gd name="T7" fmla="*/ 5 h 38"/>
                  <a:gd name="T8" fmla="*/ 1 w 280"/>
                  <a:gd name="T9" fmla="*/ 5 h 38"/>
                  <a:gd name="T10" fmla="*/ 2 w 280"/>
                  <a:gd name="T11" fmla="*/ 5 h 38"/>
                  <a:gd name="T12" fmla="*/ 2 w 280"/>
                  <a:gd name="T13" fmla="*/ 5 h 38"/>
                  <a:gd name="T14" fmla="*/ 2 w 280"/>
                  <a:gd name="T15" fmla="*/ 5 h 38"/>
                  <a:gd name="T16" fmla="*/ 2 w 280"/>
                  <a:gd name="T17" fmla="*/ 5 h 38"/>
                  <a:gd name="T18" fmla="*/ 35 w 280"/>
                  <a:gd name="T19" fmla="*/ 0 h 38"/>
                  <a:gd name="T20" fmla="*/ 0 w 280"/>
                  <a:gd name="T21" fmla="*/ 5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80" h="38">
                    <a:moveTo>
                      <a:pt x="0" y="36"/>
                    </a:moveTo>
                    <a:lnTo>
                      <a:pt x="2" y="38"/>
                    </a:lnTo>
                    <a:lnTo>
                      <a:pt x="4" y="38"/>
                    </a:lnTo>
                    <a:lnTo>
                      <a:pt x="6" y="38"/>
                    </a:lnTo>
                    <a:lnTo>
                      <a:pt x="8" y="38"/>
                    </a:lnTo>
                    <a:lnTo>
                      <a:pt x="9" y="38"/>
                    </a:lnTo>
                    <a:lnTo>
                      <a:pt x="11" y="38"/>
                    </a:lnTo>
                    <a:lnTo>
                      <a:pt x="13" y="38"/>
                    </a:lnTo>
                    <a:lnTo>
                      <a:pt x="15" y="38"/>
                    </a:lnTo>
                    <a:lnTo>
                      <a:pt x="280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75" name="Freeform 2403"/>
              <p:cNvSpPr>
                <a:spLocks/>
              </p:cNvSpPr>
              <p:nvPr/>
            </p:nvSpPr>
            <p:spPr bwMode="auto">
              <a:xfrm>
                <a:off x="2606" y="1610"/>
                <a:ext cx="132" cy="19"/>
              </a:xfrm>
              <a:custGeom>
                <a:avLst/>
                <a:gdLst>
                  <a:gd name="T0" fmla="*/ 0 w 265"/>
                  <a:gd name="T1" fmla="*/ 5 h 38"/>
                  <a:gd name="T2" fmla="*/ 0 w 265"/>
                  <a:gd name="T3" fmla="*/ 5 h 38"/>
                  <a:gd name="T4" fmla="*/ 0 w 265"/>
                  <a:gd name="T5" fmla="*/ 5 h 38"/>
                  <a:gd name="T6" fmla="*/ 0 w 265"/>
                  <a:gd name="T7" fmla="*/ 5 h 38"/>
                  <a:gd name="T8" fmla="*/ 0 w 265"/>
                  <a:gd name="T9" fmla="*/ 5 h 38"/>
                  <a:gd name="T10" fmla="*/ 1 w 265"/>
                  <a:gd name="T11" fmla="*/ 5 h 38"/>
                  <a:gd name="T12" fmla="*/ 1 w 265"/>
                  <a:gd name="T13" fmla="*/ 5 h 38"/>
                  <a:gd name="T14" fmla="*/ 1 w 265"/>
                  <a:gd name="T15" fmla="*/ 5 h 38"/>
                  <a:gd name="T16" fmla="*/ 1 w 265"/>
                  <a:gd name="T17" fmla="*/ 5 h 38"/>
                  <a:gd name="T18" fmla="*/ 33 w 265"/>
                  <a:gd name="T19" fmla="*/ 0 h 38"/>
                  <a:gd name="T20" fmla="*/ 0 w 265"/>
                  <a:gd name="T21" fmla="*/ 5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5" h="38">
                    <a:moveTo>
                      <a:pt x="0" y="38"/>
                    </a:moveTo>
                    <a:lnTo>
                      <a:pt x="2" y="38"/>
                    </a:lnTo>
                    <a:lnTo>
                      <a:pt x="4" y="38"/>
                    </a:lnTo>
                    <a:lnTo>
                      <a:pt x="6" y="38"/>
                    </a:lnTo>
                    <a:lnTo>
                      <a:pt x="8" y="38"/>
                    </a:lnTo>
                    <a:lnTo>
                      <a:pt x="10" y="38"/>
                    </a:lnTo>
                    <a:lnTo>
                      <a:pt x="12" y="38"/>
                    </a:lnTo>
                    <a:lnTo>
                      <a:pt x="14" y="38"/>
                    </a:lnTo>
                    <a:lnTo>
                      <a:pt x="265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76" name="Freeform 2404"/>
              <p:cNvSpPr>
                <a:spLocks/>
              </p:cNvSpPr>
              <p:nvPr/>
            </p:nvSpPr>
            <p:spPr bwMode="auto">
              <a:xfrm>
                <a:off x="2612" y="1610"/>
                <a:ext cx="126" cy="20"/>
              </a:xfrm>
              <a:custGeom>
                <a:avLst/>
                <a:gdLst>
                  <a:gd name="T0" fmla="*/ 0 w 251"/>
                  <a:gd name="T1" fmla="*/ 5 h 40"/>
                  <a:gd name="T2" fmla="*/ 1 w 251"/>
                  <a:gd name="T3" fmla="*/ 5 h 40"/>
                  <a:gd name="T4" fmla="*/ 1 w 251"/>
                  <a:gd name="T5" fmla="*/ 5 h 40"/>
                  <a:gd name="T6" fmla="*/ 1 w 251"/>
                  <a:gd name="T7" fmla="*/ 5 h 40"/>
                  <a:gd name="T8" fmla="*/ 1 w 251"/>
                  <a:gd name="T9" fmla="*/ 5 h 40"/>
                  <a:gd name="T10" fmla="*/ 1 w 251"/>
                  <a:gd name="T11" fmla="*/ 5 h 40"/>
                  <a:gd name="T12" fmla="*/ 2 w 251"/>
                  <a:gd name="T13" fmla="*/ 5 h 40"/>
                  <a:gd name="T14" fmla="*/ 2 w 251"/>
                  <a:gd name="T15" fmla="*/ 5 h 40"/>
                  <a:gd name="T16" fmla="*/ 2 w 251"/>
                  <a:gd name="T17" fmla="*/ 5 h 40"/>
                  <a:gd name="T18" fmla="*/ 32 w 251"/>
                  <a:gd name="T19" fmla="*/ 0 h 40"/>
                  <a:gd name="T20" fmla="*/ 0 w 251"/>
                  <a:gd name="T21" fmla="*/ 5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1" h="40">
                    <a:moveTo>
                      <a:pt x="0" y="40"/>
                    </a:moveTo>
                    <a:lnTo>
                      <a:pt x="2" y="40"/>
                    </a:lnTo>
                    <a:lnTo>
                      <a:pt x="4" y="40"/>
                    </a:lnTo>
                    <a:lnTo>
                      <a:pt x="5" y="40"/>
                    </a:lnTo>
                    <a:lnTo>
                      <a:pt x="7" y="40"/>
                    </a:lnTo>
                    <a:lnTo>
                      <a:pt x="9" y="40"/>
                    </a:lnTo>
                    <a:lnTo>
                      <a:pt x="11" y="40"/>
                    </a:lnTo>
                    <a:lnTo>
                      <a:pt x="13" y="40"/>
                    </a:lnTo>
                    <a:lnTo>
                      <a:pt x="251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77" name="Freeform 2405"/>
              <p:cNvSpPr>
                <a:spLocks/>
              </p:cNvSpPr>
              <p:nvPr/>
            </p:nvSpPr>
            <p:spPr bwMode="auto">
              <a:xfrm>
                <a:off x="2619" y="1610"/>
                <a:ext cx="119" cy="21"/>
              </a:xfrm>
              <a:custGeom>
                <a:avLst/>
                <a:gdLst>
                  <a:gd name="T0" fmla="*/ 0 w 238"/>
                  <a:gd name="T1" fmla="*/ 5 h 42"/>
                  <a:gd name="T2" fmla="*/ 1 w 238"/>
                  <a:gd name="T3" fmla="*/ 5 h 42"/>
                  <a:gd name="T4" fmla="*/ 1 w 238"/>
                  <a:gd name="T5" fmla="*/ 5 h 42"/>
                  <a:gd name="T6" fmla="*/ 1 w 238"/>
                  <a:gd name="T7" fmla="*/ 5 h 42"/>
                  <a:gd name="T8" fmla="*/ 1 w 238"/>
                  <a:gd name="T9" fmla="*/ 6 h 42"/>
                  <a:gd name="T10" fmla="*/ 1 w 238"/>
                  <a:gd name="T11" fmla="*/ 6 h 42"/>
                  <a:gd name="T12" fmla="*/ 2 w 238"/>
                  <a:gd name="T13" fmla="*/ 6 h 42"/>
                  <a:gd name="T14" fmla="*/ 2 w 238"/>
                  <a:gd name="T15" fmla="*/ 6 h 42"/>
                  <a:gd name="T16" fmla="*/ 2 w 238"/>
                  <a:gd name="T17" fmla="*/ 6 h 42"/>
                  <a:gd name="T18" fmla="*/ 30 w 238"/>
                  <a:gd name="T19" fmla="*/ 0 h 42"/>
                  <a:gd name="T20" fmla="*/ 0 w 238"/>
                  <a:gd name="T21" fmla="*/ 5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8" h="42">
                    <a:moveTo>
                      <a:pt x="0" y="40"/>
                    </a:moveTo>
                    <a:lnTo>
                      <a:pt x="2" y="40"/>
                    </a:lnTo>
                    <a:lnTo>
                      <a:pt x="4" y="40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10" y="42"/>
                    </a:lnTo>
                    <a:lnTo>
                      <a:pt x="12" y="42"/>
                    </a:lnTo>
                    <a:lnTo>
                      <a:pt x="238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78" name="Freeform 2406"/>
              <p:cNvSpPr>
                <a:spLocks/>
              </p:cNvSpPr>
              <p:nvPr/>
            </p:nvSpPr>
            <p:spPr bwMode="auto">
              <a:xfrm>
                <a:off x="2625" y="1610"/>
                <a:ext cx="113" cy="21"/>
              </a:xfrm>
              <a:custGeom>
                <a:avLst/>
                <a:gdLst>
                  <a:gd name="T0" fmla="*/ 0 w 226"/>
                  <a:gd name="T1" fmla="*/ 6 h 42"/>
                  <a:gd name="T2" fmla="*/ 1 w 226"/>
                  <a:gd name="T3" fmla="*/ 6 h 42"/>
                  <a:gd name="T4" fmla="*/ 1 w 226"/>
                  <a:gd name="T5" fmla="*/ 6 h 42"/>
                  <a:gd name="T6" fmla="*/ 1 w 226"/>
                  <a:gd name="T7" fmla="*/ 6 h 42"/>
                  <a:gd name="T8" fmla="*/ 1 w 226"/>
                  <a:gd name="T9" fmla="*/ 6 h 42"/>
                  <a:gd name="T10" fmla="*/ 1 w 226"/>
                  <a:gd name="T11" fmla="*/ 6 h 42"/>
                  <a:gd name="T12" fmla="*/ 1 w 226"/>
                  <a:gd name="T13" fmla="*/ 6 h 42"/>
                  <a:gd name="T14" fmla="*/ 2 w 226"/>
                  <a:gd name="T15" fmla="*/ 6 h 42"/>
                  <a:gd name="T16" fmla="*/ 2 w 226"/>
                  <a:gd name="T17" fmla="*/ 6 h 42"/>
                  <a:gd name="T18" fmla="*/ 29 w 226"/>
                  <a:gd name="T19" fmla="*/ 0 h 42"/>
                  <a:gd name="T20" fmla="*/ 0 w 226"/>
                  <a:gd name="T21" fmla="*/ 6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6" h="42">
                    <a:moveTo>
                      <a:pt x="0" y="42"/>
                    </a:moveTo>
                    <a:lnTo>
                      <a:pt x="2" y="42"/>
                    </a:lnTo>
                    <a:lnTo>
                      <a:pt x="3" y="42"/>
                    </a:lnTo>
                    <a:lnTo>
                      <a:pt x="5" y="42"/>
                    </a:lnTo>
                    <a:lnTo>
                      <a:pt x="7" y="42"/>
                    </a:lnTo>
                    <a:lnTo>
                      <a:pt x="9" y="42"/>
                    </a:lnTo>
                    <a:lnTo>
                      <a:pt x="11" y="42"/>
                    </a:lnTo>
                    <a:lnTo>
                      <a:pt x="226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79" name="Freeform 2407"/>
              <p:cNvSpPr>
                <a:spLocks/>
              </p:cNvSpPr>
              <p:nvPr/>
            </p:nvSpPr>
            <p:spPr bwMode="auto">
              <a:xfrm>
                <a:off x="2631" y="1610"/>
                <a:ext cx="107" cy="22"/>
              </a:xfrm>
              <a:custGeom>
                <a:avLst/>
                <a:gdLst>
                  <a:gd name="T0" fmla="*/ 0 w 215"/>
                  <a:gd name="T1" fmla="*/ 6 h 44"/>
                  <a:gd name="T2" fmla="*/ 0 w 215"/>
                  <a:gd name="T3" fmla="*/ 6 h 44"/>
                  <a:gd name="T4" fmla="*/ 0 w 215"/>
                  <a:gd name="T5" fmla="*/ 6 h 44"/>
                  <a:gd name="T6" fmla="*/ 0 w 215"/>
                  <a:gd name="T7" fmla="*/ 6 h 44"/>
                  <a:gd name="T8" fmla="*/ 0 w 215"/>
                  <a:gd name="T9" fmla="*/ 6 h 44"/>
                  <a:gd name="T10" fmla="*/ 0 w 215"/>
                  <a:gd name="T11" fmla="*/ 6 h 44"/>
                  <a:gd name="T12" fmla="*/ 1 w 215"/>
                  <a:gd name="T13" fmla="*/ 6 h 44"/>
                  <a:gd name="T14" fmla="*/ 1 w 215"/>
                  <a:gd name="T15" fmla="*/ 6 h 44"/>
                  <a:gd name="T16" fmla="*/ 1 w 215"/>
                  <a:gd name="T17" fmla="*/ 6 h 44"/>
                  <a:gd name="T18" fmla="*/ 26 w 215"/>
                  <a:gd name="T19" fmla="*/ 0 h 44"/>
                  <a:gd name="T20" fmla="*/ 0 w 215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44">
                    <a:moveTo>
                      <a:pt x="0" y="42"/>
                    </a:moveTo>
                    <a:lnTo>
                      <a:pt x="2" y="42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10" y="44"/>
                    </a:lnTo>
                    <a:lnTo>
                      <a:pt x="215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80" name="Freeform 2408"/>
              <p:cNvSpPr>
                <a:spLocks/>
              </p:cNvSpPr>
              <p:nvPr/>
            </p:nvSpPr>
            <p:spPr bwMode="auto">
              <a:xfrm>
                <a:off x="2635" y="1610"/>
                <a:ext cx="103" cy="22"/>
              </a:xfrm>
              <a:custGeom>
                <a:avLst/>
                <a:gdLst>
                  <a:gd name="T0" fmla="*/ 0 w 205"/>
                  <a:gd name="T1" fmla="*/ 6 h 44"/>
                  <a:gd name="T2" fmla="*/ 1 w 205"/>
                  <a:gd name="T3" fmla="*/ 6 h 44"/>
                  <a:gd name="T4" fmla="*/ 1 w 205"/>
                  <a:gd name="T5" fmla="*/ 6 h 44"/>
                  <a:gd name="T6" fmla="*/ 1 w 205"/>
                  <a:gd name="T7" fmla="*/ 6 h 44"/>
                  <a:gd name="T8" fmla="*/ 1 w 205"/>
                  <a:gd name="T9" fmla="*/ 6 h 44"/>
                  <a:gd name="T10" fmla="*/ 1 w 205"/>
                  <a:gd name="T11" fmla="*/ 6 h 44"/>
                  <a:gd name="T12" fmla="*/ 1 w 205"/>
                  <a:gd name="T13" fmla="*/ 6 h 44"/>
                  <a:gd name="T14" fmla="*/ 2 w 205"/>
                  <a:gd name="T15" fmla="*/ 6 h 44"/>
                  <a:gd name="T16" fmla="*/ 2 w 205"/>
                  <a:gd name="T17" fmla="*/ 6 h 44"/>
                  <a:gd name="T18" fmla="*/ 26 w 205"/>
                  <a:gd name="T19" fmla="*/ 0 h 44"/>
                  <a:gd name="T20" fmla="*/ 0 w 205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5" h="44">
                    <a:moveTo>
                      <a:pt x="0" y="42"/>
                    </a:moveTo>
                    <a:lnTo>
                      <a:pt x="2" y="42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7" y="42"/>
                    </a:lnTo>
                    <a:lnTo>
                      <a:pt x="9" y="44"/>
                    </a:lnTo>
                    <a:lnTo>
                      <a:pt x="205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81" name="Freeform 2409"/>
              <p:cNvSpPr>
                <a:spLocks/>
              </p:cNvSpPr>
              <p:nvPr/>
            </p:nvSpPr>
            <p:spPr bwMode="auto">
              <a:xfrm>
                <a:off x="2640" y="1610"/>
                <a:ext cx="98" cy="22"/>
              </a:xfrm>
              <a:custGeom>
                <a:avLst/>
                <a:gdLst>
                  <a:gd name="T0" fmla="*/ 0 w 196"/>
                  <a:gd name="T1" fmla="*/ 6 h 44"/>
                  <a:gd name="T2" fmla="*/ 1 w 196"/>
                  <a:gd name="T3" fmla="*/ 6 h 44"/>
                  <a:gd name="T4" fmla="*/ 1 w 196"/>
                  <a:gd name="T5" fmla="*/ 6 h 44"/>
                  <a:gd name="T6" fmla="*/ 1 w 196"/>
                  <a:gd name="T7" fmla="*/ 6 h 44"/>
                  <a:gd name="T8" fmla="*/ 1 w 196"/>
                  <a:gd name="T9" fmla="*/ 6 h 44"/>
                  <a:gd name="T10" fmla="*/ 1 w 196"/>
                  <a:gd name="T11" fmla="*/ 6 h 44"/>
                  <a:gd name="T12" fmla="*/ 1 w 196"/>
                  <a:gd name="T13" fmla="*/ 6 h 44"/>
                  <a:gd name="T14" fmla="*/ 2 w 196"/>
                  <a:gd name="T15" fmla="*/ 6 h 44"/>
                  <a:gd name="T16" fmla="*/ 2 w 196"/>
                  <a:gd name="T17" fmla="*/ 6 h 44"/>
                  <a:gd name="T18" fmla="*/ 25 w 196"/>
                  <a:gd name="T19" fmla="*/ 0 h 44"/>
                  <a:gd name="T20" fmla="*/ 0 w 196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6" h="44">
                    <a:moveTo>
                      <a:pt x="0" y="44"/>
                    </a:moveTo>
                    <a:lnTo>
                      <a:pt x="2" y="44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10" y="44"/>
                    </a:lnTo>
                    <a:lnTo>
                      <a:pt x="196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82" name="Freeform 2410"/>
              <p:cNvSpPr>
                <a:spLocks/>
              </p:cNvSpPr>
              <p:nvPr/>
            </p:nvSpPr>
            <p:spPr bwMode="auto">
              <a:xfrm>
                <a:off x="2645" y="1610"/>
                <a:ext cx="93" cy="22"/>
              </a:xfrm>
              <a:custGeom>
                <a:avLst/>
                <a:gdLst>
                  <a:gd name="T0" fmla="*/ 0 w 186"/>
                  <a:gd name="T1" fmla="*/ 6 h 44"/>
                  <a:gd name="T2" fmla="*/ 1 w 186"/>
                  <a:gd name="T3" fmla="*/ 6 h 44"/>
                  <a:gd name="T4" fmla="*/ 1 w 186"/>
                  <a:gd name="T5" fmla="*/ 6 h 44"/>
                  <a:gd name="T6" fmla="*/ 1 w 186"/>
                  <a:gd name="T7" fmla="*/ 6 h 44"/>
                  <a:gd name="T8" fmla="*/ 1 w 186"/>
                  <a:gd name="T9" fmla="*/ 6 h 44"/>
                  <a:gd name="T10" fmla="*/ 1 w 186"/>
                  <a:gd name="T11" fmla="*/ 6 h 44"/>
                  <a:gd name="T12" fmla="*/ 1 w 186"/>
                  <a:gd name="T13" fmla="*/ 6 h 44"/>
                  <a:gd name="T14" fmla="*/ 2 w 186"/>
                  <a:gd name="T15" fmla="*/ 6 h 44"/>
                  <a:gd name="T16" fmla="*/ 2 w 186"/>
                  <a:gd name="T17" fmla="*/ 6 h 44"/>
                  <a:gd name="T18" fmla="*/ 24 w 186"/>
                  <a:gd name="T19" fmla="*/ 0 h 44"/>
                  <a:gd name="T20" fmla="*/ 0 w 186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6" h="44">
                    <a:moveTo>
                      <a:pt x="0" y="44"/>
                    </a:moveTo>
                    <a:lnTo>
                      <a:pt x="2" y="44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10" y="44"/>
                    </a:lnTo>
                    <a:lnTo>
                      <a:pt x="186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83" name="Freeform 2411"/>
              <p:cNvSpPr>
                <a:spLocks/>
              </p:cNvSpPr>
              <p:nvPr/>
            </p:nvSpPr>
            <p:spPr bwMode="auto">
              <a:xfrm>
                <a:off x="2650" y="1610"/>
                <a:ext cx="88" cy="22"/>
              </a:xfrm>
              <a:custGeom>
                <a:avLst/>
                <a:gdLst>
                  <a:gd name="T0" fmla="*/ 0 w 176"/>
                  <a:gd name="T1" fmla="*/ 6 h 44"/>
                  <a:gd name="T2" fmla="*/ 1 w 176"/>
                  <a:gd name="T3" fmla="*/ 6 h 44"/>
                  <a:gd name="T4" fmla="*/ 1 w 176"/>
                  <a:gd name="T5" fmla="*/ 6 h 44"/>
                  <a:gd name="T6" fmla="*/ 1 w 176"/>
                  <a:gd name="T7" fmla="*/ 6 h 44"/>
                  <a:gd name="T8" fmla="*/ 1 w 176"/>
                  <a:gd name="T9" fmla="*/ 6 h 44"/>
                  <a:gd name="T10" fmla="*/ 1 w 176"/>
                  <a:gd name="T11" fmla="*/ 6 h 44"/>
                  <a:gd name="T12" fmla="*/ 1 w 176"/>
                  <a:gd name="T13" fmla="*/ 6 h 44"/>
                  <a:gd name="T14" fmla="*/ 1 w 176"/>
                  <a:gd name="T15" fmla="*/ 6 h 44"/>
                  <a:gd name="T16" fmla="*/ 2 w 176"/>
                  <a:gd name="T17" fmla="*/ 6 h 44"/>
                  <a:gd name="T18" fmla="*/ 22 w 176"/>
                  <a:gd name="T19" fmla="*/ 0 h 44"/>
                  <a:gd name="T20" fmla="*/ 0 w 176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6" h="44">
                    <a:moveTo>
                      <a:pt x="0" y="44"/>
                    </a:moveTo>
                    <a:lnTo>
                      <a:pt x="1" y="44"/>
                    </a:lnTo>
                    <a:lnTo>
                      <a:pt x="3" y="44"/>
                    </a:lnTo>
                    <a:lnTo>
                      <a:pt x="5" y="44"/>
                    </a:lnTo>
                    <a:lnTo>
                      <a:pt x="7" y="44"/>
                    </a:lnTo>
                    <a:lnTo>
                      <a:pt x="9" y="44"/>
                    </a:lnTo>
                    <a:lnTo>
                      <a:pt x="176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84" name="Freeform 2412"/>
              <p:cNvSpPr>
                <a:spLocks/>
              </p:cNvSpPr>
              <p:nvPr/>
            </p:nvSpPr>
            <p:spPr bwMode="auto">
              <a:xfrm>
                <a:off x="2655" y="1610"/>
                <a:ext cx="83" cy="23"/>
              </a:xfrm>
              <a:custGeom>
                <a:avLst/>
                <a:gdLst>
                  <a:gd name="T0" fmla="*/ 0 w 167"/>
                  <a:gd name="T1" fmla="*/ 6 h 46"/>
                  <a:gd name="T2" fmla="*/ 0 w 167"/>
                  <a:gd name="T3" fmla="*/ 6 h 46"/>
                  <a:gd name="T4" fmla="*/ 0 w 167"/>
                  <a:gd name="T5" fmla="*/ 6 h 46"/>
                  <a:gd name="T6" fmla="*/ 0 w 167"/>
                  <a:gd name="T7" fmla="*/ 6 h 46"/>
                  <a:gd name="T8" fmla="*/ 0 w 167"/>
                  <a:gd name="T9" fmla="*/ 6 h 46"/>
                  <a:gd name="T10" fmla="*/ 0 w 167"/>
                  <a:gd name="T11" fmla="*/ 6 h 46"/>
                  <a:gd name="T12" fmla="*/ 0 w 167"/>
                  <a:gd name="T13" fmla="*/ 6 h 46"/>
                  <a:gd name="T14" fmla="*/ 0 w 167"/>
                  <a:gd name="T15" fmla="*/ 6 h 46"/>
                  <a:gd name="T16" fmla="*/ 1 w 167"/>
                  <a:gd name="T17" fmla="*/ 6 h 46"/>
                  <a:gd name="T18" fmla="*/ 20 w 167"/>
                  <a:gd name="T19" fmla="*/ 0 h 46"/>
                  <a:gd name="T20" fmla="*/ 0 w 167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7" h="46">
                    <a:moveTo>
                      <a:pt x="0" y="46"/>
                    </a:moveTo>
                    <a:lnTo>
                      <a:pt x="0" y="46"/>
                    </a:lnTo>
                    <a:lnTo>
                      <a:pt x="2" y="46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8" y="46"/>
                    </a:lnTo>
                    <a:lnTo>
                      <a:pt x="167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85" name="Freeform 2413"/>
              <p:cNvSpPr>
                <a:spLocks/>
              </p:cNvSpPr>
              <p:nvPr/>
            </p:nvSpPr>
            <p:spPr bwMode="auto">
              <a:xfrm>
                <a:off x="2657" y="1610"/>
                <a:ext cx="81" cy="23"/>
              </a:xfrm>
              <a:custGeom>
                <a:avLst/>
                <a:gdLst>
                  <a:gd name="T0" fmla="*/ 0 w 161"/>
                  <a:gd name="T1" fmla="*/ 6 h 46"/>
                  <a:gd name="T2" fmla="*/ 1 w 161"/>
                  <a:gd name="T3" fmla="*/ 6 h 46"/>
                  <a:gd name="T4" fmla="*/ 1 w 161"/>
                  <a:gd name="T5" fmla="*/ 6 h 46"/>
                  <a:gd name="T6" fmla="*/ 1 w 161"/>
                  <a:gd name="T7" fmla="*/ 6 h 46"/>
                  <a:gd name="T8" fmla="*/ 1 w 161"/>
                  <a:gd name="T9" fmla="*/ 6 h 46"/>
                  <a:gd name="T10" fmla="*/ 1 w 161"/>
                  <a:gd name="T11" fmla="*/ 6 h 46"/>
                  <a:gd name="T12" fmla="*/ 1 w 161"/>
                  <a:gd name="T13" fmla="*/ 6 h 46"/>
                  <a:gd name="T14" fmla="*/ 1 w 161"/>
                  <a:gd name="T15" fmla="*/ 6 h 46"/>
                  <a:gd name="T16" fmla="*/ 1 w 161"/>
                  <a:gd name="T17" fmla="*/ 6 h 46"/>
                  <a:gd name="T18" fmla="*/ 21 w 161"/>
                  <a:gd name="T19" fmla="*/ 0 h 46"/>
                  <a:gd name="T20" fmla="*/ 0 w 161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1" h="46">
                    <a:moveTo>
                      <a:pt x="0" y="46"/>
                    </a:moveTo>
                    <a:lnTo>
                      <a:pt x="2" y="46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8" y="46"/>
                    </a:lnTo>
                    <a:lnTo>
                      <a:pt x="161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86" name="Freeform 2414"/>
              <p:cNvSpPr>
                <a:spLocks/>
              </p:cNvSpPr>
              <p:nvPr/>
            </p:nvSpPr>
            <p:spPr bwMode="auto">
              <a:xfrm>
                <a:off x="2661" y="1610"/>
                <a:ext cx="77" cy="23"/>
              </a:xfrm>
              <a:custGeom>
                <a:avLst/>
                <a:gdLst>
                  <a:gd name="T0" fmla="*/ 0 w 153"/>
                  <a:gd name="T1" fmla="*/ 6 h 46"/>
                  <a:gd name="T2" fmla="*/ 1 w 153"/>
                  <a:gd name="T3" fmla="*/ 6 h 46"/>
                  <a:gd name="T4" fmla="*/ 1 w 153"/>
                  <a:gd name="T5" fmla="*/ 6 h 46"/>
                  <a:gd name="T6" fmla="*/ 1 w 153"/>
                  <a:gd name="T7" fmla="*/ 6 h 46"/>
                  <a:gd name="T8" fmla="*/ 1 w 153"/>
                  <a:gd name="T9" fmla="*/ 6 h 46"/>
                  <a:gd name="T10" fmla="*/ 1 w 153"/>
                  <a:gd name="T11" fmla="*/ 6 h 46"/>
                  <a:gd name="T12" fmla="*/ 1 w 153"/>
                  <a:gd name="T13" fmla="*/ 6 h 46"/>
                  <a:gd name="T14" fmla="*/ 1 w 153"/>
                  <a:gd name="T15" fmla="*/ 6 h 46"/>
                  <a:gd name="T16" fmla="*/ 1 w 153"/>
                  <a:gd name="T17" fmla="*/ 6 h 46"/>
                  <a:gd name="T18" fmla="*/ 20 w 153"/>
                  <a:gd name="T19" fmla="*/ 0 h 46"/>
                  <a:gd name="T20" fmla="*/ 0 w 153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3" h="46">
                    <a:moveTo>
                      <a:pt x="0" y="46"/>
                    </a:moveTo>
                    <a:lnTo>
                      <a:pt x="2" y="46"/>
                    </a:lnTo>
                    <a:lnTo>
                      <a:pt x="3" y="46"/>
                    </a:lnTo>
                    <a:lnTo>
                      <a:pt x="5" y="46"/>
                    </a:lnTo>
                    <a:lnTo>
                      <a:pt x="7" y="46"/>
                    </a:lnTo>
                    <a:lnTo>
                      <a:pt x="153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87" name="Freeform 2415"/>
              <p:cNvSpPr>
                <a:spLocks/>
              </p:cNvSpPr>
              <p:nvPr/>
            </p:nvSpPr>
            <p:spPr bwMode="auto">
              <a:xfrm>
                <a:off x="2665" y="1610"/>
                <a:ext cx="73" cy="23"/>
              </a:xfrm>
              <a:custGeom>
                <a:avLst/>
                <a:gdLst>
                  <a:gd name="T0" fmla="*/ 0 w 146"/>
                  <a:gd name="T1" fmla="*/ 6 h 46"/>
                  <a:gd name="T2" fmla="*/ 1 w 146"/>
                  <a:gd name="T3" fmla="*/ 6 h 46"/>
                  <a:gd name="T4" fmla="*/ 1 w 146"/>
                  <a:gd name="T5" fmla="*/ 6 h 46"/>
                  <a:gd name="T6" fmla="*/ 1 w 146"/>
                  <a:gd name="T7" fmla="*/ 6 h 46"/>
                  <a:gd name="T8" fmla="*/ 1 w 146"/>
                  <a:gd name="T9" fmla="*/ 6 h 46"/>
                  <a:gd name="T10" fmla="*/ 19 w 146"/>
                  <a:gd name="T11" fmla="*/ 0 h 46"/>
                  <a:gd name="T12" fmla="*/ 0 w 146"/>
                  <a:gd name="T13" fmla="*/ 6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6" h="46">
                    <a:moveTo>
                      <a:pt x="0" y="46"/>
                    </a:moveTo>
                    <a:lnTo>
                      <a:pt x="2" y="46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146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88" name="Freeform 2416"/>
              <p:cNvSpPr>
                <a:spLocks/>
              </p:cNvSpPr>
              <p:nvPr/>
            </p:nvSpPr>
            <p:spPr bwMode="auto">
              <a:xfrm>
                <a:off x="2668" y="1610"/>
                <a:ext cx="70" cy="23"/>
              </a:xfrm>
              <a:custGeom>
                <a:avLst/>
                <a:gdLst>
                  <a:gd name="T0" fmla="*/ 0 w 140"/>
                  <a:gd name="T1" fmla="*/ 6 h 46"/>
                  <a:gd name="T2" fmla="*/ 1 w 140"/>
                  <a:gd name="T3" fmla="*/ 6 h 46"/>
                  <a:gd name="T4" fmla="*/ 1 w 140"/>
                  <a:gd name="T5" fmla="*/ 6 h 46"/>
                  <a:gd name="T6" fmla="*/ 1 w 140"/>
                  <a:gd name="T7" fmla="*/ 6 h 46"/>
                  <a:gd name="T8" fmla="*/ 1 w 140"/>
                  <a:gd name="T9" fmla="*/ 6 h 46"/>
                  <a:gd name="T10" fmla="*/ 1 w 140"/>
                  <a:gd name="T11" fmla="*/ 6 h 46"/>
                  <a:gd name="T12" fmla="*/ 1 w 140"/>
                  <a:gd name="T13" fmla="*/ 6 h 46"/>
                  <a:gd name="T14" fmla="*/ 1 w 140"/>
                  <a:gd name="T15" fmla="*/ 6 h 46"/>
                  <a:gd name="T16" fmla="*/ 1 w 140"/>
                  <a:gd name="T17" fmla="*/ 6 h 46"/>
                  <a:gd name="T18" fmla="*/ 18 w 140"/>
                  <a:gd name="T19" fmla="*/ 0 h 46"/>
                  <a:gd name="T20" fmla="*/ 0 w 140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0" h="46">
                    <a:moveTo>
                      <a:pt x="0" y="46"/>
                    </a:moveTo>
                    <a:lnTo>
                      <a:pt x="2" y="46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8" y="46"/>
                    </a:lnTo>
                    <a:lnTo>
                      <a:pt x="140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89" name="Freeform 2417"/>
              <p:cNvSpPr>
                <a:spLocks/>
              </p:cNvSpPr>
              <p:nvPr/>
            </p:nvSpPr>
            <p:spPr bwMode="auto">
              <a:xfrm>
                <a:off x="2672" y="1610"/>
                <a:ext cx="66" cy="23"/>
              </a:xfrm>
              <a:custGeom>
                <a:avLst/>
                <a:gdLst>
                  <a:gd name="T0" fmla="*/ 0 w 132"/>
                  <a:gd name="T1" fmla="*/ 6 h 46"/>
                  <a:gd name="T2" fmla="*/ 1 w 132"/>
                  <a:gd name="T3" fmla="*/ 6 h 46"/>
                  <a:gd name="T4" fmla="*/ 1 w 132"/>
                  <a:gd name="T5" fmla="*/ 6 h 46"/>
                  <a:gd name="T6" fmla="*/ 1 w 132"/>
                  <a:gd name="T7" fmla="*/ 6 h 46"/>
                  <a:gd name="T8" fmla="*/ 1 w 132"/>
                  <a:gd name="T9" fmla="*/ 6 h 46"/>
                  <a:gd name="T10" fmla="*/ 17 w 132"/>
                  <a:gd name="T11" fmla="*/ 0 h 46"/>
                  <a:gd name="T12" fmla="*/ 0 w 132"/>
                  <a:gd name="T13" fmla="*/ 6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2" h="46">
                    <a:moveTo>
                      <a:pt x="0" y="46"/>
                    </a:moveTo>
                    <a:lnTo>
                      <a:pt x="2" y="46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132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90" name="Freeform 2418"/>
              <p:cNvSpPr>
                <a:spLocks/>
              </p:cNvSpPr>
              <p:nvPr/>
            </p:nvSpPr>
            <p:spPr bwMode="auto">
              <a:xfrm>
                <a:off x="2675" y="1610"/>
                <a:ext cx="63" cy="24"/>
              </a:xfrm>
              <a:custGeom>
                <a:avLst/>
                <a:gdLst>
                  <a:gd name="T0" fmla="*/ 0 w 126"/>
                  <a:gd name="T1" fmla="*/ 6 h 48"/>
                  <a:gd name="T2" fmla="*/ 1 w 126"/>
                  <a:gd name="T3" fmla="*/ 6 h 48"/>
                  <a:gd name="T4" fmla="*/ 1 w 126"/>
                  <a:gd name="T5" fmla="*/ 6 h 48"/>
                  <a:gd name="T6" fmla="*/ 1 w 126"/>
                  <a:gd name="T7" fmla="*/ 6 h 48"/>
                  <a:gd name="T8" fmla="*/ 1 w 126"/>
                  <a:gd name="T9" fmla="*/ 6 h 48"/>
                  <a:gd name="T10" fmla="*/ 16 w 126"/>
                  <a:gd name="T11" fmla="*/ 0 h 48"/>
                  <a:gd name="T12" fmla="*/ 0 w 12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" h="48">
                    <a:moveTo>
                      <a:pt x="0" y="48"/>
                    </a:moveTo>
                    <a:lnTo>
                      <a:pt x="1" y="48"/>
                    </a:lnTo>
                    <a:lnTo>
                      <a:pt x="3" y="48"/>
                    </a:lnTo>
                    <a:lnTo>
                      <a:pt x="5" y="48"/>
                    </a:lnTo>
                    <a:lnTo>
                      <a:pt x="126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91" name="Freeform 2419"/>
              <p:cNvSpPr>
                <a:spLocks/>
              </p:cNvSpPr>
              <p:nvPr/>
            </p:nvSpPr>
            <p:spPr bwMode="auto">
              <a:xfrm>
                <a:off x="2678" y="1610"/>
                <a:ext cx="60" cy="24"/>
              </a:xfrm>
              <a:custGeom>
                <a:avLst/>
                <a:gdLst>
                  <a:gd name="T0" fmla="*/ 0 w 121"/>
                  <a:gd name="T1" fmla="*/ 6 h 48"/>
                  <a:gd name="T2" fmla="*/ 0 w 121"/>
                  <a:gd name="T3" fmla="*/ 6 h 48"/>
                  <a:gd name="T4" fmla="*/ 0 w 121"/>
                  <a:gd name="T5" fmla="*/ 6 h 48"/>
                  <a:gd name="T6" fmla="*/ 0 w 121"/>
                  <a:gd name="T7" fmla="*/ 6 h 48"/>
                  <a:gd name="T8" fmla="*/ 0 w 121"/>
                  <a:gd name="T9" fmla="*/ 6 h 48"/>
                  <a:gd name="T10" fmla="*/ 15 w 121"/>
                  <a:gd name="T11" fmla="*/ 0 h 48"/>
                  <a:gd name="T12" fmla="*/ 0 w 12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1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121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92" name="Freeform 2420"/>
              <p:cNvSpPr>
                <a:spLocks/>
              </p:cNvSpPr>
              <p:nvPr/>
            </p:nvSpPr>
            <p:spPr bwMode="auto">
              <a:xfrm>
                <a:off x="2681" y="1610"/>
                <a:ext cx="57" cy="24"/>
              </a:xfrm>
              <a:custGeom>
                <a:avLst/>
                <a:gdLst>
                  <a:gd name="T0" fmla="*/ 0 w 115"/>
                  <a:gd name="T1" fmla="*/ 6 h 48"/>
                  <a:gd name="T2" fmla="*/ 0 w 115"/>
                  <a:gd name="T3" fmla="*/ 6 h 48"/>
                  <a:gd name="T4" fmla="*/ 0 w 115"/>
                  <a:gd name="T5" fmla="*/ 6 h 48"/>
                  <a:gd name="T6" fmla="*/ 0 w 115"/>
                  <a:gd name="T7" fmla="*/ 6 h 48"/>
                  <a:gd name="T8" fmla="*/ 0 w 115"/>
                  <a:gd name="T9" fmla="*/ 6 h 48"/>
                  <a:gd name="T10" fmla="*/ 14 w 115"/>
                  <a:gd name="T11" fmla="*/ 0 h 48"/>
                  <a:gd name="T12" fmla="*/ 0 w 11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5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115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93" name="Freeform 2421"/>
              <p:cNvSpPr>
                <a:spLocks/>
              </p:cNvSpPr>
              <p:nvPr/>
            </p:nvSpPr>
            <p:spPr bwMode="auto">
              <a:xfrm>
                <a:off x="2682" y="1610"/>
                <a:ext cx="56" cy="24"/>
              </a:xfrm>
              <a:custGeom>
                <a:avLst/>
                <a:gdLst>
                  <a:gd name="T0" fmla="*/ 0 w 111"/>
                  <a:gd name="T1" fmla="*/ 6 h 48"/>
                  <a:gd name="T2" fmla="*/ 1 w 111"/>
                  <a:gd name="T3" fmla="*/ 6 h 48"/>
                  <a:gd name="T4" fmla="*/ 1 w 111"/>
                  <a:gd name="T5" fmla="*/ 6 h 48"/>
                  <a:gd name="T6" fmla="*/ 1 w 111"/>
                  <a:gd name="T7" fmla="*/ 6 h 48"/>
                  <a:gd name="T8" fmla="*/ 1 w 111"/>
                  <a:gd name="T9" fmla="*/ 6 h 48"/>
                  <a:gd name="T10" fmla="*/ 14 w 111"/>
                  <a:gd name="T11" fmla="*/ 0 h 48"/>
                  <a:gd name="T12" fmla="*/ 0 w 11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1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111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94" name="Freeform 2422"/>
              <p:cNvSpPr>
                <a:spLocks/>
              </p:cNvSpPr>
              <p:nvPr/>
            </p:nvSpPr>
            <p:spPr bwMode="auto">
              <a:xfrm>
                <a:off x="2685" y="1610"/>
                <a:ext cx="53" cy="24"/>
              </a:xfrm>
              <a:custGeom>
                <a:avLst/>
                <a:gdLst>
                  <a:gd name="T0" fmla="*/ 0 w 105"/>
                  <a:gd name="T1" fmla="*/ 6 h 48"/>
                  <a:gd name="T2" fmla="*/ 1 w 105"/>
                  <a:gd name="T3" fmla="*/ 6 h 48"/>
                  <a:gd name="T4" fmla="*/ 1 w 105"/>
                  <a:gd name="T5" fmla="*/ 6 h 48"/>
                  <a:gd name="T6" fmla="*/ 1 w 105"/>
                  <a:gd name="T7" fmla="*/ 6 h 48"/>
                  <a:gd name="T8" fmla="*/ 1 w 105"/>
                  <a:gd name="T9" fmla="*/ 6 h 48"/>
                  <a:gd name="T10" fmla="*/ 14 w 105"/>
                  <a:gd name="T11" fmla="*/ 0 h 48"/>
                  <a:gd name="T12" fmla="*/ 0 w 10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5" h="48">
                    <a:moveTo>
                      <a:pt x="0" y="48"/>
                    </a:moveTo>
                    <a:lnTo>
                      <a:pt x="2" y="48"/>
                    </a:lnTo>
                    <a:lnTo>
                      <a:pt x="3" y="48"/>
                    </a:lnTo>
                    <a:lnTo>
                      <a:pt x="5" y="48"/>
                    </a:lnTo>
                    <a:lnTo>
                      <a:pt x="105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95" name="Freeform 2423"/>
              <p:cNvSpPr>
                <a:spLocks/>
              </p:cNvSpPr>
              <p:nvPr/>
            </p:nvSpPr>
            <p:spPr bwMode="auto">
              <a:xfrm>
                <a:off x="2688" y="1610"/>
                <a:ext cx="50" cy="24"/>
              </a:xfrm>
              <a:custGeom>
                <a:avLst/>
                <a:gdLst>
                  <a:gd name="T0" fmla="*/ 0 w 100"/>
                  <a:gd name="T1" fmla="*/ 6 h 48"/>
                  <a:gd name="T2" fmla="*/ 0 w 100"/>
                  <a:gd name="T3" fmla="*/ 6 h 48"/>
                  <a:gd name="T4" fmla="*/ 1 w 100"/>
                  <a:gd name="T5" fmla="*/ 6 h 48"/>
                  <a:gd name="T6" fmla="*/ 1 w 100"/>
                  <a:gd name="T7" fmla="*/ 6 h 48"/>
                  <a:gd name="T8" fmla="*/ 1 w 100"/>
                  <a:gd name="T9" fmla="*/ 6 h 48"/>
                  <a:gd name="T10" fmla="*/ 13 w 100"/>
                  <a:gd name="T11" fmla="*/ 0 h 48"/>
                  <a:gd name="T12" fmla="*/ 0 w 100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0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100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96" name="Freeform 2424"/>
              <p:cNvSpPr>
                <a:spLocks/>
              </p:cNvSpPr>
              <p:nvPr/>
            </p:nvSpPr>
            <p:spPr bwMode="auto">
              <a:xfrm>
                <a:off x="2690" y="1610"/>
                <a:ext cx="48" cy="24"/>
              </a:xfrm>
              <a:custGeom>
                <a:avLst/>
                <a:gdLst>
                  <a:gd name="T0" fmla="*/ 0 w 96"/>
                  <a:gd name="T1" fmla="*/ 6 h 48"/>
                  <a:gd name="T2" fmla="*/ 1 w 96"/>
                  <a:gd name="T3" fmla="*/ 6 h 48"/>
                  <a:gd name="T4" fmla="*/ 1 w 96"/>
                  <a:gd name="T5" fmla="*/ 6 h 48"/>
                  <a:gd name="T6" fmla="*/ 1 w 96"/>
                  <a:gd name="T7" fmla="*/ 6 h 48"/>
                  <a:gd name="T8" fmla="*/ 1 w 96"/>
                  <a:gd name="T9" fmla="*/ 6 h 48"/>
                  <a:gd name="T10" fmla="*/ 12 w 96"/>
                  <a:gd name="T11" fmla="*/ 0 h 48"/>
                  <a:gd name="T12" fmla="*/ 0 w 9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6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96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97" name="Freeform 2425"/>
              <p:cNvSpPr>
                <a:spLocks/>
              </p:cNvSpPr>
              <p:nvPr/>
            </p:nvSpPr>
            <p:spPr bwMode="auto">
              <a:xfrm>
                <a:off x="2692" y="1610"/>
                <a:ext cx="46" cy="24"/>
              </a:xfrm>
              <a:custGeom>
                <a:avLst/>
                <a:gdLst>
                  <a:gd name="T0" fmla="*/ 0 w 92"/>
                  <a:gd name="T1" fmla="*/ 6 h 48"/>
                  <a:gd name="T2" fmla="*/ 1 w 92"/>
                  <a:gd name="T3" fmla="*/ 6 h 48"/>
                  <a:gd name="T4" fmla="*/ 1 w 92"/>
                  <a:gd name="T5" fmla="*/ 6 h 48"/>
                  <a:gd name="T6" fmla="*/ 1 w 92"/>
                  <a:gd name="T7" fmla="*/ 6 h 48"/>
                  <a:gd name="T8" fmla="*/ 1 w 92"/>
                  <a:gd name="T9" fmla="*/ 6 h 48"/>
                  <a:gd name="T10" fmla="*/ 12 w 92"/>
                  <a:gd name="T11" fmla="*/ 0 h 48"/>
                  <a:gd name="T12" fmla="*/ 0 w 9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2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92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98" name="Freeform 2426"/>
              <p:cNvSpPr>
                <a:spLocks/>
              </p:cNvSpPr>
              <p:nvPr/>
            </p:nvSpPr>
            <p:spPr bwMode="auto">
              <a:xfrm>
                <a:off x="2695" y="1610"/>
                <a:ext cx="43" cy="24"/>
              </a:xfrm>
              <a:custGeom>
                <a:avLst/>
                <a:gdLst>
                  <a:gd name="T0" fmla="*/ 0 w 86"/>
                  <a:gd name="T1" fmla="*/ 6 h 48"/>
                  <a:gd name="T2" fmla="*/ 0 w 86"/>
                  <a:gd name="T3" fmla="*/ 6 h 48"/>
                  <a:gd name="T4" fmla="*/ 1 w 86"/>
                  <a:gd name="T5" fmla="*/ 6 h 48"/>
                  <a:gd name="T6" fmla="*/ 1 w 86"/>
                  <a:gd name="T7" fmla="*/ 6 h 48"/>
                  <a:gd name="T8" fmla="*/ 1 w 86"/>
                  <a:gd name="T9" fmla="*/ 6 h 48"/>
                  <a:gd name="T10" fmla="*/ 11 w 86"/>
                  <a:gd name="T11" fmla="*/ 0 h 48"/>
                  <a:gd name="T12" fmla="*/ 0 w 8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86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99" name="Freeform 2427"/>
              <p:cNvSpPr>
                <a:spLocks/>
              </p:cNvSpPr>
              <p:nvPr/>
            </p:nvSpPr>
            <p:spPr bwMode="auto">
              <a:xfrm>
                <a:off x="2697" y="1610"/>
                <a:ext cx="41" cy="24"/>
              </a:xfrm>
              <a:custGeom>
                <a:avLst/>
                <a:gdLst>
                  <a:gd name="T0" fmla="*/ 0 w 82"/>
                  <a:gd name="T1" fmla="*/ 6 h 48"/>
                  <a:gd name="T2" fmla="*/ 0 w 82"/>
                  <a:gd name="T3" fmla="*/ 6 h 48"/>
                  <a:gd name="T4" fmla="*/ 1 w 82"/>
                  <a:gd name="T5" fmla="*/ 6 h 48"/>
                  <a:gd name="T6" fmla="*/ 1 w 82"/>
                  <a:gd name="T7" fmla="*/ 6 h 48"/>
                  <a:gd name="T8" fmla="*/ 1 w 82"/>
                  <a:gd name="T9" fmla="*/ 6 h 48"/>
                  <a:gd name="T10" fmla="*/ 11 w 82"/>
                  <a:gd name="T11" fmla="*/ 0 h 48"/>
                  <a:gd name="T12" fmla="*/ 0 w 8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82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00" name="Freeform 2428"/>
              <p:cNvSpPr>
                <a:spLocks/>
              </p:cNvSpPr>
              <p:nvPr/>
            </p:nvSpPr>
            <p:spPr bwMode="auto">
              <a:xfrm>
                <a:off x="2699" y="1610"/>
                <a:ext cx="39" cy="24"/>
              </a:xfrm>
              <a:custGeom>
                <a:avLst/>
                <a:gdLst>
                  <a:gd name="T0" fmla="*/ 0 w 78"/>
                  <a:gd name="T1" fmla="*/ 6 h 48"/>
                  <a:gd name="T2" fmla="*/ 0 w 78"/>
                  <a:gd name="T3" fmla="*/ 6 h 48"/>
                  <a:gd name="T4" fmla="*/ 1 w 78"/>
                  <a:gd name="T5" fmla="*/ 6 h 48"/>
                  <a:gd name="T6" fmla="*/ 1 w 78"/>
                  <a:gd name="T7" fmla="*/ 6 h 48"/>
                  <a:gd name="T8" fmla="*/ 1 w 78"/>
                  <a:gd name="T9" fmla="*/ 6 h 48"/>
                  <a:gd name="T10" fmla="*/ 10 w 78"/>
                  <a:gd name="T11" fmla="*/ 0 h 48"/>
                  <a:gd name="T12" fmla="*/ 0 w 78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" h="48">
                    <a:moveTo>
                      <a:pt x="0" y="48"/>
                    </a:moveTo>
                    <a:lnTo>
                      <a:pt x="0" y="48"/>
                    </a:lnTo>
                    <a:lnTo>
                      <a:pt x="1" y="48"/>
                    </a:lnTo>
                    <a:lnTo>
                      <a:pt x="3" y="48"/>
                    </a:lnTo>
                    <a:lnTo>
                      <a:pt x="78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01" name="Freeform 2429"/>
              <p:cNvSpPr>
                <a:spLocks/>
              </p:cNvSpPr>
              <p:nvPr/>
            </p:nvSpPr>
            <p:spPr bwMode="auto">
              <a:xfrm>
                <a:off x="2701" y="1610"/>
                <a:ext cx="37" cy="24"/>
              </a:xfrm>
              <a:custGeom>
                <a:avLst/>
                <a:gdLst>
                  <a:gd name="T0" fmla="*/ 0 w 75"/>
                  <a:gd name="T1" fmla="*/ 6 h 48"/>
                  <a:gd name="T2" fmla="*/ 0 w 75"/>
                  <a:gd name="T3" fmla="*/ 6 h 48"/>
                  <a:gd name="T4" fmla="*/ 0 w 75"/>
                  <a:gd name="T5" fmla="*/ 6 h 48"/>
                  <a:gd name="T6" fmla="*/ 0 w 75"/>
                  <a:gd name="T7" fmla="*/ 6 h 48"/>
                  <a:gd name="T8" fmla="*/ 0 w 75"/>
                  <a:gd name="T9" fmla="*/ 6 h 48"/>
                  <a:gd name="T10" fmla="*/ 9 w 75"/>
                  <a:gd name="T11" fmla="*/ 0 h 48"/>
                  <a:gd name="T12" fmla="*/ 0 w 7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75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02" name="Freeform 2430"/>
              <p:cNvSpPr>
                <a:spLocks/>
              </p:cNvSpPr>
              <p:nvPr/>
            </p:nvSpPr>
            <p:spPr bwMode="auto">
              <a:xfrm>
                <a:off x="2703" y="1610"/>
                <a:ext cx="35" cy="24"/>
              </a:xfrm>
              <a:custGeom>
                <a:avLst/>
                <a:gdLst>
                  <a:gd name="T0" fmla="*/ 0 w 71"/>
                  <a:gd name="T1" fmla="*/ 6 h 48"/>
                  <a:gd name="T2" fmla="*/ 0 w 71"/>
                  <a:gd name="T3" fmla="*/ 6 h 48"/>
                  <a:gd name="T4" fmla="*/ 0 w 71"/>
                  <a:gd name="T5" fmla="*/ 6 h 48"/>
                  <a:gd name="T6" fmla="*/ 0 w 71"/>
                  <a:gd name="T7" fmla="*/ 6 h 48"/>
                  <a:gd name="T8" fmla="*/ 0 w 71"/>
                  <a:gd name="T9" fmla="*/ 6 h 48"/>
                  <a:gd name="T10" fmla="*/ 8 w 71"/>
                  <a:gd name="T11" fmla="*/ 0 h 48"/>
                  <a:gd name="T12" fmla="*/ 0 w 7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1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71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03" name="Freeform 2431"/>
              <p:cNvSpPr>
                <a:spLocks/>
              </p:cNvSpPr>
              <p:nvPr/>
            </p:nvSpPr>
            <p:spPr bwMode="auto">
              <a:xfrm>
                <a:off x="2705" y="1610"/>
                <a:ext cx="33" cy="24"/>
              </a:xfrm>
              <a:custGeom>
                <a:avLst/>
                <a:gdLst>
                  <a:gd name="T0" fmla="*/ 0 w 67"/>
                  <a:gd name="T1" fmla="*/ 6 h 48"/>
                  <a:gd name="T2" fmla="*/ 0 w 67"/>
                  <a:gd name="T3" fmla="*/ 6 h 48"/>
                  <a:gd name="T4" fmla="*/ 0 w 67"/>
                  <a:gd name="T5" fmla="*/ 6 h 48"/>
                  <a:gd name="T6" fmla="*/ 0 w 67"/>
                  <a:gd name="T7" fmla="*/ 6 h 48"/>
                  <a:gd name="T8" fmla="*/ 0 w 67"/>
                  <a:gd name="T9" fmla="*/ 6 h 48"/>
                  <a:gd name="T10" fmla="*/ 8 w 67"/>
                  <a:gd name="T11" fmla="*/ 0 h 48"/>
                  <a:gd name="T12" fmla="*/ 0 w 6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67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04" name="Freeform 2432"/>
              <p:cNvSpPr>
                <a:spLocks/>
              </p:cNvSpPr>
              <p:nvPr/>
            </p:nvSpPr>
            <p:spPr bwMode="auto">
              <a:xfrm>
                <a:off x="2705" y="1610"/>
                <a:ext cx="33" cy="24"/>
              </a:xfrm>
              <a:custGeom>
                <a:avLst/>
                <a:gdLst>
                  <a:gd name="T0" fmla="*/ 0 w 65"/>
                  <a:gd name="T1" fmla="*/ 6 h 48"/>
                  <a:gd name="T2" fmla="*/ 1 w 65"/>
                  <a:gd name="T3" fmla="*/ 6 h 48"/>
                  <a:gd name="T4" fmla="*/ 1 w 65"/>
                  <a:gd name="T5" fmla="*/ 6 h 48"/>
                  <a:gd name="T6" fmla="*/ 1 w 65"/>
                  <a:gd name="T7" fmla="*/ 6 h 48"/>
                  <a:gd name="T8" fmla="*/ 1 w 65"/>
                  <a:gd name="T9" fmla="*/ 6 h 48"/>
                  <a:gd name="T10" fmla="*/ 9 w 65"/>
                  <a:gd name="T11" fmla="*/ 0 h 48"/>
                  <a:gd name="T12" fmla="*/ 0 w 6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65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05" name="Freeform 2433"/>
              <p:cNvSpPr>
                <a:spLocks/>
              </p:cNvSpPr>
              <p:nvPr/>
            </p:nvSpPr>
            <p:spPr bwMode="auto">
              <a:xfrm>
                <a:off x="2707" y="1610"/>
                <a:ext cx="31" cy="24"/>
              </a:xfrm>
              <a:custGeom>
                <a:avLst/>
                <a:gdLst>
                  <a:gd name="T0" fmla="*/ 0 w 61"/>
                  <a:gd name="T1" fmla="*/ 6 h 48"/>
                  <a:gd name="T2" fmla="*/ 1 w 61"/>
                  <a:gd name="T3" fmla="*/ 6 h 48"/>
                  <a:gd name="T4" fmla="*/ 1 w 61"/>
                  <a:gd name="T5" fmla="*/ 6 h 48"/>
                  <a:gd name="T6" fmla="*/ 1 w 61"/>
                  <a:gd name="T7" fmla="*/ 6 h 48"/>
                  <a:gd name="T8" fmla="*/ 1 w 61"/>
                  <a:gd name="T9" fmla="*/ 6 h 48"/>
                  <a:gd name="T10" fmla="*/ 8 w 61"/>
                  <a:gd name="T11" fmla="*/ 0 h 48"/>
                  <a:gd name="T12" fmla="*/ 0 w 6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61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06" name="Freeform 2434"/>
              <p:cNvSpPr>
                <a:spLocks/>
              </p:cNvSpPr>
              <p:nvPr/>
            </p:nvSpPr>
            <p:spPr bwMode="auto">
              <a:xfrm>
                <a:off x="2709" y="1610"/>
                <a:ext cx="29" cy="24"/>
              </a:xfrm>
              <a:custGeom>
                <a:avLst/>
                <a:gdLst>
                  <a:gd name="T0" fmla="*/ 0 w 57"/>
                  <a:gd name="T1" fmla="*/ 6 h 48"/>
                  <a:gd name="T2" fmla="*/ 0 w 57"/>
                  <a:gd name="T3" fmla="*/ 6 h 48"/>
                  <a:gd name="T4" fmla="*/ 1 w 57"/>
                  <a:gd name="T5" fmla="*/ 6 h 48"/>
                  <a:gd name="T6" fmla="*/ 1 w 57"/>
                  <a:gd name="T7" fmla="*/ 6 h 48"/>
                  <a:gd name="T8" fmla="*/ 1 w 57"/>
                  <a:gd name="T9" fmla="*/ 6 h 48"/>
                  <a:gd name="T10" fmla="*/ 8 w 57"/>
                  <a:gd name="T11" fmla="*/ 0 h 48"/>
                  <a:gd name="T12" fmla="*/ 0 w 5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3" y="48"/>
                    </a:lnTo>
                    <a:lnTo>
                      <a:pt x="57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07" name="Freeform 2435"/>
              <p:cNvSpPr>
                <a:spLocks/>
              </p:cNvSpPr>
              <p:nvPr/>
            </p:nvSpPr>
            <p:spPr bwMode="auto">
              <a:xfrm>
                <a:off x="2711" y="1610"/>
                <a:ext cx="27" cy="24"/>
              </a:xfrm>
              <a:custGeom>
                <a:avLst/>
                <a:gdLst>
                  <a:gd name="T0" fmla="*/ 0 w 54"/>
                  <a:gd name="T1" fmla="*/ 6 h 48"/>
                  <a:gd name="T2" fmla="*/ 0 w 54"/>
                  <a:gd name="T3" fmla="*/ 6 h 48"/>
                  <a:gd name="T4" fmla="*/ 1 w 54"/>
                  <a:gd name="T5" fmla="*/ 6 h 48"/>
                  <a:gd name="T6" fmla="*/ 1 w 54"/>
                  <a:gd name="T7" fmla="*/ 6 h 48"/>
                  <a:gd name="T8" fmla="*/ 1 w 54"/>
                  <a:gd name="T9" fmla="*/ 6 h 48"/>
                  <a:gd name="T10" fmla="*/ 7 w 54"/>
                  <a:gd name="T11" fmla="*/ 0 h 48"/>
                  <a:gd name="T12" fmla="*/ 0 w 54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54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08" name="Freeform 2436"/>
              <p:cNvSpPr>
                <a:spLocks/>
              </p:cNvSpPr>
              <p:nvPr/>
            </p:nvSpPr>
            <p:spPr bwMode="auto">
              <a:xfrm>
                <a:off x="2712" y="1610"/>
                <a:ext cx="26" cy="24"/>
              </a:xfrm>
              <a:custGeom>
                <a:avLst/>
                <a:gdLst>
                  <a:gd name="T0" fmla="*/ 0 w 52"/>
                  <a:gd name="T1" fmla="*/ 6 h 48"/>
                  <a:gd name="T2" fmla="*/ 1 w 52"/>
                  <a:gd name="T3" fmla="*/ 6 h 48"/>
                  <a:gd name="T4" fmla="*/ 1 w 52"/>
                  <a:gd name="T5" fmla="*/ 6 h 48"/>
                  <a:gd name="T6" fmla="*/ 1 w 52"/>
                  <a:gd name="T7" fmla="*/ 6 h 48"/>
                  <a:gd name="T8" fmla="*/ 1 w 52"/>
                  <a:gd name="T9" fmla="*/ 6 h 48"/>
                  <a:gd name="T10" fmla="*/ 7 w 52"/>
                  <a:gd name="T11" fmla="*/ 0 h 48"/>
                  <a:gd name="T12" fmla="*/ 0 w 5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52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09" name="Freeform 2437"/>
              <p:cNvSpPr>
                <a:spLocks/>
              </p:cNvSpPr>
              <p:nvPr/>
            </p:nvSpPr>
            <p:spPr bwMode="auto">
              <a:xfrm>
                <a:off x="2714" y="1610"/>
                <a:ext cx="24" cy="24"/>
              </a:xfrm>
              <a:custGeom>
                <a:avLst/>
                <a:gdLst>
                  <a:gd name="T0" fmla="*/ 0 w 48"/>
                  <a:gd name="T1" fmla="*/ 6 h 48"/>
                  <a:gd name="T2" fmla="*/ 1 w 48"/>
                  <a:gd name="T3" fmla="*/ 6 h 48"/>
                  <a:gd name="T4" fmla="*/ 1 w 48"/>
                  <a:gd name="T5" fmla="*/ 6 h 48"/>
                  <a:gd name="T6" fmla="*/ 1 w 48"/>
                  <a:gd name="T7" fmla="*/ 6 h 48"/>
                  <a:gd name="T8" fmla="*/ 1 w 48"/>
                  <a:gd name="T9" fmla="*/ 6 h 48"/>
                  <a:gd name="T10" fmla="*/ 6 w 48"/>
                  <a:gd name="T11" fmla="*/ 0 h 48"/>
                  <a:gd name="T12" fmla="*/ 0 w 48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10" name="Freeform 2438"/>
              <p:cNvSpPr>
                <a:spLocks/>
              </p:cNvSpPr>
              <p:nvPr/>
            </p:nvSpPr>
            <p:spPr bwMode="auto">
              <a:xfrm>
                <a:off x="2716" y="1610"/>
                <a:ext cx="22" cy="24"/>
              </a:xfrm>
              <a:custGeom>
                <a:avLst/>
                <a:gdLst>
                  <a:gd name="T0" fmla="*/ 0 w 44"/>
                  <a:gd name="T1" fmla="*/ 6 h 48"/>
                  <a:gd name="T2" fmla="*/ 0 w 44"/>
                  <a:gd name="T3" fmla="*/ 6 h 48"/>
                  <a:gd name="T4" fmla="*/ 1 w 44"/>
                  <a:gd name="T5" fmla="*/ 6 h 48"/>
                  <a:gd name="T6" fmla="*/ 1 w 44"/>
                  <a:gd name="T7" fmla="*/ 6 h 48"/>
                  <a:gd name="T8" fmla="*/ 1 w 44"/>
                  <a:gd name="T9" fmla="*/ 6 h 48"/>
                  <a:gd name="T10" fmla="*/ 6 w 44"/>
                  <a:gd name="T11" fmla="*/ 0 h 48"/>
                  <a:gd name="T12" fmla="*/ 0 w 44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44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11" name="Freeform 2439"/>
              <p:cNvSpPr>
                <a:spLocks/>
              </p:cNvSpPr>
              <p:nvPr/>
            </p:nvSpPr>
            <p:spPr bwMode="auto">
              <a:xfrm>
                <a:off x="2717" y="1610"/>
                <a:ext cx="21" cy="24"/>
              </a:xfrm>
              <a:custGeom>
                <a:avLst/>
                <a:gdLst>
                  <a:gd name="T0" fmla="*/ 0 w 42"/>
                  <a:gd name="T1" fmla="*/ 6 h 48"/>
                  <a:gd name="T2" fmla="*/ 1 w 42"/>
                  <a:gd name="T3" fmla="*/ 6 h 48"/>
                  <a:gd name="T4" fmla="*/ 1 w 42"/>
                  <a:gd name="T5" fmla="*/ 6 h 48"/>
                  <a:gd name="T6" fmla="*/ 1 w 42"/>
                  <a:gd name="T7" fmla="*/ 6 h 48"/>
                  <a:gd name="T8" fmla="*/ 1 w 42"/>
                  <a:gd name="T9" fmla="*/ 6 h 48"/>
                  <a:gd name="T10" fmla="*/ 6 w 42"/>
                  <a:gd name="T11" fmla="*/ 0 h 48"/>
                  <a:gd name="T12" fmla="*/ 0 w 4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42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12" name="Freeform 2440"/>
              <p:cNvSpPr>
                <a:spLocks/>
              </p:cNvSpPr>
              <p:nvPr/>
            </p:nvSpPr>
            <p:spPr bwMode="auto">
              <a:xfrm>
                <a:off x="2719" y="1610"/>
                <a:ext cx="19" cy="24"/>
              </a:xfrm>
              <a:custGeom>
                <a:avLst/>
                <a:gdLst>
                  <a:gd name="T0" fmla="*/ 0 w 38"/>
                  <a:gd name="T1" fmla="*/ 6 h 48"/>
                  <a:gd name="T2" fmla="*/ 0 w 38"/>
                  <a:gd name="T3" fmla="*/ 6 h 48"/>
                  <a:gd name="T4" fmla="*/ 1 w 38"/>
                  <a:gd name="T5" fmla="*/ 6 h 48"/>
                  <a:gd name="T6" fmla="*/ 1 w 38"/>
                  <a:gd name="T7" fmla="*/ 6 h 48"/>
                  <a:gd name="T8" fmla="*/ 1 w 38"/>
                  <a:gd name="T9" fmla="*/ 6 h 48"/>
                  <a:gd name="T10" fmla="*/ 5 w 38"/>
                  <a:gd name="T11" fmla="*/ 0 h 48"/>
                  <a:gd name="T12" fmla="*/ 0 w 38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38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13" name="Freeform 2441"/>
              <p:cNvSpPr>
                <a:spLocks/>
              </p:cNvSpPr>
              <p:nvPr/>
            </p:nvSpPr>
            <p:spPr bwMode="auto">
              <a:xfrm>
                <a:off x="2720" y="1610"/>
                <a:ext cx="18" cy="24"/>
              </a:xfrm>
              <a:custGeom>
                <a:avLst/>
                <a:gdLst>
                  <a:gd name="T0" fmla="*/ 0 w 36"/>
                  <a:gd name="T1" fmla="*/ 6 h 48"/>
                  <a:gd name="T2" fmla="*/ 1 w 36"/>
                  <a:gd name="T3" fmla="*/ 6 h 48"/>
                  <a:gd name="T4" fmla="*/ 1 w 36"/>
                  <a:gd name="T5" fmla="*/ 6 h 48"/>
                  <a:gd name="T6" fmla="*/ 1 w 36"/>
                  <a:gd name="T7" fmla="*/ 6 h 48"/>
                  <a:gd name="T8" fmla="*/ 1 w 36"/>
                  <a:gd name="T9" fmla="*/ 6 h 48"/>
                  <a:gd name="T10" fmla="*/ 5 w 36"/>
                  <a:gd name="T11" fmla="*/ 0 h 48"/>
                  <a:gd name="T12" fmla="*/ 0 w 3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36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14" name="Freeform 2442"/>
              <p:cNvSpPr>
                <a:spLocks/>
              </p:cNvSpPr>
              <p:nvPr/>
            </p:nvSpPr>
            <p:spPr bwMode="auto">
              <a:xfrm>
                <a:off x="2722" y="1610"/>
                <a:ext cx="16" cy="24"/>
              </a:xfrm>
              <a:custGeom>
                <a:avLst/>
                <a:gdLst>
                  <a:gd name="T0" fmla="*/ 0 w 32"/>
                  <a:gd name="T1" fmla="*/ 6 h 48"/>
                  <a:gd name="T2" fmla="*/ 1 w 32"/>
                  <a:gd name="T3" fmla="*/ 6 h 48"/>
                  <a:gd name="T4" fmla="*/ 1 w 32"/>
                  <a:gd name="T5" fmla="*/ 6 h 48"/>
                  <a:gd name="T6" fmla="*/ 1 w 32"/>
                  <a:gd name="T7" fmla="*/ 6 h 48"/>
                  <a:gd name="T8" fmla="*/ 1 w 32"/>
                  <a:gd name="T9" fmla="*/ 6 h 48"/>
                  <a:gd name="T10" fmla="*/ 4 w 32"/>
                  <a:gd name="T11" fmla="*/ 0 h 48"/>
                  <a:gd name="T12" fmla="*/ 0 w 3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48">
                    <a:moveTo>
                      <a:pt x="0" y="48"/>
                    </a:moveTo>
                    <a:lnTo>
                      <a:pt x="2" y="48"/>
                    </a:lnTo>
                    <a:lnTo>
                      <a:pt x="3" y="48"/>
                    </a:lnTo>
                    <a:lnTo>
                      <a:pt x="32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15" name="Freeform 2443"/>
              <p:cNvSpPr>
                <a:spLocks/>
              </p:cNvSpPr>
              <p:nvPr/>
            </p:nvSpPr>
            <p:spPr bwMode="auto">
              <a:xfrm>
                <a:off x="2723" y="1610"/>
                <a:ext cx="15" cy="24"/>
              </a:xfrm>
              <a:custGeom>
                <a:avLst/>
                <a:gdLst>
                  <a:gd name="T0" fmla="*/ 0 w 30"/>
                  <a:gd name="T1" fmla="*/ 6 h 48"/>
                  <a:gd name="T2" fmla="*/ 1 w 30"/>
                  <a:gd name="T3" fmla="*/ 6 h 48"/>
                  <a:gd name="T4" fmla="*/ 1 w 30"/>
                  <a:gd name="T5" fmla="*/ 6 h 48"/>
                  <a:gd name="T6" fmla="*/ 1 w 30"/>
                  <a:gd name="T7" fmla="*/ 6 h 48"/>
                  <a:gd name="T8" fmla="*/ 1 w 30"/>
                  <a:gd name="T9" fmla="*/ 6 h 48"/>
                  <a:gd name="T10" fmla="*/ 4 w 30"/>
                  <a:gd name="T11" fmla="*/ 0 h 48"/>
                  <a:gd name="T12" fmla="*/ 0 w 30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0" y="48"/>
                    </a:moveTo>
                    <a:lnTo>
                      <a:pt x="1" y="48"/>
                    </a:lnTo>
                    <a:lnTo>
                      <a:pt x="3" y="48"/>
                    </a:lnTo>
                    <a:lnTo>
                      <a:pt x="30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16" name="Freeform 2444"/>
              <p:cNvSpPr>
                <a:spLocks/>
              </p:cNvSpPr>
              <p:nvPr/>
            </p:nvSpPr>
            <p:spPr bwMode="auto">
              <a:xfrm>
                <a:off x="2725" y="1610"/>
                <a:ext cx="13" cy="24"/>
              </a:xfrm>
              <a:custGeom>
                <a:avLst/>
                <a:gdLst>
                  <a:gd name="T0" fmla="*/ 0 w 27"/>
                  <a:gd name="T1" fmla="*/ 6 h 48"/>
                  <a:gd name="T2" fmla="*/ 0 w 27"/>
                  <a:gd name="T3" fmla="*/ 6 h 48"/>
                  <a:gd name="T4" fmla="*/ 0 w 27"/>
                  <a:gd name="T5" fmla="*/ 6 h 48"/>
                  <a:gd name="T6" fmla="*/ 0 w 27"/>
                  <a:gd name="T7" fmla="*/ 6 h 48"/>
                  <a:gd name="T8" fmla="*/ 0 w 27"/>
                  <a:gd name="T9" fmla="*/ 6 h 48"/>
                  <a:gd name="T10" fmla="*/ 3 w 27"/>
                  <a:gd name="T11" fmla="*/ 0 h 48"/>
                  <a:gd name="T12" fmla="*/ 0 w 2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27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17" name="Freeform 2445"/>
              <p:cNvSpPr>
                <a:spLocks/>
              </p:cNvSpPr>
              <p:nvPr/>
            </p:nvSpPr>
            <p:spPr bwMode="auto">
              <a:xfrm>
                <a:off x="2726" y="1610"/>
                <a:ext cx="12" cy="24"/>
              </a:xfrm>
              <a:custGeom>
                <a:avLst/>
                <a:gdLst>
                  <a:gd name="T0" fmla="*/ 0 w 25"/>
                  <a:gd name="T1" fmla="*/ 6 h 48"/>
                  <a:gd name="T2" fmla="*/ 0 w 25"/>
                  <a:gd name="T3" fmla="*/ 6 h 48"/>
                  <a:gd name="T4" fmla="*/ 0 w 25"/>
                  <a:gd name="T5" fmla="*/ 6 h 48"/>
                  <a:gd name="T6" fmla="*/ 0 w 25"/>
                  <a:gd name="T7" fmla="*/ 6 h 48"/>
                  <a:gd name="T8" fmla="*/ 0 w 25"/>
                  <a:gd name="T9" fmla="*/ 6 h 48"/>
                  <a:gd name="T10" fmla="*/ 3 w 25"/>
                  <a:gd name="T11" fmla="*/ 0 h 48"/>
                  <a:gd name="T12" fmla="*/ 0 w 2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25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18" name="Freeform 2446"/>
              <p:cNvSpPr>
                <a:spLocks/>
              </p:cNvSpPr>
              <p:nvPr/>
            </p:nvSpPr>
            <p:spPr bwMode="auto">
              <a:xfrm>
                <a:off x="2728" y="1610"/>
                <a:ext cx="10" cy="24"/>
              </a:xfrm>
              <a:custGeom>
                <a:avLst/>
                <a:gdLst>
                  <a:gd name="T0" fmla="*/ 0 w 21"/>
                  <a:gd name="T1" fmla="*/ 6 h 48"/>
                  <a:gd name="T2" fmla="*/ 0 w 21"/>
                  <a:gd name="T3" fmla="*/ 6 h 48"/>
                  <a:gd name="T4" fmla="*/ 0 w 21"/>
                  <a:gd name="T5" fmla="*/ 6 h 48"/>
                  <a:gd name="T6" fmla="*/ 0 w 21"/>
                  <a:gd name="T7" fmla="*/ 6 h 48"/>
                  <a:gd name="T8" fmla="*/ 0 w 21"/>
                  <a:gd name="T9" fmla="*/ 6 h 48"/>
                  <a:gd name="T10" fmla="*/ 2 w 21"/>
                  <a:gd name="T11" fmla="*/ 0 h 48"/>
                  <a:gd name="T12" fmla="*/ 0 w 2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21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19" name="Freeform 2447"/>
              <p:cNvSpPr>
                <a:spLocks/>
              </p:cNvSpPr>
              <p:nvPr/>
            </p:nvSpPr>
            <p:spPr bwMode="auto">
              <a:xfrm>
                <a:off x="2729" y="1610"/>
                <a:ext cx="9" cy="24"/>
              </a:xfrm>
              <a:custGeom>
                <a:avLst/>
                <a:gdLst>
                  <a:gd name="T0" fmla="*/ 0 w 19"/>
                  <a:gd name="T1" fmla="*/ 6 h 48"/>
                  <a:gd name="T2" fmla="*/ 0 w 19"/>
                  <a:gd name="T3" fmla="*/ 6 h 48"/>
                  <a:gd name="T4" fmla="*/ 0 w 19"/>
                  <a:gd name="T5" fmla="*/ 6 h 48"/>
                  <a:gd name="T6" fmla="*/ 0 w 19"/>
                  <a:gd name="T7" fmla="*/ 6 h 48"/>
                  <a:gd name="T8" fmla="*/ 0 w 19"/>
                  <a:gd name="T9" fmla="*/ 6 h 48"/>
                  <a:gd name="T10" fmla="*/ 2 w 19"/>
                  <a:gd name="T11" fmla="*/ 0 h 48"/>
                  <a:gd name="T12" fmla="*/ 0 w 19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19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20" name="Freeform 2448"/>
              <p:cNvSpPr>
                <a:spLocks/>
              </p:cNvSpPr>
              <p:nvPr/>
            </p:nvSpPr>
            <p:spPr bwMode="auto">
              <a:xfrm>
                <a:off x="2730" y="1610"/>
                <a:ext cx="8" cy="24"/>
              </a:xfrm>
              <a:custGeom>
                <a:avLst/>
                <a:gdLst>
                  <a:gd name="T0" fmla="*/ 0 w 15"/>
                  <a:gd name="T1" fmla="*/ 6 h 48"/>
                  <a:gd name="T2" fmla="*/ 0 w 15"/>
                  <a:gd name="T3" fmla="*/ 6 h 48"/>
                  <a:gd name="T4" fmla="*/ 0 w 15"/>
                  <a:gd name="T5" fmla="*/ 6 h 48"/>
                  <a:gd name="T6" fmla="*/ 1 w 15"/>
                  <a:gd name="T7" fmla="*/ 6 h 48"/>
                  <a:gd name="T8" fmla="*/ 1 w 15"/>
                  <a:gd name="T9" fmla="*/ 6 h 48"/>
                  <a:gd name="T10" fmla="*/ 2 w 15"/>
                  <a:gd name="T11" fmla="*/ 0 h 48"/>
                  <a:gd name="T12" fmla="*/ 0 w 1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15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21" name="Freeform 2449"/>
              <p:cNvSpPr>
                <a:spLocks/>
              </p:cNvSpPr>
              <p:nvPr/>
            </p:nvSpPr>
            <p:spPr bwMode="auto">
              <a:xfrm>
                <a:off x="2731" y="1610"/>
                <a:ext cx="7" cy="24"/>
              </a:xfrm>
              <a:custGeom>
                <a:avLst/>
                <a:gdLst>
                  <a:gd name="T0" fmla="*/ 0 w 13"/>
                  <a:gd name="T1" fmla="*/ 6 h 48"/>
                  <a:gd name="T2" fmla="*/ 0 w 13"/>
                  <a:gd name="T3" fmla="*/ 6 h 48"/>
                  <a:gd name="T4" fmla="*/ 1 w 13"/>
                  <a:gd name="T5" fmla="*/ 6 h 48"/>
                  <a:gd name="T6" fmla="*/ 1 w 13"/>
                  <a:gd name="T7" fmla="*/ 6 h 48"/>
                  <a:gd name="T8" fmla="*/ 1 w 13"/>
                  <a:gd name="T9" fmla="*/ 6 h 48"/>
                  <a:gd name="T10" fmla="*/ 2 w 13"/>
                  <a:gd name="T11" fmla="*/ 0 h 48"/>
                  <a:gd name="T12" fmla="*/ 0 w 13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13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22" name="Freeform 2450"/>
              <p:cNvSpPr>
                <a:spLocks/>
              </p:cNvSpPr>
              <p:nvPr/>
            </p:nvSpPr>
            <p:spPr bwMode="auto">
              <a:xfrm>
                <a:off x="2732" y="1610"/>
                <a:ext cx="6" cy="24"/>
              </a:xfrm>
              <a:custGeom>
                <a:avLst/>
                <a:gdLst>
                  <a:gd name="T0" fmla="*/ 0 w 11"/>
                  <a:gd name="T1" fmla="*/ 6 h 48"/>
                  <a:gd name="T2" fmla="*/ 1 w 11"/>
                  <a:gd name="T3" fmla="*/ 6 h 48"/>
                  <a:gd name="T4" fmla="*/ 1 w 11"/>
                  <a:gd name="T5" fmla="*/ 6 h 48"/>
                  <a:gd name="T6" fmla="*/ 1 w 11"/>
                  <a:gd name="T7" fmla="*/ 6 h 48"/>
                  <a:gd name="T8" fmla="*/ 1 w 11"/>
                  <a:gd name="T9" fmla="*/ 6 h 48"/>
                  <a:gd name="T10" fmla="*/ 2 w 11"/>
                  <a:gd name="T11" fmla="*/ 0 h 48"/>
                  <a:gd name="T12" fmla="*/ 0 w 1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11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23" name="Freeform 2451"/>
              <p:cNvSpPr>
                <a:spLocks/>
              </p:cNvSpPr>
              <p:nvPr/>
            </p:nvSpPr>
            <p:spPr bwMode="auto">
              <a:xfrm>
                <a:off x="2734" y="1610"/>
                <a:ext cx="4" cy="24"/>
              </a:xfrm>
              <a:custGeom>
                <a:avLst/>
                <a:gdLst>
                  <a:gd name="T0" fmla="*/ 0 w 7"/>
                  <a:gd name="T1" fmla="*/ 6 h 48"/>
                  <a:gd name="T2" fmla="*/ 0 w 7"/>
                  <a:gd name="T3" fmla="*/ 6 h 48"/>
                  <a:gd name="T4" fmla="*/ 1 w 7"/>
                  <a:gd name="T5" fmla="*/ 6 h 48"/>
                  <a:gd name="T6" fmla="*/ 1 w 7"/>
                  <a:gd name="T7" fmla="*/ 6 h 48"/>
                  <a:gd name="T8" fmla="*/ 1 w 7"/>
                  <a:gd name="T9" fmla="*/ 6 h 48"/>
                  <a:gd name="T10" fmla="*/ 1 w 7"/>
                  <a:gd name="T11" fmla="*/ 0 h 48"/>
                  <a:gd name="T12" fmla="*/ 0 w 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48">
                    <a:moveTo>
                      <a:pt x="0" y="48"/>
                    </a:moveTo>
                    <a:lnTo>
                      <a:pt x="0" y="48"/>
                    </a:lnTo>
                    <a:lnTo>
                      <a:pt x="1" y="48"/>
                    </a:lnTo>
                    <a:lnTo>
                      <a:pt x="7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24" name="Freeform 2452"/>
              <p:cNvSpPr>
                <a:spLocks/>
              </p:cNvSpPr>
              <p:nvPr/>
            </p:nvSpPr>
            <p:spPr bwMode="auto">
              <a:xfrm>
                <a:off x="2735" y="1610"/>
                <a:ext cx="3" cy="24"/>
              </a:xfrm>
              <a:custGeom>
                <a:avLst/>
                <a:gdLst>
                  <a:gd name="T0" fmla="*/ 0 w 6"/>
                  <a:gd name="T1" fmla="*/ 6 h 48"/>
                  <a:gd name="T2" fmla="*/ 1 w 6"/>
                  <a:gd name="T3" fmla="*/ 6 h 48"/>
                  <a:gd name="T4" fmla="*/ 1 w 6"/>
                  <a:gd name="T5" fmla="*/ 6 h 48"/>
                  <a:gd name="T6" fmla="*/ 1 w 6"/>
                  <a:gd name="T7" fmla="*/ 6 h 48"/>
                  <a:gd name="T8" fmla="*/ 1 w 6"/>
                  <a:gd name="T9" fmla="*/ 6 h 48"/>
                  <a:gd name="T10" fmla="*/ 1 w 6"/>
                  <a:gd name="T11" fmla="*/ 0 h 48"/>
                  <a:gd name="T12" fmla="*/ 0 w 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6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25" name="Freeform 2453"/>
              <p:cNvSpPr>
                <a:spLocks/>
              </p:cNvSpPr>
              <p:nvPr/>
            </p:nvSpPr>
            <p:spPr bwMode="auto">
              <a:xfrm>
                <a:off x="2737" y="1610"/>
                <a:ext cx="1" cy="24"/>
              </a:xfrm>
              <a:custGeom>
                <a:avLst/>
                <a:gdLst>
                  <a:gd name="T0" fmla="*/ 0 w 2"/>
                  <a:gd name="T1" fmla="*/ 6 h 48"/>
                  <a:gd name="T2" fmla="*/ 0 w 2"/>
                  <a:gd name="T3" fmla="*/ 6 h 48"/>
                  <a:gd name="T4" fmla="*/ 0 w 2"/>
                  <a:gd name="T5" fmla="*/ 6 h 48"/>
                  <a:gd name="T6" fmla="*/ 1 w 2"/>
                  <a:gd name="T7" fmla="*/ 6 h 48"/>
                  <a:gd name="T8" fmla="*/ 1 w 2"/>
                  <a:gd name="T9" fmla="*/ 6 h 48"/>
                  <a:gd name="T10" fmla="*/ 1 w 2"/>
                  <a:gd name="T11" fmla="*/ 6 h 48"/>
                  <a:gd name="T12" fmla="*/ 1 w 2"/>
                  <a:gd name="T13" fmla="*/ 0 h 48"/>
                  <a:gd name="T14" fmla="*/ 0 w 2"/>
                  <a:gd name="T15" fmla="*/ 6 h 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2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26" name="Freeform 2454"/>
              <p:cNvSpPr>
                <a:spLocks/>
              </p:cNvSpPr>
              <p:nvPr/>
            </p:nvSpPr>
            <p:spPr bwMode="auto">
              <a:xfrm>
                <a:off x="2738" y="1610"/>
                <a:ext cx="1" cy="24"/>
              </a:xfrm>
              <a:custGeom>
                <a:avLst/>
                <a:gdLst>
                  <a:gd name="T0" fmla="*/ 0 w 2"/>
                  <a:gd name="T1" fmla="*/ 6 h 48"/>
                  <a:gd name="T2" fmla="*/ 0 w 2"/>
                  <a:gd name="T3" fmla="*/ 6 h 48"/>
                  <a:gd name="T4" fmla="*/ 1 w 2"/>
                  <a:gd name="T5" fmla="*/ 6 h 48"/>
                  <a:gd name="T6" fmla="*/ 1 w 2"/>
                  <a:gd name="T7" fmla="*/ 6 h 48"/>
                  <a:gd name="T8" fmla="*/ 1 w 2"/>
                  <a:gd name="T9" fmla="*/ 6 h 48"/>
                  <a:gd name="T10" fmla="*/ 0 w 2"/>
                  <a:gd name="T11" fmla="*/ 0 h 48"/>
                  <a:gd name="T12" fmla="*/ 0 w 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27" name="Freeform 2455"/>
              <p:cNvSpPr>
                <a:spLocks/>
              </p:cNvSpPr>
              <p:nvPr/>
            </p:nvSpPr>
            <p:spPr bwMode="auto">
              <a:xfrm>
                <a:off x="2738" y="1610"/>
                <a:ext cx="3" cy="24"/>
              </a:xfrm>
              <a:custGeom>
                <a:avLst/>
                <a:gdLst>
                  <a:gd name="T0" fmla="*/ 1 w 6"/>
                  <a:gd name="T1" fmla="*/ 6 h 48"/>
                  <a:gd name="T2" fmla="*/ 1 w 6"/>
                  <a:gd name="T3" fmla="*/ 6 h 48"/>
                  <a:gd name="T4" fmla="*/ 1 w 6"/>
                  <a:gd name="T5" fmla="*/ 6 h 48"/>
                  <a:gd name="T6" fmla="*/ 1 w 6"/>
                  <a:gd name="T7" fmla="*/ 6 h 48"/>
                  <a:gd name="T8" fmla="*/ 1 w 6"/>
                  <a:gd name="T9" fmla="*/ 6 h 48"/>
                  <a:gd name="T10" fmla="*/ 0 w 6"/>
                  <a:gd name="T11" fmla="*/ 0 h 48"/>
                  <a:gd name="T12" fmla="*/ 1 w 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48">
                    <a:moveTo>
                      <a:pt x="2" y="48"/>
                    </a:moveTo>
                    <a:lnTo>
                      <a:pt x="4" y="48"/>
                    </a:lnTo>
                    <a:lnTo>
                      <a:pt x="6" y="48"/>
                    </a:lnTo>
                    <a:lnTo>
                      <a:pt x="0" y="0"/>
                    </a:lnTo>
                    <a:lnTo>
                      <a:pt x="2" y="48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28" name="Freeform 2456"/>
              <p:cNvSpPr>
                <a:spLocks/>
              </p:cNvSpPr>
              <p:nvPr/>
            </p:nvSpPr>
            <p:spPr bwMode="auto">
              <a:xfrm>
                <a:off x="2738" y="1610"/>
                <a:ext cx="4" cy="24"/>
              </a:xfrm>
              <a:custGeom>
                <a:avLst/>
                <a:gdLst>
                  <a:gd name="T0" fmla="*/ 1 w 8"/>
                  <a:gd name="T1" fmla="*/ 6 h 48"/>
                  <a:gd name="T2" fmla="*/ 1 w 8"/>
                  <a:gd name="T3" fmla="*/ 6 h 48"/>
                  <a:gd name="T4" fmla="*/ 1 w 8"/>
                  <a:gd name="T5" fmla="*/ 6 h 48"/>
                  <a:gd name="T6" fmla="*/ 1 w 8"/>
                  <a:gd name="T7" fmla="*/ 6 h 48"/>
                  <a:gd name="T8" fmla="*/ 1 w 8"/>
                  <a:gd name="T9" fmla="*/ 6 h 48"/>
                  <a:gd name="T10" fmla="*/ 0 w 8"/>
                  <a:gd name="T11" fmla="*/ 0 h 48"/>
                  <a:gd name="T12" fmla="*/ 1 w 8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48">
                    <a:moveTo>
                      <a:pt x="6" y="48"/>
                    </a:moveTo>
                    <a:lnTo>
                      <a:pt x="6" y="48"/>
                    </a:lnTo>
                    <a:lnTo>
                      <a:pt x="8" y="48"/>
                    </a:lnTo>
                    <a:lnTo>
                      <a:pt x="0" y="0"/>
                    </a:ln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29" name="Freeform 2457"/>
              <p:cNvSpPr>
                <a:spLocks/>
              </p:cNvSpPr>
              <p:nvPr/>
            </p:nvSpPr>
            <p:spPr bwMode="auto">
              <a:xfrm>
                <a:off x="2738" y="1610"/>
                <a:ext cx="5" cy="24"/>
              </a:xfrm>
              <a:custGeom>
                <a:avLst/>
                <a:gdLst>
                  <a:gd name="T0" fmla="*/ 1 w 10"/>
                  <a:gd name="T1" fmla="*/ 6 h 48"/>
                  <a:gd name="T2" fmla="*/ 1 w 10"/>
                  <a:gd name="T3" fmla="*/ 6 h 48"/>
                  <a:gd name="T4" fmla="*/ 2 w 10"/>
                  <a:gd name="T5" fmla="*/ 6 h 48"/>
                  <a:gd name="T6" fmla="*/ 2 w 10"/>
                  <a:gd name="T7" fmla="*/ 6 h 48"/>
                  <a:gd name="T8" fmla="*/ 2 w 10"/>
                  <a:gd name="T9" fmla="*/ 6 h 48"/>
                  <a:gd name="T10" fmla="*/ 0 w 10"/>
                  <a:gd name="T11" fmla="*/ 0 h 48"/>
                  <a:gd name="T12" fmla="*/ 1 w 10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48">
                    <a:moveTo>
                      <a:pt x="8" y="48"/>
                    </a:moveTo>
                    <a:lnTo>
                      <a:pt x="8" y="48"/>
                    </a:lnTo>
                    <a:lnTo>
                      <a:pt x="10" y="48"/>
                    </a:lnTo>
                    <a:lnTo>
                      <a:pt x="0" y="0"/>
                    </a:lnTo>
                    <a:lnTo>
                      <a:pt x="8" y="48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30" name="Freeform 2458"/>
              <p:cNvSpPr>
                <a:spLocks/>
              </p:cNvSpPr>
              <p:nvPr/>
            </p:nvSpPr>
            <p:spPr bwMode="auto">
              <a:xfrm>
                <a:off x="2738" y="1610"/>
                <a:ext cx="7" cy="24"/>
              </a:xfrm>
              <a:custGeom>
                <a:avLst/>
                <a:gdLst>
                  <a:gd name="T0" fmla="*/ 2 w 14"/>
                  <a:gd name="T1" fmla="*/ 6 h 48"/>
                  <a:gd name="T2" fmla="*/ 2 w 14"/>
                  <a:gd name="T3" fmla="*/ 6 h 48"/>
                  <a:gd name="T4" fmla="*/ 2 w 14"/>
                  <a:gd name="T5" fmla="*/ 6 h 48"/>
                  <a:gd name="T6" fmla="*/ 2 w 14"/>
                  <a:gd name="T7" fmla="*/ 6 h 48"/>
                  <a:gd name="T8" fmla="*/ 2 w 14"/>
                  <a:gd name="T9" fmla="*/ 6 h 48"/>
                  <a:gd name="T10" fmla="*/ 0 w 14"/>
                  <a:gd name="T11" fmla="*/ 0 h 48"/>
                  <a:gd name="T12" fmla="*/ 2 w 14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48">
                    <a:moveTo>
                      <a:pt x="12" y="48"/>
                    </a:moveTo>
                    <a:lnTo>
                      <a:pt x="12" y="48"/>
                    </a:lnTo>
                    <a:lnTo>
                      <a:pt x="14" y="48"/>
                    </a:lnTo>
                    <a:lnTo>
                      <a:pt x="0" y="0"/>
                    </a:lnTo>
                    <a:lnTo>
                      <a:pt x="12" y="48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31" name="Freeform 2459"/>
              <p:cNvSpPr>
                <a:spLocks/>
              </p:cNvSpPr>
              <p:nvPr/>
            </p:nvSpPr>
            <p:spPr bwMode="auto">
              <a:xfrm>
                <a:off x="2738" y="1610"/>
                <a:ext cx="8" cy="24"/>
              </a:xfrm>
              <a:custGeom>
                <a:avLst/>
                <a:gdLst>
                  <a:gd name="T0" fmla="*/ 2 w 16"/>
                  <a:gd name="T1" fmla="*/ 6 h 48"/>
                  <a:gd name="T2" fmla="*/ 2 w 16"/>
                  <a:gd name="T3" fmla="*/ 6 h 48"/>
                  <a:gd name="T4" fmla="*/ 2 w 16"/>
                  <a:gd name="T5" fmla="*/ 6 h 48"/>
                  <a:gd name="T6" fmla="*/ 2 w 16"/>
                  <a:gd name="T7" fmla="*/ 6 h 48"/>
                  <a:gd name="T8" fmla="*/ 2 w 16"/>
                  <a:gd name="T9" fmla="*/ 6 h 48"/>
                  <a:gd name="T10" fmla="*/ 0 w 16"/>
                  <a:gd name="T11" fmla="*/ 0 h 48"/>
                  <a:gd name="T12" fmla="*/ 2 w 1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48">
                    <a:moveTo>
                      <a:pt x="14" y="48"/>
                    </a:moveTo>
                    <a:lnTo>
                      <a:pt x="14" y="48"/>
                    </a:lnTo>
                    <a:lnTo>
                      <a:pt x="16" y="48"/>
                    </a:lnTo>
                    <a:lnTo>
                      <a:pt x="0" y="0"/>
                    </a:lnTo>
                    <a:lnTo>
                      <a:pt x="14" y="48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32" name="Freeform 2460"/>
              <p:cNvSpPr>
                <a:spLocks/>
              </p:cNvSpPr>
              <p:nvPr/>
            </p:nvSpPr>
            <p:spPr bwMode="auto">
              <a:xfrm>
                <a:off x="2738" y="1610"/>
                <a:ext cx="10" cy="24"/>
              </a:xfrm>
              <a:custGeom>
                <a:avLst/>
                <a:gdLst>
                  <a:gd name="T0" fmla="*/ 3 w 19"/>
                  <a:gd name="T1" fmla="*/ 6 h 48"/>
                  <a:gd name="T2" fmla="*/ 3 w 19"/>
                  <a:gd name="T3" fmla="*/ 6 h 48"/>
                  <a:gd name="T4" fmla="*/ 3 w 19"/>
                  <a:gd name="T5" fmla="*/ 6 h 48"/>
                  <a:gd name="T6" fmla="*/ 3 w 19"/>
                  <a:gd name="T7" fmla="*/ 6 h 48"/>
                  <a:gd name="T8" fmla="*/ 3 w 19"/>
                  <a:gd name="T9" fmla="*/ 6 h 48"/>
                  <a:gd name="T10" fmla="*/ 0 w 19"/>
                  <a:gd name="T11" fmla="*/ 0 h 48"/>
                  <a:gd name="T12" fmla="*/ 3 w 19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19" y="48"/>
                    </a:lnTo>
                    <a:lnTo>
                      <a:pt x="0" y="0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33" name="Freeform 2461"/>
              <p:cNvSpPr>
                <a:spLocks/>
              </p:cNvSpPr>
              <p:nvPr/>
            </p:nvSpPr>
            <p:spPr bwMode="auto">
              <a:xfrm>
                <a:off x="2738" y="1610"/>
                <a:ext cx="11" cy="24"/>
              </a:xfrm>
              <a:custGeom>
                <a:avLst/>
                <a:gdLst>
                  <a:gd name="T0" fmla="*/ 3 w 21"/>
                  <a:gd name="T1" fmla="*/ 6 h 48"/>
                  <a:gd name="T2" fmla="*/ 3 w 21"/>
                  <a:gd name="T3" fmla="*/ 6 h 48"/>
                  <a:gd name="T4" fmla="*/ 3 w 21"/>
                  <a:gd name="T5" fmla="*/ 6 h 48"/>
                  <a:gd name="T6" fmla="*/ 3 w 21"/>
                  <a:gd name="T7" fmla="*/ 6 h 48"/>
                  <a:gd name="T8" fmla="*/ 3 w 21"/>
                  <a:gd name="T9" fmla="*/ 6 h 48"/>
                  <a:gd name="T10" fmla="*/ 0 w 21"/>
                  <a:gd name="T11" fmla="*/ 0 h 48"/>
                  <a:gd name="T12" fmla="*/ 3 w 2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48">
                    <a:moveTo>
                      <a:pt x="19" y="48"/>
                    </a:moveTo>
                    <a:lnTo>
                      <a:pt x="19" y="48"/>
                    </a:lnTo>
                    <a:lnTo>
                      <a:pt x="21" y="48"/>
                    </a:lnTo>
                    <a:lnTo>
                      <a:pt x="0" y="0"/>
                    </a:lnTo>
                    <a:lnTo>
                      <a:pt x="19" y="48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34" name="Freeform 2462"/>
              <p:cNvSpPr>
                <a:spLocks/>
              </p:cNvSpPr>
              <p:nvPr/>
            </p:nvSpPr>
            <p:spPr bwMode="auto">
              <a:xfrm>
                <a:off x="2738" y="1610"/>
                <a:ext cx="13" cy="24"/>
              </a:xfrm>
              <a:custGeom>
                <a:avLst/>
                <a:gdLst>
                  <a:gd name="T0" fmla="*/ 3 w 25"/>
                  <a:gd name="T1" fmla="*/ 6 h 48"/>
                  <a:gd name="T2" fmla="*/ 3 w 25"/>
                  <a:gd name="T3" fmla="*/ 6 h 48"/>
                  <a:gd name="T4" fmla="*/ 3 w 25"/>
                  <a:gd name="T5" fmla="*/ 6 h 48"/>
                  <a:gd name="T6" fmla="*/ 3 w 25"/>
                  <a:gd name="T7" fmla="*/ 6 h 48"/>
                  <a:gd name="T8" fmla="*/ 4 w 25"/>
                  <a:gd name="T9" fmla="*/ 6 h 48"/>
                  <a:gd name="T10" fmla="*/ 0 w 25"/>
                  <a:gd name="T11" fmla="*/ 0 h 48"/>
                  <a:gd name="T12" fmla="*/ 3 w 2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48">
                    <a:moveTo>
                      <a:pt x="21" y="48"/>
                    </a:moveTo>
                    <a:lnTo>
                      <a:pt x="23" y="48"/>
                    </a:lnTo>
                    <a:lnTo>
                      <a:pt x="25" y="48"/>
                    </a:lnTo>
                    <a:lnTo>
                      <a:pt x="0" y="0"/>
                    </a:lnTo>
                    <a:lnTo>
                      <a:pt x="21" y="48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35" name="Freeform 2463"/>
              <p:cNvSpPr>
                <a:spLocks/>
              </p:cNvSpPr>
              <p:nvPr/>
            </p:nvSpPr>
            <p:spPr bwMode="auto">
              <a:xfrm>
                <a:off x="2738" y="1610"/>
                <a:ext cx="14" cy="24"/>
              </a:xfrm>
              <a:custGeom>
                <a:avLst/>
                <a:gdLst>
                  <a:gd name="T0" fmla="*/ 4 w 27"/>
                  <a:gd name="T1" fmla="*/ 6 h 48"/>
                  <a:gd name="T2" fmla="*/ 4 w 27"/>
                  <a:gd name="T3" fmla="*/ 6 h 48"/>
                  <a:gd name="T4" fmla="*/ 4 w 27"/>
                  <a:gd name="T5" fmla="*/ 6 h 48"/>
                  <a:gd name="T6" fmla="*/ 4 w 27"/>
                  <a:gd name="T7" fmla="*/ 6 h 48"/>
                  <a:gd name="T8" fmla="*/ 4 w 27"/>
                  <a:gd name="T9" fmla="*/ 6 h 48"/>
                  <a:gd name="T10" fmla="*/ 0 w 27"/>
                  <a:gd name="T11" fmla="*/ 0 h 48"/>
                  <a:gd name="T12" fmla="*/ 4 w 2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48">
                    <a:moveTo>
                      <a:pt x="25" y="48"/>
                    </a:moveTo>
                    <a:lnTo>
                      <a:pt x="25" y="48"/>
                    </a:lnTo>
                    <a:lnTo>
                      <a:pt x="27" y="48"/>
                    </a:lnTo>
                    <a:lnTo>
                      <a:pt x="0" y="0"/>
                    </a:lnTo>
                    <a:lnTo>
                      <a:pt x="25" y="48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36" name="Freeform 2464"/>
              <p:cNvSpPr>
                <a:spLocks/>
              </p:cNvSpPr>
              <p:nvPr/>
            </p:nvSpPr>
            <p:spPr bwMode="auto">
              <a:xfrm>
                <a:off x="2738" y="1610"/>
                <a:ext cx="15" cy="24"/>
              </a:xfrm>
              <a:custGeom>
                <a:avLst/>
                <a:gdLst>
                  <a:gd name="T0" fmla="*/ 3 w 31"/>
                  <a:gd name="T1" fmla="*/ 6 h 48"/>
                  <a:gd name="T2" fmla="*/ 3 w 31"/>
                  <a:gd name="T3" fmla="*/ 6 h 48"/>
                  <a:gd name="T4" fmla="*/ 3 w 31"/>
                  <a:gd name="T5" fmla="*/ 6 h 48"/>
                  <a:gd name="T6" fmla="*/ 3 w 31"/>
                  <a:gd name="T7" fmla="*/ 6 h 48"/>
                  <a:gd name="T8" fmla="*/ 3 w 31"/>
                  <a:gd name="T9" fmla="*/ 6 h 48"/>
                  <a:gd name="T10" fmla="*/ 0 w 31"/>
                  <a:gd name="T11" fmla="*/ 0 h 48"/>
                  <a:gd name="T12" fmla="*/ 3 w 3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48">
                    <a:moveTo>
                      <a:pt x="27" y="48"/>
                    </a:moveTo>
                    <a:lnTo>
                      <a:pt x="29" y="48"/>
                    </a:lnTo>
                    <a:lnTo>
                      <a:pt x="31" y="48"/>
                    </a:lnTo>
                    <a:lnTo>
                      <a:pt x="0" y="0"/>
                    </a:lnTo>
                    <a:lnTo>
                      <a:pt x="27" y="48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37" name="Freeform 2465"/>
              <p:cNvSpPr>
                <a:spLocks/>
              </p:cNvSpPr>
              <p:nvPr/>
            </p:nvSpPr>
            <p:spPr bwMode="auto">
              <a:xfrm>
                <a:off x="2738" y="1610"/>
                <a:ext cx="16" cy="24"/>
              </a:xfrm>
              <a:custGeom>
                <a:avLst/>
                <a:gdLst>
                  <a:gd name="T0" fmla="*/ 3 w 33"/>
                  <a:gd name="T1" fmla="*/ 6 h 48"/>
                  <a:gd name="T2" fmla="*/ 3 w 33"/>
                  <a:gd name="T3" fmla="*/ 6 h 48"/>
                  <a:gd name="T4" fmla="*/ 3 w 33"/>
                  <a:gd name="T5" fmla="*/ 6 h 48"/>
                  <a:gd name="T6" fmla="*/ 4 w 33"/>
                  <a:gd name="T7" fmla="*/ 6 h 48"/>
                  <a:gd name="T8" fmla="*/ 4 w 33"/>
                  <a:gd name="T9" fmla="*/ 6 h 48"/>
                  <a:gd name="T10" fmla="*/ 0 w 33"/>
                  <a:gd name="T11" fmla="*/ 0 h 48"/>
                  <a:gd name="T12" fmla="*/ 3 w 33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48">
                    <a:moveTo>
                      <a:pt x="31" y="48"/>
                    </a:moveTo>
                    <a:lnTo>
                      <a:pt x="31" y="48"/>
                    </a:lnTo>
                    <a:lnTo>
                      <a:pt x="33" y="48"/>
                    </a:lnTo>
                    <a:lnTo>
                      <a:pt x="0" y="0"/>
                    </a:lnTo>
                    <a:lnTo>
                      <a:pt x="31" y="48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38" name="Freeform 2466"/>
              <p:cNvSpPr>
                <a:spLocks/>
              </p:cNvSpPr>
              <p:nvPr/>
            </p:nvSpPr>
            <p:spPr bwMode="auto">
              <a:xfrm>
                <a:off x="2738" y="1610"/>
                <a:ext cx="18" cy="24"/>
              </a:xfrm>
              <a:custGeom>
                <a:avLst/>
                <a:gdLst>
                  <a:gd name="T0" fmla="*/ 4 w 37"/>
                  <a:gd name="T1" fmla="*/ 6 h 48"/>
                  <a:gd name="T2" fmla="*/ 4 w 37"/>
                  <a:gd name="T3" fmla="*/ 6 h 48"/>
                  <a:gd name="T4" fmla="*/ 4 w 37"/>
                  <a:gd name="T5" fmla="*/ 6 h 48"/>
                  <a:gd name="T6" fmla="*/ 4 w 37"/>
                  <a:gd name="T7" fmla="*/ 6 h 48"/>
                  <a:gd name="T8" fmla="*/ 4 w 37"/>
                  <a:gd name="T9" fmla="*/ 6 h 48"/>
                  <a:gd name="T10" fmla="*/ 0 w 37"/>
                  <a:gd name="T11" fmla="*/ 0 h 48"/>
                  <a:gd name="T12" fmla="*/ 4 w 3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48">
                    <a:moveTo>
                      <a:pt x="33" y="48"/>
                    </a:moveTo>
                    <a:lnTo>
                      <a:pt x="35" y="48"/>
                    </a:lnTo>
                    <a:lnTo>
                      <a:pt x="37" y="48"/>
                    </a:lnTo>
                    <a:lnTo>
                      <a:pt x="0" y="0"/>
                    </a:lnTo>
                    <a:lnTo>
                      <a:pt x="33" y="48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39" name="Freeform 2467"/>
              <p:cNvSpPr>
                <a:spLocks/>
              </p:cNvSpPr>
              <p:nvPr/>
            </p:nvSpPr>
            <p:spPr bwMode="auto">
              <a:xfrm>
                <a:off x="2738" y="1610"/>
                <a:ext cx="19" cy="24"/>
              </a:xfrm>
              <a:custGeom>
                <a:avLst/>
                <a:gdLst>
                  <a:gd name="T0" fmla="*/ 4 w 39"/>
                  <a:gd name="T1" fmla="*/ 6 h 48"/>
                  <a:gd name="T2" fmla="*/ 4 w 39"/>
                  <a:gd name="T3" fmla="*/ 6 h 48"/>
                  <a:gd name="T4" fmla="*/ 4 w 39"/>
                  <a:gd name="T5" fmla="*/ 6 h 48"/>
                  <a:gd name="T6" fmla="*/ 4 w 39"/>
                  <a:gd name="T7" fmla="*/ 6 h 48"/>
                  <a:gd name="T8" fmla="*/ 4 w 39"/>
                  <a:gd name="T9" fmla="*/ 6 h 48"/>
                  <a:gd name="T10" fmla="*/ 0 w 39"/>
                  <a:gd name="T11" fmla="*/ 0 h 48"/>
                  <a:gd name="T12" fmla="*/ 4 w 39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48">
                    <a:moveTo>
                      <a:pt x="37" y="48"/>
                    </a:moveTo>
                    <a:lnTo>
                      <a:pt x="37" y="48"/>
                    </a:lnTo>
                    <a:lnTo>
                      <a:pt x="39" y="48"/>
                    </a:lnTo>
                    <a:lnTo>
                      <a:pt x="0" y="0"/>
                    </a:lnTo>
                    <a:lnTo>
                      <a:pt x="37" y="48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40" name="Freeform 2468"/>
              <p:cNvSpPr>
                <a:spLocks/>
              </p:cNvSpPr>
              <p:nvPr/>
            </p:nvSpPr>
            <p:spPr bwMode="auto">
              <a:xfrm>
                <a:off x="2738" y="1610"/>
                <a:ext cx="21" cy="24"/>
              </a:xfrm>
              <a:custGeom>
                <a:avLst/>
                <a:gdLst>
                  <a:gd name="T0" fmla="*/ 5 w 42"/>
                  <a:gd name="T1" fmla="*/ 6 h 48"/>
                  <a:gd name="T2" fmla="*/ 5 w 42"/>
                  <a:gd name="T3" fmla="*/ 6 h 48"/>
                  <a:gd name="T4" fmla="*/ 6 w 42"/>
                  <a:gd name="T5" fmla="*/ 6 h 48"/>
                  <a:gd name="T6" fmla="*/ 6 w 42"/>
                  <a:gd name="T7" fmla="*/ 6 h 48"/>
                  <a:gd name="T8" fmla="*/ 6 w 42"/>
                  <a:gd name="T9" fmla="*/ 6 h 48"/>
                  <a:gd name="T10" fmla="*/ 0 w 42"/>
                  <a:gd name="T11" fmla="*/ 0 h 48"/>
                  <a:gd name="T12" fmla="*/ 5 w 4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48">
                    <a:moveTo>
                      <a:pt x="39" y="48"/>
                    </a:moveTo>
                    <a:lnTo>
                      <a:pt x="39" y="48"/>
                    </a:lnTo>
                    <a:lnTo>
                      <a:pt x="41" y="48"/>
                    </a:lnTo>
                    <a:lnTo>
                      <a:pt x="42" y="48"/>
                    </a:lnTo>
                    <a:lnTo>
                      <a:pt x="0" y="0"/>
                    </a:lnTo>
                    <a:lnTo>
                      <a:pt x="39" y="48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41" name="Freeform 2469"/>
              <p:cNvSpPr>
                <a:spLocks/>
              </p:cNvSpPr>
              <p:nvPr/>
            </p:nvSpPr>
            <p:spPr bwMode="auto">
              <a:xfrm>
                <a:off x="2738" y="1610"/>
                <a:ext cx="22" cy="24"/>
              </a:xfrm>
              <a:custGeom>
                <a:avLst/>
                <a:gdLst>
                  <a:gd name="T0" fmla="*/ 6 w 44"/>
                  <a:gd name="T1" fmla="*/ 6 h 48"/>
                  <a:gd name="T2" fmla="*/ 6 w 44"/>
                  <a:gd name="T3" fmla="*/ 6 h 48"/>
                  <a:gd name="T4" fmla="*/ 6 w 44"/>
                  <a:gd name="T5" fmla="*/ 6 h 48"/>
                  <a:gd name="T6" fmla="*/ 6 w 44"/>
                  <a:gd name="T7" fmla="*/ 6 h 48"/>
                  <a:gd name="T8" fmla="*/ 6 w 44"/>
                  <a:gd name="T9" fmla="*/ 6 h 48"/>
                  <a:gd name="T10" fmla="*/ 0 w 44"/>
                  <a:gd name="T11" fmla="*/ 0 h 48"/>
                  <a:gd name="T12" fmla="*/ 6 w 44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" h="48">
                    <a:moveTo>
                      <a:pt x="42" y="48"/>
                    </a:moveTo>
                    <a:lnTo>
                      <a:pt x="42" y="48"/>
                    </a:lnTo>
                    <a:lnTo>
                      <a:pt x="44" y="48"/>
                    </a:lnTo>
                    <a:lnTo>
                      <a:pt x="0" y="0"/>
                    </a:lnTo>
                    <a:lnTo>
                      <a:pt x="42" y="48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42" name="Freeform 2470"/>
              <p:cNvSpPr>
                <a:spLocks/>
              </p:cNvSpPr>
              <p:nvPr/>
            </p:nvSpPr>
            <p:spPr bwMode="auto">
              <a:xfrm>
                <a:off x="2738" y="1610"/>
                <a:ext cx="24" cy="24"/>
              </a:xfrm>
              <a:custGeom>
                <a:avLst/>
                <a:gdLst>
                  <a:gd name="T0" fmla="*/ 6 w 48"/>
                  <a:gd name="T1" fmla="*/ 6 h 48"/>
                  <a:gd name="T2" fmla="*/ 6 w 48"/>
                  <a:gd name="T3" fmla="*/ 6 h 48"/>
                  <a:gd name="T4" fmla="*/ 6 w 48"/>
                  <a:gd name="T5" fmla="*/ 6 h 48"/>
                  <a:gd name="T6" fmla="*/ 6 w 48"/>
                  <a:gd name="T7" fmla="*/ 6 h 48"/>
                  <a:gd name="T8" fmla="*/ 6 w 48"/>
                  <a:gd name="T9" fmla="*/ 6 h 48"/>
                  <a:gd name="T10" fmla="*/ 0 w 48"/>
                  <a:gd name="T11" fmla="*/ 0 h 48"/>
                  <a:gd name="T12" fmla="*/ 6 w 48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46" y="48"/>
                    </a:moveTo>
                    <a:lnTo>
                      <a:pt x="46" y="48"/>
                    </a:lnTo>
                    <a:lnTo>
                      <a:pt x="48" y="48"/>
                    </a:lnTo>
                    <a:lnTo>
                      <a:pt x="0" y="0"/>
                    </a:lnTo>
                    <a:lnTo>
                      <a:pt x="46" y="48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43" name="Freeform 2471"/>
              <p:cNvSpPr>
                <a:spLocks/>
              </p:cNvSpPr>
              <p:nvPr/>
            </p:nvSpPr>
            <p:spPr bwMode="auto">
              <a:xfrm>
                <a:off x="2738" y="1610"/>
                <a:ext cx="25" cy="24"/>
              </a:xfrm>
              <a:custGeom>
                <a:avLst/>
                <a:gdLst>
                  <a:gd name="T0" fmla="*/ 6 w 50"/>
                  <a:gd name="T1" fmla="*/ 6 h 48"/>
                  <a:gd name="T2" fmla="*/ 6 w 50"/>
                  <a:gd name="T3" fmla="*/ 6 h 48"/>
                  <a:gd name="T4" fmla="*/ 7 w 50"/>
                  <a:gd name="T5" fmla="*/ 6 h 48"/>
                  <a:gd name="T6" fmla="*/ 7 w 50"/>
                  <a:gd name="T7" fmla="*/ 6 h 48"/>
                  <a:gd name="T8" fmla="*/ 7 w 50"/>
                  <a:gd name="T9" fmla="*/ 6 h 48"/>
                  <a:gd name="T10" fmla="*/ 0 w 50"/>
                  <a:gd name="T11" fmla="*/ 0 h 48"/>
                  <a:gd name="T12" fmla="*/ 6 w 50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" h="48">
                    <a:moveTo>
                      <a:pt x="48" y="48"/>
                    </a:moveTo>
                    <a:lnTo>
                      <a:pt x="48" y="48"/>
                    </a:lnTo>
                    <a:lnTo>
                      <a:pt x="50" y="48"/>
                    </a:lnTo>
                    <a:lnTo>
                      <a:pt x="0" y="0"/>
                    </a:lnTo>
                    <a:lnTo>
                      <a:pt x="48" y="48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44" name="Freeform 2472"/>
              <p:cNvSpPr>
                <a:spLocks/>
              </p:cNvSpPr>
              <p:nvPr/>
            </p:nvSpPr>
            <p:spPr bwMode="auto">
              <a:xfrm>
                <a:off x="2738" y="1610"/>
                <a:ext cx="27" cy="24"/>
              </a:xfrm>
              <a:custGeom>
                <a:avLst/>
                <a:gdLst>
                  <a:gd name="T0" fmla="*/ 7 w 54"/>
                  <a:gd name="T1" fmla="*/ 6 h 48"/>
                  <a:gd name="T2" fmla="*/ 7 w 54"/>
                  <a:gd name="T3" fmla="*/ 6 h 48"/>
                  <a:gd name="T4" fmla="*/ 7 w 54"/>
                  <a:gd name="T5" fmla="*/ 6 h 48"/>
                  <a:gd name="T6" fmla="*/ 7 w 54"/>
                  <a:gd name="T7" fmla="*/ 6 h 48"/>
                  <a:gd name="T8" fmla="*/ 7 w 54"/>
                  <a:gd name="T9" fmla="*/ 6 h 48"/>
                  <a:gd name="T10" fmla="*/ 0 w 54"/>
                  <a:gd name="T11" fmla="*/ 0 h 48"/>
                  <a:gd name="T12" fmla="*/ 7 w 54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48">
                    <a:moveTo>
                      <a:pt x="52" y="48"/>
                    </a:moveTo>
                    <a:lnTo>
                      <a:pt x="52" y="48"/>
                    </a:lnTo>
                    <a:lnTo>
                      <a:pt x="54" y="48"/>
                    </a:lnTo>
                    <a:lnTo>
                      <a:pt x="0" y="0"/>
                    </a:lnTo>
                    <a:lnTo>
                      <a:pt x="52" y="48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45" name="Freeform 2473"/>
              <p:cNvSpPr>
                <a:spLocks/>
              </p:cNvSpPr>
              <p:nvPr/>
            </p:nvSpPr>
            <p:spPr bwMode="auto">
              <a:xfrm>
                <a:off x="2738" y="1610"/>
                <a:ext cx="29" cy="24"/>
              </a:xfrm>
              <a:custGeom>
                <a:avLst/>
                <a:gdLst>
                  <a:gd name="T0" fmla="*/ 7 w 58"/>
                  <a:gd name="T1" fmla="*/ 6 h 48"/>
                  <a:gd name="T2" fmla="*/ 7 w 58"/>
                  <a:gd name="T3" fmla="*/ 6 h 48"/>
                  <a:gd name="T4" fmla="*/ 7 w 58"/>
                  <a:gd name="T5" fmla="*/ 6 h 48"/>
                  <a:gd name="T6" fmla="*/ 8 w 58"/>
                  <a:gd name="T7" fmla="*/ 6 h 48"/>
                  <a:gd name="T8" fmla="*/ 8 w 58"/>
                  <a:gd name="T9" fmla="*/ 6 h 48"/>
                  <a:gd name="T10" fmla="*/ 0 w 58"/>
                  <a:gd name="T11" fmla="*/ 0 h 48"/>
                  <a:gd name="T12" fmla="*/ 7 w 58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8" h="48">
                    <a:moveTo>
                      <a:pt x="54" y="48"/>
                    </a:moveTo>
                    <a:lnTo>
                      <a:pt x="56" y="48"/>
                    </a:lnTo>
                    <a:lnTo>
                      <a:pt x="58" y="48"/>
                    </a:lnTo>
                    <a:lnTo>
                      <a:pt x="0" y="0"/>
                    </a:lnTo>
                    <a:lnTo>
                      <a:pt x="54" y="48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46" name="Freeform 2474"/>
              <p:cNvSpPr>
                <a:spLocks/>
              </p:cNvSpPr>
              <p:nvPr/>
            </p:nvSpPr>
            <p:spPr bwMode="auto">
              <a:xfrm>
                <a:off x="2738" y="1610"/>
                <a:ext cx="31" cy="24"/>
              </a:xfrm>
              <a:custGeom>
                <a:avLst/>
                <a:gdLst>
                  <a:gd name="T0" fmla="*/ 8 w 62"/>
                  <a:gd name="T1" fmla="*/ 6 h 48"/>
                  <a:gd name="T2" fmla="*/ 8 w 62"/>
                  <a:gd name="T3" fmla="*/ 6 h 48"/>
                  <a:gd name="T4" fmla="*/ 8 w 62"/>
                  <a:gd name="T5" fmla="*/ 6 h 48"/>
                  <a:gd name="T6" fmla="*/ 8 w 62"/>
                  <a:gd name="T7" fmla="*/ 6 h 48"/>
                  <a:gd name="T8" fmla="*/ 8 w 62"/>
                  <a:gd name="T9" fmla="*/ 6 h 48"/>
                  <a:gd name="T10" fmla="*/ 0 w 62"/>
                  <a:gd name="T11" fmla="*/ 0 h 48"/>
                  <a:gd name="T12" fmla="*/ 8 w 6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" h="48">
                    <a:moveTo>
                      <a:pt x="58" y="48"/>
                    </a:moveTo>
                    <a:lnTo>
                      <a:pt x="58" y="48"/>
                    </a:lnTo>
                    <a:lnTo>
                      <a:pt x="60" y="48"/>
                    </a:lnTo>
                    <a:lnTo>
                      <a:pt x="62" y="48"/>
                    </a:lnTo>
                    <a:lnTo>
                      <a:pt x="0" y="0"/>
                    </a:lnTo>
                    <a:lnTo>
                      <a:pt x="58" y="48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47" name="Freeform 2475"/>
              <p:cNvSpPr>
                <a:spLocks/>
              </p:cNvSpPr>
              <p:nvPr/>
            </p:nvSpPr>
            <p:spPr bwMode="auto">
              <a:xfrm>
                <a:off x="2738" y="1610"/>
                <a:ext cx="33" cy="24"/>
              </a:xfrm>
              <a:custGeom>
                <a:avLst/>
                <a:gdLst>
                  <a:gd name="T0" fmla="*/ 8 w 66"/>
                  <a:gd name="T1" fmla="*/ 6 h 48"/>
                  <a:gd name="T2" fmla="*/ 8 w 66"/>
                  <a:gd name="T3" fmla="*/ 6 h 48"/>
                  <a:gd name="T4" fmla="*/ 8 w 66"/>
                  <a:gd name="T5" fmla="*/ 6 h 48"/>
                  <a:gd name="T6" fmla="*/ 8 w 66"/>
                  <a:gd name="T7" fmla="*/ 6 h 48"/>
                  <a:gd name="T8" fmla="*/ 9 w 66"/>
                  <a:gd name="T9" fmla="*/ 6 h 48"/>
                  <a:gd name="T10" fmla="*/ 0 w 66"/>
                  <a:gd name="T11" fmla="*/ 0 h 48"/>
                  <a:gd name="T12" fmla="*/ 8 w 6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" h="48">
                    <a:moveTo>
                      <a:pt x="62" y="48"/>
                    </a:moveTo>
                    <a:lnTo>
                      <a:pt x="62" y="48"/>
                    </a:lnTo>
                    <a:lnTo>
                      <a:pt x="64" y="48"/>
                    </a:lnTo>
                    <a:lnTo>
                      <a:pt x="66" y="48"/>
                    </a:lnTo>
                    <a:lnTo>
                      <a:pt x="0" y="0"/>
                    </a:lnTo>
                    <a:lnTo>
                      <a:pt x="62" y="48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48" name="Freeform 2476"/>
              <p:cNvSpPr>
                <a:spLocks/>
              </p:cNvSpPr>
              <p:nvPr/>
            </p:nvSpPr>
            <p:spPr bwMode="auto">
              <a:xfrm>
                <a:off x="2738" y="1610"/>
                <a:ext cx="34" cy="24"/>
              </a:xfrm>
              <a:custGeom>
                <a:avLst/>
                <a:gdLst>
                  <a:gd name="T0" fmla="*/ 9 w 67"/>
                  <a:gd name="T1" fmla="*/ 6 h 48"/>
                  <a:gd name="T2" fmla="*/ 9 w 67"/>
                  <a:gd name="T3" fmla="*/ 6 h 48"/>
                  <a:gd name="T4" fmla="*/ 9 w 67"/>
                  <a:gd name="T5" fmla="*/ 6 h 48"/>
                  <a:gd name="T6" fmla="*/ 9 w 67"/>
                  <a:gd name="T7" fmla="*/ 6 h 48"/>
                  <a:gd name="T8" fmla="*/ 9 w 67"/>
                  <a:gd name="T9" fmla="*/ 6 h 48"/>
                  <a:gd name="T10" fmla="*/ 0 w 67"/>
                  <a:gd name="T11" fmla="*/ 0 h 48"/>
                  <a:gd name="T12" fmla="*/ 9 w 6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" h="48">
                    <a:moveTo>
                      <a:pt x="66" y="48"/>
                    </a:moveTo>
                    <a:lnTo>
                      <a:pt x="66" y="48"/>
                    </a:lnTo>
                    <a:lnTo>
                      <a:pt x="67" y="48"/>
                    </a:lnTo>
                    <a:lnTo>
                      <a:pt x="0" y="0"/>
                    </a:lnTo>
                    <a:lnTo>
                      <a:pt x="66" y="48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49" name="Freeform 2477"/>
              <p:cNvSpPr>
                <a:spLocks/>
              </p:cNvSpPr>
              <p:nvPr/>
            </p:nvSpPr>
            <p:spPr bwMode="auto">
              <a:xfrm>
                <a:off x="2738" y="1610"/>
                <a:ext cx="37" cy="24"/>
              </a:xfrm>
              <a:custGeom>
                <a:avLst/>
                <a:gdLst>
                  <a:gd name="T0" fmla="*/ 9 w 73"/>
                  <a:gd name="T1" fmla="*/ 6 h 48"/>
                  <a:gd name="T2" fmla="*/ 9 w 73"/>
                  <a:gd name="T3" fmla="*/ 6 h 48"/>
                  <a:gd name="T4" fmla="*/ 9 w 73"/>
                  <a:gd name="T5" fmla="*/ 6 h 48"/>
                  <a:gd name="T6" fmla="*/ 9 w 73"/>
                  <a:gd name="T7" fmla="*/ 6 h 48"/>
                  <a:gd name="T8" fmla="*/ 10 w 73"/>
                  <a:gd name="T9" fmla="*/ 6 h 48"/>
                  <a:gd name="T10" fmla="*/ 0 w 73"/>
                  <a:gd name="T11" fmla="*/ 0 h 48"/>
                  <a:gd name="T12" fmla="*/ 9 w 73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3" h="48">
                    <a:moveTo>
                      <a:pt x="69" y="48"/>
                    </a:moveTo>
                    <a:lnTo>
                      <a:pt x="69" y="48"/>
                    </a:lnTo>
                    <a:lnTo>
                      <a:pt x="71" y="48"/>
                    </a:lnTo>
                    <a:lnTo>
                      <a:pt x="73" y="48"/>
                    </a:lnTo>
                    <a:lnTo>
                      <a:pt x="0" y="0"/>
                    </a:lnTo>
                    <a:lnTo>
                      <a:pt x="69" y="48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50" name="Freeform 2478"/>
              <p:cNvSpPr>
                <a:spLocks/>
              </p:cNvSpPr>
              <p:nvPr/>
            </p:nvSpPr>
            <p:spPr bwMode="auto">
              <a:xfrm>
                <a:off x="2738" y="1610"/>
                <a:ext cx="38" cy="24"/>
              </a:xfrm>
              <a:custGeom>
                <a:avLst/>
                <a:gdLst>
                  <a:gd name="T0" fmla="*/ 9 w 75"/>
                  <a:gd name="T1" fmla="*/ 6 h 48"/>
                  <a:gd name="T2" fmla="*/ 10 w 75"/>
                  <a:gd name="T3" fmla="*/ 6 h 48"/>
                  <a:gd name="T4" fmla="*/ 10 w 75"/>
                  <a:gd name="T5" fmla="*/ 6 h 48"/>
                  <a:gd name="T6" fmla="*/ 10 w 75"/>
                  <a:gd name="T7" fmla="*/ 6 h 48"/>
                  <a:gd name="T8" fmla="*/ 10 w 75"/>
                  <a:gd name="T9" fmla="*/ 6 h 48"/>
                  <a:gd name="T10" fmla="*/ 0 w 75"/>
                  <a:gd name="T11" fmla="*/ 0 h 48"/>
                  <a:gd name="T12" fmla="*/ 9 w 7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48">
                    <a:moveTo>
                      <a:pt x="71" y="48"/>
                    </a:moveTo>
                    <a:lnTo>
                      <a:pt x="73" y="48"/>
                    </a:lnTo>
                    <a:lnTo>
                      <a:pt x="75" y="48"/>
                    </a:lnTo>
                    <a:lnTo>
                      <a:pt x="0" y="0"/>
                    </a:lnTo>
                    <a:lnTo>
                      <a:pt x="71" y="48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51" name="Freeform 2479"/>
              <p:cNvSpPr>
                <a:spLocks/>
              </p:cNvSpPr>
              <p:nvPr/>
            </p:nvSpPr>
            <p:spPr bwMode="auto">
              <a:xfrm>
                <a:off x="2738" y="1610"/>
                <a:ext cx="39" cy="24"/>
              </a:xfrm>
              <a:custGeom>
                <a:avLst/>
                <a:gdLst>
                  <a:gd name="T0" fmla="*/ 9 w 79"/>
                  <a:gd name="T1" fmla="*/ 6 h 48"/>
                  <a:gd name="T2" fmla="*/ 9 w 79"/>
                  <a:gd name="T3" fmla="*/ 6 h 48"/>
                  <a:gd name="T4" fmla="*/ 9 w 79"/>
                  <a:gd name="T5" fmla="*/ 6 h 48"/>
                  <a:gd name="T6" fmla="*/ 9 w 79"/>
                  <a:gd name="T7" fmla="*/ 6 h 48"/>
                  <a:gd name="T8" fmla="*/ 9 w 79"/>
                  <a:gd name="T9" fmla="*/ 6 h 48"/>
                  <a:gd name="T10" fmla="*/ 0 w 79"/>
                  <a:gd name="T11" fmla="*/ 0 h 48"/>
                  <a:gd name="T12" fmla="*/ 9 w 79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9" h="48">
                    <a:moveTo>
                      <a:pt x="75" y="48"/>
                    </a:moveTo>
                    <a:lnTo>
                      <a:pt x="77" y="48"/>
                    </a:lnTo>
                    <a:lnTo>
                      <a:pt x="79" y="48"/>
                    </a:lnTo>
                    <a:lnTo>
                      <a:pt x="0" y="0"/>
                    </a:lnTo>
                    <a:lnTo>
                      <a:pt x="75" y="48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52" name="Freeform 2480"/>
              <p:cNvSpPr>
                <a:spLocks/>
              </p:cNvSpPr>
              <p:nvPr/>
            </p:nvSpPr>
            <p:spPr bwMode="auto">
              <a:xfrm>
                <a:off x="2738" y="1610"/>
                <a:ext cx="41" cy="24"/>
              </a:xfrm>
              <a:custGeom>
                <a:avLst/>
                <a:gdLst>
                  <a:gd name="T0" fmla="*/ 9 w 83"/>
                  <a:gd name="T1" fmla="*/ 6 h 48"/>
                  <a:gd name="T2" fmla="*/ 10 w 83"/>
                  <a:gd name="T3" fmla="*/ 6 h 48"/>
                  <a:gd name="T4" fmla="*/ 10 w 83"/>
                  <a:gd name="T5" fmla="*/ 6 h 48"/>
                  <a:gd name="T6" fmla="*/ 10 w 83"/>
                  <a:gd name="T7" fmla="*/ 6 h 48"/>
                  <a:gd name="T8" fmla="*/ 10 w 83"/>
                  <a:gd name="T9" fmla="*/ 6 h 48"/>
                  <a:gd name="T10" fmla="*/ 0 w 83"/>
                  <a:gd name="T11" fmla="*/ 0 h 48"/>
                  <a:gd name="T12" fmla="*/ 9 w 83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3" h="48">
                    <a:moveTo>
                      <a:pt x="79" y="48"/>
                    </a:moveTo>
                    <a:lnTo>
                      <a:pt x="81" y="48"/>
                    </a:lnTo>
                    <a:lnTo>
                      <a:pt x="83" y="48"/>
                    </a:lnTo>
                    <a:lnTo>
                      <a:pt x="0" y="0"/>
                    </a:lnTo>
                    <a:lnTo>
                      <a:pt x="79" y="48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53" name="Freeform 2481"/>
              <p:cNvSpPr>
                <a:spLocks/>
              </p:cNvSpPr>
              <p:nvPr/>
            </p:nvSpPr>
            <p:spPr bwMode="auto">
              <a:xfrm>
                <a:off x="2738" y="1610"/>
                <a:ext cx="43" cy="24"/>
              </a:xfrm>
              <a:custGeom>
                <a:avLst/>
                <a:gdLst>
                  <a:gd name="T0" fmla="*/ 10 w 87"/>
                  <a:gd name="T1" fmla="*/ 6 h 48"/>
                  <a:gd name="T2" fmla="*/ 10 w 87"/>
                  <a:gd name="T3" fmla="*/ 6 h 48"/>
                  <a:gd name="T4" fmla="*/ 10 w 87"/>
                  <a:gd name="T5" fmla="*/ 6 h 48"/>
                  <a:gd name="T6" fmla="*/ 10 w 87"/>
                  <a:gd name="T7" fmla="*/ 6 h 48"/>
                  <a:gd name="T8" fmla="*/ 10 w 87"/>
                  <a:gd name="T9" fmla="*/ 6 h 48"/>
                  <a:gd name="T10" fmla="*/ 0 w 87"/>
                  <a:gd name="T11" fmla="*/ 0 h 48"/>
                  <a:gd name="T12" fmla="*/ 10 w 8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" h="48">
                    <a:moveTo>
                      <a:pt x="83" y="48"/>
                    </a:moveTo>
                    <a:lnTo>
                      <a:pt x="85" y="48"/>
                    </a:lnTo>
                    <a:lnTo>
                      <a:pt x="87" y="48"/>
                    </a:lnTo>
                    <a:lnTo>
                      <a:pt x="0" y="0"/>
                    </a:lnTo>
                    <a:lnTo>
                      <a:pt x="83" y="48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54" name="Freeform 2482"/>
              <p:cNvSpPr>
                <a:spLocks/>
              </p:cNvSpPr>
              <p:nvPr/>
            </p:nvSpPr>
            <p:spPr bwMode="auto">
              <a:xfrm>
                <a:off x="2738" y="1610"/>
                <a:ext cx="46" cy="24"/>
              </a:xfrm>
              <a:custGeom>
                <a:avLst/>
                <a:gdLst>
                  <a:gd name="T0" fmla="*/ 12 w 92"/>
                  <a:gd name="T1" fmla="*/ 6 h 48"/>
                  <a:gd name="T2" fmla="*/ 12 w 92"/>
                  <a:gd name="T3" fmla="*/ 6 h 48"/>
                  <a:gd name="T4" fmla="*/ 12 w 92"/>
                  <a:gd name="T5" fmla="*/ 6 h 48"/>
                  <a:gd name="T6" fmla="*/ 12 w 92"/>
                  <a:gd name="T7" fmla="*/ 6 h 48"/>
                  <a:gd name="T8" fmla="*/ 12 w 92"/>
                  <a:gd name="T9" fmla="*/ 6 h 48"/>
                  <a:gd name="T10" fmla="*/ 0 w 92"/>
                  <a:gd name="T11" fmla="*/ 0 h 48"/>
                  <a:gd name="T12" fmla="*/ 12 w 9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2" h="48">
                    <a:moveTo>
                      <a:pt x="89" y="48"/>
                    </a:moveTo>
                    <a:lnTo>
                      <a:pt x="89" y="48"/>
                    </a:lnTo>
                    <a:lnTo>
                      <a:pt x="90" y="48"/>
                    </a:lnTo>
                    <a:lnTo>
                      <a:pt x="92" y="48"/>
                    </a:lnTo>
                    <a:lnTo>
                      <a:pt x="0" y="0"/>
                    </a:lnTo>
                    <a:lnTo>
                      <a:pt x="89" y="48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55" name="Freeform 2483"/>
              <p:cNvSpPr>
                <a:spLocks/>
              </p:cNvSpPr>
              <p:nvPr/>
            </p:nvSpPr>
            <p:spPr bwMode="auto">
              <a:xfrm>
                <a:off x="2738" y="1610"/>
                <a:ext cx="48" cy="24"/>
              </a:xfrm>
              <a:custGeom>
                <a:avLst/>
                <a:gdLst>
                  <a:gd name="T0" fmla="*/ 12 w 96"/>
                  <a:gd name="T1" fmla="*/ 6 h 48"/>
                  <a:gd name="T2" fmla="*/ 12 w 96"/>
                  <a:gd name="T3" fmla="*/ 6 h 48"/>
                  <a:gd name="T4" fmla="*/ 12 w 96"/>
                  <a:gd name="T5" fmla="*/ 6 h 48"/>
                  <a:gd name="T6" fmla="*/ 12 w 96"/>
                  <a:gd name="T7" fmla="*/ 6 h 48"/>
                  <a:gd name="T8" fmla="*/ 12 w 96"/>
                  <a:gd name="T9" fmla="*/ 6 h 48"/>
                  <a:gd name="T10" fmla="*/ 0 w 96"/>
                  <a:gd name="T11" fmla="*/ 0 h 48"/>
                  <a:gd name="T12" fmla="*/ 12 w 9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6" h="48">
                    <a:moveTo>
                      <a:pt x="92" y="48"/>
                    </a:moveTo>
                    <a:lnTo>
                      <a:pt x="92" y="48"/>
                    </a:lnTo>
                    <a:lnTo>
                      <a:pt x="94" y="48"/>
                    </a:lnTo>
                    <a:lnTo>
                      <a:pt x="96" y="48"/>
                    </a:lnTo>
                    <a:lnTo>
                      <a:pt x="0" y="0"/>
                    </a:lnTo>
                    <a:lnTo>
                      <a:pt x="92" y="48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56" name="Freeform 2484"/>
              <p:cNvSpPr>
                <a:spLocks/>
              </p:cNvSpPr>
              <p:nvPr/>
            </p:nvSpPr>
            <p:spPr bwMode="auto">
              <a:xfrm>
                <a:off x="2738" y="1610"/>
                <a:ext cx="51" cy="24"/>
              </a:xfrm>
              <a:custGeom>
                <a:avLst/>
                <a:gdLst>
                  <a:gd name="T0" fmla="*/ 12 w 102"/>
                  <a:gd name="T1" fmla="*/ 6 h 48"/>
                  <a:gd name="T2" fmla="*/ 13 w 102"/>
                  <a:gd name="T3" fmla="*/ 6 h 48"/>
                  <a:gd name="T4" fmla="*/ 13 w 102"/>
                  <a:gd name="T5" fmla="*/ 6 h 48"/>
                  <a:gd name="T6" fmla="*/ 13 w 102"/>
                  <a:gd name="T7" fmla="*/ 6 h 48"/>
                  <a:gd name="T8" fmla="*/ 13 w 102"/>
                  <a:gd name="T9" fmla="*/ 6 h 48"/>
                  <a:gd name="T10" fmla="*/ 0 w 102"/>
                  <a:gd name="T11" fmla="*/ 0 h 48"/>
                  <a:gd name="T12" fmla="*/ 12 w 10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2" h="48">
                    <a:moveTo>
                      <a:pt x="96" y="48"/>
                    </a:moveTo>
                    <a:lnTo>
                      <a:pt x="98" y="48"/>
                    </a:lnTo>
                    <a:lnTo>
                      <a:pt x="100" y="48"/>
                    </a:lnTo>
                    <a:lnTo>
                      <a:pt x="102" y="48"/>
                    </a:lnTo>
                    <a:lnTo>
                      <a:pt x="0" y="0"/>
                    </a:lnTo>
                    <a:lnTo>
                      <a:pt x="96" y="48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57" name="Freeform 2485"/>
              <p:cNvSpPr>
                <a:spLocks/>
              </p:cNvSpPr>
              <p:nvPr/>
            </p:nvSpPr>
            <p:spPr bwMode="auto">
              <a:xfrm>
                <a:off x="2738" y="1610"/>
                <a:ext cx="53" cy="24"/>
              </a:xfrm>
              <a:custGeom>
                <a:avLst/>
                <a:gdLst>
                  <a:gd name="T0" fmla="*/ 13 w 106"/>
                  <a:gd name="T1" fmla="*/ 6 h 48"/>
                  <a:gd name="T2" fmla="*/ 13 w 106"/>
                  <a:gd name="T3" fmla="*/ 6 h 48"/>
                  <a:gd name="T4" fmla="*/ 13 w 106"/>
                  <a:gd name="T5" fmla="*/ 6 h 48"/>
                  <a:gd name="T6" fmla="*/ 13 w 106"/>
                  <a:gd name="T7" fmla="*/ 6 h 48"/>
                  <a:gd name="T8" fmla="*/ 14 w 106"/>
                  <a:gd name="T9" fmla="*/ 6 h 48"/>
                  <a:gd name="T10" fmla="*/ 0 w 106"/>
                  <a:gd name="T11" fmla="*/ 0 h 48"/>
                  <a:gd name="T12" fmla="*/ 13 w 10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6" h="48">
                    <a:moveTo>
                      <a:pt x="100" y="48"/>
                    </a:moveTo>
                    <a:lnTo>
                      <a:pt x="102" y="48"/>
                    </a:lnTo>
                    <a:lnTo>
                      <a:pt x="104" y="48"/>
                    </a:lnTo>
                    <a:lnTo>
                      <a:pt x="106" y="48"/>
                    </a:lnTo>
                    <a:lnTo>
                      <a:pt x="0" y="0"/>
                    </a:lnTo>
                    <a:lnTo>
                      <a:pt x="100" y="4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58" name="Freeform 2486"/>
              <p:cNvSpPr>
                <a:spLocks/>
              </p:cNvSpPr>
              <p:nvPr/>
            </p:nvSpPr>
            <p:spPr bwMode="auto">
              <a:xfrm>
                <a:off x="2738" y="1610"/>
                <a:ext cx="56" cy="24"/>
              </a:xfrm>
              <a:custGeom>
                <a:avLst/>
                <a:gdLst>
                  <a:gd name="T0" fmla="*/ 14 w 112"/>
                  <a:gd name="T1" fmla="*/ 6 h 48"/>
                  <a:gd name="T2" fmla="*/ 14 w 112"/>
                  <a:gd name="T3" fmla="*/ 6 h 48"/>
                  <a:gd name="T4" fmla="*/ 14 w 112"/>
                  <a:gd name="T5" fmla="*/ 6 h 48"/>
                  <a:gd name="T6" fmla="*/ 14 w 112"/>
                  <a:gd name="T7" fmla="*/ 6 h 48"/>
                  <a:gd name="T8" fmla="*/ 14 w 112"/>
                  <a:gd name="T9" fmla="*/ 6 h 48"/>
                  <a:gd name="T10" fmla="*/ 0 w 112"/>
                  <a:gd name="T11" fmla="*/ 0 h 48"/>
                  <a:gd name="T12" fmla="*/ 14 w 11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2" h="48">
                    <a:moveTo>
                      <a:pt x="106" y="48"/>
                    </a:moveTo>
                    <a:lnTo>
                      <a:pt x="108" y="48"/>
                    </a:lnTo>
                    <a:lnTo>
                      <a:pt x="110" y="48"/>
                    </a:lnTo>
                    <a:lnTo>
                      <a:pt x="112" y="48"/>
                    </a:lnTo>
                    <a:lnTo>
                      <a:pt x="0" y="0"/>
                    </a:lnTo>
                    <a:lnTo>
                      <a:pt x="106" y="48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59" name="Freeform 2487"/>
              <p:cNvSpPr>
                <a:spLocks/>
              </p:cNvSpPr>
              <p:nvPr/>
            </p:nvSpPr>
            <p:spPr bwMode="auto">
              <a:xfrm>
                <a:off x="2738" y="1610"/>
                <a:ext cx="58" cy="24"/>
              </a:xfrm>
              <a:custGeom>
                <a:avLst/>
                <a:gdLst>
                  <a:gd name="T0" fmla="*/ 14 w 115"/>
                  <a:gd name="T1" fmla="*/ 6 h 48"/>
                  <a:gd name="T2" fmla="*/ 14 w 115"/>
                  <a:gd name="T3" fmla="*/ 6 h 48"/>
                  <a:gd name="T4" fmla="*/ 15 w 115"/>
                  <a:gd name="T5" fmla="*/ 6 h 48"/>
                  <a:gd name="T6" fmla="*/ 15 w 115"/>
                  <a:gd name="T7" fmla="*/ 6 h 48"/>
                  <a:gd name="T8" fmla="*/ 15 w 115"/>
                  <a:gd name="T9" fmla="*/ 6 h 48"/>
                  <a:gd name="T10" fmla="*/ 0 w 115"/>
                  <a:gd name="T11" fmla="*/ 0 h 48"/>
                  <a:gd name="T12" fmla="*/ 14 w 11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5" h="48">
                    <a:moveTo>
                      <a:pt x="112" y="48"/>
                    </a:moveTo>
                    <a:lnTo>
                      <a:pt x="112" y="48"/>
                    </a:lnTo>
                    <a:lnTo>
                      <a:pt x="114" y="48"/>
                    </a:lnTo>
                    <a:lnTo>
                      <a:pt x="115" y="48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60" name="Freeform 2488"/>
              <p:cNvSpPr>
                <a:spLocks/>
              </p:cNvSpPr>
              <p:nvPr/>
            </p:nvSpPr>
            <p:spPr bwMode="auto">
              <a:xfrm>
                <a:off x="2738" y="1610"/>
                <a:ext cx="61" cy="24"/>
              </a:xfrm>
              <a:custGeom>
                <a:avLst/>
                <a:gdLst>
                  <a:gd name="T0" fmla="*/ 15 w 121"/>
                  <a:gd name="T1" fmla="*/ 6 h 48"/>
                  <a:gd name="T2" fmla="*/ 15 w 121"/>
                  <a:gd name="T3" fmla="*/ 6 h 48"/>
                  <a:gd name="T4" fmla="*/ 15 w 121"/>
                  <a:gd name="T5" fmla="*/ 6 h 48"/>
                  <a:gd name="T6" fmla="*/ 15 w 121"/>
                  <a:gd name="T7" fmla="*/ 6 h 48"/>
                  <a:gd name="T8" fmla="*/ 16 w 121"/>
                  <a:gd name="T9" fmla="*/ 6 h 48"/>
                  <a:gd name="T10" fmla="*/ 0 w 121"/>
                  <a:gd name="T11" fmla="*/ 0 h 48"/>
                  <a:gd name="T12" fmla="*/ 15 w 12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1" h="48">
                    <a:moveTo>
                      <a:pt x="115" y="48"/>
                    </a:moveTo>
                    <a:lnTo>
                      <a:pt x="117" y="48"/>
                    </a:lnTo>
                    <a:lnTo>
                      <a:pt x="119" y="48"/>
                    </a:lnTo>
                    <a:lnTo>
                      <a:pt x="121" y="48"/>
                    </a:lnTo>
                    <a:lnTo>
                      <a:pt x="0" y="0"/>
                    </a:lnTo>
                    <a:lnTo>
                      <a:pt x="115" y="48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61" name="Freeform 2489"/>
              <p:cNvSpPr>
                <a:spLocks/>
              </p:cNvSpPr>
              <p:nvPr/>
            </p:nvSpPr>
            <p:spPr bwMode="auto">
              <a:xfrm>
                <a:off x="2738" y="1610"/>
                <a:ext cx="63" cy="24"/>
              </a:xfrm>
              <a:custGeom>
                <a:avLst/>
                <a:gdLst>
                  <a:gd name="T0" fmla="*/ 15 w 127"/>
                  <a:gd name="T1" fmla="*/ 6 h 48"/>
                  <a:gd name="T2" fmla="*/ 15 w 127"/>
                  <a:gd name="T3" fmla="*/ 6 h 48"/>
                  <a:gd name="T4" fmla="*/ 15 w 127"/>
                  <a:gd name="T5" fmla="*/ 6 h 48"/>
                  <a:gd name="T6" fmla="*/ 15 w 127"/>
                  <a:gd name="T7" fmla="*/ 6 h 48"/>
                  <a:gd name="T8" fmla="*/ 15 w 127"/>
                  <a:gd name="T9" fmla="*/ 6 h 48"/>
                  <a:gd name="T10" fmla="*/ 0 w 127"/>
                  <a:gd name="T11" fmla="*/ 0 h 48"/>
                  <a:gd name="T12" fmla="*/ 15 w 12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7" h="48">
                    <a:moveTo>
                      <a:pt x="121" y="48"/>
                    </a:moveTo>
                    <a:lnTo>
                      <a:pt x="123" y="48"/>
                    </a:lnTo>
                    <a:lnTo>
                      <a:pt x="125" y="48"/>
                    </a:lnTo>
                    <a:lnTo>
                      <a:pt x="127" y="48"/>
                    </a:lnTo>
                    <a:lnTo>
                      <a:pt x="0" y="0"/>
                    </a:lnTo>
                    <a:lnTo>
                      <a:pt x="121" y="48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62" name="Freeform 2490"/>
              <p:cNvSpPr>
                <a:spLocks/>
              </p:cNvSpPr>
              <p:nvPr/>
            </p:nvSpPr>
            <p:spPr bwMode="auto">
              <a:xfrm>
                <a:off x="2738" y="1610"/>
                <a:ext cx="66" cy="23"/>
              </a:xfrm>
              <a:custGeom>
                <a:avLst/>
                <a:gdLst>
                  <a:gd name="T0" fmla="*/ 15 w 133"/>
                  <a:gd name="T1" fmla="*/ 6 h 46"/>
                  <a:gd name="T2" fmla="*/ 16 w 133"/>
                  <a:gd name="T3" fmla="*/ 6 h 46"/>
                  <a:gd name="T4" fmla="*/ 16 w 133"/>
                  <a:gd name="T5" fmla="*/ 6 h 46"/>
                  <a:gd name="T6" fmla="*/ 16 w 133"/>
                  <a:gd name="T7" fmla="*/ 6 h 46"/>
                  <a:gd name="T8" fmla="*/ 16 w 133"/>
                  <a:gd name="T9" fmla="*/ 6 h 46"/>
                  <a:gd name="T10" fmla="*/ 0 w 133"/>
                  <a:gd name="T11" fmla="*/ 0 h 46"/>
                  <a:gd name="T12" fmla="*/ 15 w 133"/>
                  <a:gd name="T13" fmla="*/ 6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3" h="46">
                    <a:moveTo>
                      <a:pt x="127" y="46"/>
                    </a:moveTo>
                    <a:lnTo>
                      <a:pt x="129" y="46"/>
                    </a:lnTo>
                    <a:lnTo>
                      <a:pt x="131" y="46"/>
                    </a:lnTo>
                    <a:lnTo>
                      <a:pt x="133" y="46"/>
                    </a:lnTo>
                    <a:lnTo>
                      <a:pt x="0" y="0"/>
                    </a:lnTo>
                    <a:lnTo>
                      <a:pt x="127" y="46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63" name="Freeform 2491"/>
              <p:cNvSpPr>
                <a:spLocks/>
              </p:cNvSpPr>
              <p:nvPr/>
            </p:nvSpPr>
            <p:spPr bwMode="auto">
              <a:xfrm>
                <a:off x="2738" y="1610"/>
                <a:ext cx="70" cy="23"/>
              </a:xfrm>
              <a:custGeom>
                <a:avLst/>
                <a:gdLst>
                  <a:gd name="T0" fmla="*/ 17 w 140"/>
                  <a:gd name="T1" fmla="*/ 6 h 46"/>
                  <a:gd name="T2" fmla="*/ 17 w 140"/>
                  <a:gd name="T3" fmla="*/ 6 h 46"/>
                  <a:gd name="T4" fmla="*/ 17 w 140"/>
                  <a:gd name="T5" fmla="*/ 6 h 46"/>
                  <a:gd name="T6" fmla="*/ 18 w 140"/>
                  <a:gd name="T7" fmla="*/ 6 h 46"/>
                  <a:gd name="T8" fmla="*/ 18 w 140"/>
                  <a:gd name="T9" fmla="*/ 6 h 46"/>
                  <a:gd name="T10" fmla="*/ 18 w 140"/>
                  <a:gd name="T11" fmla="*/ 6 h 46"/>
                  <a:gd name="T12" fmla="*/ 18 w 140"/>
                  <a:gd name="T13" fmla="*/ 6 h 46"/>
                  <a:gd name="T14" fmla="*/ 18 w 140"/>
                  <a:gd name="T15" fmla="*/ 6 h 46"/>
                  <a:gd name="T16" fmla="*/ 18 w 140"/>
                  <a:gd name="T17" fmla="*/ 6 h 46"/>
                  <a:gd name="T18" fmla="*/ 0 w 140"/>
                  <a:gd name="T19" fmla="*/ 0 h 46"/>
                  <a:gd name="T20" fmla="*/ 17 w 140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0" h="46">
                    <a:moveTo>
                      <a:pt x="133" y="46"/>
                    </a:moveTo>
                    <a:lnTo>
                      <a:pt x="135" y="46"/>
                    </a:lnTo>
                    <a:lnTo>
                      <a:pt x="137" y="46"/>
                    </a:lnTo>
                    <a:lnTo>
                      <a:pt x="139" y="46"/>
                    </a:lnTo>
                    <a:lnTo>
                      <a:pt x="140" y="46"/>
                    </a:lnTo>
                    <a:lnTo>
                      <a:pt x="0" y="0"/>
                    </a:lnTo>
                    <a:lnTo>
                      <a:pt x="133" y="46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64" name="Freeform 2492"/>
              <p:cNvSpPr>
                <a:spLocks/>
              </p:cNvSpPr>
              <p:nvPr/>
            </p:nvSpPr>
            <p:spPr bwMode="auto">
              <a:xfrm>
                <a:off x="2738" y="1610"/>
                <a:ext cx="73" cy="23"/>
              </a:xfrm>
              <a:custGeom>
                <a:avLst/>
                <a:gdLst>
                  <a:gd name="T0" fmla="*/ 18 w 146"/>
                  <a:gd name="T1" fmla="*/ 6 h 46"/>
                  <a:gd name="T2" fmla="*/ 18 w 146"/>
                  <a:gd name="T3" fmla="*/ 6 h 46"/>
                  <a:gd name="T4" fmla="*/ 18 w 146"/>
                  <a:gd name="T5" fmla="*/ 6 h 46"/>
                  <a:gd name="T6" fmla="*/ 18 w 146"/>
                  <a:gd name="T7" fmla="*/ 6 h 46"/>
                  <a:gd name="T8" fmla="*/ 19 w 146"/>
                  <a:gd name="T9" fmla="*/ 6 h 46"/>
                  <a:gd name="T10" fmla="*/ 0 w 146"/>
                  <a:gd name="T11" fmla="*/ 0 h 46"/>
                  <a:gd name="T12" fmla="*/ 18 w 146"/>
                  <a:gd name="T13" fmla="*/ 6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6" h="46">
                    <a:moveTo>
                      <a:pt x="140" y="46"/>
                    </a:moveTo>
                    <a:lnTo>
                      <a:pt x="142" y="46"/>
                    </a:lnTo>
                    <a:lnTo>
                      <a:pt x="144" y="46"/>
                    </a:lnTo>
                    <a:lnTo>
                      <a:pt x="146" y="46"/>
                    </a:lnTo>
                    <a:lnTo>
                      <a:pt x="0" y="0"/>
                    </a:lnTo>
                    <a:lnTo>
                      <a:pt x="140" y="46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65" name="Freeform 2493"/>
              <p:cNvSpPr>
                <a:spLocks/>
              </p:cNvSpPr>
              <p:nvPr/>
            </p:nvSpPr>
            <p:spPr bwMode="auto">
              <a:xfrm>
                <a:off x="2738" y="1610"/>
                <a:ext cx="77" cy="23"/>
              </a:xfrm>
              <a:custGeom>
                <a:avLst/>
                <a:gdLst>
                  <a:gd name="T0" fmla="*/ 19 w 154"/>
                  <a:gd name="T1" fmla="*/ 6 h 46"/>
                  <a:gd name="T2" fmla="*/ 19 w 154"/>
                  <a:gd name="T3" fmla="*/ 6 h 46"/>
                  <a:gd name="T4" fmla="*/ 19 w 154"/>
                  <a:gd name="T5" fmla="*/ 6 h 46"/>
                  <a:gd name="T6" fmla="*/ 19 w 154"/>
                  <a:gd name="T7" fmla="*/ 6 h 46"/>
                  <a:gd name="T8" fmla="*/ 19 w 154"/>
                  <a:gd name="T9" fmla="*/ 6 h 46"/>
                  <a:gd name="T10" fmla="*/ 19 w 154"/>
                  <a:gd name="T11" fmla="*/ 6 h 46"/>
                  <a:gd name="T12" fmla="*/ 19 w 154"/>
                  <a:gd name="T13" fmla="*/ 6 h 46"/>
                  <a:gd name="T14" fmla="*/ 19 w 154"/>
                  <a:gd name="T15" fmla="*/ 6 h 46"/>
                  <a:gd name="T16" fmla="*/ 20 w 154"/>
                  <a:gd name="T17" fmla="*/ 6 h 46"/>
                  <a:gd name="T18" fmla="*/ 0 w 154"/>
                  <a:gd name="T19" fmla="*/ 0 h 46"/>
                  <a:gd name="T20" fmla="*/ 19 w 154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4" h="46">
                    <a:moveTo>
                      <a:pt x="146" y="46"/>
                    </a:moveTo>
                    <a:lnTo>
                      <a:pt x="146" y="46"/>
                    </a:lnTo>
                    <a:lnTo>
                      <a:pt x="148" y="46"/>
                    </a:lnTo>
                    <a:lnTo>
                      <a:pt x="150" y="46"/>
                    </a:lnTo>
                    <a:lnTo>
                      <a:pt x="152" y="46"/>
                    </a:lnTo>
                    <a:lnTo>
                      <a:pt x="154" y="46"/>
                    </a:lnTo>
                    <a:lnTo>
                      <a:pt x="0" y="0"/>
                    </a:lnTo>
                    <a:lnTo>
                      <a:pt x="146" y="46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66" name="Freeform 2494"/>
              <p:cNvSpPr>
                <a:spLocks/>
              </p:cNvSpPr>
              <p:nvPr/>
            </p:nvSpPr>
            <p:spPr bwMode="auto">
              <a:xfrm>
                <a:off x="2738" y="1610"/>
                <a:ext cx="80" cy="23"/>
              </a:xfrm>
              <a:custGeom>
                <a:avLst/>
                <a:gdLst>
                  <a:gd name="T0" fmla="*/ 20 w 160"/>
                  <a:gd name="T1" fmla="*/ 6 h 46"/>
                  <a:gd name="T2" fmla="*/ 20 w 160"/>
                  <a:gd name="T3" fmla="*/ 6 h 46"/>
                  <a:gd name="T4" fmla="*/ 20 w 160"/>
                  <a:gd name="T5" fmla="*/ 6 h 46"/>
                  <a:gd name="T6" fmla="*/ 20 w 160"/>
                  <a:gd name="T7" fmla="*/ 6 h 46"/>
                  <a:gd name="T8" fmla="*/ 20 w 160"/>
                  <a:gd name="T9" fmla="*/ 6 h 46"/>
                  <a:gd name="T10" fmla="*/ 20 w 160"/>
                  <a:gd name="T11" fmla="*/ 6 h 46"/>
                  <a:gd name="T12" fmla="*/ 20 w 160"/>
                  <a:gd name="T13" fmla="*/ 6 h 46"/>
                  <a:gd name="T14" fmla="*/ 20 w 160"/>
                  <a:gd name="T15" fmla="*/ 6 h 46"/>
                  <a:gd name="T16" fmla="*/ 20 w 160"/>
                  <a:gd name="T17" fmla="*/ 6 h 46"/>
                  <a:gd name="T18" fmla="*/ 0 w 160"/>
                  <a:gd name="T19" fmla="*/ 0 h 46"/>
                  <a:gd name="T20" fmla="*/ 20 w 160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0" h="46">
                    <a:moveTo>
                      <a:pt x="154" y="46"/>
                    </a:moveTo>
                    <a:lnTo>
                      <a:pt x="154" y="46"/>
                    </a:lnTo>
                    <a:lnTo>
                      <a:pt x="156" y="46"/>
                    </a:lnTo>
                    <a:lnTo>
                      <a:pt x="158" y="46"/>
                    </a:lnTo>
                    <a:lnTo>
                      <a:pt x="160" y="46"/>
                    </a:lnTo>
                    <a:lnTo>
                      <a:pt x="0" y="0"/>
                    </a:lnTo>
                    <a:lnTo>
                      <a:pt x="154" y="46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67" name="Freeform 2495"/>
              <p:cNvSpPr>
                <a:spLocks/>
              </p:cNvSpPr>
              <p:nvPr/>
            </p:nvSpPr>
            <p:spPr bwMode="auto">
              <a:xfrm>
                <a:off x="2738" y="1610"/>
                <a:ext cx="85" cy="23"/>
              </a:xfrm>
              <a:custGeom>
                <a:avLst/>
                <a:gdLst>
                  <a:gd name="T0" fmla="*/ 21 w 169"/>
                  <a:gd name="T1" fmla="*/ 6 h 46"/>
                  <a:gd name="T2" fmla="*/ 21 w 169"/>
                  <a:gd name="T3" fmla="*/ 6 h 46"/>
                  <a:gd name="T4" fmla="*/ 21 w 169"/>
                  <a:gd name="T5" fmla="*/ 6 h 46"/>
                  <a:gd name="T6" fmla="*/ 21 w 169"/>
                  <a:gd name="T7" fmla="*/ 6 h 46"/>
                  <a:gd name="T8" fmla="*/ 21 w 169"/>
                  <a:gd name="T9" fmla="*/ 6 h 46"/>
                  <a:gd name="T10" fmla="*/ 21 w 169"/>
                  <a:gd name="T11" fmla="*/ 6 h 46"/>
                  <a:gd name="T12" fmla="*/ 21 w 169"/>
                  <a:gd name="T13" fmla="*/ 6 h 46"/>
                  <a:gd name="T14" fmla="*/ 21 w 169"/>
                  <a:gd name="T15" fmla="*/ 6 h 46"/>
                  <a:gd name="T16" fmla="*/ 22 w 169"/>
                  <a:gd name="T17" fmla="*/ 6 h 46"/>
                  <a:gd name="T18" fmla="*/ 0 w 169"/>
                  <a:gd name="T19" fmla="*/ 0 h 46"/>
                  <a:gd name="T20" fmla="*/ 21 w 169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9" h="46">
                    <a:moveTo>
                      <a:pt x="162" y="46"/>
                    </a:moveTo>
                    <a:lnTo>
                      <a:pt x="162" y="46"/>
                    </a:lnTo>
                    <a:lnTo>
                      <a:pt x="163" y="46"/>
                    </a:lnTo>
                    <a:lnTo>
                      <a:pt x="165" y="46"/>
                    </a:lnTo>
                    <a:lnTo>
                      <a:pt x="167" y="46"/>
                    </a:lnTo>
                    <a:lnTo>
                      <a:pt x="169" y="46"/>
                    </a:lnTo>
                    <a:lnTo>
                      <a:pt x="0" y="0"/>
                    </a:lnTo>
                    <a:lnTo>
                      <a:pt x="162" y="46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68" name="Freeform 2496"/>
              <p:cNvSpPr>
                <a:spLocks/>
              </p:cNvSpPr>
              <p:nvPr/>
            </p:nvSpPr>
            <p:spPr bwMode="auto">
              <a:xfrm>
                <a:off x="2738" y="1610"/>
                <a:ext cx="88" cy="22"/>
              </a:xfrm>
              <a:custGeom>
                <a:avLst/>
                <a:gdLst>
                  <a:gd name="T0" fmla="*/ 20 w 177"/>
                  <a:gd name="T1" fmla="*/ 6 h 44"/>
                  <a:gd name="T2" fmla="*/ 21 w 177"/>
                  <a:gd name="T3" fmla="*/ 6 h 44"/>
                  <a:gd name="T4" fmla="*/ 21 w 177"/>
                  <a:gd name="T5" fmla="*/ 6 h 44"/>
                  <a:gd name="T6" fmla="*/ 21 w 177"/>
                  <a:gd name="T7" fmla="*/ 6 h 44"/>
                  <a:gd name="T8" fmla="*/ 21 w 177"/>
                  <a:gd name="T9" fmla="*/ 6 h 44"/>
                  <a:gd name="T10" fmla="*/ 21 w 177"/>
                  <a:gd name="T11" fmla="*/ 6 h 44"/>
                  <a:gd name="T12" fmla="*/ 21 w 177"/>
                  <a:gd name="T13" fmla="*/ 6 h 44"/>
                  <a:gd name="T14" fmla="*/ 21 w 177"/>
                  <a:gd name="T15" fmla="*/ 6 h 44"/>
                  <a:gd name="T16" fmla="*/ 22 w 177"/>
                  <a:gd name="T17" fmla="*/ 6 h 44"/>
                  <a:gd name="T18" fmla="*/ 0 w 177"/>
                  <a:gd name="T19" fmla="*/ 0 h 44"/>
                  <a:gd name="T20" fmla="*/ 20 w 177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7" h="44">
                    <a:moveTo>
                      <a:pt x="167" y="44"/>
                    </a:moveTo>
                    <a:lnTo>
                      <a:pt x="169" y="44"/>
                    </a:lnTo>
                    <a:lnTo>
                      <a:pt x="171" y="44"/>
                    </a:lnTo>
                    <a:lnTo>
                      <a:pt x="173" y="44"/>
                    </a:lnTo>
                    <a:lnTo>
                      <a:pt x="175" y="44"/>
                    </a:lnTo>
                    <a:lnTo>
                      <a:pt x="177" y="44"/>
                    </a:lnTo>
                    <a:lnTo>
                      <a:pt x="0" y="0"/>
                    </a:lnTo>
                    <a:lnTo>
                      <a:pt x="167" y="44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69" name="Freeform 2497"/>
              <p:cNvSpPr>
                <a:spLocks/>
              </p:cNvSpPr>
              <p:nvPr/>
            </p:nvSpPr>
            <p:spPr bwMode="auto">
              <a:xfrm>
                <a:off x="2738" y="1610"/>
                <a:ext cx="93" cy="22"/>
              </a:xfrm>
              <a:custGeom>
                <a:avLst/>
                <a:gdLst>
                  <a:gd name="T0" fmla="*/ 22 w 187"/>
                  <a:gd name="T1" fmla="*/ 6 h 44"/>
                  <a:gd name="T2" fmla="*/ 22 w 187"/>
                  <a:gd name="T3" fmla="*/ 6 h 44"/>
                  <a:gd name="T4" fmla="*/ 22 w 187"/>
                  <a:gd name="T5" fmla="*/ 6 h 44"/>
                  <a:gd name="T6" fmla="*/ 22 w 187"/>
                  <a:gd name="T7" fmla="*/ 6 h 44"/>
                  <a:gd name="T8" fmla="*/ 22 w 187"/>
                  <a:gd name="T9" fmla="*/ 6 h 44"/>
                  <a:gd name="T10" fmla="*/ 22 w 187"/>
                  <a:gd name="T11" fmla="*/ 6 h 44"/>
                  <a:gd name="T12" fmla="*/ 23 w 187"/>
                  <a:gd name="T13" fmla="*/ 6 h 44"/>
                  <a:gd name="T14" fmla="*/ 23 w 187"/>
                  <a:gd name="T15" fmla="*/ 6 h 44"/>
                  <a:gd name="T16" fmla="*/ 23 w 187"/>
                  <a:gd name="T17" fmla="*/ 6 h 44"/>
                  <a:gd name="T18" fmla="*/ 0 w 187"/>
                  <a:gd name="T19" fmla="*/ 0 h 44"/>
                  <a:gd name="T20" fmla="*/ 22 w 187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7" h="44">
                    <a:moveTo>
                      <a:pt x="177" y="44"/>
                    </a:moveTo>
                    <a:lnTo>
                      <a:pt x="179" y="44"/>
                    </a:lnTo>
                    <a:lnTo>
                      <a:pt x="181" y="44"/>
                    </a:lnTo>
                    <a:lnTo>
                      <a:pt x="183" y="44"/>
                    </a:lnTo>
                    <a:lnTo>
                      <a:pt x="185" y="44"/>
                    </a:lnTo>
                    <a:lnTo>
                      <a:pt x="187" y="44"/>
                    </a:lnTo>
                    <a:lnTo>
                      <a:pt x="0" y="0"/>
                    </a:lnTo>
                    <a:lnTo>
                      <a:pt x="177" y="44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70" name="Freeform 2498"/>
              <p:cNvSpPr>
                <a:spLocks/>
              </p:cNvSpPr>
              <p:nvPr/>
            </p:nvSpPr>
            <p:spPr bwMode="auto">
              <a:xfrm>
                <a:off x="2738" y="1610"/>
                <a:ext cx="98" cy="22"/>
              </a:xfrm>
              <a:custGeom>
                <a:avLst/>
                <a:gdLst>
                  <a:gd name="T0" fmla="*/ 24 w 196"/>
                  <a:gd name="T1" fmla="*/ 6 h 44"/>
                  <a:gd name="T2" fmla="*/ 24 w 196"/>
                  <a:gd name="T3" fmla="*/ 6 h 44"/>
                  <a:gd name="T4" fmla="*/ 24 w 196"/>
                  <a:gd name="T5" fmla="*/ 6 h 44"/>
                  <a:gd name="T6" fmla="*/ 24 w 196"/>
                  <a:gd name="T7" fmla="*/ 6 h 44"/>
                  <a:gd name="T8" fmla="*/ 24 w 196"/>
                  <a:gd name="T9" fmla="*/ 6 h 44"/>
                  <a:gd name="T10" fmla="*/ 24 w 196"/>
                  <a:gd name="T11" fmla="*/ 6 h 44"/>
                  <a:gd name="T12" fmla="*/ 24 w 196"/>
                  <a:gd name="T13" fmla="*/ 6 h 44"/>
                  <a:gd name="T14" fmla="*/ 25 w 196"/>
                  <a:gd name="T15" fmla="*/ 6 h 44"/>
                  <a:gd name="T16" fmla="*/ 25 w 196"/>
                  <a:gd name="T17" fmla="*/ 6 h 44"/>
                  <a:gd name="T18" fmla="*/ 0 w 196"/>
                  <a:gd name="T19" fmla="*/ 0 h 44"/>
                  <a:gd name="T20" fmla="*/ 24 w 196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6" h="44">
                    <a:moveTo>
                      <a:pt x="187" y="44"/>
                    </a:moveTo>
                    <a:lnTo>
                      <a:pt x="187" y="44"/>
                    </a:lnTo>
                    <a:lnTo>
                      <a:pt x="188" y="44"/>
                    </a:lnTo>
                    <a:lnTo>
                      <a:pt x="190" y="44"/>
                    </a:lnTo>
                    <a:lnTo>
                      <a:pt x="192" y="44"/>
                    </a:lnTo>
                    <a:lnTo>
                      <a:pt x="194" y="44"/>
                    </a:lnTo>
                    <a:lnTo>
                      <a:pt x="196" y="44"/>
                    </a:lnTo>
                    <a:lnTo>
                      <a:pt x="0" y="0"/>
                    </a:lnTo>
                    <a:lnTo>
                      <a:pt x="187" y="44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71" name="Freeform 2499"/>
              <p:cNvSpPr>
                <a:spLocks/>
              </p:cNvSpPr>
              <p:nvPr/>
            </p:nvSpPr>
            <p:spPr bwMode="auto">
              <a:xfrm>
                <a:off x="2738" y="1610"/>
                <a:ext cx="103" cy="22"/>
              </a:xfrm>
              <a:custGeom>
                <a:avLst/>
                <a:gdLst>
                  <a:gd name="T0" fmla="*/ 25 w 206"/>
                  <a:gd name="T1" fmla="*/ 6 h 44"/>
                  <a:gd name="T2" fmla="*/ 25 w 206"/>
                  <a:gd name="T3" fmla="*/ 6 h 44"/>
                  <a:gd name="T4" fmla="*/ 25 w 206"/>
                  <a:gd name="T5" fmla="*/ 6 h 44"/>
                  <a:gd name="T6" fmla="*/ 25 w 206"/>
                  <a:gd name="T7" fmla="*/ 6 h 44"/>
                  <a:gd name="T8" fmla="*/ 25 w 206"/>
                  <a:gd name="T9" fmla="*/ 6 h 44"/>
                  <a:gd name="T10" fmla="*/ 26 w 206"/>
                  <a:gd name="T11" fmla="*/ 6 h 44"/>
                  <a:gd name="T12" fmla="*/ 26 w 206"/>
                  <a:gd name="T13" fmla="*/ 6 h 44"/>
                  <a:gd name="T14" fmla="*/ 26 w 206"/>
                  <a:gd name="T15" fmla="*/ 6 h 44"/>
                  <a:gd name="T16" fmla="*/ 26 w 206"/>
                  <a:gd name="T17" fmla="*/ 6 h 44"/>
                  <a:gd name="T18" fmla="*/ 0 w 206"/>
                  <a:gd name="T19" fmla="*/ 0 h 44"/>
                  <a:gd name="T20" fmla="*/ 25 w 206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6" h="44">
                    <a:moveTo>
                      <a:pt x="196" y="44"/>
                    </a:moveTo>
                    <a:lnTo>
                      <a:pt x="196" y="44"/>
                    </a:lnTo>
                    <a:lnTo>
                      <a:pt x="198" y="44"/>
                    </a:lnTo>
                    <a:lnTo>
                      <a:pt x="200" y="42"/>
                    </a:lnTo>
                    <a:lnTo>
                      <a:pt x="202" y="42"/>
                    </a:lnTo>
                    <a:lnTo>
                      <a:pt x="204" y="42"/>
                    </a:lnTo>
                    <a:lnTo>
                      <a:pt x="206" y="42"/>
                    </a:lnTo>
                    <a:lnTo>
                      <a:pt x="0" y="0"/>
                    </a:lnTo>
                    <a:lnTo>
                      <a:pt x="196" y="44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72" name="Freeform 2500"/>
              <p:cNvSpPr>
                <a:spLocks/>
              </p:cNvSpPr>
              <p:nvPr/>
            </p:nvSpPr>
            <p:spPr bwMode="auto">
              <a:xfrm>
                <a:off x="2738" y="1610"/>
                <a:ext cx="108" cy="22"/>
              </a:xfrm>
              <a:custGeom>
                <a:avLst/>
                <a:gdLst>
                  <a:gd name="T0" fmla="*/ 26 w 215"/>
                  <a:gd name="T1" fmla="*/ 6 h 44"/>
                  <a:gd name="T2" fmla="*/ 26 w 215"/>
                  <a:gd name="T3" fmla="*/ 6 h 44"/>
                  <a:gd name="T4" fmla="*/ 26 w 215"/>
                  <a:gd name="T5" fmla="*/ 6 h 44"/>
                  <a:gd name="T6" fmla="*/ 27 w 215"/>
                  <a:gd name="T7" fmla="*/ 6 h 44"/>
                  <a:gd name="T8" fmla="*/ 27 w 215"/>
                  <a:gd name="T9" fmla="*/ 6 h 44"/>
                  <a:gd name="T10" fmla="*/ 27 w 215"/>
                  <a:gd name="T11" fmla="*/ 6 h 44"/>
                  <a:gd name="T12" fmla="*/ 27 w 215"/>
                  <a:gd name="T13" fmla="*/ 6 h 44"/>
                  <a:gd name="T14" fmla="*/ 27 w 215"/>
                  <a:gd name="T15" fmla="*/ 6 h 44"/>
                  <a:gd name="T16" fmla="*/ 27 w 215"/>
                  <a:gd name="T17" fmla="*/ 6 h 44"/>
                  <a:gd name="T18" fmla="*/ 0 w 215"/>
                  <a:gd name="T19" fmla="*/ 0 h 44"/>
                  <a:gd name="T20" fmla="*/ 26 w 215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44">
                    <a:moveTo>
                      <a:pt x="206" y="44"/>
                    </a:moveTo>
                    <a:lnTo>
                      <a:pt x="206" y="44"/>
                    </a:lnTo>
                    <a:lnTo>
                      <a:pt x="208" y="42"/>
                    </a:lnTo>
                    <a:lnTo>
                      <a:pt x="210" y="42"/>
                    </a:lnTo>
                    <a:lnTo>
                      <a:pt x="211" y="42"/>
                    </a:lnTo>
                    <a:lnTo>
                      <a:pt x="213" y="42"/>
                    </a:lnTo>
                    <a:lnTo>
                      <a:pt x="215" y="42"/>
                    </a:lnTo>
                    <a:lnTo>
                      <a:pt x="0" y="0"/>
                    </a:lnTo>
                    <a:lnTo>
                      <a:pt x="206" y="44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73" name="Freeform 2501"/>
              <p:cNvSpPr>
                <a:spLocks/>
              </p:cNvSpPr>
              <p:nvPr/>
            </p:nvSpPr>
            <p:spPr bwMode="auto">
              <a:xfrm>
                <a:off x="2738" y="1610"/>
                <a:ext cx="113" cy="21"/>
              </a:xfrm>
              <a:custGeom>
                <a:avLst/>
                <a:gdLst>
                  <a:gd name="T0" fmla="*/ 26 w 227"/>
                  <a:gd name="T1" fmla="*/ 6 h 42"/>
                  <a:gd name="T2" fmla="*/ 27 w 227"/>
                  <a:gd name="T3" fmla="*/ 6 h 42"/>
                  <a:gd name="T4" fmla="*/ 27 w 227"/>
                  <a:gd name="T5" fmla="*/ 6 h 42"/>
                  <a:gd name="T6" fmla="*/ 27 w 227"/>
                  <a:gd name="T7" fmla="*/ 6 h 42"/>
                  <a:gd name="T8" fmla="*/ 27 w 227"/>
                  <a:gd name="T9" fmla="*/ 6 h 42"/>
                  <a:gd name="T10" fmla="*/ 27 w 227"/>
                  <a:gd name="T11" fmla="*/ 6 h 42"/>
                  <a:gd name="T12" fmla="*/ 28 w 227"/>
                  <a:gd name="T13" fmla="*/ 6 h 42"/>
                  <a:gd name="T14" fmla="*/ 28 w 227"/>
                  <a:gd name="T15" fmla="*/ 6 h 42"/>
                  <a:gd name="T16" fmla="*/ 28 w 227"/>
                  <a:gd name="T17" fmla="*/ 6 h 42"/>
                  <a:gd name="T18" fmla="*/ 0 w 227"/>
                  <a:gd name="T19" fmla="*/ 0 h 42"/>
                  <a:gd name="T20" fmla="*/ 26 w 227"/>
                  <a:gd name="T21" fmla="*/ 6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7" h="42">
                    <a:moveTo>
                      <a:pt x="215" y="42"/>
                    </a:moveTo>
                    <a:lnTo>
                      <a:pt x="217" y="42"/>
                    </a:lnTo>
                    <a:lnTo>
                      <a:pt x="219" y="42"/>
                    </a:lnTo>
                    <a:lnTo>
                      <a:pt x="221" y="42"/>
                    </a:lnTo>
                    <a:lnTo>
                      <a:pt x="223" y="42"/>
                    </a:lnTo>
                    <a:lnTo>
                      <a:pt x="225" y="42"/>
                    </a:lnTo>
                    <a:lnTo>
                      <a:pt x="227" y="42"/>
                    </a:lnTo>
                    <a:lnTo>
                      <a:pt x="0" y="0"/>
                    </a:lnTo>
                    <a:lnTo>
                      <a:pt x="215" y="42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74" name="Freeform 2502"/>
              <p:cNvSpPr>
                <a:spLocks/>
              </p:cNvSpPr>
              <p:nvPr/>
            </p:nvSpPr>
            <p:spPr bwMode="auto">
              <a:xfrm>
                <a:off x="2738" y="1610"/>
                <a:ext cx="119" cy="21"/>
              </a:xfrm>
              <a:custGeom>
                <a:avLst/>
                <a:gdLst>
                  <a:gd name="T0" fmla="*/ 29 w 238"/>
                  <a:gd name="T1" fmla="*/ 6 h 42"/>
                  <a:gd name="T2" fmla="*/ 29 w 238"/>
                  <a:gd name="T3" fmla="*/ 6 h 42"/>
                  <a:gd name="T4" fmla="*/ 29 w 238"/>
                  <a:gd name="T5" fmla="*/ 6 h 42"/>
                  <a:gd name="T6" fmla="*/ 29 w 238"/>
                  <a:gd name="T7" fmla="*/ 6 h 42"/>
                  <a:gd name="T8" fmla="*/ 30 w 238"/>
                  <a:gd name="T9" fmla="*/ 6 h 42"/>
                  <a:gd name="T10" fmla="*/ 30 w 238"/>
                  <a:gd name="T11" fmla="*/ 5 h 42"/>
                  <a:gd name="T12" fmla="*/ 30 w 238"/>
                  <a:gd name="T13" fmla="*/ 5 h 42"/>
                  <a:gd name="T14" fmla="*/ 30 w 238"/>
                  <a:gd name="T15" fmla="*/ 5 h 42"/>
                  <a:gd name="T16" fmla="*/ 30 w 238"/>
                  <a:gd name="T17" fmla="*/ 5 h 42"/>
                  <a:gd name="T18" fmla="*/ 0 w 238"/>
                  <a:gd name="T19" fmla="*/ 0 h 42"/>
                  <a:gd name="T20" fmla="*/ 29 w 238"/>
                  <a:gd name="T21" fmla="*/ 6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8" h="42">
                    <a:moveTo>
                      <a:pt x="227" y="42"/>
                    </a:moveTo>
                    <a:lnTo>
                      <a:pt x="229" y="42"/>
                    </a:lnTo>
                    <a:lnTo>
                      <a:pt x="231" y="42"/>
                    </a:lnTo>
                    <a:lnTo>
                      <a:pt x="233" y="42"/>
                    </a:lnTo>
                    <a:lnTo>
                      <a:pt x="235" y="40"/>
                    </a:lnTo>
                    <a:lnTo>
                      <a:pt x="236" y="40"/>
                    </a:lnTo>
                    <a:lnTo>
                      <a:pt x="238" y="40"/>
                    </a:lnTo>
                    <a:lnTo>
                      <a:pt x="0" y="0"/>
                    </a:lnTo>
                    <a:lnTo>
                      <a:pt x="227" y="42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75" name="Freeform 2503"/>
              <p:cNvSpPr>
                <a:spLocks/>
              </p:cNvSpPr>
              <p:nvPr/>
            </p:nvSpPr>
            <p:spPr bwMode="auto">
              <a:xfrm>
                <a:off x="2738" y="1610"/>
                <a:ext cx="126" cy="20"/>
              </a:xfrm>
              <a:custGeom>
                <a:avLst/>
                <a:gdLst>
                  <a:gd name="T0" fmla="*/ 30 w 252"/>
                  <a:gd name="T1" fmla="*/ 5 h 40"/>
                  <a:gd name="T2" fmla="*/ 30 w 252"/>
                  <a:gd name="T3" fmla="*/ 5 h 40"/>
                  <a:gd name="T4" fmla="*/ 31 w 252"/>
                  <a:gd name="T5" fmla="*/ 5 h 40"/>
                  <a:gd name="T6" fmla="*/ 31 w 252"/>
                  <a:gd name="T7" fmla="*/ 5 h 40"/>
                  <a:gd name="T8" fmla="*/ 31 w 252"/>
                  <a:gd name="T9" fmla="*/ 5 h 40"/>
                  <a:gd name="T10" fmla="*/ 31 w 252"/>
                  <a:gd name="T11" fmla="*/ 5 h 40"/>
                  <a:gd name="T12" fmla="*/ 32 w 252"/>
                  <a:gd name="T13" fmla="*/ 5 h 40"/>
                  <a:gd name="T14" fmla="*/ 32 w 252"/>
                  <a:gd name="T15" fmla="*/ 5 h 40"/>
                  <a:gd name="T16" fmla="*/ 32 w 252"/>
                  <a:gd name="T17" fmla="*/ 5 h 40"/>
                  <a:gd name="T18" fmla="*/ 0 w 252"/>
                  <a:gd name="T19" fmla="*/ 0 h 40"/>
                  <a:gd name="T20" fmla="*/ 30 w 252"/>
                  <a:gd name="T21" fmla="*/ 5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2" h="40">
                    <a:moveTo>
                      <a:pt x="238" y="40"/>
                    </a:moveTo>
                    <a:lnTo>
                      <a:pt x="240" y="40"/>
                    </a:lnTo>
                    <a:lnTo>
                      <a:pt x="242" y="40"/>
                    </a:lnTo>
                    <a:lnTo>
                      <a:pt x="244" y="40"/>
                    </a:lnTo>
                    <a:lnTo>
                      <a:pt x="246" y="40"/>
                    </a:lnTo>
                    <a:lnTo>
                      <a:pt x="248" y="40"/>
                    </a:lnTo>
                    <a:lnTo>
                      <a:pt x="250" y="40"/>
                    </a:lnTo>
                    <a:lnTo>
                      <a:pt x="252" y="40"/>
                    </a:lnTo>
                    <a:lnTo>
                      <a:pt x="0" y="0"/>
                    </a:lnTo>
                    <a:lnTo>
                      <a:pt x="238" y="4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76" name="Freeform 2504"/>
              <p:cNvSpPr>
                <a:spLocks/>
              </p:cNvSpPr>
              <p:nvPr/>
            </p:nvSpPr>
            <p:spPr bwMode="auto">
              <a:xfrm>
                <a:off x="2738" y="1610"/>
                <a:ext cx="133" cy="19"/>
              </a:xfrm>
              <a:custGeom>
                <a:avLst/>
                <a:gdLst>
                  <a:gd name="T0" fmla="*/ 32 w 265"/>
                  <a:gd name="T1" fmla="*/ 5 h 38"/>
                  <a:gd name="T2" fmla="*/ 32 w 265"/>
                  <a:gd name="T3" fmla="*/ 5 h 38"/>
                  <a:gd name="T4" fmla="*/ 32 w 265"/>
                  <a:gd name="T5" fmla="*/ 5 h 38"/>
                  <a:gd name="T6" fmla="*/ 33 w 265"/>
                  <a:gd name="T7" fmla="*/ 5 h 38"/>
                  <a:gd name="T8" fmla="*/ 33 w 265"/>
                  <a:gd name="T9" fmla="*/ 5 h 38"/>
                  <a:gd name="T10" fmla="*/ 33 w 265"/>
                  <a:gd name="T11" fmla="*/ 5 h 38"/>
                  <a:gd name="T12" fmla="*/ 33 w 265"/>
                  <a:gd name="T13" fmla="*/ 5 h 38"/>
                  <a:gd name="T14" fmla="*/ 34 w 265"/>
                  <a:gd name="T15" fmla="*/ 5 h 38"/>
                  <a:gd name="T16" fmla="*/ 34 w 265"/>
                  <a:gd name="T17" fmla="*/ 5 h 38"/>
                  <a:gd name="T18" fmla="*/ 0 w 265"/>
                  <a:gd name="T19" fmla="*/ 0 h 38"/>
                  <a:gd name="T20" fmla="*/ 32 w 265"/>
                  <a:gd name="T21" fmla="*/ 5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5" h="38">
                    <a:moveTo>
                      <a:pt x="252" y="38"/>
                    </a:moveTo>
                    <a:lnTo>
                      <a:pt x="254" y="38"/>
                    </a:lnTo>
                    <a:lnTo>
                      <a:pt x="256" y="38"/>
                    </a:lnTo>
                    <a:lnTo>
                      <a:pt x="258" y="38"/>
                    </a:lnTo>
                    <a:lnTo>
                      <a:pt x="259" y="38"/>
                    </a:lnTo>
                    <a:lnTo>
                      <a:pt x="261" y="38"/>
                    </a:lnTo>
                    <a:lnTo>
                      <a:pt x="263" y="38"/>
                    </a:lnTo>
                    <a:lnTo>
                      <a:pt x="265" y="38"/>
                    </a:lnTo>
                    <a:lnTo>
                      <a:pt x="0" y="0"/>
                    </a:lnTo>
                    <a:lnTo>
                      <a:pt x="252" y="38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77" name="Freeform 2505"/>
              <p:cNvSpPr>
                <a:spLocks/>
              </p:cNvSpPr>
              <p:nvPr/>
            </p:nvSpPr>
            <p:spPr bwMode="auto">
              <a:xfrm>
                <a:off x="2738" y="1610"/>
                <a:ext cx="140" cy="19"/>
              </a:xfrm>
              <a:custGeom>
                <a:avLst/>
                <a:gdLst>
                  <a:gd name="T0" fmla="*/ 33 w 281"/>
                  <a:gd name="T1" fmla="*/ 5 h 38"/>
                  <a:gd name="T2" fmla="*/ 33 w 281"/>
                  <a:gd name="T3" fmla="*/ 5 h 38"/>
                  <a:gd name="T4" fmla="*/ 33 w 281"/>
                  <a:gd name="T5" fmla="*/ 5 h 38"/>
                  <a:gd name="T6" fmla="*/ 33 w 281"/>
                  <a:gd name="T7" fmla="*/ 5 h 38"/>
                  <a:gd name="T8" fmla="*/ 34 w 281"/>
                  <a:gd name="T9" fmla="*/ 5 h 38"/>
                  <a:gd name="T10" fmla="*/ 34 w 281"/>
                  <a:gd name="T11" fmla="*/ 5 h 38"/>
                  <a:gd name="T12" fmla="*/ 34 w 281"/>
                  <a:gd name="T13" fmla="*/ 5 h 38"/>
                  <a:gd name="T14" fmla="*/ 34 w 281"/>
                  <a:gd name="T15" fmla="*/ 5 h 38"/>
                  <a:gd name="T16" fmla="*/ 35 w 281"/>
                  <a:gd name="T17" fmla="*/ 5 h 38"/>
                  <a:gd name="T18" fmla="*/ 0 w 281"/>
                  <a:gd name="T19" fmla="*/ 0 h 38"/>
                  <a:gd name="T20" fmla="*/ 33 w 281"/>
                  <a:gd name="T21" fmla="*/ 5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81" h="38">
                    <a:moveTo>
                      <a:pt x="265" y="38"/>
                    </a:moveTo>
                    <a:lnTo>
                      <a:pt x="267" y="38"/>
                    </a:lnTo>
                    <a:lnTo>
                      <a:pt x="269" y="38"/>
                    </a:lnTo>
                    <a:lnTo>
                      <a:pt x="271" y="38"/>
                    </a:lnTo>
                    <a:lnTo>
                      <a:pt x="273" y="38"/>
                    </a:lnTo>
                    <a:lnTo>
                      <a:pt x="275" y="38"/>
                    </a:lnTo>
                    <a:lnTo>
                      <a:pt x="277" y="38"/>
                    </a:lnTo>
                    <a:lnTo>
                      <a:pt x="279" y="38"/>
                    </a:lnTo>
                    <a:lnTo>
                      <a:pt x="281" y="36"/>
                    </a:lnTo>
                    <a:lnTo>
                      <a:pt x="0" y="0"/>
                    </a:lnTo>
                    <a:lnTo>
                      <a:pt x="265" y="38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78" name="Freeform 2506"/>
              <p:cNvSpPr>
                <a:spLocks/>
              </p:cNvSpPr>
              <p:nvPr/>
            </p:nvSpPr>
            <p:spPr bwMode="auto">
              <a:xfrm>
                <a:off x="2738" y="1610"/>
                <a:ext cx="147" cy="18"/>
              </a:xfrm>
              <a:custGeom>
                <a:avLst/>
                <a:gdLst>
                  <a:gd name="T0" fmla="*/ 36 w 294"/>
                  <a:gd name="T1" fmla="*/ 5 h 36"/>
                  <a:gd name="T2" fmla="*/ 36 w 294"/>
                  <a:gd name="T3" fmla="*/ 5 h 36"/>
                  <a:gd name="T4" fmla="*/ 36 w 294"/>
                  <a:gd name="T5" fmla="*/ 5 h 36"/>
                  <a:gd name="T6" fmla="*/ 36 w 294"/>
                  <a:gd name="T7" fmla="*/ 5 h 36"/>
                  <a:gd name="T8" fmla="*/ 36 w 294"/>
                  <a:gd name="T9" fmla="*/ 5 h 36"/>
                  <a:gd name="T10" fmla="*/ 37 w 294"/>
                  <a:gd name="T11" fmla="*/ 5 h 36"/>
                  <a:gd name="T12" fmla="*/ 37 w 294"/>
                  <a:gd name="T13" fmla="*/ 5 h 36"/>
                  <a:gd name="T14" fmla="*/ 37 w 294"/>
                  <a:gd name="T15" fmla="*/ 5 h 36"/>
                  <a:gd name="T16" fmla="*/ 37 w 294"/>
                  <a:gd name="T17" fmla="*/ 5 h 36"/>
                  <a:gd name="T18" fmla="*/ 0 w 294"/>
                  <a:gd name="T19" fmla="*/ 0 h 36"/>
                  <a:gd name="T20" fmla="*/ 36 w 294"/>
                  <a:gd name="T21" fmla="*/ 5 h 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4" h="36">
                    <a:moveTo>
                      <a:pt x="281" y="36"/>
                    </a:moveTo>
                    <a:lnTo>
                      <a:pt x="283" y="36"/>
                    </a:lnTo>
                    <a:lnTo>
                      <a:pt x="284" y="36"/>
                    </a:lnTo>
                    <a:lnTo>
                      <a:pt x="286" y="36"/>
                    </a:lnTo>
                    <a:lnTo>
                      <a:pt x="288" y="36"/>
                    </a:lnTo>
                    <a:lnTo>
                      <a:pt x="290" y="36"/>
                    </a:lnTo>
                    <a:lnTo>
                      <a:pt x="292" y="36"/>
                    </a:lnTo>
                    <a:lnTo>
                      <a:pt x="294" y="36"/>
                    </a:lnTo>
                    <a:lnTo>
                      <a:pt x="0" y="0"/>
                    </a:lnTo>
                    <a:lnTo>
                      <a:pt x="281" y="36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79" name="Freeform 2507"/>
              <p:cNvSpPr>
                <a:spLocks/>
              </p:cNvSpPr>
              <p:nvPr/>
            </p:nvSpPr>
            <p:spPr bwMode="auto">
              <a:xfrm>
                <a:off x="2738" y="1610"/>
                <a:ext cx="156" cy="17"/>
              </a:xfrm>
              <a:custGeom>
                <a:avLst/>
                <a:gdLst>
                  <a:gd name="T0" fmla="*/ 37 w 311"/>
                  <a:gd name="T1" fmla="*/ 5 h 34"/>
                  <a:gd name="T2" fmla="*/ 37 w 311"/>
                  <a:gd name="T3" fmla="*/ 5 h 34"/>
                  <a:gd name="T4" fmla="*/ 38 w 311"/>
                  <a:gd name="T5" fmla="*/ 5 h 34"/>
                  <a:gd name="T6" fmla="*/ 38 w 311"/>
                  <a:gd name="T7" fmla="*/ 5 h 34"/>
                  <a:gd name="T8" fmla="*/ 38 w 311"/>
                  <a:gd name="T9" fmla="*/ 5 h 34"/>
                  <a:gd name="T10" fmla="*/ 39 w 311"/>
                  <a:gd name="T11" fmla="*/ 5 h 34"/>
                  <a:gd name="T12" fmla="*/ 39 w 311"/>
                  <a:gd name="T13" fmla="*/ 5 h 34"/>
                  <a:gd name="T14" fmla="*/ 39 w 311"/>
                  <a:gd name="T15" fmla="*/ 5 h 34"/>
                  <a:gd name="T16" fmla="*/ 39 w 311"/>
                  <a:gd name="T17" fmla="*/ 4 h 34"/>
                  <a:gd name="T18" fmla="*/ 0 w 311"/>
                  <a:gd name="T19" fmla="*/ 0 h 34"/>
                  <a:gd name="T20" fmla="*/ 37 w 311"/>
                  <a:gd name="T21" fmla="*/ 5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11" h="34">
                    <a:moveTo>
                      <a:pt x="294" y="34"/>
                    </a:moveTo>
                    <a:lnTo>
                      <a:pt x="296" y="34"/>
                    </a:lnTo>
                    <a:lnTo>
                      <a:pt x="300" y="34"/>
                    </a:lnTo>
                    <a:lnTo>
                      <a:pt x="302" y="34"/>
                    </a:lnTo>
                    <a:lnTo>
                      <a:pt x="306" y="34"/>
                    </a:lnTo>
                    <a:lnTo>
                      <a:pt x="307" y="34"/>
                    </a:lnTo>
                    <a:lnTo>
                      <a:pt x="309" y="34"/>
                    </a:lnTo>
                    <a:lnTo>
                      <a:pt x="311" y="32"/>
                    </a:lnTo>
                    <a:lnTo>
                      <a:pt x="0" y="0"/>
                    </a:lnTo>
                    <a:lnTo>
                      <a:pt x="294" y="34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80" name="Freeform 2508"/>
              <p:cNvSpPr>
                <a:spLocks/>
              </p:cNvSpPr>
              <p:nvPr/>
            </p:nvSpPr>
            <p:spPr bwMode="auto">
              <a:xfrm>
                <a:off x="2738" y="1610"/>
                <a:ext cx="164" cy="17"/>
              </a:xfrm>
              <a:custGeom>
                <a:avLst/>
                <a:gdLst>
                  <a:gd name="T0" fmla="*/ 38 w 329"/>
                  <a:gd name="T1" fmla="*/ 5 h 34"/>
                  <a:gd name="T2" fmla="*/ 39 w 329"/>
                  <a:gd name="T3" fmla="*/ 4 h 34"/>
                  <a:gd name="T4" fmla="*/ 39 w 329"/>
                  <a:gd name="T5" fmla="*/ 4 h 34"/>
                  <a:gd name="T6" fmla="*/ 39 w 329"/>
                  <a:gd name="T7" fmla="*/ 4 h 34"/>
                  <a:gd name="T8" fmla="*/ 39 w 329"/>
                  <a:gd name="T9" fmla="*/ 4 h 34"/>
                  <a:gd name="T10" fmla="*/ 40 w 329"/>
                  <a:gd name="T11" fmla="*/ 4 h 34"/>
                  <a:gd name="T12" fmla="*/ 40 w 329"/>
                  <a:gd name="T13" fmla="*/ 4 h 34"/>
                  <a:gd name="T14" fmla="*/ 40 w 329"/>
                  <a:gd name="T15" fmla="*/ 4 h 34"/>
                  <a:gd name="T16" fmla="*/ 41 w 329"/>
                  <a:gd name="T17" fmla="*/ 4 h 34"/>
                  <a:gd name="T18" fmla="*/ 0 w 329"/>
                  <a:gd name="T19" fmla="*/ 0 h 34"/>
                  <a:gd name="T20" fmla="*/ 38 w 329"/>
                  <a:gd name="T21" fmla="*/ 5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9" h="34">
                    <a:moveTo>
                      <a:pt x="311" y="34"/>
                    </a:moveTo>
                    <a:lnTo>
                      <a:pt x="313" y="32"/>
                    </a:lnTo>
                    <a:lnTo>
                      <a:pt x="315" y="32"/>
                    </a:lnTo>
                    <a:lnTo>
                      <a:pt x="317" y="32"/>
                    </a:lnTo>
                    <a:lnTo>
                      <a:pt x="319" y="32"/>
                    </a:lnTo>
                    <a:lnTo>
                      <a:pt x="323" y="32"/>
                    </a:lnTo>
                    <a:lnTo>
                      <a:pt x="325" y="32"/>
                    </a:lnTo>
                    <a:lnTo>
                      <a:pt x="327" y="32"/>
                    </a:lnTo>
                    <a:lnTo>
                      <a:pt x="329" y="31"/>
                    </a:lnTo>
                    <a:lnTo>
                      <a:pt x="0" y="0"/>
                    </a:lnTo>
                    <a:lnTo>
                      <a:pt x="311" y="34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81" name="Freeform 2509"/>
              <p:cNvSpPr>
                <a:spLocks/>
              </p:cNvSpPr>
              <p:nvPr/>
            </p:nvSpPr>
            <p:spPr bwMode="auto">
              <a:xfrm>
                <a:off x="2738" y="1610"/>
                <a:ext cx="172" cy="15"/>
              </a:xfrm>
              <a:custGeom>
                <a:avLst/>
                <a:gdLst>
                  <a:gd name="T0" fmla="*/ 42 w 344"/>
                  <a:gd name="T1" fmla="*/ 3 h 31"/>
                  <a:gd name="T2" fmla="*/ 42 w 344"/>
                  <a:gd name="T3" fmla="*/ 3 h 31"/>
                  <a:gd name="T4" fmla="*/ 42 w 344"/>
                  <a:gd name="T5" fmla="*/ 3 h 31"/>
                  <a:gd name="T6" fmla="*/ 42 w 344"/>
                  <a:gd name="T7" fmla="*/ 3 h 31"/>
                  <a:gd name="T8" fmla="*/ 42 w 344"/>
                  <a:gd name="T9" fmla="*/ 3 h 31"/>
                  <a:gd name="T10" fmla="*/ 43 w 344"/>
                  <a:gd name="T11" fmla="*/ 3 h 31"/>
                  <a:gd name="T12" fmla="*/ 43 w 344"/>
                  <a:gd name="T13" fmla="*/ 3 h 31"/>
                  <a:gd name="T14" fmla="*/ 43 w 344"/>
                  <a:gd name="T15" fmla="*/ 3 h 31"/>
                  <a:gd name="T16" fmla="*/ 43 w 344"/>
                  <a:gd name="T17" fmla="*/ 3 h 31"/>
                  <a:gd name="T18" fmla="*/ 0 w 344"/>
                  <a:gd name="T19" fmla="*/ 0 h 31"/>
                  <a:gd name="T20" fmla="*/ 42 w 344"/>
                  <a:gd name="T21" fmla="*/ 3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44" h="31">
                    <a:moveTo>
                      <a:pt x="329" y="31"/>
                    </a:moveTo>
                    <a:lnTo>
                      <a:pt x="331" y="31"/>
                    </a:lnTo>
                    <a:lnTo>
                      <a:pt x="332" y="31"/>
                    </a:lnTo>
                    <a:lnTo>
                      <a:pt x="334" y="31"/>
                    </a:lnTo>
                    <a:lnTo>
                      <a:pt x="336" y="31"/>
                    </a:lnTo>
                    <a:lnTo>
                      <a:pt x="338" y="31"/>
                    </a:lnTo>
                    <a:lnTo>
                      <a:pt x="340" y="29"/>
                    </a:lnTo>
                    <a:lnTo>
                      <a:pt x="342" y="29"/>
                    </a:lnTo>
                    <a:lnTo>
                      <a:pt x="344" y="29"/>
                    </a:lnTo>
                    <a:lnTo>
                      <a:pt x="0" y="0"/>
                    </a:lnTo>
                    <a:lnTo>
                      <a:pt x="329" y="31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82" name="Freeform 2510"/>
              <p:cNvSpPr>
                <a:spLocks/>
              </p:cNvSpPr>
              <p:nvPr/>
            </p:nvSpPr>
            <p:spPr bwMode="auto">
              <a:xfrm>
                <a:off x="2738" y="1610"/>
                <a:ext cx="181" cy="14"/>
              </a:xfrm>
              <a:custGeom>
                <a:avLst/>
                <a:gdLst>
                  <a:gd name="T0" fmla="*/ 43 w 361"/>
                  <a:gd name="T1" fmla="*/ 3 h 29"/>
                  <a:gd name="T2" fmla="*/ 44 w 361"/>
                  <a:gd name="T3" fmla="*/ 3 h 29"/>
                  <a:gd name="T4" fmla="*/ 44 w 361"/>
                  <a:gd name="T5" fmla="*/ 3 h 29"/>
                  <a:gd name="T6" fmla="*/ 44 w 361"/>
                  <a:gd name="T7" fmla="*/ 3 h 29"/>
                  <a:gd name="T8" fmla="*/ 45 w 361"/>
                  <a:gd name="T9" fmla="*/ 3 h 29"/>
                  <a:gd name="T10" fmla="*/ 45 w 361"/>
                  <a:gd name="T11" fmla="*/ 3 h 29"/>
                  <a:gd name="T12" fmla="*/ 45 w 361"/>
                  <a:gd name="T13" fmla="*/ 3 h 29"/>
                  <a:gd name="T14" fmla="*/ 45 w 361"/>
                  <a:gd name="T15" fmla="*/ 3 h 29"/>
                  <a:gd name="T16" fmla="*/ 46 w 361"/>
                  <a:gd name="T17" fmla="*/ 3 h 29"/>
                  <a:gd name="T18" fmla="*/ 0 w 361"/>
                  <a:gd name="T19" fmla="*/ 0 h 29"/>
                  <a:gd name="T20" fmla="*/ 43 w 361"/>
                  <a:gd name="T21" fmla="*/ 3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61" h="29">
                    <a:moveTo>
                      <a:pt x="344" y="29"/>
                    </a:moveTo>
                    <a:lnTo>
                      <a:pt x="348" y="29"/>
                    </a:lnTo>
                    <a:lnTo>
                      <a:pt x="350" y="29"/>
                    </a:lnTo>
                    <a:lnTo>
                      <a:pt x="352" y="29"/>
                    </a:lnTo>
                    <a:lnTo>
                      <a:pt x="354" y="27"/>
                    </a:lnTo>
                    <a:lnTo>
                      <a:pt x="356" y="27"/>
                    </a:lnTo>
                    <a:lnTo>
                      <a:pt x="357" y="27"/>
                    </a:lnTo>
                    <a:lnTo>
                      <a:pt x="359" y="27"/>
                    </a:lnTo>
                    <a:lnTo>
                      <a:pt x="361" y="27"/>
                    </a:lnTo>
                    <a:lnTo>
                      <a:pt x="0" y="0"/>
                    </a:lnTo>
                    <a:lnTo>
                      <a:pt x="344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83" name="Freeform 2511"/>
              <p:cNvSpPr>
                <a:spLocks/>
              </p:cNvSpPr>
              <p:nvPr/>
            </p:nvSpPr>
            <p:spPr bwMode="auto">
              <a:xfrm>
                <a:off x="2738" y="1610"/>
                <a:ext cx="189" cy="13"/>
              </a:xfrm>
              <a:custGeom>
                <a:avLst/>
                <a:gdLst>
                  <a:gd name="T0" fmla="*/ 45 w 379"/>
                  <a:gd name="T1" fmla="*/ 3 h 27"/>
                  <a:gd name="T2" fmla="*/ 45 w 379"/>
                  <a:gd name="T3" fmla="*/ 3 h 27"/>
                  <a:gd name="T4" fmla="*/ 45 w 379"/>
                  <a:gd name="T5" fmla="*/ 3 h 27"/>
                  <a:gd name="T6" fmla="*/ 46 w 379"/>
                  <a:gd name="T7" fmla="*/ 3 h 27"/>
                  <a:gd name="T8" fmla="*/ 46 w 379"/>
                  <a:gd name="T9" fmla="*/ 3 h 27"/>
                  <a:gd name="T10" fmla="*/ 46 w 379"/>
                  <a:gd name="T11" fmla="*/ 3 h 27"/>
                  <a:gd name="T12" fmla="*/ 46 w 379"/>
                  <a:gd name="T13" fmla="*/ 3 h 27"/>
                  <a:gd name="T14" fmla="*/ 47 w 379"/>
                  <a:gd name="T15" fmla="*/ 2 h 27"/>
                  <a:gd name="T16" fmla="*/ 47 w 379"/>
                  <a:gd name="T17" fmla="*/ 2 h 27"/>
                  <a:gd name="T18" fmla="*/ 0 w 379"/>
                  <a:gd name="T19" fmla="*/ 0 h 27"/>
                  <a:gd name="T20" fmla="*/ 45 w 379"/>
                  <a:gd name="T21" fmla="*/ 3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9" h="27">
                    <a:moveTo>
                      <a:pt x="361" y="27"/>
                    </a:moveTo>
                    <a:lnTo>
                      <a:pt x="363" y="27"/>
                    </a:lnTo>
                    <a:lnTo>
                      <a:pt x="365" y="25"/>
                    </a:lnTo>
                    <a:lnTo>
                      <a:pt x="369" y="25"/>
                    </a:lnTo>
                    <a:lnTo>
                      <a:pt x="371" y="25"/>
                    </a:lnTo>
                    <a:lnTo>
                      <a:pt x="373" y="25"/>
                    </a:lnTo>
                    <a:lnTo>
                      <a:pt x="375" y="25"/>
                    </a:lnTo>
                    <a:lnTo>
                      <a:pt x="377" y="23"/>
                    </a:lnTo>
                    <a:lnTo>
                      <a:pt x="379" y="23"/>
                    </a:lnTo>
                    <a:lnTo>
                      <a:pt x="0" y="0"/>
                    </a:lnTo>
                    <a:lnTo>
                      <a:pt x="361" y="27"/>
                    </a:ln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84" name="Freeform 2512"/>
              <p:cNvSpPr>
                <a:spLocks/>
              </p:cNvSpPr>
              <p:nvPr/>
            </p:nvSpPr>
            <p:spPr bwMode="auto">
              <a:xfrm>
                <a:off x="2738" y="1610"/>
                <a:ext cx="197" cy="11"/>
              </a:xfrm>
              <a:custGeom>
                <a:avLst/>
                <a:gdLst>
                  <a:gd name="T0" fmla="*/ 48 w 394"/>
                  <a:gd name="T1" fmla="*/ 2 h 23"/>
                  <a:gd name="T2" fmla="*/ 48 w 394"/>
                  <a:gd name="T3" fmla="*/ 2 h 23"/>
                  <a:gd name="T4" fmla="*/ 48 w 394"/>
                  <a:gd name="T5" fmla="*/ 2 h 23"/>
                  <a:gd name="T6" fmla="*/ 48 w 394"/>
                  <a:gd name="T7" fmla="*/ 2 h 23"/>
                  <a:gd name="T8" fmla="*/ 49 w 394"/>
                  <a:gd name="T9" fmla="*/ 2 h 23"/>
                  <a:gd name="T10" fmla="*/ 49 w 394"/>
                  <a:gd name="T11" fmla="*/ 2 h 23"/>
                  <a:gd name="T12" fmla="*/ 49 w 394"/>
                  <a:gd name="T13" fmla="*/ 2 h 23"/>
                  <a:gd name="T14" fmla="*/ 49 w 394"/>
                  <a:gd name="T15" fmla="*/ 2 h 23"/>
                  <a:gd name="T16" fmla="*/ 50 w 394"/>
                  <a:gd name="T17" fmla="*/ 2 h 23"/>
                  <a:gd name="T18" fmla="*/ 0 w 394"/>
                  <a:gd name="T19" fmla="*/ 0 h 23"/>
                  <a:gd name="T20" fmla="*/ 48 w 394"/>
                  <a:gd name="T21" fmla="*/ 2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4" h="23">
                    <a:moveTo>
                      <a:pt x="379" y="23"/>
                    </a:moveTo>
                    <a:lnTo>
                      <a:pt x="380" y="23"/>
                    </a:lnTo>
                    <a:lnTo>
                      <a:pt x="382" y="23"/>
                    </a:lnTo>
                    <a:lnTo>
                      <a:pt x="384" y="21"/>
                    </a:lnTo>
                    <a:lnTo>
                      <a:pt x="386" y="21"/>
                    </a:lnTo>
                    <a:lnTo>
                      <a:pt x="388" y="21"/>
                    </a:lnTo>
                    <a:lnTo>
                      <a:pt x="390" y="21"/>
                    </a:lnTo>
                    <a:lnTo>
                      <a:pt x="392" y="21"/>
                    </a:lnTo>
                    <a:lnTo>
                      <a:pt x="394" y="19"/>
                    </a:lnTo>
                    <a:lnTo>
                      <a:pt x="0" y="0"/>
                    </a:lnTo>
                    <a:lnTo>
                      <a:pt x="379" y="23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85" name="Freeform 2513"/>
              <p:cNvSpPr>
                <a:spLocks/>
              </p:cNvSpPr>
              <p:nvPr/>
            </p:nvSpPr>
            <p:spPr bwMode="auto">
              <a:xfrm>
                <a:off x="2738" y="1610"/>
                <a:ext cx="204" cy="9"/>
              </a:xfrm>
              <a:custGeom>
                <a:avLst/>
                <a:gdLst>
                  <a:gd name="T0" fmla="*/ 50 w 407"/>
                  <a:gd name="T1" fmla="*/ 2 h 19"/>
                  <a:gd name="T2" fmla="*/ 50 w 407"/>
                  <a:gd name="T3" fmla="*/ 2 h 19"/>
                  <a:gd name="T4" fmla="*/ 50 w 407"/>
                  <a:gd name="T5" fmla="*/ 2 h 19"/>
                  <a:gd name="T6" fmla="*/ 50 w 407"/>
                  <a:gd name="T7" fmla="*/ 2 h 19"/>
                  <a:gd name="T8" fmla="*/ 50 w 407"/>
                  <a:gd name="T9" fmla="*/ 2 h 19"/>
                  <a:gd name="T10" fmla="*/ 51 w 407"/>
                  <a:gd name="T11" fmla="*/ 2 h 19"/>
                  <a:gd name="T12" fmla="*/ 51 w 407"/>
                  <a:gd name="T13" fmla="*/ 2 h 19"/>
                  <a:gd name="T14" fmla="*/ 51 w 407"/>
                  <a:gd name="T15" fmla="*/ 2 h 19"/>
                  <a:gd name="T16" fmla="*/ 51 w 407"/>
                  <a:gd name="T17" fmla="*/ 1 h 19"/>
                  <a:gd name="T18" fmla="*/ 0 w 407"/>
                  <a:gd name="T19" fmla="*/ 0 h 19"/>
                  <a:gd name="T20" fmla="*/ 50 w 407"/>
                  <a:gd name="T21" fmla="*/ 2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07" h="19">
                    <a:moveTo>
                      <a:pt x="394" y="19"/>
                    </a:moveTo>
                    <a:lnTo>
                      <a:pt x="394" y="19"/>
                    </a:lnTo>
                    <a:lnTo>
                      <a:pt x="396" y="19"/>
                    </a:lnTo>
                    <a:lnTo>
                      <a:pt x="398" y="19"/>
                    </a:lnTo>
                    <a:lnTo>
                      <a:pt x="400" y="17"/>
                    </a:lnTo>
                    <a:lnTo>
                      <a:pt x="402" y="17"/>
                    </a:lnTo>
                    <a:lnTo>
                      <a:pt x="404" y="17"/>
                    </a:lnTo>
                    <a:lnTo>
                      <a:pt x="405" y="17"/>
                    </a:lnTo>
                    <a:lnTo>
                      <a:pt x="407" y="15"/>
                    </a:lnTo>
                    <a:lnTo>
                      <a:pt x="0" y="0"/>
                    </a:lnTo>
                    <a:lnTo>
                      <a:pt x="394" y="19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86" name="Freeform 2514"/>
              <p:cNvSpPr>
                <a:spLocks/>
              </p:cNvSpPr>
              <p:nvPr/>
            </p:nvSpPr>
            <p:spPr bwMode="auto">
              <a:xfrm>
                <a:off x="2738" y="1610"/>
                <a:ext cx="209" cy="8"/>
              </a:xfrm>
              <a:custGeom>
                <a:avLst/>
                <a:gdLst>
                  <a:gd name="T0" fmla="*/ 50 w 419"/>
                  <a:gd name="T1" fmla="*/ 2 h 15"/>
                  <a:gd name="T2" fmla="*/ 51 w 419"/>
                  <a:gd name="T3" fmla="*/ 2 h 15"/>
                  <a:gd name="T4" fmla="*/ 51 w 419"/>
                  <a:gd name="T5" fmla="*/ 2 h 15"/>
                  <a:gd name="T6" fmla="*/ 51 w 419"/>
                  <a:gd name="T7" fmla="*/ 2 h 15"/>
                  <a:gd name="T8" fmla="*/ 51 w 419"/>
                  <a:gd name="T9" fmla="*/ 2 h 15"/>
                  <a:gd name="T10" fmla="*/ 51 w 419"/>
                  <a:gd name="T11" fmla="*/ 2 h 15"/>
                  <a:gd name="T12" fmla="*/ 52 w 419"/>
                  <a:gd name="T13" fmla="*/ 2 h 15"/>
                  <a:gd name="T14" fmla="*/ 52 w 419"/>
                  <a:gd name="T15" fmla="*/ 2 h 15"/>
                  <a:gd name="T16" fmla="*/ 52 w 419"/>
                  <a:gd name="T17" fmla="*/ 2 h 15"/>
                  <a:gd name="T18" fmla="*/ 0 w 419"/>
                  <a:gd name="T19" fmla="*/ 0 h 15"/>
                  <a:gd name="T20" fmla="*/ 50 w 419"/>
                  <a:gd name="T21" fmla="*/ 2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9" h="15">
                    <a:moveTo>
                      <a:pt x="407" y="15"/>
                    </a:moveTo>
                    <a:lnTo>
                      <a:pt x="409" y="15"/>
                    </a:lnTo>
                    <a:lnTo>
                      <a:pt x="411" y="15"/>
                    </a:lnTo>
                    <a:lnTo>
                      <a:pt x="413" y="13"/>
                    </a:lnTo>
                    <a:lnTo>
                      <a:pt x="415" y="13"/>
                    </a:lnTo>
                    <a:lnTo>
                      <a:pt x="417" y="13"/>
                    </a:lnTo>
                    <a:lnTo>
                      <a:pt x="417" y="11"/>
                    </a:lnTo>
                    <a:lnTo>
                      <a:pt x="419" y="11"/>
                    </a:lnTo>
                    <a:lnTo>
                      <a:pt x="0" y="0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87" name="Freeform 2515"/>
              <p:cNvSpPr>
                <a:spLocks/>
              </p:cNvSpPr>
              <p:nvPr/>
            </p:nvSpPr>
            <p:spPr bwMode="auto">
              <a:xfrm>
                <a:off x="2738" y="1610"/>
                <a:ext cx="213" cy="6"/>
              </a:xfrm>
              <a:custGeom>
                <a:avLst/>
                <a:gdLst>
                  <a:gd name="T0" fmla="*/ 52 w 427"/>
                  <a:gd name="T1" fmla="*/ 2 h 11"/>
                  <a:gd name="T2" fmla="*/ 52 w 427"/>
                  <a:gd name="T3" fmla="*/ 2 h 11"/>
                  <a:gd name="T4" fmla="*/ 52 w 427"/>
                  <a:gd name="T5" fmla="*/ 2 h 11"/>
                  <a:gd name="T6" fmla="*/ 52 w 427"/>
                  <a:gd name="T7" fmla="*/ 2 h 11"/>
                  <a:gd name="T8" fmla="*/ 52 w 427"/>
                  <a:gd name="T9" fmla="*/ 2 h 11"/>
                  <a:gd name="T10" fmla="*/ 52 w 427"/>
                  <a:gd name="T11" fmla="*/ 1 h 11"/>
                  <a:gd name="T12" fmla="*/ 53 w 427"/>
                  <a:gd name="T13" fmla="*/ 1 h 11"/>
                  <a:gd name="T14" fmla="*/ 53 w 427"/>
                  <a:gd name="T15" fmla="*/ 1 h 11"/>
                  <a:gd name="T16" fmla="*/ 53 w 427"/>
                  <a:gd name="T17" fmla="*/ 1 h 11"/>
                  <a:gd name="T18" fmla="*/ 0 w 427"/>
                  <a:gd name="T19" fmla="*/ 0 h 11"/>
                  <a:gd name="T20" fmla="*/ 52 w 427"/>
                  <a:gd name="T21" fmla="*/ 2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27" h="11">
                    <a:moveTo>
                      <a:pt x="419" y="11"/>
                    </a:moveTo>
                    <a:lnTo>
                      <a:pt x="419" y="11"/>
                    </a:lnTo>
                    <a:lnTo>
                      <a:pt x="421" y="9"/>
                    </a:lnTo>
                    <a:lnTo>
                      <a:pt x="423" y="9"/>
                    </a:lnTo>
                    <a:lnTo>
                      <a:pt x="423" y="7"/>
                    </a:lnTo>
                    <a:lnTo>
                      <a:pt x="425" y="7"/>
                    </a:lnTo>
                    <a:lnTo>
                      <a:pt x="427" y="7"/>
                    </a:lnTo>
                    <a:lnTo>
                      <a:pt x="0" y="0"/>
                    </a:lnTo>
                    <a:lnTo>
                      <a:pt x="419" y="11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88" name="Freeform 2516"/>
              <p:cNvSpPr>
                <a:spLocks/>
              </p:cNvSpPr>
              <p:nvPr/>
            </p:nvSpPr>
            <p:spPr bwMode="auto">
              <a:xfrm>
                <a:off x="2738" y="1610"/>
                <a:ext cx="215" cy="3"/>
              </a:xfrm>
              <a:custGeom>
                <a:avLst/>
                <a:gdLst>
                  <a:gd name="T0" fmla="*/ 54 w 430"/>
                  <a:gd name="T1" fmla="*/ 1 h 6"/>
                  <a:gd name="T2" fmla="*/ 54 w 430"/>
                  <a:gd name="T3" fmla="*/ 1 h 6"/>
                  <a:gd name="T4" fmla="*/ 54 w 430"/>
                  <a:gd name="T5" fmla="*/ 1 h 6"/>
                  <a:gd name="T6" fmla="*/ 54 w 430"/>
                  <a:gd name="T7" fmla="*/ 1 h 6"/>
                  <a:gd name="T8" fmla="*/ 54 w 430"/>
                  <a:gd name="T9" fmla="*/ 1 h 6"/>
                  <a:gd name="T10" fmla="*/ 54 w 430"/>
                  <a:gd name="T11" fmla="*/ 1 h 6"/>
                  <a:gd name="T12" fmla="*/ 54 w 430"/>
                  <a:gd name="T13" fmla="*/ 1 h 6"/>
                  <a:gd name="T14" fmla="*/ 54 w 430"/>
                  <a:gd name="T15" fmla="*/ 1 h 6"/>
                  <a:gd name="T16" fmla="*/ 54 w 430"/>
                  <a:gd name="T17" fmla="*/ 1 h 6"/>
                  <a:gd name="T18" fmla="*/ 0 w 430"/>
                  <a:gd name="T19" fmla="*/ 0 h 6"/>
                  <a:gd name="T20" fmla="*/ 54 w 430"/>
                  <a:gd name="T21" fmla="*/ 1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0" h="6">
                    <a:moveTo>
                      <a:pt x="427" y="6"/>
                    </a:moveTo>
                    <a:lnTo>
                      <a:pt x="427" y="6"/>
                    </a:lnTo>
                    <a:lnTo>
                      <a:pt x="428" y="6"/>
                    </a:lnTo>
                    <a:lnTo>
                      <a:pt x="428" y="4"/>
                    </a:lnTo>
                    <a:lnTo>
                      <a:pt x="430" y="4"/>
                    </a:lnTo>
                    <a:lnTo>
                      <a:pt x="430" y="2"/>
                    </a:lnTo>
                    <a:lnTo>
                      <a:pt x="0" y="0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89" name="Freeform 2517"/>
              <p:cNvSpPr>
                <a:spLocks/>
              </p:cNvSpPr>
              <p:nvPr/>
            </p:nvSpPr>
            <p:spPr bwMode="auto">
              <a:xfrm>
                <a:off x="2738" y="1584"/>
                <a:ext cx="218" cy="26"/>
              </a:xfrm>
              <a:custGeom>
                <a:avLst/>
                <a:gdLst>
                  <a:gd name="T0" fmla="*/ 55 w 436"/>
                  <a:gd name="T1" fmla="*/ 7 h 52"/>
                  <a:gd name="T2" fmla="*/ 54 w 436"/>
                  <a:gd name="T3" fmla="*/ 6 h 52"/>
                  <a:gd name="T4" fmla="*/ 54 w 436"/>
                  <a:gd name="T5" fmla="*/ 5 h 52"/>
                  <a:gd name="T6" fmla="*/ 52 w 436"/>
                  <a:gd name="T7" fmla="*/ 5 h 52"/>
                  <a:gd name="T8" fmla="*/ 50 w 436"/>
                  <a:gd name="T9" fmla="*/ 4 h 52"/>
                  <a:gd name="T10" fmla="*/ 48 w 436"/>
                  <a:gd name="T11" fmla="*/ 4 h 52"/>
                  <a:gd name="T12" fmla="*/ 45 w 436"/>
                  <a:gd name="T13" fmla="*/ 3 h 52"/>
                  <a:gd name="T14" fmla="*/ 42 w 436"/>
                  <a:gd name="T15" fmla="*/ 3 h 52"/>
                  <a:gd name="T16" fmla="*/ 39 w 436"/>
                  <a:gd name="T17" fmla="*/ 2 h 52"/>
                  <a:gd name="T18" fmla="*/ 35 w 436"/>
                  <a:gd name="T19" fmla="*/ 2 h 52"/>
                  <a:gd name="T20" fmla="*/ 31 w 436"/>
                  <a:gd name="T21" fmla="*/ 1 h 52"/>
                  <a:gd name="T22" fmla="*/ 26 w 436"/>
                  <a:gd name="T23" fmla="*/ 1 h 52"/>
                  <a:gd name="T24" fmla="*/ 22 w 436"/>
                  <a:gd name="T25" fmla="*/ 1 h 52"/>
                  <a:gd name="T26" fmla="*/ 17 w 436"/>
                  <a:gd name="T27" fmla="*/ 1 h 52"/>
                  <a:gd name="T28" fmla="*/ 11 w 436"/>
                  <a:gd name="T29" fmla="*/ 1 h 52"/>
                  <a:gd name="T30" fmla="*/ 6 w 436"/>
                  <a:gd name="T31" fmla="*/ 0 h 52"/>
                  <a:gd name="T32" fmla="*/ 0 w 436"/>
                  <a:gd name="T33" fmla="*/ 0 h 52"/>
                  <a:gd name="T34" fmla="*/ 3 w 436"/>
                  <a:gd name="T35" fmla="*/ 1 h 52"/>
                  <a:gd name="T36" fmla="*/ 9 w 436"/>
                  <a:gd name="T37" fmla="*/ 1 h 52"/>
                  <a:gd name="T38" fmla="*/ 14 w 436"/>
                  <a:gd name="T39" fmla="*/ 1 h 52"/>
                  <a:gd name="T40" fmla="*/ 19 w 436"/>
                  <a:gd name="T41" fmla="*/ 1 h 52"/>
                  <a:gd name="T42" fmla="*/ 24 w 436"/>
                  <a:gd name="T43" fmla="*/ 2 h 52"/>
                  <a:gd name="T44" fmla="*/ 28 w 436"/>
                  <a:gd name="T45" fmla="*/ 2 h 52"/>
                  <a:gd name="T46" fmla="*/ 33 w 436"/>
                  <a:gd name="T47" fmla="*/ 2 h 52"/>
                  <a:gd name="T48" fmla="*/ 36 w 436"/>
                  <a:gd name="T49" fmla="*/ 3 h 52"/>
                  <a:gd name="T50" fmla="*/ 40 w 436"/>
                  <a:gd name="T51" fmla="*/ 3 h 52"/>
                  <a:gd name="T52" fmla="*/ 43 w 436"/>
                  <a:gd name="T53" fmla="*/ 3 h 52"/>
                  <a:gd name="T54" fmla="*/ 46 w 436"/>
                  <a:gd name="T55" fmla="*/ 4 h 52"/>
                  <a:gd name="T56" fmla="*/ 49 w 436"/>
                  <a:gd name="T57" fmla="*/ 5 h 52"/>
                  <a:gd name="T58" fmla="*/ 51 w 436"/>
                  <a:gd name="T59" fmla="*/ 5 h 52"/>
                  <a:gd name="T60" fmla="*/ 52 w 436"/>
                  <a:gd name="T61" fmla="*/ 5 h 52"/>
                  <a:gd name="T62" fmla="*/ 53 w 436"/>
                  <a:gd name="T63" fmla="*/ 6 h 52"/>
                  <a:gd name="T64" fmla="*/ 54 w 436"/>
                  <a:gd name="T65" fmla="*/ 7 h 52"/>
                  <a:gd name="T66" fmla="*/ 55 w 436"/>
                  <a:gd name="T67" fmla="*/ 7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6" h="52">
                    <a:moveTo>
                      <a:pt x="436" y="52"/>
                    </a:moveTo>
                    <a:lnTo>
                      <a:pt x="436" y="52"/>
                    </a:lnTo>
                    <a:lnTo>
                      <a:pt x="434" y="48"/>
                    </a:lnTo>
                    <a:lnTo>
                      <a:pt x="432" y="46"/>
                    </a:lnTo>
                    <a:lnTo>
                      <a:pt x="430" y="42"/>
                    </a:lnTo>
                    <a:lnTo>
                      <a:pt x="427" y="40"/>
                    </a:lnTo>
                    <a:lnTo>
                      <a:pt x="421" y="36"/>
                    </a:lnTo>
                    <a:lnTo>
                      <a:pt x="415" y="35"/>
                    </a:lnTo>
                    <a:lnTo>
                      <a:pt x="407" y="33"/>
                    </a:lnTo>
                    <a:lnTo>
                      <a:pt x="400" y="31"/>
                    </a:lnTo>
                    <a:lnTo>
                      <a:pt x="390" y="29"/>
                    </a:lnTo>
                    <a:lnTo>
                      <a:pt x="380" y="27"/>
                    </a:lnTo>
                    <a:lnTo>
                      <a:pt x="371" y="23"/>
                    </a:lnTo>
                    <a:lnTo>
                      <a:pt x="359" y="21"/>
                    </a:lnTo>
                    <a:lnTo>
                      <a:pt x="346" y="19"/>
                    </a:lnTo>
                    <a:lnTo>
                      <a:pt x="334" y="17"/>
                    </a:lnTo>
                    <a:lnTo>
                      <a:pt x="319" y="15"/>
                    </a:lnTo>
                    <a:lnTo>
                      <a:pt x="306" y="15"/>
                    </a:lnTo>
                    <a:lnTo>
                      <a:pt x="290" y="13"/>
                    </a:lnTo>
                    <a:lnTo>
                      <a:pt x="275" y="11"/>
                    </a:lnTo>
                    <a:lnTo>
                      <a:pt x="259" y="10"/>
                    </a:lnTo>
                    <a:lnTo>
                      <a:pt x="242" y="8"/>
                    </a:lnTo>
                    <a:lnTo>
                      <a:pt x="225" y="8"/>
                    </a:lnTo>
                    <a:lnTo>
                      <a:pt x="206" y="6"/>
                    </a:lnTo>
                    <a:lnTo>
                      <a:pt x="187" y="6"/>
                    </a:lnTo>
                    <a:lnTo>
                      <a:pt x="169" y="4"/>
                    </a:lnTo>
                    <a:lnTo>
                      <a:pt x="148" y="4"/>
                    </a:lnTo>
                    <a:lnTo>
                      <a:pt x="129" y="2"/>
                    </a:lnTo>
                    <a:lnTo>
                      <a:pt x="108" y="2"/>
                    </a:lnTo>
                    <a:lnTo>
                      <a:pt x="87" y="2"/>
                    </a:lnTo>
                    <a:lnTo>
                      <a:pt x="66" y="0"/>
                    </a:lnTo>
                    <a:lnTo>
                      <a:pt x="44" y="0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3" y="4"/>
                    </a:lnTo>
                    <a:lnTo>
                      <a:pt x="44" y="4"/>
                    </a:lnTo>
                    <a:lnTo>
                      <a:pt x="66" y="4"/>
                    </a:lnTo>
                    <a:lnTo>
                      <a:pt x="87" y="6"/>
                    </a:lnTo>
                    <a:lnTo>
                      <a:pt x="108" y="6"/>
                    </a:lnTo>
                    <a:lnTo>
                      <a:pt x="129" y="6"/>
                    </a:lnTo>
                    <a:lnTo>
                      <a:pt x="148" y="8"/>
                    </a:lnTo>
                    <a:lnTo>
                      <a:pt x="167" y="8"/>
                    </a:lnTo>
                    <a:lnTo>
                      <a:pt x="187" y="10"/>
                    </a:lnTo>
                    <a:lnTo>
                      <a:pt x="204" y="10"/>
                    </a:lnTo>
                    <a:lnTo>
                      <a:pt x="223" y="11"/>
                    </a:lnTo>
                    <a:lnTo>
                      <a:pt x="240" y="13"/>
                    </a:lnTo>
                    <a:lnTo>
                      <a:pt x="258" y="13"/>
                    </a:lnTo>
                    <a:lnTo>
                      <a:pt x="273" y="15"/>
                    </a:lnTo>
                    <a:lnTo>
                      <a:pt x="288" y="17"/>
                    </a:lnTo>
                    <a:lnTo>
                      <a:pt x="304" y="19"/>
                    </a:lnTo>
                    <a:lnTo>
                      <a:pt x="317" y="21"/>
                    </a:lnTo>
                    <a:lnTo>
                      <a:pt x="331" y="23"/>
                    </a:lnTo>
                    <a:lnTo>
                      <a:pt x="344" y="23"/>
                    </a:lnTo>
                    <a:lnTo>
                      <a:pt x="356" y="25"/>
                    </a:lnTo>
                    <a:lnTo>
                      <a:pt x="367" y="27"/>
                    </a:lnTo>
                    <a:lnTo>
                      <a:pt x="377" y="29"/>
                    </a:lnTo>
                    <a:lnTo>
                      <a:pt x="386" y="33"/>
                    </a:lnTo>
                    <a:lnTo>
                      <a:pt x="394" y="35"/>
                    </a:lnTo>
                    <a:lnTo>
                      <a:pt x="402" y="36"/>
                    </a:lnTo>
                    <a:lnTo>
                      <a:pt x="409" y="38"/>
                    </a:lnTo>
                    <a:lnTo>
                      <a:pt x="415" y="40"/>
                    </a:lnTo>
                    <a:lnTo>
                      <a:pt x="419" y="42"/>
                    </a:lnTo>
                    <a:lnTo>
                      <a:pt x="423" y="44"/>
                    </a:lnTo>
                    <a:lnTo>
                      <a:pt x="425" y="46"/>
                    </a:lnTo>
                    <a:lnTo>
                      <a:pt x="427" y="50"/>
                    </a:lnTo>
                    <a:lnTo>
                      <a:pt x="427" y="52"/>
                    </a:lnTo>
                    <a:lnTo>
                      <a:pt x="436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90" name="Freeform 2518"/>
              <p:cNvSpPr>
                <a:spLocks/>
              </p:cNvSpPr>
              <p:nvPr/>
            </p:nvSpPr>
            <p:spPr bwMode="auto">
              <a:xfrm>
                <a:off x="2738" y="1610"/>
                <a:ext cx="218" cy="26"/>
              </a:xfrm>
              <a:custGeom>
                <a:avLst/>
                <a:gdLst>
                  <a:gd name="T0" fmla="*/ 0 w 436"/>
                  <a:gd name="T1" fmla="*/ 7 h 52"/>
                  <a:gd name="T2" fmla="*/ 6 w 436"/>
                  <a:gd name="T3" fmla="*/ 7 h 52"/>
                  <a:gd name="T4" fmla="*/ 11 w 436"/>
                  <a:gd name="T5" fmla="*/ 7 h 52"/>
                  <a:gd name="T6" fmla="*/ 17 w 436"/>
                  <a:gd name="T7" fmla="*/ 7 h 52"/>
                  <a:gd name="T8" fmla="*/ 22 w 436"/>
                  <a:gd name="T9" fmla="*/ 6 h 52"/>
                  <a:gd name="T10" fmla="*/ 26 w 436"/>
                  <a:gd name="T11" fmla="*/ 6 h 52"/>
                  <a:gd name="T12" fmla="*/ 31 w 436"/>
                  <a:gd name="T13" fmla="*/ 6 h 52"/>
                  <a:gd name="T14" fmla="*/ 35 w 436"/>
                  <a:gd name="T15" fmla="*/ 5 h 52"/>
                  <a:gd name="T16" fmla="*/ 39 w 436"/>
                  <a:gd name="T17" fmla="*/ 5 h 52"/>
                  <a:gd name="T18" fmla="*/ 42 w 436"/>
                  <a:gd name="T19" fmla="*/ 4 h 52"/>
                  <a:gd name="T20" fmla="*/ 45 w 436"/>
                  <a:gd name="T21" fmla="*/ 4 h 52"/>
                  <a:gd name="T22" fmla="*/ 48 w 436"/>
                  <a:gd name="T23" fmla="*/ 4 h 52"/>
                  <a:gd name="T24" fmla="*/ 50 w 436"/>
                  <a:gd name="T25" fmla="*/ 3 h 52"/>
                  <a:gd name="T26" fmla="*/ 52 w 436"/>
                  <a:gd name="T27" fmla="*/ 2 h 52"/>
                  <a:gd name="T28" fmla="*/ 54 w 436"/>
                  <a:gd name="T29" fmla="*/ 2 h 52"/>
                  <a:gd name="T30" fmla="*/ 54 w 436"/>
                  <a:gd name="T31" fmla="*/ 1 h 52"/>
                  <a:gd name="T32" fmla="*/ 55 w 436"/>
                  <a:gd name="T33" fmla="*/ 0 h 52"/>
                  <a:gd name="T34" fmla="*/ 54 w 436"/>
                  <a:gd name="T35" fmla="*/ 1 h 52"/>
                  <a:gd name="T36" fmla="*/ 53 w 436"/>
                  <a:gd name="T37" fmla="*/ 1 h 52"/>
                  <a:gd name="T38" fmla="*/ 52 w 436"/>
                  <a:gd name="T39" fmla="*/ 2 h 52"/>
                  <a:gd name="T40" fmla="*/ 51 w 436"/>
                  <a:gd name="T41" fmla="*/ 2 h 52"/>
                  <a:gd name="T42" fmla="*/ 49 w 436"/>
                  <a:gd name="T43" fmla="*/ 3 h 52"/>
                  <a:gd name="T44" fmla="*/ 46 w 436"/>
                  <a:gd name="T45" fmla="*/ 3 h 52"/>
                  <a:gd name="T46" fmla="*/ 43 w 436"/>
                  <a:gd name="T47" fmla="*/ 4 h 52"/>
                  <a:gd name="T48" fmla="*/ 40 w 436"/>
                  <a:gd name="T49" fmla="*/ 4 h 52"/>
                  <a:gd name="T50" fmla="*/ 36 w 436"/>
                  <a:gd name="T51" fmla="*/ 5 h 52"/>
                  <a:gd name="T52" fmla="*/ 33 w 436"/>
                  <a:gd name="T53" fmla="*/ 5 h 52"/>
                  <a:gd name="T54" fmla="*/ 28 w 436"/>
                  <a:gd name="T55" fmla="*/ 5 h 52"/>
                  <a:gd name="T56" fmla="*/ 24 w 436"/>
                  <a:gd name="T57" fmla="*/ 6 h 52"/>
                  <a:gd name="T58" fmla="*/ 19 w 436"/>
                  <a:gd name="T59" fmla="*/ 6 h 52"/>
                  <a:gd name="T60" fmla="*/ 14 w 436"/>
                  <a:gd name="T61" fmla="*/ 6 h 52"/>
                  <a:gd name="T62" fmla="*/ 9 w 436"/>
                  <a:gd name="T63" fmla="*/ 6 h 52"/>
                  <a:gd name="T64" fmla="*/ 3 w 436"/>
                  <a:gd name="T65" fmla="*/ 6 h 52"/>
                  <a:gd name="T66" fmla="*/ 0 w 436"/>
                  <a:gd name="T67" fmla="*/ 7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6" h="52">
                    <a:moveTo>
                      <a:pt x="0" y="52"/>
                    </a:moveTo>
                    <a:lnTo>
                      <a:pt x="0" y="52"/>
                    </a:lnTo>
                    <a:lnTo>
                      <a:pt x="23" y="52"/>
                    </a:lnTo>
                    <a:lnTo>
                      <a:pt x="44" y="52"/>
                    </a:lnTo>
                    <a:lnTo>
                      <a:pt x="66" y="50"/>
                    </a:lnTo>
                    <a:lnTo>
                      <a:pt x="87" y="50"/>
                    </a:lnTo>
                    <a:lnTo>
                      <a:pt x="108" y="50"/>
                    </a:lnTo>
                    <a:lnTo>
                      <a:pt x="129" y="50"/>
                    </a:lnTo>
                    <a:lnTo>
                      <a:pt x="148" y="48"/>
                    </a:lnTo>
                    <a:lnTo>
                      <a:pt x="169" y="48"/>
                    </a:lnTo>
                    <a:lnTo>
                      <a:pt x="187" y="46"/>
                    </a:lnTo>
                    <a:lnTo>
                      <a:pt x="206" y="46"/>
                    </a:lnTo>
                    <a:lnTo>
                      <a:pt x="225" y="44"/>
                    </a:lnTo>
                    <a:lnTo>
                      <a:pt x="242" y="42"/>
                    </a:lnTo>
                    <a:lnTo>
                      <a:pt x="259" y="42"/>
                    </a:lnTo>
                    <a:lnTo>
                      <a:pt x="275" y="40"/>
                    </a:lnTo>
                    <a:lnTo>
                      <a:pt x="290" y="38"/>
                    </a:lnTo>
                    <a:lnTo>
                      <a:pt x="306" y="36"/>
                    </a:lnTo>
                    <a:lnTo>
                      <a:pt x="319" y="34"/>
                    </a:lnTo>
                    <a:lnTo>
                      <a:pt x="334" y="32"/>
                    </a:lnTo>
                    <a:lnTo>
                      <a:pt x="346" y="31"/>
                    </a:lnTo>
                    <a:lnTo>
                      <a:pt x="359" y="29"/>
                    </a:lnTo>
                    <a:lnTo>
                      <a:pt x="371" y="27"/>
                    </a:lnTo>
                    <a:lnTo>
                      <a:pt x="380" y="25"/>
                    </a:lnTo>
                    <a:lnTo>
                      <a:pt x="390" y="23"/>
                    </a:lnTo>
                    <a:lnTo>
                      <a:pt x="400" y="21"/>
                    </a:lnTo>
                    <a:lnTo>
                      <a:pt x="407" y="19"/>
                    </a:lnTo>
                    <a:lnTo>
                      <a:pt x="415" y="15"/>
                    </a:lnTo>
                    <a:lnTo>
                      <a:pt x="421" y="13"/>
                    </a:lnTo>
                    <a:lnTo>
                      <a:pt x="427" y="11"/>
                    </a:lnTo>
                    <a:lnTo>
                      <a:pt x="430" y="7"/>
                    </a:lnTo>
                    <a:lnTo>
                      <a:pt x="432" y="6"/>
                    </a:lnTo>
                    <a:lnTo>
                      <a:pt x="434" y="2"/>
                    </a:lnTo>
                    <a:lnTo>
                      <a:pt x="436" y="0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lnTo>
                      <a:pt x="423" y="6"/>
                    </a:lnTo>
                    <a:lnTo>
                      <a:pt x="419" y="7"/>
                    </a:lnTo>
                    <a:lnTo>
                      <a:pt x="415" y="9"/>
                    </a:lnTo>
                    <a:lnTo>
                      <a:pt x="409" y="11"/>
                    </a:lnTo>
                    <a:lnTo>
                      <a:pt x="402" y="15"/>
                    </a:lnTo>
                    <a:lnTo>
                      <a:pt x="394" y="17"/>
                    </a:lnTo>
                    <a:lnTo>
                      <a:pt x="386" y="19"/>
                    </a:lnTo>
                    <a:lnTo>
                      <a:pt x="377" y="21"/>
                    </a:lnTo>
                    <a:lnTo>
                      <a:pt x="367" y="23"/>
                    </a:lnTo>
                    <a:lnTo>
                      <a:pt x="356" y="25"/>
                    </a:lnTo>
                    <a:lnTo>
                      <a:pt x="344" y="27"/>
                    </a:lnTo>
                    <a:lnTo>
                      <a:pt x="331" y="29"/>
                    </a:lnTo>
                    <a:lnTo>
                      <a:pt x="317" y="31"/>
                    </a:lnTo>
                    <a:lnTo>
                      <a:pt x="304" y="32"/>
                    </a:lnTo>
                    <a:lnTo>
                      <a:pt x="288" y="34"/>
                    </a:lnTo>
                    <a:lnTo>
                      <a:pt x="273" y="36"/>
                    </a:lnTo>
                    <a:lnTo>
                      <a:pt x="258" y="36"/>
                    </a:lnTo>
                    <a:lnTo>
                      <a:pt x="240" y="38"/>
                    </a:lnTo>
                    <a:lnTo>
                      <a:pt x="223" y="40"/>
                    </a:lnTo>
                    <a:lnTo>
                      <a:pt x="204" y="40"/>
                    </a:lnTo>
                    <a:lnTo>
                      <a:pt x="187" y="42"/>
                    </a:lnTo>
                    <a:lnTo>
                      <a:pt x="167" y="42"/>
                    </a:lnTo>
                    <a:lnTo>
                      <a:pt x="148" y="44"/>
                    </a:lnTo>
                    <a:lnTo>
                      <a:pt x="129" y="44"/>
                    </a:lnTo>
                    <a:lnTo>
                      <a:pt x="108" y="46"/>
                    </a:lnTo>
                    <a:lnTo>
                      <a:pt x="87" y="46"/>
                    </a:lnTo>
                    <a:lnTo>
                      <a:pt x="66" y="46"/>
                    </a:lnTo>
                    <a:lnTo>
                      <a:pt x="44" y="46"/>
                    </a:lnTo>
                    <a:lnTo>
                      <a:pt x="23" y="46"/>
                    </a:lnTo>
                    <a:lnTo>
                      <a:pt x="0" y="48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91" name="Freeform 2519"/>
              <p:cNvSpPr>
                <a:spLocks/>
              </p:cNvSpPr>
              <p:nvPr/>
            </p:nvSpPr>
            <p:spPr bwMode="auto">
              <a:xfrm>
                <a:off x="2520" y="1610"/>
                <a:ext cx="218" cy="26"/>
              </a:xfrm>
              <a:custGeom>
                <a:avLst/>
                <a:gdLst>
                  <a:gd name="T0" fmla="*/ 0 w 436"/>
                  <a:gd name="T1" fmla="*/ 0 h 52"/>
                  <a:gd name="T2" fmla="*/ 1 w 436"/>
                  <a:gd name="T3" fmla="*/ 1 h 52"/>
                  <a:gd name="T4" fmla="*/ 2 w 436"/>
                  <a:gd name="T5" fmla="*/ 2 h 52"/>
                  <a:gd name="T6" fmla="*/ 3 w 436"/>
                  <a:gd name="T7" fmla="*/ 2 h 52"/>
                  <a:gd name="T8" fmla="*/ 5 w 436"/>
                  <a:gd name="T9" fmla="*/ 3 h 52"/>
                  <a:gd name="T10" fmla="*/ 7 w 436"/>
                  <a:gd name="T11" fmla="*/ 4 h 52"/>
                  <a:gd name="T12" fmla="*/ 10 w 436"/>
                  <a:gd name="T13" fmla="*/ 4 h 52"/>
                  <a:gd name="T14" fmla="*/ 13 w 436"/>
                  <a:gd name="T15" fmla="*/ 4 h 52"/>
                  <a:gd name="T16" fmla="*/ 17 w 436"/>
                  <a:gd name="T17" fmla="*/ 5 h 52"/>
                  <a:gd name="T18" fmla="*/ 21 w 436"/>
                  <a:gd name="T19" fmla="*/ 5 h 52"/>
                  <a:gd name="T20" fmla="*/ 25 w 436"/>
                  <a:gd name="T21" fmla="*/ 6 h 52"/>
                  <a:gd name="T22" fmla="*/ 29 w 436"/>
                  <a:gd name="T23" fmla="*/ 6 h 52"/>
                  <a:gd name="T24" fmla="*/ 34 w 436"/>
                  <a:gd name="T25" fmla="*/ 6 h 52"/>
                  <a:gd name="T26" fmla="*/ 39 w 436"/>
                  <a:gd name="T27" fmla="*/ 7 h 52"/>
                  <a:gd name="T28" fmla="*/ 44 w 436"/>
                  <a:gd name="T29" fmla="*/ 7 h 52"/>
                  <a:gd name="T30" fmla="*/ 49 w 436"/>
                  <a:gd name="T31" fmla="*/ 7 h 52"/>
                  <a:gd name="T32" fmla="*/ 55 w 436"/>
                  <a:gd name="T33" fmla="*/ 7 h 52"/>
                  <a:gd name="T34" fmla="*/ 52 w 436"/>
                  <a:gd name="T35" fmla="*/ 6 h 52"/>
                  <a:gd name="T36" fmla="*/ 47 w 436"/>
                  <a:gd name="T37" fmla="*/ 6 h 52"/>
                  <a:gd name="T38" fmla="*/ 42 w 436"/>
                  <a:gd name="T39" fmla="*/ 6 h 52"/>
                  <a:gd name="T40" fmla="*/ 36 w 436"/>
                  <a:gd name="T41" fmla="*/ 6 h 52"/>
                  <a:gd name="T42" fmla="*/ 32 w 436"/>
                  <a:gd name="T43" fmla="*/ 6 h 52"/>
                  <a:gd name="T44" fmla="*/ 27 w 436"/>
                  <a:gd name="T45" fmla="*/ 5 h 52"/>
                  <a:gd name="T46" fmla="*/ 23 w 436"/>
                  <a:gd name="T47" fmla="*/ 5 h 52"/>
                  <a:gd name="T48" fmla="*/ 19 w 436"/>
                  <a:gd name="T49" fmla="*/ 5 h 52"/>
                  <a:gd name="T50" fmla="*/ 15 w 436"/>
                  <a:gd name="T51" fmla="*/ 4 h 52"/>
                  <a:gd name="T52" fmla="*/ 12 w 436"/>
                  <a:gd name="T53" fmla="*/ 4 h 52"/>
                  <a:gd name="T54" fmla="*/ 9 w 436"/>
                  <a:gd name="T55" fmla="*/ 3 h 52"/>
                  <a:gd name="T56" fmla="*/ 7 w 436"/>
                  <a:gd name="T57" fmla="*/ 3 h 52"/>
                  <a:gd name="T58" fmla="*/ 5 w 436"/>
                  <a:gd name="T59" fmla="*/ 2 h 52"/>
                  <a:gd name="T60" fmla="*/ 3 w 436"/>
                  <a:gd name="T61" fmla="*/ 2 h 52"/>
                  <a:gd name="T62" fmla="*/ 2 w 436"/>
                  <a:gd name="T63" fmla="*/ 1 h 52"/>
                  <a:gd name="T64" fmla="*/ 2 w 436"/>
                  <a:gd name="T65" fmla="*/ 1 h 52"/>
                  <a:gd name="T66" fmla="*/ 0 w 436"/>
                  <a:gd name="T67" fmla="*/ 0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6" h="5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6"/>
                    </a:lnTo>
                    <a:lnTo>
                      <a:pt x="6" y="7"/>
                    </a:lnTo>
                    <a:lnTo>
                      <a:pt x="10" y="11"/>
                    </a:lnTo>
                    <a:lnTo>
                      <a:pt x="16" y="13"/>
                    </a:lnTo>
                    <a:lnTo>
                      <a:pt x="21" y="15"/>
                    </a:lnTo>
                    <a:lnTo>
                      <a:pt x="29" y="19"/>
                    </a:lnTo>
                    <a:lnTo>
                      <a:pt x="37" y="21"/>
                    </a:lnTo>
                    <a:lnTo>
                      <a:pt x="46" y="23"/>
                    </a:lnTo>
                    <a:lnTo>
                      <a:pt x="56" y="25"/>
                    </a:lnTo>
                    <a:lnTo>
                      <a:pt x="68" y="27"/>
                    </a:lnTo>
                    <a:lnTo>
                      <a:pt x="77" y="29"/>
                    </a:lnTo>
                    <a:lnTo>
                      <a:pt x="91" y="31"/>
                    </a:lnTo>
                    <a:lnTo>
                      <a:pt x="102" y="32"/>
                    </a:lnTo>
                    <a:lnTo>
                      <a:pt x="117" y="34"/>
                    </a:lnTo>
                    <a:lnTo>
                      <a:pt x="131" y="36"/>
                    </a:lnTo>
                    <a:lnTo>
                      <a:pt x="146" y="38"/>
                    </a:lnTo>
                    <a:lnTo>
                      <a:pt x="162" y="40"/>
                    </a:lnTo>
                    <a:lnTo>
                      <a:pt x="177" y="42"/>
                    </a:lnTo>
                    <a:lnTo>
                      <a:pt x="194" y="42"/>
                    </a:lnTo>
                    <a:lnTo>
                      <a:pt x="213" y="44"/>
                    </a:lnTo>
                    <a:lnTo>
                      <a:pt x="231" y="46"/>
                    </a:lnTo>
                    <a:lnTo>
                      <a:pt x="250" y="46"/>
                    </a:lnTo>
                    <a:lnTo>
                      <a:pt x="269" y="48"/>
                    </a:lnTo>
                    <a:lnTo>
                      <a:pt x="288" y="48"/>
                    </a:lnTo>
                    <a:lnTo>
                      <a:pt x="308" y="50"/>
                    </a:lnTo>
                    <a:lnTo>
                      <a:pt x="329" y="50"/>
                    </a:lnTo>
                    <a:lnTo>
                      <a:pt x="350" y="50"/>
                    </a:lnTo>
                    <a:lnTo>
                      <a:pt x="371" y="50"/>
                    </a:lnTo>
                    <a:lnTo>
                      <a:pt x="392" y="52"/>
                    </a:lnTo>
                    <a:lnTo>
                      <a:pt x="415" y="52"/>
                    </a:lnTo>
                    <a:lnTo>
                      <a:pt x="436" y="52"/>
                    </a:lnTo>
                    <a:lnTo>
                      <a:pt x="436" y="48"/>
                    </a:lnTo>
                    <a:lnTo>
                      <a:pt x="415" y="46"/>
                    </a:lnTo>
                    <a:lnTo>
                      <a:pt x="392" y="46"/>
                    </a:lnTo>
                    <a:lnTo>
                      <a:pt x="371" y="46"/>
                    </a:lnTo>
                    <a:lnTo>
                      <a:pt x="350" y="46"/>
                    </a:lnTo>
                    <a:lnTo>
                      <a:pt x="329" y="46"/>
                    </a:lnTo>
                    <a:lnTo>
                      <a:pt x="310" y="44"/>
                    </a:lnTo>
                    <a:lnTo>
                      <a:pt x="288" y="44"/>
                    </a:lnTo>
                    <a:lnTo>
                      <a:pt x="269" y="42"/>
                    </a:lnTo>
                    <a:lnTo>
                      <a:pt x="250" y="42"/>
                    </a:lnTo>
                    <a:lnTo>
                      <a:pt x="233" y="40"/>
                    </a:lnTo>
                    <a:lnTo>
                      <a:pt x="213" y="40"/>
                    </a:lnTo>
                    <a:lnTo>
                      <a:pt x="196" y="38"/>
                    </a:lnTo>
                    <a:lnTo>
                      <a:pt x="179" y="36"/>
                    </a:lnTo>
                    <a:lnTo>
                      <a:pt x="164" y="36"/>
                    </a:lnTo>
                    <a:lnTo>
                      <a:pt x="148" y="34"/>
                    </a:lnTo>
                    <a:lnTo>
                      <a:pt x="133" y="32"/>
                    </a:lnTo>
                    <a:lnTo>
                      <a:pt x="119" y="31"/>
                    </a:lnTo>
                    <a:lnTo>
                      <a:pt x="106" y="29"/>
                    </a:lnTo>
                    <a:lnTo>
                      <a:pt x="93" y="27"/>
                    </a:lnTo>
                    <a:lnTo>
                      <a:pt x="81" y="25"/>
                    </a:lnTo>
                    <a:lnTo>
                      <a:pt x="69" y="23"/>
                    </a:lnTo>
                    <a:lnTo>
                      <a:pt x="60" y="21"/>
                    </a:lnTo>
                    <a:lnTo>
                      <a:pt x="50" y="19"/>
                    </a:lnTo>
                    <a:lnTo>
                      <a:pt x="43" y="17"/>
                    </a:lnTo>
                    <a:lnTo>
                      <a:pt x="35" y="15"/>
                    </a:lnTo>
                    <a:lnTo>
                      <a:pt x="27" y="11"/>
                    </a:lnTo>
                    <a:lnTo>
                      <a:pt x="23" y="9"/>
                    </a:lnTo>
                    <a:lnTo>
                      <a:pt x="18" y="7"/>
                    </a:lnTo>
                    <a:lnTo>
                      <a:pt x="14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92" name="Freeform 2520"/>
              <p:cNvSpPr>
                <a:spLocks/>
              </p:cNvSpPr>
              <p:nvPr/>
            </p:nvSpPr>
            <p:spPr bwMode="auto">
              <a:xfrm>
                <a:off x="2520" y="1584"/>
                <a:ext cx="218" cy="26"/>
              </a:xfrm>
              <a:custGeom>
                <a:avLst/>
                <a:gdLst>
                  <a:gd name="T0" fmla="*/ 55 w 436"/>
                  <a:gd name="T1" fmla="*/ 0 h 52"/>
                  <a:gd name="T2" fmla="*/ 49 w 436"/>
                  <a:gd name="T3" fmla="*/ 0 h 52"/>
                  <a:gd name="T4" fmla="*/ 44 w 436"/>
                  <a:gd name="T5" fmla="*/ 1 h 52"/>
                  <a:gd name="T6" fmla="*/ 39 w 436"/>
                  <a:gd name="T7" fmla="*/ 1 h 52"/>
                  <a:gd name="T8" fmla="*/ 34 w 436"/>
                  <a:gd name="T9" fmla="*/ 1 h 52"/>
                  <a:gd name="T10" fmla="*/ 29 w 436"/>
                  <a:gd name="T11" fmla="*/ 1 h 52"/>
                  <a:gd name="T12" fmla="*/ 25 w 436"/>
                  <a:gd name="T13" fmla="*/ 1 h 52"/>
                  <a:gd name="T14" fmla="*/ 21 w 436"/>
                  <a:gd name="T15" fmla="*/ 2 h 52"/>
                  <a:gd name="T16" fmla="*/ 17 w 436"/>
                  <a:gd name="T17" fmla="*/ 2 h 52"/>
                  <a:gd name="T18" fmla="*/ 13 w 436"/>
                  <a:gd name="T19" fmla="*/ 3 h 52"/>
                  <a:gd name="T20" fmla="*/ 10 w 436"/>
                  <a:gd name="T21" fmla="*/ 3 h 52"/>
                  <a:gd name="T22" fmla="*/ 7 w 436"/>
                  <a:gd name="T23" fmla="*/ 4 h 52"/>
                  <a:gd name="T24" fmla="*/ 5 w 436"/>
                  <a:gd name="T25" fmla="*/ 4 h 52"/>
                  <a:gd name="T26" fmla="*/ 3 w 436"/>
                  <a:gd name="T27" fmla="*/ 5 h 52"/>
                  <a:gd name="T28" fmla="*/ 2 w 436"/>
                  <a:gd name="T29" fmla="*/ 5 h 52"/>
                  <a:gd name="T30" fmla="*/ 1 w 436"/>
                  <a:gd name="T31" fmla="*/ 6 h 52"/>
                  <a:gd name="T32" fmla="*/ 0 w 436"/>
                  <a:gd name="T33" fmla="*/ 7 h 52"/>
                  <a:gd name="T34" fmla="*/ 2 w 436"/>
                  <a:gd name="T35" fmla="*/ 7 h 52"/>
                  <a:gd name="T36" fmla="*/ 2 w 436"/>
                  <a:gd name="T37" fmla="*/ 6 h 52"/>
                  <a:gd name="T38" fmla="*/ 3 w 436"/>
                  <a:gd name="T39" fmla="*/ 5 h 52"/>
                  <a:gd name="T40" fmla="*/ 5 w 436"/>
                  <a:gd name="T41" fmla="*/ 5 h 52"/>
                  <a:gd name="T42" fmla="*/ 7 w 436"/>
                  <a:gd name="T43" fmla="*/ 5 h 52"/>
                  <a:gd name="T44" fmla="*/ 9 w 436"/>
                  <a:gd name="T45" fmla="*/ 4 h 52"/>
                  <a:gd name="T46" fmla="*/ 12 w 436"/>
                  <a:gd name="T47" fmla="*/ 3 h 52"/>
                  <a:gd name="T48" fmla="*/ 15 w 436"/>
                  <a:gd name="T49" fmla="*/ 3 h 52"/>
                  <a:gd name="T50" fmla="*/ 19 w 436"/>
                  <a:gd name="T51" fmla="*/ 3 h 52"/>
                  <a:gd name="T52" fmla="*/ 23 w 436"/>
                  <a:gd name="T53" fmla="*/ 2 h 52"/>
                  <a:gd name="T54" fmla="*/ 27 w 436"/>
                  <a:gd name="T55" fmla="*/ 2 h 52"/>
                  <a:gd name="T56" fmla="*/ 32 w 436"/>
                  <a:gd name="T57" fmla="*/ 2 h 52"/>
                  <a:gd name="T58" fmla="*/ 36 w 436"/>
                  <a:gd name="T59" fmla="*/ 1 h 52"/>
                  <a:gd name="T60" fmla="*/ 42 w 436"/>
                  <a:gd name="T61" fmla="*/ 1 h 52"/>
                  <a:gd name="T62" fmla="*/ 47 w 436"/>
                  <a:gd name="T63" fmla="*/ 1 h 52"/>
                  <a:gd name="T64" fmla="*/ 52 w 436"/>
                  <a:gd name="T65" fmla="*/ 1 h 52"/>
                  <a:gd name="T66" fmla="*/ 55 w 436"/>
                  <a:gd name="T67" fmla="*/ 0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6" h="52">
                    <a:moveTo>
                      <a:pt x="436" y="0"/>
                    </a:moveTo>
                    <a:lnTo>
                      <a:pt x="436" y="0"/>
                    </a:lnTo>
                    <a:lnTo>
                      <a:pt x="415" y="0"/>
                    </a:lnTo>
                    <a:lnTo>
                      <a:pt x="392" y="0"/>
                    </a:lnTo>
                    <a:lnTo>
                      <a:pt x="371" y="0"/>
                    </a:lnTo>
                    <a:lnTo>
                      <a:pt x="350" y="2"/>
                    </a:lnTo>
                    <a:lnTo>
                      <a:pt x="329" y="2"/>
                    </a:lnTo>
                    <a:lnTo>
                      <a:pt x="308" y="2"/>
                    </a:lnTo>
                    <a:lnTo>
                      <a:pt x="288" y="4"/>
                    </a:lnTo>
                    <a:lnTo>
                      <a:pt x="269" y="4"/>
                    </a:lnTo>
                    <a:lnTo>
                      <a:pt x="250" y="6"/>
                    </a:lnTo>
                    <a:lnTo>
                      <a:pt x="231" y="6"/>
                    </a:lnTo>
                    <a:lnTo>
                      <a:pt x="213" y="8"/>
                    </a:lnTo>
                    <a:lnTo>
                      <a:pt x="194" y="8"/>
                    </a:lnTo>
                    <a:lnTo>
                      <a:pt x="177" y="10"/>
                    </a:lnTo>
                    <a:lnTo>
                      <a:pt x="162" y="11"/>
                    </a:lnTo>
                    <a:lnTo>
                      <a:pt x="146" y="13"/>
                    </a:lnTo>
                    <a:lnTo>
                      <a:pt x="131" y="15"/>
                    </a:lnTo>
                    <a:lnTo>
                      <a:pt x="117" y="15"/>
                    </a:lnTo>
                    <a:lnTo>
                      <a:pt x="102" y="17"/>
                    </a:lnTo>
                    <a:lnTo>
                      <a:pt x="91" y="19"/>
                    </a:lnTo>
                    <a:lnTo>
                      <a:pt x="77" y="21"/>
                    </a:lnTo>
                    <a:lnTo>
                      <a:pt x="68" y="23"/>
                    </a:lnTo>
                    <a:lnTo>
                      <a:pt x="56" y="27"/>
                    </a:lnTo>
                    <a:lnTo>
                      <a:pt x="46" y="29"/>
                    </a:lnTo>
                    <a:lnTo>
                      <a:pt x="37" y="31"/>
                    </a:lnTo>
                    <a:lnTo>
                      <a:pt x="29" y="33"/>
                    </a:lnTo>
                    <a:lnTo>
                      <a:pt x="21" y="35"/>
                    </a:lnTo>
                    <a:lnTo>
                      <a:pt x="16" y="36"/>
                    </a:lnTo>
                    <a:lnTo>
                      <a:pt x="10" y="40"/>
                    </a:lnTo>
                    <a:lnTo>
                      <a:pt x="6" y="42"/>
                    </a:lnTo>
                    <a:lnTo>
                      <a:pt x="4" y="46"/>
                    </a:lnTo>
                    <a:lnTo>
                      <a:pt x="2" y="48"/>
                    </a:lnTo>
                    <a:lnTo>
                      <a:pt x="0" y="52"/>
                    </a:lnTo>
                    <a:lnTo>
                      <a:pt x="10" y="52"/>
                    </a:lnTo>
                    <a:lnTo>
                      <a:pt x="10" y="50"/>
                    </a:lnTo>
                    <a:lnTo>
                      <a:pt x="12" y="46"/>
                    </a:lnTo>
                    <a:lnTo>
                      <a:pt x="14" y="44"/>
                    </a:lnTo>
                    <a:lnTo>
                      <a:pt x="18" y="42"/>
                    </a:lnTo>
                    <a:lnTo>
                      <a:pt x="23" y="40"/>
                    </a:lnTo>
                    <a:lnTo>
                      <a:pt x="27" y="38"/>
                    </a:lnTo>
                    <a:lnTo>
                      <a:pt x="35" y="36"/>
                    </a:lnTo>
                    <a:lnTo>
                      <a:pt x="43" y="35"/>
                    </a:lnTo>
                    <a:lnTo>
                      <a:pt x="50" y="33"/>
                    </a:lnTo>
                    <a:lnTo>
                      <a:pt x="60" y="29"/>
                    </a:lnTo>
                    <a:lnTo>
                      <a:pt x="69" y="27"/>
                    </a:lnTo>
                    <a:lnTo>
                      <a:pt x="81" y="25"/>
                    </a:lnTo>
                    <a:lnTo>
                      <a:pt x="93" y="23"/>
                    </a:lnTo>
                    <a:lnTo>
                      <a:pt x="106" y="23"/>
                    </a:lnTo>
                    <a:lnTo>
                      <a:pt x="119" y="21"/>
                    </a:lnTo>
                    <a:lnTo>
                      <a:pt x="133" y="19"/>
                    </a:lnTo>
                    <a:lnTo>
                      <a:pt x="148" y="17"/>
                    </a:lnTo>
                    <a:lnTo>
                      <a:pt x="164" y="15"/>
                    </a:lnTo>
                    <a:lnTo>
                      <a:pt x="179" y="13"/>
                    </a:lnTo>
                    <a:lnTo>
                      <a:pt x="196" y="13"/>
                    </a:lnTo>
                    <a:lnTo>
                      <a:pt x="213" y="11"/>
                    </a:lnTo>
                    <a:lnTo>
                      <a:pt x="233" y="10"/>
                    </a:lnTo>
                    <a:lnTo>
                      <a:pt x="250" y="10"/>
                    </a:lnTo>
                    <a:lnTo>
                      <a:pt x="269" y="8"/>
                    </a:lnTo>
                    <a:lnTo>
                      <a:pt x="288" y="8"/>
                    </a:lnTo>
                    <a:lnTo>
                      <a:pt x="310" y="6"/>
                    </a:lnTo>
                    <a:lnTo>
                      <a:pt x="329" y="6"/>
                    </a:lnTo>
                    <a:lnTo>
                      <a:pt x="350" y="6"/>
                    </a:lnTo>
                    <a:lnTo>
                      <a:pt x="371" y="4"/>
                    </a:lnTo>
                    <a:lnTo>
                      <a:pt x="392" y="4"/>
                    </a:lnTo>
                    <a:lnTo>
                      <a:pt x="415" y="4"/>
                    </a:lnTo>
                    <a:lnTo>
                      <a:pt x="436" y="4"/>
                    </a:lnTo>
                    <a:lnTo>
                      <a:pt x="4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93" name="Rectangle 2521"/>
              <p:cNvSpPr>
                <a:spLocks noChangeArrowheads="1"/>
              </p:cNvSpPr>
              <p:nvPr/>
            </p:nvSpPr>
            <p:spPr bwMode="auto">
              <a:xfrm>
                <a:off x="2523" y="1823"/>
                <a:ext cx="4" cy="5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94" name="Rectangle 2522"/>
              <p:cNvSpPr>
                <a:spLocks noChangeArrowheads="1"/>
              </p:cNvSpPr>
              <p:nvPr/>
            </p:nvSpPr>
            <p:spPr bwMode="auto">
              <a:xfrm>
                <a:off x="2527" y="1823"/>
                <a:ext cx="3" cy="5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95" name="Rectangle 2523"/>
              <p:cNvSpPr>
                <a:spLocks noChangeArrowheads="1"/>
              </p:cNvSpPr>
              <p:nvPr/>
            </p:nvSpPr>
            <p:spPr bwMode="auto">
              <a:xfrm>
                <a:off x="2530" y="1823"/>
                <a:ext cx="4" cy="5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96" name="Rectangle 2524"/>
              <p:cNvSpPr>
                <a:spLocks noChangeArrowheads="1"/>
              </p:cNvSpPr>
              <p:nvPr/>
            </p:nvSpPr>
            <p:spPr bwMode="auto">
              <a:xfrm>
                <a:off x="2534" y="1823"/>
                <a:ext cx="3" cy="5"/>
              </a:xfrm>
              <a:prstGeom prst="rect">
                <a:avLst/>
              </a:pr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97" name="Rectangle 2525"/>
              <p:cNvSpPr>
                <a:spLocks noChangeArrowheads="1"/>
              </p:cNvSpPr>
              <p:nvPr/>
            </p:nvSpPr>
            <p:spPr bwMode="auto">
              <a:xfrm>
                <a:off x="2537" y="1823"/>
                <a:ext cx="3" cy="5"/>
              </a:xfrm>
              <a:prstGeom prst="rect">
                <a:avLst/>
              </a:pr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98" name="Rectangle 2526"/>
              <p:cNvSpPr>
                <a:spLocks noChangeArrowheads="1"/>
              </p:cNvSpPr>
              <p:nvPr/>
            </p:nvSpPr>
            <p:spPr bwMode="auto">
              <a:xfrm>
                <a:off x="2540" y="1823"/>
                <a:ext cx="3" cy="5"/>
              </a:xfrm>
              <a:prstGeom prst="rect">
                <a:avLst/>
              </a:pr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899" name="Rectangle 2527"/>
              <p:cNvSpPr>
                <a:spLocks noChangeArrowheads="1"/>
              </p:cNvSpPr>
              <p:nvPr/>
            </p:nvSpPr>
            <p:spPr bwMode="auto">
              <a:xfrm>
                <a:off x="2543" y="1823"/>
                <a:ext cx="4" cy="5"/>
              </a:xfrm>
              <a:prstGeom prst="rect">
                <a:avLst/>
              </a:pr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00" name="Rectangle 2528"/>
              <p:cNvSpPr>
                <a:spLocks noChangeArrowheads="1"/>
              </p:cNvSpPr>
              <p:nvPr/>
            </p:nvSpPr>
            <p:spPr bwMode="auto">
              <a:xfrm>
                <a:off x="2547" y="1823"/>
                <a:ext cx="3" cy="5"/>
              </a:xfrm>
              <a:prstGeom prst="rect">
                <a:avLst/>
              </a:pr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01" name="Rectangle 2529"/>
              <p:cNvSpPr>
                <a:spLocks noChangeArrowheads="1"/>
              </p:cNvSpPr>
              <p:nvPr/>
            </p:nvSpPr>
            <p:spPr bwMode="auto">
              <a:xfrm>
                <a:off x="2550" y="1823"/>
                <a:ext cx="4" cy="5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02" name="Rectangle 2530"/>
              <p:cNvSpPr>
                <a:spLocks noChangeArrowheads="1"/>
              </p:cNvSpPr>
              <p:nvPr/>
            </p:nvSpPr>
            <p:spPr bwMode="auto">
              <a:xfrm>
                <a:off x="2554" y="1823"/>
                <a:ext cx="3" cy="5"/>
              </a:xfrm>
              <a:prstGeom prst="rect">
                <a:avLst/>
              </a:pr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03" name="Rectangle 2531"/>
              <p:cNvSpPr>
                <a:spLocks noChangeArrowheads="1"/>
              </p:cNvSpPr>
              <p:nvPr/>
            </p:nvSpPr>
            <p:spPr bwMode="auto">
              <a:xfrm>
                <a:off x="2557" y="1823"/>
                <a:ext cx="3" cy="5"/>
              </a:xfrm>
              <a:prstGeom prst="rect">
                <a:avLst/>
              </a:pr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04" name="Rectangle 2532"/>
              <p:cNvSpPr>
                <a:spLocks noChangeArrowheads="1"/>
              </p:cNvSpPr>
              <p:nvPr/>
            </p:nvSpPr>
            <p:spPr bwMode="auto">
              <a:xfrm>
                <a:off x="2560" y="1823"/>
                <a:ext cx="3" cy="5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05" name="Rectangle 2533"/>
              <p:cNvSpPr>
                <a:spLocks noChangeArrowheads="1"/>
              </p:cNvSpPr>
              <p:nvPr/>
            </p:nvSpPr>
            <p:spPr bwMode="auto">
              <a:xfrm>
                <a:off x="2563" y="1823"/>
                <a:ext cx="4" cy="5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06" name="Rectangle 2534"/>
              <p:cNvSpPr>
                <a:spLocks noChangeArrowheads="1"/>
              </p:cNvSpPr>
              <p:nvPr/>
            </p:nvSpPr>
            <p:spPr bwMode="auto">
              <a:xfrm>
                <a:off x="2567" y="1823"/>
                <a:ext cx="3" cy="5"/>
              </a:xfrm>
              <a:prstGeom prst="rect">
                <a:avLst/>
              </a:pr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07" name="Rectangle 2535"/>
              <p:cNvSpPr>
                <a:spLocks noChangeArrowheads="1"/>
              </p:cNvSpPr>
              <p:nvPr/>
            </p:nvSpPr>
            <p:spPr bwMode="auto">
              <a:xfrm>
                <a:off x="2570" y="1823"/>
                <a:ext cx="3" cy="5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08" name="Rectangle 2536"/>
              <p:cNvSpPr>
                <a:spLocks noChangeArrowheads="1"/>
              </p:cNvSpPr>
              <p:nvPr/>
            </p:nvSpPr>
            <p:spPr bwMode="auto">
              <a:xfrm>
                <a:off x="2573" y="1823"/>
                <a:ext cx="4" cy="5"/>
              </a:xfrm>
              <a:prstGeom prst="rect">
                <a:avLst/>
              </a:pr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09" name="Rectangle 2537"/>
              <p:cNvSpPr>
                <a:spLocks noChangeArrowheads="1"/>
              </p:cNvSpPr>
              <p:nvPr/>
            </p:nvSpPr>
            <p:spPr bwMode="auto">
              <a:xfrm>
                <a:off x="2577" y="1823"/>
                <a:ext cx="4" cy="5"/>
              </a:xfrm>
              <a:prstGeom prst="rect">
                <a:avLst/>
              </a:pr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10" name="Rectangle 2538"/>
              <p:cNvSpPr>
                <a:spLocks noChangeArrowheads="1"/>
              </p:cNvSpPr>
              <p:nvPr/>
            </p:nvSpPr>
            <p:spPr bwMode="auto">
              <a:xfrm>
                <a:off x="2581" y="1823"/>
                <a:ext cx="3" cy="5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11" name="Rectangle 2539"/>
              <p:cNvSpPr>
                <a:spLocks noChangeArrowheads="1"/>
              </p:cNvSpPr>
              <p:nvPr/>
            </p:nvSpPr>
            <p:spPr bwMode="auto">
              <a:xfrm>
                <a:off x="2584" y="1823"/>
                <a:ext cx="3" cy="5"/>
              </a:xfrm>
              <a:prstGeom prst="rect">
                <a:avLst/>
              </a:pr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12" name="Rectangle 2540"/>
              <p:cNvSpPr>
                <a:spLocks noChangeArrowheads="1"/>
              </p:cNvSpPr>
              <p:nvPr/>
            </p:nvSpPr>
            <p:spPr bwMode="auto">
              <a:xfrm>
                <a:off x="2587" y="1823"/>
                <a:ext cx="3" cy="5"/>
              </a:xfrm>
              <a:prstGeom prst="rect">
                <a:avLst/>
              </a:pr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13" name="Rectangle 2541"/>
              <p:cNvSpPr>
                <a:spLocks noChangeArrowheads="1"/>
              </p:cNvSpPr>
              <p:nvPr/>
            </p:nvSpPr>
            <p:spPr bwMode="auto">
              <a:xfrm>
                <a:off x="2590" y="1823"/>
                <a:ext cx="3" cy="5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14" name="Rectangle 2542"/>
              <p:cNvSpPr>
                <a:spLocks noChangeArrowheads="1"/>
              </p:cNvSpPr>
              <p:nvPr/>
            </p:nvSpPr>
            <p:spPr bwMode="auto">
              <a:xfrm>
                <a:off x="2593" y="1823"/>
                <a:ext cx="4" cy="5"/>
              </a:xfrm>
              <a:prstGeom prst="rect">
                <a:avLst/>
              </a:pr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15" name="Rectangle 2543"/>
              <p:cNvSpPr>
                <a:spLocks noChangeArrowheads="1"/>
              </p:cNvSpPr>
              <p:nvPr/>
            </p:nvSpPr>
            <p:spPr bwMode="auto">
              <a:xfrm>
                <a:off x="2597" y="1823"/>
                <a:ext cx="3" cy="5"/>
              </a:xfrm>
              <a:prstGeom prst="rect">
                <a:avLst/>
              </a:pr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16" name="Rectangle 2544"/>
              <p:cNvSpPr>
                <a:spLocks noChangeArrowheads="1"/>
              </p:cNvSpPr>
              <p:nvPr/>
            </p:nvSpPr>
            <p:spPr bwMode="auto">
              <a:xfrm>
                <a:off x="2600" y="1823"/>
                <a:ext cx="4" cy="5"/>
              </a:xfrm>
              <a:prstGeom prst="rect">
                <a:avLst/>
              </a:pr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17" name="Rectangle 2545"/>
              <p:cNvSpPr>
                <a:spLocks noChangeArrowheads="1"/>
              </p:cNvSpPr>
              <p:nvPr/>
            </p:nvSpPr>
            <p:spPr bwMode="auto">
              <a:xfrm>
                <a:off x="2604" y="1823"/>
                <a:ext cx="3" cy="5"/>
              </a:xfrm>
              <a:prstGeom prst="rect">
                <a:avLst/>
              </a:pr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18" name="Rectangle 2546"/>
              <p:cNvSpPr>
                <a:spLocks noChangeArrowheads="1"/>
              </p:cNvSpPr>
              <p:nvPr/>
            </p:nvSpPr>
            <p:spPr bwMode="auto">
              <a:xfrm>
                <a:off x="2607" y="1823"/>
                <a:ext cx="3" cy="5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19" name="Rectangle 2547"/>
              <p:cNvSpPr>
                <a:spLocks noChangeArrowheads="1"/>
              </p:cNvSpPr>
              <p:nvPr/>
            </p:nvSpPr>
            <p:spPr bwMode="auto">
              <a:xfrm>
                <a:off x="2610" y="1823"/>
                <a:ext cx="4" cy="5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20" name="Rectangle 2548"/>
              <p:cNvSpPr>
                <a:spLocks noChangeArrowheads="1"/>
              </p:cNvSpPr>
              <p:nvPr/>
            </p:nvSpPr>
            <p:spPr bwMode="auto">
              <a:xfrm>
                <a:off x="2614" y="1823"/>
                <a:ext cx="3" cy="5"/>
              </a:xfrm>
              <a:prstGeom prst="rect">
                <a:avLst/>
              </a:pr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21" name="Rectangle 2549"/>
              <p:cNvSpPr>
                <a:spLocks noChangeArrowheads="1"/>
              </p:cNvSpPr>
              <p:nvPr/>
            </p:nvSpPr>
            <p:spPr bwMode="auto">
              <a:xfrm>
                <a:off x="2617" y="1823"/>
                <a:ext cx="3" cy="5"/>
              </a:xfrm>
              <a:prstGeom prst="rect">
                <a:avLst/>
              </a:pr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22" name="Rectangle 2550"/>
              <p:cNvSpPr>
                <a:spLocks noChangeArrowheads="1"/>
              </p:cNvSpPr>
              <p:nvPr/>
            </p:nvSpPr>
            <p:spPr bwMode="auto">
              <a:xfrm>
                <a:off x="2620" y="1823"/>
                <a:ext cx="4" cy="5"/>
              </a:xfrm>
              <a:prstGeom prst="rect">
                <a:avLst/>
              </a:pr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23" name="Rectangle 2551"/>
              <p:cNvSpPr>
                <a:spLocks noChangeArrowheads="1"/>
              </p:cNvSpPr>
              <p:nvPr/>
            </p:nvSpPr>
            <p:spPr bwMode="auto">
              <a:xfrm>
                <a:off x="2624" y="1823"/>
                <a:ext cx="3" cy="5"/>
              </a:xfrm>
              <a:prstGeom prst="rect">
                <a:avLst/>
              </a:pr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24" name="Rectangle 2552"/>
              <p:cNvSpPr>
                <a:spLocks noChangeArrowheads="1"/>
              </p:cNvSpPr>
              <p:nvPr/>
            </p:nvSpPr>
            <p:spPr bwMode="auto">
              <a:xfrm>
                <a:off x="2627" y="1823"/>
                <a:ext cx="4" cy="5"/>
              </a:xfrm>
              <a:prstGeom prst="rect">
                <a:avLst/>
              </a:pr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25" name="Rectangle 2553"/>
              <p:cNvSpPr>
                <a:spLocks noChangeArrowheads="1"/>
              </p:cNvSpPr>
              <p:nvPr/>
            </p:nvSpPr>
            <p:spPr bwMode="auto">
              <a:xfrm>
                <a:off x="2631" y="1823"/>
                <a:ext cx="2" cy="5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26" name="Rectangle 2554"/>
              <p:cNvSpPr>
                <a:spLocks noChangeArrowheads="1"/>
              </p:cNvSpPr>
              <p:nvPr/>
            </p:nvSpPr>
            <p:spPr bwMode="auto">
              <a:xfrm>
                <a:off x="2633" y="1823"/>
                <a:ext cx="4" cy="5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27" name="Rectangle 2555"/>
              <p:cNvSpPr>
                <a:spLocks noChangeArrowheads="1"/>
              </p:cNvSpPr>
              <p:nvPr/>
            </p:nvSpPr>
            <p:spPr bwMode="auto">
              <a:xfrm>
                <a:off x="2637" y="1823"/>
                <a:ext cx="3" cy="5"/>
              </a:xfrm>
              <a:prstGeom prst="rect">
                <a:avLst/>
              </a:pr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28" name="Rectangle 2556"/>
              <p:cNvSpPr>
                <a:spLocks noChangeArrowheads="1"/>
              </p:cNvSpPr>
              <p:nvPr/>
            </p:nvSpPr>
            <p:spPr bwMode="auto">
              <a:xfrm>
                <a:off x="2640" y="1823"/>
                <a:ext cx="4" cy="5"/>
              </a:xfrm>
              <a:prstGeom prst="rect">
                <a:avLst/>
              </a:pr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29" name="Rectangle 2557"/>
              <p:cNvSpPr>
                <a:spLocks noChangeArrowheads="1"/>
              </p:cNvSpPr>
              <p:nvPr/>
            </p:nvSpPr>
            <p:spPr bwMode="auto">
              <a:xfrm>
                <a:off x="2644" y="1823"/>
                <a:ext cx="3" cy="5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30" name="Rectangle 2558"/>
              <p:cNvSpPr>
                <a:spLocks noChangeArrowheads="1"/>
              </p:cNvSpPr>
              <p:nvPr/>
            </p:nvSpPr>
            <p:spPr bwMode="auto">
              <a:xfrm>
                <a:off x="2647" y="1823"/>
                <a:ext cx="4" cy="5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31" name="Rectangle 2559"/>
              <p:cNvSpPr>
                <a:spLocks noChangeArrowheads="1"/>
              </p:cNvSpPr>
              <p:nvPr/>
            </p:nvSpPr>
            <p:spPr bwMode="auto">
              <a:xfrm>
                <a:off x="2651" y="1823"/>
                <a:ext cx="3" cy="5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32" name="Rectangle 2560"/>
              <p:cNvSpPr>
                <a:spLocks noChangeArrowheads="1"/>
              </p:cNvSpPr>
              <p:nvPr/>
            </p:nvSpPr>
            <p:spPr bwMode="auto">
              <a:xfrm>
                <a:off x="2654" y="1823"/>
                <a:ext cx="3" cy="5"/>
              </a:xfrm>
              <a:prstGeom prst="rect">
                <a:avLst/>
              </a:pr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33" name="Rectangle 2561"/>
              <p:cNvSpPr>
                <a:spLocks noChangeArrowheads="1"/>
              </p:cNvSpPr>
              <p:nvPr/>
            </p:nvSpPr>
            <p:spPr bwMode="auto">
              <a:xfrm>
                <a:off x="2657" y="1823"/>
                <a:ext cx="3" cy="5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34" name="Rectangle 2562"/>
              <p:cNvSpPr>
                <a:spLocks noChangeArrowheads="1"/>
              </p:cNvSpPr>
              <p:nvPr/>
            </p:nvSpPr>
            <p:spPr bwMode="auto">
              <a:xfrm>
                <a:off x="2660" y="1823"/>
                <a:ext cx="4" cy="5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35" name="Rectangle 2563"/>
              <p:cNvSpPr>
                <a:spLocks noChangeArrowheads="1"/>
              </p:cNvSpPr>
              <p:nvPr/>
            </p:nvSpPr>
            <p:spPr bwMode="auto">
              <a:xfrm>
                <a:off x="2664" y="1823"/>
                <a:ext cx="3" cy="5"/>
              </a:xfrm>
              <a:prstGeom prst="rect">
                <a:avLst/>
              </a:pr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36" name="Rectangle 2564"/>
              <p:cNvSpPr>
                <a:spLocks noChangeArrowheads="1"/>
              </p:cNvSpPr>
              <p:nvPr/>
            </p:nvSpPr>
            <p:spPr bwMode="auto">
              <a:xfrm>
                <a:off x="2667" y="1823"/>
                <a:ext cx="4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37" name="Rectangle 2565"/>
              <p:cNvSpPr>
                <a:spLocks noChangeArrowheads="1"/>
              </p:cNvSpPr>
              <p:nvPr/>
            </p:nvSpPr>
            <p:spPr bwMode="auto">
              <a:xfrm>
                <a:off x="2671" y="1823"/>
                <a:ext cx="3" cy="5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38" name="Rectangle 2566"/>
              <p:cNvSpPr>
                <a:spLocks noChangeArrowheads="1"/>
              </p:cNvSpPr>
              <p:nvPr/>
            </p:nvSpPr>
            <p:spPr bwMode="auto">
              <a:xfrm>
                <a:off x="2674" y="1823"/>
                <a:ext cx="4" cy="5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39" name="Rectangle 2567"/>
              <p:cNvSpPr>
                <a:spLocks noChangeArrowheads="1"/>
              </p:cNvSpPr>
              <p:nvPr/>
            </p:nvSpPr>
            <p:spPr bwMode="auto">
              <a:xfrm>
                <a:off x="2678" y="1823"/>
                <a:ext cx="3" cy="5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40" name="Rectangle 2568"/>
              <p:cNvSpPr>
                <a:spLocks noChangeArrowheads="1"/>
              </p:cNvSpPr>
              <p:nvPr/>
            </p:nvSpPr>
            <p:spPr bwMode="auto">
              <a:xfrm>
                <a:off x="2681" y="1823"/>
                <a:ext cx="2" cy="5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41" name="Rectangle 2569"/>
              <p:cNvSpPr>
                <a:spLocks noChangeArrowheads="1"/>
              </p:cNvSpPr>
              <p:nvPr/>
            </p:nvSpPr>
            <p:spPr bwMode="auto">
              <a:xfrm>
                <a:off x="2683" y="1823"/>
                <a:ext cx="4" cy="5"/>
              </a:xfrm>
              <a:prstGeom prst="rect">
                <a:avLst/>
              </a:pr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42" name="Rectangle 2570"/>
              <p:cNvSpPr>
                <a:spLocks noChangeArrowheads="1"/>
              </p:cNvSpPr>
              <p:nvPr/>
            </p:nvSpPr>
            <p:spPr bwMode="auto">
              <a:xfrm>
                <a:off x="2687" y="1823"/>
                <a:ext cx="4" cy="5"/>
              </a:xfrm>
              <a:prstGeom prst="rect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43" name="Rectangle 2571"/>
              <p:cNvSpPr>
                <a:spLocks noChangeArrowheads="1"/>
              </p:cNvSpPr>
              <p:nvPr/>
            </p:nvSpPr>
            <p:spPr bwMode="auto">
              <a:xfrm>
                <a:off x="2691" y="1823"/>
                <a:ext cx="3" cy="5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44" name="Rectangle 2572"/>
              <p:cNvSpPr>
                <a:spLocks noChangeArrowheads="1"/>
              </p:cNvSpPr>
              <p:nvPr/>
            </p:nvSpPr>
            <p:spPr bwMode="auto">
              <a:xfrm>
                <a:off x="2694" y="1823"/>
                <a:ext cx="4" cy="5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45" name="Rectangle 2573"/>
              <p:cNvSpPr>
                <a:spLocks noChangeArrowheads="1"/>
              </p:cNvSpPr>
              <p:nvPr/>
            </p:nvSpPr>
            <p:spPr bwMode="auto">
              <a:xfrm>
                <a:off x="2698" y="1823"/>
                <a:ext cx="3" cy="5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46" name="Rectangle 2574"/>
              <p:cNvSpPr>
                <a:spLocks noChangeArrowheads="1"/>
              </p:cNvSpPr>
              <p:nvPr/>
            </p:nvSpPr>
            <p:spPr bwMode="auto">
              <a:xfrm>
                <a:off x="2701" y="1823"/>
                <a:ext cx="4" cy="5"/>
              </a:xfrm>
              <a:prstGeom prst="rect">
                <a:avLst/>
              </a:pr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47" name="Rectangle 2575"/>
              <p:cNvSpPr>
                <a:spLocks noChangeArrowheads="1"/>
              </p:cNvSpPr>
              <p:nvPr/>
            </p:nvSpPr>
            <p:spPr bwMode="auto">
              <a:xfrm>
                <a:off x="2705" y="1823"/>
                <a:ext cx="2" cy="5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48" name="Rectangle 2576"/>
              <p:cNvSpPr>
                <a:spLocks noChangeArrowheads="1"/>
              </p:cNvSpPr>
              <p:nvPr/>
            </p:nvSpPr>
            <p:spPr bwMode="auto">
              <a:xfrm>
                <a:off x="2707" y="1823"/>
                <a:ext cx="3" cy="5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49" name="Rectangle 2577"/>
              <p:cNvSpPr>
                <a:spLocks noChangeArrowheads="1"/>
              </p:cNvSpPr>
              <p:nvPr/>
            </p:nvSpPr>
            <p:spPr bwMode="auto">
              <a:xfrm>
                <a:off x="2710" y="1823"/>
                <a:ext cx="4" cy="5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50" name="Rectangle 2578"/>
              <p:cNvSpPr>
                <a:spLocks noChangeArrowheads="1"/>
              </p:cNvSpPr>
              <p:nvPr/>
            </p:nvSpPr>
            <p:spPr bwMode="auto">
              <a:xfrm>
                <a:off x="2714" y="1823"/>
                <a:ext cx="3" cy="5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51" name="Rectangle 2579"/>
              <p:cNvSpPr>
                <a:spLocks noChangeArrowheads="1"/>
              </p:cNvSpPr>
              <p:nvPr/>
            </p:nvSpPr>
            <p:spPr bwMode="auto">
              <a:xfrm>
                <a:off x="2717" y="1823"/>
                <a:ext cx="4" cy="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52" name="Rectangle 2580"/>
              <p:cNvSpPr>
                <a:spLocks noChangeArrowheads="1"/>
              </p:cNvSpPr>
              <p:nvPr/>
            </p:nvSpPr>
            <p:spPr bwMode="auto">
              <a:xfrm>
                <a:off x="2721" y="1823"/>
                <a:ext cx="4" cy="5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53" name="Rectangle 2581"/>
              <p:cNvSpPr>
                <a:spLocks noChangeArrowheads="1"/>
              </p:cNvSpPr>
              <p:nvPr/>
            </p:nvSpPr>
            <p:spPr bwMode="auto">
              <a:xfrm>
                <a:off x="2725" y="1823"/>
                <a:ext cx="3" cy="5"/>
              </a:xfrm>
              <a:prstGeom prst="rect">
                <a:avLst/>
              </a:pr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54" name="Rectangle 2582"/>
              <p:cNvSpPr>
                <a:spLocks noChangeArrowheads="1"/>
              </p:cNvSpPr>
              <p:nvPr/>
            </p:nvSpPr>
            <p:spPr bwMode="auto">
              <a:xfrm>
                <a:off x="2728" y="1823"/>
                <a:ext cx="2" cy="5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55" name="Rectangle 2583"/>
              <p:cNvSpPr>
                <a:spLocks noChangeArrowheads="1"/>
              </p:cNvSpPr>
              <p:nvPr/>
            </p:nvSpPr>
            <p:spPr bwMode="auto">
              <a:xfrm>
                <a:off x="2730" y="1823"/>
                <a:ext cx="4" cy="5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56" name="Rectangle 2584"/>
              <p:cNvSpPr>
                <a:spLocks noChangeArrowheads="1"/>
              </p:cNvSpPr>
              <p:nvPr/>
            </p:nvSpPr>
            <p:spPr bwMode="auto">
              <a:xfrm>
                <a:off x="2734" y="1823"/>
                <a:ext cx="3" cy="5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57" name="Rectangle 2585"/>
              <p:cNvSpPr>
                <a:spLocks noChangeArrowheads="1"/>
              </p:cNvSpPr>
              <p:nvPr/>
            </p:nvSpPr>
            <p:spPr bwMode="auto">
              <a:xfrm>
                <a:off x="2737" y="1823"/>
                <a:ext cx="4" cy="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58" name="Rectangle 2586"/>
              <p:cNvSpPr>
                <a:spLocks noChangeArrowheads="1"/>
              </p:cNvSpPr>
              <p:nvPr/>
            </p:nvSpPr>
            <p:spPr bwMode="auto">
              <a:xfrm>
                <a:off x="2741" y="1823"/>
                <a:ext cx="3" cy="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59" name="Rectangle 2587"/>
              <p:cNvSpPr>
                <a:spLocks noChangeArrowheads="1"/>
              </p:cNvSpPr>
              <p:nvPr/>
            </p:nvSpPr>
            <p:spPr bwMode="auto">
              <a:xfrm>
                <a:off x="2744" y="1823"/>
                <a:ext cx="4" cy="5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60" name="Rectangle 2588"/>
              <p:cNvSpPr>
                <a:spLocks noChangeArrowheads="1"/>
              </p:cNvSpPr>
              <p:nvPr/>
            </p:nvSpPr>
            <p:spPr bwMode="auto">
              <a:xfrm>
                <a:off x="2748" y="1823"/>
                <a:ext cx="3" cy="5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61" name="Rectangle 2589"/>
              <p:cNvSpPr>
                <a:spLocks noChangeArrowheads="1"/>
              </p:cNvSpPr>
              <p:nvPr/>
            </p:nvSpPr>
            <p:spPr bwMode="auto">
              <a:xfrm>
                <a:off x="2751" y="1823"/>
                <a:ext cx="3" cy="5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62" name="Rectangle 2590"/>
              <p:cNvSpPr>
                <a:spLocks noChangeArrowheads="1"/>
              </p:cNvSpPr>
              <p:nvPr/>
            </p:nvSpPr>
            <p:spPr bwMode="auto">
              <a:xfrm>
                <a:off x="2754" y="1823"/>
                <a:ext cx="3" cy="5"/>
              </a:xfrm>
              <a:prstGeom prst="rect">
                <a:avLst/>
              </a:pr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63" name="Rectangle 2591"/>
              <p:cNvSpPr>
                <a:spLocks noChangeArrowheads="1"/>
              </p:cNvSpPr>
              <p:nvPr/>
            </p:nvSpPr>
            <p:spPr bwMode="auto">
              <a:xfrm>
                <a:off x="2757" y="1823"/>
                <a:ext cx="4" cy="5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64" name="Rectangle 2592"/>
              <p:cNvSpPr>
                <a:spLocks noChangeArrowheads="1"/>
              </p:cNvSpPr>
              <p:nvPr/>
            </p:nvSpPr>
            <p:spPr bwMode="auto">
              <a:xfrm>
                <a:off x="2761" y="1823"/>
                <a:ext cx="3" cy="5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65" name="Rectangle 2593"/>
              <p:cNvSpPr>
                <a:spLocks noChangeArrowheads="1"/>
              </p:cNvSpPr>
              <p:nvPr/>
            </p:nvSpPr>
            <p:spPr bwMode="auto">
              <a:xfrm>
                <a:off x="2764" y="1823"/>
                <a:ext cx="4" cy="5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66" name="Rectangle 2594"/>
              <p:cNvSpPr>
                <a:spLocks noChangeArrowheads="1"/>
              </p:cNvSpPr>
              <p:nvPr/>
            </p:nvSpPr>
            <p:spPr bwMode="auto">
              <a:xfrm>
                <a:off x="2768" y="1823"/>
                <a:ext cx="3" cy="5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67" name="Rectangle 2595"/>
              <p:cNvSpPr>
                <a:spLocks noChangeArrowheads="1"/>
              </p:cNvSpPr>
              <p:nvPr/>
            </p:nvSpPr>
            <p:spPr bwMode="auto">
              <a:xfrm>
                <a:off x="2771" y="1823"/>
                <a:ext cx="4" cy="5"/>
              </a:xfrm>
              <a:prstGeom prst="rect">
                <a:avLst/>
              </a:pr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68" name="Rectangle 2596"/>
              <p:cNvSpPr>
                <a:spLocks noChangeArrowheads="1"/>
              </p:cNvSpPr>
              <p:nvPr/>
            </p:nvSpPr>
            <p:spPr bwMode="auto">
              <a:xfrm>
                <a:off x="2775" y="1823"/>
                <a:ext cx="2" cy="5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69" name="Rectangle 2597"/>
              <p:cNvSpPr>
                <a:spLocks noChangeArrowheads="1"/>
              </p:cNvSpPr>
              <p:nvPr/>
            </p:nvSpPr>
            <p:spPr bwMode="auto">
              <a:xfrm>
                <a:off x="2777" y="1823"/>
                <a:ext cx="4" cy="5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970" name="Rectangle 2598"/>
              <p:cNvSpPr>
                <a:spLocks noChangeArrowheads="1"/>
              </p:cNvSpPr>
              <p:nvPr/>
            </p:nvSpPr>
            <p:spPr bwMode="auto">
              <a:xfrm>
                <a:off x="2781" y="1823"/>
                <a:ext cx="3" cy="5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13770" name="Rectangle 2599"/>
            <p:cNvSpPr>
              <a:spLocks noChangeArrowheads="1"/>
            </p:cNvSpPr>
            <p:nvPr/>
          </p:nvSpPr>
          <p:spPr bwMode="auto">
            <a:xfrm>
              <a:off x="2592" y="1656"/>
              <a:ext cx="28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10309" name="Group 2600"/>
          <p:cNvGrpSpPr>
            <a:grpSpLocks/>
          </p:cNvGrpSpPr>
          <p:nvPr/>
        </p:nvGrpSpPr>
        <p:grpSpPr bwMode="auto">
          <a:xfrm>
            <a:off x="2339975" y="2852738"/>
            <a:ext cx="304800" cy="228600"/>
            <a:chOff x="2520" y="1584"/>
            <a:chExt cx="436" cy="268"/>
          </a:xfrm>
        </p:grpSpPr>
        <p:grpSp>
          <p:nvGrpSpPr>
            <p:cNvPr id="13163" name="Group 2601"/>
            <p:cNvGrpSpPr>
              <a:grpSpLocks/>
            </p:cNvGrpSpPr>
            <p:nvPr/>
          </p:nvGrpSpPr>
          <p:grpSpPr bwMode="auto">
            <a:xfrm>
              <a:off x="2520" y="1610"/>
              <a:ext cx="436" cy="242"/>
              <a:chOff x="2520" y="1610"/>
              <a:chExt cx="436" cy="242"/>
            </a:xfrm>
          </p:grpSpPr>
          <p:sp>
            <p:nvSpPr>
              <p:cNvPr id="13567" name="Freeform 2602"/>
              <p:cNvSpPr>
                <a:spLocks/>
              </p:cNvSpPr>
              <p:nvPr/>
            </p:nvSpPr>
            <p:spPr bwMode="auto">
              <a:xfrm>
                <a:off x="2522" y="1822"/>
                <a:ext cx="4" cy="9"/>
              </a:xfrm>
              <a:custGeom>
                <a:avLst/>
                <a:gdLst>
                  <a:gd name="T0" fmla="*/ 1 w 8"/>
                  <a:gd name="T1" fmla="*/ 0 h 17"/>
                  <a:gd name="T2" fmla="*/ 1 w 8"/>
                  <a:gd name="T3" fmla="*/ 0 h 17"/>
                  <a:gd name="T4" fmla="*/ 1 w 8"/>
                  <a:gd name="T5" fmla="*/ 1 h 17"/>
                  <a:gd name="T6" fmla="*/ 1 w 8"/>
                  <a:gd name="T7" fmla="*/ 1 h 17"/>
                  <a:gd name="T8" fmla="*/ 1 w 8"/>
                  <a:gd name="T9" fmla="*/ 1 h 17"/>
                  <a:gd name="T10" fmla="*/ 1 w 8"/>
                  <a:gd name="T11" fmla="*/ 1 h 17"/>
                  <a:gd name="T12" fmla="*/ 1 w 8"/>
                  <a:gd name="T13" fmla="*/ 1 h 17"/>
                  <a:gd name="T14" fmla="*/ 0 w 8"/>
                  <a:gd name="T15" fmla="*/ 1 h 17"/>
                  <a:gd name="T16" fmla="*/ 0 w 8"/>
                  <a:gd name="T17" fmla="*/ 1 h 17"/>
                  <a:gd name="T18" fmla="*/ 0 w 8"/>
                  <a:gd name="T19" fmla="*/ 2 h 17"/>
                  <a:gd name="T20" fmla="*/ 1 w 8"/>
                  <a:gd name="T21" fmla="*/ 2 h 17"/>
                  <a:gd name="T22" fmla="*/ 1 w 8"/>
                  <a:gd name="T23" fmla="*/ 2 h 17"/>
                  <a:gd name="T24" fmla="*/ 1 w 8"/>
                  <a:gd name="T25" fmla="*/ 2 h 17"/>
                  <a:gd name="T26" fmla="*/ 1 w 8"/>
                  <a:gd name="T27" fmla="*/ 2 h 17"/>
                  <a:gd name="T28" fmla="*/ 1 w 8"/>
                  <a:gd name="T29" fmla="*/ 2 h 17"/>
                  <a:gd name="T30" fmla="*/ 1 w 8"/>
                  <a:gd name="T31" fmla="*/ 2 h 17"/>
                  <a:gd name="T32" fmla="*/ 1 w 8"/>
                  <a:gd name="T33" fmla="*/ 3 h 17"/>
                  <a:gd name="T34" fmla="*/ 1 w 8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" h="17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4" y="15"/>
                    </a:lnTo>
                    <a:lnTo>
                      <a:pt x="6" y="15"/>
                    </a:lnTo>
                    <a:lnTo>
                      <a:pt x="8" y="1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68" name="Freeform 2603"/>
              <p:cNvSpPr>
                <a:spLocks/>
              </p:cNvSpPr>
              <p:nvPr/>
            </p:nvSpPr>
            <p:spPr bwMode="auto">
              <a:xfrm>
                <a:off x="2526" y="1820"/>
                <a:ext cx="3" cy="12"/>
              </a:xfrm>
              <a:custGeom>
                <a:avLst/>
                <a:gdLst>
                  <a:gd name="T0" fmla="*/ 0 w 6"/>
                  <a:gd name="T1" fmla="*/ 1 h 23"/>
                  <a:gd name="T2" fmla="*/ 0 w 6"/>
                  <a:gd name="T3" fmla="*/ 1 h 23"/>
                  <a:gd name="T4" fmla="*/ 1 w 6"/>
                  <a:gd name="T5" fmla="*/ 1 h 23"/>
                  <a:gd name="T6" fmla="*/ 1 w 6"/>
                  <a:gd name="T7" fmla="*/ 1 h 23"/>
                  <a:gd name="T8" fmla="*/ 1 w 6"/>
                  <a:gd name="T9" fmla="*/ 1 h 23"/>
                  <a:gd name="T10" fmla="*/ 1 w 6"/>
                  <a:gd name="T11" fmla="*/ 1 h 23"/>
                  <a:gd name="T12" fmla="*/ 1 w 6"/>
                  <a:gd name="T13" fmla="*/ 0 h 23"/>
                  <a:gd name="T14" fmla="*/ 1 w 6"/>
                  <a:gd name="T15" fmla="*/ 0 h 23"/>
                  <a:gd name="T16" fmla="*/ 1 w 6"/>
                  <a:gd name="T17" fmla="*/ 0 h 23"/>
                  <a:gd name="T18" fmla="*/ 1 w 6"/>
                  <a:gd name="T19" fmla="*/ 3 h 23"/>
                  <a:gd name="T20" fmla="*/ 1 w 6"/>
                  <a:gd name="T21" fmla="*/ 3 h 23"/>
                  <a:gd name="T22" fmla="*/ 1 w 6"/>
                  <a:gd name="T23" fmla="*/ 3 h 23"/>
                  <a:gd name="T24" fmla="*/ 1 w 6"/>
                  <a:gd name="T25" fmla="*/ 3 h 23"/>
                  <a:gd name="T26" fmla="*/ 1 w 6"/>
                  <a:gd name="T27" fmla="*/ 3 h 23"/>
                  <a:gd name="T28" fmla="*/ 1 w 6"/>
                  <a:gd name="T29" fmla="*/ 3 h 23"/>
                  <a:gd name="T30" fmla="*/ 1 w 6"/>
                  <a:gd name="T31" fmla="*/ 3 h 23"/>
                  <a:gd name="T32" fmla="*/ 0 w 6"/>
                  <a:gd name="T33" fmla="*/ 3 h 23"/>
                  <a:gd name="T34" fmla="*/ 0 w 6"/>
                  <a:gd name="T35" fmla="*/ 3 h 23"/>
                  <a:gd name="T36" fmla="*/ 0 w 6"/>
                  <a:gd name="T37" fmla="*/ 1 h 2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23">
                    <a:moveTo>
                      <a:pt x="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23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69" name="Freeform 2604"/>
              <p:cNvSpPr>
                <a:spLocks/>
              </p:cNvSpPr>
              <p:nvPr/>
            </p:nvSpPr>
            <p:spPr bwMode="auto">
              <a:xfrm>
                <a:off x="2529" y="1819"/>
                <a:ext cx="4" cy="15"/>
              </a:xfrm>
              <a:custGeom>
                <a:avLst/>
                <a:gdLst>
                  <a:gd name="T0" fmla="*/ 0 w 7"/>
                  <a:gd name="T1" fmla="*/ 1 h 29"/>
                  <a:gd name="T2" fmla="*/ 1 w 7"/>
                  <a:gd name="T3" fmla="*/ 1 h 29"/>
                  <a:gd name="T4" fmla="*/ 1 w 7"/>
                  <a:gd name="T5" fmla="*/ 1 h 29"/>
                  <a:gd name="T6" fmla="*/ 1 w 7"/>
                  <a:gd name="T7" fmla="*/ 0 h 29"/>
                  <a:gd name="T8" fmla="*/ 1 w 7"/>
                  <a:gd name="T9" fmla="*/ 0 h 29"/>
                  <a:gd name="T10" fmla="*/ 1 w 7"/>
                  <a:gd name="T11" fmla="*/ 0 h 29"/>
                  <a:gd name="T12" fmla="*/ 1 w 7"/>
                  <a:gd name="T13" fmla="*/ 0 h 29"/>
                  <a:gd name="T14" fmla="*/ 1 w 7"/>
                  <a:gd name="T15" fmla="*/ 0 h 29"/>
                  <a:gd name="T16" fmla="*/ 1 w 7"/>
                  <a:gd name="T17" fmla="*/ 0 h 29"/>
                  <a:gd name="T18" fmla="*/ 1 w 7"/>
                  <a:gd name="T19" fmla="*/ 4 h 29"/>
                  <a:gd name="T20" fmla="*/ 1 w 7"/>
                  <a:gd name="T21" fmla="*/ 4 h 29"/>
                  <a:gd name="T22" fmla="*/ 1 w 7"/>
                  <a:gd name="T23" fmla="*/ 4 h 29"/>
                  <a:gd name="T24" fmla="*/ 1 w 7"/>
                  <a:gd name="T25" fmla="*/ 4 h 29"/>
                  <a:gd name="T26" fmla="*/ 1 w 7"/>
                  <a:gd name="T27" fmla="*/ 4 h 29"/>
                  <a:gd name="T28" fmla="*/ 1 w 7"/>
                  <a:gd name="T29" fmla="*/ 4 h 29"/>
                  <a:gd name="T30" fmla="*/ 1 w 7"/>
                  <a:gd name="T31" fmla="*/ 4 h 29"/>
                  <a:gd name="T32" fmla="*/ 1 w 7"/>
                  <a:gd name="T33" fmla="*/ 4 h 29"/>
                  <a:gd name="T34" fmla="*/ 0 w 7"/>
                  <a:gd name="T35" fmla="*/ 4 h 29"/>
                  <a:gd name="T36" fmla="*/ 0 w 7"/>
                  <a:gd name="T37" fmla="*/ 1 h 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29">
                    <a:moveTo>
                      <a:pt x="0" y="2"/>
                    </a:moveTo>
                    <a:lnTo>
                      <a:pt x="2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9"/>
                    </a:lnTo>
                    <a:lnTo>
                      <a:pt x="5" y="29"/>
                    </a:lnTo>
                    <a:lnTo>
                      <a:pt x="3" y="27"/>
                    </a:lnTo>
                    <a:lnTo>
                      <a:pt x="2" y="27"/>
                    </a:lnTo>
                    <a:lnTo>
                      <a:pt x="0" y="2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70" name="Freeform 2605"/>
              <p:cNvSpPr>
                <a:spLocks/>
              </p:cNvSpPr>
              <p:nvPr/>
            </p:nvSpPr>
            <p:spPr bwMode="auto">
              <a:xfrm>
                <a:off x="2533" y="1817"/>
                <a:ext cx="3" cy="18"/>
              </a:xfrm>
              <a:custGeom>
                <a:avLst/>
                <a:gdLst>
                  <a:gd name="T0" fmla="*/ 0 w 6"/>
                  <a:gd name="T1" fmla="*/ 1 h 34"/>
                  <a:gd name="T2" fmla="*/ 1 w 6"/>
                  <a:gd name="T3" fmla="*/ 1 h 34"/>
                  <a:gd name="T4" fmla="*/ 1 w 6"/>
                  <a:gd name="T5" fmla="*/ 1 h 34"/>
                  <a:gd name="T6" fmla="*/ 1 w 6"/>
                  <a:gd name="T7" fmla="*/ 1 h 34"/>
                  <a:gd name="T8" fmla="*/ 1 w 6"/>
                  <a:gd name="T9" fmla="*/ 0 h 34"/>
                  <a:gd name="T10" fmla="*/ 1 w 6"/>
                  <a:gd name="T11" fmla="*/ 5 h 34"/>
                  <a:gd name="T12" fmla="*/ 1 w 6"/>
                  <a:gd name="T13" fmla="*/ 5 h 34"/>
                  <a:gd name="T14" fmla="*/ 1 w 6"/>
                  <a:gd name="T15" fmla="*/ 5 h 34"/>
                  <a:gd name="T16" fmla="*/ 1 w 6"/>
                  <a:gd name="T17" fmla="*/ 5 h 34"/>
                  <a:gd name="T18" fmla="*/ 0 w 6"/>
                  <a:gd name="T19" fmla="*/ 5 h 34"/>
                  <a:gd name="T20" fmla="*/ 0 w 6"/>
                  <a:gd name="T21" fmla="*/ 1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34">
                    <a:moveTo>
                      <a:pt x="0" y="1"/>
                    </a:moveTo>
                    <a:lnTo>
                      <a:pt x="2" y="1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6" y="34"/>
                    </a:lnTo>
                    <a:lnTo>
                      <a:pt x="4" y="34"/>
                    </a:lnTo>
                    <a:lnTo>
                      <a:pt x="4" y="32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71" name="Freeform 2606"/>
              <p:cNvSpPr>
                <a:spLocks/>
              </p:cNvSpPr>
              <p:nvPr/>
            </p:nvSpPr>
            <p:spPr bwMode="auto">
              <a:xfrm>
                <a:off x="2536" y="1816"/>
                <a:ext cx="3" cy="19"/>
              </a:xfrm>
              <a:custGeom>
                <a:avLst/>
                <a:gdLst>
                  <a:gd name="T0" fmla="*/ 0 w 8"/>
                  <a:gd name="T1" fmla="*/ 1 h 38"/>
                  <a:gd name="T2" fmla="*/ 0 w 8"/>
                  <a:gd name="T3" fmla="*/ 1 h 38"/>
                  <a:gd name="T4" fmla="*/ 0 w 8"/>
                  <a:gd name="T5" fmla="*/ 1 h 38"/>
                  <a:gd name="T6" fmla="*/ 0 w 8"/>
                  <a:gd name="T7" fmla="*/ 1 h 38"/>
                  <a:gd name="T8" fmla="*/ 0 w 8"/>
                  <a:gd name="T9" fmla="*/ 1 h 38"/>
                  <a:gd name="T10" fmla="*/ 0 w 8"/>
                  <a:gd name="T11" fmla="*/ 1 h 38"/>
                  <a:gd name="T12" fmla="*/ 0 w 8"/>
                  <a:gd name="T13" fmla="*/ 0 h 38"/>
                  <a:gd name="T14" fmla="*/ 0 w 8"/>
                  <a:gd name="T15" fmla="*/ 0 h 38"/>
                  <a:gd name="T16" fmla="*/ 0 w 8"/>
                  <a:gd name="T17" fmla="*/ 0 h 38"/>
                  <a:gd name="T18" fmla="*/ 0 w 8"/>
                  <a:gd name="T19" fmla="*/ 5 h 38"/>
                  <a:gd name="T20" fmla="*/ 0 w 8"/>
                  <a:gd name="T21" fmla="*/ 5 h 38"/>
                  <a:gd name="T22" fmla="*/ 0 w 8"/>
                  <a:gd name="T23" fmla="*/ 5 h 38"/>
                  <a:gd name="T24" fmla="*/ 0 w 8"/>
                  <a:gd name="T25" fmla="*/ 5 h 38"/>
                  <a:gd name="T26" fmla="*/ 0 w 8"/>
                  <a:gd name="T27" fmla="*/ 5 h 38"/>
                  <a:gd name="T28" fmla="*/ 0 w 8"/>
                  <a:gd name="T29" fmla="*/ 5 h 38"/>
                  <a:gd name="T30" fmla="*/ 0 w 8"/>
                  <a:gd name="T31" fmla="*/ 5 h 38"/>
                  <a:gd name="T32" fmla="*/ 0 w 8"/>
                  <a:gd name="T33" fmla="*/ 5 h 38"/>
                  <a:gd name="T34" fmla="*/ 0 w 8"/>
                  <a:gd name="T35" fmla="*/ 5 h 38"/>
                  <a:gd name="T36" fmla="*/ 0 w 8"/>
                  <a:gd name="T37" fmla="*/ 1 h 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38">
                    <a:moveTo>
                      <a:pt x="0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38"/>
                    </a:lnTo>
                    <a:lnTo>
                      <a:pt x="6" y="38"/>
                    </a:lnTo>
                    <a:lnTo>
                      <a:pt x="4" y="38"/>
                    </a:lnTo>
                    <a:lnTo>
                      <a:pt x="4" y="36"/>
                    </a:lnTo>
                    <a:lnTo>
                      <a:pt x="2" y="36"/>
                    </a:lnTo>
                    <a:lnTo>
                      <a:pt x="0" y="3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72" name="Freeform 2607"/>
              <p:cNvSpPr>
                <a:spLocks/>
              </p:cNvSpPr>
              <p:nvPr/>
            </p:nvSpPr>
            <p:spPr bwMode="auto">
              <a:xfrm>
                <a:off x="2539" y="1815"/>
                <a:ext cx="3" cy="21"/>
              </a:xfrm>
              <a:custGeom>
                <a:avLst/>
                <a:gdLst>
                  <a:gd name="T0" fmla="*/ 0 w 6"/>
                  <a:gd name="T1" fmla="*/ 1 h 42"/>
                  <a:gd name="T2" fmla="*/ 1 w 6"/>
                  <a:gd name="T3" fmla="*/ 1 h 42"/>
                  <a:gd name="T4" fmla="*/ 1 w 6"/>
                  <a:gd name="T5" fmla="*/ 1 h 42"/>
                  <a:gd name="T6" fmla="*/ 1 w 6"/>
                  <a:gd name="T7" fmla="*/ 1 h 42"/>
                  <a:gd name="T8" fmla="*/ 1 w 6"/>
                  <a:gd name="T9" fmla="*/ 0 h 42"/>
                  <a:gd name="T10" fmla="*/ 1 w 6"/>
                  <a:gd name="T11" fmla="*/ 6 h 42"/>
                  <a:gd name="T12" fmla="*/ 1 w 6"/>
                  <a:gd name="T13" fmla="*/ 6 h 42"/>
                  <a:gd name="T14" fmla="*/ 1 w 6"/>
                  <a:gd name="T15" fmla="*/ 5 h 42"/>
                  <a:gd name="T16" fmla="*/ 1 w 6"/>
                  <a:gd name="T17" fmla="*/ 5 h 42"/>
                  <a:gd name="T18" fmla="*/ 0 w 6"/>
                  <a:gd name="T19" fmla="*/ 5 h 42"/>
                  <a:gd name="T20" fmla="*/ 0 w 6"/>
                  <a:gd name="T21" fmla="*/ 1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42">
                    <a:moveTo>
                      <a:pt x="0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42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73" name="Freeform 2608"/>
              <p:cNvSpPr>
                <a:spLocks/>
              </p:cNvSpPr>
              <p:nvPr/>
            </p:nvSpPr>
            <p:spPr bwMode="auto">
              <a:xfrm>
                <a:off x="2542" y="1814"/>
                <a:ext cx="4" cy="23"/>
              </a:xfrm>
              <a:custGeom>
                <a:avLst/>
                <a:gdLst>
                  <a:gd name="T0" fmla="*/ 0 w 7"/>
                  <a:gd name="T1" fmla="*/ 1 h 46"/>
                  <a:gd name="T2" fmla="*/ 1 w 7"/>
                  <a:gd name="T3" fmla="*/ 1 h 46"/>
                  <a:gd name="T4" fmla="*/ 1 w 7"/>
                  <a:gd name="T5" fmla="*/ 1 h 46"/>
                  <a:gd name="T6" fmla="*/ 1 w 7"/>
                  <a:gd name="T7" fmla="*/ 1 h 46"/>
                  <a:gd name="T8" fmla="*/ 1 w 7"/>
                  <a:gd name="T9" fmla="*/ 0 h 46"/>
                  <a:gd name="T10" fmla="*/ 1 w 7"/>
                  <a:gd name="T11" fmla="*/ 6 h 46"/>
                  <a:gd name="T12" fmla="*/ 1 w 7"/>
                  <a:gd name="T13" fmla="*/ 6 h 46"/>
                  <a:gd name="T14" fmla="*/ 1 w 7"/>
                  <a:gd name="T15" fmla="*/ 6 h 46"/>
                  <a:gd name="T16" fmla="*/ 1 w 7"/>
                  <a:gd name="T17" fmla="*/ 6 h 46"/>
                  <a:gd name="T18" fmla="*/ 0 w 7"/>
                  <a:gd name="T19" fmla="*/ 6 h 46"/>
                  <a:gd name="T20" fmla="*/ 0 w 7"/>
                  <a:gd name="T21" fmla="*/ 1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46">
                    <a:moveTo>
                      <a:pt x="0" y="2"/>
                    </a:moveTo>
                    <a:lnTo>
                      <a:pt x="1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7" y="46"/>
                    </a:lnTo>
                    <a:lnTo>
                      <a:pt x="5" y="46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74" name="Freeform 2609"/>
              <p:cNvSpPr>
                <a:spLocks/>
              </p:cNvSpPr>
              <p:nvPr/>
            </p:nvSpPr>
            <p:spPr bwMode="auto">
              <a:xfrm>
                <a:off x="2546" y="1814"/>
                <a:ext cx="3" cy="24"/>
              </a:xfrm>
              <a:custGeom>
                <a:avLst/>
                <a:gdLst>
                  <a:gd name="T0" fmla="*/ 0 w 6"/>
                  <a:gd name="T1" fmla="*/ 0 h 48"/>
                  <a:gd name="T2" fmla="*/ 0 w 6"/>
                  <a:gd name="T3" fmla="*/ 0 h 48"/>
                  <a:gd name="T4" fmla="*/ 1 w 6"/>
                  <a:gd name="T5" fmla="*/ 0 h 48"/>
                  <a:gd name="T6" fmla="*/ 1 w 6"/>
                  <a:gd name="T7" fmla="*/ 0 h 48"/>
                  <a:gd name="T8" fmla="*/ 1 w 6"/>
                  <a:gd name="T9" fmla="*/ 0 h 48"/>
                  <a:gd name="T10" fmla="*/ 1 w 6"/>
                  <a:gd name="T11" fmla="*/ 0 h 48"/>
                  <a:gd name="T12" fmla="*/ 1 w 6"/>
                  <a:gd name="T13" fmla="*/ 0 h 48"/>
                  <a:gd name="T14" fmla="*/ 1 w 6"/>
                  <a:gd name="T15" fmla="*/ 0 h 48"/>
                  <a:gd name="T16" fmla="*/ 1 w 6"/>
                  <a:gd name="T17" fmla="*/ 0 h 48"/>
                  <a:gd name="T18" fmla="*/ 1 w 6"/>
                  <a:gd name="T19" fmla="*/ 6 h 48"/>
                  <a:gd name="T20" fmla="*/ 1 w 6"/>
                  <a:gd name="T21" fmla="*/ 6 h 48"/>
                  <a:gd name="T22" fmla="*/ 1 w 6"/>
                  <a:gd name="T23" fmla="*/ 6 h 48"/>
                  <a:gd name="T24" fmla="*/ 1 w 6"/>
                  <a:gd name="T25" fmla="*/ 6 h 48"/>
                  <a:gd name="T26" fmla="*/ 1 w 6"/>
                  <a:gd name="T27" fmla="*/ 6 h 48"/>
                  <a:gd name="T28" fmla="*/ 1 w 6"/>
                  <a:gd name="T29" fmla="*/ 6 h 48"/>
                  <a:gd name="T30" fmla="*/ 1 w 6"/>
                  <a:gd name="T31" fmla="*/ 6 h 48"/>
                  <a:gd name="T32" fmla="*/ 0 w 6"/>
                  <a:gd name="T33" fmla="*/ 6 h 48"/>
                  <a:gd name="T34" fmla="*/ 0 w 6"/>
                  <a:gd name="T35" fmla="*/ 6 h 48"/>
                  <a:gd name="T36" fmla="*/ 0 w 6"/>
                  <a:gd name="T37" fmla="*/ 0 h 4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4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48"/>
                    </a:lnTo>
                    <a:lnTo>
                      <a:pt x="6" y="46"/>
                    </a:lnTo>
                    <a:lnTo>
                      <a:pt x="4" y="46"/>
                    </a:lnTo>
                    <a:lnTo>
                      <a:pt x="2" y="46"/>
                    </a:lnTo>
                    <a:lnTo>
                      <a:pt x="0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75" name="Freeform 2610"/>
              <p:cNvSpPr>
                <a:spLocks/>
              </p:cNvSpPr>
              <p:nvPr/>
            </p:nvSpPr>
            <p:spPr bwMode="auto">
              <a:xfrm>
                <a:off x="2549" y="1813"/>
                <a:ext cx="4" cy="25"/>
              </a:xfrm>
              <a:custGeom>
                <a:avLst/>
                <a:gdLst>
                  <a:gd name="T0" fmla="*/ 0 w 8"/>
                  <a:gd name="T1" fmla="*/ 1 h 50"/>
                  <a:gd name="T2" fmla="*/ 1 w 8"/>
                  <a:gd name="T3" fmla="*/ 1 h 50"/>
                  <a:gd name="T4" fmla="*/ 1 w 8"/>
                  <a:gd name="T5" fmla="*/ 0 h 50"/>
                  <a:gd name="T6" fmla="*/ 1 w 8"/>
                  <a:gd name="T7" fmla="*/ 0 h 50"/>
                  <a:gd name="T8" fmla="*/ 1 w 8"/>
                  <a:gd name="T9" fmla="*/ 0 h 50"/>
                  <a:gd name="T10" fmla="*/ 1 w 8"/>
                  <a:gd name="T11" fmla="*/ 7 h 50"/>
                  <a:gd name="T12" fmla="*/ 1 w 8"/>
                  <a:gd name="T13" fmla="*/ 7 h 50"/>
                  <a:gd name="T14" fmla="*/ 1 w 8"/>
                  <a:gd name="T15" fmla="*/ 7 h 50"/>
                  <a:gd name="T16" fmla="*/ 1 w 8"/>
                  <a:gd name="T17" fmla="*/ 7 h 50"/>
                  <a:gd name="T18" fmla="*/ 0 w 8"/>
                  <a:gd name="T19" fmla="*/ 7 h 50"/>
                  <a:gd name="T20" fmla="*/ 0 w 8"/>
                  <a:gd name="T21" fmla="*/ 1 h 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50">
                    <a:moveTo>
                      <a:pt x="0" y="2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50"/>
                    </a:lnTo>
                    <a:lnTo>
                      <a:pt x="6" y="50"/>
                    </a:lnTo>
                    <a:lnTo>
                      <a:pt x="4" y="50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76" name="Freeform 2611"/>
              <p:cNvSpPr>
                <a:spLocks/>
              </p:cNvSpPr>
              <p:nvPr/>
            </p:nvSpPr>
            <p:spPr bwMode="auto">
              <a:xfrm>
                <a:off x="2553" y="1812"/>
                <a:ext cx="3" cy="27"/>
              </a:xfrm>
              <a:custGeom>
                <a:avLst/>
                <a:gdLst>
                  <a:gd name="T0" fmla="*/ 0 w 5"/>
                  <a:gd name="T1" fmla="*/ 1 h 54"/>
                  <a:gd name="T2" fmla="*/ 1 w 5"/>
                  <a:gd name="T3" fmla="*/ 1 h 54"/>
                  <a:gd name="T4" fmla="*/ 1 w 5"/>
                  <a:gd name="T5" fmla="*/ 1 h 54"/>
                  <a:gd name="T6" fmla="*/ 1 w 5"/>
                  <a:gd name="T7" fmla="*/ 0 h 54"/>
                  <a:gd name="T8" fmla="*/ 1 w 5"/>
                  <a:gd name="T9" fmla="*/ 0 h 54"/>
                  <a:gd name="T10" fmla="*/ 1 w 5"/>
                  <a:gd name="T11" fmla="*/ 7 h 54"/>
                  <a:gd name="T12" fmla="*/ 1 w 5"/>
                  <a:gd name="T13" fmla="*/ 7 h 54"/>
                  <a:gd name="T14" fmla="*/ 1 w 5"/>
                  <a:gd name="T15" fmla="*/ 7 h 54"/>
                  <a:gd name="T16" fmla="*/ 1 w 5"/>
                  <a:gd name="T17" fmla="*/ 7 h 54"/>
                  <a:gd name="T18" fmla="*/ 0 w 5"/>
                  <a:gd name="T19" fmla="*/ 7 h 54"/>
                  <a:gd name="T20" fmla="*/ 0 w 5"/>
                  <a:gd name="T21" fmla="*/ 1 h 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54">
                    <a:moveTo>
                      <a:pt x="0" y="2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5" y="54"/>
                    </a:lnTo>
                    <a:lnTo>
                      <a:pt x="3" y="54"/>
                    </a:lnTo>
                    <a:lnTo>
                      <a:pt x="2" y="52"/>
                    </a:lnTo>
                    <a:lnTo>
                      <a:pt x="0" y="5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77" name="Freeform 2612"/>
              <p:cNvSpPr>
                <a:spLocks/>
              </p:cNvSpPr>
              <p:nvPr/>
            </p:nvSpPr>
            <p:spPr bwMode="auto">
              <a:xfrm>
                <a:off x="2556" y="1811"/>
                <a:ext cx="4" cy="29"/>
              </a:xfrm>
              <a:custGeom>
                <a:avLst/>
                <a:gdLst>
                  <a:gd name="T0" fmla="*/ 0 w 8"/>
                  <a:gd name="T1" fmla="*/ 1 h 58"/>
                  <a:gd name="T2" fmla="*/ 1 w 8"/>
                  <a:gd name="T3" fmla="*/ 1 h 58"/>
                  <a:gd name="T4" fmla="*/ 1 w 8"/>
                  <a:gd name="T5" fmla="*/ 1 h 58"/>
                  <a:gd name="T6" fmla="*/ 1 w 8"/>
                  <a:gd name="T7" fmla="*/ 1 h 58"/>
                  <a:gd name="T8" fmla="*/ 1 w 8"/>
                  <a:gd name="T9" fmla="*/ 1 h 58"/>
                  <a:gd name="T10" fmla="*/ 1 w 8"/>
                  <a:gd name="T11" fmla="*/ 1 h 58"/>
                  <a:gd name="T12" fmla="*/ 1 w 8"/>
                  <a:gd name="T13" fmla="*/ 1 h 58"/>
                  <a:gd name="T14" fmla="*/ 1 w 8"/>
                  <a:gd name="T15" fmla="*/ 1 h 58"/>
                  <a:gd name="T16" fmla="*/ 1 w 8"/>
                  <a:gd name="T17" fmla="*/ 0 h 58"/>
                  <a:gd name="T18" fmla="*/ 1 w 8"/>
                  <a:gd name="T19" fmla="*/ 8 h 58"/>
                  <a:gd name="T20" fmla="*/ 1 w 8"/>
                  <a:gd name="T21" fmla="*/ 8 h 58"/>
                  <a:gd name="T22" fmla="*/ 1 w 8"/>
                  <a:gd name="T23" fmla="*/ 8 h 58"/>
                  <a:gd name="T24" fmla="*/ 1 w 8"/>
                  <a:gd name="T25" fmla="*/ 7 h 58"/>
                  <a:gd name="T26" fmla="*/ 1 w 8"/>
                  <a:gd name="T27" fmla="*/ 7 h 58"/>
                  <a:gd name="T28" fmla="*/ 1 w 8"/>
                  <a:gd name="T29" fmla="*/ 7 h 58"/>
                  <a:gd name="T30" fmla="*/ 1 w 8"/>
                  <a:gd name="T31" fmla="*/ 7 h 58"/>
                  <a:gd name="T32" fmla="*/ 1 w 8"/>
                  <a:gd name="T33" fmla="*/ 7 h 58"/>
                  <a:gd name="T34" fmla="*/ 0 w 8"/>
                  <a:gd name="T35" fmla="*/ 7 h 58"/>
                  <a:gd name="T36" fmla="*/ 0 w 8"/>
                  <a:gd name="T37" fmla="*/ 1 h 5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58">
                    <a:moveTo>
                      <a:pt x="0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58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78" name="Freeform 2613"/>
              <p:cNvSpPr>
                <a:spLocks/>
              </p:cNvSpPr>
              <p:nvPr/>
            </p:nvSpPr>
            <p:spPr bwMode="auto">
              <a:xfrm>
                <a:off x="2560" y="1811"/>
                <a:ext cx="3" cy="29"/>
              </a:xfrm>
              <a:custGeom>
                <a:avLst/>
                <a:gdLst>
                  <a:gd name="T0" fmla="*/ 0 w 8"/>
                  <a:gd name="T1" fmla="*/ 1 h 58"/>
                  <a:gd name="T2" fmla="*/ 0 w 8"/>
                  <a:gd name="T3" fmla="*/ 0 h 58"/>
                  <a:gd name="T4" fmla="*/ 0 w 8"/>
                  <a:gd name="T5" fmla="*/ 0 h 58"/>
                  <a:gd name="T6" fmla="*/ 0 w 8"/>
                  <a:gd name="T7" fmla="*/ 0 h 58"/>
                  <a:gd name="T8" fmla="*/ 0 w 8"/>
                  <a:gd name="T9" fmla="*/ 0 h 58"/>
                  <a:gd name="T10" fmla="*/ 0 w 8"/>
                  <a:gd name="T11" fmla="*/ 8 h 58"/>
                  <a:gd name="T12" fmla="*/ 0 w 8"/>
                  <a:gd name="T13" fmla="*/ 8 h 58"/>
                  <a:gd name="T14" fmla="*/ 0 w 8"/>
                  <a:gd name="T15" fmla="*/ 8 h 58"/>
                  <a:gd name="T16" fmla="*/ 0 w 8"/>
                  <a:gd name="T17" fmla="*/ 8 h 58"/>
                  <a:gd name="T18" fmla="*/ 0 w 8"/>
                  <a:gd name="T19" fmla="*/ 8 h 58"/>
                  <a:gd name="T20" fmla="*/ 0 w 8"/>
                  <a:gd name="T21" fmla="*/ 1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58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58"/>
                    </a:lnTo>
                    <a:lnTo>
                      <a:pt x="6" y="58"/>
                    </a:lnTo>
                    <a:lnTo>
                      <a:pt x="4" y="58"/>
                    </a:lnTo>
                    <a:lnTo>
                      <a:pt x="2" y="58"/>
                    </a:lnTo>
                    <a:lnTo>
                      <a:pt x="0" y="5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79" name="Freeform 2614"/>
              <p:cNvSpPr>
                <a:spLocks/>
              </p:cNvSpPr>
              <p:nvPr/>
            </p:nvSpPr>
            <p:spPr bwMode="auto">
              <a:xfrm>
                <a:off x="2563" y="1811"/>
                <a:ext cx="3" cy="29"/>
              </a:xfrm>
              <a:custGeom>
                <a:avLst/>
                <a:gdLst>
                  <a:gd name="T0" fmla="*/ 0 w 6"/>
                  <a:gd name="T1" fmla="*/ 0 h 58"/>
                  <a:gd name="T2" fmla="*/ 0 w 6"/>
                  <a:gd name="T3" fmla="*/ 0 h 58"/>
                  <a:gd name="T4" fmla="*/ 1 w 6"/>
                  <a:gd name="T5" fmla="*/ 0 h 58"/>
                  <a:gd name="T6" fmla="*/ 1 w 6"/>
                  <a:gd name="T7" fmla="*/ 0 h 58"/>
                  <a:gd name="T8" fmla="*/ 1 w 6"/>
                  <a:gd name="T9" fmla="*/ 0 h 58"/>
                  <a:gd name="T10" fmla="*/ 1 w 6"/>
                  <a:gd name="T11" fmla="*/ 8 h 58"/>
                  <a:gd name="T12" fmla="*/ 1 w 6"/>
                  <a:gd name="T13" fmla="*/ 8 h 58"/>
                  <a:gd name="T14" fmla="*/ 1 w 6"/>
                  <a:gd name="T15" fmla="*/ 8 h 58"/>
                  <a:gd name="T16" fmla="*/ 0 w 6"/>
                  <a:gd name="T17" fmla="*/ 8 h 58"/>
                  <a:gd name="T18" fmla="*/ 0 w 6"/>
                  <a:gd name="T19" fmla="*/ 8 h 58"/>
                  <a:gd name="T20" fmla="*/ 0 w 6"/>
                  <a:gd name="T21" fmla="*/ 0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5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58"/>
                    </a:lnTo>
                    <a:lnTo>
                      <a:pt x="4" y="58"/>
                    </a:lnTo>
                    <a:lnTo>
                      <a:pt x="2" y="58"/>
                    </a:lnTo>
                    <a:lnTo>
                      <a:pt x="0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80" name="Freeform 2615"/>
              <p:cNvSpPr>
                <a:spLocks/>
              </p:cNvSpPr>
              <p:nvPr/>
            </p:nvSpPr>
            <p:spPr bwMode="auto">
              <a:xfrm>
                <a:off x="2566" y="1811"/>
                <a:ext cx="3" cy="30"/>
              </a:xfrm>
              <a:custGeom>
                <a:avLst/>
                <a:gdLst>
                  <a:gd name="T0" fmla="*/ 0 w 5"/>
                  <a:gd name="T1" fmla="*/ 0 h 62"/>
                  <a:gd name="T2" fmla="*/ 0 w 5"/>
                  <a:gd name="T3" fmla="*/ 0 h 62"/>
                  <a:gd name="T4" fmla="*/ 1 w 5"/>
                  <a:gd name="T5" fmla="*/ 0 h 62"/>
                  <a:gd name="T6" fmla="*/ 1 w 5"/>
                  <a:gd name="T7" fmla="*/ 0 h 62"/>
                  <a:gd name="T8" fmla="*/ 1 w 5"/>
                  <a:gd name="T9" fmla="*/ 0 h 62"/>
                  <a:gd name="T10" fmla="*/ 1 w 5"/>
                  <a:gd name="T11" fmla="*/ 0 h 62"/>
                  <a:gd name="T12" fmla="*/ 1 w 5"/>
                  <a:gd name="T13" fmla="*/ 0 h 62"/>
                  <a:gd name="T14" fmla="*/ 1 w 5"/>
                  <a:gd name="T15" fmla="*/ 0 h 62"/>
                  <a:gd name="T16" fmla="*/ 1 w 5"/>
                  <a:gd name="T17" fmla="*/ 0 h 62"/>
                  <a:gd name="T18" fmla="*/ 1 w 5"/>
                  <a:gd name="T19" fmla="*/ 7 h 62"/>
                  <a:gd name="T20" fmla="*/ 1 w 5"/>
                  <a:gd name="T21" fmla="*/ 7 h 62"/>
                  <a:gd name="T22" fmla="*/ 1 w 5"/>
                  <a:gd name="T23" fmla="*/ 7 h 62"/>
                  <a:gd name="T24" fmla="*/ 1 w 5"/>
                  <a:gd name="T25" fmla="*/ 7 h 62"/>
                  <a:gd name="T26" fmla="*/ 1 w 5"/>
                  <a:gd name="T27" fmla="*/ 7 h 62"/>
                  <a:gd name="T28" fmla="*/ 1 w 5"/>
                  <a:gd name="T29" fmla="*/ 7 h 62"/>
                  <a:gd name="T30" fmla="*/ 1 w 5"/>
                  <a:gd name="T31" fmla="*/ 7 h 62"/>
                  <a:gd name="T32" fmla="*/ 0 w 5"/>
                  <a:gd name="T33" fmla="*/ 7 h 62"/>
                  <a:gd name="T34" fmla="*/ 0 w 5"/>
                  <a:gd name="T35" fmla="*/ 7 h 62"/>
                  <a:gd name="T36" fmla="*/ 0 w 5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" h="62">
                    <a:moveTo>
                      <a:pt x="0" y="2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62"/>
                    </a:lnTo>
                    <a:lnTo>
                      <a:pt x="3" y="62"/>
                    </a:lnTo>
                    <a:lnTo>
                      <a:pt x="1" y="62"/>
                    </a:lnTo>
                    <a:lnTo>
                      <a:pt x="0" y="6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81" name="Freeform 2616"/>
              <p:cNvSpPr>
                <a:spLocks/>
              </p:cNvSpPr>
              <p:nvPr/>
            </p:nvSpPr>
            <p:spPr bwMode="auto">
              <a:xfrm>
                <a:off x="2569" y="1810"/>
                <a:ext cx="4" cy="32"/>
              </a:xfrm>
              <a:custGeom>
                <a:avLst/>
                <a:gdLst>
                  <a:gd name="T0" fmla="*/ 0 w 8"/>
                  <a:gd name="T1" fmla="*/ 0 h 65"/>
                  <a:gd name="T2" fmla="*/ 1 w 8"/>
                  <a:gd name="T3" fmla="*/ 0 h 65"/>
                  <a:gd name="T4" fmla="*/ 1 w 8"/>
                  <a:gd name="T5" fmla="*/ 0 h 65"/>
                  <a:gd name="T6" fmla="*/ 1 w 8"/>
                  <a:gd name="T7" fmla="*/ 0 h 65"/>
                  <a:gd name="T8" fmla="*/ 1 w 8"/>
                  <a:gd name="T9" fmla="*/ 0 h 65"/>
                  <a:gd name="T10" fmla="*/ 1 w 8"/>
                  <a:gd name="T11" fmla="*/ 0 h 65"/>
                  <a:gd name="T12" fmla="*/ 1 w 8"/>
                  <a:gd name="T13" fmla="*/ 0 h 65"/>
                  <a:gd name="T14" fmla="*/ 1 w 8"/>
                  <a:gd name="T15" fmla="*/ 0 h 65"/>
                  <a:gd name="T16" fmla="*/ 1 w 8"/>
                  <a:gd name="T17" fmla="*/ 0 h 65"/>
                  <a:gd name="T18" fmla="*/ 1 w 8"/>
                  <a:gd name="T19" fmla="*/ 8 h 65"/>
                  <a:gd name="T20" fmla="*/ 1 w 8"/>
                  <a:gd name="T21" fmla="*/ 8 h 65"/>
                  <a:gd name="T22" fmla="*/ 1 w 8"/>
                  <a:gd name="T23" fmla="*/ 8 h 65"/>
                  <a:gd name="T24" fmla="*/ 1 w 8"/>
                  <a:gd name="T25" fmla="*/ 8 h 65"/>
                  <a:gd name="T26" fmla="*/ 1 w 8"/>
                  <a:gd name="T27" fmla="*/ 8 h 65"/>
                  <a:gd name="T28" fmla="*/ 1 w 8"/>
                  <a:gd name="T29" fmla="*/ 8 h 65"/>
                  <a:gd name="T30" fmla="*/ 1 w 8"/>
                  <a:gd name="T31" fmla="*/ 8 h 65"/>
                  <a:gd name="T32" fmla="*/ 1 w 8"/>
                  <a:gd name="T33" fmla="*/ 8 h 65"/>
                  <a:gd name="T34" fmla="*/ 0 w 8"/>
                  <a:gd name="T35" fmla="*/ 8 h 65"/>
                  <a:gd name="T36" fmla="*/ 0 w 8"/>
                  <a:gd name="T37" fmla="*/ 0 h 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65">
                    <a:moveTo>
                      <a:pt x="0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8" y="65"/>
                    </a:lnTo>
                    <a:lnTo>
                      <a:pt x="6" y="65"/>
                    </a:lnTo>
                    <a:lnTo>
                      <a:pt x="4" y="64"/>
                    </a:lnTo>
                    <a:lnTo>
                      <a:pt x="2" y="64"/>
                    </a:lnTo>
                    <a:lnTo>
                      <a:pt x="0" y="6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82" name="Freeform 2617"/>
              <p:cNvSpPr>
                <a:spLocks/>
              </p:cNvSpPr>
              <p:nvPr/>
            </p:nvSpPr>
            <p:spPr bwMode="auto">
              <a:xfrm>
                <a:off x="2573" y="1810"/>
                <a:ext cx="3" cy="32"/>
              </a:xfrm>
              <a:custGeom>
                <a:avLst/>
                <a:gdLst>
                  <a:gd name="T0" fmla="*/ 0 w 6"/>
                  <a:gd name="T1" fmla="*/ 0 h 65"/>
                  <a:gd name="T2" fmla="*/ 1 w 6"/>
                  <a:gd name="T3" fmla="*/ 0 h 65"/>
                  <a:gd name="T4" fmla="*/ 1 w 6"/>
                  <a:gd name="T5" fmla="*/ 0 h 65"/>
                  <a:gd name="T6" fmla="*/ 1 w 6"/>
                  <a:gd name="T7" fmla="*/ 0 h 65"/>
                  <a:gd name="T8" fmla="*/ 1 w 6"/>
                  <a:gd name="T9" fmla="*/ 0 h 65"/>
                  <a:gd name="T10" fmla="*/ 1 w 6"/>
                  <a:gd name="T11" fmla="*/ 8 h 65"/>
                  <a:gd name="T12" fmla="*/ 1 w 6"/>
                  <a:gd name="T13" fmla="*/ 8 h 65"/>
                  <a:gd name="T14" fmla="*/ 1 w 6"/>
                  <a:gd name="T15" fmla="*/ 8 h 65"/>
                  <a:gd name="T16" fmla="*/ 1 w 6"/>
                  <a:gd name="T17" fmla="*/ 8 h 65"/>
                  <a:gd name="T18" fmla="*/ 0 w 6"/>
                  <a:gd name="T19" fmla="*/ 8 h 65"/>
                  <a:gd name="T20" fmla="*/ 0 w 6"/>
                  <a:gd name="T21" fmla="*/ 0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65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65"/>
                    </a:lnTo>
                    <a:lnTo>
                      <a:pt x="4" y="65"/>
                    </a:lnTo>
                    <a:lnTo>
                      <a:pt x="2" y="65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83" name="Freeform 2618"/>
              <p:cNvSpPr>
                <a:spLocks/>
              </p:cNvSpPr>
              <p:nvPr/>
            </p:nvSpPr>
            <p:spPr bwMode="auto">
              <a:xfrm>
                <a:off x="2576" y="1810"/>
                <a:ext cx="4" cy="33"/>
              </a:xfrm>
              <a:custGeom>
                <a:avLst/>
                <a:gdLst>
                  <a:gd name="T0" fmla="*/ 0 w 7"/>
                  <a:gd name="T1" fmla="*/ 0 h 67"/>
                  <a:gd name="T2" fmla="*/ 1 w 7"/>
                  <a:gd name="T3" fmla="*/ 0 h 67"/>
                  <a:gd name="T4" fmla="*/ 1 w 7"/>
                  <a:gd name="T5" fmla="*/ 0 h 67"/>
                  <a:gd name="T6" fmla="*/ 1 w 7"/>
                  <a:gd name="T7" fmla="*/ 0 h 67"/>
                  <a:gd name="T8" fmla="*/ 1 w 7"/>
                  <a:gd name="T9" fmla="*/ 0 h 67"/>
                  <a:gd name="T10" fmla="*/ 1 w 7"/>
                  <a:gd name="T11" fmla="*/ 8 h 67"/>
                  <a:gd name="T12" fmla="*/ 1 w 7"/>
                  <a:gd name="T13" fmla="*/ 8 h 67"/>
                  <a:gd name="T14" fmla="*/ 1 w 7"/>
                  <a:gd name="T15" fmla="*/ 8 h 67"/>
                  <a:gd name="T16" fmla="*/ 1 w 7"/>
                  <a:gd name="T17" fmla="*/ 8 h 67"/>
                  <a:gd name="T18" fmla="*/ 0 w 7"/>
                  <a:gd name="T19" fmla="*/ 8 h 67"/>
                  <a:gd name="T20" fmla="*/ 0 w 7"/>
                  <a:gd name="T21" fmla="*/ 0 h 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67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67"/>
                    </a:lnTo>
                    <a:lnTo>
                      <a:pt x="5" y="65"/>
                    </a:lnTo>
                    <a:lnTo>
                      <a:pt x="4" y="65"/>
                    </a:lnTo>
                    <a:lnTo>
                      <a:pt x="2" y="65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84" name="Freeform 2619"/>
              <p:cNvSpPr>
                <a:spLocks/>
              </p:cNvSpPr>
              <p:nvPr/>
            </p:nvSpPr>
            <p:spPr bwMode="auto">
              <a:xfrm>
                <a:off x="2580" y="1809"/>
                <a:ext cx="3" cy="34"/>
              </a:xfrm>
              <a:custGeom>
                <a:avLst/>
                <a:gdLst>
                  <a:gd name="T0" fmla="*/ 0 w 6"/>
                  <a:gd name="T1" fmla="*/ 0 h 69"/>
                  <a:gd name="T2" fmla="*/ 0 w 6"/>
                  <a:gd name="T3" fmla="*/ 0 h 69"/>
                  <a:gd name="T4" fmla="*/ 1 w 6"/>
                  <a:gd name="T5" fmla="*/ 0 h 69"/>
                  <a:gd name="T6" fmla="*/ 1 w 6"/>
                  <a:gd name="T7" fmla="*/ 0 h 69"/>
                  <a:gd name="T8" fmla="*/ 1 w 6"/>
                  <a:gd name="T9" fmla="*/ 0 h 69"/>
                  <a:gd name="T10" fmla="*/ 1 w 6"/>
                  <a:gd name="T11" fmla="*/ 0 h 69"/>
                  <a:gd name="T12" fmla="*/ 1 w 6"/>
                  <a:gd name="T13" fmla="*/ 0 h 69"/>
                  <a:gd name="T14" fmla="*/ 1 w 6"/>
                  <a:gd name="T15" fmla="*/ 0 h 69"/>
                  <a:gd name="T16" fmla="*/ 1 w 6"/>
                  <a:gd name="T17" fmla="*/ 0 h 69"/>
                  <a:gd name="T18" fmla="*/ 1 w 6"/>
                  <a:gd name="T19" fmla="*/ 8 h 69"/>
                  <a:gd name="T20" fmla="*/ 1 w 6"/>
                  <a:gd name="T21" fmla="*/ 8 h 69"/>
                  <a:gd name="T22" fmla="*/ 1 w 6"/>
                  <a:gd name="T23" fmla="*/ 8 h 69"/>
                  <a:gd name="T24" fmla="*/ 1 w 6"/>
                  <a:gd name="T25" fmla="*/ 8 h 69"/>
                  <a:gd name="T26" fmla="*/ 1 w 6"/>
                  <a:gd name="T27" fmla="*/ 8 h 69"/>
                  <a:gd name="T28" fmla="*/ 1 w 6"/>
                  <a:gd name="T29" fmla="*/ 8 h 69"/>
                  <a:gd name="T30" fmla="*/ 1 w 6"/>
                  <a:gd name="T31" fmla="*/ 8 h 69"/>
                  <a:gd name="T32" fmla="*/ 0 w 6"/>
                  <a:gd name="T33" fmla="*/ 8 h 69"/>
                  <a:gd name="T34" fmla="*/ 0 w 6"/>
                  <a:gd name="T35" fmla="*/ 8 h 69"/>
                  <a:gd name="T36" fmla="*/ 0 w 6"/>
                  <a:gd name="T37" fmla="*/ 0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69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69"/>
                    </a:lnTo>
                    <a:lnTo>
                      <a:pt x="4" y="69"/>
                    </a:lnTo>
                    <a:lnTo>
                      <a:pt x="2" y="69"/>
                    </a:lnTo>
                    <a:lnTo>
                      <a:pt x="0" y="6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85" name="Freeform 2620"/>
              <p:cNvSpPr>
                <a:spLocks/>
              </p:cNvSpPr>
              <p:nvPr/>
            </p:nvSpPr>
            <p:spPr bwMode="auto">
              <a:xfrm>
                <a:off x="2583" y="1809"/>
                <a:ext cx="3" cy="34"/>
              </a:xfrm>
              <a:custGeom>
                <a:avLst/>
                <a:gdLst>
                  <a:gd name="T0" fmla="*/ 0 w 8"/>
                  <a:gd name="T1" fmla="*/ 0 h 69"/>
                  <a:gd name="T2" fmla="*/ 0 w 8"/>
                  <a:gd name="T3" fmla="*/ 0 h 69"/>
                  <a:gd name="T4" fmla="*/ 0 w 8"/>
                  <a:gd name="T5" fmla="*/ 0 h 69"/>
                  <a:gd name="T6" fmla="*/ 0 w 8"/>
                  <a:gd name="T7" fmla="*/ 0 h 69"/>
                  <a:gd name="T8" fmla="*/ 0 w 8"/>
                  <a:gd name="T9" fmla="*/ 0 h 69"/>
                  <a:gd name="T10" fmla="*/ 0 w 8"/>
                  <a:gd name="T11" fmla="*/ 0 h 69"/>
                  <a:gd name="T12" fmla="*/ 0 w 8"/>
                  <a:gd name="T13" fmla="*/ 0 h 69"/>
                  <a:gd name="T14" fmla="*/ 0 w 8"/>
                  <a:gd name="T15" fmla="*/ 0 h 69"/>
                  <a:gd name="T16" fmla="*/ 0 w 8"/>
                  <a:gd name="T17" fmla="*/ 0 h 69"/>
                  <a:gd name="T18" fmla="*/ 0 w 8"/>
                  <a:gd name="T19" fmla="*/ 8 h 69"/>
                  <a:gd name="T20" fmla="*/ 0 w 8"/>
                  <a:gd name="T21" fmla="*/ 8 h 69"/>
                  <a:gd name="T22" fmla="*/ 0 w 8"/>
                  <a:gd name="T23" fmla="*/ 8 h 69"/>
                  <a:gd name="T24" fmla="*/ 0 w 8"/>
                  <a:gd name="T25" fmla="*/ 8 h 69"/>
                  <a:gd name="T26" fmla="*/ 0 w 8"/>
                  <a:gd name="T27" fmla="*/ 8 h 69"/>
                  <a:gd name="T28" fmla="*/ 0 w 8"/>
                  <a:gd name="T29" fmla="*/ 8 h 69"/>
                  <a:gd name="T30" fmla="*/ 0 w 8"/>
                  <a:gd name="T31" fmla="*/ 8 h 69"/>
                  <a:gd name="T32" fmla="*/ 0 w 8"/>
                  <a:gd name="T33" fmla="*/ 8 h 69"/>
                  <a:gd name="T34" fmla="*/ 0 w 8"/>
                  <a:gd name="T35" fmla="*/ 8 h 69"/>
                  <a:gd name="T36" fmla="*/ 0 w 8"/>
                  <a:gd name="T37" fmla="*/ 0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69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69"/>
                    </a:lnTo>
                    <a:lnTo>
                      <a:pt x="6" y="69"/>
                    </a:lnTo>
                    <a:lnTo>
                      <a:pt x="4" y="69"/>
                    </a:lnTo>
                    <a:lnTo>
                      <a:pt x="2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86" name="Freeform 2621"/>
              <p:cNvSpPr>
                <a:spLocks/>
              </p:cNvSpPr>
              <p:nvPr/>
            </p:nvSpPr>
            <p:spPr bwMode="auto">
              <a:xfrm>
                <a:off x="2586" y="1808"/>
                <a:ext cx="3" cy="36"/>
              </a:xfrm>
              <a:custGeom>
                <a:avLst/>
                <a:gdLst>
                  <a:gd name="T0" fmla="*/ 0 w 6"/>
                  <a:gd name="T1" fmla="*/ 0 h 73"/>
                  <a:gd name="T2" fmla="*/ 1 w 6"/>
                  <a:gd name="T3" fmla="*/ 0 h 73"/>
                  <a:gd name="T4" fmla="*/ 1 w 6"/>
                  <a:gd name="T5" fmla="*/ 0 h 73"/>
                  <a:gd name="T6" fmla="*/ 1 w 6"/>
                  <a:gd name="T7" fmla="*/ 0 h 73"/>
                  <a:gd name="T8" fmla="*/ 1 w 6"/>
                  <a:gd name="T9" fmla="*/ 0 h 73"/>
                  <a:gd name="T10" fmla="*/ 1 w 6"/>
                  <a:gd name="T11" fmla="*/ 9 h 73"/>
                  <a:gd name="T12" fmla="*/ 1 w 6"/>
                  <a:gd name="T13" fmla="*/ 9 h 73"/>
                  <a:gd name="T14" fmla="*/ 1 w 6"/>
                  <a:gd name="T15" fmla="*/ 9 h 73"/>
                  <a:gd name="T16" fmla="*/ 1 w 6"/>
                  <a:gd name="T17" fmla="*/ 9 h 73"/>
                  <a:gd name="T18" fmla="*/ 0 w 6"/>
                  <a:gd name="T19" fmla="*/ 8 h 73"/>
                  <a:gd name="T20" fmla="*/ 0 w 6"/>
                  <a:gd name="T21" fmla="*/ 0 h 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73">
                    <a:moveTo>
                      <a:pt x="0" y="2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73"/>
                    </a:lnTo>
                    <a:lnTo>
                      <a:pt x="4" y="73"/>
                    </a:lnTo>
                    <a:lnTo>
                      <a:pt x="2" y="73"/>
                    </a:lnTo>
                    <a:lnTo>
                      <a:pt x="0" y="7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87" name="Freeform 2622"/>
              <p:cNvSpPr>
                <a:spLocks/>
              </p:cNvSpPr>
              <p:nvPr/>
            </p:nvSpPr>
            <p:spPr bwMode="auto">
              <a:xfrm>
                <a:off x="2589" y="1808"/>
                <a:ext cx="4" cy="36"/>
              </a:xfrm>
              <a:custGeom>
                <a:avLst/>
                <a:gdLst>
                  <a:gd name="T0" fmla="*/ 0 w 7"/>
                  <a:gd name="T1" fmla="*/ 0 h 73"/>
                  <a:gd name="T2" fmla="*/ 1 w 7"/>
                  <a:gd name="T3" fmla="*/ 0 h 73"/>
                  <a:gd name="T4" fmla="*/ 1 w 7"/>
                  <a:gd name="T5" fmla="*/ 0 h 73"/>
                  <a:gd name="T6" fmla="*/ 1 w 7"/>
                  <a:gd name="T7" fmla="*/ 0 h 73"/>
                  <a:gd name="T8" fmla="*/ 1 w 7"/>
                  <a:gd name="T9" fmla="*/ 0 h 73"/>
                  <a:gd name="T10" fmla="*/ 1 w 7"/>
                  <a:gd name="T11" fmla="*/ 0 h 73"/>
                  <a:gd name="T12" fmla="*/ 1 w 7"/>
                  <a:gd name="T13" fmla="*/ 0 h 73"/>
                  <a:gd name="T14" fmla="*/ 1 w 7"/>
                  <a:gd name="T15" fmla="*/ 0 h 73"/>
                  <a:gd name="T16" fmla="*/ 1 w 7"/>
                  <a:gd name="T17" fmla="*/ 0 h 73"/>
                  <a:gd name="T18" fmla="*/ 1 w 7"/>
                  <a:gd name="T19" fmla="*/ 9 h 73"/>
                  <a:gd name="T20" fmla="*/ 1 w 7"/>
                  <a:gd name="T21" fmla="*/ 9 h 73"/>
                  <a:gd name="T22" fmla="*/ 1 w 7"/>
                  <a:gd name="T23" fmla="*/ 9 h 73"/>
                  <a:gd name="T24" fmla="*/ 1 w 7"/>
                  <a:gd name="T25" fmla="*/ 9 h 73"/>
                  <a:gd name="T26" fmla="*/ 1 w 7"/>
                  <a:gd name="T27" fmla="*/ 9 h 73"/>
                  <a:gd name="T28" fmla="*/ 1 w 7"/>
                  <a:gd name="T29" fmla="*/ 9 h 73"/>
                  <a:gd name="T30" fmla="*/ 1 w 7"/>
                  <a:gd name="T31" fmla="*/ 9 h 73"/>
                  <a:gd name="T32" fmla="*/ 1 w 7"/>
                  <a:gd name="T33" fmla="*/ 9 h 73"/>
                  <a:gd name="T34" fmla="*/ 0 w 7"/>
                  <a:gd name="T35" fmla="*/ 9 h 73"/>
                  <a:gd name="T36" fmla="*/ 0 w 7"/>
                  <a:gd name="T37" fmla="*/ 0 h 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73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73"/>
                    </a:lnTo>
                    <a:lnTo>
                      <a:pt x="5" y="73"/>
                    </a:lnTo>
                    <a:lnTo>
                      <a:pt x="3" y="73"/>
                    </a:lnTo>
                    <a:lnTo>
                      <a:pt x="2" y="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88" name="Freeform 2623"/>
              <p:cNvSpPr>
                <a:spLocks/>
              </p:cNvSpPr>
              <p:nvPr/>
            </p:nvSpPr>
            <p:spPr bwMode="auto">
              <a:xfrm>
                <a:off x="2593" y="1808"/>
                <a:ext cx="4" cy="37"/>
              </a:xfrm>
              <a:custGeom>
                <a:avLst/>
                <a:gdLst>
                  <a:gd name="T0" fmla="*/ 0 w 8"/>
                  <a:gd name="T1" fmla="*/ 0 h 75"/>
                  <a:gd name="T2" fmla="*/ 1 w 8"/>
                  <a:gd name="T3" fmla="*/ 0 h 75"/>
                  <a:gd name="T4" fmla="*/ 1 w 8"/>
                  <a:gd name="T5" fmla="*/ 0 h 75"/>
                  <a:gd name="T6" fmla="*/ 1 w 8"/>
                  <a:gd name="T7" fmla="*/ 0 h 75"/>
                  <a:gd name="T8" fmla="*/ 1 w 8"/>
                  <a:gd name="T9" fmla="*/ 0 h 75"/>
                  <a:gd name="T10" fmla="*/ 1 w 8"/>
                  <a:gd name="T11" fmla="*/ 9 h 75"/>
                  <a:gd name="T12" fmla="*/ 1 w 8"/>
                  <a:gd name="T13" fmla="*/ 9 h 75"/>
                  <a:gd name="T14" fmla="*/ 1 w 8"/>
                  <a:gd name="T15" fmla="*/ 9 h 75"/>
                  <a:gd name="T16" fmla="*/ 1 w 8"/>
                  <a:gd name="T17" fmla="*/ 9 h 75"/>
                  <a:gd name="T18" fmla="*/ 0 w 8"/>
                  <a:gd name="T19" fmla="*/ 9 h 75"/>
                  <a:gd name="T20" fmla="*/ 0 w 8"/>
                  <a:gd name="T21" fmla="*/ 0 h 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75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4" y="75"/>
                    </a:lnTo>
                    <a:lnTo>
                      <a:pt x="2" y="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89" name="Freeform 2624"/>
              <p:cNvSpPr>
                <a:spLocks/>
              </p:cNvSpPr>
              <p:nvPr/>
            </p:nvSpPr>
            <p:spPr bwMode="auto">
              <a:xfrm>
                <a:off x="2597" y="1807"/>
                <a:ext cx="3" cy="38"/>
              </a:xfrm>
              <a:custGeom>
                <a:avLst/>
                <a:gdLst>
                  <a:gd name="T0" fmla="*/ 0 w 6"/>
                  <a:gd name="T1" fmla="*/ 0 h 77"/>
                  <a:gd name="T2" fmla="*/ 0 w 6"/>
                  <a:gd name="T3" fmla="*/ 0 h 77"/>
                  <a:gd name="T4" fmla="*/ 1 w 6"/>
                  <a:gd name="T5" fmla="*/ 0 h 77"/>
                  <a:gd name="T6" fmla="*/ 1 w 6"/>
                  <a:gd name="T7" fmla="*/ 0 h 77"/>
                  <a:gd name="T8" fmla="*/ 1 w 6"/>
                  <a:gd name="T9" fmla="*/ 0 h 77"/>
                  <a:gd name="T10" fmla="*/ 1 w 6"/>
                  <a:gd name="T11" fmla="*/ 0 h 77"/>
                  <a:gd name="T12" fmla="*/ 1 w 6"/>
                  <a:gd name="T13" fmla="*/ 0 h 77"/>
                  <a:gd name="T14" fmla="*/ 1 w 6"/>
                  <a:gd name="T15" fmla="*/ 0 h 77"/>
                  <a:gd name="T16" fmla="*/ 1 w 6"/>
                  <a:gd name="T17" fmla="*/ 0 h 77"/>
                  <a:gd name="T18" fmla="*/ 1 w 6"/>
                  <a:gd name="T19" fmla="*/ 9 h 77"/>
                  <a:gd name="T20" fmla="*/ 1 w 6"/>
                  <a:gd name="T21" fmla="*/ 9 h 77"/>
                  <a:gd name="T22" fmla="*/ 1 w 6"/>
                  <a:gd name="T23" fmla="*/ 9 h 77"/>
                  <a:gd name="T24" fmla="*/ 1 w 6"/>
                  <a:gd name="T25" fmla="*/ 9 h 77"/>
                  <a:gd name="T26" fmla="*/ 1 w 6"/>
                  <a:gd name="T27" fmla="*/ 9 h 77"/>
                  <a:gd name="T28" fmla="*/ 1 w 6"/>
                  <a:gd name="T29" fmla="*/ 9 h 77"/>
                  <a:gd name="T30" fmla="*/ 1 w 6"/>
                  <a:gd name="T31" fmla="*/ 9 h 77"/>
                  <a:gd name="T32" fmla="*/ 0 w 6"/>
                  <a:gd name="T33" fmla="*/ 9 h 77"/>
                  <a:gd name="T34" fmla="*/ 0 w 6"/>
                  <a:gd name="T35" fmla="*/ 9 h 77"/>
                  <a:gd name="T36" fmla="*/ 0 w 6"/>
                  <a:gd name="T37" fmla="*/ 0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77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77"/>
                    </a:lnTo>
                    <a:lnTo>
                      <a:pt x="4" y="77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90" name="Freeform 2625"/>
              <p:cNvSpPr>
                <a:spLocks/>
              </p:cNvSpPr>
              <p:nvPr/>
            </p:nvSpPr>
            <p:spPr bwMode="auto">
              <a:xfrm>
                <a:off x="2600" y="1807"/>
                <a:ext cx="4" cy="38"/>
              </a:xfrm>
              <a:custGeom>
                <a:avLst/>
                <a:gdLst>
                  <a:gd name="T0" fmla="*/ 0 w 7"/>
                  <a:gd name="T1" fmla="*/ 0 h 77"/>
                  <a:gd name="T2" fmla="*/ 1 w 7"/>
                  <a:gd name="T3" fmla="*/ 0 h 77"/>
                  <a:gd name="T4" fmla="*/ 1 w 7"/>
                  <a:gd name="T5" fmla="*/ 0 h 77"/>
                  <a:gd name="T6" fmla="*/ 1 w 7"/>
                  <a:gd name="T7" fmla="*/ 0 h 77"/>
                  <a:gd name="T8" fmla="*/ 1 w 7"/>
                  <a:gd name="T9" fmla="*/ 0 h 77"/>
                  <a:gd name="T10" fmla="*/ 1 w 7"/>
                  <a:gd name="T11" fmla="*/ 9 h 77"/>
                  <a:gd name="T12" fmla="*/ 1 w 7"/>
                  <a:gd name="T13" fmla="*/ 9 h 77"/>
                  <a:gd name="T14" fmla="*/ 1 w 7"/>
                  <a:gd name="T15" fmla="*/ 9 h 77"/>
                  <a:gd name="T16" fmla="*/ 1 w 7"/>
                  <a:gd name="T17" fmla="*/ 9 h 77"/>
                  <a:gd name="T18" fmla="*/ 0 w 7"/>
                  <a:gd name="T19" fmla="*/ 9 h 77"/>
                  <a:gd name="T20" fmla="*/ 0 w 7"/>
                  <a:gd name="T21" fmla="*/ 0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77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77"/>
                    </a:lnTo>
                    <a:lnTo>
                      <a:pt x="5" y="77"/>
                    </a:lnTo>
                    <a:lnTo>
                      <a:pt x="4" y="77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91" name="Freeform 2626"/>
              <p:cNvSpPr>
                <a:spLocks/>
              </p:cNvSpPr>
              <p:nvPr/>
            </p:nvSpPr>
            <p:spPr bwMode="auto">
              <a:xfrm>
                <a:off x="2604" y="1807"/>
                <a:ext cx="3" cy="38"/>
              </a:xfrm>
              <a:custGeom>
                <a:avLst/>
                <a:gdLst>
                  <a:gd name="T0" fmla="*/ 0 w 6"/>
                  <a:gd name="T1" fmla="*/ 0 h 77"/>
                  <a:gd name="T2" fmla="*/ 0 w 6"/>
                  <a:gd name="T3" fmla="*/ 0 h 77"/>
                  <a:gd name="T4" fmla="*/ 1 w 6"/>
                  <a:gd name="T5" fmla="*/ 0 h 77"/>
                  <a:gd name="T6" fmla="*/ 1 w 6"/>
                  <a:gd name="T7" fmla="*/ 0 h 77"/>
                  <a:gd name="T8" fmla="*/ 1 w 6"/>
                  <a:gd name="T9" fmla="*/ 0 h 77"/>
                  <a:gd name="T10" fmla="*/ 1 w 6"/>
                  <a:gd name="T11" fmla="*/ 9 h 77"/>
                  <a:gd name="T12" fmla="*/ 1 w 6"/>
                  <a:gd name="T13" fmla="*/ 9 h 77"/>
                  <a:gd name="T14" fmla="*/ 1 w 6"/>
                  <a:gd name="T15" fmla="*/ 9 h 77"/>
                  <a:gd name="T16" fmla="*/ 0 w 6"/>
                  <a:gd name="T17" fmla="*/ 9 h 77"/>
                  <a:gd name="T18" fmla="*/ 0 w 6"/>
                  <a:gd name="T19" fmla="*/ 9 h 77"/>
                  <a:gd name="T20" fmla="*/ 0 w 6"/>
                  <a:gd name="T21" fmla="*/ 0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77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77"/>
                    </a:lnTo>
                    <a:lnTo>
                      <a:pt x="4" y="77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92" name="Freeform 2627"/>
              <p:cNvSpPr>
                <a:spLocks/>
              </p:cNvSpPr>
              <p:nvPr/>
            </p:nvSpPr>
            <p:spPr bwMode="auto">
              <a:xfrm>
                <a:off x="2607" y="1806"/>
                <a:ext cx="3" cy="40"/>
              </a:xfrm>
              <a:custGeom>
                <a:avLst/>
                <a:gdLst>
                  <a:gd name="T0" fmla="*/ 0 w 8"/>
                  <a:gd name="T1" fmla="*/ 0 h 81"/>
                  <a:gd name="T2" fmla="*/ 0 w 8"/>
                  <a:gd name="T3" fmla="*/ 0 h 81"/>
                  <a:gd name="T4" fmla="*/ 0 w 8"/>
                  <a:gd name="T5" fmla="*/ 0 h 81"/>
                  <a:gd name="T6" fmla="*/ 0 w 8"/>
                  <a:gd name="T7" fmla="*/ 0 h 81"/>
                  <a:gd name="T8" fmla="*/ 0 w 8"/>
                  <a:gd name="T9" fmla="*/ 0 h 81"/>
                  <a:gd name="T10" fmla="*/ 0 w 8"/>
                  <a:gd name="T11" fmla="*/ 10 h 81"/>
                  <a:gd name="T12" fmla="*/ 0 w 8"/>
                  <a:gd name="T13" fmla="*/ 10 h 81"/>
                  <a:gd name="T14" fmla="*/ 0 w 8"/>
                  <a:gd name="T15" fmla="*/ 10 h 81"/>
                  <a:gd name="T16" fmla="*/ 0 w 8"/>
                  <a:gd name="T17" fmla="*/ 10 h 81"/>
                  <a:gd name="T18" fmla="*/ 0 w 8"/>
                  <a:gd name="T19" fmla="*/ 10 h 81"/>
                  <a:gd name="T20" fmla="*/ 0 w 8"/>
                  <a:gd name="T21" fmla="*/ 0 h 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81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1"/>
                    </a:lnTo>
                    <a:lnTo>
                      <a:pt x="6" y="81"/>
                    </a:lnTo>
                    <a:lnTo>
                      <a:pt x="4" y="81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93" name="Freeform 2628"/>
              <p:cNvSpPr>
                <a:spLocks/>
              </p:cNvSpPr>
              <p:nvPr/>
            </p:nvSpPr>
            <p:spPr bwMode="auto">
              <a:xfrm>
                <a:off x="2610" y="1806"/>
                <a:ext cx="3" cy="40"/>
              </a:xfrm>
              <a:custGeom>
                <a:avLst/>
                <a:gdLst>
                  <a:gd name="T0" fmla="*/ 0 w 6"/>
                  <a:gd name="T1" fmla="*/ 0 h 81"/>
                  <a:gd name="T2" fmla="*/ 1 w 6"/>
                  <a:gd name="T3" fmla="*/ 0 h 81"/>
                  <a:gd name="T4" fmla="*/ 1 w 6"/>
                  <a:gd name="T5" fmla="*/ 0 h 81"/>
                  <a:gd name="T6" fmla="*/ 1 w 6"/>
                  <a:gd name="T7" fmla="*/ 0 h 81"/>
                  <a:gd name="T8" fmla="*/ 1 w 6"/>
                  <a:gd name="T9" fmla="*/ 0 h 81"/>
                  <a:gd name="T10" fmla="*/ 1 w 6"/>
                  <a:gd name="T11" fmla="*/ 10 h 81"/>
                  <a:gd name="T12" fmla="*/ 1 w 6"/>
                  <a:gd name="T13" fmla="*/ 10 h 81"/>
                  <a:gd name="T14" fmla="*/ 1 w 6"/>
                  <a:gd name="T15" fmla="*/ 10 h 81"/>
                  <a:gd name="T16" fmla="*/ 1 w 6"/>
                  <a:gd name="T17" fmla="*/ 10 h 81"/>
                  <a:gd name="T18" fmla="*/ 0 w 6"/>
                  <a:gd name="T19" fmla="*/ 10 h 81"/>
                  <a:gd name="T20" fmla="*/ 0 w 6"/>
                  <a:gd name="T21" fmla="*/ 0 h 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81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81"/>
                    </a:lnTo>
                    <a:lnTo>
                      <a:pt x="4" y="81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94" name="Freeform 2629"/>
              <p:cNvSpPr>
                <a:spLocks/>
              </p:cNvSpPr>
              <p:nvPr/>
            </p:nvSpPr>
            <p:spPr bwMode="auto">
              <a:xfrm>
                <a:off x="2613" y="1806"/>
                <a:ext cx="4" cy="40"/>
              </a:xfrm>
              <a:custGeom>
                <a:avLst/>
                <a:gdLst>
                  <a:gd name="T0" fmla="*/ 0 w 7"/>
                  <a:gd name="T1" fmla="*/ 0 h 81"/>
                  <a:gd name="T2" fmla="*/ 1 w 7"/>
                  <a:gd name="T3" fmla="*/ 0 h 81"/>
                  <a:gd name="T4" fmla="*/ 1 w 7"/>
                  <a:gd name="T5" fmla="*/ 0 h 81"/>
                  <a:gd name="T6" fmla="*/ 1 w 7"/>
                  <a:gd name="T7" fmla="*/ 0 h 81"/>
                  <a:gd name="T8" fmla="*/ 1 w 7"/>
                  <a:gd name="T9" fmla="*/ 0 h 81"/>
                  <a:gd name="T10" fmla="*/ 1 w 7"/>
                  <a:gd name="T11" fmla="*/ 0 h 81"/>
                  <a:gd name="T12" fmla="*/ 1 w 7"/>
                  <a:gd name="T13" fmla="*/ 0 h 81"/>
                  <a:gd name="T14" fmla="*/ 1 w 7"/>
                  <a:gd name="T15" fmla="*/ 0 h 81"/>
                  <a:gd name="T16" fmla="*/ 1 w 7"/>
                  <a:gd name="T17" fmla="*/ 0 h 81"/>
                  <a:gd name="T18" fmla="*/ 1 w 7"/>
                  <a:gd name="T19" fmla="*/ 10 h 81"/>
                  <a:gd name="T20" fmla="*/ 1 w 7"/>
                  <a:gd name="T21" fmla="*/ 10 h 81"/>
                  <a:gd name="T22" fmla="*/ 1 w 7"/>
                  <a:gd name="T23" fmla="*/ 10 h 81"/>
                  <a:gd name="T24" fmla="*/ 1 w 7"/>
                  <a:gd name="T25" fmla="*/ 10 h 81"/>
                  <a:gd name="T26" fmla="*/ 1 w 7"/>
                  <a:gd name="T27" fmla="*/ 10 h 81"/>
                  <a:gd name="T28" fmla="*/ 1 w 7"/>
                  <a:gd name="T29" fmla="*/ 10 h 81"/>
                  <a:gd name="T30" fmla="*/ 1 w 7"/>
                  <a:gd name="T31" fmla="*/ 10 h 81"/>
                  <a:gd name="T32" fmla="*/ 1 w 7"/>
                  <a:gd name="T33" fmla="*/ 10 h 81"/>
                  <a:gd name="T34" fmla="*/ 0 w 7"/>
                  <a:gd name="T35" fmla="*/ 10 h 81"/>
                  <a:gd name="T36" fmla="*/ 0 w 7"/>
                  <a:gd name="T37" fmla="*/ 0 h 8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81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81"/>
                    </a:lnTo>
                    <a:lnTo>
                      <a:pt x="5" y="81"/>
                    </a:lnTo>
                    <a:lnTo>
                      <a:pt x="3" y="81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95" name="Freeform 2630"/>
              <p:cNvSpPr>
                <a:spLocks/>
              </p:cNvSpPr>
              <p:nvPr/>
            </p:nvSpPr>
            <p:spPr bwMode="auto">
              <a:xfrm>
                <a:off x="2617" y="1805"/>
                <a:ext cx="3" cy="42"/>
              </a:xfrm>
              <a:custGeom>
                <a:avLst/>
                <a:gdLst>
                  <a:gd name="T0" fmla="*/ 0 w 6"/>
                  <a:gd name="T1" fmla="*/ 1 h 84"/>
                  <a:gd name="T2" fmla="*/ 1 w 6"/>
                  <a:gd name="T3" fmla="*/ 1 h 84"/>
                  <a:gd name="T4" fmla="*/ 1 w 6"/>
                  <a:gd name="T5" fmla="*/ 1 h 84"/>
                  <a:gd name="T6" fmla="*/ 1 w 6"/>
                  <a:gd name="T7" fmla="*/ 0 h 84"/>
                  <a:gd name="T8" fmla="*/ 1 w 6"/>
                  <a:gd name="T9" fmla="*/ 0 h 84"/>
                  <a:gd name="T10" fmla="*/ 1 w 6"/>
                  <a:gd name="T11" fmla="*/ 11 h 84"/>
                  <a:gd name="T12" fmla="*/ 1 w 6"/>
                  <a:gd name="T13" fmla="*/ 11 h 84"/>
                  <a:gd name="T14" fmla="*/ 1 w 6"/>
                  <a:gd name="T15" fmla="*/ 11 h 84"/>
                  <a:gd name="T16" fmla="*/ 1 w 6"/>
                  <a:gd name="T17" fmla="*/ 11 h 84"/>
                  <a:gd name="T18" fmla="*/ 0 w 6"/>
                  <a:gd name="T19" fmla="*/ 11 h 84"/>
                  <a:gd name="T20" fmla="*/ 0 w 6"/>
                  <a:gd name="T21" fmla="*/ 1 h 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84">
                    <a:moveTo>
                      <a:pt x="0" y="1"/>
                    </a:moveTo>
                    <a:lnTo>
                      <a:pt x="2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84"/>
                    </a:lnTo>
                    <a:lnTo>
                      <a:pt x="4" y="84"/>
                    </a:lnTo>
                    <a:lnTo>
                      <a:pt x="2" y="84"/>
                    </a:lnTo>
                    <a:lnTo>
                      <a:pt x="0" y="8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96" name="Freeform 2631"/>
              <p:cNvSpPr>
                <a:spLocks/>
              </p:cNvSpPr>
              <p:nvPr/>
            </p:nvSpPr>
            <p:spPr bwMode="auto">
              <a:xfrm>
                <a:off x="2620" y="1805"/>
                <a:ext cx="3" cy="42"/>
              </a:xfrm>
              <a:custGeom>
                <a:avLst/>
                <a:gdLst>
                  <a:gd name="T0" fmla="*/ 0 w 6"/>
                  <a:gd name="T1" fmla="*/ 1 h 84"/>
                  <a:gd name="T2" fmla="*/ 1 w 6"/>
                  <a:gd name="T3" fmla="*/ 1 h 84"/>
                  <a:gd name="T4" fmla="*/ 1 w 6"/>
                  <a:gd name="T5" fmla="*/ 1 h 84"/>
                  <a:gd name="T6" fmla="*/ 1 w 6"/>
                  <a:gd name="T7" fmla="*/ 0 h 84"/>
                  <a:gd name="T8" fmla="*/ 1 w 6"/>
                  <a:gd name="T9" fmla="*/ 0 h 84"/>
                  <a:gd name="T10" fmla="*/ 1 w 6"/>
                  <a:gd name="T11" fmla="*/ 11 h 84"/>
                  <a:gd name="T12" fmla="*/ 1 w 6"/>
                  <a:gd name="T13" fmla="*/ 11 h 84"/>
                  <a:gd name="T14" fmla="*/ 1 w 6"/>
                  <a:gd name="T15" fmla="*/ 11 h 84"/>
                  <a:gd name="T16" fmla="*/ 1 w 6"/>
                  <a:gd name="T17" fmla="*/ 11 h 84"/>
                  <a:gd name="T18" fmla="*/ 0 w 6"/>
                  <a:gd name="T19" fmla="*/ 11 h 84"/>
                  <a:gd name="T20" fmla="*/ 0 w 6"/>
                  <a:gd name="T21" fmla="*/ 1 h 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84">
                    <a:moveTo>
                      <a:pt x="0" y="1"/>
                    </a:moveTo>
                    <a:lnTo>
                      <a:pt x="2" y="1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6" y="84"/>
                    </a:lnTo>
                    <a:lnTo>
                      <a:pt x="4" y="84"/>
                    </a:lnTo>
                    <a:lnTo>
                      <a:pt x="2" y="84"/>
                    </a:lnTo>
                    <a:lnTo>
                      <a:pt x="0" y="8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97" name="Freeform 2632"/>
              <p:cNvSpPr>
                <a:spLocks/>
              </p:cNvSpPr>
              <p:nvPr/>
            </p:nvSpPr>
            <p:spPr bwMode="auto">
              <a:xfrm>
                <a:off x="2623" y="1805"/>
                <a:ext cx="4" cy="42"/>
              </a:xfrm>
              <a:custGeom>
                <a:avLst/>
                <a:gdLst>
                  <a:gd name="T0" fmla="*/ 0 w 7"/>
                  <a:gd name="T1" fmla="*/ 0 h 84"/>
                  <a:gd name="T2" fmla="*/ 1 w 7"/>
                  <a:gd name="T3" fmla="*/ 0 h 84"/>
                  <a:gd name="T4" fmla="*/ 1 w 7"/>
                  <a:gd name="T5" fmla="*/ 0 h 84"/>
                  <a:gd name="T6" fmla="*/ 1 w 7"/>
                  <a:gd name="T7" fmla="*/ 0 h 84"/>
                  <a:gd name="T8" fmla="*/ 1 w 7"/>
                  <a:gd name="T9" fmla="*/ 0 h 84"/>
                  <a:gd name="T10" fmla="*/ 1 w 7"/>
                  <a:gd name="T11" fmla="*/ 0 h 84"/>
                  <a:gd name="T12" fmla="*/ 1 w 7"/>
                  <a:gd name="T13" fmla="*/ 0 h 84"/>
                  <a:gd name="T14" fmla="*/ 1 w 7"/>
                  <a:gd name="T15" fmla="*/ 0 h 84"/>
                  <a:gd name="T16" fmla="*/ 1 w 7"/>
                  <a:gd name="T17" fmla="*/ 0 h 84"/>
                  <a:gd name="T18" fmla="*/ 1 w 7"/>
                  <a:gd name="T19" fmla="*/ 11 h 84"/>
                  <a:gd name="T20" fmla="*/ 1 w 7"/>
                  <a:gd name="T21" fmla="*/ 11 h 84"/>
                  <a:gd name="T22" fmla="*/ 1 w 7"/>
                  <a:gd name="T23" fmla="*/ 11 h 84"/>
                  <a:gd name="T24" fmla="*/ 1 w 7"/>
                  <a:gd name="T25" fmla="*/ 11 h 84"/>
                  <a:gd name="T26" fmla="*/ 1 w 7"/>
                  <a:gd name="T27" fmla="*/ 11 h 84"/>
                  <a:gd name="T28" fmla="*/ 1 w 7"/>
                  <a:gd name="T29" fmla="*/ 11 h 84"/>
                  <a:gd name="T30" fmla="*/ 1 w 7"/>
                  <a:gd name="T31" fmla="*/ 11 h 84"/>
                  <a:gd name="T32" fmla="*/ 1 w 7"/>
                  <a:gd name="T33" fmla="*/ 11 h 84"/>
                  <a:gd name="T34" fmla="*/ 0 w 7"/>
                  <a:gd name="T35" fmla="*/ 11 h 84"/>
                  <a:gd name="T36" fmla="*/ 0 w 7"/>
                  <a:gd name="T37" fmla="*/ 0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84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84"/>
                    </a:lnTo>
                    <a:lnTo>
                      <a:pt x="6" y="84"/>
                    </a:lnTo>
                    <a:lnTo>
                      <a:pt x="4" y="84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98" name="Freeform 2633"/>
              <p:cNvSpPr>
                <a:spLocks/>
              </p:cNvSpPr>
              <p:nvPr/>
            </p:nvSpPr>
            <p:spPr bwMode="auto">
              <a:xfrm>
                <a:off x="2627" y="1805"/>
                <a:ext cx="4" cy="43"/>
              </a:xfrm>
              <a:custGeom>
                <a:avLst/>
                <a:gdLst>
                  <a:gd name="T0" fmla="*/ 0 w 8"/>
                  <a:gd name="T1" fmla="*/ 0 h 86"/>
                  <a:gd name="T2" fmla="*/ 1 w 8"/>
                  <a:gd name="T3" fmla="*/ 0 h 86"/>
                  <a:gd name="T4" fmla="*/ 1 w 8"/>
                  <a:gd name="T5" fmla="*/ 0 h 86"/>
                  <a:gd name="T6" fmla="*/ 1 w 8"/>
                  <a:gd name="T7" fmla="*/ 0 h 86"/>
                  <a:gd name="T8" fmla="*/ 1 w 8"/>
                  <a:gd name="T9" fmla="*/ 0 h 86"/>
                  <a:gd name="T10" fmla="*/ 1 w 8"/>
                  <a:gd name="T11" fmla="*/ 11 h 86"/>
                  <a:gd name="T12" fmla="*/ 1 w 8"/>
                  <a:gd name="T13" fmla="*/ 11 h 86"/>
                  <a:gd name="T14" fmla="*/ 1 w 8"/>
                  <a:gd name="T15" fmla="*/ 11 h 86"/>
                  <a:gd name="T16" fmla="*/ 1 w 8"/>
                  <a:gd name="T17" fmla="*/ 11 h 86"/>
                  <a:gd name="T18" fmla="*/ 0 w 8"/>
                  <a:gd name="T19" fmla="*/ 11 h 86"/>
                  <a:gd name="T20" fmla="*/ 0 w 8"/>
                  <a:gd name="T21" fmla="*/ 0 h 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8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6"/>
                    </a:lnTo>
                    <a:lnTo>
                      <a:pt x="6" y="86"/>
                    </a:lnTo>
                    <a:lnTo>
                      <a:pt x="4" y="84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99" name="Freeform 2634"/>
              <p:cNvSpPr>
                <a:spLocks/>
              </p:cNvSpPr>
              <p:nvPr/>
            </p:nvSpPr>
            <p:spPr bwMode="auto">
              <a:xfrm>
                <a:off x="2631" y="1805"/>
                <a:ext cx="2" cy="43"/>
              </a:xfrm>
              <a:custGeom>
                <a:avLst/>
                <a:gdLst>
                  <a:gd name="T0" fmla="*/ 0 w 6"/>
                  <a:gd name="T1" fmla="*/ 0 h 86"/>
                  <a:gd name="T2" fmla="*/ 0 w 6"/>
                  <a:gd name="T3" fmla="*/ 0 h 86"/>
                  <a:gd name="T4" fmla="*/ 0 w 6"/>
                  <a:gd name="T5" fmla="*/ 0 h 86"/>
                  <a:gd name="T6" fmla="*/ 0 w 6"/>
                  <a:gd name="T7" fmla="*/ 0 h 86"/>
                  <a:gd name="T8" fmla="*/ 0 w 6"/>
                  <a:gd name="T9" fmla="*/ 0 h 86"/>
                  <a:gd name="T10" fmla="*/ 0 w 6"/>
                  <a:gd name="T11" fmla="*/ 0 h 86"/>
                  <a:gd name="T12" fmla="*/ 0 w 6"/>
                  <a:gd name="T13" fmla="*/ 0 h 86"/>
                  <a:gd name="T14" fmla="*/ 0 w 6"/>
                  <a:gd name="T15" fmla="*/ 0 h 86"/>
                  <a:gd name="T16" fmla="*/ 0 w 6"/>
                  <a:gd name="T17" fmla="*/ 0 h 86"/>
                  <a:gd name="T18" fmla="*/ 0 w 6"/>
                  <a:gd name="T19" fmla="*/ 11 h 86"/>
                  <a:gd name="T20" fmla="*/ 0 w 6"/>
                  <a:gd name="T21" fmla="*/ 11 h 86"/>
                  <a:gd name="T22" fmla="*/ 0 w 6"/>
                  <a:gd name="T23" fmla="*/ 11 h 86"/>
                  <a:gd name="T24" fmla="*/ 0 w 6"/>
                  <a:gd name="T25" fmla="*/ 11 h 86"/>
                  <a:gd name="T26" fmla="*/ 0 w 6"/>
                  <a:gd name="T27" fmla="*/ 11 h 86"/>
                  <a:gd name="T28" fmla="*/ 0 w 6"/>
                  <a:gd name="T29" fmla="*/ 11 h 86"/>
                  <a:gd name="T30" fmla="*/ 0 w 6"/>
                  <a:gd name="T31" fmla="*/ 11 h 86"/>
                  <a:gd name="T32" fmla="*/ 0 w 6"/>
                  <a:gd name="T33" fmla="*/ 11 h 86"/>
                  <a:gd name="T34" fmla="*/ 0 w 6"/>
                  <a:gd name="T35" fmla="*/ 11 h 86"/>
                  <a:gd name="T36" fmla="*/ 0 w 6"/>
                  <a:gd name="T37" fmla="*/ 0 h 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86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86"/>
                    </a:lnTo>
                    <a:lnTo>
                      <a:pt x="4" y="86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00" name="Freeform 2635"/>
              <p:cNvSpPr>
                <a:spLocks/>
              </p:cNvSpPr>
              <p:nvPr/>
            </p:nvSpPr>
            <p:spPr bwMode="auto">
              <a:xfrm>
                <a:off x="2633" y="1804"/>
                <a:ext cx="4" cy="44"/>
              </a:xfrm>
              <a:custGeom>
                <a:avLst/>
                <a:gdLst>
                  <a:gd name="T0" fmla="*/ 0 w 8"/>
                  <a:gd name="T1" fmla="*/ 0 h 88"/>
                  <a:gd name="T2" fmla="*/ 1 w 8"/>
                  <a:gd name="T3" fmla="*/ 0 h 88"/>
                  <a:gd name="T4" fmla="*/ 1 w 8"/>
                  <a:gd name="T5" fmla="*/ 0 h 88"/>
                  <a:gd name="T6" fmla="*/ 1 w 8"/>
                  <a:gd name="T7" fmla="*/ 0 h 88"/>
                  <a:gd name="T8" fmla="*/ 1 w 8"/>
                  <a:gd name="T9" fmla="*/ 0 h 88"/>
                  <a:gd name="T10" fmla="*/ 1 w 8"/>
                  <a:gd name="T11" fmla="*/ 11 h 88"/>
                  <a:gd name="T12" fmla="*/ 1 w 8"/>
                  <a:gd name="T13" fmla="*/ 11 h 88"/>
                  <a:gd name="T14" fmla="*/ 1 w 8"/>
                  <a:gd name="T15" fmla="*/ 11 h 88"/>
                  <a:gd name="T16" fmla="*/ 1 w 8"/>
                  <a:gd name="T17" fmla="*/ 11 h 88"/>
                  <a:gd name="T18" fmla="*/ 0 w 8"/>
                  <a:gd name="T19" fmla="*/ 11 h 88"/>
                  <a:gd name="T20" fmla="*/ 0 w 8"/>
                  <a:gd name="T21" fmla="*/ 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88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8"/>
                    </a:lnTo>
                    <a:lnTo>
                      <a:pt x="6" y="88"/>
                    </a:lnTo>
                    <a:lnTo>
                      <a:pt x="4" y="88"/>
                    </a:lnTo>
                    <a:lnTo>
                      <a:pt x="2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01" name="Freeform 2636"/>
              <p:cNvSpPr>
                <a:spLocks/>
              </p:cNvSpPr>
              <p:nvPr/>
            </p:nvSpPr>
            <p:spPr bwMode="auto">
              <a:xfrm>
                <a:off x="2637" y="1804"/>
                <a:ext cx="3" cy="44"/>
              </a:xfrm>
              <a:custGeom>
                <a:avLst/>
                <a:gdLst>
                  <a:gd name="T0" fmla="*/ 0 w 5"/>
                  <a:gd name="T1" fmla="*/ 0 h 88"/>
                  <a:gd name="T2" fmla="*/ 0 w 5"/>
                  <a:gd name="T3" fmla="*/ 0 h 88"/>
                  <a:gd name="T4" fmla="*/ 1 w 5"/>
                  <a:gd name="T5" fmla="*/ 0 h 88"/>
                  <a:gd name="T6" fmla="*/ 1 w 5"/>
                  <a:gd name="T7" fmla="*/ 0 h 88"/>
                  <a:gd name="T8" fmla="*/ 1 w 5"/>
                  <a:gd name="T9" fmla="*/ 0 h 88"/>
                  <a:gd name="T10" fmla="*/ 1 w 5"/>
                  <a:gd name="T11" fmla="*/ 11 h 88"/>
                  <a:gd name="T12" fmla="*/ 1 w 5"/>
                  <a:gd name="T13" fmla="*/ 11 h 88"/>
                  <a:gd name="T14" fmla="*/ 1 w 5"/>
                  <a:gd name="T15" fmla="*/ 11 h 88"/>
                  <a:gd name="T16" fmla="*/ 0 w 5"/>
                  <a:gd name="T17" fmla="*/ 11 h 88"/>
                  <a:gd name="T18" fmla="*/ 0 w 5"/>
                  <a:gd name="T19" fmla="*/ 11 h 88"/>
                  <a:gd name="T20" fmla="*/ 0 w 5"/>
                  <a:gd name="T21" fmla="*/ 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8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88"/>
                    </a:lnTo>
                    <a:lnTo>
                      <a:pt x="3" y="88"/>
                    </a:lnTo>
                    <a:lnTo>
                      <a:pt x="2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02" name="Freeform 2637"/>
              <p:cNvSpPr>
                <a:spLocks/>
              </p:cNvSpPr>
              <p:nvPr/>
            </p:nvSpPr>
            <p:spPr bwMode="auto">
              <a:xfrm>
                <a:off x="2640" y="1804"/>
                <a:ext cx="4" cy="44"/>
              </a:xfrm>
              <a:custGeom>
                <a:avLst/>
                <a:gdLst>
                  <a:gd name="T0" fmla="*/ 0 w 8"/>
                  <a:gd name="T1" fmla="*/ 0 h 88"/>
                  <a:gd name="T2" fmla="*/ 1 w 8"/>
                  <a:gd name="T3" fmla="*/ 0 h 88"/>
                  <a:gd name="T4" fmla="*/ 1 w 8"/>
                  <a:gd name="T5" fmla="*/ 0 h 88"/>
                  <a:gd name="T6" fmla="*/ 1 w 8"/>
                  <a:gd name="T7" fmla="*/ 0 h 88"/>
                  <a:gd name="T8" fmla="*/ 1 w 8"/>
                  <a:gd name="T9" fmla="*/ 0 h 88"/>
                  <a:gd name="T10" fmla="*/ 1 w 8"/>
                  <a:gd name="T11" fmla="*/ 11 h 88"/>
                  <a:gd name="T12" fmla="*/ 1 w 8"/>
                  <a:gd name="T13" fmla="*/ 11 h 88"/>
                  <a:gd name="T14" fmla="*/ 1 w 8"/>
                  <a:gd name="T15" fmla="*/ 11 h 88"/>
                  <a:gd name="T16" fmla="*/ 1 w 8"/>
                  <a:gd name="T17" fmla="*/ 11 h 88"/>
                  <a:gd name="T18" fmla="*/ 0 w 8"/>
                  <a:gd name="T19" fmla="*/ 11 h 88"/>
                  <a:gd name="T20" fmla="*/ 0 w 8"/>
                  <a:gd name="T21" fmla="*/ 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88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8"/>
                    </a:lnTo>
                    <a:lnTo>
                      <a:pt x="6" y="88"/>
                    </a:lnTo>
                    <a:lnTo>
                      <a:pt x="4" y="88"/>
                    </a:lnTo>
                    <a:lnTo>
                      <a:pt x="2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03" name="Freeform 2638"/>
              <p:cNvSpPr>
                <a:spLocks/>
              </p:cNvSpPr>
              <p:nvPr/>
            </p:nvSpPr>
            <p:spPr bwMode="auto">
              <a:xfrm>
                <a:off x="2644" y="1804"/>
                <a:ext cx="3" cy="44"/>
              </a:xfrm>
              <a:custGeom>
                <a:avLst/>
                <a:gdLst>
                  <a:gd name="T0" fmla="*/ 0 w 6"/>
                  <a:gd name="T1" fmla="*/ 0 h 88"/>
                  <a:gd name="T2" fmla="*/ 1 w 6"/>
                  <a:gd name="T3" fmla="*/ 0 h 88"/>
                  <a:gd name="T4" fmla="*/ 1 w 6"/>
                  <a:gd name="T5" fmla="*/ 0 h 88"/>
                  <a:gd name="T6" fmla="*/ 1 w 6"/>
                  <a:gd name="T7" fmla="*/ 0 h 88"/>
                  <a:gd name="T8" fmla="*/ 1 w 6"/>
                  <a:gd name="T9" fmla="*/ 0 h 88"/>
                  <a:gd name="T10" fmla="*/ 1 w 6"/>
                  <a:gd name="T11" fmla="*/ 11 h 88"/>
                  <a:gd name="T12" fmla="*/ 1 w 6"/>
                  <a:gd name="T13" fmla="*/ 11 h 88"/>
                  <a:gd name="T14" fmla="*/ 1 w 6"/>
                  <a:gd name="T15" fmla="*/ 11 h 88"/>
                  <a:gd name="T16" fmla="*/ 1 w 6"/>
                  <a:gd name="T17" fmla="*/ 11 h 88"/>
                  <a:gd name="T18" fmla="*/ 0 w 6"/>
                  <a:gd name="T19" fmla="*/ 11 h 88"/>
                  <a:gd name="T20" fmla="*/ 0 w 6"/>
                  <a:gd name="T21" fmla="*/ 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88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88"/>
                    </a:lnTo>
                    <a:lnTo>
                      <a:pt x="4" y="88"/>
                    </a:lnTo>
                    <a:lnTo>
                      <a:pt x="2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04" name="Freeform 2639"/>
              <p:cNvSpPr>
                <a:spLocks/>
              </p:cNvSpPr>
              <p:nvPr/>
            </p:nvSpPr>
            <p:spPr bwMode="auto">
              <a:xfrm>
                <a:off x="2647" y="1804"/>
                <a:ext cx="4" cy="45"/>
              </a:xfrm>
              <a:custGeom>
                <a:avLst/>
                <a:gdLst>
                  <a:gd name="T0" fmla="*/ 0 w 7"/>
                  <a:gd name="T1" fmla="*/ 0 h 90"/>
                  <a:gd name="T2" fmla="*/ 1 w 7"/>
                  <a:gd name="T3" fmla="*/ 0 h 90"/>
                  <a:gd name="T4" fmla="*/ 1 w 7"/>
                  <a:gd name="T5" fmla="*/ 0 h 90"/>
                  <a:gd name="T6" fmla="*/ 1 w 7"/>
                  <a:gd name="T7" fmla="*/ 0 h 90"/>
                  <a:gd name="T8" fmla="*/ 1 w 7"/>
                  <a:gd name="T9" fmla="*/ 0 h 90"/>
                  <a:gd name="T10" fmla="*/ 1 w 7"/>
                  <a:gd name="T11" fmla="*/ 0 h 90"/>
                  <a:gd name="T12" fmla="*/ 1 w 7"/>
                  <a:gd name="T13" fmla="*/ 0 h 90"/>
                  <a:gd name="T14" fmla="*/ 1 w 7"/>
                  <a:gd name="T15" fmla="*/ 0 h 90"/>
                  <a:gd name="T16" fmla="*/ 1 w 7"/>
                  <a:gd name="T17" fmla="*/ 0 h 90"/>
                  <a:gd name="T18" fmla="*/ 1 w 7"/>
                  <a:gd name="T19" fmla="*/ 12 h 90"/>
                  <a:gd name="T20" fmla="*/ 1 w 7"/>
                  <a:gd name="T21" fmla="*/ 12 h 90"/>
                  <a:gd name="T22" fmla="*/ 1 w 7"/>
                  <a:gd name="T23" fmla="*/ 12 h 90"/>
                  <a:gd name="T24" fmla="*/ 1 w 7"/>
                  <a:gd name="T25" fmla="*/ 12 h 90"/>
                  <a:gd name="T26" fmla="*/ 1 w 7"/>
                  <a:gd name="T27" fmla="*/ 12 h 90"/>
                  <a:gd name="T28" fmla="*/ 1 w 7"/>
                  <a:gd name="T29" fmla="*/ 12 h 90"/>
                  <a:gd name="T30" fmla="*/ 1 w 7"/>
                  <a:gd name="T31" fmla="*/ 12 h 90"/>
                  <a:gd name="T32" fmla="*/ 1 w 7"/>
                  <a:gd name="T33" fmla="*/ 12 h 90"/>
                  <a:gd name="T34" fmla="*/ 0 w 7"/>
                  <a:gd name="T35" fmla="*/ 12 h 90"/>
                  <a:gd name="T36" fmla="*/ 0 w 7"/>
                  <a:gd name="T37" fmla="*/ 0 h 9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9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90"/>
                    </a:lnTo>
                    <a:lnTo>
                      <a:pt x="6" y="90"/>
                    </a:lnTo>
                    <a:lnTo>
                      <a:pt x="4" y="90"/>
                    </a:lnTo>
                    <a:lnTo>
                      <a:pt x="2" y="90"/>
                    </a:lnTo>
                    <a:lnTo>
                      <a:pt x="0" y="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05" name="Freeform 2640"/>
              <p:cNvSpPr>
                <a:spLocks/>
              </p:cNvSpPr>
              <p:nvPr/>
            </p:nvSpPr>
            <p:spPr bwMode="auto">
              <a:xfrm>
                <a:off x="2651" y="1803"/>
                <a:ext cx="3" cy="46"/>
              </a:xfrm>
              <a:custGeom>
                <a:avLst/>
                <a:gdLst>
                  <a:gd name="T0" fmla="*/ 0 w 6"/>
                  <a:gd name="T1" fmla="*/ 1 h 92"/>
                  <a:gd name="T2" fmla="*/ 1 w 6"/>
                  <a:gd name="T3" fmla="*/ 0 h 92"/>
                  <a:gd name="T4" fmla="*/ 1 w 6"/>
                  <a:gd name="T5" fmla="*/ 0 h 92"/>
                  <a:gd name="T6" fmla="*/ 1 w 6"/>
                  <a:gd name="T7" fmla="*/ 0 h 92"/>
                  <a:gd name="T8" fmla="*/ 1 w 6"/>
                  <a:gd name="T9" fmla="*/ 0 h 92"/>
                  <a:gd name="T10" fmla="*/ 1 w 6"/>
                  <a:gd name="T11" fmla="*/ 12 h 92"/>
                  <a:gd name="T12" fmla="*/ 1 w 6"/>
                  <a:gd name="T13" fmla="*/ 12 h 92"/>
                  <a:gd name="T14" fmla="*/ 1 w 6"/>
                  <a:gd name="T15" fmla="*/ 12 h 92"/>
                  <a:gd name="T16" fmla="*/ 1 w 6"/>
                  <a:gd name="T17" fmla="*/ 12 h 92"/>
                  <a:gd name="T18" fmla="*/ 0 w 6"/>
                  <a:gd name="T19" fmla="*/ 12 h 92"/>
                  <a:gd name="T20" fmla="*/ 0 w 6"/>
                  <a:gd name="T21" fmla="*/ 1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2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06" name="Freeform 2641"/>
              <p:cNvSpPr>
                <a:spLocks/>
              </p:cNvSpPr>
              <p:nvPr/>
            </p:nvSpPr>
            <p:spPr bwMode="auto">
              <a:xfrm>
                <a:off x="2654" y="1803"/>
                <a:ext cx="3" cy="46"/>
              </a:xfrm>
              <a:custGeom>
                <a:avLst/>
                <a:gdLst>
                  <a:gd name="T0" fmla="*/ 0 w 8"/>
                  <a:gd name="T1" fmla="*/ 0 h 92"/>
                  <a:gd name="T2" fmla="*/ 0 w 8"/>
                  <a:gd name="T3" fmla="*/ 0 h 92"/>
                  <a:gd name="T4" fmla="*/ 0 w 8"/>
                  <a:gd name="T5" fmla="*/ 0 h 92"/>
                  <a:gd name="T6" fmla="*/ 0 w 8"/>
                  <a:gd name="T7" fmla="*/ 0 h 92"/>
                  <a:gd name="T8" fmla="*/ 0 w 8"/>
                  <a:gd name="T9" fmla="*/ 0 h 92"/>
                  <a:gd name="T10" fmla="*/ 0 w 8"/>
                  <a:gd name="T11" fmla="*/ 12 h 92"/>
                  <a:gd name="T12" fmla="*/ 0 w 8"/>
                  <a:gd name="T13" fmla="*/ 12 h 92"/>
                  <a:gd name="T14" fmla="*/ 0 w 8"/>
                  <a:gd name="T15" fmla="*/ 12 h 92"/>
                  <a:gd name="T16" fmla="*/ 0 w 8"/>
                  <a:gd name="T17" fmla="*/ 12 h 92"/>
                  <a:gd name="T18" fmla="*/ 0 w 8"/>
                  <a:gd name="T19" fmla="*/ 12 h 92"/>
                  <a:gd name="T20" fmla="*/ 0 w 8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2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2"/>
                    </a:lnTo>
                    <a:lnTo>
                      <a:pt x="6" y="92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07" name="Freeform 2642"/>
              <p:cNvSpPr>
                <a:spLocks/>
              </p:cNvSpPr>
              <p:nvPr/>
            </p:nvSpPr>
            <p:spPr bwMode="auto">
              <a:xfrm>
                <a:off x="2657" y="1803"/>
                <a:ext cx="3" cy="46"/>
              </a:xfrm>
              <a:custGeom>
                <a:avLst/>
                <a:gdLst>
                  <a:gd name="T0" fmla="*/ 0 w 6"/>
                  <a:gd name="T1" fmla="*/ 0 h 92"/>
                  <a:gd name="T2" fmla="*/ 1 w 6"/>
                  <a:gd name="T3" fmla="*/ 0 h 92"/>
                  <a:gd name="T4" fmla="*/ 1 w 6"/>
                  <a:gd name="T5" fmla="*/ 0 h 92"/>
                  <a:gd name="T6" fmla="*/ 1 w 6"/>
                  <a:gd name="T7" fmla="*/ 0 h 92"/>
                  <a:gd name="T8" fmla="*/ 1 w 6"/>
                  <a:gd name="T9" fmla="*/ 0 h 92"/>
                  <a:gd name="T10" fmla="*/ 1 w 6"/>
                  <a:gd name="T11" fmla="*/ 12 h 92"/>
                  <a:gd name="T12" fmla="*/ 1 w 6"/>
                  <a:gd name="T13" fmla="*/ 12 h 92"/>
                  <a:gd name="T14" fmla="*/ 1 w 6"/>
                  <a:gd name="T15" fmla="*/ 12 h 92"/>
                  <a:gd name="T16" fmla="*/ 1 w 6"/>
                  <a:gd name="T17" fmla="*/ 12 h 92"/>
                  <a:gd name="T18" fmla="*/ 0 w 6"/>
                  <a:gd name="T19" fmla="*/ 12 h 92"/>
                  <a:gd name="T20" fmla="*/ 0 w 6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2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2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08" name="Freeform 2643"/>
              <p:cNvSpPr>
                <a:spLocks/>
              </p:cNvSpPr>
              <p:nvPr/>
            </p:nvSpPr>
            <p:spPr bwMode="auto">
              <a:xfrm>
                <a:off x="2660" y="1803"/>
                <a:ext cx="4" cy="46"/>
              </a:xfrm>
              <a:custGeom>
                <a:avLst/>
                <a:gdLst>
                  <a:gd name="T0" fmla="*/ 0 w 7"/>
                  <a:gd name="T1" fmla="*/ 0 h 92"/>
                  <a:gd name="T2" fmla="*/ 1 w 7"/>
                  <a:gd name="T3" fmla="*/ 0 h 92"/>
                  <a:gd name="T4" fmla="*/ 1 w 7"/>
                  <a:gd name="T5" fmla="*/ 0 h 92"/>
                  <a:gd name="T6" fmla="*/ 1 w 7"/>
                  <a:gd name="T7" fmla="*/ 0 h 92"/>
                  <a:gd name="T8" fmla="*/ 1 w 7"/>
                  <a:gd name="T9" fmla="*/ 0 h 92"/>
                  <a:gd name="T10" fmla="*/ 1 w 7"/>
                  <a:gd name="T11" fmla="*/ 12 h 92"/>
                  <a:gd name="T12" fmla="*/ 1 w 7"/>
                  <a:gd name="T13" fmla="*/ 12 h 92"/>
                  <a:gd name="T14" fmla="*/ 1 w 7"/>
                  <a:gd name="T15" fmla="*/ 12 h 92"/>
                  <a:gd name="T16" fmla="*/ 1 w 7"/>
                  <a:gd name="T17" fmla="*/ 12 h 92"/>
                  <a:gd name="T18" fmla="*/ 0 w 7"/>
                  <a:gd name="T19" fmla="*/ 12 h 92"/>
                  <a:gd name="T20" fmla="*/ 0 w 7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92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92"/>
                    </a:lnTo>
                    <a:lnTo>
                      <a:pt x="5" y="92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09" name="Freeform 2644"/>
              <p:cNvSpPr>
                <a:spLocks/>
              </p:cNvSpPr>
              <p:nvPr/>
            </p:nvSpPr>
            <p:spPr bwMode="auto">
              <a:xfrm>
                <a:off x="2664" y="1803"/>
                <a:ext cx="3" cy="47"/>
              </a:xfrm>
              <a:custGeom>
                <a:avLst/>
                <a:gdLst>
                  <a:gd name="T0" fmla="*/ 0 w 6"/>
                  <a:gd name="T1" fmla="*/ 0 h 94"/>
                  <a:gd name="T2" fmla="*/ 0 w 6"/>
                  <a:gd name="T3" fmla="*/ 0 h 94"/>
                  <a:gd name="T4" fmla="*/ 1 w 6"/>
                  <a:gd name="T5" fmla="*/ 0 h 94"/>
                  <a:gd name="T6" fmla="*/ 1 w 6"/>
                  <a:gd name="T7" fmla="*/ 0 h 94"/>
                  <a:gd name="T8" fmla="*/ 1 w 6"/>
                  <a:gd name="T9" fmla="*/ 0 h 94"/>
                  <a:gd name="T10" fmla="*/ 1 w 6"/>
                  <a:gd name="T11" fmla="*/ 12 h 94"/>
                  <a:gd name="T12" fmla="*/ 1 w 6"/>
                  <a:gd name="T13" fmla="*/ 12 h 94"/>
                  <a:gd name="T14" fmla="*/ 1 w 6"/>
                  <a:gd name="T15" fmla="*/ 12 h 94"/>
                  <a:gd name="T16" fmla="*/ 0 w 6"/>
                  <a:gd name="T17" fmla="*/ 12 h 94"/>
                  <a:gd name="T18" fmla="*/ 0 w 6"/>
                  <a:gd name="T19" fmla="*/ 12 h 94"/>
                  <a:gd name="T20" fmla="*/ 0 w 6"/>
                  <a:gd name="T21" fmla="*/ 0 h 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4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4"/>
                    </a:lnTo>
                    <a:lnTo>
                      <a:pt x="4" y="94"/>
                    </a:lnTo>
                    <a:lnTo>
                      <a:pt x="0" y="94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10" name="Freeform 2645"/>
              <p:cNvSpPr>
                <a:spLocks/>
              </p:cNvSpPr>
              <p:nvPr/>
            </p:nvSpPr>
            <p:spPr bwMode="auto">
              <a:xfrm>
                <a:off x="2667" y="1802"/>
                <a:ext cx="4" cy="48"/>
              </a:xfrm>
              <a:custGeom>
                <a:avLst/>
                <a:gdLst>
                  <a:gd name="T0" fmla="*/ 0 w 8"/>
                  <a:gd name="T1" fmla="*/ 1 h 96"/>
                  <a:gd name="T2" fmla="*/ 1 w 8"/>
                  <a:gd name="T3" fmla="*/ 1 h 96"/>
                  <a:gd name="T4" fmla="*/ 1 w 8"/>
                  <a:gd name="T5" fmla="*/ 1 h 96"/>
                  <a:gd name="T6" fmla="*/ 1 w 8"/>
                  <a:gd name="T7" fmla="*/ 1 h 96"/>
                  <a:gd name="T8" fmla="*/ 1 w 8"/>
                  <a:gd name="T9" fmla="*/ 1 h 96"/>
                  <a:gd name="T10" fmla="*/ 1 w 8"/>
                  <a:gd name="T11" fmla="*/ 0 h 96"/>
                  <a:gd name="T12" fmla="*/ 1 w 8"/>
                  <a:gd name="T13" fmla="*/ 0 h 96"/>
                  <a:gd name="T14" fmla="*/ 1 w 8"/>
                  <a:gd name="T15" fmla="*/ 0 h 96"/>
                  <a:gd name="T16" fmla="*/ 1 w 8"/>
                  <a:gd name="T17" fmla="*/ 0 h 96"/>
                  <a:gd name="T18" fmla="*/ 1 w 8"/>
                  <a:gd name="T19" fmla="*/ 12 h 96"/>
                  <a:gd name="T20" fmla="*/ 1 w 8"/>
                  <a:gd name="T21" fmla="*/ 12 h 96"/>
                  <a:gd name="T22" fmla="*/ 1 w 8"/>
                  <a:gd name="T23" fmla="*/ 12 h 96"/>
                  <a:gd name="T24" fmla="*/ 1 w 8"/>
                  <a:gd name="T25" fmla="*/ 12 h 96"/>
                  <a:gd name="T26" fmla="*/ 1 w 8"/>
                  <a:gd name="T27" fmla="*/ 12 h 96"/>
                  <a:gd name="T28" fmla="*/ 1 w 8"/>
                  <a:gd name="T29" fmla="*/ 12 h 96"/>
                  <a:gd name="T30" fmla="*/ 1 w 8"/>
                  <a:gd name="T31" fmla="*/ 12 h 96"/>
                  <a:gd name="T32" fmla="*/ 1 w 8"/>
                  <a:gd name="T33" fmla="*/ 12 h 96"/>
                  <a:gd name="T34" fmla="*/ 0 w 8"/>
                  <a:gd name="T35" fmla="*/ 12 h 96"/>
                  <a:gd name="T36" fmla="*/ 0 w 8"/>
                  <a:gd name="T37" fmla="*/ 1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96">
                    <a:moveTo>
                      <a:pt x="0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11" name="Freeform 2646"/>
              <p:cNvSpPr>
                <a:spLocks/>
              </p:cNvSpPr>
              <p:nvPr/>
            </p:nvSpPr>
            <p:spPr bwMode="auto">
              <a:xfrm>
                <a:off x="2671" y="1802"/>
                <a:ext cx="3" cy="48"/>
              </a:xfrm>
              <a:custGeom>
                <a:avLst/>
                <a:gdLst>
                  <a:gd name="T0" fmla="*/ 0 w 6"/>
                  <a:gd name="T1" fmla="*/ 1 h 96"/>
                  <a:gd name="T2" fmla="*/ 0 w 6"/>
                  <a:gd name="T3" fmla="*/ 1 h 96"/>
                  <a:gd name="T4" fmla="*/ 1 w 6"/>
                  <a:gd name="T5" fmla="*/ 1 h 96"/>
                  <a:gd name="T6" fmla="*/ 1 w 6"/>
                  <a:gd name="T7" fmla="*/ 1 h 96"/>
                  <a:gd name="T8" fmla="*/ 1 w 6"/>
                  <a:gd name="T9" fmla="*/ 1 h 96"/>
                  <a:gd name="T10" fmla="*/ 1 w 6"/>
                  <a:gd name="T11" fmla="*/ 1 h 96"/>
                  <a:gd name="T12" fmla="*/ 1 w 6"/>
                  <a:gd name="T13" fmla="*/ 1 h 96"/>
                  <a:gd name="T14" fmla="*/ 1 w 6"/>
                  <a:gd name="T15" fmla="*/ 0 h 96"/>
                  <a:gd name="T16" fmla="*/ 1 w 6"/>
                  <a:gd name="T17" fmla="*/ 0 h 96"/>
                  <a:gd name="T18" fmla="*/ 1 w 6"/>
                  <a:gd name="T19" fmla="*/ 12 h 96"/>
                  <a:gd name="T20" fmla="*/ 1 w 6"/>
                  <a:gd name="T21" fmla="*/ 12 h 96"/>
                  <a:gd name="T22" fmla="*/ 1 w 6"/>
                  <a:gd name="T23" fmla="*/ 12 h 96"/>
                  <a:gd name="T24" fmla="*/ 1 w 6"/>
                  <a:gd name="T25" fmla="*/ 12 h 96"/>
                  <a:gd name="T26" fmla="*/ 1 w 6"/>
                  <a:gd name="T27" fmla="*/ 12 h 96"/>
                  <a:gd name="T28" fmla="*/ 1 w 6"/>
                  <a:gd name="T29" fmla="*/ 12 h 96"/>
                  <a:gd name="T30" fmla="*/ 1 w 6"/>
                  <a:gd name="T31" fmla="*/ 12 h 96"/>
                  <a:gd name="T32" fmla="*/ 0 w 6"/>
                  <a:gd name="T33" fmla="*/ 12 h 96"/>
                  <a:gd name="T34" fmla="*/ 0 w 6"/>
                  <a:gd name="T35" fmla="*/ 12 h 96"/>
                  <a:gd name="T36" fmla="*/ 0 w 6"/>
                  <a:gd name="T37" fmla="*/ 1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96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12" name="Freeform 2647"/>
              <p:cNvSpPr>
                <a:spLocks/>
              </p:cNvSpPr>
              <p:nvPr/>
            </p:nvSpPr>
            <p:spPr bwMode="auto">
              <a:xfrm>
                <a:off x="2674" y="1802"/>
                <a:ext cx="4" cy="48"/>
              </a:xfrm>
              <a:custGeom>
                <a:avLst/>
                <a:gdLst>
                  <a:gd name="T0" fmla="*/ 0 w 7"/>
                  <a:gd name="T1" fmla="*/ 1 h 96"/>
                  <a:gd name="T2" fmla="*/ 1 w 7"/>
                  <a:gd name="T3" fmla="*/ 1 h 96"/>
                  <a:gd name="T4" fmla="*/ 1 w 7"/>
                  <a:gd name="T5" fmla="*/ 1 h 96"/>
                  <a:gd name="T6" fmla="*/ 1 w 7"/>
                  <a:gd name="T7" fmla="*/ 1 h 96"/>
                  <a:gd name="T8" fmla="*/ 1 w 7"/>
                  <a:gd name="T9" fmla="*/ 0 h 96"/>
                  <a:gd name="T10" fmla="*/ 1 w 7"/>
                  <a:gd name="T11" fmla="*/ 12 h 96"/>
                  <a:gd name="T12" fmla="*/ 1 w 7"/>
                  <a:gd name="T13" fmla="*/ 12 h 96"/>
                  <a:gd name="T14" fmla="*/ 1 w 7"/>
                  <a:gd name="T15" fmla="*/ 12 h 96"/>
                  <a:gd name="T16" fmla="*/ 1 w 7"/>
                  <a:gd name="T17" fmla="*/ 12 h 96"/>
                  <a:gd name="T18" fmla="*/ 0 w 7"/>
                  <a:gd name="T19" fmla="*/ 12 h 96"/>
                  <a:gd name="T20" fmla="*/ 0 w 7"/>
                  <a:gd name="T21" fmla="*/ 1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96">
                    <a:moveTo>
                      <a:pt x="0" y="2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7" y="96"/>
                    </a:lnTo>
                    <a:lnTo>
                      <a:pt x="5" y="96"/>
                    </a:lnTo>
                    <a:lnTo>
                      <a:pt x="3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13" name="Freeform 2648"/>
              <p:cNvSpPr>
                <a:spLocks/>
              </p:cNvSpPr>
              <p:nvPr/>
            </p:nvSpPr>
            <p:spPr bwMode="auto">
              <a:xfrm>
                <a:off x="2678" y="1802"/>
                <a:ext cx="3" cy="48"/>
              </a:xfrm>
              <a:custGeom>
                <a:avLst/>
                <a:gdLst>
                  <a:gd name="T0" fmla="*/ 0 w 6"/>
                  <a:gd name="T1" fmla="*/ 0 h 96"/>
                  <a:gd name="T2" fmla="*/ 1 w 6"/>
                  <a:gd name="T3" fmla="*/ 0 h 96"/>
                  <a:gd name="T4" fmla="*/ 1 w 6"/>
                  <a:gd name="T5" fmla="*/ 0 h 96"/>
                  <a:gd name="T6" fmla="*/ 1 w 6"/>
                  <a:gd name="T7" fmla="*/ 0 h 96"/>
                  <a:gd name="T8" fmla="*/ 1 w 6"/>
                  <a:gd name="T9" fmla="*/ 0 h 96"/>
                  <a:gd name="T10" fmla="*/ 1 w 6"/>
                  <a:gd name="T11" fmla="*/ 12 h 96"/>
                  <a:gd name="T12" fmla="*/ 1 w 6"/>
                  <a:gd name="T13" fmla="*/ 12 h 96"/>
                  <a:gd name="T14" fmla="*/ 1 w 6"/>
                  <a:gd name="T15" fmla="*/ 12 h 96"/>
                  <a:gd name="T16" fmla="*/ 1 w 6"/>
                  <a:gd name="T17" fmla="*/ 12 h 96"/>
                  <a:gd name="T18" fmla="*/ 0 w 6"/>
                  <a:gd name="T19" fmla="*/ 12 h 96"/>
                  <a:gd name="T20" fmla="*/ 0 w 6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14" name="Freeform 2649"/>
              <p:cNvSpPr>
                <a:spLocks/>
              </p:cNvSpPr>
              <p:nvPr/>
            </p:nvSpPr>
            <p:spPr bwMode="auto">
              <a:xfrm>
                <a:off x="2681" y="1802"/>
                <a:ext cx="3" cy="48"/>
              </a:xfrm>
              <a:custGeom>
                <a:avLst/>
                <a:gdLst>
                  <a:gd name="T0" fmla="*/ 0 w 8"/>
                  <a:gd name="T1" fmla="*/ 0 h 96"/>
                  <a:gd name="T2" fmla="*/ 0 w 8"/>
                  <a:gd name="T3" fmla="*/ 0 h 96"/>
                  <a:gd name="T4" fmla="*/ 0 w 8"/>
                  <a:gd name="T5" fmla="*/ 0 h 96"/>
                  <a:gd name="T6" fmla="*/ 0 w 8"/>
                  <a:gd name="T7" fmla="*/ 0 h 96"/>
                  <a:gd name="T8" fmla="*/ 0 w 8"/>
                  <a:gd name="T9" fmla="*/ 0 h 96"/>
                  <a:gd name="T10" fmla="*/ 0 w 8"/>
                  <a:gd name="T11" fmla="*/ 0 h 96"/>
                  <a:gd name="T12" fmla="*/ 0 w 8"/>
                  <a:gd name="T13" fmla="*/ 0 h 96"/>
                  <a:gd name="T14" fmla="*/ 0 w 8"/>
                  <a:gd name="T15" fmla="*/ 0 h 96"/>
                  <a:gd name="T16" fmla="*/ 0 w 8"/>
                  <a:gd name="T17" fmla="*/ 0 h 96"/>
                  <a:gd name="T18" fmla="*/ 0 w 8"/>
                  <a:gd name="T19" fmla="*/ 12 h 96"/>
                  <a:gd name="T20" fmla="*/ 0 w 8"/>
                  <a:gd name="T21" fmla="*/ 12 h 96"/>
                  <a:gd name="T22" fmla="*/ 0 w 8"/>
                  <a:gd name="T23" fmla="*/ 12 h 96"/>
                  <a:gd name="T24" fmla="*/ 0 w 8"/>
                  <a:gd name="T25" fmla="*/ 12 h 96"/>
                  <a:gd name="T26" fmla="*/ 0 w 8"/>
                  <a:gd name="T27" fmla="*/ 12 h 96"/>
                  <a:gd name="T28" fmla="*/ 0 w 8"/>
                  <a:gd name="T29" fmla="*/ 12 h 96"/>
                  <a:gd name="T30" fmla="*/ 0 w 8"/>
                  <a:gd name="T31" fmla="*/ 12 h 96"/>
                  <a:gd name="T32" fmla="*/ 0 w 8"/>
                  <a:gd name="T33" fmla="*/ 12 h 96"/>
                  <a:gd name="T34" fmla="*/ 0 w 8"/>
                  <a:gd name="T35" fmla="*/ 12 h 96"/>
                  <a:gd name="T36" fmla="*/ 0 w 8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15" name="Freeform 2650"/>
              <p:cNvSpPr>
                <a:spLocks/>
              </p:cNvSpPr>
              <p:nvPr/>
            </p:nvSpPr>
            <p:spPr bwMode="auto">
              <a:xfrm>
                <a:off x="2684" y="1802"/>
                <a:ext cx="3" cy="48"/>
              </a:xfrm>
              <a:custGeom>
                <a:avLst/>
                <a:gdLst>
                  <a:gd name="T0" fmla="*/ 0 w 5"/>
                  <a:gd name="T1" fmla="*/ 0 h 96"/>
                  <a:gd name="T2" fmla="*/ 1 w 5"/>
                  <a:gd name="T3" fmla="*/ 0 h 96"/>
                  <a:gd name="T4" fmla="*/ 1 w 5"/>
                  <a:gd name="T5" fmla="*/ 0 h 96"/>
                  <a:gd name="T6" fmla="*/ 1 w 5"/>
                  <a:gd name="T7" fmla="*/ 0 h 96"/>
                  <a:gd name="T8" fmla="*/ 1 w 5"/>
                  <a:gd name="T9" fmla="*/ 0 h 96"/>
                  <a:gd name="T10" fmla="*/ 1 w 5"/>
                  <a:gd name="T11" fmla="*/ 12 h 96"/>
                  <a:gd name="T12" fmla="*/ 1 w 5"/>
                  <a:gd name="T13" fmla="*/ 12 h 96"/>
                  <a:gd name="T14" fmla="*/ 1 w 5"/>
                  <a:gd name="T15" fmla="*/ 12 h 96"/>
                  <a:gd name="T16" fmla="*/ 1 w 5"/>
                  <a:gd name="T17" fmla="*/ 12 h 96"/>
                  <a:gd name="T18" fmla="*/ 0 w 5"/>
                  <a:gd name="T19" fmla="*/ 12 h 96"/>
                  <a:gd name="T20" fmla="*/ 0 w 5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16" name="Freeform 2651"/>
              <p:cNvSpPr>
                <a:spLocks/>
              </p:cNvSpPr>
              <p:nvPr/>
            </p:nvSpPr>
            <p:spPr bwMode="auto">
              <a:xfrm>
                <a:off x="2687" y="1802"/>
                <a:ext cx="4" cy="48"/>
              </a:xfrm>
              <a:custGeom>
                <a:avLst/>
                <a:gdLst>
                  <a:gd name="T0" fmla="*/ 0 w 8"/>
                  <a:gd name="T1" fmla="*/ 0 h 96"/>
                  <a:gd name="T2" fmla="*/ 1 w 8"/>
                  <a:gd name="T3" fmla="*/ 0 h 96"/>
                  <a:gd name="T4" fmla="*/ 1 w 8"/>
                  <a:gd name="T5" fmla="*/ 0 h 96"/>
                  <a:gd name="T6" fmla="*/ 1 w 8"/>
                  <a:gd name="T7" fmla="*/ 0 h 96"/>
                  <a:gd name="T8" fmla="*/ 1 w 8"/>
                  <a:gd name="T9" fmla="*/ 0 h 96"/>
                  <a:gd name="T10" fmla="*/ 1 w 8"/>
                  <a:gd name="T11" fmla="*/ 12 h 96"/>
                  <a:gd name="T12" fmla="*/ 1 w 8"/>
                  <a:gd name="T13" fmla="*/ 12 h 96"/>
                  <a:gd name="T14" fmla="*/ 1 w 8"/>
                  <a:gd name="T15" fmla="*/ 12 h 96"/>
                  <a:gd name="T16" fmla="*/ 1 w 8"/>
                  <a:gd name="T17" fmla="*/ 12 h 96"/>
                  <a:gd name="T18" fmla="*/ 0 w 8"/>
                  <a:gd name="T19" fmla="*/ 12 h 96"/>
                  <a:gd name="T20" fmla="*/ 0 w 8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17" name="Freeform 2652"/>
              <p:cNvSpPr>
                <a:spLocks/>
              </p:cNvSpPr>
              <p:nvPr/>
            </p:nvSpPr>
            <p:spPr bwMode="auto">
              <a:xfrm>
                <a:off x="2691" y="1802"/>
                <a:ext cx="3" cy="48"/>
              </a:xfrm>
              <a:custGeom>
                <a:avLst/>
                <a:gdLst>
                  <a:gd name="T0" fmla="*/ 0 w 6"/>
                  <a:gd name="T1" fmla="*/ 0 h 96"/>
                  <a:gd name="T2" fmla="*/ 0 w 6"/>
                  <a:gd name="T3" fmla="*/ 0 h 96"/>
                  <a:gd name="T4" fmla="*/ 1 w 6"/>
                  <a:gd name="T5" fmla="*/ 0 h 96"/>
                  <a:gd name="T6" fmla="*/ 1 w 6"/>
                  <a:gd name="T7" fmla="*/ 0 h 96"/>
                  <a:gd name="T8" fmla="*/ 1 w 6"/>
                  <a:gd name="T9" fmla="*/ 0 h 96"/>
                  <a:gd name="T10" fmla="*/ 1 w 6"/>
                  <a:gd name="T11" fmla="*/ 0 h 96"/>
                  <a:gd name="T12" fmla="*/ 1 w 6"/>
                  <a:gd name="T13" fmla="*/ 0 h 96"/>
                  <a:gd name="T14" fmla="*/ 1 w 6"/>
                  <a:gd name="T15" fmla="*/ 0 h 96"/>
                  <a:gd name="T16" fmla="*/ 1 w 6"/>
                  <a:gd name="T17" fmla="*/ 0 h 96"/>
                  <a:gd name="T18" fmla="*/ 1 w 6"/>
                  <a:gd name="T19" fmla="*/ 12 h 96"/>
                  <a:gd name="T20" fmla="*/ 1 w 6"/>
                  <a:gd name="T21" fmla="*/ 12 h 96"/>
                  <a:gd name="T22" fmla="*/ 1 w 6"/>
                  <a:gd name="T23" fmla="*/ 12 h 96"/>
                  <a:gd name="T24" fmla="*/ 1 w 6"/>
                  <a:gd name="T25" fmla="*/ 12 h 96"/>
                  <a:gd name="T26" fmla="*/ 1 w 6"/>
                  <a:gd name="T27" fmla="*/ 12 h 96"/>
                  <a:gd name="T28" fmla="*/ 1 w 6"/>
                  <a:gd name="T29" fmla="*/ 12 h 96"/>
                  <a:gd name="T30" fmla="*/ 1 w 6"/>
                  <a:gd name="T31" fmla="*/ 12 h 96"/>
                  <a:gd name="T32" fmla="*/ 0 w 6"/>
                  <a:gd name="T33" fmla="*/ 12 h 96"/>
                  <a:gd name="T34" fmla="*/ 0 w 6"/>
                  <a:gd name="T35" fmla="*/ 12 h 96"/>
                  <a:gd name="T36" fmla="*/ 0 w 6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18" name="Freeform 2653"/>
              <p:cNvSpPr>
                <a:spLocks/>
              </p:cNvSpPr>
              <p:nvPr/>
            </p:nvSpPr>
            <p:spPr bwMode="auto">
              <a:xfrm>
                <a:off x="2694" y="1802"/>
                <a:ext cx="4" cy="48"/>
              </a:xfrm>
              <a:custGeom>
                <a:avLst/>
                <a:gdLst>
                  <a:gd name="T0" fmla="*/ 0 w 8"/>
                  <a:gd name="T1" fmla="*/ 0 h 96"/>
                  <a:gd name="T2" fmla="*/ 1 w 8"/>
                  <a:gd name="T3" fmla="*/ 0 h 96"/>
                  <a:gd name="T4" fmla="*/ 1 w 8"/>
                  <a:gd name="T5" fmla="*/ 0 h 96"/>
                  <a:gd name="T6" fmla="*/ 1 w 8"/>
                  <a:gd name="T7" fmla="*/ 0 h 96"/>
                  <a:gd name="T8" fmla="*/ 1 w 8"/>
                  <a:gd name="T9" fmla="*/ 0 h 96"/>
                  <a:gd name="T10" fmla="*/ 1 w 8"/>
                  <a:gd name="T11" fmla="*/ 12 h 96"/>
                  <a:gd name="T12" fmla="*/ 1 w 8"/>
                  <a:gd name="T13" fmla="*/ 12 h 96"/>
                  <a:gd name="T14" fmla="*/ 1 w 8"/>
                  <a:gd name="T15" fmla="*/ 12 h 96"/>
                  <a:gd name="T16" fmla="*/ 1 w 8"/>
                  <a:gd name="T17" fmla="*/ 12 h 96"/>
                  <a:gd name="T18" fmla="*/ 0 w 8"/>
                  <a:gd name="T19" fmla="*/ 12 h 96"/>
                  <a:gd name="T20" fmla="*/ 0 w 8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19" name="Freeform 2654"/>
              <p:cNvSpPr>
                <a:spLocks/>
              </p:cNvSpPr>
              <p:nvPr/>
            </p:nvSpPr>
            <p:spPr bwMode="auto">
              <a:xfrm>
                <a:off x="2698" y="1802"/>
                <a:ext cx="3" cy="48"/>
              </a:xfrm>
              <a:custGeom>
                <a:avLst/>
                <a:gdLst>
                  <a:gd name="T0" fmla="*/ 0 w 5"/>
                  <a:gd name="T1" fmla="*/ 0 h 96"/>
                  <a:gd name="T2" fmla="*/ 1 w 5"/>
                  <a:gd name="T3" fmla="*/ 0 h 96"/>
                  <a:gd name="T4" fmla="*/ 1 w 5"/>
                  <a:gd name="T5" fmla="*/ 0 h 96"/>
                  <a:gd name="T6" fmla="*/ 1 w 5"/>
                  <a:gd name="T7" fmla="*/ 0 h 96"/>
                  <a:gd name="T8" fmla="*/ 1 w 5"/>
                  <a:gd name="T9" fmla="*/ 0 h 96"/>
                  <a:gd name="T10" fmla="*/ 1 w 5"/>
                  <a:gd name="T11" fmla="*/ 12 h 96"/>
                  <a:gd name="T12" fmla="*/ 1 w 5"/>
                  <a:gd name="T13" fmla="*/ 12 h 96"/>
                  <a:gd name="T14" fmla="*/ 1 w 5"/>
                  <a:gd name="T15" fmla="*/ 12 h 96"/>
                  <a:gd name="T16" fmla="*/ 1 w 5"/>
                  <a:gd name="T17" fmla="*/ 12 h 96"/>
                  <a:gd name="T18" fmla="*/ 0 w 5"/>
                  <a:gd name="T19" fmla="*/ 12 h 96"/>
                  <a:gd name="T20" fmla="*/ 0 w 5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96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96"/>
                    </a:lnTo>
                    <a:lnTo>
                      <a:pt x="3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20" name="Freeform 2655"/>
              <p:cNvSpPr>
                <a:spLocks/>
              </p:cNvSpPr>
              <p:nvPr/>
            </p:nvSpPr>
            <p:spPr bwMode="auto">
              <a:xfrm>
                <a:off x="2701" y="1802"/>
                <a:ext cx="4" cy="48"/>
              </a:xfrm>
              <a:custGeom>
                <a:avLst/>
                <a:gdLst>
                  <a:gd name="T0" fmla="*/ 0 w 8"/>
                  <a:gd name="T1" fmla="*/ 0 h 96"/>
                  <a:gd name="T2" fmla="*/ 1 w 8"/>
                  <a:gd name="T3" fmla="*/ 0 h 96"/>
                  <a:gd name="T4" fmla="*/ 1 w 8"/>
                  <a:gd name="T5" fmla="*/ 0 h 96"/>
                  <a:gd name="T6" fmla="*/ 1 w 8"/>
                  <a:gd name="T7" fmla="*/ 0 h 96"/>
                  <a:gd name="T8" fmla="*/ 1 w 8"/>
                  <a:gd name="T9" fmla="*/ 0 h 96"/>
                  <a:gd name="T10" fmla="*/ 1 w 8"/>
                  <a:gd name="T11" fmla="*/ 12 h 96"/>
                  <a:gd name="T12" fmla="*/ 1 w 8"/>
                  <a:gd name="T13" fmla="*/ 12 h 96"/>
                  <a:gd name="T14" fmla="*/ 1 w 8"/>
                  <a:gd name="T15" fmla="*/ 12 h 96"/>
                  <a:gd name="T16" fmla="*/ 1 w 8"/>
                  <a:gd name="T17" fmla="*/ 12 h 96"/>
                  <a:gd name="T18" fmla="*/ 0 w 8"/>
                  <a:gd name="T19" fmla="*/ 12 h 96"/>
                  <a:gd name="T20" fmla="*/ 0 w 8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21" name="Freeform 2656"/>
              <p:cNvSpPr>
                <a:spLocks/>
              </p:cNvSpPr>
              <p:nvPr/>
            </p:nvSpPr>
            <p:spPr bwMode="auto">
              <a:xfrm>
                <a:off x="2705" y="1802"/>
                <a:ext cx="2" cy="48"/>
              </a:xfrm>
              <a:custGeom>
                <a:avLst/>
                <a:gdLst>
                  <a:gd name="T0" fmla="*/ 0 w 6"/>
                  <a:gd name="T1" fmla="*/ 0 h 96"/>
                  <a:gd name="T2" fmla="*/ 0 w 6"/>
                  <a:gd name="T3" fmla="*/ 0 h 96"/>
                  <a:gd name="T4" fmla="*/ 0 w 6"/>
                  <a:gd name="T5" fmla="*/ 0 h 96"/>
                  <a:gd name="T6" fmla="*/ 0 w 6"/>
                  <a:gd name="T7" fmla="*/ 0 h 96"/>
                  <a:gd name="T8" fmla="*/ 0 w 6"/>
                  <a:gd name="T9" fmla="*/ 0 h 96"/>
                  <a:gd name="T10" fmla="*/ 0 w 6"/>
                  <a:gd name="T11" fmla="*/ 0 h 96"/>
                  <a:gd name="T12" fmla="*/ 0 w 6"/>
                  <a:gd name="T13" fmla="*/ 0 h 96"/>
                  <a:gd name="T14" fmla="*/ 0 w 6"/>
                  <a:gd name="T15" fmla="*/ 0 h 96"/>
                  <a:gd name="T16" fmla="*/ 0 w 6"/>
                  <a:gd name="T17" fmla="*/ 0 h 96"/>
                  <a:gd name="T18" fmla="*/ 0 w 6"/>
                  <a:gd name="T19" fmla="*/ 12 h 96"/>
                  <a:gd name="T20" fmla="*/ 0 w 6"/>
                  <a:gd name="T21" fmla="*/ 12 h 96"/>
                  <a:gd name="T22" fmla="*/ 0 w 6"/>
                  <a:gd name="T23" fmla="*/ 12 h 96"/>
                  <a:gd name="T24" fmla="*/ 0 w 6"/>
                  <a:gd name="T25" fmla="*/ 12 h 96"/>
                  <a:gd name="T26" fmla="*/ 0 w 6"/>
                  <a:gd name="T27" fmla="*/ 12 h 96"/>
                  <a:gd name="T28" fmla="*/ 0 w 6"/>
                  <a:gd name="T29" fmla="*/ 12 h 96"/>
                  <a:gd name="T30" fmla="*/ 0 w 6"/>
                  <a:gd name="T31" fmla="*/ 12 h 96"/>
                  <a:gd name="T32" fmla="*/ 0 w 6"/>
                  <a:gd name="T33" fmla="*/ 12 h 96"/>
                  <a:gd name="T34" fmla="*/ 0 w 6"/>
                  <a:gd name="T35" fmla="*/ 12 h 96"/>
                  <a:gd name="T36" fmla="*/ 0 w 6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22" name="Freeform 2657"/>
              <p:cNvSpPr>
                <a:spLocks/>
              </p:cNvSpPr>
              <p:nvPr/>
            </p:nvSpPr>
            <p:spPr bwMode="auto">
              <a:xfrm>
                <a:off x="2707" y="1802"/>
                <a:ext cx="4" cy="48"/>
              </a:xfrm>
              <a:custGeom>
                <a:avLst/>
                <a:gdLst>
                  <a:gd name="T0" fmla="*/ 0 w 7"/>
                  <a:gd name="T1" fmla="*/ 0 h 96"/>
                  <a:gd name="T2" fmla="*/ 1 w 7"/>
                  <a:gd name="T3" fmla="*/ 0 h 96"/>
                  <a:gd name="T4" fmla="*/ 1 w 7"/>
                  <a:gd name="T5" fmla="*/ 0 h 96"/>
                  <a:gd name="T6" fmla="*/ 1 w 7"/>
                  <a:gd name="T7" fmla="*/ 0 h 96"/>
                  <a:gd name="T8" fmla="*/ 1 w 7"/>
                  <a:gd name="T9" fmla="*/ 0 h 96"/>
                  <a:gd name="T10" fmla="*/ 1 w 7"/>
                  <a:gd name="T11" fmla="*/ 12 h 96"/>
                  <a:gd name="T12" fmla="*/ 1 w 7"/>
                  <a:gd name="T13" fmla="*/ 12 h 96"/>
                  <a:gd name="T14" fmla="*/ 1 w 7"/>
                  <a:gd name="T15" fmla="*/ 12 h 96"/>
                  <a:gd name="T16" fmla="*/ 1 w 7"/>
                  <a:gd name="T17" fmla="*/ 12 h 96"/>
                  <a:gd name="T18" fmla="*/ 0 w 7"/>
                  <a:gd name="T19" fmla="*/ 12 h 96"/>
                  <a:gd name="T20" fmla="*/ 0 w 7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23" name="Freeform 2658"/>
              <p:cNvSpPr>
                <a:spLocks/>
              </p:cNvSpPr>
              <p:nvPr/>
            </p:nvSpPr>
            <p:spPr bwMode="auto">
              <a:xfrm>
                <a:off x="2711" y="1802"/>
                <a:ext cx="3" cy="49"/>
              </a:xfrm>
              <a:custGeom>
                <a:avLst/>
                <a:gdLst>
                  <a:gd name="T0" fmla="*/ 0 w 6"/>
                  <a:gd name="T1" fmla="*/ 0 h 98"/>
                  <a:gd name="T2" fmla="*/ 0 w 6"/>
                  <a:gd name="T3" fmla="*/ 0 h 98"/>
                  <a:gd name="T4" fmla="*/ 1 w 6"/>
                  <a:gd name="T5" fmla="*/ 0 h 98"/>
                  <a:gd name="T6" fmla="*/ 1 w 6"/>
                  <a:gd name="T7" fmla="*/ 0 h 98"/>
                  <a:gd name="T8" fmla="*/ 1 w 6"/>
                  <a:gd name="T9" fmla="*/ 0 h 98"/>
                  <a:gd name="T10" fmla="*/ 1 w 6"/>
                  <a:gd name="T11" fmla="*/ 0 h 98"/>
                  <a:gd name="T12" fmla="*/ 1 w 6"/>
                  <a:gd name="T13" fmla="*/ 0 h 98"/>
                  <a:gd name="T14" fmla="*/ 1 w 6"/>
                  <a:gd name="T15" fmla="*/ 0 h 98"/>
                  <a:gd name="T16" fmla="*/ 1 w 6"/>
                  <a:gd name="T17" fmla="*/ 0 h 98"/>
                  <a:gd name="T18" fmla="*/ 1 w 6"/>
                  <a:gd name="T19" fmla="*/ 13 h 98"/>
                  <a:gd name="T20" fmla="*/ 1 w 6"/>
                  <a:gd name="T21" fmla="*/ 13 h 98"/>
                  <a:gd name="T22" fmla="*/ 1 w 6"/>
                  <a:gd name="T23" fmla="*/ 13 h 98"/>
                  <a:gd name="T24" fmla="*/ 1 w 6"/>
                  <a:gd name="T25" fmla="*/ 13 h 98"/>
                  <a:gd name="T26" fmla="*/ 1 w 6"/>
                  <a:gd name="T27" fmla="*/ 13 h 98"/>
                  <a:gd name="T28" fmla="*/ 1 w 6"/>
                  <a:gd name="T29" fmla="*/ 13 h 98"/>
                  <a:gd name="T30" fmla="*/ 1 w 6"/>
                  <a:gd name="T31" fmla="*/ 13 h 98"/>
                  <a:gd name="T32" fmla="*/ 0 w 6"/>
                  <a:gd name="T33" fmla="*/ 13 h 98"/>
                  <a:gd name="T34" fmla="*/ 0 w 6"/>
                  <a:gd name="T35" fmla="*/ 13 h 98"/>
                  <a:gd name="T36" fmla="*/ 0 w 6"/>
                  <a:gd name="T37" fmla="*/ 0 h 9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9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2" y="98"/>
                    </a:lnTo>
                    <a:lnTo>
                      <a:pt x="0" y="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24" name="Freeform 2659"/>
              <p:cNvSpPr>
                <a:spLocks/>
              </p:cNvSpPr>
              <p:nvPr/>
            </p:nvSpPr>
            <p:spPr bwMode="auto">
              <a:xfrm>
                <a:off x="2714" y="1801"/>
                <a:ext cx="4" cy="50"/>
              </a:xfrm>
              <a:custGeom>
                <a:avLst/>
                <a:gdLst>
                  <a:gd name="T0" fmla="*/ 0 w 8"/>
                  <a:gd name="T1" fmla="*/ 0 h 100"/>
                  <a:gd name="T2" fmla="*/ 1 w 8"/>
                  <a:gd name="T3" fmla="*/ 0 h 100"/>
                  <a:gd name="T4" fmla="*/ 1 w 8"/>
                  <a:gd name="T5" fmla="*/ 0 h 100"/>
                  <a:gd name="T6" fmla="*/ 1 w 8"/>
                  <a:gd name="T7" fmla="*/ 0 h 100"/>
                  <a:gd name="T8" fmla="*/ 1 w 8"/>
                  <a:gd name="T9" fmla="*/ 0 h 100"/>
                  <a:gd name="T10" fmla="*/ 1 w 8"/>
                  <a:gd name="T11" fmla="*/ 0 h 100"/>
                  <a:gd name="T12" fmla="*/ 1 w 8"/>
                  <a:gd name="T13" fmla="*/ 0 h 100"/>
                  <a:gd name="T14" fmla="*/ 1 w 8"/>
                  <a:gd name="T15" fmla="*/ 0 h 100"/>
                  <a:gd name="T16" fmla="*/ 1 w 8"/>
                  <a:gd name="T17" fmla="*/ 0 h 100"/>
                  <a:gd name="T18" fmla="*/ 1 w 8"/>
                  <a:gd name="T19" fmla="*/ 13 h 100"/>
                  <a:gd name="T20" fmla="*/ 1 w 8"/>
                  <a:gd name="T21" fmla="*/ 13 h 100"/>
                  <a:gd name="T22" fmla="*/ 1 w 8"/>
                  <a:gd name="T23" fmla="*/ 13 h 100"/>
                  <a:gd name="T24" fmla="*/ 1 w 8"/>
                  <a:gd name="T25" fmla="*/ 13 h 100"/>
                  <a:gd name="T26" fmla="*/ 1 w 8"/>
                  <a:gd name="T27" fmla="*/ 13 h 100"/>
                  <a:gd name="T28" fmla="*/ 1 w 8"/>
                  <a:gd name="T29" fmla="*/ 13 h 100"/>
                  <a:gd name="T30" fmla="*/ 1 w 8"/>
                  <a:gd name="T31" fmla="*/ 13 h 100"/>
                  <a:gd name="T32" fmla="*/ 1 w 8"/>
                  <a:gd name="T33" fmla="*/ 13 h 100"/>
                  <a:gd name="T34" fmla="*/ 0 w 8"/>
                  <a:gd name="T35" fmla="*/ 13 h 100"/>
                  <a:gd name="T36" fmla="*/ 0 w 8"/>
                  <a:gd name="T37" fmla="*/ 0 h 1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10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0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25" name="Freeform 2660"/>
              <p:cNvSpPr>
                <a:spLocks/>
              </p:cNvSpPr>
              <p:nvPr/>
            </p:nvSpPr>
            <p:spPr bwMode="auto">
              <a:xfrm>
                <a:off x="2718" y="1801"/>
                <a:ext cx="3" cy="50"/>
              </a:xfrm>
              <a:custGeom>
                <a:avLst/>
                <a:gdLst>
                  <a:gd name="T0" fmla="*/ 0 w 6"/>
                  <a:gd name="T1" fmla="*/ 0 h 100"/>
                  <a:gd name="T2" fmla="*/ 1 w 6"/>
                  <a:gd name="T3" fmla="*/ 0 h 100"/>
                  <a:gd name="T4" fmla="*/ 1 w 6"/>
                  <a:gd name="T5" fmla="*/ 0 h 100"/>
                  <a:gd name="T6" fmla="*/ 1 w 6"/>
                  <a:gd name="T7" fmla="*/ 0 h 100"/>
                  <a:gd name="T8" fmla="*/ 1 w 6"/>
                  <a:gd name="T9" fmla="*/ 0 h 100"/>
                  <a:gd name="T10" fmla="*/ 1 w 6"/>
                  <a:gd name="T11" fmla="*/ 13 h 100"/>
                  <a:gd name="T12" fmla="*/ 1 w 6"/>
                  <a:gd name="T13" fmla="*/ 13 h 100"/>
                  <a:gd name="T14" fmla="*/ 1 w 6"/>
                  <a:gd name="T15" fmla="*/ 13 h 100"/>
                  <a:gd name="T16" fmla="*/ 1 w 6"/>
                  <a:gd name="T17" fmla="*/ 13 h 100"/>
                  <a:gd name="T18" fmla="*/ 0 w 6"/>
                  <a:gd name="T19" fmla="*/ 13 h 100"/>
                  <a:gd name="T20" fmla="*/ 0 w 6"/>
                  <a:gd name="T21" fmla="*/ 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10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26" name="Freeform 2661"/>
              <p:cNvSpPr>
                <a:spLocks/>
              </p:cNvSpPr>
              <p:nvPr/>
            </p:nvSpPr>
            <p:spPr bwMode="auto">
              <a:xfrm>
                <a:off x="2721" y="1801"/>
                <a:ext cx="4" cy="50"/>
              </a:xfrm>
              <a:custGeom>
                <a:avLst/>
                <a:gdLst>
                  <a:gd name="T0" fmla="*/ 0 w 7"/>
                  <a:gd name="T1" fmla="*/ 0 h 100"/>
                  <a:gd name="T2" fmla="*/ 1 w 7"/>
                  <a:gd name="T3" fmla="*/ 0 h 100"/>
                  <a:gd name="T4" fmla="*/ 1 w 7"/>
                  <a:gd name="T5" fmla="*/ 0 h 100"/>
                  <a:gd name="T6" fmla="*/ 1 w 7"/>
                  <a:gd name="T7" fmla="*/ 0 h 100"/>
                  <a:gd name="T8" fmla="*/ 1 w 7"/>
                  <a:gd name="T9" fmla="*/ 0 h 100"/>
                  <a:gd name="T10" fmla="*/ 1 w 7"/>
                  <a:gd name="T11" fmla="*/ 13 h 100"/>
                  <a:gd name="T12" fmla="*/ 1 w 7"/>
                  <a:gd name="T13" fmla="*/ 13 h 100"/>
                  <a:gd name="T14" fmla="*/ 1 w 7"/>
                  <a:gd name="T15" fmla="*/ 13 h 100"/>
                  <a:gd name="T16" fmla="*/ 1 w 7"/>
                  <a:gd name="T17" fmla="*/ 13 h 100"/>
                  <a:gd name="T18" fmla="*/ 0 w 7"/>
                  <a:gd name="T19" fmla="*/ 13 h 100"/>
                  <a:gd name="T20" fmla="*/ 0 w 7"/>
                  <a:gd name="T21" fmla="*/ 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10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27" name="Freeform 2662"/>
              <p:cNvSpPr>
                <a:spLocks/>
              </p:cNvSpPr>
              <p:nvPr/>
            </p:nvSpPr>
            <p:spPr bwMode="auto">
              <a:xfrm>
                <a:off x="2725" y="1801"/>
                <a:ext cx="3" cy="50"/>
              </a:xfrm>
              <a:custGeom>
                <a:avLst/>
                <a:gdLst>
                  <a:gd name="T0" fmla="*/ 0 w 6"/>
                  <a:gd name="T1" fmla="*/ 0 h 100"/>
                  <a:gd name="T2" fmla="*/ 0 w 6"/>
                  <a:gd name="T3" fmla="*/ 0 h 100"/>
                  <a:gd name="T4" fmla="*/ 1 w 6"/>
                  <a:gd name="T5" fmla="*/ 0 h 100"/>
                  <a:gd name="T6" fmla="*/ 1 w 6"/>
                  <a:gd name="T7" fmla="*/ 0 h 100"/>
                  <a:gd name="T8" fmla="*/ 1 w 6"/>
                  <a:gd name="T9" fmla="*/ 0 h 100"/>
                  <a:gd name="T10" fmla="*/ 1 w 6"/>
                  <a:gd name="T11" fmla="*/ 0 h 100"/>
                  <a:gd name="T12" fmla="*/ 1 w 6"/>
                  <a:gd name="T13" fmla="*/ 0 h 100"/>
                  <a:gd name="T14" fmla="*/ 1 w 6"/>
                  <a:gd name="T15" fmla="*/ 0 h 100"/>
                  <a:gd name="T16" fmla="*/ 1 w 6"/>
                  <a:gd name="T17" fmla="*/ 0 h 100"/>
                  <a:gd name="T18" fmla="*/ 1 w 6"/>
                  <a:gd name="T19" fmla="*/ 13 h 100"/>
                  <a:gd name="T20" fmla="*/ 1 w 6"/>
                  <a:gd name="T21" fmla="*/ 13 h 100"/>
                  <a:gd name="T22" fmla="*/ 1 w 6"/>
                  <a:gd name="T23" fmla="*/ 13 h 100"/>
                  <a:gd name="T24" fmla="*/ 1 w 6"/>
                  <a:gd name="T25" fmla="*/ 13 h 100"/>
                  <a:gd name="T26" fmla="*/ 1 w 6"/>
                  <a:gd name="T27" fmla="*/ 13 h 100"/>
                  <a:gd name="T28" fmla="*/ 1 w 6"/>
                  <a:gd name="T29" fmla="*/ 13 h 100"/>
                  <a:gd name="T30" fmla="*/ 1 w 6"/>
                  <a:gd name="T31" fmla="*/ 13 h 100"/>
                  <a:gd name="T32" fmla="*/ 0 w 6"/>
                  <a:gd name="T33" fmla="*/ 13 h 100"/>
                  <a:gd name="T34" fmla="*/ 0 w 6"/>
                  <a:gd name="T35" fmla="*/ 13 h 100"/>
                  <a:gd name="T36" fmla="*/ 0 w 6"/>
                  <a:gd name="T37" fmla="*/ 0 h 1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100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28" name="Freeform 2663"/>
              <p:cNvSpPr>
                <a:spLocks/>
              </p:cNvSpPr>
              <p:nvPr/>
            </p:nvSpPr>
            <p:spPr bwMode="auto">
              <a:xfrm>
                <a:off x="2728" y="1801"/>
                <a:ext cx="3" cy="50"/>
              </a:xfrm>
              <a:custGeom>
                <a:avLst/>
                <a:gdLst>
                  <a:gd name="T0" fmla="*/ 0 w 8"/>
                  <a:gd name="T1" fmla="*/ 0 h 100"/>
                  <a:gd name="T2" fmla="*/ 0 w 8"/>
                  <a:gd name="T3" fmla="*/ 0 h 100"/>
                  <a:gd name="T4" fmla="*/ 0 w 8"/>
                  <a:gd name="T5" fmla="*/ 0 h 100"/>
                  <a:gd name="T6" fmla="*/ 0 w 8"/>
                  <a:gd name="T7" fmla="*/ 0 h 100"/>
                  <a:gd name="T8" fmla="*/ 0 w 8"/>
                  <a:gd name="T9" fmla="*/ 0 h 100"/>
                  <a:gd name="T10" fmla="*/ 0 w 8"/>
                  <a:gd name="T11" fmla="*/ 13 h 100"/>
                  <a:gd name="T12" fmla="*/ 0 w 8"/>
                  <a:gd name="T13" fmla="*/ 13 h 100"/>
                  <a:gd name="T14" fmla="*/ 0 w 8"/>
                  <a:gd name="T15" fmla="*/ 13 h 100"/>
                  <a:gd name="T16" fmla="*/ 0 w 8"/>
                  <a:gd name="T17" fmla="*/ 13 h 100"/>
                  <a:gd name="T18" fmla="*/ 0 w 8"/>
                  <a:gd name="T19" fmla="*/ 13 h 100"/>
                  <a:gd name="T20" fmla="*/ 0 w 8"/>
                  <a:gd name="T21" fmla="*/ 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10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0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29" name="Freeform 2664"/>
              <p:cNvSpPr>
                <a:spLocks/>
              </p:cNvSpPr>
              <p:nvPr/>
            </p:nvSpPr>
            <p:spPr bwMode="auto">
              <a:xfrm>
                <a:off x="2731" y="1801"/>
                <a:ext cx="3" cy="50"/>
              </a:xfrm>
              <a:custGeom>
                <a:avLst/>
                <a:gdLst>
                  <a:gd name="T0" fmla="*/ 0 w 6"/>
                  <a:gd name="T1" fmla="*/ 0 h 100"/>
                  <a:gd name="T2" fmla="*/ 0 w 6"/>
                  <a:gd name="T3" fmla="*/ 0 h 100"/>
                  <a:gd name="T4" fmla="*/ 1 w 6"/>
                  <a:gd name="T5" fmla="*/ 0 h 100"/>
                  <a:gd name="T6" fmla="*/ 1 w 6"/>
                  <a:gd name="T7" fmla="*/ 0 h 100"/>
                  <a:gd name="T8" fmla="*/ 1 w 6"/>
                  <a:gd name="T9" fmla="*/ 0 h 100"/>
                  <a:gd name="T10" fmla="*/ 1 w 6"/>
                  <a:gd name="T11" fmla="*/ 0 h 100"/>
                  <a:gd name="T12" fmla="*/ 1 w 6"/>
                  <a:gd name="T13" fmla="*/ 0 h 100"/>
                  <a:gd name="T14" fmla="*/ 1 w 6"/>
                  <a:gd name="T15" fmla="*/ 0 h 100"/>
                  <a:gd name="T16" fmla="*/ 1 w 6"/>
                  <a:gd name="T17" fmla="*/ 0 h 100"/>
                  <a:gd name="T18" fmla="*/ 1 w 6"/>
                  <a:gd name="T19" fmla="*/ 13 h 100"/>
                  <a:gd name="T20" fmla="*/ 1 w 6"/>
                  <a:gd name="T21" fmla="*/ 13 h 100"/>
                  <a:gd name="T22" fmla="*/ 1 w 6"/>
                  <a:gd name="T23" fmla="*/ 13 h 100"/>
                  <a:gd name="T24" fmla="*/ 1 w 6"/>
                  <a:gd name="T25" fmla="*/ 13 h 100"/>
                  <a:gd name="T26" fmla="*/ 1 w 6"/>
                  <a:gd name="T27" fmla="*/ 13 h 100"/>
                  <a:gd name="T28" fmla="*/ 1 w 6"/>
                  <a:gd name="T29" fmla="*/ 13 h 100"/>
                  <a:gd name="T30" fmla="*/ 1 w 6"/>
                  <a:gd name="T31" fmla="*/ 13 h 100"/>
                  <a:gd name="T32" fmla="*/ 0 w 6"/>
                  <a:gd name="T33" fmla="*/ 13 h 100"/>
                  <a:gd name="T34" fmla="*/ 0 w 6"/>
                  <a:gd name="T35" fmla="*/ 13 h 100"/>
                  <a:gd name="T36" fmla="*/ 0 w 6"/>
                  <a:gd name="T37" fmla="*/ 0 h 1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100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30" name="Freeform 2665"/>
              <p:cNvSpPr>
                <a:spLocks/>
              </p:cNvSpPr>
              <p:nvPr/>
            </p:nvSpPr>
            <p:spPr bwMode="auto">
              <a:xfrm>
                <a:off x="2734" y="1801"/>
                <a:ext cx="4" cy="50"/>
              </a:xfrm>
              <a:custGeom>
                <a:avLst/>
                <a:gdLst>
                  <a:gd name="T0" fmla="*/ 0 w 7"/>
                  <a:gd name="T1" fmla="*/ 0 h 100"/>
                  <a:gd name="T2" fmla="*/ 1 w 7"/>
                  <a:gd name="T3" fmla="*/ 0 h 100"/>
                  <a:gd name="T4" fmla="*/ 1 w 7"/>
                  <a:gd name="T5" fmla="*/ 0 h 100"/>
                  <a:gd name="T6" fmla="*/ 1 w 7"/>
                  <a:gd name="T7" fmla="*/ 0 h 100"/>
                  <a:gd name="T8" fmla="*/ 1 w 7"/>
                  <a:gd name="T9" fmla="*/ 0 h 100"/>
                  <a:gd name="T10" fmla="*/ 1 w 7"/>
                  <a:gd name="T11" fmla="*/ 0 h 100"/>
                  <a:gd name="T12" fmla="*/ 1 w 7"/>
                  <a:gd name="T13" fmla="*/ 0 h 100"/>
                  <a:gd name="T14" fmla="*/ 1 w 7"/>
                  <a:gd name="T15" fmla="*/ 0 h 100"/>
                  <a:gd name="T16" fmla="*/ 1 w 7"/>
                  <a:gd name="T17" fmla="*/ 0 h 100"/>
                  <a:gd name="T18" fmla="*/ 1 w 7"/>
                  <a:gd name="T19" fmla="*/ 13 h 100"/>
                  <a:gd name="T20" fmla="*/ 1 w 7"/>
                  <a:gd name="T21" fmla="*/ 13 h 100"/>
                  <a:gd name="T22" fmla="*/ 1 w 7"/>
                  <a:gd name="T23" fmla="*/ 13 h 100"/>
                  <a:gd name="T24" fmla="*/ 1 w 7"/>
                  <a:gd name="T25" fmla="*/ 13 h 100"/>
                  <a:gd name="T26" fmla="*/ 1 w 7"/>
                  <a:gd name="T27" fmla="*/ 13 h 100"/>
                  <a:gd name="T28" fmla="*/ 1 w 7"/>
                  <a:gd name="T29" fmla="*/ 13 h 100"/>
                  <a:gd name="T30" fmla="*/ 1 w 7"/>
                  <a:gd name="T31" fmla="*/ 13 h 100"/>
                  <a:gd name="T32" fmla="*/ 1 w 7"/>
                  <a:gd name="T33" fmla="*/ 13 h 100"/>
                  <a:gd name="T34" fmla="*/ 0 w 7"/>
                  <a:gd name="T35" fmla="*/ 13 h 100"/>
                  <a:gd name="T36" fmla="*/ 0 w 7"/>
                  <a:gd name="T37" fmla="*/ 0 h 1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100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1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31" name="Freeform 2666"/>
              <p:cNvSpPr>
                <a:spLocks/>
              </p:cNvSpPr>
              <p:nvPr/>
            </p:nvSpPr>
            <p:spPr bwMode="auto">
              <a:xfrm>
                <a:off x="2738" y="1801"/>
                <a:ext cx="3" cy="50"/>
              </a:xfrm>
              <a:custGeom>
                <a:avLst/>
                <a:gdLst>
                  <a:gd name="T0" fmla="*/ 0 w 6"/>
                  <a:gd name="T1" fmla="*/ 0 h 100"/>
                  <a:gd name="T2" fmla="*/ 0 w 6"/>
                  <a:gd name="T3" fmla="*/ 0 h 100"/>
                  <a:gd name="T4" fmla="*/ 1 w 6"/>
                  <a:gd name="T5" fmla="*/ 0 h 100"/>
                  <a:gd name="T6" fmla="*/ 1 w 6"/>
                  <a:gd name="T7" fmla="*/ 0 h 100"/>
                  <a:gd name="T8" fmla="*/ 1 w 6"/>
                  <a:gd name="T9" fmla="*/ 0 h 100"/>
                  <a:gd name="T10" fmla="*/ 1 w 6"/>
                  <a:gd name="T11" fmla="*/ 0 h 100"/>
                  <a:gd name="T12" fmla="*/ 1 w 6"/>
                  <a:gd name="T13" fmla="*/ 13 h 100"/>
                  <a:gd name="T14" fmla="*/ 1 w 6"/>
                  <a:gd name="T15" fmla="*/ 13 h 100"/>
                  <a:gd name="T16" fmla="*/ 1 w 6"/>
                  <a:gd name="T17" fmla="*/ 13 h 100"/>
                  <a:gd name="T18" fmla="*/ 1 w 6"/>
                  <a:gd name="T19" fmla="*/ 13 h 100"/>
                  <a:gd name="T20" fmla="*/ 0 w 6"/>
                  <a:gd name="T21" fmla="*/ 13 h 100"/>
                  <a:gd name="T22" fmla="*/ 0 w 6"/>
                  <a:gd name="T23" fmla="*/ 0 h 1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" h="100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32" name="Freeform 2667"/>
              <p:cNvSpPr>
                <a:spLocks/>
              </p:cNvSpPr>
              <p:nvPr/>
            </p:nvSpPr>
            <p:spPr bwMode="auto">
              <a:xfrm>
                <a:off x="2741" y="1801"/>
                <a:ext cx="4" cy="50"/>
              </a:xfrm>
              <a:custGeom>
                <a:avLst/>
                <a:gdLst>
                  <a:gd name="T0" fmla="*/ 0 w 8"/>
                  <a:gd name="T1" fmla="*/ 0 h 100"/>
                  <a:gd name="T2" fmla="*/ 1 w 8"/>
                  <a:gd name="T3" fmla="*/ 0 h 100"/>
                  <a:gd name="T4" fmla="*/ 1 w 8"/>
                  <a:gd name="T5" fmla="*/ 0 h 100"/>
                  <a:gd name="T6" fmla="*/ 1 w 8"/>
                  <a:gd name="T7" fmla="*/ 0 h 100"/>
                  <a:gd name="T8" fmla="*/ 1 w 8"/>
                  <a:gd name="T9" fmla="*/ 0 h 100"/>
                  <a:gd name="T10" fmla="*/ 1 w 8"/>
                  <a:gd name="T11" fmla="*/ 0 h 100"/>
                  <a:gd name="T12" fmla="*/ 1 w 8"/>
                  <a:gd name="T13" fmla="*/ 0 h 100"/>
                  <a:gd name="T14" fmla="*/ 1 w 8"/>
                  <a:gd name="T15" fmla="*/ 0 h 100"/>
                  <a:gd name="T16" fmla="*/ 1 w 8"/>
                  <a:gd name="T17" fmla="*/ 0 h 100"/>
                  <a:gd name="T18" fmla="*/ 1 w 8"/>
                  <a:gd name="T19" fmla="*/ 13 h 100"/>
                  <a:gd name="T20" fmla="*/ 1 w 8"/>
                  <a:gd name="T21" fmla="*/ 13 h 100"/>
                  <a:gd name="T22" fmla="*/ 1 w 8"/>
                  <a:gd name="T23" fmla="*/ 13 h 100"/>
                  <a:gd name="T24" fmla="*/ 1 w 8"/>
                  <a:gd name="T25" fmla="*/ 13 h 100"/>
                  <a:gd name="T26" fmla="*/ 1 w 8"/>
                  <a:gd name="T27" fmla="*/ 13 h 100"/>
                  <a:gd name="T28" fmla="*/ 1 w 8"/>
                  <a:gd name="T29" fmla="*/ 13 h 100"/>
                  <a:gd name="T30" fmla="*/ 1 w 8"/>
                  <a:gd name="T31" fmla="*/ 13 h 100"/>
                  <a:gd name="T32" fmla="*/ 1 w 8"/>
                  <a:gd name="T33" fmla="*/ 13 h 100"/>
                  <a:gd name="T34" fmla="*/ 0 w 8"/>
                  <a:gd name="T35" fmla="*/ 13 h 100"/>
                  <a:gd name="T36" fmla="*/ 0 w 8"/>
                  <a:gd name="T37" fmla="*/ 0 h 1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10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0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33" name="Freeform 2668"/>
              <p:cNvSpPr>
                <a:spLocks/>
              </p:cNvSpPr>
              <p:nvPr/>
            </p:nvSpPr>
            <p:spPr bwMode="auto">
              <a:xfrm>
                <a:off x="2745" y="1801"/>
                <a:ext cx="3" cy="50"/>
              </a:xfrm>
              <a:custGeom>
                <a:avLst/>
                <a:gdLst>
                  <a:gd name="T0" fmla="*/ 0 w 5"/>
                  <a:gd name="T1" fmla="*/ 0 h 100"/>
                  <a:gd name="T2" fmla="*/ 1 w 5"/>
                  <a:gd name="T3" fmla="*/ 0 h 100"/>
                  <a:gd name="T4" fmla="*/ 1 w 5"/>
                  <a:gd name="T5" fmla="*/ 0 h 100"/>
                  <a:gd name="T6" fmla="*/ 1 w 5"/>
                  <a:gd name="T7" fmla="*/ 0 h 100"/>
                  <a:gd name="T8" fmla="*/ 1 w 5"/>
                  <a:gd name="T9" fmla="*/ 0 h 100"/>
                  <a:gd name="T10" fmla="*/ 1 w 5"/>
                  <a:gd name="T11" fmla="*/ 13 h 100"/>
                  <a:gd name="T12" fmla="*/ 1 w 5"/>
                  <a:gd name="T13" fmla="*/ 13 h 100"/>
                  <a:gd name="T14" fmla="*/ 1 w 5"/>
                  <a:gd name="T15" fmla="*/ 13 h 100"/>
                  <a:gd name="T16" fmla="*/ 1 w 5"/>
                  <a:gd name="T17" fmla="*/ 13 h 100"/>
                  <a:gd name="T18" fmla="*/ 0 w 5"/>
                  <a:gd name="T19" fmla="*/ 13 h 100"/>
                  <a:gd name="T20" fmla="*/ 0 w 5"/>
                  <a:gd name="T21" fmla="*/ 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10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34" name="Freeform 2669"/>
              <p:cNvSpPr>
                <a:spLocks/>
              </p:cNvSpPr>
              <p:nvPr/>
            </p:nvSpPr>
            <p:spPr bwMode="auto">
              <a:xfrm>
                <a:off x="2748" y="1801"/>
                <a:ext cx="4" cy="50"/>
              </a:xfrm>
              <a:custGeom>
                <a:avLst/>
                <a:gdLst>
                  <a:gd name="T0" fmla="*/ 0 w 8"/>
                  <a:gd name="T1" fmla="*/ 0 h 100"/>
                  <a:gd name="T2" fmla="*/ 1 w 8"/>
                  <a:gd name="T3" fmla="*/ 0 h 100"/>
                  <a:gd name="T4" fmla="*/ 1 w 8"/>
                  <a:gd name="T5" fmla="*/ 0 h 100"/>
                  <a:gd name="T6" fmla="*/ 1 w 8"/>
                  <a:gd name="T7" fmla="*/ 0 h 100"/>
                  <a:gd name="T8" fmla="*/ 1 w 8"/>
                  <a:gd name="T9" fmla="*/ 0 h 100"/>
                  <a:gd name="T10" fmla="*/ 1 w 8"/>
                  <a:gd name="T11" fmla="*/ 0 h 100"/>
                  <a:gd name="T12" fmla="*/ 1 w 8"/>
                  <a:gd name="T13" fmla="*/ 0 h 100"/>
                  <a:gd name="T14" fmla="*/ 1 w 8"/>
                  <a:gd name="T15" fmla="*/ 0 h 100"/>
                  <a:gd name="T16" fmla="*/ 1 w 8"/>
                  <a:gd name="T17" fmla="*/ 0 h 100"/>
                  <a:gd name="T18" fmla="*/ 1 w 8"/>
                  <a:gd name="T19" fmla="*/ 13 h 100"/>
                  <a:gd name="T20" fmla="*/ 1 w 8"/>
                  <a:gd name="T21" fmla="*/ 13 h 100"/>
                  <a:gd name="T22" fmla="*/ 1 w 8"/>
                  <a:gd name="T23" fmla="*/ 13 h 100"/>
                  <a:gd name="T24" fmla="*/ 1 w 8"/>
                  <a:gd name="T25" fmla="*/ 13 h 100"/>
                  <a:gd name="T26" fmla="*/ 1 w 8"/>
                  <a:gd name="T27" fmla="*/ 13 h 100"/>
                  <a:gd name="T28" fmla="*/ 1 w 8"/>
                  <a:gd name="T29" fmla="*/ 13 h 100"/>
                  <a:gd name="T30" fmla="*/ 1 w 8"/>
                  <a:gd name="T31" fmla="*/ 13 h 100"/>
                  <a:gd name="T32" fmla="*/ 1 w 8"/>
                  <a:gd name="T33" fmla="*/ 13 h 100"/>
                  <a:gd name="T34" fmla="*/ 0 w 8"/>
                  <a:gd name="T35" fmla="*/ 13 h 100"/>
                  <a:gd name="T36" fmla="*/ 0 w 8"/>
                  <a:gd name="T37" fmla="*/ 0 h 1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10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0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35" name="Freeform 2670"/>
              <p:cNvSpPr>
                <a:spLocks/>
              </p:cNvSpPr>
              <p:nvPr/>
            </p:nvSpPr>
            <p:spPr bwMode="auto">
              <a:xfrm>
                <a:off x="2752" y="1801"/>
                <a:ext cx="3" cy="50"/>
              </a:xfrm>
              <a:custGeom>
                <a:avLst/>
                <a:gdLst>
                  <a:gd name="T0" fmla="*/ 0 w 8"/>
                  <a:gd name="T1" fmla="*/ 0 h 100"/>
                  <a:gd name="T2" fmla="*/ 0 w 8"/>
                  <a:gd name="T3" fmla="*/ 0 h 100"/>
                  <a:gd name="T4" fmla="*/ 0 w 8"/>
                  <a:gd name="T5" fmla="*/ 0 h 100"/>
                  <a:gd name="T6" fmla="*/ 0 w 8"/>
                  <a:gd name="T7" fmla="*/ 0 h 100"/>
                  <a:gd name="T8" fmla="*/ 0 w 8"/>
                  <a:gd name="T9" fmla="*/ 0 h 100"/>
                  <a:gd name="T10" fmla="*/ 0 w 8"/>
                  <a:gd name="T11" fmla="*/ 13 h 100"/>
                  <a:gd name="T12" fmla="*/ 0 w 8"/>
                  <a:gd name="T13" fmla="*/ 13 h 100"/>
                  <a:gd name="T14" fmla="*/ 0 w 8"/>
                  <a:gd name="T15" fmla="*/ 13 h 100"/>
                  <a:gd name="T16" fmla="*/ 0 w 8"/>
                  <a:gd name="T17" fmla="*/ 13 h 100"/>
                  <a:gd name="T18" fmla="*/ 0 w 8"/>
                  <a:gd name="T19" fmla="*/ 13 h 100"/>
                  <a:gd name="T20" fmla="*/ 0 w 8"/>
                  <a:gd name="T21" fmla="*/ 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10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0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36" name="Freeform 2671"/>
              <p:cNvSpPr>
                <a:spLocks/>
              </p:cNvSpPr>
              <p:nvPr/>
            </p:nvSpPr>
            <p:spPr bwMode="auto">
              <a:xfrm>
                <a:off x="2755" y="1801"/>
                <a:ext cx="3" cy="50"/>
              </a:xfrm>
              <a:custGeom>
                <a:avLst/>
                <a:gdLst>
                  <a:gd name="T0" fmla="*/ 0 w 6"/>
                  <a:gd name="T1" fmla="*/ 0 h 100"/>
                  <a:gd name="T2" fmla="*/ 0 w 6"/>
                  <a:gd name="T3" fmla="*/ 0 h 100"/>
                  <a:gd name="T4" fmla="*/ 1 w 6"/>
                  <a:gd name="T5" fmla="*/ 0 h 100"/>
                  <a:gd name="T6" fmla="*/ 1 w 6"/>
                  <a:gd name="T7" fmla="*/ 0 h 100"/>
                  <a:gd name="T8" fmla="*/ 1 w 6"/>
                  <a:gd name="T9" fmla="*/ 0 h 100"/>
                  <a:gd name="T10" fmla="*/ 1 w 6"/>
                  <a:gd name="T11" fmla="*/ 13 h 100"/>
                  <a:gd name="T12" fmla="*/ 1 w 6"/>
                  <a:gd name="T13" fmla="*/ 13 h 100"/>
                  <a:gd name="T14" fmla="*/ 1 w 6"/>
                  <a:gd name="T15" fmla="*/ 13 h 100"/>
                  <a:gd name="T16" fmla="*/ 0 w 6"/>
                  <a:gd name="T17" fmla="*/ 13 h 100"/>
                  <a:gd name="T18" fmla="*/ 0 w 6"/>
                  <a:gd name="T19" fmla="*/ 13 h 100"/>
                  <a:gd name="T20" fmla="*/ 0 w 6"/>
                  <a:gd name="T21" fmla="*/ 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100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37" name="Freeform 2672"/>
              <p:cNvSpPr>
                <a:spLocks/>
              </p:cNvSpPr>
              <p:nvPr/>
            </p:nvSpPr>
            <p:spPr bwMode="auto">
              <a:xfrm>
                <a:off x="2758" y="1801"/>
                <a:ext cx="4" cy="50"/>
              </a:xfrm>
              <a:custGeom>
                <a:avLst/>
                <a:gdLst>
                  <a:gd name="T0" fmla="*/ 0 w 7"/>
                  <a:gd name="T1" fmla="*/ 0 h 100"/>
                  <a:gd name="T2" fmla="*/ 0 w 7"/>
                  <a:gd name="T3" fmla="*/ 0 h 100"/>
                  <a:gd name="T4" fmla="*/ 1 w 7"/>
                  <a:gd name="T5" fmla="*/ 0 h 100"/>
                  <a:gd name="T6" fmla="*/ 1 w 7"/>
                  <a:gd name="T7" fmla="*/ 0 h 100"/>
                  <a:gd name="T8" fmla="*/ 1 w 7"/>
                  <a:gd name="T9" fmla="*/ 0 h 100"/>
                  <a:gd name="T10" fmla="*/ 1 w 7"/>
                  <a:gd name="T11" fmla="*/ 0 h 100"/>
                  <a:gd name="T12" fmla="*/ 1 w 7"/>
                  <a:gd name="T13" fmla="*/ 0 h 100"/>
                  <a:gd name="T14" fmla="*/ 1 w 7"/>
                  <a:gd name="T15" fmla="*/ 0 h 100"/>
                  <a:gd name="T16" fmla="*/ 1 w 7"/>
                  <a:gd name="T17" fmla="*/ 0 h 100"/>
                  <a:gd name="T18" fmla="*/ 1 w 7"/>
                  <a:gd name="T19" fmla="*/ 13 h 100"/>
                  <a:gd name="T20" fmla="*/ 1 w 7"/>
                  <a:gd name="T21" fmla="*/ 13 h 100"/>
                  <a:gd name="T22" fmla="*/ 1 w 7"/>
                  <a:gd name="T23" fmla="*/ 13 h 100"/>
                  <a:gd name="T24" fmla="*/ 1 w 7"/>
                  <a:gd name="T25" fmla="*/ 13 h 100"/>
                  <a:gd name="T26" fmla="*/ 1 w 7"/>
                  <a:gd name="T27" fmla="*/ 13 h 100"/>
                  <a:gd name="T28" fmla="*/ 1 w 7"/>
                  <a:gd name="T29" fmla="*/ 13 h 100"/>
                  <a:gd name="T30" fmla="*/ 1 w 7"/>
                  <a:gd name="T31" fmla="*/ 13 h 100"/>
                  <a:gd name="T32" fmla="*/ 0 w 7"/>
                  <a:gd name="T33" fmla="*/ 13 h 100"/>
                  <a:gd name="T34" fmla="*/ 0 w 7"/>
                  <a:gd name="T35" fmla="*/ 13 h 100"/>
                  <a:gd name="T36" fmla="*/ 0 w 7"/>
                  <a:gd name="T37" fmla="*/ 0 h 1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100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1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38" name="Freeform 2673"/>
              <p:cNvSpPr>
                <a:spLocks/>
              </p:cNvSpPr>
              <p:nvPr/>
            </p:nvSpPr>
            <p:spPr bwMode="auto">
              <a:xfrm>
                <a:off x="2762" y="1802"/>
                <a:ext cx="3" cy="49"/>
              </a:xfrm>
              <a:custGeom>
                <a:avLst/>
                <a:gdLst>
                  <a:gd name="T0" fmla="*/ 0 w 6"/>
                  <a:gd name="T1" fmla="*/ 0 h 98"/>
                  <a:gd name="T2" fmla="*/ 0 w 6"/>
                  <a:gd name="T3" fmla="*/ 0 h 98"/>
                  <a:gd name="T4" fmla="*/ 1 w 6"/>
                  <a:gd name="T5" fmla="*/ 0 h 98"/>
                  <a:gd name="T6" fmla="*/ 1 w 6"/>
                  <a:gd name="T7" fmla="*/ 0 h 98"/>
                  <a:gd name="T8" fmla="*/ 1 w 6"/>
                  <a:gd name="T9" fmla="*/ 0 h 98"/>
                  <a:gd name="T10" fmla="*/ 1 w 6"/>
                  <a:gd name="T11" fmla="*/ 0 h 98"/>
                  <a:gd name="T12" fmla="*/ 1 w 6"/>
                  <a:gd name="T13" fmla="*/ 0 h 98"/>
                  <a:gd name="T14" fmla="*/ 1 w 6"/>
                  <a:gd name="T15" fmla="*/ 0 h 98"/>
                  <a:gd name="T16" fmla="*/ 1 w 6"/>
                  <a:gd name="T17" fmla="*/ 0 h 98"/>
                  <a:gd name="T18" fmla="*/ 1 w 6"/>
                  <a:gd name="T19" fmla="*/ 13 h 98"/>
                  <a:gd name="T20" fmla="*/ 1 w 6"/>
                  <a:gd name="T21" fmla="*/ 13 h 98"/>
                  <a:gd name="T22" fmla="*/ 1 w 6"/>
                  <a:gd name="T23" fmla="*/ 13 h 98"/>
                  <a:gd name="T24" fmla="*/ 1 w 6"/>
                  <a:gd name="T25" fmla="*/ 13 h 98"/>
                  <a:gd name="T26" fmla="*/ 1 w 6"/>
                  <a:gd name="T27" fmla="*/ 13 h 98"/>
                  <a:gd name="T28" fmla="*/ 1 w 6"/>
                  <a:gd name="T29" fmla="*/ 13 h 98"/>
                  <a:gd name="T30" fmla="*/ 1 w 6"/>
                  <a:gd name="T31" fmla="*/ 13 h 98"/>
                  <a:gd name="T32" fmla="*/ 0 w 6"/>
                  <a:gd name="T33" fmla="*/ 13 h 98"/>
                  <a:gd name="T34" fmla="*/ 0 w 6"/>
                  <a:gd name="T35" fmla="*/ 13 h 98"/>
                  <a:gd name="T36" fmla="*/ 0 w 6"/>
                  <a:gd name="T37" fmla="*/ 0 h 9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9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2" y="98"/>
                    </a:lnTo>
                    <a:lnTo>
                      <a:pt x="0" y="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39" name="Freeform 2674"/>
              <p:cNvSpPr>
                <a:spLocks/>
              </p:cNvSpPr>
              <p:nvPr/>
            </p:nvSpPr>
            <p:spPr bwMode="auto">
              <a:xfrm>
                <a:off x="2765" y="1802"/>
                <a:ext cx="4" cy="48"/>
              </a:xfrm>
              <a:custGeom>
                <a:avLst/>
                <a:gdLst>
                  <a:gd name="T0" fmla="*/ 0 w 8"/>
                  <a:gd name="T1" fmla="*/ 0 h 96"/>
                  <a:gd name="T2" fmla="*/ 1 w 8"/>
                  <a:gd name="T3" fmla="*/ 0 h 96"/>
                  <a:gd name="T4" fmla="*/ 1 w 8"/>
                  <a:gd name="T5" fmla="*/ 0 h 96"/>
                  <a:gd name="T6" fmla="*/ 1 w 8"/>
                  <a:gd name="T7" fmla="*/ 0 h 96"/>
                  <a:gd name="T8" fmla="*/ 1 w 8"/>
                  <a:gd name="T9" fmla="*/ 0 h 96"/>
                  <a:gd name="T10" fmla="*/ 1 w 8"/>
                  <a:gd name="T11" fmla="*/ 12 h 96"/>
                  <a:gd name="T12" fmla="*/ 1 w 8"/>
                  <a:gd name="T13" fmla="*/ 12 h 96"/>
                  <a:gd name="T14" fmla="*/ 1 w 8"/>
                  <a:gd name="T15" fmla="*/ 12 h 96"/>
                  <a:gd name="T16" fmla="*/ 1 w 8"/>
                  <a:gd name="T17" fmla="*/ 12 h 96"/>
                  <a:gd name="T18" fmla="*/ 0 w 8"/>
                  <a:gd name="T19" fmla="*/ 12 h 96"/>
                  <a:gd name="T20" fmla="*/ 0 w 8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40" name="Freeform 2675"/>
              <p:cNvSpPr>
                <a:spLocks/>
              </p:cNvSpPr>
              <p:nvPr/>
            </p:nvSpPr>
            <p:spPr bwMode="auto">
              <a:xfrm>
                <a:off x="2769" y="1802"/>
                <a:ext cx="3" cy="48"/>
              </a:xfrm>
              <a:custGeom>
                <a:avLst/>
                <a:gdLst>
                  <a:gd name="T0" fmla="*/ 0 w 5"/>
                  <a:gd name="T1" fmla="*/ 0 h 96"/>
                  <a:gd name="T2" fmla="*/ 0 w 5"/>
                  <a:gd name="T3" fmla="*/ 0 h 96"/>
                  <a:gd name="T4" fmla="*/ 1 w 5"/>
                  <a:gd name="T5" fmla="*/ 0 h 96"/>
                  <a:gd name="T6" fmla="*/ 1 w 5"/>
                  <a:gd name="T7" fmla="*/ 0 h 96"/>
                  <a:gd name="T8" fmla="*/ 1 w 5"/>
                  <a:gd name="T9" fmla="*/ 0 h 96"/>
                  <a:gd name="T10" fmla="*/ 1 w 5"/>
                  <a:gd name="T11" fmla="*/ 0 h 96"/>
                  <a:gd name="T12" fmla="*/ 1 w 5"/>
                  <a:gd name="T13" fmla="*/ 0 h 96"/>
                  <a:gd name="T14" fmla="*/ 1 w 5"/>
                  <a:gd name="T15" fmla="*/ 0 h 96"/>
                  <a:gd name="T16" fmla="*/ 1 w 5"/>
                  <a:gd name="T17" fmla="*/ 0 h 96"/>
                  <a:gd name="T18" fmla="*/ 1 w 5"/>
                  <a:gd name="T19" fmla="*/ 12 h 96"/>
                  <a:gd name="T20" fmla="*/ 1 w 5"/>
                  <a:gd name="T21" fmla="*/ 12 h 96"/>
                  <a:gd name="T22" fmla="*/ 1 w 5"/>
                  <a:gd name="T23" fmla="*/ 12 h 96"/>
                  <a:gd name="T24" fmla="*/ 1 w 5"/>
                  <a:gd name="T25" fmla="*/ 12 h 96"/>
                  <a:gd name="T26" fmla="*/ 1 w 5"/>
                  <a:gd name="T27" fmla="*/ 12 h 96"/>
                  <a:gd name="T28" fmla="*/ 1 w 5"/>
                  <a:gd name="T29" fmla="*/ 12 h 96"/>
                  <a:gd name="T30" fmla="*/ 1 w 5"/>
                  <a:gd name="T31" fmla="*/ 12 h 96"/>
                  <a:gd name="T32" fmla="*/ 0 w 5"/>
                  <a:gd name="T33" fmla="*/ 12 h 96"/>
                  <a:gd name="T34" fmla="*/ 0 w 5"/>
                  <a:gd name="T35" fmla="*/ 12 h 96"/>
                  <a:gd name="T36" fmla="*/ 0 w 5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" h="96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41" name="Freeform 2676"/>
              <p:cNvSpPr>
                <a:spLocks/>
              </p:cNvSpPr>
              <p:nvPr/>
            </p:nvSpPr>
            <p:spPr bwMode="auto">
              <a:xfrm>
                <a:off x="2772" y="1802"/>
                <a:ext cx="4" cy="48"/>
              </a:xfrm>
              <a:custGeom>
                <a:avLst/>
                <a:gdLst>
                  <a:gd name="T0" fmla="*/ 0 w 8"/>
                  <a:gd name="T1" fmla="*/ 0 h 96"/>
                  <a:gd name="T2" fmla="*/ 1 w 8"/>
                  <a:gd name="T3" fmla="*/ 0 h 96"/>
                  <a:gd name="T4" fmla="*/ 1 w 8"/>
                  <a:gd name="T5" fmla="*/ 0 h 96"/>
                  <a:gd name="T6" fmla="*/ 1 w 8"/>
                  <a:gd name="T7" fmla="*/ 0 h 96"/>
                  <a:gd name="T8" fmla="*/ 1 w 8"/>
                  <a:gd name="T9" fmla="*/ 0 h 96"/>
                  <a:gd name="T10" fmla="*/ 1 w 8"/>
                  <a:gd name="T11" fmla="*/ 12 h 96"/>
                  <a:gd name="T12" fmla="*/ 1 w 8"/>
                  <a:gd name="T13" fmla="*/ 12 h 96"/>
                  <a:gd name="T14" fmla="*/ 1 w 8"/>
                  <a:gd name="T15" fmla="*/ 12 h 96"/>
                  <a:gd name="T16" fmla="*/ 1 w 8"/>
                  <a:gd name="T17" fmla="*/ 12 h 96"/>
                  <a:gd name="T18" fmla="*/ 0 w 8"/>
                  <a:gd name="T19" fmla="*/ 12 h 96"/>
                  <a:gd name="T20" fmla="*/ 0 w 8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42" name="Freeform 2677"/>
              <p:cNvSpPr>
                <a:spLocks/>
              </p:cNvSpPr>
              <p:nvPr/>
            </p:nvSpPr>
            <p:spPr bwMode="auto">
              <a:xfrm>
                <a:off x="2776" y="1802"/>
                <a:ext cx="2" cy="48"/>
              </a:xfrm>
              <a:custGeom>
                <a:avLst/>
                <a:gdLst>
                  <a:gd name="T0" fmla="*/ 0 w 6"/>
                  <a:gd name="T1" fmla="*/ 0 h 96"/>
                  <a:gd name="T2" fmla="*/ 0 w 6"/>
                  <a:gd name="T3" fmla="*/ 0 h 96"/>
                  <a:gd name="T4" fmla="*/ 0 w 6"/>
                  <a:gd name="T5" fmla="*/ 0 h 96"/>
                  <a:gd name="T6" fmla="*/ 0 w 6"/>
                  <a:gd name="T7" fmla="*/ 0 h 96"/>
                  <a:gd name="T8" fmla="*/ 0 w 6"/>
                  <a:gd name="T9" fmla="*/ 0 h 96"/>
                  <a:gd name="T10" fmla="*/ 0 w 6"/>
                  <a:gd name="T11" fmla="*/ 12 h 96"/>
                  <a:gd name="T12" fmla="*/ 0 w 6"/>
                  <a:gd name="T13" fmla="*/ 12 h 96"/>
                  <a:gd name="T14" fmla="*/ 0 w 6"/>
                  <a:gd name="T15" fmla="*/ 12 h 96"/>
                  <a:gd name="T16" fmla="*/ 0 w 6"/>
                  <a:gd name="T17" fmla="*/ 12 h 96"/>
                  <a:gd name="T18" fmla="*/ 0 w 6"/>
                  <a:gd name="T19" fmla="*/ 12 h 96"/>
                  <a:gd name="T20" fmla="*/ 0 w 6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43" name="Freeform 2678"/>
              <p:cNvSpPr>
                <a:spLocks/>
              </p:cNvSpPr>
              <p:nvPr/>
            </p:nvSpPr>
            <p:spPr bwMode="auto">
              <a:xfrm>
                <a:off x="2778" y="1802"/>
                <a:ext cx="3" cy="48"/>
              </a:xfrm>
              <a:custGeom>
                <a:avLst/>
                <a:gdLst>
                  <a:gd name="T0" fmla="*/ 0 w 6"/>
                  <a:gd name="T1" fmla="*/ 0 h 96"/>
                  <a:gd name="T2" fmla="*/ 1 w 6"/>
                  <a:gd name="T3" fmla="*/ 0 h 96"/>
                  <a:gd name="T4" fmla="*/ 1 w 6"/>
                  <a:gd name="T5" fmla="*/ 0 h 96"/>
                  <a:gd name="T6" fmla="*/ 1 w 6"/>
                  <a:gd name="T7" fmla="*/ 0 h 96"/>
                  <a:gd name="T8" fmla="*/ 1 w 6"/>
                  <a:gd name="T9" fmla="*/ 0 h 96"/>
                  <a:gd name="T10" fmla="*/ 1 w 6"/>
                  <a:gd name="T11" fmla="*/ 12 h 96"/>
                  <a:gd name="T12" fmla="*/ 1 w 6"/>
                  <a:gd name="T13" fmla="*/ 12 h 96"/>
                  <a:gd name="T14" fmla="*/ 1 w 6"/>
                  <a:gd name="T15" fmla="*/ 12 h 96"/>
                  <a:gd name="T16" fmla="*/ 1 w 6"/>
                  <a:gd name="T17" fmla="*/ 12 h 96"/>
                  <a:gd name="T18" fmla="*/ 0 w 6"/>
                  <a:gd name="T19" fmla="*/ 12 h 96"/>
                  <a:gd name="T20" fmla="*/ 0 w 6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44" name="Freeform 2679"/>
              <p:cNvSpPr>
                <a:spLocks/>
              </p:cNvSpPr>
              <p:nvPr/>
            </p:nvSpPr>
            <p:spPr bwMode="auto">
              <a:xfrm>
                <a:off x="2781" y="1802"/>
                <a:ext cx="4" cy="48"/>
              </a:xfrm>
              <a:custGeom>
                <a:avLst/>
                <a:gdLst>
                  <a:gd name="T0" fmla="*/ 0 w 7"/>
                  <a:gd name="T1" fmla="*/ 0 h 96"/>
                  <a:gd name="T2" fmla="*/ 1 w 7"/>
                  <a:gd name="T3" fmla="*/ 0 h 96"/>
                  <a:gd name="T4" fmla="*/ 1 w 7"/>
                  <a:gd name="T5" fmla="*/ 0 h 96"/>
                  <a:gd name="T6" fmla="*/ 1 w 7"/>
                  <a:gd name="T7" fmla="*/ 0 h 96"/>
                  <a:gd name="T8" fmla="*/ 1 w 7"/>
                  <a:gd name="T9" fmla="*/ 0 h 96"/>
                  <a:gd name="T10" fmla="*/ 1 w 7"/>
                  <a:gd name="T11" fmla="*/ 0 h 96"/>
                  <a:gd name="T12" fmla="*/ 1 w 7"/>
                  <a:gd name="T13" fmla="*/ 0 h 96"/>
                  <a:gd name="T14" fmla="*/ 1 w 7"/>
                  <a:gd name="T15" fmla="*/ 0 h 96"/>
                  <a:gd name="T16" fmla="*/ 1 w 7"/>
                  <a:gd name="T17" fmla="*/ 0 h 96"/>
                  <a:gd name="T18" fmla="*/ 1 w 7"/>
                  <a:gd name="T19" fmla="*/ 12 h 96"/>
                  <a:gd name="T20" fmla="*/ 1 w 7"/>
                  <a:gd name="T21" fmla="*/ 12 h 96"/>
                  <a:gd name="T22" fmla="*/ 1 w 7"/>
                  <a:gd name="T23" fmla="*/ 12 h 96"/>
                  <a:gd name="T24" fmla="*/ 1 w 7"/>
                  <a:gd name="T25" fmla="*/ 12 h 96"/>
                  <a:gd name="T26" fmla="*/ 1 w 7"/>
                  <a:gd name="T27" fmla="*/ 12 h 96"/>
                  <a:gd name="T28" fmla="*/ 1 w 7"/>
                  <a:gd name="T29" fmla="*/ 12 h 96"/>
                  <a:gd name="T30" fmla="*/ 1 w 7"/>
                  <a:gd name="T31" fmla="*/ 12 h 96"/>
                  <a:gd name="T32" fmla="*/ 1 w 7"/>
                  <a:gd name="T33" fmla="*/ 12 h 96"/>
                  <a:gd name="T34" fmla="*/ 0 w 7"/>
                  <a:gd name="T35" fmla="*/ 12 h 96"/>
                  <a:gd name="T36" fmla="*/ 0 w 7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96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96"/>
                    </a:lnTo>
                    <a:lnTo>
                      <a:pt x="5" y="96"/>
                    </a:lnTo>
                    <a:lnTo>
                      <a:pt x="3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45" name="Freeform 2680"/>
              <p:cNvSpPr>
                <a:spLocks/>
              </p:cNvSpPr>
              <p:nvPr/>
            </p:nvSpPr>
            <p:spPr bwMode="auto">
              <a:xfrm>
                <a:off x="2785" y="1802"/>
                <a:ext cx="4" cy="48"/>
              </a:xfrm>
              <a:custGeom>
                <a:avLst/>
                <a:gdLst>
                  <a:gd name="T0" fmla="*/ 0 w 8"/>
                  <a:gd name="T1" fmla="*/ 0 h 96"/>
                  <a:gd name="T2" fmla="*/ 1 w 8"/>
                  <a:gd name="T3" fmla="*/ 0 h 96"/>
                  <a:gd name="T4" fmla="*/ 1 w 8"/>
                  <a:gd name="T5" fmla="*/ 0 h 96"/>
                  <a:gd name="T6" fmla="*/ 1 w 8"/>
                  <a:gd name="T7" fmla="*/ 0 h 96"/>
                  <a:gd name="T8" fmla="*/ 1 w 8"/>
                  <a:gd name="T9" fmla="*/ 0 h 96"/>
                  <a:gd name="T10" fmla="*/ 1 w 8"/>
                  <a:gd name="T11" fmla="*/ 12 h 96"/>
                  <a:gd name="T12" fmla="*/ 1 w 8"/>
                  <a:gd name="T13" fmla="*/ 12 h 96"/>
                  <a:gd name="T14" fmla="*/ 1 w 8"/>
                  <a:gd name="T15" fmla="*/ 12 h 96"/>
                  <a:gd name="T16" fmla="*/ 1 w 8"/>
                  <a:gd name="T17" fmla="*/ 12 h 96"/>
                  <a:gd name="T18" fmla="*/ 0 w 8"/>
                  <a:gd name="T19" fmla="*/ 12 h 96"/>
                  <a:gd name="T20" fmla="*/ 0 w 8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46" name="Freeform 2681"/>
              <p:cNvSpPr>
                <a:spLocks/>
              </p:cNvSpPr>
              <p:nvPr/>
            </p:nvSpPr>
            <p:spPr bwMode="auto">
              <a:xfrm>
                <a:off x="2789" y="1802"/>
                <a:ext cx="3" cy="48"/>
              </a:xfrm>
              <a:custGeom>
                <a:avLst/>
                <a:gdLst>
                  <a:gd name="T0" fmla="*/ 0 w 6"/>
                  <a:gd name="T1" fmla="*/ 0 h 96"/>
                  <a:gd name="T2" fmla="*/ 0 w 6"/>
                  <a:gd name="T3" fmla="*/ 0 h 96"/>
                  <a:gd name="T4" fmla="*/ 1 w 6"/>
                  <a:gd name="T5" fmla="*/ 0 h 96"/>
                  <a:gd name="T6" fmla="*/ 1 w 6"/>
                  <a:gd name="T7" fmla="*/ 0 h 96"/>
                  <a:gd name="T8" fmla="*/ 1 w 6"/>
                  <a:gd name="T9" fmla="*/ 0 h 96"/>
                  <a:gd name="T10" fmla="*/ 1 w 6"/>
                  <a:gd name="T11" fmla="*/ 12 h 96"/>
                  <a:gd name="T12" fmla="*/ 1 w 6"/>
                  <a:gd name="T13" fmla="*/ 12 h 96"/>
                  <a:gd name="T14" fmla="*/ 1 w 6"/>
                  <a:gd name="T15" fmla="*/ 12 h 96"/>
                  <a:gd name="T16" fmla="*/ 0 w 6"/>
                  <a:gd name="T17" fmla="*/ 12 h 96"/>
                  <a:gd name="T18" fmla="*/ 0 w 6"/>
                  <a:gd name="T19" fmla="*/ 12 h 96"/>
                  <a:gd name="T20" fmla="*/ 0 w 6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47" name="Freeform 2682"/>
              <p:cNvSpPr>
                <a:spLocks/>
              </p:cNvSpPr>
              <p:nvPr/>
            </p:nvSpPr>
            <p:spPr bwMode="auto">
              <a:xfrm>
                <a:off x="2792" y="1802"/>
                <a:ext cx="4" cy="48"/>
              </a:xfrm>
              <a:custGeom>
                <a:avLst/>
                <a:gdLst>
                  <a:gd name="T0" fmla="*/ 0 w 7"/>
                  <a:gd name="T1" fmla="*/ 0 h 96"/>
                  <a:gd name="T2" fmla="*/ 1 w 7"/>
                  <a:gd name="T3" fmla="*/ 0 h 96"/>
                  <a:gd name="T4" fmla="*/ 1 w 7"/>
                  <a:gd name="T5" fmla="*/ 0 h 96"/>
                  <a:gd name="T6" fmla="*/ 1 w 7"/>
                  <a:gd name="T7" fmla="*/ 0 h 96"/>
                  <a:gd name="T8" fmla="*/ 1 w 7"/>
                  <a:gd name="T9" fmla="*/ 0 h 96"/>
                  <a:gd name="T10" fmla="*/ 1 w 7"/>
                  <a:gd name="T11" fmla="*/ 0 h 96"/>
                  <a:gd name="T12" fmla="*/ 1 w 7"/>
                  <a:gd name="T13" fmla="*/ 0 h 96"/>
                  <a:gd name="T14" fmla="*/ 1 w 7"/>
                  <a:gd name="T15" fmla="*/ 0 h 96"/>
                  <a:gd name="T16" fmla="*/ 1 w 7"/>
                  <a:gd name="T17" fmla="*/ 0 h 96"/>
                  <a:gd name="T18" fmla="*/ 1 w 7"/>
                  <a:gd name="T19" fmla="*/ 12 h 96"/>
                  <a:gd name="T20" fmla="*/ 1 w 7"/>
                  <a:gd name="T21" fmla="*/ 12 h 96"/>
                  <a:gd name="T22" fmla="*/ 1 w 7"/>
                  <a:gd name="T23" fmla="*/ 12 h 96"/>
                  <a:gd name="T24" fmla="*/ 1 w 7"/>
                  <a:gd name="T25" fmla="*/ 12 h 96"/>
                  <a:gd name="T26" fmla="*/ 1 w 7"/>
                  <a:gd name="T27" fmla="*/ 12 h 96"/>
                  <a:gd name="T28" fmla="*/ 1 w 7"/>
                  <a:gd name="T29" fmla="*/ 12 h 96"/>
                  <a:gd name="T30" fmla="*/ 1 w 7"/>
                  <a:gd name="T31" fmla="*/ 12 h 96"/>
                  <a:gd name="T32" fmla="*/ 1 w 7"/>
                  <a:gd name="T33" fmla="*/ 12 h 96"/>
                  <a:gd name="T34" fmla="*/ 0 w 7"/>
                  <a:gd name="T35" fmla="*/ 12 h 96"/>
                  <a:gd name="T36" fmla="*/ 0 w 7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48" name="Freeform 2683"/>
              <p:cNvSpPr>
                <a:spLocks/>
              </p:cNvSpPr>
              <p:nvPr/>
            </p:nvSpPr>
            <p:spPr bwMode="auto">
              <a:xfrm>
                <a:off x="2796" y="1802"/>
                <a:ext cx="3" cy="48"/>
              </a:xfrm>
              <a:custGeom>
                <a:avLst/>
                <a:gdLst>
                  <a:gd name="T0" fmla="*/ 0 w 6"/>
                  <a:gd name="T1" fmla="*/ 0 h 96"/>
                  <a:gd name="T2" fmla="*/ 0 w 6"/>
                  <a:gd name="T3" fmla="*/ 0 h 96"/>
                  <a:gd name="T4" fmla="*/ 1 w 6"/>
                  <a:gd name="T5" fmla="*/ 0 h 96"/>
                  <a:gd name="T6" fmla="*/ 1 w 6"/>
                  <a:gd name="T7" fmla="*/ 0 h 96"/>
                  <a:gd name="T8" fmla="*/ 1 w 6"/>
                  <a:gd name="T9" fmla="*/ 0 h 96"/>
                  <a:gd name="T10" fmla="*/ 1 w 6"/>
                  <a:gd name="T11" fmla="*/ 12 h 96"/>
                  <a:gd name="T12" fmla="*/ 1 w 6"/>
                  <a:gd name="T13" fmla="*/ 12 h 96"/>
                  <a:gd name="T14" fmla="*/ 1 w 6"/>
                  <a:gd name="T15" fmla="*/ 12 h 96"/>
                  <a:gd name="T16" fmla="*/ 0 w 6"/>
                  <a:gd name="T17" fmla="*/ 12 h 96"/>
                  <a:gd name="T18" fmla="*/ 0 w 6"/>
                  <a:gd name="T19" fmla="*/ 12 h 96"/>
                  <a:gd name="T20" fmla="*/ 0 w 6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49" name="Freeform 2684"/>
              <p:cNvSpPr>
                <a:spLocks/>
              </p:cNvSpPr>
              <p:nvPr/>
            </p:nvSpPr>
            <p:spPr bwMode="auto">
              <a:xfrm>
                <a:off x="2799" y="1802"/>
                <a:ext cx="3" cy="48"/>
              </a:xfrm>
              <a:custGeom>
                <a:avLst/>
                <a:gdLst>
                  <a:gd name="T0" fmla="*/ 0 w 8"/>
                  <a:gd name="T1" fmla="*/ 0 h 96"/>
                  <a:gd name="T2" fmla="*/ 0 w 8"/>
                  <a:gd name="T3" fmla="*/ 1 h 96"/>
                  <a:gd name="T4" fmla="*/ 0 w 8"/>
                  <a:gd name="T5" fmla="*/ 1 h 96"/>
                  <a:gd name="T6" fmla="*/ 0 w 8"/>
                  <a:gd name="T7" fmla="*/ 1 h 96"/>
                  <a:gd name="T8" fmla="*/ 0 w 8"/>
                  <a:gd name="T9" fmla="*/ 1 h 96"/>
                  <a:gd name="T10" fmla="*/ 0 w 8"/>
                  <a:gd name="T11" fmla="*/ 12 h 96"/>
                  <a:gd name="T12" fmla="*/ 0 w 8"/>
                  <a:gd name="T13" fmla="*/ 12 h 96"/>
                  <a:gd name="T14" fmla="*/ 0 w 8"/>
                  <a:gd name="T15" fmla="*/ 12 h 96"/>
                  <a:gd name="T16" fmla="*/ 0 w 8"/>
                  <a:gd name="T17" fmla="*/ 12 h 96"/>
                  <a:gd name="T18" fmla="*/ 0 w 8"/>
                  <a:gd name="T19" fmla="*/ 12 h 96"/>
                  <a:gd name="T20" fmla="*/ 0 w 8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50" name="Freeform 2685"/>
              <p:cNvSpPr>
                <a:spLocks/>
              </p:cNvSpPr>
              <p:nvPr/>
            </p:nvSpPr>
            <p:spPr bwMode="auto">
              <a:xfrm>
                <a:off x="2802" y="1802"/>
                <a:ext cx="3" cy="48"/>
              </a:xfrm>
              <a:custGeom>
                <a:avLst/>
                <a:gdLst>
                  <a:gd name="T0" fmla="*/ 0 w 6"/>
                  <a:gd name="T1" fmla="*/ 0 h 96"/>
                  <a:gd name="T2" fmla="*/ 0 w 6"/>
                  <a:gd name="T3" fmla="*/ 0 h 96"/>
                  <a:gd name="T4" fmla="*/ 1 w 6"/>
                  <a:gd name="T5" fmla="*/ 1 h 96"/>
                  <a:gd name="T6" fmla="*/ 1 w 6"/>
                  <a:gd name="T7" fmla="*/ 1 h 96"/>
                  <a:gd name="T8" fmla="*/ 1 w 6"/>
                  <a:gd name="T9" fmla="*/ 1 h 96"/>
                  <a:gd name="T10" fmla="*/ 1 w 6"/>
                  <a:gd name="T11" fmla="*/ 1 h 96"/>
                  <a:gd name="T12" fmla="*/ 1 w 6"/>
                  <a:gd name="T13" fmla="*/ 1 h 96"/>
                  <a:gd name="T14" fmla="*/ 1 w 6"/>
                  <a:gd name="T15" fmla="*/ 1 h 96"/>
                  <a:gd name="T16" fmla="*/ 1 w 6"/>
                  <a:gd name="T17" fmla="*/ 1 h 96"/>
                  <a:gd name="T18" fmla="*/ 1 w 6"/>
                  <a:gd name="T19" fmla="*/ 12 h 96"/>
                  <a:gd name="T20" fmla="*/ 1 w 6"/>
                  <a:gd name="T21" fmla="*/ 12 h 96"/>
                  <a:gd name="T22" fmla="*/ 1 w 6"/>
                  <a:gd name="T23" fmla="*/ 12 h 96"/>
                  <a:gd name="T24" fmla="*/ 1 w 6"/>
                  <a:gd name="T25" fmla="*/ 12 h 96"/>
                  <a:gd name="T26" fmla="*/ 1 w 6"/>
                  <a:gd name="T27" fmla="*/ 12 h 96"/>
                  <a:gd name="T28" fmla="*/ 1 w 6"/>
                  <a:gd name="T29" fmla="*/ 12 h 96"/>
                  <a:gd name="T30" fmla="*/ 1 w 6"/>
                  <a:gd name="T31" fmla="*/ 12 h 96"/>
                  <a:gd name="T32" fmla="*/ 0 w 6"/>
                  <a:gd name="T33" fmla="*/ 12 h 96"/>
                  <a:gd name="T34" fmla="*/ 0 w 6"/>
                  <a:gd name="T35" fmla="*/ 12 h 96"/>
                  <a:gd name="T36" fmla="*/ 0 w 6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51" name="Freeform 2686"/>
              <p:cNvSpPr>
                <a:spLocks/>
              </p:cNvSpPr>
              <p:nvPr/>
            </p:nvSpPr>
            <p:spPr bwMode="auto">
              <a:xfrm>
                <a:off x="2805" y="1802"/>
                <a:ext cx="4" cy="48"/>
              </a:xfrm>
              <a:custGeom>
                <a:avLst/>
                <a:gdLst>
                  <a:gd name="T0" fmla="*/ 0 w 7"/>
                  <a:gd name="T1" fmla="*/ 0 h 96"/>
                  <a:gd name="T2" fmla="*/ 1 w 7"/>
                  <a:gd name="T3" fmla="*/ 0 h 96"/>
                  <a:gd name="T4" fmla="*/ 1 w 7"/>
                  <a:gd name="T5" fmla="*/ 1 h 96"/>
                  <a:gd name="T6" fmla="*/ 1 w 7"/>
                  <a:gd name="T7" fmla="*/ 1 h 96"/>
                  <a:gd name="T8" fmla="*/ 1 w 7"/>
                  <a:gd name="T9" fmla="*/ 1 h 96"/>
                  <a:gd name="T10" fmla="*/ 1 w 7"/>
                  <a:gd name="T11" fmla="*/ 1 h 96"/>
                  <a:gd name="T12" fmla="*/ 1 w 7"/>
                  <a:gd name="T13" fmla="*/ 1 h 96"/>
                  <a:gd name="T14" fmla="*/ 1 w 7"/>
                  <a:gd name="T15" fmla="*/ 1 h 96"/>
                  <a:gd name="T16" fmla="*/ 1 w 7"/>
                  <a:gd name="T17" fmla="*/ 1 h 96"/>
                  <a:gd name="T18" fmla="*/ 1 w 7"/>
                  <a:gd name="T19" fmla="*/ 12 h 96"/>
                  <a:gd name="T20" fmla="*/ 1 w 7"/>
                  <a:gd name="T21" fmla="*/ 12 h 96"/>
                  <a:gd name="T22" fmla="*/ 1 w 7"/>
                  <a:gd name="T23" fmla="*/ 12 h 96"/>
                  <a:gd name="T24" fmla="*/ 1 w 7"/>
                  <a:gd name="T25" fmla="*/ 12 h 96"/>
                  <a:gd name="T26" fmla="*/ 1 w 7"/>
                  <a:gd name="T27" fmla="*/ 12 h 96"/>
                  <a:gd name="T28" fmla="*/ 1 w 7"/>
                  <a:gd name="T29" fmla="*/ 12 h 96"/>
                  <a:gd name="T30" fmla="*/ 1 w 7"/>
                  <a:gd name="T31" fmla="*/ 12 h 96"/>
                  <a:gd name="T32" fmla="*/ 1 w 7"/>
                  <a:gd name="T33" fmla="*/ 12 h 96"/>
                  <a:gd name="T34" fmla="*/ 0 w 7"/>
                  <a:gd name="T35" fmla="*/ 12 h 96"/>
                  <a:gd name="T36" fmla="*/ 0 w 7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96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96"/>
                    </a:lnTo>
                    <a:lnTo>
                      <a:pt x="5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52" name="Freeform 2687"/>
              <p:cNvSpPr>
                <a:spLocks/>
              </p:cNvSpPr>
              <p:nvPr/>
            </p:nvSpPr>
            <p:spPr bwMode="auto">
              <a:xfrm>
                <a:off x="2809" y="1803"/>
                <a:ext cx="3" cy="47"/>
              </a:xfrm>
              <a:custGeom>
                <a:avLst/>
                <a:gdLst>
                  <a:gd name="T0" fmla="*/ 0 w 6"/>
                  <a:gd name="T1" fmla="*/ 0 h 94"/>
                  <a:gd name="T2" fmla="*/ 1 w 6"/>
                  <a:gd name="T3" fmla="*/ 0 h 94"/>
                  <a:gd name="T4" fmla="*/ 1 w 6"/>
                  <a:gd name="T5" fmla="*/ 0 h 94"/>
                  <a:gd name="T6" fmla="*/ 1 w 6"/>
                  <a:gd name="T7" fmla="*/ 0 h 94"/>
                  <a:gd name="T8" fmla="*/ 1 w 6"/>
                  <a:gd name="T9" fmla="*/ 0 h 94"/>
                  <a:gd name="T10" fmla="*/ 1 w 6"/>
                  <a:gd name="T11" fmla="*/ 12 h 94"/>
                  <a:gd name="T12" fmla="*/ 1 w 6"/>
                  <a:gd name="T13" fmla="*/ 12 h 94"/>
                  <a:gd name="T14" fmla="*/ 1 w 6"/>
                  <a:gd name="T15" fmla="*/ 12 h 94"/>
                  <a:gd name="T16" fmla="*/ 1 w 6"/>
                  <a:gd name="T17" fmla="*/ 12 h 94"/>
                  <a:gd name="T18" fmla="*/ 0 w 6"/>
                  <a:gd name="T19" fmla="*/ 12 h 94"/>
                  <a:gd name="T20" fmla="*/ 0 w 6"/>
                  <a:gd name="T21" fmla="*/ 0 h 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4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2"/>
                    </a:lnTo>
                    <a:lnTo>
                      <a:pt x="4" y="94"/>
                    </a:lnTo>
                    <a:lnTo>
                      <a:pt x="2" y="94"/>
                    </a:lnTo>
                    <a:lnTo>
                      <a:pt x="0" y="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53" name="Freeform 2688"/>
              <p:cNvSpPr>
                <a:spLocks/>
              </p:cNvSpPr>
              <p:nvPr/>
            </p:nvSpPr>
            <p:spPr bwMode="auto">
              <a:xfrm>
                <a:off x="2812" y="1803"/>
                <a:ext cx="4" cy="46"/>
              </a:xfrm>
              <a:custGeom>
                <a:avLst/>
                <a:gdLst>
                  <a:gd name="T0" fmla="*/ 0 w 8"/>
                  <a:gd name="T1" fmla="*/ 0 h 92"/>
                  <a:gd name="T2" fmla="*/ 1 w 8"/>
                  <a:gd name="T3" fmla="*/ 0 h 92"/>
                  <a:gd name="T4" fmla="*/ 1 w 8"/>
                  <a:gd name="T5" fmla="*/ 0 h 92"/>
                  <a:gd name="T6" fmla="*/ 1 w 8"/>
                  <a:gd name="T7" fmla="*/ 0 h 92"/>
                  <a:gd name="T8" fmla="*/ 1 w 8"/>
                  <a:gd name="T9" fmla="*/ 0 h 92"/>
                  <a:gd name="T10" fmla="*/ 1 w 8"/>
                  <a:gd name="T11" fmla="*/ 12 h 92"/>
                  <a:gd name="T12" fmla="*/ 1 w 8"/>
                  <a:gd name="T13" fmla="*/ 12 h 92"/>
                  <a:gd name="T14" fmla="*/ 1 w 8"/>
                  <a:gd name="T15" fmla="*/ 12 h 92"/>
                  <a:gd name="T16" fmla="*/ 1 w 8"/>
                  <a:gd name="T17" fmla="*/ 12 h 92"/>
                  <a:gd name="T18" fmla="*/ 0 w 8"/>
                  <a:gd name="T19" fmla="*/ 12 h 92"/>
                  <a:gd name="T20" fmla="*/ 0 w 8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2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2"/>
                    </a:lnTo>
                    <a:lnTo>
                      <a:pt x="6" y="92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54" name="Freeform 2689"/>
              <p:cNvSpPr>
                <a:spLocks/>
              </p:cNvSpPr>
              <p:nvPr/>
            </p:nvSpPr>
            <p:spPr bwMode="auto">
              <a:xfrm>
                <a:off x="2816" y="1803"/>
                <a:ext cx="3" cy="46"/>
              </a:xfrm>
              <a:custGeom>
                <a:avLst/>
                <a:gdLst>
                  <a:gd name="T0" fmla="*/ 0 w 6"/>
                  <a:gd name="T1" fmla="*/ 0 h 92"/>
                  <a:gd name="T2" fmla="*/ 1 w 6"/>
                  <a:gd name="T3" fmla="*/ 0 h 92"/>
                  <a:gd name="T4" fmla="*/ 1 w 6"/>
                  <a:gd name="T5" fmla="*/ 0 h 92"/>
                  <a:gd name="T6" fmla="*/ 1 w 6"/>
                  <a:gd name="T7" fmla="*/ 0 h 92"/>
                  <a:gd name="T8" fmla="*/ 1 w 6"/>
                  <a:gd name="T9" fmla="*/ 0 h 92"/>
                  <a:gd name="T10" fmla="*/ 1 w 6"/>
                  <a:gd name="T11" fmla="*/ 12 h 92"/>
                  <a:gd name="T12" fmla="*/ 1 w 6"/>
                  <a:gd name="T13" fmla="*/ 12 h 92"/>
                  <a:gd name="T14" fmla="*/ 1 w 6"/>
                  <a:gd name="T15" fmla="*/ 12 h 92"/>
                  <a:gd name="T16" fmla="*/ 1 w 6"/>
                  <a:gd name="T17" fmla="*/ 12 h 92"/>
                  <a:gd name="T18" fmla="*/ 0 w 6"/>
                  <a:gd name="T19" fmla="*/ 12 h 92"/>
                  <a:gd name="T20" fmla="*/ 0 w 6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2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2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55" name="Freeform 2690"/>
              <p:cNvSpPr>
                <a:spLocks/>
              </p:cNvSpPr>
              <p:nvPr/>
            </p:nvSpPr>
            <p:spPr bwMode="auto">
              <a:xfrm>
                <a:off x="2819" y="1803"/>
                <a:ext cx="4" cy="46"/>
              </a:xfrm>
              <a:custGeom>
                <a:avLst/>
                <a:gdLst>
                  <a:gd name="T0" fmla="*/ 0 w 7"/>
                  <a:gd name="T1" fmla="*/ 0 h 92"/>
                  <a:gd name="T2" fmla="*/ 1 w 7"/>
                  <a:gd name="T3" fmla="*/ 0 h 92"/>
                  <a:gd name="T4" fmla="*/ 1 w 7"/>
                  <a:gd name="T5" fmla="*/ 0 h 92"/>
                  <a:gd name="T6" fmla="*/ 1 w 7"/>
                  <a:gd name="T7" fmla="*/ 0 h 92"/>
                  <a:gd name="T8" fmla="*/ 1 w 7"/>
                  <a:gd name="T9" fmla="*/ 0 h 92"/>
                  <a:gd name="T10" fmla="*/ 1 w 7"/>
                  <a:gd name="T11" fmla="*/ 12 h 92"/>
                  <a:gd name="T12" fmla="*/ 1 w 7"/>
                  <a:gd name="T13" fmla="*/ 12 h 92"/>
                  <a:gd name="T14" fmla="*/ 1 w 7"/>
                  <a:gd name="T15" fmla="*/ 12 h 92"/>
                  <a:gd name="T16" fmla="*/ 1 w 7"/>
                  <a:gd name="T17" fmla="*/ 12 h 92"/>
                  <a:gd name="T18" fmla="*/ 0 w 7"/>
                  <a:gd name="T19" fmla="*/ 12 h 92"/>
                  <a:gd name="T20" fmla="*/ 0 w 7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9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92"/>
                    </a:lnTo>
                    <a:lnTo>
                      <a:pt x="5" y="92"/>
                    </a:lnTo>
                    <a:lnTo>
                      <a:pt x="3" y="92"/>
                    </a:lnTo>
                    <a:lnTo>
                      <a:pt x="1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56" name="Freeform 2691"/>
              <p:cNvSpPr>
                <a:spLocks/>
              </p:cNvSpPr>
              <p:nvPr/>
            </p:nvSpPr>
            <p:spPr bwMode="auto">
              <a:xfrm>
                <a:off x="2823" y="1803"/>
                <a:ext cx="2" cy="46"/>
              </a:xfrm>
              <a:custGeom>
                <a:avLst/>
                <a:gdLst>
                  <a:gd name="T0" fmla="*/ 0 w 6"/>
                  <a:gd name="T1" fmla="*/ 0 h 92"/>
                  <a:gd name="T2" fmla="*/ 0 w 6"/>
                  <a:gd name="T3" fmla="*/ 0 h 92"/>
                  <a:gd name="T4" fmla="*/ 0 w 6"/>
                  <a:gd name="T5" fmla="*/ 0 h 92"/>
                  <a:gd name="T6" fmla="*/ 0 w 6"/>
                  <a:gd name="T7" fmla="*/ 0 h 92"/>
                  <a:gd name="T8" fmla="*/ 0 w 6"/>
                  <a:gd name="T9" fmla="*/ 0 h 92"/>
                  <a:gd name="T10" fmla="*/ 0 w 6"/>
                  <a:gd name="T11" fmla="*/ 12 h 92"/>
                  <a:gd name="T12" fmla="*/ 0 w 6"/>
                  <a:gd name="T13" fmla="*/ 12 h 92"/>
                  <a:gd name="T14" fmla="*/ 0 w 6"/>
                  <a:gd name="T15" fmla="*/ 12 h 92"/>
                  <a:gd name="T16" fmla="*/ 0 w 6"/>
                  <a:gd name="T17" fmla="*/ 12 h 92"/>
                  <a:gd name="T18" fmla="*/ 0 w 6"/>
                  <a:gd name="T19" fmla="*/ 12 h 92"/>
                  <a:gd name="T20" fmla="*/ 0 w 6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2"/>
                    </a:lnTo>
                    <a:lnTo>
                      <a:pt x="4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57" name="Freeform 2692"/>
              <p:cNvSpPr>
                <a:spLocks/>
              </p:cNvSpPr>
              <p:nvPr/>
            </p:nvSpPr>
            <p:spPr bwMode="auto">
              <a:xfrm>
                <a:off x="2825" y="1803"/>
                <a:ext cx="4" cy="46"/>
              </a:xfrm>
              <a:custGeom>
                <a:avLst/>
                <a:gdLst>
                  <a:gd name="T0" fmla="*/ 0 w 8"/>
                  <a:gd name="T1" fmla="*/ 0 h 92"/>
                  <a:gd name="T2" fmla="*/ 1 w 8"/>
                  <a:gd name="T3" fmla="*/ 0 h 92"/>
                  <a:gd name="T4" fmla="*/ 1 w 8"/>
                  <a:gd name="T5" fmla="*/ 0 h 92"/>
                  <a:gd name="T6" fmla="*/ 1 w 8"/>
                  <a:gd name="T7" fmla="*/ 0 h 92"/>
                  <a:gd name="T8" fmla="*/ 1 w 8"/>
                  <a:gd name="T9" fmla="*/ 0 h 92"/>
                  <a:gd name="T10" fmla="*/ 1 w 8"/>
                  <a:gd name="T11" fmla="*/ 0 h 92"/>
                  <a:gd name="T12" fmla="*/ 1 w 8"/>
                  <a:gd name="T13" fmla="*/ 0 h 92"/>
                  <a:gd name="T14" fmla="*/ 1 w 8"/>
                  <a:gd name="T15" fmla="*/ 1 h 92"/>
                  <a:gd name="T16" fmla="*/ 1 w 8"/>
                  <a:gd name="T17" fmla="*/ 1 h 92"/>
                  <a:gd name="T18" fmla="*/ 1 w 8"/>
                  <a:gd name="T19" fmla="*/ 12 h 92"/>
                  <a:gd name="T20" fmla="*/ 1 w 8"/>
                  <a:gd name="T21" fmla="*/ 12 h 92"/>
                  <a:gd name="T22" fmla="*/ 1 w 8"/>
                  <a:gd name="T23" fmla="*/ 12 h 92"/>
                  <a:gd name="T24" fmla="*/ 1 w 8"/>
                  <a:gd name="T25" fmla="*/ 12 h 92"/>
                  <a:gd name="T26" fmla="*/ 1 w 8"/>
                  <a:gd name="T27" fmla="*/ 12 h 92"/>
                  <a:gd name="T28" fmla="*/ 1 w 8"/>
                  <a:gd name="T29" fmla="*/ 12 h 92"/>
                  <a:gd name="T30" fmla="*/ 1 w 8"/>
                  <a:gd name="T31" fmla="*/ 12 h 92"/>
                  <a:gd name="T32" fmla="*/ 1 w 8"/>
                  <a:gd name="T33" fmla="*/ 12 h 92"/>
                  <a:gd name="T34" fmla="*/ 0 w 8"/>
                  <a:gd name="T35" fmla="*/ 12 h 92"/>
                  <a:gd name="T36" fmla="*/ 0 w 8"/>
                  <a:gd name="T37" fmla="*/ 0 h 9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92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92"/>
                    </a:lnTo>
                    <a:lnTo>
                      <a:pt x="6" y="92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58" name="Freeform 2693"/>
              <p:cNvSpPr>
                <a:spLocks/>
              </p:cNvSpPr>
              <p:nvPr/>
            </p:nvSpPr>
            <p:spPr bwMode="auto">
              <a:xfrm>
                <a:off x="2829" y="1804"/>
                <a:ext cx="3" cy="44"/>
              </a:xfrm>
              <a:custGeom>
                <a:avLst/>
                <a:gdLst>
                  <a:gd name="T0" fmla="*/ 0 w 5"/>
                  <a:gd name="T1" fmla="*/ 0 h 88"/>
                  <a:gd name="T2" fmla="*/ 1 w 5"/>
                  <a:gd name="T3" fmla="*/ 0 h 88"/>
                  <a:gd name="T4" fmla="*/ 1 w 5"/>
                  <a:gd name="T5" fmla="*/ 0 h 88"/>
                  <a:gd name="T6" fmla="*/ 1 w 5"/>
                  <a:gd name="T7" fmla="*/ 0 h 88"/>
                  <a:gd name="T8" fmla="*/ 1 w 5"/>
                  <a:gd name="T9" fmla="*/ 0 h 88"/>
                  <a:gd name="T10" fmla="*/ 1 w 5"/>
                  <a:gd name="T11" fmla="*/ 11 h 88"/>
                  <a:gd name="T12" fmla="*/ 1 w 5"/>
                  <a:gd name="T13" fmla="*/ 11 h 88"/>
                  <a:gd name="T14" fmla="*/ 1 w 5"/>
                  <a:gd name="T15" fmla="*/ 11 h 88"/>
                  <a:gd name="T16" fmla="*/ 1 w 5"/>
                  <a:gd name="T17" fmla="*/ 11 h 88"/>
                  <a:gd name="T18" fmla="*/ 0 w 5"/>
                  <a:gd name="T19" fmla="*/ 11 h 88"/>
                  <a:gd name="T20" fmla="*/ 0 w 5"/>
                  <a:gd name="T21" fmla="*/ 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88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88"/>
                    </a:lnTo>
                    <a:lnTo>
                      <a:pt x="4" y="88"/>
                    </a:lnTo>
                    <a:lnTo>
                      <a:pt x="2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59" name="Freeform 2694"/>
              <p:cNvSpPr>
                <a:spLocks/>
              </p:cNvSpPr>
              <p:nvPr/>
            </p:nvSpPr>
            <p:spPr bwMode="auto">
              <a:xfrm>
                <a:off x="2832" y="1804"/>
                <a:ext cx="4" cy="44"/>
              </a:xfrm>
              <a:custGeom>
                <a:avLst/>
                <a:gdLst>
                  <a:gd name="T0" fmla="*/ 0 w 8"/>
                  <a:gd name="T1" fmla="*/ 0 h 88"/>
                  <a:gd name="T2" fmla="*/ 1 w 8"/>
                  <a:gd name="T3" fmla="*/ 0 h 88"/>
                  <a:gd name="T4" fmla="*/ 1 w 8"/>
                  <a:gd name="T5" fmla="*/ 0 h 88"/>
                  <a:gd name="T6" fmla="*/ 1 w 8"/>
                  <a:gd name="T7" fmla="*/ 0 h 88"/>
                  <a:gd name="T8" fmla="*/ 1 w 8"/>
                  <a:gd name="T9" fmla="*/ 0 h 88"/>
                  <a:gd name="T10" fmla="*/ 1 w 8"/>
                  <a:gd name="T11" fmla="*/ 11 h 88"/>
                  <a:gd name="T12" fmla="*/ 1 w 8"/>
                  <a:gd name="T13" fmla="*/ 11 h 88"/>
                  <a:gd name="T14" fmla="*/ 1 w 8"/>
                  <a:gd name="T15" fmla="*/ 11 h 88"/>
                  <a:gd name="T16" fmla="*/ 1 w 8"/>
                  <a:gd name="T17" fmla="*/ 11 h 88"/>
                  <a:gd name="T18" fmla="*/ 0 w 8"/>
                  <a:gd name="T19" fmla="*/ 11 h 88"/>
                  <a:gd name="T20" fmla="*/ 0 w 8"/>
                  <a:gd name="T21" fmla="*/ 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88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8"/>
                    </a:lnTo>
                    <a:lnTo>
                      <a:pt x="6" y="88"/>
                    </a:lnTo>
                    <a:lnTo>
                      <a:pt x="4" y="88"/>
                    </a:lnTo>
                    <a:lnTo>
                      <a:pt x="2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60" name="Freeform 2695"/>
              <p:cNvSpPr>
                <a:spLocks/>
              </p:cNvSpPr>
              <p:nvPr/>
            </p:nvSpPr>
            <p:spPr bwMode="auto">
              <a:xfrm>
                <a:off x="2836" y="1804"/>
                <a:ext cx="3" cy="44"/>
              </a:xfrm>
              <a:custGeom>
                <a:avLst/>
                <a:gdLst>
                  <a:gd name="T0" fmla="*/ 0 w 6"/>
                  <a:gd name="T1" fmla="*/ 0 h 88"/>
                  <a:gd name="T2" fmla="*/ 1 w 6"/>
                  <a:gd name="T3" fmla="*/ 0 h 88"/>
                  <a:gd name="T4" fmla="*/ 1 w 6"/>
                  <a:gd name="T5" fmla="*/ 0 h 88"/>
                  <a:gd name="T6" fmla="*/ 1 w 6"/>
                  <a:gd name="T7" fmla="*/ 0 h 88"/>
                  <a:gd name="T8" fmla="*/ 1 w 6"/>
                  <a:gd name="T9" fmla="*/ 0 h 88"/>
                  <a:gd name="T10" fmla="*/ 1 w 6"/>
                  <a:gd name="T11" fmla="*/ 11 h 88"/>
                  <a:gd name="T12" fmla="*/ 1 w 6"/>
                  <a:gd name="T13" fmla="*/ 11 h 88"/>
                  <a:gd name="T14" fmla="*/ 1 w 6"/>
                  <a:gd name="T15" fmla="*/ 11 h 88"/>
                  <a:gd name="T16" fmla="*/ 1 w 6"/>
                  <a:gd name="T17" fmla="*/ 11 h 88"/>
                  <a:gd name="T18" fmla="*/ 0 w 6"/>
                  <a:gd name="T19" fmla="*/ 11 h 88"/>
                  <a:gd name="T20" fmla="*/ 0 w 6"/>
                  <a:gd name="T21" fmla="*/ 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88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88"/>
                    </a:lnTo>
                    <a:lnTo>
                      <a:pt x="4" y="88"/>
                    </a:lnTo>
                    <a:lnTo>
                      <a:pt x="2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61" name="Freeform 2696"/>
              <p:cNvSpPr>
                <a:spLocks/>
              </p:cNvSpPr>
              <p:nvPr/>
            </p:nvSpPr>
            <p:spPr bwMode="auto">
              <a:xfrm>
                <a:off x="2839" y="1804"/>
                <a:ext cx="4" cy="44"/>
              </a:xfrm>
              <a:custGeom>
                <a:avLst/>
                <a:gdLst>
                  <a:gd name="T0" fmla="*/ 0 w 8"/>
                  <a:gd name="T1" fmla="*/ 0 h 88"/>
                  <a:gd name="T2" fmla="*/ 1 w 8"/>
                  <a:gd name="T3" fmla="*/ 0 h 88"/>
                  <a:gd name="T4" fmla="*/ 1 w 8"/>
                  <a:gd name="T5" fmla="*/ 0 h 88"/>
                  <a:gd name="T6" fmla="*/ 1 w 8"/>
                  <a:gd name="T7" fmla="*/ 0 h 88"/>
                  <a:gd name="T8" fmla="*/ 1 w 8"/>
                  <a:gd name="T9" fmla="*/ 0 h 88"/>
                  <a:gd name="T10" fmla="*/ 1 w 8"/>
                  <a:gd name="T11" fmla="*/ 11 h 88"/>
                  <a:gd name="T12" fmla="*/ 1 w 8"/>
                  <a:gd name="T13" fmla="*/ 11 h 88"/>
                  <a:gd name="T14" fmla="*/ 1 w 8"/>
                  <a:gd name="T15" fmla="*/ 11 h 88"/>
                  <a:gd name="T16" fmla="*/ 1 w 8"/>
                  <a:gd name="T17" fmla="*/ 11 h 88"/>
                  <a:gd name="T18" fmla="*/ 0 w 8"/>
                  <a:gd name="T19" fmla="*/ 11 h 88"/>
                  <a:gd name="T20" fmla="*/ 0 w 8"/>
                  <a:gd name="T21" fmla="*/ 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88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8"/>
                    </a:lnTo>
                    <a:lnTo>
                      <a:pt x="6" y="88"/>
                    </a:lnTo>
                    <a:lnTo>
                      <a:pt x="4" y="88"/>
                    </a:lnTo>
                    <a:lnTo>
                      <a:pt x="2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62" name="Freeform 2697"/>
              <p:cNvSpPr>
                <a:spLocks/>
              </p:cNvSpPr>
              <p:nvPr/>
            </p:nvSpPr>
            <p:spPr bwMode="auto">
              <a:xfrm>
                <a:off x="2843" y="1805"/>
                <a:ext cx="3" cy="43"/>
              </a:xfrm>
              <a:custGeom>
                <a:avLst/>
                <a:gdLst>
                  <a:gd name="T0" fmla="*/ 0 w 5"/>
                  <a:gd name="T1" fmla="*/ 0 h 86"/>
                  <a:gd name="T2" fmla="*/ 0 w 5"/>
                  <a:gd name="T3" fmla="*/ 0 h 86"/>
                  <a:gd name="T4" fmla="*/ 1 w 5"/>
                  <a:gd name="T5" fmla="*/ 0 h 86"/>
                  <a:gd name="T6" fmla="*/ 1 w 5"/>
                  <a:gd name="T7" fmla="*/ 0 h 86"/>
                  <a:gd name="T8" fmla="*/ 1 w 5"/>
                  <a:gd name="T9" fmla="*/ 0 h 86"/>
                  <a:gd name="T10" fmla="*/ 1 w 5"/>
                  <a:gd name="T11" fmla="*/ 0 h 86"/>
                  <a:gd name="T12" fmla="*/ 1 w 5"/>
                  <a:gd name="T13" fmla="*/ 0 h 86"/>
                  <a:gd name="T14" fmla="*/ 1 w 5"/>
                  <a:gd name="T15" fmla="*/ 0 h 86"/>
                  <a:gd name="T16" fmla="*/ 1 w 5"/>
                  <a:gd name="T17" fmla="*/ 0 h 86"/>
                  <a:gd name="T18" fmla="*/ 1 w 5"/>
                  <a:gd name="T19" fmla="*/ 11 h 86"/>
                  <a:gd name="T20" fmla="*/ 1 w 5"/>
                  <a:gd name="T21" fmla="*/ 11 h 86"/>
                  <a:gd name="T22" fmla="*/ 1 w 5"/>
                  <a:gd name="T23" fmla="*/ 11 h 86"/>
                  <a:gd name="T24" fmla="*/ 1 w 5"/>
                  <a:gd name="T25" fmla="*/ 11 h 86"/>
                  <a:gd name="T26" fmla="*/ 1 w 5"/>
                  <a:gd name="T27" fmla="*/ 11 h 86"/>
                  <a:gd name="T28" fmla="*/ 1 w 5"/>
                  <a:gd name="T29" fmla="*/ 11 h 86"/>
                  <a:gd name="T30" fmla="*/ 1 w 5"/>
                  <a:gd name="T31" fmla="*/ 11 h 86"/>
                  <a:gd name="T32" fmla="*/ 0 w 5"/>
                  <a:gd name="T33" fmla="*/ 11 h 86"/>
                  <a:gd name="T34" fmla="*/ 0 w 5"/>
                  <a:gd name="T35" fmla="*/ 11 h 86"/>
                  <a:gd name="T36" fmla="*/ 0 w 5"/>
                  <a:gd name="T37" fmla="*/ 0 h 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" h="86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84"/>
                    </a:lnTo>
                    <a:lnTo>
                      <a:pt x="3" y="84"/>
                    </a:lnTo>
                    <a:lnTo>
                      <a:pt x="1" y="86"/>
                    </a:lnTo>
                    <a:lnTo>
                      <a:pt x="0" y="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63" name="Freeform 2698"/>
              <p:cNvSpPr>
                <a:spLocks/>
              </p:cNvSpPr>
              <p:nvPr/>
            </p:nvSpPr>
            <p:spPr bwMode="auto">
              <a:xfrm>
                <a:off x="2846" y="1805"/>
                <a:ext cx="4" cy="43"/>
              </a:xfrm>
              <a:custGeom>
                <a:avLst/>
                <a:gdLst>
                  <a:gd name="T0" fmla="*/ 0 w 8"/>
                  <a:gd name="T1" fmla="*/ 0 h 86"/>
                  <a:gd name="T2" fmla="*/ 1 w 8"/>
                  <a:gd name="T3" fmla="*/ 0 h 86"/>
                  <a:gd name="T4" fmla="*/ 1 w 8"/>
                  <a:gd name="T5" fmla="*/ 0 h 86"/>
                  <a:gd name="T6" fmla="*/ 1 w 8"/>
                  <a:gd name="T7" fmla="*/ 0 h 86"/>
                  <a:gd name="T8" fmla="*/ 1 w 8"/>
                  <a:gd name="T9" fmla="*/ 0 h 86"/>
                  <a:gd name="T10" fmla="*/ 1 w 8"/>
                  <a:gd name="T11" fmla="*/ 11 h 86"/>
                  <a:gd name="T12" fmla="*/ 1 w 8"/>
                  <a:gd name="T13" fmla="*/ 11 h 86"/>
                  <a:gd name="T14" fmla="*/ 1 w 8"/>
                  <a:gd name="T15" fmla="*/ 11 h 86"/>
                  <a:gd name="T16" fmla="*/ 1 w 8"/>
                  <a:gd name="T17" fmla="*/ 11 h 86"/>
                  <a:gd name="T18" fmla="*/ 0 w 8"/>
                  <a:gd name="T19" fmla="*/ 11 h 86"/>
                  <a:gd name="T20" fmla="*/ 0 w 8"/>
                  <a:gd name="T21" fmla="*/ 0 h 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8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4"/>
                    </a:lnTo>
                    <a:lnTo>
                      <a:pt x="6" y="84"/>
                    </a:lnTo>
                    <a:lnTo>
                      <a:pt x="4" y="84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64" name="Freeform 2699"/>
              <p:cNvSpPr>
                <a:spLocks/>
              </p:cNvSpPr>
              <p:nvPr/>
            </p:nvSpPr>
            <p:spPr bwMode="auto">
              <a:xfrm>
                <a:off x="2850" y="1805"/>
                <a:ext cx="2" cy="42"/>
              </a:xfrm>
              <a:custGeom>
                <a:avLst/>
                <a:gdLst>
                  <a:gd name="T0" fmla="*/ 0 w 6"/>
                  <a:gd name="T1" fmla="*/ 0 h 84"/>
                  <a:gd name="T2" fmla="*/ 0 w 6"/>
                  <a:gd name="T3" fmla="*/ 0 h 84"/>
                  <a:gd name="T4" fmla="*/ 0 w 6"/>
                  <a:gd name="T5" fmla="*/ 0 h 84"/>
                  <a:gd name="T6" fmla="*/ 0 w 6"/>
                  <a:gd name="T7" fmla="*/ 0 h 84"/>
                  <a:gd name="T8" fmla="*/ 0 w 6"/>
                  <a:gd name="T9" fmla="*/ 0 h 84"/>
                  <a:gd name="T10" fmla="*/ 0 w 6"/>
                  <a:gd name="T11" fmla="*/ 0 h 84"/>
                  <a:gd name="T12" fmla="*/ 0 w 6"/>
                  <a:gd name="T13" fmla="*/ 0 h 84"/>
                  <a:gd name="T14" fmla="*/ 0 w 6"/>
                  <a:gd name="T15" fmla="*/ 0 h 84"/>
                  <a:gd name="T16" fmla="*/ 0 w 6"/>
                  <a:gd name="T17" fmla="*/ 0 h 84"/>
                  <a:gd name="T18" fmla="*/ 0 w 6"/>
                  <a:gd name="T19" fmla="*/ 11 h 84"/>
                  <a:gd name="T20" fmla="*/ 0 w 6"/>
                  <a:gd name="T21" fmla="*/ 11 h 84"/>
                  <a:gd name="T22" fmla="*/ 0 w 6"/>
                  <a:gd name="T23" fmla="*/ 11 h 84"/>
                  <a:gd name="T24" fmla="*/ 0 w 6"/>
                  <a:gd name="T25" fmla="*/ 11 h 84"/>
                  <a:gd name="T26" fmla="*/ 0 w 6"/>
                  <a:gd name="T27" fmla="*/ 11 h 84"/>
                  <a:gd name="T28" fmla="*/ 0 w 6"/>
                  <a:gd name="T29" fmla="*/ 11 h 84"/>
                  <a:gd name="T30" fmla="*/ 0 w 6"/>
                  <a:gd name="T31" fmla="*/ 11 h 84"/>
                  <a:gd name="T32" fmla="*/ 0 w 6"/>
                  <a:gd name="T33" fmla="*/ 11 h 84"/>
                  <a:gd name="T34" fmla="*/ 0 w 6"/>
                  <a:gd name="T35" fmla="*/ 11 h 84"/>
                  <a:gd name="T36" fmla="*/ 0 w 6"/>
                  <a:gd name="T37" fmla="*/ 0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84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84"/>
                    </a:lnTo>
                    <a:lnTo>
                      <a:pt x="4" y="84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65" name="Freeform 2700"/>
              <p:cNvSpPr>
                <a:spLocks/>
              </p:cNvSpPr>
              <p:nvPr/>
            </p:nvSpPr>
            <p:spPr bwMode="auto">
              <a:xfrm>
                <a:off x="2852" y="1805"/>
                <a:ext cx="4" cy="42"/>
              </a:xfrm>
              <a:custGeom>
                <a:avLst/>
                <a:gdLst>
                  <a:gd name="T0" fmla="*/ 0 w 7"/>
                  <a:gd name="T1" fmla="*/ 0 h 84"/>
                  <a:gd name="T2" fmla="*/ 1 w 7"/>
                  <a:gd name="T3" fmla="*/ 0 h 84"/>
                  <a:gd name="T4" fmla="*/ 1 w 7"/>
                  <a:gd name="T5" fmla="*/ 1 h 84"/>
                  <a:gd name="T6" fmla="*/ 1 w 7"/>
                  <a:gd name="T7" fmla="*/ 1 h 84"/>
                  <a:gd name="T8" fmla="*/ 1 w 7"/>
                  <a:gd name="T9" fmla="*/ 1 h 84"/>
                  <a:gd name="T10" fmla="*/ 1 w 7"/>
                  <a:gd name="T11" fmla="*/ 11 h 84"/>
                  <a:gd name="T12" fmla="*/ 1 w 7"/>
                  <a:gd name="T13" fmla="*/ 11 h 84"/>
                  <a:gd name="T14" fmla="*/ 1 w 7"/>
                  <a:gd name="T15" fmla="*/ 11 h 84"/>
                  <a:gd name="T16" fmla="*/ 1 w 7"/>
                  <a:gd name="T17" fmla="*/ 11 h 84"/>
                  <a:gd name="T18" fmla="*/ 0 w 7"/>
                  <a:gd name="T19" fmla="*/ 11 h 84"/>
                  <a:gd name="T20" fmla="*/ 0 w 7"/>
                  <a:gd name="T21" fmla="*/ 0 h 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84">
                    <a:moveTo>
                      <a:pt x="0" y="0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84"/>
                    </a:lnTo>
                    <a:lnTo>
                      <a:pt x="6" y="84"/>
                    </a:lnTo>
                    <a:lnTo>
                      <a:pt x="4" y="84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66" name="Freeform 2701"/>
              <p:cNvSpPr>
                <a:spLocks/>
              </p:cNvSpPr>
              <p:nvPr/>
            </p:nvSpPr>
            <p:spPr bwMode="auto">
              <a:xfrm>
                <a:off x="2856" y="1805"/>
                <a:ext cx="3" cy="42"/>
              </a:xfrm>
              <a:custGeom>
                <a:avLst/>
                <a:gdLst>
                  <a:gd name="T0" fmla="*/ 0 w 6"/>
                  <a:gd name="T1" fmla="*/ 0 h 84"/>
                  <a:gd name="T2" fmla="*/ 1 w 6"/>
                  <a:gd name="T3" fmla="*/ 0 h 84"/>
                  <a:gd name="T4" fmla="*/ 1 w 6"/>
                  <a:gd name="T5" fmla="*/ 1 h 84"/>
                  <a:gd name="T6" fmla="*/ 1 w 6"/>
                  <a:gd name="T7" fmla="*/ 1 h 84"/>
                  <a:gd name="T8" fmla="*/ 1 w 6"/>
                  <a:gd name="T9" fmla="*/ 1 h 84"/>
                  <a:gd name="T10" fmla="*/ 1 w 6"/>
                  <a:gd name="T11" fmla="*/ 11 h 84"/>
                  <a:gd name="T12" fmla="*/ 1 w 6"/>
                  <a:gd name="T13" fmla="*/ 11 h 84"/>
                  <a:gd name="T14" fmla="*/ 1 w 6"/>
                  <a:gd name="T15" fmla="*/ 11 h 84"/>
                  <a:gd name="T16" fmla="*/ 1 w 6"/>
                  <a:gd name="T17" fmla="*/ 11 h 84"/>
                  <a:gd name="T18" fmla="*/ 0 w 6"/>
                  <a:gd name="T19" fmla="*/ 11 h 84"/>
                  <a:gd name="T20" fmla="*/ 0 w 6"/>
                  <a:gd name="T21" fmla="*/ 0 h 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84">
                    <a:moveTo>
                      <a:pt x="0" y="0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82"/>
                    </a:lnTo>
                    <a:lnTo>
                      <a:pt x="4" y="82"/>
                    </a:lnTo>
                    <a:lnTo>
                      <a:pt x="4" y="84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67" name="Freeform 2702"/>
              <p:cNvSpPr>
                <a:spLocks/>
              </p:cNvSpPr>
              <p:nvPr/>
            </p:nvSpPr>
            <p:spPr bwMode="auto">
              <a:xfrm>
                <a:off x="2859" y="1806"/>
                <a:ext cx="4" cy="40"/>
              </a:xfrm>
              <a:custGeom>
                <a:avLst/>
                <a:gdLst>
                  <a:gd name="T0" fmla="*/ 0 w 8"/>
                  <a:gd name="T1" fmla="*/ 0 h 81"/>
                  <a:gd name="T2" fmla="*/ 1 w 8"/>
                  <a:gd name="T3" fmla="*/ 0 h 81"/>
                  <a:gd name="T4" fmla="*/ 1 w 8"/>
                  <a:gd name="T5" fmla="*/ 0 h 81"/>
                  <a:gd name="T6" fmla="*/ 1 w 8"/>
                  <a:gd name="T7" fmla="*/ 0 h 81"/>
                  <a:gd name="T8" fmla="*/ 1 w 8"/>
                  <a:gd name="T9" fmla="*/ 0 h 81"/>
                  <a:gd name="T10" fmla="*/ 1 w 8"/>
                  <a:gd name="T11" fmla="*/ 0 h 81"/>
                  <a:gd name="T12" fmla="*/ 1 w 8"/>
                  <a:gd name="T13" fmla="*/ 0 h 81"/>
                  <a:gd name="T14" fmla="*/ 1 w 8"/>
                  <a:gd name="T15" fmla="*/ 0 h 81"/>
                  <a:gd name="T16" fmla="*/ 1 w 8"/>
                  <a:gd name="T17" fmla="*/ 0 h 81"/>
                  <a:gd name="T18" fmla="*/ 1 w 8"/>
                  <a:gd name="T19" fmla="*/ 10 h 81"/>
                  <a:gd name="T20" fmla="*/ 1 w 8"/>
                  <a:gd name="T21" fmla="*/ 10 h 81"/>
                  <a:gd name="T22" fmla="*/ 1 w 8"/>
                  <a:gd name="T23" fmla="*/ 10 h 81"/>
                  <a:gd name="T24" fmla="*/ 1 w 8"/>
                  <a:gd name="T25" fmla="*/ 10 h 81"/>
                  <a:gd name="T26" fmla="*/ 1 w 8"/>
                  <a:gd name="T27" fmla="*/ 10 h 81"/>
                  <a:gd name="T28" fmla="*/ 1 w 8"/>
                  <a:gd name="T29" fmla="*/ 10 h 81"/>
                  <a:gd name="T30" fmla="*/ 1 w 8"/>
                  <a:gd name="T31" fmla="*/ 10 h 81"/>
                  <a:gd name="T32" fmla="*/ 1 w 8"/>
                  <a:gd name="T33" fmla="*/ 10 h 81"/>
                  <a:gd name="T34" fmla="*/ 0 w 8"/>
                  <a:gd name="T35" fmla="*/ 10 h 81"/>
                  <a:gd name="T36" fmla="*/ 0 w 8"/>
                  <a:gd name="T37" fmla="*/ 0 h 8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81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1"/>
                    </a:lnTo>
                    <a:lnTo>
                      <a:pt x="6" y="81"/>
                    </a:lnTo>
                    <a:lnTo>
                      <a:pt x="4" y="81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68" name="Freeform 2703"/>
              <p:cNvSpPr>
                <a:spLocks/>
              </p:cNvSpPr>
              <p:nvPr/>
            </p:nvSpPr>
            <p:spPr bwMode="auto">
              <a:xfrm>
                <a:off x="2863" y="1806"/>
                <a:ext cx="3" cy="40"/>
              </a:xfrm>
              <a:custGeom>
                <a:avLst/>
                <a:gdLst>
                  <a:gd name="T0" fmla="*/ 0 w 6"/>
                  <a:gd name="T1" fmla="*/ 0 h 81"/>
                  <a:gd name="T2" fmla="*/ 1 w 6"/>
                  <a:gd name="T3" fmla="*/ 0 h 81"/>
                  <a:gd name="T4" fmla="*/ 1 w 6"/>
                  <a:gd name="T5" fmla="*/ 0 h 81"/>
                  <a:gd name="T6" fmla="*/ 1 w 6"/>
                  <a:gd name="T7" fmla="*/ 0 h 81"/>
                  <a:gd name="T8" fmla="*/ 1 w 6"/>
                  <a:gd name="T9" fmla="*/ 0 h 81"/>
                  <a:gd name="T10" fmla="*/ 1 w 6"/>
                  <a:gd name="T11" fmla="*/ 10 h 81"/>
                  <a:gd name="T12" fmla="*/ 1 w 6"/>
                  <a:gd name="T13" fmla="*/ 10 h 81"/>
                  <a:gd name="T14" fmla="*/ 1 w 6"/>
                  <a:gd name="T15" fmla="*/ 10 h 81"/>
                  <a:gd name="T16" fmla="*/ 1 w 6"/>
                  <a:gd name="T17" fmla="*/ 10 h 81"/>
                  <a:gd name="T18" fmla="*/ 0 w 6"/>
                  <a:gd name="T19" fmla="*/ 10 h 81"/>
                  <a:gd name="T20" fmla="*/ 0 w 6"/>
                  <a:gd name="T21" fmla="*/ 0 h 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81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81"/>
                    </a:lnTo>
                    <a:lnTo>
                      <a:pt x="4" y="81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69" name="Freeform 2704"/>
              <p:cNvSpPr>
                <a:spLocks/>
              </p:cNvSpPr>
              <p:nvPr/>
            </p:nvSpPr>
            <p:spPr bwMode="auto">
              <a:xfrm>
                <a:off x="2866" y="1806"/>
                <a:ext cx="4" cy="40"/>
              </a:xfrm>
              <a:custGeom>
                <a:avLst/>
                <a:gdLst>
                  <a:gd name="T0" fmla="*/ 0 w 7"/>
                  <a:gd name="T1" fmla="*/ 0 h 81"/>
                  <a:gd name="T2" fmla="*/ 1 w 7"/>
                  <a:gd name="T3" fmla="*/ 0 h 81"/>
                  <a:gd name="T4" fmla="*/ 1 w 7"/>
                  <a:gd name="T5" fmla="*/ 0 h 81"/>
                  <a:gd name="T6" fmla="*/ 1 w 7"/>
                  <a:gd name="T7" fmla="*/ 0 h 81"/>
                  <a:gd name="T8" fmla="*/ 1 w 7"/>
                  <a:gd name="T9" fmla="*/ 0 h 81"/>
                  <a:gd name="T10" fmla="*/ 1 w 7"/>
                  <a:gd name="T11" fmla="*/ 10 h 81"/>
                  <a:gd name="T12" fmla="*/ 1 w 7"/>
                  <a:gd name="T13" fmla="*/ 10 h 81"/>
                  <a:gd name="T14" fmla="*/ 1 w 7"/>
                  <a:gd name="T15" fmla="*/ 10 h 81"/>
                  <a:gd name="T16" fmla="*/ 1 w 7"/>
                  <a:gd name="T17" fmla="*/ 10 h 81"/>
                  <a:gd name="T18" fmla="*/ 0 w 7"/>
                  <a:gd name="T19" fmla="*/ 10 h 81"/>
                  <a:gd name="T20" fmla="*/ 0 w 7"/>
                  <a:gd name="T21" fmla="*/ 0 h 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81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7" y="81"/>
                    </a:lnTo>
                    <a:lnTo>
                      <a:pt x="5" y="81"/>
                    </a:lnTo>
                    <a:lnTo>
                      <a:pt x="3" y="81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70" name="Freeform 2705"/>
              <p:cNvSpPr>
                <a:spLocks/>
              </p:cNvSpPr>
              <p:nvPr/>
            </p:nvSpPr>
            <p:spPr bwMode="auto">
              <a:xfrm>
                <a:off x="2870" y="1807"/>
                <a:ext cx="3" cy="38"/>
              </a:xfrm>
              <a:custGeom>
                <a:avLst/>
                <a:gdLst>
                  <a:gd name="T0" fmla="*/ 0 w 6"/>
                  <a:gd name="T1" fmla="*/ 0 h 77"/>
                  <a:gd name="T2" fmla="*/ 1 w 6"/>
                  <a:gd name="T3" fmla="*/ 0 h 77"/>
                  <a:gd name="T4" fmla="*/ 1 w 6"/>
                  <a:gd name="T5" fmla="*/ 0 h 77"/>
                  <a:gd name="T6" fmla="*/ 1 w 6"/>
                  <a:gd name="T7" fmla="*/ 0 h 77"/>
                  <a:gd name="T8" fmla="*/ 1 w 6"/>
                  <a:gd name="T9" fmla="*/ 0 h 77"/>
                  <a:gd name="T10" fmla="*/ 1 w 6"/>
                  <a:gd name="T11" fmla="*/ 9 h 77"/>
                  <a:gd name="T12" fmla="*/ 1 w 6"/>
                  <a:gd name="T13" fmla="*/ 9 h 77"/>
                  <a:gd name="T14" fmla="*/ 1 w 6"/>
                  <a:gd name="T15" fmla="*/ 9 h 77"/>
                  <a:gd name="T16" fmla="*/ 1 w 6"/>
                  <a:gd name="T17" fmla="*/ 9 h 77"/>
                  <a:gd name="T18" fmla="*/ 0 w 6"/>
                  <a:gd name="T19" fmla="*/ 9 h 77"/>
                  <a:gd name="T20" fmla="*/ 0 w 6"/>
                  <a:gd name="T21" fmla="*/ 0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77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77"/>
                    </a:lnTo>
                    <a:lnTo>
                      <a:pt x="4" y="77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71" name="Freeform 2706"/>
              <p:cNvSpPr>
                <a:spLocks/>
              </p:cNvSpPr>
              <p:nvPr/>
            </p:nvSpPr>
            <p:spPr bwMode="auto">
              <a:xfrm>
                <a:off x="2873" y="1807"/>
                <a:ext cx="3" cy="38"/>
              </a:xfrm>
              <a:custGeom>
                <a:avLst/>
                <a:gdLst>
                  <a:gd name="T0" fmla="*/ 0 w 8"/>
                  <a:gd name="T1" fmla="*/ 0 h 77"/>
                  <a:gd name="T2" fmla="*/ 0 w 8"/>
                  <a:gd name="T3" fmla="*/ 0 h 77"/>
                  <a:gd name="T4" fmla="*/ 0 w 8"/>
                  <a:gd name="T5" fmla="*/ 0 h 77"/>
                  <a:gd name="T6" fmla="*/ 0 w 8"/>
                  <a:gd name="T7" fmla="*/ 0 h 77"/>
                  <a:gd name="T8" fmla="*/ 0 w 8"/>
                  <a:gd name="T9" fmla="*/ 0 h 77"/>
                  <a:gd name="T10" fmla="*/ 0 w 8"/>
                  <a:gd name="T11" fmla="*/ 9 h 77"/>
                  <a:gd name="T12" fmla="*/ 0 w 8"/>
                  <a:gd name="T13" fmla="*/ 9 h 77"/>
                  <a:gd name="T14" fmla="*/ 0 w 8"/>
                  <a:gd name="T15" fmla="*/ 9 h 77"/>
                  <a:gd name="T16" fmla="*/ 0 w 8"/>
                  <a:gd name="T17" fmla="*/ 9 h 77"/>
                  <a:gd name="T18" fmla="*/ 0 w 8"/>
                  <a:gd name="T19" fmla="*/ 9 h 77"/>
                  <a:gd name="T20" fmla="*/ 0 w 8"/>
                  <a:gd name="T21" fmla="*/ 0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77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77"/>
                    </a:lnTo>
                    <a:lnTo>
                      <a:pt x="6" y="77"/>
                    </a:lnTo>
                    <a:lnTo>
                      <a:pt x="4" y="77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72" name="Freeform 2707"/>
              <p:cNvSpPr>
                <a:spLocks/>
              </p:cNvSpPr>
              <p:nvPr/>
            </p:nvSpPr>
            <p:spPr bwMode="auto">
              <a:xfrm>
                <a:off x="2876" y="1807"/>
                <a:ext cx="4" cy="38"/>
              </a:xfrm>
              <a:custGeom>
                <a:avLst/>
                <a:gdLst>
                  <a:gd name="T0" fmla="*/ 0 w 7"/>
                  <a:gd name="T1" fmla="*/ 0 h 77"/>
                  <a:gd name="T2" fmla="*/ 0 w 7"/>
                  <a:gd name="T3" fmla="*/ 0 h 77"/>
                  <a:gd name="T4" fmla="*/ 1 w 7"/>
                  <a:gd name="T5" fmla="*/ 0 h 77"/>
                  <a:gd name="T6" fmla="*/ 1 w 7"/>
                  <a:gd name="T7" fmla="*/ 0 h 77"/>
                  <a:gd name="T8" fmla="*/ 1 w 7"/>
                  <a:gd name="T9" fmla="*/ 0 h 77"/>
                  <a:gd name="T10" fmla="*/ 1 w 7"/>
                  <a:gd name="T11" fmla="*/ 0 h 77"/>
                  <a:gd name="T12" fmla="*/ 1 w 7"/>
                  <a:gd name="T13" fmla="*/ 0 h 77"/>
                  <a:gd name="T14" fmla="*/ 1 w 7"/>
                  <a:gd name="T15" fmla="*/ 0 h 77"/>
                  <a:gd name="T16" fmla="*/ 1 w 7"/>
                  <a:gd name="T17" fmla="*/ 0 h 77"/>
                  <a:gd name="T18" fmla="*/ 1 w 7"/>
                  <a:gd name="T19" fmla="*/ 9 h 77"/>
                  <a:gd name="T20" fmla="*/ 1 w 7"/>
                  <a:gd name="T21" fmla="*/ 9 h 77"/>
                  <a:gd name="T22" fmla="*/ 1 w 7"/>
                  <a:gd name="T23" fmla="*/ 9 h 77"/>
                  <a:gd name="T24" fmla="*/ 1 w 7"/>
                  <a:gd name="T25" fmla="*/ 9 h 77"/>
                  <a:gd name="T26" fmla="*/ 1 w 7"/>
                  <a:gd name="T27" fmla="*/ 9 h 77"/>
                  <a:gd name="T28" fmla="*/ 1 w 7"/>
                  <a:gd name="T29" fmla="*/ 9 h 77"/>
                  <a:gd name="T30" fmla="*/ 1 w 7"/>
                  <a:gd name="T31" fmla="*/ 9 h 77"/>
                  <a:gd name="T32" fmla="*/ 0 w 7"/>
                  <a:gd name="T33" fmla="*/ 9 h 77"/>
                  <a:gd name="T34" fmla="*/ 0 w 7"/>
                  <a:gd name="T35" fmla="*/ 9 h 77"/>
                  <a:gd name="T36" fmla="*/ 0 w 7"/>
                  <a:gd name="T37" fmla="*/ 0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77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77"/>
                    </a:lnTo>
                    <a:lnTo>
                      <a:pt x="6" y="77"/>
                    </a:lnTo>
                    <a:lnTo>
                      <a:pt x="4" y="77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73" name="Freeform 2708"/>
              <p:cNvSpPr>
                <a:spLocks/>
              </p:cNvSpPr>
              <p:nvPr/>
            </p:nvSpPr>
            <p:spPr bwMode="auto">
              <a:xfrm>
                <a:off x="2880" y="1807"/>
                <a:ext cx="3" cy="38"/>
              </a:xfrm>
              <a:custGeom>
                <a:avLst/>
                <a:gdLst>
                  <a:gd name="T0" fmla="*/ 0 w 6"/>
                  <a:gd name="T1" fmla="*/ 0 h 77"/>
                  <a:gd name="T2" fmla="*/ 0 w 6"/>
                  <a:gd name="T3" fmla="*/ 0 h 77"/>
                  <a:gd name="T4" fmla="*/ 1 w 6"/>
                  <a:gd name="T5" fmla="*/ 0 h 77"/>
                  <a:gd name="T6" fmla="*/ 1 w 6"/>
                  <a:gd name="T7" fmla="*/ 0 h 77"/>
                  <a:gd name="T8" fmla="*/ 1 w 6"/>
                  <a:gd name="T9" fmla="*/ 0 h 77"/>
                  <a:gd name="T10" fmla="*/ 1 w 6"/>
                  <a:gd name="T11" fmla="*/ 9 h 77"/>
                  <a:gd name="T12" fmla="*/ 1 w 6"/>
                  <a:gd name="T13" fmla="*/ 9 h 77"/>
                  <a:gd name="T14" fmla="*/ 1 w 6"/>
                  <a:gd name="T15" fmla="*/ 9 h 77"/>
                  <a:gd name="T16" fmla="*/ 0 w 6"/>
                  <a:gd name="T17" fmla="*/ 9 h 77"/>
                  <a:gd name="T18" fmla="*/ 0 w 6"/>
                  <a:gd name="T19" fmla="*/ 9 h 77"/>
                  <a:gd name="T20" fmla="*/ 0 w 6"/>
                  <a:gd name="T21" fmla="*/ 0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77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75"/>
                    </a:lnTo>
                    <a:lnTo>
                      <a:pt x="4" y="75"/>
                    </a:lnTo>
                    <a:lnTo>
                      <a:pt x="2" y="75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74" name="Freeform 2709"/>
              <p:cNvSpPr>
                <a:spLocks/>
              </p:cNvSpPr>
              <p:nvPr/>
            </p:nvSpPr>
            <p:spPr bwMode="auto">
              <a:xfrm>
                <a:off x="2883" y="1808"/>
                <a:ext cx="4" cy="36"/>
              </a:xfrm>
              <a:custGeom>
                <a:avLst/>
                <a:gdLst>
                  <a:gd name="T0" fmla="*/ 0 w 8"/>
                  <a:gd name="T1" fmla="*/ 0 h 73"/>
                  <a:gd name="T2" fmla="*/ 0 w 8"/>
                  <a:gd name="T3" fmla="*/ 0 h 73"/>
                  <a:gd name="T4" fmla="*/ 1 w 8"/>
                  <a:gd name="T5" fmla="*/ 0 h 73"/>
                  <a:gd name="T6" fmla="*/ 1 w 8"/>
                  <a:gd name="T7" fmla="*/ 0 h 73"/>
                  <a:gd name="T8" fmla="*/ 1 w 8"/>
                  <a:gd name="T9" fmla="*/ 0 h 73"/>
                  <a:gd name="T10" fmla="*/ 1 w 8"/>
                  <a:gd name="T11" fmla="*/ 0 h 73"/>
                  <a:gd name="T12" fmla="*/ 1 w 8"/>
                  <a:gd name="T13" fmla="*/ 0 h 73"/>
                  <a:gd name="T14" fmla="*/ 1 w 8"/>
                  <a:gd name="T15" fmla="*/ 0 h 73"/>
                  <a:gd name="T16" fmla="*/ 1 w 8"/>
                  <a:gd name="T17" fmla="*/ 0 h 73"/>
                  <a:gd name="T18" fmla="*/ 1 w 8"/>
                  <a:gd name="T19" fmla="*/ 9 h 73"/>
                  <a:gd name="T20" fmla="*/ 1 w 8"/>
                  <a:gd name="T21" fmla="*/ 9 h 73"/>
                  <a:gd name="T22" fmla="*/ 1 w 8"/>
                  <a:gd name="T23" fmla="*/ 9 h 73"/>
                  <a:gd name="T24" fmla="*/ 1 w 8"/>
                  <a:gd name="T25" fmla="*/ 9 h 73"/>
                  <a:gd name="T26" fmla="*/ 1 w 8"/>
                  <a:gd name="T27" fmla="*/ 9 h 73"/>
                  <a:gd name="T28" fmla="*/ 1 w 8"/>
                  <a:gd name="T29" fmla="*/ 9 h 73"/>
                  <a:gd name="T30" fmla="*/ 1 w 8"/>
                  <a:gd name="T31" fmla="*/ 9 h 73"/>
                  <a:gd name="T32" fmla="*/ 0 w 8"/>
                  <a:gd name="T33" fmla="*/ 9 h 73"/>
                  <a:gd name="T34" fmla="*/ 0 w 8"/>
                  <a:gd name="T35" fmla="*/ 9 h 73"/>
                  <a:gd name="T36" fmla="*/ 0 w 8"/>
                  <a:gd name="T37" fmla="*/ 0 h 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73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73"/>
                    </a:lnTo>
                    <a:lnTo>
                      <a:pt x="6" y="73"/>
                    </a:lnTo>
                    <a:lnTo>
                      <a:pt x="4" y="73"/>
                    </a:lnTo>
                    <a:lnTo>
                      <a:pt x="2" y="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75" name="Freeform 2710"/>
              <p:cNvSpPr>
                <a:spLocks/>
              </p:cNvSpPr>
              <p:nvPr/>
            </p:nvSpPr>
            <p:spPr bwMode="auto">
              <a:xfrm>
                <a:off x="2887" y="1808"/>
                <a:ext cx="3" cy="36"/>
              </a:xfrm>
              <a:custGeom>
                <a:avLst/>
                <a:gdLst>
                  <a:gd name="T0" fmla="*/ 0 w 6"/>
                  <a:gd name="T1" fmla="*/ 0 h 73"/>
                  <a:gd name="T2" fmla="*/ 0 w 6"/>
                  <a:gd name="T3" fmla="*/ 0 h 73"/>
                  <a:gd name="T4" fmla="*/ 1 w 6"/>
                  <a:gd name="T5" fmla="*/ 0 h 73"/>
                  <a:gd name="T6" fmla="*/ 1 w 6"/>
                  <a:gd name="T7" fmla="*/ 0 h 73"/>
                  <a:gd name="T8" fmla="*/ 1 w 6"/>
                  <a:gd name="T9" fmla="*/ 0 h 73"/>
                  <a:gd name="T10" fmla="*/ 1 w 6"/>
                  <a:gd name="T11" fmla="*/ 8 h 73"/>
                  <a:gd name="T12" fmla="*/ 1 w 6"/>
                  <a:gd name="T13" fmla="*/ 9 h 73"/>
                  <a:gd name="T14" fmla="*/ 1 w 6"/>
                  <a:gd name="T15" fmla="*/ 9 h 73"/>
                  <a:gd name="T16" fmla="*/ 0 w 6"/>
                  <a:gd name="T17" fmla="*/ 9 h 73"/>
                  <a:gd name="T18" fmla="*/ 0 w 6"/>
                  <a:gd name="T19" fmla="*/ 9 h 73"/>
                  <a:gd name="T20" fmla="*/ 0 w 6"/>
                  <a:gd name="T21" fmla="*/ 0 h 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73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71"/>
                    </a:lnTo>
                    <a:lnTo>
                      <a:pt x="4" y="73"/>
                    </a:lnTo>
                    <a:lnTo>
                      <a:pt x="2" y="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76" name="Freeform 2711"/>
              <p:cNvSpPr>
                <a:spLocks/>
              </p:cNvSpPr>
              <p:nvPr/>
            </p:nvSpPr>
            <p:spPr bwMode="auto">
              <a:xfrm>
                <a:off x="2890" y="1809"/>
                <a:ext cx="3" cy="34"/>
              </a:xfrm>
              <a:custGeom>
                <a:avLst/>
                <a:gdLst>
                  <a:gd name="T0" fmla="*/ 0 w 5"/>
                  <a:gd name="T1" fmla="*/ 0 h 69"/>
                  <a:gd name="T2" fmla="*/ 0 w 5"/>
                  <a:gd name="T3" fmla="*/ 0 h 69"/>
                  <a:gd name="T4" fmla="*/ 1 w 5"/>
                  <a:gd name="T5" fmla="*/ 0 h 69"/>
                  <a:gd name="T6" fmla="*/ 1 w 5"/>
                  <a:gd name="T7" fmla="*/ 0 h 69"/>
                  <a:gd name="T8" fmla="*/ 1 w 5"/>
                  <a:gd name="T9" fmla="*/ 0 h 69"/>
                  <a:gd name="T10" fmla="*/ 1 w 5"/>
                  <a:gd name="T11" fmla="*/ 0 h 69"/>
                  <a:gd name="T12" fmla="*/ 1 w 5"/>
                  <a:gd name="T13" fmla="*/ 0 h 69"/>
                  <a:gd name="T14" fmla="*/ 1 w 5"/>
                  <a:gd name="T15" fmla="*/ 0 h 69"/>
                  <a:gd name="T16" fmla="*/ 1 w 5"/>
                  <a:gd name="T17" fmla="*/ 0 h 69"/>
                  <a:gd name="T18" fmla="*/ 1 w 5"/>
                  <a:gd name="T19" fmla="*/ 8 h 69"/>
                  <a:gd name="T20" fmla="*/ 1 w 5"/>
                  <a:gd name="T21" fmla="*/ 8 h 69"/>
                  <a:gd name="T22" fmla="*/ 1 w 5"/>
                  <a:gd name="T23" fmla="*/ 8 h 69"/>
                  <a:gd name="T24" fmla="*/ 1 w 5"/>
                  <a:gd name="T25" fmla="*/ 8 h 69"/>
                  <a:gd name="T26" fmla="*/ 1 w 5"/>
                  <a:gd name="T27" fmla="*/ 8 h 69"/>
                  <a:gd name="T28" fmla="*/ 1 w 5"/>
                  <a:gd name="T29" fmla="*/ 8 h 69"/>
                  <a:gd name="T30" fmla="*/ 1 w 5"/>
                  <a:gd name="T31" fmla="*/ 8 h 69"/>
                  <a:gd name="T32" fmla="*/ 0 w 5"/>
                  <a:gd name="T33" fmla="*/ 8 h 69"/>
                  <a:gd name="T34" fmla="*/ 0 w 5"/>
                  <a:gd name="T35" fmla="*/ 8 h 69"/>
                  <a:gd name="T36" fmla="*/ 0 w 5"/>
                  <a:gd name="T37" fmla="*/ 0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" h="69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69"/>
                    </a:lnTo>
                    <a:lnTo>
                      <a:pt x="3" y="69"/>
                    </a:lnTo>
                    <a:lnTo>
                      <a:pt x="2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77" name="Freeform 2712"/>
              <p:cNvSpPr>
                <a:spLocks/>
              </p:cNvSpPr>
              <p:nvPr/>
            </p:nvSpPr>
            <p:spPr bwMode="auto">
              <a:xfrm>
                <a:off x="2893" y="1809"/>
                <a:ext cx="4" cy="34"/>
              </a:xfrm>
              <a:custGeom>
                <a:avLst/>
                <a:gdLst>
                  <a:gd name="T0" fmla="*/ 0 w 8"/>
                  <a:gd name="T1" fmla="*/ 0 h 69"/>
                  <a:gd name="T2" fmla="*/ 1 w 8"/>
                  <a:gd name="T3" fmla="*/ 0 h 69"/>
                  <a:gd name="T4" fmla="*/ 1 w 8"/>
                  <a:gd name="T5" fmla="*/ 0 h 69"/>
                  <a:gd name="T6" fmla="*/ 1 w 8"/>
                  <a:gd name="T7" fmla="*/ 0 h 69"/>
                  <a:gd name="T8" fmla="*/ 1 w 8"/>
                  <a:gd name="T9" fmla="*/ 0 h 69"/>
                  <a:gd name="T10" fmla="*/ 1 w 8"/>
                  <a:gd name="T11" fmla="*/ 0 h 69"/>
                  <a:gd name="T12" fmla="*/ 1 w 8"/>
                  <a:gd name="T13" fmla="*/ 0 h 69"/>
                  <a:gd name="T14" fmla="*/ 1 w 8"/>
                  <a:gd name="T15" fmla="*/ 0 h 69"/>
                  <a:gd name="T16" fmla="*/ 1 w 8"/>
                  <a:gd name="T17" fmla="*/ 0 h 69"/>
                  <a:gd name="T18" fmla="*/ 1 w 8"/>
                  <a:gd name="T19" fmla="*/ 8 h 69"/>
                  <a:gd name="T20" fmla="*/ 1 w 8"/>
                  <a:gd name="T21" fmla="*/ 8 h 69"/>
                  <a:gd name="T22" fmla="*/ 1 w 8"/>
                  <a:gd name="T23" fmla="*/ 8 h 69"/>
                  <a:gd name="T24" fmla="*/ 1 w 8"/>
                  <a:gd name="T25" fmla="*/ 8 h 69"/>
                  <a:gd name="T26" fmla="*/ 1 w 8"/>
                  <a:gd name="T27" fmla="*/ 8 h 69"/>
                  <a:gd name="T28" fmla="*/ 1 w 8"/>
                  <a:gd name="T29" fmla="*/ 8 h 69"/>
                  <a:gd name="T30" fmla="*/ 1 w 8"/>
                  <a:gd name="T31" fmla="*/ 8 h 69"/>
                  <a:gd name="T32" fmla="*/ 1 w 8"/>
                  <a:gd name="T33" fmla="*/ 8 h 69"/>
                  <a:gd name="T34" fmla="*/ 0 w 8"/>
                  <a:gd name="T35" fmla="*/ 8 h 69"/>
                  <a:gd name="T36" fmla="*/ 0 w 8"/>
                  <a:gd name="T37" fmla="*/ 0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69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69"/>
                    </a:lnTo>
                    <a:lnTo>
                      <a:pt x="6" y="69"/>
                    </a:lnTo>
                    <a:lnTo>
                      <a:pt x="4" y="69"/>
                    </a:lnTo>
                    <a:lnTo>
                      <a:pt x="2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78" name="Freeform 2713"/>
              <p:cNvSpPr>
                <a:spLocks/>
              </p:cNvSpPr>
              <p:nvPr/>
            </p:nvSpPr>
            <p:spPr bwMode="auto">
              <a:xfrm>
                <a:off x="2897" y="1810"/>
                <a:ext cx="2" cy="33"/>
              </a:xfrm>
              <a:custGeom>
                <a:avLst/>
                <a:gdLst>
                  <a:gd name="T0" fmla="*/ 0 w 6"/>
                  <a:gd name="T1" fmla="*/ 0 h 67"/>
                  <a:gd name="T2" fmla="*/ 0 w 6"/>
                  <a:gd name="T3" fmla="*/ 0 h 67"/>
                  <a:gd name="T4" fmla="*/ 0 w 6"/>
                  <a:gd name="T5" fmla="*/ 0 h 67"/>
                  <a:gd name="T6" fmla="*/ 0 w 6"/>
                  <a:gd name="T7" fmla="*/ 0 h 67"/>
                  <a:gd name="T8" fmla="*/ 0 w 6"/>
                  <a:gd name="T9" fmla="*/ 0 h 67"/>
                  <a:gd name="T10" fmla="*/ 0 w 6"/>
                  <a:gd name="T11" fmla="*/ 8 h 67"/>
                  <a:gd name="T12" fmla="*/ 0 w 6"/>
                  <a:gd name="T13" fmla="*/ 8 h 67"/>
                  <a:gd name="T14" fmla="*/ 0 w 6"/>
                  <a:gd name="T15" fmla="*/ 8 h 67"/>
                  <a:gd name="T16" fmla="*/ 0 w 6"/>
                  <a:gd name="T17" fmla="*/ 8 h 67"/>
                  <a:gd name="T18" fmla="*/ 0 w 6"/>
                  <a:gd name="T19" fmla="*/ 8 h 67"/>
                  <a:gd name="T20" fmla="*/ 0 w 6"/>
                  <a:gd name="T21" fmla="*/ 0 h 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67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65"/>
                    </a:lnTo>
                    <a:lnTo>
                      <a:pt x="4" y="65"/>
                    </a:lnTo>
                    <a:lnTo>
                      <a:pt x="2" y="65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79" name="Freeform 2714"/>
              <p:cNvSpPr>
                <a:spLocks/>
              </p:cNvSpPr>
              <p:nvPr/>
            </p:nvSpPr>
            <p:spPr bwMode="auto">
              <a:xfrm>
                <a:off x="2899" y="1810"/>
                <a:ext cx="4" cy="32"/>
              </a:xfrm>
              <a:custGeom>
                <a:avLst/>
                <a:gdLst>
                  <a:gd name="T0" fmla="*/ 0 w 8"/>
                  <a:gd name="T1" fmla="*/ 0 h 65"/>
                  <a:gd name="T2" fmla="*/ 1 w 8"/>
                  <a:gd name="T3" fmla="*/ 0 h 65"/>
                  <a:gd name="T4" fmla="*/ 1 w 8"/>
                  <a:gd name="T5" fmla="*/ 0 h 65"/>
                  <a:gd name="T6" fmla="*/ 1 w 8"/>
                  <a:gd name="T7" fmla="*/ 0 h 65"/>
                  <a:gd name="T8" fmla="*/ 1 w 8"/>
                  <a:gd name="T9" fmla="*/ 0 h 65"/>
                  <a:gd name="T10" fmla="*/ 1 w 8"/>
                  <a:gd name="T11" fmla="*/ 8 h 65"/>
                  <a:gd name="T12" fmla="*/ 1 w 8"/>
                  <a:gd name="T13" fmla="*/ 8 h 65"/>
                  <a:gd name="T14" fmla="*/ 1 w 8"/>
                  <a:gd name="T15" fmla="*/ 8 h 65"/>
                  <a:gd name="T16" fmla="*/ 1 w 8"/>
                  <a:gd name="T17" fmla="*/ 8 h 65"/>
                  <a:gd name="T18" fmla="*/ 0 w 8"/>
                  <a:gd name="T19" fmla="*/ 8 h 65"/>
                  <a:gd name="T20" fmla="*/ 0 w 8"/>
                  <a:gd name="T21" fmla="*/ 0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65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65"/>
                    </a:lnTo>
                    <a:lnTo>
                      <a:pt x="6" y="65"/>
                    </a:lnTo>
                    <a:lnTo>
                      <a:pt x="4" y="65"/>
                    </a:lnTo>
                    <a:lnTo>
                      <a:pt x="2" y="65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80" name="Freeform 2715"/>
              <p:cNvSpPr>
                <a:spLocks/>
              </p:cNvSpPr>
              <p:nvPr/>
            </p:nvSpPr>
            <p:spPr bwMode="auto">
              <a:xfrm>
                <a:off x="2903" y="1810"/>
                <a:ext cx="3" cy="32"/>
              </a:xfrm>
              <a:custGeom>
                <a:avLst/>
                <a:gdLst>
                  <a:gd name="T0" fmla="*/ 0 w 5"/>
                  <a:gd name="T1" fmla="*/ 0 h 65"/>
                  <a:gd name="T2" fmla="*/ 1 w 5"/>
                  <a:gd name="T3" fmla="*/ 0 h 65"/>
                  <a:gd name="T4" fmla="*/ 1 w 5"/>
                  <a:gd name="T5" fmla="*/ 0 h 65"/>
                  <a:gd name="T6" fmla="*/ 1 w 5"/>
                  <a:gd name="T7" fmla="*/ 0 h 65"/>
                  <a:gd name="T8" fmla="*/ 1 w 5"/>
                  <a:gd name="T9" fmla="*/ 0 h 65"/>
                  <a:gd name="T10" fmla="*/ 1 w 5"/>
                  <a:gd name="T11" fmla="*/ 0 h 65"/>
                  <a:gd name="T12" fmla="*/ 1 w 5"/>
                  <a:gd name="T13" fmla="*/ 0 h 65"/>
                  <a:gd name="T14" fmla="*/ 1 w 5"/>
                  <a:gd name="T15" fmla="*/ 0 h 65"/>
                  <a:gd name="T16" fmla="*/ 1 w 5"/>
                  <a:gd name="T17" fmla="*/ 0 h 65"/>
                  <a:gd name="T18" fmla="*/ 1 w 5"/>
                  <a:gd name="T19" fmla="*/ 8 h 65"/>
                  <a:gd name="T20" fmla="*/ 1 w 5"/>
                  <a:gd name="T21" fmla="*/ 8 h 65"/>
                  <a:gd name="T22" fmla="*/ 1 w 5"/>
                  <a:gd name="T23" fmla="*/ 8 h 65"/>
                  <a:gd name="T24" fmla="*/ 1 w 5"/>
                  <a:gd name="T25" fmla="*/ 8 h 65"/>
                  <a:gd name="T26" fmla="*/ 1 w 5"/>
                  <a:gd name="T27" fmla="*/ 8 h 65"/>
                  <a:gd name="T28" fmla="*/ 1 w 5"/>
                  <a:gd name="T29" fmla="*/ 8 h 65"/>
                  <a:gd name="T30" fmla="*/ 1 w 5"/>
                  <a:gd name="T31" fmla="*/ 8 h 65"/>
                  <a:gd name="T32" fmla="*/ 1 w 5"/>
                  <a:gd name="T33" fmla="*/ 8 h 65"/>
                  <a:gd name="T34" fmla="*/ 0 w 5"/>
                  <a:gd name="T35" fmla="*/ 8 h 65"/>
                  <a:gd name="T36" fmla="*/ 0 w 5"/>
                  <a:gd name="T37" fmla="*/ 0 h 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" h="65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64"/>
                    </a:lnTo>
                    <a:lnTo>
                      <a:pt x="3" y="64"/>
                    </a:lnTo>
                    <a:lnTo>
                      <a:pt x="1" y="65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81" name="Freeform 2716"/>
              <p:cNvSpPr>
                <a:spLocks/>
              </p:cNvSpPr>
              <p:nvPr/>
            </p:nvSpPr>
            <p:spPr bwMode="auto">
              <a:xfrm>
                <a:off x="2906" y="1811"/>
                <a:ext cx="4" cy="30"/>
              </a:xfrm>
              <a:custGeom>
                <a:avLst/>
                <a:gdLst>
                  <a:gd name="T0" fmla="*/ 0 w 8"/>
                  <a:gd name="T1" fmla="*/ 0 h 62"/>
                  <a:gd name="T2" fmla="*/ 1 w 8"/>
                  <a:gd name="T3" fmla="*/ 0 h 62"/>
                  <a:gd name="T4" fmla="*/ 1 w 8"/>
                  <a:gd name="T5" fmla="*/ 0 h 62"/>
                  <a:gd name="T6" fmla="*/ 1 w 8"/>
                  <a:gd name="T7" fmla="*/ 0 h 62"/>
                  <a:gd name="T8" fmla="*/ 1 w 8"/>
                  <a:gd name="T9" fmla="*/ 0 h 62"/>
                  <a:gd name="T10" fmla="*/ 1 w 8"/>
                  <a:gd name="T11" fmla="*/ 0 h 62"/>
                  <a:gd name="T12" fmla="*/ 1 w 8"/>
                  <a:gd name="T13" fmla="*/ 0 h 62"/>
                  <a:gd name="T14" fmla="*/ 1 w 8"/>
                  <a:gd name="T15" fmla="*/ 0 h 62"/>
                  <a:gd name="T16" fmla="*/ 1 w 8"/>
                  <a:gd name="T17" fmla="*/ 0 h 62"/>
                  <a:gd name="T18" fmla="*/ 1 w 8"/>
                  <a:gd name="T19" fmla="*/ 7 h 62"/>
                  <a:gd name="T20" fmla="*/ 1 w 8"/>
                  <a:gd name="T21" fmla="*/ 7 h 62"/>
                  <a:gd name="T22" fmla="*/ 1 w 8"/>
                  <a:gd name="T23" fmla="*/ 7 h 62"/>
                  <a:gd name="T24" fmla="*/ 1 w 8"/>
                  <a:gd name="T25" fmla="*/ 7 h 62"/>
                  <a:gd name="T26" fmla="*/ 1 w 8"/>
                  <a:gd name="T27" fmla="*/ 7 h 62"/>
                  <a:gd name="T28" fmla="*/ 1 w 8"/>
                  <a:gd name="T29" fmla="*/ 7 h 62"/>
                  <a:gd name="T30" fmla="*/ 1 w 8"/>
                  <a:gd name="T31" fmla="*/ 7 h 62"/>
                  <a:gd name="T32" fmla="*/ 1 w 8"/>
                  <a:gd name="T33" fmla="*/ 7 h 62"/>
                  <a:gd name="T34" fmla="*/ 0 w 8"/>
                  <a:gd name="T35" fmla="*/ 7 h 62"/>
                  <a:gd name="T36" fmla="*/ 0 w 8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62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62"/>
                    </a:lnTo>
                    <a:lnTo>
                      <a:pt x="6" y="62"/>
                    </a:lnTo>
                    <a:lnTo>
                      <a:pt x="4" y="62"/>
                    </a:lnTo>
                    <a:lnTo>
                      <a:pt x="2" y="62"/>
                    </a:lnTo>
                    <a:lnTo>
                      <a:pt x="0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82" name="Freeform 2717"/>
              <p:cNvSpPr>
                <a:spLocks/>
              </p:cNvSpPr>
              <p:nvPr/>
            </p:nvSpPr>
            <p:spPr bwMode="auto">
              <a:xfrm>
                <a:off x="2910" y="1811"/>
                <a:ext cx="4" cy="29"/>
              </a:xfrm>
              <a:custGeom>
                <a:avLst/>
                <a:gdLst>
                  <a:gd name="T0" fmla="*/ 0 w 8"/>
                  <a:gd name="T1" fmla="*/ 0 h 58"/>
                  <a:gd name="T2" fmla="*/ 1 w 8"/>
                  <a:gd name="T3" fmla="*/ 0 h 58"/>
                  <a:gd name="T4" fmla="*/ 1 w 8"/>
                  <a:gd name="T5" fmla="*/ 0 h 58"/>
                  <a:gd name="T6" fmla="*/ 1 w 8"/>
                  <a:gd name="T7" fmla="*/ 0 h 58"/>
                  <a:gd name="T8" fmla="*/ 1 w 8"/>
                  <a:gd name="T9" fmla="*/ 0 h 58"/>
                  <a:gd name="T10" fmla="*/ 1 w 8"/>
                  <a:gd name="T11" fmla="*/ 8 h 58"/>
                  <a:gd name="T12" fmla="*/ 1 w 8"/>
                  <a:gd name="T13" fmla="*/ 8 h 58"/>
                  <a:gd name="T14" fmla="*/ 1 w 8"/>
                  <a:gd name="T15" fmla="*/ 8 h 58"/>
                  <a:gd name="T16" fmla="*/ 1 w 8"/>
                  <a:gd name="T17" fmla="*/ 8 h 58"/>
                  <a:gd name="T18" fmla="*/ 0 w 8"/>
                  <a:gd name="T19" fmla="*/ 8 h 58"/>
                  <a:gd name="T20" fmla="*/ 0 w 8"/>
                  <a:gd name="T21" fmla="*/ 0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58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58"/>
                    </a:lnTo>
                    <a:lnTo>
                      <a:pt x="6" y="58"/>
                    </a:lnTo>
                    <a:lnTo>
                      <a:pt x="4" y="58"/>
                    </a:lnTo>
                    <a:lnTo>
                      <a:pt x="2" y="58"/>
                    </a:lnTo>
                    <a:lnTo>
                      <a:pt x="0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83" name="Freeform 2718"/>
              <p:cNvSpPr>
                <a:spLocks/>
              </p:cNvSpPr>
              <p:nvPr/>
            </p:nvSpPr>
            <p:spPr bwMode="auto">
              <a:xfrm>
                <a:off x="2914" y="1811"/>
                <a:ext cx="3" cy="29"/>
              </a:xfrm>
              <a:custGeom>
                <a:avLst/>
                <a:gdLst>
                  <a:gd name="T0" fmla="*/ 0 w 5"/>
                  <a:gd name="T1" fmla="*/ 0 h 58"/>
                  <a:gd name="T2" fmla="*/ 0 w 5"/>
                  <a:gd name="T3" fmla="*/ 0 h 58"/>
                  <a:gd name="T4" fmla="*/ 1 w 5"/>
                  <a:gd name="T5" fmla="*/ 0 h 58"/>
                  <a:gd name="T6" fmla="*/ 1 w 5"/>
                  <a:gd name="T7" fmla="*/ 0 h 58"/>
                  <a:gd name="T8" fmla="*/ 1 w 5"/>
                  <a:gd name="T9" fmla="*/ 1 h 58"/>
                  <a:gd name="T10" fmla="*/ 1 w 5"/>
                  <a:gd name="T11" fmla="*/ 8 h 58"/>
                  <a:gd name="T12" fmla="*/ 1 w 5"/>
                  <a:gd name="T13" fmla="*/ 8 h 58"/>
                  <a:gd name="T14" fmla="*/ 1 w 5"/>
                  <a:gd name="T15" fmla="*/ 8 h 58"/>
                  <a:gd name="T16" fmla="*/ 0 w 5"/>
                  <a:gd name="T17" fmla="*/ 8 h 58"/>
                  <a:gd name="T18" fmla="*/ 0 w 5"/>
                  <a:gd name="T19" fmla="*/ 8 h 58"/>
                  <a:gd name="T20" fmla="*/ 0 w 5"/>
                  <a:gd name="T21" fmla="*/ 0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5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5" y="58"/>
                    </a:lnTo>
                    <a:lnTo>
                      <a:pt x="4" y="58"/>
                    </a:lnTo>
                    <a:lnTo>
                      <a:pt x="2" y="58"/>
                    </a:lnTo>
                    <a:lnTo>
                      <a:pt x="0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84" name="Freeform 2719"/>
              <p:cNvSpPr>
                <a:spLocks/>
              </p:cNvSpPr>
              <p:nvPr/>
            </p:nvSpPr>
            <p:spPr bwMode="auto">
              <a:xfrm>
                <a:off x="2917" y="1811"/>
                <a:ext cx="4" cy="29"/>
              </a:xfrm>
              <a:custGeom>
                <a:avLst/>
                <a:gdLst>
                  <a:gd name="T0" fmla="*/ 0 w 8"/>
                  <a:gd name="T1" fmla="*/ 0 h 58"/>
                  <a:gd name="T2" fmla="*/ 0 w 8"/>
                  <a:gd name="T3" fmla="*/ 1 h 58"/>
                  <a:gd name="T4" fmla="*/ 1 w 8"/>
                  <a:gd name="T5" fmla="*/ 1 h 58"/>
                  <a:gd name="T6" fmla="*/ 1 w 8"/>
                  <a:gd name="T7" fmla="*/ 1 h 58"/>
                  <a:gd name="T8" fmla="*/ 1 w 8"/>
                  <a:gd name="T9" fmla="*/ 1 h 58"/>
                  <a:gd name="T10" fmla="*/ 1 w 8"/>
                  <a:gd name="T11" fmla="*/ 1 h 58"/>
                  <a:gd name="T12" fmla="*/ 1 w 8"/>
                  <a:gd name="T13" fmla="*/ 1 h 58"/>
                  <a:gd name="T14" fmla="*/ 1 w 8"/>
                  <a:gd name="T15" fmla="*/ 1 h 58"/>
                  <a:gd name="T16" fmla="*/ 1 w 8"/>
                  <a:gd name="T17" fmla="*/ 1 h 58"/>
                  <a:gd name="T18" fmla="*/ 1 w 8"/>
                  <a:gd name="T19" fmla="*/ 7 h 58"/>
                  <a:gd name="T20" fmla="*/ 1 w 8"/>
                  <a:gd name="T21" fmla="*/ 7 h 58"/>
                  <a:gd name="T22" fmla="*/ 1 w 8"/>
                  <a:gd name="T23" fmla="*/ 7 h 58"/>
                  <a:gd name="T24" fmla="*/ 1 w 8"/>
                  <a:gd name="T25" fmla="*/ 7 h 58"/>
                  <a:gd name="T26" fmla="*/ 1 w 8"/>
                  <a:gd name="T27" fmla="*/ 7 h 58"/>
                  <a:gd name="T28" fmla="*/ 1 w 8"/>
                  <a:gd name="T29" fmla="*/ 7 h 58"/>
                  <a:gd name="T30" fmla="*/ 1 w 8"/>
                  <a:gd name="T31" fmla="*/ 8 h 58"/>
                  <a:gd name="T32" fmla="*/ 0 w 8"/>
                  <a:gd name="T33" fmla="*/ 8 h 58"/>
                  <a:gd name="T34" fmla="*/ 0 w 8"/>
                  <a:gd name="T35" fmla="*/ 8 h 58"/>
                  <a:gd name="T36" fmla="*/ 0 w 8"/>
                  <a:gd name="T37" fmla="*/ 0 h 5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58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56"/>
                    </a:lnTo>
                    <a:lnTo>
                      <a:pt x="6" y="56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0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85" name="Freeform 2720"/>
              <p:cNvSpPr>
                <a:spLocks/>
              </p:cNvSpPr>
              <p:nvPr/>
            </p:nvSpPr>
            <p:spPr bwMode="auto">
              <a:xfrm>
                <a:off x="2921" y="1812"/>
                <a:ext cx="2" cy="27"/>
              </a:xfrm>
              <a:custGeom>
                <a:avLst/>
                <a:gdLst>
                  <a:gd name="T0" fmla="*/ 0 w 6"/>
                  <a:gd name="T1" fmla="*/ 0 h 54"/>
                  <a:gd name="T2" fmla="*/ 0 w 6"/>
                  <a:gd name="T3" fmla="*/ 0 h 54"/>
                  <a:gd name="T4" fmla="*/ 0 w 6"/>
                  <a:gd name="T5" fmla="*/ 1 h 54"/>
                  <a:gd name="T6" fmla="*/ 0 w 6"/>
                  <a:gd name="T7" fmla="*/ 1 h 54"/>
                  <a:gd name="T8" fmla="*/ 0 w 6"/>
                  <a:gd name="T9" fmla="*/ 1 h 54"/>
                  <a:gd name="T10" fmla="*/ 0 w 6"/>
                  <a:gd name="T11" fmla="*/ 7 h 54"/>
                  <a:gd name="T12" fmla="*/ 0 w 6"/>
                  <a:gd name="T13" fmla="*/ 7 h 54"/>
                  <a:gd name="T14" fmla="*/ 0 w 6"/>
                  <a:gd name="T15" fmla="*/ 7 h 54"/>
                  <a:gd name="T16" fmla="*/ 0 w 6"/>
                  <a:gd name="T17" fmla="*/ 7 h 54"/>
                  <a:gd name="T18" fmla="*/ 0 w 6"/>
                  <a:gd name="T19" fmla="*/ 7 h 54"/>
                  <a:gd name="T20" fmla="*/ 0 w 6"/>
                  <a:gd name="T21" fmla="*/ 0 h 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5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52"/>
                    </a:lnTo>
                    <a:lnTo>
                      <a:pt x="4" y="52"/>
                    </a:lnTo>
                    <a:lnTo>
                      <a:pt x="2" y="54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86" name="Freeform 2721"/>
              <p:cNvSpPr>
                <a:spLocks/>
              </p:cNvSpPr>
              <p:nvPr/>
            </p:nvSpPr>
            <p:spPr bwMode="auto">
              <a:xfrm>
                <a:off x="2923" y="1813"/>
                <a:ext cx="3" cy="25"/>
              </a:xfrm>
              <a:custGeom>
                <a:avLst/>
                <a:gdLst>
                  <a:gd name="T0" fmla="*/ 0 w 6"/>
                  <a:gd name="T1" fmla="*/ 0 h 50"/>
                  <a:gd name="T2" fmla="*/ 1 w 6"/>
                  <a:gd name="T3" fmla="*/ 0 h 50"/>
                  <a:gd name="T4" fmla="*/ 1 w 6"/>
                  <a:gd name="T5" fmla="*/ 0 h 50"/>
                  <a:gd name="T6" fmla="*/ 1 w 6"/>
                  <a:gd name="T7" fmla="*/ 1 h 50"/>
                  <a:gd name="T8" fmla="*/ 1 w 6"/>
                  <a:gd name="T9" fmla="*/ 1 h 50"/>
                  <a:gd name="T10" fmla="*/ 1 w 6"/>
                  <a:gd name="T11" fmla="*/ 7 h 50"/>
                  <a:gd name="T12" fmla="*/ 1 w 6"/>
                  <a:gd name="T13" fmla="*/ 7 h 50"/>
                  <a:gd name="T14" fmla="*/ 1 w 6"/>
                  <a:gd name="T15" fmla="*/ 7 h 50"/>
                  <a:gd name="T16" fmla="*/ 1 w 6"/>
                  <a:gd name="T17" fmla="*/ 7 h 50"/>
                  <a:gd name="T18" fmla="*/ 0 w 6"/>
                  <a:gd name="T19" fmla="*/ 7 h 50"/>
                  <a:gd name="T20" fmla="*/ 0 w 6"/>
                  <a:gd name="T21" fmla="*/ 0 h 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5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50"/>
                    </a:lnTo>
                    <a:lnTo>
                      <a:pt x="4" y="50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87" name="Freeform 2722"/>
              <p:cNvSpPr>
                <a:spLocks/>
              </p:cNvSpPr>
              <p:nvPr/>
            </p:nvSpPr>
            <p:spPr bwMode="auto">
              <a:xfrm>
                <a:off x="2926" y="1814"/>
                <a:ext cx="4" cy="24"/>
              </a:xfrm>
              <a:custGeom>
                <a:avLst/>
                <a:gdLst>
                  <a:gd name="T0" fmla="*/ 0 w 7"/>
                  <a:gd name="T1" fmla="*/ 0 h 48"/>
                  <a:gd name="T2" fmla="*/ 1 w 7"/>
                  <a:gd name="T3" fmla="*/ 0 h 48"/>
                  <a:gd name="T4" fmla="*/ 1 w 7"/>
                  <a:gd name="T5" fmla="*/ 0 h 48"/>
                  <a:gd name="T6" fmla="*/ 1 w 7"/>
                  <a:gd name="T7" fmla="*/ 0 h 48"/>
                  <a:gd name="T8" fmla="*/ 1 w 7"/>
                  <a:gd name="T9" fmla="*/ 0 h 48"/>
                  <a:gd name="T10" fmla="*/ 1 w 7"/>
                  <a:gd name="T11" fmla="*/ 0 h 48"/>
                  <a:gd name="T12" fmla="*/ 1 w 7"/>
                  <a:gd name="T13" fmla="*/ 0 h 48"/>
                  <a:gd name="T14" fmla="*/ 1 w 7"/>
                  <a:gd name="T15" fmla="*/ 0 h 48"/>
                  <a:gd name="T16" fmla="*/ 1 w 7"/>
                  <a:gd name="T17" fmla="*/ 0 h 48"/>
                  <a:gd name="T18" fmla="*/ 1 w 7"/>
                  <a:gd name="T19" fmla="*/ 6 h 48"/>
                  <a:gd name="T20" fmla="*/ 1 w 7"/>
                  <a:gd name="T21" fmla="*/ 6 h 48"/>
                  <a:gd name="T22" fmla="*/ 1 w 7"/>
                  <a:gd name="T23" fmla="*/ 6 h 48"/>
                  <a:gd name="T24" fmla="*/ 1 w 7"/>
                  <a:gd name="T25" fmla="*/ 6 h 48"/>
                  <a:gd name="T26" fmla="*/ 1 w 7"/>
                  <a:gd name="T27" fmla="*/ 6 h 48"/>
                  <a:gd name="T28" fmla="*/ 1 w 7"/>
                  <a:gd name="T29" fmla="*/ 6 h 48"/>
                  <a:gd name="T30" fmla="*/ 1 w 7"/>
                  <a:gd name="T31" fmla="*/ 6 h 48"/>
                  <a:gd name="T32" fmla="*/ 1 w 7"/>
                  <a:gd name="T33" fmla="*/ 6 h 48"/>
                  <a:gd name="T34" fmla="*/ 0 w 7"/>
                  <a:gd name="T35" fmla="*/ 6 h 48"/>
                  <a:gd name="T36" fmla="*/ 0 w 7"/>
                  <a:gd name="T37" fmla="*/ 0 h 4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48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46"/>
                    </a:lnTo>
                    <a:lnTo>
                      <a:pt x="5" y="46"/>
                    </a:lnTo>
                    <a:lnTo>
                      <a:pt x="3" y="46"/>
                    </a:lnTo>
                    <a:lnTo>
                      <a:pt x="2" y="46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88" name="Freeform 2723"/>
              <p:cNvSpPr>
                <a:spLocks/>
              </p:cNvSpPr>
              <p:nvPr/>
            </p:nvSpPr>
            <p:spPr bwMode="auto">
              <a:xfrm>
                <a:off x="2930" y="1814"/>
                <a:ext cx="4" cy="23"/>
              </a:xfrm>
              <a:custGeom>
                <a:avLst/>
                <a:gdLst>
                  <a:gd name="T0" fmla="*/ 0 w 8"/>
                  <a:gd name="T1" fmla="*/ 0 h 46"/>
                  <a:gd name="T2" fmla="*/ 1 w 8"/>
                  <a:gd name="T3" fmla="*/ 1 h 46"/>
                  <a:gd name="T4" fmla="*/ 1 w 8"/>
                  <a:gd name="T5" fmla="*/ 1 h 46"/>
                  <a:gd name="T6" fmla="*/ 1 w 8"/>
                  <a:gd name="T7" fmla="*/ 1 h 46"/>
                  <a:gd name="T8" fmla="*/ 1 w 8"/>
                  <a:gd name="T9" fmla="*/ 1 h 46"/>
                  <a:gd name="T10" fmla="*/ 1 w 8"/>
                  <a:gd name="T11" fmla="*/ 6 h 46"/>
                  <a:gd name="T12" fmla="*/ 1 w 8"/>
                  <a:gd name="T13" fmla="*/ 6 h 46"/>
                  <a:gd name="T14" fmla="*/ 1 w 8"/>
                  <a:gd name="T15" fmla="*/ 6 h 46"/>
                  <a:gd name="T16" fmla="*/ 1 w 8"/>
                  <a:gd name="T17" fmla="*/ 6 h 46"/>
                  <a:gd name="T18" fmla="*/ 0 w 8"/>
                  <a:gd name="T19" fmla="*/ 6 h 46"/>
                  <a:gd name="T20" fmla="*/ 0 w 8"/>
                  <a:gd name="T21" fmla="*/ 0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46">
                    <a:moveTo>
                      <a:pt x="0" y="0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44"/>
                    </a:lnTo>
                    <a:lnTo>
                      <a:pt x="6" y="44"/>
                    </a:lnTo>
                    <a:lnTo>
                      <a:pt x="4" y="44"/>
                    </a:lnTo>
                    <a:lnTo>
                      <a:pt x="2" y="46"/>
                    </a:lnTo>
                    <a:lnTo>
                      <a:pt x="0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89" name="Freeform 2724"/>
              <p:cNvSpPr>
                <a:spLocks/>
              </p:cNvSpPr>
              <p:nvPr/>
            </p:nvSpPr>
            <p:spPr bwMode="auto">
              <a:xfrm>
                <a:off x="2934" y="1815"/>
                <a:ext cx="3" cy="21"/>
              </a:xfrm>
              <a:custGeom>
                <a:avLst/>
                <a:gdLst>
                  <a:gd name="T0" fmla="*/ 0 w 6"/>
                  <a:gd name="T1" fmla="*/ 0 h 42"/>
                  <a:gd name="T2" fmla="*/ 1 w 6"/>
                  <a:gd name="T3" fmla="*/ 1 h 42"/>
                  <a:gd name="T4" fmla="*/ 1 w 6"/>
                  <a:gd name="T5" fmla="*/ 1 h 42"/>
                  <a:gd name="T6" fmla="*/ 1 w 6"/>
                  <a:gd name="T7" fmla="*/ 1 h 42"/>
                  <a:gd name="T8" fmla="*/ 1 w 6"/>
                  <a:gd name="T9" fmla="*/ 1 h 42"/>
                  <a:gd name="T10" fmla="*/ 1 w 6"/>
                  <a:gd name="T11" fmla="*/ 5 h 42"/>
                  <a:gd name="T12" fmla="*/ 1 w 6"/>
                  <a:gd name="T13" fmla="*/ 5 h 42"/>
                  <a:gd name="T14" fmla="*/ 1 w 6"/>
                  <a:gd name="T15" fmla="*/ 6 h 42"/>
                  <a:gd name="T16" fmla="*/ 1 w 6"/>
                  <a:gd name="T17" fmla="*/ 6 h 42"/>
                  <a:gd name="T18" fmla="*/ 0 w 6"/>
                  <a:gd name="T19" fmla="*/ 6 h 42"/>
                  <a:gd name="T20" fmla="*/ 0 w 6"/>
                  <a:gd name="T21" fmla="*/ 0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42">
                    <a:moveTo>
                      <a:pt x="0" y="0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40"/>
                    </a:lnTo>
                    <a:lnTo>
                      <a:pt x="4" y="40"/>
                    </a:lnTo>
                    <a:lnTo>
                      <a:pt x="2" y="42"/>
                    </a:lnTo>
                    <a:lnTo>
                      <a:pt x="0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90" name="Freeform 2725"/>
              <p:cNvSpPr>
                <a:spLocks/>
              </p:cNvSpPr>
              <p:nvPr/>
            </p:nvSpPr>
            <p:spPr bwMode="auto">
              <a:xfrm>
                <a:off x="2937" y="1816"/>
                <a:ext cx="4" cy="19"/>
              </a:xfrm>
              <a:custGeom>
                <a:avLst/>
                <a:gdLst>
                  <a:gd name="T0" fmla="*/ 0 w 7"/>
                  <a:gd name="T1" fmla="*/ 0 h 38"/>
                  <a:gd name="T2" fmla="*/ 0 w 7"/>
                  <a:gd name="T3" fmla="*/ 0 h 38"/>
                  <a:gd name="T4" fmla="*/ 1 w 7"/>
                  <a:gd name="T5" fmla="*/ 0 h 38"/>
                  <a:gd name="T6" fmla="*/ 1 w 7"/>
                  <a:gd name="T7" fmla="*/ 1 h 38"/>
                  <a:gd name="T8" fmla="*/ 1 w 7"/>
                  <a:gd name="T9" fmla="*/ 1 h 38"/>
                  <a:gd name="T10" fmla="*/ 1 w 7"/>
                  <a:gd name="T11" fmla="*/ 1 h 38"/>
                  <a:gd name="T12" fmla="*/ 1 w 7"/>
                  <a:gd name="T13" fmla="*/ 1 h 38"/>
                  <a:gd name="T14" fmla="*/ 1 w 7"/>
                  <a:gd name="T15" fmla="*/ 1 h 38"/>
                  <a:gd name="T16" fmla="*/ 1 w 7"/>
                  <a:gd name="T17" fmla="*/ 1 h 38"/>
                  <a:gd name="T18" fmla="*/ 1 w 7"/>
                  <a:gd name="T19" fmla="*/ 5 h 38"/>
                  <a:gd name="T20" fmla="*/ 1 w 7"/>
                  <a:gd name="T21" fmla="*/ 5 h 38"/>
                  <a:gd name="T22" fmla="*/ 1 w 7"/>
                  <a:gd name="T23" fmla="*/ 5 h 38"/>
                  <a:gd name="T24" fmla="*/ 1 w 7"/>
                  <a:gd name="T25" fmla="*/ 5 h 38"/>
                  <a:gd name="T26" fmla="*/ 1 w 7"/>
                  <a:gd name="T27" fmla="*/ 5 h 38"/>
                  <a:gd name="T28" fmla="*/ 1 w 7"/>
                  <a:gd name="T29" fmla="*/ 5 h 38"/>
                  <a:gd name="T30" fmla="*/ 1 w 7"/>
                  <a:gd name="T31" fmla="*/ 5 h 38"/>
                  <a:gd name="T32" fmla="*/ 0 w 7"/>
                  <a:gd name="T33" fmla="*/ 5 h 38"/>
                  <a:gd name="T34" fmla="*/ 0 w 7"/>
                  <a:gd name="T35" fmla="*/ 5 h 38"/>
                  <a:gd name="T36" fmla="*/ 0 w 7"/>
                  <a:gd name="T37" fmla="*/ 0 h 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3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36"/>
                    </a:lnTo>
                    <a:lnTo>
                      <a:pt x="6" y="36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91" name="Freeform 2726"/>
              <p:cNvSpPr>
                <a:spLocks/>
              </p:cNvSpPr>
              <p:nvPr/>
            </p:nvSpPr>
            <p:spPr bwMode="auto">
              <a:xfrm>
                <a:off x="2941" y="1817"/>
                <a:ext cx="3" cy="18"/>
              </a:xfrm>
              <a:custGeom>
                <a:avLst/>
                <a:gdLst>
                  <a:gd name="T0" fmla="*/ 0 w 6"/>
                  <a:gd name="T1" fmla="*/ 0 h 34"/>
                  <a:gd name="T2" fmla="*/ 1 w 6"/>
                  <a:gd name="T3" fmla="*/ 1 h 34"/>
                  <a:gd name="T4" fmla="*/ 1 w 6"/>
                  <a:gd name="T5" fmla="*/ 1 h 34"/>
                  <a:gd name="T6" fmla="*/ 1 w 6"/>
                  <a:gd name="T7" fmla="*/ 1 h 34"/>
                  <a:gd name="T8" fmla="*/ 1 w 6"/>
                  <a:gd name="T9" fmla="*/ 1 h 34"/>
                  <a:gd name="T10" fmla="*/ 1 w 6"/>
                  <a:gd name="T11" fmla="*/ 5 h 34"/>
                  <a:gd name="T12" fmla="*/ 1 w 6"/>
                  <a:gd name="T13" fmla="*/ 5 h 34"/>
                  <a:gd name="T14" fmla="*/ 1 w 6"/>
                  <a:gd name="T15" fmla="*/ 5 h 34"/>
                  <a:gd name="T16" fmla="*/ 1 w 6"/>
                  <a:gd name="T17" fmla="*/ 5 h 34"/>
                  <a:gd name="T18" fmla="*/ 0 w 6"/>
                  <a:gd name="T19" fmla="*/ 5 h 34"/>
                  <a:gd name="T20" fmla="*/ 0 w 6"/>
                  <a:gd name="T21" fmla="*/ 0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34">
                    <a:moveTo>
                      <a:pt x="0" y="0"/>
                    </a:move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32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88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92" name="Freeform 2727"/>
              <p:cNvSpPr>
                <a:spLocks/>
              </p:cNvSpPr>
              <p:nvPr/>
            </p:nvSpPr>
            <p:spPr bwMode="auto">
              <a:xfrm>
                <a:off x="2944" y="1818"/>
                <a:ext cx="3" cy="16"/>
              </a:xfrm>
              <a:custGeom>
                <a:avLst/>
                <a:gdLst>
                  <a:gd name="T0" fmla="*/ 0 w 8"/>
                  <a:gd name="T1" fmla="*/ 0 h 31"/>
                  <a:gd name="T2" fmla="*/ 0 w 8"/>
                  <a:gd name="T3" fmla="*/ 0 h 31"/>
                  <a:gd name="T4" fmla="*/ 0 w 8"/>
                  <a:gd name="T5" fmla="*/ 1 h 31"/>
                  <a:gd name="T6" fmla="*/ 0 w 8"/>
                  <a:gd name="T7" fmla="*/ 1 h 31"/>
                  <a:gd name="T8" fmla="*/ 0 w 8"/>
                  <a:gd name="T9" fmla="*/ 1 h 31"/>
                  <a:gd name="T10" fmla="*/ 0 w 8"/>
                  <a:gd name="T11" fmla="*/ 1 h 31"/>
                  <a:gd name="T12" fmla="*/ 0 w 8"/>
                  <a:gd name="T13" fmla="*/ 1 h 31"/>
                  <a:gd name="T14" fmla="*/ 0 w 8"/>
                  <a:gd name="T15" fmla="*/ 1 h 31"/>
                  <a:gd name="T16" fmla="*/ 0 w 8"/>
                  <a:gd name="T17" fmla="*/ 1 h 31"/>
                  <a:gd name="T18" fmla="*/ 0 w 8"/>
                  <a:gd name="T19" fmla="*/ 4 h 31"/>
                  <a:gd name="T20" fmla="*/ 0 w 8"/>
                  <a:gd name="T21" fmla="*/ 4 h 31"/>
                  <a:gd name="T22" fmla="*/ 0 w 8"/>
                  <a:gd name="T23" fmla="*/ 4 h 31"/>
                  <a:gd name="T24" fmla="*/ 0 w 8"/>
                  <a:gd name="T25" fmla="*/ 4 h 31"/>
                  <a:gd name="T26" fmla="*/ 0 w 8"/>
                  <a:gd name="T27" fmla="*/ 4 h 31"/>
                  <a:gd name="T28" fmla="*/ 0 w 8"/>
                  <a:gd name="T29" fmla="*/ 4 h 31"/>
                  <a:gd name="T30" fmla="*/ 0 w 8"/>
                  <a:gd name="T31" fmla="*/ 4 h 31"/>
                  <a:gd name="T32" fmla="*/ 0 w 8"/>
                  <a:gd name="T33" fmla="*/ 4 h 31"/>
                  <a:gd name="T34" fmla="*/ 0 w 8"/>
                  <a:gd name="T35" fmla="*/ 4 h 31"/>
                  <a:gd name="T36" fmla="*/ 0 w 8"/>
                  <a:gd name="T37" fmla="*/ 0 h 3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31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4"/>
                    </a:lnTo>
                    <a:lnTo>
                      <a:pt x="8" y="29"/>
                    </a:lnTo>
                    <a:lnTo>
                      <a:pt x="6" y="29"/>
                    </a:lnTo>
                    <a:lnTo>
                      <a:pt x="4" y="29"/>
                    </a:lnTo>
                    <a:lnTo>
                      <a:pt x="2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93" name="Freeform 2728"/>
              <p:cNvSpPr>
                <a:spLocks/>
              </p:cNvSpPr>
              <p:nvPr/>
            </p:nvSpPr>
            <p:spPr bwMode="auto">
              <a:xfrm>
                <a:off x="2947" y="1820"/>
                <a:ext cx="3" cy="12"/>
              </a:xfrm>
              <a:custGeom>
                <a:avLst/>
                <a:gdLst>
                  <a:gd name="T0" fmla="*/ 0 w 6"/>
                  <a:gd name="T1" fmla="*/ 0 h 23"/>
                  <a:gd name="T2" fmla="*/ 0 w 6"/>
                  <a:gd name="T3" fmla="*/ 0 h 23"/>
                  <a:gd name="T4" fmla="*/ 1 w 6"/>
                  <a:gd name="T5" fmla="*/ 0 h 23"/>
                  <a:gd name="T6" fmla="*/ 1 w 6"/>
                  <a:gd name="T7" fmla="*/ 1 h 23"/>
                  <a:gd name="T8" fmla="*/ 1 w 6"/>
                  <a:gd name="T9" fmla="*/ 1 h 23"/>
                  <a:gd name="T10" fmla="*/ 1 w 6"/>
                  <a:gd name="T11" fmla="*/ 1 h 23"/>
                  <a:gd name="T12" fmla="*/ 1 w 6"/>
                  <a:gd name="T13" fmla="*/ 1 h 23"/>
                  <a:gd name="T14" fmla="*/ 1 w 6"/>
                  <a:gd name="T15" fmla="*/ 1 h 23"/>
                  <a:gd name="T16" fmla="*/ 1 w 6"/>
                  <a:gd name="T17" fmla="*/ 1 h 23"/>
                  <a:gd name="T18" fmla="*/ 1 w 6"/>
                  <a:gd name="T19" fmla="*/ 3 h 23"/>
                  <a:gd name="T20" fmla="*/ 1 w 6"/>
                  <a:gd name="T21" fmla="*/ 3 h 23"/>
                  <a:gd name="T22" fmla="*/ 1 w 6"/>
                  <a:gd name="T23" fmla="*/ 3 h 23"/>
                  <a:gd name="T24" fmla="*/ 1 w 6"/>
                  <a:gd name="T25" fmla="*/ 3 h 23"/>
                  <a:gd name="T26" fmla="*/ 1 w 6"/>
                  <a:gd name="T27" fmla="*/ 3 h 23"/>
                  <a:gd name="T28" fmla="*/ 1 w 6"/>
                  <a:gd name="T29" fmla="*/ 3 h 23"/>
                  <a:gd name="T30" fmla="*/ 1 w 6"/>
                  <a:gd name="T31" fmla="*/ 3 h 23"/>
                  <a:gd name="T32" fmla="*/ 0 w 6"/>
                  <a:gd name="T33" fmla="*/ 3 h 23"/>
                  <a:gd name="T34" fmla="*/ 0 w 6"/>
                  <a:gd name="T35" fmla="*/ 3 h 23"/>
                  <a:gd name="T36" fmla="*/ 0 w 6"/>
                  <a:gd name="T37" fmla="*/ 0 h 2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23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4" y="21"/>
                    </a:lnTo>
                    <a:lnTo>
                      <a:pt x="2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94" name="Freeform 2729"/>
              <p:cNvSpPr>
                <a:spLocks/>
              </p:cNvSpPr>
              <p:nvPr/>
            </p:nvSpPr>
            <p:spPr bwMode="auto">
              <a:xfrm>
                <a:off x="2950" y="1822"/>
                <a:ext cx="4" cy="9"/>
              </a:xfrm>
              <a:custGeom>
                <a:avLst/>
                <a:gdLst>
                  <a:gd name="T0" fmla="*/ 0 w 7"/>
                  <a:gd name="T1" fmla="*/ 0 h 17"/>
                  <a:gd name="T2" fmla="*/ 1 w 7"/>
                  <a:gd name="T3" fmla="*/ 0 h 17"/>
                  <a:gd name="T4" fmla="*/ 1 w 7"/>
                  <a:gd name="T5" fmla="*/ 1 h 17"/>
                  <a:gd name="T6" fmla="*/ 1 w 7"/>
                  <a:gd name="T7" fmla="*/ 1 h 17"/>
                  <a:gd name="T8" fmla="*/ 1 w 7"/>
                  <a:gd name="T9" fmla="*/ 1 h 17"/>
                  <a:gd name="T10" fmla="*/ 1 w 7"/>
                  <a:gd name="T11" fmla="*/ 1 h 17"/>
                  <a:gd name="T12" fmla="*/ 1 w 7"/>
                  <a:gd name="T13" fmla="*/ 1 h 17"/>
                  <a:gd name="T14" fmla="*/ 1 w 7"/>
                  <a:gd name="T15" fmla="*/ 1 h 17"/>
                  <a:gd name="T16" fmla="*/ 1 w 7"/>
                  <a:gd name="T17" fmla="*/ 1 h 17"/>
                  <a:gd name="T18" fmla="*/ 1 w 7"/>
                  <a:gd name="T19" fmla="*/ 2 h 17"/>
                  <a:gd name="T20" fmla="*/ 1 w 7"/>
                  <a:gd name="T21" fmla="*/ 2 h 17"/>
                  <a:gd name="T22" fmla="*/ 1 w 7"/>
                  <a:gd name="T23" fmla="*/ 2 h 17"/>
                  <a:gd name="T24" fmla="*/ 1 w 7"/>
                  <a:gd name="T25" fmla="*/ 2 h 17"/>
                  <a:gd name="T26" fmla="*/ 1 w 7"/>
                  <a:gd name="T27" fmla="*/ 2 h 17"/>
                  <a:gd name="T28" fmla="*/ 1 w 7"/>
                  <a:gd name="T29" fmla="*/ 2 h 17"/>
                  <a:gd name="T30" fmla="*/ 1 w 7"/>
                  <a:gd name="T31" fmla="*/ 2 h 17"/>
                  <a:gd name="T32" fmla="*/ 0 w 7"/>
                  <a:gd name="T33" fmla="*/ 3 h 17"/>
                  <a:gd name="T34" fmla="*/ 0 w 7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17">
                    <a:moveTo>
                      <a:pt x="0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7" y="8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95" name="Freeform 2730"/>
              <p:cNvSpPr>
                <a:spLocks/>
              </p:cNvSpPr>
              <p:nvPr/>
            </p:nvSpPr>
            <p:spPr bwMode="auto">
              <a:xfrm>
                <a:off x="2738" y="1800"/>
                <a:ext cx="218" cy="26"/>
              </a:xfrm>
              <a:custGeom>
                <a:avLst/>
                <a:gdLst>
                  <a:gd name="T0" fmla="*/ 55 w 436"/>
                  <a:gd name="T1" fmla="*/ 7 h 52"/>
                  <a:gd name="T2" fmla="*/ 54 w 436"/>
                  <a:gd name="T3" fmla="*/ 6 h 52"/>
                  <a:gd name="T4" fmla="*/ 54 w 436"/>
                  <a:gd name="T5" fmla="*/ 5 h 52"/>
                  <a:gd name="T6" fmla="*/ 52 w 436"/>
                  <a:gd name="T7" fmla="*/ 5 h 52"/>
                  <a:gd name="T8" fmla="*/ 50 w 436"/>
                  <a:gd name="T9" fmla="*/ 4 h 52"/>
                  <a:gd name="T10" fmla="*/ 48 w 436"/>
                  <a:gd name="T11" fmla="*/ 4 h 52"/>
                  <a:gd name="T12" fmla="*/ 45 w 436"/>
                  <a:gd name="T13" fmla="*/ 3 h 52"/>
                  <a:gd name="T14" fmla="*/ 42 w 436"/>
                  <a:gd name="T15" fmla="*/ 3 h 52"/>
                  <a:gd name="T16" fmla="*/ 39 w 436"/>
                  <a:gd name="T17" fmla="*/ 2 h 52"/>
                  <a:gd name="T18" fmla="*/ 35 w 436"/>
                  <a:gd name="T19" fmla="*/ 2 h 52"/>
                  <a:gd name="T20" fmla="*/ 31 w 436"/>
                  <a:gd name="T21" fmla="*/ 2 h 52"/>
                  <a:gd name="T22" fmla="*/ 26 w 436"/>
                  <a:gd name="T23" fmla="*/ 1 h 52"/>
                  <a:gd name="T24" fmla="*/ 22 w 436"/>
                  <a:gd name="T25" fmla="*/ 1 h 52"/>
                  <a:gd name="T26" fmla="*/ 17 w 436"/>
                  <a:gd name="T27" fmla="*/ 1 h 52"/>
                  <a:gd name="T28" fmla="*/ 11 w 436"/>
                  <a:gd name="T29" fmla="*/ 1 h 52"/>
                  <a:gd name="T30" fmla="*/ 6 w 436"/>
                  <a:gd name="T31" fmla="*/ 1 h 52"/>
                  <a:gd name="T32" fmla="*/ 0 w 436"/>
                  <a:gd name="T33" fmla="*/ 0 h 52"/>
                  <a:gd name="T34" fmla="*/ 3 w 436"/>
                  <a:gd name="T35" fmla="*/ 1 h 52"/>
                  <a:gd name="T36" fmla="*/ 9 w 436"/>
                  <a:gd name="T37" fmla="*/ 1 h 52"/>
                  <a:gd name="T38" fmla="*/ 14 w 436"/>
                  <a:gd name="T39" fmla="*/ 1 h 52"/>
                  <a:gd name="T40" fmla="*/ 19 w 436"/>
                  <a:gd name="T41" fmla="*/ 1 h 52"/>
                  <a:gd name="T42" fmla="*/ 24 w 436"/>
                  <a:gd name="T43" fmla="*/ 2 h 52"/>
                  <a:gd name="T44" fmla="*/ 28 w 436"/>
                  <a:gd name="T45" fmla="*/ 2 h 52"/>
                  <a:gd name="T46" fmla="*/ 33 w 436"/>
                  <a:gd name="T47" fmla="*/ 2 h 52"/>
                  <a:gd name="T48" fmla="*/ 36 w 436"/>
                  <a:gd name="T49" fmla="*/ 3 h 52"/>
                  <a:gd name="T50" fmla="*/ 40 w 436"/>
                  <a:gd name="T51" fmla="*/ 3 h 52"/>
                  <a:gd name="T52" fmla="*/ 43 w 436"/>
                  <a:gd name="T53" fmla="*/ 4 h 52"/>
                  <a:gd name="T54" fmla="*/ 46 w 436"/>
                  <a:gd name="T55" fmla="*/ 4 h 52"/>
                  <a:gd name="T56" fmla="*/ 49 w 436"/>
                  <a:gd name="T57" fmla="*/ 5 h 52"/>
                  <a:gd name="T58" fmla="*/ 51 w 436"/>
                  <a:gd name="T59" fmla="*/ 5 h 52"/>
                  <a:gd name="T60" fmla="*/ 52 w 436"/>
                  <a:gd name="T61" fmla="*/ 5 h 52"/>
                  <a:gd name="T62" fmla="*/ 53 w 436"/>
                  <a:gd name="T63" fmla="*/ 6 h 52"/>
                  <a:gd name="T64" fmla="*/ 54 w 436"/>
                  <a:gd name="T65" fmla="*/ 7 h 52"/>
                  <a:gd name="T66" fmla="*/ 55 w 436"/>
                  <a:gd name="T67" fmla="*/ 7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6" h="52">
                    <a:moveTo>
                      <a:pt x="436" y="52"/>
                    </a:moveTo>
                    <a:lnTo>
                      <a:pt x="436" y="52"/>
                    </a:lnTo>
                    <a:lnTo>
                      <a:pt x="436" y="50"/>
                    </a:lnTo>
                    <a:lnTo>
                      <a:pt x="432" y="46"/>
                    </a:lnTo>
                    <a:lnTo>
                      <a:pt x="430" y="44"/>
                    </a:lnTo>
                    <a:lnTo>
                      <a:pt x="427" y="40"/>
                    </a:lnTo>
                    <a:lnTo>
                      <a:pt x="421" y="38"/>
                    </a:lnTo>
                    <a:lnTo>
                      <a:pt x="415" y="36"/>
                    </a:lnTo>
                    <a:lnTo>
                      <a:pt x="407" y="33"/>
                    </a:lnTo>
                    <a:lnTo>
                      <a:pt x="400" y="31"/>
                    </a:lnTo>
                    <a:lnTo>
                      <a:pt x="390" y="29"/>
                    </a:lnTo>
                    <a:lnTo>
                      <a:pt x="380" y="27"/>
                    </a:lnTo>
                    <a:lnTo>
                      <a:pt x="371" y="25"/>
                    </a:lnTo>
                    <a:lnTo>
                      <a:pt x="359" y="23"/>
                    </a:lnTo>
                    <a:lnTo>
                      <a:pt x="346" y="21"/>
                    </a:lnTo>
                    <a:lnTo>
                      <a:pt x="334" y="19"/>
                    </a:lnTo>
                    <a:lnTo>
                      <a:pt x="321" y="17"/>
                    </a:lnTo>
                    <a:lnTo>
                      <a:pt x="306" y="15"/>
                    </a:lnTo>
                    <a:lnTo>
                      <a:pt x="290" y="13"/>
                    </a:lnTo>
                    <a:lnTo>
                      <a:pt x="275" y="11"/>
                    </a:lnTo>
                    <a:lnTo>
                      <a:pt x="259" y="11"/>
                    </a:lnTo>
                    <a:lnTo>
                      <a:pt x="242" y="10"/>
                    </a:lnTo>
                    <a:lnTo>
                      <a:pt x="225" y="8"/>
                    </a:lnTo>
                    <a:lnTo>
                      <a:pt x="206" y="8"/>
                    </a:lnTo>
                    <a:lnTo>
                      <a:pt x="187" y="6"/>
                    </a:lnTo>
                    <a:lnTo>
                      <a:pt x="169" y="4"/>
                    </a:lnTo>
                    <a:lnTo>
                      <a:pt x="148" y="4"/>
                    </a:lnTo>
                    <a:lnTo>
                      <a:pt x="129" y="4"/>
                    </a:lnTo>
                    <a:lnTo>
                      <a:pt x="108" y="2"/>
                    </a:lnTo>
                    <a:lnTo>
                      <a:pt x="87" y="2"/>
                    </a:lnTo>
                    <a:lnTo>
                      <a:pt x="66" y="2"/>
                    </a:lnTo>
                    <a:lnTo>
                      <a:pt x="44" y="2"/>
                    </a:lnTo>
                    <a:lnTo>
                      <a:pt x="23" y="2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3" y="6"/>
                    </a:lnTo>
                    <a:lnTo>
                      <a:pt x="44" y="6"/>
                    </a:lnTo>
                    <a:lnTo>
                      <a:pt x="66" y="6"/>
                    </a:lnTo>
                    <a:lnTo>
                      <a:pt x="87" y="6"/>
                    </a:lnTo>
                    <a:lnTo>
                      <a:pt x="108" y="6"/>
                    </a:lnTo>
                    <a:lnTo>
                      <a:pt x="129" y="8"/>
                    </a:lnTo>
                    <a:lnTo>
                      <a:pt x="148" y="8"/>
                    </a:lnTo>
                    <a:lnTo>
                      <a:pt x="167" y="10"/>
                    </a:lnTo>
                    <a:lnTo>
                      <a:pt x="187" y="10"/>
                    </a:lnTo>
                    <a:lnTo>
                      <a:pt x="206" y="11"/>
                    </a:lnTo>
                    <a:lnTo>
                      <a:pt x="223" y="11"/>
                    </a:lnTo>
                    <a:lnTo>
                      <a:pt x="240" y="13"/>
                    </a:lnTo>
                    <a:lnTo>
                      <a:pt x="258" y="15"/>
                    </a:lnTo>
                    <a:lnTo>
                      <a:pt x="273" y="15"/>
                    </a:lnTo>
                    <a:lnTo>
                      <a:pt x="288" y="17"/>
                    </a:lnTo>
                    <a:lnTo>
                      <a:pt x="304" y="19"/>
                    </a:lnTo>
                    <a:lnTo>
                      <a:pt x="317" y="21"/>
                    </a:lnTo>
                    <a:lnTo>
                      <a:pt x="331" y="23"/>
                    </a:lnTo>
                    <a:lnTo>
                      <a:pt x="344" y="25"/>
                    </a:lnTo>
                    <a:lnTo>
                      <a:pt x="356" y="27"/>
                    </a:lnTo>
                    <a:lnTo>
                      <a:pt x="367" y="29"/>
                    </a:lnTo>
                    <a:lnTo>
                      <a:pt x="377" y="31"/>
                    </a:lnTo>
                    <a:lnTo>
                      <a:pt x="386" y="33"/>
                    </a:lnTo>
                    <a:lnTo>
                      <a:pt x="394" y="35"/>
                    </a:lnTo>
                    <a:lnTo>
                      <a:pt x="402" y="36"/>
                    </a:lnTo>
                    <a:lnTo>
                      <a:pt x="409" y="38"/>
                    </a:lnTo>
                    <a:lnTo>
                      <a:pt x="415" y="40"/>
                    </a:lnTo>
                    <a:lnTo>
                      <a:pt x="419" y="44"/>
                    </a:lnTo>
                    <a:lnTo>
                      <a:pt x="423" y="46"/>
                    </a:lnTo>
                    <a:lnTo>
                      <a:pt x="425" y="48"/>
                    </a:lnTo>
                    <a:lnTo>
                      <a:pt x="427" y="50"/>
                    </a:lnTo>
                    <a:lnTo>
                      <a:pt x="427" y="52"/>
                    </a:lnTo>
                    <a:lnTo>
                      <a:pt x="436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96" name="Freeform 2731"/>
              <p:cNvSpPr>
                <a:spLocks/>
              </p:cNvSpPr>
              <p:nvPr/>
            </p:nvSpPr>
            <p:spPr bwMode="auto">
              <a:xfrm>
                <a:off x="2738" y="1826"/>
                <a:ext cx="218" cy="26"/>
              </a:xfrm>
              <a:custGeom>
                <a:avLst/>
                <a:gdLst>
                  <a:gd name="T0" fmla="*/ 0 w 436"/>
                  <a:gd name="T1" fmla="*/ 7 h 52"/>
                  <a:gd name="T2" fmla="*/ 6 w 436"/>
                  <a:gd name="T3" fmla="*/ 7 h 52"/>
                  <a:gd name="T4" fmla="*/ 11 w 436"/>
                  <a:gd name="T5" fmla="*/ 7 h 52"/>
                  <a:gd name="T6" fmla="*/ 17 w 436"/>
                  <a:gd name="T7" fmla="*/ 7 h 52"/>
                  <a:gd name="T8" fmla="*/ 22 w 436"/>
                  <a:gd name="T9" fmla="*/ 6 h 52"/>
                  <a:gd name="T10" fmla="*/ 26 w 436"/>
                  <a:gd name="T11" fmla="*/ 6 h 52"/>
                  <a:gd name="T12" fmla="*/ 31 w 436"/>
                  <a:gd name="T13" fmla="*/ 6 h 52"/>
                  <a:gd name="T14" fmla="*/ 35 w 436"/>
                  <a:gd name="T15" fmla="*/ 5 h 52"/>
                  <a:gd name="T16" fmla="*/ 39 w 436"/>
                  <a:gd name="T17" fmla="*/ 5 h 52"/>
                  <a:gd name="T18" fmla="*/ 42 w 436"/>
                  <a:gd name="T19" fmla="*/ 5 h 52"/>
                  <a:gd name="T20" fmla="*/ 45 w 436"/>
                  <a:gd name="T21" fmla="*/ 4 h 52"/>
                  <a:gd name="T22" fmla="*/ 48 w 436"/>
                  <a:gd name="T23" fmla="*/ 4 h 52"/>
                  <a:gd name="T24" fmla="*/ 50 w 436"/>
                  <a:gd name="T25" fmla="*/ 3 h 52"/>
                  <a:gd name="T26" fmla="*/ 52 w 436"/>
                  <a:gd name="T27" fmla="*/ 3 h 52"/>
                  <a:gd name="T28" fmla="*/ 54 w 436"/>
                  <a:gd name="T29" fmla="*/ 2 h 52"/>
                  <a:gd name="T30" fmla="*/ 54 w 436"/>
                  <a:gd name="T31" fmla="*/ 1 h 52"/>
                  <a:gd name="T32" fmla="*/ 55 w 436"/>
                  <a:gd name="T33" fmla="*/ 0 h 52"/>
                  <a:gd name="T34" fmla="*/ 54 w 436"/>
                  <a:gd name="T35" fmla="*/ 1 h 52"/>
                  <a:gd name="T36" fmla="*/ 53 w 436"/>
                  <a:gd name="T37" fmla="*/ 1 h 52"/>
                  <a:gd name="T38" fmla="*/ 52 w 436"/>
                  <a:gd name="T39" fmla="*/ 2 h 52"/>
                  <a:gd name="T40" fmla="*/ 51 w 436"/>
                  <a:gd name="T41" fmla="*/ 2 h 52"/>
                  <a:gd name="T42" fmla="*/ 49 w 436"/>
                  <a:gd name="T43" fmla="*/ 3 h 52"/>
                  <a:gd name="T44" fmla="*/ 46 w 436"/>
                  <a:gd name="T45" fmla="*/ 3 h 52"/>
                  <a:gd name="T46" fmla="*/ 43 w 436"/>
                  <a:gd name="T47" fmla="*/ 4 h 52"/>
                  <a:gd name="T48" fmla="*/ 40 w 436"/>
                  <a:gd name="T49" fmla="*/ 4 h 52"/>
                  <a:gd name="T50" fmla="*/ 36 w 436"/>
                  <a:gd name="T51" fmla="*/ 5 h 52"/>
                  <a:gd name="T52" fmla="*/ 33 w 436"/>
                  <a:gd name="T53" fmla="*/ 5 h 52"/>
                  <a:gd name="T54" fmla="*/ 28 w 436"/>
                  <a:gd name="T55" fmla="*/ 5 h 52"/>
                  <a:gd name="T56" fmla="*/ 24 w 436"/>
                  <a:gd name="T57" fmla="*/ 6 h 52"/>
                  <a:gd name="T58" fmla="*/ 19 w 436"/>
                  <a:gd name="T59" fmla="*/ 6 h 52"/>
                  <a:gd name="T60" fmla="*/ 14 w 436"/>
                  <a:gd name="T61" fmla="*/ 6 h 52"/>
                  <a:gd name="T62" fmla="*/ 9 w 436"/>
                  <a:gd name="T63" fmla="*/ 6 h 52"/>
                  <a:gd name="T64" fmla="*/ 3 w 436"/>
                  <a:gd name="T65" fmla="*/ 6 h 52"/>
                  <a:gd name="T66" fmla="*/ 0 w 436"/>
                  <a:gd name="T67" fmla="*/ 7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6" h="52">
                    <a:moveTo>
                      <a:pt x="0" y="52"/>
                    </a:moveTo>
                    <a:lnTo>
                      <a:pt x="0" y="52"/>
                    </a:lnTo>
                    <a:lnTo>
                      <a:pt x="23" y="52"/>
                    </a:lnTo>
                    <a:lnTo>
                      <a:pt x="44" y="52"/>
                    </a:lnTo>
                    <a:lnTo>
                      <a:pt x="66" y="52"/>
                    </a:lnTo>
                    <a:lnTo>
                      <a:pt x="87" y="52"/>
                    </a:lnTo>
                    <a:lnTo>
                      <a:pt x="108" y="50"/>
                    </a:lnTo>
                    <a:lnTo>
                      <a:pt x="129" y="50"/>
                    </a:lnTo>
                    <a:lnTo>
                      <a:pt x="148" y="50"/>
                    </a:lnTo>
                    <a:lnTo>
                      <a:pt x="169" y="48"/>
                    </a:lnTo>
                    <a:lnTo>
                      <a:pt x="187" y="48"/>
                    </a:lnTo>
                    <a:lnTo>
                      <a:pt x="206" y="46"/>
                    </a:lnTo>
                    <a:lnTo>
                      <a:pt x="225" y="44"/>
                    </a:lnTo>
                    <a:lnTo>
                      <a:pt x="242" y="44"/>
                    </a:lnTo>
                    <a:lnTo>
                      <a:pt x="259" y="42"/>
                    </a:lnTo>
                    <a:lnTo>
                      <a:pt x="275" y="40"/>
                    </a:lnTo>
                    <a:lnTo>
                      <a:pt x="290" y="38"/>
                    </a:lnTo>
                    <a:lnTo>
                      <a:pt x="306" y="38"/>
                    </a:lnTo>
                    <a:lnTo>
                      <a:pt x="321" y="36"/>
                    </a:lnTo>
                    <a:lnTo>
                      <a:pt x="334" y="34"/>
                    </a:lnTo>
                    <a:lnTo>
                      <a:pt x="346" y="32"/>
                    </a:lnTo>
                    <a:lnTo>
                      <a:pt x="359" y="31"/>
                    </a:lnTo>
                    <a:lnTo>
                      <a:pt x="371" y="29"/>
                    </a:lnTo>
                    <a:lnTo>
                      <a:pt x="380" y="25"/>
                    </a:lnTo>
                    <a:lnTo>
                      <a:pt x="390" y="23"/>
                    </a:lnTo>
                    <a:lnTo>
                      <a:pt x="400" y="21"/>
                    </a:lnTo>
                    <a:lnTo>
                      <a:pt x="407" y="19"/>
                    </a:lnTo>
                    <a:lnTo>
                      <a:pt x="415" y="17"/>
                    </a:lnTo>
                    <a:lnTo>
                      <a:pt x="421" y="13"/>
                    </a:lnTo>
                    <a:lnTo>
                      <a:pt x="427" y="11"/>
                    </a:lnTo>
                    <a:lnTo>
                      <a:pt x="430" y="9"/>
                    </a:lnTo>
                    <a:lnTo>
                      <a:pt x="432" y="6"/>
                    </a:lnTo>
                    <a:lnTo>
                      <a:pt x="436" y="4"/>
                    </a:lnTo>
                    <a:lnTo>
                      <a:pt x="436" y="0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lnTo>
                      <a:pt x="423" y="6"/>
                    </a:lnTo>
                    <a:lnTo>
                      <a:pt x="419" y="9"/>
                    </a:lnTo>
                    <a:lnTo>
                      <a:pt x="415" y="11"/>
                    </a:lnTo>
                    <a:lnTo>
                      <a:pt x="409" y="13"/>
                    </a:lnTo>
                    <a:lnTo>
                      <a:pt x="402" y="15"/>
                    </a:lnTo>
                    <a:lnTo>
                      <a:pt x="394" y="17"/>
                    </a:lnTo>
                    <a:lnTo>
                      <a:pt x="386" y="19"/>
                    </a:lnTo>
                    <a:lnTo>
                      <a:pt x="377" y="21"/>
                    </a:lnTo>
                    <a:lnTo>
                      <a:pt x="367" y="23"/>
                    </a:lnTo>
                    <a:lnTo>
                      <a:pt x="356" y="27"/>
                    </a:lnTo>
                    <a:lnTo>
                      <a:pt x="344" y="29"/>
                    </a:lnTo>
                    <a:lnTo>
                      <a:pt x="331" y="31"/>
                    </a:lnTo>
                    <a:lnTo>
                      <a:pt x="317" y="31"/>
                    </a:lnTo>
                    <a:lnTo>
                      <a:pt x="304" y="32"/>
                    </a:lnTo>
                    <a:lnTo>
                      <a:pt x="288" y="34"/>
                    </a:lnTo>
                    <a:lnTo>
                      <a:pt x="273" y="36"/>
                    </a:lnTo>
                    <a:lnTo>
                      <a:pt x="258" y="38"/>
                    </a:lnTo>
                    <a:lnTo>
                      <a:pt x="240" y="40"/>
                    </a:lnTo>
                    <a:lnTo>
                      <a:pt x="223" y="40"/>
                    </a:lnTo>
                    <a:lnTo>
                      <a:pt x="206" y="42"/>
                    </a:lnTo>
                    <a:lnTo>
                      <a:pt x="187" y="42"/>
                    </a:lnTo>
                    <a:lnTo>
                      <a:pt x="167" y="44"/>
                    </a:lnTo>
                    <a:lnTo>
                      <a:pt x="148" y="44"/>
                    </a:lnTo>
                    <a:lnTo>
                      <a:pt x="129" y="46"/>
                    </a:lnTo>
                    <a:lnTo>
                      <a:pt x="108" y="46"/>
                    </a:lnTo>
                    <a:lnTo>
                      <a:pt x="87" y="46"/>
                    </a:lnTo>
                    <a:lnTo>
                      <a:pt x="66" y="48"/>
                    </a:lnTo>
                    <a:lnTo>
                      <a:pt x="44" y="48"/>
                    </a:lnTo>
                    <a:lnTo>
                      <a:pt x="23" y="48"/>
                    </a:lnTo>
                    <a:lnTo>
                      <a:pt x="0" y="48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97" name="Freeform 2732"/>
              <p:cNvSpPr>
                <a:spLocks/>
              </p:cNvSpPr>
              <p:nvPr/>
            </p:nvSpPr>
            <p:spPr bwMode="auto">
              <a:xfrm>
                <a:off x="2520" y="1826"/>
                <a:ext cx="218" cy="26"/>
              </a:xfrm>
              <a:custGeom>
                <a:avLst/>
                <a:gdLst>
                  <a:gd name="T0" fmla="*/ 0 w 436"/>
                  <a:gd name="T1" fmla="*/ 0 h 52"/>
                  <a:gd name="T2" fmla="*/ 1 w 436"/>
                  <a:gd name="T3" fmla="*/ 1 h 52"/>
                  <a:gd name="T4" fmla="*/ 2 w 436"/>
                  <a:gd name="T5" fmla="*/ 2 h 52"/>
                  <a:gd name="T6" fmla="*/ 3 w 436"/>
                  <a:gd name="T7" fmla="*/ 3 h 52"/>
                  <a:gd name="T8" fmla="*/ 5 w 436"/>
                  <a:gd name="T9" fmla="*/ 3 h 52"/>
                  <a:gd name="T10" fmla="*/ 7 w 436"/>
                  <a:gd name="T11" fmla="*/ 4 h 52"/>
                  <a:gd name="T12" fmla="*/ 10 w 436"/>
                  <a:gd name="T13" fmla="*/ 4 h 52"/>
                  <a:gd name="T14" fmla="*/ 13 w 436"/>
                  <a:gd name="T15" fmla="*/ 5 h 52"/>
                  <a:gd name="T16" fmla="*/ 17 w 436"/>
                  <a:gd name="T17" fmla="*/ 5 h 52"/>
                  <a:gd name="T18" fmla="*/ 21 w 436"/>
                  <a:gd name="T19" fmla="*/ 5 h 52"/>
                  <a:gd name="T20" fmla="*/ 25 w 436"/>
                  <a:gd name="T21" fmla="*/ 6 h 52"/>
                  <a:gd name="T22" fmla="*/ 29 w 436"/>
                  <a:gd name="T23" fmla="*/ 6 h 52"/>
                  <a:gd name="T24" fmla="*/ 34 w 436"/>
                  <a:gd name="T25" fmla="*/ 6 h 52"/>
                  <a:gd name="T26" fmla="*/ 39 w 436"/>
                  <a:gd name="T27" fmla="*/ 7 h 52"/>
                  <a:gd name="T28" fmla="*/ 44 w 436"/>
                  <a:gd name="T29" fmla="*/ 7 h 52"/>
                  <a:gd name="T30" fmla="*/ 49 w 436"/>
                  <a:gd name="T31" fmla="*/ 7 h 52"/>
                  <a:gd name="T32" fmla="*/ 55 w 436"/>
                  <a:gd name="T33" fmla="*/ 7 h 52"/>
                  <a:gd name="T34" fmla="*/ 52 w 436"/>
                  <a:gd name="T35" fmla="*/ 6 h 52"/>
                  <a:gd name="T36" fmla="*/ 47 w 436"/>
                  <a:gd name="T37" fmla="*/ 6 h 52"/>
                  <a:gd name="T38" fmla="*/ 42 w 436"/>
                  <a:gd name="T39" fmla="*/ 6 h 52"/>
                  <a:gd name="T40" fmla="*/ 36 w 436"/>
                  <a:gd name="T41" fmla="*/ 6 h 52"/>
                  <a:gd name="T42" fmla="*/ 32 w 436"/>
                  <a:gd name="T43" fmla="*/ 6 h 52"/>
                  <a:gd name="T44" fmla="*/ 27 w 436"/>
                  <a:gd name="T45" fmla="*/ 5 h 52"/>
                  <a:gd name="T46" fmla="*/ 23 w 436"/>
                  <a:gd name="T47" fmla="*/ 5 h 52"/>
                  <a:gd name="T48" fmla="*/ 19 w 436"/>
                  <a:gd name="T49" fmla="*/ 5 h 52"/>
                  <a:gd name="T50" fmla="*/ 15 w 436"/>
                  <a:gd name="T51" fmla="*/ 4 h 52"/>
                  <a:gd name="T52" fmla="*/ 12 w 436"/>
                  <a:gd name="T53" fmla="*/ 4 h 52"/>
                  <a:gd name="T54" fmla="*/ 9 w 436"/>
                  <a:gd name="T55" fmla="*/ 3 h 52"/>
                  <a:gd name="T56" fmla="*/ 7 w 436"/>
                  <a:gd name="T57" fmla="*/ 3 h 52"/>
                  <a:gd name="T58" fmla="*/ 5 w 436"/>
                  <a:gd name="T59" fmla="*/ 2 h 52"/>
                  <a:gd name="T60" fmla="*/ 3 w 436"/>
                  <a:gd name="T61" fmla="*/ 2 h 52"/>
                  <a:gd name="T62" fmla="*/ 2 w 436"/>
                  <a:gd name="T63" fmla="*/ 1 h 52"/>
                  <a:gd name="T64" fmla="*/ 2 w 436"/>
                  <a:gd name="T65" fmla="*/ 1 h 52"/>
                  <a:gd name="T66" fmla="*/ 0 w 436"/>
                  <a:gd name="T67" fmla="*/ 0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6" h="52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9"/>
                    </a:lnTo>
                    <a:lnTo>
                      <a:pt x="10" y="11"/>
                    </a:lnTo>
                    <a:lnTo>
                      <a:pt x="16" y="13"/>
                    </a:lnTo>
                    <a:lnTo>
                      <a:pt x="21" y="17"/>
                    </a:lnTo>
                    <a:lnTo>
                      <a:pt x="29" y="19"/>
                    </a:lnTo>
                    <a:lnTo>
                      <a:pt x="37" y="21"/>
                    </a:lnTo>
                    <a:lnTo>
                      <a:pt x="45" y="23"/>
                    </a:lnTo>
                    <a:lnTo>
                      <a:pt x="56" y="25"/>
                    </a:lnTo>
                    <a:lnTo>
                      <a:pt x="66" y="29"/>
                    </a:lnTo>
                    <a:lnTo>
                      <a:pt x="77" y="31"/>
                    </a:lnTo>
                    <a:lnTo>
                      <a:pt x="89" y="32"/>
                    </a:lnTo>
                    <a:lnTo>
                      <a:pt x="102" y="34"/>
                    </a:lnTo>
                    <a:lnTo>
                      <a:pt x="116" y="36"/>
                    </a:lnTo>
                    <a:lnTo>
                      <a:pt x="131" y="38"/>
                    </a:lnTo>
                    <a:lnTo>
                      <a:pt x="146" y="38"/>
                    </a:lnTo>
                    <a:lnTo>
                      <a:pt x="162" y="40"/>
                    </a:lnTo>
                    <a:lnTo>
                      <a:pt x="177" y="42"/>
                    </a:lnTo>
                    <a:lnTo>
                      <a:pt x="194" y="44"/>
                    </a:lnTo>
                    <a:lnTo>
                      <a:pt x="212" y="44"/>
                    </a:lnTo>
                    <a:lnTo>
                      <a:pt x="231" y="46"/>
                    </a:lnTo>
                    <a:lnTo>
                      <a:pt x="248" y="48"/>
                    </a:lnTo>
                    <a:lnTo>
                      <a:pt x="269" y="48"/>
                    </a:lnTo>
                    <a:lnTo>
                      <a:pt x="288" y="50"/>
                    </a:lnTo>
                    <a:lnTo>
                      <a:pt x="308" y="50"/>
                    </a:lnTo>
                    <a:lnTo>
                      <a:pt x="329" y="50"/>
                    </a:lnTo>
                    <a:lnTo>
                      <a:pt x="350" y="52"/>
                    </a:lnTo>
                    <a:lnTo>
                      <a:pt x="371" y="52"/>
                    </a:lnTo>
                    <a:lnTo>
                      <a:pt x="392" y="52"/>
                    </a:lnTo>
                    <a:lnTo>
                      <a:pt x="415" y="52"/>
                    </a:lnTo>
                    <a:lnTo>
                      <a:pt x="436" y="52"/>
                    </a:lnTo>
                    <a:lnTo>
                      <a:pt x="436" y="48"/>
                    </a:lnTo>
                    <a:lnTo>
                      <a:pt x="415" y="48"/>
                    </a:lnTo>
                    <a:lnTo>
                      <a:pt x="392" y="48"/>
                    </a:lnTo>
                    <a:lnTo>
                      <a:pt x="371" y="48"/>
                    </a:lnTo>
                    <a:lnTo>
                      <a:pt x="350" y="46"/>
                    </a:lnTo>
                    <a:lnTo>
                      <a:pt x="329" y="46"/>
                    </a:lnTo>
                    <a:lnTo>
                      <a:pt x="308" y="46"/>
                    </a:lnTo>
                    <a:lnTo>
                      <a:pt x="288" y="44"/>
                    </a:lnTo>
                    <a:lnTo>
                      <a:pt x="269" y="44"/>
                    </a:lnTo>
                    <a:lnTo>
                      <a:pt x="250" y="42"/>
                    </a:lnTo>
                    <a:lnTo>
                      <a:pt x="231" y="42"/>
                    </a:lnTo>
                    <a:lnTo>
                      <a:pt x="213" y="40"/>
                    </a:lnTo>
                    <a:lnTo>
                      <a:pt x="196" y="40"/>
                    </a:lnTo>
                    <a:lnTo>
                      <a:pt x="179" y="38"/>
                    </a:lnTo>
                    <a:lnTo>
                      <a:pt x="164" y="36"/>
                    </a:lnTo>
                    <a:lnTo>
                      <a:pt x="148" y="34"/>
                    </a:lnTo>
                    <a:lnTo>
                      <a:pt x="133" y="32"/>
                    </a:lnTo>
                    <a:lnTo>
                      <a:pt x="117" y="31"/>
                    </a:lnTo>
                    <a:lnTo>
                      <a:pt x="106" y="31"/>
                    </a:lnTo>
                    <a:lnTo>
                      <a:pt x="93" y="29"/>
                    </a:lnTo>
                    <a:lnTo>
                      <a:pt x="81" y="27"/>
                    </a:lnTo>
                    <a:lnTo>
                      <a:pt x="69" y="23"/>
                    </a:lnTo>
                    <a:lnTo>
                      <a:pt x="60" y="21"/>
                    </a:lnTo>
                    <a:lnTo>
                      <a:pt x="50" y="19"/>
                    </a:lnTo>
                    <a:lnTo>
                      <a:pt x="41" y="17"/>
                    </a:lnTo>
                    <a:lnTo>
                      <a:pt x="33" y="15"/>
                    </a:lnTo>
                    <a:lnTo>
                      <a:pt x="27" y="13"/>
                    </a:lnTo>
                    <a:lnTo>
                      <a:pt x="21" y="11"/>
                    </a:lnTo>
                    <a:lnTo>
                      <a:pt x="18" y="9"/>
                    </a:lnTo>
                    <a:lnTo>
                      <a:pt x="14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98" name="Freeform 2733"/>
              <p:cNvSpPr>
                <a:spLocks/>
              </p:cNvSpPr>
              <p:nvPr/>
            </p:nvSpPr>
            <p:spPr bwMode="auto">
              <a:xfrm>
                <a:off x="2520" y="1800"/>
                <a:ext cx="218" cy="26"/>
              </a:xfrm>
              <a:custGeom>
                <a:avLst/>
                <a:gdLst>
                  <a:gd name="T0" fmla="*/ 55 w 436"/>
                  <a:gd name="T1" fmla="*/ 0 h 52"/>
                  <a:gd name="T2" fmla="*/ 49 w 436"/>
                  <a:gd name="T3" fmla="*/ 1 h 52"/>
                  <a:gd name="T4" fmla="*/ 44 w 436"/>
                  <a:gd name="T5" fmla="*/ 1 h 52"/>
                  <a:gd name="T6" fmla="*/ 39 w 436"/>
                  <a:gd name="T7" fmla="*/ 1 h 52"/>
                  <a:gd name="T8" fmla="*/ 34 w 436"/>
                  <a:gd name="T9" fmla="*/ 1 h 52"/>
                  <a:gd name="T10" fmla="*/ 29 w 436"/>
                  <a:gd name="T11" fmla="*/ 1 h 52"/>
                  <a:gd name="T12" fmla="*/ 25 w 436"/>
                  <a:gd name="T13" fmla="*/ 2 h 52"/>
                  <a:gd name="T14" fmla="*/ 21 w 436"/>
                  <a:gd name="T15" fmla="*/ 2 h 52"/>
                  <a:gd name="T16" fmla="*/ 17 w 436"/>
                  <a:gd name="T17" fmla="*/ 2 h 52"/>
                  <a:gd name="T18" fmla="*/ 13 w 436"/>
                  <a:gd name="T19" fmla="*/ 3 h 52"/>
                  <a:gd name="T20" fmla="*/ 10 w 436"/>
                  <a:gd name="T21" fmla="*/ 3 h 52"/>
                  <a:gd name="T22" fmla="*/ 7 w 436"/>
                  <a:gd name="T23" fmla="*/ 4 h 52"/>
                  <a:gd name="T24" fmla="*/ 5 w 436"/>
                  <a:gd name="T25" fmla="*/ 4 h 52"/>
                  <a:gd name="T26" fmla="*/ 3 w 436"/>
                  <a:gd name="T27" fmla="*/ 5 h 52"/>
                  <a:gd name="T28" fmla="*/ 2 w 436"/>
                  <a:gd name="T29" fmla="*/ 5 h 52"/>
                  <a:gd name="T30" fmla="*/ 1 w 436"/>
                  <a:gd name="T31" fmla="*/ 6 h 52"/>
                  <a:gd name="T32" fmla="*/ 0 w 436"/>
                  <a:gd name="T33" fmla="*/ 7 h 52"/>
                  <a:gd name="T34" fmla="*/ 2 w 436"/>
                  <a:gd name="T35" fmla="*/ 7 h 52"/>
                  <a:gd name="T36" fmla="*/ 2 w 436"/>
                  <a:gd name="T37" fmla="*/ 6 h 52"/>
                  <a:gd name="T38" fmla="*/ 3 w 436"/>
                  <a:gd name="T39" fmla="*/ 5 h 52"/>
                  <a:gd name="T40" fmla="*/ 5 w 436"/>
                  <a:gd name="T41" fmla="*/ 5 h 52"/>
                  <a:gd name="T42" fmla="*/ 7 w 436"/>
                  <a:gd name="T43" fmla="*/ 5 h 52"/>
                  <a:gd name="T44" fmla="*/ 9 w 436"/>
                  <a:gd name="T45" fmla="*/ 4 h 52"/>
                  <a:gd name="T46" fmla="*/ 12 w 436"/>
                  <a:gd name="T47" fmla="*/ 4 h 52"/>
                  <a:gd name="T48" fmla="*/ 15 w 436"/>
                  <a:gd name="T49" fmla="*/ 3 h 52"/>
                  <a:gd name="T50" fmla="*/ 19 w 436"/>
                  <a:gd name="T51" fmla="*/ 3 h 52"/>
                  <a:gd name="T52" fmla="*/ 23 w 436"/>
                  <a:gd name="T53" fmla="*/ 2 h 52"/>
                  <a:gd name="T54" fmla="*/ 27 w 436"/>
                  <a:gd name="T55" fmla="*/ 2 h 52"/>
                  <a:gd name="T56" fmla="*/ 32 w 436"/>
                  <a:gd name="T57" fmla="*/ 2 h 52"/>
                  <a:gd name="T58" fmla="*/ 36 w 436"/>
                  <a:gd name="T59" fmla="*/ 1 h 52"/>
                  <a:gd name="T60" fmla="*/ 42 w 436"/>
                  <a:gd name="T61" fmla="*/ 1 h 52"/>
                  <a:gd name="T62" fmla="*/ 47 w 436"/>
                  <a:gd name="T63" fmla="*/ 1 h 52"/>
                  <a:gd name="T64" fmla="*/ 52 w 436"/>
                  <a:gd name="T65" fmla="*/ 1 h 52"/>
                  <a:gd name="T66" fmla="*/ 55 w 436"/>
                  <a:gd name="T67" fmla="*/ 0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6" h="52">
                    <a:moveTo>
                      <a:pt x="436" y="0"/>
                    </a:moveTo>
                    <a:lnTo>
                      <a:pt x="436" y="0"/>
                    </a:lnTo>
                    <a:lnTo>
                      <a:pt x="415" y="2"/>
                    </a:lnTo>
                    <a:lnTo>
                      <a:pt x="392" y="2"/>
                    </a:lnTo>
                    <a:lnTo>
                      <a:pt x="371" y="2"/>
                    </a:lnTo>
                    <a:lnTo>
                      <a:pt x="350" y="2"/>
                    </a:lnTo>
                    <a:lnTo>
                      <a:pt x="329" y="2"/>
                    </a:lnTo>
                    <a:lnTo>
                      <a:pt x="308" y="4"/>
                    </a:lnTo>
                    <a:lnTo>
                      <a:pt x="288" y="4"/>
                    </a:lnTo>
                    <a:lnTo>
                      <a:pt x="269" y="4"/>
                    </a:lnTo>
                    <a:lnTo>
                      <a:pt x="248" y="6"/>
                    </a:lnTo>
                    <a:lnTo>
                      <a:pt x="231" y="8"/>
                    </a:lnTo>
                    <a:lnTo>
                      <a:pt x="212" y="8"/>
                    </a:lnTo>
                    <a:lnTo>
                      <a:pt x="194" y="10"/>
                    </a:lnTo>
                    <a:lnTo>
                      <a:pt x="177" y="11"/>
                    </a:lnTo>
                    <a:lnTo>
                      <a:pt x="162" y="11"/>
                    </a:lnTo>
                    <a:lnTo>
                      <a:pt x="146" y="13"/>
                    </a:lnTo>
                    <a:lnTo>
                      <a:pt x="131" y="15"/>
                    </a:lnTo>
                    <a:lnTo>
                      <a:pt x="116" y="17"/>
                    </a:lnTo>
                    <a:lnTo>
                      <a:pt x="102" y="19"/>
                    </a:lnTo>
                    <a:lnTo>
                      <a:pt x="89" y="21"/>
                    </a:lnTo>
                    <a:lnTo>
                      <a:pt x="77" y="23"/>
                    </a:lnTo>
                    <a:lnTo>
                      <a:pt x="66" y="25"/>
                    </a:lnTo>
                    <a:lnTo>
                      <a:pt x="56" y="27"/>
                    </a:lnTo>
                    <a:lnTo>
                      <a:pt x="45" y="29"/>
                    </a:lnTo>
                    <a:lnTo>
                      <a:pt x="37" y="31"/>
                    </a:lnTo>
                    <a:lnTo>
                      <a:pt x="29" y="33"/>
                    </a:lnTo>
                    <a:lnTo>
                      <a:pt x="21" y="36"/>
                    </a:lnTo>
                    <a:lnTo>
                      <a:pt x="16" y="38"/>
                    </a:lnTo>
                    <a:lnTo>
                      <a:pt x="10" y="40"/>
                    </a:lnTo>
                    <a:lnTo>
                      <a:pt x="6" y="44"/>
                    </a:lnTo>
                    <a:lnTo>
                      <a:pt x="2" y="46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10" y="52"/>
                    </a:lnTo>
                    <a:lnTo>
                      <a:pt x="10" y="50"/>
                    </a:lnTo>
                    <a:lnTo>
                      <a:pt x="12" y="48"/>
                    </a:lnTo>
                    <a:lnTo>
                      <a:pt x="14" y="46"/>
                    </a:lnTo>
                    <a:lnTo>
                      <a:pt x="18" y="44"/>
                    </a:lnTo>
                    <a:lnTo>
                      <a:pt x="21" y="40"/>
                    </a:lnTo>
                    <a:lnTo>
                      <a:pt x="27" y="38"/>
                    </a:lnTo>
                    <a:lnTo>
                      <a:pt x="33" y="36"/>
                    </a:lnTo>
                    <a:lnTo>
                      <a:pt x="41" y="35"/>
                    </a:lnTo>
                    <a:lnTo>
                      <a:pt x="50" y="33"/>
                    </a:lnTo>
                    <a:lnTo>
                      <a:pt x="60" y="31"/>
                    </a:lnTo>
                    <a:lnTo>
                      <a:pt x="69" y="29"/>
                    </a:lnTo>
                    <a:lnTo>
                      <a:pt x="81" y="27"/>
                    </a:lnTo>
                    <a:lnTo>
                      <a:pt x="93" y="25"/>
                    </a:lnTo>
                    <a:lnTo>
                      <a:pt x="106" y="23"/>
                    </a:lnTo>
                    <a:lnTo>
                      <a:pt x="117" y="21"/>
                    </a:lnTo>
                    <a:lnTo>
                      <a:pt x="133" y="19"/>
                    </a:lnTo>
                    <a:lnTo>
                      <a:pt x="148" y="17"/>
                    </a:lnTo>
                    <a:lnTo>
                      <a:pt x="164" y="15"/>
                    </a:lnTo>
                    <a:lnTo>
                      <a:pt x="179" y="15"/>
                    </a:lnTo>
                    <a:lnTo>
                      <a:pt x="196" y="13"/>
                    </a:lnTo>
                    <a:lnTo>
                      <a:pt x="213" y="11"/>
                    </a:lnTo>
                    <a:lnTo>
                      <a:pt x="231" y="11"/>
                    </a:lnTo>
                    <a:lnTo>
                      <a:pt x="250" y="10"/>
                    </a:lnTo>
                    <a:lnTo>
                      <a:pt x="269" y="10"/>
                    </a:lnTo>
                    <a:lnTo>
                      <a:pt x="288" y="8"/>
                    </a:lnTo>
                    <a:lnTo>
                      <a:pt x="308" y="8"/>
                    </a:lnTo>
                    <a:lnTo>
                      <a:pt x="329" y="6"/>
                    </a:lnTo>
                    <a:lnTo>
                      <a:pt x="350" y="6"/>
                    </a:lnTo>
                    <a:lnTo>
                      <a:pt x="371" y="6"/>
                    </a:lnTo>
                    <a:lnTo>
                      <a:pt x="392" y="6"/>
                    </a:lnTo>
                    <a:lnTo>
                      <a:pt x="415" y="6"/>
                    </a:lnTo>
                    <a:lnTo>
                      <a:pt x="436" y="6"/>
                    </a:lnTo>
                    <a:lnTo>
                      <a:pt x="4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699" name="Rectangle 2734"/>
              <p:cNvSpPr>
                <a:spLocks noChangeArrowheads="1"/>
              </p:cNvSpPr>
              <p:nvPr/>
            </p:nvSpPr>
            <p:spPr bwMode="auto">
              <a:xfrm>
                <a:off x="2523" y="1610"/>
                <a:ext cx="3" cy="216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00" name="Rectangle 2735"/>
              <p:cNvSpPr>
                <a:spLocks noChangeArrowheads="1"/>
              </p:cNvSpPr>
              <p:nvPr/>
            </p:nvSpPr>
            <p:spPr bwMode="auto">
              <a:xfrm>
                <a:off x="2526" y="1610"/>
                <a:ext cx="4" cy="216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01" name="Rectangle 2736"/>
              <p:cNvSpPr>
                <a:spLocks noChangeArrowheads="1"/>
              </p:cNvSpPr>
              <p:nvPr/>
            </p:nvSpPr>
            <p:spPr bwMode="auto">
              <a:xfrm>
                <a:off x="2530" y="1610"/>
                <a:ext cx="3" cy="21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02" name="Rectangle 2737"/>
              <p:cNvSpPr>
                <a:spLocks noChangeArrowheads="1"/>
              </p:cNvSpPr>
              <p:nvPr/>
            </p:nvSpPr>
            <p:spPr bwMode="auto">
              <a:xfrm>
                <a:off x="2533" y="1610"/>
                <a:ext cx="3" cy="216"/>
              </a:xfrm>
              <a:prstGeom prst="rect">
                <a:avLst/>
              </a:pr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03" name="Rectangle 2738"/>
              <p:cNvSpPr>
                <a:spLocks noChangeArrowheads="1"/>
              </p:cNvSpPr>
              <p:nvPr/>
            </p:nvSpPr>
            <p:spPr bwMode="auto">
              <a:xfrm>
                <a:off x="2536" y="1610"/>
                <a:ext cx="3" cy="216"/>
              </a:xfrm>
              <a:prstGeom prst="rect">
                <a:avLst/>
              </a:pr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04" name="Rectangle 2739"/>
              <p:cNvSpPr>
                <a:spLocks noChangeArrowheads="1"/>
              </p:cNvSpPr>
              <p:nvPr/>
            </p:nvSpPr>
            <p:spPr bwMode="auto">
              <a:xfrm>
                <a:off x="2539" y="1610"/>
                <a:ext cx="3" cy="216"/>
              </a:xfrm>
              <a:prstGeom prst="rect">
                <a:avLst/>
              </a:pr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05" name="Rectangle 2740"/>
              <p:cNvSpPr>
                <a:spLocks noChangeArrowheads="1"/>
              </p:cNvSpPr>
              <p:nvPr/>
            </p:nvSpPr>
            <p:spPr bwMode="auto">
              <a:xfrm>
                <a:off x="2542" y="1610"/>
                <a:ext cx="4" cy="216"/>
              </a:xfrm>
              <a:prstGeom prst="rect">
                <a:avLst/>
              </a:pr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06" name="Rectangle 2741"/>
              <p:cNvSpPr>
                <a:spLocks noChangeArrowheads="1"/>
              </p:cNvSpPr>
              <p:nvPr/>
            </p:nvSpPr>
            <p:spPr bwMode="auto">
              <a:xfrm>
                <a:off x="2546" y="1610"/>
                <a:ext cx="3" cy="216"/>
              </a:xfrm>
              <a:prstGeom prst="rect">
                <a:avLst/>
              </a:pr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07" name="Rectangle 2742"/>
              <p:cNvSpPr>
                <a:spLocks noChangeArrowheads="1"/>
              </p:cNvSpPr>
              <p:nvPr/>
            </p:nvSpPr>
            <p:spPr bwMode="auto">
              <a:xfrm>
                <a:off x="2549" y="1610"/>
                <a:ext cx="4" cy="216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08" name="Rectangle 2743"/>
              <p:cNvSpPr>
                <a:spLocks noChangeArrowheads="1"/>
              </p:cNvSpPr>
              <p:nvPr/>
            </p:nvSpPr>
            <p:spPr bwMode="auto">
              <a:xfrm>
                <a:off x="2553" y="1610"/>
                <a:ext cx="4" cy="216"/>
              </a:xfrm>
              <a:prstGeom prst="rect">
                <a:avLst/>
              </a:pr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09" name="Rectangle 2744"/>
              <p:cNvSpPr>
                <a:spLocks noChangeArrowheads="1"/>
              </p:cNvSpPr>
              <p:nvPr/>
            </p:nvSpPr>
            <p:spPr bwMode="auto">
              <a:xfrm>
                <a:off x="2557" y="1610"/>
                <a:ext cx="3" cy="216"/>
              </a:xfrm>
              <a:prstGeom prst="rect">
                <a:avLst/>
              </a:pr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10" name="Rectangle 2745"/>
              <p:cNvSpPr>
                <a:spLocks noChangeArrowheads="1"/>
              </p:cNvSpPr>
              <p:nvPr/>
            </p:nvSpPr>
            <p:spPr bwMode="auto">
              <a:xfrm>
                <a:off x="2560" y="1610"/>
                <a:ext cx="3" cy="216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11" name="Rectangle 2746"/>
              <p:cNvSpPr>
                <a:spLocks noChangeArrowheads="1"/>
              </p:cNvSpPr>
              <p:nvPr/>
            </p:nvSpPr>
            <p:spPr bwMode="auto">
              <a:xfrm>
                <a:off x="2563" y="1610"/>
                <a:ext cx="3" cy="216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12" name="Rectangle 2747"/>
              <p:cNvSpPr>
                <a:spLocks noChangeArrowheads="1"/>
              </p:cNvSpPr>
              <p:nvPr/>
            </p:nvSpPr>
            <p:spPr bwMode="auto">
              <a:xfrm>
                <a:off x="2566" y="1610"/>
                <a:ext cx="4" cy="216"/>
              </a:xfrm>
              <a:prstGeom prst="rect">
                <a:avLst/>
              </a:pr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13" name="Rectangle 2748"/>
              <p:cNvSpPr>
                <a:spLocks noChangeArrowheads="1"/>
              </p:cNvSpPr>
              <p:nvPr/>
            </p:nvSpPr>
            <p:spPr bwMode="auto">
              <a:xfrm>
                <a:off x="2570" y="1610"/>
                <a:ext cx="3" cy="216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14" name="Rectangle 2749"/>
              <p:cNvSpPr>
                <a:spLocks noChangeArrowheads="1"/>
              </p:cNvSpPr>
              <p:nvPr/>
            </p:nvSpPr>
            <p:spPr bwMode="auto">
              <a:xfrm>
                <a:off x="2573" y="1610"/>
                <a:ext cx="4" cy="216"/>
              </a:xfrm>
              <a:prstGeom prst="rect">
                <a:avLst/>
              </a:pr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15" name="Rectangle 2750"/>
              <p:cNvSpPr>
                <a:spLocks noChangeArrowheads="1"/>
              </p:cNvSpPr>
              <p:nvPr/>
            </p:nvSpPr>
            <p:spPr bwMode="auto">
              <a:xfrm>
                <a:off x="2577" y="1610"/>
                <a:ext cx="3" cy="216"/>
              </a:xfrm>
              <a:prstGeom prst="rect">
                <a:avLst/>
              </a:pr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16" name="Rectangle 2751"/>
              <p:cNvSpPr>
                <a:spLocks noChangeArrowheads="1"/>
              </p:cNvSpPr>
              <p:nvPr/>
            </p:nvSpPr>
            <p:spPr bwMode="auto">
              <a:xfrm>
                <a:off x="2580" y="1610"/>
                <a:ext cx="3" cy="216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17" name="Rectangle 2752"/>
              <p:cNvSpPr>
                <a:spLocks noChangeArrowheads="1"/>
              </p:cNvSpPr>
              <p:nvPr/>
            </p:nvSpPr>
            <p:spPr bwMode="auto">
              <a:xfrm>
                <a:off x="2583" y="1610"/>
                <a:ext cx="3" cy="216"/>
              </a:xfrm>
              <a:prstGeom prst="rect">
                <a:avLst/>
              </a:pr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18" name="Rectangle 2753"/>
              <p:cNvSpPr>
                <a:spLocks noChangeArrowheads="1"/>
              </p:cNvSpPr>
              <p:nvPr/>
            </p:nvSpPr>
            <p:spPr bwMode="auto">
              <a:xfrm>
                <a:off x="2586" y="1610"/>
                <a:ext cx="4" cy="216"/>
              </a:xfrm>
              <a:prstGeom prst="rect">
                <a:avLst/>
              </a:pr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19" name="Rectangle 2754"/>
              <p:cNvSpPr>
                <a:spLocks noChangeArrowheads="1"/>
              </p:cNvSpPr>
              <p:nvPr/>
            </p:nvSpPr>
            <p:spPr bwMode="auto">
              <a:xfrm>
                <a:off x="2590" y="1610"/>
                <a:ext cx="3" cy="216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20" name="Rectangle 2755"/>
              <p:cNvSpPr>
                <a:spLocks noChangeArrowheads="1"/>
              </p:cNvSpPr>
              <p:nvPr/>
            </p:nvSpPr>
            <p:spPr bwMode="auto">
              <a:xfrm>
                <a:off x="2593" y="1610"/>
                <a:ext cx="4" cy="216"/>
              </a:xfrm>
              <a:prstGeom prst="rect">
                <a:avLst/>
              </a:pr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21" name="Rectangle 2756"/>
              <p:cNvSpPr>
                <a:spLocks noChangeArrowheads="1"/>
              </p:cNvSpPr>
              <p:nvPr/>
            </p:nvSpPr>
            <p:spPr bwMode="auto">
              <a:xfrm>
                <a:off x="2597" y="1610"/>
                <a:ext cx="3" cy="216"/>
              </a:xfrm>
              <a:prstGeom prst="rect">
                <a:avLst/>
              </a:pr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22" name="Rectangle 2757"/>
              <p:cNvSpPr>
                <a:spLocks noChangeArrowheads="1"/>
              </p:cNvSpPr>
              <p:nvPr/>
            </p:nvSpPr>
            <p:spPr bwMode="auto">
              <a:xfrm>
                <a:off x="2600" y="1610"/>
                <a:ext cx="4" cy="216"/>
              </a:xfrm>
              <a:prstGeom prst="rect">
                <a:avLst/>
              </a:pr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23" name="Rectangle 2758"/>
              <p:cNvSpPr>
                <a:spLocks noChangeArrowheads="1"/>
              </p:cNvSpPr>
              <p:nvPr/>
            </p:nvSpPr>
            <p:spPr bwMode="auto">
              <a:xfrm>
                <a:off x="2604" y="1610"/>
                <a:ext cx="3" cy="216"/>
              </a:xfrm>
              <a:prstGeom prst="rect">
                <a:avLst/>
              </a:pr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24" name="Rectangle 2759"/>
              <p:cNvSpPr>
                <a:spLocks noChangeArrowheads="1"/>
              </p:cNvSpPr>
              <p:nvPr/>
            </p:nvSpPr>
            <p:spPr bwMode="auto">
              <a:xfrm>
                <a:off x="2607" y="1610"/>
                <a:ext cx="3" cy="216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25" name="Rectangle 2760"/>
              <p:cNvSpPr>
                <a:spLocks noChangeArrowheads="1"/>
              </p:cNvSpPr>
              <p:nvPr/>
            </p:nvSpPr>
            <p:spPr bwMode="auto">
              <a:xfrm>
                <a:off x="2610" y="1610"/>
                <a:ext cx="3" cy="216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26" name="Rectangle 2761"/>
              <p:cNvSpPr>
                <a:spLocks noChangeArrowheads="1"/>
              </p:cNvSpPr>
              <p:nvPr/>
            </p:nvSpPr>
            <p:spPr bwMode="auto">
              <a:xfrm>
                <a:off x="2613" y="1610"/>
                <a:ext cx="4" cy="216"/>
              </a:xfrm>
              <a:prstGeom prst="rect">
                <a:avLst/>
              </a:pr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27" name="Rectangle 2762"/>
              <p:cNvSpPr>
                <a:spLocks noChangeArrowheads="1"/>
              </p:cNvSpPr>
              <p:nvPr/>
            </p:nvSpPr>
            <p:spPr bwMode="auto">
              <a:xfrm>
                <a:off x="2617" y="1610"/>
                <a:ext cx="3" cy="216"/>
              </a:xfrm>
              <a:prstGeom prst="rect">
                <a:avLst/>
              </a:pr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28" name="Rectangle 2763"/>
              <p:cNvSpPr>
                <a:spLocks noChangeArrowheads="1"/>
              </p:cNvSpPr>
              <p:nvPr/>
            </p:nvSpPr>
            <p:spPr bwMode="auto">
              <a:xfrm>
                <a:off x="2620" y="1610"/>
                <a:ext cx="4" cy="216"/>
              </a:xfrm>
              <a:prstGeom prst="rect">
                <a:avLst/>
              </a:pr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29" name="Rectangle 2764"/>
              <p:cNvSpPr>
                <a:spLocks noChangeArrowheads="1"/>
              </p:cNvSpPr>
              <p:nvPr/>
            </p:nvSpPr>
            <p:spPr bwMode="auto">
              <a:xfrm>
                <a:off x="2624" y="1610"/>
                <a:ext cx="3" cy="216"/>
              </a:xfrm>
              <a:prstGeom prst="rect">
                <a:avLst/>
              </a:pr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30" name="Rectangle 2765"/>
              <p:cNvSpPr>
                <a:spLocks noChangeArrowheads="1"/>
              </p:cNvSpPr>
              <p:nvPr/>
            </p:nvSpPr>
            <p:spPr bwMode="auto">
              <a:xfrm>
                <a:off x="2627" y="1610"/>
                <a:ext cx="4" cy="216"/>
              </a:xfrm>
              <a:prstGeom prst="rect">
                <a:avLst/>
              </a:pr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31" name="Rectangle 2766"/>
              <p:cNvSpPr>
                <a:spLocks noChangeArrowheads="1"/>
              </p:cNvSpPr>
              <p:nvPr/>
            </p:nvSpPr>
            <p:spPr bwMode="auto">
              <a:xfrm>
                <a:off x="2631" y="1610"/>
                <a:ext cx="2" cy="216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32" name="Rectangle 2767"/>
              <p:cNvSpPr>
                <a:spLocks noChangeArrowheads="1"/>
              </p:cNvSpPr>
              <p:nvPr/>
            </p:nvSpPr>
            <p:spPr bwMode="auto">
              <a:xfrm>
                <a:off x="2633" y="1610"/>
                <a:ext cx="4" cy="21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33" name="Rectangle 2768"/>
              <p:cNvSpPr>
                <a:spLocks noChangeArrowheads="1"/>
              </p:cNvSpPr>
              <p:nvPr/>
            </p:nvSpPr>
            <p:spPr bwMode="auto">
              <a:xfrm>
                <a:off x="2637" y="1610"/>
                <a:ext cx="3" cy="216"/>
              </a:xfrm>
              <a:prstGeom prst="rect">
                <a:avLst/>
              </a:pr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34" name="Rectangle 2769"/>
              <p:cNvSpPr>
                <a:spLocks noChangeArrowheads="1"/>
              </p:cNvSpPr>
              <p:nvPr/>
            </p:nvSpPr>
            <p:spPr bwMode="auto">
              <a:xfrm>
                <a:off x="2640" y="1610"/>
                <a:ext cx="4" cy="216"/>
              </a:xfrm>
              <a:prstGeom prst="rect">
                <a:avLst/>
              </a:pr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35" name="Rectangle 2770"/>
              <p:cNvSpPr>
                <a:spLocks noChangeArrowheads="1"/>
              </p:cNvSpPr>
              <p:nvPr/>
            </p:nvSpPr>
            <p:spPr bwMode="auto">
              <a:xfrm>
                <a:off x="2644" y="1610"/>
                <a:ext cx="3" cy="216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36" name="Rectangle 2771"/>
              <p:cNvSpPr>
                <a:spLocks noChangeArrowheads="1"/>
              </p:cNvSpPr>
              <p:nvPr/>
            </p:nvSpPr>
            <p:spPr bwMode="auto">
              <a:xfrm>
                <a:off x="2647" y="1610"/>
                <a:ext cx="4" cy="216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37" name="Rectangle 2772"/>
              <p:cNvSpPr>
                <a:spLocks noChangeArrowheads="1"/>
              </p:cNvSpPr>
              <p:nvPr/>
            </p:nvSpPr>
            <p:spPr bwMode="auto">
              <a:xfrm>
                <a:off x="2651" y="1610"/>
                <a:ext cx="3" cy="216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38" name="Rectangle 2773"/>
              <p:cNvSpPr>
                <a:spLocks noChangeArrowheads="1"/>
              </p:cNvSpPr>
              <p:nvPr/>
            </p:nvSpPr>
            <p:spPr bwMode="auto">
              <a:xfrm>
                <a:off x="2654" y="1610"/>
                <a:ext cx="3" cy="216"/>
              </a:xfrm>
              <a:prstGeom prst="rect">
                <a:avLst/>
              </a:pr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39" name="Rectangle 2774"/>
              <p:cNvSpPr>
                <a:spLocks noChangeArrowheads="1"/>
              </p:cNvSpPr>
              <p:nvPr/>
            </p:nvSpPr>
            <p:spPr bwMode="auto">
              <a:xfrm>
                <a:off x="2657" y="1610"/>
                <a:ext cx="3" cy="216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40" name="Rectangle 2775"/>
              <p:cNvSpPr>
                <a:spLocks noChangeArrowheads="1"/>
              </p:cNvSpPr>
              <p:nvPr/>
            </p:nvSpPr>
            <p:spPr bwMode="auto">
              <a:xfrm>
                <a:off x="2660" y="1610"/>
                <a:ext cx="4" cy="216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41" name="Rectangle 2776"/>
              <p:cNvSpPr>
                <a:spLocks noChangeArrowheads="1"/>
              </p:cNvSpPr>
              <p:nvPr/>
            </p:nvSpPr>
            <p:spPr bwMode="auto">
              <a:xfrm>
                <a:off x="2664" y="1610"/>
                <a:ext cx="3" cy="216"/>
              </a:xfrm>
              <a:prstGeom prst="rect">
                <a:avLst/>
              </a:pr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42" name="Rectangle 2777"/>
              <p:cNvSpPr>
                <a:spLocks noChangeArrowheads="1"/>
              </p:cNvSpPr>
              <p:nvPr/>
            </p:nvSpPr>
            <p:spPr bwMode="auto">
              <a:xfrm>
                <a:off x="2667" y="1610"/>
                <a:ext cx="4" cy="21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43" name="Rectangle 2778"/>
              <p:cNvSpPr>
                <a:spLocks noChangeArrowheads="1"/>
              </p:cNvSpPr>
              <p:nvPr/>
            </p:nvSpPr>
            <p:spPr bwMode="auto">
              <a:xfrm>
                <a:off x="2671" y="1610"/>
                <a:ext cx="3" cy="216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44" name="Rectangle 2779"/>
              <p:cNvSpPr>
                <a:spLocks noChangeArrowheads="1"/>
              </p:cNvSpPr>
              <p:nvPr/>
            </p:nvSpPr>
            <p:spPr bwMode="auto">
              <a:xfrm>
                <a:off x="2674" y="1610"/>
                <a:ext cx="4" cy="216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45" name="Rectangle 2780"/>
              <p:cNvSpPr>
                <a:spLocks noChangeArrowheads="1"/>
              </p:cNvSpPr>
              <p:nvPr/>
            </p:nvSpPr>
            <p:spPr bwMode="auto">
              <a:xfrm>
                <a:off x="2678" y="1610"/>
                <a:ext cx="3" cy="216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46" name="Rectangle 2781"/>
              <p:cNvSpPr>
                <a:spLocks noChangeArrowheads="1"/>
              </p:cNvSpPr>
              <p:nvPr/>
            </p:nvSpPr>
            <p:spPr bwMode="auto">
              <a:xfrm>
                <a:off x="2681" y="1610"/>
                <a:ext cx="3" cy="216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47" name="Rectangle 2782"/>
              <p:cNvSpPr>
                <a:spLocks noChangeArrowheads="1"/>
              </p:cNvSpPr>
              <p:nvPr/>
            </p:nvSpPr>
            <p:spPr bwMode="auto">
              <a:xfrm>
                <a:off x="2684" y="1610"/>
                <a:ext cx="3" cy="216"/>
              </a:xfrm>
              <a:prstGeom prst="rect">
                <a:avLst/>
              </a:pr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48" name="Rectangle 2783"/>
              <p:cNvSpPr>
                <a:spLocks noChangeArrowheads="1"/>
              </p:cNvSpPr>
              <p:nvPr/>
            </p:nvSpPr>
            <p:spPr bwMode="auto">
              <a:xfrm>
                <a:off x="2687" y="1610"/>
                <a:ext cx="4" cy="216"/>
              </a:xfrm>
              <a:prstGeom prst="rect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49" name="Rectangle 2784"/>
              <p:cNvSpPr>
                <a:spLocks noChangeArrowheads="1"/>
              </p:cNvSpPr>
              <p:nvPr/>
            </p:nvSpPr>
            <p:spPr bwMode="auto">
              <a:xfrm>
                <a:off x="2691" y="1610"/>
                <a:ext cx="3" cy="216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50" name="Rectangle 2785"/>
              <p:cNvSpPr>
                <a:spLocks noChangeArrowheads="1"/>
              </p:cNvSpPr>
              <p:nvPr/>
            </p:nvSpPr>
            <p:spPr bwMode="auto">
              <a:xfrm>
                <a:off x="2694" y="1610"/>
                <a:ext cx="4" cy="216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51" name="Rectangle 2786"/>
              <p:cNvSpPr>
                <a:spLocks noChangeArrowheads="1"/>
              </p:cNvSpPr>
              <p:nvPr/>
            </p:nvSpPr>
            <p:spPr bwMode="auto">
              <a:xfrm>
                <a:off x="2698" y="1610"/>
                <a:ext cx="3" cy="216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52" name="Rectangle 2787"/>
              <p:cNvSpPr>
                <a:spLocks noChangeArrowheads="1"/>
              </p:cNvSpPr>
              <p:nvPr/>
            </p:nvSpPr>
            <p:spPr bwMode="auto">
              <a:xfrm>
                <a:off x="2701" y="1610"/>
                <a:ext cx="4" cy="216"/>
              </a:xfrm>
              <a:prstGeom prst="rect">
                <a:avLst/>
              </a:pr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53" name="Rectangle 2788"/>
              <p:cNvSpPr>
                <a:spLocks noChangeArrowheads="1"/>
              </p:cNvSpPr>
              <p:nvPr/>
            </p:nvSpPr>
            <p:spPr bwMode="auto">
              <a:xfrm>
                <a:off x="2705" y="1610"/>
                <a:ext cx="2" cy="216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54" name="Rectangle 2789"/>
              <p:cNvSpPr>
                <a:spLocks noChangeArrowheads="1"/>
              </p:cNvSpPr>
              <p:nvPr/>
            </p:nvSpPr>
            <p:spPr bwMode="auto">
              <a:xfrm>
                <a:off x="2707" y="1610"/>
                <a:ext cx="4" cy="216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55" name="Rectangle 2790"/>
              <p:cNvSpPr>
                <a:spLocks noChangeArrowheads="1"/>
              </p:cNvSpPr>
              <p:nvPr/>
            </p:nvSpPr>
            <p:spPr bwMode="auto">
              <a:xfrm>
                <a:off x="2711" y="1610"/>
                <a:ext cx="4" cy="216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56" name="Rectangle 2791"/>
              <p:cNvSpPr>
                <a:spLocks noChangeArrowheads="1"/>
              </p:cNvSpPr>
              <p:nvPr/>
            </p:nvSpPr>
            <p:spPr bwMode="auto">
              <a:xfrm>
                <a:off x="2715" y="1610"/>
                <a:ext cx="3" cy="216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57" name="Rectangle 2792"/>
              <p:cNvSpPr>
                <a:spLocks noChangeArrowheads="1"/>
              </p:cNvSpPr>
              <p:nvPr/>
            </p:nvSpPr>
            <p:spPr bwMode="auto">
              <a:xfrm>
                <a:off x="2718" y="1610"/>
                <a:ext cx="3" cy="216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58" name="Rectangle 2793"/>
              <p:cNvSpPr>
                <a:spLocks noChangeArrowheads="1"/>
              </p:cNvSpPr>
              <p:nvPr/>
            </p:nvSpPr>
            <p:spPr bwMode="auto">
              <a:xfrm>
                <a:off x="2721" y="1610"/>
                <a:ext cx="4" cy="216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59" name="Rectangle 2794"/>
              <p:cNvSpPr>
                <a:spLocks noChangeArrowheads="1"/>
              </p:cNvSpPr>
              <p:nvPr/>
            </p:nvSpPr>
            <p:spPr bwMode="auto">
              <a:xfrm>
                <a:off x="2725" y="1610"/>
                <a:ext cx="3" cy="216"/>
              </a:xfrm>
              <a:prstGeom prst="rect">
                <a:avLst/>
              </a:pr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60" name="Rectangle 2795"/>
              <p:cNvSpPr>
                <a:spLocks noChangeArrowheads="1"/>
              </p:cNvSpPr>
              <p:nvPr/>
            </p:nvSpPr>
            <p:spPr bwMode="auto">
              <a:xfrm>
                <a:off x="2728" y="1610"/>
                <a:ext cx="3" cy="216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61" name="Rectangle 2796"/>
              <p:cNvSpPr>
                <a:spLocks noChangeArrowheads="1"/>
              </p:cNvSpPr>
              <p:nvPr/>
            </p:nvSpPr>
            <p:spPr bwMode="auto">
              <a:xfrm>
                <a:off x="2731" y="1610"/>
                <a:ext cx="3" cy="216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62" name="Rectangle 2797"/>
              <p:cNvSpPr>
                <a:spLocks noChangeArrowheads="1"/>
              </p:cNvSpPr>
              <p:nvPr/>
            </p:nvSpPr>
            <p:spPr bwMode="auto">
              <a:xfrm>
                <a:off x="2734" y="1610"/>
                <a:ext cx="4" cy="216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63" name="Rectangle 2798"/>
              <p:cNvSpPr>
                <a:spLocks noChangeArrowheads="1"/>
              </p:cNvSpPr>
              <p:nvPr/>
            </p:nvSpPr>
            <p:spPr bwMode="auto">
              <a:xfrm>
                <a:off x="2738" y="1610"/>
                <a:ext cx="3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64" name="Rectangle 2799"/>
              <p:cNvSpPr>
                <a:spLocks noChangeArrowheads="1"/>
              </p:cNvSpPr>
              <p:nvPr/>
            </p:nvSpPr>
            <p:spPr bwMode="auto">
              <a:xfrm>
                <a:off x="2741" y="1610"/>
                <a:ext cx="4" cy="216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65" name="Rectangle 2800"/>
              <p:cNvSpPr>
                <a:spLocks noChangeArrowheads="1"/>
              </p:cNvSpPr>
              <p:nvPr/>
            </p:nvSpPr>
            <p:spPr bwMode="auto">
              <a:xfrm>
                <a:off x="2745" y="1610"/>
                <a:ext cx="4" cy="216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766" name="Rectangle 2801"/>
              <p:cNvSpPr>
                <a:spLocks noChangeArrowheads="1"/>
              </p:cNvSpPr>
              <p:nvPr/>
            </p:nvSpPr>
            <p:spPr bwMode="auto">
              <a:xfrm>
                <a:off x="2749" y="1610"/>
                <a:ext cx="3" cy="216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13164" name="Group 2802"/>
            <p:cNvGrpSpPr>
              <a:grpSpLocks/>
            </p:cNvGrpSpPr>
            <p:nvPr/>
          </p:nvGrpSpPr>
          <p:grpSpPr bwMode="auto">
            <a:xfrm>
              <a:off x="2520" y="1585"/>
              <a:ext cx="436" cy="241"/>
              <a:chOff x="2520" y="1585"/>
              <a:chExt cx="436" cy="241"/>
            </a:xfrm>
          </p:grpSpPr>
          <p:sp>
            <p:nvSpPr>
              <p:cNvPr id="13367" name="Rectangle 2803"/>
              <p:cNvSpPr>
                <a:spLocks noChangeArrowheads="1"/>
              </p:cNvSpPr>
              <p:nvPr/>
            </p:nvSpPr>
            <p:spPr bwMode="auto">
              <a:xfrm>
                <a:off x="2752" y="1610"/>
                <a:ext cx="3" cy="216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68" name="Rectangle 2804"/>
              <p:cNvSpPr>
                <a:spLocks noChangeArrowheads="1"/>
              </p:cNvSpPr>
              <p:nvPr/>
            </p:nvSpPr>
            <p:spPr bwMode="auto">
              <a:xfrm>
                <a:off x="2755" y="1610"/>
                <a:ext cx="3" cy="216"/>
              </a:xfrm>
              <a:prstGeom prst="rect">
                <a:avLst/>
              </a:pr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69" name="Rectangle 2805"/>
              <p:cNvSpPr>
                <a:spLocks noChangeArrowheads="1"/>
              </p:cNvSpPr>
              <p:nvPr/>
            </p:nvSpPr>
            <p:spPr bwMode="auto">
              <a:xfrm>
                <a:off x="2758" y="1610"/>
                <a:ext cx="4" cy="216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70" name="Rectangle 2806"/>
              <p:cNvSpPr>
                <a:spLocks noChangeArrowheads="1"/>
              </p:cNvSpPr>
              <p:nvPr/>
            </p:nvSpPr>
            <p:spPr bwMode="auto">
              <a:xfrm>
                <a:off x="2762" y="1610"/>
                <a:ext cx="3" cy="216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71" name="Rectangle 2807"/>
              <p:cNvSpPr>
                <a:spLocks noChangeArrowheads="1"/>
              </p:cNvSpPr>
              <p:nvPr/>
            </p:nvSpPr>
            <p:spPr bwMode="auto">
              <a:xfrm>
                <a:off x="2765" y="1610"/>
                <a:ext cx="3" cy="216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72" name="Rectangle 2808"/>
              <p:cNvSpPr>
                <a:spLocks noChangeArrowheads="1"/>
              </p:cNvSpPr>
              <p:nvPr/>
            </p:nvSpPr>
            <p:spPr bwMode="auto">
              <a:xfrm>
                <a:off x="2768" y="1610"/>
                <a:ext cx="4" cy="216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73" name="Rectangle 2809"/>
              <p:cNvSpPr>
                <a:spLocks noChangeArrowheads="1"/>
              </p:cNvSpPr>
              <p:nvPr/>
            </p:nvSpPr>
            <p:spPr bwMode="auto">
              <a:xfrm>
                <a:off x="2772" y="1610"/>
                <a:ext cx="3" cy="216"/>
              </a:xfrm>
              <a:prstGeom prst="rect">
                <a:avLst/>
              </a:pr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74" name="Rectangle 2810"/>
              <p:cNvSpPr>
                <a:spLocks noChangeArrowheads="1"/>
              </p:cNvSpPr>
              <p:nvPr/>
            </p:nvSpPr>
            <p:spPr bwMode="auto">
              <a:xfrm>
                <a:off x="2775" y="1610"/>
                <a:ext cx="3" cy="216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75" name="Rectangle 2811"/>
              <p:cNvSpPr>
                <a:spLocks noChangeArrowheads="1"/>
              </p:cNvSpPr>
              <p:nvPr/>
            </p:nvSpPr>
            <p:spPr bwMode="auto">
              <a:xfrm>
                <a:off x="2778" y="1610"/>
                <a:ext cx="4" cy="216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76" name="Rectangle 2812"/>
              <p:cNvSpPr>
                <a:spLocks noChangeArrowheads="1"/>
              </p:cNvSpPr>
              <p:nvPr/>
            </p:nvSpPr>
            <p:spPr bwMode="auto">
              <a:xfrm>
                <a:off x="2782" y="1610"/>
                <a:ext cx="3" cy="216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77" name="Rectangle 2813"/>
              <p:cNvSpPr>
                <a:spLocks noChangeArrowheads="1"/>
              </p:cNvSpPr>
              <p:nvPr/>
            </p:nvSpPr>
            <p:spPr bwMode="auto">
              <a:xfrm>
                <a:off x="2785" y="1610"/>
                <a:ext cx="4" cy="216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78" name="Rectangle 2814"/>
              <p:cNvSpPr>
                <a:spLocks noChangeArrowheads="1"/>
              </p:cNvSpPr>
              <p:nvPr/>
            </p:nvSpPr>
            <p:spPr bwMode="auto">
              <a:xfrm>
                <a:off x="2789" y="1610"/>
                <a:ext cx="3" cy="216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79" name="Rectangle 2815"/>
              <p:cNvSpPr>
                <a:spLocks noChangeArrowheads="1"/>
              </p:cNvSpPr>
              <p:nvPr/>
            </p:nvSpPr>
            <p:spPr bwMode="auto">
              <a:xfrm>
                <a:off x="2792" y="1610"/>
                <a:ext cx="3" cy="216"/>
              </a:xfrm>
              <a:prstGeom prst="rect">
                <a:avLst/>
              </a:pr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80" name="Rectangle 2816"/>
              <p:cNvSpPr>
                <a:spLocks noChangeArrowheads="1"/>
              </p:cNvSpPr>
              <p:nvPr/>
            </p:nvSpPr>
            <p:spPr bwMode="auto">
              <a:xfrm>
                <a:off x="2795" y="1610"/>
                <a:ext cx="4" cy="216"/>
              </a:xfrm>
              <a:prstGeom prst="rect">
                <a:avLst/>
              </a:pr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81" name="Rectangle 2817"/>
              <p:cNvSpPr>
                <a:spLocks noChangeArrowheads="1"/>
              </p:cNvSpPr>
              <p:nvPr/>
            </p:nvSpPr>
            <p:spPr bwMode="auto">
              <a:xfrm>
                <a:off x="2799" y="1610"/>
                <a:ext cx="2" cy="216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82" name="Rectangle 2818"/>
              <p:cNvSpPr>
                <a:spLocks noChangeArrowheads="1"/>
              </p:cNvSpPr>
              <p:nvPr/>
            </p:nvSpPr>
            <p:spPr bwMode="auto">
              <a:xfrm>
                <a:off x="2801" y="1610"/>
                <a:ext cx="4" cy="216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83" name="Rectangle 2819"/>
              <p:cNvSpPr>
                <a:spLocks noChangeArrowheads="1"/>
              </p:cNvSpPr>
              <p:nvPr/>
            </p:nvSpPr>
            <p:spPr bwMode="auto">
              <a:xfrm>
                <a:off x="2805" y="1610"/>
                <a:ext cx="3" cy="216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84" name="Rectangle 2820"/>
              <p:cNvSpPr>
                <a:spLocks noChangeArrowheads="1"/>
              </p:cNvSpPr>
              <p:nvPr/>
            </p:nvSpPr>
            <p:spPr bwMode="auto">
              <a:xfrm>
                <a:off x="2808" y="1610"/>
                <a:ext cx="4" cy="216"/>
              </a:xfrm>
              <a:prstGeom prst="rect">
                <a:avLst/>
              </a:pr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85" name="Rectangle 2821"/>
              <p:cNvSpPr>
                <a:spLocks noChangeArrowheads="1"/>
              </p:cNvSpPr>
              <p:nvPr/>
            </p:nvSpPr>
            <p:spPr bwMode="auto">
              <a:xfrm>
                <a:off x="2812" y="1610"/>
                <a:ext cx="4" cy="21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86" name="Rectangle 2822"/>
              <p:cNvSpPr>
                <a:spLocks noChangeArrowheads="1"/>
              </p:cNvSpPr>
              <p:nvPr/>
            </p:nvSpPr>
            <p:spPr bwMode="auto">
              <a:xfrm>
                <a:off x="2816" y="1610"/>
                <a:ext cx="3" cy="216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87" name="Rectangle 2823"/>
              <p:cNvSpPr>
                <a:spLocks noChangeArrowheads="1"/>
              </p:cNvSpPr>
              <p:nvPr/>
            </p:nvSpPr>
            <p:spPr bwMode="auto">
              <a:xfrm>
                <a:off x="2819" y="1610"/>
                <a:ext cx="4" cy="216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88" name="Rectangle 2824"/>
              <p:cNvSpPr>
                <a:spLocks noChangeArrowheads="1"/>
              </p:cNvSpPr>
              <p:nvPr/>
            </p:nvSpPr>
            <p:spPr bwMode="auto">
              <a:xfrm>
                <a:off x="2823" y="1610"/>
                <a:ext cx="2" cy="216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89" name="Rectangle 2825"/>
              <p:cNvSpPr>
                <a:spLocks noChangeArrowheads="1"/>
              </p:cNvSpPr>
              <p:nvPr/>
            </p:nvSpPr>
            <p:spPr bwMode="auto">
              <a:xfrm>
                <a:off x="2825" y="1610"/>
                <a:ext cx="4" cy="216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90" name="Rectangle 2826"/>
              <p:cNvSpPr>
                <a:spLocks noChangeArrowheads="1"/>
              </p:cNvSpPr>
              <p:nvPr/>
            </p:nvSpPr>
            <p:spPr bwMode="auto">
              <a:xfrm>
                <a:off x="2829" y="1610"/>
                <a:ext cx="3" cy="216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91" name="Rectangle 2827"/>
              <p:cNvSpPr>
                <a:spLocks noChangeArrowheads="1"/>
              </p:cNvSpPr>
              <p:nvPr/>
            </p:nvSpPr>
            <p:spPr bwMode="auto">
              <a:xfrm>
                <a:off x="2832" y="1610"/>
                <a:ext cx="4" cy="21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92" name="Rectangle 2828"/>
              <p:cNvSpPr>
                <a:spLocks noChangeArrowheads="1"/>
              </p:cNvSpPr>
              <p:nvPr/>
            </p:nvSpPr>
            <p:spPr bwMode="auto">
              <a:xfrm>
                <a:off x="2836" y="1610"/>
                <a:ext cx="3" cy="216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93" name="Rectangle 2829"/>
              <p:cNvSpPr>
                <a:spLocks noChangeArrowheads="1"/>
              </p:cNvSpPr>
              <p:nvPr/>
            </p:nvSpPr>
            <p:spPr bwMode="auto">
              <a:xfrm>
                <a:off x="2839" y="1610"/>
                <a:ext cx="3" cy="216"/>
              </a:xfrm>
              <a:prstGeom prst="rect">
                <a:avLst/>
              </a:pr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94" name="Rectangle 2830"/>
              <p:cNvSpPr>
                <a:spLocks noChangeArrowheads="1"/>
              </p:cNvSpPr>
              <p:nvPr/>
            </p:nvSpPr>
            <p:spPr bwMode="auto">
              <a:xfrm>
                <a:off x="2842" y="1610"/>
                <a:ext cx="4" cy="216"/>
              </a:xfrm>
              <a:prstGeom prst="rect">
                <a:avLst/>
              </a:pr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95" name="Rectangle 2831"/>
              <p:cNvSpPr>
                <a:spLocks noChangeArrowheads="1"/>
              </p:cNvSpPr>
              <p:nvPr/>
            </p:nvSpPr>
            <p:spPr bwMode="auto">
              <a:xfrm>
                <a:off x="2846" y="1610"/>
                <a:ext cx="4" cy="216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96" name="Rectangle 2832"/>
              <p:cNvSpPr>
                <a:spLocks noChangeArrowheads="1"/>
              </p:cNvSpPr>
              <p:nvPr/>
            </p:nvSpPr>
            <p:spPr bwMode="auto">
              <a:xfrm>
                <a:off x="2850" y="1610"/>
                <a:ext cx="2" cy="216"/>
              </a:xfrm>
              <a:prstGeom prst="rect">
                <a:avLst/>
              </a:pr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97" name="Rectangle 2833"/>
              <p:cNvSpPr>
                <a:spLocks noChangeArrowheads="1"/>
              </p:cNvSpPr>
              <p:nvPr/>
            </p:nvSpPr>
            <p:spPr bwMode="auto">
              <a:xfrm>
                <a:off x="2852" y="1610"/>
                <a:ext cx="4" cy="216"/>
              </a:xfrm>
              <a:prstGeom prst="rect">
                <a:avLst/>
              </a:pr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98" name="Rectangle 2834"/>
              <p:cNvSpPr>
                <a:spLocks noChangeArrowheads="1"/>
              </p:cNvSpPr>
              <p:nvPr/>
            </p:nvSpPr>
            <p:spPr bwMode="auto">
              <a:xfrm>
                <a:off x="2856" y="1610"/>
                <a:ext cx="3" cy="216"/>
              </a:xfrm>
              <a:prstGeom prst="rect">
                <a:avLst/>
              </a:pr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99" name="Rectangle 2835"/>
              <p:cNvSpPr>
                <a:spLocks noChangeArrowheads="1"/>
              </p:cNvSpPr>
              <p:nvPr/>
            </p:nvSpPr>
            <p:spPr bwMode="auto">
              <a:xfrm>
                <a:off x="2859" y="1610"/>
                <a:ext cx="4" cy="216"/>
              </a:xfrm>
              <a:prstGeom prst="rect">
                <a:avLst/>
              </a:pr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00" name="Rectangle 2836"/>
              <p:cNvSpPr>
                <a:spLocks noChangeArrowheads="1"/>
              </p:cNvSpPr>
              <p:nvPr/>
            </p:nvSpPr>
            <p:spPr bwMode="auto">
              <a:xfrm>
                <a:off x="2863" y="1610"/>
                <a:ext cx="3" cy="216"/>
              </a:xfrm>
              <a:prstGeom prst="rect">
                <a:avLst/>
              </a:pr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01" name="Rectangle 2837"/>
              <p:cNvSpPr>
                <a:spLocks noChangeArrowheads="1"/>
              </p:cNvSpPr>
              <p:nvPr/>
            </p:nvSpPr>
            <p:spPr bwMode="auto">
              <a:xfrm>
                <a:off x="2866" y="1610"/>
                <a:ext cx="4" cy="216"/>
              </a:xfrm>
              <a:prstGeom prst="rect">
                <a:avLst/>
              </a:pr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02" name="Rectangle 2838"/>
              <p:cNvSpPr>
                <a:spLocks noChangeArrowheads="1"/>
              </p:cNvSpPr>
              <p:nvPr/>
            </p:nvSpPr>
            <p:spPr bwMode="auto">
              <a:xfrm>
                <a:off x="2870" y="1610"/>
                <a:ext cx="3" cy="216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03" name="Rectangle 2839"/>
              <p:cNvSpPr>
                <a:spLocks noChangeArrowheads="1"/>
              </p:cNvSpPr>
              <p:nvPr/>
            </p:nvSpPr>
            <p:spPr bwMode="auto">
              <a:xfrm>
                <a:off x="2873" y="1610"/>
                <a:ext cx="2" cy="216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04" name="Rectangle 2840"/>
              <p:cNvSpPr>
                <a:spLocks noChangeArrowheads="1"/>
              </p:cNvSpPr>
              <p:nvPr/>
            </p:nvSpPr>
            <p:spPr bwMode="auto">
              <a:xfrm>
                <a:off x="2875" y="1610"/>
                <a:ext cx="4" cy="216"/>
              </a:xfrm>
              <a:prstGeom prst="rect">
                <a:avLst/>
              </a:pr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05" name="Rectangle 2841"/>
              <p:cNvSpPr>
                <a:spLocks noChangeArrowheads="1"/>
              </p:cNvSpPr>
              <p:nvPr/>
            </p:nvSpPr>
            <p:spPr bwMode="auto">
              <a:xfrm>
                <a:off x="2879" y="1610"/>
                <a:ext cx="4" cy="216"/>
              </a:xfrm>
              <a:prstGeom prst="rect">
                <a:avLst/>
              </a:pr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06" name="Rectangle 2842"/>
              <p:cNvSpPr>
                <a:spLocks noChangeArrowheads="1"/>
              </p:cNvSpPr>
              <p:nvPr/>
            </p:nvSpPr>
            <p:spPr bwMode="auto">
              <a:xfrm>
                <a:off x="2883" y="1610"/>
                <a:ext cx="3" cy="216"/>
              </a:xfrm>
              <a:prstGeom prst="rect">
                <a:avLst/>
              </a:pr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07" name="Rectangle 2843"/>
              <p:cNvSpPr>
                <a:spLocks noChangeArrowheads="1"/>
              </p:cNvSpPr>
              <p:nvPr/>
            </p:nvSpPr>
            <p:spPr bwMode="auto">
              <a:xfrm>
                <a:off x="2886" y="1610"/>
                <a:ext cx="4" cy="216"/>
              </a:xfrm>
              <a:prstGeom prst="rect">
                <a:avLst/>
              </a:pr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08" name="Rectangle 2844"/>
              <p:cNvSpPr>
                <a:spLocks noChangeArrowheads="1"/>
              </p:cNvSpPr>
              <p:nvPr/>
            </p:nvSpPr>
            <p:spPr bwMode="auto">
              <a:xfrm>
                <a:off x="2890" y="1610"/>
                <a:ext cx="3" cy="216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09" name="Rectangle 2845"/>
              <p:cNvSpPr>
                <a:spLocks noChangeArrowheads="1"/>
              </p:cNvSpPr>
              <p:nvPr/>
            </p:nvSpPr>
            <p:spPr bwMode="auto">
              <a:xfrm>
                <a:off x="2893" y="1610"/>
                <a:ext cx="4" cy="216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10" name="Rectangle 2846"/>
              <p:cNvSpPr>
                <a:spLocks noChangeArrowheads="1"/>
              </p:cNvSpPr>
              <p:nvPr/>
            </p:nvSpPr>
            <p:spPr bwMode="auto">
              <a:xfrm>
                <a:off x="2897" y="1610"/>
                <a:ext cx="2" cy="216"/>
              </a:xfrm>
              <a:prstGeom prst="rect">
                <a:avLst/>
              </a:pr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11" name="Rectangle 2847"/>
              <p:cNvSpPr>
                <a:spLocks noChangeArrowheads="1"/>
              </p:cNvSpPr>
              <p:nvPr/>
            </p:nvSpPr>
            <p:spPr bwMode="auto">
              <a:xfrm>
                <a:off x="2899" y="1610"/>
                <a:ext cx="4" cy="216"/>
              </a:xfrm>
              <a:prstGeom prst="rect">
                <a:avLst/>
              </a:pr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12" name="Rectangle 2848"/>
              <p:cNvSpPr>
                <a:spLocks noChangeArrowheads="1"/>
              </p:cNvSpPr>
              <p:nvPr/>
            </p:nvSpPr>
            <p:spPr bwMode="auto">
              <a:xfrm>
                <a:off x="2903" y="1610"/>
                <a:ext cx="3" cy="216"/>
              </a:xfrm>
              <a:prstGeom prst="rect">
                <a:avLst/>
              </a:pr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13" name="Rectangle 2849"/>
              <p:cNvSpPr>
                <a:spLocks noChangeArrowheads="1"/>
              </p:cNvSpPr>
              <p:nvPr/>
            </p:nvSpPr>
            <p:spPr bwMode="auto">
              <a:xfrm>
                <a:off x="2906" y="1610"/>
                <a:ext cx="4" cy="216"/>
              </a:xfrm>
              <a:prstGeom prst="rect">
                <a:avLst/>
              </a:pr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14" name="Rectangle 2850"/>
              <p:cNvSpPr>
                <a:spLocks noChangeArrowheads="1"/>
              </p:cNvSpPr>
              <p:nvPr/>
            </p:nvSpPr>
            <p:spPr bwMode="auto">
              <a:xfrm>
                <a:off x="2910" y="1610"/>
                <a:ext cx="3" cy="216"/>
              </a:xfrm>
              <a:prstGeom prst="rect">
                <a:avLst/>
              </a:pr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15" name="Rectangle 2851"/>
              <p:cNvSpPr>
                <a:spLocks noChangeArrowheads="1"/>
              </p:cNvSpPr>
              <p:nvPr/>
            </p:nvSpPr>
            <p:spPr bwMode="auto">
              <a:xfrm>
                <a:off x="2913" y="1610"/>
                <a:ext cx="4" cy="216"/>
              </a:xfrm>
              <a:prstGeom prst="rect">
                <a:avLst/>
              </a:pr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16" name="Rectangle 2852"/>
              <p:cNvSpPr>
                <a:spLocks noChangeArrowheads="1"/>
              </p:cNvSpPr>
              <p:nvPr/>
            </p:nvSpPr>
            <p:spPr bwMode="auto">
              <a:xfrm>
                <a:off x="2917" y="1610"/>
                <a:ext cx="3" cy="216"/>
              </a:xfrm>
              <a:prstGeom prst="rect">
                <a:avLst/>
              </a:pr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17" name="Rectangle 2853"/>
              <p:cNvSpPr>
                <a:spLocks noChangeArrowheads="1"/>
              </p:cNvSpPr>
              <p:nvPr/>
            </p:nvSpPr>
            <p:spPr bwMode="auto">
              <a:xfrm>
                <a:off x="2920" y="1610"/>
                <a:ext cx="3" cy="216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18" name="Rectangle 2854"/>
              <p:cNvSpPr>
                <a:spLocks noChangeArrowheads="1"/>
              </p:cNvSpPr>
              <p:nvPr/>
            </p:nvSpPr>
            <p:spPr bwMode="auto">
              <a:xfrm>
                <a:off x="2923" y="1610"/>
                <a:ext cx="3" cy="216"/>
              </a:xfrm>
              <a:prstGeom prst="rect">
                <a:avLst/>
              </a:pr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19" name="Rectangle 2855"/>
              <p:cNvSpPr>
                <a:spLocks noChangeArrowheads="1"/>
              </p:cNvSpPr>
              <p:nvPr/>
            </p:nvSpPr>
            <p:spPr bwMode="auto">
              <a:xfrm>
                <a:off x="2926" y="1610"/>
                <a:ext cx="4" cy="216"/>
              </a:xfrm>
              <a:prstGeom prst="rect">
                <a:avLst/>
              </a:pr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20" name="Rectangle 2856"/>
              <p:cNvSpPr>
                <a:spLocks noChangeArrowheads="1"/>
              </p:cNvSpPr>
              <p:nvPr/>
            </p:nvSpPr>
            <p:spPr bwMode="auto">
              <a:xfrm>
                <a:off x="2930" y="1610"/>
                <a:ext cx="3" cy="216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21" name="Rectangle 2857"/>
              <p:cNvSpPr>
                <a:spLocks noChangeArrowheads="1"/>
              </p:cNvSpPr>
              <p:nvPr/>
            </p:nvSpPr>
            <p:spPr bwMode="auto">
              <a:xfrm>
                <a:off x="2933" y="1610"/>
                <a:ext cx="4" cy="216"/>
              </a:xfrm>
              <a:prstGeom prst="rect">
                <a:avLst/>
              </a:pr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22" name="Rectangle 2858"/>
              <p:cNvSpPr>
                <a:spLocks noChangeArrowheads="1"/>
              </p:cNvSpPr>
              <p:nvPr/>
            </p:nvSpPr>
            <p:spPr bwMode="auto">
              <a:xfrm>
                <a:off x="2937" y="1610"/>
                <a:ext cx="4" cy="216"/>
              </a:xfrm>
              <a:prstGeom prst="rect">
                <a:avLst/>
              </a:pr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23" name="Rectangle 2859"/>
              <p:cNvSpPr>
                <a:spLocks noChangeArrowheads="1"/>
              </p:cNvSpPr>
              <p:nvPr/>
            </p:nvSpPr>
            <p:spPr bwMode="auto">
              <a:xfrm>
                <a:off x="2941" y="1610"/>
                <a:ext cx="3" cy="216"/>
              </a:xfrm>
              <a:prstGeom prst="rect">
                <a:avLst/>
              </a:prstGeom>
              <a:solidFill>
                <a:srgbClr val="888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24" name="Rectangle 2860"/>
              <p:cNvSpPr>
                <a:spLocks noChangeArrowheads="1"/>
              </p:cNvSpPr>
              <p:nvPr/>
            </p:nvSpPr>
            <p:spPr bwMode="auto">
              <a:xfrm>
                <a:off x="2944" y="1610"/>
                <a:ext cx="2" cy="216"/>
              </a:xfrm>
              <a:prstGeom prst="rect">
                <a:avLst/>
              </a:pr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25" name="Rectangle 2861"/>
              <p:cNvSpPr>
                <a:spLocks noChangeArrowheads="1"/>
              </p:cNvSpPr>
              <p:nvPr/>
            </p:nvSpPr>
            <p:spPr bwMode="auto">
              <a:xfrm>
                <a:off x="2946" y="1610"/>
                <a:ext cx="4" cy="216"/>
              </a:xfrm>
              <a:prstGeom prst="rect">
                <a:avLst/>
              </a:pr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26" name="Rectangle 2862"/>
              <p:cNvSpPr>
                <a:spLocks noChangeArrowheads="1"/>
              </p:cNvSpPr>
              <p:nvPr/>
            </p:nvSpPr>
            <p:spPr bwMode="auto">
              <a:xfrm>
                <a:off x="2950" y="1610"/>
                <a:ext cx="3" cy="216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27" name="Freeform 2863"/>
              <p:cNvSpPr>
                <a:spLocks/>
              </p:cNvSpPr>
              <p:nvPr/>
            </p:nvSpPr>
            <p:spPr bwMode="auto">
              <a:xfrm>
                <a:off x="2522" y="1608"/>
                <a:ext cx="434" cy="2"/>
              </a:xfrm>
              <a:custGeom>
                <a:avLst/>
                <a:gdLst>
                  <a:gd name="T0" fmla="*/ 109 w 868"/>
                  <a:gd name="T1" fmla="*/ 1 h 4"/>
                  <a:gd name="T2" fmla="*/ 108 w 868"/>
                  <a:gd name="T3" fmla="*/ 0 h 4"/>
                  <a:gd name="T4" fmla="*/ 0 w 868"/>
                  <a:gd name="T5" fmla="*/ 0 h 4"/>
                  <a:gd name="T6" fmla="*/ 0 w 868"/>
                  <a:gd name="T7" fmla="*/ 1 h 4"/>
                  <a:gd name="T8" fmla="*/ 108 w 868"/>
                  <a:gd name="T9" fmla="*/ 1 h 4"/>
                  <a:gd name="T10" fmla="*/ 108 w 868"/>
                  <a:gd name="T11" fmla="*/ 1 h 4"/>
                  <a:gd name="T12" fmla="*/ 109 w 868"/>
                  <a:gd name="T13" fmla="*/ 1 h 4"/>
                  <a:gd name="T14" fmla="*/ 109 w 868"/>
                  <a:gd name="T15" fmla="*/ 0 h 4"/>
                  <a:gd name="T16" fmla="*/ 108 w 868"/>
                  <a:gd name="T17" fmla="*/ 0 h 4"/>
                  <a:gd name="T18" fmla="*/ 109 w 868"/>
                  <a:gd name="T19" fmla="*/ 1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68" h="4">
                    <a:moveTo>
                      <a:pt x="868" y="2"/>
                    </a:moveTo>
                    <a:lnTo>
                      <a:pt x="86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862" y="4"/>
                    </a:lnTo>
                    <a:lnTo>
                      <a:pt x="859" y="2"/>
                    </a:lnTo>
                    <a:lnTo>
                      <a:pt x="868" y="2"/>
                    </a:lnTo>
                    <a:lnTo>
                      <a:pt x="868" y="0"/>
                    </a:lnTo>
                    <a:lnTo>
                      <a:pt x="862" y="0"/>
                    </a:lnTo>
                    <a:lnTo>
                      <a:pt x="86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28" name="Freeform 2864"/>
              <p:cNvSpPr>
                <a:spLocks/>
              </p:cNvSpPr>
              <p:nvPr/>
            </p:nvSpPr>
            <p:spPr bwMode="auto">
              <a:xfrm>
                <a:off x="2951" y="1610"/>
                <a:ext cx="5" cy="216"/>
              </a:xfrm>
              <a:custGeom>
                <a:avLst/>
                <a:gdLst>
                  <a:gd name="T0" fmla="*/ 1 w 9"/>
                  <a:gd name="T1" fmla="*/ 54 h 432"/>
                  <a:gd name="T2" fmla="*/ 2 w 9"/>
                  <a:gd name="T3" fmla="*/ 54 h 432"/>
                  <a:gd name="T4" fmla="*/ 2 w 9"/>
                  <a:gd name="T5" fmla="*/ 0 h 432"/>
                  <a:gd name="T6" fmla="*/ 0 w 9"/>
                  <a:gd name="T7" fmla="*/ 0 h 432"/>
                  <a:gd name="T8" fmla="*/ 0 w 9"/>
                  <a:gd name="T9" fmla="*/ 54 h 432"/>
                  <a:gd name="T10" fmla="*/ 1 w 9"/>
                  <a:gd name="T11" fmla="*/ 54 h 432"/>
                  <a:gd name="T12" fmla="*/ 1 w 9"/>
                  <a:gd name="T13" fmla="*/ 54 h 432"/>
                  <a:gd name="T14" fmla="*/ 2 w 9"/>
                  <a:gd name="T15" fmla="*/ 54 h 432"/>
                  <a:gd name="T16" fmla="*/ 2 w 9"/>
                  <a:gd name="T17" fmla="*/ 54 h 432"/>
                  <a:gd name="T18" fmla="*/ 1 w 9"/>
                  <a:gd name="T19" fmla="*/ 54 h 4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" h="432">
                    <a:moveTo>
                      <a:pt x="3" y="432"/>
                    </a:moveTo>
                    <a:lnTo>
                      <a:pt x="9" y="43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430"/>
                    </a:lnTo>
                    <a:lnTo>
                      <a:pt x="3" y="428"/>
                    </a:lnTo>
                    <a:lnTo>
                      <a:pt x="3" y="432"/>
                    </a:lnTo>
                    <a:lnTo>
                      <a:pt x="9" y="432"/>
                    </a:lnTo>
                    <a:lnTo>
                      <a:pt x="9" y="430"/>
                    </a:lnTo>
                    <a:lnTo>
                      <a:pt x="3" y="4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29" name="Freeform 2865"/>
              <p:cNvSpPr>
                <a:spLocks/>
              </p:cNvSpPr>
              <p:nvPr/>
            </p:nvSpPr>
            <p:spPr bwMode="auto">
              <a:xfrm>
                <a:off x="2520" y="1824"/>
                <a:ext cx="433" cy="2"/>
              </a:xfrm>
              <a:custGeom>
                <a:avLst/>
                <a:gdLst>
                  <a:gd name="T0" fmla="*/ 0 w 866"/>
                  <a:gd name="T1" fmla="*/ 1 h 4"/>
                  <a:gd name="T2" fmla="*/ 1 w 866"/>
                  <a:gd name="T3" fmla="*/ 1 h 4"/>
                  <a:gd name="T4" fmla="*/ 109 w 866"/>
                  <a:gd name="T5" fmla="*/ 1 h 4"/>
                  <a:gd name="T6" fmla="*/ 109 w 866"/>
                  <a:gd name="T7" fmla="*/ 0 h 4"/>
                  <a:gd name="T8" fmla="*/ 1 w 866"/>
                  <a:gd name="T9" fmla="*/ 0 h 4"/>
                  <a:gd name="T10" fmla="*/ 2 w 866"/>
                  <a:gd name="T11" fmla="*/ 1 h 4"/>
                  <a:gd name="T12" fmla="*/ 0 w 866"/>
                  <a:gd name="T13" fmla="*/ 1 h 4"/>
                  <a:gd name="T14" fmla="*/ 0 w 866"/>
                  <a:gd name="T15" fmla="*/ 1 h 4"/>
                  <a:gd name="T16" fmla="*/ 1 w 866"/>
                  <a:gd name="T17" fmla="*/ 1 h 4"/>
                  <a:gd name="T18" fmla="*/ 0 w 866"/>
                  <a:gd name="T19" fmla="*/ 1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66" h="4">
                    <a:moveTo>
                      <a:pt x="0" y="2"/>
                    </a:moveTo>
                    <a:lnTo>
                      <a:pt x="4" y="4"/>
                    </a:lnTo>
                    <a:lnTo>
                      <a:pt x="866" y="4"/>
                    </a:lnTo>
                    <a:lnTo>
                      <a:pt x="866" y="0"/>
                    </a:lnTo>
                    <a:lnTo>
                      <a:pt x="4" y="0"/>
                    </a:lnTo>
                    <a:lnTo>
                      <a:pt x="1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30" name="Freeform 2866"/>
              <p:cNvSpPr>
                <a:spLocks/>
              </p:cNvSpPr>
              <p:nvPr/>
            </p:nvSpPr>
            <p:spPr bwMode="auto">
              <a:xfrm>
                <a:off x="2520" y="1608"/>
                <a:ext cx="5" cy="218"/>
              </a:xfrm>
              <a:custGeom>
                <a:avLst/>
                <a:gdLst>
                  <a:gd name="T0" fmla="*/ 1 w 10"/>
                  <a:gd name="T1" fmla="*/ 0 h 436"/>
                  <a:gd name="T2" fmla="*/ 0 w 10"/>
                  <a:gd name="T3" fmla="*/ 1 h 436"/>
                  <a:gd name="T4" fmla="*/ 0 w 10"/>
                  <a:gd name="T5" fmla="*/ 55 h 436"/>
                  <a:gd name="T6" fmla="*/ 2 w 10"/>
                  <a:gd name="T7" fmla="*/ 55 h 436"/>
                  <a:gd name="T8" fmla="*/ 2 w 10"/>
                  <a:gd name="T9" fmla="*/ 1 h 436"/>
                  <a:gd name="T10" fmla="*/ 1 w 10"/>
                  <a:gd name="T11" fmla="*/ 1 h 436"/>
                  <a:gd name="T12" fmla="*/ 1 w 10"/>
                  <a:gd name="T13" fmla="*/ 0 h 436"/>
                  <a:gd name="T14" fmla="*/ 0 w 10"/>
                  <a:gd name="T15" fmla="*/ 0 h 436"/>
                  <a:gd name="T16" fmla="*/ 0 w 10"/>
                  <a:gd name="T17" fmla="*/ 1 h 436"/>
                  <a:gd name="T18" fmla="*/ 1 w 10"/>
                  <a:gd name="T19" fmla="*/ 0 h 4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" h="436">
                    <a:moveTo>
                      <a:pt x="4" y="0"/>
                    </a:moveTo>
                    <a:lnTo>
                      <a:pt x="0" y="4"/>
                    </a:lnTo>
                    <a:lnTo>
                      <a:pt x="0" y="436"/>
                    </a:lnTo>
                    <a:lnTo>
                      <a:pt x="10" y="436"/>
                    </a:lnTo>
                    <a:lnTo>
                      <a:pt x="10" y="4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31" name="Freeform 2867"/>
              <p:cNvSpPr>
                <a:spLocks/>
              </p:cNvSpPr>
              <p:nvPr/>
            </p:nvSpPr>
            <p:spPr bwMode="auto">
              <a:xfrm>
                <a:off x="2738" y="1608"/>
                <a:ext cx="215" cy="3"/>
              </a:xfrm>
              <a:custGeom>
                <a:avLst/>
                <a:gdLst>
                  <a:gd name="T0" fmla="*/ 54 w 430"/>
                  <a:gd name="T1" fmla="*/ 1 h 6"/>
                  <a:gd name="T2" fmla="*/ 54 w 430"/>
                  <a:gd name="T3" fmla="*/ 1 h 6"/>
                  <a:gd name="T4" fmla="*/ 54 w 430"/>
                  <a:gd name="T5" fmla="*/ 1 h 6"/>
                  <a:gd name="T6" fmla="*/ 54 w 430"/>
                  <a:gd name="T7" fmla="*/ 1 h 6"/>
                  <a:gd name="T8" fmla="*/ 54 w 430"/>
                  <a:gd name="T9" fmla="*/ 1 h 6"/>
                  <a:gd name="T10" fmla="*/ 54 w 430"/>
                  <a:gd name="T11" fmla="*/ 1 h 6"/>
                  <a:gd name="T12" fmla="*/ 54 w 430"/>
                  <a:gd name="T13" fmla="*/ 1 h 6"/>
                  <a:gd name="T14" fmla="*/ 54 w 430"/>
                  <a:gd name="T15" fmla="*/ 1 h 6"/>
                  <a:gd name="T16" fmla="*/ 54 w 430"/>
                  <a:gd name="T17" fmla="*/ 0 h 6"/>
                  <a:gd name="T18" fmla="*/ 0 w 430"/>
                  <a:gd name="T19" fmla="*/ 1 h 6"/>
                  <a:gd name="T20" fmla="*/ 54 w 430"/>
                  <a:gd name="T21" fmla="*/ 1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0" h="6">
                    <a:moveTo>
                      <a:pt x="430" y="6"/>
                    </a:moveTo>
                    <a:lnTo>
                      <a:pt x="430" y="6"/>
                    </a:lnTo>
                    <a:lnTo>
                      <a:pt x="430" y="4"/>
                    </a:lnTo>
                    <a:lnTo>
                      <a:pt x="430" y="2"/>
                    </a:lnTo>
                    <a:lnTo>
                      <a:pt x="430" y="0"/>
                    </a:lnTo>
                    <a:lnTo>
                      <a:pt x="0" y="4"/>
                    </a:lnTo>
                    <a:lnTo>
                      <a:pt x="430" y="6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32" name="Freeform 2868"/>
              <p:cNvSpPr>
                <a:spLocks/>
              </p:cNvSpPr>
              <p:nvPr/>
            </p:nvSpPr>
            <p:spPr bwMode="auto">
              <a:xfrm>
                <a:off x="2738" y="1606"/>
                <a:ext cx="215" cy="4"/>
              </a:xfrm>
              <a:custGeom>
                <a:avLst/>
                <a:gdLst>
                  <a:gd name="T0" fmla="*/ 54 w 430"/>
                  <a:gd name="T1" fmla="*/ 1 h 8"/>
                  <a:gd name="T2" fmla="*/ 54 w 430"/>
                  <a:gd name="T3" fmla="*/ 1 h 8"/>
                  <a:gd name="T4" fmla="*/ 54 w 430"/>
                  <a:gd name="T5" fmla="*/ 1 h 8"/>
                  <a:gd name="T6" fmla="*/ 54 w 430"/>
                  <a:gd name="T7" fmla="*/ 1 h 8"/>
                  <a:gd name="T8" fmla="*/ 54 w 430"/>
                  <a:gd name="T9" fmla="*/ 1 h 8"/>
                  <a:gd name="T10" fmla="*/ 54 w 430"/>
                  <a:gd name="T11" fmla="*/ 1 h 8"/>
                  <a:gd name="T12" fmla="*/ 54 w 430"/>
                  <a:gd name="T13" fmla="*/ 0 h 8"/>
                  <a:gd name="T14" fmla="*/ 54 w 430"/>
                  <a:gd name="T15" fmla="*/ 0 h 8"/>
                  <a:gd name="T16" fmla="*/ 54 w 430"/>
                  <a:gd name="T17" fmla="*/ 0 h 8"/>
                  <a:gd name="T18" fmla="*/ 0 w 430"/>
                  <a:gd name="T19" fmla="*/ 1 h 8"/>
                  <a:gd name="T20" fmla="*/ 54 w 430"/>
                  <a:gd name="T21" fmla="*/ 1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0" h="8">
                    <a:moveTo>
                      <a:pt x="430" y="4"/>
                    </a:moveTo>
                    <a:lnTo>
                      <a:pt x="430" y="4"/>
                    </a:lnTo>
                    <a:lnTo>
                      <a:pt x="430" y="2"/>
                    </a:lnTo>
                    <a:lnTo>
                      <a:pt x="428" y="2"/>
                    </a:lnTo>
                    <a:lnTo>
                      <a:pt x="428" y="0"/>
                    </a:lnTo>
                    <a:lnTo>
                      <a:pt x="427" y="0"/>
                    </a:lnTo>
                    <a:lnTo>
                      <a:pt x="0" y="8"/>
                    </a:lnTo>
                    <a:lnTo>
                      <a:pt x="430" y="4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33" name="Freeform 2869"/>
              <p:cNvSpPr>
                <a:spLocks/>
              </p:cNvSpPr>
              <p:nvPr/>
            </p:nvSpPr>
            <p:spPr bwMode="auto">
              <a:xfrm>
                <a:off x="2738" y="1604"/>
                <a:ext cx="213" cy="6"/>
              </a:xfrm>
              <a:custGeom>
                <a:avLst/>
                <a:gdLst>
                  <a:gd name="T0" fmla="*/ 53 w 427"/>
                  <a:gd name="T1" fmla="*/ 1 h 12"/>
                  <a:gd name="T2" fmla="*/ 53 w 427"/>
                  <a:gd name="T3" fmla="*/ 1 h 12"/>
                  <a:gd name="T4" fmla="*/ 53 w 427"/>
                  <a:gd name="T5" fmla="*/ 1 h 12"/>
                  <a:gd name="T6" fmla="*/ 52 w 427"/>
                  <a:gd name="T7" fmla="*/ 1 h 12"/>
                  <a:gd name="T8" fmla="*/ 52 w 427"/>
                  <a:gd name="T9" fmla="*/ 1 h 12"/>
                  <a:gd name="T10" fmla="*/ 52 w 427"/>
                  <a:gd name="T11" fmla="*/ 1 h 12"/>
                  <a:gd name="T12" fmla="*/ 52 w 427"/>
                  <a:gd name="T13" fmla="*/ 0 h 12"/>
                  <a:gd name="T14" fmla="*/ 52 w 427"/>
                  <a:gd name="T15" fmla="*/ 0 h 12"/>
                  <a:gd name="T16" fmla="*/ 52 w 427"/>
                  <a:gd name="T17" fmla="*/ 0 h 12"/>
                  <a:gd name="T18" fmla="*/ 0 w 427"/>
                  <a:gd name="T19" fmla="*/ 2 h 12"/>
                  <a:gd name="T20" fmla="*/ 53 w 427"/>
                  <a:gd name="T21" fmla="*/ 1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27" h="12">
                    <a:moveTo>
                      <a:pt x="427" y="4"/>
                    </a:moveTo>
                    <a:lnTo>
                      <a:pt x="425" y="4"/>
                    </a:lnTo>
                    <a:lnTo>
                      <a:pt x="423" y="2"/>
                    </a:lnTo>
                    <a:lnTo>
                      <a:pt x="421" y="2"/>
                    </a:lnTo>
                    <a:lnTo>
                      <a:pt x="421" y="0"/>
                    </a:lnTo>
                    <a:lnTo>
                      <a:pt x="419" y="0"/>
                    </a:lnTo>
                    <a:lnTo>
                      <a:pt x="0" y="12"/>
                    </a:lnTo>
                    <a:lnTo>
                      <a:pt x="427" y="4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34" name="Freeform 2870"/>
              <p:cNvSpPr>
                <a:spLocks/>
              </p:cNvSpPr>
              <p:nvPr/>
            </p:nvSpPr>
            <p:spPr bwMode="auto">
              <a:xfrm>
                <a:off x="2738" y="1601"/>
                <a:ext cx="209" cy="9"/>
              </a:xfrm>
              <a:custGeom>
                <a:avLst/>
                <a:gdLst>
                  <a:gd name="T0" fmla="*/ 52 w 419"/>
                  <a:gd name="T1" fmla="*/ 1 h 17"/>
                  <a:gd name="T2" fmla="*/ 52 w 419"/>
                  <a:gd name="T3" fmla="*/ 1 h 17"/>
                  <a:gd name="T4" fmla="*/ 52 w 419"/>
                  <a:gd name="T5" fmla="*/ 1 h 17"/>
                  <a:gd name="T6" fmla="*/ 51 w 419"/>
                  <a:gd name="T7" fmla="*/ 1 h 17"/>
                  <a:gd name="T8" fmla="*/ 51 w 419"/>
                  <a:gd name="T9" fmla="*/ 1 h 17"/>
                  <a:gd name="T10" fmla="*/ 51 w 419"/>
                  <a:gd name="T11" fmla="*/ 1 h 17"/>
                  <a:gd name="T12" fmla="*/ 51 w 419"/>
                  <a:gd name="T13" fmla="*/ 1 h 17"/>
                  <a:gd name="T14" fmla="*/ 51 w 419"/>
                  <a:gd name="T15" fmla="*/ 1 h 17"/>
                  <a:gd name="T16" fmla="*/ 50 w 419"/>
                  <a:gd name="T17" fmla="*/ 0 h 17"/>
                  <a:gd name="T18" fmla="*/ 0 w 419"/>
                  <a:gd name="T19" fmla="*/ 3 h 17"/>
                  <a:gd name="T20" fmla="*/ 52 w 419"/>
                  <a:gd name="T21" fmla="*/ 1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9" h="17">
                    <a:moveTo>
                      <a:pt x="419" y="5"/>
                    </a:moveTo>
                    <a:lnTo>
                      <a:pt x="417" y="3"/>
                    </a:lnTo>
                    <a:lnTo>
                      <a:pt x="415" y="3"/>
                    </a:lnTo>
                    <a:lnTo>
                      <a:pt x="413" y="1"/>
                    </a:lnTo>
                    <a:lnTo>
                      <a:pt x="411" y="1"/>
                    </a:lnTo>
                    <a:lnTo>
                      <a:pt x="409" y="1"/>
                    </a:lnTo>
                    <a:lnTo>
                      <a:pt x="407" y="0"/>
                    </a:lnTo>
                    <a:lnTo>
                      <a:pt x="0" y="17"/>
                    </a:lnTo>
                    <a:lnTo>
                      <a:pt x="419" y="5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35" name="Freeform 2871"/>
              <p:cNvSpPr>
                <a:spLocks/>
              </p:cNvSpPr>
              <p:nvPr/>
            </p:nvSpPr>
            <p:spPr bwMode="auto">
              <a:xfrm>
                <a:off x="2738" y="1599"/>
                <a:ext cx="204" cy="11"/>
              </a:xfrm>
              <a:custGeom>
                <a:avLst/>
                <a:gdLst>
                  <a:gd name="T0" fmla="*/ 51 w 407"/>
                  <a:gd name="T1" fmla="*/ 1 h 21"/>
                  <a:gd name="T2" fmla="*/ 51 w 407"/>
                  <a:gd name="T3" fmla="*/ 1 h 21"/>
                  <a:gd name="T4" fmla="*/ 51 w 407"/>
                  <a:gd name="T5" fmla="*/ 1 h 21"/>
                  <a:gd name="T6" fmla="*/ 51 w 407"/>
                  <a:gd name="T7" fmla="*/ 1 h 21"/>
                  <a:gd name="T8" fmla="*/ 50 w 407"/>
                  <a:gd name="T9" fmla="*/ 1 h 21"/>
                  <a:gd name="T10" fmla="*/ 50 w 407"/>
                  <a:gd name="T11" fmla="*/ 1 h 21"/>
                  <a:gd name="T12" fmla="*/ 50 w 407"/>
                  <a:gd name="T13" fmla="*/ 1 h 21"/>
                  <a:gd name="T14" fmla="*/ 50 w 407"/>
                  <a:gd name="T15" fmla="*/ 1 h 21"/>
                  <a:gd name="T16" fmla="*/ 50 w 407"/>
                  <a:gd name="T17" fmla="*/ 0 h 21"/>
                  <a:gd name="T18" fmla="*/ 0 w 407"/>
                  <a:gd name="T19" fmla="*/ 3 h 21"/>
                  <a:gd name="T20" fmla="*/ 51 w 407"/>
                  <a:gd name="T21" fmla="*/ 1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07" h="21">
                    <a:moveTo>
                      <a:pt x="407" y="4"/>
                    </a:moveTo>
                    <a:lnTo>
                      <a:pt x="405" y="4"/>
                    </a:lnTo>
                    <a:lnTo>
                      <a:pt x="404" y="4"/>
                    </a:lnTo>
                    <a:lnTo>
                      <a:pt x="402" y="2"/>
                    </a:lnTo>
                    <a:lnTo>
                      <a:pt x="400" y="2"/>
                    </a:lnTo>
                    <a:lnTo>
                      <a:pt x="398" y="2"/>
                    </a:lnTo>
                    <a:lnTo>
                      <a:pt x="396" y="2"/>
                    </a:lnTo>
                    <a:lnTo>
                      <a:pt x="394" y="2"/>
                    </a:lnTo>
                    <a:lnTo>
                      <a:pt x="394" y="0"/>
                    </a:lnTo>
                    <a:lnTo>
                      <a:pt x="0" y="21"/>
                    </a:lnTo>
                    <a:lnTo>
                      <a:pt x="407" y="4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36" name="Freeform 2872"/>
              <p:cNvSpPr>
                <a:spLocks/>
              </p:cNvSpPr>
              <p:nvPr/>
            </p:nvSpPr>
            <p:spPr bwMode="auto">
              <a:xfrm>
                <a:off x="2738" y="1598"/>
                <a:ext cx="197" cy="12"/>
              </a:xfrm>
              <a:custGeom>
                <a:avLst/>
                <a:gdLst>
                  <a:gd name="T0" fmla="*/ 50 w 394"/>
                  <a:gd name="T1" fmla="*/ 1 h 23"/>
                  <a:gd name="T2" fmla="*/ 49 w 394"/>
                  <a:gd name="T3" fmla="*/ 1 h 23"/>
                  <a:gd name="T4" fmla="*/ 49 w 394"/>
                  <a:gd name="T5" fmla="*/ 1 h 23"/>
                  <a:gd name="T6" fmla="*/ 49 w 394"/>
                  <a:gd name="T7" fmla="*/ 1 h 23"/>
                  <a:gd name="T8" fmla="*/ 49 w 394"/>
                  <a:gd name="T9" fmla="*/ 0 h 23"/>
                  <a:gd name="T10" fmla="*/ 48 w 394"/>
                  <a:gd name="T11" fmla="*/ 0 h 23"/>
                  <a:gd name="T12" fmla="*/ 48 w 394"/>
                  <a:gd name="T13" fmla="*/ 0 h 23"/>
                  <a:gd name="T14" fmla="*/ 48 w 394"/>
                  <a:gd name="T15" fmla="*/ 0 h 23"/>
                  <a:gd name="T16" fmla="*/ 48 w 394"/>
                  <a:gd name="T17" fmla="*/ 0 h 23"/>
                  <a:gd name="T18" fmla="*/ 0 w 394"/>
                  <a:gd name="T19" fmla="*/ 3 h 23"/>
                  <a:gd name="T20" fmla="*/ 50 w 394"/>
                  <a:gd name="T21" fmla="*/ 1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4" h="23">
                    <a:moveTo>
                      <a:pt x="394" y="2"/>
                    </a:moveTo>
                    <a:lnTo>
                      <a:pt x="392" y="2"/>
                    </a:lnTo>
                    <a:lnTo>
                      <a:pt x="390" y="2"/>
                    </a:lnTo>
                    <a:lnTo>
                      <a:pt x="388" y="2"/>
                    </a:lnTo>
                    <a:lnTo>
                      <a:pt x="386" y="0"/>
                    </a:lnTo>
                    <a:lnTo>
                      <a:pt x="384" y="0"/>
                    </a:lnTo>
                    <a:lnTo>
                      <a:pt x="382" y="0"/>
                    </a:lnTo>
                    <a:lnTo>
                      <a:pt x="380" y="0"/>
                    </a:lnTo>
                    <a:lnTo>
                      <a:pt x="379" y="0"/>
                    </a:lnTo>
                    <a:lnTo>
                      <a:pt x="0" y="23"/>
                    </a:lnTo>
                    <a:lnTo>
                      <a:pt x="394" y="2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37" name="Freeform 2873"/>
              <p:cNvSpPr>
                <a:spLocks/>
              </p:cNvSpPr>
              <p:nvPr/>
            </p:nvSpPr>
            <p:spPr bwMode="auto">
              <a:xfrm>
                <a:off x="2738" y="1596"/>
                <a:ext cx="189" cy="14"/>
              </a:xfrm>
              <a:custGeom>
                <a:avLst/>
                <a:gdLst>
                  <a:gd name="T0" fmla="*/ 47 w 379"/>
                  <a:gd name="T1" fmla="*/ 1 h 27"/>
                  <a:gd name="T2" fmla="*/ 47 w 379"/>
                  <a:gd name="T3" fmla="*/ 1 h 27"/>
                  <a:gd name="T4" fmla="*/ 46 w 379"/>
                  <a:gd name="T5" fmla="*/ 1 h 27"/>
                  <a:gd name="T6" fmla="*/ 46 w 379"/>
                  <a:gd name="T7" fmla="*/ 1 h 27"/>
                  <a:gd name="T8" fmla="*/ 46 w 379"/>
                  <a:gd name="T9" fmla="*/ 1 h 27"/>
                  <a:gd name="T10" fmla="*/ 46 w 379"/>
                  <a:gd name="T11" fmla="*/ 1 h 27"/>
                  <a:gd name="T12" fmla="*/ 45 w 379"/>
                  <a:gd name="T13" fmla="*/ 0 h 27"/>
                  <a:gd name="T14" fmla="*/ 45 w 379"/>
                  <a:gd name="T15" fmla="*/ 0 h 27"/>
                  <a:gd name="T16" fmla="*/ 45 w 379"/>
                  <a:gd name="T17" fmla="*/ 0 h 27"/>
                  <a:gd name="T18" fmla="*/ 0 w 379"/>
                  <a:gd name="T19" fmla="*/ 4 h 27"/>
                  <a:gd name="T20" fmla="*/ 47 w 379"/>
                  <a:gd name="T21" fmla="*/ 1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9" h="27">
                    <a:moveTo>
                      <a:pt x="379" y="4"/>
                    </a:moveTo>
                    <a:lnTo>
                      <a:pt x="377" y="2"/>
                    </a:lnTo>
                    <a:lnTo>
                      <a:pt x="375" y="2"/>
                    </a:lnTo>
                    <a:lnTo>
                      <a:pt x="373" y="2"/>
                    </a:lnTo>
                    <a:lnTo>
                      <a:pt x="371" y="2"/>
                    </a:lnTo>
                    <a:lnTo>
                      <a:pt x="369" y="2"/>
                    </a:lnTo>
                    <a:lnTo>
                      <a:pt x="365" y="0"/>
                    </a:lnTo>
                    <a:lnTo>
                      <a:pt x="363" y="0"/>
                    </a:lnTo>
                    <a:lnTo>
                      <a:pt x="361" y="0"/>
                    </a:lnTo>
                    <a:lnTo>
                      <a:pt x="0" y="27"/>
                    </a:lnTo>
                    <a:lnTo>
                      <a:pt x="379" y="4"/>
                    </a:ln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38" name="Freeform 2874"/>
              <p:cNvSpPr>
                <a:spLocks/>
              </p:cNvSpPr>
              <p:nvPr/>
            </p:nvSpPr>
            <p:spPr bwMode="auto">
              <a:xfrm>
                <a:off x="2738" y="1595"/>
                <a:ext cx="181" cy="15"/>
              </a:xfrm>
              <a:custGeom>
                <a:avLst/>
                <a:gdLst>
                  <a:gd name="T0" fmla="*/ 46 w 361"/>
                  <a:gd name="T1" fmla="*/ 0 h 31"/>
                  <a:gd name="T2" fmla="*/ 45 w 361"/>
                  <a:gd name="T3" fmla="*/ 0 h 31"/>
                  <a:gd name="T4" fmla="*/ 45 w 361"/>
                  <a:gd name="T5" fmla="*/ 0 h 31"/>
                  <a:gd name="T6" fmla="*/ 45 w 361"/>
                  <a:gd name="T7" fmla="*/ 0 h 31"/>
                  <a:gd name="T8" fmla="*/ 45 w 361"/>
                  <a:gd name="T9" fmla="*/ 0 h 31"/>
                  <a:gd name="T10" fmla="*/ 44 w 361"/>
                  <a:gd name="T11" fmla="*/ 0 h 31"/>
                  <a:gd name="T12" fmla="*/ 44 w 361"/>
                  <a:gd name="T13" fmla="*/ 0 h 31"/>
                  <a:gd name="T14" fmla="*/ 44 w 361"/>
                  <a:gd name="T15" fmla="*/ 0 h 31"/>
                  <a:gd name="T16" fmla="*/ 43 w 361"/>
                  <a:gd name="T17" fmla="*/ 0 h 31"/>
                  <a:gd name="T18" fmla="*/ 0 w 361"/>
                  <a:gd name="T19" fmla="*/ 3 h 31"/>
                  <a:gd name="T20" fmla="*/ 46 w 361"/>
                  <a:gd name="T21" fmla="*/ 0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61" h="31">
                    <a:moveTo>
                      <a:pt x="361" y="4"/>
                    </a:moveTo>
                    <a:lnTo>
                      <a:pt x="359" y="4"/>
                    </a:lnTo>
                    <a:lnTo>
                      <a:pt x="357" y="2"/>
                    </a:lnTo>
                    <a:lnTo>
                      <a:pt x="356" y="2"/>
                    </a:lnTo>
                    <a:lnTo>
                      <a:pt x="354" y="2"/>
                    </a:lnTo>
                    <a:lnTo>
                      <a:pt x="352" y="2"/>
                    </a:lnTo>
                    <a:lnTo>
                      <a:pt x="350" y="2"/>
                    </a:lnTo>
                    <a:lnTo>
                      <a:pt x="348" y="0"/>
                    </a:lnTo>
                    <a:lnTo>
                      <a:pt x="344" y="0"/>
                    </a:lnTo>
                    <a:lnTo>
                      <a:pt x="0" y="31"/>
                    </a:lnTo>
                    <a:lnTo>
                      <a:pt x="361" y="4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39" name="Freeform 2875"/>
              <p:cNvSpPr>
                <a:spLocks/>
              </p:cNvSpPr>
              <p:nvPr/>
            </p:nvSpPr>
            <p:spPr bwMode="auto">
              <a:xfrm>
                <a:off x="2738" y="1594"/>
                <a:ext cx="172" cy="16"/>
              </a:xfrm>
              <a:custGeom>
                <a:avLst/>
                <a:gdLst>
                  <a:gd name="T0" fmla="*/ 43 w 344"/>
                  <a:gd name="T1" fmla="*/ 0 h 33"/>
                  <a:gd name="T2" fmla="*/ 43 w 344"/>
                  <a:gd name="T3" fmla="*/ 0 h 33"/>
                  <a:gd name="T4" fmla="*/ 43 w 344"/>
                  <a:gd name="T5" fmla="*/ 0 h 33"/>
                  <a:gd name="T6" fmla="*/ 43 w 344"/>
                  <a:gd name="T7" fmla="*/ 0 h 33"/>
                  <a:gd name="T8" fmla="*/ 42 w 344"/>
                  <a:gd name="T9" fmla="*/ 0 h 33"/>
                  <a:gd name="T10" fmla="*/ 42 w 344"/>
                  <a:gd name="T11" fmla="*/ 0 h 33"/>
                  <a:gd name="T12" fmla="*/ 42 w 344"/>
                  <a:gd name="T13" fmla="*/ 0 h 33"/>
                  <a:gd name="T14" fmla="*/ 42 w 344"/>
                  <a:gd name="T15" fmla="*/ 0 h 33"/>
                  <a:gd name="T16" fmla="*/ 42 w 344"/>
                  <a:gd name="T17" fmla="*/ 0 h 33"/>
                  <a:gd name="T18" fmla="*/ 0 w 344"/>
                  <a:gd name="T19" fmla="*/ 4 h 33"/>
                  <a:gd name="T20" fmla="*/ 43 w 344"/>
                  <a:gd name="T21" fmla="*/ 0 h 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44" h="33">
                    <a:moveTo>
                      <a:pt x="344" y="2"/>
                    </a:moveTo>
                    <a:lnTo>
                      <a:pt x="342" y="2"/>
                    </a:lnTo>
                    <a:lnTo>
                      <a:pt x="340" y="2"/>
                    </a:lnTo>
                    <a:lnTo>
                      <a:pt x="338" y="2"/>
                    </a:lnTo>
                    <a:lnTo>
                      <a:pt x="336" y="2"/>
                    </a:lnTo>
                    <a:lnTo>
                      <a:pt x="334" y="0"/>
                    </a:lnTo>
                    <a:lnTo>
                      <a:pt x="332" y="0"/>
                    </a:lnTo>
                    <a:lnTo>
                      <a:pt x="331" y="0"/>
                    </a:lnTo>
                    <a:lnTo>
                      <a:pt x="329" y="0"/>
                    </a:lnTo>
                    <a:lnTo>
                      <a:pt x="0" y="33"/>
                    </a:lnTo>
                    <a:lnTo>
                      <a:pt x="344" y="2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40" name="Freeform 2876"/>
              <p:cNvSpPr>
                <a:spLocks/>
              </p:cNvSpPr>
              <p:nvPr/>
            </p:nvSpPr>
            <p:spPr bwMode="auto">
              <a:xfrm>
                <a:off x="2738" y="1593"/>
                <a:ext cx="164" cy="17"/>
              </a:xfrm>
              <a:custGeom>
                <a:avLst/>
                <a:gdLst>
                  <a:gd name="T0" fmla="*/ 41 w 329"/>
                  <a:gd name="T1" fmla="*/ 0 h 35"/>
                  <a:gd name="T2" fmla="*/ 40 w 329"/>
                  <a:gd name="T3" fmla="*/ 0 h 35"/>
                  <a:gd name="T4" fmla="*/ 40 w 329"/>
                  <a:gd name="T5" fmla="*/ 0 h 35"/>
                  <a:gd name="T6" fmla="*/ 40 w 329"/>
                  <a:gd name="T7" fmla="*/ 0 h 35"/>
                  <a:gd name="T8" fmla="*/ 39 w 329"/>
                  <a:gd name="T9" fmla="*/ 0 h 35"/>
                  <a:gd name="T10" fmla="*/ 39 w 329"/>
                  <a:gd name="T11" fmla="*/ 0 h 35"/>
                  <a:gd name="T12" fmla="*/ 39 w 329"/>
                  <a:gd name="T13" fmla="*/ 0 h 35"/>
                  <a:gd name="T14" fmla="*/ 39 w 329"/>
                  <a:gd name="T15" fmla="*/ 0 h 35"/>
                  <a:gd name="T16" fmla="*/ 38 w 329"/>
                  <a:gd name="T17" fmla="*/ 0 h 35"/>
                  <a:gd name="T18" fmla="*/ 0 w 329"/>
                  <a:gd name="T19" fmla="*/ 4 h 35"/>
                  <a:gd name="T20" fmla="*/ 41 w 329"/>
                  <a:gd name="T21" fmla="*/ 0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9" h="35">
                    <a:moveTo>
                      <a:pt x="329" y="2"/>
                    </a:moveTo>
                    <a:lnTo>
                      <a:pt x="327" y="2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19" y="0"/>
                    </a:lnTo>
                    <a:lnTo>
                      <a:pt x="317" y="0"/>
                    </a:lnTo>
                    <a:lnTo>
                      <a:pt x="315" y="0"/>
                    </a:lnTo>
                    <a:lnTo>
                      <a:pt x="313" y="0"/>
                    </a:lnTo>
                    <a:lnTo>
                      <a:pt x="311" y="0"/>
                    </a:lnTo>
                    <a:lnTo>
                      <a:pt x="0" y="35"/>
                    </a:lnTo>
                    <a:lnTo>
                      <a:pt x="329" y="2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41" name="Freeform 2877"/>
              <p:cNvSpPr>
                <a:spLocks/>
              </p:cNvSpPr>
              <p:nvPr/>
            </p:nvSpPr>
            <p:spPr bwMode="auto">
              <a:xfrm>
                <a:off x="2738" y="1592"/>
                <a:ext cx="156" cy="18"/>
              </a:xfrm>
              <a:custGeom>
                <a:avLst/>
                <a:gdLst>
                  <a:gd name="T0" fmla="*/ 39 w 311"/>
                  <a:gd name="T1" fmla="*/ 0 h 37"/>
                  <a:gd name="T2" fmla="*/ 39 w 311"/>
                  <a:gd name="T3" fmla="*/ 0 h 37"/>
                  <a:gd name="T4" fmla="*/ 39 w 311"/>
                  <a:gd name="T5" fmla="*/ 0 h 37"/>
                  <a:gd name="T6" fmla="*/ 39 w 311"/>
                  <a:gd name="T7" fmla="*/ 0 h 37"/>
                  <a:gd name="T8" fmla="*/ 38 w 311"/>
                  <a:gd name="T9" fmla="*/ 0 h 37"/>
                  <a:gd name="T10" fmla="*/ 38 w 311"/>
                  <a:gd name="T11" fmla="*/ 0 h 37"/>
                  <a:gd name="T12" fmla="*/ 38 w 311"/>
                  <a:gd name="T13" fmla="*/ 0 h 37"/>
                  <a:gd name="T14" fmla="*/ 38 w 311"/>
                  <a:gd name="T15" fmla="*/ 0 h 37"/>
                  <a:gd name="T16" fmla="*/ 37 w 311"/>
                  <a:gd name="T17" fmla="*/ 0 h 37"/>
                  <a:gd name="T18" fmla="*/ 0 w 311"/>
                  <a:gd name="T19" fmla="*/ 4 h 37"/>
                  <a:gd name="T20" fmla="*/ 39 w 311"/>
                  <a:gd name="T21" fmla="*/ 0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11" h="37">
                    <a:moveTo>
                      <a:pt x="311" y="2"/>
                    </a:moveTo>
                    <a:lnTo>
                      <a:pt x="309" y="2"/>
                    </a:lnTo>
                    <a:lnTo>
                      <a:pt x="307" y="2"/>
                    </a:lnTo>
                    <a:lnTo>
                      <a:pt x="306" y="0"/>
                    </a:lnTo>
                    <a:lnTo>
                      <a:pt x="304" y="0"/>
                    </a:lnTo>
                    <a:lnTo>
                      <a:pt x="302" y="0"/>
                    </a:lnTo>
                    <a:lnTo>
                      <a:pt x="300" y="0"/>
                    </a:lnTo>
                    <a:lnTo>
                      <a:pt x="298" y="0"/>
                    </a:lnTo>
                    <a:lnTo>
                      <a:pt x="296" y="0"/>
                    </a:lnTo>
                    <a:lnTo>
                      <a:pt x="0" y="37"/>
                    </a:lnTo>
                    <a:lnTo>
                      <a:pt x="311" y="2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42" name="Freeform 2878"/>
              <p:cNvSpPr>
                <a:spLocks/>
              </p:cNvSpPr>
              <p:nvPr/>
            </p:nvSpPr>
            <p:spPr bwMode="auto">
              <a:xfrm>
                <a:off x="2738" y="1591"/>
                <a:ext cx="147" cy="19"/>
              </a:xfrm>
              <a:custGeom>
                <a:avLst/>
                <a:gdLst>
                  <a:gd name="T0" fmla="*/ 37 w 294"/>
                  <a:gd name="T1" fmla="*/ 0 h 39"/>
                  <a:gd name="T2" fmla="*/ 37 w 294"/>
                  <a:gd name="T3" fmla="*/ 0 h 39"/>
                  <a:gd name="T4" fmla="*/ 37 w 294"/>
                  <a:gd name="T5" fmla="*/ 0 h 39"/>
                  <a:gd name="T6" fmla="*/ 37 w 294"/>
                  <a:gd name="T7" fmla="*/ 0 h 39"/>
                  <a:gd name="T8" fmla="*/ 36 w 294"/>
                  <a:gd name="T9" fmla="*/ 0 h 39"/>
                  <a:gd name="T10" fmla="*/ 36 w 294"/>
                  <a:gd name="T11" fmla="*/ 0 h 39"/>
                  <a:gd name="T12" fmla="*/ 36 w 294"/>
                  <a:gd name="T13" fmla="*/ 0 h 39"/>
                  <a:gd name="T14" fmla="*/ 36 w 294"/>
                  <a:gd name="T15" fmla="*/ 0 h 39"/>
                  <a:gd name="T16" fmla="*/ 35 w 294"/>
                  <a:gd name="T17" fmla="*/ 0 h 39"/>
                  <a:gd name="T18" fmla="*/ 0 w 294"/>
                  <a:gd name="T19" fmla="*/ 4 h 39"/>
                  <a:gd name="T20" fmla="*/ 37 w 294"/>
                  <a:gd name="T21" fmla="*/ 0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4" h="39">
                    <a:moveTo>
                      <a:pt x="294" y="2"/>
                    </a:moveTo>
                    <a:lnTo>
                      <a:pt x="292" y="2"/>
                    </a:lnTo>
                    <a:lnTo>
                      <a:pt x="290" y="2"/>
                    </a:lnTo>
                    <a:lnTo>
                      <a:pt x="288" y="0"/>
                    </a:lnTo>
                    <a:lnTo>
                      <a:pt x="286" y="0"/>
                    </a:lnTo>
                    <a:lnTo>
                      <a:pt x="284" y="0"/>
                    </a:lnTo>
                    <a:lnTo>
                      <a:pt x="283" y="0"/>
                    </a:lnTo>
                    <a:lnTo>
                      <a:pt x="279" y="0"/>
                    </a:lnTo>
                    <a:lnTo>
                      <a:pt x="0" y="39"/>
                    </a:lnTo>
                    <a:lnTo>
                      <a:pt x="294" y="2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43" name="Freeform 2879"/>
              <p:cNvSpPr>
                <a:spLocks/>
              </p:cNvSpPr>
              <p:nvPr/>
            </p:nvSpPr>
            <p:spPr bwMode="auto">
              <a:xfrm>
                <a:off x="2738" y="1591"/>
                <a:ext cx="139" cy="19"/>
              </a:xfrm>
              <a:custGeom>
                <a:avLst/>
                <a:gdLst>
                  <a:gd name="T0" fmla="*/ 34 w 279"/>
                  <a:gd name="T1" fmla="*/ 0 h 39"/>
                  <a:gd name="T2" fmla="*/ 34 w 279"/>
                  <a:gd name="T3" fmla="*/ 0 h 39"/>
                  <a:gd name="T4" fmla="*/ 34 w 279"/>
                  <a:gd name="T5" fmla="*/ 0 h 39"/>
                  <a:gd name="T6" fmla="*/ 34 w 279"/>
                  <a:gd name="T7" fmla="*/ 0 h 39"/>
                  <a:gd name="T8" fmla="*/ 34 w 279"/>
                  <a:gd name="T9" fmla="*/ 0 h 39"/>
                  <a:gd name="T10" fmla="*/ 33 w 279"/>
                  <a:gd name="T11" fmla="*/ 0 h 39"/>
                  <a:gd name="T12" fmla="*/ 33 w 279"/>
                  <a:gd name="T13" fmla="*/ 0 h 39"/>
                  <a:gd name="T14" fmla="*/ 33 w 279"/>
                  <a:gd name="T15" fmla="*/ 0 h 39"/>
                  <a:gd name="T16" fmla="*/ 33 w 279"/>
                  <a:gd name="T17" fmla="*/ 0 h 39"/>
                  <a:gd name="T18" fmla="*/ 0 w 279"/>
                  <a:gd name="T19" fmla="*/ 4 h 39"/>
                  <a:gd name="T20" fmla="*/ 34 w 279"/>
                  <a:gd name="T21" fmla="*/ 0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79" h="39">
                    <a:moveTo>
                      <a:pt x="279" y="0"/>
                    </a:moveTo>
                    <a:lnTo>
                      <a:pt x="279" y="0"/>
                    </a:lnTo>
                    <a:lnTo>
                      <a:pt x="277" y="0"/>
                    </a:lnTo>
                    <a:lnTo>
                      <a:pt x="275" y="0"/>
                    </a:lnTo>
                    <a:lnTo>
                      <a:pt x="273" y="0"/>
                    </a:lnTo>
                    <a:lnTo>
                      <a:pt x="271" y="0"/>
                    </a:lnTo>
                    <a:lnTo>
                      <a:pt x="269" y="0"/>
                    </a:lnTo>
                    <a:lnTo>
                      <a:pt x="267" y="0"/>
                    </a:lnTo>
                    <a:lnTo>
                      <a:pt x="265" y="0"/>
                    </a:lnTo>
                    <a:lnTo>
                      <a:pt x="0" y="39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44" name="Freeform 2880"/>
              <p:cNvSpPr>
                <a:spLocks/>
              </p:cNvSpPr>
              <p:nvPr/>
            </p:nvSpPr>
            <p:spPr bwMode="auto">
              <a:xfrm>
                <a:off x="2738" y="1590"/>
                <a:ext cx="133" cy="20"/>
              </a:xfrm>
              <a:custGeom>
                <a:avLst/>
                <a:gdLst>
                  <a:gd name="T0" fmla="*/ 34 w 265"/>
                  <a:gd name="T1" fmla="*/ 0 h 41"/>
                  <a:gd name="T2" fmla="*/ 34 w 265"/>
                  <a:gd name="T3" fmla="*/ 0 h 41"/>
                  <a:gd name="T4" fmla="*/ 33 w 265"/>
                  <a:gd name="T5" fmla="*/ 0 h 41"/>
                  <a:gd name="T6" fmla="*/ 33 w 265"/>
                  <a:gd name="T7" fmla="*/ 0 h 41"/>
                  <a:gd name="T8" fmla="*/ 33 w 265"/>
                  <a:gd name="T9" fmla="*/ 0 h 41"/>
                  <a:gd name="T10" fmla="*/ 33 w 265"/>
                  <a:gd name="T11" fmla="*/ 0 h 41"/>
                  <a:gd name="T12" fmla="*/ 32 w 265"/>
                  <a:gd name="T13" fmla="*/ 0 h 41"/>
                  <a:gd name="T14" fmla="*/ 32 w 265"/>
                  <a:gd name="T15" fmla="*/ 0 h 41"/>
                  <a:gd name="T16" fmla="*/ 32 w 265"/>
                  <a:gd name="T17" fmla="*/ 0 h 41"/>
                  <a:gd name="T18" fmla="*/ 0 w 265"/>
                  <a:gd name="T19" fmla="*/ 5 h 41"/>
                  <a:gd name="T20" fmla="*/ 34 w 265"/>
                  <a:gd name="T21" fmla="*/ 0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5" h="41">
                    <a:moveTo>
                      <a:pt x="265" y="0"/>
                    </a:moveTo>
                    <a:lnTo>
                      <a:pt x="265" y="0"/>
                    </a:lnTo>
                    <a:lnTo>
                      <a:pt x="263" y="0"/>
                    </a:lnTo>
                    <a:lnTo>
                      <a:pt x="261" y="0"/>
                    </a:lnTo>
                    <a:lnTo>
                      <a:pt x="259" y="0"/>
                    </a:lnTo>
                    <a:lnTo>
                      <a:pt x="258" y="0"/>
                    </a:lnTo>
                    <a:lnTo>
                      <a:pt x="256" y="0"/>
                    </a:lnTo>
                    <a:lnTo>
                      <a:pt x="254" y="0"/>
                    </a:lnTo>
                    <a:lnTo>
                      <a:pt x="252" y="0"/>
                    </a:lnTo>
                    <a:lnTo>
                      <a:pt x="0" y="41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45" name="Freeform 2881"/>
              <p:cNvSpPr>
                <a:spLocks/>
              </p:cNvSpPr>
              <p:nvPr/>
            </p:nvSpPr>
            <p:spPr bwMode="auto">
              <a:xfrm>
                <a:off x="2738" y="1589"/>
                <a:ext cx="126" cy="21"/>
              </a:xfrm>
              <a:custGeom>
                <a:avLst/>
                <a:gdLst>
                  <a:gd name="T0" fmla="*/ 32 w 252"/>
                  <a:gd name="T1" fmla="*/ 1 h 42"/>
                  <a:gd name="T2" fmla="*/ 32 w 252"/>
                  <a:gd name="T3" fmla="*/ 1 h 42"/>
                  <a:gd name="T4" fmla="*/ 32 w 252"/>
                  <a:gd name="T5" fmla="*/ 1 h 42"/>
                  <a:gd name="T6" fmla="*/ 31 w 252"/>
                  <a:gd name="T7" fmla="*/ 1 h 42"/>
                  <a:gd name="T8" fmla="*/ 31 w 252"/>
                  <a:gd name="T9" fmla="*/ 1 h 42"/>
                  <a:gd name="T10" fmla="*/ 31 w 252"/>
                  <a:gd name="T11" fmla="*/ 1 h 42"/>
                  <a:gd name="T12" fmla="*/ 31 w 252"/>
                  <a:gd name="T13" fmla="*/ 1 h 42"/>
                  <a:gd name="T14" fmla="*/ 30 w 252"/>
                  <a:gd name="T15" fmla="*/ 0 h 42"/>
                  <a:gd name="T16" fmla="*/ 30 w 252"/>
                  <a:gd name="T17" fmla="*/ 0 h 42"/>
                  <a:gd name="T18" fmla="*/ 0 w 252"/>
                  <a:gd name="T19" fmla="*/ 6 h 42"/>
                  <a:gd name="T20" fmla="*/ 32 w 252"/>
                  <a:gd name="T21" fmla="*/ 1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2" h="42">
                    <a:moveTo>
                      <a:pt x="252" y="1"/>
                    </a:moveTo>
                    <a:lnTo>
                      <a:pt x="250" y="1"/>
                    </a:lnTo>
                    <a:lnTo>
                      <a:pt x="248" y="1"/>
                    </a:lnTo>
                    <a:lnTo>
                      <a:pt x="246" y="1"/>
                    </a:lnTo>
                    <a:lnTo>
                      <a:pt x="244" y="1"/>
                    </a:lnTo>
                    <a:lnTo>
                      <a:pt x="242" y="1"/>
                    </a:lnTo>
                    <a:lnTo>
                      <a:pt x="240" y="0"/>
                    </a:lnTo>
                    <a:lnTo>
                      <a:pt x="238" y="0"/>
                    </a:lnTo>
                    <a:lnTo>
                      <a:pt x="0" y="42"/>
                    </a:lnTo>
                    <a:lnTo>
                      <a:pt x="252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46" name="Freeform 2882"/>
              <p:cNvSpPr>
                <a:spLocks/>
              </p:cNvSpPr>
              <p:nvPr/>
            </p:nvSpPr>
            <p:spPr bwMode="auto">
              <a:xfrm>
                <a:off x="2738" y="1589"/>
                <a:ext cx="119" cy="21"/>
              </a:xfrm>
              <a:custGeom>
                <a:avLst/>
                <a:gdLst>
                  <a:gd name="T0" fmla="*/ 30 w 238"/>
                  <a:gd name="T1" fmla="*/ 0 h 42"/>
                  <a:gd name="T2" fmla="*/ 30 w 238"/>
                  <a:gd name="T3" fmla="*/ 0 h 42"/>
                  <a:gd name="T4" fmla="*/ 30 w 238"/>
                  <a:gd name="T5" fmla="*/ 0 h 42"/>
                  <a:gd name="T6" fmla="*/ 30 w 238"/>
                  <a:gd name="T7" fmla="*/ 0 h 42"/>
                  <a:gd name="T8" fmla="*/ 30 w 238"/>
                  <a:gd name="T9" fmla="*/ 0 h 42"/>
                  <a:gd name="T10" fmla="*/ 29 w 238"/>
                  <a:gd name="T11" fmla="*/ 0 h 42"/>
                  <a:gd name="T12" fmla="*/ 29 w 238"/>
                  <a:gd name="T13" fmla="*/ 0 h 42"/>
                  <a:gd name="T14" fmla="*/ 29 w 238"/>
                  <a:gd name="T15" fmla="*/ 0 h 42"/>
                  <a:gd name="T16" fmla="*/ 29 w 238"/>
                  <a:gd name="T17" fmla="*/ 0 h 42"/>
                  <a:gd name="T18" fmla="*/ 0 w 238"/>
                  <a:gd name="T19" fmla="*/ 6 h 42"/>
                  <a:gd name="T20" fmla="*/ 30 w 238"/>
                  <a:gd name="T21" fmla="*/ 0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8" h="42">
                    <a:moveTo>
                      <a:pt x="238" y="0"/>
                    </a:moveTo>
                    <a:lnTo>
                      <a:pt x="238" y="0"/>
                    </a:lnTo>
                    <a:lnTo>
                      <a:pt x="236" y="0"/>
                    </a:lnTo>
                    <a:lnTo>
                      <a:pt x="235" y="0"/>
                    </a:lnTo>
                    <a:lnTo>
                      <a:pt x="233" y="0"/>
                    </a:lnTo>
                    <a:lnTo>
                      <a:pt x="231" y="0"/>
                    </a:lnTo>
                    <a:lnTo>
                      <a:pt x="229" y="0"/>
                    </a:lnTo>
                    <a:lnTo>
                      <a:pt x="227" y="0"/>
                    </a:lnTo>
                    <a:lnTo>
                      <a:pt x="0" y="42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47" name="Freeform 2883"/>
              <p:cNvSpPr>
                <a:spLocks/>
              </p:cNvSpPr>
              <p:nvPr/>
            </p:nvSpPr>
            <p:spPr bwMode="auto">
              <a:xfrm>
                <a:off x="2738" y="1589"/>
                <a:ext cx="113" cy="21"/>
              </a:xfrm>
              <a:custGeom>
                <a:avLst/>
                <a:gdLst>
                  <a:gd name="T0" fmla="*/ 28 w 227"/>
                  <a:gd name="T1" fmla="*/ 0 h 42"/>
                  <a:gd name="T2" fmla="*/ 28 w 227"/>
                  <a:gd name="T3" fmla="*/ 0 h 42"/>
                  <a:gd name="T4" fmla="*/ 27 w 227"/>
                  <a:gd name="T5" fmla="*/ 0 h 42"/>
                  <a:gd name="T6" fmla="*/ 27 w 227"/>
                  <a:gd name="T7" fmla="*/ 0 h 42"/>
                  <a:gd name="T8" fmla="*/ 27 w 227"/>
                  <a:gd name="T9" fmla="*/ 0 h 42"/>
                  <a:gd name="T10" fmla="*/ 27 w 227"/>
                  <a:gd name="T11" fmla="*/ 0 h 42"/>
                  <a:gd name="T12" fmla="*/ 27 w 227"/>
                  <a:gd name="T13" fmla="*/ 0 h 42"/>
                  <a:gd name="T14" fmla="*/ 27 w 227"/>
                  <a:gd name="T15" fmla="*/ 0 h 42"/>
                  <a:gd name="T16" fmla="*/ 26 w 227"/>
                  <a:gd name="T17" fmla="*/ 0 h 42"/>
                  <a:gd name="T18" fmla="*/ 0 w 227"/>
                  <a:gd name="T19" fmla="*/ 6 h 42"/>
                  <a:gd name="T20" fmla="*/ 28 w 227"/>
                  <a:gd name="T21" fmla="*/ 0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7" h="42">
                    <a:moveTo>
                      <a:pt x="227" y="0"/>
                    </a:moveTo>
                    <a:lnTo>
                      <a:pt x="225" y="0"/>
                    </a:lnTo>
                    <a:lnTo>
                      <a:pt x="223" y="0"/>
                    </a:lnTo>
                    <a:lnTo>
                      <a:pt x="221" y="0"/>
                    </a:lnTo>
                    <a:lnTo>
                      <a:pt x="219" y="0"/>
                    </a:lnTo>
                    <a:lnTo>
                      <a:pt x="217" y="0"/>
                    </a:lnTo>
                    <a:lnTo>
                      <a:pt x="215" y="0"/>
                    </a:lnTo>
                    <a:lnTo>
                      <a:pt x="0" y="42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48" name="Freeform 2884"/>
              <p:cNvSpPr>
                <a:spLocks/>
              </p:cNvSpPr>
              <p:nvPr/>
            </p:nvSpPr>
            <p:spPr bwMode="auto">
              <a:xfrm>
                <a:off x="2738" y="1588"/>
                <a:ext cx="108" cy="22"/>
              </a:xfrm>
              <a:custGeom>
                <a:avLst/>
                <a:gdLst>
                  <a:gd name="T0" fmla="*/ 27 w 215"/>
                  <a:gd name="T1" fmla="*/ 1 h 44"/>
                  <a:gd name="T2" fmla="*/ 27 w 215"/>
                  <a:gd name="T3" fmla="*/ 0 h 44"/>
                  <a:gd name="T4" fmla="*/ 27 w 215"/>
                  <a:gd name="T5" fmla="*/ 0 h 44"/>
                  <a:gd name="T6" fmla="*/ 27 w 215"/>
                  <a:gd name="T7" fmla="*/ 0 h 44"/>
                  <a:gd name="T8" fmla="*/ 27 w 215"/>
                  <a:gd name="T9" fmla="*/ 0 h 44"/>
                  <a:gd name="T10" fmla="*/ 27 w 215"/>
                  <a:gd name="T11" fmla="*/ 0 h 44"/>
                  <a:gd name="T12" fmla="*/ 26 w 215"/>
                  <a:gd name="T13" fmla="*/ 0 h 44"/>
                  <a:gd name="T14" fmla="*/ 26 w 215"/>
                  <a:gd name="T15" fmla="*/ 0 h 44"/>
                  <a:gd name="T16" fmla="*/ 26 w 215"/>
                  <a:gd name="T17" fmla="*/ 0 h 44"/>
                  <a:gd name="T18" fmla="*/ 0 w 215"/>
                  <a:gd name="T19" fmla="*/ 6 h 44"/>
                  <a:gd name="T20" fmla="*/ 27 w 215"/>
                  <a:gd name="T21" fmla="*/ 1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44">
                    <a:moveTo>
                      <a:pt x="215" y="2"/>
                    </a:moveTo>
                    <a:lnTo>
                      <a:pt x="213" y="0"/>
                    </a:lnTo>
                    <a:lnTo>
                      <a:pt x="211" y="0"/>
                    </a:lnTo>
                    <a:lnTo>
                      <a:pt x="210" y="0"/>
                    </a:lnTo>
                    <a:lnTo>
                      <a:pt x="208" y="0"/>
                    </a:lnTo>
                    <a:lnTo>
                      <a:pt x="206" y="0"/>
                    </a:lnTo>
                    <a:lnTo>
                      <a:pt x="0" y="44"/>
                    </a:lnTo>
                    <a:lnTo>
                      <a:pt x="215" y="2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49" name="Freeform 2885"/>
              <p:cNvSpPr>
                <a:spLocks/>
              </p:cNvSpPr>
              <p:nvPr/>
            </p:nvSpPr>
            <p:spPr bwMode="auto">
              <a:xfrm>
                <a:off x="2738" y="1588"/>
                <a:ext cx="103" cy="22"/>
              </a:xfrm>
              <a:custGeom>
                <a:avLst/>
                <a:gdLst>
                  <a:gd name="T0" fmla="*/ 26 w 206"/>
                  <a:gd name="T1" fmla="*/ 0 h 44"/>
                  <a:gd name="T2" fmla="*/ 26 w 206"/>
                  <a:gd name="T3" fmla="*/ 0 h 44"/>
                  <a:gd name="T4" fmla="*/ 26 w 206"/>
                  <a:gd name="T5" fmla="*/ 0 h 44"/>
                  <a:gd name="T6" fmla="*/ 26 w 206"/>
                  <a:gd name="T7" fmla="*/ 0 h 44"/>
                  <a:gd name="T8" fmla="*/ 25 w 206"/>
                  <a:gd name="T9" fmla="*/ 0 h 44"/>
                  <a:gd name="T10" fmla="*/ 25 w 206"/>
                  <a:gd name="T11" fmla="*/ 0 h 44"/>
                  <a:gd name="T12" fmla="*/ 25 w 206"/>
                  <a:gd name="T13" fmla="*/ 0 h 44"/>
                  <a:gd name="T14" fmla="*/ 25 w 206"/>
                  <a:gd name="T15" fmla="*/ 0 h 44"/>
                  <a:gd name="T16" fmla="*/ 25 w 206"/>
                  <a:gd name="T17" fmla="*/ 0 h 44"/>
                  <a:gd name="T18" fmla="*/ 0 w 206"/>
                  <a:gd name="T19" fmla="*/ 6 h 44"/>
                  <a:gd name="T20" fmla="*/ 26 w 206"/>
                  <a:gd name="T21" fmla="*/ 0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6" h="44">
                    <a:moveTo>
                      <a:pt x="206" y="0"/>
                    </a:moveTo>
                    <a:lnTo>
                      <a:pt x="204" y="0"/>
                    </a:lnTo>
                    <a:lnTo>
                      <a:pt x="202" y="0"/>
                    </a:lnTo>
                    <a:lnTo>
                      <a:pt x="200" y="0"/>
                    </a:lnTo>
                    <a:lnTo>
                      <a:pt x="198" y="0"/>
                    </a:lnTo>
                    <a:lnTo>
                      <a:pt x="196" y="0"/>
                    </a:lnTo>
                    <a:lnTo>
                      <a:pt x="0" y="4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50" name="Freeform 2886"/>
              <p:cNvSpPr>
                <a:spLocks/>
              </p:cNvSpPr>
              <p:nvPr/>
            </p:nvSpPr>
            <p:spPr bwMode="auto">
              <a:xfrm>
                <a:off x="2738" y="1587"/>
                <a:ext cx="97" cy="23"/>
              </a:xfrm>
              <a:custGeom>
                <a:avLst/>
                <a:gdLst>
                  <a:gd name="T0" fmla="*/ 25 w 194"/>
                  <a:gd name="T1" fmla="*/ 1 h 46"/>
                  <a:gd name="T2" fmla="*/ 25 w 194"/>
                  <a:gd name="T3" fmla="*/ 1 h 46"/>
                  <a:gd name="T4" fmla="*/ 24 w 194"/>
                  <a:gd name="T5" fmla="*/ 1 h 46"/>
                  <a:gd name="T6" fmla="*/ 24 w 194"/>
                  <a:gd name="T7" fmla="*/ 0 h 46"/>
                  <a:gd name="T8" fmla="*/ 24 w 194"/>
                  <a:gd name="T9" fmla="*/ 0 h 46"/>
                  <a:gd name="T10" fmla="*/ 24 w 194"/>
                  <a:gd name="T11" fmla="*/ 0 h 46"/>
                  <a:gd name="T12" fmla="*/ 24 w 194"/>
                  <a:gd name="T13" fmla="*/ 0 h 46"/>
                  <a:gd name="T14" fmla="*/ 24 w 194"/>
                  <a:gd name="T15" fmla="*/ 0 h 46"/>
                  <a:gd name="T16" fmla="*/ 24 w 194"/>
                  <a:gd name="T17" fmla="*/ 0 h 46"/>
                  <a:gd name="T18" fmla="*/ 0 w 194"/>
                  <a:gd name="T19" fmla="*/ 6 h 46"/>
                  <a:gd name="T20" fmla="*/ 25 w 194"/>
                  <a:gd name="T21" fmla="*/ 1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4" h="46">
                    <a:moveTo>
                      <a:pt x="194" y="2"/>
                    </a:moveTo>
                    <a:lnTo>
                      <a:pt x="194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7" y="0"/>
                    </a:lnTo>
                    <a:lnTo>
                      <a:pt x="0" y="46"/>
                    </a:lnTo>
                    <a:lnTo>
                      <a:pt x="194" y="2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51" name="Freeform 2887"/>
              <p:cNvSpPr>
                <a:spLocks/>
              </p:cNvSpPr>
              <p:nvPr/>
            </p:nvSpPr>
            <p:spPr bwMode="auto">
              <a:xfrm>
                <a:off x="2738" y="1587"/>
                <a:ext cx="93" cy="23"/>
              </a:xfrm>
              <a:custGeom>
                <a:avLst/>
                <a:gdLst>
                  <a:gd name="T0" fmla="*/ 23 w 187"/>
                  <a:gd name="T1" fmla="*/ 1 h 46"/>
                  <a:gd name="T2" fmla="*/ 23 w 187"/>
                  <a:gd name="T3" fmla="*/ 1 h 46"/>
                  <a:gd name="T4" fmla="*/ 23 w 187"/>
                  <a:gd name="T5" fmla="*/ 1 h 46"/>
                  <a:gd name="T6" fmla="*/ 22 w 187"/>
                  <a:gd name="T7" fmla="*/ 0 h 46"/>
                  <a:gd name="T8" fmla="*/ 22 w 187"/>
                  <a:gd name="T9" fmla="*/ 0 h 46"/>
                  <a:gd name="T10" fmla="*/ 22 w 187"/>
                  <a:gd name="T11" fmla="*/ 0 h 46"/>
                  <a:gd name="T12" fmla="*/ 22 w 187"/>
                  <a:gd name="T13" fmla="*/ 0 h 46"/>
                  <a:gd name="T14" fmla="*/ 22 w 187"/>
                  <a:gd name="T15" fmla="*/ 0 h 46"/>
                  <a:gd name="T16" fmla="*/ 22 w 187"/>
                  <a:gd name="T17" fmla="*/ 0 h 46"/>
                  <a:gd name="T18" fmla="*/ 0 w 187"/>
                  <a:gd name="T19" fmla="*/ 6 h 46"/>
                  <a:gd name="T20" fmla="*/ 23 w 187"/>
                  <a:gd name="T21" fmla="*/ 1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7" h="46">
                    <a:moveTo>
                      <a:pt x="187" y="2"/>
                    </a:moveTo>
                    <a:lnTo>
                      <a:pt x="185" y="2"/>
                    </a:lnTo>
                    <a:lnTo>
                      <a:pt x="183" y="0"/>
                    </a:lnTo>
                    <a:lnTo>
                      <a:pt x="181" y="0"/>
                    </a:lnTo>
                    <a:lnTo>
                      <a:pt x="179" y="0"/>
                    </a:lnTo>
                    <a:lnTo>
                      <a:pt x="177" y="0"/>
                    </a:lnTo>
                    <a:lnTo>
                      <a:pt x="0" y="46"/>
                    </a:lnTo>
                    <a:lnTo>
                      <a:pt x="187" y="2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52" name="Freeform 2888"/>
              <p:cNvSpPr>
                <a:spLocks/>
              </p:cNvSpPr>
              <p:nvPr/>
            </p:nvSpPr>
            <p:spPr bwMode="auto">
              <a:xfrm>
                <a:off x="2738" y="1587"/>
                <a:ext cx="88" cy="23"/>
              </a:xfrm>
              <a:custGeom>
                <a:avLst/>
                <a:gdLst>
                  <a:gd name="T0" fmla="*/ 22 w 177"/>
                  <a:gd name="T1" fmla="*/ 0 h 46"/>
                  <a:gd name="T2" fmla="*/ 21 w 177"/>
                  <a:gd name="T3" fmla="*/ 0 h 46"/>
                  <a:gd name="T4" fmla="*/ 21 w 177"/>
                  <a:gd name="T5" fmla="*/ 0 h 46"/>
                  <a:gd name="T6" fmla="*/ 21 w 177"/>
                  <a:gd name="T7" fmla="*/ 0 h 46"/>
                  <a:gd name="T8" fmla="*/ 21 w 177"/>
                  <a:gd name="T9" fmla="*/ 0 h 46"/>
                  <a:gd name="T10" fmla="*/ 21 w 177"/>
                  <a:gd name="T11" fmla="*/ 0 h 46"/>
                  <a:gd name="T12" fmla="*/ 21 w 177"/>
                  <a:gd name="T13" fmla="*/ 0 h 46"/>
                  <a:gd name="T14" fmla="*/ 21 w 177"/>
                  <a:gd name="T15" fmla="*/ 0 h 46"/>
                  <a:gd name="T16" fmla="*/ 20 w 177"/>
                  <a:gd name="T17" fmla="*/ 0 h 46"/>
                  <a:gd name="T18" fmla="*/ 0 w 177"/>
                  <a:gd name="T19" fmla="*/ 6 h 46"/>
                  <a:gd name="T20" fmla="*/ 22 w 177"/>
                  <a:gd name="T21" fmla="*/ 0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7" h="46">
                    <a:moveTo>
                      <a:pt x="177" y="0"/>
                    </a:moveTo>
                    <a:lnTo>
                      <a:pt x="175" y="0"/>
                    </a:lnTo>
                    <a:lnTo>
                      <a:pt x="173" y="0"/>
                    </a:lnTo>
                    <a:lnTo>
                      <a:pt x="171" y="0"/>
                    </a:lnTo>
                    <a:lnTo>
                      <a:pt x="169" y="0"/>
                    </a:lnTo>
                    <a:lnTo>
                      <a:pt x="167" y="0"/>
                    </a:lnTo>
                    <a:lnTo>
                      <a:pt x="0" y="46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53" name="Freeform 2889"/>
              <p:cNvSpPr>
                <a:spLocks/>
              </p:cNvSpPr>
              <p:nvPr/>
            </p:nvSpPr>
            <p:spPr bwMode="auto">
              <a:xfrm>
                <a:off x="2738" y="1587"/>
                <a:ext cx="85" cy="23"/>
              </a:xfrm>
              <a:custGeom>
                <a:avLst/>
                <a:gdLst>
                  <a:gd name="T0" fmla="*/ 22 w 169"/>
                  <a:gd name="T1" fmla="*/ 0 h 46"/>
                  <a:gd name="T2" fmla="*/ 21 w 169"/>
                  <a:gd name="T3" fmla="*/ 0 h 46"/>
                  <a:gd name="T4" fmla="*/ 21 w 169"/>
                  <a:gd name="T5" fmla="*/ 0 h 46"/>
                  <a:gd name="T6" fmla="*/ 21 w 169"/>
                  <a:gd name="T7" fmla="*/ 0 h 46"/>
                  <a:gd name="T8" fmla="*/ 21 w 169"/>
                  <a:gd name="T9" fmla="*/ 0 h 46"/>
                  <a:gd name="T10" fmla="*/ 21 w 169"/>
                  <a:gd name="T11" fmla="*/ 0 h 46"/>
                  <a:gd name="T12" fmla="*/ 21 w 169"/>
                  <a:gd name="T13" fmla="*/ 0 h 46"/>
                  <a:gd name="T14" fmla="*/ 21 w 169"/>
                  <a:gd name="T15" fmla="*/ 0 h 46"/>
                  <a:gd name="T16" fmla="*/ 21 w 169"/>
                  <a:gd name="T17" fmla="*/ 0 h 46"/>
                  <a:gd name="T18" fmla="*/ 0 w 169"/>
                  <a:gd name="T19" fmla="*/ 6 h 46"/>
                  <a:gd name="T20" fmla="*/ 22 w 169"/>
                  <a:gd name="T21" fmla="*/ 0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9" h="46">
                    <a:moveTo>
                      <a:pt x="169" y="0"/>
                    </a:moveTo>
                    <a:lnTo>
                      <a:pt x="167" y="0"/>
                    </a:lnTo>
                    <a:lnTo>
                      <a:pt x="165" y="0"/>
                    </a:lnTo>
                    <a:lnTo>
                      <a:pt x="163" y="0"/>
                    </a:lnTo>
                    <a:lnTo>
                      <a:pt x="162" y="0"/>
                    </a:lnTo>
                    <a:lnTo>
                      <a:pt x="0" y="46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54" name="Freeform 2890"/>
              <p:cNvSpPr>
                <a:spLocks/>
              </p:cNvSpPr>
              <p:nvPr/>
            </p:nvSpPr>
            <p:spPr bwMode="auto">
              <a:xfrm>
                <a:off x="2738" y="1586"/>
                <a:ext cx="80" cy="24"/>
              </a:xfrm>
              <a:custGeom>
                <a:avLst/>
                <a:gdLst>
                  <a:gd name="T0" fmla="*/ 20 w 160"/>
                  <a:gd name="T1" fmla="*/ 1 h 48"/>
                  <a:gd name="T2" fmla="*/ 20 w 160"/>
                  <a:gd name="T3" fmla="*/ 1 h 48"/>
                  <a:gd name="T4" fmla="*/ 20 w 160"/>
                  <a:gd name="T5" fmla="*/ 1 h 48"/>
                  <a:gd name="T6" fmla="*/ 20 w 160"/>
                  <a:gd name="T7" fmla="*/ 1 h 48"/>
                  <a:gd name="T8" fmla="*/ 20 w 160"/>
                  <a:gd name="T9" fmla="*/ 1 h 48"/>
                  <a:gd name="T10" fmla="*/ 20 w 160"/>
                  <a:gd name="T11" fmla="*/ 1 h 48"/>
                  <a:gd name="T12" fmla="*/ 20 w 160"/>
                  <a:gd name="T13" fmla="*/ 1 h 48"/>
                  <a:gd name="T14" fmla="*/ 20 w 160"/>
                  <a:gd name="T15" fmla="*/ 0 h 48"/>
                  <a:gd name="T16" fmla="*/ 20 w 160"/>
                  <a:gd name="T17" fmla="*/ 0 h 48"/>
                  <a:gd name="T18" fmla="*/ 0 w 160"/>
                  <a:gd name="T19" fmla="*/ 6 h 48"/>
                  <a:gd name="T20" fmla="*/ 20 w 160"/>
                  <a:gd name="T21" fmla="*/ 1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0" h="48">
                    <a:moveTo>
                      <a:pt x="160" y="2"/>
                    </a:moveTo>
                    <a:lnTo>
                      <a:pt x="160" y="2"/>
                    </a:lnTo>
                    <a:lnTo>
                      <a:pt x="158" y="2"/>
                    </a:lnTo>
                    <a:lnTo>
                      <a:pt x="156" y="2"/>
                    </a:lnTo>
                    <a:lnTo>
                      <a:pt x="154" y="0"/>
                    </a:lnTo>
                    <a:lnTo>
                      <a:pt x="0" y="48"/>
                    </a:lnTo>
                    <a:lnTo>
                      <a:pt x="160" y="2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55" name="Freeform 2891"/>
              <p:cNvSpPr>
                <a:spLocks/>
              </p:cNvSpPr>
              <p:nvPr/>
            </p:nvSpPr>
            <p:spPr bwMode="auto">
              <a:xfrm>
                <a:off x="2738" y="1586"/>
                <a:ext cx="77" cy="24"/>
              </a:xfrm>
              <a:custGeom>
                <a:avLst/>
                <a:gdLst>
                  <a:gd name="T0" fmla="*/ 20 w 154"/>
                  <a:gd name="T1" fmla="*/ 1 h 48"/>
                  <a:gd name="T2" fmla="*/ 19 w 154"/>
                  <a:gd name="T3" fmla="*/ 1 h 48"/>
                  <a:gd name="T4" fmla="*/ 19 w 154"/>
                  <a:gd name="T5" fmla="*/ 1 h 48"/>
                  <a:gd name="T6" fmla="*/ 19 w 154"/>
                  <a:gd name="T7" fmla="*/ 1 h 48"/>
                  <a:gd name="T8" fmla="*/ 19 w 154"/>
                  <a:gd name="T9" fmla="*/ 0 h 48"/>
                  <a:gd name="T10" fmla="*/ 0 w 154"/>
                  <a:gd name="T11" fmla="*/ 6 h 48"/>
                  <a:gd name="T12" fmla="*/ 20 w 154"/>
                  <a:gd name="T13" fmla="*/ 1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4" h="48">
                    <a:moveTo>
                      <a:pt x="154" y="2"/>
                    </a:moveTo>
                    <a:lnTo>
                      <a:pt x="152" y="2"/>
                    </a:lnTo>
                    <a:lnTo>
                      <a:pt x="150" y="2"/>
                    </a:lnTo>
                    <a:lnTo>
                      <a:pt x="148" y="2"/>
                    </a:lnTo>
                    <a:lnTo>
                      <a:pt x="146" y="0"/>
                    </a:lnTo>
                    <a:lnTo>
                      <a:pt x="0" y="48"/>
                    </a:lnTo>
                    <a:lnTo>
                      <a:pt x="154" y="2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56" name="Freeform 2892"/>
              <p:cNvSpPr>
                <a:spLocks/>
              </p:cNvSpPr>
              <p:nvPr/>
            </p:nvSpPr>
            <p:spPr bwMode="auto">
              <a:xfrm>
                <a:off x="2738" y="1586"/>
                <a:ext cx="73" cy="24"/>
              </a:xfrm>
              <a:custGeom>
                <a:avLst/>
                <a:gdLst>
                  <a:gd name="T0" fmla="*/ 19 w 146"/>
                  <a:gd name="T1" fmla="*/ 1 h 48"/>
                  <a:gd name="T2" fmla="*/ 19 w 146"/>
                  <a:gd name="T3" fmla="*/ 1 h 48"/>
                  <a:gd name="T4" fmla="*/ 18 w 146"/>
                  <a:gd name="T5" fmla="*/ 1 h 48"/>
                  <a:gd name="T6" fmla="*/ 18 w 146"/>
                  <a:gd name="T7" fmla="*/ 1 h 48"/>
                  <a:gd name="T8" fmla="*/ 18 w 146"/>
                  <a:gd name="T9" fmla="*/ 1 h 48"/>
                  <a:gd name="T10" fmla="*/ 18 w 146"/>
                  <a:gd name="T11" fmla="*/ 1 h 48"/>
                  <a:gd name="T12" fmla="*/ 18 w 146"/>
                  <a:gd name="T13" fmla="*/ 1 h 48"/>
                  <a:gd name="T14" fmla="*/ 18 w 146"/>
                  <a:gd name="T15" fmla="*/ 0 h 48"/>
                  <a:gd name="T16" fmla="*/ 18 w 146"/>
                  <a:gd name="T17" fmla="*/ 0 h 48"/>
                  <a:gd name="T18" fmla="*/ 0 w 146"/>
                  <a:gd name="T19" fmla="*/ 6 h 48"/>
                  <a:gd name="T20" fmla="*/ 19 w 146"/>
                  <a:gd name="T21" fmla="*/ 1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6" h="48">
                    <a:moveTo>
                      <a:pt x="146" y="2"/>
                    </a:moveTo>
                    <a:lnTo>
                      <a:pt x="146" y="2"/>
                    </a:lnTo>
                    <a:lnTo>
                      <a:pt x="144" y="2"/>
                    </a:lnTo>
                    <a:lnTo>
                      <a:pt x="142" y="2"/>
                    </a:lnTo>
                    <a:lnTo>
                      <a:pt x="140" y="0"/>
                    </a:lnTo>
                    <a:lnTo>
                      <a:pt x="0" y="48"/>
                    </a:lnTo>
                    <a:lnTo>
                      <a:pt x="146" y="2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57" name="Freeform 2893"/>
              <p:cNvSpPr>
                <a:spLocks/>
              </p:cNvSpPr>
              <p:nvPr/>
            </p:nvSpPr>
            <p:spPr bwMode="auto">
              <a:xfrm>
                <a:off x="2738" y="1586"/>
                <a:ext cx="70" cy="24"/>
              </a:xfrm>
              <a:custGeom>
                <a:avLst/>
                <a:gdLst>
                  <a:gd name="T0" fmla="*/ 18 w 140"/>
                  <a:gd name="T1" fmla="*/ 0 h 48"/>
                  <a:gd name="T2" fmla="*/ 18 w 140"/>
                  <a:gd name="T3" fmla="*/ 0 h 48"/>
                  <a:gd name="T4" fmla="*/ 18 w 140"/>
                  <a:gd name="T5" fmla="*/ 0 h 48"/>
                  <a:gd name="T6" fmla="*/ 17 w 140"/>
                  <a:gd name="T7" fmla="*/ 0 h 48"/>
                  <a:gd name="T8" fmla="*/ 17 w 140"/>
                  <a:gd name="T9" fmla="*/ 0 h 48"/>
                  <a:gd name="T10" fmla="*/ 0 w 140"/>
                  <a:gd name="T11" fmla="*/ 6 h 48"/>
                  <a:gd name="T12" fmla="*/ 18 w 140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0" h="48">
                    <a:moveTo>
                      <a:pt x="140" y="0"/>
                    </a:moveTo>
                    <a:lnTo>
                      <a:pt x="139" y="0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0" y="48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58" name="Freeform 2894"/>
              <p:cNvSpPr>
                <a:spLocks/>
              </p:cNvSpPr>
              <p:nvPr/>
            </p:nvSpPr>
            <p:spPr bwMode="auto">
              <a:xfrm>
                <a:off x="2738" y="1586"/>
                <a:ext cx="66" cy="24"/>
              </a:xfrm>
              <a:custGeom>
                <a:avLst/>
                <a:gdLst>
                  <a:gd name="T0" fmla="*/ 16 w 133"/>
                  <a:gd name="T1" fmla="*/ 0 h 48"/>
                  <a:gd name="T2" fmla="*/ 16 w 133"/>
                  <a:gd name="T3" fmla="*/ 0 h 48"/>
                  <a:gd name="T4" fmla="*/ 16 w 133"/>
                  <a:gd name="T5" fmla="*/ 0 h 48"/>
                  <a:gd name="T6" fmla="*/ 16 w 133"/>
                  <a:gd name="T7" fmla="*/ 0 h 48"/>
                  <a:gd name="T8" fmla="*/ 15 w 133"/>
                  <a:gd name="T9" fmla="*/ 0 h 48"/>
                  <a:gd name="T10" fmla="*/ 0 w 133"/>
                  <a:gd name="T11" fmla="*/ 6 h 48"/>
                  <a:gd name="T12" fmla="*/ 16 w 133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3" h="48">
                    <a:moveTo>
                      <a:pt x="133" y="0"/>
                    </a:move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0" y="48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59" name="Freeform 2895"/>
              <p:cNvSpPr>
                <a:spLocks/>
              </p:cNvSpPr>
              <p:nvPr/>
            </p:nvSpPr>
            <p:spPr bwMode="auto">
              <a:xfrm>
                <a:off x="2738" y="1586"/>
                <a:ext cx="63" cy="24"/>
              </a:xfrm>
              <a:custGeom>
                <a:avLst/>
                <a:gdLst>
                  <a:gd name="T0" fmla="*/ 15 w 127"/>
                  <a:gd name="T1" fmla="*/ 0 h 48"/>
                  <a:gd name="T2" fmla="*/ 15 w 127"/>
                  <a:gd name="T3" fmla="*/ 0 h 48"/>
                  <a:gd name="T4" fmla="*/ 15 w 127"/>
                  <a:gd name="T5" fmla="*/ 0 h 48"/>
                  <a:gd name="T6" fmla="*/ 15 w 127"/>
                  <a:gd name="T7" fmla="*/ 0 h 48"/>
                  <a:gd name="T8" fmla="*/ 15 w 127"/>
                  <a:gd name="T9" fmla="*/ 0 h 48"/>
                  <a:gd name="T10" fmla="*/ 0 w 127"/>
                  <a:gd name="T11" fmla="*/ 6 h 48"/>
                  <a:gd name="T12" fmla="*/ 15 w 127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7" h="48">
                    <a:moveTo>
                      <a:pt x="127" y="0"/>
                    </a:move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0" y="48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60" name="Freeform 2896"/>
              <p:cNvSpPr>
                <a:spLocks/>
              </p:cNvSpPr>
              <p:nvPr/>
            </p:nvSpPr>
            <p:spPr bwMode="auto">
              <a:xfrm>
                <a:off x="2738" y="1586"/>
                <a:ext cx="61" cy="24"/>
              </a:xfrm>
              <a:custGeom>
                <a:avLst/>
                <a:gdLst>
                  <a:gd name="T0" fmla="*/ 16 w 121"/>
                  <a:gd name="T1" fmla="*/ 0 h 48"/>
                  <a:gd name="T2" fmla="*/ 16 w 121"/>
                  <a:gd name="T3" fmla="*/ 0 h 48"/>
                  <a:gd name="T4" fmla="*/ 15 w 121"/>
                  <a:gd name="T5" fmla="*/ 0 h 48"/>
                  <a:gd name="T6" fmla="*/ 15 w 121"/>
                  <a:gd name="T7" fmla="*/ 0 h 48"/>
                  <a:gd name="T8" fmla="*/ 15 w 121"/>
                  <a:gd name="T9" fmla="*/ 0 h 48"/>
                  <a:gd name="T10" fmla="*/ 0 w 121"/>
                  <a:gd name="T11" fmla="*/ 6 h 48"/>
                  <a:gd name="T12" fmla="*/ 16 w 121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1" h="48">
                    <a:moveTo>
                      <a:pt x="121" y="0"/>
                    </a:moveTo>
                    <a:lnTo>
                      <a:pt x="121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0" y="48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61" name="Freeform 2897"/>
              <p:cNvSpPr>
                <a:spLocks/>
              </p:cNvSpPr>
              <p:nvPr/>
            </p:nvSpPr>
            <p:spPr bwMode="auto">
              <a:xfrm>
                <a:off x="2738" y="1586"/>
                <a:ext cx="58" cy="24"/>
              </a:xfrm>
              <a:custGeom>
                <a:avLst/>
                <a:gdLst>
                  <a:gd name="T0" fmla="*/ 15 w 115"/>
                  <a:gd name="T1" fmla="*/ 0 h 48"/>
                  <a:gd name="T2" fmla="*/ 15 w 115"/>
                  <a:gd name="T3" fmla="*/ 0 h 48"/>
                  <a:gd name="T4" fmla="*/ 15 w 115"/>
                  <a:gd name="T5" fmla="*/ 0 h 48"/>
                  <a:gd name="T6" fmla="*/ 15 w 115"/>
                  <a:gd name="T7" fmla="*/ 0 h 48"/>
                  <a:gd name="T8" fmla="*/ 14 w 115"/>
                  <a:gd name="T9" fmla="*/ 0 h 48"/>
                  <a:gd name="T10" fmla="*/ 0 w 115"/>
                  <a:gd name="T11" fmla="*/ 6 h 48"/>
                  <a:gd name="T12" fmla="*/ 15 w 115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5" h="48">
                    <a:moveTo>
                      <a:pt x="115" y="0"/>
                    </a:moveTo>
                    <a:lnTo>
                      <a:pt x="115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0" y="48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62" name="Freeform 2898"/>
              <p:cNvSpPr>
                <a:spLocks/>
              </p:cNvSpPr>
              <p:nvPr/>
            </p:nvSpPr>
            <p:spPr bwMode="auto">
              <a:xfrm>
                <a:off x="2738" y="1586"/>
                <a:ext cx="56" cy="24"/>
              </a:xfrm>
              <a:custGeom>
                <a:avLst/>
                <a:gdLst>
                  <a:gd name="T0" fmla="*/ 14 w 112"/>
                  <a:gd name="T1" fmla="*/ 0 h 48"/>
                  <a:gd name="T2" fmla="*/ 14 w 112"/>
                  <a:gd name="T3" fmla="*/ 0 h 48"/>
                  <a:gd name="T4" fmla="*/ 14 w 112"/>
                  <a:gd name="T5" fmla="*/ 0 h 48"/>
                  <a:gd name="T6" fmla="*/ 14 w 112"/>
                  <a:gd name="T7" fmla="*/ 0 h 48"/>
                  <a:gd name="T8" fmla="*/ 14 w 112"/>
                  <a:gd name="T9" fmla="*/ 0 h 48"/>
                  <a:gd name="T10" fmla="*/ 0 w 112"/>
                  <a:gd name="T11" fmla="*/ 6 h 48"/>
                  <a:gd name="T12" fmla="*/ 14 w 112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2" h="48">
                    <a:moveTo>
                      <a:pt x="112" y="0"/>
                    </a:moveTo>
                    <a:lnTo>
                      <a:pt x="110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0" y="4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63" name="Freeform 2899"/>
              <p:cNvSpPr>
                <a:spLocks/>
              </p:cNvSpPr>
              <p:nvPr/>
            </p:nvSpPr>
            <p:spPr bwMode="auto">
              <a:xfrm>
                <a:off x="2738" y="1586"/>
                <a:ext cx="53" cy="24"/>
              </a:xfrm>
              <a:custGeom>
                <a:avLst/>
                <a:gdLst>
                  <a:gd name="T0" fmla="*/ 14 w 106"/>
                  <a:gd name="T1" fmla="*/ 0 h 48"/>
                  <a:gd name="T2" fmla="*/ 13 w 106"/>
                  <a:gd name="T3" fmla="*/ 0 h 48"/>
                  <a:gd name="T4" fmla="*/ 13 w 106"/>
                  <a:gd name="T5" fmla="*/ 0 h 48"/>
                  <a:gd name="T6" fmla="*/ 13 w 106"/>
                  <a:gd name="T7" fmla="*/ 0 h 48"/>
                  <a:gd name="T8" fmla="*/ 13 w 106"/>
                  <a:gd name="T9" fmla="*/ 0 h 48"/>
                  <a:gd name="T10" fmla="*/ 0 w 106"/>
                  <a:gd name="T11" fmla="*/ 6 h 48"/>
                  <a:gd name="T12" fmla="*/ 14 w 106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6" h="48">
                    <a:moveTo>
                      <a:pt x="106" y="0"/>
                    </a:moveTo>
                    <a:lnTo>
                      <a:pt x="104" y="0"/>
                    </a:lnTo>
                    <a:lnTo>
                      <a:pt x="102" y="0"/>
                    </a:lnTo>
                    <a:lnTo>
                      <a:pt x="100" y="0"/>
                    </a:lnTo>
                    <a:lnTo>
                      <a:pt x="0" y="48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64" name="Freeform 2900"/>
              <p:cNvSpPr>
                <a:spLocks/>
              </p:cNvSpPr>
              <p:nvPr/>
            </p:nvSpPr>
            <p:spPr bwMode="auto">
              <a:xfrm>
                <a:off x="2738" y="1586"/>
                <a:ext cx="51" cy="24"/>
              </a:xfrm>
              <a:custGeom>
                <a:avLst/>
                <a:gdLst>
                  <a:gd name="T0" fmla="*/ 13 w 102"/>
                  <a:gd name="T1" fmla="*/ 0 h 48"/>
                  <a:gd name="T2" fmla="*/ 13 w 102"/>
                  <a:gd name="T3" fmla="*/ 0 h 48"/>
                  <a:gd name="T4" fmla="*/ 13 w 102"/>
                  <a:gd name="T5" fmla="*/ 0 h 48"/>
                  <a:gd name="T6" fmla="*/ 13 w 102"/>
                  <a:gd name="T7" fmla="*/ 0 h 48"/>
                  <a:gd name="T8" fmla="*/ 12 w 102"/>
                  <a:gd name="T9" fmla="*/ 0 h 48"/>
                  <a:gd name="T10" fmla="*/ 0 w 102"/>
                  <a:gd name="T11" fmla="*/ 6 h 48"/>
                  <a:gd name="T12" fmla="*/ 13 w 102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2" h="48">
                    <a:moveTo>
                      <a:pt x="102" y="0"/>
                    </a:moveTo>
                    <a:lnTo>
                      <a:pt x="100" y="0"/>
                    </a:lnTo>
                    <a:lnTo>
                      <a:pt x="98" y="0"/>
                    </a:lnTo>
                    <a:lnTo>
                      <a:pt x="96" y="0"/>
                    </a:lnTo>
                    <a:lnTo>
                      <a:pt x="0" y="48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65" name="Freeform 2901"/>
              <p:cNvSpPr>
                <a:spLocks/>
              </p:cNvSpPr>
              <p:nvPr/>
            </p:nvSpPr>
            <p:spPr bwMode="auto">
              <a:xfrm>
                <a:off x="2738" y="1586"/>
                <a:ext cx="48" cy="24"/>
              </a:xfrm>
              <a:custGeom>
                <a:avLst/>
                <a:gdLst>
                  <a:gd name="T0" fmla="*/ 12 w 96"/>
                  <a:gd name="T1" fmla="*/ 0 h 48"/>
                  <a:gd name="T2" fmla="*/ 12 w 96"/>
                  <a:gd name="T3" fmla="*/ 0 h 48"/>
                  <a:gd name="T4" fmla="*/ 12 w 96"/>
                  <a:gd name="T5" fmla="*/ 0 h 48"/>
                  <a:gd name="T6" fmla="*/ 12 w 96"/>
                  <a:gd name="T7" fmla="*/ 0 h 48"/>
                  <a:gd name="T8" fmla="*/ 12 w 96"/>
                  <a:gd name="T9" fmla="*/ 0 h 48"/>
                  <a:gd name="T10" fmla="*/ 0 w 96"/>
                  <a:gd name="T11" fmla="*/ 6 h 48"/>
                  <a:gd name="T12" fmla="*/ 12 w 96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6" h="48">
                    <a:moveTo>
                      <a:pt x="96" y="0"/>
                    </a:moveTo>
                    <a:lnTo>
                      <a:pt x="94" y="0"/>
                    </a:lnTo>
                    <a:lnTo>
                      <a:pt x="92" y="0"/>
                    </a:lnTo>
                    <a:lnTo>
                      <a:pt x="0" y="48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66" name="Freeform 2902"/>
              <p:cNvSpPr>
                <a:spLocks/>
              </p:cNvSpPr>
              <p:nvPr/>
            </p:nvSpPr>
            <p:spPr bwMode="auto">
              <a:xfrm>
                <a:off x="2738" y="1586"/>
                <a:ext cx="46" cy="24"/>
              </a:xfrm>
              <a:custGeom>
                <a:avLst/>
                <a:gdLst>
                  <a:gd name="T0" fmla="*/ 12 w 92"/>
                  <a:gd name="T1" fmla="*/ 0 h 48"/>
                  <a:gd name="T2" fmla="*/ 12 w 92"/>
                  <a:gd name="T3" fmla="*/ 0 h 48"/>
                  <a:gd name="T4" fmla="*/ 12 w 92"/>
                  <a:gd name="T5" fmla="*/ 0 h 48"/>
                  <a:gd name="T6" fmla="*/ 12 w 92"/>
                  <a:gd name="T7" fmla="*/ 0 h 48"/>
                  <a:gd name="T8" fmla="*/ 12 w 92"/>
                  <a:gd name="T9" fmla="*/ 0 h 48"/>
                  <a:gd name="T10" fmla="*/ 0 w 92"/>
                  <a:gd name="T11" fmla="*/ 6 h 48"/>
                  <a:gd name="T12" fmla="*/ 12 w 92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2" h="48">
                    <a:moveTo>
                      <a:pt x="92" y="0"/>
                    </a:moveTo>
                    <a:lnTo>
                      <a:pt x="92" y="0"/>
                    </a:lnTo>
                    <a:lnTo>
                      <a:pt x="90" y="0"/>
                    </a:lnTo>
                    <a:lnTo>
                      <a:pt x="89" y="0"/>
                    </a:lnTo>
                    <a:lnTo>
                      <a:pt x="0" y="4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67" name="Freeform 2903"/>
              <p:cNvSpPr>
                <a:spLocks/>
              </p:cNvSpPr>
              <p:nvPr/>
            </p:nvSpPr>
            <p:spPr bwMode="auto">
              <a:xfrm>
                <a:off x="2738" y="1585"/>
                <a:ext cx="43" cy="25"/>
              </a:xfrm>
              <a:custGeom>
                <a:avLst/>
                <a:gdLst>
                  <a:gd name="T0" fmla="*/ 10 w 87"/>
                  <a:gd name="T1" fmla="*/ 0 h 50"/>
                  <a:gd name="T2" fmla="*/ 10 w 87"/>
                  <a:gd name="T3" fmla="*/ 0 h 50"/>
                  <a:gd name="T4" fmla="*/ 10 w 87"/>
                  <a:gd name="T5" fmla="*/ 0 h 50"/>
                  <a:gd name="T6" fmla="*/ 10 w 87"/>
                  <a:gd name="T7" fmla="*/ 0 h 50"/>
                  <a:gd name="T8" fmla="*/ 10 w 87"/>
                  <a:gd name="T9" fmla="*/ 0 h 50"/>
                  <a:gd name="T10" fmla="*/ 0 w 87"/>
                  <a:gd name="T11" fmla="*/ 7 h 50"/>
                  <a:gd name="T12" fmla="*/ 10 w 87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" h="50">
                    <a:moveTo>
                      <a:pt x="87" y="0"/>
                    </a:moveTo>
                    <a:lnTo>
                      <a:pt x="87" y="0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0" y="5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68" name="Freeform 2904"/>
              <p:cNvSpPr>
                <a:spLocks/>
              </p:cNvSpPr>
              <p:nvPr/>
            </p:nvSpPr>
            <p:spPr bwMode="auto">
              <a:xfrm>
                <a:off x="2738" y="1585"/>
                <a:ext cx="41" cy="25"/>
              </a:xfrm>
              <a:custGeom>
                <a:avLst/>
                <a:gdLst>
                  <a:gd name="T0" fmla="*/ 10 w 83"/>
                  <a:gd name="T1" fmla="*/ 0 h 50"/>
                  <a:gd name="T2" fmla="*/ 10 w 83"/>
                  <a:gd name="T3" fmla="*/ 0 h 50"/>
                  <a:gd name="T4" fmla="*/ 10 w 83"/>
                  <a:gd name="T5" fmla="*/ 0 h 50"/>
                  <a:gd name="T6" fmla="*/ 10 w 83"/>
                  <a:gd name="T7" fmla="*/ 0 h 50"/>
                  <a:gd name="T8" fmla="*/ 9 w 83"/>
                  <a:gd name="T9" fmla="*/ 0 h 50"/>
                  <a:gd name="T10" fmla="*/ 0 w 83"/>
                  <a:gd name="T11" fmla="*/ 7 h 50"/>
                  <a:gd name="T12" fmla="*/ 10 w 83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3" h="50">
                    <a:moveTo>
                      <a:pt x="83" y="0"/>
                    </a:moveTo>
                    <a:lnTo>
                      <a:pt x="83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0" y="5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69" name="Freeform 2905"/>
              <p:cNvSpPr>
                <a:spLocks/>
              </p:cNvSpPr>
              <p:nvPr/>
            </p:nvSpPr>
            <p:spPr bwMode="auto">
              <a:xfrm>
                <a:off x="2738" y="1585"/>
                <a:ext cx="39" cy="25"/>
              </a:xfrm>
              <a:custGeom>
                <a:avLst/>
                <a:gdLst>
                  <a:gd name="T0" fmla="*/ 9 w 79"/>
                  <a:gd name="T1" fmla="*/ 0 h 50"/>
                  <a:gd name="T2" fmla="*/ 9 w 79"/>
                  <a:gd name="T3" fmla="*/ 0 h 50"/>
                  <a:gd name="T4" fmla="*/ 9 w 79"/>
                  <a:gd name="T5" fmla="*/ 0 h 50"/>
                  <a:gd name="T6" fmla="*/ 9 w 79"/>
                  <a:gd name="T7" fmla="*/ 0 h 50"/>
                  <a:gd name="T8" fmla="*/ 9 w 79"/>
                  <a:gd name="T9" fmla="*/ 0 h 50"/>
                  <a:gd name="T10" fmla="*/ 0 w 79"/>
                  <a:gd name="T11" fmla="*/ 7 h 50"/>
                  <a:gd name="T12" fmla="*/ 9 w 79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9" h="50">
                    <a:moveTo>
                      <a:pt x="79" y="0"/>
                    </a:moveTo>
                    <a:lnTo>
                      <a:pt x="79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0" y="5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70" name="Freeform 2906"/>
              <p:cNvSpPr>
                <a:spLocks/>
              </p:cNvSpPr>
              <p:nvPr/>
            </p:nvSpPr>
            <p:spPr bwMode="auto">
              <a:xfrm>
                <a:off x="2738" y="1585"/>
                <a:ext cx="38" cy="25"/>
              </a:xfrm>
              <a:custGeom>
                <a:avLst/>
                <a:gdLst>
                  <a:gd name="T0" fmla="*/ 10 w 75"/>
                  <a:gd name="T1" fmla="*/ 0 h 50"/>
                  <a:gd name="T2" fmla="*/ 10 w 75"/>
                  <a:gd name="T3" fmla="*/ 0 h 50"/>
                  <a:gd name="T4" fmla="*/ 10 w 75"/>
                  <a:gd name="T5" fmla="*/ 0 h 50"/>
                  <a:gd name="T6" fmla="*/ 10 w 75"/>
                  <a:gd name="T7" fmla="*/ 0 h 50"/>
                  <a:gd name="T8" fmla="*/ 9 w 75"/>
                  <a:gd name="T9" fmla="*/ 0 h 50"/>
                  <a:gd name="T10" fmla="*/ 0 w 75"/>
                  <a:gd name="T11" fmla="*/ 7 h 50"/>
                  <a:gd name="T12" fmla="*/ 10 w 75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50">
                    <a:moveTo>
                      <a:pt x="75" y="0"/>
                    </a:moveTo>
                    <a:lnTo>
                      <a:pt x="75" y="0"/>
                    </a:lnTo>
                    <a:lnTo>
                      <a:pt x="73" y="0"/>
                    </a:lnTo>
                    <a:lnTo>
                      <a:pt x="71" y="0"/>
                    </a:lnTo>
                    <a:lnTo>
                      <a:pt x="0" y="5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71" name="Freeform 2907"/>
              <p:cNvSpPr>
                <a:spLocks/>
              </p:cNvSpPr>
              <p:nvPr/>
            </p:nvSpPr>
            <p:spPr bwMode="auto">
              <a:xfrm>
                <a:off x="2738" y="1585"/>
                <a:ext cx="36" cy="25"/>
              </a:xfrm>
              <a:custGeom>
                <a:avLst/>
                <a:gdLst>
                  <a:gd name="T0" fmla="*/ 9 w 71"/>
                  <a:gd name="T1" fmla="*/ 0 h 50"/>
                  <a:gd name="T2" fmla="*/ 9 w 71"/>
                  <a:gd name="T3" fmla="*/ 0 h 50"/>
                  <a:gd name="T4" fmla="*/ 9 w 71"/>
                  <a:gd name="T5" fmla="*/ 0 h 50"/>
                  <a:gd name="T6" fmla="*/ 9 w 71"/>
                  <a:gd name="T7" fmla="*/ 0 h 50"/>
                  <a:gd name="T8" fmla="*/ 9 w 71"/>
                  <a:gd name="T9" fmla="*/ 0 h 50"/>
                  <a:gd name="T10" fmla="*/ 0 w 71"/>
                  <a:gd name="T11" fmla="*/ 7 h 50"/>
                  <a:gd name="T12" fmla="*/ 9 w 71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1" h="50">
                    <a:moveTo>
                      <a:pt x="71" y="0"/>
                    </a:moveTo>
                    <a:lnTo>
                      <a:pt x="71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0" y="5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72" name="Freeform 2908"/>
              <p:cNvSpPr>
                <a:spLocks/>
              </p:cNvSpPr>
              <p:nvPr/>
            </p:nvSpPr>
            <p:spPr bwMode="auto">
              <a:xfrm>
                <a:off x="2738" y="1585"/>
                <a:ext cx="34" cy="25"/>
              </a:xfrm>
              <a:custGeom>
                <a:avLst/>
                <a:gdLst>
                  <a:gd name="T0" fmla="*/ 9 w 67"/>
                  <a:gd name="T1" fmla="*/ 0 h 50"/>
                  <a:gd name="T2" fmla="*/ 9 w 67"/>
                  <a:gd name="T3" fmla="*/ 0 h 50"/>
                  <a:gd name="T4" fmla="*/ 9 w 67"/>
                  <a:gd name="T5" fmla="*/ 0 h 50"/>
                  <a:gd name="T6" fmla="*/ 9 w 67"/>
                  <a:gd name="T7" fmla="*/ 0 h 50"/>
                  <a:gd name="T8" fmla="*/ 8 w 67"/>
                  <a:gd name="T9" fmla="*/ 0 h 50"/>
                  <a:gd name="T10" fmla="*/ 0 w 67"/>
                  <a:gd name="T11" fmla="*/ 7 h 50"/>
                  <a:gd name="T12" fmla="*/ 9 w 67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" h="50">
                    <a:moveTo>
                      <a:pt x="67" y="0"/>
                    </a:moveTo>
                    <a:lnTo>
                      <a:pt x="67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0" y="50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73" name="Freeform 2909"/>
              <p:cNvSpPr>
                <a:spLocks/>
              </p:cNvSpPr>
              <p:nvPr/>
            </p:nvSpPr>
            <p:spPr bwMode="auto">
              <a:xfrm>
                <a:off x="2738" y="1585"/>
                <a:ext cx="32" cy="25"/>
              </a:xfrm>
              <a:custGeom>
                <a:avLst/>
                <a:gdLst>
                  <a:gd name="T0" fmla="*/ 8 w 64"/>
                  <a:gd name="T1" fmla="*/ 0 h 50"/>
                  <a:gd name="T2" fmla="*/ 8 w 64"/>
                  <a:gd name="T3" fmla="*/ 0 h 50"/>
                  <a:gd name="T4" fmla="*/ 8 w 64"/>
                  <a:gd name="T5" fmla="*/ 0 h 50"/>
                  <a:gd name="T6" fmla="*/ 8 w 64"/>
                  <a:gd name="T7" fmla="*/ 0 h 50"/>
                  <a:gd name="T8" fmla="*/ 8 w 64"/>
                  <a:gd name="T9" fmla="*/ 0 h 50"/>
                  <a:gd name="T10" fmla="*/ 0 w 64"/>
                  <a:gd name="T11" fmla="*/ 7 h 50"/>
                  <a:gd name="T12" fmla="*/ 8 w 64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" h="50">
                    <a:moveTo>
                      <a:pt x="64" y="0"/>
                    </a:moveTo>
                    <a:lnTo>
                      <a:pt x="64" y="0"/>
                    </a:lnTo>
                    <a:lnTo>
                      <a:pt x="62" y="0"/>
                    </a:lnTo>
                    <a:lnTo>
                      <a:pt x="0" y="5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74" name="Freeform 2910"/>
              <p:cNvSpPr>
                <a:spLocks/>
              </p:cNvSpPr>
              <p:nvPr/>
            </p:nvSpPr>
            <p:spPr bwMode="auto">
              <a:xfrm>
                <a:off x="2738" y="1585"/>
                <a:ext cx="31" cy="25"/>
              </a:xfrm>
              <a:custGeom>
                <a:avLst/>
                <a:gdLst>
                  <a:gd name="T0" fmla="*/ 8 w 62"/>
                  <a:gd name="T1" fmla="*/ 0 h 50"/>
                  <a:gd name="T2" fmla="*/ 8 w 62"/>
                  <a:gd name="T3" fmla="*/ 0 h 50"/>
                  <a:gd name="T4" fmla="*/ 8 w 62"/>
                  <a:gd name="T5" fmla="*/ 0 h 50"/>
                  <a:gd name="T6" fmla="*/ 8 w 62"/>
                  <a:gd name="T7" fmla="*/ 0 h 50"/>
                  <a:gd name="T8" fmla="*/ 8 w 62"/>
                  <a:gd name="T9" fmla="*/ 0 h 50"/>
                  <a:gd name="T10" fmla="*/ 0 w 62"/>
                  <a:gd name="T11" fmla="*/ 7 h 50"/>
                  <a:gd name="T12" fmla="*/ 8 w 6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" h="50">
                    <a:moveTo>
                      <a:pt x="62" y="0"/>
                    </a:moveTo>
                    <a:lnTo>
                      <a:pt x="60" y="0"/>
                    </a:lnTo>
                    <a:lnTo>
                      <a:pt x="58" y="0"/>
                    </a:lnTo>
                    <a:lnTo>
                      <a:pt x="0" y="5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75" name="Freeform 2911"/>
              <p:cNvSpPr>
                <a:spLocks/>
              </p:cNvSpPr>
              <p:nvPr/>
            </p:nvSpPr>
            <p:spPr bwMode="auto">
              <a:xfrm>
                <a:off x="2738" y="1585"/>
                <a:ext cx="29" cy="25"/>
              </a:xfrm>
              <a:custGeom>
                <a:avLst/>
                <a:gdLst>
                  <a:gd name="T0" fmla="*/ 8 w 58"/>
                  <a:gd name="T1" fmla="*/ 0 h 50"/>
                  <a:gd name="T2" fmla="*/ 8 w 58"/>
                  <a:gd name="T3" fmla="*/ 0 h 50"/>
                  <a:gd name="T4" fmla="*/ 7 w 58"/>
                  <a:gd name="T5" fmla="*/ 0 h 50"/>
                  <a:gd name="T6" fmla="*/ 7 w 58"/>
                  <a:gd name="T7" fmla="*/ 0 h 50"/>
                  <a:gd name="T8" fmla="*/ 7 w 58"/>
                  <a:gd name="T9" fmla="*/ 0 h 50"/>
                  <a:gd name="T10" fmla="*/ 0 w 58"/>
                  <a:gd name="T11" fmla="*/ 7 h 50"/>
                  <a:gd name="T12" fmla="*/ 8 w 58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8" h="50">
                    <a:moveTo>
                      <a:pt x="58" y="0"/>
                    </a:moveTo>
                    <a:lnTo>
                      <a:pt x="58" y="0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0" y="5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76" name="Freeform 2912"/>
              <p:cNvSpPr>
                <a:spLocks/>
              </p:cNvSpPr>
              <p:nvPr/>
            </p:nvSpPr>
            <p:spPr bwMode="auto">
              <a:xfrm>
                <a:off x="2738" y="1585"/>
                <a:ext cx="27" cy="25"/>
              </a:xfrm>
              <a:custGeom>
                <a:avLst/>
                <a:gdLst>
                  <a:gd name="T0" fmla="*/ 7 w 54"/>
                  <a:gd name="T1" fmla="*/ 0 h 50"/>
                  <a:gd name="T2" fmla="*/ 7 w 54"/>
                  <a:gd name="T3" fmla="*/ 0 h 50"/>
                  <a:gd name="T4" fmla="*/ 7 w 54"/>
                  <a:gd name="T5" fmla="*/ 0 h 50"/>
                  <a:gd name="T6" fmla="*/ 7 w 54"/>
                  <a:gd name="T7" fmla="*/ 0 h 50"/>
                  <a:gd name="T8" fmla="*/ 7 w 54"/>
                  <a:gd name="T9" fmla="*/ 0 h 50"/>
                  <a:gd name="T10" fmla="*/ 0 w 54"/>
                  <a:gd name="T11" fmla="*/ 7 h 50"/>
                  <a:gd name="T12" fmla="*/ 7 w 54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50">
                    <a:moveTo>
                      <a:pt x="54" y="0"/>
                    </a:moveTo>
                    <a:lnTo>
                      <a:pt x="54" y="0"/>
                    </a:lnTo>
                    <a:lnTo>
                      <a:pt x="52" y="0"/>
                    </a:lnTo>
                    <a:lnTo>
                      <a:pt x="0" y="5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77" name="Freeform 2913"/>
              <p:cNvSpPr>
                <a:spLocks/>
              </p:cNvSpPr>
              <p:nvPr/>
            </p:nvSpPr>
            <p:spPr bwMode="auto">
              <a:xfrm>
                <a:off x="2738" y="1585"/>
                <a:ext cx="26" cy="25"/>
              </a:xfrm>
              <a:custGeom>
                <a:avLst/>
                <a:gdLst>
                  <a:gd name="T0" fmla="*/ 7 w 52"/>
                  <a:gd name="T1" fmla="*/ 0 h 50"/>
                  <a:gd name="T2" fmla="*/ 7 w 52"/>
                  <a:gd name="T3" fmla="*/ 0 h 50"/>
                  <a:gd name="T4" fmla="*/ 7 w 52"/>
                  <a:gd name="T5" fmla="*/ 0 h 50"/>
                  <a:gd name="T6" fmla="*/ 6 w 52"/>
                  <a:gd name="T7" fmla="*/ 0 h 50"/>
                  <a:gd name="T8" fmla="*/ 6 w 52"/>
                  <a:gd name="T9" fmla="*/ 0 h 50"/>
                  <a:gd name="T10" fmla="*/ 0 w 52"/>
                  <a:gd name="T11" fmla="*/ 7 h 50"/>
                  <a:gd name="T12" fmla="*/ 7 w 5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52" y="0"/>
                    </a:moveTo>
                    <a:lnTo>
                      <a:pt x="50" y="0"/>
                    </a:lnTo>
                    <a:lnTo>
                      <a:pt x="48" y="0"/>
                    </a:lnTo>
                    <a:lnTo>
                      <a:pt x="0" y="5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78" name="Freeform 2914"/>
              <p:cNvSpPr>
                <a:spLocks/>
              </p:cNvSpPr>
              <p:nvPr/>
            </p:nvSpPr>
            <p:spPr bwMode="auto">
              <a:xfrm>
                <a:off x="2738" y="1585"/>
                <a:ext cx="24" cy="25"/>
              </a:xfrm>
              <a:custGeom>
                <a:avLst/>
                <a:gdLst>
                  <a:gd name="T0" fmla="*/ 6 w 48"/>
                  <a:gd name="T1" fmla="*/ 0 h 50"/>
                  <a:gd name="T2" fmla="*/ 6 w 48"/>
                  <a:gd name="T3" fmla="*/ 0 h 50"/>
                  <a:gd name="T4" fmla="*/ 6 w 48"/>
                  <a:gd name="T5" fmla="*/ 0 h 50"/>
                  <a:gd name="T6" fmla="*/ 6 w 48"/>
                  <a:gd name="T7" fmla="*/ 0 h 50"/>
                  <a:gd name="T8" fmla="*/ 6 w 48"/>
                  <a:gd name="T9" fmla="*/ 0 h 50"/>
                  <a:gd name="T10" fmla="*/ 0 w 48"/>
                  <a:gd name="T11" fmla="*/ 7 h 50"/>
                  <a:gd name="T12" fmla="*/ 6 w 48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50">
                    <a:moveTo>
                      <a:pt x="48" y="0"/>
                    </a:moveTo>
                    <a:lnTo>
                      <a:pt x="48" y="0"/>
                    </a:lnTo>
                    <a:lnTo>
                      <a:pt x="46" y="0"/>
                    </a:lnTo>
                    <a:lnTo>
                      <a:pt x="0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79" name="Freeform 2915"/>
              <p:cNvSpPr>
                <a:spLocks/>
              </p:cNvSpPr>
              <p:nvPr/>
            </p:nvSpPr>
            <p:spPr bwMode="auto">
              <a:xfrm>
                <a:off x="2738" y="1585"/>
                <a:ext cx="22" cy="25"/>
              </a:xfrm>
              <a:custGeom>
                <a:avLst/>
                <a:gdLst>
                  <a:gd name="T0" fmla="*/ 6 w 44"/>
                  <a:gd name="T1" fmla="*/ 0 h 50"/>
                  <a:gd name="T2" fmla="*/ 6 w 44"/>
                  <a:gd name="T3" fmla="*/ 0 h 50"/>
                  <a:gd name="T4" fmla="*/ 6 w 44"/>
                  <a:gd name="T5" fmla="*/ 0 h 50"/>
                  <a:gd name="T6" fmla="*/ 6 w 44"/>
                  <a:gd name="T7" fmla="*/ 0 h 50"/>
                  <a:gd name="T8" fmla="*/ 6 w 44"/>
                  <a:gd name="T9" fmla="*/ 0 h 50"/>
                  <a:gd name="T10" fmla="*/ 0 w 44"/>
                  <a:gd name="T11" fmla="*/ 7 h 50"/>
                  <a:gd name="T12" fmla="*/ 6 w 44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" h="50">
                    <a:moveTo>
                      <a:pt x="44" y="0"/>
                    </a:moveTo>
                    <a:lnTo>
                      <a:pt x="44" y="0"/>
                    </a:lnTo>
                    <a:lnTo>
                      <a:pt x="42" y="0"/>
                    </a:lnTo>
                    <a:lnTo>
                      <a:pt x="0" y="5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80" name="Freeform 2916"/>
              <p:cNvSpPr>
                <a:spLocks/>
              </p:cNvSpPr>
              <p:nvPr/>
            </p:nvSpPr>
            <p:spPr bwMode="auto">
              <a:xfrm>
                <a:off x="2738" y="1585"/>
                <a:ext cx="21" cy="25"/>
              </a:xfrm>
              <a:custGeom>
                <a:avLst/>
                <a:gdLst>
                  <a:gd name="T0" fmla="*/ 6 w 42"/>
                  <a:gd name="T1" fmla="*/ 0 h 50"/>
                  <a:gd name="T2" fmla="*/ 6 w 42"/>
                  <a:gd name="T3" fmla="*/ 0 h 50"/>
                  <a:gd name="T4" fmla="*/ 6 w 42"/>
                  <a:gd name="T5" fmla="*/ 0 h 50"/>
                  <a:gd name="T6" fmla="*/ 6 w 42"/>
                  <a:gd name="T7" fmla="*/ 0 h 50"/>
                  <a:gd name="T8" fmla="*/ 5 w 42"/>
                  <a:gd name="T9" fmla="*/ 0 h 50"/>
                  <a:gd name="T10" fmla="*/ 0 w 42"/>
                  <a:gd name="T11" fmla="*/ 7 h 50"/>
                  <a:gd name="T12" fmla="*/ 6 w 4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50">
                    <a:moveTo>
                      <a:pt x="42" y="0"/>
                    </a:moveTo>
                    <a:lnTo>
                      <a:pt x="41" y="0"/>
                    </a:lnTo>
                    <a:lnTo>
                      <a:pt x="39" y="0"/>
                    </a:lnTo>
                    <a:lnTo>
                      <a:pt x="0" y="5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81" name="Freeform 2917"/>
              <p:cNvSpPr>
                <a:spLocks/>
              </p:cNvSpPr>
              <p:nvPr/>
            </p:nvSpPr>
            <p:spPr bwMode="auto">
              <a:xfrm>
                <a:off x="2738" y="1585"/>
                <a:ext cx="19" cy="25"/>
              </a:xfrm>
              <a:custGeom>
                <a:avLst/>
                <a:gdLst>
                  <a:gd name="T0" fmla="*/ 4 w 39"/>
                  <a:gd name="T1" fmla="*/ 0 h 50"/>
                  <a:gd name="T2" fmla="*/ 4 w 39"/>
                  <a:gd name="T3" fmla="*/ 0 h 50"/>
                  <a:gd name="T4" fmla="*/ 4 w 39"/>
                  <a:gd name="T5" fmla="*/ 0 h 50"/>
                  <a:gd name="T6" fmla="*/ 4 w 39"/>
                  <a:gd name="T7" fmla="*/ 0 h 50"/>
                  <a:gd name="T8" fmla="*/ 4 w 39"/>
                  <a:gd name="T9" fmla="*/ 0 h 50"/>
                  <a:gd name="T10" fmla="*/ 0 w 39"/>
                  <a:gd name="T11" fmla="*/ 7 h 50"/>
                  <a:gd name="T12" fmla="*/ 4 w 39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50">
                    <a:moveTo>
                      <a:pt x="39" y="0"/>
                    </a:moveTo>
                    <a:lnTo>
                      <a:pt x="39" y="0"/>
                    </a:lnTo>
                    <a:lnTo>
                      <a:pt x="37" y="0"/>
                    </a:lnTo>
                    <a:lnTo>
                      <a:pt x="0" y="5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82" name="Freeform 2918"/>
              <p:cNvSpPr>
                <a:spLocks/>
              </p:cNvSpPr>
              <p:nvPr/>
            </p:nvSpPr>
            <p:spPr bwMode="auto">
              <a:xfrm>
                <a:off x="2738" y="1585"/>
                <a:ext cx="18" cy="25"/>
              </a:xfrm>
              <a:custGeom>
                <a:avLst/>
                <a:gdLst>
                  <a:gd name="T0" fmla="*/ 4 w 37"/>
                  <a:gd name="T1" fmla="*/ 0 h 50"/>
                  <a:gd name="T2" fmla="*/ 4 w 37"/>
                  <a:gd name="T3" fmla="*/ 0 h 50"/>
                  <a:gd name="T4" fmla="*/ 4 w 37"/>
                  <a:gd name="T5" fmla="*/ 0 h 50"/>
                  <a:gd name="T6" fmla="*/ 4 w 37"/>
                  <a:gd name="T7" fmla="*/ 0 h 50"/>
                  <a:gd name="T8" fmla="*/ 4 w 37"/>
                  <a:gd name="T9" fmla="*/ 0 h 50"/>
                  <a:gd name="T10" fmla="*/ 0 w 37"/>
                  <a:gd name="T11" fmla="*/ 7 h 50"/>
                  <a:gd name="T12" fmla="*/ 4 w 37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50">
                    <a:moveTo>
                      <a:pt x="37" y="0"/>
                    </a:moveTo>
                    <a:lnTo>
                      <a:pt x="37" y="0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0" y="5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83" name="Freeform 2919"/>
              <p:cNvSpPr>
                <a:spLocks/>
              </p:cNvSpPr>
              <p:nvPr/>
            </p:nvSpPr>
            <p:spPr bwMode="auto">
              <a:xfrm>
                <a:off x="2738" y="1585"/>
                <a:ext cx="16" cy="25"/>
              </a:xfrm>
              <a:custGeom>
                <a:avLst/>
                <a:gdLst>
                  <a:gd name="T0" fmla="*/ 4 w 33"/>
                  <a:gd name="T1" fmla="*/ 0 h 50"/>
                  <a:gd name="T2" fmla="*/ 4 w 33"/>
                  <a:gd name="T3" fmla="*/ 0 h 50"/>
                  <a:gd name="T4" fmla="*/ 3 w 33"/>
                  <a:gd name="T5" fmla="*/ 0 h 50"/>
                  <a:gd name="T6" fmla="*/ 3 w 33"/>
                  <a:gd name="T7" fmla="*/ 0 h 50"/>
                  <a:gd name="T8" fmla="*/ 3 w 33"/>
                  <a:gd name="T9" fmla="*/ 0 h 50"/>
                  <a:gd name="T10" fmla="*/ 0 w 33"/>
                  <a:gd name="T11" fmla="*/ 7 h 50"/>
                  <a:gd name="T12" fmla="*/ 4 w 33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50">
                    <a:moveTo>
                      <a:pt x="33" y="0"/>
                    </a:moveTo>
                    <a:lnTo>
                      <a:pt x="33" y="0"/>
                    </a:lnTo>
                    <a:lnTo>
                      <a:pt x="31" y="0"/>
                    </a:lnTo>
                    <a:lnTo>
                      <a:pt x="0" y="5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84" name="Freeform 2920"/>
              <p:cNvSpPr>
                <a:spLocks/>
              </p:cNvSpPr>
              <p:nvPr/>
            </p:nvSpPr>
            <p:spPr bwMode="auto">
              <a:xfrm>
                <a:off x="2738" y="1585"/>
                <a:ext cx="15" cy="25"/>
              </a:xfrm>
              <a:custGeom>
                <a:avLst/>
                <a:gdLst>
                  <a:gd name="T0" fmla="*/ 3 w 31"/>
                  <a:gd name="T1" fmla="*/ 0 h 50"/>
                  <a:gd name="T2" fmla="*/ 3 w 31"/>
                  <a:gd name="T3" fmla="*/ 0 h 50"/>
                  <a:gd name="T4" fmla="*/ 3 w 31"/>
                  <a:gd name="T5" fmla="*/ 0 h 50"/>
                  <a:gd name="T6" fmla="*/ 3 w 31"/>
                  <a:gd name="T7" fmla="*/ 0 h 50"/>
                  <a:gd name="T8" fmla="*/ 3 w 31"/>
                  <a:gd name="T9" fmla="*/ 0 h 50"/>
                  <a:gd name="T10" fmla="*/ 0 w 31"/>
                  <a:gd name="T11" fmla="*/ 7 h 50"/>
                  <a:gd name="T12" fmla="*/ 3 w 31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50">
                    <a:moveTo>
                      <a:pt x="31" y="0"/>
                    </a:moveTo>
                    <a:lnTo>
                      <a:pt x="31" y="0"/>
                    </a:lnTo>
                    <a:lnTo>
                      <a:pt x="29" y="0"/>
                    </a:lnTo>
                    <a:lnTo>
                      <a:pt x="0" y="5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85" name="Freeform 2921"/>
              <p:cNvSpPr>
                <a:spLocks/>
              </p:cNvSpPr>
              <p:nvPr/>
            </p:nvSpPr>
            <p:spPr bwMode="auto">
              <a:xfrm>
                <a:off x="2738" y="1585"/>
                <a:ext cx="14" cy="25"/>
              </a:xfrm>
              <a:custGeom>
                <a:avLst/>
                <a:gdLst>
                  <a:gd name="T0" fmla="*/ 4 w 27"/>
                  <a:gd name="T1" fmla="*/ 0 h 50"/>
                  <a:gd name="T2" fmla="*/ 4 w 27"/>
                  <a:gd name="T3" fmla="*/ 0 h 50"/>
                  <a:gd name="T4" fmla="*/ 4 w 27"/>
                  <a:gd name="T5" fmla="*/ 0 h 50"/>
                  <a:gd name="T6" fmla="*/ 4 w 27"/>
                  <a:gd name="T7" fmla="*/ 0 h 50"/>
                  <a:gd name="T8" fmla="*/ 4 w 27"/>
                  <a:gd name="T9" fmla="*/ 0 h 50"/>
                  <a:gd name="T10" fmla="*/ 0 w 27"/>
                  <a:gd name="T11" fmla="*/ 7 h 50"/>
                  <a:gd name="T12" fmla="*/ 4 w 27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50">
                    <a:moveTo>
                      <a:pt x="27" y="0"/>
                    </a:moveTo>
                    <a:lnTo>
                      <a:pt x="27" y="0"/>
                    </a:lnTo>
                    <a:lnTo>
                      <a:pt x="25" y="0"/>
                    </a:lnTo>
                    <a:lnTo>
                      <a:pt x="0" y="5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86" name="Freeform 2922"/>
              <p:cNvSpPr>
                <a:spLocks/>
              </p:cNvSpPr>
              <p:nvPr/>
            </p:nvSpPr>
            <p:spPr bwMode="auto">
              <a:xfrm>
                <a:off x="2738" y="1585"/>
                <a:ext cx="13" cy="25"/>
              </a:xfrm>
              <a:custGeom>
                <a:avLst/>
                <a:gdLst>
                  <a:gd name="T0" fmla="*/ 4 w 25"/>
                  <a:gd name="T1" fmla="*/ 0 h 50"/>
                  <a:gd name="T2" fmla="*/ 3 w 25"/>
                  <a:gd name="T3" fmla="*/ 0 h 50"/>
                  <a:gd name="T4" fmla="*/ 3 w 25"/>
                  <a:gd name="T5" fmla="*/ 0 h 50"/>
                  <a:gd name="T6" fmla="*/ 3 w 25"/>
                  <a:gd name="T7" fmla="*/ 0 h 50"/>
                  <a:gd name="T8" fmla="*/ 3 w 25"/>
                  <a:gd name="T9" fmla="*/ 0 h 50"/>
                  <a:gd name="T10" fmla="*/ 0 w 25"/>
                  <a:gd name="T11" fmla="*/ 7 h 50"/>
                  <a:gd name="T12" fmla="*/ 4 w 25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50">
                    <a:moveTo>
                      <a:pt x="25" y="0"/>
                    </a:moveTo>
                    <a:lnTo>
                      <a:pt x="23" y="0"/>
                    </a:lnTo>
                    <a:lnTo>
                      <a:pt x="21" y="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87" name="Freeform 2923"/>
              <p:cNvSpPr>
                <a:spLocks/>
              </p:cNvSpPr>
              <p:nvPr/>
            </p:nvSpPr>
            <p:spPr bwMode="auto">
              <a:xfrm>
                <a:off x="2738" y="1585"/>
                <a:ext cx="11" cy="25"/>
              </a:xfrm>
              <a:custGeom>
                <a:avLst/>
                <a:gdLst>
                  <a:gd name="T0" fmla="*/ 3 w 21"/>
                  <a:gd name="T1" fmla="*/ 0 h 50"/>
                  <a:gd name="T2" fmla="*/ 3 w 21"/>
                  <a:gd name="T3" fmla="*/ 0 h 50"/>
                  <a:gd name="T4" fmla="*/ 3 w 21"/>
                  <a:gd name="T5" fmla="*/ 0 h 50"/>
                  <a:gd name="T6" fmla="*/ 3 w 21"/>
                  <a:gd name="T7" fmla="*/ 0 h 50"/>
                  <a:gd name="T8" fmla="*/ 3 w 21"/>
                  <a:gd name="T9" fmla="*/ 0 h 50"/>
                  <a:gd name="T10" fmla="*/ 0 w 21"/>
                  <a:gd name="T11" fmla="*/ 7 h 50"/>
                  <a:gd name="T12" fmla="*/ 3 w 21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50">
                    <a:moveTo>
                      <a:pt x="21" y="0"/>
                    </a:moveTo>
                    <a:lnTo>
                      <a:pt x="21" y="0"/>
                    </a:lnTo>
                    <a:lnTo>
                      <a:pt x="19" y="0"/>
                    </a:lnTo>
                    <a:lnTo>
                      <a:pt x="0" y="5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88" name="Freeform 2924"/>
              <p:cNvSpPr>
                <a:spLocks/>
              </p:cNvSpPr>
              <p:nvPr/>
            </p:nvSpPr>
            <p:spPr bwMode="auto">
              <a:xfrm>
                <a:off x="2738" y="1585"/>
                <a:ext cx="10" cy="25"/>
              </a:xfrm>
              <a:custGeom>
                <a:avLst/>
                <a:gdLst>
                  <a:gd name="T0" fmla="*/ 3 w 19"/>
                  <a:gd name="T1" fmla="*/ 0 h 50"/>
                  <a:gd name="T2" fmla="*/ 3 w 19"/>
                  <a:gd name="T3" fmla="*/ 0 h 50"/>
                  <a:gd name="T4" fmla="*/ 3 w 19"/>
                  <a:gd name="T5" fmla="*/ 0 h 50"/>
                  <a:gd name="T6" fmla="*/ 3 w 19"/>
                  <a:gd name="T7" fmla="*/ 0 h 50"/>
                  <a:gd name="T8" fmla="*/ 3 w 19"/>
                  <a:gd name="T9" fmla="*/ 0 h 50"/>
                  <a:gd name="T10" fmla="*/ 0 w 19"/>
                  <a:gd name="T11" fmla="*/ 7 h 50"/>
                  <a:gd name="T12" fmla="*/ 3 w 19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50">
                    <a:moveTo>
                      <a:pt x="19" y="0"/>
                    </a:moveTo>
                    <a:lnTo>
                      <a:pt x="19" y="0"/>
                    </a:lnTo>
                    <a:lnTo>
                      <a:pt x="18" y="0"/>
                    </a:lnTo>
                    <a:lnTo>
                      <a:pt x="0" y="5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89" name="Freeform 2925"/>
              <p:cNvSpPr>
                <a:spLocks/>
              </p:cNvSpPr>
              <p:nvPr/>
            </p:nvSpPr>
            <p:spPr bwMode="auto">
              <a:xfrm>
                <a:off x="2738" y="1585"/>
                <a:ext cx="8" cy="25"/>
              </a:xfrm>
              <a:custGeom>
                <a:avLst/>
                <a:gdLst>
                  <a:gd name="T0" fmla="*/ 2 w 16"/>
                  <a:gd name="T1" fmla="*/ 0 h 50"/>
                  <a:gd name="T2" fmla="*/ 2 w 16"/>
                  <a:gd name="T3" fmla="*/ 0 h 50"/>
                  <a:gd name="T4" fmla="*/ 2 w 16"/>
                  <a:gd name="T5" fmla="*/ 0 h 50"/>
                  <a:gd name="T6" fmla="*/ 2 w 16"/>
                  <a:gd name="T7" fmla="*/ 0 h 50"/>
                  <a:gd name="T8" fmla="*/ 2 w 16"/>
                  <a:gd name="T9" fmla="*/ 0 h 50"/>
                  <a:gd name="T10" fmla="*/ 0 w 16"/>
                  <a:gd name="T11" fmla="*/ 7 h 50"/>
                  <a:gd name="T12" fmla="*/ 2 w 16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50">
                    <a:moveTo>
                      <a:pt x="16" y="0"/>
                    </a:moveTo>
                    <a:lnTo>
                      <a:pt x="16" y="0"/>
                    </a:lnTo>
                    <a:lnTo>
                      <a:pt x="14" y="0"/>
                    </a:lnTo>
                    <a:lnTo>
                      <a:pt x="0" y="5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90" name="Freeform 2926"/>
              <p:cNvSpPr>
                <a:spLocks/>
              </p:cNvSpPr>
              <p:nvPr/>
            </p:nvSpPr>
            <p:spPr bwMode="auto">
              <a:xfrm>
                <a:off x="2738" y="1585"/>
                <a:ext cx="7" cy="25"/>
              </a:xfrm>
              <a:custGeom>
                <a:avLst/>
                <a:gdLst>
                  <a:gd name="T0" fmla="*/ 2 w 14"/>
                  <a:gd name="T1" fmla="*/ 0 h 50"/>
                  <a:gd name="T2" fmla="*/ 2 w 14"/>
                  <a:gd name="T3" fmla="*/ 0 h 50"/>
                  <a:gd name="T4" fmla="*/ 2 w 14"/>
                  <a:gd name="T5" fmla="*/ 0 h 50"/>
                  <a:gd name="T6" fmla="*/ 2 w 14"/>
                  <a:gd name="T7" fmla="*/ 0 h 50"/>
                  <a:gd name="T8" fmla="*/ 2 w 14"/>
                  <a:gd name="T9" fmla="*/ 0 h 50"/>
                  <a:gd name="T10" fmla="*/ 0 w 14"/>
                  <a:gd name="T11" fmla="*/ 7 h 50"/>
                  <a:gd name="T12" fmla="*/ 2 w 14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50">
                    <a:moveTo>
                      <a:pt x="14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0" y="5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91" name="Freeform 2927"/>
              <p:cNvSpPr>
                <a:spLocks/>
              </p:cNvSpPr>
              <p:nvPr/>
            </p:nvSpPr>
            <p:spPr bwMode="auto">
              <a:xfrm>
                <a:off x="2738" y="1585"/>
                <a:ext cx="6" cy="25"/>
              </a:xfrm>
              <a:custGeom>
                <a:avLst/>
                <a:gdLst>
                  <a:gd name="T0" fmla="*/ 2 w 12"/>
                  <a:gd name="T1" fmla="*/ 0 h 50"/>
                  <a:gd name="T2" fmla="*/ 2 w 12"/>
                  <a:gd name="T3" fmla="*/ 0 h 50"/>
                  <a:gd name="T4" fmla="*/ 2 w 12"/>
                  <a:gd name="T5" fmla="*/ 0 h 50"/>
                  <a:gd name="T6" fmla="*/ 2 w 12"/>
                  <a:gd name="T7" fmla="*/ 0 h 50"/>
                  <a:gd name="T8" fmla="*/ 1 w 12"/>
                  <a:gd name="T9" fmla="*/ 0 h 50"/>
                  <a:gd name="T10" fmla="*/ 0 w 12"/>
                  <a:gd name="T11" fmla="*/ 7 h 50"/>
                  <a:gd name="T12" fmla="*/ 2 w 1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50">
                    <a:moveTo>
                      <a:pt x="12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0" y="5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92" name="Freeform 2928"/>
              <p:cNvSpPr>
                <a:spLocks/>
              </p:cNvSpPr>
              <p:nvPr/>
            </p:nvSpPr>
            <p:spPr bwMode="auto">
              <a:xfrm>
                <a:off x="2738" y="1585"/>
                <a:ext cx="4" cy="25"/>
              </a:xfrm>
              <a:custGeom>
                <a:avLst/>
                <a:gdLst>
                  <a:gd name="T0" fmla="*/ 1 w 8"/>
                  <a:gd name="T1" fmla="*/ 0 h 50"/>
                  <a:gd name="T2" fmla="*/ 1 w 8"/>
                  <a:gd name="T3" fmla="*/ 0 h 50"/>
                  <a:gd name="T4" fmla="*/ 1 w 8"/>
                  <a:gd name="T5" fmla="*/ 0 h 50"/>
                  <a:gd name="T6" fmla="*/ 1 w 8"/>
                  <a:gd name="T7" fmla="*/ 0 h 50"/>
                  <a:gd name="T8" fmla="*/ 1 w 8"/>
                  <a:gd name="T9" fmla="*/ 0 h 50"/>
                  <a:gd name="T10" fmla="*/ 0 w 8"/>
                  <a:gd name="T11" fmla="*/ 7 h 50"/>
                  <a:gd name="T12" fmla="*/ 1 w 8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50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0" y="5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93" name="Freeform 2929"/>
              <p:cNvSpPr>
                <a:spLocks/>
              </p:cNvSpPr>
              <p:nvPr/>
            </p:nvSpPr>
            <p:spPr bwMode="auto">
              <a:xfrm>
                <a:off x="2738" y="1585"/>
                <a:ext cx="3" cy="25"/>
              </a:xfrm>
              <a:custGeom>
                <a:avLst/>
                <a:gdLst>
                  <a:gd name="T0" fmla="*/ 1 w 6"/>
                  <a:gd name="T1" fmla="*/ 0 h 50"/>
                  <a:gd name="T2" fmla="*/ 1 w 6"/>
                  <a:gd name="T3" fmla="*/ 0 h 50"/>
                  <a:gd name="T4" fmla="*/ 1 w 6"/>
                  <a:gd name="T5" fmla="*/ 0 h 50"/>
                  <a:gd name="T6" fmla="*/ 1 w 6"/>
                  <a:gd name="T7" fmla="*/ 0 h 50"/>
                  <a:gd name="T8" fmla="*/ 1 w 6"/>
                  <a:gd name="T9" fmla="*/ 0 h 50"/>
                  <a:gd name="T10" fmla="*/ 0 w 6"/>
                  <a:gd name="T11" fmla="*/ 7 h 50"/>
                  <a:gd name="T12" fmla="*/ 1 w 6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50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5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94" name="Freeform 2930"/>
              <p:cNvSpPr>
                <a:spLocks/>
              </p:cNvSpPr>
              <p:nvPr/>
            </p:nvSpPr>
            <p:spPr bwMode="auto">
              <a:xfrm>
                <a:off x="2738" y="1585"/>
                <a:ext cx="1" cy="25"/>
              </a:xfrm>
              <a:custGeom>
                <a:avLst/>
                <a:gdLst>
                  <a:gd name="T0" fmla="*/ 1 w 2"/>
                  <a:gd name="T1" fmla="*/ 0 h 50"/>
                  <a:gd name="T2" fmla="*/ 1 w 2"/>
                  <a:gd name="T3" fmla="*/ 0 h 50"/>
                  <a:gd name="T4" fmla="*/ 1 w 2"/>
                  <a:gd name="T5" fmla="*/ 0 h 50"/>
                  <a:gd name="T6" fmla="*/ 0 w 2"/>
                  <a:gd name="T7" fmla="*/ 0 h 50"/>
                  <a:gd name="T8" fmla="*/ 0 w 2"/>
                  <a:gd name="T9" fmla="*/ 0 h 50"/>
                  <a:gd name="T10" fmla="*/ 0 w 2"/>
                  <a:gd name="T11" fmla="*/ 7 h 50"/>
                  <a:gd name="T12" fmla="*/ 1 w 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95" name="Freeform 2931"/>
              <p:cNvSpPr>
                <a:spLocks/>
              </p:cNvSpPr>
              <p:nvPr/>
            </p:nvSpPr>
            <p:spPr bwMode="auto">
              <a:xfrm>
                <a:off x="2737" y="1585"/>
                <a:ext cx="1" cy="25"/>
              </a:xfrm>
              <a:custGeom>
                <a:avLst/>
                <a:gdLst>
                  <a:gd name="T0" fmla="*/ 1 w 2"/>
                  <a:gd name="T1" fmla="*/ 0 h 50"/>
                  <a:gd name="T2" fmla="*/ 1 w 2"/>
                  <a:gd name="T3" fmla="*/ 0 h 50"/>
                  <a:gd name="T4" fmla="*/ 1 w 2"/>
                  <a:gd name="T5" fmla="*/ 0 h 50"/>
                  <a:gd name="T6" fmla="*/ 1 w 2"/>
                  <a:gd name="T7" fmla="*/ 0 h 50"/>
                  <a:gd name="T8" fmla="*/ 0 w 2"/>
                  <a:gd name="T9" fmla="*/ 0 h 50"/>
                  <a:gd name="T10" fmla="*/ 0 w 2"/>
                  <a:gd name="T11" fmla="*/ 0 h 50"/>
                  <a:gd name="T12" fmla="*/ 0 w 2"/>
                  <a:gd name="T13" fmla="*/ 0 h 50"/>
                  <a:gd name="T14" fmla="*/ 1 w 2"/>
                  <a:gd name="T15" fmla="*/ 7 h 50"/>
                  <a:gd name="T16" fmla="*/ 1 w 2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96" name="Freeform 2932"/>
              <p:cNvSpPr>
                <a:spLocks/>
              </p:cNvSpPr>
              <p:nvPr/>
            </p:nvSpPr>
            <p:spPr bwMode="auto">
              <a:xfrm>
                <a:off x="2735" y="1585"/>
                <a:ext cx="3" cy="25"/>
              </a:xfrm>
              <a:custGeom>
                <a:avLst/>
                <a:gdLst>
                  <a:gd name="T0" fmla="*/ 1 w 6"/>
                  <a:gd name="T1" fmla="*/ 0 h 50"/>
                  <a:gd name="T2" fmla="*/ 1 w 6"/>
                  <a:gd name="T3" fmla="*/ 0 h 50"/>
                  <a:gd name="T4" fmla="*/ 1 w 6"/>
                  <a:gd name="T5" fmla="*/ 0 h 50"/>
                  <a:gd name="T6" fmla="*/ 0 w 6"/>
                  <a:gd name="T7" fmla="*/ 0 h 50"/>
                  <a:gd name="T8" fmla="*/ 0 w 6"/>
                  <a:gd name="T9" fmla="*/ 0 h 50"/>
                  <a:gd name="T10" fmla="*/ 1 w 6"/>
                  <a:gd name="T11" fmla="*/ 7 h 50"/>
                  <a:gd name="T12" fmla="*/ 1 w 6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6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97" name="Freeform 2933"/>
              <p:cNvSpPr>
                <a:spLocks/>
              </p:cNvSpPr>
              <p:nvPr/>
            </p:nvSpPr>
            <p:spPr bwMode="auto">
              <a:xfrm>
                <a:off x="2734" y="1585"/>
                <a:ext cx="4" cy="25"/>
              </a:xfrm>
              <a:custGeom>
                <a:avLst/>
                <a:gdLst>
                  <a:gd name="T0" fmla="*/ 1 w 7"/>
                  <a:gd name="T1" fmla="*/ 0 h 50"/>
                  <a:gd name="T2" fmla="*/ 1 w 7"/>
                  <a:gd name="T3" fmla="*/ 0 h 50"/>
                  <a:gd name="T4" fmla="*/ 1 w 7"/>
                  <a:gd name="T5" fmla="*/ 0 h 50"/>
                  <a:gd name="T6" fmla="*/ 0 w 7"/>
                  <a:gd name="T7" fmla="*/ 0 h 50"/>
                  <a:gd name="T8" fmla="*/ 0 w 7"/>
                  <a:gd name="T9" fmla="*/ 0 h 50"/>
                  <a:gd name="T10" fmla="*/ 1 w 7"/>
                  <a:gd name="T11" fmla="*/ 7 h 50"/>
                  <a:gd name="T12" fmla="*/ 1 w 7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50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7" y="5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98" name="Freeform 2934"/>
              <p:cNvSpPr>
                <a:spLocks/>
              </p:cNvSpPr>
              <p:nvPr/>
            </p:nvSpPr>
            <p:spPr bwMode="auto">
              <a:xfrm>
                <a:off x="2732" y="1585"/>
                <a:ext cx="6" cy="25"/>
              </a:xfrm>
              <a:custGeom>
                <a:avLst/>
                <a:gdLst>
                  <a:gd name="T0" fmla="*/ 1 w 11"/>
                  <a:gd name="T1" fmla="*/ 0 h 50"/>
                  <a:gd name="T2" fmla="*/ 1 w 11"/>
                  <a:gd name="T3" fmla="*/ 0 h 50"/>
                  <a:gd name="T4" fmla="*/ 1 w 11"/>
                  <a:gd name="T5" fmla="*/ 0 h 50"/>
                  <a:gd name="T6" fmla="*/ 1 w 11"/>
                  <a:gd name="T7" fmla="*/ 0 h 50"/>
                  <a:gd name="T8" fmla="*/ 0 w 11"/>
                  <a:gd name="T9" fmla="*/ 0 h 50"/>
                  <a:gd name="T10" fmla="*/ 2 w 11"/>
                  <a:gd name="T11" fmla="*/ 7 h 50"/>
                  <a:gd name="T12" fmla="*/ 1 w 11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1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499" name="Freeform 2935"/>
              <p:cNvSpPr>
                <a:spLocks/>
              </p:cNvSpPr>
              <p:nvPr/>
            </p:nvSpPr>
            <p:spPr bwMode="auto">
              <a:xfrm>
                <a:off x="2731" y="1585"/>
                <a:ext cx="7" cy="25"/>
              </a:xfrm>
              <a:custGeom>
                <a:avLst/>
                <a:gdLst>
                  <a:gd name="T0" fmla="*/ 1 w 13"/>
                  <a:gd name="T1" fmla="*/ 0 h 50"/>
                  <a:gd name="T2" fmla="*/ 1 w 13"/>
                  <a:gd name="T3" fmla="*/ 0 h 50"/>
                  <a:gd name="T4" fmla="*/ 1 w 13"/>
                  <a:gd name="T5" fmla="*/ 0 h 50"/>
                  <a:gd name="T6" fmla="*/ 0 w 13"/>
                  <a:gd name="T7" fmla="*/ 0 h 50"/>
                  <a:gd name="T8" fmla="*/ 0 w 13"/>
                  <a:gd name="T9" fmla="*/ 0 h 50"/>
                  <a:gd name="T10" fmla="*/ 2 w 13"/>
                  <a:gd name="T11" fmla="*/ 7 h 50"/>
                  <a:gd name="T12" fmla="*/ 1 w 13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3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00" name="Freeform 2936"/>
              <p:cNvSpPr>
                <a:spLocks/>
              </p:cNvSpPr>
              <p:nvPr/>
            </p:nvSpPr>
            <p:spPr bwMode="auto">
              <a:xfrm>
                <a:off x="2730" y="1585"/>
                <a:ext cx="8" cy="25"/>
              </a:xfrm>
              <a:custGeom>
                <a:avLst/>
                <a:gdLst>
                  <a:gd name="T0" fmla="*/ 1 w 15"/>
                  <a:gd name="T1" fmla="*/ 0 h 50"/>
                  <a:gd name="T2" fmla="*/ 1 w 15"/>
                  <a:gd name="T3" fmla="*/ 0 h 50"/>
                  <a:gd name="T4" fmla="*/ 0 w 15"/>
                  <a:gd name="T5" fmla="*/ 0 h 50"/>
                  <a:gd name="T6" fmla="*/ 0 w 15"/>
                  <a:gd name="T7" fmla="*/ 0 h 50"/>
                  <a:gd name="T8" fmla="*/ 0 w 15"/>
                  <a:gd name="T9" fmla="*/ 0 h 50"/>
                  <a:gd name="T10" fmla="*/ 2 w 15"/>
                  <a:gd name="T11" fmla="*/ 7 h 50"/>
                  <a:gd name="T12" fmla="*/ 1 w 15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5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01" name="Freeform 2937"/>
              <p:cNvSpPr>
                <a:spLocks/>
              </p:cNvSpPr>
              <p:nvPr/>
            </p:nvSpPr>
            <p:spPr bwMode="auto">
              <a:xfrm>
                <a:off x="2729" y="1585"/>
                <a:ext cx="9" cy="25"/>
              </a:xfrm>
              <a:custGeom>
                <a:avLst/>
                <a:gdLst>
                  <a:gd name="T0" fmla="*/ 0 w 19"/>
                  <a:gd name="T1" fmla="*/ 0 h 50"/>
                  <a:gd name="T2" fmla="*/ 0 w 19"/>
                  <a:gd name="T3" fmla="*/ 0 h 50"/>
                  <a:gd name="T4" fmla="*/ 0 w 19"/>
                  <a:gd name="T5" fmla="*/ 0 h 50"/>
                  <a:gd name="T6" fmla="*/ 0 w 19"/>
                  <a:gd name="T7" fmla="*/ 0 h 50"/>
                  <a:gd name="T8" fmla="*/ 0 w 19"/>
                  <a:gd name="T9" fmla="*/ 0 h 50"/>
                  <a:gd name="T10" fmla="*/ 2 w 19"/>
                  <a:gd name="T11" fmla="*/ 7 h 50"/>
                  <a:gd name="T12" fmla="*/ 0 w 19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9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02" name="Freeform 2938"/>
              <p:cNvSpPr>
                <a:spLocks/>
              </p:cNvSpPr>
              <p:nvPr/>
            </p:nvSpPr>
            <p:spPr bwMode="auto">
              <a:xfrm>
                <a:off x="2728" y="1585"/>
                <a:ext cx="10" cy="25"/>
              </a:xfrm>
              <a:custGeom>
                <a:avLst/>
                <a:gdLst>
                  <a:gd name="T0" fmla="*/ 0 w 21"/>
                  <a:gd name="T1" fmla="*/ 0 h 50"/>
                  <a:gd name="T2" fmla="*/ 0 w 21"/>
                  <a:gd name="T3" fmla="*/ 0 h 50"/>
                  <a:gd name="T4" fmla="*/ 0 w 21"/>
                  <a:gd name="T5" fmla="*/ 0 h 50"/>
                  <a:gd name="T6" fmla="*/ 0 w 21"/>
                  <a:gd name="T7" fmla="*/ 0 h 50"/>
                  <a:gd name="T8" fmla="*/ 0 w 21"/>
                  <a:gd name="T9" fmla="*/ 0 h 50"/>
                  <a:gd name="T10" fmla="*/ 2 w 21"/>
                  <a:gd name="T11" fmla="*/ 7 h 50"/>
                  <a:gd name="T12" fmla="*/ 0 w 21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1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03" name="Freeform 2939"/>
              <p:cNvSpPr>
                <a:spLocks/>
              </p:cNvSpPr>
              <p:nvPr/>
            </p:nvSpPr>
            <p:spPr bwMode="auto">
              <a:xfrm>
                <a:off x="2726" y="1585"/>
                <a:ext cx="12" cy="25"/>
              </a:xfrm>
              <a:custGeom>
                <a:avLst/>
                <a:gdLst>
                  <a:gd name="T0" fmla="*/ 0 w 25"/>
                  <a:gd name="T1" fmla="*/ 0 h 50"/>
                  <a:gd name="T2" fmla="*/ 0 w 25"/>
                  <a:gd name="T3" fmla="*/ 0 h 50"/>
                  <a:gd name="T4" fmla="*/ 0 w 25"/>
                  <a:gd name="T5" fmla="*/ 0 h 50"/>
                  <a:gd name="T6" fmla="*/ 0 w 25"/>
                  <a:gd name="T7" fmla="*/ 0 h 50"/>
                  <a:gd name="T8" fmla="*/ 0 w 25"/>
                  <a:gd name="T9" fmla="*/ 0 h 50"/>
                  <a:gd name="T10" fmla="*/ 3 w 25"/>
                  <a:gd name="T11" fmla="*/ 7 h 50"/>
                  <a:gd name="T12" fmla="*/ 0 w 25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5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04" name="Freeform 2940"/>
              <p:cNvSpPr>
                <a:spLocks/>
              </p:cNvSpPr>
              <p:nvPr/>
            </p:nvSpPr>
            <p:spPr bwMode="auto">
              <a:xfrm>
                <a:off x="2725" y="1585"/>
                <a:ext cx="13" cy="25"/>
              </a:xfrm>
              <a:custGeom>
                <a:avLst/>
                <a:gdLst>
                  <a:gd name="T0" fmla="*/ 0 w 27"/>
                  <a:gd name="T1" fmla="*/ 0 h 50"/>
                  <a:gd name="T2" fmla="*/ 0 w 27"/>
                  <a:gd name="T3" fmla="*/ 0 h 50"/>
                  <a:gd name="T4" fmla="*/ 0 w 27"/>
                  <a:gd name="T5" fmla="*/ 0 h 50"/>
                  <a:gd name="T6" fmla="*/ 0 w 27"/>
                  <a:gd name="T7" fmla="*/ 0 h 50"/>
                  <a:gd name="T8" fmla="*/ 0 w 27"/>
                  <a:gd name="T9" fmla="*/ 0 h 50"/>
                  <a:gd name="T10" fmla="*/ 3 w 27"/>
                  <a:gd name="T11" fmla="*/ 7 h 50"/>
                  <a:gd name="T12" fmla="*/ 0 w 27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7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05" name="Freeform 2941"/>
              <p:cNvSpPr>
                <a:spLocks/>
              </p:cNvSpPr>
              <p:nvPr/>
            </p:nvSpPr>
            <p:spPr bwMode="auto">
              <a:xfrm>
                <a:off x="2723" y="1585"/>
                <a:ext cx="15" cy="25"/>
              </a:xfrm>
              <a:custGeom>
                <a:avLst/>
                <a:gdLst>
                  <a:gd name="T0" fmla="*/ 1 w 30"/>
                  <a:gd name="T1" fmla="*/ 0 h 50"/>
                  <a:gd name="T2" fmla="*/ 1 w 30"/>
                  <a:gd name="T3" fmla="*/ 0 h 50"/>
                  <a:gd name="T4" fmla="*/ 1 w 30"/>
                  <a:gd name="T5" fmla="*/ 0 h 50"/>
                  <a:gd name="T6" fmla="*/ 1 w 30"/>
                  <a:gd name="T7" fmla="*/ 0 h 50"/>
                  <a:gd name="T8" fmla="*/ 0 w 30"/>
                  <a:gd name="T9" fmla="*/ 0 h 50"/>
                  <a:gd name="T10" fmla="*/ 4 w 30"/>
                  <a:gd name="T11" fmla="*/ 7 h 50"/>
                  <a:gd name="T12" fmla="*/ 1 w 30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50">
                    <a:moveTo>
                      <a:pt x="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30" y="5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06" name="Freeform 2942"/>
              <p:cNvSpPr>
                <a:spLocks/>
              </p:cNvSpPr>
              <p:nvPr/>
            </p:nvSpPr>
            <p:spPr bwMode="auto">
              <a:xfrm>
                <a:off x="2722" y="1585"/>
                <a:ext cx="16" cy="25"/>
              </a:xfrm>
              <a:custGeom>
                <a:avLst/>
                <a:gdLst>
                  <a:gd name="T0" fmla="*/ 1 w 32"/>
                  <a:gd name="T1" fmla="*/ 0 h 50"/>
                  <a:gd name="T2" fmla="*/ 1 w 32"/>
                  <a:gd name="T3" fmla="*/ 0 h 50"/>
                  <a:gd name="T4" fmla="*/ 1 w 32"/>
                  <a:gd name="T5" fmla="*/ 0 h 50"/>
                  <a:gd name="T6" fmla="*/ 1 w 32"/>
                  <a:gd name="T7" fmla="*/ 0 h 50"/>
                  <a:gd name="T8" fmla="*/ 0 w 32"/>
                  <a:gd name="T9" fmla="*/ 0 h 50"/>
                  <a:gd name="T10" fmla="*/ 4 w 32"/>
                  <a:gd name="T11" fmla="*/ 7 h 50"/>
                  <a:gd name="T12" fmla="*/ 1 w 3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50">
                    <a:moveTo>
                      <a:pt x="3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32" y="5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07" name="Freeform 2943"/>
              <p:cNvSpPr>
                <a:spLocks/>
              </p:cNvSpPr>
              <p:nvPr/>
            </p:nvSpPr>
            <p:spPr bwMode="auto">
              <a:xfrm>
                <a:off x="2720" y="1585"/>
                <a:ext cx="18" cy="25"/>
              </a:xfrm>
              <a:custGeom>
                <a:avLst/>
                <a:gdLst>
                  <a:gd name="T0" fmla="*/ 1 w 36"/>
                  <a:gd name="T1" fmla="*/ 0 h 50"/>
                  <a:gd name="T2" fmla="*/ 1 w 36"/>
                  <a:gd name="T3" fmla="*/ 0 h 50"/>
                  <a:gd name="T4" fmla="*/ 1 w 36"/>
                  <a:gd name="T5" fmla="*/ 0 h 50"/>
                  <a:gd name="T6" fmla="*/ 1 w 36"/>
                  <a:gd name="T7" fmla="*/ 0 h 50"/>
                  <a:gd name="T8" fmla="*/ 0 w 36"/>
                  <a:gd name="T9" fmla="*/ 0 h 50"/>
                  <a:gd name="T10" fmla="*/ 5 w 36"/>
                  <a:gd name="T11" fmla="*/ 7 h 50"/>
                  <a:gd name="T12" fmla="*/ 1 w 36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36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08" name="Freeform 2944"/>
              <p:cNvSpPr>
                <a:spLocks/>
              </p:cNvSpPr>
              <p:nvPr/>
            </p:nvSpPr>
            <p:spPr bwMode="auto">
              <a:xfrm>
                <a:off x="2719" y="1585"/>
                <a:ext cx="19" cy="25"/>
              </a:xfrm>
              <a:custGeom>
                <a:avLst/>
                <a:gdLst>
                  <a:gd name="T0" fmla="*/ 1 w 38"/>
                  <a:gd name="T1" fmla="*/ 0 h 50"/>
                  <a:gd name="T2" fmla="*/ 1 w 38"/>
                  <a:gd name="T3" fmla="*/ 0 h 50"/>
                  <a:gd name="T4" fmla="*/ 1 w 38"/>
                  <a:gd name="T5" fmla="*/ 0 h 50"/>
                  <a:gd name="T6" fmla="*/ 0 w 38"/>
                  <a:gd name="T7" fmla="*/ 0 h 50"/>
                  <a:gd name="T8" fmla="*/ 0 w 38"/>
                  <a:gd name="T9" fmla="*/ 0 h 50"/>
                  <a:gd name="T10" fmla="*/ 5 w 38"/>
                  <a:gd name="T11" fmla="*/ 7 h 50"/>
                  <a:gd name="T12" fmla="*/ 1 w 38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38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09" name="Freeform 2945"/>
              <p:cNvSpPr>
                <a:spLocks/>
              </p:cNvSpPr>
              <p:nvPr/>
            </p:nvSpPr>
            <p:spPr bwMode="auto">
              <a:xfrm>
                <a:off x="2717" y="1585"/>
                <a:ext cx="21" cy="25"/>
              </a:xfrm>
              <a:custGeom>
                <a:avLst/>
                <a:gdLst>
                  <a:gd name="T0" fmla="*/ 1 w 42"/>
                  <a:gd name="T1" fmla="*/ 0 h 50"/>
                  <a:gd name="T2" fmla="*/ 1 w 42"/>
                  <a:gd name="T3" fmla="*/ 0 h 50"/>
                  <a:gd name="T4" fmla="*/ 1 w 42"/>
                  <a:gd name="T5" fmla="*/ 0 h 50"/>
                  <a:gd name="T6" fmla="*/ 1 w 42"/>
                  <a:gd name="T7" fmla="*/ 0 h 50"/>
                  <a:gd name="T8" fmla="*/ 0 w 42"/>
                  <a:gd name="T9" fmla="*/ 0 h 50"/>
                  <a:gd name="T10" fmla="*/ 6 w 42"/>
                  <a:gd name="T11" fmla="*/ 7 h 50"/>
                  <a:gd name="T12" fmla="*/ 1 w 4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5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42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10" name="Freeform 2946"/>
              <p:cNvSpPr>
                <a:spLocks/>
              </p:cNvSpPr>
              <p:nvPr/>
            </p:nvSpPr>
            <p:spPr bwMode="auto">
              <a:xfrm>
                <a:off x="2716" y="1585"/>
                <a:ext cx="22" cy="25"/>
              </a:xfrm>
              <a:custGeom>
                <a:avLst/>
                <a:gdLst>
                  <a:gd name="T0" fmla="*/ 1 w 44"/>
                  <a:gd name="T1" fmla="*/ 0 h 50"/>
                  <a:gd name="T2" fmla="*/ 1 w 44"/>
                  <a:gd name="T3" fmla="*/ 0 h 50"/>
                  <a:gd name="T4" fmla="*/ 1 w 44"/>
                  <a:gd name="T5" fmla="*/ 0 h 50"/>
                  <a:gd name="T6" fmla="*/ 0 w 44"/>
                  <a:gd name="T7" fmla="*/ 0 h 50"/>
                  <a:gd name="T8" fmla="*/ 0 w 44"/>
                  <a:gd name="T9" fmla="*/ 0 h 50"/>
                  <a:gd name="T10" fmla="*/ 6 w 44"/>
                  <a:gd name="T11" fmla="*/ 7 h 50"/>
                  <a:gd name="T12" fmla="*/ 1 w 44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44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11" name="Freeform 2947"/>
              <p:cNvSpPr>
                <a:spLocks/>
              </p:cNvSpPr>
              <p:nvPr/>
            </p:nvSpPr>
            <p:spPr bwMode="auto">
              <a:xfrm>
                <a:off x="2714" y="1585"/>
                <a:ext cx="24" cy="25"/>
              </a:xfrm>
              <a:custGeom>
                <a:avLst/>
                <a:gdLst>
                  <a:gd name="T0" fmla="*/ 1 w 48"/>
                  <a:gd name="T1" fmla="*/ 0 h 50"/>
                  <a:gd name="T2" fmla="*/ 1 w 48"/>
                  <a:gd name="T3" fmla="*/ 0 h 50"/>
                  <a:gd name="T4" fmla="*/ 1 w 48"/>
                  <a:gd name="T5" fmla="*/ 0 h 50"/>
                  <a:gd name="T6" fmla="*/ 0 w 48"/>
                  <a:gd name="T7" fmla="*/ 0 h 50"/>
                  <a:gd name="T8" fmla="*/ 0 w 48"/>
                  <a:gd name="T9" fmla="*/ 0 h 50"/>
                  <a:gd name="T10" fmla="*/ 6 w 48"/>
                  <a:gd name="T11" fmla="*/ 7 h 50"/>
                  <a:gd name="T12" fmla="*/ 1 w 48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48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12" name="Freeform 2948"/>
              <p:cNvSpPr>
                <a:spLocks/>
              </p:cNvSpPr>
              <p:nvPr/>
            </p:nvSpPr>
            <p:spPr bwMode="auto">
              <a:xfrm>
                <a:off x="2712" y="1585"/>
                <a:ext cx="26" cy="25"/>
              </a:xfrm>
              <a:custGeom>
                <a:avLst/>
                <a:gdLst>
                  <a:gd name="T0" fmla="*/ 1 w 52"/>
                  <a:gd name="T1" fmla="*/ 0 h 50"/>
                  <a:gd name="T2" fmla="*/ 1 w 52"/>
                  <a:gd name="T3" fmla="*/ 0 h 50"/>
                  <a:gd name="T4" fmla="*/ 1 w 52"/>
                  <a:gd name="T5" fmla="*/ 0 h 50"/>
                  <a:gd name="T6" fmla="*/ 1 w 52"/>
                  <a:gd name="T7" fmla="*/ 0 h 50"/>
                  <a:gd name="T8" fmla="*/ 0 w 52"/>
                  <a:gd name="T9" fmla="*/ 0 h 50"/>
                  <a:gd name="T10" fmla="*/ 7 w 52"/>
                  <a:gd name="T11" fmla="*/ 7 h 50"/>
                  <a:gd name="T12" fmla="*/ 1 w 5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2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13" name="Freeform 2949"/>
              <p:cNvSpPr>
                <a:spLocks/>
              </p:cNvSpPr>
              <p:nvPr/>
            </p:nvSpPr>
            <p:spPr bwMode="auto">
              <a:xfrm>
                <a:off x="2711" y="1585"/>
                <a:ext cx="27" cy="25"/>
              </a:xfrm>
              <a:custGeom>
                <a:avLst/>
                <a:gdLst>
                  <a:gd name="T0" fmla="*/ 1 w 54"/>
                  <a:gd name="T1" fmla="*/ 0 h 50"/>
                  <a:gd name="T2" fmla="*/ 1 w 54"/>
                  <a:gd name="T3" fmla="*/ 0 h 50"/>
                  <a:gd name="T4" fmla="*/ 1 w 54"/>
                  <a:gd name="T5" fmla="*/ 0 h 50"/>
                  <a:gd name="T6" fmla="*/ 0 w 54"/>
                  <a:gd name="T7" fmla="*/ 0 h 50"/>
                  <a:gd name="T8" fmla="*/ 0 w 54"/>
                  <a:gd name="T9" fmla="*/ 0 h 50"/>
                  <a:gd name="T10" fmla="*/ 7 w 54"/>
                  <a:gd name="T11" fmla="*/ 7 h 50"/>
                  <a:gd name="T12" fmla="*/ 1 w 54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54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14" name="Freeform 2950"/>
              <p:cNvSpPr>
                <a:spLocks/>
              </p:cNvSpPr>
              <p:nvPr/>
            </p:nvSpPr>
            <p:spPr bwMode="auto">
              <a:xfrm>
                <a:off x="2709" y="1585"/>
                <a:ext cx="29" cy="25"/>
              </a:xfrm>
              <a:custGeom>
                <a:avLst/>
                <a:gdLst>
                  <a:gd name="T0" fmla="*/ 1 w 57"/>
                  <a:gd name="T1" fmla="*/ 0 h 50"/>
                  <a:gd name="T2" fmla="*/ 1 w 57"/>
                  <a:gd name="T3" fmla="*/ 0 h 50"/>
                  <a:gd name="T4" fmla="*/ 1 w 57"/>
                  <a:gd name="T5" fmla="*/ 0 h 50"/>
                  <a:gd name="T6" fmla="*/ 1 w 57"/>
                  <a:gd name="T7" fmla="*/ 0 h 50"/>
                  <a:gd name="T8" fmla="*/ 0 w 57"/>
                  <a:gd name="T9" fmla="*/ 0 h 50"/>
                  <a:gd name="T10" fmla="*/ 8 w 57"/>
                  <a:gd name="T11" fmla="*/ 7 h 50"/>
                  <a:gd name="T12" fmla="*/ 1 w 57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50">
                    <a:moveTo>
                      <a:pt x="3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57" y="5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15" name="Freeform 2951"/>
              <p:cNvSpPr>
                <a:spLocks/>
              </p:cNvSpPr>
              <p:nvPr/>
            </p:nvSpPr>
            <p:spPr bwMode="auto">
              <a:xfrm>
                <a:off x="2707" y="1585"/>
                <a:ext cx="31" cy="25"/>
              </a:xfrm>
              <a:custGeom>
                <a:avLst/>
                <a:gdLst>
                  <a:gd name="T0" fmla="*/ 1 w 61"/>
                  <a:gd name="T1" fmla="*/ 0 h 50"/>
                  <a:gd name="T2" fmla="*/ 1 w 61"/>
                  <a:gd name="T3" fmla="*/ 0 h 50"/>
                  <a:gd name="T4" fmla="*/ 1 w 61"/>
                  <a:gd name="T5" fmla="*/ 0 h 50"/>
                  <a:gd name="T6" fmla="*/ 1 w 61"/>
                  <a:gd name="T7" fmla="*/ 0 h 50"/>
                  <a:gd name="T8" fmla="*/ 0 w 61"/>
                  <a:gd name="T9" fmla="*/ 0 h 50"/>
                  <a:gd name="T10" fmla="*/ 8 w 61"/>
                  <a:gd name="T11" fmla="*/ 7 h 50"/>
                  <a:gd name="T12" fmla="*/ 1 w 61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5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61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16" name="Freeform 2952"/>
              <p:cNvSpPr>
                <a:spLocks/>
              </p:cNvSpPr>
              <p:nvPr/>
            </p:nvSpPr>
            <p:spPr bwMode="auto">
              <a:xfrm>
                <a:off x="2705" y="1585"/>
                <a:ext cx="33" cy="25"/>
              </a:xfrm>
              <a:custGeom>
                <a:avLst/>
                <a:gdLst>
                  <a:gd name="T0" fmla="*/ 1 w 65"/>
                  <a:gd name="T1" fmla="*/ 0 h 50"/>
                  <a:gd name="T2" fmla="*/ 1 w 65"/>
                  <a:gd name="T3" fmla="*/ 0 h 50"/>
                  <a:gd name="T4" fmla="*/ 1 w 65"/>
                  <a:gd name="T5" fmla="*/ 0 h 50"/>
                  <a:gd name="T6" fmla="*/ 1 w 65"/>
                  <a:gd name="T7" fmla="*/ 0 h 50"/>
                  <a:gd name="T8" fmla="*/ 0 w 65"/>
                  <a:gd name="T9" fmla="*/ 0 h 50"/>
                  <a:gd name="T10" fmla="*/ 9 w 65"/>
                  <a:gd name="T11" fmla="*/ 7 h 50"/>
                  <a:gd name="T12" fmla="*/ 1 w 65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5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65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17" name="Freeform 2953"/>
              <p:cNvSpPr>
                <a:spLocks/>
              </p:cNvSpPr>
              <p:nvPr/>
            </p:nvSpPr>
            <p:spPr bwMode="auto">
              <a:xfrm>
                <a:off x="2705" y="1585"/>
                <a:ext cx="33" cy="25"/>
              </a:xfrm>
              <a:custGeom>
                <a:avLst/>
                <a:gdLst>
                  <a:gd name="T0" fmla="*/ 0 w 67"/>
                  <a:gd name="T1" fmla="*/ 0 h 50"/>
                  <a:gd name="T2" fmla="*/ 0 w 67"/>
                  <a:gd name="T3" fmla="*/ 0 h 50"/>
                  <a:gd name="T4" fmla="*/ 0 w 67"/>
                  <a:gd name="T5" fmla="*/ 0 h 50"/>
                  <a:gd name="T6" fmla="*/ 0 w 67"/>
                  <a:gd name="T7" fmla="*/ 0 h 50"/>
                  <a:gd name="T8" fmla="*/ 0 w 67"/>
                  <a:gd name="T9" fmla="*/ 0 h 50"/>
                  <a:gd name="T10" fmla="*/ 8 w 67"/>
                  <a:gd name="T11" fmla="*/ 7 h 50"/>
                  <a:gd name="T12" fmla="*/ 0 w 67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67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18" name="Freeform 2954"/>
              <p:cNvSpPr>
                <a:spLocks/>
              </p:cNvSpPr>
              <p:nvPr/>
            </p:nvSpPr>
            <p:spPr bwMode="auto">
              <a:xfrm>
                <a:off x="2703" y="1585"/>
                <a:ext cx="35" cy="25"/>
              </a:xfrm>
              <a:custGeom>
                <a:avLst/>
                <a:gdLst>
                  <a:gd name="T0" fmla="*/ 0 w 71"/>
                  <a:gd name="T1" fmla="*/ 0 h 50"/>
                  <a:gd name="T2" fmla="*/ 0 w 71"/>
                  <a:gd name="T3" fmla="*/ 0 h 50"/>
                  <a:gd name="T4" fmla="*/ 0 w 71"/>
                  <a:gd name="T5" fmla="*/ 0 h 50"/>
                  <a:gd name="T6" fmla="*/ 0 w 71"/>
                  <a:gd name="T7" fmla="*/ 0 h 50"/>
                  <a:gd name="T8" fmla="*/ 0 w 71"/>
                  <a:gd name="T9" fmla="*/ 0 h 50"/>
                  <a:gd name="T10" fmla="*/ 8 w 71"/>
                  <a:gd name="T11" fmla="*/ 7 h 50"/>
                  <a:gd name="T12" fmla="*/ 0 w 71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1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71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19" name="Freeform 2955"/>
              <p:cNvSpPr>
                <a:spLocks/>
              </p:cNvSpPr>
              <p:nvPr/>
            </p:nvSpPr>
            <p:spPr bwMode="auto">
              <a:xfrm>
                <a:off x="2701" y="1585"/>
                <a:ext cx="37" cy="25"/>
              </a:xfrm>
              <a:custGeom>
                <a:avLst/>
                <a:gdLst>
                  <a:gd name="T0" fmla="*/ 0 w 75"/>
                  <a:gd name="T1" fmla="*/ 0 h 50"/>
                  <a:gd name="T2" fmla="*/ 0 w 75"/>
                  <a:gd name="T3" fmla="*/ 0 h 50"/>
                  <a:gd name="T4" fmla="*/ 0 w 75"/>
                  <a:gd name="T5" fmla="*/ 0 h 50"/>
                  <a:gd name="T6" fmla="*/ 0 w 75"/>
                  <a:gd name="T7" fmla="*/ 0 h 50"/>
                  <a:gd name="T8" fmla="*/ 0 w 75"/>
                  <a:gd name="T9" fmla="*/ 0 h 50"/>
                  <a:gd name="T10" fmla="*/ 9 w 75"/>
                  <a:gd name="T11" fmla="*/ 7 h 50"/>
                  <a:gd name="T12" fmla="*/ 0 w 75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5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5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20" name="Freeform 2956"/>
              <p:cNvSpPr>
                <a:spLocks/>
              </p:cNvSpPr>
              <p:nvPr/>
            </p:nvSpPr>
            <p:spPr bwMode="auto">
              <a:xfrm>
                <a:off x="2699" y="1585"/>
                <a:ext cx="39" cy="25"/>
              </a:xfrm>
              <a:custGeom>
                <a:avLst/>
                <a:gdLst>
                  <a:gd name="T0" fmla="*/ 1 w 78"/>
                  <a:gd name="T1" fmla="*/ 0 h 50"/>
                  <a:gd name="T2" fmla="*/ 1 w 78"/>
                  <a:gd name="T3" fmla="*/ 0 h 50"/>
                  <a:gd name="T4" fmla="*/ 1 w 78"/>
                  <a:gd name="T5" fmla="*/ 0 h 50"/>
                  <a:gd name="T6" fmla="*/ 0 w 78"/>
                  <a:gd name="T7" fmla="*/ 0 h 50"/>
                  <a:gd name="T8" fmla="*/ 0 w 78"/>
                  <a:gd name="T9" fmla="*/ 0 h 50"/>
                  <a:gd name="T10" fmla="*/ 10 w 78"/>
                  <a:gd name="T11" fmla="*/ 7 h 50"/>
                  <a:gd name="T12" fmla="*/ 1 w 78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" h="50">
                    <a:moveTo>
                      <a:pt x="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78" y="5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21" name="Freeform 2957"/>
              <p:cNvSpPr>
                <a:spLocks/>
              </p:cNvSpPr>
              <p:nvPr/>
            </p:nvSpPr>
            <p:spPr bwMode="auto">
              <a:xfrm>
                <a:off x="2697" y="1585"/>
                <a:ext cx="41" cy="25"/>
              </a:xfrm>
              <a:custGeom>
                <a:avLst/>
                <a:gdLst>
                  <a:gd name="T0" fmla="*/ 1 w 82"/>
                  <a:gd name="T1" fmla="*/ 0 h 50"/>
                  <a:gd name="T2" fmla="*/ 1 w 82"/>
                  <a:gd name="T3" fmla="*/ 0 h 50"/>
                  <a:gd name="T4" fmla="*/ 1 w 82"/>
                  <a:gd name="T5" fmla="*/ 0 h 50"/>
                  <a:gd name="T6" fmla="*/ 0 w 82"/>
                  <a:gd name="T7" fmla="*/ 0 h 50"/>
                  <a:gd name="T8" fmla="*/ 0 w 82"/>
                  <a:gd name="T9" fmla="*/ 0 h 50"/>
                  <a:gd name="T10" fmla="*/ 11 w 82"/>
                  <a:gd name="T11" fmla="*/ 7 h 50"/>
                  <a:gd name="T12" fmla="*/ 1 w 8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82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22" name="Freeform 2958"/>
              <p:cNvSpPr>
                <a:spLocks/>
              </p:cNvSpPr>
              <p:nvPr/>
            </p:nvSpPr>
            <p:spPr bwMode="auto">
              <a:xfrm>
                <a:off x="2695" y="1585"/>
                <a:ext cx="43" cy="25"/>
              </a:xfrm>
              <a:custGeom>
                <a:avLst/>
                <a:gdLst>
                  <a:gd name="T0" fmla="*/ 1 w 86"/>
                  <a:gd name="T1" fmla="*/ 0 h 50"/>
                  <a:gd name="T2" fmla="*/ 1 w 86"/>
                  <a:gd name="T3" fmla="*/ 0 h 50"/>
                  <a:gd name="T4" fmla="*/ 1 w 86"/>
                  <a:gd name="T5" fmla="*/ 0 h 50"/>
                  <a:gd name="T6" fmla="*/ 0 w 86"/>
                  <a:gd name="T7" fmla="*/ 0 h 50"/>
                  <a:gd name="T8" fmla="*/ 0 w 86"/>
                  <a:gd name="T9" fmla="*/ 0 h 50"/>
                  <a:gd name="T10" fmla="*/ 11 w 86"/>
                  <a:gd name="T11" fmla="*/ 7 h 50"/>
                  <a:gd name="T12" fmla="*/ 1 w 86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86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23" name="Freeform 2959"/>
              <p:cNvSpPr>
                <a:spLocks/>
              </p:cNvSpPr>
              <p:nvPr/>
            </p:nvSpPr>
            <p:spPr bwMode="auto">
              <a:xfrm>
                <a:off x="2692" y="1586"/>
                <a:ext cx="46" cy="24"/>
              </a:xfrm>
              <a:custGeom>
                <a:avLst/>
                <a:gdLst>
                  <a:gd name="T0" fmla="*/ 1 w 92"/>
                  <a:gd name="T1" fmla="*/ 0 h 48"/>
                  <a:gd name="T2" fmla="*/ 1 w 92"/>
                  <a:gd name="T3" fmla="*/ 0 h 48"/>
                  <a:gd name="T4" fmla="*/ 1 w 92"/>
                  <a:gd name="T5" fmla="*/ 0 h 48"/>
                  <a:gd name="T6" fmla="*/ 1 w 92"/>
                  <a:gd name="T7" fmla="*/ 0 h 48"/>
                  <a:gd name="T8" fmla="*/ 0 w 92"/>
                  <a:gd name="T9" fmla="*/ 0 h 48"/>
                  <a:gd name="T10" fmla="*/ 12 w 92"/>
                  <a:gd name="T11" fmla="*/ 6 h 48"/>
                  <a:gd name="T12" fmla="*/ 1 w 92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2" h="48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2" y="4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24" name="Freeform 2960"/>
              <p:cNvSpPr>
                <a:spLocks/>
              </p:cNvSpPr>
              <p:nvPr/>
            </p:nvSpPr>
            <p:spPr bwMode="auto">
              <a:xfrm>
                <a:off x="2690" y="1586"/>
                <a:ext cx="48" cy="24"/>
              </a:xfrm>
              <a:custGeom>
                <a:avLst/>
                <a:gdLst>
                  <a:gd name="T0" fmla="*/ 1 w 96"/>
                  <a:gd name="T1" fmla="*/ 0 h 48"/>
                  <a:gd name="T2" fmla="*/ 1 w 96"/>
                  <a:gd name="T3" fmla="*/ 0 h 48"/>
                  <a:gd name="T4" fmla="*/ 1 w 96"/>
                  <a:gd name="T5" fmla="*/ 0 h 48"/>
                  <a:gd name="T6" fmla="*/ 1 w 96"/>
                  <a:gd name="T7" fmla="*/ 0 h 48"/>
                  <a:gd name="T8" fmla="*/ 0 w 96"/>
                  <a:gd name="T9" fmla="*/ 0 h 48"/>
                  <a:gd name="T10" fmla="*/ 12 w 96"/>
                  <a:gd name="T11" fmla="*/ 6 h 48"/>
                  <a:gd name="T12" fmla="*/ 1 w 96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6" h="48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6" y="4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25" name="Freeform 2961"/>
              <p:cNvSpPr>
                <a:spLocks/>
              </p:cNvSpPr>
              <p:nvPr/>
            </p:nvSpPr>
            <p:spPr bwMode="auto">
              <a:xfrm>
                <a:off x="2688" y="1586"/>
                <a:ext cx="50" cy="24"/>
              </a:xfrm>
              <a:custGeom>
                <a:avLst/>
                <a:gdLst>
                  <a:gd name="T0" fmla="*/ 1 w 100"/>
                  <a:gd name="T1" fmla="*/ 0 h 48"/>
                  <a:gd name="T2" fmla="*/ 1 w 100"/>
                  <a:gd name="T3" fmla="*/ 0 h 48"/>
                  <a:gd name="T4" fmla="*/ 1 w 100"/>
                  <a:gd name="T5" fmla="*/ 0 h 48"/>
                  <a:gd name="T6" fmla="*/ 0 w 100"/>
                  <a:gd name="T7" fmla="*/ 0 h 48"/>
                  <a:gd name="T8" fmla="*/ 0 w 100"/>
                  <a:gd name="T9" fmla="*/ 0 h 48"/>
                  <a:gd name="T10" fmla="*/ 13 w 100"/>
                  <a:gd name="T11" fmla="*/ 6 h 48"/>
                  <a:gd name="T12" fmla="*/ 1 w 100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0" h="48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00" y="4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26" name="Freeform 2962"/>
              <p:cNvSpPr>
                <a:spLocks/>
              </p:cNvSpPr>
              <p:nvPr/>
            </p:nvSpPr>
            <p:spPr bwMode="auto">
              <a:xfrm>
                <a:off x="2685" y="1586"/>
                <a:ext cx="53" cy="24"/>
              </a:xfrm>
              <a:custGeom>
                <a:avLst/>
                <a:gdLst>
                  <a:gd name="T0" fmla="*/ 1 w 105"/>
                  <a:gd name="T1" fmla="*/ 0 h 48"/>
                  <a:gd name="T2" fmla="*/ 1 w 105"/>
                  <a:gd name="T3" fmla="*/ 0 h 48"/>
                  <a:gd name="T4" fmla="*/ 1 w 105"/>
                  <a:gd name="T5" fmla="*/ 0 h 48"/>
                  <a:gd name="T6" fmla="*/ 1 w 105"/>
                  <a:gd name="T7" fmla="*/ 0 h 48"/>
                  <a:gd name="T8" fmla="*/ 0 w 105"/>
                  <a:gd name="T9" fmla="*/ 0 h 48"/>
                  <a:gd name="T10" fmla="*/ 14 w 105"/>
                  <a:gd name="T11" fmla="*/ 6 h 48"/>
                  <a:gd name="T12" fmla="*/ 1 w 105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5" h="48">
                    <a:moveTo>
                      <a:pt x="5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05" y="4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27" name="Freeform 2963"/>
              <p:cNvSpPr>
                <a:spLocks/>
              </p:cNvSpPr>
              <p:nvPr/>
            </p:nvSpPr>
            <p:spPr bwMode="auto">
              <a:xfrm>
                <a:off x="2682" y="1586"/>
                <a:ext cx="56" cy="24"/>
              </a:xfrm>
              <a:custGeom>
                <a:avLst/>
                <a:gdLst>
                  <a:gd name="T0" fmla="*/ 1 w 111"/>
                  <a:gd name="T1" fmla="*/ 0 h 48"/>
                  <a:gd name="T2" fmla="*/ 1 w 111"/>
                  <a:gd name="T3" fmla="*/ 0 h 48"/>
                  <a:gd name="T4" fmla="*/ 1 w 111"/>
                  <a:gd name="T5" fmla="*/ 0 h 48"/>
                  <a:gd name="T6" fmla="*/ 1 w 111"/>
                  <a:gd name="T7" fmla="*/ 0 h 48"/>
                  <a:gd name="T8" fmla="*/ 0 w 111"/>
                  <a:gd name="T9" fmla="*/ 0 h 48"/>
                  <a:gd name="T10" fmla="*/ 14 w 111"/>
                  <a:gd name="T11" fmla="*/ 6 h 48"/>
                  <a:gd name="T12" fmla="*/ 1 w 111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1" h="48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11" y="4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28" name="Freeform 2964"/>
              <p:cNvSpPr>
                <a:spLocks/>
              </p:cNvSpPr>
              <p:nvPr/>
            </p:nvSpPr>
            <p:spPr bwMode="auto">
              <a:xfrm>
                <a:off x="2681" y="1586"/>
                <a:ext cx="57" cy="24"/>
              </a:xfrm>
              <a:custGeom>
                <a:avLst/>
                <a:gdLst>
                  <a:gd name="T0" fmla="*/ 0 w 115"/>
                  <a:gd name="T1" fmla="*/ 0 h 48"/>
                  <a:gd name="T2" fmla="*/ 0 w 115"/>
                  <a:gd name="T3" fmla="*/ 0 h 48"/>
                  <a:gd name="T4" fmla="*/ 0 w 115"/>
                  <a:gd name="T5" fmla="*/ 0 h 48"/>
                  <a:gd name="T6" fmla="*/ 0 w 115"/>
                  <a:gd name="T7" fmla="*/ 0 h 48"/>
                  <a:gd name="T8" fmla="*/ 0 w 115"/>
                  <a:gd name="T9" fmla="*/ 0 h 48"/>
                  <a:gd name="T10" fmla="*/ 14 w 115"/>
                  <a:gd name="T11" fmla="*/ 6 h 48"/>
                  <a:gd name="T12" fmla="*/ 0 w 115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5" h="48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15" y="4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29" name="Freeform 2965"/>
              <p:cNvSpPr>
                <a:spLocks/>
              </p:cNvSpPr>
              <p:nvPr/>
            </p:nvSpPr>
            <p:spPr bwMode="auto">
              <a:xfrm>
                <a:off x="2678" y="1586"/>
                <a:ext cx="60" cy="24"/>
              </a:xfrm>
              <a:custGeom>
                <a:avLst/>
                <a:gdLst>
                  <a:gd name="T0" fmla="*/ 0 w 121"/>
                  <a:gd name="T1" fmla="*/ 0 h 48"/>
                  <a:gd name="T2" fmla="*/ 0 w 121"/>
                  <a:gd name="T3" fmla="*/ 0 h 48"/>
                  <a:gd name="T4" fmla="*/ 0 w 121"/>
                  <a:gd name="T5" fmla="*/ 0 h 48"/>
                  <a:gd name="T6" fmla="*/ 0 w 121"/>
                  <a:gd name="T7" fmla="*/ 0 h 48"/>
                  <a:gd name="T8" fmla="*/ 0 w 121"/>
                  <a:gd name="T9" fmla="*/ 0 h 48"/>
                  <a:gd name="T10" fmla="*/ 15 w 121"/>
                  <a:gd name="T11" fmla="*/ 6 h 48"/>
                  <a:gd name="T12" fmla="*/ 0 w 121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1" h="48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21" y="4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30" name="Freeform 2966"/>
              <p:cNvSpPr>
                <a:spLocks/>
              </p:cNvSpPr>
              <p:nvPr/>
            </p:nvSpPr>
            <p:spPr bwMode="auto">
              <a:xfrm>
                <a:off x="2675" y="1586"/>
                <a:ext cx="63" cy="24"/>
              </a:xfrm>
              <a:custGeom>
                <a:avLst/>
                <a:gdLst>
                  <a:gd name="T0" fmla="*/ 1 w 126"/>
                  <a:gd name="T1" fmla="*/ 0 h 48"/>
                  <a:gd name="T2" fmla="*/ 1 w 126"/>
                  <a:gd name="T3" fmla="*/ 0 h 48"/>
                  <a:gd name="T4" fmla="*/ 1 w 126"/>
                  <a:gd name="T5" fmla="*/ 0 h 48"/>
                  <a:gd name="T6" fmla="*/ 1 w 126"/>
                  <a:gd name="T7" fmla="*/ 0 h 48"/>
                  <a:gd name="T8" fmla="*/ 0 w 126"/>
                  <a:gd name="T9" fmla="*/ 0 h 48"/>
                  <a:gd name="T10" fmla="*/ 16 w 126"/>
                  <a:gd name="T11" fmla="*/ 6 h 48"/>
                  <a:gd name="T12" fmla="*/ 1 w 126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" h="48">
                    <a:moveTo>
                      <a:pt x="5" y="0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26" y="4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31" name="Freeform 2967"/>
              <p:cNvSpPr>
                <a:spLocks/>
              </p:cNvSpPr>
              <p:nvPr/>
            </p:nvSpPr>
            <p:spPr bwMode="auto">
              <a:xfrm>
                <a:off x="2672" y="1586"/>
                <a:ext cx="66" cy="24"/>
              </a:xfrm>
              <a:custGeom>
                <a:avLst/>
                <a:gdLst>
                  <a:gd name="T0" fmla="*/ 1 w 132"/>
                  <a:gd name="T1" fmla="*/ 0 h 48"/>
                  <a:gd name="T2" fmla="*/ 1 w 132"/>
                  <a:gd name="T3" fmla="*/ 0 h 48"/>
                  <a:gd name="T4" fmla="*/ 1 w 132"/>
                  <a:gd name="T5" fmla="*/ 0 h 48"/>
                  <a:gd name="T6" fmla="*/ 1 w 132"/>
                  <a:gd name="T7" fmla="*/ 0 h 48"/>
                  <a:gd name="T8" fmla="*/ 0 w 132"/>
                  <a:gd name="T9" fmla="*/ 0 h 48"/>
                  <a:gd name="T10" fmla="*/ 17 w 132"/>
                  <a:gd name="T11" fmla="*/ 6 h 48"/>
                  <a:gd name="T12" fmla="*/ 1 w 132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2" h="48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32" y="4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32" name="Freeform 2968"/>
              <p:cNvSpPr>
                <a:spLocks/>
              </p:cNvSpPr>
              <p:nvPr/>
            </p:nvSpPr>
            <p:spPr bwMode="auto">
              <a:xfrm>
                <a:off x="2668" y="1586"/>
                <a:ext cx="70" cy="24"/>
              </a:xfrm>
              <a:custGeom>
                <a:avLst/>
                <a:gdLst>
                  <a:gd name="T0" fmla="*/ 1 w 140"/>
                  <a:gd name="T1" fmla="*/ 0 h 48"/>
                  <a:gd name="T2" fmla="*/ 1 w 140"/>
                  <a:gd name="T3" fmla="*/ 0 h 48"/>
                  <a:gd name="T4" fmla="*/ 1 w 140"/>
                  <a:gd name="T5" fmla="*/ 0 h 48"/>
                  <a:gd name="T6" fmla="*/ 1 w 140"/>
                  <a:gd name="T7" fmla="*/ 0 h 48"/>
                  <a:gd name="T8" fmla="*/ 1 w 140"/>
                  <a:gd name="T9" fmla="*/ 0 h 48"/>
                  <a:gd name="T10" fmla="*/ 1 w 140"/>
                  <a:gd name="T11" fmla="*/ 0 h 48"/>
                  <a:gd name="T12" fmla="*/ 1 w 140"/>
                  <a:gd name="T13" fmla="*/ 0 h 48"/>
                  <a:gd name="T14" fmla="*/ 1 w 140"/>
                  <a:gd name="T15" fmla="*/ 0 h 48"/>
                  <a:gd name="T16" fmla="*/ 0 w 140"/>
                  <a:gd name="T17" fmla="*/ 0 h 48"/>
                  <a:gd name="T18" fmla="*/ 18 w 140"/>
                  <a:gd name="T19" fmla="*/ 6 h 48"/>
                  <a:gd name="T20" fmla="*/ 1 w 140"/>
                  <a:gd name="T21" fmla="*/ 0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0" h="48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40" y="4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33" name="Freeform 2969"/>
              <p:cNvSpPr>
                <a:spLocks/>
              </p:cNvSpPr>
              <p:nvPr/>
            </p:nvSpPr>
            <p:spPr bwMode="auto">
              <a:xfrm>
                <a:off x="2665" y="1586"/>
                <a:ext cx="73" cy="24"/>
              </a:xfrm>
              <a:custGeom>
                <a:avLst/>
                <a:gdLst>
                  <a:gd name="T0" fmla="*/ 1 w 146"/>
                  <a:gd name="T1" fmla="*/ 0 h 48"/>
                  <a:gd name="T2" fmla="*/ 1 w 146"/>
                  <a:gd name="T3" fmla="*/ 1 h 48"/>
                  <a:gd name="T4" fmla="*/ 1 w 146"/>
                  <a:gd name="T5" fmla="*/ 1 h 48"/>
                  <a:gd name="T6" fmla="*/ 1 w 146"/>
                  <a:gd name="T7" fmla="*/ 1 h 48"/>
                  <a:gd name="T8" fmla="*/ 0 w 146"/>
                  <a:gd name="T9" fmla="*/ 1 h 48"/>
                  <a:gd name="T10" fmla="*/ 19 w 146"/>
                  <a:gd name="T11" fmla="*/ 6 h 48"/>
                  <a:gd name="T12" fmla="*/ 1 w 146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6" h="48">
                    <a:moveTo>
                      <a:pt x="6" y="0"/>
                    </a:move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146" y="4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34" name="Freeform 2970"/>
              <p:cNvSpPr>
                <a:spLocks/>
              </p:cNvSpPr>
              <p:nvPr/>
            </p:nvSpPr>
            <p:spPr bwMode="auto">
              <a:xfrm>
                <a:off x="2661" y="1586"/>
                <a:ext cx="77" cy="24"/>
              </a:xfrm>
              <a:custGeom>
                <a:avLst/>
                <a:gdLst>
                  <a:gd name="T0" fmla="*/ 1 w 153"/>
                  <a:gd name="T1" fmla="*/ 0 h 48"/>
                  <a:gd name="T2" fmla="*/ 1 w 153"/>
                  <a:gd name="T3" fmla="*/ 1 h 48"/>
                  <a:gd name="T4" fmla="*/ 1 w 153"/>
                  <a:gd name="T5" fmla="*/ 1 h 48"/>
                  <a:gd name="T6" fmla="*/ 1 w 153"/>
                  <a:gd name="T7" fmla="*/ 1 h 48"/>
                  <a:gd name="T8" fmla="*/ 0 w 153"/>
                  <a:gd name="T9" fmla="*/ 1 h 48"/>
                  <a:gd name="T10" fmla="*/ 20 w 153"/>
                  <a:gd name="T11" fmla="*/ 6 h 48"/>
                  <a:gd name="T12" fmla="*/ 1 w 153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3" h="48">
                    <a:moveTo>
                      <a:pt x="7" y="0"/>
                    </a:move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153" y="4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35" name="Freeform 2971"/>
              <p:cNvSpPr>
                <a:spLocks/>
              </p:cNvSpPr>
              <p:nvPr/>
            </p:nvSpPr>
            <p:spPr bwMode="auto">
              <a:xfrm>
                <a:off x="2657" y="1586"/>
                <a:ext cx="81" cy="24"/>
              </a:xfrm>
              <a:custGeom>
                <a:avLst/>
                <a:gdLst>
                  <a:gd name="T0" fmla="*/ 1 w 161"/>
                  <a:gd name="T1" fmla="*/ 0 h 48"/>
                  <a:gd name="T2" fmla="*/ 1 w 161"/>
                  <a:gd name="T3" fmla="*/ 0 h 48"/>
                  <a:gd name="T4" fmla="*/ 1 w 161"/>
                  <a:gd name="T5" fmla="*/ 1 h 48"/>
                  <a:gd name="T6" fmla="*/ 1 w 161"/>
                  <a:gd name="T7" fmla="*/ 1 h 48"/>
                  <a:gd name="T8" fmla="*/ 1 w 161"/>
                  <a:gd name="T9" fmla="*/ 1 h 48"/>
                  <a:gd name="T10" fmla="*/ 1 w 161"/>
                  <a:gd name="T11" fmla="*/ 1 h 48"/>
                  <a:gd name="T12" fmla="*/ 1 w 161"/>
                  <a:gd name="T13" fmla="*/ 1 h 48"/>
                  <a:gd name="T14" fmla="*/ 1 w 161"/>
                  <a:gd name="T15" fmla="*/ 1 h 48"/>
                  <a:gd name="T16" fmla="*/ 0 w 161"/>
                  <a:gd name="T17" fmla="*/ 1 h 48"/>
                  <a:gd name="T18" fmla="*/ 21 w 161"/>
                  <a:gd name="T19" fmla="*/ 6 h 48"/>
                  <a:gd name="T20" fmla="*/ 1 w 161"/>
                  <a:gd name="T21" fmla="*/ 0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1" h="48">
                    <a:moveTo>
                      <a:pt x="8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161" y="4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36" name="Freeform 2972"/>
              <p:cNvSpPr>
                <a:spLocks/>
              </p:cNvSpPr>
              <p:nvPr/>
            </p:nvSpPr>
            <p:spPr bwMode="auto">
              <a:xfrm>
                <a:off x="2655" y="1587"/>
                <a:ext cx="83" cy="23"/>
              </a:xfrm>
              <a:custGeom>
                <a:avLst/>
                <a:gdLst>
                  <a:gd name="T0" fmla="*/ 1 w 167"/>
                  <a:gd name="T1" fmla="*/ 0 h 46"/>
                  <a:gd name="T2" fmla="*/ 0 w 167"/>
                  <a:gd name="T3" fmla="*/ 0 h 46"/>
                  <a:gd name="T4" fmla="*/ 0 w 167"/>
                  <a:gd name="T5" fmla="*/ 0 h 46"/>
                  <a:gd name="T6" fmla="*/ 0 w 167"/>
                  <a:gd name="T7" fmla="*/ 0 h 46"/>
                  <a:gd name="T8" fmla="*/ 0 w 167"/>
                  <a:gd name="T9" fmla="*/ 0 h 46"/>
                  <a:gd name="T10" fmla="*/ 0 w 167"/>
                  <a:gd name="T11" fmla="*/ 0 h 46"/>
                  <a:gd name="T12" fmla="*/ 0 w 167"/>
                  <a:gd name="T13" fmla="*/ 0 h 46"/>
                  <a:gd name="T14" fmla="*/ 0 w 167"/>
                  <a:gd name="T15" fmla="*/ 0 h 46"/>
                  <a:gd name="T16" fmla="*/ 0 w 167"/>
                  <a:gd name="T17" fmla="*/ 0 h 46"/>
                  <a:gd name="T18" fmla="*/ 20 w 167"/>
                  <a:gd name="T19" fmla="*/ 6 h 46"/>
                  <a:gd name="T20" fmla="*/ 1 w 167"/>
                  <a:gd name="T21" fmla="*/ 0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7" h="46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67" y="4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37" name="Freeform 2973"/>
              <p:cNvSpPr>
                <a:spLocks/>
              </p:cNvSpPr>
              <p:nvPr/>
            </p:nvSpPr>
            <p:spPr bwMode="auto">
              <a:xfrm>
                <a:off x="2650" y="1587"/>
                <a:ext cx="88" cy="23"/>
              </a:xfrm>
              <a:custGeom>
                <a:avLst/>
                <a:gdLst>
                  <a:gd name="T0" fmla="*/ 2 w 176"/>
                  <a:gd name="T1" fmla="*/ 0 h 46"/>
                  <a:gd name="T2" fmla="*/ 1 w 176"/>
                  <a:gd name="T3" fmla="*/ 0 h 46"/>
                  <a:gd name="T4" fmla="*/ 1 w 176"/>
                  <a:gd name="T5" fmla="*/ 0 h 46"/>
                  <a:gd name="T6" fmla="*/ 1 w 176"/>
                  <a:gd name="T7" fmla="*/ 0 h 46"/>
                  <a:gd name="T8" fmla="*/ 1 w 176"/>
                  <a:gd name="T9" fmla="*/ 0 h 46"/>
                  <a:gd name="T10" fmla="*/ 1 w 176"/>
                  <a:gd name="T11" fmla="*/ 0 h 46"/>
                  <a:gd name="T12" fmla="*/ 1 w 176"/>
                  <a:gd name="T13" fmla="*/ 0 h 46"/>
                  <a:gd name="T14" fmla="*/ 1 w 176"/>
                  <a:gd name="T15" fmla="*/ 0 h 46"/>
                  <a:gd name="T16" fmla="*/ 0 w 176"/>
                  <a:gd name="T17" fmla="*/ 0 h 46"/>
                  <a:gd name="T18" fmla="*/ 22 w 176"/>
                  <a:gd name="T19" fmla="*/ 6 h 46"/>
                  <a:gd name="T20" fmla="*/ 2 w 176"/>
                  <a:gd name="T21" fmla="*/ 0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6" h="46">
                    <a:moveTo>
                      <a:pt x="9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76" y="4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38" name="Freeform 2974"/>
              <p:cNvSpPr>
                <a:spLocks/>
              </p:cNvSpPr>
              <p:nvPr/>
            </p:nvSpPr>
            <p:spPr bwMode="auto">
              <a:xfrm>
                <a:off x="2645" y="1587"/>
                <a:ext cx="93" cy="23"/>
              </a:xfrm>
              <a:custGeom>
                <a:avLst/>
                <a:gdLst>
                  <a:gd name="T0" fmla="*/ 2 w 186"/>
                  <a:gd name="T1" fmla="*/ 0 h 46"/>
                  <a:gd name="T2" fmla="*/ 2 w 186"/>
                  <a:gd name="T3" fmla="*/ 0 h 46"/>
                  <a:gd name="T4" fmla="*/ 1 w 186"/>
                  <a:gd name="T5" fmla="*/ 0 h 46"/>
                  <a:gd name="T6" fmla="*/ 1 w 186"/>
                  <a:gd name="T7" fmla="*/ 0 h 46"/>
                  <a:gd name="T8" fmla="*/ 1 w 186"/>
                  <a:gd name="T9" fmla="*/ 0 h 46"/>
                  <a:gd name="T10" fmla="*/ 1 w 186"/>
                  <a:gd name="T11" fmla="*/ 0 h 46"/>
                  <a:gd name="T12" fmla="*/ 1 w 186"/>
                  <a:gd name="T13" fmla="*/ 1 h 46"/>
                  <a:gd name="T14" fmla="*/ 1 w 186"/>
                  <a:gd name="T15" fmla="*/ 1 h 46"/>
                  <a:gd name="T16" fmla="*/ 0 w 186"/>
                  <a:gd name="T17" fmla="*/ 1 h 46"/>
                  <a:gd name="T18" fmla="*/ 24 w 186"/>
                  <a:gd name="T19" fmla="*/ 6 h 46"/>
                  <a:gd name="T20" fmla="*/ 2 w 186"/>
                  <a:gd name="T21" fmla="*/ 0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6" h="46">
                    <a:moveTo>
                      <a:pt x="10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186" y="4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39" name="Freeform 2975"/>
              <p:cNvSpPr>
                <a:spLocks/>
              </p:cNvSpPr>
              <p:nvPr/>
            </p:nvSpPr>
            <p:spPr bwMode="auto">
              <a:xfrm>
                <a:off x="2640" y="1587"/>
                <a:ext cx="98" cy="23"/>
              </a:xfrm>
              <a:custGeom>
                <a:avLst/>
                <a:gdLst>
                  <a:gd name="T0" fmla="*/ 2 w 196"/>
                  <a:gd name="T1" fmla="*/ 0 h 46"/>
                  <a:gd name="T2" fmla="*/ 2 w 196"/>
                  <a:gd name="T3" fmla="*/ 0 h 46"/>
                  <a:gd name="T4" fmla="*/ 1 w 196"/>
                  <a:gd name="T5" fmla="*/ 0 h 46"/>
                  <a:gd name="T6" fmla="*/ 1 w 196"/>
                  <a:gd name="T7" fmla="*/ 0 h 46"/>
                  <a:gd name="T8" fmla="*/ 1 w 196"/>
                  <a:gd name="T9" fmla="*/ 0 h 46"/>
                  <a:gd name="T10" fmla="*/ 1 w 196"/>
                  <a:gd name="T11" fmla="*/ 0 h 46"/>
                  <a:gd name="T12" fmla="*/ 1 w 196"/>
                  <a:gd name="T13" fmla="*/ 1 h 46"/>
                  <a:gd name="T14" fmla="*/ 1 w 196"/>
                  <a:gd name="T15" fmla="*/ 1 h 46"/>
                  <a:gd name="T16" fmla="*/ 0 w 196"/>
                  <a:gd name="T17" fmla="*/ 1 h 46"/>
                  <a:gd name="T18" fmla="*/ 25 w 196"/>
                  <a:gd name="T19" fmla="*/ 6 h 46"/>
                  <a:gd name="T20" fmla="*/ 2 w 196"/>
                  <a:gd name="T21" fmla="*/ 0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6" h="46">
                    <a:moveTo>
                      <a:pt x="10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196" y="4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40" name="Freeform 2976"/>
              <p:cNvSpPr>
                <a:spLocks/>
              </p:cNvSpPr>
              <p:nvPr/>
            </p:nvSpPr>
            <p:spPr bwMode="auto">
              <a:xfrm>
                <a:off x="2635" y="1588"/>
                <a:ext cx="103" cy="22"/>
              </a:xfrm>
              <a:custGeom>
                <a:avLst/>
                <a:gdLst>
                  <a:gd name="T0" fmla="*/ 2 w 205"/>
                  <a:gd name="T1" fmla="*/ 0 h 44"/>
                  <a:gd name="T2" fmla="*/ 2 w 205"/>
                  <a:gd name="T3" fmla="*/ 0 h 44"/>
                  <a:gd name="T4" fmla="*/ 1 w 205"/>
                  <a:gd name="T5" fmla="*/ 0 h 44"/>
                  <a:gd name="T6" fmla="*/ 1 w 205"/>
                  <a:gd name="T7" fmla="*/ 0 h 44"/>
                  <a:gd name="T8" fmla="*/ 1 w 205"/>
                  <a:gd name="T9" fmla="*/ 0 h 44"/>
                  <a:gd name="T10" fmla="*/ 1 w 205"/>
                  <a:gd name="T11" fmla="*/ 0 h 44"/>
                  <a:gd name="T12" fmla="*/ 1 w 205"/>
                  <a:gd name="T13" fmla="*/ 0 h 44"/>
                  <a:gd name="T14" fmla="*/ 1 w 205"/>
                  <a:gd name="T15" fmla="*/ 0 h 44"/>
                  <a:gd name="T16" fmla="*/ 0 w 205"/>
                  <a:gd name="T17" fmla="*/ 0 h 44"/>
                  <a:gd name="T18" fmla="*/ 26 w 205"/>
                  <a:gd name="T19" fmla="*/ 6 h 44"/>
                  <a:gd name="T20" fmla="*/ 2 w 205"/>
                  <a:gd name="T21" fmla="*/ 0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5" h="44">
                    <a:moveTo>
                      <a:pt x="11" y="0"/>
                    </a:move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05" y="4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41" name="Freeform 2977"/>
              <p:cNvSpPr>
                <a:spLocks/>
              </p:cNvSpPr>
              <p:nvPr/>
            </p:nvSpPr>
            <p:spPr bwMode="auto">
              <a:xfrm>
                <a:off x="2631" y="1588"/>
                <a:ext cx="107" cy="22"/>
              </a:xfrm>
              <a:custGeom>
                <a:avLst/>
                <a:gdLst>
                  <a:gd name="T0" fmla="*/ 1 w 215"/>
                  <a:gd name="T1" fmla="*/ 0 h 44"/>
                  <a:gd name="T2" fmla="*/ 1 w 215"/>
                  <a:gd name="T3" fmla="*/ 0 h 44"/>
                  <a:gd name="T4" fmla="*/ 1 w 215"/>
                  <a:gd name="T5" fmla="*/ 0 h 44"/>
                  <a:gd name="T6" fmla="*/ 0 w 215"/>
                  <a:gd name="T7" fmla="*/ 0 h 44"/>
                  <a:gd name="T8" fmla="*/ 0 w 215"/>
                  <a:gd name="T9" fmla="*/ 0 h 44"/>
                  <a:gd name="T10" fmla="*/ 0 w 215"/>
                  <a:gd name="T11" fmla="*/ 0 h 44"/>
                  <a:gd name="T12" fmla="*/ 0 w 215"/>
                  <a:gd name="T13" fmla="*/ 0 h 44"/>
                  <a:gd name="T14" fmla="*/ 0 w 215"/>
                  <a:gd name="T15" fmla="*/ 0 h 44"/>
                  <a:gd name="T16" fmla="*/ 0 w 215"/>
                  <a:gd name="T17" fmla="*/ 1 h 44"/>
                  <a:gd name="T18" fmla="*/ 26 w 215"/>
                  <a:gd name="T19" fmla="*/ 6 h 44"/>
                  <a:gd name="T20" fmla="*/ 1 w 215"/>
                  <a:gd name="T21" fmla="*/ 0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44">
                    <a:moveTo>
                      <a:pt x="12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15" y="4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42" name="Freeform 2978"/>
              <p:cNvSpPr>
                <a:spLocks/>
              </p:cNvSpPr>
              <p:nvPr/>
            </p:nvSpPr>
            <p:spPr bwMode="auto">
              <a:xfrm>
                <a:off x="2625" y="1589"/>
                <a:ext cx="113" cy="21"/>
              </a:xfrm>
              <a:custGeom>
                <a:avLst/>
                <a:gdLst>
                  <a:gd name="T0" fmla="*/ 2 w 226"/>
                  <a:gd name="T1" fmla="*/ 0 h 42"/>
                  <a:gd name="T2" fmla="*/ 2 w 226"/>
                  <a:gd name="T3" fmla="*/ 0 h 42"/>
                  <a:gd name="T4" fmla="*/ 1 w 226"/>
                  <a:gd name="T5" fmla="*/ 0 h 42"/>
                  <a:gd name="T6" fmla="*/ 1 w 226"/>
                  <a:gd name="T7" fmla="*/ 0 h 42"/>
                  <a:gd name="T8" fmla="*/ 1 w 226"/>
                  <a:gd name="T9" fmla="*/ 0 h 42"/>
                  <a:gd name="T10" fmla="*/ 1 w 226"/>
                  <a:gd name="T11" fmla="*/ 0 h 42"/>
                  <a:gd name="T12" fmla="*/ 1 w 226"/>
                  <a:gd name="T13" fmla="*/ 0 h 42"/>
                  <a:gd name="T14" fmla="*/ 1 w 226"/>
                  <a:gd name="T15" fmla="*/ 0 h 42"/>
                  <a:gd name="T16" fmla="*/ 0 w 226"/>
                  <a:gd name="T17" fmla="*/ 0 h 42"/>
                  <a:gd name="T18" fmla="*/ 29 w 226"/>
                  <a:gd name="T19" fmla="*/ 6 h 42"/>
                  <a:gd name="T20" fmla="*/ 2 w 226"/>
                  <a:gd name="T21" fmla="*/ 0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6" h="42">
                    <a:moveTo>
                      <a:pt x="11" y="0"/>
                    </a:move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26" y="4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43" name="Freeform 2979"/>
              <p:cNvSpPr>
                <a:spLocks/>
              </p:cNvSpPr>
              <p:nvPr/>
            </p:nvSpPr>
            <p:spPr bwMode="auto">
              <a:xfrm>
                <a:off x="2619" y="1589"/>
                <a:ext cx="119" cy="21"/>
              </a:xfrm>
              <a:custGeom>
                <a:avLst/>
                <a:gdLst>
                  <a:gd name="T0" fmla="*/ 2 w 238"/>
                  <a:gd name="T1" fmla="*/ 0 h 42"/>
                  <a:gd name="T2" fmla="*/ 2 w 238"/>
                  <a:gd name="T3" fmla="*/ 0 h 42"/>
                  <a:gd name="T4" fmla="*/ 2 w 238"/>
                  <a:gd name="T5" fmla="*/ 0 h 42"/>
                  <a:gd name="T6" fmla="*/ 1 w 238"/>
                  <a:gd name="T7" fmla="*/ 0 h 42"/>
                  <a:gd name="T8" fmla="*/ 1 w 238"/>
                  <a:gd name="T9" fmla="*/ 0 h 42"/>
                  <a:gd name="T10" fmla="*/ 1 w 238"/>
                  <a:gd name="T11" fmla="*/ 0 h 42"/>
                  <a:gd name="T12" fmla="*/ 1 w 238"/>
                  <a:gd name="T13" fmla="*/ 0 h 42"/>
                  <a:gd name="T14" fmla="*/ 1 w 238"/>
                  <a:gd name="T15" fmla="*/ 0 h 42"/>
                  <a:gd name="T16" fmla="*/ 0 w 238"/>
                  <a:gd name="T17" fmla="*/ 0 h 42"/>
                  <a:gd name="T18" fmla="*/ 30 w 238"/>
                  <a:gd name="T19" fmla="*/ 6 h 42"/>
                  <a:gd name="T20" fmla="*/ 2 w 238"/>
                  <a:gd name="T21" fmla="*/ 0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8" h="42">
                    <a:moveTo>
                      <a:pt x="12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38" y="4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44" name="Freeform 2980"/>
              <p:cNvSpPr>
                <a:spLocks/>
              </p:cNvSpPr>
              <p:nvPr/>
            </p:nvSpPr>
            <p:spPr bwMode="auto">
              <a:xfrm>
                <a:off x="2612" y="1589"/>
                <a:ext cx="126" cy="21"/>
              </a:xfrm>
              <a:custGeom>
                <a:avLst/>
                <a:gdLst>
                  <a:gd name="T0" fmla="*/ 2 w 251"/>
                  <a:gd name="T1" fmla="*/ 0 h 42"/>
                  <a:gd name="T2" fmla="*/ 2 w 251"/>
                  <a:gd name="T3" fmla="*/ 0 h 42"/>
                  <a:gd name="T4" fmla="*/ 2 w 251"/>
                  <a:gd name="T5" fmla="*/ 1 h 42"/>
                  <a:gd name="T6" fmla="*/ 1 w 251"/>
                  <a:gd name="T7" fmla="*/ 1 h 42"/>
                  <a:gd name="T8" fmla="*/ 1 w 251"/>
                  <a:gd name="T9" fmla="*/ 1 h 42"/>
                  <a:gd name="T10" fmla="*/ 1 w 251"/>
                  <a:gd name="T11" fmla="*/ 1 h 42"/>
                  <a:gd name="T12" fmla="*/ 1 w 251"/>
                  <a:gd name="T13" fmla="*/ 1 h 42"/>
                  <a:gd name="T14" fmla="*/ 1 w 251"/>
                  <a:gd name="T15" fmla="*/ 1 h 42"/>
                  <a:gd name="T16" fmla="*/ 0 w 251"/>
                  <a:gd name="T17" fmla="*/ 1 h 42"/>
                  <a:gd name="T18" fmla="*/ 32 w 251"/>
                  <a:gd name="T19" fmla="*/ 6 h 42"/>
                  <a:gd name="T20" fmla="*/ 2 w 251"/>
                  <a:gd name="T21" fmla="*/ 0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1" h="42">
                    <a:moveTo>
                      <a:pt x="13" y="0"/>
                    </a:moveTo>
                    <a:lnTo>
                      <a:pt x="11" y="0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251" y="4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45" name="Freeform 2981"/>
              <p:cNvSpPr>
                <a:spLocks/>
              </p:cNvSpPr>
              <p:nvPr/>
            </p:nvSpPr>
            <p:spPr bwMode="auto">
              <a:xfrm>
                <a:off x="2606" y="1590"/>
                <a:ext cx="132" cy="20"/>
              </a:xfrm>
              <a:custGeom>
                <a:avLst/>
                <a:gdLst>
                  <a:gd name="T0" fmla="*/ 1 w 265"/>
                  <a:gd name="T1" fmla="*/ 0 h 41"/>
                  <a:gd name="T2" fmla="*/ 1 w 265"/>
                  <a:gd name="T3" fmla="*/ 0 h 41"/>
                  <a:gd name="T4" fmla="*/ 1 w 265"/>
                  <a:gd name="T5" fmla="*/ 0 h 41"/>
                  <a:gd name="T6" fmla="*/ 1 w 265"/>
                  <a:gd name="T7" fmla="*/ 0 h 41"/>
                  <a:gd name="T8" fmla="*/ 0 w 265"/>
                  <a:gd name="T9" fmla="*/ 0 h 41"/>
                  <a:gd name="T10" fmla="*/ 0 w 265"/>
                  <a:gd name="T11" fmla="*/ 0 h 41"/>
                  <a:gd name="T12" fmla="*/ 0 w 265"/>
                  <a:gd name="T13" fmla="*/ 0 h 41"/>
                  <a:gd name="T14" fmla="*/ 0 w 265"/>
                  <a:gd name="T15" fmla="*/ 0 h 41"/>
                  <a:gd name="T16" fmla="*/ 0 w 265"/>
                  <a:gd name="T17" fmla="*/ 0 h 41"/>
                  <a:gd name="T18" fmla="*/ 33 w 265"/>
                  <a:gd name="T19" fmla="*/ 5 h 41"/>
                  <a:gd name="T20" fmla="*/ 1 w 265"/>
                  <a:gd name="T21" fmla="*/ 0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5" h="41">
                    <a:moveTo>
                      <a:pt x="14" y="0"/>
                    </a:move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5" y="4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46" name="Freeform 2982"/>
              <p:cNvSpPr>
                <a:spLocks/>
              </p:cNvSpPr>
              <p:nvPr/>
            </p:nvSpPr>
            <p:spPr bwMode="auto">
              <a:xfrm>
                <a:off x="2599" y="1591"/>
                <a:ext cx="139" cy="19"/>
              </a:xfrm>
              <a:custGeom>
                <a:avLst/>
                <a:gdLst>
                  <a:gd name="T0" fmla="*/ 2 w 278"/>
                  <a:gd name="T1" fmla="*/ 0 h 39"/>
                  <a:gd name="T2" fmla="*/ 2 w 278"/>
                  <a:gd name="T3" fmla="*/ 0 h 39"/>
                  <a:gd name="T4" fmla="*/ 2 w 278"/>
                  <a:gd name="T5" fmla="*/ 0 h 39"/>
                  <a:gd name="T6" fmla="*/ 1 w 278"/>
                  <a:gd name="T7" fmla="*/ 0 h 39"/>
                  <a:gd name="T8" fmla="*/ 1 w 278"/>
                  <a:gd name="T9" fmla="*/ 0 h 39"/>
                  <a:gd name="T10" fmla="*/ 1 w 278"/>
                  <a:gd name="T11" fmla="*/ 0 h 39"/>
                  <a:gd name="T12" fmla="*/ 1 w 278"/>
                  <a:gd name="T13" fmla="*/ 0 h 39"/>
                  <a:gd name="T14" fmla="*/ 1 w 278"/>
                  <a:gd name="T15" fmla="*/ 0 h 39"/>
                  <a:gd name="T16" fmla="*/ 0 w 278"/>
                  <a:gd name="T17" fmla="*/ 0 h 39"/>
                  <a:gd name="T18" fmla="*/ 35 w 278"/>
                  <a:gd name="T19" fmla="*/ 4 h 39"/>
                  <a:gd name="T20" fmla="*/ 2 w 278"/>
                  <a:gd name="T21" fmla="*/ 0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78" h="39">
                    <a:moveTo>
                      <a:pt x="13" y="0"/>
                    </a:move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78" y="3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47" name="Freeform 2983"/>
              <p:cNvSpPr>
                <a:spLocks/>
              </p:cNvSpPr>
              <p:nvPr/>
            </p:nvSpPr>
            <p:spPr bwMode="auto">
              <a:xfrm>
                <a:off x="2591" y="1591"/>
                <a:ext cx="147" cy="19"/>
              </a:xfrm>
              <a:custGeom>
                <a:avLst/>
                <a:gdLst>
                  <a:gd name="T0" fmla="*/ 2 w 294"/>
                  <a:gd name="T1" fmla="*/ 0 h 39"/>
                  <a:gd name="T2" fmla="*/ 2 w 294"/>
                  <a:gd name="T3" fmla="*/ 0 h 39"/>
                  <a:gd name="T4" fmla="*/ 2 w 294"/>
                  <a:gd name="T5" fmla="*/ 0 h 39"/>
                  <a:gd name="T6" fmla="*/ 2 w 294"/>
                  <a:gd name="T7" fmla="*/ 0 h 39"/>
                  <a:gd name="T8" fmla="*/ 1 w 294"/>
                  <a:gd name="T9" fmla="*/ 0 h 39"/>
                  <a:gd name="T10" fmla="*/ 1 w 294"/>
                  <a:gd name="T11" fmla="*/ 0 h 39"/>
                  <a:gd name="T12" fmla="*/ 1 w 294"/>
                  <a:gd name="T13" fmla="*/ 0 h 39"/>
                  <a:gd name="T14" fmla="*/ 1 w 294"/>
                  <a:gd name="T15" fmla="*/ 0 h 39"/>
                  <a:gd name="T16" fmla="*/ 0 w 294"/>
                  <a:gd name="T17" fmla="*/ 0 h 39"/>
                  <a:gd name="T18" fmla="*/ 37 w 294"/>
                  <a:gd name="T19" fmla="*/ 4 h 39"/>
                  <a:gd name="T20" fmla="*/ 2 w 294"/>
                  <a:gd name="T21" fmla="*/ 0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4" h="39">
                    <a:moveTo>
                      <a:pt x="16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94" y="39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48" name="Freeform 2984"/>
              <p:cNvSpPr>
                <a:spLocks/>
              </p:cNvSpPr>
              <p:nvPr/>
            </p:nvSpPr>
            <p:spPr bwMode="auto">
              <a:xfrm>
                <a:off x="2583" y="1592"/>
                <a:ext cx="155" cy="18"/>
              </a:xfrm>
              <a:custGeom>
                <a:avLst/>
                <a:gdLst>
                  <a:gd name="T0" fmla="*/ 2 w 311"/>
                  <a:gd name="T1" fmla="*/ 0 h 37"/>
                  <a:gd name="T2" fmla="*/ 1 w 311"/>
                  <a:gd name="T3" fmla="*/ 0 h 37"/>
                  <a:gd name="T4" fmla="*/ 1 w 311"/>
                  <a:gd name="T5" fmla="*/ 0 h 37"/>
                  <a:gd name="T6" fmla="*/ 1 w 311"/>
                  <a:gd name="T7" fmla="*/ 0 h 37"/>
                  <a:gd name="T8" fmla="*/ 1 w 311"/>
                  <a:gd name="T9" fmla="*/ 0 h 37"/>
                  <a:gd name="T10" fmla="*/ 0 w 311"/>
                  <a:gd name="T11" fmla="*/ 0 h 37"/>
                  <a:gd name="T12" fmla="*/ 0 w 311"/>
                  <a:gd name="T13" fmla="*/ 0 h 37"/>
                  <a:gd name="T14" fmla="*/ 0 w 311"/>
                  <a:gd name="T15" fmla="*/ 0 h 37"/>
                  <a:gd name="T16" fmla="*/ 0 w 311"/>
                  <a:gd name="T17" fmla="*/ 0 h 37"/>
                  <a:gd name="T18" fmla="*/ 38 w 311"/>
                  <a:gd name="T19" fmla="*/ 4 h 37"/>
                  <a:gd name="T20" fmla="*/ 2 w 311"/>
                  <a:gd name="T21" fmla="*/ 0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11" h="37">
                    <a:moveTo>
                      <a:pt x="16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311" y="3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49" name="Freeform 2985"/>
              <p:cNvSpPr>
                <a:spLocks/>
              </p:cNvSpPr>
              <p:nvPr/>
            </p:nvSpPr>
            <p:spPr bwMode="auto">
              <a:xfrm>
                <a:off x="2574" y="1593"/>
                <a:ext cx="164" cy="17"/>
              </a:xfrm>
              <a:custGeom>
                <a:avLst/>
                <a:gdLst>
                  <a:gd name="T0" fmla="*/ 3 w 328"/>
                  <a:gd name="T1" fmla="*/ 0 h 35"/>
                  <a:gd name="T2" fmla="*/ 2 w 328"/>
                  <a:gd name="T3" fmla="*/ 0 h 35"/>
                  <a:gd name="T4" fmla="*/ 2 w 328"/>
                  <a:gd name="T5" fmla="*/ 0 h 35"/>
                  <a:gd name="T6" fmla="*/ 2 w 328"/>
                  <a:gd name="T7" fmla="*/ 0 h 35"/>
                  <a:gd name="T8" fmla="*/ 2 w 328"/>
                  <a:gd name="T9" fmla="*/ 0 h 35"/>
                  <a:gd name="T10" fmla="*/ 1 w 328"/>
                  <a:gd name="T11" fmla="*/ 0 h 35"/>
                  <a:gd name="T12" fmla="*/ 1 w 328"/>
                  <a:gd name="T13" fmla="*/ 0 h 35"/>
                  <a:gd name="T14" fmla="*/ 1 w 328"/>
                  <a:gd name="T15" fmla="*/ 0 h 35"/>
                  <a:gd name="T16" fmla="*/ 0 w 328"/>
                  <a:gd name="T17" fmla="*/ 0 h 35"/>
                  <a:gd name="T18" fmla="*/ 41 w 328"/>
                  <a:gd name="T19" fmla="*/ 4 h 35"/>
                  <a:gd name="T20" fmla="*/ 3 w 328"/>
                  <a:gd name="T21" fmla="*/ 0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8" h="35">
                    <a:moveTo>
                      <a:pt x="19" y="0"/>
                    </a:moveTo>
                    <a:lnTo>
                      <a:pt x="15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328" y="3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50" name="Freeform 2986"/>
              <p:cNvSpPr>
                <a:spLocks/>
              </p:cNvSpPr>
              <p:nvPr/>
            </p:nvSpPr>
            <p:spPr bwMode="auto">
              <a:xfrm>
                <a:off x="2565" y="1594"/>
                <a:ext cx="173" cy="16"/>
              </a:xfrm>
              <a:custGeom>
                <a:avLst/>
                <a:gdLst>
                  <a:gd name="T0" fmla="*/ 3 w 345"/>
                  <a:gd name="T1" fmla="*/ 0 h 33"/>
                  <a:gd name="T2" fmla="*/ 2 w 345"/>
                  <a:gd name="T3" fmla="*/ 0 h 33"/>
                  <a:gd name="T4" fmla="*/ 2 w 345"/>
                  <a:gd name="T5" fmla="*/ 0 h 33"/>
                  <a:gd name="T6" fmla="*/ 2 w 345"/>
                  <a:gd name="T7" fmla="*/ 0 h 33"/>
                  <a:gd name="T8" fmla="*/ 2 w 345"/>
                  <a:gd name="T9" fmla="*/ 0 h 33"/>
                  <a:gd name="T10" fmla="*/ 1 w 345"/>
                  <a:gd name="T11" fmla="*/ 0 h 33"/>
                  <a:gd name="T12" fmla="*/ 1 w 345"/>
                  <a:gd name="T13" fmla="*/ 0 h 33"/>
                  <a:gd name="T14" fmla="*/ 1 w 345"/>
                  <a:gd name="T15" fmla="*/ 0 h 33"/>
                  <a:gd name="T16" fmla="*/ 0 w 345"/>
                  <a:gd name="T17" fmla="*/ 0 h 33"/>
                  <a:gd name="T18" fmla="*/ 44 w 345"/>
                  <a:gd name="T19" fmla="*/ 4 h 33"/>
                  <a:gd name="T20" fmla="*/ 3 w 345"/>
                  <a:gd name="T21" fmla="*/ 0 h 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45" h="33">
                    <a:moveTo>
                      <a:pt x="17" y="0"/>
                    </a:moveTo>
                    <a:lnTo>
                      <a:pt x="15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45" y="3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51" name="Freeform 2987"/>
              <p:cNvSpPr>
                <a:spLocks/>
              </p:cNvSpPr>
              <p:nvPr/>
            </p:nvSpPr>
            <p:spPr bwMode="auto">
              <a:xfrm>
                <a:off x="2558" y="1595"/>
                <a:ext cx="180" cy="15"/>
              </a:xfrm>
              <a:custGeom>
                <a:avLst/>
                <a:gdLst>
                  <a:gd name="T0" fmla="*/ 2 w 361"/>
                  <a:gd name="T1" fmla="*/ 0 h 31"/>
                  <a:gd name="T2" fmla="*/ 1 w 361"/>
                  <a:gd name="T3" fmla="*/ 0 h 31"/>
                  <a:gd name="T4" fmla="*/ 1 w 361"/>
                  <a:gd name="T5" fmla="*/ 0 h 31"/>
                  <a:gd name="T6" fmla="*/ 1 w 361"/>
                  <a:gd name="T7" fmla="*/ 0 h 31"/>
                  <a:gd name="T8" fmla="*/ 1 w 361"/>
                  <a:gd name="T9" fmla="*/ 0 h 31"/>
                  <a:gd name="T10" fmla="*/ 0 w 361"/>
                  <a:gd name="T11" fmla="*/ 0 h 31"/>
                  <a:gd name="T12" fmla="*/ 0 w 361"/>
                  <a:gd name="T13" fmla="*/ 0 h 31"/>
                  <a:gd name="T14" fmla="*/ 0 w 361"/>
                  <a:gd name="T15" fmla="*/ 0 h 31"/>
                  <a:gd name="T16" fmla="*/ 0 w 361"/>
                  <a:gd name="T17" fmla="*/ 0 h 31"/>
                  <a:gd name="T18" fmla="*/ 45 w 361"/>
                  <a:gd name="T19" fmla="*/ 3 h 31"/>
                  <a:gd name="T20" fmla="*/ 2 w 361"/>
                  <a:gd name="T21" fmla="*/ 0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61" h="31">
                    <a:moveTo>
                      <a:pt x="18" y="0"/>
                    </a:moveTo>
                    <a:lnTo>
                      <a:pt x="14" y="0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361" y="3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52" name="Freeform 2988"/>
              <p:cNvSpPr>
                <a:spLocks/>
              </p:cNvSpPr>
              <p:nvPr/>
            </p:nvSpPr>
            <p:spPr bwMode="auto">
              <a:xfrm>
                <a:off x="2549" y="1596"/>
                <a:ext cx="189" cy="14"/>
              </a:xfrm>
              <a:custGeom>
                <a:avLst/>
                <a:gdLst>
                  <a:gd name="T0" fmla="*/ 3 w 378"/>
                  <a:gd name="T1" fmla="*/ 0 h 27"/>
                  <a:gd name="T2" fmla="*/ 2 w 378"/>
                  <a:gd name="T3" fmla="*/ 0 h 27"/>
                  <a:gd name="T4" fmla="*/ 2 w 378"/>
                  <a:gd name="T5" fmla="*/ 0 h 27"/>
                  <a:gd name="T6" fmla="*/ 2 w 378"/>
                  <a:gd name="T7" fmla="*/ 0 h 27"/>
                  <a:gd name="T8" fmla="*/ 1 w 378"/>
                  <a:gd name="T9" fmla="*/ 1 h 27"/>
                  <a:gd name="T10" fmla="*/ 1 w 378"/>
                  <a:gd name="T11" fmla="*/ 1 h 27"/>
                  <a:gd name="T12" fmla="*/ 1 w 378"/>
                  <a:gd name="T13" fmla="*/ 1 h 27"/>
                  <a:gd name="T14" fmla="*/ 1 w 378"/>
                  <a:gd name="T15" fmla="*/ 1 h 27"/>
                  <a:gd name="T16" fmla="*/ 0 w 378"/>
                  <a:gd name="T17" fmla="*/ 1 h 27"/>
                  <a:gd name="T18" fmla="*/ 48 w 378"/>
                  <a:gd name="T19" fmla="*/ 4 h 27"/>
                  <a:gd name="T20" fmla="*/ 3 w 378"/>
                  <a:gd name="T21" fmla="*/ 0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">
                    <a:moveTo>
                      <a:pt x="17" y="0"/>
                    </a:moveTo>
                    <a:lnTo>
                      <a:pt x="15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378" y="2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53" name="Freeform 2989"/>
              <p:cNvSpPr>
                <a:spLocks/>
              </p:cNvSpPr>
              <p:nvPr/>
            </p:nvSpPr>
            <p:spPr bwMode="auto">
              <a:xfrm>
                <a:off x="2541" y="1597"/>
                <a:ext cx="197" cy="13"/>
              </a:xfrm>
              <a:custGeom>
                <a:avLst/>
                <a:gdLst>
                  <a:gd name="T0" fmla="*/ 3 w 393"/>
                  <a:gd name="T1" fmla="*/ 0 h 25"/>
                  <a:gd name="T2" fmla="*/ 2 w 393"/>
                  <a:gd name="T3" fmla="*/ 0 h 25"/>
                  <a:gd name="T4" fmla="*/ 2 w 393"/>
                  <a:gd name="T5" fmla="*/ 1 h 25"/>
                  <a:gd name="T6" fmla="*/ 2 w 393"/>
                  <a:gd name="T7" fmla="*/ 1 h 25"/>
                  <a:gd name="T8" fmla="*/ 1 w 393"/>
                  <a:gd name="T9" fmla="*/ 1 h 25"/>
                  <a:gd name="T10" fmla="*/ 1 w 393"/>
                  <a:gd name="T11" fmla="*/ 1 h 25"/>
                  <a:gd name="T12" fmla="*/ 1 w 393"/>
                  <a:gd name="T13" fmla="*/ 1 h 25"/>
                  <a:gd name="T14" fmla="*/ 1 w 393"/>
                  <a:gd name="T15" fmla="*/ 1 h 25"/>
                  <a:gd name="T16" fmla="*/ 0 w 393"/>
                  <a:gd name="T17" fmla="*/ 1 h 25"/>
                  <a:gd name="T18" fmla="*/ 50 w 393"/>
                  <a:gd name="T19" fmla="*/ 4 h 25"/>
                  <a:gd name="T20" fmla="*/ 3 w 393"/>
                  <a:gd name="T21" fmla="*/ 0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3" h="25">
                    <a:moveTo>
                      <a:pt x="17" y="0"/>
                    </a:moveTo>
                    <a:lnTo>
                      <a:pt x="15" y="0"/>
                    </a:lnTo>
                    <a:lnTo>
                      <a:pt x="13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393" y="2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54" name="Freeform 2990"/>
              <p:cNvSpPr>
                <a:spLocks/>
              </p:cNvSpPr>
              <p:nvPr/>
            </p:nvSpPr>
            <p:spPr bwMode="auto">
              <a:xfrm>
                <a:off x="2535" y="1599"/>
                <a:ext cx="203" cy="11"/>
              </a:xfrm>
              <a:custGeom>
                <a:avLst/>
                <a:gdLst>
                  <a:gd name="T0" fmla="*/ 1 w 407"/>
                  <a:gd name="T1" fmla="*/ 0 h 21"/>
                  <a:gd name="T2" fmla="*/ 1 w 407"/>
                  <a:gd name="T3" fmla="*/ 1 h 21"/>
                  <a:gd name="T4" fmla="*/ 1 w 407"/>
                  <a:gd name="T5" fmla="*/ 1 h 21"/>
                  <a:gd name="T6" fmla="*/ 1 w 407"/>
                  <a:gd name="T7" fmla="*/ 1 h 21"/>
                  <a:gd name="T8" fmla="*/ 1 w 407"/>
                  <a:gd name="T9" fmla="*/ 1 h 21"/>
                  <a:gd name="T10" fmla="*/ 0 w 407"/>
                  <a:gd name="T11" fmla="*/ 1 h 21"/>
                  <a:gd name="T12" fmla="*/ 0 w 407"/>
                  <a:gd name="T13" fmla="*/ 1 h 21"/>
                  <a:gd name="T14" fmla="*/ 0 w 407"/>
                  <a:gd name="T15" fmla="*/ 1 h 21"/>
                  <a:gd name="T16" fmla="*/ 0 w 407"/>
                  <a:gd name="T17" fmla="*/ 1 h 21"/>
                  <a:gd name="T18" fmla="*/ 50 w 407"/>
                  <a:gd name="T19" fmla="*/ 3 h 21"/>
                  <a:gd name="T20" fmla="*/ 1 w 407"/>
                  <a:gd name="T21" fmla="*/ 0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07" h="21">
                    <a:moveTo>
                      <a:pt x="14" y="0"/>
                    </a:moveTo>
                    <a:lnTo>
                      <a:pt x="12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407" y="2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55" name="Freeform 2991"/>
              <p:cNvSpPr>
                <a:spLocks/>
              </p:cNvSpPr>
              <p:nvPr/>
            </p:nvSpPr>
            <p:spPr bwMode="auto">
              <a:xfrm>
                <a:off x="2529" y="1601"/>
                <a:ext cx="209" cy="9"/>
              </a:xfrm>
              <a:custGeom>
                <a:avLst/>
                <a:gdLst>
                  <a:gd name="T0" fmla="*/ 2 w 418"/>
                  <a:gd name="T1" fmla="*/ 0 h 17"/>
                  <a:gd name="T2" fmla="*/ 2 w 418"/>
                  <a:gd name="T3" fmla="*/ 1 h 17"/>
                  <a:gd name="T4" fmla="*/ 2 w 418"/>
                  <a:gd name="T5" fmla="*/ 1 h 17"/>
                  <a:gd name="T6" fmla="*/ 1 w 418"/>
                  <a:gd name="T7" fmla="*/ 1 h 17"/>
                  <a:gd name="T8" fmla="*/ 1 w 418"/>
                  <a:gd name="T9" fmla="*/ 1 h 17"/>
                  <a:gd name="T10" fmla="*/ 1 w 418"/>
                  <a:gd name="T11" fmla="*/ 1 h 17"/>
                  <a:gd name="T12" fmla="*/ 1 w 418"/>
                  <a:gd name="T13" fmla="*/ 1 h 17"/>
                  <a:gd name="T14" fmla="*/ 1 w 418"/>
                  <a:gd name="T15" fmla="*/ 1 h 17"/>
                  <a:gd name="T16" fmla="*/ 0 w 418"/>
                  <a:gd name="T17" fmla="*/ 1 h 17"/>
                  <a:gd name="T18" fmla="*/ 53 w 418"/>
                  <a:gd name="T19" fmla="*/ 3 h 17"/>
                  <a:gd name="T20" fmla="*/ 2 w 418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8" h="17">
                    <a:moveTo>
                      <a:pt x="11" y="0"/>
                    </a:moveTo>
                    <a:lnTo>
                      <a:pt x="11" y="1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418" y="1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888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56" name="Freeform 2992"/>
              <p:cNvSpPr>
                <a:spLocks/>
              </p:cNvSpPr>
              <p:nvPr/>
            </p:nvSpPr>
            <p:spPr bwMode="auto">
              <a:xfrm>
                <a:off x="2525" y="1604"/>
                <a:ext cx="213" cy="6"/>
              </a:xfrm>
              <a:custGeom>
                <a:avLst/>
                <a:gdLst>
                  <a:gd name="T0" fmla="*/ 1 w 426"/>
                  <a:gd name="T1" fmla="*/ 0 h 12"/>
                  <a:gd name="T2" fmla="*/ 1 w 426"/>
                  <a:gd name="T3" fmla="*/ 0 h 12"/>
                  <a:gd name="T4" fmla="*/ 1 w 426"/>
                  <a:gd name="T5" fmla="*/ 0 h 12"/>
                  <a:gd name="T6" fmla="*/ 1 w 426"/>
                  <a:gd name="T7" fmla="*/ 1 h 12"/>
                  <a:gd name="T8" fmla="*/ 1 w 426"/>
                  <a:gd name="T9" fmla="*/ 1 h 12"/>
                  <a:gd name="T10" fmla="*/ 1 w 426"/>
                  <a:gd name="T11" fmla="*/ 1 h 12"/>
                  <a:gd name="T12" fmla="*/ 1 w 426"/>
                  <a:gd name="T13" fmla="*/ 1 h 12"/>
                  <a:gd name="T14" fmla="*/ 0 w 426"/>
                  <a:gd name="T15" fmla="*/ 1 h 12"/>
                  <a:gd name="T16" fmla="*/ 0 w 426"/>
                  <a:gd name="T17" fmla="*/ 1 h 12"/>
                  <a:gd name="T18" fmla="*/ 54 w 426"/>
                  <a:gd name="T19" fmla="*/ 2 h 12"/>
                  <a:gd name="T20" fmla="*/ 1 w 426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26" h="12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426" y="1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57" name="Freeform 2993"/>
              <p:cNvSpPr>
                <a:spLocks/>
              </p:cNvSpPr>
              <p:nvPr/>
            </p:nvSpPr>
            <p:spPr bwMode="auto">
              <a:xfrm>
                <a:off x="2523" y="1606"/>
                <a:ext cx="215" cy="4"/>
              </a:xfrm>
              <a:custGeom>
                <a:avLst/>
                <a:gdLst>
                  <a:gd name="T0" fmla="*/ 1 w 430"/>
                  <a:gd name="T1" fmla="*/ 0 h 8"/>
                  <a:gd name="T2" fmla="*/ 1 w 430"/>
                  <a:gd name="T3" fmla="*/ 0 h 8"/>
                  <a:gd name="T4" fmla="*/ 1 w 430"/>
                  <a:gd name="T5" fmla="*/ 0 h 8"/>
                  <a:gd name="T6" fmla="*/ 1 w 430"/>
                  <a:gd name="T7" fmla="*/ 1 h 8"/>
                  <a:gd name="T8" fmla="*/ 1 w 430"/>
                  <a:gd name="T9" fmla="*/ 1 h 8"/>
                  <a:gd name="T10" fmla="*/ 1 w 430"/>
                  <a:gd name="T11" fmla="*/ 1 h 8"/>
                  <a:gd name="T12" fmla="*/ 0 w 430"/>
                  <a:gd name="T13" fmla="*/ 1 h 8"/>
                  <a:gd name="T14" fmla="*/ 0 w 430"/>
                  <a:gd name="T15" fmla="*/ 1 h 8"/>
                  <a:gd name="T16" fmla="*/ 0 w 430"/>
                  <a:gd name="T17" fmla="*/ 1 h 8"/>
                  <a:gd name="T18" fmla="*/ 54 w 430"/>
                  <a:gd name="T19" fmla="*/ 1 h 8"/>
                  <a:gd name="T20" fmla="*/ 1 w 430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0" h="8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430" y="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58" name="Freeform 2994"/>
              <p:cNvSpPr>
                <a:spLocks/>
              </p:cNvSpPr>
              <p:nvPr/>
            </p:nvSpPr>
            <p:spPr bwMode="auto">
              <a:xfrm>
                <a:off x="2522" y="1608"/>
                <a:ext cx="216" cy="3"/>
              </a:xfrm>
              <a:custGeom>
                <a:avLst/>
                <a:gdLst>
                  <a:gd name="T0" fmla="*/ 1 w 432"/>
                  <a:gd name="T1" fmla="*/ 0 h 6"/>
                  <a:gd name="T2" fmla="*/ 1 w 432"/>
                  <a:gd name="T3" fmla="*/ 1 h 6"/>
                  <a:gd name="T4" fmla="*/ 1 w 432"/>
                  <a:gd name="T5" fmla="*/ 1 h 6"/>
                  <a:gd name="T6" fmla="*/ 0 w 432"/>
                  <a:gd name="T7" fmla="*/ 1 h 6"/>
                  <a:gd name="T8" fmla="*/ 0 w 432"/>
                  <a:gd name="T9" fmla="*/ 1 h 6"/>
                  <a:gd name="T10" fmla="*/ 0 w 432"/>
                  <a:gd name="T11" fmla="*/ 1 h 6"/>
                  <a:gd name="T12" fmla="*/ 1 w 432"/>
                  <a:gd name="T13" fmla="*/ 1 h 6"/>
                  <a:gd name="T14" fmla="*/ 1 w 432"/>
                  <a:gd name="T15" fmla="*/ 1 h 6"/>
                  <a:gd name="T16" fmla="*/ 1 w 432"/>
                  <a:gd name="T17" fmla="*/ 1 h 6"/>
                  <a:gd name="T18" fmla="*/ 54 w 432"/>
                  <a:gd name="T19" fmla="*/ 1 h 6"/>
                  <a:gd name="T20" fmla="*/ 1 w 432"/>
                  <a:gd name="T21" fmla="*/ 0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2" h="6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432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59" name="Freeform 2995"/>
              <p:cNvSpPr>
                <a:spLocks/>
              </p:cNvSpPr>
              <p:nvPr/>
            </p:nvSpPr>
            <p:spPr bwMode="auto">
              <a:xfrm>
                <a:off x="2523" y="1610"/>
                <a:ext cx="215" cy="3"/>
              </a:xfrm>
              <a:custGeom>
                <a:avLst/>
                <a:gdLst>
                  <a:gd name="T0" fmla="*/ 0 w 430"/>
                  <a:gd name="T1" fmla="*/ 1 h 6"/>
                  <a:gd name="T2" fmla="*/ 0 w 430"/>
                  <a:gd name="T3" fmla="*/ 1 h 6"/>
                  <a:gd name="T4" fmla="*/ 0 w 430"/>
                  <a:gd name="T5" fmla="*/ 1 h 6"/>
                  <a:gd name="T6" fmla="*/ 1 w 430"/>
                  <a:gd name="T7" fmla="*/ 1 h 6"/>
                  <a:gd name="T8" fmla="*/ 1 w 430"/>
                  <a:gd name="T9" fmla="*/ 1 h 6"/>
                  <a:gd name="T10" fmla="*/ 1 w 430"/>
                  <a:gd name="T11" fmla="*/ 1 h 6"/>
                  <a:gd name="T12" fmla="*/ 1 w 430"/>
                  <a:gd name="T13" fmla="*/ 1 h 6"/>
                  <a:gd name="T14" fmla="*/ 1 w 430"/>
                  <a:gd name="T15" fmla="*/ 1 h 6"/>
                  <a:gd name="T16" fmla="*/ 1 w 430"/>
                  <a:gd name="T17" fmla="*/ 1 h 6"/>
                  <a:gd name="T18" fmla="*/ 54 w 430"/>
                  <a:gd name="T19" fmla="*/ 0 h 6"/>
                  <a:gd name="T20" fmla="*/ 0 w 430"/>
                  <a:gd name="T21" fmla="*/ 1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0" h="6">
                    <a:moveTo>
                      <a:pt x="0" y="2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3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60" name="Freeform 2996"/>
              <p:cNvSpPr>
                <a:spLocks/>
              </p:cNvSpPr>
              <p:nvPr/>
            </p:nvSpPr>
            <p:spPr bwMode="auto">
              <a:xfrm>
                <a:off x="2525" y="1610"/>
                <a:ext cx="213" cy="6"/>
              </a:xfrm>
              <a:custGeom>
                <a:avLst/>
                <a:gdLst>
                  <a:gd name="T0" fmla="*/ 0 w 426"/>
                  <a:gd name="T1" fmla="*/ 1 h 11"/>
                  <a:gd name="T2" fmla="*/ 0 w 426"/>
                  <a:gd name="T3" fmla="*/ 1 h 11"/>
                  <a:gd name="T4" fmla="*/ 1 w 426"/>
                  <a:gd name="T5" fmla="*/ 1 h 11"/>
                  <a:gd name="T6" fmla="*/ 1 w 426"/>
                  <a:gd name="T7" fmla="*/ 1 h 11"/>
                  <a:gd name="T8" fmla="*/ 1 w 426"/>
                  <a:gd name="T9" fmla="*/ 2 h 11"/>
                  <a:gd name="T10" fmla="*/ 1 w 426"/>
                  <a:gd name="T11" fmla="*/ 2 h 11"/>
                  <a:gd name="T12" fmla="*/ 1 w 426"/>
                  <a:gd name="T13" fmla="*/ 2 h 11"/>
                  <a:gd name="T14" fmla="*/ 1 w 426"/>
                  <a:gd name="T15" fmla="*/ 2 h 11"/>
                  <a:gd name="T16" fmla="*/ 1 w 426"/>
                  <a:gd name="T17" fmla="*/ 2 h 11"/>
                  <a:gd name="T18" fmla="*/ 54 w 426"/>
                  <a:gd name="T19" fmla="*/ 0 h 11"/>
                  <a:gd name="T20" fmla="*/ 0 w 426"/>
                  <a:gd name="T21" fmla="*/ 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26" h="11">
                    <a:moveTo>
                      <a:pt x="0" y="6"/>
                    </a:moveTo>
                    <a:lnTo>
                      <a:pt x="0" y="7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42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61" name="Freeform 2997"/>
              <p:cNvSpPr>
                <a:spLocks/>
              </p:cNvSpPr>
              <p:nvPr/>
            </p:nvSpPr>
            <p:spPr bwMode="auto">
              <a:xfrm>
                <a:off x="2529" y="1610"/>
                <a:ext cx="209" cy="8"/>
              </a:xfrm>
              <a:custGeom>
                <a:avLst/>
                <a:gdLst>
                  <a:gd name="T0" fmla="*/ 0 w 418"/>
                  <a:gd name="T1" fmla="*/ 2 h 15"/>
                  <a:gd name="T2" fmla="*/ 1 w 418"/>
                  <a:gd name="T3" fmla="*/ 2 h 15"/>
                  <a:gd name="T4" fmla="*/ 1 w 418"/>
                  <a:gd name="T5" fmla="*/ 2 h 15"/>
                  <a:gd name="T6" fmla="*/ 1 w 418"/>
                  <a:gd name="T7" fmla="*/ 2 h 15"/>
                  <a:gd name="T8" fmla="*/ 1 w 418"/>
                  <a:gd name="T9" fmla="*/ 2 h 15"/>
                  <a:gd name="T10" fmla="*/ 1 w 418"/>
                  <a:gd name="T11" fmla="*/ 2 h 15"/>
                  <a:gd name="T12" fmla="*/ 2 w 418"/>
                  <a:gd name="T13" fmla="*/ 2 h 15"/>
                  <a:gd name="T14" fmla="*/ 2 w 418"/>
                  <a:gd name="T15" fmla="*/ 2 h 15"/>
                  <a:gd name="T16" fmla="*/ 2 w 418"/>
                  <a:gd name="T17" fmla="*/ 2 h 15"/>
                  <a:gd name="T18" fmla="*/ 53 w 418"/>
                  <a:gd name="T19" fmla="*/ 0 h 15"/>
                  <a:gd name="T20" fmla="*/ 0 w 418"/>
                  <a:gd name="T21" fmla="*/ 2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8" h="15">
                    <a:moveTo>
                      <a:pt x="0" y="11"/>
                    </a:moveTo>
                    <a:lnTo>
                      <a:pt x="2" y="11"/>
                    </a:lnTo>
                    <a:lnTo>
                      <a:pt x="3" y="13"/>
                    </a:lnTo>
                    <a:lnTo>
                      <a:pt x="5" y="13"/>
                    </a:lnTo>
                    <a:lnTo>
                      <a:pt x="7" y="15"/>
                    </a:lnTo>
                    <a:lnTo>
                      <a:pt x="9" y="15"/>
                    </a:lnTo>
                    <a:lnTo>
                      <a:pt x="11" y="15"/>
                    </a:lnTo>
                    <a:lnTo>
                      <a:pt x="13" y="15"/>
                    </a:lnTo>
                    <a:lnTo>
                      <a:pt x="418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888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62" name="Freeform 2998"/>
              <p:cNvSpPr>
                <a:spLocks/>
              </p:cNvSpPr>
              <p:nvPr/>
            </p:nvSpPr>
            <p:spPr bwMode="auto">
              <a:xfrm>
                <a:off x="2535" y="1610"/>
                <a:ext cx="203" cy="9"/>
              </a:xfrm>
              <a:custGeom>
                <a:avLst/>
                <a:gdLst>
                  <a:gd name="T0" fmla="*/ 0 w 407"/>
                  <a:gd name="T1" fmla="*/ 1 h 19"/>
                  <a:gd name="T2" fmla="*/ 0 w 407"/>
                  <a:gd name="T3" fmla="*/ 2 h 19"/>
                  <a:gd name="T4" fmla="*/ 0 w 407"/>
                  <a:gd name="T5" fmla="*/ 2 h 19"/>
                  <a:gd name="T6" fmla="*/ 0 w 407"/>
                  <a:gd name="T7" fmla="*/ 2 h 19"/>
                  <a:gd name="T8" fmla="*/ 1 w 407"/>
                  <a:gd name="T9" fmla="*/ 2 h 19"/>
                  <a:gd name="T10" fmla="*/ 1 w 407"/>
                  <a:gd name="T11" fmla="*/ 2 h 19"/>
                  <a:gd name="T12" fmla="*/ 1 w 407"/>
                  <a:gd name="T13" fmla="*/ 2 h 19"/>
                  <a:gd name="T14" fmla="*/ 1 w 407"/>
                  <a:gd name="T15" fmla="*/ 2 h 19"/>
                  <a:gd name="T16" fmla="*/ 1 w 407"/>
                  <a:gd name="T17" fmla="*/ 2 h 19"/>
                  <a:gd name="T18" fmla="*/ 50 w 407"/>
                  <a:gd name="T19" fmla="*/ 0 h 19"/>
                  <a:gd name="T20" fmla="*/ 0 w 407"/>
                  <a:gd name="T21" fmla="*/ 1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07" h="19">
                    <a:moveTo>
                      <a:pt x="0" y="15"/>
                    </a:moveTo>
                    <a:lnTo>
                      <a:pt x="2" y="17"/>
                    </a:lnTo>
                    <a:lnTo>
                      <a:pt x="4" y="17"/>
                    </a:lnTo>
                    <a:lnTo>
                      <a:pt x="6" y="17"/>
                    </a:lnTo>
                    <a:lnTo>
                      <a:pt x="8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407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63" name="Freeform 2999"/>
              <p:cNvSpPr>
                <a:spLocks/>
              </p:cNvSpPr>
              <p:nvPr/>
            </p:nvSpPr>
            <p:spPr bwMode="auto">
              <a:xfrm>
                <a:off x="2541" y="1610"/>
                <a:ext cx="197" cy="11"/>
              </a:xfrm>
              <a:custGeom>
                <a:avLst/>
                <a:gdLst>
                  <a:gd name="T0" fmla="*/ 0 w 393"/>
                  <a:gd name="T1" fmla="*/ 2 h 23"/>
                  <a:gd name="T2" fmla="*/ 1 w 393"/>
                  <a:gd name="T3" fmla="*/ 2 h 23"/>
                  <a:gd name="T4" fmla="*/ 1 w 393"/>
                  <a:gd name="T5" fmla="*/ 2 h 23"/>
                  <a:gd name="T6" fmla="*/ 1 w 393"/>
                  <a:gd name="T7" fmla="*/ 2 h 23"/>
                  <a:gd name="T8" fmla="*/ 1 w 393"/>
                  <a:gd name="T9" fmla="*/ 2 h 23"/>
                  <a:gd name="T10" fmla="*/ 2 w 393"/>
                  <a:gd name="T11" fmla="*/ 2 h 23"/>
                  <a:gd name="T12" fmla="*/ 2 w 393"/>
                  <a:gd name="T13" fmla="*/ 2 h 23"/>
                  <a:gd name="T14" fmla="*/ 2 w 393"/>
                  <a:gd name="T15" fmla="*/ 2 h 23"/>
                  <a:gd name="T16" fmla="*/ 3 w 393"/>
                  <a:gd name="T17" fmla="*/ 2 h 23"/>
                  <a:gd name="T18" fmla="*/ 50 w 393"/>
                  <a:gd name="T19" fmla="*/ 0 h 23"/>
                  <a:gd name="T20" fmla="*/ 0 w 393"/>
                  <a:gd name="T21" fmla="*/ 2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3" h="23">
                    <a:moveTo>
                      <a:pt x="0" y="19"/>
                    </a:moveTo>
                    <a:lnTo>
                      <a:pt x="3" y="21"/>
                    </a:lnTo>
                    <a:lnTo>
                      <a:pt x="5" y="21"/>
                    </a:lnTo>
                    <a:lnTo>
                      <a:pt x="7" y="21"/>
                    </a:lnTo>
                    <a:lnTo>
                      <a:pt x="9" y="21"/>
                    </a:lnTo>
                    <a:lnTo>
                      <a:pt x="13" y="23"/>
                    </a:lnTo>
                    <a:lnTo>
                      <a:pt x="15" y="23"/>
                    </a:lnTo>
                    <a:lnTo>
                      <a:pt x="17" y="23"/>
                    </a:lnTo>
                    <a:lnTo>
                      <a:pt x="393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64" name="Freeform 3000"/>
              <p:cNvSpPr>
                <a:spLocks/>
              </p:cNvSpPr>
              <p:nvPr/>
            </p:nvSpPr>
            <p:spPr bwMode="auto">
              <a:xfrm>
                <a:off x="2549" y="1610"/>
                <a:ext cx="189" cy="13"/>
              </a:xfrm>
              <a:custGeom>
                <a:avLst/>
                <a:gdLst>
                  <a:gd name="T0" fmla="*/ 0 w 378"/>
                  <a:gd name="T1" fmla="*/ 2 h 27"/>
                  <a:gd name="T2" fmla="*/ 1 w 378"/>
                  <a:gd name="T3" fmla="*/ 2 h 27"/>
                  <a:gd name="T4" fmla="*/ 1 w 378"/>
                  <a:gd name="T5" fmla="*/ 3 h 27"/>
                  <a:gd name="T6" fmla="*/ 1 w 378"/>
                  <a:gd name="T7" fmla="*/ 3 h 27"/>
                  <a:gd name="T8" fmla="*/ 1 w 378"/>
                  <a:gd name="T9" fmla="*/ 3 h 27"/>
                  <a:gd name="T10" fmla="*/ 2 w 378"/>
                  <a:gd name="T11" fmla="*/ 3 h 27"/>
                  <a:gd name="T12" fmla="*/ 2 w 378"/>
                  <a:gd name="T13" fmla="*/ 3 h 27"/>
                  <a:gd name="T14" fmla="*/ 2 w 378"/>
                  <a:gd name="T15" fmla="*/ 3 h 27"/>
                  <a:gd name="T16" fmla="*/ 3 w 378"/>
                  <a:gd name="T17" fmla="*/ 3 h 27"/>
                  <a:gd name="T18" fmla="*/ 48 w 378"/>
                  <a:gd name="T19" fmla="*/ 0 h 27"/>
                  <a:gd name="T20" fmla="*/ 0 w 378"/>
                  <a:gd name="T21" fmla="*/ 2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">
                    <a:moveTo>
                      <a:pt x="0" y="23"/>
                    </a:moveTo>
                    <a:lnTo>
                      <a:pt x="2" y="23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8" y="25"/>
                    </a:lnTo>
                    <a:lnTo>
                      <a:pt x="11" y="25"/>
                    </a:lnTo>
                    <a:lnTo>
                      <a:pt x="13" y="25"/>
                    </a:lnTo>
                    <a:lnTo>
                      <a:pt x="15" y="27"/>
                    </a:lnTo>
                    <a:lnTo>
                      <a:pt x="17" y="27"/>
                    </a:lnTo>
                    <a:lnTo>
                      <a:pt x="378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65" name="Freeform 3001"/>
              <p:cNvSpPr>
                <a:spLocks/>
              </p:cNvSpPr>
              <p:nvPr/>
            </p:nvSpPr>
            <p:spPr bwMode="auto">
              <a:xfrm>
                <a:off x="2558" y="1610"/>
                <a:ext cx="180" cy="14"/>
              </a:xfrm>
              <a:custGeom>
                <a:avLst/>
                <a:gdLst>
                  <a:gd name="T0" fmla="*/ 0 w 361"/>
                  <a:gd name="T1" fmla="*/ 3 h 29"/>
                  <a:gd name="T2" fmla="*/ 0 w 361"/>
                  <a:gd name="T3" fmla="*/ 3 h 29"/>
                  <a:gd name="T4" fmla="*/ 0 w 361"/>
                  <a:gd name="T5" fmla="*/ 3 h 29"/>
                  <a:gd name="T6" fmla="*/ 0 w 361"/>
                  <a:gd name="T7" fmla="*/ 3 h 29"/>
                  <a:gd name="T8" fmla="*/ 1 w 361"/>
                  <a:gd name="T9" fmla="*/ 3 h 29"/>
                  <a:gd name="T10" fmla="*/ 1 w 361"/>
                  <a:gd name="T11" fmla="*/ 3 h 29"/>
                  <a:gd name="T12" fmla="*/ 1 w 361"/>
                  <a:gd name="T13" fmla="*/ 3 h 29"/>
                  <a:gd name="T14" fmla="*/ 1 w 361"/>
                  <a:gd name="T15" fmla="*/ 3 h 29"/>
                  <a:gd name="T16" fmla="*/ 2 w 361"/>
                  <a:gd name="T17" fmla="*/ 3 h 29"/>
                  <a:gd name="T18" fmla="*/ 45 w 361"/>
                  <a:gd name="T19" fmla="*/ 0 h 29"/>
                  <a:gd name="T20" fmla="*/ 0 w 361"/>
                  <a:gd name="T21" fmla="*/ 3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61" h="29">
                    <a:moveTo>
                      <a:pt x="0" y="27"/>
                    </a:moveTo>
                    <a:lnTo>
                      <a:pt x="2" y="27"/>
                    </a:lnTo>
                    <a:lnTo>
                      <a:pt x="4" y="27"/>
                    </a:lnTo>
                    <a:lnTo>
                      <a:pt x="6" y="27"/>
                    </a:lnTo>
                    <a:lnTo>
                      <a:pt x="8" y="27"/>
                    </a:lnTo>
                    <a:lnTo>
                      <a:pt x="10" y="29"/>
                    </a:lnTo>
                    <a:lnTo>
                      <a:pt x="12" y="29"/>
                    </a:lnTo>
                    <a:lnTo>
                      <a:pt x="14" y="29"/>
                    </a:lnTo>
                    <a:lnTo>
                      <a:pt x="18" y="29"/>
                    </a:lnTo>
                    <a:lnTo>
                      <a:pt x="361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566" name="Freeform 3002"/>
              <p:cNvSpPr>
                <a:spLocks/>
              </p:cNvSpPr>
              <p:nvPr/>
            </p:nvSpPr>
            <p:spPr bwMode="auto">
              <a:xfrm>
                <a:off x="2565" y="1610"/>
                <a:ext cx="173" cy="15"/>
              </a:xfrm>
              <a:custGeom>
                <a:avLst/>
                <a:gdLst>
                  <a:gd name="T0" fmla="*/ 0 w 345"/>
                  <a:gd name="T1" fmla="*/ 3 h 31"/>
                  <a:gd name="T2" fmla="*/ 1 w 345"/>
                  <a:gd name="T3" fmla="*/ 3 h 31"/>
                  <a:gd name="T4" fmla="*/ 1 w 345"/>
                  <a:gd name="T5" fmla="*/ 3 h 31"/>
                  <a:gd name="T6" fmla="*/ 1 w 345"/>
                  <a:gd name="T7" fmla="*/ 3 h 31"/>
                  <a:gd name="T8" fmla="*/ 2 w 345"/>
                  <a:gd name="T9" fmla="*/ 3 h 31"/>
                  <a:gd name="T10" fmla="*/ 2 w 345"/>
                  <a:gd name="T11" fmla="*/ 3 h 31"/>
                  <a:gd name="T12" fmla="*/ 2 w 345"/>
                  <a:gd name="T13" fmla="*/ 3 h 31"/>
                  <a:gd name="T14" fmla="*/ 2 w 345"/>
                  <a:gd name="T15" fmla="*/ 3 h 31"/>
                  <a:gd name="T16" fmla="*/ 3 w 345"/>
                  <a:gd name="T17" fmla="*/ 3 h 31"/>
                  <a:gd name="T18" fmla="*/ 44 w 345"/>
                  <a:gd name="T19" fmla="*/ 0 h 31"/>
                  <a:gd name="T20" fmla="*/ 0 w 345"/>
                  <a:gd name="T21" fmla="*/ 3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45" h="31">
                    <a:moveTo>
                      <a:pt x="0" y="29"/>
                    </a:moveTo>
                    <a:lnTo>
                      <a:pt x="3" y="29"/>
                    </a:lnTo>
                    <a:lnTo>
                      <a:pt x="7" y="31"/>
                    </a:lnTo>
                    <a:lnTo>
                      <a:pt x="9" y="31"/>
                    </a:lnTo>
                    <a:lnTo>
                      <a:pt x="11" y="31"/>
                    </a:lnTo>
                    <a:lnTo>
                      <a:pt x="13" y="31"/>
                    </a:lnTo>
                    <a:lnTo>
                      <a:pt x="15" y="31"/>
                    </a:lnTo>
                    <a:lnTo>
                      <a:pt x="17" y="31"/>
                    </a:lnTo>
                    <a:lnTo>
                      <a:pt x="345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13165" name="Group 3003"/>
            <p:cNvGrpSpPr>
              <a:grpSpLocks/>
            </p:cNvGrpSpPr>
            <p:nvPr/>
          </p:nvGrpSpPr>
          <p:grpSpPr bwMode="auto">
            <a:xfrm>
              <a:off x="2520" y="1584"/>
              <a:ext cx="436" cy="244"/>
              <a:chOff x="2520" y="1584"/>
              <a:chExt cx="436" cy="244"/>
            </a:xfrm>
          </p:grpSpPr>
          <p:sp>
            <p:nvSpPr>
              <p:cNvPr id="13167" name="Freeform 3004"/>
              <p:cNvSpPr>
                <a:spLocks/>
              </p:cNvSpPr>
              <p:nvPr/>
            </p:nvSpPr>
            <p:spPr bwMode="auto">
              <a:xfrm>
                <a:off x="2574" y="1610"/>
                <a:ext cx="164" cy="17"/>
              </a:xfrm>
              <a:custGeom>
                <a:avLst/>
                <a:gdLst>
                  <a:gd name="T0" fmla="*/ 0 w 328"/>
                  <a:gd name="T1" fmla="*/ 4 h 34"/>
                  <a:gd name="T2" fmla="*/ 1 w 328"/>
                  <a:gd name="T3" fmla="*/ 4 h 34"/>
                  <a:gd name="T4" fmla="*/ 1 w 328"/>
                  <a:gd name="T5" fmla="*/ 4 h 34"/>
                  <a:gd name="T6" fmla="*/ 1 w 328"/>
                  <a:gd name="T7" fmla="*/ 4 h 34"/>
                  <a:gd name="T8" fmla="*/ 2 w 328"/>
                  <a:gd name="T9" fmla="*/ 4 h 34"/>
                  <a:gd name="T10" fmla="*/ 2 w 328"/>
                  <a:gd name="T11" fmla="*/ 4 h 34"/>
                  <a:gd name="T12" fmla="*/ 2 w 328"/>
                  <a:gd name="T13" fmla="*/ 4 h 34"/>
                  <a:gd name="T14" fmla="*/ 2 w 328"/>
                  <a:gd name="T15" fmla="*/ 4 h 34"/>
                  <a:gd name="T16" fmla="*/ 3 w 328"/>
                  <a:gd name="T17" fmla="*/ 5 h 34"/>
                  <a:gd name="T18" fmla="*/ 41 w 328"/>
                  <a:gd name="T19" fmla="*/ 0 h 34"/>
                  <a:gd name="T20" fmla="*/ 0 w 328"/>
                  <a:gd name="T21" fmla="*/ 4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8" h="34">
                    <a:moveTo>
                      <a:pt x="0" y="31"/>
                    </a:moveTo>
                    <a:lnTo>
                      <a:pt x="2" y="32"/>
                    </a:lnTo>
                    <a:lnTo>
                      <a:pt x="4" y="32"/>
                    </a:lnTo>
                    <a:lnTo>
                      <a:pt x="8" y="32"/>
                    </a:lnTo>
                    <a:lnTo>
                      <a:pt x="9" y="32"/>
                    </a:lnTo>
                    <a:lnTo>
                      <a:pt x="11" y="32"/>
                    </a:lnTo>
                    <a:lnTo>
                      <a:pt x="13" y="32"/>
                    </a:lnTo>
                    <a:lnTo>
                      <a:pt x="15" y="32"/>
                    </a:lnTo>
                    <a:lnTo>
                      <a:pt x="17" y="34"/>
                    </a:lnTo>
                    <a:lnTo>
                      <a:pt x="328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68" name="Freeform 3005"/>
              <p:cNvSpPr>
                <a:spLocks/>
              </p:cNvSpPr>
              <p:nvPr/>
            </p:nvSpPr>
            <p:spPr bwMode="auto">
              <a:xfrm>
                <a:off x="2583" y="1610"/>
                <a:ext cx="155" cy="17"/>
              </a:xfrm>
              <a:custGeom>
                <a:avLst/>
                <a:gdLst>
                  <a:gd name="T0" fmla="*/ 0 w 311"/>
                  <a:gd name="T1" fmla="*/ 4 h 34"/>
                  <a:gd name="T2" fmla="*/ 0 w 311"/>
                  <a:gd name="T3" fmla="*/ 5 h 34"/>
                  <a:gd name="T4" fmla="*/ 0 w 311"/>
                  <a:gd name="T5" fmla="*/ 5 h 34"/>
                  <a:gd name="T6" fmla="*/ 0 w 311"/>
                  <a:gd name="T7" fmla="*/ 5 h 34"/>
                  <a:gd name="T8" fmla="*/ 1 w 311"/>
                  <a:gd name="T9" fmla="*/ 5 h 34"/>
                  <a:gd name="T10" fmla="*/ 1 w 311"/>
                  <a:gd name="T11" fmla="*/ 5 h 34"/>
                  <a:gd name="T12" fmla="*/ 1 w 311"/>
                  <a:gd name="T13" fmla="*/ 5 h 34"/>
                  <a:gd name="T14" fmla="*/ 2 w 311"/>
                  <a:gd name="T15" fmla="*/ 5 h 34"/>
                  <a:gd name="T16" fmla="*/ 2 w 311"/>
                  <a:gd name="T17" fmla="*/ 5 h 34"/>
                  <a:gd name="T18" fmla="*/ 38 w 311"/>
                  <a:gd name="T19" fmla="*/ 0 h 34"/>
                  <a:gd name="T20" fmla="*/ 0 w 311"/>
                  <a:gd name="T21" fmla="*/ 4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11" h="34">
                    <a:moveTo>
                      <a:pt x="0" y="32"/>
                    </a:moveTo>
                    <a:lnTo>
                      <a:pt x="2" y="34"/>
                    </a:lnTo>
                    <a:lnTo>
                      <a:pt x="4" y="34"/>
                    </a:lnTo>
                    <a:lnTo>
                      <a:pt x="6" y="34"/>
                    </a:lnTo>
                    <a:lnTo>
                      <a:pt x="8" y="34"/>
                    </a:lnTo>
                    <a:lnTo>
                      <a:pt x="10" y="34"/>
                    </a:lnTo>
                    <a:lnTo>
                      <a:pt x="14" y="34"/>
                    </a:lnTo>
                    <a:lnTo>
                      <a:pt x="16" y="34"/>
                    </a:lnTo>
                    <a:lnTo>
                      <a:pt x="17" y="34"/>
                    </a:lnTo>
                    <a:lnTo>
                      <a:pt x="311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69" name="Freeform 3006"/>
              <p:cNvSpPr>
                <a:spLocks/>
              </p:cNvSpPr>
              <p:nvPr/>
            </p:nvSpPr>
            <p:spPr bwMode="auto">
              <a:xfrm>
                <a:off x="2591" y="1610"/>
                <a:ext cx="147" cy="18"/>
              </a:xfrm>
              <a:custGeom>
                <a:avLst/>
                <a:gdLst>
                  <a:gd name="T0" fmla="*/ 0 w 294"/>
                  <a:gd name="T1" fmla="*/ 5 h 36"/>
                  <a:gd name="T2" fmla="*/ 1 w 294"/>
                  <a:gd name="T3" fmla="*/ 5 h 36"/>
                  <a:gd name="T4" fmla="*/ 1 w 294"/>
                  <a:gd name="T5" fmla="*/ 5 h 36"/>
                  <a:gd name="T6" fmla="*/ 1 w 294"/>
                  <a:gd name="T7" fmla="*/ 5 h 36"/>
                  <a:gd name="T8" fmla="*/ 1 w 294"/>
                  <a:gd name="T9" fmla="*/ 5 h 36"/>
                  <a:gd name="T10" fmla="*/ 2 w 294"/>
                  <a:gd name="T11" fmla="*/ 5 h 36"/>
                  <a:gd name="T12" fmla="*/ 2 w 294"/>
                  <a:gd name="T13" fmla="*/ 5 h 36"/>
                  <a:gd name="T14" fmla="*/ 2 w 294"/>
                  <a:gd name="T15" fmla="*/ 5 h 36"/>
                  <a:gd name="T16" fmla="*/ 2 w 294"/>
                  <a:gd name="T17" fmla="*/ 5 h 36"/>
                  <a:gd name="T18" fmla="*/ 37 w 294"/>
                  <a:gd name="T19" fmla="*/ 0 h 36"/>
                  <a:gd name="T20" fmla="*/ 0 w 294"/>
                  <a:gd name="T21" fmla="*/ 5 h 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4" h="36">
                    <a:moveTo>
                      <a:pt x="0" y="36"/>
                    </a:moveTo>
                    <a:lnTo>
                      <a:pt x="2" y="36"/>
                    </a:lnTo>
                    <a:lnTo>
                      <a:pt x="4" y="36"/>
                    </a:lnTo>
                    <a:lnTo>
                      <a:pt x="6" y="36"/>
                    </a:lnTo>
                    <a:lnTo>
                      <a:pt x="8" y="36"/>
                    </a:lnTo>
                    <a:lnTo>
                      <a:pt x="10" y="36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294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70" name="Freeform 3007"/>
              <p:cNvSpPr>
                <a:spLocks/>
              </p:cNvSpPr>
              <p:nvPr/>
            </p:nvSpPr>
            <p:spPr bwMode="auto">
              <a:xfrm>
                <a:off x="2598" y="1610"/>
                <a:ext cx="140" cy="19"/>
              </a:xfrm>
              <a:custGeom>
                <a:avLst/>
                <a:gdLst>
                  <a:gd name="T0" fmla="*/ 0 w 280"/>
                  <a:gd name="T1" fmla="*/ 5 h 38"/>
                  <a:gd name="T2" fmla="*/ 1 w 280"/>
                  <a:gd name="T3" fmla="*/ 5 h 38"/>
                  <a:gd name="T4" fmla="*/ 1 w 280"/>
                  <a:gd name="T5" fmla="*/ 5 h 38"/>
                  <a:gd name="T6" fmla="*/ 1 w 280"/>
                  <a:gd name="T7" fmla="*/ 5 h 38"/>
                  <a:gd name="T8" fmla="*/ 1 w 280"/>
                  <a:gd name="T9" fmla="*/ 5 h 38"/>
                  <a:gd name="T10" fmla="*/ 2 w 280"/>
                  <a:gd name="T11" fmla="*/ 5 h 38"/>
                  <a:gd name="T12" fmla="*/ 2 w 280"/>
                  <a:gd name="T13" fmla="*/ 5 h 38"/>
                  <a:gd name="T14" fmla="*/ 2 w 280"/>
                  <a:gd name="T15" fmla="*/ 5 h 38"/>
                  <a:gd name="T16" fmla="*/ 2 w 280"/>
                  <a:gd name="T17" fmla="*/ 5 h 38"/>
                  <a:gd name="T18" fmla="*/ 35 w 280"/>
                  <a:gd name="T19" fmla="*/ 0 h 38"/>
                  <a:gd name="T20" fmla="*/ 0 w 280"/>
                  <a:gd name="T21" fmla="*/ 5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80" h="38">
                    <a:moveTo>
                      <a:pt x="0" y="36"/>
                    </a:moveTo>
                    <a:lnTo>
                      <a:pt x="2" y="38"/>
                    </a:lnTo>
                    <a:lnTo>
                      <a:pt x="4" y="38"/>
                    </a:lnTo>
                    <a:lnTo>
                      <a:pt x="6" y="38"/>
                    </a:lnTo>
                    <a:lnTo>
                      <a:pt x="8" y="38"/>
                    </a:lnTo>
                    <a:lnTo>
                      <a:pt x="9" y="38"/>
                    </a:lnTo>
                    <a:lnTo>
                      <a:pt x="11" y="38"/>
                    </a:lnTo>
                    <a:lnTo>
                      <a:pt x="13" y="38"/>
                    </a:lnTo>
                    <a:lnTo>
                      <a:pt x="15" y="38"/>
                    </a:lnTo>
                    <a:lnTo>
                      <a:pt x="280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71" name="Freeform 3008"/>
              <p:cNvSpPr>
                <a:spLocks/>
              </p:cNvSpPr>
              <p:nvPr/>
            </p:nvSpPr>
            <p:spPr bwMode="auto">
              <a:xfrm>
                <a:off x="2606" y="1610"/>
                <a:ext cx="132" cy="19"/>
              </a:xfrm>
              <a:custGeom>
                <a:avLst/>
                <a:gdLst>
                  <a:gd name="T0" fmla="*/ 0 w 265"/>
                  <a:gd name="T1" fmla="*/ 5 h 38"/>
                  <a:gd name="T2" fmla="*/ 0 w 265"/>
                  <a:gd name="T3" fmla="*/ 5 h 38"/>
                  <a:gd name="T4" fmla="*/ 0 w 265"/>
                  <a:gd name="T5" fmla="*/ 5 h 38"/>
                  <a:gd name="T6" fmla="*/ 0 w 265"/>
                  <a:gd name="T7" fmla="*/ 5 h 38"/>
                  <a:gd name="T8" fmla="*/ 0 w 265"/>
                  <a:gd name="T9" fmla="*/ 5 h 38"/>
                  <a:gd name="T10" fmla="*/ 1 w 265"/>
                  <a:gd name="T11" fmla="*/ 5 h 38"/>
                  <a:gd name="T12" fmla="*/ 1 w 265"/>
                  <a:gd name="T13" fmla="*/ 5 h 38"/>
                  <a:gd name="T14" fmla="*/ 1 w 265"/>
                  <a:gd name="T15" fmla="*/ 5 h 38"/>
                  <a:gd name="T16" fmla="*/ 1 w 265"/>
                  <a:gd name="T17" fmla="*/ 5 h 38"/>
                  <a:gd name="T18" fmla="*/ 33 w 265"/>
                  <a:gd name="T19" fmla="*/ 0 h 38"/>
                  <a:gd name="T20" fmla="*/ 0 w 265"/>
                  <a:gd name="T21" fmla="*/ 5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5" h="38">
                    <a:moveTo>
                      <a:pt x="0" y="38"/>
                    </a:moveTo>
                    <a:lnTo>
                      <a:pt x="2" y="38"/>
                    </a:lnTo>
                    <a:lnTo>
                      <a:pt x="4" y="38"/>
                    </a:lnTo>
                    <a:lnTo>
                      <a:pt x="6" y="38"/>
                    </a:lnTo>
                    <a:lnTo>
                      <a:pt x="8" y="38"/>
                    </a:lnTo>
                    <a:lnTo>
                      <a:pt x="10" y="38"/>
                    </a:lnTo>
                    <a:lnTo>
                      <a:pt x="12" y="38"/>
                    </a:lnTo>
                    <a:lnTo>
                      <a:pt x="14" y="38"/>
                    </a:lnTo>
                    <a:lnTo>
                      <a:pt x="265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72" name="Freeform 3009"/>
              <p:cNvSpPr>
                <a:spLocks/>
              </p:cNvSpPr>
              <p:nvPr/>
            </p:nvSpPr>
            <p:spPr bwMode="auto">
              <a:xfrm>
                <a:off x="2612" y="1610"/>
                <a:ext cx="126" cy="20"/>
              </a:xfrm>
              <a:custGeom>
                <a:avLst/>
                <a:gdLst>
                  <a:gd name="T0" fmla="*/ 0 w 251"/>
                  <a:gd name="T1" fmla="*/ 5 h 40"/>
                  <a:gd name="T2" fmla="*/ 1 w 251"/>
                  <a:gd name="T3" fmla="*/ 5 h 40"/>
                  <a:gd name="T4" fmla="*/ 1 w 251"/>
                  <a:gd name="T5" fmla="*/ 5 h 40"/>
                  <a:gd name="T6" fmla="*/ 1 w 251"/>
                  <a:gd name="T7" fmla="*/ 5 h 40"/>
                  <a:gd name="T8" fmla="*/ 1 w 251"/>
                  <a:gd name="T9" fmla="*/ 5 h 40"/>
                  <a:gd name="T10" fmla="*/ 1 w 251"/>
                  <a:gd name="T11" fmla="*/ 5 h 40"/>
                  <a:gd name="T12" fmla="*/ 2 w 251"/>
                  <a:gd name="T13" fmla="*/ 5 h 40"/>
                  <a:gd name="T14" fmla="*/ 2 w 251"/>
                  <a:gd name="T15" fmla="*/ 5 h 40"/>
                  <a:gd name="T16" fmla="*/ 2 w 251"/>
                  <a:gd name="T17" fmla="*/ 5 h 40"/>
                  <a:gd name="T18" fmla="*/ 32 w 251"/>
                  <a:gd name="T19" fmla="*/ 0 h 40"/>
                  <a:gd name="T20" fmla="*/ 0 w 251"/>
                  <a:gd name="T21" fmla="*/ 5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1" h="40">
                    <a:moveTo>
                      <a:pt x="0" y="40"/>
                    </a:moveTo>
                    <a:lnTo>
                      <a:pt x="2" y="40"/>
                    </a:lnTo>
                    <a:lnTo>
                      <a:pt x="4" y="40"/>
                    </a:lnTo>
                    <a:lnTo>
                      <a:pt x="5" y="40"/>
                    </a:lnTo>
                    <a:lnTo>
                      <a:pt x="7" y="40"/>
                    </a:lnTo>
                    <a:lnTo>
                      <a:pt x="9" y="40"/>
                    </a:lnTo>
                    <a:lnTo>
                      <a:pt x="11" y="40"/>
                    </a:lnTo>
                    <a:lnTo>
                      <a:pt x="13" y="40"/>
                    </a:lnTo>
                    <a:lnTo>
                      <a:pt x="251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73" name="Freeform 3010"/>
              <p:cNvSpPr>
                <a:spLocks/>
              </p:cNvSpPr>
              <p:nvPr/>
            </p:nvSpPr>
            <p:spPr bwMode="auto">
              <a:xfrm>
                <a:off x="2619" y="1610"/>
                <a:ext cx="119" cy="21"/>
              </a:xfrm>
              <a:custGeom>
                <a:avLst/>
                <a:gdLst>
                  <a:gd name="T0" fmla="*/ 0 w 238"/>
                  <a:gd name="T1" fmla="*/ 5 h 42"/>
                  <a:gd name="T2" fmla="*/ 1 w 238"/>
                  <a:gd name="T3" fmla="*/ 5 h 42"/>
                  <a:gd name="T4" fmla="*/ 1 w 238"/>
                  <a:gd name="T5" fmla="*/ 5 h 42"/>
                  <a:gd name="T6" fmla="*/ 1 w 238"/>
                  <a:gd name="T7" fmla="*/ 5 h 42"/>
                  <a:gd name="T8" fmla="*/ 1 w 238"/>
                  <a:gd name="T9" fmla="*/ 6 h 42"/>
                  <a:gd name="T10" fmla="*/ 1 w 238"/>
                  <a:gd name="T11" fmla="*/ 6 h 42"/>
                  <a:gd name="T12" fmla="*/ 2 w 238"/>
                  <a:gd name="T13" fmla="*/ 6 h 42"/>
                  <a:gd name="T14" fmla="*/ 2 w 238"/>
                  <a:gd name="T15" fmla="*/ 6 h 42"/>
                  <a:gd name="T16" fmla="*/ 2 w 238"/>
                  <a:gd name="T17" fmla="*/ 6 h 42"/>
                  <a:gd name="T18" fmla="*/ 30 w 238"/>
                  <a:gd name="T19" fmla="*/ 0 h 42"/>
                  <a:gd name="T20" fmla="*/ 0 w 238"/>
                  <a:gd name="T21" fmla="*/ 5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8" h="42">
                    <a:moveTo>
                      <a:pt x="0" y="40"/>
                    </a:moveTo>
                    <a:lnTo>
                      <a:pt x="2" y="40"/>
                    </a:lnTo>
                    <a:lnTo>
                      <a:pt x="4" y="40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10" y="42"/>
                    </a:lnTo>
                    <a:lnTo>
                      <a:pt x="12" y="42"/>
                    </a:lnTo>
                    <a:lnTo>
                      <a:pt x="238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74" name="Freeform 3011"/>
              <p:cNvSpPr>
                <a:spLocks/>
              </p:cNvSpPr>
              <p:nvPr/>
            </p:nvSpPr>
            <p:spPr bwMode="auto">
              <a:xfrm>
                <a:off x="2625" y="1610"/>
                <a:ext cx="113" cy="21"/>
              </a:xfrm>
              <a:custGeom>
                <a:avLst/>
                <a:gdLst>
                  <a:gd name="T0" fmla="*/ 0 w 226"/>
                  <a:gd name="T1" fmla="*/ 6 h 42"/>
                  <a:gd name="T2" fmla="*/ 1 w 226"/>
                  <a:gd name="T3" fmla="*/ 6 h 42"/>
                  <a:gd name="T4" fmla="*/ 1 w 226"/>
                  <a:gd name="T5" fmla="*/ 6 h 42"/>
                  <a:gd name="T6" fmla="*/ 1 w 226"/>
                  <a:gd name="T7" fmla="*/ 6 h 42"/>
                  <a:gd name="T8" fmla="*/ 1 w 226"/>
                  <a:gd name="T9" fmla="*/ 6 h 42"/>
                  <a:gd name="T10" fmla="*/ 1 w 226"/>
                  <a:gd name="T11" fmla="*/ 6 h 42"/>
                  <a:gd name="T12" fmla="*/ 1 w 226"/>
                  <a:gd name="T13" fmla="*/ 6 h 42"/>
                  <a:gd name="T14" fmla="*/ 2 w 226"/>
                  <a:gd name="T15" fmla="*/ 6 h 42"/>
                  <a:gd name="T16" fmla="*/ 2 w 226"/>
                  <a:gd name="T17" fmla="*/ 6 h 42"/>
                  <a:gd name="T18" fmla="*/ 29 w 226"/>
                  <a:gd name="T19" fmla="*/ 0 h 42"/>
                  <a:gd name="T20" fmla="*/ 0 w 226"/>
                  <a:gd name="T21" fmla="*/ 6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6" h="42">
                    <a:moveTo>
                      <a:pt x="0" y="42"/>
                    </a:moveTo>
                    <a:lnTo>
                      <a:pt x="2" y="42"/>
                    </a:lnTo>
                    <a:lnTo>
                      <a:pt x="3" y="42"/>
                    </a:lnTo>
                    <a:lnTo>
                      <a:pt x="5" y="42"/>
                    </a:lnTo>
                    <a:lnTo>
                      <a:pt x="7" y="42"/>
                    </a:lnTo>
                    <a:lnTo>
                      <a:pt x="9" y="42"/>
                    </a:lnTo>
                    <a:lnTo>
                      <a:pt x="11" y="42"/>
                    </a:lnTo>
                    <a:lnTo>
                      <a:pt x="226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75" name="Freeform 3012"/>
              <p:cNvSpPr>
                <a:spLocks/>
              </p:cNvSpPr>
              <p:nvPr/>
            </p:nvSpPr>
            <p:spPr bwMode="auto">
              <a:xfrm>
                <a:off x="2631" y="1610"/>
                <a:ext cx="107" cy="22"/>
              </a:xfrm>
              <a:custGeom>
                <a:avLst/>
                <a:gdLst>
                  <a:gd name="T0" fmla="*/ 0 w 215"/>
                  <a:gd name="T1" fmla="*/ 6 h 44"/>
                  <a:gd name="T2" fmla="*/ 0 w 215"/>
                  <a:gd name="T3" fmla="*/ 6 h 44"/>
                  <a:gd name="T4" fmla="*/ 0 w 215"/>
                  <a:gd name="T5" fmla="*/ 6 h 44"/>
                  <a:gd name="T6" fmla="*/ 0 w 215"/>
                  <a:gd name="T7" fmla="*/ 6 h 44"/>
                  <a:gd name="T8" fmla="*/ 0 w 215"/>
                  <a:gd name="T9" fmla="*/ 6 h 44"/>
                  <a:gd name="T10" fmla="*/ 0 w 215"/>
                  <a:gd name="T11" fmla="*/ 6 h 44"/>
                  <a:gd name="T12" fmla="*/ 1 w 215"/>
                  <a:gd name="T13" fmla="*/ 6 h 44"/>
                  <a:gd name="T14" fmla="*/ 1 w 215"/>
                  <a:gd name="T15" fmla="*/ 6 h 44"/>
                  <a:gd name="T16" fmla="*/ 1 w 215"/>
                  <a:gd name="T17" fmla="*/ 6 h 44"/>
                  <a:gd name="T18" fmla="*/ 26 w 215"/>
                  <a:gd name="T19" fmla="*/ 0 h 44"/>
                  <a:gd name="T20" fmla="*/ 0 w 215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44">
                    <a:moveTo>
                      <a:pt x="0" y="42"/>
                    </a:moveTo>
                    <a:lnTo>
                      <a:pt x="2" y="42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10" y="44"/>
                    </a:lnTo>
                    <a:lnTo>
                      <a:pt x="215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76" name="Freeform 3013"/>
              <p:cNvSpPr>
                <a:spLocks/>
              </p:cNvSpPr>
              <p:nvPr/>
            </p:nvSpPr>
            <p:spPr bwMode="auto">
              <a:xfrm>
                <a:off x="2635" y="1610"/>
                <a:ext cx="103" cy="22"/>
              </a:xfrm>
              <a:custGeom>
                <a:avLst/>
                <a:gdLst>
                  <a:gd name="T0" fmla="*/ 0 w 205"/>
                  <a:gd name="T1" fmla="*/ 6 h 44"/>
                  <a:gd name="T2" fmla="*/ 1 w 205"/>
                  <a:gd name="T3" fmla="*/ 6 h 44"/>
                  <a:gd name="T4" fmla="*/ 1 w 205"/>
                  <a:gd name="T5" fmla="*/ 6 h 44"/>
                  <a:gd name="T6" fmla="*/ 1 w 205"/>
                  <a:gd name="T7" fmla="*/ 6 h 44"/>
                  <a:gd name="T8" fmla="*/ 1 w 205"/>
                  <a:gd name="T9" fmla="*/ 6 h 44"/>
                  <a:gd name="T10" fmla="*/ 1 w 205"/>
                  <a:gd name="T11" fmla="*/ 6 h 44"/>
                  <a:gd name="T12" fmla="*/ 1 w 205"/>
                  <a:gd name="T13" fmla="*/ 6 h 44"/>
                  <a:gd name="T14" fmla="*/ 2 w 205"/>
                  <a:gd name="T15" fmla="*/ 6 h 44"/>
                  <a:gd name="T16" fmla="*/ 2 w 205"/>
                  <a:gd name="T17" fmla="*/ 6 h 44"/>
                  <a:gd name="T18" fmla="*/ 26 w 205"/>
                  <a:gd name="T19" fmla="*/ 0 h 44"/>
                  <a:gd name="T20" fmla="*/ 0 w 205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5" h="44">
                    <a:moveTo>
                      <a:pt x="0" y="42"/>
                    </a:moveTo>
                    <a:lnTo>
                      <a:pt x="2" y="42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7" y="42"/>
                    </a:lnTo>
                    <a:lnTo>
                      <a:pt x="9" y="44"/>
                    </a:lnTo>
                    <a:lnTo>
                      <a:pt x="205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77" name="Freeform 3014"/>
              <p:cNvSpPr>
                <a:spLocks/>
              </p:cNvSpPr>
              <p:nvPr/>
            </p:nvSpPr>
            <p:spPr bwMode="auto">
              <a:xfrm>
                <a:off x="2640" y="1610"/>
                <a:ext cx="98" cy="22"/>
              </a:xfrm>
              <a:custGeom>
                <a:avLst/>
                <a:gdLst>
                  <a:gd name="T0" fmla="*/ 0 w 196"/>
                  <a:gd name="T1" fmla="*/ 6 h 44"/>
                  <a:gd name="T2" fmla="*/ 1 w 196"/>
                  <a:gd name="T3" fmla="*/ 6 h 44"/>
                  <a:gd name="T4" fmla="*/ 1 w 196"/>
                  <a:gd name="T5" fmla="*/ 6 h 44"/>
                  <a:gd name="T6" fmla="*/ 1 w 196"/>
                  <a:gd name="T7" fmla="*/ 6 h 44"/>
                  <a:gd name="T8" fmla="*/ 1 w 196"/>
                  <a:gd name="T9" fmla="*/ 6 h 44"/>
                  <a:gd name="T10" fmla="*/ 1 w 196"/>
                  <a:gd name="T11" fmla="*/ 6 h 44"/>
                  <a:gd name="T12" fmla="*/ 1 w 196"/>
                  <a:gd name="T13" fmla="*/ 6 h 44"/>
                  <a:gd name="T14" fmla="*/ 2 w 196"/>
                  <a:gd name="T15" fmla="*/ 6 h 44"/>
                  <a:gd name="T16" fmla="*/ 2 w 196"/>
                  <a:gd name="T17" fmla="*/ 6 h 44"/>
                  <a:gd name="T18" fmla="*/ 25 w 196"/>
                  <a:gd name="T19" fmla="*/ 0 h 44"/>
                  <a:gd name="T20" fmla="*/ 0 w 196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6" h="44">
                    <a:moveTo>
                      <a:pt x="0" y="44"/>
                    </a:moveTo>
                    <a:lnTo>
                      <a:pt x="2" y="44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10" y="44"/>
                    </a:lnTo>
                    <a:lnTo>
                      <a:pt x="196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78" name="Freeform 3015"/>
              <p:cNvSpPr>
                <a:spLocks/>
              </p:cNvSpPr>
              <p:nvPr/>
            </p:nvSpPr>
            <p:spPr bwMode="auto">
              <a:xfrm>
                <a:off x="2645" y="1610"/>
                <a:ext cx="93" cy="22"/>
              </a:xfrm>
              <a:custGeom>
                <a:avLst/>
                <a:gdLst>
                  <a:gd name="T0" fmla="*/ 0 w 186"/>
                  <a:gd name="T1" fmla="*/ 6 h 44"/>
                  <a:gd name="T2" fmla="*/ 1 w 186"/>
                  <a:gd name="T3" fmla="*/ 6 h 44"/>
                  <a:gd name="T4" fmla="*/ 1 w 186"/>
                  <a:gd name="T5" fmla="*/ 6 h 44"/>
                  <a:gd name="T6" fmla="*/ 1 w 186"/>
                  <a:gd name="T7" fmla="*/ 6 h 44"/>
                  <a:gd name="T8" fmla="*/ 1 w 186"/>
                  <a:gd name="T9" fmla="*/ 6 h 44"/>
                  <a:gd name="T10" fmla="*/ 1 w 186"/>
                  <a:gd name="T11" fmla="*/ 6 h 44"/>
                  <a:gd name="T12" fmla="*/ 1 w 186"/>
                  <a:gd name="T13" fmla="*/ 6 h 44"/>
                  <a:gd name="T14" fmla="*/ 2 w 186"/>
                  <a:gd name="T15" fmla="*/ 6 h 44"/>
                  <a:gd name="T16" fmla="*/ 2 w 186"/>
                  <a:gd name="T17" fmla="*/ 6 h 44"/>
                  <a:gd name="T18" fmla="*/ 24 w 186"/>
                  <a:gd name="T19" fmla="*/ 0 h 44"/>
                  <a:gd name="T20" fmla="*/ 0 w 186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6" h="44">
                    <a:moveTo>
                      <a:pt x="0" y="44"/>
                    </a:moveTo>
                    <a:lnTo>
                      <a:pt x="2" y="44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10" y="44"/>
                    </a:lnTo>
                    <a:lnTo>
                      <a:pt x="186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79" name="Freeform 3016"/>
              <p:cNvSpPr>
                <a:spLocks/>
              </p:cNvSpPr>
              <p:nvPr/>
            </p:nvSpPr>
            <p:spPr bwMode="auto">
              <a:xfrm>
                <a:off x="2650" y="1610"/>
                <a:ext cx="88" cy="22"/>
              </a:xfrm>
              <a:custGeom>
                <a:avLst/>
                <a:gdLst>
                  <a:gd name="T0" fmla="*/ 0 w 176"/>
                  <a:gd name="T1" fmla="*/ 6 h 44"/>
                  <a:gd name="T2" fmla="*/ 1 w 176"/>
                  <a:gd name="T3" fmla="*/ 6 h 44"/>
                  <a:gd name="T4" fmla="*/ 1 w 176"/>
                  <a:gd name="T5" fmla="*/ 6 h 44"/>
                  <a:gd name="T6" fmla="*/ 1 w 176"/>
                  <a:gd name="T7" fmla="*/ 6 h 44"/>
                  <a:gd name="T8" fmla="*/ 1 w 176"/>
                  <a:gd name="T9" fmla="*/ 6 h 44"/>
                  <a:gd name="T10" fmla="*/ 1 w 176"/>
                  <a:gd name="T11" fmla="*/ 6 h 44"/>
                  <a:gd name="T12" fmla="*/ 1 w 176"/>
                  <a:gd name="T13" fmla="*/ 6 h 44"/>
                  <a:gd name="T14" fmla="*/ 1 w 176"/>
                  <a:gd name="T15" fmla="*/ 6 h 44"/>
                  <a:gd name="T16" fmla="*/ 2 w 176"/>
                  <a:gd name="T17" fmla="*/ 6 h 44"/>
                  <a:gd name="T18" fmla="*/ 22 w 176"/>
                  <a:gd name="T19" fmla="*/ 0 h 44"/>
                  <a:gd name="T20" fmla="*/ 0 w 176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6" h="44">
                    <a:moveTo>
                      <a:pt x="0" y="44"/>
                    </a:moveTo>
                    <a:lnTo>
                      <a:pt x="1" y="44"/>
                    </a:lnTo>
                    <a:lnTo>
                      <a:pt x="3" y="44"/>
                    </a:lnTo>
                    <a:lnTo>
                      <a:pt x="5" y="44"/>
                    </a:lnTo>
                    <a:lnTo>
                      <a:pt x="7" y="44"/>
                    </a:lnTo>
                    <a:lnTo>
                      <a:pt x="9" y="44"/>
                    </a:lnTo>
                    <a:lnTo>
                      <a:pt x="176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80" name="Freeform 3017"/>
              <p:cNvSpPr>
                <a:spLocks/>
              </p:cNvSpPr>
              <p:nvPr/>
            </p:nvSpPr>
            <p:spPr bwMode="auto">
              <a:xfrm>
                <a:off x="2655" y="1610"/>
                <a:ext cx="83" cy="23"/>
              </a:xfrm>
              <a:custGeom>
                <a:avLst/>
                <a:gdLst>
                  <a:gd name="T0" fmla="*/ 0 w 167"/>
                  <a:gd name="T1" fmla="*/ 6 h 46"/>
                  <a:gd name="T2" fmla="*/ 0 w 167"/>
                  <a:gd name="T3" fmla="*/ 6 h 46"/>
                  <a:gd name="T4" fmla="*/ 0 w 167"/>
                  <a:gd name="T5" fmla="*/ 6 h 46"/>
                  <a:gd name="T6" fmla="*/ 0 w 167"/>
                  <a:gd name="T7" fmla="*/ 6 h 46"/>
                  <a:gd name="T8" fmla="*/ 0 w 167"/>
                  <a:gd name="T9" fmla="*/ 6 h 46"/>
                  <a:gd name="T10" fmla="*/ 0 w 167"/>
                  <a:gd name="T11" fmla="*/ 6 h 46"/>
                  <a:gd name="T12" fmla="*/ 0 w 167"/>
                  <a:gd name="T13" fmla="*/ 6 h 46"/>
                  <a:gd name="T14" fmla="*/ 0 w 167"/>
                  <a:gd name="T15" fmla="*/ 6 h 46"/>
                  <a:gd name="T16" fmla="*/ 1 w 167"/>
                  <a:gd name="T17" fmla="*/ 6 h 46"/>
                  <a:gd name="T18" fmla="*/ 20 w 167"/>
                  <a:gd name="T19" fmla="*/ 0 h 46"/>
                  <a:gd name="T20" fmla="*/ 0 w 167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7" h="46">
                    <a:moveTo>
                      <a:pt x="0" y="46"/>
                    </a:moveTo>
                    <a:lnTo>
                      <a:pt x="0" y="46"/>
                    </a:lnTo>
                    <a:lnTo>
                      <a:pt x="2" y="46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8" y="46"/>
                    </a:lnTo>
                    <a:lnTo>
                      <a:pt x="167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81" name="Freeform 3018"/>
              <p:cNvSpPr>
                <a:spLocks/>
              </p:cNvSpPr>
              <p:nvPr/>
            </p:nvSpPr>
            <p:spPr bwMode="auto">
              <a:xfrm>
                <a:off x="2657" y="1610"/>
                <a:ext cx="81" cy="23"/>
              </a:xfrm>
              <a:custGeom>
                <a:avLst/>
                <a:gdLst>
                  <a:gd name="T0" fmla="*/ 0 w 161"/>
                  <a:gd name="T1" fmla="*/ 6 h 46"/>
                  <a:gd name="T2" fmla="*/ 1 w 161"/>
                  <a:gd name="T3" fmla="*/ 6 h 46"/>
                  <a:gd name="T4" fmla="*/ 1 w 161"/>
                  <a:gd name="T5" fmla="*/ 6 h 46"/>
                  <a:gd name="T6" fmla="*/ 1 w 161"/>
                  <a:gd name="T7" fmla="*/ 6 h 46"/>
                  <a:gd name="T8" fmla="*/ 1 w 161"/>
                  <a:gd name="T9" fmla="*/ 6 h 46"/>
                  <a:gd name="T10" fmla="*/ 1 w 161"/>
                  <a:gd name="T11" fmla="*/ 6 h 46"/>
                  <a:gd name="T12" fmla="*/ 1 w 161"/>
                  <a:gd name="T13" fmla="*/ 6 h 46"/>
                  <a:gd name="T14" fmla="*/ 1 w 161"/>
                  <a:gd name="T15" fmla="*/ 6 h 46"/>
                  <a:gd name="T16" fmla="*/ 1 w 161"/>
                  <a:gd name="T17" fmla="*/ 6 h 46"/>
                  <a:gd name="T18" fmla="*/ 21 w 161"/>
                  <a:gd name="T19" fmla="*/ 0 h 46"/>
                  <a:gd name="T20" fmla="*/ 0 w 161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1" h="46">
                    <a:moveTo>
                      <a:pt x="0" y="46"/>
                    </a:moveTo>
                    <a:lnTo>
                      <a:pt x="2" y="46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8" y="46"/>
                    </a:lnTo>
                    <a:lnTo>
                      <a:pt x="161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82" name="Freeform 3019"/>
              <p:cNvSpPr>
                <a:spLocks/>
              </p:cNvSpPr>
              <p:nvPr/>
            </p:nvSpPr>
            <p:spPr bwMode="auto">
              <a:xfrm>
                <a:off x="2661" y="1610"/>
                <a:ext cx="77" cy="23"/>
              </a:xfrm>
              <a:custGeom>
                <a:avLst/>
                <a:gdLst>
                  <a:gd name="T0" fmla="*/ 0 w 153"/>
                  <a:gd name="T1" fmla="*/ 6 h 46"/>
                  <a:gd name="T2" fmla="*/ 1 w 153"/>
                  <a:gd name="T3" fmla="*/ 6 h 46"/>
                  <a:gd name="T4" fmla="*/ 1 w 153"/>
                  <a:gd name="T5" fmla="*/ 6 h 46"/>
                  <a:gd name="T6" fmla="*/ 1 w 153"/>
                  <a:gd name="T7" fmla="*/ 6 h 46"/>
                  <a:gd name="T8" fmla="*/ 1 w 153"/>
                  <a:gd name="T9" fmla="*/ 6 h 46"/>
                  <a:gd name="T10" fmla="*/ 1 w 153"/>
                  <a:gd name="T11" fmla="*/ 6 h 46"/>
                  <a:gd name="T12" fmla="*/ 1 w 153"/>
                  <a:gd name="T13" fmla="*/ 6 h 46"/>
                  <a:gd name="T14" fmla="*/ 1 w 153"/>
                  <a:gd name="T15" fmla="*/ 6 h 46"/>
                  <a:gd name="T16" fmla="*/ 1 w 153"/>
                  <a:gd name="T17" fmla="*/ 6 h 46"/>
                  <a:gd name="T18" fmla="*/ 20 w 153"/>
                  <a:gd name="T19" fmla="*/ 0 h 46"/>
                  <a:gd name="T20" fmla="*/ 0 w 153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3" h="46">
                    <a:moveTo>
                      <a:pt x="0" y="46"/>
                    </a:moveTo>
                    <a:lnTo>
                      <a:pt x="2" y="46"/>
                    </a:lnTo>
                    <a:lnTo>
                      <a:pt x="3" y="46"/>
                    </a:lnTo>
                    <a:lnTo>
                      <a:pt x="5" y="46"/>
                    </a:lnTo>
                    <a:lnTo>
                      <a:pt x="7" y="46"/>
                    </a:lnTo>
                    <a:lnTo>
                      <a:pt x="153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83" name="Freeform 3020"/>
              <p:cNvSpPr>
                <a:spLocks/>
              </p:cNvSpPr>
              <p:nvPr/>
            </p:nvSpPr>
            <p:spPr bwMode="auto">
              <a:xfrm>
                <a:off x="2665" y="1610"/>
                <a:ext cx="73" cy="23"/>
              </a:xfrm>
              <a:custGeom>
                <a:avLst/>
                <a:gdLst>
                  <a:gd name="T0" fmla="*/ 0 w 146"/>
                  <a:gd name="T1" fmla="*/ 6 h 46"/>
                  <a:gd name="T2" fmla="*/ 1 w 146"/>
                  <a:gd name="T3" fmla="*/ 6 h 46"/>
                  <a:gd name="T4" fmla="*/ 1 w 146"/>
                  <a:gd name="T5" fmla="*/ 6 h 46"/>
                  <a:gd name="T6" fmla="*/ 1 w 146"/>
                  <a:gd name="T7" fmla="*/ 6 h 46"/>
                  <a:gd name="T8" fmla="*/ 1 w 146"/>
                  <a:gd name="T9" fmla="*/ 6 h 46"/>
                  <a:gd name="T10" fmla="*/ 19 w 146"/>
                  <a:gd name="T11" fmla="*/ 0 h 46"/>
                  <a:gd name="T12" fmla="*/ 0 w 146"/>
                  <a:gd name="T13" fmla="*/ 6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6" h="46">
                    <a:moveTo>
                      <a:pt x="0" y="46"/>
                    </a:moveTo>
                    <a:lnTo>
                      <a:pt x="2" y="46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146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84" name="Freeform 3021"/>
              <p:cNvSpPr>
                <a:spLocks/>
              </p:cNvSpPr>
              <p:nvPr/>
            </p:nvSpPr>
            <p:spPr bwMode="auto">
              <a:xfrm>
                <a:off x="2668" y="1610"/>
                <a:ext cx="70" cy="23"/>
              </a:xfrm>
              <a:custGeom>
                <a:avLst/>
                <a:gdLst>
                  <a:gd name="T0" fmla="*/ 0 w 140"/>
                  <a:gd name="T1" fmla="*/ 6 h 46"/>
                  <a:gd name="T2" fmla="*/ 1 w 140"/>
                  <a:gd name="T3" fmla="*/ 6 h 46"/>
                  <a:gd name="T4" fmla="*/ 1 w 140"/>
                  <a:gd name="T5" fmla="*/ 6 h 46"/>
                  <a:gd name="T6" fmla="*/ 1 w 140"/>
                  <a:gd name="T7" fmla="*/ 6 h 46"/>
                  <a:gd name="T8" fmla="*/ 1 w 140"/>
                  <a:gd name="T9" fmla="*/ 6 h 46"/>
                  <a:gd name="T10" fmla="*/ 1 w 140"/>
                  <a:gd name="T11" fmla="*/ 6 h 46"/>
                  <a:gd name="T12" fmla="*/ 1 w 140"/>
                  <a:gd name="T13" fmla="*/ 6 h 46"/>
                  <a:gd name="T14" fmla="*/ 1 w 140"/>
                  <a:gd name="T15" fmla="*/ 6 h 46"/>
                  <a:gd name="T16" fmla="*/ 1 w 140"/>
                  <a:gd name="T17" fmla="*/ 6 h 46"/>
                  <a:gd name="T18" fmla="*/ 18 w 140"/>
                  <a:gd name="T19" fmla="*/ 0 h 46"/>
                  <a:gd name="T20" fmla="*/ 0 w 140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0" h="46">
                    <a:moveTo>
                      <a:pt x="0" y="46"/>
                    </a:moveTo>
                    <a:lnTo>
                      <a:pt x="2" y="46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8" y="46"/>
                    </a:lnTo>
                    <a:lnTo>
                      <a:pt x="140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85" name="Freeform 3022"/>
              <p:cNvSpPr>
                <a:spLocks/>
              </p:cNvSpPr>
              <p:nvPr/>
            </p:nvSpPr>
            <p:spPr bwMode="auto">
              <a:xfrm>
                <a:off x="2672" y="1610"/>
                <a:ext cx="66" cy="23"/>
              </a:xfrm>
              <a:custGeom>
                <a:avLst/>
                <a:gdLst>
                  <a:gd name="T0" fmla="*/ 0 w 132"/>
                  <a:gd name="T1" fmla="*/ 6 h 46"/>
                  <a:gd name="T2" fmla="*/ 1 w 132"/>
                  <a:gd name="T3" fmla="*/ 6 h 46"/>
                  <a:gd name="T4" fmla="*/ 1 w 132"/>
                  <a:gd name="T5" fmla="*/ 6 h 46"/>
                  <a:gd name="T6" fmla="*/ 1 w 132"/>
                  <a:gd name="T7" fmla="*/ 6 h 46"/>
                  <a:gd name="T8" fmla="*/ 1 w 132"/>
                  <a:gd name="T9" fmla="*/ 6 h 46"/>
                  <a:gd name="T10" fmla="*/ 17 w 132"/>
                  <a:gd name="T11" fmla="*/ 0 h 46"/>
                  <a:gd name="T12" fmla="*/ 0 w 132"/>
                  <a:gd name="T13" fmla="*/ 6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2" h="46">
                    <a:moveTo>
                      <a:pt x="0" y="46"/>
                    </a:moveTo>
                    <a:lnTo>
                      <a:pt x="2" y="46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132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86" name="Freeform 3023"/>
              <p:cNvSpPr>
                <a:spLocks/>
              </p:cNvSpPr>
              <p:nvPr/>
            </p:nvSpPr>
            <p:spPr bwMode="auto">
              <a:xfrm>
                <a:off x="2675" y="1610"/>
                <a:ext cx="63" cy="24"/>
              </a:xfrm>
              <a:custGeom>
                <a:avLst/>
                <a:gdLst>
                  <a:gd name="T0" fmla="*/ 0 w 126"/>
                  <a:gd name="T1" fmla="*/ 6 h 48"/>
                  <a:gd name="T2" fmla="*/ 1 w 126"/>
                  <a:gd name="T3" fmla="*/ 6 h 48"/>
                  <a:gd name="T4" fmla="*/ 1 w 126"/>
                  <a:gd name="T5" fmla="*/ 6 h 48"/>
                  <a:gd name="T6" fmla="*/ 1 w 126"/>
                  <a:gd name="T7" fmla="*/ 6 h 48"/>
                  <a:gd name="T8" fmla="*/ 1 w 126"/>
                  <a:gd name="T9" fmla="*/ 6 h 48"/>
                  <a:gd name="T10" fmla="*/ 16 w 126"/>
                  <a:gd name="T11" fmla="*/ 0 h 48"/>
                  <a:gd name="T12" fmla="*/ 0 w 12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" h="48">
                    <a:moveTo>
                      <a:pt x="0" y="48"/>
                    </a:moveTo>
                    <a:lnTo>
                      <a:pt x="1" y="48"/>
                    </a:lnTo>
                    <a:lnTo>
                      <a:pt x="3" y="48"/>
                    </a:lnTo>
                    <a:lnTo>
                      <a:pt x="5" y="48"/>
                    </a:lnTo>
                    <a:lnTo>
                      <a:pt x="126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87" name="Freeform 3024"/>
              <p:cNvSpPr>
                <a:spLocks/>
              </p:cNvSpPr>
              <p:nvPr/>
            </p:nvSpPr>
            <p:spPr bwMode="auto">
              <a:xfrm>
                <a:off x="2678" y="1610"/>
                <a:ext cx="60" cy="24"/>
              </a:xfrm>
              <a:custGeom>
                <a:avLst/>
                <a:gdLst>
                  <a:gd name="T0" fmla="*/ 0 w 121"/>
                  <a:gd name="T1" fmla="*/ 6 h 48"/>
                  <a:gd name="T2" fmla="*/ 0 w 121"/>
                  <a:gd name="T3" fmla="*/ 6 h 48"/>
                  <a:gd name="T4" fmla="*/ 0 w 121"/>
                  <a:gd name="T5" fmla="*/ 6 h 48"/>
                  <a:gd name="T6" fmla="*/ 0 w 121"/>
                  <a:gd name="T7" fmla="*/ 6 h 48"/>
                  <a:gd name="T8" fmla="*/ 0 w 121"/>
                  <a:gd name="T9" fmla="*/ 6 h 48"/>
                  <a:gd name="T10" fmla="*/ 15 w 121"/>
                  <a:gd name="T11" fmla="*/ 0 h 48"/>
                  <a:gd name="T12" fmla="*/ 0 w 12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1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121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88" name="Freeform 3025"/>
              <p:cNvSpPr>
                <a:spLocks/>
              </p:cNvSpPr>
              <p:nvPr/>
            </p:nvSpPr>
            <p:spPr bwMode="auto">
              <a:xfrm>
                <a:off x="2681" y="1610"/>
                <a:ext cx="57" cy="24"/>
              </a:xfrm>
              <a:custGeom>
                <a:avLst/>
                <a:gdLst>
                  <a:gd name="T0" fmla="*/ 0 w 115"/>
                  <a:gd name="T1" fmla="*/ 6 h 48"/>
                  <a:gd name="T2" fmla="*/ 0 w 115"/>
                  <a:gd name="T3" fmla="*/ 6 h 48"/>
                  <a:gd name="T4" fmla="*/ 0 w 115"/>
                  <a:gd name="T5" fmla="*/ 6 h 48"/>
                  <a:gd name="T6" fmla="*/ 0 w 115"/>
                  <a:gd name="T7" fmla="*/ 6 h 48"/>
                  <a:gd name="T8" fmla="*/ 0 w 115"/>
                  <a:gd name="T9" fmla="*/ 6 h 48"/>
                  <a:gd name="T10" fmla="*/ 14 w 115"/>
                  <a:gd name="T11" fmla="*/ 0 h 48"/>
                  <a:gd name="T12" fmla="*/ 0 w 11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5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115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89" name="Freeform 3026"/>
              <p:cNvSpPr>
                <a:spLocks/>
              </p:cNvSpPr>
              <p:nvPr/>
            </p:nvSpPr>
            <p:spPr bwMode="auto">
              <a:xfrm>
                <a:off x="2682" y="1610"/>
                <a:ext cx="56" cy="24"/>
              </a:xfrm>
              <a:custGeom>
                <a:avLst/>
                <a:gdLst>
                  <a:gd name="T0" fmla="*/ 0 w 111"/>
                  <a:gd name="T1" fmla="*/ 6 h 48"/>
                  <a:gd name="T2" fmla="*/ 1 w 111"/>
                  <a:gd name="T3" fmla="*/ 6 h 48"/>
                  <a:gd name="T4" fmla="*/ 1 w 111"/>
                  <a:gd name="T5" fmla="*/ 6 h 48"/>
                  <a:gd name="T6" fmla="*/ 1 w 111"/>
                  <a:gd name="T7" fmla="*/ 6 h 48"/>
                  <a:gd name="T8" fmla="*/ 1 w 111"/>
                  <a:gd name="T9" fmla="*/ 6 h 48"/>
                  <a:gd name="T10" fmla="*/ 14 w 111"/>
                  <a:gd name="T11" fmla="*/ 0 h 48"/>
                  <a:gd name="T12" fmla="*/ 0 w 11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1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111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90" name="Freeform 3027"/>
              <p:cNvSpPr>
                <a:spLocks/>
              </p:cNvSpPr>
              <p:nvPr/>
            </p:nvSpPr>
            <p:spPr bwMode="auto">
              <a:xfrm>
                <a:off x="2685" y="1610"/>
                <a:ext cx="53" cy="24"/>
              </a:xfrm>
              <a:custGeom>
                <a:avLst/>
                <a:gdLst>
                  <a:gd name="T0" fmla="*/ 0 w 105"/>
                  <a:gd name="T1" fmla="*/ 6 h 48"/>
                  <a:gd name="T2" fmla="*/ 1 w 105"/>
                  <a:gd name="T3" fmla="*/ 6 h 48"/>
                  <a:gd name="T4" fmla="*/ 1 w 105"/>
                  <a:gd name="T5" fmla="*/ 6 h 48"/>
                  <a:gd name="T6" fmla="*/ 1 w 105"/>
                  <a:gd name="T7" fmla="*/ 6 h 48"/>
                  <a:gd name="T8" fmla="*/ 1 w 105"/>
                  <a:gd name="T9" fmla="*/ 6 h 48"/>
                  <a:gd name="T10" fmla="*/ 14 w 105"/>
                  <a:gd name="T11" fmla="*/ 0 h 48"/>
                  <a:gd name="T12" fmla="*/ 0 w 10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5" h="48">
                    <a:moveTo>
                      <a:pt x="0" y="48"/>
                    </a:moveTo>
                    <a:lnTo>
                      <a:pt x="2" y="48"/>
                    </a:lnTo>
                    <a:lnTo>
                      <a:pt x="3" y="48"/>
                    </a:lnTo>
                    <a:lnTo>
                      <a:pt x="5" y="48"/>
                    </a:lnTo>
                    <a:lnTo>
                      <a:pt x="105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91" name="Freeform 3028"/>
              <p:cNvSpPr>
                <a:spLocks/>
              </p:cNvSpPr>
              <p:nvPr/>
            </p:nvSpPr>
            <p:spPr bwMode="auto">
              <a:xfrm>
                <a:off x="2688" y="1610"/>
                <a:ext cx="50" cy="24"/>
              </a:xfrm>
              <a:custGeom>
                <a:avLst/>
                <a:gdLst>
                  <a:gd name="T0" fmla="*/ 0 w 100"/>
                  <a:gd name="T1" fmla="*/ 6 h 48"/>
                  <a:gd name="T2" fmla="*/ 0 w 100"/>
                  <a:gd name="T3" fmla="*/ 6 h 48"/>
                  <a:gd name="T4" fmla="*/ 1 w 100"/>
                  <a:gd name="T5" fmla="*/ 6 h 48"/>
                  <a:gd name="T6" fmla="*/ 1 w 100"/>
                  <a:gd name="T7" fmla="*/ 6 h 48"/>
                  <a:gd name="T8" fmla="*/ 1 w 100"/>
                  <a:gd name="T9" fmla="*/ 6 h 48"/>
                  <a:gd name="T10" fmla="*/ 13 w 100"/>
                  <a:gd name="T11" fmla="*/ 0 h 48"/>
                  <a:gd name="T12" fmla="*/ 0 w 100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0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100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92" name="Freeform 3029"/>
              <p:cNvSpPr>
                <a:spLocks/>
              </p:cNvSpPr>
              <p:nvPr/>
            </p:nvSpPr>
            <p:spPr bwMode="auto">
              <a:xfrm>
                <a:off x="2690" y="1610"/>
                <a:ext cx="48" cy="24"/>
              </a:xfrm>
              <a:custGeom>
                <a:avLst/>
                <a:gdLst>
                  <a:gd name="T0" fmla="*/ 0 w 96"/>
                  <a:gd name="T1" fmla="*/ 6 h 48"/>
                  <a:gd name="T2" fmla="*/ 1 w 96"/>
                  <a:gd name="T3" fmla="*/ 6 h 48"/>
                  <a:gd name="T4" fmla="*/ 1 w 96"/>
                  <a:gd name="T5" fmla="*/ 6 h 48"/>
                  <a:gd name="T6" fmla="*/ 1 w 96"/>
                  <a:gd name="T7" fmla="*/ 6 h 48"/>
                  <a:gd name="T8" fmla="*/ 1 w 96"/>
                  <a:gd name="T9" fmla="*/ 6 h 48"/>
                  <a:gd name="T10" fmla="*/ 12 w 96"/>
                  <a:gd name="T11" fmla="*/ 0 h 48"/>
                  <a:gd name="T12" fmla="*/ 0 w 9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6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96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93" name="Freeform 3030"/>
              <p:cNvSpPr>
                <a:spLocks/>
              </p:cNvSpPr>
              <p:nvPr/>
            </p:nvSpPr>
            <p:spPr bwMode="auto">
              <a:xfrm>
                <a:off x="2692" y="1610"/>
                <a:ext cx="46" cy="24"/>
              </a:xfrm>
              <a:custGeom>
                <a:avLst/>
                <a:gdLst>
                  <a:gd name="T0" fmla="*/ 0 w 92"/>
                  <a:gd name="T1" fmla="*/ 6 h 48"/>
                  <a:gd name="T2" fmla="*/ 1 w 92"/>
                  <a:gd name="T3" fmla="*/ 6 h 48"/>
                  <a:gd name="T4" fmla="*/ 1 w 92"/>
                  <a:gd name="T5" fmla="*/ 6 h 48"/>
                  <a:gd name="T6" fmla="*/ 1 w 92"/>
                  <a:gd name="T7" fmla="*/ 6 h 48"/>
                  <a:gd name="T8" fmla="*/ 1 w 92"/>
                  <a:gd name="T9" fmla="*/ 6 h 48"/>
                  <a:gd name="T10" fmla="*/ 12 w 92"/>
                  <a:gd name="T11" fmla="*/ 0 h 48"/>
                  <a:gd name="T12" fmla="*/ 0 w 9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2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92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94" name="Freeform 3031"/>
              <p:cNvSpPr>
                <a:spLocks/>
              </p:cNvSpPr>
              <p:nvPr/>
            </p:nvSpPr>
            <p:spPr bwMode="auto">
              <a:xfrm>
                <a:off x="2695" y="1610"/>
                <a:ext cx="43" cy="24"/>
              </a:xfrm>
              <a:custGeom>
                <a:avLst/>
                <a:gdLst>
                  <a:gd name="T0" fmla="*/ 0 w 86"/>
                  <a:gd name="T1" fmla="*/ 6 h 48"/>
                  <a:gd name="T2" fmla="*/ 0 w 86"/>
                  <a:gd name="T3" fmla="*/ 6 h 48"/>
                  <a:gd name="T4" fmla="*/ 1 w 86"/>
                  <a:gd name="T5" fmla="*/ 6 h 48"/>
                  <a:gd name="T6" fmla="*/ 1 w 86"/>
                  <a:gd name="T7" fmla="*/ 6 h 48"/>
                  <a:gd name="T8" fmla="*/ 1 w 86"/>
                  <a:gd name="T9" fmla="*/ 6 h 48"/>
                  <a:gd name="T10" fmla="*/ 11 w 86"/>
                  <a:gd name="T11" fmla="*/ 0 h 48"/>
                  <a:gd name="T12" fmla="*/ 0 w 8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86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95" name="Freeform 3032"/>
              <p:cNvSpPr>
                <a:spLocks/>
              </p:cNvSpPr>
              <p:nvPr/>
            </p:nvSpPr>
            <p:spPr bwMode="auto">
              <a:xfrm>
                <a:off x="2697" y="1610"/>
                <a:ext cx="41" cy="24"/>
              </a:xfrm>
              <a:custGeom>
                <a:avLst/>
                <a:gdLst>
                  <a:gd name="T0" fmla="*/ 0 w 82"/>
                  <a:gd name="T1" fmla="*/ 6 h 48"/>
                  <a:gd name="T2" fmla="*/ 0 w 82"/>
                  <a:gd name="T3" fmla="*/ 6 h 48"/>
                  <a:gd name="T4" fmla="*/ 1 w 82"/>
                  <a:gd name="T5" fmla="*/ 6 h 48"/>
                  <a:gd name="T6" fmla="*/ 1 w 82"/>
                  <a:gd name="T7" fmla="*/ 6 h 48"/>
                  <a:gd name="T8" fmla="*/ 1 w 82"/>
                  <a:gd name="T9" fmla="*/ 6 h 48"/>
                  <a:gd name="T10" fmla="*/ 11 w 82"/>
                  <a:gd name="T11" fmla="*/ 0 h 48"/>
                  <a:gd name="T12" fmla="*/ 0 w 8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82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96" name="Freeform 3033"/>
              <p:cNvSpPr>
                <a:spLocks/>
              </p:cNvSpPr>
              <p:nvPr/>
            </p:nvSpPr>
            <p:spPr bwMode="auto">
              <a:xfrm>
                <a:off x="2699" y="1610"/>
                <a:ext cx="39" cy="24"/>
              </a:xfrm>
              <a:custGeom>
                <a:avLst/>
                <a:gdLst>
                  <a:gd name="T0" fmla="*/ 0 w 78"/>
                  <a:gd name="T1" fmla="*/ 6 h 48"/>
                  <a:gd name="T2" fmla="*/ 0 w 78"/>
                  <a:gd name="T3" fmla="*/ 6 h 48"/>
                  <a:gd name="T4" fmla="*/ 1 w 78"/>
                  <a:gd name="T5" fmla="*/ 6 h 48"/>
                  <a:gd name="T6" fmla="*/ 1 w 78"/>
                  <a:gd name="T7" fmla="*/ 6 h 48"/>
                  <a:gd name="T8" fmla="*/ 1 w 78"/>
                  <a:gd name="T9" fmla="*/ 6 h 48"/>
                  <a:gd name="T10" fmla="*/ 10 w 78"/>
                  <a:gd name="T11" fmla="*/ 0 h 48"/>
                  <a:gd name="T12" fmla="*/ 0 w 78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" h="48">
                    <a:moveTo>
                      <a:pt x="0" y="48"/>
                    </a:moveTo>
                    <a:lnTo>
                      <a:pt x="0" y="48"/>
                    </a:lnTo>
                    <a:lnTo>
                      <a:pt x="1" y="48"/>
                    </a:lnTo>
                    <a:lnTo>
                      <a:pt x="3" y="48"/>
                    </a:lnTo>
                    <a:lnTo>
                      <a:pt x="78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97" name="Freeform 3034"/>
              <p:cNvSpPr>
                <a:spLocks/>
              </p:cNvSpPr>
              <p:nvPr/>
            </p:nvSpPr>
            <p:spPr bwMode="auto">
              <a:xfrm>
                <a:off x="2701" y="1610"/>
                <a:ext cx="37" cy="24"/>
              </a:xfrm>
              <a:custGeom>
                <a:avLst/>
                <a:gdLst>
                  <a:gd name="T0" fmla="*/ 0 w 75"/>
                  <a:gd name="T1" fmla="*/ 6 h 48"/>
                  <a:gd name="T2" fmla="*/ 0 w 75"/>
                  <a:gd name="T3" fmla="*/ 6 h 48"/>
                  <a:gd name="T4" fmla="*/ 0 w 75"/>
                  <a:gd name="T5" fmla="*/ 6 h 48"/>
                  <a:gd name="T6" fmla="*/ 0 w 75"/>
                  <a:gd name="T7" fmla="*/ 6 h 48"/>
                  <a:gd name="T8" fmla="*/ 0 w 75"/>
                  <a:gd name="T9" fmla="*/ 6 h 48"/>
                  <a:gd name="T10" fmla="*/ 9 w 75"/>
                  <a:gd name="T11" fmla="*/ 0 h 48"/>
                  <a:gd name="T12" fmla="*/ 0 w 7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75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98" name="Freeform 3035"/>
              <p:cNvSpPr>
                <a:spLocks/>
              </p:cNvSpPr>
              <p:nvPr/>
            </p:nvSpPr>
            <p:spPr bwMode="auto">
              <a:xfrm>
                <a:off x="2703" y="1610"/>
                <a:ext cx="35" cy="24"/>
              </a:xfrm>
              <a:custGeom>
                <a:avLst/>
                <a:gdLst>
                  <a:gd name="T0" fmla="*/ 0 w 71"/>
                  <a:gd name="T1" fmla="*/ 6 h 48"/>
                  <a:gd name="T2" fmla="*/ 0 w 71"/>
                  <a:gd name="T3" fmla="*/ 6 h 48"/>
                  <a:gd name="T4" fmla="*/ 0 w 71"/>
                  <a:gd name="T5" fmla="*/ 6 h 48"/>
                  <a:gd name="T6" fmla="*/ 0 w 71"/>
                  <a:gd name="T7" fmla="*/ 6 h 48"/>
                  <a:gd name="T8" fmla="*/ 0 w 71"/>
                  <a:gd name="T9" fmla="*/ 6 h 48"/>
                  <a:gd name="T10" fmla="*/ 8 w 71"/>
                  <a:gd name="T11" fmla="*/ 0 h 48"/>
                  <a:gd name="T12" fmla="*/ 0 w 7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1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71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99" name="Freeform 3036"/>
              <p:cNvSpPr>
                <a:spLocks/>
              </p:cNvSpPr>
              <p:nvPr/>
            </p:nvSpPr>
            <p:spPr bwMode="auto">
              <a:xfrm>
                <a:off x="2705" y="1610"/>
                <a:ext cx="33" cy="24"/>
              </a:xfrm>
              <a:custGeom>
                <a:avLst/>
                <a:gdLst>
                  <a:gd name="T0" fmla="*/ 0 w 67"/>
                  <a:gd name="T1" fmla="*/ 6 h 48"/>
                  <a:gd name="T2" fmla="*/ 0 w 67"/>
                  <a:gd name="T3" fmla="*/ 6 h 48"/>
                  <a:gd name="T4" fmla="*/ 0 w 67"/>
                  <a:gd name="T5" fmla="*/ 6 h 48"/>
                  <a:gd name="T6" fmla="*/ 0 w 67"/>
                  <a:gd name="T7" fmla="*/ 6 h 48"/>
                  <a:gd name="T8" fmla="*/ 0 w 67"/>
                  <a:gd name="T9" fmla="*/ 6 h 48"/>
                  <a:gd name="T10" fmla="*/ 8 w 67"/>
                  <a:gd name="T11" fmla="*/ 0 h 48"/>
                  <a:gd name="T12" fmla="*/ 0 w 6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67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00" name="Freeform 3037"/>
              <p:cNvSpPr>
                <a:spLocks/>
              </p:cNvSpPr>
              <p:nvPr/>
            </p:nvSpPr>
            <p:spPr bwMode="auto">
              <a:xfrm>
                <a:off x="2705" y="1610"/>
                <a:ext cx="33" cy="24"/>
              </a:xfrm>
              <a:custGeom>
                <a:avLst/>
                <a:gdLst>
                  <a:gd name="T0" fmla="*/ 0 w 65"/>
                  <a:gd name="T1" fmla="*/ 6 h 48"/>
                  <a:gd name="T2" fmla="*/ 1 w 65"/>
                  <a:gd name="T3" fmla="*/ 6 h 48"/>
                  <a:gd name="T4" fmla="*/ 1 w 65"/>
                  <a:gd name="T5" fmla="*/ 6 h 48"/>
                  <a:gd name="T6" fmla="*/ 1 w 65"/>
                  <a:gd name="T7" fmla="*/ 6 h 48"/>
                  <a:gd name="T8" fmla="*/ 1 w 65"/>
                  <a:gd name="T9" fmla="*/ 6 h 48"/>
                  <a:gd name="T10" fmla="*/ 9 w 65"/>
                  <a:gd name="T11" fmla="*/ 0 h 48"/>
                  <a:gd name="T12" fmla="*/ 0 w 6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65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01" name="Freeform 3038"/>
              <p:cNvSpPr>
                <a:spLocks/>
              </p:cNvSpPr>
              <p:nvPr/>
            </p:nvSpPr>
            <p:spPr bwMode="auto">
              <a:xfrm>
                <a:off x="2707" y="1610"/>
                <a:ext cx="31" cy="24"/>
              </a:xfrm>
              <a:custGeom>
                <a:avLst/>
                <a:gdLst>
                  <a:gd name="T0" fmla="*/ 0 w 61"/>
                  <a:gd name="T1" fmla="*/ 6 h 48"/>
                  <a:gd name="T2" fmla="*/ 1 w 61"/>
                  <a:gd name="T3" fmla="*/ 6 h 48"/>
                  <a:gd name="T4" fmla="*/ 1 w 61"/>
                  <a:gd name="T5" fmla="*/ 6 h 48"/>
                  <a:gd name="T6" fmla="*/ 1 w 61"/>
                  <a:gd name="T7" fmla="*/ 6 h 48"/>
                  <a:gd name="T8" fmla="*/ 1 w 61"/>
                  <a:gd name="T9" fmla="*/ 6 h 48"/>
                  <a:gd name="T10" fmla="*/ 8 w 61"/>
                  <a:gd name="T11" fmla="*/ 0 h 48"/>
                  <a:gd name="T12" fmla="*/ 0 w 6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61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02" name="Freeform 3039"/>
              <p:cNvSpPr>
                <a:spLocks/>
              </p:cNvSpPr>
              <p:nvPr/>
            </p:nvSpPr>
            <p:spPr bwMode="auto">
              <a:xfrm>
                <a:off x="2709" y="1610"/>
                <a:ext cx="29" cy="24"/>
              </a:xfrm>
              <a:custGeom>
                <a:avLst/>
                <a:gdLst>
                  <a:gd name="T0" fmla="*/ 0 w 57"/>
                  <a:gd name="T1" fmla="*/ 6 h 48"/>
                  <a:gd name="T2" fmla="*/ 0 w 57"/>
                  <a:gd name="T3" fmla="*/ 6 h 48"/>
                  <a:gd name="T4" fmla="*/ 1 w 57"/>
                  <a:gd name="T5" fmla="*/ 6 h 48"/>
                  <a:gd name="T6" fmla="*/ 1 w 57"/>
                  <a:gd name="T7" fmla="*/ 6 h 48"/>
                  <a:gd name="T8" fmla="*/ 1 w 57"/>
                  <a:gd name="T9" fmla="*/ 6 h 48"/>
                  <a:gd name="T10" fmla="*/ 8 w 57"/>
                  <a:gd name="T11" fmla="*/ 0 h 48"/>
                  <a:gd name="T12" fmla="*/ 0 w 5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3" y="48"/>
                    </a:lnTo>
                    <a:lnTo>
                      <a:pt x="57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03" name="Freeform 3040"/>
              <p:cNvSpPr>
                <a:spLocks/>
              </p:cNvSpPr>
              <p:nvPr/>
            </p:nvSpPr>
            <p:spPr bwMode="auto">
              <a:xfrm>
                <a:off x="2711" y="1610"/>
                <a:ext cx="27" cy="24"/>
              </a:xfrm>
              <a:custGeom>
                <a:avLst/>
                <a:gdLst>
                  <a:gd name="T0" fmla="*/ 0 w 54"/>
                  <a:gd name="T1" fmla="*/ 6 h 48"/>
                  <a:gd name="T2" fmla="*/ 0 w 54"/>
                  <a:gd name="T3" fmla="*/ 6 h 48"/>
                  <a:gd name="T4" fmla="*/ 1 w 54"/>
                  <a:gd name="T5" fmla="*/ 6 h 48"/>
                  <a:gd name="T6" fmla="*/ 1 w 54"/>
                  <a:gd name="T7" fmla="*/ 6 h 48"/>
                  <a:gd name="T8" fmla="*/ 1 w 54"/>
                  <a:gd name="T9" fmla="*/ 6 h 48"/>
                  <a:gd name="T10" fmla="*/ 7 w 54"/>
                  <a:gd name="T11" fmla="*/ 0 h 48"/>
                  <a:gd name="T12" fmla="*/ 0 w 54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54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04" name="Freeform 3041"/>
              <p:cNvSpPr>
                <a:spLocks/>
              </p:cNvSpPr>
              <p:nvPr/>
            </p:nvSpPr>
            <p:spPr bwMode="auto">
              <a:xfrm>
                <a:off x="2712" y="1610"/>
                <a:ext cx="26" cy="24"/>
              </a:xfrm>
              <a:custGeom>
                <a:avLst/>
                <a:gdLst>
                  <a:gd name="T0" fmla="*/ 0 w 52"/>
                  <a:gd name="T1" fmla="*/ 6 h 48"/>
                  <a:gd name="T2" fmla="*/ 1 w 52"/>
                  <a:gd name="T3" fmla="*/ 6 h 48"/>
                  <a:gd name="T4" fmla="*/ 1 w 52"/>
                  <a:gd name="T5" fmla="*/ 6 h 48"/>
                  <a:gd name="T6" fmla="*/ 1 w 52"/>
                  <a:gd name="T7" fmla="*/ 6 h 48"/>
                  <a:gd name="T8" fmla="*/ 1 w 52"/>
                  <a:gd name="T9" fmla="*/ 6 h 48"/>
                  <a:gd name="T10" fmla="*/ 7 w 52"/>
                  <a:gd name="T11" fmla="*/ 0 h 48"/>
                  <a:gd name="T12" fmla="*/ 0 w 5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52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05" name="Freeform 3042"/>
              <p:cNvSpPr>
                <a:spLocks/>
              </p:cNvSpPr>
              <p:nvPr/>
            </p:nvSpPr>
            <p:spPr bwMode="auto">
              <a:xfrm>
                <a:off x="2714" y="1610"/>
                <a:ext cx="24" cy="24"/>
              </a:xfrm>
              <a:custGeom>
                <a:avLst/>
                <a:gdLst>
                  <a:gd name="T0" fmla="*/ 0 w 48"/>
                  <a:gd name="T1" fmla="*/ 6 h 48"/>
                  <a:gd name="T2" fmla="*/ 1 w 48"/>
                  <a:gd name="T3" fmla="*/ 6 h 48"/>
                  <a:gd name="T4" fmla="*/ 1 w 48"/>
                  <a:gd name="T5" fmla="*/ 6 h 48"/>
                  <a:gd name="T6" fmla="*/ 1 w 48"/>
                  <a:gd name="T7" fmla="*/ 6 h 48"/>
                  <a:gd name="T8" fmla="*/ 1 w 48"/>
                  <a:gd name="T9" fmla="*/ 6 h 48"/>
                  <a:gd name="T10" fmla="*/ 6 w 48"/>
                  <a:gd name="T11" fmla="*/ 0 h 48"/>
                  <a:gd name="T12" fmla="*/ 0 w 48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06" name="Freeform 3043"/>
              <p:cNvSpPr>
                <a:spLocks/>
              </p:cNvSpPr>
              <p:nvPr/>
            </p:nvSpPr>
            <p:spPr bwMode="auto">
              <a:xfrm>
                <a:off x="2716" y="1610"/>
                <a:ext cx="22" cy="24"/>
              </a:xfrm>
              <a:custGeom>
                <a:avLst/>
                <a:gdLst>
                  <a:gd name="T0" fmla="*/ 0 w 44"/>
                  <a:gd name="T1" fmla="*/ 6 h 48"/>
                  <a:gd name="T2" fmla="*/ 0 w 44"/>
                  <a:gd name="T3" fmla="*/ 6 h 48"/>
                  <a:gd name="T4" fmla="*/ 1 w 44"/>
                  <a:gd name="T5" fmla="*/ 6 h 48"/>
                  <a:gd name="T6" fmla="*/ 1 w 44"/>
                  <a:gd name="T7" fmla="*/ 6 h 48"/>
                  <a:gd name="T8" fmla="*/ 1 w 44"/>
                  <a:gd name="T9" fmla="*/ 6 h 48"/>
                  <a:gd name="T10" fmla="*/ 6 w 44"/>
                  <a:gd name="T11" fmla="*/ 0 h 48"/>
                  <a:gd name="T12" fmla="*/ 0 w 44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44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07" name="Freeform 3044"/>
              <p:cNvSpPr>
                <a:spLocks/>
              </p:cNvSpPr>
              <p:nvPr/>
            </p:nvSpPr>
            <p:spPr bwMode="auto">
              <a:xfrm>
                <a:off x="2717" y="1610"/>
                <a:ext cx="21" cy="24"/>
              </a:xfrm>
              <a:custGeom>
                <a:avLst/>
                <a:gdLst>
                  <a:gd name="T0" fmla="*/ 0 w 42"/>
                  <a:gd name="T1" fmla="*/ 6 h 48"/>
                  <a:gd name="T2" fmla="*/ 1 w 42"/>
                  <a:gd name="T3" fmla="*/ 6 h 48"/>
                  <a:gd name="T4" fmla="*/ 1 w 42"/>
                  <a:gd name="T5" fmla="*/ 6 h 48"/>
                  <a:gd name="T6" fmla="*/ 1 w 42"/>
                  <a:gd name="T7" fmla="*/ 6 h 48"/>
                  <a:gd name="T8" fmla="*/ 1 w 42"/>
                  <a:gd name="T9" fmla="*/ 6 h 48"/>
                  <a:gd name="T10" fmla="*/ 6 w 42"/>
                  <a:gd name="T11" fmla="*/ 0 h 48"/>
                  <a:gd name="T12" fmla="*/ 0 w 4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42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08" name="Freeform 3045"/>
              <p:cNvSpPr>
                <a:spLocks/>
              </p:cNvSpPr>
              <p:nvPr/>
            </p:nvSpPr>
            <p:spPr bwMode="auto">
              <a:xfrm>
                <a:off x="2719" y="1610"/>
                <a:ext cx="19" cy="24"/>
              </a:xfrm>
              <a:custGeom>
                <a:avLst/>
                <a:gdLst>
                  <a:gd name="T0" fmla="*/ 0 w 38"/>
                  <a:gd name="T1" fmla="*/ 6 h 48"/>
                  <a:gd name="T2" fmla="*/ 0 w 38"/>
                  <a:gd name="T3" fmla="*/ 6 h 48"/>
                  <a:gd name="T4" fmla="*/ 1 w 38"/>
                  <a:gd name="T5" fmla="*/ 6 h 48"/>
                  <a:gd name="T6" fmla="*/ 1 w 38"/>
                  <a:gd name="T7" fmla="*/ 6 h 48"/>
                  <a:gd name="T8" fmla="*/ 1 w 38"/>
                  <a:gd name="T9" fmla="*/ 6 h 48"/>
                  <a:gd name="T10" fmla="*/ 5 w 38"/>
                  <a:gd name="T11" fmla="*/ 0 h 48"/>
                  <a:gd name="T12" fmla="*/ 0 w 38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38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09" name="Freeform 3046"/>
              <p:cNvSpPr>
                <a:spLocks/>
              </p:cNvSpPr>
              <p:nvPr/>
            </p:nvSpPr>
            <p:spPr bwMode="auto">
              <a:xfrm>
                <a:off x="2720" y="1610"/>
                <a:ext cx="18" cy="24"/>
              </a:xfrm>
              <a:custGeom>
                <a:avLst/>
                <a:gdLst>
                  <a:gd name="T0" fmla="*/ 0 w 36"/>
                  <a:gd name="T1" fmla="*/ 6 h 48"/>
                  <a:gd name="T2" fmla="*/ 1 w 36"/>
                  <a:gd name="T3" fmla="*/ 6 h 48"/>
                  <a:gd name="T4" fmla="*/ 1 w 36"/>
                  <a:gd name="T5" fmla="*/ 6 h 48"/>
                  <a:gd name="T6" fmla="*/ 1 w 36"/>
                  <a:gd name="T7" fmla="*/ 6 h 48"/>
                  <a:gd name="T8" fmla="*/ 1 w 36"/>
                  <a:gd name="T9" fmla="*/ 6 h 48"/>
                  <a:gd name="T10" fmla="*/ 5 w 36"/>
                  <a:gd name="T11" fmla="*/ 0 h 48"/>
                  <a:gd name="T12" fmla="*/ 0 w 3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36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10" name="Freeform 3047"/>
              <p:cNvSpPr>
                <a:spLocks/>
              </p:cNvSpPr>
              <p:nvPr/>
            </p:nvSpPr>
            <p:spPr bwMode="auto">
              <a:xfrm>
                <a:off x="2722" y="1610"/>
                <a:ext cx="16" cy="24"/>
              </a:xfrm>
              <a:custGeom>
                <a:avLst/>
                <a:gdLst>
                  <a:gd name="T0" fmla="*/ 0 w 32"/>
                  <a:gd name="T1" fmla="*/ 6 h 48"/>
                  <a:gd name="T2" fmla="*/ 1 w 32"/>
                  <a:gd name="T3" fmla="*/ 6 h 48"/>
                  <a:gd name="T4" fmla="*/ 1 w 32"/>
                  <a:gd name="T5" fmla="*/ 6 h 48"/>
                  <a:gd name="T6" fmla="*/ 1 w 32"/>
                  <a:gd name="T7" fmla="*/ 6 h 48"/>
                  <a:gd name="T8" fmla="*/ 1 w 32"/>
                  <a:gd name="T9" fmla="*/ 6 h 48"/>
                  <a:gd name="T10" fmla="*/ 4 w 32"/>
                  <a:gd name="T11" fmla="*/ 0 h 48"/>
                  <a:gd name="T12" fmla="*/ 0 w 3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48">
                    <a:moveTo>
                      <a:pt x="0" y="48"/>
                    </a:moveTo>
                    <a:lnTo>
                      <a:pt x="2" y="48"/>
                    </a:lnTo>
                    <a:lnTo>
                      <a:pt x="3" y="48"/>
                    </a:lnTo>
                    <a:lnTo>
                      <a:pt x="32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11" name="Freeform 3048"/>
              <p:cNvSpPr>
                <a:spLocks/>
              </p:cNvSpPr>
              <p:nvPr/>
            </p:nvSpPr>
            <p:spPr bwMode="auto">
              <a:xfrm>
                <a:off x="2723" y="1610"/>
                <a:ext cx="15" cy="24"/>
              </a:xfrm>
              <a:custGeom>
                <a:avLst/>
                <a:gdLst>
                  <a:gd name="T0" fmla="*/ 0 w 30"/>
                  <a:gd name="T1" fmla="*/ 6 h 48"/>
                  <a:gd name="T2" fmla="*/ 1 w 30"/>
                  <a:gd name="T3" fmla="*/ 6 h 48"/>
                  <a:gd name="T4" fmla="*/ 1 w 30"/>
                  <a:gd name="T5" fmla="*/ 6 h 48"/>
                  <a:gd name="T6" fmla="*/ 1 w 30"/>
                  <a:gd name="T7" fmla="*/ 6 h 48"/>
                  <a:gd name="T8" fmla="*/ 1 w 30"/>
                  <a:gd name="T9" fmla="*/ 6 h 48"/>
                  <a:gd name="T10" fmla="*/ 4 w 30"/>
                  <a:gd name="T11" fmla="*/ 0 h 48"/>
                  <a:gd name="T12" fmla="*/ 0 w 30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0" y="48"/>
                    </a:moveTo>
                    <a:lnTo>
                      <a:pt x="1" y="48"/>
                    </a:lnTo>
                    <a:lnTo>
                      <a:pt x="3" y="48"/>
                    </a:lnTo>
                    <a:lnTo>
                      <a:pt x="30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12" name="Freeform 3049"/>
              <p:cNvSpPr>
                <a:spLocks/>
              </p:cNvSpPr>
              <p:nvPr/>
            </p:nvSpPr>
            <p:spPr bwMode="auto">
              <a:xfrm>
                <a:off x="2725" y="1610"/>
                <a:ext cx="13" cy="24"/>
              </a:xfrm>
              <a:custGeom>
                <a:avLst/>
                <a:gdLst>
                  <a:gd name="T0" fmla="*/ 0 w 27"/>
                  <a:gd name="T1" fmla="*/ 6 h 48"/>
                  <a:gd name="T2" fmla="*/ 0 w 27"/>
                  <a:gd name="T3" fmla="*/ 6 h 48"/>
                  <a:gd name="T4" fmla="*/ 0 w 27"/>
                  <a:gd name="T5" fmla="*/ 6 h 48"/>
                  <a:gd name="T6" fmla="*/ 0 w 27"/>
                  <a:gd name="T7" fmla="*/ 6 h 48"/>
                  <a:gd name="T8" fmla="*/ 0 w 27"/>
                  <a:gd name="T9" fmla="*/ 6 h 48"/>
                  <a:gd name="T10" fmla="*/ 3 w 27"/>
                  <a:gd name="T11" fmla="*/ 0 h 48"/>
                  <a:gd name="T12" fmla="*/ 0 w 2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27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13" name="Freeform 3050"/>
              <p:cNvSpPr>
                <a:spLocks/>
              </p:cNvSpPr>
              <p:nvPr/>
            </p:nvSpPr>
            <p:spPr bwMode="auto">
              <a:xfrm>
                <a:off x="2726" y="1610"/>
                <a:ext cx="12" cy="24"/>
              </a:xfrm>
              <a:custGeom>
                <a:avLst/>
                <a:gdLst>
                  <a:gd name="T0" fmla="*/ 0 w 25"/>
                  <a:gd name="T1" fmla="*/ 6 h 48"/>
                  <a:gd name="T2" fmla="*/ 0 w 25"/>
                  <a:gd name="T3" fmla="*/ 6 h 48"/>
                  <a:gd name="T4" fmla="*/ 0 w 25"/>
                  <a:gd name="T5" fmla="*/ 6 h 48"/>
                  <a:gd name="T6" fmla="*/ 0 w 25"/>
                  <a:gd name="T7" fmla="*/ 6 h 48"/>
                  <a:gd name="T8" fmla="*/ 0 w 25"/>
                  <a:gd name="T9" fmla="*/ 6 h 48"/>
                  <a:gd name="T10" fmla="*/ 3 w 25"/>
                  <a:gd name="T11" fmla="*/ 0 h 48"/>
                  <a:gd name="T12" fmla="*/ 0 w 2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25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14" name="Freeform 3051"/>
              <p:cNvSpPr>
                <a:spLocks/>
              </p:cNvSpPr>
              <p:nvPr/>
            </p:nvSpPr>
            <p:spPr bwMode="auto">
              <a:xfrm>
                <a:off x="2728" y="1610"/>
                <a:ext cx="10" cy="24"/>
              </a:xfrm>
              <a:custGeom>
                <a:avLst/>
                <a:gdLst>
                  <a:gd name="T0" fmla="*/ 0 w 21"/>
                  <a:gd name="T1" fmla="*/ 6 h 48"/>
                  <a:gd name="T2" fmla="*/ 0 w 21"/>
                  <a:gd name="T3" fmla="*/ 6 h 48"/>
                  <a:gd name="T4" fmla="*/ 0 w 21"/>
                  <a:gd name="T5" fmla="*/ 6 h 48"/>
                  <a:gd name="T6" fmla="*/ 0 w 21"/>
                  <a:gd name="T7" fmla="*/ 6 h 48"/>
                  <a:gd name="T8" fmla="*/ 0 w 21"/>
                  <a:gd name="T9" fmla="*/ 6 h 48"/>
                  <a:gd name="T10" fmla="*/ 2 w 21"/>
                  <a:gd name="T11" fmla="*/ 0 h 48"/>
                  <a:gd name="T12" fmla="*/ 0 w 2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21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15" name="Freeform 3052"/>
              <p:cNvSpPr>
                <a:spLocks/>
              </p:cNvSpPr>
              <p:nvPr/>
            </p:nvSpPr>
            <p:spPr bwMode="auto">
              <a:xfrm>
                <a:off x="2729" y="1610"/>
                <a:ext cx="9" cy="24"/>
              </a:xfrm>
              <a:custGeom>
                <a:avLst/>
                <a:gdLst>
                  <a:gd name="T0" fmla="*/ 0 w 19"/>
                  <a:gd name="T1" fmla="*/ 6 h 48"/>
                  <a:gd name="T2" fmla="*/ 0 w 19"/>
                  <a:gd name="T3" fmla="*/ 6 h 48"/>
                  <a:gd name="T4" fmla="*/ 0 w 19"/>
                  <a:gd name="T5" fmla="*/ 6 h 48"/>
                  <a:gd name="T6" fmla="*/ 0 w 19"/>
                  <a:gd name="T7" fmla="*/ 6 h 48"/>
                  <a:gd name="T8" fmla="*/ 0 w 19"/>
                  <a:gd name="T9" fmla="*/ 6 h 48"/>
                  <a:gd name="T10" fmla="*/ 2 w 19"/>
                  <a:gd name="T11" fmla="*/ 0 h 48"/>
                  <a:gd name="T12" fmla="*/ 0 w 19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19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16" name="Freeform 3053"/>
              <p:cNvSpPr>
                <a:spLocks/>
              </p:cNvSpPr>
              <p:nvPr/>
            </p:nvSpPr>
            <p:spPr bwMode="auto">
              <a:xfrm>
                <a:off x="2730" y="1610"/>
                <a:ext cx="8" cy="24"/>
              </a:xfrm>
              <a:custGeom>
                <a:avLst/>
                <a:gdLst>
                  <a:gd name="T0" fmla="*/ 0 w 15"/>
                  <a:gd name="T1" fmla="*/ 6 h 48"/>
                  <a:gd name="T2" fmla="*/ 0 w 15"/>
                  <a:gd name="T3" fmla="*/ 6 h 48"/>
                  <a:gd name="T4" fmla="*/ 0 w 15"/>
                  <a:gd name="T5" fmla="*/ 6 h 48"/>
                  <a:gd name="T6" fmla="*/ 1 w 15"/>
                  <a:gd name="T7" fmla="*/ 6 h 48"/>
                  <a:gd name="T8" fmla="*/ 1 w 15"/>
                  <a:gd name="T9" fmla="*/ 6 h 48"/>
                  <a:gd name="T10" fmla="*/ 2 w 15"/>
                  <a:gd name="T11" fmla="*/ 0 h 48"/>
                  <a:gd name="T12" fmla="*/ 0 w 1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15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17" name="Freeform 3054"/>
              <p:cNvSpPr>
                <a:spLocks/>
              </p:cNvSpPr>
              <p:nvPr/>
            </p:nvSpPr>
            <p:spPr bwMode="auto">
              <a:xfrm>
                <a:off x="2731" y="1610"/>
                <a:ext cx="7" cy="24"/>
              </a:xfrm>
              <a:custGeom>
                <a:avLst/>
                <a:gdLst>
                  <a:gd name="T0" fmla="*/ 0 w 13"/>
                  <a:gd name="T1" fmla="*/ 6 h 48"/>
                  <a:gd name="T2" fmla="*/ 0 w 13"/>
                  <a:gd name="T3" fmla="*/ 6 h 48"/>
                  <a:gd name="T4" fmla="*/ 1 w 13"/>
                  <a:gd name="T5" fmla="*/ 6 h 48"/>
                  <a:gd name="T6" fmla="*/ 1 w 13"/>
                  <a:gd name="T7" fmla="*/ 6 h 48"/>
                  <a:gd name="T8" fmla="*/ 1 w 13"/>
                  <a:gd name="T9" fmla="*/ 6 h 48"/>
                  <a:gd name="T10" fmla="*/ 2 w 13"/>
                  <a:gd name="T11" fmla="*/ 0 h 48"/>
                  <a:gd name="T12" fmla="*/ 0 w 13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13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18" name="Freeform 3055"/>
              <p:cNvSpPr>
                <a:spLocks/>
              </p:cNvSpPr>
              <p:nvPr/>
            </p:nvSpPr>
            <p:spPr bwMode="auto">
              <a:xfrm>
                <a:off x="2732" y="1610"/>
                <a:ext cx="6" cy="24"/>
              </a:xfrm>
              <a:custGeom>
                <a:avLst/>
                <a:gdLst>
                  <a:gd name="T0" fmla="*/ 0 w 11"/>
                  <a:gd name="T1" fmla="*/ 6 h 48"/>
                  <a:gd name="T2" fmla="*/ 1 w 11"/>
                  <a:gd name="T3" fmla="*/ 6 h 48"/>
                  <a:gd name="T4" fmla="*/ 1 w 11"/>
                  <a:gd name="T5" fmla="*/ 6 h 48"/>
                  <a:gd name="T6" fmla="*/ 1 w 11"/>
                  <a:gd name="T7" fmla="*/ 6 h 48"/>
                  <a:gd name="T8" fmla="*/ 1 w 11"/>
                  <a:gd name="T9" fmla="*/ 6 h 48"/>
                  <a:gd name="T10" fmla="*/ 2 w 11"/>
                  <a:gd name="T11" fmla="*/ 0 h 48"/>
                  <a:gd name="T12" fmla="*/ 0 w 1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11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19" name="Freeform 3056"/>
              <p:cNvSpPr>
                <a:spLocks/>
              </p:cNvSpPr>
              <p:nvPr/>
            </p:nvSpPr>
            <p:spPr bwMode="auto">
              <a:xfrm>
                <a:off x="2734" y="1610"/>
                <a:ext cx="4" cy="24"/>
              </a:xfrm>
              <a:custGeom>
                <a:avLst/>
                <a:gdLst>
                  <a:gd name="T0" fmla="*/ 0 w 7"/>
                  <a:gd name="T1" fmla="*/ 6 h 48"/>
                  <a:gd name="T2" fmla="*/ 0 w 7"/>
                  <a:gd name="T3" fmla="*/ 6 h 48"/>
                  <a:gd name="T4" fmla="*/ 1 w 7"/>
                  <a:gd name="T5" fmla="*/ 6 h 48"/>
                  <a:gd name="T6" fmla="*/ 1 w 7"/>
                  <a:gd name="T7" fmla="*/ 6 h 48"/>
                  <a:gd name="T8" fmla="*/ 1 w 7"/>
                  <a:gd name="T9" fmla="*/ 6 h 48"/>
                  <a:gd name="T10" fmla="*/ 1 w 7"/>
                  <a:gd name="T11" fmla="*/ 0 h 48"/>
                  <a:gd name="T12" fmla="*/ 0 w 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48">
                    <a:moveTo>
                      <a:pt x="0" y="48"/>
                    </a:moveTo>
                    <a:lnTo>
                      <a:pt x="0" y="48"/>
                    </a:lnTo>
                    <a:lnTo>
                      <a:pt x="1" y="48"/>
                    </a:lnTo>
                    <a:lnTo>
                      <a:pt x="7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20" name="Freeform 3057"/>
              <p:cNvSpPr>
                <a:spLocks/>
              </p:cNvSpPr>
              <p:nvPr/>
            </p:nvSpPr>
            <p:spPr bwMode="auto">
              <a:xfrm>
                <a:off x="2735" y="1610"/>
                <a:ext cx="3" cy="24"/>
              </a:xfrm>
              <a:custGeom>
                <a:avLst/>
                <a:gdLst>
                  <a:gd name="T0" fmla="*/ 0 w 6"/>
                  <a:gd name="T1" fmla="*/ 6 h 48"/>
                  <a:gd name="T2" fmla="*/ 1 w 6"/>
                  <a:gd name="T3" fmla="*/ 6 h 48"/>
                  <a:gd name="T4" fmla="*/ 1 w 6"/>
                  <a:gd name="T5" fmla="*/ 6 h 48"/>
                  <a:gd name="T6" fmla="*/ 1 w 6"/>
                  <a:gd name="T7" fmla="*/ 6 h 48"/>
                  <a:gd name="T8" fmla="*/ 1 w 6"/>
                  <a:gd name="T9" fmla="*/ 6 h 48"/>
                  <a:gd name="T10" fmla="*/ 1 w 6"/>
                  <a:gd name="T11" fmla="*/ 0 h 48"/>
                  <a:gd name="T12" fmla="*/ 0 w 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6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21" name="Freeform 3058"/>
              <p:cNvSpPr>
                <a:spLocks/>
              </p:cNvSpPr>
              <p:nvPr/>
            </p:nvSpPr>
            <p:spPr bwMode="auto">
              <a:xfrm>
                <a:off x="2737" y="1610"/>
                <a:ext cx="1" cy="24"/>
              </a:xfrm>
              <a:custGeom>
                <a:avLst/>
                <a:gdLst>
                  <a:gd name="T0" fmla="*/ 0 w 2"/>
                  <a:gd name="T1" fmla="*/ 6 h 48"/>
                  <a:gd name="T2" fmla="*/ 0 w 2"/>
                  <a:gd name="T3" fmla="*/ 6 h 48"/>
                  <a:gd name="T4" fmla="*/ 0 w 2"/>
                  <a:gd name="T5" fmla="*/ 6 h 48"/>
                  <a:gd name="T6" fmla="*/ 1 w 2"/>
                  <a:gd name="T7" fmla="*/ 6 h 48"/>
                  <a:gd name="T8" fmla="*/ 1 w 2"/>
                  <a:gd name="T9" fmla="*/ 6 h 48"/>
                  <a:gd name="T10" fmla="*/ 1 w 2"/>
                  <a:gd name="T11" fmla="*/ 6 h 48"/>
                  <a:gd name="T12" fmla="*/ 1 w 2"/>
                  <a:gd name="T13" fmla="*/ 0 h 48"/>
                  <a:gd name="T14" fmla="*/ 0 w 2"/>
                  <a:gd name="T15" fmla="*/ 6 h 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2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22" name="Freeform 3059"/>
              <p:cNvSpPr>
                <a:spLocks/>
              </p:cNvSpPr>
              <p:nvPr/>
            </p:nvSpPr>
            <p:spPr bwMode="auto">
              <a:xfrm>
                <a:off x="2738" y="1610"/>
                <a:ext cx="1" cy="24"/>
              </a:xfrm>
              <a:custGeom>
                <a:avLst/>
                <a:gdLst>
                  <a:gd name="T0" fmla="*/ 0 w 2"/>
                  <a:gd name="T1" fmla="*/ 6 h 48"/>
                  <a:gd name="T2" fmla="*/ 0 w 2"/>
                  <a:gd name="T3" fmla="*/ 6 h 48"/>
                  <a:gd name="T4" fmla="*/ 1 w 2"/>
                  <a:gd name="T5" fmla="*/ 6 h 48"/>
                  <a:gd name="T6" fmla="*/ 1 w 2"/>
                  <a:gd name="T7" fmla="*/ 6 h 48"/>
                  <a:gd name="T8" fmla="*/ 1 w 2"/>
                  <a:gd name="T9" fmla="*/ 6 h 48"/>
                  <a:gd name="T10" fmla="*/ 0 w 2"/>
                  <a:gd name="T11" fmla="*/ 0 h 48"/>
                  <a:gd name="T12" fmla="*/ 0 w 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23" name="Freeform 3060"/>
              <p:cNvSpPr>
                <a:spLocks/>
              </p:cNvSpPr>
              <p:nvPr/>
            </p:nvSpPr>
            <p:spPr bwMode="auto">
              <a:xfrm>
                <a:off x="2738" y="1610"/>
                <a:ext cx="3" cy="24"/>
              </a:xfrm>
              <a:custGeom>
                <a:avLst/>
                <a:gdLst>
                  <a:gd name="T0" fmla="*/ 1 w 6"/>
                  <a:gd name="T1" fmla="*/ 6 h 48"/>
                  <a:gd name="T2" fmla="*/ 1 w 6"/>
                  <a:gd name="T3" fmla="*/ 6 h 48"/>
                  <a:gd name="T4" fmla="*/ 1 w 6"/>
                  <a:gd name="T5" fmla="*/ 6 h 48"/>
                  <a:gd name="T6" fmla="*/ 1 w 6"/>
                  <a:gd name="T7" fmla="*/ 6 h 48"/>
                  <a:gd name="T8" fmla="*/ 1 w 6"/>
                  <a:gd name="T9" fmla="*/ 6 h 48"/>
                  <a:gd name="T10" fmla="*/ 0 w 6"/>
                  <a:gd name="T11" fmla="*/ 0 h 48"/>
                  <a:gd name="T12" fmla="*/ 1 w 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48">
                    <a:moveTo>
                      <a:pt x="2" y="48"/>
                    </a:moveTo>
                    <a:lnTo>
                      <a:pt x="4" y="48"/>
                    </a:lnTo>
                    <a:lnTo>
                      <a:pt x="6" y="48"/>
                    </a:lnTo>
                    <a:lnTo>
                      <a:pt x="0" y="0"/>
                    </a:lnTo>
                    <a:lnTo>
                      <a:pt x="2" y="48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24" name="Freeform 3061"/>
              <p:cNvSpPr>
                <a:spLocks/>
              </p:cNvSpPr>
              <p:nvPr/>
            </p:nvSpPr>
            <p:spPr bwMode="auto">
              <a:xfrm>
                <a:off x="2738" y="1610"/>
                <a:ext cx="4" cy="24"/>
              </a:xfrm>
              <a:custGeom>
                <a:avLst/>
                <a:gdLst>
                  <a:gd name="T0" fmla="*/ 1 w 8"/>
                  <a:gd name="T1" fmla="*/ 6 h 48"/>
                  <a:gd name="T2" fmla="*/ 1 w 8"/>
                  <a:gd name="T3" fmla="*/ 6 h 48"/>
                  <a:gd name="T4" fmla="*/ 1 w 8"/>
                  <a:gd name="T5" fmla="*/ 6 h 48"/>
                  <a:gd name="T6" fmla="*/ 1 w 8"/>
                  <a:gd name="T7" fmla="*/ 6 h 48"/>
                  <a:gd name="T8" fmla="*/ 1 w 8"/>
                  <a:gd name="T9" fmla="*/ 6 h 48"/>
                  <a:gd name="T10" fmla="*/ 0 w 8"/>
                  <a:gd name="T11" fmla="*/ 0 h 48"/>
                  <a:gd name="T12" fmla="*/ 1 w 8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48">
                    <a:moveTo>
                      <a:pt x="6" y="48"/>
                    </a:moveTo>
                    <a:lnTo>
                      <a:pt x="6" y="48"/>
                    </a:lnTo>
                    <a:lnTo>
                      <a:pt x="8" y="48"/>
                    </a:lnTo>
                    <a:lnTo>
                      <a:pt x="0" y="0"/>
                    </a:ln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25" name="Freeform 3062"/>
              <p:cNvSpPr>
                <a:spLocks/>
              </p:cNvSpPr>
              <p:nvPr/>
            </p:nvSpPr>
            <p:spPr bwMode="auto">
              <a:xfrm>
                <a:off x="2738" y="1610"/>
                <a:ext cx="5" cy="24"/>
              </a:xfrm>
              <a:custGeom>
                <a:avLst/>
                <a:gdLst>
                  <a:gd name="T0" fmla="*/ 1 w 10"/>
                  <a:gd name="T1" fmla="*/ 6 h 48"/>
                  <a:gd name="T2" fmla="*/ 1 w 10"/>
                  <a:gd name="T3" fmla="*/ 6 h 48"/>
                  <a:gd name="T4" fmla="*/ 2 w 10"/>
                  <a:gd name="T5" fmla="*/ 6 h 48"/>
                  <a:gd name="T6" fmla="*/ 2 w 10"/>
                  <a:gd name="T7" fmla="*/ 6 h 48"/>
                  <a:gd name="T8" fmla="*/ 2 w 10"/>
                  <a:gd name="T9" fmla="*/ 6 h 48"/>
                  <a:gd name="T10" fmla="*/ 0 w 10"/>
                  <a:gd name="T11" fmla="*/ 0 h 48"/>
                  <a:gd name="T12" fmla="*/ 1 w 10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48">
                    <a:moveTo>
                      <a:pt x="8" y="48"/>
                    </a:moveTo>
                    <a:lnTo>
                      <a:pt x="8" y="48"/>
                    </a:lnTo>
                    <a:lnTo>
                      <a:pt x="10" y="48"/>
                    </a:lnTo>
                    <a:lnTo>
                      <a:pt x="0" y="0"/>
                    </a:lnTo>
                    <a:lnTo>
                      <a:pt x="8" y="48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26" name="Freeform 3063"/>
              <p:cNvSpPr>
                <a:spLocks/>
              </p:cNvSpPr>
              <p:nvPr/>
            </p:nvSpPr>
            <p:spPr bwMode="auto">
              <a:xfrm>
                <a:off x="2738" y="1610"/>
                <a:ext cx="7" cy="24"/>
              </a:xfrm>
              <a:custGeom>
                <a:avLst/>
                <a:gdLst>
                  <a:gd name="T0" fmla="*/ 2 w 14"/>
                  <a:gd name="T1" fmla="*/ 6 h 48"/>
                  <a:gd name="T2" fmla="*/ 2 w 14"/>
                  <a:gd name="T3" fmla="*/ 6 h 48"/>
                  <a:gd name="T4" fmla="*/ 2 w 14"/>
                  <a:gd name="T5" fmla="*/ 6 h 48"/>
                  <a:gd name="T6" fmla="*/ 2 w 14"/>
                  <a:gd name="T7" fmla="*/ 6 h 48"/>
                  <a:gd name="T8" fmla="*/ 2 w 14"/>
                  <a:gd name="T9" fmla="*/ 6 h 48"/>
                  <a:gd name="T10" fmla="*/ 0 w 14"/>
                  <a:gd name="T11" fmla="*/ 0 h 48"/>
                  <a:gd name="T12" fmla="*/ 2 w 14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48">
                    <a:moveTo>
                      <a:pt x="12" y="48"/>
                    </a:moveTo>
                    <a:lnTo>
                      <a:pt x="12" y="48"/>
                    </a:lnTo>
                    <a:lnTo>
                      <a:pt x="14" y="48"/>
                    </a:lnTo>
                    <a:lnTo>
                      <a:pt x="0" y="0"/>
                    </a:lnTo>
                    <a:lnTo>
                      <a:pt x="12" y="48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27" name="Freeform 3064"/>
              <p:cNvSpPr>
                <a:spLocks/>
              </p:cNvSpPr>
              <p:nvPr/>
            </p:nvSpPr>
            <p:spPr bwMode="auto">
              <a:xfrm>
                <a:off x="2738" y="1610"/>
                <a:ext cx="8" cy="24"/>
              </a:xfrm>
              <a:custGeom>
                <a:avLst/>
                <a:gdLst>
                  <a:gd name="T0" fmla="*/ 2 w 16"/>
                  <a:gd name="T1" fmla="*/ 6 h 48"/>
                  <a:gd name="T2" fmla="*/ 2 w 16"/>
                  <a:gd name="T3" fmla="*/ 6 h 48"/>
                  <a:gd name="T4" fmla="*/ 2 w 16"/>
                  <a:gd name="T5" fmla="*/ 6 h 48"/>
                  <a:gd name="T6" fmla="*/ 2 w 16"/>
                  <a:gd name="T7" fmla="*/ 6 h 48"/>
                  <a:gd name="T8" fmla="*/ 2 w 16"/>
                  <a:gd name="T9" fmla="*/ 6 h 48"/>
                  <a:gd name="T10" fmla="*/ 0 w 16"/>
                  <a:gd name="T11" fmla="*/ 0 h 48"/>
                  <a:gd name="T12" fmla="*/ 2 w 1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48">
                    <a:moveTo>
                      <a:pt x="14" y="48"/>
                    </a:moveTo>
                    <a:lnTo>
                      <a:pt x="14" y="48"/>
                    </a:lnTo>
                    <a:lnTo>
                      <a:pt x="16" y="48"/>
                    </a:lnTo>
                    <a:lnTo>
                      <a:pt x="0" y="0"/>
                    </a:lnTo>
                    <a:lnTo>
                      <a:pt x="14" y="48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28" name="Freeform 3065"/>
              <p:cNvSpPr>
                <a:spLocks/>
              </p:cNvSpPr>
              <p:nvPr/>
            </p:nvSpPr>
            <p:spPr bwMode="auto">
              <a:xfrm>
                <a:off x="2738" y="1610"/>
                <a:ext cx="10" cy="24"/>
              </a:xfrm>
              <a:custGeom>
                <a:avLst/>
                <a:gdLst>
                  <a:gd name="T0" fmla="*/ 3 w 19"/>
                  <a:gd name="T1" fmla="*/ 6 h 48"/>
                  <a:gd name="T2" fmla="*/ 3 w 19"/>
                  <a:gd name="T3" fmla="*/ 6 h 48"/>
                  <a:gd name="T4" fmla="*/ 3 w 19"/>
                  <a:gd name="T5" fmla="*/ 6 h 48"/>
                  <a:gd name="T6" fmla="*/ 3 w 19"/>
                  <a:gd name="T7" fmla="*/ 6 h 48"/>
                  <a:gd name="T8" fmla="*/ 3 w 19"/>
                  <a:gd name="T9" fmla="*/ 6 h 48"/>
                  <a:gd name="T10" fmla="*/ 0 w 19"/>
                  <a:gd name="T11" fmla="*/ 0 h 48"/>
                  <a:gd name="T12" fmla="*/ 3 w 19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19" y="48"/>
                    </a:lnTo>
                    <a:lnTo>
                      <a:pt x="0" y="0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29" name="Freeform 3066"/>
              <p:cNvSpPr>
                <a:spLocks/>
              </p:cNvSpPr>
              <p:nvPr/>
            </p:nvSpPr>
            <p:spPr bwMode="auto">
              <a:xfrm>
                <a:off x="2738" y="1610"/>
                <a:ext cx="11" cy="24"/>
              </a:xfrm>
              <a:custGeom>
                <a:avLst/>
                <a:gdLst>
                  <a:gd name="T0" fmla="*/ 3 w 21"/>
                  <a:gd name="T1" fmla="*/ 6 h 48"/>
                  <a:gd name="T2" fmla="*/ 3 w 21"/>
                  <a:gd name="T3" fmla="*/ 6 h 48"/>
                  <a:gd name="T4" fmla="*/ 3 w 21"/>
                  <a:gd name="T5" fmla="*/ 6 h 48"/>
                  <a:gd name="T6" fmla="*/ 3 w 21"/>
                  <a:gd name="T7" fmla="*/ 6 h 48"/>
                  <a:gd name="T8" fmla="*/ 3 w 21"/>
                  <a:gd name="T9" fmla="*/ 6 h 48"/>
                  <a:gd name="T10" fmla="*/ 0 w 21"/>
                  <a:gd name="T11" fmla="*/ 0 h 48"/>
                  <a:gd name="T12" fmla="*/ 3 w 2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48">
                    <a:moveTo>
                      <a:pt x="19" y="48"/>
                    </a:moveTo>
                    <a:lnTo>
                      <a:pt x="19" y="48"/>
                    </a:lnTo>
                    <a:lnTo>
                      <a:pt x="21" y="48"/>
                    </a:lnTo>
                    <a:lnTo>
                      <a:pt x="0" y="0"/>
                    </a:lnTo>
                    <a:lnTo>
                      <a:pt x="19" y="48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30" name="Freeform 3067"/>
              <p:cNvSpPr>
                <a:spLocks/>
              </p:cNvSpPr>
              <p:nvPr/>
            </p:nvSpPr>
            <p:spPr bwMode="auto">
              <a:xfrm>
                <a:off x="2738" y="1610"/>
                <a:ext cx="13" cy="24"/>
              </a:xfrm>
              <a:custGeom>
                <a:avLst/>
                <a:gdLst>
                  <a:gd name="T0" fmla="*/ 3 w 25"/>
                  <a:gd name="T1" fmla="*/ 6 h 48"/>
                  <a:gd name="T2" fmla="*/ 3 w 25"/>
                  <a:gd name="T3" fmla="*/ 6 h 48"/>
                  <a:gd name="T4" fmla="*/ 3 w 25"/>
                  <a:gd name="T5" fmla="*/ 6 h 48"/>
                  <a:gd name="T6" fmla="*/ 3 w 25"/>
                  <a:gd name="T7" fmla="*/ 6 h 48"/>
                  <a:gd name="T8" fmla="*/ 4 w 25"/>
                  <a:gd name="T9" fmla="*/ 6 h 48"/>
                  <a:gd name="T10" fmla="*/ 0 w 25"/>
                  <a:gd name="T11" fmla="*/ 0 h 48"/>
                  <a:gd name="T12" fmla="*/ 3 w 2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48">
                    <a:moveTo>
                      <a:pt x="21" y="48"/>
                    </a:moveTo>
                    <a:lnTo>
                      <a:pt x="23" y="48"/>
                    </a:lnTo>
                    <a:lnTo>
                      <a:pt x="25" y="48"/>
                    </a:lnTo>
                    <a:lnTo>
                      <a:pt x="0" y="0"/>
                    </a:lnTo>
                    <a:lnTo>
                      <a:pt x="21" y="48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31" name="Freeform 3068"/>
              <p:cNvSpPr>
                <a:spLocks/>
              </p:cNvSpPr>
              <p:nvPr/>
            </p:nvSpPr>
            <p:spPr bwMode="auto">
              <a:xfrm>
                <a:off x="2738" y="1610"/>
                <a:ext cx="14" cy="24"/>
              </a:xfrm>
              <a:custGeom>
                <a:avLst/>
                <a:gdLst>
                  <a:gd name="T0" fmla="*/ 4 w 27"/>
                  <a:gd name="T1" fmla="*/ 6 h 48"/>
                  <a:gd name="T2" fmla="*/ 4 w 27"/>
                  <a:gd name="T3" fmla="*/ 6 h 48"/>
                  <a:gd name="T4" fmla="*/ 4 w 27"/>
                  <a:gd name="T5" fmla="*/ 6 h 48"/>
                  <a:gd name="T6" fmla="*/ 4 w 27"/>
                  <a:gd name="T7" fmla="*/ 6 h 48"/>
                  <a:gd name="T8" fmla="*/ 4 w 27"/>
                  <a:gd name="T9" fmla="*/ 6 h 48"/>
                  <a:gd name="T10" fmla="*/ 0 w 27"/>
                  <a:gd name="T11" fmla="*/ 0 h 48"/>
                  <a:gd name="T12" fmla="*/ 4 w 2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48">
                    <a:moveTo>
                      <a:pt x="25" y="48"/>
                    </a:moveTo>
                    <a:lnTo>
                      <a:pt x="25" y="48"/>
                    </a:lnTo>
                    <a:lnTo>
                      <a:pt x="27" y="48"/>
                    </a:lnTo>
                    <a:lnTo>
                      <a:pt x="0" y="0"/>
                    </a:lnTo>
                    <a:lnTo>
                      <a:pt x="25" y="48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32" name="Freeform 3069"/>
              <p:cNvSpPr>
                <a:spLocks/>
              </p:cNvSpPr>
              <p:nvPr/>
            </p:nvSpPr>
            <p:spPr bwMode="auto">
              <a:xfrm>
                <a:off x="2738" y="1610"/>
                <a:ext cx="15" cy="24"/>
              </a:xfrm>
              <a:custGeom>
                <a:avLst/>
                <a:gdLst>
                  <a:gd name="T0" fmla="*/ 3 w 31"/>
                  <a:gd name="T1" fmla="*/ 6 h 48"/>
                  <a:gd name="T2" fmla="*/ 3 w 31"/>
                  <a:gd name="T3" fmla="*/ 6 h 48"/>
                  <a:gd name="T4" fmla="*/ 3 w 31"/>
                  <a:gd name="T5" fmla="*/ 6 h 48"/>
                  <a:gd name="T6" fmla="*/ 3 w 31"/>
                  <a:gd name="T7" fmla="*/ 6 h 48"/>
                  <a:gd name="T8" fmla="*/ 3 w 31"/>
                  <a:gd name="T9" fmla="*/ 6 h 48"/>
                  <a:gd name="T10" fmla="*/ 0 w 31"/>
                  <a:gd name="T11" fmla="*/ 0 h 48"/>
                  <a:gd name="T12" fmla="*/ 3 w 3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48">
                    <a:moveTo>
                      <a:pt x="27" y="48"/>
                    </a:moveTo>
                    <a:lnTo>
                      <a:pt x="29" y="48"/>
                    </a:lnTo>
                    <a:lnTo>
                      <a:pt x="31" y="48"/>
                    </a:lnTo>
                    <a:lnTo>
                      <a:pt x="0" y="0"/>
                    </a:lnTo>
                    <a:lnTo>
                      <a:pt x="27" y="48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33" name="Freeform 3070"/>
              <p:cNvSpPr>
                <a:spLocks/>
              </p:cNvSpPr>
              <p:nvPr/>
            </p:nvSpPr>
            <p:spPr bwMode="auto">
              <a:xfrm>
                <a:off x="2738" y="1610"/>
                <a:ext cx="16" cy="24"/>
              </a:xfrm>
              <a:custGeom>
                <a:avLst/>
                <a:gdLst>
                  <a:gd name="T0" fmla="*/ 3 w 33"/>
                  <a:gd name="T1" fmla="*/ 6 h 48"/>
                  <a:gd name="T2" fmla="*/ 3 w 33"/>
                  <a:gd name="T3" fmla="*/ 6 h 48"/>
                  <a:gd name="T4" fmla="*/ 3 w 33"/>
                  <a:gd name="T5" fmla="*/ 6 h 48"/>
                  <a:gd name="T6" fmla="*/ 4 w 33"/>
                  <a:gd name="T7" fmla="*/ 6 h 48"/>
                  <a:gd name="T8" fmla="*/ 4 w 33"/>
                  <a:gd name="T9" fmla="*/ 6 h 48"/>
                  <a:gd name="T10" fmla="*/ 0 w 33"/>
                  <a:gd name="T11" fmla="*/ 0 h 48"/>
                  <a:gd name="T12" fmla="*/ 3 w 33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48">
                    <a:moveTo>
                      <a:pt x="31" y="48"/>
                    </a:moveTo>
                    <a:lnTo>
                      <a:pt x="31" y="48"/>
                    </a:lnTo>
                    <a:lnTo>
                      <a:pt x="33" y="48"/>
                    </a:lnTo>
                    <a:lnTo>
                      <a:pt x="0" y="0"/>
                    </a:lnTo>
                    <a:lnTo>
                      <a:pt x="31" y="48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34" name="Freeform 3071"/>
              <p:cNvSpPr>
                <a:spLocks/>
              </p:cNvSpPr>
              <p:nvPr/>
            </p:nvSpPr>
            <p:spPr bwMode="auto">
              <a:xfrm>
                <a:off x="2738" y="1610"/>
                <a:ext cx="18" cy="24"/>
              </a:xfrm>
              <a:custGeom>
                <a:avLst/>
                <a:gdLst>
                  <a:gd name="T0" fmla="*/ 4 w 37"/>
                  <a:gd name="T1" fmla="*/ 6 h 48"/>
                  <a:gd name="T2" fmla="*/ 4 w 37"/>
                  <a:gd name="T3" fmla="*/ 6 h 48"/>
                  <a:gd name="T4" fmla="*/ 4 w 37"/>
                  <a:gd name="T5" fmla="*/ 6 h 48"/>
                  <a:gd name="T6" fmla="*/ 4 w 37"/>
                  <a:gd name="T7" fmla="*/ 6 h 48"/>
                  <a:gd name="T8" fmla="*/ 4 w 37"/>
                  <a:gd name="T9" fmla="*/ 6 h 48"/>
                  <a:gd name="T10" fmla="*/ 0 w 37"/>
                  <a:gd name="T11" fmla="*/ 0 h 48"/>
                  <a:gd name="T12" fmla="*/ 4 w 3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48">
                    <a:moveTo>
                      <a:pt x="33" y="48"/>
                    </a:moveTo>
                    <a:lnTo>
                      <a:pt x="35" y="48"/>
                    </a:lnTo>
                    <a:lnTo>
                      <a:pt x="37" y="48"/>
                    </a:lnTo>
                    <a:lnTo>
                      <a:pt x="0" y="0"/>
                    </a:lnTo>
                    <a:lnTo>
                      <a:pt x="33" y="48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35" name="Freeform 3072"/>
              <p:cNvSpPr>
                <a:spLocks/>
              </p:cNvSpPr>
              <p:nvPr/>
            </p:nvSpPr>
            <p:spPr bwMode="auto">
              <a:xfrm>
                <a:off x="2738" y="1610"/>
                <a:ext cx="19" cy="24"/>
              </a:xfrm>
              <a:custGeom>
                <a:avLst/>
                <a:gdLst>
                  <a:gd name="T0" fmla="*/ 4 w 39"/>
                  <a:gd name="T1" fmla="*/ 6 h 48"/>
                  <a:gd name="T2" fmla="*/ 4 w 39"/>
                  <a:gd name="T3" fmla="*/ 6 h 48"/>
                  <a:gd name="T4" fmla="*/ 4 w 39"/>
                  <a:gd name="T5" fmla="*/ 6 h 48"/>
                  <a:gd name="T6" fmla="*/ 4 w 39"/>
                  <a:gd name="T7" fmla="*/ 6 h 48"/>
                  <a:gd name="T8" fmla="*/ 4 w 39"/>
                  <a:gd name="T9" fmla="*/ 6 h 48"/>
                  <a:gd name="T10" fmla="*/ 0 w 39"/>
                  <a:gd name="T11" fmla="*/ 0 h 48"/>
                  <a:gd name="T12" fmla="*/ 4 w 39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48">
                    <a:moveTo>
                      <a:pt x="37" y="48"/>
                    </a:moveTo>
                    <a:lnTo>
                      <a:pt x="37" y="48"/>
                    </a:lnTo>
                    <a:lnTo>
                      <a:pt x="39" y="48"/>
                    </a:lnTo>
                    <a:lnTo>
                      <a:pt x="0" y="0"/>
                    </a:lnTo>
                    <a:lnTo>
                      <a:pt x="37" y="48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36" name="Freeform 3073"/>
              <p:cNvSpPr>
                <a:spLocks/>
              </p:cNvSpPr>
              <p:nvPr/>
            </p:nvSpPr>
            <p:spPr bwMode="auto">
              <a:xfrm>
                <a:off x="2738" y="1610"/>
                <a:ext cx="21" cy="24"/>
              </a:xfrm>
              <a:custGeom>
                <a:avLst/>
                <a:gdLst>
                  <a:gd name="T0" fmla="*/ 5 w 42"/>
                  <a:gd name="T1" fmla="*/ 6 h 48"/>
                  <a:gd name="T2" fmla="*/ 5 w 42"/>
                  <a:gd name="T3" fmla="*/ 6 h 48"/>
                  <a:gd name="T4" fmla="*/ 6 w 42"/>
                  <a:gd name="T5" fmla="*/ 6 h 48"/>
                  <a:gd name="T6" fmla="*/ 6 w 42"/>
                  <a:gd name="T7" fmla="*/ 6 h 48"/>
                  <a:gd name="T8" fmla="*/ 6 w 42"/>
                  <a:gd name="T9" fmla="*/ 6 h 48"/>
                  <a:gd name="T10" fmla="*/ 0 w 42"/>
                  <a:gd name="T11" fmla="*/ 0 h 48"/>
                  <a:gd name="T12" fmla="*/ 5 w 4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48">
                    <a:moveTo>
                      <a:pt x="39" y="48"/>
                    </a:moveTo>
                    <a:lnTo>
                      <a:pt x="39" y="48"/>
                    </a:lnTo>
                    <a:lnTo>
                      <a:pt x="41" y="48"/>
                    </a:lnTo>
                    <a:lnTo>
                      <a:pt x="42" y="48"/>
                    </a:lnTo>
                    <a:lnTo>
                      <a:pt x="0" y="0"/>
                    </a:lnTo>
                    <a:lnTo>
                      <a:pt x="39" y="48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37" name="Freeform 3074"/>
              <p:cNvSpPr>
                <a:spLocks/>
              </p:cNvSpPr>
              <p:nvPr/>
            </p:nvSpPr>
            <p:spPr bwMode="auto">
              <a:xfrm>
                <a:off x="2738" y="1610"/>
                <a:ext cx="22" cy="24"/>
              </a:xfrm>
              <a:custGeom>
                <a:avLst/>
                <a:gdLst>
                  <a:gd name="T0" fmla="*/ 6 w 44"/>
                  <a:gd name="T1" fmla="*/ 6 h 48"/>
                  <a:gd name="T2" fmla="*/ 6 w 44"/>
                  <a:gd name="T3" fmla="*/ 6 h 48"/>
                  <a:gd name="T4" fmla="*/ 6 w 44"/>
                  <a:gd name="T5" fmla="*/ 6 h 48"/>
                  <a:gd name="T6" fmla="*/ 6 w 44"/>
                  <a:gd name="T7" fmla="*/ 6 h 48"/>
                  <a:gd name="T8" fmla="*/ 6 w 44"/>
                  <a:gd name="T9" fmla="*/ 6 h 48"/>
                  <a:gd name="T10" fmla="*/ 0 w 44"/>
                  <a:gd name="T11" fmla="*/ 0 h 48"/>
                  <a:gd name="T12" fmla="*/ 6 w 44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" h="48">
                    <a:moveTo>
                      <a:pt x="42" y="48"/>
                    </a:moveTo>
                    <a:lnTo>
                      <a:pt x="42" y="48"/>
                    </a:lnTo>
                    <a:lnTo>
                      <a:pt x="44" y="48"/>
                    </a:lnTo>
                    <a:lnTo>
                      <a:pt x="0" y="0"/>
                    </a:lnTo>
                    <a:lnTo>
                      <a:pt x="42" y="48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38" name="Freeform 3075"/>
              <p:cNvSpPr>
                <a:spLocks/>
              </p:cNvSpPr>
              <p:nvPr/>
            </p:nvSpPr>
            <p:spPr bwMode="auto">
              <a:xfrm>
                <a:off x="2738" y="1610"/>
                <a:ext cx="24" cy="24"/>
              </a:xfrm>
              <a:custGeom>
                <a:avLst/>
                <a:gdLst>
                  <a:gd name="T0" fmla="*/ 6 w 48"/>
                  <a:gd name="T1" fmla="*/ 6 h 48"/>
                  <a:gd name="T2" fmla="*/ 6 w 48"/>
                  <a:gd name="T3" fmla="*/ 6 h 48"/>
                  <a:gd name="T4" fmla="*/ 6 w 48"/>
                  <a:gd name="T5" fmla="*/ 6 h 48"/>
                  <a:gd name="T6" fmla="*/ 6 w 48"/>
                  <a:gd name="T7" fmla="*/ 6 h 48"/>
                  <a:gd name="T8" fmla="*/ 6 w 48"/>
                  <a:gd name="T9" fmla="*/ 6 h 48"/>
                  <a:gd name="T10" fmla="*/ 0 w 48"/>
                  <a:gd name="T11" fmla="*/ 0 h 48"/>
                  <a:gd name="T12" fmla="*/ 6 w 48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46" y="48"/>
                    </a:moveTo>
                    <a:lnTo>
                      <a:pt x="46" y="48"/>
                    </a:lnTo>
                    <a:lnTo>
                      <a:pt x="48" y="48"/>
                    </a:lnTo>
                    <a:lnTo>
                      <a:pt x="0" y="0"/>
                    </a:lnTo>
                    <a:lnTo>
                      <a:pt x="46" y="48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39" name="Freeform 3076"/>
              <p:cNvSpPr>
                <a:spLocks/>
              </p:cNvSpPr>
              <p:nvPr/>
            </p:nvSpPr>
            <p:spPr bwMode="auto">
              <a:xfrm>
                <a:off x="2738" y="1610"/>
                <a:ext cx="25" cy="24"/>
              </a:xfrm>
              <a:custGeom>
                <a:avLst/>
                <a:gdLst>
                  <a:gd name="T0" fmla="*/ 6 w 50"/>
                  <a:gd name="T1" fmla="*/ 6 h 48"/>
                  <a:gd name="T2" fmla="*/ 6 w 50"/>
                  <a:gd name="T3" fmla="*/ 6 h 48"/>
                  <a:gd name="T4" fmla="*/ 7 w 50"/>
                  <a:gd name="T5" fmla="*/ 6 h 48"/>
                  <a:gd name="T6" fmla="*/ 7 w 50"/>
                  <a:gd name="T7" fmla="*/ 6 h 48"/>
                  <a:gd name="T8" fmla="*/ 7 w 50"/>
                  <a:gd name="T9" fmla="*/ 6 h 48"/>
                  <a:gd name="T10" fmla="*/ 0 w 50"/>
                  <a:gd name="T11" fmla="*/ 0 h 48"/>
                  <a:gd name="T12" fmla="*/ 6 w 50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" h="48">
                    <a:moveTo>
                      <a:pt x="48" y="48"/>
                    </a:moveTo>
                    <a:lnTo>
                      <a:pt x="48" y="48"/>
                    </a:lnTo>
                    <a:lnTo>
                      <a:pt x="50" y="48"/>
                    </a:lnTo>
                    <a:lnTo>
                      <a:pt x="0" y="0"/>
                    </a:lnTo>
                    <a:lnTo>
                      <a:pt x="48" y="48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40" name="Freeform 3077"/>
              <p:cNvSpPr>
                <a:spLocks/>
              </p:cNvSpPr>
              <p:nvPr/>
            </p:nvSpPr>
            <p:spPr bwMode="auto">
              <a:xfrm>
                <a:off x="2738" y="1610"/>
                <a:ext cx="27" cy="24"/>
              </a:xfrm>
              <a:custGeom>
                <a:avLst/>
                <a:gdLst>
                  <a:gd name="T0" fmla="*/ 7 w 54"/>
                  <a:gd name="T1" fmla="*/ 6 h 48"/>
                  <a:gd name="T2" fmla="*/ 7 w 54"/>
                  <a:gd name="T3" fmla="*/ 6 h 48"/>
                  <a:gd name="T4" fmla="*/ 7 w 54"/>
                  <a:gd name="T5" fmla="*/ 6 h 48"/>
                  <a:gd name="T6" fmla="*/ 7 w 54"/>
                  <a:gd name="T7" fmla="*/ 6 h 48"/>
                  <a:gd name="T8" fmla="*/ 7 w 54"/>
                  <a:gd name="T9" fmla="*/ 6 h 48"/>
                  <a:gd name="T10" fmla="*/ 0 w 54"/>
                  <a:gd name="T11" fmla="*/ 0 h 48"/>
                  <a:gd name="T12" fmla="*/ 7 w 54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48">
                    <a:moveTo>
                      <a:pt x="52" y="48"/>
                    </a:moveTo>
                    <a:lnTo>
                      <a:pt x="52" y="48"/>
                    </a:lnTo>
                    <a:lnTo>
                      <a:pt x="54" y="48"/>
                    </a:lnTo>
                    <a:lnTo>
                      <a:pt x="0" y="0"/>
                    </a:lnTo>
                    <a:lnTo>
                      <a:pt x="52" y="48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41" name="Freeform 3078"/>
              <p:cNvSpPr>
                <a:spLocks/>
              </p:cNvSpPr>
              <p:nvPr/>
            </p:nvSpPr>
            <p:spPr bwMode="auto">
              <a:xfrm>
                <a:off x="2738" y="1610"/>
                <a:ext cx="29" cy="24"/>
              </a:xfrm>
              <a:custGeom>
                <a:avLst/>
                <a:gdLst>
                  <a:gd name="T0" fmla="*/ 7 w 58"/>
                  <a:gd name="T1" fmla="*/ 6 h 48"/>
                  <a:gd name="T2" fmla="*/ 7 w 58"/>
                  <a:gd name="T3" fmla="*/ 6 h 48"/>
                  <a:gd name="T4" fmla="*/ 7 w 58"/>
                  <a:gd name="T5" fmla="*/ 6 h 48"/>
                  <a:gd name="T6" fmla="*/ 8 w 58"/>
                  <a:gd name="T7" fmla="*/ 6 h 48"/>
                  <a:gd name="T8" fmla="*/ 8 w 58"/>
                  <a:gd name="T9" fmla="*/ 6 h 48"/>
                  <a:gd name="T10" fmla="*/ 0 w 58"/>
                  <a:gd name="T11" fmla="*/ 0 h 48"/>
                  <a:gd name="T12" fmla="*/ 7 w 58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8" h="48">
                    <a:moveTo>
                      <a:pt x="54" y="48"/>
                    </a:moveTo>
                    <a:lnTo>
                      <a:pt x="56" y="48"/>
                    </a:lnTo>
                    <a:lnTo>
                      <a:pt x="58" y="48"/>
                    </a:lnTo>
                    <a:lnTo>
                      <a:pt x="0" y="0"/>
                    </a:lnTo>
                    <a:lnTo>
                      <a:pt x="54" y="48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42" name="Freeform 3079"/>
              <p:cNvSpPr>
                <a:spLocks/>
              </p:cNvSpPr>
              <p:nvPr/>
            </p:nvSpPr>
            <p:spPr bwMode="auto">
              <a:xfrm>
                <a:off x="2738" y="1610"/>
                <a:ext cx="31" cy="24"/>
              </a:xfrm>
              <a:custGeom>
                <a:avLst/>
                <a:gdLst>
                  <a:gd name="T0" fmla="*/ 8 w 62"/>
                  <a:gd name="T1" fmla="*/ 6 h 48"/>
                  <a:gd name="T2" fmla="*/ 8 w 62"/>
                  <a:gd name="T3" fmla="*/ 6 h 48"/>
                  <a:gd name="T4" fmla="*/ 8 w 62"/>
                  <a:gd name="T5" fmla="*/ 6 h 48"/>
                  <a:gd name="T6" fmla="*/ 8 w 62"/>
                  <a:gd name="T7" fmla="*/ 6 h 48"/>
                  <a:gd name="T8" fmla="*/ 8 w 62"/>
                  <a:gd name="T9" fmla="*/ 6 h 48"/>
                  <a:gd name="T10" fmla="*/ 0 w 62"/>
                  <a:gd name="T11" fmla="*/ 0 h 48"/>
                  <a:gd name="T12" fmla="*/ 8 w 6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" h="48">
                    <a:moveTo>
                      <a:pt x="58" y="48"/>
                    </a:moveTo>
                    <a:lnTo>
                      <a:pt x="58" y="48"/>
                    </a:lnTo>
                    <a:lnTo>
                      <a:pt x="60" y="48"/>
                    </a:lnTo>
                    <a:lnTo>
                      <a:pt x="62" y="48"/>
                    </a:lnTo>
                    <a:lnTo>
                      <a:pt x="0" y="0"/>
                    </a:lnTo>
                    <a:lnTo>
                      <a:pt x="58" y="48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43" name="Freeform 3080"/>
              <p:cNvSpPr>
                <a:spLocks/>
              </p:cNvSpPr>
              <p:nvPr/>
            </p:nvSpPr>
            <p:spPr bwMode="auto">
              <a:xfrm>
                <a:off x="2738" y="1610"/>
                <a:ext cx="33" cy="24"/>
              </a:xfrm>
              <a:custGeom>
                <a:avLst/>
                <a:gdLst>
                  <a:gd name="T0" fmla="*/ 8 w 66"/>
                  <a:gd name="T1" fmla="*/ 6 h 48"/>
                  <a:gd name="T2" fmla="*/ 8 w 66"/>
                  <a:gd name="T3" fmla="*/ 6 h 48"/>
                  <a:gd name="T4" fmla="*/ 8 w 66"/>
                  <a:gd name="T5" fmla="*/ 6 h 48"/>
                  <a:gd name="T6" fmla="*/ 8 w 66"/>
                  <a:gd name="T7" fmla="*/ 6 h 48"/>
                  <a:gd name="T8" fmla="*/ 9 w 66"/>
                  <a:gd name="T9" fmla="*/ 6 h 48"/>
                  <a:gd name="T10" fmla="*/ 0 w 66"/>
                  <a:gd name="T11" fmla="*/ 0 h 48"/>
                  <a:gd name="T12" fmla="*/ 8 w 6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" h="48">
                    <a:moveTo>
                      <a:pt x="62" y="48"/>
                    </a:moveTo>
                    <a:lnTo>
                      <a:pt x="62" y="48"/>
                    </a:lnTo>
                    <a:lnTo>
                      <a:pt x="64" y="48"/>
                    </a:lnTo>
                    <a:lnTo>
                      <a:pt x="66" y="48"/>
                    </a:lnTo>
                    <a:lnTo>
                      <a:pt x="0" y="0"/>
                    </a:lnTo>
                    <a:lnTo>
                      <a:pt x="62" y="48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44" name="Freeform 3081"/>
              <p:cNvSpPr>
                <a:spLocks/>
              </p:cNvSpPr>
              <p:nvPr/>
            </p:nvSpPr>
            <p:spPr bwMode="auto">
              <a:xfrm>
                <a:off x="2738" y="1610"/>
                <a:ext cx="34" cy="24"/>
              </a:xfrm>
              <a:custGeom>
                <a:avLst/>
                <a:gdLst>
                  <a:gd name="T0" fmla="*/ 9 w 67"/>
                  <a:gd name="T1" fmla="*/ 6 h 48"/>
                  <a:gd name="T2" fmla="*/ 9 w 67"/>
                  <a:gd name="T3" fmla="*/ 6 h 48"/>
                  <a:gd name="T4" fmla="*/ 9 w 67"/>
                  <a:gd name="T5" fmla="*/ 6 h 48"/>
                  <a:gd name="T6" fmla="*/ 9 w 67"/>
                  <a:gd name="T7" fmla="*/ 6 h 48"/>
                  <a:gd name="T8" fmla="*/ 9 w 67"/>
                  <a:gd name="T9" fmla="*/ 6 h 48"/>
                  <a:gd name="T10" fmla="*/ 0 w 67"/>
                  <a:gd name="T11" fmla="*/ 0 h 48"/>
                  <a:gd name="T12" fmla="*/ 9 w 6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" h="48">
                    <a:moveTo>
                      <a:pt x="66" y="48"/>
                    </a:moveTo>
                    <a:lnTo>
                      <a:pt x="66" y="48"/>
                    </a:lnTo>
                    <a:lnTo>
                      <a:pt x="67" y="48"/>
                    </a:lnTo>
                    <a:lnTo>
                      <a:pt x="0" y="0"/>
                    </a:lnTo>
                    <a:lnTo>
                      <a:pt x="66" y="48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45" name="Freeform 3082"/>
              <p:cNvSpPr>
                <a:spLocks/>
              </p:cNvSpPr>
              <p:nvPr/>
            </p:nvSpPr>
            <p:spPr bwMode="auto">
              <a:xfrm>
                <a:off x="2738" y="1610"/>
                <a:ext cx="37" cy="24"/>
              </a:xfrm>
              <a:custGeom>
                <a:avLst/>
                <a:gdLst>
                  <a:gd name="T0" fmla="*/ 9 w 73"/>
                  <a:gd name="T1" fmla="*/ 6 h 48"/>
                  <a:gd name="T2" fmla="*/ 9 w 73"/>
                  <a:gd name="T3" fmla="*/ 6 h 48"/>
                  <a:gd name="T4" fmla="*/ 9 w 73"/>
                  <a:gd name="T5" fmla="*/ 6 h 48"/>
                  <a:gd name="T6" fmla="*/ 9 w 73"/>
                  <a:gd name="T7" fmla="*/ 6 h 48"/>
                  <a:gd name="T8" fmla="*/ 10 w 73"/>
                  <a:gd name="T9" fmla="*/ 6 h 48"/>
                  <a:gd name="T10" fmla="*/ 0 w 73"/>
                  <a:gd name="T11" fmla="*/ 0 h 48"/>
                  <a:gd name="T12" fmla="*/ 9 w 73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3" h="48">
                    <a:moveTo>
                      <a:pt x="69" y="48"/>
                    </a:moveTo>
                    <a:lnTo>
                      <a:pt x="69" y="48"/>
                    </a:lnTo>
                    <a:lnTo>
                      <a:pt x="71" y="48"/>
                    </a:lnTo>
                    <a:lnTo>
                      <a:pt x="73" y="48"/>
                    </a:lnTo>
                    <a:lnTo>
                      <a:pt x="0" y="0"/>
                    </a:lnTo>
                    <a:lnTo>
                      <a:pt x="69" y="48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46" name="Freeform 3083"/>
              <p:cNvSpPr>
                <a:spLocks/>
              </p:cNvSpPr>
              <p:nvPr/>
            </p:nvSpPr>
            <p:spPr bwMode="auto">
              <a:xfrm>
                <a:off x="2738" y="1610"/>
                <a:ext cx="38" cy="24"/>
              </a:xfrm>
              <a:custGeom>
                <a:avLst/>
                <a:gdLst>
                  <a:gd name="T0" fmla="*/ 9 w 75"/>
                  <a:gd name="T1" fmla="*/ 6 h 48"/>
                  <a:gd name="T2" fmla="*/ 10 w 75"/>
                  <a:gd name="T3" fmla="*/ 6 h 48"/>
                  <a:gd name="T4" fmla="*/ 10 w 75"/>
                  <a:gd name="T5" fmla="*/ 6 h 48"/>
                  <a:gd name="T6" fmla="*/ 10 w 75"/>
                  <a:gd name="T7" fmla="*/ 6 h 48"/>
                  <a:gd name="T8" fmla="*/ 10 w 75"/>
                  <a:gd name="T9" fmla="*/ 6 h 48"/>
                  <a:gd name="T10" fmla="*/ 0 w 75"/>
                  <a:gd name="T11" fmla="*/ 0 h 48"/>
                  <a:gd name="T12" fmla="*/ 9 w 7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48">
                    <a:moveTo>
                      <a:pt x="71" y="48"/>
                    </a:moveTo>
                    <a:lnTo>
                      <a:pt x="73" y="48"/>
                    </a:lnTo>
                    <a:lnTo>
                      <a:pt x="75" y="48"/>
                    </a:lnTo>
                    <a:lnTo>
                      <a:pt x="0" y="0"/>
                    </a:lnTo>
                    <a:lnTo>
                      <a:pt x="71" y="48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47" name="Freeform 3084"/>
              <p:cNvSpPr>
                <a:spLocks/>
              </p:cNvSpPr>
              <p:nvPr/>
            </p:nvSpPr>
            <p:spPr bwMode="auto">
              <a:xfrm>
                <a:off x="2738" y="1610"/>
                <a:ext cx="39" cy="24"/>
              </a:xfrm>
              <a:custGeom>
                <a:avLst/>
                <a:gdLst>
                  <a:gd name="T0" fmla="*/ 9 w 79"/>
                  <a:gd name="T1" fmla="*/ 6 h 48"/>
                  <a:gd name="T2" fmla="*/ 9 w 79"/>
                  <a:gd name="T3" fmla="*/ 6 h 48"/>
                  <a:gd name="T4" fmla="*/ 9 w 79"/>
                  <a:gd name="T5" fmla="*/ 6 h 48"/>
                  <a:gd name="T6" fmla="*/ 9 w 79"/>
                  <a:gd name="T7" fmla="*/ 6 h 48"/>
                  <a:gd name="T8" fmla="*/ 9 w 79"/>
                  <a:gd name="T9" fmla="*/ 6 h 48"/>
                  <a:gd name="T10" fmla="*/ 0 w 79"/>
                  <a:gd name="T11" fmla="*/ 0 h 48"/>
                  <a:gd name="T12" fmla="*/ 9 w 79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9" h="48">
                    <a:moveTo>
                      <a:pt x="75" y="48"/>
                    </a:moveTo>
                    <a:lnTo>
                      <a:pt x="77" y="48"/>
                    </a:lnTo>
                    <a:lnTo>
                      <a:pt x="79" y="48"/>
                    </a:lnTo>
                    <a:lnTo>
                      <a:pt x="0" y="0"/>
                    </a:lnTo>
                    <a:lnTo>
                      <a:pt x="75" y="48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48" name="Freeform 3085"/>
              <p:cNvSpPr>
                <a:spLocks/>
              </p:cNvSpPr>
              <p:nvPr/>
            </p:nvSpPr>
            <p:spPr bwMode="auto">
              <a:xfrm>
                <a:off x="2738" y="1610"/>
                <a:ext cx="41" cy="24"/>
              </a:xfrm>
              <a:custGeom>
                <a:avLst/>
                <a:gdLst>
                  <a:gd name="T0" fmla="*/ 9 w 83"/>
                  <a:gd name="T1" fmla="*/ 6 h 48"/>
                  <a:gd name="T2" fmla="*/ 10 w 83"/>
                  <a:gd name="T3" fmla="*/ 6 h 48"/>
                  <a:gd name="T4" fmla="*/ 10 w 83"/>
                  <a:gd name="T5" fmla="*/ 6 h 48"/>
                  <a:gd name="T6" fmla="*/ 10 w 83"/>
                  <a:gd name="T7" fmla="*/ 6 h 48"/>
                  <a:gd name="T8" fmla="*/ 10 w 83"/>
                  <a:gd name="T9" fmla="*/ 6 h 48"/>
                  <a:gd name="T10" fmla="*/ 0 w 83"/>
                  <a:gd name="T11" fmla="*/ 0 h 48"/>
                  <a:gd name="T12" fmla="*/ 9 w 83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3" h="48">
                    <a:moveTo>
                      <a:pt x="79" y="48"/>
                    </a:moveTo>
                    <a:lnTo>
                      <a:pt x="81" y="48"/>
                    </a:lnTo>
                    <a:lnTo>
                      <a:pt x="83" y="48"/>
                    </a:lnTo>
                    <a:lnTo>
                      <a:pt x="0" y="0"/>
                    </a:lnTo>
                    <a:lnTo>
                      <a:pt x="79" y="48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49" name="Freeform 3086"/>
              <p:cNvSpPr>
                <a:spLocks/>
              </p:cNvSpPr>
              <p:nvPr/>
            </p:nvSpPr>
            <p:spPr bwMode="auto">
              <a:xfrm>
                <a:off x="2738" y="1610"/>
                <a:ext cx="43" cy="24"/>
              </a:xfrm>
              <a:custGeom>
                <a:avLst/>
                <a:gdLst>
                  <a:gd name="T0" fmla="*/ 10 w 87"/>
                  <a:gd name="T1" fmla="*/ 6 h 48"/>
                  <a:gd name="T2" fmla="*/ 10 w 87"/>
                  <a:gd name="T3" fmla="*/ 6 h 48"/>
                  <a:gd name="T4" fmla="*/ 10 w 87"/>
                  <a:gd name="T5" fmla="*/ 6 h 48"/>
                  <a:gd name="T6" fmla="*/ 10 w 87"/>
                  <a:gd name="T7" fmla="*/ 6 h 48"/>
                  <a:gd name="T8" fmla="*/ 10 w 87"/>
                  <a:gd name="T9" fmla="*/ 6 h 48"/>
                  <a:gd name="T10" fmla="*/ 0 w 87"/>
                  <a:gd name="T11" fmla="*/ 0 h 48"/>
                  <a:gd name="T12" fmla="*/ 10 w 8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" h="48">
                    <a:moveTo>
                      <a:pt x="83" y="48"/>
                    </a:moveTo>
                    <a:lnTo>
                      <a:pt x="85" y="48"/>
                    </a:lnTo>
                    <a:lnTo>
                      <a:pt x="87" y="48"/>
                    </a:lnTo>
                    <a:lnTo>
                      <a:pt x="0" y="0"/>
                    </a:lnTo>
                    <a:lnTo>
                      <a:pt x="83" y="48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50" name="Freeform 3087"/>
              <p:cNvSpPr>
                <a:spLocks/>
              </p:cNvSpPr>
              <p:nvPr/>
            </p:nvSpPr>
            <p:spPr bwMode="auto">
              <a:xfrm>
                <a:off x="2738" y="1610"/>
                <a:ext cx="46" cy="24"/>
              </a:xfrm>
              <a:custGeom>
                <a:avLst/>
                <a:gdLst>
                  <a:gd name="T0" fmla="*/ 12 w 92"/>
                  <a:gd name="T1" fmla="*/ 6 h 48"/>
                  <a:gd name="T2" fmla="*/ 12 w 92"/>
                  <a:gd name="T3" fmla="*/ 6 h 48"/>
                  <a:gd name="T4" fmla="*/ 12 w 92"/>
                  <a:gd name="T5" fmla="*/ 6 h 48"/>
                  <a:gd name="T6" fmla="*/ 12 w 92"/>
                  <a:gd name="T7" fmla="*/ 6 h 48"/>
                  <a:gd name="T8" fmla="*/ 12 w 92"/>
                  <a:gd name="T9" fmla="*/ 6 h 48"/>
                  <a:gd name="T10" fmla="*/ 0 w 92"/>
                  <a:gd name="T11" fmla="*/ 0 h 48"/>
                  <a:gd name="T12" fmla="*/ 12 w 9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2" h="48">
                    <a:moveTo>
                      <a:pt x="89" y="48"/>
                    </a:moveTo>
                    <a:lnTo>
                      <a:pt x="89" y="48"/>
                    </a:lnTo>
                    <a:lnTo>
                      <a:pt x="90" y="48"/>
                    </a:lnTo>
                    <a:lnTo>
                      <a:pt x="92" y="48"/>
                    </a:lnTo>
                    <a:lnTo>
                      <a:pt x="0" y="0"/>
                    </a:lnTo>
                    <a:lnTo>
                      <a:pt x="89" y="48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51" name="Freeform 3088"/>
              <p:cNvSpPr>
                <a:spLocks/>
              </p:cNvSpPr>
              <p:nvPr/>
            </p:nvSpPr>
            <p:spPr bwMode="auto">
              <a:xfrm>
                <a:off x="2738" y="1610"/>
                <a:ext cx="48" cy="24"/>
              </a:xfrm>
              <a:custGeom>
                <a:avLst/>
                <a:gdLst>
                  <a:gd name="T0" fmla="*/ 12 w 96"/>
                  <a:gd name="T1" fmla="*/ 6 h 48"/>
                  <a:gd name="T2" fmla="*/ 12 w 96"/>
                  <a:gd name="T3" fmla="*/ 6 h 48"/>
                  <a:gd name="T4" fmla="*/ 12 w 96"/>
                  <a:gd name="T5" fmla="*/ 6 h 48"/>
                  <a:gd name="T6" fmla="*/ 12 w 96"/>
                  <a:gd name="T7" fmla="*/ 6 h 48"/>
                  <a:gd name="T8" fmla="*/ 12 w 96"/>
                  <a:gd name="T9" fmla="*/ 6 h 48"/>
                  <a:gd name="T10" fmla="*/ 0 w 96"/>
                  <a:gd name="T11" fmla="*/ 0 h 48"/>
                  <a:gd name="T12" fmla="*/ 12 w 9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6" h="48">
                    <a:moveTo>
                      <a:pt x="92" y="48"/>
                    </a:moveTo>
                    <a:lnTo>
                      <a:pt x="92" y="48"/>
                    </a:lnTo>
                    <a:lnTo>
                      <a:pt x="94" y="48"/>
                    </a:lnTo>
                    <a:lnTo>
                      <a:pt x="96" y="48"/>
                    </a:lnTo>
                    <a:lnTo>
                      <a:pt x="0" y="0"/>
                    </a:lnTo>
                    <a:lnTo>
                      <a:pt x="92" y="48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52" name="Freeform 3089"/>
              <p:cNvSpPr>
                <a:spLocks/>
              </p:cNvSpPr>
              <p:nvPr/>
            </p:nvSpPr>
            <p:spPr bwMode="auto">
              <a:xfrm>
                <a:off x="2738" y="1610"/>
                <a:ext cx="51" cy="24"/>
              </a:xfrm>
              <a:custGeom>
                <a:avLst/>
                <a:gdLst>
                  <a:gd name="T0" fmla="*/ 12 w 102"/>
                  <a:gd name="T1" fmla="*/ 6 h 48"/>
                  <a:gd name="T2" fmla="*/ 13 w 102"/>
                  <a:gd name="T3" fmla="*/ 6 h 48"/>
                  <a:gd name="T4" fmla="*/ 13 w 102"/>
                  <a:gd name="T5" fmla="*/ 6 h 48"/>
                  <a:gd name="T6" fmla="*/ 13 w 102"/>
                  <a:gd name="T7" fmla="*/ 6 h 48"/>
                  <a:gd name="T8" fmla="*/ 13 w 102"/>
                  <a:gd name="T9" fmla="*/ 6 h 48"/>
                  <a:gd name="T10" fmla="*/ 0 w 102"/>
                  <a:gd name="T11" fmla="*/ 0 h 48"/>
                  <a:gd name="T12" fmla="*/ 12 w 10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2" h="48">
                    <a:moveTo>
                      <a:pt x="96" y="48"/>
                    </a:moveTo>
                    <a:lnTo>
                      <a:pt x="98" y="48"/>
                    </a:lnTo>
                    <a:lnTo>
                      <a:pt x="100" y="48"/>
                    </a:lnTo>
                    <a:lnTo>
                      <a:pt x="102" y="48"/>
                    </a:lnTo>
                    <a:lnTo>
                      <a:pt x="0" y="0"/>
                    </a:lnTo>
                    <a:lnTo>
                      <a:pt x="96" y="48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53" name="Freeform 3090"/>
              <p:cNvSpPr>
                <a:spLocks/>
              </p:cNvSpPr>
              <p:nvPr/>
            </p:nvSpPr>
            <p:spPr bwMode="auto">
              <a:xfrm>
                <a:off x="2738" y="1610"/>
                <a:ext cx="53" cy="24"/>
              </a:xfrm>
              <a:custGeom>
                <a:avLst/>
                <a:gdLst>
                  <a:gd name="T0" fmla="*/ 13 w 106"/>
                  <a:gd name="T1" fmla="*/ 6 h 48"/>
                  <a:gd name="T2" fmla="*/ 13 w 106"/>
                  <a:gd name="T3" fmla="*/ 6 h 48"/>
                  <a:gd name="T4" fmla="*/ 13 w 106"/>
                  <a:gd name="T5" fmla="*/ 6 h 48"/>
                  <a:gd name="T6" fmla="*/ 13 w 106"/>
                  <a:gd name="T7" fmla="*/ 6 h 48"/>
                  <a:gd name="T8" fmla="*/ 14 w 106"/>
                  <a:gd name="T9" fmla="*/ 6 h 48"/>
                  <a:gd name="T10" fmla="*/ 0 w 106"/>
                  <a:gd name="T11" fmla="*/ 0 h 48"/>
                  <a:gd name="T12" fmla="*/ 13 w 10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6" h="48">
                    <a:moveTo>
                      <a:pt x="100" y="48"/>
                    </a:moveTo>
                    <a:lnTo>
                      <a:pt x="102" y="48"/>
                    </a:lnTo>
                    <a:lnTo>
                      <a:pt x="104" y="48"/>
                    </a:lnTo>
                    <a:lnTo>
                      <a:pt x="106" y="48"/>
                    </a:lnTo>
                    <a:lnTo>
                      <a:pt x="0" y="0"/>
                    </a:lnTo>
                    <a:lnTo>
                      <a:pt x="100" y="4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54" name="Freeform 3091"/>
              <p:cNvSpPr>
                <a:spLocks/>
              </p:cNvSpPr>
              <p:nvPr/>
            </p:nvSpPr>
            <p:spPr bwMode="auto">
              <a:xfrm>
                <a:off x="2738" y="1610"/>
                <a:ext cx="56" cy="24"/>
              </a:xfrm>
              <a:custGeom>
                <a:avLst/>
                <a:gdLst>
                  <a:gd name="T0" fmla="*/ 14 w 112"/>
                  <a:gd name="T1" fmla="*/ 6 h 48"/>
                  <a:gd name="T2" fmla="*/ 14 w 112"/>
                  <a:gd name="T3" fmla="*/ 6 h 48"/>
                  <a:gd name="T4" fmla="*/ 14 w 112"/>
                  <a:gd name="T5" fmla="*/ 6 h 48"/>
                  <a:gd name="T6" fmla="*/ 14 w 112"/>
                  <a:gd name="T7" fmla="*/ 6 h 48"/>
                  <a:gd name="T8" fmla="*/ 14 w 112"/>
                  <a:gd name="T9" fmla="*/ 6 h 48"/>
                  <a:gd name="T10" fmla="*/ 0 w 112"/>
                  <a:gd name="T11" fmla="*/ 0 h 48"/>
                  <a:gd name="T12" fmla="*/ 14 w 11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2" h="48">
                    <a:moveTo>
                      <a:pt x="106" y="48"/>
                    </a:moveTo>
                    <a:lnTo>
                      <a:pt x="108" y="48"/>
                    </a:lnTo>
                    <a:lnTo>
                      <a:pt x="110" y="48"/>
                    </a:lnTo>
                    <a:lnTo>
                      <a:pt x="112" y="48"/>
                    </a:lnTo>
                    <a:lnTo>
                      <a:pt x="0" y="0"/>
                    </a:lnTo>
                    <a:lnTo>
                      <a:pt x="106" y="48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55" name="Freeform 3092"/>
              <p:cNvSpPr>
                <a:spLocks/>
              </p:cNvSpPr>
              <p:nvPr/>
            </p:nvSpPr>
            <p:spPr bwMode="auto">
              <a:xfrm>
                <a:off x="2738" y="1610"/>
                <a:ext cx="58" cy="24"/>
              </a:xfrm>
              <a:custGeom>
                <a:avLst/>
                <a:gdLst>
                  <a:gd name="T0" fmla="*/ 14 w 115"/>
                  <a:gd name="T1" fmla="*/ 6 h 48"/>
                  <a:gd name="T2" fmla="*/ 14 w 115"/>
                  <a:gd name="T3" fmla="*/ 6 h 48"/>
                  <a:gd name="T4" fmla="*/ 15 w 115"/>
                  <a:gd name="T5" fmla="*/ 6 h 48"/>
                  <a:gd name="T6" fmla="*/ 15 w 115"/>
                  <a:gd name="T7" fmla="*/ 6 h 48"/>
                  <a:gd name="T8" fmla="*/ 15 w 115"/>
                  <a:gd name="T9" fmla="*/ 6 h 48"/>
                  <a:gd name="T10" fmla="*/ 0 w 115"/>
                  <a:gd name="T11" fmla="*/ 0 h 48"/>
                  <a:gd name="T12" fmla="*/ 14 w 11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5" h="48">
                    <a:moveTo>
                      <a:pt x="112" y="48"/>
                    </a:moveTo>
                    <a:lnTo>
                      <a:pt x="112" y="48"/>
                    </a:lnTo>
                    <a:lnTo>
                      <a:pt x="114" y="48"/>
                    </a:lnTo>
                    <a:lnTo>
                      <a:pt x="115" y="48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56" name="Freeform 3093"/>
              <p:cNvSpPr>
                <a:spLocks/>
              </p:cNvSpPr>
              <p:nvPr/>
            </p:nvSpPr>
            <p:spPr bwMode="auto">
              <a:xfrm>
                <a:off x="2738" y="1610"/>
                <a:ext cx="61" cy="24"/>
              </a:xfrm>
              <a:custGeom>
                <a:avLst/>
                <a:gdLst>
                  <a:gd name="T0" fmla="*/ 15 w 121"/>
                  <a:gd name="T1" fmla="*/ 6 h 48"/>
                  <a:gd name="T2" fmla="*/ 15 w 121"/>
                  <a:gd name="T3" fmla="*/ 6 h 48"/>
                  <a:gd name="T4" fmla="*/ 15 w 121"/>
                  <a:gd name="T5" fmla="*/ 6 h 48"/>
                  <a:gd name="T6" fmla="*/ 15 w 121"/>
                  <a:gd name="T7" fmla="*/ 6 h 48"/>
                  <a:gd name="T8" fmla="*/ 16 w 121"/>
                  <a:gd name="T9" fmla="*/ 6 h 48"/>
                  <a:gd name="T10" fmla="*/ 0 w 121"/>
                  <a:gd name="T11" fmla="*/ 0 h 48"/>
                  <a:gd name="T12" fmla="*/ 15 w 12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1" h="48">
                    <a:moveTo>
                      <a:pt x="115" y="48"/>
                    </a:moveTo>
                    <a:lnTo>
                      <a:pt x="117" y="48"/>
                    </a:lnTo>
                    <a:lnTo>
                      <a:pt x="119" y="48"/>
                    </a:lnTo>
                    <a:lnTo>
                      <a:pt x="121" y="48"/>
                    </a:lnTo>
                    <a:lnTo>
                      <a:pt x="0" y="0"/>
                    </a:lnTo>
                    <a:lnTo>
                      <a:pt x="115" y="48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57" name="Freeform 3094"/>
              <p:cNvSpPr>
                <a:spLocks/>
              </p:cNvSpPr>
              <p:nvPr/>
            </p:nvSpPr>
            <p:spPr bwMode="auto">
              <a:xfrm>
                <a:off x="2738" y="1610"/>
                <a:ext cx="63" cy="24"/>
              </a:xfrm>
              <a:custGeom>
                <a:avLst/>
                <a:gdLst>
                  <a:gd name="T0" fmla="*/ 15 w 127"/>
                  <a:gd name="T1" fmla="*/ 6 h 48"/>
                  <a:gd name="T2" fmla="*/ 15 w 127"/>
                  <a:gd name="T3" fmla="*/ 6 h 48"/>
                  <a:gd name="T4" fmla="*/ 15 w 127"/>
                  <a:gd name="T5" fmla="*/ 6 h 48"/>
                  <a:gd name="T6" fmla="*/ 15 w 127"/>
                  <a:gd name="T7" fmla="*/ 6 h 48"/>
                  <a:gd name="T8" fmla="*/ 15 w 127"/>
                  <a:gd name="T9" fmla="*/ 6 h 48"/>
                  <a:gd name="T10" fmla="*/ 0 w 127"/>
                  <a:gd name="T11" fmla="*/ 0 h 48"/>
                  <a:gd name="T12" fmla="*/ 15 w 12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7" h="48">
                    <a:moveTo>
                      <a:pt x="121" y="48"/>
                    </a:moveTo>
                    <a:lnTo>
                      <a:pt x="123" y="48"/>
                    </a:lnTo>
                    <a:lnTo>
                      <a:pt x="125" y="48"/>
                    </a:lnTo>
                    <a:lnTo>
                      <a:pt x="127" y="48"/>
                    </a:lnTo>
                    <a:lnTo>
                      <a:pt x="0" y="0"/>
                    </a:lnTo>
                    <a:lnTo>
                      <a:pt x="121" y="48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58" name="Freeform 3095"/>
              <p:cNvSpPr>
                <a:spLocks/>
              </p:cNvSpPr>
              <p:nvPr/>
            </p:nvSpPr>
            <p:spPr bwMode="auto">
              <a:xfrm>
                <a:off x="2738" y="1610"/>
                <a:ext cx="66" cy="23"/>
              </a:xfrm>
              <a:custGeom>
                <a:avLst/>
                <a:gdLst>
                  <a:gd name="T0" fmla="*/ 15 w 133"/>
                  <a:gd name="T1" fmla="*/ 6 h 46"/>
                  <a:gd name="T2" fmla="*/ 16 w 133"/>
                  <a:gd name="T3" fmla="*/ 6 h 46"/>
                  <a:gd name="T4" fmla="*/ 16 w 133"/>
                  <a:gd name="T5" fmla="*/ 6 h 46"/>
                  <a:gd name="T6" fmla="*/ 16 w 133"/>
                  <a:gd name="T7" fmla="*/ 6 h 46"/>
                  <a:gd name="T8" fmla="*/ 16 w 133"/>
                  <a:gd name="T9" fmla="*/ 6 h 46"/>
                  <a:gd name="T10" fmla="*/ 0 w 133"/>
                  <a:gd name="T11" fmla="*/ 0 h 46"/>
                  <a:gd name="T12" fmla="*/ 15 w 133"/>
                  <a:gd name="T13" fmla="*/ 6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3" h="46">
                    <a:moveTo>
                      <a:pt x="127" y="46"/>
                    </a:moveTo>
                    <a:lnTo>
                      <a:pt x="129" y="46"/>
                    </a:lnTo>
                    <a:lnTo>
                      <a:pt x="131" y="46"/>
                    </a:lnTo>
                    <a:lnTo>
                      <a:pt x="133" y="46"/>
                    </a:lnTo>
                    <a:lnTo>
                      <a:pt x="0" y="0"/>
                    </a:lnTo>
                    <a:lnTo>
                      <a:pt x="127" y="46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59" name="Freeform 3096"/>
              <p:cNvSpPr>
                <a:spLocks/>
              </p:cNvSpPr>
              <p:nvPr/>
            </p:nvSpPr>
            <p:spPr bwMode="auto">
              <a:xfrm>
                <a:off x="2738" y="1610"/>
                <a:ext cx="70" cy="23"/>
              </a:xfrm>
              <a:custGeom>
                <a:avLst/>
                <a:gdLst>
                  <a:gd name="T0" fmla="*/ 17 w 140"/>
                  <a:gd name="T1" fmla="*/ 6 h 46"/>
                  <a:gd name="T2" fmla="*/ 17 w 140"/>
                  <a:gd name="T3" fmla="*/ 6 h 46"/>
                  <a:gd name="T4" fmla="*/ 17 w 140"/>
                  <a:gd name="T5" fmla="*/ 6 h 46"/>
                  <a:gd name="T6" fmla="*/ 18 w 140"/>
                  <a:gd name="T7" fmla="*/ 6 h 46"/>
                  <a:gd name="T8" fmla="*/ 18 w 140"/>
                  <a:gd name="T9" fmla="*/ 6 h 46"/>
                  <a:gd name="T10" fmla="*/ 18 w 140"/>
                  <a:gd name="T11" fmla="*/ 6 h 46"/>
                  <a:gd name="T12" fmla="*/ 18 w 140"/>
                  <a:gd name="T13" fmla="*/ 6 h 46"/>
                  <a:gd name="T14" fmla="*/ 18 w 140"/>
                  <a:gd name="T15" fmla="*/ 6 h 46"/>
                  <a:gd name="T16" fmla="*/ 18 w 140"/>
                  <a:gd name="T17" fmla="*/ 6 h 46"/>
                  <a:gd name="T18" fmla="*/ 0 w 140"/>
                  <a:gd name="T19" fmla="*/ 0 h 46"/>
                  <a:gd name="T20" fmla="*/ 17 w 140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0" h="46">
                    <a:moveTo>
                      <a:pt x="133" y="46"/>
                    </a:moveTo>
                    <a:lnTo>
                      <a:pt x="135" y="46"/>
                    </a:lnTo>
                    <a:lnTo>
                      <a:pt x="137" y="46"/>
                    </a:lnTo>
                    <a:lnTo>
                      <a:pt x="139" y="46"/>
                    </a:lnTo>
                    <a:lnTo>
                      <a:pt x="140" y="46"/>
                    </a:lnTo>
                    <a:lnTo>
                      <a:pt x="0" y="0"/>
                    </a:lnTo>
                    <a:lnTo>
                      <a:pt x="133" y="46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60" name="Freeform 3097"/>
              <p:cNvSpPr>
                <a:spLocks/>
              </p:cNvSpPr>
              <p:nvPr/>
            </p:nvSpPr>
            <p:spPr bwMode="auto">
              <a:xfrm>
                <a:off x="2738" y="1610"/>
                <a:ext cx="73" cy="23"/>
              </a:xfrm>
              <a:custGeom>
                <a:avLst/>
                <a:gdLst>
                  <a:gd name="T0" fmla="*/ 18 w 146"/>
                  <a:gd name="T1" fmla="*/ 6 h 46"/>
                  <a:gd name="T2" fmla="*/ 18 w 146"/>
                  <a:gd name="T3" fmla="*/ 6 h 46"/>
                  <a:gd name="T4" fmla="*/ 18 w 146"/>
                  <a:gd name="T5" fmla="*/ 6 h 46"/>
                  <a:gd name="T6" fmla="*/ 18 w 146"/>
                  <a:gd name="T7" fmla="*/ 6 h 46"/>
                  <a:gd name="T8" fmla="*/ 19 w 146"/>
                  <a:gd name="T9" fmla="*/ 6 h 46"/>
                  <a:gd name="T10" fmla="*/ 0 w 146"/>
                  <a:gd name="T11" fmla="*/ 0 h 46"/>
                  <a:gd name="T12" fmla="*/ 18 w 146"/>
                  <a:gd name="T13" fmla="*/ 6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6" h="46">
                    <a:moveTo>
                      <a:pt x="140" y="46"/>
                    </a:moveTo>
                    <a:lnTo>
                      <a:pt x="142" y="46"/>
                    </a:lnTo>
                    <a:lnTo>
                      <a:pt x="144" y="46"/>
                    </a:lnTo>
                    <a:lnTo>
                      <a:pt x="146" y="46"/>
                    </a:lnTo>
                    <a:lnTo>
                      <a:pt x="0" y="0"/>
                    </a:lnTo>
                    <a:lnTo>
                      <a:pt x="140" y="46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61" name="Freeform 3098"/>
              <p:cNvSpPr>
                <a:spLocks/>
              </p:cNvSpPr>
              <p:nvPr/>
            </p:nvSpPr>
            <p:spPr bwMode="auto">
              <a:xfrm>
                <a:off x="2738" y="1610"/>
                <a:ext cx="77" cy="23"/>
              </a:xfrm>
              <a:custGeom>
                <a:avLst/>
                <a:gdLst>
                  <a:gd name="T0" fmla="*/ 19 w 154"/>
                  <a:gd name="T1" fmla="*/ 6 h 46"/>
                  <a:gd name="T2" fmla="*/ 19 w 154"/>
                  <a:gd name="T3" fmla="*/ 6 h 46"/>
                  <a:gd name="T4" fmla="*/ 19 w 154"/>
                  <a:gd name="T5" fmla="*/ 6 h 46"/>
                  <a:gd name="T6" fmla="*/ 19 w 154"/>
                  <a:gd name="T7" fmla="*/ 6 h 46"/>
                  <a:gd name="T8" fmla="*/ 19 w 154"/>
                  <a:gd name="T9" fmla="*/ 6 h 46"/>
                  <a:gd name="T10" fmla="*/ 19 w 154"/>
                  <a:gd name="T11" fmla="*/ 6 h 46"/>
                  <a:gd name="T12" fmla="*/ 19 w 154"/>
                  <a:gd name="T13" fmla="*/ 6 h 46"/>
                  <a:gd name="T14" fmla="*/ 19 w 154"/>
                  <a:gd name="T15" fmla="*/ 6 h 46"/>
                  <a:gd name="T16" fmla="*/ 20 w 154"/>
                  <a:gd name="T17" fmla="*/ 6 h 46"/>
                  <a:gd name="T18" fmla="*/ 0 w 154"/>
                  <a:gd name="T19" fmla="*/ 0 h 46"/>
                  <a:gd name="T20" fmla="*/ 19 w 154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4" h="46">
                    <a:moveTo>
                      <a:pt x="146" y="46"/>
                    </a:moveTo>
                    <a:lnTo>
                      <a:pt x="146" y="46"/>
                    </a:lnTo>
                    <a:lnTo>
                      <a:pt x="148" y="46"/>
                    </a:lnTo>
                    <a:lnTo>
                      <a:pt x="150" y="46"/>
                    </a:lnTo>
                    <a:lnTo>
                      <a:pt x="152" y="46"/>
                    </a:lnTo>
                    <a:lnTo>
                      <a:pt x="154" y="46"/>
                    </a:lnTo>
                    <a:lnTo>
                      <a:pt x="0" y="0"/>
                    </a:lnTo>
                    <a:lnTo>
                      <a:pt x="146" y="46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62" name="Freeform 3099"/>
              <p:cNvSpPr>
                <a:spLocks/>
              </p:cNvSpPr>
              <p:nvPr/>
            </p:nvSpPr>
            <p:spPr bwMode="auto">
              <a:xfrm>
                <a:off x="2738" y="1610"/>
                <a:ext cx="80" cy="23"/>
              </a:xfrm>
              <a:custGeom>
                <a:avLst/>
                <a:gdLst>
                  <a:gd name="T0" fmla="*/ 20 w 160"/>
                  <a:gd name="T1" fmla="*/ 6 h 46"/>
                  <a:gd name="T2" fmla="*/ 20 w 160"/>
                  <a:gd name="T3" fmla="*/ 6 h 46"/>
                  <a:gd name="T4" fmla="*/ 20 w 160"/>
                  <a:gd name="T5" fmla="*/ 6 h 46"/>
                  <a:gd name="T6" fmla="*/ 20 w 160"/>
                  <a:gd name="T7" fmla="*/ 6 h 46"/>
                  <a:gd name="T8" fmla="*/ 20 w 160"/>
                  <a:gd name="T9" fmla="*/ 6 h 46"/>
                  <a:gd name="T10" fmla="*/ 20 w 160"/>
                  <a:gd name="T11" fmla="*/ 6 h 46"/>
                  <a:gd name="T12" fmla="*/ 20 w 160"/>
                  <a:gd name="T13" fmla="*/ 6 h 46"/>
                  <a:gd name="T14" fmla="*/ 20 w 160"/>
                  <a:gd name="T15" fmla="*/ 6 h 46"/>
                  <a:gd name="T16" fmla="*/ 20 w 160"/>
                  <a:gd name="T17" fmla="*/ 6 h 46"/>
                  <a:gd name="T18" fmla="*/ 0 w 160"/>
                  <a:gd name="T19" fmla="*/ 0 h 46"/>
                  <a:gd name="T20" fmla="*/ 20 w 160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0" h="46">
                    <a:moveTo>
                      <a:pt x="154" y="46"/>
                    </a:moveTo>
                    <a:lnTo>
                      <a:pt x="154" y="46"/>
                    </a:lnTo>
                    <a:lnTo>
                      <a:pt x="156" y="46"/>
                    </a:lnTo>
                    <a:lnTo>
                      <a:pt x="158" y="46"/>
                    </a:lnTo>
                    <a:lnTo>
                      <a:pt x="160" y="46"/>
                    </a:lnTo>
                    <a:lnTo>
                      <a:pt x="0" y="0"/>
                    </a:lnTo>
                    <a:lnTo>
                      <a:pt x="154" y="46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63" name="Freeform 3100"/>
              <p:cNvSpPr>
                <a:spLocks/>
              </p:cNvSpPr>
              <p:nvPr/>
            </p:nvSpPr>
            <p:spPr bwMode="auto">
              <a:xfrm>
                <a:off x="2738" y="1610"/>
                <a:ext cx="85" cy="23"/>
              </a:xfrm>
              <a:custGeom>
                <a:avLst/>
                <a:gdLst>
                  <a:gd name="T0" fmla="*/ 21 w 169"/>
                  <a:gd name="T1" fmla="*/ 6 h 46"/>
                  <a:gd name="T2" fmla="*/ 21 w 169"/>
                  <a:gd name="T3" fmla="*/ 6 h 46"/>
                  <a:gd name="T4" fmla="*/ 21 w 169"/>
                  <a:gd name="T5" fmla="*/ 6 h 46"/>
                  <a:gd name="T6" fmla="*/ 21 w 169"/>
                  <a:gd name="T7" fmla="*/ 6 h 46"/>
                  <a:gd name="T8" fmla="*/ 21 w 169"/>
                  <a:gd name="T9" fmla="*/ 6 h 46"/>
                  <a:gd name="T10" fmla="*/ 21 w 169"/>
                  <a:gd name="T11" fmla="*/ 6 h 46"/>
                  <a:gd name="T12" fmla="*/ 21 w 169"/>
                  <a:gd name="T13" fmla="*/ 6 h 46"/>
                  <a:gd name="T14" fmla="*/ 21 w 169"/>
                  <a:gd name="T15" fmla="*/ 6 h 46"/>
                  <a:gd name="T16" fmla="*/ 22 w 169"/>
                  <a:gd name="T17" fmla="*/ 6 h 46"/>
                  <a:gd name="T18" fmla="*/ 0 w 169"/>
                  <a:gd name="T19" fmla="*/ 0 h 46"/>
                  <a:gd name="T20" fmla="*/ 21 w 169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9" h="46">
                    <a:moveTo>
                      <a:pt x="162" y="46"/>
                    </a:moveTo>
                    <a:lnTo>
                      <a:pt x="162" y="46"/>
                    </a:lnTo>
                    <a:lnTo>
                      <a:pt x="163" y="46"/>
                    </a:lnTo>
                    <a:lnTo>
                      <a:pt x="165" y="46"/>
                    </a:lnTo>
                    <a:lnTo>
                      <a:pt x="167" y="46"/>
                    </a:lnTo>
                    <a:lnTo>
                      <a:pt x="169" y="46"/>
                    </a:lnTo>
                    <a:lnTo>
                      <a:pt x="0" y="0"/>
                    </a:lnTo>
                    <a:lnTo>
                      <a:pt x="162" y="46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64" name="Freeform 3101"/>
              <p:cNvSpPr>
                <a:spLocks/>
              </p:cNvSpPr>
              <p:nvPr/>
            </p:nvSpPr>
            <p:spPr bwMode="auto">
              <a:xfrm>
                <a:off x="2738" y="1610"/>
                <a:ext cx="88" cy="22"/>
              </a:xfrm>
              <a:custGeom>
                <a:avLst/>
                <a:gdLst>
                  <a:gd name="T0" fmla="*/ 20 w 177"/>
                  <a:gd name="T1" fmla="*/ 6 h 44"/>
                  <a:gd name="T2" fmla="*/ 21 w 177"/>
                  <a:gd name="T3" fmla="*/ 6 h 44"/>
                  <a:gd name="T4" fmla="*/ 21 w 177"/>
                  <a:gd name="T5" fmla="*/ 6 h 44"/>
                  <a:gd name="T6" fmla="*/ 21 w 177"/>
                  <a:gd name="T7" fmla="*/ 6 h 44"/>
                  <a:gd name="T8" fmla="*/ 21 w 177"/>
                  <a:gd name="T9" fmla="*/ 6 h 44"/>
                  <a:gd name="T10" fmla="*/ 21 w 177"/>
                  <a:gd name="T11" fmla="*/ 6 h 44"/>
                  <a:gd name="T12" fmla="*/ 21 w 177"/>
                  <a:gd name="T13" fmla="*/ 6 h 44"/>
                  <a:gd name="T14" fmla="*/ 21 w 177"/>
                  <a:gd name="T15" fmla="*/ 6 h 44"/>
                  <a:gd name="T16" fmla="*/ 22 w 177"/>
                  <a:gd name="T17" fmla="*/ 6 h 44"/>
                  <a:gd name="T18" fmla="*/ 0 w 177"/>
                  <a:gd name="T19" fmla="*/ 0 h 44"/>
                  <a:gd name="T20" fmla="*/ 20 w 177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7" h="44">
                    <a:moveTo>
                      <a:pt x="167" y="44"/>
                    </a:moveTo>
                    <a:lnTo>
                      <a:pt x="169" y="44"/>
                    </a:lnTo>
                    <a:lnTo>
                      <a:pt x="171" y="44"/>
                    </a:lnTo>
                    <a:lnTo>
                      <a:pt x="173" y="44"/>
                    </a:lnTo>
                    <a:lnTo>
                      <a:pt x="175" y="44"/>
                    </a:lnTo>
                    <a:lnTo>
                      <a:pt x="177" y="44"/>
                    </a:lnTo>
                    <a:lnTo>
                      <a:pt x="0" y="0"/>
                    </a:lnTo>
                    <a:lnTo>
                      <a:pt x="167" y="44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65" name="Freeform 3102"/>
              <p:cNvSpPr>
                <a:spLocks/>
              </p:cNvSpPr>
              <p:nvPr/>
            </p:nvSpPr>
            <p:spPr bwMode="auto">
              <a:xfrm>
                <a:off x="2738" y="1610"/>
                <a:ext cx="93" cy="22"/>
              </a:xfrm>
              <a:custGeom>
                <a:avLst/>
                <a:gdLst>
                  <a:gd name="T0" fmla="*/ 22 w 187"/>
                  <a:gd name="T1" fmla="*/ 6 h 44"/>
                  <a:gd name="T2" fmla="*/ 22 w 187"/>
                  <a:gd name="T3" fmla="*/ 6 h 44"/>
                  <a:gd name="T4" fmla="*/ 22 w 187"/>
                  <a:gd name="T5" fmla="*/ 6 h 44"/>
                  <a:gd name="T6" fmla="*/ 22 w 187"/>
                  <a:gd name="T7" fmla="*/ 6 h 44"/>
                  <a:gd name="T8" fmla="*/ 22 w 187"/>
                  <a:gd name="T9" fmla="*/ 6 h 44"/>
                  <a:gd name="T10" fmla="*/ 22 w 187"/>
                  <a:gd name="T11" fmla="*/ 6 h 44"/>
                  <a:gd name="T12" fmla="*/ 23 w 187"/>
                  <a:gd name="T13" fmla="*/ 6 h 44"/>
                  <a:gd name="T14" fmla="*/ 23 w 187"/>
                  <a:gd name="T15" fmla="*/ 6 h 44"/>
                  <a:gd name="T16" fmla="*/ 23 w 187"/>
                  <a:gd name="T17" fmla="*/ 6 h 44"/>
                  <a:gd name="T18" fmla="*/ 0 w 187"/>
                  <a:gd name="T19" fmla="*/ 0 h 44"/>
                  <a:gd name="T20" fmla="*/ 22 w 187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7" h="44">
                    <a:moveTo>
                      <a:pt x="177" y="44"/>
                    </a:moveTo>
                    <a:lnTo>
                      <a:pt x="179" y="44"/>
                    </a:lnTo>
                    <a:lnTo>
                      <a:pt x="181" y="44"/>
                    </a:lnTo>
                    <a:lnTo>
                      <a:pt x="183" y="44"/>
                    </a:lnTo>
                    <a:lnTo>
                      <a:pt x="185" y="44"/>
                    </a:lnTo>
                    <a:lnTo>
                      <a:pt x="187" y="44"/>
                    </a:lnTo>
                    <a:lnTo>
                      <a:pt x="0" y="0"/>
                    </a:lnTo>
                    <a:lnTo>
                      <a:pt x="177" y="44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66" name="Freeform 3103"/>
              <p:cNvSpPr>
                <a:spLocks/>
              </p:cNvSpPr>
              <p:nvPr/>
            </p:nvSpPr>
            <p:spPr bwMode="auto">
              <a:xfrm>
                <a:off x="2738" y="1610"/>
                <a:ext cx="98" cy="22"/>
              </a:xfrm>
              <a:custGeom>
                <a:avLst/>
                <a:gdLst>
                  <a:gd name="T0" fmla="*/ 24 w 196"/>
                  <a:gd name="T1" fmla="*/ 6 h 44"/>
                  <a:gd name="T2" fmla="*/ 24 w 196"/>
                  <a:gd name="T3" fmla="*/ 6 h 44"/>
                  <a:gd name="T4" fmla="*/ 24 w 196"/>
                  <a:gd name="T5" fmla="*/ 6 h 44"/>
                  <a:gd name="T6" fmla="*/ 24 w 196"/>
                  <a:gd name="T7" fmla="*/ 6 h 44"/>
                  <a:gd name="T8" fmla="*/ 24 w 196"/>
                  <a:gd name="T9" fmla="*/ 6 h 44"/>
                  <a:gd name="T10" fmla="*/ 24 w 196"/>
                  <a:gd name="T11" fmla="*/ 6 h 44"/>
                  <a:gd name="T12" fmla="*/ 24 w 196"/>
                  <a:gd name="T13" fmla="*/ 6 h 44"/>
                  <a:gd name="T14" fmla="*/ 25 w 196"/>
                  <a:gd name="T15" fmla="*/ 6 h 44"/>
                  <a:gd name="T16" fmla="*/ 25 w 196"/>
                  <a:gd name="T17" fmla="*/ 6 h 44"/>
                  <a:gd name="T18" fmla="*/ 0 w 196"/>
                  <a:gd name="T19" fmla="*/ 0 h 44"/>
                  <a:gd name="T20" fmla="*/ 24 w 196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6" h="44">
                    <a:moveTo>
                      <a:pt x="187" y="44"/>
                    </a:moveTo>
                    <a:lnTo>
                      <a:pt x="187" y="44"/>
                    </a:lnTo>
                    <a:lnTo>
                      <a:pt x="188" y="44"/>
                    </a:lnTo>
                    <a:lnTo>
                      <a:pt x="190" y="44"/>
                    </a:lnTo>
                    <a:lnTo>
                      <a:pt x="192" y="44"/>
                    </a:lnTo>
                    <a:lnTo>
                      <a:pt x="194" y="44"/>
                    </a:lnTo>
                    <a:lnTo>
                      <a:pt x="196" y="44"/>
                    </a:lnTo>
                    <a:lnTo>
                      <a:pt x="0" y="0"/>
                    </a:lnTo>
                    <a:lnTo>
                      <a:pt x="187" y="44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67" name="Freeform 3104"/>
              <p:cNvSpPr>
                <a:spLocks/>
              </p:cNvSpPr>
              <p:nvPr/>
            </p:nvSpPr>
            <p:spPr bwMode="auto">
              <a:xfrm>
                <a:off x="2738" y="1610"/>
                <a:ext cx="103" cy="22"/>
              </a:xfrm>
              <a:custGeom>
                <a:avLst/>
                <a:gdLst>
                  <a:gd name="T0" fmla="*/ 25 w 206"/>
                  <a:gd name="T1" fmla="*/ 6 h 44"/>
                  <a:gd name="T2" fmla="*/ 25 w 206"/>
                  <a:gd name="T3" fmla="*/ 6 h 44"/>
                  <a:gd name="T4" fmla="*/ 25 w 206"/>
                  <a:gd name="T5" fmla="*/ 6 h 44"/>
                  <a:gd name="T6" fmla="*/ 25 w 206"/>
                  <a:gd name="T7" fmla="*/ 6 h 44"/>
                  <a:gd name="T8" fmla="*/ 25 w 206"/>
                  <a:gd name="T9" fmla="*/ 6 h 44"/>
                  <a:gd name="T10" fmla="*/ 26 w 206"/>
                  <a:gd name="T11" fmla="*/ 6 h 44"/>
                  <a:gd name="T12" fmla="*/ 26 w 206"/>
                  <a:gd name="T13" fmla="*/ 6 h 44"/>
                  <a:gd name="T14" fmla="*/ 26 w 206"/>
                  <a:gd name="T15" fmla="*/ 6 h 44"/>
                  <a:gd name="T16" fmla="*/ 26 w 206"/>
                  <a:gd name="T17" fmla="*/ 6 h 44"/>
                  <a:gd name="T18" fmla="*/ 0 w 206"/>
                  <a:gd name="T19" fmla="*/ 0 h 44"/>
                  <a:gd name="T20" fmla="*/ 25 w 206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6" h="44">
                    <a:moveTo>
                      <a:pt x="196" y="44"/>
                    </a:moveTo>
                    <a:lnTo>
                      <a:pt x="196" y="44"/>
                    </a:lnTo>
                    <a:lnTo>
                      <a:pt x="198" y="44"/>
                    </a:lnTo>
                    <a:lnTo>
                      <a:pt x="200" y="42"/>
                    </a:lnTo>
                    <a:lnTo>
                      <a:pt x="202" y="42"/>
                    </a:lnTo>
                    <a:lnTo>
                      <a:pt x="204" y="42"/>
                    </a:lnTo>
                    <a:lnTo>
                      <a:pt x="206" y="42"/>
                    </a:lnTo>
                    <a:lnTo>
                      <a:pt x="0" y="0"/>
                    </a:lnTo>
                    <a:lnTo>
                      <a:pt x="196" y="44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68" name="Freeform 3105"/>
              <p:cNvSpPr>
                <a:spLocks/>
              </p:cNvSpPr>
              <p:nvPr/>
            </p:nvSpPr>
            <p:spPr bwMode="auto">
              <a:xfrm>
                <a:off x="2738" y="1610"/>
                <a:ext cx="108" cy="22"/>
              </a:xfrm>
              <a:custGeom>
                <a:avLst/>
                <a:gdLst>
                  <a:gd name="T0" fmla="*/ 26 w 215"/>
                  <a:gd name="T1" fmla="*/ 6 h 44"/>
                  <a:gd name="T2" fmla="*/ 26 w 215"/>
                  <a:gd name="T3" fmla="*/ 6 h 44"/>
                  <a:gd name="T4" fmla="*/ 26 w 215"/>
                  <a:gd name="T5" fmla="*/ 6 h 44"/>
                  <a:gd name="T6" fmla="*/ 27 w 215"/>
                  <a:gd name="T7" fmla="*/ 6 h 44"/>
                  <a:gd name="T8" fmla="*/ 27 w 215"/>
                  <a:gd name="T9" fmla="*/ 6 h 44"/>
                  <a:gd name="T10" fmla="*/ 27 w 215"/>
                  <a:gd name="T11" fmla="*/ 6 h 44"/>
                  <a:gd name="T12" fmla="*/ 27 w 215"/>
                  <a:gd name="T13" fmla="*/ 6 h 44"/>
                  <a:gd name="T14" fmla="*/ 27 w 215"/>
                  <a:gd name="T15" fmla="*/ 6 h 44"/>
                  <a:gd name="T16" fmla="*/ 27 w 215"/>
                  <a:gd name="T17" fmla="*/ 6 h 44"/>
                  <a:gd name="T18" fmla="*/ 0 w 215"/>
                  <a:gd name="T19" fmla="*/ 0 h 44"/>
                  <a:gd name="T20" fmla="*/ 26 w 215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44">
                    <a:moveTo>
                      <a:pt x="206" y="44"/>
                    </a:moveTo>
                    <a:lnTo>
                      <a:pt x="206" y="44"/>
                    </a:lnTo>
                    <a:lnTo>
                      <a:pt x="208" y="42"/>
                    </a:lnTo>
                    <a:lnTo>
                      <a:pt x="210" y="42"/>
                    </a:lnTo>
                    <a:lnTo>
                      <a:pt x="211" y="42"/>
                    </a:lnTo>
                    <a:lnTo>
                      <a:pt x="213" y="42"/>
                    </a:lnTo>
                    <a:lnTo>
                      <a:pt x="215" y="42"/>
                    </a:lnTo>
                    <a:lnTo>
                      <a:pt x="0" y="0"/>
                    </a:lnTo>
                    <a:lnTo>
                      <a:pt x="206" y="44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69" name="Freeform 3106"/>
              <p:cNvSpPr>
                <a:spLocks/>
              </p:cNvSpPr>
              <p:nvPr/>
            </p:nvSpPr>
            <p:spPr bwMode="auto">
              <a:xfrm>
                <a:off x="2738" y="1610"/>
                <a:ext cx="113" cy="21"/>
              </a:xfrm>
              <a:custGeom>
                <a:avLst/>
                <a:gdLst>
                  <a:gd name="T0" fmla="*/ 26 w 227"/>
                  <a:gd name="T1" fmla="*/ 6 h 42"/>
                  <a:gd name="T2" fmla="*/ 27 w 227"/>
                  <a:gd name="T3" fmla="*/ 6 h 42"/>
                  <a:gd name="T4" fmla="*/ 27 w 227"/>
                  <a:gd name="T5" fmla="*/ 6 h 42"/>
                  <a:gd name="T6" fmla="*/ 27 w 227"/>
                  <a:gd name="T7" fmla="*/ 6 h 42"/>
                  <a:gd name="T8" fmla="*/ 27 w 227"/>
                  <a:gd name="T9" fmla="*/ 6 h 42"/>
                  <a:gd name="T10" fmla="*/ 27 w 227"/>
                  <a:gd name="T11" fmla="*/ 6 h 42"/>
                  <a:gd name="T12" fmla="*/ 28 w 227"/>
                  <a:gd name="T13" fmla="*/ 6 h 42"/>
                  <a:gd name="T14" fmla="*/ 28 w 227"/>
                  <a:gd name="T15" fmla="*/ 6 h 42"/>
                  <a:gd name="T16" fmla="*/ 28 w 227"/>
                  <a:gd name="T17" fmla="*/ 6 h 42"/>
                  <a:gd name="T18" fmla="*/ 0 w 227"/>
                  <a:gd name="T19" fmla="*/ 0 h 42"/>
                  <a:gd name="T20" fmla="*/ 26 w 227"/>
                  <a:gd name="T21" fmla="*/ 6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7" h="42">
                    <a:moveTo>
                      <a:pt x="215" y="42"/>
                    </a:moveTo>
                    <a:lnTo>
                      <a:pt x="217" y="42"/>
                    </a:lnTo>
                    <a:lnTo>
                      <a:pt x="219" y="42"/>
                    </a:lnTo>
                    <a:lnTo>
                      <a:pt x="221" y="42"/>
                    </a:lnTo>
                    <a:lnTo>
                      <a:pt x="223" y="42"/>
                    </a:lnTo>
                    <a:lnTo>
                      <a:pt x="225" y="42"/>
                    </a:lnTo>
                    <a:lnTo>
                      <a:pt x="227" y="42"/>
                    </a:lnTo>
                    <a:lnTo>
                      <a:pt x="0" y="0"/>
                    </a:lnTo>
                    <a:lnTo>
                      <a:pt x="215" y="42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70" name="Freeform 3107"/>
              <p:cNvSpPr>
                <a:spLocks/>
              </p:cNvSpPr>
              <p:nvPr/>
            </p:nvSpPr>
            <p:spPr bwMode="auto">
              <a:xfrm>
                <a:off x="2738" y="1610"/>
                <a:ext cx="119" cy="21"/>
              </a:xfrm>
              <a:custGeom>
                <a:avLst/>
                <a:gdLst>
                  <a:gd name="T0" fmla="*/ 29 w 238"/>
                  <a:gd name="T1" fmla="*/ 6 h 42"/>
                  <a:gd name="T2" fmla="*/ 29 w 238"/>
                  <a:gd name="T3" fmla="*/ 6 h 42"/>
                  <a:gd name="T4" fmla="*/ 29 w 238"/>
                  <a:gd name="T5" fmla="*/ 6 h 42"/>
                  <a:gd name="T6" fmla="*/ 29 w 238"/>
                  <a:gd name="T7" fmla="*/ 6 h 42"/>
                  <a:gd name="T8" fmla="*/ 30 w 238"/>
                  <a:gd name="T9" fmla="*/ 6 h 42"/>
                  <a:gd name="T10" fmla="*/ 30 w 238"/>
                  <a:gd name="T11" fmla="*/ 5 h 42"/>
                  <a:gd name="T12" fmla="*/ 30 w 238"/>
                  <a:gd name="T13" fmla="*/ 5 h 42"/>
                  <a:gd name="T14" fmla="*/ 30 w 238"/>
                  <a:gd name="T15" fmla="*/ 5 h 42"/>
                  <a:gd name="T16" fmla="*/ 30 w 238"/>
                  <a:gd name="T17" fmla="*/ 5 h 42"/>
                  <a:gd name="T18" fmla="*/ 0 w 238"/>
                  <a:gd name="T19" fmla="*/ 0 h 42"/>
                  <a:gd name="T20" fmla="*/ 29 w 238"/>
                  <a:gd name="T21" fmla="*/ 6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8" h="42">
                    <a:moveTo>
                      <a:pt x="227" y="42"/>
                    </a:moveTo>
                    <a:lnTo>
                      <a:pt x="229" y="42"/>
                    </a:lnTo>
                    <a:lnTo>
                      <a:pt x="231" y="42"/>
                    </a:lnTo>
                    <a:lnTo>
                      <a:pt x="233" y="42"/>
                    </a:lnTo>
                    <a:lnTo>
                      <a:pt x="235" y="40"/>
                    </a:lnTo>
                    <a:lnTo>
                      <a:pt x="236" y="40"/>
                    </a:lnTo>
                    <a:lnTo>
                      <a:pt x="238" y="40"/>
                    </a:lnTo>
                    <a:lnTo>
                      <a:pt x="0" y="0"/>
                    </a:lnTo>
                    <a:lnTo>
                      <a:pt x="227" y="42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71" name="Freeform 3108"/>
              <p:cNvSpPr>
                <a:spLocks/>
              </p:cNvSpPr>
              <p:nvPr/>
            </p:nvSpPr>
            <p:spPr bwMode="auto">
              <a:xfrm>
                <a:off x="2738" y="1610"/>
                <a:ext cx="126" cy="20"/>
              </a:xfrm>
              <a:custGeom>
                <a:avLst/>
                <a:gdLst>
                  <a:gd name="T0" fmla="*/ 30 w 252"/>
                  <a:gd name="T1" fmla="*/ 5 h 40"/>
                  <a:gd name="T2" fmla="*/ 30 w 252"/>
                  <a:gd name="T3" fmla="*/ 5 h 40"/>
                  <a:gd name="T4" fmla="*/ 31 w 252"/>
                  <a:gd name="T5" fmla="*/ 5 h 40"/>
                  <a:gd name="T6" fmla="*/ 31 w 252"/>
                  <a:gd name="T7" fmla="*/ 5 h 40"/>
                  <a:gd name="T8" fmla="*/ 31 w 252"/>
                  <a:gd name="T9" fmla="*/ 5 h 40"/>
                  <a:gd name="T10" fmla="*/ 31 w 252"/>
                  <a:gd name="T11" fmla="*/ 5 h 40"/>
                  <a:gd name="T12" fmla="*/ 32 w 252"/>
                  <a:gd name="T13" fmla="*/ 5 h 40"/>
                  <a:gd name="T14" fmla="*/ 32 w 252"/>
                  <a:gd name="T15" fmla="*/ 5 h 40"/>
                  <a:gd name="T16" fmla="*/ 32 w 252"/>
                  <a:gd name="T17" fmla="*/ 5 h 40"/>
                  <a:gd name="T18" fmla="*/ 0 w 252"/>
                  <a:gd name="T19" fmla="*/ 0 h 40"/>
                  <a:gd name="T20" fmla="*/ 30 w 252"/>
                  <a:gd name="T21" fmla="*/ 5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2" h="40">
                    <a:moveTo>
                      <a:pt x="238" y="40"/>
                    </a:moveTo>
                    <a:lnTo>
                      <a:pt x="240" y="40"/>
                    </a:lnTo>
                    <a:lnTo>
                      <a:pt x="242" y="40"/>
                    </a:lnTo>
                    <a:lnTo>
                      <a:pt x="244" y="40"/>
                    </a:lnTo>
                    <a:lnTo>
                      <a:pt x="246" y="40"/>
                    </a:lnTo>
                    <a:lnTo>
                      <a:pt x="248" y="40"/>
                    </a:lnTo>
                    <a:lnTo>
                      <a:pt x="250" y="40"/>
                    </a:lnTo>
                    <a:lnTo>
                      <a:pt x="252" y="40"/>
                    </a:lnTo>
                    <a:lnTo>
                      <a:pt x="0" y="0"/>
                    </a:lnTo>
                    <a:lnTo>
                      <a:pt x="238" y="4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72" name="Freeform 3109"/>
              <p:cNvSpPr>
                <a:spLocks/>
              </p:cNvSpPr>
              <p:nvPr/>
            </p:nvSpPr>
            <p:spPr bwMode="auto">
              <a:xfrm>
                <a:off x="2738" y="1610"/>
                <a:ext cx="133" cy="19"/>
              </a:xfrm>
              <a:custGeom>
                <a:avLst/>
                <a:gdLst>
                  <a:gd name="T0" fmla="*/ 32 w 265"/>
                  <a:gd name="T1" fmla="*/ 5 h 38"/>
                  <a:gd name="T2" fmla="*/ 32 w 265"/>
                  <a:gd name="T3" fmla="*/ 5 h 38"/>
                  <a:gd name="T4" fmla="*/ 32 w 265"/>
                  <a:gd name="T5" fmla="*/ 5 h 38"/>
                  <a:gd name="T6" fmla="*/ 33 w 265"/>
                  <a:gd name="T7" fmla="*/ 5 h 38"/>
                  <a:gd name="T8" fmla="*/ 33 w 265"/>
                  <a:gd name="T9" fmla="*/ 5 h 38"/>
                  <a:gd name="T10" fmla="*/ 33 w 265"/>
                  <a:gd name="T11" fmla="*/ 5 h 38"/>
                  <a:gd name="T12" fmla="*/ 33 w 265"/>
                  <a:gd name="T13" fmla="*/ 5 h 38"/>
                  <a:gd name="T14" fmla="*/ 34 w 265"/>
                  <a:gd name="T15" fmla="*/ 5 h 38"/>
                  <a:gd name="T16" fmla="*/ 34 w 265"/>
                  <a:gd name="T17" fmla="*/ 5 h 38"/>
                  <a:gd name="T18" fmla="*/ 0 w 265"/>
                  <a:gd name="T19" fmla="*/ 0 h 38"/>
                  <a:gd name="T20" fmla="*/ 32 w 265"/>
                  <a:gd name="T21" fmla="*/ 5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5" h="38">
                    <a:moveTo>
                      <a:pt x="252" y="38"/>
                    </a:moveTo>
                    <a:lnTo>
                      <a:pt x="254" y="38"/>
                    </a:lnTo>
                    <a:lnTo>
                      <a:pt x="256" y="38"/>
                    </a:lnTo>
                    <a:lnTo>
                      <a:pt x="258" y="38"/>
                    </a:lnTo>
                    <a:lnTo>
                      <a:pt x="259" y="38"/>
                    </a:lnTo>
                    <a:lnTo>
                      <a:pt x="261" y="38"/>
                    </a:lnTo>
                    <a:lnTo>
                      <a:pt x="263" y="38"/>
                    </a:lnTo>
                    <a:lnTo>
                      <a:pt x="265" y="38"/>
                    </a:lnTo>
                    <a:lnTo>
                      <a:pt x="0" y="0"/>
                    </a:lnTo>
                    <a:lnTo>
                      <a:pt x="252" y="38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73" name="Freeform 3110"/>
              <p:cNvSpPr>
                <a:spLocks/>
              </p:cNvSpPr>
              <p:nvPr/>
            </p:nvSpPr>
            <p:spPr bwMode="auto">
              <a:xfrm>
                <a:off x="2738" y="1610"/>
                <a:ext cx="140" cy="19"/>
              </a:xfrm>
              <a:custGeom>
                <a:avLst/>
                <a:gdLst>
                  <a:gd name="T0" fmla="*/ 33 w 281"/>
                  <a:gd name="T1" fmla="*/ 5 h 38"/>
                  <a:gd name="T2" fmla="*/ 33 w 281"/>
                  <a:gd name="T3" fmla="*/ 5 h 38"/>
                  <a:gd name="T4" fmla="*/ 33 w 281"/>
                  <a:gd name="T5" fmla="*/ 5 h 38"/>
                  <a:gd name="T6" fmla="*/ 33 w 281"/>
                  <a:gd name="T7" fmla="*/ 5 h 38"/>
                  <a:gd name="T8" fmla="*/ 34 w 281"/>
                  <a:gd name="T9" fmla="*/ 5 h 38"/>
                  <a:gd name="T10" fmla="*/ 34 w 281"/>
                  <a:gd name="T11" fmla="*/ 5 h 38"/>
                  <a:gd name="T12" fmla="*/ 34 w 281"/>
                  <a:gd name="T13" fmla="*/ 5 h 38"/>
                  <a:gd name="T14" fmla="*/ 34 w 281"/>
                  <a:gd name="T15" fmla="*/ 5 h 38"/>
                  <a:gd name="T16" fmla="*/ 35 w 281"/>
                  <a:gd name="T17" fmla="*/ 5 h 38"/>
                  <a:gd name="T18" fmla="*/ 0 w 281"/>
                  <a:gd name="T19" fmla="*/ 0 h 38"/>
                  <a:gd name="T20" fmla="*/ 33 w 281"/>
                  <a:gd name="T21" fmla="*/ 5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81" h="38">
                    <a:moveTo>
                      <a:pt x="265" y="38"/>
                    </a:moveTo>
                    <a:lnTo>
                      <a:pt x="267" y="38"/>
                    </a:lnTo>
                    <a:lnTo>
                      <a:pt x="269" y="38"/>
                    </a:lnTo>
                    <a:lnTo>
                      <a:pt x="271" y="38"/>
                    </a:lnTo>
                    <a:lnTo>
                      <a:pt x="273" y="38"/>
                    </a:lnTo>
                    <a:lnTo>
                      <a:pt x="275" y="38"/>
                    </a:lnTo>
                    <a:lnTo>
                      <a:pt x="277" y="38"/>
                    </a:lnTo>
                    <a:lnTo>
                      <a:pt x="279" y="38"/>
                    </a:lnTo>
                    <a:lnTo>
                      <a:pt x="281" y="36"/>
                    </a:lnTo>
                    <a:lnTo>
                      <a:pt x="0" y="0"/>
                    </a:lnTo>
                    <a:lnTo>
                      <a:pt x="265" y="38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74" name="Freeform 3111"/>
              <p:cNvSpPr>
                <a:spLocks/>
              </p:cNvSpPr>
              <p:nvPr/>
            </p:nvSpPr>
            <p:spPr bwMode="auto">
              <a:xfrm>
                <a:off x="2738" y="1610"/>
                <a:ext cx="147" cy="18"/>
              </a:xfrm>
              <a:custGeom>
                <a:avLst/>
                <a:gdLst>
                  <a:gd name="T0" fmla="*/ 36 w 294"/>
                  <a:gd name="T1" fmla="*/ 5 h 36"/>
                  <a:gd name="T2" fmla="*/ 36 w 294"/>
                  <a:gd name="T3" fmla="*/ 5 h 36"/>
                  <a:gd name="T4" fmla="*/ 36 w 294"/>
                  <a:gd name="T5" fmla="*/ 5 h 36"/>
                  <a:gd name="T6" fmla="*/ 36 w 294"/>
                  <a:gd name="T7" fmla="*/ 5 h 36"/>
                  <a:gd name="T8" fmla="*/ 36 w 294"/>
                  <a:gd name="T9" fmla="*/ 5 h 36"/>
                  <a:gd name="T10" fmla="*/ 37 w 294"/>
                  <a:gd name="T11" fmla="*/ 5 h 36"/>
                  <a:gd name="T12" fmla="*/ 37 w 294"/>
                  <a:gd name="T13" fmla="*/ 5 h 36"/>
                  <a:gd name="T14" fmla="*/ 37 w 294"/>
                  <a:gd name="T15" fmla="*/ 5 h 36"/>
                  <a:gd name="T16" fmla="*/ 37 w 294"/>
                  <a:gd name="T17" fmla="*/ 5 h 36"/>
                  <a:gd name="T18" fmla="*/ 0 w 294"/>
                  <a:gd name="T19" fmla="*/ 0 h 36"/>
                  <a:gd name="T20" fmla="*/ 36 w 294"/>
                  <a:gd name="T21" fmla="*/ 5 h 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4" h="36">
                    <a:moveTo>
                      <a:pt x="281" y="36"/>
                    </a:moveTo>
                    <a:lnTo>
                      <a:pt x="283" y="36"/>
                    </a:lnTo>
                    <a:lnTo>
                      <a:pt x="284" y="36"/>
                    </a:lnTo>
                    <a:lnTo>
                      <a:pt x="286" y="36"/>
                    </a:lnTo>
                    <a:lnTo>
                      <a:pt x="288" y="36"/>
                    </a:lnTo>
                    <a:lnTo>
                      <a:pt x="290" y="36"/>
                    </a:lnTo>
                    <a:lnTo>
                      <a:pt x="292" y="36"/>
                    </a:lnTo>
                    <a:lnTo>
                      <a:pt x="294" y="36"/>
                    </a:lnTo>
                    <a:lnTo>
                      <a:pt x="0" y="0"/>
                    </a:lnTo>
                    <a:lnTo>
                      <a:pt x="281" y="36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75" name="Freeform 3112"/>
              <p:cNvSpPr>
                <a:spLocks/>
              </p:cNvSpPr>
              <p:nvPr/>
            </p:nvSpPr>
            <p:spPr bwMode="auto">
              <a:xfrm>
                <a:off x="2738" y="1610"/>
                <a:ext cx="156" cy="17"/>
              </a:xfrm>
              <a:custGeom>
                <a:avLst/>
                <a:gdLst>
                  <a:gd name="T0" fmla="*/ 37 w 311"/>
                  <a:gd name="T1" fmla="*/ 5 h 34"/>
                  <a:gd name="T2" fmla="*/ 37 w 311"/>
                  <a:gd name="T3" fmla="*/ 5 h 34"/>
                  <a:gd name="T4" fmla="*/ 38 w 311"/>
                  <a:gd name="T5" fmla="*/ 5 h 34"/>
                  <a:gd name="T6" fmla="*/ 38 w 311"/>
                  <a:gd name="T7" fmla="*/ 5 h 34"/>
                  <a:gd name="T8" fmla="*/ 38 w 311"/>
                  <a:gd name="T9" fmla="*/ 5 h 34"/>
                  <a:gd name="T10" fmla="*/ 39 w 311"/>
                  <a:gd name="T11" fmla="*/ 5 h 34"/>
                  <a:gd name="T12" fmla="*/ 39 w 311"/>
                  <a:gd name="T13" fmla="*/ 5 h 34"/>
                  <a:gd name="T14" fmla="*/ 39 w 311"/>
                  <a:gd name="T15" fmla="*/ 5 h 34"/>
                  <a:gd name="T16" fmla="*/ 39 w 311"/>
                  <a:gd name="T17" fmla="*/ 4 h 34"/>
                  <a:gd name="T18" fmla="*/ 0 w 311"/>
                  <a:gd name="T19" fmla="*/ 0 h 34"/>
                  <a:gd name="T20" fmla="*/ 37 w 311"/>
                  <a:gd name="T21" fmla="*/ 5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11" h="34">
                    <a:moveTo>
                      <a:pt x="294" y="34"/>
                    </a:moveTo>
                    <a:lnTo>
                      <a:pt x="296" y="34"/>
                    </a:lnTo>
                    <a:lnTo>
                      <a:pt x="300" y="34"/>
                    </a:lnTo>
                    <a:lnTo>
                      <a:pt x="302" y="34"/>
                    </a:lnTo>
                    <a:lnTo>
                      <a:pt x="306" y="34"/>
                    </a:lnTo>
                    <a:lnTo>
                      <a:pt x="307" y="34"/>
                    </a:lnTo>
                    <a:lnTo>
                      <a:pt x="309" y="34"/>
                    </a:lnTo>
                    <a:lnTo>
                      <a:pt x="311" y="32"/>
                    </a:lnTo>
                    <a:lnTo>
                      <a:pt x="0" y="0"/>
                    </a:lnTo>
                    <a:lnTo>
                      <a:pt x="294" y="34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76" name="Freeform 3113"/>
              <p:cNvSpPr>
                <a:spLocks/>
              </p:cNvSpPr>
              <p:nvPr/>
            </p:nvSpPr>
            <p:spPr bwMode="auto">
              <a:xfrm>
                <a:off x="2738" y="1610"/>
                <a:ext cx="164" cy="17"/>
              </a:xfrm>
              <a:custGeom>
                <a:avLst/>
                <a:gdLst>
                  <a:gd name="T0" fmla="*/ 38 w 329"/>
                  <a:gd name="T1" fmla="*/ 5 h 34"/>
                  <a:gd name="T2" fmla="*/ 39 w 329"/>
                  <a:gd name="T3" fmla="*/ 4 h 34"/>
                  <a:gd name="T4" fmla="*/ 39 w 329"/>
                  <a:gd name="T5" fmla="*/ 4 h 34"/>
                  <a:gd name="T6" fmla="*/ 39 w 329"/>
                  <a:gd name="T7" fmla="*/ 4 h 34"/>
                  <a:gd name="T8" fmla="*/ 39 w 329"/>
                  <a:gd name="T9" fmla="*/ 4 h 34"/>
                  <a:gd name="T10" fmla="*/ 40 w 329"/>
                  <a:gd name="T11" fmla="*/ 4 h 34"/>
                  <a:gd name="T12" fmla="*/ 40 w 329"/>
                  <a:gd name="T13" fmla="*/ 4 h 34"/>
                  <a:gd name="T14" fmla="*/ 40 w 329"/>
                  <a:gd name="T15" fmla="*/ 4 h 34"/>
                  <a:gd name="T16" fmla="*/ 41 w 329"/>
                  <a:gd name="T17" fmla="*/ 4 h 34"/>
                  <a:gd name="T18" fmla="*/ 0 w 329"/>
                  <a:gd name="T19" fmla="*/ 0 h 34"/>
                  <a:gd name="T20" fmla="*/ 38 w 329"/>
                  <a:gd name="T21" fmla="*/ 5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9" h="34">
                    <a:moveTo>
                      <a:pt x="311" y="34"/>
                    </a:moveTo>
                    <a:lnTo>
                      <a:pt x="313" y="32"/>
                    </a:lnTo>
                    <a:lnTo>
                      <a:pt x="315" y="32"/>
                    </a:lnTo>
                    <a:lnTo>
                      <a:pt x="317" y="32"/>
                    </a:lnTo>
                    <a:lnTo>
                      <a:pt x="319" y="32"/>
                    </a:lnTo>
                    <a:lnTo>
                      <a:pt x="323" y="32"/>
                    </a:lnTo>
                    <a:lnTo>
                      <a:pt x="325" y="32"/>
                    </a:lnTo>
                    <a:lnTo>
                      <a:pt x="327" y="32"/>
                    </a:lnTo>
                    <a:lnTo>
                      <a:pt x="329" y="31"/>
                    </a:lnTo>
                    <a:lnTo>
                      <a:pt x="0" y="0"/>
                    </a:lnTo>
                    <a:lnTo>
                      <a:pt x="311" y="34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77" name="Freeform 3114"/>
              <p:cNvSpPr>
                <a:spLocks/>
              </p:cNvSpPr>
              <p:nvPr/>
            </p:nvSpPr>
            <p:spPr bwMode="auto">
              <a:xfrm>
                <a:off x="2738" y="1610"/>
                <a:ext cx="172" cy="15"/>
              </a:xfrm>
              <a:custGeom>
                <a:avLst/>
                <a:gdLst>
                  <a:gd name="T0" fmla="*/ 42 w 344"/>
                  <a:gd name="T1" fmla="*/ 3 h 31"/>
                  <a:gd name="T2" fmla="*/ 42 w 344"/>
                  <a:gd name="T3" fmla="*/ 3 h 31"/>
                  <a:gd name="T4" fmla="*/ 42 w 344"/>
                  <a:gd name="T5" fmla="*/ 3 h 31"/>
                  <a:gd name="T6" fmla="*/ 42 w 344"/>
                  <a:gd name="T7" fmla="*/ 3 h 31"/>
                  <a:gd name="T8" fmla="*/ 42 w 344"/>
                  <a:gd name="T9" fmla="*/ 3 h 31"/>
                  <a:gd name="T10" fmla="*/ 43 w 344"/>
                  <a:gd name="T11" fmla="*/ 3 h 31"/>
                  <a:gd name="T12" fmla="*/ 43 w 344"/>
                  <a:gd name="T13" fmla="*/ 3 h 31"/>
                  <a:gd name="T14" fmla="*/ 43 w 344"/>
                  <a:gd name="T15" fmla="*/ 3 h 31"/>
                  <a:gd name="T16" fmla="*/ 43 w 344"/>
                  <a:gd name="T17" fmla="*/ 3 h 31"/>
                  <a:gd name="T18" fmla="*/ 0 w 344"/>
                  <a:gd name="T19" fmla="*/ 0 h 31"/>
                  <a:gd name="T20" fmla="*/ 42 w 344"/>
                  <a:gd name="T21" fmla="*/ 3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44" h="31">
                    <a:moveTo>
                      <a:pt x="329" y="31"/>
                    </a:moveTo>
                    <a:lnTo>
                      <a:pt x="331" y="31"/>
                    </a:lnTo>
                    <a:lnTo>
                      <a:pt x="332" y="31"/>
                    </a:lnTo>
                    <a:lnTo>
                      <a:pt x="334" y="31"/>
                    </a:lnTo>
                    <a:lnTo>
                      <a:pt x="336" y="31"/>
                    </a:lnTo>
                    <a:lnTo>
                      <a:pt x="338" y="31"/>
                    </a:lnTo>
                    <a:lnTo>
                      <a:pt x="340" y="29"/>
                    </a:lnTo>
                    <a:lnTo>
                      <a:pt x="342" y="29"/>
                    </a:lnTo>
                    <a:lnTo>
                      <a:pt x="344" y="29"/>
                    </a:lnTo>
                    <a:lnTo>
                      <a:pt x="0" y="0"/>
                    </a:lnTo>
                    <a:lnTo>
                      <a:pt x="329" y="31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78" name="Freeform 3115"/>
              <p:cNvSpPr>
                <a:spLocks/>
              </p:cNvSpPr>
              <p:nvPr/>
            </p:nvSpPr>
            <p:spPr bwMode="auto">
              <a:xfrm>
                <a:off x="2738" y="1610"/>
                <a:ext cx="181" cy="14"/>
              </a:xfrm>
              <a:custGeom>
                <a:avLst/>
                <a:gdLst>
                  <a:gd name="T0" fmla="*/ 43 w 361"/>
                  <a:gd name="T1" fmla="*/ 3 h 29"/>
                  <a:gd name="T2" fmla="*/ 44 w 361"/>
                  <a:gd name="T3" fmla="*/ 3 h 29"/>
                  <a:gd name="T4" fmla="*/ 44 w 361"/>
                  <a:gd name="T5" fmla="*/ 3 h 29"/>
                  <a:gd name="T6" fmla="*/ 44 w 361"/>
                  <a:gd name="T7" fmla="*/ 3 h 29"/>
                  <a:gd name="T8" fmla="*/ 45 w 361"/>
                  <a:gd name="T9" fmla="*/ 3 h 29"/>
                  <a:gd name="T10" fmla="*/ 45 w 361"/>
                  <a:gd name="T11" fmla="*/ 3 h 29"/>
                  <a:gd name="T12" fmla="*/ 45 w 361"/>
                  <a:gd name="T13" fmla="*/ 3 h 29"/>
                  <a:gd name="T14" fmla="*/ 45 w 361"/>
                  <a:gd name="T15" fmla="*/ 3 h 29"/>
                  <a:gd name="T16" fmla="*/ 46 w 361"/>
                  <a:gd name="T17" fmla="*/ 3 h 29"/>
                  <a:gd name="T18" fmla="*/ 0 w 361"/>
                  <a:gd name="T19" fmla="*/ 0 h 29"/>
                  <a:gd name="T20" fmla="*/ 43 w 361"/>
                  <a:gd name="T21" fmla="*/ 3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61" h="29">
                    <a:moveTo>
                      <a:pt x="344" y="29"/>
                    </a:moveTo>
                    <a:lnTo>
                      <a:pt x="348" y="29"/>
                    </a:lnTo>
                    <a:lnTo>
                      <a:pt x="350" y="29"/>
                    </a:lnTo>
                    <a:lnTo>
                      <a:pt x="352" y="29"/>
                    </a:lnTo>
                    <a:lnTo>
                      <a:pt x="354" y="27"/>
                    </a:lnTo>
                    <a:lnTo>
                      <a:pt x="356" y="27"/>
                    </a:lnTo>
                    <a:lnTo>
                      <a:pt x="357" y="27"/>
                    </a:lnTo>
                    <a:lnTo>
                      <a:pt x="359" y="27"/>
                    </a:lnTo>
                    <a:lnTo>
                      <a:pt x="361" y="27"/>
                    </a:lnTo>
                    <a:lnTo>
                      <a:pt x="0" y="0"/>
                    </a:lnTo>
                    <a:lnTo>
                      <a:pt x="344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79" name="Freeform 3116"/>
              <p:cNvSpPr>
                <a:spLocks/>
              </p:cNvSpPr>
              <p:nvPr/>
            </p:nvSpPr>
            <p:spPr bwMode="auto">
              <a:xfrm>
                <a:off x="2738" y="1610"/>
                <a:ext cx="189" cy="13"/>
              </a:xfrm>
              <a:custGeom>
                <a:avLst/>
                <a:gdLst>
                  <a:gd name="T0" fmla="*/ 45 w 379"/>
                  <a:gd name="T1" fmla="*/ 3 h 27"/>
                  <a:gd name="T2" fmla="*/ 45 w 379"/>
                  <a:gd name="T3" fmla="*/ 3 h 27"/>
                  <a:gd name="T4" fmla="*/ 45 w 379"/>
                  <a:gd name="T5" fmla="*/ 3 h 27"/>
                  <a:gd name="T6" fmla="*/ 46 w 379"/>
                  <a:gd name="T7" fmla="*/ 3 h 27"/>
                  <a:gd name="T8" fmla="*/ 46 w 379"/>
                  <a:gd name="T9" fmla="*/ 3 h 27"/>
                  <a:gd name="T10" fmla="*/ 46 w 379"/>
                  <a:gd name="T11" fmla="*/ 3 h 27"/>
                  <a:gd name="T12" fmla="*/ 46 w 379"/>
                  <a:gd name="T13" fmla="*/ 3 h 27"/>
                  <a:gd name="T14" fmla="*/ 47 w 379"/>
                  <a:gd name="T15" fmla="*/ 2 h 27"/>
                  <a:gd name="T16" fmla="*/ 47 w 379"/>
                  <a:gd name="T17" fmla="*/ 2 h 27"/>
                  <a:gd name="T18" fmla="*/ 0 w 379"/>
                  <a:gd name="T19" fmla="*/ 0 h 27"/>
                  <a:gd name="T20" fmla="*/ 45 w 379"/>
                  <a:gd name="T21" fmla="*/ 3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9" h="27">
                    <a:moveTo>
                      <a:pt x="361" y="27"/>
                    </a:moveTo>
                    <a:lnTo>
                      <a:pt x="363" y="27"/>
                    </a:lnTo>
                    <a:lnTo>
                      <a:pt x="365" y="25"/>
                    </a:lnTo>
                    <a:lnTo>
                      <a:pt x="369" y="25"/>
                    </a:lnTo>
                    <a:lnTo>
                      <a:pt x="371" y="25"/>
                    </a:lnTo>
                    <a:lnTo>
                      <a:pt x="373" y="25"/>
                    </a:lnTo>
                    <a:lnTo>
                      <a:pt x="375" y="25"/>
                    </a:lnTo>
                    <a:lnTo>
                      <a:pt x="377" y="23"/>
                    </a:lnTo>
                    <a:lnTo>
                      <a:pt x="379" y="23"/>
                    </a:lnTo>
                    <a:lnTo>
                      <a:pt x="0" y="0"/>
                    </a:lnTo>
                    <a:lnTo>
                      <a:pt x="361" y="27"/>
                    </a:ln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80" name="Freeform 3117"/>
              <p:cNvSpPr>
                <a:spLocks/>
              </p:cNvSpPr>
              <p:nvPr/>
            </p:nvSpPr>
            <p:spPr bwMode="auto">
              <a:xfrm>
                <a:off x="2738" y="1610"/>
                <a:ext cx="197" cy="11"/>
              </a:xfrm>
              <a:custGeom>
                <a:avLst/>
                <a:gdLst>
                  <a:gd name="T0" fmla="*/ 48 w 394"/>
                  <a:gd name="T1" fmla="*/ 2 h 23"/>
                  <a:gd name="T2" fmla="*/ 48 w 394"/>
                  <a:gd name="T3" fmla="*/ 2 h 23"/>
                  <a:gd name="T4" fmla="*/ 48 w 394"/>
                  <a:gd name="T5" fmla="*/ 2 h 23"/>
                  <a:gd name="T6" fmla="*/ 48 w 394"/>
                  <a:gd name="T7" fmla="*/ 2 h 23"/>
                  <a:gd name="T8" fmla="*/ 49 w 394"/>
                  <a:gd name="T9" fmla="*/ 2 h 23"/>
                  <a:gd name="T10" fmla="*/ 49 w 394"/>
                  <a:gd name="T11" fmla="*/ 2 h 23"/>
                  <a:gd name="T12" fmla="*/ 49 w 394"/>
                  <a:gd name="T13" fmla="*/ 2 h 23"/>
                  <a:gd name="T14" fmla="*/ 49 w 394"/>
                  <a:gd name="T15" fmla="*/ 2 h 23"/>
                  <a:gd name="T16" fmla="*/ 50 w 394"/>
                  <a:gd name="T17" fmla="*/ 2 h 23"/>
                  <a:gd name="T18" fmla="*/ 0 w 394"/>
                  <a:gd name="T19" fmla="*/ 0 h 23"/>
                  <a:gd name="T20" fmla="*/ 48 w 394"/>
                  <a:gd name="T21" fmla="*/ 2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4" h="23">
                    <a:moveTo>
                      <a:pt x="379" y="23"/>
                    </a:moveTo>
                    <a:lnTo>
                      <a:pt x="380" y="23"/>
                    </a:lnTo>
                    <a:lnTo>
                      <a:pt x="382" y="23"/>
                    </a:lnTo>
                    <a:lnTo>
                      <a:pt x="384" y="21"/>
                    </a:lnTo>
                    <a:lnTo>
                      <a:pt x="386" y="21"/>
                    </a:lnTo>
                    <a:lnTo>
                      <a:pt x="388" y="21"/>
                    </a:lnTo>
                    <a:lnTo>
                      <a:pt x="390" y="21"/>
                    </a:lnTo>
                    <a:lnTo>
                      <a:pt x="392" y="21"/>
                    </a:lnTo>
                    <a:lnTo>
                      <a:pt x="394" y="19"/>
                    </a:lnTo>
                    <a:lnTo>
                      <a:pt x="0" y="0"/>
                    </a:lnTo>
                    <a:lnTo>
                      <a:pt x="379" y="23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81" name="Freeform 3118"/>
              <p:cNvSpPr>
                <a:spLocks/>
              </p:cNvSpPr>
              <p:nvPr/>
            </p:nvSpPr>
            <p:spPr bwMode="auto">
              <a:xfrm>
                <a:off x="2738" y="1610"/>
                <a:ext cx="204" cy="9"/>
              </a:xfrm>
              <a:custGeom>
                <a:avLst/>
                <a:gdLst>
                  <a:gd name="T0" fmla="*/ 50 w 407"/>
                  <a:gd name="T1" fmla="*/ 2 h 19"/>
                  <a:gd name="T2" fmla="*/ 50 w 407"/>
                  <a:gd name="T3" fmla="*/ 2 h 19"/>
                  <a:gd name="T4" fmla="*/ 50 w 407"/>
                  <a:gd name="T5" fmla="*/ 2 h 19"/>
                  <a:gd name="T6" fmla="*/ 50 w 407"/>
                  <a:gd name="T7" fmla="*/ 2 h 19"/>
                  <a:gd name="T8" fmla="*/ 50 w 407"/>
                  <a:gd name="T9" fmla="*/ 2 h 19"/>
                  <a:gd name="T10" fmla="*/ 51 w 407"/>
                  <a:gd name="T11" fmla="*/ 2 h 19"/>
                  <a:gd name="T12" fmla="*/ 51 w 407"/>
                  <a:gd name="T13" fmla="*/ 2 h 19"/>
                  <a:gd name="T14" fmla="*/ 51 w 407"/>
                  <a:gd name="T15" fmla="*/ 2 h 19"/>
                  <a:gd name="T16" fmla="*/ 51 w 407"/>
                  <a:gd name="T17" fmla="*/ 1 h 19"/>
                  <a:gd name="T18" fmla="*/ 0 w 407"/>
                  <a:gd name="T19" fmla="*/ 0 h 19"/>
                  <a:gd name="T20" fmla="*/ 50 w 407"/>
                  <a:gd name="T21" fmla="*/ 2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07" h="19">
                    <a:moveTo>
                      <a:pt x="394" y="19"/>
                    </a:moveTo>
                    <a:lnTo>
                      <a:pt x="394" y="19"/>
                    </a:lnTo>
                    <a:lnTo>
                      <a:pt x="396" y="19"/>
                    </a:lnTo>
                    <a:lnTo>
                      <a:pt x="398" y="19"/>
                    </a:lnTo>
                    <a:lnTo>
                      <a:pt x="400" y="17"/>
                    </a:lnTo>
                    <a:lnTo>
                      <a:pt x="402" y="17"/>
                    </a:lnTo>
                    <a:lnTo>
                      <a:pt x="404" y="17"/>
                    </a:lnTo>
                    <a:lnTo>
                      <a:pt x="405" y="17"/>
                    </a:lnTo>
                    <a:lnTo>
                      <a:pt x="407" y="15"/>
                    </a:lnTo>
                    <a:lnTo>
                      <a:pt x="0" y="0"/>
                    </a:lnTo>
                    <a:lnTo>
                      <a:pt x="394" y="19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82" name="Freeform 3119"/>
              <p:cNvSpPr>
                <a:spLocks/>
              </p:cNvSpPr>
              <p:nvPr/>
            </p:nvSpPr>
            <p:spPr bwMode="auto">
              <a:xfrm>
                <a:off x="2738" y="1610"/>
                <a:ext cx="209" cy="8"/>
              </a:xfrm>
              <a:custGeom>
                <a:avLst/>
                <a:gdLst>
                  <a:gd name="T0" fmla="*/ 50 w 419"/>
                  <a:gd name="T1" fmla="*/ 2 h 15"/>
                  <a:gd name="T2" fmla="*/ 51 w 419"/>
                  <a:gd name="T3" fmla="*/ 2 h 15"/>
                  <a:gd name="T4" fmla="*/ 51 w 419"/>
                  <a:gd name="T5" fmla="*/ 2 h 15"/>
                  <a:gd name="T6" fmla="*/ 51 w 419"/>
                  <a:gd name="T7" fmla="*/ 2 h 15"/>
                  <a:gd name="T8" fmla="*/ 51 w 419"/>
                  <a:gd name="T9" fmla="*/ 2 h 15"/>
                  <a:gd name="T10" fmla="*/ 51 w 419"/>
                  <a:gd name="T11" fmla="*/ 2 h 15"/>
                  <a:gd name="T12" fmla="*/ 52 w 419"/>
                  <a:gd name="T13" fmla="*/ 2 h 15"/>
                  <a:gd name="T14" fmla="*/ 52 w 419"/>
                  <a:gd name="T15" fmla="*/ 2 h 15"/>
                  <a:gd name="T16" fmla="*/ 52 w 419"/>
                  <a:gd name="T17" fmla="*/ 2 h 15"/>
                  <a:gd name="T18" fmla="*/ 0 w 419"/>
                  <a:gd name="T19" fmla="*/ 0 h 15"/>
                  <a:gd name="T20" fmla="*/ 50 w 419"/>
                  <a:gd name="T21" fmla="*/ 2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9" h="15">
                    <a:moveTo>
                      <a:pt x="407" y="15"/>
                    </a:moveTo>
                    <a:lnTo>
                      <a:pt x="409" y="15"/>
                    </a:lnTo>
                    <a:lnTo>
                      <a:pt x="411" y="15"/>
                    </a:lnTo>
                    <a:lnTo>
                      <a:pt x="413" y="13"/>
                    </a:lnTo>
                    <a:lnTo>
                      <a:pt x="415" y="13"/>
                    </a:lnTo>
                    <a:lnTo>
                      <a:pt x="417" y="13"/>
                    </a:lnTo>
                    <a:lnTo>
                      <a:pt x="417" y="11"/>
                    </a:lnTo>
                    <a:lnTo>
                      <a:pt x="419" y="11"/>
                    </a:lnTo>
                    <a:lnTo>
                      <a:pt x="0" y="0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83" name="Freeform 3120"/>
              <p:cNvSpPr>
                <a:spLocks/>
              </p:cNvSpPr>
              <p:nvPr/>
            </p:nvSpPr>
            <p:spPr bwMode="auto">
              <a:xfrm>
                <a:off x="2738" y="1610"/>
                <a:ext cx="213" cy="6"/>
              </a:xfrm>
              <a:custGeom>
                <a:avLst/>
                <a:gdLst>
                  <a:gd name="T0" fmla="*/ 52 w 427"/>
                  <a:gd name="T1" fmla="*/ 2 h 11"/>
                  <a:gd name="T2" fmla="*/ 52 w 427"/>
                  <a:gd name="T3" fmla="*/ 2 h 11"/>
                  <a:gd name="T4" fmla="*/ 52 w 427"/>
                  <a:gd name="T5" fmla="*/ 2 h 11"/>
                  <a:gd name="T6" fmla="*/ 52 w 427"/>
                  <a:gd name="T7" fmla="*/ 2 h 11"/>
                  <a:gd name="T8" fmla="*/ 52 w 427"/>
                  <a:gd name="T9" fmla="*/ 2 h 11"/>
                  <a:gd name="T10" fmla="*/ 52 w 427"/>
                  <a:gd name="T11" fmla="*/ 1 h 11"/>
                  <a:gd name="T12" fmla="*/ 53 w 427"/>
                  <a:gd name="T13" fmla="*/ 1 h 11"/>
                  <a:gd name="T14" fmla="*/ 53 w 427"/>
                  <a:gd name="T15" fmla="*/ 1 h 11"/>
                  <a:gd name="T16" fmla="*/ 53 w 427"/>
                  <a:gd name="T17" fmla="*/ 1 h 11"/>
                  <a:gd name="T18" fmla="*/ 0 w 427"/>
                  <a:gd name="T19" fmla="*/ 0 h 11"/>
                  <a:gd name="T20" fmla="*/ 52 w 427"/>
                  <a:gd name="T21" fmla="*/ 2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27" h="11">
                    <a:moveTo>
                      <a:pt x="419" y="11"/>
                    </a:moveTo>
                    <a:lnTo>
                      <a:pt x="419" y="11"/>
                    </a:lnTo>
                    <a:lnTo>
                      <a:pt x="421" y="9"/>
                    </a:lnTo>
                    <a:lnTo>
                      <a:pt x="423" y="9"/>
                    </a:lnTo>
                    <a:lnTo>
                      <a:pt x="423" y="7"/>
                    </a:lnTo>
                    <a:lnTo>
                      <a:pt x="425" y="7"/>
                    </a:lnTo>
                    <a:lnTo>
                      <a:pt x="427" y="7"/>
                    </a:lnTo>
                    <a:lnTo>
                      <a:pt x="0" y="0"/>
                    </a:lnTo>
                    <a:lnTo>
                      <a:pt x="419" y="11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84" name="Freeform 3121"/>
              <p:cNvSpPr>
                <a:spLocks/>
              </p:cNvSpPr>
              <p:nvPr/>
            </p:nvSpPr>
            <p:spPr bwMode="auto">
              <a:xfrm>
                <a:off x="2738" y="1610"/>
                <a:ext cx="215" cy="3"/>
              </a:xfrm>
              <a:custGeom>
                <a:avLst/>
                <a:gdLst>
                  <a:gd name="T0" fmla="*/ 54 w 430"/>
                  <a:gd name="T1" fmla="*/ 1 h 6"/>
                  <a:gd name="T2" fmla="*/ 54 w 430"/>
                  <a:gd name="T3" fmla="*/ 1 h 6"/>
                  <a:gd name="T4" fmla="*/ 54 w 430"/>
                  <a:gd name="T5" fmla="*/ 1 h 6"/>
                  <a:gd name="T6" fmla="*/ 54 w 430"/>
                  <a:gd name="T7" fmla="*/ 1 h 6"/>
                  <a:gd name="T8" fmla="*/ 54 w 430"/>
                  <a:gd name="T9" fmla="*/ 1 h 6"/>
                  <a:gd name="T10" fmla="*/ 54 w 430"/>
                  <a:gd name="T11" fmla="*/ 1 h 6"/>
                  <a:gd name="T12" fmla="*/ 54 w 430"/>
                  <a:gd name="T13" fmla="*/ 1 h 6"/>
                  <a:gd name="T14" fmla="*/ 54 w 430"/>
                  <a:gd name="T15" fmla="*/ 1 h 6"/>
                  <a:gd name="T16" fmla="*/ 54 w 430"/>
                  <a:gd name="T17" fmla="*/ 1 h 6"/>
                  <a:gd name="T18" fmla="*/ 0 w 430"/>
                  <a:gd name="T19" fmla="*/ 0 h 6"/>
                  <a:gd name="T20" fmla="*/ 54 w 430"/>
                  <a:gd name="T21" fmla="*/ 1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0" h="6">
                    <a:moveTo>
                      <a:pt x="427" y="6"/>
                    </a:moveTo>
                    <a:lnTo>
                      <a:pt x="427" y="6"/>
                    </a:lnTo>
                    <a:lnTo>
                      <a:pt x="428" y="6"/>
                    </a:lnTo>
                    <a:lnTo>
                      <a:pt x="428" y="4"/>
                    </a:lnTo>
                    <a:lnTo>
                      <a:pt x="430" y="4"/>
                    </a:lnTo>
                    <a:lnTo>
                      <a:pt x="430" y="2"/>
                    </a:lnTo>
                    <a:lnTo>
                      <a:pt x="0" y="0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85" name="Freeform 3122"/>
              <p:cNvSpPr>
                <a:spLocks/>
              </p:cNvSpPr>
              <p:nvPr/>
            </p:nvSpPr>
            <p:spPr bwMode="auto">
              <a:xfrm>
                <a:off x="2738" y="1584"/>
                <a:ext cx="218" cy="26"/>
              </a:xfrm>
              <a:custGeom>
                <a:avLst/>
                <a:gdLst>
                  <a:gd name="T0" fmla="*/ 55 w 436"/>
                  <a:gd name="T1" fmla="*/ 7 h 52"/>
                  <a:gd name="T2" fmla="*/ 54 w 436"/>
                  <a:gd name="T3" fmla="*/ 6 h 52"/>
                  <a:gd name="T4" fmla="*/ 54 w 436"/>
                  <a:gd name="T5" fmla="*/ 5 h 52"/>
                  <a:gd name="T6" fmla="*/ 52 w 436"/>
                  <a:gd name="T7" fmla="*/ 5 h 52"/>
                  <a:gd name="T8" fmla="*/ 50 w 436"/>
                  <a:gd name="T9" fmla="*/ 4 h 52"/>
                  <a:gd name="T10" fmla="*/ 48 w 436"/>
                  <a:gd name="T11" fmla="*/ 4 h 52"/>
                  <a:gd name="T12" fmla="*/ 45 w 436"/>
                  <a:gd name="T13" fmla="*/ 3 h 52"/>
                  <a:gd name="T14" fmla="*/ 42 w 436"/>
                  <a:gd name="T15" fmla="*/ 3 h 52"/>
                  <a:gd name="T16" fmla="*/ 39 w 436"/>
                  <a:gd name="T17" fmla="*/ 2 h 52"/>
                  <a:gd name="T18" fmla="*/ 35 w 436"/>
                  <a:gd name="T19" fmla="*/ 2 h 52"/>
                  <a:gd name="T20" fmla="*/ 31 w 436"/>
                  <a:gd name="T21" fmla="*/ 1 h 52"/>
                  <a:gd name="T22" fmla="*/ 26 w 436"/>
                  <a:gd name="T23" fmla="*/ 1 h 52"/>
                  <a:gd name="T24" fmla="*/ 22 w 436"/>
                  <a:gd name="T25" fmla="*/ 1 h 52"/>
                  <a:gd name="T26" fmla="*/ 17 w 436"/>
                  <a:gd name="T27" fmla="*/ 1 h 52"/>
                  <a:gd name="T28" fmla="*/ 11 w 436"/>
                  <a:gd name="T29" fmla="*/ 1 h 52"/>
                  <a:gd name="T30" fmla="*/ 6 w 436"/>
                  <a:gd name="T31" fmla="*/ 0 h 52"/>
                  <a:gd name="T32" fmla="*/ 0 w 436"/>
                  <a:gd name="T33" fmla="*/ 0 h 52"/>
                  <a:gd name="T34" fmla="*/ 3 w 436"/>
                  <a:gd name="T35" fmla="*/ 1 h 52"/>
                  <a:gd name="T36" fmla="*/ 9 w 436"/>
                  <a:gd name="T37" fmla="*/ 1 h 52"/>
                  <a:gd name="T38" fmla="*/ 14 w 436"/>
                  <a:gd name="T39" fmla="*/ 1 h 52"/>
                  <a:gd name="T40" fmla="*/ 19 w 436"/>
                  <a:gd name="T41" fmla="*/ 1 h 52"/>
                  <a:gd name="T42" fmla="*/ 24 w 436"/>
                  <a:gd name="T43" fmla="*/ 2 h 52"/>
                  <a:gd name="T44" fmla="*/ 28 w 436"/>
                  <a:gd name="T45" fmla="*/ 2 h 52"/>
                  <a:gd name="T46" fmla="*/ 33 w 436"/>
                  <a:gd name="T47" fmla="*/ 2 h 52"/>
                  <a:gd name="T48" fmla="*/ 36 w 436"/>
                  <a:gd name="T49" fmla="*/ 3 h 52"/>
                  <a:gd name="T50" fmla="*/ 40 w 436"/>
                  <a:gd name="T51" fmla="*/ 3 h 52"/>
                  <a:gd name="T52" fmla="*/ 43 w 436"/>
                  <a:gd name="T53" fmla="*/ 3 h 52"/>
                  <a:gd name="T54" fmla="*/ 46 w 436"/>
                  <a:gd name="T55" fmla="*/ 4 h 52"/>
                  <a:gd name="T56" fmla="*/ 49 w 436"/>
                  <a:gd name="T57" fmla="*/ 5 h 52"/>
                  <a:gd name="T58" fmla="*/ 51 w 436"/>
                  <a:gd name="T59" fmla="*/ 5 h 52"/>
                  <a:gd name="T60" fmla="*/ 52 w 436"/>
                  <a:gd name="T61" fmla="*/ 5 h 52"/>
                  <a:gd name="T62" fmla="*/ 53 w 436"/>
                  <a:gd name="T63" fmla="*/ 6 h 52"/>
                  <a:gd name="T64" fmla="*/ 54 w 436"/>
                  <a:gd name="T65" fmla="*/ 7 h 52"/>
                  <a:gd name="T66" fmla="*/ 55 w 436"/>
                  <a:gd name="T67" fmla="*/ 7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6" h="52">
                    <a:moveTo>
                      <a:pt x="436" y="52"/>
                    </a:moveTo>
                    <a:lnTo>
                      <a:pt x="436" y="52"/>
                    </a:lnTo>
                    <a:lnTo>
                      <a:pt x="434" y="48"/>
                    </a:lnTo>
                    <a:lnTo>
                      <a:pt x="432" y="46"/>
                    </a:lnTo>
                    <a:lnTo>
                      <a:pt x="430" y="42"/>
                    </a:lnTo>
                    <a:lnTo>
                      <a:pt x="427" y="40"/>
                    </a:lnTo>
                    <a:lnTo>
                      <a:pt x="421" y="36"/>
                    </a:lnTo>
                    <a:lnTo>
                      <a:pt x="415" y="35"/>
                    </a:lnTo>
                    <a:lnTo>
                      <a:pt x="407" y="33"/>
                    </a:lnTo>
                    <a:lnTo>
                      <a:pt x="400" y="31"/>
                    </a:lnTo>
                    <a:lnTo>
                      <a:pt x="390" y="29"/>
                    </a:lnTo>
                    <a:lnTo>
                      <a:pt x="380" y="27"/>
                    </a:lnTo>
                    <a:lnTo>
                      <a:pt x="371" y="23"/>
                    </a:lnTo>
                    <a:lnTo>
                      <a:pt x="359" y="21"/>
                    </a:lnTo>
                    <a:lnTo>
                      <a:pt x="346" y="19"/>
                    </a:lnTo>
                    <a:lnTo>
                      <a:pt x="334" y="17"/>
                    </a:lnTo>
                    <a:lnTo>
                      <a:pt x="319" y="15"/>
                    </a:lnTo>
                    <a:lnTo>
                      <a:pt x="306" y="15"/>
                    </a:lnTo>
                    <a:lnTo>
                      <a:pt x="290" y="13"/>
                    </a:lnTo>
                    <a:lnTo>
                      <a:pt x="275" y="11"/>
                    </a:lnTo>
                    <a:lnTo>
                      <a:pt x="259" y="10"/>
                    </a:lnTo>
                    <a:lnTo>
                      <a:pt x="242" y="8"/>
                    </a:lnTo>
                    <a:lnTo>
                      <a:pt x="225" y="8"/>
                    </a:lnTo>
                    <a:lnTo>
                      <a:pt x="206" y="6"/>
                    </a:lnTo>
                    <a:lnTo>
                      <a:pt x="187" y="6"/>
                    </a:lnTo>
                    <a:lnTo>
                      <a:pt x="169" y="4"/>
                    </a:lnTo>
                    <a:lnTo>
                      <a:pt x="148" y="4"/>
                    </a:lnTo>
                    <a:lnTo>
                      <a:pt x="129" y="2"/>
                    </a:lnTo>
                    <a:lnTo>
                      <a:pt x="108" y="2"/>
                    </a:lnTo>
                    <a:lnTo>
                      <a:pt x="87" y="2"/>
                    </a:lnTo>
                    <a:lnTo>
                      <a:pt x="66" y="0"/>
                    </a:lnTo>
                    <a:lnTo>
                      <a:pt x="44" y="0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3" y="4"/>
                    </a:lnTo>
                    <a:lnTo>
                      <a:pt x="44" y="4"/>
                    </a:lnTo>
                    <a:lnTo>
                      <a:pt x="66" y="4"/>
                    </a:lnTo>
                    <a:lnTo>
                      <a:pt x="87" y="6"/>
                    </a:lnTo>
                    <a:lnTo>
                      <a:pt x="108" y="6"/>
                    </a:lnTo>
                    <a:lnTo>
                      <a:pt x="129" y="6"/>
                    </a:lnTo>
                    <a:lnTo>
                      <a:pt x="148" y="8"/>
                    </a:lnTo>
                    <a:lnTo>
                      <a:pt x="167" y="8"/>
                    </a:lnTo>
                    <a:lnTo>
                      <a:pt x="187" y="10"/>
                    </a:lnTo>
                    <a:lnTo>
                      <a:pt x="204" y="10"/>
                    </a:lnTo>
                    <a:lnTo>
                      <a:pt x="223" y="11"/>
                    </a:lnTo>
                    <a:lnTo>
                      <a:pt x="240" y="13"/>
                    </a:lnTo>
                    <a:lnTo>
                      <a:pt x="258" y="13"/>
                    </a:lnTo>
                    <a:lnTo>
                      <a:pt x="273" y="15"/>
                    </a:lnTo>
                    <a:lnTo>
                      <a:pt x="288" y="17"/>
                    </a:lnTo>
                    <a:lnTo>
                      <a:pt x="304" y="19"/>
                    </a:lnTo>
                    <a:lnTo>
                      <a:pt x="317" y="21"/>
                    </a:lnTo>
                    <a:lnTo>
                      <a:pt x="331" y="23"/>
                    </a:lnTo>
                    <a:lnTo>
                      <a:pt x="344" y="23"/>
                    </a:lnTo>
                    <a:lnTo>
                      <a:pt x="356" y="25"/>
                    </a:lnTo>
                    <a:lnTo>
                      <a:pt x="367" y="27"/>
                    </a:lnTo>
                    <a:lnTo>
                      <a:pt x="377" y="29"/>
                    </a:lnTo>
                    <a:lnTo>
                      <a:pt x="386" y="33"/>
                    </a:lnTo>
                    <a:lnTo>
                      <a:pt x="394" y="35"/>
                    </a:lnTo>
                    <a:lnTo>
                      <a:pt x="402" y="36"/>
                    </a:lnTo>
                    <a:lnTo>
                      <a:pt x="409" y="38"/>
                    </a:lnTo>
                    <a:lnTo>
                      <a:pt x="415" y="40"/>
                    </a:lnTo>
                    <a:lnTo>
                      <a:pt x="419" y="42"/>
                    </a:lnTo>
                    <a:lnTo>
                      <a:pt x="423" y="44"/>
                    </a:lnTo>
                    <a:lnTo>
                      <a:pt x="425" y="46"/>
                    </a:lnTo>
                    <a:lnTo>
                      <a:pt x="427" y="50"/>
                    </a:lnTo>
                    <a:lnTo>
                      <a:pt x="427" y="52"/>
                    </a:lnTo>
                    <a:lnTo>
                      <a:pt x="436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86" name="Freeform 3123"/>
              <p:cNvSpPr>
                <a:spLocks/>
              </p:cNvSpPr>
              <p:nvPr/>
            </p:nvSpPr>
            <p:spPr bwMode="auto">
              <a:xfrm>
                <a:off x="2738" y="1610"/>
                <a:ext cx="218" cy="26"/>
              </a:xfrm>
              <a:custGeom>
                <a:avLst/>
                <a:gdLst>
                  <a:gd name="T0" fmla="*/ 0 w 436"/>
                  <a:gd name="T1" fmla="*/ 7 h 52"/>
                  <a:gd name="T2" fmla="*/ 6 w 436"/>
                  <a:gd name="T3" fmla="*/ 7 h 52"/>
                  <a:gd name="T4" fmla="*/ 11 w 436"/>
                  <a:gd name="T5" fmla="*/ 7 h 52"/>
                  <a:gd name="T6" fmla="*/ 17 w 436"/>
                  <a:gd name="T7" fmla="*/ 7 h 52"/>
                  <a:gd name="T8" fmla="*/ 22 w 436"/>
                  <a:gd name="T9" fmla="*/ 6 h 52"/>
                  <a:gd name="T10" fmla="*/ 26 w 436"/>
                  <a:gd name="T11" fmla="*/ 6 h 52"/>
                  <a:gd name="T12" fmla="*/ 31 w 436"/>
                  <a:gd name="T13" fmla="*/ 6 h 52"/>
                  <a:gd name="T14" fmla="*/ 35 w 436"/>
                  <a:gd name="T15" fmla="*/ 5 h 52"/>
                  <a:gd name="T16" fmla="*/ 39 w 436"/>
                  <a:gd name="T17" fmla="*/ 5 h 52"/>
                  <a:gd name="T18" fmla="*/ 42 w 436"/>
                  <a:gd name="T19" fmla="*/ 4 h 52"/>
                  <a:gd name="T20" fmla="*/ 45 w 436"/>
                  <a:gd name="T21" fmla="*/ 4 h 52"/>
                  <a:gd name="T22" fmla="*/ 48 w 436"/>
                  <a:gd name="T23" fmla="*/ 4 h 52"/>
                  <a:gd name="T24" fmla="*/ 50 w 436"/>
                  <a:gd name="T25" fmla="*/ 3 h 52"/>
                  <a:gd name="T26" fmla="*/ 52 w 436"/>
                  <a:gd name="T27" fmla="*/ 2 h 52"/>
                  <a:gd name="T28" fmla="*/ 54 w 436"/>
                  <a:gd name="T29" fmla="*/ 2 h 52"/>
                  <a:gd name="T30" fmla="*/ 54 w 436"/>
                  <a:gd name="T31" fmla="*/ 1 h 52"/>
                  <a:gd name="T32" fmla="*/ 55 w 436"/>
                  <a:gd name="T33" fmla="*/ 0 h 52"/>
                  <a:gd name="T34" fmla="*/ 54 w 436"/>
                  <a:gd name="T35" fmla="*/ 1 h 52"/>
                  <a:gd name="T36" fmla="*/ 53 w 436"/>
                  <a:gd name="T37" fmla="*/ 1 h 52"/>
                  <a:gd name="T38" fmla="*/ 52 w 436"/>
                  <a:gd name="T39" fmla="*/ 2 h 52"/>
                  <a:gd name="T40" fmla="*/ 51 w 436"/>
                  <a:gd name="T41" fmla="*/ 2 h 52"/>
                  <a:gd name="T42" fmla="*/ 49 w 436"/>
                  <a:gd name="T43" fmla="*/ 3 h 52"/>
                  <a:gd name="T44" fmla="*/ 46 w 436"/>
                  <a:gd name="T45" fmla="*/ 3 h 52"/>
                  <a:gd name="T46" fmla="*/ 43 w 436"/>
                  <a:gd name="T47" fmla="*/ 4 h 52"/>
                  <a:gd name="T48" fmla="*/ 40 w 436"/>
                  <a:gd name="T49" fmla="*/ 4 h 52"/>
                  <a:gd name="T50" fmla="*/ 36 w 436"/>
                  <a:gd name="T51" fmla="*/ 5 h 52"/>
                  <a:gd name="T52" fmla="*/ 33 w 436"/>
                  <a:gd name="T53" fmla="*/ 5 h 52"/>
                  <a:gd name="T54" fmla="*/ 28 w 436"/>
                  <a:gd name="T55" fmla="*/ 5 h 52"/>
                  <a:gd name="T56" fmla="*/ 24 w 436"/>
                  <a:gd name="T57" fmla="*/ 6 h 52"/>
                  <a:gd name="T58" fmla="*/ 19 w 436"/>
                  <a:gd name="T59" fmla="*/ 6 h 52"/>
                  <a:gd name="T60" fmla="*/ 14 w 436"/>
                  <a:gd name="T61" fmla="*/ 6 h 52"/>
                  <a:gd name="T62" fmla="*/ 9 w 436"/>
                  <a:gd name="T63" fmla="*/ 6 h 52"/>
                  <a:gd name="T64" fmla="*/ 3 w 436"/>
                  <a:gd name="T65" fmla="*/ 6 h 52"/>
                  <a:gd name="T66" fmla="*/ 0 w 436"/>
                  <a:gd name="T67" fmla="*/ 7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6" h="52">
                    <a:moveTo>
                      <a:pt x="0" y="52"/>
                    </a:moveTo>
                    <a:lnTo>
                      <a:pt x="0" y="52"/>
                    </a:lnTo>
                    <a:lnTo>
                      <a:pt x="23" y="52"/>
                    </a:lnTo>
                    <a:lnTo>
                      <a:pt x="44" y="52"/>
                    </a:lnTo>
                    <a:lnTo>
                      <a:pt x="66" y="50"/>
                    </a:lnTo>
                    <a:lnTo>
                      <a:pt x="87" y="50"/>
                    </a:lnTo>
                    <a:lnTo>
                      <a:pt x="108" y="50"/>
                    </a:lnTo>
                    <a:lnTo>
                      <a:pt x="129" y="50"/>
                    </a:lnTo>
                    <a:lnTo>
                      <a:pt x="148" y="48"/>
                    </a:lnTo>
                    <a:lnTo>
                      <a:pt x="169" y="48"/>
                    </a:lnTo>
                    <a:lnTo>
                      <a:pt x="187" y="46"/>
                    </a:lnTo>
                    <a:lnTo>
                      <a:pt x="206" y="46"/>
                    </a:lnTo>
                    <a:lnTo>
                      <a:pt x="225" y="44"/>
                    </a:lnTo>
                    <a:lnTo>
                      <a:pt x="242" y="42"/>
                    </a:lnTo>
                    <a:lnTo>
                      <a:pt x="259" y="42"/>
                    </a:lnTo>
                    <a:lnTo>
                      <a:pt x="275" y="40"/>
                    </a:lnTo>
                    <a:lnTo>
                      <a:pt x="290" y="38"/>
                    </a:lnTo>
                    <a:lnTo>
                      <a:pt x="306" y="36"/>
                    </a:lnTo>
                    <a:lnTo>
                      <a:pt x="319" y="34"/>
                    </a:lnTo>
                    <a:lnTo>
                      <a:pt x="334" y="32"/>
                    </a:lnTo>
                    <a:lnTo>
                      <a:pt x="346" y="31"/>
                    </a:lnTo>
                    <a:lnTo>
                      <a:pt x="359" y="29"/>
                    </a:lnTo>
                    <a:lnTo>
                      <a:pt x="371" y="27"/>
                    </a:lnTo>
                    <a:lnTo>
                      <a:pt x="380" y="25"/>
                    </a:lnTo>
                    <a:lnTo>
                      <a:pt x="390" y="23"/>
                    </a:lnTo>
                    <a:lnTo>
                      <a:pt x="400" y="21"/>
                    </a:lnTo>
                    <a:lnTo>
                      <a:pt x="407" y="19"/>
                    </a:lnTo>
                    <a:lnTo>
                      <a:pt x="415" y="15"/>
                    </a:lnTo>
                    <a:lnTo>
                      <a:pt x="421" y="13"/>
                    </a:lnTo>
                    <a:lnTo>
                      <a:pt x="427" y="11"/>
                    </a:lnTo>
                    <a:lnTo>
                      <a:pt x="430" y="7"/>
                    </a:lnTo>
                    <a:lnTo>
                      <a:pt x="432" y="6"/>
                    </a:lnTo>
                    <a:lnTo>
                      <a:pt x="434" y="2"/>
                    </a:lnTo>
                    <a:lnTo>
                      <a:pt x="436" y="0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lnTo>
                      <a:pt x="423" y="6"/>
                    </a:lnTo>
                    <a:lnTo>
                      <a:pt x="419" y="7"/>
                    </a:lnTo>
                    <a:lnTo>
                      <a:pt x="415" y="9"/>
                    </a:lnTo>
                    <a:lnTo>
                      <a:pt x="409" y="11"/>
                    </a:lnTo>
                    <a:lnTo>
                      <a:pt x="402" y="15"/>
                    </a:lnTo>
                    <a:lnTo>
                      <a:pt x="394" y="17"/>
                    </a:lnTo>
                    <a:lnTo>
                      <a:pt x="386" y="19"/>
                    </a:lnTo>
                    <a:lnTo>
                      <a:pt x="377" y="21"/>
                    </a:lnTo>
                    <a:lnTo>
                      <a:pt x="367" y="23"/>
                    </a:lnTo>
                    <a:lnTo>
                      <a:pt x="356" y="25"/>
                    </a:lnTo>
                    <a:lnTo>
                      <a:pt x="344" y="27"/>
                    </a:lnTo>
                    <a:lnTo>
                      <a:pt x="331" y="29"/>
                    </a:lnTo>
                    <a:lnTo>
                      <a:pt x="317" y="31"/>
                    </a:lnTo>
                    <a:lnTo>
                      <a:pt x="304" y="32"/>
                    </a:lnTo>
                    <a:lnTo>
                      <a:pt x="288" y="34"/>
                    </a:lnTo>
                    <a:lnTo>
                      <a:pt x="273" y="36"/>
                    </a:lnTo>
                    <a:lnTo>
                      <a:pt x="258" y="36"/>
                    </a:lnTo>
                    <a:lnTo>
                      <a:pt x="240" y="38"/>
                    </a:lnTo>
                    <a:lnTo>
                      <a:pt x="223" y="40"/>
                    </a:lnTo>
                    <a:lnTo>
                      <a:pt x="204" y="40"/>
                    </a:lnTo>
                    <a:lnTo>
                      <a:pt x="187" y="42"/>
                    </a:lnTo>
                    <a:lnTo>
                      <a:pt x="167" y="42"/>
                    </a:lnTo>
                    <a:lnTo>
                      <a:pt x="148" y="44"/>
                    </a:lnTo>
                    <a:lnTo>
                      <a:pt x="129" y="44"/>
                    </a:lnTo>
                    <a:lnTo>
                      <a:pt x="108" y="46"/>
                    </a:lnTo>
                    <a:lnTo>
                      <a:pt x="87" y="46"/>
                    </a:lnTo>
                    <a:lnTo>
                      <a:pt x="66" y="46"/>
                    </a:lnTo>
                    <a:lnTo>
                      <a:pt x="44" y="46"/>
                    </a:lnTo>
                    <a:lnTo>
                      <a:pt x="23" y="46"/>
                    </a:lnTo>
                    <a:lnTo>
                      <a:pt x="0" y="48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87" name="Freeform 3124"/>
              <p:cNvSpPr>
                <a:spLocks/>
              </p:cNvSpPr>
              <p:nvPr/>
            </p:nvSpPr>
            <p:spPr bwMode="auto">
              <a:xfrm>
                <a:off x="2520" y="1610"/>
                <a:ext cx="218" cy="26"/>
              </a:xfrm>
              <a:custGeom>
                <a:avLst/>
                <a:gdLst>
                  <a:gd name="T0" fmla="*/ 0 w 436"/>
                  <a:gd name="T1" fmla="*/ 0 h 52"/>
                  <a:gd name="T2" fmla="*/ 1 w 436"/>
                  <a:gd name="T3" fmla="*/ 1 h 52"/>
                  <a:gd name="T4" fmla="*/ 2 w 436"/>
                  <a:gd name="T5" fmla="*/ 2 h 52"/>
                  <a:gd name="T6" fmla="*/ 3 w 436"/>
                  <a:gd name="T7" fmla="*/ 2 h 52"/>
                  <a:gd name="T8" fmla="*/ 5 w 436"/>
                  <a:gd name="T9" fmla="*/ 3 h 52"/>
                  <a:gd name="T10" fmla="*/ 7 w 436"/>
                  <a:gd name="T11" fmla="*/ 4 h 52"/>
                  <a:gd name="T12" fmla="*/ 10 w 436"/>
                  <a:gd name="T13" fmla="*/ 4 h 52"/>
                  <a:gd name="T14" fmla="*/ 13 w 436"/>
                  <a:gd name="T15" fmla="*/ 4 h 52"/>
                  <a:gd name="T16" fmla="*/ 17 w 436"/>
                  <a:gd name="T17" fmla="*/ 5 h 52"/>
                  <a:gd name="T18" fmla="*/ 21 w 436"/>
                  <a:gd name="T19" fmla="*/ 5 h 52"/>
                  <a:gd name="T20" fmla="*/ 25 w 436"/>
                  <a:gd name="T21" fmla="*/ 6 h 52"/>
                  <a:gd name="T22" fmla="*/ 29 w 436"/>
                  <a:gd name="T23" fmla="*/ 6 h 52"/>
                  <a:gd name="T24" fmla="*/ 34 w 436"/>
                  <a:gd name="T25" fmla="*/ 6 h 52"/>
                  <a:gd name="T26" fmla="*/ 39 w 436"/>
                  <a:gd name="T27" fmla="*/ 7 h 52"/>
                  <a:gd name="T28" fmla="*/ 44 w 436"/>
                  <a:gd name="T29" fmla="*/ 7 h 52"/>
                  <a:gd name="T30" fmla="*/ 49 w 436"/>
                  <a:gd name="T31" fmla="*/ 7 h 52"/>
                  <a:gd name="T32" fmla="*/ 55 w 436"/>
                  <a:gd name="T33" fmla="*/ 7 h 52"/>
                  <a:gd name="T34" fmla="*/ 52 w 436"/>
                  <a:gd name="T35" fmla="*/ 6 h 52"/>
                  <a:gd name="T36" fmla="*/ 47 w 436"/>
                  <a:gd name="T37" fmla="*/ 6 h 52"/>
                  <a:gd name="T38" fmla="*/ 42 w 436"/>
                  <a:gd name="T39" fmla="*/ 6 h 52"/>
                  <a:gd name="T40" fmla="*/ 36 w 436"/>
                  <a:gd name="T41" fmla="*/ 6 h 52"/>
                  <a:gd name="T42" fmla="*/ 32 w 436"/>
                  <a:gd name="T43" fmla="*/ 6 h 52"/>
                  <a:gd name="T44" fmla="*/ 27 w 436"/>
                  <a:gd name="T45" fmla="*/ 5 h 52"/>
                  <a:gd name="T46" fmla="*/ 23 w 436"/>
                  <a:gd name="T47" fmla="*/ 5 h 52"/>
                  <a:gd name="T48" fmla="*/ 19 w 436"/>
                  <a:gd name="T49" fmla="*/ 5 h 52"/>
                  <a:gd name="T50" fmla="*/ 15 w 436"/>
                  <a:gd name="T51" fmla="*/ 4 h 52"/>
                  <a:gd name="T52" fmla="*/ 12 w 436"/>
                  <a:gd name="T53" fmla="*/ 4 h 52"/>
                  <a:gd name="T54" fmla="*/ 9 w 436"/>
                  <a:gd name="T55" fmla="*/ 3 h 52"/>
                  <a:gd name="T56" fmla="*/ 7 w 436"/>
                  <a:gd name="T57" fmla="*/ 3 h 52"/>
                  <a:gd name="T58" fmla="*/ 5 w 436"/>
                  <a:gd name="T59" fmla="*/ 2 h 52"/>
                  <a:gd name="T60" fmla="*/ 3 w 436"/>
                  <a:gd name="T61" fmla="*/ 2 h 52"/>
                  <a:gd name="T62" fmla="*/ 2 w 436"/>
                  <a:gd name="T63" fmla="*/ 1 h 52"/>
                  <a:gd name="T64" fmla="*/ 2 w 436"/>
                  <a:gd name="T65" fmla="*/ 1 h 52"/>
                  <a:gd name="T66" fmla="*/ 0 w 436"/>
                  <a:gd name="T67" fmla="*/ 0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6" h="5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6"/>
                    </a:lnTo>
                    <a:lnTo>
                      <a:pt x="6" y="7"/>
                    </a:lnTo>
                    <a:lnTo>
                      <a:pt x="10" y="11"/>
                    </a:lnTo>
                    <a:lnTo>
                      <a:pt x="16" y="13"/>
                    </a:lnTo>
                    <a:lnTo>
                      <a:pt x="21" y="15"/>
                    </a:lnTo>
                    <a:lnTo>
                      <a:pt x="29" y="19"/>
                    </a:lnTo>
                    <a:lnTo>
                      <a:pt x="37" y="21"/>
                    </a:lnTo>
                    <a:lnTo>
                      <a:pt x="46" y="23"/>
                    </a:lnTo>
                    <a:lnTo>
                      <a:pt x="56" y="25"/>
                    </a:lnTo>
                    <a:lnTo>
                      <a:pt x="68" y="27"/>
                    </a:lnTo>
                    <a:lnTo>
                      <a:pt x="77" y="29"/>
                    </a:lnTo>
                    <a:lnTo>
                      <a:pt x="91" y="31"/>
                    </a:lnTo>
                    <a:lnTo>
                      <a:pt x="102" y="32"/>
                    </a:lnTo>
                    <a:lnTo>
                      <a:pt x="117" y="34"/>
                    </a:lnTo>
                    <a:lnTo>
                      <a:pt x="131" y="36"/>
                    </a:lnTo>
                    <a:lnTo>
                      <a:pt x="146" y="38"/>
                    </a:lnTo>
                    <a:lnTo>
                      <a:pt x="162" y="40"/>
                    </a:lnTo>
                    <a:lnTo>
                      <a:pt x="177" y="42"/>
                    </a:lnTo>
                    <a:lnTo>
                      <a:pt x="194" y="42"/>
                    </a:lnTo>
                    <a:lnTo>
                      <a:pt x="213" y="44"/>
                    </a:lnTo>
                    <a:lnTo>
                      <a:pt x="231" y="46"/>
                    </a:lnTo>
                    <a:lnTo>
                      <a:pt x="250" y="46"/>
                    </a:lnTo>
                    <a:lnTo>
                      <a:pt x="269" y="48"/>
                    </a:lnTo>
                    <a:lnTo>
                      <a:pt x="288" y="48"/>
                    </a:lnTo>
                    <a:lnTo>
                      <a:pt x="308" y="50"/>
                    </a:lnTo>
                    <a:lnTo>
                      <a:pt x="329" y="50"/>
                    </a:lnTo>
                    <a:lnTo>
                      <a:pt x="350" y="50"/>
                    </a:lnTo>
                    <a:lnTo>
                      <a:pt x="371" y="50"/>
                    </a:lnTo>
                    <a:lnTo>
                      <a:pt x="392" y="52"/>
                    </a:lnTo>
                    <a:lnTo>
                      <a:pt x="415" y="52"/>
                    </a:lnTo>
                    <a:lnTo>
                      <a:pt x="436" y="52"/>
                    </a:lnTo>
                    <a:lnTo>
                      <a:pt x="436" y="48"/>
                    </a:lnTo>
                    <a:lnTo>
                      <a:pt x="415" y="46"/>
                    </a:lnTo>
                    <a:lnTo>
                      <a:pt x="392" y="46"/>
                    </a:lnTo>
                    <a:lnTo>
                      <a:pt x="371" y="46"/>
                    </a:lnTo>
                    <a:lnTo>
                      <a:pt x="350" y="46"/>
                    </a:lnTo>
                    <a:lnTo>
                      <a:pt x="329" y="46"/>
                    </a:lnTo>
                    <a:lnTo>
                      <a:pt x="310" y="44"/>
                    </a:lnTo>
                    <a:lnTo>
                      <a:pt x="288" y="44"/>
                    </a:lnTo>
                    <a:lnTo>
                      <a:pt x="269" y="42"/>
                    </a:lnTo>
                    <a:lnTo>
                      <a:pt x="250" y="42"/>
                    </a:lnTo>
                    <a:lnTo>
                      <a:pt x="233" y="40"/>
                    </a:lnTo>
                    <a:lnTo>
                      <a:pt x="213" y="40"/>
                    </a:lnTo>
                    <a:lnTo>
                      <a:pt x="196" y="38"/>
                    </a:lnTo>
                    <a:lnTo>
                      <a:pt x="179" y="36"/>
                    </a:lnTo>
                    <a:lnTo>
                      <a:pt x="164" y="36"/>
                    </a:lnTo>
                    <a:lnTo>
                      <a:pt x="148" y="34"/>
                    </a:lnTo>
                    <a:lnTo>
                      <a:pt x="133" y="32"/>
                    </a:lnTo>
                    <a:lnTo>
                      <a:pt x="119" y="31"/>
                    </a:lnTo>
                    <a:lnTo>
                      <a:pt x="106" y="29"/>
                    </a:lnTo>
                    <a:lnTo>
                      <a:pt x="93" y="27"/>
                    </a:lnTo>
                    <a:lnTo>
                      <a:pt x="81" y="25"/>
                    </a:lnTo>
                    <a:lnTo>
                      <a:pt x="69" y="23"/>
                    </a:lnTo>
                    <a:lnTo>
                      <a:pt x="60" y="21"/>
                    </a:lnTo>
                    <a:lnTo>
                      <a:pt x="50" y="19"/>
                    </a:lnTo>
                    <a:lnTo>
                      <a:pt x="43" y="17"/>
                    </a:lnTo>
                    <a:lnTo>
                      <a:pt x="35" y="15"/>
                    </a:lnTo>
                    <a:lnTo>
                      <a:pt x="27" y="11"/>
                    </a:lnTo>
                    <a:lnTo>
                      <a:pt x="23" y="9"/>
                    </a:lnTo>
                    <a:lnTo>
                      <a:pt x="18" y="7"/>
                    </a:lnTo>
                    <a:lnTo>
                      <a:pt x="14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88" name="Freeform 3125"/>
              <p:cNvSpPr>
                <a:spLocks/>
              </p:cNvSpPr>
              <p:nvPr/>
            </p:nvSpPr>
            <p:spPr bwMode="auto">
              <a:xfrm>
                <a:off x="2520" y="1584"/>
                <a:ext cx="218" cy="26"/>
              </a:xfrm>
              <a:custGeom>
                <a:avLst/>
                <a:gdLst>
                  <a:gd name="T0" fmla="*/ 55 w 436"/>
                  <a:gd name="T1" fmla="*/ 0 h 52"/>
                  <a:gd name="T2" fmla="*/ 49 w 436"/>
                  <a:gd name="T3" fmla="*/ 0 h 52"/>
                  <a:gd name="T4" fmla="*/ 44 w 436"/>
                  <a:gd name="T5" fmla="*/ 1 h 52"/>
                  <a:gd name="T6" fmla="*/ 39 w 436"/>
                  <a:gd name="T7" fmla="*/ 1 h 52"/>
                  <a:gd name="T8" fmla="*/ 34 w 436"/>
                  <a:gd name="T9" fmla="*/ 1 h 52"/>
                  <a:gd name="T10" fmla="*/ 29 w 436"/>
                  <a:gd name="T11" fmla="*/ 1 h 52"/>
                  <a:gd name="T12" fmla="*/ 25 w 436"/>
                  <a:gd name="T13" fmla="*/ 1 h 52"/>
                  <a:gd name="T14" fmla="*/ 21 w 436"/>
                  <a:gd name="T15" fmla="*/ 2 h 52"/>
                  <a:gd name="T16" fmla="*/ 17 w 436"/>
                  <a:gd name="T17" fmla="*/ 2 h 52"/>
                  <a:gd name="T18" fmla="*/ 13 w 436"/>
                  <a:gd name="T19" fmla="*/ 3 h 52"/>
                  <a:gd name="T20" fmla="*/ 10 w 436"/>
                  <a:gd name="T21" fmla="*/ 3 h 52"/>
                  <a:gd name="T22" fmla="*/ 7 w 436"/>
                  <a:gd name="T23" fmla="*/ 4 h 52"/>
                  <a:gd name="T24" fmla="*/ 5 w 436"/>
                  <a:gd name="T25" fmla="*/ 4 h 52"/>
                  <a:gd name="T26" fmla="*/ 3 w 436"/>
                  <a:gd name="T27" fmla="*/ 5 h 52"/>
                  <a:gd name="T28" fmla="*/ 2 w 436"/>
                  <a:gd name="T29" fmla="*/ 5 h 52"/>
                  <a:gd name="T30" fmla="*/ 1 w 436"/>
                  <a:gd name="T31" fmla="*/ 6 h 52"/>
                  <a:gd name="T32" fmla="*/ 0 w 436"/>
                  <a:gd name="T33" fmla="*/ 7 h 52"/>
                  <a:gd name="T34" fmla="*/ 2 w 436"/>
                  <a:gd name="T35" fmla="*/ 7 h 52"/>
                  <a:gd name="T36" fmla="*/ 2 w 436"/>
                  <a:gd name="T37" fmla="*/ 6 h 52"/>
                  <a:gd name="T38" fmla="*/ 3 w 436"/>
                  <a:gd name="T39" fmla="*/ 5 h 52"/>
                  <a:gd name="T40" fmla="*/ 5 w 436"/>
                  <a:gd name="T41" fmla="*/ 5 h 52"/>
                  <a:gd name="T42" fmla="*/ 7 w 436"/>
                  <a:gd name="T43" fmla="*/ 5 h 52"/>
                  <a:gd name="T44" fmla="*/ 9 w 436"/>
                  <a:gd name="T45" fmla="*/ 4 h 52"/>
                  <a:gd name="T46" fmla="*/ 12 w 436"/>
                  <a:gd name="T47" fmla="*/ 3 h 52"/>
                  <a:gd name="T48" fmla="*/ 15 w 436"/>
                  <a:gd name="T49" fmla="*/ 3 h 52"/>
                  <a:gd name="T50" fmla="*/ 19 w 436"/>
                  <a:gd name="T51" fmla="*/ 3 h 52"/>
                  <a:gd name="T52" fmla="*/ 23 w 436"/>
                  <a:gd name="T53" fmla="*/ 2 h 52"/>
                  <a:gd name="T54" fmla="*/ 27 w 436"/>
                  <a:gd name="T55" fmla="*/ 2 h 52"/>
                  <a:gd name="T56" fmla="*/ 32 w 436"/>
                  <a:gd name="T57" fmla="*/ 2 h 52"/>
                  <a:gd name="T58" fmla="*/ 36 w 436"/>
                  <a:gd name="T59" fmla="*/ 1 h 52"/>
                  <a:gd name="T60" fmla="*/ 42 w 436"/>
                  <a:gd name="T61" fmla="*/ 1 h 52"/>
                  <a:gd name="T62" fmla="*/ 47 w 436"/>
                  <a:gd name="T63" fmla="*/ 1 h 52"/>
                  <a:gd name="T64" fmla="*/ 52 w 436"/>
                  <a:gd name="T65" fmla="*/ 1 h 52"/>
                  <a:gd name="T66" fmla="*/ 55 w 436"/>
                  <a:gd name="T67" fmla="*/ 0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6" h="52">
                    <a:moveTo>
                      <a:pt x="436" y="0"/>
                    </a:moveTo>
                    <a:lnTo>
                      <a:pt x="436" y="0"/>
                    </a:lnTo>
                    <a:lnTo>
                      <a:pt x="415" y="0"/>
                    </a:lnTo>
                    <a:lnTo>
                      <a:pt x="392" y="0"/>
                    </a:lnTo>
                    <a:lnTo>
                      <a:pt x="371" y="0"/>
                    </a:lnTo>
                    <a:lnTo>
                      <a:pt x="350" y="2"/>
                    </a:lnTo>
                    <a:lnTo>
                      <a:pt x="329" y="2"/>
                    </a:lnTo>
                    <a:lnTo>
                      <a:pt x="308" y="2"/>
                    </a:lnTo>
                    <a:lnTo>
                      <a:pt x="288" y="4"/>
                    </a:lnTo>
                    <a:lnTo>
                      <a:pt x="269" y="4"/>
                    </a:lnTo>
                    <a:lnTo>
                      <a:pt x="250" y="6"/>
                    </a:lnTo>
                    <a:lnTo>
                      <a:pt x="231" y="6"/>
                    </a:lnTo>
                    <a:lnTo>
                      <a:pt x="213" y="8"/>
                    </a:lnTo>
                    <a:lnTo>
                      <a:pt x="194" y="8"/>
                    </a:lnTo>
                    <a:lnTo>
                      <a:pt x="177" y="10"/>
                    </a:lnTo>
                    <a:lnTo>
                      <a:pt x="162" y="11"/>
                    </a:lnTo>
                    <a:lnTo>
                      <a:pt x="146" y="13"/>
                    </a:lnTo>
                    <a:lnTo>
                      <a:pt x="131" y="15"/>
                    </a:lnTo>
                    <a:lnTo>
                      <a:pt x="117" y="15"/>
                    </a:lnTo>
                    <a:lnTo>
                      <a:pt x="102" y="17"/>
                    </a:lnTo>
                    <a:lnTo>
                      <a:pt x="91" y="19"/>
                    </a:lnTo>
                    <a:lnTo>
                      <a:pt x="77" y="21"/>
                    </a:lnTo>
                    <a:lnTo>
                      <a:pt x="68" y="23"/>
                    </a:lnTo>
                    <a:lnTo>
                      <a:pt x="56" y="27"/>
                    </a:lnTo>
                    <a:lnTo>
                      <a:pt x="46" y="29"/>
                    </a:lnTo>
                    <a:lnTo>
                      <a:pt x="37" y="31"/>
                    </a:lnTo>
                    <a:lnTo>
                      <a:pt x="29" y="33"/>
                    </a:lnTo>
                    <a:lnTo>
                      <a:pt x="21" y="35"/>
                    </a:lnTo>
                    <a:lnTo>
                      <a:pt x="16" y="36"/>
                    </a:lnTo>
                    <a:lnTo>
                      <a:pt x="10" y="40"/>
                    </a:lnTo>
                    <a:lnTo>
                      <a:pt x="6" y="42"/>
                    </a:lnTo>
                    <a:lnTo>
                      <a:pt x="4" y="46"/>
                    </a:lnTo>
                    <a:lnTo>
                      <a:pt x="2" y="48"/>
                    </a:lnTo>
                    <a:lnTo>
                      <a:pt x="0" y="52"/>
                    </a:lnTo>
                    <a:lnTo>
                      <a:pt x="10" y="52"/>
                    </a:lnTo>
                    <a:lnTo>
                      <a:pt x="10" y="50"/>
                    </a:lnTo>
                    <a:lnTo>
                      <a:pt x="12" y="46"/>
                    </a:lnTo>
                    <a:lnTo>
                      <a:pt x="14" y="44"/>
                    </a:lnTo>
                    <a:lnTo>
                      <a:pt x="18" y="42"/>
                    </a:lnTo>
                    <a:lnTo>
                      <a:pt x="23" y="40"/>
                    </a:lnTo>
                    <a:lnTo>
                      <a:pt x="27" y="38"/>
                    </a:lnTo>
                    <a:lnTo>
                      <a:pt x="35" y="36"/>
                    </a:lnTo>
                    <a:lnTo>
                      <a:pt x="43" y="35"/>
                    </a:lnTo>
                    <a:lnTo>
                      <a:pt x="50" y="33"/>
                    </a:lnTo>
                    <a:lnTo>
                      <a:pt x="60" y="29"/>
                    </a:lnTo>
                    <a:lnTo>
                      <a:pt x="69" y="27"/>
                    </a:lnTo>
                    <a:lnTo>
                      <a:pt x="81" y="25"/>
                    </a:lnTo>
                    <a:lnTo>
                      <a:pt x="93" y="23"/>
                    </a:lnTo>
                    <a:lnTo>
                      <a:pt x="106" y="23"/>
                    </a:lnTo>
                    <a:lnTo>
                      <a:pt x="119" y="21"/>
                    </a:lnTo>
                    <a:lnTo>
                      <a:pt x="133" y="19"/>
                    </a:lnTo>
                    <a:lnTo>
                      <a:pt x="148" y="17"/>
                    </a:lnTo>
                    <a:lnTo>
                      <a:pt x="164" y="15"/>
                    </a:lnTo>
                    <a:lnTo>
                      <a:pt x="179" y="13"/>
                    </a:lnTo>
                    <a:lnTo>
                      <a:pt x="196" y="13"/>
                    </a:lnTo>
                    <a:lnTo>
                      <a:pt x="213" y="11"/>
                    </a:lnTo>
                    <a:lnTo>
                      <a:pt x="233" y="10"/>
                    </a:lnTo>
                    <a:lnTo>
                      <a:pt x="250" y="10"/>
                    </a:lnTo>
                    <a:lnTo>
                      <a:pt x="269" y="8"/>
                    </a:lnTo>
                    <a:lnTo>
                      <a:pt x="288" y="8"/>
                    </a:lnTo>
                    <a:lnTo>
                      <a:pt x="310" y="6"/>
                    </a:lnTo>
                    <a:lnTo>
                      <a:pt x="329" y="6"/>
                    </a:lnTo>
                    <a:lnTo>
                      <a:pt x="350" y="6"/>
                    </a:lnTo>
                    <a:lnTo>
                      <a:pt x="371" y="4"/>
                    </a:lnTo>
                    <a:lnTo>
                      <a:pt x="392" y="4"/>
                    </a:lnTo>
                    <a:lnTo>
                      <a:pt x="415" y="4"/>
                    </a:lnTo>
                    <a:lnTo>
                      <a:pt x="436" y="4"/>
                    </a:lnTo>
                    <a:lnTo>
                      <a:pt x="4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89" name="Rectangle 3126"/>
              <p:cNvSpPr>
                <a:spLocks noChangeArrowheads="1"/>
              </p:cNvSpPr>
              <p:nvPr/>
            </p:nvSpPr>
            <p:spPr bwMode="auto">
              <a:xfrm>
                <a:off x="2523" y="1823"/>
                <a:ext cx="4" cy="5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90" name="Rectangle 3127"/>
              <p:cNvSpPr>
                <a:spLocks noChangeArrowheads="1"/>
              </p:cNvSpPr>
              <p:nvPr/>
            </p:nvSpPr>
            <p:spPr bwMode="auto">
              <a:xfrm>
                <a:off x="2527" y="1823"/>
                <a:ext cx="3" cy="5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91" name="Rectangle 3128"/>
              <p:cNvSpPr>
                <a:spLocks noChangeArrowheads="1"/>
              </p:cNvSpPr>
              <p:nvPr/>
            </p:nvSpPr>
            <p:spPr bwMode="auto">
              <a:xfrm>
                <a:off x="2530" y="1823"/>
                <a:ext cx="4" cy="5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92" name="Rectangle 3129"/>
              <p:cNvSpPr>
                <a:spLocks noChangeArrowheads="1"/>
              </p:cNvSpPr>
              <p:nvPr/>
            </p:nvSpPr>
            <p:spPr bwMode="auto">
              <a:xfrm>
                <a:off x="2534" y="1823"/>
                <a:ext cx="3" cy="5"/>
              </a:xfrm>
              <a:prstGeom prst="rect">
                <a:avLst/>
              </a:pr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93" name="Rectangle 3130"/>
              <p:cNvSpPr>
                <a:spLocks noChangeArrowheads="1"/>
              </p:cNvSpPr>
              <p:nvPr/>
            </p:nvSpPr>
            <p:spPr bwMode="auto">
              <a:xfrm>
                <a:off x="2537" y="1823"/>
                <a:ext cx="3" cy="5"/>
              </a:xfrm>
              <a:prstGeom prst="rect">
                <a:avLst/>
              </a:pr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94" name="Rectangle 3131"/>
              <p:cNvSpPr>
                <a:spLocks noChangeArrowheads="1"/>
              </p:cNvSpPr>
              <p:nvPr/>
            </p:nvSpPr>
            <p:spPr bwMode="auto">
              <a:xfrm>
                <a:off x="2540" y="1823"/>
                <a:ext cx="3" cy="5"/>
              </a:xfrm>
              <a:prstGeom prst="rect">
                <a:avLst/>
              </a:pr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95" name="Rectangle 3132"/>
              <p:cNvSpPr>
                <a:spLocks noChangeArrowheads="1"/>
              </p:cNvSpPr>
              <p:nvPr/>
            </p:nvSpPr>
            <p:spPr bwMode="auto">
              <a:xfrm>
                <a:off x="2543" y="1823"/>
                <a:ext cx="4" cy="5"/>
              </a:xfrm>
              <a:prstGeom prst="rect">
                <a:avLst/>
              </a:pr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96" name="Rectangle 3133"/>
              <p:cNvSpPr>
                <a:spLocks noChangeArrowheads="1"/>
              </p:cNvSpPr>
              <p:nvPr/>
            </p:nvSpPr>
            <p:spPr bwMode="auto">
              <a:xfrm>
                <a:off x="2547" y="1823"/>
                <a:ext cx="3" cy="5"/>
              </a:xfrm>
              <a:prstGeom prst="rect">
                <a:avLst/>
              </a:pr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97" name="Rectangle 3134"/>
              <p:cNvSpPr>
                <a:spLocks noChangeArrowheads="1"/>
              </p:cNvSpPr>
              <p:nvPr/>
            </p:nvSpPr>
            <p:spPr bwMode="auto">
              <a:xfrm>
                <a:off x="2550" y="1823"/>
                <a:ext cx="4" cy="5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98" name="Rectangle 3135"/>
              <p:cNvSpPr>
                <a:spLocks noChangeArrowheads="1"/>
              </p:cNvSpPr>
              <p:nvPr/>
            </p:nvSpPr>
            <p:spPr bwMode="auto">
              <a:xfrm>
                <a:off x="2554" y="1823"/>
                <a:ext cx="3" cy="5"/>
              </a:xfrm>
              <a:prstGeom prst="rect">
                <a:avLst/>
              </a:pr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299" name="Rectangle 3136"/>
              <p:cNvSpPr>
                <a:spLocks noChangeArrowheads="1"/>
              </p:cNvSpPr>
              <p:nvPr/>
            </p:nvSpPr>
            <p:spPr bwMode="auto">
              <a:xfrm>
                <a:off x="2557" y="1823"/>
                <a:ext cx="3" cy="5"/>
              </a:xfrm>
              <a:prstGeom prst="rect">
                <a:avLst/>
              </a:pr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00" name="Rectangle 3137"/>
              <p:cNvSpPr>
                <a:spLocks noChangeArrowheads="1"/>
              </p:cNvSpPr>
              <p:nvPr/>
            </p:nvSpPr>
            <p:spPr bwMode="auto">
              <a:xfrm>
                <a:off x="2560" y="1823"/>
                <a:ext cx="3" cy="5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01" name="Rectangle 3138"/>
              <p:cNvSpPr>
                <a:spLocks noChangeArrowheads="1"/>
              </p:cNvSpPr>
              <p:nvPr/>
            </p:nvSpPr>
            <p:spPr bwMode="auto">
              <a:xfrm>
                <a:off x="2563" y="1823"/>
                <a:ext cx="4" cy="5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02" name="Rectangle 3139"/>
              <p:cNvSpPr>
                <a:spLocks noChangeArrowheads="1"/>
              </p:cNvSpPr>
              <p:nvPr/>
            </p:nvSpPr>
            <p:spPr bwMode="auto">
              <a:xfrm>
                <a:off x="2567" y="1823"/>
                <a:ext cx="3" cy="5"/>
              </a:xfrm>
              <a:prstGeom prst="rect">
                <a:avLst/>
              </a:pr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03" name="Rectangle 3140"/>
              <p:cNvSpPr>
                <a:spLocks noChangeArrowheads="1"/>
              </p:cNvSpPr>
              <p:nvPr/>
            </p:nvSpPr>
            <p:spPr bwMode="auto">
              <a:xfrm>
                <a:off x="2570" y="1823"/>
                <a:ext cx="3" cy="5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04" name="Rectangle 3141"/>
              <p:cNvSpPr>
                <a:spLocks noChangeArrowheads="1"/>
              </p:cNvSpPr>
              <p:nvPr/>
            </p:nvSpPr>
            <p:spPr bwMode="auto">
              <a:xfrm>
                <a:off x="2573" y="1823"/>
                <a:ext cx="4" cy="5"/>
              </a:xfrm>
              <a:prstGeom prst="rect">
                <a:avLst/>
              </a:pr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05" name="Rectangle 3142"/>
              <p:cNvSpPr>
                <a:spLocks noChangeArrowheads="1"/>
              </p:cNvSpPr>
              <p:nvPr/>
            </p:nvSpPr>
            <p:spPr bwMode="auto">
              <a:xfrm>
                <a:off x="2577" y="1823"/>
                <a:ext cx="4" cy="5"/>
              </a:xfrm>
              <a:prstGeom prst="rect">
                <a:avLst/>
              </a:pr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06" name="Rectangle 3143"/>
              <p:cNvSpPr>
                <a:spLocks noChangeArrowheads="1"/>
              </p:cNvSpPr>
              <p:nvPr/>
            </p:nvSpPr>
            <p:spPr bwMode="auto">
              <a:xfrm>
                <a:off x="2581" y="1823"/>
                <a:ext cx="3" cy="5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07" name="Rectangle 3144"/>
              <p:cNvSpPr>
                <a:spLocks noChangeArrowheads="1"/>
              </p:cNvSpPr>
              <p:nvPr/>
            </p:nvSpPr>
            <p:spPr bwMode="auto">
              <a:xfrm>
                <a:off x="2584" y="1823"/>
                <a:ext cx="3" cy="5"/>
              </a:xfrm>
              <a:prstGeom prst="rect">
                <a:avLst/>
              </a:pr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08" name="Rectangle 3145"/>
              <p:cNvSpPr>
                <a:spLocks noChangeArrowheads="1"/>
              </p:cNvSpPr>
              <p:nvPr/>
            </p:nvSpPr>
            <p:spPr bwMode="auto">
              <a:xfrm>
                <a:off x="2587" y="1823"/>
                <a:ext cx="3" cy="5"/>
              </a:xfrm>
              <a:prstGeom prst="rect">
                <a:avLst/>
              </a:pr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09" name="Rectangle 3146"/>
              <p:cNvSpPr>
                <a:spLocks noChangeArrowheads="1"/>
              </p:cNvSpPr>
              <p:nvPr/>
            </p:nvSpPr>
            <p:spPr bwMode="auto">
              <a:xfrm>
                <a:off x="2590" y="1823"/>
                <a:ext cx="3" cy="5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10" name="Rectangle 3147"/>
              <p:cNvSpPr>
                <a:spLocks noChangeArrowheads="1"/>
              </p:cNvSpPr>
              <p:nvPr/>
            </p:nvSpPr>
            <p:spPr bwMode="auto">
              <a:xfrm>
                <a:off x="2593" y="1823"/>
                <a:ext cx="4" cy="5"/>
              </a:xfrm>
              <a:prstGeom prst="rect">
                <a:avLst/>
              </a:pr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11" name="Rectangle 3148"/>
              <p:cNvSpPr>
                <a:spLocks noChangeArrowheads="1"/>
              </p:cNvSpPr>
              <p:nvPr/>
            </p:nvSpPr>
            <p:spPr bwMode="auto">
              <a:xfrm>
                <a:off x="2597" y="1823"/>
                <a:ext cx="3" cy="5"/>
              </a:xfrm>
              <a:prstGeom prst="rect">
                <a:avLst/>
              </a:pr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12" name="Rectangle 3149"/>
              <p:cNvSpPr>
                <a:spLocks noChangeArrowheads="1"/>
              </p:cNvSpPr>
              <p:nvPr/>
            </p:nvSpPr>
            <p:spPr bwMode="auto">
              <a:xfrm>
                <a:off x="2600" y="1823"/>
                <a:ext cx="4" cy="5"/>
              </a:xfrm>
              <a:prstGeom prst="rect">
                <a:avLst/>
              </a:pr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13" name="Rectangle 3150"/>
              <p:cNvSpPr>
                <a:spLocks noChangeArrowheads="1"/>
              </p:cNvSpPr>
              <p:nvPr/>
            </p:nvSpPr>
            <p:spPr bwMode="auto">
              <a:xfrm>
                <a:off x="2604" y="1823"/>
                <a:ext cx="3" cy="5"/>
              </a:xfrm>
              <a:prstGeom prst="rect">
                <a:avLst/>
              </a:pr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14" name="Rectangle 3151"/>
              <p:cNvSpPr>
                <a:spLocks noChangeArrowheads="1"/>
              </p:cNvSpPr>
              <p:nvPr/>
            </p:nvSpPr>
            <p:spPr bwMode="auto">
              <a:xfrm>
                <a:off x="2607" y="1823"/>
                <a:ext cx="3" cy="5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15" name="Rectangle 3152"/>
              <p:cNvSpPr>
                <a:spLocks noChangeArrowheads="1"/>
              </p:cNvSpPr>
              <p:nvPr/>
            </p:nvSpPr>
            <p:spPr bwMode="auto">
              <a:xfrm>
                <a:off x="2610" y="1823"/>
                <a:ext cx="4" cy="5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16" name="Rectangle 3153"/>
              <p:cNvSpPr>
                <a:spLocks noChangeArrowheads="1"/>
              </p:cNvSpPr>
              <p:nvPr/>
            </p:nvSpPr>
            <p:spPr bwMode="auto">
              <a:xfrm>
                <a:off x="2614" y="1823"/>
                <a:ext cx="3" cy="5"/>
              </a:xfrm>
              <a:prstGeom prst="rect">
                <a:avLst/>
              </a:pr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17" name="Rectangle 3154"/>
              <p:cNvSpPr>
                <a:spLocks noChangeArrowheads="1"/>
              </p:cNvSpPr>
              <p:nvPr/>
            </p:nvSpPr>
            <p:spPr bwMode="auto">
              <a:xfrm>
                <a:off x="2617" y="1823"/>
                <a:ext cx="3" cy="5"/>
              </a:xfrm>
              <a:prstGeom prst="rect">
                <a:avLst/>
              </a:pr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18" name="Rectangle 3155"/>
              <p:cNvSpPr>
                <a:spLocks noChangeArrowheads="1"/>
              </p:cNvSpPr>
              <p:nvPr/>
            </p:nvSpPr>
            <p:spPr bwMode="auto">
              <a:xfrm>
                <a:off x="2620" y="1823"/>
                <a:ext cx="4" cy="5"/>
              </a:xfrm>
              <a:prstGeom prst="rect">
                <a:avLst/>
              </a:pr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19" name="Rectangle 3156"/>
              <p:cNvSpPr>
                <a:spLocks noChangeArrowheads="1"/>
              </p:cNvSpPr>
              <p:nvPr/>
            </p:nvSpPr>
            <p:spPr bwMode="auto">
              <a:xfrm>
                <a:off x="2624" y="1823"/>
                <a:ext cx="3" cy="5"/>
              </a:xfrm>
              <a:prstGeom prst="rect">
                <a:avLst/>
              </a:pr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20" name="Rectangle 3157"/>
              <p:cNvSpPr>
                <a:spLocks noChangeArrowheads="1"/>
              </p:cNvSpPr>
              <p:nvPr/>
            </p:nvSpPr>
            <p:spPr bwMode="auto">
              <a:xfrm>
                <a:off x="2627" y="1823"/>
                <a:ext cx="4" cy="5"/>
              </a:xfrm>
              <a:prstGeom prst="rect">
                <a:avLst/>
              </a:pr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21" name="Rectangle 3158"/>
              <p:cNvSpPr>
                <a:spLocks noChangeArrowheads="1"/>
              </p:cNvSpPr>
              <p:nvPr/>
            </p:nvSpPr>
            <p:spPr bwMode="auto">
              <a:xfrm>
                <a:off x="2631" y="1823"/>
                <a:ext cx="2" cy="5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22" name="Rectangle 3159"/>
              <p:cNvSpPr>
                <a:spLocks noChangeArrowheads="1"/>
              </p:cNvSpPr>
              <p:nvPr/>
            </p:nvSpPr>
            <p:spPr bwMode="auto">
              <a:xfrm>
                <a:off x="2633" y="1823"/>
                <a:ext cx="4" cy="5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23" name="Rectangle 3160"/>
              <p:cNvSpPr>
                <a:spLocks noChangeArrowheads="1"/>
              </p:cNvSpPr>
              <p:nvPr/>
            </p:nvSpPr>
            <p:spPr bwMode="auto">
              <a:xfrm>
                <a:off x="2637" y="1823"/>
                <a:ext cx="3" cy="5"/>
              </a:xfrm>
              <a:prstGeom prst="rect">
                <a:avLst/>
              </a:pr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24" name="Rectangle 3161"/>
              <p:cNvSpPr>
                <a:spLocks noChangeArrowheads="1"/>
              </p:cNvSpPr>
              <p:nvPr/>
            </p:nvSpPr>
            <p:spPr bwMode="auto">
              <a:xfrm>
                <a:off x="2640" y="1823"/>
                <a:ext cx="4" cy="5"/>
              </a:xfrm>
              <a:prstGeom prst="rect">
                <a:avLst/>
              </a:pr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25" name="Rectangle 3162"/>
              <p:cNvSpPr>
                <a:spLocks noChangeArrowheads="1"/>
              </p:cNvSpPr>
              <p:nvPr/>
            </p:nvSpPr>
            <p:spPr bwMode="auto">
              <a:xfrm>
                <a:off x="2644" y="1823"/>
                <a:ext cx="3" cy="5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26" name="Rectangle 3163"/>
              <p:cNvSpPr>
                <a:spLocks noChangeArrowheads="1"/>
              </p:cNvSpPr>
              <p:nvPr/>
            </p:nvSpPr>
            <p:spPr bwMode="auto">
              <a:xfrm>
                <a:off x="2647" y="1823"/>
                <a:ext cx="4" cy="5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27" name="Rectangle 3164"/>
              <p:cNvSpPr>
                <a:spLocks noChangeArrowheads="1"/>
              </p:cNvSpPr>
              <p:nvPr/>
            </p:nvSpPr>
            <p:spPr bwMode="auto">
              <a:xfrm>
                <a:off x="2651" y="1823"/>
                <a:ext cx="3" cy="5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28" name="Rectangle 3165"/>
              <p:cNvSpPr>
                <a:spLocks noChangeArrowheads="1"/>
              </p:cNvSpPr>
              <p:nvPr/>
            </p:nvSpPr>
            <p:spPr bwMode="auto">
              <a:xfrm>
                <a:off x="2654" y="1823"/>
                <a:ext cx="3" cy="5"/>
              </a:xfrm>
              <a:prstGeom prst="rect">
                <a:avLst/>
              </a:pr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29" name="Rectangle 3166"/>
              <p:cNvSpPr>
                <a:spLocks noChangeArrowheads="1"/>
              </p:cNvSpPr>
              <p:nvPr/>
            </p:nvSpPr>
            <p:spPr bwMode="auto">
              <a:xfrm>
                <a:off x="2657" y="1823"/>
                <a:ext cx="3" cy="5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30" name="Rectangle 3167"/>
              <p:cNvSpPr>
                <a:spLocks noChangeArrowheads="1"/>
              </p:cNvSpPr>
              <p:nvPr/>
            </p:nvSpPr>
            <p:spPr bwMode="auto">
              <a:xfrm>
                <a:off x="2660" y="1823"/>
                <a:ext cx="4" cy="5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31" name="Rectangle 3168"/>
              <p:cNvSpPr>
                <a:spLocks noChangeArrowheads="1"/>
              </p:cNvSpPr>
              <p:nvPr/>
            </p:nvSpPr>
            <p:spPr bwMode="auto">
              <a:xfrm>
                <a:off x="2664" y="1823"/>
                <a:ext cx="3" cy="5"/>
              </a:xfrm>
              <a:prstGeom prst="rect">
                <a:avLst/>
              </a:pr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32" name="Rectangle 3169"/>
              <p:cNvSpPr>
                <a:spLocks noChangeArrowheads="1"/>
              </p:cNvSpPr>
              <p:nvPr/>
            </p:nvSpPr>
            <p:spPr bwMode="auto">
              <a:xfrm>
                <a:off x="2667" y="1823"/>
                <a:ext cx="4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33" name="Rectangle 3170"/>
              <p:cNvSpPr>
                <a:spLocks noChangeArrowheads="1"/>
              </p:cNvSpPr>
              <p:nvPr/>
            </p:nvSpPr>
            <p:spPr bwMode="auto">
              <a:xfrm>
                <a:off x="2671" y="1823"/>
                <a:ext cx="3" cy="5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34" name="Rectangle 3171"/>
              <p:cNvSpPr>
                <a:spLocks noChangeArrowheads="1"/>
              </p:cNvSpPr>
              <p:nvPr/>
            </p:nvSpPr>
            <p:spPr bwMode="auto">
              <a:xfrm>
                <a:off x="2674" y="1823"/>
                <a:ext cx="4" cy="5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35" name="Rectangle 3172"/>
              <p:cNvSpPr>
                <a:spLocks noChangeArrowheads="1"/>
              </p:cNvSpPr>
              <p:nvPr/>
            </p:nvSpPr>
            <p:spPr bwMode="auto">
              <a:xfrm>
                <a:off x="2678" y="1823"/>
                <a:ext cx="3" cy="5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36" name="Rectangle 3173"/>
              <p:cNvSpPr>
                <a:spLocks noChangeArrowheads="1"/>
              </p:cNvSpPr>
              <p:nvPr/>
            </p:nvSpPr>
            <p:spPr bwMode="auto">
              <a:xfrm>
                <a:off x="2681" y="1823"/>
                <a:ext cx="2" cy="5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37" name="Rectangle 3174"/>
              <p:cNvSpPr>
                <a:spLocks noChangeArrowheads="1"/>
              </p:cNvSpPr>
              <p:nvPr/>
            </p:nvSpPr>
            <p:spPr bwMode="auto">
              <a:xfrm>
                <a:off x="2683" y="1823"/>
                <a:ext cx="4" cy="5"/>
              </a:xfrm>
              <a:prstGeom prst="rect">
                <a:avLst/>
              </a:pr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38" name="Rectangle 3175"/>
              <p:cNvSpPr>
                <a:spLocks noChangeArrowheads="1"/>
              </p:cNvSpPr>
              <p:nvPr/>
            </p:nvSpPr>
            <p:spPr bwMode="auto">
              <a:xfrm>
                <a:off x="2687" y="1823"/>
                <a:ext cx="4" cy="5"/>
              </a:xfrm>
              <a:prstGeom prst="rect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39" name="Rectangle 3176"/>
              <p:cNvSpPr>
                <a:spLocks noChangeArrowheads="1"/>
              </p:cNvSpPr>
              <p:nvPr/>
            </p:nvSpPr>
            <p:spPr bwMode="auto">
              <a:xfrm>
                <a:off x="2691" y="1823"/>
                <a:ext cx="3" cy="5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40" name="Rectangle 3177"/>
              <p:cNvSpPr>
                <a:spLocks noChangeArrowheads="1"/>
              </p:cNvSpPr>
              <p:nvPr/>
            </p:nvSpPr>
            <p:spPr bwMode="auto">
              <a:xfrm>
                <a:off x="2694" y="1823"/>
                <a:ext cx="4" cy="5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41" name="Rectangle 3178"/>
              <p:cNvSpPr>
                <a:spLocks noChangeArrowheads="1"/>
              </p:cNvSpPr>
              <p:nvPr/>
            </p:nvSpPr>
            <p:spPr bwMode="auto">
              <a:xfrm>
                <a:off x="2698" y="1823"/>
                <a:ext cx="3" cy="5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42" name="Rectangle 3179"/>
              <p:cNvSpPr>
                <a:spLocks noChangeArrowheads="1"/>
              </p:cNvSpPr>
              <p:nvPr/>
            </p:nvSpPr>
            <p:spPr bwMode="auto">
              <a:xfrm>
                <a:off x="2701" y="1823"/>
                <a:ext cx="4" cy="5"/>
              </a:xfrm>
              <a:prstGeom prst="rect">
                <a:avLst/>
              </a:pr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43" name="Rectangle 3180"/>
              <p:cNvSpPr>
                <a:spLocks noChangeArrowheads="1"/>
              </p:cNvSpPr>
              <p:nvPr/>
            </p:nvSpPr>
            <p:spPr bwMode="auto">
              <a:xfrm>
                <a:off x="2705" y="1823"/>
                <a:ext cx="2" cy="5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44" name="Rectangle 3181"/>
              <p:cNvSpPr>
                <a:spLocks noChangeArrowheads="1"/>
              </p:cNvSpPr>
              <p:nvPr/>
            </p:nvSpPr>
            <p:spPr bwMode="auto">
              <a:xfrm>
                <a:off x="2707" y="1823"/>
                <a:ext cx="3" cy="5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45" name="Rectangle 3182"/>
              <p:cNvSpPr>
                <a:spLocks noChangeArrowheads="1"/>
              </p:cNvSpPr>
              <p:nvPr/>
            </p:nvSpPr>
            <p:spPr bwMode="auto">
              <a:xfrm>
                <a:off x="2710" y="1823"/>
                <a:ext cx="4" cy="5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46" name="Rectangle 3183"/>
              <p:cNvSpPr>
                <a:spLocks noChangeArrowheads="1"/>
              </p:cNvSpPr>
              <p:nvPr/>
            </p:nvSpPr>
            <p:spPr bwMode="auto">
              <a:xfrm>
                <a:off x="2714" y="1823"/>
                <a:ext cx="3" cy="5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47" name="Rectangle 3184"/>
              <p:cNvSpPr>
                <a:spLocks noChangeArrowheads="1"/>
              </p:cNvSpPr>
              <p:nvPr/>
            </p:nvSpPr>
            <p:spPr bwMode="auto">
              <a:xfrm>
                <a:off x="2717" y="1823"/>
                <a:ext cx="4" cy="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48" name="Rectangle 3185"/>
              <p:cNvSpPr>
                <a:spLocks noChangeArrowheads="1"/>
              </p:cNvSpPr>
              <p:nvPr/>
            </p:nvSpPr>
            <p:spPr bwMode="auto">
              <a:xfrm>
                <a:off x="2721" y="1823"/>
                <a:ext cx="4" cy="5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49" name="Rectangle 3186"/>
              <p:cNvSpPr>
                <a:spLocks noChangeArrowheads="1"/>
              </p:cNvSpPr>
              <p:nvPr/>
            </p:nvSpPr>
            <p:spPr bwMode="auto">
              <a:xfrm>
                <a:off x="2725" y="1823"/>
                <a:ext cx="3" cy="5"/>
              </a:xfrm>
              <a:prstGeom prst="rect">
                <a:avLst/>
              </a:pr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50" name="Rectangle 3187"/>
              <p:cNvSpPr>
                <a:spLocks noChangeArrowheads="1"/>
              </p:cNvSpPr>
              <p:nvPr/>
            </p:nvSpPr>
            <p:spPr bwMode="auto">
              <a:xfrm>
                <a:off x="2728" y="1823"/>
                <a:ext cx="2" cy="5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51" name="Rectangle 3188"/>
              <p:cNvSpPr>
                <a:spLocks noChangeArrowheads="1"/>
              </p:cNvSpPr>
              <p:nvPr/>
            </p:nvSpPr>
            <p:spPr bwMode="auto">
              <a:xfrm>
                <a:off x="2730" y="1823"/>
                <a:ext cx="4" cy="5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52" name="Rectangle 3189"/>
              <p:cNvSpPr>
                <a:spLocks noChangeArrowheads="1"/>
              </p:cNvSpPr>
              <p:nvPr/>
            </p:nvSpPr>
            <p:spPr bwMode="auto">
              <a:xfrm>
                <a:off x="2734" y="1823"/>
                <a:ext cx="3" cy="5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53" name="Rectangle 3190"/>
              <p:cNvSpPr>
                <a:spLocks noChangeArrowheads="1"/>
              </p:cNvSpPr>
              <p:nvPr/>
            </p:nvSpPr>
            <p:spPr bwMode="auto">
              <a:xfrm>
                <a:off x="2737" y="1823"/>
                <a:ext cx="4" cy="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54" name="Rectangle 3191"/>
              <p:cNvSpPr>
                <a:spLocks noChangeArrowheads="1"/>
              </p:cNvSpPr>
              <p:nvPr/>
            </p:nvSpPr>
            <p:spPr bwMode="auto">
              <a:xfrm>
                <a:off x="2741" y="1823"/>
                <a:ext cx="3" cy="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55" name="Rectangle 3192"/>
              <p:cNvSpPr>
                <a:spLocks noChangeArrowheads="1"/>
              </p:cNvSpPr>
              <p:nvPr/>
            </p:nvSpPr>
            <p:spPr bwMode="auto">
              <a:xfrm>
                <a:off x="2744" y="1823"/>
                <a:ext cx="4" cy="5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56" name="Rectangle 3193"/>
              <p:cNvSpPr>
                <a:spLocks noChangeArrowheads="1"/>
              </p:cNvSpPr>
              <p:nvPr/>
            </p:nvSpPr>
            <p:spPr bwMode="auto">
              <a:xfrm>
                <a:off x="2748" y="1823"/>
                <a:ext cx="3" cy="5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57" name="Rectangle 3194"/>
              <p:cNvSpPr>
                <a:spLocks noChangeArrowheads="1"/>
              </p:cNvSpPr>
              <p:nvPr/>
            </p:nvSpPr>
            <p:spPr bwMode="auto">
              <a:xfrm>
                <a:off x="2751" y="1823"/>
                <a:ext cx="3" cy="5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58" name="Rectangle 3195"/>
              <p:cNvSpPr>
                <a:spLocks noChangeArrowheads="1"/>
              </p:cNvSpPr>
              <p:nvPr/>
            </p:nvSpPr>
            <p:spPr bwMode="auto">
              <a:xfrm>
                <a:off x="2754" y="1823"/>
                <a:ext cx="3" cy="5"/>
              </a:xfrm>
              <a:prstGeom prst="rect">
                <a:avLst/>
              </a:pr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59" name="Rectangle 3196"/>
              <p:cNvSpPr>
                <a:spLocks noChangeArrowheads="1"/>
              </p:cNvSpPr>
              <p:nvPr/>
            </p:nvSpPr>
            <p:spPr bwMode="auto">
              <a:xfrm>
                <a:off x="2757" y="1823"/>
                <a:ext cx="4" cy="5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60" name="Rectangle 3197"/>
              <p:cNvSpPr>
                <a:spLocks noChangeArrowheads="1"/>
              </p:cNvSpPr>
              <p:nvPr/>
            </p:nvSpPr>
            <p:spPr bwMode="auto">
              <a:xfrm>
                <a:off x="2761" y="1823"/>
                <a:ext cx="3" cy="5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61" name="Rectangle 3198"/>
              <p:cNvSpPr>
                <a:spLocks noChangeArrowheads="1"/>
              </p:cNvSpPr>
              <p:nvPr/>
            </p:nvSpPr>
            <p:spPr bwMode="auto">
              <a:xfrm>
                <a:off x="2764" y="1823"/>
                <a:ext cx="4" cy="5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62" name="Rectangle 3199"/>
              <p:cNvSpPr>
                <a:spLocks noChangeArrowheads="1"/>
              </p:cNvSpPr>
              <p:nvPr/>
            </p:nvSpPr>
            <p:spPr bwMode="auto">
              <a:xfrm>
                <a:off x="2768" y="1823"/>
                <a:ext cx="3" cy="5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63" name="Rectangle 3200"/>
              <p:cNvSpPr>
                <a:spLocks noChangeArrowheads="1"/>
              </p:cNvSpPr>
              <p:nvPr/>
            </p:nvSpPr>
            <p:spPr bwMode="auto">
              <a:xfrm>
                <a:off x="2771" y="1823"/>
                <a:ext cx="4" cy="5"/>
              </a:xfrm>
              <a:prstGeom prst="rect">
                <a:avLst/>
              </a:pr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64" name="Rectangle 3201"/>
              <p:cNvSpPr>
                <a:spLocks noChangeArrowheads="1"/>
              </p:cNvSpPr>
              <p:nvPr/>
            </p:nvSpPr>
            <p:spPr bwMode="auto">
              <a:xfrm>
                <a:off x="2775" y="1823"/>
                <a:ext cx="2" cy="5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65" name="Rectangle 3202"/>
              <p:cNvSpPr>
                <a:spLocks noChangeArrowheads="1"/>
              </p:cNvSpPr>
              <p:nvPr/>
            </p:nvSpPr>
            <p:spPr bwMode="auto">
              <a:xfrm>
                <a:off x="2777" y="1823"/>
                <a:ext cx="4" cy="5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366" name="Rectangle 3203"/>
              <p:cNvSpPr>
                <a:spLocks noChangeArrowheads="1"/>
              </p:cNvSpPr>
              <p:nvPr/>
            </p:nvSpPr>
            <p:spPr bwMode="auto">
              <a:xfrm>
                <a:off x="2781" y="1823"/>
                <a:ext cx="3" cy="5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13166" name="Rectangle 3204"/>
            <p:cNvSpPr>
              <a:spLocks noChangeArrowheads="1"/>
            </p:cNvSpPr>
            <p:nvPr/>
          </p:nvSpPr>
          <p:spPr bwMode="auto">
            <a:xfrm>
              <a:off x="2592" y="1656"/>
              <a:ext cx="28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10310" name="Group 3205"/>
          <p:cNvGrpSpPr>
            <a:grpSpLocks/>
          </p:cNvGrpSpPr>
          <p:nvPr/>
        </p:nvGrpSpPr>
        <p:grpSpPr bwMode="auto">
          <a:xfrm>
            <a:off x="2797175" y="2852738"/>
            <a:ext cx="304800" cy="228600"/>
            <a:chOff x="2520" y="1584"/>
            <a:chExt cx="436" cy="268"/>
          </a:xfrm>
        </p:grpSpPr>
        <p:grpSp>
          <p:nvGrpSpPr>
            <p:cNvPr id="12559" name="Group 3206"/>
            <p:cNvGrpSpPr>
              <a:grpSpLocks/>
            </p:cNvGrpSpPr>
            <p:nvPr/>
          </p:nvGrpSpPr>
          <p:grpSpPr bwMode="auto">
            <a:xfrm>
              <a:off x="2520" y="1610"/>
              <a:ext cx="436" cy="242"/>
              <a:chOff x="2520" y="1610"/>
              <a:chExt cx="436" cy="242"/>
            </a:xfrm>
          </p:grpSpPr>
          <p:sp>
            <p:nvSpPr>
              <p:cNvPr id="12963" name="Freeform 3207"/>
              <p:cNvSpPr>
                <a:spLocks/>
              </p:cNvSpPr>
              <p:nvPr/>
            </p:nvSpPr>
            <p:spPr bwMode="auto">
              <a:xfrm>
                <a:off x="2522" y="1822"/>
                <a:ext cx="4" cy="9"/>
              </a:xfrm>
              <a:custGeom>
                <a:avLst/>
                <a:gdLst>
                  <a:gd name="T0" fmla="*/ 1 w 8"/>
                  <a:gd name="T1" fmla="*/ 0 h 17"/>
                  <a:gd name="T2" fmla="*/ 1 w 8"/>
                  <a:gd name="T3" fmla="*/ 0 h 17"/>
                  <a:gd name="T4" fmla="*/ 1 w 8"/>
                  <a:gd name="T5" fmla="*/ 1 h 17"/>
                  <a:gd name="T6" fmla="*/ 1 w 8"/>
                  <a:gd name="T7" fmla="*/ 1 h 17"/>
                  <a:gd name="T8" fmla="*/ 1 w 8"/>
                  <a:gd name="T9" fmla="*/ 1 h 17"/>
                  <a:gd name="T10" fmla="*/ 1 w 8"/>
                  <a:gd name="T11" fmla="*/ 1 h 17"/>
                  <a:gd name="T12" fmla="*/ 1 w 8"/>
                  <a:gd name="T13" fmla="*/ 1 h 17"/>
                  <a:gd name="T14" fmla="*/ 0 w 8"/>
                  <a:gd name="T15" fmla="*/ 1 h 17"/>
                  <a:gd name="T16" fmla="*/ 0 w 8"/>
                  <a:gd name="T17" fmla="*/ 1 h 17"/>
                  <a:gd name="T18" fmla="*/ 0 w 8"/>
                  <a:gd name="T19" fmla="*/ 2 h 17"/>
                  <a:gd name="T20" fmla="*/ 1 w 8"/>
                  <a:gd name="T21" fmla="*/ 2 h 17"/>
                  <a:gd name="T22" fmla="*/ 1 w 8"/>
                  <a:gd name="T23" fmla="*/ 2 h 17"/>
                  <a:gd name="T24" fmla="*/ 1 w 8"/>
                  <a:gd name="T25" fmla="*/ 2 h 17"/>
                  <a:gd name="T26" fmla="*/ 1 w 8"/>
                  <a:gd name="T27" fmla="*/ 2 h 17"/>
                  <a:gd name="T28" fmla="*/ 1 w 8"/>
                  <a:gd name="T29" fmla="*/ 2 h 17"/>
                  <a:gd name="T30" fmla="*/ 1 w 8"/>
                  <a:gd name="T31" fmla="*/ 2 h 17"/>
                  <a:gd name="T32" fmla="*/ 1 w 8"/>
                  <a:gd name="T33" fmla="*/ 3 h 17"/>
                  <a:gd name="T34" fmla="*/ 1 w 8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" h="17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4" y="15"/>
                    </a:lnTo>
                    <a:lnTo>
                      <a:pt x="6" y="15"/>
                    </a:lnTo>
                    <a:lnTo>
                      <a:pt x="8" y="1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64" name="Freeform 3208"/>
              <p:cNvSpPr>
                <a:spLocks/>
              </p:cNvSpPr>
              <p:nvPr/>
            </p:nvSpPr>
            <p:spPr bwMode="auto">
              <a:xfrm>
                <a:off x="2526" y="1820"/>
                <a:ext cx="3" cy="12"/>
              </a:xfrm>
              <a:custGeom>
                <a:avLst/>
                <a:gdLst>
                  <a:gd name="T0" fmla="*/ 0 w 6"/>
                  <a:gd name="T1" fmla="*/ 1 h 23"/>
                  <a:gd name="T2" fmla="*/ 0 w 6"/>
                  <a:gd name="T3" fmla="*/ 1 h 23"/>
                  <a:gd name="T4" fmla="*/ 1 w 6"/>
                  <a:gd name="T5" fmla="*/ 1 h 23"/>
                  <a:gd name="T6" fmla="*/ 1 w 6"/>
                  <a:gd name="T7" fmla="*/ 1 h 23"/>
                  <a:gd name="T8" fmla="*/ 1 w 6"/>
                  <a:gd name="T9" fmla="*/ 1 h 23"/>
                  <a:gd name="T10" fmla="*/ 1 w 6"/>
                  <a:gd name="T11" fmla="*/ 1 h 23"/>
                  <a:gd name="T12" fmla="*/ 1 w 6"/>
                  <a:gd name="T13" fmla="*/ 0 h 23"/>
                  <a:gd name="T14" fmla="*/ 1 w 6"/>
                  <a:gd name="T15" fmla="*/ 0 h 23"/>
                  <a:gd name="T16" fmla="*/ 1 w 6"/>
                  <a:gd name="T17" fmla="*/ 0 h 23"/>
                  <a:gd name="T18" fmla="*/ 1 w 6"/>
                  <a:gd name="T19" fmla="*/ 3 h 23"/>
                  <a:gd name="T20" fmla="*/ 1 w 6"/>
                  <a:gd name="T21" fmla="*/ 3 h 23"/>
                  <a:gd name="T22" fmla="*/ 1 w 6"/>
                  <a:gd name="T23" fmla="*/ 3 h 23"/>
                  <a:gd name="T24" fmla="*/ 1 w 6"/>
                  <a:gd name="T25" fmla="*/ 3 h 23"/>
                  <a:gd name="T26" fmla="*/ 1 w 6"/>
                  <a:gd name="T27" fmla="*/ 3 h 23"/>
                  <a:gd name="T28" fmla="*/ 1 w 6"/>
                  <a:gd name="T29" fmla="*/ 3 h 23"/>
                  <a:gd name="T30" fmla="*/ 1 w 6"/>
                  <a:gd name="T31" fmla="*/ 3 h 23"/>
                  <a:gd name="T32" fmla="*/ 0 w 6"/>
                  <a:gd name="T33" fmla="*/ 3 h 23"/>
                  <a:gd name="T34" fmla="*/ 0 w 6"/>
                  <a:gd name="T35" fmla="*/ 3 h 23"/>
                  <a:gd name="T36" fmla="*/ 0 w 6"/>
                  <a:gd name="T37" fmla="*/ 1 h 2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23">
                    <a:moveTo>
                      <a:pt x="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23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65" name="Freeform 3209"/>
              <p:cNvSpPr>
                <a:spLocks/>
              </p:cNvSpPr>
              <p:nvPr/>
            </p:nvSpPr>
            <p:spPr bwMode="auto">
              <a:xfrm>
                <a:off x="2529" y="1819"/>
                <a:ext cx="4" cy="15"/>
              </a:xfrm>
              <a:custGeom>
                <a:avLst/>
                <a:gdLst>
                  <a:gd name="T0" fmla="*/ 0 w 7"/>
                  <a:gd name="T1" fmla="*/ 1 h 29"/>
                  <a:gd name="T2" fmla="*/ 1 w 7"/>
                  <a:gd name="T3" fmla="*/ 1 h 29"/>
                  <a:gd name="T4" fmla="*/ 1 w 7"/>
                  <a:gd name="T5" fmla="*/ 1 h 29"/>
                  <a:gd name="T6" fmla="*/ 1 w 7"/>
                  <a:gd name="T7" fmla="*/ 0 h 29"/>
                  <a:gd name="T8" fmla="*/ 1 w 7"/>
                  <a:gd name="T9" fmla="*/ 0 h 29"/>
                  <a:gd name="T10" fmla="*/ 1 w 7"/>
                  <a:gd name="T11" fmla="*/ 0 h 29"/>
                  <a:gd name="T12" fmla="*/ 1 w 7"/>
                  <a:gd name="T13" fmla="*/ 0 h 29"/>
                  <a:gd name="T14" fmla="*/ 1 w 7"/>
                  <a:gd name="T15" fmla="*/ 0 h 29"/>
                  <a:gd name="T16" fmla="*/ 1 w 7"/>
                  <a:gd name="T17" fmla="*/ 0 h 29"/>
                  <a:gd name="T18" fmla="*/ 1 w 7"/>
                  <a:gd name="T19" fmla="*/ 4 h 29"/>
                  <a:gd name="T20" fmla="*/ 1 w 7"/>
                  <a:gd name="T21" fmla="*/ 4 h 29"/>
                  <a:gd name="T22" fmla="*/ 1 w 7"/>
                  <a:gd name="T23" fmla="*/ 4 h 29"/>
                  <a:gd name="T24" fmla="*/ 1 w 7"/>
                  <a:gd name="T25" fmla="*/ 4 h 29"/>
                  <a:gd name="T26" fmla="*/ 1 w 7"/>
                  <a:gd name="T27" fmla="*/ 4 h 29"/>
                  <a:gd name="T28" fmla="*/ 1 w 7"/>
                  <a:gd name="T29" fmla="*/ 4 h 29"/>
                  <a:gd name="T30" fmla="*/ 1 w 7"/>
                  <a:gd name="T31" fmla="*/ 4 h 29"/>
                  <a:gd name="T32" fmla="*/ 1 w 7"/>
                  <a:gd name="T33" fmla="*/ 4 h 29"/>
                  <a:gd name="T34" fmla="*/ 0 w 7"/>
                  <a:gd name="T35" fmla="*/ 4 h 29"/>
                  <a:gd name="T36" fmla="*/ 0 w 7"/>
                  <a:gd name="T37" fmla="*/ 1 h 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29">
                    <a:moveTo>
                      <a:pt x="0" y="2"/>
                    </a:moveTo>
                    <a:lnTo>
                      <a:pt x="2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9"/>
                    </a:lnTo>
                    <a:lnTo>
                      <a:pt x="5" y="29"/>
                    </a:lnTo>
                    <a:lnTo>
                      <a:pt x="3" y="27"/>
                    </a:lnTo>
                    <a:lnTo>
                      <a:pt x="2" y="27"/>
                    </a:lnTo>
                    <a:lnTo>
                      <a:pt x="0" y="2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66" name="Freeform 3210"/>
              <p:cNvSpPr>
                <a:spLocks/>
              </p:cNvSpPr>
              <p:nvPr/>
            </p:nvSpPr>
            <p:spPr bwMode="auto">
              <a:xfrm>
                <a:off x="2533" y="1817"/>
                <a:ext cx="3" cy="18"/>
              </a:xfrm>
              <a:custGeom>
                <a:avLst/>
                <a:gdLst>
                  <a:gd name="T0" fmla="*/ 0 w 6"/>
                  <a:gd name="T1" fmla="*/ 1 h 34"/>
                  <a:gd name="T2" fmla="*/ 1 w 6"/>
                  <a:gd name="T3" fmla="*/ 1 h 34"/>
                  <a:gd name="T4" fmla="*/ 1 w 6"/>
                  <a:gd name="T5" fmla="*/ 1 h 34"/>
                  <a:gd name="T6" fmla="*/ 1 w 6"/>
                  <a:gd name="T7" fmla="*/ 1 h 34"/>
                  <a:gd name="T8" fmla="*/ 1 w 6"/>
                  <a:gd name="T9" fmla="*/ 0 h 34"/>
                  <a:gd name="T10" fmla="*/ 1 w 6"/>
                  <a:gd name="T11" fmla="*/ 5 h 34"/>
                  <a:gd name="T12" fmla="*/ 1 w 6"/>
                  <a:gd name="T13" fmla="*/ 5 h 34"/>
                  <a:gd name="T14" fmla="*/ 1 w 6"/>
                  <a:gd name="T15" fmla="*/ 5 h 34"/>
                  <a:gd name="T16" fmla="*/ 1 w 6"/>
                  <a:gd name="T17" fmla="*/ 5 h 34"/>
                  <a:gd name="T18" fmla="*/ 0 w 6"/>
                  <a:gd name="T19" fmla="*/ 5 h 34"/>
                  <a:gd name="T20" fmla="*/ 0 w 6"/>
                  <a:gd name="T21" fmla="*/ 1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34">
                    <a:moveTo>
                      <a:pt x="0" y="1"/>
                    </a:moveTo>
                    <a:lnTo>
                      <a:pt x="2" y="1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6" y="34"/>
                    </a:lnTo>
                    <a:lnTo>
                      <a:pt x="4" y="34"/>
                    </a:lnTo>
                    <a:lnTo>
                      <a:pt x="4" y="32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67" name="Freeform 3211"/>
              <p:cNvSpPr>
                <a:spLocks/>
              </p:cNvSpPr>
              <p:nvPr/>
            </p:nvSpPr>
            <p:spPr bwMode="auto">
              <a:xfrm>
                <a:off x="2536" y="1816"/>
                <a:ext cx="3" cy="19"/>
              </a:xfrm>
              <a:custGeom>
                <a:avLst/>
                <a:gdLst>
                  <a:gd name="T0" fmla="*/ 0 w 8"/>
                  <a:gd name="T1" fmla="*/ 1 h 38"/>
                  <a:gd name="T2" fmla="*/ 0 w 8"/>
                  <a:gd name="T3" fmla="*/ 1 h 38"/>
                  <a:gd name="T4" fmla="*/ 0 w 8"/>
                  <a:gd name="T5" fmla="*/ 1 h 38"/>
                  <a:gd name="T6" fmla="*/ 0 w 8"/>
                  <a:gd name="T7" fmla="*/ 1 h 38"/>
                  <a:gd name="T8" fmla="*/ 0 w 8"/>
                  <a:gd name="T9" fmla="*/ 1 h 38"/>
                  <a:gd name="T10" fmla="*/ 0 w 8"/>
                  <a:gd name="T11" fmla="*/ 1 h 38"/>
                  <a:gd name="T12" fmla="*/ 0 w 8"/>
                  <a:gd name="T13" fmla="*/ 0 h 38"/>
                  <a:gd name="T14" fmla="*/ 0 w 8"/>
                  <a:gd name="T15" fmla="*/ 0 h 38"/>
                  <a:gd name="T16" fmla="*/ 0 w 8"/>
                  <a:gd name="T17" fmla="*/ 0 h 38"/>
                  <a:gd name="T18" fmla="*/ 0 w 8"/>
                  <a:gd name="T19" fmla="*/ 5 h 38"/>
                  <a:gd name="T20" fmla="*/ 0 w 8"/>
                  <a:gd name="T21" fmla="*/ 5 h 38"/>
                  <a:gd name="T22" fmla="*/ 0 w 8"/>
                  <a:gd name="T23" fmla="*/ 5 h 38"/>
                  <a:gd name="T24" fmla="*/ 0 w 8"/>
                  <a:gd name="T25" fmla="*/ 5 h 38"/>
                  <a:gd name="T26" fmla="*/ 0 w 8"/>
                  <a:gd name="T27" fmla="*/ 5 h 38"/>
                  <a:gd name="T28" fmla="*/ 0 w 8"/>
                  <a:gd name="T29" fmla="*/ 5 h 38"/>
                  <a:gd name="T30" fmla="*/ 0 w 8"/>
                  <a:gd name="T31" fmla="*/ 5 h 38"/>
                  <a:gd name="T32" fmla="*/ 0 w 8"/>
                  <a:gd name="T33" fmla="*/ 5 h 38"/>
                  <a:gd name="T34" fmla="*/ 0 w 8"/>
                  <a:gd name="T35" fmla="*/ 5 h 38"/>
                  <a:gd name="T36" fmla="*/ 0 w 8"/>
                  <a:gd name="T37" fmla="*/ 1 h 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38">
                    <a:moveTo>
                      <a:pt x="0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38"/>
                    </a:lnTo>
                    <a:lnTo>
                      <a:pt x="6" y="38"/>
                    </a:lnTo>
                    <a:lnTo>
                      <a:pt x="4" y="38"/>
                    </a:lnTo>
                    <a:lnTo>
                      <a:pt x="4" y="36"/>
                    </a:lnTo>
                    <a:lnTo>
                      <a:pt x="2" y="36"/>
                    </a:lnTo>
                    <a:lnTo>
                      <a:pt x="0" y="3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68" name="Freeform 3212"/>
              <p:cNvSpPr>
                <a:spLocks/>
              </p:cNvSpPr>
              <p:nvPr/>
            </p:nvSpPr>
            <p:spPr bwMode="auto">
              <a:xfrm>
                <a:off x="2539" y="1815"/>
                <a:ext cx="3" cy="21"/>
              </a:xfrm>
              <a:custGeom>
                <a:avLst/>
                <a:gdLst>
                  <a:gd name="T0" fmla="*/ 0 w 6"/>
                  <a:gd name="T1" fmla="*/ 1 h 42"/>
                  <a:gd name="T2" fmla="*/ 1 w 6"/>
                  <a:gd name="T3" fmla="*/ 1 h 42"/>
                  <a:gd name="T4" fmla="*/ 1 w 6"/>
                  <a:gd name="T5" fmla="*/ 1 h 42"/>
                  <a:gd name="T6" fmla="*/ 1 w 6"/>
                  <a:gd name="T7" fmla="*/ 1 h 42"/>
                  <a:gd name="T8" fmla="*/ 1 w 6"/>
                  <a:gd name="T9" fmla="*/ 0 h 42"/>
                  <a:gd name="T10" fmla="*/ 1 w 6"/>
                  <a:gd name="T11" fmla="*/ 6 h 42"/>
                  <a:gd name="T12" fmla="*/ 1 w 6"/>
                  <a:gd name="T13" fmla="*/ 6 h 42"/>
                  <a:gd name="T14" fmla="*/ 1 w 6"/>
                  <a:gd name="T15" fmla="*/ 5 h 42"/>
                  <a:gd name="T16" fmla="*/ 1 w 6"/>
                  <a:gd name="T17" fmla="*/ 5 h 42"/>
                  <a:gd name="T18" fmla="*/ 0 w 6"/>
                  <a:gd name="T19" fmla="*/ 5 h 42"/>
                  <a:gd name="T20" fmla="*/ 0 w 6"/>
                  <a:gd name="T21" fmla="*/ 1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42">
                    <a:moveTo>
                      <a:pt x="0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42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69" name="Freeform 3213"/>
              <p:cNvSpPr>
                <a:spLocks/>
              </p:cNvSpPr>
              <p:nvPr/>
            </p:nvSpPr>
            <p:spPr bwMode="auto">
              <a:xfrm>
                <a:off x="2542" y="1814"/>
                <a:ext cx="4" cy="23"/>
              </a:xfrm>
              <a:custGeom>
                <a:avLst/>
                <a:gdLst>
                  <a:gd name="T0" fmla="*/ 0 w 7"/>
                  <a:gd name="T1" fmla="*/ 1 h 46"/>
                  <a:gd name="T2" fmla="*/ 1 w 7"/>
                  <a:gd name="T3" fmla="*/ 1 h 46"/>
                  <a:gd name="T4" fmla="*/ 1 w 7"/>
                  <a:gd name="T5" fmla="*/ 1 h 46"/>
                  <a:gd name="T6" fmla="*/ 1 w 7"/>
                  <a:gd name="T7" fmla="*/ 1 h 46"/>
                  <a:gd name="T8" fmla="*/ 1 w 7"/>
                  <a:gd name="T9" fmla="*/ 0 h 46"/>
                  <a:gd name="T10" fmla="*/ 1 w 7"/>
                  <a:gd name="T11" fmla="*/ 6 h 46"/>
                  <a:gd name="T12" fmla="*/ 1 w 7"/>
                  <a:gd name="T13" fmla="*/ 6 h 46"/>
                  <a:gd name="T14" fmla="*/ 1 w 7"/>
                  <a:gd name="T15" fmla="*/ 6 h 46"/>
                  <a:gd name="T16" fmla="*/ 1 w 7"/>
                  <a:gd name="T17" fmla="*/ 6 h 46"/>
                  <a:gd name="T18" fmla="*/ 0 w 7"/>
                  <a:gd name="T19" fmla="*/ 6 h 46"/>
                  <a:gd name="T20" fmla="*/ 0 w 7"/>
                  <a:gd name="T21" fmla="*/ 1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46">
                    <a:moveTo>
                      <a:pt x="0" y="2"/>
                    </a:moveTo>
                    <a:lnTo>
                      <a:pt x="1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7" y="46"/>
                    </a:lnTo>
                    <a:lnTo>
                      <a:pt x="5" y="46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70" name="Freeform 3214"/>
              <p:cNvSpPr>
                <a:spLocks/>
              </p:cNvSpPr>
              <p:nvPr/>
            </p:nvSpPr>
            <p:spPr bwMode="auto">
              <a:xfrm>
                <a:off x="2546" y="1814"/>
                <a:ext cx="3" cy="24"/>
              </a:xfrm>
              <a:custGeom>
                <a:avLst/>
                <a:gdLst>
                  <a:gd name="T0" fmla="*/ 0 w 6"/>
                  <a:gd name="T1" fmla="*/ 0 h 48"/>
                  <a:gd name="T2" fmla="*/ 0 w 6"/>
                  <a:gd name="T3" fmla="*/ 0 h 48"/>
                  <a:gd name="T4" fmla="*/ 1 w 6"/>
                  <a:gd name="T5" fmla="*/ 0 h 48"/>
                  <a:gd name="T6" fmla="*/ 1 w 6"/>
                  <a:gd name="T7" fmla="*/ 0 h 48"/>
                  <a:gd name="T8" fmla="*/ 1 w 6"/>
                  <a:gd name="T9" fmla="*/ 0 h 48"/>
                  <a:gd name="T10" fmla="*/ 1 w 6"/>
                  <a:gd name="T11" fmla="*/ 0 h 48"/>
                  <a:gd name="T12" fmla="*/ 1 w 6"/>
                  <a:gd name="T13" fmla="*/ 0 h 48"/>
                  <a:gd name="T14" fmla="*/ 1 w 6"/>
                  <a:gd name="T15" fmla="*/ 0 h 48"/>
                  <a:gd name="T16" fmla="*/ 1 w 6"/>
                  <a:gd name="T17" fmla="*/ 0 h 48"/>
                  <a:gd name="T18" fmla="*/ 1 w 6"/>
                  <a:gd name="T19" fmla="*/ 6 h 48"/>
                  <a:gd name="T20" fmla="*/ 1 w 6"/>
                  <a:gd name="T21" fmla="*/ 6 h 48"/>
                  <a:gd name="T22" fmla="*/ 1 w 6"/>
                  <a:gd name="T23" fmla="*/ 6 h 48"/>
                  <a:gd name="T24" fmla="*/ 1 w 6"/>
                  <a:gd name="T25" fmla="*/ 6 h 48"/>
                  <a:gd name="T26" fmla="*/ 1 w 6"/>
                  <a:gd name="T27" fmla="*/ 6 h 48"/>
                  <a:gd name="T28" fmla="*/ 1 w 6"/>
                  <a:gd name="T29" fmla="*/ 6 h 48"/>
                  <a:gd name="T30" fmla="*/ 1 w 6"/>
                  <a:gd name="T31" fmla="*/ 6 h 48"/>
                  <a:gd name="T32" fmla="*/ 0 w 6"/>
                  <a:gd name="T33" fmla="*/ 6 h 48"/>
                  <a:gd name="T34" fmla="*/ 0 w 6"/>
                  <a:gd name="T35" fmla="*/ 6 h 48"/>
                  <a:gd name="T36" fmla="*/ 0 w 6"/>
                  <a:gd name="T37" fmla="*/ 0 h 4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4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48"/>
                    </a:lnTo>
                    <a:lnTo>
                      <a:pt x="6" y="46"/>
                    </a:lnTo>
                    <a:lnTo>
                      <a:pt x="4" y="46"/>
                    </a:lnTo>
                    <a:lnTo>
                      <a:pt x="2" y="46"/>
                    </a:lnTo>
                    <a:lnTo>
                      <a:pt x="0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71" name="Freeform 3215"/>
              <p:cNvSpPr>
                <a:spLocks/>
              </p:cNvSpPr>
              <p:nvPr/>
            </p:nvSpPr>
            <p:spPr bwMode="auto">
              <a:xfrm>
                <a:off x="2549" y="1813"/>
                <a:ext cx="4" cy="25"/>
              </a:xfrm>
              <a:custGeom>
                <a:avLst/>
                <a:gdLst>
                  <a:gd name="T0" fmla="*/ 0 w 8"/>
                  <a:gd name="T1" fmla="*/ 1 h 50"/>
                  <a:gd name="T2" fmla="*/ 1 w 8"/>
                  <a:gd name="T3" fmla="*/ 1 h 50"/>
                  <a:gd name="T4" fmla="*/ 1 w 8"/>
                  <a:gd name="T5" fmla="*/ 0 h 50"/>
                  <a:gd name="T6" fmla="*/ 1 w 8"/>
                  <a:gd name="T7" fmla="*/ 0 h 50"/>
                  <a:gd name="T8" fmla="*/ 1 w 8"/>
                  <a:gd name="T9" fmla="*/ 0 h 50"/>
                  <a:gd name="T10" fmla="*/ 1 w 8"/>
                  <a:gd name="T11" fmla="*/ 7 h 50"/>
                  <a:gd name="T12" fmla="*/ 1 w 8"/>
                  <a:gd name="T13" fmla="*/ 7 h 50"/>
                  <a:gd name="T14" fmla="*/ 1 w 8"/>
                  <a:gd name="T15" fmla="*/ 7 h 50"/>
                  <a:gd name="T16" fmla="*/ 1 w 8"/>
                  <a:gd name="T17" fmla="*/ 7 h 50"/>
                  <a:gd name="T18" fmla="*/ 0 w 8"/>
                  <a:gd name="T19" fmla="*/ 7 h 50"/>
                  <a:gd name="T20" fmla="*/ 0 w 8"/>
                  <a:gd name="T21" fmla="*/ 1 h 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50">
                    <a:moveTo>
                      <a:pt x="0" y="2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50"/>
                    </a:lnTo>
                    <a:lnTo>
                      <a:pt x="6" y="50"/>
                    </a:lnTo>
                    <a:lnTo>
                      <a:pt x="4" y="50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72" name="Freeform 3216"/>
              <p:cNvSpPr>
                <a:spLocks/>
              </p:cNvSpPr>
              <p:nvPr/>
            </p:nvSpPr>
            <p:spPr bwMode="auto">
              <a:xfrm>
                <a:off x="2553" y="1812"/>
                <a:ext cx="3" cy="27"/>
              </a:xfrm>
              <a:custGeom>
                <a:avLst/>
                <a:gdLst>
                  <a:gd name="T0" fmla="*/ 0 w 5"/>
                  <a:gd name="T1" fmla="*/ 1 h 54"/>
                  <a:gd name="T2" fmla="*/ 1 w 5"/>
                  <a:gd name="T3" fmla="*/ 1 h 54"/>
                  <a:gd name="T4" fmla="*/ 1 w 5"/>
                  <a:gd name="T5" fmla="*/ 1 h 54"/>
                  <a:gd name="T6" fmla="*/ 1 w 5"/>
                  <a:gd name="T7" fmla="*/ 0 h 54"/>
                  <a:gd name="T8" fmla="*/ 1 w 5"/>
                  <a:gd name="T9" fmla="*/ 0 h 54"/>
                  <a:gd name="T10" fmla="*/ 1 w 5"/>
                  <a:gd name="T11" fmla="*/ 7 h 54"/>
                  <a:gd name="T12" fmla="*/ 1 w 5"/>
                  <a:gd name="T13" fmla="*/ 7 h 54"/>
                  <a:gd name="T14" fmla="*/ 1 w 5"/>
                  <a:gd name="T15" fmla="*/ 7 h 54"/>
                  <a:gd name="T16" fmla="*/ 1 w 5"/>
                  <a:gd name="T17" fmla="*/ 7 h 54"/>
                  <a:gd name="T18" fmla="*/ 0 w 5"/>
                  <a:gd name="T19" fmla="*/ 7 h 54"/>
                  <a:gd name="T20" fmla="*/ 0 w 5"/>
                  <a:gd name="T21" fmla="*/ 1 h 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54">
                    <a:moveTo>
                      <a:pt x="0" y="2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5" y="54"/>
                    </a:lnTo>
                    <a:lnTo>
                      <a:pt x="3" y="54"/>
                    </a:lnTo>
                    <a:lnTo>
                      <a:pt x="2" y="52"/>
                    </a:lnTo>
                    <a:lnTo>
                      <a:pt x="0" y="5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73" name="Freeform 3217"/>
              <p:cNvSpPr>
                <a:spLocks/>
              </p:cNvSpPr>
              <p:nvPr/>
            </p:nvSpPr>
            <p:spPr bwMode="auto">
              <a:xfrm>
                <a:off x="2556" y="1811"/>
                <a:ext cx="4" cy="29"/>
              </a:xfrm>
              <a:custGeom>
                <a:avLst/>
                <a:gdLst>
                  <a:gd name="T0" fmla="*/ 0 w 8"/>
                  <a:gd name="T1" fmla="*/ 1 h 58"/>
                  <a:gd name="T2" fmla="*/ 1 w 8"/>
                  <a:gd name="T3" fmla="*/ 1 h 58"/>
                  <a:gd name="T4" fmla="*/ 1 w 8"/>
                  <a:gd name="T5" fmla="*/ 1 h 58"/>
                  <a:gd name="T6" fmla="*/ 1 w 8"/>
                  <a:gd name="T7" fmla="*/ 1 h 58"/>
                  <a:gd name="T8" fmla="*/ 1 w 8"/>
                  <a:gd name="T9" fmla="*/ 1 h 58"/>
                  <a:gd name="T10" fmla="*/ 1 w 8"/>
                  <a:gd name="T11" fmla="*/ 1 h 58"/>
                  <a:gd name="T12" fmla="*/ 1 w 8"/>
                  <a:gd name="T13" fmla="*/ 1 h 58"/>
                  <a:gd name="T14" fmla="*/ 1 w 8"/>
                  <a:gd name="T15" fmla="*/ 1 h 58"/>
                  <a:gd name="T16" fmla="*/ 1 w 8"/>
                  <a:gd name="T17" fmla="*/ 0 h 58"/>
                  <a:gd name="T18" fmla="*/ 1 w 8"/>
                  <a:gd name="T19" fmla="*/ 8 h 58"/>
                  <a:gd name="T20" fmla="*/ 1 w 8"/>
                  <a:gd name="T21" fmla="*/ 8 h 58"/>
                  <a:gd name="T22" fmla="*/ 1 w 8"/>
                  <a:gd name="T23" fmla="*/ 8 h 58"/>
                  <a:gd name="T24" fmla="*/ 1 w 8"/>
                  <a:gd name="T25" fmla="*/ 7 h 58"/>
                  <a:gd name="T26" fmla="*/ 1 w 8"/>
                  <a:gd name="T27" fmla="*/ 7 h 58"/>
                  <a:gd name="T28" fmla="*/ 1 w 8"/>
                  <a:gd name="T29" fmla="*/ 7 h 58"/>
                  <a:gd name="T30" fmla="*/ 1 w 8"/>
                  <a:gd name="T31" fmla="*/ 7 h 58"/>
                  <a:gd name="T32" fmla="*/ 1 w 8"/>
                  <a:gd name="T33" fmla="*/ 7 h 58"/>
                  <a:gd name="T34" fmla="*/ 0 w 8"/>
                  <a:gd name="T35" fmla="*/ 7 h 58"/>
                  <a:gd name="T36" fmla="*/ 0 w 8"/>
                  <a:gd name="T37" fmla="*/ 1 h 5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58">
                    <a:moveTo>
                      <a:pt x="0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58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74" name="Freeform 3218"/>
              <p:cNvSpPr>
                <a:spLocks/>
              </p:cNvSpPr>
              <p:nvPr/>
            </p:nvSpPr>
            <p:spPr bwMode="auto">
              <a:xfrm>
                <a:off x="2560" y="1811"/>
                <a:ext cx="3" cy="29"/>
              </a:xfrm>
              <a:custGeom>
                <a:avLst/>
                <a:gdLst>
                  <a:gd name="T0" fmla="*/ 0 w 8"/>
                  <a:gd name="T1" fmla="*/ 1 h 58"/>
                  <a:gd name="T2" fmla="*/ 0 w 8"/>
                  <a:gd name="T3" fmla="*/ 0 h 58"/>
                  <a:gd name="T4" fmla="*/ 0 w 8"/>
                  <a:gd name="T5" fmla="*/ 0 h 58"/>
                  <a:gd name="T6" fmla="*/ 0 w 8"/>
                  <a:gd name="T7" fmla="*/ 0 h 58"/>
                  <a:gd name="T8" fmla="*/ 0 w 8"/>
                  <a:gd name="T9" fmla="*/ 0 h 58"/>
                  <a:gd name="T10" fmla="*/ 0 w 8"/>
                  <a:gd name="T11" fmla="*/ 8 h 58"/>
                  <a:gd name="T12" fmla="*/ 0 w 8"/>
                  <a:gd name="T13" fmla="*/ 8 h 58"/>
                  <a:gd name="T14" fmla="*/ 0 w 8"/>
                  <a:gd name="T15" fmla="*/ 8 h 58"/>
                  <a:gd name="T16" fmla="*/ 0 w 8"/>
                  <a:gd name="T17" fmla="*/ 8 h 58"/>
                  <a:gd name="T18" fmla="*/ 0 w 8"/>
                  <a:gd name="T19" fmla="*/ 8 h 58"/>
                  <a:gd name="T20" fmla="*/ 0 w 8"/>
                  <a:gd name="T21" fmla="*/ 1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58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58"/>
                    </a:lnTo>
                    <a:lnTo>
                      <a:pt x="6" y="58"/>
                    </a:lnTo>
                    <a:lnTo>
                      <a:pt x="4" y="58"/>
                    </a:lnTo>
                    <a:lnTo>
                      <a:pt x="2" y="58"/>
                    </a:lnTo>
                    <a:lnTo>
                      <a:pt x="0" y="5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75" name="Freeform 3219"/>
              <p:cNvSpPr>
                <a:spLocks/>
              </p:cNvSpPr>
              <p:nvPr/>
            </p:nvSpPr>
            <p:spPr bwMode="auto">
              <a:xfrm>
                <a:off x="2563" y="1811"/>
                <a:ext cx="3" cy="29"/>
              </a:xfrm>
              <a:custGeom>
                <a:avLst/>
                <a:gdLst>
                  <a:gd name="T0" fmla="*/ 0 w 6"/>
                  <a:gd name="T1" fmla="*/ 0 h 58"/>
                  <a:gd name="T2" fmla="*/ 0 w 6"/>
                  <a:gd name="T3" fmla="*/ 0 h 58"/>
                  <a:gd name="T4" fmla="*/ 1 w 6"/>
                  <a:gd name="T5" fmla="*/ 0 h 58"/>
                  <a:gd name="T6" fmla="*/ 1 w 6"/>
                  <a:gd name="T7" fmla="*/ 0 h 58"/>
                  <a:gd name="T8" fmla="*/ 1 w 6"/>
                  <a:gd name="T9" fmla="*/ 0 h 58"/>
                  <a:gd name="T10" fmla="*/ 1 w 6"/>
                  <a:gd name="T11" fmla="*/ 8 h 58"/>
                  <a:gd name="T12" fmla="*/ 1 w 6"/>
                  <a:gd name="T13" fmla="*/ 8 h 58"/>
                  <a:gd name="T14" fmla="*/ 1 w 6"/>
                  <a:gd name="T15" fmla="*/ 8 h 58"/>
                  <a:gd name="T16" fmla="*/ 0 w 6"/>
                  <a:gd name="T17" fmla="*/ 8 h 58"/>
                  <a:gd name="T18" fmla="*/ 0 w 6"/>
                  <a:gd name="T19" fmla="*/ 8 h 58"/>
                  <a:gd name="T20" fmla="*/ 0 w 6"/>
                  <a:gd name="T21" fmla="*/ 0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5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58"/>
                    </a:lnTo>
                    <a:lnTo>
                      <a:pt x="4" y="58"/>
                    </a:lnTo>
                    <a:lnTo>
                      <a:pt x="2" y="58"/>
                    </a:lnTo>
                    <a:lnTo>
                      <a:pt x="0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76" name="Freeform 3220"/>
              <p:cNvSpPr>
                <a:spLocks/>
              </p:cNvSpPr>
              <p:nvPr/>
            </p:nvSpPr>
            <p:spPr bwMode="auto">
              <a:xfrm>
                <a:off x="2566" y="1811"/>
                <a:ext cx="3" cy="30"/>
              </a:xfrm>
              <a:custGeom>
                <a:avLst/>
                <a:gdLst>
                  <a:gd name="T0" fmla="*/ 0 w 5"/>
                  <a:gd name="T1" fmla="*/ 0 h 62"/>
                  <a:gd name="T2" fmla="*/ 0 w 5"/>
                  <a:gd name="T3" fmla="*/ 0 h 62"/>
                  <a:gd name="T4" fmla="*/ 1 w 5"/>
                  <a:gd name="T5" fmla="*/ 0 h 62"/>
                  <a:gd name="T6" fmla="*/ 1 w 5"/>
                  <a:gd name="T7" fmla="*/ 0 h 62"/>
                  <a:gd name="T8" fmla="*/ 1 w 5"/>
                  <a:gd name="T9" fmla="*/ 0 h 62"/>
                  <a:gd name="T10" fmla="*/ 1 w 5"/>
                  <a:gd name="T11" fmla="*/ 0 h 62"/>
                  <a:gd name="T12" fmla="*/ 1 w 5"/>
                  <a:gd name="T13" fmla="*/ 0 h 62"/>
                  <a:gd name="T14" fmla="*/ 1 w 5"/>
                  <a:gd name="T15" fmla="*/ 0 h 62"/>
                  <a:gd name="T16" fmla="*/ 1 w 5"/>
                  <a:gd name="T17" fmla="*/ 0 h 62"/>
                  <a:gd name="T18" fmla="*/ 1 w 5"/>
                  <a:gd name="T19" fmla="*/ 7 h 62"/>
                  <a:gd name="T20" fmla="*/ 1 w 5"/>
                  <a:gd name="T21" fmla="*/ 7 h 62"/>
                  <a:gd name="T22" fmla="*/ 1 w 5"/>
                  <a:gd name="T23" fmla="*/ 7 h 62"/>
                  <a:gd name="T24" fmla="*/ 1 w 5"/>
                  <a:gd name="T25" fmla="*/ 7 h 62"/>
                  <a:gd name="T26" fmla="*/ 1 w 5"/>
                  <a:gd name="T27" fmla="*/ 7 h 62"/>
                  <a:gd name="T28" fmla="*/ 1 w 5"/>
                  <a:gd name="T29" fmla="*/ 7 h 62"/>
                  <a:gd name="T30" fmla="*/ 1 w 5"/>
                  <a:gd name="T31" fmla="*/ 7 h 62"/>
                  <a:gd name="T32" fmla="*/ 0 w 5"/>
                  <a:gd name="T33" fmla="*/ 7 h 62"/>
                  <a:gd name="T34" fmla="*/ 0 w 5"/>
                  <a:gd name="T35" fmla="*/ 7 h 62"/>
                  <a:gd name="T36" fmla="*/ 0 w 5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" h="62">
                    <a:moveTo>
                      <a:pt x="0" y="2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62"/>
                    </a:lnTo>
                    <a:lnTo>
                      <a:pt x="3" y="62"/>
                    </a:lnTo>
                    <a:lnTo>
                      <a:pt x="1" y="62"/>
                    </a:lnTo>
                    <a:lnTo>
                      <a:pt x="0" y="6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77" name="Freeform 3221"/>
              <p:cNvSpPr>
                <a:spLocks/>
              </p:cNvSpPr>
              <p:nvPr/>
            </p:nvSpPr>
            <p:spPr bwMode="auto">
              <a:xfrm>
                <a:off x="2569" y="1810"/>
                <a:ext cx="4" cy="32"/>
              </a:xfrm>
              <a:custGeom>
                <a:avLst/>
                <a:gdLst>
                  <a:gd name="T0" fmla="*/ 0 w 8"/>
                  <a:gd name="T1" fmla="*/ 0 h 65"/>
                  <a:gd name="T2" fmla="*/ 1 w 8"/>
                  <a:gd name="T3" fmla="*/ 0 h 65"/>
                  <a:gd name="T4" fmla="*/ 1 w 8"/>
                  <a:gd name="T5" fmla="*/ 0 h 65"/>
                  <a:gd name="T6" fmla="*/ 1 w 8"/>
                  <a:gd name="T7" fmla="*/ 0 h 65"/>
                  <a:gd name="T8" fmla="*/ 1 w 8"/>
                  <a:gd name="T9" fmla="*/ 0 h 65"/>
                  <a:gd name="T10" fmla="*/ 1 w 8"/>
                  <a:gd name="T11" fmla="*/ 0 h 65"/>
                  <a:gd name="T12" fmla="*/ 1 w 8"/>
                  <a:gd name="T13" fmla="*/ 0 h 65"/>
                  <a:gd name="T14" fmla="*/ 1 w 8"/>
                  <a:gd name="T15" fmla="*/ 0 h 65"/>
                  <a:gd name="T16" fmla="*/ 1 w 8"/>
                  <a:gd name="T17" fmla="*/ 0 h 65"/>
                  <a:gd name="T18" fmla="*/ 1 w 8"/>
                  <a:gd name="T19" fmla="*/ 8 h 65"/>
                  <a:gd name="T20" fmla="*/ 1 w 8"/>
                  <a:gd name="T21" fmla="*/ 8 h 65"/>
                  <a:gd name="T22" fmla="*/ 1 w 8"/>
                  <a:gd name="T23" fmla="*/ 8 h 65"/>
                  <a:gd name="T24" fmla="*/ 1 w 8"/>
                  <a:gd name="T25" fmla="*/ 8 h 65"/>
                  <a:gd name="T26" fmla="*/ 1 w 8"/>
                  <a:gd name="T27" fmla="*/ 8 h 65"/>
                  <a:gd name="T28" fmla="*/ 1 w 8"/>
                  <a:gd name="T29" fmla="*/ 8 h 65"/>
                  <a:gd name="T30" fmla="*/ 1 w 8"/>
                  <a:gd name="T31" fmla="*/ 8 h 65"/>
                  <a:gd name="T32" fmla="*/ 1 w 8"/>
                  <a:gd name="T33" fmla="*/ 8 h 65"/>
                  <a:gd name="T34" fmla="*/ 0 w 8"/>
                  <a:gd name="T35" fmla="*/ 8 h 65"/>
                  <a:gd name="T36" fmla="*/ 0 w 8"/>
                  <a:gd name="T37" fmla="*/ 0 h 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65">
                    <a:moveTo>
                      <a:pt x="0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8" y="65"/>
                    </a:lnTo>
                    <a:lnTo>
                      <a:pt x="6" y="65"/>
                    </a:lnTo>
                    <a:lnTo>
                      <a:pt x="4" y="64"/>
                    </a:lnTo>
                    <a:lnTo>
                      <a:pt x="2" y="64"/>
                    </a:lnTo>
                    <a:lnTo>
                      <a:pt x="0" y="6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78" name="Freeform 3222"/>
              <p:cNvSpPr>
                <a:spLocks/>
              </p:cNvSpPr>
              <p:nvPr/>
            </p:nvSpPr>
            <p:spPr bwMode="auto">
              <a:xfrm>
                <a:off x="2573" y="1810"/>
                <a:ext cx="3" cy="32"/>
              </a:xfrm>
              <a:custGeom>
                <a:avLst/>
                <a:gdLst>
                  <a:gd name="T0" fmla="*/ 0 w 6"/>
                  <a:gd name="T1" fmla="*/ 0 h 65"/>
                  <a:gd name="T2" fmla="*/ 1 w 6"/>
                  <a:gd name="T3" fmla="*/ 0 h 65"/>
                  <a:gd name="T4" fmla="*/ 1 w 6"/>
                  <a:gd name="T5" fmla="*/ 0 h 65"/>
                  <a:gd name="T6" fmla="*/ 1 w 6"/>
                  <a:gd name="T7" fmla="*/ 0 h 65"/>
                  <a:gd name="T8" fmla="*/ 1 w 6"/>
                  <a:gd name="T9" fmla="*/ 0 h 65"/>
                  <a:gd name="T10" fmla="*/ 1 w 6"/>
                  <a:gd name="T11" fmla="*/ 8 h 65"/>
                  <a:gd name="T12" fmla="*/ 1 w 6"/>
                  <a:gd name="T13" fmla="*/ 8 h 65"/>
                  <a:gd name="T14" fmla="*/ 1 w 6"/>
                  <a:gd name="T15" fmla="*/ 8 h 65"/>
                  <a:gd name="T16" fmla="*/ 1 w 6"/>
                  <a:gd name="T17" fmla="*/ 8 h 65"/>
                  <a:gd name="T18" fmla="*/ 0 w 6"/>
                  <a:gd name="T19" fmla="*/ 8 h 65"/>
                  <a:gd name="T20" fmla="*/ 0 w 6"/>
                  <a:gd name="T21" fmla="*/ 0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65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65"/>
                    </a:lnTo>
                    <a:lnTo>
                      <a:pt x="4" y="65"/>
                    </a:lnTo>
                    <a:lnTo>
                      <a:pt x="2" y="65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79" name="Freeform 3223"/>
              <p:cNvSpPr>
                <a:spLocks/>
              </p:cNvSpPr>
              <p:nvPr/>
            </p:nvSpPr>
            <p:spPr bwMode="auto">
              <a:xfrm>
                <a:off x="2576" y="1810"/>
                <a:ext cx="4" cy="33"/>
              </a:xfrm>
              <a:custGeom>
                <a:avLst/>
                <a:gdLst>
                  <a:gd name="T0" fmla="*/ 0 w 7"/>
                  <a:gd name="T1" fmla="*/ 0 h 67"/>
                  <a:gd name="T2" fmla="*/ 1 w 7"/>
                  <a:gd name="T3" fmla="*/ 0 h 67"/>
                  <a:gd name="T4" fmla="*/ 1 w 7"/>
                  <a:gd name="T5" fmla="*/ 0 h 67"/>
                  <a:gd name="T6" fmla="*/ 1 w 7"/>
                  <a:gd name="T7" fmla="*/ 0 h 67"/>
                  <a:gd name="T8" fmla="*/ 1 w 7"/>
                  <a:gd name="T9" fmla="*/ 0 h 67"/>
                  <a:gd name="T10" fmla="*/ 1 w 7"/>
                  <a:gd name="T11" fmla="*/ 8 h 67"/>
                  <a:gd name="T12" fmla="*/ 1 w 7"/>
                  <a:gd name="T13" fmla="*/ 8 h 67"/>
                  <a:gd name="T14" fmla="*/ 1 w 7"/>
                  <a:gd name="T15" fmla="*/ 8 h 67"/>
                  <a:gd name="T16" fmla="*/ 1 w 7"/>
                  <a:gd name="T17" fmla="*/ 8 h 67"/>
                  <a:gd name="T18" fmla="*/ 0 w 7"/>
                  <a:gd name="T19" fmla="*/ 8 h 67"/>
                  <a:gd name="T20" fmla="*/ 0 w 7"/>
                  <a:gd name="T21" fmla="*/ 0 h 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67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67"/>
                    </a:lnTo>
                    <a:lnTo>
                      <a:pt x="5" y="65"/>
                    </a:lnTo>
                    <a:lnTo>
                      <a:pt x="4" y="65"/>
                    </a:lnTo>
                    <a:lnTo>
                      <a:pt x="2" y="65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80" name="Freeform 3224"/>
              <p:cNvSpPr>
                <a:spLocks/>
              </p:cNvSpPr>
              <p:nvPr/>
            </p:nvSpPr>
            <p:spPr bwMode="auto">
              <a:xfrm>
                <a:off x="2580" y="1809"/>
                <a:ext cx="3" cy="34"/>
              </a:xfrm>
              <a:custGeom>
                <a:avLst/>
                <a:gdLst>
                  <a:gd name="T0" fmla="*/ 0 w 6"/>
                  <a:gd name="T1" fmla="*/ 0 h 69"/>
                  <a:gd name="T2" fmla="*/ 0 w 6"/>
                  <a:gd name="T3" fmla="*/ 0 h 69"/>
                  <a:gd name="T4" fmla="*/ 1 w 6"/>
                  <a:gd name="T5" fmla="*/ 0 h 69"/>
                  <a:gd name="T6" fmla="*/ 1 w 6"/>
                  <a:gd name="T7" fmla="*/ 0 h 69"/>
                  <a:gd name="T8" fmla="*/ 1 w 6"/>
                  <a:gd name="T9" fmla="*/ 0 h 69"/>
                  <a:gd name="T10" fmla="*/ 1 w 6"/>
                  <a:gd name="T11" fmla="*/ 0 h 69"/>
                  <a:gd name="T12" fmla="*/ 1 w 6"/>
                  <a:gd name="T13" fmla="*/ 0 h 69"/>
                  <a:gd name="T14" fmla="*/ 1 w 6"/>
                  <a:gd name="T15" fmla="*/ 0 h 69"/>
                  <a:gd name="T16" fmla="*/ 1 w 6"/>
                  <a:gd name="T17" fmla="*/ 0 h 69"/>
                  <a:gd name="T18" fmla="*/ 1 w 6"/>
                  <a:gd name="T19" fmla="*/ 8 h 69"/>
                  <a:gd name="T20" fmla="*/ 1 w 6"/>
                  <a:gd name="T21" fmla="*/ 8 h 69"/>
                  <a:gd name="T22" fmla="*/ 1 w 6"/>
                  <a:gd name="T23" fmla="*/ 8 h 69"/>
                  <a:gd name="T24" fmla="*/ 1 w 6"/>
                  <a:gd name="T25" fmla="*/ 8 h 69"/>
                  <a:gd name="T26" fmla="*/ 1 w 6"/>
                  <a:gd name="T27" fmla="*/ 8 h 69"/>
                  <a:gd name="T28" fmla="*/ 1 w 6"/>
                  <a:gd name="T29" fmla="*/ 8 h 69"/>
                  <a:gd name="T30" fmla="*/ 1 w 6"/>
                  <a:gd name="T31" fmla="*/ 8 h 69"/>
                  <a:gd name="T32" fmla="*/ 0 w 6"/>
                  <a:gd name="T33" fmla="*/ 8 h 69"/>
                  <a:gd name="T34" fmla="*/ 0 w 6"/>
                  <a:gd name="T35" fmla="*/ 8 h 69"/>
                  <a:gd name="T36" fmla="*/ 0 w 6"/>
                  <a:gd name="T37" fmla="*/ 0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69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69"/>
                    </a:lnTo>
                    <a:lnTo>
                      <a:pt x="4" y="69"/>
                    </a:lnTo>
                    <a:lnTo>
                      <a:pt x="2" y="69"/>
                    </a:lnTo>
                    <a:lnTo>
                      <a:pt x="0" y="6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81" name="Freeform 3225"/>
              <p:cNvSpPr>
                <a:spLocks/>
              </p:cNvSpPr>
              <p:nvPr/>
            </p:nvSpPr>
            <p:spPr bwMode="auto">
              <a:xfrm>
                <a:off x="2583" y="1809"/>
                <a:ext cx="3" cy="34"/>
              </a:xfrm>
              <a:custGeom>
                <a:avLst/>
                <a:gdLst>
                  <a:gd name="T0" fmla="*/ 0 w 8"/>
                  <a:gd name="T1" fmla="*/ 0 h 69"/>
                  <a:gd name="T2" fmla="*/ 0 w 8"/>
                  <a:gd name="T3" fmla="*/ 0 h 69"/>
                  <a:gd name="T4" fmla="*/ 0 w 8"/>
                  <a:gd name="T5" fmla="*/ 0 h 69"/>
                  <a:gd name="T6" fmla="*/ 0 w 8"/>
                  <a:gd name="T7" fmla="*/ 0 h 69"/>
                  <a:gd name="T8" fmla="*/ 0 w 8"/>
                  <a:gd name="T9" fmla="*/ 0 h 69"/>
                  <a:gd name="T10" fmla="*/ 0 w 8"/>
                  <a:gd name="T11" fmla="*/ 0 h 69"/>
                  <a:gd name="T12" fmla="*/ 0 w 8"/>
                  <a:gd name="T13" fmla="*/ 0 h 69"/>
                  <a:gd name="T14" fmla="*/ 0 w 8"/>
                  <a:gd name="T15" fmla="*/ 0 h 69"/>
                  <a:gd name="T16" fmla="*/ 0 w 8"/>
                  <a:gd name="T17" fmla="*/ 0 h 69"/>
                  <a:gd name="T18" fmla="*/ 0 w 8"/>
                  <a:gd name="T19" fmla="*/ 8 h 69"/>
                  <a:gd name="T20" fmla="*/ 0 w 8"/>
                  <a:gd name="T21" fmla="*/ 8 h 69"/>
                  <a:gd name="T22" fmla="*/ 0 w 8"/>
                  <a:gd name="T23" fmla="*/ 8 h 69"/>
                  <a:gd name="T24" fmla="*/ 0 w 8"/>
                  <a:gd name="T25" fmla="*/ 8 h 69"/>
                  <a:gd name="T26" fmla="*/ 0 w 8"/>
                  <a:gd name="T27" fmla="*/ 8 h 69"/>
                  <a:gd name="T28" fmla="*/ 0 w 8"/>
                  <a:gd name="T29" fmla="*/ 8 h 69"/>
                  <a:gd name="T30" fmla="*/ 0 w 8"/>
                  <a:gd name="T31" fmla="*/ 8 h 69"/>
                  <a:gd name="T32" fmla="*/ 0 w 8"/>
                  <a:gd name="T33" fmla="*/ 8 h 69"/>
                  <a:gd name="T34" fmla="*/ 0 w 8"/>
                  <a:gd name="T35" fmla="*/ 8 h 69"/>
                  <a:gd name="T36" fmla="*/ 0 w 8"/>
                  <a:gd name="T37" fmla="*/ 0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69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69"/>
                    </a:lnTo>
                    <a:lnTo>
                      <a:pt x="6" y="69"/>
                    </a:lnTo>
                    <a:lnTo>
                      <a:pt x="4" y="69"/>
                    </a:lnTo>
                    <a:lnTo>
                      <a:pt x="2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82" name="Freeform 3226"/>
              <p:cNvSpPr>
                <a:spLocks/>
              </p:cNvSpPr>
              <p:nvPr/>
            </p:nvSpPr>
            <p:spPr bwMode="auto">
              <a:xfrm>
                <a:off x="2586" y="1808"/>
                <a:ext cx="3" cy="36"/>
              </a:xfrm>
              <a:custGeom>
                <a:avLst/>
                <a:gdLst>
                  <a:gd name="T0" fmla="*/ 0 w 6"/>
                  <a:gd name="T1" fmla="*/ 0 h 73"/>
                  <a:gd name="T2" fmla="*/ 1 w 6"/>
                  <a:gd name="T3" fmla="*/ 0 h 73"/>
                  <a:gd name="T4" fmla="*/ 1 w 6"/>
                  <a:gd name="T5" fmla="*/ 0 h 73"/>
                  <a:gd name="T6" fmla="*/ 1 w 6"/>
                  <a:gd name="T7" fmla="*/ 0 h 73"/>
                  <a:gd name="T8" fmla="*/ 1 w 6"/>
                  <a:gd name="T9" fmla="*/ 0 h 73"/>
                  <a:gd name="T10" fmla="*/ 1 w 6"/>
                  <a:gd name="T11" fmla="*/ 9 h 73"/>
                  <a:gd name="T12" fmla="*/ 1 w 6"/>
                  <a:gd name="T13" fmla="*/ 9 h 73"/>
                  <a:gd name="T14" fmla="*/ 1 w 6"/>
                  <a:gd name="T15" fmla="*/ 9 h 73"/>
                  <a:gd name="T16" fmla="*/ 1 w 6"/>
                  <a:gd name="T17" fmla="*/ 9 h 73"/>
                  <a:gd name="T18" fmla="*/ 0 w 6"/>
                  <a:gd name="T19" fmla="*/ 8 h 73"/>
                  <a:gd name="T20" fmla="*/ 0 w 6"/>
                  <a:gd name="T21" fmla="*/ 0 h 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73">
                    <a:moveTo>
                      <a:pt x="0" y="2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73"/>
                    </a:lnTo>
                    <a:lnTo>
                      <a:pt x="4" y="73"/>
                    </a:lnTo>
                    <a:lnTo>
                      <a:pt x="2" y="73"/>
                    </a:lnTo>
                    <a:lnTo>
                      <a:pt x="0" y="7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83" name="Freeform 3227"/>
              <p:cNvSpPr>
                <a:spLocks/>
              </p:cNvSpPr>
              <p:nvPr/>
            </p:nvSpPr>
            <p:spPr bwMode="auto">
              <a:xfrm>
                <a:off x="2589" y="1808"/>
                <a:ext cx="4" cy="36"/>
              </a:xfrm>
              <a:custGeom>
                <a:avLst/>
                <a:gdLst>
                  <a:gd name="T0" fmla="*/ 0 w 7"/>
                  <a:gd name="T1" fmla="*/ 0 h 73"/>
                  <a:gd name="T2" fmla="*/ 1 w 7"/>
                  <a:gd name="T3" fmla="*/ 0 h 73"/>
                  <a:gd name="T4" fmla="*/ 1 w 7"/>
                  <a:gd name="T5" fmla="*/ 0 h 73"/>
                  <a:gd name="T6" fmla="*/ 1 w 7"/>
                  <a:gd name="T7" fmla="*/ 0 h 73"/>
                  <a:gd name="T8" fmla="*/ 1 w 7"/>
                  <a:gd name="T9" fmla="*/ 0 h 73"/>
                  <a:gd name="T10" fmla="*/ 1 w 7"/>
                  <a:gd name="T11" fmla="*/ 0 h 73"/>
                  <a:gd name="T12" fmla="*/ 1 w 7"/>
                  <a:gd name="T13" fmla="*/ 0 h 73"/>
                  <a:gd name="T14" fmla="*/ 1 w 7"/>
                  <a:gd name="T15" fmla="*/ 0 h 73"/>
                  <a:gd name="T16" fmla="*/ 1 w 7"/>
                  <a:gd name="T17" fmla="*/ 0 h 73"/>
                  <a:gd name="T18" fmla="*/ 1 w 7"/>
                  <a:gd name="T19" fmla="*/ 9 h 73"/>
                  <a:gd name="T20" fmla="*/ 1 w 7"/>
                  <a:gd name="T21" fmla="*/ 9 h 73"/>
                  <a:gd name="T22" fmla="*/ 1 w 7"/>
                  <a:gd name="T23" fmla="*/ 9 h 73"/>
                  <a:gd name="T24" fmla="*/ 1 w 7"/>
                  <a:gd name="T25" fmla="*/ 9 h 73"/>
                  <a:gd name="T26" fmla="*/ 1 w 7"/>
                  <a:gd name="T27" fmla="*/ 9 h 73"/>
                  <a:gd name="T28" fmla="*/ 1 w 7"/>
                  <a:gd name="T29" fmla="*/ 9 h 73"/>
                  <a:gd name="T30" fmla="*/ 1 w 7"/>
                  <a:gd name="T31" fmla="*/ 9 h 73"/>
                  <a:gd name="T32" fmla="*/ 1 w 7"/>
                  <a:gd name="T33" fmla="*/ 9 h 73"/>
                  <a:gd name="T34" fmla="*/ 0 w 7"/>
                  <a:gd name="T35" fmla="*/ 9 h 73"/>
                  <a:gd name="T36" fmla="*/ 0 w 7"/>
                  <a:gd name="T37" fmla="*/ 0 h 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73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73"/>
                    </a:lnTo>
                    <a:lnTo>
                      <a:pt x="5" y="73"/>
                    </a:lnTo>
                    <a:lnTo>
                      <a:pt x="3" y="73"/>
                    </a:lnTo>
                    <a:lnTo>
                      <a:pt x="2" y="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84" name="Freeform 3228"/>
              <p:cNvSpPr>
                <a:spLocks/>
              </p:cNvSpPr>
              <p:nvPr/>
            </p:nvSpPr>
            <p:spPr bwMode="auto">
              <a:xfrm>
                <a:off x="2593" y="1808"/>
                <a:ext cx="4" cy="37"/>
              </a:xfrm>
              <a:custGeom>
                <a:avLst/>
                <a:gdLst>
                  <a:gd name="T0" fmla="*/ 0 w 8"/>
                  <a:gd name="T1" fmla="*/ 0 h 75"/>
                  <a:gd name="T2" fmla="*/ 1 w 8"/>
                  <a:gd name="T3" fmla="*/ 0 h 75"/>
                  <a:gd name="T4" fmla="*/ 1 w 8"/>
                  <a:gd name="T5" fmla="*/ 0 h 75"/>
                  <a:gd name="T6" fmla="*/ 1 w 8"/>
                  <a:gd name="T7" fmla="*/ 0 h 75"/>
                  <a:gd name="T8" fmla="*/ 1 w 8"/>
                  <a:gd name="T9" fmla="*/ 0 h 75"/>
                  <a:gd name="T10" fmla="*/ 1 w 8"/>
                  <a:gd name="T11" fmla="*/ 9 h 75"/>
                  <a:gd name="T12" fmla="*/ 1 w 8"/>
                  <a:gd name="T13" fmla="*/ 9 h 75"/>
                  <a:gd name="T14" fmla="*/ 1 w 8"/>
                  <a:gd name="T15" fmla="*/ 9 h 75"/>
                  <a:gd name="T16" fmla="*/ 1 w 8"/>
                  <a:gd name="T17" fmla="*/ 9 h 75"/>
                  <a:gd name="T18" fmla="*/ 0 w 8"/>
                  <a:gd name="T19" fmla="*/ 9 h 75"/>
                  <a:gd name="T20" fmla="*/ 0 w 8"/>
                  <a:gd name="T21" fmla="*/ 0 h 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75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4" y="75"/>
                    </a:lnTo>
                    <a:lnTo>
                      <a:pt x="2" y="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85" name="Freeform 3229"/>
              <p:cNvSpPr>
                <a:spLocks/>
              </p:cNvSpPr>
              <p:nvPr/>
            </p:nvSpPr>
            <p:spPr bwMode="auto">
              <a:xfrm>
                <a:off x="2597" y="1807"/>
                <a:ext cx="3" cy="38"/>
              </a:xfrm>
              <a:custGeom>
                <a:avLst/>
                <a:gdLst>
                  <a:gd name="T0" fmla="*/ 0 w 6"/>
                  <a:gd name="T1" fmla="*/ 0 h 77"/>
                  <a:gd name="T2" fmla="*/ 0 w 6"/>
                  <a:gd name="T3" fmla="*/ 0 h 77"/>
                  <a:gd name="T4" fmla="*/ 1 w 6"/>
                  <a:gd name="T5" fmla="*/ 0 h 77"/>
                  <a:gd name="T6" fmla="*/ 1 w 6"/>
                  <a:gd name="T7" fmla="*/ 0 h 77"/>
                  <a:gd name="T8" fmla="*/ 1 w 6"/>
                  <a:gd name="T9" fmla="*/ 0 h 77"/>
                  <a:gd name="T10" fmla="*/ 1 w 6"/>
                  <a:gd name="T11" fmla="*/ 0 h 77"/>
                  <a:gd name="T12" fmla="*/ 1 w 6"/>
                  <a:gd name="T13" fmla="*/ 0 h 77"/>
                  <a:gd name="T14" fmla="*/ 1 w 6"/>
                  <a:gd name="T15" fmla="*/ 0 h 77"/>
                  <a:gd name="T16" fmla="*/ 1 w 6"/>
                  <a:gd name="T17" fmla="*/ 0 h 77"/>
                  <a:gd name="T18" fmla="*/ 1 w 6"/>
                  <a:gd name="T19" fmla="*/ 9 h 77"/>
                  <a:gd name="T20" fmla="*/ 1 w 6"/>
                  <a:gd name="T21" fmla="*/ 9 h 77"/>
                  <a:gd name="T22" fmla="*/ 1 w 6"/>
                  <a:gd name="T23" fmla="*/ 9 h 77"/>
                  <a:gd name="T24" fmla="*/ 1 w 6"/>
                  <a:gd name="T25" fmla="*/ 9 h 77"/>
                  <a:gd name="T26" fmla="*/ 1 w 6"/>
                  <a:gd name="T27" fmla="*/ 9 h 77"/>
                  <a:gd name="T28" fmla="*/ 1 w 6"/>
                  <a:gd name="T29" fmla="*/ 9 h 77"/>
                  <a:gd name="T30" fmla="*/ 1 w 6"/>
                  <a:gd name="T31" fmla="*/ 9 h 77"/>
                  <a:gd name="T32" fmla="*/ 0 w 6"/>
                  <a:gd name="T33" fmla="*/ 9 h 77"/>
                  <a:gd name="T34" fmla="*/ 0 w 6"/>
                  <a:gd name="T35" fmla="*/ 9 h 77"/>
                  <a:gd name="T36" fmla="*/ 0 w 6"/>
                  <a:gd name="T37" fmla="*/ 0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77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77"/>
                    </a:lnTo>
                    <a:lnTo>
                      <a:pt x="4" y="77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86" name="Freeform 3230"/>
              <p:cNvSpPr>
                <a:spLocks/>
              </p:cNvSpPr>
              <p:nvPr/>
            </p:nvSpPr>
            <p:spPr bwMode="auto">
              <a:xfrm>
                <a:off x="2600" y="1807"/>
                <a:ext cx="4" cy="38"/>
              </a:xfrm>
              <a:custGeom>
                <a:avLst/>
                <a:gdLst>
                  <a:gd name="T0" fmla="*/ 0 w 7"/>
                  <a:gd name="T1" fmla="*/ 0 h 77"/>
                  <a:gd name="T2" fmla="*/ 1 w 7"/>
                  <a:gd name="T3" fmla="*/ 0 h 77"/>
                  <a:gd name="T4" fmla="*/ 1 w 7"/>
                  <a:gd name="T5" fmla="*/ 0 h 77"/>
                  <a:gd name="T6" fmla="*/ 1 w 7"/>
                  <a:gd name="T7" fmla="*/ 0 h 77"/>
                  <a:gd name="T8" fmla="*/ 1 w 7"/>
                  <a:gd name="T9" fmla="*/ 0 h 77"/>
                  <a:gd name="T10" fmla="*/ 1 w 7"/>
                  <a:gd name="T11" fmla="*/ 9 h 77"/>
                  <a:gd name="T12" fmla="*/ 1 w 7"/>
                  <a:gd name="T13" fmla="*/ 9 h 77"/>
                  <a:gd name="T14" fmla="*/ 1 w 7"/>
                  <a:gd name="T15" fmla="*/ 9 h 77"/>
                  <a:gd name="T16" fmla="*/ 1 w 7"/>
                  <a:gd name="T17" fmla="*/ 9 h 77"/>
                  <a:gd name="T18" fmla="*/ 0 w 7"/>
                  <a:gd name="T19" fmla="*/ 9 h 77"/>
                  <a:gd name="T20" fmla="*/ 0 w 7"/>
                  <a:gd name="T21" fmla="*/ 0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77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77"/>
                    </a:lnTo>
                    <a:lnTo>
                      <a:pt x="5" y="77"/>
                    </a:lnTo>
                    <a:lnTo>
                      <a:pt x="4" y="77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87" name="Freeform 3231"/>
              <p:cNvSpPr>
                <a:spLocks/>
              </p:cNvSpPr>
              <p:nvPr/>
            </p:nvSpPr>
            <p:spPr bwMode="auto">
              <a:xfrm>
                <a:off x="2604" y="1807"/>
                <a:ext cx="3" cy="38"/>
              </a:xfrm>
              <a:custGeom>
                <a:avLst/>
                <a:gdLst>
                  <a:gd name="T0" fmla="*/ 0 w 6"/>
                  <a:gd name="T1" fmla="*/ 0 h 77"/>
                  <a:gd name="T2" fmla="*/ 0 w 6"/>
                  <a:gd name="T3" fmla="*/ 0 h 77"/>
                  <a:gd name="T4" fmla="*/ 1 w 6"/>
                  <a:gd name="T5" fmla="*/ 0 h 77"/>
                  <a:gd name="T6" fmla="*/ 1 w 6"/>
                  <a:gd name="T7" fmla="*/ 0 h 77"/>
                  <a:gd name="T8" fmla="*/ 1 w 6"/>
                  <a:gd name="T9" fmla="*/ 0 h 77"/>
                  <a:gd name="T10" fmla="*/ 1 w 6"/>
                  <a:gd name="T11" fmla="*/ 9 h 77"/>
                  <a:gd name="T12" fmla="*/ 1 w 6"/>
                  <a:gd name="T13" fmla="*/ 9 h 77"/>
                  <a:gd name="T14" fmla="*/ 1 w 6"/>
                  <a:gd name="T15" fmla="*/ 9 h 77"/>
                  <a:gd name="T16" fmla="*/ 0 w 6"/>
                  <a:gd name="T17" fmla="*/ 9 h 77"/>
                  <a:gd name="T18" fmla="*/ 0 w 6"/>
                  <a:gd name="T19" fmla="*/ 9 h 77"/>
                  <a:gd name="T20" fmla="*/ 0 w 6"/>
                  <a:gd name="T21" fmla="*/ 0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77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77"/>
                    </a:lnTo>
                    <a:lnTo>
                      <a:pt x="4" y="77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88" name="Freeform 3232"/>
              <p:cNvSpPr>
                <a:spLocks/>
              </p:cNvSpPr>
              <p:nvPr/>
            </p:nvSpPr>
            <p:spPr bwMode="auto">
              <a:xfrm>
                <a:off x="2607" y="1806"/>
                <a:ext cx="3" cy="40"/>
              </a:xfrm>
              <a:custGeom>
                <a:avLst/>
                <a:gdLst>
                  <a:gd name="T0" fmla="*/ 0 w 8"/>
                  <a:gd name="T1" fmla="*/ 0 h 81"/>
                  <a:gd name="T2" fmla="*/ 0 w 8"/>
                  <a:gd name="T3" fmla="*/ 0 h 81"/>
                  <a:gd name="T4" fmla="*/ 0 w 8"/>
                  <a:gd name="T5" fmla="*/ 0 h 81"/>
                  <a:gd name="T6" fmla="*/ 0 w 8"/>
                  <a:gd name="T7" fmla="*/ 0 h 81"/>
                  <a:gd name="T8" fmla="*/ 0 w 8"/>
                  <a:gd name="T9" fmla="*/ 0 h 81"/>
                  <a:gd name="T10" fmla="*/ 0 w 8"/>
                  <a:gd name="T11" fmla="*/ 10 h 81"/>
                  <a:gd name="T12" fmla="*/ 0 w 8"/>
                  <a:gd name="T13" fmla="*/ 10 h 81"/>
                  <a:gd name="T14" fmla="*/ 0 w 8"/>
                  <a:gd name="T15" fmla="*/ 10 h 81"/>
                  <a:gd name="T16" fmla="*/ 0 w 8"/>
                  <a:gd name="T17" fmla="*/ 10 h 81"/>
                  <a:gd name="T18" fmla="*/ 0 w 8"/>
                  <a:gd name="T19" fmla="*/ 10 h 81"/>
                  <a:gd name="T20" fmla="*/ 0 w 8"/>
                  <a:gd name="T21" fmla="*/ 0 h 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81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1"/>
                    </a:lnTo>
                    <a:lnTo>
                      <a:pt x="6" y="81"/>
                    </a:lnTo>
                    <a:lnTo>
                      <a:pt x="4" y="81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89" name="Freeform 3233"/>
              <p:cNvSpPr>
                <a:spLocks/>
              </p:cNvSpPr>
              <p:nvPr/>
            </p:nvSpPr>
            <p:spPr bwMode="auto">
              <a:xfrm>
                <a:off x="2610" y="1806"/>
                <a:ext cx="3" cy="40"/>
              </a:xfrm>
              <a:custGeom>
                <a:avLst/>
                <a:gdLst>
                  <a:gd name="T0" fmla="*/ 0 w 6"/>
                  <a:gd name="T1" fmla="*/ 0 h 81"/>
                  <a:gd name="T2" fmla="*/ 1 w 6"/>
                  <a:gd name="T3" fmla="*/ 0 h 81"/>
                  <a:gd name="T4" fmla="*/ 1 w 6"/>
                  <a:gd name="T5" fmla="*/ 0 h 81"/>
                  <a:gd name="T6" fmla="*/ 1 w 6"/>
                  <a:gd name="T7" fmla="*/ 0 h 81"/>
                  <a:gd name="T8" fmla="*/ 1 w 6"/>
                  <a:gd name="T9" fmla="*/ 0 h 81"/>
                  <a:gd name="T10" fmla="*/ 1 w 6"/>
                  <a:gd name="T11" fmla="*/ 10 h 81"/>
                  <a:gd name="T12" fmla="*/ 1 w 6"/>
                  <a:gd name="T13" fmla="*/ 10 h 81"/>
                  <a:gd name="T14" fmla="*/ 1 w 6"/>
                  <a:gd name="T15" fmla="*/ 10 h 81"/>
                  <a:gd name="T16" fmla="*/ 1 w 6"/>
                  <a:gd name="T17" fmla="*/ 10 h 81"/>
                  <a:gd name="T18" fmla="*/ 0 w 6"/>
                  <a:gd name="T19" fmla="*/ 10 h 81"/>
                  <a:gd name="T20" fmla="*/ 0 w 6"/>
                  <a:gd name="T21" fmla="*/ 0 h 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81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81"/>
                    </a:lnTo>
                    <a:lnTo>
                      <a:pt x="4" y="81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90" name="Freeform 3234"/>
              <p:cNvSpPr>
                <a:spLocks/>
              </p:cNvSpPr>
              <p:nvPr/>
            </p:nvSpPr>
            <p:spPr bwMode="auto">
              <a:xfrm>
                <a:off x="2613" y="1806"/>
                <a:ext cx="4" cy="40"/>
              </a:xfrm>
              <a:custGeom>
                <a:avLst/>
                <a:gdLst>
                  <a:gd name="T0" fmla="*/ 0 w 7"/>
                  <a:gd name="T1" fmla="*/ 0 h 81"/>
                  <a:gd name="T2" fmla="*/ 1 w 7"/>
                  <a:gd name="T3" fmla="*/ 0 h 81"/>
                  <a:gd name="T4" fmla="*/ 1 w 7"/>
                  <a:gd name="T5" fmla="*/ 0 h 81"/>
                  <a:gd name="T6" fmla="*/ 1 w 7"/>
                  <a:gd name="T7" fmla="*/ 0 h 81"/>
                  <a:gd name="T8" fmla="*/ 1 w 7"/>
                  <a:gd name="T9" fmla="*/ 0 h 81"/>
                  <a:gd name="T10" fmla="*/ 1 w 7"/>
                  <a:gd name="T11" fmla="*/ 0 h 81"/>
                  <a:gd name="T12" fmla="*/ 1 w 7"/>
                  <a:gd name="T13" fmla="*/ 0 h 81"/>
                  <a:gd name="T14" fmla="*/ 1 w 7"/>
                  <a:gd name="T15" fmla="*/ 0 h 81"/>
                  <a:gd name="T16" fmla="*/ 1 w 7"/>
                  <a:gd name="T17" fmla="*/ 0 h 81"/>
                  <a:gd name="T18" fmla="*/ 1 w 7"/>
                  <a:gd name="T19" fmla="*/ 10 h 81"/>
                  <a:gd name="T20" fmla="*/ 1 w 7"/>
                  <a:gd name="T21" fmla="*/ 10 h 81"/>
                  <a:gd name="T22" fmla="*/ 1 w 7"/>
                  <a:gd name="T23" fmla="*/ 10 h 81"/>
                  <a:gd name="T24" fmla="*/ 1 w 7"/>
                  <a:gd name="T25" fmla="*/ 10 h 81"/>
                  <a:gd name="T26" fmla="*/ 1 w 7"/>
                  <a:gd name="T27" fmla="*/ 10 h 81"/>
                  <a:gd name="T28" fmla="*/ 1 w 7"/>
                  <a:gd name="T29" fmla="*/ 10 h 81"/>
                  <a:gd name="T30" fmla="*/ 1 w 7"/>
                  <a:gd name="T31" fmla="*/ 10 h 81"/>
                  <a:gd name="T32" fmla="*/ 1 w 7"/>
                  <a:gd name="T33" fmla="*/ 10 h 81"/>
                  <a:gd name="T34" fmla="*/ 0 w 7"/>
                  <a:gd name="T35" fmla="*/ 10 h 81"/>
                  <a:gd name="T36" fmla="*/ 0 w 7"/>
                  <a:gd name="T37" fmla="*/ 0 h 8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81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81"/>
                    </a:lnTo>
                    <a:lnTo>
                      <a:pt x="5" y="81"/>
                    </a:lnTo>
                    <a:lnTo>
                      <a:pt x="3" y="81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91" name="Freeform 3235"/>
              <p:cNvSpPr>
                <a:spLocks/>
              </p:cNvSpPr>
              <p:nvPr/>
            </p:nvSpPr>
            <p:spPr bwMode="auto">
              <a:xfrm>
                <a:off x="2617" y="1805"/>
                <a:ext cx="3" cy="42"/>
              </a:xfrm>
              <a:custGeom>
                <a:avLst/>
                <a:gdLst>
                  <a:gd name="T0" fmla="*/ 0 w 6"/>
                  <a:gd name="T1" fmla="*/ 1 h 84"/>
                  <a:gd name="T2" fmla="*/ 1 w 6"/>
                  <a:gd name="T3" fmla="*/ 1 h 84"/>
                  <a:gd name="T4" fmla="*/ 1 w 6"/>
                  <a:gd name="T5" fmla="*/ 1 h 84"/>
                  <a:gd name="T6" fmla="*/ 1 w 6"/>
                  <a:gd name="T7" fmla="*/ 0 h 84"/>
                  <a:gd name="T8" fmla="*/ 1 w 6"/>
                  <a:gd name="T9" fmla="*/ 0 h 84"/>
                  <a:gd name="T10" fmla="*/ 1 w 6"/>
                  <a:gd name="T11" fmla="*/ 11 h 84"/>
                  <a:gd name="T12" fmla="*/ 1 w 6"/>
                  <a:gd name="T13" fmla="*/ 11 h 84"/>
                  <a:gd name="T14" fmla="*/ 1 w 6"/>
                  <a:gd name="T15" fmla="*/ 11 h 84"/>
                  <a:gd name="T16" fmla="*/ 1 w 6"/>
                  <a:gd name="T17" fmla="*/ 11 h 84"/>
                  <a:gd name="T18" fmla="*/ 0 w 6"/>
                  <a:gd name="T19" fmla="*/ 11 h 84"/>
                  <a:gd name="T20" fmla="*/ 0 w 6"/>
                  <a:gd name="T21" fmla="*/ 1 h 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84">
                    <a:moveTo>
                      <a:pt x="0" y="1"/>
                    </a:moveTo>
                    <a:lnTo>
                      <a:pt x="2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84"/>
                    </a:lnTo>
                    <a:lnTo>
                      <a:pt x="4" y="84"/>
                    </a:lnTo>
                    <a:lnTo>
                      <a:pt x="2" y="84"/>
                    </a:lnTo>
                    <a:lnTo>
                      <a:pt x="0" y="8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92" name="Freeform 3236"/>
              <p:cNvSpPr>
                <a:spLocks/>
              </p:cNvSpPr>
              <p:nvPr/>
            </p:nvSpPr>
            <p:spPr bwMode="auto">
              <a:xfrm>
                <a:off x="2620" y="1805"/>
                <a:ext cx="3" cy="42"/>
              </a:xfrm>
              <a:custGeom>
                <a:avLst/>
                <a:gdLst>
                  <a:gd name="T0" fmla="*/ 0 w 6"/>
                  <a:gd name="T1" fmla="*/ 1 h 84"/>
                  <a:gd name="T2" fmla="*/ 1 w 6"/>
                  <a:gd name="T3" fmla="*/ 1 h 84"/>
                  <a:gd name="T4" fmla="*/ 1 w 6"/>
                  <a:gd name="T5" fmla="*/ 1 h 84"/>
                  <a:gd name="T6" fmla="*/ 1 w 6"/>
                  <a:gd name="T7" fmla="*/ 0 h 84"/>
                  <a:gd name="T8" fmla="*/ 1 w 6"/>
                  <a:gd name="T9" fmla="*/ 0 h 84"/>
                  <a:gd name="T10" fmla="*/ 1 w 6"/>
                  <a:gd name="T11" fmla="*/ 11 h 84"/>
                  <a:gd name="T12" fmla="*/ 1 w 6"/>
                  <a:gd name="T13" fmla="*/ 11 h 84"/>
                  <a:gd name="T14" fmla="*/ 1 w 6"/>
                  <a:gd name="T15" fmla="*/ 11 h 84"/>
                  <a:gd name="T16" fmla="*/ 1 w 6"/>
                  <a:gd name="T17" fmla="*/ 11 h 84"/>
                  <a:gd name="T18" fmla="*/ 0 w 6"/>
                  <a:gd name="T19" fmla="*/ 11 h 84"/>
                  <a:gd name="T20" fmla="*/ 0 w 6"/>
                  <a:gd name="T21" fmla="*/ 1 h 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84">
                    <a:moveTo>
                      <a:pt x="0" y="1"/>
                    </a:moveTo>
                    <a:lnTo>
                      <a:pt x="2" y="1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6" y="84"/>
                    </a:lnTo>
                    <a:lnTo>
                      <a:pt x="4" y="84"/>
                    </a:lnTo>
                    <a:lnTo>
                      <a:pt x="2" y="84"/>
                    </a:lnTo>
                    <a:lnTo>
                      <a:pt x="0" y="8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93" name="Freeform 3237"/>
              <p:cNvSpPr>
                <a:spLocks/>
              </p:cNvSpPr>
              <p:nvPr/>
            </p:nvSpPr>
            <p:spPr bwMode="auto">
              <a:xfrm>
                <a:off x="2623" y="1805"/>
                <a:ext cx="4" cy="42"/>
              </a:xfrm>
              <a:custGeom>
                <a:avLst/>
                <a:gdLst>
                  <a:gd name="T0" fmla="*/ 0 w 7"/>
                  <a:gd name="T1" fmla="*/ 0 h 84"/>
                  <a:gd name="T2" fmla="*/ 1 w 7"/>
                  <a:gd name="T3" fmla="*/ 0 h 84"/>
                  <a:gd name="T4" fmla="*/ 1 w 7"/>
                  <a:gd name="T5" fmla="*/ 0 h 84"/>
                  <a:gd name="T6" fmla="*/ 1 w 7"/>
                  <a:gd name="T7" fmla="*/ 0 h 84"/>
                  <a:gd name="T8" fmla="*/ 1 w 7"/>
                  <a:gd name="T9" fmla="*/ 0 h 84"/>
                  <a:gd name="T10" fmla="*/ 1 w 7"/>
                  <a:gd name="T11" fmla="*/ 0 h 84"/>
                  <a:gd name="T12" fmla="*/ 1 w 7"/>
                  <a:gd name="T13" fmla="*/ 0 h 84"/>
                  <a:gd name="T14" fmla="*/ 1 w 7"/>
                  <a:gd name="T15" fmla="*/ 0 h 84"/>
                  <a:gd name="T16" fmla="*/ 1 w 7"/>
                  <a:gd name="T17" fmla="*/ 0 h 84"/>
                  <a:gd name="T18" fmla="*/ 1 w 7"/>
                  <a:gd name="T19" fmla="*/ 11 h 84"/>
                  <a:gd name="T20" fmla="*/ 1 w 7"/>
                  <a:gd name="T21" fmla="*/ 11 h 84"/>
                  <a:gd name="T22" fmla="*/ 1 w 7"/>
                  <a:gd name="T23" fmla="*/ 11 h 84"/>
                  <a:gd name="T24" fmla="*/ 1 w 7"/>
                  <a:gd name="T25" fmla="*/ 11 h 84"/>
                  <a:gd name="T26" fmla="*/ 1 w 7"/>
                  <a:gd name="T27" fmla="*/ 11 h 84"/>
                  <a:gd name="T28" fmla="*/ 1 w 7"/>
                  <a:gd name="T29" fmla="*/ 11 h 84"/>
                  <a:gd name="T30" fmla="*/ 1 w 7"/>
                  <a:gd name="T31" fmla="*/ 11 h 84"/>
                  <a:gd name="T32" fmla="*/ 1 w 7"/>
                  <a:gd name="T33" fmla="*/ 11 h 84"/>
                  <a:gd name="T34" fmla="*/ 0 w 7"/>
                  <a:gd name="T35" fmla="*/ 11 h 84"/>
                  <a:gd name="T36" fmla="*/ 0 w 7"/>
                  <a:gd name="T37" fmla="*/ 0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84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84"/>
                    </a:lnTo>
                    <a:lnTo>
                      <a:pt x="6" y="84"/>
                    </a:lnTo>
                    <a:lnTo>
                      <a:pt x="4" y="84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94" name="Freeform 3238"/>
              <p:cNvSpPr>
                <a:spLocks/>
              </p:cNvSpPr>
              <p:nvPr/>
            </p:nvSpPr>
            <p:spPr bwMode="auto">
              <a:xfrm>
                <a:off x="2627" y="1805"/>
                <a:ext cx="4" cy="43"/>
              </a:xfrm>
              <a:custGeom>
                <a:avLst/>
                <a:gdLst>
                  <a:gd name="T0" fmla="*/ 0 w 8"/>
                  <a:gd name="T1" fmla="*/ 0 h 86"/>
                  <a:gd name="T2" fmla="*/ 1 w 8"/>
                  <a:gd name="T3" fmla="*/ 0 h 86"/>
                  <a:gd name="T4" fmla="*/ 1 w 8"/>
                  <a:gd name="T5" fmla="*/ 0 h 86"/>
                  <a:gd name="T6" fmla="*/ 1 w 8"/>
                  <a:gd name="T7" fmla="*/ 0 h 86"/>
                  <a:gd name="T8" fmla="*/ 1 w 8"/>
                  <a:gd name="T9" fmla="*/ 0 h 86"/>
                  <a:gd name="T10" fmla="*/ 1 w 8"/>
                  <a:gd name="T11" fmla="*/ 11 h 86"/>
                  <a:gd name="T12" fmla="*/ 1 w 8"/>
                  <a:gd name="T13" fmla="*/ 11 h 86"/>
                  <a:gd name="T14" fmla="*/ 1 w 8"/>
                  <a:gd name="T15" fmla="*/ 11 h 86"/>
                  <a:gd name="T16" fmla="*/ 1 w 8"/>
                  <a:gd name="T17" fmla="*/ 11 h 86"/>
                  <a:gd name="T18" fmla="*/ 0 w 8"/>
                  <a:gd name="T19" fmla="*/ 11 h 86"/>
                  <a:gd name="T20" fmla="*/ 0 w 8"/>
                  <a:gd name="T21" fmla="*/ 0 h 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8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6"/>
                    </a:lnTo>
                    <a:lnTo>
                      <a:pt x="6" y="86"/>
                    </a:lnTo>
                    <a:lnTo>
                      <a:pt x="4" y="84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95" name="Freeform 3239"/>
              <p:cNvSpPr>
                <a:spLocks/>
              </p:cNvSpPr>
              <p:nvPr/>
            </p:nvSpPr>
            <p:spPr bwMode="auto">
              <a:xfrm>
                <a:off x="2631" y="1805"/>
                <a:ext cx="2" cy="43"/>
              </a:xfrm>
              <a:custGeom>
                <a:avLst/>
                <a:gdLst>
                  <a:gd name="T0" fmla="*/ 0 w 6"/>
                  <a:gd name="T1" fmla="*/ 0 h 86"/>
                  <a:gd name="T2" fmla="*/ 0 w 6"/>
                  <a:gd name="T3" fmla="*/ 0 h 86"/>
                  <a:gd name="T4" fmla="*/ 0 w 6"/>
                  <a:gd name="T5" fmla="*/ 0 h 86"/>
                  <a:gd name="T6" fmla="*/ 0 w 6"/>
                  <a:gd name="T7" fmla="*/ 0 h 86"/>
                  <a:gd name="T8" fmla="*/ 0 w 6"/>
                  <a:gd name="T9" fmla="*/ 0 h 86"/>
                  <a:gd name="T10" fmla="*/ 0 w 6"/>
                  <a:gd name="T11" fmla="*/ 0 h 86"/>
                  <a:gd name="T12" fmla="*/ 0 w 6"/>
                  <a:gd name="T13" fmla="*/ 0 h 86"/>
                  <a:gd name="T14" fmla="*/ 0 w 6"/>
                  <a:gd name="T15" fmla="*/ 0 h 86"/>
                  <a:gd name="T16" fmla="*/ 0 w 6"/>
                  <a:gd name="T17" fmla="*/ 0 h 86"/>
                  <a:gd name="T18" fmla="*/ 0 w 6"/>
                  <a:gd name="T19" fmla="*/ 11 h 86"/>
                  <a:gd name="T20" fmla="*/ 0 w 6"/>
                  <a:gd name="T21" fmla="*/ 11 h 86"/>
                  <a:gd name="T22" fmla="*/ 0 w 6"/>
                  <a:gd name="T23" fmla="*/ 11 h 86"/>
                  <a:gd name="T24" fmla="*/ 0 w 6"/>
                  <a:gd name="T25" fmla="*/ 11 h 86"/>
                  <a:gd name="T26" fmla="*/ 0 w 6"/>
                  <a:gd name="T27" fmla="*/ 11 h 86"/>
                  <a:gd name="T28" fmla="*/ 0 w 6"/>
                  <a:gd name="T29" fmla="*/ 11 h 86"/>
                  <a:gd name="T30" fmla="*/ 0 w 6"/>
                  <a:gd name="T31" fmla="*/ 11 h 86"/>
                  <a:gd name="T32" fmla="*/ 0 w 6"/>
                  <a:gd name="T33" fmla="*/ 11 h 86"/>
                  <a:gd name="T34" fmla="*/ 0 w 6"/>
                  <a:gd name="T35" fmla="*/ 11 h 86"/>
                  <a:gd name="T36" fmla="*/ 0 w 6"/>
                  <a:gd name="T37" fmla="*/ 0 h 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86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86"/>
                    </a:lnTo>
                    <a:lnTo>
                      <a:pt x="4" y="86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96" name="Freeform 3240"/>
              <p:cNvSpPr>
                <a:spLocks/>
              </p:cNvSpPr>
              <p:nvPr/>
            </p:nvSpPr>
            <p:spPr bwMode="auto">
              <a:xfrm>
                <a:off x="2633" y="1804"/>
                <a:ext cx="4" cy="44"/>
              </a:xfrm>
              <a:custGeom>
                <a:avLst/>
                <a:gdLst>
                  <a:gd name="T0" fmla="*/ 0 w 8"/>
                  <a:gd name="T1" fmla="*/ 0 h 88"/>
                  <a:gd name="T2" fmla="*/ 1 w 8"/>
                  <a:gd name="T3" fmla="*/ 0 h 88"/>
                  <a:gd name="T4" fmla="*/ 1 w 8"/>
                  <a:gd name="T5" fmla="*/ 0 h 88"/>
                  <a:gd name="T6" fmla="*/ 1 w 8"/>
                  <a:gd name="T7" fmla="*/ 0 h 88"/>
                  <a:gd name="T8" fmla="*/ 1 w 8"/>
                  <a:gd name="T9" fmla="*/ 0 h 88"/>
                  <a:gd name="T10" fmla="*/ 1 w 8"/>
                  <a:gd name="T11" fmla="*/ 11 h 88"/>
                  <a:gd name="T12" fmla="*/ 1 w 8"/>
                  <a:gd name="T13" fmla="*/ 11 h 88"/>
                  <a:gd name="T14" fmla="*/ 1 w 8"/>
                  <a:gd name="T15" fmla="*/ 11 h 88"/>
                  <a:gd name="T16" fmla="*/ 1 w 8"/>
                  <a:gd name="T17" fmla="*/ 11 h 88"/>
                  <a:gd name="T18" fmla="*/ 0 w 8"/>
                  <a:gd name="T19" fmla="*/ 11 h 88"/>
                  <a:gd name="T20" fmla="*/ 0 w 8"/>
                  <a:gd name="T21" fmla="*/ 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88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8"/>
                    </a:lnTo>
                    <a:lnTo>
                      <a:pt x="6" y="88"/>
                    </a:lnTo>
                    <a:lnTo>
                      <a:pt x="4" y="88"/>
                    </a:lnTo>
                    <a:lnTo>
                      <a:pt x="2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97" name="Freeform 3241"/>
              <p:cNvSpPr>
                <a:spLocks/>
              </p:cNvSpPr>
              <p:nvPr/>
            </p:nvSpPr>
            <p:spPr bwMode="auto">
              <a:xfrm>
                <a:off x="2637" y="1804"/>
                <a:ext cx="3" cy="44"/>
              </a:xfrm>
              <a:custGeom>
                <a:avLst/>
                <a:gdLst>
                  <a:gd name="T0" fmla="*/ 0 w 5"/>
                  <a:gd name="T1" fmla="*/ 0 h 88"/>
                  <a:gd name="T2" fmla="*/ 0 w 5"/>
                  <a:gd name="T3" fmla="*/ 0 h 88"/>
                  <a:gd name="T4" fmla="*/ 1 w 5"/>
                  <a:gd name="T5" fmla="*/ 0 h 88"/>
                  <a:gd name="T6" fmla="*/ 1 w 5"/>
                  <a:gd name="T7" fmla="*/ 0 h 88"/>
                  <a:gd name="T8" fmla="*/ 1 w 5"/>
                  <a:gd name="T9" fmla="*/ 0 h 88"/>
                  <a:gd name="T10" fmla="*/ 1 w 5"/>
                  <a:gd name="T11" fmla="*/ 11 h 88"/>
                  <a:gd name="T12" fmla="*/ 1 w 5"/>
                  <a:gd name="T13" fmla="*/ 11 h 88"/>
                  <a:gd name="T14" fmla="*/ 1 w 5"/>
                  <a:gd name="T15" fmla="*/ 11 h 88"/>
                  <a:gd name="T16" fmla="*/ 0 w 5"/>
                  <a:gd name="T17" fmla="*/ 11 h 88"/>
                  <a:gd name="T18" fmla="*/ 0 w 5"/>
                  <a:gd name="T19" fmla="*/ 11 h 88"/>
                  <a:gd name="T20" fmla="*/ 0 w 5"/>
                  <a:gd name="T21" fmla="*/ 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8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88"/>
                    </a:lnTo>
                    <a:lnTo>
                      <a:pt x="3" y="88"/>
                    </a:lnTo>
                    <a:lnTo>
                      <a:pt x="2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98" name="Freeform 3242"/>
              <p:cNvSpPr>
                <a:spLocks/>
              </p:cNvSpPr>
              <p:nvPr/>
            </p:nvSpPr>
            <p:spPr bwMode="auto">
              <a:xfrm>
                <a:off x="2640" y="1804"/>
                <a:ext cx="4" cy="44"/>
              </a:xfrm>
              <a:custGeom>
                <a:avLst/>
                <a:gdLst>
                  <a:gd name="T0" fmla="*/ 0 w 8"/>
                  <a:gd name="T1" fmla="*/ 0 h 88"/>
                  <a:gd name="T2" fmla="*/ 1 w 8"/>
                  <a:gd name="T3" fmla="*/ 0 h 88"/>
                  <a:gd name="T4" fmla="*/ 1 w 8"/>
                  <a:gd name="T5" fmla="*/ 0 h 88"/>
                  <a:gd name="T6" fmla="*/ 1 w 8"/>
                  <a:gd name="T7" fmla="*/ 0 h 88"/>
                  <a:gd name="T8" fmla="*/ 1 w 8"/>
                  <a:gd name="T9" fmla="*/ 0 h 88"/>
                  <a:gd name="T10" fmla="*/ 1 w 8"/>
                  <a:gd name="T11" fmla="*/ 11 h 88"/>
                  <a:gd name="T12" fmla="*/ 1 w 8"/>
                  <a:gd name="T13" fmla="*/ 11 h 88"/>
                  <a:gd name="T14" fmla="*/ 1 w 8"/>
                  <a:gd name="T15" fmla="*/ 11 h 88"/>
                  <a:gd name="T16" fmla="*/ 1 w 8"/>
                  <a:gd name="T17" fmla="*/ 11 h 88"/>
                  <a:gd name="T18" fmla="*/ 0 w 8"/>
                  <a:gd name="T19" fmla="*/ 11 h 88"/>
                  <a:gd name="T20" fmla="*/ 0 w 8"/>
                  <a:gd name="T21" fmla="*/ 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88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8"/>
                    </a:lnTo>
                    <a:lnTo>
                      <a:pt x="6" y="88"/>
                    </a:lnTo>
                    <a:lnTo>
                      <a:pt x="4" y="88"/>
                    </a:lnTo>
                    <a:lnTo>
                      <a:pt x="2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99" name="Freeform 3243"/>
              <p:cNvSpPr>
                <a:spLocks/>
              </p:cNvSpPr>
              <p:nvPr/>
            </p:nvSpPr>
            <p:spPr bwMode="auto">
              <a:xfrm>
                <a:off x="2644" y="1804"/>
                <a:ext cx="3" cy="44"/>
              </a:xfrm>
              <a:custGeom>
                <a:avLst/>
                <a:gdLst>
                  <a:gd name="T0" fmla="*/ 0 w 6"/>
                  <a:gd name="T1" fmla="*/ 0 h 88"/>
                  <a:gd name="T2" fmla="*/ 1 w 6"/>
                  <a:gd name="T3" fmla="*/ 0 h 88"/>
                  <a:gd name="T4" fmla="*/ 1 w 6"/>
                  <a:gd name="T5" fmla="*/ 0 h 88"/>
                  <a:gd name="T6" fmla="*/ 1 w 6"/>
                  <a:gd name="T7" fmla="*/ 0 h 88"/>
                  <a:gd name="T8" fmla="*/ 1 w 6"/>
                  <a:gd name="T9" fmla="*/ 0 h 88"/>
                  <a:gd name="T10" fmla="*/ 1 w 6"/>
                  <a:gd name="T11" fmla="*/ 11 h 88"/>
                  <a:gd name="T12" fmla="*/ 1 w 6"/>
                  <a:gd name="T13" fmla="*/ 11 h 88"/>
                  <a:gd name="T14" fmla="*/ 1 w 6"/>
                  <a:gd name="T15" fmla="*/ 11 h 88"/>
                  <a:gd name="T16" fmla="*/ 1 w 6"/>
                  <a:gd name="T17" fmla="*/ 11 h 88"/>
                  <a:gd name="T18" fmla="*/ 0 w 6"/>
                  <a:gd name="T19" fmla="*/ 11 h 88"/>
                  <a:gd name="T20" fmla="*/ 0 w 6"/>
                  <a:gd name="T21" fmla="*/ 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88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88"/>
                    </a:lnTo>
                    <a:lnTo>
                      <a:pt x="4" y="88"/>
                    </a:lnTo>
                    <a:lnTo>
                      <a:pt x="2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00" name="Freeform 3244"/>
              <p:cNvSpPr>
                <a:spLocks/>
              </p:cNvSpPr>
              <p:nvPr/>
            </p:nvSpPr>
            <p:spPr bwMode="auto">
              <a:xfrm>
                <a:off x="2647" y="1804"/>
                <a:ext cx="4" cy="45"/>
              </a:xfrm>
              <a:custGeom>
                <a:avLst/>
                <a:gdLst>
                  <a:gd name="T0" fmla="*/ 0 w 7"/>
                  <a:gd name="T1" fmla="*/ 0 h 90"/>
                  <a:gd name="T2" fmla="*/ 1 w 7"/>
                  <a:gd name="T3" fmla="*/ 0 h 90"/>
                  <a:gd name="T4" fmla="*/ 1 w 7"/>
                  <a:gd name="T5" fmla="*/ 0 h 90"/>
                  <a:gd name="T6" fmla="*/ 1 w 7"/>
                  <a:gd name="T7" fmla="*/ 0 h 90"/>
                  <a:gd name="T8" fmla="*/ 1 w 7"/>
                  <a:gd name="T9" fmla="*/ 0 h 90"/>
                  <a:gd name="T10" fmla="*/ 1 w 7"/>
                  <a:gd name="T11" fmla="*/ 0 h 90"/>
                  <a:gd name="T12" fmla="*/ 1 w 7"/>
                  <a:gd name="T13" fmla="*/ 0 h 90"/>
                  <a:gd name="T14" fmla="*/ 1 w 7"/>
                  <a:gd name="T15" fmla="*/ 0 h 90"/>
                  <a:gd name="T16" fmla="*/ 1 w 7"/>
                  <a:gd name="T17" fmla="*/ 0 h 90"/>
                  <a:gd name="T18" fmla="*/ 1 w 7"/>
                  <a:gd name="T19" fmla="*/ 12 h 90"/>
                  <a:gd name="T20" fmla="*/ 1 w 7"/>
                  <a:gd name="T21" fmla="*/ 12 h 90"/>
                  <a:gd name="T22" fmla="*/ 1 w 7"/>
                  <a:gd name="T23" fmla="*/ 12 h 90"/>
                  <a:gd name="T24" fmla="*/ 1 w 7"/>
                  <a:gd name="T25" fmla="*/ 12 h 90"/>
                  <a:gd name="T26" fmla="*/ 1 w 7"/>
                  <a:gd name="T27" fmla="*/ 12 h 90"/>
                  <a:gd name="T28" fmla="*/ 1 w 7"/>
                  <a:gd name="T29" fmla="*/ 12 h 90"/>
                  <a:gd name="T30" fmla="*/ 1 w 7"/>
                  <a:gd name="T31" fmla="*/ 12 h 90"/>
                  <a:gd name="T32" fmla="*/ 1 w 7"/>
                  <a:gd name="T33" fmla="*/ 12 h 90"/>
                  <a:gd name="T34" fmla="*/ 0 w 7"/>
                  <a:gd name="T35" fmla="*/ 12 h 90"/>
                  <a:gd name="T36" fmla="*/ 0 w 7"/>
                  <a:gd name="T37" fmla="*/ 0 h 9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9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90"/>
                    </a:lnTo>
                    <a:lnTo>
                      <a:pt x="6" y="90"/>
                    </a:lnTo>
                    <a:lnTo>
                      <a:pt x="4" y="90"/>
                    </a:lnTo>
                    <a:lnTo>
                      <a:pt x="2" y="90"/>
                    </a:lnTo>
                    <a:lnTo>
                      <a:pt x="0" y="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01" name="Freeform 3245"/>
              <p:cNvSpPr>
                <a:spLocks/>
              </p:cNvSpPr>
              <p:nvPr/>
            </p:nvSpPr>
            <p:spPr bwMode="auto">
              <a:xfrm>
                <a:off x="2651" y="1803"/>
                <a:ext cx="3" cy="46"/>
              </a:xfrm>
              <a:custGeom>
                <a:avLst/>
                <a:gdLst>
                  <a:gd name="T0" fmla="*/ 0 w 6"/>
                  <a:gd name="T1" fmla="*/ 1 h 92"/>
                  <a:gd name="T2" fmla="*/ 1 w 6"/>
                  <a:gd name="T3" fmla="*/ 0 h 92"/>
                  <a:gd name="T4" fmla="*/ 1 w 6"/>
                  <a:gd name="T5" fmla="*/ 0 h 92"/>
                  <a:gd name="T6" fmla="*/ 1 w 6"/>
                  <a:gd name="T7" fmla="*/ 0 h 92"/>
                  <a:gd name="T8" fmla="*/ 1 w 6"/>
                  <a:gd name="T9" fmla="*/ 0 h 92"/>
                  <a:gd name="T10" fmla="*/ 1 w 6"/>
                  <a:gd name="T11" fmla="*/ 12 h 92"/>
                  <a:gd name="T12" fmla="*/ 1 w 6"/>
                  <a:gd name="T13" fmla="*/ 12 h 92"/>
                  <a:gd name="T14" fmla="*/ 1 w 6"/>
                  <a:gd name="T15" fmla="*/ 12 h 92"/>
                  <a:gd name="T16" fmla="*/ 1 w 6"/>
                  <a:gd name="T17" fmla="*/ 12 h 92"/>
                  <a:gd name="T18" fmla="*/ 0 w 6"/>
                  <a:gd name="T19" fmla="*/ 12 h 92"/>
                  <a:gd name="T20" fmla="*/ 0 w 6"/>
                  <a:gd name="T21" fmla="*/ 1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2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02" name="Freeform 3246"/>
              <p:cNvSpPr>
                <a:spLocks/>
              </p:cNvSpPr>
              <p:nvPr/>
            </p:nvSpPr>
            <p:spPr bwMode="auto">
              <a:xfrm>
                <a:off x="2654" y="1803"/>
                <a:ext cx="3" cy="46"/>
              </a:xfrm>
              <a:custGeom>
                <a:avLst/>
                <a:gdLst>
                  <a:gd name="T0" fmla="*/ 0 w 8"/>
                  <a:gd name="T1" fmla="*/ 0 h 92"/>
                  <a:gd name="T2" fmla="*/ 0 w 8"/>
                  <a:gd name="T3" fmla="*/ 0 h 92"/>
                  <a:gd name="T4" fmla="*/ 0 w 8"/>
                  <a:gd name="T5" fmla="*/ 0 h 92"/>
                  <a:gd name="T6" fmla="*/ 0 w 8"/>
                  <a:gd name="T7" fmla="*/ 0 h 92"/>
                  <a:gd name="T8" fmla="*/ 0 w 8"/>
                  <a:gd name="T9" fmla="*/ 0 h 92"/>
                  <a:gd name="T10" fmla="*/ 0 w 8"/>
                  <a:gd name="T11" fmla="*/ 12 h 92"/>
                  <a:gd name="T12" fmla="*/ 0 w 8"/>
                  <a:gd name="T13" fmla="*/ 12 h 92"/>
                  <a:gd name="T14" fmla="*/ 0 w 8"/>
                  <a:gd name="T15" fmla="*/ 12 h 92"/>
                  <a:gd name="T16" fmla="*/ 0 w 8"/>
                  <a:gd name="T17" fmla="*/ 12 h 92"/>
                  <a:gd name="T18" fmla="*/ 0 w 8"/>
                  <a:gd name="T19" fmla="*/ 12 h 92"/>
                  <a:gd name="T20" fmla="*/ 0 w 8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2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2"/>
                    </a:lnTo>
                    <a:lnTo>
                      <a:pt x="6" y="92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03" name="Freeform 3247"/>
              <p:cNvSpPr>
                <a:spLocks/>
              </p:cNvSpPr>
              <p:nvPr/>
            </p:nvSpPr>
            <p:spPr bwMode="auto">
              <a:xfrm>
                <a:off x="2657" y="1803"/>
                <a:ext cx="3" cy="46"/>
              </a:xfrm>
              <a:custGeom>
                <a:avLst/>
                <a:gdLst>
                  <a:gd name="T0" fmla="*/ 0 w 6"/>
                  <a:gd name="T1" fmla="*/ 0 h 92"/>
                  <a:gd name="T2" fmla="*/ 1 w 6"/>
                  <a:gd name="T3" fmla="*/ 0 h 92"/>
                  <a:gd name="T4" fmla="*/ 1 w 6"/>
                  <a:gd name="T5" fmla="*/ 0 h 92"/>
                  <a:gd name="T6" fmla="*/ 1 w 6"/>
                  <a:gd name="T7" fmla="*/ 0 h 92"/>
                  <a:gd name="T8" fmla="*/ 1 w 6"/>
                  <a:gd name="T9" fmla="*/ 0 h 92"/>
                  <a:gd name="T10" fmla="*/ 1 w 6"/>
                  <a:gd name="T11" fmla="*/ 12 h 92"/>
                  <a:gd name="T12" fmla="*/ 1 w 6"/>
                  <a:gd name="T13" fmla="*/ 12 h 92"/>
                  <a:gd name="T14" fmla="*/ 1 w 6"/>
                  <a:gd name="T15" fmla="*/ 12 h 92"/>
                  <a:gd name="T16" fmla="*/ 1 w 6"/>
                  <a:gd name="T17" fmla="*/ 12 h 92"/>
                  <a:gd name="T18" fmla="*/ 0 w 6"/>
                  <a:gd name="T19" fmla="*/ 12 h 92"/>
                  <a:gd name="T20" fmla="*/ 0 w 6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2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2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04" name="Freeform 3248"/>
              <p:cNvSpPr>
                <a:spLocks/>
              </p:cNvSpPr>
              <p:nvPr/>
            </p:nvSpPr>
            <p:spPr bwMode="auto">
              <a:xfrm>
                <a:off x="2660" y="1803"/>
                <a:ext cx="4" cy="46"/>
              </a:xfrm>
              <a:custGeom>
                <a:avLst/>
                <a:gdLst>
                  <a:gd name="T0" fmla="*/ 0 w 7"/>
                  <a:gd name="T1" fmla="*/ 0 h 92"/>
                  <a:gd name="T2" fmla="*/ 1 w 7"/>
                  <a:gd name="T3" fmla="*/ 0 h 92"/>
                  <a:gd name="T4" fmla="*/ 1 w 7"/>
                  <a:gd name="T5" fmla="*/ 0 h 92"/>
                  <a:gd name="T6" fmla="*/ 1 w 7"/>
                  <a:gd name="T7" fmla="*/ 0 h 92"/>
                  <a:gd name="T8" fmla="*/ 1 w 7"/>
                  <a:gd name="T9" fmla="*/ 0 h 92"/>
                  <a:gd name="T10" fmla="*/ 1 w 7"/>
                  <a:gd name="T11" fmla="*/ 12 h 92"/>
                  <a:gd name="T12" fmla="*/ 1 w 7"/>
                  <a:gd name="T13" fmla="*/ 12 h 92"/>
                  <a:gd name="T14" fmla="*/ 1 w 7"/>
                  <a:gd name="T15" fmla="*/ 12 h 92"/>
                  <a:gd name="T16" fmla="*/ 1 w 7"/>
                  <a:gd name="T17" fmla="*/ 12 h 92"/>
                  <a:gd name="T18" fmla="*/ 0 w 7"/>
                  <a:gd name="T19" fmla="*/ 12 h 92"/>
                  <a:gd name="T20" fmla="*/ 0 w 7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92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92"/>
                    </a:lnTo>
                    <a:lnTo>
                      <a:pt x="5" y="92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05" name="Freeform 3249"/>
              <p:cNvSpPr>
                <a:spLocks/>
              </p:cNvSpPr>
              <p:nvPr/>
            </p:nvSpPr>
            <p:spPr bwMode="auto">
              <a:xfrm>
                <a:off x="2664" y="1803"/>
                <a:ext cx="3" cy="47"/>
              </a:xfrm>
              <a:custGeom>
                <a:avLst/>
                <a:gdLst>
                  <a:gd name="T0" fmla="*/ 0 w 6"/>
                  <a:gd name="T1" fmla="*/ 0 h 94"/>
                  <a:gd name="T2" fmla="*/ 0 w 6"/>
                  <a:gd name="T3" fmla="*/ 0 h 94"/>
                  <a:gd name="T4" fmla="*/ 1 w 6"/>
                  <a:gd name="T5" fmla="*/ 0 h 94"/>
                  <a:gd name="T6" fmla="*/ 1 w 6"/>
                  <a:gd name="T7" fmla="*/ 0 h 94"/>
                  <a:gd name="T8" fmla="*/ 1 w 6"/>
                  <a:gd name="T9" fmla="*/ 0 h 94"/>
                  <a:gd name="T10" fmla="*/ 1 w 6"/>
                  <a:gd name="T11" fmla="*/ 12 h 94"/>
                  <a:gd name="T12" fmla="*/ 1 w 6"/>
                  <a:gd name="T13" fmla="*/ 12 h 94"/>
                  <a:gd name="T14" fmla="*/ 1 w 6"/>
                  <a:gd name="T15" fmla="*/ 12 h 94"/>
                  <a:gd name="T16" fmla="*/ 0 w 6"/>
                  <a:gd name="T17" fmla="*/ 12 h 94"/>
                  <a:gd name="T18" fmla="*/ 0 w 6"/>
                  <a:gd name="T19" fmla="*/ 12 h 94"/>
                  <a:gd name="T20" fmla="*/ 0 w 6"/>
                  <a:gd name="T21" fmla="*/ 0 h 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4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4"/>
                    </a:lnTo>
                    <a:lnTo>
                      <a:pt x="4" y="94"/>
                    </a:lnTo>
                    <a:lnTo>
                      <a:pt x="0" y="94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06" name="Freeform 3250"/>
              <p:cNvSpPr>
                <a:spLocks/>
              </p:cNvSpPr>
              <p:nvPr/>
            </p:nvSpPr>
            <p:spPr bwMode="auto">
              <a:xfrm>
                <a:off x="2667" y="1802"/>
                <a:ext cx="4" cy="48"/>
              </a:xfrm>
              <a:custGeom>
                <a:avLst/>
                <a:gdLst>
                  <a:gd name="T0" fmla="*/ 0 w 8"/>
                  <a:gd name="T1" fmla="*/ 1 h 96"/>
                  <a:gd name="T2" fmla="*/ 1 w 8"/>
                  <a:gd name="T3" fmla="*/ 1 h 96"/>
                  <a:gd name="T4" fmla="*/ 1 w 8"/>
                  <a:gd name="T5" fmla="*/ 1 h 96"/>
                  <a:gd name="T6" fmla="*/ 1 w 8"/>
                  <a:gd name="T7" fmla="*/ 1 h 96"/>
                  <a:gd name="T8" fmla="*/ 1 w 8"/>
                  <a:gd name="T9" fmla="*/ 1 h 96"/>
                  <a:gd name="T10" fmla="*/ 1 w 8"/>
                  <a:gd name="T11" fmla="*/ 0 h 96"/>
                  <a:gd name="T12" fmla="*/ 1 w 8"/>
                  <a:gd name="T13" fmla="*/ 0 h 96"/>
                  <a:gd name="T14" fmla="*/ 1 w 8"/>
                  <a:gd name="T15" fmla="*/ 0 h 96"/>
                  <a:gd name="T16" fmla="*/ 1 w 8"/>
                  <a:gd name="T17" fmla="*/ 0 h 96"/>
                  <a:gd name="T18" fmla="*/ 1 w 8"/>
                  <a:gd name="T19" fmla="*/ 12 h 96"/>
                  <a:gd name="T20" fmla="*/ 1 w 8"/>
                  <a:gd name="T21" fmla="*/ 12 h 96"/>
                  <a:gd name="T22" fmla="*/ 1 w 8"/>
                  <a:gd name="T23" fmla="*/ 12 h 96"/>
                  <a:gd name="T24" fmla="*/ 1 w 8"/>
                  <a:gd name="T25" fmla="*/ 12 h 96"/>
                  <a:gd name="T26" fmla="*/ 1 w 8"/>
                  <a:gd name="T27" fmla="*/ 12 h 96"/>
                  <a:gd name="T28" fmla="*/ 1 w 8"/>
                  <a:gd name="T29" fmla="*/ 12 h 96"/>
                  <a:gd name="T30" fmla="*/ 1 w 8"/>
                  <a:gd name="T31" fmla="*/ 12 h 96"/>
                  <a:gd name="T32" fmla="*/ 1 w 8"/>
                  <a:gd name="T33" fmla="*/ 12 h 96"/>
                  <a:gd name="T34" fmla="*/ 0 w 8"/>
                  <a:gd name="T35" fmla="*/ 12 h 96"/>
                  <a:gd name="T36" fmla="*/ 0 w 8"/>
                  <a:gd name="T37" fmla="*/ 1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96">
                    <a:moveTo>
                      <a:pt x="0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07" name="Freeform 3251"/>
              <p:cNvSpPr>
                <a:spLocks/>
              </p:cNvSpPr>
              <p:nvPr/>
            </p:nvSpPr>
            <p:spPr bwMode="auto">
              <a:xfrm>
                <a:off x="2671" y="1802"/>
                <a:ext cx="3" cy="48"/>
              </a:xfrm>
              <a:custGeom>
                <a:avLst/>
                <a:gdLst>
                  <a:gd name="T0" fmla="*/ 0 w 6"/>
                  <a:gd name="T1" fmla="*/ 1 h 96"/>
                  <a:gd name="T2" fmla="*/ 0 w 6"/>
                  <a:gd name="T3" fmla="*/ 1 h 96"/>
                  <a:gd name="T4" fmla="*/ 1 w 6"/>
                  <a:gd name="T5" fmla="*/ 1 h 96"/>
                  <a:gd name="T6" fmla="*/ 1 w 6"/>
                  <a:gd name="T7" fmla="*/ 1 h 96"/>
                  <a:gd name="T8" fmla="*/ 1 w 6"/>
                  <a:gd name="T9" fmla="*/ 1 h 96"/>
                  <a:gd name="T10" fmla="*/ 1 w 6"/>
                  <a:gd name="T11" fmla="*/ 1 h 96"/>
                  <a:gd name="T12" fmla="*/ 1 w 6"/>
                  <a:gd name="T13" fmla="*/ 1 h 96"/>
                  <a:gd name="T14" fmla="*/ 1 w 6"/>
                  <a:gd name="T15" fmla="*/ 0 h 96"/>
                  <a:gd name="T16" fmla="*/ 1 w 6"/>
                  <a:gd name="T17" fmla="*/ 0 h 96"/>
                  <a:gd name="T18" fmla="*/ 1 w 6"/>
                  <a:gd name="T19" fmla="*/ 12 h 96"/>
                  <a:gd name="T20" fmla="*/ 1 w 6"/>
                  <a:gd name="T21" fmla="*/ 12 h 96"/>
                  <a:gd name="T22" fmla="*/ 1 w 6"/>
                  <a:gd name="T23" fmla="*/ 12 h 96"/>
                  <a:gd name="T24" fmla="*/ 1 w 6"/>
                  <a:gd name="T25" fmla="*/ 12 h 96"/>
                  <a:gd name="T26" fmla="*/ 1 w 6"/>
                  <a:gd name="T27" fmla="*/ 12 h 96"/>
                  <a:gd name="T28" fmla="*/ 1 w 6"/>
                  <a:gd name="T29" fmla="*/ 12 h 96"/>
                  <a:gd name="T30" fmla="*/ 1 w 6"/>
                  <a:gd name="T31" fmla="*/ 12 h 96"/>
                  <a:gd name="T32" fmla="*/ 0 w 6"/>
                  <a:gd name="T33" fmla="*/ 12 h 96"/>
                  <a:gd name="T34" fmla="*/ 0 w 6"/>
                  <a:gd name="T35" fmla="*/ 12 h 96"/>
                  <a:gd name="T36" fmla="*/ 0 w 6"/>
                  <a:gd name="T37" fmla="*/ 1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96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08" name="Freeform 3252"/>
              <p:cNvSpPr>
                <a:spLocks/>
              </p:cNvSpPr>
              <p:nvPr/>
            </p:nvSpPr>
            <p:spPr bwMode="auto">
              <a:xfrm>
                <a:off x="2674" y="1802"/>
                <a:ext cx="4" cy="48"/>
              </a:xfrm>
              <a:custGeom>
                <a:avLst/>
                <a:gdLst>
                  <a:gd name="T0" fmla="*/ 0 w 7"/>
                  <a:gd name="T1" fmla="*/ 1 h 96"/>
                  <a:gd name="T2" fmla="*/ 1 w 7"/>
                  <a:gd name="T3" fmla="*/ 1 h 96"/>
                  <a:gd name="T4" fmla="*/ 1 w 7"/>
                  <a:gd name="T5" fmla="*/ 1 h 96"/>
                  <a:gd name="T6" fmla="*/ 1 w 7"/>
                  <a:gd name="T7" fmla="*/ 1 h 96"/>
                  <a:gd name="T8" fmla="*/ 1 w 7"/>
                  <a:gd name="T9" fmla="*/ 0 h 96"/>
                  <a:gd name="T10" fmla="*/ 1 w 7"/>
                  <a:gd name="T11" fmla="*/ 12 h 96"/>
                  <a:gd name="T12" fmla="*/ 1 w 7"/>
                  <a:gd name="T13" fmla="*/ 12 h 96"/>
                  <a:gd name="T14" fmla="*/ 1 w 7"/>
                  <a:gd name="T15" fmla="*/ 12 h 96"/>
                  <a:gd name="T16" fmla="*/ 1 w 7"/>
                  <a:gd name="T17" fmla="*/ 12 h 96"/>
                  <a:gd name="T18" fmla="*/ 0 w 7"/>
                  <a:gd name="T19" fmla="*/ 12 h 96"/>
                  <a:gd name="T20" fmla="*/ 0 w 7"/>
                  <a:gd name="T21" fmla="*/ 1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96">
                    <a:moveTo>
                      <a:pt x="0" y="2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7" y="96"/>
                    </a:lnTo>
                    <a:lnTo>
                      <a:pt x="5" y="96"/>
                    </a:lnTo>
                    <a:lnTo>
                      <a:pt x="3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09" name="Freeform 3253"/>
              <p:cNvSpPr>
                <a:spLocks/>
              </p:cNvSpPr>
              <p:nvPr/>
            </p:nvSpPr>
            <p:spPr bwMode="auto">
              <a:xfrm>
                <a:off x="2678" y="1802"/>
                <a:ext cx="3" cy="48"/>
              </a:xfrm>
              <a:custGeom>
                <a:avLst/>
                <a:gdLst>
                  <a:gd name="T0" fmla="*/ 0 w 6"/>
                  <a:gd name="T1" fmla="*/ 0 h 96"/>
                  <a:gd name="T2" fmla="*/ 1 w 6"/>
                  <a:gd name="T3" fmla="*/ 0 h 96"/>
                  <a:gd name="T4" fmla="*/ 1 w 6"/>
                  <a:gd name="T5" fmla="*/ 0 h 96"/>
                  <a:gd name="T6" fmla="*/ 1 w 6"/>
                  <a:gd name="T7" fmla="*/ 0 h 96"/>
                  <a:gd name="T8" fmla="*/ 1 w 6"/>
                  <a:gd name="T9" fmla="*/ 0 h 96"/>
                  <a:gd name="T10" fmla="*/ 1 w 6"/>
                  <a:gd name="T11" fmla="*/ 12 h 96"/>
                  <a:gd name="T12" fmla="*/ 1 w 6"/>
                  <a:gd name="T13" fmla="*/ 12 h 96"/>
                  <a:gd name="T14" fmla="*/ 1 w 6"/>
                  <a:gd name="T15" fmla="*/ 12 h 96"/>
                  <a:gd name="T16" fmla="*/ 1 w 6"/>
                  <a:gd name="T17" fmla="*/ 12 h 96"/>
                  <a:gd name="T18" fmla="*/ 0 w 6"/>
                  <a:gd name="T19" fmla="*/ 12 h 96"/>
                  <a:gd name="T20" fmla="*/ 0 w 6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10" name="Freeform 3254"/>
              <p:cNvSpPr>
                <a:spLocks/>
              </p:cNvSpPr>
              <p:nvPr/>
            </p:nvSpPr>
            <p:spPr bwMode="auto">
              <a:xfrm>
                <a:off x="2681" y="1802"/>
                <a:ext cx="3" cy="48"/>
              </a:xfrm>
              <a:custGeom>
                <a:avLst/>
                <a:gdLst>
                  <a:gd name="T0" fmla="*/ 0 w 8"/>
                  <a:gd name="T1" fmla="*/ 0 h 96"/>
                  <a:gd name="T2" fmla="*/ 0 w 8"/>
                  <a:gd name="T3" fmla="*/ 0 h 96"/>
                  <a:gd name="T4" fmla="*/ 0 w 8"/>
                  <a:gd name="T5" fmla="*/ 0 h 96"/>
                  <a:gd name="T6" fmla="*/ 0 w 8"/>
                  <a:gd name="T7" fmla="*/ 0 h 96"/>
                  <a:gd name="T8" fmla="*/ 0 w 8"/>
                  <a:gd name="T9" fmla="*/ 0 h 96"/>
                  <a:gd name="T10" fmla="*/ 0 w 8"/>
                  <a:gd name="T11" fmla="*/ 0 h 96"/>
                  <a:gd name="T12" fmla="*/ 0 w 8"/>
                  <a:gd name="T13" fmla="*/ 0 h 96"/>
                  <a:gd name="T14" fmla="*/ 0 w 8"/>
                  <a:gd name="T15" fmla="*/ 0 h 96"/>
                  <a:gd name="T16" fmla="*/ 0 w 8"/>
                  <a:gd name="T17" fmla="*/ 0 h 96"/>
                  <a:gd name="T18" fmla="*/ 0 w 8"/>
                  <a:gd name="T19" fmla="*/ 12 h 96"/>
                  <a:gd name="T20" fmla="*/ 0 w 8"/>
                  <a:gd name="T21" fmla="*/ 12 h 96"/>
                  <a:gd name="T22" fmla="*/ 0 w 8"/>
                  <a:gd name="T23" fmla="*/ 12 h 96"/>
                  <a:gd name="T24" fmla="*/ 0 w 8"/>
                  <a:gd name="T25" fmla="*/ 12 h 96"/>
                  <a:gd name="T26" fmla="*/ 0 w 8"/>
                  <a:gd name="T27" fmla="*/ 12 h 96"/>
                  <a:gd name="T28" fmla="*/ 0 w 8"/>
                  <a:gd name="T29" fmla="*/ 12 h 96"/>
                  <a:gd name="T30" fmla="*/ 0 w 8"/>
                  <a:gd name="T31" fmla="*/ 12 h 96"/>
                  <a:gd name="T32" fmla="*/ 0 w 8"/>
                  <a:gd name="T33" fmla="*/ 12 h 96"/>
                  <a:gd name="T34" fmla="*/ 0 w 8"/>
                  <a:gd name="T35" fmla="*/ 12 h 96"/>
                  <a:gd name="T36" fmla="*/ 0 w 8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11" name="Freeform 3255"/>
              <p:cNvSpPr>
                <a:spLocks/>
              </p:cNvSpPr>
              <p:nvPr/>
            </p:nvSpPr>
            <p:spPr bwMode="auto">
              <a:xfrm>
                <a:off x="2684" y="1802"/>
                <a:ext cx="3" cy="48"/>
              </a:xfrm>
              <a:custGeom>
                <a:avLst/>
                <a:gdLst>
                  <a:gd name="T0" fmla="*/ 0 w 5"/>
                  <a:gd name="T1" fmla="*/ 0 h 96"/>
                  <a:gd name="T2" fmla="*/ 1 w 5"/>
                  <a:gd name="T3" fmla="*/ 0 h 96"/>
                  <a:gd name="T4" fmla="*/ 1 w 5"/>
                  <a:gd name="T5" fmla="*/ 0 h 96"/>
                  <a:gd name="T6" fmla="*/ 1 w 5"/>
                  <a:gd name="T7" fmla="*/ 0 h 96"/>
                  <a:gd name="T8" fmla="*/ 1 w 5"/>
                  <a:gd name="T9" fmla="*/ 0 h 96"/>
                  <a:gd name="T10" fmla="*/ 1 w 5"/>
                  <a:gd name="T11" fmla="*/ 12 h 96"/>
                  <a:gd name="T12" fmla="*/ 1 w 5"/>
                  <a:gd name="T13" fmla="*/ 12 h 96"/>
                  <a:gd name="T14" fmla="*/ 1 w 5"/>
                  <a:gd name="T15" fmla="*/ 12 h 96"/>
                  <a:gd name="T16" fmla="*/ 1 w 5"/>
                  <a:gd name="T17" fmla="*/ 12 h 96"/>
                  <a:gd name="T18" fmla="*/ 0 w 5"/>
                  <a:gd name="T19" fmla="*/ 12 h 96"/>
                  <a:gd name="T20" fmla="*/ 0 w 5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12" name="Freeform 3256"/>
              <p:cNvSpPr>
                <a:spLocks/>
              </p:cNvSpPr>
              <p:nvPr/>
            </p:nvSpPr>
            <p:spPr bwMode="auto">
              <a:xfrm>
                <a:off x="2687" y="1802"/>
                <a:ext cx="4" cy="48"/>
              </a:xfrm>
              <a:custGeom>
                <a:avLst/>
                <a:gdLst>
                  <a:gd name="T0" fmla="*/ 0 w 8"/>
                  <a:gd name="T1" fmla="*/ 0 h 96"/>
                  <a:gd name="T2" fmla="*/ 1 w 8"/>
                  <a:gd name="T3" fmla="*/ 0 h 96"/>
                  <a:gd name="T4" fmla="*/ 1 w 8"/>
                  <a:gd name="T5" fmla="*/ 0 h 96"/>
                  <a:gd name="T6" fmla="*/ 1 w 8"/>
                  <a:gd name="T7" fmla="*/ 0 h 96"/>
                  <a:gd name="T8" fmla="*/ 1 w 8"/>
                  <a:gd name="T9" fmla="*/ 0 h 96"/>
                  <a:gd name="T10" fmla="*/ 1 w 8"/>
                  <a:gd name="T11" fmla="*/ 12 h 96"/>
                  <a:gd name="T12" fmla="*/ 1 w 8"/>
                  <a:gd name="T13" fmla="*/ 12 h 96"/>
                  <a:gd name="T14" fmla="*/ 1 w 8"/>
                  <a:gd name="T15" fmla="*/ 12 h 96"/>
                  <a:gd name="T16" fmla="*/ 1 w 8"/>
                  <a:gd name="T17" fmla="*/ 12 h 96"/>
                  <a:gd name="T18" fmla="*/ 0 w 8"/>
                  <a:gd name="T19" fmla="*/ 12 h 96"/>
                  <a:gd name="T20" fmla="*/ 0 w 8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13" name="Freeform 3257"/>
              <p:cNvSpPr>
                <a:spLocks/>
              </p:cNvSpPr>
              <p:nvPr/>
            </p:nvSpPr>
            <p:spPr bwMode="auto">
              <a:xfrm>
                <a:off x="2691" y="1802"/>
                <a:ext cx="3" cy="48"/>
              </a:xfrm>
              <a:custGeom>
                <a:avLst/>
                <a:gdLst>
                  <a:gd name="T0" fmla="*/ 0 w 6"/>
                  <a:gd name="T1" fmla="*/ 0 h 96"/>
                  <a:gd name="T2" fmla="*/ 0 w 6"/>
                  <a:gd name="T3" fmla="*/ 0 h 96"/>
                  <a:gd name="T4" fmla="*/ 1 w 6"/>
                  <a:gd name="T5" fmla="*/ 0 h 96"/>
                  <a:gd name="T6" fmla="*/ 1 w 6"/>
                  <a:gd name="T7" fmla="*/ 0 h 96"/>
                  <a:gd name="T8" fmla="*/ 1 w 6"/>
                  <a:gd name="T9" fmla="*/ 0 h 96"/>
                  <a:gd name="T10" fmla="*/ 1 w 6"/>
                  <a:gd name="T11" fmla="*/ 0 h 96"/>
                  <a:gd name="T12" fmla="*/ 1 w 6"/>
                  <a:gd name="T13" fmla="*/ 0 h 96"/>
                  <a:gd name="T14" fmla="*/ 1 w 6"/>
                  <a:gd name="T15" fmla="*/ 0 h 96"/>
                  <a:gd name="T16" fmla="*/ 1 w 6"/>
                  <a:gd name="T17" fmla="*/ 0 h 96"/>
                  <a:gd name="T18" fmla="*/ 1 w 6"/>
                  <a:gd name="T19" fmla="*/ 12 h 96"/>
                  <a:gd name="T20" fmla="*/ 1 w 6"/>
                  <a:gd name="T21" fmla="*/ 12 h 96"/>
                  <a:gd name="T22" fmla="*/ 1 w 6"/>
                  <a:gd name="T23" fmla="*/ 12 h 96"/>
                  <a:gd name="T24" fmla="*/ 1 w 6"/>
                  <a:gd name="T25" fmla="*/ 12 h 96"/>
                  <a:gd name="T26" fmla="*/ 1 w 6"/>
                  <a:gd name="T27" fmla="*/ 12 h 96"/>
                  <a:gd name="T28" fmla="*/ 1 w 6"/>
                  <a:gd name="T29" fmla="*/ 12 h 96"/>
                  <a:gd name="T30" fmla="*/ 1 w 6"/>
                  <a:gd name="T31" fmla="*/ 12 h 96"/>
                  <a:gd name="T32" fmla="*/ 0 w 6"/>
                  <a:gd name="T33" fmla="*/ 12 h 96"/>
                  <a:gd name="T34" fmla="*/ 0 w 6"/>
                  <a:gd name="T35" fmla="*/ 12 h 96"/>
                  <a:gd name="T36" fmla="*/ 0 w 6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14" name="Freeform 3258"/>
              <p:cNvSpPr>
                <a:spLocks/>
              </p:cNvSpPr>
              <p:nvPr/>
            </p:nvSpPr>
            <p:spPr bwMode="auto">
              <a:xfrm>
                <a:off x="2694" y="1802"/>
                <a:ext cx="4" cy="48"/>
              </a:xfrm>
              <a:custGeom>
                <a:avLst/>
                <a:gdLst>
                  <a:gd name="T0" fmla="*/ 0 w 8"/>
                  <a:gd name="T1" fmla="*/ 0 h 96"/>
                  <a:gd name="T2" fmla="*/ 1 w 8"/>
                  <a:gd name="T3" fmla="*/ 0 h 96"/>
                  <a:gd name="T4" fmla="*/ 1 w 8"/>
                  <a:gd name="T5" fmla="*/ 0 h 96"/>
                  <a:gd name="T6" fmla="*/ 1 w 8"/>
                  <a:gd name="T7" fmla="*/ 0 h 96"/>
                  <a:gd name="T8" fmla="*/ 1 w 8"/>
                  <a:gd name="T9" fmla="*/ 0 h 96"/>
                  <a:gd name="T10" fmla="*/ 1 w 8"/>
                  <a:gd name="T11" fmla="*/ 12 h 96"/>
                  <a:gd name="T12" fmla="*/ 1 w 8"/>
                  <a:gd name="T13" fmla="*/ 12 h 96"/>
                  <a:gd name="T14" fmla="*/ 1 w 8"/>
                  <a:gd name="T15" fmla="*/ 12 h 96"/>
                  <a:gd name="T16" fmla="*/ 1 w 8"/>
                  <a:gd name="T17" fmla="*/ 12 h 96"/>
                  <a:gd name="T18" fmla="*/ 0 w 8"/>
                  <a:gd name="T19" fmla="*/ 12 h 96"/>
                  <a:gd name="T20" fmla="*/ 0 w 8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15" name="Freeform 3259"/>
              <p:cNvSpPr>
                <a:spLocks/>
              </p:cNvSpPr>
              <p:nvPr/>
            </p:nvSpPr>
            <p:spPr bwMode="auto">
              <a:xfrm>
                <a:off x="2698" y="1802"/>
                <a:ext cx="3" cy="48"/>
              </a:xfrm>
              <a:custGeom>
                <a:avLst/>
                <a:gdLst>
                  <a:gd name="T0" fmla="*/ 0 w 5"/>
                  <a:gd name="T1" fmla="*/ 0 h 96"/>
                  <a:gd name="T2" fmla="*/ 1 w 5"/>
                  <a:gd name="T3" fmla="*/ 0 h 96"/>
                  <a:gd name="T4" fmla="*/ 1 w 5"/>
                  <a:gd name="T5" fmla="*/ 0 h 96"/>
                  <a:gd name="T6" fmla="*/ 1 w 5"/>
                  <a:gd name="T7" fmla="*/ 0 h 96"/>
                  <a:gd name="T8" fmla="*/ 1 w 5"/>
                  <a:gd name="T9" fmla="*/ 0 h 96"/>
                  <a:gd name="T10" fmla="*/ 1 w 5"/>
                  <a:gd name="T11" fmla="*/ 12 h 96"/>
                  <a:gd name="T12" fmla="*/ 1 w 5"/>
                  <a:gd name="T13" fmla="*/ 12 h 96"/>
                  <a:gd name="T14" fmla="*/ 1 w 5"/>
                  <a:gd name="T15" fmla="*/ 12 h 96"/>
                  <a:gd name="T16" fmla="*/ 1 w 5"/>
                  <a:gd name="T17" fmla="*/ 12 h 96"/>
                  <a:gd name="T18" fmla="*/ 0 w 5"/>
                  <a:gd name="T19" fmla="*/ 12 h 96"/>
                  <a:gd name="T20" fmla="*/ 0 w 5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96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96"/>
                    </a:lnTo>
                    <a:lnTo>
                      <a:pt x="3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16" name="Freeform 3260"/>
              <p:cNvSpPr>
                <a:spLocks/>
              </p:cNvSpPr>
              <p:nvPr/>
            </p:nvSpPr>
            <p:spPr bwMode="auto">
              <a:xfrm>
                <a:off x="2701" y="1802"/>
                <a:ext cx="4" cy="48"/>
              </a:xfrm>
              <a:custGeom>
                <a:avLst/>
                <a:gdLst>
                  <a:gd name="T0" fmla="*/ 0 w 8"/>
                  <a:gd name="T1" fmla="*/ 0 h 96"/>
                  <a:gd name="T2" fmla="*/ 1 w 8"/>
                  <a:gd name="T3" fmla="*/ 0 h 96"/>
                  <a:gd name="T4" fmla="*/ 1 w 8"/>
                  <a:gd name="T5" fmla="*/ 0 h 96"/>
                  <a:gd name="T6" fmla="*/ 1 w 8"/>
                  <a:gd name="T7" fmla="*/ 0 h 96"/>
                  <a:gd name="T8" fmla="*/ 1 w 8"/>
                  <a:gd name="T9" fmla="*/ 0 h 96"/>
                  <a:gd name="T10" fmla="*/ 1 w 8"/>
                  <a:gd name="T11" fmla="*/ 12 h 96"/>
                  <a:gd name="T12" fmla="*/ 1 w 8"/>
                  <a:gd name="T13" fmla="*/ 12 h 96"/>
                  <a:gd name="T14" fmla="*/ 1 w 8"/>
                  <a:gd name="T15" fmla="*/ 12 h 96"/>
                  <a:gd name="T16" fmla="*/ 1 w 8"/>
                  <a:gd name="T17" fmla="*/ 12 h 96"/>
                  <a:gd name="T18" fmla="*/ 0 w 8"/>
                  <a:gd name="T19" fmla="*/ 12 h 96"/>
                  <a:gd name="T20" fmla="*/ 0 w 8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17" name="Freeform 3261"/>
              <p:cNvSpPr>
                <a:spLocks/>
              </p:cNvSpPr>
              <p:nvPr/>
            </p:nvSpPr>
            <p:spPr bwMode="auto">
              <a:xfrm>
                <a:off x="2705" y="1802"/>
                <a:ext cx="2" cy="48"/>
              </a:xfrm>
              <a:custGeom>
                <a:avLst/>
                <a:gdLst>
                  <a:gd name="T0" fmla="*/ 0 w 6"/>
                  <a:gd name="T1" fmla="*/ 0 h 96"/>
                  <a:gd name="T2" fmla="*/ 0 w 6"/>
                  <a:gd name="T3" fmla="*/ 0 h 96"/>
                  <a:gd name="T4" fmla="*/ 0 w 6"/>
                  <a:gd name="T5" fmla="*/ 0 h 96"/>
                  <a:gd name="T6" fmla="*/ 0 w 6"/>
                  <a:gd name="T7" fmla="*/ 0 h 96"/>
                  <a:gd name="T8" fmla="*/ 0 w 6"/>
                  <a:gd name="T9" fmla="*/ 0 h 96"/>
                  <a:gd name="T10" fmla="*/ 0 w 6"/>
                  <a:gd name="T11" fmla="*/ 0 h 96"/>
                  <a:gd name="T12" fmla="*/ 0 w 6"/>
                  <a:gd name="T13" fmla="*/ 0 h 96"/>
                  <a:gd name="T14" fmla="*/ 0 w 6"/>
                  <a:gd name="T15" fmla="*/ 0 h 96"/>
                  <a:gd name="T16" fmla="*/ 0 w 6"/>
                  <a:gd name="T17" fmla="*/ 0 h 96"/>
                  <a:gd name="T18" fmla="*/ 0 w 6"/>
                  <a:gd name="T19" fmla="*/ 12 h 96"/>
                  <a:gd name="T20" fmla="*/ 0 w 6"/>
                  <a:gd name="T21" fmla="*/ 12 h 96"/>
                  <a:gd name="T22" fmla="*/ 0 w 6"/>
                  <a:gd name="T23" fmla="*/ 12 h 96"/>
                  <a:gd name="T24" fmla="*/ 0 w 6"/>
                  <a:gd name="T25" fmla="*/ 12 h 96"/>
                  <a:gd name="T26" fmla="*/ 0 w 6"/>
                  <a:gd name="T27" fmla="*/ 12 h 96"/>
                  <a:gd name="T28" fmla="*/ 0 w 6"/>
                  <a:gd name="T29" fmla="*/ 12 h 96"/>
                  <a:gd name="T30" fmla="*/ 0 w 6"/>
                  <a:gd name="T31" fmla="*/ 12 h 96"/>
                  <a:gd name="T32" fmla="*/ 0 w 6"/>
                  <a:gd name="T33" fmla="*/ 12 h 96"/>
                  <a:gd name="T34" fmla="*/ 0 w 6"/>
                  <a:gd name="T35" fmla="*/ 12 h 96"/>
                  <a:gd name="T36" fmla="*/ 0 w 6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18" name="Freeform 3262"/>
              <p:cNvSpPr>
                <a:spLocks/>
              </p:cNvSpPr>
              <p:nvPr/>
            </p:nvSpPr>
            <p:spPr bwMode="auto">
              <a:xfrm>
                <a:off x="2707" y="1802"/>
                <a:ext cx="4" cy="48"/>
              </a:xfrm>
              <a:custGeom>
                <a:avLst/>
                <a:gdLst>
                  <a:gd name="T0" fmla="*/ 0 w 7"/>
                  <a:gd name="T1" fmla="*/ 0 h 96"/>
                  <a:gd name="T2" fmla="*/ 1 w 7"/>
                  <a:gd name="T3" fmla="*/ 0 h 96"/>
                  <a:gd name="T4" fmla="*/ 1 w 7"/>
                  <a:gd name="T5" fmla="*/ 0 h 96"/>
                  <a:gd name="T6" fmla="*/ 1 w 7"/>
                  <a:gd name="T7" fmla="*/ 0 h 96"/>
                  <a:gd name="T8" fmla="*/ 1 w 7"/>
                  <a:gd name="T9" fmla="*/ 0 h 96"/>
                  <a:gd name="T10" fmla="*/ 1 w 7"/>
                  <a:gd name="T11" fmla="*/ 12 h 96"/>
                  <a:gd name="T12" fmla="*/ 1 w 7"/>
                  <a:gd name="T13" fmla="*/ 12 h 96"/>
                  <a:gd name="T14" fmla="*/ 1 w 7"/>
                  <a:gd name="T15" fmla="*/ 12 h 96"/>
                  <a:gd name="T16" fmla="*/ 1 w 7"/>
                  <a:gd name="T17" fmla="*/ 12 h 96"/>
                  <a:gd name="T18" fmla="*/ 0 w 7"/>
                  <a:gd name="T19" fmla="*/ 12 h 96"/>
                  <a:gd name="T20" fmla="*/ 0 w 7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19" name="Freeform 3263"/>
              <p:cNvSpPr>
                <a:spLocks/>
              </p:cNvSpPr>
              <p:nvPr/>
            </p:nvSpPr>
            <p:spPr bwMode="auto">
              <a:xfrm>
                <a:off x="2711" y="1802"/>
                <a:ext cx="3" cy="49"/>
              </a:xfrm>
              <a:custGeom>
                <a:avLst/>
                <a:gdLst>
                  <a:gd name="T0" fmla="*/ 0 w 6"/>
                  <a:gd name="T1" fmla="*/ 0 h 98"/>
                  <a:gd name="T2" fmla="*/ 0 w 6"/>
                  <a:gd name="T3" fmla="*/ 0 h 98"/>
                  <a:gd name="T4" fmla="*/ 1 w 6"/>
                  <a:gd name="T5" fmla="*/ 0 h 98"/>
                  <a:gd name="T6" fmla="*/ 1 w 6"/>
                  <a:gd name="T7" fmla="*/ 0 h 98"/>
                  <a:gd name="T8" fmla="*/ 1 w 6"/>
                  <a:gd name="T9" fmla="*/ 0 h 98"/>
                  <a:gd name="T10" fmla="*/ 1 w 6"/>
                  <a:gd name="T11" fmla="*/ 0 h 98"/>
                  <a:gd name="T12" fmla="*/ 1 w 6"/>
                  <a:gd name="T13" fmla="*/ 0 h 98"/>
                  <a:gd name="T14" fmla="*/ 1 w 6"/>
                  <a:gd name="T15" fmla="*/ 0 h 98"/>
                  <a:gd name="T16" fmla="*/ 1 w 6"/>
                  <a:gd name="T17" fmla="*/ 0 h 98"/>
                  <a:gd name="T18" fmla="*/ 1 w 6"/>
                  <a:gd name="T19" fmla="*/ 13 h 98"/>
                  <a:gd name="T20" fmla="*/ 1 w 6"/>
                  <a:gd name="T21" fmla="*/ 13 h 98"/>
                  <a:gd name="T22" fmla="*/ 1 w 6"/>
                  <a:gd name="T23" fmla="*/ 13 h 98"/>
                  <a:gd name="T24" fmla="*/ 1 w 6"/>
                  <a:gd name="T25" fmla="*/ 13 h 98"/>
                  <a:gd name="T26" fmla="*/ 1 w 6"/>
                  <a:gd name="T27" fmla="*/ 13 h 98"/>
                  <a:gd name="T28" fmla="*/ 1 w 6"/>
                  <a:gd name="T29" fmla="*/ 13 h 98"/>
                  <a:gd name="T30" fmla="*/ 1 w 6"/>
                  <a:gd name="T31" fmla="*/ 13 h 98"/>
                  <a:gd name="T32" fmla="*/ 0 w 6"/>
                  <a:gd name="T33" fmla="*/ 13 h 98"/>
                  <a:gd name="T34" fmla="*/ 0 w 6"/>
                  <a:gd name="T35" fmla="*/ 13 h 98"/>
                  <a:gd name="T36" fmla="*/ 0 w 6"/>
                  <a:gd name="T37" fmla="*/ 0 h 9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9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2" y="98"/>
                    </a:lnTo>
                    <a:lnTo>
                      <a:pt x="0" y="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20" name="Freeform 3264"/>
              <p:cNvSpPr>
                <a:spLocks/>
              </p:cNvSpPr>
              <p:nvPr/>
            </p:nvSpPr>
            <p:spPr bwMode="auto">
              <a:xfrm>
                <a:off x="2714" y="1801"/>
                <a:ext cx="4" cy="50"/>
              </a:xfrm>
              <a:custGeom>
                <a:avLst/>
                <a:gdLst>
                  <a:gd name="T0" fmla="*/ 0 w 8"/>
                  <a:gd name="T1" fmla="*/ 0 h 100"/>
                  <a:gd name="T2" fmla="*/ 1 w 8"/>
                  <a:gd name="T3" fmla="*/ 0 h 100"/>
                  <a:gd name="T4" fmla="*/ 1 w 8"/>
                  <a:gd name="T5" fmla="*/ 0 h 100"/>
                  <a:gd name="T6" fmla="*/ 1 w 8"/>
                  <a:gd name="T7" fmla="*/ 0 h 100"/>
                  <a:gd name="T8" fmla="*/ 1 w 8"/>
                  <a:gd name="T9" fmla="*/ 0 h 100"/>
                  <a:gd name="T10" fmla="*/ 1 w 8"/>
                  <a:gd name="T11" fmla="*/ 0 h 100"/>
                  <a:gd name="T12" fmla="*/ 1 w 8"/>
                  <a:gd name="T13" fmla="*/ 0 h 100"/>
                  <a:gd name="T14" fmla="*/ 1 w 8"/>
                  <a:gd name="T15" fmla="*/ 0 h 100"/>
                  <a:gd name="T16" fmla="*/ 1 w 8"/>
                  <a:gd name="T17" fmla="*/ 0 h 100"/>
                  <a:gd name="T18" fmla="*/ 1 w 8"/>
                  <a:gd name="T19" fmla="*/ 13 h 100"/>
                  <a:gd name="T20" fmla="*/ 1 w 8"/>
                  <a:gd name="T21" fmla="*/ 13 h 100"/>
                  <a:gd name="T22" fmla="*/ 1 w 8"/>
                  <a:gd name="T23" fmla="*/ 13 h 100"/>
                  <a:gd name="T24" fmla="*/ 1 w 8"/>
                  <a:gd name="T25" fmla="*/ 13 h 100"/>
                  <a:gd name="T26" fmla="*/ 1 w 8"/>
                  <a:gd name="T27" fmla="*/ 13 h 100"/>
                  <a:gd name="T28" fmla="*/ 1 w 8"/>
                  <a:gd name="T29" fmla="*/ 13 h 100"/>
                  <a:gd name="T30" fmla="*/ 1 w 8"/>
                  <a:gd name="T31" fmla="*/ 13 h 100"/>
                  <a:gd name="T32" fmla="*/ 1 w 8"/>
                  <a:gd name="T33" fmla="*/ 13 h 100"/>
                  <a:gd name="T34" fmla="*/ 0 w 8"/>
                  <a:gd name="T35" fmla="*/ 13 h 100"/>
                  <a:gd name="T36" fmla="*/ 0 w 8"/>
                  <a:gd name="T37" fmla="*/ 0 h 1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10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0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21" name="Freeform 3265"/>
              <p:cNvSpPr>
                <a:spLocks/>
              </p:cNvSpPr>
              <p:nvPr/>
            </p:nvSpPr>
            <p:spPr bwMode="auto">
              <a:xfrm>
                <a:off x="2718" y="1801"/>
                <a:ext cx="3" cy="50"/>
              </a:xfrm>
              <a:custGeom>
                <a:avLst/>
                <a:gdLst>
                  <a:gd name="T0" fmla="*/ 0 w 6"/>
                  <a:gd name="T1" fmla="*/ 0 h 100"/>
                  <a:gd name="T2" fmla="*/ 1 w 6"/>
                  <a:gd name="T3" fmla="*/ 0 h 100"/>
                  <a:gd name="T4" fmla="*/ 1 w 6"/>
                  <a:gd name="T5" fmla="*/ 0 h 100"/>
                  <a:gd name="T6" fmla="*/ 1 w 6"/>
                  <a:gd name="T7" fmla="*/ 0 h 100"/>
                  <a:gd name="T8" fmla="*/ 1 w 6"/>
                  <a:gd name="T9" fmla="*/ 0 h 100"/>
                  <a:gd name="T10" fmla="*/ 1 w 6"/>
                  <a:gd name="T11" fmla="*/ 13 h 100"/>
                  <a:gd name="T12" fmla="*/ 1 w 6"/>
                  <a:gd name="T13" fmla="*/ 13 h 100"/>
                  <a:gd name="T14" fmla="*/ 1 w 6"/>
                  <a:gd name="T15" fmla="*/ 13 h 100"/>
                  <a:gd name="T16" fmla="*/ 1 w 6"/>
                  <a:gd name="T17" fmla="*/ 13 h 100"/>
                  <a:gd name="T18" fmla="*/ 0 w 6"/>
                  <a:gd name="T19" fmla="*/ 13 h 100"/>
                  <a:gd name="T20" fmla="*/ 0 w 6"/>
                  <a:gd name="T21" fmla="*/ 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10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22" name="Freeform 3266"/>
              <p:cNvSpPr>
                <a:spLocks/>
              </p:cNvSpPr>
              <p:nvPr/>
            </p:nvSpPr>
            <p:spPr bwMode="auto">
              <a:xfrm>
                <a:off x="2721" y="1801"/>
                <a:ext cx="4" cy="50"/>
              </a:xfrm>
              <a:custGeom>
                <a:avLst/>
                <a:gdLst>
                  <a:gd name="T0" fmla="*/ 0 w 7"/>
                  <a:gd name="T1" fmla="*/ 0 h 100"/>
                  <a:gd name="T2" fmla="*/ 1 w 7"/>
                  <a:gd name="T3" fmla="*/ 0 h 100"/>
                  <a:gd name="T4" fmla="*/ 1 w 7"/>
                  <a:gd name="T5" fmla="*/ 0 h 100"/>
                  <a:gd name="T6" fmla="*/ 1 w 7"/>
                  <a:gd name="T7" fmla="*/ 0 h 100"/>
                  <a:gd name="T8" fmla="*/ 1 w 7"/>
                  <a:gd name="T9" fmla="*/ 0 h 100"/>
                  <a:gd name="T10" fmla="*/ 1 w 7"/>
                  <a:gd name="T11" fmla="*/ 13 h 100"/>
                  <a:gd name="T12" fmla="*/ 1 w 7"/>
                  <a:gd name="T13" fmla="*/ 13 h 100"/>
                  <a:gd name="T14" fmla="*/ 1 w 7"/>
                  <a:gd name="T15" fmla="*/ 13 h 100"/>
                  <a:gd name="T16" fmla="*/ 1 w 7"/>
                  <a:gd name="T17" fmla="*/ 13 h 100"/>
                  <a:gd name="T18" fmla="*/ 0 w 7"/>
                  <a:gd name="T19" fmla="*/ 13 h 100"/>
                  <a:gd name="T20" fmla="*/ 0 w 7"/>
                  <a:gd name="T21" fmla="*/ 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10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23" name="Freeform 3267"/>
              <p:cNvSpPr>
                <a:spLocks/>
              </p:cNvSpPr>
              <p:nvPr/>
            </p:nvSpPr>
            <p:spPr bwMode="auto">
              <a:xfrm>
                <a:off x="2725" y="1801"/>
                <a:ext cx="3" cy="50"/>
              </a:xfrm>
              <a:custGeom>
                <a:avLst/>
                <a:gdLst>
                  <a:gd name="T0" fmla="*/ 0 w 6"/>
                  <a:gd name="T1" fmla="*/ 0 h 100"/>
                  <a:gd name="T2" fmla="*/ 0 w 6"/>
                  <a:gd name="T3" fmla="*/ 0 h 100"/>
                  <a:gd name="T4" fmla="*/ 1 w 6"/>
                  <a:gd name="T5" fmla="*/ 0 h 100"/>
                  <a:gd name="T6" fmla="*/ 1 w 6"/>
                  <a:gd name="T7" fmla="*/ 0 h 100"/>
                  <a:gd name="T8" fmla="*/ 1 w 6"/>
                  <a:gd name="T9" fmla="*/ 0 h 100"/>
                  <a:gd name="T10" fmla="*/ 1 w 6"/>
                  <a:gd name="T11" fmla="*/ 0 h 100"/>
                  <a:gd name="T12" fmla="*/ 1 w 6"/>
                  <a:gd name="T13" fmla="*/ 0 h 100"/>
                  <a:gd name="T14" fmla="*/ 1 w 6"/>
                  <a:gd name="T15" fmla="*/ 0 h 100"/>
                  <a:gd name="T16" fmla="*/ 1 w 6"/>
                  <a:gd name="T17" fmla="*/ 0 h 100"/>
                  <a:gd name="T18" fmla="*/ 1 w 6"/>
                  <a:gd name="T19" fmla="*/ 13 h 100"/>
                  <a:gd name="T20" fmla="*/ 1 w 6"/>
                  <a:gd name="T21" fmla="*/ 13 h 100"/>
                  <a:gd name="T22" fmla="*/ 1 w 6"/>
                  <a:gd name="T23" fmla="*/ 13 h 100"/>
                  <a:gd name="T24" fmla="*/ 1 w 6"/>
                  <a:gd name="T25" fmla="*/ 13 h 100"/>
                  <a:gd name="T26" fmla="*/ 1 w 6"/>
                  <a:gd name="T27" fmla="*/ 13 h 100"/>
                  <a:gd name="T28" fmla="*/ 1 w 6"/>
                  <a:gd name="T29" fmla="*/ 13 h 100"/>
                  <a:gd name="T30" fmla="*/ 1 w 6"/>
                  <a:gd name="T31" fmla="*/ 13 h 100"/>
                  <a:gd name="T32" fmla="*/ 0 w 6"/>
                  <a:gd name="T33" fmla="*/ 13 h 100"/>
                  <a:gd name="T34" fmla="*/ 0 w 6"/>
                  <a:gd name="T35" fmla="*/ 13 h 100"/>
                  <a:gd name="T36" fmla="*/ 0 w 6"/>
                  <a:gd name="T37" fmla="*/ 0 h 1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100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24" name="Freeform 3268"/>
              <p:cNvSpPr>
                <a:spLocks/>
              </p:cNvSpPr>
              <p:nvPr/>
            </p:nvSpPr>
            <p:spPr bwMode="auto">
              <a:xfrm>
                <a:off x="2728" y="1801"/>
                <a:ext cx="3" cy="50"/>
              </a:xfrm>
              <a:custGeom>
                <a:avLst/>
                <a:gdLst>
                  <a:gd name="T0" fmla="*/ 0 w 8"/>
                  <a:gd name="T1" fmla="*/ 0 h 100"/>
                  <a:gd name="T2" fmla="*/ 0 w 8"/>
                  <a:gd name="T3" fmla="*/ 0 h 100"/>
                  <a:gd name="T4" fmla="*/ 0 w 8"/>
                  <a:gd name="T5" fmla="*/ 0 h 100"/>
                  <a:gd name="T6" fmla="*/ 0 w 8"/>
                  <a:gd name="T7" fmla="*/ 0 h 100"/>
                  <a:gd name="T8" fmla="*/ 0 w 8"/>
                  <a:gd name="T9" fmla="*/ 0 h 100"/>
                  <a:gd name="T10" fmla="*/ 0 w 8"/>
                  <a:gd name="T11" fmla="*/ 13 h 100"/>
                  <a:gd name="T12" fmla="*/ 0 w 8"/>
                  <a:gd name="T13" fmla="*/ 13 h 100"/>
                  <a:gd name="T14" fmla="*/ 0 w 8"/>
                  <a:gd name="T15" fmla="*/ 13 h 100"/>
                  <a:gd name="T16" fmla="*/ 0 w 8"/>
                  <a:gd name="T17" fmla="*/ 13 h 100"/>
                  <a:gd name="T18" fmla="*/ 0 w 8"/>
                  <a:gd name="T19" fmla="*/ 13 h 100"/>
                  <a:gd name="T20" fmla="*/ 0 w 8"/>
                  <a:gd name="T21" fmla="*/ 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10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0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25" name="Freeform 3269"/>
              <p:cNvSpPr>
                <a:spLocks/>
              </p:cNvSpPr>
              <p:nvPr/>
            </p:nvSpPr>
            <p:spPr bwMode="auto">
              <a:xfrm>
                <a:off x="2731" y="1801"/>
                <a:ext cx="3" cy="50"/>
              </a:xfrm>
              <a:custGeom>
                <a:avLst/>
                <a:gdLst>
                  <a:gd name="T0" fmla="*/ 0 w 6"/>
                  <a:gd name="T1" fmla="*/ 0 h 100"/>
                  <a:gd name="T2" fmla="*/ 0 w 6"/>
                  <a:gd name="T3" fmla="*/ 0 h 100"/>
                  <a:gd name="T4" fmla="*/ 1 w 6"/>
                  <a:gd name="T5" fmla="*/ 0 h 100"/>
                  <a:gd name="T6" fmla="*/ 1 w 6"/>
                  <a:gd name="T7" fmla="*/ 0 h 100"/>
                  <a:gd name="T8" fmla="*/ 1 w 6"/>
                  <a:gd name="T9" fmla="*/ 0 h 100"/>
                  <a:gd name="T10" fmla="*/ 1 w 6"/>
                  <a:gd name="T11" fmla="*/ 0 h 100"/>
                  <a:gd name="T12" fmla="*/ 1 w 6"/>
                  <a:gd name="T13" fmla="*/ 0 h 100"/>
                  <a:gd name="T14" fmla="*/ 1 w 6"/>
                  <a:gd name="T15" fmla="*/ 0 h 100"/>
                  <a:gd name="T16" fmla="*/ 1 w 6"/>
                  <a:gd name="T17" fmla="*/ 0 h 100"/>
                  <a:gd name="T18" fmla="*/ 1 w 6"/>
                  <a:gd name="T19" fmla="*/ 13 h 100"/>
                  <a:gd name="T20" fmla="*/ 1 w 6"/>
                  <a:gd name="T21" fmla="*/ 13 h 100"/>
                  <a:gd name="T22" fmla="*/ 1 w 6"/>
                  <a:gd name="T23" fmla="*/ 13 h 100"/>
                  <a:gd name="T24" fmla="*/ 1 w 6"/>
                  <a:gd name="T25" fmla="*/ 13 h 100"/>
                  <a:gd name="T26" fmla="*/ 1 w 6"/>
                  <a:gd name="T27" fmla="*/ 13 h 100"/>
                  <a:gd name="T28" fmla="*/ 1 w 6"/>
                  <a:gd name="T29" fmla="*/ 13 h 100"/>
                  <a:gd name="T30" fmla="*/ 1 w 6"/>
                  <a:gd name="T31" fmla="*/ 13 h 100"/>
                  <a:gd name="T32" fmla="*/ 0 w 6"/>
                  <a:gd name="T33" fmla="*/ 13 h 100"/>
                  <a:gd name="T34" fmla="*/ 0 w 6"/>
                  <a:gd name="T35" fmla="*/ 13 h 100"/>
                  <a:gd name="T36" fmla="*/ 0 w 6"/>
                  <a:gd name="T37" fmla="*/ 0 h 1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100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26" name="Freeform 3270"/>
              <p:cNvSpPr>
                <a:spLocks/>
              </p:cNvSpPr>
              <p:nvPr/>
            </p:nvSpPr>
            <p:spPr bwMode="auto">
              <a:xfrm>
                <a:off x="2734" y="1801"/>
                <a:ext cx="4" cy="50"/>
              </a:xfrm>
              <a:custGeom>
                <a:avLst/>
                <a:gdLst>
                  <a:gd name="T0" fmla="*/ 0 w 7"/>
                  <a:gd name="T1" fmla="*/ 0 h 100"/>
                  <a:gd name="T2" fmla="*/ 1 w 7"/>
                  <a:gd name="T3" fmla="*/ 0 h 100"/>
                  <a:gd name="T4" fmla="*/ 1 w 7"/>
                  <a:gd name="T5" fmla="*/ 0 h 100"/>
                  <a:gd name="T6" fmla="*/ 1 w 7"/>
                  <a:gd name="T7" fmla="*/ 0 h 100"/>
                  <a:gd name="T8" fmla="*/ 1 w 7"/>
                  <a:gd name="T9" fmla="*/ 0 h 100"/>
                  <a:gd name="T10" fmla="*/ 1 w 7"/>
                  <a:gd name="T11" fmla="*/ 0 h 100"/>
                  <a:gd name="T12" fmla="*/ 1 w 7"/>
                  <a:gd name="T13" fmla="*/ 0 h 100"/>
                  <a:gd name="T14" fmla="*/ 1 w 7"/>
                  <a:gd name="T15" fmla="*/ 0 h 100"/>
                  <a:gd name="T16" fmla="*/ 1 w 7"/>
                  <a:gd name="T17" fmla="*/ 0 h 100"/>
                  <a:gd name="T18" fmla="*/ 1 w 7"/>
                  <a:gd name="T19" fmla="*/ 13 h 100"/>
                  <a:gd name="T20" fmla="*/ 1 w 7"/>
                  <a:gd name="T21" fmla="*/ 13 h 100"/>
                  <a:gd name="T22" fmla="*/ 1 w 7"/>
                  <a:gd name="T23" fmla="*/ 13 h 100"/>
                  <a:gd name="T24" fmla="*/ 1 w 7"/>
                  <a:gd name="T25" fmla="*/ 13 h 100"/>
                  <a:gd name="T26" fmla="*/ 1 w 7"/>
                  <a:gd name="T27" fmla="*/ 13 h 100"/>
                  <a:gd name="T28" fmla="*/ 1 w 7"/>
                  <a:gd name="T29" fmla="*/ 13 h 100"/>
                  <a:gd name="T30" fmla="*/ 1 w 7"/>
                  <a:gd name="T31" fmla="*/ 13 h 100"/>
                  <a:gd name="T32" fmla="*/ 1 w 7"/>
                  <a:gd name="T33" fmla="*/ 13 h 100"/>
                  <a:gd name="T34" fmla="*/ 0 w 7"/>
                  <a:gd name="T35" fmla="*/ 13 h 100"/>
                  <a:gd name="T36" fmla="*/ 0 w 7"/>
                  <a:gd name="T37" fmla="*/ 0 h 1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100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1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27" name="Freeform 3271"/>
              <p:cNvSpPr>
                <a:spLocks/>
              </p:cNvSpPr>
              <p:nvPr/>
            </p:nvSpPr>
            <p:spPr bwMode="auto">
              <a:xfrm>
                <a:off x="2738" y="1801"/>
                <a:ext cx="3" cy="50"/>
              </a:xfrm>
              <a:custGeom>
                <a:avLst/>
                <a:gdLst>
                  <a:gd name="T0" fmla="*/ 0 w 6"/>
                  <a:gd name="T1" fmla="*/ 0 h 100"/>
                  <a:gd name="T2" fmla="*/ 0 w 6"/>
                  <a:gd name="T3" fmla="*/ 0 h 100"/>
                  <a:gd name="T4" fmla="*/ 1 w 6"/>
                  <a:gd name="T5" fmla="*/ 0 h 100"/>
                  <a:gd name="T6" fmla="*/ 1 w 6"/>
                  <a:gd name="T7" fmla="*/ 0 h 100"/>
                  <a:gd name="T8" fmla="*/ 1 w 6"/>
                  <a:gd name="T9" fmla="*/ 0 h 100"/>
                  <a:gd name="T10" fmla="*/ 1 w 6"/>
                  <a:gd name="T11" fmla="*/ 0 h 100"/>
                  <a:gd name="T12" fmla="*/ 1 w 6"/>
                  <a:gd name="T13" fmla="*/ 13 h 100"/>
                  <a:gd name="T14" fmla="*/ 1 w 6"/>
                  <a:gd name="T15" fmla="*/ 13 h 100"/>
                  <a:gd name="T16" fmla="*/ 1 w 6"/>
                  <a:gd name="T17" fmla="*/ 13 h 100"/>
                  <a:gd name="T18" fmla="*/ 1 w 6"/>
                  <a:gd name="T19" fmla="*/ 13 h 100"/>
                  <a:gd name="T20" fmla="*/ 0 w 6"/>
                  <a:gd name="T21" fmla="*/ 13 h 100"/>
                  <a:gd name="T22" fmla="*/ 0 w 6"/>
                  <a:gd name="T23" fmla="*/ 0 h 1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" h="100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28" name="Freeform 3272"/>
              <p:cNvSpPr>
                <a:spLocks/>
              </p:cNvSpPr>
              <p:nvPr/>
            </p:nvSpPr>
            <p:spPr bwMode="auto">
              <a:xfrm>
                <a:off x="2741" y="1801"/>
                <a:ext cx="4" cy="50"/>
              </a:xfrm>
              <a:custGeom>
                <a:avLst/>
                <a:gdLst>
                  <a:gd name="T0" fmla="*/ 0 w 8"/>
                  <a:gd name="T1" fmla="*/ 0 h 100"/>
                  <a:gd name="T2" fmla="*/ 1 w 8"/>
                  <a:gd name="T3" fmla="*/ 0 h 100"/>
                  <a:gd name="T4" fmla="*/ 1 w 8"/>
                  <a:gd name="T5" fmla="*/ 0 h 100"/>
                  <a:gd name="T6" fmla="*/ 1 w 8"/>
                  <a:gd name="T7" fmla="*/ 0 h 100"/>
                  <a:gd name="T8" fmla="*/ 1 w 8"/>
                  <a:gd name="T9" fmla="*/ 0 h 100"/>
                  <a:gd name="T10" fmla="*/ 1 w 8"/>
                  <a:gd name="T11" fmla="*/ 0 h 100"/>
                  <a:gd name="T12" fmla="*/ 1 w 8"/>
                  <a:gd name="T13" fmla="*/ 0 h 100"/>
                  <a:gd name="T14" fmla="*/ 1 w 8"/>
                  <a:gd name="T15" fmla="*/ 0 h 100"/>
                  <a:gd name="T16" fmla="*/ 1 w 8"/>
                  <a:gd name="T17" fmla="*/ 0 h 100"/>
                  <a:gd name="T18" fmla="*/ 1 w 8"/>
                  <a:gd name="T19" fmla="*/ 13 h 100"/>
                  <a:gd name="T20" fmla="*/ 1 w 8"/>
                  <a:gd name="T21" fmla="*/ 13 h 100"/>
                  <a:gd name="T22" fmla="*/ 1 w 8"/>
                  <a:gd name="T23" fmla="*/ 13 h 100"/>
                  <a:gd name="T24" fmla="*/ 1 w 8"/>
                  <a:gd name="T25" fmla="*/ 13 h 100"/>
                  <a:gd name="T26" fmla="*/ 1 w 8"/>
                  <a:gd name="T27" fmla="*/ 13 h 100"/>
                  <a:gd name="T28" fmla="*/ 1 w 8"/>
                  <a:gd name="T29" fmla="*/ 13 h 100"/>
                  <a:gd name="T30" fmla="*/ 1 w 8"/>
                  <a:gd name="T31" fmla="*/ 13 h 100"/>
                  <a:gd name="T32" fmla="*/ 1 w 8"/>
                  <a:gd name="T33" fmla="*/ 13 h 100"/>
                  <a:gd name="T34" fmla="*/ 0 w 8"/>
                  <a:gd name="T35" fmla="*/ 13 h 100"/>
                  <a:gd name="T36" fmla="*/ 0 w 8"/>
                  <a:gd name="T37" fmla="*/ 0 h 1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10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0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29" name="Freeform 3273"/>
              <p:cNvSpPr>
                <a:spLocks/>
              </p:cNvSpPr>
              <p:nvPr/>
            </p:nvSpPr>
            <p:spPr bwMode="auto">
              <a:xfrm>
                <a:off x="2745" y="1801"/>
                <a:ext cx="3" cy="50"/>
              </a:xfrm>
              <a:custGeom>
                <a:avLst/>
                <a:gdLst>
                  <a:gd name="T0" fmla="*/ 0 w 5"/>
                  <a:gd name="T1" fmla="*/ 0 h 100"/>
                  <a:gd name="T2" fmla="*/ 1 w 5"/>
                  <a:gd name="T3" fmla="*/ 0 h 100"/>
                  <a:gd name="T4" fmla="*/ 1 w 5"/>
                  <a:gd name="T5" fmla="*/ 0 h 100"/>
                  <a:gd name="T6" fmla="*/ 1 w 5"/>
                  <a:gd name="T7" fmla="*/ 0 h 100"/>
                  <a:gd name="T8" fmla="*/ 1 w 5"/>
                  <a:gd name="T9" fmla="*/ 0 h 100"/>
                  <a:gd name="T10" fmla="*/ 1 w 5"/>
                  <a:gd name="T11" fmla="*/ 13 h 100"/>
                  <a:gd name="T12" fmla="*/ 1 w 5"/>
                  <a:gd name="T13" fmla="*/ 13 h 100"/>
                  <a:gd name="T14" fmla="*/ 1 w 5"/>
                  <a:gd name="T15" fmla="*/ 13 h 100"/>
                  <a:gd name="T16" fmla="*/ 1 w 5"/>
                  <a:gd name="T17" fmla="*/ 13 h 100"/>
                  <a:gd name="T18" fmla="*/ 0 w 5"/>
                  <a:gd name="T19" fmla="*/ 13 h 100"/>
                  <a:gd name="T20" fmla="*/ 0 w 5"/>
                  <a:gd name="T21" fmla="*/ 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10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30" name="Freeform 3274"/>
              <p:cNvSpPr>
                <a:spLocks/>
              </p:cNvSpPr>
              <p:nvPr/>
            </p:nvSpPr>
            <p:spPr bwMode="auto">
              <a:xfrm>
                <a:off x="2748" y="1801"/>
                <a:ext cx="4" cy="50"/>
              </a:xfrm>
              <a:custGeom>
                <a:avLst/>
                <a:gdLst>
                  <a:gd name="T0" fmla="*/ 0 w 8"/>
                  <a:gd name="T1" fmla="*/ 0 h 100"/>
                  <a:gd name="T2" fmla="*/ 1 w 8"/>
                  <a:gd name="T3" fmla="*/ 0 h 100"/>
                  <a:gd name="T4" fmla="*/ 1 w 8"/>
                  <a:gd name="T5" fmla="*/ 0 h 100"/>
                  <a:gd name="T6" fmla="*/ 1 w 8"/>
                  <a:gd name="T7" fmla="*/ 0 h 100"/>
                  <a:gd name="T8" fmla="*/ 1 w 8"/>
                  <a:gd name="T9" fmla="*/ 0 h 100"/>
                  <a:gd name="T10" fmla="*/ 1 w 8"/>
                  <a:gd name="T11" fmla="*/ 0 h 100"/>
                  <a:gd name="T12" fmla="*/ 1 w 8"/>
                  <a:gd name="T13" fmla="*/ 0 h 100"/>
                  <a:gd name="T14" fmla="*/ 1 w 8"/>
                  <a:gd name="T15" fmla="*/ 0 h 100"/>
                  <a:gd name="T16" fmla="*/ 1 w 8"/>
                  <a:gd name="T17" fmla="*/ 0 h 100"/>
                  <a:gd name="T18" fmla="*/ 1 w 8"/>
                  <a:gd name="T19" fmla="*/ 13 h 100"/>
                  <a:gd name="T20" fmla="*/ 1 w 8"/>
                  <a:gd name="T21" fmla="*/ 13 h 100"/>
                  <a:gd name="T22" fmla="*/ 1 w 8"/>
                  <a:gd name="T23" fmla="*/ 13 h 100"/>
                  <a:gd name="T24" fmla="*/ 1 w 8"/>
                  <a:gd name="T25" fmla="*/ 13 h 100"/>
                  <a:gd name="T26" fmla="*/ 1 w 8"/>
                  <a:gd name="T27" fmla="*/ 13 h 100"/>
                  <a:gd name="T28" fmla="*/ 1 w 8"/>
                  <a:gd name="T29" fmla="*/ 13 h 100"/>
                  <a:gd name="T30" fmla="*/ 1 w 8"/>
                  <a:gd name="T31" fmla="*/ 13 h 100"/>
                  <a:gd name="T32" fmla="*/ 1 w 8"/>
                  <a:gd name="T33" fmla="*/ 13 h 100"/>
                  <a:gd name="T34" fmla="*/ 0 w 8"/>
                  <a:gd name="T35" fmla="*/ 13 h 100"/>
                  <a:gd name="T36" fmla="*/ 0 w 8"/>
                  <a:gd name="T37" fmla="*/ 0 h 1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10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0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31" name="Freeform 3275"/>
              <p:cNvSpPr>
                <a:spLocks/>
              </p:cNvSpPr>
              <p:nvPr/>
            </p:nvSpPr>
            <p:spPr bwMode="auto">
              <a:xfrm>
                <a:off x="2752" y="1801"/>
                <a:ext cx="3" cy="50"/>
              </a:xfrm>
              <a:custGeom>
                <a:avLst/>
                <a:gdLst>
                  <a:gd name="T0" fmla="*/ 0 w 8"/>
                  <a:gd name="T1" fmla="*/ 0 h 100"/>
                  <a:gd name="T2" fmla="*/ 0 w 8"/>
                  <a:gd name="T3" fmla="*/ 0 h 100"/>
                  <a:gd name="T4" fmla="*/ 0 w 8"/>
                  <a:gd name="T5" fmla="*/ 0 h 100"/>
                  <a:gd name="T6" fmla="*/ 0 w 8"/>
                  <a:gd name="T7" fmla="*/ 0 h 100"/>
                  <a:gd name="T8" fmla="*/ 0 w 8"/>
                  <a:gd name="T9" fmla="*/ 0 h 100"/>
                  <a:gd name="T10" fmla="*/ 0 w 8"/>
                  <a:gd name="T11" fmla="*/ 13 h 100"/>
                  <a:gd name="T12" fmla="*/ 0 w 8"/>
                  <a:gd name="T13" fmla="*/ 13 h 100"/>
                  <a:gd name="T14" fmla="*/ 0 w 8"/>
                  <a:gd name="T15" fmla="*/ 13 h 100"/>
                  <a:gd name="T16" fmla="*/ 0 w 8"/>
                  <a:gd name="T17" fmla="*/ 13 h 100"/>
                  <a:gd name="T18" fmla="*/ 0 w 8"/>
                  <a:gd name="T19" fmla="*/ 13 h 100"/>
                  <a:gd name="T20" fmla="*/ 0 w 8"/>
                  <a:gd name="T21" fmla="*/ 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10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0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32" name="Freeform 3276"/>
              <p:cNvSpPr>
                <a:spLocks/>
              </p:cNvSpPr>
              <p:nvPr/>
            </p:nvSpPr>
            <p:spPr bwMode="auto">
              <a:xfrm>
                <a:off x="2755" y="1801"/>
                <a:ext cx="3" cy="50"/>
              </a:xfrm>
              <a:custGeom>
                <a:avLst/>
                <a:gdLst>
                  <a:gd name="T0" fmla="*/ 0 w 6"/>
                  <a:gd name="T1" fmla="*/ 0 h 100"/>
                  <a:gd name="T2" fmla="*/ 0 w 6"/>
                  <a:gd name="T3" fmla="*/ 0 h 100"/>
                  <a:gd name="T4" fmla="*/ 1 w 6"/>
                  <a:gd name="T5" fmla="*/ 0 h 100"/>
                  <a:gd name="T6" fmla="*/ 1 w 6"/>
                  <a:gd name="T7" fmla="*/ 0 h 100"/>
                  <a:gd name="T8" fmla="*/ 1 w 6"/>
                  <a:gd name="T9" fmla="*/ 0 h 100"/>
                  <a:gd name="T10" fmla="*/ 1 w 6"/>
                  <a:gd name="T11" fmla="*/ 13 h 100"/>
                  <a:gd name="T12" fmla="*/ 1 w 6"/>
                  <a:gd name="T13" fmla="*/ 13 h 100"/>
                  <a:gd name="T14" fmla="*/ 1 w 6"/>
                  <a:gd name="T15" fmla="*/ 13 h 100"/>
                  <a:gd name="T16" fmla="*/ 0 w 6"/>
                  <a:gd name="T17" fmla="*/ 13 h 100"/>
                  <a:gd name="T18" fmla="*/ 0 w 6"/>
                  <a:gd name="T19" fmla="*/ 13 h 100"/>
                  <a:gd name="T20" fmla="*/ 0 w 6"/>
                  <a:gd name="T21" fmla="*/ 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100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33" name="Freeform 3277"/>
              <p:cNvSpPr>
                <a:spLocks/>
              </p:cNvSpPr>
              <p:nvPr/>
            </p:nvSpPr>
            <p:spPr bwMode="auto">
              <a:xfrm>
                <a:off x="2758" y="1801"/>
                <a:ext cx="4" cy="50"/>
              </a:xfrm>
              <a:custGeom>
                <a:avLst/>
                <a:gdLst>
                  <a:gd name="T0" fmla="*/ 0 w 7"/>
                  <a:gd name="T1" fmla="*/ 0 h 100"/>
                  <a:gd name="T2" fmla="*/ 0 w 7"/>
                  <a:gd name="T3" fmla="*/ 0 h 100"/>
                  <a:gd name="T4" fmla="*/ 1 w 7"/>
                  <a:gd name="T5" fmla="*/ 0 h 100"/>
                  <a:gd name="T6" fmla="*/ 1 w 7"/>
                  <a:gd name="T7" fmla="*/ 0 h 100"/>
                  <a:gd name="T8" fmla="*/ 1 w 7"/>
                  <a:gd name="T9" fmla="*/ 0 h 100"/>
                  <a:gd name="T10" fmla="*/ 1 w 7"/>
                  <a:gd name="T11" fmla="*/ 0 h 100"/>
                  <a:gd name="T12" fmla="*/ 1 w 7"/>
                  <a:gd name="T13" fmla="*/ 0 h 100"/>
                  <a:gd name="T14" fmla="*/ 1 w 7"/>
                  <a:gd name="T15" fmla="*/ 0 h 100"/>
                  <a:gd name="T16" fmla="*/ 1 w 7"/>
                  <a:gd name="T17" fmla="*/ 0 h 100"/>
                  <a:gd name="T18" fmla="*/ 1 w 7"/>
                  <a:gd name="T19" fmla="*/ 13 h 100"/>
                  <a:gd name="T20" fmla="*/ 1 w 7"/>
                  <a:gd name="T21" fmla="*/ 13 h 100"/>
                  <a:gd name="T22" fmla="*/ 1 w 7"/>
                  <a:gd name="T23" fmla="*/ 13 h 100"/>
                  <a:gd name="T24" fmla="*/ 1 w 7"/>
                  <a:gd name="T25" fmla="*/ 13 h 100"/>
                  <a:gd name="T26" fmla="*/ 1 w 7"/>
                  <a:gd name="T27" fmla="*/ 13 h 100"/>
                  <a:gd name="T28" fmla="*/ 1 w 7"/>
                  <a:gd name="T29" fmla="*/ 13 h 100"/>
                  <a:gd name="T30" fmla="*/ 1 w 7"/>
                  <a:gd name="T31" fmla="*/ 13 h 100"/>
                  <a:gd name="T32" fmla="*/ 0 w 7"/>
                  <a:gd name="T33" fmla="*/ 13 h 100"/>
                  <a:gd name="T34" fmla="*/ 0 w 7"/>
                  <a:gd name="T35" fmla="*/ 13 h 100"/>
                  <a:gd name="T36" fmla="*/ 0 w 7"/>
                  <a:gd name="T37" fmla="*/ 0 h 1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100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1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34" name="Freeform 3278"/>
              <p:cNvSpPr>
                <a:spLocks/>
              </p:cNvSpPr>
              <p:nvPr/>
            </p:nvSpPr>
            <p:spPr bwMode="auto">
              <a:xfrm>
                <a:off x="2762" y="1802"/>
                <a:ext cx="3" cy="49"/>
              </a:xfrm>
              <a:custGeom>
                <a:avLst/>
                <a:gdLst>
                  <a:gd name="T0" fmla="*/ 0 w 6"/>
                  <a:gd name="T1" fmla="*/ 0 h 98"/>
                  <a:gd name="T2" fmla="*/ 0 w 6"/>
                  <a:gd name="T3" fmla="*/ 0 h 98"/>
                  <a:gd name="T4" fmla="*/ 1 w 6"/>
                  <a:gd name="T5" fmla="*/ 0 h 98"/>
                  <a:gd name="T6" fmla="*/ 1 w 6"/>
                  <a:gd name="T7" fmla="*/ 0 h 98"/>
                  <a:gd name="T8" fmla="*/ 1 w 6"/>
                  <a:gd name="T9" fmla="*/ 0 h 98"/>
                  <a:gd name="T10" fmla="*/ 1 w 6"/>
                  <a:gd name="T11" fmla="*/ 0 h 98"/>
                  <a:gd name="T12" fmla="*/ 1 w 6"/>
                  <a:gd name="T13" fmla="*/ 0 h 98"/>
                  <a:gd name="T14" fmla="*/ 1 w 6"/>
                  <a:gd name="T15" fmla="*/ 0 h 98"/>
                  <a:gd name="T16" fmla="*/ 1 w 6"/>
                  <a:gd name="T17" fmla="*/ 0 h 98"/>
                  <a:gd name="T18" fmla="*/ 1 w 6"/>
                  <a:gd name="T19" fmla="*/ 13 h 98"/>
                  <a:gd name="T20" fmla="*/ 1 w 6"/>
                  <a:gd name="T21" fmla="*/ 13 h 98"/>
                  <a:gd name="T22" fmla="*/ 1 w 6"/>
                  <a:gd name="T23" fmla="*/ 13 h 98"/>
                  <a:gd name="T24" fmla="*/ 1 w 6"/>
                  <a:gd name="T25" fmla="*/ 13 h 98"/>
                  <a:gd name="T26" fmla="*/ 1 w 6"/>
                  <a:gd name="T27" fmla="*/ 13 h 98"/>
                  <a:gd name="T28" fmla="*/ 1 w 6"/>
                  <a:gd name="T29" fmla="*/ 13 h 98"/>
                  <a:gd name="T30" fmla="*/ 1 w 6"/>
                  <a:gd name="T31" fmla="*/ 13 h 98"/>
                  <a:gd name="T32" fmla="*/ 0 w 6"/>
                  <a:gd name="T33" fmla="*/ 13 h 98"/>
                  <a:gd name="T34" fmla="*/ 0 w 6"/>
                  <a:gd name="T35" fmla="*/ 13 h 98"/>
                  <a:gd name="T36" fmla="*/ 0 w 6"/>
                  <a:gd name="T37" fmla="*/ 0 h 9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9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2" y="98"/>
                    </a:lnTo>
                    <a:lnTo>
                      <a:pt x="0" y="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35" name="Freeform 3279"/>
              <p:cNvSpPr>
                <a:spLocks/>
              </p:cNvSpPr>
              <p:nvPr/>
            </p:nvSpPr>
            <p:spPr bwMode="auto">
              <a:xfrm>
                <a:off x="2765" y="1802"/>
                <a:ext cx="4" cy="48"/>
              </a:xfrm>
              <a:custGeom>
                <a:avLst/>
                <a:gdLst>
                  <a:gd name="T0" fmla="*/ 0 w 8"/>
                  <a:gd name="T1" fmla="*/ 0 h 96"/>
                  <a:gd name="T2" fmla="*/ 1 w 8"/>
                  <a:gd name="T3" fmla="*/ 0 h 96"/>
                  <a:gd name="T4" fmla="*/ 1 w 8"/>
                  <a:gd name="T5" fmla="*/ 0 h 96"/>
                  <a:gd name="T6" fmla="*/ 1 w 8"/>
                  <a:gd name="T7" fmla="*/ 0 h 96"/>
                  <a:gd name="T8" fmla="*/ 1 w 8"/>
                  <a:gd name="T9" fmla="*/ 0 h 96"/>
                  <a:gd name="T10" fmla="*/ 1 w 8"/>
                  <a:gd name="T11" fmla="*/ 12 h 96"/>
                  <a:gd name="T12" fmla="*/ 1 w 8"/>
                  <a:gd name="T13" fmla="*/ 12 h 96"/>
                  <a:gd name="T14" fmla="*/ 1 w 8"/>
                  <a:gd name="T15" fmla="*/ 12 h 96"/>
                  <a:gd name="T16" fmla="*/ 1 w 8"/>
                  <a:gd name="T17" fmla="*/ 12 h 96"/>
                  <a:gd name="T18" fmla="*/ 0 w 8"/>
                  <a:gd name="T19" fmla="*/ 12 h 96"/>
                  <a:gd name="T20" fmla="*/ 0 w 8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36" name="Freeform 3280"/>
              <p:cNvSpPr>
                <a:spLocks/>
              </p:cNvSpPr>
              <p:nvPr/>
            </p:nvSpPr>
            <p:spPr bwMode="auto">
              <a:xfrm>
                <a:off x="2769" y="1802"/>
                <a:ext cx="3" cy="48"/>
              </a:xfrm>
              <a:custGeom>
                <a:avLst/>
                <a:gdLst>
                  <a:gd name="T0" fmla="*/ 0 w 5"/>
                  <a:gd name="T1" fmla="*/ 0 h 96"/>
                  <a:gd name="T2" fmla="*/ 0 w 5"/>
                  <a:gd name="T3" fmla="*/ 0 h 96"/>
                  <a:gd name="T4" fmla="*/ 1 w 5"/>
                  <a:gd name="T5" fmla="*/ 0 h 96"/>
                  <a:gd name="T6" fmla="*/ 1 w 5"/>
                  <a:gd name="T7" fmla="*/ 0 h 96"/>
                  <a:gd name="T8" fmla="*/ 1 w 5"/>
                  <a:gd name="T9" fmla="*/ 0 h 96"/>
                  <a:gd name="T10" fmla="*/ 1 w 5"/>
                  <a:gd name="T11" fmla="*/ 0 h 96"/>
                  <a:gd name="T12" fmla="*/ 1 w 5"/>
                  <a:gd name="T13" fmla="*/ 0 h 96"/>
                  <a:gd name="T14" fmla="*/ 1 w 5"/>
                  <a:gd name="T15" fmla="*/ 0 h 96"/>
                  <a:gd name="T16" fmla="*/ 1 w 5"/>
                  <a:gd name="T17" fmla="*/ 0 h 96"/>
                  <a:gd name="T18" fmla="*/ 1 w 5"/>
                  <a:gd name="T19" fmla="*/ 12 h 96"/>
                  <a:gd name="T20" fmla="*/ 1 w 5"/>
                  <a:gd name="T21" fmla="*/ 12 h 96"/>
                  <a:gd name="T22" fmla="*/ 1 w 5"/>
                  <a:gd name="T23" fmla="*/ 12 h 96"/>
                  <a:gd name="T24" fmla="*/ 1 w 5"/>
                  <a:gd name="T25" fmla="*/ 12 h 96"/>
                  <a:gd name="T26" fmla="*/ 1 w 5"/>
                  <a:gd name="T27" fmla="*/ 12 h 96"/>
                  <a:gd name="T28" fmla="*/ 1 w 5"/>
                  <a:gd name="T29" fmla="*/ 12 h 96"/>
                  <a:gd name="T30" fmla="*/ 1 w 5"/>
                  <a:gd name="T31" fmla="*/ 12 h 96"/>
                  <a:gd name="T32" fmla="*/ 0 w 5"/>
                  <a:gd name="T33" fmla="*/ 12 h 96"/>
                  <a:gd name="T34" fmla="*/ 0 w 5"/>
                  <a:gd name="T35" fmla="*/ 12 h 96"/>
                  <a:gd name="T36" fmla="*/ 0 w 5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" h="96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37" name="Freeform 3281"/>
              <p:cNvSpPr>
                <a:spLocks/>
              </p:cNvSpPr>
              <p:nvPr/>
            </p:nvSpPr>
            <p:spPr bwMode="auto">
              <a:xfrm>
                <a:off x="2772" y="1802"/>
                <a:ext cx="4" cy="48"/>
              </a:xfrm>
              <a:custGeom>
                <a:avLst/>
                <a:gdLst>
                  <a:gd name="T0" fmla="*/ 0 w 8"/>
                  <a:gd name="T1" fmla="*/ 0 h 96"/>
                  <a:gd name="T2" fmla="*/ 1 w 8"/>
                  <a:gd name="T3" fmla="*/ 0 h 96"/>
                  <a:gd name="T4" fmla="*/ 1 w 8"/>
                  <a:gd name="T5" fmla="*/ 0 h 96"/>
                  <a:gd name="T6" fmla="*/ 1 w 8"/>
                  <a:gd name="T7" fmla="*/ 0 h 96"/>
                  <a:gd name="T8" fmla="*/ 1 w 8"/>
                  <a:gd name="T9" fmla="*/ 0 h 96"/>
                  <a:gd name="T10" fmla="*/ 1 w 8"/>
                  <a:gd name="T11" fmla="*/ 12 h 96"/>
                  <a:gd name="T12" fmla="*/ 1 w 8"/>
                  <a:gd name="T13" fmla="*/ 12 h 96"/>
                  <a:gd name="T14" fmla="*/ 1 w 8"/>
                  <a:gd name="T15" fmla="*/ 12 h 96"/>
                  <a:gd name="T16" fmla="*/ 1 w 8"/>
                  <a:gd name="T17" fmla="*/ 12 h 96"/>
                  <a:gd name="T18" fmla="*/ 0 w 8"/>
                  <a:gd name="T19" fmla="*/ 12 h 96"/>
                  <a:gd name="T20" fmla="*/ 0 w 8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38" name="Freeform 3282"/>
              <p:cNvSpPr>
                <a:spLocks/>
              </p:cNvSpPr>
              <p:nvPr/>
            </p:nvSpPr>
            <p:spPr bwMode="auto">
              <a:xfrm>
                <a:off x="2776" y="1802"/>
                <a:ext cx="2" cy="48"/>
              </a:xfrm>
              <a:custGeom>
                <a:avLst/>
                <a:gdLst>
                  <a:gd name="T0" fmla="*/ 0 w 6"/>
                  <a:gd name="T1" fmla="*/ 0 h 96"/>
                  <a:gd name="T2" fmla="*/ 0 w 6"/>
                  <a:gd name="T3" fmla="*/ 0 h 96"/>
                  <a:gd name="T4" fmla="*/ 0 w 6"/>
                  <a:gd name="T5" fmla="*/ 0 h 96"/>
                  <a:gd name="T6" fmla="*/ 0 w 6"/>
                  <a:gd name="T7" fmla="*/ 0 h 96"/>
                  <a:gd name="T8" fmla="*/ 0 w 6"/>
                  <a:gd name="T9" fmla="*/ 0 h 96"/>
                  <a:gd name="T10" fmla="*/ 0 w 6"/>
                  <a:gd name="T11" fmla="*/ 12 h 96"/>
                  <a:gd name="T12" fmla="*/ 0 w 6"/>
                  <a:gd name="T13" fmla="*/ 12 h 96"/>
                  <a:gd name="T14" fmla="*/ 0 w 6"/>
                  <a:gd name="T15" fmla="*/ 12 h 96"/>
                  <a:gd name="T16" fmla="*/ 0 w 6"/>
                  <a:gd name="T17" fmla="*/ 12 h 96"/>
                  <a:gd name="T18" fmla="*/ 0 w 6"/>
                  <a:gd name="T19" fmla="*/ 12 h 96"/>
                  <a:gd name="T20" fmla="*/ 0 w 6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39" name="Freeform 3283"/>
              <p:cNvSpPr>
                <a:spLocks/>
              </p:cNvSpPr>
              <p:nvPr/>
            </p:nvSpPr>
            <p:spPr bwMode="auto">
              <a:xfrm>
                <a:off x="2778" y="1802"/>
                <a:ext cx="3" cy="48"/>
              </a:xfrm>
              <a:custGeom>
                <a:avLst/>
                <a:gdLst>
                  <a:gd name="T0" fmla="*/ 0 w 6"/>
                  <a:gd name="T1" fmla="*/ 0 h 96"/>
                  <a:gd name="T2" fmla="*/ 1 w 6"/>
                  <a:gd name="T3" fmla="*/ 0 h 96"/>
                  <a:gd name="T4" fmla="*/ 1 w 6"/>
                  <a:gd name="T5" fmla="*/ 0 h 96"/>
                  <a:gd name="T6" fmla="*/ 1 w 6"/>
                  <a:gd name="T7" fmla="*/ 0 h 96"/>
                  <a:gd name="T8" fmla="*/ 1 w 6"/>
                  <a:gd name="T9" fmla="*/ 0 h 96"/>
                  <a:gd name="T10" fmla="*/ 1 w 6"/>
                  <a:gd name="T11" fmla="*/ 12 h 96"/>
                  <a:gd name="T12" fmla="*/ 1 w 6"/>
                  <a:gd name="T13" fmla="*/ 12 h 96"/>
                  <a:gd name="T14" fmla="*/ 1 w 6"/>
                  <a:gd name="T15" fmla="*/ 12 h 96"/>
                  <a:gd name="T16" fmla="*/ 1 w 6"/>
                  <a:gd name="T17" fmla="*/ 12 h 96"/>
                  <a:gd name="T18" fmla="*/ 0 w 6"/>
                  <a:gd name="T19" fmla="*/ 12 h 96"/>
                  <a:gd name="T20" fmla="*/ 0 w 6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40" name="Freeform 3284"/>
              <p:cNvSpPr>
                <a:spLocks/>
              </p:cNvSpPr>
              <p:nvPr/>
            </p:nvSpPr>
            <p:spPr bwMode="auto">
              <a:xfrm>
                <a:off x="2781" y="1802"/>
                <a:ext cx="4" cy="48"/>
              </a:xfrm>
              <a:custGeom>
                <a:avLst/>
                <a:gdLst>
                  <a:gd name="T0" fmla="*/ 0 w 7"/>
                  <a:gd name="T1" fmla="*/ 0 h 96"/>
                  <a:gd name="T2" fmla="*/ 1 w 7"/>
                  <a:gd name="T3" fmla="*/ 0 h 96"/>
                  <a:gd name="T4" fmla="*/ 1 w 7"/>
                  <a:gd name="T5" fmla="*/ 0 h 96"/>
                  <a:gd name="T6" fmla="*/ 1 w 7"/>
                  <a:gd name="T7" fmla="*/ 0 h 96"/>
                  <a:gd name="T8" fmla="*/ 1 w 7"/>
                  <a:gd name="T9" fmla="*/ 0 h 96"/>
                  <a:gd name="T10" fmla="*/ 1 w 7"/>
                  <a:gd name="T11" fmla="*/ 0 h 96"/>
                  <a:gd name="T12" fmla="*/ 1 w 7"/>
                  <a:gd name="T13" fmla="*/ 0 h 96"/>
                  <a:gd name="T14" fmla="*/ 1 w 7"/>
                  <a:gd name="T15" fmla="*/ 0 h 96"/>
                  <a:gd name="T16" fmla="*/ 1 w 7"/>
                  <a:gd name="T17" fmla="*/ 0 h 96"/>
                  <a:gd name="T18" fmla="*/ 1 w 7"/>
                  <a:gd name="T19" fmla="*/ 12 h 96"/>
                  <a:gd name="T20" fmla="*/ 1 w 7"/>
                  <a:gd name="T21" fmla="*/ 12 h 96"/>
                  <a:gd name="T22" fmla="*/ 1 w 7"/>
                  <a:gd name="T23" fmla="*/ 12 h 96"/>
                  <a:gd name="T24" fmla="*/ 1 w 7"/>
                  <a:gd name="T25" fmla="*/ 12 h 96"/>
                  <a:gd name="T26" fmla="*/ 1 w 7"/>
                  <a:gd name="T27" fmla="*/ 12 h 96"/>
                  <a:gd name="T28" fmla="*/ 1 w 7"/>
                  <a:gd name="T29" fmla="*/ 12 h 96"/>
                  <a:gd name="T30" fmla="*/ 1 w 7"/>
                  <a:gd name="T31" fmla="*/ 12 h 96"/>
                  <a:gd name="T32" fmla="*/ 1 w 7"/>
                  <a:gd name="T33" fmla="*/ 12 h 96"/>
                  <a:gd name="T34" fmla="*/ 0 w 7"/>
                  <a:gd name="T35" fmla="*/ 12 h 96"/>
                  <a:gd name="T36" fmla="*/ 0 w 7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96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96"/>
                    </a:lnTo>
                    <a:lnTo>
                      <a:pt x="5" y="96"/>
                    </a:lnTo>
                    <a:lnTo>
                      <a:pt x="3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41" name="Freeform 3285"/>
              <p:cNvSpPr>
                <a:spLocks/>
              </p:cNvSpPr>
              <p:nvPr/>
            </p:nvSpPr>
            <p:spPr bwMode="auto">
              <a:xfrm>
                <a:off x="2785" y="1802"/>
                <a:ext cx="4" cy="48"/>
              </a:xfrm>
              <a:custGeom>
                <a:avLst/>
                <a:gdLst>
                  <a:gd name="T0" fmla="*/ 0 w 8"/>
                  <a:gd name="T1" fmla="*/ 0 h 96"/>
                  <a:gd name="T2" fmla="*/ 1 w 8"/>
                  <a:gd name="T3" fmla="*/ 0 h 96"/>
                  <a:gd name="T4" fmla="*/ 1 w 8"/>
                  <a:gd name="T5" fmla="*/ 0 h 96"/>
                  <a:gd name="T6" fmla="*/ 1 w 8"/>
                  <a:gd name="T7" fmla="*/ 0 h 96"/>
                  <a:gd name="T8" fmla="*/ 1 w 8"/>
                  <a:gd name="T9" fmla="*/ 0 h 96"/>
                  <a:gd name="T10" fmla="*/ 1 w 8"/>
                  <a:gd name="T11" fmla="*/ 12 h 96"/>
                  <a:gd name="T12" fmla="*/ 1 w 8"/>
                  <a:gd name="T13" fmla="*/ 12 h 96"/>
                  <a:gd name="T14" fmla="*/ 1 w 8"/>
                  <a:gd name="T15" fmla="*/ 12 h 96"/>
                  <a:gd name="T16" fmla="*/ 1 w 8"/>
                  <a:gd name="T17" fmla="*/ 12 h 96"/>
                  <a:gd name="T18" fmla="*/ 0 w 8"/>
                  <a:gd name="T19" fmla="*/ 12 h 96"/>
                  <a:gd name="T20" fmla="*/ 0 w 8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42" name="Freeform 3286"/>
              <p:cNvSpPr>
                <a:spLocks/>
              </p:cNvSpPr>
              <p:nvPr/>
            </p:nvSpPr>
            <p:spPr bwMode="auto">
              <a:xfrm>
                <a:off x="2789" y="1802"/>
                <a:ext cx="3" cy="48"/>
              </a:xfrm>
              <a:custGeom>
                <a:avLst/>
                <a:gdLst>
                  <a:gd name="T0" fmla="*/ 0 w 6"/>
                  <a:gd name="T1" fmla="*/ 0 h 96"/>
                  <a:gd name="T2" fmla="*/ 0 w 6"/>
                  <a:gd name="T3" fmla="*/ 0 h 96"/>
                  <a:gd name="T4" fmla="*/ 1 w 6"/>
                  <a:gd name="T5" fmla="*/ 0 h 96"/>
                  <a:gd name="T6" fmla="*/ 1 w 6"/>
                  <a:gd name="T7" fmla="*/ 0 h 96"/>
                  <a:gd name="T8" fmla="*/ 1 w 6"/>
                  <a:gd name="T9" fmla="*/ 0 h 96"/>
                  <a:gd name="T10" fmla="*/ 1 w 6"/>
                  <a:gd name="T11" fmla="*/ 12 h 96"/>
                  <a:gd name="T12" fmla="*/ 1 w 6"/>
                  <a:gd name="T13" fmla="*/ 12 h 96"/>
                  <a:gd name="T14" fmla="*/ 1 w 6"/>
                  <a:gd name="T15" fmla="*/ 12 h 96"/>
                  <a:gd name="T16" fmla="*/ 0 w 6"/>
                  <a:gd name="T17" fmla="*/ 12 h 96"/>
                  <a:gd name="T18" fmla="*/ 0 w 6"/>
                  <a:gd name="T19" fmla="*/ 12 h 96"/>
                  <a:gd name="T20" fmla="*/ 0 w 6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43" name="Freeform 3287"/>
              <p:cNvSpPr>
                <a:spLocks/>
              </p:cNvSpPr>
              <p:nvPr/>
            </p:nvSpPr>
            <p:spPr bwMode="auto">
              <a:xfrm>
                <a:off x="2792" y="1802"/>
                <a:ext cx="4" cy="48"/>
              </a:xfrm>
              <a:custGeom>
                <a:avLst/>
                <a:gdLst>
                  <a:gd name="T0" fmla="*/ 0 w 7"/>
                  <a:gd name="T1" fmla="*/ 0 h 96"/>
                  <a:gd name="T2" fmla="*/ 1 w 7"/>
                  <a:gd name="T3" fmla="*/ 0 h 96"/>
                  <a:gd name="T4" fmla="*/ 1 w 7"/>
                  <a:gd name="T5" fmla="*/ 0 h 96"/>
                  <a:gd name="T6" fmla="*/ 1 w 7"/>
                  <a:gd name="T7" fmla="*/ 0 h 96"/>
                  <a:gd name="T8" fmla="*/ 1 w 7"/>
                  <a:gd name="T9" fmla="*/ 0 h 96"/>
                  <a:gd name="T10" fmla="*/ 1 w 7"/>
                  <a:gd name="T11" fmla="*/ 0 h 96"/>
                  <a:gd name="T12" fmla="*/ 1 w 7"/>
                  <a:gd name="T13" fmla="*/ 0 h 96"/>
                  <a:gd name="T14" fmla="*/ 1 w 7"/>
                  <a:gd name="T15" fmla="*/ 0 h 96"/>
                  <a:gd name="T16" fmla="*/ 1 w 7"/>
                  <a:gd name="T17" fmla="*/ 0 h 96"/>
                  <a:gd name="T18" fmla="*/ 1 w 7"/>
                  <a:gd name="T19" fmla="*/ 12 h 96"/>
                  <a:gd name="T20" fmla="*/ 1 w 7"/>
                  <a:gd name="T21" fmla="*/ 12 h 96"/>
                  <a:gd name="T22" fmla="*/ 1 w 7"/>
                  <a:gd name="T23" fmla="*/ 12 h 96"/>
                  <a:gd name="T24" fmla="*/ 1 w 7"/>
                  <a:gd name="T25" fmla="*/ 12 h 96"/>
                  <a:gd name="T26" fmla="*/ 1 w 7"/>
                  <a:gd name="T27" fmla="*/ 12 h 96"/>
                  <a:gd name="T28" fmla="*/ 1 w 7"/>
                  <a:gd name="T29" fmla="*/ 12 h 96"/>
                  <a:gd name="T30" fmla="*/ 1 w 7"/>
                  <a:gd name="T31" fmla="*/ 12 h 96"/>
                  <a:gd name="T32" fmla="*/ 1 w 7"/>
                  <a:gd name="T33" fmla="*/ 12 h 96"/>
                  <a:gd name="T34" fmla="*/ 0 w 7"/>
                  <a:gd name="T35" fmla="*/ 12 h 96"/>
                  <a:gd name="T36" fmla="*/ 0 w 7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44" name="Freeform 3288"/>
              <p:cNvSpPr>
                <a:spLocks/>
              </p:cNvSpPr>
              <p:nvPr/>
            </p:nvSpPr>
            <p:spPr bwMode="auto">
              <a:xfrm>
                <a:off x="2796" y="1802"/>
                <a:ext cx="3" cy="48"/>
              </a:xfrm>
              <a:custGeom>
                <a:avLst/>
                <a:gdLst>
                  <a:gd name="T0" fmla="*/ 0 w 6"/>
                  <a:gd name="T1" fmla="*/ 0 h 96"/>
                  <a:gd name="T2" fmla="*/ 0 w 6"/>
                  <a:gd name="T3" fmla="*/ 0 h 96"/>
                  <a:gd name="T4" fmla="*/ 1 w 6"/>
                  <a:gd name="T5" fmla="*/ 0 h 96"/>
                  <a:gd name="T6" fmla="*/ 1 w 6"/>
                  <a:gd name="T7" fmla="*/ 0 h 96"/>
                  <a:gd name="T8" fmla="*/ 1 w 6"/>
                  <a:gd name="T9" fmla="*/ 0 h 96"/>
                  <a:gd name="T10" fmla="*/ 1 w 6"/>
                  <a:gd name="T11" fmla="*/ 12 h 96"/>
                  <a:gd name="T12" fmla="*/ 1 w 6"/>
                  <a:gd name="T13" fmla="*/ 12 h 96"/>
                  <a:gd name="T14" fmla="*/ 1 w 6"/>
                  <a:gd name="T15" fmla="*/ 12 h 96"/>
                  <a:gd name="T16" fmla="*/ 0 w 6"/>
                  <a:gd name="T17" fmla="*/ 12 h 96"/>
                  <a:gd name="T18" fmla="*/ 0 w 6"/>
                  <a:gd name="T19" fmla="*/ 12 h 96"/>
                  <a:gd name="T20" fmla="*/ 0 w 6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45" name="Freeform 3289"/>
              <p:cNvSpPr>
                <a:spLocks/>
              </p:cNvSpPr>
              <p:nvPr/>
            </p:nvSpPr>
            <p:spPr bwMode="auto">
              <a:xfrm>
                <a:off x="2799" y="1802"/>
                <a:ext cx="3" cy="48"/>
              </a:xfrm>
              <a:custGeom>
                <a:avLst/>
                <a:gdLst>
                  <a:gd name="T0" fmla="*/ 0 w 8"/>
                  <a:gd name="T1" fmla="*/ 0 h 96"/>
                  <a:gd name="T2" fmla="*/ 0 w 8"/>
                  <a:gd name="T3" fmla="*/ 1 h 96"/>
                  <a:gd name="T4" fmla="*/ 0 w 8"/>
                  <a:gd name="T5" fmla="*/ 1 h 96"/>
                  <a:gd name="T6" fmla="*/ 0 w 8"/>
                  <a:gd name="T7" fmla="*/ 1 h 96"/>
                  <a:gd name="T8" fmla="*/ 0 w 8"/>
                  <a:gd name="T9" fmla="*/ 1 h 96"/>
                  <a:gd name="T10" fmla="*/ 0 w 8"/>
                  <a:gd name="T11" fmla="*/ 12 h 96"/>
                  <a:gd name="T12" fmla="*/ 0 w 8"/>
                  <a:gd name="T13" fmla="*/ 12 h 96"/>
                  <a:gd name="T14" fmla="*/ 0 w 8"/>
                  <a:gd name="T15" fmla="*/ 12 h 96"/>
                  <a:gd name="T16" fmla="*/ 0 w 8"/>
                  <a:gd name="T17" fmla="*/ 12 h 96"/>
                  <a:gd name="T18" fmla="*/ 0 w 8"/>
                  <a:gd name="T19" fmla="*/ 12 h 96"/>
                  <a:gd name="T20" fmla="*/ 0 w 8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46" name="Freeform 3290"/>
              <p:cNvSpPr>
                <a:spLocks/>
              </p:cNvSpPr>
              <p:nvPr/>
            </p:nvSpPr>
            <p:spPr bwMode="auto">
              <a:xfrm>
                <a:off x="2802" y="1802"/>
                <a:ext cx="3" cy="48"/>
              </a:xfrm>
              <a:custGeom>
                <a:avLst/>
                <a:gdLst>
                  <a:gd name="T0" fmla="*/ 0 w 6"/>
                  <a:gd name="T1" fmla="*/ 0 h 96"/>
                  <a:gd name="T2" fmla="*/ 0 w 6"/>
                  <a:gd name="T3" fmla="*/ 0 h 96"/>
                  <a:gd name="T4" fmla="*/ 1 w 6"/>
                  <a:gd name="T5" fmla="*/ 1 h 96"/>
                  <a:gd name="T6" fmla="*/ 1 w 6"/>
                  <a:gd name="T7" fmla="*/ 1 h 96"/>
                  <a:gd name="T8" fmla="*/ 1 w 6"/>
                  <a:gd name="T9" fmla="*/ 1 h 96"/>
                  <a:gd name="T10" fmla="*/ 1 w 6"/>
                  <a:gd name="T11" fmla="*/ 1 h 96"/>
                  <a:gd name="T12" fmla="*/ 1 w 6"/>
                  <a:gd name="T13" fmla="*/ 1 h 96"/>
                  <a:gd name="T14" fmla="*/ 1 w 6"/>
                  <a:gd name="T15" fmla="*/ 1 h 96"/>
                  <a:gd name="T16" fmla="*/ 1 w 6"/>
                  <a:gd name="T17" fmla="*/ 1 h 96"/>
                  <a:gd name="T18" fmla="*/ 1 w 6"/>
                  <a:gd name="T19" fmla="*/ 12 h 96"/>
                  <a:gd name="T20" fmla="*/ 1 w 6"/>
                  <a:gd name="T21" fmla="*/ 12 h 96"/>
                  <a:gd name="T22" fmla="*/ 1 w 6"/>
                  <a:gd name="T23" fmla="*/ 12 h 96"/>
                  <a:gd name="T24" fmla="*/ 1 w 6"/>
                  <a:gd name="T25" fmla="*/ 12 h 96"/>
                  <a:gd name="T26" fmla="*/ 1 w 6"/>
                  <a:gd name="T27" fmla="*/ 12 h 96"/>
                  <a:gd name="T28" fmla="*/ 1 w 6"/>
                  <a:gd name="T29" fmla="*/ 12 h 96"/>
                  <a:gd name="T30" fmla="*/ 1 w 6"/>
                  <a:gd name="T31" fmla="*/ 12 h 96"/>
                  <a:gd name="T32" fmla="*/ 0 w 6"/>
                  <a:gd name="T33" fmla="*/ 12 h 96"/>
                  <a:gd name="T34" fmla="*/ 0 w 6"/>
                  <a:gd name="T35" fmla="*/ 12 h 96"/>
                  <a:gd name="T36" fmla="*/ 0 w 6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47" name="Freeform 3291"/>
              <p:cNvSpPr>
                <a:spLocks/>
              </p:cNvSpPr>
              <p:nvPr/>
            </p:nvSpPr>
            <p:spPr bwMode="auto">
              <a:xfrm>
                <a:off x="2805" y="1802"/>
                <a:ext cx="4" cy="48"/>
              </a:xfrm>
              <a:custGeom>
                <a:avLst/>
                <a:gdLst>
                  <a:gd name="T0" fmla="*/ 0 w 7"/>
                  <a:gd name="T1" fmla="*/ 0 h 96"/>
                  <a:gd name="T2" fmla="*/ 1 w 7"/>
                  <a:gd name="T3" fmla="*/ 0 h 96"/>
                  <a:gd name="T4" fmla="*/ 1 w 7"/>
                  <a:gd name="T5" fmla="*/ 1 h 96"/>
                  <a:gd name="T6" fmla="*/ 1 w 7"/>
                  <a:gd name="T7" fmla="*/ 1 h 96"/>
                  <a:gd name="T8" fmla="*/ 1 w 7"/>
                  <a:gd name="T9" fmla="*/ 1 h 96"/>
                  <a:gd name="T10" fmla="*/ 1 w 7"/>
                  <a:gd name="T11" fmla="*/ 1 h 96"/>
                  <a:gd name="T12" fmla="*/ 1 w 7"/>
                  <a:gd name="T13" fmla="*/ 1 h 96"/>
                  <a:gd name="T14" fmla="*/ 1 w 7"/>
                  <a:gd name="T15" fmla="*/ 1 h 96"/>
                  <a:gd name="T16" fmla="*/ 1 w 7"/>
                  <a:gd name="T17" fmla="*/ 1 h 96"/>
                  <a:gd name="T18" fmla="*/ 1 w 7"/>
                  <a:gd name="T19" fmla="*/ 12 h 96"/>
                  <a:gd name="T20" fmla="*/ 1 w 7"/>
                  <a:gd name="T21" fmla="*/ 12 h 96"/>
                  <a:gd name="T22" fmla="*/ 1 w 7"/>
                  <a:gd name="T23" fmla="*/ 12 h 96"/>
                  <a:gd name="T24" fmla="*/ 1 w 7"/>
                  <a:gd name="T25" fmla="*/ 12 h 96"/>
                  <a:gd name="T26" fmla="*/ 1 w 7"/>
                  <a:gd name="T27" fmla="*/ 12 h 96"/>
                  <a:gd name="T28" fmla="*/ 1 w 7"/>
                  <a:gd name="T29" fmla="*/ 12 h 96"/>
                  <a:gd name="T30" fmla="*/ 1 w 7"/>
                  <a:gd name="T31" fmla="*/ 12 h 96"/>
                  <a:gd name="T32" fmla="*/ 1 w 7"/>
                  <a:gd name="T33" fmla="*/ 12 h 96"/>
                  <a:gd name="T34" fmla="*/ 0 w 7"/>
                  <a:gd name="T35" fmla="*/ 12 h 96"/>
                  <a:gd name="T36" fmla="*/ 0 w 7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96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96"/>
                    </a:lnTo>
                    <a:lnTo>
                      <a:pt x="5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48" name="Freeform 3292"/>
              <p:cNvSpPr>
                <a:spLocks/>
              </p:cNvSpPr>
              <p:nvPr/>
            </p:nvSpPr>
            <p:spPr bwMode="auto">
              <a:xfrm>
                <a:off x="2809" y="1803"/>
                <a:ext cx="3" cy="47"/>
              </a:xfrm>
              <a:custGeom>
                <a:avLst/>
                <a:gdLst>
                  <a:gd name="T0" fmla="*/ 0 w 6"/>
                  <a:gd name="T1" fmla="*/ 0 h 94"/>
                  <a:gd name="T2" fmla="*/ 1 w 6"/>
                  <a:gd name="T3" fmla="*/ 0 h 94"/>
                  <a:gd name="T4" fmla="*/ 1 w 6"/>
                  <a:gd name="T5" fmla="*/ 0 h 94"/>
                  <a:gd name="T6" fmla="*/ 1 w 6"/>
                  <a:gd name="T7" fmla="*/ 0 h 94"/>
                  <a:gd name="T8" fmla="*/ 1 w 6"/>
                  <a:gd name="T9" fmla="*/ 0 h 94"/>
                  <a:gd name="T10" fmla="*/ 1 w 6"/>
                  <a:gd name="T11" fmla="*/ 12 h 94"/>
                  <a:gd name="T12" fmla="*/ 1 w 6"/>
                  <a:gd name="T13" fmla="*/ 12 h 94"/>
                  <a:gd name="T14" fmla="*/ 1 w 6"/>
                  <a:gd name="T15" fmla="*/ 12 h 94"/>
                  <a:gd name="T16" fmla="*/ 1 w 6"/>
                  <a:gd name="T17" fmla="*/ 12 h 94"/>
                  <a:gd name="T18" fmla="*/ 0 w 6"/>
                  <a:gd name="T19" fmla="*/ 12 h 94"/>
                  <a:gd name="T20" fmla="*/ 0 w 6"/>
                  <a:gd name="T21" fmla="*/ 0 h 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4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2"/>
                    </a:lnTo>
                    <a:lnTo>
                      <a:pt x="4" y="94"/>
                    </a:lnTo>
                    <a:lnTo>
                      <a:pt x="2" y="94"/>
                    </a:lnTo>
                    <a:lnTo>
                      <a:pt x="0" y="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49" name="Freeform 3293"/>
              <p:cNvSpPr>
                <a:spLocks/>
              </p:cNvSpPr>
              <p:nvPr/>
            </p:nvSpPr>
            <p:spPr bwMode="auto">
              <a:xfrm>
                <a:off x="2812" y="1803"/>
                <a:ext cx="4" cy="46"/>
              </a:xfrm>
              <a:custGeom>
                <a:avLst/>
                <a:gdLst>
                  <a:gd name="T0" fmla="*/ 0 w 8"/>
                  <a:gd name="T1" fmla="*/ 0 h 92"/>
                  <a:gd name="T2" fmla="*/ 1 w 8"/>
                  <a:gd name="T3" fmla="*/ 0 h 92"/>
                  <a:gd name="T4" fmla="*/ 1 w 8"/>
                  <a:gd name="T5" fmla="*/ 0 h 92"/>
                  <a:gd name="T6" fmla="*/ 1 w 8"/>
                  <a:gd name="T7" fmla="*/ 0 h 92"/>
                  <a:gd name="T8" fmla="*/ 1 w 8"/>
                  <a:gd name="T9" fmla="*/ 0 h 92"/>
                  <a:gd name="T10" fmla="*/ 1 w 8"/>
                  <a:gd name="T11" fmla="*/ 12 h 92"/>
                  <a:gd name="T12" fmla="*/ 1 w 8"/>
                  <a:gd name="T13" fmla="*/ 12 h 92"/>
                  <a:gd name="T14" fmla="*/ 1 w 8"/>
                  <a:gd name="T15" fmla="*/ 12 h 92"/>
                  <a:gd name="T16" fmla="*/ 1 w 8"/>
                  <a:gd name="T17" fmla="*/ 12 h 92"/>
                  <a:gd name="T18" fmla="*/ 0 w 8"/>
                  <a:gd name="T19" fmla="*/ 12 h 92"/>
                  <a:gd name="T20" fmla="*/ 0 w 8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2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2"/>
                    </a:lnTo>
                    <a:lnTo>
                      <a:pt x="6" y="92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50" name="Freeform 3294"/>
              <p:cNvSpPr>
                <a:spLocks/>
              </p:cNvSpPr>
              <p:nvPr/>
            </p:nvSpPr>
            <p:spPr bwMode="auto">
              <a:xfrm>
                <a:off x="2816" y="1803"/>
                <a:ext cx="3" cy="46"/>
              </a:xfrm>
              <a:custGeom>
                <a:avLst/>
                <a:gdLst>
                  <a:gd name="T0" fmla="*/ 0 w 6"/>
                  <a:gd name="T1" fmla="*/ 0 h 92"/>
                  <a:gd name="T2" fmla="*/ 1 w 6"/>
                  <a:gd name="T3" fmla="*/ 0 h 92"/>
                  <a:gd name="T4" fmla="*/ 1 w 6"/>
                  <a:gd name="T5" fmla="*/ 0 h 92"/>
                  <a:gd name="T6" fmla="*/ 1 w 6"/>
                  <a:gd name="T7" fmla="*/ 0 h 92"/>
                  <a:gd name="T8" fmla="*/ 1 w 6"/>
                  <a:gd name="T9" fmla="*/ 0 h 92"/>
                  <a:gd name="T10" fmla="*/ 1 w 6"/>
                  <a:gd name="T11" fmla="*/ 12 h 92"/>
                  <a:gd name="T12" fmla="*/ 1 w 6"/>
                  <a:gd name="T13" fmla="*/ 12 h 92"/>
                  <a:gd name="T14" fmla="*/ 1 w 6"/>
                  <a:gd name="T15" fmla="*/ 12 h 92"/>
                  <a:gd name="T16" fmla="*/ 1 w 6"/>
                  <a:gd name="T17" fmla="*/ 12 h 92"/>
                  <a:gd name="T18" fmla="*/ 0 w 6"/>
                  <a:gd name="T19" fmla="*/ 12 h 92"/>
                  <a:gd name="T20" fmla="*/ 0 w 6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2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2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51" name="Freeform 3295"/>
              <p:cNvSpPr>
                <a:spLocks/>
              </p:cNvSpPr>
              <p:nvPr/>
            </p:nvSpPr>
            <p:spPr bwMode="auto">
              <a:xfrm>
                <a:off x="2819" y="1803"/>
                <a:ext cx="4" cy="46"/>
              </a:xfrm>
              <a:custGeom>
                <a:avLst/>
                <a:gdLst>
                  <a:gd name="T0" fmla="*/ 0 w 7"/>
                  <a:gd name="T1" fmla="*/ 0 h 92"/>
                  <a:gd name="T2" fmla="*/ 1 w 7"/>
                  <a:gd name="T3" fmla="*/ 0 h 92"/>
                  <a:gd name="T4" fmla="*/ 1 w 7"/>
                  <a:gd name="T5" fmla="*/ 0 h 92"/>
                  <a:gd name="T6" fmla="*/ 1 w 7"/>
                  <a:gd name="T7" fmla="*/ 0 h 92"/>
                  <a:gd name="T8" fmla="*/ 1 w 7"/>
                  <a:gd name="T9" fmla="*/ 0 h 92"/>
                  <a:gd name="T10" fmla="*/ 1 w 7"/>
                  <a:gd name="T11" fmla="*/ 12 h 92"/>
                  <a:gd name="T12" fmla="*/ 1 w 7"/>
                  <a:gd name="T13" fmla="*/ 12 h 92"/>
                  <a:gd name="T14" fmla="*/ 1 w 7"/>
                  <a:gd name="T15" fmla="*/ 12 h 92"/>
                  <a:gd name="T16" fmla="*/ 1 w 7"/>
                  <a:gd name="T17" fmla="*/ 12 h 92"/>
                  <a:gd name="T18" fmla="*/ 0 w 7"/>
                  <a:gd name="T19" fmla="*/ 12 h 92"/>
                  <a:gd name="T20" fmla="*/ 0 w 7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9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92"/>
                    </a:lnTo>
                    <a:lnTo>
                      <a:pt x="5" y="92"/>
                    </a:lnTo>
                    <a:lnTo>
                      <a:pt x="3" y="92"/>
                    </a:lnTo>
                    <a:lnTo>
                      <a:pt x="1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52" name="Freeform 3296"/>
              <p:cNvSpPr>
                <a:spLocks/>
              </p:cNvSpPr>
              <p:nvPr/>
            </p:nvSpPr>
            <p:spPr bwMode="auto">
              <a:xfrm>
                <a:off x="2823" y="1803"/>
                <a:ext cx="2" cy="46"/>
              </a:xfrm>
              <a:custGeom>
                <a:avLst/>
                <a:gdLst>
                  <a:gd name="T0" fmla="*/ 0 w 6"/>
                  <a:gd name="T1" fmla="*/ 0 h 92"/>
                  <a:gd name="T2" fmla="*/ 0 w 6"/>
                  <a:gd name="T3" fmla="*/ 0 h 92"/>
                  <a:gd name="T4" fmla="*/ 0 w 6"/>
                  <a:gd name="T5" fmla="*/ 0 h 92"/>
                  <a:gd name="T6" fmla="*/ 0 w 6"/>
                  <a:gd name="T7" fmla="*/ 0 h 92"/>
                  <a:gd name="T8" fmla="*/ 0 w 6"/>
                  <a:gd name="T9" fmla="*/ 0 h 92"/>
                  <a:gd name="T10" fmla="*/ 0 w 6"/>
                  <a:gd name="T11" fmla="*/ 12 h 92"/>
                  <a:gd name="T12" fmla="*/ 0 w 6"/>
                  <a:gd name="T13" fmla="*/ 12 h 92"/>
                  <a:gd name="T14" fmla="*/ 0 w 6"/>
                  <a:gd name="T15" fmla="*/ 12 h 92"/>
                  <a:gd name="T16" fmla="*/ 0 w 6"/>
                  <a:gd name="T17" fmla="*/ 12 h 92"/>
                  <a:gd name="T18" fmla="*/ 0 w 6"/>
                  <a:gd name="T19" fmla="*/ 12 h 92"/>
                  <a:gd name="T20" fmla="*/ 0 w 6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2"/>
                    </a:lnTo>
                    <a:lnTo>
                      <a:pt x="4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53" name="Freeform 3297"/>
              <p:cNvSpPr>
                <a:spLocks/>
              </p:cNvSpPr>
              <p:nvPr/>
            </p:nvSpPr>
            <p:spPr bwMode="auto">
              <a:xfrm>
                <a:off x="2825" y="1803"/>
                <a:ext cx="4" cy="46"/>
              </a:xfrm>
              <a:custGeom>
                <a:avLst/>
                <a:gdLst>
                  <a:gd name="T0" fmla="*/ 0 w 8"/>
                  <a:gd name="T1" fmla="*/ 0 h 92"/>
                  <a:gd name="T2" fmla="*/ 1 w 8"/>
                  <a:gd name="T3" fmla="*/ 0 h 92"/>
                  <a:gd name="T4" fmla="*/ 1 w 8"/>
                  <a:gd name="T5" fmla="*/ 0 h 92"/>
                  <a:gd name="T6" fmla="*/ 1 w 8"/>
                  <a:gd name="T7" fmla="*/ 0 h 92"/>
                  <a:gd name="T8" fmla="*/ 1 w 8"/>
                  <a:gd name="T9" fmla="*/ 0 h 92"/>
                  <a:gd name="T10" fmla="*/ 1 w 8"/>
                  <a:gd name="T11" fmla="*/ 0 h 92"/>
                  <a:gd name="T12" fmla="*/ 1 w 8"/>
                  <a:gd name="T13" fmla="*/ 0 h 92"/>
                  <a:gd name="T14" fmla="*/ 1 w 8"/>
                  <a:gd name="T15" fmla="*/ 1 h 92"/>
                  <a:gd name="T16" fmla="*/ 1 w 8"/>
                  <a:gd name="T17" fmla="*/ 1 h 92"/>
                  <a:gd name="T18" fmla="*/ 1 w 8"/>
                  <a:gd name="T19" fmla="*/ 12 h 92"/>
                  <a:gd name="T20" fmla="*/ 1 w 8"/>
                  <a:gd name="T21" fmla="*/ 12 h 92"/>
                  <a:gd name="T22" fmla="*/ 1 w 8"/>
                  <a:gd name="T23" fmla="*/ 12 h 92"/>
                  <a:gd name="T24" fmla="*/ 1 w 8"/>
                  <a:gd name="T25" fmla="*/ 12 h 92"/>
                  <a:gd name="T26" fmla="*/ 1 w 8"/>
                  <a:gd name="T27" fmla="*/ 12 h 92"/>
                  <a:gd name="T28" fmla="*/ 1 w 8"/>
                  <a:gd name="T29" fmla="*/ 12 h 92"/>
                  <a:gd name="T30" fmla="*/ 1 w 8"/>
                  <a:gd name="T31" fmla="*/ 12 h 92"/>
                  <a:gd name="T32" fmla="*/ 1 w 8"/>
                  <a:gd name="T33" fmla="*/ 12 h 92"/>
                  <a:gd name="T34" fmla="*/ 0 w 8"/>
                  <a:gd name="T35" fmla="*/ 12 h 92"/>
                  <a:gd name="T36" fmla="*/ 0 w 8"/>
                  <a:gd name="T37" fmla="*/ 0 h 9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92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92"/>
                    </a:lnTo>
                    <a:lnTo>
                      <a:pt x="6" y="92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54" name="Freeform 3298"/>
              <p:cNvSpPr>
                <a:spLocks/>
              </p:cNvSpPr>
              <p:nvPr/>
            </p:nvSpPr>
            <p:spPr bwMode="auto">
              <a:xfrm>
                <a:off x="2829" y="1804"/>
                <a:ext cx="3" cy="44"/>
              </a:xfrm>
              <a:custGeom>
                <a:avLst/>
                <a:gdLst>
                  <a:gd name="T0" fmla="*/ 0 w 5"/>
                  <a:gd name="T1" fmla="*/ 0 h 88"/>
                  <a:gd name="T2" fmla="*/ 1 w 5"/>
                  <a:gd name="T3" fmla="*/ 0 h 88"/>
                  <a:gd name="T4" fmla="*/ 1 w 5"/>
                  <a:gd name="T5" fmla="*/ 0 h 88"/>
                  <a:gd name="T6" fmla="*/ 1 w 5"/>
                  <a:gd name="T7" fmla="*/ 0 h 88"/>
                  <a:gd name="T8" fmla="*/ 1 w 5"/>
                  <a:gd name="T9" fmla="*/ 0 h 88"/>
                  <a:gd name="T10" fmla="*/ 1 w 5"/>
                  <a:gd name="T11" fmla="*/ 11 h 88"/>
                  <a:gd name="T12" fmla="*/ 1 w 5"/>
                  <a:gd name="T13" fmla="*/ 11 h 88"/>
                  <a:gd name="T14" fmla="*/ 1 w 5"/>
                  <a:gd name="T15" fmla="*/ 11 h 88"/>
                  <a:gd name="T16" fmla="*/ 1 w 5"/>
                  <a:gd name="T17" fmla="*/ 11 h 88"/>
                  <a:gd name="T18" fmla="*/ 0 w 5"/>
                  <a:gd name="T19" fmla="*/ 11 h 88"/>
                  <a:gd name="T20" fmla="*/ 0 w 5"/>
                  <a:gd name="T21" fmla="*/ 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88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88"/>
                    </a:lnTo>
                    <a:lnTo>
                      <a:pt x="4" y="88"/>
                    </a:lnTo>
                    <a:lnTo>
                      <a:pt x="2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55" name="Freeform 3299"/>
              <p:cNvSpPr>
                <a:spLocks/>
              </p:cNvSpPr>
              <p:nvPr/>
            </p:nvSpPr>
            <p:spPr bwMode="auto">
              <a:xfrm>
                <a:off x="2832" y="1804"/>
                <a:ext cx="4" cy="44"/>
              </a:xfrm>
              <a:custGeom>
                <a:avLst/>
                <a:gdLst>
                  <a:gd name="T0" fmla="*/ 0 w 8"/>
                  <a:gd name="T1" fmla="*/ 0 h 88"/>
                  <a:gd name="T2" fmla="*/ 1 w 8"/>
                  <a:gd name="T3" fmla="*/ 0 h 88"/>
                  <a:gd name="T4" fmla="*/ 1 w 8"/>
                  <a:gd name="T5" fmla="*/ 0 h 88"/>
                  <a:gd name="T6" fmla="*/ 1 w 8"/>
                  <a:gd name="T7" fmla="*/ 0 h 88"/>
                  <a:gd name="T8" fmla="*/ 1 w 8"/>
                  <a:gd name="T9" fmla="*/ 0 h 88"/>
                  <a:gd name="T10" fmla="*/ 1 w 8"/>
                  <a:gd name="T11" fmla="*/ 11 h 88"/>
                  <a:gd name="T12" fmla="*/ 1 w 8"/>
                  <a:gd name="T13" fmla="*/ 11 h 88"/>
                  <a:gd name="T14" fmla="*/ 1 w 8"/>
                  <a:gd name="T15" fmla="*/ 11 h 88"/>
                  <a:gd name="T16" fmla="*/ 1 w 8"/>
                  <a:gd name="T17" fmla="*/ 11 h 88"/>
                  <a:gd name="T18" fmla="*/ 0 w 8"/>
                  <a:gd name="T19" fmla="*/ 11 h 88"/>
                  <a:gd name="T20" fmla="*/ 0 w 8"/>
                  <a:gd name="T21" fmla="*/ 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88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8"/>
                    </a:lnTo>
                    <a:lnTo>
                      <a:pt x="6" y="88"/>
                    </a:lnTo>
                    <a:lnTo>
                      <a:pt x="4" y="88"/>
                    </a:lnTo>
                    <a:lnTo>
                      <a:pt x="2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56" name="Freeform 3300"/>
              <p:cNvSpPr>
                <a:spLocks/>
              </p:cNvSpPr>
              <p:nvPr/>
            </p:nvSpPr>
            <p:spPr bwMode="auto">
              <a:xfrm>
                <a:off x="2836" y="1804"/>
                <a:ext cx="3" cy="44"/>
              </a:xfrm>
              <a:custGeom>
                <a:avLst/>
                <a:gdLst>
                  <a:gd name="T0" fmla="*/ 0 w 6"/>
                  <a:gd name="T1" fmla="*/ 0 h 88"/>
                  <a:gd name="T2" fmla="*/ 1 w 6"/>
                  <a:gd name="T3" fmla="*/ 0 h 88"/>
                  <a:gd name="T4" fmla="*/ 1 w 6"/>
                  <a:gd name="T5" fmla="*/ 0 h 88"/>
                  <a:gd name="T6" fmla="*/ 1 w 6"/>
                  <a:gd name="T7" fmla="*/ 0 h 88"/>
                  <a:gd name="T8" fmla="*/ 1 w 6"/>
                  <a:gd name="T9" fmla="*/ 0 h 88"/>
                  <a:gd name="T10" fmla="*/ 1 w 6"/>
                  <a:gd name="T11" fmla="*/ 11 h 88"/>
                  <a:gd name="T12" fmla="*/ 1 w 6"/>
                  <a:gd name="T13" fmla="*/ 11 h 88"/>
                  <a:gd name="T14" fmla="*/ 1 w 6"/>
                  <a:gd name="T15" fmla="*/ 11 h 88"/>
                  <a:gd name="T16" fmla="*/ 1 w 6"/>
                  <a:gd name="T17" fmla="*/ 11 h 88"/>
                  <a:gd name="T18" fmla="*/ 0 w 6"/>
                  <a:gd name="T19" fmla="*/ 11 h 88"/>
                  <a:gd name="T20" fmla="*/ 0 w 6"/>
                  <a:gd name="T21" fmla="*/ 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88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88"/>
                    </a:lnTo>
                    <a:lnTo>
                      <a:pt x="4" y="88"/>
                    </a:lnTo>
                    <a:lnTo>
                      <a:pt x="2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57" name="Freeform 3301"/>
              <p:cNvSpPr>
                <a:spLocks/>
              </p:cNvSpPr>
              <p:nvPr/>
            </p:nvSpPr>
            <p:spPr bwMode="auto">
              <a:xfrm>
                <a:off x="2839" y="1804"/>
                <a:ext cx="4" cy="44"/>
              </a:xfrm>
              <a:custGeom>
                <a:avLst/>
                <a:gdLst>
                  <a:gd name="T0" fmla="*/ 0 w 8"/>
                  <a:gd name="T1" fmla="*/ 0 h 88"/>
                  <a:gd name="T2" fmla="*/ 1 w 8"/>
                  <a:gd name="T3" fmla="*/ 0 h 88"/>
                  <a:gd name="T4" fmla="*/ 1 w 8"/>
                  <a:gd name="T5" fmla="*/ 0 h 88"/>
                  <a:gd name="T6" fmla="*/ 1 w 8"/>
                  <a:gd name="T7" fmla="*/ 0 h 88"/>
                  <a:gd name="T8" fmla="*/ 1 w 8"/>
                  <a:gd name="T9" fmla="*/ 0 h 88"/>
                  <a:gd name="T10" fmla="*/ 1 w 8"/>
                  <a:gd name="T11" fmla="*/ 11 h 88"/>
                  <a:gd name="T12" fmla="*/ 1 w 8"/>
                  <a:gd name="T13" fmla="*/ 11 h 88"/>
                  <a:gd name="T14" fmla="*/ 1 w 8"/>
                  <a:gd name="T15" fmla="*/ 11 h 88"/>
                  <a:gd name="T16" fmla="*/ 1 w 8"/>
                  <a:gd name="T17" fmla="*/ 11 h 88"/>
                  <a:gd name="T18" fmla="*/ 0 w 8"/>
                  <a:gd name="T19" fmla="*/ 11 h 88"/>
                  <a:gd name="T20" fmla="*/ 0 w 8"/>
                  <a:gd name="T21" fmla="*/ 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88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8"/>
                    </a:lnTo>
                    <a:lnTo>
                      <a:pt x="6" y="88"/>
                    </a:lnTo>
                    <a:lnTo>
                      <a:pt x="4" y="88"/>
                    </a:lnTo>
                    <a:lnTo>
                      <a:pt x="2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58" name="Freeform 3302"/>
              <p:cNvSpPr>
                <a:spLocks/>
              </p:cNvSpPr>
              <p:nvPr/>
            </p:nvSpPr>
            <p:spPr bwMode="auto">
              <a:xfrm>
                <a:off x="2843" y="1805"/>
                <a:ext cx="3" cy="43"/>
              </a:xfrm>
              <a:custGeom>
                <a:avLst/>
                <a:gdLst>
                  <a:gd name="T0" fmla="*/ 0 w 5"/>
                  <a:gd name="T1" fmla="*/ 0 h 86"/>
                  <a:gd name="T2" fmla="*/ 0 w 5"/>
                  <a:gd name="T3" fmla="*/ 0 h 86"/>
                  <a:gd name="T4" fmla="*/ 1 w 5"/>
                  <a:gd name="T5" fmla="*/ 0 h 86"/>
                  <a:gd name="T6" fmla="*/ 1 w 5"/>
                  <a:gd name="T7" fmla="*/ 0 h 86"/>
                  <a:gd name="T8" fmla="*/ 1 w 5"/>
                  <a:gd name="T9" fmla="*/ 0 h 86"/>
                  <a:gd name="T10" fmla="*/ 1 w 5"/>
                  <a:gd name="T11" fmla="*/ 0 h 86"/>
                  <a:gd name="T12" fmla="*/ 1 w 5"/>
                  <a:gd name="T13" fmla="*/ 0 h 86"/>
                  <a:gd name="T14" fmla="*/ 1 w 5"/>
                  <a:gd name="T15" fmla="*/ 0 h 86"/>
                  <a:gd name="T16" fmla="*/ 1 w 5"/>
                  <a:gd name="T17" fmla="*/ 0 h 86"/>
                  <a:gd name="T18" fmla="*/ 1 w 5"/>
                  <a:gd name="T19" fmla="*/ 11 h 86"/>
                  <a:gd name="T20" fmla="*/ 1 w 5"/>
                  <a:gd name="T21" fmla="*/ 11 h 86"/>
                  <a:gd name="T22" fmla="*/ 1 w 5"/>
                  <a:gd name="T23" fmla="*/ 11 h 86"/>
                  <a:gd name="T24" fmla="*/ 1 w 5"/>
                  <a:gd name="T25" fmla="*/ 11 h 86"/>
                  <a:gd name="T26" fmla="*/ 1 w 5"/>
                  <a:gd name="T27" fmla="*/ 11 h 86"/>
                  <a:gd name="T28" fmla="*/ 1 w 5"/>
                  <a:gd name="T29" fmla="*/ 11 h 86"/>
                  <a:gd name="T30" fmla="*/ 1 w 5"/>
                  <a:gd name="T31" fmla="*/ 11 h 86"/>
                  <a:gd name="T32" fmla="*/ 0 w 5"/>
                  <a:gd name="T33" fmla="*/ 11 h 86"/>
                  <a:gd name="T34" fmla="*/ 0 w 5"/>
                  <a:gd name="T35" fmla="*/ 11 h 86"/>
                  <a:gd name="T36" fmla="*/ 0 w 5"/>
                  <a:gd name="T37" fmla="*/ 0 h 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" h="86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84"/>
                    </a:lnTo>
                    <a:lnTo>
                      <a:pt x="3" y="84"/>
                    </a:lnTo>
                    <a:lnTo>
                      <a:pt x="1" y="86"/>
                    </a:lnTo>
                    <a:lnTo>
                      <a:pt x="0" y="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59" name="Freeform 3303"/>
              <p:cNvSpPr>
                <a:spLocks/>
              </p:cNvSpPr>
              <p:nvPr/>
            </p:nvSpPr>
            <p:spPr bwMode="auto">
              <a:xfrm>
                <a:off x="2846" y="1805"/>
                <a:ext cx="4" cy="43"/>
              </a:xfrm>
              <a:custGeom>
                <a:avLst/>
                <a:gdLst>
                  <a:gd name="T0" fmla="*/ 0 w 8"/>
                  <a:gd name="T1" fmla="*/ 0 h 86"/>
                  <a:gd name="T2" fmla="*/ 1 w 8"/>
                  <a:gd name="T3" fmla="*/ 0 h 86"/>
                  <a:gd name="T4" fmla="*/ 1 w 8"/>
                  <a:gd name="T5" fmla="*/ 0 h 86"/>
                  <a:gd name="T6" fmla="*/ 1 w 8"/>
                  <a:gd name="T7" fmla="*/ 0 h 86"/>
                  <a:gd name="T8" fmla="*/ 1 w 8"/>
                  <a:gd name="T9" fmla="*/ 0 h 86"/>
                  <a:gd name="T10" fmla="*/ 1 w 8"/>
                  <a:gd name="T11" fmla="*/ 11 h 86"/>
                  <a:gd name="T12" fmla="*/ 1 w 8"/>
                  <a:gd name="T13" fmla="*/ 11 h 86"/>
                  <a:gd name="T14" fmla="*/ 1 w 8"/>
                  <a:gd name="T15" fmla="*/ 11 h 86"/>
                  <a:gd name="T16" fmla="*/ 1 w 8"/>
                  <a:gd name="T17" fmla="*/ 11 h 86"/>
                  <a:gd name="T18" fmla="*/ 0 w 8"/>
                  <a:gd name="T19" fmla="*/ 11 h 86"/>
                  <a:gd name="T20" fmla="*/ 0 w 8"/>
                  <a:gd name="T21" fmla="*/ 0 h 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8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4"/>
                    </a:lnTo>
                    <a:lnTo>
                      <a:pt x="6" y="84"/>
                    </a:lnTo>
                    <a:lnTo>
                      <a:pt x="4" y="84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60" name="Freeform 3304"/>
              <p:cNvSpPr>
                <a:spLocks/>
              </p:cNvSpPr>
              <p:nvPr/>
            </p:nvSpPr>
            <p:spPr bwMode="auto">
              <a:xfrm>
                <a:off x="2850" y="1805"/>
                <a:ext cx="2" cy="42"/>
              </a:xfrm>
              <a:custGeom>
                <a:avLst/>
                <a:gdLst>
                  <a:gd name="T0" fmla="*/ 0 w 6"/>
                  <a:gd name="T1" fmla="*/ 0 h 84"/>
                  <a:gd name="T2" fmla="*/ 0 w 6"/>
                  <a:gd name="T3" fmla="*/ 0 h 84"/>
                  <a:gd name="T4" fmla="*/ 0 w 6"/>
                  <a:gd name="T5" fmla="*/ 0 h 84"/>
                  <a:gd name="T6" fmla="*/ 0 w 6"/>
                  <a:gd name="T7" fmla="*/ 0 h 84"/>
                  <a:gd name="T8" fmla="*/ 0 w 6"/>
                  <a:gd name="T9" fmla="*/ 0 h 84"/>
                  <a:gd name="T10" fmla="*/ 0 w 6"/>
                  <a:gd name="T11" fmla="*/ 0 h 84"/>
                  <a:gd name="T12" fmla="*/ 0 w 6"/>
                  <a:gd name="T13" fmla="*/ 0 h 84"/>
                  <a:gd name="T14" fmla="*/ 0 w 6"/>
                  <a:gd name="T15" fmla="*/ 0 h 84"/>
                  <a:gd name="T16" fmla="*/ 0 w 6"/>
                  <a:gd name="T17" fmla="*/ 0 h 84"/>
                  <a:gd name="T18" fmla="*/ 0 w 6"/>
                  <a:gd name="T19" fmla="*/ 11 h 84"/>
                  <a:gd name="T20" fmla="*/ 0 w 6"/>
                  <a:gd name="T21" fmla="*/ 11 h 84"/>
                  <a:gd name="T22" fmla="*/ 0 w 6"/>
                  <a:gd name="T23" fmla="*/ 11 h 84"/>
                  <a:gd name="T24" fmla="*/ 0 w 6"/>
                  <a:gd name="T25" fmla="*/ 11 h 84"/>
                  <a:gd name="T26" fmla="*/ 0 w 6"/>
                  <a:gd name="T27" fmla="*/ 11 h 84"/>
                  <a:gd name="T28" fmla="*/ 0 w 6"/>
                  <a:gd name="T29" fmla="*/ 11 h 84"/>
                  <a:gd name="T30" fmla="*/ 0 w 6"/>
                  <a:gd name="T31" fmla="*/ 11 h 84"/>
                  <a:gd name="T32" fmla="*/ 0 w 6"/>
                  <a:gd name="T33" fmla="*/ 11 h 84"/>
                  <a:gd name="T34" fmla="*/ 0 w 6"/>
                  <a:gd name="T35" fmla="*/ 11 h 84"/>
                  <a:gd name="T36" fmla="*/ 0 w 6"/>
                  <a:gd name="T37" fmla="*/ 0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84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84"/>
                    </a:lnTo>
                    <a:lnTo>
                      <a:pt x="4" y="84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61" name="Freeform 3305"/>
              <p:cNvSpPr>
                <a:spLocks/>
              </p:cNvSpPr>
              <p:nvPr/>
            </p:nvSpPr>
            <p:spPr bwMode="auto">
              <a:xfrm>
                <a:off x="2852" y="1805"/>
                <a:ext cx="4" cy="42"/>
              </a:xfrm>
              <a:custGeom>
                <a:avLst/>
                <a:gdLst>
                  <a:gd name="T0" fmla="*/ 0 w 7"/>
                  <a:gd name="T1" fmla="*/ 0 h 84"/>
                  <a:gd name="T2" fmla="*/ 1 w 7"/>
                  <a:gd name="T3" fmla="*/ 0 h 84"/>
                  <a:gd name="T4" fmla="*/ 1 w 7"/>
                  <a:gd name="T5" fmla="*/ 1 h 84"/>
                  <a:gd name="T6" fmla="*/ 1 w 7"/>
                  <a:gd name="T7" fmla="*/ 1 h 84"/>
                  <a:gd name="T8" fmla="*/ 1 w 7"/>
                  <a:gd name="T9" fmla="*/ 1 h 84"/>
                  <a:gd name="T10" fmla="*/ 1 w 7"/>
                  <a:gd name="T11" fmla="*/ 11 h 84"/>
                  <a:gd name="T12" fmla="*/ 1 w 7"/>
                  <a:gd name="T13" fmla="*/ 11 h 84"/>
                  <a:gd name="T14" fmla="*/ 1 w 7"/>
                  <a:gd name="T15" fmla="*/ 11 h 84"/>
                  <a:gd name="T16" fmla="*/ 1 w 7"/>
                  <a:gd name="T17" fmla="*/ 11 h 84"/>
                  <a:gd name="T18" fmla="*/ 0 w 7"/>
                  <a:gd name="T19" fmla="*/ 11 h 84"/>
                  <a:gd name="T20" fmla="*/ 0 w 7"/>
                  <a:gd name="T21" fmla="*/ 0 h 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84">
                    <a:moveTo>
                      <a:pt x="0" y="0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84"/>
                    </a:lnTo>
                    <a:lnTo>
                      <a:pt x="6" y="84"/>
                    </a:lnTo>
                    <a:lnTo>
                      <a:pt x="4" y="84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62" name="Freeform 3306"/>
              <p:cNvSpPr>
                <a:spLocks/>
              </p:cNvSpPr>
              <p:nvPr/>
            </p:nvSpPr>
            <p:spPr bwMode="auto">
              <a:xfrm>
                <a:off x="2856" y="1805"/>
                <a:ext cx="3" cy="42"/>
              </a:xfrm>
              <a:custGeom>
                <a:avLst/>
                <a:gdLst>
                  <a:gd name="T0" fmla="*/ 0 w 6"/>
                  <a:gd name="T1" fmla="*/ 0 h 84"/>
                  <a:gd name="T2" fmla="*/ 1 w 6"/>
                  <a:gd name="T3" fmla="*/ 0 h 84"/>
                  <a:gd name="T4" fmla="*/ 1 w 6"/>
                  <a:gd name="T5" fmla="*/ 1 h 84"/>
                  <a:gd name="T6" fmla="*/ 1 w 6"/>
                  <a:gd name="T7" fmla="*/ 1 h 84"/>
                  <a:gd name="T8" fmla="*/ 1 w 6"/>
                  <a:gd name="T9" fmla="*/ 1 h 84"/>
                  <a:gd name="T10" fmla="*/ 1 w 6"/>
                  <a:gd name="T11" fmla="*/ 11 h 84"/>
                  <a:gd name="T12" fmla="*/ 1 w 6"/>
                  <a:gd name="T13" fmla="*/ 11 h 84"/>
                  <a:gd name="T14" fmla="*/ 1 w 6"/>
                  <a:gd name="T15" fmla="*/ 11 h 84"/>
                  <a:gd name="T16" fmla="*/ 1 w 6"/>
                  <a:gd name="T17" fmla="*/ 11 h 84"/>
                  <a:gd name="T18" fmla="*/ 0 w 6"/>
                  <a:gd name="T19" fmla="*/ 11 h 84"/>
                  <a:gd name="T20" fmla="*/ 0 w 6"/>
                  <a:gd name="T21" fmla="*/ 0 h 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84">
                    <a:moveTo>
                      <a:pt x="0" y="0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82"/>
                    </a:lnTo>
                    <a:lnTo>
                      <a:pt x="4" y="82"/>
                    </a:lnTo>
                    <a:lnTo>
                      <a:pt x="4" y="84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63" name="Freeform 3307"/>
              <p:cNvSpPr>
                <a:spLocks/>
              </p:cNvSpPr>
              <p:nvPr/>
            </p:nvSpPr>
            <p:spPr bwMode="auto">
              <a:xfrm>
                <a:off x="2859" y="1806"/>
                <a:ext cx="4" cy="40"/>
              </a:xfrm>
              <a:custGeom>
                <a:avLst/>
                <a:gdLst>
                  <a:gd name="T0" fmla="*/ 0 w 8"/>
                  <a:gd name="T1" fmla="*/ 0 h 81"/>
                  <a:gd name="T2" fmla="*/ 1 w 8"/>
                  <a:gd name="T3" fmla="*/ 0 h 81"/>
                  <a:gd name="T4" fmla="*/ 1 w 8"/>
                  <a:gd name="T5" fmla="*/ 0 h 81"/>
                  <a:gd name="T6" fmla="*/ 1 w 8"/>
                  <a:gd name="T7" fmla="*/ 0 h 81"/>
                  <a:gd name="T8" fmla="*/ 1 w 8"/>
                  <a:gd name="T9" fmla="*/ 0 h 81"/>
                  <a:gd name="T10" fmla="*/ 1 w 8"/>
                  <a:gd name="T11" fmla="*/ 0 h 81"/>
                  <a:gd name="T12" fmla="*/ 1 w 8"/>
                  <a:gd name="T13" fmla="*/ 0 h 81"/>
                  <a:gd name="T14" fmla="*/ 1 w 8"/>
                  <a:gd name="T15" fmla="*/ 0 h 81"/>
                  <a:gd name="T16" fmla="*/ 1 w 8"/>
                  <a:gd name="T17" fmla="*/ 0 h 81"/>
                  <a:gd name="T18" fmla="*/ 1 w 8"/>
                  <a:gd name="T19" fmla="*/ 10 h 81"/>
                  <a:gd name="T20" fmla="*/ 1 w 8"/>
                  <a:gd name="T21" fmla="*/ 10 h 81"/>
                  <a:gd name="T22" fmla="*/ 1 w 8"/>
                  <a:gd name="T23" fmla="*/ 10 h 81"/>
                  <a:gd name="T24" fmla="*/ 1 w 8"/>
                  <a:gd name="T25" fmla="*/ 10 h 81"/>
                  <a:gd name="T26" fmla="*/ 1 w 8"/>
                  <a:gd name="T27" fmla="*/ 10 h 81"/>
                  <a:gd name="T28" fmla="*/ 1 w 8"/>
                  <a:gd name="T29" fmla="*/ 10 h 81"/>
                  <a:gd name="T30" fmla="*/ 1 w 8"/>
                  <a:gd name="T31" fmla="*/ 10 h 81"/>
                  <a:gd name="T32" fmla="*/ 1 w 8"/>
                  <a:gd name="T33" fmla="*/ 10 h 81"/>
                  <a:gd name="T34" fmla="*/ 0 w 8"/>
                  <a:gd name="T35" fmla="*/ 10 h 81"/>
                  <a:gd name="T36" fmla="*/ 0 w 8"/>
                  <a:gd name="T37" fmla="*/ 0 h 8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81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1"/>
                    </a:lnTo>
                    <a:lnTo>
                      <a:pt x="6" y="81"/>
                    </a:lnTo>
                    <a:lnTo>
                      <a:pt x="4" y="81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64" name="Freeform 3308"/>
              <p:cNvSpPr>
                <a:spLocks/>
              </p:cNvSpPr>
              <p:nvPr/>
            </p:nvSpPr>
            <p:spPr bwMode="auto">
              <a:xfrm>
                <a:off x="2863" y="1806"/>
                <a:ext cx="3" cy="40"/>
              </a:xfrm>
              <a:custGeom>
                <a:avLst/>
                <a:gdLst>
                  <a:gd name="T0" fmla="*/ 0 w 6"/>
                  <a:gd name="T1" fmla="*/ 0 h 81"/>
                  <a:gd name="T2" fmla="*/ 1 w 6"/>
                  <a:gd name="T3" fmla="*/ 0 h 81"/>
                  <a:gd name="T4" fmla="*/ 1 w 6"/>
                  <a:gd name="T5" fmla="*/ 0 h 81"/>
                  <a:gd name="T6" fmla="*/ 1 w 6"/>
                  <a:gd name="T7" fmla="*/ 0 h 81"/>
                  <a:gd name="T8" fmla="*/ 1 w 6"/>
                  <a:gd name="T9" fmla="*/ 0 h 81"/>
                  <a:gd name="T10" fmla="*/ 1 w 6"/>
                  <a:gd name="T11" fmla="*/ 10 h 81"/>
                  <a:gd name="T12" fmla="*/ 1 w 6"/>
                  <a:gd name="T13" fmla="*/ 10 h 81"/>
                  <a:gd name="T14" fmla="*/ 1 w 6"/>
                  <a:gd name="T15" fmla="*/ 10 h 81"/>
                  <a:gd name="T16" fmla="*/ 1 w 6"/>
                  <a:gd name="T17" fmla="*/ 10 h 81"/>
                  <a:gd name="T18" fmla="*/ 0 w 6"/>
                  <a:gd name="T19" fmla="*/ 10 h 81"/>
                  <a:gd name="T20" fmla="*/ 0 w 6"/>
                  <a:gd name="T21" fmla="*/ 0 h 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81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81"/>
                    </a:lnTo>
                    <a:lnTo>
                      <a:pt x="4" y="81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65" name="Freeform 3309"/>
              <p:cNvSpPr>
                <a:spLocks/>
              </p:cNvSpPr>
              <p:nvPr/>
            </p:nvSpPr>
            <p:spPr bwMode="auto">
              <a:xfrm>
                <a:off x="2866" y="1806"/>
                <a:ext cx="4" cy="40"/>
              </a:xfrm>
              <a:custGeom>
                <a:avLst/>
                <a:gdLst>
                  <a:gd name="T0" fmla="*/ 0 w 7"/>
                  <a:gd name="T1" fmla="*/ 0 h 81"/>
                  <a:gd name="T2" fmla="*/ 1 w 7"/>
                  <a:gd name="T3" fmla="*/ 0 h 81"/>
                  <a:gd name="T4" fmla="*/ 1 w 7"/>
                  <a:gd name="T5" fmla="*/ 0 h 81"/>
                  <a:gd name="T6" fmla="*/ 1 w 7"/>
                  <a:gd name="T7" fmla="*/ 0 h 81"/>
                  <a:gd name="T8" fmla="*/ 1 w 7"/>
                  <a:gd name="T9" fmla="*/ 0 h 81"/>
                  <a:gd name="T10" fmla="*/ 1 w 7"/>
                  <a:gd name="T11" fmla="*/ 10 h 81"/>
                  <a:gd name="T12" fmla="*/ 1 w 7"/>
                  <a:gd name="T13" fmla="*/ 10 h 81"/>
                  <a:gd name="T14" fmla="*/ 1 w 7"/>
                  <a:gd name="T15" fmla="*/ 10 h 81"/>
                  <a:gd name="T16" fmla="*/ 1 w 7"/>
                  <a:gd name="T17" fmla="*/ 10 h 81"/>
                  <a:gd name="T18" fmla="*/ 0 w 7"/>
                  <a:gd name="T19" fmla="*/ 10 h 81"/>
                  <a:gd name="T20" fmla="*/ 0 w 7"/>
                  <a:gd name="T21" fmla="*/ 0 h 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81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7" y="81"/>
                    </a:lnTo>
                    <a:lnTo>
                      <a:pt x="5" y="81"/>
                    </a:lnTo>
                    <a:lnTo>
                      <a:pt x="3" y="81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66" name="Freeform 3310"/>
              <p:cNvSpPr>
                <a:spLocks/>
              </p:cNvSpPr>
              <p:nvPr/>
            </p:nvSpPr>
            <p:spPr bwMode="auto">
              <a:xfrm>
                <a:off x="2870" y="1807"/>
                <a:ext cx="3" cy="38"/>
              </a:xfrm>
              <a:custGeom>
                <a:avLst/>
                <a:gdLst>
                  <a:gd name="T0" fmla="*/ 0 w 6"/>
                  <a:gd name="T1" fmla="*/ 0 h 77"/>
                  <a:gd name="T2" fmla="*/ 1 w 6"/>
                  <a:gd name="T3" fmla="*/ 0 h 77"/>
                  <a:gd name="T4" fmla="*/ 1 w 6"/>
                  <a:gd name="T5" fmla="*/ 0 h 77"/>
                  <a:gd name="T6" fmla="*/ 1 w 6"/>
                  <a:gd name="T7" fmla="*/ 0 h 77"/>
                  <a:gd name="T8" fmla="*/ 1 w 6"/>
                  <a:gd name="T9" fmla="*/ 0 h 77"/>
                  <a:gd name="T10" fmla="*/ 1 w 6"/>
                  <a:gd name="T11" fmla="*/ 9 h 77"/>
                  <a:gd name="T12" fmla="*/ 1 w 6"/>
                  <a:gd name="T13" fmla="*/ 9 h 77"/>
                  <a:gd name="T14" fmla="*/ 1 w 6"/>
                  <a:gd name="T15" fmla="*/ 9 h 77"/>
                  <a:gd name="T16" fmla="*/ 1 w 6"/>
                  <a:gd name="T17" fmla="*/ 9 h 77"/>
                  <a:gd name="T18" fmla="*/ 0 w 6"/>
                  <a:gd name="T19" fmla="*/ 9 h 77"/>
                  <a:gd name="T20" fmla="*/ 0 w 6"/>
                  <a:gd name="T21" fmla="*/ 0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77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77"/>
                    </a:lnTo>
                    <a:lnTo>
                      <a:pt x="4" y="77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67" name="Freeform 3311"/>
              <p:cNvSpPr>
                <a:spLocks/>
              </p:cNvSpPr>
              <p:nvPr/>
            </p:nvSpPr>
            <p:spPr bwMode="auto">
              <a:xfrm>
                <a:off x="2873" y="1807"/>
                <a:ext cx="3" cy="38"/>
              </a:xfrm>
              <a:custGeom>
                <a:avLst/>
                <a:gdLst>
                  <a:gd name="T0" fmla="*/ 0 w 8"/>
                  <a:gd name="T1" fmla="*/ 0 h 77"/>
                  <a:gd name="T2" fmla="*/ 0 w 8"/>
                  <a:gd name="T3" fmla="*/ 0 h 77"/>
                  <a:gd name="T4" fmla="*/ 0 w 8"/>
                  <a:gd name="T5" fmla="*/ 0 h 77"/>
                  <a:gd name="T6" fmla="*/ 0 w 8"/>
                  <a:gd name="T7" fmla="*/ 0 h 77"/>
                  <a:gd name="T8" fmla="*/ 0 w 8"/>
                  <a:gd name="T9" fmla="*/ 0 h 77"/>
                  <a:gd name="T10" fmla="*/ 0 w 8"/>
                  <a:gd name="T11" fmla="*/ 9 h 77"/>
                  <a:gd name="T12" fmla="*/ 0 w 8"/>
                  <a:gd name="T13" fmla="*/ 9 h 77"/>
                  <a:gd name="T14" fmla="*/ 0 w 8"/>
                  <a:gd name="T15" fmla="*/ 9 h 77"/>
                  <a:gd name="T16" fmla="*/ 0 w 8"/>
                  <a:gd name="T17" fmla="*/ 9 h 77"/>
                  <a:gd name="T18" fmla="*/ 0 w 8"/>
                  <a:gd name="T19" fmla="*/ 9 h 77"/>
                  <a:gd name="T20" fmla="*/ 0 w 8"/>
                  <a:gd name="T21" fmla="*/ 0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77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77"/>
                    </a:lnTo>
                    <a:lnTo>
                      <a:pt x="6" y="77"/>
                    </a:lnTo>
                    <a:lnTo>
                      <a:pt x="4" y="77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68" name="Freeform 3312"/>
              <p:cNvSpPr>
                <a:spLocks/>
              </p:cNvSpPr>
              <p:nvPr/>
            </p:nvSpPr>
            <p:spPr bwMode="auto">
              <a:xfrm>
                <a:off x="2876" y="1807"/>
                <a:ext cx="4" cy="38"/>
              </a:xfrm>
              <a:custGeom>
                <a:avLst/>
                <a:gdLst>
                  <a:gd name="T0" fmla="*/ 0 w 7"/>
                  <a:gd name="T1" fmla="*/ 0 h 77"/>
                  <a:gd name="T2" fmla="*/ 0 w 7"/>
                  <a:gd name="T3" fmla="*/ 0 h 77"/>
                  <a:gd name="T4" fmla="*/ 1 w 7"/>
                  <a:gd name="T5" fmla="*/ 0 h 77"/>
                  <a:gd name="T6" fmla="*/ 1 w 7"/>
                  <a:gd name="T7" fmla="*/ 0 h 77"/>
                  <a:gd name="T8" fmla="*/ 1 w 7"/>
                  <a:gd name="T9" fmla="*/ 0 h 77"/>
                  <a:gd name="T10" fmla="*/ 1 w 7"/>
                  <a:gd name="T11" fmla="*/ 0 h 77"/>
                  <a:gd name="T12" fmla="*/ 1 w 7"/>
                  <a:gd name="T13" fmla="*/ 0 h 77"/>
                  <a:gd name="T14" fmla="*/ 1 w 7"/>
                  <a:gd name="T15" fmla="*/ 0 h 77"/>
                  <a:gd name="T16" fmla="*/ 1 w 7"/>
                  <a:gd name="T17" fmla="*/ 0 h 77"/>
                  <a:gd name="T18" fmla="*/ 1 w 7"/>
                  <a:gd name="T19" fmla="*/ 9 h 77"/>
                  <a:gd name="T20" fmla="*/ 1 w 7"/>
                  <a:gd name="T21" fmla="*/ 9 h 77"/>
                  <a:gd name="T22" fmla="*/ 1 w 7"/>
                  <a:gd name="T23" fmla="*/ 9 h 77"/>
                  <a:gd name="T24" fmla="*/ 1 w 7"/>
                  <a:gd name="T25" fmla="*/ 9 h 77"/>
                  <a:gd name="T26" fmla="*/ 1 w 7"/>
                  <a:gd name="T27" fmla="*/ 9 h 77"/>
                  <a:gd name="T28" fmla="*/ 1 w 7"/>
                  <a:gd name="T29" fmla="*/ 9 h 77"/>
                  <a:gd name="T30" fmla="*/ 1 w 7"/>
                  <a:gd name="T31" fmla="*/ 9 h 77"/>
                  <a:gd name="T32" fmla="*/ 0 w 7"/>
                  <a:gd name="T33" fmla="*/ 9 h 77"/>
                  <a:gd name="T34" fmla="*/ 0 w 7"/>
                  <a:gd name="T35" fmla="*/ 9 h 77"/>
                  <a:gd name="T36" fmla="*/ 0 w 7"/>
                  <a:gd name="T37" fmla="*/ 0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77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77"/>
                    </a:lnTo>
                    <a:lnTo>
                      <a:pt x="6" y="77"/>
                    </a:lnTo>
                    <a:lnTo>
                      <a:pt x="4" y="77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69" name="Freeform 3313"/>
              <p:cNvSpPr>
                <a:spLocks/>
              </p:cNvSpPr>
              <p:nvPr/>
            </p:nvSpPr>
            <p:spPr bwMode="auto">
              <a:xfrm>
                <a:off x="2880" y="1807"/>
                <a:ext cx="3" cy="38"/>
              </a:xfrm>
              <a:custGeom>
                <a:avLst/>
                <a:gdLst>
                  <a:gd name="T0" fmla="*/ 0 w 6"/>
                  <a:gd name="T1" fmla="*/ 0 h 77"/>
                  <a:gd name="T2" fmla="*/ 0 w 6"/>
                  <a:gd name="T3" fmla="*/ 0 h 77"/>
                  <a:gd name="T4" fmla="*/ 1 w 6"/>
                  <a:gd name="T5" fmla="*/ 0 h 77"/>
                  <a:gd name="T6" fmla="*/ 1 w 6"/>
                  <a:gd name="T7" fmla="*/ 0 h 77"/>
                  <a:gd name="T8" fmla="*/ 1 w 6"/>
                  <a:gd name="T9" fmla="*/ 0 h 77"/>
                  <a:gd name="T10" fmla="*/ 1 w 6"/>
                  <a:gd name="T11" fmla="*/ 9 h 77"/>
                  <a:gd name="T12" fmla="*/ 1 w 6"/>
                  <a:gd name="T13" fmla="*/ 9 h 77"/>
                  <a:gd name="T14" fmla="*/ 1 w 6"/>
                  <a:gd name="T15" fmla="*/ 9 h 77"/>
                  <a:gd name="T16" fmla="*/ 0 w 6"/>
                  <a:gd name="T17" fmla="*/ 9 h 77"/>
                  <a:gd name="T18" fmla="*/ 0 w 6"/>
                  <a:gd name="T19" fmla="*/ 9 h 77"/>
                  <a:gd name="T20" fmla="*/ 0 w 6"/>
                  <a:gd name="T21" fmla="*/ 0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77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75"/>
                    </a:lnTo>
                    <a:lnTo>
                      <a:pt x="4" y="75"/>
                    </a:lnTo>
                    <a:lnTo>
                      <a:pt x="2" y="75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70" name="Freeform 3314"/>
              <p:cNvSpPr>
                <a:spLocks/>
              </p:cNvSpPr>
              <p:nvPr/>
            </p:nvSpPr>
            <p:spPr bwMode="auto">
              <a:xfrm>
                <a:off x="2883" y="1808"/>
                <a:ext cx="4" cy="36"/>
              </a:xfrm>
              <a:custGeom>
                <a:avLst/>
                <a:gdLst>
                  <a:gd name="T0" fmla="*/ 0 w 8"/>
                  <a:gd name="T1" fmla="*/ 0 h 73"/>
                  <a:gd name="T2" fmla="*/ 0 w 8"/>
                  <a:gd name="T3" fmla="*/ 0 h 73"/>
                  <a:gd name="T4" fmla="*/ 1 w 8"/>
                  <a:gd name="T5" fmla="*/ 0 h 73"/>
                  <a:gd name="T6" fmla="*/ 1 w 8"/>
                  <a:gd name="T7" fmla="*/ 0 h 73"/>
                  <a:gd name="T8" fmla="*/ 1 w 8"/>
                  <a:gd name="T9" fmla="*/ 0 h 73"/>
                  <a:gd name="T10" fmla="*/ 1 w 8"/>
                  <a:gd name="T11" fmla="*/ 0 h 73"/>
                  <a:gd name="T12" fmla="*/ 1 w 8"/>
                  <a:gd name="T13" fmla="*/ 0 h 73"/>
                  <a:gd name="T14" fmla="*/ 1 w 8"/>
                  <a:gd name="T15" fmla="*/ 0 h 73"/>
                  <a:gd name="T16" fmla="*/ 1 w 8"/>
                  <a:gd name="T17" fmla="*/ 0 h 73"/>
                  <a:gd name="T18" fmla="*/ 1 w 8"/>
                  <a:gd name="T19" fmla="*/ 9 h 73"/>
                  <a:gd name="T20" fmla="*/ 1 w 8"/>
                  <a:gd name="T21" fmla="*/ 9 h 73"/>
                  <a:gd name="T22" fmla="*/ 1 w 8"/>
                  <a:gd name="T23" fmla="*/ 9 h 73"/>
                  <a:gd name="T24" fmla="*/ 1 w 8"/>
                  <a:gd name="T25" fmla="*/ 9 h 73"/>
                  <a:gd name="T26" fmla="*/ 1 w 8"/>
                  <a:gd name="T27" fmla="*/ 9 h 73"/>
                  <a:gd name="T28" fmla="*/ 1 w 8"/>
                  <a:gd name="T29" fmla="*/ 9 h 73"/>
                  <a:gd name="T30" fmla="*/ 1 w 8"/>
                  <a:gd name="T31" fmla="*/ 9 h 73"/>
                  <a:gd name="T32" fmla="*/ 0 w 8"/>
                  <a:gd name="T33" fmla="*/ 9 h 73"/>
                  <a:gd name="T34" fmla="*/ 0 w 8"/>
                  <a:gd name="T35" fmla="*/ 9 h 73"/>
                  <a:gd name="T36" fmla="*/ 0 w 8"/>
                  <a:gd name="T37" fmla="*/ 0 h 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73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73"/>
                    </a:lnTo>
                    <a:lnTo>
                      <a:pt x="6" y="73"/>
                    </a:lnTo>
                    <a:lnTo>
                      <a:pt x="4" y="73"/>
                    </a:lnTo>
                    <a:lnTo>
                      <a:pt x="2" y="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71" name="Freeform 3315"/>
              <p:cNvSpPr>
                <a:spLocks/>
              </p:cNvSpPr>
              <p:nvPr/>
            </p:nvSpPr>
            <p:spPr bwMode="auto">
              <a:xfrm>
                <a:off x="2887" y="1808"/>
                <a:ext cx="3" cy="36"/>
              </a:xfrm>
              <a:custGeom>
                <a:avLst/>
                <a:gdLst>
                  <a:gd name="T0" fmla="*/ 0 w 6"/>
                  <a:gd name="T1" fmla="*/ 0 h 73"/>
                  <a:gd name="T2" fmla="*/ 0 w 6"/>
                  <a:gd name="T3" fmla="*/ 0 h 73"/>
                  <a:gd name="T4" fmla="*/ 1 w 6"/>
                  <a:gd name="T5" fmla="*/ 0 h 73"/>
                  <a:gd name="T6" fmla="*/ 1 w 6"/>
                  <a:gd name="T7" fmla="*/ 0 h 73"/>
                  <a:gd name="T8" fmla="*/ 1 w 6"/>
                  <a:gd name="T9" fmla="*/ 0 h 73"/>
                  <a:gd name="T10" fmla="*/ 1 w 6"/>
                  <a:gd name="T11" fmla="*/ 8 h 73"/>
                  <a:gd name="T12" fmla="*/ 1 w 6"/>
                  <a:gd name="T13" fmla="*/ 9 h 73"/>
                  <a:gd name="T14" fmla="*/ 1 w 6"/>
                  <a:gd name="T15" fmla="*/ 9 h 73"/>
                  <a:gd name="T16" fmla="*/ 0 w 6"/>
                  <a:gd name="T17" fmla="*/ 9 h 73"/>
                  <a:gd name="T18" fmla="*/ 0 w 6"/>
                  <a:gd name="T19" fmla="*/ 9 h 73"/>
                  <a:gd name="T20" fmla="*/ 0 w 6"/>
                  <a:gd name="T21" fmla="*/ 0 h 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73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71"/>
                    </a:lnTo>
                    <a:lnTo>
                      <a:pt x="4" y="73"/>
                    </a:lnTo>
                    <a:lnTo>
                      <a:pt x="2" y="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72" name="Freeform 3316"/>
              <p:cNvSpPr>
                <a:spLocks/>
              </p:cNvSpPr>
              <p:nvPr/>
            </p:nvSpPr>
            <p:spPr bwMode="auto">
              <a:xfrm>
                <a:off x="2890" y="1809"/>
                <a:ext cx="3" cy="34"/>
              </a:xfrm>
              <a:custGeom>
                <a:avLst/>
                <a:gdLst>
                  <a:gd name="T0" fmla="*/ 0 w 5"/>
                  <a:gd name="T1" fmla="*/ 0 h 69"/>
                  <a:gd name="T2" fmla="*/ 0 w 5"/>
                  <a:gd name="T3" fmla="*/ 0 h 69"/>
                  <a:gd name="T4" fmla="*/ 1 w 5"/>
                  <a:gd name="T5" fmla="*/ 0 h 69"/>
                  <a:gd name="T6" fmla="*/ 1 w 5"/>
                  <a:gd name="T7" fmla="*/ 0 h 69"/>
                  <a:gd name="T8" fmla="*/ 1 w 5"/>
                  <a:gd name="T9" fmla="*/ 0 h 69"/>
                  <a:gd name="T10" fmla="*/ 1 w 5"/>
                  <a:gd name="T11" fmla="*/ 0 h 69"/>
                  <a:gd name="T12" fmla="*/ 1 w 5"/>
                  <a:gd name="T13" fmla="*/ 0 h 69"/>
                  <a:gd name="T14" fmla="*/ 1 w 5"/>
                  <a:gd name="T15" fmla="*/ 0 h 69"/>
                  <a:gd name="T16" fmla="*/ 1 w 5"/>
                  <a:gd name="T17" fmla="*/ 0 h 69"/>
                  <a:gd name="T18" fmla="*/ 1 w 5"/>
                  <a:gd name="T19" fmla="*/ 8 h 69"/>
                  <a:gd name="T20" fmla="*/ 1 w 5"/>
                  <a:gd name="T21" fmla="*/ 8 h 69"/>
                  <a:gd name="T22" fmla="*/ 1 w 5"/>
                  <a:gd name="T23" fmla="*/ 8 h 69"/>
                  <a:gd name="T24" fmla="*/ 1 w 5"/>
                  <a:gd name="T25" fmla="*/ 8 h 69"/>
                  <a:gd name="T26" fmla="*/ 1 w 5"/>
                  <a:gd name="T27" fmla="*/ 8 h 69"/>
                  <a:gd name="T28" fmla="*/ 1 w 5"/>
                  <a:gd name="T29" fmla="*/ 8 h 69"/>
                  <a:gd name="T30" fmla="*/ 1 w 5"/>
                  <a:gd name="T31" fmla="*/ 8 h 69"/>
                  <a:gd name="T32" fmla="*/ 0 w 5"/>
                  <a:gd name="T33" fmla="*/ 8 h 69"/>
                  <a:gd name="T34" fmla="*/ 0 w 5"/>
                  <a:gd name="T35" fmla="*/ 8 h 69"/>
                  <a:gd name="T36" fmla="*/ 0 w 5"/>
                  <a:gd name="T37" fmla="*/ 0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" h="69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69"/>
                    </a:lnTo>
                    <a:lnTo>
                      <a:pt x="3" y="69"/>
                    </a:lnTo>
                    <a:lnTo>
                      <a:pt x="2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73" name="Freeform 3317"/>
              <p:cNvSpPr>
                <a:spLocks/>
              </p:cNvSpPr>
              <p:nvPr/>
            </p:nvSpPr>
            <p:spPr bwMode="auto">
              <a:xfrm>
                <a:off x="2893" y="1809"/>
                <a:ext cx="4" cy="34"/>
              </a:xfrm>
              <a:custGeom>
                <a:avLst/>
                <a:gdLst>
                  <a:gd name="T0" fmla="*/ 0 w 8"/>
                  <a:gd name="T1" fmla="*/ 0 h 69"/>
                  <a:gd name="T2" fmla="*/ 1 w 8"/>
                  <a:gd name="T3" fmla="*/ 0 h 69"/>
                  <a:gd name="T4" fmla="*/ 1 w 8"/>
                  <a:gd name="T5" fmla="*/ 0 h 69"/>
                  <a:gd name="T6" fmla="*/ 1 w 8"/>
                  <a:gd name="T7" fmla="*/ 0 h 69"/>
                  <a:gd name="T8" fmla="*/ 1 w 8"/>
                  <a:gd name="T9" fmla="*/ 0 h 69"/>
                  <a:gd name="T10" fmla="*/ 1 w 8"/>
                  <a:gd name="T11" fmla="*/ 0 h 69"/>
                  <a:gd name="T12" fmla="*/ 1 w 8"/>
                  <a:gd name="T13" fmla="*/ 0 h 69"/>
                  <a:gd name="T14" fmla="*/ 1 w 8"/>
                  <a:gd name="T15" fmla="*/ 0 h 69"/>
                  <a:gd name="T16" fmla="*/ 1 w 8"/>
                  <a:gd name="T17" fmla="*/ 0 h 69"/>
                  <a:gd name="T18" fmla="*/ 1 w 8"/>
                  <a:gd name="T19" fmla="*/ 8 h 69"/>
                  <a:gd name="T20" fmla="*/ 1 w 8"/>
                  <a:gd name="T21" fmla="*/ 8 h 69"/>
                  <a:gd name="T22" fmla="*/ 1 w 8"/>
                  <a:gd name="T23" fmla="*/ 8 h 69"/>
                  <a:gd name="T24" fmla="*/ 1 w 8"/>
                  <a:gd name="T25" fmla="*/ 8 h 69"/>
                  <a:gd name="T26" fmla="*/ 1 w 8"/>
                  <a:gd name="T27" fmla="*/ 8 h 69"/>
                  <a:gd name="T28" fmla="*/ 1 w 8"/>
                  <a:gd name="T29" fmla="*/ 8 h 69"/>
                  <a:gd name="T30" fmla="*/ 1 w 8"/>
                  <a:gd name="T31" fmla="*/ 8 h 69"/>
                  <a:gd name="T32" fmla="*/ 1 w 8"/>
                  <a:gd name="T33" fmla="*/ 8 h 69"/>
                  <a:gd name="T34" fmla="*/ 0 w 8"/>
                  <a:gd name="T35" fmla="*/ 8 h 69"/>
                  <a:gd name="T36" fmla="*/ 0 w 8"/>
                  <a:gd name="T37" fmla="*/ 0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69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69"/>
                    </a:lnTo>
                    <a:lnTo>
                      <a:pt x="6" y="69"/>
                    </a:lnTo>
                    <a:lnTo>
                      <a:pt x="4" y="69"/>
                    </a:lnTo>
                    <a:lnTo>
                      <a:pt x="2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74" name="Freeform 3318"/>
              <p:cNvSpPr>
                <a:spLocks/>
              </p:cNvSpPr>
              <p:nvPr/>
            </p:nvSpPr>
            <p:spPr bwMode="auto">
              <a:xfrm>
                <a:off x="2897" y="1810"/>
                <a:ext cx="2" cy="33"/>
              </a:xfrm>
              <a:custGeom>
                <a:avLst/>
                <a:gdLst>
                  <a:gd name="T0" fmla="*/ 0 w 6"/>
                  <a:gd name="T1" fmla="*/ 0 h 67"/>
                  <a:gd name="T2" fmla="*/ 0 w 6"/>
                  <a:gd name="T3" fmla="*/ 0 h 67"/>
                  <a:gd name="T4" fmla="*/ 0 w 6"/>
                  <a:gd name="T5" fmla="*/ 0 h 67"/>
                  <a:gd name="T6" fmla="*/ 0 w 6"/>
                  <a:gd name="T7" fmla="*/ 0 h 67"/>
                  <a:gd name="T8" fmla="*/ 0 w 6"/>
                  <a:gd name="T9" fmla="*/ 0 h 67"/>
                  <a:gd name="T10" fmla="*/ 0 w 6"/>
                  <a:gd name="T11" fmla="*/ 8 h 67"/>
                  <a:gd name="T12" fmla="*/ 0 w 6"/>
                  <a:gd name="T13" fmla="*/ 8 h 67"/>
                  <a:gd name="T14" fmla="*/ 0 w 6"/>
                  <a:gd name="T15" fmla="*/ 8 h 67"/>
                  <a:gd name="T16" fmla="*/ 0 w 6"/>
                  <a:gd name="T17" fmla="*/ 8 h 67"/>
                  <a:gd name="T18" fmla="*/ 0 w 6"/>
                  <a:gd name="T19" fmla="*/ 8 h 67"/>
                  <a:gd name="T20" fmla="*/ 0 w 6"/>
                  <a:gd name="T21" fmla="*/ 0 h 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67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65"/>
                    </a:lnTo>
                    <a:lnTo>
                      <a:pt x="4" y="65"/>
                    </a:lnTo>
                    <a:lnTo>
                      <a:pt x="2" y="65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75" name="Freeform 3319"/>
              <p:cNvSpPr>
                <a:spLocks/>
              </p:cNvSpPr>
              <p:nvPr/>
            </p:nvSpPr>
            <p:spPr bwMode="auto">
              <a:xfrm>
                <a:off x="2899" y="1810"/>
                <a:ext cx="4" cy="32"/>
              </a:xfrm>
              <a:custGeom>
                <a:avLst/>
                <a:gdLst>
                  <a:gd name="T0" fmla="*/ 0 w 8"/>
                  <a:gd name="T1" fmla="*/ 0 h 65"/>
                  <a:gd name="T2" fmla="*/ 1 w 8"/>
                  <a:gd name="T3" fmla="*/ 0 h 65"/>
                  <a:gd name="T4" fmla="*/ 1 w 8"/>
                  <a:gd name="T5" fmla="*/ 0 h 65"/>
                  <a:gd name="T6" fmla="*/ 1 w 8"/>
                  <a:gd name="T7" fmla="*/ 0 h 65"/>
                  <a:gd name="T8" fmla="*/ 1 w 8"/>
                  <a:gd name="T9" fmla="*/ 0 h 65"/>
                  <a:gd name="T10" fmla="*/ 1 w 8"/>
                  <a:gd name="T11" fmla="*/ 8 h 65"/>
                  <a:gd name="T12" fmla="*/ 1 w 8"/>
                  <a:gd name="T13" fmla="*/ 8 h 65"/>
                  <a:gd name="T14" fmla="*/ 1 w 8"/>
                  <a:gd name="T15" fmla="*/ 8 h 65"/>
                  <a:gd name="T16" fmla="*/ 1 w 8"/>
                  <a:gd name="T17" fmla="*/ 8 h 65"/>
                  <a:gd name="T18" fmla="*/ 0 w 8"/>
                  <a:gd name="T19" fmla="*/ 8 h 65"/>
                  <a:gd name="T20" fmla="*/ 0 w 8"/>
                  <a:gd name="T21" fmla="*/ 0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65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65"/>
                    </a:lnTo>
                    <a:lnTo>
                      <a:pt x="6" y="65"/>
                    </a:lnTo>
                    <a:lnTo>
                      <a:pt x="4" y="65"/>
                    </a:lnTo>
                    <a:lnTo>
                      <a:pt x="2" y="65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76" name="Freeform 3320"/>
              <p:cNvSpPr>
                <a:spLocks/>
              </p:cNvSpPr>
              <p:nvPr/>
            </p:nvSpPr>
            <p:spPr bwMode="auto">
              <a:xfrm>
                <a:off x="2903" y="1810"/>
                <a:ext cx="3" cy="32"/>
              </a:xfrm>
              <a:custGeom>
                <a:avLst/>
                <a:gdLst>
                  <a:gd name="T0" fmla="*/ 0 w 5"/>
                  <a:gd name="T1" fmla="*/ 0 h 65"/>
                  <a:gd name="T2" fmla="*/ 1 w 5"/>
                  <a:gd name="T3" fmla="*/ 0 h 65"/>
                  <a:gd name="T4" fmla="*/ 1 w 5"/>
                  <a:gd name="T5" fmla="*/ 0 h 65"/>
                  <a:gd name="T6" fmla="*/ 1 w 5"/>
                  <a:gd name="T7" fmla="*/ 0 h 65"/>
                  <a:gd name="T8" fmla="*/ 1 w 5"/>
                  <a:gd name="T9" fmla="*/ 0 h 65"/>
                  <a:gd name="T10" fmla="*/ 1 w 5"/>
                  <a:gd name="T11" fmla="*/ 0 h 65"/>
                  <a:gd name="T12" fmla="*/ 1 w 5"/>
                  <a:gd name="T13" fmla="*/ 0 h 65"/>
                  <a:gd name="T14" fmla="*/ 1 w 5"/>
                  <a:gd name="T15" fmla="*/ 0 h 65"/>
                  <a:gd name="T16" fmla="*/ 1 w 5"/>
                  <a:gd name="T17" fmla="*/ 0 h 65"/>
                  <a:gd name="T18" fmla="*/ 1 w 5"/>
                  <a:gd name="T19" fmla="*/ 8 h 65"/>
                  <a:gd name="T20" fmla="*/ 1 w 5"/>
                  <a:gd name="T21" fmla="*/ 8 h 65"/>
                  <a:gd name="T22" fmla="*/ 1 w 5"/>
                  <a:gd name="T23" fmla="*/ 8 h 65"/>
                  <a:gd name="T24" fmla="*/ 1 w 5"/>
                  <a:gd name="T25" fmla="*/ 8 h 65"/>
                  <a:gd name="T26" fmla="*/ 1 w 5"/>
                  <a:gd name="T27" fmla="*/ 8 h 65"/>
                  <a:gd name="T28" fmla="*/ 1 w 5"/>
                  <a:gd name="T29" fmla="*/ 8 h 65"/>
                  <a:gd name="T30" fmla="*/ 1 w 5"/>
                  <a:gd name="T31" fmla="*/ 8 h 65"/>
                  <a:gd name="T32" fmla="*/ 1 w 5"/>
                  <a:gd name="T33" fmla="*/ 8 h 65"/>
                  <a:gd name="T34" fmla="*/ 0 w 5"/>
                  <a:gd name="T35" fmla="*/ 8 h 65"/>
                  <a:gd name="T36" fmla="*/ 0 w 5"/>
                  <a:gd name="T37" fmla="*/ 0 h 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" h="65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64"/>
                    </a:lnTo>
                    <a:lnTo>
                      <a:pt x="3" y="64"/>
                    </a:lnTo>
                    <a:lnTo>
                      <a:pt x="1" y="65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77" name="Freeform 3321"/>
              <p:cNvSpPr>
                <a:spLocks/>
              </p:cNvSpPr>
              <p:nvPr/>
            </p:nvSpPr>
            <p:spPr bwMode="auto">
              <a:xfrm>
                <a:off x="2906" y="1811"/>
                <a:ext cx="4" cy="30"/>
              </a:xfrm>
              <a:custGeom>
                <a:avLst/>
                <a:gdLst>
                  <a:gd name="T0" fmla="*/ 0 w 8"/>
                  <a:gd name="T1" fmla="*/ 0 h 62"/>
                  <a:gd name="T2" fmla="*/ 1 w 8"/>
                  <a:gd name="T3" fmla="*/ 0 h 62"/>
                  <a:gd name="T4" fmla="*/ 1 w 8"/>
                  <a:gd name="T5" fmla="*/ 0 h 62"/>
                  <a:gd name="T6" fmla="*/ 1 w 8"/>
                  <a:gd name="T7" fmla="*/ 0 h 62"/>
                  <a:gd name="T8" fmla="*/ 1 w 8"/>
                  <a:gd name="T9" fmla="*/ 0 h 62"/>
                  <a:gd name="T10" fmla="*/ 1 w 8"/>
                  <a:gd name="T11" fmla="*/ 0 h 62"/>
                  <a:gd name="T12" fmla="*/ 1 w 8"/>
                  <a:gd name="T13" fmla="*/ 0 h 62"/>
                  <a:gd name="T14" fmla="*/ 1 w 8"/>
                  <a:gd name="T15" fmla="*/ 0 h 62"/>
                  <a:gd name="T16" fmla="*/ 1 w 8"/>
                  <a:gd name="T17" fmla="*/ 0 h 62"/>
                  <a:gd name="T18" fmla="*/ 1 w 8"/>
                  <a:gd name="T19" fmla="*/ 7 h 62"/>
                  <a:gd name="T20" fmla="*/ 1 w 8"/>
                  <a:gd name="T21" fmla="*/ 7 h 62"/>
                  <a:gd name="T22" fmla="*/ 1 w 8"/>
                  <a:gd name="T23" fmla="*/ 7 h 62"/>
                  <a:gd name="T24" fmla="*/ 1 w 8"/>
                  <a:gd name="T25" fmla="*/ 7 h 62"/>
                  <a:gd name="T26" fmla="*/ 1 w 8"/>
                  <a:gd name="T27" fmla="*/ 7 h 62"/>
                  <a:gd name="T28" fmla="*/ 1 w 8"/>
                  <a:gd name="T29" fmla="*/ 7 h 62"/>
                  <a:gd name="T30" fmla="*/ 1 w 8"/>
                  <a:gd name="T31" fmla="*/ 7 h 62"/>
                  <a:gd name="T32" fmla="*/ 1 w 8"/>
                  <a:gd name="T33" fmla="*/ 7 h 62"/>
                  <a:gd name="T34" fmla="*/ 0 w 8"/>
                  <a:gd name="T35" fmla="*/ 7 h 62"/>
                  <a:gd name="T36" fmla="*/ 0 w 8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62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62"/>
                    </a:lnTo>
                    <a:lnTo>
                      <a:pt x="6" y="62"/>
                    </a:lnTo>
                    <a:lnTo>
                      <a:pt x="4" y="62"/>
                    </a:lnTo>
                    <a:lnTo>
                      <a:pt x="2" y="62"/>
                    </a:lnTo>
                    <a:lnTo>
                      <a:pt x="0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78" name="Freeform 3322"/>
              <p:cNvSpPr>
                <a:spLocks/>
              </p:cNvSpPr>
              <p:nvPr/>
            </p:nvSpPr>
            <p:spPr bwMode="auto">
              <a:xfrm>
                <a:off x="2910" y="1811"/>
                <a:ext cx="4" cy="29"/>
              </a:xfrm>
              <a:custGeom>
                <a:avLst/>
                <a:gdLst>
                  <a:gd name="T0" fmla="*/ 0 w 8"/>
                  <a:gd name="T1" fmla="*/ 0 h 58"/>
                  <a:gd name="T2" fmla="*/ 1 w 8"/>
                  <a:gd name="T3" fmla="*/ 0 h 58"/>
                  <a:gd name="T4" fmla="*/ 1 w 8"/>
                  <a:gd name="T5" fmla="*/ 0 h 58"/>
                  <a:gd name="T6" fmla="*/ 1 w 8"/>
                  <a:gd name="T7" fmla="*/ 0 h 58"/>
                  <a:gd name="T8" fmla="*/ 1 w 8"/>
                  <a:gd name="T9" fmla="*/ 0 h 58"/>
                  <a:gd name="T10" fmla="*/ 1 w 8"/>
                  <a:gd name="T11" fmla="*/ 8 h 58"/>
                  <a:gd name="T12" fmla="*/ 1 w 8"/>
                  <a:gd name="T13" fmla="*/ 8 h 58"/>
                  <a:gd name="T14" fmla="*/ 1 w 8"/>
                  <a:gd name="T15" fmla="*/ 8 h 58"/>
                  <a:gd name="T16" fmla="*/ 1 w 8"/>
                  <a:gd name="T17" fmla="*/ 8 h 58"/>
                  <a:gd name="T18" fmla="*/ 0 w 8"/>
                  <a:gd name="T19" fmla="*/ 8 h 58"/>
                  <a:gd name="T20" fmla="*/ 0 w 8"/>
                  <a:gd name="T21" fmla="*/ 0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58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58"/>
                    </a:lnTo>
                    <a:lnTo>
                      <a:pt x="6" y="58"/>
                    </a:lnTo>
                    <a:lnTo>
                      <a:pt x="4" y="58"/>
                    </a:lnTo>
                    <a:lnTo>
                      <a:pt x="2" y="58"/>
                    </a:lnTo>
                    <a:lnTo>
                      <a:pt x="0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79" name="Freeform 3323"/>
              <p:cNvSpPr>
                <a:spLocks/>
              </p:cNvSpPr>
              <p:nvPr/>
            </p:nvSpPr>
            <p:spPr bwMode="auto">
              <a:xfrm>
                <a:off x="2914" y="1811"/>
                <a:ext cx="3" cy="29"/>
              </a:xfrm>
              <a:custGeom>
                <a:avLst/>
                <a:gdLst>
                  <a:gd name="T0" fmla="*/ 0 w 5"/>
                  <a:gd name="T1" fmla="*/ 0 h 58"/>
                  <a:gd name="T2" fmla="*/ 0 w 5"/>
                  <a:gd name="T3" fmla="*/ 0 h 58"/>
                  <a:gd name="T4" fmla="*/ 1 w 5"/>
                  <a:gd name="T5" fmla="*/ 0 h 58"/>
                  <a:gd name="T6" fmla="*/ 1 w 5"/>
                  <a:gd name="T7" fmla="*/ 0 h 58"/>
                  <a:gd name="T8" fmla="*/ 1 w 5"/>
                  <a:gd name="T9" fmla="*/ 1 h 58"/>
                  <a:gd name="T10" fmla="*/ 1 w 5"/>
                  <a:gd name="T11" fmla="*/ 8 h 58"/>
                  <a:gd name="T12" fmla="*/ 1 w 5"/>
                  <a:gd name="T13" fmla="*/ 8 h 58"/>
                  <a:gd name="T14" fmla="*/ 1 w 5"/>
                  <a:gd name="T15" fmla="*/ 8 h 58"/>
                  <a:gd name="T16" fmla="*/ 0 w 5"/>
                  <a:gd name="T17" fmla="*/ 8 h 58"/>
                  <a:gd name="T18" fmla="*/ 0 w 5"/>
                  <a:gd name="T19" fmla="*/ 8 h 58"/>
                  <a:gd name="T20" fmla="*/ 0 w 5"/>
                  <a:gd name="T21" fmla="*/ 0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5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5" y="58"/>
                    </a:lnTo>
                    <a:lnTo>
                      <a:pt x="4" y="58"/>
                    </a:lnTo>
                    <a:lnTo>
                      <a:pt x="2" y="58"/>
                    </a:lnTo>
                    <a:lnTo>
                      <a:pt x="0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80" name="Freeform 3324"/>
              <p:cNvSpPr>
                <a:spLocks/>
              </p:cNvSpPr>
              <p:nvPr/>
            </p:nvSpPr>
            <p:spPr bwMode="auto">
              <a:xfrm>
                <a:off x="2917" y="1811"/>
                <a:ext cx="4" cy="29"/>
              </a:xfrm>
              <a:custGeom>
                <a:avLst/>
                <a:gdLst>
                  <a:gd name="T0" fmla="*/ 0 w 8"/>
                  <a:gd name="T1" fmla="*/ 0 h 58"/>
                  <a:gd name="T2" fmla="*/ 0 w 8"/>
                  <a:gd name="T3" fmla="*/ 1 h 58"/>
                  <a:gd name="T4" fmla="*/ 1 w 8"/>
                  <a:gd name="T5" fmla="*/ 1 h 58"/>
                  <a:gd name="T6" fmla="*/ 1 w 8"/>
                  <a:gd name="T7" fmla="*/ 1 h 58"/>
                  <a:gd name="T8" fmla="*/ 1 w 8"/>
                  <a:gd name="T9" fmla="*/ 1 h 58"/>
                  <a:gd name="T10" fmla="*/ 1 w 8"/>
                  <a:gd name="T11" fmla="*/ 1 h 58"/>
                  <a:gd name="T12" fmla="*/ 1 w 8"/>
                  <a:gd name="T13" fmla="*/ 1 h 58"/>
                  <a:gd name="T14" fmla="*/ 1 w 8"/>
                  <a:gd name="T15" fmla="*/ 1 h 58"/>
                  <a:gd name="T16" fmla="*/ 1 w 8"/>
                  <a:gd name="T17" fmla="*/ 1 h 58"/>
                  <a:gd name="T18" fmla="*/ 1 w 8"/>
                  <a:gd name="T19" fmla="*/ 7 h 58"/>
                  <a:gd name="T20" fmla="*/ 1 w 8"/>
                  <a:gd name="T21" fmla="*/ 7 h 58"/>
                  <a:gd name="T22" fmla="*/ 1 w 8"/>
                  <a:gd name="T23" fmla="*/ 7 h 58"/>
                  <a:gd name="T24" fmla="*/ 1 w 8"/>
                  <a:gd name="T25" fmla="*/ 7 h 58"/>
                  <a:gd name="T26" fmla="*/ 1 w 8"/>
                  <a:gd name="T27" fmla="*/ 7 h 58"/>
                  <a:gd name="T28" fmla="*/ 1 w 8"/>
                  <a:gd name="T29" fmla="*/ 7 h 58"/>
                  <a:gd name="T30" fmla="*/ 1 w 8"/>
                  <a:gd name="T31" fmla="*/ 8 h 58"/>
                  <a:gd name="T32" fmla="*/ 0 w 8"/>
                  <a:gd name="T33" fmla="*/ 8 h 58"/>
                  <a:gd name="T34" fmla="*/ 0 w 8"/>
                  <a:gd name="T35" fmla="*/ 8 h 58"/>
                  <a:gd name="T36" fmla="*/ 0 w 8"/>
                  <a:gd name="T37" fmla="*/ 0 h 5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58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56"/>
                    </a:lnTo>
                    <a:lnTo>
                      <a:pt x="6" y="56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0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81" name="Freeform 3325"/>
              <p:cNvSpPr>
                <a:spLocks/>
              </p:cNvSpPr>
              <p:nvPr/>
            </p:nvSpPr>
            <p:spPr bwMode="auto">
              <a:xfrm>
                <a:off x="2921" y="1812"/>
                <a:ext cx="2" cy="27"/>
              </a:xfrm>
              <a:custGeom>
                <a:avLst/>
                <a:gdLst>
                  <a:gd name="T0" fmla="*/ 0 w 6"/>
                  <a:gd name="T1" fmla="*/ 0 h 54"/>
                  <a:gd name="T2" fmla="*/ 0 w 6"/>
                  <a:gd name="T3" fmla="*/ 0 h 54"/>
                  <a:gd name="T4" fmla="*/ 0 w 6"/>
                  <a:gd name="T5" fmla="*/ 1 h 54"/>
                  <a:gd name="T6" fmla="*/ 0 w 6"/>
                  <a:gd name="T7" fmla="*/ 1 h 54"/>
                  <a:gd name="T8" fmla="*/ 0 w 6"/>
                  <a:gd name="T9" fmla="*/ 1 h 54"/>
                  <a:gd name="T10" fmla="*/ 0 w 6"/>
                  <a:gd name="T11" fmla="*/ 7 h 54"/>
                  <a:gd name="T12" fmla="*/ 0 w 6"/>
                  <a:gd name="T13" fmla="*/ 7 h 54"/>
                  <a:gd name="T14" fmla="*/ 0 w 6"/>
                  <a:gd name="T15" fmla="*/ 7 h 54"/>
                  <a:gd name="T16" fmla="*/ 0 w 6"/>
                  <a:gd name="T17" fmla="*/ 7 h 54"/>
                  <a:gd name="T18" fmla="*/ 0 w 6"/>
                  <a:gd name="T19" fmla="*/ 7 h 54"/>
                  <a:gd name="T20" fmla="*/ 0 w 6"/>
                  <a:gd name="T21" fmla="*/ 0 h 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5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52"/>
                    </a:lnTo>
                    <a:lnTo>
                      <a:pt x="4" y="52"/>
                    </a:lnTo>
                    <a:lnTo>
                      <a:pt x="2" y="54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82" name="Freeform 3326"/>
              <p:cNvSpPr>
                <a:spLocks/>
              </p:cNvSpPr>
              <p:nvPr/>
            </p:nvSpPr>
            <p:spPr bwMode="auto">
              <a:xfrm>
                <a:off x="2923" y="1813"/>
                <a:ext cx="3" cy="25"/>
              </a:xfrm>
              <a:custGeom>
                <a:avLst/>
                <a:gdLst>
                  <a:gd name="T0" fmla="*/ 0 w 6"/>
                  <a:gd name="T1" fmla="*/ 0 h 50"/>
                  <a:gd name="T2" fmla="*/ 1 w 6"/>
                  <a:gd name="T3" fmla="*/ 0 h 50"/>
                  <a:gd name="T4" fmla="*/ 1 w 6"/>
                  <a:gd name="T5" fmla="*/ 0 h 50"/>
                  <a:gd name="T6" fmla="*/ 1 w 6"/>
                  <a:gd name="T7" fmla="*/ 1 h 50"/>
                  <a:gd name="T8" fmla="*/ 1 w 6"/>
                  <a:gd name="T9" fmla="*/ 1 h 50"/>
                  <a:gd name="T10" fmla="*/ 1 w 6"/>
                  <a:gd name="T11" fmla="*/ 7 h 50"/>
                  <a:gd name="T12" fmla="*/ 1 w 6"/>
                  <a:gd name="T13" fmla="*/ 7 h 50"/>
                  <a:gd name="T14" fmla="*/ 1 w 6"/>
                  <a:gd name="T15" fmla="*/ 7 h 50"/>
                  <a:gd name="T16" fmla="*/ 1 w 6"/>
                  <a:gd name="T17" fmla="*/ 7 h 50"/>
                  <a:gd name="T18" fmla="*/ 0 w 6"/>
                  <a:gd name="T19" fmla="*/ 7 h 50"/>
                  <a:gd name="T20" fmla="*/ 0 w 6"/>
                  <a:gd name="T21" fmla="*/ 0 h 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5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50"/>
                    </a:lnTo>
                    <a:lnTo>
                      <a:pt x="4" y="50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83" name="Freeform 3327"/>
              <p:cNvSpPr>
                <a:spLocks/>
              </p:cNvSpPr>
              <p:nvPr/>
            </p:nvSpPr>
            <p:spPr bwMode="auto">
              <a:xfrm>
                <a:off x="2926" y="1814"/>
                <a:ext cx="4" cy="24"/>
              </a:xfrm>
              <a:custGeom>
                <a:avLst/>
                <a:gdLst>
                  <a:gd name="T0" fmla="*/ 0 w 7"/>
                  <a:gd name="T1" fmla="*/ 0 h 48"/>
                  <a:gd name="T2" fmla="*/ 1 w 7"/>
                  <a:gd name="T3" fmla="*/ 0 h 48"/>
                  <a:gd name="T4" fmla="*/ 1 w 7"/>
                  <a:gd name="T5" fmla="*/ 0 h 48"/>
                  <a:gd name="T6" fmla="*/ 1 w 7"/>
                  <a:gd name="T7" fmla="*/ 0 h 48"/>
                  <a:gd name="T8" fmla="*/ 1 w 7"/>
                  <a:gd name="T9" fmla="*/ 0 h 48"/>
                  <a:gd name="T10" fmla="*/ 1 w 7"/>
                  <a:gd name="T11" fmla="*/ 0 h 48"/>
                  <a:gd name="T12" fmla="*/ 1 w 7"/>
                  <a:gd name="T13" fmla="*/ 0 h 48"/>
                  <a:gd name="T14" fmla="*/ 1 w 7"/>
                  <a:gd name="T15" fmla="*/ 0 h 48"/>
                  <a:gd name="T16" fmla="*/ 1 w 7"/>
                  <a:gd name="T17" fmla="*/ 0 h 48"/>
                  <a:gd name="T18" fmla="*/ 1 w 7"/>
                  <a:gd name="T19" fmla="*/ 6 h 48"/>
                  <a:gd name="T20" fmla="*/ 1 w 7"/>
                  <a:gd name="T21" fmla="*/ 6 h 48"/>
                  <a:gd name="T22" fmla="*/ 1 w 7"/>
                  <a:gd name="T23" fmla="*/ 6 h 48"/>
                  <a:gd name="T24" fmla="*/ 1 w 7"/>
                  <a:gd name="T25" fmla="*/ 6 h 48"/>
                  <a:gd name="T26" fmla="*/ 1 w 7"/>
                  <a:gd name="T27" fmla="*/ 6 h 48"/>
                  <a:gd name="T28" fmla="*/ 1 w 7"/>
                  <a:gd name="T29" fmla="*/ 6 h 48"/>
                  <a:gd name="T30" fmla="*/ 1 w 7"/>
                  <a:gd name="T31" fmla="*/ 6 h 48"/>
                  <a:gd name="T32" fmla="*/ 1 w 7"/>
                  <a:gd name="T33" fmla="*/ 6 h 48"/>
                  <a:gd name="T34" fmla="*/ 0 w 7"/>
                  <a:gd name="T35" fmla="*/ 6 h 48"/>
                  <a:gd name="T36" fmla="*/ 0 w 7"/>
                  <a:gd name="T37" fmla="*/ 0 h 4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48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46"/>
                    </a:lnTo>
                    <a:lnTo>
                      <a:pt x="5" y="46"/>
                    </a:lnTo>
                    <a:lnTo>
                      <a:pt x="3" y="46"/>
                    </a:lnTo>
                    <a:lnTo>
                      <a:pt x="2" y="46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84" name="Freeform 3328"/>
              <p:cNvSpPr>
                <a:spLocks/>
              </p:cNvSpPr>
              <p:nvPr/>
            </p:nvSpPr>
            <p:spPr bwMode="auto">
              <a:xfrm>
                <a:off x="2930" y="1814"/>
                <a:ext cx="4" cy="23"/>
              </a:xfrm>
              <a:custGeom>
                <a:avLst/>
                <a:gdLst>
                  <a:gd name="T0" fmla="*/ 0 w 8"/>
                  <a:gd name="T1" fmla="*/ 0 h 46"/>
                  <a:gd name="T2" fmla="*/ 1 w 8"/>
                  <a:gd name="T3" fmla="*/ 1 h 46"/>
                  <a:gd name="T4" fmla="*/ 1 w 8"/>
                  <a:gd name="T5" fmla="*/ 1 h 46"/>
                  <a:gd name="T6" fmla="*/ 1 w 8"/>
                  <a:gd name="T7" fmla="*/ 1 h 46"/>
                  <a:gd name="T8" fmla="*/ 1 w 8"/>
                  <a:gd name="T9" fmla="*/ 1 h 46"/>
                  <a:gd name="T10" fmla="*/ 1 w 8"/>
                  <a:gd name="T11" fmla="*/ 6 h 46"/>
                  <a:gd name="T12" fmla="*/ 1 w 8"/>
                  <a:gd name="T13" fmla="*/ 6 h 46"/>
                  <a:gd name="T14" fmla="*/ 1 w 8"/>
                  <a:gd name="T15" fmla="*/ 6 h 46"/>
                  <a:gd name="T16" fmla="*/ 1 w 8"/>
                  <a:gd name="T17" fmla="*/ 6 h 46"/>
                  <a:gd name="T18" fmla="*/ 0 w 8"/>
                  <a:gd name="T19" fmla="*/ 6 h 46"/>
                  <a:gd name="T20" fmla="*/ 0 w 8"/>
                  <a:gd name="T21" fmla="*/ 0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46">
                    <a:moveTo>
                      <a:pt x="0" y="0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44"/>
                    </a:lnTo>
                    <a:lnTo>
                      <a:pt x="6" y="44"/>
                    </a:lnTo>
                    <a:lnTo>
                      <a:pt x="4" y="44"/>
                    </a:lnTo>
                    <a:lnTo>
                      <a:pt x="2" y="46"/>
                    </a:lnTo>
                    <a:lnTo>
                      <a:pt x="0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85" name="Freeform 3329"/>
              <p:cNvSpPr>
                <a:spLocks/>
              </p:cNvSpPr>
              <p:nvPr/>
            </p:nvSpPr>
            <p:spPr bwMode="auto">
              <a:xfrm>
                <a:off x="2934" y="1815"/>
                <a:ext cx="3" cy="21"/>
              </a:xfrm>
              <a:custGeom>
                <a:avLst/>
                <a:gdLst>
                  <a:gd name="T0" fmla="*/ 0 w 6"/>
                  <a:gd name="T1" fmla="*/ 0 h 42"/>
                  <a:gd name="T2" fmla="*/ 1 w 6"/>
                  <a:gd name="T3" fmla="*/ 1 h 42"/>
                  <a:gd name="T4" fmla="*/ 1 w 6"/>
                  <a:gd name="T5" fmla="*/ 1 h 42"/>
                  <a:gd name="T6" fmla="*/ 1 w 6"/>
                  <a:gd name="T7" fmla="*/ 1 h 42"/>
                  <a:gd name="T8" fmla="*/ 1 w 6"/>
                  <a:gd name="T9" fmla="*/ 1 h 42"/>
                  <a:gd name="T10" fmla="*/ 1 w 6"/>
                  <a:gd name="T11" fmla="*/ 5 h 42"/>
                  <a:gd name="T12" fmla="*/ 1 w 6"/>
                  <a:gd name="T13" fmla="*/ 5 h 42"/>
                  <a:gd name="T14" fmla="*/ 1 w 6"/>
                  <a:gd name="T15" fmla="*/ 6 h 42"/>
                  <a:gd name="T16" fmla="*/ 1 w 6"/>
                  <a:gd name="T17" fmla="*/ 6 h 42"/>
                  <a:gd name="T18" fmla="*/ 0 w 6"/>
                  <a:gd name="T19" fmla="*/ 6 h 42"/>
                  <a:gd name="T20" fmla="*/ 0 w 6"/>
                  <a:gd name="T21" fmla="*/ 0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42">
                    <a:moveTo>
                      <a:pt x="0" y="0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40"/>
                    </a:lnTo>
                    <a:lnTo>
                      <a:pt x="4" y="40"/>
                    </a:lnTo>
                    <a:lnTo>
                      <a:pt x="2" y="42"/>
                    </a:lnTo>
                    <a:lnTo>
                      <a:pt x="0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86" name="Freeform 3330"/>
              <p:cNvSpPr>
                <a:spLocks/>
              </p:cNvSpPr>
              <p:nvPr/>
            </p:nvSpPr>
            <p:spPr bwMode="auto">
              <a:xfrm>
                <a:off x="2937" y="1816"/>
                <a:ext cx="4" cy="19"/>
              </a:xfrm>
              <a:custGeom>
                <a:avLst/>
                <a:gdLst>
                  <a:gd name="T0" fmla="*/ 0 w 7"/>
                  <a:gd name="T1" fmla="*/ 0 h 38"/>
                  <a:gd name="T2" fmla="*/ 0 w 7"/>
                  <a:gd name="T3" fmla="*/ 0 h 38"/>
                  <a:gd name="T4" fmla="*/ 1 w 7"/>
                  <a:gd name="T5" fmla="*/ 0 h 38"/>
                  <a:gd name="T6" fmla="*/ 1 w 7"/>
                  <a:gd name="T7" fmla="*/ 1 h 38"/>
                  <a:gd name="T8" fmla="*/ 1 w 7"/>
                  <a:gd name="T9" fmla="*/ 1 h 38"/>
                  <a:gd name="T10" fmla="*/ 1 w 7"/>
                  <a:gd name="T11" fmla="*/ 1 h 38"/>
                  <a:gd name="T12" fmla="*/ 1 w 7"/>
                  <a:gd name="T13" fmla="*/ 1 h 38"/>
                  <a:gd name="T14" fmla="*/ 1 w 7"/>
                  <a:gd name="T15" fmla="*/ 1 h 38"/>
                  <a:gd name="T16" fmla="*/ 1 w 7"/>
                  <a:gd name="T17" fmla="*/ 1 h 38"/>
                  <a:gd name="T18" fmla="*/ 1 w 7"/>
                  <a:gd name="T19" fmla="*/ 5 h 38"/>
                  <a:gd name="T20" fmla="*/ 1 w 7"/>
                  <a:gd name="T21" fmla="*/ 5 h 38"/>
                  <a:gd name="T22" fmla="*/ 1 w 7"/>
                  <a:gd name="T23" fmla="*/ 5 h 38"/>
                  <a:gd name="T24" fmla="*/ 1 w 7"/>
                  <a:gd name="T25" fmla="*/ 5 h 38"/>
                  <a:gd name="T26" fmla="*/ 1 w 7"/>
                  <a:gd name="T27" fmla="*/ 5 h 38"/>
                  <a:gd name="T28" fmla="*/ 1 w 7"/>
                  <a:gd name="T29" fmla="*/ 5 h 38"/>
                  <a:gd name="T30" fmla="*/ 1 w 7"/>
                  <a:gd name="T31" fmla="*/ 5 h 38"/>
                  <a:gd name="T32" fmla="*/ 0 w 7"/>
                  <a:gd name="T33" fmla="*/ 5 h 38"/>
                  <a:gd name="T34" fmla="*/ 0 w 7"/>
                  <a:gd name="T35" fmla="*/ 5 h 38"/>
                  <a:gd name="T36" fmla="*/ 0 w 7"/>
                  <a:gd name="T37" fmla="*/ 0 h 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3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36"/>
                    </a:lnTo>
                    <a:lnTo>
                      <a:pt x="6" y="36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87" name="Freeform 3331"/>
              <p:cNvSpPr>
                <a:spLocks/>
              </p:cNvSpPr>
              <p:nvPr/>
            </p:nvSpPr>
            <p:spPr bwMode="auto">
              <a:xfrm>
                <a:off x="2941" y="1817"/>
                <a:ext cx="3" cy="18"/>
              </a:xfrm>
              <a:custGeom>
                <a:avLst/>
                <a:gdLst>
                  <a:gd name="T0" fmla="*/ 0 w 6"/>
                  <a:gd name="T1" fmla="*/ 0 h 34"/>
                  <a:gd name="T2" fmla="*/ 1 w 6"/>
                  <a:gd name="T3" fmla="*/ 1 h 34"/>
                  <a:gd name="T4" fmla="*/ 1 w 6"/>
                  <a:gd name="T5" fmla="*/ 1 h 34"/>
                  <a:gd name="T6" fmla="*/ 1 w 6"/>
                  <a:gd name="T7" fmla="*/ 1 h 34"/>
                  <a:gd name="T8" fmla="*/ 1 w 6"/>
                  <a:gd name="T9" fmla="*/ 1 h 34"/>
                  <a:gd name="T10" fmla="*/ 1 w 6"/>
                  <a:gd name="T11" fmla="*/ 5 h 34"/>
                  <a:gd name="T12" fmla="*/ 1 w 6"/>
                  <a:gd name="T13" fmla="*/ 5 h 34"/>
                  <a:gd name="T14" fmla="*/ 1 w 6"/>
                  <a:gd name="T15" fmla="*/ 5 h 34"/>
                  <a:gd name="T16" fmla="*/ 1 w 6"/>
                  <a:gd name="T17" fmla="*/ 5 h 34"/>
                  <a:gd name="T18" fmla="*/ 0 w 6"/>
                  <a:gd name="T19" fmla="*/ 5 h 34"/>
                  <a:gd name="T20" fmla="*/ 0 w 6"/>
                  <a:gd name="T21" fmla="*/ 0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34">
                    <a:moveTo>
                      <a:pt x="0" y="0"/>
                    </a:move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32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88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88" name="Freeform 3332"/>
              <p:cNvSpPr>
                <a:spLocks/>
              </p:cNvSpPr>
              <p:nvPr/>
            </p:nvSpPr>
            <p:spPr bwMode="auto">
              <a:xfrm>
                <a:off x="2944" y="1818"/>
                <a:ext cx="3" cy="16"/>
              </a:xfrm>
              <a:custGeom>
                <a:avLst/>
                <a:gdLst>
                  <a:gd name="T0" fmla="*/ 0 w 8"/>
                  <a:gd name="T1" fmla="*/ 0 h 31"/>
                  <a:gd name="T2" fmla="*/ 0 w 8"/>
                  <a:gd name="T3" fmla="*/ 0 h 31"/>
                  <a:gd name="T4" fmla="*/ 0 w 8"/>
                  <a:gd name="T5" fmla="*/ 1 h 31"/>
                  <a:gd name="T6" fmla="*/ 0 w 8"/>
                  <a:gd name="T7" fmla="*/ 1 h 31"/>
                  <a:gd name="T8" fmla="*/ 0 w 8"/>
                  <a:gd name="T9" fmla="*/ 1 h 31"/>
                  <a:gd name="T10" fmla="*/ 0 w 8"/>
                  <a:gd name="T11" fmla="*/ 1 h 31"/>
                  <a:gd name="T12" fmla="*/ 0 w 8"/>
                  <a:gd name="T13" fmla="*/ 1 h 31"/>
                  <a:gd name="T14" fmla="*/ 0 w 8"/>
                  <a:gd name="T15" fmla="*/ 1 h 31"/>
                  <a:gd name="T16" fmla="*/ 0 w 8"/>
                  <a:gd name="T17" fmla="*/ 1 h 31"/>
                  <a:gd name="T18" fmla="*/ 0 w 8"/>
                  <a:gd name="T19" fmla="*/ 4 h 31"/>
                  <a:gd name="T20" fmla="*/ 0 w 8"/>
                  <a:gd name="T21" fmla="*/ 4 h 31"/>
                  <a:gd name="T22" fmla="*/ 0 w 8"/>
                  <a:gd name="T23" fmla="*/ 4 h 31"/>
                  <a:gd name="T24" fmla="*/ 0 w 8"/>
                  <a:gd name="T25" fmla="*/ 4 h 31"/>
                  <a:gd name="T26" fmla="*/ 0 w 8"/>
                  <a:gd name="T27" fmla="*/ 4 h 31"/>
                  <a:gd name="T28" fmla="*/ 0 w 8"/>
                  <a:gd name="T29" fmla="*/ 4 h 31"/>
                  <a:gd name="T30" fmla="*/ 0 w 8"/>
                  <a:gd name="T31" fmla="*/ 4 h 31"/>
                  <a:gd name="T32" fmla="*/ 0 w 8"/>
                  <a:gd name="T33" fmla="*/ 4 h 31"/>
                  <a:gd name="T34" fmla="*/ 0 w 8"/>
                  <a:gd name="T35" fmla="*/ 4 h 31"/>
                  <a:gd name="T36" fmla="*/ 0 w 8"/>
                  <a:gd name="T37" fmla="*/ 0 h 3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31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4"/>
                    </a:lnTo>
                    <a:lnTo>
                      <a:pt x="8" y="29"/>
                    </a:lnTo>
                    <a:lnTo>
                      <a:pt x="6" y="29"/>
                    </a:lnTo>
                    <a:lnTo>
                      <a:pt x="4" y="29"/>
                    </a:lnTo>
                    <a:lnTo>
                      <a:pt x="2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89" name="Freeform 3333"/>
              <p:cNvSpPr>
                <a:spLocks/>
              </p:cNvSpPr>
              <p:nvPr/>
            </p:nvSpPr>
            <p:spPr bwMode="auto">
              <a:xfrm>
                <a:off x="2947" y="1820"/>
                <a:ext cx="3" cy="12"/>
              </a:xfrm>
              <a:custGeom>
                <a:avLst/>
                <a:gdLst>
                  <a:gd name="T0" fmla="*/ 0 w 6"/>
                  <a:gd name="T1" fmla="*/ 0 h 23"/>
                  <a:gd name="T2" fmla="*/ 0 w 6"/>
                  <a:gd name="T3" fmla="*/ 0 h 23"/>
                  <a:gd name="T4" fmla="*/ 1 w 6"/>
                  <a:gd name="T5" fmla="*/ 0 h 23"/>
                  <a:gd name="T6" fmla="*/ 1 w 6"/>
                  <a:gd name="T7" fmla="*/ 1 h 23"/>
                  <a:gd name="T8" fmla="*/ 1 w 6"/>
                  <a:gd name="T9" fmla="*/ 1 h 23"/>
                  <a:gd name="T10" fmla="*/ 1 w 6"/>
                  <a:gd name="T11" fmla="*/ 1 h 23"/>
                  <a:gd name="T12" fmla="*/ 1 w 6"/>
                  <a:gd name="T13" fmla="*/ 1 h 23"/>
                  <a:gd name="T14" fmla="*/ 1 w 6"/>
                  <a:gd name="T15" fmla="*/ 1 h 23"/>
                  <a:gd name="T16" fmla="*/ 1 w 6"/>
                  <a:gd name="T17" fmla="*/ 1 h 23"/>
                  <a:gd name="T18" fmla="*/ 1 w 6"/>
                  <a:gd name="T19" fmla="*/ 3 h 23"/>
                  <a:gd name="T20" fmla="*/ 1 w 6"/>
                  <a:gd name="T21" fmla="*/ 3 h 23"/>
                  <a:gd name="T22" fmla="*/ 1 w 6"/>
                  <a:gd name="T23" fmla="*/ 3 h 23"/>
                  <a:gd name="T24" fmla="*/ 1 w 6"/>
                  <a:gd name="T25" fmla="*/ 3 h 23"/>
                  <a:gd name="T26" fmla="*/ 1 w 6"/>
                  <a:gd name="T27" fmla="*/ 3 h 23"/>
                  <a:gd name="T28" fmla="*/ 1 w 6"/>
                  <a:gd name="T29" fmla="*/ 3 h 23"/>
                  <a:gd name="T30" fmla="*/ 1 w 6"/>
                  <a:gd name="T31" fmla="*/ 3 h 23"/>
                  <a:gd name="T32" fmla="*/ 0 w 6"/>
                  <a:gd name="T33" fmla="*/ 3 h 23"/>
                  <a:gd name="T34" fmla="*/ 0 w 6"/>
                  <a:gd name="T35" fmla="*/ 3 h 23"/>
                  <a:gd name="T36" fmla="*/ 0 w 6"/>
                  <a:gd name="T37" fmla="*/ 0 h 2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23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4" y="21"/>
                    </a:lnTo>
                    <a:lnTo>
                      <a:pt x="2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90" name="Freeform 3334"/>
              <p:cNvSpPr>
                <a:spLocks/>
              </p:cNvSpPr>
              <p:nvPr/>
            </p:nvSpPr>
            <p:spPr bwMode="auto">
              <a:xfrm>
                <a:off x="2950" y="1822"/>
                <a:ext cx="4" cy="9"/>
              </a:xfrm>
              <a:custGeom>
                <a:avLst/>
                <a:gdLst>
                  <a:gd name="T0" fmla="*/ 0 w 7"/>
                  <a:gd name="T1" fmla="*/ 0 h 17"/>
                  <a:gd name="T2" fmla="*/ 1 w 7"/>
                  <a:gd name="T3" fmla="*/ 0 h 17"/>
                  <a:gd name="T4" fmla="*/ 1 w 7"/>
                  <a:gd name="T5" fmla="*/ 1 h 17"/>
                  <a:gd name="T6" fmla="*/ 1 w 7"/>
                  <a:gd name="T7" fmla="*/ 1 h 17"/>
                  <a:gd name="T8" fmla="*/ 1 w 7"/>
                  <a:gd name="T9" fmla="*/ 1 h 17"/>
                  <a:gd name="T10" fmla="*/ 1 w 7"/>
                  <a:gd name="T11" fmla="*/ 1 h 17"/>
                  <a:gd name="T12" fmla="*/ 1 w 7"/>
                  <a:gd name="T13" fmla="*/ 1 h 17"/>
                  <a:gd name="T14" fmla="*/ 1 w 7"/>
                  <a:gd name="T15" fmla="*/ 1 h 17"/>
                  <a:gd name="T16" fmla="*/ 1 w 7"/>
                  <a:gd name="T17" fmla="*/ 1 h 17"/>
                  <a:gd name="T18" fmla="*/ 1 w 7"/>
                  <a:gd name="T19" fmla="*/ 2 h 17"/>
                  <a:gd name="T20" fmla="*/ 1 w 7"/>
                  <a:gd name="T21" fmla="*/ 2 h 17"/>
                  <a:gd name="T22" fmla="*/ 1 w 7"/>
                  <a:gd name="T23" fmla="*/ 2 h 17"/>
                  <a:gd name="T24" fmla="*/ 1 w 7"/>
                  <a:gd name="T25" fmla="*/ 2 h 17"/>
                  <a:gd name="T26" fmla="*/ 1 w 7"/>
                  <a:gd name="T27" fmla="*/ 2 h 17"/>
                  <a:gd name="T28" fmla="*/ 1 w 7"/>
                  <a:gd name="T29" fmla="*/ 2 h 17"/>
                  <a:gd name="T30" fmla="*/ 1 w 7"/>
                  <a:gd name="T31" fmla="*/ 2 h 17"/>
                  <a:gd name="T32" fmla="*/ 0 w 7"/>
                  <a:gd name="T33" fmla="*/ 3 h 17"/>
                  <a:gd name="T34" fmla="*/ 0 w 7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17">
                    <a:moveTo>
                      <a:pt x="0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7" y="8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91" name="Freeform 3335"/>
              <p:cNvSpPr>
                <a:spLocks/>
              </p:cNvSpPr>
              <p:nvPr/>
            </p:nvSpPr>
            <p:spPr bwMode="auto">
              <a:xfrm>
                <a:off x="2738" y="1800"/>
                <a:ext cx="218" cy="26"/>
              </a:xfrm>
              <a:custGeom>
                <a:avLst/>
                <a:gdLst>
                  <a:gd name="T0" fmla="*/ 55 w 436"/>
                  <a:gd name="T1" fmla="*/ 7 h 52"/>
                  <a:gd name="T2" fmla="*/ 54 w 436"/>
                  <a:gd name="T3" fmla="*/ 6 h 52"/>
                  <a:gd name="T4" fmla="*/ 54 w 436"/>
                  <a:gd name="T5" fmla="*/ 5 h 52"/>
                  <a:gd name="T6" fmla="*/ 52 w 436"/>
                  <a:gd name="T7" fmla="*/ 5 h 52"/>
                  <a:gd name="T8" fmla="*/ 50 w 436"/>
                  <a:gd name="T9" fmla="*/ 4 h 52"/>
                  <a:gd name="T10" fmla="*/ 48 w 436"/>
                  <a:gd name="T11" fmla="*/ 4 h 52"/>
                  <a:gd name="T12" fmla="*/ 45 w 436"/>
                  <a:gd name="T13" fmla="*/ 3 h 52"/>
                  <a:gd name="T14" fmla="*/ 42 w 436"/>
                  <a:gd name="T15" fmla="*/ 3 h 52"/>
                  <a:gd name="T16" fmla="*/ 39 w 436"/>
                  <a:gd name="T17" fmla="*/ 2 h 52"/>
                  <a:gd name="T18" fmla="*/ 35 w 436"/>
                  <a:gd name="T19" fmla="*/ 2 h 52"/>
                  <a:gd name="T20" fmla="*/ 31 w 436"/>
                  <a:gd name="T21" fmla="*/ 2 h 52"/>
                  <a:gd name="T22" fmla="*/ 26 w 436"/>
                  <a:gd name="T23" fmla="*/ 1 h 52"/>
                  <a:gd name="T24" fmla="*/ 22 w 436"/>
                  <a:gd name="T25" fmla="*/ 1 h 52"/>
                  <a:gd name="T26" fmla="*/ 17 w 436"/>
                  <a:gd name="T27" fmla="*/ 1 h 52"/>
                  <a:gd name="T28" fmla="*/ 11 w 436"/>
                  <a:gd name="T29" fmla="*/ 1 h 52"/>
                  <a:gd name="T30" fmla="*/ 6 w 436"/>
                  <a:gd name="T31" fmla="*/ 1 h 52"/>
                  <a:gd name="T32" fmla="*/ 0 w 436"/>
                  <a:gd name="T33" fmla="*/ 0 h 52"/>
                  <a:gd name="T34" fmla="*/ 3 w 436"/>
                  <a:gd name="T35" fmla="*/ 1 h 52"/>
                  <a:gd name="T36" fmla="*/ 9 w 436"/>
                  <a:gd name="T37" fmla="*/ 1 h 52"/>
                  <a:gd name="T38" fmla="*/ 14 w 436"/>
                  <a:gd name="T39" fmla="*/ 1 h 52"/>
                  <a:gd name="T40" fmla="*/ 19 w 436"/>
                  <a:gd name="T41" fmla="*/ 1 h 52"/>
                  <a:gd name="T42" fmla="*/ 24 w 436"/>
                  <a:gd name="T43" fmla="*/ 2 h 52"/>
                  <a:gd name="T44" fmla="*/ 28 w 436"/>
                  <a:gd name="T45" fmla="*/ 2 h 52"/>
                  <a:gd name="T46" fmla="*/ 33 w 436"/>
                  <a:gd name="T47" fmla="*/ 2 h 52"/>
                  <a:gd name="T48" fmla="*/ 36 w 436"/>
                  <a:gd name="T49" fmla="*/ 3 h 52"/>
                  <a:gd name="T50" fmla="*/ 40 w 436"/>
                  <a:gd name="T51" fmla="*/ 3 h 52"/>
                  <a:gd name="T52" fmla="*/ 43 w 436"/>
                  <a:gd name="T53" fmla="*/ 4 h 52"/>
                  <a:gd name="T54" fmla="*/ 46 w 436"/>
                  <a:gd name="T55" fmla="*/ 4 h 52"/>
                  <a:gd name="T56" fmla="*/ 49 w 436"/>
                  <a:gd name="T57" fmla="*/ 5 h 52"/>
                  <a:gd name="T58" fmla="*/ 51 w 436"/>
                  <a:gd name="T59" fmla="*/ 5 h 52"/>
                  <a:gd name="T60" fmla="*/ 52 w 436"/>
                  <a:gd name="T61" fmla="*/ 5 h 52"/>
                  <a:gd name="T62" fmla="*/ 53 w 436"/>
                  <a:gd name="T63" fmla="*/ 6 h 52"/>
                  <a:gd name="T64" fmla="*/ 54 w 436"/>
                  <a:gd name="T65" fmla="*/ 7 h 52"/>
                  <a:gd name="T66" fmla="*/ 55 w 436"/>
                  <a:gd name="T67" fmla="*/ 7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6" h="52">
                    <a:moveTo>
                      <a:pt x="436" y="52"/>
                    </a:moveTo>
                    <a:lnTo>
                      <a:pt x="436" y="52"/>
                    </a:lnTo>
                    <a:lnTo>
                      <a:pt x="436" y="50"/>
                    </a:lnTo>
                    <a:lnTo>
                      <a:pt x="432" y="46"/>
                    </a:lnTo>
                    <a:lnTo>
                      <a:pt x="430" y="44"/>
                    </a:lnTo>
                    <a:lnTo>
                      <a:pt x="427" y="40"/>
                    </a:lnTo>
                    <a:lnTo>
                      <a:pt x="421" y="38"/>
                    </a:lnTo>
                    <a:lnTo>
                      <a:pt x="415" y="36"/>
                    </a:lnTo>
                    <a:lnTo>
                      <a:pt x="407" y="33"/>
                    </a:lnTo>
                    <a:lnTo>
                      <a:pt x="400" y="31"/>
                    </a:lnTo>
                    <a:lnTo>
                      <a:pt x="390" y="29"/>
                    </a:lnTo>
                    <a:lnTo>
                      <a:pt x="380" y="27"/>
                    </a:lnTo>
                    <a:lnTo>
                      <a:pt x="371" y="25"/>
                    </a:lnTo>
                    <a:lnTo>
                      <a:pt x="359" y="23"/>
                    </a:lnTo>
                    <a:lnTo>
                      <a:pt x="346" y="21"/>
                    </a:lnTo>
                    <a:lnTo>
                      <a:pt x="334" y="19"/>
                    </a:lnTo>
                    <a:lnTo>
                      <a:pt x="321" y="17"/>
                    </a:lnTo>
                    <a:lnTo>
                      <a:pt x="306" y="15"/>
                    </a:lnTo>
                    <a:lnTo>
                      <a:pt x="290" y="13"/>
                    </a:lnTo>
                    <a:lnTo>
                      <a:pt x="275" y="11"/>
                    </a:lnTo>
                    <a:lnTo>
                      <a:pt x="259" y="11"/>
                    </a:lnTo>
                    <a:lnTo>
                      <a:pt x="242" y="10"/>
                    </a:lnTo>
                    <a:lnTo>
                      <a:pt x="225" y="8"/>
                    </a:lnTo>
                    <a:lnTo>
                      <a:pt x="206" y="8"/>
                    </a:lnTo>
                    <a:lnTo>
                      <a:pt x="187" y="6"/>
                    </a:lnTo>
                    <a:lnTo>
                      <a:pt x="169" y="4"/>
                    </a:lnTo>
                    <a:lnTo>
                      <a:pt x="148" y="4"/>
                    </a:lnTo>
                    <a:lnTo>
                      <a:pt x="129" y="4"/>
                    </a:lnTo>
                    <a:lnTo>
                      <a:pt x="108" y="2"/>
                    </a:lnTo>
                    <a:lnTo>
                      <a:pt x="87" y="2"/>
                    </a:lnTo>
                    <a:lnTo>
                      <a:pt x="66" y="2"/>
                    </a:lnTo>
                    <a:lnTo>
                      <a:pt x="44" y="2"/>
                    </a:lnTo>
                    <a:lnTo>
                      <a:pt x="23" y="2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3" y="6"/>
                    </a:lnTo>
                    <a:lnTo>
                      <a:pt x="44" y="6"/>
                    </a:lnTo>
                    <a:lnTo>
                      <a:pt x="66" y="6"/>
                    </a:lnTo>
                    <a:lnTo>
                      <a:pt x="87" y="6"/>
                    </a:lnTo>
                    <a:lnTo>
                      <a:pt x="108" y="6"/>
                    </a:lnTo>
                    <a:lnTo>
                      <a:pt x="129" y="8"/>
                    </a:lnTo>
                    <a:lnTo>
                      <a:pt x="148" y="8"/>
                    </a:lnTo>
                    <a:lnTo>
                      <a:pt x="167" y="10"/>
                    </a:lnTo>
                    <a:lnTo>
                      <a:pt x="187" y="10"/>
                    </a:lnTo>
                    <a:lnTo>
                      <a:pt x="206" y="11"/>
                    </a:lnTo>
                    <a:lnTo>
                      <a:pt x="223" y="11"/>
                    </a:lnTo>
                    <a:lnTo>
                      <a:pt x="240" y="13"/>
                    </a:lnTo>
                    <a:lnTo>
                      <a:pt x="258" y="15"/>
                    </a:lnTo>
                    <a:lnTo>
                      <a:pt x="273" y="15"/>
                    </a:lnTo>
                    <a:lnTo>
                      <a:pt x="288" y="17"/>
                    </a:lnTo>
                    <a:lnTo>
                      <a:pt x="304" y="19"/>
                    </a:lnTo>
                    <a:lnTo>
                      <a:pt x="317" y="21"/>
                    </a:lnTo>
                    <a:lnTo>
                      <a:pt x="331" y="23"/>
                    </a:lnTo>
                    <a:lnTo>
                      <a:pt x="344" y="25"/>
                    </a:lnTo>
                    <a:lnTo>
                      <a:pt x="356" y="27"/>
                    </a:lnTo>
                    <a:lnTo>
                      <a:pt x="367" y="29"/>
                    </a:lnTo>
                    <a:lnTo>
                      <a:pt x="377" y="31"/>
                    </a:lnTo>
                    <a:lnTo>
                      <a:pt x="386" y="33"/>
                    </a:lnTo>
                    <a:lnTo>
                      <a:pt x="394" y="35"/>
                    </a:lnTo>
                    <a:lnTo>
                      <a:pt x="402" y="36"/>
                    </a:lnTo>
                    <a:lnTo>
                      <a:pt x="409" y="38"/>
                    </a:lnTo>
                    <a:lnTo>
                      <a:pt x="415" y="40"/>
                    </a:lnTo>
                    <a:lnTo>
                      <a:pt x="419" y="44"/>
                    </a:lnTo>
                    <a:lnTo>
                      <a:pt x="423" y="46"/>
                    </a:lnTo>
                    <a:lnTo>
                      <a:pt x="425" y="48"/>
                    </a:lnTo>
                    <a:lnTo>
                      <a:pt x="427" y="50"/>
                    </a:lnTo>
                    <a:lnTo>
                      <a:pt x="427" y="52"/>
                    </a:lnTo>
                    <a:lnTo>
                      <a:pt x="436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92" name="Freeform 3336"/>
              <p:cNvSpPr>
                <a:spLocks/>
              </p:cNvSpPr>
              <p:nvPr/>
            </p:nvSpPr>
            <p:spPr bwMode="auto">
              <a:xfrm>
                <a:off x="2738" y="1826"/>
                <a:ext cx="218" cy="26"/>
              </a:xfrm>
              <a:custGeom>
                <a:avLst/>
                <a:gdLst>
                  <a:gd name="T0" fmla="*/ 0 w 436"/>
                  <a:gd name="T1" fmla="*/ 7 h 52"/>
                  <a:gd name="T2" fmla="*/ 6 w 436"/>
                  <a:gd name="T3" fmla="*/ 7 h 52"/>
                  <a:gd name="T4" fmla="*/ 11 w 436"/>
                  <a:gd name="T5" fmla="*/ 7 h 52"/>
                  <a:gd name="T6" fmla="*/ 17 w 436"/>
                  <a:gd name="T7" fmla="*/ 7 h 52"/>
                  <a:gd name="T8" fmla="*/ 22 w 436"/>
                  <a:gd name="T9" fmla="*/ 6 h 52"/>
                  <a:gd name="T10" fmla="*/ 26 w 436"/>
                  <a:gd name="T11" fmla="*/ 6 h 52"/>
                  <a:gd name="T12" fmla="*/ 31 w 436"/>
                  <a:gd name="T13" fmla="*/ 6 h 52"/>
                  <a:gd name="T14" fmla="*/ 35 w 436"/>
                  <a:gd name="T15" fmla="*/ 5 h 52"/>
                  <a:gd name="T16" fmla="*/ 39 w 436"/>
                  <a:gd name="T17" fmla="*/ 5 h 52"/>
                  <a:gd name="T18" fmla="*/ 42 w 436"/>
                  <a:gd name="T19" fmla="*/ 5 h 52"/>
                  <a:gd name="T20" fmla="*/ 45 w 436"/>
                  <a:gd name="T21" fmla="*/ 4 h 52"/>
                  <a:gd name="T22" fmla="*/ 48 w 436"/>
                  <a:gd name="T23" fmla="*/ 4 h 52"/>
                  <a:gd name="T24" fmla="*/ 50 w 436"/>
                  <a:gd name="T25" fmla="*/ 3 h 52"/>
                  <a:gd name="T26" fmla="*/ 52 w 436"/>
                  <a:gd name="T27" fmla="*/ 3 h 52"/>
                  <a:gd name="T28" fmla="*/ 54 w 436"/>
                  <a:gd name="T29" fmla="*/ 2 h 52"/>
                  <a:gd name="T30" fmla="*/ 54 w 436"/>
                  <a:gd name="T31" fmla="*/ 1 h 52"/>
                  <a:gd name="T32" fmla="*/ 55 w 436"/>
                  <a:gd name="T33" fmla="*/ 0 h 52"/>
                  <a:gd name="T34" fmla="*/ 54 w 436"/>
                  <a:gd name="T35" fmla="*/ 1 h 52"/>
                  <a:gd name="T36" fmla="*/ 53 w 436"/>
                  <a:gd name="T37" fmla="*/ 1 h 52"/>
                  <a:gd name="T38" fmla="*/ 52 w 436"/>
                  <a:gd name="T39" fmla="*/ 2 h 52"/>
                  <a:gd name="T40" fmla="*/ 51 w 436"/>
                  <a:gd name="T41" fmla="*/ 2 h 52"/>
                  <a:gd name="T42" fmla="*/ 49 w 436"/>
                  <a:gd name="T43" fmla="*/ 3 h 52"/>
                  <a:gd name="T44" fmla="*/ 46 w 436"/>
                  <a:gd name="T45" fmla="*/ 3 h 52"/>
                  <a:gd name="T46" fmla="*/ 43 w 436"/>
                  <a:gd name="T47" fmla="*/ 4 h 52"/>
                  <a:gd name="T48" fmla="*/ 40 w 436"/>
                  <a:gd name="T49" fmla="*/ 4 h 52"/>
                  <a:gd name="T50" fmla="*/ 36 w 436"/>
                  <a:gd name="T51" fmla="*/ 5 h 52"/>
                  <a:gd name="T52" fmla="*/ 33 w 436"/>
                  <a:gd name="T53" fmla="*/ 5 h 52"/>
                  <a:gd name="T54" fmla="*/ 28 w 436"/>
                  <a:gd name="T55" fmla="*/ 5 h 52"/>
                  <a:gd name="T56" fmla="*/ 24 w 436"/>
                  <a:gd name="T57" fmla="*/ 6 h 52"/>
                  <a:gd name="T58" fmla="*/ 19 w 436"/>
                  <a:gd name="T59" fmla="*/ 6 h 52"/>
                  <a:gd name="T60" fmla="*/ 14 w 436"/>
                  <a:gd name="T61" fmla="*/ 6 h 52"/>
                  <a:gd name="T62" fmla="*/ 9 w 436"/>
                  <a:gd name="T63" fmla="*/ 6 h 52"/>
                  <a:gd name="T64" fmla="*/ 3 w 436"/>
                  <a:gd name="T65" fmla="*/ 6 h 52"/>
                  <a:gd name="T66" fmla="*/ 0 w 436"/>
                  <a:gd name="T67" fmla="*/ 7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6" h="52">
                    <a:moveTo>
                      <a:pt x="0" y="52"/>
                    </a:moveTo>
                    <a:lnTo>
                      <a:pt x="0" y="52"/>
                    </a:lnTo>
                    <a:lnTo>
                      <a:pt x="23" y="52"/>
                    </a:lnTo>
                    <a:lnTo>
                      <a:pt x="44" y="52"/>
                    </a:lnTo>
                    <a:lnTo>
                      <a:pt x="66" y="52"/>
                    </a:lnTo>
                    <a:lnTo>
                      <a:pt x="87" y="52"/>
                    </a:lnTo>
                    <a:lnTo>
                      <a:pt x="108" y="50"/>
                    </a:lnTo>
                    <a:lnTo>
                      <a:pt x="129" y="50"/>
                    </a:lnTo>
                    <a:lnTo>
                      <a:pt x="148" y="50"/>
                    </a:lnTo>
                    <a:lnTo>
                      <a:pt x="169" y="48"/>
                    </a:lnTo>
                    <a:lnTo>
                      <a:pt x="187" y="48"/>
                    </a:lnTo>
                    <a:lnTo>
                      <a:pt x="206" y="46"/>
                    </a:lnTo>
                    <a:lnTo>
                      <a:pt x="225" y="44"/>
                    </a:lnTo>
                    <a:lnTo>
                      <a:pt x="242" y="44"/>
                    </a:lnTo>
                    <a:lnTo>
                      <a:pt x="259" y="42"/>
                    </a:lnTo>
                    <a:lnTo>
                      <a:pt x="275" y="40"/>
                    </a:lnTo>
                    <a:lnTo>
                      <a:pt x="290" y="38"/>
                    </a:lnTo>
                    <a:lnTo>
                      <a:pt x="306" y="38"/>
                    </a:lnTo>
                    <a:lnTo>
                      <a:pt x="321" y="36"/>
                    </a:lnTo>
                    <a:lnTo>
                      <a:pt x="334" y="34"/>
                    </a:lnTo>
                    <a:lnTo>
                      <a:pt x="346" y="32"/>
                    </a:lnTo>
                    <a:lnTo>
                      <a:pt x="359" y="31"/>
                    </a:lnTo>
                    <a:lnTo>
                      <a:pt x="371" y="29"/>
                    </a:lnTo>
                    <a:lnTo>
                      <a:pt x="380" y="25"/>
                    </a:lnTo>
                    <a:lnTo>
                      <a:pt x="390" y="23"/>
                    </a:lnTo>
                    <a:lnTo>
                      <a:pt x="400" y="21"/>
                    </a:lnTo>
                    <a:lnTo>
                      <a:pt x="407" y="19"/>
                    </a:lnTo>
                    <a:lnTo>
                      <a:pt x="415" y="17"/>
                    </a:lnTo>
                    <a:lnTo>
                      <a:pt x="421" y="13"/>
                    </a:lnTo>
                    <a:lnTo>
                      <a:pt x="427" y="11"/>
                    </a:lnTo>
                    <a:lnTo>
                      <a:pt x="430" y="9"/>
                    </a:lnTo>
                    <a:lnTo>
                      <a:pt x="432" y="6"/>
                    </a:lnTo>
                    <a:lnTo>
                      <a:pt x="436" y="4"/>
                    </a:lnTo>
                    <a:lnTo>
                      <a:pt x="436" y="0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lnTo>
                      <a:pt x="423" y="6"/>
                    </a:lnTo>
                    <a:lnTo>
                      <a:pt x="419" y="9"/>
                    </a:lnTo>
                    <a:lnTo>
                      <a:pt x="415" y="11"/>
                    </a:lnTo>
                    <a:lnTo>
                      <a:pt x="409" y="13"/>
                    </a:lnTo>
                    <a:lnTo>
                      <a:pt x="402" y="15"/>
                    </a:lnTo>
                    <a:lnTo>
                      <a:pt x="394" y="17"/>
                    </a:lnTo>
                    <a:lnTo>
                      <a:pt x="386" y="19"/>
                    </a:lnTo>
                    <a:lnTo>
                      <a:pt x="377" y="21"/>
                    </a:lnTo>
                    <a:lnTo>
                      <a:pt x="367" y="23"/>
                    </a:lnTo>
                    <a:lnTo>
                      <a:pt x="356" y="27"/>
                    </a:lnTo>
                    <a:lnTo>
                      <a:pt x="344" y="29"/>
                    </a:lnTo>
                    <a:lnTo>
                      <a:pt x="331" y="31"/>
                    </a:lnTo>
                    <a:lnTo>
                      <a:pt x="317" y="31"/>
                    </a:lnTo>
                    <a:lnTo>
                      <a:pt x="304" y="32"/>
                    </a:lnTo>
                    <a:lnTo>
                      <a:pt x="288" y="34"/>
                    </a:lnTo>
                    <a:lnTo>
                      <a:pt x="273" y="36"/>
                    </a:lnTo>
                    <a:lnTo>
                      <a:pt x="258" y="38"/>
                    </a:lnTo>
                    <a:lnTo>
                      <a:pt x="240" y="40"/>
                    </a:lnTo>
                    <a:lnTo>
                      <a:pt x="223" y="40"/>
                    </a:lnTo>
                    <a:lnTo>
                      <a:pt x="206" y="42"/>
                    </a:lnTo>
                    <a:lnTo>
                      <a:pt x="187" y="42"/>
                    </a:lnTo>
                    <a:lnTo>
                      <a:pt x="167" y="44"/>
                    </a:lnTo>
                    <a:lnTo>
                      <a:pt x="148" y="44"/>
                    </a:lnTo>
                    <a:lnTo>
                      <a:pt x="129" y="46"/>
                    </a:lnTo>
                    <a:lnTo>
                      <a:pt x="108" y="46"/>
                    </a:lnTo>
                    <a:lnTo>
                      <a:pt x="87" y="46"/>
                    </a:lnTo>
                    <a:lnTo>
                      <a:pt x="66" y="48"/>
                    </a:lnTo>
                    <a:lnTo>
                      <a:pt x="44" y="48"/>
                    </a:lnTo>
                    <a:lnTo>
                      <a:pt x="23" y="48"/>
                    </a:lnTo>
                    <a:lnTo>
                      <a:pt x="0" y="48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93" name="Freeform 3337"/>
              <p:cNvSpPr>
                <a:spLocks/>
              </p:cNvSpPr>
              <p:nvPr/>
            </p:nvSpPr>
            <p:spPr bwMode="auto">
              <a:xfrm>
                <a:off x="2520" y="1826"/>
                <a:ext cx="218" cy="26"/>
              </a:xfrm>
              <a:custGeom>
                <a:avLst/>
                <a:gdLst>
                  <a:gd name="T0" fmla="*/ 0 w 436"/>
                  <a:gd name="T1" fmla="*/ 0 h 52"/>
                  <a:gd name="T2" fmla="*/ 1 w 436"/>
                  <a:gd name="T3" fmla="*/ 1 h 52"/>
                  <a:gd name="T4" fmla="*/ 2 w 436"/>
                  <a:gd name="T5" fmla="*/ 2 h 52"/>
                  <a:gd name="T6" fmla="*/ 3 w 436"/>
                  <a:gd name="T7" fmla="*/ 3 h 52"/>
                  <a:gd name="T8" fmla="*/ 5 w 436"/>
                  <a:gd name="T9" fmla="*/ 3 h 52"/>
                  <a:gd name="T10" fmla="*/ 7 w 436"/>
                  <a:gd name="T11" fmla="*/ 4 h 52"/>
                  <a:gd name="T12" fmla="*/ 10 w 436"/>
                  <a:gd name="T13" fmla="*/ 4 h 52"/>
                  <a:gd name="T14" fmla="*/ 13 w 436"/>
                  <a:gd name="T15" fmla="*/ 5 h 52"/>
                  <a:gd name="T16" fmla="*/ 17 w 436"/>
                  <a:gd name="T17" fmla="*/ 5 h 52"/>
                  <a:gd name="T18" fmla="*/ 21 w 436"/>
                  <a:gd name="T19" fmla="*/ 5 h 52"/>
                  <a:gd name="T20" fmla="*/ 25 w 436"/>
                  <a:gd name="T21" fmla="*/ 6 h 52"/>
                  <a:gd name="T22" fmla="*/ 29 w 436"/>
                  <a:gd name="T23" fmla="*/ 6 h 52"/>
                  <a:gd name="T24" fmla="*/ 34 w 436"/>
                  <a:gd name="T25" fmla="*/ 6 h 52"/>
                  <a:gd name="T26" fmla="*/ 39 w 436"/>
                  <a:gd name="T27" fmla="*/ 7 h 52"/>
                  <a:gd name="T28" fmla="*/ 44 w 436"/>
                  <a:gd name="T29" fmla="*/ 7 h 52"/>
                  <a:gd name="T30" fmla="*/ 49 w 436"/>
                  <a:gd name="T31" fmla="*/ 7 h 52"/>
                  <a:gd name="T32" fmla="*/ 55 w 436"/>
                  <a:gd name="T33" fmla="*/ 7 h 52"/>
                  <a:gd name="T34" fmla="*/ 52 w 436"/>
                  <a:gd name="T35" fmla="*/ 6 h 52"/>
                  <a:gd name="T36" fmla="*/ 47 w 436"/>
                  <a:gd name="T37" fmla="*/ 6 h 52"/>
                  <a:gd name="T38" fmla="*/ 42 w 436"/>
                  <a:gd name="T39" fmla="*/ 6 h 52"/>
                  <a:gd name="T40" fmla="*/ 36 w 436"/>
                  <a:gd name="T41" fmla="*/ 6 h 52"/>
                  <a:gd name="T42" fmla="*/ 32 w 436"/>
                  <a:gd name="T43" fmla="*/ 6 h 52"/>
                  <a:gd name="T44" fmla="*/ 27 w 436"/>
                  <a:gd name="T45" fmla="*/ 5 h 52"/>
                  <a:gd name="T46" fmla="*/ 23 w 436"/>
                  <a:gd name="T47" fmla="*/ 5 h 52"/>
                  <a:gd name="T48" fmla="*/ 19 w 436"/>
                  <a:gd name="T49" fmla="*/ 5 h 52"/>
                  <a:gd name="T50" fmla="*/ 15 w 436"/>
                  <a:gd name="T51" fmla="*/ 4 h 52"/>
                  <a:gd name="T52" fmla="*/ 12 w 436"/>
                  <a:gd name="T53" fmla="*/ 4 h 52"/>
                  <a:gd name="T54" fmla="*/ 9 w 436"/>
                  <a:gd name="T55" fmla="*/ 3 h 52"/>
                  <a:gd name="T56" fmla="*/ 7 w 436"/>
                  <a:gd name="T57" fmla="*/ 3 h 52"/>
                  <a:gd name="T58" fmla="*/ 5 w 436"/>
                  <a:gd name="T59" fmla="*/ 2 h 52"/>
                  <a:gd name="T60" fmla="*/ 3 w 436"/>
                  <a:gd name="T61" fmla="*/ 2 h 52"/>
                  <a:gd name="T62" fmla="*/ 2 w 436"/>
                  <a:gd name="T63" fmla="*/ 1 h 52"/>
                  <a:gd name="T64" fmla="*/ 2 w 436"/>
                  <a:gd name="T65" fmla="*/ 1 h 52"/>
                  <a:gd name="T66" fmla="*/ 0 w 436"/>
                  <a:gd name="T67" fmla="*/ 0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6" h="52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9"/>
                    </a:lnTo>
                    <a:lnTo>
                      <a:pt x="10" y="11"/>
                    </a:lnTo>
                    <a:lnTo>
                      <a:pt x="16" y="13"/>
                    </a:lnTo>
                    <a:lnTo>
                      <a:pt x="21" y="17"/>
                    </a:lnTo>
                    <a:lnTo>
                      <a:pt x="29" y="19"/>
                    </a:lnTo>
                    <a:lnTo>
                      <a:pt x="37" y="21"/>
                    </a:lnTo>
                    <a:lnTo>
                      <a:pt x="45" y="23"/>
                    </a:lnTo>
                    <a:lnTo>
                      <a:pt x="56" y="25"/>
                    </a:lnTo>
                    <a:lnTo>
                      <a:pt x="66" y="29"/>
                    </a:lnTo>
                    <a:lnTo>
                      <a:pt x="77" y="31"/>
                    </a:lnTo>
                    <a:lnTo>
                      <a:pt x="89" y="32"/>
                    </a:lnTo>
                    <a:lnTo>
                      <a:pt x="102" y="34"/>
                    </a:lnTo>
                    <a:lnTo>
                      <a:pt x="116" y="36"/>
                    </a:lnTo>
                    <a:lnTo>
                      <a:pt x="131" y="38"/>
                    </a:lnTo>
                    <a:lnTo>
                      <a:pt x="146" y="38"/>
                    </a:lnTo>
                    <a:lnTo>
                      <a:pt x="162" y="40"/>
                    </a:lnTo>
                    <a:lnTo>
                      <a:pt x="177" y="42"/>
                    </a:lnTo>
                    <a:lnTo>
                      <a:pt x="194" y="44"/>
                    </a:lnTo>
                    <a:lnTo>
                      <a:pt x="212" y="44"/>
                    </a:lnTo>
                    <a:lnTo>
                      <a:pt x="231" y="46"/>
                    </a:lnTo>
                    <a:lnTo>
                      <a:pt x="248" y="48"/>
                    </a:lnTo>
                    <a:lnTo>
                      <a:pt x="269" y="48"/>
                    </a:lnTo>
                    <a:lnTo>
                      <a:pt x="288" y="50"/>
                    </a:lnTo>
                    <a:lnTo>
                      <a:pt x="308" y="50"/>
                    </a:lnTo>
                    <a:lnTo>
                      <a:pt x="329" y="50"/>
                    </a:lnTo>
                    <a:lnTo>
                      <a:pt x="350" y="52"/>
                    </a:lnTo>
                    <a:lnTo>
                      <a:pt x="371" y="52"/>
                    </a:lnTo>
                    <a:lnTo>
                      <a:pt x="392" y="52"/>
                    </a:lnTo>
                    <a:lnTo>
                      <a:pt x="415" y="52"/>
                    </a:lnTo>
                    <a:lnTo>
                      <a:pt x="436" y="52"/>
                    </a:lnTo>
                    <a:lnTo>
                      <a:pt x="436" y="48"/>
                    </a:lnTo>
                    <a:lnTo>
                      <a:pt x="415" y="48"/>
                    </a:lnTo>
                    <a:lnTo>
                      <a:pt x="392" y="48"/>
                    </a:lnTo>
                    <a:lnTo>
                      <a:pt x="371" y="48"/>
                    </a:lnTo>
                    <a:lnTo>
                      <a:pt x="350" y="46"/>
                    </a:lnTo>
                    <a:lnTo>
                      <a:pt x="329" y="46"/>
                    </a:lnTo>
                    <a:lnTo>
                      <a:pt x="308" y="46"/>
                    </a:lnTo>
                    <a:lnTo>
                      <a:pt x="288" y="44"/>
                    </a:lnTo>
                    <a:lnTo>
                      <a:pt x="269" y="44"/>
                    </a:lnTo>
                    <a:lnTo>
                      <a:pt x="250" y="42"/>
                    </a:lnTo>
                    <a:lnTo>
                      <a:pt x="231" y="42"/>
                    </a:lnTo>
                    <a:lnTo>
                      <a:pt x="213" y="40"/>
                    </a:lnTo>
                    <a:lnTo>
                      <a:pt x="196" y="40"/>
                    </a:lnTo>
                    <a:lnTo>
                      <a:pt x="179" y="38"/>
                    </a:lnTo>
                    <a:lnTo>
                      <a:pt x="164" y="36"/>
                    </a:lnTo>
                    <a:lnTo>
                      <a:pt x="148" y="34"/>
                    </a:lnTo>
                    <a:lnTo>
                      <a:pt x="133" y="32"/>
                    </a:lnTo>
                    <a:lnTo>
                      <a:pt x="117" y="31"/>
                    </a:lnTo>
                    <a:lnTo>
                      <a:pt x="106" y="31"/>
                    </a:lnTo>
                    <a:lnTo>
                      <a:pt x="93" y="29"/>
                    </a:lnTo>
                    <a:lnTo>
                      <a:pt x="81" y="27"/>
                    </a:lnTo>
                    <a:lnTo>
                      <a:pt x="69" y="23"/>
                    </a:lnTo>
                    <a:lnTo>
                      <a:pt x="60" y="21"/>
                    </a:lnTo>
                    <a:lnTo>
                      <a:pt x="50" y="19"/>
                    </a:lnTo>
                    <a:lnTo>
                      <a:pt x="41" y="17"/>
                    </a:lnTo>
                    <a:lnTo>
                      <a:pt x="33" y="15"/>
                    </a:lnTo>
                    <a:lnTo>
                      <a:pt x="27" y="13"/>
                    </a:lnTo>
                    <a:lnTo>
                      <a:pt x="21" y="11"/>
                    </a:lnTo>
                    <a:lnTo>
                      <a:pt x="18" y="9"/>
                    </a:lnTo>
                    <a:lnTo>
                      <a:pt x="14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94" name="Freeform 3338"/>
              <p:cNvSpPr>
                <a:spLocks/>
              </p:cNvSpPr>
              <p:nvPr/>
            </p:nvSpPr>
            <p:spPr bwMode="auto">
              <a:xfrm>
                <a:off x="2520" y="1800"/>
                <a:ext cx="218" cy="26"/>
              </a:xfrm>
              <a:custGeom>
                <a:avLst/>
                <a:gdLst>
                  <a:gd name="T0" fmla="*/ 55 w 436"/>
                  <a:gd name="T1" fmla="*/ 0 h 52"/>
                  <a:gd name="T2" fmla="*/ 49 w 436"/>
                  <a:gd name="T3" fmla="*/ 1 h 52"/>
                  <a:gd name="T4" fmla="*/ 44 w 436"/>
                  <a:gd name="T5" fmla="*/ 1 h 52"/>
                  <a:gd name="T6" fmla="*/ 39 w 436"/>
                  <a:gd name="T7" fmla="*/ 1 h 52"/>
                  <a:gd name="T8" fmla="*/ 34 w 436"/>
                  <a:gd name="T9" fmla="*/ 1 h 52"/>
                  <a:gd name="T10" fmla="*/ 29 w 436"/>
                  <a:gd name="T11" fmla="*/ 1 h 52"/>
                  <a:gd name="T12" fmla="*/ 25 w 436"/>
                  <a:gd name="T13" fmla="*/ 2 h 52"/>
                  <a:gd name="T14" fmla="*/ 21 w 436"/>
                  <a:gd name="T15" fmla="*/ 2 h 52"/>
                  <a:gd name="T16" fmla="*/ 17 w 436"/>
                  <a:gd name="T17" fmla="*/ 2 h 52"/>
                  <a:gd name="T18" fmla="*/ 13 w 436"/>
                  <a:gd name="T19" fmla="*/ 3 h 52"/>
                  <a:gd name="T20" fmla="*/ 10 w 436"/>
                  <a:gd name="T21" fmla="*/ 3 h 52"/>
                  <a:gd name="T22" fmla="*/ 7 w 436"/>
                  <a:gd name="T23" fmla="*/ 4 h 52"/>
                  <a:gd name="T24" fmla="*/ 5 w 436"/>
                  <a:gd name="T25" fmla="*/ 4 h 52"/>
                  <a:gd name="T26" fmla="*/ 3 w 436"/>
                  <a:gd name="T27" fmla="*/ 5 h 52"/>
                  <a:gd name="T28" fmla="*/ 2 w 436"/>
                  <a:gd name="T29" fmla="*/ 5 h 52"/>
                  <a:gd name="T30" fmla="*/ 1 w 436"/>
                  <a:gd name="T31" fmla="*/ 6 h 52"/>
                  <a:gd name="T32" fmla="*/ 0 w 436"/>
                  <a:gd name="T33" fmla="*/ 7 h 52"/>
                  <a:gd name="T34" fmla="*/ 2 w 436"/>
                  <a:gd name="T35" fmla="*/ 7 h 52"/>
                  <a:gd name="T36" fmla="*/ 2 w 436"/>
                  <a:gd name="T37" fmla="*/ 6 h 52"/>
                  <a:gd name="T38" fmla="*/ 3 w 436"/>
                  <a:gd name="T39" fmla="*/ 5 h 52"/>
                  <a:gd name="T40" fmla="*/ 5 w 436"/>
                  <a:gd name="T41" fmla="*/ 5 h 52"/>
                  <a:gd name="T42" fmla="*/ 7 w 436"/>
                  <a:gd name="T43" fmla="*/ 5 h 52"/>
                  <a:gd name="T44" fmla="*/ 9 w 436"/>
                  <a:gd name="T45" fmla="*/ 4 h 52"/>
                  <a:gd name="T46" fmla="*/ 12 w 436"/>
                  <a:gd name="T47" fmla="*/ 4 h 52"/>
                  <a:gd name="T48" fmla="*/ 15 w 436"/>
                  <a:gd name="T49" fmla="*/ 3 h 52"/>
                  <a:gd name="T50" fmla="*/ 19 w 436"/>
                  <a:gd name="T51" fmla="*/ 3 h 52"/>
                  <a:gd name="T52" fmla="*/ 23 w 436"/>
                  <a:gd name="T53" fmla="*/ 2 h 52"/>
                  <a:gd name="T54" fmla="*/ 27 w 436"/>
                  <a:gd name="T55" fmla="*/ 2 h 52"/>
                  <a:gd name="T56" fmla="*/ 32 w 436"/>
                  <a:gd name="T57" fmla="*/ 2 h 52"/>
                  <a:gd name="T58" fmla="*/ 36 w 436"/>
                  <a:gd name="T59" fmla="*/ 1 h 52"/>
                  <a:gd name="T60" fmla="*/ 42 w 436"/>
                  <a:gd name="T61" fmla="*/ 1 h 52"/>
                  <a:gd name="T62" fmla="*/ 47 w 436"/>
                  <a:gd name="T63" fmla="*/ 1 h 52"/>
                  <a:gd name="T64" fmla="*/ 52 w 436"/>
                  <a:gd name="T65" fmla="*/ 1 h 52"/>
                  <a:gd name="T66" fmla="*/ 55 w 436"/>
                  <a:gd name="T67" fmla="*/ 0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6" h="52">
                    <a:moveTo>
                      <a:pt x="436" y="0"/>
                    </a:moveTo>
                    <a:lnTo>
                      <a:pt x="436" y="0"/>
                    </a:lnTo>
                    <a:lnTo>
                      <a:pt x="415" y="2"/>
                    </a:lnTo>
                    <a:lnTo>
                      <a:pt x="392" y="2"/>
                    </a:lnTo>
                    <a:lnTo>
                      <a:pt x="371" y="2"/>
                    </a:lnTo>
                    <a:lnTo>
                      <a:pt x="350" y="2"/>
                    </a:lnTo>
                    <a:lnTo>
                      <a:pt x="329" y="2"/>
                    </a:lnTo>
                    <a:lnTo>
                      <a:pt x="308" y="4"/>
                    </a:lnTo>
                    <a:lnTo>
                      <a:pt x="288" y="4"/>
                    </a:lnTo>
                    <a:lnTo>
                      <a:pt x="269" y="4"/>
                    </a:lnTo>
                    <a:lnTo>
                      <a:pt x="248" y="6"/>
                    </a:lnTo>
                    <a:lnTo>
                      <a:pt x="231" y="8"/>
                    </a:lnTo>
                    <a:lnTo>
                      <a:pt x="212" y="8"/>
                    </a:lnTo>
                    <a:lnTo>
                      <a:pt x="194" y="10"/>
                    </a:lnTo>
                    <a:lnTo>
                      <a:pt x="177" y="11"/>
                    </a:lnTo>
                    <a:lnTo>
                      <a:pt x="162" y="11"/>
                    </a:lnTo>
                    <a:lnTo>
                      <a:pt x="146" y="13"/>
                    </a:lnTo>
                    <a:lnTo>
                      <a:pt x="131" y="15"/>
                    </a:lnTo>
                    <a:lnTo>
                      <a:pt x="116" y="17"/>
                    </a:lnTo>
                    <a:lnTo>
                      <a:pt x="102" y="19"/>
                    </a:lnTo>
                    <a:lnTo>
                      <a:pt x="89" y="21"/>
                    </a:lnTo>
                    <a:lnTo>
                      <a:pt x="77" y="23"/>
                    </a:lnTo>
                    <a:lnTo>
                      <a:pt x="66" y="25"/>
                    </a:lnTo>
                    <a:lnTo>
                      <a:pt x="56" y="27"/>
                    </a:lnTo>
                    <a:lnTo>
                      <a:pt x="45" y="29"/>
                    </a:lnTo>
                    <a:lnTo>
                      <a:pt x="37" y="31"/>
                    </a:lnTo>
                    <a:lnTo>
                      <a:pt x="29" y="33"/>
                    </a:lnTo>
                    <a:lnTo>
                      <a:pt x="21" y="36"/>
                    </a:lnTo>
                    <a:lnTo>
                      <a:pt x="16" y="38"/>
                    </a:lnTo>
                    <a:lnTo>
                      <a:pt x="10" y="40"/>
                    </a:lnTo>
                    <a:lnTo>
                      <a:pt x="6" y="44"/>
                    </a:lnTo>
                    <a:lnTo>
                      <a:pt x="2" y="46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10" y="52"/>
                    </a:lnTo>
                    <a:lnTo>
                      <a:pt x="10" y="50"/>
                    </a:lnTo>
                    <a:lnTo>
                      <a:pt x="12" y="48"/>
                    </a:lnTo>
                    <a:lnTo>
                      <a:pt x="14" y="46"/>
                    </a:lnTo>
                    <a:lnTo>
                      <a:pt x="18" y="44"/>
                    </a:lnTo>
                    <a:lnTo>
                      <a:pt x="21" y="40"/>
                    </a:lnTo>
                    <a:lnTo>
                      <a:pt x="27" y="38"/>
                    </a:lnTo>
                    <a:lnTo>
                      <a:pt x="33" y="36"/>
                    </a:lnTo>
                    <a:lnTo>
                      <a:pt x="41" y="35"/>
                    </a:lnTo>
                    <a:lnTo>
                      <a:pt x="50" y="33"/>
                    </a:lnTo>
                    <a:lnTo>
                      <a:pt x="60" y="31"/>
                    </a:lnTo>
                    <a:lnTo>
                      <a:pt x="69" y="29"/>
                    </a:lnTo>
                    <a:lnTo>
                      <a:pt x="81" y="27"/>
                    </a:lnTo>
                    <a:lnTo>
                      <a:pt x="93" y="25"/>
                    </a:lnTo>
                    <a:lnTo>
                      <a:pt x="106" y="23"/>
                    </a:lnTo>
                    <a:lnTo>
                      <a:pt x="117" y="21"/>
                    </a:lnTo>
                    <a:lnTo>
                      <a:pt x="133" y="19"/>
                    </a:lnTo>
                    <a:lnTo>
                      <a:pt x="148" y="17"/>
                    </a:lnTo>
                    <a:lnTo>
                      <a:pt x="164" y="15"/>
                    </a:lnTo>
                    <a:lnTo>
                      <a:pt x="179" y="15"/>
                    </a:lnTo>
                    <a:lnTo>
                      <a:pt x="196" y="13"/>
                    </a:lnTo>
                    <a:lnTo>
                      <a:pt x="213" y="11"/>
                    </a:lnTo>
                    <a:lnTo>
                      <a:pt x="231" y="11"/>
                    </a:lnTo>
                    <a:lnTo>
                      <a:pt x="250" y="10"/>
                    </a:lnTo>
                    <a:lnTo>
                      <a:pt x="269" y="10"/>
                    </a:lnTo>
                    <a:lnTo>
                      <a:pt x="288" y="8"/>
                    </a:lnTo>
                    <a:lnTo>
                      <a:pt x="308" y="8"/>
                    </a:lnTo>
                    <a:lnTo>
                      <a:pt x="329" y="6"/>
                    </a:lnTo>
                    <a:lnTo>
                      <a:pt x="350" y="6"/>
                    </a:lnTo>
                    <a:lnTo>
                      <a:pt x="371" y="6"/>
                    </a:lnTo>
                    <a:lnTo>
                      <a:pt x="392" y="6"/>
                    </a:lnTo>
                    <a:lnTo>
                      <a:pt x="415" y="6"/>
                    </a:lnTo>
                    <a:lnTo>
                      <a:pt x="436" y="6"/>
                    </a:lnTo>
                    <a:lnTo>
                      <a:pt x="4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95" name="Rectangle 3339"/>
              <p:cNvSpPr>
                <a:spLocks noChangeArrowheads="1"/>
              </p:cNvSpPr>
              <p:nvPr/>
            </p:nvSpPr>
            <p:spPr bwMode="auto">
              <a:xfrm>
                <a:off x="2523" y="1610"/>
                <a:ext cx="3" cy="216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96" name="Rectangle 3340"/>
              <p:cNvSpPr>
                <a:spLocks noChangeArrowheads="1"/>
              </p:cNvSpPr>
              <p:nvPr/>
            </p:nvSpPr>
            <p:spPr bwMode="auto">
              <a:xfrm>
                <a:off x="2526" y="1610"/>
                <a:ext cx="4" cy="216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97" name="Rectangle 3341"/>
              <p:cNvSpPr>
                <a:spLocks noChangeArrowheads="1"/>
              </p:cNvSpPr>
              <p:nvPr/>
            </p:nvSpPr>
            <p:spPr bwMode="auto">
              <a:xfrm>
                <a:off x="2530" y="1610"/>
                <a:ext cx="3" cy="21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98" name="Rectangle 3342"/>
              <p:cNvSpPr>
                <a:spLocks noChangeArrowheads="1"/>
              </p:cNvSpPr>
              <p:nvPr/>
            </p:nvSpPr>
            <p:spPr bwMode="auto">
              <a:xfrm>
                <a:off x="2533" y="1610"/>
                <a:ext cx="3" cy="216"/>
              </a:xfrm>
              <a:prstGeom prst="rect">
                <a:avLst/>
              </a:pr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099" name="Rectangle 3343"/>
              <p:cNvSpPr>
                <a:spLocks noChangeArrowheads="1"/>
              </p:cNvSpPr>
              <p:nvPr/>
            </p:nvSpPr>
            <p:spPr bwMode="auto">
              <a:xfrm>
                <a:off x="2536" y="1610"/>
                <a:ext cx="3" cy="216"/>
              </a:xfrm>
              <a:prstGeom prst="rect">
                <a:avLst/>
              </a:pr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00" name="Rectangle 3344"/>
              <p:cNvSpPr>
                <a:spLocks noChangeArrowheads="1"/>
              </p:cNvSpPr>
              <p:nvPr/>
            </p:nvSpPr>
            <p:spPr bwMode="auto">
              <a:xfrm>
                <a:off x="2539" y="1610"/>
                <a:ext cx="3" cy="216"/>
              </a:xfrm>
              <a:prstGeom prst="rect">
                <a:avLst/>
              </a:pr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01" name="Rectangle 3345"/>
              <p:cNvSpPr>
                <a:spLocks noChangeArrowheads="1"/>
              </p:cNvSpPr>
              <p:nvPr/>
            </p:nvSpPr>
            <p:spPr bwMode="auto">
              <a:xfrm>
                <a:off x="2542" y="1610"/>
                <a:ext cx="4" cy="216"/>
              </a:xfrm>
              <a:prstGeom prst="rect">
                <a:avLst/>
              </a:pr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02" name="Rectangle 3346"/>
              <p:cNvSpPr>
                <a:spLocks noChangeArrowheads="1"/>
              </p:cNvSpPr>
              <p:nvPr/>
            </p:nvSpPr>
            <p:spPr bwMode="auto">
              <a:xfrm>
                <a:off x="2546" y="1610"/>
                <a:ext cx="3" cy="216"/>
              </a:xfrm>
              <a:prstGeom prst="rect">
                <a:avLst/>
              </a:pr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03" name="Rectangle 3347"/>
              <p:cNvSpPr>
                <a:spLocks noChangeArrowheads="1"/>
              </p:cNvSpPr>
              <p:nvPr/>
            </p:nvSpPr>
            <p:spPr bwMode="auto">
              <a:xfrm>
                <a:off x="2549" y="1610"/>
                <a:ext cx="4" cy="216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04" name="Rectangle 3348"/>
              <p:cNvSpPr>
                <a:spLocks noChangeArrowheads="1"/>
              </p:cNvSpPr>
              <p:nvPr/>
            </p:nvSpPr>
            <p:spPr bwMode="auto">
              <a:xfrm>
                <a:off x="2553" y="1610"/>
                <a:ext cx="4" cy="216"/>
              </a:xfrm>
              <a:prstGeom prst="rect">
                <a:avLst/>
              </a:pr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05" name="Rectangle 3349"/>
              <p:cNvSpPr>
                <a:spLocks noChangeArrowheads="1"/>
              </p:cNvSpPr>
              <p:nvPr/>
            </p:nvSpPr>
            <p:spPr bwMode="auto">
              <a:xfrm>
                <a:off x="2557" y="1610"/>
                <a:ext cx="3" cy="216"/>
              </a:xfrm>
              <a:prstGeom prst="rect">
                <a:avLst/>
              </a:pr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06" name="Rectangle 3350"/>
              <p:cNvSpPr>
                <a:spLocks noChangeArrowheads="1"/>
              </p:cNvSpPr>
              <p:nvPr/>
            </p:nvSpPr>
            <p:spPr bwMode="auto">
              <a:xfrm>
                <a:off x="2560" y="1610"/>
                <a:ext cx="3" cy="216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07" name="Rectangle 3351"/>
              <p:cNvSpPr>
                <a:spLocks noChangeArrowheads="1"/>
              </p:cNvSpPr>
              <p:nvPr/>
            </p:nvSpPr>
            <p:spPr bwMode="auto">
              <a:xfrm>
                <a:off x="2563" y="1610"/>
                <a:ext cx="3" cy="216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08" name="Rectangle 3352"/>
              <p:cNvSpPr>
                <a:spLocks noChangeArrowheads="1"/>
              </p:cNvSpPr>
              <p:nvPr/>
            </p:nvSpPr>
            <p:spPr bwMode="auto">
              <a:xfrm>
                <a:off x="2566" y="1610"/>
                <a:ext cx="4" cy="216"/>
              </a:xfrm>
              <a:prstGeom prst="rect">
                <a:avLst/>
              </a:pr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09" name="Rectangle 3353"/>
              <p:cNvSpPr>
                <a:spLocks noChangeArrowheads="1"/>
              </p:cNvSpPr>
              <p:nvPr/>
            </p:nvSpPr>
            <p:spPr bwMode="auto">
              <a:xfrm>
                <a:off x="2570" y="1610"/>
                <a:ext cx="3" cy="216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10" name="Rectangle 3354"/>
              <p:cNvSpPr>
                <a:spLocks noChangeArrowheads="1"/>
              </p:cNvSpPr>
              <p:nvPr/>
            </p:nvSpPr>
            <p:spPr bwMode="auto">
              <a:xfrm>
                <a:off x="2573" y="1610"/>
                <a:ext cx="4" cy="216"/>
              </a:xfrm>
              <a:prstGeom prst="rect">
                <a:avLst/>
              </a:pr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11" name="Rectangle 3355"/>
              <p:cNvSpPr>
                <a:spLocks noChangeArrowheads="1"/>
              </p:cNvSpPr>
              <p:nvPr/>
            </p:nvSpPr>
            <p:spPr bwMode="auto">
              <a:xfrm>
                <a:off x="2577" y="1610"/>
                <a:ext cx="3" cy="216"/>
              </a:xfrm>
              <a:prstGeom prst="rect">
                <a:avLst/>
              </a:pr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12" name="Rectangle 3356"/>
              <p:cNvSpPr>
                <a:spLocks noChangeArrowheads="1"/>
              </p:cNvSpPr>
              <p:nvPr/>
            </p:nvSpPr>
            <p:spPr bwMode="auto">
              <a:xfrm>
                <a:off x="2580" y="1610"/>
                <a:ext cx="3" cy="216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13" name="Rectangle 3357"/>
              <p:cNvSpPr>
                <a:spLocks noChangeArrowheads="1"/>
              </p:cNvSpPr>
              <p:nvPr/>
            </p:nvSpPr>
            <p:spPr bwMode="auto">
              <a:xfrm>
                <a:off x="2583" y="1610"/>
                <a:ext cx="3" cy="216"/>
              </a:xfrm>
              <a:prstGeom prst="rect">
                <a:avLst/>
              </a:pr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14" name="Rectangle 3358"/>
              <p:cNvSpPr>
                <a:spLocks noChangeArrowheads="1"/>
              </p:cNvSpPr>
              <p:nvPr/>
            </p:nvSpPr>
            <p:spPr bwMode="auto">
              <a:xfrm>
                <a:off x="2586" y="1610"/>
                <a:ext cx="4" cy="216"/>
              </a:xfrm>
              <a:prstGeom prst="rect">
                <a:avLst/>
              </a:pr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15" name="Rectangle 3359"/>
              <p:cNvSpPr>
                <a:spLocks noChangeArrowheads="1"/>
              </p:cNvSpPr>
              <p:nvPr/>
            </p:nvSpPr>
            <p:spPr bwMode="auto">
              <a:xfrm>
                <a:off x="2590" y="1610"/>
                <a:ext cx="3" cy="216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16" name="Rectangle 3360"/>
              <p:cNvSpPr>
                <a:spLocks noChangeArrowheads="1"/>
              </p:cNvSpPr>
              <p:nvPr/>
            </p:nvSpPr>
            <p:spPr bwMode="auto">
              <a:xfrm>
                <a:off x="2593" y="1610"/>
                <a:ext cx="4" cy="216"/>
              </a:xfrm>
              <a:prstGeom prst="rect">
                <a:avLst/>
              </a:pr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17" name="Rectangle 3361"/>
              <p:cNvSpPr>
                <a:spLocks noChangeArrowheads="1"/>
              </p:cNvSpPr>
              <p:nvPr/>
            </p:nvSpPr>
            <p:spPr bwMode="auto">
              <a:xfrm>
                <a:off x="2597" y="1610"/>
                <a:ext cx="3" cy="216"/>
              </a:xfrm>
              <a:prstGeom prst="rect">
                <a:avLst/>
              </a:pr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18" name="Rectangle 3362"/>
              <p:cNvSpPr>
                <a:spLocks noChangeArrowheads="1"/>
              </p:cNvSpPr>
              <p:nvPr/>
            </p:nvSpPr>
            <p:spPr bwMode="auto">
              <a:xfrm>
                <a:off x="2600" y="1610"/>
                <a:ext cx="4" cy="216"/>
              </a:xfrm>
              <a:prstGeom prst="rect">
                <a:avLst/>
              </a:pr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19" name="Rectangle 3363"/>
              <p:cNvSpPr>
                <a:spLocks noChangeArrowheads="1"/>
              </p:cNvSpPr>
              <p:nvPr/>
            </p:nvSpPr>
            <p:spPr bwMode="auto">
              <a:xfrm>
                <a:off x="2604" y="1610"/>
                <a:ext cx="3" cy="216"/>
              </a:xfrm>
              <a:prstGeom prst="rect">
                <a:avLst/>
              </a:pr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20" name="Rectangle 3364"/>
              <p:cNvSpPr>
                <a:spLocks noChangeArrowheads="1"/>
              </p:cNvSpPr>
              <p:nvPr/>
            </p:nvSpPr>
            <p:spPr bwMode="auto">
              <a:xfrm>
                <a:off x="2607" y="1610"/>
                <a:ext cx="3" cy="216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21" name="Rectangle 3365"/>
              <p:cNvSpPr>
                <a:spLocks noChangeArrowheads="1"/>
              </p:cNvSpPr>
              <p:nvPr/>
            </p:nvSpPr>
            <p:spPr bwMode="auto">
              <a:xfrm>
                <a:off x="2610" y="1610"/>
                <a:ext cx="3" cy="216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22" name="Rectangle 3366"/>
              <p:cNvSpPr>
                <a:spLocks noChangeArrowheads="1"/>
              </p:cNvSpPr>
              <p:nvPr/>
            </p:nvSpPr>
            <p:spPr bwMode="auto">
              <a:xfrm>
                <a:off x="2613" y="1610"/>
                <a:ext cx="4" cy="216"/>
              </a:xfrm>
              <a:prstGeom prst="rect">
                <a:avLst/>
              </a:pr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23" name="Rectangle 3367"/>
              <p:cNvSpPr>
                <a:spLocks noChangeArrowheads="1"/>
              </p:cNvSpPr>
              <p:nvPr/>
            </p:nvSpPr>
            <p:spPr bwMode="auto">
              <a:xfrm>
                <a:off x="2617" y="1610"/>
                <a:ext cx="3" cy="216"/>
              </a:xfrm>
              <a:prstGeom prst="rect">
                <a:avLst/>
              </a:pr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24" name="Rectangle 3368"/>
              <p:cNvSpPr>
                <a:spLocks noChangeArrowheads="1"/>
              </p:cNvSpPr>
              <p:nvPr/>
            </p:nvSpPr>
            <p:spPr bwMode="auto">
              <a:xfrm>
                <a:off x="2620" y="1610"/>
                <a:ext cx="4" cy="216"/>
              </a:xfrm>
              <a:prstGeom prst="rect">
                <a:avLst/>
              </a:pr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25" name="Rectangle 3369"/>
              <p:cNvSpPr>
                <a:spLocks noChangeArrowheads="1"/>
              </p:cNvSpPr>
              <p:nvPr/>
            </p:nvSpPr>
            <p:spPr bwMode="auto">
              <a:xfrm>
                <a:off x="2624" y="1610"/>
                <a:ext cx="3" cy="216"/>
              </a:xfrm>
              <a:prstGeom prst="rect">
                <a:avLst/>
              </a:pr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26" name="Rectangle 3370"/>
              <p:cNvSpPr>
                <a:spLocks noChangeArrowheads="1"/>
              </p:cNvSpPr>
              <p:nvPr/>
            </p:nvSpPr>
            <p:spPr bwMode="auto">
              <a:xfrm>
                <a:off x="2627" y="1610"/>
                <a:ext cx="4" cy="216"/>
              </a:xfrm>
              <a:prstGeom prst="rect">
                <a:avLst/>
              </a:pr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27" name="Rectangle 3371"/>
              <p:cNvSpPr>
                <a:spLocks noChangeArrowheads="1"/>
              </p:cNvSpPr>
              <p:nvPr/>
            </p:nvSpPr>
            <p:spPr bwMode="auto">
              <a:xfrm>
                <a:off x="2631" y="1610"/>
                <a:ext cx="2" cy="216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28" name="Rectangle 3372"/>
              <p:cNvSpPr>
                <a:spLocks noChangeArrowheads="1"/>
              </p:cNvSpPr>
              <p:nvPr/>
            </p:nvSpPr>
            <p:spPr bwMode="auto">
              <a:xfrm>
                <a:off x="2633" y="1610"/>
                <a:ext cx="4" cy="21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29" name="Rectangle 3373"/>
              <p:cNvSpPr>
                <a:spLocks noChangeArrowheads="1"/>
              </p:cNvSpPr>
              <p:nvPr/>
            </p:nvSpPr>
            <p:spPr bwMode="auto">
              <a:xfrm>
                <a:off x="2637" y="1610"/>
                <a:ext cx="3" cy="216"/>
              </a:xfrm>
              <a:prstGeom prst="rect">
                <a:avLst/>
              </a:pr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30" name="Rectangle 3374"/>
              <p:cNvSpPr>
                <a:spLocks noChangeArrowheads="1"/>
              </p:cNvSpPr>
              <p:nvPr/>
            </p:nvSpPr>
            <p:spPr bwMode="auto">
              <a:xfrm>
                <a:off x="2640" y="1610"/>
                <a:ext cx="4" cy="216"/>
              </a:xfrm>
              <a:prstGeom prst="rect">
                <a:avLst/>
              </a:pr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31" name="Rectangle 3375"/>
              <p:cNvSpPr>
                <a:spLocks noChangeArrowheads="1"/>
              </p:cNvSpPr>
              <p:nvPr/>
            </p:nvSpPr>
            <p:spPr bwMode="auto">
              <a:xfrm>
                <a:off x="2644" y="1610"/>
                <a:ext cx="3" cy="216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32" name="Rectangle 3376"/>
              <p:cNvSpPr>
                <a:spLocks noChangeArrowheads="1"/>
              </p:cNvSpPr>
              <p:nvPr/>
            </p:nvSpPr>
            <p:spPr bwMode="auto">
              <a:xfrm>
                <a:off x="2647" y="1610"/>
                <a:ext cx="4" cy="216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33" name="Rectangle 3377"/>
              <p:cNvSpPr>
                <a:spLocks noChangeArrowheads="1"/>
              </p:cNvSpPr>
              <p:nvPr/>
            </p:nvSpPr>
            <p:spPr bwMode="auto">
              <a:xfrm>
                <a:off x="2651" y="1610"/>
                <a:ext cx="3" cy="216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34" name="Rectangle 3378"/>
              <p:cNvSpPr>
                <a:spLocks noChangeArrowheads="1"/>
              </p:cNvSpPr>
              <p:nvPr/>
            </p:nvSpPr>
            <p:spPr bwMode="auto">
              <a:xfrm>
                <a:off x="2654" y="1610"/>
                <a:ext cx="3" cy="216"/>
              </a:xfrm>
              <a:prstGeom prst="rect">
                <a:avLst/>
              </a:pr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35" name="Rectangle 3379"/>
              <p:cNvSpPr>
                <a:spLocks noChangeArrowheads="1"/>
              </p:cNvSpPr>
              <p:nvPr/>
            </p:nvSpPr>
            <p:spPr bwMode="auto">
              <a:xfrm>
                <a:off x="2657" y="1610"/>
                <a:ext cx="3" cy="216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36" name="Rectangle 3380"/>
              <p:cNvSpPr>
                <a:spLocks noChangeArrowheads="1"/>
              </p:cNvSpPr>
              <p:nvPr/>
            </p:nvSpPr>
            <p:spPr bwMode="auto">
              <a:xfrm>
                <a:off x="2660" y="1610"/>
                <a:ext cx="4" cy="216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37" name="Rectangle 3381"/>
              <p:cNvSpPr>
                <a:spLocks noChangeArrowheads="1"/>
              </p:cNvSpPr>
              <p:nvPr/>
            </p:nvSpPr>
            <p:spPr bwMode="auto">
              <a:xfrm>
                <a:off x="2664" y="1610"/>
                <a:ext cx="3" cy="216"/>
              </a:xfrm>
              <a:prstGeom prst="rect">
                <a:avLst/>
              </a:pr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38" name="Rectangle 3382"/>
              <p:cNvSpPr>
                <a:spLocks noChangeArrowheads="1"/>
              </p:cNvSpPr>
              <p:nvPr/>
            </p:nvSpPr>
            <p:spPr bwMode="auto">
              <a:xfrm>
                <a:off x="2667" y="1610"/>
                <a:ext cx="4" cy="21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39" name="Rectangle 3383"/>
              <p:cNvSpPr>
                <a:spLocks noChangeArrowheads="1"/>
              </p:cNvSpPr>
              <p:nvPr/>
            </p:nvSpPr>
            <p:spPr bwMode="auto">
              <a:xfrm>
                <a:off x="2671" y="1610"/>
                <a:ext cx="3" cy="216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40" name="Rectangle 3384"/>
              <p:cNvSpPr>
                <a:spLocks noChangeArrowheads="1"/>
              </p:cNvSpPr>
              <p:nvPr/>
            </p:nvSpPr>
            <p:spPr bwMode="auto">
              <a:xfrm>
                <a:off x="2674" y="1610"/>
                <a:ext cx="4" cy="216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41" name="Rectangle 3385"/>
              <p:cNvSpPr>
                <a:spLocks noChangeArrowheads="1"/>
              </p:cNvSpPr>
              <p:nvPr/>
            </p:nvSpPr>
            <p:spPr bwMode="auto">
              <a:xfrm>
                <a:off x="2678" y="1610"/>
                <a:ext cx="3" cy="216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42" name="Rectangle 3386"/>
              <p:cNvSpPr>
                <a:spLocks noChangeArrowheads="1"/>
              </p:cNvSpPr>
              <p:nvPr/>
            </p:nvSpPr>
            <p:spPr bwMode="auto">
              <a:xfrm>
                <a:off x="2681" y="1610"/>
                <a:ext cx="3" cy="216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43" name="Rectangle 3387"/>
              <p:cNvSpPr>
                <a:spLocks noChangeArrowheads="1"/>
              </p:cNvSpPr>
              <p:nvPr/>
            </p:nvSpPr>
            <p:spPr bwMode="auto">
              <a:xfrm>
                <a:off x="2684" y="1610"/>
                <a:ext cx="3" cy="216"/>
              </a:xfrm>
              <a:prstGeom prst="rect">
                <a:avLst/>
              </a:pr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44" name="Rectangle 3388"/>
              <p:cNvSpPr>
                <a:spLocks noChangeArrowheads="1"/>
              </p:cNvSpPr>
              <p:nvPr/>
            </p:nvSpPr>
            <p:spPr bwMode="auto">
              <a:xfrm>
                <a:off x="2687" y="1610"/>
                <a:ext cx="4" cy="216"/>
              </a:xfrm>
              <a:prstGeom prst="rect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45" name="Rectangle 3389"/>
              <p:cNvSpPr>
                <a:spLocks noChangeArrowheads="1"/>
              </p:cNvSpPr>
              <p:nvPr/>
            </p:nvSpPr>
            <p:spPr bwMode="auto">
              <a:xfrm>
                <a:off x="2691" y="1610"/>
                <a:ext cx="3" cy="216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46" name="Rectangle 3390"/>
              <p:cNvSpPr>
                <a:spLocks noChangeArrowheads="1"/>
              </p:cNvSpPr>
              <p:nvPr/>
            </p:nvSpPr>
            <p:spPr bwMode="auto">
              <a:xfrm>
                <a:off x="2694" y="1610"/>
                <a:ext cx="4" cy="216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47" name="Rectangle 3391"/>
              <p:cNvSpPr>
                <a:spLocks noChangeArrowheads="1"/>
              </p:cNvSpPr>
              <p:nvPr/>
            </p:nvSpPr>
            <p:spPr bwMode="auto">
              <a:xfrm>
                <a:off x="2698" y="1610"/>
                <a:ext cx="3" cy="216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48" name="Rectangle 3392"/>
              <p:cNvSpPr>
                <a:spLocks noChangeArrowheads="1"/>
              </p:cNvSpPr>
              <p:nvPr/>
            </p:nvSpPr>
            <p:spPr bwMode="auto">
              <a:xfrm>
                <a:off x="2701" y="1610"/>
                <a:ext cx="4" cy="216"/>
              </a:xfrm>
              <a:prstGeom prst="rect">
                <a:avLst/>
              </a:pr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49" name="Rectangle 3393"/>
              <p:cNvSpPr>
                <a:spLocks noChangeArrowheads="1"/>
              </p:cNvSpPr>
              <p:nvPr/>
            </p:nvSpPr>
            <p:spPr bwMode="auto">
              <a:xfrm>
                <a:off x="2705" y="1610"/>
                <a:ext cx="2" cy="216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50" name="Rectangle 3394"/>
              <p:cNvSpPr>
                <a:spLocks noChangeArrowheads="1"/>
              </p:cNvSpPr>
              <p:nvPr/>
            </p:nvSpPr>
            <p:spPr bwMode="auto">
              <a:xfrm>
                <a:off x="2707" y="1610"/>
                <a:ext cx="4" cy="216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51" name="Rectangle 3395"/>
              <p:cNvSpPr>
                <a:spLocks noChangeArrowheads="1"/>
              </p:cNvSpPr>
              <p:nvPr/>
            </p:nvSpPr>
            <p:spPr bwMode="auto">
              <a:xfrm>
                <a:off x="2711" y="1610"/>
                <a:ext cx="4" cy="216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52" name="Rectangle 3396"/>
              <p:cNvSpPr>
                <a:spLocks noChangeArrowheads="1"/>
              </p:cNvSpPr>
              <p:nvPr/>
            </p:nvSpPr>
            <p:spPr bwMode="auto">
              <a:xfrm>
                <a:off x="2715" y="1610"/>
                <a:ext cx="3" cy="216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53" name="Rectangle 3397"/>
              <p:cNvSpPr>
                <a:spLocks noChangeArrowheads="1"/>
              </p:cNvSpPr>
              <p:nvPr/>
            </p:nvSpPr>
            <p:spPr bwMode="auto">
              <a:xfrm>
                <a:off x="2718" y="1610"/>
                <a:ext cx="3" cy="216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54" name="Rectangle 3398"/>
              <p:cNvSpPr>
                <a:spLocks noChangeArrowheads="1"/>
              </p:cNvSpPr>
              <p:nvPr/>
            </p:nvSpPr>
            <p:spPr bwMode="auto">
              <a:xfrm>
                <a:off x="2721" y="1610"/>
                <a:ext cx="4" cy="216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55" name="Rectangle 3399"/>
              <p:cNvSpPr>
                <a:spLocks noChangeArrowheads="1"/>
              </p:cNvSpPr>
              <p:nvPr/>
            </p:nvSpPr>
            <p:spPr bwMode="auto">
              <a:xfrm>
                <a:off x="2725" y="1610"/>
                <a:ext cx="3" cy="216"/>
              </a:xfrm>
              <a:prstGeom prst="rect">
                <a:avLst/>
              </a:pr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56" name="Rectangle 3400"/>
              <p:cNvSpPr>
                <a:spLocks noChangeArrowheads="1"/>
              </p:cNvSpPr>
              <p:nvPr/>
            </p:nvSpPr>
            <p:spPr bwMode="auto">
              <a:xfrm>
                <a:off x="2728" y="1610"/>
                <a:ext cx="3" cy="216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57" name="Rectangle 3401"/>
              <p:cNvSpPr>
                <a:spLocks noChangeArrowheads="1"/>
              </p:cNvSpPr>
              <p:nvPr/>
            </p:nvSpPr>
            <p:spPr bwMode="auto">
              <a:xfrm>
                <a:off x="2731" y="1610"/>
                <a:ext cx="3" cy="216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58" name="Rectangle 3402"/>
              <p:cNvSpPr>
                <a:spLocks noChangeArrowheads="1"/>
              </p:cNvSpPr>
              <p:nvPr/>
            </p:nvSpPr>
            <p:spPr bwMode="auto">
              <a:xfrm>
                <a:off x="2734" y="1610"/>
                <a:ext cx="4" cy="216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59" name="Rectangle 3403"/>
              <p:cNvSpPr>
                <a:spLocks noChangeArrowheads="1"/>
              </p:cNvSpPr>
              <p:nvPr/>
            </p:nvSpPr>
            <p:spPr bwMode="auto">
              <a:xfrm>
                <a:off x="2738" y="1610"/>
                <a:ext cx="3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60" name="Rectangle 3404"/>
              <p:cNvSpPr>
                <a:spLocks noChangeArrowheads="1"/>
              </p:cNvSpPr>
              <p:nvPr/>
            </p:nvSpPr>
            <p:spPr bwMode="auto">
              <a:xfrm>
                <a:off x="2741" y="1610"/>
                <a:ext cx="4" cy="216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61" name="Rectangle 3405"/>
              <p:cNvSpPr>
                <a:spLocks noChangeArrowheads="1"/>
              </p:cNvSpPr>
              <p:nvPr/>
            </p:nvSpPr>
            <p:spPr bwMode="auto">
              <a:xfrm>
                <a:off x="2745" y="1610"/>
                <a:ext cx="4" cy="216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162" name="Rectangle 3406"/>
              <p:cNvSpPr>
                <a:spLocks noChangeArrowheads="1"/>
              </p:cNvSpPr>
              <p:nvPr/>
            </p:nvSpPr>
            <p:spPr bwMode="auto">
              <a:xfrm>
                <a:off x="2749" y="1610"/>
                <a:ext cx="3" cy="216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12560" name="Group 3407"/>
            <p:cNvGrpSpPr>
              <a:grpSpLocks/>
            </p:cNvGrpSpPr>
            <p:nvPr/>
          </p:nvGrpSpPr>
          <p:grpSpPr bwMode="auto">
            <a:xfrm>
              <a:off x="2520" y="1585"/>
              <a:ext cx="436" cy="241"/>
              <a:chOff x="2520" y="1585"/>
              <a:chExt cx="436" cy="241"/>
            </a:xfrm>
          </p:grpSpPr>
          <p:sp>
            <p:nvSpPr>
              <p:cNvPr id="12763" name="Rectangle 3408"/>
              <p:cNvSpPr>
                <a:spLocks noChangeArrowheads="1"/>
              </p:cNvSpPr>
              <p:nvPr/>
            </p:nvSpPr>
            <p:spPr bwMode="auto">
              <a:xfrm>
                <a:off x="2752" y="1610"/>
                <a:ext cx="3" cy="216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64" name="Rectangle 3409"/>
              <p:cNvSpPr>
                <a:spLocks noChangeArrowheads="1"/>
              </p:cNvSpPr>
              <p:nvPr/>
            </p:nvSpPr>
            <p:spPr bwMode="auto">
              <a:xfrm>
                <a:off x="2755" y="1610"/>
                <a:ext cx="3" cy="216"/>
              </a:xfrm>
              <a:prstGeom prst="rect">
                <a:avLst/>
              </a:pr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65" name="Rectangle 3410"/>
              <p:cNvSpPr>
                <a:spLocks noChangeArrowheads="1"/>
              </p:cNvSpPr>
              <p:nvPr/>
            </p:nvSpPr>
            <p:spPr bwMode="auto">
              <a:xfrm>
                <a:off x="2758" y="1610"/>
                <a:ext cx="4" cy="216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66" name="Rectangle 3411"/>
              <p:cNvSpPr>
                <a:spLocks noChangeArrowheads="1"/>
              </p:cNvSpPr>
              <p:nvPr/>
            </p:nvSpPr>
            <p:spPr bwMode="auto">
              <a:xfrm>
                <a:off x="2762" y="1610"/>
                <a:ext cx="3" cy="216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67" name="Rectangle 3412"/>
              <p:cNvSpPr>
                <a:spLocks noChangeArrowheads="1"/>
              </p:cNvSpPr>
              <p:nvPr/>
            </p:nvSpPr>
            <p:spPr bwMode="auto">
              <a:xfrm>
                <a:off x="2765" y="1610"/>
                <a:ext cx="3" cy="216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68" name="Rectangle 3413"/>
              <p:cNvSpPr>
                <a:spLocks noChangeArrowheads="1"/>
              </p:cNvSpPr>
              <p:nvPr/>
            </p:nvSpPr>
            <p:spPr bwMode="auto">
              <a:xfrm>
                <a:off x="2768" y="1610"/>
                <a:ext cx="4" cy="216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69" name="Rectangle 3414"/>
              <p:cNvSpPr>
                <a:spLocks noChangeArrowheads="1"/>
              </p:cNvSpPr>
              <p:nvPr/>
            </p:nvSpPr>
            <p:spPr bwMode="auto">
              <a:xfrm>
                <a:off x="2772" y="1610"/>
                <a:ext cx="3" cy="216"/>
              </a:xfrm>
              <a:prstGeom prst="rect">
                <a:avLst/>
              </a:pr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70" name="Rectangle 3415"/>
              <p:cNvSpPr>
                <a:spLocks noChangeArrowheads="1"/>
              </p:cNvSpPr>
              <p:nvPr/>
            </p:nvSpPr>
            <p:spPr bwMode="auto">
              <a:xfrm>
                <a:off x="2775" y="1610"/>
                <a:ext cx="3" cy="216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71" name="Rectangle 3416"/>
              <p:cNvSpPr>
                <a:spLocks noChangeArrowheads="1"/>
              </p:cNvSpPr>
              <p:nvPr/>
            </p:nvSpPr>
            <p:spPr bwMode="auto">
              <a:xfrm>
                <a:off x="2778" y="1610"/>
                <a:ext cx="4" cy="216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72" name="Rectangle 3417"/>
              <p:cNvSpPr>
                <a:spLocks noChangeArrowheads="1"/>
              </p:cNvSpPr>
              <p:nvPr/>
            </p:nvSpPr>
            <p:spPr bwMode="auto">
              <a:xfrm>
                <a:off x="2782" y="1610"/>
                <a:ext cx="3" cy="216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73" name="Rectangle 3418"/>
              <p:cNvSpPr>
                <a:spLocks noChangeArrowheads="1"/>
              </p:cNvSpPr>
              <p:nvPr/>
            </p:nvSpPr>
            <p:spPr bwMode="auto">
              <a:xfrm>
                <a:off x="2785" y="1610"/>
                <a:ext cx="4" cy="216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74" name="Rectangle 3419"/>
              <p:cNvSpPr>
                <a:spLocks noChangeArrowheads="1"/>
              </p:cNvSpPr>
              <p:nvPr/>
            </p:nvSpPr>
            <p:spPr bwMode="auto">
              <a:xfrm>
                <a:off x="2789" y="1610"/>
                <a:ext cx="3" cy="216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75" name="Rectangle 3420"/>
              <p:cNvSpPr>
                <a:spLocks noChangeArrowheads="1"/>
              </p:cNvSpPr>
              <p:nvPr/>
            </p:nvSpPr>
            <p:spPr bwMode="auto">
              <a:xfrm>
                <a:off x="2792" y="1610"/>
                <a:ext cx="3" cy="216"/>
              </a:xfrm>
              <a:prstGeom prst="rect">
                <a:avLst/>
              </a:pr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76" name="Rectangle 3421"/>
              <p:cNvSpPr>
                <a:spLocks noChangeArrowheads="1"/>
              </p:cNvSpPr>
              <p:nvPr/>
            </p:nvSpPr>
            <p:spPr bwMode="auto">
              <a:xfrm>
                <a:off x="2795" y="1610"/>
                <a:ext cx="4" cy="216"/>
              </a:xfrm>
              <a:prstGeom prst="rect">
                <a:avLst/>
              </a:pr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77" name="Rectangle 3422"/>
              <p:cNvSpPr>
                <a:spLocks noChangeArrowheads="1"/>
              </p:cNvSpPr>
              <p:nvPr/>
            </p:nvSpPr>
            <p:spPr bwMode="auto">
              <a:xfrm>
                <a:off x="2799" y="1610"/>
                <a:ext cx="2" cy="216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78" name="Rectangle 3423"/>
              <p:cNvSpPr>
                <a:spLocks noChangeArrowheads="1"/>
              </p:cNvSpPr>
              <p:nvPr/>
            </p:nvSpPr>
            <p:spPr bwMode="auto">
              <a:xfrm>
                <a:off x="2801" y="1610"/>
                <a:ext cx="4" cy="216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79" name="Rectangle 3424"/>
              <p:cNvSpPr>
                <a:spLocks noChangeArrowheads="1"/>
              </p:cNvSpPr>
              <p:nvPr/>
            </p:nvSpPr>
            <p:spPr bwMode="auto">
              <a:xfrm>
                <a:off x="2805" y="1610"/>
                <a:ext cx="3" cy="216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80" name="Rectangle 3425"/>
              <p:cNvSpPr>
                <a:spLocks noChangeArrowheads="1"/>
              </p:cNvSpPr>
              <p:nvPr/>
            </p:nvSpPr>
            <p:spPr bwMode="auto">
              <a:xfrm>
                <a:off x="2808" y="1610"/>
                <a:ext cx="4" cy="216"/>
              </a:xfrm>
              <a:prstGeom prst="rect">
                <a:avLst/>
              </a:pr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81" name="Rectangle 3426"/>
              <p:cNvSpPr>
                <a:spLocks noChangeArrowheads="1"/>
              </p:cNvSpPr>
              <p:nvPr/>
            </p:nvSpPr>
            <p:spPr bwMode="auto">
              <a:xfrm>
                <a:off x="2812" y="1610"/>
                <a:ext cx="4" cy="21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82" name="Rectangle 3427"/>
              <p:cNvSpPr>
                <a:spLocks noChangeArrowheads="1"/>
              </p:cNvSpPr>
              <p:nvPr/>
            </p:nvSpPr>
            <p:spPr bwMode="auto">
              <a:xfrm>
                <a:off x="2816" y="1610"/>
                <a:ext cx="3" cy="216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83" name="Rectangle 3428"/>
              <p:cNvSpPr>
                <a:spLocks noChangeArrowheads="1"/>
              </p:cNvSpPr>
              <p:nvPr/>
            </p:nvSpPr>
            <p:spPr bwMode="auto">
              <a:xfrm>
                <a:off x="2819" y="1610"/>
                <a:ext cx="4" cy="216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84" name="Rectangle 3429"/>
              <p:cNvSpPr>
                <a:spLocks noChangeArrowheads="1"/>
              </p:cNvSpPr>
              <p:nvPr/>
            </p:nvSpPr>
            <p:spPr bwMode="auto">
              <a:xfrm>
                <a:off x="2823" y="1610"/>
                <a:ext cx="2" cy="216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85" name="Rectangle 3430"/>
              <p:cNvSpPr>
                <a:spLocks noChangeArrowheads="1"/>
              </p:cNvSpPr>
              <p:nvPr/>
            </p:nvSpPr>
            <p:spPr bwMode="auto">
              <a:xfrm>
                <a:off x="2825" y="1610"/>
                <a:ext cx="4" cy="216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86" name="Rectangle 3431"/>
              <p:cNvSpPr>
                <a:spLocks noChangeArrowheads="1"/>
              </p:cNvSpPr>
              <p:nvPr/>
            </p:nvSpPr>
            <p:spPr bwMode="auto">
              <a:xfrm>
                <a:off x="2829" y="1610"/>
                <a:ext cx="3" cy="216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87" name="Rectangle 3432"/>
              <p:cNvSpPr>
                <a:spLocks noChangeArrowheads="1"/>
              </p:cNvSpPr>
              <p:nvPr/>
            </p:nvSpPr>
            <p:spPr bwMode="auto">
              <a:xfrm>
                <a:off x="2832" y="1610"/>
                <a:ext cx="4" cy="21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88" name="Rectangle 3433"/>
              <p:cNvSpPr>
                <a:spLocks noChangeArrowheads="1"/>
              </p:cNvSpPr>
              <p:nvPr/>
            </p:nvSpPr>
            <p:spPr bwMode="auto">
              <a:xfrm>
                <a:off x="2836" y="1610"/>
                <a:ext cx="3" cy="216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89" name="Rectangle 3434"/>
              <p:cNvSpPr>
                <a:spLocks noChangeArrowheads="1"/>
              </p:cNvSpPr>
              <p:nvPr/>
            </p:nvSpPr>
            <p:spPr bwMode="auto">
              <a:xfrm>
                <a:off x="2839" y="1610"/>
                <a:ext cx="3" cy="216"/>
              </a:xfrm>
              <a:prstGeom prst="rect">
                <a:avLst/>
              </a:pr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90" name="Rectangle 3435"/>
              <p:cNvSpPr>
                <a:spLocks noChangeArrowheads="1"/>
              </p:cNvSpPr>
              <p:nvPr/>
            </p:nvSpPr>
            <p:spPr bwMode="auto">
              <a:xfrm>
                <a:off x="2842" y="1610"/>
                <a:ext cx="4" cy="216"/>
              </a:xfrm>
              <a:prstGeom prst="rect">
                <a:avLst/>
              </a:pr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91" name="Rectangle 3436"/>
              <p:cNvSpPr>
                <a:spLocks noChangeArrowheads="1"/>
              </p:cNvSpPr>
              <p:nvPr/>
            </p:nvSpPr>
            <p:spPr bwMode="auto">
              <a:xfrm>
                <a:off x="2846" y="1610"/>
                <a:ext cx="4" cy="216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92" name="Rectangle 3437"/>
              <p:cNvSpPr>
                <a:spLocks noChangeArrowheads="1"/>
              </p:cNvSpPr>
              <p:nvPr/>
            </p:nvSpPr>
            <p:spPr bwMode="auto">
              <a:xfrm>
                <a:off x="2850" y="1610"/>
                <a:ext cx="2" cy="216"/>
              </a:xfrm>
              <a:prstGeom prst="rect">
                <a:avLst/>
              </a:pr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93" name="Rectangle 3438"/>
              <p:cNvSpPr>
                <a:spLocks noChangeArrowheads="1"/>
              </p:cNvSpPr>
              <p:nvPr/>
            </p:nvSpPr>
            <p:spPr bwMode="auto">
              <a:xfrm>
                <a:off x="2852" y="1610"/>
                <a:ext cx="4" cy="216"/>
              </a:xfrm>
              <a:prstGeom prst="rect">
                <a:avLst/>
              </a:pr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94" name="Rectangle 3439"/>
              <p:cNvSpPr>
                <a:spLocks noChangeArrowheads="1"/>
              </p:cNvSpPr>
              <p:nvPr/>
            </p:nvSpPr>
            <p:spPr bwMode="auto">
              <a:xfrm>
                <a:off x="2856" y="1610"/>
                <a:ext cx="3" cy="216"/>
              </a:xfrm>
              <a:prstGeom prst="rect">
                <a:avLst/>
              </a:pr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95" name="Rectangle 3440"/>
              <p:cNvSpPr>
                <a:spLocks noChangeArrowheads="1"/>
              </p:cNvSpPr>
              <p:nvPr/>
            </p:nvSpPr>
            <p:spPr bwMode="auto">
              <a:xfrm>
                <a:off x="2859" y="1610"/>
                <a:ext cx="4" cy="216"/>
              </a:xfrm>
              <a:prstGeom prst="rect">
                <a:avLst/>
              </a:pr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96" name="Rectangle 3441"/>
              <p:cNvSpPr>
                <a:spLocks noChangeArrowheads="1"/>
              </p:cNvSpPr>
              <p:nvPr/>
            </p:nvSpPr>
            <p:spPr bwMode="auto">
              <a:xfrm>
                <a:off x="2863" y="1610"/>
                <a:ext cx="3" cy="216"/>
              </a:xfrm>
              <a:prstGeom prst="rect">
                <a:avLst/>
              </a:pr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97" name="Rectangle 3442"/>
              <p:cNvSpPr>
                <a:spLocks noChangeArrowheads="1"/>
              </p:cNvSpPr>
              <p:nvPr/>
            </p:nvSpPr>
            <p:spPr bwMode="auto">
              <a:xfrm>
                <a:off x="2866" y="1610"/>
                <a:ext cx="4" cy="216"/>
              </a:xfrm>
              <a:prstGeom prst="rect">
                <a:avLst/>
              </a:pr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98" name="Rectangle 3443"/>
              <p:cNvSpPr>
                <a:spLocks noChangeArrowheads="1"/>
              </p:cNvSpPr>
              <p:nvPr/>
            </p:nvSpPr>
            <p:spPr bwMode="auto">
              <a:xfrm>
                <a:off x="2870" y="1610"/>
                <a:ext cx="3" cy="216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99" name="Rectangle 3444"/>
              <p:cNvSpPr>
                <a:spLocks noChangeArrowheads="1"/>
              </p:cNvSpPr>
              <p:nvPr/>
            </p:nvSpPr>
            <p:spPr bwMode="auto">
              <a:xfrm>
                <a:off x="2873" y="1610"/>
                <a:ext cx="2" cy="216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00" name="Rectangle 3445"/>
              <p:cNvSpPr>
                <a:spLocks noChangeArrowheads="1"/>
              </p:cNvSpPr>
              <p:nvPr/>
            </p:nvSpPr>
            <p:spPr bwMode="auto">
              <a:xfrm>
                <a:off x="2875" y="1610"/>
                <a:ext cx="4" cy="216"/>
              </a:xfrm>
              <a:prstGeom prst="rect">
                <a:avLst/>
              </a:pr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01" name="Rectangle 3446"/>
              <p:cNvSpPr>
                <a:spLocks noChangeArrowheads="1"/>
              </p:cNvSpPr>
              <p:nvPr/>
            </p:nvSpPr>
            <p:spPr bwMode="auto">
              <a:xfrm>
                <a:off x="2879" y="1610"/>
                <a:ext cx="4" cy="216"/>
              </a:xfrm>
              <a:prstGeom prst="rect">
                <a:avLst/>
              </a:pr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02" name="Rectangle 3447"/>
              <p:cNvSpPr>
                <a:spLocks noChangeArrowheads="1"/>
              </p:cNvSpPr>
              <p:nvPr/>
            </p:nvSpPr>
            <p:spPr bwMode="auto">
              <a:xfrm>
                <a:off x="2883" y="1610"/>
                <a:ext cx="3" cy="216"/>
              </a:xfrm>
              <a:prstGeom prst="rect">
                <a:avLst/>
              </a:pr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03" name="Rectangle 3448"/>
              <p:cNvSpPr>
                <a:spLocks noChangeArrowheads="1"/>
              </p:cNvSpPr>
              <p:nvPr/>
            </p:nvSpPr>
            <p:spPr bwMode="auto">
              <a:xfrm>
                <a:off x="2886" y="1610"/>
                <a:ext cx="4" cy="216"/>
              </a:xfrm>
              <a:prstGeom prst="rect">
                <a:avLst/>
              </a:pr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04" name="Rectangle 3449"/>
              <p:cNvSpPr>
                <a:spLocks noChangeArrowheads="1"/>
              </p:cNvSpPr>
              <p:nvPr/>
            </p:nvSpPr>
            <p:spPr bwMode="auto">
              <a:xfrm>
                <a:off x="2890" y="1610"/>
                <a:ext cx="3" cy="216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05" name="Rectangle 3450"/>
              <p:cNvSpPr>
                <a:spLocks noChangeArrowheads="1"/>
              </p:cNvSpPr>
              <p:nvPr/>
            </p:nvSpPr>
            <p:spPr bwMode="auto">
              <a:xfrm>
                <a:off x="2893" y="1610"/>
                <a:ext cx="4" cy="216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06" name="Rectangle 3451"/>
              <p:cNvSpPr>
                <a:spLocks noChangeArrowheads="1"/>
              </p:cNvSpPr>
              <p:nvPr/>
            </p:nvSpPr>
            <p:spPr bwMode="auto">
              <a:xfrm>
                <a:off x="2897" y="1610"/>
                <a:ext cx="2" cy="216"/>
              </a:xfrm>
              <a:prstGeom prst="rect">
                <a:avLst/>
              </a:pr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07" name="Rectangle 3452"/>
              <p:cNvSpPr>
                <a:spLocks noChangeArrowheads="1"/>
              </p:cNvSpPr>
              <p:nvPr/>
            </p:nvSpPr>
            <p:spPr bwMode="auto">
              <a:xfrm>
                <a:off x="2899" y="1610"/>
                <a:ext cx="4" cy="216"/>
              </a:xfrm>
              <a:prstGeom prst="rect">
                <a:avLst/>
              </a:pr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08" name="Rectangle 3453"/>
              <p:cNvSpPr>
                <a:spLocks noChangeArrowheads="1"/>
              </p:cNvSpPr>
              <p:nvPr/>
            </p:nvSpPr>
            <p:spPr bwMode="auto">
              <a:xfrm>
                <a:off x="2903" y="1610"/>
                <a:ext cx="3" cy="216"/>
              </a:xfrm>
              <a:prstGeom prst="rect">
                <a:avLst/>
              </a:pr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09" name="Rectangle 3454"/>
              <p:cNvSpPr>
                <a:spLocks noChangeArrowheads="1"/>
              </p:cNvSpPr>
              <p:nvPr/>
            </p:nvSpPr>
            <p:spPr bwMode="auto">
              <a:xfrm>
                <a:off x="2906" y="1610"/>
                <a:ext cx="4" cy="216"/>
              </a:xfrm>
              <a:prstGeom prst="rect">
                <a:avLst/>
              </a:pr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10" name="Rectangle 3455"/>
              <p:cNvSpPr>
                <a:spLocks noChangeArrowheads="1"/>
              </p:cNvSpPr>
              <p:nvPr/>
            </p:nvSpPr>
            <p:spPr bwMode="auto">
              <a:xfrm>
                <a:off x="2910" y="1610"/>
                <a:ext cx="3" cy="216"/>
              </a:xfrm>
              <a:prstGeom prst="rect">
                <a:avLst/>
              </a:pr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11" name="Rectangle 3456"/>
              <p:cNvSpPr>
                <a:spLocks noChangeArrowheads="1"/>
              </p:cNvSpPr>
              <p:nvPr/>
            </p:nvSpPr>
            <p:spPr bwMode="auto">
              <a:xfrm>
                <a:off x="2913" y="1610"/>
                <a:ext cx="4" cy="216"/>
              </a:xfrm>
              <a:prstGeom prst="rect">
                <a:avLst/>
              </a:pr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12" name="Rectangle 3457"/>
              <p:cNvSpPr>
                <a:spLocks noChangeArrowheads="1"/>
              </p:cNvSpPr>
              <p:nvPr/>
            </p:nvSpPr>
            <p:spPr bwMode="auto">
              <a:xfrm>
                <a:off x="2917" y="1610"/>
                <a:ext cx="3" cy="216"/>
              </a:xfrm>
              <a:prstGeom prst="rect">
                <a:avLst/>
              </a:pr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13" name="Rectangle 3458"/>
              <p:cNvSpPr>
                <a:spLocks noChangeArrowheads="1"/>
              </p:cNvSpPr>
              <p:nvPr/>
            </p:nvSpPr>
            <p:spPr bwMode="auto">
              <a:xfrm>
                <a:off x="2920" y="1610"/>
                <a:ext cx="3" cy="216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14" name="Rectangle 3459"/>
              <p:cNvSpPr>
                <a:spLocks noChangeArrowheads="1"/>
              </p:cNvSpPr>
              <p:nvPr/>
            </p:nvSpPr>
            <p:spPr bwMode="auto">
              <a:xfrm>
                <a:off x="2923" y="1610"/>
                <a:ext cx="3" cy="216"/>
              </a:xfrm>
              <a:prstGeom prst="rect">
                <a:avLst/>
              </a:pr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15" name="Rectangle 3460"/>
              <p:cNvSpPr>
                <a:spLocks noChangeArrowheads="1"/>
              </p:cNvSpPr>
              <p:nvPr/>
            </p:nvSpPr>
            <p:spPr bwMode="auto">
              <a:xfrm>
                <a:off x="2926" y="1610"/>
                <a:ext cx="4" cy="216"/>
              </a:xfrm>
              <a:prstGeom prst="rect">
                <a:avLst/>
              </a:pr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16" name="Rectangle 3461"/>
              <p:cNvSpPr>
                <a:spLocks noChangeArrowheads="1"/>
              </p:cNvSpPr>
              <p:nvPr/>
            </p:nvSpPr>
            <p:spPr bwMode="auto">
              <a:xfrm>
                <a:off x="2930" y="1610"/>
                <a:ext cx="3" cy="216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17" name="Rectangle 3462"/>
              <p:cNvSpPr>
                <a:spLocks noChangeArrowheads="1"/>
              </p:cNvSpPr>
              <p:nvPr/>
            </p:nvSpPr>
            <p:spPr bwMode="auto">
              <a:xfrm>
                <a:off x="2933" y="1610"/>
                <a:ext cx="4" cy="216"/>
              </a:xfrm>
              <a:prstGeom prst="rect">
                <a:avLst/>
              </a:pr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18" name="Rectangle 3463"/>
              <p:cNvSpPr>
                <a:spLocks noChangeArrowheads="1"/>
              </p:cNvSpPr>
              <p:nvPr/>
            </p:nvSpPr>
            <p:spPr bwMode="auto">
              <a:xfrm>
                <a:off x="2937" y="1610"/>
                <a:ext cx="4" cy="216"/>
              </a:xfrm>
              <a:prstGeom prst="rect">
                <a:avLst/>
              </a:pr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19" name="Rectangle 3464"/>
              <p:cNvSpPr>
                <a:spLocks noChangeArrowheads="1"/>
              </p:cNvSpPr>
              <p:nvPr/>
            </p:nvSpPr>
            <p:spPr bwMode="auto">
              <a:xfrm>
                <a:off x="2941" y="1610"/>
                <a:ext cx="3" cy="216"/>
              </a:xfrm>
              <a:prstGeom prst="rect">
                <a:avLst/>
              </a:prstGeom>
              <a:solidFill>
                <a:srgbClr val="888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20" name="Rectangle 3465"/>
              <p:cNvSpPr>
                <a:spLocks noChangeArrowheads="1"/>
              </p:cNvSpPr>
              <p:nvPr/>
            </p:nvSpPr>
            <p:spPr bwMode="auto">
              <a:xfrm>
                <a:off x="2944" y="1610"/>
                <a:ext cx="2" cy="216"/>
              </a:xfrm>
              <a:prstGeom prst="rect">
                <a:avLst/>
              </a:pr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21" name="Rectangle 3466"/>
              <p:cNvSpPr>
                <a:spLocks noChangeArrowheads="1"/>
              </p:cNvSpPr>
              <p:nvPr/>
            </p:nvSpPr>
            <p:spPr bwMode="auto">
              <a:xfrm>
                <a:off x="2946" y="1610"/>
                <a:ext cx="4" cy="216"/>
              </a:xfrm>
              <a:prstGeom prst="rect">
                <a:avLst/>
              </a:pr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22" name="Rectangle 3467"/>
              <p:cNvSpPr>
                <a:spLocks noChangeArrowheads="1"/>
              </p:cNvSpPr>
              <p:nvPr/>
            </p:nvSpPr>
            <p:spPr bwMode="auto">
              <a:xfrm>
                <a:off x="2950" y="1610"/>
                <a:ext cx="3" cy="216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23" name="Freeform 3468"/>
              <p:cNvSpPr>
                <a:spLocks/>
              </p:cNvSpPr>
              <p:nvPr/>
            </p:nvSpPr>
            <p:spPr bwMode="auto">
              <a:xfrm>
                <a:off x="2522" y="1608"/>
                <a:ext cx="434" cy="2"/>
              </a:xfrm>
              <a:custGeom>
                <a:avLst/>
                <a:gdLst>
                  <a:gd name="T0" fmla="*/ 109 w 868"/>
                  <a:gd name="T1" fmla="*/ 1 h 4"/>
                  <a:gd name="T2" fmla="*/ 108 w 868"/>
                  <a:gd name="T3" fmla="*/ 0 h 4"/>
                  <a:gd name="T4" fmla="*/ 0 w 868"/>
                  <a:gd name="T5" fmla="*/ 0 h 4"/>
                  <a:gd name="T6" fmla="*/ 0 w 868"/>
                  <a:gd name="T7" fmla="*/ 1 h 4"/>
                  <a:gd name="T8" fmla="*/ 108 w 868"/>
                  <a:gd name="T9" fmla="*/ 1 h 4"/>
                  <a:gd name="T10" fmla="*/ 108 w 868"/>
                  <a:gd name="T11" fmla="*/ 1 h 4"/>
                  <a:gd name="T12" fmla="*/ 109 w 868"/>
                  <a:gd name="T13" fmla="*/ 1 h 4"/>
                  <a:gd name="T14" fmla="*/ 109 w 868"/>
                  <a:gd name="T15" fmla="*/ 0 h 4"/>
                  <a:gd name="T16" fmla="*/ 108 w 868"/>
                  <a:gd name="T17" fmla="*/ 0 h 4"/>
                  <a:gd name="T18" fmla="*/ 109 w 868"/>
                  <a:gd name="T19" fmla="*/ 1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68" h="4">
                    <a:moveTo>
                      <a:pt x="868" y="2"/>
                    </a:moveTo>
                    <a:lnTo>
                      <a:pt x="86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862" y="4"/>
                    </a:lnTo>
                    <a:lnTo>
                      <a:pt x="859" y="2"/>
                    </a:lnTo>
                    <a:lnTo>
                      <a:pt x="868" y="2"/>
                    </a:lnTo>
                    <a:lnTo>
                      <a:pt x="868" y="0"/>
                    </a:lnTo>
                    <a:lnTo>
                      <a:pt x="862" y="0"/>
                    </a:lnTo>
                    <a:lnTo>
                      <a:pt x="86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24" name="Freeform 3469"/>
              <p:cNvSpPr>
                <a:spLocks/>
              </p:cNvSpPr>
              <p:nvPr/>
            </p:nvSpPr>
            <p:spPr bwMode="auto">
              <a:xfrm>
                <a:off x="2951" y="1610"/>
                <a:ext cx="5" cy="216"/>
              </a:xfrm>
              <a:custGeom>
                <a:avLst/>
                <a:gdLst>
                  <a:gd name="T0" fmla="*/ 1 w 9"/>
                  <a:gd name="T1" fmla="*/ 54 h 432"/>
                  <a:gd name="T2" fmla="*/ 2 w 9"/>
                  <a:gd name="T3" fmla="*/ 54 h 432"/>
                  <a:gd name="T4" fmla="*/ 2 w 9"/>
                  <a:gd name="T5" fmla="*/ 0 h 432"/>
                  <a:gd name="T6" fmla="*/ 0 w 9"/>
                  <a:gd name="T7" fmla="*/ 0 h 432"/>
                  <a:gd name="T8" fmla="*/ 0 w 9"/>
                  <a:gd name="T9" fmla="*/ 54 h 432"/>
                  <a:gd name="T10" fmla="*/ 1 w 9"/>
                  <a:gd name="T11" fmla="*/ 54 h 432"/>
                  <a:gd name="T12" fmla="*/ 1 w 9"/>
                  <a:gd name="T13" fmla="*/ 54 h 432"/>
                  <a:gd name="T14" fmla="*/ 2 w 9"/>
                  <a:gd name="T15" fmla="*/ 54 h 432"/>
                  <a:gd name="T16" fmla="*/ 2 w 9"/>
                  <a:gd name="T17" fmla="*/ 54 h 432"/>
                  <a:gd name="T18" fmla="*/ 1 w 9"/>
                  <a:gd name="T19" fmla="*/ 54 h 4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" h="432">
                    <a:moveTo>
                      <a:pt x="3" y="432"/>
                    </a:moveTo>
                    <a:lnTo>
                      <a:pt x="9" y="43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430"/>
                    </a:lnTo>
                    <a:lnTo>
                      <a:pt x="3" y="428"/>
                    </a:lnTo>
                    <a:lnTo>
                      <a:pt x="3" y="432"/>
                    </a:lnTo>
                    <a:lnTo>
                      <a:pt x="9" y="432"/>
                    </a:lnTo>
                    <a:lnTo>
                      <a:pt x="9" y="430"/>
                    </a:lnTo>
                    <a:lnTo>
                      <a:pt x="3" y="4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25" name="Freeform 3470"/>
              <p:cNvSpPr>
                <a:spLocks/>
              </p:cNvSpPr>
              <p:nvPr/>
            </p:nvSpPr>
            <p:spPr bwMode="auto">
              <a:xfrm>
                <a:off x="2520" y="1824"/>
                <a:ext cx="433" cy="2"/>
              </a:xfrm>
              <a:custGeom>
                <a:avLst/>
                <a:gdLst>
                  <a:gd name="T0" fmla="*/ 0 w 866"/>
                  <a:gd name="T1" fmla="*/ 1 h 4"/>
                  <a:gd name="T2" fmla="*/ 1 w 866"/>
                  <a:gd name="T3" fmla="*/ 1 h 4"/>
                  <a:gd name="T4" fmla="*/ 109 w 866"/>
                  <a:gd name="T5" fmla="*/ 1 h 4"/>
                  <a:gd name="T6" fmla="*/ 109 w 866"/>
                  <a:gd name="T7" fmla="*/ 0 h 4"/>
                  <a:gd name="T8" fmla="*/ 1 w 866"/>
                  <a:gd name="T9" fmla="*/ 0 h 4"/>
                  <a:gd name="T10" fmla="*/ 2 w 866"/>
                  <a:gd name="T11" fmla="*/ 1 h 4"/>
                  <a:gd name="T12" fmla="*/ 0 w 866"/>
                  <a:gd name="T13" fmla="*/ 1 h 4"/>
                  <a:gd name="T14" fmla="*/ 0 w 866"/>
                  <a:gd name="T15" fmla="*/ 1 h 4"/>
                  <a:gd name="T16" fmla="*/ 1 w 866"/>
                  <a:gd name="T17" fmla="*/ 1 h 4"/>
                  <a:gd name="T18" fmla="*/ 0 w 866"/>
                  <a:gd name="T19" fmla="*/ 1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66" h="4">
                    <a:moveTo>
                      <a:pt x="0" y="2"/>
                    </a:moveTo>
                    <a:lnTo>
                      <a:pt x="4" y="4"/>
                    </a:lnTo>
                    <a:lnTo>
                      <a:pt x="866" y="4"/>
                    </a:lnTo>
                    <a:lnTo>
                      <a:pt x="866" y="0"/>
                    </a:lnTo>
                    <a:lnTo>
                      <a:pt x="4" y="0"/>
                    </a:lnTo>
                    <a:lnTo>
                      <a:pt x="1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26" name="Freeform 3471"/>
              <p:cNvSpPr>
                <a:spLocks/>
              </p:cNvSpPr>
              <p:nvPr/>
            </p:nvSpPr>
            <p:spPr bwMode="auto">
              <a:xfrm>
                <a:off x="2520" y="1608"/>
                <a:ext cx="5" cy="218"/>
              </a:xfrm>
              <a:custGeom>
                <a:avLst/>
                <a:gdLst>
                  <a:gd name="T0" fmla="*/ 1 w 10"/>
                  <a:gd name="T1" fmla="*/ 0 h 436"/>
                  <a:gd name="T2" fmla="*/ 0 w 10"/>
                  <a:gd name="T3" fmla="*/ 1 h 436"/>
                  <a:gd name="T4" fmla="*/ 0 w 10"/>
                  <a:gd name="T5" fmla="*/ 55 h 436"/>
                  <a:gd name="T6" fmla="*/ 2 w 10"/>
                  <a:gd name="T7" fmla="*/ 55 h 436"/>
                  <a:gd name="T8" fmla="*/ 2 w 10"/>
                  <a:gd name="T9" fmla="*/ 1 h 436"/>
                  <a:gd name="T10" fmla="*/ 1 w 10"/>
                  <a:gd name="T11" fmla="*/ 1 h 436"/>
                  <a:gd name="T12" fmla="*/ 1 w 10"/>
                  <a:gd name="T13" fmla="*/ 0 h 436"/>
                  <a:gd name="T14" fmla="*/ 0 w 10"/>
                  <a:gd name="T15" fmla="*/ 0 h 436"/>
                  <a:gd name="T16" fmla="*/ 0 w 10"/>
                  <a:gd name="T17" fmla="*/ 1 h 436"/>
                  <a:gd name="T18" fmla="*/ 1 w 10"/>
                  <a:gd name="T19" fmla="*/ 0 h 4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" h="436">
                    <a:moveTo>
                      <a:pt x="4" y="0"/>
                    </a:moveTo>
                    <a:lnTo>
                      <a:pt x="0" y="4"/>
                    </a:lnTo>
                    <a:lnTo>
                      <a:pt x="0" y="436"/>
                    </a:lnTo>
                    <a:lnTo>
                      <a:pt x="10" y="436"/>
                    </a:lnTo>
                    <a:lnTo>
                      <a:pt x="10" y="4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27" name="Freeform 3472"/>
              <p:cNvSpPr>
                <a:spLocks/>
              </p:cNvSpPr>
              <p:nvPr/>
            </p:nvSpPr>
            <p:spPr bwMode="auto">
              <a:xfrm>
                <a:off x="2738" y="1608"/>
                <a:ext cx="215" cy="3"/>
              </a:xfrm>
              <a:custGeom>
                <a:avLst/>
                <a:gdLst>
                  <a:gd name="T0" fmla="*/ 54 w 430"/>
                  <a:gd name="T1" fmla="*/ 1 h 6"/>
                  <a:gd name="T2" fmla="*/ 54 w 430"/>
                  <a:gd name="T3" fmla="*/ 1 h 6"/>
                  <a:gd name="T4" fmla="*/ 54 w 430"/>
                  <a:gd name="T5" fmla="*/ 1 h 6"/>
                  <a:gd name="T6" fmla="*/ 54 w 430"/>
                  <a:gd name="T7" fmla="*/ 1 h 6"/>
                  <a:gd name="T8" fmla="*/ 54 w 430"/>
                  <a:gd name="T9" fmla="*/ 1 h 6"/>
                  <a:gd name="T10" fmla="*/ 54 w 430"/>
                  <a:gd name="T11" fmla="*/ 1 h 6"/>
                  <a:gd name="T12" fmla="*/ 54 w 430"/>
                  <a:gd name="T13" fmla="*/ 1 h 6"/>
                  <a:gd name="T14" fmla="*/ 54 w 430"/>
                  <a:gd name="T15" fmla="*/ 1 h 6"/>
                  <a:gd name="T16" fmla="*/ 54 w 430"/>
                  <a:gd name="T17" fmla="*/ 0 h 6"/>
                  <a:gd name="T18" fmla="*/ 0 w 430"/>
                  <a:gd name="T19" fmla="*/ 1 h 6"/>
                  <a:gd name="T20" fmla="*/ 54 w 430"/>
                  <a:gd name="T21" fmla="*/ 1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0" h="6">
                    <a:moveTo>
                      <a:pt x="430" y="6"/>
                    </a:moveTo>
                    <a:lnTo>
                      <a:pt x="430" y="6"/>
                    </a:lnTo>
                    <a:lnTo>
                      <a:pt x="430" y="4"/>
                    </a:lnTo>
                    <a:lnTo>
                      <a:pt x="430" y="2"/>
                    </a:lnTo>
                    <a:lnTo>
                      <a:pt x="430" y="0"/>
                    </a:lnTo>
                    <a:lnTo>
                      <a:pt x="0" y="4"/>
                    </a:lnTo>
                    <a:lnTo>
                      <a:pt x="430" y="6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28" name="Freeform 3473"/>
              <p:cNvSpPr>
                <a:spLocks/>
              </p:cNvSpPr>
              <p:nvPr/>
            </p:nvSpPr>
            <p:spPr bwMode="auto">
              <a:xfrm>
                <a:off x="2738" y="1606"/>
                <a:ext cx="215" cy="4"/>
              </a:xfrm>
              <a:custGeom>
                <a:avLst/>
                <a:gdLst>
                  <a:gd name="T0" fmla="*/ 54 w 430"/>
                  <a:gd name="T1" fmla="*/ 1 h 8"/>
                  <a:gd name="T2" fmla="*/ 54 w 430"/>
                  <a:gd name="T3" fmla="*/ 1 h 8"/>
                  <a:gd name="T4" fmla="*/ 54 w 430"/>
                  <a:gd name="T5" fmla="*/ 1 h 8"/>
                  <a:gd name="T6" fmla="*/ 54 w 430"/>
                  <a:gd name="T7" fmla="*/ 1 h 8"/>
                  <a:gd name="T8" fmla="*/ 54 w 430"/>
                  <a:gd name="T9" fmla="*/ 1 h 8"/>
                  <a:gd name="T10" fmla="*/ 54 w 430"/>
                  <a:gd name="T11" fmla="*/ 1 h 8"/>
                  <a:gd name="T12" fmla="*/ 54 w 430"/>
                  <a:gd name="T13" fmla="*/ 0 h 8"/>
                  <a:gd name="T14" fmla="*/ 54 w 430"/>
                  <a:gd name="T15" fmla="*/ 0 h 8"/>
                  <a:gd name="T16" fmla="*/ 54 w 430"/>
                  <a:gd name="T17" fmla="*/ 0 h 8"/>
                  <a:gd name="T18" fmla="*/ 0 w 430"/>
                  <a:gd name="T19" fmla="*/ 1 h 8"/>
                  <a:gd name="T20" fmla="*/ 54 w 430"/>
                  <a:gd name="T21" fmla="*/ 1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0" h="8">
                    <a:moveTo>
                      <a:pt x="430" y="4"/>
                    </a:moveTo>
                    <a:lnTo>
                      <a:pt x="430" y="4"/>
                    </a:lnTo>
                    <a:lnTo>
                      <a:pt x="430" y="2"/>
                    </a:lnTo>
                    <a:lnTo>
                      <a:pt x="428" y="2"/>
                    </a:lnTo>
                    <a:lnTo>
                      <a:pt x="428" y="0"/>
                    </a:lnTo>
                    <a:lnTo>
                      <a:pt x="427" y="0"/>
                    </a:lnTo>
                    <a:lnTo>
                      <a:pt x="0" y="8"/>
                    </a:lnTo>
                    <a:lnTo>
                      <a:pt x="430" y="4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29" name="Freeform 3474"/>
              <p:cNvSpPr>
                <a:spLocks/>
              </p:cNvSpPr>
              <p:nvPr/>
            </p:nvSpPr>
            <p:spPr bwMode="auto">
              <a:xfrm>
                <a:off x="2738" y="1604"/>
                <a:ext cx="213" cy="6"/>
              </a:xfrm>
              <a:custGeom>
                <a:avLst/>
                <a:gdLst>
                  <a:gd name="T0" fmla="*/ 53 w 427"/>
                  <a:gd name="T1" fmla="*/ 1 h 12"/>
                  <a:gd name="T2" fmla="*/ 53 w 427"/>
                  <a:gd name="T3" fmla="*/ 1 h 12"/>
                  <a:gd name="T4" fmla="*/ 53 w 427"/>
                  <a:gd name="T5" fmla="*/ 1 h 12"/>
                  <a:gd name="T6" fmla="*/ 52 w 427"/>
                  <a:gd name="T7" fmla="*/ 1 h 12"/>
                  <a:gd name="T8" fmla="*/ 52 w 427"/>
                  <a:gd name="T9" fmla="*/ 1 h 12"/>
                  <a:gd name="T10" fmla="*/ 52 w 427"/>
                  <a:gd name="T11" fmla="*/ 1 h 12"/>
                  <a:gd name="T12" fmla="*/ 52 w 427"/>
                  <a:gd name="T13" fmla="*/ 0 h 12"/>
                  <a:gd name="T14" fmla="*/ 52 w 427"/>
                  <a:gd name="T15" fmla="*/ 0 h 12"/>
                  <a:gd name="T16" fmla="*/ 52 w 427"/>
                  <a:gd name="T17" fmla="*/ 0 h 12"/>
                  <a:gd name="T18" fmla="*/ 0 w 427"/>
                  <a:gd name="T19" fmla="*/ 2 h 12"/>
                  <a:gd name="T20" fmla="*/ 53 w 427"/>
                  <a:gd name="T21" fmla="*/ 1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27" h="12">
                    <a:moveTo>
                      <a:pt x="427" y="4"/>
                    </a:moveTo>
                    <a:lnTo>
                      <a:pt x="425" y="4"/>
                    </a:lnTo>
                    <a:lnTo>
                      <a:pt x="423" y="2"/>
                    </a:lnTo>
                    <a:lnTo>
                      <a:pt x="421" y="2"/>
                    </a:lnTo>
                    <a:lnTo>
                      <a:pt x="421" y="0"/>
                    </a:lnTo>
                    <a:lnTo>
                      <a:pt x="419" y="0"/>
                    </a:lnTo>
                    <a:lnTo>
                      <a:pt x="0" y="12"/>
                    </a:lnTo>
                    <a:lnTo>
                      <a:pt x="427" y="4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30" name="Freeform 3475"/>
              <p:cNvSpPr>
                <a:spLocks/>
              </p:cNvSpPr>
              <p:nvPr/>
            </p:nvSpPr>
            <p:spPr bwMode="auto">
              <a:xfrm>
                <a:off x="2738" y="1601"/>
                <a:ext cx="209" cy="9"/>
              </a:xfrm>
              <a:custGeom>
                <a:avLst/>
                <a:gdLst>
                  <a:gd name="T0" fmla="*/ 52 w 419"/>
                  <a:gd name="T1" fmla="*/ 1 h 17"/>
                  <a:gd name="T2" fmla="*/ 52 w 419"/>
                  <a:gd name="T3" fmla="*/ 1 h 17"/>
                  <a:gd name="T4" fmla="*/ 52 w 419"/>
                  <a:gd name="T5" fmla="*/ 1 h 17"/>
                  <a:gd name="T6" fmla="*/ 51 w 419"/>
                  <a:gd name="T7" fmla="*/ 1 h 17"/>
                  <a:gd name="T8" fmla="*/ 51 w 419"/>
                  <a:gd name="T9" fmla="*/ 1 h 17"/>
                  <a:gd name="T10" fmla="*/ 51 w 419"/>
                  <a:gd name="T11" fmla="*/ 1 h 17"/>
                  <a:gd name="T12" fmla="*/ 51 w 419"/>
                  <a:gd name="T13" fmla="*/ 1 h 17"/>
                  <a:gd name="T14" fmla="*/ 51 w 419"/>
                  <a:gd name="T15" fmla="*/ 1 h 17"/>
                  <a:gd name="T16" fmla="*/ 50 w 419"/>
                  <a:gd name="T17" fmla="*/ 0 h 17"/>
                  <a:gd name="T18" fmla="*/ 0 w 419"/>
                  <a:gd name="T19" fmla="*/ 3 h 17"/>
                  <a:gd name="T20" fmla="*/ 52 w 419"/>
                  <a:gd name="T21" fmla="*/ 1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9" h="17">
                    <a:moveTo>
                      <a:pt x="419" y="5"/>
                    </a:moveTo>
                    <a:lnTo>
                      <a:pt x="417" y="3"/>
                    </a:lnTo>
                    <a:lnTo>
                      <a:pt x="415" y="3"/>
                    </a:lnTo>
                    <a:lnTo>
                      <a:pt x="413" y="1"/>
                    </a:lnTo>
                    <a:lnTo>
                      <a:pt x="411" y="1"/>
                    </a:lnTo>
                    <a:lnTo>
                      <a:pt x="409" y="1"/>
                    </a:lnTo>
                    <a:lnTo>
                      <a:pt x="407" y="0"/>
                    </a:lnTo>
                    <a:lnTo>
                      <a:pt x="0" y="17"/>
                    </a:lnTo>
                    <a:lnTo>
                      <a:pt x="419" y="5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31" name="Freeform 3476"/>
              <p:cNvSpPr>
                <a:spLocks/>
              </p:cNvSpPr>
              <p:nvPr/>
            </p:nvSpPr>
            <p:spPr bwMode="auto">
              <a:xfrm>
                <a:off x="2738" y="1599"/>
                <a:ext cx="204" cy="11"/>
              </a:xfrm>
              <a:custGeom>
                <a:avLst/>
                <a:gdLst>
                  <a:gd name="T0" fmla="*/ 51 w 407"/>
                  <a:gd name="T1" fmla="*/ 1 h 21"/>
                  <a:gd name="T2" fmla="*/ 51 w 407"/>
                  <a:gd name="T3" fmla="*/ 1 h 21"/>
                  <a:gd name="T4" fmla="*/ 51 w 407"/>
                  <a:gd name="T5" fmla="*/ 1 h 21"/>
                  <a:gd name="T6" fmla="*/ 51 w 407"/>
                  <a:gd name="T7" fmla="*/ 1 h 21"/>
                  <a:gd name="T8" fmla="*/ 50 w 407"/>
                  <a:gd name="T9" fmla="*/ 1 h 21"/>
                  <a:gd name="T10" fmla="*/ 50 w 407"/>
                  <a:gd name="T11" fmla="*/ 1 h 21"/>
                  <a:gd name="T12" fmla="*/ 50 w 407"/>
                  <a:gd name="T13" fmla="*/ 1 h 21"/>
                  <a:gd name="T14" fmla="*/ 50 w 407"/>
                  <a:gd name="T15" fmla="*/ 1 h 21"/>
                  <a:gd name="T16" fmla="*/ 50 w 407"/>
                  <a:gd name="T17" fmla="*/ 0 h 21"/>
                  <a:gd name="T18" fmla="*/ 0 w 407"/>
                  <a:gd name="T19" fmla="*/ 3 h 21"/>
                  <a:gd name="T20" fmla="*/ 51 w 407"/>
                  <a:gd name="T21" fmla="*/ 1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07" h="21">
                    <a:moveTo>
                      <a:pt x="407" y="4"/>
                    </a:moveTo>
                    <a:lnTo>
                      <a:pt x="405" y="4"/>
                    </a:lnTo>
                    <a:lnTo>
                      <a:pt x="404" y="4"/>
                    </a:lnTo>
                    <a:lnTo>
                      <a:pt x="402" y="2"/>
                    </a:lnTo>
                    <a:lnTo>
                      <a:pt x="400" y="2"/>
                    </a:lnTo>
                    <a:lnTo>
                      <a:pt x="398" y="2"/>
                    </a:lnTo>
                    <a:lnTo>
                      <a:pt x="396" y="2"/>
                    </a:lnTo>
                    <a:lnTo>
                      <a:pt x="394" y="2"/>
                    </a:lnTo>
                    <a:lnTo>
                      <a:pt x="394" y="0"/>
                    </a:lnTo>
                    <a:lnTo>
                      <a:pt x="0" y="21"/>
                    </a:lnTo>
                    <a:lnTo>
                      <a:pt x="407" y="4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32" name="Freeform 3477"/>
              <p:cNvSpPr>
                <a:spLocks/>
              </p:cNvSpPr>
              <p:nvPr/>
            </p:nvSpPr>
            <p:spPr bwMode="auto">
              <a:xfrm>
                <a:off x="2738" y="1598"/>
                <a:ext cx="197" cy="12"/>
              </a:xfrm>
              <a:custGeom>
                <a:avLst/>
                <a:gdLst>
                  <a:gd name="T0" fmla="*/ 50 w 394"/>
                  <a:gd name="T1" fmla="*/ 1 h 23"/>
                  <a:gd name="T2" fmla="*/ 49 w 394"/>
                  <a:gd name="T3" fmla="*/ 1 h 23"/>
                  <a:gd name="T4" fmla="*/ 49 w 394"/>
                  <a:gd name="T5" fmla="*/ 1 h 23"/>
                  <a:gd name="T6" fmla="*/ 49 w 394"/>
                  <a:gd name="T7" fmla="*/ 1 h 23"/>
                  <a:gd name="T8" fmla="*/ 49 w 394"/>
                  <a:gd name="T9" fmla="*/ 0 h 23"/>
                  <a:gd name="T10" fmla="*/ 48 w 394"/>
                  <a:gd name="T11" fmla="*/ 0 h 23"/>
                  <a:gd name="T12" fmla="*/ 48 w 394"/>
                  <a:gd name="T13" fmla="*/ 0 h 23"/>
                  <a:gd name="T14" fmla="*/ 48 w 394"/>
                  <a:gd name="T15" fmla="*/ 0 h 23"/>
                  <a:gd name="T16" fmla="*/ 48 w 394"/>
                  <a:gd name="T17" fmla="*/ 0 h 23"/>
                  <a:gd name="T18" fmla="*/ 0 w 394"/>
                  <a:gd name="T19" fmla="*/ 3 h 23"/>
                  <a:gd name="T20" fmla="*/ 50 w 394"/>
                  <a:gd name="T21" fmla="*/ 1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4" h="23">
                    <a:moveTo>
                      <a:pt x="394" y="2"/>
                    </a:moveTo>
                    <a:lnTo>
                      <a:pt x="392" y="2"/>
                    </a:lnTo>
                    <a:lnTo>
                      <a:pt x="390" y="2"/>
                    </a:lnTo>
                    <a:lnTo>
                      <a:pt x="388" y="2"/>
                    </a:lnTo>
                    <a:lnTo>
                      <a:pt x="386" y="0"/>
                    </a:lnTo>
                    <a:lnTo>
                      <a:pt x="384" y="0"/>
                    </a:lnTo>
                    <a:lnTo>
                      <a:pt x="382" y="0"/>
                    </a:lnTo>
                    <a:lnTo>
                      <a:pt x="380" y="0"/>
                    </a:lnTo>
                    <a:lnTo>
                      <a:pt x="379" y="0"/>
                    </a:lnTo>
                    <a:lnTo>
                      <a:pt x="0" y="23"/>
                    </a:lnTo>
                    <a:lnTo>
                      <a:pt x="394" y="2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33" name="Freeform 3478"/>
              <p:cNvSpPr>
                <a:spLocks/>
              </p:cNvSpPr>
              <p:nvPr/>
            </p:nvSpPr>
            <p:spPr bwMode="auto">
              <a:xfrm>
                <a:off x="2738" y="1596"/>
                <a:ext cx="189" cy="14"/>
              </a:xfrm>
              <a:custGeom>
                <a:avLst/>
                <a:gdLst>
                  <a:gd name="T0" fmla="*/ 47 w 379"/>
                  <a:gd name="T1" fmla="*/ 1 h 27"/>
                  <a:gd name="T2" fmla="*/ 47 w 379"/>
                  <a:gd name="T3" fmla="*/ 1 h 27"/>
                  <a:gd name="T4" fmla="*/ 46 w 379"/>
                  <a:gd name="T5" fmla="*/ 1 h 27"/>
                  <a:gd name="T6" fmla="*/ 46 w 379"/>
                  <a:gd name="T7" fmla="*/ 1 h 27"/>
                  <a:gd name="T8" fmla="*/ 46 w 379"/>
                  <a:gd name="T9" fmla="*/ 1 h 27"/>
                  <a:gd name="T10" fmla="*/ 46 w 379"/>
                  <a:gd name="T11" fmla="*/ 1 h 27"/>
                  <a:gd name="T12" fmla="*/ 45 w 379"/>
                  <a:gd name="T13" fmla="*/ 0 h 27"/>
                  <a:gd name="T14" fmla="*/ 45 w 379"/>
                  <a:gd name="T15" fmla="*/ 0 h 27"/>
                  <a:gd name="T16" fmla="*/ 45 w 379"/>
                  <a:gd name="T17" fmla="*/ 0 h 27"/>
                  <a:gd name="T18" fmla="*/ 0 w 379"/>
                  <a:gd name="T19" fmla="*/ 4 h 27"/>
                  <a:gd name="T20" fmla="*/ 47 w 379"/>
                  <a:gd name="T21" fmla="*/ 1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9" h="27">
                    <a:moveTo>
                      <a:pt x="379" y="4"/>
                    </a:moveTo>
                    <a:lnTo>
                      <a:pt x="377" y="2"/>
                    </a:lnTo>
                    <a:lnTo>
                      <a:pt x="375" y="2"/>
                    </a:lnTo>
                    <a:lnTo>
                      <a:pt x="373" y="2"/>
                    </a:lnTo>
                    <a:lnTo>
                      <a:pt x="371" y="2"/>
                    </a:lnTo>
                    <a:lnTo>
                      <a:pt x="369" y="2"/>
                    </a:lnTo>
                    <a:lnTo>
                      <a:pt x="365" y="0"/>
                    </a:lnTo>
                    <a:lnTo>
                      <a:pt x="363" y="0"/>
                    </a:lnTo>
                    <a:lnTo>
                      <a:pt x="361" y="0"/>
                    </a:lnTo>
                    <a:lnTo>
                      <a:pt x="0" y="27"/>
                    </a:lnTo>
                    <a:lnTo>
                      <a:pt x="379" y="4"/>
                    </a:ln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34" name="Freeform 3479"/>
              <p:cNvSpPr>
                <a:spLocks/>
              </p:cNvSpPr>
              <p:nvPr/>
            </p:nvSpPr>
            <p:spPr bwMode="auto">
              <a:xfrm>
                <a:off x="2738" y="1595"/>
                <a:ext cx="181" cy="15"/>
              </a:xfrm>
              <a:custGeom>
                <a:avLst/>
                <a:gdLst>
                  <a:gd name="T0" fmla="*/ 46 w 361"/>
                  <a:gd name="T1" fmla="*/ 0 h 31"/>
                  <a:gd name="T2" fmla="*/ 45 w 361"/>
                  <a:gd name="T3" fmla="*/ 0 h 31"/>
                  <a:gd name="T4" fmla="*/ 45 w 361"/>
                  <a:gd name="T5" fmla="*/ 0 h 31"/>
                  <a:gd name="T6" fmla="*/ 45 w 361"/>
                  <a:gd name="T7" fmla="*/ 0 h 31"/>
                  <a:gd name="T8" fmla="*/ 45 w 361"/>
                  <a:gd name="T9" fmla="*/ 0 h 31"/>
                  <a:gd name="T10" fmla="*/ 44 w 361"/>
                  <a:gd name="T11" fmla="*/ 0 h 31"/>
                  <a:gd name="T12" fmla="*/ 44 w 361"/>
                  <a:gd name="T13" fmla="*/ 0 h 31"/>
                  <a:gd name="T14" fmla="*/ 44 w 361"/>
                  <a:gd name="T15" fmla="*/ 0 h 31"/>
                  <a:gd name="T16" fmla="*/ 43 w 361"/>
                  <a:gd name="T17" fmla="*/ 0 h 31"/>
                  <a:gd name="T18" fmla="*/ 0 w 361"/>
                  <a:gd name="T19" fmla="*/ 3 h 31"/>
                  <a:gd name="T20" fmla="*/ 46 w 361"/>
                  <a:gd name="T21" fmla="*/ 0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61" h="31">
                    <a:moveTo>
                      <a:pt x="361" y="4"/>
                    </a:moveTo>
                    <a:lnTo>
                      <a:pt x="359" y="4"/>
                    </a:lnTo>
                    <a:lnTo>
                      <a:pt x="357" y="2"/>
                    </a:lnTo>
                    <a:lnTo>
                      <a:pt x="356" y="2"/>
                    </a:lnTo>
                    <a:lnTo>
                      <a:pt x="354" y="2"/>
                    </a:lnTo>
                    <a:lnTo>
                      <a:pt x="352" y="2"/>
                    </a:lnTo>
                    <a:lnTo>
                      <a:pt x="350" y="2"/>
                    </a:lnTo>
                    <a:lnTo>
                      <a:pt x="348" y="0"/>
                    </a:lnTo>
                    <a:lnTo>
                      <a:pt x="344" y="0"/>
                    </a:lnTo>
                    <a:lnTo>
                      <a:pt x="0" y="31"/>
                    </a:lnTo>
                    <a:lnTo>
                      <a:pt x="361" y="4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35" name="Freeform 3480"/>
              <p:cNvSpPr>
                <a:spLocks/>
              </p:cNvSpPr>
              <p:nvPr/>
            </p:nvSpPr>
            <p:spPr bwMode="auto">
              <a:xfrm>
                <a:off x="2738" y="1594"/>
                <a:ext cx="172" cy="16"/>
              </a:xfrm>
              <a:custGeom>
                <a:avLst/>
                <a:gdLst>
                  <a:gd name="T0" fmla="*/ 43 w 344"/>
                  <a:gd name="T1" fmla="*/ 0 h 33"/>
                  <a:gd name="T2" fmla="*/ 43 w 344"/>
                  <a:gd name="T3" fmla="*/ 0 h 33"/>
                  <a:gd name="T4" fmla="*/ 43 w 344"/>
                  <a:gd name="T5" fmla="*/ 0 h 33"/>
                  <a:gd name="T6" fmla="*/ 43 w 344"/>
                  <a:gd name="T7" fmla="*/ 0 h 33"/>
                  <a:gd name="T8" fmla="*/ 42 w 344"/>
                  <a:gd name="T9" fmla="*/ 0 h 33"/>
                  <a:gd name="T10" fmla="*/ 42 w 344"/>
                  <a:gd name="T11" fmla="*/ 0 h 33"/>
                  <a:gd name="T12" fmla="*/ 42 w 344"/>
                  <a:gd name="T13" fmla="*/ 0 h 33"/>
                  <a:gd name="T14" fmla="*/ 42 w 344"/>
                  <a:gd name="T15" fmla="*/ 0 h 33"/>
                  <a:gd name="T16" fmla="*/ 42 w 344"/>
                  <a:gd name="T17" fmla="*/ 0 h 33"/>
                  <a:gd name="T18" fmla="*/ 0 w 344"/>
                  <a:gd name="T19" fmla="*/ 4 h 33"/>
                  <a:gd name="T20" fmla="*/ 43 w 344"/>
                  <a:gd name="T21" fmla="*/ 0 h 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44" h="33">
                    <a:moveTo>
                      <a:pt x="344" y="2"/>
                    </a:moveTo>
                    <a:lnTo>
                      <a:pt x="342" y="2"/>
                    </a:lnTo>
                    <a:lnTo>
                      <a:pt x="340" y="2"/>
                    </a:lnTo>
                    <a:lnTo>
                      <a:pt x="338" y="2"/>
                    </a:lnTo>
                    <a:lnTo>
                      <a:pt x="336" y="2"/>
                    </a:lnTo>
                    <a:lnTo>
                      <a:pt x="334" y="0"/>
                    </a:lnTo>
                    <a:lnTo>
                      <a:pt x="332" y="0"/>
                    </a:lnTo>
                    <a:lnTo>
                      <a:pt x="331" y="0"/>
                    </a:lnTo>
                    <a:lnTo>
                      <a:pt x="329" y="0"/>
                    </a:lnTo>
                    <a:lnTo>
                      <a:pt x="0" y="33"/>
                    </a:lnTo>
                    <a:lnTo>
                      <a:pt x="344" y="2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36" name="Freeform 3481"/>
              <p:cNvSpPr>
                <a:spLocks/>
              </p:cNvSpPr>
              <p:nvPr/>
            </p:nvSpPr>
            <p:spPr bwMode="auto">
              <a:xfrm>
                <a:off x="2738" y="1593"/>
                <a:ext cx="164" cy="17"/>
              </a:xfrm>
              <a:custGeom>
                <a:avLst/>
                <a:gdLst>
                  <a:gd name="T0" fmla="*/ 41 w 329"/>
                  <a:gd name="T1" fmla="*/ 0 h 35"/>
                  <a:gd name="T2" fmla="*/ 40 w 329"/>
                  <a:gd name="T3" fmla="*/ 0 h 35"/>
                  <a:gd name="T4" fmla="*/ 40 w 329"/>
                  <a:gd name="T5" fmla="*/ 0 h 35"/>
                  <a:gd name="T6" fmla="*/ 40 w 329"/>
                  <a:gd name="T7" fmla="*/ 0 h 35"/>
                  <a:gd name="T8" fmla="*/ 39 w 329"/>
                  <a:gd name="T9" fmla="*/ 0 h 35"/>
                  <a:gd name="T10" fmla="*/ 39 w 329"/>
                  <a:gd name="T11" fmla="*/ 0 h 35"/>
                  <a:gd name="T12" fmla="*/ 39 w 329"/>
                  <a:gd name="T13" fmla="*/ 0 h 35"/>
                  <a:gd name="T14" fmla="*/ 39 w 329"/>
                  <a:gd name="T15" fmla="*/ 0 h 35"/>
                  <a:gd name="T16" fmla="*/ 38 w 329"/>
                  <a:gd name="T17" fmla="*/ 0 h 35"/>
                  <a:gd name="T18" fmla="*/ 0 w 329"/>
                  <a:gd name="T19" fmla="*/ 4 h 35"/>
                  <a:gd name="T20" fmla="*/ 41 w 329"/>
                  <a:gd name="T21" fmla="*/ 0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9" h="35">
                    <a:moveTo>
                      <a:pt x="329" y="2"/>
                    </a:moveTo>
                    <a:lnTo>
                      <a:pt x="327" y="2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19" y="0"/>
                    </a:lnTo>
                    <a:lnTo>
                      <a:pt x="317" y="0"/>
                    </a:lnTo>
                    <a:lnTo>
                      <a:pt x="315" y="0"/>
                    </a:lnTo>
                    <a:lnTo>
                      <a:pt x="313" y="0"/>
                    </a:lnTo>
                    <a:lnTo>
                      <a:pt x="311" y="0"/>
                    </a:lnTo>
                    <a:lnTo>
                      <a:pt x="0" y="35"/>
                    </a:lnTo>
                    <a:lnTo>
                      <a:pt x="329" y="2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37" name="Freeform 3482"/>
              <p:cNvSpPr>
                <a:spLocks/>
              </p:cNvSpPr>
              <p:nvPr/>
            </p:nvSpPr>
            <p:spPr bwMode="auto">
              <a:xfrm>
                <a:off x="2738" y="1592"/>
                <a:ext cx="156" cy="18"/>
              </a:xfrm>
              <a:custGeom>
                <a:avLst/>
                <a:gdLst>
                  <a:gd name="T0" fmla="*/ 39 w 311"/>
                  <a:gd name="T1" fmla="*/ 0 h 37"/>
                  <a:gd name="T2" fmla="*/ 39 w 311"/>
                  <a:gd name="T3" fmla="*/ 0 h 37"/>
                  <a:gd name="T4" fmla="*/ 39 w 311"/>
                  <a:gd name="T5" fmla="*/ 0 h 37"/>
                  <a:gd name="T6" fmla="*/ 39 w 311"/>
                  <a:gd name="T7" fmla="*/ 0 h 37"/>
                  <a:gd name="T8" fmla="*/ 38 w 311"/>
                  <a:gd name="T9" fmla="*/ 0 h 37"/>
                  <a:gd name="T10" fmla="*/ 38 w 311"/>
                  <a:gd name="T11" fmla="*/ 0 h 37"/>
                  <a:gd name="T12" fmla="*/ 38 w 311"/>
                  <a:gd name="T13" fmla="*/ 0 h 37"/>
                  <a:gd name="T14" fmla="*/ 38 w 311"/>
                  <a:gd name="T15" fmla="*/ 0 h 37"/>
                  <a:gd name="T16" fmla="*/ 37 w 311"/>
                  <a:gd name="T17" fmla="*/ 0 h 37"/>
                  <a:gd name="T18" fmla="*/ 0 w 311"/>
                  <a:gd name="T19" fmla="*/ 4 h 37"/>
                  <a:gd name="T20" fmla="*/ 39 w 311"/>
                  <a:gd name="T21" fmla="*/ 0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11" h="37">
                    <a:moveTo>
                      <a:pt x="311" y="2"/>
                    </a:moveTo>
                    <a:lnTo>
                      <a:pt x="309" y="2"/>
                    </a:lnTo>
                    <a:lnTo>
                      <a:pt x="307" y="2"/>
                    </a:lnTo>
                    <a:lnTo>
                      <a:pt x="306" y="0"/>
                    </a:lnTo>
                    <a:lnTo>
                      <a:pt x="304" y="0"/>
                    </a:lnTo>
                    <a:lnTo>
                      <a:pt x="302" y="0"/>
                    </a:lnTo>
                    <a:lnTo>
                      <a:pt x="300" y="0"/>
                    </a:lnTo>
                    <a:lnTo>
                      <a:pt x="298" y="0"/>
                    </a:lnTo>
                    <a:lnTo>
                      <a:pt x="296" y="0"/>
                    </a:lnTo>
                    <a:lnTo>
                      <a:pt x="0" y="37"/>
                    </a:lnTo>
                    <a:lnTo>
                      <a:pt x="311" y="2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38" name="Freeform 3483"/>
              <p:cNvSpPr>
                <a:spLocks/>
              </p:cNvSpPr>
              <p:nvPr/>
            </p:nvSpPr>
            <p:spPr bwMode="auto">
              <a:xfrm>
                <a:off x="2738" y="1591"/>
                <a:ext cx="147" cy="19"/>
              </a:xfrm>
              <a:custGeom>
                <a:avLst/>
                <a:gdLst>
                  <a:gd name="T0" fmla="*/ 37 w 294"/>
                  <a:gd name="T1" fmla="*/ 0 h 39"/>
                  <a:gd name="T2" fmla="*/ 37 w 294"/>
                  <a:gd name="T3" fmla="*/ 0 h 39"/>
                  <a:gd name="T4" fmla="*/ 37 w 294"/>
                  <a:gd name="T5" fmla="*/ 0 h 39"/>
                  <a:gd name="T6" fmla="*/ 37 w 294"/>
                  <a:gd name="T7" fmla="*/ 0 h 39"/>
                  <a:gd name="T8" fmla="*/ 36 w 294"/>
                  <a:gd name="T9" fmla="*/ 0 h 39"/>
                  <a:gd name="T10" fmla="*/ 36 w 294"/>
                  <a:gd name="T11" fmla="*/ 0 h 39"/>
                  <a:gd name="T12" fmla="*/ 36 w 294"/>
                  <a:gd name="T13" fmla="*/ 0 h 39"/>
                  <a:gd name="T14" fmla="*/ 36 w 294"/>
                  <a:gd name="T15" fmla="*/ 0 h 39"/>
                  <a:gd name="T16" fmla="*/ 35 w 294"/>
                  <a:gd name="T17" fmla="*/ 0 h 39"/>
                  <a:gd name="T18" fmla="*/ 0 w 294"/>
                  <a:gd name="T19" fmla="*/ 4 h 39"/>
                  <a:gd name="T20" fmla="*/ 37 w 294"/>
                  <a:gd name="T21" fmla="*/ 0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4" h="39">
                    <a:moveTo>
                      <a:pt x="294" y="2"/>
                    </a:moveTo>
                    <a:lnTo>
                      <a:pt x="292" y="2"/>
                    </a:lnTo>
                    <a:lnTo>
                      <a:pt x="290" y="2"/>
                    </a:lnTo>
                    <a:lnTo>
                      <a:pt x="288" y="0"/>
                    </a:lnTo>
                    <a:lnTo>
                      <a:pt x="286" y="0"/>
                    </a:lnTo>
                    <a:lnTo>
                      <a:pt x="284" y="0"/>
                    </a:lnTo>
                    <a:lnTo>
                      <a:pt x="283" y="0"/>
                    </a:lnTo>
                    <a:lnTo>
                      <a:pt x="279" y="0"/>
                    </a:lnTo>
                    <a:lnTo>
                      <a:pt x="0" y="39"/>
                    </a:lnTo>
                    <a:lnTo>
                      <a:pt x="294" y="2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39" name="Freeform 3484"/>
              <p:cNvSpPr>
                <a:spLocks/>
              </p:cNvSpPr>
              <p:nvPr/>
            </p:nvSpPr>
            <p:spPr bwMode="auto">
              <a:xfrm>
                <a:off x="2738" y="1591"/>
                <a:ext cx="139" cy="19"/>
              </a:xfrm>
              <a:custGeom>
                <a:avLst/>
                <a:gdLst>
                  <a:gd name="T0" fmla="*/ 34 w 279"/>
                  <a:gd name="T1" fmla="*/ 0 h 39"/>
                  <a:gd name="T2" fmla="*/ 34 w 279"/>
                  <a:gd name="T3" fmla="*/ 0 h 39"/>
                  <a:gd name="T4" fmla="*/ 34 w 279"/>
                  <a:gd name="T5" fmla="*/ 0 h 39"/>
                  <a:gd name="T6" fmla="*/ 34 w 279"/>
                  <a:gd name="T7" fmla="*/ 0 h 39"/>
                  <a:gd name="T8" fmla="*/ 34 w 279"/>
                  <a:gd name="T9" fmla="*/ 0 h 39"/>
                  <a:gd name="T10" fmla="*/ 33 w 279"/>
                  <a:gd name="T11" fmla="*/ 0 h 39"/>
                  <a:gd name="T12" fmla="*/ 33 w 279"/>
                  <a:gd name="T13" fmla="*/ 0 h 39"/>
                  <a:gd name="T14" fmla="*/ 33 w 279"/>
                  <a:gd name="T15" fmla="*/ 0 h 39"/>
                  <a:gd name="T16" fmla="*/ 33 w 279"/>
                  <a:gd name="T17" fmla="*/ 0 h 39"/>
                  <a:gd name="T18" fmla="*/ 0 w 279"/>
                  <a:gd name="T19" fmla="*/ 4 h 39"/>
                  <a:gd name="T20" fmla="*/ 34 w 279"/>
                  <a:gd name="T21" fmla="*/ 0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79" h="39">
                    <a:moveTo>
                      <a:pt x="279" y="0"/>
                    </a:moveTo>
                    <a:lnTo>
                      <a:pt x="279" y="0"/>
                    </a:lnTo>
                    <a:lnTo>
                      <a:pt x="277" y="0"/>
                    </a:lnTo>
                    <a:lnTo>
                      <a:pt x="275" y="0"/>
                    </a:lnTo>
                    <a:lnTo>
                      <a:pt x="273" y="0"/>
                    </a:lnTo>
                    <a:lnTo>
                      <a:pt x="271" y="0"/>
                    </a:lnTo>
                    <a:lnTo>
                      <a:pt x="269" y="0"/>
                    </a:lnTo>
                    <a:lnTo>
                      <a:pt x="267" y="0"/>
                    </a:lnTo>
                    <a:lnTo>
                      <a:pt x="265" y="0"/>
                    </a:lnTo>
                    <a:lnTo>
                      <a:pt x="0" y="39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40" name="Freeform 3485"/>
              <p:cNvSpPr>
                <a:spLocks/>
              </p:cNvSpPr>
              <p:nvPr/>
            </p:nvSpPr>
            <p:spPr bwMode="auto">
              <a:xfrm>
                <a:off x="2738" y="1590"/>
                <a:ext cx="133" cy="20"/>
              </a:xfrm>
              <a:custGeom>
                <a:avLst/>
                <a:gdLst>
                  <a:gd name="T0" fmla="*/ 34 w 265"/>
                  <a:gd name="T1" fmla="*/ 0 h 41"/>
                  <a:gd name="T2" fmla="*/ 34 w 265"/>
                  <a:gd name="T3" fmla="*/ 0 h 41"/>
                  <a:gd name="T4" fmla="*/ 33 w 265"/>
                  <a:gd name="T5" fmla="*/ 0 h 41"/>
                  <a:gd name="T6" fmla="*/ 33 w 265"/>
                  <a:gd name="T7" fmla="*/ 0 h 41"/>
                  <a:gd name="T8" fmla="*/ 33 w 265"/>
                  <a:gd name="T9" fmla="*/ 0 h 41"/>
                  <a:gd name="T10" fmla="*/ 33 w 265"/>
                  <a:gd name="T11" fmla="*/ 0 h 41"/>
                  <a:gd name="T12" fmla="*/ 32 w 265"/>
                  <a:gd name="T13" fmla="*/ 0 h 41"/>
                  <a:gd name="T14" fmla="*/ 32 w 265"/>
                  <a:gd name="T15" fmla="*/ 0 h 41"/>
                  <a:gd name="T16" fmla="*/ 32 w 265"/>
                  <a:gd name="T17" fmla="*/ 0 h 41"/>
                  <a:gd name="T18" fmla="*/ 0 w 265"/>
                  <a:gd name="T19" fmla="*/ 5 h 41"/>
                  <a:gd name="T20" fmla="*/ 34 w 265"/>
                  <a:gd name="T21" fmla="*/ 0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5" h="41">
                    <a:moveTo>
                      <a:pt x="265" y="0"/>
                    </a:moveTo>
                    <a:lnTo>
                      <a:pt x="265" y="0"/>
                    </a:lnTo>
                    <a:lnTo>
                      <a:pt x="263" y="0"/>
                    </a:lnTo>
                    <a:lnTo>
                      <a:pt x="261" y="0"/>
                    </a:lnTo>
                    <a:lnTo>
                      <a:pt x="259" y="0"/>
                    </a:lnTo>
                    <a:lnTo>
                      <a:pt x="258" y="0"/>
                    </a:lnTo>
                    <a:lnTo>
                      <a:pt x="256" y="0"/>
                    </a:lnTo>
                    <a:lnTo>
                      <a:pt x="254" y="0"/>
                    </a:lnTo>
                    <a:lnTo>
                      <a:pt x="252" y="0"/>
                    </a:lnTo>
                    <a:lnTo>
                      <a:pt x="0" y="41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41" name="Freeform 3486"/>
              <p:cNvSpPr>
                <a:spLocks/>
              </p:cNvSpPr>
              <p:nvPr/>
            </p:nvSpPr>
            <p:spPr bwMode="auto">
              <a:xfrm>
                <a:off x="2738" y="1589"/>
                <a:ext cx="126" cy="21"/>
              </a:xfrm>
              <a:custGeom>
                <a:avLst/>
                <a:gdLst>
                  <a:gd name="T0" fmla="*/ 32 w 252"/>
                  <a:gd name="T1" fmla="*/ 1 h 42"/>
                  <a:gd name="T2" fmla="*/ 32 w 252"/>
                  <a:gd name="T3" fmla="*/ 1 h 42"/>
                  <a:gd name="T4" fmla="*/ 32 w 252"/>
                  <a:gd name="T5" fmla="*/ 1 h 42"/>
                  <a:gd name="T6" fmla="*/ 31 w 252"/>
                  <a:gd name="T7" fmla="*/ 1 h 42"/>
                  <a:gd name="T8" fmla="*/ 31 w 252"/>
                  <a:gd name="T9" fmla="*/ 1 h 42"/>
                  <a:gd name="T10" fmla="*/ 31 w 252"/>
                  <a:gd name="T11" fmla="*/ 1 h 42"/>
                  <a:gd name="T12" fmla="*/ 31 w 252"/>
                  <a:gd name="T13" fmla="*/ 1 h 42"/>
                  <a:gd name="T14" fmla="*/ 30 w 252"/>
                  <a:gd name="T15" fmla="*/ 0 h 42"/>
                  <a:gd name="T16" fmla="*/ 30 w 252"/>
                  <a:gd name="T17" fmla="*/ 0 h 42"/>
                  <a:gd name="T18" fmla="*/ 0 w 252"/>
                  <a:gd name="T19" fmla="*/ 6 h 42"/>
                  <a:gd name="T20" fmla="*/ 32 w 252"/>
                  <a:gd name="T21" fmla="*/ 1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2" h="42">
                    <a:moveTo>
                      <a:pt x="252" y="1"/>
                    </a:moveTo>
                    <a:lnTo>
                      <a:pt x="250" y="1"/>
                    </a:lnTo>
                    <a:lnTo>
                      <a:pt x="248" y="1"/>
                    </a:lnTo>
                    <a:lnTo>
                      <a:pt x="246" y="1"/>
                    </a:lnTo>
                    <a:lnTo>
                      <a:pt x="244" y="1"/>
                    </a:lnTo>
                    <a:lnTo>
                      <a:pt x="242" y="1"/>
                    </a:lnTo>
                    <a:lnTo>
                      <a:pt x="240" y="0"/>
                    </a:lnTo>
                    <a:lnTo>
                      <a:pt x="238" y="0"/>
                    </a:lnTo>
                    <a:lnTo>
                      <a:pt x="0" y="42"/>
                    </a:lnTo>
                    <a:lnTo>
                      <a:pt x="252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42" name="Freeform 3487"/>
              <p:cNvSpPr>
                <a:spLocks/>
              </p:cNvSpPr>
              <p:nvPr/>
            </p:nvSpPr>
            <p:spPr bwMode="auto">
              <a:xfrm>
                <a:off x="2738" y="1589"/>
                <a:ext cx="119" cy="21"/>
              </a:xfrm>
              <a:custGeom>
                <a:avLst/>
                <a:gdLst>
                  <a:gd name="T0" fmla="*/ 30 w 238"/>
                  <a:gd name="T1" fmla="*/ 0 h 42"/>
                  <a:gd name="T2" fmla="*/ 30 w 238"/>
                  <a:gd name="T3" fmla="*/ 0 h 42"/>
                  <a:gd name="T4" fmla="*/ 30 w 238"/>
                  <a:gd name="T5" fmla="*/ 0 h 42"/>
                  <a:gd name="T6" fmla="*/ 30 w 238"/>
                  <a:gd name="T7" fmla="*/ 0 h 42"/>
                  <a:gd name="T8" fmla="*/ 30 w 238"/>
                  <a:gd name="T9" fmla="*/ 0 h 42"/>
                  <a:gd name="T10" fmla="*/ 29 w 238"/>
                  <a:gd name="T11" fmla="*/ 0 h 42"/>
                  <a:gd name="T12" fmla="*/ 29 w 238"/>
                  <a:gd name="T13" fmla="*/ 0 h 42"/>
                  <a:gd name="T14" fmla="*/ 29 w 238"/>
                  <a:gd name="T15" fmla="*/ 0 h 42"/>
                  <a:gd name="T16" fmla="*/ 29 w 238"/>
                  <a:gd name="T17" fmla="*/ 0 h 42"/>
                  <a:gd name="T18" fmla="*/ 0 w 238"/>
                  <a:gd name="T19" fmla="*/ 6 h 42"/>
                  <a:gd name="T20" fmla="*/ 30 w 238"/>
                  <a:gd name="T21" fmla="*/ 0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8" h="42">
                    <a:moveTo>
                      <a:pt x="238" y="0"/>
                    </a:moveTo>
                    <a:lnTo>
                      <a:pt x="238" y="0"/>
                    </a:lnTo>
                    <a:lnTo>
                      <a:pt x="236" y="0"/>
                    </a:lnTo>
                    <a:lnTo>
                      <a:pt x="235" y="0"/>
                    </a:lnTo>
                    <a:lnTo>
                      <a:pt x="233" y="0"/>
                    </a:lnTo>
                    <a:lnTo>
                      <a:pt x="231" y="0"/>
                    </a:lnTo>
                    <a:lnTo>
                      <a:pt x="229" y="0"/>
                    </a:lnTo>
                    <a:lnTo>
                      <a:pt x="227" y="0"/>
                    </a:lnTo>
                    <a:lnTo>
                      <a:pt x="0" y="42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43" name="Freeform 3488"/>
              <p:cNvSpPr>
                <a:spLocks/>
              </p:cNvSpPr>
              <p:nvPr/>
            </p:nvSpPr>
            <p:spPr bwMode="auto">
              <a:xfrm>
                <a:off x="2738" y="1589"/>
                <a:ext cx="113" cy="21"/>
              </a:xfrm>
              <a:custGeom>
                <a:avLst/>
                <a:gdLst>
                  <a:gd name="T0" fmla="*/ 28 w 227"/>
                  <a:gd name="T1" fmla="*/ 0 h 42"/>
                  <a:gd name="T2" fmla="*/ 28 w 227"/>
                  <a:gd name="T3" fmla="*/ 0 h 42"/>
                  <a:gd name="T4" fmla="*/ 27 w 227"/>
                  <a:gd name="T5" fmla="*/ 0 h 42"/>
                  <a:gd name="T6" fmla="*/ 27 w 227"/>
                  <a:gd name="T7" fmla="*/ 0 h 42"/>
                  <a:gd name="T8" fmla="*/ 27 w 227"/>
                  <a:gd name="T9" fmla="*/ 0 h 42"/>
                  <a:gd name="T10" fmla="*/ 27 w 227"/>
                  <a:gd name="T11" fmla="*/ 0 h 42"/>
                  <a:gd name="T12" fmla="*/ 27 w 227"/>
                  <a:gd name="T13" fmla="*/ 0 h 42"/>
                  <a:gd name="T14" fmla="*/ 27 w 227"/>
                  <a:gd name="T15" fmla="*/ 0 h 42"/>
                  <a:gd name="T16" fmla="*/ 26 w 227"/>
                  <a:gd name="T17" fmla="*/ 0 h 42"/>
                  <a:gd name="T18" fmla="*/ 0 w 227"/>
                  <a:gd name="T19" fmla="*/ 6 h 42"/>
                  <a:gd name="T20" fmla="*/ 28 w 227"/>
                  <a:gd name="T21" fmla="*/ 0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7" h="42">
                    <a:moveTo>
                      <a:pt x="227" y="0"/>
                    </a:moveTo>
                    <a:lnTo>
                      <a:pt x="225" y="0"/>
                    </a:lnTo>
                    <a:lnTo>
                      <a:pt x="223" y="0"/>
                    </a:lnTo>
                    <a:lnTo>
                      <a:pt x="221" y="0"/>
                    </a:lnTo>
                    <a:lnTo>
                      <a:pt x="219" y="0"/>
                    </a:lnTo>
                    <a:lnTo>
                      <a:pt x="217" y="0"/>
                    </a:lnTo>
                    <a:lnTo>
                      <a:pt x="215" y="0"/>
                    </a:lnTo>
                    <a:lnTo>
                      <a:pt x="0" y="42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44" name="Freeform 3489"/>
              <p:cNvSpPr>
                <a:spLocks/>
              </p:cNvSpPr>
              <p:nvPr/>
            </p:nvSpPr>
            <p:spPr bwMode="auto">
              <a:xfrm>
                <a:off x="2738" y="1588"/>
                <a:ext cx="108" cy="22"/>
              </a:xfrm>
              <a:custGeom>
                <a:avLst/>
                <a:gdLst>
                  <a:gd name="T0" fmla="*/ 27 w 215"/>
                  <a:gd name="T1" fmla="*/ 1 h 44"/>
                  <a:gd name="T2" fmla="*/ 27 w 215"/>
                  <a:gd name="T3" fmla="*/ 0 h 44"/>
                  <a:gd name="T4" fmla="*/ 27 w 215"/>
                  <a:gd name="T5" fmla="*/ 0 h 44"/>
                  <a:gd name="T6" fmla="*/ 27 w 215"/>
                  <a:gd name="T7" fmla="*/ 0 h 44"/>
                  <a:gd name="T8" fmla="*/ 27 w 215"/>
                  <a:gd name="T9" fmla="*/ 0 h 44"/>
                  <a:gd name="T10" fmla="*/ 27 w 215"/>
                  <a:gd name="T11" fmla="*/ 0 h 44"/>
                  <a:gd name="T12" fmla="*/ 26 w 215"/>
                  <a:gd name="T13" fmla="*/ 0 h 44"/>
                  <a:gd name="T14" fmla="*/ 26 w 215"/>
                  <a:gd name="T15" fmla="*/ 0 h 44"/>
                  <a:gd name="T16" fmla="*/ 26 w 215"/>
                  <a:gd name="T17" fmla="*/ 0 h 44"/>
                  <a:gd name="T18" fmla="*/ 0 w 215"/>
                  <a:gd name="T19" fmla="*/ 6 h 44"/>
                  <a:gd name="T20" fmla="*/ 27 w 215"/>
                  <a:gd name="T21" fmla="*/ 1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44">
                    <a:moveTo>
                      <a:pt x="215" y="2"/>
                    </a:moveTo>
                    <a:lnTo>
                      <a:pt x="213" y="0"/>
                    </a:lnTo>
                    <a:lnTo>
                      <a:pt x="211" y="0"/>
                    </a:lnTo>
                    <a:lnTo>
                      <a:pt x="210" y="0"/>
                    </a:lnTo>
                    <a:lnTo>
                      <a:pt x="208" y="0"/>
                    </a:lnTo>
                    <a:lnTo>
                      <a:pt x="206" y="0"/>
                    </a:lnTo>
                    <a:lnTo>
                      <a:pt x="0" y="44"/>
                    </a:lnTo>
                    <a:lnTo>
                      <a:pt x="215" y="2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45" name="Freeform 3490"/>
              <p:cNvSpPr>
                <a:spLocks/>
              </p:cNvSpPr>
              <p:nvPr/>
            </p:nvSpPr>
            <p:spPr bwMode="auto">
              <a:xfrm>
                <a:off x="2738" y="1588"/>
                <a:ext cx="103" cy="22"/>
              </a:xfrm>
              <a:custGeom>
                <a:avLst/>
                <a:gdLst>
                  <a:gd name="T0" fmla="*/ 26 w 206"/>
                  <a:gd name="T1" fmla="*/ 0 h 44"/>
                  <a:gd name="T2" fmla="*/ 26 w 206"/>
                  <a:gd name="T3" fmla="*/ 0 h 44"/>
                  <a:gd name="T4" fmla="*/ 26 w 206"/>
                  <a:gd name="T5" fmla="*/ 0 h 44"/>
                  <a:gd name="T6" fmla="*/ 26 w 206"/>
                  <a:gd name="T7" fmla="*/ 0 h 44"/>
                  <a:gd name="T8" fmla="*/ 25 w 206"/>
                  <a:gd name="T9" fmla="*/ 0 h 44"/>
                  <a:gd name="T10" fmla="*/ 25 w 206"/>
                  <a:gd name="T11" fmla="*/ 0 h 44"/>
                  <a:gd name="T12" fmla="*/ 25 w 206"/>
                  <a:gd name="T13" fmla="*/ 0 h 44"/>
                  <a:gd name="T14" fmla="*/ 25 w 206"/>
                  <a:gd name="T15" fmla="*/ 0 h 44"/>
                  <a:gd name="T16" fmla="*/ 25 w 206"/>
                  <a:gd name="T17" fmla="*/ 0 h 44"/>
                  <a:gd name="T18" fmla="*/ 0 w 206"/>
                  <a:gd name="T19" fmla="*/ 6 h 44"/>
                  <a:gd name="T20" fmla="*/ 26 w 206"/>
                  <a:gd name="T21" fmla="*/ 0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6" h="44">
                    <a:moveTo>
                      <a:pt x="206" y="0"/>
                    </a:moveTo>
                    <a:lnTo>
                      <a:pt x="204" y="0"/>
                    </a:lnTo>
                    <a:lnTo>
                      <a:pt x="202" y="0"/>
                    </a:lnTo>
                    <a:lnTo>
                      <a:pt x="200" y="0"/>
                    </a:lnTo>
                    <a:lnTo>
                      <a:pt x="198" y="0"/>
                    </a:lnTo>
                    <a:lnTo>
                      <a:pt x="196" y="0"/>
                    </a:lnTo>
                    <a:lnTo>
                      <a:pt x="0" y="4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46" name="Freeform 3491"/>
              <p:cNvSpPr>
                <a:spLocks/>
              </p:cNvSpPr>
              <p:nvPr/>
            </p:nvSpPr>
            <p:spPr bwMode="auto">
              <a:xfrm>
                <a:off x="2738" y="1587"/>
                <a:ext cx="97" cy="23"/>
              </a:xfrm>
              <a:custGeom>
                <a:avLst/>
                <a:gdLst>
                  <a:gd name="T0" fmla="*/ 25 w 194"/>
                  <a:gd name="T1" fmla="*/ 1 h 46"/>
                  <a:gd name="T2" fmla="*/ 25 w 194"/>
                  <a:gd name="T3" fmla="*/ 1 h 46"/>
                  <a:gd name="T4" fmla="*/ 24 w 194"/>
                  <a:gd name="T5" fmla="*/ 1 h 46"/>
                  <a:gd name="T6" fmla="*/ 24 w 194"/>
                  <a:gd name="T7" fmla="*/ 0 h 46"/>
                  <a:gd name="T8" fmla="*/ 24 w 194"/>
                  <a:gd name="T9" fmla="*/ 0 h 46"/>
                  <a:gd name="T10" fmla="*/ 24 w 194"/>
                  <a:gd name="T11" fmla="*/ 0 h 46"/>
                  <a:gd name="T12" fmla="*/ 24 w 194"/>
                  <a:gd name="T13" fmla="*/ 0 h 46"/>
                  <a:gd name="T14" fmla="*/ 24 w 194"/>
                  <a:gd name="T15" fmla="*/ 0 h 46"/>
                  <a:gd name="T16" fmla="*/ 24 w 194"/>
                  <a:gd name="T17" fmla="*/ 0 h 46"/>
                  <a:gd name="T18" fmla="*/ 0 w 194"/>
                  <a:gd name="T19" fmla="*/ 6 h 46"/>
                  <a:gd name="T20" fmla="*/ 25 w 194"/>
                  <a:gd name="T21" fmla="*/ 1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4" h="46">
                    <a:moveTo>
                      <a:pt x="194" y="2"/>
                    </a:moveTo>
                    <a:lnTo>
                      <a:pt x="194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7" y="0"/>
                    </a:lnTo>
                    <a:lnTo>
                      <a:pt x="0" y="46"/>
                    </a:lnTo>
                    <a:lnTo>
                      <a:pt x="194" y="2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47" name="Freeform 3492"/>
              <p:cNvSpPr>
                <a:spLocks/>
              </p:cNvSpPr>
              <p:nvPr/>
            </p:nvSpPr>
            <p:spPr bwMode="auto">
              <a:xfrm>
                <a:off x="2738" y="1587"/>
                <a:ext cx="93" cy="23"/>
              </a:xfrm>
              <a:custGeom>
                <a:avLst/>
                <a:gdLst>
                  <a:gd name="T0" fmla="*/ 23 w 187"/>
                  <a:gd name="T1" fmla="*/ 1 h 46"/>
                  <a:gd name="T2" fmla="*/ 23 w 187"/>
                  <a:gd name="T3" fmla="*/ 1 h 46"/>
                  <a:gd name="T4" fmla="*/ 23 w 187"/>
                  <a:gd name="T5" fmla="*/ 1 h 46"/>
                  <a:gd name="T6" fmla="*/ 22 w 187"/>
                  <a:gd name="T7" fmla="*/ 0 h 46"/>
                  <a:gd name="T8" fmla="*/ 22 w 187"/>
                  <a:gd name="T9" fmla="*/ 0 h 46"/>
                  <a:gd name="T10" fmla="*/ 22 w 187"/>
                  <a:gd name="T11" fmla="*/ 0 h 46"/>
                  <a:gd name="T12" fmla="*/ 22 w 187"/>
                  <a:gd name="T13" fmla="*/ 0 h 46"/>
                  <a:gd name="T14" fmla="*/ 22 w 187"/>
                  <a:gd name="T15" fmla="*/ 0 h 46"/>
                  <a:gd name="T16" fmla="*/ 22 w 187"/>
                  <a:gd name="T17" fmla="*/ 0 h 46"/>
                  <a:gd name="T18" fmla="*/ 0 w 187"/>
                  <a:gd name="T19" fmla="*/ 6 h 46"/>
                  <a:gd name="T20" fmla="*/ 23 w 187"/>
                  <a:gd name="T21" fmla="*/ 1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7" h="46">
                    <a:moveTo>
                      <a:pt x="187" y="2"/>
                    </a:moveTo>
                    <a:lnTo>
                      <a:pt x="185" y="2"/>
                    </a:lnTo>
                    <a:lnTo>
                      <a:pt x="183" y="0"/>
                    </a:lnTo>
                    <a:lnTo>
                      <a:pt x="181" y="0"/>
                    </a:lnTo>
                    <a:lnTo>
                      <a:pt x="179" y="0"/>
                    </a:lnTo>
                    <a:lnTo>
                      <a:pt x="177" y="0"/>
                    </a:lnTo>
                    <a:lnTo>
                      <a:pt x="0" y="46"/>
                    </a:lnTo>
                    <a:lnTo>
                      <a:pt x="187" y="2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48" name="Freeform 3493"/>
              <p:cNvSpPr>
                <a:spLocks/>
              </p:cNvSpPr>
              <p:nvPr/>
            </p:nvSpPr>
            <p:spPr bwMode="auto">
              <a:xfrm>
                <a:off x="2738" y="1587"/>
                <a:ext cx="88" cy="23"/>
              </a:xfrm>
              <a:custGeom>
                <a:avLst/>
                <a:gdLst>
                  <a:gd name="T0" fmla="*/ 22 w 177"/>
                  <a:gd name="T1" fmla="*/ 0 h 46"/>
                  <a:gd name="T2" fmla="*/ 21 w 177"/>
                  <a:gd name="T3" fmla="*/ 0 h 46"/>
                  <a:gd name="T4" fmla="*/ 21 w 177"/>
                  <a:gd name="T5" fmla="*/ 0 h 46"/>
                  <a:gd name="T6" fmla="*/ 21 w 177"/>
                  <a:gd name="T7" fmla="*/ 0 h 46"/>
                  <a:gd name="T8" fmla="*/ 21 w 177"/>
                  <a:gd name="T9" fmla="*/ 0 h 46"/>
                  <a:gd name="T10" fmla="*/ 21 w 177"/>
                  <a:gd name="T11" fmla="*/ 0 h 46"/>
                  <a:gd name="T12" fmla="*/ 21 w 177"/>
                  <a:gd name="T13" fmla="*/ 0 h 46"/>
                  <a:gd name="T14" fmla="*/ 21 w 177"/>
                  <a:gd name="T15" fmla="*/ 0 h 46"/>
                  <a:gd name="T16" fmla="*/ 20 w 177"/>
                  <a:gd name="T17" fmla="*/ 0 h 46"/>
                  <a:gd name="T18" fmla="*/ 0 w 177"/>
                  <a:gd name="T19" fmla="*/ 6 h 46"/>
                  <a:gd name="T20" fmla="*/ 22 w 177"/>
                  <a:gd name="T21" fmla="*/ 0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7" h="46">
                    <a:moveTo>
                      <a:pt x="177" y="0"/>
                    </a:moveTo>
                    <a:lnTo>
                      <a:pt x="175" y="0"/>
                    </a:lnTo>
                    <a:lnTo>
                      <a:pt x="173" y="0"/>
                    </a:lnTo>
                    <a:lnTo>
                      <a:pt x="171" y="0"/>
                    </a:lnTo>
                    <a:lnTo>
                      <a:pt x="169" y="0"/>
                    </a:lnTo>
                    <a:lnTo>
                      <a:pt x="167" y="0"/>
                    </a:lnTo>
                    <a:lnTo>
                      <a:pt x="0" y="46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49" name="Freeform 3494"/>
              <p:cNvSpPr>
                <a:spLocks/>
              </p:cNvSpPr>
              <p:nvPr/>
            </p:nvSpPr>
            <p:spPr bwMode="auto">
              <a:xfrm>
                <a:off x="2738" y="1587"/>
                <a:ext cx="85" cy="23"/>
              </a:xfrm>
              <a:custGeom>
                <a:avLst/>
                <a:gdLst>
                  <a:gd name="T0" fmla="*/ 22 w 169"/>
                  <a:gd name="T1" fmla="*/ 0 h 46"/>
                  <a:gd name="T2" fmla="*/ 21 w 169"/>
                  <a:gd name="T3" fmla="*/ 0 h 46"/>
                  <a:gd name="T4" fmla="*/ 21 w 169"/>
                  <a:gd name="T5" fmla="*/ 0 h 46"/>
                  <a:gd name="T6" fmla="*/ 21 w 169"/>
                  <a:gd name="T7" fmla="*/ 0 h 46"/>
                  <a:gd name="T8" fmla="*/ 21 w 169"/>
                  <a:gd name="T9" fmla="*/ 0 h 46"/>
                  <a:gd name="T10" fmla="*/ 21 w 169"/>
                  <a:gd name="T11" fmla="*/ 0 h 46"/>
                  <a:gd name="T12" fmla="*/ 21 w 169"/>
                  <a:gd name="T13" fmla="*/ 0 h 46"/>
                  <a:gd name="T14" fmla="*/ 21 w 169"/>
                  <a:gd name="T15" fmla="*/ 0 h 46"/>
                  <a:gd name="T16" fmla="*/ 21 w 169"/>
                  <a:gd name="T17" fmla="*/ 0 h 46"/>
                  <a:gd name="T18" fmla="*/ 0 w 169"/>
                  <a:gd name="T19" fmla="*/ 6 h 46"/>
                  <a:gd name="T20" fmla="*/ 22 w 169"/>
                  <a:gd name="T21" fmla="*/ 0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9" h="46">
                    <a:moveTo>
                      <a:pt x="169" y="0"/>
                    </a:moveTo>
                    <a:lnTo>
                      <a:pt x="167" y="0"/>
                    </a:lnTo>
                    <a:lnTo>
                      <a:pt x="165" y="0"/>
                    </a:lnTo>
                    <a:lnTo>
                      <a:pt x="163" y="0"/>
                    </a:lnTo>
                    <a:lnTo>
                      <a:pt x="162" y="0"/>
                    </a:lnTo>
                    <a:lnTo>
                      <a:pt x="0" y="46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50" name="Freeform 3495"/>
              <p:cNvSpPr>
                <a:spLocks/>
              </p:cNvSpPr>
              <p:nvPr/>
            </p:nvSpPr>
            <p:spPr bwMode="auto">
              <a:xfrm>
                <a:off x="2738" y="1586"/>
                <a:ext cx="80" cy="24"/>
              </a:xfrm>
              <a:custGeom>
                <a:avLst/>
                <a:gdLst>
                  <a:gd name="T0" fmla="*/ 20 w 160"/>
                  <a:gd name="T1" fmla="*/ 1 h 48"/>
                  <a:gd name="T2" fmla="*/ 20 w 160"/>
                  <a:gd name="T3" fmla="*/ 1 h 48"/>
                  <a:gd name="T4" fmla="*/ 20 w 160"/>
                  <a:gd name="T5" fmla="*/ 1 h 48"/>
                  <a:gd name="T6" fmla="*/ 20 w 160"/>
                  <a:gd name="T7" fmla="*/ 1 h 48"/>
                  <a:gd name="T8" fmla="*/ 20 w 160"/>
                  <a:gd name="T9" fmla="*/ 1 h 48"/>
                  <a:gd name="T10" fmla="*/ 20 w 160"/>
                  <a:gd name="T11" fmla="*/ 1 h 48"/>
                  <a:gd name="T12" fmla="*/ 20 w 160"/>
                  <a:gd name="T13" fmla="*/ 1 h 48"/>
                  <a:gd name="T14" fmla="*/ 20 w 160"/>
                  <a:gd name="T15" fmla="*/ 0 h 48"/>
                  <a:gd name="T16" fmla="*/ 20 w 160"/>
                  <a:gd name="T17" fmla="*/ 0 h 48"/>
                  <a:gd name="T18" fmla="*/ 0 w 160"/>
                  <a:gd name="T19" fmla="*/ 6 h 48"/>
                  <a:gd name="T20" fmla="*/ 20 w 160"/>
                  <a:gd name="T21" fmla="*/ 1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0" h="48">
                    <a:moveTo>
                      <a:pt x="160" y="2"/>
                    </a:moveTo>
                    <a:lnTo>
                      <a:pt x="160" y="2"/>
                    </a:lnTo>
                    <a:lnTo>
                      <a:pt x="158" y="2"/>
                    </a:lnTo>
                    <a:lnTo>
                      <a:pt x="156" y="2"/>
                    </a:lnTo>
                    <a:lnTo>
                      <a:pt x="154" y="0"/>
                    </a:lnTo>
                    <a:lnTo>
                      <a:pt x="0" y="48"/>
                    </a:lnTo>
                    <a:lnTo>
                      <a:pt x="160" y="2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51" name="Freeform 3496"/>
              <p:cNvSpPr>
                <a:spLocks/>
              </p:cNvSpPr>
              <p:nvPr/>
            </p:nvSpPr>
            <p:spPr bwMode="auto">
              <a:xfrm>
                <a:off x="2738" y="1586"/>
                <a:ext cx="77" cy="24"/>
              </a:xfrm>
              <a:custGeom>
                <a:avLst/>
                <a:gdLst>
                  <a:gd name="T0" fmla="*/ 20 w 154"/>
                  <a:gd name="T1" fmla="*/ 1 h 48"/>
                  <a:gd name="T2" fmla="*/ 19 w 154"/>
                  <a:gd name="T3" fmla="*/ 1 h 48"/>
                  <a:gd name="T4" fmla="*/ 19 w 154"/>
                  <a:gd name="T5" fmla="*/ 1 h 48"/>
                  <a:gd name="T6" fmla="*/ 19 w 154"/>
                  <a:gd name="T7" fmla="*/ 1 h 48"/>
                  <a:gd name="T8" fmla="*/ 19 w 154"/>
                  <a:gd name="T9" fmla="*/ 0 h 48"/>
                  <a:gd name="T10" fmla="*/ 0 w 154"/>
                  <a:gd name="T11" fmla="*/ 6 h 48"/>
                  <a:gd name="T12" fmla="*/ 20 w 154"/>
                  <a:gd name="T13" fmla="*/ 1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4" h="48">
                    <a:moveTo>
                      <a:pt x="154" y="2"/>
                    </a:moveTo>
                    <a:lnTo>
                      <a:pt x="152" y="2"/>
                    </a:lnTo>
                    <a:lnTo>
                      <a:pt x="150" y="2"/>
                    </a:lnTo>
                    <a:lnTo>
                      <a:pt x="148" y="2"/>
                    </a:lnTo>
                    <a:lnTo>
                      <a:pt x="146" y="0"/>
                    </a:lnTo>
                    <a:lnTo>
                      <a:pt x="0" y="48"/>
                    </a:lnTo>
                    <a:lnTo>
                      <a:pt x="154" y="2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52" name="Freeform 3497"/>
              <p:cNvSpPr>
                <a:spLocks/>
              </p:cNvSpPr>
              <p:nvPr/>
            </p:nvSpPr>
            <p:spPr bwMode="auto">
              <a:xfrm>
                <a:off x="2738" y="1586"/>
                <a:ext cx="73" cy="24"/>
              </a:xfrm>
              <a:custGeom>
                <a:avLst/>
                <a:gdLst>
                  <a:gd name="T0" fmla="*/ 19 w 146"/>
                  <a:gd name="T1" fmla="*/ 1 h 48"/>
                  <a:gd name="T2" fmla="*/ 19 w 146"/>
                  <a:gd name="T3" fmla="*/ 1 h 48"/>
                  <a:gd name="T4" fmla="*/ 18 w 146"/>
                  <a:gd name="T5" fmla="*/ 1 h 48"/>
                  <a:gd name="T6" fmla="*/ 18 w 146"/>
                  <a:gd name="T7" fmla="*/ 1 h 48"/>
                  <a:gd name="T8" fmla="*/ 18 w 146"/>
                  <a:gd name="T9" fmla="*/ 1 h 48"/>
                  <a:gd name="T10" fmla="*/ 18 w 146"/>
                  <a:gd name="T11" fmla="*/ 1 h 48"/>
                  <a:gd name="T12" fmla="*/ 18 w 146"/>
                  <a:gd name="T13" fmla="*/ 1 h 48"/>
                  <a:gd name="T14" fmla="*/ 18 w 146"/>
                  <a:gd name="T15" fmla="*/ 0 h 48"/>
                  <a:gd name="T16" fmla="*/ 18 w 146"/>
                  <a:gd name="T17" fmla="*/ 0 h 48"/>
                  <a:gd name="T18" fmla="*/ 0 w 146"/>
                  <a:gd name="T19" fmla="*/ 6 h 48"/>
                  <a:gd name="T20" fmla="*/ 19 w 146"/>
                  <a:gd name="T21" fmla="*/ 1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6" h="48">
                    <a:moveTo>
                      <a:pt x="146" y="2"/>
                    </a:moveTo>
                    <a:lnTo>
                      <a:pt x="146" y="2"/>
                    </a:lnTo>
                    <a:lnTo>
                      <a:pt x="144" y="2"/>
                    </a:lnTo>
                    <a:lnTo>
                      <a:pt x="142" y="2"/>
                    </a:lnTo>
                    <a:lnTo>
                      <a:pt x="140" y="0"/>
                    </a:lnTo>
                    <a:lnTo>
                      <a:pt x="0" y="48"/>
                    </a:lnTo>
                    <a:lnTo>
                      <a:pt x="146" y="2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53" name="Freeform 3498"/>
              <p:cNvSpPr>
                <a:spLocks/>
              </p:cNvSpPr>
              <p:nvPr/>
            </p:nvSpPr>
            <p:spPr bwMode="auto">
              <a:xfrm>
                <a:off x="2738" y="1586"/>
                <a:ext cx="70" cy="24"/>
              </a:xfrm>
              <a:custGeom>
                <a:avLst/>
                <a:gdLst>
                  <a:gd name="T0" fmla="*/ 18 w 140"/>
                  <a:gd name="T1" fmla="*/ 0 h 48"/>
                  <a:gd name="T2" fmla="*/ 18 w 140"/>
                  <a:gd name="T3" fmla="*/ 0 h 48"/>
                  <a:gd name="T4" fmla="*/ 18 w 140"/>
                  <a:gd name="T5" fmla="*/ 0 h 48"/>
                  <a:gd name="T6" fmla="*/ 17 w 140"/>
                  <a:gd name="T7" fmla="*/ 0 h 48"/>
                  <a:gd name="T8" fmla="*/ 17 w 140"/>
                  <a:gd name="T9" fmla="*/ 0 h 48"/>
                  <a:gd name="T10" fmla="*/ 0 w 140"/>
                  <a:gd name="T11" fmla="*/ 6 h 48"/>
                  <a:gd name="T12" fmla="*/ 18 w 140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0" h="48">
                    <a:moveTo>
                      <a:pt x="140" y="0"/>
                    </a:moveTo>
                    <a:lnTo>
                      <a:pt x="139" y="0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0" y="48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54" name="Freeform 3499"/>
              <p:cNvSpPr>
                <a:spLocks/>
              </p:cNvSpPr>
              <p:nvPr/>
            </p:nvSpPr>
            <p:spPr bwMode="auto">
              <a:xfrm>
                <a:off x="2738" y="1586"/>
                <a:ext cx="66" cy="24"/>
              </a:xfrm>
              <a:custGeom>
                <a:avLst/>
                <a:gdLst>
                  <a:gd name="T0" fmla="*/ 16 w 133"/>
                  <a:gd name="T1" fmla="*/ 0 h 48"/>
                  <a:gd name="T2" fmla="*/ 16 w 133"/>
                  <a:gd name="T3" fmla="*/ 0 h 48"/>
                  <a:gd name="T4" fmla="*/ 16 w 133"/>
                  <a:gd name="T5" fmla="*/ 0 h 48"/>
                  <a:gd name="T6" fmla="*/ 16 w 133"/>
                  <a:gd name="T7" fmla="*/ 0 h 48"/>
                  <a:gd name="T8" fmla="*/ 15 w 133"/>
                  <a:gd name="T9" fmla="*/ 0 h 48"/>
                  <a:gd name="T10" fmla="*/ 0 w 133"/>
                  <a:gd name="T11" fmla="*/ 6 h 48"/>
                  <a:gd name="T12" fmla="*/ 16 w 133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3" h="48">
                    <a:moveTo>
                      <a:pt x="133" y="0"/>
                    </a:move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0" y="48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55" name="Freeform 3500"/>
              <p:cNvSpPr>
                <a:spLocks/>
              </p:cNvSpPr>
              <p:nvPr/>
            </p:nvSpPr>
            <p:spPr bwMode="auto">
              <a:xfrm>
                <a:off x="2738" y="1586"/>
                <a:ext cx="63" cy="24"/>
              </a:xfrm>
              <a:custGeom>
                <a:avLst/>
                <a:gdLst>
                  <a:gd name="T0" fmla="*/ 15 w 127"/>
                  <a:gd name="T1" fmla="*/ 0 h 48"/>
                  <a:gd name="T2" fmla="*/ 15 w 127"/>
                  <a:gd name="T3" fmla="*/ 0 h 48"/>
                  <a:gd name="T4" fmla="*/ 15 w 127"/>
                  <a:gd name="T5" fmla="*/ 0 h 48"/>
                  <a:gd name="T6" fmla="*/ 15 w 127"/>
                  <a:gd name="T7" fmla="*/ 0 h 48"/>
                  <a:gd name="T8" fmla="*/ 15 w 127"/>
                  <a:gd name="T9" fmla="*/ 0 h 48"/>
                  <a:gd name="T10" fmla="*/ 0 w 127"/>
                  <a:gd name="T11" fmla="*/ 6 h 48"/>
                  <a:gd name="T12" fmla="*/ 15 w 127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7" h="48">
                    <a:moveTo>
                      <a:pt x="127" y="0"/>
                    </a:move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0" y="48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56" name="Freeform 3501"/>
              <p:cNvSpPr>
                <a:spLocks/>
              </p:cNvSpPr>
              <p:nvPr/>
            </p:nvSpPr>
            <p:spPr bwMode="auto">
              <a:xfrm>
                <a:off x="2738" y="1586"/>
                <a:ext cx="61" cy="24"/>
              </a:xfrm>
              <a:custGeom>
                <a:avLst/>
                <a:gdLst>
                  <a:gd name="T0" fmla="*/ 16 w 121"/>
                  <a:gd name="T1" fmla="*/ 0 h 48"/>
                  <a:gd name="T2" fmla="*/ 16 w 121"/>
                  <a:gd name="T3" fmla="*/ 0 h 48"/>
                  <a:gd name="T4" fmla="*/ 15 w 121"/>
                  <a:gd name="T5" fmla="*/ 0 h 48"/>
                  <a:gd name="T6" fmla="*/ 15 w 121"/>
                  <a:gd name="T7" fmla="*/ 0 h 48"/>
                  <a:gd name="T8" fmla="*/ 15 w 121"/>
                  <a:gd name="T9" fmla="*/ 0 h 48"/>
                  <a:gd name="T10" fmla="*/ 0 w 121"/>
                  <a:gd name="T11" fmla="*/ 6 h 48"/>
                  <a:gd name="T12" fmla="*/ 16 w 121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1" h="48">
                    <a:moveTo>
                      <a:pt x="121" y="0"/>
                    </a:moveTo>
                    <a:lnTo>
                      <a:pt x="121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0" y="48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57" name="Freeform 3502"/>
              <p:cNvSpPr>
                <a:spLocks/>
              </p:cNvSpPr>
              <p:nvPr/>
            </p:nvSpPr>
            <p:spPr bwMode="auto">
              <a:xfrm>
                <a:off x="2738" y="1586"/>
                <a:ext cx="58" cy="24"/>
              </a:xfrm>
              <a:custGeom>
                <a:avLst/>
                <a:gdLst>
                  <a:gd name="T0" fmla="*/ 15 w 115"/>
                  <a:gd name="T1" fmla="*/ 0 h 48"/>
                  <a:gd name="T2" fmla="*/ 15 w 115"/>
                  <a:gd name="T3" fmla="*/ 0 h 48"/>
                  <a:gd name="T4" fmla="*/ 15 w 115"/>
                  <a:gd name="T5" fmla="*/ 0 h 48"/>
                  <a:gd name="T6" fmla="*/ 15 w 115"/>
                  <a:gd name="T7" fmla="*/ 0 h 48"/>
                  <a:gd name="T8" fmla="*/ 14 w 115"/>
                  <a:gd name="T9" fmla="*/ 0 h 48"/>
                  <a:gd name="T10" fmla="*/ 0 w 115"/>
                  <a:gd name="T11" fmla="*/ 6 h 48"/>
                  <a:gd name="T12" fmla="*/ 15 w 115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5" h="48">
                    <a:moveTo>
                      <a:pt x="115" y="0"/>
                    </a:moveTo>
                    <a:lnTo>
                      <a:pt x="115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0" y="48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58" name="Freeform 3503"/>
              <p:cNvSpPr>
                <a:spLocks/>
              </p:cNvSpPr>
              <p:nvPr/>
            </p:nvSpPr>
            <p:spPr bwMode="auto">
              <a:xfrm>
                <a:off x="2738" y="1586"/>
                <a:ext cx="56" cy="24"/>
              </a:xfrm>
              <a:custGeom>
                <a:avLst/>
                <a:gdLst>
                  <a:gd name="T0" fmla="*/ 14 w 112"/>
                  <a:gd name="T1" fmla="*/ 0 h 48"/>
                  <a:gd name="T2" fmla="*/ 14 w 112"/>
                  <a:gd name="T3" fmla="*/ 0 h 48"/>
                  <a:gd name="T4" fmla="*/ 14 w 112"/>
                  <a:gd name="T5" fmla="*/ 0 h 48"/>
                  <a:gd name="T6" fmla="*/ 14 w 112"/>
                  <a:gd name="T7" fmla="*/ 0 h 48"/>
                  <a:gd name="T8" fmla="*/ 14 w 112"/>
                  <a:gd name="T9" fmla="*/ 0 h 48"/>
                  <a:gd name="T10" fmla="*/ 0 w 112"/>
                  <a:gd name="T11" fmla="*/ 6 h 48"/>
                  <a:gd name="T12" fmla="*/ 14 w 112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2" h="48">
                    <a:moveTo>
                      <a:pt x="112" y="0"/>
                    </a:moveTo>
                    <a:lnTo>
                      <a:pt x="110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0" y="4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59" name="Freeform 3504"/>
              <p:cNvSpPr>
                <a:spLocks/>
              </p:cNvSpPr>
              <p:nvPr/>
            </p:nvSpPr>
            <p:spPr bwMode="auto">
              <a:xfrm>
                <a:off x="2738" y="1586"/>
                <a:ext cx="53" cy="24"/>
              </a:xfrm>
              <a:custGeom>
                <a:avLst/>
                <a:gdLst>
                  <a:gd name="T0" fmla="*/ 14 w 106"/>
                  <a:gd name="T1" fmla="*/ 0 h 48"/>
                  <a:gd name="T2" fmla="*/ 13 w 106"/>
                  <a:gd name="T3" fmla="*/ 0 h 48"/>
                  <a:gd name="T4" fmla="*/ 13 w 106"/>
                  <a:gd name="T5" fmla="*/ 0 h 48"/>
                  <a:gd name="T6" fmla="*/ 13 w 106"/>
                  <a:gd name="T7" fmla="*/ 0 h 48"/>
                  <a:gd name="T8" fmla="*/ 13 w 106"/>
                  <a:gd name="T9" fmla="*/ 0 h 48"/>
                  <a:gd name="T10" fmla="*/ 0 w 106"/>
                  <a:gd name="T11" fmla="*/ 6 h 48"/>
                  <a:gd name="T12" fmla="*/ 14 w 106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6" h="48">
                    <a:moveTo>
                      <a:pt x="106" y="0"/>
                    </a:moveTo>
                    <a:lnTo>
                      <a:pt x="104" y="0"/>
                    </a:lnTo>
                    <a:lnTo>
                      <a:pt x="102" y="0"/>
                    </a:lnTo>
                    <a:lnTo>
                      <a:pt x="100" y="0"/>
                    </a:lnTo>
                    <a:lnTo>
                      <a:pt x="0" y="48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60" name="Freeform 3505"/>
              <p:cNvSpPr>
                <a:spLocks/>
              </p:cNvSpPr>
              <p:nvPr/>
            </p:nvSpPr>
            <p:spPr bwMode="auto">
              <a:xfrm>
                <a:off x="2738" y="1586"/>
                <a:ext cx="51" cy="24"/>
              </a:xfrm>
              <a:custGeom>
                <a:avLst/>
                <a:gdLst>
                  <a:gd name="T0" fmla="*/ 13 w 102"/>
                  <a:gd name="T1" fmla="*/ 0 h 48"/>
                  <a:gd name="T2" fmla="*/ 13 w 102"/>
                  <a:gd name="T3" fmla="*/ 0 h 48"/>
                  <a:gd name="T4" fmla="*/ 13 w 102"/>
                  <a:gd name="T5" fmla="*/ 0 h 48"/>
                  <a:gd name="T6" fmla="*/ 13 w 102"/>
                  <a:gd name="T7" fmla="*/ 0 h 48"/>
                  <a:gd name="T8" fmla="*/ 12 w 102"/>
                  <a:gd name="T9" fmla="*/ 0 h 48"/>
                  <a:gd name="T10" fmla="*/ 0 w 102"/>
                  <a:gd name="T11" fmla="*/ 6 h 48"/>
                  <a:gd name="T12" fmla="*/ 13 w 102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2" h="48">
                    <a:moveTo>
                      <a:pt x="102" y="0"/>
                    </a:moveTo>
                    <a:lnTo>
                      <a:pt x="100" y="0"/>
                    </a:lnTo>
                    <a:lnTo>
                      <a:pt x="98" y="0"/>
                    </a:lnTo>
                    <a:lnTo>
                      <a:pt x="96" y="0"/>
                    </a:lnTo>
                    <a:lnTo>
                      <a:pt x="0" y="48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61" name="Freeform 3506"/>
              <p:cNvSpPr>
                <a:spLocks/>
              </p:cNvSpPr>
              <p:nvPr/>
            </p:nvSpPr>
            <p:spPr bwMode="auto">
              <a:xfrm>
                <a:off x="2738" y="1586"/>
                <a:ext cx="48" cy="24"/>
              </a:xfrm>
              <a:custGeom>
                <a:avLst/>
                <a:gdLst>
                  <a:gd name="T0" fmla="*/ 12 w 96"/>
                  <a:gd name="T1" fmla="*/ 0 h 48"/>
                  <a:gd name="T2" fmla="*/ 12 w 96"/>
                  <a:gd name="T3" fmla="*/ 0 h 48"/>
                  <a:gd name="T4" fmla="*/ 12 w 96"/>
                  <a:gd name="T5" fmla="*/ 0 h 48"/>
                  <a:gd name="T6" fmla="*/ 12 w 96"/>
                  <a:gd name="T7" fmla="*/ 0 h 48"/>
                  <a:gd name="T8" fmla="*/ 12 w 96"/>
                  <a:gd name="T9" fmla="*/ 0 h 48"/>
                  <a:gd name="T10" fmla="*/ 0 w 96"/>
                  <a:gd name="T11" fmla="*/ 6 h 48"/>
                  <a:gd name="T12" fmla="*/ 12 w 96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6" h="48">
                    <a:moveTo>
                      <a:pt x="96" y="0"/>
                    </a:moveTo>
                    <a:lnTo>
                      <a:pt x="94" y="0"/>
                    </a:lnTo>
                    <a:lnTo>
                      <a:pt x="92" y="0"/>
                    </a:lnTo>
                    <a:lnTo>
                      <a:pt x="0" y="48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62" name="Freeform 3507"/>
              <p:cNvSpPr>
                <a:spLocks/>
              </p:cNvSpPr>
              <p:nvPr/>
            </p:nvSpPr>
            <p:spPr bwMode="auto">
              <a:xfrm>
                <a:off x="2738" y="1586"/>
                <a:ext cx="46" cy="24"/>
              </a:xfrm>
              <a:custGeom>
                <a:avLst/>
                <a:gdLst>
                  <a:gd name="T0" fmla="*/ 12 w 92"/>
                  <a:gd name="T1" fmla="*/ 0 h 48"/>
                  <a:gd name="T2" fmla="*/ 12 w 92"/>
                  <a:gd name="T3" fmla="*/ 0 h 48"/>
                  <a:gd name="T4" fmla="*/ 12 w 92"/>
                  <a:gd name="T5" fmla="*/ 0 h 48"/>
                  <a:gd name="T6" fmla="*/ 12 w 92"/>
                  <a:gd name="T7" fmla="*/ 0 h 48"/>
                  <a:gd name="T8" fmla="*/ 12 w 92"/>
                  <a:gd name="T9" fmla="*/ 0 h 48"/>
                  <a:gd name="T10" fmla="*/ 0 w 92"/>
                  <a:gd name="T11" fmla="*/ 6 h 48"/>
                  <a:gd name="T12" fmla="*/ 12 w 92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2" h="48">
                    <a:moveTo>
                      <a:pt x="92" y="0"/>
                    </a:moveTo>
                    <a:lnTo>
                      <a:pt x="92" y="0"/>
                    </a:lnTo>
                    <a:lnTo>
                      <a:pt x="90" y="0"/>
                    </a:lnTo>
                    <a:lnTo>
                      <a:pt x="89" y="0"/>
                    </a:lnTo>
                    <a:lnTo>
                      <a:pt x="0" y="4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63" name="Freeform 3508"/>
              <p:cNvSpPr>
                <a:spLocks/>
              </p:cNvSpPr>
              <p:nvPr/>
            </p:nvSpPr>
            <p:spPr bwMode="auto">
              <a:xfrm>
                <a:off x="2738" y="1585"/>
                <a:ext cx="43" cy="25"/>
              </a:xfrm>
              <a:custGeom>
                <a:avLst/>
                <a:gdLst>
                  <a:gd name="T0" fmla="*/ 10 w 87"/>
                  <a:gd name="T1" fmla="*/ 0 h 50"/>
                  <a:gd name="T2" fmla="*/ 10 w 87"/>
                  <a:gd name="T3" fmla="*/ 0 h 50"/>
                  <a:gd name="T4" fmla="*/ 10 w 87"/>
                  <a:gd name="T5" fmla="*/ 0 h 50"/>
                  <a:gd name="T6" fmla="*/ 10 w 87"/>
                  <a:gd name="T7" fmla="*/ 0 h 50"/>
                  <a:gd name="T8" fmla="*/ 10 w 87"/>
                  <a:gd name="T9" fmla="*/ 0 h 50"/>
                  <a:gd name="T10" fmla="*/ 0 w 87"/>
                  <a:gd name="T11" fmla="*/ 7 h 50"/>
                  <a:gd name="T12" fmla="*/ 10 w 87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" h="50">
                    <a:moveTo>
                      <a:pt x="87" y="0"/>
                    </a:moveTo>
                    <a:lnTo>
                      <a:pt x="87" y="0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0" y="5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64" name="Freeform 3509"/>
              <p:cNvSpPr>
                <a:spLocks/>
              </p:cNvSpPr>
              <p:nvPr/>
            </p:nvSpPr>
            <p:spPr bwMode="auto">
              <a:xfrm>
                <a:off x="2738" y="1585"/>
                <a:ext cx="41" cy="25"/>
              </a:xfrm>
              <a:custGeom>
                <a:avLst/>
                <a:gdLst>
                  <a:gd name="T0" fmla="*/ 10 w 83"/>
                  <a:gd name="T1" fmla="*/ 0 h 50"/>
                  <a:gd name="T2" fmla="*/ 10 w 83"/>
                  <a:gd name="T3" fmla="*/ 0 h 50"/>
                  <a:gd name="T4" fmla="*/ 10 w 83"/>
                  <a:gd name="T5" fmla="*/ 0 h 50"/>
                  <a:gd name="T6" fmla="*/ 10 w 83"/>
                  <a:gd name="T7" fmla="*/ 0 h 50"/>
                  <a:gd name="T8" fmla="*/ 9 w 83"/>
                  <a:gd name="T9" fmla="*/ 0 h 50"/>
                  <a:gd name="T10" fmla="*/ 0 w 83"/>
                  <a:gd name="T11" fmla="*/ 7 h 50"/>
                  <a:gd name="T12" fmla="*/ 10 w 83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3" h="50">
                    <a:moveTo>
                      <a:pt x="83" y="0"/>
                    </a:moveTo>
                    <a:lnTo>
                      <a:pt x="83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0" y="5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65" name="Freeform 3510"/>
              <p:cNvSpPr>
                <a:spLocks/>
              </p:cNvSpPr>
              <p:nvPr/>
            </p:nvSpPr>
            <p:spPr bwMode="auto">
              <a:xfrm>
                <a:off x="2738" y="1585"/>
                <a:ext cx="39" cy="25"/>
              </a:xfrm>
              <a:custGeom>
                <a:avLst/>
                <a:gdLst>
                  <a:gd name="T0" fmla="*/ 9 w 79"/>
                  <a:gd name="T1" fmla="*/ 0 h 50"/>
                  <a:gd name="T2" fmla="*/ 9 w 79"/>
                  <a:gd name="T3" fmla="*/ 0 h 50"/>
                  <a:gd name="T4" fmla="*/ 9 w 79"/>
                  <a:gd name="T5" fmla="*/ 0 h 50"/>
                  <a:gd name="T6" fmla="*/ 9 w 79"/>
                  <a:gd name="T7" fmla="*/ 0 h 50"/>
                  <a:gd name="T8" fmla="*/ 9 w 79"/>
                  <a:gd name="T9" fmla="*/ 0 h 50"/>
                  <a:gd name="T10" fmla="*/ 0 w 79"/>
                  <a:gd name="T11" fmla="*/ 7 h 50"/>
                  <a:gd name="T12" fmla="*/ 9 w 79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9" h="50">
                    <a:moveTo>
                      <a:pt x="79" y="0"/>
                    </a:moveTo>
                    <a:lnTo>
                      <a:pt x="79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0" y="5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66" name="Freeform 3511"/>
              <p:cNvSpPr>
                <a:spLocks/>
              </p:cNvSpPr>
              <p:nvPr/>
            </p:nvSpPr>
            <p:spPr bwMode="auto">
              <a:xfrm>
                <a:off x="2738" y="1585"/>
                <a:ext cx="38" cy="25"/>
              </a:xfrm>
              <a:custGeom>
                <a:avLst/>
                <a:gdLst>
                  <a:gd name="T0" fmla="*/ 10 w 75"/>
                  <a:gd name="T1" fmla="*/ 0 h 50"/>
                  <a:gd name="T2" fmla="*/ 10 w 75"/>
                  <a:gd name="T3" fmla="*/ 0 h 50"/>
                  <a:gd name="T4" fmla="*/ 10 w 75"/>
                  <a:gd name="T5" fmla="*/ 0 h 50"/>
                  <a:gd name="T6" fmla="*/ 10 w 75"/>
                  <a:gd name="T7" fmla="*/ 0 h 50"/>
                  <a:gd name="T8" fmla="*/ 9 w 75"/>
                  <a:gd name="T9" fmla="*/ 0 h 50"/>
                  <a:gd name="T10" fmla="*/ 0 w 75"/>
                  <a:gd name="T11" fmla="*/ 7 h 50"/>
                  <a:gd name="T12" fmla="*/ 10 w 75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50">
                    <a:moveTo>
                      <a:pt x="75" y="0"/>
                    </a:moveTo>
                    <a:lnTo>
                      <a:pt x="75" y="0"/>
                    </a:lnTo>
                    <a:lnTo>
                      <a:pt x="73" y="0"/>
                    </a:lnTo>
                    <a:lnTo>
                      <a:pt x="71" y="0"/>
                    </a:lnTo>
                    <a:lnTo>
                      <a:pt x="0" y="5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67" name="Freeform 3512"/>
              <p:cNvSpPr>
                <a:spLocks/>
              </p:cNvSpPr>
              <p:nvPr/>
            </p:nvSpPr>
            <p:spPr bwMode="auto">
              <a:xfrm>
                <a:off x="2738" y="1585"/>
                <a:ext cx="36" cy="25"/>
              </a:xfrm>
              <a:custGeom>
                <a:avLst/>
                <a:gdLst>
                  <a:gd name="T0" fmla="*/ 9 w 71"/>
                  <a:gd name="T1" fmla="*/ 0 h 50"/>
                  <a:gd name="T2" fmla="*/ 9 w 71"/>
                  <a:gd name="T3" fmla="*/ 0 h 50"/>
                  <a:gd name="T4" fmla="*/ 9 w 71"/>
                  <a:gd name="T5" fmla="*/ 0 h 50"/>
                  <a:gd name="T6" fmla="*/ 9 w 71"/>
                  <a:gd name="T7" fmla="*/ 0 h 50"/>
                  <a:gd name="T8" fmla="*/ 9 w 71"/>
                  <a:gd name="T9" fmla="*/ 0 h 50"/>
                  <a:gd name="T10" fmla="*/ 0 w 71"/>
                  <a:gd name="T11" fmla="*/ 7 h 50"/>
                  <a:gd name="T12" fmla="*/ 9 w 71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1" h="50">
                    <a:moveTo>
                      <a:pt x="71" y="0"/>
                    </a:moveTo>
                    <a:lnTo>
                      <a:pt x="71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0" y="5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68" name="Freeform 3513"/>
              <p:cNvSpPr>
                <a:spLocks/>
              </p:cNvSpPr>
              <p:nvPr/>
            </p:nvSpPr>
            <p:spPr bwMode="auto">
              <a:xfrm>
                <a:off x="2738" y="1585"/>
                <a:ext cx="34" cy="25"/>
              </a:xfrm>
              <a:custGeom>
                <a:avLst/>
                <a:gdLst>
                  <a:gd name="T0" fmla="*/ 9 w 67"/>
                  <a:gd name="T1" fmla="*/ 0 h 50"/>
                  <a:gd name="T2" fmla="*/ 9 w 67"/>
                  <a:gd name="T3" fmla="*/ 0 h 50"/>
                  <a:gd name="T4" fmla="*/ 9 w 67"/>
                  <a:gd name="T5" fmla="*/ 0 h 50"/>
                  <a:gd name="T6" fmla="*/ 9 w 67"/>
                  <a:gd name="T7" fmla="*/ 0 h 50"/>
                  <a:gd name="T8" fmla="*/ 8 w 67"/>
                  <a:gd name="T9" fmla="*/ 0 h 50"/>
                  <a:gd name="T10" fmla="*/ 0 w 67"/>
                  <a:gd name="T11" fmla="*/ 7 h 50"/>
                  <a:gd name="T12" fmla="*/ 9 w 67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" h="50">
                    <a:moveTo>
                      <a:pt x="67" y="0"/>
                    </a:moveTo>
                    <a:lnTo>
                      <a:pt x="67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0" y="50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69" name="Freeform 3514"/>
              <p:cNvSpPr>
                <a:spLocks/>
              </p:cNvSpPr>
              <p:nvPr/>
            </p:nvSpPr>
            <p:spPr bwMode="auto">
              <a:xfrm>
                <a:off x="2738" y="1585"/>
                <a:ext cx="32" cy="25"/>
              </a:xfrm>
              <a:custGeom>
                <a:avLst/>
                <a:gdLst>
                  <a:gd name="T0" fmla="*/ 8 w 64"/>
                  <a:gd name="T1" fmla="*/ 0 h 50"/>
                  <a:gd name="T2" fmla="*/ 8 w 64"/>
                  <a:gd name="T3" fmla="*/ 0 h 50"/>
                  <a:gd name="T4" fmla="*/ 8 w 64"/>
                  <a:gd name="T5" fmla="*/ 0 h 50"/>
                  <a:gd name="T6" fmla="*/ 8 w 64"/>
                  <a:gd name="T7" fmla="*/ 0 h 50"/>
                  <a:gd name="T8" fmla="*/ 8 w 64"/>
                  <a:gd name="T9" fmla="*/ 0 h 50"/>
                  <a:gd name="T10" fmla="*/ 0 w 64"/>
                  <a:gd name="T11" fmla="*/ 7 h 50"/>
                  <a:gd name="T12" fmla="*/ 8 w 64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" h="50">
                    <a:moveTo>
                      <a:pt x="64" y="0"/>
                    </a:moveTo>
                    <a:lnTo>
                      <a:pt x="64" y="0"/>
                    </a:lnTo>
                    <a:lnTo>
                      <a:pt x="62" y="0"/>
                    </a:lnTo>
                    <a:lnTo>
                      <a:pt x="0" y="5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70" name="Freeform 3515"/>
              <p:cNvSpPr>
                <a:spLocks/>
              </p:cNvSpPr>
              <p:nvPr/>
            </p:nvSpPr>
            <p:spPr bwMode="auto">
              <a:xfrm>
                <a:off x="2738" y="1585"/>
                <a:ext cx="31" cy="25"/>
              </a:xfrm>
              <a:custGeom>
                <a:avLst/>
                <a:gdLst>
                  <a:gd name="T0" fmla="*/ 8 w 62"/>
                  <a:gd name="T1" fmla="*/ 0 h 50"/>
                  <a:gd name="T2" fmla="*/ 8 w 62"/>
                  <a:gd name="T3" fmla="*/ 0 h 50"/>
                  <a:gd name="T4" fmla="*/ 8 w 62"/>
                  <a:gd name="T5" fmla="*/ 0 h 50"/>
                  <a:gd name="T6" fmla="*/ 8 w 62"/>
                  <a:gd name="T7" fmla="*/ 0 h 50"/>
                  <a:gd name="T8" fmla="*/ 8 w 62"/>
                  <a:gd name="T9" fmla="*/ 0 h 50"/>
                  <a:gd name="T10" fmla="*/ 0 w 62"/>
                  <a:gd name="T11" fmla="*/ 7 h 50"/>
                  <a:gd name="T12" fmla="*/ 8 w 6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" h="50">
                    <a:moveTo>
                      <a:pt x="62" y="0"/>
                    </a:moveTo>
                    <a:lnTo>
                      <a:pt x="60" y="0"/>
                    </a:lnTo>
                    <a:lnTo>
                      <a:pt x="58" y="0"/>
                    </a:lnTo>
                    <a:lnTo>
                      <a:pt x="0" y="5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71" name="Freeform 3516"/>
              <p:cNvSpPr>
                <a:spLocks/>
              </p:cNvSpPr>
              <p:nvPr/>
            </p:nvSpPr>
            <p:spPr bwMode="auto">
              <a:xfrm>
                <a:off x="2738" y="1585"/>
                <a:ext cx="29" cy="25"/>
              </a:xfrm>
              <a:custGeom>
                <a:avLst/>
                <a:gdLst>
                  <a:gd name="T0" fmla="*/ 8 w 58"/>
                  <a:gd name="T1" fmla="*/ 0 h 50"/>
                  <a:gd name="T2" fmla="*/ 8 w 58"/>
                  <a:gd name="T3" fmla="*/ 0 h 50"/>
                  <a:gd name="T4" fmla="*/ 7 w 58"/>
                  <a:gd name="T5" fmla="*/ 0 h 50"/>
                  <a:gd name="T6" fmla="*/ 7 w 58"/>
                  <a:gd name="T7" fmla="*/ 0 h 50"/>
                  <a:gd name="T8" fmla="*/ 7 w 58"/>
                  <a:gd name="T9" fmla="*/ 0 h 50"/>
                  <a:gd name="T10" fmla="*/ 0 w 58"/>
                  <a:gd name="T11" fmla="*/ 7 h 50"/>
                  <a:gd name="T12" fmla="*/ 8 w 58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8" h="50">
                    <a:moveTo>
                      <a:pt x="58" y="0"/>
                    </a:moveTo>
                    <a:lnTo>
                      <a:pt x="58" y="0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0" y="5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72" name="Freeform 3517"/>
              <p:cNvSpPr>
                <a:spLocks/>
              </p:cNvSpPr>
              <p:nvPr/>
            </p:nvSpPr>
            <p:spPr bwMode="auto">
              <a:xfrm>
                <a:off x="2738" y="1585"/>
                <a:ext cx="27" cy="25"/>
              </a:xfrm>
              <a:custGeom>
                <a:avLst/>
                <a:gdLst>
                  <a:gd name="T0" fmla="*/ 7 w 54"/>
                  <a:gd name="T1" fmla="*/ 0 h 50"/>
                  <a:gd name="T2" fmla="*/ 7 w 54"/>
                  <a:gd name="T3" fmla="*/ 0 h 50"/>
                  <a:gd name="T4" fmla="*/ 7 w 54"/>
                  <a:gd name="T5" fmla="*/ 0 h 50"/>
                  <a:gd name="T6" fmla="*/ 7 w 54"/>
                  <a:gd name="T7" fmla="*/ 0 h 50"/>
                  <a:gd name="T8" fmla="*/ 7 w 54"/>
                  <a:gd name="T9" fmla="*/ 0 h 50"/>
                  <a:gd name="T10" fmla="*/ 0 w 54"/>
                  <a:gd name="T11" fmla="*/ 7 h 50"/>
                  <a:gd name="T12" fmla="*/ 7 w 54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50">
                    <a:moveTo>
                      <a:pt x="54" y="0"/>
                    </a:moveTo>
                    <a:lnTo>
                      <a:pt x="54" y="0"/>
                    </a:lnTo>
                    <a:lnTo>
                      <a:pt x="52" y="0"/>
                    </a:lnTo>
                    <a:lnTo>
                      <a:pt x="0" y="5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73" name="Freeform 3518"/>
              <p:cNvSpPr>
                <a:spLocks/>
              </p:cNvSpPr>
              <p:nvPr/>
            </p:nvSpPr>
            <p:spPr bwMode="auto">
              <a:xfrm>
                <a:off x="2738" y="1585"/>
                <a:ext cx="26" cy="25"/>
              </a:xfrm>
              <a:custGeom>
                <a:avLst/>
                <a:gdLst>
                  <a:gd name="T0" fmla="*/ 7 w 52"/>
                  <a:gd name="T1" fmla="*/ 0 h 50"/>
                  <a:gd name="T2" fmla="*/ 7 w 52"/>
                  <a:gd name="T3" fmla="*/ 0 h 50"/>
                  <a:gd name="T4" fmla="*/ 7 w 52"/>
                  <a:gd name="T5" fmla="*/ 0 h 50"/>
                  <a:gd name="T6" fmla="*/ 6 w 52"/>
                  <a:gd name="T7" fmla="*/ 0 h 50"/>
                  <a:gd name="T8" fmla="*/ 6 w 52"/>
                  <a:gd name="T9" fmla="*/ 0 h 50"/>
                  <a:gd name="T10" fmla="*/ 0 w 52"/>
                  <a:gd name="T11" fmla="*/ 7 h 50"/>
                  <a:gd name="T12" fmla="*/ 7 w 5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52" y="0"/>
                    </a:moveTo>
                    <a:lnTo>
                      <a:pt x="50" y="0"/>
                    </a:lnTo>
                    <a:lnTo>
                      <a:pt x="48" y="0"/>
                    </a:lnTo>
                    <a:lnTo>
                      <a:pt x="0" y="5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74" name="Freeform 3519"/>
              <p:cNvSpPr>
                <a:spLocks/>
              </p:cNvSpPr>
              <p:nvPr/>
            </p:nvSpPr>
            <p:spPr bwMode="auto">
              <a:xfrm>
                <a:off x="2738" y="1585"/>
                <a:ext cx="24" cy="25"/>
              </a:xfrm>
              <a:custGeom>
                <a:avLst/>
                <a:gdLst>
                  <a:gd name="T0" fmla="*/ 6 w 48"/>
                  <a:gd name="T1" fmla="*/ 0 h 50"/>
                  <a:gd name="T2" fmla="*/ 6 w 48"/>
                  <a:gd name="T3" fmla="*/ 0 h 50"/>
                  <a:gd name="T4" fmla="*/ 6 w 48"/>
                  <a:gd name="T5" fmla="*/ 0 h 50"/>
                  <a:gd name="T6" fmla="*/ 6 w 48"/>
                  <a:gd name="T7" fmla="*/ 0 h 50"/>
                  <a:gd name="T8" fmla="*/ 6 w 48"/>
                  <a:gd name="T9" fmla="*/ 0 h 50"/>
                  <a:gd name="T10" fmla="*/ 0 w 48"/>
                  <a:gd name="T11" fmla="*/ 7 h 50"/>
                  <a:gd name="T12" fmla="*/ 6 w 48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50">
                    <a:moveTo>
                      <a:pt x="48" y="0"/>
                    </a:moveTo>
                    <a:lnTo>
                      <a:pt x="48" y="0"/>
                    </a:lnTo>
                    <a:lnTo>
                      <a:pt x="46" y="0"/>
                    </a:lnTo>
                    <a:lnTo>
                      <a:pt x="0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75" name="Freeform 3520"/>
              <p:cNvSpPr>
                <a:spLocks/>
              </p:cNvSpPr>
              <p:nvPr/>
            </p:nvSpPr>
            <p:spPr bwMode="auto">
              <a:xfrm>
                <a:off x="2738" y="1585"/>
                <a:ext cx="22" cy="25"/>
              </a:xfrm>
              <a:custGeom>
                <a:avLst/>
                <a:gdLst>
                  <a:gd name="T0" fmla="*/ 6 w 44"/>
                  <a:gd name="T1" fmla="*/ 0 h 50"/>
                  <a:gd name="T2" fmla="*/ 6 w 44"/>
                  <a:gd name="T3" fmla="*/ 0 h 50"/>
                  <a:gd name="T4" fmla="*/ 6 w 44"/>
                  <a:gd name="T5" fmla="*/ 0 h 50"/>
                  <a:gd name="T6" fmla="*/ 6 w 44"/>
                  <a:gd name="T7" fmla="*/ 0 h 50"/>
                  <a:gd name="T8" fmla="*/ 6 w 44"/>
                  <a:gd name="T9" fmla="*/ 0 h 50"/>
                  <a:gd name="T10" fmla="*/ 0 w 44"/>
                  <a:gd name="T11" fmla="*/ 7 h 50"/>
                  <a:gd name="T12" fmla="*/ 6 w 44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" h="50">
                    <a:moveTo>
                      <a:pt x="44" y="0"/>
                    </a:moveTo>
                    <a:lnTo>
                      <a:pt x="44" y="0"/>
                    </a:lnTo>
                    <a:lnTo>
                      <a:pt x="42" y="0"/>
                    </a:lnTo>
                    <a:lnTo>
                      <a:pt x="0" y="5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76" name="Freeform 3521"/>
              <p:cNvSpPr>
                <a:spLocks/>
              </p:cNvSpPr>
              <p:nvPr/>
            </p:nvSpPr>
            <p:spPr bwMode="auto">
              <a:xfrm>
                <a:off x="2738" y="1585"/>
                <a:ext cx="21" cy="25"/>
              </a:xfrm>
              <a:custGeom>
                <a:avLst/>
                <a:gdLst>
                  <a:gd name="T0" fmla="*/ 6 w 42"/>
                  <a:gd name="T1" fmla="*/ 0 h 50"/>
                  <a:gd name="T2" fmla="*/ 6 w 42"/>
                  <a:gd name="T3" fmla="*/ 0 h 50"/>
                  <a:gd name="T4" fmla="*/ 6 w 42"/>
                  <a:gd name="T5" fmla="*/ 0 h 50"/>
                  <a:gd name="T6" fmla="*/ 6 w 42"/>
                  <a:gd name="T7" fmla="*/ 0 h 50"/>
                  <a:gd name="T8" fmla="*/ 5 w 42"/>
                  <a:gd name="T9" fmla="*/ 0 h 50"/>
                  <a:gd name="T10" fmla="*/ 0 w 42"/>
                  <a:gd name="T11" fmla="*/ 7 h 50"/>
                  <a:gd name="T12" fmla="*/ 6 w 4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50">
                    <a:moveTo>
                      <a:pt x="42" y="0"/>
                    </a:moveTo>
                    <a:lnTo>
                      <a:pt x="41" y="0"/>
                    </a:lnTo>
                    <a:lnTo>
                      <a:pt x="39" y="0"/>
                    </a:lnTo>
                    <a:lnTo>
                      <a:pt x="0" y="5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77" name="Freeform 3522"/>
              <p:cNvSpPr>
                <a:spLocks/>
              </p:cNvSpPr>
              <p:nvPr/>
            </p:nvSpPr>
            <p:spPr bwMode="auto">
              <a:xfrm>
                <a:off x="2738" y="1585"/>
                <a:ext cx="19" cy="25"/>
              </a:xfrm>
              <a:custGeom>
                <a:avLst/>
                <a:gdLst>
                  <a:gd name="T0" fmla="*/ 4 w 39"/>
                  <a:gd name="T1" fmla="*/ 0 h 50"/>
                  <a:gd name="T2" fmla="*/ 4 w 39"/>
                  <a:gd name="T3" fmla="*/ 0 h 50"/>
                  <a:gd name="T4" fmla="*/ 4 w 39"/>
                  <a:gd name="T5" fmla="*/ 0 h 50"/>
                  <a:gd name="T6" fmla="*/ 4 w 39"/>
                  <a:gd name="T7" fmla="*/ 0 h 50"/>
                  <a:gd name="T8" fmla="*/ 4 w 39"/>
                  <a:gd name="T9" fmla="*/ 0 h 50"/>
                  <a:gd name="T10" fmla="*/ 0 w 39"/>
                  <a:gd name="T11" fmla="*/ 7 h 50"/>
                  <a:gd name="T12" fmla="*/ 4 w 39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50">
                    <a:moveTo>
                      <a:pt x="39" y="0"/>
                    </a:moveTo>
                    <a:lnTo>
                      <a:pt x="39" y="0"/>
                    </a:lnTo>
                    <a:lnTo>
                      <a:pt x="37" y="0"/>
                    </a:lnTo>
                    <a:lnTo>
                      <a:pt x="0" y="5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78" name="Freeform 3523"/>
              <p:cNvSpPr>
                <a:spLocks/>
              </p:cNvSpPr>
              <p:nvPr/>
            </p:nvSpPr>
            <p:spPr bwMode="auto">
              <a:xfrm>
                <a:off x="2738" y="1585"/>
                <a:ext cx="18" cy="25"/>
              </a:xfrm>
              <a:custGeom>
                <a:avLst/>
                <a:gdLst>
                  <a:gd name="T0" fmla="*/ 4 w 37"/>
                  <a:gd name="T1" fmla="*/ 0 h 50"/>
                  <a:gd name="T2" fmla="*/ 4 w 37"/>
                  <a:gd name="T3" fmla="*/ 0 h 50"/>
                  <a:gd name="T4" fmla="*/ 4 w 37"/>
                  <a:gd name="T5" fmla="*/ 0 h 50"/>
                  <a:gd name="T6" fmla="*/ 4 w 37"/>
                  <a:gd name="T7" fmla="*/ 0 h 50"/>
                  <a:gd name="T8" fmla="*/ 4 w 37"/>
                  <a:gd name="T9" fmla="*/ 0 h 50"/>
                  <a:gd name="T10" fmla="*/ 0 w 37"/>
                  <a:gd name="T11" fmla="*/ 7 h 50"/>
                  <a:gd name="T12" fmla="*/ 4 w 37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50">
                    <a:moveTo>
                      <a:pt x="37" y="0"/>
                    </a:moveTo>
                    <a:lnTo>
                      <a:pt x="37" y="0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0" y="5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79" name="Freeform 3524"/>
              <p:cNvSpPr>
                <a:spLocks/>
              </p:cNvSpPr>
              <p:nvPr/>
            </p:nvSpPr>
            <p:spPr bwMode="auto">
              <a:xfrm>
                <a:off x="2738" y="1585"/>
                <a:ext cx="16" cy="25"/>
              </a:xfrm>
              <a:custGeom>
                <a:avLst/>
                <a:gdLst>
                  <a:gd name="T0" fmla="*/ 4 w 33"/>
                  <a:gd name="T1" fmla="*/ 0 h 50"/>
                  <a:gd name="T2" fmla="*/ 4 w 33"/>
                  <a:gd name="T3" fmla="*/ 0 h 50"/>
                  <a:gd name="T4" fmla="*/ 3 w 33"/>
                  <a:gd name="T5" fmla="*/ 0 h 50"/>
                  <a:gd name="T6" fmla="*/ 3 w 33"/>
                  <a:gd name="T7" fmla="*/ 0 h 50"/>
                  <a:gd name="T8" fmla="*/ 3 w 33"/>
                  <a:gd name="T9" fmla="*/ 0 h 50"/>
                  <a:gd name="T10" fmla="*/ 0 w 33"/>
                  <a:gd name="T11" fmla="*/ 7 h 50"/>
                  <a:gd name="T12" fmla="*/ 4 w 33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50">
                    <a:moveTo>
                      <a:pt x="33" y="0"/>
                    </a:moveTo>
                    <a:lnTo>
                      <a:pt x="33" y="0"/>
                    </a:lnTo>
                    <a:lnTo>
                      <a:pt x="31" y="0"/>
                    </a:lnTo>
                    <a:lnTo>
                      <a:pt x="0" y="5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80" name="Freeform 3525"/>
              <p:cNvSpPr>
                <a:spLocks/>
              </p:cNvSpPr>
              <p:nvPr/>
            </p:nvSpPr>
            <p:spPr bwMode="auto">
              <a:xfrm>
                <a:off x="2738" y="1585"/>
                <a:ext cx="15" cy="25"/>
              </a:xfrm>
              <a:custGeom>
                <a:avLst/>
                <a:gdLst>
                  <a:gd name="T0" fmla="*/ 3 w 31"/>
                  <a:gd name="T1" fmla="*/ 0 h 50"/>
                  <a:gd name="T2" fmla="*/ 3 w 31"/>
                  <a:gd name="T3" fmla="*/ 0 h 50"/>
                  <a:gd name="T4" fmla="*/ 3 w 31"/>
                  <a:gd name="T5" fmla="*/ 0 h 50"/>
                  <a:gd name="T6" fmla="*/ 3 w 31"/>
                  <a:gd name="T7" fmla="*/ 0 h 50"/>
                  <a:gd name="T8" fmla="*/ 3 w 31"/>
                  <a:gd name="T9" fmla="*/ 0 h 50"/>
                  <a:gd name="T10" fmla="*/ 0 w 31"/>
                  <a:gd name="T11" fmla="*/ 7 h 50"/>
                  <a:gd name="T12" fmla="*/ 3 w 31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50">
                    <a:moveTo>
                      <a:pt x="31" y="0"/>
                    </a:moveTo>
                    <a:lnTo>
                      <a:pt x="31" y="0"/>
                    </a:lnTo>
                    <a:lnTo>
                      <a:pt x="29" y="0"/>
                    </a:lnTo>
                    <a:lnTo>
                      <a:pt x="0" y="5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81" name="Freeform 3526"/>
              <p:cNvSpPr>
                <a:spLocks/>
              </p:cNvSpPr>
              <p:nvPr/>
            </p:nvSpPr>
            <p:spPr bwMode="auto">
              <a:xfrm>
                <a:off x="2738" y="1585"/>
                <a:ext cx="14" cy="25"/>
              </a:xfrm>
              <a:custGeom>
                <a:avLst/>
                <a:gdLst>
                  <a:gd name="T0" fmla="*/ 4 w 27"/>
                  <a:gd name="T1" fmla="*/ 0 h 50"/>
                  <a:gd name="T2" fmla="*/ 4 w 27"/>
                  <a:gd name="T3" fmla="*/ 0 h 50"/>
                  <a:gd name="T4" fmla="*/ 4 w 27"/>
                  <a:gd name="T5" fmla="*/ 0 h 50"/>
                  <a:gd name="T6" fmla="*/ 4 w 27"/>
                  <a:gd name="T7" fmla="*/ 0 h 50"/>
                  <a:gd name="T8" fmla="*/ 4 w 27"/>
                  <a:gd name="T9" fmla="*/ 0 h 50"/>
                  <a:gd name="T10" fmla="*/ 0 w 27"/>
                  <a:gd name="T11" fmla="*/ 7 h 50"/>
                  <a:gd name="T12" fmla="*/ 4 w 27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50">
                    <a:moveTo>
                      <a:pt x="27" y="0"/>
                    </a:moveTo>
                    <a:lnTo>
                      <a:pt x="27" y="0"/>
                    </a:lnTo>
                    <a:lnTo>
                      <a:pt x="25" y="0"/>
                    </a:lnTo>
                    <a:lnTo>
                      <a:pt x="0" y="5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82" name="Freeform 3527"/>
              <p:cNvSpPr>
                <a:spLocks/>
              </p:cNvSpPr>
              <p:nvPr/>
            </p:nvSpPr>
            <p:spPr bwMode="auto">
              <a:xfrm>
                <a:off x="2738" y="1585"/>
                <a:ext cx="13" cy="25"/>
              </a:xfrm>
              <a:custGeom>
                <a:avLst/>
                <a:gdLst>
                  <a:gd name="T0" fmla="*/ 4 w 25"/>
                  <a:gd name="T1" fmla="*/ 0 h 50"/>
                  <a:gd name="T2" fmla="*/ 3 w 25"/>
                  <a:gd name="T3" fmla="*/ 0 h 50"/>
                  <a:gd name="T4" fmla="*/ 3 w 25"/>
                  <a:gd name="T5" fmla="*/ 0 h 50"/>
                  <a:gd name="T6" fmla="*/ 3 w 25"/>
                  <a:gd name="T7" fmla="*/ 0 h 50"/>
                  <a:gd name="T8" fmla="*/ 3 w 25"/>
                  <a:gd name="T9" fmla="*/ 0 h 50"/>
                  <a:gd name="T10" fmla="*/ 0 w 25"/>
                  <a:gd name="T11" fmla="*/ 7 h 50"/>
                  <a:gd name="T12" fmla="*/ 4 w 25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50">
                    <a:moveTo>
                      <a:pt x="25" y="0"/>
                    </a:moveTo>
                    <a:lnTo>
                      <a:pt x="23" y="0"/>
                    </a:lnTo>
                    <a:lnTo>
                      <a:pt x="21" y="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83" name="Freeform 3528"/>
              <p:cNvSpPr>
                <a:spLocks/>
              </p:cNvSpPr>
              <p:nvPr/>
            </p:nvSpPr>
            <p:spPr bwMode="auto">
              <a:xfrm>
                <a:off x="2738" y="1585"/>
                <a:ext cx="11" cy="25"/>
              </a:xfrm>
              <a:custGeom>
                <a:avLst/>
                <a:gdLst>
                  <a:gd name="T0" fmla="*/ 3 w 21"/>
                  <a:gd name="T1" fmla="*/ 0 h 50"/>
                  <a:gd name="T2" fmla="*/ 3 w 21"/>
                  <a:gd name="T3" fmla="*/ 0 h 50"/>
                  <a:gd name="T4" fmla="*/ 3 w 21"/>
                  <a:gd name="T5" fmla="*/ 0 h 50"/>
                  <a:gd name="T6" fmla="*/ 3 w 21"/>
                  <a:gd name="T7" fmla="*/ 0 h 50"/>
                  <a:gd name="T8" fmla="*/ 3 w 21"/>
                  <a:gd name="T9" fmla="*/ 0 h 50"/>
                  <a:gd name="T10" fmla="*/ 0 w 21"/>
                  <a:gd name="T11" fmla="*/ 7 h 50"/>
                  <a:gd name="T12" fmla="*/ 3 w 21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50">
                    <a:moveTo>
                      <a:pt x="21" y="0"/>
                    </a:moveTo>
                    <a:lnTo>
                      <a:pt x="21" y="0"/>
                    </a:lnTo>
                    <a:lnTo>
                      <a:pt x="19" y="0"/>
                    </a:lnTo>
                    <a:lnTo>
                      <a:pt x="0" y="5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84" name="Freeform 3529"/>
              <p:cNvSpPr>
                <a:spLocks/>
              </p:cNvSpPr>
              <p:nvPr/>
            </p:nvSpPr>
            <p:spPr bwMode="auto">
              <a:xfrm>
                <a:off x="2738" y="1585"/>
                <a:ext cx="10" cy="25"/>
              </a:xfrm>
              <a:custGeom>
                <a:avLst/>
                <a:gdLst>
                  <a:gd name="T0" fmla="*/ 3 w 19"/>
                  <a:gd name="T1" fmla="*/ 0 h 50"/>
                  <a:gd name="T2" fmla="*/ 3 w 19"/>
                  <a:gd name="T3" fmla="*/ 0 h 50"/>
                  <a:gd name="T4" fmla="*/ 3 w 19"/>
                  <a:gd name="T5" fmla="*/ 0 h 50"/>
                  <a:gd name="T6" fmla="*/ 3 w 19"/>
                  <a:gd name="T7" fmla="*/ 0 h 50"/>
                  <a:gd name="T8" fmla="*/ 3 w 19"/>
                  <a:gd name="T9" fmla="*/ 0 h 50"/>
                  <a:gd name="T10" fmla="*/ 0 w 19"/>
                  <a:gd name="T11" fmla="*/ 7 h 50"/>
                  <a:gd name="T12" fmla="*/ 3 w 19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50">
                    <a:moveTo>
                      <a:pt x="19" y="0"/>
                    </a:moveTo>
                    <a:lnTo>
                      <a:pt x="19" y="0"/>
                    </a:lnTo>
                    <a:lnTo>
                      <a:pt x="18" y="0"/>
                    </a:lnTo>
                    <a:lnTo>
                      <a:pt x="0" y="5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85" name="Freeform 3530"/>
              <p:cNvSpPr>
                <a:spLocks/>
              </p:cNvSpPr>
              <p:nvPr/>
            </p:nvSpPr>
            <p:spPr bwMode="auto">
              <a:xfrm>
                <a:off x="2738" y="1585"/>
                <a:ext cx="8" cy="25"/>
              </a:xfrm>
              <a:custGeom>
                <a:avLst/>
                <a:gdLst>
                  <a:gd name="T0" fmla="*/ 2 w 16"/>
                  <a:gd name="T1" fmla="*/ 0 h 50"/>
                  <a:gd name="T2" fmla="*/ 2 w 16"/>
                  <a:gd name="T3" fmla="*/ 0 h 50"/>
                  <a:gd name="T4" fmla="*/ 2 w 16"/>
                  <a:gd name="T5" fmla="*/ 0 h 50"/>
                  <a:gd name="T6" fmla="*/ 2 w 16"/>
                  <a:gd name="T7" fmla="*/ 0 h 50"/>
                  <a:gd name="T8" fmla="*/ 2 w 16"/>
                  <a:gd name="T9" fmla="*/ 0 h 50"/>
                  <a:gd name="T10" fmla="*/ 0 w 16"/>
                  <a:gd name="T11" fmla="*/ 7 h 50"/>
                  <a:gd name="T12" fmla="*/ 2 w 16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50">
                    <a:moveTo>
                      <a:pt x="16" y="0"/>
                    </a:moveTo>
                    <a:lnTo>
                      <a:pt x="16" y="0"/>
                    </a:lnTo>
                    <a:lnTo>
                      <a:pt x="14" y="0"/>
                    </a:lnTo>
                    <a:lnTo>
                      <a:pt x="0" y="5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86" name="Freeform 3531"/>
              <p:cNvSpPr>
                <a:spLocks/>
              </p:cNvSpPr>
              <p:nvPr/>
            </p:nvSpPr>
            <p:spPr bwMode="auto">
              <a:xfrm>
                <a:off x="2738" y="1585"/>
                <a:ext cx="7" cy="25"/>
              </a:xfrm>
              <a:custGeom>
                <a:avLst/>
                <a:gdLst>
                  <a:gd name="T0" fmla="*/ 2 w 14"/>
                  <a:gd name="T1" fmla="*/ 0 h 50"/>
                  <a:gd name="T2" fmla="*/ 2 w 14"/>
                  <a:gd name="T3" fmla="*/ 0 h 50"/>
                  <a:gd name="T4" fmla="*/ 2 w 14"/>
                  <a:gd name="T5" fmla="*/ 0 h 50"/>
                  <a:gd name="T6" fmla="*/ 2 w 14"/>
                  <a:gd name="T7" fmla="*/ 0 h 50"/>
                  <a:gd name="T8" fmla="*/ 2 w 14"/>
                  <a:gd name="T9" fmla="*/ 0 h 50"/>
                  <a:gd name="T10" fmla="*/ 0 w 14"/>
                  <a:gd name="T11" fmla="*/ 7 h 50"/>
                  <a:gd name="T12" fmla="*/ 2 w 14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50">
                    <a:moveTo>
                      <a:pt x="14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0" y="5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87" name="Freeform 3532"/>
              <p:cNvSpPr>
                <a:spLocks/>
              </p:cNvSpPr>
              <p:nvPr/>
            </p:nvSpPr>
            <p:spPr bwMode="auto">
              <a:xfrm>
                <a:off x="2738" y="1585"/>
                <a:ext cx="6" cy="25"/>
              </a:xfrm>
              <a:custGeom>
                <a:avLst/>
                <a:gdLst>
                  <a:gd name="T0" fmla="*/ 2 w 12"/>
                  <a:gd name="T1" fmla="*/ 0 h 50"/>
                  <a:gd name="T2" fmla="*/ 2 w 12"/>
                  <a:gd name="T3" fmla="*/ 0 h 50"/>
                  <a:gd name="T4" fmla="*/ 2 w 12"/>
                  <a:gd name="T5" fmla="*/ 0 h 50"/>
                  <a:gd name="T6" fmla="*/ 2 w 12"/>
                  <a:gd name="T7" fmla="*/ 0 h 50"/>
                  <a:gd name="T8" fmla="*/ 1 w 12"/>
                  <a:gd name="T9" fmla="*/ 0 h 50"/>
                  <a:gd name="T10" fmla="*/ 0 w 12"/>
                  <a:gd name="T11" fmla="*/ 7 h 50"/>
                  <a:gd name="T12" fmla="*/ 2 w 1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50">
                    <a:moveTo>
                      <a:pt x="12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0" y="5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88" name="Freeform 3533"/>
              <p:cNvSpPr>
                <a:spLocks/>
              </p:cNvSpPr>
              <p:nvPr/>
            </p:nvSpPr>
            <p:spPr bwMode="auto">
              <a:xfrm>
                <a:off x="2738" y="1585"/>
                <a:ext cx="4" cy="25"/>
              </a:xfrm>
              <a:custGeom>
                <a:avLst/>
                <a:gdLst>
                  <a:gd name="T0" fmla="*/ 1 w 8"/>
                  <a:gd name="T1" fmla="*/ 0 h 50"/>
                  <a:gd name="T2" fmla="*/ 1 w 8"/>
                  <a:gd name="T3" fmla="*/ 0 h 50"/>
                  <a:gd name="T4" fmla="*/ 1 w 8"/>
                  <a:gd name="T5" fmla="*/ 0 h 50"/>
                  <a:gd name="T6" fmla="*/ 1 w 8"/>
                  <a:gd name="T7" fmla="*/ 0 h 50"/>
                  <a:gd name="T8" fmla="*/ 1 w 8"/>
                  <a:gd name="T9" fmla="*/ 0 h 50"/>
                  <a:gd name="T10" fmla="*/ 0 w 8"/>
                  <a:gd name="T11" fmla="*/ 7 h 50"/>
                  <a:gd name="T12" fmla="*/ 1 w 8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50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0" y="5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89" name="Freeform 3534"/>
              <p:cNvSpPr>
                <a:spLocks/>
              </p:cNvSpPr>
              <p:nvPr/>
            </p:nvSpPr>
            <p:spPr bwMode="auto">
              <a:xfrm>
                <a:off x="2738" y="1585"/>
                <a:ext cx="3" cy="25"/>
              </a:xfrm>
              <a:custGeom>
                <a:avLst/>
                <a:gdLst>
                  <a:gd name="T0" fmla="*/ 1 w 6"/>
                  <a:gd name="T1" fmla="*/ 0 h 50"/>
                  <a:gd name="T2" fmla="*/ 1 w 6"/>
                  <a:gd name="T3" fmla="*/ 0 h 50"/>
                  <a:gd name="T4" fmla="*/ 1 w 6"/>
                  <a:gd name="T5" fmla="*/ 0 h 50"/>
                  <a:gd name="T6" fmla="*/ 1 w 6"/>
                  <a:gd name="T7" fmla="*/ 0 h 50"/>
                  <a:gd name="T8" fmla="*/ 1 w 6"/>
                  <a:gd name="T9" fmla="*/ 0 h 50"/>
                  <a:gd name="T10" fmla="*/ 0 w 6"/>
                  <a:gd name="T11" fmla="*/ 7 h 50"/>
                  <a:gd name="T12" fmla="*/ 1 w 6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50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5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90" name="Freeform 3535"/>
              <p:cNvSpPr>
                <a:spLocks/>
              </p:cNvSpPr>
              <p:nvPr/>
            </p:nvSpPr>
            <p:spPr bwMode="auto">
              <a:xfrm>
                <a:off x="2738" y="1585"/>
                <a:ext cx="1" cy="25"/>
              </a:xfrm>
              <a:custGeom>
                <a:avLst/>
                <a:gdLst>
                  <a:gd name="T0" fmla="*/ 1 w 2"/>
                  <a:gd name="T1" fmla="*/ 0 h 50"/>
                  <a:gd name="T2" fmla="*/ 1 w 2"/>
                  <a:gd name="T3" fmla="*/ 0 h 50"/>
                  <a:gd name="T4" fmla="*/ 1 w 2"/>
                  <a:gd name="T5" fmla="*/ 0 h 50"/>
                  <a:gd name="T6" fmla="*/ 0 w 2"/>
                  <a:gd name="T7" fmla="*/ 0 h 50"/>
                  <a:gd name="T8" fmla="*/ 0 w 2"/>
                  <a:gd name="T9" fmla="*/ 0 h 50"/>
                  <a:gd name="T10" fmla="*/ 0 w 2"/>
                  <a:gd name="T11" fmla="*/ 7 h 50"/>
                  <a:gd name="T12" fmla="*/ 1 w 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91" name="Freeform 3536"/>
              <p:cNvSpPr>
                <a:spLocks/>
              </p:cNvSpPr>
              <p:nvPr/>
            </p:nvSpPr>
            <p:spPr bwMode="auto">
              <a:xfrm>
                <a:off x="2737" y="1585"/>
                <a:ext cx="1" cy="25"/>
              </a:xfrm>
              <a:custGeom>
                <a:avLst/>
                <a:gdLst>
                  <a:gd name="T0" fmla="*/ 1 w 2"/>
                  <a:gd name="T1" fmla="*/ 0 h 50"/>
                  <a:gd name="T2" fmla="*/ 1 w 2"/>
                  <a:gd name="T3" fmla="*/ 0 h 50"/>
                  <a:gd name="T4" fmla="*/ 1 w 2"/>
                  <a:gd name="T5" fmla="*/ 0 h 50"/>
                  <a:gd name="T6" fmla="*/ 1 w 2"/>
                  <a:gd name="T7" fmla="*/ 0 h 50"/>
                  <a:gd name="T8" fmla="*/ 0 w 2"/>
                  <a:gd name="T9" fmla="*/ 0 h 50"/>
                  <a:gd name="T10" fmla="*/ 0 w 2"/>
                  <a:gd name="T11" fmla="*/ 0 h 50"/>
                  <a:gd name="T12" fmla="*/ 0 w 2"/>
                  <a:gd name="T13" fmla="*/ 0 h 50"/>
                  <a:gd name="T14" fmla="*/ 1 w 2"/>
                  <a:gd name="T15" fmla="*/ 7 h 50"/>
                  <a:gd name="T16" fmla="*/ 1 w 2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92" name="Freeform 3537"/>
              <p:cNvSpPr>
                <a:spLocks/>
              </p:cNvSpPr>
              <p:nvPr/>
            </p:nvSpPr>
            <p:spPr bwMode="auto">
              <a:xfrm>
                <a:off x="2735" y="1585"/>
                <a:ext cx="3" cy="25"/>
              </a:xfrm>
              <a:custGeom>
                <a:avLst/>
                <a:gdLst>
                  <a:gd name="T0" fmla="*/ 1 w 6"/>
                  <a:gd name="T1" fmla="*/ 0 h 50"/>
                  <a:gd name="T2" fmla="*/ 1 w 6"/>
                  <a:gd name="T3" fmla="*/ 0 h 50"/>
                  <a:gd name="T4" fmla="*/ 1 w 6"/>
                  <a:gd name="T5" fmla="*/ 0 h 50"/>
                  <a:gd name="T6" fmla="*/ 0 w 6"/>
                  <a:gd name="T7" fmla="*/ 0 h 50"/>
                  <a:gd name="T8" fmla="*/ 0 w 6"/>
                  <a:gd name="T9" fmla="*/ 0 h 50"/>
                  <a:gd name="T10" fmla="*/ 1 w 6"/>
                  <a:gd name="T11" fmla="*/ 7 h 50"/>
                  <a:gd name="T12" fmla="*/ 1 w 6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6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93" name="Freeform 3538"/>
              <p:cNvSpPr>
                <a:spLocks/>
              </p:cNvSpPr>
              <p:nvPr/>
            </p:nvSpPr>
            <p:spPr bwMode="auto">
              <a:xfrm>
                <a:off x="2734" y="1585"/>
                <a:ext cx="4" cy="25"/>
              </a:xfrm>
              <a:custGeom>
                <a:avLst/>
                <a:gdLst>
                  <a:gd name="T0" fmla="*/ 1 w 7"/>
                  <a:gd name="T1" fmla="*/ 0 h 50"/>
                  <a:gd name="T2" fmla="*/ 1 w 7"/>
                  <a:gd name="T3" fmla="*/ 0 h 50"/>
                  <a:gd name="T4" fmla="*/ 1 w 7"/>
                  <a:gd name="T5" fmla="*/ 0 h 50"/>
                  <a:gd name="T6" fmla="*/ 0 w 7"/>
                  <a:gd name="T7" fmla="*/ 0 h 50"/>
                  <a:gd name="T8" fmla="*/ 0 w 7"/>
                  <a:gd name="T9" fmla="*/ 0 h 50"/>
                  <a:gd name="T10" fmla="*/ 1 w 7"/>
                  <a:gd name="T11" fmla="*/ 7 h 50"/>
                  <a:gd name="T12" fmla="*/ 1 w 7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50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7" y="5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94" name="Freeform 3539"/>
              <p:cNvSpPr>
                <a:spLocks/>
              </p:cNvSpPr>
              <p:nvPr/>
            </p:nvSpPr>
            <p:spPr bwMode="auto">
              <a:xfrm>
                <a:off x="2732" y="1585"/>
                <a:ext cx="6" cy="25"/>
              </a:xfrm>
              <a:custGeom>
                <a:avLst/>
                <a:gdLst>
                  <a:gd name="T0" fmla="*/ 1 w 11"/>
                  <a:gd name="T1" fmla="*/ 0 h 50"/>
                  <a:gd name="T2" fmla="*/ 1 w 11"/>
                  <a:gd name="T3" fmla="*/ 0 h 50"/>
                  <a:gd name="T4" fmla="*/ 1 w 11"/>
                  <a:gd name="T5" fmla="*/ 0 h 50"/>
                  <a:gd name="T6" fmla="*/ 1 w 11"/>
                  <a:gd name="T7" fmla="*/ 0 h 50"/>
                  <a:gd name="T8" fmla="*/ 0 w 11"/>
                  <a:gd name="T9" fmla="*/ 0 h 50"/>
                  <a:gd name="T10" fmla="*/ 2 w 11"/>
                  <a:gd name="T11" fmla="*/ 7 h 50"/>
                  <a:gd name="T12" fmla="*/ 1 w 11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1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95" name="Freeform 3540"/>
              <p:cNvSpPr>
                <a:spLocks/>
              </p:cNvSpPr>
              <p:nvPr/>
            </p:nvSpPr>
            <p:spPr bwMode="auto">
              <a:xfrm>
                <a:off x="2731" y="1585"/>
                <a:ext cx="7" cy="25"/>
              </a:xfrm>
              <a:custGeom>
                <a:avLst/>
                <a:gdLst>
                  <a:gd name="T0" fmla="*/ 1 w 13"/>
                  <a:gd name="T1" fmla="*/ 0 h 50"/>
                  <a:gd name="T2" fmla="*/ 1 w 13"/>
                  <a:gd name="T3" fmla="*/ 0 h 50"/>
                  <a:gd name="T4" fmla="*/ 1 w 13"/>
                  <a:gd name="T5" fmla="*/ 0 h 50"/>
                  <a:gd name="T6" fmla="*/ 0 w 13"/>
                  <a:gd name="T7" fmla="*/ 0 h 50"/>
                  <a:gd name="T8" fmla="*/ 0 w 13"/>
                  <a:gd name="T9" fmla="*/ 0 h 50"/>
                  <a:gd name="T10" fmla="*/ 2 w 13"/>
                  <a:gd name="T11" fmla="*/ 7 h 50"/>
                  <a:gd name="T12" fmla="*/ 1 w 13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3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96" name="Freeform 3541"/>
              <p:cNvSpPr>
                <a:spLocks/>
              </p:cNvSpPr>
              <p:nvPr/>
            </p:nvSpPr>
            <p:spPr bwMode="auto">
              <a:xfrm>
                <a:off x="2730" y="1585"/>
                <a:ext cx="8" cy="25"/>
              </a:xfrm>
              <a:custGeom>
                <a:avLst/>
                <a:gdLst>
                  <a:gd name="T0" fmla="*/ 1 w 15"/>
                  <a:gd name="T1" fmla="*/ 0 h 50"/>
                  <a:gd name="T2" fmla="*/ 1 w 15"/>
                  <a:gd name="T3" fmla="*/ 0 h 50"/>
                  <a:gd name="T4" fmla="*/ 0 w 15"/>
                  <a:gd name="T5" fmla="*/ 0 h 50"/>
                  <a:gd name="T6" fmla="*/ 0 w 15"/>
                  <a:gd name="T7" fmla="*/ 0 h 50"/>
                  <a:gd name="T8" fmla="*/ 0 w 15"/>
                  <a:gd name="T9" fmla="*/ 0 h 50"/>
                  <a:gd name="T10" fmla="*/ 2 w 15"/>
                  <a:gd name="T11" fmla="*/ 7 h 50"/>
                  <a:gd name="T12" fmla="*/ 1 w 15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5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97" name="Freeform 3542"/>
              <p:cNvSpPr>
                <a:spLocks/>
              </p:cNvSpPr>
              <p:nvPr/>
            </p:nvSpPr>
            <p:spPr bwMode="auto">
              <a:xfrm>
                <a:off x="2729" y="1585"/>
                <a:ext cx="9" cy="25"/>
              </a:xfrm>
              <a:custGeom>
                <a:avLst/>
                <a:gdLst>
                  <a:gd name="T0" fmla="*/ 0 w 19"/>
                  <a:gd name="T1" fmla="*/ 0 h 50"/>
                  <a:gd name="T2" fmla="*/ 0 w 19"/>
                  <a:gd name="T3" fmla="*/ 0 h 50"/>
                  <a:gd name="T4" fmla="*/ 0 w 19"/>
                  <a:gd name="T5" fmla="*/ 0 h 50"/>
                  <a:gd name="T6" fmla="*/ 0 w 19"/>
                  <a:gd name="T7" fmla="*/ 0 h 50"/>
                  <a:gd name="T8" fmla="*/ 0 w 19"/>
                  <a:gd name="T9" fmla="*/ 0 h 50"/>
                  <a:gd name="T10" fmla="*/ 2 w 19"/>
                  <a:gd name="T11" fmla="*/ 7 h 50"/>
                  <a:gd name="T12" fmla="*/ 0 w 19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9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98" name="Freeform 3543"/>
              <p:cNvSpPr>
                <a:spLocks/>
              </p:cNvSpPr>
              <p:nvPr/>
            </p:nvSpPr>
            <p:spPr bwMode="auto">
              <a:xfrm>
                <a:off x="2728" y="1585"/>
                <a:ext cx="10" cy="25"/>
              </a:xfrm>
              <a:custGeom>
                <a:avLst/>
                <a:gdLst>
                  <a:gd name="T0" fmla="*/ 0 w 21"/>
                  <a:gd name="T1" fmla="*/ 0 h 50"/>
                  <a:gd name="T2" fmla="*/ 0 w 21"/>
                  <a:gd name="T3" fmla="*/ 0 h 50"/>
                  <a:gd name="T4" fmla="*/ 0 w 21"/>
                  <a:gd name="T5" fmla="*/ 0 h 50"/>
                  <a:gd name="T6" fmla="*/ 0 w 21"/>
                  <a:gd name="T7" fmla="*/ 0 h 50"/>
                  <a:gd name="T8" fmla="*/ 0 w 21"/>
                  <a:gd name="T9" fmla="*/ 0 h 50"/>
                  <a:gd name="T10" fmla="*/ 2 w 21"/>
                  <a:gd name="T11" fmla="*/ 7 h 50"/>
                  <a:gd name="T12" fmla="*/ 0 w 21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1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899" name="Freeform 3544"/>
              <p:cNvSpPr>
                <a:spLocks/>
              </p:cNvSpPr>
              <p:nvPr/>
            </p:nvSpPr>
            <p:spPr bwMode="auto">
              <a:xfrm>
                <a:off x="2726" y="1585"/>
                <a:ext cx="12" cy="25"/>
              </a:xfrm>
              <a:custGeom>
                <a:avLst/>
                <a:gdLst>
                  <a:gd name="T0" fmla="*/ 0 w 25"/>
                  <a:gd name="T1" fmla="*/ 0 h 50"/>
                  <a:gd name="T2" fmla="*/ 0 w 25"/>
                  <a:gd name="T3" fmla="*/ 0 h 50"/>
                  <a:gd name="T4" fmla="*/ 0 w 25"/>
                  <a:gd name="T5" fmla="*/ 0 h 50"/>
                  <a:gd name="T6" fmla="*/ 0 w 25"/>
                  <a:gd name="T7" fmla="*/ 0 h 50"/>
                  <a:gd name="T8" fmla="*/ 0 w 25"/>
                  <a:gd name="T9" fmla="*/ 0 h 50"/>
                  <a:gd name="T10" fmla="*/ 3 w 25"/>
                  <a:gd name="T11" fmla="*/ 7 h 50"/>
                  <a:gd name="T12" fmla="*/ 0 w 25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5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00" name="Freeform 3545"/>
              <p:cNvSpPr>
                <a:spLocks/>
              </p:cNvSpPr>
              <p:nvPr/>
            </p:nvSpPr>
            <p:spPr bwMode="auto">
              <a:xfrm>
                <a:off x="2725" y="1585"/>
                <a:ext cx="13" cy="25"/>
              </a:xfrm>
              <a:custGeom>
                <a:avLst/>
                <a:gdLst>
                  <a:gd name="T0" fmla="*/ 0 w 27"/>
                  <a:gd name="T1" fmla="*/ 0 h 50"/>
                  <a:gd name="T2" fmla="*/ 0 w 27"/>
                  <a:gd name="T3" fmla="*/ 0 h 50"/>
                  <a:gd name="T4" fmla="*/ 0 w 27"/>
                  <a:gd name="T5" fmla="*/ 0 h 50"/>
                  <a:gd name="T6" fmla="*/ 0 w 27"/>
                  <a:gd name="T7" fmla="*/ 0 h 50"/>
                  <a:gd name="T8" fmla="*/ 0 w 27"/>
                  <a:gd name="T9" fmla="*/ 0 h 50"/>
                  <a:gd name="T10" fmla="*/ 3 w 27"/>
                  <a:gd name="T11" fmla="*/ 7 h 50"/>
                  <a:gd name="T12" fmla="*/ 0 w 27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7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01" name="Freeform 3546"/>
              <p:cNvSpPr>
                <a:spLocks/>
              </p:cNvSpPr>
              <p:nvPr/>
            </p:nvSpPr>
            <p:spPr bwMode="auto">
              <a:xfrm>
                <a:off x="2723" y="1585"/>
                <a:ext cx="15" cy="25"/>
              </a:xfrm>
              <a:custGeom>
                <a:avLst/>
                <a:gdLst>
                  <a:gd name="T0" fmla="*/ 1 w 30"/>
                  <a:gd name="T1" fmla="*/ 0 h 50"/>
                  <a:gd name="T2" fmla="*/ 1 w 30"/>
                  <a:gd name="T3" fmla="*/ 0 h 50"/>
                  <a:gd name="T4" fmla="*/ 1 w 30"/>
                  <a:gd name="T5" fmla="*/ 0 h 50"/>
                  <a:gd name="T6" fmla="*/ 1 w 30"/>
                  <a:gd name="T7" fmla="*/ 0 h 50"/>
                  <a:gd name="T8" fmla="*/ 0 w 30"/>
                  <a:gd name="T9" fmla="*/ 0 h 50"/>
                  <a:gd name="T10" fmla="*/ 4 w 30"/>
                  <a:gd name="T11" fmla="*/ 7 h 50"/>
                  <a:gd name="T12" fmla="*/ 1 w 30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50">
                    <a:moveTo>
                      <a:pt x="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30" y="5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02" name="Freeform 3547"/>
              <p:cNvSpPr>
                <a:spLocks/>
              </p:cNvSpPr>
              <p:nvPr/>
            </p:nvSpPr>
            <p:spPr bwMode="auto">
              <a:xfrm>
                <a:off x="2722" y="1585"/>
                <a:ext cx="16" cy="25"/>
              </a:xfrm>
              <a:custGeom>
                <a:avLst/>
                <a:gdLst>
                  <a:gd name="T0" fmla="*/ 1 w 32"/>
                  <a:gd name="T1" fmla="*/ 0 h 50"/>
                  <a:gd name="T2" fmla="*/ 1 w 32"/>
                  <a:gd name="T3" fmla="*/ 0 h 50"/>
                  <a:gd name="T4" fmla="*/ 1 w 32"/>
                  <a:gd name="T5" fmla="*/ 0 h 50"/>
                  <a:gd name="T6" fmla="*/ 1 w 32"/>
                  <a:gd name="T7" fmla="*/ 0 h 50"/>
                  <a:gd name="T8" fmla="*/ 0 w 32"/>
                  <a:gd name="T9" fmla="*/ 0 h 50"/>
                  <a:gd name="T10" fmla="*/ 4 w 32"/>
                  <a:gd name="T11" fmla="*/ 7 h 50"/>
                  <a:gd name="T12" fmla="*/ 1 w 3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50">
                    <a:moveTo>
                      <a:pt x="3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32" y="5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03" name="Freeform 3548"/>
              <p:cNvSpPr>
                <a:spLocks/>
              </p:cNvSpPr>
              <p:nvPr/>
            </p:nvSpPr>
            <p:spPr bwMode="auto">
              <a:xfrm>
                <a:off x="2720" y="1585"/>
                <a:ext cx="18" cy="25"/>
              </a:xfrm>
              <a:custGeom>
                <a:avLst/>
                <a:gdLst>
                  <a:gd name="T0" fmla="*/ 1 w 36"/>
                  <a:gd name="T1" fmla="*/ 0 h 50"/>
                  <a:gd name="T2" fmla="*/ 1 w 36"/>
                  <a:gd name="T3" fmla="*/ 0 h 50"/>
                  <a:gd name="T4" fmla="*/ 1 w 36"/>
                  <a:gd name="T5" fmla="*/ 0 h 50"/>
                  <a:gd name="T6" fmla="*/ 1 w 36"/>
                  <a:gd name="T7" fmla="*/ 0 h 50"/>
                  <a:gd name="T8" fmla="*/ 0 w 36"/>
                  <a:gd name="T9" fmla="*/ 0 h 50"/>
                  <a:gd name="T10" fmla="*/ 5 w 36"/>
                  <a:gd name="T11" fmla="*/ 7 h 50"/>
                  <a:gd name="T12" fmla="*/ 1 w 36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36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04" name="Freeform 3549"/>
              <p:cNvSpPr>
                <a:spLocks/>
              </p:cNvSpPr>
              <p:nvPr/>
            </p:nvSpPr>
            <p:spPr bwMode="auto">
              <a:xfrm>
                <a:off x="2719" y="1585"/>
                <a:ext cx="19" cy="25"/>
              </a:xfrm>
              <a:custGeom>
                <a:avLst/>
                <a:gdLst>
                  <a:gd name="T0" fmla="*/ 1 w 38"/>
                  <a:gd name="T1" fmla="*/ 0 h 50"/>
                  <a:gd name="T2" fmla="*/ 1 w 38"/>
                  <a:gd name="T3" fmla="*/ 0 h 50"/>
                  <a:gd name="T4" fmla="*/ 1 w 38"/>
                  <a:gd name="T5" fmla="*/ 0 h 50"/>
                  <a:gd name="T6" fmla="*/ 0 w 38"/>
                  <a:gd name="T7" fmla="*/ 0 h 50"/>
                  <a:gd name="T8" fmla="*/ 0 w 38"/>
                  <a:gd name="T9" fmla="*/ 0 h 50"/>
                  <a:gd name="T10" fmla="*/ 5 w 38"/>
                  <a:gd name="T11" fmla="*/ 7 h 50"/>
                  <a:gd name="T12" fmla="*/ 1 w 38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38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05" name="Freeform 3550"/>
              <p:cNvSpPr>
                <a:spLocks/>
              </p:cNvSpPr>
              <p:nvPr/>
            </p:nvSpPr>
            <p:spPr bwMode="auto">
              <a:xfrm>
                <a:off x="2717" y="1585"/>
                <a:ext cx="21" cy="25"/>
              </a:xfrm>
              <a:custGeom>
                <a:avLst/>
                <a:gdLst>
                  <a:gd name="T0" fmla="*/ 1 w 42"/>
                  <a:gd name="T1" fmla="*/ 0 h 50"/>
                  <a:gd name="T2" fmla="*/ 1 w 42"/>
                  <a:gd name="T3" fmla="*/ 0 h 50"/>
                  <a:gd name="T4" fmla="*/ 1 w 42"/>
                  <a:gd name="T5" fmla="*/ 0 h 50"/>
                  <a:gd name="T6" fmla="*/ 1 w 42"/>
                  <a:gd name="T7" fmla="*/ 0 h 50"/>
                  <a:gd name="T8" fmla="*/ 0 w 42"/>
                  <a:gd name="T9" fmla="*/ 0 h 50"/>
                  <a:gd name="T10" fmla="*/ 6 w 42"/>
                  <a:gd name="T11" fmla="*/ 7 h 50"/>
                  <a:gd name="T12" fmla="*/ 1 w 4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5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42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06" name="Freeform 3551"/>
              <p:cNvSpPr>
                <a:spLocks/>
              </p:cNvSpPr>
              <p:nvPr/>
            </p:nvSpPr>
            <p:spPr bwMode="auto">
              <a:xfrm>
                <a:off x="2716" y="1585"/>
                <a:ext cx="22" cy="25"/>
              </a:xfrm>
              <a:custGeom>
                <a:avLst/>
                <a:gdLst>
                  <a:gd name="T0" fmla="*/ 1 w 44"/>
                  <a:gd name="T1" fmla="*/ 0 h 50"/>
                  <a:gd name="T2" fmla="*/ 1 w 44"/>
                  <a:gd name="T3" fmla="*/ 0 h 50"/>
                  <a:gd name="T4" fmla="*/ 1 w 44"/>
                  <a:gd name="T5" fmla="*/ 0 h 50"/>
                  <a:gd name="T6" fmla="*/ 0 w 44"/>
                  <a:gd name="T7" fmla="*/ 0 h 50"/>
                  <a:gd name="T8" fmla="*/ 0 w 44"/>
                  <a:gd name="T9" fmla="*/ 0 h 50"/>
                  <a:gd name="T10" fmla="*/ 6 w 44"/>
                  <a:gd name="T11" fmla="*/ 7 h 50"/>
                  <a:gd name="T12" fmla="*/ 1 w 44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44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07" name="Freeform 3552"/>
              <p:cNvSpPr>
                <a:spLocks/>
              </p:cNvSpPr>
              <p:nvPr/>
            </p:nvSpPr>
            <p:spPr bwMode="auto">
              <a:xfrm>
                <a:off x="2714" y="1585"/>
                <a:ext cx="24" cy="25"/>
              </a:xfrm>
              <a:custGeom>
                <a:avLst/>
                <a:gdLst>
                  <a:gd name="T0" fmla="*/ 1 w 48"/>
                  <a:gd name="T1" fmla="*/ 0 h 50"/>
                  <a:gd name="T2" fmla="*/ 1 w 48"/>
                  <a:gd name="T3" fmla="*/ 0 h 50"/>
                  <a:gd name="T4" fmla="*/ 1 w 48"/>
                  <a:gd name="T5" fmla="*/ 0 h 50"/>
                  <a:gd name="T6" fmla="*/ 0 w 48"/>
                  <a:gd name="T7" fmla="*/ 0 h 50"/>
                  <a:gd name="T8" fmla="*/ 0 w 48"/>
                  <a:gd name="T9" fmla="*/ 0 h 50"/>
                  <a:gd name="T10" fmla="*/ 6 w 48"/>
                  <a:gd name="T11" fmla="*/ 7 h 50"/>
                  <a:gd name="T12" fmla="*/ 1 w 48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48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08" name="Freeform 3553"/>
              <p:cNvSpPr>
                <a:spLocks/>
              </p:cNvSpPr>
              <p:nvPr/>
            </p:nvSpPr>
            <p:spPr bwMode="auto">
              <a:xfrm>
                <a:off x="2712" y="1585"/>
                <a:ext cx="26" cy="25"/>
              </a:xfrm>
              <a:custGeom>
                <a:avLst/>
                <a:gdLst>
                  <a:gd name="T0" fmla="*/ 1 w 52"/>
                  <a:gd name="T1" fmla="*/ 0 h 50"/>
                  <a:gd name="T2" fmla="*/ 1 w 52"/>
                  <a:gd name="T3" fmla="*/ 0 h 50"/>
                  <a:gd name="T4" fmla="*/ 1 w 52"/>
                  <a:gd name="T5" fmla="*/ 0 h 50"/>
                  <a:gd name="T6" fmla="*/ 1 w 52"/>
                  <a:gd name="T7" fmla="*/ 0 h 50"/>
                  <a:gd name="T8" fmla="*/ 0 w 52"/>
                  <a:gd name="T9" fmla="*/ 0 h 50"/>
                  <a:gd name="T10" fmla="*/ 7 w 52"/>
                  <a:gd name="T11" fmla="*/ 7 h 50"/>
                  <a:gd name="T12" fmla="*/ 1 w 5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2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09" name="Freeform 3554"/>
              <p:cNvSpPr>
                <a:spLocks/>
              </p:cNvSpPr>
              <p:nvPr/>
            </p:nvSpPr>
            <p:spPr bwMode="auto">
              <a:xfrm>
                <a:off x="2711" y="1585"/>
                <a:ext cx="27" cy="25"/>
              </a:xfrm>
              <a:custGeom>
                <a:avLst/>
                <a:gdLst>
                  <a:gd name="T0" fmla="*/ 1 w 54"/>
                  <a:gd name="T1" fmla="*/ 0 h 50"/>
                  <a:gd name="T2" fmla="*/ 1 w 54"/>
                  <a:gd name="T3" fmla="*/ 0 h 50"/>
                  <a:gd name="T4" fmla="*/ 1 w 54"/>
                  <a:gd name="T5" fmla="*/ 0 h 50"/>
                  <a:gd name="T6" fmla="*/ 0 w 54"/>
                  <a:gd name="T7" fmla="*/ 0 h 50"/>
                  <a:gd name="T8" fmla="*/ 0 w 54"/>
                  <a:gd name="T9" fmla="*/ 0 h 50"/>
                  <a:gd name="T10" fmla="*/ 7 w 54"/>
                  <a:gd name="T11" fmla="*/ 7 h 50"/>
                  <a:gd name="T12" fmla="*/ 1 w 54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54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10" name="Freeform 3555"/>
              <p:cNvSpPr>
                <a:spLocks/>
              </p:cNvSpPr>
              <p:nvPr/>
            </p:nvSpPr>
            <p:spPr bwMode="auto">
              <a:xfrm>
                <a:off x="2709" y="1585"/>
                <a:ext cx="29" cy="25"/>
              </a:xfrm>
              <a:custGeom>
                <a:avLst/>
                <a:gdLst>
                  <a:gd name="T0" fmla="*/ 1 w 57"/>
                  <a:gd name="T1" fmla="*/ 0 h 50"/>
                  <a:gd name="T2" fmla="*/ 1 w 57"/>
                  <a:gd name="T3" fmla="*/ 0 h 50"/>
                  <a:gd name="T4" fmla="*/ 1 w 57"/>
                  <a:gd name="T5" fmla="*/ 0 h 50"/>
                  <a:gd name="T6" fmla="*/ 1 w 57"/>
                  <a:gd name="T7" fmla="*/ 0 h 50"/>
                  <a:gd name="T8" fmla="*/ 0 w 57"/>
                  <a:gd name="T9" fmla="*/ 0 h 50"/>
                  <a:gd name="T10" fmla="*/ 8 w 57"/>
                  <a:gd name="T11" fmla="*/ 7 h 50"/>
                  <a:gd name="T12" fmla="*/ 1 w 57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50">
                    <a:moveTo>
                      <a:pt x="3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57" y="5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11" name="Freeform 3556"/>
              <p:cNvSpPr>
                <a:spLocks/>
              </p:cNvSpPr>
              <p:nvPr/>
            </p:nvSpPr>
            <p:spPr bwMode="auto">
              <a:xfrm>
                <a:off x="2707" y="1585"/>
                <a:ext cx="31" cy="25"/>
              </a:xfrm>
              <a:custGeom>
                <a:avLst/>
                <a:gdLst>
                  <a:gd name="T0" fmla="*/ 1 w 61"/>
                  <a:gd name="T1" fmla="*/ 0 h 50"/>
                  <a:gd name="T2" fmla="*/ 1 w 61"/>
                  <a:gd name="T3" fmla="*/ 0 h 50"/>
                  <a:gd name="T4" fmla="*/ 1 w 61"/>
                  <a:gd name="T5" fmla="*/ 0 h 50"/>
                  <a:gd name="T6" fmla="*/ 1 w 61"/>
                  <a:gd name="T7" fmla="*/ 0 h 50"/>
                  <a:gd name="T8" fmla="*/ 0 w 61"/>
                  <a:gd name="T9" fmla="*/ 0 h 50"/>
                  <a:gd name="T10" fmla="*/ 8 w 61"/>
                  <a:gd name="T11" fmla="*/ 7 h 50"/>
                  <a:gd name="T12" fmla="*/ 1 w 61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5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61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12" name="Freeform 3557"/>
              <p:cNvSpPr>
                <a:spLocks/>
              </p:cNvSpPr>
              <p:nvPr/>
            </p:nvSpPr>
            <p:spPr bwMode="auto">
              <a:xfrm>
                <a:off x="2705" y="1585"/>
                <a:ext cx="33" cy="25"/>
              </a:xfrm>
              <a:custGeom>
                <a:avLst/>
                <a:gdLst>
                  <a:gd name="T0" fmla="*/ 1 w 65"/>
                  <a:gd name="T1" fmla="*/ 0 h 50"/>
                  <a:gd name="T2" fmla="*/ 1 w 65"/>
                  <a:gd name="T3" fmla="*/ 0 h 50"/>
                  <a:gd name="T4" fmla="*/ 1 w 65"/>
                  <a:gd name="T5" fmla="*/ 0 h 50"/>
                  <a:gd name="T6" fmla="*/ 1 w 65"/>
                  <a:gd name="T7" fmla="*/ 0 h 50"/>
                  <a:gd name="T8" fmla="*/ 0 w 65"/>
                  <a:gd name="T9" fmla="*/ 0 h 50"/>
                  <a:gd name="T10" fmla="*/ 9 w 65"/>
                  <a:gd name="T11" fmla="*/ 7 h 50"/>
                  <a:gd name="T12" fmla="*/ 1 w 65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5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65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13" name="Freeform 3558"/>
              <p:cNvSpPr>
                <a:spLocks/>
              </p:cNvSpPr>
              <p:nvPr/>
            </p:nvSpPr>
            <p:spPr bwMode="auto">
              <a:xfrm>
                <a:off x="2705" y="1585"/>
                <a:ext cx="33" cy="25"/>
              </a:xfrm>
              <a:custGeom>
                <a:avLst/>
                <a:gdLst>
                  <a:gd name="T0" fmla="*/ 0 w 67"/>
                  <a:gd name="T1" fmla="*/ 0 h 50"/>
                  <a:gd name="T2" fmla="*/ 0 w 67"/>
                  <a:gd name="T3" fmla="*/ 0 h 50"/>
                  <a:gd name="T4" fmla="*/ 0 w 67"/>
                  <a:gd name="T5" fmla="*/ 0 h 50"/>
                  <a:gd name="T6" fmla="*/ 0 w 67"/>
                  <a:gd name="T7" fmla="*/ 0 h 50"/>
                  <a:gd name="T8" fmla="*/ 0 w 67"/>
                  <a:gd name="T9" fmla="*/ 0 h 50"/>
                  <a:gd name="T10" fmla="*/ 8 w 67"/>
                  <a:gd name="T11" fmla="*/ 7 h 50"/>
                  <a:gd name="T12" fmla="*/ 0 w 67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67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14" name="Freeform 3559"/>
              <p:cNvSpPr>
                <a:spLocks/>
              </p:cNvSpPr>
              <p:nvPr/>
            </p:nvSpPr>
            <p:spPr bwMode="auto">
              <a:xfrm>
                <a:off x="2703" y="1585"/>
                <a:ext cx="35" cy="25"/>
              </a:xfrm>
              <a:custGeom>
                <a:avLst/>
                <a:gdLst>
                  <a:gd name="T0" fmla="*/ 0 w 71"/>
                  <a:gd name="T1" fmla="*/ 0 h 50"/>
                  <a:gd name="T2" fmla="*/ 0 w 71"/>
                  <a:gd name="T3" fmla="*/ 0 h 50"/>
                  <a:gd name="T4" fmla="*/ 0 w 71"/>
                  <a:gd name="T5" fmla="*/ 0 h 50"/>
                  <a:gd name="T6" fmla="*/ 0 w 71"/>
                  <a:gd name="T7" fmla="*/ 0 h 50"/>
                  <a:gd name="T8" fmla="*/ 0 w 71"/>
                  <a:gd name="T9" fmla="*/ 0 h 50"/>
                  <a:gd name="T10" fmla="*/ 8 w 71"/>
                  <a:gd name="T11" fmla="*/ 7 h 50"/>
                  <a:gd name="T12" fmla="*/ 0 w 71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1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71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15" name="Freeform 3560"/>
              <p:cNvSpPr>
                <a:spLocks/>
              </p:cNvSpPr>
              <p:nvPr/>
            </p:nvSpPr>
            <p:spPr bwMode="auto">
              <a:xfrm>
                <a:off x="2701" y="1585"/>
                <a:ext cx="37" cy="25"/>
              </a:xfrm>
              <a:custGeom>
                <a:avLst/>
                <a:gdLst>
                  <a:gd name="T0" fmla="*/ 0 w 75"/>
                  <a:gd name="T1" fmla="*/ 0 h 50"/>
                  <a:gd name="T2" fmla="*/ 0 w 75"/>
                  <a:gd name="T3" fmla="*/ 0 h 50"/>
                  <a:gd name="T4" fmla="*/ 0 w 75"/>
                  <a:gd name="T5" fmla="*/ 0 h 50"/>
                  <a:gd name="T6" fmla="*/ 0 w 75"/>
                  <a:gd name="T7" fmla="*/ 0 h 50"/>
                  <a:gd name="T8" fmla="*/ 0 w 75"/>
                  <a:gd name="T9" fmla="*/ 0 h 50"/>
                  <a:gd name="T10" fmla="*/ 9 w 75"/>
                  <a:gd name="T11" fmla="*/ 7 h 50"/>
                  <a:gd name="T12" fmla="*/ 0 w 75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5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5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16" name="Freeform 3561"/>
              <p:cNvSpPr>
                <a:spLocks/>
              </p:cNvSpPr>
              <p:nvPr/>
            </p:nvSpPr>
            <p:spPr bwMode="auto">
              <a:xfrm>
                <a:off x="2699" y="1585"/>
                <a:ext cx="39" cy="25"/>
              </a:xfrm>
              <a:custGeom>
                <a:avLst/>
                <a:gdLst>
                  <a:gd name="T0" fmla="*/ 1 w 78"/>
                  <a:gd name="T1" fmla="*/ 0 h 50"/>
                  <a:gd name="T2" fmla="*/ 1 w 78"/>
                  <a:gd name="T3" fmla="*/ 0 h 50"/>
                  <a:gd name="T4" fmla="*/ 1 w 78"/>
                  <a:gd name="T5" fmla="*/ 0 h 50"/>
                  <a:gd name="T6" fmla="*/ 0 w 78"/>
                  <a:gd name="T7" fmla="*/ 0 h 50"/>
                  <a:gd name="T8" fmla="*/ 0 w 78"/>
                  <a:gd name="T9" fmla="*/ 0 h 50"/>
                  <a:gd name="T10" fmla="*/ 10 w 78"/>
                  <a:gd name="T11" fmla="*/ 7 h 50"/>
                  <a:gd name="T12" fmla="*/ 1 w 78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" h="50">
                    <a:moveTo>
                      <a:pt x="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78" y="5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17" name="Freeform 3562"/>
              <p:cNvSpPr>
                <a:spLocks/>
              </p:cNvSpPr>
              <p:nvPr/>
            </p:nvSpPr>
            <p:spPr bwMode="auto">
              <a:xfrm>
                <a:off x="2697" y="1585"/>
                <a:ext cx="41" cy="25"/>
              </a:xfrm>
              <a:custGeom>
                <a:avLst/>
                <a:gdLst>
                  <a:gd name="T0" fmla="*/ 1 w 82"/>
                  <a:gd name="T1" fmla="*/ 0 h 50"/>
                  <a:gd name="T2" fmla="*/ 1 w 82"/>
                  <a:gd name="T3" fmla="*/ 0 h 50"/>
                  <a:gd name="T4" fmla="*/ 1 w 82"/>
                  <a:gd name="T5" fmla="*/ 0 h 50"/>
                  <a:gd name="T6" fmla="*/ 0 w 82"/>
                  <a:gd name="T7" fmla="*/ 0 h 50"/>
                  <a:gd name="T8" fmla="*/ 0 w 82"/>
                  <a:gd name="T9" fmla="*/ 0 h 50"/>
                  <a:gd name="T10" fmla="*/ 11 w 82"/>
                  <a:gd name="T11" fmla="*/ 7 h 50"/>
                  <a:gd name="T12" fmla="*/ 1 w 8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82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18" name="Freeform 3563"/>
              <p:cNvSpPr>
                <a:spLocks/>
              </p:cNvSpPr>
              <p:nvPr/>
            </p:nvSpPr>
            <p:spPr bwMode="auto">
              <a:xfrm>
                <a:off x="2695" y="1585"/>
                <a:ext cx="43" cy="25"/>
              </a:xfrm>
              <a:custGeom>
                <a:avLst/>
                <a:gdLst>
                  <a:gd name="T0" fmla="*/ 1 w 86"/>
                  <a:gd name="T1" fmla="*/ 0 h 50"/>
                  <a:gd name="T2" fmla="*/ 1 w 86"/>
                  <a:gd name="T3" fmla="*/ 0 h 50"/>
                  <a:gd name="T4" fmla="*/ 1 w 86"/>
                  <a:gd name="T5" fmla="*/ 0 h 50"/>
                  <a:gd name="T6" fmla="*/ 0 w 86"/>
                  <a:gd name="T7" fmla="*/ 0 h 50"/>
                  <a:gd name="T8" fmla="*/ 0 w 86"/>
                  <a:gd name="T9" fmla="*/ 0 h 50"/>
                  <a:gd name="T10" fmla="*/ 11 w 86"/>
                  <a:gd name="T11" fmla="*/ 7 h 50"/>
                  <a:gd name="T12" fmla="*/ 1 w 86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86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19" name="Freeform 3564"/>
              <p:cNvSpPr>
                <a:spLocks/>
              </p:cNvSpPr>
              <p:nvPr/>
            </p:nvSpPr>
            <p:spPr bwMode="auto">
              <a:xfrm>
                <a:off x="2692" y="1586"/>
                <a:ext cx="46" cy="24"/>
              </a:xfrm>
              <a:custGeom>
                <a:avLst/>
                <a:gdLst>
                  <a:gd name="T0" fmla="*/ 1 w 92"/>
                  <a:gd name="T1" fmla="*/ 0 h 48"/>
                  <a:gd name="T2" fmla="*/ 1 w 92"/>
                  <a:gd name="T3" fmla="*/ 0 h 48"/>
                  <a:gd name="T4" fmla="*/ 1 w 92"/>
                  <a:gd name="T5" fmla="*/ 0 h 48"/>
                  <a:gd name="T6" fmla="*/ 1 w 92"/>
                  <a:gd name="T7" fmla="*/ 0 h 48"/>
                  <a:gd name="T8" fmla="*/ 0 w 92"/>
                  <a:gd name="T9" fmla="*/ 0 h 48"/>
                  <a:gd name="T10" fmla="*/ 12 w 92"/>
                  <a:gd name="T11" fmla="*/ 6 h 48"/>
                  <a:gd name="T12" fmla="*/ 1 w 92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2" h="48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2" y="4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20" name="Freeform 3565"/>
              <p:cNvSpPr>
                <a:spLocks/>
              </p:cNvSpPr>
              <p:nvPr/>
            </p:nvSpPr>
            <p:spPr bwMode="auto">
              <a:xfrm>
                <a:off x="2690" y="1586"/>
                <a:ext cx="48" cy="24"/>
              </a:xfrm>
              <a:custGeom>
                <a:avLst/>
                <a:gdLst>
                  <a:gd name="T0" fmla="*/ 1 w 96"/>
                  <a:gd name="T1" fmla="*/ 0 h 48"/>
                  <a:gd name="T2" fmla="*/ 1 w 96"/>
                  <a:gd name="T3" fmla="*/ 0 h 48"/>
                  <a:gd name="T4" fmla="*/ 1 w 96"/>
                  <a:gd name="T5" fmla="*/ 0 h 48"/>
                  <a:gd name="T6" fmla="*/ 1 w 96"/>
                  <a:gd name="T7" fmla="*/ 0 h 48"/>
                  <a:gd name="T8" fmla="*/ 0 w 96"/>
                  <a:gd name="T9" fmla="*/ 0 h 48"/>
                  <a:gd name="T10" fmla="*/ 12 w 96"/>
                  <a:gd name="T11" fmla="*/ 6 h 48"/>
                  <a:gd name="T12" fmla="*/ 1 w 96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6" h="48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6" y="4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21" name="Freeform 3566"/>
              <p:cNvSpPr>
                <a:spLocks/>
              </p:cNvSpPr>
              <p:nvPr/>
            </p:nvSpPr>
            <p:spPr bwMode="auto">
              <a:xfrm>
                <a:off x="2688" y="1586"/>
                <a:ext cx="50" cy="24"/>
              </a:xfrm>
              <a:custGeom>
                <a:avLst/>
                <a:gdLst>
                  <a:gd name="T0" fmla="*/ 1 w 100"/>
                  <a:gd name="T1" fmla="*/ 0 h 48"/>
                  <a:gd name="T2" fmla="*/ 1 w 100"/>
                  <a:gd name="T3" fmla="*/ 0 h 48"/>
                  <a:gd name="T4" fmla="*/ 1 w 100"/>
                  <a:gd name="T5" fmla="*/ 0 h 48"/>
                  <a:gd name="T6" fmla="*/ 0 w 100"/>
                  <a:gd name="T7" fmla="*/ 0 h 48"/>
                  <a:gd name="T8" fmla="*/ 0 w 100"/>
                  <a:gd name="T9" fmla="*/ 0 h 48"/>
                  <a:gd name="T10" fmla="*/ 13 w 100"/>
                  <a:gd name="T11" fmla="*/ 6 h 48"/>
                  <a:gd name="T12" fmla="*/ 1 w 100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0" h="48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00" y="4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22" name="Freeform 3567"/>
              <p:cNvSpPr>
                <a:spLocks/>
              </p:cNvSpPr>
              <p:nvPr/>
            </p:nvSpPr>
            <p:spPr bwMode="auto">
              <a:xfrm>
                <a:off x="2685" y="1586"/>
                <a:ext cx="53" cy="24"/>
              </a:xfrm>
              <a:custGeom>
                <a:avLst/>
                <a:gdLst>
                  <a:gd name="T0" fmla="*/ 1 w 105"/>
                  <a:gd name="T1" fmla="*/ 0 h 48"/>
                  <a:gd name="T2" fmla="*/ 1 w 105"/>
                  <a:gd name="T3" fmla="*/ 0 h 48"/>
                  <a:gd name="T4" fmla="*/ 1 w 105"/>
                  <a:gd name="T5" fmla="*/ 0 h 48"/>
                  <a:gd name="T6" fmla="*/ 1 w 105"/>
                  <a:gd name="T7" fmla="*/ 0 h 48"/>
                  <a:gd name="T8" fmla="*/ 0 w 105"/>
                  <a:gd name="T9" fmla="*/ 0 h 48"/>
                  <a:gd name="T10" fmla="*/ 14 w 105"/>
                  <a:gd name="T11" fmla="*/ 6 h 48"/>
                  <a:gd name="T12" fmla="*/ 1 w 105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5" h="48">
                    <a:moveTo>
                      <a:pt x="5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05" y="4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23" name="Freeform 3568"/>
              <p:cNvSpPr>
                <a:spLocks/>
              </p:cNvSpPr>
              <p:nvPr/>
            </p:nvSpPr>
            <p:spPr bwMode="auto">
              <a:xfrm>
                <a:off x="2682" y="1586"/>
                <a:ext cx="56" cy="24"/>
              </a:xfrm>
              <a:custGeom>
                <a:avLst/>
                <a:gdLst>
                  <a:gd name="T0" fmla="*/ 1 w 111"/>
                  <a:gd name="T1" fmla="*/ 0 h 48"/>
                  <a:gd name="T2" fmla="*/ 1 w 111"/>
                  <a:gd name="T3" fmla="*/ 0 h 48"/>
                  <a:gd name="T4" fmla="*/ 1 w 111"/>
                  <a:gd name="T5" fmla="*/ 0 h 48"/>
                  <a:gd name="T6" fmla="*/ 1 w 111"/>
                  <a:gd name="T7" fmla="*/ 0 h 48"/>
                  <a:gd name="T8" fmla="*/ 0 w 111"/>
                  <a:gd name="T9" fmla="*/ 0 h 48"/>
                  <a:gd name="T10" fmla="*/ 14 w 111"/>
                  <a:gd name="T11" fmla="*/ 6 h 48"/>
                  <a:gd name="T12" fmla="*/ 1 w 111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1" h="48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11" y="4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24" name="Freeform 3569"/>
              <p:cNvSpPr>
                <a:spLocks/>
              </p:cNvSpPr>
              <p:nvPr/>
            </p:nvSpPr>
            <p:spPr bwMode="auto">
              <a:xfrm>
                <a:off x="2681" y="1586"/>
                <a:ext cx="57" cy="24"/>
              </a:xfrm>
              <a:custGeom>
                <a:avLst/>
                <a:gdLst>
                  <a:gd name="T0" fmla="*/ 0 w 115"/>
                  <a:gd name="T1" fmla="*/ 0 h 48"/>
                  <a:gd name="T2" fmla="*/ 0 w 115"/>
                  <a:gd name="T3" fmla="*/ 0 h 48"/>
                  <a:gd name="T4" fmla="*/ 0 w 115"/>
                  <a:gd name="T5" fmla="*/ 0 h 48"/>
                  <a:gd name="T6" fmla="*/ 0 w 115"/>
                  <a:gd name="T7" fmla="*/ 0 h 48"/>
                  <a:gd name="T8" fmla="*/ 0 w 115"/>
                  <a:gd name="T9" fmla="*/ 0 h 48"/>
                  <a:gd name="T10" fmla="*/ 14 w 115"/>
                  <a:gd name="T11" fmla="*/ 6 h 48"/>
                  <a:gd name="T12" fmla="*/ 0 w 115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5" h="48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15" y="4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25" name="Freeform 3570"/>
              <p:cNvSpPr>
                <a:spLocks/>
              </p:cNvSpPr>
              <p:nvPr/>
            </p:nvSpPr>
            <p:spPr bwMode="auto">
              <a:xfrm>
                <a:off x="2678" y="1586"/>
                <a:ext cx="60" cy="24"/>
              </a:xfrm>
              <a:custGeom>
                <a:avLst/>
                <a:gdLst>
                  <a:gd name="T0" fmla="*/ 0 w 121"/>
                  <a:gd name="T1" fmla="*/ 0 h 48"/>
                  <a:gd name="T2" fmla="*/ 0 w 121"/>
                  <a:gd name="T3" fmla="*/ 0 h 48"/>
                  <a:gd name="T4" fmla="*/ 0 w 121"/>
                  <a:gd name="T5" fmla="*/ 0 h 48"/>
                  <a:gd name="T6" fmla="*/ 0 w 121"/>
                  <a:gd name="T7" fmla="*/ 0 h 48"/>
                  <a:gd name="T8" fmla="*/ 0 w 121"/>
                  <a:gd name="T9" fmla="*/ 0 h 48"/>
                  <a:gd name="T10" fmla="*/ 15 w 121"/>
                  <a:gd name="T11" fmla="*/ 6 h 48"/>
                  <a:gd name="T12" fmla="*/ 0 w 121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1" h="48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21" y="4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26" name="Freeform 3571"/>
              <p:cNvSpPr>
                <a:spLocks/>
              </p:cNvSpPr>
              <p:nvPr/>
            </p:nvSpPr>
            <p:spPr bwMode="auto">
              <a:xfrm>
                <a:off x="2675" y="1586"/>
                <a:ext cx="63" cy="24"/>
              </a:xfrm>
              <a:custGeom>
                <a:avLst/>
                <a:gdLst>
                  <a:gd name="T0" fmla="*/ 1 w 126"/>
                  <a:gd name="T1" fmla="*/ 0 h 48"/>
                  <a:gd name="T2" fmla="*/ 1 w 126"/>
                  <a:gd name="T3" fmla="*/ 0 h 48"/>
                  <a:gd name="T4" fmla="*/ 1 w 126"/>
                  <a:gd name="T5" fmla="*/ 0 h 48"/>
                  <a:gd name="T6" fmla="*/ 1 w 126"/>
                  <a:gd name="T7" fmla="*/ 0 h 48"/>
                  <a:gd name="T8" fmla="*/ 0 w 126"/>
                  <a:gd name="T9" fmla="*/ 0 h 48"/>
                  <a:gd name="T10" fmla="*/ 16 w 126"/>
                  <a:gd name="T11" fmla="*/ 6 h 48"/>
                  <a:gd name="T12" fmla="*/ 1 w 126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" h="48">
                    <a:moveTo>
                      <a:pt x="5" y="0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26" y="4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27" name="Freeform 3572"/>
              <p:cNvSpPr>
                <a:spLocks/>
              </p:cNvSpPr>
              <p:nvPr/>
            </p:nvSpPr>
            <p:spPr bwMode="auto">
              <a:xfrm>
                <a:off x="2672" y="1586"/>
                <a:ext cx="66" cy="24"/>
              </a:xfrm>
              <a:custGeom>
                <a:avLst/>
                <a:gdLst>
                  <a:gd name="T0" fmla="*/ 1 w 132"/>
                  <a:gd name="T1" fmla="*/ 0 h 48"/>
                  <a:gd name="T2" fmla="*/ 1 w 132"/>
                  <a:gd name="T3" fmla="*/ 0 h 48"/>
                  <a:gd name="T4" fmla="*/ 1 w 132"/>
                  <a:gd name="T5" fmla="*/ 0 h 48"/>
                  <a:gd name="T6" fmla="*/ 1 w 132"/>
                  <a:gd name="T7" fmla="*/ 0 h 48"/>
                  <a:gd name="T8" fmla="*/ 0 w 132"/>
                  <a:gd name="T9" fmla="*/ 0 h 48"/>
                  <a:gd name="T10" fmla="*/ 17 w 132"/>
                  <a:gd name="T11" fmla="*/ 6 h 48"/>
                  <a:gd name="T12" fmla="*/ 1 w 132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2" h="48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32" y="4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28" name="Freeform 3573"/>
              <p:cNvSpPr>
                <a:spLocks/>
              </p:cNvSpPr>
              <p:nvPr/>
            </p:nvSpPr>
            <p:spPr bwMode="auto">
              <a:xfrm>
                <a:off x="2668" y="1586"/>
                <a:ext cx="70" cy="24"/>
              </a:xfrm>
              <a:custGeom>
                <a:avLst/>
                <a:gdLst>
                  <a:gd name="T0" fmla="*/ 1 w 140"/>
                  <a:gd name="T1" fmla="*/ 0 h 48"/>
                  <a:gd name="T2" fmla="*/ 1 w 140"/>
                  <a:gd name="T3" fmla="*/ 0 h 48"/>
                  <a:gd name="T4" fmla="*/ 1 w 140"/>
                  <a:gd name="T5" fmla="*/ 0 h 48"/>
                  <a:gd name="T6" fmla="*/ 1 w 140"/>
                  <a:gd name="T7" fmla="*/ 0 h 48"/>
                  <a:gd name="T8" fmla="*/ 1 w 140"/>
                  <a:gd name="T9" fmla="*/ 0 h 48"/>
                  <a:gd name="T10" fmla="*/ 1 w 140"/>
                  <a:gd name="T11" fmla="*/ 0 h 48"/>
                  <a:gd name="T12" fmla="*/ 1 w 140"/>
                  <a:gd name="T13" fmla="*/ 0 h 48"/>
                  <a:gd name="T14" fmla="*/ 1 w 140"/>
                  <a:gd name="T15" fmla="*/ 0 h 48"/>
                  <a:gd name="T16" fmla="*/ 0 w 140"/>
                  <a:gd name="T17" fmla="*/ 0 h 48"/>
                  <a:gd name="T18" fmla="*/ 18 w 140"/>
                  <a:gd name="T19" fmla="*/ 6 h 48"/>
                  <a:gd name="T20" fmla="*/ 1 w 140"/>
                  <a:gd name="T21" fmla="*/ 0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0" h="48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40" y="4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29" name="Freeform 3574"/>
              <p:cNvSpPr>
                <a:spLocks/>
              </p:cNvSpPr>
              <p:nvPr/>
            </p:nvSpPr>
            <p:spPr bwMode="auto">
              <a:xfrm>
                <a:off x="2665" y="1586"/>
                <a:ext cx="73" cy="24"/>
              </a:xfrm>
              <a:custGeom>
                <a:avLst/>
                <a:gdLst>
                  <a:gd name="T0" fmla="*/ 1 w 146"/>
                  <a:gd name="T1" fmla="*/ 0 h 48"/>
                  <a:gd name="T2" fmla="*/ 1 w 146"/>
                  <a:gd name="T3" fmla="*/ 1 h 48"/>
                  <a:gd name="T4" fmla="*/ 1 w 146"/>
                  <a:gd name="T5" fmla="*/ 1 h 48"/>
                  <a:gd name="T6" fmla="*/ 1 w 146"/>
                  <a:gd name="T7" fmla="*/ 1 h 48"/>
                  <a:gd name="T8" fmla="*/ 0 w 146"/>
                  <a:gd name="T9" fmla="*/ 1 h 48"/>
                  <a:gd name="T10" fmla="*/ 19 w 146"/>
                  <a:gd name="T11" fmla="*/ 6 h 48"/>
                  <a:gd name="T12" fmla="*/ 1 w 146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6" h="48">
                    <a:moveTo>
                      <a:pt x="6" y="0"/>
                    </a:move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146" y="4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30" name="Freeform 3575"/>
              <p:cNvSpPr>
                <a:spLocks/>
              </p:cNvSpPr>
              <p:nvPr/>
            </p:nvSpPr>
            <p:spPr bwMode="auto">
              <a:xfrm>
                <a:off x="2661" y="1586"/>
                <a:ext cx="77" cy="24"/>
              </a:xfrm>
              <a:custGeom>
                <a:avLst/>
                <a:gdLst>
                  <a:gd name="T0" fmla="*/ 1 w 153"/>
                  <a:gd name="T1" fmla="*/ 0 h 48"/>
                  <a:gd name="T2" fmla="*/ 1 w 153"/>
                  <a:gd name="T3" fmla="*/ 1 h 48"/>
                  <a:gd name="T4" fmla="*/ 1 w 153"/>
                  <a:gd name="T5" fmla="*/ 1 h 48"/>
                  <a:gd name="T6" fmla="*/ 1 w 153"/>
                  <a:gd name="T7" fmla="*/ 1 h 48"/>
                  <a:gd name="T8" fmla="*/ 0 w 153"/>
                  <a:gd name="T9" fmla="*/ 1 h 48"/>
                  <a:gd name="T10" fmla="*/ 20 w 153"/>
                  <a:gd name="T11" fmla="*/ 6 h 48"/>
                  <a:gd name="T12" fmla="*/ 1 w 153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3" h="48">
                    <a:moveTo>
                      <a:pt x="7" y="0"/>
                    </a:move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153" y="4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31" name="Freeform 3576"/>
              <p:cNvSpPr>
                <a:spLocks/>
              </p:cNvSpPr>
              <p:nvPr/>
            </p:nvSpPr>
            <p:spPr bwMode="auto">
              <a:xfrm>
                <a:off x="2657" y="1586"/>
                <a:ext cx="81" cy="24"/>
              </a:xfrm>
              <a:custGeom>
                <a:avLst/>
                <a:gdLst>
                  <a:gd name="T0" fmla="*/ 1 w 161"/>
                  <a:gd name="T1" fmla="*/ 0 h 48"/>
                  <a:gd name="T2" fmla="*/ 1 w 161"/>
                  <a:gd name="T3" fmla="*/ 0 h 48"/>
                  <a:gd name="T4" fmla="*/ 1 w 161"/>
                  <a:gd name="T5" fmla="*/ 1 h 48"/>
                  <a:gd name="T6" fmla="*/ 1 w 161"/>
                  <a:gd name="T7" fmla="*/ 1 h 48"/>
                  <a:gd name="T8" fmla="*/ 1 w 161"/>
                  <a:gd name="T9" fmla="*/ 1 h 48"/>
                  <a:gd name="T10" fmla="*/ 1 w 161"/>
                  <a:gd name="T11" fmla="*/ 1 h 48"/>
                  <a:gd name="T12" fmla="*/ 1 w 161"/>
                  <a:gd name="T13" fmla="*/ 1 h 48"/>
                  <a:gd name="T14" fmla="*/ 1 w 161"/>
                  <a:gd name="T15" fmla="*/ 1 h 48"/>
                  <a:gd name="T16" fmla="*/ 0 w 161"/>
                  <a:gd name="T17" fmla="*/ 1 h 48"/>
                  <a:gd name="T18" fmla="*/ 21 w 161"/>
                  <a:gd name="T19" fmla="*/ 6 h 48"/>
                  <a:gd name="T20" fmla="*/ 1 w 161"/>
                  <a:gd name="T21" fmla="*/ 0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1" h="48">
                    <a:moveTo>
                      <a:pt x="8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161" y="4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32" name="Freeform 3577"/>
              <p:cNvSpPr>
                <a:spLocks/>
              </p:cNvSpPr>
              <p:nvPr/>
            </p:nvSpPr>
            <p:spPr bwMode="auto">
              <a:xfrm>
                <a:off x="2655" y="1587"/>
                <a:ext cx="83" cy="23"/>
              </a:xfrm>
              <a:custGeom>
                <a:avLst/>
                <a:gdLst>
                  <a:gd name="T0" fmla="*/ 1 w 167"/>
                  <a:gd name="T1" fmla="*/ 0 h 46"/>
                  <a:gd name="T2" fmla="*/ 0 w 167"/>
                  <a:gd name="T3" fmla="*/ 0 h 46"/>
                  <a:gd name="T4" fmla="*/ 0 w 167"/>
                  <a:gd name="T5" fmla="*/ 0 h 46"/>
                  <a:gd name="T6" fmla="*/ 0 w 167"/>
                  <a:gd name="T7" fmla="*/ 0 h 46"/>
                  <a:gd name="T8" fmla="*/ 0 w 167"/>
                  <a:gd name="T9" fmla="*/ 0 h 46"/>
                  <a:gd name="T10" fmla="*/ 0 w 167"/>
                  <a:gd name="T11" fmla="*/ 0 h 46"/>
                  <a:gd name="T12" fmla="*/ 0 w 167"/>
                  <a:gd name="T13" fmla="*/ 0 h 46"/>
                  <a:gd name="T14" fmla="*/ 0 w 167"/>
                  <a:gd name="T15" fmla="*/ 0 h 46"/>
                  <a:gd name="T16" fmla="*/ 0 w 167"/>
                  <a:gd name="T17" fmla="*/ 0 h 46"/>
                  <a:gd name="T18" fmla="*/ 20 w 167"/>
                  <a:gd name="T19" fmla="*/ 6 h 46"/>
                  <a:gd name="T20" fmla="*/ 1 w 167"/>
                  <a:gd name="T21" fmla="*/ 0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7" h="46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67" y="4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33" name="Freeform 3578"/>
              <p:cNvSpPr>
                <a:spLocks/>
              </p:cNvSpPr>
              <p:nvPr/>
            </p:nvSpPr>
            <p:spPr bwMode="auto">
              <a:xfrm>
                <a:off x="2650" y="1587"/>
                <a:ext cx="88" cy="23"/>
              </a:xfrm>
              <a:custGeom>
                <a:avLst/>
                <a:gdLst>
                  <a:gd name="T0" fmla="*/ 2 w 176"/>
                  <a:gd name="T1" fmla="*/ 0 h 46"/>
                  <a:gd name="T2" fmla="*/ 1 w 176"/>
                  <a:gd name="T3" fmla="*/ 0 h 46"/>
                  <a:gd name="T4" fmla="*/ 1 w 176"/>
                  <a:gd name="T5" fmla="*/ 0 h 46"/>
                  <a:gd name="T6" fmla="*/ 1 w 176"/>
                  <a:gd name="T7" fmla="*/ 0 h 46"/>
                  <a:gd name="T8" fmla="*/ 1 w 176"/>
                  <a:gd name="T9" fmla="*/ 0 h 46"/>
                  <a:gd name="T10" fmla="*/ 1 w 176"/>
                  <a:gd name="T11" fmla="*/ 0 h 46"/>
                  <a:gd name="T12" fmla="*/ 1 w 176"/>
                  <a:gd name="T13" fmla="*/ 0 h 46"/>
                  <a:gd name="T14" fmla="*/ 1 w 176"/>
                  <a:gd name="T15" fmla="*/ 0 h 46"/>
                  <a:gd name="T16" fmla="*/ 0 w 176"/>
                  <a:gd name="T17" fmla="*/ 0 h 46"/>
                  <a:gd name="T18" fmla="*/ 22 w 176"/>
                  <a:gd name="T19" fmla="*/ 6 h 46"/>
                  <a:gd name="T20" fmla="*/ 2 w 176"/>
                  <a:gd name="T21" fmla="*/ 0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6" h="46">
                    <a:moveTo>
                      <a:pt x="9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76" y="4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34" name="Freeform 3579"/>
              <p:cNvSpPr>
                <a:spLocks/>
              </p:cNvSpPr>
              <p:nvPr/>
            </p:nvSpPr>
            <p:spPr bwMode="auto">
              <a:xfrm>
                <a:off x="2645" y="1587"/>
                <a:ext cx="93" cy="23"/>
              </a:xfrm>
              <a:custGeom>
                <a:avLst/>
                <a:gdLst>
                  <a:gd name="T0" fmla="*/ 2 w 186"/>
                  <a:gd name="T1" fmla="*/ 0 h 46"/>
                  <a:gd name="T2" fmla="*/ 2 w 186"/>
                  <a:gd name="T3" fmla="*/ 0 h 46"/>
                  <a:gd name="T4" fmla="*/ 1 w 186"/>
                  <a:gd name="T5" fmla="*/ 0 h 46"/>
                  <a:gd name="T6" fmla="*/ 1 w 186"/>
                  <a:gd name="T7" fmla="*/ 0 h 46"/>
                  <a:gd name="T8" fmla="*/ 1 w 186"/>
                  <a:gd name="T9" fmla="*/ 0 h 46"/>
                  <a:gd name="T10" fmla="*/ 1 w 186"/>
                  <a:gd name="T11" fmla="*/ 0 h 46"/>
                  <a:gd name="T12" fmla="*/ 1 w 186"/>
                  <a:gd name="T13" fmla="*/ 1 h 46"/>
                  <a:gd name="T14" fmla="*/ 1 w 186"/>
                  <a:gd name="T15" fmla="*/ 1 h 46"/>
                  <a:gd name="T16" fmla="*/ 0 w 186"/>
                  <a:gd name="T17" fmla="*/ 1 h 46"/>
                  <a:gd name="T18" fmla="*/ 24 w 186"/>
                  <a:gd name="T19" fmla="*/ 6 h 46"/>
                  <a:gd name="T20" fmla="*/ 2 w 186"/>
                  <a:gd name="T21" fmla="*/ 0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6" h="46">
                    <a:moveTo>
                      <a:pt x="10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186" y="4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35" name="Freeform 3580"/>
              <p:cNvSpPr>
                <a:spLocks/>
              </p:cNvSpPr>
              <p:nvPr/>
            </p:nvSpPr>
            <p:spPr bwMode="auto">
              <a:xfrm>
                <a:off x="2640" y="1587"/>
                <a:ext cx="98" cy="23"/>
              </a:xfrm>
              <a:custGeom>
                <a:avLst/>
                <a:gdLst>
                  <a:gd name="T0" fmla="*/ 2 w 196"/>
                  <a:gd name="T1" fmla="*/ 0 h 46"/>
                  <a:gd name="T2" fmla="*/ 2 w 196"/>
                  <a:gd name="T3" fmla="*/ 0 h 46"/>
                  <a:gd name="T4" fmla="*/ 1 w 196"/>
                  <a:gd name="T5" fmla="*/ 0 h 46"/>
                  <a:gd name="T6" fmla="*/ 1 w 196"/>
                  <a:gd name="T7" fmla="*/ 0 h 46"/>
                  <a:gd name="T8" fmla="*/ 1 w 196"/>
                  <a:gd name="T9" fmla="*/ 0 h 46"/>
                  <a:gd name="T10" fmla="*/ 1 w 196"/>
                  <a:gd name="T11" fmla="*/ 0 h 46"/>
                  <a:gd name="T12" fmla="*/ 1 w 196"/>
                  <a:gd name="T13" fmla="*/ 1 h 46"/>
                  <a:gd name="T14" fmla="*/ 1 w 196"/>
                  <a:gd name="T15" fmla="*/ 1 h 46"/>
                  <a:gd name="T16" fmla="*/ 0 w 196"/>
                  <a:gd name="T17" fmla="*/ 1 h 46"/>
                  <a:gd name="T18" fmla="*/ 25 w 196"/>
                  <a:gd name="T19" fmla="*/ 6 h 46"/>
                  <a:gd name="T20" fmla="*/ 2 w 196"/>
                  <a:gd name="T21" fmla="*/ 0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6" h="46">
                    <a:moveTo>
                      <a:pt x="10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196" y="4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36" name="Freeform 3581"/>
              <p:cNvSpPr>
                <a:spLocks/>
              </p:cNvSpPr>
              <p:nvPr/>
            </p:nvSpPr>
            <p:spPr bwMode="auto">
              <a:xfrm>
                <a:off x="2635" y="1588"/>
                <a:ext cx="103" cy="22"/>
              </a:xfrm>
              <a:custGeom>
                <a:avLst/>
                <a:gdLst>
                  <a:gd name="T0" fmla="*/ 2 w 205"/>
                  <a:gd name="T1" fmla="*/ 0 h 44"/>
                  <a:gd name="T2" fmla="*/ 2 w 205"/>
                  <a:gd name="T3" fmla="*/ 0 h 44"/>
                  <a:gd name="T4" fmla="*/ 1 w 205"/>
                  <a:gd name="T5" fmla="*/ 0 h 44"/>
                  <a:gd name="T6" fmla="*/ 1 w 205"/>
                  <a:gd name="T7" fmla="*/ 0 h 44"/>
                  <a:gd name="T8" fmla="*/ 1 w 205"/>
                  <a:gd name="T9" fmla="*/ 0 h 44"/>
                  <a:gd name="T10" fmla="*/ 1 w 205"/>
                  <a:gd name="T11" fmla="*/ 0 h 44"/>
                  <a:gd name="T12" fmla="*/ 1 w 205"/>
                  <a:gd name="T13" fmla="*/ 0 h 44"/>
                  <a:gd name="T14" fmla="*/ 1 w 205"/>
                  <a:gd name="T15" fmla="*/ 0 h 44"/>
                  <a:gd name="T16" fmla="*/ 0 w 205"/>
                  <a:gd name="T17" fmla="*/ 0 h 44"/>
                  <a:gd name="T18" fmla="*/ 26 w 205"/>
                  <a:gd name="T19" fmla="*/ 6 h 44"/>
                  <a:gd name="T20" fmla="*/ 2 w 205"/>
                  <a:gd name="T21" fmla="*/ 0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5" h="44">
                    <a:moveTo>
                      <a:pt x="11" y="0"/>
                    </a:move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05" y="4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37" name="Freeform 3582"/>
              <p:cNvSpPr>
                <a:spLocks/>
              </p:cNvSpPr>
              <p:nvPr/>
            </p:nvSpPr>
            <p:spPr bwMode="auto">
              <a:xfrm>
                <a:off x="2631" y="1588"/>
                <a:ext cx="107" cy="22"/>
              </a:xfrm>
              <a:custGeom>
                <a:avLst/>
                <a:gdLst>
                  <a:gd name="T0" fmla="*/ 1 w 215"/>
                  <a:gd name="T1" fmla="*/ 0 h 44"/>
                  <a:gd name="T2" fmla="*/ 1 w 215"/>
                  <a:gd name="T3" fmla="*/ 0 h 44"/>
                  <a:gd name="T4" fmla="*/ 1 w 215"/>
                  <a:gd name="T5" fmla="*/ 0 h 44"/>
                  <a:gd name="T6" fmla="*/ 0 w 215"/>
                  <a:gd name="T7" fmla="*/ 0 h 44"/>
                  <a:gd name="T8" fmla="*/ 0 w 215"/>
                  <a:gd name="T9" fmla="*/ 0 h 44"/>
                  <a:gd name="T10" fmla="*/ 0 w 215"/>
                  <a:gd name="T11" fmla="*/ 0 h 44"/>
                  <a:gd name="T12" fmla="*/ 0 w 215"/>
                  <a:gd name="T13" fmla="*/ 0 h 44"/>
                  <a:gd name="T14" fmla="*/ 0 w 215"/>
                  <a:gd name="T15" fmla="*/ 0 h 44"/>
                  <a:gd name="T16" fmla="*/ 0 w 215"/>
                  <a:gd name="T17" fmla="*/ 1 h 44"/>
                  <a:gd name="T18" fmla="*/ 26 w 215"/>
                  <a:gd name="T19" fmla="*/ 6 h 44"/>
                  <a:gd name="T20" fmla="*/ 1 w 215"/>
                  <a:gd name="T21" fmla="*/ 0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44">
                    <a:moveTo>
                      <a:pt x="12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15" y="4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38" name="Freeform 3583"/>
              <p:cNvSpPr>
                <a:spLocks/>
              </p:cNvSpPr>
              <p:nvPr/>
            </p:nvSpPr>
            <p:spPr bwMode="auto">
              <a:xfrm>
                <a:off x="2625" y="1589"/>
                <a:ext cx="113" cy="21"/>
              </a:xfrm>
              <a:custGeom>
                <a:avLst/>
                <a:gdLst>
                  <a:gd name="T0" fmla="*/ 2 w 226"/>
                  <a:gd name="T1" fmla="*/ 0 h 42"/>
                  <a:gd name="T2" fmla="*/ 2 w 226"/>
                  <a:gd name="T3" fmla="*/ 0 h 42"/>
                  <a:gd name="T4" fmla="*/ 1 w 226"/>
                  <a:gd name="T5" fmla="*/ 0 h 42"/>
                  <a:gd name="T6" fmla="*/ 1 w 226"/>
                  <a:gd name="T7" fmla="*/ 0 h 42"/>
                  <a:gd name="T8" fmla="*/ 1 w 226"/>
                  <a:gd name="T9" fmla="*/ 0 h 42"/>
                  <a:gd name="T10" fmla="*/ 1 w 226"/>
                  <a:gd name="T11" fmla="*/ 0 h 42"/>
                  <a:gd name="T12" fmla="*/ 1 w 226"/>
                  <a:gd name="T13" fmla="*/ 0 h 42"/>
                  <a:gd name="T14" fmla="*/ 1 w 226"/>
                  <a:gd name="T15" fmla="*/ 0 h 42"/>
                  <a:gd name="T16" fmla="*/ 0 w 226"/>
                  <a:gd name="T17" fmla="*/ 0 h 42"/>
                  <a:gd name="T18" fmla="*/ 29 w 226"/>
                  <a:gd name="T19" fmla="*/ 6 h 42"/>
                  <a:gd name="T20" fmla="*/ 2 w 226"/>
                  <a:gd name="T21" fmla="*/ 0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6" h="42">
                    <a:moveTo>
                      <a:pt x="11" y="0"/>
                    </a:move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26" y="4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39" name="Freeform 3584"/>
              <p:cNvSpPr>
                <a:spLocks/>
              </p:cNvSpPr>
              <p:nvPr/>
            </p:nvSpPr>
            <p:spPr bwMode="auto">
              <a:xfrm>
                <a:off x="2619" y="1589"/>
                <a:ext cx="119" cy="21"/>
              </a:xfrm>
              <a:custGeom>
                <a:avLst/>
                <a:gdLst>
                  <a:gd name="T0" fmla="*/ 2 w 238"/>
                  <a:gd name="T1" fmla="*/ 0 h 42"/>
                  <a:gd name="T2" fmla="*/ 2 w 238"/>
                  <a:gd name="T3" fmla="*/ 0 h 42"/>
                  <a:gd name="T4" fmla="*/ 2 w 238"/>
                  <a:gd name="T5" fmla="*/ 0 h 42"/>
                  <a:gd name="T6" fmla="*/ 1 w 238"/>
                  <a:gd name="T7" fmla="*/ 0 h 42"/>
                  <a:gd name="T8" fmla="*/ 1 w 238"/>
                  <a:gd name="T9" fmla="*/ 0 h 42"/>
                  <a:gd name="T10" fmla="*/ 1 w 238"/>
                  <a:gd name="T11" fmla="*/ 0 h 42"/>
                  <a:gd name="T12" fmla="*/ 1 w 238"/>
                  <a:gd name="T13" fmla="*/ 0 h 42"/>
                  <a:gd name="T14" fmla="*/ 1 w 238"/>
                  <a:gd name="T15" fmla="*/ 0 h 42"/>
                  <a:gd name="T16" fmla="*/ 0 w 238"/>
                  <a:gd name="T17" fmla="*/ 0 h 42"/>
                  <a:gd name="T18" fmla="*/ 30 w 238"/>
                  <a:gd name="T19" fmla="*/ 6 h 42"/>
                  <a:gd name="T20" fmla="*/ 2 w 238"/>
                  <a:gd name="T21" fmla="*/ 0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8" h="42">
                    <a:moveTo>
                      <a:pt x="12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38" y="4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40" name="Freeform 3585"/>
              <p:cNvSpPr>
                <a:spLocks/>
              </p:cNvSpPr>
              <p:nvPr/>
            </p:nvSpPr>
            <p:spPr bwMode="auto">
              <a:xfrm>
                <a:off x="2612" y="1589"/>
                <a:ext cx="126" cy="21"/>
              </a:xfrm>
              <a:custGeom>
                <a:avLst/>
                <a:gdLst>
                  <a:gd name="T0" fmla="*/ 2 w 251"/>
                  <a:gd name="T1" fmla="*/ 0 h 42"/>
                  <a:gd name="T2" fmla="*/ 2 w 251"/>
                  <a:gd name="T3" fmla="*/ 0 h 42"/>
                  <a:gd name="T4" fmla="*/ 2 w 251"/>
                  <a:gd name="T5" fmla="*/ 1 h 42"/>
                  <a:gd name="T6" fmla="*/ 1 w 251"/>
                  <a:gd name="T7" fmla="*/ 1 h 42"/>
                  <a:gd name="T8" fmla="*/ 1 w 251"/>
                  <a:gd name="T9" fmla="*/ 1 h 42"/>
                  <a:gd name="T10" fmla="*/ 1 w 251"/>
                  <a:gd name="T11" fmla="*/ 1 h 42"/>
                  <a:gd name="T12" fmla="*/ 1 w 251"/>
                  <a:gd name="T13" fmla="*/ 1 h 42"/>
                  <a:gd name="T14" fmla="*/ 1 w 251"/>
                  <a:gd name="T15" fmla="*/ 1 h 42"/>
                  <a:gd name="T16" fmla="*/ 0 w 251"/>
                  <a:gd name="T17" fmla="*/ 1 h 42"/>
                  <a:gd name="T18" fmla="*/ 32 w 251"/>
                  <a:gd name="T19" fmla="*/ 6 h 42"/>
                  <a:gd name="T20" fmla="*/ 2 w 251"/>
                  <a:gd name="T21" fmla="*/ 0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1" h="42">
                    <a:moveTo>
                      <a:pt x="13" y="0"/>
                    </a:moveTo>
                    <a:lnTo>
                      <a:pt x="11" y="0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251" y="4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41" name="Freeform 3586"/>
              <p:cNvSpPr>
                <a:spLocks/>
              </p:cNvSpPr>
              <p:nvPr/>
            </p:nvSpPr>
            <p:spPr bwMode="auto">
              <a:xfrm>
                <a:off x="2606" y="1590"/>
                <a:ext cx="132" cy="20"/>
              </a:xfrm>
              <a:custGeom>
                <a:avLst/>
                <a:gdLst>
                  <a:gd name="T0" fmla="*/ 1 w 265"/>
                  <a:gd name="T1" fmla="*/ 0 h 41"/>
                  <a:gd name="T2" fmla="*/ 1 w 265"/>
                  <a:gd name="T3" fmla="*/ 0 h 41"/>
                  <a:gd name="T4" fmla="*/ 1 w 265"/>
                  <a:gd name="T5" fmla="*/ 0 h 41"/>
                  <a:gd name="T6" fmla="*/ 1 w 265"/>
                  <a:gd name="T7" fmla="*/ 0 h 41"/>
                  <a:gd name="T8" fmla="*/ 0 w 265"/>
                  <a:gd name="T9" fmla="*/ 0 h 41"/>
                  <a:gd name="T10" fmla="*/ 0 w 265"/>
                  <a:gd name="T11" fmla="*/ 0 h 41"/>
                  <a:gd name="T12" fmla="*/ 0 w 265"/>
                  <a:gd name="T13" fmla="*/ 0 h 41"/>
                  <a:gd name="T14" fmla="*/ 0 w 265"/>
                  <a:gd name="T15" fmla="*/ 0 h 41"/>
                  <a:gd name="T16" fmla="*/ 0 w 265"/>
                  <a:gd name="T17" fmla="*/ 0 h 41"/>
                  <a:gd name="T18" fmla="*/ 33 w 265"/>
                  <a:gd name="T19" fmla="*/ 5 h 41"/>
                  <a:gd name="T20" fmla="*/ 1 w 265"/>
                  <a:gd name="T21" fmla="*/ 0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5" h="41">
                    <a:moveTo>
                      <a:pt x="14" y="0"/>
                    </a:move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5" y="4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42" name="Freeform 3587"/>
              <p:cNvSpPr>
                <a:spLocks/>
              </p:cNvSpPr>
              <p:nvPr/>
            </p:nvSpPr>
            <p:spPr bwMode="auto">
              <a:xfrm>
                <a:off x="2599" y="1591"/>
                <a:ext cx="139" cy="19"/>
              </a:xfrm>
              <a:custGeom>
                <a:avLst/>
                <a:gdLst>
                  <a:gd name="T0" fmla="*/ 2 w 278"/>
                  <a:gd name="T1" fmla="*/ 0 h 39"/>
                  <a:gd name="T2" fmla="*/ 2 w 278"/>
                  <a:gd name="T3" fmla="*/ 0 h 39"/>
                  <a:gd name="T4" fmla="*/ 2 w 278"/>
                  <a:gd name="T5" fmla="*/ 0 h 39"/>
                  <a:gd name="T6" fmla="*/ 1 w 278"/>
                  <a:gd name="T7" fmla="*/ 0 h 39"/>
                  <a:gd name="T8" fmla="*/ 1 w 278"/>
                  <a:gd name="T9" fmla="*/ 0 h 39"/>
                  <a:gd name="T10" fmla="*/ 1 w 278"/>
                  <a:gd name="T11" fmla="*/ 0 h 39"/>
                  <a:gd name="T12" fmla="*/ 1 w 278"/>
                  <a:gd name="T13" fmla="*/ 0 h 39"/>
                  <a:gd name="T14" fmla="*/ 1 w 278"/>
                  <a:gd name="T15" fmla="*/ 0 h 39"/>
                  <a:gd name="T16" fmla="*/ 0 w 278"/>
                  <a:gd name="T17" fmla="*/ 0 h 39"/>
                  <a:gd name="T18" fmla="*/ 35 w 278"/>
                  <a:gd name="T19" fmla="*/ 4 h 39"/>
                  <a:gd name="T20" fmla="*/ 2 w 278"/>
                  <a:gd name="T21" fmla="*/ 0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78" h="39">
                    <a:moveTo>
                      <a:pt x="13" y="0"/>
                    </a:move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78" y="3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43" name="Freeform 3588"/>
              <p:cNvSpPr>
                <a:spLocks/>
              </p:cNvSpPr>
              <p:nvPr/>
            </p:nvSpPr>
            <p:spPr bwMode="auto">
              <a:xfrm>
                <a:off x="2591" y="1591"/>
                <a:ext cx="147" cy="19"/>
              </a:xfrm>
              <a:custGeom>
                <a:avLst/>
                <a:gdLst>
                  <a:gd name="T0" fmla="*/ 2 w 294"/>
                  <a:gd name="T1" fmla="*/ 0 h 39"/>
                  <a:gd name="T2" fmla="*/ 2 w 294"/>
                  <a:gd name="T3" fmla="*/ 0 h 39"/>
                  <a:gd name="T4" fmla="*/ 2 w 294"/>
                  <a:gd name="T5" fmla="*/ 0 h 39"/>
                  <a:gd name="T6" fmla="*/ 2 w 294"/>
                  <a:gd name="T7" fmla="*/ 0 h 39"/>
                  <a:gd name="T8" fmla="*/ 1 w 294"/>
                  <a:gd name="T9" fmla="*/ 0 h 39"/>
                  <a:gd name="T10" fmla="*/ 1 w 294"/>
                  <a:gd name="T11" fmla="*/ 0 h 39"/>
                  <a:gd name="T12" fmla="*/ 1 w 294"/>
                  <a:gd name="T13" fmla="*/ 0 h 39"/>
                  <a:gd name="T14" fmla="*/ 1 w 294"/>
                  <a:gd name="T15" fmla="*/ 0 h 39"/>
                  <a:gd name="T16" fmla="*/ 0 w 294"/>
                  <a:gd name="T17" fmla="*/ 0 h 39"/>
                  <a:gd name="T18" fmla="*/ 37 w 294"/>
                  <a:gd name="T19" fmla="*/ 4 h 39"/>
                  <a:gd name="T20" fmla="*/ 2 w 294"/>
                  <a:gd name="T21" fmla="*/ 0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4" h="39">
                    <a:moveTo>
                      <a:pt x="16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94" y="39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44" name="Freeform 3589"/>
              <p:cNvSpPr>
                <a:spLocks/>
              </p:cNvSpPr>
              <p:nvPr/>
            </p:nvSpPr>
            <p:spPr bwMode="auto">
              <a:xfrm>
                <a:off x="2583" y="1592"/>
                <a:ext cx="155" cy="18"/>
              </a:xfrm>
              <a:custGeom>
                <a:avLst/>
                <a:gdLst>
                  <a:gd name="T0" fmla="*/ 2 w 311"/>
                  <a:gd name="T1" fmla="*/ 0 h 37"/>
                  <a:gd name="T2" fmla="*/ 1 w 311"/>
                  <a:gd name="T3" fmla="*/ 0 h 37"/>
                  <a:gd name="T4" fmla="*/ 1 w 311"/>
                  <a:gd name="T5" fmla="*/ 0 h 37"/>
                  <a:gd name="T6" fmla="*/ 1 w 311"/>
                  <a:gd name="T7" fmla="*/ 0 h 37"/>
                  <a:gd name="T8" fmla="*/ 1 w 311"/>
                  <a:gd name="T9" fmla="*/ 0 h 37"/>
                  <a:gd name="T10" fmla="*/ 0 w 311"/>
                  <a:gd name="T11" fmla="*/ 0 h 37"/>
                  <a:gd name="T12" fmla="*/ 0 w 311"/>
                  <a:gd name="T13" fmla="*/ 0 h 37"/>
                  <a:gd name="T14" fmla="*/ 0 w 311"/>
                  <a:gd name="T15" fmla="*/ 0 h 37"/>
                  <a:gd name="T16" fmla="*/ 0 w 311"/>
                  <a:gd name="T17" fmla="*/ 0 h 37"/>
                  <a:gd name="T18" fmla="*/ 38 w 311"/>
                  <a:gd name="T19" fmla="*/ 4 h 37"/>
                  <a:gd name="T20" fmla="*/ 2 w 311"/>
                  <a:gd name="T21" fmla="*/ 0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11" h="37">
                    <a:moveTo>
                      <a:pt x="16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311" y="3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45" name="Freeform 3590"/>
              <p:cNvSpPr>
                <a:spLocks/>
              </p:cNvSpPr>
              <p:nvPr/>
            </p:nvSpPr>
            <p:spPr bwMode="auto">
              <a:xfrm>
                <a:off x="2574" y="1593"/>
                <a:ext cx="164" cy="17"/>
              </a:xfrm>
              <a:custGeom>
                <a:avLst/>
                <a:gdLst>
                  <a:gd name="T0" fmla="*/ 3 w 328"/>
                  <a:gd name="T1" fmla="*/ 0 h 35"/>
                  <a:gd name="T2" fmla="*/ 2 w 328"/>
                  <a:gd name="T3" fmla="*/ 0 h 35"/>
                  <a:gd name="T4" fmla="*/ 2 w 328"/>
                  <a:gd name="T5" fmla="*/ 0 h 35"/>
                  <a:gd name="T6" fmla="*/ 2 w 328"/>
                  <a:gd name="T7" fmla="*/ 0 h 35"/>
                  <a:gd name="T8" fmla="*/ 2 w 328"/>
                  <a:gd name="T9" fmla="*/ 0 h 35"/>
                  <a:gd name="T10" fmla="*/ 1 w 328"/>
                  <a:gd name="T11" fmla="*/ 0 h 35"/>
                  <a:gd name="T12" fmla="*/ 1 w 328"/>
                  <a:gd name="T13" fmla="*/ 0 h 35"/>
                  <a:gd name="T14" fmla="*/ 1 w 328"/>
                  <a:gd name="T15" fmla="*/ 0 h 35"/>
                  <a:gd name="T16" fmla="*/ 0 w 328"/>
                  <a:gd name="T17" fmla="*/ 0 h 35"/>
                  <a:gd name="T18" fmla="*/ 41 w 328"/>
                  <a:gd name="T19" fmla="*/ 4 h 35"/>
                  <a:gd name="T20" fmla="*/ 3 w 328"/>
                  <a:gd name="T21" fmla="*/ 0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8" h="35">
                    <a:moveTo>
                      <a:pt x="19" y="0"/>
                    </a:moveTo>
                    <a:lnTo>
                      <a:pt x="15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328" y="3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46" name="Freeform 3591"/>
              <p:cNvSpPr>
                <a:spLocks/>
              </p:cNvSpPr>
              <p:nvPr/>
            </p:nvSpPr>
            <p:spPr bwMode="auto">
              <a:xfrm>
                <a:off x="2565" y="1594"/>
                <a:ext cx="173" cy="16"/>
              </a:xfrm>
              <a:custGeom>
                <a:avLst/>
                <a:gdLst>
                  <a:gd name="T0" fmla="*/ 3 w 345"/>
                  <a:gd name="T1" fmla="*/ 0 h 33"/>
                  <a:gd name="T2" fmla="*/ 2 w 345"/>
                  <a:gd name="T3" fmla="*/ 0 h 33"/>
                  <a:gd name="T4" fmla="*/ 2 w 345"/>
                  <a:gd name="T5" fmla="*/ 0 h 33"/>
                  <a:gd name="T6" fmla="*/ 2 w 345"/>
                  <a:gd name="T7" fmla="*/ 0 h 33"/>
                  <a:gd name="T8" fmla="*/ 2 w 345"/>
                  <a:gd name="T9" fmla="*/ 0 h 33"/>
                  <a:gd name="T10" fmla="*/ 1 w 345"/>
                  <a:gd name="T11" fmla="*/ 0 h 33"/>
                  <a:gd name="T12" fmla="*/ 1 w 345"/>
                  <a:gd name="T13" fmla="*/ 0 h 33"/>
                  <a:gd name="T14" fmla="*/ 1 w 345"/>
                  <a:gd name="T15" fmla="*/ 0 h 33"/>
                  <a:gd name="T16" fmla="*/ 0 w 345"/>
                  <a:gd name="T17" fmla="*/ 0 h 33"/>
                  <a:gd name="T18" fmla="*/ 44 w 345"/>
                  <a:gd name="T19" fmla="*/ 4 h 33"/>
                  <a:gd name="T20" fmla="*/ 3 w 345"/>
                  <a:gd name="T21" fmla="*/ 0 h 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45" h="33">
                    <a:moveTo>
                      <a:pt x="17" y="0"/>
                    </a:moveTo>
                    <a:lnTo>
                      <a:pt x="15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45" y="3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47" name="Freeform 3592"/>
              <p:cNvSpPr>
                <a:spLocks/>
              </p:cNvSpPr>
              <p:nvPr/>
            </p:nvSpPr>
            <p:spPr bwMode="auto">
              <a:xfrm>
                <a:off x="2558" y="1595"/>
                <a:ext cx="180" cy="15"/>
              </a:xfrm>
              <a:custGeom>
                <a:avLst/>
                <a:gdLst>
                  <a:gd name="T0" fmla="*/ 2 w 361"/>
                  <a:gd name="T1" fmla="*/ 0 h 31"/>
                  <a:gd name="T2" fmla="*/ 1 w 361"/>
                  <a:gd name="T3" fmla="*/ 0 h 31"/>
                  <a:gd name="T4" fmla="*/ 1 w 361"/>
                  <a:gd name="T5" fmla="*/ 0 h 31"/>
                  <a:gd name="T6" fmla="*/ 1 w 361"/>
                  <a:gd name="T7" fmla="*/ 0 h 31"/>
                  <a:gd name="T8" fmla="*/ 1 w 361"/>
                  <a:gd name="T9" fmla="*/ 0 h 31"/>
                  <a:gd name="T10" fmla="*/ 0 w 361"/>
                  <a:gd name="T11" fmla="*/ 0 h 31"/>
                  <a:gd name="T12" fmla="*/ 0 w 361"/>
                  <a:gd name="T13" fmla="*/ 0 h 31"/>
                  <a:gd name="T14" fmla="*/ 0 w 361"/>
                  <a:gd name="T15" fmla="*/ 0 h 31"/>
                  <a:gd name="T16" fmla="*/ 0 w 361"/>
                  <a:gd name="T17" fmla="*/ 0 h 31"/>
                  <a:gd name="T18" fmla="*/ 45 w 361"/>
                  <a:gd name="T19" fmla="*/ 3 h 31"/>
                  <a:gd name="T20" fmla="*/ 2 w 361"/>
                  <a:gd name="T21" fmla="*/ 0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61" h="31">
                    <a:moveTo>
                      <a:pt x="18" y="0"/>
                    </a:moveTo>
                    <a:lnTo>
                      <a:pt x="14" y="0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361" y="3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48" name="Freeform 3593"/>
              <p:cNvSpPr>
                <a:spLocks/>
              </p:cNvSpPr>
              <p:nvPr/>
            </p:nvSpPr>
            <p:spPr bwMode="auto">
              <a:xfrm>
                <a:off x="2549" y="1596"/>
                <a:ext cx="189" cy="14"/>
              </a:xfrm>
              <a:custGeom>
                <a:avLst/>
                <a:gdLst>
                  <a:gd name="T0" fmla="*/ 3 w 378"/>
                  <a:gd name="T1" fmla="*/ 0 h 27"/>
                  <a:gd name="T2" fmla="*/ 2 w 378"/>
                  <a:gd name="T3" fmla="*/ 0 h 27"/>
                  <a:gd name="T4" fmla="*/ 2 w 378"/>
                  <a:gd name="T5" fmla="*/ 0 h 27"/>
                  <a:gd name="T6" fmla="*/ 2 w 378"/>
                  <a:gd name="T7" fmla="*/ 0 h 27"/>
                  <a:gd name="T8" fmla="*/ 1 w 378"/>
                  <a:gd name="T9" fmla="*/ 1 h 27"/>
                  <a:gd name="T10" fmla="*/ 1 w 378"/>
                  <a:gd name="T11" fmla="*/ 1 h 27"/>
                  <a:gd name="T12" fmla="*/ 1 w 378"/>
                  <a:gd name="T13" fmla="*/ 1 h 27"/>
                  <a:gd name="T14" fmla="*/ 1 w 378"/>
                  <a:gd name="T15" fmla="*/ 1 h 27"/>
                  <a:gd name="T16" fmla="*/ 0 w 378"/>
                  <a:gd name="T17" fmla="*/ 1 h 27"/>
                  <a:gd name="T18" fmla="*/ 48 w 378"/>
                  <a:gd name="T19" fmla="*/ 4 h 27"/>
                  <a:gd name="T20" fmla="*/ 3 w 378"/>
                  <a:gd name="T21" fmla="*/ 0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">
                    <a:moveTo>
                      <a:pt x="17" y="0"/>
                    </a:moveTo>
                    <a:lnTo>
                      <a:pt x="15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378" y="2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49" name="Freeform 3594"/>
              <p:cNvSpPr>
                <a:spLocks/>
              </p:cNvSpPr>
              <p:nvPr/>
            </p:nvSpPr>
            <p:spPr bwMode="auto">
              <a:xfrm>
                <a:off x="2541" y="1597"/>
                <a:ext cx="197" cy="13"/>
              </a:xfrm>
              <a:custGeom>
                <a:avLst/>
                <a:gdLst>
                  <a:gd name="T0" fmla="*/ 3 w 393"/>
                  <a:gd name="T1" fmla="*/ 0 h 25"/>
                  <a:gd name="T2" fmla="*/ 2 w 393"/>
                  <a:gd name="T3" fmla="*/ 0 h 25"/>
                  <a:gd name="T4" fmla="*/ 2 w 393"/>
                  <a:gd name="T5" fmla="*/ 1 h 25"/>
                  <a:gd name="T6" fmla="*/ 2 w 393"/>
                  <a:gd name="T7" fmla="*/ 1 h 25"/>
                  <a:gd name="T8" fmla="*/ 1 w 393"/>
                  <a:gd name="T9" fmla="*/ 1 h 25"/>
                  <a:gd name="T10" fmla="*/ 1 w 393"/>
                  <a:gd name="T11" fmla="*/ 1 h 25"/>
                  <a:gd name="T12" fmla="*/ 1 w 393"/>
                  <a:gd name="T13" fmla="*/ 1 h 25"/>
                  <a:gd name="T14" fmla="*/ 1 w 393"/>
                  <a:gd name="T15" fmla="*/ 1 h 25"/>
                  <a:gd name="T16" fmla="*/ 0 w 393"/>
                  <a:gd name="T17" fmla="*/ 1 h 25"/>
                  <a:gd name="T18" fmla="*/ 50 w 393"/>
                  <a:gd name="T19" fmla="*/ 4 h 25"/>
                  <a:gd name="T20" fmla="*/ 3 w 393"/>
                  <a:gd name="T21" fmla="*/ 0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3" h="25">
                    <a:moveTo>
                      <a:pt x="17" y="0"/>
                    </a:moveTo>
                    <a:lnTo>
                      <a:pt x="15" y="0"/>
                    </a:lnTo>
                    <a:lnTo>
                      <a:pt x="13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393" y="2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50" name="Freeform 3595"/>
              <p:cNvSpPr>
                <a:spLocks/>
              </p:cNvSpPr>
              <p:nvPr/>
            </p:nvSpPr>
            <p:spPr bwMode="auto">
              <a:xfrm>
                <a:off x="2535" y="1599"/>
                <a:ext cx="203" cy="11"/>
              </a:xfrm>
              <a:custGeom>
                <a:avLst/>
                <a:gdLst>
                  <a:gd name="T0" fmla="*/ 1 w 407"/>
                  <a:gd name="T1" fmla="*/ 0 h 21"/>
                  <a:gd name="T2" fmla="*/ 1 w 407"/>
                  <a:gd name="T3" fmla="*/ 1 h 21"/>
                  <a:gd name="T4" fmla="*/ 1 w 407"/>
                  <a:gd name="T5" fmla="*/ 1 h 21"/>
                  <a:gd name="T6" fmla="*/ 1 w 407"/>
                  <a:gd name="T7" fmla="*/ 1 h 21"/>
                  <a:gd name="T8" fmla="*/ 1 w 407"/>
                  <a:gd name="T9" fmla="*/ 1 h 21"/>
                  <a:gd name="T10" fmla="*/ 0 w 407"/>
                  <a:gd name="T11" fmla="*/ 1 h 21"/>
                  <a:gd name="T12" fmla="*/ 0 w 407"/>
                  <a:gd name="T13" fmla="*/ 1 h 21"/>
                  <a:gd name="T14" fmla="*/ 0 w 407"/>
                  <a:gd name="T15" fmla="*/ 1 h 21"/>
                  <a:gd name="T16" fmla="*/ 0 w 407"/>
                  <a:gd name="T17" fmla="*/ 1 h 21"/>
                  <a:gd name="T18" fmla="*/ 50 w 407"/>
                  <a:gd name="T19" fmla="*/ 3 h 21"/>
                  <a:gd name="T20" fmla="*/ 1 w 407"/>
                  <a:gd name="T21" fmla="*/ 0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07" h="21">
                    <a:moveTo>
                      <a:pt x="14" y="0"/>
                    </a:moveTo>
                    <a:lnTo>
                      <a:pt x="12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407" y="2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51" name="Freeform 3596"/>
              <p:cNvSpPr>
                <a:spLocks/>
              </p:cNvSpPr>
              <p:nvPr/>
            </p:nvSpPr>
            <p:spPr bwMode="auto">
              <a:xfrm>
                <a:off x="2529" y="1601"/>
                <a:ext cx="209" cy="9"/>
              </a:xfrm>
              <a:custGeom>
                <a:avLst/>
                <a:gdLst>
                  <a:gd name="T0" fmla="*/ 2 w 418"/>
                  <a:gd name="T1" fmla="*/ 0 h 17"/>
                  <a:gd name="T2" fmla="*/ 2 w 418"/>
                  <a:gd name="T3" fmla="*/ 1 h 17"/>
                  <a:gd name="T4" fmla="*/ 2 w 418"/>
                  <a:gd name="T5" fmla="*/ 1 h 17"/>
                  <a:gd name="T6" fmla="*/ 1 w 418"/>
                  <a:gd name="T7" fmla="*/ 1 h 17"/>
                  <a:gd name="T8" fmla="*/ 1 w 418"/>
                  <a:gd name="T9" fmla="*/ 1 h 17"/>
                  <a:gd name="T10" fmla="*/ 1 w 418"/>
                  <a:gd name="T11" fmla="*/ 1 h 17"/>
                  <a:gd name="T12" fmla="*/ 1 w 418"/>
                  <a:gd name="T13" fmla="*/ 1 h 17"/>
                  <a:gd name="T14" fmla="*/ 1 w 418"/>
                  <a:gd name="T15" fmla="*/ 1 h 17"/>
                  <a:gd name="T16" fmla="*/ 0 w 418"/>
                  <a:gd name="T17" fmla="*/ 1 h 17"/>
                  <a:gd name="T18" fmla="*/ 53 w 418"/>
                  <a:gd name="T19" fmla="*/ 3 h 17"/>
                  <a:gd name="T20" fmla="*/ 2 w 418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8" h="17">
                    <a:moveTo>
                      <a:pt x="11" y="0"/>
                    </a:moveTo>
                    <a:lnTo>
                      <a:pt x="11" y="1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418" y="1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888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52" name="Freeform 3597"/>
              <p:cNvSpPr>
                <a:spLocks/>
              </p:cNvSpPr>
              <p:nvPr/>
            </p:nvSpPr>
            <p:spPr bwMode="auto">
              <a:xfrm>
                <a:off x="2525" y="1604"/>
                <a:ext cx="213" cy="6"/>
              </a:xfrm>
              <a:custGeom>
                <a:avLst/>
                <a:gdLst>
                  <a:gd name="T0" fmla="*/ 1 w 426"/>
                  <a:gd name="T1" fmla="*/ 0 h 12"/>
                  <a:gd name="T2" fmla="*/ 1 w 426"/>
                  <a:gd name="T3" fmla="*/ 0 h 12"/>
                  <a:gd name="T4" fmla="*/ 1 w 426"/>
                  <a:gd name="T5" fmla="*/ 0 h 12"/>
                  <a:gd name="T6" fmla="*/ 1 w 426"/>
                  <a:gd name="T7" fmla="*/ 1 h 12"/>
                  <a:gd name="T8" fmla="*/ 1 w 426"/>
                  <a:gd name="T9" fmla="*/ 1 h 12"/>
                  <a:gd name="T10" fmla="*/ 1 w 426"/>
                  <a:gd name="T11" fmla="*/ 1 h 12"/>
                  <a:gd name="T12" fmla="*/ 1 w 426"/>
                  <a:gd name="T13" fmla="*/ 1 h 12"/>
                  <a:gd name="T14" fmla="*/ 0 w 426"/>
                  <a:gd name="T15" fmla="*/ 1 h 12"/>
                  <a:gd name="T16" fmla="*/ 0 w 426"/>
                  <a:gd name="T17" fmla="*/ 1 h 12"/>
                  <a:gd name="T18" fmla="*/ 54 w 426"/>
                  <a:gd name="T19" fmla="*/ 2 h 12"/>
                  <a:gd name="T20" fmla="*/ 1 w 426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26" h="12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426" y="1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53" name="Freeform 3598"/>
              <p:cNvSpPr>
                <a:spLocks/>
              </p:cNvSpPr>
              <p:nvPr/>
            </p:nvSpPr>
            <p:spPr bwMode="auto">
              <a:xfrm>
                <a:off x="2523" y="1606"/>
                <a:ext cx="215" cy="4"/>
              </a:xfrm>
              <a:custGeom>
                <a:avLst/>
                <a:gdLst>
                  <a:gd name="T0" fmla="*/ 1 w 430"/>
                  <a:gd name="T1" fmla="*/ 0 h 8"/>
                  <a:gd name="T2" fmla="*/ 1 w 430"/>
                  <a:gd name="T3" fmla="*/ 0 h 8"/>
                  <a:gd name="T4" fmla="*/ 1 w 430"/>
                  <a:gd name="T5" fmla="*/ 0 h 8"/>
                  <a:gd name="T6" fmla="*/ 1 w 430"/>
                  <a:gd name="T7" fmla="*/ 1 h 8"/>
                  <a:gd name="T8" fmla="*/ 1 w 430"/>
                  <a:gd name="T9" fmla="*/ 1 h 8"/>
                  <a:gd name="T10" fmla="*/ 1 w 430"/>
                  <a:gd name="T11" fmla="*/ 1 h 8"/>
                  <a:gd name="T12" fmla="*/ 0 w 430"/>
                  <a:gd name="T13" fmla="*/ 1 h 8"/>
                  <a:gd name="T14" fmla="*/ 0 w 430"/>
                  <a:gd name="T15" fmla="*/ 1 h 8"/>
                  <a:gd name="T16" fmla="*/ 0 w 430"/>
                  <a:gd name="T17" fmla="*/ 1 h 8"/>
                  <a:gd name="T18" fmla="*/ 54 w 430"/>
                  <a:gd name="T19" fmla="*/ 1 h 8"/>
                  <a:gd name="T20" fmla="*/ 1 w 430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0" h="8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430" y="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54" name="Freeform 3599"/>
              <p:cNvSpPr>
                <a:spLocks/>
              </p:cNvSpPr>
              <p:nvPr/>
            </p:nvSpPr>
            <p:spPr bwMode="auto">
              <a:xfrm>
                <a:off x="2522" y="1608"/>
                <a:ext cx="216" cy="3"/>
              </a:xfrm>
              <a:custGeom>
                <a:avLst/>
                <a:gdLst>
                  <a:gd name="T0" fmla="*/ 1 w 432"/>
                  <a:gd name="T1" fmla="*/ 0 h 6"/>
                  <a:gd name="T2" fmla="*/ 1 w 432"/>
                  <a:gd name="T3" fmla="*/ 1 h 6"/>
                  <a:gd name="T4" fmla="*/ 1 w 432"/>
                  <a:gd name="T5" fmla="*/ 1 h 6"/>
                  <a:gd name="T6" fmla="*/ 0 w 432"/>
                  <a:gd name="T7" fmla="*/ 1 h 6"/>
                  <a:gd name="T8" fmla="*/ 0 w 432"/>
                  <a:gd name="T9" fmla="*/ 1 h 6"/>
                  <a:gd name="T10" fmla="*/ 0 w 432"/>
                  <a:gd name="T11" fmla="*/ 1 h 6"/>
                  <a:gd name="T12" fmla="*/ 1 w 432"/>
                  <a:gd name="T13" fmla="*/ 1 h 6"/>
                  <a:gd name="T14" fmla="*/ 1 w 432"/>
                  <a:gd name="T15" fmla="*/ 1 h 6"/>
                  <a:gd name="T16" fmla="*/ 1 w 432"/>
                  <a:gd name="T17" fmla="*/ 1 h 6"/>
                  <a:gd name="T18" fmla="*/ 54 w 432"/>
                  <a:gd name="T19" fmla="*/ 1 h 6"/>
                  <a:gd name="T20" fmla="*/ 1 w 432"/>
                  <a:gd name="T21" fmla="*/ 0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2" h="6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432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55" name="Freeform 3600"/>
              <p:cNvSpPr>
                <a:spLocks/>
              </p:cNvSpPr>
              <p:nvPr/>
            </p:nvSpPr>
            <p:spPr bwMode="auto">
              <a:xfrm>
                <a:off x="2523" y="1610"/>
                <a:ext cx="215" cy="3"/>
              </a:xfrm>
              <a:custGeom>
                <a:avLst/>
                <a:gdLst>
                  <a:gd name="T0" fmla="*/ 0 w 430"/>
                  <a:gd name="T1" fmla="*/ 1 h 6"/>
                  <a:gd name="T2" fmla="*/ 0 w 430"/>
                  <a:gd name="T3" fmla="*/ 1 h 6"/>
                  <a:gd name="T4" fmla="*/ 0 w 430"/>
                  <a:gd name="T5" fmla="*/ 1 h 6"/>
                  <a:gd name="T6" fmla="*/ 1 w 430"/>
                  <a:gd name="T7" fmla="*/ 1 h 6"/>
                  <a:gd name="T8" fmla="*/ 1 w 430"/>
                  <a:gd name="T9" fmla="*/ 1 h 6"/>
                  <a:gd name="T10" fmla="*/ 1 w 430"/>
                  <a:gd name="T11" fmla="*/ 1 h 6"/>
                  <a:gd name="T12" fmla="*/ 1 w 430"/>
                  <a:gd name="T13" fmla="*/ 1 h 6"/>
                  <a:gd name="T14" fmla="*/ 1 w 430"/>
                  <a:gd name="T15" fmla="*/ 1 h 6"/>
                  <a:gd name="T16" fmla="*/ 1 w 430"/>
                  <a:gd name="T17" fmla="*/ 1 h 6"/>
                  <a:gd name="T18" fmla="*/ 54 w 430"/>
                  <a:gd name="T19" fmla="*/ 0 h 6"/>
                  <a:gd name="T20" fmla="*/ 0 w 430"/>
                  <a:gd name="T21" fmla="*/ 1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0" h="6">
                    <a:moveTo>
                      <a:pt x="0" y="2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3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56" name="Freeform 3601"/>
              <p:cNvSpPr>
                <a:spLocks/>
              </p:cNvSpPr>
              <p:nvPr/>
            </p:nvSpPr>
            <p:spPr bwMode="auto">
              <a:xfrm>
                <a:off x="2525" y="1610"/>
                <a:ext cx="213" cy="6"/>
              </a:xfrm>
              <a:custGeom>
                <a:avLst/>
                <a:gdLst>
                  <a:gd name="T0" fmla="*/ 0 w 426"/>
                  <a:gd name="T1" fmla="*/ 1 h 11"/>
                  <a:gd name="T2" fmla="*/ 0 w 426"/>
                  <a:gd name="T3" fmla="*/ 1 h 11"/>
                  <a:gd name="T4" fmla="*/ 1 w 426"/>
                  <a:gd name="T5" fmla="*/ 1 h 11"/>
                  <a:gd name="T6" fmla="*/ 1 w 426"/>
                  <a:gd name="T7" fmla="*/ 1 h 11"/>
                  <a:gd name="T8" fmla="*/ 1 w 426"/>
                  <a:gd name="T9" fmla="*/ 2 h 11"/>
                  <a:gd name="T10" fmla="*/ 1 w 426"/>
                  <a:gd name="T11" fmla="*/ 2 h 11"/>
                  <a:gd name="T12" fmla="*/ 1 w 426"/>
                  <a:gd name="T13" fmla="*/ 2 h 11"/>
                  <a:gd name="T14" fmla="*/ 1 w 426"/>
                  <a:gd name="T15" fmla="*/ 2 h 11"/>
                  <a:gd name="T16" fmla="*/ 1 w 426"/>
                  <a:gd name="T17" fmla="*/ 2 h 11"/>
                  <a:gd name="T18" fmla="*/ 54 w 426"/>
                  <a:gd name="T19" fmla="*/ 0 h 11"/>
                  <a:gd name="T20" fmla="*/ 0 w 426"/>
                  <a:gd name="T21" fmla="*/ 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26" h="11">
                    <a:moveTo>
                      <a:pt x="0" y="6"/>
                    </a:moveTo>
                    <a:lnTo>
                      <a:pt x="0" y="7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42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57" name="Freeform 3602"/>
              <p:cNvSpPr>
                <a:spLocks/>
              </p:cNvSpPr>
              <p:nvPr/>
            </p:nvSpPr>
            <p:spPr bwMode="auto">
              <a:xfrm>
                <a:off x="2529" y="1610"/>
                <a:ext cx="209" cy="8"/>
              </a:xfrm>
              <a:custGeom>
                <a:avLst/>
                <a:gdLst>
                  <a:gd name="T0" fmla="*/ 0 w 418"/>
                  <a:gd name="T1" fmla="*/ 2 h 15"/>
                  <a:gd name="T2" fmla="*/ 1 w 418"/>
                  <a:gd name="T3" fmla="*/ 2 h 15"/>
                  <a:gd name="T4" fmla="*/ 1 w 418"/>
                  <a:gd name="T5" fmla="*/ 2 h 15"/>
                  <a:gd name="T6" fmla="*/ 1 w 418"/>
                  <a:gd name="T7" fmla="*/ 2 h 15"/>
                  <a:gd name="T8" fmla="*/ 1 w 418"/>
                  <a:gd name="T9" fmla="*/ 2 h 15"/>
                  <a:gd name="T10" fmla="*/ 1 w 418"/>
                  <a:gd name="T11" fmla="*/ 2 h 15"/>
                  <a:gd name="T12" fmla="*/ 2 w 418"/>
                  <a:gd name="T13" fmla="*/ 2 h 15"/>
                  <a:gd name="T14" fmla="*/ 2 w 418"/>
                  <a:gd name="T15" fmla="*/ 2 h 15"/>
                  <a:gd name="T16" fmla="*/ 2 w 418"/>
                  <a:gd name="T17" fmla="*/ 2 h 15"/>
                  <a:gd name="T18" fmla="*/ 53 w 418"/>
                  <a:gd name="T19" fmla="*/ 0 h 15"/>
                  <a:gd name="T20" fmla="*/ 0 w 418"/>
                  <a:gd name="T21" fmla="*/ 2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8" h="15">
                    <a:moveTo>
                      <a:pt x="0" y="11"/>
                    </a:moveTo>
                    <a:lnTo>
                      <a:pt x="2" y="11"/>
                    </a:lnTo>
                    <a:lnTo>
                      <a:pt x="3" y="13"/>
                    </a:lnTo>
                    <a:lnTo>
                      <a:pt x="5" y="13"/>
                    </a:lnTo>
                    <a:lnTo>
                      <a:pt x="7" y="15"/>
                    </a:lnTo>
                    <a:lnTo>
                      <a:pt x="9" y="15"/>
                    </a:lnTo>
                    <a:lnTo>
                      <a:pt x="11" y="15"/>
                    </a:lnTo>
                    <a:lnTo>
                      <a:pt x="13" y="15"/>
                    </a:lnTo>
                    <a:lnTo>
                      <a:pt x="418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888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58" name="Freeform 3603"/>
              <p:cNvSpPr>
                <a:spLocks/>
              </p:cNvSpPr>
              <p:nvPr/>
            </p:nvSpPr>
            <p:spPr bwMode="auto">
              <a:xfrm>
                <a:off x="2535" y="1610"/>
                <a:ext cx="203" cy="9"/>
              </a:xfrm>
              <a:custGeom>
                <a:avLst/>
                <a:gdLst>
                  <a:gd name="T0" fmla="*/ 0 w 407"/>
                  <a:gd name="T1" fmla="*/ 1 h 19"/>
                  <a:gd name="T2" fmla="*/ 0 w 407"/>
                  <a:gd name="T3" fmla="*/ 2 h 19"/>
                  <a:gd name="T4" fmla="*/ 0 w 407"/>
                  <a:gd name="T5" fmla="*/ 2 h 19"/>
                  <a:gd name="T6" fmla="*/ 0 w 407"/>
                  <a:gd name="T7" fmla="*/ 2 h 19"/>
                  <a:gd name="T8" fmla="*/ 1 w 407"/>
                  <a:gd name="T9" fmla="*/ 2 h 19"/>
                  <a:gd name="T10" fmla="*/ 1 w 407"/>
                  <a:gd name="T11" fmla="*/ 2 h 19"/>
                  <a:gd name="T12" fmla="*/ 1 w 407"/>
                  <a:gd name="T13" fmla="*/ 2 h 19"/>
                  <a:gd name="T14" fmla="*/ 1 w 407"/>
                  <a:gd name="T15" fmla="*/ 2 h 19"/>
                  <a:gd name="T16" fmla="*/ 1 w 407"/>
                  <a:gd name="T17" fmla="*/ 2 h 19"/>
                  <a:gd name="T18" fmla="*/ 50 w 407"/>
                  <a:gd name="T19" fmla="*/ 0 h 19"/>
                  <a:gd name="T20" fmla="*/ 0 w 407"/>
                  <a:gd name="T21" fmla="*/ 1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07" h="19">
                    <a:moveTo>
                      <a:pt x="0" y="15"/>
                    </a:moveTo>
                    <a:lnTo>
                      <a:pt x="2" y="17"/>
                    </a:lnTo>
                    <a:lnTo>
                      <a:pt x="4" y="17"/>
                    </a:lnTo>
                    <a:lnTo>
                      <a:pt x="6" y="17"/>
                    </a:lnTo>
                    <a:lnTo>
                      <a:pt x="8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407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59" name="Freeform 3604"/>
              <p:cNvSpPr>
                <a:spLocks/>
              </p:cNvSpPr>
              <p:nvPr/>
            </p:nvSpPr>
            <p:spPr bwMode="auto">
              <a:xfrm>
                <a:off x="2541" y="1610"/>
                <a:ext cx="197" cy="11"/>
              </a:xfrm>
              <a:custGeom>
                <a:avLst/>
                <a:gdLst>
                  <a:gd name="T0" fmla="*/ 0 w 393"/>
                  <a:gd name="T1" fmla="*/ 2 h 23"/>
                  <a:gd name="T2" fmla="*/ 1 w 393"/>
                  <a:gd name="T3" fmla="*/ 2 h 23"/>
                  <a:gd name="T4" fmla="*/ 1 w 393"/>
                  <a:gd name="T5" fmla="*/ 2 h 23"/>
                  <a:gd name="T6" fmla="*/ 1 w 393"/>
                  <a:gd name="T7" fmla="*/ 2 h 23"/>
                  <a:gd name="T8" fmla="*/ 1 w 393"/>
                  <a:gd name="T9" fmla="*/ 2 h 23"/>
                  <a:gd name="T10" fmla="*/ 2 w 393"/>
                  <a:gd name="T11" fmla="*/ 2 h 23"/>
                  <a:gd name="T12" fmla="*/ 2 w 393"/>
                  <a:gd name="T13" fmla="*/ 2 h 23"/>
                  <a:gd name="T14" fmla="*/ 2 w 393"/>
                  <a:gd name="T15" fmla="*/ 2 h 23"/>
                  <a:gd name="T16" fmla="*/ 3 w 393"/>
                  <a:gd name="T17" fmla="*/ 2 h 23"/>
                  <a:gd name="T18" fmla="*/ 50 w 393"/>
                  <a:gd name="T19" fmla="*/ 0 h 23"/>
                  <a:gd name="T20" fmla="*/ 0 w 393"/>
                  <a:gd name="T21" fmla="*/ 2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3" h="23">
                    <a:moveTo>
                      <a:pt x="0" y="19"/>
                    </a:moveTo>
                    <a:lnTo>
                      <a:pt x="3" y="21"/>
                    </a:lnTo>
                    <a:lnTo>
                      <a:pt x="5" y="21"/>
                    </a:lnTo>
                    <a:lnTo>
                      <a:pt x="7" y="21"/>
                    </a:lnTo>
                    <a:lnTo>
                      <a:pt x="9" y="21"/>
                    </a:lnTo>
                    <a:lnTo>
                      <a:pt x="13" y="23"/>
                    </a:lnTo>
                    <a:lnTo>
                      <a:pt x="15" y="23"/>
                    </a:lnTo>
                    <a:lnTo>
                      <a:pt x="17" y="23"/>
                    </a:lnTo>
                    <a:lnTo>
                      <a:pt x="393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60" name="Freeform 3605"/>
              <p:cNvSpPr>
                <a:spLocks/>
              </p:cNvSpPr>
              <p:nvPr/>
            </p:nvSpPr>
            <p:spPr bwMode="auto">
              <a:xfrm>
                <a:off x="2549" y="1610"/>
                <a:ext cx="189" cy="13"/>
              </a:xfrm>
              <a:custGeom>
                <a:avLst/>
                <a:gdLst>
                  <a:gd name="T0" fmla="*/ 0 w 378"/>
                  <a:gd name="T1" fmla="*/ 2 h 27"/>
                  <a:gd name="T2" fmla="*/ 1 w 378"/>
                  <a:gd name="T3" fmla="*/ 2 h 27"/>
                  <a:gd name="T4" fmla="*/ 1 w 378"/>
                  <a:gd name="T5" fmla="*/ 3 h 27"/>
                  <a:gd name="T6" fmla="*/ 1 w 378"/>
                  <a:gd name="T7" fmla="*/ 3 h 27"/>
                  <a:gd name="T8" fmla="*/ 1 w 378"/>
                  <a:gd name="T9" fmla="*/ 3 h 27"/>
                  <a:gd name="T10" fmla="*/ 2 w 378"/>
                  <a:gd name="T11" fmla="*/ 3 h 27"/>
                  <a:gd name="T12" fmla="*/ 2 w 378"/>
                  <a:gd name="T13" fmla="*/ 3 h 27"/>
                  <a:gd name="T14" fmla="*/ 2 w 378"/>
                  <a:gd name="T15" fmla="*/ 3 h 27"/>
                  <a:gd name="T16" fmla="*/ 3 w 378"/>
                  <a:gd name="T17" fmla="*/ 3 h 27"/>
                  <a:gd name="T18" fmla="*/ 48 w 378"/>
                  <a:gd name="T19" fmla="*/ 0 h 27"/>
                  <a:gd name="T20" fmla="*/ 0 w 378"/>
                  <a:gd name="T21" fmla="*/ 2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">
                    <a:moveTo>
                      <a:pt x="0" y="23"/>
                    </a:moveTo>
                    <a:lnTo>
                      <a:pt x="2" y="23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8" y="25"/>
                    </a:lnTo>
                    <a:lnTo>
                      <a:pt x="11" y="25"/>
                    </a:lnTo>
                    <a:lnTo>
                      <a:pt x="13" y="25"/>
                    </a:lnTo>
                    <a:lnTo>
                      <a:pt x="15" y="27"/>
                    </a:lnTo>
                    <a:lnTo>
                      <a:pt x="17" y="27"/>
                    </a:lnTo>
                    <a:lnTo>
                      <a:pt x="378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61" name="Freeform 3606"/>
              <p:cNvSpPr>
                <a:spLocks/>
              </p:cNvSpPr>
              <p:nvPr/>
            </p:nvSpPr>
            <p:spPr bwMode="auto">
              <a:xfrm>
                <a:off x="2558" y="1610"/>
                <a:ext cx="180" cy="14"/>
              </a:xfrm>
              <a:custGeom>
                <a:avLst/>
                <a:gdLst>
                  <a:gd name="T0" fmla="*/ 0 w 361"/>
                  <a:gd name="T1" fmla="*/ 3 h 29"/>
                  <a:gd name="T2" fmla="*/ 0 w 361"/>
                  <a:gd name="T3" fmla="*/ 3 h 29"/>
                  <a:gd name="T4" fmla="*/ 0 w 361"/>
                  <a:gd name="T5" fmla="*/ 3 h 29"/>
                  <a:gd name="T6" fmla="*/ 0 w 361"/>
                  <a:gd name="T7" fmla="*/ 3 h 29"/>
                  <a:gd name="T8" fmla="*/ 1 w 361"/>
                  <a:gd name="T9" fmla="*/ 3 h 29"/>
                  <a:gd name="T10" fmla="*/ 1 w 361"/>
                  <a:gd name="T11" fmla="*/ 3 h 29"/>
                  <a:gd name="T12" fmla="*/ 1 w 361"/>
                  <a:gd name="T13" fmla="*/ 3 h 29"/>
                  <a:gd name="T14" fmla="*/ 1 w 361"/>
                  <a:gd name="T15" fmla="*/ 3 h 29"/>
                  <a:gd name="T16" fmla="*/ 2 w 361"/>
                  <a:gd name="T17" fmla="*/ 3 h 29"/>
                  <a:gd name="T18" fmla="*/ 45 w 361"/>
                  <a:gd name="T19" fmla="*/ 0 h 29"/>
                  <a:gd name="T20" fmla="*/ 0 w 361"/>
                  <a:gd name="T21" fmla="*/ 3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61" h="29">
                    <a:moveTo>
                      <a:pt x="0" y="27"/>
                    </a:moveTo>
                    <a:lnTo>
                      <a:pt x="2" y="27"/>
                    </a:lnTo>
                    <a:lnTo>
                      <a:pt x="4" y="27"/>
                    </a:lnTo>
                    <a:lnTo>
                      <a:pt x="6" y="27"/>
                    </a:lnTo>
                    <a:lnTo>
                      <a:pt x="8" y="27"/>
                    </a:lnTo>
                    <a:lnTo>
                      <a:pt x="10" y="29"/>
                    </a:lnTo>
                    <a:lnTo>
                      <a:pt x="12" y="29"/>
                    </a:lnTo>
                    <a:lnTo>
                      <a:pt x="14" y="29"/>
                    </a:lnTo>
                    <a:lnTo>
                      <a:pt x="18" y="29"/>
                    </a:lnTo>
                    <a:lnTo>
                      <a:pt x="361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62" name="Freeform 3607"/>
              <p:cNvSpPr>
                <a:spLocks/>
              </p:cNvSpPr>
              <p:nvPr/>
            </p:nvSpPr>
            <p:spPr bwMode="auto">
              <a:xfrm>
                <a:off x="2565" y="1610"/>
                <a:ext cx="173" cy="15"/>
              </a:xfrm>
              <a:custGeom>
                <a:avLst/>
                <a:gdLst>
                  <a:gd name="T0" fmla="*/ 0 w 345"/>
                  <a:gd name="T1" fmla="*/ 3 h 31"/>
                  <a:gd name="T2" fmla="*/ 1 w 345"/>
                  <a:gd name="T3" fmla="*/ 3 h 31"/>
                  <a:gd name="T4" fmla="*/ 1 w 345"/>
                  <a:gd name="T5" fmla="*/ 3 h 31"/>
                  <a:gd name="T6" fmla="*/ 1 w 345"/>
                  <a:gd name="T7" fmla="*/ 3 h 31"/>
                  <a:gd name="T8" fmla="*/ 2 w 345"/>
                  <a:gd name="T9" fmla="*/ 3 h 31"/>
                  <a:gd name="T10" fmla="*/ 2 w 345"/>
                  <a:gd name="T11" fmla="*/ 3 h 31"/>
                  <a:gd name="T12" fmla="*/ 2 w 345"/>
                  <a:gd name="T13" fmla="*/ 3 h 31"/>
                  <a:gd name="T14" fmla="*/ 2 w 345"/>
                  <a:gd name="T15" fmla="*/ 3 h 31"/>
                  <a:gd name="T16" fmla="*/ 3 w 345"/>
                  <a:gd name="T17" fmla="*/ 3 h 31"/>
                  <a:gd name="T18" fmla="*/ 44 w 345"/>
                  <a:gd name="T19" fmla="*/ 0 h 31"/>
                  <a:gd name="T20" fmla="*/ 0 w 345"/>
                  <a:gd name="T21" fmla="*/ 3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45" h="31">
                    <a:moveTo>
                      <a:pt x="0" y="29"/>
                    </a:moveTo>
                    <a:lnTo>
                      <a:pt x="3" y="29"/>
                    </a:lnTo>
                    <a:lnTo>
                      <a:pt x="7" y="31"/>
                    </a:lnTo>
                    <a:lnTo>
                      <a:pt x="9" y="31"/>
                    </a:lnTo>
                    <a:lnTo>
                      <a:pt x="11" y="31"/>
                    </a:lnTo>
                    <a:lnTo>
                      <a:pt x="13" y="31"/>
                    </a:lnTo>
                    <a:lnTo>
                      <a:pt x="15" y="31"/>
                    </a:lnTo>
                    <a:lnTo>
                      <a:pt x="17" y="31"/>
                    </a:lnTo>
                    <a:lnTo>
                      <a:pt x="345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12561" name="Group 3608"/>
            <p:cNvGrpSpPr>
              <a:grpSpLocks/>
            </p:cNvGrpSpPr>
            <p:nvPr/>
          </p:nvGrpSpPr>
          <p:grpSpPr bwMode="auto">
            <a:xfrm>
              <a:off x="2520" y="1584"/>
              <a:ext cx="436" cy="244"/>
              <a:chOff x="2520" y="1584"/>
              <a:chExt cx="436" cy="244"/>
            </a:xfrm>
          </p:grpSpPr>
          <p:sp>
            <p:nvSpPr>
              <p:cNvPr id="12563" name="Freeform 3609"/>
              <p:cNvSpPr>
                <a:spLocks/>
              </p:cNvSpPr>
              <p:nvPr/>
            </p:nvSpPr>
            <p:spPr bwMode="auto">
              <a:xfrm>
                <a:off x="2574" y="1610"/>
                <a:ext cx="164" cy="17"/>
              </a:xfrm>
              <a:custGeom>
                <a:avLst/>
                <a:gdLst>
                  <a:gd name="T0" fmla="*/ 0 w 328"/>
                  <a:gd name="T1" fmla="*/ 4 h 34"/>
                  <a:gd name="T2" fmla="*/ 1 w 328"/>
                  <a:gd name="T3" fmla="*/ 4 h 34"/>
                  <a:gd name="T4" fmla="*/ 1 w 328"/>
                  <a:gd name="T5" fmla="*/ 4 h 34"/>
                  <a:gd name="T6" fmla="*/ 1 w 328"/>
                  <a:gd name="T7" fmla="*/ 4 h 34"/>
                  <a:gd name="T8" fmla="*/ 2 w 328"/>
                  <a:gd name="T9" fmla="*/ 4 h 34"/>
                  <a:gd name="T10" fmla="*/ 2 w 328"/>
                  <a:gd name="T11" fmla="*/ 4 h 34"/>
                  <a:gd name="T12" fmla="*/ 2 w 328"/>
                  <a:gd name="T13" fmla="*/ 4 h 34"/>
                  <a:gd name="T14" fmla="*/ 2 w 328"/>
                  <a:gd name="T15" fmla="*/ 4 h 34"/>
                  <a:gd name="T16" fmla="*/ 3 w 328"/>
                  <a:gd name="T17" fmla="*/ 5 h 34"/>
                  <a:gd name="T18" fmla="*/ 41 w 328"/>
                  <a:gd name="T19" fmla="*/ 0 h 34"/>
                  <a:gd name="T20" fmla="*/ 0 w 328"/>
                  <a:gd name="T21" fmla="*/ 4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8" h="34">
                    <a:moveTo>
                      <a:pt x="0" y="31"/>
                    </a:moveTo>
                    <a:lnTo>
                      <a:pt x="2" y="32"/>
                    </a:lnTo>
                    <a:lnTo>
                      <a:pt x="4" y="32"/>
                    </a:lnTo>
                    <a:lnTo>
                      <a:pt x="8" y="32"/>
                    </a:lnTo>
                    <a:lnTo>
                      <a:pt x="9" y="32"/>
                    </a:lnTo>
                    <a:lnTo>
                      <a:pt x="11" y="32"/>
                    </a:lnTo>
                    <a:lnTo>
                      <a:pt x="13" y="32"/>
                    </a:lnTo>
                    <a:lnTo>
                      <a:pt x="15" y="32"/>
                    </a:lnTo>
                    <a:lnTo>
                      <a:pt x="17" y="34"/>
                    </a:lnTo>
                    <a:lnTo>
                      <a:pt x="328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64" name="Freeform 3610"/>
              <p:cNvSpPr>
                <a:spLocks/>
              </p:cNvSpPr>
              <p:nvPr/>
            </p:nvSpPr>
            <p:spPr bwMode="auto">
              <a:xfrm>
                <a:off x="2583" y="1610"/>
                <a:ext cx="155" cy="17"/>
              </a:xfrm>
              <a:custGeom>
                <a:avLst/>
                <a:gdLst>
                  <a:gd name="T0" fmla="*/ 0 w 311"/>
                  <a:gd name="T1" fmla="*/ 4 h 34"/>
                  <a:gd name="T2" fmla="*/ 0 w 311"/>
                  <a:gd name="T3" fmla="*/ 5 h 34"/>
                  <a:gd name="T4" fmla="*/ 0 w 311"/>
                  <a:gd name="T5" fmla="*/ 5 h 34"/>
                  <a:gd name="T6" fmla="*/ 0 w 311"/>
                  <a:gd name="T7" fmla="*/ 5 h 34"/>
                  <a:gd name="T8" fmla="*/ 1 w 311"/>
                  <a:gd name="T9" fmla="*/ 5 h 34"/>
                  <a:gd name="T10" fmla="*/ 1 w 311"/>
                  <a:gd name="T11" fmla="*/ 5 h 34"/>
                  <a:gd name="T12" fmla="*/ 1 w 311"/>
                  <a:gd name="T13" fmla="*/ 5 h 34"/>
                  <a:gd name="T14" fmla="*/ 2 w 311"/>
                  <a:gd name="T15" fmla="*/ 5 h 34"/>
                  <a:gd name="T16" fmla="*/ 2 w 311"/>
                  <a:gd name="T17" fmla="*/ 5 h 34"/>
                  <a:gd name="T18" fmla="*/ 38 w 311"/>
                  <a:gd name="T19" fmla="*/ 0 h 34"/>
                  <a:gd name="T20" fmla="*/ 0 w 311"/>
                  <a:gd name="T21" fmla="*/ 4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11" h="34">
                    <a:moveTo>
                      <a:pt x="0" y="32"/>
                    </a:moveTo>
                    <a:lnTo>
                      <a:pt x="2" y="34"/>
                    </a:lnTo>
                    <a:lnTo>
                      <a:pt x="4" y="34"/>
                    </a:lnTo>
                    <a:lnTo>
                      <a:pt x="6" y="34"/>
                    </a:lnTo>
                    <a:lnTo>
                      <a:pt x="8" y="34"/>
                    </a:lnTo>
                    <a:lnTo>
                      <a:pt x="10" y="34"/>
                    </a:lnTo>
                    <a:lnTo>
                      <a:pt x="14" y="34"/>
                    </a:lnTo>
                    <a:lnTo>
                      <a:pt x="16" y="34"/>
                    </a:lnTo>
                    <a:lnTo>
                      <a:pt x="17" y="34"/>
                    </a:lnTo>
                    <a:lnTo>
                      <a:pt x="311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65" name="Freeform 3611"/>
              <p:cNvSpPr>
                <a:spLocks/>
              </p:cNvSpPr>
              <p:nvPr/>
            </p:nvSpPr>
            <p:spPr bwMode="auto">
              <a:xfrm>
                <a:off x="2591" y="1610"/>
                <a:ext cx="147" cy="18"/>
              </a:xfrm>
              <a:custGeom>
                <a:avLst/>
                <a:gdLst>
                  <a:gd name="T0" fmla="*/ 0 w 294"/>
                  <a:gd name="T1" fmla="*/ 5 h 36"/>
                  <a:gd name="T2" fmla="*/ 1 w 294"/>
                  <a:gd name="T3" fmla="*/ 5 h 36"/>
                  <a:gd name="T4" fmla="*/ 1 w 294"/>
                  <a:gd name="T5" fmla="*/ 5 h 36"/>
                  <a:gd name="T6" fmla="*/ 1 w 294"/>
                  <a:gd name="T7" fmla="*/ 5 h 36"/>
                  <a:gd name="T8" fmla="*/ 1 w 294"/>
                  <a:gd name="T9" fmla="*/ 5 h 36"/>
                  <a:gd name="T10" fmla="*/ 2 w 294"/>
                  <a:gd name="T11" fmla="*/ 5 h 36"/>
                  <a:gd name="T12" fmla="*/ 2 w 294"/>
                  <a:gd name="T13" fmla="*/ 5 h 36"/>
                  <a:gd name="T14" fmla="*/ 2 w 294"/>
                  <a:gd name="T15" fmla="*/ 5 h 36"/>
                  <a:gd name="T16" fmla="*/ 2 w 294"/>
                  <a:gd name="T17" fmla="*/ 5 h 36"/>
                  <a:gd name="T18" fmla="*/ 37 w 294"/>
                  <a:gd name="T19" fmla="*/ 0 h 36"/>
                  <a:gd name="T20" fmla="*/ 0 w 294"/>
                  <a:gd name="T21" fmla="*/ 5 h 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4" h="36">
                    <a:moveTo>
                      <a:pt x="0" y="36"/>
                    </a:moveTo>
                    <a:lnTo>
                      <a:pt x="2" y="36"/>
                    </a:lnTo>
                    <a:lnTo>
                      <a:pt x="4" y="36"/>
                    </a:lnTo>
                    <a:lnTo>
                      <a:pt x="6" y="36"/>
                    </a:lnTo>
                    <a:lnTo>
                      <a:pt x="8" y="36"/>
                    </a:lnTo>
                    <a:lnTo>
                      <a:pt x="10" y="36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294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66" name="Freeform 3612"/>
              <p:cNvSpPr>
                <a:spLocks/>
              </p:cNvSpPr>
              <p:nvPr/>
            </p:nvSpPr>
            <p:spPr bwMode="auto">
              <a:xfrm>
                <a:off x="2598" y="1610"/>
                <a:ext cx="140" cy="19"/>
              </a:xfrm>
              <a:custGeom>
                <a:avLst/>
                <a:gdLst>
                  <a:gd name="T0" fmla="*/ 0 w 280"/>
                  <a:gd name="T1" fmla="*/ 5 h 38"/>
                  <a:gd name="T2" fmla="*/ 1 w 280"/>
                  <a:gd name="T3" fmla="*/ 5 h 38"/>
                  <a:gd name="T4" fmla="*/ 1 w 280"/>
                  <a:gd name="T5" fmla="*/ 5 h 38"/>
                  <a:gd name="T6" fmla="*/ 1 w 280"/>
                  <a:gd name="T7" fmla="*/ 5 h 38"/>
                  <a:gd name="T8" fmla="*/ 1 w 280"/>
                  <a:gd name="T9" fmla="*/ 5 h 38"/>
                  <a:gd name="T10" fmla="*/ 2 w 280"/>
                  <a:gd name="T11" fmla="*/ 5 h 38"/>
                  <a:gd name="T12" fmla="*/ 2 w 280"/>
                  <a:gd name="T13" fmla="*/ 5 h 38"/>
                  <a:gd name="T14" fmla="*/ 2 w 280"/>
                  <a:gd name="T15" fmla="*/ 5 h 38"/>
                  <a:gd name="T16" fmla="*/ 2 w 280"/>
                  <a:gd name="T17" fmla="*/ 5 h 38"/>
                  <a:gd name="T18" fmla="*/ 35 w 280"/>
                  <a:gd name="T19" fmla="*/ 0 h 38"/>
                  <a:gd name="T20" fmla="*/ 0 w 280"/>
                  <a:gd name="T21" fmla="*/ 5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80" h="38">
                    <a:moveTo>
                      <a:pt x="0" y="36"/>
                    </a:moveTo>
                    <a:lnTo>
                      <a:pt x="2" y="38"/>
                    </a:lnTo>
                    <a:lnTo>
                      <a:pt x="4" y="38"/>
                    </a:lnTo>
                    <a:lnTo>
                      <a:pt x="6" y="38"/>
                    </a:lnTo>
                    <a:lnTo>
                      <a:pt x="8" y="38"/>
                    </a:lnTo>
                    <a:lnTo>
                      <a:pt x="9" y="38"/>
                    </a:lnTo>
                    <a:lnTo>
                      <a:pt x="11" y="38"/>
                    </a:lnTo>
                    <a:lnTo>
                      <a:pt x="13" y="38"/>
                    </a:lnTo>
                    <a:lnTo>
                      <a:pt x="15" y="38"/>
                    </a:lnTo>
                    <a:lnTo>
                      <a:pt x="280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67" name="Freeform 3613"/>
              <p:cNvSpPr>
                <a:spLocks/>
              </p:cNvSpPr>
              <p:nvPr/>
            </p:nvSpPr>
            <p:spPr bwMode="auto">
              <a:xfrm>
                <a:off x="2606" y="1610"/>
                <a:ext cx="132" cy="19"/>
              </a:xfrm>
              <a:custGeom>
                <a:avLst/>
                <a:gdLst>
                  <a:gd name="T0" fmla="*/ 0 w 265"/>
                  <a:gd name="T1" fmla="*/ 5 h 38"/>
                  <a:gd name="T2" fmla="*/ 0 w 265"/>
                  <a:gd name="T3" fmla="*/ 5 h 38"/>
                  <a:gd name="T4" fmla="*/ 0 w 265"/>
                  <a:gd name="T5" fmla="*/ 5 h 38"/>
                  <a:gd name="T6" fmla="*/ 0 w 265"/>
                  <a:gd name="T7" fmla="*/ 5 h 38"/>
                  <a:gd name="T8" fmla="*/ 0 w 265"/>
                  <a:gd name="T9" fmla="*/ 5 h 38"/>
                  <a:gd name="T10" fmla="*/ 1 w 265"/>
                  <a:gd name="T11" fmla="*/ 5 h 38"/>
                  <a:gd name="T12" fmla="*/ 1 w 265"/>
                  <a:gd name="T13" fmla="*/ 5 h 38"/>
                  <a:gd name="T14" fmla="*/ 1 w 265"/>
                  <a:gd name="T15" fmla="*/ 5 h 38"/>
                  <a:gd name="T16" fmla="*/ 1 w 265"/>
                  <a:gd name="T17" fmla="*/ 5 h 38"/>
                  <a:gd name="T18" fmla="*/ 33 w 265"/>
                  <a:gd name="T19" fmla="*/ 0 h 38"/>
                  <a:gd name="T20" fmla="*/ 0 w 265"/>
                  <a:gd name="T21" fmla="*/ 5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5" h="38">
                    <a:moveTo>
                      <a:pt x="0" y="38"/>
                    </a:moveTo>
                    <a:lnTo>
                      <a:pt x="2" y="38"/>
                    </a:lnTo>
                    <a:lnTo>
                      <a:pt x="4" y="38"/>
                    </a:lnTo>
                    <a:lnTo>
                      <a:pt x="6" y="38"/>
                    </a:lnTo>
                    <a:lnTo>
                      <a:pt x="8" y="38"/>
                    </a:lnTo>
                    <a:lnTo>
                      <a:pt x="10" y="38"/>
                    </a:lnTo>
                    <a:lnTo>
                      <a:pt x="12" y="38"/>
                    </a:lnTo>
                    <a:lnTo>
                      <a:pt x="14" y="38"/>
                    </a:lnTo>
                    <a:lnTo>
                      <a:pt x="265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68" name="Freeform 3614"/>
              <p:cNvSpPr>
                <a:spLocks/>
              </p:cNvSpPr>
              <p:nvPr/>
            </p:nvSpPr>
            <p:spPr bwMode="auto">
              <a:xfrm>
                <a:off x="2612" y="1610"/>
                <a:ext cx="126" cy="20"/>
              </a:xfrm>
              <a:custGeom>
                <a:avLst/>
                <a:gdLst>
                  <a:gd name="T0" fmla="*/ 0 w 251"/>
                  <a:gd name="T1" fmla="*/ 5 h 40"/>
                  <a:gd name="T2" fmla="*/ 1 w 251"/>
                  <a:gd name="T3" fmla="*/ 5 h 40"/>
                  <a:gd name="T4" fmla="*/ 1 w 251"/>
                  <a:gd name="T5" fmla="*/ 5 h 40"/>
                  <a:gd name="T6" fmla="*/ 1 w 251"/>
                  <a:gd name="T7" fmla="*/ 5 h 40"/>
                  <a:gd name="T8" fmla="*/ 1 w 251"/>
                  <a:gd name="T9" fmla="*/ 5 h 40"/>
                  <a:gd name="T10" fmla="*/ 1 w 251"/>
                  <a:gd name="T11" fmla="*/ 5 h 40"/>
                  <a:gd name="T12" fmla="*/ 2 w 251"/>
                  <a:gd name="T13" fmla="*/ 5 h 40"/>
                  <a:gd name="T14" fmla="*/ 2 w 251"/>
                  <a:gd name="T15" fmla="*/ 5 h 40"/>
                  <a:gd name="T16" fmla="*/ 2 w 251"/>
                  <a:gd name="T17" fmla="*/ 5 h 40"/>
                  <a:gd name="T18" fmla="*/ 32 w 251"/>
                  <a:gd name="T19" fmla="*/ 0 h 40"/>
                  <a:gd name="T20" fmla="*/ 0 w 251"/>
                  <a:gd name="T21" fmla="*/ 5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1" h="40">
                    <a:moveTo>
                      <a:pt x="0" y="40"/>
                    </a:moveTo>
                    <a:lnTo>
                      <a:pt x="2" y="40"/>
                    </a:lnTo>
                    <a:lnTo>
                      <a:pt x="4" y="40"/>
                    </a:lnTo>
                    <a:lnTo>
                      <a:pt x="5" y="40"/>
                    </a:lnTo>
                    <a:lnTo>
                      <a:pt x="7" y="40"/>
                    </a:lnTo>
                    <a:lnTo>
                      <a:pt x="9" y="40"/>
                    </a:lnTo>
                    <a:lnTo>
                      <a:pt x="11" y="40"/>
                    </a:lnTo>
                    <a:lnTo>
                      <a:pt x="13" y="40"/>
                    </a:lnTo>
                    <a:lnTo>
                      <a:pt x="251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69" name="Freeform 3615"/>
              <p:cNvSpPr>
                <a:spLocks/>
              </p:cNvSpPr>
              <p:nvPr/>
            </p:nvSpPr>
            <p:spPr bwMode="auto">
              <a:xfrm>
                <a:off x="2619" y="1610"/>
                <a:ext cx="119" cy="21"/>
              </a:xfrm>
              <a:custGeom>
                <a:avLst/>
                <a:gdLst>
                  <a:gd name="T0" fmla="*/ 0 w 238"/>
                  <a:gd name="T1" fmla="*/ 5 h 42"/>
                  <a:gd name="T2" fmla="*/ 1 w 238"/>
                  <a:gd name="T3" fmla="*/ 5 h 42"/>
                  <a:gd name="T4" fmla="*/ 1 w 238"/>
                  <a:gd name="T5" fmla="*/ 5 h 42"/>
                  <a:gd name="T6" fmla="*/ 1 w 238"/>
                  <a:gd name="T7" fmla="*/ 5 h 42"/>
                  <a:gd name="T8" fmla="*/ 1 w 238"/>
                  <a:gd name="T9" fmla="*/ 6 h 42"/>
                  <a:gd name="T10" fmla="*/ 1 w 238"/>
                  <a:gd name="T11" fmla="*/ 6 h 42"/>
                  <a:gd name="T12" fmla="*/ 2 w 238"/>
                  <a:gd name="T13" fmla="*/ 6 h 42"/>
                  <a:gd name="T14" fmla="*/ 2 w 238"/>
                  <a:gd name="T15" fmla="*/ 6 h 42"/>
                  <a:gd name="T16" fmla="*/ 2 w 238"/>
                  <a:gd name="T17" fmla="*/ 6 h 42"/>
                  <a:gd name="T18" fmla="*/ 30 w 238"/>
                  <a:gd name="T19" fmla="*/ 0 h 42"/>
                  <a:gd name="T20" fmla="*/ 0 w 238"/>
                  <a:gd name="T21" fmla="*/ 5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8" h="42">
                    <a:moveTo>
                      <a:pt x="0" y="40"/>
                    </a:moveTo>
                    <a:lnTo>
                      <a:pt x="2" y="40"/>
                    </a:lnTo>
                    <a:lnTo>
                      <a:pt x="4" y="40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10" y="42"/>
                    </a:lnTo>
                    <a:lnTo>
                      <a:pt x="12" y="42"/>
                    </a:lnTo>
                    <a:lnTo>
                      <a:pt x="238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70" name="Freeform 3616"/>
              <p:cNvSpPr>
                <a:spLocks/>
              </p:cNvSpPr>
              <p:nvPr/>
            </p:nvSpPr>
            <p:spPr bwMode="auto">
              <a:xfrm>
                <a:off x="2625" y="1610"/>
                <a:ext cx="113" cy="21"/>
              </a:xfrm>
              <a:custGeom>
                <a:avLst/>
                <a:gdLst>
                  <a:gd name="T0" fmla="*/ 0 w 226"/>
                  <a:gd name="T1" fmla="*/ 6 h 42"/>
                  <a:gd name="T2" fmla="*/ 1 w 226"/>
                  <a:gd name="T3" fmla="*/ 6 h 42"/>
                  <a:gd name="T4" fmla="*/ 1 w 226"/>
                  <a:gd name="T5" fmla="*/ 6 h 42"/>
                  <a:gd name="T6" fmla="*/ 1 w 226"/>
                  <a:gd name="T7" fmla="*/ 6 h 42"/>
                  <a:gd name="T8" fmla="*/ 1 w 226"/>
                  <a:gd name="T9" fmla="*/ 6 h 42"/>
                  <a:gd name="T10" fmla="*/ 1 w 226"/>
                  <a:gd name="T11" fmla="*/ 6 h 42"/>
                  <a:gd name="T12" fmla="*/ 1 w 226"/>
                  <a:gd name="T13" fmla="*/ 6 h 42"/>
                  <a:gd name="T14" fmla="*/ 2 w 226"/>
                  <a:gd name="T15" fmla="*/ 6 h 42"/>
                  <a:gd name="T16" fmla="*/ 2 w 226"/>
                  <a:gd name="T17" fmla="*/ 6 h 42"/>
                  <a:gd name="T18" fmla="*/ 29 w 226"/>
                  <a:gd name="T19" fmla="*/ 0 h 42"/>
                  <a:gd name="T20" fmla="*/ 0 w 226"/>
                  <a:gd name="T21" fmla="*/ 6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6" h="42">
                    <a:moveTo>
                      <a:pt x="0" y="42"/>
                    </a:moveTo>
                    <a:lnTo>
                      <a:pt x="2" y="42"/>
                    </a:lnTo>
                    <a:lnTo>
                      <a:pt x="3" y="42"/>
                    </a:lnTo>
                    <a:lnTo>
                      <a:pt x="5" y="42"/>
                    </a:lnTo>
                    <a:lnTo>
                      <a:pt x="7" y="42"/>
                    </a:lnTo>
                    <a:lnTo>
                      <a:pt x="9" y="42"/>
                    </a:lnTo>
                    <a:lnTo>
                      <a:pt x="11" y="42"/>
                    </a:lnTo>
                    <a:lnTo>
                      <a:pt x="226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71" name="Freeform 3617"/>
              <p:cNvSpPr>
                <a:spLocks/>
              </p:cNvSpPr>
              <p:nvPr/>
            </p:nvSpPr>
            <p:spPr bwMode="auto">
              <a:xfrm>
                <a:off x="2631" y="1610"/>
                <a:ext cx="107" cy="22"/>
              </a:xfrm>
              <a:custGeom>
                <a:avLst/>
                <a:gdLst>
                  <a:gd name="T0" fmla="*/ 0 w 215"/>
                  <a:gd name="T1" fmla="*/ 6 h 44"/>
                  <a:gd name="T2" fmla="*/ 0 w 215"/>
                  <a:gd name="T3" fmla="*/ 6 h 44"/>
                  <a:gd name="T4" fmla="*/ 0 w 215"/>
                  <a:gd name="T5" fmla="*/ 6 h 44"/>
                  <a:gd name="T6" fmla="*/ 0 w 215"/>
                  <a:gd name="T7" fmla="*/ 6 h 44"/>
                  <a:gd name="T8" fmla="*/ 0 w 215"/>
                  <a:gd name="T9" fmla="*/ 6 h 44"/>
                  <a:gd name="T10" fmla="*/ 0 w 215"/>
                  <a:gd name="T11" fmla="*/ 6 h 44"/>
                  <a:gd name="T12" fmla="*/ 1 w 215"/>
                  <a:gd name="T13" fmla="*/ 6 h 44"/>
                  <a:gd name="T14" fmla="*/ 1 w 215"/>
                  <a:gd name="T15" fmla="*/ 6 h 44"/>
                  <a:gd name="T16" fmla="*/ 1 w 215"/>
                  <a:gd name="T17" fmla="*/ 6 h 44"/>
                  <a:gd name="T18" fmla="*/ 26 w 215"/>
                  <a:gd name="T19" fmla="*/ 0 h 44"/>
                  <a:gd name="T20" fmla="*/ 0 w 215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44">
                    <a:moveTo>
                      <a:pt x="0" y="42"/>
                    </a:moveTo>
                    <a:lnTo>
                      <a:pt x="2" y="42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10" y="44"/>
                    </a:lnTo>
                    <a:lnTo>
                      <a:pt x="215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72" name="Freeform 3618"/>
              <p:cNvSpPr>
                <a:spLocks/>
              </p:cNvSpPr>
              <p:nvPr/>
            </p:nvSpPr>
            <p:spPr bwMode="auto">
              <a:xfrm>
                <a:off x="2635" y="1610"/>
                <a:ext cx="103" cy="22"/>
              </a:xfrm>
              <a:custGeom>
                <a:avLst/>
                <a:gdLst>
                  <a:gd name="T0" fmla="*/ 0 w 205"/>
                  <a:gd name="T1" fmla="*/ 6 h 44"/>
                  <a:gd name="T2" fmla="*/ 1 w 205"/>
                  <a:gd name="T3" fmla="*/ 6 h 44"/>
                  <a:gd name="T4" fmla="*/ 1 w 205"/>
                  <a:gd name="T5" fmla="*/ 6 h 44"/>
                  <a:gd name="T6" fmla="*/ 1 w 205"/>
                  <a:gd name="T7" fmla="*/ 6 h 44"/>
                  <a:gd name="T8" fmla="*/ 1 w 205"/>
                  <a:gd name="T9" fmla="*/ 6 h 44"/>
                  <a:gd name="T10" fmla="*/ 1 w 205"/>
                  <a:gd name="T11" fmla="*/ 6 h 44"/>
                  <a:gd name="T12" fmla="*/ 1 w 205"/>
                  <a:gd name="T13" fmla="*/ 6 h 44"/>
                  <a:gd name="T14" fmla="*/ 2 w 205"/>
                  <a:gd name="T15" fmla="*/ 6 h 44"/>
                  <a:gd name="T16" fmla="*/ 2 w 205"/>
                  <a:gd name="T17" fmla="*/ 6 h 44"/>
                  <a:gd name="T18" fmla="*/ 26 w 205"/>
                  <a:gd name="T19" fmla="*/ 0 h 44"/>
                  <a:gd name="T20" fmla="*/ 0 w 205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5" h="44">
                    <a:moveTo>
                      <a:pt x="0" y="42"/>
                    </a:moveTo>
                    <a:lnTo>
                      <a:pt x="2" y="42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7" y="42"/>
                    </a:lnTo>
                    <a:lnTo>
                      <a:pt x="9" y="44"/>
                    </a:lnTo>
                    <a:lnTo>
                      <a:pt x="205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73" name="Freeform 3619"/>
              <p:cNvSpPr>
                <a:spLocks/>
              </p:cNvSpPr>
              <p:nvPr/>
            </p:nvSpPr>
            <p:spPr bwMode="auto">
              <a:xfrm>
                <a:off x="2640" y="1610"/>
                <a:ext cx="98" cy="22"/>
              </a:xfrm>
              <a:custGeom>
                <a:avLst/>
                <a:gdLst>
                  <a:gd name="T0" fmla="*/ 0 w 196"/>
                  <a:gd name="T1" fmla="*/ 6 h 44"/>
                  <a:gd name="T2" fmla="*/ 1 w 196"/>
                  <a:gd name="T3" fmla="*/ 6 h 44"/>
                  <a:gd name="T4" fmla="*/ 1 w 196"/>
                  <a:gd name="T5" fmla="*/ 6 h 44"/>
                  <a:gd name="T6" fmla="*/ 1 w 196"/>
                  <a:gd name="T7" fmla="*/ 6 h 44"/>
                  <a:gd name="T8" fmla="*/ 1 w 196"/>
                  <a:gd name="T9" fmla="*/ 6 h 44"/>
                  <a:gd name="T10" fmla="*/ 1 w 196"/>
                  <a:gd name="T11" fmla="*/ 6 h 44"/>
                  <a:gd name="T12" fmla="*/ 1 w 196"/>
                  <a:gd name="T13" fmla="*/ 6 h 44"/>
                  <a:gd name="T14" fmla="*/ 2 w 196"/>
                  <a:gd name="T15" fmla="*/ 6 h 44"/>
                  <a:gd name="T16" fmla="*/ 2 w 196"/>
                  <a:gd name="T17" fmla="*/ 6 h 44"/>
                  <a:gd name="T18" fmla="*/ 25 w 196"/>
                  <a:gd name="T19" fmla="*/ 0 h 44"/>
                  <a:gd name="T20" fmla="*/ 0 w 196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6" h="44">
                    <a:moveTo>
                      <a:pt x="0" y="44"/>
                    </a:moveTo>
                    <a:lnTo>
                      <a:pt x="2" y="44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10" y="44"/>
                    </a:lnTo>
                    <a:lnTo>
                      <a:pt x="196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74" name="Freeform 3620"/>
              <p:cNvSpPr>
                <a:spLocks/>
              </p:cNvSpPr>
              <p:nvPr/>
            </p:nvSpPr>
            <p:spPr bwMode="auto">
              <a:xfrm>
                <a:off x="2645" y="1610"/>
                <a:ext cx="93" cy="22"/>
              </a:xfrm>
              <a:custGeom>
                <a:avLst/>
                <a:gdLst>
                  <a:gd name="T0" fmla="*/ 0 w 186"/>
                  <a:gd name="T1" fmla="*/ 6 h 44"/>
                  <a:gd name="T2" fmla="*/ 1 w 186"/>
                  <a:gd name="T3" fmla="*/ 6 h 44"/>
                  <a:gd name="T4" fmla="*/ 1 w 186"/>
                  <a:gd name="T5" fmla="*/ 6 h 44"/>
                  <a:gd name="T6" fmla="*/ 1 w 186"/>
                  <a:gd name="T7" fmla="*/ 6 h 44"/>
                  <a:gd name="T8" fmla="*/ 1 w 186"/>
                  <a:gd name="T9" fmla="*/ 6 h 44"/>
                  <a:gd name="T10" fmla="*/ 1 w 186"/>
                  <a:gd name="T11" fmla="*/ 6 h 44"/>
                  <a:gd name="T12" fmla="*/ 1 w 186"/>
                  <a:gd name="T13" fmla="*/ 6 h 44"/>
                  <a:gd name="T14" fmla="*/ 2 w 186"/>
                  <a:gd name="T15" fmla="*/ 6 h 44"/>
                  <a:gd name="T16" fmla="*/ 2 w 186"/>
                  <a:gd name="T17" fmla="*/ 6 h 44"/>
                  <a:gd name="T18" fmla="*/ 24 w 186"/>
                  <a:gd name="T19" fmla="*/ 0 h 44"/>
                  <a:gd name="T20" fmla="*/ 0 w 186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6" h="44">
                    <a:moveTo>
                      <a:pt x="0" y="44"/>
                    </a:moveTo>
                    <a:lnTo>
                      <a:pt x="2" y="44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10" y="44"/>
                    </a:lnTo>
                    <a:lnTo>
                      <a:pt x="186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75" name="Freeform 3621"/>
              <p:cNvSpPr>
                <a:spLocks/>
              </p:cNvSpPr>
              <p:nvPr/>
            </p:nvSpPr>
            <p:spPr bwMode="auto">
              <a:xfrm>
                <a:off x="2650" y="1610"/>
                <a:ext cx="88" cy="22"/>
              </a:xfrm>
              <a:custGeom>
                <a:avLst/>
                <a:gdLst>
                  <a:gd name="T0" fmla="*/ 0 w 176"/>
                  <a:gd name="T1" fmla="*/ 6 h 44"/>
                  <a:gd name="T2" fmla="*/ 1 w 176"/>
                  <a:gd name="T3" fmla="*/ 6 h 44"/>
                  <a:gd name="T4" fmla="*/ 1 w 176"/>
                  <a:gd name="T5" fmla="*/ 6 h 44"/>
                  <a:gd name="T6" fmla="*/ 1 w 176"/>
                  <a:gd name="T7" fmla="*/ 6 h 44"/>
                  <a:gd name="T8" fmla="*/ 1 w 176"/>
                  <a:gd name="T9" fmla="*/ 6 h 44"/>
                  <a:gd name="T10" fmla="*/ 1 w 176"/>
                  <a:gd name="T11" fmla="*/ 6 h 44"/>
                  <a:gd name="T12" fmla="*/ 1 w 176"/>
                  <a:gd name="T13" fmla="*/ 6 h 44"/>
                  <a:gd name="T14" fmla="*/ 1 w 176"/>
                  <a:gd name="T15" fmla="*/ 6 h 44"/>
                  <a:gd name="T16" fmla="*/ 2 w 176"/>
                  <a:gd name="T17" fmla="*/ 6 h 44"/>
                  <a:gd name="T18" fmla="*/ 22 w 176"/>
                  <a:gd name="T19" fmla="*/ 0 h 44"/>
                  <a:gd name="T20" fmla="*/ 0 w 176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6" h="44">
                    <a:moveTo>
                      <a:pt x="0" y="44"/>
                    </a:moveTo>
                    <a:lnTo>
                      <a:pt x="1" y="44"/>
                    </a:lnTo>
                    <a:lnTo>
                      <a:pt x="3" y="44"/>
                    </a:lnTo>
                    <a:lnTo>
                      <a:pt x="5" y="44"/>
                    </a:lnTo>
                    <a:lnTo>
                      <a:pt x="7" y="44"/>
                    </a:lnTo>
                    <a:lnTo>
                      <a:pt x="9" y="44"/>
                    </a:lnTo>
                    <a:lnTo>
                      <a:pt x="176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76" name="Freeform 3622"/>
              <p:cNvSpPr>
                <a:spLocks/>
              </p:cNvSpPr>
              <p:nvPr/>
            </p:nvSpPr>
            <p:spPr bwMode="auto">
              <a:xfrm>
                <a:off x="2655" y="1610"/>
                <a:ext cx="83" cy="23"/>
              </a:xfrm>
              <a:custGeom>
                <a:avLst/>
                <a:gdLst>
                  <a:gd name="T0" fmla="*/ 0 w 167"/>
                  <a:gd name="T1" fmla="*/ 6 h 46"/>
                  <a:gd name="T2" fmla="*/ 0 w 167"/>
                  <a:gd name="T3" fmla="*/ 6 h 46"/>
                  <a:gd name="T4" fmla="*/ 0 w 167"/>
                  <a:gd name="T5" fmla="*/ 6 h 46"/>
                  <a:gd name="T6" fmla="*/ 0 w 167"/>
                  <a:gd name="T7" fmla="*/ 6 h 46"/>
                  <a:gd name="T8" fmla="*/ 0 w 167"/>
                  <a:gd name="T9" fmla="*/ 6 h 46"/>
                  <a:gd name="T10" fmla="*/ 0 w 167"/>
                  <a:gd name="T11" fmla="*/ 6 h 46"/>
                  <a:gd name="T12" fmla="*/ 0 w 167"/>
                  <a:gd name="T13" fmla="*/ 6 h 46"/>
                  <a:gd name="T14" fmla="*/ 0 w 167"/>
                  <a:gd name="T15" fmla="*/ 6 h 46"/>
                  <a:gd name="T16" fmla="*/ 1 w 167"/>
                  <a:gd name="T17" fmla="*/ 6 h 46"/>
                  <a:gd name="T18" fmla="*/ 20 w 167"/>
                  <a:gd name="T19" fmla="*/ 0 h 46"/>
                  <a:gd name="T20" fmla="*/ 0 w 167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7" h="46">
                    <a:moveTo>
                      <a:pt x="0" y="46"/>
                    </a:moveTo>
                    <a:lnTo>
                      <a:pt x="0" y="46"/>
                    </a:lnTo>
                    <a:lnTo>
                      <a:pt x="2" y="46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8" y="46"/>
                    </a:lnTo>
                    <a:lnTo>
                      <a:pt x="167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77" name="Freeform 3623"/>
              <p:cNvSpPr>
                <a:spLocks/>
              </p:cNvSpPr>
              <p:nvPr/>
            </p:nvSpPr>
            <p:spPr bwMode="auto">
              <a:xfrm>
                <a:off x="2657" y="1610"/>
                <a:ext cx="81" cy="23"/>
              </a:xfrm>
              <a:custGeom>
                <a:avLst/>
                <a:gdLst>
                  <a:gd name="T0" fmla="*/ 0 w 161"/>
                  <a:gd name="T1" fmla="*/ 6 h 46"/>
                  <a:gd name="T2" fmla="*/ 1 w 161"/>
                  <a:gd name="T3" fmla="*/ 6 h 46"/>
                  <a:gd name="T4" fmla="*/ 1 w 161"/>
                  <a:gd name="T5" fmla="*/ 6 h 46"/>
                  <a:gd name="T6" fmla="*/ 1 w 161"/>
                  <a:gd name="T7" fmla="*/ 6 h 46"/>
                  <a:gd name="T8" fmla="*/ 1 w 161"/>
                  <a:gd name="T9" fmla="*/ 6 h 46"/>
                  <a:gd name="T10" fmla="*/ 1 w 161"/>
                  <a:gd name="T11" fmla="*/ 6 h 46"/>
                  <a:gd name="T12" fmla="*/ 1 w 161"/>
                  <a:gd name="T13" fmla="*/ 6 h 46"/>
                  <a:gd name="T14" fmla="*/ 1 w 161"/>
                  <a:gd name="T15" fmla="*/ 6 h 46"/>
                  <a:gd name="T16" fmla="*/ 1 w 161"/>
                  <a:gd name="T17" fmla="*/ 6 h 46"/>
                  <a:gd name="T18" fmla="*/ 21 w 161"/>
                  <a:gd name="T19" fmla="*/ 0 h 46"/>
                  <a:gd name="T20" fmla="*/ 0 w 161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1" h="46">
                    <a:moveTo>
                      <a:pt x="0" y="46"/>
                    </a:moveTo>
                    <a:lnTo>
                      <a:pt x="2" y="46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8" y="46"/>
                    </a:lnTo>
                    <a:lnTo>
                      <a:pt x="161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78" name="Freeform 3624"/>
              <p:cNvSpPr>
                <a:spLocks/>
              </p:cNvSpPr>
              <p:nvPr/>
            </p:nvSpPr>
            <p:spPr bwMode="auto">
              <a:xfrm>
                <a:off x="2661" y="1610"/>
                <a:ext cx="77" cy="23"/>
              </a:xfrm>
              <a:custGeom>
                <a:avLst/>
                <a:gdLst>
                  <a:gd name="T0" fmla="*/ 0 w 153"/>
                  <a:gd name="T1" fmla="*/ 6 h 46"/>
                  <a:gd name="T2" fmla="*/ 1 w 153"/>
                  <a:gd name="T3" fmla="*/ 6 h 46"/>
                  <a:gd name="T4" fmla="*/ 1 w 153"/>
                  <a:gd name="T5" fmla="*/ 6 h 46"/>
                  <a:gd name="T6" fmla="*/ 1 w 153"/>
                  <a:gd name="T7" fmla="*/ 6 h 46"/>
                  <a:gd name="T8" fmla="*/ 1 w 153"/>
                  <a:gd name="T9" fmla="*/ 6 h 46"/>
                  <a:gd name="T10" fmla="*/ 1 w 153"/>
                  <a:gd name="T11" fmla="*/ 6 h 46"/>
                  <a:gd name="T12" fmla="*/ 1 w 153"/>
                  <a:gd name="T13" fmla="*/ 6 h 46"/>
                  <a:gd name="T14" fmla="*/ 1 w 153"/>
                  <a:gd name="T15" fmla="*/ 6 h 46"/>
                  <a:gd name="T16" fmla="*/ 1 w 153"/>
                  <a:gd name="T17" fmla="*/ 6 h 46"/>
                  <a:gd name="T18" fmla="*/ 20 w 153"/>
                  <a:gd name="T19" fmla="*/ 0 h 46"/>
                  <a:gd name="T20" fmla="*/ 0 w 153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3" h="46">
                    <a:moveTo>
                      <a:pt x="0" y="46"/>
                    </a:moveTo>
                    <a:lnTo>
                      <a:pt x="2" y="46"/>
                    </a:lnTo>
                    <a:lnTo>
                      <a:pt x="3" y="46"/>
                    </a:lnTo>
                    <a:lnTo>
                      <a:pt x="5" y="46"/>
                    </a:lnTo>
                    <a:lnTo>
                      <a:pt x="7" y="46"/>
                    </a:lnTo>
                    <a:lnTo>
                      <a:pt x="153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79" name="Freeform 3625"/>
              <p:cNvSpPr>
                <a:spLocks/>
              </p:cNvSpPr>
              <p:nvPr/>
            </p:nvSpPr>
            <p:spPr bwMode="auto">
              <a:xfrm>
                <a:off x="2665" y="1610"/>
                <a:ext cx="73" cy="23"/>
              </a:xfrm>
              <a:custGeom>
                <a:avLst/>
                <a:gdLst>
                  <a:gd name="T0" fmla="*/ 0 w 146"/>
                  <a:gd name="T1" fmla="*/ 6 h 46"/>
                  <a:gd name="T2" fmla="*/ 1 w 146"/>
                  <a:gd name="T3" fmla="*/ 6 h 46"/>
                  <a:gd name="T4" fmla="*/ 1 w 146"/>
                  <a:gd name="T5" fmla="*/ 6 h 46"/>
                  <a:gd name="T6" fmla="*/ 1 w 146"/>
                  <a:gd name="T7" fmla="*/ 6 h 46"/>
                  <a:gd name="T8" fmla="*/ 1 w 146"/>
                  <a:gd name="T9" fmla="*/ 6 h 46"/>
                  <a:gd name="T10" fmla="*/ 19 w 146"/>
                  <a:gd name="T11" fmla="*/ 0 h 46"/>
                  <a:gd name="T12" fmla="*/ 0 w 146"/>
                  <a:gd name="T13" fmla="*/ 6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6" h="46">
                    <a:moveTo>
                      <a:pt x="0" y="46"/>
                    </a:moveTo>
                    <a:lnTo>
                      <a:pt x="2" y="46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146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80" name="Freeform 3626"/>
              <p:cNvSpPr>
                <a:spLocks/>
              </p:cNvSpPr>
              <p:nvPr/>
            </p:nvSpPr>
            <p:spPr bwMode="auto">
              <a:xfrm>
                <a:off x="2668" y="1610"/>
                <a:ext cx="70" cy="23"/>
              </a:xfrm>
              <a:custGeom>
                <a:avLst/>
                <a:gdLst>
                  <a:gd name="T0" fmla="*/ 0 w 140"/>
                  <a:gd name="T1" fmla="*/ 6 h 46"/>
                  <a:gd name="T2" fmla="*/ 1 w 140"/>
                  <a:gd name="T3" fmla="*/ 6 h 46"/>
                  <a:gd name="T4" fmla="*/ 1 w 140"/>
                  <a:gd name="T5" fmla="*/ 6 h 46"/>
                  <a:gd name="T6" fmla="*/ 1 w 140"/>
                  <a:gd name="T7" fmla="*/ 6 h 46"/>
                  <a:gd name="T8" fmla="*/ 1 w 140"/>
                  <a:gd name="T9" fmla="*/ 6 h 46"/>
                  <a:gd name="T10" fmla="*/ 1 w 140"/>
                  <a:gd name="T11" fmla="*/ 6 h 46"/>
                  <a:gd name="T12" fmla="*/ 1 w 140"/>
                  <a:gd name="T13" fmla="*/ 6 h 46"/>
                  <a:gd name="T14" fmla="*/ 1 w 140"/>
                  <a:gd name="T15" fmla="*/ 6 h 46"/>
                  <a:gd name="T16" fmla="*/ 1 w 140"/>
                  <a:gd name="T17" fmla="*/ 6 h 46"/>
                  <a:gd name="T18" fmla="*/ 18 w 140"/>
                  <a:gd name="T19" fmla="*/ 0 h 46"/>
                  <a:gd name="T20" fmla="*/ 0 w 140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0" h="46">
                    <a:moveTo>
                      <a:pt x="0" y="46"/>
                    </a:moveTo>
                    <a:lnTo>
                      <a:pt x="2" y="46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8" y="46"/>
                    </a:lnTo>
                    <a:lnTo>
                      <a:pt x="140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81" name="Freeform 3627"/>
              <p:cNvSpPr>
                <a:spLocks/>
              </p:cNvSpPr>
              <p:nvPr/>
            </p:nvSpPr>
            <p:spPr bwMode="auto">
              <a:xfrm>
                <a:off x="2672" y="1610"/>
                <a:ext cx="66" cy="23"/>
              </a:xfrm>
              <a:custGeom>
                <a:avLst/>
                <a:gdLst>
                  <a:gd name="T0" fmla="*/ 0 w 132"/>
                  <a:gd name="T1" fmla="*/ 6 h 46"/>
                  <a:gd name="T2" fmla="*/ 1 w 132"/>
                  <a:gd name="T3" fmla="*/ 6 h 46"/>
                  <a:gd name="T4" fmla="*/ 1 w 132"/>
                  <a:gd name="T5" fmla="*/ 6 h 46"/>
                  <a:gd name="T6" fmla="*/ 1 w 132"/>
                  <a:gd name="T7" fmla="*/ 6 h 46"/>
                  <a:gd name="T8" fmla="*/ 1 w 132"/>
                  <a:gd name="T9" fmla="*/ 6 h 46"/>
                  <a:gd name="T10" fmla="*/ 17 w 132"/>
                  <a:gd name="T11" fmla="*/ 0 h 46"/>
                  <a:gd name="T12" fmla="*/ 0 w 132"/>
                  <a:gd name="T13" fmla="*/ 6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2" h="46">
                    <a:moveTo>
                      <a:pt x="0" y="46"/>
                    </a:moveTo>
                    <a:lnTo>
                      <a:pt x="2" y="46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132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82" name="Freeform 3628"/>
              <p:cNvSpPr>
                <a:spLocks/>
              </p:cNvSpPr>
              <p:nvPr/>
            </p:nvSpPr>
            <p:spPr bwMode="auto">
              <a:xfrm>
                <a:off x="2675" y="1610"/>
                <a:ext cx="63" cy="24"/>
              </a:xfrm>
              <a:custGeom>
                <a:avLst/>
                <a:gdLst>
                  <a:gd name="T0" fmla="*/ 0 w 126"/>
                  <a:gd name="T1" fmla="*/ 6 h 48"/>
                  <a:gd name="T2" fmla="*/ 1 w 126"/>
                  <a:gd name="T3" fmla="*/ 6 h 48"/>
                  <a:gd name="T4" fmla="*/ 1 w 126"/>
                  <a:gd name="T5" fmla="*/ 6 h 48"/>
                  <a:gd name="T6" fmla="*/ 1 w 126"/>
                  <a:gd name="T7" fmla="*/ 6 h 48"/>
                  <a:gd name="T8" fmla="*/ 1 w 126"/>
                  <a:gd name="T9" fmla="*/ 6 h 48"/>
                  <a:gd name="T10" fmla="*/ 16 w 126"/>
                  <a:gd name="T11" fmla="*/ 0 h 48"/>
                  <a:gd name="T12" fmla="*/ 0 w 12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" h="48">
                    <a:moveTo>
                      <a:pt x="0" y="48"/>
                    </a:moveTo>
                    <a:lnTo>
                      <a:pt x="1" y="48"/>
                    </a:lnTo>
                    <a:lnTo>
                      <a:pt x="3" y="48"/>
                    </a:lnTo>
                    <a:lnTo>
                      <a:pt x="5" y="48"/>
                    </a:lnTo>
                    <a:lnTo>
                      <a:pt x="126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83" name="Freeform 3629"/>
              <p:cNvSpPr>
                <a:spLocks/>
              </p:cNvSpPr>
              <p:nvPr/>
            </p:nvSpPr>
            <p:spPr bwMode="auto">
              <a:xfrm>
                <a:off x="2678" y="1610"/>
                <a:ext cx="60" cy="24"/>
              </a:xfrm>
              <a:custGeom>
                <a:avLst/>
                <a:gdLst>
                  <a:gd name="T0" fmla="*/ 0 w 121"/>
                  <a:gd name="T1" fmla="*/ 6 h 48"/>
                  <a:gd name="T2" fmla="*/ 0 w 121"/>
                  <a:gd name="T3" fmla="*/ 6 h 48"/>
                  <a:gd name="T4" fmla="*/ 0 w 121"/>
                  <a:gd name="T5" fmla="*/ 6 h 48"/>
                  <a:gd name="T6" fmla="*/ 0 w 121"/>
                  <a:gd name="T7" fmla="*/ 6 h 48"/>
                  <a:gd name="T8" fmla="*/ 0 w 121"/>
                  <a:gd name="T9" fmla="*/ 6 h 48"/>
                  <a:gd name="T10" fmla="*/ 15 w 121"/>
                  <a:gd name="T11" fmla="*/ 0 h 48"/>
                  <a:gd name="T12" fmla="*/ 0 w 12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1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121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84" name="Freeform 3630"/>
              <p:cNvSpPr>
                <a:spLocks/>
              </p:cNvSpPr>
              <p:nvPr/>
            </p:nvSpPr>
            <p:spPr bwMode="auto">
              <a:xfrm>
                <a:off x="2681" y="1610"/>
                <a:ext cx="57" cy="24"/>
              </a:xfrm>
              <a:custGeom>
                <a:avLst/>
                <a:gdLst>
                  <a:gd name="T0" fmla="*/ 0 w 115"/>
                  <a:gd name="T1" fmla="*/ 6 h 48"/>
                  <a:gd name="T2" fmla="*/ 0 w 115"/>
                  <a:gd name="T3" fmla="*/ 6 h 48"/>
                  <a:gd name="T4" fmla="*/ 0 w 115"/>
                  <a:gd name="T5" fmla="*/ 6 h 48"/>
                  <a:gd name="T6" fmla="*/ 0 w 115"/>
                  <a:gd name="T7" fmla="*/ 6 h 48"/>
                  <a:gd name="T8" fmla="*/ 0 w 115"/>
                  <a:gd name="T9" fmla="*/ 6 h 48"/>
                  <a:gd name="T10" fmla="*/ 14 w 115"/>
                  <a:gd name="T11" fmla="*/ 0 h 48"/>
                  <a:gd name="T12" fmla="*/ 0 w 11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5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115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85" name="Freeform 3631"/>
              <p:cNvSpPr>
                <a:spLocks/>
              </p:cNvSpPr>
              <p:nvPr/>
            </p:nvSpPr>
            <p:spPr bwMode="auto">
              <a:xfrm>
                <a:off x="2682" y="1610"/>
                <a:ext cx="56" cy="24"/>
              </a:xfrm>
              <a:custGeom>
                <a:avLst/>
                <a:gdLst>
                  <a:gd name="T0" fmla="*/ 0 w 111"/>
                  <a:gd name="T1" fmla="*/ 6 h 48"/>
                  <a:gd name="T2" fmla="*/ 1 w 111"/>
                  <a:gd name="T3" fmla="*/ 6 h 48"/>
                  <a:gd name="T4" fmla="*/ 1 w 111"/>
                  <a:gd name="T5" fmla="*/ 6 h 48"/>
                  <a:gd name="T6" fmla="*/ 1 w 111"/>
                  <a:gd name="T7" fmla="*/ 6 h 48"/>
                  <a:gd name="T8" fmla="*/ 1 w 111"/>
                  <a:gd name="T9" fmla="*/ 6 h 48"/>
                  <a:gd name="T10" fmla="*/ 14 w 111"/>
                  <a:gd name="T11" fmla="*/ 0 h 48"/>
                  <a:gd name="T12" fmla="*/ 0 w 11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1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111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86" name="Freeform 3632"/>
              <p:cNvSpPr>
                <a:spLocks/>
              </p:cNvSpPr>
              <p:nvPr/>
            </p:nvSpPr>
            <p:spPr bwMode="auto">
              <a:xfrm>
                <a:off x="2685" y="1610"/>
                <a:ext cx="53" cy="24"/>
              </a:xfrm>
              <a:custGeom>
                <a:avLst/>
                <a:gdLst>
                  <a:gd name="T0" fmla="*/ 0 w 105"/>
                  <a:gd name="T1" fmla="*/ 6 h 48"/>
                  <a:gd name="T2" fmla="*/ 1 w 105"/>
                  <a:gd name="T3" fmla="*/ 6 h 48"/>
                  <a:gd name="T4" fmla="*/ 1 w 105"/>
                  <a:gd name="T5" fmla="*/ 6 h 48"/>
                  <a:gd name="T6" fmla="*/ 1 w 105"/>
                  <a:gd name="T7" fmla="*/ 6 h 48"/>
                  <a:gd name="T8" fmla="*/ 1 w 105"/>
                  <a:gd name="T9" fmla="*/ 6 h 48"/>
                  <a:gd name="T10" fmla="*/ 14 w 105"/>
                  <a:gd name="T11" fmla="*/ 0 h 48"/>
                  <a:gd name="T12" fmla="*/ 0 w 10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5" h="48">
                    <a:moveTo>
                      <a:pt x="0" y="48"/>
                    </a:moveTo>
                    <a:lnTo>
                      <a:pt x="2" y="48"/>
                    </a:lnTo>
                    <a:lnTo>
                      <a:pt x="3" y="48"/>
                    </a:lnTo>
                    <a:lnTo>
                      <a:pt x="5" y="48"/>
                    </a:lnTo>
                    <a:lnTo>
                      <a:pt x="105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87" name="Freeform 3633"/>
              <p:cNvSpPr>
                <a:spLocks/>
              </p:cNvSpPr>
              <p:nvPr/>
            </p:nvSpPr>
            <p:spPr bwMode="auto">
              <a:xfrm>
                <a:off x="2688" y="1610"/>
                <a:ext cx="50" cy="24"/>
              </a:xfrm>
              <a:custGeom>
                <a:avLst/>
                <a:gdLst>
                  <a:gd name="T0" fmla="*/ 0 w 100"/>
                  <a:gd name="T1" fmla="*/ 6 h 48"/>
                  <a:gd name="T2" fmla="*/ 0 w 100"/>
                  <a:gd name="T3" fmla="*/ 6 h 48"/>
                  <a:gd name="T4" fmla="*/ 1 w 100"/>
                  <a:gd name="T5" fmla="*/ 6 h 48"/>
                  <a:gd name="T6" fmla="*/ 1 w 100"/>
                  <a:gd name="T7" fmla="*/ 6 h 48"/>
                  <a:gd name="T8" fmla="*/ 1 w 100"/>
                  <a:gd name="T9" fmla="*/ 6 h 48"/>
                  <a:gd name="T10" fmla="*/ 13 w 100"/>
                  <a:gd name="T11" fmla="*/ 0 h 48"/>
                  <a:gd name="T12" fmla="*/ 0 w 100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0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100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88" name="Freeform 3634"/>
              <p:cNvSpPr>
                <a:spLocks/>
              </p:cNvSpPr>
              <p:nvPr/>
            </p:nvSpPr>
            <p:spPr bwMode="auto">
              <a:xfrm>
                <a:off x="2690" y="1610"/>
                <a:ext cx="48" cy="24"/>
              </a:xfrm>
              <a:custGeom>
                <a:avLst/>
                <a:gdLst>
                  <a:gd name="T0" fmla="*/ 0 w 96"/>
                  <a:gd name="T1" fmla="*/ 6 h 48"/>
                  <a:gd name="T2" fmla="*/ 1 w 96"/>
                  <a:gd name="T3" fmla="*/ 6 h 48"/>
                  <a:gd name="T4" fmla="*/ 1 w 96"/>
                  <a:gd name="T5" fmla="*/ 6 h 48"/>
                  <a:gd name="T6" fmla="*/ 1 w 96"/>
                  <a:gd name="T7" fmla="*/ 6 h 48"/>
                  <a:gd name="T8" fmla="*/ 1 w 96"/>
                  <a:gd name="T9" fmla="*/ 6 h 48"/>
                  <a:gd name="T10" fmla="*/ 12 w 96"/>
                  <a:gd name="T11" fmla="*/ 0 h 48"/>
                  <a:gd name="T12" fmla="*/ 0 w 9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6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96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89" name="Freeform 3635"/>
              <p:cNvSpPr>
                <a:spLocks/>
              </p:cNvSpPr>
              <p:nvPr/>
            </p:nvSpPr>
            <p:spPr bwMode="auto">
              <a:xfrm>
                <a:off x="2692" y="1610"/>
                <a:ext cx="46" cy="24"/>
              </a:xfrm>
              <a:custGeom>
                <a:avLst/>
                <a:gdLst>
                  <a:gd name="T0" fmla="*/ 0 w 92"/>
                  <a:gd name="T1" fmla="*/ 6 h 48"/>
                  <a:gd name="T2" fmla="*/ 1 w 92"/>
                  <a:gd name="T3" fmla="*/ 6 h 48"/>
                  <a:gd name="T4" fmla="*/ 1 w 92"/>
                  <a:gd name="T5" fmla="*/ 6 h 48"/>
                  <a:gd name="T6" fmla="*/ 1 w 92"/>
                  <a:gd name="T7" fmla="*/ 6 h 48"/>
                  <a:gd name="T8" fmla="*/ 1 w 92"/>
                  <a:gd name="T9" fmla="*/ 6 h 48"/>
                  <a:gd name="T10" fmla="*/ 12 w 92"/>
                  <a:gd name="T11" fmla="*/ 0 h 48"/>
                  <a:gd name="T12" fmla="*/ 0 w 9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2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92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90" name="Freeform 3636"/>
              <p:cNvSpPr>
                <a:spLocks/>
              </p:cNvSpPr>
              <p:nvPr/>
            </p:nvSpPr>
            <p:spPr bwMode="auto">
              <a:xfrm>
                <a:off x="2695" y="1610"/>
                <a:ext cx="43" cy="24"/>
              </a:xfrm>
              <a:custGeom>
                <a:avLst/>
                <a:gdLst>
                  <a:gd name="T0" fmla="*/ 0 w 86"/>
                  <a:gd name="T1" fmla="*/ 6 h 48"/>
                  <a:gd name="T2" fmla="*/ 0 w 86"/>
                  <a:gd name="T3" fmla="*/ 6 h 48"/>
                  <a:gd name="T4" fmla="*/ 1 w 86"/>
                  <a:gd name="T5" fmla="*/ 6 h 48"/>
                  <a:gd name="T6" fmla="*/ 1 w 86"/>
                  <a:gd name="T7" fmla="*/ 6 h 48"/>
                  <a:gd name="T8" fmla="*/ 1 w 86"/>
                  <a:gd name="T9" fmla="*/ 6 h 48"/>
                  <a:gd name="T10" fmla="*/ 11 w 86"/>
                  <a:gd name="T11" fmla="*/ 0 h 48"/>
                  <a:gd name="T12" fmla="*/ 0 w 8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86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91" name="Freeform 3637"/>
              <p:cNvSpPr>
                <a:spLocks/>
              </p:cNvSpPr>
              <p:nvPr/>
            </p:nvSpPr>
            <p:spPr bwMode="auto">
              <a:xfrm>
                <a:off x="2697" y="1610"/>
                <a:ext cx="41" cy="24"/>
              </a:xfrm>
              <a:custGeom>
                <a:avLst/>
                <a:gdLst>
                  <a:gd name="T0" fmla="*/ 0 w 82"/>
                  <a:gd name="T1" fmla="*/ 6 h 48"/>
                  <a:gd name="T2" fmla="*/ 0 w 82"/>
                  <a:gd name="T3" fmla="*/ 6 h 48"/>
                  <a:gd name="T4" fmla="*/ 1 w 82"/>
                  <a:gd name="T5" fmla="*/ 6 h 48"/>
                  <a:gd name="T6" fmla="*/ 1 w 82"/>
                  <a:gd name="T7" fmla="*/ 6 h 48"/>
                  <a:gd name="T8" fmla="*/ 1 w 82"/>
                  <a:gd name="T9" fmla="*/ 6 h 48"/>
                  <a:gd name="T10" fmla="*/ 11 w 82"/>
                  <a:gd name="T11" fmla="*/ 0 h 48"/>
                  <a:gd name="T12" fmla="*/ 0 w 8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82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92" name="Freeform 3638"/>
              <p:cNvSpPr>
                <a:spLocks/>
              </p:cNvSpPr>
              <p:nvPr/>
            </p:nvSpPr>
            <p:spPr bwMode="auto">
              <a:xfrm>
                <a:off x="2699" y="1610"/>
                <a:ext cx="39" cy="24"/>
              </a:xfrm>
              <a:custGeom>
                <a:avLst/>
                <a:gdLst>
                  <a:gd name="T0" fmla="*/ 0 w 78"/>
                  <a:gd name="T1" fmla="*/ 6 h 48"/>
                  <a:gd name="T2" fmla="*/ 0 w 78"/>
                  <a:gd name="T3" fmla="*/ 6 h 48"/>
                  <a:gd name="T4" fmla="*/ 1 w 78"/>
                  <a:gd name="T5" fmla="*/ 6 h 48"/>
                  <a:gd name="T6" fmla="*/ 1 w 78"/>
                  <a:gd name="T7" fmla="*/ 6 h 48"/>
                  <a:gd name="T8" fmla="*/ 1 w 78"/>
                  <a:gd name="T9" fmla="*/ 6 h 48"/>
                  <a:gd name="T10" fmla="*/ 10 w 78"/>
                  <a:gd name="T11" fmla="*/ 0 h 48"/>
                  <a:gd name="T12" fmla="*/ 0 w 78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" h="48">
                    <a:moveTo>
                      <a:pt x="0" y="48"/>
                    </a:moveTo>
                    <a:lnTo>
                      <a:pt x="0" y="48"/>
                    </a:lnTo>
                    <a:lnTo>
                      <a:pt x="1" y="48"/>
                    </a:lnTo>
                    <a:lnTo>
                      <a:pt x="3" y="48"/>
                    </a:lnTo>
                    <a:lnTo>
                      <a:pt x="78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93" name="Freeform 3639"/>
              <p:cNvSpPr>
                <a:spLocks/>
              </p:cNvSpPr>
              <p:nvPr/>
            </p:nvSpPr>
            <p:spPr bwMode="auto">
              <a:xfrm>
                <a:off x="2701" y="1610"/>
                <a:ext cx="37" cy="24"/>
              </a:xfrm>
              <a:custGeom>
                <a:avLst/>
                <a:gdLst>
                  <a:gd name="T0" fmla="*/ 0 w 75"/>
                  <a:gd name="T1" fmla="*/ 6 h 48"/>
                  <a:gd name="T2" fmla="*/ 0 w 75"/>
                  <a:gd name="T3" fmla="*/ 6 h 48"/>
                  <a:gd name="T4" fmla="*/ 0 w 75"/>
                  <a:gd name="T5" fmla="*/ 6 h 48"/>
                  <a:gd name="T6" fmla="*/ 0 w 75"/>
                  <a:gd name="T7" fmla="*/ 6 h 48"/>
                  <a:gd name="T8" fmla="*/ 0 w 75"/>
                  <a:gd name="T9" fmla="*/ 6 h 48"/>
                  <a:gd name="T10" fmla="*/ 9 w 75"/>
                  <a:gd name="T11" fmla="*/ 0 h 48"/>
                  <a:gd name="T12" fmla="*/ 0 w 7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75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94" name="Freeform 3640"/>
              <p:cNvSpPr>
                <a:spLocks/>
              </p:cNvSpPr>
              <p:nvPr/>
            </p:nvSpPr>
            <p:spPr bwMode="auto">
              <a:xfrm>
                <a:off x="2703" y="1610"/>
                <a:ext cx="35" cy="24"/>
              </a:xfrm>
              <a:custGeom>
                <a:avLst/>
                <a:gdLst>
                  <a:gd name="T0" fmla="*/ 0 w 71"/>
                  <a:gd name="T1" fmla="*/ 6 h 48"/>
                  <a:gd name="T2" fmla="*/ 0 w 71"/>
                  <a:gd name="T3" fmla="*/ 6 h 48"/>
                  <a:gd name="T4" fmla="*/ 0 w 71"/>
                  <a:gd name="T5" fmla="*/ 6 h 48"/>
                  <a:gd name="T6" fmla="*/ 0 w 71"/>
                  <a:gd name="T7" fmla="*/ 6 h 48"/>
                  <a:gd name="T8" fmla="*/ 0 w 71"/>
                  <a:gd name="T9" fmla="*/ 6 h 48"/>
                  <a:gd name="T10" fmla="*/ 8 w 71"/>
                  <a:gd name="T11" fmla="*/ 0 h 48"/>
                  <a:gd name="T12" fmla="*/ 0 w 7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1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71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95" name="Freeform 3641"/>
              <p:cNvSpPr>
                <a:spLocks/>
              </p:cNvSpPr>
              <p:nvPr/>
            </p:nvSpPr>
            <p:spPr bwMode="auto">
              <a:xfrm>
                <a:off x="2705" y="1610"/>
                <a:ext cx="33" cy="24"/>
              </a:xfrm>
              <a:custGeom>
                <a:avLst/>
                <a:gdLst>
                  <a:gd name="T0" fmla="*/ 0 w 67"/>
                  <a:gd name="T1" fmla="*/ 6 h 48"/>
                  <a:gd name="T2" fmla="*/ 0 w 67"/>
                  <a:gd name="T3" fmla="*/ 6 h 48"/>
                  <a:gd name="T4" fmla="*/ 0 w 67"/>
                  <a:gd name="T5" fmla="*/ 6 h 48"/>
                  <a:gd name="T6" fmla="*/ 0 w 67"/>
                  <a:gd name="T7" fmla="*/ 6 h 48"/>
                  <a:gd name="T8" fmla="*/ 0 w 67"/>
                  <a:gd name="T9" fmla="*/ 6 h 48"/>
                  <a:gd name="T10" fmla="*/ 8 w 67"/>
                  <a:gd name="T11" fmla="*/ 0 h 48"/>
                  <a:gd name="T12" fmla="*/ 0 w 6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67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96" name="Freeform 3642"/>
              <p:cNvSpPr>
                <a:spLocks/>
              </p:cNvSpPr>
              <p:nvPr/>
            </p:nvSpPr>
            <p:spPr bwMode="auto">
              <a:xfrm>
                <a:off x="2705" y="1610"/>
                <a:ext cx="33" cy="24"/>
              </a:xfrm>
              <a:custGeom>
                <a:avLst/>
                <a:gdLst>
                  <a:gd name="T0" fmla="*/ 0 w 65"/>
                  <a:gd name="T1" fmla="*/ 6 h 48"/>
                  <a:gd name="T2" fmla="*/ 1 w 65"/>
                  <a:gd name="T3" fmla="*/ 6 h 48"/>
                  <a:gd name="T4" fmla="*/ 1 w 65"/>
                  <a:gd name="T5" fmla="*/ 6 h 48"/>
                  <a:gd name="T6" fmla="*/ 1 w 65"/>
                  <a:gd name="T7" fmla="*/ 6 h 48"/>
                  <a:gd name="T8" fmla="*/ 1 w 65"/>
                  <a:gd name="T9" fmla="*/ 6 h 48"/>
                  <a:gd name="T10" fmla="*/ 9 w 65"/>
                  <a:gd name="T11" fmla="*/ 0 h 48"/>
                  <a:gd name="T12" fmla="*/ 0 w 6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65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97" name="Freeform 3643"/>
              <p:cNvSpPr>
                <a:spLocks/>
              </p:cNvSpPr>
              <p:nvPr/>
            </p:nvSpPr>
            <p:spPr bwMode="auto">
              <a:xfrm>
                <a:off x="2707" y="1610"/>
                <a:ext cx="31" cy="24"/>
              </a:xfrm>
              <a:custGeom>
                <a:avLst/>
                <a:gdLst>
                  <a:gd name="T0" fmla="*/ 0 w 61"/>
                  <a:gd name="T1" fmla="*/ 6 h 48"/>
                  <a:gd name="T2" fmla="*/ 1 w 61"/>
                  <a:gd name="T3" fmla="*/ 6 h 48"/>
                  <a:gd name="T4" fmla="*/ 1 w 61"/>
                  <a:gd name="T5" fmla="*/ 6 h 48"/>
                  <a:gd name="T6" fmla="*/ 1 w 61"/>
                  <a:gd name="T7" fmla="*/ 6 h 48"/>
                  <a:gd name="T8" fmla="*/ 1 w 61"/>
                  <a:gd name="T9" fmla="*/ 6 h 48"/>
                  <a:gd name="T10" fmla="*/ 8 w 61"/>
                  <a:gd name="T11" fmla="*/ 0 h 48"/>
                  <a:gd name="T12" fmla="*/ 0 w 6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61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98" name="Freeform 3644"/>
              <p:cNvSpPr>
                <a:spLocks/>
              </p:cNvSpPr>
              <p:nvPr/>
            </p:nvSpPr>
            <p:spPr bwMode="auto">
              <a:xfrm>
                <a:off x="2709" y="1610"/>
                <a:ext cx="29" cy="24"/>
              </a:xfrm>
              <a:custGeom>
                <a:avLst/>
                <a:gdLst>
                  <a:gd name="T0" fmla="*/ 0 w 57"/>
                  <a:gd name="T1" fmla="*/ 6 h 48"/>
                  <a:gd name="T2" fmla="*/ 0 w 57"/>
                  <a:gd name="T3" fmla="*/ 6 h 48"/>
                  <a:gd name="T4" fmla="*/ 1 w 57"/>
                  <a:gd name="T5" fmla="*/ 6 h 48"/>
                  <a:gd name="T6" fmla="*/ 1 w 57"/>
                  <a:gd name="T7" fmla="*/ 6 h 48"/>
                  <a:gd name="T8" fmla="*/ 1 w 57"/>
                  <a:gd name="T9" fmla="*/ 6 h 48"/>
                  <a:gd name="T10" fmla="*/ 8 w 57"/>
                  <a:gd name="T11" fmla="*/ 0 h 48"/>
                  <a:gd name="T12" fmla="*/ 0 w 5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3" y="48"/>
                    </a:lnTo>
                    <a:lnTo>
                      <a:pt x="57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99" name="Freeform 3645"/>
              <p:cNvSpPr>
                <a:spLocks/>
              </p:cNvSpPr>
              <p:nvPr/>
            </p:nvSpPr>
            <p:spPr bwMode="auto">
              <a:xfrm>
                <a:off x="2711" y="1610"/>
                <a:ext cx="27" cy="24"/>
              </a:xfrm>
              <a:custGeom>
                <a:avLst/>
                <a:gdLst>
                  <a:gd name="T0" fmla="*/ 0 w 54"/>
                  <a:gd name="T1" fmla="*/ 6 h 48"/>
                  <a:gd name="T2" fmla="*/ 0 w 54"/>
                  <a:gd name="T3" fmla="*/ 6 h 48"/>
                  <a:gd name="T4" fmla="*/ 1 w 54"/>
                  <a:gd name="T5" fmla="*/ 6 h 48"/>
                  <a:gd name="T6" fmla="*/ 1 w 54"/>
                  <a:gd name="T7" fmla="*/ 6 h 48"/>
                  <a:gd name="T8" fmla="*/ 1 w 54"/>
                  <a:gd name="T9" fmla="*/ 6 h 48"/>
                  <a:gd name="T10" fmla="*/ 7 w 54"/>
                  <a:gd name="T11" fmla="*/ 0 h 48"/>
                  <a:gd name="T12" fmla="*/ 0 w 54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54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00" name="Freeform 3646"/>
              <p:cNvSpPr>
                <a:spLocks/>
              </p:cNvSpPr>
              <p:nvPr/>
            </p:nvSpPr>
            <p:spPr bwMode="auto">
              <a:xfrm>
                <a:off x="2712" y="1610"/>
                <a:ext cx="26" cy="24"/>
              </a:xfrm>
              <a:custGeom>
                <a:avLst/>
                <a:gdLst>
                  <a:gd name="T0" fmla="*/ 0 w 52"/>
                  <a:gd name="T1" fmla="*/ 6 h 48"/>
                  <a:gd name="T2" fmla="*/ 1 w 52"/>
                  <a:gd name="T3" fmla="*/ 6 h 48"/>
                  <a:gd name="T4" fmla="*/ 1 w 52"/>
                  <a:gd name="T5" fmla="*/ 6 h 48"/>
                  <a:gd name="T6" fmla="*/ 1 w 52"/>
                  <a:gd name="T7" fmla="*/ 6 h 48"/>
                  <a:gd name="T8" fmla="*/ 1 w 52"/>
                  <a:gd name="T9" fmla="*/ 6 h 48"/>
                  <a:gd name="T10" fmla="*/ 7 w 52"/>
                  <a:gd name="T11" fmla="*/ 0 h 48"/>
                  <a:gd name="T12" fmla="*/ 0 w 5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52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01" name="Freeform 3647"/>
              <p:cNvSpPr>
                <a:spLocks/>
              </p:cNvSpPr>
              <p:nvPr/>
            </p:nvSpPr>
            <p:spPr bwMode="auto">
              <a:xfrm>
                <a:off x="2714" y="1610"/>
                <a:ext cx="24" cy="24"/>
              </a:xfrm>
              <a:custGeom>
                <a:avLst/>
                <a:gdLst>
                  <a:gd name="T0" fmla="*/ 0 w 48"/>
                  <a:gd name="T1" fmla="*/ 6 h 48"/>
                  <a:gd name="T2" fmla="*/ 1 w 48"/>
                  <a:gd name="T3" fmla="*/ 6 h 48"/>
                  <a:gd name="T4" fmla="*/ 1 w 48"/>
                  <a:gd name="T5" fmla="*/ 6 h 48"/>
                  <a:gd name="T6" fmla="*/ 1 w 48"/>
                  <a:gd name="T7" fmla="*/ 6 h 48"/>
                  <a:gd name="T8" fmla="*/ 1 w 48"/>
                  <a:gd name="T9" fmla="*/ 6 h 48"/>
                  <a:gd name="T10" fmla="*/ 6 w 48"/>
                  <a:gd name="T11" fmla="*/ 0 h 48"/>
                  <a:gd name="T12" fmla="*/ 0 w 48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02" name="Freeform 3648"/>
              <p:cNvSpPr>
                <a:spLocks/>
              </p:cNvSpPr>
              <p:nvPr/>
            </p:nvSpPr>
            <p:spPr bwMode="auto">
              <a:xfrm>
                <a:off x="2716" y="1610"/>
                <a:ext cx="22" cy="24"/>
              </a:xfrm>
              <a:custGeom>
                <a:avLst/>
                <a:gdLst>
                  <a:gd name="T0" fmla="*/ 0 w 44"/>
                  <a:gd name="T1" fmla="*/ 6 h 48"/>
                  <a:gd name="T2" fmla="*/ 0 w 44"/>
                  <a:gd name="T3" fmla="*/ 6 h 48"/>
                  <a:gd name="T4" fmla="*/ 1 w 44"/>
                  <a:gd name="T5" fmla="*/ 6 h 48"/>
                  <a:gd name="T6" fmla="*/ 1 w 44"/>
                  <a:gd name="T7" fmla="*/ 6 h 48"/>
                  <a:gd name="T8" fmla="*/ 1 w 44"/>
                  <a:gd name="T9" fmla="*/ 6 h 48"/>
                  <a:gd name="T10" fmla="*/ 6 w 44"/>
                  <a:gd name="T11" fmla="*/ 0 h 48"/>
                  <a:gd name="T12" fmla="*/ 0 w 44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44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03" name="Freeform 3649"/>
              <p:cNvSpPr>
                <a:spLocks/>
              </p:cNvSpPr>
              <p:nvPr/>
            </p:nvSpPr>
            <p:spPr bwMode="auto">
              <a:xfrm>
                <a:off x="2717" y="1610"/>
                <a:ext cx="21" cy="24"/>
              </a:xfrm>
              <a:custGeom>
                <a:avLst/>
                <a:gdLst>
                  <a:gd name="T0" fmla="*/ 0 w 42"/>
                  <a:gd name="T1" fmla="*/ 6 h 48"/>
                  <a:gd name="T2" fmla="*/ 1 w 42"/>
                  <a:gd name="T3" fmla="*/ 6 h 48"/>
                  <a:gd name="T4" fmla="*/ 1 w 42"/>
                  <a:gd name="T5" fmla="*/ 6 h 48"/>
                  <a:gd name="T6" fmla="*/ 1 w 42"/>
                  <a:gd name="T7" fmla="*/ 6 h 48"/>
                  <a:gd name="T8" fmla="*/ 1 w 42"/>
                  <a:gd name="T9" fmla="*/ 6 h 48"/>
                  <a:gd name="T10" fmla="*/ 6 w 42"/>
                  <a:gd name="T11" fmla="*/ 0 h 48"/>
                  <a:gd name="T12" fmla="*/ 0 w 4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42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04" name="Freeform 3650"/>
              <p:cNvSpPr>
                <a:spLocks/>
              </p:cNvSpPr>
              <p:nvPr/>
            </p:nvSpPr>
            <p:spPr bwMode="auto">
              <a:xfrm>
                <a:off x="2719" y="1610"/>
                <a:ext cx="19" cy="24"/>
              </a:xfrm>
              <a:custGeom>
                <a:avLst/>
                <a:gdLst>
                  <a:gd name="T0" fmla="*/ 0 w 38"/>
                  <a:gd name="T1" fmla="*/ 6 h 48"/>
                  <a:gd name="T2" fmla="*/ 0 w 38"/>
                  <a:gd name="T3" fmla="*/ 6 h 48"/>
                  <a:gd name="T4" fmla="*/ 1 w 38"/>
                  <a:gd name="T5" fmla="*/ 6 h 48"/>
                  <a:gd name="T6" fmla="*/ 1 w 38"/>
                  <a:gd name="T7" fmla="*/ 6 h 48"/>
                  <a:gd name="T8" fmla="*/ 1 w 38"/>
                  <a:gd name="T9" fmla="*/ 6 h 48"/>
                  <a:gd name="T10" fmla="*/ 5 w 38"/>
                  <a:gd name="T11" fmla="*/ 0 h 48"/>
                  <a:gd name="T12" fmla="*/ 0 w 38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38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05" name="Freeform 3651"/>
              <p:cNvSpPr>
                <a:spLocks/>
              </p:cNvSpPr>
              <p:nvPr/>
            </p:nvSpPr>
            <p:spPr bwMode="auto">
              <a:xfrm>
                <a:off x="2720" y="1610"/>
                <a:ext cx="18" cy="24"/>
              </a:xfrm>
              <a:custGeom>
                <a:avLst/>
                <a:gdLst>
                  <a:gd name="T0" fmla="*/ 0 w 36"/>
                  <a:gd name="T1" fmla="*/ 6 h 48"/>
                  <a:gd name="T2" fmla="*/ 1 w 36"/>
                  <a:gd name="T3" fmla="*/ 6 h 48"/>
                  <a:gd name="T4" fmla="*/ 1 w 36"/>
                  <a:gd name="T5" fmla="*/ 6 h 48"/>
                  <a:gd name="T6" fmla="*/ 1 w 36"/>
                  <a:gd name="T7" fmla="*/ 6 h 48"/>
                  <a:gd name="T8" fmla="*/ 1 w 36"/>
                  <a:gd name="T9" fmla="*/ 6 h 48"/>
                  <a:gd name="T10" fmla="*/ 5 w 36"/>
                  <a:gd name="T11" fmla="*/ 0 h 48"/>
                  <a:gd name="T12" fmla="*/ 0 w 3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36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06" name="Freeform 3652"/>
              <p:cNvSpPr>
                <a:spLocks/>
              </p:cNvSpPr>
              <p:nvPr/>
            </p:nvSpPr>
            <p:spPr bwMode="auto">
              <a:xfrm>
                <a:off x="2722" y="1610"/>
                <a:ext cx="16" cy="24"/>
              </a:xfrm>
              <a:custGeom>
                <a:avLst/>
                <a:gdLst>
                  <a:gd name="T0" fmla="*/ 0 w 32"/>
                  <a:gd name="T1" fmla="*/ 6 h 48"/>
                  <a:gd name="T2" fmla="*/ 1 w 32"/>
                  <a:gd name="T3" fmla="*/ 6 h 48"/>
                  <a:gd name="T4" fmla="*/ 1 w 32"/>
                  <a:gd name="T5" fmla="*/ 6 h 48"/>
                  <a:gd name="T6" fmla="*/ 1 w 32"/>
                  <a:gd name="T7" fmla="*/ 6 h 48"/>
                  <a:gd name="T8" fmla="*/ 1 w 32"/>
                  <a:gd name="T9" fmla="*/ 6 h 48"/>
                  <a:gd name="T10" fmla="*/ 4 w 32"/>
                  <a:gd name="T11" fmla="*/ 0 h 48"/>
                  <a:gd name="T12" fmla="*/ 0 w 3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48">
                    <a:moveTo>
                      <a:pt x="0" y="48"/>
                    </a:moveTo>
                    <a:lnTo>
                      <a:pt x="2" y="48"/>
                    </a:lnTo>
                    <a:lnTo>
                      <a:pt x="3" y="48"/>
                    </a:lnTo>
                    <a:lnTo>
                      <a:pt x="32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07" name="Freeform 3653"/>
              <p:cNvSpPr>
                <a:spLocks/>
              </p:cNvSpPr>
              <p:nvPr/>
            </p:nvSpPr>
            <p:spPr bwMode="auto">
              <a:xfrm>
                <a:off x="2723" y="1610"/>
                <a:ext cx="15" cy="24"/>
              </a:xfrm>
              <a:custGeom>
                <a:avLst/>
                <a:gdLst>
                  <a:gd name="T0" fmla="*/ 0 w 30"/>
                  <a:gd name="T1" fmla="*/ 6 h 48"/>
                  <a:gd name="T2" fmla="*/ 1 w 30"/>
                  <a:gd name="T3" fmla="*/ 6 h 48"/>
                  <a:gd name="T4" fmla="*/ 1 w 30"/>
                  <a:gd name="T5" fmla="*/ 6 h 48"/>
                  <a:gd name="T6" fmla="*/ 1 w 30"/>
                  <a:gd name="T7" fmla="*/ 6 h 48"/>
                  <a:gd name="T8" fmla="*/ 1 w 30"/>
                  <a:gd name="T9" fmla="*/ 6 h 48"/>
                  <a:gd name="T10" fmla="*/ 4 w 30"/>
                  <a:gd name="T11" fmla="*/ 0 h 48"/>
                  <a:gd name="T12" fmla="*/ 0 w 30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0" y="48"/>
                    </a:moveTo>
                    <a:lnTo>
                      <a:pt x="1" y="48"/>
                    </a:lnTo>
                    <a:lnTo>
                      <a:pt x="3" y="48"/>
                    </a:lnTo>
                    <a:lnTo>
                      <a:pt x="30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08" name="Freeform 3654"/>
              <p:cNvSpPr>
                <a:spLocks/>
              </p:cNvSpPr>
              <p:nvPr/>
            </p:nvSpPr>
            <p:spPr bwMode="auto">
              <a:xfrm>
                <a:off x="2725" y="1610"/>
                <a:ext cx="13" cy="24"/>
              </a:xfrm>
              <a:custGeom>
                <a:avLst/>
                <a:gdLst>
                  <a:gd name="T0" fmla="*/ 0 w 27"/>
                  <a:gd name="T1" fmla="*/ 6 h 48"/>
                  <a:gd name="T2" fmla="*/ 0 w 27"/>
                  <a:gd name="T3" fmla="*/ 6 h 48"/>
                  <a:gd name="T4" fmla="*/ 0 w 27"/>
                  <a:gd name="T5" fmla="*/ 6 h 48"/>
                  <a:gd name="T6" fmla="*/ 0 w 27"/>
                  <a:gd name="T7" fmla="*/ 6 h 48"/>
                  <a:gd name="T8" fmla="*/ 0 w 27"/>
                  <a:gd name="T9" fmla="*/ 6 h 48"/>
                  <a:gd name="T10" fmla="*/ 3 w 27"/>
                  <a:gd name="T11" fmla="*/ 0 h 48"/>
                  <a:gd name="T12" fmla="*/ 0 w 2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27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09" name="Freeform 3655"/>
              <p:cNvSpPr>
                <a:spLocks/>
              </p:cNvSpPr>
              <p:nvPr/>
            </p:nvSpPr>
            <p:spPr bwMode="auto">
              <a:xfrm>
                <a:off x="2726" y="1610"/>
                <a:ext cx="12" cy="24"/>
              </a:xfrm>
              <a:custGeom>
                <a:avLst/>
                <a:gdLst>
                  <a:gd name="T0" fmla="*/ 0 w 25"/>
                  <a:gd name="T1" fmla="*/ 6 h 48"/>
                  <a:gd name="T2" fmla="*/ 0 w 25"/>
                  <a:gd name="T3" fmla="*/ 6 h 48"/>
                  <a:gd name="T4" fmla="*/ 0 w 25"/>
                  <a:gd name="T5" fmla="*/ 6 h 48"/>
                  <a:gd name="T6" fmla="*/ 0 w 25"/>
                  <a:gd name="T7" fmla="*/ 6 h 48"/>
                  <a:gd name="T8" fmla="*/ 0 w 25"/>
                  <a:gd name="T9" fmla="*/ 6 h 48"/>
                  <a:gd name="T10" fmla="*/ 3 w 25"/>
                  <a:gd name="T11" fmla="*/ 0 h 48"/>
                  <a:gd name="T12" fmla="*/ 0 w 2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25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10" name="Freeform 3656"/>
              <p:cNvSpPr>
                <a:spLocks/>
              </p:cNvSpPr>
              <p:nvPr/>
            </p:nvSpPr>
            <p:spPr bwMode="auto">
              <a:xfrm>
                <a:off x="2728" y="1610"/>
                <a:ext cx="10" cy="24"/>
              </a:xfrm>
              <a:custGeom>
                <a:avLst/>
                <a:gdLst>
                  <a:gd name="T0" fmla="*/ 0 w 21"/>
                  <a:gd name="T1" fmla="*/ 6 h 48"/>
                  <a:gd name="T2" fmla="*/ 0 w 21"/>
                  <a:gd name="T3" fmla="*/ 6 h 48"/>
                  <a:gd name="T4" fmla="*/ 0 w 21"/>
                  <a:gd name="T5" fmla="*/ 6 h 48"/>
                  <a:gd name="T6" fmla="*/ 0 w 21"/>
                  <a:gd name="T7" fmla="*/ 6 h 48"/>
                  <a:gd name="T8" fmla="*/ 0 w 21"/>
                  <a:gd name="T9" fmla="*/ 6 h 48"/>
                  <a:gd name="T10" fmla="*/ 2 w 21"/>
                  <a:gd name="T11" fmla="*/ 0 h 48"/>
                  <a:gd name="T12" fmla="*/ 0 w 2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21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11" name="Freeform 3657"/>
              <p:cNvSpPr>
                <a:spLocks/>
              </p:cNvSpPr>
              <p:nvPr/>
            </p:nvSpPr>
            <p:spPr bwMode="auto">
              <a:xfrm>
                <a:off x="2729" y="1610"/>
                <a:ext cx="9" cy="24"/>
              </a:xfrm>
              <a:custGeom>
                <a:avLst/>
                <a:gdLst>
                  <a:gd name="T0" fmla="*/ 0 w 19"/>
                  <a:gd name="T1" fmla="*/ 6 h 48"/>
                  <a:gd name="T2" fmla="*/ 0 w 19"/>
                  <a:gd name="T3" fmla="*/ 6 h 48"/>
                  <a:gd name="T4" fmla="*/ 0 w 19"/>
                  <a:gd name="T5" fmla="*/ 6 h 48"/>
                  <a:gd name="T6" fmla="*/ 0 w 19"/>
                  <a:gd name="T7" fmla="*/ 6 h 48"/>
                  <a:gd name="T8" fmla="*/ 0 w 19"/>
                  <a:gd name="T9" fmla="*/ 6 h 48"/>
                  <a:gd name="T10" fmla="*/ 2 w 19"/>
                  <a:gd name="T11" fmla="*/ 0 h 48"/>
                  <a:gd name="T12" fmla="*/ 0 w 19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19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12" name="Freeform 3658"/>
              <p:cNvSpPr>
                <a:spLocks/>
              </p:cNvSpPr>
              <p:nvPr/>
            </p:nvSpPr>
            <p:spPr bwMode="auto">
              <a:xfrm>
                <a:off x="2730" y="1610"/>
                <a:ext cx="8" cy="24"/>
              </a:xfrm>
              <a:custGeom>
                <a:avLst/>
                <a:gdLst>
                  <a:gd name="T0" fmla="*/ 0 w 15"/>
                  <a:gd name="T1" fmla="*/ 6 h 48"/>
                  <a:gd name="T2" fmla="*/ 0 w 15"/>
                  <a:gd name="T3" fmla="*/ 6 h 48"/>
                  <a:gd name="T4" fmla="*/ 0 w 15"/>
                  <a:gd name="T5" fmla="*/ 6 h 48"/>
                  <a:gd name="T6" fmla="*/ 1 w 15"/>
                  <a:gd name="T7" fmla="*/ 6 h 48"/>
                  <a:gd name="T8" fmla="*/ 1 w 15"/>
                  <a:gd name="T9" fmla="*/ 6 h 48"/>
                  <a:gd name="T10" fmla="*/ 2 w 15"/>
                  <a:gd name="T11" fmla="*/ 0 h 48"/>
                  <a:gd name="T12" fmla="*/ 0 w 1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15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13" name="Freeform 3659"/>
              <p:cNvSpPr>
                <a:spLocks/>
              </p:cNvSpPr>
              <p:nvPr/>
            </p:nvSpPr>
            <p:spPr bwMode="auto">
              <a:xfrm>
                <a:off x="2731" y="1610"/>
                <a:ext cx="7" cy="24"/>
              </a:xfrm>
              <a:custGeom>
                <a:avLst/>
                <a:gdLst>
                  <a:gd name="T0" fmla="*/ 0 w 13"/>
                  <a:gd name="T1" fmla="*/ 6 h 48"/>
                  <a:gd name="T2" fmla="*/ 0 w 13"/>
                  <a:gd name="T3" fmla="*/ 6 h 48"/>
                  <a:gd name="T4" fmla="*/ 1 w 13"/>
                  <a:gd name="T5" fmla="*/ 6 h 48"/>
                  <a:gd name="T6" fmla="*/ 1 w 13"/>
                  <a:gd name="T7" fmla="*/ 6 h 48"/>
                  <a:gd name="T8" fmla="*/ 1 w 13"/>
                  <a:gd name="T9" fmla="*/ 6 h 48"/>
                  <a:gd name="T10" fmla="*/ 2 w 13"/>
                  <a:gd name="T11" fmla="*/ 0 h 48"/>
                  <a:gd name="T12" fmla="*/ 0 w 13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13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14" name="Freeform 3660"/>
              <p:cNvSpPr>
                <a:spLocks/>
              </p:cNvSpPr>
              <p:nvPr/>
            </p:nvSpPr>
            <p:spPr bwMode="auto">
              <a:xfrm>
                <a:off x="2732" y="1610"/>
                <a:ext cx="6" cy="24"/>
              </a:xfrm>
              <a:custGeom>
                <a:avLst/>
                <a:gdLst>
                  <a:gd name="T0" fmla="*/ 0 w 11"/>
                  <a:gd name="T1" fmla="*/ 6 h 48"/>
                  <a:gd name="T2" fmla="*/ 1 w 11"/>
                  <a:gd name="T3" fmla="*/ 6 h 48"/>
                  <a:gd name="T4" fmla="*/ 1 w 11"/>
                  <a:gd name="T5" fmla="*/ 6 h 48"/>
                  <a:gd name="T6" fmla="*/ 1 w 11"/>
                  <a:gd name="T7" fmla="*/ 6 h 48"/>
                  <a:gd name="T8" fmla="*/ 1 w 11"/>
                  <a:gd name="T9" fmla="*/ 6 h 48"/>
                  <a:gd name="T10" fmla="*/ 2 w 11"/>
                  <a:gd name="T11" fmla="*/ 0 h 48"/>
                  <a:gd name="T12" fmla="*/ 0 w 1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11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15" name="Freeform 3661"/>
              <p:cNvSpPr>
                <a:spLocks/>
              </p:cNvSpPr>
              <p:nvPr/>
            </p:nvSpPr>
            <p:spPr bwMode="auto">
              <a:xfrm>
                <a:off x="2734" y="1610"/>
                <a:ext cx="4" cy="24"/>
              </a:xfrm>
              <a:custGeom>
                <a:avLst/>
                <a:gdLst>
                  <a:gd name="T0" fmla="*/ 0 w 7"/>
                  <a:gd name="T1" fmla="*/ 6 h 48"/>
                  <a:gd name="T2" fmla="*/ 0 w 7"/>
                  <a:gd name="T3" fmla="*/ 6 h 48"/>
                  <a:gd name="T4" fmla="*/ 1 w 7"/>
                  <a:gd name="T5" fmla="*/ 6 h 48"/>
                  <a:gd name="T6" fmla="*/ 1 w 7"/>
                  <a:gd name="T7" fmla="*/ 6 h 48"/>
                  <a:gd name="T8" fmla="*/ 1 w 7"/>
                  <a:gd name="T9" fmla="*/ 6 h 48"/>
                  <a:gd name="T10" fmla="*/ 1 w 7"/>
                  <a:gd name="T11" fmla="*/ 0 h 48"/>
                  <a:gd name="T12" fmla="*/ 0 w 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48">
                    <a:moveTo>
                      <a:pt x="0" y="48"/>
                    </a:moveTo>
                    <a:lnTo>
                      <a:pt x="0" y="48"/>
                    </a:lnTo>
                    <a:lnTo>
                      <a:pt x="1" y="48"/>
                    </a:lnTo>
                    <a:lnTo>
                      <a:pt x="7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16" name="Freeform 3662"/>
              <p:cNvSpPr>
                <a:spLocks/>
              </p:cNvSpPr>
              <p:nvPr/>
            </p:nvSpPr>
            <p:spPr bwMode="auto">
              <a:xfrm>
                <a:off x="2735" y="1610"/>
                <a:ext cx="3" cy="24"/>
              </a:xfrm>
              <a:custGeom>
                <a:avLst/>
                <a:gdLst>
                  <a:gd name="T0" fmla="*/ 0 w 6"/>
                  <a:gd name="T1" fmla="*/ 6 h 48"/>
                  <a:gd name="T2" fmla="*/ 1 w 6"/>
                  <a:gd name="T3" fmla="*/ 6 h 48"/>
                  <a:gd name="T4" fmla="*/ 1 w 6"/>
                  <a:gd name="T5" fmla="*/ 6 h 48"/>
                  <a:gd name="T6" fmla="*/ 1 w 6"/>
                  <a:gd name="T7" fmla="*/ 6 h 48"/>
                  <a:gd name="T8" fmla="*/ 1 w 6"/>
                  <a:gd name="T9" fmla="*/ 6 h 48"/>
                  <a:gd name="T10" fmla="*/ 1 w 6"/>
                  <a:gd name="T11" fmla="*/ 0 h 48"/>
                  <a:gd name="T12" fmla="*/ 0 w 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6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17" name="Freeform 3663"/>
              <p:cNvSpPr>
                <a:spLocks/>
              </p:cNvSpPr>
              <p:nvPr/>
            </p:nvSpPr>
            <p:spPr bwMode="auto">
              <a:xfrm>
                <a:off x="2737" y="1610"/>
                <a:ext cx="1" cy="24"/>
              </a:xfrm>
              <a:custGeom>
                <a:avLst/>
                <a:gdLst>
                  <a:gd name="T0" fmla="*/ 0 w 2"/>
                  <a:gd name="T1" fmla="*/ 6 h 48"/>
                  <a:gd name="T2" fmla="*/ 0 w 2"/>
                  <a:gd name="T3" fmla="*/ 6 h 48"/>
                  <a:gd name="T4" fmla="*/ 0 w 2"/>
                  <a:gd name="T5" fmla="*/ 6 h 48"/>
                  <a:gd name="T6" fmla="*/ 1 w 2"/>
                  <a:gd name="T7" fmla="*/ 6 h 48"/>
                  <a:gd name="T8" fmla="*/ 1 w 2"/>
                  <a:gd name="T9" fmla="*/ 6 h 48"/>
                  <a:gd name="T10" fmla="*/ 1 w 2"/>
                  <a:gd name="T11" fmla="*/ 6 h 48"/>
                  <a:gd name="T12" fmla="*/ 1 w 2"/>
                  <a:gd name="T13" fmla="*/ 0 h 48"/>
                  <a:gd name="T14" fmla="*/ 0 w 2"/>
                  <a:gd name="T15" fmla="*/ 6 h 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2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18" name="Freeform 3664"/>
              <p:cNvSpPr>
                <a:spLocks/>
              </p:cNvSpPr>
              <p:nvPr/>
            </p:nvSpPr>
            <p:spPr bwMode="auto">
              <a:xfrm>
                <a:off x="2738" y="1610"/>
                <a:ext cx="1" cy="24"/>
              </a:xfrm>
              <a:custGeom>
                <a:avLst/>
                <a:gdLst>
                  <a:gd name="T0" fmla="*/ 0 w 2"/>
                  <a:gd name="T1" fmla="*/ 6 h 48"/>
                  <a:gd name="T2" fmla="*/ 0 w 2"/>
                  <a:gd name="T3" fmla="*/ 6 h 48"/>
                  <a:gd name="T4" fmla="*/ 1 w 2"/>
                  <a:gd name="T5" fmla="*/ 6 h 48"/>
                  <a:gd name="T6" fmla="*/ 1 w 2"/>
                  <a:gd name="T7" fmla="*/ 6 h 48"/>
                  <a:gd name="T8" fmla="*/ 1 w 2"/>
                  <a:gd name="T9" fmla="*/ 6 h 48"/>
                  <a:gd name="T10" fmla="*/ 0 w 2"/>
                  <a:gd name="T11" fmla="*/ 0 h 48"/>
                  <a:gd name="T12" fmla="*/ 0 w 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19" name="Freeform 3665"/>
              <p:cNvSpPr>
                <a:spLocks/>
              </p:cNvSpPr>
              <p:nvPr/>
            </p:nvSpPr>
            <p:spPr bwMode="auto">
              <a:xfrm>
                <a:off x="2738" y="1610"/>
                <a:ext cx="3" cy="24"/>
              </a:xfrm>
              <a:custGeom>
                <a:avLst/>
                <a:gdLst>
                  <a:gd name="T0" fmla="*/ 1 w 6"/>
                  <a:gd name="T1" fmla="*/ 6 h 48"/>
                  <a:gd name="T2" fmla="*/ 1 w 6"/>
                  <a:gd name="T3" fmla="*/ 6 h 48"/>
                  <a:gd name="T4" fmla="*/ 1 w 6"/>
                  <a:gd name="T5" fmla="*/ 6 h 48"/>
                  <a:gd name="T6" fmla="*/ 1 w 6"/>
                  <a:gd name="T7" fmla="*/ 6 h 48"/>
                  <a:gd name="T8" fmla="*/ 1 w 6"/>
                  <a:gd name="T9" fmla="*/ 6 h 48"/>
                  <a:gd name="T10" fmla="*/ 0 w 6"/>
                  <a:gd name="T11" fmla="*/ 0 h 48"/>
                  <a:gd name="T12" fmla="*/ 1 w 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48">
                    <a:moveTo>
                      <a:pt x="2" y="48"/>
                    </a:moveTo>
                    <a:lnTo>
                      <a:pt x="4" y="48"/>
                    </a:lnTo>
                    <a:lnTo>
                      <a:pt x="6" y="48"/>
                    </a:lnTo>
                    <a:lnTo>
                      <a:pt x="0" y="0"/>
                    </a:lnTo>
                    <a:lnTo>
                      <a:pt x="2" y="48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20" name="Freeform 3666"/>
              <p:cNvSpPr>
                <a:spLocks/>
              </p:cNvSpPr>
              <p:nvPr/>
            </p:nvSpPr>
            <p:spPr bwMode="auto">
              <a:xfrm>
                <a:off x="2738" y="1610"/>
                <a:ext cx="4" cy="24"/>
              </a:xfrm>
              <a:custGeom>
                <a:avLst/>
                <a:gdLst>
                  <a:gd name="T0" fmla="*/ 1 w 8"/>
                  <a:gd name="T1" fmla="*/ 6 h 48"/>
                  <a:gd name="T2" fmla="*/ 1 w 8"/>
                  <a:gd name="T3" fmla="*/ 6 h 48"/>
                  <a:gd name="T4" fmla="*/ 1 w 8"/>
                  <a:gd name="T5" fmla="*/ 6 h 48"/>
                  <a:gd name="T6" fmla="*/ 1 w 8"/>
                  <a:gd name="T7" fmla="*/ 6 h 48"/>
                  <a:gd name="T8" fmla="*/ 1 w 8"/>
                  <a:gd name="T9" fmla="*/ 6 h 48"/>
                  <a:gd name="T10" fmla="*/ 0 w 8"/>
                  <a:gd name="T11" fmla="*/ 0 h 48"/>
                  <a:gd name="T12" fmla="*/ 1 w 8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48">
                    <a:moveTo>
                      <a:pt x="6" y="48"/>
                    </a:moveTo>
                    <a:lnTo>
                      <a:pt x="6" y="48"/>
                    </a:lnTo>
                    <a:lnTo>
                      <a:pt x="8" y="48"/>
                    </a:lnTo>
                    <a:lnTo>
                      <a:pt x="0" y="0"/>
                    </a:ln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21" name="Freeform 3667"/>
              <p:cNvSpPr>
                <a:spLocks/>
              </p:cNvSpPr>
              <p:nvPr/>
            </p:nvSpPr>
            <p:spPr bwMode="auto">
              <a:xfrm>
                <a:off x="2738" y="1610"/>
                <a:ext cx="5" cy="24"/>
              </a:xfrm>
              <a:custGeom>
                <a:avLst/>
                <a:gdLst>
                  <a:gd name="T0" fmla="*/ 1 w 10"/>
                  <a:gd name="T1" fmla="*/ 6 h 48"/>
                  <a:gd name="T2" fmla="*/ 1 w 10"/>
                  <a:gd name="T3" fmla="*/ 6 h 48"/>
                  <a:gd name="T4" fmla="*/ 2 w 10"/>
                  <a:gd name="T5" fmla="*/ 6 h 48"/>
                  <a:gd name="T6" fmla="*/ 2 w 10"/>
                  <a:gd name="T7" fmla="*/ 6 h 48"/>
                  <a:gd name="T8" fmla="*/ 2 w 10"/>
                  <a:gd name="T9" fmla="*/ 6 h 48"/>
                  <a:gd name="T10" fmla="*/ 0 w 10"/>
                  <a:gd name="T11" fmla="*/ 0 h 48"/>
                  <a:gd name="T12" fmla="*/ 1 w 10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48">
                    <a:moveTo>
                      <a:pt x="8" y="48"/>
                    </a:moveTo>
                    <a:lnTo>
                      <a:pt x="8" y="48"/>
                    </a:lnTo>
                    <a:lnTo>
                      <a:pt x="10" y="48"/>
                    </a:lnTo>
                    <a:lnTo>
                      <a:pt x="0" y="0"/>
                    </a:lnTo>
                    <a:lnTo>
                      <a:pt x="8" y="48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22" name="Freeform 3668"/>
              <p:cNvSpPr>
                <a:spLocks/>
              </p:cNvSpPr>
              <p:nvPr/>
            </p:nvSpPr>
            <p:spPr bwMode="auto">
              <a:xfrm>
                <a:off x="2738" y="1610"/>
                <a:ext cx="7" cy="24"/>
              </a:xfrm>
              <a:custGeom>
                <a:avLst/>
                <a:gdLst>
                  <a:gd name="T0" fmla="*/ 2 w 14"/>
                  <a:gd name="T1" fmla="*/ 6 h 48"/>
                  <a:gd name="T2" fmla="*/ 2 w 14"/>
                  <a:gd name="T3" fmla="*/ 6 h 48"/>
                  <a:gd name="T4" fmla="*/ 2 w 14"/>
                  <a:gd name="T5" fmla="*/ 6 h 48"/>
                  <a:gd name="T6" fmla="*/ 2 w 14"/>
                  <a:gd name="T7" fmla="*/ 6 h 48"/>
                  <a:gd name="T8" fmla="*/ 2 w 14"/>
                  <a:gd name="T9" fmla="*/ 6 h 48"/>
                  <a:gd name="T10" fmla="*/ 0 w 14"/>
                  <a:gd name="T11" fmla="*/ 0 h 48"/>
                  <a:gd name="T12" fmla="*/ 2 w 14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48">
                    <a:moveTo>
                      <a:pt x="12" y="48"/>
                    </a:moveTo>
                    <a:lnTo>
                      <a:pt x="12" y="48"/>
                    </a:lnTo>
                    <a:lnTo>
                      <a:pt x="14" y="48"/>
                    </a:lnTo>
                    <a:lnTo>
                      <a:pt x="0" y="0"/>
                    </a:lnTo>
                    <a:lnTo>
                      <a:pt x="12" y="48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23" name="Freeform 3669"/>
              <p:cNvSpPr>
                <a:spLocks/>
              </p:cNvSpPr>
              <p:nvPr/>
            </p:nvSpPr>
            <p:spPr bwMode="auto">
              <a:xfrm>
                <a:off x="2738" y="1610"/>
                <a:ext cx="8" cy="24"/>
              </a:xfrm>
              <a:custGeom>
                <a:avLst/>
                <a:gdLst>
                  <a:gd name="T0" fmla="*/ 2 w 16"/>
                  <a:gd name="T1" fmla="*/ 6 h 48"/>
                  <a:gd name="T2" fmla="*/ 2 w 16"/>
                  <a:gd name="T3" fmla="*/ 6 h 48"/>
                  <a:gd name="T4" fmla="*/ 2 w 16"/>
                  <a:gd name="T5" fmla="*/ 6 h 48"/>
                  <a:gd name="T6" fmla="*/ 2 w 16"/>
                  <a:gd name="T7" fmla="*/ 6 h 48"/>
                  <a:gd name="T8" fmla="*/ 2 w 16"/>
                  <a:gd name="T9" fmla="*/ 6 h 48"/>
                  <a:gd name="T10" fmla="*/ 0 w 16"/>
                  <a:gd name="T11" fmla="*/ 0 h 48"/>
                  <a:gd name="T12" fmla="*/ 2 w 1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48">
                    <a:moveTo>
                      <a:pt x="14" y="48"/>
                    </a:moveTo>
                    <a:lnTo>
                      <a:pt x="14" y="48"/>
                    </a:lnTo>
                    <a:lnTo>
                      <a:pt x="16" y="48"/>
                    </a:lnTo>
                    <a:lnTo>
                      <a:pt x="0" y="0"/>
                    </a:lnTo>
                    <a:lnTo>
                      <a:pt x="14" y="48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24" name="Freeform 3670"/>
              <p:cNvSpPr>
                <a:spLocks/>
              </p:cNvSpPr>
              <p:nvPr/>
            </p:nvSpPr>
            <p:spPr bwMode="auto">
              <a:xfrm>
                <a:off x="2738" y="1610"/>
                <a:ext cx="10" cy="24"/>
              </a:xfrm>
              <a:custGeom>
                <a:avLst/>
                <a:gdLst>
                  <a:gd name="T0" fmla="*/ 3 w 19"/>
                  <a:gd name="T1" fmla="*/ 6 h 48"/>
                  <a:gd name="T2" fmla="*/ 3 w 19"/>
                  <a:gd name="T3" fmla="*/ 6 h 48"/>
                  <a:gd name="T4" fmla="*/ 3 w 19"/>
                  <a:gd name="T5" fmla="*/ 6 h 48"/>
                  <a:gd name="T6" fmla="*/ 3 w 19"/>
                  <a:gd name="T7" fmla="*/ 6 h 48"/>
                  <a:gd name="T8" fmla="*/ 3 w 19"/>
                  <a:gd name="T9" fmla="*/ 6 h 48"/>
                  <a:gd name="T10" fmla="*/ 0 w 19"/>
                  <a:gd name="T11" fmla="*/ 0 h 48"/>
                  <a:gd name="T12" fmla="*/ 3 w 19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19" y="48"/>
                    </a:lnTo>
                    <a:lnTo>
                      <a:pt x="0" y="0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25" name="Freeform 3671"/>
              <p:cNvSpPr>
                <a:spLocks/>
              </p:cNvSpPr>
              <p:nvPr/>
            </p:nvSpPr>
            <p:spPr bwMode="auto">
              <a:xfrm>
                <a:off x="2738" y="1610"/>
                <a:ext cx="11" cy="24"/>
              </a:xfrm>
              <a:custGeom>
                <a:avLst/>
                <a:gdLst>
                  <a:gd name="T0" fmla="*/ 3 w 21"/>
                  <a:gd name="T1" fmla="*/ 6 h 48"/>
                  <a:gd name="T2" fmla="*/ 3 w 21"/>
                  <a:gd name="T3" fmla="*/ 6 h 48"/>
                  <a:gd name="T4" fmla="*/ 3 w 21"/>
                  <a:gd name="T5" fmla="*/ 6 h 48"/>
                  <a:gd name="T6" fmla="*/ 3 w 21"/>
                  <a:gd name="T7" fmla="*/ 6 h 48"/>
                  <a:gd name="T8" fmla="*/ 3 w 21"/>
                  <a:gd name="T9" fmla="*/ 6 h 48"/>
                  <a:gd name="T10" fmla="*/ 0 w 21"/>
                  <a:gd name="T11" fmla="*/ 0 h 48"/>
                  <a:gd name="T12" fmla="*/ 3 w 2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48">
                    <a:moveTo>
                      <a:pt x="19" y="48"/>
                    </a:moveTo>
                    <a:lnTo>
                      <a:pt x="19" y="48"/>
                    </a:lnTo>
                    <a:lnTo>
                      <a:pt x="21" y="48"/>
                    </a:lnTo>
                    <a:lnTo>
                      <a:pt x="0" y="0"/>
                    </a:lnTo>
                    <a:lnTo>
                      <a:pt x="19" y="48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26" name="Freeform 3672"/>
              <p:cNvSpPr>
                <a:spLocks/>
              </p:cNvSpPr>
              <p:nvPr/>
            </p:nvSpPr>
            <p:spPr bwMode="auto">
              <a:xfrm>
                <a:off x="2738" y="1610"/>
                <a:ext cx="13" cy="24"/>
              </a:xfrm>
              <a:custGeom>
                <a:avLst/>
                <a:gdLst>
                  <a:gd name="T0" fmla="*/ 3 w 25"/>
                  <a:gd name="T1" fmla="*/ 6 h 48"/>
                  <a:gd name="T2" fmla="*/ 3 w 25"/>
                  <a:gd name="T3" fmla="*/ 6 h 48"/>
                  <a:gd name="T4" fmla="*/ 3 w 25"/>
                  <a:gd name="T5" fmla="*/ 6 h 48"/>
                  <a:gd name="T6" fmla="*/ 3 w 25"/>
                  <a:gd name="T7" fmla="*/ 6 h 48"/>
                  <a:gd name="T8" fmla="*/ 4 w 25"/>
                  <a:gd name="T9" fmla="*/ 6 h 48"/>
                  <a:gd name="T10" fmla="*/ 0 w 25"/>
                  <a:gd name="T11" fmla="*/ 0 h 48"/>
                  <a:gd name="T12" fmla="*/ 3 w 2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48">
                    <a:moveTo>
                      <a:pt x="21" y="48"/>
                    </a:moveTo>
                    <a:lnTo>
                      <a:pt x="23" y="48"/>
                    </a:lnTo>
                    <a:lnTo>
                      <a:pt x="25" y="48"/>
                    </a:lnTo>
                    <a:lnTo>
                      <a:pt x="0" y="0"/>
                    </a:lnTo>
                    <a:lnTo>
                      <a:pt x="21" y="48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27" name="Freeform 3673"/>
              <p:cNvSpPr>
                <a:spLocks/>
              </p:cNvSpPr>
              <p:nvPr/>
            </p:nvSpPr>
            <p:spPr bwMode="auto">
              <a:xfrm>
                <a:off x="2738" y="1610"/>
                <a:ext cx="14" cy="24"/>
              </a:xfrm>
              <a:custGeom>
                <a:avLst/>
                <a:gdLst>
                  <a:gd name="T0" fmla="*/ 4 w 27"/>
                  <a:gd name="T1" fmla="*/ 6 h 48"/>
                  <a:gd name="T2" fmla="*/ 4 w 27"/>
                  <a:gd name="T3" fmla="*/ 6 h 48"/>
                  <a:gd name="T4" fmla="*/ 4 w 27"/>
                  <a:gd name="T5" fmla="*/ 6 h 48"/>
                  <a:gd name="T6" fmla="*/ 4 w 27"/>
                  <a:gd name="T7" fmla="*/ 6 h 48"/>
                  <a:gd name="T8" fmla="*/ 4 w 27"/>
                  <a:gd name="T9" fmla="*/ 6 h 48"/>
                  <a:gd name="T10" fmla="*/ 0 w 27"/>
                  <a:gd name="T11" fmla="*/ 0 h 48"/>
                  <a:gd name="T12" fmla="*/ 4 w 2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48">
                    <a:moveTo>
                      <a:pt x="25" y="48"/>
                    </a:moveTo>
                    <a:lnTo>
                      <a:pt x="25" y="48"/>
                    </a:lnTo>
                    <a:lnTo>
                      <a:pt x="27" y="48"/>
                    </a:lnTo>
                    <a:lnTo>
                      <a:pt x="0" y="0"/>
                    </a:lnTo>
                    <a:lnTo>
                      <a:pt x="25" y="48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28" name="Freeform 3674"/>
              <p:cNvSpPr>
                <a:spLocks/>
              </p:cNvSpPr>
              <p:nvPr/>
            </p:nvSpPr>
            <p:spPr bwMode="auto">
              <a:xfrm>
                <a:off x="2738" y="1610"/>
                <a:ext cx="15" cy="24"/>
              </a:xfrm>
              <a:custGeom>
                <a:avLst/>
                <a:gdLst>
                  <a:gd name="T0" fmla="*/ 3 w 31"/>
                  <a:gd name="T1" fmla="*/ 6 h 48"/>
                  <a:gd name="T2" fmla="*/ 3 w 31"/>
                  <a:gd name="T3" fmla="*/ 6 h 48"/>
                  <a:gd name="T4" fmla="*/ 3 w 31"/>
                  <a:gd name="T5" fmla="*/ 6 h 48"/>
                  <a:gd name="T6" fmla="*/ 3 w 31"/>
                  <a:gd name="T7" fmla="*/ 6 h 48"/>
                  <a:gd name="T8" fmla="*/ 3 w 31"/>
                  <a:gd name="T9" fmla="*/ 6 h 48"/>
                  <a:gd name="T10" fmla="*/ 0 w 31"/>
                  <a:gd name="T11" fmla="*/ 0 h 48"/>
                  <a:gd name="T12" fmla="*/ 3 w 3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48">
                    <a:moveTo>
                      <a:pt x="27" y="48"/>
                    </a:moveTo>
                    <a:lnTo>
                      <a:pt x="29" y="48"/>
                    </a:lnTo>
                    <a:lnTo>
                      <a:pt x="31" y="48"/>
                    </a:lnTo>
                    <a:lnTo>
                      <a:pt x="0" y="0"/>
                    </a:lnTo>
                    <a:lnTo>
                      <a:pt x="27" y="48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29" name="Freeform 3675"/>
              <p:cNvSpPr>
                <a:spLocks/>
              </p:cNvSpPr>
              <p:nvPr/>
            </p:nvSpPr>
            <p:spPr bwMode="auto">
              <a:xfrm>
                <a:off x="2738" y="1610"/>
                <a:ext cx="16" cy="24"/>
              </a:xfrm>
              <a:custGeom>
                <a:avLst/>
                <a:gdLst>
                  <a:gd name="T0" fmla="*/ 3 w 33"/>
                  <a:gd name="T1" fmla="*/ 6 h 48"/>
                  <a:gd name="T2" fmla="*/ 3 w 33"/>
                  <a:gd name="T3" fmla="*/ 6 h 48"/>
                  <a:gd name="T4" fmla="*/ 3 w 33"/>
                  <a:gd name="T5" fmla="*/ 6 h 48"/>
                  <a:gd name="T6" fmla="*/ 4 w 33"/>
                  <a:gd name="T7" fmla="*/ 6 h 48"/>
                  <a:gd name="T8" fmla="*/ 4 w 33"/>
                  <a:gd name="T9" fmla="*/ 6 h 48"/>
                  <a:gd name="T10" fmla="*/ 0 w 33"/>
                  <a:gd name="T11" fmla="*/ 0 h 48"/>
                  <a:gd name="T12" fmla="*/ 3 w 33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48">
                    <a:moveTo>
                      <a:pt x="31" y="48"/>
                    </a:moveTo>
                    <a:lnTo>
                      <a:pt x="31" y="48"/>
                    </a:lnTo>
                    <a:lnTo>
                      <a:pt x="33" y="48"/>
                    </a:lnTo>
                    <a:lnTo>
                      <a:pt x="0" y="0"/>
                    </a:lnTo>
                    <a:lnTo>
                      <a:pt x="31" y="48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30" name="Freeform 3676"/>
              <p:cNvSpPr>
                <a:spLocks/>
              </p:cNvSpPr>
              <p:nvPr/>
            </p:nvSpPr>
            <p:spPr bwMode="auto">
              <a:xfrm>
                <a:off x="2738" y="1610"/>
                <a:ext cx="18" cy="24"/>
              </a:xfrm>
              <a:custGeom>
                <a:avLst/>
                <a:gdLst>
                  <a:gd name="T0" fmla="*/ 4 w 37"/>
                  <a:gd name="T1" fmla="*/ 6 h 48"/>
                  <a:gd name="T2" fmla="*/ 4 w 37"/>
                  <a:gd name="T3" fmla="*/ 6 h 48"/>
                  <a:gd name="T4" fmla="*/ 4 w 37"/>
                  <a:gd name="T5" fmla="*/ 6 h 48"/>
                  <a:gd name="T6" fmla="*/ 4 w 37"/>
                  <a:gd name="T7" fmla="*/ 6 h 48"/>
                  <a:gd name="T8" fmla="*/ 4 w 37"/>
                  <a:gd name="T9" fmla="*/ 6 h 48"/>
                  <a:gd name="T10" fmla="*/ 0 w 37"/>
                  <a:gd name="T11" fmla="*/ 0 h 48"/>
                  <a:gd name="T12" fmla="*/ 4 w 3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48">
                    <a:moveTo>
                      <a:pt x="33" y="48"/>
                    </a:moveTo>
                    <a:lnTo>
                      <a:pt x="35" y="48"/>
                    </a:lnTo>
                    <a:lnTo>
                      <a:pt x="37" y="48"/>
                    </a:lnTo>
                    <a:lnTo>
                      <a:pt x="0" y="0"/>
                    </a:lnTo>
                    <a:lnTo>
                      <a:pt x="33" y="48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31" name="Freeform 3677"/>
              <p:cNvSpPr>
                <a:spLocks/>
              </p:cNvSpPr>
              <p:nvPr/>
            </p:nvSpPr>
            <p:spPr bwMode="auto">
              <a:xfrm>
                <a:off x="2738" y="1610"/>
                <a:ext cx="19" cy="24"/>
              </a:xfrm>
              <a:custGeom>
                <a:avLst/>
                <a:gdLst>
                  <a:gd name="T0" fmla="*/ 4 w 39"/>
                  <a:gd name="T1" fmla="*/ 6 h 48"/>
                  <a:gd name="T2" fmla="*/ 4 w 39"/>
                  <a:gd name="T3" fmla="*/ 6 h 48"/>
                  <a:gd name="T4" fmla="*/ 4 w 39"/>
                  <a:gd name="T5" fmla="*/ 6 h 48"/>
                  <a:gd name="T6" fmla="*/ 4 w 39"/>
                  <a:gd name="T7" fmla="*/ 6 h 48"/>
                  <a:gd name="T8" fmla="*/ 4 w 39"/>
                  <a:gd name="T9" fmla="*/ 6 h 48"/>
                  <a:gd name="T10" fmla="*/ 0 w 39"/>
                  <a:gd name="T11" fmla="*/ 0 h 48"/>
                  <a:gd name="T12" fmla="*/ 4 w 39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48">
                    <a:moveTo>
                      <a:pt x="37" y="48"/>
                    </a:moveTo>
                    <a:lnTo>
                      <a:pt x="37" y="48"/>
                    </a:lnTo>
                    <a:lnTo>
                      <a:pt x="39" y="48"/>
                    </a:lnTo>
                    <a:lnTo>
                      <a:pt x="0" y="0"/>
                    </a:lnTo>
                    <a:lnTo>
                      <a:pt x="37" y="48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32" name="Freeform 3678"/>
              <p:cNvSpPr>
                <a:spLocks/>
              </p:cNvSpPr>
              <p:nvPr/>
            </p:nvSpPr>
            <p:spPr bwMode="auto">
              <a:xfrm>
                <a:off x="2738" y="1610"/>
                <a:ext cx="21" cy="24"/>
              </a:xfrm>
              <a:custGeom>
                <a:avLst/>
                <a:gdLst>
                  <a:gd name="T0" fmla="*/ 5 w 42"/>
                  <a:gd name="T1" fmla="*/ 6 h 48"/>
                  <a:gd name="T2" fmla="*/ 5 w 42"/>
                  <a:gd name="T3" fmla="*/ 6 h 48"/>
                  <a:gd name="T4" fmla="*/ 6 w 42"/>
                  <a:gd name="T5" fmla="*/ 6 h 48"/>
                  <a:gd name="T6" fmla="*/ 6 w 42"/>
                  <a:gd name="T7" fmla="*/ 6 h 48"/>
                  <a:gd name="T8" fmla="*/ 6 w 42"/>
                  <a:gd name="T9" fmla="*/ 6 h 48"/>
                  <a:gd name="T10" fmla="*/ 0 w 42"/>
                  <a:gd name="T11" fmla="*/ 0 h 48"/>
                  <a:gd name="T12" fmla="*/ 5 w 4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48">
                    <a:moveTo>
                      <a:pt x="39" y="48"/>
                    </a:moveTo>
                    <a:lnTo>
                      <a:pt x="39" y="48"/>
                    </a:lnTo>
                    <a:lnTo>
                      <a:pt x="41" y="48"/>
                    </a:lnTo>
                    <a:lnTo>
                      <a:pt x="42" y="48"/>
                    </a:lnTo>
                    <a:lnTo>
                      <a:pt x="0" y="0"/>
                    </a:lnTo>
                    <a:lnTo>
                      <a:pt x="39" y="48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33" name="Freeform 3679"/>
              <p:cNvSpPr>
                <a:spLocks/>
              </p:cNvSpPr>
              <p:nvPr/>
            </p:nvSpPr>
            <p:spPr bwMode="auto">
              <a:xfrm>
                <a:off x="2738" y="1610"/>
                <a:ext cx="22" cy="24"/>
              </a:xfrm>
              <a:custGeom>
                <a:avLst/>
                <a:gdLst>
                  <a:gd name="T0" fmla="*/ 6 w 44"/>
                  <a:gd name="T1" fmla="*/ 6 h 48"/>
                  <a:gd name="T2" fmla="*/ 6 w 44"/>
                  <a:gd name="T3" fmla="*/ 6 h 48"/>
                  <a:gd name="T4" fmla="*/ 6 w 44"/>
                  <a:gd name="T5" fmla="*/ 6 h 48"/>
                  <a:gd name="T6" fmla="*/ 6 w 44"/>
                  <a:gd name="T7" fmla="*/ 6 h 48"/>
                  <a:gd name="T8" fmla="*/ 6 w 44"/>
                  <a:gd name="T9" fmla="*/ 6 h 48"/>
                  <a:gd name="T10" fmla="*/ 0 w 44"/>
                  <a:gd name="T11" fmla="*/ 0 h 48"/>
                  <a:gd name="T12" fmla="*/ 6 w 44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" h="48">
                    <a:moveTo>
                      <a:pt x="42" y="48"/>
                    </a:moveTo>
                    <a:lnTo>
                      <a:pt x="42" y="48"/>
                    </a:lnTo>
                    <a:lnTo>
                      <a:pt x="44" y="48"/>
                    </a:lnTo>
                    <a:lnTo>
                      <a:pt x="0" y="0"/>
                    </a:lnTo>
                    <a:lnTo>
                      <a:pt x="42" y="48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34" name="Freeform 3680"/>
              <p:cNvSpPr>
                <a:spLocks/>
              </p:cNvSpPr>
              <p:nvPr/>
            </p:nvSpPr>
            <p:spPr bwMode="auto">
              <a:xfrm>
                <a:off x="2738" y="1610"/>
                <a:ext cx="24" cy="24"/>
              </a:xfrm>
              <a:custGeom>
                <a:avLst/>
                <a:gdLst>
                  <a:gd name="T0" fmla="*/ 6 w 48"/>
                  <a:gd name="T1" fmla="*/ 6 h 48"/>
                  <a:gd name="T2" fmla="*/ 6 w 48"/>
                  <a:gd name="T3" fmla="*/ 6 h 48"/>
                  <a:gd name="T4" fmla="*/ 6 w 48"/>
                  <a:gd name="T5" fmla="*/ 6 h 48"/>
                  <a:gd name="T6" fmla="*/ 6 w 48"/>
                  <a:gd name="T7" fmla="*/ 6 h 48"/>
                  <a:gd name="T8" fmla="*/ 6 w 48"/>
                  <a:gd name="T9" fmla="*/ 6 h 48"/>
                  <a:gd name="T10" fmla="*/ 0 w 48"/>
                  <a:gd name="T11" fmla="*/ 0 h 48"/>
                  <a:gd name="T12" fmla="*/ 6 w 48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46" y="48"/>
                    </a:moveTo>
                    <a:lnTo>
                      <a:pt x="46" y="48"/>
                    </a:lnTo>
                    <a:lnTo>
                      <a:pt x="48" y="48"/>
                    </a:lnTo>
                    <a:lnTo>
                      <a:pt x="0" y="0"/>
                    </a:lnTo>
                    <a:lnTo>
                      <a:pt x="46" y="48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35" name="Freeform 3681"/>
              <p:cNvSpPr>
                <a:spLocks/>
              </p:cNvSpPr>
              <p:nvPr/>
            </p:nvSpPr>
            <p:spPr bwMode="auto">
              <a:xfrm>
                <a:off x="2738" y="1610"/>
                <a:ext cx="25" cy="24"/>
              </a:xfrm>
              <a:custGeom>
                <a:avLst/>
                <a:gdLst>
                  <a:gd name="T0" fmla="*/ 6 w 50"/>
                  <a:gd name="T1" fmla="*/ 6 h 48"/>
                  <a:gd name="T2" fmla="*/ 6 w 50"/>
                  <a:gd name="T3" fmla="*/ 6 h 48"/>
                  <a:gd name="T4" fmla="*/ 7 w 50"/>
                  <a:gd name="T5" fmla="*/ 6 h 48"/>
                  <a:gd name="T6" fmla="*/ 7 w 50"/>
                  <a:gd name="T7" fmla="*/ 6 h 48"/>
                  <a:gd name="T8" fmla="*/ 7 w 50"/>
                  <a:gd name="T9" fmla="*/ 6 h 48"/>
                  <a:gd name="T10" fmla="*/ 0 w 50"/>
                  <a:gd name="T11" fmla="*/ 0 h 48"/>
                  <a:gd name="T12" fmla="*/ 6 w 50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" h="48">
                    <a:moveTo>
                      <a:pt x="48" y="48"/>
                    </a:moveTo>
                    <a:lnTo>
                      <a:pt x="48" y="48"/>
                    </a:lnTo>
                    <a:lnTo>
                      <a:pt x="50" y="48"/>
                    </a:lnTo>
                    <a:lnTo>
                      <a:pt x="0" y="0"/>
                    </a:lnTo>
                    <a:lnTo>
                      <a:pt x="48" y="48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36" name="Freeform 3682"/>
              <p:cNvSpPr>
                <a:spLocks/>
              </p:cNvSpPr>
              <p:nvPr/>
            </p:nvSpPr>
            <p:spPr bwMode="auto">
              <a:xfrm>
                <a:off x="2738" y="1610"/>
                <a:ext cx="27" cy="24"/>
              </a:xfrm>
              <a:custGeom>
                <a:avLst/>
                <a:gdLst>
                  <a:gd name="T0" fmla="*/ 7 w 54"/>
                  <a:gd name="T1" fmla="*/ 6 h 48"/>
                  <a:gd name="T2" fmla="*/ 7 w 54"/>
                  <a:gd name="T3" fmla="*/ 6 h 48"/>
                  <a:gd name="T4" fmla="*/ 7 w 54"/>
                  <a:gd name="T5" fmla="*/ 6 h 48"/>
                  <a:gd name="T6" fmla="*/ 7 w 54"/>
                  <a:gd name="T7" fmla="*/ 6 h 48"/>
                  <a:gd name="T8" fmla="*/ 7 w 54"/>
                  <a:gd name="T9" fmla="*/ 6 h 48"/>
                  <a:gd name="T10" fmla="*/ 0 w 54"/>
                  <a:gd name="T11" fmla="*/ 0 h 48"/>
                  <a:gd name="T12" fmla="*/ 7 w 54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48">
                    <a:moveTo>
                      <a:pt x="52" y="48"/>
                    </a:moveTo>
                    <a:lnTo>
                      <a:pt x="52" y="48"/>
                    </a:lnTo>
                    <a:lnTo>
                      <a:pt x="54" y="48"/>
                    </a:lnTo>
                    <a:lnTo>
                      <a:pt x="0" y="0"/>
                    </a:lnTo>
                    <a:lnTo>
                      <a:pt x="52" y="48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37" name="Freeform 3683"/>
              <p:cNvSpPr>
                <a:spLocks/>
              </p:cNvSpPr>
              <p:nvPr/>
            </p:nvSpPr>
            <p:spPr bwMode="auto">
              <a:xfrm>
                <a:off x="2738" y="1610"/>
                <a:ext cx="29" cy="24"/>
              </a:xfrm>
              <a:custGeom>
                <a:avLst/>
                <a:gdLst>
                  <a:gd name="T0" fmla="*/ 7 w 58"/>
                  <a:gd name="T1" fmla="*/ 6 h 48"/>
                  <a:gd name="T2" fmla="*/ 7 w 58"/>
                  <a:gd name="T3" fmla="*/ 6 h 48"/>
                  <a:gd name="T4" fmla="*/ 7 w 58"/>
                  <a:gd name="T5" fmla="*/ 6 h 48"/>
                  <a:gd name="T6" fmla="*/ 8 w 58"/>
                  <a:gd name="T7" fmla="*/ 6 h 48"/>
                  <a:gd name="T8" fmla="*/ 8 w 58"/>
                  <a:gd name="T9" fmla="*/ 6 h 48"/>
                  <a:gd name="T10" fmla="*/ 0 w 58"/>
                  <a:gd name="T11" fmla="*/ 0 h 48"/>
                  <a:gd name="T12" fmla="*/ 7 w 58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8" h="48">
                    <a:moveTo>
                      <a:pt x="54" y="48"/>
                    </a:moveTo>
                    <a:lnTo>
                      <a:pt x="56" y="48"/>
                    </a:lnTo>
                    <a:lnTo>
                      <a:pt x="58" y="48"/>
                    </a:lnTo>
                    <a:lnTo>
                      <a:pt x="0" y="0"/>
                    </a:lnTo>
                    <a:lnTo>
                      <a:pt x="54" y="48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38" name="Freeform 3684"/>
              <p:cNvSpPr>
                <a:spLocks/>
              </p:cNvSpPr>
              <p:nvPr/>
            </p:nvSpPr>
            <p:spPr bwMode="auto">
              <a:xfrm>
                <a:off x="2738" y="1610"/>
                <a:ext cx="31" cy="24"/>
              </a:xfrm>
              <a:custGeom>
                <a:avLst/>
                <a:gdLst>
                  <a:gd name="T0" fmla="*/ 8 w 62"/>
                  <a:gd name="T1" fmla="*/ 6 h 48"/>
                  <a:gd name="T2" fmla="*/ 8 w 62"/>
                  <a:gd name="T3" fmla="*/ 6 h 48"/>
                  <a:gd name="T4" fmla="*/ 8 w 62"/>
                  <a:gd name="T5" fmla="*/ 6 h 48"/>
                  <a:gd name="T6" fmla="*/ 8 w 62"/>
                  <a:gd name="T7" fmla="*/ 6 h 48"/>
                  <a:gd name="T8" fmla="*/ 8 w 62"/>
                  <a:gd name="T9" fmla="*/ 6 h 48"/>
                  <a:gd name="T10" fmla="*/ 0 w 62"/>
                  <a:gd name="T11" fmla="*/ 0 h 48"/>
                  <a:gd name="T12" fmla="*/ 8 w 6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" h="48">
                    <a:moveTo>
                      <a:pt x="58" y="48"/>
                    </a:moveTo>
                    <a:lnTo>
                      <a:pt x="58" y="48"/>
                    </a:lnTo>
                    <a:lnTo>
                      <a:pt x="60" y="48"/>
                    </a:lnTo>
                    <a:lnTo>
                      <a:pt x="62" y="48"/>
                    </a:lnTo>
                    <a:lnTo>
                      <a:pt x="0" y="0"/>
                    </a:lnTo>
                    <a:lnTo>
                      <a:pt x="58" y="48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39" name="Freeform 3685"/>
              <p:cNvSpPr>
                <a:spLocks/>
              </p:cNvSpPr>
              <p:nvPr/>
            </p:nvSpPr>
            <p:spPr bwMode="auto">
              <a:xfrm>
                <a:off x="2738" y="1610"/>
                <a:ext cx="33" cy="24"/>
              </a:xfrm>
              <a:custGeom>
                <a:avLst/>
                <a:gdLst>
                  <a:gd name="T0" fmla="*/ 8 w 66"/>
                  <a:gd name="T1" fmla="*/ 6 h 48"/>
                  <a:gd name="T2" fmla="*/ 8 w 66"/>
                  <a:gd name="T3" fmla="*/ 6 h 48"/>
                  <a:gd name="T4" fmla="*/ 8 w 66"/>
                  <a:gd name="T5" fmla="*/ 6 h 48"/>
                  <a:gd name="T6" fmla="*/ 8 w 66"/>
                  <a:gd name="T7" fmla="*/ 6 h 48"/>
                  <a:gd name="T8" fmla="*/ 9 w 66"/>
                  <a:gd name="T9" fmla="*/ 6 h 48"/>
                  <a:gd name="T10" fmla="*/ 0 w 66"/>
                  <a:gd name="T11" fmla="*/ 0 h 48"/>
                  <a:gd name="T12" fmla="*/ 8 w 6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" h="48">
                    <a:moveTo>
                      <a:pt x="62" y="48"/>
                    </a:moveTo>
                    <a:lnTo>
                      <a:pt x="62" y="48"/>
                    </a:lnTo>
                    <a:lnTo>
                      <a:pt x="64" y="48"/>
                    </a:lnTo>
                    <a:lnTo>
                      <a:pt x="66" y="48"/>
                    </a:lnTo>
                    <a:lnTo>
                      <a:pt x="0" y="0"/>
                    </a:lnTo>
                    <a:lnTo>
                      <a:pt x="62" y="48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40" name="Freeform 3686"/>
              <p:cNvSpPr>
                <a:spLocks/>
              </p:cNvSpPr>
              <p:nvPr/>
            </p:nvSpPr>
            <p:spPr bwMode="auto">
              <a:xfrm>
                <a:off x="2738" y="1610"/>
                <a:ext cx="34" cy="24"/>
              </a:xfrm>
              <a:custGeom>
                <a:avLst/>
                <a:gdLst>
                  <a:gd name="T0" fmla="*/ 9 w 67"/>
                  <a:gd name="T1" fmla="*/ 6 h 48"/>
                  <a:gd name="T2" fmla="*/ 9 w 67"/>
                  <a:gd name="T3" fmla="*/ 6 h 48"/>
                  <a:gd name="T4" fmla="*/ 9 w 67"/>
                  <a:gd name="T5" fmla="*/ 6 h 48"/>
                  <a:gd name="T6" fmla="*/ 9 w 67"/>
                  <a:gd name="T7" fmla="*/ 6 h 48"/>
                  <a:gd name="T8" fmla="*/ 9 w 67"/>
                  <a:gd name="T9" fmla="*/ 6 h 48"/>
                  <a:gd name="T10" fmla="*/ 0 w 67"/>
                  <a:gd name="T11" fmla="*/ 0 h 48"/>
                  <a:gd name="T12" fmla="*/ 9 w 6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" h="48">
                    <a:moveTo>
                      <a:pt x="66" y="48"/>
                    </a:moveTo>
                    <a:lnTo>
                      <a:pt x="66" y="48"/>
                    </a:lnTo>
                    <a:lnTo>
                      <a:pt x="67" y="48"/>
                    </a:lnTo>
                    <a:lnTo>
                      <a:pt x="0" y="0"/>
                    </a:lnTo>
                    <a:lnTo>
                      <a:pt x="66" y="48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41" name="Freeform 3687"/>
              <p:cNvSpPr>
                <a:spLocks/>
              </p:cNvSpPr>
              <p:nvPr/>
            </p:nvSpPr>
            <p:spPr bwMode="auto">
              <a:xfrm>
                <a:off x="2738" y="1610"/>
                <a:ext cx="37" cy="24"/>
              </a:xfrm>
              <a:custGeom>
                <a:avLst/>
                <a:gdLst>
                  <a:gd name="T0" fmla="*/ 9 w 73"/>
                  <a:gd name="T1" fmla="*/ 6 h 48"/>
                  <a:gd name="T2" fmla="*/ 9 w 73"/>
                  <a:gd name="T3" fmla="*/ 6 h 48"/>
                  <a:gd name="T4" fmla="*/ 9 w 73"/>
                  <a:gd name="T5" fmla="*/ 6 h 48"/>
                  <a:gd name="T6" fmla="*/ 9 w 73"/>
                  <a:gd name="T7" fmla="*/ 6 h 48"/>
                  <a:gd name="T8" fmla="*/ 10 w 73"/>
                  <a:gd name="T9" fmla="*/ 6 h 48"/>
                  <a:gd name="T10" fmla="*/ 0 w 73"/>
                  <a:gd name="T11" fmla="*/ 0 h 48"/>
                  <a:gd name="T12" fmla="*/ 9 w 73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3" h="48">
                    <a:moveTo>
                      <a:pt x="69" y="48"/>
                    </a:moveTo>
                    <a:lnTo>
                      <a:pt x="69" y="48"/>
                    </a:lnTo>
                    <a:lnTo>
                      <a:pt x="71" y="48"/>
                    </a:lnTo>
                    <a:lnTo>
                      <a:pt x="73" y="48"/>
                    </a:lnTo>
                    <a:lnTo>
                      <a:pt x="0" y="0"/>
                    </a:lnTo>
                    <a:lnTo>
                      <a:pt x="69" y="48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42" name="Freeform 3688"/>
              <p:cNvSpPr>
                <a:spLocks/>
              </p:cNvSpPr>
              <p:nvPr/>
            </p:nvSpPr>
            <p:spPr bwMode="auto">
              <a:xfrm>
                <a:off x="2738" y="1610"/>
                <a:ext cx="38" cy="24"/>
              </a:xfrm>
              <a:custGeom>
                <a:avLst/>
                <a:gdLst>
                  <a:gd name="T0" fmla="*/ 9 w 75"/>
                  <a:gd name="T1" fmla="*/ 6 h 48"/>
                  <a:gd name="T2" fmla="*/ 10 w 75"/>
                  <a:gd name="T3" fmla="*/ 6 h 48"/>
                  <a:gd name="T4" fmla="*/ 10 w 75"/>
                  <a:gd name="T5" fmla="*/ 6 h 48"/>
                  <a:gd name="T6" fmla="*/ 10 w 75"/>
                  <a:gd name="T7" fmla="*/ 6 h 48"/>
                  <a:gd name="T8" fmla="*/ 10 w 75"/>
                  <a:gd name="T9" fmla="*/ 6 h 48"/>
                  <a:gd name="T10" fmla="*/ 0 w 75"/>
                  <a:gd name="T11" fmla="*/ 0 h 48"/>
                  <a:gd name="T12" fmla="*/ 9 w 7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48">
                    <a:moveTo>
                      <a:pt x="71" y="48"/>
                    </a:moveTo>
                    <a:lnTo>
                      <a:pt x="73" y="48"/>
                    </a:lnTo>
                    <a:lnTo>
                      <a:pt x="75" y="48"/>
                    </a:lnTo>
                    <a:lnTo>
                      <a:pt x="0" y="0"/>
                    </a:lnTo>
                    <a:lnTo>
                      <a:pt x="71" y="48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43" name="Freeform 3689"/>
              <p:cNvSpPr>
                <a:spLocks/>
              </p:cNvSpPr>
              <p:nvPr/>
            </p:nvSpPr>
            <p:spPr bwMode="auto">
              <a:xfrm>
                <a:off x="2738" y="1610"/>
                <a:ext cx="39" cy="24"/>
              </a:xfrm>
              <a:custGeom>
                <a:avLst/>
                <a:gdLst>
                  <a:gd name="T0" fmla="*/ 9 w 79"/>
                  <a:gd name="T1" fmla="*/ 6 h 48"/>
                  <a:gd name="T2" fmla="*/ 9 w 79"/>
                  <a:gd name="T3" fmla="*/ 6 h 48"/>
                  <a:gd name="T4" fmla="*/ 9 w 79"/>
                  <a:gd name="T5" fmla="*/ 6 h 48"/>
                  <a:gd name="T6" fmla="*/ 9 w 79"/>
                  <a:gd name="T7" fmla="*/ 6 h 48"/>
                  <a:gd name="T8" fmla="*/ 9 w 79"/>
                  <a:gd name="T9" fmla="*/ 6 h 48"/>
                  <a:gd name="T10" fmla="*/ 0 w 79"/>
                  <a:gd name="T11" fmla="*/ 0 h 48"/>
                  <a:gd name="T12" fmla="*/ 9 w 79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9" h="48">
                    <a:moveTo>
                      <a:pt x="75" y="48"/>
                    </a:moveTo>
                    <a:lnTo>
                      <a:pt x="77" y="48"/>
                    </a:lnTo>
                    <a:lnTo>
                      <a:pt x="79" y="48"/>
                    </a:lnTo>
                    <a:lnTo>
                      <a:pt x="0" y="0"/>
                    </a:lnTo>
                    <a:lnTo>
                      <a:pt x="75" y="48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44" name="Freeform 3690"/>
              <p:cNvSpPr>
                <a:spLocks/>
              </p:cNvSpPr>
              <p:nvPr/>
            </p:nvSpPr>
            <p:spPr bwMode="auto">
              <a:xfrm>
                <a:off x="2738" y="1610"/>
                <a:ext cx="41" cy="24"/>
              </a:xfrm>
              <a:custGeom>
                <a:avLst/>
                <a:gdLst>
                  <a:gd name="T0" fmla="*/ 9 w 83"/>
                  <a:gd name="T1" fmla="*/ 6 h 48"/>
                  <a:gd name="T2" fmla="*/ 10 w 83"/>
                  <a:gd name="T3" fmla="*/ 6 h 48"/>
                  <a:gd name="T4" fmla="*/ 10 w 83"/>
                  <a:gd name="T5" fmla="*/ 6 h 48"/>
                  <a:gd name="T6" fmla="*/ 10 w 83"/>
                  <a:gd name="T7" fmla="*/ 6 h 48"/>
                  <a:gd name="T8" fmla="*/ 10 w 83"/>
                  <a:gd name="T9" fmla="*/ 6 h 48"/>
                  <a:gd name="T10" fmla="*/ 0 w 83"/>
                  <a:gd name="T11" fmla="*/ 0 h 48"/>
                  <a:gd name="T12" fmla="*/ 9 w 83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3" h="48">
                    <a:moveTo>
                      <a:pt x="79" y="48"/>
                    </a:moveTo>
                    <a:lnTo>
                      <a:pt x="81" y="48"/>
                    </a:lnTo>
                    <a:lnTo>
                      <a:pt x="83" y="48"/>
                    </a:lnTo>
                    <a:lnTo>
                      <a:pt x="0" y="0"/>
                    </a:lnTo>
                    <a:lnTo>
                      <a:pt x="79" y="48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45" name="Freeform 3691"/>
              <p:cNvSpPr>
                <a:spLocks/>
              </p:cNvSpPr>
              <p:nvPr/>
            </p:nvSpPr>
            <p:spPr bwMode="auto">
              <a:xfrm>
                <a:off x="2738" y="1610"/>
                <a:ext cx="43" cy="24"/>
              </a:xfrm>
              <a:custGeom>
                <a:avLst/>
                <a:gdLst>
                  <a:gd name="T0" fmla="*/ 10 w 87"/>
                  <a:gd name="T1" fmla="*/ 6 h 48"/>
                  <a:gd name="T2" fmla="*/ 10 w 87"/>
                  <a:gd name="T3" fmla="*/ 6 h 48"/>
                  <a:gd name="T4" fmla="*/ 10 w 87"/>
                  <a:gd name="T5" fmla="*/ 6 h 48"/>
                  <a:gd name="T6" fmla="*/ 10 w 87"/>
                  <a:gd name="T7" fmla="*/ 6 h 48"/>
                  <a:gd name="T8" fmla="*/ 10 w 87"/>
                  <a:gd name="T9" fmla="*/ 6 h 48"/>
                  <a:gd name="T10" fmla="*/ 0 w 87"/>
                  <a:gd name="T11" fmla="*/ 0 h 48"/>
                  <a:gd name="T12" fmla="*/ 10 w 8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" h="48">
                    <a:moveTo>
                      <a:pt x="83" y="48"/>
                    </a:moveTo>
                    <a:lnTo>
                      <a:pt x="85" y="48"/>
                    </a:lnTo>
                    <a:lnTo>
                      <a:pt x="87" y="48"/>
                    </a:lnTo>
                    <a:lnTo>
                      <a:pt x="0" y="0"/>
                    </a:lnTo>
                    <a:lnTo>
                      <a:pt x="83" y="48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46" name="Freeform 3692"/>
              <p:cNvSpPr>
                <a:spLocks/>
              </p:cNvSpPr>
              <p:nvPr/>
            </p:nvSpPr>
            <p:spPr bwMode="auto">
              <a:xfrm>
                <a:off x="2738" y="1610"/>
                <a:ext cx="46" cy="24"/>
              </a:xfrm>
              <a:custGeom>
                <a:avLst/>
                <a:gdLst>
                  <a:gd name="T0" fmla="*/ 12 w 92"/>
                  <a:gd name="T1" fmla="*/ 6 h 48"/>
                  <a:gd name="T2" fmla="*/ 12 w 92"/>
                  <a:gd name="T3" fmla="*/ 6 h 48"/>
                  <a:gd name="T4" fmla="*/ 12 w 92"/>
                  <a:gd name="T5" fmla="*/ 6 h 48"/>
                  <a:gd name="T6" fmla="*/ 12 w 92"/>
                  <a:gd name="T7" fmla="*/ 6 h 48"/>
                  <a:gd name="T8" fmla="*/ 12 w 92"/>
                  <a:gd name="T9" fmla="*/ 6 h 48"/>
                  <a:gd name="T10" fmla="*/ 0 w 92"/>
                  <a:gd name="T11" fmla="*/ 0 h 48"/>
                  <a:gd name="T12" fmla="*/ 12 w 9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2" h="48">
                    <a:moveTo>
                      <a:pt x="89" y="48"/>
                    </a:moveTo>
                    <a:lnTo>
                      <a:pt x="89" y="48"/>
                    </a:lnTo>
                    <a:lnTo>
                      <a:pt x="90" y="48"/>
                    </a:lnTo>
                    <a:lnTo>
                      <a:pt x="92" y="48"/>
                    </a:lnTo>
                    <a:lnTo>
                      <a:pt x="0" y="0"/>
                    </a:lnTo>
                    <a:lnTo>
                      <a:pt x="89" y="48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47" name="Freeform 3693"/>
              <p:cNvSpPr>
                <a:spLocks/>
              </p:cNvSpPr>
              <p:nvPr/>
            </p:nvSpPr>
            <p:spPr bwMode="auto">
              <a:xfrm>
                <a:off x="2738" y="1610"/>
                <a:ext cx="48" cy="24"/>
              </a:xfrm>
              <a:custGeom>
                <a:avLst/>
                <a:gdLst>
                  <a:gd name="T0" fmla="*/ 12 w 96"/>
                  <a:gd name="T1" fmla="*/ 6 h 48"/>
                  <a:gd name="T2" fmla="*/ 12 w 96"/>
                  <a:gd name="T3" fmla="*/ 6 h 48"/>
                  <a:gd name="T4" fmla="*/ 12 w 96"/>
                  <a:gd name="T5" fmla="*/ 6 h 48"/>
                  <a:gd name="T6" fmla="*/ 12 w 96"/>
                  <a:gd name="T7" fmla="*/ 6 h 48"/>
                  <a:gd name="T8" fmla="*/ 12 w 96"/>
                  <a:gd name="T9" fmla="*/ 6 h 48"/>
                  <a:gd name="T10" fmla="*/ 0 w 96"/>
                  <a:gd name="T11" fmla="*/ 0 h 48"/>
                  <a:gd name="T12" fmla="*/ 12 w 9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6" h="48">
                    <a:moveTo>
                      <a:pt x="92" y="48"/>
                    </a:moveTo>
                    <a:lnTo>
                      <a:pt x="92" y="48"/>
                    </a:lnTo>
                    <a:lnTo>
                      <a:pt x="94" y="48"/>
                    </a:lnTo>
                    <a:lnTo>
                      <a:pt x="96" y="48"/>
                    </a:lnTo>
                    <a:lnTo>
                      <a:pt x="0" y="0"/>
                    </a:lnTo>
                    <a:lnTo>
                      <a:pt x="92" y="48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48" name="Freeform 3694"/>
              <p:cNvSpPr>
                <a:spLocks/>
              </p:cNvSpPr>
              <p:nvPr/>
            </p:nvSpPr>
            <p:spPr bwMode="auto">
              <a:xfrm>
                <a:off x="2738" y="1610"/>
                <a:ext cx="51" cy="24"/>
              </a:xfrm>
              <a:custGeom>
                <a:avLst/>
                <a:gdLst>
                  <a:gd name="T0" fmla="*/ 12 w 102"/>
                  <a:gd name="T1" fmla="*/ 6 h 48"/>
                  <a:gd name="T2" fmla="*/ 13 w 102"/>
                  <a:gd name="T3" fmla="*/ 6 h 48"/>
                  <a:gd name="T4" fmla="*/ 13 w 102"/>
                  <a:gd name="T5" fmla="*/ 6 h 48"/>
                  <a:gd name="T6" fmla="*/ 13 w 102"/>
                  <a:gd name="T7" fmla="*/ 6 h 48"/>
                  <a:gd name="T8" fmla="*/ 13 w 102"/>
                  <a:gd name="T9" fmla="*/ 6 h 48"/>
                  <a:gd name="T10" fmla="*/ 0 w 102"/>
                  <a:gd name="T11" fmla="*/ 0 h 48"/>
                  <a:gd name="T12" fmla="*/ 12 w 10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2" h="48">
                    <a:moveTo>
                      <a:pt x="96" y="48"/>
                    </a:moveTo>
                    <a:lnTo>
                      <a:pt x="98" y="48"/>
                    </a:lnTo>
                    <a:lnTo>
                      <a:pt x="100" y="48"/>
                    </a:lnTo>
                    <a:lnTo>
                      <a:pt x="102" y="48"/>
                    </a:lnTo>
                    <a:lnTo>
                      <a:pt x="0" y="0"/>
                    </a:lnTo>
                    <a:lnTo>
                      <a:pt x="96" y="48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49" name="Freeform 3695"/>
              <p:cNvSpPr>
                <a:spLocks/>
              </p:cNvSpPr>
              <p:nvPr/>
            </p:nvSpPr>
            <p:spPr bwMode="auto">
              <a:xfrm>
                <a:off x="2738" y="1610"/>
                <a:ext cx="53" cy="24"/>
              </a:xfrm>
              <a:custGeom>
                <a:avLst/>
                <a:gdLst>
                  <a:gd name="T0" fmla="*/ 13 w 106"/>
                  <a:gd name="T1" fmla="*/ 6 h 48"/>
                  <a:gd name="T2" fmla="*/ 13 w 106"/>
                  <a:gd name="T3" fmla="*/ 6 h 48"/>
                  <a:gd name="T4" fmla="*/ 13 w 106"/>
                  <a:gd name="T5" fmla="*/ 6 h 48"/>
                  <a:gd name="T6" fmla="*/ 13 w 106"/>
                  <a:gd name="T7" fmla="*/ 6 h 48"/>
                  <a:gd name="T8" fmla="*/ 14 w 106"/>
                  <a:gd name="T9" fmla="*/ 6 h 48"/>
                  <a:gd name="T10" fmla="*/ 0 w 106"/>
                  <a:gd name="T11" fmla="*/ 0 h 48"/>
                  <a:gd name="T12" fmla="*/ 13 w 10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6" h="48">
                    <a:moveTo>
                      <a:pt x="100" y="48"/>
                    </a:moveTo>
                    <a:lnTo>
                      <a:pt x="102" y="48"/>
                    </a:lnTo>
                    <a:lnTo>
                      <a:pt x="104" y="48"/>
                    </a:lnTo>
                    <a:lnTo>
                      <a:pt x="106" y="48"/>
                    </a:lnTo>
                    <a:lnTo>
                      <a:pt x="0" y="0"/>
                    </a:lnTo>
                    <a:lnTo>
                      <a:pt x="100" y="4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50" name="Freeform 3696"/>
              <p:cNvSpPr>
                <a:spLocks/>
              </p:cNvSpPr>
              <p:nvPr/>
            </p:nvSpPr>
            <p:spPr bwMode="auto">
              <a:xfrm>
                <a:off x="2738" y="1610"/>
                <a:ext cx="56" cy="24"/>
              </a:xfrm>
              <a:custGeom>
                <a:avLst/>
                <a:gdLst>
                  <a:gd name="T0" fmla="*/ 14 w 112"/>
                  <a:gd name="T1" fmla="*/ 6 h 48"/>
                  <a:gd name="T2" fmla="*/ 14 w 112"/>
                  <a:gd name="T3" fmla="*/ 6 h 48"/>
                  <a:gd name="T4" fmla="*/ 14 w 112"/>
                  <a:gd name="T5" fmla="*/ 6 h 48"/>
                  <a:gd name="T6" fmla="*/ 14 w 112"/>
                  <a:gd name="T7" fmla="*/ 6 h 48"/>
                  <a:gd name="T8" fmla="*/ 14 w 112"/>
                  <a:gd name="T9" fmla="*/ 6 h 48"/>
                  <a:gd name="T10" fmla="*/ 0 w 112"/>
                  <a:gd name="T11" fmla="*/ 0 h 48"/>
                  <a:gd name="T12" fmla="*/ 14 w 11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2" h="48">
                    <a:moveTo>
                      <a:pt x="106" y="48"/>
                    </a:moveTo>
                    <a:lnTo>
                      <a:pt x="108" y="48"/>
                    </a:lnTo>
                    <a:lnTo>
                      <a:pt x="110" y="48"/>
                    </a:lnTo>
                    <a:lnTo>
                      <a:pt x="112" y="48"/>
                    </a:lnTo>
                    <a:lnTo>
                      <a:pt x="0" y="0"/>
                    </a:lnTo>
                    <a:lnTo>
                      <a:pt x="106" y="48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51" name="Freeform 3697"/>
              <p:cNvSpPr>
                <a:spLocks/>
              </p:cNvSpPr>
              <p:nvPr/>
            </p:nvSpPr>
            <p:spPr bwMode="auto">
              <a:xfrm>
                <a:off x="2738" y="1610"/>
                <a:ext cx="58" cy="24"/>
              </a:xfrm>
              <a:custGeom>
                <a:avLst/>
                <a:gdLst>
                  <a:gd name="T0" fmla="*/ 14 w 115"/>
                  <a:gd name="T1" fmla="*/ 6 h 48"/>
                  <a:gd name="T2" fmla="*/ 14 w 115"/>
                  <a:gd name="T3" fmla="*/ 6 h 48"/>
                  <a:gd name="T4" fmla="*/ 15 w 115"/>
                  <a:gd name="T5" fmla="*/ 6 h 48"/>
                  <a:gd name="T6" fmla="*/ 15 w 115"/>
                  <a:gd name="T7" fmla="*/ 6 h 48"/>
                  <a:gd name="T8" fmla="*/ 15 w 115"/>
                  <a:gd name="T9" fmla="*/ 6 h 48"/>
                  <a:gd name="T10" fmla="*/ 0 w 115"/>
                  <a:gd name="T11" fmla="*/ 0 h 48"/>
                  <a:gd name="T12" fmla="*/ 14 w 11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5" h="48">
                    <a:moveTo>
                      <a:pt x="112" y="48"/>
                    </a:moveTo>
                    <a:lnTo>
                      <a:pt x="112" y="48"/>
                    </a:lnTo>
                    <a:lnTo>
                      <a:pt x="114" y="48"/>
                    </a:lnTo>
                    <a:lnTo>
                      <a:pt x="115" y="48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52" name="Freeform 3698"/>
              <p:cNvSpPr>
                <a:spLocks/>
              </p:cNvSpPr>
              <p:nvPr/>
            </p:nvSpPr>
            <p:spPr bwMode="auto">
              <a:xfrm>
                <a:off x="2738" y="1610"/>
                <a:ext cx="61" cy="24"/>
              </a:xfrm>
              <a:custGeom>
                <a:avLst/>
                <a:gdLst>
                  <a:gd name="T0" fmla="*/ 15 w 121"/>
                  <a:gd name="T1" fmla="*/ 6 h 48"/>
                  <a:gd name="T2" fmla="*/ 15 w 121"/>
                  <a:gd name="T3" fmla="*/ 6 h 48"/>
                  <a:gd name="T4" fmla="*/ 15 w 121"/>
                  <a:gd name="T5" fmla="*/ 6 h 48"/>
                  <a:gd name="T6" fmla="*/ 15 w 121"/>
                  <a:gd name="T7" fmla="*/ 6 h 48"/>
                  <a:gd name="T8" fmla="*/ 16 w 121"/>
                  <a:gd name="T9" fmla="*/ 6 h 48"/>
                  <a:gd name="T10" fmla="*/ 0 w 121"/>
                  <a:gd name="T11" fmla="*/ 0 h 48"/>
                  <a:gd name="T12" fmla="*/ 15 w 12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1" h="48">
                    <a:moveTo>
                      <a:pt x="115" y="48"/>
                    </a:moveTo>
                    <a:lnTo>
                      <a:pt x="117" y="48"/>
                    </a:lnTo>
                    <a:lnTo>
                      <a:pt x="119" y="48"/>
                    </a:lnTo>
                    <a:lnTo>
                      <a:pt x="121" y="48"/>
                    </a:lnTo>
                    <a:lnTo>
                      <a:pt x="0" y="0"/>
                    </a:lnTo>
                    <a:lnTo>
                      <a:pt x="115" y="48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53" name="Freeform 3699"/>
              <p:cNvSpPr>
                <a:spLocks/>
              </p:cNvSpPr>
              <p:nvPr/>
            </p:nvSpPr>
            <p:spPr bwMode="auto">
              <a:xfrm>
                <a:off x="2738" y="1610"/>
                <a:ext cx="63" cy="24"/>
              </a:xfrm>
              <a:custGeom>
                <a:avLst/>
                <a:gdLst>
                  <a:gd name="T0" fmla="*/ 15 w 127"/>
                  <a:gd name="T1" fmla="*/ 6 h 48"/>
                  <a:gd name="T2" fmla="*/ 15 w 127"/>
                  <a:gd name="T3" fmla="*/ 6 h 48"/>
                  <a:gd name="T4" fmla="*/ 15 w 127"/>
                  <a:gd name="T5" fmla="*/ 6 h 48"/>
                  <a:gd name="T6" fmla="*/ 15 w 127"/>
                  <a:gd name="T7" fmla="*/ 6 h 48"/>
                  <a:gd name="T8" fmla="*/ 15 w 127"/>
                  <a:gd name="T9" fmla="*/ 6 h 48"/>
                  <a:gd name="T10" fmla="*/ 0 w 127"/>
                  <a:gd name="T11" fmla="*/ 0 h 48"/>
                  <a:gd name="T12" fmla="*/ 15 w 12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7" h="48">
                    <a:moveTo>
                      <a:pt x="121" y="48"/>
                    </a:moveTo>
                    <a:lnTo>
                      <a:pt x="123" y="48"/>
                    </a:lnTo>
                    <a:lnTo>
                      <a:pt x="125" y="48"/>
                    </a:lnTo>
                    <a:lnTo>
                      <a:pt x="127" y="48"/>
                    </a:lnTo>
                    <a:lnTo>
                      <a:pt x="0" y="0"/>
                    </a:lnTo>
                    <a:lnTo>
                      <a:pt x="121" y="48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54" name="Freeform 3700"/>
              <p:cNvSpPr>
                <a:spLocks/>
              </p:cNvSpPr>
              <p:nvPr/>
            </p:nvSpPr>
            <p:spPr bwMode="auto">
              <a:xfrm>
                <a:off x="2738" y="1610"/>
                <a:ext cx="66" cy="23"/>
              </a:xfrm>
              <a:custGeom>
                <a:avLst/>
                <a:gdLst>
                  <a:gd name="T0" fmla="*/ 15 w 133"/>
                  <a:gd name="T1" fmla="*/ 6 h 46"/>
                  <a:gd name="T2" fmla="*/ 16 w 133"/>
                  <a:gd name="T3" fmla="*/ 6 h 46"/>
                  <a:gd name="T4" fmla="*/ 16 w 133"/>
                  <a:gd name="T5" fmla="*/ 6 h 46"/>
                  <a:gd name="T6" fmla="*/ 16 w 133"/>
                  <a:gd name="T7" fmla="*/ 6 h 46"/>
                  <a:gd name="T8" fmla="*/ 16 w 133"/>
                  <a:gd name="T9" fmla="*/ 6 h 46"/>
                  <a:gd name="T10" fmla="*/ 0 w 133"/>
                  <a:gd name="T11" fmla="*/ 0 h 46"/>
                  <a:gd name="T12" fmla="*/ 15 w 133"/>
                  <a:gd name="T13" fmla="*/ 6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3" h="46">
                    <a:moveTo>
                      <a:pt x="127" y="46"/>
                    </a:moveTo>
                    <a:lnTo>
                      <a:pt x="129" y="46"/>
                    </a:lnTo>
                    <a:lnTo>
                      <a:pt x="131" y="46"/>
                    </a:lnTo>
                    <a:lnTo>
                      <a:pt x="133" y="46"/>
                    </a:lnTo>
                    <a:lnTo>
                      <a:pt x="0" y="0"/>
                    </a:lnTo>
                    <a:lnTo>
                      <a:pt x="127" y="46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55" name="Freeform 3701"/>
              <p:cNvSpPr>
                <a:spLocks/>
              </p:cNvSpPr>
              <p:nvPr/>
            </p:nvSpPr>
            <p:spPr bwMode="auto">
              <a:xfrm>
                <a:off x="2738" y="1610"/>
                <a:ext cx="70" cy="23"/>
              </a:xfrm>
              <a:custGeom>
                <a:avLst/>
                <a:gdLst>
                  <a:gd name="T0" fmla="*/ 17 w 140"/>
                  <a:gd name="T1" fmla="*/ 6 h 46"/>
                  <a:gd name="T2" fmla="*/ 17 w 140"/>
                  <a:gd name="T3" fmla="*/ 6 h 46"/>
                  <a:gd name="T4" fmla="*/ 17 w 140"/>
                  <a:gd name="T5" fmla="*/ 6 h 46"/>
                  <a:gd name="T6" fmla="*/ 18 w 140"/>
                  <a:gd name="T7" fmla="*/ 6 h 46"/>
                  <a:gd name="T8" fmla="*/ 18 w 140"/>
                  <a:gd name="T9" fmla="*/ 6 h 46"/>
                  <a:gd name="T10" fmla="*/ 18 w 140"/>
                  <a:gd name="T11" fmla="*/ 6 h 46"/>
                  <a:gd name="T12" fmla="*/ 18 w 140"/>
                  <a:gd name="T13" fmla="*/ 6 h 46"/>
                  <a:gd name="T14" fmla="*/ 18 w 140"/>
                  <a:gd name="T15" fmla="*/ 6 h 46"/>
                  <a:gd name="T16" fmla="*/ 18 w 140"/>
                  <a:gd name="T17" fmla="*/ 6 h 46"/>
                  <a:gd name="T18" fmla="*/ 0 w 140"/>
                  <a:gd name="T19" fmla="*/ 0 h 46"/>
                  <a:gd name="T20" fmla="*/ 17 w 140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0" h="46">
                    <a:moveTo>
                      <a:pt x="133" y="46"/>
                    </a:moveTo>
                    <a:lnTo>
                      <a:pt x="135" y="46"/>
                    </a:lnTo>
                    <a:lnTo>
                      <a:pt x="137" y="46"/>
                    </a:lnTo>
                    <a:lnTo>
                      <a:pt x="139" y="46"/>
                    </a:lnTo>
                    <a:lnTo>
                      <a:pt x="140" y="46"/>
                    </a:lnTo>
                    <a:lnTo>
                      <a:pt x="0" y="0"/>
                    </a:lnTo>
                    <a:lnTo>
                      <a:pt x="133" y="46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56" name="Freeform 3702"/>
              <p:cNvSpPr>
                <a:spLocks/>
              </p:cNvSpPr>
              <p:nvPr/>
            </p:nvSpPr>
            <p:spPr bwMode="auto">
              <a:xfrm>
                <a:off x="2738" y="1610"/>
                <a:ext cx="73" cy="23"/>
              </a:xfrm>
              <a:custGeom>
                <a:avLst/>
                <a:gdLst>
                  <a:gd name="T0" fmla="*/ 18 w 146"/>
                  <a:gd name="T1" fmla="*/ 6 h 46"/>
                  <a:gd name="T2" fmla="*/ 18 w 146"/>
                  <a:gd name="T3" fmla="*/ 6 h 46"/>
                  <a:gd name="T4" fmla="*/ 18 w 146"/>
                  <a:gd name="T5" fmla="*/ 6 h 46"/>
                  <a:gd name="T6" fmla="*/ 18 w 146"/>
                  <a:gd name="T7" fmla="*/ 6 h 46"/>
                  <a:gd name="T8" fmla="*/ 19 w 146"/>
                  <a:gd name="T9" fmla="*/ 6 h 46"/>
                  <a:gd name="T10" fmla="*/ 0 w 146"/>
                  <a:gd name="T11" fmla="*/ 0 h 46"/>
                  <a:gd name="T12" fmla="*/ 18 w 146"/>
                  <a:gd name="T13" fmla="*/ 6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6" h="46">
                    <a:moveTo>
                      <a:pt x="140" y="46"/>
                    </a:moveTo>
                    <a:lnTo>
                      <a:pt x="142" y="46"/>
                    </a:lnTo>
                    <a:lnTo>
                      <a:pt x="144" y="46"/>
                    </a:lnTo>
                    <a:lnTo>
                      <a:pt x="146" y="46"/>
                    </a:lnTo>
                    <a:lnTo>
                      <a:pt x="0" y="0"/>
                    </a:lnTo>
                    <a:lnTo>
                      <a:pt x="140" y="46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57" name="Freeform 3703"/>
              <p:cNvSpPr>
                <a:spLocks/>
              </p:cNvSpPr>
              <p:nvPr/>
            </p:nvSpPr>
            <p:spPr bwMode="auto">
              <a:xfrm>
                <a:off x="2738" y="1610"/>
                <a:ext cx="77" cy="23"/>
              </a:xfrm>
              <a:custGeom>
                <a:avLst/>
                <a:gdLst>
                  <a:gd name="T0" fmla="*/ 19 w 154"/>
                  <a:gd name="T1" fmla="*/ 6 h 46"/>
                  <a:gd name="T2" fmla="*/ 19 w 154"/>
                  <a:gd name="T3" fmla="*/ 6 h 46"/>
                  <a:gd name="T4" fmla="*/ 19 w 154"/>
                  <a:gd name="T5" fmla="*/ 6 h 46"/>
                  <a:gd name="T6" fmla="*/ 19 w 154"/>
                  <a:gd name="T7" fmla="*/ 6 h 46"/>
                  <a:gd name="T8" fmla="*/ 19 w 154"/>
                  <a:gd name="T9" fmla="*/ 6 h 46"/>
                  <a:gd name="T10" fmla="*/ 19 w 154"/>
                  <a:gd name="T11" fmla="*/ 6 h 46"/>
                  <a:gd name="T12" fmla="*/ 19 w 154"/>
                  <a:gd name="T13" fmla="*/ 6 h 46"/>
                  <a:gd name="T14" fmla="*/ 19 w 154"/>
                  <a:gd name="T15" fmla="*/ 6 h 46"/>
                  <a:gd name="T16" fmla="*/ 20 w 154"/>
                  <a:gd name="T17" fmla="*/ 6 h 46"/>
                  <a:gd name="T18" fmla="*/ 0 w 154"/>
                  <a:gd name="T19" fmla="*/ 0 h 46"/>
                  <a:gd name="T20" fmla="*/ 19 w 154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4" h="46">
                    <a:moveTo>
                      <a:pt x="146" y="46"/>
                    </a:moveTo>
                    <a:lnTo>
                      <a:pt x="146" y="46"/>
                    </a:lnTo>
                    <a:lnTo>
                      <a:pt x="148" y="46"/>
                    </a:lnTo>
                    <a:lnTo>
                      <a:pt x="150" y="46"/>
                    </a:lnTo>
                    <a:lnTo>
                      <a:pt x="152" y="46"/>
                    </a:lnTo>
                    <a:lnTo>
                      <a:pt x="154" y="46"/>
                    </a:lnTo>
                    <a:lnTo>
                      <a:pt x="0" y="0"/>
                    </a:lnTo>
                    <a:lnTo>
                      <a:pt x="146" y="46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58" name="Freeform 3704"/>
              <p:cNvSpPr>
                <a:spLocks/>
              </p:cNvSpPr>
              <p:nvPr/>
            </p:nvSpPr>
            <p:spPr bwMode="auto">
              <a:xfrm>
                <a:off x="2738" y="1610"/>
                <a:ext cx="80" cy="23"/>
              </a:xfrm>
              <a:custGeom>
                <a:avLst/>
                <a:gdLst>
                  <a:gd name="T0" fmla="*/ 20 w 160"/>
                  <a:gd name="T1" fmla="*/ 6 h 46"/>
                  <a:gd name="T2" fmla="*/ 20 w 160"/>
                  <a:gd name="T3" fmla="*/ 6 h 46"/>
                  <a:gd name="T4" fmla="*/ 20 w 160"/>
                  <a:gd name="T5" fmla="*/ 6 h 46"/>
                  <a:gd name="T6" fmla="*/ 20 w 160"/>
                  <a:gd name="T7" fmla="*/ 6 h 46"/>
                  <a:gd name="T8" fmla="*/ 20 w 160"/>
                  <a:gd name="T9" fmla="*/ 6 h 46"/>
                  <a:gd name="T10" fmla="*/ 20 w 160"/>
                  <a:gd name="T11" fmla="*/ 6 h 46"/>
                  <a:gd name="T12" fmla="*/ 20 w 160"/>
                  <a:gd name="T13" fmla="*/ 6 h 46"/>
                  <a:gd name="T14" fmla="*/ 20 w 160"/>
                  <a:gd name="T15" fmla="*/ 6 h 46"/>
                  <a:gd name="T16" fmla="*/ 20 w 160"/>
                  <a:gd name="T17" fmla="*/ 6 h 46"/>
                  <a:gd name="T18" fmla="*/ 0 w 160"/>
                  <a:gd name="T19" fmla="*/ 0 h 46"/>
                  <a:gd name="T20" fmla="*/ 20 w 160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0" h="46">
                    <a:moveTo>
                      <a:pt x="154" y="46"/>
                    </a:moveTo>
                    <a:lnTo>
                      <a:pt x="154" y="46"/>
                    </a:lnTo>
                    <a:lnTo>
                      <a:pt x="156" y="46"/>
                    </a:lnTo>
                    <a:lnTo>
                      <a:pt x="158" y="46"/>
                    </a:lnTo>
                    <a:lnTo>
                      <a:pt x="160" y="46"/>
                    </a:lnTo>
                    <a:lnTo>
                      <a:pt x="0" y="0"/>
                    </a:lnTo>
                    <a:lnTo>
                      <a:pt x="154" y="46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59" name="Freeform 3705"/>
              <p:cNvSpPr>
                <a:spLocks/>
              </p:cNvSpPr>
              <p:nvPr/>
            </p:nvSpPr>
            <p:spPr bwMode="auto">
              <a:xfrm>
                <a:off x="2738" y="1610"/>
                <a:ext cx="85" cy="23"/>
              </a:xfrm>
              <a:custGeom>
                <a:avLst/>
                <a:gdLst>
                  <a:gd name="T0" fmla="*/ 21 w 169"/>
                  <a:gd name="T1" fmla="*/ 6 h 46"/>
                  <a:gd name="T2" fmla="*/ 21 w 169"/>
                  <a:gd name="T3" fmla="*/ 6 h 46"/>
                  <a:gd name="T4" fmla="*/ 21 w 169"/>
                  <a:gd name="T5" fmla="*/ 6 h 46"/>
                  <a:gd name="T6" fmla="*/ 21 w 169"/>
                  <a:gd name="T7" fmla="*/ 6 h 46"/>
                  <a:gd name="T8" fmla="*/ 21 w 169"/>
                  <a:gd name="T9" fmla="*/ 6 h 46"/>
                  <a:gd name="T10" fmla="*/ 21 w 169"/>
                  <a:gd name="T11" fmla="*/ 6 h 46"/>
                  <a:gd name="T12" fmla="*/ 21 w 169"/>
                  <a:gd name="T13" fmla="*/ 6 h 46"/>
                  <a:gd name="T14" fmla="*/ 21 w 169"/>
                  <a:gd name="T15" fmla="*/ 6 h 46"/>
                  <a:gd name="T16" fmla="*/ 22 w 169"/>
                  <a:gd name="T17" fmla="*/ 6 h 46"/>
                  <a:gd name="T18" fmla="*/ 0 w 169"/>
                  <a:gd name="T19" fmla="*/ 0 h 46"/>
                  <a:gd name="T20" fmla="*/ 21 w 169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9" h="46">
                    <a:moveTo>
                      <a:pt x="162" y="46"/>
                    </a:moveTo>
                    <a:lnTo>
                      <a:pt x="162" y="46"/>
                    </a:lnTo>
                    <a:lnTo>
                      <a:pt x="163" y="46"/>
                    </a:lnTo>
                    <a:lnTo>
                      <a:pt x="165" y="46"/>
                    </a:lnTo>
                    <a:lnTo>
                      <a:pt x="167" y="46"/>
                    </a:lnTo>
                    <a:lnTo>
                      <a:pt x="169" y="46"/>
                    </a:lnTo>
                    <a:lnTo>
                      <a:pt x="0" y="0"/>
                    </a:lnTo>
                    <a:lnTo>
                      <a:pt x="162" y="46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60" name="Freeform 3706"/>
              <p:cNvSpPr>
                <a:spLocks/>
              </p:cNvSpPr>
              <p:nvPr/>
            </p:nvSpPr>
            <p:spPr bwMode="auto">
              <a:xfrm>
                <a:off x="2738" y="1610"/>
                <a:ext cx="88" cy="22"/>
              </a:xfrm>
              <a:custGeom>
                <a:avLst/>
                <a:gdLst>
                  <a:gd name="T0" fmla="*/ 20 w 177"/>
                  <a:gd name="T1" fmla="*/ 6 h 44"/>
                  <a:gd name="T2" fmla="*/ 21 w 177"/>
                  <a:gd name="T3" fmla="*/ 6 h 44"/>
                  <a:gd name="T4" fmla="*/ 21 w 177"/>
                  <a:gd name="T5" fmla="*/ 6 h 44"/>
                  <a:gd name="T6" fmla="*/ 21 w 177"/>
                  <a:gd name="T7" fmla="*/ 6 h 44"/>
                  <a:gd name="T8" fmla="*/ 21 w 177"/>
                  <a:gd name="T9" fmla="*/ 6 h 44"/>
                  <a:gd name="T10" fmla="*/ 21 w 177"/>
                  <a:gd name="T11" fmla="*/ 6 h 44"/>
                  <a:gd name="T12" fmla="*/ 21 w 177"/>
                  <a:gd name="T13" fmla="*/ 6 h 44"/>
                  <a:gd name="T14" fmla="*/ 21 w 177"/>
                  <a:gd name="T15" fmla="*/ 6 h 44"/>
                  <a:gd name="T16" fmla="*/ 22 w 177"/>
                  <a:gd name="T17" fmla="*/ 6 h 44"/>
                  <a:gd name="T18" fmla="*/ 0 w 177"/>
                  <a:gd name="T19" fmla="*/ 0 h 44"/>
                  <a:gd name="T20" fmla="*/ 20 w 177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7" h="44">
                    <a:moveTo>
                      <a:pt x="167" y="44"/>
                    </a:moveTo>
                    <a:lnTo>
                      <a:pt x="169" y="44"/>
                    </a:lnTo>
                    <a:lnTo>
                      <a:pt x="171" y="44"/>
                    </a:lnTo>
                    <a:lnTo>
                      <a:pt x="173" y="44"/>
                    </a:lnTo>
                    <a:lnTo>
                      <a:pt x="175" y="44"/>
                    </a:lnTo>
                    <a:lnTo>
                      <a:pt x="177" y="44"/>
                    </a:lnTo>
                    <a:lnTo>
                      <a:pt x="0" y="0"/>
                    </a:lnTo>
                    <a:lnTo>
                      <a:pt x="167" y="44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61" name="Freeform 3707"/>
              <p:cNvSpPr>
                <a:spLocks/>
              </p:cNvSpPr>
              <p:nvPr/>
            </p:nvSpPr>
            <p:spPr bwMode="auto">
              <a:xfrm>
                <a:off x="2738" y="1610"/>
                <a:ext cx="93" cy="22"/>
              </a:xfrm>
              <a:custGeom>
                <a:avLst/>
                <a:gdLst>
                  <a:gd name="T0" fmla="*/ 22 w 187"/>
                  <a:gd name="T1" fmla="*/ 6 h 44"/>
                  <a:gd name="T2" fmla="*/ 22 w 187"/>
                  <a:gd name="T3" fmla="*/ 6 h 44"/>
                  <a:gd name="T4" fmla="*/ 22 w 187"/>
                  <a:gd name="T5" fmla="*/ 6 h 44"/>
                  <a:gd name="T6" fmla="*/ 22 w 187"/>
                  <a:gd name="T7" fmla="*/ 6 h 44"/>
                  <a:gd name="T8" fmla="*/ 22 w 187"/>
                  <a:gd name="T9" fmla="*/ 6 h 44"/>
                  <a:gd name="T10" fmla="*/ 22 w 187"/>
                  <a:gd name="T11" fmla="*/ 6 h 44"/>
                  <a:gd name="T12" fmla="*/ 23 w 187"/>
                  <a:gd name="T13" fmla="*/ 6 h 44"/>
                  <a:gd name="T14" fmla="*/ 23 w 187"/>
                  <a:gd name="T15" fmla="*/ 6 h 44"/>
                  <a:gd name="T16" fmla="*/ 23 w 187"/>
                  <a:gd name="T17" fmla="*/ 6 h 44"/>
                  <a:gd name="T18" fmla="*/ 0 w 187"/>
                  <a:gd name="T19" fmla="*/ 0 h 44"/>
                  <a:gd name="T20" fmla="*/ 22 w 187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7" h="44">
                    <a:moveTo>
                      <a:pt x="177" y="44"/>
                    </a:moveTo>
                    <a:lnTo>
                      <a:pt x="179" y="44"/>
                    </a:lnTo>
                    <a:lnTo>
                      <a:pt x="181" y="44"/>
                    </a:lnTo>
                    <a:lnTo>
                      <a:pt x="183" y="44"/>
                    </a:lnTo>
                    <a:lnTo>
                      <a:pt x="185" y="44"/>
                    </a:lnTo>
                    <a:lnTo>
                      <a:pt x="187" y="44"/>
                    </a:lnTo>
                    <a:lnTo>
                      <a:pt x="0" y="0"/>
                    </a:lnTo>
                    <a:lnTo>
                      <a:pt x="177" y="44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62" name="Freeform 3708"/>
              <p:cNvSpPr>
                <a:spLocks/>
              </p:cNvSpPr>
              <p:nvPr/>
            </p:nvSpPr>
            <p:spPr bwMode="auto">
              <a:xfrm>
                <a:off x="2738" y="1610"/>
                <a:ext cx="98" cy="22"/>
              </a:xfrm>
              <a:custGeom>
                <a:avLst/>
                <a:gdLst>
                  <a:gd name="T0" fmla="*/ 24 w 196"/>
                  <a:gd name="T1" fmla="*/ 6 h 44"/>
                  <a:gd name="T2" fmla="*/ 24 w 196"/>
                  <a:gd name="T3" fmla="*/ 6 h 44"/>
                  <a:gd name="T4" fmla="*/ 24 w 196"/>
                  <a:gd name="T5" fmla="*/ 6 h 44"/>
                  <a:gd name="T6" fmla="*/ 24 w 196"/>
                  <a:gd name="T7" fmla="*/ 6 h 44"/>
                  <a:gd name="T8" fmla="*/ 24 w 196"/>
                  <a:gd name="T9" fmla="*/ 6 h 44"/>
                  <a:gd name="T10" fmla="*/ 24 w 196"/>
                  <a:gd name="T11" fmla="*/ 6 h 44"/>
                  <a:gd name="T12" fmla="*/ 24 w 196"/>
                  <a:gd name="T13" fmla="*/ 6 h 44"/>
                  <a:gd name="T14" fmla="*/ 25 w 196"/>
                  <a:gd name="T15" fmla="*/ 6 h 44"/>
                  <a:gd name="T16" fmla="*/ 25 w 196"/>
                  <a:gd name="T17" fmla="*/ 6 h 44"/>
                  <a:gd name="T18" fmla="*/ 0 w 196"/>
                  <a:gd name="T19" fmla="*/ 0 h 44"/>
                  <a:gd name="T20" fmla="*/ 24 w 196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6" h="44">
                    <a:moveTo>
                      <a:pt x="187" y="44"/>
                    </a:moveTo>
                    <a:lnTo>
                      <a:pt x="187" y="44"/>
                    </a:lnTo>
                    <a:lnTo>
                      <a:pt x="188" y="44"/>
                    </a:lnTo>
                    <a:lnTo>
                      <a:pt x="190" y="44"/>
                    </a:lnTo>
                    <a:lnTo>
                      <a:pt x="192" y="44"/>
                    </a:lnTo>
                    <a:lnTo>
                      <a:pt x="194" y="44"/>
                    </a:lnTo>
                    <a:lnTo>
                      <a:pt x="196" y="44"/>
                    </a:lnTo>
                    <a:lnTo>
                      <a:pt x="0" y="0"/>
                    </a:lnTo>
                    <a:lnTo>
                      <a:pt x="187" y="44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63" name="Freeform 3709"/>
              <p:cNvSpPr>
                <a:spLocks/>
              </p:cNvSpPr>
              <p:nvPr/>
            </p:nvSpPr>
            <p:spPr bwMode="auto">
              <a:xfrm>
                <a:off x="2738" y="1610"/>
                <a:ext cx="103" cy="22"/>
              </a:xfrm>
              <a:custGeom>
                <a:avLst/>
                <a:gdLst>
                  <a:gd name="T0" fmla="*/ 25 w 206"/>
                  <a:gd name="T1" fmla="*/ 6 h 44"/>
                  <a:gd name="T2" fmla="*/ 25 w 206"/>
                  <a:gd name="T3" fmla="*/ 6 h 44"/>
                  <a:gd name="T4" fmla="*/ 25 w 206"/>
                  <a:gd name="T5" fmla="*/ 6 h 44"/>
                  <a:gd name="T6" fmla="*/ 25 w 206"/>
                  <a:gd name="T7" fmla="*/ 6 h 44"/>
                  <a:gd name="T8" fmla="*/ 25 w 206"/>
                  <a:gd name="T9" fmla="*/ 6 h 44"/>
                  <a:gd name="T10" fmla="*/ 26 w 206"/>
                  <a:gd name="T11" fmla="*/ 6 h 44"/>
                  <a:gd name="T12" fmla="*/ 26 w 206"/>
                  <a:gd name="T13" fmla="*/ 6 h 44"/>
                  <a:gd name="T14" fmla="*/ 26 w 206"/>
                  <a:gd name="T15" fmla="*/ 6 h 44"/>
                  <a:gd name="T16" fmla="*/ 26 w 206"/>
                  <a:gd name="T17" fmla="*/ 6 h 44"/>
                  <a:gd name="T18" fmla="*/ 0 w 206"/>
                  <a:gd name="T19" fmla="*/ 0 h 44"/>
                  <a:gd name="T20" fmla="*/ 25 w 206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6" h="44">
                    <a:moveTo>
                      <a:pt x="196" y="44"/>
                    </a:moveTo>
                    <a:lnTo>
                      <a:pt x="196" y="44"/>
                    </a:lnTo>
                    <a:lnTo>
                      <a:pt x="198" y="44"/>
                    </a:lnTo>
                    <a:lnTo>
                      <a:pt x="200" y="42"/>
                    </a:lnTo>
                    <a:lnTo>
                      <a:pt x="202" y="42"/>
                    </a:lnTo>
                    <a:lnTo>
                      <a:pt x="204" y="42"/>
                    </a:lnTo>
                    <a:lnTo>
                      <a:pt x="206" y="42"/>
                    </a:lnTo>
                    <a:lnTo>
                      <a:pt x="0" y="0"/>
                    </a:lnTo>
                    <a:lnTo>
                      <a:pt x="196" y="44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64" name="Freeform 3710"/>
              <p:cNvSpPr>
                <a:spLocks/>
              </p:cNvSpPr>
              <p:nvPr/>
            </p:nvSpPr>
            <p:spPr bwMode="auto">
              <a:xfrm>
                <a:off x="2738" y="1610"/>
                <a:ext cx="108" cy="22"/>
              </a:xfrm>
              <a:custGeom>
                <a:avLst/>
                <a:gdLst>
                  <a:gd name="T0" fmla="*/ 26 w 215"/>
                  <a:gd name="T1" fmla="*/ 6 h 44"/>
                  <a:gd name="T2" fmla="*/ 26 w 215"/>
                  <a:gd name="T3" fmla="*/ 6 h 44"/>
                  <a:gd name="T4" fmla="*/ 26 w 215"/>
                  <a:gd name="T5" fmla="*/ 6 h 44"/>
                  <a:gd name="T6" fmla="*/ 27 w 215"/>
                  <a:gd name="T7" fmla="*/ 6 h 44"/>
                  <a:gd name="T8" fmla="*/ 27 w 215"/>
                  <a:gd name="T9" fmla="*/ 6 h 44"/>
                  <a:gd name="T10" fmla="*/ 27 w 215"/>
                  <a:gd name="T11" fmla="*/ 6 h 44"/>
                  <a:gd name="T12" fmla="*/ 27 w 215"/>
                  <a:gd name="T13" fmla="*/ 6 h 44"/>
                  <a:gd name="T14" fmla="*/ 27 w 215"/>
                  <a:gd name="T15" fmla="*/ 6 h 44"/>
                  <a:gd name="T16" fmla="*/ 27 w 215"/>
                  <a:gd name="T17" fmla="*/ 6 h 44"/>
                  <a:gd name="T18" fmla="*/ 0 w 215"/>
                  <a:gd name="T19" fmla="*/ 0 h 44"/>
                  <a:gd name="T20" fmla="*/ 26 w 215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44">
                    <a:moveTo>
                      <a:pt x="206" y="44"/>
                    </a:moveTo>
                    <a:lnTo>
                      <a:pt x="206" y="44"/>
                    </a:lnTo>
                    <a:lnTo>
                      <a:pt x="208" y="42"/>
                    </a:lnTo>
                    <a:lnTo>
                      <a:pt x="210" y="42"/>
                    </a:lnTo>
                    <a:lnTo>
                      <a:pt x="211" y="42"/>
                    </a:lnTo>
                    <a:lnTo>
                      <a:pt x="213" y="42"/>
                    </a:lnTo>
                    <a:lnTo>
                      <a:pt x="215" y="42"/>
                    </a:lnTo>
                    <a:lnTo>
                      <a:pt x="0" y="0"/>
                    </a:lnTo>
                    <a:lnTo>
                      <a:pt x="206" y="44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65" name="Freeform 3711"/>
              <p:cNvSpPr>
                <a:spLocks/>
              </p:cNvSpPr>
              <p:nvPr/>
            </p:nvSpPr>
            <p:spPr bwMode="auto">
              <a:xfrm>
                <a:off x="2738" y="1610"/>
                <a:ext cx="113" cy="21"/>
              </a:xfrm>
              <a:custGeom>
                <a:avLst/>
                <a:gdLst>
                  <a:gd name="T0" fmla="*/ 26 w 227"/>
                  <a:gd name="T1" fmla="*/ 6 h 42"/>
                  <a:gd name="T2" fmla="*/ 27 w 227"/>
                  <a:gd name="T3" fmla="*/ 6 h 42"/>
                  <a:gd name="T4" fmla="*/ 27 w 227"/>
                  <a:gd name="T5" fmla="*/ 6 h 42"/>
                  <a:gd name="T6" fmla="*/ 27 w 227"/>
                  <a:gd name="T7" fmla="*/ 6 h 42"/>
                  <a:gd name="T8" fmla="*/ 27 w 227"/>
                  <a:gd name="T9" fmla="*/ 6 h 42"/>
                  <a:gd name="T10" fmla="*/ 27 w 227"/>
                  <a:gd name="T11" fmla="*/ 6 h 42"/>
                  <a:gd name="T12" fmla="*/ 28 w 227"/>
                  <a:gd name="T13" fmla="*/ 6 h 42"/>
                  <a:gd name="T14" fmla="*/ 28 w 227"/>
                  <a:gd name="T15" fmla="*/ 6 h 42"/>
                  <a:gd name="T16" fmla="*/ 28 w 227"/>
                  <a:gd name="T17" fmla="*/ 6 h 42"/>
                  <a:gd name="T18" fmla="*/ 0 w 227"/>
                  <a:gd name="T19" fmla="*/ 0 h 42"/>
                  <a:gd name="T20" fmla="*/ 26 w 227"/>
                  <a:gd name="T21" fmla="*/ 6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7" h="42">
                    <a:moveTo>
                      <a:pt x="215" y="42"/>
                    </a:moveTo>
                    <a:lnTo>
                      <a:pt x="217" y="42"/>
                    </a:lnTo>
                    <a:lnTo>
                      <a:pt x="219" y="42"/>
                    </a:lnTo>
                    <a:lnTo>
                      <a:pt x="221" y="42"/>
                    </a:lnTo>
                    <a:lnTo>
                      <a:pt x="223" y="42"/>
                    </a:lnTo>
                    <a:lnTo>
                      <a:pt x="225" y="42"/>
                    </a:lnTo>
                    <a:lnTo>
                      <a:pt x="227" y="42"/>
                    </a:lnTo>
                    <a:lnTo>
                      <a:pt x="0" y="0"/>
                    </a:lnTo>
                    <a:lnTo>
                      <a:pt x="215" y="42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66" name="Freeform 3712"/>
              <p:cNvSpPr>
                <a:spLocks/>
              </p:cNvSpPr>
              <p:nvPr/>
            </p:nvSpPr>
            <p:spPr bwMode="auto">
              <a:xfrm>
                <a:off x="2738" y="1610"/>
                <a:ext cx="119" cy="21"/>
              </a:xfrm>
              <a:custGeom>
                <a:avLst/>
                <a:gdLst>
                  <a:gd name="T0" fmla="*/ 29 w 238"/>
                  <a:gd name="T1" fmla="*/ 6 h 42"/>
                  <a:gd name="T2" fmla="*/ 29 w 238"/>
                  <a:gd name="T3" fmla="*/ 6 h 42"/>
                  <a:gd name="T4" fmla="*/ 29 w 238"/>
                  <a:gd name="T5" fmla="*/ 6 h 42"/>
                  <a:gd name="T6" fmla="*/ 29 w 238"/>
                  <a:gd name="T7" fmla="*/ 6 h 42"/>
                  <a:gd name="T8" fmla="*/ 30 w 238"/>
                  <a:gd name="T9" fmla="*/ 6 h 42"/>
                  <a:gd name="T10" fmla="*/ 30 w 238"/>
                  <a:gd name="T11" fmla="*/ 5 h 42"/>
                  <a:gd name="T12" fmla="*/ 30 w 238"/>
                  <a:gd name="T13" fmla="*/ 5 h 42"/>
                  <a:gd name="T14" fmla="*/ 30 w 238"/>
                  <a:gd name="T15" fmla="*/ 5 h 42"/>
                  <a:gd name="T16" fmla="*/ 30 w 238"/>
                  <a:gd name="T17" fmla="*/ 5 h 42"/>
                  <a:gd name="T18" fmla="*/ 0 w 238"/>
                  <a:gd name="T19" fmla="*/ 0 h 42"/>
                  <a:gd name="T20" fmla="*/ 29 w 238"/>
                  <a:gd name="T21" fmla="*/ 6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8" h="42">
                    <a:moveTo>
                      <a:pt x="227" y="42"/>
                    </a:moveTo>
                    <a:lnTo>
                      <a:pt x="229" y="42"/>
                    </a:lnTo>
                    <a:lnTo>
                      <a:pt x="231" y="42"/>
                    </a:lnTo>
                    <a:lnTo>
                      <a:pt x="233" y="42"/>
                    </a:lnTo>
                    <a:lnTo>
                      <a:pt x="235" y="40"/>
                    </a:lnTo>
                    <a:lnTo>
                      <a:pt x="236" y="40"/>
                    </a:lnTo>
                    <a:lnTo>
                      <a:pt x="238" y="40"/>
                    </a:lnTo>
                    <a:lnTo>
                      <a:pt x="0" y="0"/>
                    </a:lnTo>
                    <a:lnTo>
                      <a:pt x="227" y="42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67" name="Freeform 3713"/>
              <p:cNvSpPr>
                <a:spLocks/>
              </p:cNvSpPr>
              <p:nvPr/>
            </p:nvSpPr>
            <p:spPr bwMode="auto">
              <a:xfrm>
                <a:off x="2738" y="1610"/>
                <a:ext cx="126" cy="20"/>
              </a:xfrm>
              <a:custGeom>
                <a:avLst/>
                <a:gdLst>
                  <a:gd name="T0" fmla="*/ 30 w 252"/>
                  <a:gd name="T1" fmla="*/ 5 h 40"/>
                  <a:gd name="T2" fmla="*/ 30 w 252"/>
                  <a:gd name="T3" fmla="*/ 5 h 40"/>
                  <a:gd name="T4" fmla="*/ 31 w 252"/>
                  <a:gd name="T5" fmla="*/ 5 h 40"/>
                  <a:gd name="T6" fmla="*/ 31 w 252"/>
                  <a:gd name="T7" fmla="*/ 5 h 40"/>
                  <a:gd name="T8" fmla="*/ 31 w 252"/>
                  <a:gd name="T9" fmla="*/ 5 h 40"/>
                  <a:gd name="T10" fmla="*/ 31 w 252"/>
                  <a:gd name="T11" fmla="*/ 5 h 40"/>
                  <a:gd name="T12" fmla="*/ 32 w 252"/>
                  <a:gd name="T13" fmla="*/ 5 h 40"/>
                  <a:gd name="T14" fmla="*/ 32 w 252"/>
                  <a:gd name="T15" fmla="*/ 5 h 40"/>
                  <a:gd name="T16" fmla="*/ 32 w 252"/>
                  <a:gd name="T17" fmla="*/ 5 h 40"/>
                  <a:gd name="T18" fmla="*/ 0 w 252"/>
                  <a:gd name="T19" fmla="*/ 0 h 40"/>
                  <a:gd name="T20" fmla="*/ 30 w 252"/>
                  <a:gd name="T21" fmla="*/ 5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2" h="40">
                    <a:moveTo>
                      <a:pt x="238" y="40"/>
                    </a:moveTo>
                    <a:lnTo>
                      <a:pt x="240" y="40"/>
                    </a:lnTo>
                    <a:lnTo>
                      <a:pt x="242" y="40"/>
                    </a:lnTo>
                    <a:lnTo>
                      <a:pt x="244" y="40"/>
                    </a:lnTo>
                    <a:lnTo>
                      <a:pt x="246" y="40"/>
                    </a:lnTo>
                    <a:lnTo>
                      <a:pt x="248" y="40"/>
                    </a:lnTo>
                    <a:lnTo>
                      <a:pt x="250" y="40"/>
                    </a:lnTo>
                    <a:lnTo>
                      <a:pt x="252" y="40"/>
                    </a:lnTo>
                    <a:lnTo>
                      <a:pt x="0" y="0"/>
                    </a:lnTo>
                    <a:lnTo>
                      <a:pt x="238" y="4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68" name="Freeform 3714"/>
              <p:cNvSpPr>
                <a:spLocks/>
              </p:cNvSpPr>
              <p:nvPr/>
            </p:nvSpPr>
            <p:spPr bwMode="auto">
              <a:xfrm>
                <a:off x="2738" y="1610"/>
                <a:ext cx="133" cy="19"/>
              </a:xfrm>
              <a:custGeom>
                <a:avLst/>
                <a:gdLst>
                  <a:gd name="T0" fmla="*/ 32 w 265"/>
                  <a:gd name="T1" fmla="*/ 5 h 38"/>
                  <a:gd name="T2" fmla="*/ 32 w 265"/>
                  <a:gd name="T3" fmla="*/ 5 h 38"/>
                  <a:gd name="T4" fmla="*/ 32 w 265"/>
                  <a:gd name="T5" fmla="*/ 5 h 38"/>
                  <a:gd name="T6" fmla="*/ 33 w 265"/>
                  <a:gd name="T7" fmla="*/ 5 h 38"/>
                  <a:gd name="T8" fmla="*/ 33 w 265"/>
                  <a:gd name="T9" fmla="*/ 5 h 38"/>
                  <a:gd name="T10" fmla="*/ 33 w 265"/>
                  <a:gd name="T11" fmla="*/ 5 h 38"/>
                  <a:gd name="T12" fmla="*/ 33 w 265"/>
                  <a:gd name="T13" fmla="*/ 5 h 38"/>
                  <a:gd name="T14" fmla="*/ 34 w 265"/>
                  <a:gd name="T15" fmla="*/ 5 h 38"/>
                  <a:gd name="T16" fmla="*/ 34 w 265"/>
                  <a:gd name="T17" fmla="*/ 5 h 38"/>
                  <a:gd name="T18" fmla="*/ 0 w 265"/>
                  <a:gd name="T19" fmla="*/ 0 h 38"/>
                  <a:gd name="T20" fmla="*/ 32 w 265"/>
                  <a:gd name="T21" fmla="*/ 5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5" h="38">
                    <a:moveTo>
                      <a:pt x="252" y="38"/>
                    </a:moveTo>
                    <a:lnTo>
                      <a:pt x="254" y="38"/>
                    </a:lnTo>
                    <a:lnTo>
                      <a:pt x="256" y="38"/>
                    </a:lnTo>
                    <a:lnTo>
                      <a:pt x="258" y="38"/>
                    </a:lnTo>
                    <a:lnTo>
                      <a:pt x="259" y="38"/>
                    </a:lnTo>
                    <a:lnTo>
                      <a:pt x="261" y="38"/>
                    </a:lnTo>
                    <a:lnTo>
                      <a:pt x="263" y="38"/>
                    </a:lnTo>
                    <a:lnTo>
                      <a:pt x="265" y="38"/>
                    </a:lnTo>
                    <a:lnTo>
                      <a:pt x="0" y="0"/>
                    </a:lnTo>
                    <a:lnTo>
                      <a:pt x="252" y="38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69" name="Freeform 3715"/>
              <p:cNvSpPr>
                <a:spLocks/>
              </p:cNvSpPr>
              <p:nvPr/>
            </p:nvSpPr>
            <p:spPr bwMode="auto">
              <a:xfrm>
                <a:off x="2738" y="1610"/>
                <a:ext cx="140" cy="19"/>
              </a:xfrm>
              <a:custGeom>
                <a:avLst/>
                <a:gdLst>
                  <a:gd name="T0" fmla="*/ 33 w 281"/>
                  <a:gd name="T1" fmla="*/ 5 h 38"/>
                  <a:gd name="T2" fmla="*/ 33 w 281"/>
                  <a:gd name="T3" fmla="*/ 5 h 38"/>
                  <a:gd name="T4" fmla="*/ 33 w 281"/>
                  <a:gd name="T5" fmla="*/ 5 h 38"/>
                  <a:gd name="T6" fmla="*/ 33 w 281"/>
                  <a:gd name="T7" fmla="*/ 5 h 38"/>
                  <a:gd name="T8" fmla="*/ 34 w 281"/>
                  <a:gd name="T9" fmla="*/ 5 h 38"/>
                  <a:gd name="T10" fmla="*/ 34 w 281"/>
                  <a:gd name="T11" fmla="*/ 5 h 38"/>
                  <a:gd name="T12" fmla="*/ 34 w 281"/>
                  <a:gd name="T13" fmla="*/ 5 h 38"/>
                  <a:gd name="T14" fmla="*/ 34 w 281"/>
                  <a:gd name="T15" fmla="*/ 5 h 38"/>
                  <a:gd name="T16" fmla="*/ 35 w 281"/>
                  <a:gd name="T17" fmla="*/ 5 h 38"/>
                  <a:gd name="T18" fmla="*/ 0 w 281"/>
                  <a:gd name="T19" fmla="*/ 0 h 38"/>
                  <a:gd name="T20" fmla="*/ 33 w 281"/>
                  <a:gd name="T21" fmla="*/ 5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81" h="38">
                    <a:moveTo>
                      <a:pt x="265" y="38"/>
                    </a:moveTo>
                    <a:lnTo>
                      <a:pt x="267" y="38"/>
                    </a:lnTo>
                    <a:lnTo>
                      <a:pt x="269" y="38"/>
                    </a:lnTo>
                    <a:lnTo>
                      <a:pt x="271" y="38"/>
                    </a:lnTo>
                    <a:lnTo>
                      <a:pt x="273" y="38"/>
                    </a:lnTo>
                    <a:lnTo>
                      <a:pt x="275" y="38"/>
                    </a:lnTo>
                    <a:lnTo>
                      <a:pt x="277" y="38"/>
                    </a:lnTo>
                    <a:lnTo>
                      <a:pt x="279" y="38"/>
                    </a:lnTo>
                    <a:lnTo>
                      <a:pt x="281" y="36"/>
                    </a:lnTo>
                    <a:lnTo>
                      <a:pt x="0" y="0"/>
                    </a:lnTo>
                    <a:lnTo>
                      <a:pt x="265" y="38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70" name="Freeform 3716"/>
              <p:cNvSpPr>
                <a:spLocks/>
              </p:cNvSpPr>
              <p:nvPr/>
            </p:nvSpPr>
            <p:spPr bwMode="auto">
              <a:xfrm>
                <a:off x="2738" y="1610"/>
                <a:ext cx="147" cy="18"/>
              </a:xfrm>
              <a:custGeom>
                <a:avLst/>
                <a:gdLst>
                  <a:gd name="T0" fmla="*/ 36 w 294"/>
                  <a:gd name="T1" fmla="*/ 5 h 36"/>
                  <a:gd name="T2" fmla="*/ 36 w 294"/>
                  <a:gd name="T3" fmla="*/ 5 h 36"/>
                  <a:gd name="T4" fmla="*/ 36 w 294"/>
                  <a:gd name="T5" fmla="*/ 5 h 36"/>
                  <a:gd name="T6" fmla="*/ 36 w 294"/>
                  <a:gd name="T7" fmla="*/ 5 h 36"/>
                  <a:gd name="T8" fmla="*/ 36 w 294"/>
                  <a:gd name="T9" fmla="*/ 5 h 36"/>
                  <a:gd name="T10" fmla="*/ 37 w 294"/>
                  <a:gd name="T11" fmla="*/ 5 h 36"/>
                  <a:gd name="T12" fmla="*/ 37 w 294"/>
                  <a:gd name="T13" fmla="*/ 5 h 36"/>
                  <a:gd name="T14" fmla="*/ 37 w 294"/>
                  <a:gd name="T15" fmla="*/ 5 h 36"/>
                  <a:gd name="T16" fmla="*/ 37 w 294"/>
                  <a:gd name="T17" fmla="*/ 5 h 36"/>
                  <a:gd name="T18" fmla="*/ 0 w 294"/>
                  <a:gd name="T19" fmla="*/ 0 h 36"/>
                  <a:gd name="T20" fmla="*/ 36 w 294"/>
                  <a:gd name="T21" fmla="*/ 5 h 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4" h="36">
                    <a:moveTo>
                      <a:pt x="281" y="36"/>
                    </a:moveTo>
                    <a:lnTo>
                      <a:pt x="283" y="36"/>
                    </a:lnTo>
                    <a:lnTo>
                      <a:pt x="284" y="36"/>
                    </a:lnTo>
                    <a:lnTo>
                      <a:pt x="286" y="36"/>
                    </a:lnTo>
                    <a:lnTo>
                      <a:pt x="288" y="36"/>
                    </a:lnTo>
                    <a:lnTo>
                      <a:pt x="290" y="36"/>
                    </a:lnTo>
                    <a:lnTo>
                      <a:pt x="292" y="36"/>
                    </a:lnTo>
                    <a:lnTo>
                      <a:pt x="294" y="36"/>
                    </a:lnTo>
                    <a:lnTo>
                      <a:pt x="0" y="0"/>
                    </a:lnTo>
                    <a:lnTo>
                      <a:pt x="281" y="36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71" name="Freeform 3717"/>
              <p:cNvSpPr>
                <a:spLocks/>
              </p:cNvSpPr>
              <p:nvPr/>
            </p:nvSpPr>
            <p:spPr bwMode="auto">
              <a:xfrm>
                <a:off x="2738" y="1610"/>
                <a:ext cx="156" cy="17"/>
              </a:xfrm>
              <a:custGeom>
                <a:avLst/>
                <a:gdLst>
                  <a:gd name="T0" fmla="*/ 37 w 311"/>
                  <a:gd name="T1" fmla="*/ 5 h 34"/>
                  <a:gd name="T2" fmla="*/ 37 w 311"/>
                  <a:gd name="T3" fmla="*/ 5 h 34"/>
                  <a:gd name="T4" fmla="*/ 38 w 311"/>
                  <a:gd name="T5" fmla="*/ 5 h 34"/>
                  <a:gd name="T6" fmla="*/ 38 w 311"/>
                  <a:gd name="T7" fmla="*/ 5 h 34"/>
                  <a:gd name="T8" fmla="*/ 38 w 311"/>
                  <a:gd name="T9" fmla="*/ 5 h 34"/>
                  <a:gd name="T10" fmla="*/ 39 w 311"/>
                  <a:gd name="T11" fmla="*/ 5 h 34"/>
                  <a:gd name="T12" fmla="*/ 39 w 311"/>
                  <a:gd name="T13" fmla="*/ 5 h 34"/>
                  <a:gd name="T14" fmla="*/ 39 w 311"/>
                  <a:gd name="T15" fmla="*/ 5 h 34"/>
                  <a:gd name="T16" fmla="*/ 39 w 311"/>
                  <a:gd name="T17" fmla="*/ 4 h 34"/>
                  <a:gd name="T18" fmla="*/ 0 w 311"/>
                  <a:gd name="T19" fmla="*/ 0 h 34"/>
                  <a:gd name="T20" fmla="*/ 37 w 311"/>
                  <a:gd name="T21" fmla="*/ 5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11" h="34">
                    <a:moveTo>
                      <a:pt x="294" y="34"/>
                    </a:moveTo>
                    <a:lnTo>
                      <a:pt x="296" y="34"/>
                    </a:lnTo>
                    <a:lnTo>
                      <a:pt x="300" y="34"/>
                    </a:lnTo>
                    <a:lnTo>
                      <a:pt x="302" y="34"/>
                    </a:lnTo>
                    <a:lnTo>
                      <a:pt x="306" y="34"/>
                    </a:lnTo>
                    <a:lnTo>
                      <a:pt x="307" y="34"/>
                    </a:lnTo>
                    <a:lnTo>
                      <a:pt x="309" y="34"/>
                    </a:lnTo>
                    <a:lnTo>
                      <a:pt x="311" y="32"/>
                    </a:lnTo>
                    <a:lnTo>
                      <a:pt x="0" y="0"/>
                    </a:lnTo>
                    <a:lnTo>
                      <a:pt x="294" y="34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72" name="Freeform 3718"/>
              <p:cNvSpPr>
                <a:spLocks/>
              </p:cNvSpPr>
              <p:nvPr/>
            </p:nvSpPr>
            <p:spPr bwMode="auto">
              <a:xfrm>
                <a:off x="2738" y="1610"/>
                <a:ext cx="164" cy="17"/>
              </a:xfrm>
              <a:custGeom>
                <a:avLst/>
                <a:gdLst>
                  <a:gd name="T0" fmla="*/ 38 w 329"/>
                  <a:gd name="T1" fmla="*/ 5 h 34"/>
                  <a:gd name="T2" fmla="*/ 39 w 329"/>
                  <a:gd name="T3" fmla="*/ 4 h 34"/>
                  <a:gd name="T4" fmla="*/ 39 w 329"/>
                  <a:gd name="T5" fmla="*/ 4 h 34"/>
                  <a:gd name="T6" fmla="*/ 39 w 329"/>
                  <a:gd name="T7" fmla="*/ 4 h 34"/>
                  <a:gd name="T8" fmla="*/ 39 w 329"/>
                  <a:gd name="T9" fmla="*/ 4 h 34"/>
                  <a:gd name="T10" fmla="*/ 40 w 329"/>
                  <a:gd name="T11" fmla="*/ 4 h 34"/>
                  <a:gd name="T12" fmla="*/ 40 w 329"/>
                  <a:gd name="T13" fmla="*/ 4 h 34"/>
                  <a:gd name="T14" fmla="*/ 40 w 329"/>
                  <a:gd name="T15" fmla="*/ 4 h 34"/>
                  <a:gd name="T16" fmla="*/ 41 w 329"/>
                  <a:gd name="T17" fmla="*/ 4 h 34"/>
                  <a:gd name="T18" fmla="*/ 0 w 329"/>
                  <a:gd name="T19" fmla="*/ 0 h 34"/>
                  <a:gd name="T20" fmla="*/ 38 w 329"/>
                  <a:gd name="T21" fmla="*/ 5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9" h="34">
                    <a:moveTo>
                      <a:pt x="311" y="34"/>
                    </a:moveTo>
                    <a:lnTo>
                      <a:pt x="313" y="32"/>
                    </a:lnTo>
                    <a:lnTo>
                      <a:pt x="315" y="32"/>
                    </a:lnTo>
                    <a:lnTo>
                      <a:pt x="317" y="32"/>
                    </a:lnTo>
                    <a:lnTo>
                      <a:pt x="319" y="32"/>
                    </a:lnTo>
                    <a:lnTo>
                      <a:pt x="323" y="32"/>
                    </a:lnTo>
                    <a:lnTo>
                      <a:pt x="325" y="32"/>
                    </a:lnTo>
                    <a:lnTo>
                      <a:pt x="327" y="32"/>
                    </a:lnTo>
                    <a:lnTo>
                      <a:pt x="329" y="31"/>
                    </a:lnTo>
                    <a:lnTo>
                      <a:pt x="0" y="0"/>
                    </a:lnTo>
                    <a:lnTo>
                      <a:pt x="311" y="34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73" name="Freeform 3719"/>
              <p:cNvSpPr>
                <a:spLocks/>
              </p:cNvSpPr>
              <p:nvPr/>
            </p:nvSpPr>
            <p:spPr bwMode="auto">
              <a:xfrm>
                <a:off x="2738" y="1610"/>
                <a:ext cx="172" cy="15"/>
              </a:xfrm>
              <a:custGeom>
                <a:avLst/>
                <a:gdLst>
                  <a:gd name="T0" fmla="*/ 42 w 344"/>
                  <a:gd name="T1" fmla="*/ 3 h 31"/>
                  <a:gd name="T2" fmla="*/ 42 w 344"/>
                  <a:gd name="T3" fmla="*/ 3 h 31"/>
                  <a:gd name="T4" fmla="*/ 42 w 344"/>
                  <a:gd name="T5" fmla="*/ 3 h 31"/>
                  <a:gd name="T6" fmla="*/ 42 w 344"/>
                  <a:gd name="T7" fmla="*/ 3 h 31"/>
                  <a:gd name="T8" fmla="*/ 42 w 344"/>
                  <a:gd name="T9" fmla="*/ 3 h 31"/>
                  <a:gd name="T10" fmla="*/ 43 w 344"/>
                  <a:gd name="T11" fmla="*/ 3 h 31"/>
                  <a:gd name="T12" fmla="*/ 43 w 344"/>
                  <a:gd name="T13" fmla="*/ 3 h 31"/>
                  <a:gd name="T14" fmla="*/ 43 w 344"/>
                  <a:gd name="T15" fmla="*/ 3 h 31"/>
                  <a:gd name="T16" fmla="*/ 43 w 344"/>
                  <a:gd name="T17" fmla="*/ 3 h 31"/>
                  <a:gd name="T18" fmla="*/ 0 w 344"/>
                  <a:gd name="T19" fmla="*/ 0 h 31"/>
                  <a:gd name="T20" fmla="*/ 42 w 344"/>
                  <a:gd name="T21" fmla="*/ 3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44" h="31">
                    <a:moveTo>
                      <a:pt x="329" y="31"/>
                    </a:moveTo>
                    <a:lnTo>
                      <a:pt x="331" y="31"/>
                    </a:lnTo>
                    <a:lnTo>
                      <a:pt x="332" y="31"/>
                    </a:lnTo>
                    <a:lnTo>
                      <a:pt x="334" y="31"/>
                    </a:lnTo>
                    <a:lnTo>
                      <a:pt x="336" y="31"/>
                    </a:lnTo>
                    <a:lnTo>
                      <a:pt x="338" y="31"/>
                    </a:lnTo>
                    <a:lnTo>
                      <a:pt x="340" y="29"/>
                    </a:lnTo>
                    <a:lnTo>
                      <a:pt x="342" y="29"/>
                    </a:lnTo>
                    <a:lnTo>
                      <a:pt x="344" y="29"/>
                    </a:lnTo>
                    <a:lnTo>
                      <a:pt x="0" y="0"/>
                    </a:lnTo>
                    <a:lnTo>
                      <a:pt x="329" y="31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74" name="Freeform 3720"/>
              <p:cNvSpPr>
                <a:spLocks/>
              </p:cNvSpPr>
              <p:nvPr/>
            </p:nvSpPr>
            <p:spPr bwMode="auto">
              <a:xfrm>
                <a:off x="2738" y="1610"/>
                <a:ext cx="181" cy="14"/>
              </a:xfrm>
              <a:custGeom>
                <a:avLst/>
                <a:gdLst>
                  <a:gd name="T0" fmla="*/ 43 w 361"/>
                  <a:gd name="T1" fmla="*/ 3 h 29"/>
                  <a:gd name="T2" fmla="*/ 44 w 361"/>
                  <a:gd name="T3" fmla="*/ 3 h 29"/>
                  <a:gd name="T4" fmla="*/ 44 w 361"/>
                  <a:gd name="T5" fmla="*/ 3 h 29"/>
                  <a:gd name="T6" fmla="*/ 44 w 361"/>
                  <a:gd name="T7" fmla="*/ 3 h 29"/>
                  <a:gd name="T8" fmla="*/ 45 w 361"/>
                  <a:gd name="T9" fmla="*/ 3 h 29"/>
                  <a:gd name="T10" fmla="*/ 45 w 361"/>
                  <a:gd name="T11" fmla="*/ 3 h 29"/>
                  <a:gd name="T12" fmla="*/ 45 w 361"/>
                  <a:gd name="T13" fmla="*/ 3 h 29"/>
                  <a:gd name="T14" fmla="*/ 45 w 361"/>
                  <a:gd name="T15" fmla="*/ 3 h 29"/>
                  <a:gd name="T16" fmla="*/ 46 w 361"/>
                  <a:gd name="T17" fmla="*/ 3 h 29"/>
                  <a:gd name="T18" fmla="*/ 0 w 361"/>
                  <a:gd name="T19" fmla="*/ 0 h 29"/>
                  <a:gd name="T20" fmla="*/ 43 w 361"/>
                  <a:gd name="T21" fmla="*/ 3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61" h="29">
                    <a:moveTo>
                      <a:pt x="344" y="29"/>
                    </a:moveTo>
                    <a:lnTo>
                      <a:pt x="348" y="29"/>
                    </a:lnTo>
                    <a:lnTo>
                      <a:pt x="350" y="29"/>
                    </a:lnTo>
                    <a:lnTo>
                      <a:pt x="352" y="29"/>
                    </a:lnTo>
                    <a:lnTo>
                      <a:pt x="354" y="27"/>
                    </a:lnTo>
                    <a:lnTo>
                      <a:pt x="356" y="27"/>
                    </a:lnTo>
                    <a:lnTo>
                      <a:pt x="357" y="27"/>
                    </a:lnTo>
                    <a:lnTo>
                      <a:pt x="359" y="27"/>
                    </a:lnTo>
                    <a:lnTo>
                      <a:pt x="361" y="27"/>
                    </a:lnTo>
                    <a:lnTo>
                      <a:pt x="0" y="0"/>
                    </a:lnTo>
                    <a:lnTo>
                      <a:pt x="344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75" name="Freeform 3721"/>
              <p:cNvSpPr>
                <a:spLocks/>
              </p:cNvSpPr>
              <p:nvPr/>
            </p:nvSpPr>
            <p:spPr bwMode="auto">
              <a:xfrm>
                <a:off x="2738" y="1610"/>
                <a:ext cx="189" cy="13"/>
              </a:xfrm>
              <a:custGeom>
                <a:avLst/>
                <a:gdLst>
                  <a:gd name="T0" fmla="*/ 45 w 379"/>
                  <a:gd name="T1" fmla="*/ 3 h 27"/>
                  <a:gd name="T2" fmla="*/ 45 w 379"/>
                  <a:gd name="T3" fmla="*/ 3 h 27"/>
                  <a:gd name="T4" fmla="*/ 45 w 379"/>
                  <a:gd name="T5" fmla="*/ 3 h 27"/>
                  <a:gd name="T6" fmla="*/ 46 w 379"/>
                  <a:gd name="T7" fmla="*/ 3 h 27"/>
                  <a:gd name="T8" fmla="*/ 46 w 379"/>
                  <a:gd name="T9" fmla="*/ 3 h 27"/>
                  <a:gd name="T10" fmla="*/ 46 w 379"/>
                  <a:gd name="T11" fmla="*/ 3 h 27"/>
                  <a:gd name="T12" fmla="*/ 46 w 379"/>
                  <a:gd name="T13" fmla="*/ 3 h 27"/>
                  <a:gd name="T14" fmla="*/ 47 w 379"/>
                  <a:gd name="T15" fmla="*/ 2 h 27"/>
                  <a:gd name="T16" fmla="*/ 47 w 379"/>
                  <a:gd name="T17" fmla="*/ 2 h 27"/>
                  <a:gd name="T18" fmla="*/ 0 w 379"/>
                  <a:gd name="T19" fmla="*/ 0 h 27"/>
                  <a:gd name="T20" fmla="*/ 45 w 379"/>
                  <a:gd name="T21" fmla="*/ 3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9" h="27">
                    <a:moveTo>
                      <a:pt x="361" y="27"/>
                    </a:moveTo>
                    <a:lnTo>
                      <a:pt x="363" y="27"/>
                    </a:lnTo>
                    <a:lnTo>
                      <a:pt x="365" y="25"/>
                    </a:lnTo>
                    <a:lnTo>
                      <a:pt x="369" y="25"/>
                    </a:lnTo>
                    <a:lnTo>
                      <a:pt x="371" y="25"/>
                    </a:lnTo>
                    <a:lnTo>
                      <a:pt x="373" y="25"/>
                    </a:lnTo>
                    <a:lnTo>
                      <a:pt x="375" y="25"/>
                    </a:lnTo>
                    <a:lnTo>
                      <a:pt x="377" y="23"/>
                    </a:lnTo>
                    <a:lnTo>
                      <a:pt x="379" y="23"/>
                    </a:lnTo>
                    <a:lnTo>
                      <a:pt x="0" y="0"/>
                    </a:lnTo>
                    <a:lnTo>
                      <a:pt x="361" y="27"/>
                    </a:ln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76" name="Freeform 3722"/>
              <p:cNvSpPr>
                <a:spLocks/>
              </p:cNvSpPr>
              <p:nvPr/>
            </p:nvSpPr>
            <p:spPr bwMode="auto">
              <a:xfrm>
                <a:off x="2738" y="1610"/>
                <a:ext cx="197" cy="11"/>
              </a:xfrm>
              <a:custGeom>
                <a:avLst/>
                <a:gdLst>
                  <a:gd name="T0" fmla="*/ 48 w 394"/>
                  <a:gd name="T1" fmla="*/ 2 h 23"/>
                  <a:gd name="T2" fmla="*/ 48 w 394"/>
                  <a:gd name="T3" fmla="*/ 2 h 23"/>
                  <a:gd name="T4" fmla="*/ 48 w 394"/>
                  <a:gd name="T5" fmla="*/ 2 h 23"/>
                  <a:gd name="T6" fmla="*/ 48 w 394"/>
                  <a:gd name="T7" fmla="*/ 2 h 23"/>
                  <a:gd name="T8" fmla="*/ 49 w 394"/>
                  <a:gd name="T9" fmla="*/ 2 h 23"/>
                  <a:gd name="T10" fmla="*/ 49 w 394"/>
                  <a:gd name="T11" fmla="*/ 2 h 23"/>
                  <a:gd name="T12" fmla="*/ 49 w 394"/>
                  <a:gd name="T13" fmla="*/ 2 h 23"/>
                  <a:gd name="T14" fmla="*/ 49 w 394"/>
                  <a:gd name="T15" fmla="*/ 2 h 23"/>
                  <a:gd name="T16" fmla="*/ 50 w 394"/>
                  <a:gd name="T17" fmla="*/ 2 h 23"/>
                  <a:gd name="T18" fmla="*/ 0 w 394"/>
                  <a:gd name="T19" fmla="*/ 0 h 23"/>
                  <a:gd name="T20" fmla="*/ 48 w 394"/>
                  <a:gd name="T21" fmla="*/ 2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4" h="23">
                    <a:moveTo>
                      <a:pt x="379" y="23"/>
                    </a:moveTo>
                    <a:lnTo>
                      <a:pt x="380" y="23"/>
                    </a:lnTo>
                    <a:lnTo>
                      <a:pt x="382" y="23"/>
                    </a:lnTo>
                    <a:lnTo>
                      <a:pt x="384" y="21"/>
                    </a:lnTo>
                    <a:lnTo>
                      <a:pt x="386" y="21"/>
                    </a:lnTo>
                    <a:lnTo>
                      <a:pt x="388" y="21"/>
                    </a:lnTo>
                    <a:lnTo>
                      <a:pt x="390" y="21"/>
                    </a:lnTo>
                    <a:lnTo>
                      <a:pt x="392" y="21"/>
                    </a:lnTo>
                    <a:lnTo>
                      <a:pt x="394" y="19"/>
                    </a:lnTo>
                    <a:lnTo>
                      <a:pt x="0" y="0"/>
                    </a:lnTo>
                    <a:lnTo>
                      <a:pt x="379" y="23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77" name="Freeform 3723"/>
              <p:cNvSpPr>
                <a:spLocks/>
              </p:cNvSpPr>
              <p:nvPr/>
            </p:nvSpPr>
            <p:spPr bwMode="auto">
              <a:xfrm>
                <a:off x="2738" y="1610"/>
                <a:ext cx="204" cy="9"/>
              </a:xfrm>
              <a:custGeom>
                <a:avLst/>
                <a:gdLst>
                  <a:gd name="T0" fmla="*/ 50 w 407"/>
                  <a:gd name="T1" fmla="*/ 2 h 19"/>
                  <a:gd name="T2" fmla="*/ 50 w 407"/>
                  <a:gd name="T3" fmla="*/ 2 h 19"/>
                  <a:gd name="T4" fmla="*/ 50 w 407"/>
                  <a:gd name="T5" fmla="*/ 2 h 19"/>
                  <a:gd name="T6" fmla="*/ 50 w 407"/>
                  <a:gd name="T7" fmla="*/ 2 h 19"/>
                  <a:gd name="T8" fmla="*/ 50 w 407"/>
                  <a:gd name="T9" fmla="*/ 2 h 19"/>
                  <a:gd name="T10" fmla="*/ 51 w 407"/>
                  <a:gd name="T11" fmla="*/ 2 h 19"/>
                  <a:gd name="T12" fmla="*/ 51 w 407"/>
                  <a:gd name="T13" fmla="*/ 2 h 19"/>
                  <a:gd name="T14" fmla="*/ 51 w 407"/>
                  <a:gd name="T15" fmla="*/ 2 h 19"/>
                  <a:gd name="T16" fmla="*/ 51 w 407"/>
                  <a:gd name="T17" fmla="*/ 1 h 19"/>
                  <a:gd name="T18" fmla="*/ 0 w 407"/>
                  <a:gd name="T19" fmla="*/ 0 h 19"/>
                  <a:gd name="T20" fmla="*/ 50 w 407"/>
                  <a:gd name="T21" fmla="*/ 2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07" h="19">
                    <a:moveTo>
                      <a:pt x="394" y="19"/>
                    </a:moveTo>
                    <a:lnTo>
                      <a:pt x="394" y="19"/>
                    </a:lnTo>
                    <a:lnTo>
                      <a:pt x="396" y="19"/>
                    </a:lnTo>
                    <a:lnTo>
                      <a:pt x="398" y="19"/>
                    </a:lnTo>
                    <a:lnTo>
                      <a:pt x="400" y="17"/>
                    </a:lnTo>
                    <a:lnTo>
                      <a:pt x="402" y="17"/>
                    </a:lnTo>
                    <a:lnTo>
                      <a:pt x="404" y="17"/>
                    </a:lnTo>
                    <a:lnTo>
                      <a:pt x="405" y="17"/>
                    </a:lnTo>
                    <a:lnTo>
                      <a:pt x="407" y="15"/>
                    </a:lnTo>
                    <a:lnTo>
                      <a:pt x="0" y="0"/>
                    </a:lnTo>
                    <a:lnTo>
                      <a:pt x="394" y="19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78" name="Freeform 3724"/>
              <p:cNvSpPr>
                <a:spLocks/>
              </p:cNvSpPr>
              <p:nvPr/>
            </p:nvSpPr>
            <p:spPr bwMode="auto">
              <a:xfrm>
                <a:off x="2738" y="1610"/>
                <a:ext cx="209" cy="8"/>
              </a:xfrm>
              <a:custGeom>
                <a:avLst/>
                <a:gdLst>
                  <a:gd name="T0" fmla="*/ 50 w 419"/>
                  <a:gd name="T1" fmla="*/ 2 h 15"/>
                  <a:gd name="T2" fmla="*/ 51 w 419"/>
                  <a:gd name="T3" fmla="*/ 2 h 15"/>
                  <a:gd name="T4" fmla="*/ 51 w 419"/>
                  <a:gd name="T5" fmla="*/ 2 h 15"/>
                  <a:gd name="T6" fmla="*/ 51 w 419"/>
                  <a:gd name="T7" fmla="*/ 2 h 15"/>
                  <a:gd name="T8" fmla="*/ 51 w 419"/>
                  <a:gd name="T9" fmla="*/ 2 h 15"/>
                  <a:gd name="T10" fmla="*/ 51 w 419"/>
                  <a:gd name="T11" fmla="*/ 2 h 15"/>
                  <a:gd name="T12" fmla="*/ 52 w 419"/>
                  <a:gd name="T13" fmla="*/ 2 h 15"/>
                  <a:gd name="T14" fmla="*/ 52 w 419"/>
                  <a:gd name="T15" fmla="*/ 2 h 15"/>
                  <a:gd name="T16" fmla="*/ 52 w 419"/>
                  <a:gd name="T17" fmla="*/ 2 h 15"/>
                  <a:gd name="T18" fmla="*/ 0 w 419"/>
                  <a:gd name="T19" fmla="*/ 0 h 15"/>
                  <a:gd name="T20" fmla="*/ 50 w 419"/>
                  <a:gd name="T21" fmla="*/ 2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9" h="15">
                    <a:moveTo>
                      <a:pt x="407" y="15"/>
                    </a:moveTo>
                    <a:lnTo>
                      <a:pt x="409" y="15"/>
                    </a:lnTo>
                    <a:lnTo>
                      <a:pt x="411" y="15"/>
                    </a:lnTo>
                    <a:lnTo>
                      <a:pt x="413" y="13"/>
                    </a:lnTo>
                    <a:lnTo>
                      <a:pt x="415" y="13"/>
                    </a:lnTo>
                    <a:lnTo>
                      <a:pt x="417" y="13"/>
                    </a:lnTo>
                    <a:lnTo>
                      <a:pt x="417" y="11"/>
                    </a:lnTo>
                    <a:lnTo>
                      <a:pt x="419" y="11"/>
                    </a:lnTo>
                    <a:lnTo>
                      <a:pt x="0" y="0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79" name="Freeform 3725"/>
              <p:cNvSpPr>
                <a:spLocks/>
              </p:cNvSpPr>
              <p:nvPr/>
            </p:nvSpPr>
            <p:spPr bwMode="auto">
              <a:xfrm>
                <a:off x="2738" y="1610"/>
                <a:ext cx="213" cy="6"/>
              </a:xfrm>
              <a:custGeom>
                <a:avLst/>
                <a:gdLst>
                  <a:gd name="T0" fmla="*/ 52 w 427"/>
                  <a:gd name="T1" fmla="*/ 2 h 11"/>
                  <a:gd name="T2" fmla="*/ 52 w 427"/>
                  <a:gd name="T3" fmla="*/ 2 h 11"/>
                  <a:gd name="T4" fmla="*/ 52 w 427"/>
                  <a:gd name="T5" fmla="*/ 2 h 11"/>
                  <a:gd name="T6" fmla="*/ 52 w 427"/>
                  <a:gd name="T7" fmla="*/ 2 h 11"/>
                  <a:gd name="T8" fmla="*/ 52 w 427"/>
                  <a:gd name="T9" fmla="*/ 2 h 11"/>
                  <a:gd name="T10" fmla="*/ 52 w 427"/>
                  <a:gd name="T11" fmla="*/ 1 h 11"/>
                  <a:gd name="T12" fmla="*/ 53 w 427"/>
                  <a:gd name="T13" fmla="*/ 1 h 11"/>
                  <a:gd name="T14" fmla="*/ 53 w 427"/>
                  <a:gd name="T15" fmla="*/ 1 h 11"/>
                  <a:gd name="T16" fmla="*/ 53 w 427"/>
                  <a:gd name="T17" fmla="*/ 1 h 11"/>
                  <a:gd name="T18" fmla="*/ 0 w 427"/>
                  <a:gd name="T19" fmla="*/ 0 h 11"/>
                  <a:gd name="T20" fmla="*/ 52 w 427"/>
                  <a:gd name="T21" fmla="*/ 2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27" h="11">
                    <a:moveTo>
                      <a:pt x="419" y="11"/>
                    </a:moveTo>
                    <a:lnTo>
                      <a:pt x="419" y="11"/>
                    </a:lnTo>
                    <a:lnTo>
                      <a:pt x="421" y="9"/>
                    </a:lnTo>
                    <a:lnTo>
                      <a:pt x="423" y="9"/>
                    </a:lnTo>
                    <a:lnTo>
                      <a:pt x="423" y="7"/>
                    </a:lnTo>
                    <a:lnTo>
                      <a:pt x="425" y="7"/>
                    </a:lnTo>
                    <a:lnTo>
                      <a:pt x="427" y="7"/>
                    </a:lnTo>
                    <a:lnTo>
                      <a:pt x="0" y="0"/>
                    </a:lnTo>
                    <a:lnTo>
                      <a:pt x="419" y="11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80" name="Freeform 3726"/>
              <p:cNvSpPr>
                <a:spLocks/>
              </p:cNvSpPr>
              <p:nvPr/>
            </p:nvSpPr>
            <p:spPr bwMode="auto">
              <a:xfrm>
                <a:off x="2738" y="1610"/>
                <a:ext cx="215" cy="3"/>
              </a:xfrm>
              <a:custGeom>
                <a:avLst/>
                <a:gdLst>
                  <a:gd name="T0" fmla="*/ 54 w 430"/>
                  <a:gd name="T1" fmla="*/ 1 h 6"/>
                  <a:gd name="T2" fmla="*/ 54 w 430"/>
                  <a:gd name="T3" fmla="*/ 1 h 6"/>
                  <a:gd name="T4" fmla="*/ 54 w 430"/>
                  <a:gd name="T5" fmla="*/ 1 h 6"/>
                  <a:gd name="T6" fmla="*/ 54 w 430"/>
                  <a:gd name="T7" fmla="*/ 1 h 6"/>
                  <a:gd name="T8" fmla="*/ 54 w 430"/>
                  <a:gd name="T9" fmla="*/ 1 h 6"/>
                  <a:gd name="T10" fmla="*/ 54 w 430"/>
                  <a:gd name="T11" fmla="*/ 1 h 6"/>
                  <a:gd name="T12" fmla="*/ 54 w 430"/>
                  <a:gd name="T13" fmla="*/ 1 h 6"/>
                  <a:gd name="T14" fmla="*/ 54 w 430"/>
                  <a:gd name="T15" fmla="*/ 1 h 6"/>
                  <a:gd name="T16" fmla="*/ 54 w 430"/>
                  <a:gd name="T17" fmla="*/ 1 h 6"/>
                  <a:gd name="T18" fmla="*/ 0 w 430"/>
                  <a:gd name="T19" fmla="*/ 0 h 6"/>
                  <a:gd name="T20" fmla="*/ 54 w 430"/>
                  <a:gd name="T21" fmla="*/ 1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0" h="6">
                    <a:moveTo>
                      <a:pt x="427" y="6"/>
                    </a:moveTo>
                    <a:lnTo>
                      <a:pt x="427" y="6"/>
                    </a:lnTo>
                    <a:lnTo>
                      <a:pt x="428" y="6"/>
                    </a:lnTo>
                    <a:lnTo>
                      <a:pt x="428" y="4"/>
                    </a:lnTo>
                    <a:lnTo>
                      <a:pt x="430" y="4"/>
                    </a:lnTo>
                    <a:lnTo>
                      <a:pt x="430" y="2"/>
                    </a:lnTo>
                    <a:lnTo>
                      <a:pt x="0" y="0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81" name="Freeform 3727"/>
              <p:cNvSpPr>
                <a:spLocks/>
              </p:cNvSpPr>
              <p:nvPr/>
            </p:nvSpPr>
            <p:spPr bwMode="auto">
              <a:xfrm>
                <a:off x="2738" y="1584"/>
                <a:ext cx="218" cy="26"/>
              </a:xfrm>
              <a:custGeom>
                <a:avLst/>
                <a:gdLst>
                  <a:gd name="T0" fmla="*/ 55 w 436"/>
                  <a:gd name="T1" fmla="*/ 7 h 52"/>
                  <a:gd name="T2" fmla="*/ 54 w 436"/>
                  <a:gd name="T3" fmla="*/ 6 h 52"/>
                  <a:gd name="T4" fmla="*/ 54 w 436"/>
                  <a:gd name="T5" fmla="*/ 5 h 52"/>
                  <a:gd name="T6" fmla="*/ 52 w 436"/>
                  <a:gd name="T7" fmla="*/ 5 h 52"/>
                  <a:gd name="T8" fmla="*/ 50 w 436"/>
                  <a:gd name="T9" fmla="*/ 4 h 52"/>
                  <a:gd name="T10" fmla="*/ 48 w 436"/>
                  <a:gd name="T11" fmla="*/ 4 h 52"/>
                  <a:gd name="T12" fmla="*/ 45 w 436"/>
                  <a:gd name="T13" fmla="*/ 3 h 52"/>
                  <a:gd name="T14" fmla="*/ 42 w 436"/>
                  <a:gd name="T15" fmla="*/ 3 h 52"/>
                  <a:gd name="T16" fmla="*/ 39 w 436"/>
                  <a:gd name="T17" fmla="*/ 2 h 52"/>
                  <a:gd name="T18" fmla="*/ 35 w 436"/>
                  <a:gd name="T19" fmla="*/ 2 h 52"/>
                  <a:gd name="T20" fmla="*/ 31 w 436"/>
                  <a:gd name="T21" fmla="*/ 1 h 52"/>
                  <a:gd name="T22" fmla="*/ 26 w 436"/>
                  <a:gd name="T23" fmla="*/ 1 h 52"/>
                  <a:gd name="T24" fmla="*/ 22 w 436"/>
                  <a:gd name="T25" fmla="*/ 1 h 52"/>
                  <a:gd name="T26" fmla="*/ 17 w 436"/>
                  <a:gd name="T27" fmla="*/ 1 h 52"/>
                  <a:gd name="T28" fmla="*/ 11 w 436"/>
                  <a:gd name="T29" fmla="*/ 1 h 52"/>
                  <a:gd name="T30" fmla="*/ 6 w 436"/>
                  <a:gd name="T31" fmla="*/ 0 h 52"/>
                  <a:gd name="T32" fmla="*/ 0 w 436"/>
                  <a:gd name="T33" fmla="*/ 0 h 52"/>
                  <a:gd name="T34" fmla="*/ 3 w 436"/>
                  <a:gd name="T35" fmla="*/ 1 h 52"/>
                  <a:gd name="T36" fmla="*/ 9 w 436"/>
                  <a:gd name="T37" fmla="*/ 1 h 52"/>
                  <a:gd name="T38" fmla="*/ 14 w 436"/>
                  <a:gd name="T39" fmla="*/ 1 h 52"/>
                  <a:gd name="T40" fmla="*/ 19 w 436"/>
                  <a:gd name="T41" fmla="*/ 1 h 52"/>
                  <a:gd name="T42" fmla="*/ 24 w 436"/>
                  <a:gd name="T43" fmla="*/ 2 h 52"/>
                  <a:gd name="T44" fmla="*/ 28 w 436"/>
                  <a:gd name="T45" fmla="*/ 2 h 52"/>
                  <a:gd name="T46" fmla="*/ 33 w 436"/>
                  <a:gd name="T47" fmla="*/ 2 h 52"/>
                  <a:gd name="T48" fmla="*/ 36 w 436"/>
                  <a:gd name="T49" fmla="*/ 3 h 52"/>
                  <a:gd name="T50" fmla="*/ 40 w 436"/>
                  <a:gd name="T51" fmla="*/ 3 h 52"/>
                  <a:gd name="T52" fmla="*/ 43 w 436"/>
                  <a:gd name="T53" fmla="*/ 3 h 52"/>
                  <a:gd name="T54" fmla="*/ 46 w 436"/>
                  <a:gd name="T55" fmla="*/ 4 h 52"/>
                  <a:gd name="T56" fmla="*/ 49 w 436"/>
                  <a:gd name="T57" fmla="*/ 5 h 52"/>
                  <a:gd name="T58" fmla="*/ 51 w 436"/>
                  <a:gd name="T59" fmla="*/ 5 h 52"/>
                  <a:gd name="T60" fmla="*/ 52 w 436"/>
                  <a:gd name="T61" fmla="*/ 5 h 52"/>
                  <a:gd name="T62" fmla="*/ 53 w 436"/>
                  <a:gd name="T63" fmla="*/ 6 h 52"/>
                  <a:gd name="T64" fmla="*/ 54 w 436"/>
                  <a:gd name="T65" fmla="*/ 7 h 52"/>
                  <a:gd name="T66" fmla="*/ 55 w 436"/>
                  <a:gd name="T67" fmla="*/ 7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6" h="52">
                    <a:moveTo>
                      <a:pt x="436" y="52"/>
                    </a:moveTo>
                    <a:lnTo>
                      <a:pt x="436" y="52"/>
                    </a:lnTo>
                    <a:lnTo>
                      <a:pt x="434" y="48"/>
                    </a:lnTo>
                    <a:lnTo>
                      <a:pt x="432" y="46"/>
                    </a:lnTo>
                    <a:lnTo>
                      <a:pt x="430" y="42"/>
                    </a:lnTo>
                    <a:lnTo>
                      <a:pt x="427" y="40"/>
                    </a:lnTo>
                    <a:lnTo>
                      <a:pt x="421" y="36"/>
                    </a:lnTo>
                    <a:lnTo>
                      <a:pt x="415" y="35"/>
                    </a:lnTo>
                    <a:lnTo>
                      <a:pt x="407" y="33"/>
                    </a:lnTo>
                    <a:lnTo>
                      <a:pt x="400" y="31"/>
                    </a:lnTo>
                    <a:lnTo>
                      <a:pt x="390" y="29"/>
                    </a:lnTo>
                    <a:lnTo>
                      <a:pt x="380" y="27"/>
                    </a:lnTo>
                    <a:lnTo>
                      <a:pt x="371" y="23"/>
                    </a:lnTo>
                    <a:lnTo>
                      <a:pt x="359" y="21"/>
                    </a:lnTo>
                    <a:lnTo>
                      <a:pt x="346" y="19"/>
                    </a:lnTo>
                    <a:lnTo>
                      <a:pt x="334" y="17"/>
                    </a:lnTo>
                    <a:lnTo>
                      <a:pt x="319" y="15"/>
                    </a:lnTo>
                    <a:lnTo>
                      <a:pt x="306" y="15"/>
                    </a:lnTo>
                    <a:lnTo>
                      <a:pt x="290" y="13"/>
                    </a:lnTo>
                    <a:lnTo>
                      <a:pt x="275" y="11"/>
                    </a:lnTo>
                    <a:lnTo>
                      <a:pt x="259" y="10"/>
                    </a:lnTo>
                    <a:lnTo>
                      <a:pt x="242" y="8"/>
                    </a:lnTo>
                    <a:lnTo>
                      <a:pt x="225" y="8"/>
                    </a:lnTo>
                    <a:lnTo>
                      <a:pt x="206" y="6"/>
                    </a:lnTo>
                    <a:lnTo>
                      <a:pt x="187" y="6"/>
                    </a:lnTo>
                    <a:lnTo>
                      <a:pt x="169" y="4"/>
                    </a:lnTo>
                    <a:lnTo>
                      <a:pt x="148" y="4"/>
                    </a:lnTo>
                    <a:lnTo>
                      <a:pt x="129" y="2"/>
                    </a:lnTo>
                    <a:lnTo>
                      <a:pt x="108" y="2"/>
                    </a:lnTo>
                    <a:lnTo>
                      <a:pt x="87" y="2"/>
                    </a:lnTo>
                    <a:lnTo>
                      <a:pt x="66" y="0"/>
                    </a:lnTo>
                    <a:lnTo>
                      <a:pt x="44" y="0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3" y="4"/>
                    </a:lnTo>
                    <a:lnTo>
                      <a:pt x="44" y="4"/>
                    </a:lnTo>
                    <a:lnTo>
                      <a:pt x="66" y="4"/>
                    </a:lnTo>
                    <a:lnTo>
                      <a:pt x="87" y="6"/>
                    </a:lnTo>
                    <a:lnTo>
                      <a:pt x="108" y="6"/>
                    </a:lnTo>
                    <a:lnTo>
                      <a:pt x="129" y="6"/>
                    </a:lnTo>
                    <a:lnTo>
                      <a:pt x="148" y="8"/>
                    </a:lnTo>
                    <a:lnTo>
                      <a:pt x="167" y="8"/>
                    </a:lnTo>
                    <a:lnTo>
                      <a:pt x="187" y="10"/>
                    </a:lnTo>
                    <a:lnTo>
                      <a:pt x="204" y="10"/>
                    </a:lnTo>
                    <a:lnTo>
                      <a:pt x="223" y="11"/>
                    </a:lnTo>
                    <a:lnTo>
                      <a:pt x="240" y="13"/>
                    </a:lnTo>
                    <a:lnTo>
                      <a:pt x="258" y="13"/>
                    </a:lnTo>
                    <a:lnTo>
                      <a:pt x="273" y="15"/>
                    </a:lnTo>
                    <a:lnTo>
                      <a:pt x="288" y="17"/>
                    </a:lnTo>
                    <a:lnTo>
                      <a:pt x="304" y="19"/>
                    </a:lnTo>
                    <a:lnTo>
                      <a:pt x="317" y="21"/>
                    </a:lnTo>
                    <a:lnTo>
                      <a:pt x="331" y="23"/>
                    </a:lnTo>
                    <a:lnTo>
                      <a:pt x="344" y="23"/>
                    </a:lnTo>
                    <a:lnTo>
                      <a:pt x="356" y="25"/>
                    </a:lnTo>
                    <a:lnTo>
                      <a:pt x="367" y="27"/>
                    </a:lnTo>
                    <a:lnTo>
                      <a:pt x="377" y="29"/>
                    </a:lnTo>
                    <a:lnTo>
                      <a:pt x="386" y="33"/>
                    </a:lnTo>
                    <a:lnTo>
                      <a:pt x="394" y="35"/>
                    </a:lnTo>
                    <a:lnTo>
                      <a:pt x="402" y="36"/>
                    </a:lnTo>
                    <a:lnTo>
                      <a:pt x="409" y="38"/>
                    </a:lnTo>
                    <a:lnTo>
                      <a:pt x="415" y="40"/>
                    </a:lnTo>
                    <a:lnTo>
                      <a:pt x="419" y="42"/>
                    </a:lnTo>
                    <a:lnTo>
                      <a:pt x="423" y="44"/>
                    </a:lnTo>
                    <a:lnTo>
                      <a:pt x="425" y="46"/>
                    </a:lnTo>
                    <a:lnTo>
                      <a:pt x="427" y="50"/>
                    </a:lnTo>
                    <a:lnTo>
                      <a:pt x="427" y="52"/>
                    </a:lnTo>
                    <a:lnTo>
                      <a:pt x="436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82" name="Freeform 3728"/>
              <p:cNvSpPr>
                <a:spLocks/>
              </p:cNvSpPr>
              <p:nvPr/>
            </p:nvSpPr>
            <p:spPr bwMode="auto">
              <a:xfrm>
                <a:off x="2738" y="1610"/>
                <a:ext cx="218" cy="26"/>
              </a:xfrm>
              <a:custGeom>
                <a:avLst/>
                <a:gdLst>
                  <a:gd name="T0" fmla="*/ 0 w 436"/>
                  <a:gd name="T1" fmla="*/ 7 h 52"/>
                  <a:gd name="T2" fmla="*/ 6 w 436"/>
                  <a:gd name="T3" fmla="*/ 7 h 52"/>
                  <a:gd name="T4" fmla="*/ 11 w 436"/>
                  <a:gd name="T5" fmla="*/ 7 h 52"/>
                  <a:gd name="T6" fmla="*/ 17 w 436"/>
                  <a:gd name="T7" fmla="*/ 7 h 52"/>
                  <a:gd name="T8" fmla="*/ 22 w 436"/>
                  <a:gd name="T9" fmla="*/ 6 h 52"/>
                  <a:gd name="T10" fmla="*/ 26 w 436"/>
                  <a:gd name="T11" fmla="*/ 6 h 52"/>
                  <a:gd name="T12" fmla="*/ 31 w 436"/>
                  <a:gd name="T13" fmla="*/ 6 h 52"/>
                  <a:gd name="T14" fmla="*/ 35 w 436"/>
                  <a:gd name="T15" fmla="*/ 5 h 52"/>
                  <a:gd name="T16" fmla="*/ 39 w 436"/>
                  <a:gd name="T17" fmla="*/ 5 h 52"/>
                  <a:gd name="T18" fmla="*/ 42 w 436"/>
                  <a:gd name="T19" fmla="*/ 4 h 52"/>
                  <a:gd name="T20" fmla="*/ 45 w 436"/>
                  <a:gd name="T21" fmla="*/ 4 h 52"/>
                  <a:gd name="T22" fmla="*/ 48 w 436"/>
                  <a:gd name="T23" fmla="*/ 4 h 52"/>
                  <a:gd name="T24" fmla="*/ 50 w 436"/>
                  <a:gd name="T25" fmla="*/ 3 h 52"/>
                  <a:gd name="T26" fmla="*/ 52 w 436"/>
                  <a:gd name="T27" fmla="*/ 2 h 52"/>
                  <a:gd name="T28" fmla="*/ 54 w 436"/>
                  <a:gd name="T29" fmla="*/ 2 h 52"/>
                  <a:gd name="T30" fmla="*/ 54 w 436"/>
                  <a:gd name="T31" fmla="*/ 1 h 52"/>
                  <a:gd name="T32" fmla="*/ 55 w 436"/>
                  <a:gd name="T33" fmla="*/ 0 h 52"/>
                  <a:gd name="T34" fmla="*/ 54 w 436"/>
                  <a:gd name="T35" fmla="*/ 1 h 52"/>
                  <a:gd name="T36" fmla="*/ 53 w 436"/>
                  <a:gd name="T37" fmla="*/ 1 h 52"/>
                  <a:gd name="T38" fmla="*/ 52 w 436"/>
                  <a:gd name="T39" fmla="*/ 2 h 52"/>
                  <a:gd name="T40" fmla="*/ 51 w 436"/>
                  <a:gd name="T41" fmla="*/ 2 h 52"/>
                  <a:gd name="T42" fmla="*/ 49 w 436"/>
                  <a:gd name="T43" fmla="*/ 3 h 52"/>
                  <a:gd name="T44" fmla="*/ 46 w 436"/>
                  <a:gd name="T45" fmla="*/ 3 h 52"/>
                  <a:gd name="T46" fmla="*/ 43 w 436"/>
                  <a:gd name="T47" fmla="*/ 4 h 52"/>
                  <a:gd name="T48" fmla="*/ 40 w 436"/>
                  <a:gd name="T49" fmla="*/ 4 h 52"/>
                  <a:gd name="T50" fmla="*/ 36 w 436"/>
                  <a:gd name="T51" fmla="*/ 5 h 52"/>
                  <a:gd name="T52" fmla="*/ 33 w 436"/>
                  <a:gd name="T53" fmla="*/ 5 h 52"/>
                  <a:gd name="T54" fmla="*/ 28 w 436"/>
                  <a:gd name="T55" fmla="*/ 5 h 52"/>
                  <a:gd name="T56" fmla="*/ 24 w 436"/>
                  <a:gd name="T57" fmla="*/ 6 h 52"/>
                  <a:gd name="T58" fmla="*/ 19 w 436"/>
                  <a:gd name="T59" fmla="*/ 6 h 52"/>
                  <a:gd name="T60" fmla="*/ 14 w 436"/>
                  <a:gd name="T61" fmla="*/ 6 h 52"/>
                  <a:gd name="T62" fmla="*/ 9 w 436"/>
                  <a:gd name="T63" fmla="*/ 6 h 52"/>
                  <a:gd name="T64" fmla="*/ 3 w 436"/>
                  <a:gd name="T65" fmla="*/ 6 h 52"/>
                  <a:gd name="T66" fmla="*/ 0 w 436"/>
                  <a:gd name="T67" fmla="*/ 7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6" h="52">
                    <a:moveTo>
                      <a:pt x="0" y="52"/>
                    </a:moveTo>
                    <a:lnTo>
                      <a:pt x="0" y="52"/>
                    </a:lnTo>
                    <a:lnTo>
                      <a:pt x="23" y="52"/>
                    </a:lnTo>
                    <a:lnTo>
                      <a:pt x="44" y="52"/>
                    </a:lnTo>
                    <a:lnTo>
                      <a:pt x="66" y="50"/>
                    </a:lnTo>
                    <a:lnTo>
                      <a:pt x="87" y="50"/>
                    </a:lnTo>
                    <a:lnTo>
                      <a:pt x="108" y="50"/>
                    </a:lnTo>
                    <a:lnTo>
                      <a:pt x="129" y="50"/>
                    </a:lnTo>
                    <a:lnTo>
                      <a:pt x="148" y="48"/>
                    </a:lnTo>
                    <a:lnTo>
                      <a:pt x="169" y="48"/>
                    </a:lnTo>
                    <a:lnTo>
                      <a:pt x="187" y="46"/>
                    </a:lnTo>
                    <a:lnTo>
                      <a:pt x="206" y="46"/>
                    </a:lnTo>
                    <a:lnTo>
                      <a:pt x="225" y="44"/>
                    </a:lnTo>
                    <a:lnTo>
                      <a:pt x="242" y="42"/>
                    </a:lnTo>
                    <a:lnTo>
                      <a:pt x="259" y="42"/>
                    </a:lnTo>
                    <a:lnTo>
                      <a:pt x="275" y="40"/>
                    </a:lnTo>
                    <a:lnTo>
                      <a:pt x="290" y="38"/>
                    </a:lnTo>
                    <a:lnTo>
                      <a:pt x="306" y="36"/>
                    </a:lnTo>
                    <a:lnTo>
                      <a:pt x="319" y="34"/>
                    </a:lnTo>
                    <a:lnTo>
                      <a:pt x="334" y="32"/>
                    </a:lnTo>
                    <a:lnTo>
                      <a:pt x="346" y="31"/>
                    </a:lnTo>
                    <a:lnTo>
                      <a:pt x="359" y="29"/>
                    </a:lnTo>
                    <a:lnTo>
                      <a:pt x="371" y="27"/>
                    </a:lnTo>
                    <a:lnTo>
                      <a:pt x="380" y="25"/>
                    </a:lnTo>
                    <a:lnTo>
                      <a:pt x="390" y="23"/>
                    </a:lnTo>
                    <a:lnTo>
                      <a:pt x="400" y="21"/>
                    </a:lnTo>
                    <a:lnTo>
                      <a:pt x="407" y="19"/>
                    </a:lnTo>
                    <a:lnTo>
                      <a:pt x="415" y="15"/>
                    </a:lnTo>
                    <a:lnTo>
                      <a:pt x="421" y="13"/>
                    </a:lnTo>
                    <a:lnTo>
                      <a:pt x="427" y="11"/>
                    </a:lnTo>
                    <a:lnTo>
                      <a:pt x="430" y="7"/>
                    </a:lnTo>
                    <a:lnTo>
                      <a:pt x="432" y="6"/>
                    </a:lnTo>
                    <a:lnTo>
                      <a:pt x="434" y="2"/>
                    </a:lnTo>
                    <a:lnTo>
                      <a:pt x="436" y="0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lnTo>
                      <a:pt x="423" y="6"/>
                    </a:lnTo>
                    <a:lnTo>
                      <a:pt x="419" y="7"/>
                    </a:lnTo>
                    <a:lnTo>
                      <a:pt x="415" y="9"/>
                    </a:lnTo>
                    <a:lnTo>
                      <a:pt x="409" y="11"/>
                    </a:lnTo>
                    <a:lnTo>
                      <a:pt x="402" y="15"/>
                    </a:lnTo>
                    <a:lnTo>
                      <a:pt x="394" y="17"/>
                    </a:lnTo>
                    <a:lnTo>
                      <a:pt x="386" y="19"/>
                    </a:lnTo>
                    <a:lnTo>
                      <a:pt x="377" y="21"/>
                    </a:lnTo>
                    <a:lnTo>
                      <a:pt x="367" y="23"/>
                    </a:lnTo>
                    <a:lnTo>
                      <a:pt x="356" y="25"/>
                    </a:lnTo>
                    <a:lnTo>
                      <a:pt x="344" y="27"/>
                    </a:lnTo>
                    <a:lnTo>
                      <a:pt x="331" y="29"/>
                    </a:lnTo>
                    <a:lnTo>
                      <a:pt x="317" y="31"/>
                    </a:lnTo>
                    <a:lnTo>
                      <a:pt x="304" y="32"/>
                    </a:lnTo>
                    <a:lnTo>
                      <a:pt x="288" y="34"/>
                    </a:lnTo>
                    <a:lnTo>
                      <a:pt x="273" y="36"/>
                    </a:lnTo>
                    <a:lnTo>
                      <a:pt x="258" y="36"/>
                    </a:lnTo>
                    <a:lnTo>
                      <a:pt x="240" y="38"/>
                    </a:lnTo>
                    <a:lnTo>
                      <a:pt x="223" y="40"/>
                    </a:lnTo>
                    <a:lnTo>
                      <a:pt x="204" y="40"/>
                    </a:lnTo>
                    <a:lnTo>
                      <a:pt x="187" y="42"/>
                    </a:lnTo>
                    <a:lnTo>
                      <a:pt x="167" y="42"/>
                    </a:lnTo>
                    <a:lnTo>
                      <a:pt x="148" y="44"/>
                    </a:lnTo>
                    <a:lnTo>
                      <a:pt x="129" y="44"/>
                    </a:lnTo>
                    <a:lnTo>
                      <a:pt x="108" y="46"/>
                    </a:lnTo>
                    <a:lnTo>
                      <a:pt x="87" y="46"/>
                    </a:lnTo>
                    <a:lnTo>
                      <a:pt x="66" y="46"/>
                    </a:lnTo>
                    <a:lnTo>
                      <a:pt x="44" y="46"/>
                    </a:lnTo>
                    <a:lnTo>
                      <a:pt x="23" y="46"/>
                    </a:lnTo>
                    <a:lnTo>
                      <a:pt x="0" y="48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83" name="Freeform 3729"/>
              <p:cNvSpPr>
                <a:spLocks/>
              </p:cNvSpPr>
              <p:nvPr/>
            </p:nvSpPr>
            <p:spPr bwMode="auto">
              <a:xfrm>
                <a:off x="2520" y="1610"/>
                <a:ext cx="218" cy="26"/>
              </a:xfrm>
              <a:custGeom>
                <a:avLst/>
                <a:gdLst>
                  <a:gd name="T0" fmla="*/ 0 w 436"/>
                  <a:gd name="T1" fmla="*/ 0 h 52"/>
                  <a:gd name="T2" fmla="*/ 1 w 436"/>
                  <a:gd name="T3" fmla="*/ 1 h 52"/>
                  <a:gd name="T4" fmla="*/ 2 w 436"/>
                  <a:gd name="T5" fmla="*/ 2 h 52"/>
                  <a:gd name="T6" fmla="*/ 3 w 436"/>
                  <a:gd name="T7" fmla="*/ 2 h 52"/>
                  <a:gd name="T8" fmla="*/ 5 w 436"/>
                  <a:gd name="T9" fmla="*/ 3 h 52"/>
                  <a:gd name="T10" fmla="*/ 7 w 436"/>
                  <a:gd name="T11" fmla="*/ 4 h 52"/>
                  <a:gd name="T12" fmla="*/ 10 w 436"/>
                  <a:gd name="T13" fmla="*/ 4 h 52"/>
                  <a:gd name="T14" fmla="*/ 13 w 436"/>
                  <a:gd name="T15" fmla="*/ 4 h 52"/>
                  <a:gd name="T16" fmla="*/ 17 w 436"/>
                  <a:gd name="T17" fmla="*/ 5 h 52"/>
                  <a:gd name="T18" fmla="*/ 21 w 436"/>
                  <a:gd name="T19" fmla="*/ 5 h 52"/>
                  <a:gd name="T20" fmla="*/ 25 w 436"/>
                  <a:gd name="T21" fmla="*/ 6 h 52"/>
                  <a:gd name="T22" fmla="*/ 29 w 436"/>
                  <a:gd name="T23" fmla="*/ 6 h 52"/>
                  <a:gd name="T24" fmla="*/ 34 w 436"/>
                  <a:gd name="T25" fmla="*/ 6 h 52"/>
                  <a:gd name="T26" fmla="*/ 39 w 436"/>
                  <a:gd name="T27" fmla="*/ 7 h 52"/>
                  <a:gd name="T28" fmla="*/ 44 w 436"/>
                  <a:gd name="T29" fmla="*/ 7 h 52"/>
                  <a:gd name="T30" fmla="*/ 49 w 436"/>
                  <a:gd name="T31" fmla="*/ 7 h 52"/>
                  <a:gd name="T32" fmla="*/ 55 w 436"/>
                  <a:gd name="T33" fmla="*/ 7 h 52"/>
                  <a:gd name="T34" fmla="*/ 52 w 436"/>
                  <a:gd name="T35" fmla="*/ 6 h 52"/>
                  <a:gd name="T36" fmla="*/ 47 w 436"/>
                  <a:gd name="T37" fmla="*/ 6 h 52"/>
                  <a:gd name="T38" fmla="*/ 42 w 436"/>
                  <a:gd name="T39" fmla="*/ 6 h 52"/>
                  <a:gd name="T40" fmla="*/ 36 w 436"/>
                  <a:gd name="T41" fmla="*/ 6 h 52"/>
                  <a:gd name="T42" fmla="*/ 32 w 436"/>
                  <a:gd name="T43" fmla="*/ 6 h 52"/>
                  <a:gd name="T44" fmla="*/ 27 w 436"/>
                  <a:gd name="T45" fmla="*/ 5 h 52"/>
                  <a:gd name="T46" fmla="*/ 23 w 436"/>
                  <a:gd name="T47" fmla="*/ 5 h 52"/>
                  <a:gd name="T48" fmla="*/ 19 w 436"/>
                  <a:gd name="T49" fmla="*/ 5 h 52"/>
                  <a:gd name="T50" fmla="*/ 15 w 436"/>
                  <a:gd name="T51" fmla="*/ 4 h 52"/>
                  <a:gd name="T52" fmla="*/ 12 w 436"/>
                  <a:gd name="T53" fmla="*/ 4 h 52"/>
                  <a:gd name="T54" fmla="*/ 9 w 436"/>
                  <a:gd name="T55" fmla="*/ 3 h 52"/>
                  <a:gd name="T56" fmla="*/ 7 w 436"/>
                  <a:gd name="T57" fmla="*/ 3 h 52"/>
                  <a:gd name="T58" fmla="*/ 5 w 436"/>
                  <a:gd name="T59" fmla="*/ 2 h 52"/>
                  <a:gd name="T60" fmla="*/ 3 w 436"/>
                  <a:gd name="T61" fmla="*/ 2 h 52"/>
                  <a:gd name="T62" fmla="*/ 2 w 436"/>
                  <a:gd name="T63" fmla="*/ 1 h 52"/>
                  <a:gd name="T64" fmla="*/ 2 w 436"/>
                  <a:gd name="T65" fmla="*/ 1 h 52"/>
                  <a:gd name="T66" fmla="*/ 0 w 436"/>
                  <a:gd name="T67" fmla="*/ 0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6" h="5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6"/>
                    </a:lnTo>
                    <a:lnTo>
                      <a:pt x="6" y="7"/>
                    </a:lnTo>
                    <a:lnTo>
                      <a:pt x="10" y="11"/>
                    </a:lnTo>
                    <a:lnTo>
                      <a:pt x="16" y="13"/>
                    </a:lnTo>
                    <a:lnTo>
                      <a:pt x="21" y="15"/>
                    </a:lnTo>
                    <a:lnTo>
                      <a:pt x="29" y="19"/>
                    </a:lnTo>
                    <a:lnTo>
                      <a:pt x="37" y="21"/>
                    </a:lnTo>
                    <a:lnTo>
                      <a:pt x="46" y="23"/>
                    </a:lnTo>
                    <a:lnTo>
                      <a:pt x="56" y="25"/>
                    </a:lnTo>
                    <a:lnTo>
                      <a:pt x="68" y="27"/>
                    </a:lnTo>
                    <a:lnTo>
                      <a:pt x="77" y="29"/>
                    </a:lnTo>
                    <a:lnTo>
                      <a:pt x="91" y="31"/>
                    </a:lnTo>
                    <a:lnTo>
                      <a:pt x="102" y="32"/>
                    </a:lnTo>
                    <a:lnTo>
                      <a:pt x="117" y="34"/>
                    </a:lnTo>
                    <a:lnTo>
                      <a:pt x="131" y="36"/>
                    </a:lnTo>
                    <a:lnTo>
                      <a:pt x="146" y="38"/>
                    </a:lnTo>
                    <a:lnTo>
                      <a:pt x="162" y="40"/>
                    </a:lnTo>
                    <a:lnTo>
                      <a:pt x="177" y="42"/>
                    </a:lnTo>
                    <a:lnTo>
                      <a:pt x="194" y="42"/>
                    </a:lnTo>
                    <a:lnTo>
                      <a:pt x="213" y="44"/>
                    </a:lnTo>
                    <a:lnTo>
                      <a:pt x="231" y="46"/>
                    </a:lnTo>
                    <a:lnTo>
                      <a:pt x="250" y="46"/>
                    </a:lnTo>
                    <a:lnTo>
                      <a:pt x="269" y="48"/>
                    </a:lnTo>
                    <a:lnTo>
                      <a:pt x="288" y="48"/>
                    </a:lnTo>
                    <a:lnTo>
                      <a:pt x="308" y="50"/>
                    </a:lnTo>
                    <a:lnTo>
                      <a:pt x="329" y="50"/>
                    </a:lnTo>
                    <a:lnTo>
                      <a:pt x="350" y="50"/>
                    </a:lnTo>
                    <a:lnTo>
                      <a:pt x="371" y="50"/>
                    </a:lnTo>
                    <a:lnTo>
                      <a:pt x="392" y="52"/>
                    </a:lnTo>
                    <a:lnTo>
                      <a:pt x="415" y="52"/>
                    </a:lnTo>
                    <a:lnTo>
                      <a:pt x="436" y="52"/>
                    </a:lnTo>
                    <a:lnTo>
                      <a:pt x="436" y="48"/>
                    </a:lnTo>
                    <a:lnTo>
                      <a:pt x="415" y="46"/>
                    </a:lnTo>
                    <a:lnTo>
                      <a:pt x="392" y="46"/>
                    </a:lnTo>
                    <a:lnTo>
                      <a:pt x="371" y="46"/>
                    </a:lnTo>
                    <a:lnTo>
                      <a:pt x="350" y="46"/>
                    </a:lnTo>
                    <a:lnTo>
                      <a:pt x="329" y="46"/>
                    </a:lnTo>
                    <a:lnTo>
                      <a:pt x="310" y="44"/>
                    </a:lnTo>
                    <a:lnTo>
                      <a:pt x="288" y="44"/>
                    </a:lnTo>
                    <a:lnTo>
                      <a:pt x="269" y="42"/>
                    </a:lnTo>
                    <a:lnTo>
                      <a:pt x="250" y="42"/>
                    </a:lnTo>
                    <a:lnTo>
                      <a:pt x="233" y="40"/>
                    </a:lnTo>
                    <a:lnTo>
                      <a:pt x="213" y="40"/>
                    </a:lnTo>
                    <a:lnTo>
                      <a:pt x="196" y="38"/>
                    </a:lnTo>
                    <a:lnTo>
                      <a:pt x="179" y="36"/>
                    </a:lnTo>
                    <a:lnTo>
                      <a:pt x="164" y="36"/>
                    </a:lnTo>
                    <a:lnTo>
                      <a:pt x="148" y="34"/>
                    </a:lnTo>
                    <a:lnTo>
                      <a:pt x="133" y="32"/>
                    </a:lnTo>
                    <a:lnTo>
                      <a:pt x="119" y="31"/>
                    </a:lnTo>
                    <a:lnTo>
                      <a:pt x="106" y="29"/>
                    </a:lnTo>
                    <a:lnTo>
                      <a:pt x="93" y="27"/>
                    </a:lnTo>
                    <a:lnTo>
                      <a:pt x="81" y="25"/>
                    </a:lnTo>
                    <a:lnTo>
                      <a:pt x="69" y="23"/>
                    </a:lnTo>
                    <a:lnTo>
                      <a:pt x="60" y="21"/>
                    </a:lnTo>
                    <a:lnTo>
                      <a:pt x="50" y="19"/>
                    </a:lnTo>
                    <a:lnTo>
                      <a:pt x="43" y="17"/>
                    </a:lnTo>
                    <a:lnTo>
                      <a:pt x="35" y="15"/>
                    </a:lnTo>
                    <a:lnTo>
                      <a:pt x="27" y="11"/>
                    </a:lnTo>
                    <a:lnTo>
                      <a:pt x="23" y="9"/>
                    </a:lnTo>
                    <a:lnTo>
                      <a:pt x="18" y="7"/>
                    </a:lnTo>
                    <a:lnTo>
                      <a:pt x="14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84" name="Freeform 3730"/>
              <p:cNvSpPr>
                <a:spLocks/>
              </p:cNvSpPr>
              <p:nvPr/>
            </p:nvSpPr>
            <p:spPr bwMode="auto">
              <a:xfrm>
                <a:off x="2520" y="1584"/>
                <a:ext cx="218" cy="26"/>
              </a:xfrm>
              <a:custGeom>
                <a:avLst/>
                <a:gdLst>
                  <a:gd name="T0" fmla="*/ 55 w 436"/>
                  <a:gd name="T1" fmla="*/ 0 h 52"/>
                  <a:gd name="T2" fmla="*/ 49 w 436"/>
                  <a:gd name="T3" fmla="*/ 0 h 52"/>
                  <a:gd name="T4" fmla="*/ 44 w 436"/>
                  <a:gd name="T5" fmla="*/ 1 h 52"/>
                  <a:gd name="T6" fmla="*/ 39 w 436"/>
                  <a:gd name="T7" fmla="*/ 1 h 52"/>
                  <a:gd name="T8" fmla="*/ 34 w 436"/>
                  <a:gd name="T9" fmla="*/ 1 h 52"/>
                  <a:gd name="T10" fmla="*/ 29 w 436"/>
                  <a:gd name="T11" fmla="*/ 1 h 52"/>
                  <a:gd name="T12" fmla="*/ 25 w 436"/>
                  <a:gd name="T13" fmla="*/ 1 h 52"/>
                  <a:gd name="T14" fmla="*/ 21 w 436"/>
                  <a:gd name="T15" fmla="*/ 2 h 52"/>
                  <a:gd name="T16" fmla="*/ 17 w 436"/>
                  <a:gd name="T17" fmla="*/ 2 h 52"/>
                  <a:gd name="T18" fmla="*/ 13 w 436"/>
                  <a:gd name="T19" fmla="*/ 3 h 52"/>
                  <a:gd name="T20" fmla="*/ 10 w 436"/>
                  <a:gd name="T21" fmla="*/ 3 h 52"/>
                  <a:gd name="T22" fmla="*/ 7 w 436"/>
                  <a:gd name="T23" fmla="*/ 4 h 52"/>
                  <a:gd name="T24" fmla="*/ 5 w 436"/>
                  <a:gd name="T25" fmla="*/ 4 h 52"/>
                  <a:gd name="T26" fmla="*/ 3 w 436"/>
                  <a:gd name="T27" fmla="*/ 5 h 52"/>
                  <a:gd name="T28" fmla="*/ 2 w 436"/>
                  <a:gd name="T29" fmla="*/ 5 h 52"/>
                  <a:gd name="T30" fmla="*/ 1 w 436"/>
                  <a:gd name="T31" fmla="*/ 6 h 52"/>
                  <a:gd name="T32" fmla="*/ 0 w 436"/>
                  <a:gd name="T33" fmla="*/ 7 h 52"/>
                  <a:gd name="T34" fmla="*/ 2 w 436"/>
                  <a:gd name="T35" fmla="*/ 7 h 52"/>
                  <a:gd name="T36" fmla="*/ 2 w 436"/>
                  <a:gd name="T37" fmla="*/ 6 h 52"/>
                  <a:gd name="T38" fmla="*/ 3 w 436"/>
                  <a:gd name="T39" fmla="*/ 5 h 52"/>
                  <a:gd name="T40" fmla="*/ 5 w 436"/>
                  <a:gd name="T41" fmla="*/ 5 h 52"/>
                  <a:gd name="T42" fmla="*/ 7 w 436"/>
                  <a:gd name="T43" fmla="*/ 5 h 52"/>
                  <a:gd name="T44" fmla="*/ 9 w 436"/>
                  <a:gd name="T45" fmla="*/ 4 h 52"/>
                  <a:gd name="T46" fmla="*/ 12 w 436"/>
                  <a:gd name="T47" fmla="*/ 3 h 52"/>
                  <a:gd name="T48" fmla="*/ 15 w 436"/>
                  <a:gd name="T49" fmla="*/ 3 h 52"/>
                  <a:gd name="T50" fmla="*/ 19 w 436"/>
                  <a:gd name="T51" fmla="*/ 3 h 52"/>
                  <a:gd name="T52" fmla="*/ 23 w 436"/>
                  <a:gd name="T53" fmla="*/ 2 h 52"/>
                  <a:gd name="T54" fmla="*/ 27 w 436"/>
                  <a:gd name="T55" fmla="*/ 2 h 52"/>
                  <a:gd name="T56" fmla="*/ 32 w 436"/>
                  <a:gd name="T57" fmla="*/ 2 h 52"/>
                  <a:gd name="T58" fmla="*/ 36 w 436"/>
                  <a:gd name="T59" fmla="*/ 1 h 52"/>
                  <a:gd name="T60" fmla="*/ 42 w 436"/>
                  <a:gd name="T61" fmla="*/ 1 h 52"/>
                  <a:gd name="T62" fmla="*/ 47 w 436"/>
                  <a:gd name="T63" fmla="*/ 1 h 52"/>
                  <a:gd name="T64" fmla="*/ 52 w 436"/>
                  <a:gd name="T65" fmla="*/ 1 h 52"/>
                  <a:gd name="T66" fmla="*/ 55 w 436"/>
                  <a:gd name="T67" fmla="*/ 0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6" h="52">
                    <a:moveTo>
                      <a:pt x="436" y="0"/>
                    </a:moveTo>
                    <a:lnTo>
                      <a:pt x="436" y="0"/>
                    </a:lnTo>
                    <a:lnTo>
                      <a:pt x="415" y="0"/>
                    </a:lnTo>
                    <a:lnTo>
                      <a:pt x="392" y="0"/>
                    </a:lnTo>
                    <a:lnTo>
                      <a:pt x="371" y="0"/>
                    </a:lnTo>
                    <a:lnTo>
                      <a:pt x="350" y="2"/>
                    </a:lnTo>
                    <a:lnTo>
                      <a:pt x="329" y="2"/>
                    </a:lnTo>
                    <a:lnTo>
                      <a:pt x="308" y="2"/>
                    </a:lnTo>
                    <a:lnTo>
                      <a:pt x="288" y="4"/>
                    </a:lnTo>
                    <a:lnTo>
                      <a:pt x="269" y="4"/>
                    </a:lnTo>
                    <a:lnTo>
                      <a:pt x="250" y="6"/>
                    </a:lnTo>
                    <a:lnTo>
                      <a:pt x="231" y="6"/>
                    </a:lnTo>
                    <a:lnTo>
                      <a:pt x="213" y="8"/>
                    </a:lnTo>
                    <a:lnTo>
                      <a:pt x="194" y="8"/>
                    </a:lnTo>
                    <a:lnTo>
                      <a:pt x="177" y="10"/>
                    </a:lnTo>
                    <a:lnTo>
                      <a:pt x="162" y="11"/>
                    </a:lnTo>
                    <a:lnTo>
                      <a:pt x="146" y="13"/>
                    </a:lnTo>
                    <a:lnTo>
                      <a:pt x="131" y="15"/>
                    </a:lnTo>
                    <a:lnTo>
                      <a:pt x="117" y="15"/>
                    </a:lnTo>
                    <a:lnTo>
                      <a:pt x="102" y="17"/>
                    </a:lnTo>
                    <a:lnTo>
                      <a:pt x="91" y="19"/>
                    </a:lnTo>
                    <a:lnTo>
                      <a:pt x="77" y="21"/>
                    </a:lnTo>
                    <a:lnTo>
                      <a:pt x="68" y="23"/>
                    </a:lnTo>
                    <a:lnTo>
                      <a:pt x="56" y="27"/>
                    </a:lnTo>
                    <a:lnTo>
                      <a:pt x="46" y="29"/>
                    </a:lnTo>
                    <a:lnTo>
                      <a:pt x="37" y="31"/>
                    </a:lnTo>
                    <a:lnTo>
                      <a:pt x="29" y="33"/>
                    </a:lnTo>
                    <a:lnTo>
                      <a:pt x="21" y="35"/>
                    </a:lnTo>
                    <a:lnTo>
                      <a:pt x="16" y="36"/>
                    </a:lnTo>
                    <a:lnTo>
                      <a:pt x="10" y="40"/>
                    </a:lnTo>
                    <a:lnTo>
                      <a:pt x="6" y="42"/>
                    </a:lnTo>
                    <a:lnTo>
                      <a:pt x="4" y="46"/>
                    </a:lnTo>
                    <a:lnTo>
                      <a:pt x="2" y="48"/>
                    </a:lnTo>
                    <a:lnTo>
                      <a:pt x="0" y="52"/>
                    </a:lnTo>
                    <a:lnTo>
                      <a:pt x="10" y="52"/>
                    </a:lnTo>
                    <a:lnTo>
                      <a:pt x="10" y="50"/>
                    </a:lnTo>
                    <a:lnTo>
                      <a:pt x="12" y="46"/>
                    </a:lnTo>
                    <a:lnTo>
                      <a:pt x="14" y="44"/>
                    </a:lnTo>
                    <a:lnTo>
                      <a:pt x="18" y="42"/>
                    </a:lnTo>
                    <a:lnTo>
                      <a:pt x="23" y="40"/>
                    </a:lnTo>
                    <a:lnTo>
                      <a:pt x="27" y="38"/>
                    </a:lnTo>
                    <a:lnTo>
                      <a:pt x="35" y="36"/>
                    </a:lnTo>
                    <a:lnTo>
                      <a:pt x="43" y="35"/>
                    </a:lnTo>
                    <a:lnTo>
                      <a:pt x="50" y="33"/>
                    </a:lnTo>
                    <a:lnTo>
                      <a:pt x="60" y="29"/>
                    </a:lnTo>
                    <a:lnTo>
                      <a:pt x="69" y="27"/>
                    </a:lnTo>
                    <a:lnTo>
                      <a:pt x="81" y="25"/>
                    </a:lnTo>
                    <a:lnTo>
                      <a:pt x="93" y="23"/>
                    </a:lnTo>
                    <a:lnTo>
                      <a:pt x="106" y="23"/>
                    </a:lnTo>
                    <a:lnTo>
                      <a:pt x="119" y="21"/>
                    </a:lnTo>
                    <a:lnTo>
                      <a:pt x="133" y="19"/>
                    </a:lnTo>
                    <a:lnTo>
                      <a:pt x="148" y="17"/>
                    </a:lnTo>
                    <a:lnTo>
                      <a:pt x="164" y="15"/>
                    </a:lnTo>
                    <a:lnTo>
                      <a:pt x="179" y="13"/>
                    </a:lnTo>
                    <a:lnTo>
                      <a:pt x="196" y="13"/>
                    </a:lnTo>
                    <a:lnTo>
                      <a:pt x="213" y="11"/>
                    </a:lnTo>
                    <a:lnTo>
                      <a:pt x="233" y="10"/>
                    </a:lnTo>
                    <a:lnTo>
                      <a:pt x="250" y="10"/>
                    </a:lnTo>
                    <a:lnTo>
                      <a:pt x="269" y="8"/>
                    </a:lnTo>
                    <a:lnTo>
                      <a:pt x="288" y="8"/>
                    </a:lnTo>
                    <a:lnTo>
                      <a:pt x="310" y="6"/>
                    </a:lnTo>
                    <a:lnTo>
                      <a:pt x="329" y="6"/>
                    </a:lnTo>
                    <a:lnTo>
                      <a:pt x="350" y="6"/>
                    </a:lnTo>
                    <a:lnTo>
                      <a:pt x="371" y="4"/>
                    </a:lnTo>
                    <a:lnTo>
                      <a:pt x="392" y="4"/>
                    </a:lnTo>
                    <a:lnTo>
                      <a:pt x="415" y="4"/>
                    </a:lnTo>
                    <a:lnTo>
                      <a:pt x="436" y="4"/>
                    </a:lnTo>
                    <a:lnTo>
                      <a:pt x="4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85" name="Rectangle 3731"/>
              <p:cNvSpPr>
                <a:spLocks noChangeArrowheads="1"/>
              </p:cNvSpPr>
              <p:nvPr/>
            </p:nvSpPr>
            <p:spPr bwMode="auto">
              <a:xfrm>
                <a:off x="2523" y="1823"/>
                <a:ext cx="4" cy="5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86" name="Rectangle 3732"/>
              <p:cNvSpPr>
                <a:spLocks noChangeArrowheads="1"/>
              </p:cNvSpPr>
              <p:nvPr/>
            </p:nvSpPr>
            <p:spPr bwMode="auto">
              <a:xfrm>
                <a:off x="2527" y="1823"/>
                <a:ext cx="3" cy="5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87" name="Rectangle 3733"/>
              <p:cNvSpPr>
                <a:spLocks noChangeArrowheads="1"/>
              </p:cNvSpPr>
              <p:nvPr/>
            </p:nvSpPr>
            <p:spPr bwMode="auto">
              <a:xfrm>
                <a:off x="2530" y="1823"/>
                <a:ext cx="4" cy="5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88" name="Rectangle 3734"/>
              <p:cNvSpPr>
                <a:spLocks noChangeArrowheads="1"/>
              </p:cNvSpPr>
              <p:nvPr/>
            </p:nvSpPr>
            <p:spPr bwMode="auto">
              <a:xfrm>
                <a:off x="2534" y="1823"/>
                <a:ext cx="3" cy="5"/>
              </a:xfrm>
              <a:prstGeom prst="rect">
                <a:avLst/>
              </a:pr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89" name="Rectangle 3735"/>
              <p:cNvSpPr>
                <a:spLocks noChangeArrowheads="1"/>
              </p:cNvSpPr>
              <p:nvPr/>
            </p:nvSpPr>
            <p:spPr bwMode="auto">
              <a:xfrm>
                <a:off x="2537" y="1823"/>
                <a:ext cx="3" cy="5"/>
              </a:xfrm>
              <a:prstGeom prst="rect">
                <a:avLst/>
              </a:pr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90" name="Rectangle 3736"/>
              <p:cNvSpPr>
                <a:spLocks noChangeArrowheads="1"/>
              </p:cNvSpPr>
              <p:nvPr/>
            </p:nvSpPr>
            <p:spPr bwMode="auto">
              <a:xfrm>
                <a:off x="2540" y="1823"/>
                <a:ext cx="3" cy="5"/>
              </a:xfrm>
              <a:prstGeom prst="rect">
                <a:avLst/>
              </a:pr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91" name="Rectangle 3737"/>
              <p:cNvSpPr>
                <a:spLocks noChangeArrowheads="1"/>
              </p:cNvSpPr>
              <p:nvPr/>
            </p:nvSpPr>
            <p:spPr bwMode="auto">
              <a:xfrm>
                <a:off x="2543" y="1823"/>
                <a:ext cx="4" cy="5"/>
              </a:xfrm>
              <a:prstGeom prst="rect">
                <a:avLst/>
              </a:pr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92" name="Rectangle 3738"/>
              <p:cNvSpPr>
                <a:spLocks noChangeArrowheads="1"/>
              </p:cNvSpPr>
              <p:nvPr/>
            </p:nvSpPr>
            <p:spPr bwMode="auto">
              <a:xfrm>
                <a:off x="2547" y="1823"/>
                <a:ext cx="3" cy="5"/>
              </a:xfrm>
              <a:prstGeom prst="rect">
                <a:avLst/>
              </a:pr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93" name="Rectangle 3739"/>
              <p:cNvSpPr>
                <a:spLocks noChangeArrowheads="1"/>
              </p:cNvSpPr>
              <p:nvPr/>
            </p:nvSpPr>
            <p:spPr bwMode="auto">
              <a:xfrm>
                <a:off x="2550" y="1823"/>
                <a:ext cx="4" cy="5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94" name="Rectangle 3740"/>
              <p:cNvSpPr>
                <a:spLocks noChangeArrowheads="1"/>
              </p:cNvSpPr>
              <p:nvPr/>
            </p:nvSpPr>
            <p:spPr bwMode="auto">
              <a:xfrm>
                <a:off x="2554" y="1823"/>
                <a:ext cx="3" cy="5"/>
              </a:xfrm>
              <a:prstGeom prst="rect">
                <a:avLst/>
              </a:pr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95" name="Rectangle 3741"/>
              <p:cNvSpPr>
                <a:spLocks noChangeArrowheads="1"/>
              </p:cNvSpPr>
              <p:nvPr/>
            </p:nvSpPr>
            <p:spPr bwMode="auto">
              <a:xfrm>
                <a:off x="2557" y="1823"/>
                <a:ext cx="3" cy="5"/>
              </a:xfrm>
              <a:prstGeom prst="rect">
                <a:avLst/>
              </a:pr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96" name="Rectangle 3742"/>
              <p:cNvSpPr>
                <a:spLocks noChangeArrowheads="1"/>
              </p:cNvSpPr>
              <p:nvPr/>
            </p:nvSpPr>
            <p:spPr bwMode="auto">
              <a:xfrm>
                <a:off x="2560" y="1823"/>
                <a:ext cx="3" cy="5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97" name="Rectangle 3743"/>
              <p:cNvSpPr>
                <a:spLocks noChangeArrowheads="1"/>
              </p:cNvSpPr>
              <p:nvPr/>
            </p:nvSpPr>
            <p:spPr bwMode="auto">
              <a:xfrm>
                <a:off x="2563" y="1823"/>
                <a:ext cx="4" cy="5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98" name="Rectangle 3744"/>
              <p:cNvSpPr>
                <a:spLocks noChangeArrowheads="1"/>
              </p:cNvSpPr>
              <p:nvPr/>
            </p:nvSpPr>
            <p:spPr bwMode="auto">
              <a:xfrm>
                <a:off x="2567" y="1823"/>
                <a:ext cx="3" cy="5"/>
              </a:xfrm>
              <a:prstGeom prst="rect">
                <a:avLst/>
              </a:pr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99" name="Rectangle 3745"/>
              <p:cNvSpPr>
                <a:spLocks noChangeArrowheads="1"/>
              </p:cNvSpPr>
              <p:nvPr/>
            </p:nvSpPr>
            <p:spPr bwMode="auto">
              <a:xfrm>
                <a:off x="2570" y="1823"/>
                <a:ext cx="3" cy="5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00" name="Rectangle 3746"/>
              <p:cNvSpPr>
                <a:spLocks noChangeArrowheads="1"/>
              </p:cNvSpPr>
              <p:nvPr/>
            </p:nvSpPr>
            <p:spPr bwMode="auto">
              <a:xfrm>
                <a:off x="2573" y="1823"/>
                <a:ext cx="4" cy="5"/>
              </a:xfrm>
              <a:prstGeom prst="rect">
                <a:avLst/>
              </a:pr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01" name="Rectangle 3747"/>
              <p:cNvSpPr>
                <a:spLocks noChangeArrowheads="1"/>
              </p:cNvSpPr>
              <p:nvPr/>
            </p:nvSpPr>
            <p:spPr bwMode="auto">
              <a:xfrm>
                <a:off x="2577" y="1823"/>
                <a:ext cx="4" cy="5"/>
              </a:xfrm>
              <a:prstGeom prst="rect">
                <a:avLst/>
              </a:pr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02" name="Rectangle 3748"/>
              <p:cNvSpPr>
                <a:spLocks noChangeArrowheads="1"/>
              </p:cNvSpPr>
              <p:nvPr/>
            </p:nvSpPr>
            <p:spPr bwMode="auto">
              <a:xfrm>
                <a:off x="2581" y="1823"/>
                <a:ext cx="3" cy="5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03" name="Rectangle 3749"/>
              <p:cNvSpPr>
                <a:spLocks noChangeArrowheads="1"/>
              </p:cNvSpPr>
              <p:nvPr/>
            </p:nvSpPr>
            <p:spPr bwMode="auto">
              <a:xfrm>
                <a:off x="2584" y="1823"/>
                <a:ext cx="3" cy="5"/>
              </a:xfrm>
              <a:prstGeom prst="rect">
                <a:avLst/>
              </a:pr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04" name="Rectangle 3750"/>
              <p:cNvSpPr>
                <a:spLocks noChangeArrowheads="1"/>
              </p:cNvSpPr>
              <p:nvPr/>
            </p:nvSpPr>
            <p:spPr bwMode="auto">
              <a:xfrm>
                <a:off x="2587" y="1823"/>
                <a:ext cx="3" cy="5"/>
              </a:xfrm>
              <a:prstGeom prst="rect">
                <a:avLst/>
              </a:pr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05" name="Rectangle 3751"/>
              <p:cNvSpPr>
                <a:spLocks noChangeArrowheads="1"/>
              </p:cNvSpPr>
              <p:nvPr/>
            </p:nvSpPr>
            <p:spPr bwMode="auto">
              <a:xfrm>
                <a:off x="2590" y="1823"/>
                <a:ext cx="3" cy="5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06" name="Rectangle 3752"/>
              <p:cNvSpPr>
                <a:spLocks noChangeArrowheads="1"/>
              </p:cNvSpPr>
              <p:nvPr/>
            </p:nvSpPr>
            <p:spPr bwMode="auto">
              <a:xfrm>
                <a:off x="2593" y="1823"/>
                <a:ext cx="4" cy="5"/>
              </a:xfrm>
              <a:prstGeom prst="rect">
                <a:avLst/>
              </a:pr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07" name="Rectangle 3753"/>
              <p:cNvSpPr>
                <a:spLocks noChangeArrowheads="1"/>
              </p:cNvSpPr>
              <p:nvPr/>
            </p:nvSpPr>
            <p:spPr bwMode="auto">
              <a:xfrm>
                <a:off x="2597" y="1823"/>
                <a:ext cx="3" cy="5"/>
              </a:xfrm>
              <a:prstGeom prst="rect">
                <a:avLst/>
              </a:pr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08" name="Rectangle 3754"/>
              <p:cNvSpPr>
                <a:spLocks noChangeArrowheads="1"/>
              </p:cNvSpPr>
              <p:nvPr/>
            </p:nvSpPr>
            <p:spPr bwMode="auto">
              <a:xfrm>
                <a:off x="2600" y="1823"/>
                <a:ext cx="4" cy="5"/>
              </a:xfrm>
              <a:prstGeom prst="rect">
                <a:avLst/>
              </a:pr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09" name="Rectangle 3755"/>
              <p:cNvSpPr>
                <a:spLocks noChangeArrowheads="1"/>
              </p:cNvSpPr>
              <p:nvPr/>
            </p:nvSpPr>
            <p:spPr bwMode="auto">
              <a:xfrm>
                <a:off x="2604" y="1823"/>
                <a:ext cx="3" cy="5"/>
              </a:xfrm>
              <a:prstGeom prst="rect">
                <a:avLst/>
              </a:pr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10" name="Rectangle 3756"/>
              <p:cNvSpPr>
                <a:spLocks noChangeArrowheads="1"/>
              </p:cNvSpPr>
              <p:nvPr/>
            </p:nvSpPr>
            <p:spPr bwMode="auto">
              <a:xfrm>
                <a:off x="2607" y="1823"/>
                <a:ext cx="3" cy="5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11" name="Rectangle 3757"/>
              <p:cNvSpPr>
                <a:spLocks noChangeArrowheads="1"/>
              </p:cNvSpPr>
              <p:nvPr/>
            </p:nvSpPr>
            <p:spPr bwMode="auto">
              <a:xfrm>
                <a:off x="2610" y="1823"/>
                <a:ext cx="4" cy="5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12" name="Rectangle 3758"/>
              <p:cNvSpPr>
                <a:spLocks noChangeArrowheads="1"/>
              </p:cNvSpPr>
              <p:nvPr/>
            </p:nvSpPr>
            <p:spPr bwMode="auto">
              <a:xfrm>
                <a:off x="2614" y="1823"/>
                <a:ext cx="3" cy="5"/>
              </a:xfrm>
              <a:prstGeom prst="rect">
                <a:avLst/>
              </a:pr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13" name="Rectangle 3759"/>
              <p:cNvSpPr>
                <a:spLocks noChangeArrowheads="1"/>
              </p:cNvSpPr>
              <p:nvPr/>
            </p:nvSpPr>
            <p:spPr bwMode="auto">
              <a:xfrm>
                <a:off x="2617" y="1823"/>
                <a:ext cx="3" cy="5"/>
              </a:xfrm>
              <a:prstGeom prst="rect">
                <a:avLst/>
              </a:pr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14" name="Rectangle 3760"/>
              <p:cNvSpPr>
                <a:spLocks noChangeArrowheads="1"/>
              </p:cNvSpPr>
              <p:nvPr/>
            </p:nvSpPr>
            <p:spPr bwMode="auto">
              <a:xfrm>
                <a:off x="2620" y="1823"/>
                <a:ext cx="4" cy="5"/>
              </a:xfrm>
              <a:prstGeom prst="rect">
                <a:avLst/>
              </a:pr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15" name="Rectangle 3761"/>
              <p:cNvSpPr>
                <a:spLocks noChangeArrowheads="1"/>
              </p:cNvSpPr>
              <p:nvPr/>
            </p:nvSpPr>
            <p:spPr bwMode="auto">
              <a:xfrm>
                <a:off x="2624" y="1823"/>
                <a:ext cx="3" cy="5"/>
              </a:xfrm>
              <a:prstGeom prst="rect">
                <a:avLst/>
              </a:pr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16" name="Rectangle 3762"/>
              <p:cNvSpPr>
                <a:spLocks noChangeArrowheads="1"/>
              </p:cNvSpPr>
              <p:nvPr/>
            </p:nvSpPr>
            <p:spPr bwMode="auto">
              <a:xfrm>
                <a:off x="2627" y="1823"/>
                <a:ext cx="4" cy="5"/>
              </a:xfrm>
              <a:prstGeom prst="rect">
                <a:avLst/>
              </a:pr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17" name="Rectangle 3763"/>
              <p:cNvSpPr>
                <a:spLocks noChangeArrowheads="1"/>
              </p:cNvSpPr>
              <p:nvPr/>
            </p:nvSpPr>
            <p:spPr bwMode="auto">
              <a:xfrm>
                <a:off x="2631" y="1823"/>
                <a:ext cx="2" cy="5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18" name="Rectangle 3764"/>
              <p:cNvSpPr>
                <a:spLocks noChangeArrowheads="1"/>
              </p:cNvSpPr>
              <p:nvPr/>
            </p:nvSpPr>
            <p:spPr bwMode="auto">
              <a:xfrm>
                <a:off x="2633" y="1823"/>
                <a:ext cx="4" cy="5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19" name="Rectangle 3765"/>
              <p:cNvSpPr>
                <a:spLocks noChangeArrowheads="1"/>
              </p:cNvSpPr>
              <p:nvPr/>
            </p:nvSpPr>
            <p:spPr bwMode="auto">
              <a:xfrm>
                <a:off x="2637" y="1823"/>
                <a:ext cx="3" cy="5"/>
              </a:xfrm>
              <a:prstGeom prst="rect">
                <a:avLst/>
              </a:pr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20" name="Rectangle 3766"/>
              <p:cNvSpPr>
                <a:spLocks noChangeArrowheads="1"/>
              </p:cNvSpPr>
              <p:nvPr/>
            </p:nvSpPr>
            <p:spPr bwMode="auto">
              <a:xfrm>
                <a:off x="2640" y="1823"/>
                <a:ext cx="4" cy="5"/>
              </a:xfrm>
              <a:prstGeom prst="rect">
                <a:avLst/>
              </a:pr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21" name="Rectangle 3767"/>
              <p:cNvSpPr>
                <a:spLocks noChangeArrowheads="1"/>
              </p:cNvSpPr>
              <p:nvPr/>
            </p:nvSpPr>
            <p:spPr bwMode="auto">
              <a:xfrm>
                <a:off x="2644" y="1823"/>
                <a:ext cx="3" cy="5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22" name="Rectangle 3768"/>
              <p:cNvSpPr>
                <a:spLocks noChangeArrowheads="1"/>
              </p:cNvSpPr>
              <p:nvPr/>
            </p:nvSpPr>
            <p:spPr bwMode="auto">
              <a:xfrm>
                <a:off x="2647" y="1823"/>
                <a:ext cx="4" cy="5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23" name="Rectangle 3769"/>
              <p:cNvSpPr>
                <a:spLocks noChangeArrowheads="1"/>
              </p:cNvSpPr>
              <p:nvPr/>
            </p:nvSpPr>
            <p:spPr bwMode="auto">
              <a:xfrm>
                <a:off x="2651" y="1823"/>
                <a:ext cx="3" cy="5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24" name="Rectangle 3770"/>
              <p:cNvSpPr>
                <a:spLocks noChangeArrowheads="1"/>
              </p:cNvSpPr>
              <p:nvPr/>
            </p:nvSpPr>
            <p:spPr bwMode="auto">
              <a:xfrm>
                <a:off x="2654" y="1823"/>
                <a:ext cx="3" cy="5"/>
              </a:xfrm>
              <a:prstGeom prst="rect">
                <a:avLst/>
              </a:pr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25" name="Rectangle 3771"/>
              <p:cNvSpPr>
                <a:spLocks noChangeArrowheads="1"/>
              </p:cNvSpPr>
              <p:nvPr/>
            </p:nvSpPr>
            <p:spPr bwMode="auto">
              <a:xfrm>
                <a:off x="2657" y="1823"/>
                <a:ext cx="3" cy="5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26" name="Rectangle 3772"/>
              <p:cNvSpPr>
                <a:spLocks noChangeArrowheads="1"/>
              </p:cNvSpPr>
              <p:nvPr/>
            </p:nvSpPr>
            <p:spPr bwMode="auto">
              <a:xfrm>
                <a:off x="2660" y="1823"/>
                <a:ext cx="4" cy="5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27" name="Rectangle 3773"/>
              <p:cNvSpPr>
                <a:spLocks noChangeArrowheads="1"/>
              </p:cNvSpPr>
              <p:nvPr/>
            </p:nvSpPr>
            <p:spPr bwMode="auto">
              <a:xfrm>
                <a:off x="2664" y="1823"/>
                <a:ext cx="3" cy="5"/>
              </a:xfrm>
              <a:prstGeom prst="rect">
                <a:avLst/>
              </a:pr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28" name="Rectangle 3774"/>
              <p:cNvSpPr>
                <a:spLocks noChangeArrowheads="1"/>
              </p:cNvSpPr>
              <p:nvPr/>
            </p:nvSpPr>
            <p:spPr bwMode="auto">
              <a:xfrm>
                <a:off x="2667" y="1823"/>
                <a:ext cx="4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29" name="Rectangle 3775"/>
              <p:cNvSpPr>
                <a:spLocks noChangeArrowheads="1"/>
              </p:cNvSpPr>
              <p:nvPr/>
            </p:nvSpPr>
            <p:spPr bwMode="auto">
              <a:xfrm>
                <a:off x="2671" y="1823"/>
                <a:ext cx="3" cy="5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30" name="Rectangle 3776"/>
              <p:cNvSpPr>
                <a:spLocks noChangeArrowheads="1"/>
              </p:cNvSpPr>
              <p:nvPr/>
            </p:nvSpPr>
            <p:spPr bwMode="auto">
              <a:xfrm>
                <a:off x="2674" y="1823"/>
                <a:ext cx="4" cy="5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31" name="Rectangle 3777"/>
              <p:cNvSpPr>
                <a:spLocks noChangeArrowheads="1"/>
              </p:cNvSpPr>
              <p:nvPr/>
            </p:nvSpPr>
            <p:spPr bwMode="auto">
              <a:xfrm>
                <a:off x="2678" y="1823"/>
                <a:ext cx="3" cy="5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32" name="Rectangle 3778"/>
              <p:cNvSpPr>
                <a:spLocks noChangeArrowheads="1"/>
              </p:cNvSpPr>
              <p:nvPr/>
            </p:nvSpPr>
            <p:spPr bwMode="auto">
              <a:xfrm>
                <a:off x="2681" y="1823"/>
                <a:ext cx="2" cy="5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33" name="Rectangle 3779"/>
              <p:cNvSpPr>
                <a:spLocks noChangeArrowheads="1"/>
              </p:cNvSpPr>
              <p:nvPr/>
            </p:nvSpPr>
            <p:spPr bwMode="auto">
              <a:xfrm>
                <a:off x="2683" y="1823"/>
                <a:ext cx="4" cy="5"/>
              </a:xfrm>
              <a:prstGeom prst="rect">
                <a:avLst/>
              </a:pr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34" name="Rectangle 3780"/>
              <p:cNvSpPr>
                <a:spLocks noChangeArrowheads="1"/>
              </p:cNvSpPr>
              <p:nvPr/>
            </p:nvSpPr>
            <p:spPr bwMode="auto">
              <a:xfrm>
                <a:off x="2687" y="1823"/>
                <a:ext cx="4" cy="5"/>
              </a:xfrm>
              <a:prstGeom prst="rect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35" name="Rectangle 3781"/>
              <p:cNvSpPr>
                <a:spLocks noChangeArrowheads="1"/>
              </p:cNvSpPr>
              <p:nvPr/>
            </p:nvSpPr>
            <p:spPr bwMode="auto">
              <a:xfrm>
                <a:off x="2691" y="1823"/>
                <a:ext cx="3" cy="5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36" name="Rectangle 3782"/>
              <p:cNvSpPr>
                <a:spLocks noChangeArrowheads="1"/>
              </p:cNvSpPr>
              <p:nvPr/>
            </p:nvSpPr>
            <p:spPr bwMode="auto">
              <a:xfrm>
                <a:off x="2694" y="1823"/>
                <a:ext cx="4" cy="5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37" name="Rectangle 3783"/>
              <p:cNvSpPr>
                <a:spLocks noChangeArrowheads="1"/>
              </p:cNvSpPr>
              <p:nvPr/>
            </p:nvSpPr>
            <p:spPr bwMode="auto">
              <a:xfrm>
                <a:off x="2698" y="1823"/>
                <a:ext cx="3" cy="5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38" name="Rectangle 3784"/>
              <p:cNvSpPr>
                <a:spLocks noChangeArrowheads="1"/>
              </p:cNvSpPr>
              <p:nvPr/>
            </p:nvSpPr>
            <p:spPr bwMode="auto">
              <a:xfrm>
                <a:off x="2701" y="1823"/>
                <a:ext cx="4" cy="5"/>
              </a:xfrm>
              <a:prstGeom prst="rect">
                <a:avLst/>
              </a:pr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39" name="Rectangle 3785"/>
              <p:cNvSpPr>
                <a:spLocks noChangeArrowheads="1"/>
              </p:cNvSpPr>
              <p:nvPr/>
            </p:nvSpPr>
            <p:spPr bwMode="auto">
              <a:xfrm>
                <a:off x="2705" y="1823"/>
                <a:ext cx="2" cy="5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40" name="Rectangle 3786"/>
              <p:cNvSpPr>
                <a:spLocks noChangeArrowheads="1"/>
              </p:cNvSpPr>
              <p:nvPr/>
            </p:nvSpPr>
            <p:spPr bwMode="auto">
              <a:xfrm>
                <a:off x="2707" y="1823"/>
                <a:ext cx="3" cy="5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41" name="Rectangle 3787"/>
              <p:cNvSpPr>
                <a:spLocks noChangeArrowheads="1"/>
              </p:cNvSpPr>
              <p:nvPr/>
            </p:nvSpPr>
            <p:spPr bwMode="auto">
              <a:xfrm>
                <a:off x="2710" y="1823"/>
                <a:ext cx="4" cy="5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42" name="Rectangle 3788"/>
              <p:cNvSpPr>
                <a:spLocks noChangeArrowheads="1"/>
              </p:cNvSpPr>
              <p:nvPr/>
            </p:nvSpPr>
            <p:spPr bwMode="auto">
              <a:xfrm>
                <a:off x="2714" y="1823"/>
                <a:ext cx="3" cy="5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43" name="Rectangle 3789"/>
              <p:cNvSpPr>
                <a:spLocks noChangeArrowheads="1"/>
              </p:cNvSpPr>
              <p:nvPr/>
            </p:nvSpPr>
            <p:spPr bwMode="auto">
              <a:xfrm>
                <a:off x="2717" y="1823"/>
                <a:ext cx="4" cy="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44" name="Rectangle 3790"/>
              <p:cNvSpPr>
                <a:spLocks noChangeArrowheads="1"/>
              </p:cNvSpPr>
              <p:nvPr/>
            </p:nvSpPr>
            <p:spPr bwMode="auto">
              <a:xfrm>
                <a:off x="2721" y="1823"/>
                <a:ext cx="4" cy="5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45" name="Rectangle 3791"/>
              <p:cNvSpPr>
                <a:spLocks noChangeArrowheads="1"/>
              </p:cNvSpPr>
              <p:nvPr/>
            </p:nvSpPr>
            <p:spPr bwMode="auto">
              <a:xfrm>
                <a:off x="2725" y="1823"/>
                <a:ext cx="3" cy="5"/>
              </a:xfrm>
              <a:prstGeom prst="rect">
                <a:avLst/>
              </a:pr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46" name="Rectangle 3792"/>
              <p:cNvSpPr>
                <a:spLocks noChangeArrowheads="1"/>
              </p:cNvSpPr>
              <p:nvPr/>
            </p:nvSpPr>
            <p:spPr bwMode="auto">
              <a:xfrm>
                <a:off x="2728" y="1823"/>
                <a:ext cx="2" cy="5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47" name="Rectangle 3793"/>
              <p:cNvSpPr>
                <a:spLocks noChangeArrowheads="1"/>
              </p:cNvSpPr>
              <p:nvPr/>
            </p:nvSpPr>
            <p:spPr bwMode="auto">
              <a:xfrm>
                <a:off x="2730" y="1823"/>
                <a:ext cx="4" cy="5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48" name="Rectangle 3794"/>
              <p:cNvSpPr>
                <a:spLocks noChangeArrowheads="1"/>
              </p:cNvSpPr>
              <p:nvPr/>
            </p:nvSpPr>
            <p:spPr bwMode="auto">
              <a:xfrm>
                <a:off x="2734" y="1823"/>
                <a:ext cx="3" cy="5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49" name="Rectangle 3795"/>
              <p:cNvSpPr>
                <a:spLocks noChangeArrowheads="1"/>
              </p:cNvSpPr>
              <p:nvPr/>
            </p:nvSpPr>
            <p:spPr bwMode="auto">
              <a:xfrm>
                <a:off x="2737" y="1823"/>
                <a:ext cx="4" cy="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50" name="Rectangle 3796"/>
              <p:cNvSpPr>
                <a:spLocks noChangeArrowheads="1"/>
              </p:cNvSpPr>
              <p:nvPr/>
            </p:nvSpPr>
            <p:spPr bwMode="auto">
              <a:xfrm>
                <a:off x="2741" y="1823"/>
                <a:ext cx="3" cy="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51" name="Rectangle 3797"/>
              <p:cNvSpPr>
                <a:spLocks noChangeArrowheads="1"/>
              </p:cNvSpPr>
              <p:nvPr/>
            </p:nvSpPr>
            <p:spPr bwMode="auto">
              <a:xfrm>
                <a:off x="2744" y="1823"/>
                <a:ext cx="4" cy="5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52" name="Rectangle 3798"/>
              <p:cNvSpPr>
                <a:spLocks noChangeArrowheads="1"/>
              </p:cNvSpPr>
              <p:nvPr/>
            </p:nvSpPr>
            <p:spPr bwMode="auto">
              <a:xfrm>
                <a:off x="2748" y="1823"/>
                <a:ext cx="3" cy="5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53" name="Rectangle 3799"/>
              <p:cNvSpPr>
                <a:spLocks noChangeArrowheads="1"/>
              </p:cNvSpPr>
              <p:nvPr/>
            </p:nvSpPr>
            <p:spPr bwMode="auto">
              <a:xfrm>
                <a:off x="2751" y="1823"/>
                <a:ext cx="3" cy="5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54" name="Rectangle 3800"/>
              <p:cNvSpPr>
                <a:spLocks noChangeArrowheads="1"/>
              </p:cNvSpPr>
              <p:nvPr/>
            </p:nvSpPr>
            <p:spPr bwMode="auto">
              <a:xfrm>
                <a:off x="2754" y="1823"/>
                <a:ext cx="3" cy="5"/>
              </a:xfrm>
              <a:prstGeom prst="rect">
                <a:avLst/>
              </a:pr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55" name="Rectangle 3801"/>
              <p:cNvSpPr>
                <a:spLocks noChangeArrowheads="1"/>
              </p:cNvSpPr>
              <p:nvPr/>
            </p:nvSpPr>
            <p:spPr bwMode="auto">
              <a:xfrm>
                <a:off x="2757" y="1823"/>
                <a:ext cx="4" cy="5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56" name="Rectangle 3802"/>
              <p:cNvSpPr>
                <a:spLocks noChangeArrowheads="1"/>
              </p:cNvSpPr>
              <p:nvPr/>
            </p:nvSpPr>
            <p:spPr bwMode="auto">
              <a:xfrm>
                <a:off x="2761" y="1823"/>
                <a:ext cx="3" cy="5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57" name="Rectangle 3803"/>
              <p:cNvSpPr>
                <a:spLocks noChangeArrowheads="1"/>
              </p:cNvSpPr>
              <p:nvPr/>
            </p:nvSpPr>
            <p:spPr bwMode="auto">
              <a:xfrm>
                <a:off x="2764" y="1823"/>
                <a:ext cx="4" cy="5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58" name="Rectangle 3804"/>
              <p:cNvSpPr>
                <a:spLocks noChangeArrowheads="1"/>
              </p:cNvSpPr>
              <p:nvPr/>
            </p:nvSpPr>
            <p:spPr bwMode="auto">
              <a:xfrm>
                <a:off x="2768" y="1823"/>
                <a:ext cx="3" cy="5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59" name="Rectangle 3805"/>
              <p:cNvSpPr>
                <a:spLocks noChangeArrowheads="1"/>
              </p:cNvSpPr>
              <p:nvPr/>
            </p:nvSpPr>
            <p:spPr bwMode="auto">
              <a:xfrm>
                <a:off x="2771" y="1823"/>
                <a:ext cx="4" cy="5"/>
              </a:xfrm>
              <a:prstGeom prst="rect">
                <a:avLst/>
              </a:pr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60" name="Rectangle 3806"/>
              <p:cNvSpPr>
                <a:spLocks noChangeArrowheads="1"/>
              </p:cNvSpPr>
              <p:nvPr/>
            </p:nvSpPr>
            <p:spPr bwMode="auto">
              <a:xfrm>
                <a:off x="2775" y="1823"/>
                <a:ext cx="2" cy="5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61" name="Rectangle 3807"/>
              <p:cNvSpPr>
                <a:spLocks noChangeArrowheads="1"/>
              </p:cNvSpPr>
              <p:nvPr/>
            </p:nvSpPr>
            <p:spPr bwMode="auto">
              <a:xfrm>
                <a:off x="2777" y="1823"/>
                <a:ext cx="4" cy="5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762" name="Rectangle 3808"/>
              <p:cNvSpPr>
                <a:spLocks noChangeArrowheads="1"/>
              </p:cNvSpPr>
              <p:nvPr/>
            </p:nvSpPr>
            <p:spPr bwMode="auto">
              <a:xfrm>
                <a:off x="2781" y="1823"/>
                <a:ext cx="3" cy="5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12562" name="Rectangle 3809"/>
            <p:cNvSpPr>
              <a:spLocks noChangeArrowheads="1"/>
            </p:cNvSpPr>
            <p:nvPr/>
          </p:nvSpPr>
          <p:spPr bwMode="auto">
            <a:xfrm>
              <a:off x="2592" y="1656"/>
              <a:ext cx="28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10311" name="Group 3810"/>
          <p:cNvGrpSpPr>
            <a:grpSpLocks/>
          </p:cNvGrpSpPr>
          <p:nvPr/>
        </p:nvGrpSpPr>
        <p:grpSpPr bwMode="auto">
          <a:xfrm>
            <a:off x="6073775" y="2852738"/>
            <a:ext cx="304800" cy="228600"/>
            <a:chOff x="2520" y="1584"/>
            <a:chExt cx="436" cy="268"/>
          </a:xfrm>
        </p:grpSpPr>
        <p:grpSp>
          <p:nvGrpSpPr>
            <p:cNvPr id="11955" name="Group 3811"/>
            <p:cNvGrpSpPr>
              <a:grpSpLocks/>
            </p:cNvGrpSpPr>
            <p:nvPr/>
          </p:nvGrpSpPr>
          <p:grpSpPr bwMode="auto">
            <a:xfrm>
              <a:off x="2520" y="1610"/>
              <a:ext cx="436" cy="242"/>
              <a:chOff x="2520" y="1610"/>
              <a:chExt cx="436" cy="242"/>
            </a:xfrm>
          </p:grpSpPr>
          <p:sp>
            <p:nvSpPr>
              <p:cNvPr id="12359" name="Freeform 3812"/>
              <p:cNvSpPr>
                <a:spLocks/>
              </p:cNvSpPr>
              <p:nvPr/>
            </p:nvSpPr>
            <p:spPr bwMode="auto">
              <a:xfrm>
                <a:off x="2522" y="1822"/>
                <a:ext cx="4" cy="9"/>
              </a:xfrm>
              <a:custGeom>
                <a:avLst/>
                <a:gdLst>
                  <a:gd name="T0" fmla="*/ 1 w 8"/>
                  <a:gd name="T1" fmla="*/ 0 h 17"/>
                  <a:gd name="T2" fmla="*/ 1 w 8"/>
                  <a:gd name="T3" fmla="*/ 0 h 17"/>
                  <a:gd name="T4" fmla="*/ 1 w 8"/>
                  <a:gd name="T5" fmla="*/ 1 h 17"/>
                  <a:gd name="T6" fmla="*/ 1 w 8"/>
                  <a:gd name="T7" fmla="*/ 1 h 17"/>
                  <a:gd name="T8" fmla="*/ 1 w 8"/>
                  <a:gd name="T9" fmla="*/ 1 h 17"/>
                  <a:gd name="T10" fmla="*/ 1 w 8"/>
                  <a:gd name="T11" fmla="*/ 1 h 17"/>
                  <a:gd name="T12" fmla="*/ 1 w 8"/>
                  <a:gd name="T13" fmla="*/ 1 h 17"/>
                  <a:gd name="T14" fmla="*/ 0 w 8"/>
                  <a:gd name="T15" fmla="*/ 1 h 17"/>
                  <a:gd name="T16" fmla="*/ 0 w 8"/>
                  <a:gd name="T17" fmla="*/ 1 h 17"/>
                  <a:gd name="T18" fmla="*/ 0 w 8"/>
                  <a:gd name="T19" fmla="*/ 2 h 17"/>
                  <a:gd name="T20" fmla="*/ 1 w 8"/>
                  <a:gd name="T21" fmla="*/ 2 h 17"/>
                  <a:gd name="T22" fmla="*/ 1 w 8"/>
                  <a:gd name="T23" fmla="*/ 2 h 17"/>
                  <a:gd name="T24" fmla="*/ 1 w 8"/>
                  <a:gd name="T25" fmla="*/ 2 h 17"/>
                  <a:gd name="T26" fmla="*/ 1 w 8"/>
                  <a:gd name="T27" fmla="*/ 2 h 17"/>
                  <a:gd name="T28" fmla="*/ 1 w 8"/>
                  <a:gd name="T29" fmla="*/ 2 h 17"/>
                  <a:gd name="T30" fmla="*/ 1 w 8"/>
                  <a:gd name="T31" fmla="*/ 2 h 17"/>
                  <a:gd name="T32" fmla="*/ 1 w 8"/>
                  <a:gd name="T33" fmla="*/ 3 h 17"/>
                  <a:gd name="T34" fmla="*/ 1 w 8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" h="17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4" y="15"/>
                    </a:lnTo>
                    <a:lnTo>
                      <a:pt x="6" y="15"/>
                    </a:lnTo>
                    <a:lnTo>
                      <a:pt x="8" y="1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60" name="Freeform 3813"/>
              <p:cNvSpPr>
                <a:spLocks/>
              </p:cNvSpPr>
              <p:nvPr/>
            </p:nvSpPr>
            <p:spPr bwMode="auto">
              <a:xfrm>
                <a:off x="2526" y="1820"/>
                <a:ext cx="3" cy="12"/>
              </a:xfrm>
              <a:custGeom>
                <a:avLst/>
                <a:gdLst>
                  <a:gd name="T0" fmla="*/ 0 w 6"/>
                  <a:gd name="T1" fmla="*/ 1 h 23"/>
                  <a:gd name="T2" fmla="*/ 0 w 6"/>
                  <a:gd name="T3" fmla="*/ 1 h 23"/>
                  <a:gd name="T4" fmla="*/ 1 w 6"/>
                  <a:gd name="T5" fmla="*/ 1 h 23"/>
                  <a:gd name="T6" fmla="*/ 1 w 6"/>
                  <a:gd name="T7" fmla="*/ 1 h 23"/>
                  <a:gd name="T8" fmla="*/ 1 w 6"/>
                  <a:gd name="T9" fmla="*/ 1 h 23"/>
                  <a:gd name="T10" fmla="*/ 1 w 6"/>
                  <a:gd name="T11" fmla="*/ 1 h 23"/>
                  <a:gd name="T12" fmla="*/ 1 w 6"/>
                  <a:gd name="T13" fmla="*/ 0 h 23"/>
                  <a:gd name="T14" fmla="*/ 1 w 6"/>
                  <a:gd name="T15" fmla="*/ 0 h 23"/>
                  <a:gd name="T16" fmla="*/ 1 w 6"/>
                  <a:gd name="T17" fmla="*/ 0 h 23"/>
                  <a:gd name="T18" fmla="*/ 1 w 6"/>
                  <a:gd name="T19" fmla="*/ 3 h 23"/>
                  <a:gd name="T20" fmla="*/ 1 w 6"/>
                  <a:gd name="T21" fmla="*/ 3 h 23"/>
                  <a:gd name="T22" fmla="*/ 1 w 6"/>
                  <a:gd name="T23" fmla="*/ 3 h 23"/>
                  <a:gd name="T24" fmla="*/ 1 w 6"/>
                  <a:gd name="T25" fmla="*/ 3 h 23"/>
                  <a:gd name="T26" fmla="*/ 1 w 6"/>
                  <a:gd name="T27" fmla="*/ 3 h 23"/>
                  <a:gd name="T28" fmla="*/ 1 w 6"/>
                  <a:gd name="T29" fmla="*/ 3 h 23"/>
                  <a:gd name="T30" fmla="*/ 1 w 6"/>
                  <a:gd name="T31" fmla="*/ 3 h 23"/>
                  <a:gd name="T32" fmla="*/ 0 w 6"/>
                  <a:gd name="T33" fmla="*/ 3 h 23"/>
                  <a:gd name="T34" fmla="*/ 0 w 6"/>
                  <a:gd name="T35" fmla="*/ 3 h 23"/>
                  <a:gd name="T36" fmla="*/ 0 w 6"/>
                  <a:gd name="T37" fmla="*/ 1 h 2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23">
                    <a:moveTo>
                      <a:pt x="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23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61" name="Freeform 3814"/>
              <p:cNvSpPr>
                <a:spLocks/>
              </p:cNvSpPr>
              <p:nvPr/>
            </p:nvSpPr>
            <p:spPr bwMode="auto">
              <a:xfrm>
                <a:off x="2529" y="1819"/>
                <a:ext cx="4" cy="15"/>
              </a:xfrm>
              <a:custGeom>
                <a:avLst/>
                <a:gdLst>
                  <a:gd name="T0" fmla="*/ 0 w 7"/>
                  <a:gd name="T1" fmla="*/ 1 h 29"/>
                  <a:gd name="T2" fmla="*/ 1 w 7"/>
                  <a:gd name="T3" fmla="*/ 1 h 29"/>
                  <a:gd name="T4" fmla="*/ 1 w 7"/>
                  <a:gd name="T5" fmla="*/ 1 h 29"/>
                  <a:gd name="T6" fmla="*/ 1 w 7"/>
                  <a:gd name="T7" fmla="*/ 0 h 29"/>
                  <a:gd name="T8" fmla="*/ 1 w 7"/>
                  <a:gd name="T9" fmla="*/ 0 h 29"/>
                  <a:gd name="T10" fmla="*/ 1 w 7"/>
                  <a:gd name="T11" fmla="*/ 0 h 29"/>
                  <a:gd name="T12" fmla="*/ 1 w 7"/>
                  <a:gd name="T13" fmla="*/ 0 h 29"/>
                  <a:gd name="T14" fmla="*/ 1 w 7"/>
                  <a:gd name="T15" fmla="*/ 0 h 29"/>
                  <a:gd name="T16" fmla="*/ 1 w 7"/>
                  <a:gd name="T17" fmla="*/ 0 h 29"/>
                  <a:gd name="T18" fmla="*/ 1 w 7"/>
                  <a:gd name="T19" fmla="*/ 4 h 29"/>
                  <a:gd name="T20" fmla="*/ 1 w 7"/>
                  <a:gd name="T21" fmla="*/ 4 h 29"/>
                  <a:gd name="T22" fmla="*/ 1 w 7"/>
                  <a:gd name="T23" fmla="*/ 4 h 29"/>
                  <a:gd name="T24" fmla="*/ 1 w 7"/>
                  <a:gd name="T25" fmla="*/ 4 h 29"/>
                  <a:gd name="T26" fmla="*/ 1 w 7"/>
                  <a:gd name="T27" fmla="*/ 4 h 29"/>
                  <a:gd name="T28" fmla="*/ 1 w 7"/>
                  <a:gd name="T29" fmla="*/ 4 h 29"/>
                  <a:gd name="T30" fmla="*/ 1 w 7"/>
                  <a:gd name="T31" fmla="*/ 4 h 29"/>
                  <a:gd name="T32" fmla="*/ 1 w 7"/>
                  <a:gd name="T33" fmla="*/ 4 h 29"/>
                  <a:gd name="T34" fmla="*/ 0 w 7"/>
                  <a:gd name="T35" fmla="*/ 4 h 29"/>
                  <a:gd name="T36" fmla="*/ 0 w 7"/>
                  <a:gd name="T37" fmla="*/ 1 h 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29">
                    <a:moveTo>
                      <a:pt x="0" y="2"/>
                    </a:moveTo>
                    <a:lnTo>
                      <a:pt x="2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9"/>
                    </a:lnTo>
                    <a:lnTo>
                      <a:pt x="5" y="29"/>
                    </a:lnTo>
                    <a:lnTo>
                      <a:pt x="3" y="27"/>
                    </a:lnTo>
                    <a:lnTo>
                      <a:pt x="2" y="27"/>
                    </a:lnTo>
                    <a:lnTo>
                      <a:pt x="0" y="2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62" name="Freeform 3815"/>
              <p:cNvSpPr>
                <a:spLocks/>
              </p:cNvSpPr>
              <p:nvPr/>
            </p:nvSpPr>
            <p:spPr bwMode="auto">
              <a:xfrm>
                <a:off x="2533" y="1817"/>
                <a:ext cx="3" cy="18"/>
              </a:xfrm>
              <a:custGeom>
                <a:avLst/>
                <a:gdLst>
                  <a:gd name="T0" fmla="*/ 0 w 6"/>
                  <a:gd name="T1" fmla="*/ 1 h 34"/>
                  <a:gd name="T2" fmla="*/ 1 w 6"/>
                  <a:gd name="T3" fmla="*/ 1 h 34"/>
                  <a:gd name="T4" fmla="*/ 1 w 6"/>
                  <a:gd name="T5" fmla="*/ 1 h 34"/>
                  <a:gd name="T6" fmla="*/ 1 w 6"/>
                  <a:gd name="T7" fmla="*/ 1 h 34"/>
                  <a:gd name="T8" fmla="*/ 1 w 6"/>
                  <a:gd name="T9" fmla="*/ 0 h 34"/>
                  <a:gd name="T10" fmla="*/ 1 w 6"/>
                  <a:gd name="T11" fmla="*/ 5 h 34"/>
                  <a:gd name="T12" fmla="*/ 1 w 6"/>
                  <a:gd name="T13" fmla="*/ 5 h 34"/>
                  <a:gd name="T14" fmla="*/ 1 w 6"/>
                  <a:gd name="T15" fmla="*/ 5 h 34"/>
                  <a:gd name="T16" fmla="*/ 1 w 6"/>
                  <a:gd name="T17" fmla="*/ 5 h 34"/>
                  <a:gd name="T18" fmla="*/ 0 w 6"/>
                  <a:gd name="T19" fmla="*/ 5 h 34"/>
                  <a:gd name="T20" fmla="*/ 0 w 6"/>
                  <a:gd name="T21" fmla="*/ 1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34">
                    <a:moveTo>
                      <a:pt x="0" y="1"/>
                    </a:moveTo>
                    <a:lnTo>
                      <a:pt x="2" y="1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6" y="34"/>
                    </a:lnTo>
                    <a:lnTo>
                      <a:pt x="4" y="34"/>
                    </a:lnTo>
                    <a:lnTo>
                      <a:pt x="4" y="32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63" name="Freeform 3816"/>
              <p:cNvSpPr>
                <a:spLocks/>
              </p:cNvSpPr>
              <p:nvPr/>
            </p:nvSpPr>
            <p:spPr bwMode="auto">
              <a:xfrm>
                <a:off x="2536" y="1816"/>
                <a:ext cx="3" cy="19"/>
              </a:xfrm>
              <a:custGeom>
                <a:avLst/>
                <a:gdLst>
                  <a:gd name="T0" fmla="*/ 0 w 8"/>
                  <a:gd name="T1" fmla="*/ 1 h 38"/>
                  <a:gd name="T2" fmla="*/ 0 w 8"/>
                  <a:gd name="T3" fmla="*/ 1 h 38"/>
                  <a:gd name="T4" fmla="*/ 0 w 8"/>
                  <a:gd name="T5" fmla="*/ 1 h 38"/>
                  <a:gd name="T6" fmla="*/ 0 w 8"/>
                  <a:gd name="T7" fmla="*/ 1 h 38"/>
                  <a:gd name="T8" fmla="*/ 0 w 8"/>
                  <a:gd name="T9" fmla="*/ 1 h 38"/>
                  <a:gd name="T10" fmla="*/ 0 w 8"/>
                  <a:gd name="T11" fmla="*/ 1 h 38"/>
                  <a:gd name="T12" fmla="*/ 0 w 8"/>
                  <a:gd name="T13" fmla="*/ 0 h 38"/>
                  <a:gd name="T14" fmla="*/ 0 w 8"/>
                  <a:gd name="T15" fmla="*/ 0 h 38"/>
                  <a:gd name="T16" fmla="*/ 0 w 8"/>
                  <a:gd name="T17" fmla="*/ 0 h 38"/>
                  <a:gd name="T18" fmla="*/ 0 w 8"/>
                  <a:gd name="T19" fmla="*/ 5 h 38"/>
                  <a:gd name="T20" fmla="*/ 0 w 8"/>
                  <a:gd name="T21" fmla="*/ 5 h 38"/>
                  <a:gd name="T22" fmla="*/ 0 w 8"/>
                  <a:gd name="T23" fmla="*/ 5 h 38"/>
                  <a:gd name="T24" fmla="*/ 0 w 8"/>
                  <a:gd name="T25" fmla="*/ 5 h 38"/>
                  <a:gd name="T26" fmla="*/ 0 w 8"/>
                  <a:gd name="T27" fmla="*/ 5 h 38"/>
                  <a:gd name="T28" fmla="*/ 0 w 8"/>
                  <a:gd name="T29" fmla="*/ 5 h 38"/>
                  <a:gd name="T30" fmla="*/ 0 w 8"/>
                  <a:gd name="T31" fmla="*/ 5 h 38"/>
                  <a:gd name="T32" fmla="*/ 0 w 8"/>
                  <a:gd name="T33" fmla="*/ 5 h 38"/>
                  <a:gd name="T34" fmla="*/ 0 w 8"/>
                  <a:gd name="T35" fmla="*/ 5 h 38"/>
                  <a:gd name="T36" fmla="*/ 0 w 8"/>
                  <a:gd name="T37" fmla="*/ 1 h 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38">
                    <a:moveTo>
                      <a:pt x="0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38"/>
                    </a:lnTo>
                    <a:lnTo>
                      <a:pt x="6" y="38"/>
                    </a:lnTo>
                    <a:lnTo>
                      <a:pt x="4" y="38"/>
                    </a:lnTo>
                    <a:lnTo>
                      <a:pt x="4" y="36"/>
                    </a:lnTo>
                    <a:lnTo>
                      <a:pt x="2" y="36"/>
                    </a:lnTo>
                    <a:lnTo>
                      <a:pt x="0" y="3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64" name="Freeform 3817"/>
              <p:cNvSpPr>
                <a:spLocks/>
              </p:cNvSpPr>
              <p:nvPr/>
            </p:nvSpPr>
            <p:spPr bwMode="auto">
              <a:xfrm>
                <a:off x="2539" y="1815"/>
                <a:ext cx="3" cy="21"/>
              </a:xfrm>
              <a:custGeom>
                <a:avLst/>
                <a:gdLst>
                  <a:gd name="T0" fmla="*/ 0 w 6"/>
                  <a:gd name="T1" fmla="*/ 1 h 42"/>
                  <a:gd name="T2" fmla="*/ 1 w 6"/>
                  <a:gd name="T3" fmla="*/ 1 h 42"/>
                  <a:gd name="T4" fmla="*/ 1 w 6"/>
                  <a:gd name="T5" fmla="*/ 1 h 42"/>
                  <a:gd name="T6" fmla="*/ 1 w 6"/>
                  <a:gd name="T7" fmla="*/ 1 h 42"/>
                  <a:gd name="T8" fmla="*/ 1 w 6"/>
                  <a:gd name="T9" fmla="*/ 0 h 42"/>
                  <a:gd name="T10" fmla="*/ 1 w 6"/>
                  <a:gd name="T11" fmla="*/ 6 h 42"/>
                  <a:gd name="T12" fmla="*/ 1 w 6"/>
                  <a:gd name="T13" fmla="*/ 6 h 42"/>
                  <a:gd name="T14" fmla="*/ 1 w 6"/>
                  <a:gd name="T15" fmla="*/ 5 h 42"/>
                  <a:gd name="T16" fmla="*/ 1 w 6"/>
                  <a:gd name="T17" fmla="*/ 5 h 42"/>
                  <a:gd name="T18" fmla="*/ 0 w 6"/>
                  <a:gd name="T19" fmla="*/ 5 h 42"/>
                  <a:gd name="T20" fmla="*/ 0 w 6"/>
                  <a:gd name="T21" fmla="*/ 1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42">
                    <a:moveTo>
                      <a:pt x="0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42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65" name="Freeform 3818"/>
              <p:cNvSpPr>
                <a:spLocks/>
              </p:cNvSpPr>
              <p:nvPr/>
            </p:nvSpPr>
            <p:spPr bwMode="auto">
              <a:xfrm>
                <a:off x="2542" y="1814"/>
                <a:ext cx="4" cy="23"/>
              </a:xfrm>
              <a:custGeom>
                <a:avLst/>
                <a:gdLst>
                  <a:gd name="T0" fmla="*/ 0 w 7"/>
                  <a:gd name="T1" fmla="*/ 1 h 46"/>
                  <a:gd name="T2" fmla="*/ 1 w 7"/>
                  <a:gd name="T3" fmla="*/ 1 h 46"/>
                  <a:gd name="T4" fmla="*/ 1 w 7"/>
                  <a:gd name="T5" fmla="*/ 1 h 46"/>
                  <a:gd name="T6" fmla="*/ 1 w 7"/>
                  <a:gd name="T7" fmla="*/ 1 h 46"/>
                  <a:gd name="T8" fmla="*/ 1 w 7"/>
                  <a:gd name="T9" fmla="*/ 0 h 46"/>
                  <a:gd name="T10" fmla="*/ 1 w 7"/>
                  <a:gd name="T11" fmla="*/ 6 h 46"/>
                  <a:gd name="T12" fmla="*/ 1 w 7"/>
                  <a:gd name="T13" fmla="*/ 6 h 46"/>
                  <a:gd name="T14" fmla="*/ 1 w 7"/>
                  <a:gd name="T15" fmla="*/ 6 h 46"/>
                  <a:gd name="T16" fmla="*/ 1 w 7"/>
                  <a:gd name="T17" fmla="*/ 6 h 46"/>
                  <a:gd name="T18" fmla="*/ 0 w 7"/>
                  <a:gd name="T19" fmla="*/ 6 h 46"/>
                  <a:gd name="T20" fmla="*/ 0 w 7"/>
                  <a:gd name="T21" fmla="*/ 1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46">
                    <a:moveTo>
                      <a:pt x="0" y="2"/>
                    </a:moveTo>
                    <a:lnTo>
                      <a:pt x="1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7" y="46"/>
                    </a:lnTo>
                    <a:lnTo>
                      <a:pt x="5" y="46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66" name="Freeform 3819"/>
              <p:cNvSpPr>
                <a:spLocks/>
              </p:cNvSpPr>
              <p:nvPr/>
            </p:nvSpPr>
            <p:spPr bwMode="auto">
              <a:xfrm>
                <a:off x="2546" y="1814"/>
                <a:ext cx="3" cy="24"/>
              </a:xfrm>
              <a:custGeom>
                <a:avLst/>
                <a:gdLst>
                  <a:gd name="T0" fmla="*/ 0 w 6"/>
                  <a:gd name="T1" fmla="*/ 0 h 48"/>
                  <a:gd name="T2" fmla="*/ 0 w 6"/>
                  <a:gd name="T3" fmla="*/ 0 h 48"/>
                  <a:gd name="T4" fmla="*/ 1 w 6"/>
                  <a:gd name="T5" fmla="*/ 0 h 48"/>
                  <a:gd name="T6" fmla="*/ 1 w 6"/>
                  <a:gd name="T7" fmla="*/ 0 h 48"/>
                  <a:gd name="T8" fmla="*/ 1 w 6"/>
                  <a:gd name="T9" fmla="*/ 0 h 48"/>
                  <a:gd name="T10" fmla="*/ 1 w 6"/>
                  <a:gd name="T11" fmla="*/ 0 h 48"/>
                  <a:gd name="T12" fmla="*/ 1 w 6"/>
                  <a:gd name="T13" fmla="*/ 0 h 48"/>
                  <a:gd name="T14" fmla="*/ 1 w 6"/>
                  <a:gd name="T15" fmla="*/ 0 h 48"/>
                  <a:gd name="T16" fmla="*/ 1 w 6"/>
                  <a:gd name="T17" fmla="*/ 0 h 48"/>
                  <a:gd name="T18" fmla="*/ 1 w 6"/>
                  <a:gd name="T19" fmla="*/ 6 h 48"/>
                  <a:gd name="T20" fmla="*/ 1 w 6"/>
                  <a:gd name="T21" fmla="*/ 6 h 48"/>
                  <a:gd name="T22" fmla="*/ 1 w 6"/>
                  <a:gd name="T23" fmla="*/ 6 h 48"/>
                  <a:gd name="T24" fmla="*/ 1 w 6"/>
                  <a:gd name="T25" fmla="*/ 6 h 48"/>
                  <a:gd name="T26" fmla="*/ 1 w 6"/>
                  <a:gd name="T27" fmla="*/ 6 h 48"/>
                  <a:gd name="T28" fmla="*/ 1 w 6"/>
                  <a:gd name="T29" fmla="*/ 6 h 48"/>
                  <a:gd name="T30" fmla="*/ 1 w 6"/>
                  <a:gd name="T31" fmla="*/ 6 h 48"/>
                  <a:gd name="T32" fmla="*/ 0 w 6"/>
                  <a:gd name="T33" fmla="*/ 6 h 48"/>
                  <a:gd name="T34" fmla="*/ 0 w 6"/>
                  <a:gd name="T35" fmla="*/ 6 h 48"/>
                  <a:gd name="T36" fmla="*/ 0 w 6"/>
                  <a:gd name="T37" fmla="*/ 0 h 4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4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48"/>
                    </a:lnTo>
                    <a:lnTo>
                      <a:pt x="6" y="46"/>
                    </a:lnTo>
                    <a:lnTo>
                      <a:pt x="4" y="46"/>
                    </a:lnTo>
                    <a:lnTo>
                      <a:pt x="2" y="46"/>
                    </a:lnTo>
                    <a:lnTo>
                      <a:pt x="0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67" name="Freeform 3820"/>
              <p:cNvSpPr>
                <a:spLocks/>
              </p:cNvSpPr>
              <p:nvPr/>
            </p:nvSpPr>
            <p:spPr bwMode="auto">
              <a:xfrm>
                <a:off x="2549" y="1813"/>
                <a:ext cx="4" cy="25"/>
              </a:xfrm>
              <a:custGeom>
                <a:avLst/>
                <a:gdLst>
                  <a:gd name="T0" fmla="*/ 0 w 8"/>
                  <a:gd name="T1" fmla="*/ 1 h 50"/>
                  <a:gd name="T2" fmla="*/ 1 w 8"/>
                  <a:gd name="T3" fmla="*/ 1 h 50"/>
                  <a:gd name="T4" fmla="*/ 1 w 8"/>
                  <a:gd name="T5" fmla="*/ 0 h 50"/>
                  <a:gd name="T6" fmla="*/ 1 w 8"/>
                  <a:gd name="T7" fmla="*/ 0 h 50"/>
                  <a:gd name="T8" fmla="*/ 1 w 8"/>
                  <a:gd name="T9" fmla="*/ 0 h 50"/>
                  <a:gd name="T10" fmla="*/ 1 w 8"/>
                  <a:gd name="T11" fmla="*/ 7 h 50"/>
                  <a:gd name="T12" fmla="*/ 1 w 8"/>
                  <a:gd name="T13" fmla="*/ 7 h 50"/>
                  <a:gd name="T14" fmla="*/ 1 w 8"/>
                  <a:gd name="T15" fmla="*/ 7 h 50"/>
                  <a:gd name="T16" fmla="*/ 1 w 8"/>
                  <a:gd name="T17" fmla="*/ 7 h 50"/>
                  <a:gd name="T18" fmla="*/ 0 w 8"/>
                  <a:gd name="T19" fmla="*/ 7 h 50"/>
                  <a:gd name="T20" fmla="*/ 0 w 8"/>
                  <a:gd name="T21" fmla="*/ 1 h 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50">
                    <a:moveTo>
                      <a:pt x="0" y="2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50"/>
                    </a:lnTo>
                    <a:lnTo>
                      <a:pt x="6" y="50"/>
                    </a:lnTo>
                    <a:lnTo>
                      <a:pt x="4" y="50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68" name="Freeform 3821"/>
              <p:cNvSpPr>
                <a:spLocks/>
              </p:cNvSpPr>
              <p:nvPr/>
            </p:nvSpPr>
            <p:spPr bwMode="auto">
              <a:xfrm>
                <a:off x="2553" y="1812"/>
                <a:ext cx="3" cy="27"/>
              </a:xfrm>
              <a:custGeom>
                <a:avLst/>
                <a:gdLst>
                  <a:gd name="T0" fmla="*/ 0 w 5"/>
                  <a:gd name="T1" fmla="*/ 1 h 54"/>
                  <a:gd name="T2" fmla="*/ 1 w 5"/>
                  <a:gd name="T3" fmla="*/ 1 h 54"/>
                  <a:gd name="T4" fmla="*/ 1 w 5"/>
                  <a:gd name="T5" fmla="*/ 1 h 54"/>
                  <a:gd name="T6" fmla="*/ 1 w 5"/>
                  <a:gd name="T7" fmla="*/ 0 h 54"/>
                  <a:gd name="T8" fmla="*/ 1 w 5"/>
                  <a:gd name="T9" fmla="*/ 0 h 54"/>
                  <a:gd name="T10" fmla="*/ 1 w 5"/>
                  <a:gd name="T11" fmla="*/ 7 h 54"/>
                  <a:gd name="T12" fmla="*/ 1 w 5"/>
                  <a:gd name="T13" fmla="*/ 7 h 54"/>
                  <a:gd name="T14" fmla="*/ 1 w 5"/>
                  <a:gd name="T15" fmla="*/ 7 h 54"/>
                  <a:gd name="T16" fmla="*/ 1 w 5"/>
                  <a:gd name="T17" fmla="*/ 7 h 54"/>
                  <a:gd name="T18" fmla="*/ 0 w 5"/>
                  <a:gd name="T19" fmla="*/ 7 h 54"/>
                  <a:gd name="T20" fmla="*/ 0 w 5"/>
                  <a:gd name="T21" fmla="*/ 1 h 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54">
                    <a:moveTo>
                      <a:pt x="0" y="2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5" y="54"/>
                    </a:lnTo>
                    <a:lnTo>
                      <a:pt x="3" y="54"/>
                    </a:lnTo>
                    <a:lnTo>
                      <a:pt x="2" y="52"/>
                    </a:lnTo>
                    <a:lnTo>
                      <a:pt x="0" y="5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69" name="Freeform 3822"/>
              <p:cNvSpPr>
                <a:spLocks/>
              </p:cNvSpPr>
              <p:nvPr/>
            </p:nvSpPr>
            <p:spPr bwMode="auto">
              <a:xfrm>
                <a:off x="2556" y="1811"/>
                <a:ext cx="4" cy="29"/>
              </a:xfrm>
              <a:custGeom>
                <a:avLst/>
                <a:gdLst>
                  <a:gd name="T0" fmla="*/ 0 w 8"/>
                  <a:gd name="T1" fmla="*/ 1 h 58"/>
                  <a:gd name="T2" fmla="*/ 1 w 8"/>
                  <a:gd name="T3" fmla="*/ 1 h 58"/>
                  <a:gd name="T4" fmla="*/ 1 w 8"/>
                  <a:gd name="T5" fmla="*/ 1 h 58"/>
                  <a:gd name="T6" fmla="*/ 1 w 8"/>
                  <a:gd name="T7" fmla="*/ 1 h 58"/>
                  <a:gd name="T8" fmla="*/ 1 w 8"/>
                  <a:gd name="T9" fmla="*/ 1 h 58"/>
                  <a:gd name="T10" fmla="*/ 1 w 8"/>
                  <a:gd name="T11" fmla="*/ 1 h 58"/>
                  <a:gd name="T12" fmla="*/ 1 w 8"/>
                  <a:gd name="T13" fmla="*/ 1 h 58"/>
                  <a:gd name="T14" fmla="*/ 1 w 8"/>
                  <a:gd name="T15" fmla="*/ 1 h 58"/>
                  <a:gd name="T16" fmla="*/ 1 w 8"/>
                  <a:gd name="T17" fmla="*/ 0 h 58"/>
                  <a:gd name="T18" fmla="*/ 1 w 8"/>
                  <a:gd name="T19" fmla="*/ 8 h 58"/>
                  <a:gd name="T20" fmla="*/ 1 w 8"/>
                  <a:gd name="T21" fmla="*/ 8 h 58"/>
                  <a:gd name="T22" fmla="*/ 1 w 8"/>
                  <a:gd name="T23" fmla="*/ 8 h 58"/>
                  <a:gd name="T24" fmla="*/ 1 w 8"/>
                  <a:gd name="T25" fmla="*/ 7 h 58"/>
                  <a:gd name="T26" fmla="*/ 1 w 8"/>
                  <a:gd name="T27" fmla="*/ 7 h 58"/>
                  <a:gd name="T28" fmla="*/ 1 w 8"/>
                  <a:gd name="T29" fmla="*/ 7 h 58"/>
                  <a:gd name="T30" fmla="*/ 1 w 8"/>
                  <a:gd name="T31" fmla="*/ 7 h 58"/>
                  <a:gd name="T32" fmla="*/ 1 w 8"/>
                  <a:gd name="T33" fmla="*/ 7 h 58"/>
                  <a:gd name="T34" fmla="*/ 0 w 8"/>
                  <a:gd name="T35" fmla="*/ 7 h 58"/>
                  <a:gd name="T36" fmla="*/ 0 w 8"/>
                  <a:gd name="T37" fmla="*/ 1 h 5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58">
                    <a:moveTo>
                      <a:pt x="0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58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70" name="Freeform 3823"/>
              <p:cNvSpPr>
                <a:spLocks/>
              </p:cNvSpPr>
              <p:nvPr/>
            </p:nvSpPr>
            <p:spPr bwMode="auto">
              <a:xfrm>
                <a:off x="2560" y="1811"/>
                <a:ext cx="3" cy="29"/>
              </a:xfrm>
              <a:custGeom>
                <a:avLst/>
                <a:gdLst>
                  <a:gd name="T0" fmla="*/ 0 w 8"/>
                  <a:gd name="T1" fmla="*/ 1 h 58"/>
                  <a:gd name="T2" fmla="*/ 0 w 8"/>
                  <a:gd name="T3" fmla="*/ 0 h 58"/>
                  <a:gd name="T4" fmla="*/ 0 w 8"/>
                  <a:gd name="T5" fmla="*/ 0 h 58"/>
                  <a:gd name="T6" fmla="*/ 0 w 8"/>
                  <a:gd name="T7" fmla="*/ 0 h 58"/>
                  <a:gd name="T8" fmla="*/ 0 w 8"/>
                  <a:gd name="T9" fmla="*/ 0 h 58"/>
                  <a:gd name="T10" fmla="*/ 0 w 8"/>
                  <a:gd name="T11" fmla="*/ 8 h 58"/>
                  <a:gd name="T12" fmla="*/ 0 w 8"/>
                  <a:gd name="T13" fmla="*/ 8 h 58"/>
                  <a:gd name="T14" fmla="*/ 0 w 8"/>
                  <a:gd name="T15" fmla="*/ 8 h 58"/>
                  <a:gd name="T16" fmla="*/ 0 w 8"/>
                  <a:gd name="T17" fmla="*/ 8 h 58"/>
                  <a:gd name="T18" fmla="*/ 0 w 8"/>
                  <a:gd name="T19" fmla="*/ 8 h 58"/>
                  <a:gd name="T20" fmla="*/ 0 w 8"/>
                  <a:gd name="T21" fmla="*/ 1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58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58"/>
                    </a:lnTo>
                    <a:lnTo>
                      <a:pt x="6" y="58"/>
                    </a:lnTo>
                    <a:lnTo>
                      <a:pt x="4" y="58"/>
                    </a:lnTo>
                    <a:lnTo>
                      <a:pt x="2" y="58"/>
                    </a:lnTo>
                    <a:lnTo>
                      <a:pt x="0" y="5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71" name="Freeform 3824"/>
              <p:cNvSpPr>
                <a:spLocks/>
              </p:cNvSpPr>
              <p:nvPr/>
            </p:nvSpPr>
            <p:spPr bwMode="auto">
              <a:xfrm>
                <a:off x="2563" y="1811"/>
                <a:ext cx="3" cy="29"/>
              </a:xfrm>
              <a:custGeom>
                <a:avLst/>
                <a:gdLst>
                  <a:gd name="T0" fmla="*/ 0 w 6"/>
                  <a:gd name="T1" fmla="*/ 0 h 58"/>
                  <a:gd name="T2" fmla="*/ 0 w 6"/>
                  <a:gd name="T3" fmla="*/ 0 h 58"/>
                  <a:gd name="T4" fmla="*/ 1 w 6"/>
                  <a:gd name="T5" fmla="*/ 0 h 58"/>
                  <a:gd name="T6" fmla="*/ 1 w 6"/>
                  <a:gd name="T7" fmla="*/ 0 h 58"/>
                  <a:gd name="T8" fmla="*/ 1 w 6"/>
                  <a:gd name="T9" fmla="*/ 0 h 58"/>
                  <a:gd name="T10" fmla="*/ 1 w 6"/>
                  <a:gd name="T11" fmla="*/ 8 h 58"/>
                  <a:gd name="T12" fmla="*/ 1 w 6"/>
                  <a:gd name="T13" fmla="*/ 8 h 58"/>
                  <a:gd name="T14" fmla="*/ 1 w 6"/>
                  <a:gd name="T15" fmla="*/ 8 h 58"/>
                  <a:gd name="T16" fmla="*/ 0 w 6"/>
                  <a:gd name="T17" fmla="*/ 8 h 58"/>
                  <a:gd name="T18" fmla="*/ 0 w 6"/>
                  <a:gd name="T19" fmla="*/ 8 h 58"/>
                  <a:gd name="T20" fmla="*/ 0 w 6"/>
                  <a:gd name="T21" fmla="*/ 0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5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58"/>
                    </a:lnTo>
                    <a:lnTo>
                      <a:pt x="4" y="58"/>
                    </a:lnTo>
                    <a:lnTo>
                      <a:pt x="2" y="58"/>
                    </a:lnTo>
                    <a:lnTo>
                      <a:pt x="0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72" name="Freeform 3825"/>
              <p:cNvSpPr>
                <a:spLocks/>
              </p:cNvSpPr>
              <p:nvPr/>
            </p:nvSpPr>
            <p:spPr bwMode="auto">
              <a:xfrm>
                <a:off x="2566" y="1811"/>
                <a:ext cx="3" cy="30"/>
              </a:xfrm>
              <a:custGeom>
                <a:avLst/>
                <a:gdLst>
                  <a:gd name="T0" fmla="*/ 0 w 5"/>
                  <a:gd name="T1" fmla="*/ 0 h 62"/>
                  <a:gd name="T2" fmla="*/ 0 w 5"/>
                  <a:gd name="T3" fmla="*/ 0 h 62"/>
                  <a:gd name="T4" fmla="*/ 1 w 5"/>
                  <a:gd name="T5" fmla="*/ 0 h 62"/>
                  <a:gd name="T6" fmla="*/ 1 w 5"/>
                  <a:gd name="T7" fmla="*/ 0 h 62"/>
                  <a:gd name="T8" fmla="*/ 1 w 5"/>
                  <a:gd name="T9" fmla="*/ 0 h 62"/>
                  <a:gd name="T10" fmla="*/ 1 w 5"/>
                  <a:gd name="T11" fmla="*/ 0 h 62"/>
                  <a:gd name="T12" fmla="*/ 1 w 5"/>
                  <a:gd name="T13" fmla="*/ 0 h 62"/>
                  <a:gd name="T14" fmla="*/ 1 w 5"/>
                  <a:gd name="T15" fmla="*/ 0 h 62"/>
                  <a:gd name="T16" fmla="*/ 1 w 5"/>
                  <a:gd name="T17" fmla="*/ 0 h 62"/>
                  <a:gd name="T18" fmla="*/ 1 w 5"/>
                  <a:gd name="T19" fmla="*/ 7 h 62"/>
                  <a:gd name="T20" fmla="*/ 1 w 5"/>
                  <a:gd name="T21" fmla="*/ 7 h 62"/>
                  <a:gd name="T22" fmla="*/ 1 w 5"/>
                  <a:gd name="T23" fmla="*/ 7 h 62"/>
                  <a:gd name="T24" fmla="*/ 1 w 5"/>
                  <a:gd name="T25" fmla="*/ 7 h 62"/>
                  <a:gd name="T26" fmla="*/ 1 w 5"/>
                  <a:gd name="T27" fmla="*/ 7 h 62"/>
                  <a:gd name="T28" fmla="*/ 1 w 5"/>
                  <a:gd name="T29" fmla="*/ 7 h 62"/>
                  <a:gd name="T30" fmla="*/ 1 w 5"/>
                  <a:gd name="T31" fmla="*/ 7 h 62"/>
                  <a:gd name="T32" fmla="*/ 0 w 5"/>
                  <a:gd name="T33" fmla="*/ 7 h 62"/>
                  <a:gd name="T34" fmla="*/ 0 w 5"/>
                  <a:gd name="T35" fmla="*/ 7 h 62"/>
                  <a:gd name="T36" fmla="*/ 0 w 5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" h="62">
                    <a:moveTo>
                      <a:pt x="0" y="2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62"/>
                    </a:lnTo>
                    <a:lnTo>
                      <a:pt x="3" y="62"/>
                    </a:lnTo>
                    <a:lnTo>
                      <a:pt x="1" y="62"/>
                    </a:lnTo>
                    <a:lnTo>
                      <a:pt x="0" y="6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73" name="Freeform 3826"/>
              <p:cNvSpPr>
                <a:spLocks/>
              </p:cNvSpPr>
              <p:nvPr/>
            </p:nvSpPr>
            <p:spPr bwMode="auto">
              <a:xfrm>
                <a:off x="2569" y="1810"/>
                <a:ext cx="4" cy="32"/>
              </a:xfrm>
              <a:custGeom>
                <a:avLst/>
                <a:gdLst>
                  <a:gd name="T0" fmla="*/ 0 w 8"/>
                  <a:gd name="T1" fmla="*/ 0 h 65"/>
                  <a:gd name="T2" fmla="*/ 1 w 8"/>
                  <a:gd name="T3" fmla="*/ 0 h 65"/>
                  <a:gd name="T4" fmla="*/ 1 w 8"/>
                  <a:gd name="T5" fmla="*/ 0 h 65"/>
                  <a:gd name="T6" fmla="*/ 1 w 8"/>
                  <a:gd name="T7" fmla="*/ 0 h 65"/>
                  <a:gd name="T8" fmla="*/ 1 w 8"/>
                  <a:gd name="T9" fmla="*/ 0 h 65"/>
                  <a:gd name="T10" fmla="*/ 1 w 8"/>
                  <a:gd name="T11" fmla="*/ 0 h 65"/>
                  <a:gd name="T12" fmla="*/ 1 w 8"/>
                  <a:gd name="T13" fmla="*/ 0 h 65"/>
                  <a:gd name="T14" fmla="*/ 1 w 8"/>
                  <a:gd name="T15" fmla="*/ 0 h 65"/>
                  <a:gd name="T16" fmla="*/ 1 w 8"/>
                  <a:gd name="T17" fmla="*/ 0 h 65"/>
                  <a:gd name="T18" fmla="*/ 1 w 8"/>
                  <a:gd name="T19" fmla="*/ 8 h 65"/>
                  <a:gd name="T20" fmla="*/ 1 w 8"/>
                  <a:gd name="T21" fmla="*/ 8 h 65"/>
                  <a:gd name="T22" fmla="*/ 1 w 8"/>
                  <a:gd name="T23" fmla="*/ 8 h 65"/>
                  <a:gd name="T24" fmla="*/ 1 w 8"/>
                  <a:gd name="T25" fmla="*/ 8 h 65"/>
                  <a:gd name="T26" fmla="*/ 1 w 8"/>
                  <a:gd name="T27" fmla="*/ 8 h 65"/>
                  <a:gd name="T28" fmla="*/ 1 w 8"/>
                  <a:gd name="T29" fmla="*/ 8 h 65"/>
                  <a:gd name="T30" fmla="*/ 1 w 8"/>
                  <a:gd name="T31" fmla="*/ 8 h 65"/>
                  <a:gd name="T32" fmla="*/ 1 w 8"/>
                  <a:gd name="T33" fmla="*/ 8 h 65"/>
                  <a:gd name="T34" fmla="*/ 0 w 8"/>
                  <a:gd name="T35" fmla="*/ 8 h 65"/>
                  <a:gd name="T36" fmla="*/ 0 w 8"/>
                  <a:gd name="T37" fmla="*/ 0 h 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65">
                    <a:moveTo>
                      <a:pt x="0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8" y="65"/>
                    </a:lnTo>
                    <a:lnTo>
                      <a:pt x="6" y="65"/>
                    </a:lnTo>
                    <a:lnTo>
                      <a:pt x="4" y="64"/>
                    </a:lnTo>
                    <a:lnTo>
                      <a:pt x="2" y="64"/>
                    </a:lnTo>
                    <a:lnTo>
                      <a:pt x="0" y="6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74" name="Freeform 3827"/>
              <p:cNvSpPr>
                <a:spLocks/>
              </p:cNvSpPr>
              <p:nvPr/>
            </p:nvSpPr>
            <p:spPr bwMode="auto">
              <a:xfrm>
                <a:off x="2573" y="1810"/>
                <a:ext cx="3" cy="32"/>
              </a:xfrm>
              <a:custGeom>
                <a:avLst/>
                <a:gdLst>
                  <a:gd name="T0" fmla="*/ 0 w 6"/>
                  <a:gd name="T1" fmla="*/ 0 h 65"/>
                  <a:gd name="T2" fmla="*/ 1 w 6"/>
                  <a:gd name="T3" fmla="*/ 0 h 65"/>
                  <a:gd name="T4" fmla="*/ 1 w 6"/>
                  <a:gd name="T5" fmla="*/ 0 h 65"/>
                  <a:gd name="T6" fmla="*/ 1 w 6"/>
                  <a:gd name="T7" fmla="*/ 0 h 65"/>
                  <a:gd name="T8" fmla="*/ 1 w 6"/>
                  <a:gd name="T9" fmla="*/ 0 h 65"/>
                  <a:gd name="T10" fmla="*/ 1 w 6"/>
                  <a:gd name="T11" fmla="*/ 8 h 65"/>
                  <a:gd name="T12" fmla="*/ 1 w 6"/>
                  <a:gd name="T13" fmla="*/ 8 h 65"/>
                  <a:gd name="T14" fmla="*/ 1 w 6"/>
                  <a:gd name="T15" fmla="*/ 8 h 65"/>
                  <a:gd name="T16" fmla="*/ 1 w 6"/>
                  <a:gd name="T17" fmla="*/ 8 h 65"/>
                  <a:gd name="T18" fmla="*/ 0 w 6"/>
                  <a:gd name="T19" fmla="*/ 8 h 65"/>
                  <a:gd name="T20" fmla="*/ 0 w 6"/>
                  <a:gd name="T21" fmla="*/ 0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65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65"/>
                    </a:lnTo>
                    <a:lnTo>
                      <a:pt x="4" y="65"/>
                    </a:lnTo>
                    <a:lnTo>
                      <a:pt x="2" y="65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75" name="Freeform 3828"/>
              <p:cNvSpPr>
                <a:spLocks/>
              </p:cNvSpPr>
              <p:nvPr/>
            </p:nvSpPr>
            <p:spPr bwMode="auto">
              <a:xfrm>
                <a:off x="2576" y="1810"/>
                <a:ext cx="4" cy="33"/>
              </a:xfrm>
              <a:custGeom>
                <a:avLst/>
                <a:gdLst>
                  <a:gd name="T0" fmla="*/ 0 w 7"/>
                  <a:gd name="T1" fmla="*/ 0 h 67"/>
                  <a:gd name="T2" fmla="*/ 1 w 7"/>
                  <a:gd name="T3" fmla="*/ 0 h 67"/>
                  <a:gd name="T4" fmla="*/ 1 w 7"/>
                  <a:gd name="T5" fmla="*/ 0 h 67"/>
                  <a:gd name="T6" fmla="*/ 1 w 7"/>
                  <a:gd name="T7" fmla="*/ 0 h 67"/>
                  <a:gd name="T8" fmla="*/ 1 w 7"/>
                  <a:gd name="T9" fmla="*/ 0 h 67"/>
                  <a:gd name="T10" fmla="*/ 1 w 7"/>
                  <a:gd name="T11" fmla="*/ 8 h 67"/>
                  <a:gd name="T12" fmla="*/ 1 w 7"/>
                  <a:gd name="T13" fmla="*/ 8 h 67"/>
                  <a:gd name="T14" fmla="*/ 1 w 7"/>
                  <a:gd name="T15" fmla="*/ 8 h 67"/>
                  <a:gd name="T16" fmla="*/ 1 w 7"/>
                  <a:gd name="T17" fmla="*/ 8 h 67"/>
                  <a:gd name="T18" fmla="*/ 0 w 7"/>
                  <a:gd name="T19" fmla="*/ 8 h 67"/>
                  <a:gd name="T20" fmla="*/ 0 w 7"/>
                  <a:gd name="T21" fmla="*/ 0 h 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67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67"/>
                    </a:lnTo>
                    <a:lnTo>
                      <a:pt x="5" y="65"/>
                    </a:lnTo>
                    <a:lnTo>
                      <a:pt x="4" y="65"/>
                    </a:lnTo>
                    <a:lnTo>
                      <a:pt x="2" y="65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76" name="Freeform 3829"/>
              <p:cNvSpPr>
                <a:spLocks/>
              </p:cNvSpPr>
              <p:nvPr/>
            </p:nvSpPr>
            <p:spPr bwMode="auto">
              <a:xfrm>
                <a:off x="2580" y="1809"/>
                <a:ext cx="3" cy="34"/>
              </a:xfrm>
              <a:custGeom>
                <a:avLst/>
                <a:gdLst>
                  <a:gd name="T0" fmla="*/ 0 w 6"/>
                  <a:gd name="T1" fmla="*/ 0 h 69"/>
                  <a:gd name="T2" fmla="*/ 0 w 6"/>
                  <a:gd name="T3" fmla="*/ 0 h 69"/>
                  <a:gd name="T4" fmla="*/ 1 w 6"/>
                  <a:gd name="T5" fmla="*/ 0 h 69"/>
                  <a:gd name="T6" fmla="*/ 1 w 6"/>
                  <a:gd name="T7" fmla="*/ 0 h 69"/>
                  <a:gd name="T8" fmla="*/ 1 w 6"/>
                  <a:gd name="T9" fmla="*/ 0 h 69"/>
                  <a:gd name="T10" fmla="*/ 1 w 6"/>
                  <a:gd name="T11" fmla="*/ 0 h 69"/>
                  <a:gd name="T12" fmla="*/ 1 w 6"/>
                  <a:gd name="T13" fmla="*/ 0 h 69"/>
                  <a:gd name="T14" fmla="*/ 1 w 6"/>
                  <a:gd name="T15" fmla="*/ 0 h 69"/>
                  <a:gd name="T16" fmla="*/ 1 w 6"/>
                  <a:gd name="T17" fmla="*/ 0 h 69"/>
                  <a:gd name="T18" fmla="*/ 1 w 6"/>
                  <a:gd name="T19" fmla="*/ 8 h 69"/>
                  <a:gd name="T20" fmla="*/ 1 w 6"/>
                  <a:gd name="T21" fmla="*/ 8 h 69"/>
                  <a:gd name="T22" fmla="*/ 1 w 6"/>
                  <a:gd name="T23" fmla="*/ 8 h 69"/>
                  <a:gd name="T24" fmla="*/ 1 w 6"/>
                  <a:gd name="T25" fmla="*/ 8 h 69"/>
                  <a:gd name="T26" fmla="*/ 1 w 6"/>
                  <a:gd name="T27" fmla="*/ 8 h 69"/>
                  <a:gd name="T28" fmla="*/ 1 w 6"/>
                  <a:gd name="T29" fmla="*/ 8 h 69"/>
                  <a:gd name="T30" fmla="*/ 1 w 6"/>
                  <a:gd name="T31" fmla="*/ 8 h 69"/>
                  <a:gd name="T32" fmla="*/ 0 w 6"/>
                  <a:gd name="T33" fmla="*/ 8 h 69"/>
                  <a:gd name="T34" fmla="*/ 0 w 6"/>
                  <a:gd name="T35" fmla="*/ 8 h 69"/>
                  <a:gd name="T36" fmla="*/ 0 w 6"/>
                  <a:gd name="T37" fmla="*/ 0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69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69"/>
                    </a:lnTo>
                    <a:lnTo>
                      <a:pt x="4" y="69"/>
                    </a:lnTo>
                    <a:lnTo>
                      <a:pt x="2" y="69"/>
                    </a:lnTo>
                    <a:lnTo>
                      <a:pt x="0" y="6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77" name="Freeform 3830"/>
              <p:cNvSpPr>
                <a:spLocks/>
              </p:cNvSpPr>
              <p:nvPr/>
            </p:nvSpPr>
            <p:spPr bwMode="auto">
              <a:xfrm>
                <a:off x="2583" y="1809"/>
                <a:ext cx="3" cy="34"/>
              </a:xfrm>
              <a:custGeom>
                <a:avLst/>
                <a:gdLst>
                  <a:gd name="T0" fmla="*/ 0 w 8"/>
                  <a:gd name="T1" fmla="*/ 0 h 69"/>
                  <a:gd name="T2" fmla="*/ 0 w 8"/>
                  <a:gd name="T3" fmla="*/ 0 h 69"/>
                  <a:gd name="T4" fmla="*/ 0 w 8"/>
                  <a:gd name="T5" fmla="*/ 0 h 69"/>
                  <a:gd name="T6" fmla="*/ 0 w 8"/>
                  <a:gd name="T7" fmla="*/ 0 h 69"/>
                  <a:gd name="T8" fmla="*/ 0 w 8"/>
                  <a:gd name="T9" fmla="*/ 0 h 69"/>
                  <a:gd name="T10" fmla="*/ 0 w 8"/>
                  <a:gd name="T11" fmla="*/ 0 h 69"/>
                  <a:gd name="T12" fmla="*/ 0 w 8"/>
                  <a:gd name="T13" fmla="*/ 0 h 69"/>
                  <a:gd name="T14" fmla="*/ 0 w 8"/>
                  <a:gd name="T15" fmla="*/ 0 h 69"/>
                  <a:gd name="T16" fmla="*/ 0 w 8"/>
                  <a:gd name="T17" fmla="*/ 0 h 69"/>
                  <a:gd name="T18" fmla="*/ 0 w 8"/>
                  <a:gd name="T19" fmla="*/ 8 h 69"/>
                  <a:gd name="T20" fmla="*/ 0 w 8"/>
                  <a:gd name="T21" fmla="*/ 8 h 69"/>
                  <a:gd name="T22" fmla="*/ 0 w 8"/>
                  <a:gd name="T23" fmla="*/ 8 h 69"/>
                  <a:gd name="T24" fmla="*/ 0 w 8"/>
                  <a:gd name="T25" fmla="*/ 8 h 69"/>
                  <a:gd name="T26" fmla="*/ 0 w 8"/>
                  <a:gd name="T27" fmla="*/ 8 h 69"/>
                  <a:gd name="T28" fmla="*/ 0 w 8"/>
                  <a:gd name="T29" fmla="*/ 8 h 69"/>
                  <a:gd name="T30" fmla="*/ 0 w 8"/>
                  <a:gd name="T31" fmla="*/ 8 h 69"/>
                  <a:gd name="T32" fmla="*/ 0 w 8"/>
                  <a:gd name="T33" fmla="*/ 8 h 69"/>
                  <a:gd name="T34" fmla="*/ 0 w 8"/>
                  <a:gd name="T35" fmla="*/ 8 h 69"/>
                  <a:gd name="T36" fmla="*/ 0 w 8"/>
                  <a:gd name="T37" fmla="*/ 0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69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69"/>
                    </a:lnTo>
                    <a:lnTo>
                      <a:pt x="6" y="69"/>
                    </a:lnTo>
                    <a:lnTo>
                      <a:pt x="4" y="69"/>
                    </a:lnTo>
                    <a:lnTo>
                      <a:pt x="2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78" name="Freeform 3831"/>
              <p:cNvSpPr>
                <a:spLocks/>
              </p:cNvSpPr>
              <p:nvPr/>
            </p:nvSpPr>
            <p:spPr bwMode="auto">
              <a:xfrm>
                <a:off x="2586" y="1808"/>
                <a:ext cx="3" cy="36"/>
              </a:xfrm>
              <a:custGeom>
                <a:avLst/>
                <a:gdLst>
                  <a:gd name="T0" fmla="*/ 0 w 6"/>
                  <a:gd name="T1" fmla="*/ 0 h 73"/>
                  <a:gd name="T2" fmla="*/ 1 w 6"/>
                  <a:gd name="T3" fmla="*/ 0 h 73"/>
                  <a:gd name="T4" fmla="*/ 1 w 6"/>
                  <a:gd name="T5" fmla="*/ 0 h 73"/>
                  <a:gd name="T6" fmla="*/ 1 w 6"/>
                  <a:gd name="T7" fmla="*/ 0 h 73"/>
                  <a:gd name="T8" fmla="*/ 1 w 6"/>
                  <a:gd name="T9" fmla="*/ 0 h 73"/>
                  <a:gd name="T10" fmla="*/ 1 w 6"/>
                  <a:gd name="T11" fmla="*/ 9 h 73"/>
                  <a:gd name="T12" fmla="*/ 1 w 6"/>
                  <a:gd name="T13" fmla="*/ 9 h 73"/>
                  <a:gd name="T14" fmla="*/ 1 w 6"/>
                  <a:gd name="T15" fmla="*/ 9 h 73"/>
                  <a:gd name="T16" fmla="*/ 1 w 6"/>
                  <a:gd name="T17" fmla="*/ 9 h 73"/>
                  <a:gd name="T18" fmla="*/ 0 w 6"/>
                  <a:gd name="T19" fmla="*/ 8 h 73"/>
                  <a:gd name="T20" fmla="*/ 0 w 6"/>
                  <a:gd name="T21" fmla="*/ 0 h 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73">
                    <a:moveTo>
                      <a:pt x="0" y="2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73"/>
                    </a:lnTo>
                    <a:lnTo>
                      <a:pt x="4" y="73"/>
                    </a:lnTo>
                    <a:lnTo>
                      <a:pt x="2" y="73"/>
                    </a:lnTo>
                    <a:lnTo>
                      <a:pt x="0" y="7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79" name="Freeform 3832"/>
              <p:cNvSpPr>
                <a:spLocks/>
              </p:cNvSpPr>
              <p:nvPr/>
            </p:nvSpPr>
            <p:spPr bwMode="auto">
              <a:xfrm>
                <a:off x="2589" y="1808"/>
                <a:ext cx="4" cy="36"/>
              </a:xfrm>
              <a:custGeom>
                <a:avLst/>
                <a:gdLst>
                  <a:gd name="T0" fmla="*/ 0 w 7"/>
                  <a:gd name="T1" fmla="*/ 0 h 73"/>
                  <a:gd name="T2" fmla="*/ 1 w 7"/>
                  <a:gd name="T3" fmla="*/ 0 h 73"/>
                  <a:gd name="T4" fmla="*/ 1 w 7"/>
                  <a:gd name="T5" fmla="*/ 0 h 73"/>
                  <a:gd name="T6" fmla="*/ 1 w 7"/>
                  <a:gd name="T7" fmla="*/ 0 h 73"/>
                  <a:gd name="T8" fmla="*/ 1 w 7"/>
                  <a:gd name="T9" fmla="*/ 0 h 73"/>
                  <a:gd name="T10" fmla="*/ 1 w 7"/>
                  <a:gd name="T11" fmla="*/ 0 h 73"/>
                  <a:gd name="T12" fmla="*/ 1 w 7"/>
                  <a:gd name="T13" fmla="*/ 0 h 73"/>
                  <a:gd name="T14" fmla="*/ 1 w 7"/>
                  <a:gd name="T15" fmla="*/ 0 h 73"/>
                  <a:gd name="T16" fmla="*/ 1 w 7"/>
                  <a:gd name="T17" fmla="*/ 0 h 73"/>
                  <a:gd name="T18" fmla="*/ 1 w 7"/>
                  <a:gd name="T19" fmla="*/ 9 h 73"/>
                  <a:gd name="T20" fmla="*/ 1 w 7"/>
                  <a:gd name="T21" fmla="*/ 9 h 73"/>
                  <a:gd name="T22" fmla="*/ 1 w 7"/>
                  <a:gd name="T23" fmla="*/ 9 h 73"/>
                  <a:gd name="T24" fmla="*/ 1 w 7"/>
                  <a:gd name="T25" fmla="*/ 9 h 73"/>
                  <a:gd name="T26" fmla="*/ 1 w 7"/>
                  <a:gd name="T27" fmla="*/ 9 h 73"/>
                  <a:gd name="T28" fmla="*/ 1 w 7"/>
                  <a:gd name="T29" fmla="*/ 9 h 73"/>
                  <a:gd name="T30" fmla="*/ 1 w 7"/>
                  <a:gd name="T31" fmla="*/ 9 h 73"/>
                  <a:gd name="T32" fmla="*/ 1 w 7"/>
                  <a:gd name="T33" fmla="*/ 9 h 73"/>
                  <a:gd name="T34" fmla="*/ 0 w 7"/>
                  <a:gd name="T35" fmla="*/ 9 h 73"/>
                  <a:gd name="T36" fmla="*/ 0 w 7"/>
                  <a:gd name="T37" fmla="*/ 0 h 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73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73"/>
                    </a:lnTo>
                    <a:lnTo>
                      <a:pt x="5" y="73"/>
                    </a:lnTo>
                    <a:lnTo>
                      <a:pt x="3" y="73"/>
                    </a:lnTo>
                    <a:lnTo>
                      <a:pt x="2" y="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80" name="Freeform 3833"/>
              <p:cNvSpPr>
                <a:spLocks/>
              </p:cNvSpPr>
              <p:nvPr/>
            </p:nvSpPr>
            <p:spPr bwMode="auto">
              <a:xfrm>
                <a:off x="2593" y="1808"/>
                <a:ext cx="4" cy="37"/>
              </a:xfrm>
              <a:custGeom>
                <a:avLst/>
                <a:gdLst>
                  <a:gd name="T0" fmla="*/ 0 w 8"/>
                  <a:gd name="T1" fmla="*/ 0 h 75"/>
                  <a:gd name="T2" fmla="*/ 1 w 8"/>
                  <a:gd name="T3" fmla="*/ 0 h 75"/>
                  <a:gd name="T4" fmla="*/ 1 w 8"/>
                  <a:gd name="T5" fmla="*/ 0 h 75"/>
                  <a:gd name="T6" fmla="*/ 1 w 8"/>
                  <a:gd name="T7" fmla="*/ 0 h 75"/>
                  <a:gd name="T8" fmla="*/ 1 w 8"/>
                  <a:gd name="T9" fmla="*/ 0 h 75"/>
                  <a:gd name="T10" fmla="*/ 1 w 8"/>
                  <a:gd name="T11" fmla="*/ 9 h 75"/>
                  <a:gd name="T12" fmla="*/ 1 w 8"/>
                  <a:gd name="T13" fmla="*/ 9 h 75"/>
                  <a:gd name="T14" fmla="*/ 1 w 8"/>
                  <a:gd name="T15" fmla="*/ 9 h 75"/>
                  <a:gd name="T16" fmla="*/ 1 w 8"/>
                  <a:gd name="T17" fmla="*/ 9 h 75"/>
                  <a:gd name="T18" fmla="*/ 0 w 8"/>
                  <a:gd name="T19" fmla="*/ 9 h 75"/>
                  <a:gd name="T20" fmla="*/ 0 w 8"/>
                  <a:gd name="T21" fmla="*/ 0 h 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75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4" y="75"/>
                    </a:lnTo>
                    <a:lnTo>
                      <a:pt x="2" y="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81" name="Freeform 3834"/>
              <p:cNvSpPr>
                <a:spLocks/>
              </p:cNvSpPr>
              <p:nvPr/>
            </p:nvSpPr>
            <p:spPr bwMode="auto">
              <a:xfrm>
                <a:off x="2597" y="1807"/>
                <a:ext cx="3" cy="38"/>
              </a:xfrm>
              <a:custGeom>
                <a:avLst/>
                <a:gdLst>
                  <a:gd name="T0" fmla="*/ 0 w 6"/>
                  <a:gd name="T1" fmla="*/ 0 h 77"/>
                  <a:gd name="T2" fmla="*/ 0 w 6"/>
                  <a:gd name="T3" fmla="*/ 0 h 77"/>
                  <a:gd name="T4" fmla="*/ 1 w 6"/>
                  <a:gd name="T5" fmla="*/ 0 h 77"/>
                  <a:gd name="T6" fmla="*/ 1 w 6"/>
                  <a:gd name="T7" fmla="*/ 0 h 77"/>
                  <a:gd name="T8" fmla="*/ 1 w 6"/>
                  <a:gd name="T9" fmla="*/ 0 h 77"/>
                  <a:gd name="T10" fmla="*/ 1 w 6"/>
                  <a:gd name="T11" fmla="*/ 0 h 77"/>
                  <a:gd name="T12" fmla="*/ 1 w 6"/>
                  <a:gd name="T13" fmla="*/ 0 h 77"/>
                  <a:gd name="T14" fmla="*/ 1 w 6"/>
                  <a:gd name="T15" fmla="*/ 0 h 77"/>
                  <a:gd name="T16" fmla="*/ 1 w 6"/>
                  <a:gd name="T17" fmla="*/ 0 h 77"/>
                  <a:gd name="T18" fmla="*/ 1 w 6"/>
                  <a:gd name="T19" fmla="*/ 9 h 77"/>
                  <a:gd name="T20" fmla="*/ 1 w 6"/>
                  <a:gd name="T21" fmla="*/ 9 h 77"/>
                  <a:gd name="T22" fmla="*/ 1 w 6"/>
                  <a:gd name="T23" fmla="*/ 9 h 77"/>
                  <a:gd name="T24" fmla="*/ 1 w 6"/>
                  <a:gd name="T25" fmla="*/ 9 h 77"/>
                  <a:gd name="T26" fmla="*/ 1 w 6"/>
                  <a:gd name="T27" fmla="*/ 9 h 77"/>
                  <a:gd name="T28" fmla="*/ 1 w 6"/>
                  <a:gd name="T29" fmla="*/ 9 h 77"/>
                  <a:gd name="T30" fmla="*/ 1 w 6"/>
                  <a:gd name="T31" fmla="*/ 9 h 77"/>
                  <a:gd name="T32" fmla="*/ 0 w 6"/>
                  <a:gd name="T33" fmla="*/ 9 h 77"/>
                  <a:gd name="T34" fmla="*/ 0 w 6"/>
                  <a:gd name="T35" fmla="*/ 9 h 77"/>
                  <a:gd name="T36" fmla="*/ 0 w 6"/>
                  <a:gd name="T37" fmla="*/ 0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77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77"/>
                    </a:lnTo>
                    <a:lnTo>
                      <a:pt x="4" y="77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82" name="Freeform 3835"/>
              <p:cNvSpPr>
                <a:spLocks/>
              </p:cNvSpPr>
              <p:nvPr/>
            </p:nvSpPr>
            <p:spPr bwMode="auto">
              <a:xfrm>
                <a:off x="2600" y="1807"/>
                <a:ext cx="4" cy="38"/>
              </a:xfrm>
              <a:custGeom>
                <a:avLst/>
                <a:gdLst>
                  <a:gd name="T0" fmla="*/ 0 w 7"/>
                  <a:gd name="T1" fmla="*/ 0 h 77"/>
                  <a:gd name="T2" fmla="*/ 1 w 7"/>
                  <a:gd name="T3" fmla="*/ 0 h 77"/>
                  <a:gd name="T4" fmla="*/ 1 w 7"/>
                  <a:gd name="T5" fmla="*/ 0 h 77"/>
                  <a:gd name="T6" fmla="*/ 1 w 7"/>
                  <a:gd name="T7" fmla="*/ 0 h 77"/>
                  <a:gd name="T8" fmla="*/ 1 w 7"/>
                  <a:gd name="T9" fmla="*/ 0 h 77"/>
                  <a:gd name="T10" fmla="*/ 1 w 7"/>
                  <a:gd name="T11" fmla="*/ 9 h 77"/>
                  <a:gd name="T12" fmla="*/ 1 w 7"/>
                  <a:gd name="T13" fmla="*/ 9 h 77"/>
                  <a:gd name="T14" fmla="*/ 1 w 7"/>
                  <a:gd name="T15" fmla="*/ 9 h 77"/>
                  <a:gd name="T16" fmla="*/ 1 w 7"/>
                  <a:gd name="T17" fmla="*/ 9 h 77"/>
                  <a:gd name="T18" fmla="*/ 0 w 7"/>
                  <a:gd name="T19" fmla="*/ 9 h 77"/>
                  <a:gd name="T20" fmla="*/ 0 w 7"/>
                  <a:gd name="T21" fmla="*/ 0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77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77"/>
                    </a:lnTo>
                    <a:lnTo>
                      <a:pt x="5" y="77"/>
                    </a:lnTo>
                    <a:lnTo>
                      <a:pt x="4" y="77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83" name="Freeform 3836"/>
              <p:cNvSpPr>
                <a:spLocks/>
              </p:cNvSpPr>
              <p:nvPr/>
            </p:nvSpPr>
            <p:spPr bwMode="auto">
              <a:xfrm>
                <a:off x="2604" y="1807"/>
                <a:ext cx="3" cy="38"/>
              </a:xfrm>
              <a:custGeom>
                <a:avLst/>
                <a:gdLst>
                  <a:gd name="T0" fmla="*/ 0 w 6"/>
                  <a:gd name="T1" fmla="*/ 0 h 77"/>
                  <a:gd name="T2" fmla="*/ 0 w 6"/>
                  <a:gd name="T3" fmla="*/ 0 h 77"/>
                  <a:gd name="T4" fmla="*/ 1 w 6"/>
                  <a:gd name="T5" fmla="*/ 0 h 77"/>
                  <a:gd name="T6" fmla="*/ 1 w 6"/>
                  <a:gd name="T7" fmla="*/ 0 h 77"/>
                  <a:gd name="T8" fmla="*/ 1 w 6"/>
                  <a:gd name="T9" fmla="*/ 0 h 77"/>
                  <a:gd name="T10" fmla="*/ 1 w 6"/>
                  <a:gd name="T11" fmla="*/ 9 h 77"/>
                  <a:gd name="T12" fmla="*/ 1 w 6"/>
                  <a:gd name="T13" fmla="*/ 9 h 77"/>
                  <a:gd name="T14" fmla="*/ 1 w 6"/>
                  <a:gd name="T15" fmla="*/ 9 h 77"/>
                  <a:gd name="T16" fmla="*/ 0 w 6"/>
                  <a:gd name="T17" fmla="*/ 9 h 77"/>
                  <a:gd name="T18" fmla="*/ 0 w 6"/>
                  <a:gd name="T19" fmla="*/ 9 h 77"/>
                  <a:gd name="T20" fmla="*/ 0 w 6"/>
                  <a:gd name="T21" fmla="*/ 0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77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77"/>
                    </a:lnTo>
                    <a:lnTo>
                      <a:pt x="4" y="77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84" name="Freeform 3837"/>
              <p:cNvSpPr>
                <a:spLocks/>
              </p:cNvSpPr>
              <p:nvPr/>
            </p:nvSpPr>
            <p:spPr bwMode="auto">
              <a:xfrm>
                <a:off x="2607" y="1806"/>
                <a:ext cx="3" cy="40"/>
              </a:xfrm>
              <a:custGeom>
                <a:avLst/>
                <a:gdLst>
                  <a:gd name="T0" fmla="*/ 0 w 8"/>
                  <a:gd name="T1" fmla="*/ 0 h 81"/>
                  <a:gd name="T2" fmla="*/ 0 w 8"/>
                  <a:gd name="T3" fmla="*/ 0 h 81"/>
                  <a:gd name="T4" fmla="*/ 0 w 8"/>
                  <a:gd name="T5" fmla="*/ 0 h 81"/>
                  <a:gd name="T6" fmla="*/ 0 w 8"/>
                  <a:gd name="T7" fmla="*/ 0 h 81"/>
                  <a:gd name="T8" fmla="*/ 0 w 8"/>
                  <a:gd name="T9" fmla="*/ 0 h 81"/>
                  <a:gd name="T10" fmla="*/ 0 w 8"/>
                  <a:gd name="T11" fmla="*/ 10 h 81"/>
                  <a:gd name="T12" fmla="*/ 0 w 8"/>
                  <a:gd name="T13" fmla="*/ 10 h 81"/>
                  <a:gd name="T14" fmla="*/ 0 w 8"/>
                  <a:gd name="T15" fmla="*/ 10 h 81"/>
                  <a:gd name="T16" fmla="*/ 0 w 8"/>
                  <a:gd name="T17" fmla="*/ 10 h 81"/>
                  <a:gd name="T18" fmla="*/ 0 w 8"/>
                  <a:gd name="T19" fmla="*/ 10 h 81"/>
                  <a:gd name="T20" fmla="*/ 0 w 8"/>
                  <a:gd name="T21" fmla="*/ 0 h 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81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1"/>
                    </a:lnTo>
                    <a:lnTo>
                      <a:pt x="6" y="81"/>
                    </a:lnTo>
                    <a:lnTo>
                      <a:pt x="4" y="81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85" name="Freeform 3838"/>
              <p:cNvSpPr>
                <a:spLocks/>
              </p:cNvSpPr>
              <p:nvPr/>
            </p:nvSpPr>
            <p:spPr bwMode="auto">
              <a:xfrm>
                <a:off x="2610" y="1806"/>
                <a:ext cx="3" cy="40"/>
              </a:xfrm>
              <a:custGeom>
                <a:avLst/>
                <a:gdLst>
                  <a:gd name="T0" fmla="*/ 0 w 6"/>
                  <a:gd name="T1" fmla="*/ 0 h 81"/>
                  <a:gd name="T2" fmla="*/ 1 w 6"/>
                  <a:gd name="T3" fmla="*/ 0 h 81"/>
                  <a:gd name="T4" fmla="*/ 1 w 6"/>
                  <a:gd name="T5" fmla="*/ 0 h 81"/>
                  <a:gd name="T6" fmla="*/ 1 w 6"/>
                  <a:gd name="T7" fmla="*/ 0 h 81"/>
                  <a:gd name="T8" fmla="*/ 1 w 6"/>
                  <a:gd name="T9" fmla="*/ 0 h 81"/>
                  <a:gd name="T10" fmla="*/ 1 w 6"/>
                  <a:gd name="T11" fmla="*/ 10 h 81"/>
                  <a:gd name="T12" fmla="*/ 1 w 6"/>
                  <a:gd name="T13" fmla="*/ 10 h 81"/>
                  <a:gd name="T14" fmla="*/ 1 w 6"/>
                  <a:gd name="T15" fmla="*/ 10 h 81"/>
                  <a:gd name="T16" fmla="*/ 1 w 6"/>
                  <a:gd name="T17" fmla="*/ 10 h 81"/>
                  <a:gd name="T18" fmla="*/ 0 w 6"/>
                  <a:gd name="T19" fmla="*/ 10 h 81"/>
                  <a:gd name="T20" fmla="*/ 0 w 6"/>
                  <a:gd name="T21" fmla="*/ 0 h 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81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81"/>
                    </a:lnTo>
                    <a:lnTo>
                      <a:pt x="4" y="81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86" name="Freeform 3839"/>
              <p:cNvSpPr>
                <a:spLocks/>
              </p:cNvSpPr>
              <p:nvPr/>
            </p:nvSpPr>
            <p:spPr bwMode="auto">
              <a:xfrm>
                <a:off x="2613" y="1806"/>
                <a:ext cx="4" cy="40"/>
              </a:xfrm>
              <a:custGeom>
                <a:avLst/>
                <a:gdLst>
                  <a:gd name="T0" fmla="*/ 0 w 7"/>
                  <a:gd name="T1" fmla="*/ 0 h 81"/>
                  <a:gd name="T2" fmla="*/ 1 w 7"/>
                  <a:gd name="T3" fmla="*/ 0 h 81"/>
                  <a:gd name="T4" fmla="*/ 1 w 7"/>
                  <a:gd name="T5" fmla="*/ 0 h 81"/>
                  <a:gd name="T6" fmla="*/ 1 w 7"/>
                  <a:gd name="T7" fmla="*/ 0 h 81"/>
                  <a:gd name="T8" fmla="*/ 1 w 7"/>
                  <a:gd name="T9" fmla="*/ 0 h 81"/>
                  <a:gd name="T10" fmla="*/ 1 w 7"/>
                  <a:gd name="T11" fmla="*/ 0 h 81"/>
                  <a:gd name="T12" fmla="*/ 1 w 7"/>
                  <a:gd name="T13" fmla="*/ 0 h 81"/>
                  <a:gd name="T14" fmla="*/ 1 w 7"/>
                  <a:gd name="T15" fmla="*/ 0 h 81"/>
                  <a:gd name="T16" fmla="*/ 1 w 7"/>
                  <a:gd name="T17" fmla="*/ 0 h 81"/>
                  <a:gd name="T18" fmla="*/ 1 w 7"/>
                  <a:gd name="T19" fmla="*/ 10 h 81"/>
                  <a:gd name="T20" fmla="*/ 1 w 7"/>
                  <a:gd name="T21" fmla="*/ 10 h 81"/>
                  <a:gd name="T22" fmla="*/ 1 w 7"/>
                  <a:gd name="T23" fmla="*/ 10 h 81"/>
                  <a:gd name="T24" fmla="*/ 1 w 7"/>
                  <a:gd name="T25" fmla="*/ 10 h 81"/>
                  <a:gd name="T26" fmla="*/ 1 w 7"/>
                  <a:gd name="T27" fmla="*/ 10 h 81"/>
                  <a:gd name="T28" fmla="*/ 1 w 7"/>
                  <a:gd name="T29" fmla="*/ 10 h 81"/>
                  <a:gd name="T30" fmla="*/ 1 w 7"/>
                  <a:gd name="T31" fmla="*/ 10 h 81"/>
                  <a:gd name="T32" fmla="*/ 1 w 7"/>
                  <a:gd name="T33" fmla="*/ 10 h 81"/>
                  <a:gd name="T34" fmla="*/ 0 w 7"/>
                  <a:gd name="T35" fmla="*/ 10 h 81"/>
                  <a:gd name="T36" fmla="*/ 0 w 7"/>
                  <a:gd name="T37" fmla="*/ 0 h 8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81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81"/>
                    </a:lnTo>
                    <a:lnTo>
                      <a:pt x="5" y="81"/>
                    </a:lnTo>
                    <a:lnTo>
                      <a:pt x="3" y="81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87" name="Freeform 3840"/>
              <p:cNvSpPr>
                <a:spLocks/>
              </p:cNvSpPr>
              <p:nvPr/>
            </p:nvSpPr>
            <p:spPr bwMode="auto">
              <a:xfrm>
                <a:off x="2617" y="1805"/>
                <a:ext cx="3" cy="42"/>
              </a:xfrm>
              <a:custGeom>
                <a:avLst/>
                <a:gdLst>
                  <a:gd name="T0" fmla="*/ 0 w 6"/>
                  <a:gd name="T1" fmla="*/ 1 h 84"/>
                  <a:gd name="T2" fmla="*/ 1 w 6"/>
                  <a:gd name="T3" fmla="*/ 1 h 84"/>
                  <a:gd name="T4" fmla="*/ 1 w 6"/>
                  <a:gd name="T5" fmla="*/ 1 h 84"/>
                  <a:gd name="T6" fmla="*/ 1 w 6"/>
                  <a:gd name="T7" fmla="*/ 0 h 84"/>
                  <a:gd name="T8" fmla="*/ 1 w 6"/>
                  <a:gd name="T9" fmla="*/ 0 h 84"/>
                  <a:gd name="T10" fmla="*/ 1 w 6"/>
                  <a:gd name="T11" fmla="*/ 11 h 84"/>
                  <a:gd name="T12" fmla="*/ 1 w 6"/>
                  <a:gd name="T13" fmla="*/ 11 h 84"/>
                  <a:gd name="T14" fmla="*/ 1 w 6"/>
                  <a:gd name="T15" fmla="*/ 11 h 84"/>
                  <a:gd name="T16" fmla="*/ 1 w 6"/>
                  <a:gd name="T17" fmla="*/ 11 h 84"/>
                  <a:gd name="T18" fmla="*/ 0 w 6"/>
                  <a:gd name="T19" fmla="*/ 11 h 84"/>
                  <a:gd name="T20" fmla="*/ 0 w 6"/>
                  <a:gd name="T21" fmla="*/ 1 h 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84">
                    <a:moveTo>
                      <a:pt x="0" y="1"/>
                    </a:moveTo>
                    <a:lnTo>
                      <a:pt x="2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84"/>
                    </a:lnTo>
                    <a:lnTo>
                      <a:pt x="4" y="84"/>
                    </a:lnTo>
                    <a:lnTo>
                      <a:pt x="2" y="84"/>
                    </a:lnTo>
                    <a:lnTo>
                      <a:pt x="0" y="8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88" name="Freeform 3841"/>
              <p:cNvSpPr>
                <a:spLocks/>
              </p:cNvSpPr>
              <p:nvPr/>
            </p:nvSpPr>
            <p:spPr bwMode="auto">
              <a:xfrm>
                <a:off x="2620" y="1805"/>
                <a:ext cx="3" cy="42"/>
              </a:xfrm>
              <a:custGeom>
                <a:avLst/>
                <a:gdLst>
                  <a:gd name="T0" fmla="*/ 0 w 6"/>
                  <a:gd name="T1" fmla="*/ 1 h 84"/>
                  <a:gd name="T2" fmla="*/ 1 w 6"/>
                  <a:gd name="T3" fmla="*/ 1 h 84"/>
                  <a:gd name="T4" fmla="*/ 1 w 6"/>
                  <a:gd name="T5" fmla="*/ 1 h 84"/>
                  <a:gd name="T6" fmla="*/ 1 w 6"/>
                  <a:gd name="T7" fmla="*/ 0 h 84"/>
                  <a:gd name="T8" fmla="*/ 1 w 6"/>
                  <a:gd name="T9" fmla="*/ 0 h 84"/>
                  <a:gd name="T10" fmla="*/ 1 w 6"/>
                  <a:gd name="T11" fmla="*/ 11 h 84"/>
                  <a:gd name="T12" fmla="*/ 1 w 6"/>
                  <a:gd name="T13" fmla="*/ 11 h 84"/>
                  <a:gd name="T14" fmla="*/ 1 w 6"/>
                  <a:gd name="T15" fmla="*/ 11 h 84"/>
                  <a:gd name="T16" fmla="*/ 1 w 6"/>
                  <a:gd name="T17" fmla="*/ 11 h 84"/>
                  <a:gd name="T18" fmla="*/ 0 w 6"/>
                  <a:gd name="T19" fmla="*/ 11 h 84"/>
                  <a:gd name="T20" fmla="*/ 0 w 6"/>
                  <a:gd name="T21" fmla="*/ 1 h 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84">
                    <a:moveTo>
                      <a:pt x="0" y="1"/>
                    </a:moveTo>
                    <a:lnTo>
                      <a:pt x="2" y="1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6" y="84"/>
                    </a:lnTo>
                    <a:lnTo>
                      <a:pt x="4" y="84"/>
                    </a:lnTo>
                    <a:lnTo>
                      <a:pt x="2" y="84"/>
                    </a:lnTo>
                    <a:lnTo>
                      <a:pt x="0" y="8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89" name="Freeform 3842"/>
              <p:cNvSpPr>
                <a:spLocks/>
              </p:cNvSpPr>
              <p:nvPr/>
            </p:nvSpPr>
            <p:spPr bwMode="auto">
              <a:xfrm>
                <a:off x="2623" y="1805"/>
                <a:ext cx="4" cy="42"/>
              </a:xfrm>
              <a:custGeom>
                <a:avLst/>
                <a:gdLst>
                  <a:gd name="T0" fmla="*/ 0 w 7"/>
                  <a:gd name="T1" fmla="*/ 0 h 84"/>
                  <a:gd name="T2" fmla="*/ 1 w 7"/>
                  <a:gd name="T3" fmla="*/ 0 h 84"/>
                  <a:gd name="T4" fmla="*/ 1 w 7"/>
                  <a:gd name="T5" fmla="*/ 0 h 84"/>
                  <a:gd name="T6" fmla="*/ 1 w 7"/>
                  <a:gd name="T7" fmla="*/ 0 h 84"/>
                  <a:gd name="T8" fmla="*/ 1 w 7"/>
                  <a:gd name="T9" fmla="*/ 0 h 84"/>
                  <a:gd name="T10" fmla="*/ 1 w 7"/>
                  <a:gd name="T11" fmla="*/ 0 h 84"/>
                  <a:gd name="T12" fmla="*/ 1 w 7"/>
                  <a:gd name="T13" fmla="*/ 0 h 84"/>
                  <a:gd name="T14" fmla="*/ 1 w 7"/>
                  <a:gd name="T15" fmla="*/ 0 h 84"/>
                  <a:gd name="T16" fmla="*/ 1 w 7"/>
                  <a:gd name="T17" fmla="*/ 0 h 84"/>
                  <a:gd name="T18" fmla="*/ 1 w 7"/>
                  <a:gd name="T19" fmla="*/ 11 h 84"/>
                  <a:gd name="T20" fmla="*/ 1 w 7"/>
                  <a:gd name="T21" fmla="*/ 11 h 84"/>
                  <a:gd name="T22" fmla="*/ 1 w 7"/>
                  <a:gd name="T23" fmla="*/ 11 h 84"/>
                  <a:gd name="T24" fmla="*/ 1 w 7"/>
                  <a:gd name="T25" fmla="*/ 11 h 84"/>
                  <a:gd name="T26" fmla="*/ 1 w 7"/>
                  <a:gd name="T27" fmla="*/ 11 h 84"/>
                  <a:gd name="T28" fmla="*/ 1 w 7"/>
                  <a:gd name="T29" fmla="*/ 11 h 84"/>
                  <a:gd name="T30" fmla="*/ 1 w 7"/>
                  <a:gd name="T31" fmla="*/ 11 h 84"/>
                  <a:gd name="T32" fmla="*/ 1 w 7"/>
                  <a:gd name="T33" fmla="*/ 11 h 84"/>
                  <a:gd name="T34" fmla="*/ 0 w 7"/>
                  <a:gd name="T35" fmla="*/ 11 h 84"/>
                  <a:gd name="T36" fmla="*/ 0 w 7"/>
                  <a:gd name="T37" fmla="*/ 0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84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84"/>
                    </a:lnTo>
                    <a:lnTo>
                      <a:pt x="6" y="84"/>
                    </a:lnTo>
                    <a:lnTo>
                      <a:pt x="4" y="84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90" name="Freeform 3843"/>
              <p:cNvSpPr>
                <a:spLocks/>
              </p:cNvSpPr>
              <p:nvPr/>
            </p:nvSpPr>
            <p:spPr bwMode="auto">
              <a:xfrm>
                <a:off x="2627" y="1805"/>
                <a:ext cx="4" cy="43"/>
              </a:xfrm>
              <a:custGeom>
                <a:avLst/>
                <a:gdLst>
                  <a:gd name="T0" fmla="*/ 0 w 8"/>
                  <a:gd name="T1" fmla="*/ 0 h 86"/>
                  <a:gd name="T2" fmla="*/ 1 w 8"/>
                  <a:gd name="T3" fmla="*/ 0 h 86"/>
                  <a:gd name="T4" fmla="*/ 1 w 8"/>
                  <a:gd name="T5" fmla="*/ 0 h 86"/>
                  <a:gd name="T6" fmla="*/ 1 w 8"/>
                  <a:gd name="T7" fmla="*/ 0 h 86"/>
                  <a:gd name="T8" fmla="*/ 1 w 8"/>
                  <a:gd name="T9" fmla="*/ 0 h 86"/>
                  <a:gd name="T10" fmla="*/ 1 w 8"/>
                  <a:gd name="T11" fmla="*/ 11 h 86"/>
                  <a:gd name="T12" fmla="*/ 1 w 8"/>
                  <a:gd name="T13" fmla="*/ 11 h 86"/>
                  <a:gd name="T14" fmla="*/ 1 w 8"/>
                  <a:gd name="T15" fmla="*/ 11 h 86"/>
                  <a:gd name="T16" fmla="*/ 1 w 8"/>
                  <a:gd name="T17" fmla="*/ 11 h 86"/>
                  <a:gd name="T18" fmla="*/ 0 w 8"/>
                  <a:gd name="T19" fmla="*/ 11 h 86"/>
                  <a:gd name="T20" fmla="*/ 0 w 8"/>
                  <a:gd name="T21" fmla="*/ 0 h 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8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6"/>
                    </a:lnTo>
                    <a:lnTo>
                      <a:pt x="6" y="86"/>
                    </a:lnTo>
                    <a:lnTo>
                      <a:pt x="4" y="84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91" name="Freeform 3844"/>
              <p:cNvSpPr>
                <a:spLocks/>
              </p:cNvSpPr>
              <p:nvPr/>
            </p:nvSpPr>
            <p:spPr bwMode="auto">
              <a:xfrm>
                <a:off x="2631" y="1805"/>
                <a:ext cx="2" cy="43"/>
              </a:xfrm>
              <a:custGeom>
                <a:avLst/>
                <a:gdLst>
                  <a:gd name="T0" fmla="*/ 0 w 6"/>
                  <a:gd name="T1" fmla="*/ 0 h 86"/>
                  <a:gd name="T2" fmla="*/ 0 w 6"/>
                  <a:gd name="T3" fmla="*/ 0 h 86"/>
                  <a:gd name="T4" fmla="*/ 0 w 6"/>
                  <a:gd name="T5" fmla="*/ 0 h 86"/>
                  <a:gd name="T6" fmla="*/ 0 w 6"/>
                  <a:gd name="T7" fmla="*/ 0 h 86"/>
                  <a:gd name="T8" fmla="*/ 0 w 6"/>
                  <a:gd name="T9" fmla="*/ 0 h 86"/>
                  <a:gd name="T10" fmla="*/ 0 w 6"/>
                  <a:gd name="T11" fmla="*/ 0 h 86"/>
                  <a:gd name="T12" fmla="*/ 0 w 6"/>
                  <a:gd name="T13" fmla="*/ 0 h 86"/>
                  <a:gd name="T14" fmla="*/ 0 w 6"/>
                  <a:gd name="T15" fmla="*/ 0 h 86"/>
                  <a:gd name="T16" fmla="*/ 0 w 6"/>
                  <a:gd name="T17" fmla="*/ 0 h 86"/>
                  <a:gd name="T18" fmla="*/ 0 w 6"/>
                  <a:gd name="T19" fmla="*/ 11 h 86"/>
                  <a:gd name="T20" fmla="*/ 0 w 6"/>
                  <a:gd name="T21" fmla="*/ 11 h 86"/>
                  <a:gd name="T22" fmla="*/ 0 w 6"/>
                  <a:gd name="T23" fmla="*/ 11 h 86"/>
                  <a:gd name="T24" fmla="*/ 0 w 6"/>
                  <a:gd name="T25" fmla="*/ 11 h 86"/>
                  <a:gd name="T26" fmla="*/ 0 w 6"/>
                  <a:gd name="T27" fmla="*/ 11 h 86"/>
                  <a:gd name="T28" fmla="*/ 0 w 6"/>
                  <a:gd name="T29" fmla="*/ 11 h 86"/>
                  <a:gd name="T30" fmla="*/ 0 w 6"/>
                  <a:gd name="T31" fmla="*/ 11 h 86"/>
                  <a:gd name="T32" fmla="*/ 0 w 6"/>
                  <a:gd name="T33" fmla="*/ 11 h 86"/>
                  <a:gd name="T34" fmla="*/ 0 w 6"/>
                  <a:gd name="T35" fmla="*/ 11 h 86"/>
                  <a:gd name="T36" fmla="*/ 0 w 6"/>
                  <a:gd name="T37" fmla="*/ 0 h 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86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86"/>
                    </a:lnTo>
                    <a:lnTo>
                      <a:pt x="4" y="86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92" name="Freeform 3845"/>
              <p:cNvSpPr>
                <a:spLocks/>
              </p:cNvSpPr>
              <p:nvPr/>
            </p:nvSpPr>
            <p:spPr bwMode="auto">
              <a:xfrm>
                <a:off x="2633" y="1804"/>
                <a:ext cx="4" cy="44"/>
              </a:xfrm>
              <a:custGeom>
                <a:avLst/>
                <a:gdLst>
                  <a:gd name="T0" fmla="*/ 0 w 8"/>
                  <a:gd name="T1" fmla="*/ 0 h 88"/>
                  <a:gd name="T2" fmla="*/ 1 w 8"/>
                  <a:gd name="T3" fmla="*/ 0 h 88"/>
                  <a:gd name="T4" fmla="*/ 1 w 8"/>
                  <a:gd name="T5" fmla="*/ 0 h 88"/>
                  <a:gd name="T6" fmla="*/ 1 w 8"/>
                  <a:gd name="T7" fmla="*/ 0 h 88"/>
                  <a:gd name="T8" fmla="*/ 1 w 8"/>
                  <a:gd name="T9" fmla="*/ 0 h 88"/>
                  <a:gd name="T10" fmla="*/ 1 w 8"/>
                  <a:gd name="T11" fmla="*/ 11 h 88"/>
                  <a:gd name="T12" fmla="*/ 1 w 8"/>
                  <a:gd name="T13" fmla="*/ 11 h 88"/>
                  <a:gd name="T14" fmla="*/ 1 w 8"/>
                  <a:gd name="T15" fmla="*/ 11 h 88"/>
                  <a:gd name="T16" fmla="*/ 1 w 8"/>
                  <a:gd name="T17" fmla="*/ 11 h 88"/>
                  <a:gd name="T18" fmla="*/ 0 w 8"/>
                  <a:gd name="T19" fmla="*/ 11 h 88"/>
                  <a:gd name="T20" fmla="*/ 0 w 8"/>
                  <a:gd name="T21" fmla="*/ 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88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8"/>
                    </a:lnTo>
                    <a:lnTo>
                      <a:pt x="6" y="88"/>
                    </a:lnTo>
                    <a:lnTo>
                      <a:pt x="4" y="88"/>
                    </a:lnTo>
                    <a:lnTo>
                      <a:pt x="2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93" name="Freeform 3846"/>
              <p:cNvSpPr>
                <a:spLocks/>
              </p:cNvSpPr>
              <p:nvPr/>
            </p:nvSpPr>
            <p:spPr bwMode="auto">
              <a:xfrm>
                <a:off x="2637" y="1804"/>
                <a:ext cx="3" cy="44"/>
              </a:xfrm>
              <a:custGeom>
                <a:avLst/>
                <a:gdLst>
                  <a:gd name="T0" fmla="*/ 0 w 5"/>
                  <a:gd name="T1" fmla="*/ 0 h 88"/>
                  <a:gd name="T2" fmla="*/ 0 w 5"/>
                  <a:gd name="T3" fmla="*/ 0 h 88"/>
                  <a:gd name="T4" fmla="*/ 1 w 5"/>
                  <a:gd name="T5" fmla="*/ 0 h 88"/>
                  <a:gd name="T6" fmla="*/ 1 w 5"/>
                  <a:gd name="T7" fmla="*/ 0 h 88"/>
                  <a:gd name="T8" fmla="*/ 1 w 5"/>
                  <a:gd name="T9" fmla="*/ 0 h 88"/>
                  <a:gd name="T10" fmla="*/ 1 w 5"/>
                  <a:gd name="T11" fmla="*/ 11 h 88"/>
                  <a:gd name="T12" fmla="*/ 1 w 5"/>
                  <a:gd name="T13" fmla="*/ 11 h 88"/>
                  <a:gd name="T14" fmla="*/ 1 w 5"/>
                  <a:gd name="T15" fmla="*/ 11 h 88"/>
                  <a:gd name="T16" fmla="*/ 0 w 5"/>
                  <a:gd name="T17" fmla="*/ 11 h 88"/>
                  <a:gd name="T18" fmla="*/ 0 w 5"/>
                  <a:gd name="T19" fmla="*/ 11 h 88"/>
                  <a:gd name="T20" fmla="*/ 0 w 5"/>
                  <a:gd name="T21" fmla="*/ 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8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88"/>
                    </a:lnTo>
                    <a:lnTo>
                      <a:pt x="3" y="88"/>
                    </a:lnTo>
                    <a:lnTo>
                      <a:pt x="2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94" name="Freeform 3847"/>
              <p:cNvSpPr>
                <a:spLocks/>
              </p:cNvSpPr>
              <p:nvPr/>
            </p:nvSpPr>
            <p:spPr bwMode="auto">
              <a:xfrm>
                <a:off x="2640" y="1804"/>
                <a:ext cx="4" cy="44"/>
              </a:xfrm>
              <a:custGeom>
                <a:avLst/>
                <a:gdLst>
                  <a:gd name="T0" fmla="*/ 0 w 8"/>
                  <a:gd name="T1" fmla="*/ 0 h 88"/>
                  <a:gd name="T2" fmla="*/ 1 w 8"/>
                  <a:gd name="T3" fmla="*/ 0 h 88"/>
                  <a:gd name="T4" fmla="*/ 1 w 8"/>
                  <a:gd name="T5" fmla="*/ 0 h 88"/>
                  <a:gd name="T6" fmla="*/ 1 w 8"/>
                  <a:gd name="T7" fmla="*/ 0 h 88"/>
                  <a:gd name="T8" fmla="*/ 1 w 8"/>
                  <a:gd name="T9" fmla="*/ 0 h 88"/>
                  <a:gd name="T10" fmla="*/ 1 w 8"/>
                  <a:gd name="T11" fmla="*/ 11 h 88"/>
                  <a:gd name="T12" fmla="*/ 1 w 8"/>
                  <a:gd name="T13" fmla="*/ 11 h 88"/>
                  <a:gd name="T14" fmla="*/ 1 w 8"/>
                  <a:gd name="T15" fmla="*/ 11 h 88"/>
                  <a:gd name="T16" fmla="*/ 1 w 8"/>
                  <a:gd name="T17" fmla="*/ 11 h 88"/>
                  <a:gd name="T18" fmla="*/ 0 w 8"/>
                  <a:gd name="T19" fmla="*/ 11 h 88"/>
                  <a:gd name="T20" fmla="*/ 0 w 8"/>
                  <a:gd name="T21" fmla="*/ 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88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8"/>
                    </a:lnTo>
                    <a:lnTo>
                      <a:pt x="6" y="88"/>
                    </a:lnTo>
                    <a:lnTo>
                      <a:pt x="4" y="88"/>
                    </a:lnTo>
                    <a:lnTo>
                      <a:pt x="2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95" name="Freeform 3848"/>
              <p:cNvSpPr>
                <a:spLocks/>
              </p:cNvSpPr>
              <p:nvPr/>
            </p:nvSpPr>
            <p:spPr bwMode="auto">
              <a:xfrm>
                <a:off x="2644" y="1804"/>
                <a:ext cx="3" cy="44"/>
              </a:xfrm>
              <a:custGeom>
                <a:avLst/>
                <a:gdLst>
                  <a:gd name="T0" fmla="*/ 0 w 6"/>
                  <a:gd name="T1" fmla="*/ 0 h 88"/>
                  <a:gd name="T2" fmla="*/ 1 w 6"/>
                  <a:gd name="T3" fmla="*/ 0 h 88"/>
                  <a:gd name="T4" fmla="*/ 1 w 6"/>
                  <a:gd name="T5" fmla="*/ 0 h 88"/>
                  <a:gd name="T6" fmla="*/ 1 w 6"/>
                  <a:gd name="T7" fmla="*/ 0 h 88"/>
                  <a:gd name="T8" fmla="*/ 1 w 6"/>
                  <a:gd name="T9" fmla="*/ 0 h 88"/>
                  <a:gd name="T10" fmla="*/ 1 w 6"/>
                  <a:gd name="T11" fmla="*/ 11 h 88"/>
                  <a:gd name="T12" fmla="*/ 1 w 6"/>
                  <a:gd name="T13" fmla="*/ 11 h 88"/>
                  <a:gd name="T14" fmla="*/ 1 w 6"/>
                  <a:gd name="T15" fmla="*/ 11 h 88"/>
                  <a:gd name="T16" fmla="*/ 1 w 6"/>
                  <a:gd name="T17" fmla="*/ 11 h 88"/>
                  <a:gd name="T18" fmla="*/ 0 w 6"/>
                  <a:gd name="T19" fmla="*/ 11 h 88"/>
                  <a:gd name="T20" fmla="*/ 0 w 6"/>
                  <a:gd name="T21" fmla="*/ 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88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88"/>
                    </a:lnTo>
                    <a:lnTo>
                      <a:pt x="4" y="88"/>
                    </a:lnTo>
                    <a:lnTo>
                      <a:pt x="2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96" name="Freeform 3849"/>
              <p:cNvSpPr>
                <a:spLocks/>
              </p:cNvSpPr>
              <p:nvPr/>
            </p:nvSpPr>
            <p:spPr bwMode="auto">
              <a:xfrm>
                <a:off x="2647" y="1804"/>
                <a:ext cx="4" cy="45"/>
              </a:xfrm>
              <a:custGeom>
                <a:avLst/>
                <a:gdLst>
                  <a:gd name="T0" fmla="*/ 0 w 7"/>
                  <a:gd name="T1" fmla="*/ 0 h 90"/>
                  <a:gd name="T2" fmla="*/ 1 w 7"/>
                  <a:gd name="T3" fmla="*/ 0 h 90"/>
                  <a:gd name="T4" fmla="*/ 1 w 7"/>
                  <a:gd name="T5" fmla="*/ 0 h 90"/>
                  <a:gd name="T6" fmla="*/ 1 w 7"/>
                  <a:gd name="T7" fmla="*/ 0 h 90"/>
                  <a:gd name="T8" fmla="*/ 1 w 7"/>
                  <a:gd name="T9" fmla="*/ 0 h 90"/>
                  <a:gd name="T10" fmla="*/ 1 w 7"/>
                  <a:gd name="T11" fmla="*/ 0 h 90"/>
                  <a:gd name="T12" fmla="*/ 1 w 7"/>
                  <a:gd name="T13" fmla="*/ 0 h 90"/>
                  <a:gd name="T14" fmla="*/ 1 w 7"/>
                  <a:gd name="T15" fmla="*/ 0 h 90"/>
                  <a:gd name="T16" fmla="*/ 1 w 7"/>
                  <a:gd name="T17" fmla="*/ 0 h 90"/>
                  <a:gd name="T18" fmla="*/ 1 w 7"/>
                  <a:gd name="T19" fmla="*/ 12 h 90"/>
                  <a:gd name="T20" fmla="*/ 1 w 7"/>
                  <a:gd name="T21" fmla="*/ 12 h 90"/>
                  <a:gd name="T22" fmla="*/ 1 w 7"/>
                  <a:gd name="T23" fmla="*/ 12 h 90"/>
                  <a:gd name="T24" fmla="*/ 1 w 7"/>
                  <a:gd name="T25" fmla="*/ 12 h 90"/>
                  <a:gd name="T26" fmla="*/ 1 w 7"/>
                  <a:gd name="T27" fmla="*/ 12 h 90"/>
                  <a:gd name="T28" fmla="*/ 1 w 7"/>
                  <a:gd name="T29" fmla="*/ 12 h 90"/>
                  <a:gd name="T30" fmla="*/ 1 w 7"/>
                  <a:gd name="T31" fmla="*/ 12 h 90"/>
                  <a:gd name="T32" fmla="*/ 1 w 7"/>
                  <a:gd name="T33" fmla="*/ 12 h 90"/>
                  <a:gd name="T34" fmla="*/ 0 w 7"/>
                  <a:gd name="T35" fmla="*/ 12 h 90"/>
                  <a:gd name="T36" fmla="*/ 0 w 7"/>
                  <a:gd name="T37" fmla="*/ 0 h 9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9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90"/>
                    </a:lnTo>
                    <a:lnTo>
                      <a:pt x="6" y="90"/>
                    </a:lnTo>
                    <a:lnTo>
                      <a:pt x="4" y="90"/>
                    </a:lnTo>
                    <a:lnTo>
                      <a:pt x="2" y="90"/>
                    </a:lnTo>
                    <a:lnTo>
                      <a:pt x="0" y="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97" name="Freeform 3850"/>
              <p:cNvSpPr>
                <a:spLocks/>
              </p:cNvSpPr>
              <p:nvPr/>
            </p:nvSpPr>
            <p:spPr bwMode="auto">
              <a:xfrm>
                <a:off x="2651" y="1803"/>
                <a:ext cx="3" cy="46"/>
              </a:xfrm>
              <a:custGeom>
                <a:avLst/>
                <a:gdLst>
                  <a:gd name="T0" fmla="*/ 0 w 6"/>
                  <a:gd name="T1" fmla="*/ 1 h 92"/>
                  <a:gd name="T2" fmla="*/ 1 w 6"/>
                  <a:gd name="T3" fmla="*/ 0 h 92"/>
                  <a:gd name="T4" fmla="*/ 1 w 6"/>
                  <a:gd name="T5" fmla="*/ 0 h 92"/>
                  <a:gd name="T6" fmla="*/ 1 w 6"/>
                  <a:gd name="T7" fmla="*/ 0 h 92"/>
                  <a:gd name="T8" fmla="*/ 1 w 6"/>
                  <a:gd name="T9" fmla="*/ 0 h 92"/>
                  <a:gd name="T10" fmla="*/ 1 w 6"/>
                  <a:gd name="T11" fmla="*/ 12 h 92"/>
                  <a:gd name="T12" fmla="*/ 1 w 6"/>
                  <a:gd name="T13" fmla="*/ 12 h 92"/>
                  <a:gd name="T14" fmla="*/ 1 w 6"/>
                  <a:gd name="T15" fmla="*/ 12 h 92"/>
                  <a:gd name="T16" fmla="*/ 1 w 6"/>
                  <a:gd name="T17" fmla="*/ 12 h 92"/>
                  <a:gd name="T18" fmla="*/ 0 w 6"/>
                  <a:gd name="T19" fmla="*/ 12 h 92"/>
                  <a:gd name="T20" fmla="*/ 0 w 6"/>
                  <a:gd name="T21" fmla="*/ 1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2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98" name="Freeform 3851"/>
              <p:cNvSpPr>
                <a:spLocks/>
              </p:cNvSpPr>
              <p:nvPr/>
            </p:nvSpPr>
            <p:spPr bwMode="auto">
              <a:xfrm>
                <a:off x="2654" y="1803"/>
                <a:ext cx="3" cy="46"/>
              </a:xfrm>
              <a:custGeom>
                <a:avLst/>
                <a:gdLst>
                  <a:gd name="T0" fmla="*/ 0 w 8"/>
                  <a:gd name="T1" fmla="*/ 0 h 92"/>
                  <a:gd name="T2" fmla="*/ 0 w 8"/>
                  <a:gd name="T3" fmla="*/ 0 h 92"/>
                  <a:gd name="T4" fmla="*/ 0 w 8"/>
                  <a:gd name="T5" fmla="*/ 0 h 92"/>
                  <a:gd name="T6" fmla="*/ 0 w 8"/>
                  <a:gd name="T7" fmla="*/ 0 h 92"/>
                  <a:gd name="T8" fmla="*/ 0 w 8"/>
                  <a:gd name="T9" fmla="*/ 0 h 92"/>
                  <a:gd name="T10" fmla="*/ 0 w 8"/>
                  <a:gd name="T11" fmla="*/ 12 h 92"/>
                  <a:gd name="T12" fmla="*/ 0 w 8"/>
                  <a:gd name="T13" fmla="*/ 12 h 92"/>
                  <a:gd name="T14" fmla="*/ 0 w 8"/>
                  <a:gd name="T15" fmla="*/ 12 h 92"/>
                  <a:gd name="T16" fmla="*/ 0 w 8"/>
                  <a:gd name="T17" fmla="*/ 12 h 92"/>
                  <a:gd name="T18" fmla="*/ 0 w 8"/>
                  <a:gd name="T19" fmla="*/ 12 h 92"/>
                  <a:gd name="T20" fmla="*/ 0 w 8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2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2"/>
                    </a:lnTo>
                    <a:lnTo>
                      <a:pt x="6" y="92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99" name="Freeform 3852"/>
              <p:cNvSpPr>
                <a:spLocks/>
              </p:cNvSpPr>
              <p:nvPr/>
            </p:nvSpPr>
            <p:spPr bwMode="auto">
              <a:xfrm>
                <a:off x="2657" y="1803"/>
                <a:ext cx="3" cy="46"/>
              </a:xfrm>
              <a:custGeom>
                <a:avLst/>
                <a:gdLst>
                  <a:gd name="T0" fmla="*/ 0 w 6"/>
                  <a:gd name="T1" fmla="*/ 0 h 92"/>
                  <a:gd name="T2" fmla="*/ 1 w 6"/>
                  <a:gd name="T3" fmla="*/ 0 h 92"/>
                  <a:gd name="T4" fmla="*/ 1 w 6"/>
                  <a:gd name="T5" fmla="*/ 0 h 92"/>
                  <a:gd name="T6" fmla="*/ 1 w 6"/>
                  <a:gd name="T7" fmla="*/ 0 h 92"/>
                  <a:gd name="T8" fmla="*/ 1 w 6"/>
                  <a:gd name="T9" fmla="*/ 0 h 92"/>
                  <a:gd name="T10" fmla="*/ 1 w 6"/>
                  <a:gd name="T11" fmla="*/ 12 h 92"/>
                  <a:gd name="T12" fmla="*/ 1 w 6"/>
                  <a:gd name="T13" fmla="*/ 12 h 92"/>
                  <a:gd name="T14" fmla="*/ 1 w 6"/>
                  <a:gd name="T15" fmla="*/ 12 h 92"/>
                  <a:gd name="T16" fmla="*/ 1 w 6"/>
                  <a:gd name="T17" fmla="*/ 12 h 92"/>
                  <a:gd name="T18" fmla="*/ 0 w 6"/>
                  <a:gd name="T19" fmla="*/ 12 h 92"/>
                  <a:gd name="T20" fmla="*/ 0 w 6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2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2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00" name="Freeform 3853"/>
              <p:cNvSpPr>
                <a:spLocks/>
              </p:cNvSpPr>
              <p:nvPr/>
            </p:nvSpPr>
            <p:spPr bwMode="auto">
              <a:xfrm>
                <a:off x="2660" y="1803"/>
                <a:ext cx="4" cy="46"/>
              </a:xfrm>
              <a:custGeom>
                <a:avLst/>
                <a:gdLst>
                  <a:gd name="T0" fmla="*/ 0 w 7"/>
                  <a:gd name="T1" fmla="*/ 0 h 92"/>
                  <a:gd name="T2" fmla="*/ 1 w 7"/>
                  <a:gd name="T3" fmla="*/ 0 h 92"/>
                  <a:gd name="T4" fmla="*/ 1 w 7"/>
                  <a:gd name="T5" fmla="*/ 0 h 92"/>
                  <a:gd name="T6" fmla="*/ 1 w 7"/>
                  <a:gd name="T7" fmla="*/ 0 h 92"/>
                  <a:gd name="T8" fmla="*/ 1 w 7"/>
                  <a:gd name="T9" fmla="*/ 0 h 92"/>
                  <a:gd name="T10" fmla="*/ 1 w 7"/>
                  <a:gd name="T11" fmla="*/ 12 h 92"/>
                  <a:gd name="T12" fmla="*/ 1 w 7"/>
                  <a:gd name="T13" fmla="*/ 12 h 92"/>
                  <a:gd name="T14" fmla="*/ 1 w 7"/>
                  <a:gd name="T15" fmla="*/ 12 h 92"/>
                  <a:gd name="T16" fmla="*/ 1 w 7"/>
                  <a:gd name="T17" fmla="*/ 12 h 92"/>
                  <a:gd name="T18" fmla="*/ 0 w 7"/>
                  <a:gd name="T19" fmla="*/ 12 h 92"/>
                  <a:gd name="T20" fmla="*/ 0 w 7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92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92"/>
                    </a:lnTo>
                    <a:lnTo>
                      <a:pt x="5" y="92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01" name="Freeform 3854"/>
              <p:cNvSpPr>
                <a:spLocks/>
              </p:cNvSpPr>
              <p:nvPr/>
            </p:nvSpPr>
            <p:spPr bwMode="auto">
              <a:xfrm>
                <a:off x="2664" y="1803"/>
                <a:ext cx="3" cy="47"/>
              </a:xfrm>
              <a:custGeom>
                <a:avLst/>
                <a:gdLst>
                  <a:gd name="T0" fmla="*/ 0 w 6"/>
                  <a:gd name="T1" fmla="*/ 0 h 94"/>
                  <a:gd name="T2" fmla="*/ 0 w 6"/>
                  <a:gd name="T3" fmla="*/ 0 h 94"/>
                  <a:gd name="T4" fmla="*/ 1 w 6"/>
                  <a:gd name="T5" fmla="*/ 0 h 94"/>
                  <a:gd name="T6" fmla="*/ 1 w 6"/>
                  <a:gd name="T7" fmla="*/ 0 h 94"/>
                  <a:gd name="T8" fmla="*/ 1 w 6"/>
                  <a:gd name="T9" fmla="*/ 0 h 94"/>
                  <a:gd name="T10" fmla="*/ 1 w 6"/>
                  <a:gd name="T11" fmla="*/ 12 h 94"/>
                  <a:gd name="T12" fmla="*/ 1 w 6"/>
                  <a:gd name="T13" fmla="*/ 12 h 94"/>
                  <a:gd name="T14" fmla="*/ 1 w 6"/>
                  <a:gd name="T15" fmla="*/ 12 h 94"/>
                  <a:gd name="T16" fmla="*/ 0 w 6"/>
                  <a:gd name="T17" fmla="*/ 12 h 94"/>
                  <a:gd name="T18" fmla="*/ 0 w 6"/>
                  <a:gd name="T19" fmla="*/ 12 h 94"/>
                  <a:gd name="T20" fmla="*/ 0 w 6"/>
                  <a:gd name="T21" fmla="*/ 0 h 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4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4"/>
                    </a:lnTo>
                    <a:lnTo>
                      <a:pt x="4" y="94"/>
                    </a:lnTo>
                    <a:lnTo>
                      <a:pt x="0" y="94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02" name="Freeform 3855"/>
              <p:cNvSpPr>
                <a:spLocks/>
              </p:cNvSpPr>
              <p:nvPr/>
            </p:nvSpPr>
            <p:spPr bwMode="auto">
              <a:xfrm>
                <a:off x="2667" y="1802"/>
                <a:ext cx="4" cy="48"/>
              </a:xfrm>
              <a:custGeom>
                <a:avLst/>
                <a:gdLst>
                  <a:gd name="T0" fmla="*/ 0 w 8"/>
                  <a:gd name="T1" fmla="*/ 1 h 96"/>
                  <a:gd name="T2" fmla="*/ 1 w 8"/>
                  <a:gd name="T3" fmla="*/ 1 h 96"/>
                  <a:gd name="T4" fmla="*/ 1 w 8"/>
                  <a:gd name="T5" fmla="*/ 1 h 96"/>
                  <a:gd name="T6" fmla="*/ 1 w 8"/>
                  <a:gd name="T7" fmla="*/ 1 h 96"/>
                  <a:gd name="T8" fmla="*/ 1 w 8"/>
                  <a:gd name="T9" fmla="*/ 1 h 96"/>
                  <a:gd name="T10" fmla="*/ 1 w 8"/>
                  <a:gd name="T11" fmla="*/ 0 h 96"/>
                  <a:gd name="T12" fmla="*/ 1 w 8"/>
                  <a:gd name="T13" fmla="*/ 0 h 96"/>
                  <a:gd name="T14" fmla="*/ 1 w 8"/>
                  <a:gd name="T15" fmla="*/ 0 h 96"/>
                  <a:gd name="T16" fmla="*/ 1 w 8"/>
                  <a:gd name="T17" fmla="*/ 0 h 96"/>
                  <a:gd name="T18" fmla="*/ 1 w 8"/>
                  <a:gd name="T19" fmla="*/ 12 h 96"/>
                  <a:gd name="T20" fmla="*/ 1 w 8"/>
                  <a:gd name="T21" fmla="*/ 12 h 96"/>
                  <a:gd name="T22" fmla="*/ 1 w 8"/>
                  <a:gd name="T23" fmla="*/ 12 h 96"/>
                  <a:gd name="T24" fmla="*/ 1 w 8"/>
                  <a:gd name="T25" fmla="*/ 12 h 96"/>
                  <a:gd name="T26" fmla="*/ 1 w 8"/>
                  <a:gd name="T27" fmla="*/ 12 h 96"/>
                  <a:gd name="T28" fmla="*/ 1 w 8"/>
                  <a:gd name="T29" fmla="*/ 12 h 96"/>
                  <a:gd name="T30" fmla="*/ 1 w 8"/>
                  <a:gd name="T31" fmla="*/ 12 h 96"/>
                  <a:gd name="T32" fmla="*/ 1 w 8"/>
                  <a:gd name="T33" fmla="*/ 12 h 96"/>
                  <a:gd name="T34" fmla="*/ 0 w 8"/>
                  <a:gd name="T35" fmla="*/ 12 h 96"/>
                  <a:gd name="T36" fmla="*/ 0 w 8"/>
                  <a:gd name="T37" fmla="*/ 1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96">
                    <a:moveTo>
                      <a:pt x="0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03" name="Freeform 3856"/>
              <p:cNvSpPr>
                <a:spLocks/>
              </p:cNvSpPr>
              <p:nvPr/>
            </p:nvSpPr>
            <p:spPr bwMode="auto">
              <a:xfrm>
                <a:off x="2671" y="1802"/>
                <a:ext cx="3" cy="48"/>
              </a:xfrm>
              <a:custGeom>
                <a:avLst/>
                <a:gdLst>
                  <a:gd name="T0" fmla="*/ 0 w 6"/>
                  <a:gd name="T1" fmla="*/ 1 h 96"/>
                  <a:gd name="T2" fmla="*/ 0 w 6"/>
                  <a:gd name="T3" fmla="*/ 1 h 96"/>
                  <a:gd name="T4" fmla="*/ 1 w 6"/>
                  <a:gd name="T5" fmla="*/ 1 h 96"/>
                  <a:gd name="T6" fmla="*/ 1 w 6"/>
                  <a:gd name="T7" fmla="*/ 1 h 96"/>
                  <a:gd name="T8" fmla="*/ 1 w 6"/>
                  <a:gd name="T9" fmla="*/ 1 h 96"/>
                  <a:gd name="T10" fmla="*/ 1 w 6"/>
                  <a:gd name="T11" fmla="*/ 1 h 96"/>
                  <a:gd name="T12" fmla="*/ 1 w 6"/>
                  <a:gd name="T13" fmla="*/ 1 h 96"/>
                  <a:gd name="T14" fmla="*/ 1 w 6"/>
                  <a:gd name="T15" fmla="*/ 0 h 96"/>
                  <a:gd name="T16" fmla="*/ 1 w 6"/>
                  <a:gd name="T17" fmla="*/ 0 h 96"/>
                  <a:gd name="T18" fmla="*/ 1 w 6"/>
                  <a:gd name="T19" fmla="*/ 12 h 96"/>
                  <a:gd name="T20" fmla="*/ 1 w 6"/>
                  <a:gd name="T21" fmla="*/ 12 h 96"/>
                  <a:gd name="T22" fmla="*/ 1 w 6"/>
                  <a:gd name="T23" fmla="*/ 12 h 96"/>
                  <a:gd name="T24" fmla="*/ 1 w 6"/>
                  <a:gd name="T25" fmla="*/ 12 h 96"/>
                  <a:gd name="T26" fmla="*/ 1 w 6"/>
                  <a:gd name="T27" fmla="*/ 12 h 96"/>
                  <a:gd name="T28" fmla="*/ 1 w 6"/>
                  <a:gd name="T29" fmla="*/ 12 h 96"/>
                  <a:gd name="T30" fmla="*/ 1 w 6"/>
                  <a:gd name="T31" fmla="*/ 12 h 96"/>
                  <a:gd name="T32" fmla="*/ 0 w 6"/>
                  <a:gd name="T33" fmla="*/ 12 h 96"/>
                  <a:gd name="T34" fmla="*/ 0 w 6"/>
                  <a:gd name="T35" fmla="*/ 12 h 96"/>
                  <a:gd name="T36" fmla="*/ 0 w 6"/>
                  <a:gd name="T37" fmla="*/ 1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96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04" name="Freeform 3857"/>
              <p:cNvSpPr>
                <a:spLocks/>
              </p:cNvSpPr>
              <p:nvPr/>
            </p:nvSpPr>
            <p:spPr bwMode="auto">
              <a:xfrm>
                <a:off x="2674" y="1802"/>
                <a:ext cx="4" cy="48"/>
              </a:xfrm>
              <a:custGeom>
                <a:avLst/>
                <a:gdLst>
                  <a:gd name="T0" fmla="*/ 0 w 7"/>
                  <a:gd name="T1" fmla="*/ 1 h 96"/>
                  <a:gd name="T2" fmla="*/ 1 w 7"/>
                  <a:gd name="T3" fmla="*/ 1 h 96"/>
                  <a:gd name="T4" fmla="*/ 1 w 7"/>
                  <a:gd name="T5" fmla="*/ 1 h 96"/>
                  <a:gd name="T6" fmla="*/ 1 w 7"/>
                  <a:gd name="T7" fmla="*/ 1 h 96"/>
                  <a:gd name="T8" fmla="*/ 1 w 7"/>
                  <a:gd name="T9" fmla="*/ 0 h 96"/>
                  <a:gd name="T10" fmla="*/ 1 w 7"/>
                  <a:gd name="T11" fmla="*/ 12 h 96"/>
                  <a:gd name="T12" fmla="*/ 1 w 7"/>
                  <a:gd name="T13" fmla="*/ 12 h 96"/>
                  <a:gd name="T14" fmla="*/ 1 w 7"/>
                  <a:gd name="T15" fmla="*/ 12 h 96"/>
                  <a:gd name="T16" fmla="*/ 1 w 7"/>
                  <a:gd name="T17" fmla="*/ 12 h 96"/>
                  <a:gd name="T18" fmla="*/ 0 w 7"/>
                  <a:gd name="T19" fmla="*/ 12 h 96"/>
                  <a:gd name="T20" fmla="*/ 0 w 7"/>
                  <a:gd name="T21" fmla="*/ 1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96">
                    <a:moveTo>
                      <a:pt x="0" y="2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7" y="96"/>
                    </a:lnTo>
                    <a:lnTo>
                      <a:pt x="5" y="96"/>
                    </a:lnTo>
                    <a:lnTo>
                      <a:pt x="3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05" name="Freeform 3858"/>
              <p:cNvSpPr>
                <a:spLocks/>
              </p:cNvSpPr>
              <p:nvPr/>
            </p:nvSpPr>
            <p:spPr bwMode="auto">
              <a:xfrm>
                <a:off x="2678" y="1802"/>
                <a:ext cx="3" cy="48"/>
              </a:xfrm>
              <a:custGeom>
                <a:avLst/>
                <a:gdLst>
                  <a:gd name="T0" fmla="*/ 0 w 6"/>
                  <a:gd name="T1" fmla="*/ 0 h 96"/>
                  <a:gd name="T2" fmla="*/ 1 w 6"/>
                  <a:gd name="T3" fmla="*/ 0 h 96"/>
                  <a:gd name="T4" fmla="*/ 1 w 6"/>
                  <a:gd name="T5" fmla="*/ 0 h 96"/>
                  <a:gd name="T6" fmla="*/ 1 w 6"/>
                  <a:gd name="T7" fmla="*/ 0 h 96"/>
                  <a:gd name="T8" fmla="*/ 1 w 6"/>
                  <a:gd name="T9" fmla="*/ 0 h 96"/>
                  <a:gd name="T10" fmla="*/ 1 w 6"/>
                  <a:gd name="T11" fmla="*/ 12 h 96"/>
                  <a:gd name="T12" fmla="*/ 1 w 6"/>
                  <a:gd name="T13" fmla="*/ 12 h 96"/>
                  <a:gd name="T14" fmla="*/ 1 w 6"/>
                  <a:gd name="T15" fmla="*/ 12 h 96"/>
                  <a:gd name="T16" fmla="*/ 1 w 6"/>
                  <a:gd name="T17" fmla="*/ 12 h 96"/>
                  <a:gd name="T18" fmla="*/ 0 w 6"/>
                  <a:gd name="T19" fmla="*/ 12 h 96"/>
                  <a:gd name="T20" fmla="*/ 0 w 6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06" name="Freeform 3859"/>
              <p:cNvSpPr>
                <a:spLocks/>
              </p:cNvSpPr>
              <p:nvPr/>
            </p:nvSpPr>
            <p:spPr bwMode="auto">
              <a:xfrm>
                <a:off x="2681" y="1802"/>
                <a:ext cx="3" cy="48"/>
              </a:xfrm>
              <a:custGeom>
                <a:avLst/>
                <a:gdLst>
                  <a:gd name="T0" fmla="*/ 0 w 8"/>
                  <a:gd name="T1" fmla="*/ 0 h 96"/>
                  <a:gd name="T2" fmla="*/ 0 w 8"/>
                  <a:gd name="T3" fmla="*/ 0 h 96"/>
                  <a:gd name="T4" fmla="*/ 0 w 8"/>
                  <a:gd name="T5" fmla="*/ 0 h 96"/>
                  <a:gd name="T6" fmla="*/ 0 w 8"/>
                  <a:gd name="T7" fmla="*/ 0 h 96"/>
                  <a:gd name="T8" fmla="*/ 0 w 8"/>
                  <a:gd name="T9" fmla="*/ 0 h 96"/>
                  <a:gd name="T10" fmla="*/ 0 w 8"/>
                  <a:gd name="T11" fmla="*/ 0 h 96"/>
                  <a:gd name="T12" fmla="*/ 0 w 8"/>
                  <a:gd name="T13" fmla="*/ 0 h 96"/>
                  <a:gd name="T14" fmla="*/ 0 w 8"/>
                  <a:gd name="T15" fmla="*/ 0 h 96"/>
                  <a:gd name="T16" fmla="*/ 0 w 8"/>
                  <a:gd name="T17" fmla="*/ 0 h 96"/>
                  <a:gd name="T18" fmla="*/ 0 w 8"/>
                  <a:gd name="T19" fmla="*/ 12 h 96"/>
                  <a:gd name="T20" fmla="*/ 0 w 8"/>
                  <a:gd name="T21" fmla="*/ 12 h 96"/>
                  <a:gd name="T22" fmla="*/ 0 w 8"/>
                  <a:gd name="T23" fmla="*/ 12 h 96"/>
                  <a:gd name="T24" fmla="*/ 0 w 8"/>
                  <a:gd name="T25" fmla="*/ 12 h 96"/>
                  <a:gd name="T26" fmla="*/ 0 w 8"/>
                  <a:gd name="T27" fmla="*/ 12 h 96"/>
                  <a:gd name="T28" fmla="*/ 0 w 8"/>
                  <a:gd name="T29" fmla="*/ 12 h 96"/>
                  <a:gd name="T30" fmla="*/ 0 w 8"/>
                  <a:gd name="T31" fmla="*/ 12 h 96"/>
                  <a:gd name="T32" fmla="*/ 0 w 8"/>
                  <a:gd name="T33" fmla="*/ 12 h 96"/>
                  <a:gd name="T34" fmla="*/ 0 w 8"/>
                  <a:gd name="T35" fmla="*/ 12 h 96"/>
                  <a:gd name="T36" fmla="*/ 0 w 8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07" name="Freeform 3860"/>
              <p:cNvSpPr>
                <a:spLocks/>
              </p:cNvSpPr>
              <p:nvPr/>
            </p:nvSpPr>
            <p:spPr bwMode="auto">
              <a:xfrm>
                <a:off x="2684" y="1802"/>
                <a:ext cx="3" cy="48"/>
              </a:xfrm>
              <a:custGeom>
                <a:avLst/>
                <a:gdLst>
                  <a:gd name="T0" fmla="*/ 0 w 5"/>
                  <a:gd name="T1" fmla="*/ 0 h 96"/>
                  <a:gd name="T2" fmla="*/ 1 w 5"/>
                  <a:gd name="T3" fmla="*/ 0 h 96"/>
                  <a:gd name="T4" fmla="*/ 1 w 5"/>
                  <a:gd name="T5" fmla="*/ 0 h 96"/>
                  <a:gd name="T6" fmla="*/ 1 w 5"/>
                  <a:gd name="T7" fmla="*/ 0 h 96"/>
                  <a:gd name="T8" fmla="*/ 1 w 5"/>
                  <a:gd name="T9" fmla="*/ 0 h 96"/>
                  <a:gd name="T10" fmla="*/ 1 w 5"/>
                  <a:gd name="T11" fmla="*/ 12 h 96"/>
                  <a:gd name="T12" fmla="*/ 1 w 5"/>
                  <a:gd name="T13" fmla="*/ 12 h 96"/>
                  <a:gd name="T14" fmla="*/ 1 w 5"/>
                  <a:gd name="T15" fmla="*/ 12 h 96"/>
                  <a:gd name="T16" fmla="*/ 1 w 5"/>
                  <a:gd name="T17" fmla="*/ 12 h 96"/>
                  <a:gd name="T18" fmla="*/ 0 w 5"/>
                  <a:gd name="T19" fmla="*/ 12 h 96"/>
                  <a:gd name="T20" fmla="*/ 0 w 5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08" name="Freeform 3861"/>
              <p:cNvSpPr>
                <a:spLocks/>
              </p:cNvSpPr>
              <p:nvPr/>
            </p:nvSpPr>
            <p:spPr bwMode="auto">
              <a:xfrm>
                <a:off x="2687" y="1802"/>
                <a:ext cx="4" cy="48"/>
              </a:xfrm>
              <a:custGeom>
                <a:avLst/>
                <a:gdLst>
                  <a:gd name="T0" fmla="*/ 0 w 8"/>
                  <a:gd name="T1" fmla="*/ 0 h 96"/>
                  <a:gd name="T2" fmla="*/ 1 w 8"/>
                  <a:gd name="T3" fmla="*/ 0 h 96"/>
                  <a:gd name="T4" fmla="*/ 1 w 8"/>
                  <a:gd name="T5" fmla="*/ 0 h 96"/>
                  <a:gd name="T6" fmla="*/ 1 w 8"/>
                  <a:gd name="T7" fmla="*/ 0 h 96"/>
                  <a:gd name="T8" fmla="*/ 1 w 8"/>
                  <a:gd name="T9" fmla="*/ 0 h 96"/>
                  <a:gd name="T10" fmla="*/ 1 w 8"/>
                  <a:gd name="T11" fmla="*/ 12 h 96"/>
                  <a:gd name="T12" fmla="*/ 1 w 8"/>
                  <a:gd name="T13" fmla="*/ 12 h 96"/>
                  <a:gd name="T14" fmla="*/ 1 w 8"/>
                  <a:gd name="T15" fmla="*/ 12 h 96"/>
                  <a:gd name="T16" fmla="*/ 1 w 8"/>
                  <a:gd name="T17" fmla="*/ 12 h 96"/>
                  <a:gd name="T18" fmla="*/ 0 w 8"/>
                  <a:gd name="T19" fmla="*/ 12 h 96"/>
                  <a:gd name="T20" fmla="*/ 0 w 8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09" name="Freeform 3862"/>
              <p:cNvSpPr>
                <a:spLocks/>
              </p:cNvSpPr>
              <p:nvPr/>
            </p:nvSpPr>
            <p:spPr bwMode="auto">
              <a:xfrm>
                <a:off x="2691" y="1802"/>
                <a:ext cx="3" cy="48"/>
              </a:xfrm>
              <a:custGeom>
                <a:avLst/>
                <a:gdLst>
                  <a:gd name="T0" fmla="*/ 0 w 6"/>
                  <a:gd name="T1" fmla="*/ 0 h 96"/>
                  <a:gd name="T2" fmla="*/ 0 w 6"/>
                  <a:gd name="T3" fmla="*/ 0 h 96"/>
                  <a:gd name="T4" fmla="*/ 1 w 6"/>
                  <a:gd name="T5" fmla="*/ 0 h 96"/>
                  <a:gd name="T6" fmla="*/ 1 w 6"/>
                  <a:gd name="T7" fmla="*/ 0 h 96"/>
                  <a:gd name="T8" fmla="*/ 1 w 6"/>
                  <a:gd name="T9" fmla="*/ 0 h 96"/>
                  <a:gd name="T10" fmla="*/ 1 w 6"/>
                  <a:gd name="T11" fmla="*/ 0 h 96"/>
                  <a:gd name="T12" fmla="*/ 1 w 6"/>
                  <a:gd name="T13" fmla="*/ 0 h 96"/>
                  <a:gd name="T14" fmla="*/ 1 w 6"/>
                  <a:gd name="T15" fmla="*/ 0 h 96"/>
                  <a:gd name="T16" fmla="*/ 1 w 6"/>
                  <a:gd name="T17" fmla="*/ 0 h 96"/>
                  <a:gd name="T18" fmla="*/ 1 w 6"/>
                  <a:gd name="T19" fmla="*/ 12 h 96"/>
                  <a:gd name="T20" fmla="*/ 1 w 6"/>
                  <a:gd name="T21" fmla="*/ 12 h 96"/>
                  <a:gd name="T22" fmla="*/ 1 w 6"/>
                  <a:gd name="T23" fmla="*/ 12 h 96"/>
                  <a:gd name="T24" fmla="*/ 1 w 6"/>
                  <a:gd name="T25" fmla="*/ 12 h 96"/>
                  <a:gd name="T26" fmla="*/ 1 w 6"/>
                  <a:gd name="T27" fmla="*/ 12 h 96"/>
                  <a:gd name="T28" fmla="*/ 1 w 6"/>
                  <a:gd name="T29" fmla="*/ 12 h 96"/>
                  <a:gd name="T30" fmla="*/ 1 w 6"/>
                  <a:gd name="T31" fmla="*/ 12 h 96"/>
                  <a:gd name="T32" fmla="*/ 0 w 6"/>
                  <a:gd name="T33" fmla="*/ 12 h 96"/>
                  <a:gd name="T34" fmla="*/ 0 w 6"/>
                  <a:gd name="T35" fmla="*/ 12 h 96"/>
                  <a:gd name="T36" fmla="*/ 0 w 6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10" name="Freeform 3863"/>
              <p:cNvSpPr>
                <a:spLocks/>
              </p:cNvSpPr>
              <p:nvPr/>
            </p:nvSpPr>
            <p:spPr bwMode="auto">
              <a:xfrm>
                <a:off x="2694" y="1802"/>
                <a:ext cx="4" cy="48"/>
              </a:xfrm>
              <a:custGeom>
                <a:avLst/>
                <a:gdLst>
                  <a:gd name="T0" fmla="*/ 0 w 8"/>
                  <a:gd name="T1" fmla="*/ 0 h 96"/>
                  <a:gd name="T2" fmla="*/ 1 w 8"/>
                  <a:gd name="T3" fmla="*/ 0 h 96"/>
                  <a:gd name="T4" fmla="*/ 1 w 8"/>
                  <a:gd name="T5" fmla="*/ 0 h 96"/>
                  <a:gd name="T6" fmla="*/ 1 w 8"/>
                  <a:gd name="T7" fmla="*/ 0 h 96"/>
                  <a:gd name="T8" fmla="*/ 1 w 8"/>
                  <a:gd name="T9" fmla="*/ 0 h 96"/>
                  <a:gd name="T10" fmla="*/ 1 w 8"/>
                  <a:gd name="T11" fmla="*/ 12 h 96"/>
                  <a:gd name="T12" fmla="*/ 1 w 8"/>
                  <a:gd name="T13" fmla="*/ 12 h 96"/>
                  <a:gd name="T14" fmla="*/ 1 w 8"/>
                  <a:gd name="T15" fmla="*/ 12 h 96"/>
                  <a:gd name="T16" fmla="*/ 1 w 8"/>
                  <a:gd name="T17" fmla="*/ 12 h 96"/>
                  <a:gd name="T18" fmla="*/ 0 w 8"/>
                  <a:gd name="T19" fmla="*/ 12 h 96"/>
                  <a:gd name="T20" fmla="*/ 0 w 8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11" name="Freeform 3864"/>
              <p:cNvSpPr>
                <a:spLocks/>
              </p:cNvSpPr>
              <p:nvPr/>
            </p:nvSpPr>
            <p:spPr bwMode="auto">
              <a:xfrm>
                <a:off x="2698" y="1802"/>
                <a:ext cx="3" cy="48"/>
              </a:xfrm>
              <a:custGeom>
                <a:avLst/>
                <a:gdLst>
                  <a:gd name="T0" fmla="*/ 0 w 5"/>
                  <a:gd name="T1" fmla="*/ 0 h 96"/>
                  <a:gd name="T2" fmla="*/ 1 w 5"/>
                  <a:gd name="T3" fmla="*/ 0 h 96"/>
                  <a:gd name="T4" fmla="*/ 1 w 5"/>
                  <a:gd name="T5" fmla="*/ 0 h 96"/>
                  <a:gd name="T6" fmla="*/ 1 w 5"/>
                  <a:gd name="T7" fmla="*/ 0 h 96"/>
                  <a:gd name="T8" fmla="*/ 1 w 5"/>
                  <a:gd name="T9" fmla="*/ 0 h 96"/>
                  <a:gd name="T10" fmla="*/ 1 w 5"/>
                  <a:gd name="T11" fmla="*/ 12 h 96"/>
                  <a:gd name="T12" fmla="*/ 1 w 5"/>
                  <a:gd name="T13" fmla="*/ 12 h 96"/>
                  <a:gd name="T14" fmla="*/ 1 w 5"/>
                  <a:gd name="T15" fmla="*/ 12 h 96"/>
                  <a:gd name="T16" fmla="*/ 1 w 5"/>
                  <a:gd name="T17" fmla="*/ 12 h 96"/>
                  <a:gd name="T18" fmla="*/ 0 w 5"/>
                  <a:gd name="T19" fmla="*/ 12 h 96"/>
                  <a:gd name="T20" fmla="*/ 0 w 5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96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96"/>
                    </a:lnTo>
                    <a:lnTo>
                      <a:pt x="3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12" name="Freeform 3865"/>
              <p:cNvSpPr>
                <a:spLocks/>
              </p:cNvSpPr>
              <p:nvPr/>
            </p:nvSpPr>
            <p:spPr bwMode="auto">
              <a:xfrm>
                <a:off x="2701" y="1802"/>
                <a:ext cx="4" cy="48"/>
              </a:xfrm>
              <a:custGeom>
                <a:avLst/>
                <a:gdLst>
                  <a:gd name="T0" fmla="*/ 0 w 8"/>
                  <a:gd name="T1" fmla="*/ 0 h 96"/>
                  <a:gd name="T2" fmla="*/ 1 w 8"/>
                  <a:gd name="T3" fmla="*/ 0 h 96"/>
                  <a:gd name="T4" fmla="*/ 1 w 8"/>
                  <a:gd name="T5" fmla="*/ 0 h 96"/>
                  <a:gd name="T6" fmla="*/ 1 w 8"/>
                  <a:gd name="T7" fmla="*/ 0 h 96"/>
                  <a:gd name="T8" fmla="*/ 1 w 8"/>
                  <a:gd name="T9" fmla="*/ 0 h 96"/>
                  <a:gd name="T10" fmla="*/ 1 w 8"/>
                  <a:gd name="T11" fmla="*/ 12 h 96"/>
                  <a:gd name="T12" fmla="*/ 1 w 8"/>
                  <a:gd name="T13" fmla="*/ 12 h 96"/>
                  <a:gd name="T14" fmla="*/ 1 w 8"/>
                  <a:gd name="T15" fmla="*/ 12 h 96"/>
                  <a:gd name="T16" fmla="*/ 1 w 8"/>
                  <a:gd name="T17" fmla="*/ 12 h 96"/>
                  <a:gd name="T18" fmla="*/ 0 w 8"/>
                  <a:gd name="T19" fmla="*/ 12 h 96"/>
                  <a:gd name="T20" fmla="*/ 0 w 8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13" name="Freeform 3866"/>
              <p:cNvSpPr>
                <a:spLocks/>
              </p:cNvSpPr>
              <p:nvPr/>
            </p:nvSpPr>
            <p:spPr bwMode="auto">
              <a:xfrm>
                <a:off x="2705" y="1802"/>
                <a:ext cx="2" cy="48"/>
              </a:xfrm>
              <a:custGeom>
                <a:avLst/>
                <a:gdLst>
                  <a:gd name="T0" fmla="*/ 0 w 6"/>
                  <a:gd name="T1" fmla="*/ 0 h 96"/>
                  <a:gd name="T2" fmla="*/ 0 w 6"/>
                  <a:gd name="T3" fmla="*/ 0 h 96"/>
                  <a:gd name="T4" fmla="*/ 0 w 6"/>
                  <a:gd name="T5" fmla="*/ 0 h 96"/>
                  <a:gd name="T6" fmla="*/ 0 w 6"/>
                  <a:gd name="T7" fmla="*/ 0 h 96"/>
                  <a:gd name="T8" fmla="*/ 0 w 6"/>
                  <a:gd name="T9" fmla="*/ 0 h 96"/>
                  <a:gd name="T10" fmla="*/ 0 w 6"/>
                  <a:gd name="T11" fmla="*/ 0 h 96"/>
                  <a:gd name="T12" fmla="*/ 0 w 6"/>
                  <a:gd name="T13" fmla="*/ 0 h 96"/>
                  <a:gd name="T14" fmla="*/ 0 w 6"/>
                  <a:gd name="T15" fmla="*/ 0 h 96"/>
                  <a:gd name="T16" fmla="*/ 0 w 6"/>
                  <a:gd name="T17" fmla="*/ 0 h 96"/>
                  <a:gd name="T18" fmla="*/ 0 w 6"/>
                  <a:gd name="T19" fmla="*/ 12 h 96"/>
                  <a:gd name="T20" fmla="*/ 0 w 6"/>
                  <a:gd name="T21" fmla="*/ 12 h 96"/>
                  <a:gd name="T22" fmla="*/ 0 w 6"/>
                  <a:gd name="T23" fmla="*/ 12 h 96"/>
                  <a:gd name="T24" fmla="*/ 0 w 6"/>
                  <a:gd name="T25" fmla="*/ 12 h 96"/>
                  <a:gd name="T26" fmla="*/ 0 w 6"/>
                  <a:gd name="T27" fmla="*/ 12 h 96"/>
                  <a:gd name="T28" fmla="*/ 0 w 6"/>
                  <a:gd name="T29" fmla="*/ 12 h 96"/>
                  <a:gd name="T30" fmla="*/ 0 w 6"/>
                  <a:gd name="T31" fmla="*/ 12 h 96"/>
                  <a:gd name="T32" fmla="*/ 0 w 6"/>
                  <a:gd name="T33" fmla="*/ 12 h 96"/>
                  <a:gd name="T34" fmla="*/ 0 w 6"/>
                  <a:gd name="T35" fmla="*/ 12 h 96"/>
                  <a:gd name="T36" fmla="*/ 0 w 6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14" name="Freeform 3867"/>
              <p:cNvSpPr>
                <a:spLocks/>
              </p:cNvSpPr>
              <p:nvPr/>
            </p:nvSpPr>
            <p:spPr bwMode="auto">
              <a:xfrm>
                <a:off x="2707" y="1802"/>
                <a:ext cx="4" cy="48"/>
              </a:xfrm>
              <a:custGeom>
                <a:avLst/>
                <a:gdLst>
                  <a:gd name="T0" fmla="*/ 0 w 7"/>
                  <a:gd name="T1" fmla="*/ 0 h 96"/>
                  <a:gd name="T2" fmla="*/ 1 w 7"/>
                  <a:gd name="T3" fmla="*/ 0 h 96"/>
                  <a:gd name="T4" fmla="*/ 1 w 7"/>
                  <a:gd name="T5" fmla="*/ 0 h 96"/>
                  <a:gd name="T6" fmla="*/ 1 w 7"/>
                  <a:gd name="T7" fmla="*/ 0 h 96"/>
                  <a:gd name="T8" fmla="*/ 1 w 7"/>
                  <a:gd name="T9" fmla="*/ 0 h 96"/>
                  <a:gd name="T10" fmla="*/ 1 w 7"/>
                  <a:gd name="T11" fmla="*/ 12 h 96"/>
                  <a:gd name="T12" fmla="*/ 1 w 7"/>
                  <a:gd name="T13" fmla="*/ 12 h 96"/>
                  <a:gd name="T14" fmla="*/ 1 w 7"/>
                  <a:gd name="T15" fmla="*/ 12 h 96"/>
                  <a:gd name="T16" fmla="*/ 1 w 7"/>
                  <a:gd name="T17" fmla="*/ 12 h 96"/>
                  <a:gd name="T18" fmla="*/ 0 w 7"/>
                  <a:gd name="T19" fmla="*/ 12 h 96"/>
                  <a:gd name="T20" fmla="*/ 0 w 7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15" name="Freeform 3868"/>
              <p:cNvSpPr>
                <a:spLocks/>
              </p:cNvSpPr>
              <p:nvPr/>
            </p:nvSpPr>
            <p:spPr bwMode="auto">
              <a:xfrm>
                <a:off x="2711" y="1802"/>
                <a:ext cx="3" cy="49"/>
              </a:xfrm>
              <a:custGeom>
                <a:avLst/>
                <a:gdLst>
                  <a:gd name="T0" fmla="*/ 0 w 6"/>
                  <a:gd name="T1" fmla="*/ 0 h 98"/>
                  <a:gd name="T2" fmla="*/ 0 w 6"/>
                  <a:gd name="T3" fmla="*/ 0 h 98"/>
                  <a:gd name="T4" fmla="*/ 1 w 6"/>
                  <a:gd name="T5" fmla="*/ 0 h 98"/>
                  <a:gd name="T6" fmla="*/ 1 w 6"/>
                  <a:gd name="T7" fmla="*/ 0 h 98"/>
                  <a:gd name="T8" fmla="*/ 1 w 6"/>
                  <a:gd name="T9" fmla="*/ 0 h 98"/>
                  <a:gd name="T10" fmla="*/ 1 w 6"/>
                  <a:gd name="T11" fmla="*/ 0 h 98"/>
                  <a:gd name="T12" fmla="*/ 1 w 6"/>
                  <a:gd name="T13" fmla="*/ 0 h 98"/>
                  <a:gd name="T14" fmla="*/ 1 w 6"/>
                  <a:gd name="T15" fmla="*/ 0 h 98"/>
                  <a:gd name="T16" fmla="*/ 1 w 6"/>
                  <a:gd name="T17" fmla="*/ 0 h 98"/>
                  <a:gd name="T18" fmla="*/ 1 w 6"/>
                  <a:gd name="T19" fmla="*/ 13 h 98"/>
                  <a:gd name="T20" fmla="*/ 1 w 6"/>
                  <a:gd name="T21" fmla="*/ 13 h 98"/>
                  <a:gd name="T22" fmla="*/ 1 w 6"/>
                  <a:gd name="T23" fmla="*/ 13 h 98"/>
                  <a:gd name="T24" fmla="*/ 1 w 6"/>
                  <a:gd name="T25" fmla="*/ 13 h 98"/>
                  <a:gd name="T26" fmla="*/ 1 w 6"/>
                  <a:gd name="T27" fmla="*/ 13 h 98"/>
                  <a:gd name="T28" fmla="*/ 1 w 6"/>
                  <a:gd name="T29" fmla="*/ 13 h 98"/>
                  <a:gd name="T30" fmla="*/ 1 w 6"/>
                  <a:gd name="T31" fmla="*/ 13 h 98"/>
                  <a:gd name="T32" fmla="*/ 0 w 6"/>
                  <a:gd name="T33" fmla="*/ 13 h 98"/>
                  <a:gd name="T34" fmla="*/ 0 w 6"/>
                  <a:gd name="T35" fmla="*/ 13 h 98"/>
                  <a:gd name="T36" fmla="*/ 0 w 6"/>
                  <a:gd name="T37" fmla="*/ 0 h 9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9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2" y="98"/>
                    </a:lnTo>
                    <a:lnTo>
                      <a:pt x="0" y="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16" name="Freeform 3869"/>
              <p:cNvSpPr>
                <a:spLocks/>
              </p:cNvSpPr>
              <p:nvPr/>
            </p:nvSpPr>
            <p:spPr bwMode="auto">
              <a:xfrm>
                <a:off x="2714" y="1801"/>
                <a:ext cx="4" cy="50"/>
              </a:xfrm>
              <a:custGeom>
                <a:avLst/>
                <a:gdLst>
                  <a:gd name="T0" fmla="*/ 0 w 8"/>
                  <a:gd name="T1" fmla="*/ 0 h 100"/>
                  <a:gd name="T2" fmla="*/ 1 w 8"/>
                  <a:gd name="T3" fmla="*/ 0 h 100"/>
                  <a:gd name="T4" fmla="*/ 1 w 8"/>
                  <a:gd name="T5" fmla="*/ 0 h 100"/>
                  <a:gd name="T6" fmla="*/ 1 w 8"/>
                  <a:gd name="T7" fmla="*/ 0 h 100"/>
                  <a:gd name="T8" fmla="*/ 1 w 8"/>
                  <a:gd name="T9" fmla="*/ 0 h 100"/>
                  <a:gd name="T10" fmla="*/ 1 w 8"/>
                  <a:gd name="T11" fmla="*/ 0 h 100"/>
                  <a:gd name="T12" fmla="*/ 1 w 8"/>
                  <a:gd name="T13" fmla="*/ 0 h 100"/>
                  <a:gd name="T14" fmla="*/ 1 w 8"/>
                  <a:gd name="T15" fmla="*/ 0 h 100"/>
                  <a:gd name="T16" fmla="*/ 1 w 8"/>
                  <a:gd name="T17" fmla="*/ 0 h 100"/>
                  <a:gd name="T18" fmla="*/ 1 w 8"/>
                  <a:gd name="T19" fmla="*/ 13 h 100"/>
                  <a:gd name="T20" fmla="*/ 1 w 8"/>
                  <a:gd name="T21" fmla="*/ 13 h 100"/>
                  <a:gd name="T22" fmla="*/ 1 w 8"/>
                  <a:gd name="T23" fmla="*/ 13 h 100"/>
                  <a:gd name="T24" fmla="*/ 1 w 8"/>
                  <a:gd name="T25" fmla="*/ 13 h 100"/>
                  <a:gd name="T26" fmla="*/ 1 w 8"/>
                  <a:gd name="T27" fmla="*/ 13 h 100"/>
                  <a:gd name="T28" fmla="*/ 1 w 8"/>
                  <a:gd name="T29" fmla="*/ 13 h 100"/>
                  <a:gd name="T30" fmla="*/ 1 w 8"/>
                  <a:gd name="T31" fmla="*/ 13 h 100"/>
                  <a:gd name="T32" fmla="*/ 1 w 8"/>
                  <a:gd name="T33" fmla="*/ 13 h 100"/>
                  <a:gd name="T34" fmla="*/ 0 w 8"/>
                  <a:gd name="T35" fmla="*/ 13 h 100"/>
                  <a:gd name="T36" fmla="*/ 0 w 8"/>
                  <a:gd name="T37" fmla="*/ 0 h 1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10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0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17" name="Freeform 3870"/>
              <p:cNvSpPr>
                <a:spLocks/>
              </p:cNvSpPr>
              <p:nvPr/>
            </p:nvSpPr>
            <p:spPr bwMode="auto">
              <a:xfrm>
                <a:off x="2718" y="1801"/>
                <a:ext cx="3" cy="50"/>
              </a:xfrm>
              <a:custGeom>
                <a:avLst/>
                <a:gdLst>
                  <a:gd name="T0" fmla="*/ 0 w 6"/>
                  <a:gd name="T1" fmla="*/ 0 h 100"/>
                  <a:gd name="T2" fmla="*/ 1 w 6"/>
                  <a:gd name="T3" fmla="*/ 0 h 100"/>
                  <a:gd name="T4" fmla="*/ 1 w 6"/>
                  <a:gd name="T5" fmla="*/ 0 h 100"/>
                  <a:gd name="T6" fmla="*/ 1 w 6"/>
                  <a:gd name="T7" fmla="*/ 0 h 100"/>
                  <a:gd name="T8" fmla="*/ 1 w 6"/>
                  <a:gd name="T9" fmla="*/ 0 h 100"/>
                  <a:gd name="T10" fmla="*/ 1 w 6"/>
                  <a:gd name="T11" fmla="*/ 13 h 100"/>
                  <a:gd name="T12" fmla="*/ 1 w 6"/>
                  <a:gd name="T13" fmla="*/ 13 h 100"/>
                  <a:gd name="T14" fmla="*/ 1 w 6"/>
                  <a:gd name="T15" fmla="*/ 13 h 100"/>
                  <a:gd name="T16" fmla="*/ 1 w 6"/>
                  <a:gd name="T17" fmla="*/ 13 h 100"/>
                  <a:gd name="T18" fmla="*/ 0 w 6"/>
                  <a:gd name="T19" fmla="*/ 13 h 100"/>
                  <a:gd name="T20" fmla="*/ 0 w 6"/>
                  <a:gd name="T21" fmla="*/ 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10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18" name="Freeform 3871"/>
              <p:cNvSpPr>
                <a:spLocks/>
              </p:cNvSpPr>
              <p:nvPr/>
            </p:nvSpPr>
            <p:spPr bwMode="auto">
              <a:xfrm>
                <a:off x="2721" y="1801"/>
                <a:ext cx="4" cy="50"/>
              </a:xfrm>
              <a:custGeom>
                <a:avLst/>
                <a:gdLst>
                  <a:gd name="T0" fmla="*/ 0 w 7"/>
                  <a:gd name="T1" fmla="*/ 0 h 100"/>
                  <a:gd name="T2" fmla="*/ 1 w 7"/>
                  <a:gd name="T3" fmla="*/ 0 h 100"/>
                  <a:gd name="T4" fmla="*/ 1 w 7"/>
                  <a:gd name="T5" fmla="*/ 0 h 100"/>
                  <a:gd name="T6" fmla="*/ 1 w 7"/>
                  <a:gd name="T7" fmla="*/ 0 h 100"/>
                  <a:gd name="T8" fmla="*/ 1 w 7"/>
                  <a:gd name="T9" fmla="*/ 0 h 100"/>
                  <a:gd name="T10" fmla="*/ 1 w 7"/>
                  <a:gd name="T11" fmla="*/ 13 h 100"/>
                  <a:gd name="T12" fmla="*/ 1 w 7"/>
                  <a:gd name="T13" fmla="*/ 13 h 100"/>
                  <a:gd name="T14" fmla="*/ 1 w 7"/>
                  <a:gd name="T15" fmla="*/ 13 h 100"/>
                  <a:gd name="T16" fmla="*/ 1 w 7"/>
                  <a:gd name="T17" fmla="*/ 13 h 100"/>
                  <a:gd name="T18" fmla="*/ 0 w 7"/>
                  <a:gd name="T19" fmla="*/ 13 h 100"/>
                  <a:gd name="T20" fmla="*/ 0 w 7"/>
                  <a:gd name="T21" fmla="*/ 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10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19" name="Freeform 3872"/>
              <p:cNvSpPr>
                <a:spLocks/>
              </p:cNvSpPr>
              <p:nvPr/>
            </p:nvSpPr>
            <p:spPr bwMode="auto">
              <a:xfrm>
                <a:off x="2725" y="1801"/>
                <a:ext cx="3" cy="50"/>
              </a:xfrm>
              <a:custGeom>
                <a:avLst/>
                <a:gdLst>
                  <a:gd name="T0" fmla="*/ 0 w 6"/>
                  <a:gd name="T1" fmla="*/ 0 h 100"/>
                  <a:gd name="T2" fmla="*/ 0 w 6"/>
                  <a:gd name="T3" fmla="*/ 0 h 100"/>
                  <a:gd name="T4" fmla="*/ 1 w 6"/>
                  <a:gd name="T5" fmla="*/ 0 h 100"/>
                  <a:gd name="T6" fmla="*/ 1 w 6"/>
                  <a:gd name="T7" fmla="*/ 0 h 100"/>
                  <a:gd name="T8" fmla="*/ 1 w 6"/>
                  <a:gd name="T9" fmla="*/ 0 h 100"/>
                  <a:gd name="T10" fmla="*/ 1 w 6"/>
                  <a:gd name="T11" fmla="*/ 0 h 100"/>
                  <a:gd name="T12" fmla="*/ 1 w 6"/>
                  <a:gd name="T13" fmla="*/ 0 h 100"/>
                  <a:gd name="T14" fmla="*/ 1 w 6"/>
                  <a:gd name="T15" fmla="*/ 0 h 100"/>
                  <a:gd name="T16" fmla="*/ 1 w 6"/>
                  <a:gd name="T17" fmla="*/ 0 h 100"/>
                  <a:gd name="T18" fmla="*/ 1 w 6"/>
                  <a:gd name="T19" fmla="*/ 13 h 100"/>
                  <a:gd name="T20" fmla="*/ 1 w 6"/>
                  <a:gd name="T21" fmla="*/ 13 h 100"/>
                  <a:gd name="T22" fmla="*/ 1 w 6"/>
                  <a:gd name="T23" fmla="*/ 13 h 100"/>
                  <a:gd name="T24" fmla="*/ 1 w 6"/>
                  <a:gd name="T25" fmla="*/ 13 h 100"/>
                  <a:gd name="T26" fmla="*/ 1 w 6"/>
                  <a:gd name="T27" fmla="*/ 13 h 100"/>
                  <a:gd name="T28" fmla="*/ 1 w 6"/>
                  <a:gd name="T29" fmla="*/ 13 h 100"/>
                  <a:gd name="T30" fmla="*/ 1 w 6"/>
                  <a:gd name="T31" fmla="*/ 13 h 100"/>
                  <a:gd name="T32" fmla="*/ 0 w 6"/>
                  <a:gd name="T33" fmla="*/ 13 h 100"/>
                  <a:gd name="T34" fmla="*/ 0 w 6"/>
                  <a:gd name="T35" fmla="*/ 13 h 100"/>
                  <a:gd name="T36" fmla="*/ 0 w 6"/>
                  <a:gd name="T37" fmla="*/ 0 h 1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100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20" name="Freeform 3873"/>
              <p:cNvSpPr>
                <a:spLocks/>
              </p:cNvSpPr>
              <p:nvPr/>
            </p:nvSpPr>
            <p:spPr bwMode="auto">
              <a:xfrm>
                <a:off x="2728" y="1801"/>
                <a:ext cx="3" cy="50"/>
              </a:xfrm>
              <a:custGeom>
                <a:avLst/>
                <a:gdLst>
                  <a:gd name="T0" fmla="*/ 0 w 8"/>
                  <a:gd name="T1" fmla="*/ 0 h 100"/>
                  <a:gd name="T2" fmla="*/ 0 w 8"/>
                  <a:gd name="T3" fmla="*/ 0 h 100"/>
                  <a:gd name="T4" fmla="*/ 0 w 8"/>
                  <a:gd name="T5" fmla="*/ 0 h 100"/>
                  <a:gd name="T6" fmla="*/ 0 w 8"/>
                  <a:gd name="T7" fmla="*/ 0 h 100"/>
                  <a:gd name="T8" fmla="*/ 0 w 8"/>
                  <a:gd name="T9" fmla="*/ 0 h 100"/>
                  <a:gd name="T10" fmla="*/ 0 w 8"/>
                  <a:gd name="T11" fmla="*/ 13 h 100"/>
                  <a:gd name="T12" fmla="*/ 0 w 8"/>
                  <a:gd name="T13" fmla="*/ 13 h 100"/>
                  <a:gd name="T14" fmla="*/ 0 w 8"/>
                  <a:gd name="T15" fmla="*/ 13 h 100"/>
                  <a:gd name="T16" fmla="*/ 0 w 8"/>
                  <a:gd name="T17" fmla="*/ 13 h 100"/>
                  <a:gd name="T18" fmla="*/ 0 w 8"/>
                  <a:gd name="T19" fmla="*/ 13 h 100"/>
                  <a:gd name="T20" fmla="*/ 0 w 8"/>
                  <a:gd name="T21" fmla="*/ 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10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0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21" name="Freeform 3874"/>
              <p:cNvSpPr>
                <a:spLocks/>
              </p:cNvSpPr>
              <p:nvPr/>
            </p:nvSpPr>
            <p:spPr bwMode="auto">
              <a:xfrm>
                <a:off x="2731" y="1801"/>
                <a:ext cx="3" cy="50"/>
              </a:xfrm>
              <a:custGeom>
                <a:avLst/>
                <a:gdLst>
                  <a:gd name="T0" fmla="*/ 0 w 6"/>
                  <a:gd name="T1" fmla="*/ 0 h 100"/>
                  <a:gd name="T2" fmla="*/ 0 w 6"/>
                  <a:gd name="T3" fmla="*/ 0 h 100"/>
                  <a:gd name="T4" fmla="*/ 1 w 6"/>
                  <a:gd name="T5" fmla="*/ 0 h 100"/>
                  <a:gd name="T6" fmla="*/ 1 w 6"/>
                  <a:gd name="T7" fmla="*/ 0 h 100"/>
                  <a:gd name="T8" fmla="*/ 1 w 6"/>
                  <a:gd name="T9" fmla="*/ 0 h 100"/>
                  <a:gd name="T10" fmla="*/ 1 w 6"/>
                  <a:gd name="T11" fmla="*/ 0 h 100"/>
                  <a:gd name="T12" fmla="*/ 1 w 6"/>
                  <a:gd name="T13" fmla="*/ 0 h 100"/>
                  <a:gd name="T14" fmla="*/ 1 w 6"/>
                  <a:gd name="T15" fmla="*/ 0 h 100"/>
                  <a:gd name="T16" fmla="*/ 1 w 6"/>
                  <a:gd name="T17" fmla="*/ 0 h 100"/>
                  <a:gd name="T18" fmla="*/ 1 w 6"/>
                  <a:gd name="T19" fmla="*/ 13 h 100"/>
                  <a:gd name="T20" fmla="*/ 1 w 6"/>
                  <a:gd name="T21" fmla="*/ 13 h 100"/>
                  <a:gd name="T22" fmla="*/ 1 w 6"/>
                  <a:gd name="T23" fmla="*/ 13 h 100"/>
                  <a:gd name="T24" fmla="*/ 1 w 6"/>
                  <a:gd name="T25" fmla="*/ 13 h 100"/>
                  <a:gd name="T26" fmla="*/ 1 w 6"/>
                  <a:gd name="T27" fmla="*/ 13 h 100"/>
                  <a:gd name="T28" fmla="*/ 1 w 6"/>
                  <a:gd name="T29" fmla="*/ 13 h 100"/>
                  <a:gd name="T30" fmla="*/ 1 w 6"/>
                  <a:gd name="T31" fmla="*/ 13 h 100"/>
                  <a:gd name="T32" fmla="*/ 0 w 6"/>
                  <a:gd name="T33" fmla="*/ 13 h 100"/>
                  <a:gd name="T34" fmla="*/ 0 w 6"/>
                  <a:gd name="T35" fmla="*/ 13 h 100"/>
                  <a:gd name="T36" fmla="*/ 0 w 6"/>
                  <a:gd name="T37" fmla="*/ 0 h 1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100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22" name="Freeform 3875"/>
              <p:cNvSpPr>
                <a:spLocks/>
              </p:cNvSpPr>
              <p:nvPr/>
            </p:nvSpPr>
            <p:spPr bwMode="auto">
              <a:xfrm>
                <a:off x="2734" y="1801"/>
                <a:ext cx="4" cy="50"/>
              </a:xfrm>
              <a:custGeom>
                <a:avLst/>
                <a:gdLst>
                  <a:gd name="T0" fmla="*/ 0 w 7"/>
                  <a:gd name="T1" fmla="*/ 0 h 100"/>
                  <a:gd name="T2" fmla="*/ 1 w 7"/>
                  <a:gd name="T3" fmla="*/ 0 h 100"/>
                  <a:gd name="T4" fmla="*/ 1 w 7"/>
                  <a:gd name="T5" fmla="*/ 0 h 100"/>
                  <a:gd name="T6" fmla="*/ 1 w 7"/>
                  <a:gd name="T7" fmla="*/ 0 h 100"/>
                  <a:gd name="T8" fmla="*/ 1 w 7"/>
                  <a:gd name="T9" fmla="*/ 0 h 100"/>
                  <a:gd name="T10" fmla="*/ 1 w 7"/>
                  <a:gd name="T11" fmla="*/ 0 h 100"/>
                  <a:gd name="T12" fmla="*/ 1 w 7"/>
                  <a:gd name="T13" fmla="*/ 0 h 100"/>
                  <a:gd name="T14" fmla="*/ 1 w 7"/>
                  <a:gd name="T15" fmla="*/ 0 h 100"/>
                  <a:gd name="T16" fmla="*/ 1 w 7"/>
                  <a:gd name="T17" fmla="*/ 0 h 100"/>
                  <a:gd name="T18" fmla="*/ 1 w 7"/>
                  <a:gd name="T19" fmla="*/ 13 h 100"/>
                  <a:gd name="T20" fmla="*/ 1 w 7"/>
                  <a:gd name="T21" fmla="*/ 13 h 100"/>
                  <a:gd name="T22" fmla="*/ 1 w 7"/>
                  <a:gd name="T23" fmla="*/ 13 h 100"/>
                  <a:gd name="T24" fmla="*/ 1 w 7"/>
                  <a:gd name="T25" fmla="*/ 13 h 100"/>
                  <a:gd name="T26" fmla="*/ 1 w 7"/>
                  <a:gd name="T27" fmla="*/ 13 h 100"/>
                  <a:gd name="T28" fmla="*/ 1 w 7"/>
                  <a:gd name="T29" fmla="*/ 13 h 100"/>
                  <a:gd name="T30" fmla="*/ 1 w 7"/>
                  <a:gd name="T31" fmla="*/ 13 h 100"/>
                  <a:gd name="T32" fmla="*/ 1 w 7"/>
                  <a:gd name="T33" fmla="*/ 13 h 100"/>
                  <a:gd name="T34" fmla="*/ 0 w 7"/>
                  <a:gd name="T35" fmla="*/ 13 h 100"/>
                  <a:gd name="T36" fmla="*/ 0 w 7"/>
                  <a:gd name="T37" fmla="*/ 0 h 1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100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1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23" name="Freeform 3876"/>
              <p:cNvSpPr>
                <a:spLocks/>
              </p:cNvSpPr>
              <p:nvPr/>
            </p:nvSpPr>
            <p:spPr bwMode="auto">
              <a:xfrm>
                <a:off x="2738" y="1801"/>
                <a:ext cx="3" cy="50"/>
              </a:xfrm>
              <a:custGeom>
                <a:avLst/>
                <a:gdLst>
                  <a:gd name="T0" fmla="*/ 0 w 6"/>
                  <a:gd name="T1" fmla="*/ 0 h 100"/>
                  <a:gd name="T2" fmla="*/ 0 w 6"/>
                  <a:gd name="T3" fmla="*/ 0 h 100"/>
                  <a:gd name="T4" fmla="*/ 1 w 6"/>
                  <a:gd name="T5" fmla="*/ 0 h 100"/>
                  <a:gd name="T6" fmla="*/ 1 w 6"/>
                  <a:gd name="T7" fmla="*/ 0 h 100"/>
                  <a:gd name="T8" fmla="*/ 1 w 6"/>
                  <a:gd name="T9" fmla="*/ 0 h 100"/>
                  <a:gd name="T10" fmla="*/ 1 w 6"/>
                  <a:gd name="T11" fmla="*/ 0 h 100"/>
                  <a:gd name="T12" fmla="*/ 1 w 6"/>
                  <a:gd name="T13" fmla="*/ 13 h 100"/>
                  <a:gd name="T14" fmla="*/ 1 w 6"/>
                  <a:gd name="T15" fmla="*/ 13 h 100"/>
                  <a:gd name="T16" fmla="*/ 1 w 6"/>
                  <a:gd name="T17" fmla="*/ 13 h 100"/>
                  <a:gd name="T18" fmla="*/ 1 w 6"/>
                  <a:gd name="T19" fmla="*/ 13 h 100"/>
                  <a:gd name="T20" fmla="*/ 0 w 6"/>
                  <a:gd name="T21" fmla="*/ 13 h 100"/>
                  <a:gd name="T22" fmla="*/ 0 w 6"/>
                  <a:gd name="T23" fmla="*/ 0 h 1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" h="100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24" name="Freeform 3877"/>
              <p:cNvSpPr>
                <a:spLocks/>
              </p:cNvSpPr>
              <p:nvPr/>
            </p:nvSpPr>
            <p:spPr bwMode="auto">
              <a:xfrm>
                <a:off x="2741" y="1801"/>
                <a:ext cx="4" cy="50"/>
              </a:xfrm>
              <a:custGeom>
                <a:avLst/>
                <a:gdLst>
                  <a:gd name="T0" fmla="*/ 0 w 8"/>
                  <a:gd name="T1" fmla="*/ 0 h 100"/>
                  <a:gd name="T2" fmla="*/ 1 w 8"/>
                  <a:gd name="T3" fmla="*/ 0 h 100"/>
                  <a:gd name="T4" fmla="*/ 1 w 8"/>
                  <a:gd name="T5" fmla="*/ 0 h 100"/>
                  <a:gd name="T6" fmla="*/ 1 w 8"/>
                  <a:gd name="T7" fmla="*/ 0 h 100"/>
                  <a:gd name="T8" fmla="*/ 1 w 8"/>
                  <a:gd name="T9" fmla="*/ 0 h 100"/>
                  <a:gd name="T10" fmla="*/ 1 w 8"/>
                  <a:gd name="T11" fmla="*/ 0 h 100"/>
                  <a:gd name="T12" fmla="*/ 1 w 8"/>
                  <a:gd name="T13" fmla="*/ 0 h 100"/>
                  <a:gd name="T14" fmla="*/ 1 w 8"/>
                  <a:gd name="T15" fmla="*/ 0 h 100"/>
                  <a:gd name="T16" fmla="*/ 1 w 8"/>
                  <a:gd name="T17" fmla="*/ 0 h 100"/>
                  <a:gd name="T18" fmla="*/ 1 w 8"/>
                  <a:gd name="T19" fmla="*/ 13 h 100"/>
                  <a:gd name="T20" fmla="*/ 1 w 8"/>
                  <a:gd name="T21" fmla="*/ 13 h 100"/>
                  <a:gd name="T22" fmla="*/ 1 w 8"/>
                  <a:gd name="T23" fmla="*/ 13 h 100"/>
                  <a:gd name="T24" fmla="*/ 1 w 8"/>
                  <a:gd name="T25" fmla="*/ 13 h 100"/>
                  <a:gd name="T26" fmla="*/ 1 w 8"/>
                  <a:gd name="T27" fmla="*/ 13 h 100"/>
                  <a:gd name="T28" fmla="*/ 1 w 8"/>
                  <a:gd name="T29" fmla="*/ 13 h 100"/>
                  <a:gd name="T30" fmla="*/ 1 w 8"/>
                  <a:gd name="T31" fmla="*/ 13 h 100"/>
                  <a:gd name="T32" fmla="*/ 1 w 8"/>
                  <a:gd name="T33" fmla="*/ 13 h 100"/>
                  <a:gd name="T34" fmla="*/ 0 w 8"/>
                  <a:gd name="T35" fmla="*/ 13 h 100"/>
                  <a:gd name="T36" fmla="*/ 0 w 8"/>
                  <a:gd name="T37" fmla="*/ 0 h 1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10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0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25" name="Freeform 3878"/>
              <p:cNvSpPr>
                <a:spLocks/>
              </p:cNvSpPr>
              <p:nvPr/>
            </p:nvSpPr>
            <p:spPr bwMode="auto">
              <a:xfrm>
                <a:off x="2745" y="1801"/>
                <a:ext cx="3" cy="50"/>
              </a:xfrm>
              <a:custGeom>
                <a:avLst/>
                <a:gdLst>
                  <a:gd name="T0" fmla="*/ 0 w 5"/>
                  <a:gd name="T1" fmla="*/ 0 h 100"/>
                  <a:gd name="T2" fmla="*/ 1 w 5"/>
                  <a:gd name="T3" fmla="*/ 0 h 100"/>
                  <a:gd name="T4" fmla="*/ 1 w 5"/>
                  <a:gd name="T5" fmla="*/ 0 h 100"/>
                  <a:gd name="T6" fmla="*/ 1 w 5"/>
                  <a:gd name="T7" fmla="*/ 0 h 100"/>
                  <a:gd name="T8" fmla="*/ 1 w 5"/>
                  <a:gd name="T9" fmla="*/ 0 h 100"/>
                  <a:gd name="T10" fmla="*/ 1 w 5"/>
                  <a:gd name="T11" fmla="*/ 13 h 100"/>
                  <a:gd name="T12" fmla="*/ 1 w 5"/>
                  <a:gd name="T13" fmla="*/ 13 h 100"/>
                  <a:gd name="T14" fmla="*/ 1 w 5"/>
                  <a:gd name="T15" fmla="*/ 13 h 100"/>
                  <a:gd name="T16" fmla="*/ 1 w 5"/>
                  <a:gd name="T17" fmla="*/ 13 h 100"/>
                  <a:gd name="T18" fmla="*/ 0 w 5"/>
                  <a:gd name="T19" fmla="*/ 13 h 100"/>
                  <a:gd name="T20" fmla="*/ 0 w 5"/>
                  <a:gd name="T21" fmla="*/ 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10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26" name="Freeform 3879"/>
              <p:cNvSpPr>
                <a:spLocks/>
              </p:cNvSpPr>
              <p:nvPr/>
            </p:nvSpPr>
            <p:spPr bwMode="auto">
              <a:xfrm>
                <a:off x="2748" y="1801"/>
                <a:ext cx="4" cy="50"/>
              </a:xfrm>
              <a:custGeom>
                <a:avLst/>
                <a:gdLst>
                  <a:gd name="T0" fmla="*/ 0 w 8"/>
                  <a:gd name="T1" fmla="*/ 0 h 100"/>
                  <a:gd name="T2" fmla="*/ 1 w 8"/>
                  <a:gd name="T3" fmla="*/ 0 h 100"/>
                  <a:gd name="T4" fmla="*/ 1 w 8"/>
                  <a:gd name="T5" fmla="*/ 0 h 100"/>
                  <a:gd name="T6" fmla="*/ 1 w 8"/>
                  <a:gd name="T7" fmla="*/ 0 h 100"/>
                  <a:gd name="T8" fmla="*/ 1 w 8"/>
                  <a:gd name="T9" fmla="*/ 0 h 100"/>
                  <a:gd name="T10" fmla="*/ 1 w 8"/>
                  <a:gd name="T11" fmla="*/ 0 h 100"/>
                  <a:gd name="T12" fmla="*/ 1 w 8"/>
                  <a:gd name="T13" fmla="*/ 0 h 100"/>
                  <a:gd name="T14" fmla="*/ 1 w 8"/>
                  <a:gd name="T15" fmla="*/ 0 h 100"/>
                  <a:gd name="T16" fmla="*/ 1 w 8"/>
                  <a:gd name="T17" fmla="*/ 0 h 100"/>
                  <a:gd name="T18" fmla="*/ 1 w 8"/>
                  <a:gd name="T19" fmla="*/ 13 h 100"/>
                  <a:gd name="T20" fmla="*/ 1 w 8"/>
                  <a:gd name="T21" fmla="*/ 13 h 100"/>
                  <a:gd name="T22" fmla="*/ 1 w 8"/>
                  <a:gd name="T23" fmla="*/ 13 h 100"/>
                  <a:gd name="T24" fmla="*/ 1 w 8"/>
                  <a:gd name="T25" fmla="*/ 13 h 100"/>
                  <a:gd name="T26" fmla="*/ 1 w 8"/>
                  <a:gd name="T27" fmla="*/ 13 h 100"/>
                  <a:gd name="T28" fmla="*/ 1 w 8"/>
                  <a:gd name="T29" fmla="*/ 13 h 100"/>
                  <a:gd name="T30" fmla="*/ 1 w 8"/>
                  <a:gd name="T31" fmla="*/ 13 h 100"/>
                  <a:gd name="T32" fmla="*/ 1 w 8"/>
                  <a:gd name="T33" fmla="*/ 13 h 100"/>
                  <a:gd name="T34" fmla="*/ 0 w 8"/>
                  <a:gd name="T35" fmla="*/ 13 h 100"/>
                  <a:gd name="T36" fmla="*/ 0 w 8"/>
                  <a:gd name="T37" fmla="*/ 0 h 1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10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0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27" name="Freeform 3880"/>
              <p:cNvSpPr>
                <a:spLocks/>
              </p:cNvSpPr>
              <p:nvPr/>
            </p:nvSpPr>
            <p:spPr bwMode="auto">
              <a:xfrm>
                <a:off x="2752" y="1801"/>
                <a:ext cx="3" cy="50"/>
              </a:xfrm>
              <a:custGeom>
                <a:avLst/>
                <a:gdLst>
                  <a:gd name="T0" fmla="*/ 0 w 8"/>
                  <a:gd name="T1" fmla="*/ 0 h 100"/>
                  <a:gd name="T2" fmla="*/ 0 w 8"/>
                  <a:gd name="T3" fmla="*/ 0 h 100"/>
                  <a:gd name="T4" fmla="*/ 0 w 8"/>
                  <a:gd name="T5" fmla="*/ 0 h 100"/>
                  <a:gd name="T6" fmla="*/ 0 w 8"/>
                  <a:gd name="T7" fmla="*/ 0 h 100"/>
                  <a:gd name="T8" fmla="*/ 0 w 8"/>
                  <a:gd name="T9" fmla="*/ 0 h 100"/>
                  <a:gd name="T10" fmla="*/ 0 w 8"/>
                  <a:gd name="T11" fmla="*/ 13 h 100"/>
                  <a:gd name="T12" fmla="*/ 0 w 8"/>
                  <a:gd name="T13" fmla="*/ 13 h 100"/>
                  <a:gd name="T14" fmla="*/ 0 w 8"/>
                  <a:gd name="T15" fmla="*/ 13 h 100"/>
                  <a:gd name="T16" fmla="*/ 0 w 8"/>
                  <a:gd name="T17" fmla="*/ 13 h 100"/>
                  <a:gd name="T18" fmla="*/ 0 w 8"/>
                  <a:gd name="T19" fmla="*/ 13 h 100"/>
                  <a:gd name="T20" fmla="*/ 0 w 8"/>
                  <a:gd name="T21" fmla="*/ 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10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0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28" name="Freeform 3881"/>
              <p:cNvSpPr>
                <a:spLocks/>
              </p:cNvSpPr>
              <p:nvPr/>
            </p:nvSpPr>
            <p:spPr bwMode="auto">
              <a:xfrm>
                <a:off x="2755" y="1801"/>
                <a:ext cx="3" cy="50"/>
              </a:xfrm>
              <a:custGeom>
                <a:avLst/>
                <a:gdLst>
                  <a:gd name="T0" fmla="*/ 0 w 6"/>
                  <a:gd name="T1" fmla="*/ 0 h 100"/>
                  <a:gd name="T2" fmla="*/ 0 w 6"/>
                  <a:gd name="T3" fmla="*/ 0 h 100"/>
                  <a:gd name="T4" fmla="*/ 1 w 6"/>
                  <a:gd name="T5" fmla="*/ 0 h 100"/>
                  <a:gd name="T6" fmla="*/ 1 w 6"/>
                  <a:gd name="T7" fmla="*/ 0 h 100"/>
                  <a:gd name="T8" fmla="*/ 1 w 6"/>
                  <a:gd name="T9" fmla="*/ 0 h 100"/>
                  <a:gd name="T10" fmla="*/ 1 w 6"/>
                  <a:gd name="T11" fmla="*/ 13 h 100"/>
                  <a:gd name="T12" fmla="*/ 1 w 6"/>
                  <a:gd name="T13" fmla="*/ 13 h 100"/>
                  <a:gd name="T14" fmla="*/ 1 w 6"/>
                  <a:gd name="T15" fmla="*/ 13 h 100"/>
                  <a:gd name="T16" fmla="*/ 0 w 6"/>
                  <a:gd name="T17" fmla="*/ 13 h 100"/>
                  <a:gd name="T18" fmla="*/ 0 w 6"/>
                  <a:gd name="T19" fmla="*/ 13 h 100"/>
                  <a:gd name="T20" fmla="*/ 0 w 6"/>
                  <a:gd name="T21" fmla="*/ 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100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29" name="Freeform 3882"/>
              <p:cNvSpPr>
                <a:spLocks/>
              </p:cNvSpPr>
              <p:nvPr/>
            </p:nvSpPr>
            <p:spPr bwMode="auto">
              <a:xfrm>
                <a:off x="2758" y="1801"/>
                <a:ext cx="4" cy="50"/>
              </a:xfrm>
              <a:custGeom>
                <a:avLst/>
                <a:gdLst>
                  <a:gd name="T0" fmla="*/ 0 w 7"/>
                  <a:gd name="T1" fmla="*/ 0 h 100"/>
                  <a:gd name="T2" fmla="*/ 0 w 7"/>
                  <a:gd name="T3" fmla="*/ 0 h 100"/>
                  <a:gd name="T4" fmla="*/ 1 w 7"/>
                  <a:gd name="T5" fmla="*/ 0 h 100"/>
                  <a:gd name="T6" fmla="*/ 1 w 7"/>
                  <a:gd name="T7" fmla="*/ 0 h 100"/>
                  <a:gd name="T8" fmla="*/ 1 w 7"/>
                  <a:gd name="T9" fmla="*/ 0 h 100"/>
                  <a:gd name="T10" fmla="*/ 1 w 7"/>
                  <a:gd name="T11" fmla="*/ 0 h 100"/>
                  <a:gd name="T12" fmla="*/ 1 w 7"/>
                  <a:gd name="T13" fmla="*/ 0 h 100"/>
                  <a:gd name="T14" fmla="*/ 1 w 7"/>
                  <a:gd name="T15" fmla="*/ 0 h 100"/>
                  <a:gd name="T16" fmla="*/ 1 w 7"/>
                  <a:gd name="T17" fmla="*/ 0 h 100"/>
                  <a:gd name="T18" fmla="*/ 1 w 7"/>
                  <a:gd name="T19" fmla="*/ 13 h 100"/>
                  <a:gd name="T20" fmla="*/ 1 w 7"/>
                  <a:gd name="T21" fmla="*/ 13 h 100"/>
                  <a:gd name="T22" fmla="*/ 1 w 7"/>
                  <a:gd name="T23" fmla="*/ 13 h 100"/>
                  <a:gd name="T24" fmla="*/ 1 w 7"/>
                  <a:gd name="T25" fmla="*/ 13 h 100"/>
                  <a:gd name="T26" fmla="*/ 1 w 7"/>
                  <a:gd name="T27" fmla="*/ 13 h 100"/>
                  <a:gd name="T28" fmla="*/ 1 w 7"/>
                  <a:gd name="T29" fmla="*/ 13 h 100"/>
                  <a:gd name="T30" fmla="*/ 1 w 7"/>
                  <a:gd name="T31" fmla="*/ 13 h 100"/>
                  <a:gd name="T32" fmla="*/ 0 w 7"/>
                  <a:gd name="T33" fmla="*/ 13 h 100"/>
                  <a:gd name="T34" fmla="*/ 0 w 7"/>
                  <a:gd name="T35" fmla="*/ 13 h 100"/>
                  <a:gd name="T36" fmla="*/ 0 w 7"/>
                  <a:gd name="T37" fmla="*/ 0 h 1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100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1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30" name="Freeform 3883"/>
              <p:cNvSpPr>
                <a:spLocks/>
              </p:cNvSpPr>
              <p:nvPr/>
            </p:nvSpPr>
            <p:spPr bwMode="auto">
              <a:xfrm>
                <a:off x="2762" y="1802"/>
                <a:ext cx="3" cy="49"/>
              </a:xfrm>
              <a:custGeom>
                <a:avLst/>
                <a:gdLst>
                  <a:gd name="T0" fmla="*/ 0 w 6"/>
                  <a:gd name="T1" fmla="*/ 0 h 98"/>
                  <a:gd name="T2" fmla="*/ 0 w 6"/>
                  <a:gd name="T3" fmla="*/ 0 h 98"/>
                  <a:gd name="T4" fmla="*/ 1 w 6"/>
                  <a:gd name="T5" fmla="*/ 0 h 98"/>
                  <a:gd name="T6" fmla="*/ 1 w 6"/>
                  <a:gd name="T7" fmla="*/ 0 h 98"/>
                  <a:gd name="T8" fmla="*/ 1 w 6"/>
                  <a:gd name="T9" fmla="*/ 0 h 98"/>
                  <a:gd name="T10" fmla="*/ 1 w 6"/>
                  <a:gd name="T11" fmla="*/ 0 h 98"/>
                  <a:gd name="T12" fmla="*/ 1 w 6"/>
                  <a:gd name="T13" fmla="*/ 0 h 98"/>
                  <a:gd name="T14" fmla="*/ 1 w 6"/>
                  <a:gd name="T15" fmla="*/ 0 h 98"/>
                  <a:gd name="T16" fmla="*/ 1 w 6"/>
                  <a:gd name="T17" fmla="*/ 0 h 98"/>
                  <a:gd name="T18" fmla="*/ 1 w 6"/>
                  <a:gd name="T19" fmla="*/ 13 h 98"/>
                  <a:gd name="T20" fmla="*/ 1 w 6"/>
                  <a:gd name="T21" fmla="*/ 13 h 98"/>
                  <a:gd name="T22" fmla="*/ 1 w 6"/>
                  <a:gd name="T23" fmla="*/ 13 h 98"/>
                  <a:gd name="T24" fmla="*/ 1 w 6"/>
                  <a:gd name="T25" fmla="*/ 13 h 98"/>
                  <a:gd name="T26" fmla="*/ 1 w 6"/>
                  <a:gd name="T27" fmla="*/ 13 h 98"/>
                  <a:gd name="T28" fmla="*/ 1 w 6"/>
                  <a:gd name="T29" fmla="*/ 13 h 98"/>
                  <a:gd name="T30" fmla="*/ 1 w 6"/>
                  <a:gd name="T31" fmla="*/ 13 h 98"/>
                  <a:gd name="T32" fmla="*/ 0 w 6"/>
                  <a:gd name="T33" fmla="*/ 13 h 98"/>
                  <a:gd name="T34" fmla="*/ 0 w 6"/>
                  <a:gd name="T35" fmla="*/ 13 h 98"/>
                  <a:gd name="T36" fmla="*/ 0 w 6"/>
                  <a:gd name="T37" fmla="*/ 0 h 9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9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2" y="98"/>
                    </a:lnTo>
                    <a:lnTo>
                      <a:pt x="0" y="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31" name="Freeform 3884"/>
              <p:cNvSpPr>
                <a:spLocks/>
              </p:cNvSpPr>
              <p:nvPr/>
            </p:nvSpPr>
            <p:spPr bwMode="auto">
              <a:xfrm>
                <a:off x="2765" y="1802"/>
                <a:ext cx="4" cy="48"/>
              </a:xfrm>
              <a:custGeom>
                <a:avLst/>
                <a:gdLst>
                  <a:gd name="T0" fmla="*/ 0 w 8"/>
                  <a:gd name="T1" fmla="*/ 0 h 96"/>
                  <a:gd name="T2" fmla="*/ 1 w 8"/>
                  <a:gd name="T3" fmla="*/ 0 h 96"/>
                  <a:gd name="T4" fmla="*/ 1 w 8"/>
                  <a:gd name="T5" fmla="*/ 0 h 96"/>
                  <a:gd name="T6" fmla="*/ 1 w 8"/>
                  <a:gd name="T7" fmla="*/ 0 h 96"/>
                  <a:gd name="T8" fmla="*/ 1 w 8"/>
                  <a:gd name="T9" fmla="*/ 0 h 96"/>
                  <a:gd name="T10" fmla="*/ 1 w 8"/>
                  <a:gd name="T11" fmla="*/ 12 h 96"/>
                  <a:gd name="T12" fmla="*/ 1 w 8"/>
                  <a:gd name="T13" fmla="*/ 12 h 96"/>
                  <a:gd name="T14" fmla="*/ 1 w 8"/>
                  <a:gd name="T15" fmla="*/ 12 h 96"/>
                  <a:gd name="T16" fmla="*/ 1 w 8"/>
                  <a:gd name="T17" fmla="*/ 12 h 96"/>
                  <a:gd name="T18" fmla="*/ 0 w 8"/>
                  <a:gd name="T19" fmla="*/ 12 h 96"/>
                  <a:gd name="T20" fmla="*/ 0 w 8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32" name="Freeform 3885"/>
              <p:cNvSpPr>
                <a:spLocks/>
              </p:cNvSpPr>
              <p:nvPr/>
            </p:nvSpPr>
            <p:spPr bwMode="auto">
              <a:xfrm>
                <a:off x="2769" y="1802"/>
                <a:ext cx="3" cy="48"/>
              </a:xfrm>
              <a:custGeom>
                <a:avLst/>
                <a:gdLst>
                  <a:gd name="T0" fmla="*/ 0 w 5"/>
                  <a:gd name="T1" fmla="*/ 0 h 96"/>
                  <a:gd name="T2" fmla="*/ 0 w 5"/>
                  <a:gd name="T3" fmla="*/ 0 h 96"/>
                  <a:gd name="T4" fmla="*/ 1 w 5"/>
                  <a:gd name="T5" fmla="*/ 0 h 96"/>
                  <a:gd name="T6" fmla="*/ 1 w 5"/>
                  <a:gd name="T7" fmla="*/ 0 h 96"/>
                  <a:gd name="T8" fmla="*/ 1 w 5"/>
                  <a:gd name="T9" fmla="*/ 0 h 96"/>
                  <a:gd name="T10" fmla="*/ 1 w 5"/>
                  <a:gd name="T11" fmla="*/ 0 h 96"/>
                  <a:gd name="T12" fmla="*/ 1 w 5"/>
                  <a:gd name="T13" fmla="*/ 0 h 96"/>
                  <a:gd name="T14" fmla="*/ 1 w 5"/>
                  <a:gd name="T15" fmla="*/ 0 h 96"/>
                  <a:gd name="T16" fmla="*/ 1 w 5"/>
                  <a:gd name="T17" fmla="*/ 0 h 96"/>
                  <a:gd name="T18" fmla="*/ 1 w 5"/>
                  <a:gd name="T19" fmla="*/ 12 h 96"/>
                  <a:gd name="T20" fmla="*/ 1 w 5"/>
                  <a:gd name="T21" fmla="*/ 12 h 96"/>
                  <a:gd name="T22" fmla="*/ 1 w 5"/>
                  <a:gd name="T23" fmla="*/ 12 h 96"/>
                  <a:gd name="T24" fmla="*/ 1 w 5"/>
                  <a:gd name="T25" fmla="*/ 12 h 96"/>
                  <a:gd name="T26" fmla="*/ 1 w 5"/>
                  <a:gd name="T27" fmla="*/ 12 h 96"/>
                  <a:gd name="T28" fmla="*/ 1 w 5"/>
                  <a:gd name="T29" fmla="*/ 12 h 96"/>
                  <a:gd name="T30" fmla="*/ 1 w 5"/>
                  <a:gd name="T31" fmla="*/ 12 h 96"/>
                  <a:gd name="T32" fmla="*/ 0 w 5"/>
                  <a:gd name="T33" fmla="*/ 12 h 96"/>
                  <a:gd name="T34" fmla="*/ 0 w 5"/>
                  <a:gd name="T35" fmla="*/ 12 h 96"/>
                  <a:gd name="T36" fmla="*/ 0 w 5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" h="96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33" name="Freeform 3886"/>
              <p:cNvSpPr>
                <a:spLocks/>
              </p:cNvSpPr>
              <p:nvPr/>
            </p:nvSpPr>
            <p:spPr bwMode="auto">
              <a:xfrm>
                <a:off x="2772" y="1802"/>
                <a:ext cx="4" cy="48"/>
              </a:xfrm>
              <a:custGeom>
                <a:avLst/>
                <a:gdLst>
                  <a:gd name="T0" fmla="*/ 0 w 8"/>
                  <a:gd name="T1" fmla="*/ 0 h 96"/>
                  <a:gd name="T2" fmla="*/ 1 w 8"/>
                  <a:gd name="T3" fmla="*/ 0 h 96"/>
                  <a:gd name="T4" fmla="*/ 1 w 8"/>
                  <a:gd name="T5" fmla="*/ 0 h 96"/>
                  <a:gd name="T6" fmla="*/ 1 w 8"/>
                  <a:gd name="T7" fmla="*/ 0 h 96"/>
                  <a:gd name="T8" fmla="*/ 1 w 8"/>
                  <a:gd name="T9" fmla="*/ 0 h 96"/>
                  <a:gd name="T10" fmla="*/ 1 w 8"/>
                  <a:gd name="T11" fmla="*/ 12 h 96"/>
                  <a:gd name="T12" fmla="*/ 1 w 8"/>
                  <a:gd name="T13" fmla="*/ 12 h 96"/>
                  <a:gd name="T14" fmla="*/ 1 w 8"/>
                  <a:gd name="T15" fmla="*/ 12 h 96"/>
                  <a:gd name="T16" fmla="*/ 1 w 8"/>
                  <a:gd name="T17" fmla="*/ 12 h 96"/>
                  <a:gd name="T18" fmla="*/ 0 w 8"/>
                  <a:gd name="T19" fmla="*/ 12 h 96"/>
                  <a:gd name="T20" fmla="*/ 0 w 8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34" name="Freeform 3887"/>
              <p:cNvSpPr>
                <a:spLocks/>
              </p:cNvSpPr>
              <p:nvPr/>
            </p:nvSpPr>
            <p:spPr bwMode="auto">
              <a:xfrm>
                <a:off x="2776" y="1802"/>
                <a:ext cx="2" cy="48"/>
              </a:xfrm>
              <a:custGeom>
                <a:avLst/>
                <a:gdLst>
                  <a:gd name="T0" fmla="*/ 0 w 6"/>
                  <a:gd name="T1" fmla="*/ 0 h 96"/>
                  <a:gd name="T2" fmla="*/ 0 w 6"/>
                  <a:gd name="T3" fmla="*/ 0 h 96"/>
                  <a:gd name="T4" fmla="*/ 0 w 6"/>
                  <a:gd name="T5" fmla="*/ 0 h 96"/>
                  <a:gd name="T6" fmla="*/ 0 w 6"/>
                  <a:gd name="T7" fmla="*/ 0 h 96"/>
                  <a:gd name="T8" fmla="*/ 0 w 6"/>
                  <a:gd name="T9" fmla="*/ 0 h 96"/>
                  <a:gd name="T10" fmla="*/ 0 w 6"/>
                  <a:gd name="T11" fmla="*/ 12 h 96"/>
                  <a:gd name="T12" fmla="*/ 0 w 6"/>
                  <a:gd name="T13" fmla="*/ 12 h 96"/>
                  <a:gd name="T14" fmla="*/ 0 w 6"/>
                  <a:gd name="T15" fmla="*/ 12 h 96"/>
                  <a:gd name="T16" fmla="*/ 0 w 6"/>
                  <a:gd name="T17" fmla="*/ 12 h 96"/>
                  <a:gd name="T18" fmla="*/ 0 w 6"/>
                  <a:gd name="T19" fmla="*/ 12 h 96"/>
                  <a:gd name="T20" fmla="*/ 0 w 6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35" name="Freeform 3888"/>
              <p:cNvSpPr>
                <a:spLocks/>
              </p:cNvSpPr>
              <p:nvPr/>
            </p:nvSpPr>
            <p:spPr bwMode="auto">
              <a:xfrm>
                <a:off x="2778" y="1802"/>
                <a:ext cx="3" cy="48"/>
              </a:xfrm>
              <a:custGeom>
                <a:avLst/>
                <a:gdLst>
                  <a:gd name="T0" fmla="*/ 0 w 6"/>
                  <a:gd name="T1" fmla="*/ 0 h 96"/>
                  <a:gd name="T2" fmla="*/ 1 w 6"/>
                  <a:gd name="T3" fmla="*/ 0 h 96"/>
                  <a:gd name="T4" fmla="*/ 1 w 6"/>
                  <a:gd name="T5" fmla="*/ 0 h 96"/>
                  <a:gd name="T6" fmla="*/ 1 w 6"/>
                  <a:gd name="T7" fmla="*/ 0 h 96"/>
                  <a:gd name="T8" fmla="*/ 1 w 6"/>
                  <a:gd name="T9" fmla="*/ 0 h 96"/>
                  <a:gd name="T10" fmla="*/ 1 w 6"/>
                  <a:gd name="T11" fmla="*/ 12 h 96"/>
                  <a:gd name="T12" fmla="*/ 1 w 6"/>
                  <a:gd name="T13" fmla="*/ 12 h 96"/>
                  <a:gd name="T14" fmla="*/ 1 w 6"/>
                  <a:gd name="T15" fmla="*/ 12 h 96"/>
                  <a:gd name="T16" fmla="*/ 1 w 6"/>
                  <a:gd name="T17" fmla="*/ 12 h 96"/>
                  <a:gd name="T18" fmla="*/ 0 w 6"/>
                  <a:gd name="T19" fmla="*/ 12 h 96"/>
                  <a:gd name="T20" fmla="*/ 0 w 6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36" name="Freeform 3889"/>
              <p:cNvSpPr>
                <a:spLocks/>
              </p:cNvSpPr>
              <p:nvPr/>
            </p:nvSpPr>
            <p:spPr bwMode="auto">
              <a:xfrm>
                <a:off x="2781" y="1802"/>
                <a:ext cx="4" cy="48"/>
              </a:xfrm>
              <a:custGeom>
                <a:avLst/>
                <a:gdLst>
                  <a:gd name="T0" fmla="*/ 0 w 7"/>
                  <a:gd name="T1" fmla="*/ 0 h 96"/>
                  <a:gd name="T2" fmla="*/ 1 w 7"/>
                  <a:gd name="T3" fmla="*/ 0 h 96"/>
                  <a:gd name="T4" fmla="*/ 1 w 7"/>
                  <a:gd name="T5" fmla="*/ 0 h 96"/>
                  <a:gd name="T6" fmla="*/ 1 w 7"/>
                  <a:gd name="T7" fmla="*/ 0 h 96"/>
                  <a:gd name="T8" fmla="*/ 1 w 7"/>
                  <a:gd name="T9" fmla="*/ 0 h 96"/>
                  <a:gd name="T10" fmla="*/ 1 w 7"/>
                  <a:gd name="T11" fmla="*/ 0 h 96"/>
                  <a:gd name="T12" fmla="*/ 1 w 7"/>
                  <a:gd name="T13" fmla="*/ 0 h 96"/>
                  <a:gd name="T14" fmla="*/ 1 w 7"/>
                  <a:gd name="T15" fmla="*/ 0 h 96"/>
                  <a:gd name="T16" fmla="*/ 1 w 7"/>
                  <a:gd name="T17" fmla="*/ 0 h 96"/>
                  <a:gd name="T18" fmla="*/ 1 w 7"/>
                  <a:gd name="T19" fmla="*/ 12 h 96"/>
                  <a:gd name="T20" fmla="*/ 1 w 7"/>
                  <a:gd name="T21" fmla="*/ 12 h 96"/>
                  <a:gd name="T22" fmla="*/ 1 w 7"/>
                  <a:gd name="T23" fmla="*/ 12 h 96"/>
                  <a:gd name="T24" fmla="*/ 1 w 7"/>
                  <a:gd name="T25" fmla="*/ 12 h 96"/>
                  <a:gd name="T26" fmla="*/ 1 w 7"/>
                  <a:gd name="T27" fmla="*/ 12 h 96"/>
                  <a:gd name="T28" fmla="*/ 1 w 7"/>
                  <a:gd name="T29" fmla="*/ 12 h 96"/>
                  <a:gd name="T30" fmla="*/ 1 w 7"/>
                  <a:gd name="T31" fmla="*/ 12 h 96"/>
                  <a:gd name="T32" fmla="*/ 1 w 7"/>
                  <a:gd name="T33" fmla="*/ 12 h 96"/>
                  <a:gd name="T34" fmla="*/ 0 w 7"/>
                  <a:gd name="T35" fmla="*/ 12 h 96"/>
                  <a:gd name="T36" fmla="*/ 0 w 7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96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96"/>
                    </a:lnTo>
                    <a:lnTo>
                      <a:pt x="5" y="96"/>
                    </a:lnTo>
                    <a:lnTo>
                      <a:pt x="3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37" name="Freeform 3890"/>
              <p:cNvSpPr>
                <a:spLocks/>
              </p:cNvSpPr>
              <p:nvPr/>
            </p:nvSpPr>
            <p:spPr bwMode="auto">
              <a:xfrm>
                <a:off x="2785" y="1802"/>
                <a:ext cx="4" cy="48"/>
              </a:xfrm>
              <a:custGeom>
                <a:avLst/>
                <a:gdLst>
                  <a:gd name="T0" fmla="*/ 0 w 8"/>
                  <a:gd name="T1" fmla="*/ 0 h 96"/>
                  <a:gd name="T2" fmla="*/ 1 w 8"/>
                  <a:gd name="T3" fmla="*/ 0 h 96"/>
                  <a:gd name="T4" fmla="*/ 1 w 8"/>
                  <a:gd name="T5" fmla="*/ 0 h 96"/>
                  <a:gd name="T6" fmla="*/ 1 w 8"/>
                  <a:gd name="T7" fmla="*/ 0 h 96"/>
                  <a:gd name="T8" fmla="*/ 1 w 8"/>
                  <a:gd name="T9" fmla="*/ 0 h 96"/>
                  <a:gd name="T10" fmla="*/ 1 w 8"/>
                  <a:gd name="T11" fmla="*/ 12 h 96"/>
                  <a:gd name="T12" fmla="*/ 1 w 8"/>
                  <a:gd name="T13" fmla="*/ 12 h 96"/>
                  <a:gd name="T14" fmla="*/ 1 w 8"/>
                  <a:gd name="T15" fmla="*/ 12 h 96"/>
                  <a:gd name="T16" fmla="*/ 1 w 8"/>
                  <a:gd name="T17" fmla="*/ 12 h 96"/>
                  <a:gd name="T18" fmla="*/ 0 w 8"/>
                  <a:gd name="T19" fmla="*/ 12 h 96"/>
                  <a:gd name="T20" fmla="*/ 0 w 8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38" name="Freeform 3891"/>
              <p:cNvSpPr>
                <a:spLocks/>
              </p:cNvSpPr>
              <p:nvPr/>
            </p:nvSpPr>
            <p:spPr bwMode="auto">
              <a:xfrm>
                <a:off x="2789" y="1802"/>
                <a:ext cx="3" cy="48"/>
              </a:xfrm>
              <a:custGeom>
                <a:avLst/>
                <a:gdLst>
                  <a:gd name="T0" fmla="*/ 0 w 6"/>
                  <a:gd name="T1" fmla="*/ 0 h 96"/>
                  <a:gd name="T2" fmla="*/ 0 w 6"/>
                  <a:gd name="T3" fmla="*/ 0 h 96"/>
                  <a:gd name="T4" fmla="*/ 1 w 6"/>
                  <a:gd name="T5" fmla="*/ 0 h 96"/>
                  <a:gd name="T6" fmla="*/ 1 w 6"/>
                  <a:gd name="T7" fmla="*/ 0 h 96"/>
                  <a:gd name="T8" fmla="*/ 1 w 6"/>
                  <a:gd name="T9" fmla="*/ 0 h 96"/>
                  <a:gd name="T10" fmla="*/ 1 w 6"/>
                  <a:gd name="T11" fmla="*/ 12 h 96"/>
                  <a:gd name="T12" fmla="*/ 1 w 6"/>
                  <a:gd name="T13" fmla="*/ 12 h 96"/>
                  <a:gd name="T14" fmla="*/ 1 w 6"/>
                  <a:gd name="T15" fmla="*/ 12 h 96"/>
                  <a:gd name="T16" fmla="*/ 0 w 6"/>
                  <a:gd name="T17" fmla="*/ 12 h 96"/>
                  <a:gd name="T18" fmla="*/ 0 w 6"/>
                  <a:gd name="T19" fmla="*/ 12 h 96"/>
                  <a:gd name="T20" fmla="*/ 0 w 6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39" name="Freeform 3892"/>
              <p:cNvSpPr>
                <a:spLocks/>
              </p:cNvSpPr>
              <p:nvPr/>
            </p:nvSpPr>
            <p:spPr bwMode="auto">
              <a:xfrm>
                <a:off x="2792" y="1802"/>
                <a:ext cx="4" cy="48"/>
              </a:xfrm>
              <a:custGeom>
                <a:avLst/>
                <a:gdLst>
                  <a:gd name="T0" fmla="*/ 0 w 7"/>
                  <a:gd name="T1" fmla="*/ 0 h 96"/>
                  <a:gd name="T2" fmla="*/ 1 w 7"/>
                  <a:gd name="T3" fmla="*/ 0 h 96"/>
                  <a:gd name="T4" fmla="*/ 1 w 7"/>
                  <a:gd name="T5" fmla="*/ 0 h 96"/>
                  <a:gd name="T6" fmla="*/ 1 w 7"/>
                  <a:gd name="T7" fmla="*/ 0 h 96"/>
                  <a:gd name="T8" fmla="*/ 1 w 7"/>
                  <a:gd name="T9" fmla="*/ 0 h 96"/>
                  <a:gd name="T10" fmla="*/ 1 w 7"/>
                  <a:gd name="T11" fmla="*/ 0 h 96"/>
                  <a:gd name="T12" fmla="*/ 1 w 7"/>
                  <a:gd name="T13" fmla="*/ 0 h 96"/>
                  <a:gd name="T14" fmla="*/ 1 w 7"/>
                  <a:gd name="T15" fmla="*/ 0 h 96"/>
                  <a:gd name="T16" fmla="*/ 1 w 7"/>
                  <a:gd name="T17" fmla="*/ 0 h 96"/>
                  <a:gd name="T18" fmla="*/ 1 w 7"/>
                  <a:gd name="T19" fmla="*/ 12 h 96"/>
                  <a:gd name="T20" fmla="*/ 1 w 7"/>
                  <a:gd name="T21" fmla="*/ 12 h 96"/>
                  <a:gd name="T22" fmla="*/ 1 w 7"/>
                  <a:gd name="T23" fmla="*/ 12 h 96"/>
                  <a:gd name="T24" fmla="*/ 1 w 7"/>
                  <a:gd name="T25" fmla="*/ 12 h 96"/>
                  <a:gd name="T26" fmla="*/ 1 w 7"/>
                  <a:gd name="T27" fmla="*/ 12 h 96"/>
                  <a:gd name="T28" fmla="*/ 1 w 7"/>
                  <a:gd name="T29" fmla="*/ 12 h 96"/>
                  <a:gd name="T30" fmla="*/ 1 w 7"/>
                  <a:gd name="T31" fmla="*/ 12 h 96"/>
                  <a:gd name="T32" fmla="*/ 1 w 7"/>
                  <a:gd name="T33" fmla="*/ 12 h 96"/>
                  <a:gd name="T34" fmla="*/ 0 w 7"/>
                  <a:gd name="T35" fmla="*/ 12 h 96"/>
                  <a:gd name="T36" fmla="*/ 0 w 7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40" name="Freeform 3893"/>
              <p:cNvSpPr>
                <a:spLocks/>
              </p:cNvSpPr>
              <p:nvPr/>
            </p:nvSpPr>
            <p:spPr bwMode="auto">
              <a:xfrm>
                <a:off x="2796" y="1802"/>
                <a:ext cx="3" cy="48"/>
              </a:xfrm>
              <a:custGeom>
                <a:avLst/>
                <a:gdLst>
                  <a:gd name="T0" fmla="*/ 0 w 6"/>
                  <a:gd name="T1" fmla="*/ 0 h 96"/>
                  <a:gd name="T2" fmla="*/ 0 w 6"/>
                  <a:gd name="T3" fmla="*/ 0 h 96"/>
                  <a:gd name="T4" fmla="*/ 1 w 6"/>
                  <a:gd name="T5" fmla="*/ 0 h 96"/>
                  <a:gd name="T6" fmla="*/ 1 w 6"/>
                  <a:gd name="T7" fmla="*/ 0 h 96"/>
                  <a:gd name="T8" fmla="*/ 1 w 6"/>
                  <a:gd name="T9" fmla="*/ 0 h 96"/>
                  <a:gd name="T10" fmla="*/ 1 w 6"/>
                  <a:gd name="T11" fmla="*/ 12 h 96"/>
                  <a:gd name="T12" fmla="*/ 1 w 6"/>
                  <a:gd name="T13" fmla="*/ 12 h 96"/>
                  <a:gd name="T14" fmla="*/ 1 w 6"/>
                  <a:gd name="T15" fmla="*/ 12 h 96"/>
                  <a:gd name="T16" fmla="*/ 0 w 6"/>
                  <a:gd name="T17" fmla="*/ 12 h 96"/>
                  <a:gd name="T18" fmla="*/ 0 w 6"/>
                  <a:gd name="T19" fmla="*/ 12 h 96"/>
                  <a:gd name="T20" fmla="*/ 0 w 6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41" name="Freeform 3894"/>
              <p:cNvSpPr>
                <a:spLocks/>
              </p:cNvSpPr>
              <p:nvPr/>
            </p:nvSpPr>
            <p:spPr bwMode="auto">
              <a:xfrm>
                <a:off x="2799" y="1802"/>
                <a:ext cx="3" cy="48"/>
              </a:xfrm>
              <a:custGeom>
                <a:avLst/>
                <a:gdLst>
                  <a:gd name="T0" fmla="*/ 0 w 8"/>
                  <a:gd name="T1" fmla="*/ 0 h 96"/>
                  <a:gd name="T2" fmla="*/ 0 w 8"/>
                  <a:gd name="T3" fmla="*/ 1 h 96"/>
                  <a:gd name="T4" fmla="*/ 0 w 8"/>
                  <a:gd name="T5" fmla="*/ 1 h 96"/>
                  <a:gd name="T6" fmla="*/ 0 w 8"/>
                  <a:gd name="T7" fmla="*/ 1 h 96"/>
                  <a:gd name="T8" fmla="*/ 0 w 8"/>
                  <a:gd name="T9" fmla="*/ 1 h 96"/>
                  <a:gd name="T10" fmla="*/ 0 w 8"/>
                  <a:gd name="T11" fmla="*/ 12 h 96"/>
                  <a:gd name="T12" fmla="*/ 0 w 8"/>
                  <a:gd name="T13" fmla="*/ 12 h 96"/>
                  <a:gd name="T14" fmla="*/ 0 w 8"/>
                  <a:gd name="T15" fmla="*/ 12 h 96"/>
                  <a:gd name="T16" fmla="*/ 0 w 8"/>
                  <a:gd name="T17" fmla="*/ 12 h 96"/>
                  <a:gd name="T18" fmla="*/ 0 w 8"/>
                  <a:gd name="T19" fmla="*/ 12 h 96"/>
                  <a:gd name="T20" fmla="*/ 0 w 8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42" name="Freeform 3895"/>
              <p:cNvSpPr>
                <a:spLocks/>
              </p:cNvSpPr>
              <p:nvPr/>
            </p:nvSpPr>
            <p:spPr bwMode="auto">
              <a:xfrm>
                <a:off x="2802" y="1802"/>
                <a:ext cx="3" cy="48"/>
              </a:xfrm>
              <a:custGeom>
                <a:avLst/>
                <a:gdLst>
                  <a:gd name="T0" fmla="*/ 0 w 6"/>
                  <a:gd name="T1" fmla="*/ 0 h 96"/>
                  <a:gd name="T2" fmla="*/ 0 w 6"/>
                  <a:gd name="T3" fmla="*/ 0 h 96"/>
                  <a:gd name="T4" fmla="*/ 1 w 6"/>
                  <a:gd name="T5" fmla="*/ 1 h 96"/>
                  <a:gd name="T6" fmla="*/ 1 w 6"/>
                  <a:gd name="T7" fmla="*/ 1 h 96"/>
                  <a:gd name="T8" fmla="*/ 1 w 6"/>
                  <a:gd name="T9" fmla="*/ 1 h 96"/>
                  <a:gd name="T10" fmla="*/ 1 w 6"/>
                  <a:gd name="T11" fmla="*/ 1 h 96"/>
                  <a:gd name="T12" fmla="*/ 1 w 6"/>
                  <a:gd name="T13" fmla="*/ 1 h 96"/>
                  <a:gd name="T14" fmla="*/ 1 w 6"/>
                  <a:gd name="T15" fmla="*/ 1 h 96"/>
                  <a:gd name="T16" fmla="*/ 1 w 6"/>
                  <a:gd name="T17" fmla="*/ 1 h 96"/>
                  <a:gd name="T18" fmla="*/ 1 w 6"/>
                  <a:gd name="T19" fmla="*/ 12 h 96"/>
                  <a:gd name="T20" fmla="*/ 1 w 6"/>
                  <a:gd name="T21" fmla="*/ 12 h 96"/>
                  <a:gd name="T22" fmla="*/ 1 w 6"/>
                  <a:gd name="T23" fmla="*/ 12 h 96"/>
                  <a:gd name="T24" fmla="*/ 1 w 6"/>
                  <a:gd name="T25" fmla="*/ 12 h 96"/>
                  <a:gd name="T26" fmla="*/ 1 w 6"/>
                  <a:gd name="T27" fmla="*/ 12 h 96"/>
                  <a:gd name="T28" fmla="*/ 1 w 6"/>
                  <a:gd name="T29" fmla="*/ 12 h 96"/>
                  <a:gd name="T30" fmla="*/ 1 w 6"/>
                  <a:gd name="T31" fmla="*/ 12 h 96"/>
                  <a:gd name="T32" fmla="*/ 0 w 6"/>
                  <a:gd name="T33" fmla="*/ 12 h 96"/>
                  <a:gd name="T34" fmla="*/ 0 w 6"/>
                  <a:gd name="T35" fmla="*/ 12 h 96"/>
                  <a:gd name="T36" fmla="*/ 0 w 6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43" name="Freeform 3896"/>
              <p:cNvSpPr>
                <a:spLocks/>
              </p:cNvSpPr>
              <p:nvPr/>
            </p:nvSpPr>
            <p:spPr bwMode="auto">
              <a:xfrm>
                <a:off x="2805" y="1802"/>
                <a:ext cx="4" cy="48"/>
              </a:xfrm>
              <a:custGeom>
                <a:avLst/>
                <a:gdLst>
                  <a:gd name="T0" fmla="*/ 0 w 7"/>
                  <a:gd name="T1" fmla="*/ 0 h 96"/>
                  <a:gd name="T2" fmla="*/ 1 w 7"/>
                  <a:gd name="T3" fmla="*/ 0 h 96"/>
                  <a:gd name="T4" fmla="*/ 1 w 7"/>
                  <a:gd name="T5" fmla="*/ 1 h 96"/>
                  <a:gd name="T6" fmla="*/ 1 w 7"/>
                  <a:gd name="T7" fmla="*/ 1 h 96"/>
                  <a:gd name="T8" fmla="*/ 1 w 7"/>
                  <a:gd name="T9" fmla="*/ 1 h 96"/>
                  <a:gd name="T10" fmla="*/ 1 w 7"/>
                  <a:gd name="T11" fmla="*/ 1 h 96"/>
                  <a:gd name="T12" fmla="*/ 1 w 7"/>
                  <a:gd name="T13" fmla="*/ 1 h 96"/>
                  <a:gd name="T14" fmla="*/ 1 w 7"/>
                  <a:gd name="T15" fmla="*/ 1 h 96"/>
                  <a:gd name="T16" fmla="*/ 1 w 7"/>
                  <a:gd name="T17" fmla="*/ 1 h 96"/>
                  <a:gd name="T18" fmla="*/ 1 w 7"/>
                  <a:gd name="T19" fmla="*/ 12 h 96"/>
                  <a:gd name="T20" fmla="*/ 1 w 7"/>
                  <a:gd name="T21" fmla="*/ 12 h 96"/>
                  <a:gd name="T22" fmla="*/ 1 w 7"/>
                  <a:gd name="T23" fmla="*/ 12 h 96"/>
                  <a:gd name="T24" fmla="*/ 1 w 7"/>
                  <a:gd name="T25" fmla="*/ 12 h 96"/>
                  <a:gd name="T26" fmla="*/ 1 w 7"/>
                  <a:gd name="T27" fmla="*/ 12 h 96"/>
                  <a:gd name="T28" fmla="*/ 1 w 7"/>
                  <a:gd name="T29" fmla="*/ 12 h 96"/>
                  <a:gd name="T30" fmla="*/ 1 w 7"/>
                  <a:gd name="T31" fmla="*/ 12 h 96"/>
                  <a:gd name="T32" fmla="*/ 1 w 7"/>
                  <a:gd name="T33" fmla="*/ 12 h 96"/>
                  <a:gd name="T34" fmla="*/ 0 w 7"/>
                  <a:gd name="T35" fmla="*/ 12 h 96"/>
                  <a:gd name="T36" fmla="*/ 0 w 7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96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96"/>
                    </a:lnTo>
                    <a:lnTo>
                      <a:pt x="5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44" name="Freeform 3897"/>
              <p:cNvSpPr>
                <a:spLocks/>
              </p:cNvSpPr>
              <p:nvPr/>
            </p:nvSpPr>
            <p:spPr bwMode="auto">
              <a:xfrm>
                <a:off x="2809" y="1803"/>
                <a:ext cx="3" cy="47"/>
              </a:xfrm>
              <a:custGeom>
                <a:avLst/>
                <a:gdLst>
                  <a:gd name="T0" fmla="*/ 0 w 6"/>
                  <a:gd name="T1" fmla="*/ 0 h 94"/>
                  <a:gd name="T2" fmla="*/ 1 w 6"/>
                  <a:gd name="T3" fmla="*/ 0 h 94"/>
                  <a:gd name="T4" fmla="*/ 1 w 6"/>
                  <a:gd name="T5" fmla="*/ 0 h 94"/>
                  <a:gd name="T6" fmla="*/ 1 w 6"/>
                  <a:gd name="T7" fmla="*/ 0 h 94"/>
                  <a:gd name="T8" fmla="*/ 1 w 6"/>
                  <a:gd name="T9" fmla="*/ 0 h 94"/>
                  <a:gd name="T10" fmla="*/ 1 w 6"/>
                  <a:gd name="T11" fmla="*/ 12 h 94"/>
                  <a:gd name="T12" fmla="*/ 1 w 6"/>
                  <a:gd name="T13" fmla="*/ 12 h 94"/>
                  <a:gd name="T14" fmla="*/ 1 w 6"/>
                  <a:gd name="T15" fmla="*/ 12 h 94"/>
                  <a:gd name="T16" fmla="*/ 1 w 6"/>
                  <a:gd name="T17" fmla="*/ 12 h 94"/>
                  <a:gd name="T18" fmla="*/ 0 w 6"/>
                  <a:gd name="T19" fmla="*/ 12 h 94"/>
                  <a:gd name="T20" fmla="*/ 0 w 6"/>
                  <a:gd name="T21" fmla="*/ 0 h 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4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2"/>
                    </a:lnTo>
                    <a:lnTo>
                      <a:pt x="4" y="94"/>
                    </a:lnTo>
                    <a:lnTo>
                      <a:pt x="2" y="94"/>
                    </a:lnTo>
                    <a:lnTo>
                      <a:pt x="0" y="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45" name="Freeform 3898"/>
              <p:cNvSpPr>
                <a:spLocks/>
              </p:cNvSpPr>
              <p:nvPr/>
            </p:nvSpPr>
            <p:spPr bwMode="auto">
              <a:xfrm>
                <a:off x="2812" y="1803"/>
                <a:ext cx="4" cy="46"/>
              </a:xfrm>
              <a:custGeom>
                <a:avLst/>
                <a:gdLst>
                  <a:gd name="T0" fmla="*/ 0 w 8"/>
                  <a:gd name="T1" fmla="*/ 0 h 92"/>
                  <a:gd name="T2" fmla="*/ 1 w 8"/>
                  <a:gd name="T3" fmla="*/ 0 h 92"/>
                  <a:gd name="T4" fmla="*/ 1 w 8"/>
                  <a:gd name="T5" fmla="*/ 0 h 92"/>
                  <a:gd name="T6" fmla="*/ 1 w 8"/>
                  <a:gd name="T7" fmla="*/ 0 h 92"/>
                  <a:gd name="T8" fmla="*/ 1 w 8"/>
                  <a:gd name="T9" fmla="*/ 0 h 92"/>
                  <a:gd name="T10" fmla="*/ 1 w 8"/>
                  <a:gd name="T11" fmla="*/ 12 h 92"/>
                  <a:gd name="T12" fmla="*/ 1 w 8"/>
                  <a:gd name="T13" fmla="*/ 12 h 92"/>
                  <a:gd name="T14" fmla="*/ 1 w 8"/>
                  <a:gd name="T15" fmla="*/ 12 h 92"/>
                  <a:gd name="T16" fmla="*/ 1 w 8"/>
                  <a:gd name="T17" fmla="*/ 12 h 92"/>
                  <a:gd name="T18" fmla="*/ 0 w 8"/>
                  <a:gd name="T19" fmla="*/ 12 h 92"/>
                  <a:gd name="T20" fmla="*/ 0 w 8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2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2"/>
                    </a:lnTo>
                    <a:lnTo>
                      <a:pt x="6" y="92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46" name="Freeform 3899"/>
              <p:cNvSpPr>
                <a:spLocks/>
              </p:cNvSpPr>
              <p:nvPr/>
            </p:nvSpPr>
            <p:spPr bwMode="auto">
              <a:xfrm>
                <a:off x="2816" y="1803"/>
                <a:ext cx="3" cy="46"/>
              </a:xfrm>
              <a:custGeom>
                <a:avLst/>
                <a:gdLst>
                  <a:gd name="T0" fmla="*/ 0 w 6"/>
                  <a:gd name="T1" fmla="*/ 0 h 92"/>
                  <a:gd name="T2" fmla="*/ 1 w 6"/>
                  <a:gd name="T3" fmla="*/ 0 h 92"/>
                  <a:gd name="T4" fmla="*/ 1 w 6"/>
                  <a:gd name="T5" fmla="*/ 0 h 92"/>
                  <a:gd name="T6" fmla="*/ 1 w 6"/>
                  <a:gd name="T7" fmla="*/ 0 h 92"/>
                  <a:gd name="T8" fmla="*/ 1 w 6"/>
                  <a:gd name="T9" fmla="*/ 0 h 92"/>
                  <a:gd name="T10" fmla="*/ 1 w 6"/>
                  <a:gd name="T11" fmla="*/ 12 h 92"/>
                  <a:gd name="T12" fmla="*/ 1 w 6"/>
                  <a:gd name="T13" fmla="*/ 12 h 92"/>
                  <a:gd name="T14" fmla="*/ 1 w 6"/>
                  <a:gd name="T15" fmla="*/ 12 h 92"/>
                  <a:gd name="T16" fmla="*/ 1 w 6"/>
                  <a:gd name="T17" fmla="*/ 12 h 92"/>
                  <a:gd name="T18" fmla="*/ 0 w 6"/>
                  <a:gd name="T19" fmla="*/ 12 h 92"/>
                  <a:gd name="T20" fmla="*/ 0 w 6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2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2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47" name="Freeform 3900"/>
              <p:cNvSpPr>
                <a:spLocks/>
              </p:cNvSpPr>
              <p:nvPr/>
            </p:nvSpPr>
            <p:spPr bwMode="auto">
              <a:xfrm>
                <a:off x="2819" y="1803"/>
                <a:ext cx="4" cy="46"/>
              </a:xfrm>
              <a:custGeom>
                <a:avLst/>
                <a:gdLst>
                  <a:gd name="T0" fmla="*/ 0 w 7"/>
                  <a:gd name="T1" fmla="*/ 0 h 92"/>
                  <a:gd name="T2" fmla="*/ 1 w 7"/>
                  <a:gd name="T3" fmla="*/ 0 h 92"/>
                  <a:gd name="T4" fmla="*/ 1 w 7"/>
                  <a:gd name="T5" fmla="*/ 0 h 92"/>
                  <a:gd name="T6" fmla="*/ 1 w 7"/>
                  <a:gd name="T7" fmla="*/ 0 h 92"/>
                  <a:gd name="T8" fmla="*/ 1 w 7"/>
                  <a:gd name="T9" fmla="*/ 0 h 92"/>
                  <a:gd name="T10" fmla="*/ 1 w 7"/>
                  <a:gd name="T11" fmla="*/ 12 h 92"/>
                  <a:gd name="T12" fmla="*/ 1 w 7"/>
                  <a:gd name="T13" fmla="*/ 12 h 92"/>
                  <a:gd name="T14" fmla="*/ 1 w 7"/>
                  <a:gd name="T15" fmla="*/ 12 h 92"/>
                  <a:gd name="T16" fmla="*/ 1 w 7"/>
                  <a:gd name="T17" fmla="*/ 12 h 92"/>
                  <a:gd name="T18" fmla="*/ 0 w 7"/>
                  <a:gd name="T19" fmla="*/ 12 h 92"/>
                  <a:gd name="T20" fmla="*/ 0 w 7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9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92"/>
                    </a:lnTo>
                    <a:lnTo>
                      <a:pt x="5" y="92"/>
                    </a:lnTo>
                    <a:lnTo>
                      <a:pt x="3" y="92"/>
                    </a:lnTo>
                    <a:lnTo>
                      <a:pt x="1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48" name="Freeform 3901"/>
              <p:cNvSpPr>
                <a:spLocks/>
              </p:cNvSpPr>
              <p:nvPr/>
            </p:nvSpPr>
            <p:spPr bwMode="auto">
              <a:xfrm>
                <a:off x="2823" y="1803"/>
                <a:ext cx="2" cy="46"/>
              </a:xfrm>
              <a:custGeom>
                <a:avLst/>
                <a:gdLst>
                  <a:gd name="T0" fmla="*/ 0 w 6"/>
                  <a:gd name="T1" fmla="*/ 0 h 92"/>
                  <a:gd name="T2" fmla="*/ 0 w 6"/>
                  <a:gd name="T3" fmla="*/ 0 h 92"/>
                  <a:gd name="T4" fmla="*/ 0 w 6"/>
                  <a:gd name="T5" fmla="*/ 0 h 92"/>
                  <a:gd name="T6" fmla="*/ 0 w 6"/>
                  <a:gd name="T7" fmla="*/ 0 h 92"/>
                  <a:gd name="T8" fmla="*/ 0 w 6"/>
                  <a:gd name="T9" fmla="*/ 0 h 92"/>
                  <a:gd name="T10" fmla="*/ 0 w 6"/>
                  <a:gd name="T11" fmla="*/ 12 h 92"/>
                  <a:gd name="T12" fmla="*/ 0 w 6"/>
                  <a:gd name="T13" fmla="*/ 12 h 92"/>
                  <a:gd name="T14" fmla="*/ 0 w 6"/>
                  <a:gd name="T15" fmla="*/ 12 h 92"/>
                  <a:gd name="T16" fmla="*/ 0 w 6"/>
                  <a:gd name="T17" fmla="*/ 12 h 92"/>
                  <a:gd name="T18" fmla="*/ 0 w 6"/>
                  <a:gd name="T19" fmla="*/ 12 h 92"/>
                  <a:gd name="T20" fmla="*/ 0 w 6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2"/>
                    </a:lnTo>
                    <a:lnTo>
                      <a:pt x="4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49" name="Freeform 3902"/>
              <p:cNvSpPr>
                <a:spLocks/>
              </p:cNvSpPr>
              <p:nvPr/>
            </p:nvSpPr>
            <p:spPr bwMode="auto">
              <a:xfrm>
                <a:off x="2825" y="1803"/>
                <a:ext cx="4" cy="46"/>
              </a:xfrm>
              <a:custGeom>
                <a:avLst/>
                <a:gdLst>
                  <a:gd name="T0" fmla="*/ 0 w 8"/>
                  <a:gd name="T1" fmla="*/ 0 h 92"/>
                  <a:gd name="T2" fmla="*/ 1 w 8"/>
                  <a:gd name="T3" fmla="*/ 0 h 92"/>
                  <a:gd name="T4" fmla="*/ 1 w 8"/>
                  <a:gd name="T5" fmla="*/ 0 h 92"/>
                  <a:gd name="T6" fmla="*/ 1 w 8"/>
                  <a:gd name="T7" fmla="*/ 0 h 92"/>
                  <a:gd name="T8" fmla="*/ 1 w 8"/>
                  <a:gd name="T9" fmla="*/ 0 h 92"/>
                  <a:gd name="T10" fmla="*/ 1 w 8"/>
                  <a:gd name="T11" fmla="*/ 0 h 92"/>
                  <a:gd name="T12" fmla="*/ 1 w 8"/>
                  <a:gd name="T13" fmla="*/ 0 h 92"/>
                  <a:gd name="T14" fmla="*/ 1 w 8"/>
                  <a:gd name="T15" fmla="*/ 1 h 92"/>
                  <a:gd name="T16" fmla="*/ 1 w 8"/>
                  <a:gd name="T17" fmla="*/ 1 h 92"/>
                  <a:gd name="T18" fmla="*/ 1 w 8"/>
                  <a:gd name="T19" fmla="*/ 12 h 92"/>
                  <a:gd name="T20" fmla="*/ 1 w 8"/>
                  <a:gd name="T21" fmla="*/ 12 h 92"/>
                  <a:gd name="T22" fmla="*/ 1 w 8"/>
                  <a:gd name="T23" fmla="*/ 12 h 92"/>
                  <a:gd name="T24" fmla="*/ 1 w 8"/>
                  <a:gd name="T25" fmla="*/ 12 h 92"/>
                  <a:gd name="T26" fmla="*/ 1 w 8"/>
                  <a:gd name="T27" fmla="*/ 12 h 92"/>
                  <a:gd name="T28" fmla="*/ 1 w 8"/>
                  <a:gd name="T29" fmla="*/ 12 h 92"/>
                  <a:gd name="T30" fmla="*/ 1 w 8"/>
                  <a:gd name="T31" fmla="*/ 12 h 92"/>
                  <a:gd name="T32" fmla="*/ 1 w 8"/>
                  <a:gd name="T33" fmla="*/ 12 h 92"/>
                  <a:gd name="T34" fmla="*/ 0 w 8"/>
                  <a:gd name="T35" fmla="*/ 12 h 92"/>
                  <a:gd name="T36" fmla="*/ 0 w 8"/>
                  <a:gd name="T37" fmla="*/ 0 h 9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92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92"/>
                    </a:lnTo>
                    <a:lnTo>
                      <a:pt x="6" y="92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50" name="Freeform 3903"/>
              <p:cNvSpPr>
                <a:spLocks/>
              </p:cNvSpPr>
              <p:nvPr/>
            </p:nvSpPr>
            <p:spPr bwMode="auto">
              <a:xfrm>
                <a:off x="2829" y="1804"/>
                <a:ext cx="3" cy="44"/>
              </a:xfrm>
              <a:custGeom>
                <a:avLst/>
                <a:gdLst>
                  <a:gd name="T0" fmla="*/ 0 w 5"/>
                  <a:gd name="T1" fmla="*/ 0 h 88"/>
                  <a:gd name="T2" fmla="*/ 1 w 5"/>
                  <a:gd name="T3" fmla="*/ 0 h 88"/>
                  <a:gd name="T4" fmla="*/ 1 w 5"/>
                  <a:gd name="T5" fmla="*/ 0 h 88"/>
                  <a:gd name="T6" fmla="*/ 1 w 5"/>
                  <a:gd name="T7" fmla="*/ 0 h 88"/>
                  <a:gd name="T8" fmla="*/ 1 w 5"/>
                  <a:gd name="T9" fmla="*/ 0 h 88"/>
                  <a:gd name="T10" fmla="*/ 1 w 5"/>
                  <a:gd name="T11" fmla="*/ 11 h 88"/>
                  <a:gd name="T12" fmla="*/ 1 w 5"/>
                  <a:gd name="T13" fmla="*/ 11 h 88"/>
                  <a:gd name="T14" fmla="*/ 1 w 5"/>
                  <a:gd name="T15" fmla="*/ 11 h 88"/>
                  <a:gd name="T16" fmla="*/ 1 w 5"/>
                  <a:gd name="T17" fmla="*/ 11 h 88"/>
                  <a:gd name="T18" fmla="*/ 0 w 5"/>
                  <a:gd name="T19" fmla="*/ 11 h 88"/>
                  <a:gd name="T20" fmla="*/ 0 w 5"/>
                  <a:gd name="T21" fmla="*/ 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88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88"/>
                    </a:lnTo>
                    <a:lnTo>
                      <a:pt x="4" y="88"/>
                    </a:lnTo>
                    <a:lnTo>
                      <a:pt x="2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51" name="Freeform 3904"/>
              <p:cNvSpPr>
                <a:spLocks/>
              </p:cNvSpPr>
              <p:nvPr/>
            </p:nvSpPr>
            <p:spPr bwMode="auto">
              <a:xfrm>
                <a:off x="2832" y="1804"/>
                <a:ext cx="4" cy="44"/>
              </a:xfrm>
              <a:custGeom>
                <a:avLst/>
                <a:gdLst>
                  <a:gd name="T0" fmla="*/ 0 w 8"/>
                  <a:gd name="T1" fmla="*/ 0 h 88"/>
                  <a:gd name="T2" fmla="*/ 1 w 8"/>
                  <a:gd name="T3" fmla="*/ 0 h 88"/>
                  <a:gd name="T4" fmla="*/ 1 w 8"/>
                  <a:gd name="T5" fmla="*/ 0 h 88"/>
                  <a:gd name="T6" fmla="*/ 1 w 8"/>
                  <a:gd name="T7" fmla="*/ 0 h 88"/>
                  <a:gd name="T8" fmla="*/ 1 w 8"/>
                  <a:gd name="T9" fmla="*/ 0 h 88"/>
                  <a:gd name="T10" fmla="*/ 1 w 8"/>
                  <a:gd name="T11" fmla="*/ 11 h 88"/>
                  <a:gd name="T12" fmla="*/ 1 w 8"/>
                  <a:gd name="T13" fmla="*/ 11 h 88"/>
                  <a:gd name="T14" fmla="*/ 1 w 8"/>
                  <a:gd name="T15" fmla="*/ 11 h 88"/>
                  <a:gd name="T16" fmla="*/ 1 w 8"/>
                  <a:gd name="T17" fmla="*/ 11 h 88"/>
                  <a:gd name="T18" fmla="*/ 0 w 8"/>
                  <a:gd name="T19" fmla="*/ 11 h 88"/>
                  <a:gd name="T20" fmla="*/ 0 w 8"/>
                  <a:gd name="T21" fmla="*/ 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88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8"/>
                    </a:lnTo>
                    <a:lnTo>
                      <a:pt x="6" y="88"/>
                    </a:lnTo>
                    <a:lnTo>
                      <a:pt x="4" y="88"/>
                    </a:lnTo>
                    <a:lnTo>
                      <a:pt x="2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52" name="Freeform 3905"/>
              <p:cNvSpPr>
                <a:spLocks/>
              </p:cNvSpPr>
              <p:nvPr/>
            </p:nvSpPr>
            <p:spPr bwMode="auto">
              <a:xfrm>
                <a:off x="2836" y="1804"/>
                <a:ext cx="3" cy="44"/>
              </a:xfrm>
              <a:custGeom>
                <a:avLst/>
                <a:gdLst>
                  <a:gd name="T0" fmla="*/ 0 w 6"/>
                  <a:gd name="T1" fmla="*/ 0 h 88"/>
                  <a:gd name="T2" fmla="*/ 1 w 6"/>
                  <a:gd name="T3" fmla="*/ 0 h 88"/>
                  <a:gd name="T4" fmla="*/ 1 w 6"/>
                  <a:gd name="T5" fmla="*/ 0 h 88"/>
                  <a:gd name="T6" fmla="*/ 1 w 6"/>
                  <a:gd name="T7" fmla="*/ 0 h 88"/>
                  <a:gd name="T8" fmla="*/ 1 w 6"/>
                  <a:gd name="T9" fmla="*/ 0 h 88"/>
                  <a:gd name="T10" fmla="*/ 1 w 6"/>
                  <a:gd name="T11" fmla="*/ 11 h 88"/>
                  <a:gd name="T12" fmla="*/ 1 w 6"/>
                  <a:gd name="T13" fmla="*/ 11 h 88"/>
                  <a:gd name="T14" fmla="*/ 1 w 6"/>
                  <a:gd name="T15" fmla="*/ 11 h 88"/>
                  <a:gd name="T16" fmla="*/ 1 w 6"/>
                  <a:gd name="T17" fmla="*/ 11 h 88"/>
                  <a:gd name="T18" fmla="*/ 0 w 6"/>
                  <a:gd name="T19" fmla="*/ 11 h 88"/>
                  <a:gd name="T20" fmla="*/ 0 w 6"/>
                  <a:gd name="T21" fmla="*/ 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88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88"/>
                    </a:lnTo>
                    <a:lnTo>
                      <a:pt x="4" y="88"/>
                    </a:lnTo>
                    <a:lnTo>
                      <a:pt x="2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53" name="Freeform 3906"/>
              <p:cNvSpPr>
                <a:spLocks/>
              </p:cNvSpPr>
              <p:nvPr/>
            </p:nvSpPr>
            <p:spPr bwMode="auto">
              <a:xfrm>
                <a:off x="2839" y="1804"/>
                <a:ext cx="4" cy="44"/>
              </a:xfrm>
              <a:custGeom>
                <a:avLst/>
                <a:gdLst>
                  <a:gd name="T0" fmla="*/ 0 w 8"/>
                  <a:gd name="T1" fmla="*/ 0 h 88"/>
                  <a:gd name="T2" fmla="*/ 1 w 8"/>
                  <a:gd name="T3" fmla="*/ 0 h 88"/>
                  <a:gd name="T4" fmla="*/ 1 w 8"/>
                  <a:gd name="T5" fmla="*/ 0 h 88"/>
                  <a:gd name="T6" fmla="*/ 1 w 8"/>
                  <a:gd name="T7" fmla="*/ 0 h 88"/>
                  <a:gd name="T8" fmla="*/ 1 w 8"/>
                  <a:gd name="T9" fmla="*/ 0 h 88"/>
                  <a:gd name="T10" fmla="*/ 1 w 8"/>
                  <a:gd name="T11" fmla="*/ 11 h 88"/>
                  <a:gd name="T12" fmla="*/ 1 w 8"/>
                  <a:gd name="T13" fmla="*/ 11 h 88"/>
                  <a:gd name="T14" fmla="*/ 1 w 8"/>
                  <a:gd name="T15" fmla="*/ 11 h 88"/>
                  <a:gd name="T16" fmla="*/ 1 w 8"/>
                  <a:gd name="T17" fmla="*/ 11 h 88"/>
                  <a:gd name="T18" fmla="*/ 0 w 8"/>
                  <a:gd name="T19" fmla="*/ 11 h 88"/>
                  <a:gd name="T20" fmla="*/ 0 w 8"/>
                  <a:gd name="T21" fmla="*/ 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88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8"/>
                    </a:lnTo>
                    <a:lnTo>
                      <a:pt x="6" y="88"/>
                    </a:lnTo>
                    <a:lnTo>
                      <a:pt x="4" y="88"/>
                    </a:lnTo>
                    <a:lnTo>
                      <a:pt x="2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54" name="Freeform 3907"/>
              <p:cNvSpPr>
                <a:spLocks/>
              </p:cNvSpPr>
              <p:nvPr/>
            </p:nvSpPr>
            <p:spPr bwMode="auto">
              <a:xfrm>
                <a:off x="2843" y="1805"/>
                <a:ext cx="3" cy="43"/>
              </a:xfrm>
              <a:custGeom>
                <a:avLst/>
                <a:gdLst>
                  <a:gd name="T0" fmla="*/ 0 w 5"/>
                  <a:gd name="T1" fmla="*/ 0 h 86"/>
                  <a:gd name="T2" fmla="*/ 0 w 5"/>
                  <a:gd name="T3" fmla="*/ 0 h 86"/>
                  <a:gd name="T4" fmla="*/ 1 w 5"/>
                  <a:gd name="T5" fmla="*/ 0 h 86"/>
                  <a:gd name="T6" fmla="*/ 1 w 5"/>
                  <a:gd name="T7" fmla="*/ 0 h 86"/>
                  <a:gd name="T8" fmla="*/ 1 w 5"/>
                  <a:gd name="T9" fmla="*/ 0 h 86"/>
                  <a:gd name="T10" fmla="*/ 1 w 5"/>
                  <a:gd name="T11" fmla="*/ 0 h 86"/>
                  <a:gd name="T12" fmla="*/ 1 w 5"/>
                  <a:gd name="T13" fmla="*/ 0 h 86"/>
                  <a:gd name="T14" fmla="*/ 1 w 5"/>
                  <a:gd name="T15" fmla="*/ 0 h 86"/>
                  <a:gd name="T16" fmla="*/ 1 w 5"/>
                  <a:gd name="T17" fmla="*/ 0 h 86"/>
                  <a:gd name="T18" fmla="*/ 1 w 5"/>
                  <a:gd name="T19" fmla="*/ 11 h 86"/>
                  <a:gd name="T20" fmla="*/ 1 w 5"/>
                  <a:gd name="T21" fmla="*/ 11 h 86"/>
                  <a:gd name="T22" fmla="*/ 1 w 5"/>
                  <a:gd name="T23" fmla="*/ 11 h 86"/>
                  <a:gd name="T24" fmla="*/ 1 w 5"/>
                  <a:gd name="T25" fmla="*/ 11 h 86"/>
                  <a:gd name="T26" fmla="*/ 1 w 5"/>
                  <a:gd name="T27" fmla="*/ 11 h 86"/>
                  <a:gd name="T28" fmla="*/ 1 w 5"/>
                  <a:gd name="T29" fmla="*/ 11 h 86"/>
                  <a:gd name="T30" fmla="*/ 1 w 5"/>
                  <a:gd name="T31" fmla="*/ 11 h 86"/>
                  <a:gd name="T32" fmla="*/ 0 w 5"/>
                  <a:gd name="T33" fmla="*/ 11 h 86"/>
                  <a:gd name="T34" fmla="*/ 0 w 5"/>
                  <a:gd name="T35" fmla="*/ 11 h 86"/>
                  <a:gd name="T36" fmla="*/ 0 w 5"/>
                  <a:gd name="T37" fmla="*/ 0 h 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" h="86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84"/>
                    </a:lnTo>
                    <a:lnTo>
                      <a:pt x="3" y="84"/>
                    </a:lnTo>
                    <a:lnTo>
                      <a:pt x="1" y="86"/>
                    </a:lnTo>
                    <a:lnTo>
                      <a:pt x="0" y="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55" name="Freeform 3908"/>
              <p:cNvSpPr>
                <a:spLocks/>
              </p:cNvSpPr>
              <p:nvPr/>
            </p:nvSpPr>
            <p:spPr bwMode="auto">
              <a:xfrm>
                <a:off x="2846" y="1805"/>
                <a:ext cx="4" cy="43"/>
              </a:xfrm>
              <a:custGeom>
                <a:avLst/>
                <a:gdLst>
                  <a:gd name="T0" fmla="*/ 0 w 8"/>
                  <a:gd name="T1" fmla="*/ 0 h 86"/>
                  <a:gd name="T2" fmla="*/ 1 w 8"/>
                  <a:gd name="T3" fmla="*/ 0 h 86"/>
                  <a:gd name="T4" fmla="*/ 1 w 8"/>
                  <a:gd name="T5" fmla="*/ 0 h 86"/>
                  <a:gd name="T6" fmla="*/ 1 w 8"/>
                  <a:gd name="T7" fmla="*/ 0 h 86"/>
                  <a:gd name="T8" fmla="*/ 1 w 8"/>
                  <a:gd name="T9" fmla="*/ 0 h 86"/>
                  <a:gd name="T10" fmla="*/ 1 w 8"/>
                  <a:gd name="T11" fmla="*/ 11 h 86"/>
                  <a:gd name="T12" fmla="*/ 1 w 8"/>
                  <a:gd name="T13" fmla="*/ 11 h 86"/>
                  <a:gd name="T14" fmla="*/ 1 w 8"/>
                  <a:gd name="T15" fmla="*/ 11 h 86"/>
                  <a:gd name="T16" fmla="*/ 1 w 8"/>
                  <a:gd name="T17" fmla="*/ 11 h 86"/>
                  <a:gd name="T18" fmla="*/ 0 w 8"/>
                  <a:gd name="T19" fmla="*/ 11 h 86"/>
                  <a:gd name="T20" fmla="*/ 0 w 8"/>
                  <a:gd name="T21" fmla="*/ 0 h 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8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4"/>
                    </a:lnTo>
                    <a:lnTo>
                      <a:pt x="6" y="84"/>
                    </a:lnTo>
                    <a:lnTo>
                      <a:pt x="4" y="84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56" name="Freeform 3909"/>
              <p:cNvSpPr>
                <a:spLocks/>
              </p:cNvSpPr>
              <p:nvPr/>
            </p:nvSpPr>
            <p:spPr bwMode="auto">
              <a:xfrm>
                <a:off x="2850" y="1805"/>
                <a:ext cx="2" cy="42"/>
              </a:xfrm>
              <a:custGeom>
                <a:avLst/>
                <a:gdLst>
                  <a:gd name="T0" fmla="*/ 0 w 6"/>
                  <a:gd name="T1" fmla="*/ 0 h 84"/>
                  <a:gd name="T2" fmla="*/ 0 w 6"/>
                  <a:gd name="T3" fmla="*/ 0 h 84"/>
                  <a:gd name="T4" fmla="*/ 0 w 6"/>
                  <a:gd name="T5" fmla="*/ 0 h 84"/>
                  <a:gd name="T6" fmla="*/ 0 w 6"/>
                  <a:gd name="T7" fmla="*/ 0 h 84"/>
                  <a:gd name="T8" fmla="*/ 0 w 6"/>
                  <a:gd name="T9" fmla="*/ 0 h 84"/>
                  <a:gd name="T10" fmla="*/ 0 w 6"/>
                  <a:gd name="T11" fmla="*/ 0 h 84"/>
                  <a:gd name="T12" fmla="*/ 0 w 6"/>
                  <a:gd name="T13" fmla="*/ 0 h 84"/>
                  <a:gd name="T14" fmla="*/ 0 w 6"/>
                  <a:gd name="T15" fmla="*/ 0 h 84"/>
                  <a:gd name="T16" fmla="*/ 0 w 6"/>
                  <a:gd name="T17" fmla="*/ 0 h 84"/>
                  <a:gd name="T18" fmla="*/ 0 w 6"/>
                  <a:gd name="T19" fmla="*/ 11 h 84"/>
                  <a:gd name="T20" fmla="*/ 0 w 6"/>
                  <a:gd name="T21" fmla="*/ 11 h 84"/>
                  <a:gd name="T22" fmla="*/ 0 w 6"/>
                  <a:gd name="T23" fmla="*/ 11 h 84"/>
                  <a:gd name="T24" fmla="*/ 0 w 6"/>
                  <a:gd name="T25" fmla="*/ 11 h 84"/>
                  <a:gd name="T26" fmla="*/ 0 w 6"/>
                  <a:gd name="T27" fmla="*/ 11 h 84"/>
                  <a:gd name="T28" fmla="*/ 0 w 6"/>
                  <a:gd name="T29" fmla="*/ 11 h 84"/>
                  <a:gd name="T30" fmla="*/ 0 w 6"/>
                  <a:gd name="T31" fmla="*/ 11 h 84"/>
                  <a:gd name="T32" fmla="*/ 0 w 6"/>
                  <a:gd name="T33" fmla="*/ 11 h 84"/>
                  <a:gd name="T34" fmla="*/ 0 w 6"/>
                  <a:gd name="T35" fmla="*/ 11 h 84"/>
                  <a:gd name="T36" fmla="*/ 0 w 6"/>
                  <a:gd name="T37" fmla="*/ 0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84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84"/>
                    </a:lnTo>
                    <a:lnTo>
                      <a:pt x="4" y="84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57" name="Freeform 3910"/>
              <p:cNvSpPr>
                <a:spLocks/>
              </p:cNvSpPr>
              <p:nvPr/>
            </p:nvSpPr>
            <p:spPr bwMode="auto">
              <a:xfrm>
                <a:off x="2852" y="1805"/>
                <a:ext cx="4" cy="42"/>
              </a:xfrm>
              <a:custGeom>
                <a:avLst/>
                <a:gdLst>
                  <a:gd name="T0" fmla="*/ 0 w 7"/>
                  <a:gd name="T1" fmla="*/ 0 h 84"/>
                  <a:gd name="T2" fmla="*/ 1 w 7"/>
                  <a:gd name="T3" fmla="*/ 0 h 84"/>
                  <a:gd name="T4" fmla="*/ 1 w 7"/>
                  <a:gd name="T5" fmla="*/ 1 h 84"/>
                  <a:gd name="T6" fmla="*/ 1 w 7"/>
                  <a:gd name="T7" fmla="*/ 1 h 84"/>
                  <a:gd name="T8" fmla="*/ 1 w 7"/>
                  <a:gd name="T9" fmla="*/ 1 h 84"/>
                  <a:gd name="T10" fmla="*/ 1 w 7"/>
                  <a:gd name="T11" fmla="*/ 11 h 84"/>
                  <a:gd name="T12" fmla="*/ 1 w 7"/>
                  <a:gd name="T13" fmla="*/ 11 h 84"/>
                  <a:gd name="T14" fmla="*/ 1 w 7"/>
                  <a:gd name="T15" fmla="*/ 11 h 84"/>
                  <a:gd name="T16" fmla="*/ 1 w 7"/>
                  <a:gd name="T17" fmla="*/ 11 h 84"/>
                  <a:gd name="T18" fmla="*/ 0 w 7"/>
                  <a:gd name="T19" fmla="*/ 11 h 84"/>
                  <a:gd name="T20" fmla="*/ 0 w 7"/>
                  <a:gd name="T21" fmla="*/ 0 h 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84">
                    <a:moveTo>
                      <a:pt x="0" y="0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84"/>
                    </a:lnTo>
                    <a:lnTo>
                      <a:pt x="6" y="84"/>
                    </a:lnTo>
                    <a:lnTo>
                      <a:pt x="4" y="84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58" name="Freeform 3911"/>
              <p:cNvSpPr>
                <a:spLocks/>
              </p:cNvSpPr>
              <p:nvPr/>
            </p:nvSpPr>
            <p:spPr bwMode="auto">
              <a:xfrm>
                <a:off x="2856" y="1805"/>
                <a:ext cx="3" cy="42"/>
              </a:xfrm>
              <a:custGeom>
                <a:avLst/>
                <a:gdLst>
                  <a:gd name="T0" fmla="*/ 0 w 6"/>
                  <a:gd name="T1" fmla="*/ 0 h 84"/>
                  <a:gd name="T2" fmla="*/ 1 w 6"/>
                  <a:gd name="T3" fmla="*/ 0 h 84"/>
                  <a:gd name="T4" fmla="*/ 1 w 6"/>
                  <a:gd name="T5" fmla="*/ 1 h 84"/>
                  <a:gd name="T6" fmla="*/ 1 w 6"/>
                  <a:gd name="T7" fmla="*/ 1 h 84"/>
                  <a:gd name="T8" fmla="*/ 1 w 6"/>
                  <a:gd name="T9" fmla="*/ 1 h 84"/>
                  <a:gd name="T10" fmla="*/ 1 w 6"/>
                  <a:gd name="T11" fmla="*/ 11 h 84"/>
                  <a:gd name="T12" fmla="*/ 1 w 6"/>
                  <a:gd name="T13" fmla="*/ 11 h 84"/>
                  <a:gd name="T14" fmla="*/ 1 w 6"/>
                  <a:gd name="T15" fmla="*/ 11 h 84"/>
                  <a:gd name="T16" fmla="*/ 1 w 6"/>
                  <a:gd name="T17" fmla="*/ 11 h 84"/>
                  <a:gd name="T18" fmla="*/ 0 w 6"/>
                  <a:gd name="T19" fmla="*/ 11 h 84"/>
                  <a:gd name="T20" fmla="*/ 0 w 6"/>
                  <a:gd name="T21" fmla="*/ 0 h 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84">
                    <a:moveTo>
                      <a:pt x="0" y="0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82"/>
                    </a:lnTo>
                    <a:lnTo>
                      <a:pt x="4" y="82"/>
                    </a:lnTo>
                    <a:lnTo>
                      <a:pt x="4" y="84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59" name="Freeform 3912"/>
              <p:cNvSpPr>
                <a:spLocks/>
              </p:cNvSpPr>
              <p:nvPr/>
            </p:nvSpPr>
            <p:spPr bwMode="auto">
              <a:xfrm>
                <a:off x="2859" y="1806"/>
                <a:ext cx="4" cy="40"/>
              </a:xfrm>
              <a:custGeom>
                <a:avLst/>
                <a:gdLst>
                  <a:gd name="T0" fmla="*/ 0 w 8"/>
                  <a:gd name="T1" fmla="*/ 0 h 81"/>
                  <a:gd name="T2" fmla="*/ 1 w 8"/>
                  <a:gd name="T3" fmla="*/ 0 h 81"/>
                  <a:gd name="T4" fmla="*/ 1 w 8"/>
                  <a:gd name="T5" fmla="*/ 0 h 81"/>
                  <a:gd name="T6" fmla="*/ 1 w 8"/>
                  <a:gd name="T7" fmla="*/ 0 h 81"/>
                  <a:gd name="T8" fmla="*/ 1 w 8"/>
                  <a:gd name="T9" fmla="*/ 0 h 81"/>
                  <a:gd name="T10" fmla="*/ 1 w 8"/>
                  <a:gd name="T11" fmla="*/ 0 h 81"/>
                  <a:gd name="T12" fmla="*/ 1 w 8"/>
                  <a:gd name="T13" fmla="*/ 0 h 81"/>
                  <a:gd name="T14" fmla="*/ 1 w 8"/>
                  <a:gd name="T15" fmla="*/ 0 h 81"/>
                  <a:gd name="T16" fmla="*/ 1 w 8"/>
                  <a:gd name="T17" fmla="*/ 0 h 81"/>
                  <a:gd name="T18" fmla="*/ 1 w 8"/>
                  <a:gd name="T19" fmla="*/ 10 h 81"/>
                  <a:gd name="T20" fmla="*/ 1 w 8"/>
                  <a:gd name="T21" fmla="*/ 10 h 81"/>
                  <a:gd name="T22" fmla="*/ 1 w 8"/>
                  <a:gd name="T23" fmla="*/ 10 h 81"/>
                  <a:gd name="T24" fmla="*/ 1 w 8"/>
                  <a:gd name="T25" fmla="*/ 10 h 81"/>
                  <a:gd name="T26" fmla="*/ 1 w 8"/>
                  <a:gd name="T27" fmla="*/ 10 h 81"/>
                  <a:gd name="T28" fmla="*/ 1 w 8"/>
                  <a:gd name="T29" fmla="*/ 10 h 81"/>
                  <a:gd name="T30" fmla="*/ 1 w 8"/>
                  <a:gd name="T31" fmla="*/ 10 h 81"/>
                  <a:gd name="T32" fmla="*/ 1 w 8"/>
                  <a:gd name="T33" fmla="*/ 10 h 81"/>
                  <a:gd name="T34" fmla="*/ 0 w 8"/>
                  <a:gd name="T35" fmla="*/ 10 h 81"/>
                  <a:gd name="T36" fmla="*/ 0 w 8"/>
                  <a:gd name="T37" fmla="*/ 0 h 8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81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1"/>
                    </a:lnTo>
                    <a:lnTo>
                      <a:pt x="6" y="81"/>
                    </a:lnTo>
                    <a:lnTo>
                      <a:pt x="4" y="81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60" name="Freeform 3913"/>
              <p:cNvSpPr>
                <a:spLocks/>
              </p:cNvSpPr>
              <p:nvPr/>
            </p:nvSpPr>
            <p:spPr bwMode="auto">
              <a:xfrm>
                <a:off x="2863" y="1806"/>
                <a:ext cx="3" cy="40"/>
              </a:xfrm>
              <a:custGeom>
                <a:avLst/>
                <a:gdLst>
                  <a:gd name="T0" fmla="*/ 0 w 6"/>
                  <a:gd name="T1" fmla="*/ 0 h 81"/>
                  <a:gd name="T2" fmla="*/ 1 w 6"/>
                  <a:gd name="T3" fmla="*/ 0 h 81"/>
                  <a:gd name="T4" fmla="*/ 1 w 6"/>
                  <a:gd name="T5" fmla="*/ 0 h 81"/>
                  <a:gd name="T6" fmla="*/ 1 w 6"/>
                  <a:gd name="T7" fmla="*/ 0 h 81"/>
                  <a:gd name="T8" fmla="*/ 1 w 6"/>
                  <a:gd name="T9" fmla="*/ 0 h 81"/>
                  <a:gd name="T10" fmla="*/ 1 w 6"/>
                  <a:gd name="T11" fmla="*/ 10 h 81"/>
                  <a:gd name="T12" fmla="*/ 1 w 6"/>
                  <a:gd name="T13" fmla="*/ 10 h 81"/>
                  <a:gd name="T14" fmla="*/ 1 w 6"/>
                  <a:gd name="T15" fmla="*/ 10 h 81"/>
                  <a:gd name="T16" fmla="*/ 1 w 6"/>
                  <a:gd name="T17" fmla="*/ 10 h 81"/>
                  <a:gd name="T18" fmla="*/ 0 w 6"/>
                  <a:gd name="T19" fmla="*/ 10 h 81"/>
                  <a:gd name="T20" fmla="*/ 0 w 6"/>
                  <a:gd name="T21" fmla="*/ 0 h 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81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81"/>
                    </a:lnTo>
                    <a:lnTo>
                      <a:pt x="4" y="81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61" name="Freeform 3914"/>
              <p:cNvSpPr>
                <a:spLocks/>
              </p:cNvSpPr>
              <p:nvPr/>
            </p:nvSpPr>
            <p:spPr bwMode="auto">
              <a:xfrm>
                <a:off x="2866" y="1806"/>
                <a:ext cx="4" cy="40"/>
              </a:xfrm>
              <a:custGeom>
                <a:avLst/>
                <a:gdLst>
                  <a:gd name="T0" fmla="*/ 0 w 7"/>
                  <a:gd name="T1" fmla="*/ 0 h 81"/>
                  <a:gd name="T2" fmla="*/ 1 w 7"/>
                  <a:gd name="T3" fmla="*/ 0 h 81"/>
                  <a:gd name="T4" fmla="*/ 1 w 7"/>
                  <a:gd name="T5" fmla="*/ 0 h 81"/>
                  <a:gd name="T6" fmla="*/ 1 w 7"/>
                  <a:gd name="T7" fmla="*/ 0 h 81"/>
                  <a:gd name="T8" fmla="*/ 1 w 7"/>
                  <a:gd name="T9" fmla="*/ 0 h 81"/>
                  <a:gd name="T10" fmla="*/ 1 w 7"/>
                  <a:gd name="T11" fmla="*/ 10 h 81"/>
                  <a:gd name="T12" fmla="*/ 1 w 7"/>
                  <a:gd name="T13" fmla="*/ 10 h 81"/>
                  <a:gd name="T14" fmla="*/ 1 w 7"/>
                  <a:gd name="T15" fmla="*/ 10 h 81"/>
                  <a:gd name="T16" fmla="*/ 1 w 7"/>
                  <a:gd name="T17" fmla="*/ 10 h 81"/>
                  <a:gd name="T18" fmla="*/ 0 w 7"/>
                  <a:gd name="T19" fmla="*/ 10 h 81"/>
                  <a:gd name="T20" fmla="*/ 0 w 7"/>
                  <a:gd name="T21" fmla="*/ 0 h 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81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7" y="81"/>
                    </a:lnTo>
                    <a:lnTo>
                      <a:pt x="5" y="81"/>
                    </a:lnTo>
                    <a:lnTo>
                      <a:pt x="3" y="81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62" name="Freeform 3915"/>
              <p:cNvSpPr>
                <a:spLocks/>
              </p:cNvSpPr>
              <p:nvPr/>
            </p:nvSpPr>
            <p:spPr bwMode="auto">
              <a:xfrm>
                <a:off x="2870" y="1807"/>
                <a:ext cx="3" cy="38"/>
              </a:xfrm>
              <a:custGeom>
                <a:avLst/>
                <a:gdLst>
                  <a:gd name="T0" fmla="*/ 0 w 6"/>
                  <a:gd name="T1" fmla="*/ 0 h 77"/>
                  <a:gd name="T2" fmla="*/ 1 w 6"/>
                  <a:gd name="T3" fmla="*/ 0 h 77"/>
                  <a:gd name="T4" fmla="*/ 1 w 6"/>
                  <a:gd name="T5" fmla="*/ 0 h 77"/>
                  <a:gd name="T6" fmla="*/ 1 w 6"/>
                  <a:gd name="T7" fmla="*/ 0 h 77"/>
                  <a:gd name="T8" fmla="*/ 1 w 6"/>
                  <a:gd name="T9" fmla="*/ 0 h 77"/>
                  <a:gd name="T10" fmla="*/ 1 w 6"/>
                  <a:gd name="T11" fmla="*/ 9 h 77"/>
                  <a:gd name="T12" fmla="*/ 1 w 6"/>
                  <a:gd name="T13" fmla="*/ 9 h 77"/>
                  <a:gd name="T14" fmla="*/ 1 w 6"/>
                  <a:gd name="T15" fmla="*/ 9 h 77"/>
                  <a:gd name="T16" fmla="*/ 1 w 6"/>
                  <a:gd name="T17" fmla="*/ 9 h 77"/>
                  <a:gd name="T18" fmla="*/ 0 w 6"/>
                  <a:gd name="T19" fmla="*/ 9 h 77"/>
                  <a:gd name="T20" fmla="*/ 0 w 6"/>
                  <a:gd name="T21" fmla="*/ 0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77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77"/>
                    </a:lnTo>
                    <a:lnTo>
                      <a:pt x="4" y="77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63" name="Freeform 3916"/>
              <p:cNvSpPr>
                <a:spLocks/>
              </p:cNvSpPr>
              <p:nvPr/>
            </p:nvSpPr>
            <p:spPr bwMode="auto">
              <a:xfrm>
                <a:off x="2873" y="1807"/>
                <a:ext cx="3" cy="38"/>
              </a:xfrm>
              <a:custGeom>
                <a:avLst/>
                <a:gdLst>
                  <a:gd name="T0" fmla="*/ 0 w 8"/>
                  <a:gd name="T1" fmla="*/ 0 h 77"/>
                  <a:gd name="T2" fmla="*/ 0 w 8"/>
                  <a:gd name="T3" fmla="*/ 0 h 77"/>
                  <a:gd name="T4" fmla="*/ 0 w 8"/>
                  <a:gd name="T5" fmla="*/ 0 h 77"/>
                  <a:gd name="T6" fmla="*/ 0 w 8"/>
                  <a:gd name="T7" fmla="*/ 0 h 77"/>
                  <a:gd name="T8" fmla="*/ 0 w 8"/>
                  <a:gd name="T9" fmla="*/ 0 h 77"/>
                  <a:gd name="T10" fmla="*/ 0 w 8"/>
                  <a:gd name="T11" fmla="*/ 9 h 77"/>
                  <a:gd name="T12" fmla="*/ 0 w 8"/>
                  <a:gd name="T13" fmla="*/ 9 h 77"/>
                  <a:gd name="T14" fmla="*/ 0 w 8"/>
                  <a:gd name="T15" fmla="*/ 9 h 77"/>
                  <a:gd name="T16" fmla="*/ 0 w 8"/>
                  <a:gd name="T17" fmla="*/ 9 h 77"/>
                  <a:gd name="T18" fmla="*/ 0 w 8"/>
                  <a:gd name="T19" fmla="*/ 9 h 77"/>
                  <a:gd name="T20" fmla="*/ 0 w 8"/>
                  <a:gd name="T21" fmla="*/ 0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77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77"/>
                    </a:lnTo>
                    <a:lnTo>
                      <a:pt x="6" y="77"/>
                    </a:lnTo>
                    <a:lnTo>
                      <a:pt x="4" y="77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64" name="Freeform 3917"/>
              <p:cNvSpPr>
                <a:spLocks/>
              </p:cNvSpPr>
              <p:nvPr/>
            </p:nvSpPr>
            <p:spPr bwMode="auto">
              <a:xfrm>
                <a:off x="2876" y="1807"/>
                <a:ext cx="4" cy="38"/>
              </a:xfrm>
              <a:custGeom>
                <a:avLst/>
                <a:gdLst>
                  <a:gd name="T0" fmla="*/ 0 w 7"/>
                  <a:gd name="T1" fmla="*/ 0 h 77"/>
                  <a:gd name="T2" fmla="*/ 0 w 7"/>
                  <a:gd name="T3" fmla="*/ 0 h 77"/>
                  <a:gd name="T4" fmla="*/ 1 w 7"/>
                  <a:gd name="T5" fmla="*/ 0 h 77"/>
                  <a:gd name="T6" fmla="*/ 1 w 7"/>
                  <a:gd name="T7" fmla="*/ 0 h 77"/>
                  <a:gd name="T8" fmla="*/ 1 w 7"/>
                  <a:gd name="T9" fmla="*/ 0 h 77"/>
                  <a:gd name="T10" fmla="*/ 1 w 7"/>
                  <a:gd name="T11" fmla="*/ 0 h 77"/>
                  <a:gd name="T12" fmla="*/ 1 w 7"/>
                  <a:gd name="T13" fmla="*/ 0 h 77"/>
                  <a:gd name="T14" fmla="*/ 1 w 7"/>
                  <a:gd name="T15" fmla="*/ 0 h 77"/>
                  <a:gd name="T16" fmla="*/ 1 w 7"/>
                  <a:gd name="T17" fmla="*/ 0 h 77"/>
                  <a:gd name="T18" fmla="*/ 1 w 7"/>
                  <a:gd name="T19" fmla="*/ 9 h 77"/>
                  <a:gd name="T20" fmla="*/ 1 w 7"/>
                  <a:gd name="T21" fmla="*/ 9 h 77"/>
                  <a:gd name="T22" fmla="*/ 1 w 7"/>
                  <a:gd name="T23" fmla="*/ 9 h 77"/>
                  <a:gd name="T24" fmla="*/ 1 w 7"/>
                  <a:gd name="T25" fmla="*/ 9 h 77"/>
                  <a:gd name="T26" fmla="*/ 1 w 7"/>
                  <a:gd name="T27" fmla="*/ 9 h 77"/>
                  <a:gd name="T28" fmla="*/ 1 w 7"/>
                  <a:gd name="T29" fmla="*/ 9 h 77"/>
                  <a:gd name="T30" fmla="*/ 1 w 7"/>
                  <a:gd name="T31" fmla="*/ 9 h 77"/>
                  <a:gd name="T32" fmla="*/ 0 w 7"/>
                  <a:gd name="T33" fmla="*/ 9 h 77"/>
                  <a:gd name="T34" fmla="*/ 0 w 7"/>
                  <a:gd name="T35" fmla="*/ 9 h 77"/>
                  <a:gd name="T36" fmla="*/ 0 w 7"/>
                  <a:gd name="T37" fmla="*/ 0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77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77"/>
                    </a:lnTo>
                    <a:lnTo>
                      <a:pt x="6" y="77"/>
                    </a:lnTo>
                    <a:lnTo>
                      <a:pt x="4" y="77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65" name="Freeform 3918"/>
              <p:cNvSpPr>
                <a:spLocks/>
              </p:cNvSpPr>
              <p:nvPr/>
            </p:nvSpPr>
            <p:spPr bwMode="auto">
              <a:xfrm>
                <a:off x="2880" y="1807"/>
                <a:ext cx="3" cy="38"/>
              </a:xfrm>
              <a:custGeom>
                <a:avLst/>
                <a:gdLst>
                  <a:gd name="T0" fmla="*/ 0 w 6"/>
                  <a:gd name="T1" fmla="*/ 0 h 77"/>
                  <a:gd name="T2" fmla="*/ 0 w 6"/>
                  <a:gd name="T3" fmla="*/ 0 h 77"/>
                  <a:gd name="T4" fmla="*/ 1 w 6"/>
                  <a:gd name="T5" fmla="*/ 0 h 77"/>
                  <a:gd name="T6" fmla="*/ 1 w 6"/>
                  <a:gd name="T7" fmla="*/ 0 h 77"/>
                  <a:gd name="T8" fmla="*/ 1 w 6"/>
                  <a:gd name="T9" fmla="*/ 0 h 77"/>
                  <a:gd name="T10" fmla="*/ 1 w 6"/>
                  <a:gd name="T11" fmla="*/ 9 h 77"/>
                  <a:gd name="T12" fmla="*/ 1 w 6"/>
                  <a:gd name="T13" fmla="*/ 9 h 77"/>
                  <a:gd name="T14" fmla="*/ 1 w 6"/>
                  <a:gd name="T15" fmla="*/ 9 h 77"/>
                  <a:gd name="T16" fmla="*/ 0 w 6"/>
                  <a:gd name="T17" fmla="*/ 9 h 77"/>
                  <a:gd name="T18" fmla="*/ 0 w 6"/>
                  <a:gd name="T19" fmla="*/ 9 h 77"/>
                  <a:gd name="T20" fmla="*/ 0 w 6"/>
                  <a:gd name="T21" fmla="*/ 0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77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75"/>
                    </a:lnTo>
                    <a:lnTo>
                      <a:pt x="4" y="75"/>
                    </a:lnTo>
                    <a:lnTo>
                      <a:pt x="2" y="75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66" name="Freeform 3919"/>
              <p:cNvSpPr>
                <a:spLocks/>
              </p:cNvSpPr>
              <p:nvPr/>
            </p:nvSpPr>
            <p:spPr bwMode="auto">
              <a:xfrm>
                <a:off x="2883" y="1808"/>
                <a:ext cx="4" cy="36"/>
              </a:xfrm>
              <a:custGeom>
                <a:avLst/>
                <a:gdLst>
                  <a:gd name="T0" fmla="*/ 0 w 8"/>
                  <a:gd name="T1" fmla="*/ 0 h 73"/>
                  <a:gd name="T2" fmla="*/ 0 w 8"/>
                  <a:gd name="T3" fmla="*/ 0 h 73"/>
                  <a:gd name="T4" fmla="*/ 1 w 8"/>
                  <a:gd name="T5" fmla="*/ 0 h 73"/>
                  <a:gd name="T6" fmla="*/ 1 w 8"/>
                  <a:gd name="T7" fmla="*/ 0 h 73"/>
                  <a:gd name="T8" fmla="*/ 1 w 8"/>
                  <a:gd name="T9" fmla="*/ 0 h 73"/>
                  <a:gd name="T10" fmla="*/ 1 w 8"/>
                  <a:gd name="T11" fmla="*/ 0 h 73"/>
                  <a:gd name="T12" fmla="*/ 1 w 8"/>
                  <a:gd name="T13" fmla="*/ 0 h 73"/>
                  <a:gd name="T14" fmla="*/ 1 w 8"/>
                  <a:gd name="T15" fmla="*/ 0 h 73"/>
                  <a:gd name="T16" fmla="*/ 1 w 8"/>
                  <a:gd name="T17" fmla="*/ 0 h 73"/>
                  <a:gd name="T18" fmla="*/ 1 w 8"/>
                  <a:gd name="T19" fmla="*/ 9 h 73"/>
                  <a:gd name="T20" fmla="*/ 1 w 8"/>
                  <a:gd name="T21" fmla="*/ 9 h 73"/>
                  <a:gd name="T22" fmla="*/ 1 w 8"/>
                  <a:gd name="T23" fmla="*/ 9 h 73"/>
                  <a:gd name="T24" fmla="*/ 1 w 8"/>
                  <a:gd name="T25" fmla="*/ 9 h 73"/>
                  <a:gd name="T26" fmla="*/ 1 w 8"/>
                  <a:gd name="T27" fmla="*/ 9 h 73"/>
                  <a:gd name="T28" fmla="*/ 1 w 8"/>
                  <a:gd name="T29" fmla="*/ 9 h 73"/>
                  <a:gd name="T30" fmla="*/ 1 w 8"/>
                  <a:gd name="T31" fmla="*/ 9 h 73"/>
                  <a:gd name="T32" fmla="*/ 0 w 8"/>
                  <a:gd name="T33" fmla="*/ 9 h 73"/>
                  <a:gd name="T34" fmla="*/ 0 w 8"/>
                  <a:gd name="T35" fmla="*/ 9 h 73"/>
                  <a:gd name="T36" fmla="*/ 0 w 8"/>
                  <a:gd name="T37" fmla="*/ 0 h 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73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73"/>
                    </a:lnTo>
                    <a:lnTo>
                      <a:pt x="6" y="73"/>
                    </a:lnTo>
                    <a:lnTo>
                      <a:pt x="4" y="73"/>
                    </a:lnTo>
                    <a:lnTo>
                      <a:pt x="2" y="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67" name="Freeform 3920"/>
              <p:cNvSpPr>
                <a:spLocks/>
              </p:cNvSpPr>
              <p:nvPr/>
            </p:nvSpPr>
            <p:spPr bwMode="auto">
              <a:xfrm>
                <a:off x="2887" y="1808"/>
                <a:ext cx="3" cy="36"/>
              </a:xfrm>
              <a:custGeom>
                <a:avLst/>
                <a:gdLst>
                  <a:gd name="T0" fmla="*/ 0 w 6"/>
                  <a:gd name="T1" fmla="*/ 0 h 73"/>
                  <a:gd name="T2" fmla="*/ 0 w 6"/>
                  <a:gd name="T3" fmla="*/ 0 h 73"/>
                  <a:gd name="T4" fmla="*/ 1 w 6"/>
                  <a:gd name="T5" fmla="*/ 0 h 73"/>
                  <a:gd name="T6" fmla="*/ 1 w 6"/>
                  <a:gd name="T7" fmla="*/ 0 h 73"/>
                  <a:gd name="T8" fmla="*/ 1 w 6"/>
                  <a:gd name="T9" fmla="*/ 0 h 73"/>
                  <a:gd name="T10" fmla="*/ 1 w 6"/>
                  <a:gd name="T11" fmla="*/ 8 h 73"/>
                  <a:gd name="T12" fmla="*/ 1 w 6"/>
                  <a:gd name="T13" fmla="*/ 9 h 73"/>
                  <a:gd name="T14" fmla="*/ 1 w 6"/>
                  <a:gd name="T15" fmla="*/ 9 h 73"/>
                  <a:gd name="T16" fmla="*/ 0 w 6"/>
                  <a:gd name="T17" fmla="*/ 9 h 73"/>
                  <a:gd name="T18" fmla="*/ 0 w 6"/>
                  <a:gd name="T19" fmla="*/ 9 h 73"/>
                  <a:gd name="T20" fmla="*/ 0 w 6"/>
                  <a:gd name="T21" fmla="*/ 0 h 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73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71"/>
                    </a:lnTo>
                    <a:lnTo>
                      <a:pt x="4" y="73"/>
                    </a:lnTo>
                    <a:lnTo>
                      <a:pt x="2" y="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68" name="Freeform 3921"/>
              <p:cNvSpPr>
                <a:spLocks/>
              </p:cNvSpPr>
              <p:nvPr/>
            </p:nvSpPr>
            <p:spPr bwMode="auto">
              <a:xfrm>
                <a:off x="2890" y="1809"/>
                <a:ext cx="3" cy="34"/>
              </a:xfrm>
              <a:custGeom>
                <a:avLst/>
                <a:gdLst>
                  <a:gd name="T0" fmla="*/ 0 w 5"/>
                  <a:gd name="T1" fmla="*/ 0 h 69"/>
                  <a:gd name="T2" fmla="*/ 0 w 5"/>
                  <a:gd name="T3" fmla="*/ 0 h 69"/>
                  <a:gd name="T4" fmla="*/ 1 w 5"/>
                  <a:gd name="T5" fmla="*/ 0 h 69"/>
                  <a:gd name="T6" fmla="*/ 1 w 5"/>
                  <a:gd name="T7" fmla="*/ 0 h 69"/>
                  <a:gd name="T8" fmla="*/ 1 w 5"/>
                  <a:gd name="T9" fmla="*/ 0 h 69"/>
                  <a:gd name="T10" fmla="*/ 1 w 5"/>
                  <a:gd name="T11" fmla="*/ 0 h 69"/>
                  <a:gd name="T12" fmla="*/ 1 w 5"/>
                  <a:gd name="T13" fmla="*/ 0 h 69"/>
                  <a:gd name="T14" fmla="*/ 1 w 5"/>
                  <a:gd name="T15" fmla="*/ 0 h 69"/>
                  <a:gd name="T16" fmla="*/ 1 w 5"/>
                  <a:gd name="T17" fmla="*/ 0 h 69"/>
                  <a:gd name="T18" fmla="*/ 1 w 5"/>
                  <a:gd name="T19" fmla="*/ 8 h 69"/>
                  <a:gd name="T20" fmla="*/ 1 w 5"/>
                  <a:gd name="T21" fmla="*/ 8 h 69"/>
                  <a:gd name="T22" fmla="*/ 1 w 5"/>
                  <a:gd name="T23" fmla="*/ 8 h 69"/>
                  <a:gd name="T24" fmla="*/ 1 w 5"/>
                  <a:gd name="T25" fmla="*/ 8 h 69"/>
                  <a:gd name="T26" fmla="*/ 1 w 5"/>
                  <a:gd name="T27" fmla="*/ 8 h 69"/>
                  <a:gd name="T28" fmla="*/ 1 w 5"/>
                  <a:gd name="T29" fmla="*/ 8 h 69"/>
                  <a:gd name="T30" fmla="*/ 1 w 5"/>
                  <a:gd name="T31" fmla="*/ 8 h 69"/>
                  <a:gd name="T32" fmla="*/ 0 w 5"/>
                  <a:gd name="T33" fmla="*/ 8 h 69"/>
                  <a:gd name="T34" fmla="*/ 0 w 5"/>
                  <a:gd name="T35" fmla="*/ 8 h 69"/>
                  <a:gd name="T36" fmla="*/ 0 w 5"/>
                  <a:gd name="T37" fmla="*/ 0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" h="69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69"/>
                    </a:lnTo>
                    <a:lnTo>
                      <a:pt x="3" y="69"/>
                    </a:lnTo>
                    <a:lnTo>
                      <a:pt x="2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69" name="Freeform 3922"/>
              <p:cNvSpPr>
                <a:spLocks/>
              </p:cNvSpPr>
              <p:nvPr/>
            </p:nvSpPr>
            <p:spPr bwMode="auto">
              <a:xfrm>
                <a:off x="2893" y="1809"/>
                <a:ext cx="4" cy="34"/>
              </a:xfrm>
              <a:custGeom>
                <a:avLst/>
                <a:gdLst>
                  <a:gd name="T0" fmla="*/ 0 w 8"/>
                  <a:gd name="T1" fmla="*/ 0 h 69"/>
                  <a:gd name="T2" fmla="*/ 1 w 8"/>
                  <a:gd name="T3" fmla="*/ 0 h 69"/>
                  <a:gd name="T4" fmla="*/ 1 w 8"/>
                  <a:gd name="T5" fmla="*/ 0 h 69"/>
                  <a:gd name="T6" fmla="*/ 1 w 8"/>
                  <a:gd name="T7" fmla="*/ 0 h 69"/>
                  <a:gd name="T8" fmla="*/ 1 w 8"/>
                  <a:gd name="T9" fmla="*/ 0 h 69"/>
                  <a:gd name="T10" fmla="*/ 1 w 8"/>
                  <a:gd name="T11" fmla="*/ 0 h 69"/>
                  <a:gd name="T12" fmla="*/ 1 w 8"/>
                  <a:gd name="T13" fmla="*/ 0 h 69"/>
                  <a:gd name="T14" fmla="*/ 1 w 8"/>
                  <a:gd name="T15" fmla="*/ 0 h 69"/>
                  <a:gd name="T16" fmla="*/ 1 w 8"/>
                  <a:gd name="T17" fmla="*/ 0 h 69"/>
                  <a:gd name="T18" fmla="*/ 1 w 8"/>
                  <a:gd name="T19" fmla="*/ 8 h 69"/>
                  <a:gd name="T20" fmla="*/ 1 w 8"/>
                  <a:gd name="T21" fmla="*/ 8 h 69"/>
                  <a:gd name="T22" fmla="*/ 1 w 8"/>
                  <a:gd name="T23" fmla="*/ 8 h 69"/>
                  <a:gd name="T24" fmla="*/ 1 w 8"/>
                  <a:gd name="T25" fmla="*/ 8 h 69"/>
                  <a:gd name="T26" fmla="*/ 1 w 8"/>
                  <a:gd name="T27" fmla="*/ 8 h 69"/>
                  <a:gd name="T28" fmla="*/ 1 w 8"/>
                  <a:gd name="T29" fmla="*/ 8 h 69"/>
                  <a:gd name="T30" fmla="*/ 1 w 8"/>
                  <a:gd name="T31" fmla="*/ 8 h 69"/>
                  <a:gd name="T32" fmla="*/ 1 w 8"/>
                  <a:gd name="T33" fmla="*/ 8 h 69"/>
                  <a:gd name="T34" fmla="*/ 0 w 8"/>
                  <a:gd name="T35" fmla="*/ 8 h 69"/>
                  <a:gd name="T36" fmla="*/ 0 w 8"/>
                  <a:gd name="T37" fmla="*/ 0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69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69"/>
                    </a:lnTo>
                    <a:lnTo>
                      <a:pt x="6" y="69"/>
                    </a:lnTo>
                    <a:lnTo>
                      <a:pt x="4" y="69"/>
                    </a:lnTo>
                    <a:lnTo>
                      <a:pt x="2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70" name="Freeform 3923"/>
              <p:cNvSpPr>
                <a:spLocks/>
              </p:cNvSpPr>
              <p:nvPr/>
            </p:nvSpPr>
            <p:spPr bwMode="auto">
              <a:xfrm>
                <a:off x="2897" y="1810"/>
                <a:ext cx="2" cy="33"/>
              </a:xfrm>
              <a:custGeom>
                <a:avLst/>
                <a:gdLst>
                  <a:gd name="T0" fmla="*/ 0 w 6"/>
                  <a:gd name="T1" fmla="*/ 0 h 67"/>
                  <a:gd name="T2" fmla="*/ 0 w 6"/>
                  <a:gd name="T3" fmla="*/ 0 h 67"/>
                  <a:gd name="T4" fmla="*/ 0 w 6"/>
                  <a:gd name="T5" fmla="*/ 0 h 67"/>
                  <a:gd name="T6" fmla="*/ 0 w 6"/>
                  <a:gd name="T7" fmla="*/ 0 h 67"/>
                  <a:gd name="T8" fmla="*/ 0 w 6"/>
                  <a:gd name="T9" fmla="*/ 0 h 67"/>
                  <a:gd name="T10" fmla="*/ 0 w 6"/>
                  <a:gd name="T11" fmla="*/ 8 h 67"/>
                  <a:gd name="T12" fmla="*/ 0 w 6"/>
                  <a:gd name="T13" fmla="*/ 8 h 67"/>
                  <a:gd name="T14" fmla="*/ 0 w 6"/>
                  <a:gd name="T15" fmla="*/ 8 h 67"/>
                  <a:gd name="T16" fmla="*/ 0 w 6"/>
                  <a:gd name="T17" fmla="*/ 8 h 67"/>
                  <a:gd name="T18" fmla="*/ 0 w 6"/>
                  <a:gd name="T19" fmla="*/ 8 h 67"/>
                  <a:gd name="T20" fmla="*/ 0 w 6"/>
                  <a:gd name="T21" fmla="*/ 0 h 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67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65"/>
                    </a:lnTo>
                    <a:lnTo>
                      <a:pt x="4" y="65"/>
                    </a:lnTo>
                    <a:lnTo>
                      <a:pt x="2" y="65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71" name="Freeform 3924"/>
              <p:cNvSpPr>
                <a:spLocks/>
              </p:cNvSpPr>
              <p:nvPr/>
            </p:nvSpPr>
            <p:spPr bwMode="auto">
              <a:xfrm>
                <a:off x="2899" y="1810"/>
                <a:ext cx="4" cy="32"/>
              </a:xfrm>
              <a:custGeom>
                <a:avLst/>
                <a:gdLst>
                  <a:gd name="T0" fmla="*/ 0 w 8"/>
                  <a:gd name="T1" fmla="*/ 0 h 65"/>
                  <a:gd name="T2" fmla="*/ 1 w 8"/>
                  <a:gd name="T3" fmla="*/ 0 h 65"/>
                  <a:gd name="T4" fmla="*/ 1 w 8"/>
                  <a:gd name="T5" fmla="*/ 0 h 65"/>
                  <a:gd name="T6" fmla="*/ 1 w 8"/>
                  <a:gd name="T7" fmla="*/ 0 h 65"/>
                  <a:gd name="T8" fmla="*/ 1 w 8"/>
                  <a:gd name="T9" fmla="*/ 0 h 65"/>
                  <a:gd name="T10" fmla="*/ 1 w 8"/>
                  <a:gd name="T11" fmla="*/ 8 h 65"/>
                  <a:gd name="T12" fmla="*/ 1 w 8"/>
                  <a:gd name="T13" fmla="*/ 8 h 65"/>
                  <a:gd name="T14" fmla="*/ 1 w 8"/>
                  <a:gd name="T15" fmla="*/ 8 h 65"/>
                  <a:gd name="T16" fmla="*/ 1 w 8"/>
                  <a:gd name="T17" fmla="*/ 8 h 65"/>
                  <a:gd name="T18" fmla="*/ 0 w 8"/>
                  <a:gd name="T19" fmla="*/ 8 h 65"/>
                  <a:gd name="T20" fmla="*/ 0 w 8"/>
                  <a:gd name="T21" fmla="*/ 0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65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65"/>
                    </a:lnTo>
                    <a:lnTo>
                      <a:pt x="6" y="65"/>
                    </a:lnTo>
                    <a:lnTo>
                      <a:pt x="4" y="65"/>
                    </a:lnTo>
                    <a:lnTo>
                      <a:pt x="2" y="65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72" name="Freeform 3925"/>
              <p:cNvSpPr>
                <a:spLocks/>
              </p:cNvSpPr>
              <p:nvPr/>
            </p:nvSpPr>
            <p:spPr bwMode="auto">
              <a:xfrm>
                <a:off x="2903" y="1810"/>
                <a:ext cx="3" cy="32"/>
              </a:xfrm>
              <a:custGeom>
                <a:avLst/>
                <a:gdLst>
                  <a:gd name="T0" fmla="*/ 0 w 5"/>
                  <a:gd name="T1" fmla="*/ 0 h 65"/>
                  <a:gd name="T2" fmla="*/ 1 w 5"/>
                  <a:gd name="T3" fmla="*/ 0 h 65"/>
                  <a:gd name="T4" fmla="*/ 1 w 5"/>
                  <a:gd name="T5" fmla="*/ 0 h 65"/>
                  <a:gd name="T6" fmla="*/ 1 w 5"/>
                  <a:gd name="T7" fmla="*/ 0 h 65"/>
                  <a:gd name="T8" fmla="*/ 1 w 5"/>
                  <a:gd name="T9" fmla="*/ 0 h 65"/>
                  <a:gd name="T10" fmla="*/ 1 w 5"/>
                  <a:gd name="T11" fmla="*/ 0 h 65"/>
                  <a:gd name="T12" fmla="*/ 1 w 5"/>
                  <a:gd name="T13" fmla="*/ 0 h 65"/>
                  <a:gd name="T14" fmla="*/ 1 w 5"/>
                  <a:gd name="T15" fmla="*/ 0 h 65"/>
                  <a:gd name="T16" fmla="*/ 1 w 5"/>
                  <a:gd name="T17" fmla="*/ 0 h 65"/>
                  <a:gd name="T18" fmla="*/ 1 w 5"/>
                  <a:gd name="T19" fmla="*/ 8 h 65"/>
                  <a:gd name="T20" fmla="*/ 1 w 5"/>
                  <a:gd name="T21" fmla="*/ 8 h 65"/>
                  <a:gd name="T22" fmla="*/ 1 w 5"/>
                  <a:gd name="T23" fmla="*/ 8 h 65"/>
                  <a:gd name="T24" fmla="*/ 1 w 5"/>
                  <a:gd name="T25" fmla="*/ 8 h 65"/>
                  <a:gd name="T26" fmla="*/ 1 w 5"/>
                  <a:gd name="T27" fmla="*/ 8 h 65"/>
                  <a:gd name="T28" fmla="*/ 1 w 5"/>
                  <a:gd name="T29" fmla="*/ 8 h 65"/>
                  <a:gd name="T30" fmla="*/ 1 w 5"/>
                  <a:gd name="T31" fmla="*/ 8 h 65"/>
                  <a:gd name="T32" fmla="*/ 1 w 5"/>
                  <a:gd name="T33" fmla="*/ 8 h 65"/>
                  <a:gd name="T34" fmla="*/ 0 w 5"/>
                  <a:gd name="T35" fmla="*/ 8 h 65"/>
                  <a:gd name="T36" fmla="*/ 0 w 5"/>
                  <a:gd name="T37" fmla="*/ 0 h 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" h="65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64"/>
                    </a:lnTo>
                    <a:lnTo>
                      <a:pt x="3" y="64"/>
                    </a:lnTo>
                    <a:lnTo>
                      <a:pt x="1" y="65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73" name="Freeform 3926"/>
              <p:cNvSpPr>
                <a:spLocks/>
              </p:cNvSpPr>
              <p:nvPr/>
            </p:nvSpPr>
            <p:spPr bwMode="auto">
              <a:xfrm>
                <a:off x="2906" y="1811"/>
                <a:ext cx="4" cy="30"/>
              </a:xfrm>
              <a:custGeom>
                <a:avLst/>
                <a:gdLst>
                  <a:gd name="T0" fmla="*/ 0 w 8"/>
                  <a:gd name="T1" fmla="*/ 0 h 62"/>
                  <a:gd name="T2" fmla="*/ 1 w 8"/>
                  <a:gd name="T3" fmla="*/ 0 h 62"/>
                  <a:gd name="T4" fmla="*/ 1 w 8"/>
                  <a:gd name="T5" fmla="*/ 0 h 62"/>
                  <a:gd name="T6" fmla="*/ 1 w 8"/>
                  <a:gd name="T7" fmla="*/ 0 h 62"/>
                  <a:gd name="T8" fmla="*/ 1 w 8"/>
                  <a:gd name="T9" fmla="*/ 0 h 62"/>
                  <a:gd name="T10" fmla="*/ 1 w 8"/>
                  <a:gd name="T11" fmla="*/ 0 h 62"/>
                  <a:gd name="T12" fmla="*/ 1 w 8"/>
                  <a:gd name="T13" fmla="*/ 0 h 62"/>
                  <a:gd name="T14" fmla="*/ 1 w 8"/>
                  <a:gd name="T15" fmla="*/ 0 h 62"/>
                  <a:gd name="T16" fmla="*/ 1 w 8"/>
                  <a:gd name="T17" fmla="*/ 0 h 62"/>
                  <a:gd name="T18" fmla="*/ 1 w 8"/>
                  <a:gd name="T19" fmla="*/ 7 h 62"/>
                  <a:gd name="T20" fmla="*/ 1 w 8"/>
                  <a:gd name="T21" fmla="*/ 7 h 62"/>
                  <a:gd name="T22" fmla="*/ 1 w 8"/>
                  <a:gd name="T23" fmla="*/ 7 h 62"/>
                  <a:gd name="T24" fmla="*/ 1 w 8"/>
                  <a:gd name="T25" fmla="*/ 7 h 62"/>
                  <a:gd name="T26" fmla="*/ 1 w 8"/>
                  <a:gd name="T27" fmla="*/ 7 h 62"/>
                  <a:gd name="T28" fmla="*/ 1 w 8"/>
                  <a:gd name="T29" fmla="*/ 7 h 62"/>
                  <a:gd name="T30" fmla="*/ 1 w 8"/>
                  <a:gd name="T31" fmla="*/ 7 h 62"/>
                  <a:gd name="T32" fmla="*/ 1 w 8"/>
                  <a:gd name="T33" fmla="*/ 7 h 62"/>
                  <a:gd name="T34" fmla="*/ 0 w 8"/>
                  <a:gd name="T35" fmla="*/ 7 h 62"/>
                  <a:gd name="T36" fmla="*/ 0 w 8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62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62"/>
                    </a:lnTo>
                    <a:lnTo>
                      <a:pt x="6" y="62"/>
                    </a:lnTo>
                    <a:lnTo>
                      <a:pt x="4" y="62"/>
                    </a:lnTo>
                    <a:lnTo>
                      <a:pt x="2" y="62"/>
                    </a:lnTo>
                    <a:lnTo>
                      <a:pt x="0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74" name="Freeform 3927"/>
              <p:cNvSpPr>
                <a:spLocks/>
              </p:cNvSpPr>
              <p:nvPr/>
            </p:nvSpPr>
            <p:spPr bwMode="auto">
              <a:xfrm>
                <a:off x="2910" y="1811"/>
                <a:ext cx="4" cy="29"/>
              </a:xfrm>
              <a:custGeom>
                <a:avLst/>
                <a:gdLst>
                  <a:gd name="T0" fmla="*/ 0 w 8"/>
                  <a:gd name="T1" fmla="*/ 0 h 58"/>
                  <a:gd name="T2" fmla="*/ 1 w 8"/>
                  <a:gd name="T3" fmla="*/ 0 h 58"/>
                  <a:gd name="T4" fmla="*/ 1 w 8"/>
                  <a:gd name="T5" fmla="*/ 0 h 58"/>
                  <a:gd name="T6" fmla="*/ 1 w 8"/>
                  <a:gd name="T7" fmla="*/ 0 h 58"/>
                  <a:gd name="T8" fmla="*/ 1 w 8"/>
                  <a:gd name="T9" fmla="*/ 0 h 58"/>
                  <a:gd name="T10" fmla="*/ 1 w 8"/>
                  <a:gd name="T11" fmla="*/ 8 h 58"/>
                  <a:gd name="T12" fmla="*/ 1 w 8"/>
                  <a:gd name="T13" fmla="*/ 8 h 58"/>
                  <a:gd name="T14" fmla="*/ 1 w 8"/>
                  <a:gd name="T15" fmla="*/ 8 h 58"/>
                  <a:gd name="T16" fmla="*/ 1 w 8"/>
                  <a:gd name="T17" fmla="*/ 8 h 58"/>
                  <a:gd name="T18" fmla="*/ 0 w 8"/>
                  <a:gd name="T19" fmla="*/ 8 h 58"/>
                  <a:gd name="T20" fmla="*/ 0 w 8"/>
                  <a:gd name="T21" fmla="*/ 0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58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58"/>
                    </a:lnTo>
                    <a:lnTo>
                      <a:pt x="6" y="58"/>
                    </a:lnTo>
                    <a:lnTo>
                      <a:pt x="4" y="58"/>
                    </a:lnTo>
                    <a:lnTo>
                      <a:pt x="2" y="58"/>
                    </a:lnTo>
                    <a:lnTo>
                      <a:pt x="0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75" name="Freeform 3928"/>
              <p:cNvSpPr>
                <a:spLocks/>
              </p:cNvSpPr>
              <p:nvPr/>
            </p:nvSpPr>
            <p:spPr bwMode="auto">
              <a:xfrm>
                <a:off x="2914" y="1811"/>
                <a:ext cx="3" cy="29"/>
              </a:xfrm>
              <a:custGeom>
                <a:avLst/>
                <a:gdLst>
                  <a:gd name="T0" fmla="*/ 0 w 5"/>
                  <a:gd name="T1" fmla="*/ 0 h 58"/>
                  <a:gd name="T2" fmla="*/ 0 w 5"/>
                  <a:gd name="T3" fmla="*/ 0 h 58"/>
                  <a:gd name="T4" fmla="*/ 1 w 5"/>
                  <a:gd name="T5" fmla="*/ 0 h 58"/>
                  <a:gd name="T6" fmla="*/ 1 w 5"/>
                  <a:gd name="T7" fmla="*/ 0 h 58"/>
                  <a:gd name="T8" fmla="*/ 1 w 5"/>
                  <a:gd name="T9" fmla="*/ 1 h 58"/>
                  <a:gd name="T10" fmla="*/ 1 w 5"/>
                  <a:gd name="T11" fmla="*/ 8 h 58"/>
                  <a:gd name="T12" fmla="*/ 1 w 5"/>
                  <a:gd name="T13" fmla="*/ 8 h 58"/>
                  <a:gd name="T14" fmla="*/ 1 w 5"/>
                  <a:gd name="T15" fmla="*/ 8 h 58"/>
                  <a:gd name="T16" fmla="*/ 0 w 5"/>
                  <a:gd name="T17" fmla="*/ 8 h 58"/>
                  <a:gd name="T18" fmla="*/ 0 w 5"/>
                  <a:gd name="T19" fmla="*/ 8 h 58"/>
                  <a:gd name="T20" fmla="*/ 0 w 5"/>
                  <a:gd name="T21" fmla="*/ 0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5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5" y="58"/>
                    </a:lnTo>
                    <a:lnTo>
                      <a:pt x="4" y="58"/>
                    </a:lnTo>
                    <a:lnTo>
                      <a:pt x="2" y="58"/>
                    </a:lnTo>
                    <a:lnTo>
                      <a:pt x="0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76" name="Freeform 3929"/>
              <p:cNvSpPr>
                <a:spLocks/>
              </p:cNvSpPr>
              <p:nvPr/>
            </p:nvSpPr>
            <p:spPr bwMode="auto">
              <a:xfrm>
                <a:off x="2917" y="1811"/>
                <a:ext cx="4" cy="29"/>
              </a:xfrm>
              <a:custGeom>
                <a:avLst/>
                <a:gdLst>
                  <a:gd name="T0" fmla="*/ 0 w 8"/>
                  <a:gd name="T1" fmla="*/ 0 h 58"/>
                  <a:gd name="T2" fmla="*/ 0 w 8"/>
                  <a:gd name="T3" fmla="*/ 1 h 58"/>
                  <a:gd name="T4" fmla="*/ 1 w 8"/>
                  <a:gd name="T5" fmla="*/ 1 h 58"/>
                  <a:gd name="T6" fmla="*/ 1 w 8"/>
                  <a:gd name="T7" fmla="*/ 1 h 58"/>
                  <a:gd name="T8" fmla="*/ 1 w 8"/>
                  <a:gd name="T9" fmla="*/ 1 h 58"/>
                  <a:gd name="T10" fmla="*/ 1 w 8"/>
                  <a:gd name="T11" fmla="*/ 1 h 58"/>
                  <a:gd name="T12" fmla="*/ 1 w 8"/>
                  <a:gd name="T13" fmla="*/ 1 h 58"/>
                  <a:gd name="T14" fmla="*/ 1 w 8"/>
                  <a:gd name="T15" fmla="*/ 1 h 58"/>
                  <a:gd name="T16" fmla="*/ 1 w 8"/>
                  <a:gd name="T17" fmla="*/ 1 h 58"/>
                  <a:gd name="T18" fmla="*/ 1 w 8"/>
                  <a:gd name="T19" fmla="*/ 7 h 58"/>
                  <a:gd name="T20" fmla="*/ 1 w 8"/>
                  <a:gd name="T21" fmla="*/ 7 h 58"/>
                  <a:gd name="T22" fmla="*/ 1 w 8"/>
                  <a:gd name="T23" fmla="*/ 7 h 58"/>
                  <a:gd name="T24" fmla="*/ 1 w 8"/>
                  <a:gd name="T25" fmla="*/ 7 h 58"/>
                  <a:gd name="T26" fmla="*/ 1 w 8"/>
                  <a:gd name="T27" fmla="*/ 7 h 58"/>
                  <a:gd name="T28" fmla="*/ 1 w 8"/>
                  <a:gd name="T29" fmla="*/ 7 h 58"/>
                  <a:gd name="T30" fmla="*/ 1 w 8"/>
                  <a:gd name="T31" fmla="*/ 8 h 58"/>
                  <a:gd name="T32" fmla="*/ 0 w 8"/>
                  <a:gd name="T33" fmla="*/ 8 h 58"/>
                  <a:gd name="T34" fmla="*/ 0 w 8"/>
                  <a:gd name="T35" fmla="*/ 8 h 58"/>
                  <a:gd name="T36" fmla="*/ 0 w 8"/>
                  <a:gd name="T37" fmla="*/ 0 h 5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58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56"/>
                    </a:lnTo>
                    <a:lnTo>
                      <a:pt x="6" y="56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0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77" name="Freeform 3930"/>
              <p:cNvSpPr>
                <a:spLocks/>
              </p:cNvSpPr>
              <p:nvPr/>
            </p:nvSpPr>
            <p:spPr bwMode="auto">
              <a:xfrm>
                <a:off x="2921" y="1812"/>
                <a:ext cx="2" cy="27"/>
              </a:xfrm>
              <a:custGeom>
                <a:avLst/>
                <a:gdLst>
                  <a:gd name="T0" fmla="*/ 0 w 6"/>
                  <a:gd name="T1" fmla="*/ 0 h 54"/>
                  <a:gd name="T2" fmla="*/ 0 w 6"/>
                  <a:gd name="T3" fmla="*/ 0 h 54"/>
                  <a:gd name="T4" fmla="*/ 0 w 6"/>
                  <a:gd name="T5" fmla="*/ 1 h 54"/>
                  <a:gd name="T6" fmla="*/ 0 w 6"/>
                  <a:gd name="T7" fmla="*/ 1 h 54"/>
                  <a:gd name="T8" fmla="*/ 0 w 6"/>
                  <a:gd name="T9" fmla="*/ 1 h 54"/>
                  <a:gd name="T10" fmla="*/ 0 w 6"/>
                  <a:gd name="T11" fmla="*/ 7 h 54"/>
                  <a:gd name="T12" fmla="*/ 0 w 6"/>
                  <a:gd name="T13" fmla="*/ 7 h 54"/>
                  <a:gd name="T14" fmla="*/ 0 w 6"/>
                  <a:gd name="T15" fmla="*/ 7 h 54"/>
                  <a:gd name="T16" fmla="*/ 0 w 6"/>
                  <a:gd name="T17" fmla="*/ 7 h 54"/>
                  <a:gd name="T18" fmla="*/ 0 w 6"/>
                  <a:gd name="T19" fmla="*/ 7 h 54"/>
                  <a:gd name="T20" fmla="*/ 0 w 6"/>
                  <a:gd name="T21" fmla="*/ 0 h 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5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52"/>
                    </a:lnTo>
                    <a:lnTo>
                      <a:pt x="4" y="52"/>
                    </a:lnTo>
                    <a:lnTo>
                      <a:pt x="2" y="54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78" name="Freeform 3931"/>
              <p:cNvSpPr>
                <a:spLocks/>
              </p:cNvSpPr>
              <p:nvPr/>
            </p:nvSpPr>
            <p:spPr bwMode="auto">
              <a:xfrm>
                <a:off x="2923" y="1813"/>
                <a:ext cx="3" cy="25"/>
              </a:xfrm>
              <a:custGeom>
                <a:avLst/>
                <a:gdLst>
                  <a:gd name="T0" fmla="*/ 0 w 6"/>
                  <a:gd name="T1" fmla="*/ 0 h 50"/>
                  <a:gd name="T2" fmla="*/ 1 w 6"/>
                  <a:gd name="T3" fmla="*/ 0 h 50"/>
                  <a:gd name="T4" fmla="*/ 1 w 6"/>
                  <a:gd name="T5" fmla="*/ 0 h 50"/>
                  <a:gd name="T6" fmla="*/ 1 w 6"/>
                  <a:gd name="T7" fmla="*/ 1 h 50"/>
                  <a:gd name="T8" fmla="*/ 1 w 6"/>
                  <a:gd name="T9" fmla="*/ 1 h 50"/>
                  <a:gd name="T10" fmla="*/ 1 w 6"/>
                  <a:gd name="T11" fmla="*/ 7 h 50"/>
                  <a:gd name="T12" fmla="*/ 1 w 6"/>
                  <a:gd name="T13" fmla="*/ 7 h 50"/>
                  <a:gd name="T14" fmla="*/ 1 w 6"/>
                  <a:gd name="T15" fmla="*/ 7 h 50"/>
                  <a:gd name="T16" fmla="*/ 1 w 6"/>
                  <a:gd name="T17" fmla="*/ 7 h 50"/>
                  <a:gd name="T18" fmla="*/ 0 w 6"/>
                  <a:gd name="T19" fmla="*/ 7 h 50"/>
                  <a:gd name="T20" fmla="*/ 0 w 6"/>
                  <a:gd name="T21" fmla="*/ 0 h 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5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50"/>
                    </a:lnTo>
                    <a:lnTo>
                      <a:pt x="4" y="50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79" name="Freeform 3932"/>
              <p:cNvSpPr>
                <a:spLocks/>
              </p:cNvSpPr>
              <p:nvPr/>
            </p:nvSpPr>
            <p:spPr bwMode="auto">
              <a:xfrm>
                <a:off x="2926" y="1814"/>
                <a:ext cx="4" cy="24"/>
              </a:xfrm>
              <a:custGeom>
                <a:avLst/>
                <a:gdLst>
                  <a:gd name="T0" fmla="*/ 0 w 7"/>
                  <a:gd name="T1" fmla="*/ 0 h 48"/>
                  <a:gd name="T2" fmla="*/ 1 w 7"/>
                  <a:gd name="T3" fmla="*/ 0 h 48"/>
                  <a:gd name="T4" fmla="*/ 1 w 7"/>
                  <a:gd name="T5" fmla="*/ 0 h 48"/>
                  <a:gd name="T6" fmla="*/ 1 w 7"/>
                  <a:gd name="T7" fmla="*/ 0 h 48"/>
                  <a:gd name="T8" fmla="*/ 1 w 7"/>
                  <a:gd name="T9" fmla="*/ 0 h 48"/>
                  <a:gd name="T10" fmla="*/ 1 w 7"/>
                  <a:gd name="T11" fmla="*/ 0 h 48"/>
                  <a:gd name="T12" fmla="*/ 1 w 7"/>
                  <a:gd name="T13" fmla="*/ 0 h 48"/>
                  <a:gd name="T14" fmla="*/ 1 w 7"/>
                  <a:gd name="T15" fmla="*/ 0 h 48"/>
                  <a:gd name="T16" fmla="*/ 1 w 7"/>
                  <a:gd name="T17" fmla="*/ 0 h 48"/>
                  <a:gd name="T18" fmla="*/ 1 w 7"/>
                  <a:gd name="T19" fmla="*/ 6 h 48"/>
                  <a:gd name="T20" fmla="*/ 1 w 7"/>
                  <a:gd name="T21" fmla="*/ 6 h 48"/>
                  <a:gd name="T22" fmla="*/ 1 w 7"/>
                  <a:gd name="T23" fmla="*/ 6 h 48"/>
                  <a:gd name="T24" fmla="*/ 1 w 7"/>
                  <a:gd name="T25" fmla="*/ 6 h 48"/>
                  <a:gd name="T26" fmla="*/ 1 w 7"/>
                  <a:gd name="T27" fmla="*/ 6 h 48"/>
                  <a:gd name="T28" fmla="*/ 1 w 7"/>
                  <a:gd name="T29" fmla="*/ 6 h 48"/>
                  <a:gd name="T30" fmla="*/ 1 w 7"/>
                  <a:gd name="T31" fmla="*/ 6 h 48"/>
                  <a:gd name="T32" fmla="*/ 1 w 7"/>
                  <a:gd name="T33" fmla="*/ 6 h 48"/>
                  <a:gd name="T34" fmla="*/ 0 w 7"/>
                  <a:gd name="T35" fmla="*/ 6 h 48"/>
                  <a:gd name="T36" fmla="*/ 0 w 7"/>
                  <a:gd name="T37" fmla="*/ 0 h 4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48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46"/>
                    </a:lnTo>
                    <a:lnTo>
                      <a:pt x="5" y="46"/>
                    </a:lnTo>
                    <a:lnTo>
                      <a:pt x="3" y="46"/>
                    </a:lnTo>
                    <a:lnTo>
                      <a:pt x="2" y="46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80" name="Freeform 3933"/>
              <p:cNvSpPr>
                <a:spLocks/>
              </p:cNvSpPr>
              <p:nvPr/>
            </p:nvSpPr>
            <p:spPr bwMode="auto">
              <a:xfrm>
                <a:off x="2930" y="1814"/>
                <a:ext cx="4" cy="23"/>
              </a:xfrm>
              <a:custGeom>
                <a:avLst/>
                <a:gdLst>
                  <a:gd name="T0" fmla="*/ 0 w 8"/>
                  <a:gd name="T1" fmla="*/ 0 h 46"/>
                  <a:gd name="T2" fmla="*/ 1 w 8"/>
                  <a:gd name="T3" fmla="*/ 1 h 46"/>
                  <a:gd name="T4" fmla="*/ 1 w 8"/>
                  <a:gd name="T5" fmla="*/ 1 h 46"/>
                  <a:gd name="T6" fmla="*/ 1 w 8"/>
                  <a:gd name="T7" fmla="*/ 1 h 46"/>
                  <a:gd name="T8" fmla="*/ 1 w 8"/>
                  <a:gd name="T9" fmla="*/ 1 h 46"/>
                  <a:gd name="T10" fmla="*/ 1 w 8"/>
                  <a:gd name="T11" fmla="*/ 6 h 46"/>
                  <a:gd name="T12" fmla="*/ 1 w 8"/>
                  <a:gd name="T13" fmla="*/ 6 h 46"/>
                  <a:gd name="T14" fmla="*/ 1 w 8"/>
                  <a:gd name="T15" fmla="*/ 6 h 46"/>
                  <a:gd name="T16" fmla="*/ 1 w 8"/>
                  <a:gd name="T17" fmla="*/ 6 h 46"/>
                  <a:gd name="T18" fmla="*/ 0 w 8"/>
                  <a:gd name="T19" fmla="*/ 6 h 46"/>
                  <a:gd name="T20" fmla="*/ 0 w 8"/>
                  <a:gd name="T21" fmla="*/ 0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46">
                    <a:moveTo>
                      <a:pt x="0" y="0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44"/>
                    </a:lnTo>
                    <a:lnTo>
                      <a:pt x="6" y="44"/>
                    </a:lnTo>
                    <a:lnTo>
                      <a:pt x="4" y="44"/>
                    </a:lnTo>
                    <a:lnTo>
                      <a:pt x="2" y="46"/>
                    </a:lnTo>
                    <a:lnTo>
                      <a:pt x="0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81" name="Freeform 3934"/>
              <p:cNvSpPr>
                <a:spLocks/>
              </p:cNvSpPr>
              <p:nvPr/>
            </p:nvSpPr>
            <p:spPr bwMode="auto">
              <a:xfrm>
                <a:off x="2934" y="1815"/>
                <a:ext cx="3" cy="21"/>
              </a:xfrm>
              <a:custGeom>
                <a:avLst/>
                <a:gdLst>
                  <a:gd name="T0" fmla="*/ 0 w 6"/>
                  <a:gd name="T1" fmla="*/ 0 h 42"/>
                  <a:gd name="T2" fmla="*/ 1 w 6"/>
                  <a:gd name="T3" fmla="*/ 1 h 42"/>
                  <a:gd name="T4" fmla="*/ 1 w 6"/>
                  <a:gd name="T5" fmla="*/ 1 h 42"/>
                  <a:gd name="T6" fmla="*/ 1 w 6"/>
                  <a:gd name="T7" fmla="*/ 1 h 42"/>
                  <a:gd name="T8" fmla="*/ 1 w 6"/>
                  <a:gd name="T9" fmla="*/ 1 h 42"/>
                  <a:gd name="T10" fmla="*/ 1 w 6"/>
                  <a:gd name="T11" fmla="*/ 5 h 42"/>
                  <a:gd name="T12" fmla="*/ 1 w 6"/>
                  <a:gd name="T13" fmla="*/ 5 h 42"/>
                  <a:gd name="T14" fmla="*/ 1 w 6"/>
                  <a:gd name="T15" fmla="*/ 6 h 42"/>
                  <a:gd name="T16" fmla="*/ 1 w 6"/>
                  <a:gd name="T17" fmla="*/ 6 h 42"/>
                  <a:gd name="T18" fmla="*/ 0 w 6"/>
                  <a:gd name="T19" fmla="*/ 6 h 42"/>
                  <a:gd name="T20" fmla="*/ 0 w 6"/>
                  <a:gd name="T21" fmla="*/ 0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42">
                    <a:moveTo>
                      <a:pt x="0" y="0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40"/>
                    </a:lnTo>
                    <a:lnTo>
                      <a:pt x="4" y="40"/>
                    </a:lnTo>
                    <a:lnTo>
                      <a:pt x="2" y="42"/>
                    </a:lnTo>
                    <a:lnTo>
                      <a:pt x="0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82" name="Freeform 3935"/>
              <p:cNvSpPr>
                <a:spLocks/>
              </p:cNvSpPr>
              <p:nvPr/>
            </p:nvSpPr>
            <p:spPr bwMode="auto">
              <a:xfrm>
                <a:off x="2937" y="1816"/>
                <a:ext cx="4" cy="19"/>
              </a:xfrm>
              <a:custGeom>
                <a:avLst/>
                <a:gdLst>
                  <a:gd name="T0" fmla="*/ 0 w 7"/>
                  <a:gd name="T1" fmla="*/ 0 h 38"/>
                  <a:gd name="T2" fmla="*/ 0 w 7"/>
                  <a:gd name="T3" fmla="*/ 0 h 38"/>
                  <a:gd name="T4" fmla="*/ 1 w 7"/>
                  <a:gd name="T5" fmla="*/ 0 h 38"/>
                  <a:gd name="T6" fmla="*/ 1 w 7"/>
                  <a:gd name="T7" fmla="*/ 1 h 38"/>
                  <a:gd name="T8" fmla="*/ 1 w 7"/>
                  <a:gd name="T9" fmla="*/ 1 h 38"/>
                  <a:gd name="T10" fmla="*/ 1 w 7"/>
                  <a:gd name="T11" fmla="*/ 1 h 38"/>
                  <a:gd name="T12" fmla="*/ 1 w 7"/>
                  <a:gd name="T13" fmla="*/ 1 h 38"/>
                  <a:gd name="T14" fmla="*/ 1 w 7"/>
                  <a:gd name="T15" fmla="*/ 1 h 38"/>
                  <a:gd name="T16" fmla="*/ 1 w 7"/>
                  <a:gd name="T17" fmla="*/ 1 h 38"/>
                  <a:gd name="T18" fmla="*/ 1 w 7"/>
                  <a:gd name="T19" fmla="*/ 5 h 38"/>
                  <a:gd name="T20" fmla="*/ 1 w 7"/>
                  <a:gd name="T21" fmla="*/ 5 h 38"/>
                  <a:gd name="T22" fmla="*/ 1 w 7"/>
                  <a:gd name="T23" fmla="*/ 5 h 38"/>
                  <a:gd name="T24" fmla="*/ 1 w 7"/>
                  <a:gd name="T25" fmla="*/ 5 h 38"/>
                  <a:gd name="T26" fmla="*/ 1 w 7"/>
                  <a:gd name="T27" fmla="*/ 5 h 38"/>
                  <a:gd name="T28" fmla="*/ 1 w 7"/>
                  <a:gd name="T29" fmla="*/ 5 h 38"/>
                  <a:gd name="T30" fmla="*/ 1 w 7"/>
                  <a:gd name="T31" fmla="*/ 5 h 38"/>
                  <a:gd name="T32" fmla="*/ 0 w 7"/>
                  <a:gd name="T33" fmla="*/ 5 h 38"/>
                  <a:gd name="T34" fmla="*/ 0 w 7"/>
                  <a:gd name="T35" fmla="*/ 5 h 38"/>
                  <a:gd name="T36" fmla="*/ 0 w 7"/>
                  <a:gd name="T37" fmla="*/ 0 h 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3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36"/>
                    </a:lnTo>
                    <a:lnTo>
                      <a:pt x="6" y="36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83" name="Freeform 3936"/>
              <p:cNvSpPr>
                <a:spLocks/>
              </p:cNvSpPr>
              <p:nvPr/>
            </p:nvSpPr>
            <p:spPr bwMode="auto">
              <a:xfrm>
                <a:off x="2941" y="1817"/>
                <a:ext cx="3" cy="18"/>
              </a:xfrm>
              <a:custGeom>
                <a:avLst/>
                <a:gdLst>
                  <a:gd name="T0" fmla="*/ 0 w 6"/>
                  <a:gd name="T1" fmla="*/ 0 h 34"/>
                  <a:gd name="T2" fmla="*/ 1 w 6"/>
                  <a:gd name="T3" fmla="*/ 1 h 34"/>
                  <a:gd name="T4" fmla="*/ 1 w 6"/>
                  <a:gd name="T5" fmla="*/ 1 h 34"/>
                  <a:gd name="T6" fmla="*/ 1 w 6"/>
                  <a:gd name="T7" fmla="*/ 1 h 34"/>
                  <a:gd name="T8" fmla="*/ 1 w 6"/>
                  <a:gd name="T9" fmla="*/ 1 h 34"/>
                  <a:gd name="T10" fmla="*/ 1 w 6"/>
                  <a:gd name="T11" fmla="*/ 5 h 34"/>
                  <a:gd name="T12" fmla="*/ 1 w 6"/>
                  <a:gd name="T13" fmla="*/ 5 h 34"/>
                  <a:gd name="T14" fmla="*/ 1 w 6"/>
                  <a:gd name="T15" fmla="*/ 5 h 34"/>
                  <a:gd name="T16" fmla="*/ 1 w 6"/>
                  <a:gd name="T17" fmla="*/ 5 h 34"/>
                  <a:gd name="T18" fmla="*/ 0 w 6"/>
                  <a:gd name="T19" fmla="*/ 5 h 34"/>
                  <a:gd name="T20" fmla="*/ 0 w 6"/>
                  <a:gd name="T21" fmla="*/ 0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34">
                    <a:moveTo>
                      <a:pt x="0" y="0"/>
                    </a:move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32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88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84" name="Freeform 3937"/>
              <p:cNvSpPr>
                <a:spLocks/>
              </p:cNvSpPr>
              <p:nvPr/>
            </p:nvSpPr>
            <p:spPr bwMode="auto">
              <a:xfrm>
                <a:off x="2944" y="1818"/>
                <a:ext cx="3" cy="16"/>
              </a:xfrm>
              <a:custGeom>
                <a:avLst/>
                <a:gdLst>
                  <a:gd name="T0" fmla="*/ 0 w 8"/>
                  <a:gd name="T1" fmla="*/ 0 h 31"/>
                  <a:gd name="T2" fmla="*/ 0 w 8"/>
                  <a:gd name="T3" fmla="*/ 0 h 31"/>
                  <a:gd name="T4" fmla="*/ 0 w 8"/>
                  <a:gd name="T5" fmla="*/ 1 h 31"/>
                  <a:gd name="T6" fmla="*/ 0 w 8"/>
                  <a:gd name="T7" fmla="*/ 1 h 31"/>
                  <a:gd name="T8" fmla="*/ 0 w 8"/>
                  <a:gd name="T9" fmla="*/ 1 h 31"/>
                  <a:gd name="T10" fmla="*/ 0 w 8"/>
                  <a:gd name="T11" fmla="*/ 1 h 31"/>
                  <a:gd name="T12" fmla="*/ 0 w 8"/>
                  <a:gd name="T13" fmla="*/ 1 h 31"/>
                  <a:gd name="T14" fmla="*/ 0 w 8"/>
                  <a:gd name="T15" fmla="*/ 1 h 31"/>
                  <a:gd name="T16" fmla="*/ 0 w 8"/>
                  <a:gd name="T17" fmla="*/ 1 h 31"/>
                  <a:gd name="T18" fmla="*/ 0 w 8"/>
                  <a:gd name="T19" fmla="*/ 4 h 31"/>
                  <a:gd name="T20" fmla="*/ 0 w 8"/>
                  <a:gd name="T21" fmla="*/ 4 h 31"/>
                  <a:gd name="T22" fmla="*/ 0 w 8"/>
                  <a:gd name="T23" fmla="*/ 4 h 31"/>
                  <a:gd name="T24" fmla="*/ 0 w 8"/>
                  <a:gd name="T25" fmla="*/ 4 h 31"/>
                  <a:gd name="T26" fmla="*/ 0 w 8"/>
                  <a:gd name="T27" fmla="*/ 4 h 31"/>
                  <a:gd name="T28" fmla="*/ 0 w 8"/>
                  <a:gd name="T29" fmla="*/ 4 h 31"/>
                  <a:gd name="T30" fmla="*/ 0 w 8"/>
                  <a:gd name="T31" fmla="*/ 4 h 31"/>
                  <a:gd name="T32" fmla="*/ 0 w 8"/>
                  <a:gd name="T33" fmla="*/ 4 h 31"/>
                  <a:gd name="T34" fmla="*/ 0 w 8"/>
                  <a:gd name="T35" fmla="*/ 4 h 31"/>
                  <a:gd name="T36" fmla="*/ 0 w 8"/>
                  <a:gd name="T37" fmla="*/ 0 h 3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31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4"/>
                    </a:lnTo>
                    <a:lnTo>
                      <a:pt x="8" y="29"/>
                    </a:lnTo>
                    <a:lnTo>
                      <a:pt x="6" y="29"/>
                    </a:lnTo>
                    <a:lnTo>
                      <a:pt x="4" y="29"/>
                    </a:lnTo>
                    <a:lnTo>
                      <a:pt x="2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85" name="Freeform 3938"/>
              <p:cNvSpPr>
                <a:spLocks/>
              </p:cNvSpPr>
              <p:nvPr/>
            </p:nvSpPr>
            <p:spPr bwMode="auto">
              <a:xfrm>
                <a:off x="2947" y="1820"/>
                <a:ext cx="3" cy="12"/>
              </a:xfrm>
              <a:custGeom>
                <a:avLst/>
                <a:gdLst>
                  <a:gd name="T0" fmla="*/ 0 w 6"/>
                  <a:gd name="T1" fmla="*/ 0 h 23"/>
                  <a:gd name="T2" fmla="*/ 0 w 6"/>
                  <a:gd name="T3" fmla="*/ 0 h 23"/>
                  <a:gd name="T4" fmla="*/ 1 w 6"/>
                  <a:gd name="T5" fmla="*/ 0 h 23"/>
                  <a:gd name="T6" fmla="*/ 1 w 6"/>
                  <a:gd name="T7" fmla="*/ 1 h 23"/>
                  <a:gd name="T8" fmla="*/ 1 w 6"/>
                  <a:gd name="T9" fmla="*/ 1 h 23"/>
                  <a:gd name="T10" fmla="*/ 1 w 6"/>
                  <a:gd name="T11" fmla="*/ 1 h 23"/>
                  <a:gd name="T12" fmla="*/ 1 w 6"/>
                  <a:gd name="T13" fmla="*/ 1 h 23"/>
                  <a:gd name="T14" fmla="*/ 1 w 6"/>
                  <a:gd name="T15" fmla="*/ 1 h 23"/>
                  <a:gd name="T16" fmla="*/ 1 w 6"/>
                  <a:gd name="T17" fmla="*/ 1 h 23"/>
                  <a:gd name="T18" fmla="*/ 1 w 6"/>
                  <a:gd name="T19" fmla="*/ 3 h 23"/>
                  <a:gd name="T20" fmla="*/ 1 w 6"/>
                  <a:gd name="T21" fmla="*/ 3 h 23"/>
                  <a:gd name="T22" fmla="*/ 1 w 6"/>
                  <a:gd name="T23" fmla="*/ 3 h 23"/>
                  <a:gd name="T24" fmla="*/ 1 w 6"/>
                  <a:gd name="T25" fmla="*/ 3 h 23"/>
                  <a:gd name="T26" fmla="*/ 1 w 6"/>
                  <a:gd name="T27" fmla="*/ 3 h 23"/>
                  <a:gd name="T28" fmla="*/ 1 w 6"/>
                  <a:gd name="T29" fmla="*/ 3 h 23"/>
                  <a:gd name="T30" fmla="*/ 1 w 6"/>
                  <a:gd name="T31" fmla="*/ 3 h 23"/>
                  <a:gd name="T32" fmla="*/ 0 w 6"/>
                  <a:gd name="T33" fmla="*/ 3 h 23"/>
                  <a:gd name="T34" fmla="*/ 0 w 6"/>
                  <a:gd name="T35" fmla="*/ 3 h 23"/>
                  <a:gd name="T36" fmla="*/ 0 w 6"/>
                  <a:gd name="T37" fmla="*/ 0 h 2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23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4" y="21"/>
                    </a:lnTo>
                    <a:lnTo>
                      <a:pt x="2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86" name="Freeform 3939"/>
              <p:cNvSpPr>
                <a:spLocks/>
              </p:cNvSpPr>
              <p:nvPr/>
            </p:nvSpPr>
            <p:spPr bwMode="auto">
              <a:xfrm>
                <a:off x="2950" y="1822"/>
                <a:ext cx="4" cy="9"/>
              </a:xfrm>
              <a:custGeom>
                <a:avLst/>
                <a:gdLst>
                  <a:gd name="T0" fmla="*/ 0 w 7"/>
                  <a:gd name="T1" fmla="*/ 0 h 17"/>
                  <a:gd name="T2" fmla="*/ 1 w 7"/>
                  <a:gd name="T3" fmla="*/ 0 h 17"/>
                  <a:gd name="T4" fmla="*/ 1 w 7"/>
                  <a:gd name="T5" fmla="*/ 1 h 17"/>
                  <a:gd name="T6" fmla="*/ 1 w 7"/>
                  <a:gd name="T7" fmla="*/ 1 h 17"/>
                  <a:gd name="T8" fmla="*/ 1 w 7"/>
                  <a:gd name="T9" fmla="*/ 1 h 17"/>
                  <a:gd name="T10" fmla="*/ 1 w 7"/>
                  <a:gd name="T11" fmla="*/ 1 h 17"/>
                  <a:gd name="T12" fmla="*/ 1 w 7"/>
                  <a:gd name="T13" fmla="*/ 1 h 17"/>
                  <a:gd name="T14" fmla="*/ 1 w 7"/>
                  <a:gd name="T15" fmla="*/ 1 h 17"/>
                  <a:gd name="T16" fmla="*/ 1 w 7"/>
                  <a:gd name="T17" fmla="*/ 1 h 17"/>
                  <a:gd name="T18" fmla="*/ 1 w 7"/>
                  <a:gd name="T19" fmla="*/ 2 h 17"/>
                  <a:gd name="T20" fmla="*/ 1 w 7"/>
                  <a:gd name="T21" fmla="*/ 2 h 17"/>
                  <a:gd name="T22" fmla="*/ 1 w 7"/>
                  <a:gd name="T23" fmla="*/ 2 h 17"/>
                  <a:gd name="T24" fmla="*/ 1 w 7"/>
                  <a:gd name="T25" fmla="*/ 2 h 17"/>
                  <a:gd name="T26" fmla="*/ 1 w 7"/>
                  <a:gd name="T27" fmla="*/ 2 h 17"/>
                  <a:gd name="T28" fmla="*/ 1 w 7"/>
                  <a:gd name="T29" fmla="*/ 2 h 17"/>
                  <a:gd name="T30" fmla="*/ 1 w 7"/>
                  <a:gd name="T31" fmla="*/ 2 h 17"/>
                  <a:gd name="T32" fmla="*/ 0 w 7"/>
                  <a:gd name="T33" fmla="*/ 3 h 17"/>
                  <a:gd name="T34" fmla="*/ 0 w 7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17">
                    <a:moveTo>
                      <a:pt x="0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7" y="8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87" name="Freeform 3940"/>
              <p:cNvSpPr>
                <a:spLocks/>
              </p:cNvSpPr>
              <p:nvPr/>
            </p:nvSpPr>
            <p:spPr bwMode="auto">
              <a:xfrm>
                <a:off x="2738" y="1800"/>
                <a:ext cx="218" cy="26"/>
              </a:xfrm>
              <a:custGeom>
                <a:avLst/>
                <a:gdLst>
                  <a:gd name="T0" fmla="*/ 55 w 436"/>
                  <a:gd name="T1" fmla="*/ 7 h 52"/>
                  <a:gd name="T2" fmla="*/ 54 w 436"/>
                  <a:gd name="T3" fmla="*/ 6 h 52"/>
                  <a:gd name="T4" fmla="*/ 54 w 436"/>
                  <a:gd name="T5" fmla="*/ 5 h 52"/>
                  <a:gd name="T6" fmla="*/ 52 w 436"/>
                  <a:gd name="T7" fmla="*/ 5 h 52"/>
                  <a:gd name="T8" fmla="*/ 50 w 436"/>
                  <a:gd name="T9" fmla="*/ 4 h 52"/>
                  <a:gd name="T10" fmla="*/ 48 w 436"/>
                  <a:gd name="T11" fmla="*/ 4 h 52"/>
                  <a:gd name="T12" fmla="*/ 45 w 436"/>
                  <a:gd name="T13" fmla="*/ 3 h 52"/>
                  <a:gd name="T14" fmla="*/ 42 w 436"/>
                  <a:gd name="T15" fmla="*/ 3 h 52"/>
                  <a:gd name="T16" fmla="*/ 39 w 436"/>
                  <a:gd name="T17" fmla="*/ 2 h 52"/>
                  <a:gd name="T18" fmla="*/ 35 w 436"/>
                  <a:gd name="T19" fmla="*/ 2 h 52"/>
                  <a:gd name="T20" fmla="*/ 31 w 436"/>
                  <a:gd name="T21" fmla="*/ 2 h 52"/>
                  <a:gd name="T22" fmla="*/ 26 w 436"/>
                  <a:gd name="T23" fmla="*/ 1 h 52"/>
                  <a:gd name="T24" fmla="*/ 22 w 436"/>
                  <a:gd name="T25" fmla="*/ 1 h 52"/>
                  <a:gd name="T26" fmla="*/ 17 w 436"/>
                  <a:gd name="T27" fmla="*/ 1 h 52"/>
                  <a:gd name="T28" fmla="*/ 11 w 436"/>
                  <a:gd name="T29" fmla="*/ 1 h 52"/>
                  <a:gd name="T30" fmla="*/ 6 w 436"/>
                  <a:gd name="T31" fmla="*/ 1 h 52"/>
                  <a:gd name="T32" fmla="*/ 0 w 436"/>
                  <a:gd name="T33" fmla="*/ 0 h 52"/>
                  <a:gd name="T34" fmla="*/ 3 w 436"/>
                  <a:gd name="T35" fmla="*/ 1 h 52"/>
                  <a:gd name="T36" fmla="*/ 9 w 436"/>
                  <a:gd name="T37" fmla="*/ 1 h 52"/>
                  <a:gd name="T38" fmla="*/ 14 w 436"/>
                  <a:gd name="T39" fmla="*/ 1 h 52"/>
                  <a:gd name="T40" fmla="*/ 19 w 436"/>
                  <a:gd name="T41" fmla="*/ 1 h 52"/>
                  <a:gd name="T42" fmla="*/ 24 w 436"/>
                  <a:gd name="T43" fmla="*/ 2 h 52"/>
                  <a:gd name="T44" fmla="*/ 28 w 436"/>
                  <a:gd name="T45" fmla="*/ 2 h 52"/>
                  <a:gd name="T46" fmla="*/ 33 w 436"/>
                  <a:gd name="T47" fmla="*/ 2 h 52"/>
                  <a:gd name="T48" fmla="*/ 36 w 436"/>
                  <a:gd name="T49" fmla="*/ 3 h 52"/>
                  <a:gd name="T50" fmla="*/ 40 w 436"/>
                  <a:gd name="T51" fmla="*/ 3 h 52"/>
                  <a:gd name="T52" fmla="*/ 43 w 436"/>
                  <a:gd name="T53" fmla="*/ 4 h 52"/>
                  <a:gd name="T54" fmla="*/ 46 w 436"/>
                  <a:gd name="T55" fmla="*/ 4 h 52"/>
                  <a:gd name="T56" fmla="*/ 49 w 436"/>
                  <a:gd name="T57" fmla="*/ 5 h 52"/>
                  <a:gd name="T58" fmla="*/ 51 w 436"/>
                  <a:gd name="T59" fmla="*/ 5 h 52"/>
                  <a:gd name="T60" fmla="*/ 52 w 436"/>
                  <a:gd name="T61" fmla="*/ 5 h 52"/>
                  <a:gd name="T62" fmla="*/ 53 w 436"/>
                  <a:gd name="T63" fmla="*/ 6 h 52"/>
                  <a:gd name="T64" fmla="*/ 54 w 436"/>
                  <a:gd name="T65" fmla="*/ 7 h 52"/>
                  <a:gd name="T66" fmla="*/ 55 w 436"/>
                  <a:gd name="T67" fmla="*/ 7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6" h="52">
                    <a:moveTo>
                      <a:pt x="436" y="52"/>
                    </a:moveTo>
                    <a:lnTo>
                      <a:pt x="436" y="52"/>
                    </a:lnTo>
                    <a:lnTo>
                      <a:pt x="436" y="50"/>
                    </a:lnTo>
                    <a:lnTo>
                      <a:pt x="432" y="46"/>
                    </a:lnTo>
                    <a:lnTo>
                      <a:pt x="430" y="44"/>
                    </a:lnTo>
                    <a:lnTo>
                      <a:pt x="427" y="40"/>
                    </a:lnTo>
                    <a:lnTo>
                      <a:pt x="421" y="38"/>
                    </a:lnTo>
                    <a:lnTo>
                      <a:pt x="415" y="36"/>
                    </a:lnTo>
                    <a:lnTo>
                      <a:pt x="407" y="33"/>
                    </a:lnTo>
                    <a:lnTo>
                      <a:pt x="400" y="31"/>
                    </a:lnTo>
                    <a:lnTo>
                      <a:pt x="390" y="29"/>
                    </a:lnTo>
                    <a:lnTo>
                      <a:pt x="380" y="27"/>
                    </a:lnTo>
                    <a:lnTo>
                      <a:pt x="371" y="25"/>
                    </a:lnTo>
                    <a:lnTo>
                      <a:pt x="359" y="23"/>
                    </a:lnTo>
                    <a:lnTo>
                      <a:pt x="346" y="21"/>
                    </a:lnTo>
                    <a:lnTo>
                      <a:pt x="334" y="19"/>
                    </a:lnTo>
                    <a:lnTo>
                      <a:pt x="321" y="17"/>
                    </a:lnTo>
                    <a:lnTo>
                      <a:pt x="306" y="15"/>
                    </a:lnTo>
                    <a:lnTo>
                      <a:pt x="290" y="13"/>
                    </a:lnTo>
                    <a:lnTo>
                      <a:pt x="275" y="11"/>
                    </a:lnTo>
                    <a:lnTo>
                      <a:pt x="259" y="11"/>
                    </a:lnTo>
                    <a:lnTo>
                      <a:pt x="242" y="10"/>
                    </a:lnTo>
                    <a:lnTo>
                      <a:pt x="225" y="8"/>
                    </a:lnTo>
                    <a:lnTo>
                      <a:pt x="206" y="8"/>
                    </a:lnTo>
                    <a:lnTo>
                      <a:pt x="187" y="6"/>
                    </a:lnTo>
                    <a:lnTo>
                      <a:pt x="169" y="4"/>
                    </a:lnTo>
                    <a:lnTo>
                      <a:pt x="148" y="4"/>
                    </a:lnTo>
                    <a:lnTo>
                      <a:pt x="129" y="4"/>
                    </a:lnTo>
                    <a:lnTo>
                      <a:pt x="108" y="2"/>
                    </a:lnTo>
                    <a:lnTo>
                      <a:pt x="87" y="2"/>
                    </a:lnTo>
                    <a:lnTo>
                      <a:pt x="66" y="2"/>
                    </a:lnTo>
                    <a:lnTo>
                      <a:pt x="44" y="2"/>
                    </a:lnTo>
                    <a:lnTo>
                      <a:pt x="23" y="2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3" y="6"/>
                    </a:lnTo>
                    <a:lnTo>
                      <a:pt x="44" y="6"/>
                    </a:lnTo>
                    <a:lnTo>
                      <a:pt x="66" y="6"/>
                    </a:lnTo>
                    <a:lnTo>
                      <a:pt x="87" y="6"/>
                    </a:lnTo>
                    <a:lnTo>
                      <a:pt x="108" y="6"/>
                    </a:lnTo>
                    <a:lnTo>
                      <a:pt x="129" y="8"/>
                    </a:lnTo>
                    <a:lnTo>
                      <a:pt x="148" y="8"/>
                    </a:lnTo>
                    <a:lnTo>
                      <a:pt x="167" y="10"/>
                    </a:lnTo>
                    <a:lnTo>
                      <a:pt x="187" y="10"/>
                    </a:lnTo>
                    <a:lnTo>
                      <a:pt x="206" y="11"/>
                    </a:lnTo>
                    <a:lnTo>
                      <a:pt x="223" y="11"/>
                    </a:lnTo>
                    <a:lnTo>
                      <a:pt x="240" y="13"/>
                    </a:lnTo>
                    <a:lnTo>
                      <a:pt x="258" y="15"/>
                    </a:lnTo>
                    <a:lnTo>
                      <a:pt x="273" y="15"/>
                    </a:lnTo>
                    <a:lnTo>
                      <a:pt x="288" y="17"/>
                    </a:lnTo>
                    <a:lnTo>
                      <a:pt x="304" y="19"/>
                    </a:lnTo>
                    <a:lnTo>
                      <a:pt x="317" y="21"/>
                    </a:lnTo>
                    <a:lnTo>
                      <a:pt x="331" y="23"/>
                    </a:lnTo>
                    <a:lnTo>
                      <a:pt x="344" y="25"/>
                    </a:lnTo>
                    <a:lnTo>
                      <a:pt x="356" y="27"/>
                    </a:lnTo>
                    <a:lnTo>
                      <a:pt x="367" y="29"/>
                    </a:lnTo>
                    <a:lnTo>
                      <a:pt x="377" y="31"/>
                    </a:lnTo>
                    <a:lnTo>
                      <a:pt x="386" y="33"/>
                    </a:lnTo>
                    <a:lnTo>
                      <a:pt x="394" y="35"/>
                    </a:lnTo>
                    <a:lnTo>
                      <a:pt x="402" y="36"/>
                    </a:lnTo>
                    <a:lnTo>
                      <a:pt x="409" y="38"/>
                    </a:lnTo>
                    <a:lnTo>
                      <a:pt x="415" y="40"/>
                    </a:lnTo>
                    <a:lnTo>
                      <a:pt x="419" y="44"/>
                    </a:lnTo>
                    <a:lnTo>
                      <a:pt x="423" y="46"/>
                    </a:lnTo>
                    <a:lnTo>
                      <a:pt x="425" y="48"/>
                    </a:lnTo>
                    <a:lnTo>
                      <a:pt x="427" y="50"/>
                    </a:lnTo>
                    <a:lnTo>
                      <a:pt x="427" y="52"/>
                    </a:lnTo>
                    <a:lnTo>
                      <a:pt x="436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88" name="Freeform 3941"/>
              <p:cNvSpPr>
                <a:spLocks/>
              </p:cNvSpPr>
              <p:nvPr/>
            </p:nvSpPr>
            <p:spPr bwMode="auto">
              <a:xfrm>
                <a:off x="2738" y="1826"/>
                <a:ext cx="218" cy="26"/>
              </a:xfrm>
              <a:custGeom>
                <a:avLst/>
                <a:gdLst>
                  <a:gd name="T0" fmla="*/ 0 w 436"/>
                  <a:gd name="T1" fmla="*/ 7 h 52"/>
                  <a:gd name="T2" fmla="*/ 6 w 436"/>
                  <a:gd name="T3" fmla="*/ 7 h 52"/>
                  <a:gd name="T4" fmla="*/ 11 w 436"/>
                  <a:gd name="T5" fmla="*/ 7 h 52"/>
                  <a:gd name="T6" fmla="*/ 17 w 436"/>
                  <a:gd name="T7" fmla="*/ 7 h 52"/>
                  <a:gd name="T8" fmla="*/ 22 w 436"/>
                  <a:gd name="T9" fmla="*/ 6 h 52"/>
                  <a:gd name="T10" fmla="*/ 26 w 436"/>
                  <a:gd name="T11" fmla="*/ 6 h 52"/>
                  <a:gd name="T12" fmla="*/ 31 w 436"/>
                  <a:gd name="T13" fmla="*/ 6 h 52"/>
                  <a:gd name="T14" fmla="*/ 35 w 436"/>
                  <a:gd name="T15" fmla="*/ 5 h 52"/>
                  <a:gd name="T16" fmla="*/ 39 w 436"/>
                  <a:gd name="T17" fmla="*/ 5 h 52"/>
                  <a:gd name="T18" fmla="*/ 42 w 436"/>
                  <a:gd name="T19" fmla="*/ 5 h 52"/>
                  <a:gd name="T20" fmla="*/ 45 w 436"/>
                  <a:gd name="T21" fmla="*/ 4 h 52"/>
                  <a:gd name="T22" fmla="*/ 48 w 436"/>
                  <a:gd name="T23" fmla="*/ 4 h 52"/>
                  <a:gd name="T24" fmla="*/ 50 w 436"/>
                  <a:gd name="T25" fmla="*/ 3 h 52"/>
                  <a:gd name="T26" fmla="*/ 52 w 436"/>
                  <a:gd name="T27" fmla="*/ 3 h 52"/>
                  <a:gd name="T28" fmla="*/ 54 w 436"/>
                  <a:gd name="T29" fmla="*/ 2 h 52"/>
                  <a:gd name="T30" fmla="*/ 54 w 436"/>
                  <a:gd name="T31" fmla="*/ 1 h 52"/>
                  <a:gd name="T32" fmla="*/ 55 w 436"/>
                  <a:gd name="T33" fmla="*/ 0 h 52"/>
                  <a:gd name="T34" fmla="*/ 54 w 436"/>
                  <a:gd name="T35" fmla="*/ 1 h 52"/>
                  <a:gd name="T36" fmla="*/ 53 w 436"/>
                  <a:gd name="T37" fmla="*/ 1 h 52"/>
                  <a:gd name="T38" fmla="*/ 52 w 436"/>
                  <a:gd name="T39" fmla="*/ 2 h 52"/>
                  <a:gd name="T40" fmla="*/ 51 w 436"/>
                  <a:gd name="T41" fmla="*/ 2 h 52"/>
                  <a:gd name="T42" fmla="*/ 49 w 436"/>
                  <a:gd name="T43" fmla="*/ 3 h 52"/>
                  <a:gd name="T44" fmla="*/ 46 w 436"/>
                  <a:gd name="T45" fmla="*/ 3 h 52"/>
                  <a:gd name="T46" fmla="*/ 43 w 436"/>
                  <a:gd name="T47" fmla="*/ 4 h 52"/>
                  <a:gd name="T48" fmla="*/ 40 w 436"/>
                  <a:gd name="T49" fmla="*/ 4 h 52"/>
                  <a:gd name="T50" fmla="*/ 36 w 436"/>
                  <a:gd name="T51" fmla="*/ 5 h 52"/>
                  <a:gd name="T52" fmla="*/ 33 w 436"/>
                  <a:gd name="T53" fmla="*/ 5 h 52"/>
                  <a:gd name="T54" fmla="*/ 28 w 436"/>
                  <a:gd name="T55" fmla="*/ 5 h 52"/>
                  <a:gd name="T56" fmla="*/ 24 w 436"/>
                  <a:gd name="T57" fmla="*/ 6 h 52"/>
                  <a:gd name="T58" fmla="*/ 19 w 436"/>
                  <a:gd name="T59" fmla="*/ 6 h 52"/>
                  <a:gd name="T60" fmla="*/ 14 w 436"/>
                  <a:gd name="T61" fmla="*/ 6 h 52"/>
                  <a:gd name="T62" fmla="*/ 9 w 436"/>
                  <a:gd name="T63" fmla="*/ 6 h 52"/>
                  <a:gd name="T64" fmla="*/ 3 w 436"/>
                  <a:gd name="T65" fmla="*/ 6 h 52"/>
                  <a:gd name="T66" fmla="*/ 0 w 436"/>
                  <a:gd name="T67" fmla="*/ 7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6" h="52">
                    <a:moveTo>
                      <a:pt x="0" y="52"/>
                    </a:moveTo>
                    <a:lnTo>
                      <a:pt x="0" y="52"/>
                    </a:lnTo>
                    <a:lnTo>
                      <a:pt x="23" y="52"/>
                    </a:lnTo>
                    <a:lnTo>
                      <a:pt x="44" y="52"/>
                    </a:lnTo>
                    <a:lnTo>
                      <a:pt x="66" y="52"/>
                    </a:lnTo>
                    <a:lnTo>
                      <a:pt x="87" y="52"/>
                    </a:lnTo>
                    <a:lnTo>
                      <a:pt x="108" y="50"/>
                    </a:lnTo>
                    <a:lnTo>
                      <a:pt x="129" y="50"/>
                    </a:lnTo>
                    <a:lnTo>
                      <a:pt x="148" y="50"/>
                    </a:lnTo>
                    <a:lnTo>
                      <a:pt x="169" y="48"/>
                    </a:lnTo>
                    <a:lnTo>
                      <a:pt x="187" y="48"/>
                    </a:lnTo>
                    <a:lnTo>
                      <a:pt x="206" y="46"/>
                    </a:lnTo>
                    <a:lnTo>
                      <a:pt x="225" y="44"/>
                    </a:lnTo>
                    <a:lnTo>
                      <a:pt x="242" y="44"/>
                    </a:lnTo>
                    <a:lnTo>
                      <a:pt x="259" y="42"/>
                    </a:lnTo>
                    <a:lnTo>
                      <a:pt x="275" y="40"/>
                    </a:lnTo>
                    <a:lnTo>
                      <a:pt x="290" y="38"/>
                    </a:lnTo>
                    <a:lnTo>
                      <a:pt x="306" y="38"/>
                    </a:lnTo>
                    <a:lnTo>
                      <a:pt x="321" y="36"/>
                    </a:lnTo>
                    <a:lnTo>
                      <a:pt x="334" y="34"/>
                    </a:lnTo>
                    <a:lnTo>
                      <a:pt x="346" y="32"/>
                    </a:lnTo>
                    <a:lnTo>
                      <a:pt x="359" y="31"/>
                    </a:lnTo>
                    <a:lnTo>
                      <a:pt x="371" y="29"/>
                    </a:lnTo>
                    <a:lnTo>
                      <a:pt x="380" y="25"/>
                    </a:lnTo>
                    <a:lnTo>
                      <a:pt x="390" y="23"/>
                    </a:lnTo>
                    <a:lnTo>
                      <a:pt x="400" y="21"/>
                    </a:lnTo>
                    <a:lnTo>
                      <a:pt x="407" y="19"/>
                    </a:lnTo>
                    <a:lnTo>
                      <a:pt x="415" y="17"/>
                    </a:lnTo>
                    <a:lnTo>
                      <a:pt x="421" y="13"/>
                    </a:lnTo>
                    <a:lnTo>
                      <a:pt x="427" y="11"/>
                    </a:lnTo>
                    <a:lnTo>
                      <a:pt x="430" y="9"/>
                    </a:lnTo>
                    <a:lnTo>
                      <a:pt x="432" y="6"/>
                    </a:lnTo>
                    <a:lnTo>
                      <a:pt x="436" y="4"/>
                    </a:lnTo>
                    <a:lnTo>
                      <a:pt x="436" y="0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lnTo>
                      <a:pt x="423" y="6"/>
                    </a:lnTo>
                    <a:lnTo>
                      <a:pt x="419" y="9"/>
                    </a:lnTo>
                    <a:lnTo>
                      <a:pt x="415" y="11"/>
                    </a:lnTo>
                    <a:lnTo>
                      <a:pt x="409" y="13"/>
                    </a:lnTo>
                    <a:lnTo>
                      <a:pt x="402" y="15"/>
                    </a:lnTo>
                    <a:lnTo>
                      <a:pt x="394" y="17"/>
                    </a:lnTo>
                    <a:lnTo>
                      <a:pt x="386" y="19"/>
                    </a:lnTo>
                    <a:lnTo>
                      <a:pt x="377" y="21"/>
                    </a:lnTo>
                    <a:lnTo>
                      <a:pt x="367" y="23"/>
                    </a:lnTo>
                    <a:lnTo>
                      <a:pt x="356" y="27"/>
                    </a:lnTo>
                    <a:lnTo>
                      <a:pt x="344" y="29"/>
                    </a:lnTo>
                    <a:lnTo>
                      <a:pt x="331" y="31"/>
                    </a:lnTo>
                    <a:lnTo>
                      <a:pt x="317" y="31"/>
                    </a:lnTo>
                    <a:lnTo>
                      <a:pt x="304" y="32"/>
                    </a:lnTo>
                    <a:lnTo>
                      <a:pt x="288" y="34"/>
                    </a:lnTo>
                    <a:lnTo>
                      <a:pt x="273" y="36"/>
                    </a:lnTo>
                    <a:lnTo>
                      <a:pt x="258" y="38"/>
                    </a:lnTo>
                    <a:lnTo>
                      <a:pt x="240" y="40"/>
                    </a:lnTo>
                    <a:lnTo>
                      <a:pt x="223" y="40"/>
                    </a:lnTo>
                    <a:lnTo>
                      <a:pt x="206" y="42"/>
                    </a:lnTo>
                    <a:lnTo>
                      <a:pt x="187" y="42"/>
                    </a:lnTo>
                    <a:lnTo>
                      <a:pt x="167" y="44"/>
                    </a:lnTo>
                    <a:lnTo>
                      <a:pt x="148" y="44"/>
                    </a:lnTo>
                    <a:lnTo>
                      <a:pt x="129" y="46"/>
                    </a:lnTo>
                    <a:lnTo>
                      <a:pt x="108" y="46"/>
                    </a:lnTo>
                    <a:lnTo>
                      <a:pt x="87" y="46"/>
                    </a:lnTo>
                    <a:lnTo>
                      <a:pt x="66" y="48"/>
                    </a:lnTo>
                    <a:lnTo>
                      <a:pt x="44" y="48"/>
                    </a:lnTo>
                    <a:lnTo>
                      <a:pt x="23" y="48"/>
                    </a:lnTo>
                    <a:lnTo>
                      <a:pt x="0" y="48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89" name="Freeform 3942"/>
              <p:cNvSpPr>
                <a:spLocks/>
              </p:cNvSpPr>
              <p:nvPr/>
            </p:nvSpPr>
            <p:spPr bwMode="auto">
              <a:xfrm>
                <a:off x="2520" y="1826"/>
                <a:ext cx="218" cy="26"/>
              </a:xfrm>
              <a:custGeom>
                <a:avLst/>
                <a:gdLst>
                  <a:gd name="T0" fmla="*/ 0 w 436"/>
                  <a:gd name="T1" fmla="*/ 0 h 52"/>
                  <a:gd name="T2" fmla="*/ 1 w 436"/>
                  <a:gd name="T3" fmla="*/ 1 h 52"/>
                  <a:gd name="T4" fmla="*/ 2 w 436"/>
                  <a:gd name="T5" fmla="*/ 2 h 52"/>
                  <a:gd name="T6" fmla="*/ 3 w 436"/>
                  <a:gd name="T7" fmla="*/ 3 h 52"/>
                  <a:gd name="T8" fmla="*/ 5 w 436"/>
                  <a:gd name="T9" fmla="*/ 3 h 52"/>
                  <a:gd name="T10" fmla="*/ 7 w 436"/>
                  <a:gd name="T11" fmla="*/ 4 h 52"/>
                  <a:gd name="T12" fmla="*/ 10 w 436"/>
                  <a:gd name="T13" fmla="*/ 4 h 52"/>
                  <a:gd name="T14" fmla="*/ 13 w 436"/>
                  <a:gd name="T15" fmla="*/ 5 h 52"/>
                  <a:gd name="T16" fmla="*/ 17 w 436"/>
                  <a:gd name="T17" fmla="*/ 5 h 52"/>
                  <a:gd name="T18" fmla="*/ 21 w 436"/>
                  <a:gd name="T19" fmla="*/ 5 h 52"/>
                  <a:gd name="T20" fmla="*/ 25 w 436"/>
                  <a:gd name="T21" fmla="*/ 6 h 52"/>
                  <a:gd name="T22" fmla="*/ 29 w 436"/>
                  <a:gd name="T23" fmla="*/ 6 h 52"/>
                  <a:gd name="T24" fmla="*/ 34 w 436"/>
                  <a:gd name="T25" fmla="*/ 6 h 52"/>
                  <a:gd name="T26" fmla="*/ 39 w 436"/>
                  <a:gd name="T27" fmla="*/ 7 h 52"/>
                  <a:gd name="T28" fmla="*/ 44 w 436"/>
                  <a:gd name="T29" fmla="*/ 7 h 52"/>
                  <a:gd name="T30" fmla="*/ 49 w 436"/>
                  <a:gd name="T31" fmla="*/ 7 h 52"/>
                  <a:gd name="T32" fmla="*/ 55 w 436"/>
                  <a:gd name="T33" fmla="*/ 7 h 52"/>
                  <a:gd name="T34" fmla="*/ 52 w 436"/>
                  <a:gd name="T35" fmla="*/ 6 h 52"/>
                  <a:gd name="T36" fmla="*/ 47 w 436"/>
                  <a:gd name="T37" fmla="*/ 6 h 52"/>
                  <a:gd name="T38" fmla="*/ 42 w 436"/>
                  <a:gd name="T39" fmla="*/ 6 h 52"/>
                  <a:gd name="T40" fmla="*/ 36 w 436"/>
                  <a:gd name="T41" fmla="*/ 6 h 52"/>
                  <a:gd name="T42" fmla="*/ 32 w 436"/>
                  <a:gd name="T43" fmla="*/ 6 h 52"/>
                  <a:gd name="T44" fmla="*/ 27 w 436"/>
                  <a:gd name="T45" fmla="*/ 5 h 52"/>
                  <a:gd name="T46" fmla="*/ 23 w 436"/>
                  <a:gd name="T47" fmla="*/ 5 h 52"/>
                  <a:gd name="T48" fmla="*/ 19 w 436"/>
                  <a:gd name="T49" fmla="*/ 5 h 52"/>
                  <a:gd name="T50" fmla="*/ 15 w 436"/>
                  <a:gd name="T51" fmla="*/ 4 h 52"/>
                  <a:gd name="T52" fmla="*/ 12 w 436"/>
                  <a:gd name="T53" fmla="*/ 4 h 52"/>
                  <a:gd name="T54" fmla="*/ 9 w 436"/>
                  <a:gd name="T55" fmla="*/ 3 h 52"/>
                  <a:gd name="T56" fmla="*/ 7 w 436"/>
                  <a:gd name="T57" fmla="*/ 3 h 52"/>
                  <a:gd name="T58" fmla="*/ 5 w 436"/>
                  <a:gd name="T59" fmla="*/ 2 h 52"/>
                  <a:gd name="T60" fmla="*/ 3 w 436"/>
                  <a:gd name="T61" fmla="*/ 2 h 52"/>
                  <a:gd name="T62" fmla="*/ 2 w 436"/>
                  <a:gd name="T63" fmla="*/ 1 h 52"/>
                  <a:gd name="T64" fmla="*/ 2 w 436"/>
                  <a:gd name="T65" fmla="*/ 1 h 52"/>
                  <a:gd name="T66" fmla="*/ 0 w 436"/>
                  <a:gd name="T67" fmla="*/ 0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6" h="52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9"/>
                    </a:lnTo>
                    <a:lnTo>
                      <a:pt x="10" y="11"/>
                    </a:lnTo>
                    <a:lnTo>
                      <a:pt x="16" y="13"/>
                    </a:lnTo>
                    <a:lnTo>
                      <a:pt x="21" y="17"/>
                    </a:lnTo>
                    <a:lnTo>
                      <a:pt x="29" y="19"/>
                    </a:lnTo>
                    <a:lnTo>
                      <a:pt x="37" y="21"/>
                    </a:lnTo>
                    <a:lnTo>
                      <a:pt x="45" y="23"/>
                    </a:lnTo>
                    <a:lnTo>
                      <a:pt x="56" y="25"/>
                    </a:lnTo>
                    <a:lnTo>
                      <a:pt x="66" y="29"/>
                    </a:lnTo>
                    <a:lnTo>
                      <a:pt x="77" y="31"/>
                    </a:lnTo>
                    <a:lnTo>
                      <a:pt x="89" y="32"/>
                    </a:lnTo>
                    <a:lnTo>
                      <a:pt x="102" y="34"/>
                    </a:lnTo>
                    <a:lnTo>
                      <a:pt x="116" y="36"/>
                    </a:lnTo>
                    <a:lnTo>
                      <a:pt x="131" y="38"/>
                    </a:lnTo>
                    <a:lnTo>
                      <a:pt x="146" y="38"/>
                    </a:lnTo>
                    <a:lnTo>
                      <a:pt x="162" y="40"/>
                    </a:lnTo>
                    <a:lnTo>
                      <a:pt x="177" y="42"/>
                    </a:lnTo>
                    <a:lnTo>
                      <a:pt x="194" y="44"/>
                    </a:lnTo>
                    <a:lnTo>
                      <a:pt x="212" y="44"/>
                    </a:lnTo>
                    <a:lnTo>
                      <a:pt x="231" y="46"/>
                    </a:lnTo>
                    <a:lnTo>
                      <a:pt x="248" y="48"/>
                    </a:lnTo>
                    <a:lnTo>
                      <a:pt x="269" y="48"/>
                    </a:lnTo>
                    <a:lnTo>
                      <a:pt x="288" y="50"/>
                    </a:lnTo>
                    <a:lnTo>
                      <a:pt x="308" y="50"/>
                    </a:lnTo>
                    <a:lnTo>
                      <a:pt x="329" y="50"/>
                    </a:lnTo>
                    <a:lnTo>
                      <a:pt x="350" y="52"/>
                    </a:lnTo>
                    <a:lnTo>
                      <a:pt x="371" y="52"/>
                    </a:lnTo>
                    <a:lnTo>
                      <a:pt x="392" y="52"/>
                    </a:lnTo>
                    <a:lnTo>
                      <a:pt x="415" y="52"/>
                    </a:lnTo>
                    <a:lnTo>
                      <a:pt x="436" y="52"/>
                    </a:lnTo>
                    <a:lnTo>
                      <a:pt x="436" y="48"/>
                    </a:lnTo>
                    <a:lnTo>
                      <a:pt x="415" y="48"/>
                    </a:lnTo>
                    <a:lnTo>
                      <a:pt x="392" y="48"/>
                    </a:lnTo>
                    <a:lnTo>
                      <a:pt x="371" y="48"/>
                    </a:lnTo>
                    <a:lnTo>
                      <a:pt x="350" y="46"/>
                    </a:lnTo>
                    <a:lnTo>
                      <a:pt x="329" y="46"/>
                    </a:lnTo>
                    <a:lnTo>
                      <a:pt x="308" y="46"/>
                    </a:lnTo>
                    <a:lnTo>
                      <a:pt x="288" y="44"/>
                    </a:lnTo>
                    <a:lnTo>
                      <a:pt x="269" y="44"/>
                    </a:lnTo>
                    <a:lnTo>
                      <a:pt x="250" y="42"/>
                    </a:lnTo>
                    <a:lnTo>
                      <a:pt x="231" y="42"/>
                    </a:lnTo>
                    <a:lnTo>
                      <a:pt x="213" y="40"/>
                    </a:lnTo>
                    <a:lnTo>
                      <a:pt x="196" y="40"/>
                    </a:lnTo>
                    <a:lnTo>
                      <a:pt x="179" y="38"/>
                    </a:lnTo>
                    <a:lnTo>
                      <a:pt x="164" y="36"/>
                    </a:lnTo>
                    <a:lnTo>
                      <a:pt x="148" y="34"/>
                    </a:lnTo>
                    <a:lnTo>
                      <a:pt x="133" y="32"/>
                    </a:lnTo>
                    <a:lnTo>
                      <a:pt x="117" y="31"/>
                    </a:lnTo>
                    <a:lnTo>
                      <a:pt x="106" y="31"/>
                    </a:lnTo>
                    <a:lnTo>
                      <a:pt x="93" y="29"/>
                    </a:lnTo>
                    <a:lnTo>
                      <a:pt x="81" y="27"/>
                    </a:lnTo>
                    <a:lnTo>
                      <a:pt x="69" y="23"/>
                    </a:lnTo>
                    <a:lnTo>
                      <a:pt x="60" y="21"/>
                    </a:lnTo>
                    <a:lnTo>
                      <a:pt x="50" y="19"/>
                    </a:lnTo>
                    <a:lnTo>
                      <a:pt x="41" y="17"/>
                    </a:lnTo>
                    <a:lnTo>
                      <a:pt x="33" y="15"/>
                    </a:lnTo>
                    <a:lnTo>
                      <a:pt x="27" y="13"/>
                    </a:lnTo>
                    <a:lnTo>
                      <a:pt x="21" y="11"/>
                    </a:lnTo>
                    <a:lnTo>
                      <a:pt x="18" y="9"/>
                    </a:lnTo>
                    <a:lnTo>
                      <a:pt x="14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90" name="Freeform 3943"/>
              <p:cNvSpPr>
                <a:spLocks/>
              </p:cNvSpPr>
              <p:nvPr/>
            </p:nvSpPr>
            <p:spPr bwMode="auto">
              <a:xfrm>
                <a:off x="2520" y="1800"/>
                <a:ext cx="218" cy="26"/>
              </a:xfrm>
              <a:custGeom>
                <a:avLst/>
                <a:gdLst>
                  <a:gd name="T0" fmla="*/ 55 w 436"/>
                  <a:gd name="T1" fmla="*/ 0 h 52"/>
                  <a:gd name="T2" fmla="*/ 49 w 436"/>
                  <a:gd name="T3" fmla="*/ 1 h 52"/>
                  <a:gd name="T4" fmla="*/ 44 w 436"/>
                  <a:gd name="T5" fmla="*/ 1 h 52"/>
                  <a:gd name="T6" fmla="*/ 39 w 436"/>
                  <a:gd name="T7" fmla="*/ 1 h 52"/>
                  <a:gd name="T8" fmla="*/ 34 w 436"/>
                  <a:gd name="T9" fmla="*/ 1 h 52"/>
                  <a:gd name="T10" fmla="*/ 29 w 436"/>
                  <a:gd name="T11" fmla="*/ 1 h 52"/>
                  <a:gd name="T12" fmla="*/ 25 w 436"/>
                  <a:gd name="T13" fmla="*/ 2 h 52"/>
                  <a:gd name="T14" fmla="*/ 21 w 436"/>
                  <a:gd name="T15" fmla="*/ 2 h 52"/>
                  <a:gd name="T16" fmla="*/ 17 w 436"/>
                  <a:gd name="T17" fmla="*/ 2 h 52"/>
                  <a:gd name="T18" fmla="*/ 13 w 436"/>
                  <a:gd name="T19" fmla="*/ 3 h 52"/>
                  <a:gd name="T20" fmla="*/ 10 w 436"/>
                  <a:gd name="T21" fmla="*/ 3 h 52"/>
                  <a:gd name="T22" fmla="*/ 7 w 436"/>
                  <a:gd name="T23" fmla="*/ 4 h 52"/>
                  <a:gd name="T24" fmla="*/ 5 w 436"/>
                  <a:gd name="T25" fmla="*/ 4 h 52"/>
                  <a:gd name="T26" fmla="*/ 3 w 436"/>
                  <a:gd name="T27" fmla="*/ 5 h 52"/>
                  <a:gd name="T28" fmla="*/ 2 w 436"/>
                  <a:gd name="T29" fmla="*/ 5 h 52"/>
                  <a:gd name="T30" fmla="*/ 1 w 436"/>
                  <a:gd name="T31" fmla="*/ 6 h 52"/>
                  <a:gd name="T32" fmla="*/ 0 w 436"/>
                  <a:gd name="T33" fmla="*/ 7 h 52"/>
                  <a:gd name="T34" fmla="*/ 2 w 436"/>
                  <a:gd name="T35" fmla="*/ 7 h 52"/>
                  <a:gd name="T36" fmla="*/ 2 w 436"/>
                  <a:gd name="T37" fmla="*/ 6 h 52"/>
                  <a:gd name="T38" fmla="*/ 3 w 436"/>
                  <a:gd name="T39" fmla="*/ 5 h 52"/>
                  <a:gd name="T40" fmla="*/ 5 w 436"/>
                  <a:gd name="T41" fmla="*/ 5 h 52"/>
                  <a:gd name="T42" fmla="*/ 7 w 436"/>
                  <a:gd name="T43" fmla="*/ 5 h 52"/>
                  <a:gd name="T44" fmla="*/ 9 w 436"/>
                  <a:gd name="T45" fmla="*/ 4 h 52"/>
                  <a:gd name="T46" fmla="*/ 12 w 436"/>
                  <a:gd name="T47" fmla="*/ 4 h 52"/>
                  <a:gd name="T48" fmla="*/ 15 w 436"/>
                  <a:gd name="T49" fmla="*/ 3 h 52"/>
                  <a:gd name="T50" fmla="*/ 19 w 436"/>
                  <a:gd name="T51" fmla="*/ 3 h 52"/>
                  <a:gd name="T52" fmla="*/ 23 w 436"/>
                  <a:gd name="T53" fmla="*/ 2 h 52"/>
                  <a:gd name="T54" fmla="*/ 27 w 436"/>
                  <a:gd name="T55" fmla="*/ 2 h 52"/>
                  <a:gd name="T56" fmla="*/ 32 w 436"/>
                  <a:gd name="T57" fmla="*/ 2 h 52"/>
                  <a:gd name="T58" fmla="*/ 36 w 436"/>
                  <a:gd name="T59" fmla="*/ 1 h 52"/>
                  <a:gd name="T60" fmla="*/ 42 w 436"/>
                  <a:gd name="T61" fmla="*/ 1 h 52"/>
                  <a:gd name="T62" fmla="*/ 47 w 436"/>
                  <a:gd name="T63" fmla="*/ 1 h 52"/>
                  <a:gd name="T64" fmla="*/ 52 w 436"/>
                  <a:gd name="T65" fmla="*/ 1 h 52"/>
                  <a:gd name="T66" fmla="*/ 55 w 436"/>
                  <a:gd name="T67" fmla="*/ 0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6" h="52">
                    <a:moveTo>
                      <a:pt x="436" y="0"/>
                    </a:moveTo>
                    <a:lnTo>
                      <a:pt x="436" y="0"/>
                    </a:lnTo>
                    <a:lnTo>
                      <a:pt x="415" y="2"/>
                    </a:lnTo>
                    <a:lnTo>
                      <a:pt x="392" y="2"/>
                    </a:lnTo>
                    <a:lnTo>
                      <a:pt x="371" y="2"/>
                    </a:lnTo>
                    <a:lnTo>
                      <a:pt x="350" y="2"/>
                    </a:lnTo>
                    <a:lnTo>
                      <a:pt x="329" y="2"/>
                    </a:lnTo>
                    <a:lnTo>
                      <a:pt x="308" y="4"/>
                    </a:lnTo>
                    <a:lnTo>
                      <a:pt x="288" y="4"/>
                    </a:lnTo>
                    <a:lnTo>
                      <a:pt x="269" y="4"/>
                    </a:lnTo>
                    <a:lnTo>
                      <a:pt x="248" y="6"/>
                    </a:lnTo>
                    <a:lnTo>
                      <a:pt x="231" y="8"/>
                    </a:lnTo>
                    <a:lnTo>
                      <a:pt x="212" y="8"/>
                    </a:lnTo>
                    <a:lnTo>
                      <a:pt x="194" y="10"/>
                    </a:lnTo>
                    <a:lnTo>
                      <a:pt x="177" y="11"/>
                    </a:lnTo>
                    <a:lnTo>
                      <a:pt x="162" y="11"/>
                    </a:lnTo>
                    <a:lnTo>
                      <a:pt x="146" y="13"/>
                    </a:lnTo>
                    <a:lnTo>
                      <a:pt x="131" y="15"/>
                    </a:lnTo>
                    <a:lnTo>
                      <a:pt x="116" y="17"/>
                    </a:lnTo>
                    <a:lnTo>
                      <a:pt x="102" y="19"/>
                    </a:lnTo>
                    <a:lnTo>
                      <a:pt x="89" y="21"/>
                    </a:lnTo>
                    <a:lnTo>
                      <a:pt x="77" y="23"/>
                    </a:lnTo>
                    <a:lnTo>
                      <a:pt x="66" y="25"/>
                    </a:lnTo>
                    <a:lnTo>
                      <a:pt x="56" y="27"/>
                    </a:lnTo>
                    <a:lnTo>
                      <a:pt x="45" y="29"/>
                    </a:lnTo>
                    <a:lnTo>
                      <a:pt x="37" y="31"/>
                    </a:lnTo>
                    <a:lnTo>
                      <a:pt x="29" y="33"/>
                    </a:lnTo>
                    <a:lnTo>
                      <a:pt x="21" y="36"/>
                    </a:lnTo>
                    <a:lnTo>
                      <a:pt x="16" y="38"/>
                    </a:lnTo>
                    <a:lnTo>
                      <a:pt x="10" y="40"/>
                    </a:lnTo>
                    <a:lnTo>
                      <a:pt x="6" y="44"/>
                    </a:lnTo>
                    <a:lnTo>
                      <a:pt x="2" y="46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10" y="52"/>
                    </a:lnTo>
                    <a:lnTo>
                      <a:pt x="10" y="50"/>
                    </a:lnTo>
                    <a:lnTo>
                      <a:pt x="12" y="48"/>
                    </a:lnTo>
                    <a:lnTo>
                      <a:pt x="14" y="46"/>
                    </a:lnTo>
                    <a:lnTo>
                      <a:pt x="18" y="44"/>
                    </a:lnTo>
                    <a:lnTo>
                      <a:pt x="21" y="40"/>
                    </a:lnTo>
                    <a:lnTo>
                      <a:pt x="27" y="38"/>
                    </a:lnTo>
                    <a:lnTo>
                      <a:pt x="33" y="36"/>
                    </a:lnTo>
                    <a:lnTo>
                      <a:pt x="41" y="35"/>
                    </a:lnTo>
                    <a:lnTo>
                      <a:pt x="50" y="33"/>
                    </a:lnTo>
                    <a:lnTo>
                      <a:pt x="60" y="31"/>
                    </a:lnTo>
                    <a:lnTo>
                      <a:pt x="69" y="29"/>
                    </a:lnTo>
                    <a:lnTo>
                      <a:pt x="81" y="27"/>
                    </a:lnTo>
                    <a:lnTo>
                      <a:pt x="93" y="25"/>
                    </a:lnTo>
                    <a:lnTo>
                      <a:pt x="106" y="23"/>
                    </a:lnTo>
                    <a:lnTo>
                      <a:pt x="117" y="21"/>
                    </a:lnTo>
                    <a:lnTo>
                      <a:pt x="133" y="19"/>
                    </a:lnTo>
                    <a:lnTo>
                      <a:pt x="148" y="17"/>
                    </a:lnTo>
                    <a:lnTo>
                      <a:pt x="164" y="15"/>
                    </a:lnTo>
                    <a:lnTo>
                      <a:pt x="179" y="15"/>
                    </a:lnTo>
                    <a:lnTo>
                      <a:pt x="196" y="13"/>
                    </a:lnTo>
                    <a:lnTo>
                      <a:pt x="213" y="11"/>
                    </a:lnTo>
                    <a:lnTo>
                      <a:pt x="231" y="11"/>
                    </a:lnTo>
                    <a:lnTo>
                      <a:pt x="250" y="10"/>
                    </a:lnTo>
                    <a:lnTo>
                      <a:pt x="269" y="10"/>
                    </a:lnTo>
                    <a:lnTo>
                      <a:pt x="288" y="8"/>
                    </a:lnTo>
                    <a:lnTo>
                      <a:pt x="308" y="8"/>
                    </a:lnTo>
                    <a:lnTo>
                      <a:pt x="329" y="6"/>
                    </a:lnTo>
                    <a:lnTo>
                      <a:pt x="350" y="6"/>
                    </a:lnTo>
                    <a:lnTo>
                      <a:pt x="371" y="6"/>
                    </a:lnTo>
                    <a:lnTo>
                      <a:pt x="392" y="6"/>
                    </a:lnTo>
                    <a:lnTo>
                      <a:pt x="415" y="6"/>
                    </a:lnTo>
                    <a:lnTo>
                      <a:pt x="436" y="6"/>
                    </a:lnTo>
                    <a:lnTo>
                      <a:pt x="4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91" name="Rectangle 3944"/>
              <p:cNvSpPr>
                <a:spLocks noChangeArrowheads="1"/>
              </p:cNvSpPr>
              <p:nvPr/>
            </p:nvSpPr>
            <p:spPr bwMode="auto">
              <a:xfrm>
                <a:off x="2523" y="1610"/>
                <a:ext cx="3" cy="216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92" name="Rectangle 3945"/>
              <p:cNvSpPr>
                <a:spLocks noChangeArrowheads="1"/>
              </p:cNvSpPr>
              <p:nvPr/>
            </p:nvSpPr>
            <p:spPr bwMode="auto">
              <a:xfrm>
                <a:off x="2526" y="1610"/>
                <a:ext cx="4" cy="216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93" name="Rectangle 3946"/>
              <p:cNvSpPr>
                <a:spLocks noChangeArrowheads="1"/>
              </p:cNvSpPr>
              <p:nvPr/>
            </p:nvSpPr>
            <p:spPr bwMode="auto">
              <a:xfrm>
                <a:off x="2530" y="1610"/>
                <a:ext cx="3" cy="21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94" name="Rectangle 3947"/>
              <p:cNvSpPr>
                <a:spLocks noChangeArrowheads="1"/>
              </p:cNvSpPr>
              <p:nvPr/>
            </p:nvSpPr>
            <p:spPr bwMode="auto">
              <a:xfrm>
                <a:off x="2533" y="1610"/>
                <a:ext cx="3" cy="216"/>
              </a:xfrm>
              <a:prstGeom prst="rect">
                <a:avLst/>
              </a:pr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95" name="Rectangle 3948"/>
              <p:cNvSpPr>
                <a:spLocks noChangeArrowheads="1"/>
              </p:cNvSpPr>
              <p:nvPr/>
            </p:nvSpPr>
            <p:spPr bwMode="auto">
              <a:xfrm>
                <a:off x="2536" y="1610"/>
                <a:ext cx="3" cy="216"/>
              </a:xfrm>
              <a:prstGeom prst="rect">
                <a:avLst/>
              </a:pr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96" name="Rectangle 3949"/>
              <p:cNvSpPr>
                <a:spLocks noChangeArrowheads="1"/>
              </p:cNvSpPr>
              <p:nvPr/>
            </p:nvSpPr>
            <p:spPr bwMode="auto">
              <a:xfrm>
                <a:off x="2539" y="1610"/>
                <a:ext cx="3" cy="216"/>
              </a:xfrm>
              <a:prstGeom prst="rect">
                <a:avLst/>
              </a:pr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97" name="Rectangle 3950"/>
              <p:cNvSpPr>
                <a:spLocks noChangeArrowheads="1"/>
              </p:cNvSpPr>
              <p:nvPr/>
            </p:nvSpPr>
            <p:spPr bwMode="auto">
              <a:xfrm>
                <a:off x="2542" y="1610"/>
                <a:ext cx="4" cy="216"/>
              </a:xfrm>
              <a:prstGeom prst="rect">
                <a:avLst/>
              </a:pr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98" name="Rectangle 3951"/>
              <p:cNvSpPr>
                <a:spLocks noChangeArrowheads="1"/>
              </p:cNvSpPr>
              <p:nvPr/>
            </p:nvSpPr>
            <p:spPr bwMode="auto">
              <a:xfrm>
                <a:off x="2546" y="1610"/>
                <a:ext cx="3" cy="216"/>
              </a:xfrm>
              <a:prstGeom prst="rect">
                <a:avLst/>
              </a:pr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499" name="Rectangle 3952"/>
              <p:cNvSpPr>
                <a:spLocks noChangeArrowheads="1"/>
              </p:cNvSpPr>
              <p:nvPr/>
            </p:nvSpPr>
            <p:spPr bwMode="auto">
              <a:xfrm>
                <a:off x="2549" y="1610"/>
                <a:ext cx="4" cy="216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00" name="Rectangle 3953"/>
              <p:cNvSpPr>
                <a:spLocks noChangeArrowheads="1"/>
              </p:cNvSpPr>
              <p:nvPr/>
            </p:nvSpPr>
            <p:spPr bwMode="auto">
              <a:xfrm>
                <a:off x="2553" y="1610"/>
                <a:ext cx="4" cy="216"/>
              </a:xfrm>
              <a:prstGeom prst="rect">
                <a:avLst/>
              </a:pr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01" name="Rectangle 3954"/>
              <p:cNvSpPr>
                <a:spLocks noChangeArrowheads="1"/>
              </p:cNvSpPr>
              <p:nvPr/>
            </p:nvSpPr>
            <p:spPr bwMode="auto">
              <a:xfrm>
                <a:off x="2557" y="1610"/>
                <a:ext cx="3" cy="216"/>
              </a:xfrm>
              <a:prstGeom prst="rect">
                <a:avLst/>
              </a:pr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02" name="Rectangle 3955"/>
              <p:cNvSpPr>
                <a:spLocks noChangeArrowheads="1"/>
              </p:cNvSpPr>
              <p:nvPr/>
            </p:nvSpPr>
            <p:spPr bwMode="auto">
              <a:xfrm>
                <a:off x="2560" y="1610"/>
                <a:ext cx="3" cy="216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03" name="Rectangle 3956"/>
              <p:cNvSpPr>
                <a:spLocks noChangeArrowheads="1"/>
              </p:cNvSpPr>
              <p:nvPr/>
            </p:nvSpPr>
            <p:spPr bwMode="auto">
              <a:xfrm>
                <a:off x="2563" y="1610"/>
                <a:ext cx="3" cy="216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04" name="Rectangle 3957"/>
              <p:cNvSpPr>
                <a:spLocks noChangeArrowheads="1"/>
              </p:cNvSpPr>
              <p:nvPr/>
            </p:nvSpPr>
            <p:spPr bwMode="auto">
              <a:xfrm>
                <a:off x="2566" y="1610"/>
                <a:ext cx="4" cy="216"/>
              </a:xfrm>
              <a:prstGeom prst="rect">
                <a:avLst/>
              </a:pr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05" name="Rectangle 3958"/>
              <p:cNvSpPr>
                <a:spLocks noChangeArrowheads="1"/>
              </p:cNvSpPr>
              <p:nvPr/>
            </p:nvSpPr>
            <p:spPr bwMode="auto">
              <a:xfrm>
                <a:off x="2570" y="1610"/>
                <a:ext cx="3" cy="216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06" name="Rectangle 3959"/>
              <p:cNvSpPr>
                <a:spLocks noChangeArrowheads="1"/>
              </p:cNvSpPr>
              <p:nvPr/>
            </p:nvSpPr>
            <p:spPr bwMode="auto">
              <a:xfrm>
                <a:off x="2573" y="1610"/>
                <a:ext cx="4" cy="216"/>
              </a:xfrm>
              <a:prstGeom prst="rect">
                <a:avLst/>
              </a:pr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07" name="Rectangle 3960"/>
              <p:cNvSpPr>
                <a:spLocks noChangeArrowheads="1"/>
              </p:cNvSpPr>
              <p:nvPr/>
            </p:nvSpPr>
            <p:spPr bwMode="auto">
              <a:xfrm>
                <a:off x="2577" y="1610"/>
                <a:ext cx="3" cy="216"/>
              </a:xfrm>
              <a:prstGeom prst="rect">
                <a:avLst/>
              </a:pr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08" name="Rectangle 3961"/>
              <p:cNvSpPr>
                <a:spLocks noChangeArrowheads="1"/>
              </p:cNvSpPr>
              <p:nvPr/>
            </p:nvSpPr>
            <p:spPr bwMode="auto">
              <a:xfrm>
                <a:off x="2580" y="1610"/>
                <a:ext cx="3" cy="216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09" name="Rectangle 3962"/>
              <p:cNvSpPr>
                <a:spLocks noChangeArrowheads="1"/>
              </p:cNvSpPr>
              <p:nvPr/>
            </p:nvSpPr>
            <p:spPr bwMode="auto">
              <a:xfrm>
                <a:off x="2583" y="1610"/>
                <a:ext cx="3" cy="216"/>
              </a:xfrm>
              <a:prstGeom prst="rect">
                <a:avLst/>
              </a:pr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10" name="Rectangle 3963"/>
              <p:cNvSpPr>
                <a:spLocks noChangeArrowheads="1"/>
              </p:cNvSpPr>
              <p:nvPr/>
            </p:nvSpPr>
            <p:spPr bwMode="auto">
              <a:xfrm>
                <a:off x="2586" y="1610"/>
                <a:ext cx="4" cy="216"/>
              </a:xfrm>
              <a:prstGeom prst="rect">
                <a:avLst/>
              </a:pr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11" name="Rectangle 3964"/>
              <p:cNvSpPr>
                <a:spLocks noChangeArrowheads="1"/>
              </p:cNvSpPr>
              <p:nvPr/>
            </p:nvSpPr>
            <p:spPr bwMode="auto">
              <a:xfrm>
                <a:off x="2590" y="1610"/>
                <a:ext cx="3" cy="216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12" name="Rectangle 3965"/>
              <p:cNvSpPr>
                <a:spLocks noChangeArrowheads="1"/>
              </p:cNvSpPr>
              <p:nvPr/>
            </p:nvSpPr>
            <p:spPr bwMode="auto">
              <a:xfrm>
                <a:off x="2593" y="1610"/>
                <a:ext cx="4" cy="216"/>
              </a:xfrm>
              <a:prstGeom prst="rect">
                <a:avLst/>
              </a:pr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13" name="Rectangle 3966"/>
              <p:cNvSpPr>
                <a:spLocks noChangeArrowheads="1"/>
              </p:cNvSpPr>
              <p:nvPr/>
            </p:nvSpPr>
            <p:spPr bwMode="auto">
              <a:xfrm>
                <a:off x="2597" y="1610"/>
                <a:ext cx="3" cy="216"/>
              </a:xfrm>
              <a:prstGeom prst="rect">
                <a:avLst/>
              </a:pr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14" name="Rectangle 3967"/>
              <p:cNvSpPr>
                <a:spLocks noChangeArrowheads="1"/>
              </p:cNvSpPr>
              <p:nvPr/>
            </p:nvSpPr>
            <p:spPr bwMode="auto">
              <a:xfrm>
                <a:off x="2600" y="1610"/>
                <a:ext cx="4" cy="216"/>
              </a:xfrm>
              <a:prstGeom prst="rect">
                <a:avLst/>
              </a:pr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15" name="Rectangle 3968"/>
              <p:cNvSpPr>
                <a:spLocks noChangeArrowheads="1"/>
              </p:cNvSpPr>
              <p:nvPr/>
            </p:nvSpPr>
            <p:spPr bwMode="auto">
              <a:xfrm>
                <a:off x="2604" y="1610"/>
                <a:ext cx="3" cy="216"/>
              </a:xfrm>
              <a:prstGeom prst="rect">
                <a:avLst/>
              </a:pr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16" name="Rectangle 3969"/>
              <p:cNvSpPr>
                <a:spLocks noChangeArrowheads="1"/>
              </p:cNvSpPr>
              <p:nvPr/>
            </p:nvSpPr>
            <p:spPr bwMode="auto">
              <a:xfrm>
                <a:off x="2607" y="1610"/>
                <a:ext cx="3" cy="216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17" name="Rectangle 3970"/>
              <p:cNvSpPr>
                <a:spLocks noChangeArrowheads="1"/>
              </p:cNvSpPr>
              <p:nvPr/>
            </p:nvSpPr>
            <p:spPr bwMode="auto">
              <a:xfrm>
                <a:off x="2610" y="1610"/>
                <a:ext cx="3" cy="216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18" name="Rectangle 3971"/>
              <p:cNvSpPr>
                <a:spLocks noChangeArrowheads="1"/>
              </p:cNvSpPr>
              <p:nvPr/>
            </p:nvSpPr>
            <p:spPr bwMode="auto">
              <a:xfrm>
                <a:off x="2613" y="1610"/>
                <a:ext cx="4" cy="216"/>
              </a:xfrm>
              <a:prstGeom prst="rect">
                <a:avLst/>
              </a:pr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19" name="Rectangle 3972"/>
              <p:cNvSpPr>
                <a:spLocks noChangeArrowheads="1"/>
              </p:cNvSpPr>
              <p:nvPr/>
            </p:nvSpPr>
            <p:spPr bwMode="auto">
              <a:xfrm>
                <a:off x="2617" y="1610"/>
                <a:ext cx="3" cy="216"/>
              </a:xfrm>
              <a:prstGeom prst="rect">
                <a:avLst/>
              </a:pr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20" name="Rectangle 3973"/>
              <p:cNvSpPr>
                <a:spLocks noChangeArrowheads="1"/>
              </p:cNvSpPr>
              <p:nvPr/>
            </p:nvSpPr>
            <p:spPr bwMode="auto">
              <a:xfrm>
                <a:off x="2620" y="1610"/>
                <a:ext cx="4" cy="216"/>
              </a:xfrm>
              <a:prstGeom prst="rect">
                <a:avLst/>
              </a:pr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21" name="Rectangle 3974"/>
              <p:cNvSpPr>
                <a:spLocks noChangeArrowheads="1"/>
              </p:cNvSpPr>
              <p:nvPr/>
            </p:nvSpPr>
            <p:spPr bwMode="auto">
              <a:xfrm>
                <a:off x="2624" y="1610"/>
                <a:ext cx="3" cy="216"/>
              </a:xfrm>
              <a:prstGeom prst="rect">
                <a:avLst/>
              </a:pr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22" name="Rectangle 3975"/>
              <p:cNvSpPr>
                <a:spLocks noChangeArrowheads="1"/>
              </p:cNvSpPr>
              <p:nvPr/>
            </p:nvSpPr>
            <p:spPr bwMode="auto">
              <a:xfrm>
                <a:off x="2627" y="1610"/>
                <a:ext cx="4" cy="216"/>
              </a:xfrm>
              <a:prstGeom prst="rect">
                <a:avLst/>
              </a:pr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23" name="Rectangle 3976"/>
              <p:cNvSpPr>
                <a:spLocks noChangeArrowheads="1"/>
              </p:cNvSpPr>
              <p:nvPr/>
            </p:nvSpPr>
            <p:spPr bwMode="auto">
              <a:xfrm>
                <a:off x="2631" y="1610"/>
                <a:ext cx="2" cy="216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24" name="Rectangle 3977"/>
              <p:cNvSpPr>
                <a:spLocks noChangeArrowheads="1"/>
              </p:cNvSpPr>
              <p:nvPr/>
            </p:nvSpPr>
            <p:spPr bwMode="auto">
              <a:xfrm>
                <a:off x="2633" y="1610"/>
                <a:ext cx="4" cy="21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25" name="Rectangle 3978"/>
              <p:cNvSpPr>
                <a:spLocks noChangeArrowheads="1"/>
              </p:cNvSpPr>
              <p:nvPr/>
            </p:nvSpPr>
            <p:spPr bwMode="auto">
              <a:xfrm>
                <a:off x="2637" y="1610"/>
                <a:ext cx="3" cy="216"/>
              </a:xfrm>
              <a:prstGeom prst="rect">
                <a:avLst/>
              </a:pr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26" name="Rectangle 3979"/>
              <p:cNvSpPr>
                <a:spLocks noChangeArrowheads="1"/>
              </p:cNvSpPr>
              <p:nvPr/>
            </p:nvSpPr>
            <p:spPr bwMode="auto">
              <a:xfrm>
                <a:off x="2640" y="1610"/>
                <a:ext cx="4" cy="216"/>
              </a:xfrm>
              <a:prstGeom prst="rect">
                <a:avLst/>
              </a:pr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27" name="Rectangle 3980"/>
              <p:cNvSpPr>
                <a:spLocks noChangeArrowheads="1"/>
              </p:cNvSpPr>
              <p:nvPr/>
            </p:nvSpPr>
            <p:spPr bwMode="auto">
              <a:xfrm>
                <a:off x="2644" y="1610"/>
                <a:ext cx="3" cy="216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28" name="Rectangle 3981"/>
              <p:cNvSpPr>
                <a:spLocks noChangeArrowheads="1"/>
              </p:cNvSpPr>
              <p:nvPr/>
            </p:nvSpPr>
            <p:spPr bwMode="auto">
              <a:xfrm>
                <a:off x="2647" y="1610"/>
                <a:ext cx="4" cy="216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29" name="Rectangle 3982"/>
              <p:cNvSpPr>
                <a:spLocks noChangeArrowheads="1"/>
              </p:cNvSpPr>
              <p:nvPr/>
            </p:nvSpPr>
            <p:spPr bwMode="auto">
              <a:xfrm>
                <a:off x="2651" y="1610"/>
                <a:ext cx="3" cy="216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30" name="Rectangle 3983"/>
              <p:cNvSpPr>
                <a:spLocks noChangeArrowheads="1"/>
              </p:cNvSpPr>
              <p:nvPr/>
            </p:nvSpPr>
            <p:spPr bwMode="auto">
              <a:xfrm>
                <a:off x="2654" y="1610"/>
                <a:ext cx="3" cy="216"/>
              </a:xfrm>
              <a:prstGeom prst="rect">
                <a:avLst/>
              </a:pr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31" name="Rectangle 3984"/>
              <p:cNvSpPr>
                <a:spLocks noChangeArrowheads="1"/>
              </p:cNvSpPr>
              <p:nvPr/>
            </p:nvSpPr>
            <p:spPr bwMode="auto">
              <a:xfrm>
                <a:off x="2657" y="1610"/>
                <a:ext cx="3" cy="216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32" name="Rectangle 3985"/>
              <p:cNvSpPr>
                <a:spLocks noChangeArrowheads="1"/>
              </p:cNvSpPr>
              <p:nvPr/>
            </p:nvSpPr>
            <p:spPr bwMode="auto">
              <a:xfrm>
                <a:off x="2660" y="1610"/>
                <a:ext cx="4" cy="216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33" name="Rectangle 3986"/>
              <p:cNvSpPr>
                <a:spLocks noChangeArrowheads="1"/>
              </p:cNvSpPr>
              <p:nvPr/>
            </p:nvSpPr>
            <p:spPr bwMode="auto">
              <a:xfrm>
                <a:off x="2664" y="1610"/>
                <a:ext cx="3" cy="216"/>
              </a:xfrm>
              <a:prstGeom prst="rect">
                <a:avLst/>
              </a:pr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34" name="Rectangle 3987"/>
              <p:cNvSpPr>
                <a:spLocks noChangeArrowheads="1"/>
              </p:cNvSpPr>
              <p:nvPr/>
            </p:nvSpPr>
            <p:spPr bwMode="auto">
              <a:xfrm>
                <a:off x="2667" y="1610"/>
                <a:ext cx="4" cy="21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35" name="Rectangle 3988"/>
              <p:cNvSpPr>
                <a:spLocks noChangeArrowheads="1"/>
              </p:cNvSpPr>
              <p:nvPr/>
            </p:nvSpPr>
            <p:spPr bwMode="auto">
              <a:xfrm>
                <a:off x="2671" y="1610"/>
                <a:ext cx="3" cy="216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36" name="Rectangle 3989"/>
              <p:cNvSpPr>
                <a:spLocks noChangeArrowheads="1"/>
              </p:cNvSpPr>
              <p:nvPr/>
            </p:nvSpPr>
            <p:spPr bwMode="auto">
              <a:xfrm>
                <a:off x="2674" y="1610"/>
                <a:ext cx="4" cy="216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37" name="Rectangle 3990"/>
              <p:cNvSpPr>
                <a:spLocks noChangeArrowheads="1"/>
              </p:cNvSpPr>
              <p:nvPr/>
            </p:nvSpPr>
            <p:spPr bwMode="auto">
              <a:xfrm>
                <a:off x="2678" y="1610"/>
                <a:ext cx="3" cy="216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38" name="Rectangle 3991"/>
              <p:cNvSpPr>
                <a:spLocks noChangeArrowheads="1"/>
              </p:cNvSpPr>
              <p:nvPr/>
            </p:nvSpPr>
            <p:spPr bwMode="auto">
              <a:xfrm>
                <a:off x="2681" y="1610"/>
                <a:ext cx="3" cy="216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39" name="Rectangle 3992"/>
              <p:cNvSpPr>
                <a:spLocks noChangeArrowheads="1"/>
              </p:cNvSpPr>
              <p:nvPr/>
            </p:nvSpPr>
            <p:spPr bwMode="auto">
              <a:xfrm>
                <a:off x="2684" y="1610"/>
                <a:ext cx="3" cy="216"/>
              </a:xfrm>
              <a:prstGeom prst="rect">
                <a:avLst/>
              </a:pr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40" name="Rectangle 3993"/>
              <p:cNvSpPr>
                <a:spLocks noChangeArrowheads="1"/>
              </p:cNvSpPr>
              <p:nvPr/>
            </p:nvSpPr>
            <p:spPr bwMode="auto">
              <a:xfrm>
                <a:off x="2687" y="1610"/>
                <a:ext cx="4" cy="216"/>
              </a:xfrm>
              <a:prstGeom prst="rect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41" name="Rectangle 3994"/>
              <p:cNvSpPr>
                <a:spLocks noChangeArrowheads="1"/>
              </p:cNvSpPr>
              <p:nvPr/>
            </p:nvSpPr>
            <p:spPr bwMode="auto">
              <a:xfrm>
                <a:off x="2691" y="1610"/>
                <a:ext cx="3" cy="216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42" name="Rectangle 3995"/>
              <p:cNvSpPr>
                <a:spLocks noChangeArrowheads="1"/>
              </p:cNvSpPr>
              <p:nvPr/>
            </p:nvSpPr>
            <p:spPr bwMode="auto">
              <a:xfrm>
                <a:off x="2694" y="1610"/>
                <a:ext cx="4" cy="216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43" name="Rectangle 3996"/>
              <p:cNvSpPr>
                <a:spLocks noChangeArrowheads="1"/>
              </p:cNvSpPr>
              <p:nvPr/>
            </p:nvSpPr>
            <p:spPr bwMode="auto">
              <a:xfrm>
                <a:off x="2698" y="1610"/>
                <a:ext cx="3" cy="216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44" name="Rectangle 3997"/>
              <p:cNvSpPr>
                <a:spLocks noChangeArrowheads="1"/>
              </p:cNvSpPr>
              <p:nvPr/>
            </p:nvSpPr>
            <p:spPr bwMode="auto">
              <a:xfrm>
                <a:off x="2701" y="1610"/>
                <a:ext cx="4" cy="216"/>
              </a:xfrm>
              <a:prstGeom prst="rect">
                <a:avLst/>
              </a:pr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45" name="Rectangle 3998"/>
              <p:cNvSpPr>
                <a:spLocks noChangeArrowheads="1"/>
              </p:cNvSpPr>
              <p:nvPr/>
            </p:nvSpPr>
            <p:spPr bwMode="auto">
              <a:xfrm>
                <a:off x="2705" y="1610"/>
                <a:ext cx="2" cy="216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46" name="Rectangle 3999"/>
              <p:cNvSpPr>
                <a:spLocks noChangeArrowheads="1"/>
              </p:cNvSpPr>
              <p:nvPr/>
            </p:nvSpPr>
            <p:spPr bwMode="auto">
              <a:xfrm>
                <a:off x="2707" y="1610"/>
                <a:ext cx="4" cy="216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47" name="Rectangle 4000"/>
              <p:cNvSpPr>
                <a:spLocks noChangeArrowheads="1"/>
              </p:cNvSpPr>
              <p:nvPr/>
            </p:nvSpPr>
            <p:spPr bwMode="auto">
              <a:xfrm>
                <a:off x="2711" y="1610"/>
                <a:ext cx="4" cy="216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48" name="Rectangle 4001"/>
              <p:cNvSpPr>
                <a:spLocks noChangeArrowheads="1"/>
              </p:cNvSpPr>
              <p:nvPr/>
            </p:nvSpPr>
            <p:spPr bwMode="auto">
              <a:xfrm>
                <a:off x="2715" y="1610"/>
                <a:ext cx="3" cy="216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49" name="Rectangle 4002"/>
              <p:cNvSpPr>
                <a:spLocks noChangeArrowheads="1"/>
              </p:cNvSpPr>
              <p:nvPr/>
            </p:nvSpPr>
            <p:spPr bwMode="auto">
              <a:xfrm>
                <a:off x="2718" y="1610"/>
                <a:ext cx="3" cy="216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50" name="Rectangle 4003"/>
              <p:cNvSpPr>
                <a:spLocks noChangeArrowheads="1"/>
              </p:cNvSpPr>
              <p:nvPr/>
            </p:nvSpPr>
            <p:spPr bwMode="auto">
              <a:xfrm>
                <a:off x="2721" y="1610"/>
                <a:ext cx="4" cy="216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51" name="Rectangle 4004"/>
              <p:cNvSpPr>
                <a:spLocks noChangeArrowheads="1"/>
              </p:cNvSpPr>
              <p:nvPr/>
            </p:nvSpPr>
            <p:spPr bwMode="auto">
              <a:xfrm>
                <a:off x="2725" y="1610"/>
                <a:ext cx="3" cy="216"/>
              </a:xfrm>
              <a:prstGeom prst="rect">
                <a:avLst/>
              </a:pr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52" name="Rectangle 4005"/>
              <p:cNvSpPr>
                <a:spLocks noChangeArrowheads="1"/>
              </p:cNvSpPr>
              <p:nvPr/>
            </p:nvSpPr>
            <p:spPr bwMode="auto">
              <a:xfrm>
                <a:off x="2728" y="1610"/>
                <a:ext cx="3" cy="216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53" name="Rectangle 4006"/>
              <p:cNvSpPr>
                <a:spLocks noChangeArrowheads="1"/>
              </p:cNvSpPr>
              <p:nvPr/>
            </p:nvSpPr>
            <p:spPr bwMode="auto">
              <a:xfrm>
                <a:off x="2731" y="1610"/>
                <a:ext cx="3" cy="216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54" name="Rectangle 4007"/>
              <p:cNvSpPr>
                <a:spLocks noChangeArrowheads="1"/>
              </p:cNvSpPr>
              <p:nvPr/>
            </p:nvSpPr>
            <p:spPr bwMode="auto">
              <a:xfrm>
                <a:off x="2734" y="1610"/>
                <a:ext cx="4" cy="216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55" name="Rectangle 4008"/>
              <p:cNvSpPr>
                <a:spLocks noChangeArrowheads="1"/>
              </p:cNvSpPr>
              <p:nvPr/>
            </p:nvSpPr>
            <p:spPr bwMode="auto">
              <a:xfrm>
                <a:off x="2738" y="1610"/>
                <a:ext cx="3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56" name="Rectangle 4009"/>
              <p:cNvSpPr>
                <a:spLocks noChangeArrowheads="1"/>
              </p:cNvSpPr>
              <p:nvPr/>
            </p:nvSpPr>
            <p:spPr bwMode="auto">
              <a:xfrm>
                <a:off x="2741" y="1610"/>
                <a:ext cx="4" cy="216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57" name="Rectangle 4010"/>
              <p:cNvSpPr>
                <a:spLocks noChangeArrowheads="1"/>
              </p:cNvSpPr>
              <p:nvPr/>
            </p:nvSpPr>
            <p:spPr bwMode="auto">
              <a:xfrm>
                <a:off x="2745" y="1610"/>
                <a:ext cx="4" cy="216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558" name="Rectangle 4011"/>
              <p:cNvSpPr>
                <a:spLocks noChangeArrowheads="1"/>
              </p:cNvSpPr>
              <p:nvPr/>
            </p:nvSpPr>
            <p:spPr bwMode="auto">
              <a:xfrm>
                <a:off x="2749" y="1610"/>
                <a:ext cx="3" cy="216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11956" name="Group 4012"/>
            <p:cNvGrpSpPr>
              <a:grpSpLocks/>
            </p:cNvGrpSpPr>
            <p:nvPr/>
          </p:nvGrpSpPr>
          <p:grpSpPr bwMode="auto">
            <a:xfrm>
              <a:off x="2520" y="1585"/>
              <a:ext cx="436" cy="241"/>
              <a:chOff x="2520" y="1585"/>
              <a:chExt cx="436" cy="241"/>
            </a:xfrm>
          </p:grpSpPr>
          <p:sp>
            <p:nvSpPr>
              <p:cNvPr id="12159" name="Rectangle 4013"/>
              <p:cNvSpPr>
                <a:spLocks noChangeArrowheads="1"/>
              </p:cNvSpPr>
              <p:nvPr/>
            </p:nvSpPr>
            <p:spPr bwMode="auto">
              <a:xfrm>
                <a:off x="2752" y="1610"/>
                <a:ext cx="3" cy="216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60" name="Rectangle 4014"/>
              <p:cNvSpPr>
                <a:spLocks noChangeArrowheads="1"/>
              </p:cNvSpPr>
              <p:nvPr/>
            </p:nvSpPr>
            <p:spPr bwMode="auto">
              <a:xfrm>
                <a:off x="2755" y="1610"/>
                <a:ext cx="3" cy="216"/>
              </a:xfrm>
              <a:prstGeom prst="rect">
                <a:avLst/>
              </a:pr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61" name="Rectangle 4015"/>
              <p:cNvSpPr>
                <a:spLocks noChangeArrowheads="1"/>
              </p:cNvSpPr>
              <p:nvPr/>
            </p:nvSpPr>
            <p:spPr bwMode="auto">
              <a:xfrm>
                <a:off x="2758" y="1610"/>
                <a:ext cx="4" cy="216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62" name="Rectangle 4016"/>
              <p:cNvSpPr>
                <a:spLocks noChangeArrowheads="1"/>
              </p:cNvSpPr>
              <p:nvPr/>
            </p:nvSpPr>
            <p:spPr bwMode="auto">
              <a:xfrm>
                <a:off x="2762" y="1610"/>
                <a:ext cx="3" cy="216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63" name="Rectangle 4017"/>
              <p:cNvSpPr>
                <a:spLocks noChangeArrowheads="1"/>
              </p:cNvSpPr>
              <p:nvPr/>
            </p:nvSpPr>
            <p:spPr bwMode="auto">
              <a:xfrm>
                <a:off x="2765" y="1610"/>
                <a:ext cx="3" cy="216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64" name="Rectangle 4018"/>
              <p:cNvSpPr>
                <a:spLocks noChangeArrowheads="1"/>
              </p:cNvSpPr>
              <p:nvPr/>
            </p:nvSpPr>
            <p:spPr bwMode="auto">
              <a:xfrm>
                <a:off x="2768" y="1610"/>
                <a:ext cx="4" cy="216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65" name="Rectangle 4019"/>
              <p:cNvSpPr>
                <a:spLocks noChangeArrowheads="1"/>
              </p:cNvSpPr>
              <p:nvPr/>
            </p:nvSpPr>
            <p:spPr bwMode="auto">
              <a:xfrm>
                <a:off x="2772" y="1610"/>
                <a:ext cx="3" cy="216"/>
              </a:xfrm>
              <a:prstGeom prst="rect">
                <a:avLst/>
              </a:pr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66" name="Rectangle 4020"/>
              <p:cNvSpPr>
                <a:spLocks noChangeArrowheads="1"/>
              </p:cNvSpPr>
              <p:nvPr/>
            </p:nvSpPr>
            <p:spPr bwMode="auto">
              <a:xfrm>
                <a:off x="2775" y="1610"/>
                <a:ext cx="3" cy="216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67" name="Rectangle 4021"/>
              <p:cNvSpPr>
                <a:spLocks noChangeArrowheads="1"/>
              </p:cNvSpPr>
              <p:nvPr/>
            </p:nvSpPr>
            <p:spPr bwMode="auto">
              <a:xfrm>
                <a:off x="2778" y="1610"/>
                <a:ext cx="4" cy="216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68" name="Rectangle 4022"/>
              <p:cNvSpPr>
                <a:spLocks noChangeArrowheads="1"/>
              </p:cNvSpPr>
              <p:nvPr/>
            </p:nvSpPr>
            <p:spPr bwMode="auto">
              <a:xfrm>
                <a:off x="2782" y="1610"/>
                <a:ext cx="3" cy="216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69" name="Rectangle 4023"/>
              <p:cNvSpPr>
                <a:spLocks noChangeArrowheads="1"/>
              </p:cNvSpPr>
              <p:nvPr/>
            </p:nvSpPr>
            <p:spPr bwMode="auto">
              <a:xfrm>
                <a:off x="2785" y="1610"/>
                <a:ext cx="4" cy="216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70" name="Rectangle 4024"/>
              <p:cNvSpPr>
                <a:spLocks noChangeArrowheads="1"/>
              </p:cNvSpPr>
              <p:nvPr/>
            </p:nvSpPr>
            <p:spPr bwMode="auto">
              <a:xfrm>
                <a:off x="2789" y="1610"/>
                <a:ext cx="3" cy="216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71" name="Rectangle 4025"/>
              <p:cNvSpPr>
                <a:spLocks noChangeArrowheads="1"/>
              </p:cNvSpPr>
              <p:nvPr/>
            </p:nvSpPr>
            <p:spPr bwMode="auto">
              <a:xfrm>
                <a:off x="2792" y="1610"/>
                <a:ext cx="3" cy="216"/>
              </a:xfrm>
              <a:prstGeom prst="rect">
                <a:avLst/>
              </a:pr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72" name="Rectangle 4026"/>
              <p:cNvSpPr>
                <a:spLocks noChangeArrowheads="1"/>
              </p:cNvSpPr>
              <p:nvPr/>
            </p:nvSpPr>
            <p:spPr bwMode="auto">
              <a:xfrm>
                <a:off x="2795" y="1610"/>
                <a:ext cx="4" cy="216"/>
              </a:xfrm>
              <a:prstGeom prst="rect">
                <a:avLst/>
              </a:pr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73" name="Rectangle 4027"/>
              <p:cNvSpPr>
                <a:spLocks noChangeArrowheads="1"/>
              </p:cNvSpPr>
              <p:nvPr/>
            </p:nvSpPr>
            <p:spPr bwMode="auto">
              <a:xfrm>
                <a:off x="2799" y="1610"/>
                <a:ext cx="2" cy="216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74" name="Rectangle 4028"/>
              <p:cNvSpPr>
                <a:spLocks noChangeArrowheads="1"/>
              </p:cNvSpPr>
              <p:nvPr/>
            </p:nvSpPr>
            <p:spPr bwMode="auto">
              <a:xfrm>
                <a:off x="2801" y="1610"/>
                <a:ext cx="4" cy="216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75" name="Rectangle 4029"/>
              <p:cNvSpPr>
                <a:spLocks noChangeArrowheads="1"/>
              </p:cNvSpPr>
              <p:nvPr/>
            </p:nvSpPr>
            <p:spPr bwMode="auto">
              <a:xfrm>
                <a:off x="2805" y="1610"/>
                <a:ext cx="3" cy="216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76" name="Rectangle 4030"/>
              <p:cNvSpPr>
                <a:spLocks noChangeArrowheads="1"/>
              </p:cNvSpPr>
              <p:nvPr/>
            </p:nvSpPr>
            <p:spPr bwMode="auto">
              <a:xfrm>
                <a:off x="2808" y="1610"/>
                <a:ext cx="4" cy="216"/>
              </a:xfrm>
              <a:prstGeom prst="rect">
                <a:avLst/>
              </a:pr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77" name="Rectangle 4031"/>
              <p:cNvSpPr>
                <a:spLocks noChangeArrowheads="1"/>
              </p:cNvSpPr>
              <p:nvPr/>
            </p:nvSpPr>
            <p:spPr bwMode="auto">
              <a:xfrm>
                <a:off x="2812" y="1610"/>
                <a:ext cx="4" cy="21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78" name="Rectangle 4032"/>
              <p:cNvSpPr>
                <a:spLocks noChangeArrowheads="1"/>
              </p:cNvSpPr>
              <p:nvPr/>
            </p:nvSpPr>
            <p:spPr bwMode="auto">
              <a:xfrm>
                <a:off x="2816" y="1610"/>
                <a:ext cx="3" cy="216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79" name="Rectangle 4033"/>
              <p:cNvSpPr>
                <a:spLocks noChangeArrowheads="1"/>
              </p:cNvSpPr>
              <p:nvPr/>
            </p:nvSpPr>
            <p:spPr bwMode="auto">
              <a:xfrm>
                <a:off x="2819" y="1610"/>
                <a:ext cx="4" cy="216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80" name="Rectangle 4034"/>
              <p:cNvSpPr>
                <a:spLocks noChangeArrowheads="1"/>
              </p:cNvSpPr>
              <p:nvPr/>
            </p:nvSpPr>
            <p:spPr bwMode="auto">
              <a:xfrm>
                <a:off x="2823" y="1610"/>
                <a:ext cx="2" cy="216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81" name="Rectangle 4035"/>
              <p:cNvSpPr>
                <a:spLocks noChangeArrowheads="1"/>
              </p:cNvSpPr>
              <p:nvPr/>
            </p:nvSpPr>
            <p:spPr bwMode="auto">
              <a:xfrm>
                <a:off x="2825" y="1610"/>
                <a:ext cx="4" cy="216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82" name="Rectangle 4036"/>
              <p:cNvSpPr>
                <a:spLocks noChangeArrowheads="1"/>
              </p:cNvSpPr>
              <p:nvPr/>
            </p:nvSpPr>
            <p:spPr bwMode="auto">
              <a:xfrm>
                <a:off x="2829" y="1610"/>
                <a:ext cx="3" cy="216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83" name="Rectangle 4037"/>
              <p:cNvSpPr>
                <a:spLocks noChangeArrowheads="1"/>
              </p:cNvSpPr>
              <p:nvPr/>
            </p:nvSpPr>
            <p:spPr bwMode="auto">
              <a:xfrm>
                <a:off x="2832" y="1610"/>
                <a:ext cx="4" cy="21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84" name="Rectangle 4038"/>
              <p:cNvSpPr>
                <a:spLocks noChangeArrowheads="1"/>
              </p:cNvSpPr>
              <p:nvPr/>
            </p:nvSpPr>
            <p:spPr bwMode="auto">
              <a:xfrm>
                <a:off x="2836" y="1610"/>
                <a:ext cx="3" cy="216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85" name="Rectangle 4039"/>
              <p:cNvSpPr>
                <a:spLocks noChangeArrowheads="1"/>
              </p:cNvSpPr>
              <p:nvPr/>
            </p:nvSpPr>
            <p:spPr bwMode="auto">
              <a:xfrm>
                <a:off x="2839" y="1610"/>
                <a:ext cx="3" cy="216"/>
              </a:xfrm>
              <a:prstGeom prst="rect">
                <a:avLst/>
              </a:pr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86" name="Rectangle 4040"/>
              <p:cNvSpPr>
                <a:spLocks noChangeArrowheads="1"/>
              </p:cNvSpPr>
              <p:nvPr/>
            </p:nvSpPr>
            <p:spPr bwMode="auto">
              <a:xfrm>
                <a:off x="2842" y="1610"/>
                <a:ext cx="4" cy="216"/>
              </a:xfrm>
              <a:prstGeom prst="rect">
                <a:avLst/>
              </a:pr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87" name="Rectangle 4041"/>
              <p:cNvSpPr>
                <a:spLocks noChangeArrowheads="1"/>
              </p:cNvSpPr>
              <p:nvPr/>
            </p:nvSpPr>
            <p:spPr bwMode="auto">
              <a:xfrm>
                <a:off x="2846" y="1610"/>
                <a:ext cx="4" cy="216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88" name="Rectangle 4042"/>
              <p:cNvSpPr>
                <a:spLocks noChangeArrowheads="1"/>
              </p:cNvSpPr>
              <p:nvPr/>
            </p:nvSpPr>
            <p:spPr bwMode="auto">
              <a:xfrm>
                <a:off x="2850" y="1610"/>
                <a:ext cx="2" cy="216"/>
              </a:xfrm>
              <a:prstGeom prst="rect">
                <a:avLst/>
              </a:pr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89" name="Rectangle 4043"/>
              <p:cNvSpPr>
                <a:spLocks noChangeArrowheads="1"/>
              </p:cNvSpPr>
              <p:nvPr/>
            </p:nvSpPr>
            <p:spPr bwMode="auto">
              <a:xfrm>
                <a:off x="2852" y="1610"/>
                <a:ext cx="4" cy="216"/>
              </a:xfrm>
              <a:prstGeom prst="rect">
                <a:avLst/>
              </a:pr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90" name="Rectangle 4044"/>
              <p:cNvSpPr>
                <a:spLocks noChangeArrowheads="1"/>
              </p:cNvSpPr>
              <p:nvPr/>
            </p:nvSpPr>
            <p:spPr bwMode="auto">
              <a:xfrm>
                <a:off x="2856" y="1610"/>
                <a:ext cx="3" cy="216"/>
              </a:xfrm>
              <a:prstGeom prst="rect">
                <a:avLst/>
              </a:pr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91" name="Rectangle 4045"/>
              <p:cNvSpPr>
                <a:spLocks noChangeArrowheads="1"/>
              </p:cNvSpPr>
              <p:nvPr/>
            </p:nvSpPr>
            <p:spPr bwMode="auto">
              <a:xfrm>
                <a:off x="2859" y="1610"/>
                <a:ext cx="4" cy="216"/>
              </a:xfrm>
              <a:prstGeom prst="rect">
                <a:avLst/>
              </a:pr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92" name="Rectangle 4046"/>
              <p:cNvSpPr>
                <a:spLocks noChangeArrowheads="1"/>
              </p:cNvSpPr>
              <p:nvPr/>
            </p:nvSpPr>
            <p:spPr bwMode="auto">
              <a:xfrm>
                <a:off x="2863" y="1610"/>
                <a:ext cx="3" cy="216"/>
              </a:xfrm>
              <a:prstGeom prst="rect">
                <a:avLst/>
              </a:pr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93" name="Rectangle 4047"/>
              <p:cNvSpPr>
                <a:spLocks noChangeArrowheads="1"/>
              </p:cNvSpPr>
              <p:nvPr/>
            </p:nvSpPr>
            <p:spPr bwMode="auto">
              <a:xfrm>
                <a:off x="2866" y="1610"/>
                <a:ext cx="4" cy="216"/>
              </a:xfrm>
              <a:prstGeom prst="rect">
                <a:avLst/>
              </a:pr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94" name="Rectangle 4048"/>
              <p:cNvSpPr>
                <a:spLocks noChangeArrowheads="1"/>
              </p:cNvSpPr>
              <p:nvPr/>
            </p:nvSpPr>
            <p:spPr bwMode="auto">
              <a:xfrm>
                <a:off x="2870" y="1610"/>
                <a:ext cx="3" cy="216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95" name="Rectangle 4049"/>
              <p:cNvSpPr>
                <a:spLocks noChangeArrowheads="1"/>
              </p:cNvSpPr>
              <p:nvPr/>
            </p:nvSpPr>
            <p:spPr bwMode="auto">
              <a:xfrm>
                <a:off x="2873" y="1610"/>
                <a:ext cx="2" cy="216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96" name="Rectangle 4050"/>
              <p:cNvSpPr>
                <a:spLocks noChangeArrowheads="1"/>
              </p:cNvSpPr>
              <p:nvPr/>
            </p:nvSpPr>
            <p:spPr bwMode="auto">
              <a:xfrm>
                <a:off x="2875" y="1610"/>
                <a:ext cx="4" cy="216"/>
              </a:xfrm>
              <a:prstGeom prst="rect">
                <a:avLst/>
              </a:pr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97" name="Rectangle 4051"/>
              <p:cNvSpPr>
                <a:spLocks noChangeArrowheads="1"/>
              </p:cNvSpPr>
              <p:nvPr/>
            </p:nvSpPr>
            <p:spPr bwMode="auto">
              <a:xfrm>
                <a:off x="2879" y="1610"/>
                <a:ext cx="4" cy="216"/>
              </a:xfrm>
              <a:prstGeom prst="rect">
                <a:avLst/>
              </a:pr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98" name="Rectangle 4052"/>
              <p:cNvSpPr>
                <a:spLocks noChangeArrowheads="1"/>
              </p:cNvSpPr>
              <p:nvPr/>
            </p:nvSpPr>
            <p:spPr bwMode="auto">
              <a:xfrm>
                <a:off x="2883" y="1610"/>
                <a:ext cx="3" cy="216"/>
              </a:xfrm>
              <a:prstGeom prst="rect">
                <a:avLst/>
              </a:pr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99" name="Rectangle 4053"/>
              <p:cNvSpPr>
                <a:spLocks noChangeArrowheads="1"/>
              </p:cNvSpPr>
              <p:nvPr/>
            </p:nvSpPr>
            <p:spPr bwMode="auto">
              <a:xfrm>
                <a:off x="2886" y="1610"/>
                <a:ext cx="4" cy="216"/>
              </a:xfrm>
              <a:prstGeom prst="rect">
                <a:avLst/>
              </a:pr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00" name="Rectangle 4054"/>
              <p:cNvSpPr>
                <a:spLocks noChangeArrowheads="1"/>
              </p:cNvSpPr>
              <p:nvPr/>
            </p:nvSpPr>
            <p:spPr bwMode="auto">
              <a:xfrm>
                <a:off x="2890" y="1610"/>
                <a:ext cx="3" cy="216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01" name="Rectangle 4055"/>
              <p:cNvSpPr>
                <a:spLocks noChangeArrowheads="1"/>
              </p:cNvSpPr>
              <p:nvPr/>
            </p:nvSpPr>
            <p:spPr bwMode="auto">
              <a:xfrm>
                <a:off x="2893" y="1610"/>
                <a:ext cx="4" cy="216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02" name="Rectangle 4056"/>
              <p:cNvSpPr>
                <a:spLocks noChangeArrowheads="1"/>
              </p:cNvSpPr>
              <p:nvPr/>
            </p:nvSpPr>
            <p:spPr bwMode="auto">
              <a:xfrm>
                <a:off x="2897" y="1610"/>
                <a:ext cx="2" cy="216"/>
              </a:xfrm>
              <a:prstGeom prst="rect">
                <a:avLst/>
              </a:pr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03" name="Rectangle 4057"/>
              <p:cNvSpPr>
                <a:spLocks noChangeArrowheads="1"/>
              </p:cNvSpPr>
              <p:nvPr/>
            </p:nvSpPr>
            <p:spPr bwMode="auto">
              <a:xfrm>
                <a:off x="2899" y="1610"/>
                <a:ext cx="4" cy="216"/>
              </a:xfrm>
              <a:prstGeom prst="rect">
                <a:avLst/>
              </a:pr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04" name="Rectangle 4058"/>
              <p:cNvSpPr>
                <a:spLocks noChangeArrowheads="1"/>
              </p:cNvSpPr>
              <p:nvPr/>
            </p:nvSpPr>
            <p:spPr bwMode="auto">
              <a:xfrm>
                <a:off x="2903" y="1610"/>
                <a:ext cx="3" cy="216"/>
              </a:xfrm>
              <a:prstGeom prst="rect">
                <a:avLst/>
              </a:pr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05" name="Rectangle 4059"/>
              <p:cNvSpPr>
                <a:spLocks noChangeArrowheads="1"/>
              </p:cNvSpPr>
              <p:nvPr/>
            </p:nvSpPr>
            <p:spPr bwMode="auto">
              <a:xfrm>
                <a:off x="2906" y="1610"/>
                <a:ext cx="4" cy="216"/>
              </a:xfrm>
              <a:prstGeom prst="rect">
                <a:avLst/>
              </a:pr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06" name="Rectangle 4060"/>
              <p:cNvSpPr>
                <a:spLocks noChangeArrowheads="1"/>
              </p:cNvSpPr>
              <p:nvPr/>
            </p:nvSpPr>
            <p:spPr bwMode="auto">
              <a:xfrm>
                <a:off x="2910" y="1610"/>
                <a:ext cx="3" cy="216"/>
              </a:xfrm>
              <a:prstGeom prst="rect">
                <a:avLst/>
              </a:pr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07" name="Rectangle 4061"/>
              <p:cNvSpPr>
                <a:spLocks noChangeArrowheads="1"/>
              </p:cNvSpPr>
              <p:nvPr/>
            </p:nvSpPr>
            <p:spPr bwMode="auto">
              <a:xfrm>
                <a:off x="2913" y="1610"/>
                <a:ext cx="4" cy="216"/>
              </a:xfrm>
              <a:prstGeom prst="rect">
                <a:avLst/>
              </a:pr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08" name="Rectangle 4062"/>
              <p:cNvSpPr>
                <a:spLocks noChangeArrowheads="1"/>
              </p:cNvSpPr>
              <p:nvPr/>
            </p:nvSpPr>
            <p:spPr bwMode="auto">
              <a:xfrm>
                <a:off x="2917" y="1610"/>
                <a:ext cx="3" cy="216"/>
              </a:xfrm>
              <a:prstGeom prst="rect">
                <a:avLst/>
              </a:pr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09" name="Rectangle 4063"/>
              <p:cNvSpPr>
                <a:spLocks noChangeArrowheads="1"/>
              </p:cNvSpPr>
              <p:nvPr/>
            </p:nvSpPr>
            <p:spPr bwMode="auto">
              <a:xfrm>
                <a:off x="2920" y="1610"/>
                <a:ext cx="3" cy="216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10" name="Rectangle 4064"/>
              <p:cNvSpPr>
                <a:spLocks noChangeArrowheads="1"/>
              </p:cNvSpPr>
              <p:nvPr/>
            </p:nvSpPr>
            <p:spPr bwMode="auto">
              <a:xfrm>
                <a:off x="2923" y="1610"/>
                <a:ext cx="3" cy="216"/>
              </a:xfrm>
              <a:prstGeom prst="rect">
                <a:avLst/>
              </a:pr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11" name="Rectangle 4065"/>
              <p:cNvSpPr>
                <a:spLocks noChangeArrowheads="1"/>
              </p:cNvSpPr>
              <p:nvPr/>
            </p:nvSpPr>
            <p:spPr bwMode="auto">
              <a:xfrm>
                <a:off x="2926" y="1610"/>
                <a:ext cx="4" cy="216"/>
              </a:xfrm>
              <a:prstGeom prst="rect">
                <a:avLst/>
              </a:pr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12" name="Rectangle 4066"/>
              <p:cNvSpPr>
                <a:spLocks noChangeArrowheads="1"/>
              </p:cNvSpPr>
              <p:nvPr/>
            </p:nvSpPr>
            <p:spPr bwMode="auto">
              <a:xfrm>
                <a:off x="2930" y="1610"/>
                <a:ext cx="3" cy="216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13" name="Rectangle 4067"/>
              <p:cNvSpPr>
                <a:spLocks noChangeArrowheads="1"/>
              </p:cNvSpPr>
              <p:nvPr/>
            </p:nvSpPr>
            <p:spPr bwMode="auto">
              <a:xfrm>
                <a:off x="2933" y="1610"/>
                <a:ext cx="4" cy="216"/>
              </a:xfrm>
              <a:prstGeom prst="rect">
                <a:avLst/>
              </a:pr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14" name="Rectangle 4068"/>
              <p:cNvSpPr>
                <a:spLocks noChangeArrowheads="1"/>
              </p:cNvSpPr>
              <p:nvPr/>
            </p:nvSpPr>
            <p:spPr bwMode="auto">
              <a:xfrm>
                <a:off x="2937" y="1610"/>
                <a:ext cx="4" cy="216"/>
              </a:xfrm>
              <a:prstGeom prst="rect">
                <a:avLst/>
              </a:pr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15" name="Rectangle 4069"/>
              <p:cNvSpPr>
                <a:spLocks noChangeArrowheads="1"/>
              </p:cNvSpPr>
              <p:nvPr/>
            </p:nvSpPr>
            <p:spPr bwMode="auto">
              <a:xfrm>
                <a:off x="2941" y="1610"/>
                <a:ext cx="3" cy="216"/>
              </a:xfrm>
              <a:prstGeom prst="rect">
                <a:avLst/>
              </a:prstGeom>
              <a:solidFill>
                <a:srgbClr val="888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16" name="Rectangle 4070"/>
              <p:cNvSpPr>
                <a:spLocks noChangeArrowheads="1"/>
              </p:cNvSpPr>
              <p:nvPr/>
            </p:nvSpPr>
            <p:spPr bwMode="auto">
              <a:xfrm>
                <a:off x="2944" y="1610"/>
                <a:ext cx="2" cy="216"/>
              </a:xfrm>
              <a:prstGeom prst="rect">
                <a:avLst/>
              </a:pr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17" name="Rectangle 4071"/>
              <p:cNvSpPr>
                <a:spLocks noChangeArrowheads="1"/>
              </p:cNvSpPr>
              <p:nvPr/>
            </p:nvSpPr>
            <p:spPr bwMode="auto">
              <a:xfrm>
                <a:off x="2946" y="1610"/>
                <a:ext cx="4" cy="216"/>
              </a:xfrm>
              <a:prstGeom prst="rect">
                <a:avLst/>
              </a:pr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18" name="Rectangle 4072"/>
              <p:cNvSpPr>
                <a:spLocks noChangeArrowheads="1"/>
              </p:cNvSpPr>
              <p:nvPr/>
            </p:nvSpPr>
            <p:spPr bwMode="auto">
              <a:xfrm>
                <a:off x="2950" y="1610"/>
                <a:ext cx="3" cy="216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19" name="Freeform 4073"/>
              <p:cNvSpPr>
                <a:spLocks/>
              </p:cNvSpPr>
              <p:nvPr/>
            </p:nvSpPr>
            <p:spPr bwMode="auto">
              <a:xfrm>
                <a:off x="2522" y="1608"/>
                <a:ext cx="434" cy="2"/>
              </a:xfrm>
              <a:custGeom>
                <a:avLst/>
                <a:gdLst>
                  <a:gd name="T0" fmla="*/ 109 w 868"/>
                  <a:gd name="T1" fmla="*/ 1 h 4"/>
                  <a:gd name="T2" fmla="*/ 108 w 868"/>
                  <a:gd name="T3" fmla="*/ 0 h 4"/>
                  <a:gd name="T4" fmla="*/ 0 w 868"/>
                  <a:gd name="T5" fmla="*/ 0 h 4"/>
                  <a:gd name="T6" fmla="*/ 0 w 868"/>
                  <a:gd name="T7" fmla="*/ 1 h 4"/>
                  <a:gd name="T8" fmla="*/ 108 w 868"/>
                  <a:gd name="T9" fmla="*/ 1 h 4"/>
                  <a:gd name="T10" fmla="*/ 108 w 868"/>
                  <a:gd name="T11" fmla="*/ 1 h 4"/>
                  <a:gd name="T12" fmla="*/ 109 w 868"/>
                  <a:gd name="T13" fmla="*/ 1 h 4"/>
                  <a:gd name="T14" fmla="*/ 109 w 868"/>
                  <a:gd name="T15" fmla="*/ 0 h 4"/>
                  <a:gd name="T16" fmla="*/ 108 w 868"/>
                  <a:gd name="T17" fmla="*/ 0 h 4"/>
                  <a:gd name="T18" fmla="*/ 109 w 868"/>
                  <a:gd name="T19" fmla="*/ 1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68" h="4">
                    <a:moveTo>
                      <a:pt x="868" y="2"/>
                    </a:moveTo>
                    <a:lnTo>
                      <a:pt x="86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862" y="4"/>
                    </a:lnTo>
                    <a:lnTo>
                      <a:pt x="859" y="2"/>
                    </a:lnTo>
                    <a:lnTo>
                      <a:pt x="868" y="2"/>
                    </a:lnTo>
                    <a:lnTo>
                      <a:pt x="868" y="0"/>
                    </a:lnTo>
                    <a:lnTo>
                      <a:pt x="862" y="0"/>
                    </a:lnTo>
                    <a:lnTo>
                      <a:pt x="86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20" name="Freeform 4074"/>
              <p:cNvSpPr>
                <a:spLocks/>
              </p:cNvSpPr>
              <p:nvPr/>
            </p:nvSpPr>
            <p:spPr bwMode="auto">
              <a:xfrm>
                <a:off x="2951" y="1610"/>
                <a:ext cx="5" cy="216"/>
              </a:xfrm>
              <a:custGeom>
                <a:avLst/>
                <a:gdLst>
                  <a:gd name="T0" fmla="*/ 1 w 9"/>
                  <a:gd name="T1" fmla="*/ 54 h 432"/>
                  <a:gd name="T2" fmla="*/ 2 w 9"/>
                  <a:gd name="T3" fmla="*/ 54 h 432"/>
                  <a:gd name="T4" fmla="*/ 2 w 9"/>
                  <a:gd name="T5" fmla="*/ 0 h 432"/>
                  <a:gd name="T6" fmla="*/ 0 w 9"/>
                  <a:gd name="T7" fmla="*/ 0 h 432"/>
                  <a:gd name="T8" fmla="*/ 0 w 9"/>
                  <a:gd name="T9" fmla="*/ 54 h 432"/>
                  <a:gd name="T10" fmla="*/ 1 w 9"/>
                  <a:gd name="T11" fmla="*/ 54 h 432"/>
                  <a:gd name="T12" fmla="*/ 1 w 9"/>
                  <a:gd name="T13" fmla="*/ 54 h 432"/>
                  <a:gd name="T14" fmla="*/ 2 w 9"/>
                  <a:gd name="T15" fmla="*/ 54 h 432"/>
                  <a:gd name="T16" fmla="*/ 2 w 9"/>
                  <a:gd name="T17" fmla="*/ 54 h 432"/>
                  <a:gd name="T18" fmla="*/ 1 w 9"/>
                  <a:gd name="T19" fmla="*/ 54 h 4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" h="432">
                    <a:moveTo>
                      <a:pt x="3" y="432"/>
                    </a:moveTo>
                    <a:lnTo>
                      <a:pt x="9" y="43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430"/>
                    </a:lnTo>
                    <a:lnTo>
                      <a:pt x="3" y="428"/>
                    </a:lnTo>
                    <a:lnTo>
                      <a:pt x="3" y="432"/>
                    </a:lnTo>
                    <a:lnTo>
                      <a:pt x="9" y="432"/>
                    </a:lnTo>
                    <a:lnTo>
                      <a:pt x="9" y="430"/>
                    </a:lnTo>
                    <a:lnTo>
                      <a:pt x="3" y="4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21" name="Freeform 4075"/>
              <p:cNvSpPr>
                <a:spLocks/>
              </p:cNvSpPr>
              <p:nvPr/>
            </p:nvSpPr>
            <p:spPr bwMode="auto">
              <a:xfrm>
                <a:off x="2520" y="1824"/>
                <a:ext cx="433" cy="2"/>
              </a:xfrm>
              <a:custGeom>
                <a:avLst/>
                <a:gdLst>
                  <a:gd name="T0" fmla="*/ 0 w 866"/>
                  <a:gd name="T1" fmla="*/ 1 h 4"/>
                  <a:gd name="T2" fmla="*/ 1 w 866"/>
                  <a:gd name="T3" fmla="*/ 1 h 4"/>
                  <a:gd name="T4" fmla="*/ 109 w 866"/>
                  <a:gd name="T5" fmla="*/ 1 h 4"/>
                  <a:gd name="T6" fmla="*/ 109 w 866"/>
                  <a:gd name="T7" fmla="*/ 0 h 4"/>
                  <a:gd name="T8" fmla="*/ 1 w 866"/>
                  <a:gd name="T9" fmla="*/ 0 h 4"/>
                  <a:gd name="T10" fmla="*/ 2 w 866"/>
                  <a:gd name="T11" fmla="*/ 1 h 4"/>
                  <a:gd name="T12" fmla="*/ 0 w 866"/>
                  <a:gd name="T13" fmla="*/ 1 h 4"/>
                  <a:gd name="T14" fmla="*/ 0 w 866"/>
                  <a:gd name="T15" fmla="*/ 1 h 4"/>
                  <a:gd name="T16" fmla="*/ 1 w 866"/>
                  <a:gd name="T17" fmla="*/ 1 h 4"/>
                  <a:gd name="T18" fmla="*/ 0 w 866"/>
                  <a:gd name="T19" fmla="*/ 1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66" h="4">
                    <a:moveTo>
                      <a:pt x="0" y="2"/>
                    </a:moveTo>
                    <a:lnTo>
                      <a:pt x="4" y="4"/>
                    </a:lnTo>
                    <a:lnTo>
                      <a:pt x="866" y="4"/>
                    </a:lnTo>
                    <a:lnTo>
                      <a:pt x="866" y="0"/>
                    </a:lnTo>
                    <a:lnTo>
                      <a:pt x="4" y="0"/>
                    </a:lnTo>
                    <a:lnTo>
                      <a:pt x="1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22" name="Freeform 4076"/>
              <p:cNvSpPr>
                <a:spLocks/>
              </p:cNvSpPr>
              <p:nvPr/>
            </p:nvSpPr>
            <p:spPr bwMode="auto">
              <a:xfrm>
                <a:off x="2520" y="1608"/>
                <a:ext cx="5" cy="218"/>
              </a:xfrm>
              <a:custGeom>
                <a:avLst/>
                <a:gdLst>
                  <a:gd name="T0" fmla="*/ 1 w 10"/>
                  <a:gd name="T1" fmla="*/ 0 h 436"/>
                  <a:gd name="T2" fmla="*/ 0 w 10"/>
                  <a:gd name="T3" fmla="*/ 1 h 436"/>
                  <a:gd name="T4" fmla="*/ 0 w 10"/>
                  <a:gd name="T5" fmla="*/ 55 h 436"/>
                  <a:gd name="T6" fmla="*/ 2 w 10"/>
                  <a:gd name="T7" fmla="*/ 55 h 436"/>
                  <a:gd name="T8" fmla="*/ 2 w 10"/>
                  <a:gd name="T9" fmla="*/ 1 h 436"/>
                  <a:gd name="T10" fmla="*/ 1 w 10"/>
                  <a:gd name="T11" fmla="*/ 1 h 436"/>
                  <a:gd name="T12" fmla="*/ 1 w 10"/>
                  <a:gd name="T13" fmla="*/ 0 h 436"/>
                  <a:gd name="T14" fmla="*/ 0 w 10"/>
                  <a:gd name="T15" fmla="*/ 0 h 436"/>
                  <a:gd name="T16" fmla="*/ 0 w 10"/>
                  <a:gd name="T17" fmla="*/ 1 h 436"/>
                  <a:gd name="T18" fmla="*/ 1 w 10"/>
                  <a:gd name="T19" fmla="*/ 0 h 4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" h="436">
                    <a:moveTo>
                      <a:pt x="4" y="0"/>
                    </a:moveTo>
                    <a:lnTo>
                      <a:pt x="0" y="4"/>
                    </a:lnTo>
                    <a:lnTo>
                      <a:pt x="0" y="436"/>
                    </a:lnTo>
                    <a:lnTo>
                      <a:pt x="10" y="436"/>
                    </a:lnTo>
                    <a:lnTo>
                      <a:pt x="10" y="4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23" name="Freeform 4077"/>
              <p:cNvSpPr>
                <a:spLocks/>
              </p:cNvSpPr>
              <p:nvPr/>
            </p:nvSpPr>
            <p:spPr bwMode="auto">
              <a:xfrm>
                <a:off x="2738" y="1608"/>
                <a:ext cx="215" cy="3"/>
              </a:xfrm>
              <a:custGeom>
                <a:avLst/>
                <a:gdLst>
                  <a:gd name="T0" fmla="*/ 54 w 430"/>
                  <a:gd name="T1" fmla="*/ 1 h 6"/>
                  <a:gd name="T2" fmla="*/ 54 w 430"/>
                  <a:gd name="T3" fmla="*/ 1 h 6"/>
                  <a:gd name="T4" fmla="*/ 54 w 430"/>
                  <a:gd name="T5" fmla="*/ 1 h 6"/>
                  <a:gd name="T6" fmla="*/ 54 w 430"/>
                  <a:gd name="T7" fmla="*/ 1 h 6"/>
                  <a:gd name="T8" fmla="*/ 54 w 430"/>
                  <a:gd name="T9" fmla="*/ 1 h 6"/>
                  <a:gd name="T10" fmla="*/ 54 w 430"/>
                  <a:gd name="T11" fmla="*/ 1 h 6"/>
                  <a:gd name="T12" fmla="*/ 54 w 430"/>
                  <a:gd name="T13" fmla="*/ 1 h 6"/>
                  <a:gd name="T14" fmla="*/ 54 w 430"/>
                  <a:gd name="T15" fmla="*/ 1 h 6"/>
                  <a:gd name="T16" fmla="*/ 54 w 430"/>
                  <a:gd name="T17" fmla="*/ 0 h 6"/>
                  <a:gd name="T18" fmla="*/ 0 w 430"/>
                  <a:gd name="T19" fmla="*/ 1 h 6"/>
                  <a:gd name="T20" fmla="*/ 54 w 430"/>
                  <a:gd name="T21" fmla="*/ 1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0" h="6">
                    <a:moveTo>
                      <a:pt x="430" y="6"/>
                    </a:moveTo>
                    <a:lnTo>
                      <a:pt x="430" y="6"/>
                    </a:lnTo>
                    <a:lnTo>
                      <a:pt x="430" y="4"/>
                    </a:lnTo>
                    <a:lnTo>
                      <a:pt x="430" y="2"/>
                    </a:lnTo>
                    <a:lnTo>
                      <a:pt x="430" y="0"/>
                    </a:lnTo>
                    <a:lnTo>
                      <a:pt x="0" y="4"/>
                    </a:lnTo>
                    <a:lnTo>
                      <a:pt x="430" y="6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24" name="Freeform 4078"/>
              <p:cNvSpPr>
                <a:spLocks/>
              </p:cNvSpPr>
              <p:nvPr/>
            </p:nvSpPr>
            <p:spPr bwMode="auto">
              <a:xfrm>
                <a:off x="2738" y="1606"/>
                <a:ext cx="215" cy="4"/>
              </a:xfrm>
              <a:custGeom>
                <a:avLst/>
                <a:gdLst>
                  <a:gd name="T0" fmla="*/ 54 w 430"/>
                  <a:gd name="T1" fmla="*/ 1 h 8"/>
                  <a:gd name="T2" fmla="*/ 54 w 430"/>
                  <a:gd name="T3" fmla="*/ 1 h 8"/>
                  <a:gd name="T4" fmla="*/ 54 w 430"/>
                  <a:gd name="T5" fmla="*/ 1 h 8"/>
                  <a:gd name="T6" fmla="*/ 54 w 430"/>
                  <a:gd name="T7" fmla="*/ 1 h 8"/>
                  <a:gd name="T8" fmla="*/ 54 w 430"/>
                  <a:gd name="T9" fmla="*/ 1 h 8"/>
                  <a:gd name="T10" fmla="*/ 54 w 430"/>
                  <a:gd name="T11" fmla="*/ 1 h 8"/>
                  <a:gd name="T12" fmla="*/ 54 w 430"/>
                  <a:gd name="T13" fmla="*/ 0 h 8"/>
                  <a:gd name="T14" fmla="*/ 54 w 430"/>
                  <a:gd name="T15" fmla="*/ 0 h 8"/>
                  <a:gd name="T16" fmla="*/ 54 w 430"/>
                  <a:gd name="T17" fmla="*/ 0 h 8"/>
                  <a:gd name="T18" fmla="*/ 0 w 430"/>
                  <a:gd name="T19" fmla="*/ 1 h 8"/>
                  <a:gd name="T20" fmla="*/ 54 w 430"/>
                  <a:gd name="T21" fmla="*/ 1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0" h="8">
                    <a:moveTo>
                      <a:pt x="430" y="4"/>
                    </a:moveTo>
                    <a:lnTo>
                      <a:pt x="430" y="4"/>
                    </a:lnTo>
                    <a:lnTo>
                      <a:pt x="430" y="2"/>
                    </a:lnTo>
                    <a:lnTo>
                      <a:pt x="428" y="2"/>
                    </a:lnTo>
                    <a:lnTo>
                      <a:pt x="428" y="0"/>
                    </a:lnTo>
                    <a:lnTo>
                      <a:pt x="427" y="0"/>
                    </a:lnTo>
                    <a:lnTo>
                      <a:pt x="0" y="8"/>
                    </a:lnTo>
                    <a:lnTo>
                      <a:pt x="430" y="4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25" name="Freeform 4079"/>
              <p:cNvSpPr>
                <a:spLocks/>
              </p:cNvSpPr>
              <p:nvPr/>
            </p:nvSpPr>
            <p:spPr bwMode="auto">
              <a:xfrm>
                <a:off x="2738" y="1604"/>
                <a:ext cx="213" cy="6"/>
              </a:xfrm>
              <a:custGeom>
                <a:avLst/>
                <a:gdLst>
                  <a:gd name="T0" fmla="*/ 53 w 427"/>
                  <a:gd name="T1" fmla="*/ 1 h 12"/>
                  <a:gd name="T2" fmla="*/ 53 w 427"/>
                  <a:gd name="T3" fmla="*/ 1 h 12"/>
                  <a:gd name="T4" fmla="*/ 53 w 427"/>
                  <a:gd name="T5" fmla="*/ 1 h 12"/>
                  <a:gd name="T6" fmla="*/ 52 w 427"/>
                  <a:gd name="T7" fmla="*/ 1 h 12"/>
                  <a:gd name="T8" fmla="*/ 52 w 427"/>
                  <a:gd name="T9" fmla="*/ 1 h 12"/>
                  <a:gd name="T10" fmla="*/ 52 w 427"/>
                  <a:gd name="T11" fmla="*/ 1 h 12"/>
                  <a:gd name="T12" fmla="*/ 52 w 427"/>
                  <a:gd name="T13" fmla="*/ 0 h 12"/>
                  <a:gd name="T14" fmla="*/ 52 w 427"/>
                  <a:gd name="T15" fmla="*/ 0 h 12"/>
                  <a:gd name="T16" fmla="*/ 52 w 427"/>
                  <a:gd name="T17" fmla="*/ 0 h 12"/>
                  <a:gd name="T18" fmla="*/ 0 w 427"/>
                  <a:gd name="T19" fmla="*/ 2 h 12"/>
                  <a:gd name="T20" fmla="*/ 53 w 427"/>
                  <a:gd name="T21" fmla="*/ 1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27" h="12">
                    <a:moveTo>
                      <a:pt x="427" y="4"/>
                    </a:moveTo>
                    <a:lnTo>
                      <a:pt x="425" y="4"/>
                    </a:lnTo>
                    <a:lnTo>
                      <a:pt x="423" y="2"/>
                    </a:lnTo>
                    <a:lnTo>
                      <a:pt x="421" y="2"/>
                    </a:lnTo>
                    <a:lnTo>
                      <a:pt x="421" y="0"/>
                    </a:lnTo>
                    <a:lnTo>
                      <a:pt x="419" y="0"/>
                    </a:lnTo>
                    <a:lnTo>
                      <a:pt x="0" y="12"/>
                    </a:lnTo>
                    <a:lnTo>
                      <a:pt x="427" y="4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26" name="Freeform 4080"/>
              <p:cNvSpPr>
                <a:spLocks/>
              </p:cNvSpPr>
              <p:nvPr/>
            </p:nvSpPr>
            <p:spPr bwMode="auto">
              <a:xfrm>
                <a:off x="2738" y="1601"/>
                <a:ext cx="209" cy="9"/>
              </a:xfrm>
              <a:custGeom>
                <a:avLst/>
                <a:gdLst>
                  <a:gd name="T0" fmla="*/ 52 w 419"/>
                  <a:gd name="T1" fmla="*/ 1 h 17"/>
                  <a:gd name="T2" fmla="*/ 52 w 419"/>
                  <a:gd name="T3" fmla="*/ 1 h 17"/>
                  <a:gd name="T4" fmla="*/ 52 w 419"/>
                  <a:gd name="T5" fmla="*/ 1 h 17"/>
                  <a:gd name="T6" fmla="*/ 51 w 419"/>
                  <a:gd name="T7" fmla="*/ 1 h 17"/>
                  <a:gd name="T8" fmla="*/ 51 w 419"/>
                  <a:gd name="T9" fmla="*/ 1 h 17"/>
                  <a:gd name="T10" fmla="*/ 51 w 419"/>
                  <a:gd name="T11" fmla="*/ 1 h 17"/>
                  <a:gd name="T12" fmla="*/ 51 w 419"/>
                  <a:gd name="T13" fmla="*/ 1 h 17"/>
                  <a:gd name="T14" fmla="*/ 51 w 419"/>
                  <a:gd name="T15" fmla="*/ 1 h 17"/>
                  <a:gd name="T16" fmla="*/ 50 w 419"/>
                  <a:gd name="T17" fmla="*/ 0 h 17"/>
                  <a:gd name="T18" fmla="*/ 0 w 419"/>
                  <a:gd name="T19" fmla="*/ 3 h 17"/>
                  <a:gd name="T20" fmla="*/ 52 w 419"/>
                  <a:gd name="T21" fmla="*/ 1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9" h="17">
                    <a:moveTo>
                      <a:pt x="419" y="5"/>
                    </a:moveTo>
                    <a:lnTo>
                      <a:pt x="417" y="3"/>
                    </a:lnTo>
                    <a:lnTo>
                      <a:pt x="415" y="3"/>
                    </a:lnTo>
                    <a:lnTo>
                      <a:pt x="413" y="1"/>
                    </a:lnTo>
                    <a:lnTo>
                      <a:pt x="411" y="1"/>
                    </a:lnTo>
                    <a:lnTo>
                      <a:pt x="409" y="1"/>
                    </a:lnTo>
                    <a:lnTo>
                      <a:pt x="407" y="0"/>
                    </a:lnTo>
                    <a:lnTo>
                      <a:pt x="0" y="17"/>
                    </a:lnTo>
                    <a:lnTo>
                      <a:pt x="419" y="5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27" name="Freeform 4081"/>
              <p:cNvSpPr>
                <a:spLocks/>
              </p:cNvSpPr>
              <p:nvPr/>
            </p:nvSpPr>
            <p:spPr bwMode="auto">
              <a:xfrm>
                <a:off x="2738" y="1599"/>
                <a:ext cx="204" cy="11"/>
              </a:xfrm>
              <a:custGeom>
                <a:avLst/>
                <a:gdLst>
                  <a:gd name="T0" fmla="*/ 51 w 407"/>
                  <a:gd name="T1" fmla="*/ 1 h 21"/>
                  <a:gd name="T2" fmla="*/ 51 w 407"/>
                  <a:gd name="T3" fmla="*/ 1 h 21"/>
                  <a:gd name="T4" fmla="*/ 51 w 407"/>
                  <a:gd name="T5" fmla="*/ 1 h 21"/>
                  <a:gd name="T6" fmla="*/ 51 w 407"/>
                  <a:gd name="T7" fmla="*/ 1 h 21"/>
                  <a:gd name="T8" fmla="*/ 50 w 407"/>
                  <a:gd name="T9" fmla="*/ 1 h 21"/>
                  <a:gd name="T10" fmla="*/ 50 w 407"/>
                  <a:gd name="T11" fmla="*/ 1 h 21"/>
                  <a:gd name="T12" fmla="*/ 50 w 407"/>
                  <a:gd name="T13" fmla="*/ 1 h 21"/>
                  <a:gd name="T14" fmla="*/ 50 w 407"/>
                  <a:gd name="T15" fmla="*/ 1 h 21"/>
                  <a:gd name="T16" fmla="*/ 50 w 407"/>
                  <a:gd name="T17" fmla="*/ 0 h 21"/>
                  <a:gd name="T18" fmla="*/ 0 w 407"/>
                  <a:gd name="T19" fmla="*/ 3 h 21"/>
                  <a:gd name="T20" fmla="*/ 51 w 407"/>
                  <a:gd name="T21" fmla="*/ 1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07" h="21">
                    <a:moveTo>
                      <a:pt x="407" y="4"/>
                    </a:moveTo>
                    <a:lnTo>
                      <a:pt x="405" y="4"/>
                    </a:lnTo>
                    <a:lnTo>
                      <a:pt x="404" y="4"/>
                    </a:lnTo>
                    <a:lnTo>
                      <a:pt x="402" y="2"/>
                    </a:lnTo>
                    <a:lnTo>
                      <a:pt x="400" y="2"/>
                    </a:lnTo>
                    <a:lnTo>
                      <a:pt x="398" y="2"/>
                    </a:lnTo>
                    <a:lnTo>
                      <a:pt x="396" y="2"/>
                    </a:lnTo>
                    <a:lnTo>
                      <a:pt x="394" y="2"/>
                    </a:lnTo>
                    <a:lnTo>
                      <a:pt x="394" y="0"/>
                    </a:lnTo>
                    <a:lnTo>
                      <a:pt x="0" y="21"/>
                    </a:lnTo>
                    <a:lnTo>
                      <a:pt x="407" y="4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28" name="Freeform 4082"/>
              <p:cNvSpPr>
                <a:spLocks/>
              </p:cNvSpPr>
              <p:nvPr/>
            </p:nvSpPr>
            <p:spPr bwMode="auto">
              <a:xfrm>
                <a:off x="2738" y="1598"/>
                <a:ext cx="197" cy="12"/>
              </a:xfrm>
              <a:custGeom>
                <a:avLst/>
                <a:gdLst>
                  <a:gd name="T0" fmla="*/ 50 w 394"/>
                  <a:gd name="T1" fmla="*/ 1 h 23"/>
                  <a:gd name="T2" fmla="*/ 49 w 394"/>
                  <a:gd name="T3" fmla="*/ 1 h 23"/>
                  <a:gd name="T4" fmla="*/ 49 w 394"/>
                  <a:gd name="T5" fmla="*/ 1 h 23"/>
                  <a:gd name="T6" fmla="*/ 49 w 394"/>
                  <a:gd name="T7" fmla="*/ 1 h 23"/>
                  <a:gd name="T8" fmla="*/ 49 w 394"/>
                  <a:gd name="T9" fmla="*/ 0 h 23"/>
                  <a:gd name="T10" fmla="*/ 48 w 394"/>
                  <a:gd name="T11" fmla="*/ 0 h 23"/>
                  <a:gd name="T12" fmla="*/ 48 w 394"/>
                  <a:gd name="T13" fmla="*/ 0 h 23"/>
                  <a:gd name="T14" fmla="*/ 48 w 394"/>
                  <a:gd name="T15" fmla="*/ 0 h 23"/>
                  <a:gd name="T16" fmla="*/ 48 w 394"/>
                  <a:gd name="T17" fmla="*/ 0 h 23"/>
                  <a:gd name="T18" fmla="*/ 0 w 394"/>
                  <a:gd name="T19" fmla="*/ 3 h 23"/>
                  <a:gd name="T20" fmla="*/ 50 w 394"/>
                  <a:gd name="T21" fmla="*/ 1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4" h="23">
                    <a:moveTo>
                      <a:pt x="394" y="2"/>
                    </a:moveTo>
                    <a:lnTo>
                      <a:pt x="392" y="2"/>
                    </a:lnTo>
                    <a:lnTo>
                      <a:pt x="390" y="2"/>
                    </a:lnTo>
                    <a:lnTo>
                      <a:pt x="388" y="2"/>
                    </a:lnTo>
                    <a:lnTo>
                      <a:pt x="386" y="0"/>
                    </a:lnTo>
                    <a:lnTo>
                      <a:pt x="384" y="0"/>
                    </a:lnTo>
                    <a:lnTo>
                      <a:pt x="382" y="0"/>
                    </a:lnTo>
                    <a:lnTo>
                      <a:pt x="380" y="0"/>
                    </a:lnTo>
                    <a:lnTo>
                      <a:pt x="379" y="0"/>
                    </a:lnTo>
                    <a:lnTo>
                      <a:pt x="0" y="23"/>
                    </a:lnTo>
                    <a:lnTo>
                      <a:pt x="394" y="2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29" name="Freeform 4083"/>
              <p:cNvSpPr>
                <a:spLocks/>
              </p:cNvSpPr>
              <p:nvPr/>
            </p:nvSpPr>
            <p:spPr bwMode="auto">
              <a:xfrm>
                <a:off x="2738" y="1596"/>
                <a:ext cx="189" cy="14"/>
              </a:xfrm>
              <a:custGeom>
                <a:avLst/>
                <a:gdLst>
                  <a:gd name="T0" fmla="*/ 47 w 379"/>
                  <a:gd name="T1" fmla="*/ 1 h 27"/>
                  <a:gd name="T2" fmla="*/ 47 w 379"/>
                  <a:gd name="T3" fmla="*/ 1 h 27"/>
                  <a:gd name="T4" fmla="*/ 46 w 379"/>
                  <a:gd name="T5" fmla="*/ 1 h 27"/>
                  <a:gd name="T6" fmla="*/ 46 w 379"/>
                  <a:gd name="T7" fmla="*/ 1 h 27"/>
                  <a:gd name="T8" fmla="*/ 46 w 379"/>
                  <a:gd name="T9" fmla="*/ 1 h 27"/>
                  <a:gd name="T10" fmla="*/ 46 w 379"/>
                  <a:gd name="T11" fmla="*/ 1 h 27"/>
                  <a:gd name="T12" fmla="*/ 45 w 379"/>
                  <a:gd name="T13" fmla="*/ 0 h 27"/>
                  <a:gd name="T14" fmla="*/ 45 w 379"/>
                  <a:gd name="T15" fmla="*/ 0 h 27"/>
                  <a:gd name="T16" fmla="*/ 45 w 379"/>
                  <a:gd name="T17" fmla="*/ 0 h 27"/>
                  <a:gd name="T18" fmla="*/ 0 w 379"/>
                  <a:gd name="T19" fmla="*/ 4 h 27"/>
                  <a:gd name="T20" fmla="*/ 47 w 379"/>
                  <a:gd name="T21" fmla="*/ 1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9" h="27">
                    <a:moveTo>
                      <a:pt x="379" y="4"/>
                    </a:moveTo>
                    <a:lnTo>
                      <a:pt x="377" y="2"/>
                    </a:lnTo>
                    <a:lnTo>
                      <a:pt x="375" y="2"/>
                    </a:lnTo>
                    <a:lnTo>
                      <a:pt x="373" y="2"/>
                    </a:lnTo>
                    <a:lnTo>
                      <a:pt x="371" y="2"/>
                    </a:lnTo>
                    <a:lnTo>
                      <a:pt x="369" y="2"/>
                    </a:lnTo>
                    <a:lnTo>
                      <a:pt x="365" y="0"/>
                    </a:lnTo>
                    <a:lnTo>
                      <a:pt x="363" y="0"/>
                    </a:lnTo>
                    <a:lnTo>
                      <a:pt x="361" y="0"/>
                    </a:lnTo>
                    <a:lnTo>
                      <a:pt x="0" y="27"/>
                    </a:lnTo>
                    <a:lnTo>
                      <a:pt x="379" y="4"/>
                    </a:ln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30" name="Freeform 4084"/>
              <p:cNvSpPr>
                <a:spLocks/>
              </p:cNvSpPr>
              <p:nvPr/>
            </p:nvSpPr>
            <p:spPr bwMode="auto">
              <a:xfrm>
                <a:off x="2738" y="1595"/>
                <a:ext cx="181" cy="15"/>
              </a:xfrm>
              <a:custGeom>
                <a:avLst/>
                <a:gdLst>
                  <a:gd name="T0" fmla="*/ 46 w 361"/>
                  <a:gd name="T1" fmla="*/ 0 h 31"/>
                  <a:gd name="T2" fmla="*/ 45 w 361"/>
                  <a:gd name="T3" fmla="*/ 0 h 31"/>
                  <a:gd name="T4" fmla="*/ 45 w 361"/>
                  <a:gd name="T5" fmla="*/ 0 h 31"/>
                  <a:gd name="T6" fmla="*/ 45 w 361"/>
                  <a:gd name="T7" fmla="*/ 0 h 31"/>
                  <a:gd name="T8" fmla="*/ 45 w 361"/>
                  <a:gd name="T9" fmla="*/ 0 h 31"/>
                  <a:gd name="T10" fmla="*/ 44 w 361"/>
                  <a:gd name="T11" fmla="*/ 0 h 31"/>
                  <a:gd name="T12" fmla="*/ 44 w 361"/>
                  <a:gd name="T13" fmla="*/ 0 h 31"/>
                  <a:gd name="T14" fmla="*/ 44 w 361"/>
                  <a:gd name="T15" fmla="*/ 0 h 31"/>
                  <a:gd name="T16" fmla="*/ 43 w 361"/>
                  <a:gd name="T17" fmla="*/ 0 h 31"/>
                  <a:gd name="T18" fmla="*/ 0 w 361"/>
                  <a:gd name="T19" fmla="*/ 3 h 31"/>
                  <a:gd name="T20" fmla="*/ 46 w 361"/>
                  <a:gd name="T21" fmla="*/ 0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61" h="31">
                    <a:moveTo>
                      <a:pt x="361" y="4"/>
                    </a:moveTo>
                    <a:lnTo>
                      <a:pt x="359" y="4"/>
                    </a:lnTo>
                    <a:lnTo>
                      <a:pt x="357" y="2"/>
                    </a:lnTo>
                    <a:lnTo>
                      <a:pt x="356" y="2"/>
                    </a:lnTo>
                    <a:lnTo>
                      <a:pt x="354" y="2"/>
                    </a:lnTo>
                    <a:lnTo>
                      <a:pt x="352" y="2"/>
                    </a:lnTo>
                    <a:lnTo>
                      <a:pt x="350" y="2"/>
                    </a:lnTo>
                    <a:lnTo>
                      <a:pt x="348" y="0"/>
                    </a:lnTo>
                    <a:lnTo>
                      <a:pt x="344" y="0"/>
                    </a:lnTo>
                    <a:lnTo>
                      <a:pt x="0" y="31"/>
                    </a:lnTo>
                    <a:lnTo>
                      <a:pt x="361" y="4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31" name="Freeform 4085"/>
              <p:cNvSpPr>
                <a:spLocks/>
              </p:cNvSpPr>
              <p:nvPr/>
            </p:nvSpPr>
            <p:spPr bwMode="auto">
              <a:xfrm>
                <a:off x="2738" y="1594"/>
                <a:ext cx="172" cy="16"/>
              </a:xfrm>
              <a:custGeom>
                <a:avLst/>
                <a:gdLst>
                  <a:gd name="T0" fmla="*/ 43 w 344"/>
                  <a:gd name="T1" fmla="*/ 0 h 33"/>
                  <a:gd name="T2" fmla="*/ 43 w 344"/>
                  <a:gd name="T3" fmla="*/ 0 h 33"/>
                  <a:gd name="T4" fmla="*/ 43 w 344"/>
                  <a:gd name="T5" fmla="*/ 0 h 33"/>
                  <a:gd name="T6" fmla="*/ 43 w 344"/>
                  <a:gd name="T7" fmla="*/ 0 h 33"/>
                  <a:gd name="T8" fmla="*/ 42 w 344"/>
                  <a:gd name="T9" fmla="*/ 0 h 33"/>
                  <a:gd name="T10" fmla="*/ 42 w 344"/>
                  <a:gd name="T11" fmla="*/ 0 h 33"/>
                  <a:gd name="T12" fmla="*/ 42 w 344"/>
                  <a:gd name="T13" fmla="*/ 0 h 33"/>
                  <a:gd name="T14" fmla="*/ 42 w 344"/>
                  <a:gd name="T15" fmla="*/ 0 h 33"/>
                  <a:gd name="T16" fmla="*/ 42 w 344"/>
                  <a:gd name="T17" fmla="*/ 0 h 33"/>
                  <a:gd name="T18" fmla="*/ 0 w 344"/>
                  <a:gd name="T19" fmla="*/ 4 h 33"/>
                  <a:gd name="T20" fmla="*/ 43 w 344"/>
                  <a:gd name="T21" fmla="*/ 0 h 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44" h="33">
                    <a:moveTo>
                      <a:pt x="344" y="2"/>
                    </a:moveTo>
                    <a:lnTo>
                      <a:pt x="342" y="2"/>
                    </a:lnTo>
                    <a:lnTo>
                      <a:pt x="340" y="2"/>
                    </a:lnTo>
                    <a:lnTo>
                      <a:pt x="338" y="2"/>
                    </a:lnTo>
                    <a:lnTo>
                      <a:pt x="336" y="2"/>
                    </a:lnTo>
                    <a:lnTo>
                      <a:pt x="334" y="0"/>
                    </a:lnTo>
                    <a:lnTo>
                      <a:pt x="332" y="0"/>
                    </a:lnTo>
                    <a:lnTo>
                      <a:pt x="331" y="0"/>
                    </a:lnTo>
                    <a:lnTo>
                      <a:pt x="329" y="0"/>
                    </a:lnTo>
                    <a:lnTo>
                      <a:pt x="0" y="33"/>
                    </a:lnTo>
                    <a:lnTo>
                      <a:pt x="344" y="2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32" name="Freeform 4086"/>
              <p:cNvSpPr>
                <a:spLocks/>
              </p:cNvSpPr>
              <p:nvPr/>
            </p:nvSpPr>
            <p:spPr bwMode="auto">
              <a:xfrm>
                <a:off x="2738" y="1593"/>
                <a:ext cx="164" cy="17"/>
              </a:xfrm>
              <a:custGeom>
                <a:avLst/>
                <a:gdLst>
                  <a:gd name="T0" fmla="*/ 41 w 329"/>
                  <a:gd name="T1" fmla="*/ 0 h 35"/>
                  <a:gd name="T2" fmla="*/ 40 w 329"/>
                  <a:gd name="T3" fmla="*/ 0 h 35"/>
                  <a:gd name="T4" fmla="*/ 40 w 329"/>
                  <a:gd name="T5" fmla="*/ 0 h 35"/>
                  <a:gd name="T6" fmla="*/ 40 w 329"/>
                  <a:gd name="T7" fmla="*/ 0 h 35"/>
                  <a:gd name="T8" fmla="*/ 39 w 329"/>
                  <a:gd name="T9" fmla="*/ 0 h 35"/>
                  <a:gd name="T10" fmla="*/ 39 w 329"/>
                  <a:gd name="T11" fmla="*/ 0 h 35"/>
                  <a:gd name="T12" fmla="*/ 39 w 329"/>
                  <a:gd name="T13" fmla="*/ 0 h 35"/>
                  <a:gd name="T14" fmla="*/ 39 w 329"/>
                  <a:gd name="T15" fmla="*/ 0 h 35"/>
                  <a:gd name="T16" fmla="*/ 38 w 329"/>
                  <a:gd name="T17" fmla="*/ 0 h 35"/>
                  <a:gd name="T18" fmla="*/ 0 w 329"/>
                  <a:gd name="T19" fmla="*/ 4 h 35"/>
                  <a:gd name="T20" fmla="*/ 41 w 329"/>
                  <a:gd name="T21" fmla="*/ 0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9" h="35">
                    <a:moveTo>
                      <a:pt x="329" y="2"/>
                    </a:moveTo>
                    <a:lnTo>
                      <a:pt x="327" y="2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19" y="0"/>
                    </a:lnTo>
                    <a:lnTo>
                      <a:pt x="317" y="0"/>
                    </a:lnTo>
                    <a:lnTo>
                      <a:pt x="315" y="0"/>
                    </a:lnTo>
                    <a:lnTo>
                      <a:pt x="313" y="0"/>
                    </a:lnTo>
                    <a:lnTo>
                      <a:pt x="311" y="0"/>
                    </a:lnTo>
                    <a:lnTo>
                      <a:pt x="0" y="35"/>
                    </a:lnTo>
                    <a:lnTo>
                      <a:pt x="329" y="2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33" name="Freeform 4087"/>
              <p:cNvSpPr>
                <a:spLocks/>
              </p:cNvSpPr>
              <p:nvPr/>
            </p:nvSpPr>
            <p:spPr bwMode="auto">
              <a:xfrm>
                <a:off x="2738" y="1592"/>
                <a:ext cx="156" cy="18"/>
              </a:xfrm>
              <a:custGeom>
                <a:avLst/>
                <a:gdLst>
                  <a:gd name="T0" fmla="*/ 39 w 311"/>
                  <a:gd name="T1" fmla="*/ 0 h 37"/>
                  <a:gd name="T2" fmla="*/ 39 w 311"/>
                  <a:gd name="T3" fmla="*/ 0 h 37"/>
                  <a:gd name="T4" fmla="*/ 39 w 311"/>
                  <a:gd name="T5" fmla="*/ 0 h 37"/>
                  <a:gd name="T6" fmla="*/ 39 w 311"/>
                  <a:gd name="T7" fmla="*/ 0 h 37"/>
                  <a:gd name="T8" fmla="*/ 38 w 311"/>
                  <a:gd name="T9" fmla="*/ 0 h 37"/>
                  <a:gd name="T10" fmla="*/ 38 w 311"/>
                  <a:gd name="T11" fmla="*/ 0 h 37"/>
                  <a:gd name="T12" fmla="*/ 38 w 311"/>
                  <a:gd name="T13" fmla="*/ 0 h 37"/>
                  <a:gd name="T14" fmla="*/ 38 w 311"/>
                  <a:gd name="T15" fmla="*/ 0 h 37"/>
                  <a:gd name="T16" fmla="*/ 37 w 311"/>
                  <a:gd name="T17" fmla="*/ 0 h 37"/>
                  <a:gd name="T18" fmla="*/ 0 w 311"/>
                  <a:gd name="T19" fmla="*/ 4 h 37"/>
                  <a:gd name="T20" fmla="*/ 39 w 311"/>
                  <a:gd name="T21" fmla="*/ 0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11" h="37">
                    <a:moveTo>
                      <a:pt x="311" y="2"/>
                    </a:moveTo>
                    <a:lnTo>
                      <a:pt x="309" y="2"/>
                    </a:lnTo>
                    <a:lnTo>
                      <a:pt x="307" y="2"/>
                    </a:lnTo>
                    <a:lnTo>
                      <a:pt x="306" y="0"/>
                    </a:lnTo>
                    <a:lnTo>
                      <a:pt x="304" y="0"/>
                    </a:lnTo>
                    <a:lnTo>
                      <a:pt x="302" y="0"/>
                    </a:lnTo>
                    <a:lnTo>
                      <a:pt x="300" y="0"/>
                    </a:lnTo>
                    <a:lnTo>
                      <a:pt x="298" y="0"/>
                    </a:lnTo>
                    <a:lnTo>
                      <a:pt x="296" y="0"/>
                    </a:lnTo>
                    <a:lnTo>
                      <a:pt x="0" y="37"/>
                    </a:lnTo>
                    <a:lnTo>
                      <a:pt x="311" y="2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34" name="Freeform 4088"/>
              <p:cNvSpPr>
                <a:spLocks/>
              </p:cNvSpPr>
              <p:nvPr/>
            </p:nvSpPr>
            <p:spPr bwMode="auto">
              <a:xfrm>
                <a:off x="2738" y="1591"/>
                <a:ext cx="147" cy="19"/>
              </a:xfrm>
              <a:custGeom>
                <a:avLst/>
                <a:gdLst>
                  <a:gd name="T0" fmla="*/ 37 w 294"/>
                  <a:gd name="T1" fmla="*/ 0 h 39"/>
                  <a:gd name="T2" fmla="*/ 37 w 294"/>
                  <a:gd name="T3" fmla="*/ 0 h 39"/>
                  <a:gd name="T4" fmla="*/ 37 w 294"/>
                  <a:gd name="T5" fmla="*/ 0 h 39"/>
                  <a:gd name="T6" fmla="*/ 37 w 294"/>
                  <a:gd name="T7" fmla="*/ 0 h 39"/>
                  <a:gd name="T8" fmla="*/ 36 w 294"/>
                  <a:gd name="T9" fmla="*/ 0 h 39"/>
                  <a:gd name="T10" fmla="*/ 36 w 294"/>
                  <a:gd name="T11" fmla="*/ 0 h 39"/>
                  <a:gd name="T12" fmla="*/ 36 w 294"/>
                  <a:gd name="T13" fmla="*/ 0 h 39"/>
                  <a:gd name="T14" fmla="*/ 36 w 294"/>
                  <a:gd name="T15" fmla="*/ 0 h 39"/>
                  <a:gd name="T16" fmla="*/ 35 w 294"/>
                  <a:gd name="T17" fmla="*/ 0 h 39"/>
                  <a:gd name="T18" fmla="*/ 0 w 294"/>
                  <a:gd name="T19" fmla="*/ 4 h 39"/>
                  <a:gd name="T20" fmla="*/ 37 w 294"/>
                  <a:gd name="T21" fmla="*/ 0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4" h="39">
                    <a:moveTo>
                      <a:pt x="294" y="2"/>
                    </a:moveTo>
                    <a:lnTo>
                      <a:pt x="292" y="2"/>
                    </a:lnTo>
                    <a:lnTo>
                      <a:pt x="290" y="2"/>
                    </a:lnTo>
                    <a:lnTo>
                      <a:pt x="288" y="0"/>
                    </a:lnTo>
                    <a:lnTo>
                      <a:pt x="286" y="0"/>
                    </a:lnTo>
                    <a:lnTo>
                      <a:pt x="284" y="0"/>
                    </a:lnTo>
                    <a:lnTo>
                      <a:pt x="283" y="0"/>
                    </a:lnTo>
                    <a:lnTo>
                      <a:pt x="279" y="0"/>
                    </a:lnTo>
                    <a:lnTo>
                      <a:pt x="0" y="39"/>
                    </a:lnTo>
                    <a:lnTo>
                      <a:pt x="294" y="2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35" name="Freeform 4089"/>
              <p:cNvSpPr>
                <a:spLocks/>
              </p:cNvSpPr>
              <p:nvPr/>
            </p:nvSpPr>
            <p:spPr bwMode="auto">
              <a:xfrm>
                <a:off x="2738" y="1591"/>
                <a:ext cx="139" cy="19"/>
              </a:xfrm>
              <a:custGeom>
                <a:avLst/>
                <a:gdLst>
                  <a:gd name="T0" fmla="*/ 34 w 279"/>
                  <a:gd name="T1" fmla="*/ 0 h 39"/>
                  <a:gd name="T2" fmla="*/ 34 w 279"/>
                  <a:gd name="T3" fmla="*/ 0 h 39"/>
                  <a:gd name="T4" fmla="*/ 34 w 279"/>
                  <a:gd name="T5" fmla="*/ 0 h 39"/>
                  <a:gd name="T6" fmla="*/ 34 w 279"/>
                  <a:gd name="T7" fmla="*/ 0 h 39"/>
                  <a:gd name="T8" fmla="*/ 34 w 279"/>
                  <a:gd name="T9" fmla="*/ 0 h 39"/>
                  <a:gd name="T10" fmla="*/ 33 w 279"/>
                  <a:gd name="T11" fmla="*/ 0 h 39"/>
                  <a:gd name="T12" fmla="*/ 33 w 279"/>
                  <a:gd name="T13" fmla="*/ 0 h 39"/>
                  <a:gd name="T14" fmla="*/ 33 w 279"/>
                  <a:gd name="T15" fmla="*/ 0 h 39"/>
                  <a:gd name="T16" fmla="*/ 33 w 279"/>
                  <a:gd name="T17" fmla="*/ 0 h 39"/>
                  <a:gd name="T18" fmla="*/ 0 w 279"/>
                  <a:gd name="T19" fmla="*/ 4 h 39"/>
                  <a:gd name="T20" fmla="*/ 34 w 279"/>
                  <a:gd name="T21" fmla="*/ 0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79" h="39">
                    <a:moveTo>
                      <a:pt x="279" y="0"/>
                    </a:moveTo>
                    <a:lnTo>
                      <a:pt x="279" y="0"/>
                    </a:lnTo>
                    <a:lnTo>
                      <a:pt x="277" y="0"/>
                    </a:lnTo>
                    <a:lnTo>
                      <a:pt x="275" y="0"/>
                    </a:lnTo>
                    <a:lnTo>
                      <a:pt x="273" y="0"/>
                    </a:lnTo>
                    <a:lnTo>
                      <a:pt x="271" y="0"/>
                    </a:lnTo>
                    <a:lnTo>
                      <a:pt x="269" y="0"/>
                    </a:lnTo>
                    <a:lnTo>
                      <a:pt x="267" y="0"/>
                    </a:lnTo>
                    <a:lnTo>
                      <a:pt x="265" y="0"/>
                    </a:lnTo>
                    <a:lnTo>
                      <a:pt x="0" y="39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36" name="Freeform 4090"/>
              <p:cNvSpPr>
                <a:spLocks/>
              </p:cNvSpPr>
              <p:nvPr/>
            </p:nvSpPr>
            <p:spPr bwMode="auto">
              <a:xfrm>
                <a:off x="2738" y="1590"/>
                <a:ext cx="133" cy="20"/>
              </a:xfrm>
              <a:custGeom>
                <a:avLst/>
                <a:gdLst>
                  <a:gd name="T0" fmla="*/ 34 w 265"/>
                  <a:gd name="T1" fmla="*/ 0 h 41"/>
                  <a:gd name="T2" fmla="*/ 34 w 265"/>
                  <a:gd name="T3" fmla="*/ 0 h 41"/>
                  <a:gd name="T4" fmla="*/ 33 w 265"/>
                  <a:gd name="T5" fmla="*/ 0 h 41"/>
                  <a:gd name="T6" fmla="*/ 33 w 265"/>
                  <a:gd name="T7" fmla="*/ 0 h 41"/>
                  <a:gd name="T8" fmla="*/ 33 w 265"/>
                  <a:gd name="T9" fmla="*/ 0 h 41"/>
                  <a:gd name="T10" fmla="*/ 33 w 265"/>
                  <a:gd name="T11" fmla="*/ 0 h 41"/>
                  <a:gd name="T12" fmla="*/ 32 w 265"/>
                  <a:gd name="T13" fmla="*/ 0 h 41"/>
                  <a:gd name="T14" fmla="*/ 32 w 265"/>
                  <a:gd name="T15" fmla="*/ 0 h 41"/>
                  <a:gd name="T16" fmla="*/ 32 w 265"/>
                  <a:gd name="T17" fmla="*/ 0 h 41"/>
                  <a:gd name="T18" fmla="*/ 0 w 265"/>
                  <a:gd name="T19" fmla="*/ 5 h 41"/>
                  <a:gd name="T20" fmla="*/ 34 w 265"/>
                  <a:gd name="T21" fmla="*/ 0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5" h="41">
                    <a:moveTo>
                      <a:pt x="265" y="0"/>
                    </a:moveTo>
                    <a:lnTo>
                      <a:pt x="265" y="0"/>
                    </a:lnTo>
                    <a:lnTo>
                      <a:pt x="263" y="0"/>
                    </a:lnTo>
                    <a:lnTo>
                      <a:pt x="261" y="0"/>
                    </a:lnTo>
                    <a:lnTo>
                      <a:pt x="259" y="0"/>
                    </a:lnTo>
                    <a:lnTo>
                      <a:pt x="258" y="0"/>
                    </a:lnTo>
                    <a:lnTo>
                      <a:pt x="256" y="0"/>
                    </a:lnTo>
                    <a:lnTo>
                      <a:pt x="254" y="0"/>
                    </a:lnTo>
                    <a:lnTo>
                      <a:pt x="252" y="0"/>
                    </a:lnTo>
                    <a:lnTo>
                      <a:pt x="0" y="41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37" name="Freeform 4091"/>
              <p:cNvSpPr>
                <a:spLocks/>
              </p:cNvSpPr>
              <p:nvPr/>
            </p:nvSpPr>
            <p:spPr bwMode="auto">
              <a:xfrm>
                <a:off x="2738" y="1589"/>
                <a:ext cx="126" cy="21"/>
              </a:xfrm>
              <a:custGeom>
                <a:avLst/>
                <a:gdLst>
                  <a:gd name="T0" fmla="*/ 32 w 252"/>
                  <a:gd name="T1" fmla="*/ 1 h 42"/>
                  <a:gd name="T2" fmla="*/ 32 w 252"/>
                  <a:gd name="T3" fmla="*/ 1 h 42"/>
                  <a:gd name="T4" fmla="*/ 32 w 252"/>
                  <a:gd name="T5" fmla="*/ 1 h 42"/>
                  <a:gd name="T6" fmla="*/ 31 w 252"/>
                  <a:gd name="T7" fmla="*/ 1 h 42"/>
                  <a:gd name="T8" fmla="*/ 31 w 252"/>
                  <a:gd name="T9" fmla="*/ 1 h 42"/>
                  <a:gd name="T10" fmla="*/ 31 w 252"/>
                  <a:gd name="T11" fmla="*/ 1 h 42"/>
                  <a:gd name="T12" fmla="*/ 31 w 252"/>
                  <a:gd name="T13" fmla="*/ 1 h 42"/>
                  <a:gd name="T14" fmla="*/ 30 w 252"/>
                  <a:gd name="T15" fmla="*/ 0 h 42"/>
                  <a:gd name="T16" fmla="*/ 30 w 252"/>
                  <a:gd name="T17" fmla="*/ 0 h 42"/>
                  <a:gd name="T18" fmla="*/ 0 w 252"/>
                  <a:gd name="T19" fmla="*/ 6 h 42"/>
                  <a:gd name="T20" fmla="*/ 32 w 252"/>
                  <a:gd name="T21" fmla="*/ 1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2" h="42">
                    <a:moveTo>
                      <a:pt x="252" y="1"/>
                    </a:moveTo>
                    <a:lnTo>
                      <a:pt x="250" y="1"/>
                    </a:lnTo>
                    <a:lnTo>
                      <a:pt x="248" y="1"/>
                    </a:lnTo>
                    <a:lnTo>
                      <a:pt x="246" y="1"/>
                    </a:lnTo>
                    <a:lnTo>
                      <a:pt x="244" y="1"/>
                    </a:lnTo>
                    <a:lnTo>
                      <a:pt x="242" y="1"/>
                    </a:lnTo>
                    <a:lnTo>
                      <a:pt x="240" y="0"/>
                    </a:lnTo>
                    <a:lnTo>
                      <a:pt x="238" y="0"/>
                    </a:lnTo>
                    <a:lnTo>
                      <a:pt x="0" y="42"/>
                    </a:lnTo>
                    <a:lnTo>
                      <a:pt x="252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38" name="Freeform 4092"/>
              <p:cNvSpPr>
                <a:spLocks/>
              </p:cNvSpPr>
              <p:nvPr/>
            </p:nvSpPr>
            <p:spPr bwMode="auto">
              <a:xfrm>
                <a:off x="2738" y="1589"/>
                <a:ext cx="119" cy="21"/>
              </a:xfrm>
              <a:custGeom>
                <a:avLst/>
                <a:gdLst>
                  <a:gd name="T0" fmla="*/ 30 w 238"/>
                  <a:gd name="T1" fmla="*/ 0 h 42"/>
                  <a:gd name="T2" fmla="*/ 30 w 238"/>
                  <a:gd name="T3" fmla="*/ 0 h 42"/>
                  <a:gd name="T4" fmla="*/ 30 w 238"/>
                  <a:gd name="T5" fmla="*/ 0 h 42"/>
                  <a:gd name="T6" fmla="*/ 30 w 238"/>
                  <a:gd name="T7" fmla="*/ 0 h 42"/>
                  <a:gd name="T8" fmla="*/ 30 w 238"/>
                  <a:gd name="T9" fmla="*/ 0 h 42"/>
                  <a:gd name="T10" fmla="*/ 29 w 238"/>
                  <a:gd name="T11" fmla="*/ 0 h 42"/>
                  <a:gd name="T12" fmla="*/ 29 w 238"/>
                  <a:gd name="T13" fmla="*/ 0 h 42"/>
                  <a:gd name="T14" fmla="*/ 29 w 238"/>
                  <a:gd name="T15" fmla="*/ 0 h 42"/>
                  <a:gd name="T16" fmla="*/ 29 w 238"/>
                  <a:gd name="T17" fmla="*/ 0 h 42"/>
                  <a:gd name="T18" fmla="*/ 0 w 238"/>
                  <a:gd name="T19" fmla="*/ 6 h 42"/>
                  <a:gd name="T20" fmla="*/ 30 w 238"/>
                  <a:gd name="T21" fmla="*/ 0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8" h="42">
                    <a:moveTo>
                      <a:pt x="238" y="0"/>
                    </a:moveTo>
                    <a:lnTo>
                      <a:pt x="238" y="0"/>
                    </a:lnTo>
                    <a:lnTo>
                      <a:pt x="236" y="0"/>
                    </a:lnTo>
                    <a:lnTo>
                      <a:pt x="235" y="0"/>
                    </a:lnTo>
                    <a:lnTo>
                      <a:pt x="233" y="0"/>
                    </a:lnTo>
                    <a:lnTo>
                      <a:pt x="231" y="0"/>
                    </a:lnTo>
                    <a:lnTo>
                      <a:pt x="229" y="0"/>
                    </a:lnTo>
                    <a:lnTo>
                      <a:pt x="227" y="0"/>
                    </a:lnTo>
                    <a:lnTo>
                      <a:pt x="0" y="42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39" name="Freeform 4093"/>
              <p:cNvSpPr>
                <a:spLocks/>
              </p:cNvSpPr>
              <p:nvPr/>
            </p:nvSpPr>
            <p:spPr bwMode="auto">
              <a:xfrm>
                <a:off x="2738" y="1589"/>
                <a:ext cx="113" cy="21"/>
              </a:xfrm>
              <a:custGeom>
                <a:avLst/>
                <a:gdLst>
                  <a:gd name="T0" fmla="*/ 28 w 227"/>
                  <a:gd name="T1" fmla="*/ 0 h 42"/>
                  <a:gd name="T2" fmla="*/ 28 w 227"/>
                  <a:gd name="T3" fmla="*/ 0 h 42"/>
                  <a:gd name="T4" fmla="*/ 27 w 227"/>
                  <a:gd name="T5" fmla="*/ 0 h 42"/>
                  <a:gd name="T6" fmla="*/ 27 w 227"/>
                  <a:gd name="T7" fmla="*/ 0 h 42"/>
                  <a:gd name="T8" fmla="*/ 27 w 227"/>
                  <a:gd name="T9" fmla="*/ 0 h 42"/>
                  <a:gd name="T10" fmla="*/ 27 w 227"/>
                  <a:gd name="T11" fmla="*/ 0 h 42"/>
                  <a:gd name="T12" fmla="*/ 27 w 227"/>
                  <a:gd name="T13" fmla="*/ 0 h 42"/>
                  <a:gd name="T14" fmla="*/ 27 w 227"/>
                  <a:gd name="T15" fmla="*/ 0 h 42"/>
                  <a:gd name="T16" fmla="*/ 26 w 227"/>
                  <a:gd name="T17" fmla="*/ 0 h 42"/>
                  <a:gd name="T18" fmla="*/ 0 w 227"/>
                  <a:gd name="T19" fmla="*/ 6 h 42"/>
                  <a:gd name="T20" fmla="*/ 28 w 227"/>
                  <a:gd name="T21" fmla="*/ 0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7" h="42">
                    <a:moveTo>
                      <a:pt x="227" y="0"/>
                    </a:moveTo>
                    <a:lnTo>
                      <a:pt x="225" y="0"/>
                    </a:lnTo>
                    <a:lnTo>
                      <a:pt x="223" y="0"/>
                    </a:lnTo>
                    <a:lnTo>
                      <a:pt x="221" y="0"/>
                    </a:lnTo>
                    <a:lnTo>
                      <a:pt x="219" y="0"/>
                    </a:lnTo>
                    <a:lnTo>
                      <a:pt x="217" y="0"/>
                    </a:lnTo>
                    <a:lnTo>
                      <a:pt x="215" y="0"/>
                    </a:lnTo>
                    <a:lnTo>
                      <a:pt x="0" y="42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40" name="Freeform 4094"/>
              <p:cNvSpPr>
                <a:spLocks/>
              </p:cNvSpPr>
              <p:nvPr/>
            </p:nvSpPr>
            <p:spPr bwMode="auto">
              <a:xfrm>
                <a:off x="2738" y="1588"/>
                <a:ext cx="108" cy="22"/>
              </a:xfrm>
              <a:custGeom>
                <a:avLst/>
                <a:gdLst>
                  <a:gd name="T0" fmla="*/ 27 w 215"/>
                  <a:gd name="T1" fmla="*/ 1 h 44"/>
                  <a:gd name="T2" fmla="*/ 27 w 215"/>
                  <a:gd name="T3" fmla="*/ 0 h 44"/>
                  <a:gd name="T4" fmla="*/ 27 w 215"/>
                  <a:gd name="T5" fmla="*/ 0 h 44"/>
                  <a:gd name="T6" fmla="*/ 27 w 215"/>
                  <a:gd name="T7" fmla="*/ 0 h 44"/>
                  <a:gd name="T8" fmla="*/ 27 w 215"/>
                  <a:gd name="T9" fmla="*/ 0 h 44"/>
                  <a:gd name="T10" fmla="*/ 27 w 215"/>
                  <a:gd name="T11" fmla="*/ 0 h 44"/>
                  <a:gd name="T12" fmla="*/ 26 w 215"/>
                  <a:gd name="T13" fmla="*/ 0 h 44"/>
                  <a:gd name="T14" fmla="*/ 26 w 215"/>
                  <a:gd name="T15" fmla="*/ 0 h 44"/>
                  <a:gd name="T16" fmla="*/ 26 w 215"/>
                  <a:gd name="T17" fmla="*/ 0 h 44"/>
                  <a:gd name="T18" fmla="*/ 0 w 215"/>
                  <a:gd name="T19" fmla="*/ 6 h 44"/>
                  <a:gd name="T20" fmla="*/ 27 w 215"/>
                  <a:gd name="T21" fmla="*/ 1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44">
                    <a:moveTo>
                      <a:pt x="215" y="2"/>
                    </a:moveTo>
                    <a:lnTo>
                      <a:pt x="213" y="0"/>
                    </a:lnTo>
                    <a:lnTo>
                      <a:pt x="211" y="0"/>
                    </a:lnTo>
                    <a:lnTo>
                      <a:pt x="210" y="0"/>
                    </a:lnTo>
                    <a:lnTo>
                      <a:pt x="208" y="0"/>
                    </a:lnTo>
                    <a:lnTo>
                      <a:pt x="206" y="0"/>
                    </a:lnTo>
                    <a:lnTo>
                      <a:pt x="0" y="44"/>
                    </a:lnTo>
                    <a:lnTo>
                      <a:pt x="215" y="2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41" name="Freeform 4095"/>
              <p:cNvSpPr>
                <a:spLocks/>
              </p:cNvSpPr>
              <p:nvPr/>
            </p:nvSpPr>
            <p:spPr bwMode="auto">
              <a:xfrm>
                <a:off x="2738" y="1588"/>
                <a:ext cx="103" cy="22"/>
              </a:xfrm>
              <a:custGeom>
                <a:avLst/>
                <a:gdLst>
                  <a:gd name="T0" fmla="*/ 26 w 206"/>
                  <a:gd name="T1" fmla="*/ 0 h 44"/>
                  <a:gd name="T2" fmla="*/ 26 w 206"/>
                  <a:gd name="T3" fmla="*/ 0 h 44"/>
                  <a:gd name="T4" fmla="*/ 26 w 206"/>
                  <a:gd name="T5" fmla="*/ 0 h 44"/>
                  <a:gd name="T6" fmla="*/ 26 w 206"/>
                  <a:gd name="T7" fmla="*/ 0 h 44"/>
                  <a:gd name="T8" fmla="*/ 25 w 206"/>
                  <a:gd name="T9" fmla="*/ 0 h 44"/>
                  <a:gd name="T10" fmla="*/ 25 w 206"/>
                  <a:gd name="T11" fmla="*/ 0 h 44"/>
                  <a:gd name="T12" fmla="*/ 25 w 206"/>
                  <a:gd name="T13" fmla="*/ 0 h 44"/>
                  <a:gd name="T14" fmla="*/ 25 w 206"/>
                  <a:gd name="T15" fmla="*/ 0 h 44"/>
                  <a:gd name="T16" fmla="*/ 25 w 206"/>
                  <a:gd name="T17" fmla="*/ 0 h 44"/>
                  <a:gd name="T18" fmla="*/ 0 w 206"/>
                  <a:gd name="T19" fmla="*/ 6 h 44"/>
                  <a:gd name="T20" fmla="*/ 26 w 206"/>
                  <a:gd name="T21" fmla="*/ 0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6" h="44">
                    <a:moveTo>
                      <a:pt x="206" y="0"/>
                    </a:moveTo>
                    <a:lnTo>
                      <a:pt x="204" y="0"/>
                    </a:lnTo>
                    <a:lnTo>
                      <a:pt x="202" y="0"/>
                    </a:lnTo>
                    <a:lnTo>
                      <a:pt x="200" y="0"/>
                    </a:lnTo>
                    <a:lnTo>
                      <a:pt x="198" y="0"/>
                    </a:lnTo>
                    <a:lnTo>
                      <a:pt x="196" y="0"/>
                    </a:lnTo>
                    <a:lnTo>
                      <a:pt x="0" y="4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42" name="Freeform 4096"/>
              <p:cNvSpPr>
                <a:spLocks/>
              </p:cNvSpPr>
              <p:nvPr/>
            </p:nvSpPr>
            <p:spPr bwMode="auto">
              <a:xfrm>
                <a:off x="2738" y="1587"/>
                <a:ext cx="97" cy="23"/>
              </a:xfrm>
              <a:custGeom>
                <a:avLst/>
                <a:gdLst>
                  <a:gd name="T0" fmla="*/ 25 w 194"/>
                  <a:gd name="T1" fmla="*/ 1 h 46"/>
                  <a:gd name="T2" fmla="*/ 25 w 194"/>
                  <a:gd name="T3" fmla="*/ 1 h 46"/>
                  <a:gd name="T4" fmla="*/ 24 w 194"/>
                  <a:gd name="T5" fmla="*/ 1 h 46"/>
                  <a:gd name="T6" fmla="*/ 24 w 194"/>
                  <a:gd name="T7" fmla="*/ 0 h 46"/>
                  <a:gd name="T8" fmla="*/ 24 w 194"/>
                  <a:gd name="T9" fmla="*/ 0 h 46"/>
                  <a:gd name="T10" fmla="*/ 24 w 194"/>
                  <a:gd name="T11" fmla="*/ 0 h 46"/>
                  <a:gd name="T12" fmla="*/ 24 w 194"/>
                  <a:gd name="T13" fmla="*/ 0 h 46"/>
                  <a:gd name="T14" fmla="*/ 24 w 194"/>
                  <a:gd name="T15" fmla="*/ 0 h 46"/>
                  <a:gd name="T16" fmla="*/ 24 w 194"/>
                  <a:gd name="T17" fmla="*/ 0 h 46"/>
                  <a:gd name="T18" fmla="*/ 0 w 194"/>
                  <a:gd name="T19" fmla="*/ 6 h 46"/>
                  <a:gd name="T20" fmla="*/ 25 w 194"/>
                  <a:gd name="T21" fmla="*/ 1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4" h="46">
                    <a:moveTo>
                      <a:pt x="194" y="2"/>
                    </a:moveTo>
                    <a:lnTo>
                      <a:pt x="194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7" y="0"/>
                    </a:lnTo>
                    <a:lnTo>
                      <a:pt x="0" y="46"/>
                    </a:lnTo>
                    <a:lnTo>
                      <a:pt x="194" y="2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43" name="Freeform 4097"/>
              <p:cNvSpPr>
                <a:spLocks/>
              </p:cNvSpPr>
              <p:nvPr/>
            </p:nvSpPr>
            <p:spPr bwMode="auto">
              <a:xfrm>
                <a:off x="2738" y="1587"/>
                <a:ext cx="93" cy="23"/>
              </a:xfrm>
              <a:custGeom>
                <a:avLst/>
                <a:gdLst>
                  <a:gd name="T0" fmla="*/ 23 w 187"/>
                  <a:gd name="T1" fmla="*/ 1 h 46"/>
                  <a:gd name="T2" fmla="*/ 23 w 187"/>
                  <a:gd name="T3" fmla="*/ 1 h 46"/>
                  <a:gd name="T4" fmla="*/ 23 w 187"/>
                  <a:gd name="T5" fmla="*/ 1 h 46"/>
                  <a:gd name="T6" fmla="*/ 22 w 187"/>
                  <a:gd name="T7" fmla="*/ 0 h 46"/>
                  <a:gd name="T8" fmla="*/ 22 w 187"/>
                  <a:gd name="T9" fmla="*/ 0 h 46"/>
                  <a:gd name="T10" fmla="*/ 22 w 187"/>
                  <a:gd name="T11" fmla="*/ 0 h 46"/>
                  <a:gd name="T12" fmla="*/ 22 w 187"/>
                  <a:gd name="T13" fmla="*/ 0 h 46"/>
                  <a:gd name="T14" fmla="*/ 22 w 187"/>
                  <a:gd name="T15" fmla="*/ 0 h 46"/>
                  <a:gd name="T16" fmla="*/ 22 w 187"/>
                  <a:gd name="T17" fmla="*/ 0 h 46"/>
                  <a:gd name="T18" fmla="*/ 0 w 187"/>
                  <a:gd name="T19" fmla="*/ 6 h 46"/>
                  <a:gd name="T20" fmla="*/ 23 w 187"/>
                  <a:gd name="T21" fmla="*/ 1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7" h="46">
                    <a:moveTo>
                      <a:pt x="187" y="2"/>
                    </a:moveTo>
                    <a:lnTo>
                      <a:pt x="185" y="2"/>
                    </a:lnTo>
                    <a:lnTo>
                      <a:pt x="183" y="0"/>
                    </a:lnTo>
                    <a:lnTo>
                      <a:pt x="181" y="0"/>
                    </a:lnTo>
                    <a:lnTo>
                      <a:pt x="179" y="0"/>
                    </a:lnTo>
                    <a:lnTo>
                      <a:pt x="177" y="0"/>
                    </a:lnTo>
                    <a:lnTo>
                      <a:pt x="0" y="46"/>
                    </a:lnTo>
                    <a:lnTo>
                      <a:pt x="187" y="2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44" name="Freeform 4098"/>
              <p:cNvSpPr>
                <a:spLocks/>
              </p:cNvSpPr>
              <p:nvPr/>
            </p:nvSpPr>
            <p:spPr bwMode="auto">
              <a:xfrm>
                <a:off x="2738" y="1587"/>
                <a:ext cx="88" cy="23"/>
              </a:xfrm>
              <a:custGeom>
                <a:avLst/>
                <a:gdLst>
                  <a:gd name="T0" fmla="*/ 22 w 177"/>
                  <a:gd name="T1" fmla="*/ 0 h 46"/>
                  <a:gd name="T2" fmla="*/ 21 w 177"/>
                  <a:gd name="T3" fmla="*/ 0 h 46"/>
                  <a:gd name="T4" fmla="*/ 21 w 177"/>
                  <a:gd name="T5" fmla="*/ 0 h 46"/>
                  <a:gd name="T6" fmla="*/ 21 w 177"/>
                  <a:gd name="T7" fmla="*/ 0 h 46"/>
                  <a:gd name="T8" fmla="*/ 21 w 177"/>
                  <a:gd name="T9" fmla="*/ 0 h 46"/>
                  <a:gd name="T10" fmla="*/ 21 w 177"/>
                  <a:gd name="T11" fmla="*/ 0 h 46"/>
                  <a:gd name="T12" fmla="*/ 21 w 177"/>
                  <a:gd name="T13" fmla="*/ 0 h 46"/>
                  <a:gd name="T14" fmla="*/ 21 w 177"/>
                  <a:gd name="T15" fmla="*/ 0 h 46"/>
                  <a:gd name="T16" fmla="*/ 20 w 177"/>
                  <a:gd name="T17" fmla="*/ 0 h 46"/>
                  <a:gd name="T18" fmla="*/ 0 w 177"/>
                  <a:gd name="T19" fmla="*/ 6 h 46"/>
                  <a:gd name="T20" fmla="*/ 22 w 177"/>
                  <a:gd name="T21" fmla="*/ 0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7" h="46">
                    <a:moveTo>
                      <a:pt x="177" y="0"/>
                    </a:moveTo>
                    <a:lnTo>
                      <a:pt x="175" y="0"/>
                    </a:lnTo>
                    <a:lnTo>
                      <a:pt x="173" y="0"/>
                    </a:lnTo>
                    <a:lnTo>
                      <a:pt x="171" y="0"/>
                    </a:lnTo>
                    <a:lnTo>
                      <a:pt x="169" y="0"/>
                    </a:lnTo>
                    <a:lnTo>
                      <a:pt x="167" y="0"/>
                    </a:lnTo>
                    <a:lnTo>
                      <a:pt x="0" y="46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45" name="Freeform 4099"/>
              <p:cNvSpPr>
                <a:spLocks/>
              </p:cNvSpPr>
              <p:nvPr/>
            </p:nvSpPr>
            <p:spPr bwMode="auto">
              <a:xfrm>
                <a:off x="2738" y="1587"/>
                <a:ext cx="85" cy="23"/>
              </a:xfrm>
              <a:custGeom>
                <a:avLst/>
                <a:gdLst>
                  <a:gd name="T0" fmla="*/ 22 w 169"/>
                  <a:gd name="T1" fmla="*/ 0 h 46"/>
                  <a:gd name="T2" fmla="*/ 21 w 169"/>
                  <a:gd name="T3" fmla="*/ 0 h 46"/>
                  <a:gd name="T4" fmla="*/ 21 w 169"/>
                  <a:gd name="T5" fmla="*/ 0 h 46"/>
                  <a:gd name="T6" fmla="*/ 21 w 169"/>
                  <a:gd name="T7" fmla="*/ 0 h 46"/>
                  <a:gd name="T8" fmla="*/ 21 w 169"/>
                  <a:gd name="T9" fmla="*/ 0 h 46"/>
                  <a:gd name="T10" fmla="*/ 21 w 169"/>
                  <a:gd name="T11" fmla="*/ 0 h 46"/>
                  <a:gd name="T12" fmla="*/ 21 w 169"/>
                  <a:gd name="T13" fmla="*/ 0 h 46"/>
                  <a:gd name="T14" fmla="*/ 21 w 169"/>
                  <a:gd name="T15" fmla="*/ 0 h 46"/>
                  <a:gd name="T16" fmla="*/ 21 w 169"/>
                  <a:gd name="T17" fmla="*/ 0 h 46"/>
                  <a:gd name="T18" fmla="*/ 0 w 169"/>
                  <a:gd name="T19" fmla="*/ 6 h 46"/>
                  <a:gd name="T20" fmla="*/ 22 w 169"/>
                  <a:gd name="T21" fmla="*/ 0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9" h="46">
                    <a:moveTo>
                      <a:pt x="169" y="0"/>
                    </a:moveTo>
                    <a:lnTo>
                      <a:pt x="167" y="0"/>
                    </a:lnTo>
                    <a:lnTo>
                      <a:pt x="165" y="0"/>
                    </a:lnTo>
                    <a:lnTo>
                      <a:pt x="163" y="0"/>
                    </a:lnTo>
                    <a:lnTo>
                      <a:pt x="162" y="0"/>
                    </a:lnTo>
                    <a:lnTo>
                      <a:pt x="0" y="46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46" name="Freeform 4100"/>
              <p:cNvSpPr>
                <a:spLocks/>
              </p:cNvSpPr>
              <p:nvPr/>
            </p:nvSpPr>
            <p:spPr bwMode="auto">
              <a:xfrm>
                <a:off x="2738" y="1586"/>
                <a:ext cx="80" cy="24"/>
              </a:xfrm>
              <a:custGeom>
                <a:avLst/>
                <a:gdLst>
                  <a:gd name="T0" fmla="*/ 20 w 160"/>
                  <a:gd name="T1" fmla="*/ 1 h 48"/>
                  <a:gd name="T2" fmla="*/ 20 w 160"/>
                  <a:gd name="T3" fmla="*/ 1 h 48"/>
                  <a:gd name="T4" fmla="*/ 20 w 160"/>
                  <a:gd name="T5" fmla="*/ 1 h 48"/>
                  <a:gd name="T6" fmla="*/ 20 w 160"/>
                  <a:gd name="T7" fmla="*/ 1 h 48"/>
                  <a:gd name="T8" fmla="*/ 20 w 160"/>
                  <a:gd name="T9" fmla="*/ 1 h 48"/>
                  <a:gd name="T10" fmla="*/ 20 w 160"/>
                  <a:gd name="T11" fmla="*/ 1 h 48"/>
                  <a:gd name="T12" fmla="*/ 20 w 160"/>
                  <a:gd name="T13" fmla="*/ 1 h 48"/>
                  <a:gd name="T14" fmla="*/ 20 w 160"/>
                  <a:gd name="T15" fmla="*/ 0 h 48"/>
                  <a:gd name="T16" fmla="*/ 20 w 160"/>
                  <a:gd name="T17" fmla="*/ 0 h 48"/>
                  <a:gd name="T18" fmla="*/ 0 w 160"/>
                  <a:gd name="T19" fmla="*/ 6 h 48"/>
                  <a:gd name="T20" fmla="*/ 20 w 160"/>
                  <a:gd name="T21" fmla="*/ 1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0" h="48">
                    <a:moveTo>
                      <a:pt x="160" y="2"/>
                    </a:moveTo>
                    <a:lnTo>
                      <a:pt x="160" y="2"/>
                    </a:lnTo>
                    <a:lnTo>
                      <a:pt x="158" y="2"/>
                    </a:lnTo>
                    <a:lnTo>
                      <a:pt x="156" y="2"/>
                    </a:lnTo>
                    <a:lnTo>
                      <a:pt x="154" y="0"/>
                    </a:lnTo>
                    <a:lnTo>
                      <a:pt x="0" y="48"/>
                    </a:lnTo>
                    <a:lnTo>
                      <a:pt x="160" y="2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47" name="Freeform 4101"/>
              <p:cNvSpPr>
                <a:spLocks/>
              </p:cNvSpPr>
              <p:nvPr/>
            </p:nvSpPr>
            <p:spPr bwMode="auto">
              <a:xfrm>
                <a:off x="2738" y="1586"/>
                <a:ext cx="77" cy="24"/>
              </a:xfrm>
              <a:custGeom>
                <a:avLst/>
                <a:gdLst>
                  <a:gd name="T0" fmla="*/ 20 w 154"/>
                  <a:gd name="T1" fmla="*/ 1 h 48"/>
                  <a:gd name="T2" fmla="*/ 19 w 154"/>
                  <a:gd name="T3" fmla="*/ 1 h 48"/>
                  <a:gd name="T4" fmla="*/ 19 w 154"/>
                  <a:gd name="T5" fmla="*/ 1 h 48"/>
                  <a:gd name="T6" fmla="*/ 19 w 154"/>
                  <a:gd name="T7" fmla="*/ 1 h 48"/>
                  <a:gd name="T8" fmla="*/ 19 w 154"/>
                  <a:gd name="T9" fmla="*/ 0 h 48"/>
                  <a:gd name="T10" fmla="*/ 0 w 154"/>
                  <a:gd name="T11" fmla="*/ 6 h 48"/>
                  <a:gd name="T12" fmla="*/ 20 w 154"/>
                  <a:gd name="T13" fmla="*/ 1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4" h="48">
                    <a:moveTo>
                      <a:pt x="154" y="2"/>
                    </a:moveTo>
                    <a:lnTo>
                      <a:pt x="152" y="2"/>
                    </a:lnTo>
                    <a:lnTo>
                      <a:pt x="150" y="2"/>
                    </a:lnTo>
                    <a:lnTo>
                      <a:pt x="148" y="2"/>
                    </a:lnTo>
                    <a:lnTo>
                      <a:pt x="146" y="0"/>
                    </a:lnTo>
                    <a:lnTo>
                      <a:pt x="0" y="48"/>
                    </a:lnTo>
                    <a:lnTo>
                      <a:pt x="154" y="2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48" name="Freeform 4102"/>
              <p:cNvSpPr>
                <a:spLocks/>
              </p:cNvSpPr>
              <p:nvPr/>
            </p:nvSpPr>
            <p:spPr bwMode="auto">
              <a:xfrm>
                <a:off x="2738" y="1586"/>
                <a:ext cx="73" cy="24"/>
              </a:xfrm>
              <a:custGeom>
                <a:avLst/>
                <a:gdLst>
                  <a:gd name="T0" fmla="*/ 19 w 146"/>
                  <a:gd name="T1" fmla="*/ 1 h 48"/>
                  <a:gd name="T2" fmla="*/ 19 w 146"/>
                  <a:gd name="T3" fmla="*/ 1 h 48"/>
                  <a:gd name="T4" fmla="*/ 18 w 146"/>
                  <a:gd name="T5" fmla="*/ 1 h 48"/>
                  <a:gd name="T6" fmla="*/ 18 w 146"/>
                  <a:gd name="T7" fmla="*/ 1 h 48"/>
                  <a:gd name="T8" fmla="*/ 18 w 146"/>
                  <a:gd name="T9" fmla="*/ 1 h 48"/>
                  <a:gd name="T10" fmla="*/ 18 w 146"/>
                  <a:gd name="T11" fmla="*/ 1 h 48"/>
                  <a:gd name="T12" fmla="*/ 18 w 146"/>
                  <a:gd name="T13" fmla="*/ 1 h 48"/>
                  <a:gd name="T14" fmla="*/ 18 w 146"/>
                  <a:gd name="T15" fmla="*/ 0 h 48"/>
                  <a:gd name="T16" fmla="*/ 18 w 146"/>
                  <a:gd name="T17" fmla="*/ 0 h 48"/>
                  <a:gd name="T18" fmla="*/ 0 w 146"/>
                  <a:gd name="T19" fmla="*/ 6 h 48"/>
                  <a:gd name="T20" fmla="*/ 19 w 146"/>
                  <a:gd name="T21" fmla="*/ 1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6" h="48">
                    <a:moveTo>
                      <a:pt x="146" y="2"/>
                    </a:moveTo>
                    <a:lnTo>
                      <a:pt x="146" y="2"/>
                    </a:lnTo>
                    <a:lnTo>
                      <a:pt x="144" y="2"/>
                    </a:lnTo>
                    <a:lnTo>
                      <a:pt x="142" y="2"/>
                    </a:lnTo>
                    <a:lnTo>
                      <a:pt x="140" y="0"/>
                    </a:lnTo>
                    <a:lnTo>
                      <a:pt x="0" y="48"/>
                    </a:lnTo>
                    <a:lnTo>
                      <a:pt x="146" y="2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49" name="Freeform 4103"/>
              <p:cNvSpPr>
                <a:spLocks/>
              </p:cNvSpPr>
              <p:nvPr/>
            </p:nvSpPr>
            <p:spPr bwMode="auto">
              <a:xfrm>
                <a:off x="2738" y="1586"/>
                <a:ext cx="70" cy="24"/>
              </a:xfrm>
              <a:custGeom>
                <a:avLst/>
                <a:gdLst>
                  <a:gd name="T0" fmla="*/ 18 w 140"/>
                  <a:gd name="T1" fmla="*/ 0 h 48"/>
                  <a:gd name="T2" fmla="*/ 18 w 140"/>
                  <a:gd name="T3" fmla="*/ 0 h 48"/>
                  <a:gd name="T4" fmla="*/ 18 w 140"/>
                  <a:gd name="T5" fmla="*/ 0 h 48"/>
                  <a:gd name="T6" fmla="*/ 17 w 140"/>
                  <a:gd name="T7" fmla="*/ 0 h 48"/>
                  <a:gd name="T8" fmla="*/ 17 w 140"/>
                  <a:gd name="T9" fmla="*/ 0 h 48"/>
                  <a:gd name="T10" fmla="*/ 0 w 140"/>
                  <a:gd name="T11" fmla="*/ 6 h 48"/>
                  <a:gd name="T12" fmla="*/ 18 w 140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0" h="48">
                    <a:moveTo>
                      <a:pt x="140" y="0"/>
                    </a:moveTo>
                    <a:lnTo>
                      <a:pt x="139" y="0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0" y="48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50" name="Freeform 4104"/>
              <p:cNvSpPr>
                <a:spLocks/>
              </p:cNvSpPr>
              <p:nvPr/>
            </p:nvSpPr>
            <p:spPr bwMode="auto">
              <a:xfrm>
                <a:off x="2738" y="1586"/>
                <a:ext cx="66" cy="24"/>
              </a:xfrm>
              <a:custGeom>
                <a:avLst/>
                <a:gdLst>
                  <a:gd name="T0" fmla="*/ 16 w 133"/>
                  <a:gd name="T1" fmla="*/ 0 h 48"/>
                  <a:gd name="T2" fmla="*/ 16 w 133"/>
                  <a:gd name="T3" fmla="*/ 0 h 48"/>
                  <a:gd name="T4" fmla="*/ 16 w 133"/>
                  <a:gd name="T5" fmla="*/ 0 h 48"/>
                  <a:gd name="T6" fmla="*/ 16 w 133"/>
                  <a:gd name="T7" fmla="*/ 0 h 48"/>
                  <a:gd name="T8" fmla="*/ 15 w 133"/>
                  <a:gd name="T9" fmla="*/ 0 h 48"/>
                  <a:gd name="T10" fmla="*/ 0 w 133"/>
                  <a:gd name="T11" fmla="*/ 6 h 48"/>
                  <a:gd name="T12" fmla="*/ 16 w 133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3" h="48">
                    <a:moveTo>
                      <a:pt x="133" y="0"/>
                    </a:move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0" y="48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51" name="Freeform 4105"/>
              <p:cNvSpPr>
                <a:spLocks/>
              </p:cNvSpPr>
              <p:nvPr/>
            </p:nvSpPr>
            <p:spPr bwMode="auto">
              <a:xfrm>
                <a:off x="2738" y="1586"/>
                <a:ext cx="63" cy="24"/>
              </a:xfrm>
              <a:custGeom>
                <a:avLst/>
                <a:gdLst>
                  <a:gd name="T0" fmla="*/ 15 w 127"/>
                  <a:gd name="T1" fmla="*/ 0 h 48"/>
                  <a:gd name="T2" fmla="*/ 15 w 127"/>
                  <a:gd name="T3" fmla="*/ 0 h 48"/>
                  <a:gd name="T4" fmla="*/ 15 w 127"/>
                  <a:gd name="T5" fmla="*/ 0 h 48"/>
                  <a:gd name="T6" fmla="*/ 15 w 127"/>
                  <a:gd name="T7" fmla="*/ 0 h 48"/>
                  <a:gd name="T8" fmla="*/ 15 w 127"/>
                  <a:gd name="T9" fmla="*/ 0 h 48"/>
                  <a:gd name="T10" fmla="*/ 0 w 127"/>
                  <a:gd name="T11" fmla="*/ 6 h 48"/>
                  <a:gd name="T12" fmla="*/ 15 w 127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7" h="48">
                    <a:moveTo>
                      <a:pt x="127" y="0"/>
                    </a:move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0" y="48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52" name="Freeform 4106"/>
              <p:cNvSpPr>
                <a:spLocks/>
              </p:cNvSpPr>
              <p:nvPr/>
            </p:nvSpPr>
            <p:spPr bwMode="auto">
              <a:xfrm>
                <a:off x="2738" y="1586"/>
                <a:ext cx="61" cy="24"/>
              </a:xfrm>
              <a:custGeom>
                <a:avLst/>
                <a:gdLst>
                  <a:gd name="T0" fmla="*/ 16 w 121"/>
                  <a:gd name="T1" fmla="*/ 0 h 48"/>
                  <a:gd name="T2" fmla="*/ 16 w 121"/>
                  <a:gd name="T3" fmla="*/ 0 h 48"/>
                  <a:gd name="T4" fmla="*/ 15 w 121"/>
                  <a:gd name="T5" fmla="*/ 0 h 48"/>
                  <a:gd name="T6" fmla="*/ 15 w 121"/>
                  <a:gd name="T7" fmla="*/ 0 h 48"/>
                  <a:gd name="T8" fmla="*/ 15 w 121"/>
                  <a:gd name="T9" fmla="*/ 0 h 48"/>
                  <a:gd name="T10" fmla="*/ 0 w 121"/>
                  <a:gd name="T11" fmla="*/ 6 h 48"/>
                  <a:gd name="T12" fmla="*/ 16 w 121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1" h="48">
                    <a:moveTo>
                      <a:pt x="121" y="0"/>
                    </a:moveTo>
                    <a:lnTo>
                      <a:pt x="121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0" y="48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53" name="Freeform 4107"/>
              <p:cNvSpPr>
                <a:spLocks/>
              </p:cNvSpPr>
              <p:nvPr/>
            </p:nvSpPr>
            <p:spPr bwMode="auto">
              <a:xfrm>
                <a:off x="2738" y="1586"/>
                <a:ext cx="58" cy="24"/>
              </a:xfrm>
              <a:custGeom>
                <a:avLst/>
                <a:gdLst>
                  <a:gd name="T0" fmla="*/ 15 w 115"/>
                  <a:gd name="T1" fmla="*/ 0 h 48"/>
                  <a:gd name="T2" fmla="*/ 15 w 115"/>
                  <a:gd name="T3" fmla="*/ 0 h 48"/>
                  <a:gd name="T4" fmla="*/ 15 w 115"/>
                  <a:gd name="T5" fmla="*/ 0 h 48"/>
                  <a:gd name="T6" fmla="*/ 15 w 115"/>
                  <a:gd name="T7" fmla="*/ 0 h 48"/>
                  <a:gd name="T8" fmla="*/ 14 w 115"/>
                  <a:gd name="T9" fmla="*/ 0 h 48"/>
                  <a:gd name="T10" fmla="*/ 0 w 115"/>
                  <a:gd name="T11" fmla="*/ 6 h 48"/>
                  <a:gd name="T12" fmla="*/ 15 w 115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5" h="48">
                    <a:moveTo>
                      <a:pt x="115" y="0"/>
                    </a:moveTo>
                    <a:lnTo>
                      <a:pt x="115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0" y="48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54" name="Freeform 4108"/>
              <p:cNvSpPr>
                <a:spLocks/>
              </p:cNvSpPr>
              <p:nvPr/>
            </p:nvSpPr>
            <p:spPr bwMode="auto">
              <a:xfrm>
                <a:off x="2738" y="1586"/>
                <a:ext cx="56" cy="24"/>
              </a:xfrm>
              <a:custGeom>
                <a:avLst/>
                <a:gdLst>
                  <a:gd name="T0" fmla="*/ 14 w 112"/>
                  <a:gd name="T1" fmla="*/ 0 h 48"/>
                  <a:gd name="T2" fmla="*/ 14 w 112"/>
                  <a:gd name="T3" fmla="*/ 0 h 48"/>
                  <a:gd name="T4" fmla="*/ 14 w 112"/>
                  <a:gd name="T5" fmla="*/ 0 h 48"/>
                  <a:gd name="T6" fmla="*/ 14 w 112"/>
                  <a:gd name="T7" fmla="*/ 0 h 48"/>
                  <a:gd name="T8" fmla="*/ 14 w 112"/>
                  <a:gd name="T9" fmla="*/ 0 h 48"/>
                  <a:gd name="T10" fmla="*/ 0 w 112"/>
                  <a:gd name="T11" fmla="*/ 6 h 48"/>
                  <a:gd name="T12" fmla="*/ 14 w 112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2" h="48">
                    <a:moveTo>
                      <a:pt x="112" y="0"/>
                    </a:moveTo>
                    <a:lnTo>
                      <a:pt x="110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0" y="4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55" name="Freeform 4109"/>
              <p:cNvSpPr>
                <a:spLocks/>
              </p:cNvSpPr>
              <p:nvPr/>
            </p:nvSpPr>
            <p:spPr bwMode="auto">
              <a:xfrm>
                <a:off x="2738" y="1586"/>
                <a:ext cx="53" cy="24"/>
              </a:xfrm>
              <a:custGeom>
                <a:avLst/>
                <a:gdLst>
                  <a:gd name="T0" fmla="*/ 14 w 106"/>
                  <a:gd name="T1" fmla="*/ 0 h 48"/>
                  <a:gd name="T2" fmla="*/ 13 w 106"/>
                  <a:gd name="T3" fmla="*/ 0 h 48"/>
                  <a:gd name="T4" fmla="*/ 13 w 106"/>
                  <a:gd name="T5" fmla="*/ 0 h 48"/>
                  <a:gd name="T6" fmla="*/ 13 w 106"/>
                  <a:gd name="T7" fmla="*/ 0 h 48"/>
                  <a:gd name="T8" fmla="*/ 13 w 106"/>
                  <a:gd name="T9" fmla="*/ 0 h 48"/>
                  <a:gd name="T10" fmla="*/ 0 w 106"/>
                  <a:gd name="T11" fmla="*/ 6 h 48"/>
                  <a:gd name="T12" fmla="*/ 14 w 106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6" h="48">
                    <a:moveTo>
                      <a:pt x="106" y="0"/>
                    </a:moveTo>
                    <a:lnTo>
                      <a:pt x="104" y="0"/>
                    </a:lnTo>
                    <a:lnTo>
                      <a:pt x="102" y="0"/>
                    </a:lnTo>
                    <a:lnTo>
                      <a:pt x="100" y="0"/>
                    </a:lnTo>
                    <a:lnTo>
                      <a:pt x="0" y="48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56" name="Freeform 4110"/>
              <p:cNvSpPr>
                <a:spLocks/>
              </p:cNvSpPr>
              <p:nvPr/>
            </p:nvSpPr>
            <p:spPr bwMode="auto">
              <a:xfrm>
                <a:off x="2738" y="1586"/>
                <a:ext cx="51" cy="24"/>
              </a:xfrm>
              <a:custGeom>
                <a:avLst/>
                <a:gdLst>
                  <a:gd name="T0" fmla="*/ 13 w 102"/>
                  <a:gd name="T1" fmla="*/ 0 h 48"/>
                  <a:gd name="T2" fmla="*/ 13 w 102"/>
                  <a:gd name="T3" fmla="*/ 0 h 48"/>
                  <a:gd name="T4" fmla="*/ 13 w 102"/>
                  <a:gd name="T5" fmla="*/ 0 h 48"/>
                  <a:gd name="T6" fmla="*/ 13 w 102"/>
                  <a:gd name="T7" fmla="*/ 0 h 48"/>
                  <a:gd name="T8" fmla="*/ 12 w 102"/>
                  <a:gd name="T9" fmla="*/ 0 h 48"/>
                  <a:gd name="T10" fmla="*/ 0 w 102"/>
                  <a:gd name="T11" fmla="*/ 6 h 48"/>
                  <a:gd name="T12" fmla="*/ 13 w 102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2" h="48">
                    <a:moveTo>
                      <a:pt x="102" y="0"/>
                    </a:moveTo>
                    <a:lnTo>
                      <a:pt x="100" y="0"/>
                    </a:lnTo>
                    <a:lnTo>
                      <a:pt x="98" y="0"/>
                    </a:lnTo>
                    <a:lnTo>
                      <a:pt x="96" y="0"/>
                    </a:lnTo>
                    <a:lnTo>
                      <a:pt x="0" y="48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57" name="Freeform 4111"/>
              <p:cNvSpPr>
                <a:spLocks/>
              </p:cNvSpPr>
              <p:nvPr/>
            </p:nvSpPr>
            <p:spPr bwMode="auto">
              <a:xfrm>
                <a:off x="2738" y="1586"/>
                <a:ext cx="48" cy="24"/>
              </a:xfrm>
              <a:custGeom>
                <a:avLst/>
                <a:gdLst>
                  <a:gd name="T0" fmla="*/ 12 w 96"/>
                  <a:gd name="T1" fmla="*/ 0 h 48"/>
                  <a:gd name="T2" fmla="*/ 12 w 96"/>
                  <a:gd name="T3" fmla="*/ 0 h 48"/>
                  <a:gd name="T4" fmla="*/ 12 w 96"/>
                  <a:gd name="T5" fmla="*/ 0 h 48"/>
                  <a:gd name="T6" fmla="*/ 12 w 96"/>
                  <a:gd name="T7" fmla="*/ 0 h 48"/>
                  <a:gd name="T8" fmla="*/ 12 w 96"/>
                  <a:gd name="T9" fmla="*/ 0 h 48"/>
                  <a:gd name="T10" fmla="*/ 0 w 96"/>
                  <a:gd name="T11" fmla="*/ 6 h 48"/>
                  <a:gd name="T12" fmla="*/ 12 w 96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6" h="48">
                    <a:moveTo>
                      <a:pt x="96" y="0"/>
                    </a:moveTo>
                    <a:lnTo>
                      <a:pt x="94" y="0"/>
                    </a:lnTo>
                    <a:lnTo>
                      <a:pt x="92" y="0"/>
                    </a:lnTo>
                    <a:lnTo>
                      <a:pt x="0" y="48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58" name="Freeform 4112"/>
              <p:cNvSpPr>
                <a:spLocks/>
              </p:cNvSpPr>
              <p:nvPr/>
            </p:nvSpPr>
            <p:spPr bwMode="auto">
              <a:xfrm>
                <a:off x="2738" y="1586"/>
                <a:ext cx="46" cy="24"/>
              </a:xfrm>
              <a:custGeom>
                <a:avLst/>
                <a:gdLst>
                  <a:gd name="T0" fmla="*/ 12 w 92"/>
                  <a:gd name="T1" fmla="*/ 0 h 48"/>
                  <a:gd name="T2" fmla="*/ 12 w 92"/>
                  <a:gd name="T3" fmla="*/ 0 h 48"/>
                  <a:gd name="T4" fmla="*/ 12 w 92"/>
                  <a:gd name="T5" fmla="*/ 0 h 48"/>
                  <a:gd name="T6" fmla="*/ 12 w 92"/>
                  <a:gd name="T7" fmla="*/ 0 h 48"/>
                  <a:gd name="T8" fmla="*/ 12 w 92"/>
                  <a:gd name="T9" fmla="*/ 0 h 48"/>
                  <a:gd name="T10" fmla="*/ 0 w 92"/>
                  <a:gd name="T11" fmla="*/ 6 h 48"/>
                  <a:gd name="T12" fmla="*/ 12 w 92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2" h="48">
                    <a:moveTo>
                      <a:pt x="92" y="0"/>
                    </a:moveTo>
                    <a:lnTo>
                      <a:pt x="92" y="0"/>
                    </a:lnTo>
                    <a:lnTo>
                      <a:pt x="90" y="0"/>
                    </a:lnTo>
                    <a:lnTo>
                      <a:pt x="89" y="0"/>
                    </a:lnTo>
                    <a:lnTo>
                      <a:pt x="0" y="4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59" name="Freeform 4113"/>
              <p:cNvSpPr>
                <a:spLocks/>
              </p:cNvSpPr>
              <p:nvPr/>
            </p:nvSpPr>
            <p:spPr bwMode="auto">
              <a:xfrm>
                <a:off x="2738" y="1585"/>
                <a:ext cx="43" cy="25"/>
              </a:xfrm>
              <a:custGeom>
                <a:avLst/>
                <a:gdLst>
                  <a:gd name="T0" fmla="*/ 10 w 87"/>
                  <a:gd name="T1" fmla="*/ 0 h 50"/>
                  <a:gd name="T2" fmla="*/ 10 w 87"/>
                  <a:gd name="T3" fmla="*/ 0 h 50"/>
                  <a:gd name="T4" fmla="*/ 10 w 87"/>
                  <a:gd name="T5" fmla="*/ 0 h 50"/>
                  <a:gd name="T6" fmla="*/ 10 w 87"/>
                  <a:gd name="T7" fmla="*/ 0 h 50"/>
                  <a:gd name="T8" fmla="*/ 10 w 87"/>
                  <a:gd name="T9" fmla="*/ 0 h 50"/>
                  <a:gd name="T10" fmla="*/ 0 w 87"/>
                  <a:gd name="T11" fmla="*/ 7 h 50"/>
                  <a:gd name="T12" fmla="*/ 10 w 87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" h="50">
                    <a:moveTo>
                      <a:pt x="87" y="0"/>
                    </a:moveTo>
                    <a:lnTo>
                      <a:pt x="87" y="0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0" y="5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60" name="Freeform 4114"/>
              <p:cNvSpPr>
                <a:spLocks/>
              </p:cNvSpPr>
              <p:nvPr/>
            </p:nvSpPr>
            <p:spPr bwMode="auto">
              <a:xfrm>
                <a:off x="2738" y="1585"/>
                <a:ext cx="41" cy="25"/>
              </a:xfrm>
              <a:custGeom>
                <a:avLst/>
                <a:gdLst>
                  <a:gd name="T0" fmla="*/ 10 w 83"/>
                  <a:gd name="T1" fmla="*/ 0 h 50"/>
                  <a:gd name="T2" fmla="*/ 10 w 83"/>
                  <a:gd name="T3" fmla="*/ 0 h 50"/>
                  <a:gd name="T4" fmla="*/ 10 w 83"/>
                  <a:gd name="T5" fmla="*/ 0 h 50"/>
                  <a:gd name="T6" fmla="*/ 10 w 83"/>
                  <a:gd name="T7" fmla="*/ 0 h 50"/>
                  <a:gd name="T8" fmla="*/ 9 w 83"/>
                  <a:gd name="T9" fmla="*/ 0 h 50"/>
                  <a:gd name="T10" fmla="*/ 0 w 83"/>
                  <a:gd name="T11" fmla="*/ 7 h 50"/>
                  <a:gd name="T12" fmla="*/ 10 w 83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3" h="50">
                    <a:moveTo>
                      <a:pt x="83" y="0"/>
                    </a:moveTo>
                    <a:lnTo>
                      <a:pt x="83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0" y="5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61" name="Freeform 4115"/>
              <p:cNvSpPr>
                <a:spLocks/>
              </p:cNvSpPr>
              <p:nvPr/>
            </p:nvSpPr>
            <p:spPr bwMode="auto">
              <a:xfrm>
                <a:off x="2738" y="1585"/>
                <a:ext cx="39" cy="25"/>
              </a:xfrm>
              <a:custGeom>
                <a:avLst/>
                <a:gdLst>
                  <a:gd name="T0" fmla="*/ 9 w 79"/>
                  <a:gd name="T1" fmla="*/ 0 h 50"/>
                  <a:gd name="T2" fmla="*/ 9 w 79"/>
                  <a:gd name="T3" fmla="*/ 0 h 50"/>
                  <a:gd name="T4" fmla="*/ 9 w 79"/>
                  <a:gd name="T5" fmla="*/ 0 h 50"/>
                  <a:gd name="T6" fmla="*/ 9 w 79"/>
                  <a:gd name="T7" fmla="*/ 0 h 50"/>
                  <a:gd name="T8" fmla="*/ 9 w 79"/>
                  <a:gd name="T9" fmla="*/ 0 h 50"/>
                  <a:gd name="T10" fmla="*/ 0 w 79"/>
                  <a:gd name="T11" fmla="*/ 7 h 50"/>
                  <a:gd name="T12" fmla="*/ 9 w 79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9" h="50">
                    <a:moveTo>
                      <a:pt x="79" y="0"/>
                    </a:moveTo>
                    <a:lnTo>
                      <a:pt x="79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0" y="5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62" name="Freeform 4116"/>
              <p:cNvSpPr>
                <a:spLocks/>
              </p:cNvSpPr>
              <p:nvPr/>
            </p:nvSpPr>
            <p:spPr bwMode="auto">
              <a:xfrm>
                <a:off x="2738" y="1585"/>
                <a:ext cx="38" cy="25"/>
              </a:xfrm>
              <a:custGeom>
                <a:avLst/>
                <a:gdLst>
                  <a:gd name="T0" fmla="*/ 10 w 75"/>
                  <a:gd name="T1" fmla="*/ 0 h 50"/>
                  <a:gd name="T2" fmla="*/ 10 w 75"/>
                  <a:gd name="T3" fmla="*/ 0 h 50"/>
                  <a:gd name="T4" fmla="*/ 10 w 75"/>
                  <a:gd name="T5" fmla="*/ 0 h 50"/>
                  <a:gd name="T6" fmla="*/ 10 w 75"/>
                  <a:gd name="T7" fmla="*/ 0 h 50"/>
                  <a:gd name="T8" fmla="*/ 9 w 75"/>
                  <a:gd name="T9" fmla="*/ 0 h 50"/>
                  <a:gd name="T10" fmla="*/ 0 w 75"/>
                  <a:gd name="T11" fmla="*/ 7 h 50"/>
                  <a:gd name="T12" fmla="*/ 10 w 75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50">
                    <a:moveTo>
                      <a:pt x="75" y="0"/>
                    </a:moveTo>
                    <a:lnTo>
                      <a:pt x="75" y="0"/>
                    </a:lnTo>
                    <a:lnTo>
                      <a:pt x="73" y="0"/>
                    </a:lnTo>
                    <a:lnTo>
                      <a:pt x="71" y="0"/>
                    </a:lnTo>
                    <a:lnTo>
                      <a:pt x="0" y="5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63" name="Freeform 4117"/>
              <p:cNvSpPr>
                <a:spLocks/>
              </p:cNvSpPr>
              <p:nvPr/>
            </p:nvSpPr>
            <p:spPr bwMode="auto">
              <a:xfrm>
                <a:off x="2738" y="1585"/>
                <a:ext cx="36" cy="25"/>
              </a:xfrm>
              <a:custGeom>
                <a:avLst/>
                <a:gdLst>
                  <a:gd name="T0" fmla="*/ 9 w 71"/>
                  <a:gd name="T1" fmla="*/ 0 h 50"/>
                  <a:gd name="T2" fmla="*/ 9 w 71"/>
                  <a:gd name="T3" fmla="*/ 0 h 50"/>
                  <a:gd name="T4" fmla="*/ 9 w 71"/>
                  <a:gd name="T5" fmla="*/ 0 h 50"/>
                  <a:gd name="T6" fmla="*/ 9 w 71"/>
                  <a:gd name="T7" fmla="*/ 0 h 50"/>
                  <a:gd name="T8" fmla="*/ 9 w 71"/>
                  <a:gd name="T9" fmla="*/ 0 h 50"/>
                  <a:gd name="T10" fmla="*/ 0 w 71"/>
                  <a:gd name="T11" fmla="*/ 7 h 50"/>
                  <a:gd name="T12" fmla="*/ 9 w 71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1" h="50">
                    <a:moveTo>
                      <a:pt x="71" y="0"/>
                    </a:moveTo>
                    <a:lnTo>
                      <a:pt x="71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0" y="5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64" name="Freeform 4118"/>
              <p:cNvSpPr>
                <a:spLocks/>
              </p:cNvSpPr>
              <p:nvPr/>
            </p:nvSpPr>
            <p:spPr bwMode="auto">
              <a:xfrm>
                <a:off x="2738" y="1585"/>
                <a:ext cx="34" cy="25"/>
              </a:xfrm>
              <a:custGeom>
                <a:avLst/>
                <a:gdLst>
                  <a:gd name="T0" fmla="*/ 9 w 67"/>
                  <a:gd name="T1" fmla="*/ 0 h 50"/>
                  <a:gd name="T2" fmla="*/ 9 w 67"/>
                  <a:gd name="T3" fmla="*/ 0 h 50"/>
                  <a:gd name="T4" fmla="*/ 9 w 67"/>
                  <a:gd name="T5" fmla="*/ 0 h 50"/>
                  <a:gd name="T6" fmla="*/ 9 w 67"/>
                  <a:gd name="T7" fmla="*/ 0 h 50"/>
                  <a:gd name="T8" fmla="*/ 8 w 67"/>
                  <a:gd name="T9" fmla="*/ 0 h 50"/>
                  <a:gd name="T10" fmla="*/ 0 w 67"/>
                  <a:gd name="T11" fmla="*/ 7 h 50"/>
                  <a:gd name="T12" fmla="*/ 9 w 67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" h="50">
                    <a:moveTo>
                      <a:pt x="67" y="0"/>
                    </a:moveTo>
                    <a:lnTo>
                      <a:pt x="67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0" y="50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65" name="Freeform 4119"/>
              <p:cNvSpPr>
                <a:spLocks/>
              </p:cNvSpPr>
              <p:nvPr/>
            </p:nvSpPr>
            <p:spPr bwMode="auto">
              <a:xfrm>
                <a:off x="2738" y="1585"/>
                <a:ext cx="32" cy="25"/>
              </a:xfrm>
              <a:custGeom>
                <a:avLst/>
                <a:gdLst>
                  <a:gd name="T0" fmla="*/ 8 w 64"/>
                  <a:gd name="T1" fmla="*/ 0 h 50"/>
                  <a:gd name="T2" fmla="*/ 8 w 64"/>
                  <a:gd name="T3" fmla="*/ 0 h 50"/>
                  <a:gd name="T4" fmla="*/ 8 w 64"/>
                  <a:gd name="T5" fmla="*/ 0 h 50"/>
                  <a:gd name="T6" fmla="*/ 8 w 64"/>
                  <a:gd name="T7" fmla="*/ 0 h 50"/>
                  <a:gd name="T8" fmla="*/ 8 w 64"/>
                  <a:gd name="T9" fmla="*/ 0 h 50"/>
                  <a:gd name="T10" fmla="*/ 0 w 64"/>
                  <a:gd name="T11" fmla="*/ 7 h 50"/>
                  <a:gd name="T12" fmla="*/ 8 w 64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" h="50">
                    <a:moveTo>
                      <a:pt x="64" y="0"/>
                    </a:moveTo>
                    <a:lnTo>
                      <a:pt x="64" y="0"/>
                    </a:lnTo>
                    <a:lnTo>
                      <a:pt x="62" y="0"/>
                    </a:lnTo>
                    <a:lnTo>
                      <a:pt x="0" y="5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66" name="Freeform 4120"/>
              <p:cNvSpPr>
                <a:spLocks/>
              </p:cNvSpPr>
              <p:nvPr/>
            </p:nvSpPr>
            <p:spPr bwMode="auto">
              <a:xfrm>
                <a:off x="2738" y="1585"/>
                <a:ext cx="31" cy="25"/>
              </a:xfrm>
              <a:custGeom>
                <a:avLst/>
                <a:gdLst>
                  <a:gd name="T0" fmla="*/ 8 w 62"/>
                  <a:gd name="T1" fmla="*/ 0 h 50"/>
                  <a:gd name="T2" fmla="*/ 8 w 62"/>
                  <a:gd name="T3" fmla="*/ 0 h 50"/>
                  <a:gd name="T4" fmla="*/ 8 w 62"/>
                  <a:gd name="T5" fmla="*/ 0 h 50"/>
                  <a:gd name="T6" fmla="*/ 8 w 62"/>
                  <a:gd name="T7" fmla="*/ 0 h 50"/>
                  <a:gd name="T8" fmla="*/ 8 w 62"/>
                  <a:gd name="T9" fmla="*/ 0 h 50"/>
                  <a:gd name="T10" fmla="*/ 0 w 62"/>
                  <a:gd name="T11" fmla="*/ 7 h 50"/>
                  <a:gd name="T12" fmla="*/ 8 w 6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" h="50">
                    <a:moveTo>
                      <a:pt x="62" y="0"/>
                    </a:moveTo>
                    <a:lnTo>
                      <a:pt x="60" y="0"/>
                    </a:lnTo>
                    <a:lnTo>
                      <a:pt x="58" y="0"/>
                    </a:lnTo>
                    <a:lnTo>
                      <a:pt x="0" y="5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67" name="Freeform 4121"/>
              <p:cNvSpPr>
                <a:spLocks/>
              </p:cNvSpPr>
              <p:nvPr/>
            </p:nvSpPr>
            <p:spPr bwMode="auto">
              <a:xfrm>
                <a:off x="2738" y="1585"/>
                <a:ext cx="29" cy="25"/>
              </a:xfrm>
              <a:custGeom>
                <a:avLst/>
                <a:gdLst>
                  <a:gd name="T0" fmla="*/ 8 w 58"/>
                  <a:gd name="T1" fmla="*/ 0 h 50"/>
                  <a:gd name="T2" fmla="*/ 8 w 58"/>
                  <a:gd name="T3" fmla="*/ 0 h 50"/>
                  <a:gd name="T4" fmla="*/ 7 w 58"/>
                  <a:gd name="T5" fmla="*/ 0 h 50"/>
                  <a:gd name="T6" fmla="*/ 7 w 58"/>
                  <a:gd name="T7" fmla="*/ 0 h 50"/>
                  <a:gd name="T8" fmla="*/ 7 w 58"/>
                  <a:gd name="T9" fmla="*/ 0 h 50"/>
                  <a:gd name="T10" fmla="*/ 0 w 58"/>
                  <a:gd name="T11" fmla="*/ 7 h 50"/>
                  <a:gd name="T12" fmla="*/ 8 w 58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8" h="50">
                    <a:moveTo>
                      <a:pt x="58" y="0"/>
                    </a:moveTo>
                    <a:lnTo>
                      <a:pt x="58" y="0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0" y="5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68" name="Freeform 4122"/>
              <p:cNvSpPr>
                <a:spLocks/>
              </p:cNvSpPr>
              <p:nvPr/>
            </p:nvSpPr>
            <p:spPr bwMode="auto">
              <a:xfrm>
                <a:off x="2738" y="1585"/>
                <a:ext cx="27" cy="25"/>
              </a:xfrm>
              <a:custGeom>
                <a:avLst/>
                <a:gdLst>
                  <a:gd name="T0" fmla="*/ 7 w 54"/>
                  <a:gd name="T1" fmla="*/ 0 h 50"/>
                  <a:gd name="T2" fmla="*/ 7 w 54"/>
                  <a:gd name="T3" fmla="*/ 0 h 50"/>
                  <a:gd name="T4" fmla="*/ 7 w 54"/>
                  <a:gd name="T5" fmla="*/ 0 h 50"/>
                  <a:gd name="T6" fmla="*/ 7 w 54"/>
                  <a:gd name="T7" fmla="*/ 0 h 50"/>
                  <a:gd name="T8" fmla="*/ 7 w 54"/>
                  <a:gd name="T9" fmla="*/ 0 h 50"/>
                  <a:gd name="T10" fmla="*/ 0 w 54"/>
                  <a:gd name="T11" fmla="*/ 7 h 50"/>
                  <a:gd name="T12" fmla="*/ 7 w 54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50">
                    <a:moveTo>
                      <a:pt x="54" y="0"/>
                    </a:moveTo>
                    <a:lnTo>
                      <a:pt x="54" y="0"/>
                    </a:lnTo>
                    <a:lnTo>
                      <a:pt x="52" y="0"/>
                    </a:lnTo>
                    <a:lnTo>
                      <a:pt x="0" y="5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69" name="Freeform 4123"/>
              <p:cNvSpPr>
                <a:spLocks/>
              </p:cNvSpPr>
              <p:nvPr/>
            </p:nvSpPr>
            <p:spPr bwMode="auto">
              <a:xfrm>
                <a:off x="2738" y="1585"/>
                <a:ext cx="26" cy="25"/>
              </a:xfrm>
              <a:custGeom>
                <a:avLst/>
                <a:gdLst>
                  <a:gd name="T0" fmla="*/ 7 w 52"/>
                  <a:gd name="T1" fmla="*/ 0 h 50"/>
                  <a:gd name="T2" fmla="*/ 7 w 52"/>
                  <a:gd name="T3" fmla="*/ 0 h 50"/>
                  <a:gd name="T4" fmla="*/ 7 w 52"/>
                  <a:gd name="T5" fmla="*/ 0 h 50"/>
                  <a:gd name="T6" fmla="*/ 6 w 52"/>
                  <a:gd name="T7" fmla="*/ 0 h 50"/>
                  <a:gd name="T8" fmla="*/ 6 w 52"/>
                  <a:gd name="T9" fmla="*/ 0 h 50"/>
                  <a:gd name="T10" fmla="*/ 0 w 52"/>
                  <a:gd name="T11" fmla="*/ 7 h 50"/>
                  <a:gd name="T12" fmla="*/ 7 w 5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52" y="0"/>
                    </a:moveTo>
                    <a:lnTo>
                      <a:pt x="50" y="0"/>
                    </a:lnTo>
                    <a:lnTo>
                      <a:pt x="48" y="0"/>
                    </a:lnTo>
                    <a:lnTo>
                      <a:pt x="0" y="5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70" name="Freeform 4124"/>
              <p:cNvSpPr>
                <a:spLocks/>
              </p:cNvSpPr>
              <p:nvPr/>
            </p:nvSpPr>
            <p:spPr bwMode="auto">
              <a:xfrm>
                <a:off x="2738" y="1585"/>
                <a:ext cx="24" cy="25"/>
              </a:xfrm>
              <a:custGeom>
                <a:avLst/>
                <a:gdLst>
                  <a:gd name="T0" fmla="*/ 6 w 48"/>
                  <a:gd name="T1" fmla="*/ 0 h 50"/>
                  <a:gd name="T2" fmla="*/ 6 w 48"/>
                  <a:gd name="T3" fmla="*/ 0 h 50"/>
                  <a:gd name="T4" fmla="*/ 6 w 48"/>
                  <a:gd name="T5" fmla="*/ 0 h 50"/>
                  <a:gd name="T6" fmla="*/ 6 w 48"/>
                  <a:gd name="T7" fmla="*/ 0 h 50"/>
                  <a:gd name="T8" fmla="*/ 6 w 48"/>
                  <a:gd name="T9" fmla="*/ 0 h 50"/>
                  <a:gd name="T10" fmla="*/ 0 w 48"/>
                  <a:gd name="T11" fmla="*/ 7 h 50"/>
                  <a:gd name="T12" fmla="*/ 6 w 48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50">
                    <a:moveTo>
                      <a:pt x="48" y="0"/>
                    </a:moveTo>
                    <a:lnTo>
                      <a:pt x="48" y="0"/>
                    </a:lnTo>
                    <a:lnTo>
                      <a:pt x="46" y="0"/>
                    </a:lnTo>
                    <a:lnTo>
                      <a:pt x="0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71" name="Freeform 4125"/>
              <p:cNvSpPr>
                <a:spLocks/>
              </p:cNvSpPr>
              <p:nvPr/>
            </p:nvSpPr>
            <p:spPr bwMode="auto">
              <a:xfrm>
                <a:off x="2738" y="1585"/>
                <a:ext cx="22" cy="25"/>
              </a:xfrm>
              <a:custGeom>
                <a:avLst/>
                <a:gdLst>
                  <a:gd name="T0" fmla="*/ 6 w 44"/>
                  <a:gd name="T1" fmla="*/ 0 h 50"/>
                  <a:gd name="T2" fmla="*/ 6 w 44"/>
                  <a:gd name="T3" fmla="*/ 0 h 50"/>
                  <a:gd name="T4" fmla="*/ 6 w 44"/>
                  <a:gd name="T5" fmla="*/ 0 h 50"/>
                  <a:gd name="T6" fmla="*/ 6 w 44"/>
                  <a:gd name="T7" fmla="*/ 0 h 50"/>
                  <a:gd name="T8" fmla="*/ 6 w 44"/>
                  <a:gd name="T9" fmla="*/ 0 h 50"/>
                  <a:gd name="T10" fmla="*/ 0 w 44"/>
                  <a:gd name="T11" fmla="*/ 7 h 50"/>
                  <a:gd name="T12" fmla="*/ 6 w 44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" h="50">
                    <a:moveTo>
                      <a:pt x="44" y="0"/>
                    </a:moveTo>
                    <a:lnTo>
                      <a:pt x="44" y="0"/>
                    </a:lnTo>
                    <a:lnTo>
                      <a:pt x="42" y="0"/>
                    </a:lnTo>
                    <a:lnTo>
                      <a:pt x="0" y="5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72" name="Freeform 4126"/>
              <p:cNvSpPr>
                <a:spLocks/>
              </p:cNvSpPr>
              <p:nvPr/>
            </p:nvSpPr>
            <p:spPr bwMode="auto">
              <a:xfrm>
                <a:off x="2738" y="1585"/>
                <a:ext cx="21" cy="25"/>
              </a:xfrm>
              <a:custGeom>
                <a:avLst/>
                <a:gdLst>
                  <a:gd name="T0" fmla="*/ 6 w 42"/>
                  <a:gd name="T1" fmla="*/ 0 h 50"/>
                  <a:gd name="T2" fmla="*/ 6 w 42"/>
                  <a:gd name="T3" fmla="*/ 0 h 50"/>
                  <a:gd name="T4" fmla="*/ 6 w 42"/>
                  <a:gd name="T5" fmla="*/ 0 h 50"/>
                  <a:gd name="T6" fmla="*/ 6 w 42"/>
                  <a:gd name="T7" fmla="*/ 0 h 50"/>
                  <a:gd name="T8" fmla="*/ 5 w 42"/>
                  <a:gd name="T9" fmla="*/ 0 h 50"/>
                  <a:gd name="T10" fmla="*/ 0 w 42"/>
                  <a:gd name="T11" fmla="*/ 7 h 50"/>
                  <a:gd name="T12" fmla="*/ 6 w 4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50">
                    <a:moveTo>
                      <a:pt x="42" y="0"/>
                    </a:moveTo>
                    <a:lnTo>
                      <a:pt x="41" y="0"/>
                    </a:lnTo>
                    <a:lnTo>
                      <a:pt x="39" y="0"/>
                    </a:lnTo>
                    <a:lnTo>
                      <a:pt x="0" y="5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73" name="Freeform 4127"/>
              <p:cNvSpPr>
                <a:spLocks/>
              </p:cNvSpPr>
              <p:nvPr/>
            </p:nvSpPr>
            <p:spPr bwMode="auto">
              <a:xfrm>
                <a:off x="2738" y="1585"/>
                <a:ext cx="19" cy="25"/>
              </a:xfrm>
              <a:custGeom>
                <a:avLst/>
                <a:gdLst>
                  <a:gd name="T0" fmla="*/ 4 w 39"/>
                  <a:gd name="T1" fmla="*/ 0 h 50"/>
                  <a:gd name="T2" fmla="*/ 4 w 39"/>
                  <a:gd name="T3" fmla="*/ 0 h 50"/>
                  <a:gd name="T4" fmla="*/ 4 w 39"/>
                  <a:gd name="T5" fmla="*/ 0 h 50"/>
                  <a:gd name="T6" fmla="*/ 4 w 39"/>
                  <a:gd name="T7" fmla="*/ 0 h 50"/>
                  <a:gd name="T8" fmla="*/ 4 w 39"/>
                  <a:gd name="T9" fmla="*/ 0 h 50"/>
                  <a:gd name="T10" fmla="*/ 0 w 39"/>
                  <a:gd name="T11" fmla="*/ 7 h 50"/>
                  <a:gd name="T12" fmla="*/ 4 w 39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50">
                    <a:moveTo>
                      <a:pt x="39" y="0"/>
                    </a:moveTo>
                    <a:lnTo>
                      <a:pt x="39" y="0"/>
                    </a:lnTo>
                    <a:lnTo>
                      <a:pt x="37" y="0"/>
                    </a:lnTo>
                    <a:lnTo>
                      <a:pt x="0" y="5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74" name="Freeform 4128"/>
              <p:cNvSpPr>
                <a:spLocks/>
              </p:cNvSpPr>
              <p:nvPr/>
            </p:nvSpPr>
            <p:spPr bwMode="auto">
              <a:xfrm>
                <a:off x="2738" y="1585"/>
                <a:ext cx="18" cy="25"/>
              </a:xfrm>
              <a:custGeom>
                <a:avLst/>
                <a:gdLst>
                  <a:gd name="T0" fmla="*/ 4 w 37"/>
                  <a:gd name="T1" fmla="*/ 0 h 50"/>
                  <a:gd name="T2" fmla="*/ 4 w 37"/>
                  <a:gd name="T3" fmla="*/ 0 h 50"/>
                  <a:gd name="T4" fmla="*/ 4 w 37"/>
                  <a:gd name="T5" fmla="*/ 0 h 50"/>
                  <a:gd name="T6" fmla="*/ 4 w 37"/>
                  <a:gd name="T7" fmla="*/ 0 h 50"/>
                  <a:gd name="T8" fmla="*/ 4 w 37"/>
                  <a:gd name="T9" fmla="*/ 0 h 50"/>
                  <a:gd name="T10" fmla="*/ 0 w 37"/>
                  <a:gd name="T11" fmla="*/ 7 h 50"/>
                  <a:gd name="T12" fmla="*/ 4 w 37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50">
                    <a:moveTo>
                      <a:pt x="37" y="0"/>
                    </a:moveTo>
                    <a:lnTo>
                      <a:pt x="37" y="0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0" y="5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75" name="Freeform 4129"/>
              <p:cNvSpPr>
                <a:spLocks/>
              </p:cNvSpPr>
              <p:nvPr/>
            </p:nvSpPr>
            <p:spPr bwMode="auto">
              <a:xfrm>
                <a:off x="2738" y="1585"/>
                <a:ext cx="16" cy="25"/>
              </a:xfrm>
              <a:custGeom>
                <a:avLst/>
                <a:gdLst>
                  <a:gd name="T0" fmla="*/ 4 w 33"/>
                  <a:gd name="T1" fmla="*/ 0 h 50"/>
                  <a:gd name="T2" fmla="*/ 4 w 33"/>
                  <a:gd name="T3" fmla="*/ 0 h 50"/>
                  <a:gd name="T4" fmla="*/ 3 w 33"/>
                  <a:gd name="T5" fmla="*/ 0 h 50"/>
                  <a:gd name="T6" fmla="*/ 3 w 33"/>
                  <a:gd name="T7" fmla="*/ 0 h 50"/>
                  <a:gd name="T8" fmla="*/ 3 w 33"/>
                  <a:gd name="T9" fmla="*/ 0 h 50"/>
                  <a:gd name="T10" fmla="*/ 0 w 33"/>
                  <a:gd name="T11" fmla="*/ 7 h 50"/>
                  <a:gd name="T12" fmla="*/ 4 w 33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50">
                    <a:moveTo>
                      <a:pt x="33" y="0"/>
                    </a:moveTo>
                    <a:lnTo>
                      <a:pt x="33" y="0"/>
                    </a:lnTo>
                    <a:lnTo>
                      <a:pt x="31" y="0"/>
                    </a:lnTo>
                    <a:lnTo>
                      <a:pt x="0" y="5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76" name="Freeform 4130"/>
              <p:cNvSpPr>
                <a:spLocks/>
              </p:cNvSpPr>
              <p:nvPr/>
            </p:nvSpPr>
            <p:spPr bwMode="auto">
              <a:xfrm>
                <a:off x="2738" y="1585"/>
                <a:ext cx="15" cy="25"/>
              </a:xfrm>
              <a:custGeom>
                <a:avLst/>
                <a:gdLst>
                  <a:gd name="T0" fmla="*/ 3 w 31"/>
                  <a:gd name="T1" fmla="*/ 0 h 50"/>
                  <a:gd name="T2" fmla="*/ 3 w 31"/>
                  <a:gd name="T3" fmla="*/ 0 h 50"/>
                  <a:gd name="T4" fmla="*/ 3 w 31"/>
                  <a:gd name="T5" fmla="*/ 0 h 50"/>
                  <a:gd name="T6" fmla="*/ 3 w 31"/>
                  <a:gd name="T7" fmla="*/ 0 h 50"/>
                  <a:gd name="T8" fmla="*/ 3 w 31"/>
                  <a:gd name="T9" fmla="*/ 0 h 50"/>
                  <a:gd name="T10" fmla="*/ 0 w 31"/>
                  <a:gd name="T11" fmla="*/ 7 h 50"/>
                  <a:gd name="T12" fmla="*/ 3 w 31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50">
                    <a:moveTo>
                      <a:pt x="31" y="0"/>
                    </a:moveTo>
                    <a:lnTo>
                      <a:pt x="31" y="0"/>
                    </a:lnTo>
                    <a:lnTo>
                      <a:pt x="29" y="0"/>
                    </a:lnTo>
                    <a:lnTo>
                      <a:pt x="0" y="5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77" name="Freeform 4131"/>
              <p:cNvSpPr>
                <a:spLocks/>
              </p:cNvSpPr>
              <p:nvPr/>
            </p:nvSpPr>
            <p:spPr bwMode="auto">
              <a:xfrm>
                <a:off x="2738" y="1585"/>
                <a:ext cx="14" cy="25"/>
              </a:xfrm>
              <a:custGeom>
                <a:avLst/>
                <a:gdLst>
                  <a:gd name="T0" fmla="*/ 4 w 27"/>
                  <a:gd name="T1" fmla="*/ 0 h 50"/>
                  <a:gd name="T2" fmla="*/ 4 w 27"/>
                  <a:gd name="T3" fmla="*/ 0 h 50"/>
                  <a:gd name="T4" fmla="*/ 4 w 27"/>
                  <a:gd name="T5" fmla="*/ 0 h 50"/>
                  <a:gd name="T6" fmla="*/ 4 w 27"/>
                  <a:gd name="T7" fmla="*/ 0 h 50"/>
                  <a:gd name="T8" fmla="*/ 4 w 27"/>
                  <a:gd name="T9" fmla="*/ 0 h 50"/>
                  <a:gd name="T10" fmla="*/ 0 w 27"/>
                  <a:gd name="T11" fmla="*/ 7 h 50"/>
                  <a:gd name="T12" fmla="*/ 4 w 27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50">
                    <a:moveTo>
                      <a:pt x="27" y="0"/>
                    </a:moveTo>
                    <a:lnTo>
                      <a:pt x="27" y="0"/>
                    </a:lnTo>
                    <a:lnTo>
                      <a:pt x="25" y="0"/>
                    </a:lnTo>
                    <a:lnTo>
                      <a:pt x="0" y="5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78" name="Freeform 4132"/>
              <p:cNvSpPr>
                <a:spLocks/>
              </p:cNvSpPr>
              <p:nvPr/>
            </p:nvSpPr>
            <p:spPr bwMode="auto">
              <a:xfrm>
                <a:off x="2738" y="1585"/>
                <a:ext cx="13" cy="25"/>
              </a:xfrm>
              <a:custGeom>
                <a:avLst/>
                <a:gdLst>
                  <a:gd name="T0" fmla="*/ 4 w 25"/>
                  <a:gd name="T1" fmla="*/ 0 h 50"/>
                  <a:gd name="T2" fmla="*/ 3 w 25"/>
                  <a:gd name="T3" fmla="*/ 0 h 50"/>
                  <a:gd name="T4" fmla="*/ 3 w 25"/>
                  <a:gd name="T5" fmla="*/ 0 h 50"/>
                  <a:gd name="T6" fmla="*/ 3 w 25"/>
                  <a:gd name="T7" fmla="*/ 0 h 50"/>
                  <a:gd name="T8" fmla="*/ 3 w 25"/>
                  <a:gd name="T9" fmla="*/ 0 h 50"/>
                  <a:gd name="T10" fmla="*/ 0 w 25"/>
                  <a:gd name="T11" fmla="*/ 7 h 50"/>
                  <a:gd name="T12" fmla="*/ 4 w 25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50">
                    <a:moveTo>
                      <a:pt x="25" y="0"/>
                    </a:moveTo>
                    <a:lnTo>
                      <a:pt x="23" y="0"/>
                    </a:lnTo>
                    <a:lnTo>
                      <a:pt x="21" y="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79" name="Freeform 4133"/>
              <p:cNvSpPr>
                <a:spLocks/>
              </p:cNvSpPr>
              <p:nvPr/>
            </p:nvSpPr>
            <p:spPr bwMode="auto">
              <a:xfrm>
                <a:off x="2738" y="1585"/>
                <a:ext cx="11" cy="25"/>
              </a:xfrm>
              <a:custGeom>
                <a:avLst/>
                <a:gdLst>
                  <a:gd name="T0" fmla="*/ 3 w 21"/>
                  <a:gd name="T1" fmla="*/ 0 h 50"/>
                  <a:gd name="T2" fmla="*/ 3 w 21"/>
                  <a:gd name="T3" fmla="*/ 0 h 50"/>
                  <a:gd name="T4" fmla="*/ 3 w 21"/>
                  <a:gd name="T5" fmla="*/ 0 h 50"/>
                  <a:gd name="T6" fmla="*/ 3 w 21"/>
                  <a:gd name="T7" fmla="*/ 0 h 50"/>
                  <a:gd name="T8" fmla="*/ 3 w 21"/>
                  <a:gd name="T9" fmla="*/ 0 h 50"/>
                  <a:gd name="T10" fmla="*/ 0 w 21"/>
                  <a:gd name="T11" fmla="*/ 7 h 50"/>
                  <a:gd name="T12" fmla="*/ 3 w 21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50">
                    <a:moveTo>
                      <a:pt x="21" y="0"/>
                    </a:moveTo>
                    <a:lnTo>
                      <a:pt x="21" y="0"/>
                    </a:lnTo>
                    <a:lnTo>
                      <a:pt x="19" y="0"/>
                    </a:lnTo>
                    <a:lnTo>
                      <a:pt x="0" y="5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80" name="Freeform 4134"/>
              <p:cNvSpPr>
                <a:spLocks/>
              </p:cNvSpPr>
              <p:nvPr/>
            </p:nvSpPr>
            <p:spPr bwMode="auto">
              <a:xfrm>
                <a:off x="2738" y="1585"/>
                <a:ext cx="10" cy="25"/>
              </a:xfrm>
              <a:custGeom>
                <a:avLst/>
                <a:gdLst>
                  <a:gd name="T0" fmla="*/ 3 w 19"/>
                  <a:gd name="T1" fmla="*/ 0 h 50"/>
                  <a:gd name="T2" fmla="*/ 3 w 19"/>
                  <a:gd name="T3" fmla="*/ 0 h 50"/>
                  <a:gd name="T4" fmla="*/ 3 w 19"/>
                  <a:gd name="T5" fmla="*/ 0 h 50"/>
                  <a:gd name="T6" fmla="*/ 3 w 19"/>
                  <a:gd name="T7" fmla="*/ 0 h 50"/>
                  <a:gd name="T8" fmla="*/ 3 w 19"/>
                  <a:gd name="T9" fmla="*/ 0 h 50"/>
                  <a:gd name="T10" fmla="*/ 0 w 19"/>
                  <a:gd name="T11" fmla="*/ 7 h 50"/>
                  <a:gd name="T12" fmla="*/ 3 w 19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50">
                    <a:moveTo>
                      <a:pt x="19" y="0"/>
                    </a:moveTo>
                    <a:lnTo>
                      <a:pt x="19" y="0"/>
                    </a:lnTo>
                    <a:lnTo>
                      <a:pt x="18" y="0"/>
                    </a:lnTo>
                    <a:lnTo>
                      <a:pt x="0" y="5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81" name="Freeform 4135"/>
              <p:cNvSpPr>
                <a:spLocks/>
              </p:cNvSpPr>
              <p:nvPr/>
            </p:nvSpPr>
            <p:spPr bwMode="auto">
              <a:xfrm>
                <a:off x="2738" y="1585"/>
                <a:ext cx="8" cy="25"/>
              </a:xfrm>
              <a:custGeom>
                <a:avLst/>
                <a:gdLst>
                  <a:gd name="T0" fmla="*/ 2 w 16"/>
                  <a:gd name="T1" fmla="*/ 0 h 50"/>
                  <a:gd name="T2" fmla="*/ 2 w 16"/>
                  <a:gd name="T3" fmla="*/ 0 h 50"/>
                  <a:gd name="T4" fmla="*/ 2 w 16"/>
                  <a:gd name="T5" fmla="*/ 0 h 50"/>
                  <a:gd name="T6" fmla="*/ 2 w 16"/>
                  <a:gd name="T7" fmla="*/ 0 h 50"/>
                  <a:gd name="T8" fmla="*/ 2 w 16"/>
                  <a:gd name="T9" fmla="*/ 0 h 50"/>
                  <a:gd name="T10" fmla="*/ 0 w 16"/>
                  <a:gd name="T11" fmla="*/ 7 h 50"/>
                  <a:gd name="T12" fmla="*/ 2 w 16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50">
                    <a:moveTo>
                      <a:pt x="16" y="0"/>
                    </a:moveTo>
                    <a:lnTo>
                      <a:pt x="16" y="0"/>
                    </a:lnTo>
                    <a:lnTo>
                      <a:pt x="14" y="0"/>
                    </a:lnTo>
                    <a:lnTo>
                      <a:pt x="0" y="5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82" name="Freeform 4136"/>
              <p:cNvSpPr>
                <a:spLocks/>
              </p:cNvSpPr>
              <p:nvPr/>
            </p:nvSpPr>
            <p:spPr bwMode="auto">
              <a:xfrm>
                <a:off x="2738" y="1585"/>
                <a:ext cx="7" cy="25"/>
              </a:xfrm>
              <a:custGeom>
                <a:avLst/>
                <a:gdLst>
                  <a:gd name="T0" fmla="*/ 2 w 14"/>
                  <a:gd name="T1" fmla="*/ 0 h 50"/>
                  <a:gd name="T2" fmla="*/ 2 w 14"/>
                  <a:gd name="T3" fmla="*/ 0 h 50"/>
                  <a:gd name="T4" fmla="*/ 2 w 14"/>
                  <a:gd name="T5" fmla="*/ 0 h 50"/>
                  <a:gd name="T6" fmla="*/ 2 w 14"/>
                  <a:gd name="T7" fmla="*/ 0 h 50"/>
                  <a:gd name="T8" fmla="*/ 2 w 14"/>
                  <a:gd name="T9" fmla="*/ 0 h 50"/>
                  <a:gd name="T10" fmla="*/ 0 w 14"/>
                  <a:gd name="T11" fmla="*/ 7 h 50"/>
                  <a:gd name="T12" fmla="*/ 2 w 14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50">
                    <a:moveTo>
                      <a:pt x="14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0" y="5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83" name="Freeform 4137"/>
              <p:cNvSpPr>
                <a:spLocks/>
              </p:cNvSpPr>
              <p:nvPr/>
            </p:nvSpPr>
            <p:spPr bwMode="auto">
              <a:xfrm>
                <a:off x="2738" y="1585"/>
                <a:ext cx="6" cy="25"/>
              </a:xfrm>
              <a:custGeom>
                <a:avLst/>
                <a:gdLst>
                  <a:gd name="T0" fmla="*/ 2 w 12"/>
                  <a:gd name="T1" fmla="*/ 0 h 50"/>
                  <a:gd name="T2" fmla="*/ 2 w 12"/>
                  <a:gd name="T3" fmla="*/ 0 h 50"/>
                  <a:gd name="T4" fmla="*/ 2 w 12"/>
                  <a:gd name="T5" fmla="*/ 0 h 50"/>
                  <a:gd name="T6" fmla="*/ 2 w 12"/>
                  <a:gd name="T7" fmla="*/ 0 h 50"/>
                  <a:gd name="T8" fmla="*/ 1 w 12"/>
                  <a:gd name="T9" fmla="*/ 0 h 50"/>
                  <a:gd name="T10" fmla="*/ 0 w 12"/>
                  <a:gd name="T11" fmla="*/ 7 h 50"/>
                  <a:gd name="T12" fmla="*/ 2 w 1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50">
                    <a:moveTo>
                      <a:pt x="12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0" y="5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84" name="Freeform 4138"/>
              <p:cNvSpPr>
                <a:spLocks/>
              </p:cNvSpPr>
              <p:nvPr/>
            </p:nvSpPr>
            <p:spPr bwMode="auto">
              <a:xfrm>
                <a:off x="2738" y="1585"/>
                <a:ext cx="4" cy="25"/>
              </a:xfrm>
              <a:custGeom>
                <a:avLst/>
                <a:gdLst>
                  <a:gd name="T0" fmla="*/ 1 w 8"/>
                  <a:gd name="T1" fmla="*/ 0 h 50"/>
                  <a:gd name="T2" fmla="*/ 1 w 8"/>
                  <a:gd name="T3" fmla="*/ 0 h 50"/>
                  <a:gd name="T4" fmla="*/ 1 w 8"/>
                  <a:gd name="T5" fmla="*/ 0 h 50"/>
                  <a:gd name="T6" fmla="*/ 1 w 8"/>
                  <a:gd name="T7" fmla="*/ 0 h 50"/>
                  <a:gd name="T8" fmla="*/ 1 w 8"/>
                  <a:gd name="T9" fmla="*/ 0 h 50"/>
                  <a:gd name="T10" fmla="*/ 0 w 8"/>
                  <a:gd name="T11" fmla="*/ 7 h 50"/>
                  <a:gd name="T12" fmla="*/ 1 w 8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50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0" y="5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85" name="Freeform 4139"/>
              <p:cNvSpPr>
                <a:spLocks/>
              </p:cNvSpPr>
              <p:nvPr/>
            </p:nvSpPr>
            <p:spPr bwMode="auto">
              <a:xfrm>
                <a:off x="2738" y="1585"/>
                <a:ext cx="3" cy="25"/>
              </a:xfrm>
              <a:custGeom>
                <a:avLst/>
                <a:gdLst>
                  <a:gd name="T0" fmla="*/ 1 w 6"/>
                  <a:gd name="T1" fmla="*/ 0 h 50"/>
                  <a:gd name="T2" fmla="*/ 1 w 6"/>
                  <a:gd name="T3" fmla="*/ 0 h 50"/>
                  <a:gd name="T4" fmla="*/ 1 w 6"/>
                  <a:gd name="T5" fmla="*/ 0 h 50"/>
                  <a:gd name="T6" fmla="*/ 1 w 6"/>
                  <a:gd name="T7" fmla="*/ 0 h 50"/>
                  <a:gd name="T8" fmla="*/ 1 w 6"/>
                  <a:gd name="T9" fmla="*/ 0 h 50"/>
                  <a:gd name="T10" fmla="*/ 0 w 6"/>
                  <a:gd name="T11" fmla="*/ 7 h 50"/>
                  <a:gd name="T12" fmla="*/ 1 w 6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50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5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86" name="Freeform 4140"/>
              <p:cNvSpPr>
                <a:spLocks/>
              </p:cNvSpPr>
              <p:nvPr/>
            </p:nvSpPr>
            <p:spPr bwMode="auto">
              <a:xfrm>
                <a:off x="2738" y="1585"/>
                <a:ext cx="1" cy="25"/>
              </a:xfrm>
              <a:custGeom>
                <a:avLst/>
                <a:gdLst>
                  <a:gd name="T0" fmla="*/ 1 w 2"/>
                  <a:gd name="T1" fmla="*/ 0 h 50"/>
                  <a:gd name="T2" fmla="*/ 1 w 2"/>
                  <a:gd name="T3" fmla="*/ 0 h 50"/>
                  <a:gd name="T4" fmla="*/ 1 w 2"/>
                  <a:gd name="T5" fmla="*/ 0 h 50"/>
                  <a:gd name="T6" fmla="*/ 0 w 2"/>
                  <a:gd name="T7" fmla="*/ 0 h 50"/>
                  <a:gd name="T8" fmla="*/ 0 w 2"/>
                  <a:gd name="T9" fmla="*/ 0 h 50"/>
                  <a:gd name="T10" fmla="*/ 0 w 2"/>
                  <a:gd name="T11" fmla="*/ 7 h 50"/>
                  <a:gd name="T12" fmla="*/ 1 w 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87" name="Freeform 4141"/>
              <p:cNvSpPr>
                <a:spLocks/>
              </p:cNvSpPr>
              <p:nvPr/>
            </p:nvSpPr>
            <p:spPr bwMode="auto">
              <a:xfrm>
                <a:off x="2737" y="1585"/>
                <a:ext cx="1" cy="25"/>
              </a:xfrm>
              <a:custGeom>
                <a:avLst/>
                <a:gdLst>
                  <a:gd name="T0" fmla="*/ 1 w 2"/>
                  <a:gd name="T1" fmla="*/ 0 h 50"/>
                  <a:gd name="T2" fmla="*/ 1 w 2"/>
                  <a:gd name="T3" fmla="*/ 0 h 50"/>
                  <a:gd name="T4" fmla="*/ 1 w 2"/>
                  <a:gd name="T5" fmla="*/ 0 h 50"/>
                  <a:gd name="T6" fmla="*/ 1 w 2"/>
                  <a:gd name="T7" fmla="*/ 0 h 50"/>
                  <a:gd name="T8" fmla="*/ 0 w 2"/>
                  <a:gd name="T9" fmla="*/ 0 h 50"/>
                  <a:gd name="T10" fmla="*/ 0 w 2"/>
                  <a:gd name="T11" fmla="*/ 0 h 50"/>
                  <a:gd name="T12" fmla="*/ 0 w 2"/>
                  <a:gd name="T13" fmla="*/ 0 h 50"/>
                  <a:gd name="T14" fmla="*/ 1 w 2"/>
                  <a:gd name="T15" fmla="*/ 7 h 50"/>
                  <a:gd name="T16" fmla="*/ 1 w 2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88" name="Freeform 4142"/>
              <p:cNvSpPr>
                <a:spLocks/>
              </p:cNvSpPr>
              <p:nvPr/>
            </p:nvSpPr>
            <p:spPr bwMode="auto">
              <a:xfrm>
                <a:off x="2735" y="1585"/>
                <a:ext cx="3" cy="25"/>
              </a:xfrm>
              <a:custGeom>
                <a:avLst/>
                <a:gdLst>
                  <a:gd name="T0" fmla="*/ 1 w 6"/>
                  <a:gd name="T1" fmla="*/ 0 h 50"/>
                  <a:gd name="T2" fmla="*/ 1 w 6"/>
                  <a:gd name="T3" fmla="*/ 0 h 50"/>
                  <a:gd name="T4" fmla="*/ 1 w 6"/>
                  <a:gd name="T5" fmla="*/ 0 h 50"/>
                  <a:gd name="T6" fmla="*/ 0 w 6"/>
                  <a:gd name="T7" fmla="*/ 0 h 50"/>
                  <a:gd name="T8" fmla="*/ 0 w 6"/>
                  <a:gd name="T9" fmla="*/ 0 h 50"/>
                  <a:gd name="T10" fmla="*/ 1 w 6"/>
                  <a:gd name="T11" fmla="*/ 7 h 50"/>
                  <a:gd name="T12" fmla="*/ 1 w 6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6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89" name="Freeform 4143"/>
              <p:cNvSpPr>
                <a:spLocks/>
              </p:cNvSpPr>
              <p:nvPr/>
            </p:nvSpPr>
            <p:spPr bwMode="auto">
              <a:xfrm>
                <a:off x="2734" y="1585"/>
                <a:ext cx="4" cy="25"/>
              </a:xfrm>
              <a:custGeom>
                <a:avLst/>
                <a:gdLst>
                  <a:gd name="T0" fmla="*/ 1 w 7"/>
                  <a:gd name="T1" fmla="*/ 0 h 50"/>
                  <a:gd name="T2" fmla="*/ 1 w 7"/>
                  <a:gd name="T3" fmla="*/ 0 h 50"/>
                  <a:gd name="T4" fmla="*/ 1 w 7"/>
                  <a:gd name="T5" fmla="*/ 0 h 50"/>
                  <a:gd name="T6" fmla="*/ 0 w 7"/>
                  <a:gd name="T7" fmla="*/ 0 h 50"/>
                  <a:gd name="T8" fmla="*/ 0 w 7"/>
                  <a:gd name="T9" fmla="*/ 0 h 50"/>
                  <a:gd name="T10" fmla="*/ 1 w 7"/>
                  <a:gd name="T11" fmla="*/ 7 h 50"/>
                  <a:gd name="T12" fmla="*/ 1 w 7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50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7" y="5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90" name="Freeform 4144"/>
              <p:cNvSpPr>
                <a:spLocks/>
              </p:cNvSpPr>
              <p:nvPr/>
            </p:nvSpPr>
            <p:spPr bwMode="auto">
              <a:xfrm>
                <a:off x="2732" y="1585"/>
                <a:ext cx="6" cy="25"/>
              </a:xfrm>
              <a:custGeom>
                <a:avLst/>
                <a:gdLst>
                  <a:gd name="T0" fmla="*/ 1 w 11"/>
                  <a:gd name="T1" fmla="*/ 0 h 50"/>
                  <a:gd name="T2" fmla="*/ 1 w 11"/>
                  <a:gd name="T3" fmla="*/ 0 h 50"/>
                  <a:gd name="T4" fmla="*/ 1 w 11"/>
                  <a:gd name="T5" fmla="*/ 0 h 50"/>
                  <a:gd name="T6" fmla="*/ 1 w 11"/>
                  <a:gd name="T7" fmla="*/ 0 h 50"/>
                  <a:gd name="T8" fmla="*/ 0 w 11"/>
                  <a:gd name="T9" fmla="*/ 0 h 50"/>
                  <a:gd name="T10" fmla="*/ 2 w 11"/>
                  <a:gd name="T11" fmla="*/ 7 h 50"/>
                  <a:gd name="T12" fmla="*/ 1 w 11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1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91" name="Freeform 4145"/>
              <p:cNvSpPr>
                <a:spLocks/>
              </p:cNvSpPr>
              <p:nvPr/>
            </p:nvSpPr>
            <p:spPr bwMode="auto">
              <a:xfrm>
                <a:off x="2731" y="1585"/>
                <a:ext cx="7" cy="25"/>
              </a:xfrm>
              <a:custGeom>
                <a:avLst/>
                <a:gdLst>
                  <a:gd name="T0" fmla="*/ 1 w 13"/>
                  <a:gd name="T1" fmla="*/ 0 h 50"/>
                  <a:gd name="T2" fmla="*/ 1 w 13"/>
                  <a:gd name="T3" fmla="*/ 0 h 50"/>
                  <a:gd name="T4" fmla="*/ 1 w 13"/>
                  <a:gd name="T5" fmla="*/ 0 h 50"/>
                  <a:gd name="T6" fmla="*/ 0 w 13"/>
                  <a:gd name="T7" fmla="*/ 0 h 50"/>
                  <a:gd name="T8" fmla="*/ 0 w 13"/>
                  <a:gd name="T9" fmla="*/ 0 h 50"/>
                  <a:gd name="T10" fmla="*/ 2 w 13"/>
                  <a:gd name="T11" fmla="*/ 7 h 50"/>
                  <a:gd name="T12" fmla="*/ 1 w 13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3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92" name="Freeform 4146"/>
              <p:cNvSpPr>
                <a:spLocks/>
              </p:cNvSpPr>
              <p:nvPr/>
            </p:nvSpPr>
            <p:spPr bwMode="auto">
              <a:xfrm>
                <a:off x="2730" y="1585"/>
                <a:ext cx="8" cy="25"/>
              </a:xfrm>
              <a:custGeom>
                <a:avLst/>
                <a:gdLst>
                  <a:gd name="T0" fmla="*/ 1 w 15"/>
                  <a:gd name="T1" fmla="*/ 0 h 50"/>
                  <a:gd name="T2" fmla="*/ 1 w 15"/>
                  <a:gd name="T3" fmla="*/ 0 h 50"/>
                  <a:gd name="T4" fmla="*/ 0 w 15"/>
                  <a:gd name="T5" fmla="*/ 0 h 50"/>
                  <a:gd name="T6" fmla="*/ 0 w 15"/>
                  <a:gd name="T7" fmla="*/ 0 h 50"/>
                  <a:gd name="T8" fmla="*/ 0 w 15"/>
                  <a:gd name="T9" fmla="*/ 0 h 50"/>
                  <a:gd name="T10" fmla="*/ 2 w 15"/>
                  <a:gd name="T11" fmla="*/ 7 h 50"/>
                  <a:gd name="T12" fmla="*/ 1 w 15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5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93" name="Freeform 4147"/>
              <p:cNvSpPr>
                <a:spLocks/>
              </p:cNvSpPr>
              <p:nvPr/>
            </p:nvSpPr>
            <p:spPr bwMode="auto">
              <a:xfrm>
                <a:off x="2729" y="1585"/>
                <a:ext cx="9" cy="25"/>
              </a:xfrm>
              <a:custGeom>
                <a:avLst/>
                <a:gdLst>
                  <a:gd name="T0" fmla="*/ 0 w 19"/>
                  <a:gd name="T1" fmla="*/ 0 h 50"/>
                  <a:gd name="T2" fmla="*/ 0 w 19"/>
                  <a:gd name="T3" fmla="*/ 0 h 50"/>
                  <a:gd name="T4" fmla="*/ 0 w 19"/>
                  <a:gd name="T5" fmla="*/ 0 h 50"/>
                  <a:gd name="T6" fmla="*/ 0 w 19"/>
                  <a:gd name="T7" fmla="*/ 0 h 50"/>
                  <a:gd name="T8" fmla="*/ 0 w 19"/>
                  <a:gd name="T9" fmla="*/ 0 h 50"/>
                  <a:gd name="T10" fmla="*/ 2 w 19"/>
                  <a:gd name="T11" fmla="*/ 7 h 50"/>
                  <a:gd name="T12" fmla="*/ 0 w 19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9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94" name="Freeform 4148"/>
              <p:cNvSpPr>
                <a:spLocks/>
              </p:cNvSpPr>
              <p:nvPr/>
            </p:nvSpPr>
            <p:spPr bwMode="auto">
              <a:xfrm>
                <a:off x="2728" y="1585"/>
                <a:ext cx="10" cy="25"/>
              </a:xfrm>
              <a:custGeom>
                <a:avLst/>
                <a:gdLst>
                  <a:gd name="T0" fmla="*/ 0 w 21"/>
                  <a:gd name="T1" fmla="*/ 0 h 50"/>
                  <a:gd name="T2" fmla="*/ 0 w 21"/>
                  <a:gd name="T3" fmla="*/ 0 h 50"/>
                  <a:gd name="T4" fmla="*/ 0 w 21"/>
                  <a:gd name="T5" fmla="*/ 0 h 50"/>
                  <a:gd name="T6" fmla="*/ 0 w 21"/>
                  <a:gd name="T7" fmla="*/ 0 h 50"/>
                  <a:gd name="T8" fmla="*/ 0 w 21"/>
                  <a:gd name="T9" fmla="*/ 0 h 50"/>
                  <a:gd name="T10" fmla="*/ 2 w 21"/>
                  <a:gd name="T11" fmla="*/ 7 h 50"/>
                  <a:gd name="T12" fmla="*/ 0 w 21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1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95" name="Freeform 4149"/>
              <p:cNvSpPr>
                <a:spLocks/>
              </p:cNvSpPr>
              <p:nvPr/>
            </p:nvSpPr>
            <p:spPr bwMode="auto">
              <a:xfrm>
                <a:off x="2726" y="1585"/>
                <a:ext cx="12" cy="25"/>
              </a:xfrm>
              <a:custGeom>
                <a:avLst/>
                <a:gdLst>
                  <a:gd name="T0" fmla="*/ 0 w 25"/>
                  <a:gd name="T1" fmla="*/ 0 h 50"/>
                  <a:gd name="T2" fmla="*/ 0 w 25"/>
                  <a:gd name="T3" fmla="*/ 0 h 50"/>
                  <a:gd name="T4" fmla="*/ 0 w 25"/>
                  <a:gd name="T5" fmla="*/ 0 h 50"/>
                  <a:gd name="T6" fmla="*/ 0 w 25"/>
                  <a:gd name="T7" fmla="*/ 0 h 50"/>
                  <a:gd name="T8" fmla="*/ 0 w 25"/>
                  <a:gd name="T9" fmla="*/ 0 h 50"/>
                  <a:gd name="T10" fmla="*/ 3 w 25"/>
                  <a:gd name="T11" fmla="*/ 7 h 50"/>
                  <a:gd name="T12" fmla="*/ 0 w 25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5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96" name="Freeform 4150"/>
              <p:cNvSpPr>
                <a:spLocks/>
              </p:cNvSpPr>
              <p:nvPr/>
            </p:nvSpPr>
            <p:spPr bwMode="auto">
              <a:xfrm>
                <a:off x="2725" y="1585"/>
                <a:ext cx="13" cy="25"/>
              </a:xfrm>
              <a:custGeom>
                <a:avLst/>
                <a:gdLst>
                  <a:gd name="T0" fmla="*/ 0 w 27"/>
                  <a:gd name="T1" fmla="*/ 0 h 50"/>
                  <a:gd name="T2" fmla="*/ 0 w 27"/>
                  <a:gd name="T3" fmla="*/ 0 h 50"/>
                  <a:gd name="T4" fmla="*/ 0 w 27"/>
                  <a:gd name="T5" fmla="*/ 0 h 50"/>
                  <a:gd name="T6" fmla="*/ 0 w 27"/>
                  <a:gd name="T7" fmla="*/ 0 h 50"/>
                  <a:gd name="T8" fmla="*/ 0 w 27"/>
                  <a:gd name="T9" fmla="*/ 0 h 50"/>
                  <a:gd name="T10" fmla="*/ 3 w 27"/>
                  <a:gd name="T11" fmla="*/ 7 h 50"/>
                  <a:gd name="T12" fmla="*/ 0 w 27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7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97" name="Freeform 4151"/>
              <p:cNvSpPr>
                <a:spLocks/>
              </p:cNvSpPr>
              <p:nvPr/>
            </p:nvSpPr>
            <p:spPr bwMode="auto">
              <a:xfrm>
                <a:off x="2723" y="1585"/>
                <a:ext cx="15" cy="25"/>
              </a:xfrm>
              <a:custGeom>
                <a:avLst/>
                <a:gdLst>
                  <a:gd name="T0" fmla="*/ 1 w 30"/>
                  <a:gd name="T1" fmla="*/ 0 h 50"/>
                  <a:gd name="T2" fmla="*/ 1 w 30"/>
                  <a:gd name="T3" fmla="*/ 0 h 50"/>
                  <a:gd name="T4" fmla="*/ 1 w 30"/>
                  <a:gd name="T5" fmla="*/ 0 h 50"/>
                  <a:gd name="T6" fmla="*/ 1 w 30"/>
                  <a:gd name="T7" fmla="*/ 0 h 50"/>
                  <a:gd name="T8" fmla="*/ 0 w 30"/>
                  <a:gd name="T9" fmla="*/ 0 h 50"/>
                  <a:gd name="T10" fmla="*/ 4 w 30"/>
                  <a:gd name="T11" fmla="*/ 7 h 50"/>
                  <a:gd name="T12" fmla="*/ 1 w 30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50">
                    <a:moveTo>
                      <a:pt x="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30" y="5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98" name="Freeform 4152"/>
              <p:cNvSpPr>
                <a:spLocks/>
              </p:cNvSpPr>
              <p:nvPr/>
            </p:nvSpPr>
            <p:spPr bwMode="auto">
              <a:xfrm>
                <a:off x="2722" y="1585"/>
                <a:ext cx="16" cy="25"/>
              </a:xfrm>
              <a:custGeom>
                <a:avLst/>
                <a:gdLst>
                  <a:gd name="T0" fmla="*/ 1 w 32"/>
                  <a:gd name="T1" fmla="*/ 0 h 50"/>
                  <a:gd name="T2" fmla="*/ 1 w 32"/>
                  <a:gd name="T3" fmla="*/ 0 h 50"/>
                  <a:gd name="T4" fmla="*/ 1 w 32"/>
                  <a:gd name="T5" fmla="*/ 0 h 50"/>
                  <a:gd name="T6" fmla="*/ 1 w 32"/>
                  <a:gd name="T7" fmla="*/ 0 h 50"/>
                  <a:gd name="T8" fmla="*/ 0 w 32"/>
                  <a:gd name="T9" fmla="*/ 0 h 50"/>
                  <a:gd name="T10" fmla="*/ 4 w 32"/>
                  <a:gd name="T11" fmla="*/ 7 h 50"/>
                  <a:gd name="T12" fmla="*/ 1 w 3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50">
                    <a:moveTo>
                      <a:pt x="3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32" y="5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99" name="Freeform 4153"/>
              <p:cNvSpPr>
                <a:spLocks/>
              </p:cNvSpPr>
              <p:nvPr/>
            </p:nvSpPr>
            <p:spPr bwMode="auto">
              <a:xfrm>
                <a:off x="2720" y="1585"/>
                <a:ext cx="18" cy="25"/>
              </a:xfrm>
              <a:custGeom>
                <a:avLst/>
                <a:gdLst>
                  <a:gd name="T0" fmla="*/ 1 w 36"/>
                  <a:gd name="T1" fmla="*/ 0 h 50"/>
                  <a:gd name="T2" fmla="*/ 1 w 36"/>
                  <a:gd name="T3" fmla="*/ 0 h 50"/>
                  <a:gd name="T4" fmla="*/ 1 w 36"/>
                  <a:gd name="T5" fmla="*/ 0 h 50"/>
                  <a:gd name="T6" fmla="*/ 1 w 36"/>
                  <a:gd name="T7" fmla="*/ 0 h 50"/>
                  <a:gd name="T8" fmla="*/ 0 w 36"/>
                  <a:gd name="T9" fmla="*/ 0 h 50"/>
                  <a:gd name="T10" fmla="*/ 5 w 36"/>
                  <a:gd name="T11" fmla="*/ 7 h 50"/>
                  <a:gd name="T12" fmla="*/ 1 w 36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36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00" name="Freeform 4154"/>
              <p:cNvSpPr>
                <a:spLocks/>
              </p:cNvSpPr>
              <p:nvPr/>
            </p:nvSpPr>
            <p:spPr bwMode="auto">
              <a:xfrm>
                <a:off x="2719" y="1585"/>
                <a:ext cx="19" cy="25"/>
              </a:xfrm>
              <a:custGeom>
                <a:avLst/>
                <a:gdLst>
                  <a:gd name="T0" fmla="*/ 1 w 38"/>
                  <a:gd name="T1" fmla="*/ 0 h 50"/>
                  <a:gd name="T2" fmla="*/ 1 w 38"/>
                  <a:gd name="T3" fmla="*/ 0 h 50"/>
                  <a:gd name="T4" fmla="*/ 1 w 38"/>
                  <a:gd name="T5" fmla="*/ 0 h 50"/>
                  <a:gd name="T6" fmla="*/ 0 w 38"/>
                  <a:gd name="T7" fmla="*/ 0 h 50"/>
                  <a:gd name="T8" fmla="*/ 0 w 38"/>
                  <a:gd name="T9" fmla="*/ 0 h 50"/>
                  <a:gd name="T10" fmla="*/ 5 w 38"/>
                  <a:gd name="T11" fmla="*/ 7 h 50"/>
                  <a:gd name="T12" fmla="*/ 1 w 38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38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01" name="Freeform 4155"/>
              <p:cNvSpPr>
                <a:spLocks/>
              </p:cNvSpPr>
              <p:nvPr/>
            </p:nvSpPr>
            <p:spPr bwMode="auto">
              <a:xfrm>
                <a:off x="2717" y="1585"/>
                <a:ext cx="21" cy="25"/>
              </a:xfrm>
              <a:custGeom>
                <a:avLst/>
                <a:gdLst>
                  <a:gd name="T0" fmla="*/ 1 w 42"/>
                  <a:gd name="T1" fmla="*/ 0 h 50"/>
                  <a:gd name="T2" fmla="*/ 1 w 42"/>
                  <a:gd name="T3" fmla="*/ 0 h 50"/>
                  <a:gd name="T4" fmla="*/ 1 w 42"/>
                  <a:gd name="T5" fmla="*/ 0 h 50"/>
                  <a:gd name="T6" fmla="*/ 1 w 42"/>
                  <a:gd name="T7" fmla="*/ 0 h 50"/>
                  <a:gd name="T8" fmla="*/ 0 w 42"/>
                  <a:gd name="T9" fmla="*/ 0 h 50"/>
                  <a:gd name="T10" fmla="*/ 6 w 42"/>
                  <a:gd name="T11" fmla="*/ 7 h 50"/>
                  <a:gd name="T12" fmla="*/ 1 w 4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5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42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02" name="Freeform 4156"/>
              <p:cNvSpPr>
                <a:spLocks/>
              </p:cNvSpPr>
              <p:nvPr/>
            </p:nvSpPr>
            <p:spPr bwMode="auto">
              <a:xfrm>
                <a:off x="2716" y="1585"/>
                <a:ext cx="22" cy="25"/>
              </a:xfrm>
              <a:custGeom>
                <a:avLst/>
                <a:gdLst>
                  <a:gd name="T0" fmla="*/ 1 w 44"/>
                  <a:gd name="T1" fmla="*/ 0 h 50"/>
                  <a:gd name="T2" fmla="*/ 1 w 44"/>
                  <a:gd name="T3" fmla="*/ 0 h 50"/>
                  <a:gd name="T4" fmla="*/ 1 w 44"/>
                  <a:gd name="T5" fmla="*/ 0 h 50"/>
                  <a:gd name="T6" fmla="*/ 0 w 44"/>
                  <a:gd name="T7" fmla="*/ 0 h 50"/>
                  <a:gd name="T8" fmla="*/ 0 w 44"/>
                  <a:gd name="T9" fmla="*/ 0 h 50"/>
                  <a:gd name="T10" fmla="*/ 6 w 44"/>
                  <a:gd name="T11" fmla="*/ 7 h 50"/>
                  <a:gd name="T12" fmla="*/ 1 w 44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44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03" name="Freeform 4157"/>
              <p:cNvSpPr>
                <a:spLocks/>
              </p:cNvSpPr>
              <p:nvPr/>
            </p:nvSpPr>
            <p:spPr bwMode="auto">
              <a:xfrm>
                <a:off x="2714" y="1585"/>
                <a:ext cx="24" cy="25"/>
              </a:xfrm>
              <a:custGeom>
                <a:avLst/>
                <a:gdLst>
                  <a:gd name="T0" fmla="*/ 1 w 48"/>
                  <a:gd name="T1" fmla="*/ 0 h 50"/>
                  <a:gd name="T2" fmla="*/ 1 w 48"/>
                  <a:gd name="T3" fmla="*/ 0 h 50"/>
                  <a:gd name="T4" fmla="*/ 1 w 48"/>
                  <a:gd name="T5" fmla="*/ 0 h 50"/>
                  <a:gd name="T6" fmla="*/ 0 w 48"/>
                  <a:gd name="T7" fmla="*/ 0 h 50"/>
                  <a:gd name="T8" fmla="*/ 0 w 48"/>
                  <a:gd name="T9" fmla="*/ 0 h 50"/>
                  <a:gd name="T10" fmla="*/ 6 w 48"/>
                  <a:gd name="T11" fmla="*/ 7 h 50"/>
                  <a:gd name="T12" fmla="*/ 1 w 48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48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04" name="Freeform 4158"/>
              <p:cNvSpPr>
                <a:spLocks/>
              </p:cNvSpPr>
              <p:nvPr/>
            </p:nvSpPr>
            <p:spPr bwMode="auto">
              <a:xfrm>
                <a:off x="2712" y="1585"/>
                <a:ext cx="26" cy="25"/>
              </a:xfrm>
              <a:custGeom>
                <a:avLst/>
                <a:gdLst>
                  <a:gd name="T0" fmla="*/ 1 w 52"/>
                  <a:gd name="T1" fmla="*/ 0 h 50"/>
                  <a:gd name="T2" fmla="*/ 1 w 52"/>
                  <a:gd name="T3" fmla="*/ 0 h 50"/>
                  <a:gd name="T4" fmla="*/ 1 w 52"/>
                  <a:gd name="T5" fmla="*/ 0 h 50"/>
                  <a:gd name="T6" fmla="*/ 1 w 52"/>
                  <a:gd name="T7" fmla="*/ 0 h 50"/>
                  <a:gd name="T8" fmla="*/ 0 w 52"/>
                  <a:gd name="T9" fmla="*/ 0 h 50"/>
                  <a:gd name="T10" fmla="*/ 7 w 52"/>
                  <a:gd name="T11" fmla="*/ 7 h 50"/>
                  <a:gd name="T12" fmla="*/ 1 w 5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2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05" name="Freeform 4159"/>
              <p:cNvSpPr>
                <a:spLocks/>
              </p:cNvSpPr>
              <p:nvPr/>
            </p:nvSpPr>
            <p:spPr bwMode="auto">
              <a:xfrm>
                <a:off x="2711" y="1585"/>
                <a:ext cx="27" cy="25"/>
              </a:xfrm>
              <a:custGeom>
                <a:avLst/>
                <a:gdLst>
                  <a:gd name="T0" fmla="*/ 1 w 54"/>
                  <a:gd name="T1" fmla="*/ 0 h 50"/>
                  <a:gd name="T2" fmla="*/ 1 w 54"/>
                  <a:gd name="T3" fmla="*/ 0 h 50"/>
                  <a:gd name="T4" fmla="*/ 1 w 54"/>
                  <a:gd name="T5" fmla="*/ 0 h 50"/>
                  <a:gd name="T6" fmla="*/ 0 w 54"/>
                  <a:gd name="T7" fmla="*/ 0 h 50"/>
                  <a:gd name="T8" fmla="*/ 0 w 54"/>
                  <a:gd name="T9" fmla="*/ 0 h 50"/>
                  <a:gd name="T10" fmla="*/ 7 w 54"/>
                  <a:gd name="T11" fmla="*/ 7 h 50"/>
                  <a:gd name="T12" fmla="*/ 1 w 54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54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06" name="Freeform 4160"/>
              <p:cNvSpPr>
                <a:spLocks/>
              </p:cNvSpPr>
              <p:nvPr/>
            </p:nvSpPr>
            <p:spPr bwMode="auto">
              <a:xfrm>
                <a:off x="2709" y="1585"/>
                <a:ext cx="29" cy="25"/>
              </a:xfrm>
              <a:custGeom>
                <a:avLst/>
                <a:gdLst>
                  <a:gd name="T0" fmla="*/ 1 w 57"/>
                  <a:gd name="T1" fmla="*/ 0 h 50"/>
                  <a:gd name="T2" fmla="*/ 1 w 57"/>
                  <a:gd name="T3" fmla="*/ 0 h 50"/>
                  <a:gd name="T4" fmla="*/ 1 w 57"/>
                  <a:gd name="T5" fmla="*/ 0 h 50"/>
                  <a:gd name="T6" fmla="*/ 1 w 57"/>
                  <a:gd name="T7" fmla="*/ 0 h 50"/>
                  <a:gd name="T8" fmla="*/ 0 w 57"/>
                  <a:gd name="T9" fmla="*/ 0 h 50"/>
                  <a:gd name="T10" fmla="*/ 8 w 57"/>
                  <a:gd name="T11" fmla="*/ 7 h 50"/>
                  <a:gd name="T12" fmla="*/ 1 w 57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50">
                    <a:moveTo>
                      <a:pt x="3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57" y="5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07" name="Freeform 4161"/>
              <p:cNvSpPr>
                <a:spLocks/>
              </p:cNvSpPr>
              <p:nvPr/>
            </p:nvSpPr>
            <p:spPr bwMode="auto">
              <a:xfrm>
                <a:off x="2707" y="1585"/>
                <a:ext cx="31" cy="25"/>
              </a:xfrm>
              <a:custGeom>
                <a:avLst/>
                <a:gdLst>
                  <a:gd name="T0" fmla="*/ 1 w 61"/>
                  <a:gd name="T1" fmla="*/ 0 h 50"/>
                  <a:gd name="T2" fmla="*/ 1 w 61"/>
                  <a:gd name="T3" fmla="*/ 0 h 50"/>
                  <a:gd name="T4" fmla="*/ 1 w 61"/>
                  <a:gd name="T5" fmla="*/ 0 h 50"/>
                  <a:gd name="T6" fmla="*/ 1 w 61"/>
                  <a:gd name="T7" fmla="*/ 0 h 50"/>
                  <a:gd name="T8" fmla="*/ 0 w 61"/>
                  <a:gd name="T9" fmla="*/ 0 h 50"/>
                  <a:gd name="T10" fmla="*/ 8 w 61"/>
                  <a:gd name="T11" fmla="*/ 7 h 50"/>
                  <a:gd name="T12" fmla="*/ 1 w 61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5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61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08" name="Freeform 4162"/>
              <p:cNvSpPr>
                <a:spLocks/>
              </p:cNvSpPr>
              <p:nvPr/>
            </p:nvSpPr>
            <p:spPr bwMode="auto">
              <a:xfrm>
                <a:off x="2705" y="1585"/>
                <a:ext cx="33" cy="25"/>
              </a:xfrm>
              <a:custGeom>
                <a:avLst/>
                <a:gdLst>
                  <a:gd name="T0" fmla="*/ 1 w 65"/>
                  <a:gd name="T1" fmla="*/ 0 h 50"/>
                  <a:gd name="T2" fmla="*/ 1 w 65"/>
                  <a:gd name="T3" fmla="*/ 0 h 50"/>
                  <a:gd name="T4" fmla="*/ 1 w 65"/>
                  <a:gd name="T5" fmla="*/ 0 h 50"/>
                  <a:gd name="T6" fmla="*/ 1 w 65"/>
                  <a:gd name="T7" fmla="*/ 0 h 50"/>
                  <a:gd name="T8" fmla="*/ 0 w 65"/>
                  <a:gd name="T9" fmla="*/ 0 h 50"/>
                  <a:gd name="T10" fmla="*/ 9 w 65"/>
                  <a:gd name="T11" fmla="*/ 7 h 50"/>
                  <a:gd name="T12" fmla="*/ 1 w 65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5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65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09" name="Freeform 4163"/>
              <p:cNvSpPr>
                <a:spLocks/>
              </p:cNvSpPr>
              <p:nvPr/>
            </p:nvSpPr>
            <p:spPr bwMode="auto">
              <a:xfrm>
                <a:off x="2705" y="1585"/>
                <a:ext cx="33" cy="25"/>
              </a:xfrm>
              <a:custGeom>
                <a:avLst/>
                <a:gdLst>
                  <a:gd name="T0" fmla="*/ 0 w 67"/>
                  <a:gd name="T1" fmla="*/ 0 h 50"/>
                  <a:gd name="T2" fmla="*/ 0 w 67"/>
                  <a:gd name="T3" fmla="*/ 0 h 50"/>
                  <a:gd name="T4" fmla="*/ 0 w 67"/>
                  <a:gd name="T5" fmla="*/ 0 h 50"/>
                  <a:gd name="T6" fmla="*/ 0 w 67"/>
                  <a:gd name="T7" fmla="*/ 0 h 50"/>
                  <a:gd name="T8" fmla="*/ 0 w 67"/>
                  <a:gd name="T9" fmla="*/ 0 h 50"/>
                  <a:gd name="T10" fmla="*/ 8 w 67"/>
                  <a:gd name="T11" fmla="*/ 7 h 50"/>
                  <a:gd name="T12" fmla="*/ 0 w 67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67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10" name="Freeform 4164"/>
              <p:cNvSpPr>
                <a:spLocks/>
              </p:cNvSpPr>
              <p:nvPr/>
            </p:nvSpPr>
            <p:spPr bwMode="auto">
              <a:xfrm>
                <a:off x="2703" y="1585"/>
                <a:ext cx="35" cy="25"/>
              </a:xfrm>
              <a:custGeom>
                <a:avLst/>
                <a:gdLst>
                  <a:gd name="T0" fmla="*/ 0 w 71"/>
                  <a:gd name="T1" fmla="*/ 0 h 50"/>
                  <a:gd name="T2" fmla="*/ 0 w 71"/>
                  <a:gd name="T3" fmla="*/ 0 h 50"/>
                  <a:gd name="T4" fmla="*/ 0 w 71"/>
                  <a:gd name="T5" fmla="*/ 0 h 50"/>
                  <a:gd name="T6" fmla="*/ 0 w 71"/>
                  <a:gd name="T7" fmla="*/ 0 h 50"/>
                  <a:gd name="T8" fmla="*/ 0 w 71"/>
                  <a:gd name="T9" fmla="*/ 0 h 50"/>
                  <a:gd name="T10" fmla="*/ 8 w 71"/>
                  <a:gd name="T11" fmla="*/ 7 h 50"/>
                  <a:gd name="T12" fmla="*/ 0 w 71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1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71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11" name="Freeform 4165"/>
              <p:cNvSpPr>
                <a:spLocks/>
              </p:cNvSpPr>
              <p:nvPr/>
            </p:nvSpPr>
            <p:spPr bwMode="auto">
              <a:xfrm>
                <a:off x="2701" y="1585"/>
                <a:ext cx="37" cy="25"/>
              </a:xfrm>
              <a:custGeom>
                <a:avLst/>
                <a:gdLst>
                  <a:gd name="T0" fmla="*/ 0 w 75"/>
                  <a:gd name="T1" fmla="*/ 0 h 50"/>
                  <a:gd name="T2" fmla="*/ 0 w 75"/>
                  <a:gd name="T3" fmla="*/ 0 h 50"/>
                  <a:gd name="T4" fmla="*/ 0 w 75"/>
                  <a:gd name="T5" fmla="*/ 0 h 50"/>
                  <a:gd name="T6" fmla="*/ 0 w 75"/>
                  <a:gd name="T7" fmla="*/ 0 h 50"/>
                  <a:gd name="T8" fmla="*/ 0 w 75"/>
                  <a:gd name="T9" fmla="*/ 0 h 50"/>
                  <a:gd name="T10" fmla="*/ 9 w 75"/>
                  <a:gd name="T11" fmla="*/ 7 h 50"/>
                  <a:gd name="T12" fmla="*/ 0 w 75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5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5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12" name="Freeform 4166"/>
              <p:cNvSpPr>
                <a:spLocks/>
              </p:cNvSpPr>
              <p:nvPr/>
            </p:nvSpPr>
            <p:spPr bwMode="auto">
              <a:xfrm>
                <a:off x="2699" y="1585"/>
                <a:ext cx="39" cy="25"/>
              </a:xfrm>
              <a:custGeom>
                <a:avLst/>
                <a:gdLst>
                  <a:gd name="T0" fmla="*/ 1 w 78"/>
                  <a:gd name="T1" fmla="*/ 0 h 50"/>
                  <a:gd name="T2" fmla="*/ 1 w 78"/>
                  <a:gd name="T3" fmla="*/ 0 h 50"/>
                  <a:gd name="T4" fmla="*/ 1 w 78"/>
                  <a:gd name="T5" fmla="*/ 0 h 50"/>
                  <a:gd name="T6" fmla="*/ 0 w 78"/>
                  <a:gd name="T7" fmla="*/ 0 h 50"/>
                  <a:gd name="T8" fmla="*/ 0 w 78"/>
                  <a:gd name="T9" fmla="*/ 0 h 50"/>
                  <a:gd name="T10" fmla="*/ 10 w 78"/>
                  <a:gd name="T11" fmla="*/ 7 h 50"/>
                  <a:gd name="T12" fmla="*/ 1 w 78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" h="50">
                    <a:moveTo>
                      <a:pt x="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78" y="5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13" name="Freeform 4167"/>
              <p:cNvSpPr>
                <a:spLocks/>
              </p:cNvSpPr>
              <p:nvPr/>
            </p:nvSpPr>
            <p:spPr bwMode="auto">
              <a:xfrm>
                <a:off x="2697" y="1585"/>
                <a:ext cx="41" cy="25"/>
              </a:xfrm>
              <a:custGeom>
                <a:avLst/>
                <a:gdLst>
                  <a:gd name="T0" fmla="*/ 1 w 82"/>
                  <a:gd name="T1" fmla="*/ 0 h 50"/>
                  <a:gd name="T2" fmla="*/ 1 w 82"/>
                  <a:gd name="T3" fmla="*/ 0 h 50"/>
                  <a:gd name="T4" fmla="*/ 1 w 82"/>
                  <a:gd name="T5" fmla="*/ 0 h 50"/>
                  <a:gd name="T6" fmla="*/ 0 w 82"/>
                  <a:gd name="T7" fmla="*/ 0 h 50"/>
                  <a:gd name="T8" fmla="*/ 0 w 82"/>
                  <a:gd name="T9" fmla="*/ 0 h 50"/>
                  <a:gd name="T10" fmla="*/ 11 w 82"/>
                  <a:gd name="T11" fmla="*/ 7 h 50"/>
                  <a:gd name="T12" fmla="*/ 1 w 8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82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14" name="Freeform 4168"/>
              <p:cNvSpPr>
                <a:spLocks/>
              </p:cNvSpPr>
              <p:nvPr/>
            </p:nvSpPr>
            <p:spPr bwMode="auto">
              <a:xfrm>
                <a:off x="2695" y="1585"/>
                <a:ext cx="43" cy="25"/>
              </a:xfrm>
              <a:custGeom>
                <a:avLst/>
                <a:gdLst>
                  <a:gd name="T0" fmla="*/ 1 w 86"/>
                  <a:gd name="T1" fmla="*/ 0 h 50"/>
                  <a:gd name="T2" fmla="*/ 1 w 86"/>
                  <a:gd name="T3" fmla="*/ 0 h 50"/>
                  <a:gd name="T4" fmla="*/ 1 w 86"/>
                  <a:gd name="T5" fmla="*/ 0 h 50"/>
                  <a:gd name="T6" fmla="*/ 0 w 86"/>
                  <a:gd name="T7" fmla="*/ 0 h 50"/>
                  <a:gd name="T8" fmla="*/ 0 w 86"/>
                  <a:gd name="T9" fmla="*/ 0 h 50"/>
                  <a:gd name="T10" fmla="*/ 11 w 86"/>
                  <a:gd name="T11" fmla="*/ 7 h 50"/>
                  <a:gd name="T12" fmla="*/ 1 w 86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86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15" name="Freeform 4169"/>
              <p:cNvSpPr>
                <a:spLocks/>
              </p:cNvSpPr>
              <p:nvPr/>
            </p:nvSpPr>
            <p:spPr bwMode="auto">
              <a:xfrm>
                <a:off x="2692" y="1586"/>
                <a:ext cx="46" cy="24"/>
              </a:xfrm>
              <a:custGeom>
                <a:avLst/>
                <a:gdLst>
                  <a:gd name="T0" fmla="*/ 1 w 92"/>
                  <a:gd name="T1" fmla="*/ 0 h 48"/>
                  <a:gd name="T2" fmla="*/ 1 w 92"/>
                  <a:gd name="T3" fmla="*/ 0 h 48"/>
                  <a:gd name="T4" fmla="*/ 1 w 92"/>
                  <a:gd name="T5" fmla="*/ 0 h 48"/>
                  <a:gd name="T6" fmla="*/ 1 w 92"/>
                  <a:gd name="T7" fmla="*/ 0 h 48"/>
                  <a:gd name="T8" fmla="*/ 0 w 92"/>
                  <a:gd name="T9" fmla="*/ 0 h 48"/>
                  <a:gd name="T10" fmla="*/ 12 w 92"/>
                  <a:gd name="T11" fmla="*/ 6 h 48"/>
                  <a:gd name="T12" fmla="*/ 1 w 92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2" h="48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2" y="4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16" name="Freeform 4170"/>
              <p:cNvSpPr>
                <a:spLocks/>
              </p:cNvSpPr>
              <p:nvPr/>
            </p:nvSpPr>
            <p:spPr bwMode="auto">
              <a:xfrm>
                <a:off x="2690" y="1586"/>
                <a:ext cx="48" cy="24"/>
              </a:xfrm>
              <a:custGeom>
                <a:avLst/>
                <a:gdLst>
                  <a:gd name="T0" fmla="*/ 1 w 96"/>
                  <a:gd name="T1" fmla="*/ 0 h 48"/>
                  <a:gd name="T2" fmla="*/ 1 w 96"/>
                  <a:gd name="T3" fmla="*/ 0 h 48"/>
                  <a:gd name="T4" fmla="*/ 1 w 96"/>
                  <a:gd name="T5" fmla="*/ 0 h 48"/>
                  <a:gd name="T6" fmla="*/ 1 w 96"/>
                  <a:gd name="T7" fmla="*/ 0 h 48"/>
                  <a:gd name="T8" fmla="*/ 0 w 96"/>
                  <a:gd name="T9" fmla="*/ 0 h 48"/>
                  <a:gd name="T10" fmla="*/ 12 w 96"/>
                  <a:gd name="T11" fmla="*/ 6 h 48"/>
                  <a:gd name="T12" fmla="*/ 1 w 96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6" h="48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6" y="4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17" name="Freeform 4171"/>
              <p:cNvSpPr>
                <a:spLocks/>
              </p:cNvSpPr>
              <p:nvPr/>
            </p:nvSpPr>
            <p:spPr bwMode="auto">
              <a:xfrm>
                <a:off x="2688" y="1586"/>
                <a:ext cx="50" cy="24"/>
              </a:xfrm>
              <a:custGeom>
                <a:avLst/>
                <a:gdLst>
                  <a:gd name="T0" fmla="*/ 1 w 100"/>
                  <a:gd name="T1" fmla="*/ 0 h 48"/>
                  <a:gd name="T2" fmla="*/ 1 w 100"/>
                  <a:gd name="T3" fmla="*/ 0 h 48"/>
                  <a:gd name="T4" fmla="*/ 1 w 100"/>
                  <a:gd name="T5" fmla="*/ 0 h 48"/>
                  <a:gd name="T6" fmla="*/ 0 w 100"/>
                  <a:gd name="T7" fmla="*/ 0 h 48"/>
                  <a:gd name="T8" fmla="*/ 0 w 100"/>
                  <a:gd name="T9" fmla="*/ 0 h 48"/>
                  <a:gd name="T10" fmla="*/ 13 w 100"/>
                  <a:gd name="T11" fmla="*/ 6 h 48"/>
                  <a:gd name="T12" fmla="*/ 1 w 100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0" h="48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00" y="4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18" name="Freeform 4172"/>
              <p:cNvSpPr>
                <a:spLocks/>
              </p:cNvSpPr>
              <p:nvPr/>
            </p:nvSpPr>
            <p:spPr bwMode="auto">
              <a:xfrm>
                <a:off x="2685" y="1586"/>
                <a:ext cx="53" cy="24"/>
              </a:xfrm>
              <a:custGeom>
                <a:avLst/>
                <a:gdLst>
                  <a:gd name="T0" fmla="*/ 1 w 105"/>
                  <a:gd name="T1" fmla="*/ 0 h 48"/>
                  <a:gd name="T2" fmla="*/ 1 w 105"/>
                  <a:gd name="T3" fmla="*/ 0 h 48"/>
                  <a:gd name="T4" fmla="*/ 1 w 105"/>
                  <a:gd name="T5" fmla="*/ 0 h 48"/>
                  <a:gd name="T6" fmla="*/ 1 w 105"/>
                  <a:gd name="T7" fmla="*/ 0 h 48"/>
                  <a:gd name="T8" fmla="*/ 0 w 105"/>
                  <a:gd name="T9" fmla="*/ 0 h 48"/>
                  <a:gd name="T10" fmla="*/ 14 w 105"/>
                  <a:gd name="T11" fmla="*/ 6 h 48"/>
                  <a:gd name="T12" fmla="*/ 1 w 105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5" h="48">
                    <a:moveTo>
                      <a:pt x="5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05" y="4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19" name="Freeform 4173"/>
              <p:cNvSpPr>
                <a:spLocks/>
              </p:cNvSpPr>
              <p:nvPr/>
            </p:nvSpPr>
            <p:spPr bwMode="auto">
              <a:xfrm>
                <a:off x="2682" y="1586"/>
                <a:ext cx="56" cy="24"/>
              </a:xfrm>
              <a:custGeom>
                <a:avLst/>
                <a:gdLst>
                  <a:gd name="T0" fmla="*/ 1 w 111"/>
                  <a:gd name="T1" fmla="*/ 0 h 48"/>
                  <a:gd name="T2" fmla="*/ 1 w 111"/>
                  <a:gd name="T3" fmla="*/ 0 h 48"/>
                  <a:gd name="T4" fmla="*/ 1 w 111"/>
                  <a:gd name="T5" fmla="*/ 0 h 48"/>
                  <a:gd name="T6" fmla="*/ 1 w 111"/>
                  <a:gd name="T7" fmla="*/ 0 h 48"/>
                  <a:gd name="T8" fmla="*/ 0 w 111"/>
                  <a:gd name="T9" fmla="*/ 0 h 48"/>
                  <a:gd name="T10" fmla="*/ 14 w 111"/>
                  <a:gd name="T11" fmla="*/ 6 h 48"/>
                  <a:gd name="T12" fmla="*/ 1 w 111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1" h="48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11" y="4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20" name="Freeform 4174"/>
              <p:cNvSpPr>
                <a:spLocks/>
              </p:cNvSpPr>
              <p:nvPr/>
            </p:nvSpPr>
            <p:spPr bwMode="auto">
              <a:xfrm>
                <a:off x="2681" y="1586"/>
                <a:ext cx="57" cy="24"/>
              </a:xfrm>
              <a:custGeom>
                <a:avLst/>
                <a:gdLst>
                  <a:gd name="T0" fmla="*/ 0 w 115"/>
                  <a:gd name="T1" fmla="*/ 0 h 48"/>
                  <a:gd name="T2" fmla="*/ 0 w 115"/>
                  <a:gd name="T3" fmla="*/ 0 h 48"/>
                  <a:gd name="T4" fmla="*/ 0 w 115"/>
                  <a:gd name="T5" fmla="*/ 0 h 48"/>
                  <a:gd name="T6" fmla="*/ 0 w 115"/>
                  <a:gd name="T7" fmla="*/ 0 h 48"/>
                  <a:gd name="T8" fmla="*/ 0 w 115"/>
                  <a:gd name="T9" fmla="*/ 0 h 48"/>
                  <a:gd name="T10" fmla="*/ 14 w 115"/>
                  <a:gd name="T11" fmla="*/ 6 h 48"/>
                  <a:gd name="T12" fmla="*/ 0 w 115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5" h="48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15" y="4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21" name="Freeform 4175"/>
              <p:cNvSpPr>
                <a:spLocks/>
              </p:cNvSpPr>
              <p:nvPr/>
            </p:nvSpPr>
            <p:spPr bwMode="auto">
              <a:xfrm>
                <a:off x="2678" y="1586"/>
                <a:ext cx="60" cy="24"/>
              </a:xfrm>
              <a:custGeom>
                <a:avLst/>
                <a:gdLst>
                  <a:gd name="T0" fmla="*/ 0 w 121"/>
                  <a:gd name="T1" fmla="*/ 0 h 48"/>
                  <a:gd name="T2" fmla="*/ 0 w 121"/>
                  <a:gd name="T3" fmla="*/ 0 h 48"/>
                  <a:gd name="T4" fmla="*/ 0 w 121"/>
                  <a:gd name="T5" fmla="*/ 0 h 48"/>
                  <a:gd name="T6" fmla="*/ 0 w 121"/>
                  <a:gd name="T7" fmla="*/ 0 h 48"/>
                  <a:gd name="T8" fmla="*/ 0 w 121"/>
                  <a:gd name="T9" fmla="*/ 0 h 48"/>
                  <a:gd name="T10" fmla="*/ 15 w 121"/>
                  <a:gd name="T11" fmla="*/ 6 h 48"/>
                  <a:gd name="T12" fmla="*/ 0 w 121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1" h="48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21" y="4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22" name="Freeform 4176"/>
              <p:cNvSpPr>
                <a:spLocks/>
              </p:cNvSpPr>
              <p:nvPr/>
            </p:nvSpPr>
            <p:spPr bwMode="auto">
              <a:xfrm>
                <a:off x="2675" y="1586"/>
                <a:ext cx="63" cy="24"/>
              </a:xfrm>
              <a:custGeom>
                <a:avLst/>
                <a:gdLst>
                  <a:gd name="T0" fmla="*/ 1 w 126"/>
                  <a:gd name="T1" fmla="*/ 0 h 48"/>
                  <a:gd name="T2" fmla="*/ 1 w 126"/>
                  <a:gd name="T3" fmla="*/ 0 h 48"/>
                  <a:gd name="T4" fmla="*/ 1 w 126"/>
                  <a:gd name="T5" fmla="*/ 0 h 48"/>
                  <a:gd name="T6" fmla="*/ 1 w 126"/>
                  <a:gd name="T7" fmla="*/ 0 h 48"/>
                  <a:gd name="T8" fmla="*/ 0 w 126"/>
                  <a:gd name="T9" fmla="*/ 0 h 48"/>
                  <a:gd name="T10" fmla="*/ 16 w 126"/>
                  <a:gd name="T11" fmla="*/ 6 h 48"/>
                  <a:gd name="T12" fmla="*/ 1 w 126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" h="48">
                    <a:moveTo>
                      <a:pt x="5" y="0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26" y="4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23" name="Freeform 4177"/>
              <p:cNvSpPr>
                <a:spLocks/>
              </p:cNvSpPr>
              <p:nvPr/>
            </p:nvSpPr>
            <p:spPr bwMode="auto">
              <a:xfrm>
                <a:off x="2672" y="1586"/>
                <a:ext cx="66" cy="24"/>
              </a:xfrm>
              <a:custGeom>
                <a:avLst/>
                <a:gdLst>
                  <a:gd name="T0" fmla="*/ 1 w 132"/>
                  <a:gd name="T1" fmla="*/ 0 h 48"/>
                  <a:gd name="T2" fmla="*/ 1 w 132"/>
                  <a:gd name="T3" fmla="*/ 0 h 48"/>
                  <a:gd name="T4" fmla="*/ 1 w 132"/>
                  <a:gd name="T5" fmla="*/ 0 h 48"/>
                  <a:gd name="T6" fmla="*/ 1 w 132"/>
                  <a:gd name="T7" fmla="*/ 0 h 48"/>
                  <a:gd name="T8" fmla="*/ 0 w 132"/>
                  <a:gd name="T9" fmla="*/ 0 h 48"/>
                  <a:gd name="T10" fmla="*/ 17 w 132"/>
                  <a:gd name="T11" fmla="*/ 6 h 48"/>
                  <a:gd name="T12" fmla="*/ 1 w 132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2" h="48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32" y="4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24" name="Freeform 4178"/>
              <p:cNvSpPr>
                <a:spLocks/>
              </p:cNvSpPr>
              <p:nvPr/>
            </p:nvSpPr>
            <p:spPr bwMode="auto">
              <a:xfrm>
                <a:off x="2668" y="1586"/>
                <a:ext cx="70" cy="24"/>
              </a:xfrm>
              <a:custGeom>
                <a:avLst/>
                <a:gdLst>
                  <a:gd name="T0" fmla="*/ 1 w 140"/>
                  <a:gd name="T1" fmla="*/ 0 h 48"/>
                  <a:gd name="T2" fmla="*/ 1 w 140"/>
                  <a:gd name="T3" fmla="*/ 0 h 48"/>
                  <a:gd name="T4" fmla="*/ 1 w 140"/>
                  <a:gd name="T5" fmla="*/ 0 h 48"/>
                  <a:gd name="T6" fmla="*/ 1 w 140"/>
                  <a:gd name="T7" fmla="*/ 0 h 48"/>
                  <a:gd name="T8" fmla="*/ 1 w 140"/>
                  <a:gd name="T9" fmla="*/ 0 h 48"/>
                  <a:gd name="T10" fmla="*/ 1 w 140"/>
                  <a:gd name="T11" fmla="*/ 0 h 48"/>
                  <a:gd name="T12" fmla="*/ 1 w 140"/>
                  <a:gd name="T13" fmla="*/ 0 h 48"/>
                  <a:gd name="T14" fmla="*/ 1 w 140"/>
                  <a:gd name="T15" fmla="*/ 0 h 48"/>
                  <a:gd name="T16" fmla="*/ 0 w 140"/>
                  <a:gd name="T17" fmla="*/ 0 h 48"/>
                  <a:gd name="T18" fmla="*/ 18 w 140"/>
                  <a:gd name="T19" fmla="*/ 6 h 48"/>
                  <a:gd name="T20" fmla="*/ 1 w 140"/>
                  <a:gd name="T21" fmla="*/ 0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0" h="48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40" y="4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25" name="Freeform 4179"/>
              <p:cNvSpPr>
                <a:spLocks/>
              </p:cNvSpPr>
              <p:nvPr/>
            </p:nvSpPr>
            <p:spPr bwMode="auto">
              <a:xfrm>
                <a:off x="2665" y="1586"/>
                <a:ext cx="73" cy="24"/>
              </a:xfrm>
              <a:custGeom>
                <a:avLst/>
                <a:gdLst>
                  <a:gd name="T0" fmla="*/ 1 w 146"/>
                  <a:gd name="T1" fmla="*/ 0 h 48"/>
                  <a:gd name="T2" fmla="*/ 1 w 146"/>
                  <a:gd name="T3" fmla="*/ 1 h 48"/>
                  <a:gd name="T4" fmla="*/ 1 w 146"/>
                  <a:gd name="T5" fmla="*/ 1 h 48"/>
                  <a:gd name="T6" fmla="*/ 1 w 146"/>
                  <a:gd name="T7" fmla="*/ 1 h 48"/>
                  <a:gd name="T8" fmla="*/ 0 w 146"/>
                  <a:gd name="T9" fmla="*/ 1 h 48"/>
                  <a:gd name="T10" fmla="*/ 19 w 146"/>
                  <a:gd name="T11" fmla="*/ 6 h 48"/>
                  <a:gd name="T12" fmla="*/ 1 w 146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6" h="48">
                    <a:moveTo>
                      <a:pt x="6" y="0"/>
                    </a:move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146" y="4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26" name="Freeform 4180"/>
              <p:cNvSpPr>
                <a:spLocks/>
              </p:cNvSpPr>
              <p:nvPr/>
            </p:nvSpPr>
            <p:spPr bwMode="auto">
              <a:xfrm>
                <a:off x="2661" y="1586"/>
                <a:ext cx="77" cy="24"/>
              </a:xfrm>
              <a:custGeom>
                <a:avLst/>
                <a:gdLst>
                  <a:gd name="T0" fmla="*/ 1 w 153"/>
                  <a:gd name="T1" fmla="*/ 0 h 48"/>
                  <a:gd name="T2" fmla="*/ 1 w 153"/>
                  <a:gd name="T3" fmla="*/ 1 h 48"/>
                  <a:gd name="T4" fmla="*/ 1 w 153"/>
                  <a:gd name="T5" fmla="*/ 1 h 48"/>
                  <a:gd name="T6" fmla="*/ 1 w 153"/>
                  <a:gd name="T7" fmla="*/ 1 h 48"/>
                  <a:gd name="T8" fmla="*/ 0 w 153"/>
                  <a:gd name="T9" fmla="*/ 1 h 48"/>
                  <a:gd name="T10" fmla="*/ 20 w 153"/>
                  <a:gd name="T11" fmla="*/ 6 h 48"/>
                  <a:gd name="T12" fmla="*/ 1 w 153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3" h="48">
                    <a:moveTo>
                      <a:pt x="7" y="0"/>
                    </a:move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153" y="4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27" name="Freeform 4181"/>
              <p:cNvSpPr>
                <a:spLocks/>
              </p:cNvSpPr>
              <p:nvPr/>
            </p:nvSpPr>
            <p:spPr bwMode="auto">
              <a:xfrm>
                <a:off x="2657" y="1586"/>
                <a:ext cx="81" cy="24"/>
              </a:xfrm>
              <a:custGeom>
                <a:avLst/>
                <a:gdLst>
                  <a:gd name="T0" fmla="*/ 1 w 161"/>
                  <a:gd name="T1" fmla="*/ 0 h 48"/>
                  <a:gd name="T2" fmla="*/ 1 w 161"/>
                  <a:gd name="T3" fmla="*/ 0 h 48"/>
                  <a:gd name="T4" fmla="*/ 1 w 161"/>
                  <a:gd name="T5" fmla="*/ 1 h 48"/>
                  <a:gd name="T6" fmla="*/ 1 w 161"/>
                  <a:gd name="T7" fmla="*/ 1 h 48"/>
                  <a:gd name="T8" fmla="*/ 1 w 161"/>
                  <a:gd name="T9" fmla="*/ 1 h 48"/>
                  <a:gd name="T10" fmla="*/ 1 w 161"/>
                  <a:gd name="T11" fmla="*/ 1 h 48"/>
                  <a:gd name="T12" fmla="*/ 1 w 161"/>
                  <a:gd name="T13" fmla="*/ 1 h 48"/>
                  <a:gd name="T14" fmla="*/ 1 w 161"/>
                  <a:gd name="T15" fmla="*/ 1 h 48"/>
                  <a:gd name="T16" fmla="*/ 0 w 161"/>
                  <a:gd name="T17" fmla="*/ 1 h 48"/>
                  <a:gd name="T18" fmla="*/ 21 w 161"/>
                  <a:gd name="T19" fmla="*/ 6 h 48"/>
                  <a:gd name="T20" fmla="*/ 1 w 161"/>
                  <a:gd name="T21" fmla="*/ 0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1" h="48">
                    <a:moveTo>
                      <a:pt x="8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161" y="4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28" name="Freeform 4182"/>
              <p:cNvSpPr>
                <a:spLocks/>
              </p:cNvSpPr>
              <p:nvPr/>
            </p:nvSpPr>
            <p:spPr bwMode="auto">
              <a:xfrm>
                <a:off x="2655" y="1587"/>
                <a:ext cx="83" cy="23"/>
              </a:xfrm>
              <a:custGeom>
                <a:avLst/>
                <a:gdLst>
                  <a:gd name="T0" fmla="*/ 1 w 167"/>
                  <a:gd name="T1" fmla="*/ 0 h 46"/>
                  <a:gd name="T2" fmla="*/ 0 w 167"/>
                  <a:gd name="T3" fmla="*/ 0 h 46"/>
                  <a:gd name="T4" fmla="*/ 0 w 167"/>
                  <a:gd name="T5" fmla="*/ 0 h 46"/>
                  <a:gd name="T6" fmla="*/ 0 w 167"/>
                  <a:gd name="T7" fmla="*/ 0 h 46"/>
                  <a:gd name="T8" fmla="*/ 0 w 167"/>
                  <a:gd name="T9" fmla="*/ 0 h 46"/>
                  <a:gd name="T10" fmla="*/ 0 w 167"/>
                  <a:gd name="T11" fmla="*/ 0 h 46"/>
                  <a:gd name="T12" fmla="*/ 0 w 167"/>
                  <a:gd name="T13" fmla="*/ 0 h 46"/>
                  <a:gd name="T14" fmla="*/ 0 w 167"/>
                  <a:gd name="T15" fmla="*/ 0 h 46"/>
                  <a:gd name="T16" fmla="*/ 0 w 167"/>
                  <a:gd name="T17" fmla="*/ 0 h 46"/>
                  <a:gd name="T18" fmla="*/ 20 w 167"/>
                  <a:gd name="T19" fmla="*/ 6 h 46"/>
                  <a:gd name="T20" fmla="*/ 1 w 167"/>
                  <a:gd name="T21" fmla="*/ 0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7" h="46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67" y="4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29" name="Freeform 4183"/>
              <p:cNvSpPr>
                <a:spLocks/>
              </p:cNvSpPr>
              <p:nvPr/>
            </p:nvSpPr>
            <p:spPr bwMode="auto">
              <a:xfrm>
                <a:off x="2650" y="1587"/>
                <a:ext cx="88" cy="23"/>
              </a:xfrm>
              <a:custGeom>
                <a:avLst/>
                <a:gdLst>
                  <a:gd name="T0" fmla="*/ 2 w 176"/>
                  <a:gd name="T1" fmla="*/ 0 h 46"/>
                  <a:gd name="T2" fmla="*/ 1 w 176"/>
                  <a:gd name="T3" fmla="*/ 0 h 46"/>
                  <a:gd name="T4" fmla="*/ 1 w 176"/>
                  <a:gd name="T5" fmla="*/ 0 h 46"/>
                  <a:gd name="T6" fmla="*/ 1 w 176"/>
                  <a:gd name="T7" fmla="*/ 0 h 46"/>
                  <a:gd name="T8" fmla="*/ 1 w 176"/>
                  <a:gd name="T9" fmla="*/ 0 h 46"/>
                  <a:gd name="T10" fmla="*/ 1 w 176"/>
                  <a:gd name="T11" fmla="*/ 0 h 46"/>
                  <a:gd name="T12" fmla="*/ 1 w 176"/>
                  <a:gd name="T13" fmla="*/ 0 h 46"/>
                  <a:gd name="T14" fmla="*/ 1 w 176"/>
                  <a:gd name="T15" fmla="*/ 0 h 46"/>
                  <a:gd name="T16" fmla="*/ 0 w 176"/>
                  <a:gd name="T17" fmla="*/ 0 h 46"/>
                  <a:gd name="T18" fmla="*/ 22 w 176"/>
                  <a:gd name="T19" fmla="*/ 6 h 46"/>
                  <a:gd name="T20" fmla="*/ 2 w 176"/>
                  <a:gd name="T21" fmla="*/ 0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6" h="46">
                    <a:moveTo>
                      <a:pt x="9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76" y="4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30" name="Freeform 4184"/>
              <p:cNvSpPr>
                <a:spLocks/>
              </p:cNvSpPr>
              <p:nvPr/>
            </p:nvSpPr>
            <p:spPr bwMode="auto">
              <a:xfrm>
                <a:off x="2645" y="1587"/>
                <a:ext cx="93" cy="23"/>
              </a:xfrm>
              <a:custGeom>
                <a:avLst/>
                <a:gdLst>
                  <a:gd name="T0" fmla="*/ 2 w 186"/>
                  <a:gd name="T1" fmla="*/ 0 h 46"/>
                  <a:gd name="T2" fmla="*/ 2 w 186"/>
                  <a:gd name="T3" fmla="*/ 0 h 46"/>
                  <a:gd name="T4" fmla="*/ 1 w 186"/>
                  <a:gd name="T5" fmla="*/ 0 h 46"/>
                  <a:gd name="T6" fmla="*/ 1 w 186"/>
                  <a:gd name="T7" fmla="*/ 0 h 46"/>
                  <a:gd name="T8" fmla="*/ 1 w 186"/>
                  <a:gd name="T9" fmla="*/ 0 h 46"/>
                  <a:gd name="T10" fmla="*/ 1 w 186"/>
                  <a:gd name="T11" fmla="*/ 0 h 46"/>
                  <a:gd name="T12" fmla="*/ 1 w 186"/>
                  <a:gd name="T13" fmla="*/ 1 h 46"/>
                  <a:gd name="T14" fmla="*/ 1 w 186"/>
                  <a:gd name="T15" fmla="*/ 1 h 46"/>
                  <a:gd name="T16" fmla="*/ 0 w 186"/>
                  <a:gd name="T17" fmla="*/ 1 h 46"/>
                  <a:gd name="T18" fmla="*/ 24 w 186"/>
                  <a:gd name="T19" fmla="*/ 6 h 46"/>
                  <a:gd name="T20" fmla="*/ 2 w 186"/>
                  <a:gd name="T21" fmla="*/ 0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6" h="46">
                    <a:moveTo>
                      <a:pt x="10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186" y="4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31" name="Freeform 4185"/>
              <p:cNvSpPr>
                <a:spLocks/>
              </p:cNvSpPr>
              <p:nvPr/>
            </p:nvSpPr>
            <p:spPr bwMode="auto">
              <a:xfrm>
                <a:off x="2640" y="1587"/>
                <a:ext cx="98" cy="23"/>
              </a:xfrm>
              <a:custGeom>
                <a:avLst/>
                <a:gdLst>
                  <a:gd name="T0" fmla="*/ 2 w 196"/>
                  <a:gd name="T1" fmla="*/ 0 h 46"/>
                  <a:gd name="T2" fmla="*/ 2 w 196"/>
                  <a:gd name="T3" fmla="*/ 0 h 46"/>
                  <a:gd name="T4" fmla="*/ 1 w 196"/>
                  <a:gd name="T5" fmla="*/ 0 h 46"/>
                  <a:gd name="T6" fmla="*/ 1 w 196"/>
                  <a:gd name="T7" fmla="*/ 0 h 46"/>
                  <a:gd name="T8" fmla="*/ 1 w 196"/>
                  <a:gd name="T9" fmla="*/ 0 h 46"/>
                  <a:gd name="T10" fmla="*/ 1 w 196"/>
                  <a:gd name="T11" fmla="*/ 0 h 46"/>
                  <a:gd name="T12" fmla="*/ 1 w 196"/>
                  <a:gd name="T13" fmla="*/ 1 h 46"/>
                  <a:gd name="T14" fmla="*/ 1 w 196"/>
                  <a:gd name="T15" fmla="*/ 1 h 46"/>
                  <a:gd name="T16" fmla="*/ 0 w 196"/>
                  <a:gd name="T17" fmla="*/ 1 h 46"/>
                  <a:gd name="T18" fmla="*/ 25 w 196"/>
                  <a:gd name="T19" fmla="*/ 6 h 46"/>
                  <a:gd name="T20" fmla="*/ 2 w 196"/>
                  <a:gd name="T21" fmla="*/ 0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6" h="46">
                    <a:moveTo>
                      <a:pt x="10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196" y="4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32" name="Freeform 4186"/>
              <p:cNvSpPr>
                <a:spLocks/>
              </p:cNvSpPr>
              <p:nvPr/>
            </p:nvSpPr>
            <p:spPr bwMode="auto">
              <a:xfrm>
                <a:off x="2635" y="1588"/>
                <a:ext cx="103" cy="22"/>
              </a:xfrm>
              <a:custGeom>
                <a:avLst/>
                <a:gdLst>
                  <a:gd name="T0" fmla="*/ 2 w 205"/>
                  <a:gd name="T1" fmla="*/ 0 h 44"/>
                  <a:gd name="T2" fmla="*/ 2 w 205"/>
                  <a:gd name="T3" fmla="*/ 0 h 44"/>
                  <a:gd name="T4" fmla="*/ 1 w 205"/>
                  <a:gd name="T5" fmla="*/ 0 h 44"/>
                  <a:gd name="T6" fmla="*/ 1 w 205"/>
                  <a:gd name="T7" fmla="*/ 0 h 44"/>
                  <a:gd name="T8" fmla="*/ 1 w 205"/>
                  <a:gd name="T9" fmla="*/ 0 h 44"/>
                  <a:gd name="T10" fmla="*/ 1 w 205"/>
                  <a:gd name="T11" fmla="*/ 0 h 44"/>
                  <a:gd name="T12" fmla="*/ 1 w 205"/>
                  <a:gd name="T13" fmla="*/ 0 h 44"/>
                  <a:gd name="T14" fmla="*/ 1 w 205"/>
                  <a:gd name="T15" fmla="*/ 0 h 44"/>
                  <a:gd name="T16" fmla="*/ 0 w 205"/>
                  <a:gd name="T17" fmla="*/ 0 h 44"/>
                  <a:gd name="T18" fmla="*/ 26 w 205"/>
                  <a:gd name="T19" fmla="*/ 6 h 44"/>
                  <a:gd name="T20" fmla="*/ 2 w 205"/>
                  <a:gd name="T21" fmla="*/ 0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5" h="44">
                    <a:moveTo>
                      <a:pt x="11" y="0"/>
                    </a:move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05" y="4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33" name="Freeform 4187"/>
              <p:cNvSpPr>
                <a:spLocks/>
              </p:cNvSpPr>
              <p:nvPr/>
            </p:nvSpPr>
            <p:spPr bwMode="auto">
              <a:xfrm>
                <a:off x="2631" y="1588"/>
                <a:ext cx="107" cy="22"/>
              </a:xfrm>
              <a:custGeom>
                <a:avLst/>
                <a:gdLst>
                  <a:gd name="T0" fmla="*/ 1 w 215"/>
                  <a:gd name="T1" fmla="*/ 0 h 44"/>
                  <a:gd name="T2" fmla="*/ 1 w 215"/>
                  <a:gd name="T3" fmla="*/ 0 h 44"/>
                  <a:gd name="T4" fmla="*/ 1 w 215"/>
                  <a:gd name="T5" fmla="*/ 0 h 44"/>
                  <a:gd name="T6" fmla="*/ 0 w 215"/>
                  <a:gd name="T7" fmla="*/ 0 h 44"/>
                  <a:gd name="T8" fmla="*/ 0 w 215"/>
                  <a:gd name="T9" fmla="*/ 0 h 44"/>
                  <a:gd name="T10" fmla="*/ 0 w 215"/>
                  <a:gd name="T11" fmla="*/ 0 h 44"/>
                  <a:gd name="T12" fmla="*/ 0 w 215"/>
                  <a:gd name="T13" fmla="*/ 0 h 44"/>
                  <a:gd name="T14" fmla="*/ 0 w 215"/>
                  <a:gd name="T15" fmla="*/ 0 h 44"/>
                  <a:gd name="T16" fmla="*/ 0 w 215"/>
                  <a:gd name="T17" fmla="*/ 1 h 44"/>
                  <a:gd name="T18" fmla="*/ 26 w 215"/>
                  <a:gd name="T19" fmla="*/ 6 h 44"/>
                  <a:gd name="T20" fmla="*/ 1 w 215"/>
                  <a:gd name="T21" fmla="*/ 0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44">
                    <a:moveTo>
                      <a:pt x="12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15" y="4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34" name="Freeform 4188"/>
              <p:cNvSpPr>
                <a:spLocks/>
              </p:cNvSpPr>
              <p:nvPr/>
            </p:nvSpPr>
            <p:spPr bwMode="auto">
              <a:xfrm>
                <a:off x="2625" y="1589"/>
                <a:ext cx="113" cy="21"/>
              </a:xfrm>
              <a:custGeom>
                <a:avLst/>
                <a:gdLst>
                  <a:gd name="T0" fmla="*/ 2 w 226"/>
                  <a:gd name="T1" fmla="*/ 0 h 42"/>
                  <a:gd name="T2" fmla="*/ 2 w 226"/>
                  <a:gd name="T3" fmla="*/ 0 h 42"/>
                  <a:gd name="T4" fmla="*/ 1 w 226"/>
                  <a:gd name="T5" fmla="*/ 0 h 42"/>
                  <a:gd name="T6" fmla="*/ 1 w 226"/>
                  <a:gd name="T7" fmla="*/ 0 h 42"/>
                  <a:gd name="T8" fmla="*/ 1 w 226"/>
                  <a:gd name="T9" fmla="*/ 0 h 42"/>
                  <a:gd name="T10" fmla="*/ 1 w 226"/>
                  <a:gd name="T11" fmla="*/ 0 h 42"/>
                  <a:gd name="T12" fmla="*/ 1 w 226"/>
                  <a:gd name="T13" fmla="*/ 0 h 42"/>
                  <a:gd name="T14" fmla="*/ 1 w 226"/>
                  <a:gd name="T15" fmla="*/ 0 h 42"/>
                  <a:gd name="T16" fmla="*/ 0 w 226"/>
                  <a:gd name="T17" fmla="*/ 0 h 42"/>
                  <a:gd name="T18" fmla="*/ 29 w 226"/>
                  <a:gd name="T19" fmla="*/ 6 h 42"/>
                  <a:gd name="T20" fmla="*/ 2 w 226"/>
                  <a:gd name="T21" fmla="*/ 0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6" h="42">
                    <a:moveTo>
                      <a:pt x="11" y="0"/>
                    </a:move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26" y="4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35" name="Freeform 4189"/>
              <p:cNvSpPr>
                <a:spLocks/>
              </p:cNvSpPr>
              <p:nvPr/>
            </p:nvSpPr>
            <p:spPr bwMode="auto">
              <a:xfrm>
                <a:off x="2619" y="1589"/>
                <a:ext cx="119" cy="21"/>
              </a:xfrm>
              <a:custGeom>
                <a:avLst/>
                <a:gdLst>
                  <a:gd name="T0" fmla="*/ 2 w 238"/>
                  <a:gd name="T1" fmla="*/ 0 h 42"/>
                  <a:gd name="T2" fmla="*/ 2 w 238"/>
                  <a:gd name="T3" fmla="*/ 0 h 42"/>
                  <a:gd name="T4" fmla="*/ 2 w 238"/>
                  <a:gd name="T5" fmla="*/ 0 h 42"/>
                  <a:gd name="T6" fmla="*/ 1 w 238"/>
                  <a:gd name="T7" fmla="*/ 0 h 42"/>
                  <a:gd name="T8" fmla="*/ 1 w 238"/>
                  <a:gd name="T9" fmla="*/ 0 h 42"/>
                  <a:gd name="T10" fmla="*/ 1 w 238"/>
                  <a:gd name="T11" fmla="*/ 0 h 42"/>
                  <a:gd name="T12" fmla="*/ 1 w 238"/>
                  <a:gd name="T13" fmla="*/ 0 h 42"/>
                  <a:gd name="T14" fmla="*/ 1 w 238"/>
                  <a:gd name="T15" fmla="*/ 0 h 42"/>
                  <a:gd name="T16" fmla="*/ 0 w 238"/>
                  <a:gd name="T17" fmla="*/ 0 h 42"/>
                  <a:gd name="T18" fmla="*/ 30 w 238"/>
                  <a:gd name="T19" fmla="*/ 6 h 42"/>
                  <a:gd name="T20" fmla="*/ 2 w 238"/>
                  <a:gd name="T21" fmla="*/ 0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8" h="42">
                    <a:moveTo>
                      <a:pt x="12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38" y="4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36" name="Freeform 4190"/>
              <p:cNvSpPr>
                <a:spLocks/>
              </p:cNvSpPr>
              <p:nvPr/>
            </p:nvSpPr>
            <p:spPr bwMode="auto">
              <a:xfrm>
                <a:off x="2612" y="1589"/>
                <a:ext cx="126" cy="21"/>
              </a:xfrm>
              <a:custGeom>
                <a:avLst/>
                <a:gdLst>
                  <a:gd name="T0" fmla="*/ 2 w 251"/>
                  <a:gd name="T1" fmla="*/ 0 h 42"/>
                  <a:gd name="T2" fmla="*/ 2 w 251"/>
                  <a:gd name="T3" fmla="*/ 0 h 42"/>
                  <a:gd name="T4" fmla="*/ 2 w 251"/>
                  <a:gd name="T5" fmla="*/ 1 h 42"/>
                  <a:gd name="T6" fmla="*/ 1 w 251"/>
                  <a:gd name="T7" fmla="*/ 1 h 42"/>
                  <a:gd name="T8" fmla="*/ 1 w 251"/>
                  <a:gd name="T9" fmla="*/ 1 h 42"/>
                  <a:gd name="T10" fmla="*/ 1 w 251"/>
                  <a:gd name="T11" fmla="*/ 1 h 42"/>
                  <a:gd name="T12" fmla="*/ 1 w 251"/>
                  <a:gd name="T13" fmla="*/ 1 h 42"/>
                  <a:gd name="T14" fmla="*/ 1 w 251"/>
                  <a:gd name="T15" fmla="*/ 1 h 42"/>
                  <a:gd name="T16" fmla="*/ 0 w 251"/>
                  <a:gd name="T17" fmla="*/ 1 h 42"/>
                  <a:gd name="T18" fmla="*/ 32 w 251"/>
                  <a:gd name="T19" fmla="*/ 6 h 42"/>
                  <a:gd name="T20" fmla="*/ 2 w 251"/>
                  <a:gd name="T21" fmla="*/ 0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1" h="42">
                    <a:moveTo>
                      <a:pt x="13" y="0"/>
                    </a:moveTo>
                    <a:lnTo>
                      <a:pt x="11" y="0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251" y="4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37" name="Freeform 4191"/>
              <p:cNvSpPr>
                <a:spLocks/>
              </p:cNvSpPr>
              <p:nvPr/>
            </p:nvSpPr>
            <p:spPr bwMode="auto">
              <a:xfrm>
                <a:off x="2606" y="1590"/>
                <a:ext cx="132" cy="20"/>
              </a:xfrm>
              <a:custGeom>
                <a:avLst/>
                <a:gdLst>
                  <a:gd name="T0" fmla="*/ 1 w 265"/>
                  <a:gd name="T1" fmla="*/ 0 h 41"/>
                  <a:gd name="T2" fmla="*/ 1 w 265"/>
                  <a:gd name="T3" fmla="*/ 0 h 41"/>
                  <a:gd name="T4" fmla="*/ 1 w 265"/>
                  <a:gd name="T5" fmla="*/ 0 h 41"/>
                  <a:gd name="T6" fmla="*/ 1 w 265"/>
                  <a:gd name="T7" fmla="*/ 0 h 41"/>
                  <a:gd name="T8" fmla="*/ 0 w 265"/>
                  <a:gd name="T9" fmla="*/ 0 h 41"/>
                  <a:gd name="T10" fmla="*/ 0 w 265"/>
                  <a:gd name="T11" fmla="*/ 0 h 41"/>
                  <a:gd name="T12" fmla="*/ 0 w 265"/>
                  <a:gd name="T13" fmla="*/ 0 h 41"/>
                  <a:gd name="T14" fmla="*/ 0 w 265"/>
                  <a:gd name="T15" fmla="*/ 0 h 41"/>
                  <a:gd name="T16" fmla="*/ 0 w 265"/>
                  <a:gd name="T17" fmla="*/ 0 h 41"/>
                  <a:gd name="T18" fmla="*/ 33 w 265"/>
                  <a:gd name="T19" fmla="*/ 5 h 41"/>
                  <a:gd name="T20" fmla="*/ 1 w 265"/>
                  <a:gd name="T21" fmla="*/ 0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5" h="41">
                    <a:moveTo>
                      <a:pt x="14" y="0"/>
                    </a:move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5" y="4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38" name="Freeform 4192"/>
              <p:cNvSpPr>
                <a:spLocks/>
              </p:cNvSpPr>
              <p:nvPr/>
            </p:nvSpPr>
            <p:spPr bwMode="auto">
              <a:xfrm>
                <a:off x="2599" y="1591"/>
                <a:ext cx="139" cy="19"/>
              </a:xfrm>
              <a:custGeom>
                <a:avLst/>
                <a:gdLst>
                  <a:gd name="T0" fmla="*/ 2 w 278"/>
                  <a:gd name="T1" fmla="*/ 0 h 39"/>
                  <a:gd name="T2" fmla="*/ 2 w 278"/>
                  <a:gd name="T3" fmla="*/ 0 h 39"/>
                  <a:gd name="T4" fmla="*/ 2 w 278"/>
                  <a:gd name="T5" fmla="*/ 0 h 39"/>
                  <a:gd name="T6" fmla="*/ 1 w 278"/>
                  <a:gd name="T7" fmla="*/ 0 h 39"/>
                  <a:gd name="T8" fmla="*/ 1 w 278"/>
                  <a:gd name="T9" fmla="*/ 0 h 39"/>
                  <a:gd name="T10" fmla="*/ 1 w 278"/>
                  <a:gd name="T11" fmla="*/ 0 h 39"/>
                  <a:gd name="T12" fmla="*/ 1 w 278"/>
                  <a:gd name="T13" fmla="*/ 0 h 39"/>
                  <a:gd name="T14" fmla="*/ 1 w 278"/>
                  <a:gd name="T15" fmla="*/ 0 h 39"/>
                  <a:gd name="T16" fmla="*/ 0 w 278"/>
                  <a:gd name="T17" fmla="*/ 0 h 39"/>
                  <a:gd name="T18" fmla="*/ 35 w 278"/>
                  <a:gd name="T19" fmla="*/ 4 h 39"/>
                  <a:gd name="T20" fmla="*/ 2 w 278"/>
                  <a:gd name="T21" fmla="*/ 0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78" h="39">
                    <a:moveTo>
                      <a:pt x="13" y="0"/>
                    </a:move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78" y="3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39" name="Freeform 4193"/>
              <p:cNvSpPr>
                <a:spLocks/>
              </p:cNvSpPr>
              <p:nvPr/>
            </p:nvSpPr>
            <p:spPr bwMode="auto">
              <a:xfrm>
                <a:off x="2591" y="1591"/>
                <a:ext cx="147" cy="19"/>
              </a:xfrm>
              <a:custGeom>
                <a:avLst/>
                <a:gdLst>
                  <a:gd name="T0" fmla="*/ 2 w 294"/>
                  <a:gd name="T1" fmla="*/ 0 h 39"/>
                  <a:gd name="T2" fmla="*/ 2 w 294"/>
                  <a:gd name="T3" fmla="*/ 0 h 39"/>
                  <a:gd name="T4" fmla="*/ 2 w 294"/>
                  <a:gd name="T5" fmla="*/ 0 h 39"/>
                  <a:gd name="T6" fmla="*/ 2 w 294"/>
                  <a:gd name="T7" fmla="*/ 0 h 39"/>
                  <a:gd name="T8" fmla="*/ 1 w 294"/>
                  <a:gd name="T9" fmla="*/ 0 h 39"/>
                  <a:gd name="T10" fmla="*/ 1 w 294"/>
                  <a:gd name="T11" fmla="*/ 0 h 39"/>
                  <a:gd name="T12" fmla="*/ 1 w 294"/>
                  <a:gd name="T13" fmla="*/ 0 h 39"/>
                  <a:gd name="T14" fmla="*/ 1 w 294"/>
                  <a:gd name="T15" fmla="*/ 0 h 39"/>
                  <a:gd name="T16" fmla="*/ 0 w 294"/>
                  <a:gd name="T17" fmla="*/ 0 h 39"/>
                  <a:gd name="T18" fmla="*/ 37 w 294"/>
                  <a:gd name="T19" fmla="*/ 4 h 39"/>
                  <a:gd name="T20" fmla="*/ 2 w 294"/>
                  <a:gd name="T21" fmla="*/ 0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4" h="39">
                    <a:moveTo>
                      <a:pt x="16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94" y="39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40" name="Freeform 4194"/>
              <p:cNvSpPr>
                <a:spLocks/>
              </p:cNvSpPr>
              <p:nvPr/>
            </p:nvSpPr>
            <p:spPr bwMode="auto">
              <a:xfrm>
                <a:off x="2583" y="1592"/>
                <a:ext cx="155" cy="18"/>
              </a:xfrm>
              <a:custGeom>
                <a:avLst/>
                <a:gdLst>
                  <a:gd name="T0" fmla="*/ 2 w 311"/>
                  <a:gd name="T1" fmla="*/ 0 h 37"/>
                  <a:gd name="T2" fmla="*/ 1 w 311"/>
                  <a:gd name="T3" fmla="*/ 0 h 37"/>
                  <a:gd name="T4" fmla="*/ 1 w 311"/>
                  <a:gd name="T5" fmla="*/ 0 h 37"/>
                  <a:gd name="T6" fmla="*/ 1 w 311"/>
                  <a:gd name="T7" fmla="*/ 0 h 37"/>
                  <a:gd name="T8" fmla="*/ 1 w 311"/>
                  <a:gd name="T9" fmla="*/ 0 h 37"/>
                  <a:gd name="T10" fmla="*/ 0 w 311"/>
                  <a:gd name="T11" fmla="*/ 0 h 37"/>
                  <a:gd name="T12" fmla="*/ 0 w 311"/>
                  <a:gd name="T13" fmla="*/ 0 h 37"/>
                  <a:gd name="T14" fmla="*/ 0 w 311"/>
                  <a:gd name="T15" fmla="*/ 0 h 37"/>
                  <a:gd name="T16" fmla="*/ 0 w 311"/>
                  <a:gd name="T17" fmla="*/ 0 h 37"/>
                  <a:gd name="T18" fmla="*/ 38 w 311"/>
                  <a:gd name="T19" fmla="*/ 4 h 37"/>
                  <a:gd name="T20" fmla="*/ 2 w 311"/>
                  <a:gd name="T21" fmla="*/ 0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11" h="37">
                    <a:moveTo>
                      <a:pt x="16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311" y="3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41" name="Freeform 4195"/>
              <p:cNvSpPr>
                <a:spLocks/>
              </p:cNvSpPr>
              <p:nvPr/>
            </p:nvSpPr>
            <p:spPr bwMode="auto">
              <a:xfrm>
                <a:off x="2574" y="1593"/>
                <a:ext cx="164" cy="17"/>
              </a:xfrm>
              <a:custGeom>
                <a:avLst/>
                <a:gdLst>
                  <a:gd name="T0" fmla="*/ 3 w 328"/>
                  <a:gd name="T1" fmla="*/ 0 h 35"/>
                  <a:gd name="T2" fmla="*/ 2 w 328"/>
                  <a:gd name="T3" fmla="*/ 0 h 35"/>
                  <a:gd name="T4" fmla="*/ 2 w 328"/>
                  <a:gd name="T5" fmla="*/ 0 h 35"/>
                  <a:gd name="T6" fmla="*/ 2 w 328"/>
                  <a:gd name="T7" fmla="*/ 0 h 35"/>
                  <a:gd name="T8" fmla="*/ 2 w 328"/>
                  <a:gd name="T9" fmla="*/ 0 h 35"/>
                  <a:gd name="T10" fmla="*/ 1 w 328"/>
                  <a:gd name="T11" fmla="*/ 0 h 35"/>
                  <a:gd name="T12" fmla="*/ 1 w 328"/>
                  <a:gd name="T13" fmla="*/ 0 h 35"/>
                  <a:gd name="T14" fmla="*/ 1 w 328"/>
                  <a:gd name="T15" fmla="*/ 0 h 35"/>
                  <a:gd name="T16" fmla="*/ 0 w 328"/>
                  <a:gd name="T17" fmla="*/ 0 h 35"/>
                  <a:gd name="T18" fmla="*/ 41 w 328"/>
                  <a:gd name="T19" fmla="*/ 4 h 35"/>
                  <a:gd name="T20" fmla="*/ 3 w 328"/>
                  <a:gd name="T21" fmla="*/ 0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8" h="35">
                    <a:moveTo>
                      <a:pt x="19" y="0"/>
                    </a:moveTo>
                    <a:lnTo>
                      <a:pt x="15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328" y="3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42" name="Freeform 4196"/>
              <p:cNvSpPr>
                <a:spLocks/>
              </p:cNvSpPr>
              <p:nvPr/>
            </p:nvSpPr>
            <p:spPr bwMode="auto">
              <a:xfrm>
                <a:off x="2565" y="1594"/>
                <a:ext cx="173" cy="16"/>
              </a:xfrm>
              <a:custGeom>
                <a:avLst/>
                <a:gdLst>
                  <a:gd name="T0" fmla="*/ 3 w 345"/>
                  <a:gd name="T1" fmla="*/ 0 h 33"/>
                  <a:gd name="T2" fmla="*/ 2 w 345"/>
                  <a:gd name="T3" fmla="*/ 0 h 33"/>
                  <a:gd name="T4" fmla="*/ 2 w 345"/>
                  <a:gd name="T5" fmla="*/ 0 h 33"/>
                  <a:gd name="T6" fmla="*/ 2 w 345"/>
                  <a:gd name="T7" fmla="*/ 0 h 33"/>
                  <a:gd name="T8" fmla="*/ 2 w 345"/>
                  <a:gd name="T9" fmla="*/ 0 h 33"/>
                  <a:gd name="T10" fmla="*/ 1 w 345"/>
                  <a:gd name="T11" fmla="*/ 0 h 33"/>
                  <a:gd name="T12" fmla="*/ 1 w 345"/>
                  <a:gd name="T13" fmla="*/ 0 h 33"/>
                  <a:gd name="T14" fmla="*/ 1 w 345"/>
                  <a:gd name="T15" fmla="*/ 0 h 33"/>
                  <a:gd name="T16" fmla="*/ 0 w 345"/>
                  <a:gd name="T17" fmla="*/ 0 h 33"/>
                  <a:gd name="T18" fmla="*/ 44 w 345"/>
                  <a:gd name="T19" fmla="*/ 4 h 33"/>
                  <a:gd name="T20" fmla="*/ 3 w 345"/>
                  <a:gd name="T21" fmla="*/ 0 h 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45" h="33">
                    <a:moveTo>
                      <a:pt x="17" y="0"/>
                    </a:moveTo>
                    <a:lnTo>
                      <a:pt x="15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45" y="3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43" name="Freeform 4197"/>
              <p:cNvSpPr>
                <a:spLocks/>
              </p:cNvSpPr>
              <p:nvPr/>
            </p:nvSpPr>
            <p:spPr bwMode="auto">
              <a:xfrm>
                <a:off x="2558" y="1595"/>
                <a:ext cx="180" cy="15"/>
              </a:xfrm>
              <a:custGeom>
                <a:avLst/>
                <a:gdLst>
                  <a:gd name="T0" fmla="*/ 2 w 361"/>
                  <a:gd name="T1" fmla="*/ 0 h 31"/>
                  <a:gd name="T2" fmla="*/ 1 w 361"/>
                  <a:gd name="T3" fmla="*/ 0 h 31"/>
                  <a:gd name="T4" fmla="*/ 1 w 361"/>
                  <a:gd name="T5" fmla="*/ 0 h 31"/>
                  <a:gd name="T6" fmla="*/ 1 w 361"/>
                  <a:gd name="T7" fmla="*/ 0 h 31"/>
                  <a:gd name="T8" fmla="*/ 1 w 361"/>
                  <a:gd name="T9" fmla="*/ 0 h 31"/>
                  <a:gd name="T10" fmla="*/ 0 w 361"/>
                  <a:gd name="T11" fmla="*/ 0 h 31"/>
                  <a:gd name="T12" fmla="*/ 0 w 361"/>
                  <a:gd name="T13" fmla="*/ 0 h 31"/>
                  <a:gd name="T14" fmla="*/ 0 w 361"/>
                  <a:gd name="T15" fmla="*/ 0 h 31"/>
                  <a:gd name="T16" fmla="*/ 0 w 361"/>
                  <a:gd name="T17" fmla="*/ 0 h 31"/>
                  <a:gd name="T18" fmla="*/ 45 w 361"/>
                  <a:gd name="T19" fmla="*/ 3 h 31"/>
                  <a:gd name="T20" fmla="*/ 2 w 361"/>
                  <a:gd name="T21" fmla="*/ 0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61" h="31">
                    <a:moveTo>
                      <a:pt x="18" y="0"/>
                    </a:moveTo>
                    <a:lnTo>
                      <a:pt x="14" y="0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361" y="3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44" name="Freeform 4198"/>
              <p:cNvSpPr>
                <a:spLocks/>
              </p:cNvSpPr>
              <p:nvPr/>
            </p:nvSpPr>
            <p:spPr bwMode="auto">
              <a:xfrm>
                <a:off x="2549" y="1596"/>
                <a:ext cx="189" cy="14"/>
              </a:xfrm>
              <a:custGeom>
                <a:avLst/>
                <a:gdLst>
                  <a:gd name="T0" fmla="*/ 3 w 378"/>
                  <a:gd name="T1" fmla="*/ 0 h 27"/>
                  <a:gd name="T2" fmla="*/ 2 w 378"/>
                  <a:gd name="T3" fmla="*/ 0 h 27"/>
                  <a:gd name="T4" fmla="*/ 2 w 378"/>
                  <a:gd name="T5" fmla="*/ 0 h 27"/>
                  <a:gd name="T6" fmla="*/ 2 w 378"/>
                  <a:gd name="T7" fmla="*/ 0 h 27"/>
                  <a:gd name="T8" fmla="*/ 1 w 378"/>
                  <a:gd name="T9" fmla="*/ 1 h 27"/>
                  <a:gd name="T10" fmla="*/ 1 w 378"/>
                  <a:gd name="T11" fmla="*/ 1 h 27"/>
                  <a:gd name="T12" fmla="*/ 1 w 378"/>
                  <a:gd name="T13" fmla="*/ 1 h 27"/>
                  <a:gd name="T14" fmla="*/ 1 w 378"/>
                  <a:gd name="T15" fmla="*/ 1 h 27"/>
                  <a:gd name="T16" fmla="*/ 0 w 378"/>
                  <a:gd name="T17" fmla="*/ 1 h 27"/>
                  <a:gd name="T18" fmla="*/ 48 w 378"/>
                  <a:gd name="T19" fmla="*/ 4 h 27"/>
                  <a:gd name="T20" fmla="*/ 3 w 378"/>
                  <a:gd name="T21" fmla="*/ 0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">
                    <a:moveTo>
                      <a:pt x="17" y="0"/>
                    </a:moveTo>
                    <a:lnTo>
                      <a:pt x="15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378" y="2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45" name="Freeform 4199"/>
              <p:cNvSpPr>
                <a:spLocks/>
              </p:cNvSpPr>
              <p:nvPr/>
            </p:nvSpPr>
            <p:spPr bwMode="auto">
              <a:xfrm>
                <a:off x="2541" y="1597"/>
                <a:ext cx="197" cy="13"/>
              </a:xfrm>
              <a:custGeom>
                <a:avLst/>
                <a:gdLst>
                  <a:gd name="T0" fmla="*/ 3 w 393"/>
                  <a:gd name="T1" fmla="*/ 0 h 25"/>
                  <a:gd name="T2" fmla="*/ 2 w 393"/>
                  <a:gd name="T3" fmla="*/ 0 h 25"/>
                  <a:gd name="T4" fmla="*/ 2 w 393"/>
                  <a:gd name="T5" fmla="*/ 1 h 25"/>
                  <a:gd name="T6" fmla="*/ 2 w 393"/>
                  <a:gd name="T7" fmla="*/ 1 h 25"/>
                  <a:gd name="T8" fmla="*/ 1 w 393"/>
                  <a:gd name="T9" fmla="*/ 1 h 25"/>
                  <a:gd name="T10" fmla="*/ 1 w 393"/>
                  <a:gd name="T11" fmla="*/ 1 h 25"/>
                  <a:gd name="T12" fmla="*/ 1 w 393"/>
                  <a:gd name="T13" fmla="*/ 1 h 25"/>
                  <a:gd name="T14" fmla="*/ 1 w 393"/>
                  <a:gd name="T15" fmla="*/ 1 h 25"/>
                  <a:gd name="T16" fmla="*/ 0 w 393"/>
                  <a:gd name="T17" fmla="*/ 1 h 25"/>
                  <a:gd name="T18" fmla="*/ 50 w 393"/>
                  <a:gd name="T19" fmla="*/ 4 h 25"/>
                  <a:gd name="T20" fmla="*/ 3 w 393"/>
                  <a:gd name="T21" fmla="*/ 0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3" h="25">
                    <a:moveTo>
                      <a:pt x="17" y="0"/>
                    </a:moveTo>
                    <a:lnTo>
                      <a:pt x="15" y="0"/>
                    </a:lnTo>
                    <a:lnTo>
                      <a:pt x="13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393" y="2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46" name="Freeform 4200"/>
              <p:cNvSpPr>
                <a:spLocks/>
              </p:cNvSpPr>
              <p:nvPr/>
            </p:nvSpPr>
            <p:spPr bwMode="auto">
              <a:xfrm>
                <a:off x="2535" y="1599"/>
                <a:ext cx="203" cy="11"/>
              </a:xfrm>
              <a:custGeom>
                <a:avLst/>
                <a:gdLst>
                  <a:gd name="T0" fmla="*/ 1 w 407"/>
                  <a:gd name="T1" fmla="*/ 0 h 21"/>
                  <a:gd name="T2" fmla="*/ 1 w 407"/>
                  <a:gd name="T3" fmla="*/ 1 h 21"/>
                  <a:gd name="T4" fmla="*/ 1 w 407"/>
                  <a:gd name="T5" fmla="*/ 1 h 21"/>
                  <a:gd name="T6" fmla="*/ 1 w 407"/>
                  <a:gd name="T7" fmla="*/ 1 h 21"/>
                  <a:gd name="T8" fmla="*/ 1 w 407"/>
                  <a:gd name="T9" fmla="*/ 1 h 21"/>
                  <a:gd name="T10" fmla="*/ 0 w 407"/>
                  <a:gd name="T11" fmla="*/ 1 h 21"/>
                  <a:gd name="T12" fmla="*/ 0 w 407"/>
                  <a:gd name="T13" fmla="*/ 1 h 21"/>
                  <a:gd name="T14" fmla="*/ 0 w 407"/>
                  <a:gd name="T15" fmla="*/ 1 h 21"/>
                  <a:gd name="T16" fmla="*/ 0 w 407"/>
                  <a:gd name="T17" fmla="*/ 1 h 21"/>
                  <a:gd name="T18" fmla="*/ 50 w 407"/>
                  <a:gd name="T19" fmla="*/ 3 h 21"/>
                  <a:gd name="T20" fmla="*/ 1 w 407"/>
                  <a:gd name="T21" fmla="*/ 0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07" h="21">
                    <a:moveTo>
                      <a:pt x="14" y="0"/>
                    </a:moveTo>
                    <a:lnTo>
                      <a:pt x="12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407" y="2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47" name="Freeform 4201"/>
              <p:cNvSpPr>
                <a:spLocks/>
              </p:cNvSpPr>
              <p:nvPr/>
            </p:nvSpPr>
            <p:spPr bwMode="auto">
              <a:xfrm>
                <a:off x="2529" y="1601"/>
                <a:ext cx="209" cy="9"/>
              </a:xfrm>
              <a:custGeom>
                <a:avLst/>
                <a:gdLst>
                  <a:gd name="T0" fmla="*/ 2 w 418"/>
                  <a:gd name="T1" fmla="*/ 0 h 17"/>
                  <a:gd name="T2" fmla="*/ 2 w 418"/>
                  <a:gd name="T3" fmla="*/ 1 h 17"/>
                  <a:gd name="T4" fmla="*/ 2 w 418"/>
                  <a:gd name="T5" fmla="*/ 1 h 17"/>
                  <a:gd name="T6" fmla="*/ 1 w 418"/>
                  <a:gd name="T7" fmla="*/ 1 h 17"/>
                  <a:gd name="T8" fmla="*/ 1 w 418"/>
                  <a:gd name="T9" fmla="*/ 1 h 17"/>
                  <a:gd name="T10" fmla="*/ 1 w 418"/>
                  <a:gd name="T11" fmla="*/ 1 h 17"/>
                  <a:gd name="T12" fmla="*/ 1 w 418"/>
                  <a:gd name="T13" fmla="*/ 1 h 17"/>
                  <a:gd name="T14" fmla="*/ 1 w 418"/>
                  <a:gd name="T15" fmla="*/ 1 h 17"/>
                  <a:gd name="T16" fmla="*/ 0 w 418"/>
                  <a:gd name="T17" fmla="*/ 1 h 17"/>
                  <a:gd name="T18" fmla="*/ 53 w 418"/>
                  <a:gd name="T19" fmla="*/ 3 h 17"/>
                  <a:gd name="T20" fmla="*/ 2 w 418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8" h="17">
                    <a:moveTo>
                      <a:pt x="11" y="0"/>
                    </a:moveTo>
                    <a:lnTo>
                      <a:pt x="11" y="1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418" y="1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888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48" name="Freeform 4202"/>
              <p:cNvSpPr>
                <a:spLocks/>
              </p:cNvSpPr>
              <p:nvPr/>
            </p:nvSpPr>
            <p:spPr bwMode="auto">
              <a:xfrm>
                <a:off x="2525" y="1604"/>
                <a:ext cx="213" cy="6"/>
              </a:xfrm>
              <a:custGeom>
                <a:avLst/>
                <a:gdLst>
                  <a:gd name="T0" fmla="*/ 1 w 426"/>
                  <a:gd name="T1" fmla="*/ 0 h 12"/>
                  <a:gd name="T2" fmla="*/ 1 w 426"/>
                  <a:gd name="T3" fmla="*/ 0 h 12"/>
                  <a:gd name="T4" fmla="*/ 1 w 426"/>
                  <a:gd name="T5" fmla="*/ 0 h 12"/>
                  <a:gd name="T6" fmla="*/ 1 w 426"/>
                  <a:gd name="T7" fmla="*/ 1 h 12"/>
                  <a:gd name="T8" fmla="*/ 1 w 426"/>
                  <a:gd name="T9" fmla="*/ 1 h 12"/>
                  <a:gd name="T10" fmla="*/ 1 w 426"/>
                  <a:gd name="T11" fmla="*/ 1 h 12"/>
                  <a:gd name="T12" fmla="*/ 1 w 426"/>
                  <a:gd name="T13" fmla="*/ 1 h 12"/>
                  <a:gd name="T14" fmla="*/ 0 w 426"/>
                  <a:gd name="T15" fmla="*/ 1 h 12"/>
                  <a:gd name="T16" fmla="*/ 0 w 426"/>
                  <a:gd name="T17" fmla="*/ 1 h 12"/>
                  <a:gd name="T18" fmla="*/ 54 w 426"/>
                  <a:gd name="T19" fmla="*/ 2 h 12"/>
                  <a:gd name="T20" fmla="*/ 1 w 426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26" h="12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426" y="1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49" name="Freeform 4203"/>
              <p:cNvSpPr>
                <a:spLocks/>
              </p:cNvSpPr>
              <p:nvPr/>
            </p:nvSpPr>
            <p:spPr bwMode="auto">
              <a:xfrm>
                <a:off x="2523" y="1606"/>
                <a:ext cx="215" cy="4"/>
              </a:xfrm>
              <a:custGeom>
                <a:avLst/>
                <a:gdLst>
                  <a:gd name="T0" fmla="*/ 1 w 430"/>
                  <a:gd name="T1" fmla="*/ 0 h 8"/>
                  <a:gd name="T2" fmla="*/ 1 w 430"/>
                  <a:gd name="T3" fmla="*/ 0 h 8"/>
                  <a:gd name="T4" fmla="*/ 1 w 430"/>
                  <a:gd name="T5" fmla="*/ 0 h 8"/>
                  <a:gd name="T6" fmla="*/ 1 w 430"/>
                  <a:gd name="T7" fmla="*/ 1 h 8"/>
                  <a:gd name="T8" fmla="*/ 1 w 430"/>
                  <a:gd name="T9" fmla="*/ 1 h 8"/>
                  <a:gd name="T10" fmla="*/ 1 w 430"/>
                  <a:gd name="T11" fmla="*/ 1 h 8"/>
                  <a:gd name="T12" fmla="*/ 0 w 430"/>
                  <a:gd name="T13" fmla="*/ 1 h 8"/>
                  <a:gd name="T14" fmla="*/ 0 w 430"/>
                  <a:gd name="T15" fmla="*/ 1 h 8"/>
                  <a:gd name="T16" fmla="*/ 0 w 430"/>
                  <a:gd name="T17" fmla="*/ 1 h 8"/>
                  <a:gd name="T18" fmla="*/ 54 w 430"/>
                  <a:gd name="T19" fmla="*/ 1 h 8"/>
                  <a:gd name="T20" fmla="*/ 1 w 430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0" h="8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430" y="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50" name="Freeform 4204"/>
              <p:cNvSpPr>
                <a:spLocks/>
              </p:cNvSpPr>
              <p:nvPr/>
            </p:nvSpPr>
            <p:spPr bwMode="auto">
              <a:xfrm>
                <a:off x="2522" y="1608"/>
                <a:ext cx="216" cy="3"/>
              </a:xfrm>
              <a:custGeom>
                <a:avLst/>
                <a:gdLst>
                  <a:gd name="T0" fmla="*/ 1 w 432"/>
                  <a:gd name="T1" fmla="*/ 0 h 6"/>
                  <a:gd name="T2" fmla="*/ 1 w 432"/>
                  <a:gd name="T3" fmla="*/ 1 h 6"/>
                  <a:gd name="T4" fmla="*/ 1 w 432"/>
                  <a:gd name="T5" fmla="*/ 1 h 6"/>
                  <a:gd name="T6" fmla="*/ 0 w 432"/>
                  <a:gd name="T7" fmla="*/ 1 h 6"/>
                  <a:gd name="T8" fmla="*/ 0 w 432"/>
                  <a:gd name="T9" fmla="*/ 1 h 6"/>
                  <a:gd name="T10" fmla="*/ 0 w 432"/>
                  <a:gd name="T11" fmla="*/ 1 h 6"/>
                  <a:gd name="T12" fmla="*/ 1 w 432"/>
                  <a:gd name="T13" fmla="*/ 1 h 6"/>
                  <a:gd name="T14" fmla="*/ 1 w 432"/>
                  <a:gd name="T15" fmla="*/ 1 h 6"/>
                  <a:gd name="T16" fmla="*/ 1 w 432"/>
                  <a:gd name="T17" fmla="*/ 1 h 6"/>
                  <a:gd name="T18" fmla="*/ 54 w 432"/>
                  <a:gd name="T19" fmla="*/ 1 h 6"/>
                  <a:gd name="T20" fmla="*/ 1 w 432"/>
                  <a:gd name="T21" fmla="*/ 0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2" h="6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432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51" name="Freeform 4205"/>
              <p:cNvSpPr>
                <a:spLocks/>
              </p:cNvSpPr>
              <p:nvPr/>
            </p:nvSpPr>
            <p:spPr bwMode="auto">
              <a:xfrm>
                <a:off x="2523" y="1610"/>
                <a:ext cx="215" cy="3"/>
              </a:xfrm>
              <a:custGeom>
                <a:avLst/>
                <a:gdLst>
                  <a:gd name="T0" fmla="*/ 0 w 430"/>
                  <a:gd name="T1" fmla="*/ 1 h 6"/>
                  <a:gd name="T2" fmla="*/ 0 w 430"/>
                  <a:gd name="T3" fmla="*/ 1 h 6"/>
                  <a:gd name="T4" fmla="*/ 0 w 430"/>
                  <a:gd name="T5" fmla="*/ 1 h 6"/>
                  <a:gd name="T6" fmla="*/ 1 w 430"/>
                  <a:gd name="T7" fmla="*/ 1 h 6"/>
                  <a:gd name="T8" fmla="*/ 1 w 430"/>
                  <a:gd name="T9" fmla="*/ 1 h 6"/>
                  <a:gd name="T10" fmla="*/ 1 w 430"/>
                  <a:gd name="T11" fmla="*/ 1 h 6"/>
                  <a:gd name="T12" fmla="*/ 1 w 430"/>
                  <a:gd name="T13" fmla="*/ 1 h 6"/>
                  <a:gd name="T14" fmla="*/ 1 w 430"/>
                  <a:gd name="T15" fmla="*/ 1 h 6"/>
                  <a:gd name="T16" fmla="*/ 1 w 430"/>
                  <a:gd name="T17" fmla="*/ 1 h 6"/>
                  <a:gd name="T18" fmla="*/ 54 w 430"/>
                  <a:gd name="T19" fmla="*/ 0 h 6"/>
                  <a:gd name="T20" fmla="*/ 0 w 430"/>
                  <a:gd name="T21" fmla="*/ 1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0" h="6">
                    <a:moveTo>
                      <a:pt x="0" y="2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3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52" name="Freeform 4206"/>
              <p:cNvSpPr>
                <a:spLocks/>
              </p:cNvSpPr>
              <p:nvPr/>
            </p:nvSpPr>
            <p:spPr bwMode="auto">
              <a:xfrm>
                <a:off x="2525" y="1610"/>
                <a:ext cx="213" cy="6"/>
              </a:xfrm>
              <a:custGeom>
                <a:avLst/>
                <a:gdLst>
                  <a:gd name="T0" fmla="*/ 0 w 426"/>
                  <a:gd name="T1" fmla="*/ 1 h 11"/>
                  <a:gd name="T2" fmla="*/ 0 w 426"/>
                  <a:gd name="T3" fmla="*/ 1 h 11"/>
                  <a:gd name="T4" fmla="*/ 1 w 426"/>
                  <a:gd name="T5" fmla="*/ 1 h 11"/>
                  <a:gd name="T6" fmla="*/ 1 w 426"/>
                  <a:gd name="T7" fmla="*/ 1 h 11"/>
                  <a:gd name="T8" fmla="*/ 1 w 426"/>
                  <a:gd name="T9" fmla="*/ 2 h 11"/>
                  <a:gd name="T10" fmla="*/ 1 w 426"/>
                  <a:gd name="T11" fmla="*/ 2 h 11"/>
                  <a:gd name="T12" fmla="*/ 1 w 426"/>
                  <a:gd name="T13" fmla="*/ 2 h 11"/>
                  <a:gd name="T14" fmla="*/ 1 w 426"/>
                  <a:gd name="T15" fmla="*/ 2 h 11"/>
                  <a:gd name="T16" fmla="*/ 1 w 426"/>
                  <a:gd name="T17" fmla="*/ 2 h 11"/>
                  <a:gd name="T18" fmla="*/ 54 w 426"/>
                  <a:gd name="T19" fmla="*/ 0 h 11"/>
                  <a:gd name="T20" fmla="*/ 0 w 426"/>
                  <a:gd name="T21" fmla="*/ 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26" h="11">
                    <a:moveTo>
                      <a:pt x="0" y="6"/>
                    </a:moveTo>
                    <a:lnTo>
                      <a:pt x="0" y="7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42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53" name="Freeform 4207"/>
              <p:cNvSpPr>
                <a:spLocks/>
              </p:cNvSpPr>
              <p:nvPr/>
            </p:nvSpPr>
            <p:spPr bwMode="auto">
              <a:xfrm>
                <a:off x="2529" y="1610"/>
                <a:ext cx="209" cy="8"/>
              </a:xfrm>
              <a:custGeom>
                <a:avLst/>
                <a:gdLst>
                  <a:gd name="T0" fmla="*/ 0 w 418"/>
                  <a:gd name="T1" fmla="*/ 2 h 15"/>
                  <a:gd name="T2" fmla="*/ 1 w 418"/>
                  <a:gd name="T3" fmla="*/ 2 h 15"/>
                  <a:gd name="T4" fmla="*/ 1 w 418"/>
                  <a:gd name="T5" fmla="*/ 2 h 15"/>
                  <a:gd name="T6" fmla="*/ 1 w 418"/>
                  <a:gd name="T7" fmla="*/ 2 h 15"/>
                  <a:gd name="T8" fmla="*/ 1 w 418"/>
                  <a:gd name="T9" fmla="*/ 2 h 15"/>
                  <a:gd name="T10" fmla="*/ 1 w 418"/>
                  <a:gd name="T11" fmla="*/ 2 h 15"/>
                  <a:gd name="T12" fmla="*/ 2 w 418"/>
                  <a:gd name="T13" fmla="*/ 2 h 15"/>
                  <a:gd name="T14" fmla="*/ 2 w 418"/>
                  <a:gd name="T15" fmla="*/ 2 h 15"/>
                  <a:gd name="T16" fmla="*/ 2 w 418"/>
                  <a:gd name="T17" fmla="*/ 2 h 15"/>
                  <a:gd name="T18" fmla="*/ 53 w 418"/>
                  <a:gd name="T19" fmla="*/ 0 h 15"/>
                  <a:gd name="T20" fmla="*/ 0 w 418"/>
                  <a:gd name="T21" fmla="*/ 2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8" h="15">
                    <a:moveTo>
                      <a:pt x="0" y="11"/>
                    </a:moveTo>
                    <a:lnTo>
                      <a:pt x="2" y="11"/>
                    </a:lnTo>
                    <a:lnTo>
                      <a:pt x="3" y="13"/>
                    </a:lnTo>
                    <a:lnTo>
                      <a:pt x="5" y="13"/>
                    </a:lnTo>
                    <a:lnTo>
                      <a:pt x="7" y="15"/>
                    </a:lnTo>
                    <a:lnTo>
                      <a:pt x="9" y="15"/>
                    </a:lnTo>
                    <a:lnTo>
                      <a:pt x="11" y="15"/>
                    </a:lnTo>
                    <a:lnTo>
                      <a:pt x="13" y="15"/>
                    </a:lnTo>
                    <a:lnTo>
                      <a:pt x="418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888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54" name="Freeform 4208"/>
              <p:cNvSpPr>
                <a:spLocks/>
              </p:cNvSpPr>
              <p:nvPr/>
            </p:nvSpPr>
            <p:spPr bwMode="auto">
              <a:xfrm>
                <a:off x="2535" y="1610"/>
                <a:ext cx="203" cy="9"/>
              </a:xfrm>
              <a:custGeom>
                <a:avLst/>
                <a:gdLst>
                  <a:gd name="T0" fmla="*/ 0 w 407"/>
                  <a:gd name="T1" fmla="*/ 1 h 19"/>
                  <a:gd name="T2" fmla="*/ 0 w 407"/>
                  <a:gd name="T3" fmla="*/ 2 h 19"/>
                  <a:gd name="T4" fmla="*/ 0 w 407"/>
                  <a:gd name="T5" fmla="*/ 2 h 19"/>
                  <a:gd name="T6" fmla="*/ 0 w 407"/>
                  <a:gd name="T7" fmla="*/ 2 h 19"/>
                  <a:gd name="T8" fmla="*/ 1 w 407"/>
                  <a:gd name="T9" fmla="*/ 2 h 19"/>
                  <a:gd name="T10" fmla="*/ 1 w 407"/>
                  <a:gd name="T11" fmla="*/ 2 h 19"/>
                  <a:gd name="T12" fmla="*/ 1 w 407"/>
                  <a:gd name="T13" fmla="*/ 2 h 19"/>
                  <a:gd name="T14" fmla="*/ 1 w 407"/>
                  <a:gd name="T15" fmla="*/ 2 h 19"/>
                  <a:gd name="T16" fmla="*/ 1 w 407"/>
                  <a:gd name="T17" fmla="*/ 2 h 19"/>
                  <a:gd name="T18" fmla="*/ 50 w 407"/>
                  <a:gd name="T19" fmla="*/ 0 h 19"/>
                  <a:gd name="T20" fmla="*/ 0 w 407"/>
                  <a:gd name="T21" fmla="*/ 1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07" h="19">
                    <a:moveTo>
                      <a:pt x="0" y="15"/>
                    </a:moveTo>
                    <a:lnTo>
                      <a:pt x="2" y="17"/>
                    </a:lnTo>
                    <a:lnTo>
                      <a:pt x="4" y="17"/>
                    </a:lnTo>
                    <a:lnTo>
                      <a:pt x="6" y="17"/>
                    </a:lnTo>
                    <a:lnTo>
                      <a:pt x="8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407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55" name="Freeform 4209"/>
              <p:cNvSpPr>
                <a:spLocks/>
              </p:cNvSpPr>
              <p:nvPr/>
            </p:nvSpPr>
            <p:spPr bwMode="auto">
              <a:xfrm>
                <a:off x="2541" y="1610"/>
                <a:ext cx="197" cy="11"/>
              </a:xfrm>
              <a:custGeom>
                <a:avLst/>
                <a:gdLst>
                  <a:gd name="T0" fmla="*/ 0 w 393"/>
                  <a:gd name="T1" fmla="*/ 2 h 23"/>
                  <a:gd name="T2" fmla="*/ 1 w 393"/>
                  <a:gd name="T3" fmla="*/ 2 h 23"/>
                  <a:gd name="T4" fmla="*/ 1 w 393"/>
                  <a:gd name="T5" fmla="*/ 2 h 23"/>
                  <a:gd name="T6" fmla="*/ 1 w 393"/>
                  <a:gd name="T7" fmla="*/ 2 h 23"/>
                  <a:gd name="T8" fmla="*/ 1 w 393"/>
                  <a:gd name="T9" fmla="*/ 2 h 23"/>
                  <a:gd name="T10" fmla="*/ 2 w 393"/>
                  <a:gd name="T11" fmla="*/ 2 h 23"/>
                  <a:gd name="T12" fmla="*/ 2 w 393"/>
                  <a:gd name="T13" fmla="*/ 2 h 23"/>
                  <a:gd name="T14" fmla="*/ 2 w 393"/>
                  <a:gd name="T15" fmla="*/ 2 h 23"/>
                  <a:gd name="T16" fmla="*/ 3 w 393"/>
                  <a:gd name="T17" fmla="*/ 2 h 23"/>
                  <a:gd name="T18" fmla="*/ 50 w 393"/>
                  <a:gd name="T19" fmla="*/ 0 h 23"/>
                  <a:gd name="T20" fmla="*/ 0 w 393"/>
                  <a:gd name="T21" fmla="*/ 2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3" h="23">
                    <a:moveTo>
                      <a:pt x="0" y="19"/>
                    </a:moveTo>
                    <a:lnTo>
                      <a:pt x="3" y="21"/>
                    </a:lnTo>
                    <a:lnTo>
                      <a:pt x="5" y="21"/>
                    </a:lnTo>
                    <a:lnTo>
                      <a:pt x="7" y="21"/>
                    </a:lnTo>
                    <a:lnTo>
                      <a:pt x="9" y="21"/>
                    </a:lnTo>
                    <a:lnTo>
                      <a:pt x="13" y="23"/>
                    </a:lnTo>
                    <a:lnTo>
                      <a:pt x="15" y="23"/>
                    </a:lnTo>
                    <a:lnTo>
                      <a:pt x="17" y="23"/>
                    </a:lnTo>
                    <a:lnTo>
                      <a:pt x="393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56" name="Freeform 4210"/>
              <p:cNvSpPr>
                <a:spLocks/>
              </p:cNvSpPr>
              <p:nvPr/>
            </p:nvSpPr>
            <p:spPr bwMode="auto">
              <a:xfrm>
                <a:off x="2549" y="1610"/>
                <a:ext cx="189" cy="13"/>
              </a:xfrm>
              <a:custGeom>
                <a:avLst/>
                <a:gdLst>
                  <a:gd name="T0" fmla="*/ 0 w 378"/>
                  <a:gd name="T1" fmla="*/ 2 h 27"/>
                  <a:gd name="T2" fmla="*/ 1 w 378"/>
                  <a:gd name="T3" fmla="*/ 2 h 27"/>
                  <a:gd name="T4" fmla="*/ 1 w 378"/>
                  <a:gd name="T5" fmla="*/ 3 h 27"/>
                  <a:gd name="T6" fmla="*/ 1 w 378"/>
                  <a:gd name="T7" fmla="*/ 3 h 27"/>
                  <a:gd name="T8" fmla="*/ 1 w 378"/>
                  <a:gd name="T9" fmla="*/ 3 h 27"/>
                  <a:gd name="T10" fmla="*/ 2 w 378"/>
                  <a:gd name="T11" fmla="*/ 3 h 27"/>
                  <a:gd name="T12" fmla="*/ 2 w 378"/>
                  <a:gd name="T13" fmla="*/ 3 h 27"/>
                  <a:gd name="T14" fmla="*/ 2 w 378"/>
                  <a:gd name="T15" fmla="*/ 3 h 27"/>
                  <a:gd name="T16" fmla="*/ 3 w 378"/>
                  <a:gd name="T17" fmla="*/ 3 h 27"/>
                  <a:gd name="T18" fmla="*/ 48 w 378"/>
                  <a:gd name="T19" fmla="*/ 0 h 27"/>
                  <a:gd name="T20" fmla="*/ 0 w 378"/>
                  <a:gd name="T21" fmla="*/ 2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">
                    <a:moveTo>
                      <a:pt x="0" y="23"/>
                    </a:moveTo>
                    <a:lnTo>
                      <a:pt x="2" y="23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8" y="25"/>
                    </a:lnTo>
                    <a:lnTo>
                      <a:pt x="11" y="25"/>
                    </a:lnTo>
                    <a:lnTo>
                      <a:pt x="13" y="25"/>
                    </a:lnTo>
                    <a:lnTo>
                      <a:pt x="15" y="27"/>
                    </a:lnTo>
                    <a:lnTo>
                      <a:pt x="17" y="27"/>
                    </a:lnTo>
                    <a:lnTo>
                      <a:pt x="378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57" name="Freeform 4211"/>
              <p:cNvSpPr>
                <a:spLocks/>
              </p:cNvSpPr>
              <p:nvPr/>
            </p:nvSpPr>
            <p:spPr bwMode="auto">
              <a:xfrm>
                <a:off x="2558" y="1610"/>
                <a:ext cx="180" cy="14"/>
              </a:xfrm>
              <a:custGeom>
                <a:avLst/>
                <a:gdLst>
                  <a:gd name="T0" fmla="*/ 0 w 361"/>
                  <a:gd name="T1" fmla="*/ 3 h 29"/>
                  <a:gd name="T2" fmla="*/ 0 w 361"/>
                  <a:gd name="T3" fmla="*/ 3 h 29"/>
                  <a:gd name="T4" fmla="*/ 0 w 361"/>
                  <a:gd name="T5" fmla="*/ 3 h 29"/>
                  <a:gd name="T6" fmla="*/ 0 w 361"/>
                  <a:gd name="T7" fmla="*/ 3 h 29"/>
                  <a:gd name="T8" fmla="*/ 1 w 361"/>
                  <a:gd name="T9" fmla="*/ 3 h 29"/>
                  <a:gd name="T10" fmla="*/ 1 w 361"/>
                  <a:gd name="T11" fmla="*/ 3 h 29"/>
                  <a:gd name="T12" fmla="*/ 1 w 361"/>
                  <a:gd name="T13" fmla="*/ 3 h 29"/>
                  <a:gd name="T14" fmla="*/ 1 w 361"/>
                  <a:gd name="T15" fmla="*/ 3 h 29"/>
                  <a:gd name="T16" fmla="*/ 2 w 361"/>
                  <a:gd name="T17" fmla="*/ 3 h 29"/>
                  <a:gd name="T18" fmla="*/ 45 w 361"/>
                  <a:gd name="T19" fmla="*/ 0 h 29"/>
                  <a:gd name="T20" fmla="*/ 0 w 361"/>
                  <a:gd name="T21" fmla="*/ 3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61" h="29">
                    <a:moveTo>
                      <a:pt x="0" y="27"/>
                    </a:moveTo>
                    <a:lnTo>
                      <a:pt x="2" y="27"/>
                    </a:lnTo>
                    <a:lnTo>
                      <a:pt x="4" y="27"/>
                    </a:lnTo>
                    <a:lnTo>
                      <a:pt x="6" y="27"/>
                    </a:lnTo>
                    <a:lnTo>
                      <a:pt x="8" y="27"/>
                    </a:lnTo>
                    <a:lnTo>
                      <a:pt x="10" y="29"/>
                    </a:lnTo>
                    <a:lnTo>
                      <a:pt x="12" y="29"/>
                    </a:lnTo>
                    <a:lnTo>
                      <a:pt x="14" y="29"/>
                    </a:lnTo>
                    <a:lnTo>
                      <a:pt x="18" y="29"/>
                    </a:lnTo>
                    <a:lnTo>
                      <a:pt x="361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358" name="Freeform 4212"/>
              <p:cNvSpPr>
                <a:spLocks/>
              </p:cNvSpPr>
              <p:nvPr/>
            </p:nvSpPr>
            <p:spPr bwMode="auto">
              <a:xfrm>
                <a:off x="2565" y="1610"/>
                <a:ext cx="173" cy="15"/>
              </a:xfrm>
              <a:custGeom>
                <a:avLst/>
                <a:gdLst>
                  <a:gd name="T0" fmla="*/ 0 w 345"/>
                  <a:gd name="T1" fmla="*/ 3 h 31"/>
                  <a:gd name="T2" fmla="*/ 1 w 345"/>
                  <a:gd name="T3" fmla="*/ 3 h 31"/>
                  <a:gd name="T4" fmla="*/ 1 w 345"/>
                  <a:gd name="T5" fmla="*/ 3 h 31"/>
                  <a:gd name="T6" fmla="*/ 1 w 345"/>
                  <a:gd name="T7" fmla="*/ 3 h 31"/>
                  <a:gd name="T8" fmla="*/ 2 w 345"/>
                  <a:gd name="T9" fmla="*/ 3 h 31"/>
                  <a:gd name="T10" fmla="*/ 2 w 345"/>
                  <a:gd name="T11" fmla="*/ 3 h 31"/>
                  <a:gd name="T12" fmla="*/ 2 w 345"/>
                  <a:gd name="T13" fmla="*/ 3 h 31"/>
                  <a:gd name="T14" fmla="*/ 2 w 345"/>
                  <a:gd name="T15" fmla="*/ 3 h 31"/>
                  <a:gd name="T16" fmla="*/ 3 w 345"/>
                  <a:gd name="T17" fmla="*/ 3 h 31"/>
                  <a:gd name="T18" fmla="*/ 44 w 345"/>
                  <a:gd name="T19" fmla="*/ 0 h 31"/>
                  <a:gd name="T20" fmla="*/ 0 w 345"/>
                  <a:gd name="T21" fmla="*/ 3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45" h="31">
                    <a:moveTo>
                      <a:pt x="0" y="29"/>
                    </a:moveTo>
                    <a:lnTo>
                      <a:pt x="3" y="29"/>
                    </a:lnTo>
                    <a:lnTo>
                      <a:pt x="7" y="31"/>
                    </a:lnTo>
                    <a:lnTo>
                      <a:pt x="9" y="31"/>
                    </a:lnTo>
                    <a:lnTo>
                      <a:pt x="11" y="31"/>
                    </a:lnTo>
                    <a:lnTo>
                      <a:pt x="13" y="31"/>
                    </a:lnTo>
                    <a:lnTo>
                      <a:pt x="15" y="31"/>
                    </a:lnTo>
                    <a:lnTo>
                      <a:pt x="17" y="31"/>
                    </a:lnTo>
                    <a:lnTo>
                      <a:pt x="345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11957" name="Group 4213"/>
            <p:cNvGrpSpPr>
              <a:grpSpLocks/>
            </p:cNvGrpSpPr>
            <p:nvPr/>
          </p:nvGrpSpPr>
          <p:grpSpPr bwMode="auto">
            <a:xfrm>
              <a:off x="2520" y="1584"/>
              <a:ext cx="436" cy="244"/>
              <a:chOff x="2520" y="1584"/>
              <a:chExt cx="436" cy="244"/>
            </a:xfrm>
          </p:grpSpPr>
          <p:sp>
            <p:nvSpPr>
              <p:cNvPr id="11959" name="Freeform 4214"/>
              <p:cNvSpPr>
                <a:spLocks/>
              </p:cNvSpPr>
              <p:nvPr/>
            </p:nvSpPr>
            <p:spPr bwMode="auto">
              <a:xfrm>
                <a:off x="2574" y="1610"/>
                <a:ext cx="164" cy="17"/>
              </a:xfrm>
              <a:custGeom>
                <a:avLst/>
                <a:gdLst>
                  <a:gd name="T0" fmla="*/ 0 w 328"/>
                  <a:gd name="T1" fmla="*/ 4 h 34"/>
                  <a:gd name="T2" fmla="*/ 1 w 328"/>
                  <a:gd name="T3" fmla="*/ 4 h 34"/>
                  <a:gd name="T4" fmla="*/ 1 w 328"/>
                  <a:gd name="T5" fmla="*/ 4 h 34"/>
                  <a:gd name="T6" fmla="*/ 1 w 328"/>
                  <a:gd name="T7" fmla="*/ 4 h 34"/>
                  <a:gd name="T8" fmla="*/ 2 w 328"/>
                  <a:gd name="T9" fmla="*/ 4 h 34"/>
                  <a:gd name="T10" fmla="*/ 2 w 328"/>
                  <a:gd name="T11" fmla="*/ 4 h 34"/>
                  <a:gd name="T12" fmla="*/ 2 w 328"/>
                  <a:gd name="T13" fmla="*/ 4 h 34"/>
                  <a:gd name="T14" fmla="*/ 2 w 328"/>
                  <a:gd name="T15" fmla="*/ 4 h 34"/>
                  <a:gd name="T16" fmla="*/ 3 w 328"/>
                  <a:gd name="T17" fmla="*/ 5 h 34"/>
                  <a:gd name="T18" fmla="*/ 41 w 328"/>
                  <a:gd name="T19" fmla="*/ 0 h 34"/>
                  <a:gd name="T20" fmla="*/ 0 w 328"/>
                  <a:gd name="T21" fmla="*/ 4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8" h="34">
                    <a:moveTo>
                      <a:pt x="0" y="31"/>
                    </a:moveTo>
                    <a:lnTo>
                      <a:pt x="2" y="32"/>
                    </a:lnTo>
                    <a:lnTo>
                      <a:pt x="4" y="32"/>
                    </a:lnTo>
                    <a:lnTo>
                      <a:pt x="8" y="32"/>
                    </a:lnTo>
                    <a:lnTo>
                      <a:pt x="9" y="32"/>
                    </a:lnTo>
                    <a:lnTo>
                      <a:pt x="11" y="32"/>
                    </a:lnTo>
                    <a:lnTo>
                      <a:pt x="13" y="32"/>
                    </a:lnTo>
                    <a:lnTo>
                      <a:pt x="15" y="32"/>
                    </a:lnTo>
                    <a:lnTo>
                      <a:pt x="17" y="34"/>
                    </a:lnTo>
                    <a:lnTo>
                      <a:pt x="328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60" name="Freeform 4215"/>
              <p:cNvSpPr>
                <a:spLocks/>
              </p:cNvSpPr>
              <p:nvPr/>
            </p:nvSpPr>
            <p:spPr bwMode="auto">
              <a:xfrm>
                <a:off x="2583" y="1610"/>
                <a:ext cx="155" cy="17"/>
              </a:xfrm>
              <a:custGeom>
                <a:avLst/>
                <a:gdLst>
                  <a:gd name="T0" fmla="*/ 0 w 311"/>
                  <a:gd name="T1" fmla="*/ 4 h 34"/>
                  <a:gd name="T2" fmla="*/ 0 w 311"/>
                  <a:gd name="T3" fmla="*/ 5 h 34"/>
                  <a:gd name="T4" fmla="*/ 0 w 311"/>
                  <a:gd name="T5" fmla="*/ 5 h 34"/>
                  <a:gd name="T6" fmla="*/ 0 w 311"/>
                  <a:gd name="T7" fmla="*/ 5 h 34"/>
                  <a:gd name="T8" fmla="*/ 1 w 311"/>
                  <a:gd name="T9" fmla="*/ 5 h 34"/>
                  <a:gd name="T10" fmla="*/ 1 w 311"/>
                  <a:gd name="T11" fmla="*/ 5 h 34"/>
                  <a:gd name="T12" fmla="*/ 1 w 311"/>
                  <a:gd name="T13" fmla="*/ 5 h 34"/>
                  <a:gd name="T14" fmla="*/ 2 w 311"/>
                  <a:gd name="T15" fmla="*/ 5 h 34"/>
                  <a:gd name="T16" fmla="*/ 2 w 311"/>
                  <a:gd name="T17" fmla="*/ 5 h 34"/>
                  <a:gd name="T18" fmla="*/ 38 w 311"/>
                  <a:gd name="T19" fmla="*/ 0 h 34"/>
                  <a:gd name="T20" fmla="*/ 0 w 311"/>
                  <a:gd name="T21" fmla="*/ 4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11" h="34">
                    <a:moveTo>
                      <a:pt x="0" y="32"/>
                    </a:moveTo>
                    <a:lnTo>
                      <a:pt x="2" y="34"/>
                    </a:lnTo>
                    <a:lnTo>
                      <a:pt x="4" y="34"/>
                    </a:lnTo>
                    <a:lnTo>
                      <a:pt x="6" y="34"/>
                    </a:lnTo>
                    <a:lnTo>
                      <a:pt x="8" y="34"/>
                    </a:lnTo>
                    <a:lnTo>
                      <a:pt x="10" y="34"/>
                    </a:lnTo>
                    <a:lnTo>
                      <a:pt x="14" y="34"/>
                    </a:lnTo>
                    <a:lnTo>
                      <a:pt x="16" y="34"/>
                    </a:lnTo>
                    <a:lnTo>
                      <a:pt x="17" y="34"/>
                    </a:lnTo>
                    <a:lnTo>
                      <a:pt x="311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61" name="Freeform 4216"/>
              <p:cNvSpPr>
                <a:spLocks/>
              </p:cNvSpPr>
              <p:nvPr/>
            </p:nvSpPr>
            <p:spPr bwMode="auto">
              <a:xfrm>
                <a:off x="2591" y="1610"/>
                <a:ext cx="147" cy="18"/>
              </a:xfrm>
              <a:custGeom>
                <a:avLst/>
                <a:gdLst>
                  <a:gd name="T0" fmla="*/ 0 w 294"/>
                  <a:gd name="T1" fmla="*/ 5 h 36"/>
                  <a:gd name="T2" fmla="*/ 1 w 294"/>
                  <a:gd name="T3" fmla="*/ 5 h 36"/>
                  <a:gd name="T4" fmla="*/ 1 w 294"/>
                  <a:gd name="T5" fmla="*/ 5 h 36"/>
                  <a:gd name="T6" fmla="*/ 1 w 294"/>
                  <a:gd name="T7" fmla="*/ 5 h 36"/>
                  <a:gd name="T8" fmla="*/ 1 w 294"/>
                  <a:gd name="T9" fmla="*/ 5 h 36"/>
                  <a:gd name="T10" fmla="*/ 2 w 294"/>
                  <a:gd name="T11" fmla="*/ 5 h 36"/>
                  <a:gd name="T12" fmla="*/ 2 w 294"/>
                  <a:gd name="T13" fmla="*/ 5 h 36"/>
                  <a:gd name="T14" fmla="*/ 2 w 294"/>
                  <a:gd name="T15" fmla="*/ 5 h 36"/>
                  <a:gd name="T16" fmla="*/ 2 w 294"/>
                  <a:gd name="T17" fmla="*/ 5 h 36"/>
                  <a:gd name="T18" fmla="*/ 37 w 294"/>
                  <a:gd name="T19" fmla="*/ 0 h 36"/>
                  <a:gd name="T20" fmla="*/ 0 w 294"/>
                  <a:gd name="T21" fmla="*/ 5 h 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4" h="36">
                    <a:moveTo>
                      <a:pt x="0" y="36"/>
                    </a:moveTo>
                    <a:lnTo>
                      <a:pt x="2" y="36"/>
                    </a:lnTo>
                    <a:lnTo>
                      <a:pt x="4" y="36"/>
                    </a:lnTo>
                    <a:lnTo>
                      <a:pt x="6" y="36"/>
                    </a:lnTo>
                    <a:lnTo>
                      <a:pt x="8" y="36"/>
                    </a:lnTo>
                    <a:lnTo>
                      <a:pt x="10" y="36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294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62" name="Freeform 4217"/>
              <p:cNvSpPr>
                <a:spLocks/>
              </p:cNvSpPr>
              <p:nvPr/>
            </p:nvSpPr>
            <p:spPr bwMode="auto">
              <a:xfrm>
                <a:off x="2598" y="1610"/>
                <a:ext cx="140" cy="19"/>
              </a:xfrm>
              <a:custGeom>
                <a:avLst/>
                <a:gdLst>
                  <a:gd name="T0" fmla="*/ 0 w 280"/>
                  <a:gd name="T1" fmla="*/ 5 h 38"/>
                  <a:gd name="T2" fmla="*/ 1 w 280"/>
                  <a:gd name="T3" fmla="*/ 5 h 38"/>
                  <a:gd name="T4" fmla="*/ 1 w 280"/>
                  <a:gd name="T5" fmla="*/ 5 h 38"/>
                  <a:gd name="T6" fmla="*/ 1 w 280"/>
                  <a:gd name="T7" fmla="*/ 5 h 38"/>
                  <a:gd name="T8" fmla="*/ 1 w 280"/>
                  <a:gd name="T9" fmla="*/ 5 h 38"/>
                  <a:gd name="T10" fmla="*/ 2 w 280"/>
                  <a:gd name="T11" fmla="*/ 5 h 38"/>
                  <a:gd name="T12" fmla="*/ 2 w 280"/>
                  <a:gd name="T13" fmla="*/ 5 h 38"/>
                  <a:gd name="T14" fmla="*/ 2 w 280"/>
                  <a:gd name="T15" fmla="*/ 5 h 38"/>
                  <a:gd name="T16" fmla="*/ 2 w 280"/>
                  <a:gd name="T17" fmla="*/ 5 h 38"/>
                  <a:gd name="T18" fmla="*/ 35 w 280"/>
                  <a:gd name="T19" fmla="*/ 0 h 38"/>
                  <a:gd name="T20" fmla="*/ 0 w 280"/>
                  <a:gd name="T21" fmla="*/ 5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80" h="38">
                    <a:moveTo>
                      <a:pt x="0" y="36"/>
                    </a:moveTo>
                    <a:lnTo>
                      <a:pt x="2" y="38"/>
                    </a:lnTo>
                    <a:lnTo>
                      <a:pt x="4" y="38"/>
                    </a:lnTo>
                    <a:lnTo>
                      <a:pt x="6" y="38"/>
                    </a:lnTo>
                    <a:lnTo>
                      <a:pt x="8" y="38"/>
                    </a:lnTo>
                    <a:lnTo>
                      <a:pt x="9" y="38"/>
                    </a:lnTo>
                    <a:lnTo>
                      <a:pt x="11" y="38"/>
                    </a:lnTo>
                    <a:lnTo>
                      <a:pt x="13" y="38"/>
                    </a:lnTo>
                    <a:lnTo>
                      <a:pt x="15" y="38"/>
                    </a:lnTo>
                    <a:lnTo>
                      <a:pt x="280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63" name="Freeform 4218"/>
              <p:cNvSpPr>
                <a:spLocks/>
              </p:cNvSpPr>
              <p:nvPr/>
            </p:nvSpPr>
            <p:spPr bwMode="auto">
              <a:xfrm>
                <a:off x="2606" y="1610"/>
                <a:ext cx="132" cy="19"/>
              </a:xfrm>
              <a:custGeom>
                <a:avLst/>
                <a:gdLst>
                  <a:gd name="T0" fmla="*/ 0 w 265"/>
                  <a:gd name="T1" fmla="*/ 5 h 38"/>
                  <a:gd name="T2" fmla="*/ 0 w 265"/>
                  <a:gd name="T3" fmla="*/ 5 h 38"/>
                  <a:gd name="T4" fmla="*/ 0 w 265"/>
                  <a:gd name="T5" fmla="*/ 5 h 38"/>
                  <a:gd name="T6" fmla="*/ 0 w 265"/>
                  <a:gd name="T7" fmla="*/ 5 h 38"/>
                  <a:gd name="T8" fmla="*/ 0 w 265"/>
                  <a:gd name="T9" fmla="*/ 5 h 38"/>
                  <a:gd name="T10" fmla="*/ 1 w 265"/>
                  <a:gd name="T11" fmla="*/ 5 h 38"/>
                  <a:gd name="T12" fmla="*/ 1 w 265"/>
                  <a:gd name="T13" fmla="*/ 5 h 38"/>
                  <a:gd name="T14" fmla="*/ 1 w 265"/>
                  <a:gd name="T15" fmla="*/ 5 h 38"/>
                  <a:gd name="T16" fmla="*/ 1 w 265"/>
                  <a:gd name="T17" fmla="*/ 5 h 38"/>
                  <a:gd name="T18" fmla="*/ 33 w 265"/>
                  <a:gd name="T19" fmla="*/ 0 h 38"/>
                  <a:gd name="T20" fmla="*/ 0 w 265"/>
                  <a:gd name="T21" fmla="*/ 5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5" h="38">
                    <a:moveTo>
                      <a:pt x="0" y="38"/>
                    </a:moveTo>
                    <a:lnTo>
                      <a:pt x="2" y="38"/>
                    </a:lnTo>
                    <a:lnTo>
                      <a:pt x="4" y="38"/>
                    </a:lnTo>
                    <a:lnTo>
                      <a:pt x="6" y="38"/>
                    </a:lnTo>
                    <a:lnTo>
                      <a:pt x="8" y="38"/>
                    </a:lnTo>
                    <a:lnTo>
                      <a:pt x="10" y="38"/>
                    </a:lnTo>
                    <a:lnTo>
                      <a:pt x="12" y="38"/>
                    </a:lnTo>
                    <a:lnTo>
                      <a:pt x="14" y="38"/>
                    </a:lnTo>
                    <a:lnTo>
                      <a:pt x="265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64" name="Freeform 4219"/>
              <p:cNvSpPr>
                <a:spLocks/>
              </p:cNvSpPr>
              <p:nvPr/>
            </p:nvSpPr>
            <p:spPr bwMode="auto">
              <a:xfrm>
                <a:off x="2612" y="1610"/>
                <a:ext cx="126" cy="20"/>
              </a:xfrm>
              <a:custGeom>
                <a:avLst/>
                <a:gdLst>
                  <a:gd name="T0" fmla="*/ 0 w 251"/>
                  <a:gd name="T1" fmla="*/ 5 h 40"/>
                  <a:gd name="T2" fmla="*/ 1 w 251"/>
                  <a:gd name="T3" fmla="*/ 5 h 40"/>
                  <a:gd name="T4" fmla="*/ 1 w 251"/>
                  <a:gd name="T5" fmla="*/ 5 h 40"/>
                  <a:gd name="T6" fmla="*/ 1 w 251"/>
                  <a:gd name="T7" fmla="*/ 5 h 40"/>
                  <a:gd name="T8" fmla="*/ 1 w 251"/>
                  <a:gd name="T9" fmla="*/ 5 h 40"/>
                  <a:gd name="T10" fmla="*/ 1 w 251"/>
                  <a:gd name="T11" fmla="*/ 5 h 40"/>
                  <a:gd name="T12" fmla="*/ 2 w 251"/>
                  <a:gd name="T13" fmla="*/ 5 h 40"/>
                  <a:gd name="T14" fmla="*/ 2 w 251"/>
                  <a:gd name="T15" fmla="*/ 5 h 40"/>
                  <a:gd name="T16" fmla="*/ 2 w 251"/>
                  <a:gd name="T17" fmla="*/ 5 h 40"/>
                  <a:gd name="T18" fmla="*/ 32 w 251"/>
                  <a:gd name="T19" fmla="*/ 0 h 40"/>
                  <a:gd name="T20" fmla="*/ 0 w 251"/>
                  <a:gd name="T21" fmla="*/ 5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1" h="40">
                    <a:moveTo>
                      <a:pt x="0" y="40"/>
                    </a:moveTo>
                    <a:lnTo>
                      <a:pt x="2" y="40"/>
                    </a:lnTo>
                    <a:lnTo>
                      <a:pt x="4" y="40"/>
                    </a:lnTo>
                    <a:lnTo>
                      <a:pt x="5" y="40"/>
                    </a:lnTo>
                    <a:lnTo>
                      <a:pt x="7" y="40"/>
                    </a:lnTo>
                    <a:lnTo>
                      <a:pt x="9" y="40"/>
                    </a:lnTo>
                    <a:lnTo>
                      <a:pt x="11" y="40"/>
                    </a:lnTo>
                    <a:lnTo>
                      <a:pt x="13" y="40"/>
                    </a:lnTo>
                    <a:lnTo>
                      <a:pt x="251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65" name="Freeform 4220"/>
              <p:cNvSpPr>
                <a:spLocks/>
              </p:cNvSpPr>
              <p:nvPr/>
            </p:nvSpPr>
            <p:spPr bwMode="auto">
              <a:xfrm>
                <a:off x="2619" y="1610"/>
                <a:ext cx="119" cy="21"/>
              </a:xfrm>
              <a:custGeom>
                <a:avLst/>
                <a:gdLst>
                  <a:gd name="T0" fmla="*/ 0 w 238"/>
                  <a:gd name="T1" fmla="*/ 5 h 42"/>
                  <a:gd name="T2" fmla="*/ 1 w 238"/>
                  <a:gd name="T3" fmla="*/ 5 h 42"/>
                  <a:gd name="T4" fmla="*/ 1 w 238"/>
                  <a:gd name="T5" fmla="*/ 5 h 42"/>
                  <a:gd name="T6" fmla="*/ 1 w 238"/>
                  <a:gd name="T7" fmla="*/ 5 h 42"/>
                  <a:gd name="T8" fmla="*/ 1 w 238"/>
                  <a:gd name="T9" fmla="*/ 6 h 42"/>
                  <a:gd name="T10" fmla="*/ 1 w 238"/>
                  <a:gd name="T11" fmla="*/ 6 h 42"/>
                  <a:gd name="T12" fmla="*/ 2 w 238"/>
                  <a:gd name="T13" fmla="*/ 6 h 42"/>
                  <a:gd name="T14" fmla="*/ 2 w 238"/>
                  <a:gd name="T15" fmla="*/ 6 h 42"/>
                  <a:gd name="T16" fmla="*/ 2 w 238"/>
                  <a:gd name="T17" fmla="*/ 6 h 42"/>
                  <a:gd name="T18" fmla="*/ 30 w 238"/>
                  <a:gd name="T19" fmla="*/ 0 h 42"/>
                  <a:gd name="T20" fmla="*/ 0 w 238"/>
                  <a:gd name="T21" fmla="*/ 5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8" h="42">
                    <a:moveTo>
                      <a:pt x="0" y="40"/>
                    </a:moveTo>
                    <a:lnTo>
                      <a:pt x="2" y="40"/>
                    </a:lnTo>
                    <a:lnTo>
                      <a:pt x="4" y="40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10" y="42"/>
                    </a:lnTo>
                    <a:lnTo>
                      <a:pt x="12" y="42"/>
                    </a:lnTo>
                    <a:lnTo>
                      <a:pt x="238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66" name="Freeform 4221"/>
              <p:cNvSpPr>
                <a:spLocks/>
              </p:cNvSpPr>
              <p:nvPr/>
            </p:nvSpPr>
            <p:spPr bwMode="auto">
              <a:xfrm>
                <a:off x="2625" y="1610"/>
                <a:ext cx="113" cy="21"/>
              </a:xfrm>
              <a:custGeom>
                <a:avLst/>
                <a:gdLst>
                  <a:gd name="T0" fmla="*/ 0 w 226"/>
                  <a:gd name="T1" fmla="*/ 6 h 42"/>
                  <a:gd name="T2" fmla="*/ 1 w 226"/>
                  <a:gd name="T3" fmla="*/ 6 h 42"/>
                  <a:gd name="T4" fmla="*/ 1 w 226"/>
                  <a:gd name="T5" fmla="*/ 6 h 42"/>
                  <a:gd name="T6" fmla="*/ 1 w 226"/>
                  <a:gd name="T7" fmla="*/ 6 h 42"/>
                  <a:gd name="T8" fmla="*/ 1 w 226"/>
                  <a:gd name="T9" fmla="*/ 6 h 42"/>
                  <a:gd name="T10" fmla="*/ 1 w 226"/>
                  <a:gd name="T11" fmla="*/ 6 h 42"/>
                  <a:gd name="T12" fmla="*/ 1 w 226"/>
                  <a:gd name="T13" fmla="*/ 6 h 42"/>
                  <a:gd name="T14" fmla="*/ 2 w 226"/>
                  <a:gd name="T15" fmla="*/ 6 h 42"/>
                  <a:gd name="T16" fmla="*/ 2 w 226"/>
                  <a:gd name="T17" fmla="*/ 6 h 42"/>
                  <a:gd name="T18" fmla="*/ 29 w 226"/>
                  <a:gd name="T19" fmla="*/ 0 h 42"/>
                  <a:gd name="T20" fmla="*/ 0 w 226"/>
                  <a:gd name="T21" fmla="*/ 6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6" h="42">
                    <a:moveTo>
                      <a:pt x="0" y="42"/>
                    </a:moveTo>
                    <a:lnTo>
                      <a:pt x="2" y="42"/>
                    </a:lnTo>
                    <a:lnTo>
                      <a:pt x="3" y="42"/>
                    </a:lnTo>
                    <a:lnTo>
                      <a:pt x="5" y="42"/>
                    </a:lnTo>
                    <a:lnTo>
                      <a:pt x="7" y="42"/>
                    </a:lnTo>
                    <a:lnTo>
                      <a:pt x="9" y="42"/>
                    </a:lnTo>
                    <a:lnTo>
                      <a:pt x="11" y="42"/>
                    </a:lnTo>
                    <a:lnTo>
                      <a:pt x="226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67" name="Freeform 4222"/>
              <p:cNvSpPr>
                <a:spLocks/>
              </p:cNvSpPr>
              <p:nvPr/>
            </p:nvSpPr>
            <p:spPr bwMode="auto">
              <a:xfrm>
                <a:off x="2631" y="1610"/>
                <a:ext cx="107" cy="22"/>
              </a:xfrm>
              <a:custGeom>
                <a:avLst/>
                <a:gdLst>
                  <a:gd name="T0" fmla="*/ 0 w 215"/>
                  <a:gd name="T1" fmla="*/ 6 h 44"/>
                  <a:gd name="T2" fmla="*/ 0 w 215"/>
                  <a:gd name="T3" fmla="*/ 6 h 44"/>
                  <a:gd name="T4" fmla="*/ 0 w 215"/>
                  <a:gd name="T5" fmla="*/ 6 h 44"/>
                  <a:gd name="T6" fmla="*/ 0 w 215"/>
                  <a:gd name="T7" fmla="*/ 6 h 44"/>
                  <a:gd name="T8" fmla="*/ 0 w 215"/>
                  <a:gd name="T9" fmla="*/ 6 h 44"/>
                  <a:gd name="T10" fmla="*/ 0 w 215"/>
                  <a:gd name="T11" fmla="*/ 6 h 44"/>
                  <a:gd name="T12" fmla="*/ 1 w 215"/>
                  <a:gd name="T13" fmla="*/ 6 h 44"/>
                  <a:gd name="T14" fmla="*/ 1 w 215"/>
                  <a:gd name="T15" fmla="*/ 6 h 44"/>
                  <a:gd name="T16" fmla="*/ 1 w 215"/>
                  <a:gd name="T17" fmla="*/ 6 h 44"/>
                  <a:gd name="T18" fmla="*/ 26 w 215"/>
                  <a:gd name="T19" fmla="*/ 0 h 44"/>
                  <a:gd name="T20" fmla="*/ 0 w 215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44">
                    <a:moveTo>
                      <a:pt x="0" y="42"/>
                    </a:moveTo>
                    <a:lnTo>
                      <a:pt x="2" y="42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10" y="44"/>
                    </a:lnTo>
                    <a:lnTo>
                      <a:pt x="215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68" name="Freeform 4223"/>
              <p:cNvSpPr>
                <a:spLocks/>
              </p:cNvSpPr>
              <p:nvPr/>
            </p:nvSpPr>
            <p:spPr bwMode="auto">
              <a:xfrm>
                <a:off x="2635" y="1610"/>
                <a:ext cx="103" cy="22"/>
              </a:xfrm>
              <a:custGeom>
                <a:avLst/>
                <a:gdLst>
                  <a:gd name="T0" fmla="*/ 0 w 205"/>
                  <a:gd name="T1" fmla="*/ 6 h 44"/>
                  <a:gd name="T2" fmla="*/ 1 w 205"/>
                  <a:gd name="T3" fmla="*/ 6 h 44"/>
                  <a:gd name="T4" fmla="*/ 1 w 205"/>
                  <a:gd name="T5" fmla="*/ 6 h 44"/>
                  <a:gd name="T6" fmla="*/ 1 w 205"/>
                  <a:gd name="T7" fmla="*/ 6 h 44"/>
                  <a:gd name="T8" fmla="*/ 1 w 205"/>
                  <a:gd name="T9" fmla="*/ 6 h 44"/>
                  <a:gd name="T10" fmla="*/ 1 w 205"/>
                  <a:gd name="T11" fmla="*/ 6 h 44"/>
                  <a:gd name="T12" fmla="*/ 1 w 205"/>
                  <a:gd name="T13" fmla="*/ 6 h 44"/>
                  <a:gd name="T14" fmla="*/ 2 w 205"/>
                  <a:gd name="T15" fmla="*/ 6 h 44"/>
                  <a:gd name="T16" fmla="*/ 2 w 205"/>
                  <a:gd name="T17" fmla="*/ 6 h 44"/>
                  <a:gd name="T18" fmla="*/ 26 w 205"/>
                  <a:gd name="T19" fmla="*/ 0 h 44"/>
                  <a:gd name="T20" fmla="*/ 0 w 205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5" h="44">
                    <a:moveTo>
                      <a:pt x="0" y="42"/>
                    </a:moveTo>
                    <a:lnTo>
                      <a:pt x="2" y="42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7" y="42"/>
                    </a:lnTo>
                    <a:lnTo>
                      <a:pt x="9" y="44"/>
                    </a:lnTo>
                    <a:lnTo>
                      <a:pt x="205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69" name="Freeform 4224"/>
              <p:cNvSpPr>
                <a:spLocks/>
              </p:cNvSpPr>
              <p:nvPr/>
            </p:nvSpPr>
            <p:spPr bwMode="auto">
              <a:xfrm>
                <a:off x="2640" y="1610"/>
                <a:ext cx="98" cy="22"/>
              </a:xfrm>
              <a:custGeom>
                <a:avLst/>
                <a:gdLst>
                  <a:gd name="T0" fmla="*/ 0 w 196"/>
                  <a:gd name="T1" fmla="*/ 6 h 44"/>
                  <a:gd name="T2" fmla="*/ 1 w 196"/>
                  <a:gd name="T3" fmla="*/ 6 h 44"/>
                  <a:gd name="T4" fmla="*/ 1 w 196"/>
                  <a:gd name="T5" fmla="*/ 6 h 44"/>
                  <a:gd name="T6" fmla="*/ 1 w 196"/>
                  <a:gd name="T7" fmla="*/ 6 h 44"/>
                  <a:gd name="T8" fmla="*/ 1 w 196"/>
                  <a:gd name="T9" fmla="*/ 6 h 44"/>
                  <a:gd name="T10" fmla="*/ 1 w 196"/>
                  <a:gd name="T11" fmla="*/ 6 h 44"/>
                  <a:gd name="T12" fmla="*/ 1 w 196"/>
                  <a:gd name="T13" fmla="*/ 6 h 44"/>
                  <a:gd name="T14" fmla="*/ 2 w 196"/>
                  <a:gd name="T15" fmla="*/ 6 h 44"/>
                  <a:gd name="T16" fmla="*/ 2 w 196"/>
                  <a:gd name="T17" fmla="*/ 6 h 44"/>
                  <a:gd name="T18" fmla="*/ 25 w 196"/>
                  <a:gd name="T19" fmla="*/ 0 h 44"/>
                  <a:gd name="T20" fmla="*/ 0 w 196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6" h="44">
                    <a:moveTo>
                      <a:pt x="0" y="44"/>
                    </a:moveTo>
                    <a:lnTo>
                      <a:pt x="2" y="44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10" y="44"/>
                    </a:lnTo>
                    <a:lnTo>
                      <a:pt x="196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70" name="Freeform 4225"/>
              <p:cNvSpPr>
                <a:spLocks/>
              </p:cNvSpPr>
              <p:nvPr/>
            </p:nvSpPr>
            <p:spPr bwMode="auto">
              <a:xfrm>
                <a:off x="2645" y="1610"/>
                <a:ext cx="93" cy="22"/>
              </a:xfrm>
              <a:custGeom>
                <a:avLst/>
                <a:gdLst>
                  <a:gd name="T0" fmla="*/ 0 w 186"/>
                  <a:gd name="T1" fmla="*/ 6 h 44"/>
                  <a:gd name="T2" fmla="*/ 1 w 186"/>
                  <a:gd name="T3" fmla="*/ 6 h 44"/>
                  <a:gd name="T4" fmla="*/ 1 w 186"/>
                  <a:gd name="T5" fmla="*/ 6 h 44"/>
                  <a:gd name="T6" fmla="*/ 1 w 186"/>
                  <a:gd name="T7" fmla="*/ 6 h 44"/>
                  <a:gd name="T8" fmla="*/ 1 w 186"/>
                  <a:gd name="T9" fmla="*/ 6 h 44"/>
                  <a:gd name="T10" fmla="*/ 1 w 186"/>
                  <a:gd name="T11" fmla="*/ 6 h 44"/>
                  <a:gd name="T12" fmla="*/ 1 w 186"/>
                  <a:gd name="T13" fmla="*/ 6 h 44"/>
                  <a:gd name="T14" fmla="*/ 2 w 186"/>
                  <a:gd name="T15" fmla="*/ 6 h 44"/>
                  <a:gd name="T16" fmla="*/ 2 w 186"/>
                  <a:gd name="T17" fmla="*/ 6 h 44"/>
                  <a:gd name="T18" fmla="*/ 24 w 186"/>
                  <a:gd name="T19" fmla="*/ 0 h 44"/>
                  <a:gd name="T20" fmla="*/ 0 w 186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6" h="44">
                    <a:moveTo>
                      <a:pt x="0" y="44"/>
                    </a:moveTo>
                    <a:lnTo>
                      <a:pt x="2" y="44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10" y="44"/>
                    </a:lnTo>
                    <a:lnTo>
                      <a:pt x="186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71" name="Freeform 4226"/>
              <p:cNvSpPr>
                <a:spLocks/>
              </p:cNvSpPr>
              <p:nvPr/>
            </p:nvSpPr>
            <p:spPr bwMode="auto">
              <a:xfrm>
                <a:off x="2650" y="1610"/>
                <a:ext cx="88" cy="22"/>
              </a:xfrm>
              <a:custGeom>
                <a:avLst/>
                <a:gdLst>
                  <a:gd name="T0" fmla="*/ 0 w 176"/>
                  <a:gd name="T1" fmla="*/ 6 h 44"/>
                  <a:gd name="T2" fmla="*/ 1 w 176"/>
                  <a:gd name="T3" fmla="*/ 6 h 44"/>
                  <a:gd name="T4" fmla="*/ 1 w 176"/>
                  <a:gd name="T5" fmla="*/ 6 h 44"/>
                  <a:gd name="T6" fmla="*/ 1 w 176"/>
                  <a:gd name="T7" fmla="*/ 6 h 44"/>
                  <a:gd name="T8" fmla="*/ 1 w 176"/>
                  <a:gd name="T9" fmla="*/ 6 h 44"/>
                  <a:gd name="T10" fmla="*/ 1 w 176"/>
                  <a:gd name="T11" fmla="*/ 6 h 44"/>
                  <a:gd name="T12" fmla="*/ 1 w 176"/>
                  <a:gd name="T13" fmla="*/ 6 h 44"/>
                  <a:gd name="T14" fmla="*/ 1 w 176"/>
                  <a:gd name="T15" fmla="*/ 6 h 44"/>
                  <a:gd name="T16" fmla="*/ 2 w 176"/>
                  <a:gd name="T17" fmla="*/ 6 h 44"/>
                  <a:gd name="T18" fmla="*/ 22 w 176"/>
                  <a:gd name="T19" fmla="*/ 0 h 44"/>
                  <a:gd name="T20" fmla="*/ 0 w 176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6" h="44">
                    <a:moveTo>
                      <a:pt x="0" y="44"/>
                    </a:moveTo>
                    <a:lnTo>
                      <a:pt x="1" y="44"/>
                    </a:lnTo>
                    <a:lnTo>
                      <a:pt x="3" y="44"/>
                    </a:lnTo>
                    <a:lnTo>
                      <a:pt x="5" y="44"/>
                    </a:lnTo>
                    <a:lnTo>
                      <a:pt x="7" y="44"/>
                    </a:lnTo>
                    <a:lnTo>
                      <a:pt x="9" y="44"/>
                    </a:lnTo>
                    <a:lnTo>
                      <a:pt x="176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72" name="Freeform 4227"/>
              <p:cNvSpPr>
                <a:spLocks/>
              </p:cNvSpPr>
              <p:nvPr/>
            </p:nvSpPr>
            <p:spPr bwMode="auto">
              <a:xfrm>
                <a:off x="2655" y="1610"/>
                <a:ext cx="83" cy="23"/>
              </a:xfrm>
              <a:custGeom>
                <a:avLst/>
                <a:gdLst>
                  <a:gd name="T0" fmla="*/ 0 w 167"/>
                  <a:gd name="T1" fmla="*/ 6 h 46"/>
                  <a:gd name="T2" fmla="*/ 0 w 167"/>
                  <a:gd name="T3" fmla="*/ 6 h 46"/>
                  <a:gd name="T4" fmla="*/ 0 w 167"/>
                  <a:gd name="T5" fmla="*/ 6 h 46"/>
                  <a:gd name="T6" fmla="*/ 0 w 167"/>
                  <a:gd name="T7" fmla="*/ 6 h 46"/>
                  <a:gd name="T8" fmla="*/ 0 w 167"/>
                  <a:gd name="T9" fmla="*/ 6 h 46"/>
                  <a:gd name="T10" fmla="*/ 0 w 167"/>
                  <a:gd name="T11" fmla="*/ 6 h 46"/>
                  <a:gd name="T12" fmla="*/ 0 w 167"/>
                  <a:gd name="T13" fmla="*/ 6 h 46"/>
                  <a:gd name="T14" fmla="*/ 0 w 167"/>
                  <a:gd name="T15" fmla="*/ 6 h 46"/>
                  <a:gd name="T16" fmla="*/ 1 w 167"/>
                  <a:gd name="T17" fmla="*/ 6 h 46"/>
                  <a:gd name="T18" fmla="*/ 20 w 167"/>
                  <a:gd name="T19" fmla="*/ 0 h 46"/>
                  <a:gd name="T20" fmla="*/ 0 w 167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7" h="46">
                    <a:moveTo>
                      <a:pt x="0" y="46"/>
                    </a:moveTo>
                    <a:lnTo>
                      <a:pt x="0" y="46"/>
                    </a:lnTo>
                    <a:lnTo>
                      <a:pt x="2" y="46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8" y="46"/>
                    </a:lnTo>
                    <a:lnTo>
                      <a:pt x="167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73" name="Freeform 4228"/>
              <p:cNvSpPr>
                <a:spLocks/>
              </p:cNvSpPr>
              <p:nvPr/>
            </p:nvSpPr>
            <p:spPr bwMode="auto">
              <a:xfrm>
                <a:off x="2657" y="1610"/>
                <a:ext cx="81" cy="23"/>
              </a:xfrm>
              <a:custGeom>
                <a:avLst/>
                <a:gdLst>
                  <a:gd name="T0" fmla="*/ 0 w 161"/>
                  <a:gd name="T1" fmla="*/ 6 h 46"/>
                  <a:gd name="T2" fmla="*/ 1 w 161"/>
                  <a:gd name="T3" fmla="*/ 6 h 46"/>
                  <a:gd name="T4" fmla="*/ 1 w 161"/>
                  <a:gd name="T5" fmla="*/ 6 h 46"/>
                  <a:gd name="T6" fmla="*/ 1 w 161"/>
                  <a:gd name="T7" fmla="*/ 6 h 46"/>
                  <a:gd name="T8" fmla="*/ 1 w 161"/>
                  <a:gd name="T9" fmla="*/ 6 h 46"/>
                  <a:gd name="T10" fmla="*/ 1 w 161"/>
                  <a:gd name="T11" fmla="*/ 6 h 46"/>
                  <a:gd name="T12" fmla="*/ 1 w 161"/>
                  <a:gd name="T13" fmla="*/ 6 h 46"/>
                  <a:gd name="T14" fmla="*/ 1 w 161"/>
                  <a:gd name="T15" fmla="*/ 6 h 46"/>
                  <a:gd name="T16" fmla="*/ 1 w 161"/>
                  <a:gd name="T17" fmla="*/ 6 h 46"/>
                  <a:gd name="T18" fmla="*/ 21 w 161"/>
                  <a:gd name="T19" fmla="*/ 0 h 46"/>
                  <a:gd name="T20" fmla="*/ 0 w 161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1" h="46">
                    <a:moveTo>
                      <a:pt x="0" y="46"/>
                    </a:moveTo>
                    <a:lnTo>
                      <a:pt x="2" y="46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8" y="46"/>
                    </a:lnTo>
                    <a:lnTo>
                      <a:pt x="161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74" name="Freeform 4229"/>
              <p:cNvSpPr>
                <a:spLocks/>
              </p:cNvSpPr>
              <p:nvPr/>
            </p:nvSpPr>
            <p:spPr bwMode="auto">
              <a:xfrm>
                <a:off x="2661" y="1610"/>
                <a:ext cx="77" cy="23"/>
              </a:xfrm>
              <a:custGeom>
                <a:avLst/>
                <a:gdLst>
                  <a:gd name="T0" fmla="*/ 0 w 153"/>
                  <a:gd name="T1" fmla="*/ 6 h 46"/>
                  <a:gd name="T2" fmla="*/ 1 w 153"/>
                  <a:gd name="T3" fmla="*/ 6 h 46"/>
                  <a:gd name="T4" fmla="*/ 1 w 153"/>
                  <a:gd name="T5" fmla="*/ 6 h 46"/>
                  <a:gd name="T6" fmla="*/ 1 w 153"/>
                  <a:gd name="T7" fmla="*/ 6 h 46"/>
                  <a:gd name="T8" fmla="*/ 1 w 153"/>
                  <a:gd name="T9" fmla="*/ 6 h 46"/>
                  <a:gd name="T10" fmla="*/ 1 w 153"/>
                  <a:gd name="T11" fmla="*/ 6 h 46"/>
                  <a:gd name="T12" fmla="*/ 1 w 153"/>
                  <a:gd name="T13" fmla="*/ 6 h 46"/>
                  <a:gd name="T14" fmla="*/ 1 w 153"/>
                  <a:gd name="T15" fmla="*/ 6 h 46"/>
                  <a:gd name="T16" fmla="*/ 1 w 153"/>
                  <a:gd name="T17" fmla="*/ 6 h 46"/>
                  <a:gd name="T18" fmla="*/ 20 w 153"/>
                  <a:gd name="T19" fmla="*/ 0 h 46"/>
                  <a:gd name="T20" fmla="*/ 0 w 153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3" h="46">
                    <a:moveTo>
                      <a:pt x="0" y="46"/>
                    </a:moveTo>
                    <a:lnTo>
                      <a:pt x="2" y="46"/>
                    </a:lnTo>
                    <a:lnTo>
                      <a:pt x="3" y="46"/>
                    </a:lnTo>
                    <a:lnTo>
                      <a:pt x="5" y="46"/>
                    </a:lnTo>
                    <a:lnTo>
                      <a:pt x="7" y="46"/>
                    </a:lnTo>
                    <a:lnTo>
                      <a:pt x="153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75" name="Freeform 4230"/>
              <p:cNvSpPr>
                <a:spLocks/>
              </p:cNvSpPr>
              <p:nvPr/>
            </p:nvSpPr>
            <p:spPr bwMode="auto">
              <a:xfrm>
                <a:off x="2665" y="1610"/>
                <a:ext cx="73" cy="23"/>
              </a:xfrm>
              <a:custGeom>
                <a:avLst/>
                <a:gdLst>
                  <a:gd name="T0" fmla="*/ 0 w 146"/>
                  <a:gd name="T1" fmla="*/ 6 h 46"/>
                  <a:gd name="T2" fmla="*/ 1 w 146"/>
                  <a:gd name="T3" fmla="*/ 6 h 46"/>
                  <a:gd name="T4" fmla="*/ 1 w 146"/>
                  <a:gd name="T5" fmla="*/ 6 h 46"/>
                  <a:gd name="T6" fmla="*/ 1 w 146"/>
                  <a:gd name="T7" fmla="*/ 6 h 46"/>
                  <a:gd name="T8" fmla="*/ 1 w 146"/>
                  <a:gd name="T9" fmla="*/ 6 h 46"/>
                  <a:gd name="T10" fmla="*/ 19 w 146"/>
                  <a:gd name="T11" fmla="*/ 0 h 46"/>
                  <a:gd name="T12" fmla="*/ 0 w 146"/>
                  <a:gd name="T13" fmla="*/ 6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6" h="46">
                    <a:moveTo>
                      <a:pt x="0" y="46"/>
                    </a:moveTo>
                    <a:lnTo>
                      <a:pt x="2" y="46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146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76" name="Freeform 4231"/>
              <p:cNvSpPr>
                <a:spLocks/>
              </p:cNvSpPr>
              <p:nvPr/>
            </p:nvSpPr>
            <p:spPr bwMode="auto">
              <a:xfrm>
                <a:off x="2668" y="1610"/>
                <a:ext cx="70" cy="23"/>
              </a:xfrm>
              <a:custGeom>
                <a:avLst/>
                <a:gdLst>
                  <a:gd name="T0" fmla="*/ 0 w 140"/>
                  <a:gd name="T1" fmla="*/ 6 h 46"/>
                  <a:gd name="T2" fmla="*/ 1 w 140"/>
                  <a:gd name="T3" fmla="*/ 6 h 46"/>
                  <a:gd name="T4" fmla="*/ 1 w 140"/>
                  <a:gd name="T5" fmla="*/ 6 h 46"/>
                  <a:gd name="T6" fmla="*/ 1 w 140"/>
                  <a:gd name="T7" fmla="*/ 6 h 46"/>
                  <a:gd name="T8" fmla="*/ 1 w 140"/>
                  <a:gd name="T9" fmla="*/ 6 h 46"/>
                  <a:gd name="T10" fmla="*/ 1 w 140"/>
                  <a:gd name="T11" fmla="*/ 6 h 46"/>
                  <a:gd name="T12" fmla="*/ 1 w 140"/>
                  <a:gd name="T13" fmla="*/ 6 h 46"/>
                  <a:gd name="T14" fmla="*/ 1 w 140"/>
                  <a:gd name="T15" fmla="*/ 6 h 46"/>
                  <a:gd name="T16" fmla="*/ 1 w 140"/>
                  <a:gd name="T17" fmla="*/ 6 h 46"/>
                  <a:gd name="T18" fmla="*/ 18 w 140"/>
                  <a:gd name="T19" fmla="*/ 0 h 46"/>
                  <a:gd name="T20" fmla="*/ 0 w 140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0" h="46">
                    <a:moveTo>
                      <a:pt x="0" y="46"/>
                    </a:moveTo>
                    <a:lnTo>
                      <a:pt x="2" y="46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8" y="46"/>
                    </a:lnTo>
                    <a:lnTo>
                      <a:pt x="140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77" name="Freeform 4232"/>
              <p:cNvSpPr>
                <a:spLocks/>
              </p:cNvSpPr>
              <p:nvPr/>
            </p:nvSpPr>
            <p:spPr bwMode="auto">
              <a:xfrm>
                <a:off x="2672" y="1610"/>
                <a:ext cx="66" cy="23"/>
              </a:xfrm>
              <a:custGeom>
                <a:avLst/>
                <a:gdLst>
                  <a:gd name="T0" fmla="*/ 0 w 132"/>
                  <a:gd name="T1" fmla="*/ 6 h 46"/>
                  <a:gd name="T2" fmla="*/ 1 w 132"/>
                  <a:gd name="T3" fmla="*/ 6 h 46"/>
                  <a:gd name="T4" fmla="*/ 1 w 132"/>
                  <a:gd name="T5" fmla="*/ 6 h 46"/>
                  <a:gd name="T6" fmla="*/ 1 w 132"/>
                  <a:gd name="T7" fmla="*/ 6 h 46"/>
                  <a:gd name="T8" fmla="*/ 1 w 132"/>
                  <a:gd name="T9" fmla="*/ 6 h 46"/>
                  <a:gd name="T10" fmla="*/ 17 w 132"/>
                  <a:gd name="T11" fmla="*/ 0 h 46"/>
                  <a:gd name="T12" fmla="*/ 0 w 132"/>
                  <a:gd name="T13" fmla="*/ 6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2" h="46">
                    <a:moveTo>
                      <a:pt x="0" y="46"/>
                    </a:moveTo>
                    <a:lnTo>
                      <a:pt x="2" y="46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132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78" name="Freeform 4233"/>
              <p:cNvSpPr>
                <a:spLocks/>
              </p:cNvSpPr>
              <p:nvPr/>
            </p:nvSpPr>
            <p:spPr bwMode="auto">
              <a:xfrm>
                <a:off x="2675" y="1610"/>
                <a:ext cx="63" cy="24"/>
              </a:xfrm>
              <a:custGeom>
                <a:avLst/>
                <a:gdLst>
                  <a:gd name="T0" fmla="*/ 0 w 126"/>
                  <a:gd name="T1" fmla="*/ 6 h 48"/>
                  <a:gd name="T2" fmla="*/ 1 w 126"/>
                  <a:gd name="T3" fmla="*/ 6 h 48"/>
                  <a:gd name="T4" fmla="*/ 1 w 126"/>
                  <a:gd name="T5" fmla="*/ 6 h 48"/>
                  <a:gd name="T6" fmla="*/ 1 w 126"/>
                  <a:gd name="T7" fmla="*/ 6 h 48"/>
                  <a:gd name="T8" fmla="*/ 1 w 126"/>
                  <a:gd name="T9" fmla="*/ 6 h 48"/>
                  <a:gd name="T10" fmla="*/ 16 w 126"/>
                  <a:gd name="T11" fmla="*/ 0 h 48"/>
                  <a:gd name="T12" fmla="*/ 0 w 12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" h="48">
                    <a:moveTo>
                      <a:pt x="0" y="48"/>
                    </a:moveTo>
                    <a:lnTo>
                      <a:pt x="1" y="48"/>
                    </a:lnTo>
                    <a:lnTo>
                      <a:pt x="3" y="48"/>
                    </a:lnTo>
                    <a:lnTo>
                      <a:pt x="5" y="48"/>
                    </a:lnTo>
                    <a:lnTo>
                      <a:pt x="126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79" name="Freeform 4234"/>
              <p:cNvSpPr>
                <a:spLocks/>
              </p:cNvSpPr>
              <p:nvPr/>
            </p:nvSpPr>
            <p:spPr bwMode="auto">
              <a:xfrm>
                <a:off x="2678" y="1610"/>
                <a:ext cx="60" cy="24"/>
              </a:xfrm>
              <a:custGeom>
                <a:avLst/>
                <a:gdLst>
                  <a:gd name="T0" fmla="*/ 0 w 121"/>
                  <a:gd name="T1" fmla="*/ 6 h 48"/>
                  <a:gd name="T2" fmla="*/ 0 w 121"/>
                  <a:gd name="T3" fmla="*/ 6 h 48"/>
                  <a:gd name="T4" fmla="*/ 0 w 121"/>
                  <a:gd name="T5" fmla="*/ 6 h 48"/>
                  <a:gd name="T6" fmla="*/ 0 w 121"/>
                  <a:gd name="T7" fmla="*/ 6 h 48"/>
                  <a:gd name="T8" fmla="*/ 0 w 121"/>
                  <a:gd name="T9" fmla="*/ 6 h 48"/>
                  <a:gd name="T10" fmla="*/ 15 w 121"/>
                  <a:gd name="T11" fmla="*/ 0 h 48"/>
                  <a:gd name="T12" fmla="*/ 0 w 12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1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121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80" name="Freeform 4235"/>
              <p:cNvSpPr>
                <a:spLocks/>
              </p:cNvSpPr>
              <p:nvPr/>
            </p:nvSpPr>
            <p:spPr bwMode="auto">
              <a:xfrm>
                <a:off x="2681" y="1610"/>
                <a:ext cx="57" cy="24"/>
              </a:xfrm>
              <a:custGeom>
                <a:avLst/>
                <a:gdLst>
                  <a:gd name="T0" fmla="*/ 0 w 115"/>
                  <a:gd name="T1" fmla="*/ 6 h 48"/>
                  <a:gd name="T2" fmla="*/ 0 w 115"/>
                  <a:gd name="T3" fmla="*/ 6 h 48"/>
                  <a:gd name="T4" fmla="*/ 0 w 115"/>
                  <a:gd name="T5" fmla="*/ 6 h 48"/>
                  <a:gd name="T6" fmla="*/ 0 w 115"/>
                  <a:gd name="T7" fmla="*/ 6 h 48"/>
                  <a:gd name="T8" fmla="*/ 0 w 115"/>
                  <a:gd name="T9" fmla="*/ 6 h 48"/>
                  <a:gd name="T10" fmla="*/ 14 w 115"/>
                  <a:gd name="T11" fmla="*/ 0 h 48"/>
                  <a:gd name="T12" fmla="*/ 0 w 11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5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115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81" name="Freeform 4236"/>
              <p:cNvSpPr>
                <a:spLocks/>
              </p:cNvSpPr>
              <p:nvPr/>
            </p:nvSpPr>
            <p:spPr bwMode="auto">
              <a:xfrm>
                <a:off x="2682" y="1610"/>
                <a:ext cx="56" cy="24"/>
              </a:xfrm>
              <a:custGeom>
                <a:avLst/>
                <a:gdLst>
                  <a:gd name="T0" fmla="*/ 0 w 111"/>
                  <a:gd name="T1" fmla="*/ 6 h 48"/>
                  <a:gd name="T2" fmla="*/ 1 w 111"/>
                  <a:gd name="T3" fmla="*/ 6 h 48"/>
                  <a:gd name="T4" fmla="*/ 1 w 111"/>
                  <a:gd name="T5" fmla="*/ 6 h 48"/>
                  <a:gd name="T6" fmla="*/ 1 w 111"/>
                  <a:gd name="T7" fmla="*/ 6 h 48"/>
                  <a:gd name="T8" fmla="*/ 1 w 111"/>
                  <a:gd name="T9" fmla="*/ 6 h 48"/>
                  <a:gd name="T10" fmla="*/ 14 w 111"/>
                  <a:gd name="T11" fmla="*/ 0 h 48"/>
                  <a:gd name="T12" fmla="*/ 0 w 11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1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111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82" name="Freeform 4237"/>
              <p:cNvSpPr>
                <a:spLocks/>
              </p:cNvSpPr>
              <p:nvPr/>
            </p:nvSpPr>
            <p:spPr bwMode="auto">
              <a:xfrm>
                <a:off x="2685" y="1610"/>
                <a:ext cx="53" cy="24"/>
              </a:xfrm>
              <a:custGeom>
                <a:avLst/>
                <a:gdLst>
                  <a:gd name="T0" fmla="*/ 0 w 105"/>
                  <a:gd name="T1" fmla="*/ 6 h 48"/>
                  <a:gd name="T2" fmla="*/ 1 w 105"/>
                  <a:gd name="T3" fmla="*/ 6 h 48"/>
                  <a:gd name="T4" fmla="*/ 1 w 105"/>
                  <a:gd name="T5" fmla="*/ 6 h 48"/>
                  <a:gd name="T6" fmla="*/ 1 w 105"/>
                  <a:gd name="T7" fmla="*/ 6 h 48"/>
                  <a:gd name="T8" fmla="*/ 1 w 105"/>
                  <a:gd name="T9" fmla="*/ 6 h 48"/>
                  <a:gd name="T10" fmla="*/ 14 w 105"/>
                  <a:gd name="T11" fmla="*/ 0 h 48"/>
                  <a:gd name="T12" fmla="*/ 0 w 10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5" h="48">
                    <a:moveTo>
                      <a:pt x="0" y="48"/>
                    </a:moveTo>
                    <a:lnTo>
                      <a:pt x="2" y="48"/>
                    </a:lnTo>
                    <a:lnTo>
                      <a:pt x="3" y="48"/>
                    </a:lnTo>
                    <a:lnTo>
                      <a:pt x="5" y="48"/>
                    </a:lnTo>
                    <a:lnTo>
                      <a:pt x="105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83" name="Freeform 4238"/>
              <p:cNvSpPr>
                <a:spLocks/>
              </p:cNvSpPr>
              <p:nvPr/>
            </p:nvSpPr>
            <p:spPr bwMode="auto">
              <a:xfrm>
                <a:off x="2688" y="1610"/>
                <a:ext cx="50" cy="24"/>
              </a:xfrm>
              <a:custGeom>
                <a:avLst/>
                <a:gdLst>
                  <a:gd name="T0" fmla="*/ 0 w 100"/>
                  <a:gd name="T1" fmla="*/ 6 h 48"/>
                  <a:gd name="T2" fmla="*/ 0 w 100"/>
                  <a:gd name="T3" fmla="*/ 6 h 48"/>
                  <a:gd name="T4" fmla="*/ 1 w 100"/>
                  <a:gd name="T5" fmla="*/ 6 h 48"/>
                  <a:gd name="T6" fmla="*/ 1 w 100"/>
                  <a:gd name="T7" fmla="*/ 6 h 48"/>
                  <a:gd name="T8" fmla="*/ 1 w 100"/>
                  <a:gd name="T9" fmla="*/ 6 h 48"/>
                  <a:gd name="T10" fmla="*/ 13 w 100"/>
                  <a:gd name="T11" fmla="*/ 0 h 48"/>
                  <a:gd name="T12" fmla="*/ 0 w 100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0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100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84" name="Freeform 4239"/>
              <p:cNvSpPr>
                <a:spLocks/>
              </p:cNvSpPr>
              <p:nvPr/>
            </p:nvSpPr>
            <p:spPr bwMode="auto">
              <a:xfrm>
                <a:off x="2690" y="1610"/>
                <a:ext cx="48" cy="24"/>
              </a:xfrm>
              <a:custGeom>
                <a:avLst/>
                <a:gdLst>
                  <a:gd name="T0" fmla="*/ 0 w 96"/>
                  <a:gd name="T1" fmla="*/ 6 h 48"/>
                  <a:gd name="T2" fmla="*/ 1 w 96"/>
                  <a:gd name="T3" fmla="*/ 6 h 48"/>
                  <a:gd name="T4" fmla="*/ 1 w 96"/>
                  <a:gd name="T5" fmla="*/ 6 h 48"/>
                  <a:gd name="T6" fmla="*/ 1 w 96"/>
                  <a:gd name="T7" fmla="*/ 6 h 48"/>
                  <a:gd name="T8" fmla="*/ 1 w 96"/>
                  <a:gd name="T9" fmla="*/ 6 h 48"/>
                  <a:gd name="T10" fmla="*/ 12 w 96"/>
                  <a:gd name="T11" fmla="*/ 0 h 48"/>
                  <a:gd name="T12" fmla="*/ 0 w 9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6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96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85" name="Freeform 4240"/>
              <p:cNvSpPr>
                <a:spLocks/>
              </p:cNvSpPr>
              <p:nvPr/>
            </p:nvSpPr>
            <p:spPr bwMode="auto">
              <a:xfrm>
                <a:off x="2692" y="1610"/>
                <a:ext cx="46" cy="24"/>
              </a:xfrm>
              <a:custGeom>
                <a:avLst/>
                <a:gdLst>
                  <a:gd name="T0" fmla="*/ 0 w 92"/>
                  <a:gd name="T1" fmla="*/ 6 h 48"/>
                  <a:gd name="T2" fmla="*/ 1 w 92"/>
                  <a:gd name="T3" fmla="*/ 6 h 48"/>
                  <a:gd name="T4" fmla="*/ 1 w 92"/>
                  <a:gd name="T5" fmla="*/ 6 h 48"/>
                  <a:gd name="T6" fmla="*/ 1 w 92"/>
                  <a:gd name="T7" fmla="*/ 6 h 48"/>
                  <a:gd name="T8" fmla="*/ 1 w 92"/>
                  <a:gd name="T9" fmla="*/ 6 h 48"/>
                  <a:gd name="T10" fmla="*/ 12 w 92"/>
                  <a:gd name="T11" fmla="*/ 0 h 48"/>
                  <a:gd name="T12" fmla="*/ 0 w 9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2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92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86" name="Freeform 4241"/>
              <p:cNvSpPr>
                <a:spLocks/>
              </p:cNvSpPr>
              <p:nvPr/>
            </p:nvSpPr>
            <p:spPr bwMode="auto">
              <a:xfrm>
                <a:off x="2695" y="1610"/>
                <a:ext cx="43" cy="24"/>
              </a:xfrm>
              <a:custGeom>
                <a:avLst/>
                <a:gdLst>
                  <a:gd name="T0" fmla="*/ 0 w 86"/>
                  <a:gd name="T1" fmla="*/ 6 h 48"/>
                  <a:gd name="T2" fmla="*/ 0 w 86"/>
                  <a:gd name="T3" fmla="*/ 6 h 48"/>
                  <a:gd name="T4" fmla="*/ 1 w 86"/>
                  <a:gd name="T5" fmla="*/ 6 h 48"/>
                  <a:gd name="T6" fmla="*/ 1 w 86"/>
                  <a:gd name="T7" fmla="*/ 6 h 48"/>
                  <a:gd name="T8" fmla="*/ 1 w 86"/>
                  <a:gd name="T9" fmla="*/ 6 h 48"/>
                  <a:gd name="T10" fmla="*/ 11 w 86"/>
                  <a:gd name="T11" fmla="*/ 0 h 48"/>
                  <a:gd name="T12" fmla="*/ 0 w 8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86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87" name="Freeform 4242"/>
              <p:cNvSpPr>
                <a:spLocks/>
              </p:cNvSpPr>
              <p:nvPr/>
            </p:nvSpPr>
            <p:spPr bwMode="auto">
              <a:xfrm>
                <a:off x="2697" y="1610"/>
                <a:ext cx="41" cy="24"/>
              </a:xfrm>
              <a:custGeom>
                <a:avLst/>
                <a:gdLst>
                  <a:gd name="T0" fmla="*/ 0 w 82"/>
                  <a:gd name="T1" fmla="*/ 6 h 48"/>
                  <a:gd name="T2" fmla="*/ 0 w 82"/>
                  <a:gd name="T3" fmla="*/ 6 h 48"/>
                  <a:gd name="T4" fmla="*/ 1 w 82"/>
                  <a:gd name="T5" fmla="*/ 6 h 48"/>
                  <a:gd name="T6" fmla="*/ 1 w 82"/>
                  <a:gd name="T7" fmla="*/ 6 h 48"/>
                  <a:gd name="T8" fmla="*/ 1 w 82"/>
                  <a:gd name="T9" fmla="*/ 6 h 48"/>
                  <a:gd name="T10" fmla="*/ 11 w 82"/>
                  <a:gd name="T11" fmla="*/ 0 h 48"/>
                  <a:gd name="T12" fmla="*/ 0 w 8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82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88" name="Freeform 4243"/>
              <p:cNvSpPr>
                <a:spLocks/>
              </p:cNvSpPr>
              <p:nvPr/>
            </p:nvSpPr>
            <p:spPr bwMode="auto">
              <a:xfrm>
                <a:off x="2699" y="1610"/>
                <a:ext cx="39" cy="24"/>
              </a:xfrm>
              <a:custGeom>
                <a:avLst/>
                <a:gdLst>
                  <a:gd name="T0" fmla="*/ 0 w 78"/>
                  <a:gd name="T1" fmla="*/ 6 h 48"/>
                  <a:gd name="T2" fmla="*/ 0 w 78"/>
                  <a:gd name="T3" fmla="*/ 6 h 48"/>
                  <a:gd name="T4" fmla="*/ 1 w 78"/>
                  <a:gd name="T5" fmla="*/ 6 h 48"/>
                  <a:gd name="T6" fmla="*/ 1 w 78"/>
                  <a:gd name="T7" fmla="*/ 6 h 48"/>
                  <a:gd name="T8" fmla="*/ 1 w 78"/>
                  <a:gd name="T9" fmla="*/ 6 h 48"/>
                  <a:gd name="T10" fmla="*/ 10 w 78"/>
                  <a:gd name="T11" fmla="*/ 0 h 48"/>
                  <a:gd name="T12" fmla="*/ 0 w 78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" h="48">
                    <a:moveTo>
                      <a:pt x="0" y="48"/>
                    </a:moveTo>
                    <a:lnTo>
                      <a:pt x="0" y="48"/>
                    </a:lnTo>
                    <a:lnTo>
                      <a:pt x="1" y="48"/>
                    </a:lnTo>
                    <a:lnTo>
                      <a:pt x="3" y="48"/>
                    </a:lnTo>
                    <a:lnTo>
                      <a:pt x="78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89" name="Freeform 4244"/>
              <p:cNvSpPr>
                <a:spLocks/>
              </p:cNvSpPr>
              <p:nvPr/>
            </p:nvSpPr>
            <p:spPr bwMode="auto">
              <a:xfrm>
                <a:off x="2701" y="1610"/>
                <a:ext cx="37" cy="24"/>
              </a:xfrm>
              <a:custGeom>
                <a:avLst/>
                <a:gdLst>
                  <a:gd name="T0" fmla="*/ 0 w 75"/>
                  <a:gd name="T1" fmla="*/ 6 h 48"/>
                  <a:gd name="T2" fmla="*/ 0 w 75"/>
                  <a:gd name="T3" fmla="*/ 6 h 48"/>
                  <a:gd name="T4" fmla="*/ 0 w 75"/>
                  <a:gd name="T5" fmla="*/ 6 h 48"/>
                  <a:gd name="T6" fmla="*/ 0 w 75"/>
                  <a:gd name="T7" fmla="*/ 6 h 48"/>
                  <a:gd name="T8" fmla="*/ 0 w 75"/>
                  <a:gd name="T9" fmla="*/ 6 h 48"/>
                  <a:gd name="T10" fmla="*/ 9 w 75"/>
                  <a:gd name="T11" fmla="*/ 0 h 48"/>
                  <a:gd name="T12" fmla="*/ 0 w 7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75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90" name="Freeform 4245"/>
              <p:cNvSpPr>
                <a:spLocks/>
              </p:cNvSpPr>
              <p:nvPr/>
            </p:nvSpPr>
            <p:spPr bwMode="auto">
              <a:xfrm>
                <a:off x="2703" y="1610"/>
                <a:ext cx="35" cy="24"/>
              </a:xfrm>
              <a:custGeom>
                <a:avLst/>
                <a:gdLst>
                  <a:gd name="T0" fmla="*/ 0 w 71"/>
                  <a:gd name="T1" fmla="*/ 6 h 48"/>
                  <a:gd name="T2" fmla="*/ 0 w 71"/>
                  <a:gd name="T3" fmla="*/ 6 h 48"/>
                  <a:gd name="T4" fmla="*/ 0 w 71"/>
                  <a:gd name="T5" fmla="*/ 6 h 48"/>
                  <a:gd name="T6" fmla="*/ 0 w 71"/>
                  <a:gd name="T7" fmla="*/ 6 h 48"/>
                  <a:gd name="T8" fmla="*/ 0 w 71"/>
                  <a:gd name="T9" fmla="*/ 6 h 48"/>
                  <a:gd name="T10" fmla="*/ 8 w 71"/>
                  <a:gd name="T11" fmla="*/ 0 h 48"/>
                  <a:gd name="T12" fmla="*/ 0 w 7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1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71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91" name="Freeform 4246"/>
              <p:cNvSpPr>
                <a:spLocks/>
              </p:cNvSpPr>
              <p:nvPr/>
            </p:nvSpPr>
            <p:spPr bwMode="auto">
              <a:xfrm>
                <a:off x="2705" y="1610"/>
                <a:ext cx="33" cy="24"/>
              </a:xfrm>
              <a:custGeom>
                <a:avLst/>
                <a:gdLst>
                  <a:gd name="T0" fmla="*/ 0 w 67"/>
                  <a:gd name="T1" fmla="*/ 6 h 48"/>
                  <a:gd name="T2" fmla="*/ 0 w 67"/>
                  <a:gd name="T3" fmla="*/ 6 h 48"/>
                  <a:gd name="T4" fmla="*/ 0 w 67"/>
                  <a:gd name="T5" fmla="*/ 6 h 48"/>
                  <a:gd name="T6" fmla="*/ 0 w 67"/>
                  <a:gd name="T7" fmla="*/ 6 h 48"/>
                  <a:gd name="T8" fmla="*/ 0 w 67"/>
                  <a:gd name="T9" fmla="*/ 6 h 48"/>
                  <a:gd name="T10" fmla="*/ 8 w 67"/>
                  <a:gd name="T11" fmla="*/ 0 h 48"/>
                  <a:gd name="T12" fmla="*/ 0 w 6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67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92" name="Freeform 4247"/>
              <p:cNvSpPr>
                <a:spLocks/>
              </p:cNvSpPr>
              <p:nvPr/>
            </p:nvSpPr>
            <p:spPr bwMode="auto">
              <a:xfrm>
                <a:off x="2705" y="1610"/>
                <a:ext cx="33" cy="24"/>
              </a:xfrm>
              <a:custGeom>
                <a:avLst/>
                <a:gdLst>
                  <a:gd name="T0" fmla="*/ 0 w 65"/>
                  <a:gd name="T1" fmla="*/ 6 h 48"/>
                  <a:gd name="T2" fmla="*/ 1 w 65"/>
                  <a:gd name="T3" fmla="*/ 6 h 48"/>
                  <a:gd name="T4" fmla="*/ 1 w 65"/>
                  <a:gd name="T5" fmla="*/ 6 h 48"/>
                  <a:gd name="T6" fmla="*/ 1 w 65"/>
                  <a:gd name="T7" fmla="*/ 6 h 48"/>
                  <a:gd name="T8" fmla="*/ 1 w 65"/>
                  <a:gd name="T9" fmla="*/ 6 h 48"/>
                  <a:gd name="T10" fmla="*/ 9 w 65"/>
                  <a:gd name="T11" fmla="*/ 0 h 48"/>
                  <a:gd name="T12" fmla="*/ 0 w 6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65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93" name="Freeform 4248"/>
              <p:cNvSpPr>
                <a:spLocks/>
              </p:cNvSpPr>
              <p:nvPr/>
            </p:nvSpPr>
            <p:spPr bwMode="auto">
              <a:xfrm>
                <a:off x="2707" y="1610"/>
                <a:ext cx="31" cy="24"/>
              </a:xfrm>
              <a:custGeom>
                <a:avLst/>
                <a:gdLst>
                  <a:gd name="T0" fmla="*/ 0 w 61"/>
                  <a:gd name="T1" fmla="*/ 6 h 48"/>
                  <a:gd name="T2" fmla="*/ 1 w 61"/>
                  <a:gd name="T3" fmla="*/ 6 h 48"/>
                  <a:gd name="T4" fmla="*/ 1 w 61"/>
                  <a:gd name="T5" fmla="*/ 6 h 48"/>
                  <a:gd name="T6" fmla="*/ 1 w 61"/>
                  <a:gd name="T7" fmla="*/ 6 h 48"/>
                  <a:gd name="T8" fmla="*/ 1 w 61"/>
                  <a:gd name="T9" fmla="*/ 6 h 48"/>
                  <a:gd name="T10" fmla="*/ 8 w 61"/>
                  <a:gd name="T11" fmla="*/ 0 h 48"/>
                  <a:gd name="T12" fmla="*/ 0 w 6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61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94" name="Freeform 4249"/>
              <p:cNvSpPr>
                <a:spLocks/>
              </p:cNvSpPr>
              <p:nvPr/>
            </p:nvSpPr>
            <p:spPr bwMode="auto">
              <a:xfrm>
                <a:off x="2709" y="1610"/>
                <a:ext cx="29" cy="24"/>
              </a:xfrm>
              <a:custGeom>
                <a:avLst/>
                <a:gdLst>
                  <a:gd name="T0" fmla="*/ 0 w 57"/>
                  <a:gd name="T1" fmla="*/ 6 h 48"/>
                  <a:gd name="T2" fmla="*/ 0 w 57"/>
                  <a:gd name="T3" fmla="*/ 6 h 48"/>
                  <a:gd name="T4" fmla="*/ 1 w 57"/>
                  <a:gd name="T5" fmla="*/ 6 h 48"/>
                  <a:gd name="T6" fmla="*/ 1 w 57"/>
                  <a:gd name="T7" fmla="*/ 6 h 48"/>
                  <a:gd name="T8" fmla="*/ 1 w 57"/>
                  <a:gd name="T9" fmla="*/ 6 h 48"/>
                  <a:gd name="T10" fmla="*/ 8 w 57"/>
                  <a:gd name="T11" fmla="*/ 0 h 48"/>
                  <a:gd name="T12" fmla="*/ 0 w 5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3" y="48"/>
                    </a:lnTo>
                    <a:lnTo>
                      <a:pt x="57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95" name="Freeform 4250"/>
              <p:cNvSpPr>
                <a:spLocks/>
              </p:cNvSpPr>
              <p:nvPr/>
            </p:nvSpPr>
            <p:spPr bwMode="auto">
              <a:xfrm>
                <a:off x="2711" y="1610"/>
                <a:ext cx="27" cy="24"/>
              </a:xfrm>
              <a:custGeom>
                <a:avLst/>
                <a:gdLst>
                  <a:gd name="T0" fmla="*/ 0 w 54"/>
                  <a:gd name="T1" fmla="*/ 6 h 48"/>
                  <a:gd name="T2" fmla="*/ 0 w 54"/>
                  <a:gd name="T3" fmla="*/ 6 h 48"/>
                  <a:gd name="T4" fmla="*/ 1 w 54"/>
                  <a:gd name="T5" fmla="*/ 6 h 48"/>
                  <a:gd name="T6" fmla="*/ 1 w 54"/>
                  <a:gd name="T7" fmla="*/ 6 h 48"/>
                  <a:gd name="T8" fmla="*/ 1 w 54"/>
                  <a:gd name="T9" fmla="*/ 6 h 48"/>
                  <a:gd name="T10" fmla="*/ 7 w 54"/>
                  <a:gd name="T11" fmla="*/ 0 h 48"/>
                  <a:gd name="T12" fmla="*/ 0 w 54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54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96" name="Freeform 4251"/>
              <p:cNvSpPr>
                <a:spLocks/>
              </p:cNvSpPr>
              <p:nvPr/>
            </p:nvSpPr>
            <p:spPr bwMode="auto">
              <a:xfrm>
                <a:off x="2712" y="1610"/>
                <a:ext cx="26" cy="24"/>
              </a:xfrm>
              <a:custGeom>
                <a:avLst/>
                <a:gdLst>
                  <a:gd name="T0" fmla="*/ 0 w 52"/>
                  <a:gd name="T1" fmla="*/ 6 h 48"/>
                  <a:gd name="T2" fmla="*/ 1 w 52"/>
                  <a:gd name="T3" fmla="*/ 6 h 48"/>
                  <a:gd name="T4" fmla="*/ 1 w 52"/>
                  <a:gd name="T5" fmla="*/ 6 h 48"/>
                  <a:gd name="T6" fmla="*/ 1 w 52"/>
                  <a:gd name="T7" fmla="*/ 6 h 48"/>
                  <a:gd name="T8" fmla="*/ 1 w 52"/>
                  <a:gd name="T9" fmla="*/ 6 h 48"/>
                  <a:gd name="T10" fmla="*/ 7 w 52"/>
                  <a:gd name="T11" fmla="*/ 0 h 48"/>
                  <a:gd name="T12" fmla="*/ 0 w 5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52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97" name="Freeform 4252"/>
              <p:cNvSpPr>
                <a:spLocks/>
              </p:cNvSpPr>
              <p:nvPr/>
            </p:nvSpPr>
            <p:spPr bwMode="auto">
              <a:xfrm>
                <a:off x="2714" y="1610"/>
                <a:ext cx="24" cy="24"/>
              </a:xfrm>
              <a:custGeom>
                <a:avLst/>
                <a:gdLst>
                  <a:gd name="T0" fmla="*/ 0 w 48"/>
                  <a:gd name="T1" fmla="*/ 6 h 48"/>
                  <a:gd name="T2" fmla="*/ 1 w 48"/>
                  <a:gd name="T3" fmla="*/ 6 h 48"/>
                  <a:gd name="T4" fmla="*/ 1 w 48"/>
                  <a:gd name="T5" fmla="*/ 6 h 48"/>
                  <a:gd name="T6" fmla="*/ 1 w 48"/>
                  <a:gd name="T7" fmla="*/ 6 h 48"/>
                  <a:gd name="T8" fmla="*/ 1 w 48"/>
                  <a:gd name="T9" fmla="*/ 6 h 48"/>
                  <a:gd name="T10" fmla="*/ 6 w 48"/>
                  <a:gd name="T11" fmla="*/ 0 h 48"/>
                  <a:gd name="T12" fmla="*/ 0 w 48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98" name="Freeform 4253"/>
              <p:cNvSpPr>
                <a:spLocks/>
              </p:cNvSpPr>
              <p:nvPr/>
            </p:nvSpPr>
            <p:spPr bwMode="auto">
              <a:xfrm>
                <a:off x="2716" y="1610"/>
                <a:ext cx="22" cy="24"/>
              </a:xfrm>
              <a:custGeom>
                <a:avLst/>
                <a:gdLst>
                  <a:gd name="T0" fmla="*/ 0 w 44"/>
                  <a:gd name="T1" fmla="*/ 6 h 48"/>
                  <a:gd name="T2" fmla="*/ 0 w 44"/>
                  <a:gd name="T3" fmla="*/ 6 h 48"/>
                  <a:gd name="T4" fmla="*/ 1 w 44"/>
                  <a:gd name="T5" fmla="*/ 6 h 48"/>
                  <a:gd name="T6" fmla="*/ 1 w 44"/>
                  <a:gd name="T7" fmla="*/ 6 h 48"/>
                  <a:gd name="T8" fmla="*/ 1 w 44"/>
                  <a:gd name="T9" fmla="*/ 6 h 48"/>
                  <a:gd name="T10" fmla="*/ 6 w 44"/>
                  <a:gd name="T11" fmla="*/ 0 h 48"/>
                  <a:gd name="T12" fmla="*/ 0 w 44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44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99" name="Freeform 4254"/>
              <p:cNvSpPr>
                <a:spLocks/>
              </p:cNvSpPr>
              <p:nvPr/>
            </p:nvSpPr>
            <p:spPr bwMode="auto">
              <a:xfrm>
                <a:off x="2717" y="1610"/>
                <a:ext cx="21" cy="24"/>
              </a:xfrm>
              <a:custGeom>
                <a:avLst/>
                <a:gdLst>
                  <a:gd name="T0" fmla="*/ 0 w 42"/>
                  <a:gd name="T1" fmla="*/ 6 h 48"/>
                  <a:gd name="T2" fmla="*/ 1 w 42"/>
                  <a:gd name="T3" fmla="*/ 6 h 48"/>
                  <a:gd name="T4" fmla="*/ 1 w 42"/>
                  <a:gd name="T5" fmla="*/ 6 h 48"/>
                  <a:gd name="T6" fmla="*/ 1 w 42"/>
                  <a:gd name="T7" fmla="*/ 6 h 48"/>
                  <a:gd name="T8" fmla="*/ 1 w 42"/>
                  <a:gd name="T9" fmla="*/ 6 h 48"/>
                  <a:gd name="T10" fmla="*/ 6 w 42"/>
                  <a:gd name="T11" fmla="*/ 0 h 48"/>
                  <a:gd name="T12" fmla="*/ 0 w 4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42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00" name="Freeform 4255"/>
              <p:cNvSpPr>
                <a:spLocks/>
              </p:cNvSpPr>
              <p:nvPr/>
            </p:nvSpPr>
            <p:spPr bwMode="auto">
              <a:xfrm>
                <a:off x="2719" y="1610"/>
                <a:ext cx="19" cy="24"/>
              </a:xfrm>
              <a:custGeom>
                <a:avLst/>
                <a:gdLst>
                  <a:gd name="T0" fmla="*/ 0 w 38"/>
                  <a:gd name="T1" fmla="*/ 6 h 48"/>
                  <a:gd name="T2" fmla="*/ 0 w 38"/>
                  <a:gd name="T3" fmla="*/ 6 h 48"/>
                  <a:gd name="T4" fmla="*/ 1 w 38"/>
                  <a:gd name="T5" fmla="*/ 6 h 48"/>
                  <a:gd name="T6" fmla="*/ 1 w 38"/>
                  <a:gd name="T7" fmla="*/ 6 h 48"/>
                  <a:gd name="T8" fmla="*/ 1 w 38"/>
                  <a:gd name="T9" fmla="*/ 6 h 48"/>
                  <a:gd name="T10" fmla="*/ 5 w 38"/>
                  <a:gd name="T11" fmla="*/ 0 h 48"/>
                  <a:gd name="T12" fmla="*/ 0 w 38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38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01" name="Freeform 4256"/>
              <p:cNvSpPr>
                <a:spLocks/>
              </p:cNvSpPr>
              <p:nvPr/>
            </p:nvSpPr>
            <p:spPr bwMode="auto">
              <a:xfrm>
                <a:off x="2720" y="1610"/>
                <a:ext cx="18" cy="24"/>
              </a:xfrm>
              <a:custGeom>
                <a:avLst/>
                <a:gdLst>
                  <a:gd name="T0" fmla="*/ 0 w 36"/>
                  <a:gd name="T1" fmla="*/ 6 h 48"/>
                  <a:gd name="T2" fmla="*/ 1 w 36"/>
                  <a:gd name="T3" fmla="*/ 6 h 48"/>
                  <a:gd name="T4" fmla="*/ 1 w 36"/>
                  <a:gd name="T5" fmla="*/ 6 h 48"/>
                  <a:gd name="T6" fmla="*/ 1 w 36"/>
                  <a:gd name="T7" fmla="*/ 6 h 48"/>
                  <a:gd name="T8" fmla="*/ 1 w 36"/>
                  <a:gd name="T9" fmla="*/ 6 h 48"/>
                  <a:gd name="T10" fmla="*/ 5 w 36"/>
                  <a:gd name="T11" fmla="*/ 0 h 48"/>
                  <a:gd name="T12" fmla="*/ 0 w 3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36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02" name="Freeform 4257"/>
              <p:cNvSpPr>
                <a:spLocks/>
              </p:cNvSpPr>
              <p:nvPr/>
            </p:nvSpPr>
            <p:spPr bwMode="auto">
              <a:xfrm>
                <a:off x="2722" y="1610"/>
                <a:ext cx="16" cy="24"/>
              </a:xfrm>
              <a:custGeom>
                <a:avLst/>
                <a:gdLst>
                  <a:gd name="T0" fmla="*/ 0 w 32"/>
                  <a:gd name="T1" fmla="*/ 6 h 48"/>
                  <a:gd name="T2" fmla="*/ 1 w 32"/>
                  <a:gd name="T3" fmla="*/ 6 h 48"/>
                  <a:gd name="T4" fmla="*/ 1 w 32"/>
                  <a:gd name="T5" fmla="*/ 6 h 48"/>
                  <a:gd name="T6" fmla="*/ 1 w 32"/>
                  <a:gd name="T7" fmla="*/ 6 h 48"/>
                  <a:gd name="T8" fmla="*/ 1 w 32"/>
                  <a:gd name="T9" fmla="*/ 6 h 48"/>
                  <a:gd name="T10" fmla="*/ 4 w 32"/>
                  <a:gd name="T11" fmla="*/ 0 h 48"/>
                  <a:gd name="T12" fmla="*/ 0 w 3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48">
                    <a:moveTo>
                      <a:pt x="0" y="48"/>
                    </a:moveTo>
                    <a:lnTo>
                      <a:pt x="2" y="48"/>
                    </a:lnTo>
                    <a:lnTo>
                      <a:pt x="3" y="48"/>
                    </a:lnTo>
                    <a:lnTo>
                      <a:pt x="32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03" name="Freeform 4258"/>
              <p:cNvSpPr>
                <a:spLocks/>
              </p:cNvSpPr>
              <p:nvPr/>
            </p:nvSpPr>
            <p:spPr bwMode="auto">
              <a:xfrm>
                <a:off x="2723" y="1610"/>
                <a:ext cx="15" cy="24"/>
              </a:xfrm>
              <a:custGeom>
                <a:avLst/>
                <a:gdLst>
                  <a:gd name="T0" fmla="*/ 0 w 30"/>
                  <a:gd name="T1" fmla="*/ 6 h 48"/>
                  <a:gd name="T2" fmla="*/ 1 w 30"/>
                  <a:gd name="T3" fmla="*/ 6 h 48"/>
                  <a:gd name="T4" fmla="*/ 1 w 30"/>
                  <a:gd name="T5" fmla="*/ 6 h 48"/>
                  <a:gd name="T6" fmla="*/ 1 w 30"/>
                  <a:gd name="T7" fmla="*/ 6 h 48"/>
                  <a:gd name="T8" fmla="*/ 1 w 30"/>
                  <a:gd name="T9" fmla="*/ 6 h 48"/>
                  <a:gd name="T10" fmla="*/ 4 w 30"/>
                  <a:gd name="T11" fmla="*/ 0 h 48"/>
                  <a:gd name="T12" fmla="*/ 0 w 30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0" y="48"/>
                    </a:moveTo>
                    <a:lnTo>
                      <a:pt x="1" y="48"/>
                    </a:lnTo>
                    <a:lnTo>
                      <a:pt x="3" y="48"/>
                    </a:lnTo>
                    <a:lnTo>
                      <a:pt x="30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04" name="Freeform 4259"/>
              <p:cNvSpPr>
                <a:spLocks/>
              </p:cNvSpPr>
              <p:nvPr/>
            </p:nvSpPr>
            <p:spPr bwMode="auto">
              <a:xfrm>
                <a:off x="2725" y="1610"/>
                <a:ext cx="13" cy="24"/>
              </a:xfrm>
              <a:custGeom>
                <a:avLst/>
                <a:gdLst>
                  <a:gd name="T0" fmla="*/ 0 w 27"/>
                  <a:gd name="T1" fmla="*/ 6 h 48"/>
                  <a:gd name="T2" fmla="*/ 0 w 27"/>
                  <a:gd name="T3" fmla="*/ 6 h 48"/>
                  <a:gd name="T4" fmla="*/ 0 w 27"/>
                  <a:gd name="T5" fmla="*/ 6 h 48"/>
                  <a:gd name="T6" fmla="*/ 0 w 27"/>
                  <a:gd name="T7" fmla="*/ 6 h 48"/>
                  <a:gd name="T8" fmla="*/ 0 w 27"/>
                  <a:gd name="T9" fmla="*/ 6 h 48"/>
                  <a:gd name="T10" fmla="*/ 3 w 27"/>
                  <a:gd name="T11" fmla="*/ 0 h 48"/>
                  <a:gd name="T12" fmla="*/ 0 w 2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27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05" name="Freeform 4260"/>
              <p:cNvSpPr>
                <a:spLocks/>
              </p:cNvSpPr>
              <p:nvPr/>
            </p:nvSpPr>
            <p:spPr bwMode="auto">
              <a:xfrm>
                <a:off x="2726" y="1610"/>
                <a:ext cx="12" cy="24"/>
              </a:xfrm>
              <a:custGeom>
                <a:avLst/>
                <a:gdLst>
                  <a:gd name="T0" fmla="*/ 0 w 25"/>
                  <a:gd name="T1" fmla="*/ 6 h 48"/>
                  <a:gd name="T2" fmla="*/ 0 w 25"/>
                  <a:gd name="T3" fmla="*/ 6 h 48"/>
                  <a:gd name="T4" fmla="*/ 0 w 25"/>
                  <a:gd name="T5" fmla="*/ 6 h 48"/>
                  <a:gd name="T6" fmla="*/ 0 w 25"/>
                  <a:gd name="T7" fmla="*/ 6 h 48"/>
                  <a:gd name="T8" fmla="*/ 0 w 25"/>
                  <a:gd name="T9" fmla="*/ 6 h 48"/>
                  <a:gd name="T10" fmla="*/ 3 w 25"/>
                  <a:gd name="T11" fmla="*/ 0 h 48"/>
                  <a:gd name="T12" fmla="*/ 0 w 2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25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06" name="Freeform 4261"/>
              <p:cNvSpPr>
                <a:spLocks/>
              </p:cNvSpPr>
              <p:nvPr/>
            </p:nvSpPr>
            <p:spPr bwMode="auto">
              <a:xfrm>
                <a:off x="2728" y="1610"/>
                <a:ext cx="10" cy="24"/>
              </a:xfrm>
              <a:custGeom>
                <a:avLst/>
                <a:gdLst>
                  <a:gd name="T0" fmla="*/ 0 w 21"/>
                  <a:gd name="T1" fmla="*/ 6 h 48"/>
                  <a:gd name="T2" fmla="*/ 0 w 21"/>
                  <a:gd name="T3" fmla="*/ 6 h 48"/>
                  <a:gd name="T4" fmla="*/ 0 w 21"/>
                  <a:gd name="T5" fmla="*/ 6 h 48"/>
                  <a:gd name="T6" fmla="*/ 0 w 21"/>
                  <a:gd name="T7" fmla="*/ 6 h 48"/>
                  <a:gd name="T8" fmla="*/ 0 w 21"/>
                  <a:gd name="T9" fmla="*/ 6 h 48"/>
                  <a:gd name="T10" fmla="*/ 2 w 21"/>
                  <a:gd name="T11" fmla="*/ 0 h 48"/>
                  <a:gd name="T12" fmla="*/ 0 w 2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21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07" name="Freeform 4262"/>
              <p:cNvSpPr>
                <a:spLocks/>
              </p:cNvSpPr>
              <p:nvPr/>
            </p:nvSpPr>
            <p:spPr bwMode="auto">
              <a:xfrm>
                <a:off x="2729" y="1610"/>
                <a:ext cx="9" cy="24"/>
              </a:xfrm>
              <a:custGeom>
                <a:avLst/>
                <a:gdLst>
                  <a:gd name="T0" fmla="*/ 0 w 19"/>
                  <a:gd name="T1" fmla="*/ 6 h 48"/>
                  <a:gd name="T2" fmla="*/ 0 w 19"/>
                  <a:gd name="T3" fmla="*/ 6 h 48"/>
                  <a:gd name="T4" fmla="*/ 0 w 19"/>
                  <a:gd name="T5" fmla="*/ 6 h 48"/>
                  <a:gd name="T6" fmla="*/ 0 w 19"/>
                  <a:gd name="T7" fmla="*/ 6 h 48"/>
                  <a:gd name="T8" fmla="*/ 0 w 19"/>
                  <a:gd name="T9" fmla="*/ 6 h 48"/>
                  <a:gd name="T10" fmla="*/ 2 w 19"/>
                  <a:gd name="T11" fmla="*/ 0 h 48"/>
                  <a:gd name="T12" fmla="*/ 0 w 19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19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08" name="Freeform 4263"/>
              <p:cNvSpPr>
                <a:spLocks/>
              </p:cNvSpPr>
              <p:nvPr/>
            </p:nvSpPr>
            <p:spPr bwMode="auto">
              <a:xfrm>
                <a:off x="2730" y="1610"/>
                <a:ext cx="8" cy="24"/>
              </a:xfrm>
              <a:custGeom>
                <a:avLst/>
                <a:gdLst>
                  <a:gd name="T0" fmla="*/ 0 w 15"/>
                  <a:gd name="T1" fmla="*/ 6 h 48"/>
                  <a:gd name="T2" fmla="*/ 0 w 15"/>
                  <a:gd name="T3" fmla="*/ 6 h 48"/>
                  <a:gd name="T4" fmla="*/ 0 w 15"/>
                  <a:gd name="T5" fmla="*/ 6 h 48"/>
                  <a:gd name="T6" fmla="*/ 1 w 15"/>
                  <a:gd name="T7" fmla="*/ 6 h 48"/>
                  <a:gd name="T8" fmla="*/ 1 w 15"/>
                  <a:gd name="T9" fmla="*/ 6 h 48"/>
                  <a:gd name="T10" fmla="*/ 2 w 15"/>
                  <a:gd name="T11" fmla="*/ 0 h 48"/>
                  <a:gd name="T12" fmla="*/ 0 w 1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15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09" name="Freeform 4264"/>
              <p:cNvSpPr>
                <a:spLocks/>
              </p:cNvSpPr>
              <p:nvPr/>
            </p:nvSpPr>
            <p:spPr bwMode="auto">
              <a:xfrm>
                <a:off x="2731" y="1610"/>
                <a:ext cx="7" cy="24"/>
              </a:xfrm>
              <a:custGeom>
                <a:avLst/>
                <a:gdLst>
                  <a:gd name="T0" fmla="*/ 0 w 13"/>
                  <a:gd name="T1" fmla="*/ 6 h 48"/>
                  <a:gd name="T2" fmla="*/ 0 w 13"/>
                  <a:gd name="T3" fmla="*/ 6 h 48"/>
                  <a:gd name="T4" fmla="*/ 1 w 13"/>
                  <a:gd name="T5" fmla="*/ 6 h 48"/>
                  <a:gd name="T6" fmla="*/ 1 w 13"/>
                  <a:gd name="T7" fmla="*/ 6 h 48"/>
                  <a:gd name="T8" fmla="*/ 1 w 13"/>
                  <a:gd name="T9" fmla="*/ 6 h 48"/>
                  <a:gd name="T10" fmla="*/ 2 w 13"/>
                  <a:gd name="T11" fmla="*/ 0 h 48"/>
                  <a:gd name="T12" fmla="*/ 0 w 13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13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10" name="Freeform 4265"/>
              <p:cNvSpPr>
                <a:spLocks/>
              </p:cNvSpPr>
              <p:nvPr/>
            </p:nvSpPr>
            <p:spPr bwMode="auto">
              <a:xfrm>
                <a:off x="2732" y="1610"/>
                <a:ext cx="6" cy="24"/>
              </a:xfrm>
              <a:custGeom>
                <a:avLst/>
                <a:gdLst>
                  <a:gd name="T0" fmla="*/ 0 w 11"/>
                  <a:gd name="T1" fmla="*/ 6 h 48"/>
                  <a:gd name="T2" fmla="*/ 1 w 11"/>
                  <a:gd name="T3" fmla="*/ 6 h 48"/>
                  <a:gd name="T4" fmla="*/ 1 w 11"/>
                  <a:gd name="T5" fmla="*/ 6 h 48"/>
                  <a:gd name="T6" fmla="*/ 1 w 11"/>
                  <a:gd name="T7" fmla="*/ 6 h 48"/>
                  <a:gd name="T8" fmla="*/ 1 w 11"/>
                  <a:gd name="T9" fmla="*/ 6 h 48"/>
                  <a:gd name="T10" fmla="*/ 2 w 11"/>
                  <a:gd name="T11" fmla="*/ 0 h 48"/>
                  <a:gd name="T12" fmla="*/ 0 w 1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11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11" name="Freeform 4266"/>
              <p:cNvSpPr>
                <a:spLocks/>
              </p:cNvSpPr>
              <p:nvPr/>
            </p:nvSpPr>
            <p:spPr bwMode="auto">
              <a:xfrm>
                <a:off x="2734" y="1610"/>
                <a:ext cx="4" cy="24"/>
              </a:xfrm>
              <a:custGeom>
                <a:avLst/>
                <a:gdLst>
                  <a:gd name="T0" fmla="*/ 0 w 7"/>
                  <a:gd name="T1" fmla="*/ 6 h 48"/>
                  <a:gd name="T2" fmla="*/ 0 w 7"/>
                  <a:gd name="T3" fmla="*/ 6 h 48"/>
                  <a:gd name="T4" fmla="*/ 1 w 7"/>
                  <a:gd name="T5" fmla="*/ 6 h 48"/>
                  <a:gd name="T6" fmla="*/ 1 w 7"/>
                  <a:gd name="T7" fmla="*/ 6 h 48"/>
                  <a:gd name="T8" fmla="*/ 1 w 7"/>
                  <a:gd name="T9" fmla="*/ 6 h 48"/>
                  <a:gd name="T10" fmla="*/ 1 w 7"/>
                  <a:gd name="T11" fmla="*/ 0 h 48"/>
                  <a:gd name="T12" fmla="*/ 0 w 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48">
                    <a:moveTo>
                      <a:pt x="0" y="48"/>
                    </a:moveTo>
                    <a:lnTo>
                      <a:pt x="0" y="48"/>
                    </a:lnTo>
                    <a:lnTo>
                      <a:pt x="1" y="48"/>
                    </a:lnTo>
                    <a:lnTo>
                      <a:pt x="7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12" name="Freeform 4267"/>
              <p:cNvSpPr>
                <a:spLocks/>
              </p:cNvSpPr>
              <p:nvPr/>
            </p:nvSpPr>
            <p:spPr bwMode="auto">
              <a:xfrm>
                <a:off x="2735" y="1610"/>
                <a:ext cx="3" cy="24"/>
              </a:xfrm>
              <a:custGeom>
                <a:avLst/>
                <a:gdLst>
                  <a:gd name="T0" fmla="*/ 0 w 6"/>
                  <a:gd name="T1" fmla="*/ 6 h 48"/>
                  <a:gd name="T2" fmla="*/ 1 w 6"/>
                  <a:gd name="T3" fmla="*/ 6 h 48"/>
                  <a:gd name="T4" fmla="*/ 1 w 6"/>
                  <a:gd name="T5" fmla="*/ 6 h 48"/>
                  <a:gd name="T6" fmla="*/ 1 w 6"/>
                  <a:gd name="T7" fmla="*/ 6 h 48"/>
                  <a:gd name="T8" fmla="*/ 1 w 6"/>
                  <a:gd name="T9" fmla="*/ 6 h 48"/>
                  <a:gd name="T10" fmla="*/ 1 w 6"/>
                  <a:gd name="T11" fmla="*/ 0 h 48"/>
                  <a:gd name="T12" fmla="*/ 0 w 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6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13" name="Freeform 4268"/>
              <p:cNvSpPr>
                <a:spLocks/>
              </p:cNvSpPr>
              <p:nvPr/>
            </p:nvSpPr>
            <p:spPr bwMode="auto">
              <a:xfrm>
                <a:off x="2737" y="1610"/>
                <a:ext cx="1" cy="24"/>
              </a:xfrm>
              <a:custGeom>
                <a:avLst/>
                <a:gdLst>
                  <a:gd name="T0" fmla="*/ 0 w 2"/>
                  <a:gd name="T1" fmla="*/ 6 h 48"/>
                  <a:gd name="T2" fmla="*/ 0 w 2"/>
                  <a:gd name="T3" fmla="*/ 6 h 48"/>
                  <a:gd name="T4" fmla="*/ 0 w 2"/>
                  <a:gd name="T5" fmla="*/ 6 h 48"/>
                  <a:gd name="T6" fmla="*/ 1 w 2"/>
                  <a:gd name="T7" fmla="*/ 6 h 48"/>
                  <a:gd name="T8" fmla="*/ 1 w 2"/>
                  <a:gd name="T9" fmla="*/ 6 h 48"/>
                  <a:gd name="T10" fmla="*/ 1 w 2"/>
                  <a:gd name="T11" fmla="*/ 6 h 48"/>
                  <a:gd name="T12" fmla="*/ 1 w 2"/>
                  <a:gd name="T13" fmla="*/ 0 h 48"/>
                  <a:gd name="T14" fmla="*/ 0 w 2"/>
                  <a:gd name="T15" fmla="*/ 6 h 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2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14" name="Freeform 4269"/>
              <p:cNvSpPr>
                <a:spLocks/>
              </p:cNvSpPr>
              <p:nvPr/>
            </p:nvSpPr>
            <p:spPr bwMode="auto">
              <a:xfrm>
                <a:off x="2738" y="1610"/>
                <a:ext cx="1" cy="24"/>
              </a:xfrm>
              <a:custGeom>
                <a:avLst/>
                <a:gdLst>
                  <a:gd name="T0" fmla="*/ 0 w 2"/>
                  <a:gd name="T1" fmla="*/ 6 h 48"/>
                  <a:gd name="T2" fmla="*/ 0 w 2"/>
                  <a:gd name="T3" fmla="*/ 6 h 48"/>
                  <a:gd name="T4" fmla="*/ 1 w 2"/>
                  <a:gd name="T5" fmla="*/ 6 h 48"/>
                  <a:gd name="T6" fmla="*/ 1 w 2"/>
                  <a:gd name="T7" fmla="*/ 6 h 48"/>
                  <a:gd name="T8" fmla="*/ 1 w 2"/>
                  <a:gd name="T9" fmla="*/ 6 h 48"/>
                  <a:gd name="T10" fmla="*/ 0 w 2"/>
                  <a:gd name="T11" fmla="*/ 0 h 48"/>
                  <a:gd name="T12" fmla="*/ 0 w 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15" name="Freeform 4270"/>
              <p:cNvSpPr>
                <a:spLocks/>
              </p:cNvSpPr>
              <p:nvPr/>
            </p:nvSpPr>
            <p:spPr bwMode="auto">
              <a:xfrm>
                <a:off x="2738" y="1610"/>
                <a:ext cx="3" cy="24"/>
              </a:xfrm>
              <a:custGeom>
                <a:avLst/>
                <a:gdLst>
                  <a:gd name="T0" fmla="*/ 1 w 6"/>
                  <a:gd name="T1" fmla="*/ 6 h 48"/>
                  <a:gd name="T2" fmla="*/ 1 w 6"/>
                  <a:gd name="T3" fmla="*/ 6 h 48"/>
                  <a:gd name="T4" fmla="*/ 1 w 6"/>
                  <a:gd name="T5" fmla="*/ 6 h 48"/>
                  <a:gd name="T6" fmla="*/ 1 w 6"/>
                  <a:gd name="T7" fmla="*/ 6 h 48"/>
                  <a:gd name="T8" fmla="*/ 1 w 6"/>
                  <a:gd name="T9" fmla="*/ 6 h 48"/>
                  <a:gd name="T10" fmla="*/ 0 w 6"/>
                  <a:gd name="T11" fmla="*/ 0 h 48"/>
                  <a:gd name="T12" fmla="*/ 1 w 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48">
                    <a:moveTo>
                      <a:pt x="2" y="48"/>
                    </a:moveTo>
                    <a:lnTo>
                      <a:pt x="4" y="48"/>
                    </a:lnTo>
                    <a:lnTo>
                      <a:pt x="6" y="48"/>
                    </a:lnTo>
                    <a:lnTo>
                      <a:pt x="0" y="0"/>
                    </a:lnTo>
                    <a:lnTo>
                      <a:pt x="2" y="48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16" name="Freeform 4271"/>
              <p:cNvSpPr>
                <a:spLocks/>
              </p:cNvSpPr>
              <p:nvPr/>
            </p:nvSpPr>
            <p:spPr bwMode="auto">
              <a:xfrm>
                <a:off x="2738" y="1610"/>
                <a:ext cx="4" cy="24"/>
              </a:xfrm>
              <a:custGeom>
                <a:avLst/>
                <a:gdLst>
                  <a:gd name="T0" fmla="*/ 1 w 8"/>
                  <a:gd name="T1" fmla="*/ 6 h 48"/>
                  <a:gd name="T2" fmla="*/ 1 w 8"/>
                  <a:gd name="T3" fmla="*/ 6 h 48"/>
                  <a:gd name="T4" fmla="*/ 1 w 8"/>
                  <a:gd name="T5" fmla="*/ 6 h 48"/>
                  <a:gd name="T6" fmla="*/ 1 w 8"/>
                  <a:gd name="T7" fmla="*/ 6 h 48"/>
                  <a:gd name="T8" fmla="*/ 1 w 8"/>
                  <a:gd name="T9" fmla="*/ 6 h 48"/>
                  <a:gd name="T10" fmla="*/ 0 w 8"/>
                  <a:gd name="T11" fmla="*/ 0 h 48"/>
                  <a:gd name="T12" fmla="*/ 1 w 8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48">
                    <a:moveTo>
                      <a:pt x="6" y="48"/>
                    </a:moveTo>
                    <a:lnTo>
                      <a:pt x="6" y="48"/>
                    </a:lnTo>
                    <a:lnTo>
                      <a:pt x="8" y="48"/>
                    </a:lnTo>
                    <a:lnTo>
                      <a:pt x="0" y="0"/>
                    </a:ln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17" name="Freeform 4272"/>
              <p:cNvSpPr>
                <a:spLocks/>
              </p:cNvSpPr>
              <p:nvPr/>
            </p:nvSpPr>
            <p:spPr bwMode="auto">
              <a:xfrm>
                <a:off x="2738" y="1610"/>
                <a:ext cx="5" cy="24"/>
              </a:xfrm>
              <a:custGeom>
                <a:avLst/>
                <a:gdLst>
                  <a:gd name="T0" fmla="*/ 1 w 10"/>
                  <a:gd name="T1" fmla="*/ 6 h 48"/>
                  <a:gd name="T2" fmla="*/ 1 w 10"/>
                  <a:gd name="T3" fmla="*/ 6 h 48"/>
                  <a:gd name="T4" fmla="*/ 2 w 10"/>
                  <a:gd name="T5" fmla="*/ 6 h 48"/>
                  <a:gd name="T6" fmla="*/ 2 w 10"/>
                  <a:gd name="T7" fmla="*/ 6 h 48"/>
                  <a:gd name="T8" fmla="*/ 2 w 10"/>
                  <a:gd name="T9" fmla="*/ 6 h 48"/>
                  <a:gd name="T10" fmla="*/ 0 w 10"/>
                  <a:gd name="T11" fmla="*/ 0 h 48"/>
                  <a:gd name="T12" fmla="*/ 1 w 10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48">
                    <a:moveTo>
                      <a:pt x="8" y="48"/>
                    </a:moveTo>
                    <a:lnTo>
                      <a:pt x="8" y="48"/>
                    </a:lnTo>
                    <a:lnTo>
                      <a:pt x="10" y="48"/>
                    </a:lnTo>
                    <a:lnTo>
                      <a:pt x="0" y="0"/>
                    </a:lnTo>
                    <a:lnTo>
                      <a:pt x="8" y="48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18" name="Freeform 4273"/>
              <p:cNvSpPr>
                <a:spLocks/>
              </p:cNvSpPr>
              <p:nvPr/>
            </p:nvSpPr>
            <p:spPr bwMode="auto">
              <a:xfrm>
                <a:off x="2738" y="1610"/>
                <a:ext cx="7" cy="24"/>
              </a:xfrm>
              <a:custGeom>
                <a:avLst/>
                <a:gdLst>
                  <a:gd name="T0" fmla="*/ 2 w 14"/>
                  <a:gd name="T1" fmla="*/ 6 h 48"/>
                  <a:gd name="T2" fmla="*/ 2 w 14"/>
                  <a:gd name="T3" fmla="*/ 6 h 48"/>
                  <a:gd name="T4" fmla="*/ 2 w 14"/>
                  <a:gd name="T5" fmla="*/ 6 h 48"/>
                  <a:gd name="T6" fmla="*/ 2 w 14"/>
                  <a:gd name="T7" fmla="*/ 6 h 48"/>
                  <a:gd name="T8" fmla="*/ 2 w 14"/>
                  <a:gd name="T9" fmla="*/ 6 h 48"/>
                  <a:gd name="T10" fmla="*/ 0 w 14"/>
                  <a:gd name="T11" fmla="*/ 0 h 48"/>
                  <a:gd name="T12" fmla="*/ 2 w 14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48">
                    <a:moveTo>
                      <a:pt x="12" y="48"/>
                    </a:moveTo>
                    <a:lnTo>
                      <a:pt x="12" y="48"/>
                    </a:lnTo>
                    <a:lnTo>
                      <a:pt x="14" y="48"/>
                    </a:lnTo>
                    <a:lnTo>
                      <a:pt x="0" y="0"/>
                    </a:lnTo>
                    <a:lnTo>
                      <a:pt x="12" y="48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19" name="Freeform 4274"/>
              <p:cNvSpPr>
                <a:spLocks/>
              </p:cNvSpPr>
              <p:nvPr/>
            </p:nvSpPr>
            <p:spPr bwMode="auto">
              <a:xfrm>
                <a:off x="2738" y="1610"/>
                <a:ext cx="8" cy="24"/>
              </a:xfrm>
              <a:custGeom>
                <a:avLst/>
                <a:gdLst>
                  <a:gd name="T0" fmla="*/ 2 w 16"/>
                  <a:gd name="T1" fmla="*/ 6 h 48"/>
                  <a:gd name="T2" fmla="*/ 2 w 16"/>
                  <a:gd name="T3" fmla="*/ 6 h 48"/>
                  <a:gd name="T4" fmla="*/ 2 w 16"/>
                  <a:gd name="T5" fmla="*/ 6 h 48"/>
                  <a:gd name="T6" fmla="*/ 2 w 16"/>
                  <a:gd name="T7" fmla="*/ 6 h 48"/>
                  <a:gd name="T8" fmla="*/ 2 w 16"/>
                  <a:gd name="T9" fmla="*/ 6 h 48"/>
                  <a:gd name="T10" fmla="*/ 0 w 16"/>
                  <a:gd name="T11" fmla="*/ 0 h 48"/>
                  <a:gd name="T12" fmla="*/ 2 w 1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48">
                    <a:moveTo>
                      <a:pt x="14" y="48"/>
                    </a:moveTo>
                    <a:lnTo>
                      <a:pt x="14" y="48"/>
                    </a:lnTo>
                    <a:lnTo>
                      <a:pt x="16" y="48"/>
                    </a:lnTo>
                    <a:lnTo>
                      <a:pt x="0" y="0"/>
                    </a:lnTo>
                    <a:lnTo>
                      <a:pt x="14" y="48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20" name="Freeform 4275"/>
              <p:cNvSpPr>
                <a:spLocks/>
              </p:cNvSpPr>
              <p:nvPr/>
            </p:nvSpPr>
            <p:spPr bwMode="auto">
              <a:xfrm>
                <a:off x="2738" y="1610"/>
                <a:ext cx="10" cy="24"/>
              </a:xfrm>
              <a:custGeom>
                <a:avLst/>
                <a:gdLst>
                  <a:gd name="T0" fmla="*/ 3 w 19"/>
                  <a:gd name="T1" fmla="*/ 6 h 48"/>
                  <a:gd name="T2" fmla="*/ 3 w 19"/>
                  <a:gd name="T3" fmla="*/ 6 h 48"/>
                  <a:gd name="T4" fmla="*/ 3 w 19"/>
                  <a:gd name="T5" fmla="*/ 6 h 48"/>
                  <a:gd name="T6" fmla="*/ 3 w 19"/>
                  <a:gd name="T7" fmla="*/ 6 h 48"/>
                  <a:gd name="T8" fmla="*/ 3 w 19"/>
                  <a:gd name="T9" fmla="*/ 6 h 48"/>
                  <a:gd name="T10" fmla="*/ 0 w 19"/>
                  <a:gd name="T11" fmla="*/ 0 h 48"/>
                  <a:gd name="T12" fmla="*/ 3 w 19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19" y="48"/>
                    </a:lnTo>
                    <a:lnTo>
                      <a:pt x="0" y="0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21" name="Freeform 4276"/>
              <p:cNvSpPr>
                <a:spLocks/>
              </p:cNvSpPr>
              <p:nvPr/>
            </p:nvSpPr>
            <p:spPr bwMode="auto">
              <a:xfrm>
                <a:off x="2738" y="1610"/>
                <a:ext cx="11" cy="24"/>
              </a:xfrm>
              <a:custGeom>
                <a:avLst/>
                <a:gdLst>
                  <a:gd name="T0" fmla="*/ 3 w 21"/>
                  <a:gd name="T1" fmla="*/ 6 h 48"/>
                  <a:gd name="T2" fmla="*/ 3 w 21"/>
                  <a:gd name="T3" fmla="*/ 6 h 48"/>
                  <a:gd name="T4" fmla="*/ 3 w 21"/>
                  <a:gd name="T5" fmla="*/ 6 h 48"/>
                  <a:gd name="T6" fmla="*/ 3 w 21"/>
                  <a:gd name="T7" fmla="*/ 6 h 48"/>
                  <a:gd name="T8" fmla="*/ 3 w 21"/>
                  <a:gd name="T9" fmla="*/ 6 h 48"/>
                  <a:gd name="T10" fmla="*/ 0 w 21"/>
                  <a:gd name="T11" fmla="*/ 0 h 48"/>
                  <a:gd name="T12" fmla="*/ 3 w 2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48">
                    <a:moveTo>
                      <a:pt x="19" y="48"/>
                    </a:moveTo>
                    <a:lnTo>
                      <a:pt x="19" y="48"/>
                    </a:lnTo>
                    <a:lnTo>
                      <a:pt x="21" y="48"/>
                    </a:lnTo>
                    <a:lnTo>
                      <a:pt x="0" y="0"/>
                    </a:lnTo>
                    <a:lnTo>
                      <a:pt x="19" y="48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22" name="Freeform 4277"/>
              <p:cNvSpPr>
                <a:spLocks/>
              </p:cNvSpPr>
              <p:nvPr/>
            </p:nvSpPr>
            <p:spPr bwMode="auto">
              <a:xfrm>
                <a:off x="2738" y="1610"/>
                <a:ext cx="13" cy="24"/>
              </a:xfrm>
              <a:custGeom>
                <a:avLst/>
                <a:gdLst>
                  <a:gd name="T0" fmla="*/ 3 w 25"/>
                  <a:gd name="T1" fmla="*/ 6 h 48"/>
                  <a:gd name="T2" fmla="*/ 3 w 25"/>
                  <a:gd name="T3" fmla="*/ 6 h 48"/>
                  <a:gd name="T4" fmla="*/ 3 w 25"/>
                  <a:gd name="T5" fmla="*/ 6 h 48"/>
                  <a:gd name="T6" fmla="*/ 3 w 25"/>
                  <a:gd name="T7" fmla="*/ 6 h 48"/>
                  <a:gd name="T8" fmla="*/ 4 w 25"/>
                  <a:gd name="T9" fmla="*/ 6 h 48"/>
                  <a:gd name="T10" fmla="*/ 0 w 25"/>
                  <a:gd name="T11" fmla="*/ 0 h 48"/>
                  <a:gd name="T12" fmla="*/ 3 w 2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48">
                    <a:moveTo>
                      <a:pt x="21" y="48"/>
                    </a:moveTo>
                    <a:lnTo>
                      <a:pt x="23" y="48"/>
                    </a:lnTo>
                    <a:lnTo>
                      <a:pt x="25" y="48"/>
                    </a:lnTo>
                    <a:lnTo>
                      <a:pt x="0" y="0"/>
                    </a:lnTo>
                    <a:lnTo>
                      <a:pt x="21" y="48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23" name="Freeform 4278"/>
              <p:cNvSpPr>
                <a:spLocks/>
              </p:cNvSpPr>
              <p:nvPr/>
            </p:nvSpPr>
            <p:spPr bwMode="auto">
              <a:xfrm>
                <a:off x="2738" y="1610"/>
                <a:ext cx="14" cy="24"/>
              </a:xfrm>
              <a:custGeom>
                <a:avLst/>
                <a:gdLst>
                  <a:gd name="T0" fmla="*/ 4 w 27"/>
                  <a:gd name="T1" fmla="*/ 6 h 48"/>
                  <a:gd name="T2" fmla="*/ 4 w 27"/>
                  <a:gd name="T3" fmla="*/ 6 h 48"/>
                  <a:gd name="T4" fmla="*/ 4 w 27"/>
                  <a:gd name="T5" fmla="*/ 6 h 48"/>
                  <a:gd name="T6" fmla="*/ 4 w 27"/>
                  <a:gd name="T7" fmla="*/ 6 h 48"/>
                  <a:gd name="T8" fmla="*/ 4 w 27"/>
                  <a:gd name="T9" fmla="*/ 6 h 48"/>
                  <a:gd name="T10" fmla="*/ 0 w 27"/>
                  <a:gd name="T11" fmla="*/ 0 h 48"/>
                  <a:gd name="T12" fmla="*/ 4 w 2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48">
                    <a:moveTo>
                      <a:pt x="25" y="48"/>
                    </a:moveTo>
                    <a:lnTo>
                      <a:pt x="25" y="48"/>
                    </a:lnTo>
                    <a:lnTo>
                      <a:pt x="27" y="48"/>
                    </a:lnTo>
                    <a:lnTo>
                      <a:pt x="0" y="0"/>
                    </a:lnTo>
                    <a:lnTo>
                      <a:pt x="25" y="48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24" name="Freeform 4279"/>
              <p:cNvSpPr>
                <a:spLocks/>
              </p:cNvSpPr>
              <p:nvPr/>
            </p:nvSpPr>
            <p:spPr bwMode="auto">
              <a:xfrm>
                <a:off x="2738" y="1610"/>
                <a:ext cx="15" cy="24"/>
              </a:xfrm>
              <a:custGeom>
                <a:avLst/>
                <a:gdLst>
                  <a:gd name="T0" fmla="*/ 3 w 31"/>
                  <a:gd name="T1" fmla="*/ 6 h 48"/>
                  <a:gd name="T2" fmla="*/ 3 w 31"/>
                  <a:gd name="T3" fmla="*/ 6 h 48"/>
                  <a:gd name="T4" fmla="*/ 3 w 31"/>
                  <a:gd name="T5" fmla="*/ 6 h 48"/>
                  <a:gd name="T6" fmla="*/ 3 w 31"/>
                  <a:gd name="T7" fmla="*/ 6 h 48"/>
                  <a:gd name="T8" fmla="*/ 3 w 31"/>
                  <a:gd name="T9" fmla="*/ 6 h 48"/>
                  <a:gd name="T10" fmla="*/ 0 w 31"/>
                  <a:gd name="T11" fmla="*/ 0 h 48"/>
                  <a:gd name="T12" fmla="*/ 3 w 3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48">
                    <a:moveTo>
                      <a:pt x="27" y="48"/>
                    </a:moveTo>
                    <a:lnTo>
                      <a:pt x="29" y="48"/>
                    </a:lnTo>
                    <a:lnTo>
                      <a:pt x="31" y="48"/>
                    </a:lnTo>
                    <a:lnTo>
                      <a:pt x="0" y="0"/>
                    </a:lnTo>
                    <a:lnTo>
                      <a:pt x="27" y="48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25" name="Freeform 4280"/>
              <p:cNvSpPr>
                <a:spLocks/>
              </p:cNvSpPr>
              <p:nvPr/>
            </p:nvSpPr>
            <p:spPr bwMode="auto">
              <a:xfrm>
                <a:off x="2738" y="1610"/>
                <a:ext cx="16" cy="24"/>
              </a:xfrm>
              <a:custGeom>
                <a:avLst/>
                <a:gdLst>
                  <a:gd name="T0" fmla="*/ 3 w 33"/>
                  <a:gd name="T1" fmla="*/ 6 h 48"/>
                  <a:gd name="T2" fmla="*/ 3 w 33"/>
                  <a:gd name="T3" fmla="*/ 6 h 48"/>
                  <a:gd name="T4" fmla="*/ 3 w 33"/>
                  <a:gd name="T5" fmla="*/ 6 h 48"/>
                  <a:gd name="T6" fmla="*/ 4 w 33"/>
                  <a:gd name="T7" fmla="*/ 6 h 48"/>
                  <a:gd name="T8" fmla="*/ 4 w 33"/>
                  <a:gd name="T9" fmla="*/ 6 h 48"/>
                  <a:gd name="T10" fmla="*/ 0 w 33"/>
                  <a:gd name="T11" fmla="*/ 0 h 48"/>
                  <a:gd name="T12" fmla="*/ 3 w 33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48">
                    <a:moveTo>
                      <a:pt x="31" y="48"/>
                    </a:moveTo>
                    <a:lnTo>
                      <a:pt x="31" y="48"/>
                    </a:lnTo>
                    <a:lnTo>
                      <a:pt x="33" y="48"/>
                    </a:lnTo>
                    <a:lnTo>
                      <a:pt x="0" y="0"/>
                    </a:lnTo>
                    <a:lnTo>
                      <a:pt x="31" y="48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26" name="Freeform 4281"/>
              <p:cNvSpPr>
                <a:spLocks/>
              </p:cNvSpPr>
              <p:nvPr/>
            </p:nvSpPr>
            <p:spPr bwMode="auto">
              <a:xfrm>
                <a:off x="2738" y="1610"/>
                <a:ext cx="18" cy="24"/>
              </a:xfrm>
              <a:custGeom>
                <a:avLst/>
                <a:gdLst>
                  <a:gd name="T0" fmla="*/ 4 w 37"/>
                  <a:gd name="T1" fmla="*/ 6 h 48"/>
                  <a:gd name="T2" fmla="*/ 4 w 37"/>
                  <a:gd name="T3" fmla="*/ 6 h 48"/>
                  <a:gd name="T4" fmla="*/ 4 w 37"/>
                  <a:gd name="T5" fmla="*/ 6 h 48"/>
                  <a:gd name="T6" fmla="*/ 4 w 37"/>
                  <a:gd name="T7" fmla="*/ 6 h 48"/>
                  <a:gd name="T8" fmla="*/ 4 w 37"/>
                  <a:gd name="T9" fmla="*/ 6 h 48"/>
                  <a:gd name="T10" fmla="*/ 0 w 37"/>
                  <a:gd name="T11" fmla="*/ 0 h 48"/>
                  <a:gd name="T12" fmla="*/ 4 w 3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48">
                    <a:moveTo>
                      <a:pt x="33" y="48"/>
                    </a:moveTo>
                    <a:lnTo>
                      <a:pt x="35" y="48"/>
                    </a:lnTo>
                    <a:lnTo>
                      <a:pt x="37" y="48"/>
                    </a:lnTo>
                    <a:lnTo>
                      <a:pt x="0" y="0"/>
                    </a:lnTo>
                    <a:lnTo>
                      <a:pt x="33" y="48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27" name="Freeform 4282"/>
              <p:cNvSpPr>
                <a:spLocks/>
              </p:cNvSpPr>
              <p:nvPr/>
            </p:nvSpPr>
            <p:spPr bwMode="auto">
              <a:xfrm>
                <a:off x="2738" y="1610"/>
                <a:ext cx="19" cy="24"/>
              </a:xfrm>
              <a:custGeom>
                <a:avLst/>
                <a:gdLst>
                  <a:gd name="T0" fmla="*/ 4 w 39"/>
                  <a:gd name="T1" fmla="*/ 6 h 48"/>
                  <a:gd name="T2" fmla="*/ 4 w 39"/>
                  <a:gd name="T3" fmla="*/ 6 h 48"/>
                  <a:gd name="T4" fmla="*/ 4 w 39"/>
                  <a:gd name="T5" fmla="*/ 6 h 48"/>
                  <a:gd name="T6" fmla="*/ 4 w 39"/>
                  <a:gd name="T7" fmla="*/ 6 h 48"/>
                  <a:gd name="T8" fmla="*/ 4 w 39"/>
                  <a:gd name="T9" fmla="*/ 6 h 48"/>
                  <a:gd name="T10" fmla="*/ 0 w 39"/>
                  <a:gd name="T11" fmla="*/ 0 h 48"/>
                  <a:gd name="T12" fmla="*/ 4 w 39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48">
                    <a:moveTo>
                      <a:pt x="37" y="48"/>
                    </a:moveTo>
                    <a:lnTo>
                      <a:pt x="37" y="48"/>
                    </a:lnTo>
                    <a:lnTo>
                      <a:pt x="39" y="48"/>
                    </a:lnTo>
                    <a:lnTo>
                      <a:pt x="0" y="0"/>
                    </a:lnTo>
                    <a:lnTo>
                      <a:pt x="37" y="48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28" name="Freeform 4283"/>
              <p:cNvSpPr>
                <a:spLocks/>
              </p:cNvSpPr>
              <p:nvPr/>
            </p:nvSpPr>
            <p:spPr bwMode="auto">
              <a:xfrm>
                <a:off x="2738" y="1610"/>
                <a:ext cx="21" cy="24"/>
              </a:xfrm>
              <a:custGeom>
                <a:avLst/>
                <a:gdLst>
                  <a:gd name="T0" fmla="*/ 5 w 42"/>
                  <a:gd name="T1" fmla="*/ 6 h 48"/>
                  <a:gd name="T2" fmla="*/ 5 w 42"/>
                  <a:gd name="T3" fmla="*/ 6 h 48"/>
                  <a:gd name="T4" fmla="*/ 6 w 42"/>
                  <a:gd name="T5" fmla="*/ 6 h 48"/>
                  <a:gd name="T6" fmla="*/ 6 w 42"/>
                  <a:gd name="T7" fmla="*/ 6 h 48"/>
                  <a:gd name="T8" fmla="*/ 6 w 42"/>
                  <a:gd name="T9" fmla="*/ 6 h 48"/>
                  <a:gd name="T10" fmla="*/ 0 w 42"/>
                  <a:gd name="T11" fmla="*/ 0 h 48"/>
                  <a:gd name="T12" fmla="*/ 5 w 4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48">
                    <a:moveTo>
                      <a:pt x="39" y="48"/>
                    </a:moveTo>
                    <a:lnTo>
                      <a:pt x="39" y="48"/>
                    </a:lnTo>
                    <a:lnTo>
                      <a:pt x="41" y="48"/>
                    </a:lnTo>
                    <a:lnTo>
                      <a:pt x="42" y="48"/>
                    </a:lnTo>
                    <a:lnTo>
                      <a:pt x="0" y="0"/>
                    </a:lnTo>
                    <a:lnTo>
                      <a:pt x="39" y="48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29" name="Freeform 4284"/>
              <p:cNvSpPr>
                <a:spLocks/>
              </p:cNvSpPr>
              <p:nvPr/>
            </p:nvSpPr>
            <p:spPr bwMode="auto">
              <a:xfrm>
                <a:off x="2738" y="1610"/>
                <a:ext cx="22" cy="24"/>
              </a:xfrm>
              <a:custGeom>
                <a:avLst/>
                <a:gdLst>
                  <a:gd name="T0" fmla="*/ 6 w 44"/>
                  <a:gd name="T1" fmla="*/ 6 h 48"/>
                  <a:gd name="T2" fmla="*/ 6 w 44"/>
                  <a:gd name="T3" fmla="*/ 6 h 48"/>
                  <a:gd name="T4" fmla="*/ 6 w 44"/>
                  <a:gd name="T5" fmla="*/ 6 h 48"/>
                  <a:gd name="T6" fmla="*/ 6 w 44"/>
                  <a:gd name="T7" fmla="*/ 6 h 48"/>
                  <a:gd name="T8" fmla="*/ 6 w 44"/>
                  <a:gd name="T9" fmla="*/ 6 h 48"/>
                  <a:gd name="T10" fmla="*/ 0 w 44"/>
                  <a:gd name="T11" fmla="*/ 0 h 48"/>
                  <a:gd name="T12" fmla="*/ 6 w 44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" h="48">
                    <a:moveTo>
                      <a:pt x="42" y="48"/>
                    </a:moveTo>
                    <a:lnTo>
                      <a:pt x="42" y="48"/>
                    </a:lnTo>
                    <a:lnTo>
                      <a:pt x="44" y="48"/>
                    </a:lnTo>
                    <a:lnTo>
                      <a:pt x="0" y="0"/>
                    </a:lnTo>
                    <a:lnTo>
                      <a:pt x="42" y="48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30" name="Freeform 4285"/>
              <p:cNvSpPr>
                <a:spLocks/>
              </p:cNvSpPr>
              <p:nvPr/>
            </p:nvSpPr>
            <p:spPr bwMode="auto">
              <a:xfrm>
                <a:off x="2738" y="1610"/>
                <a:ext cx="24" cy="24"/>
              </a:xfrm>
              <a:custGeom>
                <a:avLst/>
                <a:gdLst>
                  <a:gd name="T0" fmla="*/ 6 w 48"/>
                  <a:gd name="T1" fmla="*/ 6 h 48"/>
                  <a:gd name="T2" fmla="*/ 6 w 48"/>
                  <a:gd name="T3" fmla="*/ 6 h 48"/>
                  <a:gd name="T4" fmla="*/ 6 w 48"/>
                  <a:gd name="T5" fmla="*/ 6 h 48"/>
                  <a:gd name="T6" fmla="*/ 6 w 48"/>
                  <a:gd name="T7" fmla="*/ 6 h 48"/>
                  <a:gd name="T8" fmla="*/ 6 w 48"/>
                  <a:gd name="T9" fmla="*/ 6 h 48"/>
                  <a:gd name="T10" fmla="*/ 0 w 48"/>
                  <a:gd name="T11" fmla="*/ 0 h 48"/>
                  <a:gd name="T12" fmla="*/ 6 w 48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46" y="48"/>
                    </a:moveTo>
                    <a:lnTo>
                      <a:pt x="46" y="48"/>
                    </a:lnTo>
                    <a:lnTo>
                      <a:pt x="48" y="48"/>
                    </a:lnTo>
                    <a:lnTo>
                      <a:pt x="0" y="0"/>
                    </a:lnTo>
                    <a:lnTo>
                      <a:pt x="46" y="48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31" name="Freeform 4286"/>
              <p:cNvSpPr>
                <a:spLocks/>
              </p:cNvSpPr>
              <p:nvPr/>
            </p:nvSpPr>
            <p:spPr bwMode="auto">
              <a:xfrm>
                <a:off x="2738" y="1610"/>
                <a:ext cx="25" cy="24"/>
              </a:xfrm>
              <a:custGeom>
                <a:avLst/>
                <a:gdLst>
                  <a:gd name="T0" fmla="*/ 6 w 50"/>
                  <a:gd name="T1" fmla="*/ 6 h 48"/>
                  <a:gd name="T2" fmla="*/ 6 w 50"/>
                  <a:gd name="T3" fmla="*/ 6 h 48"/>
                  <a:gd name="T4" fmla="*/ 7 w 50"/>
                  <a:gd name="T5" fmla="*/ 6 h 48"/>
                  <a:gd name="T6" fmla="*/ 7 w 50"/>
                  <a:gd name="T7" fmla="*/ 6 h 48"/>
                  <a:gd name="T8" fmla="*/ 7 w 50"/>
                  <a:gd name="T9" fmla="*/ 6 h 48"/>
                  <a:gd name="T10" fmla="*/ 0 w 50"/>
                  <a:gd name="T11" fmla="*/ 0 h 48"/>
                  <a:gd name="T12" fmla="*/ 6 w 50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" h="48">
                    <a:moveTo>
                      <a:pt x="48" y="48"/>
                    </a:moveTo>
                    <a:lnTo>
                      <a:pt x="48" y="48"/>
                    </a:lnTo>
                    <a:lnTo>
                      <a:pt x="50" y="48"/>
                    </a:lnTo>
                    <a:lnTo>
                      <a:pt x="0" y="0"/>
                    </a:lnTo>
                    <a:lnTo>
                      <a:pt x="48" y="48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32" name="Freeform 4287"/>
              <p:cNvSpPr>
                <a:spLocks/>
              </p:cNvSpPr>
              <p:nvPr/>
            </p:nvSpPr>
            <p:spPr bwMode="auto">
              <a:xfrm>
                <a:off x="2738" y="1610"/>
                <a:ext cx="27" cy="24"/>
              </a:xfrm>
              <a:custGeom>
                <a:avLst/>
                <a:gdLst>
                  <a:gd name="T0" fmla="*/ 7 w 54"/>
                  <a:gd name="T1" fmla="*/ 6 h 48"/>
                  <a:gd name="T2" fmla="*/ 7 w 54"/>
                  <a:gd name="T3" fmla="*/ 6 h 48"/>
                  <a:gd name="T4" fmla="*/ 7 w 54"/>
                  <a:gd name="T5" fmla="*/ 6 h 48"/>
                  <a:gd name="T6" fmla="*/ 7 w 54"/>
                  <a:gd name="T7" fmla="*/ 6 h 48"/>
                  <a:gd name="T8" fmla="*/ 7 w 54"/>
                  <a:gd name="T9" fmla="*/ 6 h 48"/>
                  <a:gd name="T10" fmla="*/ 0 w 54"/>
                  <a:gd name="T11" fmla="*/ 0 h 48"/>
                  <a:gd name="T12" fmla="*/ 7 w 54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48">
                    <a:moveTo>
                      <a:pt x="52" y="48"/>
                    </a:moveTo>
                    <a:lnTo>
                      <a:pt x="52" y="48"/>
                    </a:lnTo>
                    <a:lnTo>
                      <a:pt x="54" y="48"/>
                    </a:lnTo>
                    <a:lnTo>
                      <a:pt x="0" y="0"/>
                    </a:lnTo>
                    <a:lnTo>
                      <a:pt x="52" y="48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33" name="Freeform 4288"/>
              <p:cNvSpPr>
                <a:spLocks/>
              </p:cNvSpPr>
              <p:nvPr/>
            </p:nvSpPr>
            <p:spPr bwMode="auto">
              <a:xfrm>
                <a:off x="2738" y="1610"/>
                <a:ext cx="29" cy="24"/>
              </a:xfrm>
              <a:custGeom>
                <a:avLst/>
                <a:gdLst>
                  <a:gd name="T0" fmla="*/ 7 w 58"/>
                  <a:gd name="T1" fmla="*/ 6 h 48"/>
                  <a:gd name="T2" fmla="*/ 7 w 58"/>
                  <a:gd name="T3" fmla="*/ 6 h 48"/>
                  <a:gd name="T4" fmla="*/ 7 w 58"/>
                  <a:gd name="T5" fmla="*/ 6 h 48"/>
                  <a:gd name="T6" fmla="*/ 8 w 58"/>
                  <a:gd name="T7" fmla="*/ 6 h 48"/>
                  <a:gd name="T8" fmla="*/ 8 w 58"/>
                  <a:gd name="T9" fmla="*/ 6 h 48"/>
                  <a:gd name="T10" fmla="*/ 0 w 58"/>
                  <a:gd name="T11" fmla="*/ 0 h 48"/>
                  <a:gd name="T12" fmla="*/ 7 w 58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8" h="48">
                    <a:moveTo>
                      <a:pt x="54" y="48"/>
                    </a:moveTo>
                    <a:lnTo>
                      <a:pt x="56" y="48"/>
                    </a:lnTo>
                    <a:lnTo>
                      <a:pt x="58" y="48"/>
                    </a:lnTo>
                    <a:lnTo>
                      <a:pt x="0" y="0"/>
                    </a:lnTo>
                    <a:lnTo>
                      <a:pt x="54" y="48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34" name="Freeform 4289"/>
              <p:cNvSpPr>
                <a:spLocks/>
              </p:cNvSpPr>
              <p:nvPr/>
            </p:nvSpPr>
            <p:spPr bwMode="auto">
              <a:xfrm>
                <a:off x="2738" y="1610"/>
                <a:ext cx="31" cy="24"/>
              </a:xfrm>
              <a:custGeom>
                <a:avLst/>
                <a:gdLst>
                  <a:gd name="T0" fmla="*/ 8 w 62"/>
                  <a:gd name="T1" fmla="*/ 6 h 48"/>
                  <a:gd name="T2" fmla="*/ 8 w 62"/>
                  <a:gd name="T3" fmla="*/ 6 h 48"/>
                  <a:gd name="T4" fmla="*/ 8 w 62"/>
                  <a:gd name="T5" fmla="*/ 6 h 48"/>
                  <a:gd name="T6" fmla="*/ 8 w 62"/>
                  <a:gd name="T7" fmla="*/ 6 h 48"/>
                  <a:gd name="T8" fmla="*/ 8 w 62"/>
                  <a:gd name="T9" fmla="*/ 6 h 48"/>
                  <a:gd name="T10" fmla="*/ 0 w 62"/>
                  <a:gd name="T11" fmla="*/ 0 h 48"/>
                  <a:gd name="T12" fmla="*/ 8 w 6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" h="48">
                    <a:moveTo>
                      <a:pt x="58" y="48"/>
                    </a:moveTo>
                    <a:lnTo>
                      <a:pt x="58" y="48"/>
                    </a:lnTo>
                    <a:lnTo>
                      <a:pt x="60" y="48"/>
                    </a:lnTo>
                    <a:lnTo>
                      <a:pt x="62" y="48"/>
                    </a:lnTo>
                    <a:lnTo>
                      <a:pt x="0" y="0"/>
                    </a:lnTo>
                    <a:lnTo>
                      <a:pt x="58" y="48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35" name="Freeform 4290"/>
              <p:cNvSpPr>
                <a:spLocks/>
              </p:cNvSpPr>
              <p:nvPr/>
            </p:nvSpPr>
            <p:spPr bwMode="auto">
              <a:xfrm>
                <a:off x="2738" y="1610"/>
                <a:ext cx="33" cy="24"/>
              </a:xfrm>
              <a:custGeom>
                <a:avLst/>
                <a:gdLst>
                  <a:gd name="T0" fmla="*/ 8 w 66"/>
                  <a:gd name="T1" fmla="*/ 6 h 48"/>
                  <a:gd name="T2" fmla="*/ 8 w 66"/>
                  <a:gd name="T3" fmla="*/ 6 h 48"/>
                  <a:gd name="T4" fmla="*/ 8 w 66"/>
                  <a:gd name="T5" fmla="*/ 6 h 48"/>
                  <a:gd name="T6" fmla="*/ 8 w 66"/>
                  <a:gd name="T7" fmla="*/ 6 h 48"/>
                  <a:gd name="T8" fmla="*/ 9 w 66"/>
                  <a:gd name="T9" fmla="*/ 6 h 48"/>
                  <a:gd name="T10" fmla="*/ 0 w 66"/>
                  <a:gd name="T11" fmla="*/ 0 h 48"/>
                  <a:gd name="T12" fmla="*/ 8 w 6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" h="48">
                    <a:moveTo>
                      <a:pt x="62" y="48"/>
                    </a:moveTo>
                    <a:lnTo>
                      <a:pt x="62" y="48"/>
                    </a:lnTo>
                    <a:lnTo>
                      <a:pt x="64" y="48"/>
                    </a:lnTo>
                    <a:lnTo>
                      <a:pt x="66" y="48"/>
                    </a:lnTo>
                    <a:lnTo>
                      <a:pt x="0" y="0"/>
                    </a:lnTo>
                    <a:lnTo>
                      <a:pt x="62" y="48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36" name="Freeform 4291"/>
              <p:cNvSpPr>
                <a:spLocks/>
              </p:cNvSpPr>
              <p:nvPr/>
            </p:nvSpPr>
            <p:spPr bwMode="auto">
              <a:xfrm>
                <a:off x="2738" y="1610"/>
                <a:ext cx="34" cy="24"/>
              </a:xfrm>
              <a:custGeom>
                <a:avLst/>
                <a:gdLst>
                  <a:gd name="T0" fmla="*/ 9 w 67"/>
                  <a:gd name="T1" fmla="*/ 6 h 48"/>
                  <a:gd name="T2" fmla="*/ 9 w 67"/>
                  <a:gd name="T3" fmla="*/ 6 h 48"/>
                  <a:gd name="T4" fmla="*/ 9 w 67"/>
                  <a:gd name="T5" fmla="*/ 6 h 48"/>
                  <a:gd name="T6" fmla="*/ 9 w 67"/>
                  <a:gd name="T7" fmla="*/ 6 h 48"/>
                  <a:gd name="T8" fmla="*/ 9 w 67"/>
                  <a:gd name="T9" fmla="*/ 6 h 48"/>
                  <a:gd name="T10" fmla="*/ 0 w 67"/>
                  <a:gd name="T11" fmla="*/ 0 h 48"/>
                  <a:gd name="T12" fmla="*/ 9 w 6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" h="48">
                    <a:moveTo>
                      <a:pt x="66" y="48"/>
                    </a:moveTo>
                    <a:lnTo>
                      <a:pt x="66" y="48"/>
                    </a:lnTo>
                    <a:lnTo>
                      <a:pt x="67" y="48"/>
                    </a:lnTo>
                    <a:lnTo>
                      <a:pt x="0" y="0"/>
                    </a:lnTo>
                    <a:lnTo>
                      <a:pt x="66" y="48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37" name="Freeform 4292"/>
              <p:cNvSpPr>
                <a:spLocks/>
              </p:cNvSpPr>
              <p:nvPr/>
            </p:nvSpPr>
            <p:spPr bwMode="auto">
              <a:xfrm>
                <a:off x="2738" y="1610"/>
                <a:ext cx="37" cy="24"/>
              </a:xfrm>
              <a:custGeom>
                <a:avLst/>
                <a:gdLst>
                  <a:gd name="T0" fmla="*/ 9 w 73"/>
                  <a:gd name="T1" fmla="*/ 6 h 48"/>
                  <a:gd name="T2" fmla="*/ 9 w 73"/>
                  <a:gd name="T3" fmla="*/ 6 h 48"/>
                  <a:gd name="T4" fmla="*/ 9 w 73"/>
                  <a:gd name="T5" fmla="*/ 6 h 48"/>
                  <a:gd name="T6" fmla="*/ 9 w 73"/>
                  <a:gd name="T7" fmla="*/ 6 h 48"/>
                  <a:gd name="T8" fmla="*/ 10 w 73"/>
                  <a:gd name="T9" fmla="*/ 6 h 48"/>
                  <a:gd name="T10" fmla="*/ 0 w 73"/>
                  <a:gd name="T11" fmla="*/ 0 h 48"/>
                  <a:gd name="T12" fmla="*/ 9 w 73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3" h="48">
                    <a:moveTo>
                      <a:pt x="69" y="48"/>
                    </a:moveTo>
                    <a:lnTo>
                      <a:pt x="69" y="48"/>
                    </a:lnTo>
                    <a:lnTo>
                      <a:pt x="71" y="48"/>
                    </a:lnTo>
                    <a:lnTo>
                      <a:pt x="73" y="48"/>
                    </a:lnTo>
                    <a:lnTo>
                      <a:pt x="0" y="0"/>
                    </a:lnTo>
                    <a:lnTo>
                      <a:pt x="69" y="48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38" name="Freeform 4293"/>
              <p:cNvSpPr>
                <a:spLocks/>
              </p:cNvSpPr>
              <p:nvPr/>
            </p:nvSpPr>
            <p:spPr bwMode="auto">
              <a:xfrm>
                <a:off x="2738" y="1610"/>
                <a:ext cx="38" cy="24"/>
              </a:xfrm>
              <a:custGeom>
                <a:avLst/>
                <a:gdLst>
                  <a:gd name="T0" fmla="*/ 9 w 75"/>
                  <a:gd name="T1" fmla="*/ 6 h 48"/>
                  <a:gd name="T2" fmla="*/ 10 w 75"/>
                  <a:gd name="T3" fmla="*/ 6 h 48"/>
                  <a:gd name="T4" fmla="*/ 10 w 75"/>
                  <a:gd name="T5" fmla="*/ 6 h 48"/>
                  <a:gd name="T6" fmla="*/ 10 w 75"/>
                  <a:gd name="T7" fmla="*/ 6 h 48"/>
                  <a:gd name="T8" fmla="*/ 10 w 75"/>
                  <a:gd name="T9" fmla="*/ 6 h 48"/>
                  <a:gd name="T10" fmla="*/ 0 w 75"/>
                  <a:gd name="T11" fmla="*/ 0 h 48"/>
                  <a:gd name="T12" fmla="*/ 9 w 7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48">
                    <a:moveTo>
                      <a:pt x="71" y="48"/>
                    </a:moveTo>
                    <a:lnTo>
                      <a:pt x="73" y="48"/>
                    </a:lnTo>
                    <a:lnTo>
                      <a:pt x="75" y="48"/>
                    </a:lnTo>
                    <a:lnTo>
                      <a:pt x="0" y="0"/>
                    </a:lnTo>
                    <a:lnTo>
                      <a:pt x="71" y="48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39" name="Freeform 4294"/>
              <p:cNvSpPr>
                <a:spLocks/>
              </p:cNvSpPr>
              <p:nvPr/>
            </p:nvSpPr>
            <p:spPr bwMode="auto">
              <a:xfrm>
                <a:off x="2738" y="1610"/>
                <a:ext cx="39" cy="24"/>
              </a:xfrm>
              <a:custGeom>
                <a:avLst/>
                <a:gdLst>
                  <a:gd name="T0" fmla="*/ 9 w 79"/>
                  <a:gd name="T1" fmla="*/ 6 h 48"/>
                  <a:gd name="T2" fmla="*/ 9 w 79"/>
                  <a:gd name="T3" fmla="*/ 6 h 48"/>
                  <a:gd name="T4" fmla="*/ 9 w 79"/>
                  <a:gd name="T5" fmla="*/ 6 h 48"/>
                  <a:gd name="T6" fmla="*/ 9 w 79"/>
                  <a:gd name="T7" fmla="*/ 6 h 48"/>
                  <a:gd name="T8" fmla="*/ 9 w 79"/>
                  <a:gd name="T9" fmla="*/ 6 h 48"/>
                  <a:gd name="T10" fmla="*/ 0 w 79"/>
                  <a:gd name="T11" fmla="*/ 0 h 48"/>
                  <a:gd name="T12" fmla="*/ 9 w 79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9" h="48">
                    <a:moveTo>
                      <a:pt x="75" y="48"/>
                    </a:moveTo>
                    <a:lnTo>
                      <a:pt x="77" y="48"/>
                    </a:lnTo>
                    <a:lnTo>
                      <a:pt x="79" y="48"/>
                    </a:lnTo>
                    <a:lnTo>
                      <a:pt x="0" y="0"/>
                    </a:lnTo>
                    <a:lnTo>
                      <a:pt x="75" y="48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40" name="Freeform 4295"/>
              <p:cNvSpPr>
                <a:spLocks/>
              </p:cNvSpPr>
              <p:nvPr/>
            </p:nvSpPr>
            <p:spPr bwMode="auto">
              <a:xfrm>
                <a:off x="2738" y="1610"/>
                <a:ext cx="41" cy="24"/>
              </a:xfrm>
              <a:custGeom>
                <a:avLst/>
                <a:gdLst>
                  <a:gd name="T0" fmla="*/ 9 w 83"/>
                  <a:gd name="T1" fmla="*/ 6 h 48"/>
                  <a:gd name="T2" fmla="*/ 10 w 83"/>
                  <a:gd name="T3" fmla="*/ 6 h 48"/>
                  <a:gd name="T4" fmla="*/ 10 w 83"/>
                  <a:gd name="T5" fmla="*/ 6 h 48"/>
                  <a:gd name="T6" fmla="*/ 10 w 83"/>
                  <a:gd name="T7" fmla="*/ 6 h 48"/>
                  <a:gd name="T8" fmla="*/ 10 w 83"/>
                  <a:gd name="T9" fmla="*/ 6 h 48"/>
                  <a:gd name="T10" fmla="*/ 0 w 83"/>
                  <a:gd name="T11" fmla="*/ 0 h 48"/>
                  <a:gd name="T12" fmla="*/ 9 w 83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3" h="48">
                    <a:moveTo>
                      <a:pt x="79" y="48"/>
                    </a:moveTo>
                    <a:lnTo>
                      <a:pt x="81" y="48"/>
                    </a:lnTo>
                    <a:lnTo>
                      <a:pt x="83" y="48"/>
                    </a:lnTo>
                    <a:lnTo>
                      <a:pt x="0" y="0"/>
                    </a:lnTo>
                    <a:lnTo>
                      <a:pt x="79" y="48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41" name="Freeform 4296"/>
              <p:cNvSpPr>
                <a:spLocks/>
              </p:cNvSpPr>
              <p:nvPr/>
            </p:nvSpPr>
            <p:spPr bwMode="auto">
              <a:xfrm>
                <a:off x="2738" y="1610"/>
                <a:ext cx="43" cy="24"/>
              </a:xfrm>
              <a:custGeom>
                <a:avLst/>
                <a:gdLst>
                  <a:gd name="T0" fmla="*/ 10 w 87"/>
                  <a:gd name="T1" fmla="*/ 6 h 48"/>
                  <a:gd name="T2" fmla="*/ 10 w 87"/>
                  <a:gd name="T3" fmla="*/ 6 h 48"/>
                  <a:gd name="T4" fmla="*/ 10 w 87"/>
                  <a:gd name="T5" fmla="*/ 6 h 48"/>
                  <a:gd name="T6" fmla="*/ 10 w 87"/>
                  <a:gd name="T7" fmla="*/ 6 h 48"/>
                  <a:gd name="T8" fmla="*/ 10 w 87"/>
                  <a:gd name="T9" fmla="*/ 6 h 48"/>
                  <a:gd name="T10" fmla="*/ 0 w 87"/>
                  <a:gd name="T11" fmla="*/ 0 h 48"/>
                  <a:gd name="T12" fmla="*/ 10 w 8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" h="48">
                    <a:moveTo>
                      <a:pt x="83" y="48"/>
                    </a:moveTo>
                    <a:lnTo>
                      <a:pt x="85" y="48"/>
                    </a:lnTo>
                    <a:lnTo>
                      <a:pt x="87" y="48"/>
                    </a:lnTo>
                    <a:lnTo>
                      <a:pt x="0" y="0"/>
                    </a:lnTo>
                    <a:lnTo>
                      <a:pt x="83" y="48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42" name="Freeform 4297"/>
              <p:cNvSpPr>
                <a:spLocks/>
              </p:cNvSpPr>
              <p:nvPr/>
            </p:nvSpPr>
            <p:spPr bwMode="auto">
              <a:xfrm>
                <a:off x="2738" y="1610"/>
                <a:ext cx="46" cy="24"/>
              </a:xfrm>
              <a:custGeom>
                <a:avLst/>
                <a:gdLst>
                  <a:gd name="T0" fmla="*/ 12 w 92"/>
                  <a:gd name="T1" fmla="*/ 6 h 48"/>
                  <a:gd name="T2" fmla="*/ 12 w 92"/>
                  <a:gd name="T3" fmla="*/ 6 h 48"/>
                  <a:gd name="T4" fmla="*/ 12 w 92"/>
                  <a:gd name="T5" fmla="*/ 6 h 48"/>
                  <a:gd name="T6" fmla="*/ 12 w 92"/>
                  <a:gd name="T7" fmla="*/ 6 h 48"/>
                  <a:gd name="T8" fmla="*/ 12 w 92"/>
                  <a:gd name="T9" fmla="*/ 6 h 48"/>
                  <a:gd name="T10" fmla="*/ 0 w 92"/>
                  <a:gd name="T11" fmla="*/ 0 h 48"/>
                  <a:gd name="T12" fmla="*/ 12 w 9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2" h="48">
                    <a:moveTo>
                      <a:pt x="89" y="48"/>
                    </a:moveTo>
                    <a:lnTo>
                      <a:pt x="89" y="48"/>
                    </a:lnTo>
                    <a:lnTo>
                      <a:pt x="90" y="48"/>
                    </a:lnTo>
                    <a:lnTo>
                      <a:pt x="92" y="48"/>
                    </a:lnTo>
                    <a:lnTo>
                      <a:pt x="0" y="0"/>
                    </a:lnTo>
                    <a:lnTo>
                      <a:pt x="89" y="48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43" name="Freeform 4298"/>
              <p:cNvSpPr>
                <a:spLocks/>
              </p:cNvSpPr>
              <p:nvPr/>
            </p:nvSpPr>
            <p:spPr bwMode="auto">
              <a:xfrm>
                <a:off x="2738" y="1610"/>
                <a:ext cx="48" cy="24"/>
              </a:xfrm>
              <a:custGeom>
                <a:avLst/>
                <a:gdLst>
                  <a:gd name="T0" fmla="*/ 12 w 96"/>
                  <a:gd name="T1" fmla="*/ 6 h 48"/>
                  <a:gd name="T2" fmla="*/ 12 w 96"/>
                  <a:gd name="T3" fmla="*/ 6 h 48"/>
                  <a:gd name="T4" fmla="*/ 12 w 96"/>
                  <a:gd name="T5" fmla="*/ 6 h 48"/>
                  <a:gd name="T6" fmla="*/ 12 w 96"/>
                  <a:gd name="T7" fmla="*/ 6 h 48"/>
                  <a:gd name="T8" fmla="*/ 12 w 96"/>
                  <a:gd name="T9" fmla="*/ 6 h 48"/>
                  <a:gd name="T10" fmla="*/ 0 w 96"/>
                  <a:gd name="T11" fmla="*/ 0 h 48"/>
                  <a:gd name="T12" fmla="*/ 12 w 9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6" h="48">
                    <a:moveTo>
                      <a:pt x="92" y="48"/>
                    </a:moveTo>
                    <a:lnTo>
                      <a:pt x="92" y="48"/>
                    </a:lnTo>
                    <a:lnTo>
                      <a:pt x="94" y="48"/>
                    </a:lnTo>
                    <a:lnTo>
                      <a:pt x="96" y="48"/>
                    </a:lnTo>
                    <a:lnTo>
                      <a:pt x="0" y="0"/>
                    </a:lnTo>
                    <a:lnTo>
                      <a:pt x="92" y="48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44" name="Freeform 4299"/>
              <p:cNvSpPr>
                <a:spLocks/>
              </p:cNvSpPr>
              <p:nvPr/>
            </p:nvSpPr>
            <p:spPr bwMode="auto">
              <a:xfrm>
                <a:off x="2738" y="1610"/>
                <a:ext cx="51" cy="24"/>
              </a:xfrm>
              <a:custGeom>
                <a:avLst/>
                <a:gdLst>
                  <a:gd name="T0" fmla="*/ 12 w 102"/>
                  <a:gd name="T1" fmla="*/ 6 h 48"/>
                  <a:gd name="T2" fmla="*/ 13 w 102"/>
                  <a:gd name="T3" fmla="*/ 6 h 48"/>
                  <a:gd name="T4" fmla="*/ 13 w 102"/>
                  <a:gd name="T5" fmla="*/ 6 h 48"/>
                  <a:gd name="T6" fmla="*/ 13 w 102"/>
                  <a:gd name="T7" fmla="*/ 6 h 48"/>
                  <a:gd name="T8" fmla="*/ 13 w 102"/>
                  <a:gd name="T9" fmla="*/ 6 h 48"/>
                  <a:gd name="T10" fmla="*/ 0 w 102"/>
                  <a:gd name="T11" fmla="*/ 0 h 48"/>
                  <a:gd name="T12" fmla="*/ 12 w 10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2" h="48">
                    <a:moveTo>
                      <a:pt x="96" y="48"/>
                    </a:moveTo>
                    <a:lnTo>
                      <a:pt x="98" y="48"/>
                    </a:lnTo>
                    <a:lnTo>
                      <a:pt x="100" y="48"/>
                    </a:lnTo>
                    <a:lnTo>
                      <a:pt x="102" y="48"/>
                    </a:lnTo>
                    <a:lnTo>
                      <a:pt x="0" y="0"/>
                    </a:lnTo>
                    <a:lnTo>
                      <a:pt x="96" y="48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45" name="Freeform 4300"/>
              <p:cNvSpPr>
                <a:spLocks/>
              </p:cNvSpPr>
              <p:nvPr/>
            </p:nvSpPr>
            <p:spPr bwMode="auto">
              <a:xfrm>
                <a:off x="2738" y="1610"/>
                <a:ext cx="53" cy="24"/>
              </a:xfrm>
              <a:custGeom>
                <a:avLst/>
                <a:gdLst>
                  <a:gd name="T0" fmla="*/ 13 w 106"/>
                  <a:gd name="T1" fmla="*/ 6 h 48"/>
                  <a:gd name="T2" fmla="*/ 13 w 106"/>
                  <a:gd name="T3" fmla="*/ 6 h 48"/>
                  <a:gd name="T4" fmla="*/ 13 w 106"/>
                  <a:gd name="T5" fmla="*/ 6 h 48"/>
                  <a:gd name="T6" fmla="*/ 13 w 106"/>
                  <a:gd name="T7" fmla="*/ 6 h 48"/>
                  <a:gd name="T8" fmla="*/ 14 w 106"/>
                  <a:gd name="T9" fmla="*/ 6 h 48"/>
                  <a:gd name="T10" fmla="*/ 0 w 106"/>
                  <a:gd name="T11" fmla="*/ 0 h 48"/>
                  <a:gd name="T12" fmla="*/ 13 w 10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6" h="48">
                    <a:moveTo>
                      <a:pt x="100" y="48"/>
                    </a:moveTo>
                    <a:lnTo>
                      <a:pt x="102" y="48"/>
                    </a:lnTo>
                    <a:lnTo>
                      <a:pt x="104" y="48"/>
                    </a:lnTo>
                    <a:lnTo>
                      <a:pt x="106" y="48"/>
                    </a:lnTo>
                    <a:lnTo>
                      <a:pt x="0" y="0"/>
                    </a:lnTo>
                    <a:lnTo>
                      <a:pt x="100" y="4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46" name="Freeform 4301"/>
              <p:cNvSpPr>
                <a:spLocks/>
              </p:cNvSpPr>
              <p:nvPr/>
            </p:nvSpPr>
            <p:spPr bwMode="auto">
              <a:xfrm>
                <a:off x="2738" y="1610"/>
                <a:ext cx="56" cy="24"/>
              </a:xfrm>
              <a:custGeom>
                <a:avLst/>
                <a:gdLst>
                  <a:gd name="T0" fmla="*/ 14 w 112"/>
                  <a:gd name="T1" fmla="*/ 6 h 48"/>
                  <a:gd name="T2" fmla="*/ 14 w 112"/>
                  <a:gd name="T3" fmla="*/ 6 h 48"/>
                  <a:gd name="T4" fmla="*/ 14 w 112"/>
                  <a:gd name="T5" fmla="*/ 6 h 48"/>
                  <a:gd name="T6" fmla="*/ 14 w 112"/>
                  <a:gd name="T7" fmla="*/ 6 h 48"/>
                  <a:gd name="T8" fmla="*/ 14 w 112"/>
                  <a:gd name="T9" fmla="*/ 6 h 48"/>
                  <a:gd name="T10" fmla="*/ 0 w 112"/>
                  <a:gd name="T11" fmla="*/ 0 h 48"/>
                  <a:gd name="T12" fmla="*/ 14 w 11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2" h="48">
                    <a:moveTo>
                      <a:pt x="106" y="48"/>
                    </a:moveTo>
                    <a:lnTo>
                      <a:pt x="108" y="48"/>
                    </a:lnTo>
                    <a:lnTo>
                      <a:pt x="110" y="48"/>
                    </a:lnTo>
                    <a:lnTo>
                      <a:pt x="112" y="48"/>
                    </a:lnTo>
                    <a:lnTo>
                      <a:pt x="0" y="0"/>
                    </a:lnTo>
                    <a:lnTo>
                      <a:pt x="106" y="48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47" name="Freeform 4302"/>
              <p:cNvSpPr>
                <a:spLocks/>
              </p:cNvSpPr>
              <p:nvPr/>
            </p:nvSpPr>
            <p:spPr bwMode="auto">
              <a:xfrm>
                <a:off x="2738" y="1610"/>
                <a:ext cx="58" cy="24"/>
              </a:xfrm>
              <a:custGeom>
                <a:avLst/>
                <a:gdLst>
                  <a:gd name="T0" fmla="*/ 14 w 115"/>
                  <a:gd name="T1" fmla="*/ 6 h 48"/>
                  <a:gd name="T2" fmla="*/ 14 w 115"/>
                  <a:gd name="T3" fmla="*/ 6 h 48"/>
                  <a:gd name="T4" fmla="*/ 15 w 115"/>
                  <a:gd name="T5" fmla="*/ 6 h 48"/>
                  <a:gd name="T6" fmla="*/ 15 w 115"/>
                  <a:gd name="T7" fmla="*/ 6 h 48"/>
                  <a:gd name="T8" fmla="*/ 15 w 115"/>
                  <a:gd name="T9" fmla="*/ 6 h 48"/>
                  <a:gd name="T10" fmla="*/ 0 w 115"/>
                  <a:gd name="T11" fmla="*/ 0 h 48"/>
                  <a:gd name="T12" fmla="*/ 14 w 11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5" h="48">
                    <a:moveTo>
                      <a:pt x="112" y="48"/>
                    </a:moveTo>
                    <a:lnTo>
                      <a:pt x="112" y="48"/>
                    </a:lnTo>
                    <a:lnTo>
                      <a:pt x="114" y="48"/>
                    </a:lnTo>
                    <a:lnTo>
                      <a:pt x="115" y="48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48" name="Freeform 4303"/>
              <p:cNvSpPr>
                <a:spLocks/>
              </p:cNvSpPr>
              <p:nvPr/>
            </p:nvSpPr>
            <p:spPr bwMode="auto">
              <a:xfrm>
                <a:off x="2738" y="1610"/>
                <a:ext cx="61" cy="24"/>
              </a:xfrm>
              <a:custGeom>
                <a:avLst/>
                <a:gdLst>
                  <a:gd name="T0" fmla="*/ 15 w 121"/>
                  <a:gd name="T1" fmla="*/ 6 h 48"/>
                  <a:gd name="T2" fmla="*/ 15 w 121"/>
                  <a:gd name="T3" fmla="*/ 6 h 48"/>
                  <a:gd name="T4" fmla="*/ 15 w 121"/>
                  <a:gd name="T5" fmla="*/ 6 h 48"/>
                  <a:gd name="T6" fmla="*/ 15 w 121"/>
                  <a:gd name="T7" fmla="*/ 6 h 48"/>
                  <a:gd name="T8" fmla="*/ 16 w 121"/>
                  <a:gd name="T9" fmla="*/ 6 h 48"/>
                  <a:gd name="T10" fmla="*/ 0 w 121"/>
                  <a:gd name="T11" fmla="*/ 0 h 48"/>
                  <a:gd name="T12" fmla="*/ 15 w 12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1" h="48">
                    <a:moveTo>
                      <a:pt x="115" y="48"/>
                    </a:moveTo>
                    <a:lnTo>
                      <a:pt x="117" y="48"/>
                    </a:lnTo>
                    <a:lnTo>
                      <a:pt x="119" y="48"/>
                    </a:lnTo>
                    <a:lnTo>
                      <a:pt x="121" y="48"/>
                    </a:lnTo>
                    <a:lnTo>
                      <a:pt x="0" y="0"/>
                    </a:lnTo>
                    <a:lnTo>
                      <a:pt x="115" y="48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49" name="Freeform 4304"/>
              <p:cNvSpPr>
                <a:spLocks/>
              </p:cNvSpPr>
              <p:nvPr/>
            </p:nvSpPr>
            <p:spPr bwMode="auto">
              <a:xfrm>
                <a:off x="2738" y="1610"/>
                <a:ext cx="63" cy="24"/>
              </a:xfrm>
              <a:custGeom>
                <a:avLst/>
                <a:gdLst>
                  <a:gd name="T0" fmla="*/ 15 w 127"/>
                  <a:gd name="T1" fmla="*/ 6 h 48"/>
                  <a:gd name="T2" fmla="*/ 15 w 127"/>
                  <a:gd name="T3" fmla="*/ 6 h 48"/>
                  <a:gd name="T4" fmla="*/ 15 w 127"/>
                  <a:gd name="T5" fmla="*/ 6 h 48"/>
                  <a:gd name="T6" fmla="*/ 15 w 127"/>
                  <a:gd name="T7" fmla="*/ 6 h 48"/>
                  <a:gd name="T8" fmla="*/ 15 w 127"/>
                  <a:gd name="T9" fmla="*/ 6 h 48"/>
                  <a:gd name="T10" fmla="*/ 0 w 127"/>
                  <a:gd name="T11" fmla="*/ 0 h 48"/>
                  <a:gd name="T12" fmla="*/ 15 w 12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7" h="48">
                    <a:moveTo>
                      <a:pt x="121" y="48"/>
                    </a:moveTo>
                    <a:lnTo>
                      <a:pt x="123" y="48"/>
                    </a:lnTo>
                    <a:lnTo>
                      <a:pt x="125" y="48"/>
                    </a:lnTo>
                    <a:lnTo>
                      <a:pt x="127" y="48"/>
                    </a:lnTo>
                    <a:lnTo>
                      <a:pt x="0" y="0"/>
                    </a:lnTo>
                    <a:lnTo>
                      <a:pt x="121" y="48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50" name="Freeform 4305"/>
              <p:cNvSpPr>
                <a:spLocks/>
              </p:cNvSpPr>
              <p:nvPr/>
            </p:nvSpPr>
            <p:spPr bwMode="auto">
              <a:xfrm>
                <a:off x="2738" y="1610"/>
                <a:ext cx="66" cy="23"/>
              </a:xfrm>
              <a:custGeom>
                <a:avLst/>
                <a:gdLst>
                  <a:gd name="T0" fmla="*/ 15 w 133"/>
                  <a:gd name="T1" fmla="*/ 6 h 46"/>
                  <a:gd name="T2" fmla="*/ 16 w 133"/>
                  <a:gd name="T3" fmla="*/ 6 h 46"/>
                  <a:gd name="T4" fmla="*/ 16 w 133"/>
                  <a:gd name="T5" fmla="*/ 6 h 46"/>
                  <a:gd name="T6" fmla="*/ 16 w 133"/>
                  <a:gd name="T7" fmla="*/ 6 h 46"/>
                  <a:gd name="T8" fmla="*/ 16 w 133"/>
                  <a:gd name="T9" fmla="*/ 6 h 46"/>
                  <a:gd name="T10" fmla="*/ 0 w 133"/>
                  <a:gd name="T11" fmla="*/ 0 h 46"/>
                  <a:gd name="T12" fmla="*/ 15 w 133"/>
                  <a:gd name="T13" fmla="*/ 6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3" h="46">
                    <a:moveTo>
                      <a:pt x="127" y="46"/>
                    </a:moveTo>
                    <a:lnTo>
                      <a:pt x="129" y="46"/>
                    </a:lnTo>
                    <a:lnTo>
                      <a:pt x="131" y="46"/>
                    </a:lnTo>
                    <a:lnTo>
                      <a:pt x="133" y="46"/>
                    </a:lnTo>
                    <a:lnTo>
                      <a:pt x="0" y="0"/>
                    </a:lnTo>
                    <a:lnTo>
                      <a:pt x="127" y="46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51" name="Freeform 4306"/>
              <p:cNvSpPr>
                <a:spLocks/>
              </p:cNvSpPr>
              <p:nvPr/>
            </p:nvSpPr>
            <p:spPr bwMode="auto">
              <a:xfrm>
                <a:off x="2738" y="1610"/>
                <a:ext cx="70" cy="23"/>
              </a:xfrm>
              <a:custGeom>
                <a:avLst/>
                <a:gdLst>
                  <a:gd name="T0" fmla="*/ 17 w 140"/>
                  <a:gd name="T1" fmla="*/ 6 h 46"/>
                  <a:gd name="T2" fmla="*/ 17 w 140"/>
                  <a:gd name="T3" fmla="*/ 6 h 46"/>
                  <a:gd name="T4" fmla="*/ 17 w 140"/>
                  <a:gd name="T5" fmla="*/ 6 h 46"/>
                  <a:gd name="T6" fmla="*/ 18 w 140"/>
                  <a:gd name="T7" fmla="*/ 6 h 46"/>
                  <a:gd name="T8" fmla="*/ 18 w 140"/>
                  <a:gd name="T9" fmla="*/ 6 h 46"/>
                  <a:gd name="T10" fmla="*/ 18 w 140"/>
                  <a:gd name="T11" fmla="*/ 6 h 46"/>
                  <a:gd name="T12" fmla="*/ 18 w 140"/>
                  <a:gd name="T13" fmla="*/ 6 h 46"/>
                  <a:gd name="T14" fmla="*/ 18 w 140"/>
                  <a:gd name="T15" fmla="*/ 6 h 46"/>
                  <a:gd name="T16" fmla="*/ 18 w 140"/>
                  <a:gd name="T17" fmla="*/ 6 h 46"/>
                  <a:gd name="T18" fmla="*/ 0 w 140"/>
                  <a:gd name="T19" fmla="*/ 0 h 46"/>
                  <a:gd name="T20" fmla="*/ 17 w 140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0" h="46">
                    <a:moveTo>
                      <a:pt x="133" y="46"/>
                    </a:moveTo>
                    <a:lnTo>
                      <a:pt x="135" y="46"/>
                    </a:lnTo>
                    <a:lnTo>
                      <a:pt x="137" y="46"/>
                    </a:lnTo>
                    <a:lnTo>
                      <a:pt x="139" y="46"/>
                    </a:lnTo>
                    <a:lnTo>
                      <a:pt x="140" y="46"/>
                    </a:lnTo>
                    <a:lnTo>
                      <a:pt x="0" y="0"/>
                    </a:lnTo>
                    <a:lnTo>
                      <a:pt x="133" y="46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52" name="Freeform 4307"/>
              <p:cNvSpPr>
                <a:spLocks/>
              </p:cNvSpPr>
              <p:nvPr/>
            </p:nvSpPr>
            <p:spPr bwMode="auto">
              <a:xfrm>
                <a:off x="2738" y="1610"/>
                <a:ext cx="73" cy="23"/>
              </a:xfrm>
              <a:custGeom>
                <a:avLst/>
                <a:gdLst>
                  <a:gd name="T0" fmla="*/ 18 w 146"/>
                  <a:gd name="T1" fmla="*/ 6 h 46"/>
                  <a:gd name="T2" fmla="*/ 18 w 146"/>
                  <a:gd name="T3" fmla="*/ 6 h 46"/>
                  <a:gd name="T4" fmla="*/ 18 w 146"/>
                  <a:gd name="T5" fmla="*/ 6 h 46"/>
                  <a:gd name="T6" fmla="*/ 18 w 146"/>
                  <a:gd name="T7" fmla="*/ 6 h 46"/>
                  <a:gd name="T8" fmla="*/ 19 w 146"/>
                  <a:gd name="T9" fmla="*/ 6 h 46"/>
                  <a:gd name="T10" fmla="*/ 0 w 146"/>
                  <a:gd name="T11" fmla="*/ 0 h 46"/>
                  <a:gd name="T12" fmla="*/ 18 w 146"/>
                  <a:gd name="T13" fmla="*/ 6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6" h="46">
                    <a:moveTo>
                      <a:pt x="140" y="46"/>
                    </a:moveTo>
                    <a:lnTo>
                      <a:pt x="142" y="46"/>
                    </a:lnTo>
                    <a:lnTo>
                      <a:pt x="144" y="46"/>
                    </a:lnTo>
                    <a:lnTo>
                      <a:pt x="146" y="46"/>
                    </a:lnTo>
                    <a:lnTo>
                      <a:pt x="0" y="0"/>
                    </a:lnTo>
                    <a:lnTo>
                      <a:pt x="140" y="46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53" name="Freeform 4308"/>
              <p:cNvSpPr>
                <a:spLocks/>
              </p:cNvSpPr>
              <p:nvPr/>
            </p:nvSpPr>
            <p:spPr bwMode="auto">
              <a:xfrm>
                <a:off x="2738" y="1610"/>
                <a:ext cx="77" cy="23"/>
              </a:xfrm>
              <a:custGeom>
                <a:avLst/>
                <a:gdLst>
                  <a:gd name="T0" fmla="*/ 19 w 154"/>
                  <a:gd name="T1" fmla="*/ 6 h 46"/>
                  <a:gd name="T2" fmla="*/ 19 w 154"/>
                  <a:gd name="T3" fmla="*/ 6 h 46"/>
                  <a:gd name="T4" fmla="*/ 19 w 154"/>
                  <a:gd name="T5" fmla="*/ 6 h 46"/>
                  <a:gd name="T6" fmla="*/ 19 w 154"/>
                  <a:gd name="T7" fmla="*/ 6 h 46"/>
                  <a:gd name="T8" fmla="*/ 19 w 154"/>
                  <a:gd name="T9" fmla="*/ 6 h 46"/>
                  <a:gd name="T10" fmla="*/ 19 w 154"/>
                  <a:gd name="T11" fmla="*/ 6 h 46"/>
                  <a:gd name="T12" fmla="*/ 19 w 154"/>
                  <a:gd name="T13" fmla="*/ 6 h 46"/>
                  <a:gd name="T14" fmla="*/ 19 w 154"/>
                  <a:gd name="T15" fmla="*/ 6 h 46"/>
                  <a:gd name="T16" fmla="*/ 20 w 154"/>
                  <a:gd name="T17" fmla="*/ 6 h 46"/>
                  <a:gd name="T18" fmla="*/ 0 w 154"/>
                  <a:gd name="T19" fmla="*/ 0 h 46"/>
                  <a:gd name="T20" fmla="*/ 19 w 154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4" h="46">
                    <a:moveTo>
                      <a:pt x="146" y="46"/>
                    </a:moveTo>
                    <a:lnTo>
                      <a:pt x="146" y="46"/>
                    </a:lnTo>
                    <a:lnTo>
                      <a:pt x="148" y="46"/>
                    </a:lnTo>
                    <a:lnTo>
                      <a:pt x="150" y="46"/>
                    </a:lnTo>
                    <a:lnTo>
                      <a:pt x="152" y="46"/>
                    </a:lnTo>
                    <a:lnTo>
                      <a:pt x="154" y="46"/>
                    </a:lnTo>
                    <a:lnTo>
                      <a:pt x="0" y="0"/>
                    </a:lnTo>
                    <a:lnTo>
                      <a:pt x="146" y="46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54" name="Freeform 4309"/>
              <p:cNvSpPr>
                <a:spLocks/>
              </p:cNvSpPr>
              <p:nvPr/>
            </p:nvSpPr>
            <p:spPr bwMode="auto">
              <a:xfrm>
                <a:off x="2738" y="1610"/>
                <a:ext cx="80" cy="23"/>
              </a:xfrm>
              <a:custGeom>
                <a:avLst/>
                <a:gdLst>
                  <a:gd name="T0" fmla="*/ 20 w 160"/>
                  <a:gd name="T1" fmla="*/ 6 h 46"/>
                  <a:gd name="T2" fmla="*/ 20 w 160"/>
                  <a:gd name="T3" fmla="*/ 6 h 46"/>
                  <a:gd name="T4" fmla="*/ 20 w 160"/>
                  <a:gd name="T5" fmla="*/ 6 h 46"/>
                  <a:gd name="T6" fmla="*/ 20 w 160"/>
                  <a:gd name="T7" fmla="*/ 6 h 46"/>
                  <a:gd name="T8" fmla="*/ 20 w 160"/>
                  <a:gd name="T9" fmla="*/ 6 h 46"/>
                  <a:gd name="T10" fmla="*/ 20 w 160"/>
                  <a:gd name="T11" fmla="*/ 6 h 46"/>
                  <a:gd name="T12" fmla="*/ 20 w 160"/>
                  <a:gd name="T13" fmla="*/ 6 h 46"/>
                  <a:gd name="T14" fmla="*/ 20 w 160"/>
                  <a:gd name="T15" fmla="*/ 6 h 46"/>
                  <a:gd name="T16" fmla="*/ 20 w 160"/>
                  <a:gd name="T17" fmla="*/ 6 h 46"/>
                  <a:gd name="T18" fmla="*/ 0 w 160"/>
                  <a:gd name="T19" fmla="*/ 0 h 46"/>
                  <a:gd name="T20" fmla="*/ 20 w 160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0" h="46">
                    <a:moveTo>
                      <a:pt x="154" y="46"/>
                    </a:moveTo>
                    <a:lnTo>
                      <a:pt x="154" y="46"/>
                    </a:lnTo>
                    <a:lnTo>
                      <a:pt x="156" y="46"/>
                    </a:lnTo>
                    <a:lnTo>
                      <a:pt x="158" y="46"/>
                    </a:lnTo>
                    <a:lnTo>
                      <a:pt x="160" y="46"/>
                    </a:lnTo>
                    <a:lnTo>
                      <a:pt x="0" y="0"/>
                    </a:lnTo>
                    <a:lnTo>
                      <a:pt x="154" y="46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55" name="Freeform 4310"/>
              <p:cNvSpPr>
                <a:spLocks/>
              </p:cNvSpPr>
              <p:nvPr/>
            </p:nvSpPr>
            <p:spPr bwMode="auto">
              <a:xfrm>
                <a:off x="2738" y="1610"/>
                <a:ext cx="85" cy="23"/>
              </a:xfrm>
              <a:custGeom>
                <a:avLst/>
                <a:gdLst>
                  <a:gd name="T0" fmla="*/ 21 w 169"/>
                  <a:gd name="T1" fmla="*/ 6 h 46"/>
                  <a:gd name="T2" fmla="*/ 21 w 169"/>
                  <a:gd name="T3" fmla="*/ 6 h 46"/>
                  <a:gd name="T4" fmla="*/ 21 w 169"/>
                  <a:gd name="T5" fmla="*/ 6 h 46"/>
                  <a:gd name="T6" fmla="*/ 21 w 169"/>
                  <a:gd name="T7" fmla="*/ 6 h 46"/>
                  <a:gd name="T8" fmla="*/ 21 w 169"/>
                  <a:gd name="T9" fmla="*/ 6 h 46"/>
                  <a:gd name="T10" fmla="*/ 21 w 169"/>
                  <a:gd name="T11" fmla="*/ 6 h 46"/>
                  <a:gd name="T12" fmla="*/ 21 w 169"/>
                  <a:gd name="T13" fmla="*/ 6 h 46"/>
                  <a:gd name="T14" fmla="*/ 21 w 169"/>
                  <a:gd name="T15" fmla="*/ 6 h 46"/>
                  <a:gd name="T16" fmla="*/ 22 w 169"/>
                  <a:gd name="T17" fmla="*/ 6 h 46"/>
                  <a:gd name="T18" fmla="*/ 0 w 169"/>
                  <a:gd name="T19" fmla="*/ 0 h 46"/>
                  <a:gd name="T20" fmla="*/ 21 w 169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9" h="46">
                    <a:moveTo>
                      <a:pt x="162" y="46"/>
                    </a:moveTo>
                    <a:lnTo>
                      <a:pt x="162" y="46"/>
                    </a:lnTo>
                    <a:lnTo>
                      <a:pt x="163" y="46"/>
                    </a:lnTo>
                    <a:lnTo>
                      <a:pt x="165" y="46"/>
                    </a:lnTo>
                    <a:lnTo>
                      <a:pt x="167" y="46"/>
                    </a:lnTo>
                    <a:lnTo>
                      <a:pt x="169" y="46"/>
                    </a:lnTo>
                    <a:lnTo>
                      <a:pt x="0" y="0"/>
                    </a:lnTo>
                    <a:lnTo>
                      <a:pt x="162" y="46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56" name="Freeform 4311"/>
              <p:cNvSpPr>
                <a:spLocks/>
              </p:cNvSpPr>
              <p:nvPr/>
            </p:nvSpPr>
            <p:spPr bwMode="auto">
              <a:xfrm>
                <a:off x="2738" y="1610"/>
                <a:ext cx="88" cy="22"/>
              </a:xfrm>
              <a:custGeom>
                <a:avLst/>
                <a:gdLst>
                  <a:gd name="T0" fmla="*/ 20 w 177"/>
                  <a:gd name="T1" fmla="*/ 6 h 44"/>
                  <a:gd name="T2" fmla="*/ 21 w 177"/>
                  <a:gd name="T3" fmla="*/ 6 h 44"/>
                  <a:gd name="T4" fmla="*/ 21 w 177"/>
                  <a:gd name="T5" fmla="*/ 6 h 44"/>
                  <a:gd name="T6" fmla="*/ 21 w 177"/>
                  <a:gd name="T7" fmla="*/ 6 h 44"/>
                  <a:gd name="T8" fmla="*/ 21 w 177"/>
                  <a:gd name="T9" fmla="*/ 6 h 44"/>
                  <a:gd name="T10" fmla="*/ 21 w 177"/>
                  <a:gd name="T11" fmla="*/ 6 h 44"/>
                  <a:gd name="T12" fmla="*/ 21 w 177"/>
                  <a:gd name="T13" fmla="*/ 6 h 44"/>
                  <a:gd name="T14" fmla="*/ 21 w 177"/>
                  <a:gd name="T15" fmla="*/ 6 h 44"/>
                  <a:gd name="T16" fmla="*/ 22 w 177"/>
                  <a:gd name="T17" fmla="*/ 6 h 44"/>
                  <a:gd name="T18" fmla="*/ 0 w 177"/>
                  <a:gd name="T19" fmla="*/ 0 h 44"/>
                  <a:gd name="T20" fmla="*/ 20 w 177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7" h="44">
                    <a:moveTo>
                      <a:pt x="167" y="44"/>
                    </a:moveTo>
                    <a:lnTo>
                      <a:pt x="169" y="44"/>
                    </a:lnTo>
                    <a:lnTo>
                      <a:pt x="171" y="44"/>
                    </a:lnTo>
                    <a:lnTo>
                      <a:pt x="173" y="44"/>
                    </a:lnTo>
                    <a:lnTo>
                      <a:pt x="175" y="44"/>
                    </a:lnTo>
                    <a:lnTo>
                      <a:pt x="177" y="44"/>
                    </a:lnTo>
                    <a:lnTo>
                      <a:pt x="0" y="0"/>
                    </a:lnTo>
                    <a:lnTo>
                      <a:pt x="167" y="44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57" name="Freeform 4312"/>
              <p:cNvSpPr>
                <a:spLocks/>
              </p:cNvSpPr>
              <p:nvPr/>
            </p:nvSpPr>
            <p:spPr bwMode="auto">
              <a:xfrm>
                <a:off x="2738" y="1610"/>
                <a:ext cx="93" cy="22"/>
              </a:xfrm>
              <a:custGeom>
                <a:avLst/>
                <a:gdLst>
                  <a:gd name="T0" fmla="*/ 22 w 187"/>
                  <a:gd name="T1" fmla="*/ 6 h 44"/>
                  <a:gd name="T2" fmla="*/ 22 w 187"/>
                  <a:gd name="T3" fmla="*/ 6 h 44"/>
                  <a:gd name="T4" fmla="*/ 22 w 187"/>
                  <a:gd name="T5" fmla="*/ 6 h 44"/>
                  <a:gd name="T6" fmla="*/ 22 w 187"/>
                  <a:gd name="T7" fmla="*/ 6 h 44"/>
                  <a:gd name="T8" fmla="*/ 22 w 187"/>
                  <a:gd name="T9" fmla="*/ 6 h 44"/>
                  <a:gd name="T10" fmla="*/ 22 w 187"/>
                  <a:gd name="T11" fmla="*/ 6 h 44"/>
                  <a:gd name="T12" fmla="*/ 23 w 187"/>
                  <a:gd name="T13" fmla="*/ 6 h 44"/>
                  <a:gd name="T14" fmla="*/ 23 w 187"/>
                  <a:gd name="T15" fmla="*/ 6 h 44"/>
                  <a:gd name="T16" fmla="*/ 23 w 187"/>
                  <a:gd name="T17" fmla="*/ 6 h 44"/>
                  <a:gd name="T18" fmla="*/ 0 w 187"/>
                  <a:gd name="T19" fmla="*/ 0 h 44"/>
                  <a:gd name="T20" fmla="*/ 22 w 187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7" h="44">
                    <a:moveTo>
                      <a:pt x="177" y="44"/>
                    </a:moveTo>
                    <a:lnTo>
                      <a:pt x="179" y="44"/>
                    </a:lnTo>
                    <a:lnTo>
                      <a:pt x="181" y="44"/>
                    </a:lnTo>
                    <a:lnTo>
                      <a:pt x="183" y="44"/>
                    </a:lnTo>
                    <a:lnTo>
                      <a:pt x="185" y="44"/>
                    </a:lnTo>
                    <a:lnTo>
                      <a:pt x="187" y="44"/>
                    </a:lnTo>
                    <a:lnTo>
                      <a:pt x="0" y="0"/>
                    </a:lnTo>
                    <a:lnTo>
                      <a:pt x="177" y="44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58" name="Freeform 4313"/>
              <p:cNvSpPr>
                <a:spLocks/>
              </p:cNvSpPr>
              <p:nvPr/>
            </p:nvSpPr>
            <p:spPr bwMode="auto">
              <a:xfrm>
                <a:off x="2738" y="1610"/>
                <a:ext cx="98" cy="22"/>
              </a:xfrm>
              <a:custGeom>
                <a:avLst/>
                <a:gdLst>
                  <a:gd name="T0" fmla="*/ 24 w 196"/>
                  <a:gd name="T1" fmla="*/ 6 h 44"/>
                  <a:gd name="T2" fmla="*/ 24 w 196"/>
                  <a:gd name="T3" fmla="*/ 6 h 44"/>
                  <a:gd name="T4" fmla="*/ 24 w 196"/>
                  <a:gd name="T5" fmla="*/ 6 h 44"/>
                  <a:gd name="T6" fmla="*/ 24 w 196"/>
                  <a:gd name="T7" fmla="*/ 6 h 44"/>
                  <a:gd name="T8" fmla="*/ 24 w 196"/>
                  <a:gd name="T9" fmla="*/ 6 h 44"/>
                  <a:gd name="T10" fmla="*/ 24 w 196"/>
                  <a:gd name="T11" fmla="*/ 6 h 44"/>
                  <a:gd name="T12" fmla="*/ 24 w 196"/>
                  <a:gd name="T13" fmla="*/ 6 h 44"/>
                  <a:gd name="T14" fmla="*/ 25 w 196"/>
                  <a:gd name="T15" fmla="*/ 6 h 44"/>
                  <a:gd name="T16" fmla="*/ 25 w 196"/>
                  <a:gd name="T17" fmla="*/ 6 h 44"/>
                  <a:gd name="T18" fmla="*/ 0 w 196"/>
                  <a:gd name="T19" fmla="*/ 0 h 44"/>
                  <a:gd name="T20" fmla="*/ 24 w 196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6" h="44">
                    <a:moveTo>
                      <a:pt x="187" y="44"/>
                    </a:moveTo>
                    <a:lnTo>
                      <a:pt x="187" y="44"/>
                    </a:lnTo>
                    <a:lnTo>
                      <a:pt x="188" y="44"/>
                    </a:lnTo>
                    <a:lnTo>
                      <a:pt x="190" y="44"/>
                    </a:lnTo>
                    <a:lnTo>
                      <a:pt x="192" y="44"/>
                    </a:lnTo>
                    <a:lnTo>
                      <a:pt x="194" y="44"/>
                    </a:lnTo>
                    <a:lnTo>
                      <a:pt x="196" y="44"/>
                    </a:lnTo>
                    <a:lnTo>
                      <a:pt x="0" y="0"/>
                    </a:lnTo>
                    <a:lnTo>
                      <a:pt x="187" y="44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59" name="Freeform 4314"/>
              <p:cNvSpPr>
                <a:spLocks/>
              </p:cNvSpPr>
              <p:nvPr/>
            </p:nvSpPr>
            <p:spPr bwMode="auto">
              <a:xfrm>
                <a:off x="2738" y="1610"/>
                <a:ext cx="103" cy="22"/>
              </a:xfrm>
              <a:custGeom>
                <a:avLst/>
                <a:gdLst>
                  <a:gd name="T0" fmla="*/ 25 w 206"/>
                  <a:gd name="T1" fmla="*/ 6 h 44"/>
                  <a:gd name="T2" fmla="*/ 25 w 206"/>
                  <a:gd name="T3" fmla="*/ 6 h 44"/>
                  <a:gd name="T4" fmla="*/ 25 w 206"/>
                  <a:gd name="T5" fmla="*/ 6 h 44"/>
                  <a:gd name="T6" fmla="*/ 25 w 206"/>
                  <a:gd name="T7" fmla="*/ 6 h 44"/>
                  <a:gd name="T8" fmla="*/ 25 w 206"/>
                  <a:gd name="T9" fmla="*/ 6 h 44"/>
                  <a:gd name="T10" fmla="*/ 26 w 206"/>
                  <a:gd name="T11" fmla="*/ 6 h 44"/>
                  <a:gd name="T12" fmla="*/ 26 w 206"/>
                  <a:gd name="T13" fmla="*/ 6 h 44"/>
                  <a:gd name="T14" fmla="*/ 26 w 206"/>
                  <a:gd name="T15" fmla="*/ 6 h 44"/>
                  <a:gd name="T16" fmla="*/ 26 w 206"/>
                  <a:gd name="T17" fmla="*/ 6 h 44"/>
                  <a:gd name="T18" fmla="*/ 0 w 206"/>
                  <a:gd name="T19" fmla="*/ 0 h 44"/>
                  <a:gd name="T20" fmla="*/ 25 w 206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6" h="44">
                    <a:moveTo>
                      <a:pt x="196" y="44"/>
                    </a:moveTo>
                    <a:lnTo>
                      <a:pt x="196" y="44"/>
                    </a:lnTo>
                    <a:lnTo>
                      <a:pt x="198" y="44"/>
                    </a:lnTo>
                    <a:lnTo>
                      <a:pt x="200" y="42"/>
                    </a:lnTo>
                    <a:lnTo>
                      <a:pt x="202" y="42"/>
                    </a:lnTo>
                    <a:lnTo>
                      <a:pt x="204" y="42"/>
                    </a:lnTo>
                    <a:lnTo>
                      <a:pt x="206" y="42"/>
                    </a:lnTo>
                    <a:lnTo>
                      <a:pt x="0" y="0"/>
                    </a:lnTo>
                    <a:lnTo>
                      <a:pt x="196" y="44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60" name="Freeform 4315"/>
              <p:cNvSpPr>
                <a:spLocks/>
              </p:cNvSpPr>
              <p:nvPr/>
            </p:nvSpPr>
            <p:spPr bwMode="auto">
              <a:xfrm>
                <a:off x="2738" y="1610"/>
                <a:ext cx="108" cy="22"/>
              </a:xfrm>
              <a:custGeom>
                <a:avLst/>
                <a:gdLst>
                  <a:gd name="T0" fmla="*/ 26 w 215"/>
                  <a:gd name="T1" fmla="*/ 6 h 44"/>
                  <a:gd name="T2" fmla="*/ 26 w 215"/>
                  <a:gd name="T3" fmla="*/ 6 h 44"/>
                  <a:gd name="T4" fmla="*/ 26 w 215"/>
                  <a:gd name="T5" fmla="*/ 6 h 44"/>
                  <a:gd name="T6" fmla="*/ 27 w 215"/>
                  <a:gd name="T7" fmla="*/ 6 h 44"/>
                  <a:gd name="T8" fmla="*/ 27 w 215"/>
                  <a:gd name="T9" fmla="*/ 6 h 44"/>
                  <a:gd name="T10" fmla="*/ 27 w 215"/>
                  <a:gd name="T11" fmla="*/ 6 h 44"/>
                  <a:gd name="T12" fmla="*/ 27 w 215"/>
                  <a:gd name="T13" fmla="*/ 6 h 44"/>
                  <a:gd name="T14" fmla="*/ 27 w 215"/>
                  <a:gd name="T15" fmla="*/ 6 h 44"/>
                  <a:gd name="T16" fmla="*/ 27 w 215"/>
                  <a:gd name="T17" fmla="*/ 6 h 44"/>
                  <a:gd name="T18" fmla="*/ 0 w 215"/>
                  <a:gd name="T19" fmla="*/ 0 h 44"/>
                  <a:gd name="T20" fmla="*/ 26 w 215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44">
                    <a:moveTo>
                      <a:pt x="206" y="44"/>
                    </a:moveTo>
                    <a:lnTo>
                      <a:pt x="206" y="44"/>
                    </a:lnTo>
                    <a:lnTo>
                      <a:pt x="208" y="42"/>
                    </a:lnTo>
                    <a:lnTo>
                      <a:pt x="210" y="42"/>
                    </a:lnTo>
                    <a:lnTo>
                      <a:pt x="211" y="42"/>
                    </a:lnTo>
                    <a:lnTo>
                      <a:pt x="213" y="42"/>
                    </a:lnTo>
                    <a:lnTo>
                      <a:pt x="215" y="42"/>
                    </a:lnTo>
                    <a:lnTo>
                      <a:pt x="0" y="0"/>
                    </a:lnTo>
                    <a:lnTo>
                      <a:pt x="206" y="44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61" name="Freeform 4316"/>
              <p:cNvSpPr>
                <a:spLocks/>
              </p:cNvSpPr>
              <p:nvPr/>
            </p:nvSpPr>
            <p:spPr bwMode="auto">
              <a:xfrm>
                <a:off x="2738" y="1610"/>
                <a:ext cx="113" cy="21"/>
              </a:xfrm>
              <a:custGeom>
                <a:avLst/>
                <a:gdLst>
                  <a:gd name="T0" fmla="*/ 26 w 227"/>
                  <a:gd name="T1" fmla="*/ 6 h 42"/>
                  <a:gd name="T2" fmla="*/ 27 w 227"/>
                  <a:gd name="T3" fmla="*/ 6 h 42"/>
                  <a:gd name="T4" fmla="*/ 27 w 227"/>
                  <a:gd name="T5" fmla="*/ 6 h 42"/>
                  <a:gd name="T6" fmla="*/ 27 w 227"/>
                  <a:gd name="T7" fmla="*/ 6 h 42"/>
                  <a:gd name="T8" fmla="*/ 27 w 227"/>
                  <a:gd name="T9" fmla="*/ 6 h 42"/>
                  <a:gd name="T10" fmla="*/ 27 w 227"/>
                  <a:gd name="T11" fmla="*/ 6 h 42"/>
                  <a:gd name="T12" fmla="*/ 28 w 227"/>
                  <a:gd name="T13" fmla="*/ 6 h 42"/>
                  <a:gd name="T14" fmla="*/ 28 w 227"/>
                  <a:gd name="T15" fmla="*/ 6 h 42"/>
                  <a:gd name="T16" fmla="*/ 28 w 227"/>
                  <a:gd name="T17" fmla="*/ 6 h 42"/>
                  <a:gd name="T18" fmla="*/ 0 w 227"/>
                  <a:gd name="T19" fmla="*/ 0 h 42"/>
                  <a:gd name="T20" fmla="*/ 26 w 227"/>
                  <a:gd name="T21" fmla="*/ 6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7" h="42">
                    <a:moveTo>
                      <a:pt x="215" y="42"/>
                    </a:moveTo>
                    <a:lnTo>
                      <a:pt x="217" y="42"/>
                    </a:lnTo>
                    <a:lnTo>
                      <a:pt x="219" y="42"/>
                    </a:lnTo>
                    <a:lnTo>
                      <a:pt x="221" y="42"/>
                    </a:lnTo>
                    <a:lnTo>
                      <a:pt x="223" y="42"/>
                    </a:lnTo>
                    <a:lnTo>
                      <a:pt x="225" y="42"/>
                    </a:lnTo>
                    <a:lnTo>
                      <a:pt x="227" y="42"/>
                    </a:lnTo>
                    <a:lnTo>
                      <a:pt x="0" y="0"/>
                    </a:lnTo>
                    <a:lnTo>
                      <a:pt x="215" y="42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62" name="Freeform 4317"/>
              <p:cNvSpPr>
                <a:spLocks/>
              </p:cNvSpPr>
              <p:nvPr/>
            </p:nvSpPr>
            <p:spPr bwMode="auto">
              <a:xfrm>
                <a:off x="2738" y="1610"/>
                <a:ext cx="119" cy="21"/>
              </a:xfrm>
              <a:custGeom>
                <a:avLst/>
                <a:gdLst>
                  <a:gd name="T0" fmla="*/ 29 w 238"/>
                  <a:gd name="T1" fmla="*/ 6 h 42"/>
                  <a:gd name="T2" fmla="*/ 29 w 238"/>
                  <a:gd name="T3" fmla="*/ 6 h 42"/>
                  <a:gd name="T4" fmla="*/ 29 w 238"/>
                  <a:gd name="T5" fmla="*/ 6 h 42"/>
                  <a:gd name="T6" fmla="*/ 29 w 238"/>
                  <a:gd name="T7" fmla="*/ 6 h 42"/>
                  <a:gd name="T8" fmla="*/ 30 w 238"/>
                  <a:gd name="T9" fmla="*/ 6 h 42"/>
                  <a:gd name="T10" fmla="*/ 30 w 238"/>
                  <a:gd name="T11" fmla="*/ 5 h 42"/>
                  <a:gd name="T12" fmla="*/ 30 w 238"/>
                  <a:gd name="T13" fmla="*/ 5 h 42"/>
                  <a:gd name="T14" fmla="*/ 30 w 238"/>
                  <a:gd name="T15" fmla="*/ 5 h 42"/>
                  <a:gd name="T16" fmla="*/ 30 w 238"/>
                  <a:gd name="T17" fmla="*/ 5 h 42"/>
                  <a:gd name="T18" fmla="*/ 0 w 238"/>
                  <a:gd name="T19" fmla="*/ 0 h 42"/>
                  <a:gd name="T20" fmla="*/ 29 w 238"/>
                  <a:gd name="T21" fmla="*/ 6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8" h="42">
                    <a:moveTo>
                      <a:pt x="227" y="42"/>
                    </a:moveTo>
                    <a:lnTo>
                      <a:pt x="229" y="42"/>
                    </a:lnTo>
                    <a:lnTo>
                      <a:pt x="231" y="42"/>
                    </a:lnTo>
                    <a:lnTo>
                      <a:pt x="233" y="42"/>
                    </a:lnTo>
                    <a:lnTo>
                      <a:pt x="235" y="40"/>
                    </a:lnTo>
                    <a:lnTo>
                      <a:pt x="236" y="40"/>
                    </a:lnTo>
                    <a:lnTo>
                      <a:pt x="238" y="40"/>
                    </a:lnTo>
                    <a:lnTo>
                      <a:pt x="0" y="0"/>
                    </a:lnTo>
                    <a:lnTo>
                      <a:pt x="227" y="42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63" name="Freeform 4318"/>
              <p:cNvSpPr>
                <a:spLocks/>
              </p:cNvSpPr>
              <p:nvPr/>
            </p:nvSpPr>
            <p:spPr bwMode="auto">
              <a:xfrm>
                <a:off x="2738" y="1610"/>
                <a:ext cx="126" cy="20"/>
              </a:xfrm>
              <a:custGeom>
                <a:avLst/>
                <a:gdLst>
                  <a:gd name="T0" fmla="*/ 30 w 252"/>
                  <a:gd name="T1" fmla="*/ 5 h 40"/>
                  <a:gd name="T2" fmla="*/ 30 w 252"/>
                  <a:gd name="T3" fmla="*/ 5 h 40"/>
                  <a:gd name="T4" fmla="*/ 31 w 252"/>
                  <a:gd name="T5" fmla="*/ 5 h 40"/>
                  <a:gd name="T6" fmla="*/ 31 w 252"/>
                  <a:gd name="T7" fmla="*/ 5 h 40"/>
                  <a:gd name="T8" fmla="*/ 31 w 252"/>
                  <a:gd name="T9" fmla="*/ 5 h 40"/>
                  <a:gd name="T10" fmla="*/ 31 w 252"/>
                  <a:gd name="T11" fmla="*/ 5 h 40"/>
                  <a:gd name="T12" fmla="*/ 32 w 252"/>
                  <a:gd name="T13" fmla="*/ 5 h 40"/>
                  <a:gd name="T14" fmla="*/ 32 w 252"/>
                  <a:gd name="T15" fmla="*/ 5 h 40"/>
                  <a:gd name="T16" fmla="*/ 32 w 252"/>
                  <a:gd name="T17" fmla="*/ 5 h 40"/>
                  <a:gd name="T18" fmla="*/ 0 w 252"/>
                  <a:gd name="T19" fmla="*/ 0 h 40"/>
                  <a:gd name="T20" fmla="*/ 30 w 252"/>
                  <a:gd name="T21" fmla="*/ 5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2" h="40">
                    <a:moveTo>
                      <a:pt x="238" y="40"/>
                    </a:moveTo>
                    <a:lnTo>
                      <a:pt x="240" y="40"/>
                    </a:lnTo>
                    <a:lnTo>
                      <a:pt x="242" y="40"/>
                    </a:lnTo>
                    <a:lnTo>
                      <a:pt x="244" y="40"/>
                    </a:lnTo>
                    <a:lnTo>
                      <a:pt x="246" y="40"/>
                    </a:lnTo>
                    <a:lnTo>
                      <a:pt x="248" y="40"/>
                    </a:lnTo>
                    <a:lnTo>
                      <a:pt x="250" y="40"/>
                    </a:lnTo>
                    <a:lnTo>
                      <a:pt x="252" y="40"/>
                    </a:lnTo>
                    <a:lnTo>
                      <a:pt x="0" y="0"/>
                    </a:lnTo>
                    <a:lnTo>
                      <a:pt x="238" y="4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64" name="Freeform 4319"/>
              <p:cNvSpPr>
                <a:spLocks/>
              </p:cNvSpPr>
              <p:nvPr/>
            </p:nvSpPr>
            <p:spPr bwMode="auto">
              <a:xfrm>
                <a:off x="2738" y="1610"/>
                <a:ext cx="133" cy="19"/>
              </a:xfrm>
              <a:custGeom>
                <a:avLst/>
                <a:gdLst>
                  <a:gd name="T0" fmla="*/ 32 w 265"/>
                  <a:gd name="T1" fmla="*/ 5 h 38"/>
                  <a:gd name="T2" fmla="*/ 32 w 265"/>
                  <a:gd name="T3" fmla="*/ 5 h 38"/>
                  <a:gd name="T4" fmla="*/ 32 w 265"/>
                  <a:gd name="T5" fmla="*/ 5 h 38"/>
                  <a:gd name="T6" fmla="*/ 33 w 265"/>
                  <a:gd name="T7" fmla="*/ 5 h 38"/>
                  <a:gd name="T8" fmla="*/ 33 w 265"/>
                  <a:gd name="T9" fmla="*/ 5 h 38"/>
                  <a:gd name="T10" fmla="*/ 33 w 265"/>
                  <a:gd name="T11" fmla="*/ 5 h 38"/>
                  <a:gd name="T12" fmla="*/ 33 w 265"/>
                  <a:gd name="T13" fmla="*/ 5 h 38"/>
                  <a:gd name="T14" fmla="*/ 34 w 265"/>
                  <a:gd name="T15" fmla="*/ 5 h 38"/>
                  <a:gd name="T16" fmla="*/ 34 w 265"/>
                  <a:gd name="T17" fmla="*/ 5 h 38"/>
                  <a:gd name="T18" fmla="*/ 0 w 265"/>
                  <a:gd name="T19" fmla="*/ 0 h 38"/>
                  <a:gd name="T20" fmla="*/ 32 w 265"/>
                  <a:gd name="T21" fmla="*/ 5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5" h="38">
                    <a:moveTo>
                      <a:pt x="252" y="38"/>
                    </a:moveTo>
                    <a:lnTo>
                      <a:pt x="254" y="38"/>
                    </a:lnTo>
                    <a:lnTo>
                      <a:pt x="256" y="38"/>
                    </a:lnTo>
                    <a:lnTo>
                      <a:pt x="258" y="38"/>
                    </a:lnTo>
                    <a:lnTo>
                      <a:pt x="259" y="38"/>
                    </a:lnTo>
                    <a:lnTo>
                      <a:pt x="261" y="38"/>
                    </a:lnTo>
                    <a:lnTo>
                      <a:pt x="263" y="38"/>
                    </a:lnTo>
                    <a:lnTo>
                      <a:pt x="265" y="38"/>
                    </a:lnTo>
                    <a:lnTo>
                      <a:pt x="0" y="0"/>
                    </a:lnTo>
                    <a:lnTo>
                      <a:pt x="252" y="38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65" name="Freeform 4320"/>
              <p:cNvSpPr>
                <a:spLocks/>
              </p:cNvSpPr>
              <p:nvPr/>
            </p:nvSpPr>
            <p:spPr bwMode="auto">
              <a:xfrm>
                <a:off x="2738" y="1610"/>
                <a:ext cx="140" cy="19"/>
              </a:xfrm>
              <a:custGeom>
                <a:avLst/>
                <a:gdLst>
                  <a:gd name="T0" fmla="*/ 33 w 281"/>
                  <a:gd name="T1" fmla="*/ 5 h 38"/>
                  <a:gd name="T2" fmla="*/ 33 w 281"/>
                  <a:gd name="T3" fmla="*/ 5 h 38"/>
                  <a:gd name="T4" fmla="*/ 33 w 281"/>
                  <a:gd name="T5" fmla="*/ 5 h 38"/>
                  <a:gd name="T6" fmla="*/ 33 w 281"/>
                  <a:gd name="T7" fmla="*/ 5 h 38"/>
                  <a:gd name="T8" fmla="*/ 34 w 281"/>
                  <a:gd name="T9" fmla="*/ 5 h 38"/>
                  <a:gd name="T10" fmla="*/ 34 w 281"/>
                  <a:gd name="T11" fmla="*/ 5 h 38"/>
                  <a:gd name="T12" fmla="*/ 34 w 281"/>
                  <a:gd name="T13" fmla="*/ 5 h 38"/>
                  <a:gd name="T14" fmla="*/ 34 w 281"/>
                  <a:gd name="T15" fmla="*/ 5 h 38"/>
                  <a:gd name="T16" fmla="*/ 35 w 281"/>
                  <a:gd name="T17" fmla="*/ 5 h 38"/>
                  <a:gd name="T18" fmla="*/ 0 w 281"/>
                  <a:gd name="T19" fmla="*/ 0 h 38"/>
                  <a:gd name="T20" fmla="*/ 33 w 281"/>
                  <a:gd name="T21" fmla="*/ 5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81" h="38">
                    <a:moveTo>
                      <a:pt x="265" y="38"/>
                    </a:moveTo>
                    <a:lnTo>
                      <a:pt x="267" y="38"/>
                    </a:lnTo>
                    <a:lnTo>
                      <a:pt x="269" y="38"/>
                    </a:lnTo>
                    <a:lnTo>
                      <a:pt x="271" y="38"/>
                    </a:lnTo>
                    <a:lnTo>
                      <a:pt x="273" y="38"/>
                    </a:lnTo>
                    <a:lnTo>
                      <a:pt x="275" y="38"/>
                    </a:lnTo>
                    <a:lnTo>
                      <a:pt x="277" y="38"/>
                    </a:lnTo>
                    <a:lnTo>
                      <a:pt x="279" y="38"/>
                    </a:lnTo>
                    <a:lnTo>
                      <a:pt x="281" y="36"/>
                    </a:lnTo>
                    <a:lnTo>
                      <a:pt x="0" y="0"/>
                    </a:lnTo>
                    <a:lnTo>
                      <a:pt x="265" y="38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66" name="Freeform 4321"/>
              <p:cNvSpPr>
                <a:spLocks/>
              </p:cNvSpPr>
              <p:nvPr/>
            </p:nvSpPr>
            <p:spPr bwMode="auto">
              <a:xfrm>
                <a:off x="2738" y="1610"/>
                <a:ext cx="147" cy="18"/>
              </a:xfrm>
              <a:custGeom>
                <a:avLst/>
                <a:gdLst>
                  <a:gd name="T0" fmla="*/ 36 w 294"/>
                  <a:gd name="T1" fmla="*/ 5 h 36"/>
                  <a:gd name="T2" fmla="*/ 36 w 294"/>
                  <a:gd name="T3" fmla="*/ 5 h 36"/>
                  <a:gd name="T4" fmla="*/ 36 w 294"/>
                  <a:gd name="T5" fmla="*/ 5 h 36"/>
                  <a:gd name="T6" fmla="*/ 36 w 294"/>
                  <a:gd name="T7" fmla="*/ 5 h 36"/>
                  <a:gd name="T8" fmla="*/ 36 w 294"/>
                  <a:gd name="T9" fmla="*/ 5 h 36"/>
                  <a:gd name="T10" fmla="*/ 37 w 294"/>
                  <a:gd name="T11" fmla="*/ 5 h 36"/>
                  <a:gd name="T12" fmla="*/ 37 w 294"/>
                  <a:gd name="T13" fmla="*/ 5 h 36"/>
                  <a:gd name="T14" fmla="*/ 37 w 294"/>
                  <a:gd name="T15" fmla="*/ 5 h 36"/>
                  <a:gd name="T16" fmla="*/ 37 w 294"/>
                  <a:gd name="T17" fmla="*/ 5 h 36"/>
                  <a:gd name="T18" fmla="*/ 0 w 294"/>
                  <a:gd name="T19" fmla="*/ 0 h 36"/>
                  <a:gd name="T20" fmla="*/ 36 w 294"/>
                  <a:gd name="T21" fmla="*/ 5 h 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4" h="36">
                    <a:moveTo>
                      <a:pt x="281" y="36"/>
                    </a:moveTo>
                    <a:lnTo>
                      <a:pt x="283" y="36"/>
                    </a:lnTo>
                    <a:lnTo>
                      <a:pt x="284" y="36"/>
                    </a:lnTo>
                    <a:lnTo>
                      <a:pt x="286" y="36"/>
                    </a:lnTo>
                    <a:lnTo>
                      <a:pt x="288" y="36"/>
                    </a:lnTo>
                    <a:lnTo>
                      <a:pt x="290" y="36"/>
                    </a:lnTo>
                    <a:lnTo>
                      <a:pt x="292" y="36"/>
                    </a:lnTo>
                    <a:lnTo>
                      <a:pt x="294" y="36"/>
                    </a:lnTo>
                    <a:lnTo>
                      <a:pt x="0" y="0"/>
                    </a:lnTo>
                    <a:lnTo>
                      <a:pt x="281" y="36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67" name="Freeform 4322"/>
              <p:cNvSpPr>
                <a:spLocks/>
              </p:cNvSpPr>
              <p:nvPr/>
            </p:nvSpPr>
            <p:spPr bwMode="auto">
              <a:xfrm>
                <a:off x="2738" y="1610"/>
                <a:ext cx="156" cy="17"/>
              </a:xfrm>
              <a:custGeom>
                <a:avLst/>
                <a:gdLst>
                  <a:gd name="T0" fmla="*/ 37 w 311"/>
                  <a:gd name="T1" fmla="*/ 5 h 34"/>
                  <a:gd name="T2" fmla="*/ 37 w 311"/>
                  <a:gd name="T3" fmla="*/ 5 h 34"/>
                  <a:gd name="T4" fmla="*/ 38 w 311"/>
                  <a:gd name="T5" fmla="*/ 5 h 34"/>
                  <a:gd name="T6" fmla="*/ 38 w 311"/>
                  <a:gd name="T7" fmla="*/ 5 h 34"/>
                  <a:gd name="T8" fmla="*/ 38 w 311"/>
                  <a:gd name="T9" fmla="*/ 5 h 34"/>
                  <a:gd name="T10" fmla="*/ 39 w 311"/>
                  <a:gd name="T11" fmla="*/ 5 h 34"/>
                  <a:gd name="T12" fmla="*/ 39 w 311"/>
                  <a:gd name="T13" fmla="*/ 5 h 34"/>
                  <a:gd name="T14" fmla="*/ 39 w 311"/>
                  <a:gd name="T15" fmla="*/ 5 h 34"/>
                  <a:gd name="T16" fmla="*/ 39 w 311"/>
                  <a:gd name="T17" fmla="*/ 4 h 34"/>
                  <a:gd name="T18" fmla="*/ 0 w 311"/>
                  <a:gd name="T19" fmla="*/ 0 h 34"/>
                  <a:gd name="T20" fmla="*/ 37 w 311"/>
                  <a:gd name="T21" fmla="*/ 5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11" h="34">
                    <a:moveTo>
                      <a:pt x="294" y="34"/>
                    </a:moveTo>
                    <a:lnTo>
                      <a:pt x="296" y="34"/>
                    </a:lnTo>
                    <a:lnTo>
                      <a:pt x="300" y="34"/>
                    </a:lnTo>
                    <a:lnTo>
                      <a:pt x="302" y="34"/>
                    </a:lnTo>
                    <a:lnTo>
                      <a:pt x="306" y="34"/>
                    </a:lnTo>
                    <a:lnTo>
                      <a:pt x="307" y="34"/>
                    </a:lnTo>
                    <a:lnTo>
                      <a:pt x="309" y="34"/>
                    </a:lnTo>
                    <a:lnTo>
                      <a:pt x="311" y="32"/>
                    </a:lnTo>
                    <a:lnTo>
                      <a:pt x="0" y="0"/>
                    </a:lnTo>
                    <a:lnTo>
                      <a:pt x="294" y="34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68" name="Freeform 4323"/>
              <p:cNvSpPr>
                <a:spLocks/>
              </p:cNvSpPr>
              <p:nvPr/>
            </p:nvSpPr>
            <p:spPr bwMode="auto">
              <a:xfrm>
                <a:off x="2738" y="1610"/>
                <a:ext cx="164" cy="17"/>
              </a:xfrm>
              <a:custGeom>
                <a:avLst/>
                <a:gdLst>
                  <a:gd name="T0" fmla="*/ 38 w 329"/>
                  <a:gd name="T1" fmla="*/ 5 h 34"/>
                  <a:gd name="T2" fmla="*/ 39 w 329"/>
                  <a:gd name="T3" fmla="*/ 4 h 34"/>
                  <a:gd name="T4" fmla="*/ 39 w 329"/>
                  <a:gd name="T5" fmla="*/ 4 h 34"/>
                  <a:gd name="T6" fmla="*/ 39 w 329"/>
                  <a:gd name="T7" fmla="*/ 4 h 34"/>
                  <a:gd name="T8" fmla="*/ 39 w 329"/>
                  <a:gd name="T9" fmla="*/ 4 h 34"/>
                  <a:gd name="T10" fmla="*/ 40 w 329"/>
                  <a:gd name="T11" fmla="*/ 4 h 34"/>
                  <a:gd name="T12" fmla="*/ 40 w 329"/>
                  <a:gd name="T13" fmla="*/ 4 h 34"/>
                  <a:gd name="T14" fmla="*/ 40 w 329"/>
                  <a:gd name="T15" fmla="*/ 4 h 34"/>
                  <a:gd name="T16" fmla="*/ 41 w 329"/>
                  <a:gd name="T17" fmla="*/ 4 h 34"/>
                  <a:gd name="T18" fmla="*/ 0 w 329"/>
                  <a:gd name="T19" fmla="*/ 0 h 34"/>
                  <a:gd name="T20" fmla="*/ 38 w 329"/>
                  <a:gd name="T21" fmla="*/ 5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9" h="34">
                    <a:moveTo>
                      <a:pt x="311" y="34"/>
                    </a:moveTo>
                    <a:lnTo>
                      <a:pt x="313" y="32"/>
                    </a:lnTo>
                    <a:lnTo>
                      <a:pt x="315" y="32"/>
                    </a:lnTo>
                    <a:lnTo>
                      <a:pt x="317" y="32"/>
                    </a:lnTo>
                    <a:lnTo>
                      <a:pt x="319" y="32"/>
                    </a:lnTo>
                    <a:lnTo>
                      <a:pt x="323" y="32"/>
                    </a:lnTo>
                    <a:lnTo>
                      <a:pt x="325" y="32"/>
                    </a:lnTo>
                    <a:lnTo>
                      <a:pt x="327" y="32"/>
                    </a:lnTo>
                    <a:lnTo>
                      <a:pt x="329" y="31"/>
                    </a:lnTo>
                    <a:lnTo>
                      <a:pt x="0" y="0"/>
                    </a:lnTo>
                    <a:lnTo>
                      <a:pt x="311" y="34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69" name="Freeform 4324"/>
              <p:cNvSpPr>
                <a:spLocks/>
              </p:cNvSpPr>
              <p:nvPr/>
            </p:nvSpPr>
            <p:spPr bwMode="auto">
              <a:xfrm>
                <a:off x="2738" y="1610"/>
                <a:ext cx="172" cy="15"/>
              </a:xfrm>
              <a:custGeom>
                <a:avLst/>
                <a:gdLst>
                  <a:gd name="T0" fmla="*/ 42 w 344"/>
                  <a:gd name="T1" fmla="*/ 3 h 31"/>
                  <a:gd name="T2" fmla="*/ 42 w 344"/>
                  <a:gd name="T3" fmla="*/ 3 h 31"/>
                  <a:gd name="T4" fmla="*/ 42 w 344"/>
                  <a:gd name="T5" fmla="*/ 3 h 31"/>
                  <a:gd name="T6" fmla="*/ 42 w 344"/>
                  <a:gd name="T7" fmla="*/ 3 h 31"/>
                  <a:gd name="T8" fmla="*/ 42 w 344"/>
                  <a:gd name="T9" fmla="*/ 3 h 31"/>
                  <a:gd name="T10" fmla="*/ 43 w 344"/>
                  <a:gd name="T11" fmla="*/ 3 h 31"/>
                  <a:gd name="T12" fmla="*/ 43 w 344"/>
                  <a:gd name="T13" fmla="*/ 3 h 31"/>
                  <a:gd name="T14" fmla="*/ 43 w 344"/>
                  <a:gd name="T15" fmla="*/ 3 h 31"/>
                  <a:gd name="T16" fmla="*/ 43 w 344"/>
                  <a:gd name="T17" fmla="*/ 3 h 31"/>
                  <a:gd name="T18" fmla="*/ 0 w 344"/>
                  <a:gd name="T19" fmla="*/ 0 h 31"/>
                  <a:gd name="T20" fmla="*/ 42 w 344"/>
                  <a:gd name="T21" fmla="*/ 3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44" h="31">
                    <a:moveTo>
                      <a:pt x="329" y="31"/>
                    </a:moveTo>
                    <a:lnTo>
                      <a:pt x="331" y="31"/>
                    </a:lnTo>
                    <a:lnTo>
                      <a:pt x="332" y="31"/>
                    </a:lnTo>
                    <a:lnTo>
                      <a:pt x="334" y="31"/>
                    </a:lnTo>
                    <a:lnTo>
                      <a:pt x="336" y="31"/>
                    </a:lnTo>
                    <a:lnTo>
                      <a:pt x="338" y="31"/>
                    </a:lnTo>
                    <a:lnTo>
                      <a:pt x="340" y="29"/>
                    </a:lnTo>
                    <a:lnTo>
                      <a:pt x="342" y="29"/>
                    </a:lnTo>
                    <a:lnTo>
                      <a:pt x="344" y="29"/>
                    </a:lnTo>
                    <a:lnTo>
                      <a:pt x="0" y="0"/>
                    </a:lnTo>
                    <a:lnTo>
                      <a:pt x="329" y="31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70" name="Freeform 4325"/>
              <p:cNvSpPr>
                <a:spLocks/>
              </p:cNvSpPr>
              <p:nvPr/>
            </p:nvSpPr>
            <p:spPr bwMode="auto">
              <a:xfrm>
                <a:off x="2738" y="1610"/>
                <a:ext cx="181" cy="14"/>
              </a:xfrm>
              <a:custGeom>
                <a:avLst/>
                <a:gdLst>
                  <a:gd name="T0" fmla="*/ 43 w 361"/>
                  <a:gd name="T1" fmla="*/ 3 h 29"/>
                  <a:gd name="T2" fmla="*/ 44 w 361"/>
                  <a:gd name="T3" fmla="*/ 3 h 29"/>
                  <a:gd name="T4" fmla="*/ 44 w 361"/>
                  <a:gd name="T5" fmla="*/ 3 h 29"/>
                  <a:gd name="T6" fmla="*/ 44 w 361"/>
                  <a:gd name="T7" fmla="*/ 3 h 29"/>
                  <a:gd name="T8" fmla="*/ 45 w 361"/>
                  <a:gd name="T9" fmla="*/ 3 h 29"/>
                  <a:gd name="T10" fmla="*/ 45 w 361"/>
                  <a:gd name="T11" fmla="*/ 3 h 29"/>
                  <a:gd name="T12" fmla="*/ 45 w 361"/>
                  <a:gd name="T13" fmla="*/ 3 h 29"/>
                  <a:gd name="T14" fmla="*/ 45 w 361"/>
                  <a:gd name="T15" fmla="*/ 3 h 29"/>
                  <a:gd name="T16" fmla="*/ 46 w 361"/>
                  <a:gd name="T17" fmla="*/ 3 h 29"/>
                  <a:gd name="T18" fmla="*/ 0 w 361"/>
                  <a:gd name="T19" fmla="*/ 0 h 29"/>
                  <a:gd name="T20" fmla="*/ 43 w 361"/>
                  <a:gd name="T21" fmla="*/ 3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61" h="29">
                    <a:moveTo>
                      <a:pt x="344" y="29"/>
                    </a:moveTo>
                    <a:lnTo>
                      <a:pt x="348" y="29"/>
                    </a:lnTo>
                    <a:lnTo>
                      <a:pt x="350" y="29"/>
                    </a:lnTo>
                    <a:lnTo>
                      <a:pt x="352" y="29"/>
                    </a:lnTo>
                    <a:lnTo>
                      <a:pt x="354" y="27"/>
                    </a:lnTo>
                    <a:lnTo>
                      <a:pt x="356" y="27"/>
                    </a:lnTo>
                    <a:lnTo>
                      <a:pt x="357" y="27"/>
                    </a:lnTo>
                    <a:lnTo>
                      <a:pt x="359" y="27"/>
                    </a:lnTo>
                    <a:lnTo>
                      <a:pt x="361" y="27"/>
                    </a:lnTo>
                    <a:lnTo>
                      <a:pt x="0" y="0"/>
                    </a:lnTo>
                    <a:lnTo>
                      <a:pt x="344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71" name="Freeform 4326"/>
              <p:cNvSpPr>
                <a:spLocks/>
              </p:cNvSpPr>
              <p:nvPr/>
            </p:nvSpPr>
            <p:spPr bwMode="auto">
              <a:xfrm>
                <a:off x="2738" y="1610"/>
                <a:ext cx="189" cy="13"/>
              </a:xfrm>
              <a:custGeom>
                <a:avLst/>
                <a:gdLst>
                  <a:gd name="T0" fmla="*/ 45 w 379"/>
                  <a:gd name="T1" fmla="*/ 3 h 27"/>
                  <a:gd name="T2" fmla="*/ 45 w 379"/>
                  <a:gd name="T3" fmla="*/ 3 h 27"/>
                  <a:gd name="T4" fmla="*/ 45 w 379"/>
                  <a:gd name="T5" fmla="*/ 3 h 27"/>
                  <a:gd name="T6" fmla="*/ 46 w 379"/>
                  <a:gd name="T7" fmla="*/ 3 h 27"/>
                  <a:gd name="T8" fmla="*/ 46 w 379"/>
                  <a:gd name="T9" fmla="*/ 3 h 27"/>
                  <a:gd name="T10" fmla="*/ 46 w 379"/>
                  <a:gd name="T11" fmla="*/ 3 h 27"/>
                  <a:gd name="T12" fmla="*/ 46 w 379"/>
                  <a:gd name="T13" fmla="*/ 3 h 27"/>
                  <a:gd name="T14" fmla="*/ 47 w 379"/>
                  <a:gd name="T15" fmla="*/ 2 h 27"/>
                  <a:gd name="T16" fmla="*/ 47 w 379"/>
                  <a:gd name="T17" fmla="*/ 2 h 27"/>
                  <a:gd name="T18" fmla="*/ 0 w 379"/>
                  <a:gd name="T19" fmla="*/ 0 h 27"/>
                  <a:gd name="T20" fmla="*/ 45 w 379"/>
                  <a:gd name="T21" fmla="*/ 3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9" h="27">
                    <a:moveTo>
                      <a:pt x="361" y="27"/>
                    </a:moveTo>
                    <a:lnTo>
                      <a:pt x="363" y="27"/>
                    </a:lnTo>
                    <a:lnTo>
                      <a:pt x="365" y="25"/>
                    </a:lnTo>
                    <a:lnTo>
                      <a:pt x="369" y="25"/>
                    </a:lnTo>
                    <a:lnTo>
                      <a:pt x="371" y="25"/>
                    </a:lnTo>
                    <a:lnTo>
                      <a:pt x="373" y="25"/>
                    </a:lnTo>
                    <a:lnTo>
                      <a:pt x="375" y="25"/>
                    </a:lnTo>
                    <a:lnTo>
                      <a:pt x="377" y="23"/>
                    </a:lnTo>
                    <a:lnTo>
                      <a:pt x="379" y="23"/>
                    </a:lnTo>
                    <a:lnTo>
                      <a:pt x="0" y="0"/>
                    </a:lnTo>
                    <a:lnTo>
                      <a:pt x="361" y="27"/>
                    </a:ln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72" name="Freeform 4327"/>
              <p:cNvSpPr>
                <a:spLocks/>
              </p:cNvSpPr>
              <p:nvPr/>
            </p:nvSpPr>
            <p:spPr bwMode="auto">
              <a:xfrm>
                <a:off x="2738" y="1610"/>
                <a:ext cx="197" cy="11"/>
              </a:xfrm>
              <a:custGeom>
                <a:avLst/>
                <a:gdLst>
                  <a:gd name="T0" fmla="*/ 48 w 394"/>
                  <a:gd name="T1" fmla="*/ 2 h 23"/>
                  <a:gd name="T2" fmla="*/ 48 w 394"/>
                  <a:gd name="T3" fmla="*/ 2 h 23"/>
                  <a:gd name="T4" fmla="*/ 48 w 394"/>
                  <a:gd name="T5" fmla="*/ 2 h 23"/>
                  <a:gd name="T6" fmla="*/ 48 w 394"/>
                  <a:gd name="T7" fmla="*/ 2 h 23"/>
                  <a:gd name="T8" fmla="*/ 49 w 394"/>
                  <a:gd name="T9" fmla="*/ 2 h 23"/>
                  <a:gd name="T10" fmla="*/ 49 w 394"/>
                  <a:gd name="T11" fmla="*/ 2 h 23"/>
                  <a:gd name="T12" fmla="*/ 49 w 394"/>
                  <a:gd name="T13" fmla="*/ 2 h 23"/>
                  <a:gd name="T14" fmla="*/ 49 w 394"/>
                  <a:gd name="T15" fmla="*/ 2 h 23"/>
                  <a:gd name="T16" fmla="*/ 50 w 394"/>
                  <a:gd name="T17" fmla="*/ 2 h 23"/>
                  <a:gd name="T18" fmla="*/ 0 w 394"/>
                  <a:gd name="T19" fmla="*/ 0 h 23"/>
                  <a:gd name="T20" fmla="*/ 48 w 394"/>
                  <a:gd name="T21" fmla="*/ 2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4" h="23">
                    <a:moveTo>
                      <a:pt x="379" y="23"/>
                    </a:moveTo>
                    <a:lnTo>
                      <a:pt x="380" y="23"/>
                    </a:lnTo>
                    <a:lnTo>
                      <a:pt x="382" y="23"/>
                    </a:lnTo>
                    <a:lnTo>
                      <a:pt x="384" y="21"/>
                    </a:lnTo>
                    <a:lnTo>
                      <a:pt x="386" y="21"/>
                    </a:lnTo>
                    <a:lnTo>
                      <a:pt x="388" y="21"/>
                    </a:lnTo>
                    <a:lnTo>
                      <a:pt x="390" y="21"/>
                    </a:lnTo>
                    <a:lnTo>
                      <a:pt x="392" y="21"/>
                    </a:lnTo>
                    <a:lnTo>
                      <a:pt x="394" y="19"/>
                    </a:lnTo>
                    <a:lnTo>
                      <a:pt x="0" y="0"/>
                    </a:lnTo>
                    <a:lnTo>
                      <a:pt x="379" y="23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73" name="Freeform 4328"/>
              <p:cNvSpPr>
                <a:spLocks/>
              </p:cNvSpPr>
              <p:nvPr/>
            </p:nvSpPr>
            <p:spPr bwMode="auto">
              <a:xfrm>
                <a:off x="2738" y="1610"/>
                <a:ext cx="204" cy="9"/>
              </a:xfrm>
              <a:custGeom>
                <a:avLst/>
                <a:gdLst>
                  <a:gd name="T0" fmla="*/ 50 w 407"/>
                  <a:gd name="T1" fmla="*/ 2 h 19"/>
                  <a:gd name="T2" fmla="*/ 50 w 407"/>
                  <a:gd name="T3" fmla="*/ 2 h 19"/>
                  <a:gd name="T4" fmla="*/ 50 w 407"/>
                  <a:gd name="T5" fmla="*/ 2 h 19"/>
                  <a:gd name="T6" fmla="*/ 50 w 407"/>
                  <a:gd name="T7" fmla="*/ 2 h 19"/>
                  <a:gd name="T8" fmla="*/ 50 w 407"/>
                  <a:gd name="T9" fmla="*/ 2 h 19"/>
                  <a:gd name="T10" fmla="*/ 51 w 407"/>
                  <a:gd name="T11" fmla="*/ 2 h 19"/>
                  <a:gd name="T12" fmla="*/ 51 w 407"/>
                  <a:gd name="T13" fmla="*/ 2 h 19"/>
                  <a:gd name="T14" fmla="*/ 51 w 407"/>
                  <a:gd name="T15" fmla="*/ 2 h 19"/>
                  <a:gd name="T16" fmla="*/ 51 w 407"/>
                  <a:gd name="T17" fmla="*/ 1 h 19"/>
                  <a:gd name="T18" fmla="*/ 0 w 407"/>
                  <a:gd name="T19" fmla="*/ 0 h 19"/>
                  <a:gd name="T20" fmla="*/ 50 w 407"/>
                  <a:gd name="T21" fmla="*/ 2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07" h="19">
                    <a:moveTo>
                      <a:pt x="394" y="19"/>
                    </a:moveTo>
                    <a:lnTo>
                      <a:pt x="394" y="19"/>
                    </a:lnTo>
                    <a:lnTo>
                      <a:pt x="396" y="19"/>
                    </a:lnTo>
                    <a:lnTo>
                      <a:pt x="398" y="19"/>
                    </a:lnTo>
                    <a:lnTo>
                      <a:pt x="400" y="17"/>
                    </a:lnTo>
                    <a:lnTo>
                      <a:pt x="402" y="17"/>
                    </a:lnTo>
                    <a:lnTo>
                      <a:pt x="404" y="17"/>
                    </a:lnTo>
                    <a:lnTo>
                      <a:pt x="405" y="17"/>
                    </a:lnTo>
                    <a:lnTo>
                      <a:pt x="407" y="15"/>
                    </a:lnTo>
                    <a:lnTo>
                      <a:pt x="0" y="0"/>
                    </a:lnTo>
                    <a:lnTo>
                      <a:pt x="394" y="19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74" name="Freeform 4329"/>
              <p:cNvSpPr>
                <a:spLocks/>
              </p:cNvSpPr>
              <p:nvPr/>
            </p:nvSpPr>
            <p:spPr bwMode="auto">
              <a:xfrm>
                <a:off x="2738" y="1610"/>
                <a:ext cx="209" cy="8"/>
              </a:xfrm>
              <a:custGeom>
                <a:avLst/>
                <a:gdLst>
                  <a:gd name="T0" fmla="*/ 50 w 419"/>
                  <a:gd name="T1" fmla="*/ 2 h 15"/>
                  <a:gd name="T2" fmla="*/ 51 w 419"/>
                  <a:gd name="T3" fmla="*/ 2 h 15"/>
                  <a:gd name="T4" fmla="*/ 51 w 419"/>
                  <a:gd name="T5" fmla="*/ 2 h 15"/>
                  <a:gd name="T6" fmla="*/ 51 w 419"/>
                  <a:gd name="T7" fmla="*/ 2 h 15"/>
                  <a:gd name="T8" fmla="*/ 51 w 419"/>
                  <a:gd name="T9" fmla="*/ 2 h 15"/>
                  <a:gd name="T10" fmla="*/ 51 w 419"/>
                  <a:gd name="T11" fmla="*/ 2 h 15"/>
                  <a:gd name="T12" fmla="*/ 52 w 419"/>
                  <a:gd name="T13" fmla="*/ 2 h 15"/>
                  <a:gd name="T14" fmla="*/ 52 w 419"/>
                  <a:gd name="T15" fmla="*/ 2 h 15"/>
                  <a:gd name="T16" fmla="*/ 52 w 419"/>
                  <a:gd name="T17" fmla="*/ 2 h 15"/>
                  <a:gd name="T18" fmla="*/ 0 w 419"/>
                  <a:gd name="T19" fmla="*/ 0 h 15"/>
                  <a:gd name="T20" fmla="*/ 50 w 419"/>
                  <a:gd name="T21" fmla="*/ 2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9" h="15">
                    <a:moveTo>
                      <a:pt x="407" y="15"/>
                    </a:moveTo>
                    <a:lnTo>
                      <a:pt x="409" y="15"/>
                    </a:lnTo>
                    <a:lnTo>
                      <a:pt x="411" y="15"/>
                    </a:lnTo>
                    <a:lnTo>
                      <a:pt x="413" y="13"/>
                    </a:lnTo>
                    <a:lnTo>
                      <a:pt x="415" y="13"/>
                    </a:lnTo>
                    <a:lnTo>
                      <a:pt x="417" y="13"/>
                    </a:lnTo>
                    <a:lnTo>
                      <a:pt x="417" y="11"/>
                    </a:lnTo>
                    <a:lnTo>
                      <a:pt x="419" y="11"/>
                    </a:lnTo>
                    <a:lnTo>
                      <a:pt x="0" y="0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75" name="Freeform 4330"/>
              <p:cNvSpPr>
                <a:spLocks/>
              </p:cNvSpPr>
              <p:nvPr/>
            </p:nvSpPr>
            <p:spPr bwMode="auto">
              <a:xfrm>
                <a:off x="2738" y="1610"/>
                <a:ext cx="213" cy="6"/>
              </a:xfrm>
              <a:custGeom>
                <a:avLst/>
                <a:gdLst>
                  <a:gd name="T0" fmla="*/ 52 w 427"/>
                  <a:gd name="T1" fmla="*/ 2 h 11"/>
                  <a:gd name="T2" fmla="*/ 52 w 427"/>
                  <a:gd name="T3" fmla="*/ 2 h 11"/>
                  <a:gd name="T4" fmla="*/ 52 w 427"/>
                  <a:gd name="T5" fmla="*/ 2 h 11"/>
                  <a:gd name="T6" fmla="*/ 52 w 427"/>
                  <a:gd name="T7" fmla="*/ 2 h 11"/>
                  <a:gd name="T8" fmla="*/ 52 w 427"/>
                  <a:gd name="T9" fmla="*/ 2 h 11"/>
                  <a:gd name="T10" fmla="*/ 52 w 427"/>
                  <a:gd name="T11" fmla="*/ 1 h 11"/>
                  <a:gd name="T12" fmla="*/ 53 w 427"/>
                  <a:gd name="T13" fmla="*/ 1 h 11"/>
                  <a:gd name="T14" fmla="*/ 53 w 427"/>
                  <a:gd name="T15" fmla="*/ 1 h 11"/>
                  <a:gd name="T16" fmla="*/ 53 w 427"/>
                  <a:gd name="T17" fmla="*/ 1 h 11"/>
                  <a:gd name="T18" fmla="*/ 0 w 427"/>
                  <a:gd name="T19" fmla="*/ 0 h 11"/>
                  <a:gd name="T20" fmla="*/ 52 w 427"/>
                  <a:gd name="T21" fmla="*/ 2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27" h="11">
                    <a:moveTo>
                      <a:pt x="419" y="11"/>
                    </a:moveTo>
                    <a:lnTo>
                      <a:pt x="419" y="11"/>
                    </a:lnTo>
                    <a:lnTo>
                      <a:pt x="421" y="9"/>
                    </a:lnTo>
                    <a:lnTo>
                      <a:pt x="423" y="9"/>
                    </a:lnTo>
                    <a:lnTo>
                      <a:pt x="423" y="7"/>
                    </a:lnTo>
                    <a:lnTo>
                      <a:pt x="425" y="7"/>
                    </a:lnTo>
                    <a:lnTo>
                      <a:pt x="427" y="7"/>
                    </a:lnTo>
                    <a:lnTo>
                      <a:pt x="0" y="0"/>
                    </a:lnTo>
                    <a:lnTo>
                      <a:pt x="419" y="11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76" name="Freeform 4331"/>
              <p:cNvSpPr>
                <a:spLocks/>
              </p:cNvSpPr>
              <p:nvPr/>
            </p:nvSpPr>
            <p:spPr bwMode="auto">
              <a:xfrm>
                <a:off x="2738" y="1610"/>
                <a:ext cx="215" cy="3"/>
              </a:xfrm>
              <a:custGeom>
                <a:avLst/>
                <a:gdLst>
                  <a:gd name="T0" fmla="*/ 54 w 430"/>
                  <a:gd name="T1" fmla="*/ 1 h 6"/>
                  <a:gd name="T2" fmla="*/ 54 w 430"/>
                  <a:gd name="T3" fmla="*/ 1 h 6"/>
                  <a:gd name="T4" fmla="*/ 54 w 430"/>
                  <a:gd name="T5" fmla="*/ 1 h 6"/>
                  <a:gd name="T6" fmla="*/ 54 w 430"/>
                  <a:gd name="T7" fmla="*/ 1 h 6"/>
                  <a:gd name="T8" fmla="*/ 54 w 430"/>
                  <a:gd name="T9" fmla="*/ 1 h 6"/>
                  <a:gd name="T10" fmla="*/ 54 w 430"/>
                  <a:gd name="T11" fmla="*/ 1 h 6"/>
                  <a:gd name="T12" fmla="*/ 54 w 430"/>
                  <a:gd name="T13" fmla="*/ 1 h 6"/>
                  <a:gd name="T14" fmla="*/ 54 w 430"/>
                  <a:gd name="T15" fmla="*/ 1 h 6"/>
                  <a:gd name="T16" fmla="*/ 54 w 430"/>
                  <a:gd name="T17" fmla="*/ 1 h 6"/>
                  <a:gd name="T18" fmla="*/ 0 w 430"/>
                  <a:gd name="T19" fmla="*/ 0 h 6"/>
                  <a:gd name="T20" fmla="*/ 54 w 430"/>
                  <a:gd name="T21" fmla="*/ 1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0" h="6">
                    <a:moveTo>
                      <a:pt x="427" y="6"/>
                    </a:moveTo>
                    <a:lnTo>
                      <a:pt x="427" y="6"/>
                    </a:lnTo>
                    <a:lnTo>
                      <a:pt x="428" y="6"/>
                    </a:lnTo>
                    <a:lnTo>
                      <a:pt x="428" y="4"/>
                    </a:lnTo>
                    <a:lnTo>
                      <a:pt x="430" y="4"/>
                    </a:lnTo>
                    <a:lnTo>
                      <a:pt x="430" y="2"/>
                    </a:lnTo>
                    <a:lnTo>
                      <a:pt x="0" y="0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77" name="Freeform 4332"/>
              <p:cNvSpPr>
                <a:spLocks/>
              </p:cNvSpPr>
              <p:nvPr/>
            </p:nvSpPr>
            <p:spPr bwMode="auto">
              <a:xfrm>
                <a:off x="2738" y="1584"/>
                <a:ext cx="218" cy="26"/>
              </a:xfrm>
              <a:custGeom>
                <a:avLst/>
                <a:gdLst>
                  <a:gd name="T0" fmla="*/ 55 w 436"/>
                  <a:gd name="T1" fmla="*/ 7 h 52"/>
                  <a:gd name="T2" fmla="*/ 54 w 436"/>
                  <a:gd name="T3" fmla="*/ 6 h 52"/>
                  <a:gd name="T4" fmla="*/ 54 w 436"/>
                  <a:gd name="T5" fmla="*/ 5 h 52"/>
                  <a:gd name="T6" fmla="*/ 52 w 436"/>
                  <a:gd name="T7" fmla="*/ 5 h 52"/>
                  <a:gd name="T8" fmla="*/ 50 w 436"/>
                  <a:gd name="T9" fmla="*/ 4 h 52"/>
                  <a:gd name="T10" fmla="*/ 48 w 436"/>
                  <a:gd name="T11" fmla="*/ 4 h 52"/>
                  <a:gd name="T12" fmla="*/ 45 w 436"/>
                  <a:gd name="T13" fmla="*/ 3 h 52"/>
                  <a:gd name="T14" fmla="*/ 42 w 436"/>
                  <a:gd name="T15" fmla="*/ 3 h 52"/>
                  <a:gd name="T16" fmla="*/ 39 w 436"/>
                  <a:gd name="T17" fmla="*/ 2 h 52"/>
                  <a:gd name="T18" fmla="*/ 35 w 436"/>
                  <a:gd name="T19" fmla="*/ 2 h 52"/>
                  <a:gd name="T20" fmla="*/ 31 w 436"/>
                  <a:gd name="T21" fmla="*/ 1 h 52"/>
                  <a:gd name="T22" fmla="*/ 26 w 436"/>
                  <a:gd name="T23" fmla="*/ 1 h 52"/>
                  <a:gd name="T24" fmla="*/ 22 w 436"/>
                  <a:gd name="T25" fmla="*/ 1 h 52"/>
                  <a:gd name="T26" fmla="*/ 17 w 436"/>
                  <a:gd name="T27" fmla="*/ 1 h 52"/>
                  <a:gd name="T28" fmla="*/ 11 w 436"/>
                  <a:gd name="T29" fmla="*/ 1 h 52"/>
                  <a:gd name="T30" fmla="*/ 6 w 436"/>
                  <a:gd name="T31" fmla="*/ 0 h 52"/>
                  <a:gd name="T32" fmla="*/ 0 w 436"/>
                  <a:gd name="T33" fmla="*/ 0 h 52"/>
                  <a:gd name="T34" fmla="*/ 3 w 436"/>
                  <a:gd name="T35" fmla="*/ 1 h 52"/>
                  <a:gd name="T36" fmla="*/ 9 w 436"/>
                  <a:gd name="T37" fmla="*/ 1 h 52"/>
                  <a:gd name="T38" fmla="*/ 14 w 436"/>
                  <a:gd name="T39" fmla="*/ 1 h 52"/>
                  <a:gd name="T40" fmla="*/ 19 w 436"/>
                  <a:gd name="T41" fmla="*/ 1 h 52"/>
                  <a:gd name="T42" fmla="*/ 24 w 436"/>
                  <a:gd name="T43" fmla="*/ 2 h 52"/>
                  <a:gd name="T44" fmla="*/ 28 w 436"/>
                  <a:gd name="T45" fmla="*/ 2 h 52"/>
                  <a:gd name="T46" fmla="*/ 33 w 436"/>
                  <a:gd name="T47" fmla="*/ 2 h 52"/>
                  <a:gd name="T48" fmla="*/ 36 w 436"/>
                  <a:gd name="T49" fmla="*/ 3 h 52"/>
                  <a:gd name="T50" fmla="*/ 40 w 436"/>
                  <a:gd name="T51" fmla="*/ 3 h 52"/>
                  <a:gd name="T52" fmla="*/ 43 w 436"/>
                  <a:gd name="T53" fmla="*/ 3 h 52"/>
                  <a:gd name="T54" fmla="*/ 46 w 436"/>
                  <a:gd name="T55" fmla="*/ 4 h 52"/>
                  <a:gd name="T56" fmla="*/ 49 w 436"/>
                  <a:gd name="T57" fmla="*/ 5 h 52"/>
                  <a:gd name="T58" fmla="*/ 51 w 436"/>
                  <a:gd name="T59" fmla="*/ 5 h 52"/>
                  <a:gd name="T60" fmla="*/ 52 w 436"/>
                  <a:gd name="T61" fmla="*/ 5 h 52"/>
                  <a:gd name="T62" fmla="*/ 53 w 436"/>
                  <a:gd name="T63" fmla="*/ 6 h 52"/>
                  <a:gd name="T64" fmla="*/ 54 w 436"/>
                  <a:gd name="T65" fmla="*/ 7 h 52"/>
                  <a:gd name="T66" fmla="*/ 55 w 436"/>
                  <a:gd name="T67" fmla="*/ 7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6" h="52">
                    <a:moveTo>
                      <a:pt x="436" y="52"/>
                    </a:moveTo>
                    <a:lnTo>
                      <a:pt x="436" y="52"/>
                    </a:lnTo>
                    <a:lnTo>
                      <a:pt x="434" y="48"/>
                    </a:lnTo>
                    <a:lnTo>
                      <a:pt x="432" y="46"/>
                    </a:lnTo>
                    <a:lnTo>
                      <a:pt x="430" y="42"/>
                    </a:lnTo>
                    <a:lnTo>
                      <a:pt x="427" y="40"/>
                    </a:lnTo>
                    <a:lnTo>
                      <a:pt x="421" y="36"/>
                    </a:lnTo>
                    <a:lnTo>
                      <a:pt x="415" y="35"/>
                    </a:lnTo>
                    <a:lnTo>
                      <a:pt x="407" y="33"/>
                    </a:lnTo>
                    <a:lnTo>
                      <a:pt x="400" y="31"/>
                    </a:lnTo>
                    <a:lnTo>
                      <a:pt x="390" y="29"/>
                    </a:lnTo>
                    <a:lnTo>
                      <a:pt x="380" y="27"/>
                    </a:lnTo>
                    <a:lnTo>
                      <a:pt x="371" y="23"/>
                    </a:lnTo>
                    <a:lnTo>
                      <a:pt x="359" y="21"/>
                    </a:lnTo>
                    <a:lnTo>
                      <a:pt x="346" y="19"/>
                    </a:lnTo>
                    <a:lnTo>
                      <a:pt x="334" y="17"/>
                    </a:lnTo>
                    <a:lnTo>
                      <a:pt x="319" y="15"/>
                    </a:lnTo>
                    <a:lnTo>
                      <a:pt x="306" y="15"/>
                    </a:lnTo>
                    <a:lnTo>
                      <a:pt x="290" y="13"/>
                    </a:lnTo>
                    <a:lnTo>
                      <a:pt x="275" y="11"/>
                    </a:lnTo>
                    <a:lnTo>
                      <a:pt x="259" y="10"/>
                    </a:lnTo>
                    <a:lnTo>
                      <a:pt x="242" y="8"/>
                    </a:lnTo>
                    <a:lnTo>
                      <a:pt x="225" y="8"/>
                    </a:lnTo>
                    <a:lnTo>
                      <a:pt x="206" y="6"/>
                    </a:lnTo>
                    <a:lnTo>
                      <a:pt x="187" y="6"/>
                    </a:lnTo>
                    <a:lnTo>
                      <a:pt x="169" y="4"/>
                    </a:lnTo>
                    <a:lnTo>
                      <a:pt x="148" y="4"/>
                    </a:lnTo>
                    <a:lnTo>
                      <a:pt x="129" y="2"/>
                    </a:lnTo>
                    <a:lnTo>
                      <a:pt x="108" y="2"/>
                    </a:lnTo>
                    <a:lnTo>
                      <a:pt x="87" y="2"/>
                    </a:lnTo>
                    <a:lnTo>
                      <a:pt x="66" y="0"/>
                    </a:lnTo>
                    <a:lnTo>
                      <a:pt x="44" y="0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3" y="4"/>
                    </a:lnTo>
                    <a:lnTo>
                      <a:pt x="44" y="4"/>
                    </a:lnTo>
                    <a:lnTo>
                      <a:pt x="66" y="4"/>
                    </a:lnTo>
                    <a:lnTo>
                      <a:pt x="87" y="6"/>
                    </a:lnTo>
                    <a:lnTo>
                      <a:pt x="108" y="6"/>
                    </a:lnTo>
                    <a:lnTo>
                      <a:pt x="129" y="6"/>
                    </a:lnTo>
                    <a:lnTo>
                      <a:pt x="148" y="8"/>
                    </a:lnTo>
                    <a:lnTo>
                      <a:pt x="167" y="8"/>
                    </a:lnTo>
                    <a:lnTo>
                      <a:pt x="187" y="10"/>
                    </a:lnTo>
                    <a:lnTo>
                      <a:pt x="204" y="10"/>
                    </a:lnTo>
                    <a:lnTo>
                      <a:pt x="223" y="11"/>
                    </a:lnTo>
                    <a:lnTo>
                      <a:pt x="240" y="13"/>
                    </a:lnTo>
                    <a:lnTo>
                      <a:pt x="258" y="13"/>
                    </a:lnTo>
                    <a:lnTo>
                      <a:pt x="273" y="15"/>
                    </a:lnTo>
                    <a:lnTo>
                      <a:pt x="288" y="17"/>
                    </a:lnTo>
                    <a:lnTo>
                      <a:pt x="304" y="19"/>
                    </a:lnTo>
                    <a:lnTo>
                      <a:pt x="317" y="21"/>
                    </a:lnTo>
                    <a:lnTo>
                      <a:pt x="331" y="23"/>
                    </a:lnTo>
                    <a:lnTo>
                      <a:pt x="344" y="23"/>
                    </a:lnTo>
                    <a:lnTo>
                      <a:pt x="356" y="25"/>
                    </a:lnTo>
                    <a:lnTo>
                      <a:pt x="367" y="27"/>
                    </a:lnTo>
                    <a:lnTo>
                      <a:pt x="377" y="29"/>
                    </a:lnTo>
                    <a:lnTo>
                      <a:pt x="386" y="33"/>
                    </a:lnTo>
                    <a:lnTo>
                      <a:pt x="394" y="35"/>
                    </a:lnTo>
                    <a:lnTo>
                      <a:pt x="402" y="36"/>
                    </a:lnTo>
                    <a:lnTo>
                      <a:pt x="409" y="38"/>
                    </a:lnTo>
                    <a:lnTo>
                      <a:pt x="415" y="40"/>
                    </a:lnTo>
                    <a:lnTo>
                      <a:pt x="419" y="42"/>
                    </a:lnTo>
                    <a:lnTo>
                      <a:pt x="423" y="44"/>
                    </a:lnTo>
                    <a:lnTo>
                      <a:pt x="425" y="46"/>
                    </a:lnTo>
                    <a:lnTo>
                      <a:pt x="427" y="50"/>
                    </a:lnTo>
                    <a:lnTo>
                      <a:pt x="427" y="52"/>
                    </a:lnTo>
                    <a:lnTo>
                      <a:pt x="436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78" name="Freeform 4333"/>
              <p:cNvSpPr>
                <a:spLocks/>
              </p:cNvSpPr>
              <p:nvPr/>
            </p:nvSpPr>
            <p:spPr bwMode="auto">
              <a:xfrm>
                <a:off x="2738" y="1610"/>
                <a:ext cx="218" cy="26"/>
              </a:xfrm>
              <a:custGeom>
                <a:avLst/>
                <a:gdLst>
                  <a:gd name="T0" fmla="*/ 0 w 436"/>
                  <a:gd name="T1" fmla="*/ 7 h 52"/>
                  <a:gd name="T2" fmla="*/ 6 w 436"/>
                  <a:gd name="T3" fmla="*/ 7 h 52"/>
                  <a:gd name="T4" fmla="*/ 11 w 436"/>
                  <a:gd name="T5" fmla="*/ 7 h 52"/>
                  <a:gd name="T6" fmla="*/ 17 w 436"/>
                  <a:gd name="T7" fmla="*/ 7 h 52"/>
                  <a:gd name="T8" fmla="*/ 22 w 436"/>
                  <a:gd name="T9" fmla="*/ 6 h 52"/>
                  <a:gd name="T10" fmla="*/ 26 w 436"/>
                  <a:gd name="T11" fmla="*/ 6 h 52"/>
                  <a:gd name="T12" fmla="*/ 31 w 436"/>
                  <a:gd name="T13" fmla="*/ 6 h 52"/>
                  <a:gd name="T14" fmla="*/ 35 w 436"/>
                  <a:gd name="T15" fmla="*/ 5 h 52"/>
                  <a:gd name="T16" fmla="*/ 39 w 436"/>
                  <a:gd name="T17" fmla="*/ 5 h 52"/>
                  <a:gd name="T18" fmla="*/ 42 w 436"/>
                  <a:gd name="T19" fmla="*/ 4 h 52"/>
                  <a:gd name="T20" fmla="*/ 45 w 436"/>
                  <a:gd name="T21" fmla="*/ 4 h 52"/>
                  <a:gd name="T22" fmla="*/ 48 w 436"/>
                  <a:gd name="T23" fmla="*/ 4 h 52"/>
                  <a:gd name="T24" fmla="*/ 50 w 436"/>
                  <a:gd name="T25" fmla="*/ 3 h 52"/>
                  <a:gd name="T26" fmla="*/ 52 w 436"/>
                  <a:gd name="T27" fmla="*/ 2 h 52"/>
                  <a:gd name="T28" fmla="*/ 54 w 436"/>
                  <a:gd name="T29" fmla="*/ 2 h 52"/>
                  <a:gd name="T30" fmla="*/ 54 w 436"/>
                  <a:gd name="T31" fmla="*/ 1 h 52"/>
                  <a:gd name="T32" fmla="*/ 55 w 436"/>
                  <a:gd name="T33" fmla="*/ 0 h 52"/>
                  <a:gd name="T34" fmla="*/ 54 w 436"/>
                  <a:gd name="T35" fmla="*/ 1 h 52"/>
                  <a:gd name="T36" fmla="*/ 53 w 436"/>
                  <a:gd name="T37" fmla="*/ 1 h 52"/>
                  <a:gd name="T38" fmla="*/ 52 w 436"/>
                  <a:gd name="T39" fmla="*/ 2 h 52"/>
                  <a:gd name="T40" fmla="*/ 51 w 436"/>
                  <a:gd name="T41" fmla="*/ 2 h 52"/>
                  <a:gd name="T42" fmla="*/ 49 w 436"/>
                  <a:gd name="T43" fmla="*/ 3 h 52"/>
                  <a:gd name="T44" fmla="*/ 46 w 436"/>
                  <a:gd name="T45" fmla="*/ 3 h 52"/>
                  <a:gd name="T46" fmla="*/ 43 w 436"/>
                  <a:gd name="T47" fmla="*/ 4 h 52"/>
                  <a:gd name="T48" fmla="*/ 40 w 436"/>
                  <a:gd name="T49" fmla="*/ 4 h 52"/>
                  <a:gd name="T50" fmla="*/ 36 w 436"/>
                  <a:gd name="T51" fmla="*/ 5 h 52"/>
                  <a:gd name="T52" fmla="*/ 33 w 436"/>
                  <a:gd name="T53" fmla="*/ 5 h 52"/>
                  <a:gd name="T54" fmla="*/ 28 w 436"/>
                  <a:gd name="T55" fmla="*/ 5 h 52"/>
                  <a:gd name="T56" fmla="*/ 24 w 436"/>
                  <a:gd name="T57" fmla="*/ 6 h 52"/>
                  <a:gd name="T58" fmla="*/ 19 w 436"/>
                  <a:gd name="T59" fmla="*/ 6 h 52"/>
                  <a:gd name="T60" fmla="*/ 14 w 436"/>
                  <a:gd name="T61" fmla="*/ 6 h 52"/>
                  <a:gd name="T62" fmla="*/ 9 w 436"/>
                  <a:gd name="T63" fmla="*/ 6 h 52"/>
                  <a:gd name="T64" fmla="*/ 3 w 436"/>
                  <a:gd name="T65" fmla="*/ 6 h 52"/>
                  <a:gd name="T66" fmla="*/ 0 w 436"/>
                  <a:gd name="T67" fmla="*/ 7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6" h="52">
                    <a:moveTo>
                      <a:pt x="0" y="52"/>
                    </a:moveTo>
                    <a:lnTo>
                      <a:pt x="0" y="52"/>
                    </a:lnTo>
                    <a:lnTo>
                      <a:pt x="23" y="52"/>
                    </a:lnTo>
                    <a:lnTo>
                      <a:pt x="44" y="52"/>
                    </a:lnTo>
                    <a:lnTo>
                      <a:pt x="66" y="50"/>
                    </a:lnTo>
                    <a:lnTo>
                      <a:pt x="87" y="50"/>
                    </a:lnTo>
                    <a:lnTo>
                      <a:pt x="108" y="50"/>
                    </a:lnTo>
                    <a:lnTo>
                      <a:pt x="129" y="50"/>
                    </a:lnTo>
                    <a:lnTo>
                      <a:pt x="148" y="48"/>
                    </a:lnTo>
                    <a:lnTo>
                      <a:pt x="169" y="48"/>
                    </a:lnTo>
                    <a:lnTo>
                      <a:pt x="187" y="46"/>
                    </a:lnTo>
                    <a:lnTo>
                      <a:pt x="206" y="46"/>
                    </a:lnTo>
                    <a:lnTo>
                      <a:pt x="225" y="44"/>
                    </a:lnTo>
                    <a:lnTo>
                      <a:pt x="242" y="42"/>
                    </a:lnTo>
                    <a:lnTo>
                      <a:pt x="259" y="42"/>
                    </a:lnTo>
                    <a:lnTo>
                      <a:pt x="275" y="40"/>
                    </a:lnTo>
                    <a:lnTo>
                      <a:pt x="290" y="38"/>
                    </a:lnTo>
                    <a:lnTo>
                      <a:pt x="306" y="36"/>
                    </a:lnTo>
                    <a:lnTo>
                      <a:pt x="319" y="34"/>
                    </a:lnTo>
                    <a:lnTo>
                      <a:pt x="334" y="32"/>
                    </a:lnTo>
                    <a:lnTo>
                      <a:pt x="346" y="31"/>
                    </a:lnTo>
                    <a:lnTo>
                      <a:pt x="359" y="29"/>
                    </a:lnTo>
                    <a:lnTo>
                      <a:pt x="371" y="27"/>
                    </a:lnTo>
                    <a:lnTo>
                      <a:pt x="380" y="25"/>
                    </a:lnTo>
                    <a:lnTo>
                      <a:pt x="390" y="23"/>
                    </a:lnTo>
                    <a:lnTo>
                      <a:pt x="400" y="21"/>
                    </a:lnTo>
                    <a:lnTo>
                      <a:pt x="407" y="19"/>
                    </a:lnTo>
                    <a:lnTo>
                      <a:pt x="415" y="15"/>
                    </a:lnTo>
                    <a:lnTo>
                      <a:pt x="421" y="13"/>
                    </a:lnTo>
                    <a:lnTo>
                      <a:pt x="427" y="11"/>
                    </a:lnTo>
                    <a:lnTo>
                      <a:pt x="430" y="7"/>
                    </a:lnTo>
                    <a:lnTo>
                      <a:pt x="432" y="6"/>
                    </a:lnTo>
                    <a:lnTo>
                      <a:pt x="434" y="2"/>
                    </a:lnTo>
                    <a:lnTo>
                      <a:pt x="436" y="0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lnTo>
                      <a:pt x="423" y="6"/>
                    </a:lnTo>
                    <a:lnTo>
                      <a:pt x="419" y="7"/>
                    </a:lnTo>
                    <a:lnTo>
                      <a:pt x="415" y="9"/>
                    </a:lnTo>
                    <a:lnTo>
                      <a:pt x="409" y="11"/>
                    </a:lnTo>
                    <a:lnTo>
                      <a:pt x="402" y="15"/>
                    </a:lnTo>
                    <a:lnTo>
                      <a:pt x="394" y="17"/>
                    </a:lnTo>
                    <a:lnTo>
                      <a:pt x="386" y="19"/>
                    </a:lnTo>
                    <a:lnTo>
                      <a:pt x="377" y="21"/>
                    </a:lnTo>
                    <a:lnTo>
                      <a:pt x="367" y="23"/>
                    </a:lnTo>
                    <a:lnTo>
                      <a:pt x="356" y="25"/>
                    </a:lnTo>
                    <a:lnTo>
                      <a:pt x="344" y="27"/>
                    </a:lnTo>
                    <a:lnTo>
                      <a:pt x="331" y="29"/>
                    </a:lnTo>
                    <a:lnTo>
                      <a:pt x="317" y="31"/>
                    </a:lnTo>
                    <a:lnTo>
                      <a:pt x="304" y="32"/>
                    </a:lnTo>
                    <a:lnTo>
                      <a:pt x="288" y="34"/>
                    </a:lnTo>
                    <a:lnTo>
                      <a:pt x="273" y="36"/>
                    </a:lnTo>
                    <a:lnTo>
                      <a:pt x="258" y="36"/>
                    </a:lnTo>
                    <a:lnTo>
                      <a:pt x="240" y="38"/>
                    </a:lnTo>
                    <a:lnTo>
                      <a:pt x="223" y="40"/>
                    </a:lnTo>
                    <a:lnTo>
                      <a:pt x="204" y="40"/>
                    </a:lnTo>
                    <a:lnTo>
                      <a:pt x="187" y="42"/>
                    </a:lnTo>
                    <a:lnTo>
                      <a:pt x="167" y="42"/>
                    </a:lnTo>
                    <a:lnTo>
                      <a:pt x="148" y="44"/>
                    </a:lnTo>
                    <a:lnTo>
                      <a:pt x="129" y="44"/>
                    </a:lnTo>
                    <a:lnTo>
                      <a:pt x="108" y="46"/>
                    </a:lnTo>
                    <a:lnTo>
                      <a:pt x="87" y="46"/>
                    </a:lnTo>
                    <a:lnTo>
                      <a:pt x="66" y="46"/>
                    </a:lnTo>
                    <a:lnTo>
                      <a:pt x="44" y="46"/>
                    </a:lnTo>
                    <a:lnTo>
                      <a:pt x="23" y="46"/>
                    </a:lnTo>
                    <a:lnTo>
                      <a:pt x="0" y="48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79" name="Freeform 4334"/>
              <p:cNvSpPr>
                <a:spLocks/>
              </p:cNvSpPr>
              <p:nvPr/>
            </p:nvSpPr>
            <p:spPr bwMode="auto">
              <a:xfrm>
                <a:off x="2520" y="1610"/>
                <a:ext cx="218" cy="26"/>
              </a:xfrm>
              <a:custGeom>
                <a:avLst/>
                <a:gdLst>
                  <a:gd name="T0" fmla="*/ 0 w 436"/>
                  <a:gd name="T1" fmla="*/ 0 h 52"/>
                  <a:gd name="T2" fmla="*/ 1 w 436"/>
                  <a:gd name="T3" fmla="*/ 1 h 52"/>
                  <a:gd name="T4" fmla="*/ 2 w 436"/>
                  <a:gd name="T5" fmla="*/ 2 h 52"/>
                  <a:gd name="T6" fmla="*/ 3 w 436"/>
                  <a:gd name="T7" fmla="*/ 2 h 52"/>
                  <a:gd name="T8" fmla="*/ 5 w 436"/>
                  <a:gd name="T9" fmla="*/ 3 h 52"/>
                  <a:gd name="T10" fmla="*/ 7 w 436"/>
                  <a:gd name="T11" fmla="*/ 4 h 52"/>
                  <a:gd name="T12" fmla="*/ 10 w 436"/>
                  <a:gd name="T13" fmla="*/ 4 h 52"/>
                  <a:gd name="T14" fmla="*/ 13 w 436"/>
                  <a:gd name="T15" fmla="*/ 4 h 52"/>
                  <a:gd name="T16" fmla="*/ 17 w 436"/>
                  <a:gd name="T17" fmla="*/ 5 h 52"/>
                  <a:gd name="T18" fmla="*/ 21 w 436"/>
                  <a:gd name="T19" fmla="*/ 5 h 52"/>
                  <a:gd name="T20" fmla="*/ 25 w 436"/>
                  <a:gd name="T21" fmla="*/ 6 h 52"/>
                  <a:gd name="T22" fmla="*/ 29 w 436"/>
                  <a:gd name="T23" fmla="*/ 6 h 52"/>
                  <a:gd name="T24" fmla="*/ 34 w 436"/>
                  <a:gd name="T25" fmla="*/ 6 h 52"/>
                  <a:gd name="T26" fmla="*/ 39 w 436"/>
                  <a:gd name="T27" fmla="*/ 7 h 52"/>
                  <a:gd name="T28" fmla="*/ 44 w 436"/>
                  <a:gd name="T29" fmla="*/ 7 h 52"/>
                  <a:gd name="T30" fmla="*/ 49 w 436"/>
                  <a:gd name="T31" fmla="*/ 7 h 52"/>
                  <a:gd name="T32" fmla="*/ 55 w 436"/>
                  <a:gd name="T33" fmla="*/ 7 h 52"/>
                  <a:gd name="T34" fmla="*/ 52 w 436"/>
                  <a:gd name="T35" fmla="*/ 6 h 52"/>
                  <a:gd name="T36" fmla="*/ 47 w 436"/>
                  <a:gd name="T37" fmla="*/ 6 h 52"/>
                  <a:gd name="T38" fmla="*/ 42 w 436"/>
                  <a:gd name="T39" fmla="*/ 6 h 52"/>
                  <a:gd name="T40" fmla="*/ 36 w 436"/>
                  <a:gd name="T41" fmla="*/ 6 h 52"/>
                  <a:gd name="T42" fmla="*/ 32 w 436"/>
                  <a:gd name="T43" fmla="*/ 6 h 52"/>
                  <a:gd name="T44" fmla="*/ 27 w 436"/>
                  <a:gd name="T45" fmla="*/ 5 h 52"/>
                  <a:gd name="T46" fmla="*/ 23 w 436"/>
                  <a:gd name="T47" fmla="*/ 5 h 52"/>
                  <a:gd name="T48" fmla="*/ 19 w 436"/>
                  <a:gd name="T49" fmla="*/ 5 h 52"/>
                  <a:gd name="T50" fmla="*/ 15 w 436"/>
                  <a:gd name="T51" fmla="*/ 4 h 52"/>
                  <a:gd name="T52" fmla="*/ 12 w 436"/>
                  <a:gd name="T53" fmla="*/ 4 h 52"/>
                  <a:gd name="T54" fmla="*/ 9 w 436"/>
                  <a:gd name="T55" fmla="*/ 3 h 52"/>
                  <a:gd name="T56" fmla="*/ 7 w 436"/>
                  <a:gd name="T57" fmla="*/ 3 h 52"/>
                  <a:gd name="T58" fmla="*/ 5 w 436"/>
                  <a:gd name="T59" fmla="*/ 2 h 52"/>
                  <a:gd name="T60" fmla="*/ 3 w 436"/>
                  <a:gd name="T61" fmla="*/ 2 h 52"/>
                  <a:gd name="T62" fmla="*/ 2 w 436"/>
                  <a:gd name="T63" fmla="*/ 1 h 52"/>
                  <a:gd name="T64" fmla="*/ 2 w 436"/>
                  <a:gd name="T65" fmla="*/ 1 h 52"/>
                  <a:gd name="T66" fmla="*/ 0 w 436"/>
                  <a:gd name="T67" fmla="*/ 0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6" h="5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6"/>
                    </a:lnTo>
                    <a:lnTo>
                      <a:pt x="6" y="7"/>
                    </a:lnTo>
                    <a:lnTo>
                      <a:pt x="10" y="11"/>
                    </a:lnTo>
                    <a:lnTo>
                      <a:pt x="16" y="13"/>
                    </a:lnTo>
                    <a:lnTo>
                      <a:pt x="21" y="15"/>
                    </a:lnTo>
                    <a:lnTo>
                      <a:pt x="29" y="19"/>
                    </a:lnTo>
                    <a:lnTo>
                      <a:pt x="37" y="21"/>
                    </a:lnTo>
                    <a:lnTo>
                      <a:pt x="46" y="23"/>
                    </a:lnTo>
                    <a:lnTo>
                      <a:pt x="56" y="25"/>
                    </a:lnTo>
                    <a:lnTo>
                      <a:pt x="68" y="27"/>
                    </a:lnTo>
                    <a:lnTo>
                      <a:pt x="77" y="29"/>
                    </a:lnTo>
                    <a:lnTo>
                      <a:pt x="91" y="31"/>
                    </a:lnTo>
                    <a:lnTo>
                      <a:pt x="102" y="32"/>
                    </a:lnTo>
                    <a:lnTo>
                      <a:pt x="117" y="34"/>
                    </a:lnTo>
                    <a:lnTo>
                      <a:pt x="131" y="36"/>
                    </a:lnTo>
                    <a:lnTo>
                      <a:pt x="146" y="38"/>
                    </a:lnTo>
                    <a:lnTo>
                      <a:pt x="162" y="40"/>
                    </a:lnTo>
                    <a:lnTo>
                      <a:pt x="177" y="42"/>
                    </a:lnTo>
                    <a:lnTo>
                      <a:pt x="194" y="42"/>
                    </a:lnTo>
                    <a:lnTo>
                      <a:pt x="213" y="44"/>
                    </a:lnTo>
                    <a:lnTo>
                      <a:pt x="231" y="46"/>
                    </a:lnTo>
                    <a:lnTo>
                      <a:pt x="250" y="46"/>
                    </a:lnTo>
                    <a:lnTo>
                      <a:pt x="269" y="48"/>
                    </a:lnTo>
                    <a:lnTo>
                      <a:pt x="288" y="48"/>
                    </a:lnTo>
                    <a:lnTo>
                      <a:pt x="308" y="50"/>
                    </a:lnTo>
                    <a:lnTo>
                      <a:pt x="329" y="50"/>
                    </a:lnTo>
                    <a:lnTo>
                      <a:pt x="350" y="50"/>
                    </a:lnTo>
                    <a:lnTo>
                      <a:pt x="371" y="50"/>
                    </a:lnTo>
                    <a:lnTo>
                      <a:pt x="392" y="52"/>
                    </a:lnTo>
                    <a:lnTo>
                      <a:pt x="415" y="52"/>
                    </a:lnTo>
                    <a:lnTo>
                      <a:pt x="436" y="52"/>
                    </a:lnTo>
                    <a:lnTo>
                      <a:pt x="436" y="48"/>
                    </a:lnTo>
                    <a:lnTo>
                      <a:pt x="415" y="46"/>
                    </a:lnTo>
                    <a:lnTo>
                      <a:pt x="392" y="46"/>
                    </a:lnTo>
                    <a:lnTo>
                      <a:pt x="371" y="46"/>
                    </a:lnTo>
                    <a:lnTo>
                      <a:pt x="350" y="46"/>
                    </a:lnTo>
                    <a:lnTo>
                      <a:pt x="329" y="46"/>
                    </a:lnTo>
                    <a:lnTo>
                      <a:pt x="310" y="44"/>
                    </a:lnTo>
                    <a:lnTo>
                      <a:pt x="288" y="44"/>
                    </a:lnTo>
                    <a:lnTo>
                      <a:pt x="269" y="42"/>
                    </a:lnTo>
                    <a:lnTo>
                      <a:pt x="250" y="42"/>
                    </a:lnTo>
                    <a:lnTo>
                      <a:pt x="233" y="40"/>
                    </a:lnTo>
                    <a:lnTo>
                      <a:pt x="213" y="40"/>
                    </a:lnTo>
                    <a:lnTo>
                      <a:pt x="196" y="38"/>
                    </a:lnTo>
                    <a:lnTo>
                      <a:pt x="179" y="36"/>
                    </a:lnTo>
                    <a:lnTo>
                      <a:pt x="164" y="36"/>
                    </a:lnTo>
                    <a:lnTo>
                      <a:pt x="148" y="34"/>
                    </a:lnTo>
                    <a:lnTo>
                      <a:pt x="133" y="32"/>
                    </a:lnTo>
                    <a:lnTo>
                      <a:pt x="119" y="31"/>
                    </a:lnTo>
                    <a:lnTo>
                      <a:pt x="106" y="29"/>
                    </a:lnTo>
                    <a:lnTo>
                      <a:pt x="93" y="27"/>
                    </a:lnTo>
                    <a:lnTo>
                      <a:pt x="81" y="25"/>
                    </a:lnTo>
                    <a:lnTo>
                      <a:pt x="69" y="23"/>
                    </a:lnTo>
                    <a:lnTo>
                      <a:pt x="60" y="21"/>
                    </a:lnTo>
                    <a:lnTo>
                      <a:pt x="50" y="19"/>
                    </a:lnTo>
                    <a:lnTo>
                      <a:pt x="43" y="17"/>
                    </a:lnTo>
                    <a:lnTo>
                      <a:pt x="35" y="15"/>
                    </a:lnTo>
                    <a:lnTo>
                      <a:pt x="27" y="11"/>
                    </a:lnTo>
                    <a:lnTo>
                      <a:pt x="23" y="9"/>
                    </a:lnTo>
                    <a:lnTo>
                      <a:pt x="18" y="7"/>
                    </a:lnTo>
                    <a:lnTo>
                      <a:pt x="14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80" name="Freeform 4335"/>
              <p:cNvSpPr>
                <a:spLocks/>
              </p:cNvSpPr>
              <p:nvPr/>
            </p:nvSpPr>
            <p:spPr bwMode="auto">
              <a:xfrm>
                <a:off x="2520" y="1584"/>
                <a:ext cx="218" cy="26"/>
              </a:xfrm>
              <a:custGeom>
                <a:avLst/>
                <a:gdLst>
                  <a:gd name="T0" fmla="*/ 55 w 436"/>
                  <a:gd name="T1" fmla="*/ 0 h 52"/>
                  <a:gd name="T2" fmla="*/ 49 w 436"/>
                  <a:gd name="T3" fmla="*/ 0 h 52"/>
                  <a:gd name="T4" fmla="*/ 44 w 436"/>
                  <a:gd name="T5" fmla="*/ 1 h 52"/>
                  <a:gd name="T6" fmla="*/ 39 w 436"/>
                  <a:gd name="T7" fmla="*/ 1 h 52"/>
                  <a:gd name="T8" fmla="*/ 34 w 436"/>
                  <a:gd name="T9" fmla="*/ 1 h 52"/>
                  <a:gd name="T10" fmla="*/ 29 w 436"/>
                  <a:gd name="T11" fmla="*/ 1 h 52"/>
                  <a:gd name="T12" fmla="*/ 25 w 436"/>
                  <a:gd name="T13" fmla="*/ 1 h 52"/>
                  <a:gd name="T14" fmla="*/ 21 w 436"/>
                  <a:gd name="T15" fmla="*/ 2 h 52"/>
                  <a:gd name="T16" fmla="*/ 17 w 436"/>
                  <a:gd name="T17" fmla="*/ 2 h 52"/>
                  <a:gd name="T18" fmla="*/ 13 w 436"/>
                  <a:gd name="T19" fmla="*/ 3 h 52"/>
                  <a:gd name="T20" fmla="*/ 10 w 436"/>
                  <a:gd name="T21" fmla="*/ 3 h 52"/>
                  <a:gd name="T22" fmla="*/ 7 w 436"/>
                  <a:gd name="T23" fmla="*/ 4 h 52"/>
                  <a:gd name="T24" fmla="*/ 5 w 436"/>
                  <a:gd name="T25" fmla="*/ 4 h 52"/>
                  <a:gd name="T26" fmla="*/ 3 w 436"/>
                  <a:gd name="T27" fmla="*/ 5 h 52"/>
                  <a:gd name="T28" fmla="*/ 2 w 436"/>
                  <a:gd name="T29" fmla="*/ 5 h 52"/>
                  <a:gd name="T30" fmla="*/ 1 w 436"/>
                  <a:gd name="T31" fmla="*/ 6 h 52"/>
                  <a:gd name="T32" fmla="*/ 0 w 436"/>
                  <a:gd name="T33" fmla="*/ 7 h 52"/>
                  <a:gd name="T34" fmla="*/ 2 w 436"/>
                  <a:gd name="T35" fmla="*/ 7 h 52"/>
                  <a:gd name="T36" fmla="*/ 2 w 436"/>
                  <a:gd name="T37" fmla="*/ 6 h 52"/>
                  <a:gd name="T38" fmla="*/ 3 w 436"/>
                  <a:gd name="T39" fmla="*/ 5 h 52"/>
                  <a:gd name="T40" fmla="*/ 5 w 436"/>
                  <a:gd name="T41" fmla="*/ 5 h 52"/>
                  <a:gd name="T42" fmla="*/ 7 w 436"/>
                  <a:gd name="T43" fmla="*/ 5 h 52"/>
                  <a:gd name="T44" fmla="*/ 9 w 436"/>
                  <a:gd name="T45" fmla="*/ 4 h 52"/>
                  <a:gd name="T46" fmla="*/ 12 w 436"/>
                  <a:gd name="T47" fmla="*/ 3 h 52"/>
                  <a:gd name="T48" fmla="*/ 15 w 436"/>
                  <a:gd name="T49" fmla="*/ 3 h 52"/>
                  <a:gd name="T50" fmla="*/ 19 w 436"/>
                  <a:gd name="T51" fmla="*/ 3 h 52"/>
                  <a:gd name="T52" fmla="*/ 23 w 436"/>
                  <a:gd name="T53" fmla="*/ 2 h 52"/>
                  <a:gd name="T54" fmla="*/ 27 w 436"/>
                  <a:gd name="T55" fmla="*/ 2 h 52"/>
                  <a:gd name="T56" fmla="*/ 32 w 436"/>
                  <a:gd name="T57" fmla="*/ 2 h 52"/>
                  <a:gd name="T58" fmla="*/ 36 w 436"/>
                  <a:gd name="T59" fmla="*/ 1 h 52"/>
                  <a:gd name="T60" fmla="*/ 42 w 436"/>
                  <a:gd name="T61" fmla="*/ 1 h 52"/>
                  <a:gd name="T62" fmla="*/ 47 w 436"/>
                  <a:gd name="T63" fmla="*/ 1 h 52"/>
                  <a:gd name="T64" fmla="*/ 52 w 436"/>
                  <a:gd name="T65" fmla="*/ 1 h 52"/>
                  <a:gd name="T66" fmla="*/ 55 w 436"/>
                  <a:gd name="T67" fmla="*/ 0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6" h="52">
                    <a:moveTo>
                      <a:pt x="436" y="0"/>
                    </a:moveTo>
                    <a:lnTo>
                      <a:pt x="436" y="0"/>
                    </a:lnTo>
                    <a:lnTo>
                      <a:pt x="415" y="0"/>
                    </a:lnTo>
                    <a:lnTo>
                      <a:pt x="392" y="0"/>
                    </a:lnTo>
                    <a:lnTo>
                      <a:pt x="371" y="0"/>
                    </a:lnTo>
                    <a:lnTo>
                      <a:pt x="350" y="2"/>
                    </a:lnTo>
                    <a:lnTo>
                      <a:pt x="329" y="2"/>
                    </a:lnTo>
                    <a:lnTo>
                      <a:pt x="308" y="2"/>
                    </a:lnTo>
                    <a:lnTo>
                      <a:pt x="288" y="4"/>
                    </a:lnTo>
                    <a:lnTo>
                      <a:pt x="269" y="4"/>
                    </a:lnTo>
                    <a:lnTo>
                      <a:pt x="250" y="6"/>
                    </a:lnTo>
                    <a:lnTo>
                      <a:pt x="231" y="6"/>
                    </a:lnTo>
                    <a:lnTo>
                      <a:pt x="213" y="8"/>
                    </a:lnTo>
                    <a:lnTo>
                      <a:pt x="194" y="8"/>
                    </a:lnTo>
                    <a:lnTo>
                      <a:pt x="177" y="10"/>
                    </a:lnTo>
                    <a:lnTo>
                      <a:pt x="162" y="11"/>
                    </a:lnTo>
                    <a:lnTo>
                      <a:pt x="146" y="13"/>
                    </a:lnTo>
                    <a:lnTo>
                      <a:pt x="131" y="15"/>
                    </a:lnTo>
                    <a:lnTo>
                      <a:pt x="117" y="15"/>
                    </a:lnTo>
                    <a:lnTo>
                      <a:pt x="102" y="17"/>
                    </a:lnTo>
                    <a:lnTo>
                      <a:pt x="91" y="19"/>
                    </a:lnTo>
                    <a:lnTo>
                      <a:pt x="77" y="21"/>
                    </a:lnTo>
                    <a:lnTo>
                      <a:pt x="68" y="23"/>
                    </a:lnTo>
                    <a:lnTo>
                      <a:pt x="56" y="27"/>
                    </a:lnTo>
                    <a:lnTo>
                      <a:pt x="46" y="29"/>
                    </a:lnTo>
                    <a:lnTo>
                      <a:pt x="37" y="31"/>
                    </a:lnTo>
                    <a:lnTo>
                      <a:pt x="29" y="33"/>
                    </a:lnTo>
                    <a:lnTo>
                      <a:pt x="21" y="35"/>
                    </a:lnTo>
                    <a:lnTo>
                      <a:pt x="16" y="36"/>
                    </a:lnTo>
                    <a:lnTo>
                      <a:pt x="10" y="40"/>
                    </a:lnTo>
                    <a:lnTo>
                      <a:pt x="6" y="42"/>
                    </a:lnTo>
                    <a:lnTo>
                      <a:pt x="4" y="46"/>
                    </a:lnTo>
                    <a:lnTo>
                      <a:pt x="2" y="48"/>
                    </a:lnTo>
                    <a:lnTo>
                      <a:pt x="0" y="52"/>
                    </a:lnTo>
                    <a:lnTo>
                      <a:pt x="10" y="52"/>
                    </a:lnTo>
                    <a:lnTo>
                      <a:pt x="10" y="50"/>
                    </a:lnTo>
                    <a:lnTo>
                      <a:pt x="12" y="46"/>
                    </a:lnTo>
                    <a:lnTo>
                      <a:pt x="14" y="44"/>
                    </a:lnTo>
                    <a:lnTo>
                      <a:pt x="18" y="42"/>
                    </a:lnTo>
                    <a:lnTo>
                      <a:pt x="23" y="40"/>
                    </a:lnTo>
                    <a:lnTo>
                      <a:pt x="27" y="38"/>
                    </a:lnTo>
                    <a:lnTo>
                      <a:pt x="35" y="36"/>
                    </a:lnTo>
                    <a:lnTo>
                      <a:pt x="43" y="35"/>
                    </a:lnTo>
                    <a:lnTo>
                      <a:pt x="50" y="33"/>
                    </a:lnTo>
                    <a:lnTo>
                      <a:pt x="60" y="29"/>
                    </a:lnTo>
                    <a:lnTo>
                      <a:pt x="69" y="27"/>
                    </a:lnTo>
                    <a:lnTo>
                      <a:pt x="81" y="25"/>
                    </a:lnTo>
                    <a:lnTo>
                      <a:pt x="93" y="23"/>
                    </a:lnTo>
                    <a:lnTo>
                      <a:pt x="106" y="23"/>
                    </a:lnTo>
                    <a:lnTo>
                      <a:pt x="119" y="21"/>
                    </a:lnTo>
                    <a:lnTo>
                      <a:pt x="133" y="19"/>
                    </a:lnTo>
                    <a:lnTo>
                      <a:pt x="148" y="17"/>
                    </a:lnTo>
                    <a:lnTo>
                      <a:pt x="164" y="15"/>
                    </a:lnTo>
                    <a:lnTo>
                      <a:pt x="179" y="13"/>
                    </a:lnTo>
                    <a:lnTo>
                      <a:pt x="196" y="13"/>
                    </a:lnTo>
                    <a:lnTo>
                      <a:pt x="213" y="11"/>
                    </a:lnTo>
                    <a:lnTo>
                      <a:pt x="233" y="10"/>
                    </a:lnTo>
                    <a:lnTo>
                      <a:pt x="250" y="10"/>
                    </a:lnTo>
                    <a:lnTo>
                      <a:pt x="269" y="8"/>
                    </a:lnTo>
                    <a:lnTo>
                      <a:pt x="288" y="8"/>
                    </a:lnTo>
                    <a:lnTo>
                      <a:pt x="310" y="6"/>
                    </a:lnTo>
                    <a:lnTo>
                      <a:pt x="329" y="6"/>
                    </a:lnTo>
                    <a:lnTo>
                      <a:pt x="350" y="6"/>
                    </a:lnTo>
                    <a:lnTo>
                      <a:pt x="371" y="4"/>
                    </a:lnTo>
                    <a:lnTo>
                      <a:pt x="392" y="4"/>
                    </a:lnTo>
                    <a:lnTo>
                      <a:pt x="415" y="4"/>
                    </a:lnTo>
                    <a:lnTo>
                      <a:pt x="436" y="4"/>
                    </a:lnTo>
                    <a:lnTo>
                      <a:pt x="4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81" name="Rectangle 4336"/>
              <p:cNvSpPr>
                <a:spLocks noChangeArrowheads="1"/>
              </p:cNvSpPr>
              <p:nvPr/>
            </p:nvSpPr>
            <p:spPr bwMode="auto">
              <a:xfrm>
                <a:off x="2523" y="1823"/>
                <a:ext cx="4" cy="5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82" name="Rectangle 4337"/>
              <p:cNvSpPr>
                <a:spLocks noChangeArrowheads="1"/>
              </p:cNvSpPr>
              <p:nvPr/>
            </p:nvSpPr>
            <p:spPr bwMode="auto">
              <a:xfrm>
                <a:off x="2527" y="1823"/>
                <a:ext cx="3" cy="5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83" name="Rectangle 4338"/>
              <p:cNvSpPr>
                <a:spLocks noChangeArrowheads="1"/>
              </p:cNvSpPr>
              <p:nvPr/>
            </p:nvSpPr>
            <p:spPr bwMode="auto">
              <a:xfrm>
                <a:off x="2530" y="1823"/>
                <a:ext cx="4" cy="5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84" name="Rectangle 4339"/>
              <p:cNvSpPr>
                <a:spLocks noChangeArrowheads="1"/>
              </p:cNvSpPr>
              <p:nvPr/>
            </p:nvSpPr>
            <p:spPr bwMode="auto">
              <a:xfrm>
                <a:off x="2534" y="1823"/>
                <a:ext cx="3" cy="5"/>
              </a:xfrm>
              <a:prstGeom prst="rect">
                <a:avLst/>
              </a:pr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85" name="Rectangle 4340"/>
              <p:cNvSpPr>
                <a:spLocks noChangeArrowheads="1"/>
              </p:cNvSpPr>
              <p:nvPr/>
            </p:nvSpPr>
            <p:spPr bwMode="auto">
              <a:xfrm>
                <a:off x="2537" y="1823"/>
                <a:ext cx="3" cy="5"/>
              </a:xfrm>
              <a:prstGeom prst="rect">
                <a:avLst/>
              </a:pr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86" name="Rectangle 4341"/>
              <p:cNvSpPr>
                <a:spLocks noChangeArrowheads="1"/>
              </p:cNvSpPr>
              <p:nvPr/>
            </p:nvSpPr>
            <p:spPr bwMode="auto">
              <a:xfrm>
                <a:off x="2540" y="1823"/>
                <a:ext cx="3" cy="5"/>
              </a:xfrm>
              <a:prstGeom prst="rect">
                <a:avLst/>
              </a:pr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87" name="Rectangle 4342"/>
              <p:cNvSpPr>
                <a:spLocks noChangeArrowheads="1"/>
              </p:cNvSpPr>
              <p:nvPr/>
            </p:nvSpPr>
            <p:spPr bwMode="auto">
              <a:xfrm>
                <a:off x="2543" y="1823"/>
                <a:ext cx="4" cy="5"/>
              </a:xfrm>
              <a:prstGeom prst="rect">
                <a:avLst/>
              </a:pr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88" name="Rectangle 4343"/>
              <p:cNvSpPr>
                <a:spLocks noChangeArrowheads="1"/>
              </p:cNvSpPr>
              <p:nvPr/>
            </p:nvSpPr>
            <p:spPr bwMode="auto">
              <a:xfrm>
                <a:off x="2547" y="1823"/>
                <a:ext cx="3" cy="5"/>
              </a:xfrm>
              <a:prstGeom prst="rect">
                <a:avLst/>
              </a:pr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89" name="Rectangle 4344"/>
              <p:cNvSpPr>
                <a:spLocks noChangeArrowheads="1"/>
              </p:cNvSpPr>
              <p:nvPr/>
            </p:nvSpPr>
            <p:spPr bwMode="auto">
              <a:xfrm>
                <a:off x="2550" y="1823"/>
                <a:ext cx="4" cy="5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90" name="Rectangle 4345"/>
              <p:cNvSpPr>
                <a:spLocks noChangeArrowheads="1"/>
              </p:cNvSpPr>
              <p:nvPr/>
            </p:nvSpPr>
            <p:spPr bwMode="auto">
              <a:xfrm>
                <a:off x="2554" y="1823"/>
                <a:ext cx="3" cy="5"/>
              </a:xfrm>
              <a:prstGeom prst="rect">
                <a:avLst/>
              </a:pr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91" name="Rectangle 4346"/>
              <p:cNvSpPr>
                <a:spLocks noChangeArrowheads="1"/>
              </p:cNvSpPr>
              <p:nvPr/>
            </p:nvSpPr>
            <p:spPr bwMode="auto">
              <a:xfrm>
                <a:off x="2557" y="1823"/>
                <a:ext cx="3" cy="5"/>
              </a:xfrm>
              <a:prstGeom prst="rect">
                <a:avLst/>
              </a:pr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92" name="Rectangle 4347"/>
              <p:cNvSpPr>
                <a:spLocks noChangeArrowheads="1"/>
              </p:cNvSpPr>
              <p:nvPr/>
            </p:nvSpPr>
            <p:spPr bwMode="auto">
              <a:xfrm>
                <a:off x="2560" y="1823"/>
                <a:ext cx="3" cy="5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93" name="Rectangle 4348"/>
              <p:cNvSpPr>
                <a:spLocks noChangeArrowheads="1"/>
              </p:cNvSpPr>
              <p:nvPr/>
            </p:nvSpPr>
            <p:spPr bwMode="auto">
              <a:xfrm>
                <a:off x="2563" y="1823"/>
                <a:ext cx="4" cy="5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94" name="Rectangle 4349"/>
              <p:cNvSpPr>
                <a:spLocks noChangeArrowheads="1"/>
              </p:cNvSpPr>
              <p:nvPr/>
            </p:nvSpPr>
            <p:spPr bwMode="auto">
              <a:xfrm>
                <a:off x="2567" y="1823"/>
                <a:ext cx="3" cy="5"/>
              </a:xfrm>
              <a:prstGeom prst="rect">
                <a:avLst/>
              </a:pr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95" name="Rectangle 4350"/>
              <p:cNvSpPr>
                <a:spLocks noChangeArrowheads="1"/>
              </p:cNvSpPr>
              <p:nvPr/>
            </p:nvSpPr>
            <p:spPr bwMode="auto">
              <a:xfrm>
                <a:off x="2570" y="1823"/>
                <a:ext cx="3" cy="5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96" name="Rectangle 4351"/>
              <p:cNvSpPr>
                <a:spLocks noChangeArrowheads="1"/>
              </p:cNvSpPr>
              <p:nvPr/>
            </p:nvSpPr>
            <p:spPr bwMode="auto">
              <a:xfrm>
                <a:off x="2573" y="1823"/>
                <a:ext cx="4" cy="5"/>
              </a:xfrm>
              <a:prstGeom prst="rect">
                <a:avLst/>
              </a:pr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97" name="Rectangle 4352"/>
              <p:cNvSpPr>
                <a:spLocks noChangeArrowheads="1"/>
              </p:cNvSpPr>
              <p:nvPr/>
            </p:nvSpPr>
            <p:spPr bwMode="auto">
              <a:xfrm>
                <a:off x="2577" y="1823"/>
                <a:ext cx="4" cy="5"/>
              </a:xfrm>
              <a:prstGeom prst="rect">
                <a:avLst/>
              </a:pr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98" name="Rectangle 4353"/>
              <p:cNvSpPr>
                <a:spLocks noChangeArrowheads="1"/>
              </p:cNvSpPr>
              <p:nvPr/>
            </p:nvSpPr>
            <p:spPr bwMode="auto">
              <a:xfrm>
                <a:off x="2581" y="1823"/>
                <a:ext cx="3" cy="5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099" name="Rectangle 4354"/>
              <p:cNvSpPr>
                <a:spLocks noChangeArrowheads="1"/>
              </p:cNvSpPr>
              <p:nvPr/>
            </p:nvSpPr>
            <p:spPr bwMode="auto">
              <a:xfrm>
                <a:off x="2584" y="1823"/>
                <a:ext cx="3" cy="5"/>
              </a:xfrm>
              <a:prstGeom prst="rect">
                <a:avLst/>
              </a:pr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00" name="Rectangle 4355"/>
              <p:cNvSpPr>
                <a:spLocks noChangeArrowheads="1"/>
              </p:cNvSpPr>
              <p:nvPr/>
            </p:nvSpPr>
            <p:spPr bwMode="auto">
              <a:xfrm>
                <a:off x="2587" y="1823"/>
                <a:ext cx="3" cy="5"/>
              </a:xfrm>
              <a:prstGeom prst="rect">
                <a:avLst/>
              </a:pr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01" name="Rectangle 4356"/>
              <p:cNvSpPr>
                <a:spLocks noChangeArrowheads="1"/>
              </p:cNvSpPr>
              <p:nvPr/>
            </p:nvSpPr>
            <p:spPr bwMode="auto">
              <a:xfrm>
                <a:off x="2590" y="1823"/>
                <a:ext cx="3" cy="5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02" name="Rectangle 4357"/>
              <p:cNvSpPr>
                <a:spLocks noChangeArrowheads="1"/>
              </p:cNvSpPr>
              <p:nvPr/>
            </p:nvSpPr>
            <p:spPr bwMode="auto">
              <a:xfrm>
                <a:off x="2593" y="1823"/>
                <a:ext cx="4" cy="5"/>
              </a:xfrm>
              <a:prstGeom prst="rect">
                <a:avLst/>
              </a:pr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03" name="Rectangle 4358"/>
              <p:cNvSpPr>
                <a:spLocks noChangeArrowheads="1"/>
              </p:cNvSpPr>
              <p:nvPr/>
            </p:nvSpPr>
            <p:spPr bwMode="auto">
              <a:xfrm>
                <a:off x="2597" y="1823"/>
                <a:ext cx="3" cy="5"/>
              </a:xfrm>
              <a:prstGeom prst="rect">
                <a:avLst/>
              </a:pr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04" name="Rectangle 4359"/>
              <p:cNvSpPr>
                <a:spLocks noChangeArrowheads="1"/>
              </p:cNvSpPr>
              <p:nvPr/>
            </p:nvSpPr>
            <p:spPr bwMode="auto">
              <a:xfrm>
                <a:off x="2600" y="1823"/>
                <a:ext cx="4" cy="5"/>
              </a:xfrm>
              <a:prstGeom prst="rect">
                <a:avLst/>
              </a:pr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05" name="Rectangle 4360"/>
              <p:cNvSpPr>
                <a:spLocks noChangeArrowheads="1"/>
              </p:cNvSpPr>
              <p:nvPr/>
            </p:nvSpPr>
            <p:spPr bwMode="auto">
              <a:xfrm>
                <a:off x="2604" y="1823"/>
                <a:ext cx="3" cy="5"/>
              </a:xfrm>
              <a:prstGeom prst="rect">
                <a:avLst/>
              </a:pr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06" name="Rectangle 4361"/>
              <p:cNvSpPr>
                <a:spLocks noChangeArrowheads="1"/>
              </p:cNvSpPr>
              <p:nvPr/>
            </p:nvSpPr>
            <p:spPr bwMode="auto">
              <a:xfrm>
                <a:off x="2607" y="1823"/>
                <a:ext cx="3" cy="5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07" name="Rectangle 4362"/>
              <p:cNvSpPr>
                <a:spLocks noChangeArrowheads="1"/>
              </p:cNvSpPr>
              <p:nvPr/>
            </p:nvSpPr>
            <p:spPr bwMode="auto">
              <a:xfrm>
                <a:off x="2610" y="1823"/>
                <a:ext cx="4" cy="5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08" name="Rectangle 4363"/>
              <p:cNvSpPr>
                <a:spLocks noChangeArrowheads="1"/>
              </p:cNvSpPr>
              <p:nvPr/>
            </p:nvSpPr>
            <p:spPr bwMode="auto">
              <a:xfrm>
                <a:off x="2614" y="1823"/>
                <a:ext cx="3" cy="5"/>
              </a:xfrm>
              <a:prstGeom prst="rect">
                <a:avLst/>
              </a:pr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09" name="Rectangle 4364"/>
              <p:cNvSpPr>
                <a:spLocks noChangeArrowheads="1"/>
              </p:cNvSpPr>
              <p:nvPr/>
            </p:nvSpPr>
            <p:spPr bwMode="auto">
              <a:xfrm>
                <a:off x="2617" y="1823"/>
                <a:ext cx="3" cy="5"/>
              </a:xfrm>
              <a:prstGeom prst="rect">
                <a:avLst/>
              </a:pr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10" name="Rectangle 4365"/>
              <p:cNvSpPr>
                <a:spLocks noChangeArrowheads="1"/>
              </p:cNvSpPr>
              <p:nvPr/>
            </p:nvSpPr>
            <p:spPr bwMode="auto">
              <a:xfrm>
                <a:off x="2620" y="1823"/>
                <a:ext cx="4" cy="5"/>
              </a:xfrm>
              <a:prstGeom prst="rect">
                <a:avLst/>
              </a:pr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11" name="Rectangle 4366"/>
              <p:cNvSpPr>
                <a:spLocks noChangeArrowheads="1"/>
              </p:cNvSpPr>
              <p:nvPr/>
            </p:nvSpPr>
            <p:spPr bwMode="auto">
              <a:xfrm>
                <a:off x="2624" y="1823"/>
                <a:ext cx="3" cy="5"/>
              </a:xfrm>
              <a:prstGeom prst="rect">
                <a:avLst/>
              </a:pr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12" name="Rectangle 4367"/>
              <p:cNvSpPr>
                <a:spLocks noChangeArrowheads="1"/>
              </p:cNvSpPr>
              <p:nvPr/>
            </p:nvSpPr>
            <p:spPr bwMode="auto">
              <a:xfrm>
                <a:off x="2627" y="1823"/>
                <a:ext cx="4" cy="5"/>
              </a:xfrm>
              <a:prstGeom prst="rect">
                <a:avLst/>
              </a:pr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13" name="Rectangle 4368"/>
              <p:cNvSpPr>
                <a:spLocks noChangeArrowheads="1"/>
              </p:cNvSpPr>
              <p:nvPr/>
            </p:nvSpPr>
            <p:spPr bwMode="auto">
              <a:xfrm>
                <a:off x="2631" y="1823"/>
                <a:ext cx="2" cy="5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14" name="Rectangle 4369"/>
              <p:cNvSpPr>
                <a:spLocks noChangeArrowheads="1"/>
              </p:cNvSpPr>
              <p:nvPr/>
            </p:nvSpPr>
            <p:spPr bwMode="auto">
              <a:xfrm>
                <a:off x="2633" y="1823"/>
                <a:ext cx="4" cy="5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15" name="Rectangle 4370"/>
              <p:cNvSpPr>
                <a:spLocks noChangeArrowheads="1"/>
              </p:cNvSpPr>
              <p:nvPr/>
            </p:nvSpPr>
            <p:spPr bwMode="auto">
              <a:xfrm>
                <a:off x="2637" y="1823"/>
                <a:ext cx="3" cy="5"/>
              </a:xfrm>
              <a:prstGeom prst="rect">
                <a:avLst/>
              </a:pr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16" name="Rectangle 4371"/>
              <p:cNvSpPr>
                <a:spLocks noChangeArrowheads="1"/>
              </p:cNvSpPr>
              <p:nvPr/>
            </p:nvSpPr>
            <p:spPr bwMode="auto">
              <a:xfrm>
                <a:off x="2640" y="1823"/>
                <a:ext cx="4" cy="5"/>
              </a:xfrm>
              <a:prstGeom prst="rect">
                <a:avLst/>
              </a:pr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17" name="Rectangle 4372"/>
              <p:cNvSpPr>
                <a:spLocks noChangeArrowheads="1"/>
              </p:cNvSpPr>
              <p:nvPr/>
            </p:nvSpPr>
            <p:spPr bwMode="auto">
              <a:xfrm>
                <a:off x="2644" y="1823"/>
                <a:ext cx="3" cy="5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18" name="Rectangle 4373"/>
              <p:cNvSpPr>
                <a:spLocks noChangeArrowheads="1"/>
              </p:cNvSpPr>
              <p:nvPr/>
            </p:nvSpPr>
            <p:spPr bwMode="auto">
              <a:xfrm>
                <a:off x="2647" y="1823"/>
                <a:ext cx="4" cy="5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19" name="Rectangle 4374"/>
              <p:cNvSpPr>
                <a:spLocks noChangeArrowheads="1"/>
              </p:cNvSpPr>
              <p:nvPr/>
            </p:nvSpPr>
            <p:spPr bwMode="auto">
              <a:xfrm>
                <a:off x="2651" y="1823"/>
                <a:ext cx="3" cy="5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20" name="Rectangle 4375"/>
              <p:cNvSpPr>
                <a:spLocks noChangeArrowheads="1"/>
              </p:cNvSpPr>
              <p:nvPr/>
            </p:nvSpPr>
            <p:spPr bwMode="auto">
              <a:xfrm>
                <a:off x="2654" y="1823"/>
                <a:ext cx="3" cy="5"/>
              </a:xfrm>
              <a:prstGeom prst="rect">
                <a:avLst/>
              </a:pr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21" name="Rectangle 4376"/>
              <p:cNvSpPr>
                <a:spLocks noChangeArrowheads="1"/>
              </p:cNvSpPr>
              <p:nvPr/>
            </p:nvSpPr>
            <p:spPr bwMode="auto">
              <a:xfrm>
                <a:off x="2657" y="1823"/>
                <a:ext cx="3" cy="5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22" name="Rectangle 4377"/>
              <p:cNvSpPr>
                <a:spLocks noChangeArrowheads="1"/>
              </p:cNvSpPr>
              <p:nvPr/>
            </p:nvSpPr>
            <p:spPr bwMode="auto">
              <a:xfrm>
                <a:off x="2660" y="1823"/>
                <a:ext cx="4" cy="5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23" name="Rectangle 4378"/>
              <p:cNvSpPr>
                <a:spLocks noChangeArrowheads="1"/>
              </p:cNvSpPr>
              <p:nvPr/>
            </p:nvSpPr>
            <p:spPr bwMode="auto">
              <a:xfrm>
                <a:off x="2664" y="1823"/>
                <a:ext cx="3" cy="5"/>
              </a:xfrm>
              <a:prstGeom prst="rect">
                <a:avLst/>
              </a:pr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24" name="Rectangle 4379"/>
              <p:cNvSpPr>
                <a:spLocks noChangeArrowheads="1"/>
              </p:cNvSpPr>
              <p:nvPr/>
            </p:nvSpPr>
            <p:spPr bwMode="auto">
              <a:xfrm>
                <a:off x="2667" y="1823"/>
                <a:ext cx="4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25" name="Rectangle 4380"/>
              <p:cNvSpPr>
                <a:spLocks noChangeArrowheads="1"/>
              </p:cNvSpPr>
              <p:nvPr/>
            </p:nvSpPr>
            <p:spPr bwMode="auto">
              <a:xfrm>
                <a:off x="2671" y="1823"/>
                <a:ext cx="3" cy="5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26" name="Rectangle 4381"/>
              <p:cNvSpPr>
                <a:spLocks noChangeArrowheads="1"/>
              </p:cNvSpPr>
              <p:nvPr/>
            </p:nvSpPr>
            <p:spPr bwMode="auto">
              <a:xfrm>
                <a:off x="2674" y="1823"/>
                <a:ext cx="4" cy="5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27" name="Rectangle 4382"/>
              <p:cNvSpPr>
                <a:spLocks noChangeArrowheads="1"/>
              </p:cNvSpPr>
              <p:nvPr/>
            </p:nvSpPr>
            <p:spPr bwMode="auto">
              <a:xfrm>
                <a:off x="2678" y="1823"/>
                <a:ext cx="3" cy="5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28" name="Rectangle 4383"/>
              <p:cNvSpPr>
                <a:spLocks noChangeArrowheads="1"/>
              </p:cNvSpPr>
              <p:nvPr/>
            </p:nvSpPr>
            <p:spPr bwMode="auto">
              <a:xfrm>
                <a:off x="2681" y="1823"/>
                <a:ext cx="2" cy="5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29" name="Rectangle 4384"/>
              <p:cNvSpPr>
                <a:spLocks noChangeArrowheads="1"/>
              </p:cNvSpPr>
              <p:nvPr/>
            </p:nvSpPr>
            <p:spPr bwMode="auto">
              <a:xfrm>
                <a:off x="2683" y="1823"/>
                <a:ext cx="4" cy="5"/>
              </a:xfrm>
              <a:prstGeom prst="rect">
                <a:avLst/>
              </a:pr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30" name="Rectangle 4385"/>
              <p:cNvSpPr>
                <a:spLocks noChangeArrowheads="1"/>
              </p:cNvSpPr>
              <p:nvPr/>
            </p:nvSpPr>
            <p:spPr bwMode="auto">
              <a:xfrm>
                <a:off x="2687" y="1823"/>
                <a:ext cx="4" cy="5"/>
              </a:xfrm>
              <a:prstGeom prst="rect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31" name="Rectangle 4386"/>
              <p:cNvSpPr>
                <a:spLocks noChangeArrowheads="1"/>
              </p:cNvSpPr>
              <p:nvPr/>
            </p:nvSpPr>
            <p:spPr bwMode="auto">
              <a:xfrm>
                <a:off x="2691" y="1823"/>
                <a:ext cx="3" cy="5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32" name="Rectangle 4387"/>
              <p:cNvSpPr>
                <a:spLocks noChangeArrowheads="1"/>
              </p:cNvSpPr>
              <p:nvPr/>
            </p:nvSpPr>
            <p:spPr bwMode="auto">
              <a:xfrm>
                <a:off x="2694" y="1823"/>
                <a:ext cx="4" cy="5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33" name="Rectangle 4388"/>
              <p:cNvSpPr>
                <a:spLocks noChangeArrowheads="1"/>
              </p:cNvSpPr>
              <p:nvPr/>
            </p:nvSpPr>
            <p:spPr bwMode="auto">
              <a:xfrm>
                <a:off x="2698" y="1823"/>
                <a:ext cx="3" cy="5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34" name="Rectangle 4389"/>
              <p:cNvSpPr>
                <a:spLocks noChangeArrowheads="1"/>
              </p:cNvSpPr>
              <p:nvPr/>
            </p:nvSpPr>
            <p:spPr bwMode="auto">
              <a:xfrm>
                <a:off x="2701" y="1823"/>
                <a:ext cx="4" cy="5"/>
              </a:xfrm>
              <a:prstGeom prst="rect">
                <a:avLst/>
              </a:pr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35" name="Rectangle 4390"/>
              <p:cNvSpPr>
                <a:spLocks noChangeArrowheads="1"/>
              </p:cNvSpPr>
              <p:nvPr/>
            </p:nvSpPr>
            <p:spPr bwMode="auto">
              <a:xfrm>
                <a:off x="2705" y="1823"/>
                <a:ext cx="2" cy="5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36" name="Rectangle 4391"/>
              <p:cNvSpPr>
                <a:spLocks noChangeArrowheads="1"/>
              </p:cNvSpPr>
              <p:nvPr/>
            </p:nvSpPr>
            <p:spPr bwMode="auto">
              <a:xfrm>
                <a:off x="2707" y="1823"/>
                <a:ext cx="3" cy="5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37" name="Rectangle 4392"/>
              <p:cNvSpPr>
                <a:spLocks noChangeArrowheads="1"/>
              </p:cNvSpPr>
              <p:nvPr/>
            </p:nvSpPr>
            <p:spPr bwMode="auto">
              <a:xfrm>
                <a:off x="2710" y="1823"/>
                <a:ext cx="4" cy="5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38" name="Rectangle 4393"/>
              <p:cNvSpPr>
                <a:spLocks noChangeArrowheads="1"/>
              </p:cNvSpPr>
              <p:nvPr/>
            </p:nvSpPr>
            <p:spPr bwMode="auto">
              <a:xfrm>
                <a:off x="2714" y="1823"/>
                <a:ext cx="3" cy="5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39" name="Rectangle 4394"/>
              <p:cNvSpPr>
                <a:spLocks noChangeArrowheads="1"/>
              </p:cNvSpPr>
              <p:nvPr/>
            </p:nvSpPr>
            <p:spPr bwMode="auto">
              <a:xfrm>
                <a:off x="2717" y="1823"/>
                <a:ext cx="4" cy="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40" name="Rectangle 4395"/>
              <p:cNvSpPr>
                <a:spLocks noChangeArrowheads="1"/>
              </p:cNvSpPr>
              <p:nvPr/>
            </p:nvSpPr>
            <p:spPr bwMode="auto">
              <a:xfrm>
                <a:off x="2721" y="1823"/>
                <a:ext cx="4" cy="5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41" name="Rectangle 4396"/>
              <p:cNvSpPr>
                <a:spLocks noChangeArrowheads="1"/>
              </p:cNvSpPr>
              <p:nvPr/>
            </p:nvSpPr>
            <p:spPr bwMode="auto">
              <a:xfrm>
                <a:off x="2725" y="1823"/>
                <a:ext cx="3" cy="5"/>
              </a:xfrm>
              <a:prstGeom prst="rect">
                <a:avLst/>
              </a:pr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42" name="Rectangle 4397"/>
              <p:cNvSpPr>
                <a:spLocks noChangeArrowheads="1"/>
              </p:cNvSpPr>
              <p:nvPr/>
            </p:nvSpPr>
            <p:spPr bwMode="auto">
              <a:xfrm>
                <a:off x="2728" y="1823"/>
                <a:ext cx="2" cy="5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43" name="Rectangle 4398"/>
              <p:cNvSpPr>
                <a:spLocks noChangeArrowheads="1"/>
              </p:cNvSpPr>
              <p:nvPr/>
            </p:nvSpPr>
            <p:spPr bwMode="auto">
              <a:xfrm>
                <a:off x="2730" y="1823"/>
                <a:ext cx="4" cy="5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44" name="Rectangle 4399"/>
              <p:cNvSpPr>
                <a:spLocks noChangeArrowheads="1"/>
              </p:cNvSpPr>
              <p:nvPr/>
            </p:nvSpPr>
            <p:spPr bwMode="auto">
              <a:xfrm>
                <a:off x="2734" y="1823"/>
                <a:ext cx="3" cy="5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45" name="Rectangle 4400"/>
              <p:cNvSpPr>
                <a:spLocks noChangeArrowheads="1"/>
              </p:cNvSpPr>
              <p:nvPr/>
            </p:nvSpPr>
            <p:spPr bwMode="auto">
              <a:xfrm>
                <a:off x="2737" y="1823"/>
                <a:ext cx="4" cy="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46" name="Rectangle 4401"/>
              <p:cNvSpPr>
                <a:spLocks noChangeArrowheads="1"/>
              </p:cNvSpPr>
              <p:nvPr/>
            </p:nvSpPr>
            <p:spPr bwMode="auto">
              <a:xfrm>
                <a:off x="2741" y="1823"/>
                <a:ext cx="3" cy="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47" name="Rectangle 4402"/>
              <p:cNvSpPr>
                <a:spLocks noChangeArrowheads="1"/>
              </p:cNvSpPr>
              <p:nvPr/>
            </p:nvSpPr>
            <p:spPr bwMode="auto">
              <a:xfrm>
                <a:off x="2744" y="1823"/>
                <a:ext cx="4" cy="5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48" name="Rectangle 4403"/>
              <p:cNvSpPr>
                <a:spLocks noChangeArrowheads="1"/>
              </p:cNvSpPr>
              <p:nvPr/>
            </p:nvSpPr>
            <p:spPr bwMode="auto">
              <a:xfrm>
                <a:off x="2748" y="1823"/>
                <a:ext cx="3" cy="5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49" name="Rectangle 4404"/>
              <p:cNvSpPr>
                <a:spLocks noChangeArrowheads="1"/>
              </p:cNvSpPr>
              <p:nvPr/>
            </p:nvSpPr>
            <p:spPr bwMode="auto">
              <a:xfrm>
                <a:off x="2751" y="1823"/>
                <a:ext cx="3" cy="5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50" name="Rectangle 4405"/>
              <p:cNvSpPr>
                <a:spLocks noChangeArrowheads="1"/>
              </p:cNvSpPr>
              <p:nvPr/>
            </p:nvSpPr>
            <p:spPr bwMode="auto">
              <a:xfrm>
                <a:off x="2754" y="1823"/>
                <a:ext cx="3" cy="5"/>
              </a:xfrm>
              <a:prstGeom prst="rect">
                <a:avLst/>
              </a:pr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51" name="Rectangle 4406"/>
              <p:cNvSpPr>
                <a:spLocks noChangeArrowheads="1"/>
              </p:cNvSpPr>
              <p:nvPr/>
            </p:nvSpPr>
            <p:spPr bwMode="auto">
              <a:xfrm>
                <a:off x="2757" y="1823"/>
                <a:ext cx="4" cy="5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52" name="Rectangle 4407"/>
              <p:cNvSpPr>
                <a:spLocks noChangeArrowheads="1"/>
              </p:cNvSpPr>
              <p:nvPr/>
            </p:nvSpPr>
            <p:spPr bwMode="auto">
              <a:xfrm>
                <a:off x="2761" y="1823"/>
                <a:ext cx="3" cy="5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53" name="Rectangle 4408"/>
              <p:cNvSpPr>
                <a:spLocks noChangeArrowheads="1"/>
              </p:cNvSpPr>
              <p:nvPr/>
            </p:nvSpPr>
            <p:spPr bwMode="auto">
              <a:xfrm>
                <a:off x="2764" y="1823"/>
                <a:ext cx="4" cy="5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54" name="Rectangle 4409"/>
              <p:cNvSpPr>
                <a:spLocks noChangeArrowheads="1"/>
              </p:cNvSpPr>
              <p:nvPr/>
            </p:nvSpPr>
            <p:spPr bwMode="auto">
              <a:xfrm>
                <a:off x="2768" y="1823"/>
                <a:ext cx="3" cy="5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55" name="Rectangle 4410"/>
              <p:cNvSpPr>
                <a:spLocks noChangeArrowheads="1"/>
              </p:cNvSpPr>
              <p:nvPr/>
            </p:nvSpPr>
            <p:spPr bwMode="auto">
              <a:xfrm>
                <a:off x="2771" y="1823"/>
                <a:ext cx="4" cy="5"/>
              </a:xfrm>
              <a:prstGeom prst="rect">
                <a:avLst/>
              </a:pr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56" name="Rectangle 4411"/>
              <p:cNvSpPr>
                <a:spLocks noChangeArrowheads="1"/>
              </p:cNvSpPr>
              <p:nvPr/>
            </p:nvSpPr>
            <p:spPr bwMode="auto">
              <a:xfrm>
                <a:off x="2775" y="1823"/>
                <a:ext cx="2" cy="5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57" name="Rectangle 4412"/>
              <p:cNvSpPr>
                <a:spLocks noChangeArrowheads="1"/>
              </p:cNvSpPr>
              <p:nvPr/>
            </p:nvSpPr>
            <p:spPr bwMode="auto">
              <a:xfrm>
                <a:off x="2777" y="1823"/>
                <a:ext cx="4" cy="5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158" name="Rectangle 4413"/>
              <p:cNvSpPr>
                <a:spLocks noChangeArrowheads="1"/>
              </p:cNvSpPr>
              <p:nvPr/>
            </p:nvSpPr>
            <p:spPr bwMode="auto">
              <a:xfrm>
                <a:off x="2781" y="1823"/>
                <a:ext cx="3" cy="5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11958" name="Rectangle 4414"/>
            <p:cNvSpPr>
              <a:spLocks noChangeArrowheads="1"/>
            </p:cNvSpPr>
            <p:nvPr/>
          </p:nvSpPr>
          <p:spPr bwMode="auto">
            <a:xfrm>
              <a:off x="2592" y="1656"/>
              <a:ext cx="28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10312" name="Group 4415"/>
          <p:cNvGrpSpPr>
            <a:grpSpLocks/>
          </p:cNvGrpSpPr>
          <p:nvPr/>
        </p:nvGrpSpPr>
        <p:grpSpPr bwMode="auto">
          <a:xfrm>
            <a:off x="5616575" y="2852738"/>
            <a:ext cx="304800" cy="228600"/>
            <a:chOff x="2520" y="1584"/>
            <a:chExt cx="436" cy="268"/>
          </a:xfrm>
        </p:grpSpPr>
        <p:grpSp>
          <p:nvGrpSpPr>
            <p:cNvPr id="11351" name="Group 4416"/>
            <p:cNvGrpSpPr>
              <a:grpSpLocks/>
            </p:cNvGrpSpPr>
            <p:nvPr/>
          </p:nvGrpSpPr>
          <p:grpSpPr bwMode="auto">
            <a:xfrm>
              <a:off x="2520" y="1610"/>
              <a:ext cx="436" cy="242"/>
              <a:chOff x="2520" y="1610"/>
              <a:chExt cx="436" cy="242"/>
            </a:xfrm>
          </p:grpSpPr>
          <p:sp>
            <p:nvSpPr>
              <p:cNvPr id="11755" name="Freeform 4417"/>
              <p:cNvSpPr>
                <a:spLocks/>
              </p:cNvSpPr>
              <p:nvPr/>
            </p:nvSpPr>
            <p:spPr bwMode="auto">
              <a:xfrm>
                <a:off x="2522" y="1822"/>
                <a:ext cx="4" cy="9"/>
              </a:xfrm>
              <a:custGeom>
                <a:avLst/>
                <a:gdLst>
                  <a:gd name="T0" fmla="*/ 1 w 8"/>
                  <a:gd name="T1" fmla="*/ 0 h 17"/>
                  <a:gd name="T2" fmla="*/ 1 w 8"/>
                  <a:gd name="T3" fmla="*/ 0 h 17"/>
                  <a:gd name="T4" fmla="*/ 1 w 8"/>
                  <a:gd name="T5" fmla="*/ 1 h 17"/>
                  <a:gd name="T6" fmla="*/ 1 w 8"/>
                  <a:gd name="T7" fmla="*/ 1 h 17"/>
                  <a:gd name="T8" fmla="*/ 1 w 8"/>
                  <a:gd name="T9" fmla="*/ 1 h 17"/>
                  <a:gd name="T10" fmla="*/ 1 w 8"/>
                  <a:gd name="T11" fmla="*/ 1 h 17"/>
                  <a:gd name="T12" fmla="*/ 1 w 8"/>
                  <a:gd name="T13" fmla="*/ 1 h 17"/>
                  <a:gd name="T14" fmla="*/ 0 w 8"/>
                  <a:gd name="T15" fmla="*/ 1 h 17"/>
                  <a:gd name="T16" fmla="*/ 0 w 8"/>
                  <a:gd name="T17" fmla="*/ 1 h 17"/>
                  <a:gd name="T18" fmla="*/ 0 w 8"/>
                  <a:gd name="T19" fmla="*/ 2 h 17"/>
                  <a:gd name="T20" fmla="*/ 1 w 8"/>
                  <a:gd name="T21" fmla="*/ 2 h 17"/>
                  <a:gd name="T22" fmla="*/ 1 w 8"/>
                  <a:gd name="T23" fmla="*/ 2 h 17"/>
                  <a:gd name="T24" fmla="*/ 1 w 8"/>
                  <a:gd name="T25" fmla="*/ 2 h 17"/>
                  <a:gd name="T26" fmla="*/ 1 w 8"/>
                  <a:gd name="T27" fmla="*/ 2 h 17"/>
                  <a:gd name="T28" fmla="*/ 1 w 8"/>
                  <a:gd name="T29" fmla="*/ 2 h 17"/>
                  <a:gd name="T30" fmla="*/ 1 w 8"/>
                  <a:gd name="T31" fmla="*/ 2 h 17"/>
                  <a:gd name="T32" fmla="*/ 1 w 8"/>
                  <a:gd name="T33" fmla="*/ 3 h 17"/>
                  <a:gd name="T34" fmla="*/ 1 w 8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" h="17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4" y="15"/>
                    </a:lnTo>
                    <a:lnTo>
                      <a:pt x="6" y="15"/>
                    </a:lnTo>
                    <a:lnTo>
                      <a:pt x="8" y="1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56" name="Freeform 4418"/>
              <p:cNvSpPr>
                <a:spLocks/>
              </p:cNvSpPr>
              <p:nvPr/>
            </p:nvSpPr>
            <p:spPr bwMode="auto">
              <a:xfrm>
                <a:off x="2526" y="1820"/>
                <a:ext cx="3" cy="12"/>
              </a:xfrm>
              <a:custGeom>
                <a:avLst/>
                <a:gdLst>
                  <a:gd name="T0" fmla="*/ 0 w 6"/>
                  <a:gd name="T1" fmla="*/ 1 h 23"/>
                  <a:gd name="T2" fmla="*/ 0 w 6"/>
                  <a:gd name="T3" fmla="*/ 1 h 23"/>
                  <a:gd name="T4" fmla="*/ 1 w 6"/>
                  <a:gd name="T5" fmla="*/ 1 h 23"/>
                  <a:gd name="T6" fmla="*/ 1 w 6"/>
                  <a:gd name="T7" fmla="*/ 1 h 23"/>
                  <a:gd name="T8" fmla="*/ 1 w 6"/>
                  <a:gd name="T9" fmla="*/ 1 h 23"/>
                  <a:gd name="T10" fmla="*/ 1 w 6"/>
                  <a:gd name="T11" fmla="*/ 1 h 23"/>
                  <a:gd name="T12" fmla="*/ 1 w 6"/>
                  <a:gd name="T13" fmla="*/ 0 h 23"/>
                  <a:gd name="T14" fmla="*/ 1 w 6"/>
                  <a:gd name="T15" fmla="*/ 0 h 23"/>
                  <a:gd name="T16" fmla="*/ 1 w 6"/>
                  <a:gd name="T17" fmla="*/ 0 h 23"/>
                  <a:gd name="T18" fmla="*/ 1 w 6"/>
                  <a:gd name="T19" fmla="*/ 3 h 23"/>
                  <a:gd name="T20" fmla="*/ 1 w 6"/>
                  <a:gd name="T21" fmla="*/ 3 h 23"/>
                  <a:gd name="T22" fmla="*/ 1 w 6"/>
                  <a:gd name="T23" fmla="*/ 3 h 23"/>
                  <a:gd name="T24" fmla="*/ 1 w 6"/>
                  <a:gd name="T25" fmla="*/ 3 h 23"/>
                  <a:gd name="T26" fmla="*/ 1 w 6"/>
                  <a:gd name="T27" fmla="*/ 3 h 23"/>
                  <a:gd name="T28" fmla="*/ 1 w 6"/>
                  <a:gd name="T29" fmla="*/ 3 h 23"/>
                  <a:gd name="T30" fmla="*/ 1 w 6"/>
                  <a:gd name="T31" fmla="*/ 3 h 23"/>
                  <a:gd name="T32" fmla="*/ 0 w 6"/>
                  <a:gd name="T33" fmla="*/ 3 h 23"/>
                  <a:gd name="T34" fmla="*/ 0 w 6"/>
                  <a:gd name="T35" fmla="*/ 3 h 23"/>
                  <a:gd name="T36" fmla="*/ 0 w 6"/>
                  <a:gd name="T37" fmla="*/ 1 h 2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23">
                    <a:moveTo>
                      <a:pt x="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23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57" name="Freeform 4419"/>
              <p:cNvSpPr>
                <a:spLocks/>
              </p:cNvSpPr>
              <p:nvPr/>
            </p:nvSpPr>
            <p:spPr bwMode="auto">
              <a:xfrm>
                <a:off x="2529" y="1819"/>
                <a:ext cx="4" cy="15"/>
              </a:xfrm>
              <a:custGeom>
                <a:avLst/>
                <a:gdLst>
                  <a:gd name="T0" fmla="*/ 0 w 7"/>
                  <a:gd name="T1" fmla="*/ 1 h 29"/>
                  <a:gd name="T2" fmla="*/ 1 w 7"/>
                  <a:gd name="T3" fmla="*/ 1 h 29"/>
                  <a:gd name="T4" fmla="*/ 1 w 7"/>
                  <a:gd name="T5" fmla="*/ 1 h 29"/>
                  <a:gd name="T6" fmla="*/ 1 w 7"/>
                  <a:gd name="T7" fmla="*/ 0 h 29"/>
                  <a:gd name="T8" fmla="*/ 1 w 7"/>
                  <a:gd name="T9" fmla="*/ 0 h 29"/>
                  <a:gd name="T10" fmla="*/ 1 w 7"/>
                  <a:gd name="T11" fmla="*/ 0 h 29"/>
                  <a:gd name="T12" fmla="*/ 1 w 7"/>
                  <a:gd name="T13" fmla="*/ 0 h 29"/>
                  <a:gd name="T14" fmla="*/ 1 w 7"/>
                  <a:gd name="T15" fmla="*/ 0 h 29"/>
                  <a:gd name="T16" fmla="*/ 1 w 7"/>
                  <a:gd name="T17" fmla="*/ 0 h 29"/>
                  <a:gd name="T18" fmla="*/ 1 w 7"/>
                  <a:gd name="T19" fmla="*/ 4 h 29"/>
                  <a:gd name="T20" fmla="*/ 1 w 7"/>
                  <a:gd name="T21" fmla="*/ 4 h 29"/>
                  <a:gd name="T22" fmla="*/ 1 w 7"/>
                  <a:gd name="T23" fmla="*/ 4 h 29"/>
                  <a:gd name="T24" fmla="*/ 1 w 7"/>
                  <a:gd name="T25" fmla="*/ 4 h 29"/>
                  <a:gd name="T26" fmla="*/ 1 w 7"/>
                  <a:gd name="T27" fmla="*/ 4 h 29"/>
                  <a:gd name="T28" fmla="*/ 1 w 7"/>
                  <a:gd name="T29" fmla="*/ 4 h 29"/>
                  <a:gd name="T30" fmla="*/ 1 w 7"/>
                  <a:gd name="T31" fmla="*/ 4 h 29"/>
                  <a:gd name="T32" fmla="*/ 1 w 7"/>
                  <a:gd name="T33" fmla="*/ 4 h 29"/>
                  <a:gd name="T34" fmla="*/ 0 w 7"/>
                  <a:gd name="T35" fmla="*/ 4 h 29"/>
                  <a:gd name="T36" fmla="*/ 0 w 7"/>
                  <a:gd name="T37" fmla="*/ 1 h 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29">
                    <a:moveTo>
                      <a:pt x="0" y="2"/>
                    </a:moveTo>
                    <a:lnTo>
                      <a:pt x="2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9"/>
                    </a:lnTo>
                    <a:lnTo>
                      <a:pt x="5" y="29"/>
                    </a:lnTo>
                    <a:lnTo>
                      <a:pt x="3" y="27"/>
                    </a:lnTo>
                    <a:lnTo>
                      <a:pt x="2" y="27"/>
                    </a:lnTo>
                    <a:lnTo>
                      <a:pt x="0" y="2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58" name="Freeform 4420"/>
              <p:cNvSpPr>
                <a:spLocks/>
              </p:cNvSpPr>
              <p:nvPr/>
            </p:nvSpPr>
            <p:spPr bwMode="auto">
              <a:xfrm>
                <a:off x="2533" y="1817"/>
                <a:ext cx="3" cy="18"/>
              </a:xfrm>
              <a:custGeom>
                <a:avLst/>
                <a:gdLst>
                  <a:gd name="T0" fmla="*/ 0 w 6"/>
                  <a:gd name="T1" fmla="*/ 1 h 34"/>
                  <a:gd name="T2" fmla="*/ 1 w 6"/>
                  <a:gd name="T3" fmla="*/ 1 h 34"/>
                  <a:gd name="T4" fmla="*/ 1 w 6"/>
                  <a:gd name="T5" fmla="*/ 1 h 34"/>
                  <a:gd name="T6" fmla="*/ 1 w 6"/>
                  <a:gd name="T7" fmla="*/ 1 h 34"/>
                  <a:gd name="T8" fmla="*/ 1 w 6"/>
                  <a:gd name="T9" fmla="*/ 0 h 34"/>
                  <a:gd name="T10" fmla="*/ 1 w 6"/>
                  <a:gd name="T11" fmla="*/ 5 h 34"/>
                  <a:gd name="T12" fmla="*/ 1 w 6"/>
                  <a:gd name="T13" fmla="*/ 5 h 34"/>
                  <a:gd name="T14" fmla="*/ 1 w 6"/>
                  <a:gd name="T15" fmla="*/ 5 h 34"/>
                  <a:gd name="T16" fmla="*/ 1 w 6"/>
                  <a:gd name="T17" fmla="*/ 5 h 34"/>
                  <a:gd name="T18" fmla="*/ 0 w 6"/>
                  <a:gd name="T19" fmla="*/ 5 h 34"/>
                  <a:gd name="T20" fmla="*/ 0 w 6"/>
                  <a:gd name="T21" fmla="*/ 1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34">
                    <a:moveTo>
                      <a:pt x="0" y="1"/>
                    </a:moveTo>
                    <a:lnTo>
                      <a:pt x="2" y="1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6" y="34"/>
                    </a:lnTo>
                    <a:lnTo>
                      <a:pt x="4" y="34"/>
                    </a:lnTo>
                    <a:lnTo>
                      <a:pt x="4" y="32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59" name="Freeform 4421"/>
              <p:cNvSpPr>
                <a:spLocks/>
              </p:cNvSpPr>
              <p:nvPr/>
            </p:nvSpPr>
            <p:spPr bwMode="auto">
              <a:xfrm>
                <a:off x="2536" y="1816"/>
                <a:ext cx="3" cy="19"/>
              </a:xfrm>
              <a:custGeom>
                <a:avLst/>
                <a:gdLst>
                  <a:gd name="T0" fmla="*/ 0 w 8"/>
                  <a:gd name="T1" fmla="*/ 1 h 38"/>
                  <a:gd name="T2" fmla="*/ 0 w 8"/>
                  <a:gd name="T3" fmla="*/ 1 h 38"/>
                  <a:gd name="T4" fmla="*/ 0 w 8"/>
                  <a:gd name="T5" fmla="*/ 1 h 38"/>
                  <a:gd name="T6" fmla="*/ 0 w 8"/>
                  <a:gd name="T7" fmla="*/ 1 h 38"/>
                  <a:gd name="T8" fmla="*/ 0 w 8"/>
                  <a:gd name="T9" fmla="*/ 1 h 38"/>
                  <a:gd name="T10" fmla="*/ 0 w 8"/>
                  <a:gd name="T11" fmla="*/ 1 h 38"/>
                  <a:gd name="T12" fmla="*/ 0 w 8"/>
                  <a:gd name="T13" fmla="*/ 0 h 38"/>
                  <a:gd name="T14" fmla="*/ 0 w 8"/>
                  <a:gd name="T15" fmla="*/ 0 h 38"/>
                  <a:gd name="T16" fmla="*/ 0 w 8"/>
                  <a:gd name="T17" fmla="*/ 0 h 38"/>
                  <a:gd name="T18" fmla="*/ 0 w 8"/>
                  <a:gd name="T19" fmla="*/ 5 h 38"/>
                  <a:gd name="T20" fmla="*/ 0 w 8"/>
                  <a:gd name="T21" fmla="*/ 5 h 38"/>
                  <a:gd name="T22" fmla="*/ 0 w 8"/>
                  <a:gd name="T23" fmla="*/ 5 h 38"/>
                  <a:gd name="T24" fmla="*/ 0 w 8"/>
                  <a:gd name="T25" fmla="*/ 5 h 38"/>
                  <a:gd name="T26" fmla="*/ 0 w 8"/>
                  <a:gd name="T27" fmla="*/ 5 h 38"/>
                  <a:gd name="T28" fmla="*/ 0 w 8"/>
                  <a:gd name="T29" fmla="*/ 5 h 38"/>
                  <a:gd name="T30" fmla="*/ 0 w 8"/>
                  <a:gd name="T31" fmla="*/ 5 h 38"/>
                  <a:gd name="T32" fmla="*/ 0 w 8"/>
                  <a:gd name="T33" fmla="*/ 5 h 38"/>
                  <a:gd name="T34" fmla="*/ 0 w 8"/>
                  <a:gd name="T35" fmla="*/ 5 h 38"/>
                  <a:gd name="T36" fmla="*/ 0 w 8"/>
                  <a:gd name="T37" fmla="*/ 1 h 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38">
                    <a:moveTo>
                      <a:pt x="0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38"/>
                    </a:lnTo>
                    <a:lnTo>
                      <a:pt x="6" y="38"/>
                    </a:lnTo>
                    <a:lnTo>
                      <a:pt x="4" y="38"/>
                    </a:lnTo>
                    <a:lnTo>
                      <a:pt x="4" y="36"/>
                    </a:lnTo>
                    <a:lnTo>
                      <a:pt x="2" y="36"/>
                    </a:lnTo>
                    <a:lnTo>
                      <a:pt x="0" y="3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60" name="Freeform 4422"/>
              <p:cNvSpPr>
                <a:spLocks/>
              </p:cNvSpPr>
              <p:nvPr/>
            </p:nvSpPr>
            <p:spPr bwMode="auto">
              <a:xfrm>
                <a:off x="2539" y="1815"/>
                <a:ext cx="3" cy="21"/>
              </a:xfrm>
              <a:custGeom>
                <a:avLst/>
                <a:gdLst>
                  <a:gd name="T0" fmla="*/ 0 w 6"/>
                  <a:gd name="T1" fmla="*/ 1 h 42"/>
                  <a:gd name="T2" fmla="*/ 1 w 6"/>
                  <a:gd name="T3" fmla="*/ 1 h 42"/>
                  <a:gd name="T4" fmla="*/ 1 w 6"/>
                  <a:gd name="T5" fmla="*/ 1 h 42"/>
                  <a:gd name="T6" fmla="*/ 1 w 6"/>
                  <a:gd name="T7" fmla="*/ 1 h 42"/>
                  <a:gd name="T8" fmla="*/ 1 w 6"/>
                  <a:gd name="T9" fmla="*/ 0 h 42"/>
                  <a:gd name="T10" fmla="*/ 1 w 6"/>
                  <a:gd name="T11" fmla="*/ 6 h 42"/>
                  <a:gd name="T12" fmla="*/ 1 w 6"/>
                  <a:gd name="T13" fmla="*/ 6 h 42"/>
                  <a:gd name="T14" fmla="*/ 1 w 6"/>
                  <a:gd name="T15" fmla="*/ 5 h 42"/>
                  <a:gd name="T16" fmla="*/ 1 w 6"/>
                  <a:gd name="T17" fmla="*/ 5 h 42"/>
                  <a:gd name="T18" fmla="*/ 0 w 6"/>
                  <a:gd name="T19" fmla="*/ 5 h 42"/>
                  <a:gd name="T20" fmla="*/ 0 w 6"/>
                  <a:gd name="T21" fmla="*/ 1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42">
                    <a:moveTo>
                      <a:pt x="0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42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61" name="Freeform 4423"/>
              <p:cNvSpPr>
                <a:spLocks/>
              </p:cNvSpPr>
              <p:nvPr/>
            </p:nvSpPr>
            <p:spPr bwMode="auto">
              <a:xfrm>
                <a:off x="2542" y="1814"/>
                <a:ext cx="4" cy="23"/>
              </a:xfrm>
              <a:custGeom>
                <a:avLst/>
                <a:gdLst>
                  <a:gd name="T0" fmla="*/ 0 w 7"/>
                  <a:gd name="T1" fmla="*/ 1 h 46"/>
                  <a:gd name="T2" fmla="*/ 1 w 7"/>
                  <a:gd name="T3" fmla="*/ 1 h 46"/>
                  <a:gd name="T4" fmla="*/ 1 w 7"/>
                  <a:gd name="T5" fmla="*/ 1 h 46"/>
                  <a:gd name="T6" fmla="*/ 1 w 7"/>
                  <a:gd name="T7" fmla="*/ 1 h 46"/>
                  <a:gd name="T8" fmla="*/ 1 w 7"/>
                  <a:gd name="T9" fmla="*/ 0 h 46"/>
                  <a:gd name="T10" fmla="*/ 1 w 7"/>
                  <a:gd name="T11" fmla="*/ 6 h 46"/>
                  <a:gd name="T12" fmla="*/ 1 w 7"/>
                  <a:gd name="T13" fmla="*/ 6 h 46"/>
                  <a:gd name="T14" fmla="*/ 1 w 7"/>
                  <a:gd name="T15" fmla="*/ 6 h 46"/>
                  <a:gd name="T16" fmla="*/ 1 w 7"/>
                  <a:gd name="T17" fmla="*/ 6 h 46"/>
                  <a:gd name="T18" fmla="*/ 0 w 7"/>
                  <a:gd name="T19" fmla="*/ 6 h 46"/>
                  <a:gd name="T20" fmla="*/ 0 w 7"/>
                  <a:gd name="T21" fmla="*/ 1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46">
                    <a:moveTo>
                      <a:pt x="0" y="2"/>
                    </a:moveTo>
                    <a:lnTo>
                      <a:pt x="1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7" y="46"/>
                    </a:lnTo>
                    <a:lnTo>
                      <a:pt x="5" y="46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62" name="Freeform 4424"/>
              <p:cNvSpPr>
                <a:spLocks/>
              </p:cNvSpPr>
              <p:nvPr/>
            </p:nvSpPr>
            <p:spPr bwMode="auto">
              <a:xfrm>
                <a:off x="2546" y="1814"/>
                <a:ext cx="3" cy="24"/>
              </a:xfrm>
              <a:custGeom>
                <a:avLst/>
                <a:gdLst>
                  <a:gd name="T0" fmla="*/ 0 w 6"/>
                  <a:gd name="T1" fmla="*/ 0 h 48"/>
                  <a:gd name="T2" fmla="*/ 0 w 6"/>
                  <a:gd name="T3" fmla="*/ 0 h 48"/>
                  <a:gd name="T4" fmla="*/ 1 w 6"/>
                  <a:gd name="T5" fmla="*/ 0 h 48"/>
                  <a:gd name="T6" fmla="*/ 1 w 6"/>
                  <a:gd name="T7" fmla="*/ 0 h 48"/>
                  <a:gd name="T8" fmla="*/ 1 w 6"/>
                  <a:gd name="T9" fmla="*/ 0 h 48"/>
                  <a:gd name="T10" fmla="*/ 1 w 6"/>
                  <a:gd name="T11" fmla="*/ 0 h 48"/>
                  <a:gd name="T12" fmla="*/ 1 w 6"/>
                  <a:gd name="T13" fmla="*/ 0 h 48"/>
                  <a:gd name="T14" fmla="*/ 1 w 6"/>
                  <a:gd name="T15" fmla="*/ 0 h 48"/>
                  <a:gd name="T16" fmla="*/ 1 w 6"/>
                  <a:gd name="T17" fmla="*/ 0 h 48"/>
                  <a:gd name="T18" fmla="*/ 1 w 6"/>
                  <a:gd name="T19" fmla="*/ 6 h 48"/>
                  <a:gd name="T20" fmla="*/ 1 w 6"/>
                  <a:gd name="T21" fmla="*/ 6 h 48"/>
                  <a:gd name="T22" fmla="*/ 1 w 6"/>
                  <a:gd name="T23" fmla="*/ 6 h 48"/>
                  <a:gd name="T24" fmla="*/ 1 w 6"/>
                  <a:gd name="T25" fmla="*/ 6 h 48"/>
                  <a:gd name="T26" fmla="*/ 1 w 6"/>
                  <a:gd name="T27" fmla="*/ 6 h 48"/>
                  <a:gd name="T28" fmla="*/ 1 w 6"/>
                  <a:gd name="T29" fmla="*/ 6 h 48"/>
                  <a:gd name="T30" fmla="*/ 1 w 6"/>
                  <a:gd name="T31" fmla="*/ 6 h 48"/>
                  <a:gd name="T32" fmla="*/ 0 w 6"/>
                  <a:gd name="T33" fmla="*/ 6 h 48"/>
                  <a:gd name="T34" fmla="*/ 0 w 6"/>
                  <a:gd name="T35" fmla="*/ 6 h 48"/>
                  <a:gd name="T36" fmla="*/ 0 w 6"/>
                  <a:gd name="T37" fmla="*/ 0 h 4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4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48"/>
                    </a:lnTo>
                    <a:lnTo>
                      <a:pt x="6" y="46"/>
                    </a:lnTo>
                    <a:lnTo>
                      <a:pt x="4" y="46"/>
                    </a:lnTo>
                    <a:lnTo>
                      <a:pt x="2" y="46"/>
                    </a:lnTo>
                    <a:lnTo>
                      <a:pt x="0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63" name="Freeform 4425"/>
              <p:cNvSpPr>
                <a:spLocks/>
              </p:cNvSpPr>
              <p:nvPr/>
            </p:nvSpPr>
            <p:spPr bwMode="auto">
              <a:xfrm>
                <a:off x="2549" y="1813"/>
                <a:ext cx="4" cy="25"/>
              </a:xfrm>
              <a:custGeom>
                <a:avLst/>
                <a:gdLst>
                  <a:gd name="T0" fmla="*/ 0 w 8"/>
                  <a:gd name="T1" fmla="*/ 1 h 50"/>
                  <a:gd name="T2" fmla="*/ 1 w 8"/>
                  <a:gd name="T3" fmla="*/ 1 h 50"/>
                  <a:gd name="T4" fmla="*/ 1 w 8"/>
                  <a:gd name="T5" fmla="*/ 0 h 50"/>
                  <a:gd name="T6" fmla="*/ 1 w 8"/>
                  <a:gd name="T7" fmla="*/ 0 h 50"/>
                  <a:gd name="T8" fmla="*/ 1 w 8"/>
                  <a:gd name="T9" fmla="*/ 0 h 50"/>
                  <a:gd name="T10" fmla="*/ 1 w 8"/>
                  <a:gd name="T11" fmla="*/ 7 h 50"/>
                  <a:gd name="T12" fmla="*/ 1 w 8"/>
                  <a:gd name="T13" fmla="*/ 7 h 50"/>
                  <a:gd name="T14" fmla="*/ 1 w 8"/>
                  <a:gd name="T15" fmla="*/ 7 h 50"/>
                  <a:gd name="T16" fmla="*/ 1 w 8"/>
                  <a:gd name="T17" fmla="*/ 7 h 50"/>
                  <a:gd name="T18" fmla="*/ 0 w 8"/>
                  <a:gd name="T19" fmla="*/ 7 h 50"/>
                  <a:gd name="T20" fmla="*/ 0 w 8"/>
                  <a:gd name="T21" fmla="*/ 1 h 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50">
                    <a:moveTo>
                      <a:pt x="0" y="2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50"/>
                    </a:lnTo>
                    <a:lnTo>
                      <a:pt x="6" y="50"/>
                    </a:lnTo>
                    <a:lnTo>
                      <a:pt x="4" y="50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64" name="Freeform 4426"/>
              <p:cNvSpPr>
                <a:spLocks/>
              </p:cNvSpPr>
              <p:nvPr/>
            </p:nvSpPr>
            <p:spPr bwMode="auto">
              <a:xfrm>
                <a:off x="2553" y="1812"/>
                <a:ext cx="3" cy="27"/>
              </a:xfrm>
              <a:custGeom>
                <a:avLst/>
                <a:gdLst>
                  <a:gd name="T0" fmla="*/ 0 w 5"/>
                  <a:gd name="T1" fmla="*/ 1 h 54"/>
                  <a:gd name="T2" fmla="*/ 1 w 5"/>
                  <a:gd name="T3" fmla="*/ 1 h 54"/>
                  <a:gd name="T4" fmla="*/ 1 w 5"/>
                  <a:gd name="T5" fmla="*/ 1 h 54"/>
                  <a:gd name="T6" fmla="*/ 1 w 5"/>
                  <a:gd name="T7" fmla="*/ 0 h 54"/>
                  <a:gd name="T8" fmla="*/ 1 w 5"/>
                  <a:gd name="T9" fmla="*/ 0 h 54"/>
                  <a:gd name="T10" fmla="*/ 1 w 5"/>
                  <a:gd name="T11" fmla="*/ 7 h 54"/>
                  <a:gd name="T12" fmla="*/ 1 w 5"/>
                  <a:gd name="T13" fmla="*/ 7 h 54"/>
                  <a:gd name="T14" fmla="*/ 1 w 5"/>
                  <a:gd name="T15" fmla="*/ 7 h 54"/>
                  <a:gd name="T16" fmla="*/ 1 w 5"/>
                  <a:gd name="T17" fmla="*/ 7 h 54"/>
                  <a:gd name="T18" fmla="*/ 0 w 5"/>
                  <a:gd name="T19" fmla="*/ 7 h 54"/>
                  <a:gd name="T20" fmla="*/ 0 w 5"/>
                  <a:gd name="T21" fmla="*/ 1 h 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54">
                    <a:moveTo>
                      <a:pt x="0" y="2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5" y="54"/>
                    </a:lnTo>
                    <a:lnTo>
                      <a:pt x="3" y="54"/>
                    </a:lnTo>
                    <a:lnTo>
                      <a:pt x="2" y="52"/>
                    </a:lnTo>
                    <a:lnTo>
                      <a:pt x="0" y="5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65" name="Freeform 4427"/>
              <p:cNvSpPr>
                <a:spLocks/>
              </p:cNvSpPr>
              <p:nvPr/>
            </p:nvSpPr>
            <p:spPr bwMode="auto">
              <a:xfrm>
                <a:off x="2556" y="1811"/>
                <a:ext cx="4" cy="29"/>
              </a:xfrm>
              <a:custGeom>
                <a:avLst/>
                <a:gdLst>
                  <a:gd name="T0" fmla="*/ 0 w 8"/>
                  <a:gd name="T1" fmla="*/ 1 h 58"/>
                  <a:gd name="T2" fmla="*/ 1 w 8"/>
                  <a:gd name="T3" fmla="*/ 1 h 58"/>
                  <a:gd name="T4" fmla="*/ 1 w 8"/>
                  <a:gd name="T5" fmla="*/ 1 h 58"/>
                  <a:gd name="T6" fmla="*/ 1 w 8"/>
                  <a:gd name="T7" fmla="*/ 1 h 58"/>
                  <a:gd name="T8" fmla="*/ 1 w 8"/>
                  <a:gd name="T9" fmla="*/ 1 h 58"/>
                  <a:gd name="T10" fmla="*/ 1 w 8"/>
                  <a:gd name="T11" fmla="*/ 1 h 58"/>
                  <a:gd name="T12" fmla="*/ 1 w 8"/>
                  <a:gd name="T13" fmla="*/ 1 h 58"/>
                  <a:gd name="T14" fmla="*/ 1 w 8"/>
                  <a:gd name="T15" fmla="*/ 1 h 58"/>
                  <a:gd name="T16" fmla="*/ 1 w 8"/>
                  <a:gd name="T17" fmla="*/ 0 h 58"/>
                  <a:gd name="T18" fmla="*/ 1 w 8"/>
                  <a:gd name="T19" fmla="*/ 8 h 58"/>
                  <a:gd name="T20" fmla="*/ 1 w 8"/>
                  <a:gd name="T21" fmla="*/ 8 h 58"/>
                  <a:gd name="T22" fmla="*/ 1 w 8"/>
                  <a:gd name="T23" fmla="*/ 8 h 58"/>
                  <a:gd name="T24" fmla="*/ 1 w 8"/>
                  <a:gd name="T25" fmla="*/ 7 h 58"/>
                  <a:gd name="T26" fmla="*/ 1 w 8"/>
                  <a:gd name="T27" fmla="*/ 7 h 58"/>
                  <a:gd name="T28" fmla="*/ 1 w 8"/>
                  <a:gd name="T29" fmla="*/ 7 h 58"/>
                  <a:gd name="T30" fmla="*/ 1 w 8"/>
                  <a:gd name="T31" fmla="*/ 7 h 58"/>
                  <a:gd name="T32" fmla="*/ 1 w 8"/>
                  <a:gd name="T33" fmla="*/ 7 h 58"/>
                  <a:gd name="T34" fmla="*/ 0 w 8"/>
                  <a:gd name="T35" fmla="*/ 7 h 58"/>
                  <a:gd name="T36" fmla="*/ 0 w 8"/>
                  <a:gd name="T37" fmla="*/ 1 h 5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58">
                    <a:moveTo>
                      <a:pt x="0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58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66" name="Freeform 4428"/>
              <p:cNvSpPr>
                <a:spLocks/>
              </p:cNvSpPr>
              <p:nvPr/>
            </p:nvSpPr>
            <p:spPr bwMode="auto">
              <a:xfrm>
                <a:off x="2560" y="1811"/>
                <a:ext cx="3" cy="29"/>
              </a:xfrm>
              <a:custGeom>
                <a:avLst/>
                <a:gdLst>
                  <a:gd name="T0" fmla="*/ 0 w 8"/>
                  <a:gd name="T1" fmla="*/ 1 h 58"/>
                  <a:gd name="T2" fmla="*/ 0 w 8"/>
                  <a:gd name="T3" fmla="*/ 0 h 58"/>
                  <a:gd name="T4" fmla="*/ 0 w 8"/>
                  <a:gd name="T5" fmla="*/ 0 h 58"/>
                  <a:gd name="T6" fmla="*/ 0 w 8"/>
                  <a:gd name="T7" fmla="*/ 0 h 58"/>
                  <a:gd name="T8" fmla="*/ 0 w 8"/>
                  <a:gd name="T9" fmla="*/ 0 h 58"/>
                  <a:gd name="T10" fmla="*/ 0 w 8"/>
                  <a:gd name="T11" fmla="*/ 8 h 58"/>
                  <a:gd name="T12" fmla="*/ 0 w 8"/>
                  <a:gd name="T13" fmla="*/ 8 h 58"/>
                  <a:gd name="T14" fmla="*/ 0 w 8"/>
                  <a:gd name="T15" fmla="*/ 8 h 58"/>
                  <a:gd name="T16" fmla="*/ 0 w 8"/>
                  <a:gd name="T17" fmla="*/ 8 h 58"/>
                  <a:gd name="T18" fmla="*/ 0 w 8"/>
                  <a:gd name="T19" fmla="*/ 8 h 58"/>
                  <a:gd name="T20" fmla="*/ 0 w 8"/>
                  <a:gd name="T21" fmla="*/ 1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58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58"/>
                    </a:lnTo>
                    <a:lnTo>
                      <a:pt x="6" y="58"/>
                    </a:lnTo>
                    <a:lnTo>
                      <a:pt x="4" y="58"/>
                    </a:lnTo>
                    <a:lnTo>
                      <a:pt x="2" y="58"/>
                    </a:lnTo>
                    <a:lnTo>
                      <a:pt x="0" y="5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67" name="Freeform 4429"/>
              <p:cNvSpPr>
                <a:spLocks/>
              </p:cNvSpPr>
              <p:nvPr/>
            </p:nvSpPr>
            <p:spPr bwMode="auto">
              <a:xfrm>
                <a:off x="2563" y="1811"/>
                <a:ext cx="3" cy="29"/>
              </a:xfrm>
              <a:custGeom>
                <a:avLst/>
                <a:gdLst>
                  <a:gd name="T0" fmla="*/ 0 w 6"/>
                  <a:gd name="T1" fmla="*/ 0 h 58"/>
                  <a:gd name="T2" fmla="*/ 0 w 6"/>
                  <a:gd name="T3" fmla="*/ 0 h 58"/>
                  <a:gd name="T4" fmla="*/ 1 w 6"/>
                  <a:gd name="T5" fmla="*/ 0 h 58"/>
                  <a:gd name="T6" fmla="*/ 1 w 6"/>
                  <a:gd name="T7" fmla="*/ 0 h 58"/>
                  <a:gd name="T8" fmla="*/ 1 w 6"/>
                  <a:gd name="T9" fmla="*/ 0 h 58"/>
                  <a:gd name="T10" fmla="*/ 1 w 6"/>
                  <a:gd name="T11" fmla="*/ 8 h 58"/>
                  <a:gd name="T12" fmla="*/ 1 w 6"/>
                  <a:gd name="T13" fmla="*/ 8 h 58"/>
                  <a:gd name="T14" fmla="*/ 1 w 6"/>
                  <a:gd name="T15" fmla="*/ 8 h 58"/>
                  <a:gd name="T16" fmla="*/ 0 w 6"/>
                  <a:gd name="T17" fmla="*/ 8 h 58"/>
                  <a:gd name="T18" fmla="*/ 0 w 6"/>
                  <a:gd name="T19" fmla="*/ 8 h 58"/>
                  <a:gd name="T20" fmla="*/ 0 w 6"/>
                  <a:gd name="T21" fmla="*/ 0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5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58"/>
                    </a:lnTo>
                    <a:lnTo>
                      <a:pt x="4" y="58"/>
                    </a:lnTo>
                    <a:lnTo>
                      <a:pt x="2" y="58"/>
                    </a:lnTo>
                    <a:lnTo>
                      <a:pt x="0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68" name="Freeform 4430"/>
              <p:cNvSpPr>
                <a:spLocks/>
              </p:cNvSpPr>
              <p:nvPr/>
            </p:nvSpPr>
            <p:spPr bwMode="auto">
              <a:xfrm>
                <a:off x="2566" y="1811"/>
                <a:ext cx="3" cy="30"/>
              </a:xfrm>
              <a:custGeom>
                <a:avLst/>
                <a:gdLst>
                  <a:gd name="T0" fmla="*/ 0 w 5"/>
                  <a:gd name="T1" fmla="*/ 0 h 62"/>
                  <a:gd name="T2" fmla="*/ 0 w 5"/>
                  <a:gd name="T3" fmla="*/ 0 h 62"/>
                  <a:gd name="T4" fmla="*/ 1 w 5"/>
                  <a:gd name="T5" fmla="*/ 0 h 62"/>
                  <a:gd name="T6" fmla="*/ 1 w 5"/>
                  <a:gd name="T7" fmla="*/ 0 h 62"/>
                  <a:gd name="T8" fmla="*/ 1 w 5"/>
                  <a:gd name="T9" fmla="*/ 0 h 62"/>
                  <a:gd name="T10" fmla="*/ 1 w 5"/>
                  <a:gd name="T11" fmla="*/ 0 h 62"/>
                  <a:gd name="T12" fmla="*/ 1 w 5"/>
                  <a:gd name="T13" fmla="*/ 0 h 62"/>
                  <a:gd name="T14" fmla="*/ 1 w 5"/>
                  <a:gd name="T15" fmla="*/ 0 h 62"/>
                  <a:gd name="T16" fmla="*/ 1 w 5"/>
                  <a:gd name="T17" fmla="*/ 0 h 62"/>
                  <a:gd name="T18" fmla="*/ 1 w 5"/>
                  <a:gd name="T19" fmla="*/ 7 h 62"/>
                  <a:gd name="T20" fmla="*/ 1 w 5"/>
                  <a:gd name="T21" fmla="*/ 7 h 62"/>
                  <a:gd name="T22" fmla="*/ 1 w 5"/>
                  <a:gd name="T23" fmla="*/ 7 h 62"/>
                  <a:gd name="T24" fmla="*/ 1 w 5"/>
                  <a:gd name="T25" fmla="*/ 7 h 62"/>
                  <a:gd name="T26" fmla="*/ 1 w 5"/>
                  <a:gd name="T27" fmla="*/ 7 h 62"/>
                  <a:gd name="T28" fmla="*/ 1 w 5"/>
                  <a:gd name="T29" fmla="*/ 7 h 62"/>
                  <a:gd name="T30" fmla="*/ 1 w 5"/>
                  <a:gd name="T31" fmla="*/ 7 h 62"/>
                  <a:gd name="T32" fmla="*/ 0 w 5"/>
                  <a:gd name="T33" fmla="*/ 7 h 62"/>
                  <a:gd name="T34" fmla="*/ 0 w 5"/>
                  <a:gd name="T35" fmla="*/ 7 h 62"/>
                  <a:gd name="T36" fmla="*/ 0 w 5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" h="62">
                    <a:moveTo>
                      <a:pt x="0" y="2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62"/>
                    </a:lnTo>
                    <a:lnTo>
                      <a:pt x="3" y="62"/>
                    </a:lnTo>
                    <a:lnTo>
                      <a:pt x="1" y="62"/>
                    </a:lnTo>
                    <a:lnTo>
                      <a:pt x="0" y="6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69" name="Freeform 4431"/>
              <p:cNvSpPr>
                <a:spLocks/>
              </p:cNvSpPr>
              <p:nvPr/>
            </p:nvSpPr>
            <p:spPr bwMode="auto">
              <a:xfrm>
                <a:off x="2569" y="1810"/>
                <a:ext cx="4" cy="32"/>
              </a:xfrm>
              <a:custGeom>
                <a:avLst/>
                <a:gdLst>
                  <a:gd name="T0" fmla="*/ 0 w 8"/>
                  <a:gd name="T1" fmla="*/ 0 h 65"/>
                  <a:gd name="T2" fmla="*/ 1 w 8"/>
                  <a:gd name="T3" fmla="*/ 0 h 65"/>
                  <a:gd name="T4" fmla="*/ 1 w 8"/>
                  <a:gd name="T5" fmla="*/ 0 h 65"/>
                  <a:gd name="T6" fmla="*/ 1 w 8"/>
                  <a:gd name="T7" fmla="*/ 0 h 65"/>
                  <a:gd name="T8" fmla="*/ 1 w 8"/>
                  <a:gd name="T9" fmla="*/ 0 h 65"/>
                  <a:gd name="T10" fmla="*/ 1 w 8"/>
                  <a:gd name="T11" fmla="*/ 0 h 65"/>
                  <a:gd name="T12" fmla="*/ 1 w 8"/>
                  <a:gd name="T13" fmla="*/ 0 h 65"/>
                  <a:gd name="T14" fmla="*/ 1 w 8"/>
                  <a:gd name="T15" fmla="*/ 0 h 65"/>
                  <a:gd name="T16" fmla="*/ 1 w 8"/>
                  <a:gd name="T17" fmla="*/ 0 h 65"/>
                  <a:gd name="T18" fmla="*/ 1 w 8"/>
                  <a:gd name="T19" fmla="*/ 8 h 65"/>
                  <a:gd name="T20" fmla="*/ 1 w 8"/>
                  <a:gd name="T21" fmla="*/ 8 h 65"/>
                  <a:gd name="T22" fmla="*/ 1 w 8"/>
                  <a:gd name="T23" fmla="*/ 8 h 65"/>
                  <a:gd name="T24" fmla="*/ 1 w 8"/>
                  <a:gd name="T25" fmla="*/ 8 h 65"/>
                  <a:gd name="T26" fmla="*/ 1 w 8"/>
                  <a:gd name="T27" fmla="*/ 8 h 65"/>
                  <a:gd name="T28" fmla="*/ 1 w 8"/>
                  <a:gd name="T29" fmla="*/ 8 h 65"/>
                  <a:gd name="T30" fmla="*/ 1 w 8"/>
                  <a:gd name="T31" fmla="*/ 8 h 65"/>
                  <a:gd name="T32" fmla="*/ 1 w 8"/>
                  <a:gd name="T33" fmla="*/ 8 h 65"/>
                  <a:gd name="T34" fmla="*/ 0 w 8"/>
                  <a:gd name="T35" fmla="*/ 8 h 65"/>
                  <a:gd name="T36" fmla="*/ 0 w 8"/>
                  <a:gd name="T37" fmla="*/ 0 h 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65">
                    <a:moveTo>
                      <a:pt x="0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8" y="65"/>
                    </a:lnTo>
                    <a:lnTo>
                      <a:pt x="6" y="65"/>
                    </a:lnTo>
                    <a:lnTo>
                      <a:pt x="4" y="64"/>
                    </a:lnTo>
                    <a:lnTo>
                      <a:pt x="2" y="64"/>
                    </a:lnTo>
                    <a:lnTo>
                      <a:pt x="0" y="6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70" name="Freeform 4432"/>
              <p:cNvSpPr>
                <a:spLocks/>
              </p:cNvSpPr>
              <p:nvPr/>
            </p:nvSpPr>
            <p:spPr bwMode="auto">
              <a:xfrm>
                <a:off x="2573" y="1810"/>
                <a:ext cx="3" cy="32"/>
              </a:xfrm>
              <a:custGeom>
                <a:avLst/>
                <a:gdLst>
                  <a:gd name="T0" fmla="*/ 0 w 6"/>
                  <a:gd name="T1" fmla="*/ 0 h 65"/>
                  <a:gd name="T2" fmla="*/ 1 w 6"/>
                  <a:gd name="T3" fmla="*/ 0 h 65"/>
                  <a:gd name="T4" fmla="*/ 1 w 6"/>
                  <a:gd name="T5" fmla="*/ 0 h 65"/>
                  <a:gd name="T6" fmla="*/ 1 w 6"/>
                  <a:gd name="T7" fmla="*/ 0 h 65"/>
                  <a:gd name="T8" fmla="*/ 1 w 6"/>
                  <a:gd name="T9" fmla="*/ 0 h 65"/>
                  <a:gd name="T10" fmla="*/ 1 w 6"/>
                  <a:gd name="T11" fmla="*/ 8 h 65"/>
                  <a:gd name="T12" fmla="*/ 1 w 6"/>
                  <a:gd name="T13" fmla="*/ 8 h 65"/>
                  <a:gd name="T14" fmla="*/ 1 w 6"/>
                  <a:gd name="T15" fmla="*/ 8 h 65"/>
                  <a:gd name="T16" fmla="*/ 1 w 6"/>
                  <a:gd name="T17" fmla="*/ 8 h 65"/>
                  <a:gd name="T18" fmla="*/ 0 w 6"/>
                  <a:gd name="T19" fmla="*/ 8 h 65"/>
                  <a:gd name="T20" fmla="*/ 0 w 6"/>
                  <a:gd name="T21" fmla="*/ 0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65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65"/>
                    </a:lnTo>
                    <a:lnTo>
                      <a:pt x="4" y="65"/>
                    </a:lnTo>
                    <a:lnTo>
                      <a:pt x="2" y="65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71" name="Freeform 4433"/>
              <p:cNvSpPr>
                <a:spLocks/>
              </p:cNvSpPr>
              <p:nvPr/>
            </p:nvSpPr>
            <p:spPr bwMode="auto">
              <a:xfrm>
                <a:off x="2576" y="1810"/>
                <a:ext cx="4" cy="33"/>
              </a:xfrm>
              <a:custGeom>
                <a:avLst/>
                <a:gdLst>
                  <a:gd name="T0" fmla="*/ 0 w 7"/>
                  <a:gd name="T1" fmla="*/ 0 h 67"/>
                  <a:gd name="T2" fmla="*/ 1 w 7"/>
                  <a:gd name="T3" fmla="*/ 0 h 67"/>
                  <a:gd name="T4" fmla="*/ 1 w 7"/>
                  <a:gd name="T5" fmla="*/ 0 h 67"/>
                  <a:gd name="T6" fmla="*/ 1 w 7"/>
                  <a:gd name="T7" fmla="*/ 0 h 67"/>
                  <a:gd name="T8" fmla="*/ 1 w 7"/>
                  <a:gd name="T9" fmla="*/ 0 h 67"/>
                  <a:gd name="T10" fmla="*/ 1 w 7"/>
                  <a:gd name="T11" fmla="*/ 8 h 67"/>
                  <a:gd name="T12" fmla="*/ 1 w 7"/>
                  <a:gd name="T13" fmla="*/ 8 h 67"/>
                  <a:gd name="T14" fmla="*/ 1 w 7"/>
                  <a:gd name="T15" fmla="*/ 8 h 67"/>
                  <a:gd name="T16" fmla="*/ 1 w 7"/>
                  <a:gd name="T17" fmla="*/ 8 h 67"/>
                  <a:gd name="T18" fmla="*/ 0 w 7"/>
                  <a:gd name="T19" fmla="*/ 8 h 67"/>
                  <a:gd name="T20" fmla="*/ 0 w 7"/>
                  <a:gd name="T21" fmla="*/ 0 h 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67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67"/>
                    </a:lnTo>
                    <a:lnTo>
                      <a:pt x="5" y="65"/>
                    </a:lnTo>
                    <a:lnTo>
                      <a:pt x="4" y="65"/>
                    </a:lnTo>
                    <a:lnTo>
                      <a:pt x="2" y="65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72" name="Freeform 4434"/>
              <p:cNvSpPr>
                <a:spLocks/>
              </p:cNvSpPr>
              <p:nvPr/>
            </p:nvSpPr>
            <p:spPr bwMode="auto">
              <a:xfrm>
                <a:off x="2580" y="1809"/>
                <a:ext cx="3" cy="34"/>
              </a:xfrm>
              <a:custGeom>
                <a:avLst/>
                <a:gdLst>
                  <a:gd name="T0" fmla="*/ 0 w 6"/>
                  <a:gd name="T1" fmla="*/ 0 h 69"/>
                  <a:gd name="T2" fmla="*/ 0 w 6"/>
                  <a:gd name="T3" fmla="*/ 0 h 69"/>
                  <a:gd name="T4" fmla="*/ 1 w 6"/>
                  <a:gd name="T5" fmla="*/ 0 h 69"/>
                  <a:gd name="T6" fmla="*/ 1 w 6"/>
                  <a:gd name="T7" fmla="*/ 0 h 69"/>
                  <a:gd name="T8" fmla="*/ 1 w 6"/>
                  <a:gd name="T9" fmla="*/ 0 h 69"/>
                  <a:gd name="T10" fmla="*/ 1 w 6"/>
                  <a:gd name="T11" fmla="*/ 0 h 69"/>
                  <a:gd name="T12" fmla="*/ 1 w 6"/>
                  <a:gd name="T13" fmla="*/ 0 h 69"/>
                  <a:gd name="T14" fmla="*/ 1 w 6"/>
                  <a:gd name="T15" fmla="*/ 0 h 69"/>
                  <a:gd name="T16" fmla="*/ 1 w 6"/>
                  <a:gd name="T17" fmla="*/ 0 h 69"/>
                  <a:gd name="T18" fmla="*/ 1 w 6"/>
                  <a:gd name="T19" fmla="*/ 8 h 69"/>
                  <a:gd name="T20" fmla="*/ 1 w 6"/>
                  <a:gd name="T21" fmla="*/ 8 h 69"/>
                  <a:gd name="T22" fmla="*/ 1 w 6"/>
                  <a:gd name="T23" fmla="*/ 8 h 69"/>
                  <a:gd name="T24" fmla="*/ 1 w 6"/>
                  <a:gd name="T25" fmla="*/ 8 h 69"/>
                  <a:gd name="T26" fmla="*/ 1 w 6"/>
                  <a:gd name="T27" fmla="*/ 8 h 69"/>
                  <a:gd name="T28" fmla="*/ 1 w 6"/>
                  <a:gd name="T29" fmla="*/ 8 h 69"/>
                  <a:gd name="T30" fmla="*/ 1 w 6"/>
                  <a:gd name="T31" fmla="*/ 8 h 69"/>
                  <a:gd name="T32" fmla="*/ 0 w 6"/>
                  <a:gd name="T33" fmla="*/ 8 h 69"/>
                  <a:gd name="T34" fmla="*/ 0 w 6"/>
                  <a:gd name="T35" fmla="*/ 8 h 69"/>
                  <a:gd name="T36" fmla="*/ 0 w 6"/>
                  <a:gd name="T37" fmla="*/ 0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69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69"/>
                    </a:lnTo>
                    <a:lnTo>
                      <a:pt x="4" y="69"/>
                    </a:lnTo>
                    <a:lnTo>
                      <a:pt x="2" y="69"/>
                    </a:lnTo>
                    <a:lnTo>
                      <a:pt x="0" y="6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73" name="Freeform 4435"/>
              <p:cNvSpPr>
                <a:spLocks/>
              </p:cNvSpPr>
              <p:nvPr/>
            </p:nvSpPr>
            <p:spPr bwMode="auto">
              <a:xfrm>
                <a:off x="2583" y="1809"/>
                <a:ext cx="3" cy="34"/>
              </a:xfrm>
              <a:custGeom>
                <a:avLst/>
                <a:gdLst>
                  <a:gd name="T0" fmla="*/ 0 w 8"/>
                  <a:gd name="T1" fmla="*/ 0 h 69"/>
                  <a:gd name="T2" fmla="*/ 0 w 8"/>
                  <a:gd name="T3" fmla="*/ 0 h 69"/>
                  <a:gd name="T4" fmla="*/ 0 w 8"/>
                  <a:gd name="T5" fmla="*/ 0 h 69"/>
                  <a:gd name="T6" fmla="*/ 0 w 8"/>
                  <a:gd name="T7" fmla="*/ 0 h 69"/>
                  <a:gd name="T8" fmla="*/ 0 w 8"/>
                  <a:gd name="T9" fmla="*/ 0 h 69"/>
                  <a:gd name="T10" fmla="*/ 0 w 8"/>
                  <a:gd name="T11" fmla="*/ 0 h 69"/>
                  <a:gd name="T12" fmla="*/ 0 w 8"/>
                  <a:gd name="T13" fmla="*/ 0 h 69"/>
                  <a:gd name="T14" fmla="*/ 0 w 8"/>
                  <a:gd name="T15" fmla="*/ 0 h 69"/>
                  <a:gd name="T16" fmla="*/ 0 w 8"/>
                  <a:gd name="T17" fmla="*/ 0 h 69"/>
                  <a:gd name="T18" fmla="*/ 0 w 8"/>
                  <a:gd name="T19" fmla="*/ 8 h 69"/>
                  <a:gd name="T20" fmla="*/ 0 w 8"/>
                  <a:gd name="T21" fmla="*/ 8 h 69"/>
                  <a:gd name="T22" fmla="*/ 0 w 8"/>
                  <a:gd name="T23" fmla="*/ 8 h 69"/>
                  <a:gd name="T24" fmla="*/ 0 w 8"/>
                  <a:gd name="T25" fmla="*/ 8 h 69"/>
                  <a:gd name="T26" fmla="*/ 0 w 8"/>
                  <a:gd name="T27" fmla="*/ 8 h 69"/>
                  <a:gd name="T28" fmla="*/ 0 w 8"/>
                  <a:gd name="T29" fmla="*/ 8 h 69"/>
                  <a:gd name="T30" fmla="*/ 0 w 8"/>
                  <a:gd name="T31" fmla="*/ 8 h 69"/>
                  <a:gd name="T32" fmla="*/ 0 w 8"/>
                  <a:gd name="T33" fmla="*/ 8 h 69"/>
                  <a:gd name="T34" fmla="*/ 0 w 8"/>
                  <a:gd name="T35" fmla="*/ 8 h 69"/>
                  <a:gd name="T36" fmla="*/ 0 w 8"/>
                  <a:gd name="T37" fmla="*/ 0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69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69"/>
                    </a:lnTo>
                    <a:lnTo>
                      <a:pt x="6" y="69"/>
                    </a:lnTo>
                    <a:lnTo>
                      <a:pt x="4" y="69"/>
                    </a:lnTo>
                    <a:lnTo>
                      <a:pt x="2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74" name="Freeform 4436"/>
              <p:cNvSpPr>
                <a:spLocks/>
              </p:cNvSpPr>
              <p:nvPr/>
            </p:nvSpPr>
            <p:spPr bwMode="auto">
              <a:xfrm>
                <a:off x="2586" y="1808"/>
                <a:ext cx="3" cy="36"/>
              </a:xfrm>
              <a:custGeom>
                <a:avLst/>
                <a:gdLst>
                  <a:gd name="T0" fmla="*/ 0 w 6"/>
                  <a:gd name="T1" fmla="*/ 0 h 73"/>
                  <a:gd name="T2" fmla="*/ 1 w 6"/>
                  <a:gd name="T3" fmla="*/ 0 h 73"/>
                  <a:gd name="T4" fmla="*/ 1 w 6"/>
                  <a:gd name="T5" fmla="*/ 0 h 73"/>
                  <a:gd name="T6" fmla="*/ 1 w 6"/>
                  <a:gd name="T7" fmla="*/ 0 h 73"/>
                  <a:gd name="T8" fmla="*/ 1 w 6"/>
                  <a:gd name="T9" fmla="*/ 0 h 73"/>
                  <a:gd name="T10" fmla="*/ 1 w 6"/>
                  <a:gd name="T11" fmla="*/ 9 h 73"/>
                  <a:gd name="T12" fmla="*/ 1 w 6"/>
                  <a:gd name="T13" fmla="*/ 9 h 73"/>
                  <a:gd name="T14" fmla="*/ 1 w 6"/>
                  <a:gd name="T15" fmla="*/ 9 h 73"/>
                  <a:gd name="T16" fmla="*/ 1 w 6"/>
                  <a:gd name="T17" fmla="*/ 9 h 73"/>
                  <a:gd name="T18" fmla="*/ 0 w 6"/>
                  <a:gd name="T19" fmla="*/ 8 h 73"/>
                  <a:gd name="T20" fmla="*/ 0 w 6"/>
                  <a:gd name="T21" fmla="*/ 0 h 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73">
                    <a:moveTo>
                      <a:pt x="0" y="2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73"/>
                    </a:lnTo>
                    <a:lnTo>
                      <a:pt x="4" y="73"/>
                    </a:lnTo>
                    <a:lnTo>
                      <a:pt x="2" y="73"/>
                    </a:lnTo>
                    <a:lnTo>
                      <a:pt x="0" y="7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75" name="Freeform 4437"/>
              <p:cNvSpPr>
                <a:spLocks/>
              </p:cNvSpPr>
              <p:nvPr/>
            </p:nvSpPr>
            <p:spPr bwMode="auto">
              <a:xfrm>
                <a:off x="2589" y="1808"/>
                <a:ext cx="4" cy="36"/>
              </a:xfrm>
              <a:custGeom>
                <a:avLst/>
                <a:gdLst>
                  <a:gd name="T0" fmla="*/ 0 w 7"/>
                  <a:gd name="T1" fmla="*/ 0 h 73"/>
                  <a:gd name="T2" fmla="*/ 1 w 7"/>
                  <a:gd name="T3" fmla="*/ 0 h 73"/>
                  <a:gd name="T4" fmla="*/ 1 w 7"/>
                  <a:gd name="T5" fmla="*/ 0 h 73"/>
                  <a:gd name="T6" fmla="*/ 1 w 7"/>
                  <a:gd name="T7" fmla="*/ 0 h 73"/>
                  <a:gd name="T8" fmla="*/ 1 w 7"/>
                  <a:gd name="T9" fmla="*/ 0 h 73"/>
                  <a:gd name="T10" fmla="*/ 1 w 7"/>
                  <a:gd name="T11" fmla="*/ 0 h 73"/>
                  <a:gd name="T12" fmla="*/ 1 w 7"/>
                  <a:gd name="T13" fmla="*/ 0 h 73"/>
                  <a:gd name="T14" fmla="*/ 1 w 7"/>
                  <a:gd name="T15" fmla="*/ 0 h 73"/>
                  <a:gd name="T16" fmla="*/ 1 w 7"/>
                  <a:gd name="T17" fmla="*/ 0 h 73"/>
                  <a:gd name="T18" fmla="*/ 1 w 7"/>
                  <a:gd name="T19" fmla="*/ 9 h 73"/>
                  <a:gd name="T20" fmla="*/ 1 w 7"/>
                  <a:gd name="T21" fmla="*/ 9 h 73"/>
                  <a:gd name="T22" fmla="*/ 1 w 7"/>
                  <a:gd name="T23" fmla="*/ 9 h 73"/>
                  <a:gd name="T24" fmla="*/ 1 w 7"/>
                  <a:gd name="T25" fmla="*/ 9 h 73"/>
                  <a:gd name="T26" fmla="*/ 1 w 7"/>
                  <a:gd name="T27" fmla="*/ 9 h 73"/>
                  <a:gd name="T28" fmla="*/ 1 w 7"/>
                  <a:gd name="T29" fmla="*/ 9 h 73"/>
                  <a:gd name="T30" fmla="*/ 1 w 7"/>
                  <a:gd name="T31" fmla="*/ 9 h 73"/>
                  <a:gd name="T32" fmla="*/ 1 w 7"/>
                  <a:gd name="T33" fmla="*/ 9 h 73"/>
                  <a:gd name="T34" fmla="*/ 0 w 7"/>
                  <a:gd name="T35" fmla="*/ 9 h 73"/>
                  <a:gd name="T36" fmla="*/ 0 w 7"/>
                  <a:gd name="T37" fmla="*/ 0 h 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73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73"/>
                    </a:lnTo>
                    <a:lnTo>
                      <a:pt x="5" y="73"/>
                    </a:lnTo>
                    <a:lnTo>
                      <a:pt x="3" y="73"/>
                    </a:lnTo>
                    <a:lnTo>
                      <a:pt x="2" y="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76" name="Freeform 4438"/>
              <p:cNvSpPr>
                <a:spLocks/>
              </p:cNvSpPr>
              <p:nvPr/>
            </p:nvSpPr>
            <p:spPr bwMode="auto">
              <a:xfrm>
                <a:off x="2593" y="1808"/>
                <a:ext cx="4" cy="37"/>
              </a:xfrm>
              <a:custGeom>
                <a:avLst/>
                <a:gdLst>
                  <a:gd name="T0" fmla="*/ 0 w 8"/>
                  <a:gd name="T1" fmla="*/ 0 h 75"/>
                  <a:gd name="T2" fmla="*/ 1 w 8"/>
                  <a:gd name="T3" fmla="*/ 0 h 75"/>
                  <a:gd name="T4" fmla="*/ 1 w 8"/>
                  <a:gd name="T5" fmla="*/ 0 h 75"/>
                  <a:gd name="T6" fmla="*/ 1 w 8"/>
                  <a:gd name="T7" fmla="*/ 0 h 75"/>
                  <a:gd name="T8" fmla="*/ 1 w 8"/>
                  <a:gd name="T9" fmla="*/ 0 h 75"/>
                  <a:gd name="T10" fmla="*/ 1 w 8"/>
                  <a:gd name="T11" fmla="*/ 9 h 75"/>
                  <a:gd name="T12" fmla="*/ 1 w 8"/>
                  <a:gd name="T13" fmla="*/ 9 h 75"/>
                  <a:gd name="T14" fmla="*/ 1 w 8"/>
                  <a:gd name="T15" fmla="*/ 9 h 75"/>
                  <a:gd name="T16" fmla="*/ 1 w 8"/>
                  <a:gd name="T17" fmla="*/ 9 h 75"/>
                  <a:gd name="T18" fmla="*/ 0 w 8"/>
                  <a:gd name="T19" fmla="*/ 9 h 75"/>
                  <a:gd name="T20" fmla="*/ 0 w 8"/>
                  <a:gd name="T21" fmla="*/ 0 h 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75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4" y="75"/>
                    </a:lnTo>
                    <a:lnTo>
                      <a:pt x="2" y="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77" name="Freeform 4439"/>
              <p:cNvSpPr>
                <a:spLocks/>
              </p:cNvSpPr>
              <p:nvPr/>
            </p:nvSpPr>
            <p:spPr bwMode="auto">
              <a:xfrm>
                <a:off x="2597" y="1807"/>
                <a:ext cx="3" cy="38"/>
              </a:xfrm>
              <a:custGeom>
                <a:avLst/>
                <a:gdLst>
                  <a:gd name="T0" fmla="*/ 0 w 6"/>
                  <a:gd name="T1" fmla="*/ 0 h 77"/>
                  <a:gd name="T2" fmla="*/ 0 w 6"/>
                  <a:gd name="T3" fmla="*/ 0 h 77"/>
                  <a:gd name="T4" fmla="*/ 1 w 6"/>
                  <a:gd name="T5" fmla="*/ 0 h 77"/>
                  <a:gd name="T6" fmla="*/ 1 w 6"/>
                  <a:gd name="T7" fmla="*/ 0 h 77"/>
                  <a:gd name="T8" fmla="*/ 1 w 6"/>
                  <a:gd name="T9" fmla="*/ 0 h 77"/>
                  <a:gd name="T10" fmla="*/ 1 w 6"/>
                  <a:gd name="T11" fmla="*/ 0 h 77"/>
                  <a:gd name="T12" fmla="*/ 1 w 6"/>
                  <a:gd name="T13" fmla="*/ 0 h 77"/>
                  <a:gd name="T14" fmla="*/ 1 w 6"/>
                  <a:gd name="T15" fmla="*/ 0 h 77"/>
                  <a:gd name="T16" fmla="*/ 1 w 6"/>
                  <a:gd name="T17" fmla="*/ 0 h 77"/>
                  <a:gd name="T18" fmla="*/ 1 w 6"/>
                  <a:gd name="T19" fmla="*/ 9 h 77"/>
                  <a:gd name="T20" fmla="*/ 1 w 6"/>
                  <a:gd name="T21" fmla="*/ 9 h 77"/>
                  <a:gd name="T22" fmla="*/ 1 w 6"/>
                  <a:gd name="T23" fmla="*/ 9 h 77"/>
                  <a:gd name="T24" fmla="*/ 1 w 6"/>
                  <a:gd name="T25" fmla="*/ 9 h 77"/>
                  <a:gd name="T26" fmla="*/ 1 w 6"/>
                  <a:gd name="T27" fmla="*/ 9 h 77"/>
                  <a:gd name="T28" fmla="*/ 1 w 6"/>
                  <a:gd name="T29" fmla="*/ 9 h 77"/>
                  <a:gd name="T30" fmla="*/ 1 w 6"/>
                  <a:gd name="T31" fmla="*/ 9 h 77"/>
                  <a:gd name="T32" fmla="*/ 0 w 6"/>
                  <a:gd name="T33" fmla="*/ 9 h 77"/>
                  <a:gd name="T34" fmla="*/ 0 w 6"/>
                  <a:gd name="T35" fmla="*/ 9 h 77"/>
                  <a:gd name="T36" fmla="*/ 0 w 6"/>
                  <a:gd name="T37" fmla="*/ 0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77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77"/>
                    </a:lnTo>
                    <a:lnTo>
                      <a:pt x="4" y="77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78" name="Freeform 4440"/>
              <p:cNvSpPr>
                <a:spLocks/>
              </p:cNvSpPr>
              <p:nvPr/>
            </p:nvSpPr>
            <p:spPr bwMode="auto">
              <a:xfrm>
                <a:off x="2600" y="1807"/>
                <a:ext cx="4" cy="38"/>
              </a:xfrm>
              <a:custGeom>
                <a:avLst/>
                <a:gdLst>
                  <a:gd name="T0" fmla="*/ 0 w 7"/>
                  <a:gd name="T1" fmla="*/ 0 h 77"/>
                  <a:gd name="T2" fmla="*/ 1 w 7"/>
                  <a:gd name="T3" fmla="*/ 0 h 77"/>
                  <a:gd name="T4" fmla="*/ 1 w 7"/>
                  <a:gd name="T5" fmla="*/ 0 h 77"/>
                  <a:gd name="T6" fmla="*/ 1 w 7"/>
                  <a:gd name="T7" fmla="*/ 0 h 77"/>
                  <a:gd name="T8" fmla="*/ 1 w 7"/>
                  <a:gd name="T9" fmla="*/ 0 h 77"/>
                  <a:gd name="T10" fmla="*/ 1 w 7"/>
                  <a:gd name="T11" fmla="*/ 9 h 77"/>
                  <a:gd name="T12" fmla="*/ 1 w 7"/>
                  <a:gd name="T13" fmla="*/ 9 h 77"/>
                  <a:gd name="T14" fmla="*/ 1 w 7"/>
                  <a:gd name="T15" fmla="*/ 9 h 77"/>
                  <a:gd name="T16" fmla="*/ 1 w 7"/>
                  <a:gd name="T17" fmla="*/ 9 h 77"/>
                  <a:gd name="T18" fmla="*/ 0 w 7"/>
                  <a:gd name="T19" fmla="*/ 9 h 77"/>
                  <a:gd name="T20" fmla="*/ 0 w 7"/>
                  <a:gd name="T21" fmla="*/ 0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77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77"/>
                    </a:lnTo>
                    <a:lnTo>
                      <a:pt x="5" y="77"/>
                    </a:lnTo>
                    <a:lnTo>
                      <a:pt x="4" y="77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79" name="Freeform 4441"/>
              <p:cNvSpPr>
                <a:spLocks/>
              </p:cNvSpPr>
              <p:nvPr/>
            </p:nvSpPr>
            <p:spPr bwMode="auto">
              <a:xfrm>
                <a:off x="2604" y="1807"/>
                <a:ext cx="3" cy="38"/>
              </a:xfrm>
              <a:custGeom>
                <a:avLst/>
                <a:gdLst>
                  <a:gd name="T0" fmla="*/ 0 w 6"/>
                  <a:gd name="T1" fmla="*/ 0 h 77"/>
                  <a:gd name="T2" fmla="*/ 0 w 6"/>
                  <a:gd name="T3" fmla="*/ 0 h 77"/>
                  <a:gd name="T4" fmla="*/ 1 w 6"/>
                  <a:gd name="T5" fmla="*/ 0 h 77"/>
                  <a:gd name="T6" fmla="*/ 1 w 6"/>
                  <a:gd name="T7" fmla="*/ 0 h 77"/>
                  <a:gd name="T8" fmla="*/ 1 w 6"/>
                  <a:gd name="T9" fmla="*/ 0 h 77"/>
                  <a:gd name="T10" fmla="*/ 1 w 6"/>
                  <a:gd name="T11" fmla="*/ 9 h 77"/>
                  <a:gd name="T12" fmla="*/ 1 w 6"/>
                  <a:gd name="T13" fmla="*/ 9 h 77"/>
                  <a:gd name="T14" fmla="*/ 1 w 6"/>
                  <a:gd name="T15" fmla="*/ 9 h 77"/>
                  <a:gd name="T16" fmla="*/ 0 w 6"/>
                  <a:gd name="T17" fmla="*/ 9 h 77"/>
                  <a:gd name="T18" fmla="*/ 0 w 6"/>
                  <a:gd name="T19" fmla="*/ 9 h 77"/>
                  <a:gd name="T20" fmla="*/ 0 w 6"/>
                  <a:gd name="T21" fmla="*/ 0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77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77"/>
                    </a:lnTo>
                    <a:lnTo>
                      <a:pt x="4" y="77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80" name="Freeform 4442"/>
              <p:cNvSpPr>
                <a:spLocks/>
              </p:cNvSpPr>
              <p:nvPr/>
            </p:nvSpPr>
            <p:spPr bwMode="auto">
              <a:xfrm>
                <a:off x="2607" y="1806"/>
                <a:ext cx="3" cy="40"/>
              </a:xfrm>
              <a:custGeom>
                <a:avLst/>
                <a:gdLst>
                  <a:gd name="T0" fmla="*/ 0 w 8"/>
                  <a:gd name="T1" fmla="*/ 0 h 81"/>
                  <a:gd name="T2" fmla="*/ 0 w 8"/>
                  <a:gd name="T3" fmla="*/ 0 h 81"/>
                  <a:gd name="T4" fmla="*/ 0 w 8"/>
                  <a:gd name="T5" fmla="*/ 0 h 81"/>
                  <a:gd name="T6" fmla="*/ 0 w 8"/>
                  <a:gd name="T7" fmla="*/ 0 h 81"/>
                  <a:gd name="T8" fmla="*/ 0 w 8"/>
                  <a:gd name="T9" fmla="*/ 0 h 81"/>
                  <a:gd name="T10" fmla="*/ 0 w 8"/>
                  <a:gd name="T11" fmla="*/ 10 h 81"/>
                  <a:gd name="T12" fmla="*/ 0 w 8"/>
                  <a:gd name="T13" fmla="*/ 10 h 81"/>
                  <a:gd name="T14" fmla="*/ 0 w 8"/>
                  <a:gd name="T15" fmla="*/ 10 h 81"/>
                  <a:gd name="T16" fmla="*/ 0 w 8"/>
                  <a:gd name="T17" fmla="*/ 10 h 81"/>
                  <a:gd name="T18" fmla="*/ 0 w 8"/>
                  <a:gd name="T19" fmla="*/ 10 h 81"/>
                  <a:gd name="T20" fmla="*/ 0 w 8"/>
                  <a:gd name="T21" fmla="*/ 0 h 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81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1"/>
                    </a:lnTo>
                    <a:lnTo>
                      <a:pt x="6" y="81"/>
                    </a:lnTo>
                    <a:lnTo>
                      <a:pt x="4" y="81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81" name="Freeform 4443"/>
              <p:cNvSpPr>
                <a:spLocks/>
              </p:cNvSpPr>
              <p:nvPr/>
            </p:nvSpPr>
            <p:spPr bwMode="auto">
              <a:xfrm>
                <a:off x="2610" y="1806"/>
                <a:ext cx="3" cy="40"/>
              </a:xfrm>
              <a:custGeom>
                <a:avLst/>
                <a:gdLst>
                  <a:gd name="T0" fmla="*/ 0 w 6"/>
                  <a:gd name="T1" fmla="*/ 0 h 81"/>
                  <a:gd name="T2" fmla="*/ 1 w 6"/>
                  <a:gd name="T3" fmla="*/ 0 h 81"/>
                  <a:gd name="T4" fmla="*/ 1 w 6"/>
                  <a:gd name="T5" fmla="*/ 0 h 81"/>
                  <a:gd name="T6" fmla="*/ 1 w 6"/>
                  <a:gd name="T7" fmla="*/ 0 h 81"/>
                  <a:gd name="T8" fmla="*/ 1 w 6"/>
                  <a:gd name="T9" fmla="*/ 0 h 81"/>
                  <a:gd name="T10" fmla="*/ 1 w 6"/>
                  <a:gd name="T11" fmla="*/ 10 h 81"/>
                  <a:gd name="T12" fmla="*/ 1 w 6"/>
                  <a:gd name="T13" fmla="*/ 10 h 81"/>
                  <a:gd name="T14" fmla="*/ 1 w 6"/>
                  <a:gd name="T15" fmla="*/ 10 h 81"/>
                  <a:gd name="T16" fmla="*/ 1 w 6"/>
                  <a:gd name="T17" fmla="*/ 10 h 81"/>
                  <a:gd name="T18" fmla="*/ 0 w 6"/>
                  <a:gd name="T19" fmla="*/ 10 h 81"/>
                  <a:gd name="T20" fmla="*/ 0 w 6"/>
                  <a:gd name="T21" fmla="*/ 0 h 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81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81"/>
                    </a:lnTo>
                    <a:lnTo>
                      <a:pt x="4" y="81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82" name="Freeform 4444"/>
              <p:cNvSpPr>
                <a:spLocks/>
              </p:cNvSpPr>
              <p:nvPr/>
            </p:nvSpPr>
            <p:spPr bwMode="auto">
              <a:xfrm>
                <a:off x="2613" y="1806"/>
                <a:ext cx="4" cy="40"/>
              </a:xfrm>
              <a:custGeom>
                <a:avLst/>
                <a:gdLst>
                  <a:gd name="T0" fmla="*/ 0 w 7"/>
                  <a:gd name="T1" fmla="*/ 0 h 81"/>
                  <a:gd name="T2" fmla="*/ 1 w 7"/>
                  <a:gd name="T3" fmla="*/ 0 h 81"/>
                  <a:gd name="T4" fmla="*/ 1 w 7"/>
                  <a:gd name="T5" fmla="*/ 0 h 81"/>
                  <a:gd name="T6" fmla="*/ 1 w 7"/>
                  <a:gd name="T7" fmla="*/ 0 h 81"/>
                  <a:gd name="T8" fmla="*/ 1 w 7"/>
                  <a:gd name="T9" fmla="*/ 0 h 81"/>
                  <a:gd name="T10" fmla="*/ 1 w 7"/>
                  <a:gd name="T11" fmla="*/ 0 h 81"/>
                  <a:gd name="T12" fmla="*/ 1 w 7"/>
                  <a:gd name="T13" fmla="*/ 0 h 81"/>
                  <a:gd name="T14" fmla="*/ 1 w 7"/>
                  <a:gd name="T15" fmla="*/ 0 h 81"/>
                  <a:gd name="T16" fmla="*/ 1 w 7"/>
                  <a:gd name="T17" fmla="*/ 0 h 81"/>
                  <a:gd name="T18" fmla="*/ 1 w 7"/>
                  <a:gd name="T19" fmla="*/ 10 h 81"/>
                  <a:gd name="T20" fmla="*/ 1 w 7"/>
                  <a:gd name="T21" fmla="*/ 10 h 81"/>
                  <a:gd name="T22" fmla="*/ 1 w 7"/>
                  <a:gd name="T23" fmla="*/ 10 h 81"/>
                  <a:gd name="T24" fmla="*/ 1 w 7"/>
                  <a:gd name="T25" fmla="*/ 10 h 81"/>
                  <a:gd name="T26" fmla="*/ 1 w 7"/>
                  <a:gd name="T27" fmla="*/ 10 h 81"/>
                  <a:gd name="T28" fmla="*/ 1 w 7"/>
                  <a:gd name="T29" fmla="*/ 10 h 81"/>
                  <a:gd name="T30" fmla="*/ 1 w 7"/>
                  <a:gd name="T31" fmla="*/ 10 h 81"/>
                  <a:gd name="T32" fmla="*/ 1 w 7"/>
                  <a:gd name="T33" fmla="*/ 10 h 81"/>
                  <a:gd name="T34" fmla="*/ 0 w 7"/>
                  <a:gd name="T35" fmla="*/ 10 h 81"/>
                  <a:gd name="T36" fmla="*/ 0 w 7"/>
                  <a:gd name="T37" fmla="*/ 0 h 8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81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81"/>
                    </a:lnTo>
                    <a:lnTo>
                      <a:pt x="5" y="81"/>
                    </a:lnTo>
                    <a:lnTo>
                      <a:pt x="3" y="81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83" name="Freeform 4445"/>
              <p:cNvSpPr>
                <a:spLocks/>
              </p:cNvSpPr>
              <p:nvPr/>
            </p:nvSpPr>
            <p:spPr bwMode="auto">
              <a:xfrm>
                <a:off x="2617" y="1805"/>
                <a:ext cx="3" cy="42"/>
              </a:xfrm>
              <a:custGeom>
                <a:avLst/>
                <a:gdLst>
                  <a:gd name="T0" fmla="*/ 0 w 6"/>
                  <a:gd name="T1" fmla="*/ 1 h 84"/>
                  <a:gd name="T2" fmla="*/ 1 w 6"/>
                  <a:gd name="T3" fmla="*/ 1 h 84"/>
                  <a:gd name="T4" fmla="*/ 1 w 6"/>
                  <a:gd name="T5" fmla="*/ 1 h 84"/>
                  <a:gd name="T6" fmla="*/ 1 w 6"/>
                  <a:gd name="T7" fmla="*/ 0 h 84"/>
                  <a:gd name="T8" fmla="*/ 1 w 6"/>
                  <a:gd name="T9" fmla="*/ 0 h 84"/>
                  <a:gd name="T10" fmla="*/ 1 w 6"/>
                  <a:gd name="T11" fmla="*/ 11 h 84"/>
                  <a:gd name="T12" fmla="*/ 1 w 6"/>
                  <a:gd name="T13" fmla="*/ 11 h 84"/>
                  <a:gd name="T14" fmla="*/ 1 w 6"/>
                  <a:gd name="T15" fmla="*/ 11 h 84"/>
                  <a:gd name="T16" fmla="*/ 1 w 6"/>
                  <a:gd name="T17" fmla="*/ 11 h 84"/>
                  <a:gd name="T18" fmla="*/ 0 w 6"/>
                  <a:gd name="T19" fmla="*/ 11 h 84"/>
                  <a:gd name="T20" fmla="*/ 0 w 6"/>
                  <a:gd name="T21" fmla="*/ 1 h 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84">
                    <a:moveTo>
                      <a:pt x="0" y="1"/>
                    </a:moveTo>
                    <a:lnTo>
                      <a:pt x="2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84"/>
                    </a:lnTo>
                    <a:lnTo>
                      <a:pt x="4" y="84"/>
                    </a:lnTo>
                    <a:lnTo>
                      <a:pt x="2" y="84"/>
                    </a:lnTo>
                    <a:lnTo>
                      <a:pt x="0" y="8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84" name="Freeform 4446"/>
              <p:cNvSpPr>
                <a:spLocks/>
              </p:cNvSpPr>
              <p:nvPr/>
            </p:nvSpPr>
            <p:spPr bwMode="auto">
              <a:xfrm>
                <a:off x="2620" y="1805"/>
                <a:ext cx="3" cy="42"/>
              </a:xfrm>
              <a:custGeom>
                <a:avLst/>
                <a:gdLst>
                  <a:gd name="T0" fmla="*/ 0 w 6"/>
                  <a:gd name="T1" fmla="*/ 1 h 84"/>
                  <a:gd name="T2" fmla="*/ 1 w 6"/>
                  <a:gd name="T3" fmla="*/ 1 h 84"/>
                  <a:gd name="T4" fmla="*/ 1 w 6"/>
                  <a:gd name="T5" fmla="*/ 1 h 84"/>
                  <a:gd name="T6" fmla="*/ 1 w 6"/>
                  <a:gd name="T7" fmla="*/ 0 h 84"/>
                  <a:gd name="T8" fmla="*/ 1 w 6"/>
                  <a:gd name="T9" fmla="*/ 0 h 84"/>
                  <a:gd name="T10" fmla="*/ 1 w 6"/>
                  <a:gd name="T11" fmla="*/ 11 h 84"/>
                  <a:gd name="T12" fmla="*/ 1 w 6"/>
                  <a:gd name="T13" fmla="*/ 11 h 84"/>
                  <a:gd name="T14" fmla="*/ 1 w 6"/>
                  <a:gd name="T15" fmla="*/ 11 h 84"/>
                  <a:gd name="T16" fmla="*/ 1 w 6"/>
                  <a:gd name="T17" fmla="*/ 11 h 84"/>
                  <a:gd name="T18" fmla="*/ 0 w 6"/>
                  <a:gd name="T19" fmla="*/ 11 h 84"/>
                  <a:gd name="T20" fmla="*/ 0 w 6"/>
                  <a:gd name="T21" fmla="*/ 1 h 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84">
                    <a:moveTo>
                      <a:pt x="0" y="1"/>
                    </a:moveTo>
                    <a:lnTo>
                      <a:pt x="2" y="1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6" y="84"/>
                    </a:lnTo>
                    <a:lnTo>
                      <a:pt x="4" y="84"/>
                    </a:lnTo>
                    <a:lnTo>
                      <a:pt x="2" y="84"/>
                    </a:lnTo>
                    <a:lnTo>
                      <a:pt x="0" y="8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85" name="Freeform 4447"/>
              <p:cNvSpPr>
                <a:spLocks/>
              </p:cNvSpPr>
              <p:nvPr/>
            </p:nvSpPr>
            <p:spPr bwMode="auto">
              <a:xfrm>
                <a:off x="2623" y="1805"/>
                <a:ext cx="4" cy="42"/>
              </a:xfrm>
              <a:custGeom>
                <a:avLst/>
                <a:gdLst>
                  <a:gd name="T0" fmla="*/ 0 w 7"/>
                  <a:gd name="T1" fmla="*/ 0 h 84"/>
                  <a:gd name="T2" fmla="*/ 1 w 7"/>
                  <a:gd name="T3" fmla="*/ 0 h 84"/>
                  <a:gd name="T4" fmla="*/ 1 w 7"/>
                  <a:gd name="T5" fmla="*/ 0 h 84"/>
                  <a:gd name="T6" fmla="*/ 1 w 7"/>
                  <a:gd name="T7" fmla="*/ 0 h 84"/>
                  <a:gd name="T8" fmla="*/ 1 w 7"/>
                  <a:gd name="T9" fmla="*/ 0 h 84"/>
                  <a:gd name="T10" fmla="*/ 1 w 7"/>
                  <a:gd name="T11" fmla="*/ 0 h 84"/>
                  <a:gd name="T12" fmla="*/ 1 w 7"/>
                  <a:gd name="T13" fmla="*/ 0 h 84"/>
                  <a:gd name="T14" fmla="*/ 1 w 7"/>
                  <a:gd name="T15" fmla="*/ 0 h 84"/>
                  <a:gd name="T16" fmla="*/ 1 w 7"/>
                  <a:gd name="T17" fmla="*/ 0 h 84"/>
                  <a:gd name="T18" fmla="*/ 1 w 7"/>
                  <a:gd name="T19" fmla="*/ 11 h 84"/>
                  <a:gd name="T20" fmla="*/ 1 w 7"/>
                  <a:gd name="T21" fmla="*/ 11 h 84"/>
                  <a:gd name="T22" fmla="*/ 1 w 7"/>
                  <a:gd name="T23" fmla="*/ 11 h 84"/>
                  <a:gd name="T24" fmla="*/ 1 w 7"/>
                  <a:gd name="T25" fmla="*/ 11 h 84"/>
                  <a:gd name="T26" fmla="*/ 1 w 7"/>
                  <a:gd name="T27" fmla="*/ 11 h 84"/>
                  <a:gd name="T28" fmla="*/ 1 w 7"/>
                  <a:gd name="T29" fmla="*/ 11 h 84"/>
                  <a:gd name="T30" fmla="*/ 1 w 7"/>
                  <a:gd name="T31" fmla="*/ 11 h 84"/>
                  <a:gd name="T32" fmla="*/ 1 w 7"/>
                  <a:gd name="T33" fmla="*/ 11 h 84"/>
                  <a:gd name="T34" fmla="*/ 0 w 7"/>
                  <a:gd name="T35" fmla="*/ 11 h 84"/>
                  <a:gd name="T36" fmla="*/ 0 w 7"/>
                  <a:gd name="T37" fmla="*/ 0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84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84"/>
                    </a:lnTo>
                    <a:lnTo>
                      <a:pt x="6" y="84"/>
                    </a:lnTo>
                    <a:lnTo>
                      <a:pt x="4" y="84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86" name="Freeform 4448"/>
              <p:cNvSpPr>
                <a:spLocks/>
              </p:cNvSpPr>
              <p:nvPr/>
            </p:nvSpPr>
            <p:spPr bwMode="auto">
              <a:xfrm>
                <a:off x="2627" y="1805"/>
                <a:ext cx="4" cy="43"/>
              </a:xfrm>
              <a:custGeom>
                <a:avLst/>
                <a:gdLst>
                  <a:gd name="T0" fmla="*/ 0 w 8"/>
                  <a:gd name="T1" fmla="*/ 0 h 86"/>
                  <a:gd name="T2" fmla="*/ 1 w 8"/>
                  <a:gd name="T3" fmla="*/ 0 h 86"/>
                  <a:gd name="T4" fmla="*/ 1 w 8"/>
                  <a:gd name="T5" fmla="*/ 0 h 86"/>
                  <a:gd name="T6" fmla="*/ 1 w 8"/>
                  <a:gd name="T7" fmla="*/ 0 h 86"/>
                  <a:gd name="T8" fmla="*/ 1 w 8"/>
                  <a:gd name="T9" fmla="*/ 0 h 86"/>
                  <a:gd name="T10" fmla="*/ 1 w 8"/>
                  <a:gd name="T11" fmla="*/ 11 h 86"/>
                  <a:gd name="T12" fmla="*/ 1 w 8"/>
                  <a:gd name="T13" fmla="*/ 11 h 86"/>
                  <a:gd name="T14" fmla="*/ 1 w 8"/>
                  <a:gd name="T15" fmla="*/ 11 h 86"/>
                  <a:gd name="T16" fmla="*/ 1 w 8"/>
                  <a:gd name="T17" fmla="*/ 11 h 86"/>
                  <a:gd name="T18" fmla="*/ 0 w 8"/>
                  <a:gd name="T19" fmla="*/ 11 h 86"/>
                  <a:gd name="T20" fmla="*/ 0 w 8"/>
                  <a:gd name="T21" fmla="*/ 0 h 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8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6"/>
                    </a:lnTo>
                    <a:lnTo>
                      <a:pt x="6" y="86"/>
                    </a:lnTo>
                    <a:lnTo>
                      <a:pt x="4" y="84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87" name="Freeform 4449"/>
              <p:cNvSpPr>
                <a:spLocks/>
              </p:cNvSpPr>
              <p:nvPr/>
            </p:nvSpPr>
            <p:spPr bwMode="auto">
              <a:xfrm>
                <a:off x="2631" y="1805"/>
                <a:ext cx="2" cy="43"/>
              </a:xfrm>
              <a:custGeom>
                <a:avLst/>
                <a:gdLst>
                  <a:gd name="T0" fmla="*/ 0 w 6"/>
                  <a:gd name="T1" fmla="*/ 0 h 86"/>
                  <a:gd name="T2" fmla="*/ 0 w 6"/>
                  <a:gd name="T3" fmla="*/ 0 h 86"/>
                  <a:gd name="T4" fmla="*/ 0 w 6"/>
                  <a:gd name="T5" fmla="*/ 0 h 86"/>
                  <a:gd name="T6" fmla="*/ 0 w 6"/>
                  <a:gd name="T7" fmla="*/ 0 h 86"/>
                  <a:gd name="T8" fmla="*/ 0 w 6"/>
                  <a:gd name="T9" fmla="*/ 0 h 86"/>
                  <a:gd name="T10" fmla="*/ 0 w 6"/>
                  <a:gd name="T11" fmla="*/ 0 h 86"/>
                  <a:gd name="T12" fmla="*/ 0 w 6"/>
                  <a:gd name="T13" fmla="*/ 0 h 86"/>
                  <a:gd name="T14" fmla="*/ 0 w 6"/>
                  <a:gd name="T15" fmla="*/ 0 h 86"/>
                  <a:gd name="T16" fmla="*/ 0 w 6"/>
                  <a:gd name="T17" fmla="*/ 0 h 86"/>
                  <a:gd name="T18" fmla="*/ 0 w 6"/>
                  <a:gd name="T19" fmla="*/ 11 h 86"/>
                  <a:gd name="T20" fmla="*/ 0 w 6"/>
                  <a:gd name="T21" fmla="*/ 11 h 86"/>
                  <a:gd name="T22" fmla="*/ 0 w 6"/>
                  <a:gd name="T23" fmla="*/ 11 h 86"/>
                  <a:gd name="T24" fmla="*/ 0 w 6"/>
                  <a:gd name="T25" fmla="*/ 11 h 86"/>
                  <a:gd name="T26" fmla="*/ 0 w 6"/>
                  <a:gd name="T27" fmla="*/ 11 h 86"/>
                  <a:gd name="T28" fmla="*/ 0 w 6"/>
                  <a:gd name="T29" fmla="*/ 11 h 86"/>
                  <a:gd name="T30" fmla="*/ 0 w 6"/>
                  <a:gd name="T31" fmla="*/ 11 h 86"/>
                  <a:gd name="T32" fmla="*/ 0 w 6"/>
                  <a:gd name="T33" fmla="*/ 11 h 86"/>
                  <a:gd name="T34" fmla="*/ 0 w 6"/>
                  <a:gd name="T35" fmla="*/ 11 h 86"/>
                  <a:gd name="T36" fmla="*/ 0 w 6"/>
                  <a:gd name="T37" fmla="*/ 0 h 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86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86"/>
                    </a:lnTo>
                    <a:lnTo>
                      <a:pt x="4" y="86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88" name="Freeform 4450"/>
              <p:cNvSpPr>
                <a:spLocks/>
              </p:cNvSpPr>
              <p:nvPr/>
            </p:nvSpPr>
            <p:spPr bwMode="auto">
              <a:xfrm>
                <a:off x="2633" y="1804"/>
                <a:ext cx="4" cy="44"/>
              </a:xfrm>
              <a:custGeom>
                <a:avLst/>
                <a:gdLst>
                  <a:gd name="T0" fmla="*/ 0 w 8"/>
                  <a:gd name="T1" fmla="*/ 0 h 88"/>
                  <a:gd name="T2" fmla="*/ 1 w 8"/>
                  <a:gd name="T3" fmla="*/ 0 h 88"/>
                  <a:gd name="T4" fmla="*/ 1 w 8"/>
                  <a:gd name="T5" fmla="*/ 0 h 88"/>
                  <a:gd name="T6" fmla="*/ 1 w 8"/>
                  <a:gd name="T7" fmla="*/ 0 h 88"/>
                  <a:gd name="T8" fmla="*/ 1 w 8"/>
                  <a:gd name="T9" fmla="*/ 0 h 88"/>
                  <a:gd name="T10" fmla="*/ 1 w 8"/>
                  <a:gd name="T11" fmla="*/ 11 h 88"/>
                  <a:gd name="T12" fmla="*/ 1 w 8"/>
                  <a:gd name="T13" fmla="*/ 11 h 88"/>
                  <a:gd name="T14" fmla="*/ 1 w 8"/>
                  <a:gd name="T15" fmla="*/ 11 h 88"/>
                  <a:gd name="T16" fmla="*/ 1 w 8"/>
                  <a:gd name="T17" fmla="*/ 11 h 88"/>
                  <a:gd name="T18" fmla="*/ 0 w 8"/>
                  <a:gd name="T19" fmla="*/ 11 h 88"/>
                  <a:gd name="T20" fmla="*/ 0 w 8"/>
                  <a:gd name="T21" fmla="*/ 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88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8"/>
                    </a:lnTo>
                    <a:lnTo>
                      <a:pt x="6" y="88"/>
                    </a:lnTo>
                    <a:lnTo>
                      <a:pt x="4" y="88"/>
                    </a:lnTo>
                    <a:lnTo>
                      <a:pt x="2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89" name="Freeform 4451"/>
              <p:cNvSpPr>
                <a:spLocks/>
              </p:cNvSpPr>
              <p:nvPr/>
            </p:nvSpPr>
            <p:spPr bwMode="auto">
              <a:xfrm>
                <a:off x="2637" y="1804"/>
                <a:ext cx="3" cy="44"/>
              </a:xfrm>
              <a:custGeom>
                <a:avLst/>
                <a:gdLst>
                  <a:gd name="T0" fmla="*/ 0 w 5"/>
                  <a:gd name="T1" fmla="*/ 0 h 88"/>
                  <a:gd name="T2" fmla="*/ 0 w 5"/>
                  <a:gd name="T3" fmla="*/ 0 h 88"/>
                  <a:gd name="T4" fmla="*/ 1 w 5"/>
                  <a:gd name="T5" fmla="*/ 0 h 88"/>
                  <a:gd name="T6" fmla="*/ 1 w 5"/>
                  <a:gd name="T7" fmla="*/ 0 h 88"/>
                  <a:gd name="T8" fmla="*/ 1 w 5"/>
                  <a:gd name="T9" fmla="*/ 0 h 88"/>
                  <a:gd name="T10" fmla="*/ 1 w 5"/>
                  <a:gd name="T11" fmla="*/ 11 h 88"/>
                  <a:gd name="T12" fmla="*/ 1 w 5"/>
                  <a:gd name="T13" fmla="*/ 11 h 88"/>
                  <a:gd name="T14" fmla="*/ 1 w 5"/>
                  <a:gd name="T15" fmla="*/ 11 h 88"/>
                  <a:gd name="T16" fmla="*/ 0 w 5"/>
                  <a:gd name="T17" fmla="*/ 11 h 88"/>
                  <a:gd name="T18" fmla="*/ 0 w 5"/>
                  <a:gd name="T19" fmla="*/ 11 h 88"/>
                  <a:gd name="T20" fmla="*/ 0 w 5"/>
                  <a:gd name="T21" fmla="*/ 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8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88"/>
                    </a:lnTo>
                    <a:lnTo>
                      <a:pt x="3" y="88"/>
                    </a:lnTo>
                    <a:lnTo>
                      <a:pt x="2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90" name="Freeform 4452"/>
              <p:cNvSpPr>
                <a:spLocks/>
              </p:cNvSpPr>
              <p:nvPr/>
            </p:nvSpPr>
            <p:spPr bwMode="auto">
              <a:xfrm>
                <a:off x="2640" y="1804"/>
                <a:ext cx="4" cy="44"/>
              </a:xfrm>
              <a:custGeom>
                <a:avLst/>
                <a:gdLst>
                  <a:gd name="T0" fmla="*/ 0 w 8"/>
                  <a:gd name="T1" fmla="*/ 0 h 88"/>
                  <a:gd name="T2" fmla="*/ 1 w 8"/>
                  <a:gd name="T3" fmla="*/ 0 h 88"/>
                  <a:gd name="T4" fmla="*/ 1 w 8"/>
                  <a:gd name="T5" fmla="*/ 0 h 88"/>
                  <a:gd name="T6" fmla="*/ 1 w 8"/>
                  <a:gd name="T7" fmla="*/ 0 h 88"/>
                  <a:gd name="T8" fmla="*/ 1 w 8"/>
                  <a:gd name="T9" fmla="*/ 0 h 88"/>
                  <a:gd name="T10" fmla="*/ 1 w 8"/>
                  <a:gd name="T11" fmla="*/ 11 h 88"/>
                  <a:gd name="T12" fmla="*/ 1 w 8"/>
                  <a:gd name="T13" fmla="*/ 11 h 88"/>
                  <a:gd name="T14" fmla="*/ 1 w 8"/>
                  <a:gd name="T15" fmla="*/ 11 h 88"/>
                  <a:gd name="T16" fmla="*/ 1 w 8"/>
                  <a:gd name="T17" fmla="*/ 11 h 88"/>
                  <a:gd name="T18" fmla="*/ 0 w 8"/>
                  <a:gd name="T19" fmla="*/ 11 h 88"/>
                  <a:gd name="T20" fmla="*/ 0 w 8"/>
                  <a:gd name="T21" fmla="*/ 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88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8"/>
                    </a:lnTo>
                    <a:lnTo>
                      <a:pt x="6" y="88"/>
                    </a:lnTo>
                    <a:lnTo>
                      <a:pt x="4" y="88"/>
                    </a:lnTo>
                    <a:lnTo>
                      <a:pt x="2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91" name="Freeform 4453"/>
              <p:cNvSpPr>
                <a:spLocks/>
              </p:cNvSpPr>
              <p:nvPr/>
            </p:nvSpPr>
            <p:spPr bwMode="auto">
              <a:xfrm>
                <a:off x="2644" y="1804"/>
                <a:ext cx="3" cy="44"/>
              </a:xfrm>
              <a:custGeom>
                <a:avLst/>
                <a:gdLst>
                  <a:gd name="T0" fmla="*/ 0 w 6"/>
                  <a:gd name="T1" fmla="*/ 0 h 88"/>
                  <a:gd name="T2" fmla="*/ 1 w 6"/>
                  <a:gd name="T3" fmla="*/ 0 h 88"/>
                  <a:gd name="T4" fmla="*/ 1 w 6"/>
                  <a:gd name="T5" fmla="*/ 0 h 88"/>
                  <a:gd name="T6" fmla="*/ 1 w 6"/>
                  <a:gd name="T7" fmla="*/ 0 h 88"/>
                  <a:gd name="T8" fmla="*/ 1 w 6"/>
                  <a:gd name="T9" fmla="*/ 0 h 88"/>
                  <a:gd name="T10" fmla="*/ 1 w 6"/>
                  <a:gd name="T11" fmla="*/ 11 h 88"/>
                  <a:gd name="T12" fmla="*/ 1 w 6"/>
                  <a:gd name="T13" fmla="*/ 11 h 88"/>
                  <a:gd name="T14" fmla="*/ 1 w 6"/>
                  <a:gd name="T15" fmla="*/ 11 h 88"/>
                  <a:gd name="T16" fmla="*/ 1 w 6"/>
                  <a:gd name="T17" fmla="*/ 11 h 88"/>
                  <a:gd name="T18" fmla="*/ 0 w 6"/>
                  <a:gd name="T19" fmla="*/ 11 h 88"/>
                  <a:gd name="T20" fmla="*/ 0 w 6"/>
                  <a:gd name="T21" fmla="*/ 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88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88"/>
                    </a:lnTo>
                    <a:lnTo>
                      <a:pt x="4" y="88"/>
                    </a:lnTo>
                    <a:lnTo>
                      <a:pt x="2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92" name="Freeform 4454"/>
              <p:cNvSpPr>
                <a:spLocks/>
              </p:cNvSpPr>
              <p:nvPr/>
            </p:nvSpPr>
            <p:spPr bwMode="auto">
              <a:xfrm>
                <a:off x="2647" y="1804"/>
                <a:ext cx="4" cy="45"/>
              </a:xfrm>
              <a:custGeom>
                <a:avLst/>
                <a:gdLst>
                  <a:gd name="T0" fmla="*/ 0 w 7"/>
                  <a:gd name="T1" fmla="*/ 0 h 90"/>
                  <a:gd name="T2" fmla="*/ 1 w 7"/>
                  <a:gd name="T3" fmla="*/ 0 h 90"/>
                  <a:gd name="T4" fmla="*/ 1 w 7"/>
                  <a:gd name="T5" fmla="*/ 0 h 90"/>
                  <a:gd name="T6" fmla="*/ 1 w 7"/>
                  <a:gd name="T7" fmla="*/ 0 h 90"/>
                  <a:gd name="T8" fmla="*/ 1 w 7"/>
                  <a:gd name="T9" fmla="*/ 0 h 90"/>
                  <a:gd name="T10" fmla="*/ 1 w 7"/>
                  <a:gd name="T11" fmla="*/ 0 h 90"/>
                  <a:gd name="T12" fmla="*/ 1 w 7"/>
                  <a:gd name="T13" fmla="*/ 0 h 90"/>
                  <a:gd name="T14" fmla="*/ 1 w 7"/>
                  <a:gd name="T15" fmla="*/ 0 h 90"/>
                  <a:gd name="T16" fmla="*/ 1 w 7"/>
                  <a:gd name="T17" fmla="*/ 0 h 90"/>
                  <a:gd name="T18" fmla="*/ 1 w 7"/>
                  <a:gd name="T19" fmla="*/ 12 h 90"/>
                  <a:gd name="T20" fmla="*/ 1 w 7"/>
                  <a:gd name="T21" fmla="*/ 12 h 90"/>
                  <a:gd name="T22" fmla="*/ 1 w 7"/>
                  <a:gd name="T23" fmla="*/ 12 h 90"/>
                  <a:gd name="T24" fmla="*/ 1 w 7"/>
                  <a:gd name="T25" fmla="*/ 12 h 90"/>
                  <a:gd name="T26" fmla="*/ 1 w 7"/>
                  <a:gd name="T27" fmla="*/ 12 h 90"/>
                  <a:gd name="T28" fmla="*/ 1 w 7"/>
                  <a:gd name="T29" fmla="*/ 12 h 90"/>
                  <a:gd name="T30" fmla="*/ 1 w 7"/>
                  <a:gd name="T31" fmla="*/ 12 h 90"/>
                  <a:gd name="T32" fmla="*/ 1 w 7"/>
                  <a:gd name="T33" fmla="*/ 12 h 90"/>
                  <a:gd name="T34" fmla="*/ 0 w 7"/>
                  <a:gd name="T35" fmla="*/ 12 h 90"/>
                  <a:gd name="T36" fmla="*/ 0 w 7"/>
                  <a:gd name="T37" fmla="*/ 0 h 9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9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90"/>
                    </a:lnTo>
                    <a:lnTo>
                      <a:pt x="6" y="90"/>
                    </a:lnTo>
                    <a:lnTo>
                      <a:pt x="4" y="90"/>
                    </a:lnTo>
                    <a:lnTo>
                      <a:pt x="2" y="90"/>
                    </a:lnTo>
                    <a:lnTo>
                      <a:pt x="0" y="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93" name="Freeform 4455"/>
              <p:cNvSpPr>
                <a:spLocks/>
              </p:cNvSpPr>
              <p:nvPr/>
            </p:nvSpPr>
            <p:spPr bwMode="auto">
              <a:xfrm>
                <a:off x="2651" y="1803"/>
                <a:ext cx="3" cy="46"/>
              </a:xfrm>
              <a:custGeom>
                <a:avLst/>
                <a:gdLst>
                  <a:gd name="T0" fmla="*/ 0 w 6"/>
                  <a:gd name="T1" fmla="*/ 1 h 92"/>
                  <a:gd name="T2" fmla="*/ 1 w 6"/>
                  <a:gd name="T3" fmla="*/ 0 h 92"/>
                  <a:gd name="T4" fmla="*/ 1 w 6"/>
                  <a:gd name="T5" fmla="*/ 0 h 92"/>
                  <a:gd name="T6" fmla="*/ 1 w 6"/>
                  <a:gd name="T7" fmla="*/ 0 h 92"/>
                  <a:gd name="T8" fmla="*/ 1 w 6"/>
                  <a:gd name="T9" fmla="*/ 0 h 92"/>
                  <a:gd name="T10" fmla="*/ 1 w 6"/>
                  <a:gd name="T11" fmla="*/ 12 h 92"/>
                  <a:gd name="T12" fmla="*/ 1 w 6"/>
                  <a:gd name="T13" fmla="*/ 12 h 92"/>
                  <a:gd name="T14" fmla="*/ 1 w 6"/>
                  <a:gd name="T15" fmla="*/ 12 h 92"/>
                  <a:gd name="T16" fmla="*/ 1 w 6"/>
                  <a:gd name="T17" fmla="*/ 12 h 92"/>
                  <a:gd name="T18" fmla="*/ 0 w 6"/>
                  <a:gd name="T19" fmla="*/ 12 h 92"/>
                  <a:gd name="T20" fmla="*/ 0 w 6"/>
                  <a:gd name="T21" fmla="*/ 1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2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94" name="Freeform 4456"/>
              <p:cNvSpPr>
                <a:spLocks/>
              </p:cNvSpPr>
              <p:nvPr/>
            </p:nvSpPr>
            <p:spPr bwMode="auto">
              <a:xfrm>
                <a:off x="2654" y="1803"/>
                <a:ext cx="3" cy="46"/>
              </a:xfrm>
              <a:custGeom>
                <a:avLst/>
                <a:gdLst>
                  <a:gd name="T0" fmla="*/ 0 w 8"/>
                  <a:gd name="T1" fmla="*/ 0 h 92"/>
                  <a:gd name="T2" fmla="*/ 0 w 8"/>
                  <a:gd name="T3" fmla="*/ 0 h 92"/>
                  <a:gd name="T4" fmla="*/ 0 w 8"/>
                  <a:gd name="T5" fmla="*/ 0 h 92"/>
                  <a:gd name="T6" fmla="*/ 0 w 8"/>
                  <a:gd name="T7" fmla="*/ 0 h 92"/>
                  <a:gd name="T8" fmla="*/ 0 w 8"/>
                  <a:gd name="T9" fmla="*/ 0 h 92"/>
                  <a:gd name="T10" fmla="*/ 0 w 8"/>
                  <a:gd name="T11" fmla="*/ 12 h 92"/>
                  <a:gd name="T12" fmla="*/ 0 w 8"/>
                  <a:gd name="T13" fmla="*/ 12 h 92"/>
                  <a:gd name="T14" fmla="*/ 0 w 8"/>
                  <a:gd name="T15" fmla="*/ 12 h 92"/>
                  <a:gd name="T16" fmla="*/ 0 w 8"/>
                  <a:gd name="T17" fmla="*/ 12 h 92"/>
                  <a:gd name="T18" fmla="*/ 0 w 8"/>
                  <a:gd name="T19" fmla="*/ 12 h 92"/>
                  <a:gd name="T20" fmla="*/ 0 w 8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2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2"/>
                    </a:lnTo>
                    <a:lnTo>
                      <a:pt x="6" y="92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95" name="Freeform 4457"/>
              <p:cNvSpPr>
                <a:spLocks/>
              </p:cNvSpPr>
              <p:nvPr/>
            </p:nvSpPr>
            <p:spPr bwMode="auto">
              <a:xfrm>
                <a:off x="2657" y="1803"/>
                <a:ext cx="3" cy="46"/>
              </a:xfrm>
              <a:custGeom>
                <a:avLst/>
                <a:gdLst>
                  <a:gd name="T0" fmla="*/ 0 w 6"/>
                  <a:gd name="T1" fmla="*/ 0 h 92"/>
                  <a:gd name="T2" fmla="*/ 1 w 6"/>
                  <a:gd name="T3" fmla="*/ 0 h 92"/>
                  <a:gd name="T4" fmla="*/ 1 w 6"/>
                  <a:gd name="T5" fmla="*/ 0 h 92"/>
                  <a:gd name="T6" fmla="*/ 1 w 6"/>
                  <a:gd name="T7" fmla="*/ 0 h 92"/>
                  <a:gd name="T8" fmla="*/ 1 w 6"/>
                  <a:gd name="T9" fmla="*/ 0 h 92"/>
                  <a:gd name="T10" fmla="*/ 1 w 6"/>
                  <a:gd name="T11" fmla="*/ 12 h 92"/>
                  <a:gd name="T12" fmla="*/ 1 w 6"/>
                  <a:gd name="T13" fmla="*/ 12 h 92"/>
                  <a:gd name="T14" fmla="*/ 1 w 6"/>
                  <a:gd name="T15" fmla="*/ 12 h 92"/>
                  <a:gd name="T16" fmla="*/ 1 w 6"/>
                  <a:gd name="T17" fmla="*/ 12 h 92"/>
                  <a:gd name="T18" fmla="*/ 0 w 6"/>
                  <a:gd name="T19" fmla="*/ 12 h 92"/>
                  <a:gd name="T20" fmla="*/ 0 w 6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2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2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96" name="Freeform 4458"/>
              <p:cNvSpPr>
                <a:spLocks/>
              </p:cNvSpPr>
              <p:nvPr/>
            </p:nvSpPr>
            <p:spPr bwMode="auto">
              <a:xfrm>
                <a:off x="2660" y="1803"/>
                <a:ext cx="4" cy="46"/>
              </a:xfrm>
              <a:custGeom>
                <a:avLst/>
                <a:gdLst>
                  <a:gd name="T0" fmla="*/ 0 w 7"/>
                  <a:gd name="T1" fmla="*/ 0 h 92"/>
                  <a:gd name="T2" fmla="*/ 1 w 7"/>
                  <a:gd name="T3" fmla="*/ 0 h 92"/>
                  <a:gd name="T4" fmla="*/ 1 w 7"/>
                  <a:gd name="T5" fmla="*/ 0 h 92"/>
                  <a:gd name="T6" fmla="*/ 1 w 7"/>
                  <a:gd name="T7" fmla="*/ 0 h 92"/>
                  <a:gd name="T8" fmla="*/ 1 w 7"/>
                  <a:gd name="T9" fmla="*/ 0 h 92"/>
                  <a:gd name="T10" fmla="*/ 1 w 7"/>
                  <a:gd name="T11" fmla="*/ 12 h 92"/>
                  <a:gd name="T12" fmla="*/ 1 w 7"/>
                  <a:gd name="T13" fmla="*/ 12 h 92"/>
                  <a:gd name="T14" fmla="*/ 1 w 7"/>
                  <a:gd name="T15" fmla="*/ 12 h 92"/>
                  <a:gd name="T16" fmla="*/ 1 w 7"/>
                  <a:gd name="T17" fmla="*/ 12 h 92"/>
                  <a:gd name="T18" fmla="*/ 0 w 7"/>
                  <a:gd name="T19" fmla="*/ 12 h 92"/>
                  <a:gd name="T20" fmla="*/ 0 w 7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92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92"/>
                    </a:lnTo>
                    <a:lnTo>
                      <a:pt x="5" y="92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97" name="Freeform 4459"/>
              <p:cNvSpPr>
                <a:spLocks/>
              </p:cNvSpPr>
              <p:nvPr/>
            </p:nvSpPr>
            <p:spPr bwMode="auto">
              <a:xfrm>
                <a:off x="2664" y="1803"/>
                <a:ext cx="3" cy="47"/>
              </a:xfrm>
              <a:custGeom>
                <a:avLst/>
                <a:gdLst>
                  <a:gd name="T0" fmla="*/ 0 w 6"/>
                  <a:gd name="T1" fmla="*/ 0 h 94"/>
                  <a:gd name="T2" fmla="*/ 0 w 6"/>
                  <a:gd name="T3" fmla="*/ 0 h 94"/>
                  <a:gd name="T4" fmla="*/ 1 w 6"/>
                  <a:gd name="T5" fmla="*/ 0 h 94"/>
                  <a:gd name="T6" fmla="*/ 1 w 6"/>
                  <a:gd name="T7" fmla="*/ 0 h 94"/>
                  <a:gd name="T8" fmla="*/ 1 w 6"/>
                  <a:gd name="T9" fmla="*/ 0 h 94"/>
                  <a:gd name="T10" fmla="*/ 1 w 6"/>
                  <a:gd name="T11" fmla="*/ 12 h 94"/>
                  <a:gd name="T12" fmla="*/ 1 w 6"/>
                  <a:gd name="T13" fmla="*/ 12 h 94"/>
                  <a:gd name="T14" fmla="*/ 1 w 6"/>
                  <a:gd name="T15" fmla="*/ 12 h 94"/>
                  <a:gd name="T16" fmla="*/ 0 w 6"/>
                  <a:gd name="T17" fmla="*/ 12 h 94"/>
                  <a:gd name="T18" fmla="*/ 0 w 6"/>
                  <a:gd name="T19" fmla="*/ 12 h 94"/>
                  <a:gd name="T20" fmla="*/ 0 w 6"/>
                  <a:gd name="T21" fmla="*/ 0 h 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4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4"/>
                    </a:lnTo>
                    <a:lnTo>
                      <a:pt x="4" y="94"/>
                    </a:lnTo>
                    <a:lnTo>
                      <a:pt x="0" y="94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98" name="Freeform 4460"/>
              <p:cNvSpPr>
                <a:spLocks/>
              </p:cNvSpPr>
              <p:nvPr/>
            </p:nvSpPr>
            <p:spPr bwMode="auto">
              <a:xfrm>
                <a:off x="2667" y="1802"/>
                <a:ext cx="4" cy="48"/>
              </a:xfrm>
              <a:custGeom>
                <a:avLst/>
                <a:gdLst>
                  <a:gd name="T0" fmla="*/ 0 w 8"/>
                  <a:gd name="T1" fmla="*/ 1 h 96"/>
                  <a:gd name="T2" fmla="*/ 1 w 8"/>
                  <a:gd name="T3" fmla="*/ 1 h 96"/>
                  <a:gd name="T4" fmla="*/ 1 w 8"/>
                  <a:gd name="T5" fmla="*/ 1 h 96"/>
                  <a:gd name="T6" fmla="*/ 1 w 8"/>
                  <a:gd name="T7" fmla="*/ 1 h 96"/>
                  <a:gd name="T8" fmla="*/ 1 w 8"/>
                  <a:gd name="T9" fmla="*/ 1 h 96"/>
                  <a:gd name="T10" fmla="*/ 1 w 8"/>
                  <a:gd name="T11" fmla="*/ 0 h 96"/>
                  <a:gd name="T12" fmla="*/ 1 w 8"/>
                  <a:gd name="T13" fmla="*/ 0 h 96"/>
                  <a:gd name="T14" fmla="*/ 1 w 8"/>
                  <a:gd name="T15" fmla="*/ 0 h 96"/>
                  <a:gd name="T16" fmla="*/ 1 w 8"/>
                  <a:gd name="T17" fmla="*/ 0 h 96"/>
                  <a:gd name="T18" fmla="*/ 1 w 8"/>
                  <a:gd name="T19" fmla="*/ 12 h 96"/>
                  <a:gd name="T20" fmla="*/ 1 w 8"/>
                  <a:gd name="T21" fmla="*/ 12 h 96"/>
                  <a:gd name="T22" fmla="*/ 1 w 8"/>
                  <a:gd name="T23" fmla="*/ 12 h 96"/>
                  <a:gd name="T24" fmla="*/ 1 w 8"/>
                  <a:gd name="T25" fmla="*/ 12 h 96"/>
                  <a:gd name="T26" fmla="*/ 1 w 8"/>
                  <a:gd name="T27" fmla="*/ 12 h 96"/>
                  <a:gd name="T28" fmla="*/ 1 w 8"/>
                  <a:gd name="T29" fmla="*/ 12 h 96"/>
                  <a:gd name="T30" fmla="*/ 1 w 8"/>
                  <a:gd name="T31" fmla="*/ 12 h 96"/>
                  <a:gd name="T32" fmla="*/ 1 w 8"/>
                  <a:gd name="T33" fmla="*/ 12 h 96"/>
                  <a:gd name="T34" fmla="*/ 0 w 8"/>
                  <a:gd name="T35" fmla="*/ 12 h 96"/>
                  <a:gd name="T36" fmla="*/ 0 w 8"/>
                  <a:gd name="T37" fmla="*/ 1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96">
                    <a:moveTo>
                      <a:pt x="0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99" name="Freeform 4461"/>
              <p:cNvSpPr>
                <a:spLocks/>
              </p:cNvSpPr>
              <p:nvPr/>
            </p:nvSpPr>
            <p:spPr bwMode="auto">
              <a:xfrm>
                <a:off x="2671" y="1802"/>
                <a:ext cx="3" cy="48"/>
              </a:xfrm>
              <a:custGeom>
                <a:avLst/>
                <a:gdLst>
                  <a:gd name="T0" fmla="*/ 0 w 6"/>
                  <a:gd name="T1" fmla="*/ 1 h 96"/>
                  <a:gd name="T2" fmla="*/ 0 w 6"/>
                  <a:gd name="T3" fmla="*/ 1 h 96"/>
                  <a:gd name="T4" fmla="*/ 1 w 6"/>
                  <a:gd name="T5" fmla="*/ 1 h 96"/>
                  <a:gd name="T6" fmla="*/ 1 w 6"/>
                  <a:gd name="T7" fmla="*/ 1 h 96"/>
                  <a:gd name="T8" fmla="*/ 1 w 6"/>
                  <a:gd name="T9" fmla="*/ 1 h 96"/>
                  <a:gd name="T10" fmla="*/ 1 w 6"/>
                  <a:gd name="T11" fmla="*/ 1 h 96"/>
                  <a:gd name="T12" fmla="*/ 1 w 6"/>
                  <a:gd name="T13" fmla="*/ 1 h 96"/>
                  <a:gd name="T14" fmla="*/ 1 w 6"/>
                  <a:gd name="T15" fmla="*/ 0 h 96"/>
                  <a:gd name="T16" fmla="*/ 1 w 6"/>
                  <a:gd name="T17" fmla="*/ 0 h 96"/>
                  <a:gd name="T18" fmla="*/ 1 w 6"/>
                  <a:gd name="T19" fmla="*/ 12 h 96"/>
                  <a:gd name="T20" fmla="*/ 1 w 6"/>
                  <a:gd name="T21" fmla="*/ 12 h 96"/>
                  <a:gd name="T22" fmla="*/ 1 w 6"/>
                  <a:gd name="T23" fmla="*/ 12 h 96"/>
                  <a:gd name="T24" fmla="*/ 1 w 6"/>
                  <a:gd name="T25" fmla="*/ 12 h 96"/>
                  <a:gd name="T26" fmla="*/ 1 w 6"/>
                  <a:gd name="T27" fmla="*/ 12 h 96"/>
                  <a:gd name="T28" fmla="*/ 1 w 6"/>
                  <a:gd name="T29" fmla="*/ 12 h 96"/>
                  <a:gd name="T30" fmla="*/ 1 w 6"/>
                  <a:gd name="T31" fmla="*/ 12 h 96"/>
                  <a:gd name="T32" fmla="*/ 0 w 6"/>
                  <a:gd name="T33" fmla="*/ 12 h 96"/>
                  <a:gd name="T34" fmla="*/ 0 w 6"/>
                  <a:gd name="T35" fmla="*/ 12 h 96"/>
                  <a:gd name="T36" fmla="*/ 0 w 6"/>
                  <a:gd name="T37" fmla="*/ 1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96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00" name="Freeform 4462"/>
              <p:cNvSpPr>
                <a:spLocks/>
              </p:cNvSpPr>
              <p:nvPr/>
            </p:nvSpPr>
            <p:spPr bwMode="auto">
              <a:xfrm>
                <a:off x="2674" y="1802"/>
                <a:ext cx="4" cy="48"/>
              </a:xfrm>
              <a:custGeom>
                <a:avLst/>
                <a:gdLst>
                  <a:gd name="T0" fmla="*/ 0 w 7"/>
                  <a:gd name="T1" fmla="*/ 1 h 96"/>
                  <a:gd name="T2" fmla="*/ 1 w 7"/>
                  <a:gd name="T3" fmla="*/ 1 h 96"/>
                  <a:gd name="T4" fmla="*/ 1 w 7"/>
                  <a:gd name="T5" fmla="*/ 1 h 96"/>
                  <a:gd name="T6" fmla="*/ 1 w 7"/>
                  <a:gd name="T7" fmla="*/ 1 h 96"/>
                  <a:gd name="T8" fmla="*/ 1 w 7"/>
                  <a:gd name="T9" fmla="*/ 0 h 96"/>
                  <a:gd name="T10" fmla="*/ 1 w 7"/>
                  <a:gd name="T11" fmla="*/ 12 h 96"/>
                  <a:gd name="T12" fmla="*/ 1 w 7"/>
                  <a:gd name="T13" fmla="*/ 12 h 96"/>
                  <a:gd name="T14" fmla="*/ 1 w 7"/>
                  <a:gd name="T15" fmla="*/ 12 h 96"/>
                  <a:gd name="T16" fmla="*/ 1 w 7"/>
                  <a:gd name="T17" fmla="*/ 12 h 96"/>
                  <a:gd name="T18" fmla="*/ 0 w 7"/>
                  <a:gd name="T19" fmla="*/ 12 h 96"/>
                  <a:gd name="T20" fmla="*/ 0 w 7"/>
                  <a:gd name="T21" fmla="*/ 1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96">
                    <a:moveTo>
                      <a:pt x="0" y="2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7" y="96"/>
                    </a:lnTo>
                    <a:lnTo>
                      <a:pt x="5" y="96"/>
                    </a:lnTo>
                    <a:lnTo>
                      <a:pt x="3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01" name="Freeform 4463"/>
              <p:cNvSpPr>
                <a:spLocks/>
              </p:cNvSpPr>
              <p:nvPr/>
            </p:nvSpPr>
            <p:spPr bwMode="auto">
              <a:xfrm>
                <a:off x="2678" y="1802"/>
                <a:ext cx="3" cy="48"/>
              </a:xfrm>
              <a:custGeom>
                <a:avLst/>
                <a:gdLst>
                  <a:gd name="T0" fmla="*/ 0 w 6"/>
                  <a:gd name="T1" fmla="*/ 0 h 96"/>
                  <a:gd name="T2" fmla="*/ 1 w 6"/>
                  <a:gd name="T3" fmla="*/ 0 h 96"/>
                  <a:gd name="T4" fmla="*/ 1 w 6"/>
                  <a:gd name="T5" fmla="*/ 0 h 96"/>
                  <a:gd name="T6" fmla="*/ 1 w 6"/>
                  <a:gd name="T7" fmla="*/ 0 h 96"/>
                  <a:gd name="T8" fmla="*/ 1 w 6"/>
                  <a:gd name="T9" fmla="*/ 0 h 96"/>
                  <a:gd name="T10" fmla="*/ 1 w 6"/>
                  <a:gd name="T11" fmla="*/ 12 h 96"/>
                  <a:gd name="T12" fmla="*/ 1 w 6"/>
                  <a:gd name="T13" fmla="*/ 12 h 96"/>
                  <a:gd name="T14" fmla="*/ 1 w 6"/>
                  <a:gd name="T15" fmla="*/ 12 h 96"/>
                  <a:gd name="T16" fmla="*/ 1 w 6"/>
                  <a:gd name="T17" fmla="*/ 12 h 96"/>
                  <a:gd name="T18" fmla="*/ 0 w 6"/>
                  <a:gd name="T19" fmla="*/ 12 h 96"/>
                  <a:gd name="T20" fmla="*/ 0 w 6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02" name="Freeform 4464"/>
              <p:cNvSpPr>
                <a:spLocks/>
              </p:cNvSpPr>
              <p:nvPr/>
            </p:nvSpPr>
            <p:spPr bwMode="auto">
              <a:xfrm>
                <a:off x="2681" y="1802"/>
                <a:ext cx="3" cy="48"/>
              </a:xfrm>
              <a:custGeom>
                <a:avLst/>
                <a:gdLst>
                  <a:gd name="T0" fmla="*/ 0 w 8"/>
                  <a:gd name="T1" fmla="*/ 0 h 96"/>
                  <a:gd name="T2" fmla="*/ 0 w 8"/>
                  <a:gd name="T3" fmla="*/ 0 h 96"/>
                  <a:gd name="T4" fmla="*/ 0 w 8"/>
                  <a:gd name="T5" fmla="*/ 0 h 96"/>
                  <a:gd name="T6" fmla="*/ 0 w 8"/>
                  <a:gd name="T7" fmla="*/ 0 h 96"/>
                  <a:gd name="T8" fmla="*/ 0 w 8"/>
                  <a:gd name="T9" fmla="*/ 0 h 96"/>
                  <a:gd name="T10" fmla="*/ 0 w 8"/>
                  <a:gd name="T11" fmla="*/ 0 h 96"/>
                  <a:gd name="T12" fmla="*/ 0 w 8"/>
                  <a:gd name="T13" fmla="*/ 0 h 96"/>
                  <a:gd name="T14" fmla="*/ 0 w 8"/>
                  <a:gd name="T15" fmla="*/ 0 h 96"/>
                  <a:gd name="T16" fmla="*/ 0 w 8"/>
                  <a:gd name="T17" fmla="*/ 0 h 96"/>
                  <a:gd name="T18" fmla="*/ 0 w 8"/>
                  <a:gd name="T19" fmla="*/ 12 h 96"/>
                  <a:gd name="T20" fmla="*/ 0 w 8"/>
                  <a:gd name="T21" fmla="*/ 12 h 96"/>
                  <a:gd name="T22" fmla="*/ 0 w 8"/>
                  <a:gd name="T23" fmla="*/ 12 h 96"/>
                  <a:gd name="T24" fmla="*/ 0 w 8"/>
                  <a:gd name="T25" fmla="*/ 12 h 96"/>
                  <a:gd name="T26" fmla="*/ 0 w 8"/>
                  <a:gd name="T27" fmla="*/ 12 h 96"/>
                  <a:gd name="T28" fmla="*/ 0 w 8"/>
                  <a:gd name="T29" fmla="*/ 12 h 96"/>
                  <a:gd name="T30" fmla="*/ 0 w 8"/>
                  <a:gd name="T31" fmla="*/ 12 h 96"/>
                  <a:gd name="T32" fmla="*/ 0 w 8"/>
                  <a:gd name="T33" fmla="*/ 12 h 96"/>
                  <a:gd name="T34" fmla="*/ 0 w 8"/>
                  <a:gd name="T35" fmla="*/ 12 h 96"/>
                  <a:gd name="T36" fmla="*/ 0 w 8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03" name="Freeform 4465"/>
              <p:cNvSpPr>
                <a:spLocks/>
              </p:cNvSpPr>
              <p:nvPr/>
            </p:nvSpPr>
            <p:spPr bwMode="auto">
              <a:xfrm>
                <a:off x="2684" y="1802"/>
                <a:ext cx="3" cy="48"/>
              </a:xfrm>
              <a:custGeom>
                <a:avLst/>
                <a:gdLst>
                  <a:gd name="T0" fmla="*/ 0 w 5"/>
                  <a:gd name="T1" fmla="*/ 0 h 96"/>
                  <a:gd name="T2" fmla="*/ 1 w 5"/>
                  <a:gd name="T3" fmla="*/ 0 h 96"/>
                  <a:gd name="T4" fmla="*/ 1 w 5"/>
                  <a:gd name="T5" fmla="*/ 0 h 96"/>
                  <a:gd name="T6" fmla="*/ 1 w 5"/>
                  <a:gd name="T7" fmla="*/ 0 h 96"/>
                  <a:gd name="T8" fmla="*/ 1 w 5"/>
                  <a:gd name="T9" fmla="*/ 0 h 96"/>
                  <a:gd name="T10" fmla="*/ 1 w 5"/>
                  <a:gd name="T11" fmla="*/ 12 h 96"/>
                  <a:gd name="T12" fmla="*/ 1 w 5"/>
                  <a:gd name="T13" fmla="*/ 12 h 96"/>
                  <a:gd name="T14" fmla="*/ 1 w 5"/>
                  <a:gd name="T15" fmla="*/ 12 h 96"/>
                  <a:gd name="T16" fmla="*/ 1 w 5"/>
                  <a:gd name="T17" fmla="*/ 12 h 96"/>
                  <a:gd name="T18" fmla="*/ 0 w 5"/>
                  <a:gd name="T19" fmla="*/ 12 h 96"/>
                  <a:gd name="T20" fmla="*/ 0 w 5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04" name="Freeform 4466"/>
              <p:cNvSpPr>
                <a:spLocks/>
              </p:cNvSpPr>
              <p:nvPr/>
            </p:nvSpPr>
            <p:spPr bwMode="auto">
              <a:xfrm>
                <a:off x="2687" y="1802"/>
                <a:ext cx="4" cy="48"/>
              </a:xfrm>
              <a:custGeom>
                <a:avLst/>
                <a:gdLst>
                  <a:gd name="T0" fmla="*/ 0 w 8"/>
                  <a:gd name="T1" fmla="*/ 0 h 96"/>
                  <a:gd name="T2" fmla="*/ 1 w 8"/>
                  <a:gd name="T3" fmla="*/ 0 h 96"/>
                  <a:gd name="T4" fmla="*/ 1 w 8"/>
                  <a:gd name="T5" fmla="*/ 0 h 96"/>
                  <a:gd name="T6" fmla="*/ 1 w 8"/>
                  <a:gd name="T7" fmla="*/ 0 h 96"/>
                  <a:gd name="T8" fmla="*/ 1 w 8"/>
                  <a:gd name="T9" fmla="*/ 0 h 96"/>
                  <a:gd name="T10" fmla="*/ 1 w 8"/>
                  <a:gd name="T11" fmla="*/ 12 h 96"/>
                  <a:gd name="T12" fmla="*/ 1 w 8"/>
                  <a:gd name="T13" fmla="*/ 12 h 96"/>
                  <a:gd name="T14" fmla="*/ 1 w 8"/>
                  <a:gd name="T15" fmla="*/ 12 h 96"/>
                  <a:gd name="T16" fmla="*/ 1 w 8"/>
                  <a:gd name="T17" fmla="*/ 12 h 96"/>
                  <a:gd name="T18" fmla="*/ 0 w 8"/>
                  <a:gd name="T19" fmla="*/ 12 h 96"/>
                  <a:gd name="T20" fmla="*/ 0 w 8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05" name="Freeform 4467"/>
              <p:cNvSpPr>
                <a:spLocks/>
              </p:cNvSpPr>
              <p:nvPr/>
            </p:nvSpPr>
            <p:spPr bwMode="auto">
              <a:xfrm>
                <a:off x="2691" y="1802"/>
                <a:ext cx="3" cy="48"/>
              </a:xfrm>
              <a:custGeom>
                <a:avLst/>
                <a:gdLst>
                  <a:gd name="T0" fmla="*/ 0 w 6"/>
                  <a:gd name="T1" fmla="*/ 0 h 96"/>
                  <a:gd name="T2" fmla="*/ 0 w 6"/>
                  <a:gd name="T3" fmla="*/ 0 h 96"/>
                  <a:gd name="T4" fmla="*/ 1 w 6"/>
                  <a:gd name="T5" fmla="*/ 0 h 96"/>
                  <a:gd name="T6" fmla="*/ 1 w 6"/>
                  <a:gd name="T7" fmla="*/ 0 h 96"/>
                  <a:gd name="T8" fmla="*/ 1 w 6"/>
                  <a:gd name="T9" fmla="*/ 0 h 96"/>
                  <a:gd name="T10" fmla="*/ 1 w 6"/>
                  <a:gd name="T11" fmla="*/ 0 h 96"/>
                  <a:gd name="T12" fmla="*/ 1 w 6"/>
                  <a:gd name="T13" fmla="*/ 0 h 96"/>
                  <a:gd name="T14" fmla="*/ 1 w 6"/>
                  <a:gd name="T15" fmla="*/ 0 h 96"/>
                  <a:gd name="T16" fmla="*/ 1 w 6"/>
                  <a:gd name="T17" fmla="*/ 0 h 96"/>
                  <a:gd name="T18" fmla="*/ 1 w 6"/>
                  <a:gd name="T19" fmla="*/ 12 h 96"/>
                  <a:gd name="T20" fmla="*/ 1 w 6"/>
                  <a:gd name="T21" fmla="*/ 12 h 96"/>
                  <a:gd name="T22" fmla="*/ 1 w 6"/>
                  <a:gd name="T23" fmla="*/ 12 h 96"/>
                  <a:gd name="T24" fmla="*/ 1 w 6"/>
                  <a:gd name="T25" fmla="*/ 12 h 96"/>
                  <a:gd name="T26" fmla="*/ 1 w 6"/>
                  <a:gd name="T27" fmla="*/ 12 h 96"/>
                  <a:gd name="T28" fmla="*/ 1 w 6"/>
                  <a:gd name="T29" fmla="*/ 12 h 96"/>
                  <a:gd name="T30" fmla="*/ 1 w 6"/>
                  <a:gd name="T31" fmla="*/ 12 h 96"/>
                  <a:gd name="T32" fmla="*/ 0 w 6"/>
                  <a:gd name="T33" fmla="*/ 12 h 96"/>
                  <a:gd name="T34" fmla="*/ 0 w 6"/>
                  <a:gd name="T35" fmla="*/ 12 h 96"/>
                  <a:gd name="T36" fmla="*/ 0 w 6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06" name="Freeform 4468"/>
              <p:cNvSpPr>
                <a:spLocks/>
              </p:cNvSpPr>
              <p:nvPr/>
            </p:nvSpPr>
            <p:spPr bwMode="auto">
              <a:xfrm>
                <a:off x="2694" y="1802"/>
                <a:ext cx="4" cy="48"/>
              </a:xfrm>
              <a:custGeom>
                <a:avLst/>
                <a:gdLst>
                  <a:gd name="T0" fmla="*/ 0 w 8"/>
                  <a:gd name="T1" fmla="*/ 0 h 96"/>
                  <a:gd name="T2" fmla="*/ 1 w 8"/>
                  <a:gd name="T3" fmla="*/ 0 h 96"/>
                  <a:gd name="T4" fmla="*/ 1 w 8"/>
                  <a:gd name="T5" fmla="*/ 0 h 96"/>
                  <a:gd name="T6" fmla="*/ 1 w 8"/>
                  <a:gd name="T7" fmla="*/ 0 h 96"/>
                  <a:gd name="T8" fmla="*/ 1 w 8"/>
                  <a:gd name="T9" fmla="*/ 0 h 96"/>
                  <a:gd name="T10" fmla="*/ 1 w 8"/>
                  <a:gd name="T11" fmla="*/ 12 h 96"/>
                  <a:gd name="T12" fmla="*/ 1 w 8"/>
                  <a:gd name="T13" fmla="*/ 12 h 96"/>
                  <a:gd name="T14" fmla="*/ 1 w 8"/>
                  <a:gd name="T15" fmla="*/ 12 h 96"/>
                  <a:gd name="T16" fmla="*/ 1 w 8"/>
                  <a:gd name="T17" fmla="*/ 12 h 96"/>
                  <a:gd name="T18" fmla="*/ 0 w 8"/>
                  <a:gd name="T19" fmla="*/ 12 h 96"/>
                  <a:gd name="T20" fmla="*/ 0 w 8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07" name="Freeform 4469"/>
              <p:cNvSpPr>
                <a:spLocks/>
              </p:cNvSpPr>
              <p:nvPr/>
            </p:nvSpPr>
            <p:spPr bwMode="auto">
              <a:xfrm>
                <a:off x="2698" y="1802"/>
                <a:ext cx="3" cy="48"/>
              </a:xfrm>
              <a:custGeom>
                <a:avLst/>
                <a:gdLst>
                  <a:gd name="T0" fmla="*/ 0 w 5"/>
                  <a:gd name="T1" fmla="*/ 0 h 96"/>
                  <a:gd name="T2" fmla="*/ 1 w 5"/>
                  <a:gd name="T3" fmla="*/ 0 h 96"/>
                  <a:gd name="T4" fmla="*/ 1 w 5"/>
                  <a:gd name="T5" fmla="*/ 0 h 96"/>
                  <a:gd name="T6" fmla="*/ 1 w 5"/>
                  <a:gd name="T7" fmla="*/ 0 h 96"/>
                  <a:gd name="T8" fmla="*/ 1 w 5"/>
                  <a:gd name="T9" fmla="*/ 0 h 96"/>
                  <a:gd name="T10" fmla="*/ 1 w 5"/>
                  <a:gd name="T11" fmla="*/ 12 h 96"/>
                  <a:gd name="T12" fmla="*/ 1 w 5"/>
                  <a:gd name="T13" fmla="*/ 12 h 96"/>
                  <a:gd name="T14" fmla="*/ 1 w 5"/>
                  <a:gd name="T15" fmla="*/ 12 h 96"/>
                  <a:gd name="T16" fmla="*/ 1 w 5"/>
                  <a:gd name="T17" fmla="*/ 12 h 96"/>
                  <a:gd name="T18" fmla="*/ 0 w 5"/>
                  <a:gd name="T19" fmla="*/ 12 h 96"/>
                  <a:gd name="T20" fmla="*/ 0 w 5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96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96"/>
                    </a:lnTo>
                    <a:lnTo>
                      <a:pt x="3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08" name="Freeform 4470"/>
              <p:cNvSpPr>
                <a:spLocks/>
              </p:cNvSpPr>
              <p:nvPr/>
            </p:nvSpPr>
            <p:spPr bwMode="auto">
              <a:xfrm>
                <a:off x="2701" y="1802"/>
                <a:ext cx="4" cy="48"/>
              </a:xfrm>
              <a:custGeom>
                <a:avLst/>
                <a:gdLst>
                  <a:gd name="T0" fmla="*/ 0 w 8"/>
                  <a:gd name="T1" fmla="*/ 0 h 96"/>
                  <a:gd name="T2" fmla="*/ 1 w 8"/>
                  <a:gd name="T3" fmla="*/ 0 h 96"/>
                  <a:gd name="T4" fmla="*/ 1 w 8"/>
                  <a:gd name="T5" fmla="*/ 0 h 96"/>
                  <a:gd name="T6" fmla="*/ 1 w 8"/>
                  <a:gd name="T7" fmla="*/ 0 h 96"/>
                  <a:gd name="T8" fmla="*/ 1 w 8"/>
                  <a:gd name="T9" fmla="*/ 0 h 96"/>
                  <a:gd name="T10" fmla="*/ 1 w 8"/>
                  <a:gd name="T11" fmla="*/ 12 h 96"/>
                  <a:gd name="T12" fmla="*/ 1 w 8"/>
                  <a:gd name="T13" fmla="*/ 12 h 96"/>
                  <a:gd name="T14" fmla="*/ 1 w 8"/>
                  <a:gd name="T15" fmla="*/ 12 h 96"/>
                  <a:gd name="T16" fmla="*/ 1 w 8"/>
                  <a:gd name="T17" fmla="*/ 12 h 96"/>
                  <a:gd name="T18" fmla="*/ 0 w 8"/>
                  <a:gd name="T19" fmla="*/ 12 h 96"/>
                  <a:gd name="T20" fmla="*/ 0 w 8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09" name="Freeform 4471"/>
              <p:cNvSpPr>
                <a:spLocks/>
              </p:cNvSpPr>
              <p:nvPr/>
            </p:nvSpPr>
            <p:spPr bwMode="auto">
              <a:xfrm>
                <a:off x="2705" y="1802"/>
                <a:ext cx="2" cy="48"/>
              </a:xfrm>
              <a:custGeom>
                <a:avLst/>
                <a:gdLst>
                  <a:gd name="T0" fmla="*/ 0 w 6"/>
                  <a:gd name="T1" fmla="*/ 0 h 96"/>
                  <a:gd name="T2" fmla="*/ 0 w 6"/>
                  <a:gd name="T3" fmla="*/ 0 h 96"/>
                  <a:gd name="T4" fmla="*/ 0 w 6"/>
                  <a:gd name="T5" fmla="*/ 0 h 96"/>
                  <a:gd name="T6" fmla="*/ 0 w 6"/>
                  <a:gd name="T7" fmla="*/ 0 h 96"/>
                  <a:gd name="T8" fmla="*/ 0 w 6"/>
                  <a:gd name="T9" fmla="*/ 0 h 96"/>
                  <a:gd name="T10" fmla="*/ 0 w 6"/>
                  <a:gd name="T11" fmla="*/ 0 h 96"/>
                  <a:gd name="T12" fmla="*/ 0 w 6"/>
                  <a:gd name="T13" fmla="*/ 0 h 96"/>
                  <a:gd name="T14" fmla="*/ 0 w 6"/>
                  <a:gd name="T15" fmla="*/ 0 h 96"/>
                  <a:gd name="T16" fmla="*/ 0 w 6"/>
                  <a:gd name="T17" fmla="*/ 0 h 96"/>
                  <a:gd name="T18" fmla="*/ 0 w 6"/>
                  <a:gd name="T19" fmla="*/ 12 h 96"/>
                  <a:gd name="T20" fmla="*/ 0 w 6"/>
                  <a:gd name="T21" fmla="*/ 12 h 96"/>
                  <a:gd name="T22" fmla="*/ 0 w 6"/>
                  <a:gd name="T23" fmla="*/ 12 h 96"/>
                  <a:gd name="T24" fmla="*/ 0 w 6"/>
                  <a:gd name="T25" fmla="*/ 12 h 96"/>
                  <a:gd name="T26" fmla="*/ 0 w 6"/>
                  <a:gd name="T27" fmla="*/ 12 h 96"/>
                  <a:gd name="T28" fmla="*/ 0 w 6"/>
                  <a:gd name="T29" fmla="*/ 12 h 96"/>
                  <a:gd name="T30" fmla="*/ 0 w 6"/>
                  <a:gd name="T31" fmla="*/ 12 h 96"/>
                  <a:gd name="T32" fmla="*/ 0 w 6"/>
                  <a:gd name="T33" fmla="*/ 12 h 96"/>
                  <a:gd name="T34" fmla="*/ 0 w 6"/>
                  <a:gd name="T35" fmla="*/ 12 h 96"/>
                  <a:gd name="T36" fmla="*/ 0 w 6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10" name="Freeform 4472"/>
              <p:cNvSpPr>
                <a:spLocks/>
              </p:cNvSpPr>
              <p:nvPr/>
            </p:nvSpPr>
            <p:spPr bwMode="auto">
              <a:xfrm>
                <a:off x="2707" y="1802"/>
                <a:ext cx="4" cy="48"/>
              </a:xfrm>
              <a:custGeom>
                <a:avLst/>
                <a:gdLst>
                  <a:gd name="T0" fmla="*/ 0 w 7"/>
                  <a:gd name="T1" fmla="*/ 0 h 96"/>
                  <a:gd name="T2" fmla="*/ 1 w 7"/>
                  <a:gd name="T3" fmla="*/ 0 h 96"/>
                  <a:gd name="T4" fmla="*/ 1 w 7"/>
                  <a:gd name="T5" fmla="*/ 0 h 96"/>
                  <a:gd name="T6" fmla="*/ 1 w 7"/>
                  <a:gd name="T7" fmla="*/ 0 h 96"/>
                  <a:gd name="T8" fmla="*/ 1 w 7"/>
                  <a:gd name="T9" fmla="*/ 0 h 96"/>
                  <a:gd name="T10" fmla="*/ 1 w 7"/>
                  <a:gd name="T11" fmla="*/ 12 h 96"/>
                  <a:gd name="T12" fmla="*/ 1 w 7"/>
                  <a:gd name="T13" fmla="*/ 12 h 96"/>
                  <a:gd name="T14" fmla="*/ 1 w 7"/>
                  <a:gd name="T15" fmla="*/ 12 h 96"/>
                  <a:gd name="T16" fmla="*/ 1 w 7"/>
                  <a:gd name="T17" fmla="*/ 12 h 96"/>
                  <a:gd name="T18" fmla="*/ 0 w 7"/>
                  <a:gd name="T19" fmla="*/ 12 h 96"/>
                  <a:gd name="T20" fmla="*/ 0 w 7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11" name="Freeform 4473"/>
              <p:cNvSpPr>
                <a:spLocks/>
              </p:cNvSpPr>
              <p:nvPr/>
            </p:nvSpPr>
            <p:spPr bwMode="auto">
              <a:xfrm>
                <a:off x="2711" y="1802"/>
                <a:ext cx="3" cy="49"/>
              </a:xfrm>
              <a:custGeom>
                <a:avLst/>
                <a:gdLst>
                  <a:gd name="T0" fmla="*/ 0 w 6"/>
                  <a:gd name="T1" fmla="*/ 0 h 98"/>
                  <a:gd name="T2" fmla="*/ 0 w 6"/>
                  <a:gd name="T3" fmla="*/ 0 h 98"/>
                  <a:gd name="T4" fmla="*/ 1 w 6"/>
                  <a:gd name="T5" fmla="*/ 0 h 98"/>
                  <a:gd name="T6" fmla="*/ 1 w 6"/>
                  <a:gd name="T7" fmla="*/ 0 h 98"/>
                  <a:gd name="T8" fmla="*/ 1 w 6"/>
                  <a:gd name="T9" fmla="*/ 0 h 98"/>
                  <a:gd name="T10" fmla="*/ 1 w 6"/>
                  <a:gd name="T11" fmla="*/ 0 h 98"/>
                  <a:gd name="T12" fmla="*/ 1 w 6"/>
                  <a:gd name="T13" fmla="*/ 0 h 98"/>
                  <a:gd name="T14" fmla="*/ 1 w 6"/>
                  <a:gd name="T15" fmla="*/ 0 h 98"/>
                  <a:gd name="T16" fmla="*/ 1 w 6"/>
                  <a:gd name="T17" fmla="*/ 0 h 98"/>
                  <a:gd name="T18" fmla="*/ 1 w 6"/>
                  <a:gd name="T19" fmla="*/ 13 h 98"/>
                  <a:gd name="T20" fmla="*/ 1 w 6"/>
                  <a:gd name="T21" fmla="*/ 13 h 98"/>
                  <a:gd name="T22" fmla="*/ 1 w 6"/>
                  <a:gd name="T23" fmla="*/ 13 h 98"/>
                  <a:gd name="T24" fmla="*/ 1 w 6"/>
                  <a:gd name="T25" fmla="*/ 13 h 98"/>
                  <a:gd name="T26" fmla="*/ 1 w 6"/>
                  <a:gd name="T27" fmla="*/ 13 h 98"/>
                  <a:gd name="T28" fmla="*/ 1 w 6"/>
                  <a:gd name="T29" fmla="*/ 13 h 98"/>
                  <a:gd name="T30" fmla="*/ 1 w 6"/>
                  <a:gd name="T31" fmla="*/ 13 h 98"/>
                  <a:gd name="T32" fmla="*/ 0 w 6"/>
                  <a:gd name="T33" fmla="*/ 13 h 98"/>
                  <a:gd name="T34" fmla="*/ 0 w 6"/>
                  <a:gd name="T35" fmla="*/ 13 h 98"/>
                  <a:gd name="T36" fmla="*/ 0 w 6"/>
                  <a:gd name="T37" fmla="*/ 0 h 9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9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2" y="98"/>
                    </a:lnTo>
                    <a:lnTo>
                      <a:pt x="0" y="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12" name="Freeform 4474"/>
              <p:cNvSpPr>
                <a:spLocks/>
              </p:cNvSpPr>
              <p:nvPr/>
            </p:nvSpPr>
            <p:spPr bwMode="auto">
              <a:xfrm>
                <a:off x="2714" y="1801"/>
                <a:ext cx="4" cy="50"/>
              </a:xfrm>
              <a:custGeom>
                <a:avLst/>
                <a:gdLst>
                  <a:gd name="T0" fmla="*/ 0 w 8"/>
                  <a:gd name="T1" fmla="*/ 0 h 100"/>
                  <a:gd name="T2" fmla="*/ 1 w 8"/>
                  <a:gd name="T3" fmla="*/ 0 h 100"/>
                  <a:gd name="T4" fmla="*/ 1 w 8"/>
                  <a:gd name="T5" fmla="*/ 0 h 100"/>
                  <a:gd name="T6" fmla="*/ 1 w 8"/>
                  <a:gd name="T7" fmla="*/ 0 h 100"/>
                  <a:gd name="T8" fmla="*/ 1 w 8"/>
                  <a:gd name="T9" fmla="*/ 0 h 100"/>
                  <a:gd name="T10" fmla="*/ 1 w 8"/>
                  <a:gd name="T11" fmla="*/ 0 h 100"/>
                  <a:gd name="T12" fmla="*/ 1 w 8"/>
                  <a:gd name="T13" fmla="*/ 0 h 100"/>
                  <a:gd name="T14" fmla="*/ 1 w 8"/>
                  <a:gd name="T15" fmla="*/ 0 h 100"/>
                  <a:gd name="T16" fmla="*/ 1 w 8"/>
                  <a:gd name="T17" fmla="*/ 0 h 100"/>
                  <a:gd name="T18" fmla="*/ 1 w 8"/>
                  <a:gd name="T19" fmla="*/ 13 h 100"/>
                  <a:gd name="T20" fmla="*/ 1 w 8"/>
                  <a:gd name="T21" fmla="*/ 13 h 100"/>
                  <a:gd name="T22" fmla="*/ 1 w 8"/>
                  <a:gd name="T23" fmla="*/ 13 h 100"/>
                  <a:gd name="T24" fmla="*/ 1 w 8"/>
                  <a:gd name="T25" fmla="*/ 13 h 100"/>
                  <a:gd name="T26" fmla="*/ 1 w 8"/>
                  <a:gd name="T27" fmla="*/ 13 h 100"/>
                  <a:gd name="T28" fmla="*/ 1 w 8"/>
                  <a:gd name="T29" fmla="*/ 13 h 100"/>
                  <a:gd name="T30" fmla="*/ 1 w 8"/>
                  <a:gd name="T31" fmla="*/ 13 h 100"/>
                  <a:gd name="T32" fmla="*/ 1 w 8"/>
                  <a:gd name="T33" fmla="*/ 13 h 100"/>
                  <a:gd name="T34" fmla="*/ 0 w 8"/>
                  <a:gd name="T35" fmla="*/ 13 h 100"/>
                  <a:gd name="T36" fmla="*/ 0 w 8"/>
                  <a:gd name="T37" fmla="*/ 0 h 1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10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0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13" name="Freeform 4475"/>
              <p:cNvSpPr>
                <a:spLocks/>
              </p:cNvSpPr>
              <p:nvPr/>
            </p:nvSpPr>
            <p:spPr bwMode="auto">
              <a:xfrm>
                <a:off x="2718" y="1801"/>
                <a:ext cx="3" cy="50"/>
              </a:xfrm>
              <a:custGeom>
                <a:avLst/>
                <a:gdLst>
                  <a:gd name="T0" fmla="*/ 0 w 6"/>
                  <a:gd name="T1" fmla="*/ 0 h 100"/>
                  <a:gd name="T2" fmla="*/ 1 w 6"/>
                  <a:gd name="T3" fmla="*/ 0 h 100"/>
                  <a:gd name="T4" fmla="*/ 1 w 6"/>
                  <a:gd name="T5" fmla="*/ 0 h 100"/>
                  <a:gd name="T6" fmla="*/ 1 w 6"/>
                  <a:gd name="T7" fmla="*/ 0 h 100"/>
                  <a:gd name="T8" fmla="*/ 1 w 6"/>
                  <a:gd name="T9" fmla="*/ 0 h 100"/>
                  <a:gd name="T10" fmla="*/ 1 w 6"/>
                  <a:gd name="T11" fmla="*/ 13 h 100"/>
                  <a:gd name="T12" fmla="*/ 1 w 6"/>
                  <a:gd name="T13" fmla="*/ 13 h 100"/>
                  <a:gd name="T14" fmla="*/ 1 w 6"/>
                  <a:gd name="T15" fmla="*/ 13 h 100"/>
                  <a:gd name="T16" fmla="*/ 1 w 6"/>
                  <a:gd name="T17" fmla="*/ 13 h 100"/>
                  <a:gd name="T18" fmla="*/ 0 w 6"/>
                  <a:gd name="T19" fmla="*/ 13 h 100"/>
                  <a:gd name="T20" fmla="*/ 0 w 6"/>
                  <a:gd name="T21" fmla="*/ 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10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14" name="Freeform 4476"/>
              <p:cNvSpPr>
                <a:spLocks/>
              </p:cNvSpPr>
              <p:nvPr/>
            </p:nvSpPr>
            <p:spPr bwMode="auto">
              <a:xfrm>
                <a:off x="2721" y="1801"/>
                <a:ext cx="4" cy="50"/>
              </a:xfrm>
              <a:custGeom>
                <a:avLst/>
                <a:gdLst>
                  <a:gd name="T0" fmla="*/ 0 w 7"/>
                  <a:gd name="T1" fmla="*/ 0 h 100"/>
                  <a:gd name="T2" fmla="*/ 1 w 7"/>
                  <a:gd name="T3" fmla="*/ 0 h 100"/>
                  <a:gd name="T4" fmla="*/ 1 w 7"/>
                  <a:gd name="T5" fmla="*/ 0 h 100"/>
                  <a:gd name="T6" fmla="*/ 1 w 7"/>
                  <a:gd name="T7" fmla="*/ 0 h 100"/>
                  <a:gd name="T8" fmla="*/ 1 w 7"/>
                  <a:gd name="T9" fmla="*/ 0 h 100"/>
                  <a:gd name="T10" fmla="*/ 1 w 7"/>
                  <a:gd name="T11" fmla="*/ 13 h 100"/>
                  <a:gd name="T12" fmla="*/ 1 w 7"/>
                  <a:gd name="T13" fmla="*/ 13 h 100"/>
                  <a:gd name="T14" fmla="*/ 1 w 7"/>
                  <a:gd name="T15" fmla="*/ 13 h 100"/>
                  <a:gd name="T16" fmla="*/ 1 w 7"/>
                  <a:gd name="T17" fmla="*/ 13 h 100"/>
                  <a:gd name="T18" fmla="*/ 0 w 7"/>
                  <a:gd name="T19" fmla="*/ 13 h 100"/>
                  <a:gd name="T20" fmla="*/ 0 w 7"/>
                  <a:gd name="T21" fmla="*/ 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10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15" name="Freeform 4477"/>
              <p:cNvSpPr>
                <a:spLocks/>
              </p:cNvSpPr>
              <p:nvPr/>
            </p:nvSpPr>
            <p:spPr bwMode="auto">
              <a:xfrm>
                <a:off x="2725" y="1801"/>
                <a:ext cx="3" cy="50"/>
              </a:xfrm>
              <a:custGeom>
                <a:avLst/>
                <a:gdLst>
                  <a:gd name="T0" fmla="*/ 0 w 6"/>
                  <a:gd name="T1" fmla="*/ 0 h 100"/>
                  <a:gd name="T2" fmla="*/ 0 w 6"/>
                  <a:gd name="T3" fmla="*/ 0 h 100"/>
                  <a:gd name="T4" fmla="*/ 1 w 6"/>
                  <a:gd name="T5" fmla="*/ 0 h 100"/>
                  <a:gd name="T6" fmla="*/ 1 w 6"/>
                  <a:gd name="T7" fmla="*/ 0 h 100"/>
                  <a:gd name="T8" fmla="*/ 1 w 6"/>
                  <a:gd name="T9" fmla="*/ 0 h 100"/>
                  <a:gd name="T10" fmla="*/ 1 w 6"/>
                  <a:gd name="T11" fmla="*/ 0 h 100"/>
                  <a:gd name="T12" fmla="*/ 1 w 6"/>
                  <a:gd name="T13" fmla="*/ 0 h 100"/>
                  <a:gd name="T14" fmla="*/ 1 w 6"/>
                  <a:gd name="T15" fmla="*/ 0 h 100"/>
                  <a:gd name="T16" fmla="*/ 1 w 6"/>
                  <a:gd name="T17" fmla="*/ 0 h 100"/>
                  <a:gd name="T18" fmla="*/ 1 w 6"/>
                  <a:gd name="T19" fmla="*/ 13 h 100"/>
                  <a:gd name="T20" fmla="*/ 1 w 6"/>
                  <a:gd name="T21" fmla="*/ 13 h 100"/>
                  <a:gd name="T22" fmla="*/ 1 w 6"/>
                  <a:gd name="T23" fmla="*/ 13 h 100"/>
                  <a:gd name="T24" fmla="*/ 1 w 6"/>
                  <a:gd name="T25" fmla="*/ 13 h 100"/>
                  <a:gd name="T26" fmla="*/ 1 w 6"/>
                  <a:gd name="T27" fmla="*/ 13 h 100"/>
                  <a:gd name="T28" fmla="*/ 1 w 6"/>
                  <a:gd name="T29" fmla="*/ 13 h 100"/>
                  <a:gd name="T30" fmla="*/ 1 w 6"/>
                  <a:gd name="T31" fmla="*/ 13 h 100"/>
                  <a:gd name="T32" fmla="*/ 0 w 6"/>
                  <a:gd name="T33" fmla="*/ 13 h 100"/>
                  <a:gd name="T34" fmla="*/ 0 w 6"/>
                  <a:gd name="T35" fmla="*/ 13 h 100"/>
                  <a:gd name="T36" fmla="*/ 0 w 6"/>
                  <a:gd name="T37" fmla="*/ 0 h 1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100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16" name="Freeform 4478"/>
              <p:cNvSpPr>
                <a:spLocks/>
              </p:cNvSpPr>
              <p:nvPr/>
            </p:nvSpPr>
            <p:spPr bwMode="auto">
              <a:xfrm>
                <a:off x="2728" y="1801"/>
                <a:ext cx="3" cy="50"/>
              </a:xfrm>
              <a:custGeom>
                <a:avLst/>
                <a:gdLst>
                  <a:gd name="T0" fmla="*/ 0 w 8"/>
                  <a:gd name="T1" fmla="*/ 0 h 100"/>
                  <a:gd name="T2" fmla="*/ 0 w 8"/>
                  <a:gd name="T3" fmla="*/ 0 h 100"/>
                  <a:gd name="T4" fmla="*/ 0 w 8"/>
                  <a:gd name="T5" fmla="*/ 0 h 100"/>
                  <a:gd name="T6" fmla="*/ 0 w 8"/>
                  <a:gd name="T7" fmla="*/ 0 h 100"/>
                  <a:gd name="T8" fmla="*/ 0 w 8"/>
                  <a:gd name="T9" fmla="*/ 0 h 100"/>
                  <a:gd name="T10" fmla="*/ 0 w 8"/>
                  <a:gd name="T11" fmla="*/ 13 h 100"/>
                  <a:gd name="T12" fmla="*/ 0 w 8"/>
                  <a:gd name="T13" fmla="*/ 13 h 100"/>
                  <a:gd name="T14" fmla="*/ 0 w 8"/>
                  <a:gd name="T15" fmla="*/ 13 h 100"/>
                  <a:gd name="T16" fmla="*/ 0 w 8"/>
                  <a:gd name="T17" fmla="*/ 13 h 100"/>
                  <a:gd name="T18" fmla="*/ 0 w 8"/>
                  <a:gd name="T19" fmla="*/ 13 h 100"/>
                  <a:gd name="T20" fmla="*/ 0 w 8"/>
                  <a:gd name="T21" fmla="*/ 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10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0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17" name="Freeform 4479"/>
              <p:cNvSpPr>
                <a:spLocks/>
              </p:cNvSpPr>
              <p:nvPr/>
            </p:nvSpPr>
            <p:spPr bwMode="auto">
              <a:xfrm>
                <a:off x="2731" y="1801"/>
                <a:ext cx="3" cy="50"/>
              </a:xfrm>
              <a:custGeom>
                <a:avLst/>
                <a:gdLst>
                  <a:gd name="T0" fmla="*/ 0 w 6"/>
                  <a:gd name="T1" fmla="*/ 0 h 100"/>
                  <a:gd name="T2" fmla="*/ 0 w 6"/>
                  <a:gd name="T3" fmla="*/ 0 h 100"/>
                  <a:gd name="T4" fmla="*/ 1 w 6"/>
                  <a:gd name="T5" fmla="*/ 0 h 100"/>
                  <a:gd name="T6" fmla="*/ 1 w 6"/>
                  <a:gd name="T7" fmla="*/ 0 h 100"/>
                  <a:gd name="T8" fmla="*/ 1 w 6"/>
                  <a:gd name="T9" fmla="*/ 0 h 100"/>
                  <a:gd name="T10" fmla="*/ 1 w 6"/>
                  <a:gd name="T11" fmla="*/ 0 h 100"/>
                  <a:gd name="T12" fmla="*/ 1 w 6"/>
                  <a:gd name="T13" fmla="*/ 0 h 100"/>
                  <a:gd name="T14" fmla="*/ 1 w 6"/>
                  <a:gd name="T15" fmla="*/ 0 h 100"/>
                  <a:gd name="T16" fmla="*/ 1 w 6"/>
                  <a:gd name="T17" fmla="*/ 0 h 100"/>
                  <a:gd name="T18" fmla="*/ 1 w 6"/>
                  <a:gd name="T19" fmla="*/ 13 h 100"/>
                  <a:gd name="T20" fmla="*/ 1 w 6"/>
                  <a:gd name="T21" fmla="*/ 13 h 100"/>
                  <a:gd name="T22" fmla="*/ 1 w 6"/>
                  <a:gd name="T23" fmla="*/ 13 h 100"/>
                  <a:gd name="T24" fmla="*/ 1 w 6"/>
                  <a:gd name="T25" fmla="*/ 13 h 100"/>
                  <a:gd name="T26" fmla="*/ 1 w 6"/>
                  <a:gd name="T27" fmla="*/ 13 h 100"/>
                  <a:gd name="T28" fmla="*/ 1 w 6"/>
                  <a:gd name="T29" fmla="*/ 13 h 100"/>
                  <a:gd name="T30" fmla="*/ 1 w 6"/>
                  <a:gd name="T31" fmla="*/ 13 h 100"/>
                  <a:gd name="T32" fmla="*/ 0 w 6"/>
                  <a:gd name="T33" fmla="*/ 13 h 100"/>
                  <a:gd name="T34" fmla="*/ 0 w 6"/>
                  <a:gd name="T35" fmla="*/ 13 h 100"/>
                  <a:gd name="T36" fmla="*/ 0 w 6"/>
                  <a:gd name="T37" fmla="*/ 0 h 1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100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18" name="Freeform 4480"/>
              <p:cNvSpPr>
                <a:spLocks/>
              </p:cNvSpPr>
              <p:nvPr/>
            </p:nvSpPr>
            <p:spPr bwMode="auto">
              <a:xfrm>
                <a:off x="2734" y="1801"/>
                <a:ext cx="4" cy="50"/>
              </a:xfrm>
              <a:custGeom>
                <a:avLst/>
                <a:gdLst>
                  <a:gd name="T0" fmla="*/ 0 w 7"/>
                  <a:gd name="T1" fmla="*/ 0 h 100"/>
                  <a:gd name="T2" fmla="*/ 1 w 7"/>
                  <a:gd name="T3" fmla="*/ 0 h 100"/>
                  <a:gd name="T4" fmla="*/ 1 w 7"/>
                  <a:gd name="T5" fmla="*/ 0 h 100"/>
                  <a:gd name="T6" fmla="*/ 1 w 7"/>
                  <a:gd name="T7" fmla="*/ 0 h 100"/>
                  <a:gd name="T8" fmla="*/ 1 w 7"/>
                  <a:gd name="T9" fmla="*/ 0 h 100"/>
                  <a:gd name="T10" fmla="*/ 1 w 7"/>
                  <a:gd name="T11" fmla="*/ 0 h 100"/>
                  <a:gd name="T12" fmla="*/ 1 w 7"/>
                  <a:gd name="T13" fmla="*/ 0 h 100"/>
                  <a:gd name="T14" fmla="*/ 1 w 7"/>
                  <a:gd name="T15" fmla="*/ 0 h 100"/>
                  <a:gd name="T16" fmla="*/ 1 w 7"/>
                  <a:gd name="T17" fmla="*/ 0 h 100"/>
                  <a:gd name="T18" fmla="*/ 1 w 7"/>
                  <a:gd name="T19" fmla="*/ 13 h 100"/>
                  <a:gd name="T20" fmla="*/ 1 w 7"/>
                  <a:gd name="T21" fmla="*/ 13 h 100"/>
                  <a:gd name="T22" fmla="*/ 1 w 7"/>
                  <a:gd name="T23" fmla="*/ 13 h 100"/>
                  <a:gd name="T24" fmla="*/ 1 w 7"/>
                  <a:gd name="T25" fmla="*/ 13 h 100"/>
                  <a:gd name="T26" fmla="*/ 1 w 7"/>
                  <a:gd name="T27" fmla="*/ 13 h 100"/>
                  <a:gd name="T28" fmla="*/ 1 w 7"/>
                  <a:gd name="T29" fmla="*/ 13 h 100"/>
                  <a:gd name="T30" fmla="*/ 1 w 7"/>
                  <a:gd name="T31" fmla="*/ 13 h 100"/>
                  <a:gd name="T32" fmla="*/ 1 w 7"/>
                  <a:gd name="T33" fmla="*/ 13 h 100"/>
                  <a:gd name="T34" fmla="*/ 0 w 7"/>
                  <a:gd name="T35" fmla="*/ 13 h 100"/>
                  <a:gd name="T36" fmla="*/ 0 w 7"/>
                  <a:gd name="T37" fmla="*/ 0 h 1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100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1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19" name="Freeform 4481"/>
              <p:cNvSpPr>
                <a:spLocks/>
              </p:cNvSpPr>
              <p:nvPr/>
            </p:nvSpPr>
            <p:spPr bwMode="auto">
              <a:xfrm>
                <a:off x="2738" y="1801"/>
                <a:ext cx="3" cy="50"/>
              </a:xfrm>
              <a:custGeom>
                <a:avLst/>
                <a:gdLst>
                  <a:gd name="T0" fmla="*/ 0 w 6"/>
                  <a:gd name="T1" fmla="*/ 0 h 100"/>
                  <a:gd name="T2" fmla="*/ 0 w 6"/>
                  <a:gd name="T3" fmla="*/ 0 h 100"/>
                  <a:gd name="T4" fmla="*/ 1 w 6"/>
                  <a:gd name="T5" fmla="*/ 0 h 100"/>
                  <a:gd name="T6" fmla="*/ 1 w 6"/>
                  <a:gd name="T7" fmla="*/ 0 h 100"/>
                  <a:gd name="T8" fmla="*/ 1 w 6"/>
                  <a:gd name="T9" fmla="*/ 0 h 100"/>
                  <a:gd name="T10" fmla="*/ 1 w 6"/>
                  <a:gd name="T11" fmla="*/ 0 h 100"/>
                  <a:gd name="T12" fmla="*/ 1 w 6"/>
                  <a:gd name="T13" fmla="*/ 13 h 100"/>
                  <a:gd name="T14" fmla="*/ 1 w 6"/>
                  <a:gd name="T15" fmla="*/ 13 h 100"/>
                  <a:gd name="T16" fmla="*/ 1 w 6"/>
                  <a:gd name="T17" fmla="*/ 13 h 100"/>
                  <a:gd name="T18" fmla="*/ 1 w 6"/>
                  <a:gd name="T19" fmla="*/ 13 h 100"/>
                  <a:gd name="T20" fmla="*/ 0 w 6"/>
                  <a:gd name="T21" fmla="*/ 13 h 100"/>
                  <a:gd name="T22" fmla="*/ 0 w 6"/>
                  <a:gd name="T23" fmla="*/ 0 h 1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" h="100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20" name="Freeform 4482"/>
              <p:cNvSpPr>
                <a:spLocks/>
              </p:cNvSpPr>
              <p:nvPr/>
            </p:nvSpPr>
            <p:spPr bwMode="auto">
              <a:xfrm>
                <a:off x="2741" y="1801"/>
                <a:ext cx="4" cy="50"/>
              </a:xfrm>
              <a:custGeom>
                <a:avLst/>
                <a:gdLst>
                  <a:gd name="T0" fmla="*/ 0 w 8"/>
                  <a:gd name="T1" fmla="*/ 0 h 100"/>
                  <a:gd name="T2" fmla="*/ 1 w 8"/>
                  <a:gd name="T3" fmla="*/ 0 h 100"/>
                  <a:gd name="T4" fmla="*/ 1 w 8"/>
                  <a:gd name="T5" fmla="*/ 0 h 100"/>
                  <a:gd name="T6" fmla="*/ 1 w 8"/>
                  <a:gd name="T7" fmla="*/ 0 h 100"/>
                  <a:gd name="T8" fmla="*/ 1 w 8"/>
                  <a:gd name="T9" fmla="*/ 0 h 100"/>
                  <a:gd name="T10" fmla="*/ 1 w 8"/>
                  <a:gd name="T11" fmla="*/ 0 h 100"/>
                  <a:gd name="T12" fmla="*/ 1 w 8"/>
                  <a:gd name="T13" fmla="*/ 0 h 100"/>
                  <a:gd name="T14" fmla="*/ 1 w 8"/>
                  <a:gd name="T15" fmla="*/ 0 h 100"/>
                  <a:gd name="T16" fmla="*/ 1 w 8"/>
                  <a:gd name="T17" fmla="*/ 0 h 100"/>
                  <a:gd name="T18" fmla="*/ 1 w 8"/>
                  <a:gd name="T19" fmla="*/ 13 h 100"/>
                  <a:gd name="T20" fmla="*/ 1 w 8"/>
                  <a:gd name="T21" fmla="*/ 13 h 100"/>
                  <a:gd name="T22" fmla="*/ 1 w 8"/>
                  <a:gd name="T23" fmla="*/ 13 h 100"/>
                  <a:gd name="T24" fmla="*/ 1 w 8"/>
                  <a:gd name="T25" fmla="*/ 13 h 100"/>
                  <a:gd name="T26" fmla="*/ 1 w 8"/>
                  <a:gd name="T27" fmla="*/ 13 h 100"/>
                  <a:gd name="T28" fmla="*/ 1 w 8"/>
                  <a:gd name="T29" fmla="*/ 13 h 100"/>
                  <a:gd name="T30" fmla="*/ 1 w 8"/>
                  <a:gd name="T31" fmla="*/ 13 h 100"/>
                  <a:gd name="T32" fmla="*/ 1 w 8"/>
                  <a:gd name="T33" fmla="*/ 13 h 100"/>
                  <a:gd name="T34" fmla="*/ 0 w 8"/>
                  <a:gd name="T35" fmla="*/ 13 h 100"/>
                  <a:gd name="T36" fmla="*/ 0 w 8"/>
                  <a:gd name="T37" fmla="*/ 0 h 1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10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0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21" name="Freeform 4483"/>
              <p:cNvSpPr>
                <a:spLocks/>
              </p:cNvSpPr>
              <p:nvPr/>
            </p:nvSpPr>
            <p:spPr bwMode="auto">
              <a:xfrm>
                <a:off x="2745" y="1801"/>
                <a:ext cx="3" cy="50"/>
              </a:xfrm>
              <a:custGeom>
                <a:avLst/>
                <a:gdLst>
                  <a:gd name="T0" fmla="*/ 0 w 5"/>
                  <a:gd name="T1" fmla="*/ 0 h 100"/>
                  <a:gd name="T2" fmla="*/ 1 w 5"/>
                  <a:gd name="T3" fmla="*/ 0 h 100"/>
                  <a:gd name="T4" fmla="*/ 1 w 5"/>
                  <a:gd name="T5" fmla="*/ 0 h 100"/>
                  <a:gd name="T6" fmla="*/ 1 w 5"/>
                  <a:gd name="T7" fmla="*/ 0 h 100"/>
                  <a:gd name="T8" fmla="*/ 1 w 5"/>
                  <a:gd name="T9" fmla="*/ 0 h 100"/>
                  <a:gd name="T10" fmla="*/ 1 w 5"/>
                  <a:gd name="T11" fmla="*/ 13 h 100"/>
                  <a:gd name="T12" fmla="*/ 1 w 5"/>
                  <a:gd name="T13" fmla="*/ 13 h 100"/>
                  <a:gd name="T14" fmla="*/ 1 w 5"/>
                  <a:gd name="T15" fmla="*/ 13 h 100"/>
                  <a:gd name="T16" fmla="*/ 1 w 5"/>
                  <a:gd name="T17" fmla="*/ 13 h 100"/>
                  <a:gd name="T18" fmla="*/ 0 w 5"/>
                  <a:gd name="T19" fmla="*/ 13 h 100"/>
                  <a:gd name="T20" fmla="*/ 0 w 5"/>
                  <a:gd name="T21" fmla="*/ 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10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22" name="Freeform 4484"/>
              <p:cNvSpPr>
                <a:spLocks/>
              </p:cNvSpPr>
              <p:nvPr/>
            </p:nvSpPr>
            <p:spPr bwMode="auto">
              <a:xfrm>
                <a:off x="2748" y="1801"/>
                <a:ext cx="4" cy="50"/>
              </a:xfrm>
              <a:custGeom>
                <a:avLst/>
                <a:gdLst>
                  <a:gd name="T0" fmla="*/ 0 w 8"/>
                  <a:gd name="T1" fmla="*/ 0 h 100"/>
                  <a:gd name="T2" fmla="*/ 1 w 8"/>
                  <a:gd name="T3" fmla="*/ 0 h 100"/>
                  <a:gd name="T4" fmla="*/ 1 w 8"/>
                  <a:gd name="T5" fmla="*/ 0 h 100"/>
                  <a:gd name="T6" fmla="*/ 1 w 8"/>
                  <a:gd name="T7" fmla="*/ 0 h 100"/>
                  <a:gd name="T8" fmla="*/ 1 w 8"/>
                  <a:gd name="T9" fmla="*/ 0 h 100"/>
                  <a:gd name="T10" fmla="*/ 1 w 8"/>
                  <a:gd name="T11" fmla="*/ 0 h 100"/>
                  <a:gd name="T12" fmla="*/ 1 w 8"/>
                  <a:gd name="T13" fmla="*/ 0 h 100"/>
                  <a:gd name="T14" fmla="*/ 1 w 8"/>
                  <a:gd name="T15" fmla="*/ 0 h 100"/>
                  <a:gd name="T16" fmla="*/ 1 w 8"/>
                  <a:gd name="T17" fmla="*/ 0 h 100"/>
                  <a:gd name="T18" fmla="*/ 1 w 8"/>
                  <a:gd name="T19" fmla="*/ 13 h 100"/>
                  <a:gd name="T20" fmla="*/ 1 w 8"/>
                  <a:gd name="T21" fmla="*/ 13 h 100"/>
                  <a:gd name="T22" fmla="*/ 1 w 8"/>
                  <a:gd name="T23" fmla="*/ 13 h 100"/>
                  <a:gd name="T24" fmla="*/ 1 w 8"/>
                  <a:gd name="T25" fmla="*/ 13 h 100"/>
                  <a:gd name="T26" fmla="*/ 1 w 8"/>
                  <a:gd name="T27" fmla="*/ 13 h 100"/>
                  <a:gd name="T28" fmla="*/ 1 w 8"/>
                  <a:gd name="T29" fmla="*/ 13 h 100"/>
                  <a:gd name="T30" fmla="*/ 1 w 8"/>
                  <a:gd name="T31" fmla="*/ 13 h 100"/>
                  <a:gd name="T32" fmla="*/ 1 w 8"/>
                  <a:gd name="T33" fmla="*/ 13 h 100"/>
                  <a:gd name="T34" fmla="*/ 0 w 8"/>
                  <a:gd name="T35" fmla="*/ 13 h 100"/>
                  <a:gd name="T36" fmla="*/ 0 w 8"/>
                  <a:gd name="T37" fmla="*/ 0 h 1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10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0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23" name="Freeform 4485"/>
              <p:cNvSpPr>
                <a:spLocks/>
              </p:cNvSpPr>
              <p:nvPr/>
            </p:nvSpPr>
            <p:spPr bwMode="auto">
              <a:xfrm>
                <a:off x="2752" y="1801"/>
                <a:ext cx="3" cy="50"/>
              </a:xfrm>
              <a:custGeom>
                <a:avLst/>
                <a:gdLst>
                  <a:gd name="T0" fmla="*/ 0 w 8"/>
                  <a:gd name="T1" fmla="*/ 0 h 100"/>
                  <a:gd name="T2" fmla="*/ 0 w 8"/>
                  <a:gd name="T3" fmla="*/ 0 h 100"/>
                  <a:gd name="T4" fmla="*/ 0 w 8"/>
                  <a:gd name="T5" fmla="*/ 0 h 100"/>
                  <a:gd name="T6" fmla="*/ 0 w 8"/>
                  <a:gd name="T7" fmla="*/ 0 h 100"/>
                  <a:gd name="T8" fmla="*/ 0 w 8"/>
                  <a:gd name="T9" fmla="*/ 0 h 100"/>
                  <a:gd name="T10" fmla="*/ 0 w 8"/>
                  <a:gd name="T11" fmla="*/ 13 h 100"/>
                  <a:gd name="T12" fmla="*/ 0 w 8"/>
                  <a:gd name="T13" fmla="*/ 13 h 100"/>
                  <a:gd name="T14" fmla="*/ 0 w 8"/>
                  <a:gd name="T15" fmla="*/ 13 h 100"/>
                  <a:gd name="T16" fmla="*/ 0 w 8"/>
                  <a:gd name="T17" fmla="*/ 13 h 100"/>
                  <a:gd name="T18" fmla="*/ 0 w 8"/>
                  <a:gd name="T19" fmla="*/ 13 h 100"/>
                  <a:gd name="T20" fmla="*/ 0 w 8"/>
                  <a:gd name="T21" fmla="*/ 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10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0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24" name="Freeform 4486"/>
              <p:cNvSpPr>
                <a:spLocks/>
              </p:cNvSpPr>
              <p:nvPr/>
            </p:nvSpPr>
            <p:spPr bwMode="auto">
              <a:xfrm>
                <a:off x="2755" y="1801"/>
                <a:ext cx="3" cy="50"/>
              </a:xfrm>
              <a:custGeom>
                <a:avLst/>
                <a:gdLst>
                  <a:gd name="T0" fmla="*/ 0 w 6"/>
                  <a:gd name="T1" fmla="*/ 0 h 100"/>
                  <a:gd name="T2" fmla="*/ 0 w 6"/>
                  <a:gd name="T3" fmla="*/ 0 h 100"/>
                  <a:gd name="T4" fmla="*/ 1 w 6"/>
                  <a:gd name="T5" fmla="*/ 0 h 100"/>
                  <a:gd name="T6" fmla="*/ 1 w 6"/>
                  <a:gd name="T7" fmla="*/ 0 h 100"/>
                  <a:gd name="T8" fmla="*/ 1 w 6"/>
                  <a:gd name="T9" fmla="*/ 0 h 100"/>
                  <a:gd name="T10" fmla="*/ 1 w 6"/>
                  <a:gd name="T11" fmla="*/ 13 h 100"/>
                  <a:gd name="T12" fmla="*/ 1 w 6"/>
                  <a:gd name="T13" fmla="*/ 13 h 100"/>
                  <a:gd name="T14" fmla="*/ 1 w 6"/>
                  <a:gd name="T15" fmla="*/ 13 h 100"/>
                  <a:gd name="T16" fmla="*/ 0 w 6"/>
                  <a:gd name="T17" fmla="*/ 13 h 100"/>
                  <a:gd name="T18" fmla="*/ 0 w 6"/>
                  <a:gd name="T19" fmla="*/ 13 h 100"/>
                  <a:gd name="T20" fmla="*/ 0 w 6"/>
                  <a:gd name="T21" fmla="*/ 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100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25" name="Freeform 4487"/>
              <p:cNvSpPr>
                <a:spLocks/>
              </p:cNvSpPr>
              <p:nvPr/>
            </p:nvSpPr>
            <p:spPr bwMode="auto">
              <a:xfrm>
                <a:off x="2758" y="1801"/>
                <a:ext cx="4" cy="50"/>
              </a:xfrm>
              <a:custGeom>
                <a:avLst/>
                <a:gdLst>
                  <a:gd name="T0" fmla="*/ 0 w 7"/>
                  <a:gd name="T1" fmla="*/ 0 h 100"/>
                  <a:gd name="T2" fmla="*/ 0 w 7"/>
                  <a:gd name="T3" fmla="*/ 0 h 100"/>
                  <a:gd name="T4" fmla="*/ 1 w 7"/>
                  <a:gd name="T5" fmla="*/ 0 h 100"/>
                  <a:gd name="T6" fmla="*/ 1 w 7"/>
                  <a:gd name="T7" fmla="*/ 0 h 100"/>
                  <a:gd name="T8" fmla="*/ 1 w 7"/>
                  <a:gd name="T9" fmla="*/ 0 h 100"/>
                  <a:gd name="T10" fmla="*/ 1 w 7"/>
                  <a:gd name="T11" fmla="*/ 0 h 100"/>
                  <a:gd name="T12" fmla="*/ 1 w 7"/>
                  <a:gd name="T13" fmla="*/ 0 h 100"/>
                  <a:gd name="T14" fmla="*/ 1 w 7"/>
                  <a:gd name="T15" fmla="*/ 0 h 100"/>
                  <a:gd name="T16" fmla="*/ 1 w 7"/>
                  <a:gd name="T17" fmla="*/ 0 h 100"/>
                  <a:gd name="T18" fmla="*/ 1 w 7"/>
                  <a:gd name="T19" fmla="*/ 13 h 100"/>
                  <a:gd name="T20" fmla="*/ 1 w 7"/>
                  <a:gd name="T21" fmla="*/ 13 h 100"/>
                  <a:gd name="T22" fmla="*/ 1 w 7"/>
                  <a:gd name="T23" fmla="*/ 13 h 100"/>
                  <a:gd name="T24" fmla="*/ 1 w 7"/>
                  <a:gd name="T25" fmla="*/ 13 h 100"/>
                  <a:gd name="T26" fmla="*/ 1 w 7"/>
                  <a:gd name="T27" fmla="*/ 13 h 100"/>
                  <a:gd name="T28" fmla="*/ 1 w 7"/>
                  <a:gd name="T29" fmla="*/ 13 h 100"/>
                  <a:gd name="T30" fmla="*/ 1 w 7"/>
                  <a:gd name="T31" fmla="*/ 13 h 100"/>
                  <a:gd name="T32" fmla="*/ 0 w 7"/>
                  <a:gd name="T33" fmla="*/ 13 h 100"/>
                  <a:gd name="T34" fmla="*/ 0 w 7"/>
                  <a:gd name="T35" fmla="*/ 13 h 100"/>
                  <a:gd name="T36" fmla="*/ 0 w 7"/>
                  <a:gd name="T37" fmla="*/ 0 h 1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100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1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26" name="Freeform 4488"/>
              <p:cNvSpPr>
                <a:spLocks/>
              </p:cNvSpPr>
              <p:nvPr/>
            </p:nvSpPr>
            <p:spPr bwMode="auto">
              <a:xfrm>
                <a:off x="2762" y="1802"/>
                <a:ext cx="3" cy="49"/>
              </a:xfrm>
              <a:custGeom>
                <a:avLst/>
                <a:gdLst>
                  <a:gd name="T0" fmla="*/ 0 w 6"/>
                  <a:gd name="T1" fmla="*/ 0 h 98"/>
                  <a:gd name="T2" fmla="*/ 0 w 6"/>
                  <a:gd name="T3" fmla="*/ 0 h 98"/>
                  <a:gd name="T4" fmla="*/ 1 w 6"/>
                  <a:gd name="T5" fmla="*/ 0 h 98"/>
                  <a:gd name="T6" fmla="*/ 1 w 6"/>
                  <a:gd name="T7" fmla="*/ 0 h 98"/>
                  <a:gd name="T8" fmla="*/ 1 w 6"/>
                  <a:gd name="T9" fmla="*/ 0 h 98"/>
                  <a:gd name="T10" fmla="*/ 1 w 6"/>
                  <a:gd name="T11" fmla="*/ 0 h 98"/>
                  <a:gd name="T12" fmla="*/ 1 w 6"/>
                  <a:gd name="T13" fmla="*/ 0 h 98"/>
                  <a:gd name="T14" fmla="*/ 1 w 6"/>
                  <a:gd name="T15" fmla="*/ 0 h 98"/>
                  <a:gd name="T16" fmla="*/ 1 w 6"/>
                  <a:gd name="T17" fmla="*/ 0 h 98"/>
                  <a:gd name="T18" fmla="*/ 1 w 6"/>
                  <a:gd name="T19" fmla="*/ 13 h 98"/>
                  <a:gd name="T20" fmla="*/ 1 w 6"/>
                  <a:gd name="T21" fmla="*/ 13 h 98"/>
                  <a:gd name="T22" fmla="*/ 1 w 6"/>
                  <a:gd name="T23" fmla="*/ 13 h 98"/>
                  <a:gd name="T24" fmla="*/ 1 w 6"/>
                  <a:gd name="T25" fmla="*/ 13 h 98"/>
                  <a:gd name="T26" fmla="*/ 1 w 6"/>
                  <a:gd name="T27" fmla="*/ 13 h 98"/>
                  <a:gd name="T28" fmla="*/ 1 w 6"/>
                  <a:gd name="T29" fmla="*/ 13 h 98"/>
                  <a:gd name="T30" fmla="*/ 1 w 6"/>
                  <a:gd name="T31" fmla="*/ 13 h 98"/>
                  <a:gd name="T32" fmla="*/ 0 w 6"/>
                  <a:gd name="T33" fmla="*/ 13 h 98"/>
                  <a:gd name="T34" fmla="*/ 0 w 6"/>
                  <a:gd name="T35" fmla="*/ 13 h 98"/>
                  <a:gd name="T36" fmla="*/ 0 w 6"/>
                  <a:gd name="T37" fmla="*/ 0 h 9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9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2" y="98"/>
                    </a:lnTo>
                    <a:lnTo>
                      <a:pt x="0" y="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27" name="Freeform 4489"/>
              <p:cNvSpPr>
                <a:spLocks/>
              </p:cNvSpPr>
              <p:nvPr/>
            </p:nvSpPr>
            <p:spPr bwMode="auto">
              <a:xfrm>
                <a:off x="2765" y="1802"/>
                <a:ext cx="4" cy="48"/>
              </a:xfrm>
              <a:custGeom>
                <a:avLst/>
                <a:gdLst>
                  <a:gd name="T0" fmla="*/ 0 w 8"/>
                  <a:gd name="T1" fmla="*/ 0 h 96"/>
                  <a:gd name="T2" fmla="*/ 1 w 8"/>
                  <a:gd name="T3" fmla="*/ 0 h 96"/>
                  <a:gd name="T4" fmla="*/ 1 w 8"/>
                  <a:gd name="T5" fmla="*/ 0 h 96"/>
                  <a:gd name="T6" fmla="*/ 1 w 8"/>
                  <a:gd name="T7" fmla="*/ 0 h 96"/>
                  <a:gd name="T8" fmla="*/ 1 w 8"/>
                  <a:gd name="T9" fmla="*/ 0 h 96"/>
                  <a:gd name="T10" fmla="*/ 1 w 8"/>
                  <a:gd name="T11" fmla="*/ 12 h 96"/>
                  <a:gd name="T12" fmla="*/ 1 w 8"/>
                  <a:gd name="T13" fmla="*/ 12 h 96"/>
                  <a:gd name="T14" fmla="*/ 1 w 8"/>
                  <a:gd name="T15" fmla="*/ 12 h 96"/>
                  <a:gd name="T16" fmla="*/ 1 w 8"/>
                  <a:gd name="T17" fmla="*/ 12 h 96"/>
                  <a:gd name="T18" fmla="*/ 0 w 8"/>
                  <a:gd name="T19" fmla="*/ 12 h 96"/>
                  <a:gd name="T20" fmla="*/ 0 w 8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28" name="Freeform 4490"/>
              <p:cNvSpPr>
                <a:spLocks/>
              </p:cNvSpPr>
              <p:nvPr/>
            </p:nvSpPr>
            <p:spPr bwMode="auto">
              <a:xfrm>
                <a:off x="2769" y="1802"/>
                <a:ext cx="3" cy="48"/>
              </a:xfrm>
              <a:custGeom>
                <a:avLst/>
                <a:gdLst>
                  <a:gd name="T0" fmla="*/ 0 w 5"/>
                  <a:gd name="T1" fmla="*/ 0 h 96"/>
                  <a:gd name="T2" fmla="*/ 0 w 5"/>
                  <a:gd name="T3" fmla="*/ 0 h 96"/>
                  <a:gd name="T4" fmla="*/ 1 w 5"/>
                  <a:gd name="T5" fmla="*/ 0 h 96"/>
                  <a:gd name="T6" fmla="*/ 1 w 5"/>
                  <a:gd name="T7" fmla="*/ 0 h 96"/>
                  <a:gd name="T8" fmla="*/ 1 w 5"/>
                  <a:gd name="T9" fmla="*/ 0 h 96"/>
                  <a:gd name="T10" fmla="*/ 1 w 5"/>
                  <a:gd name="T11" fmla="*/ 0 h 96"/>
                  <a:gd name="T12" fmla="*/ 1 w 5"/>
                  <a:gd name="T13" fmla="*/ 0 h 96"/>
                  <a:gd name="T14" fmla="*/ 1 w 5"/>
                  <a:gd name="T15" fmla="*/ 0 h 96"/>
                  <a:gd name="T16" fmla="*/ 1 w 5"/>
                  <a:gd name="T17" fmla="*/ 0 h 96"/>
                  <a:gd name="T18" fmla="*/ 1 w 5"/>
                  <a:gd name="T19" fmla="*/ 12 h 96"/>
                  <a:gd name="T20" fmla="*/ 1 w 5"/>
                  <a:gd name="T21" fmla="*/ 12 h 96"/>
                  <a:gd name="T22" fmla="*/ 1 w 5"/>
                  <a:gd name="T23" fmla="*/ 12 h 96"/>
                  <a:gd name="T24" fmla="*/ 1 w 5"/>
                  <a:gd name="T25" fmla="*/ 12 h 96"/>
                  <a:gd name="T26" fmla="*/ 1 w 5"/>
                  <a:gd name="T27" fmla="*/ 12 h 96"/>
                  <a:gd name="T28" fmla="*/ 1 w 5"/>
                  <a:gd name="T29" fmla="*/ 12 h 96"/>
                  <a:gd name="T30" fmla="*/ 1 w 5"/>
                  <a:gd name="T31" fmla="*/ 12 h 96"/>
                  <a:gd name="T32" fmla="*/ 0 w 5"/>
                  <a:gd name="T33" fmla="*/ 12 h 96"/>
                  <a:gd name="T34" fmla="*/ 0 w 5"/>
                  <a:gd name="T35" fmla="*/ 12 h 96"/>
                  <a:gd name="T36" fmla="*/ 0 w 5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" h="96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29" name="Freeform 4491"/>
              <p:cNvSpPr>
                <a:spLocks/>
              </p:cNvSpPr>
              <p:nvPr/>
            </p:nvSpPr>
            <p:spPr bwMode="auto">
              <a:xfrm>
                <a:off x="2772" y="1802"/>
                <a:ext cx="4" cy="48"/>
              </a:xfrm>
              <a:custGeom>
                <a:avLst/>
                <a:gdLst>
                  <a:gd name="T0" fmla="*/ 0 w 8"/>
                  <a:gd name="T1" fmla="*/ 0 h 96"/>
                  <a:gd name="T2" fmla="*/ 1 w 8"/>
                  <a:gd name="T3" fmla="*/ 0 h 96"/>
                  <a:gd name="T4" fmla="*/ 1 w 8"/>
                  <a:gd name="T5" fmla="*/ 0 h 96"/>
                  <a:gd name="T6" fmla="*/ 1 w 8"/>
                  <a:gd name="T7" fmla="*/ 0 h 96"/>
                  <a:gd name="T8" fmla="*/ 1 w 8"/>
                  <a:gd name="T9" fmla="*/ 0 h 96"/>
                  <a:gd name="T10" fmla="*/ 1 w 8"/>
                  <a:gd name="T11" fmla="*/ 12 h 96"/>
                  <a:gd name="T12" fmla="*/ 1 w 8"/>
                  <a:gd name="T13" fmla="*/ 12 h 96"/>
                  <a:gd name="T14" fmla="*/ 1 w 8"/>
                  <a:gd name="T15" fmla="*/ 12 h 96"/>
                  <a:gd name="T16" fmla="*/ 1 w 8"/>
                  <a:gd name="T17" fmla="*/ 12 h 96"/>
                  <a:gd name="T18" fmla="*/ 0 w 8"/>
                  <a:gd name="T19" fmla="*/ 12 h 96"/>
                  <a:gd name="T20" fmla="*/ 0 w 8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30" name="Freeform 4492"/>
              <p:cNvSpPr>
                <a:spLocks/>
              </p:cNvSpPr>
              <p:nvPr/>
            </p:nvSpPr>
            <p:spPr bwMode="auto">
              <a:xfrm>
                <a:off x="2776" y="1802"/>
                <a:ext cx="2" cy="48"/>
              </a:xfrm>
              <a:custGeom>
                <a:avLst/>
                <a:gdLst>
                  <a:gd name="T0" fmla="*/ 0 w 6"/>
                  <a:gd name="T1" fmla="*/ 0 h 96"/>
                  <a:gd name="T2" fmla="*/ 0 w 6"/>
                  <a:gd name="T3" fmla="*/ 0 h 96"/>
                  <a:gd name="T4" fmla="*/ 0 w 6"/>
                  <a:gd name="T5" fmla="*/ 0 h 96"/>
                  <a:gd name="T6" fmla="*/ 0 w 6"/>
                  <a:gd name="T7" fmla="*/ 0 h 96"/>
                  <a:gd name="T8" fmla="*/ 0 w 6"/>
                  <a:gd name="T9" fmla="*/ 0 h 96"/>
                  <a:gd name="T10" fmla="*/ 0 w 6"/>
                  <a:gd name="T11" fmla="*/ 12 h 96"/>
                  <a:gd name="T12" fmla="*/ 0 w 6"/>
                  <a:gd name="T13" fmla="*/ 12 h 96"/>
                  <a:gd name="T14" fmla="*/ 0 w 6"/>
                  <a:gd name="T15" fmla="*/ 12 h 96"/>
                  <a:gd name="T16" fmla="*/ 0 w 6"/>
                  <a:gd name="T17" fmla="*/ 12 h 96"/>
                  <a:gd name="T18" fmla="*/ 0 w 6"/>
                  <a:gd name="T19" fmla="*/ 12 h 96"/>
                  <a:gd name="T20" fmla="*/ 0 w 6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31" name="Freeform 4493"/>
              <p:cNvSpPr>
                <a:spLocks/>
              </p:cNvSpPr>
              <p:nvPr/>
            </p:nvSpPr>
            <p:spPr bwMode="auto">
              <a:xfrm>
                <a:off x="2778" y="1802"/>
                <a:ext cx="3" cy="48"/>
              </a:xfrm>
              <a:custGeom>
                <a:avLst/>
                <a:gdLst>
                  <a:gd name="T0" fmla="*/ 0 w 6"/>
                  <a:gd name="T1" fmla="*/ 0 h 96"/>
                  <a:gd name="T2" fmla="*/ 1 w 6"/>
                  <a:gd name="T3" fmla="*/ 0 h 96"/>
                  <a:gd name="T4" fmla="*/ 1 w 6"/>
                  <a:gd name="T5" fmla="*/ 0 h 96"/>
                  <a:gd name="T6" fmla="*/ 1 w 6"/>
                  <a:gd name="T7" fmla="*/ 0 h 96"/>
                  <a:gd name="T8" fmla="*/ 1 w 6"/>
                  <a:gd name="T9" fmla="*/ 0 h 96"/>
                  <a:gd name="T10" fmla="*/ 1 w 6"/>
                  <a:gd name="T11" fmla="*/ 12 h 96"/>
                  <a:gd name="T12" fmla="*/ 1 w 6"/>
                  <a:gd name="T13" fmla="*/ 12 h 96"/>
                  <a:gd name="T14" fmla="*/ 1 w 6"/>
                  <a:gd name="T15" fmla="*/ 12 h 96"/>
                  <a:gd name="T16" fmla="*/ 1 w 6"/>
                  <a:gd name="T17" fmla="*/ 12 h 96"/>
                  <a:gd name="T18" fmla="*/ 0 w 6"/>
                  <a:gd name="T19" fmla="*/ 12 h 96"/>
                  <a:gd name="T20" fmla="*/ 0 w 6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32" name="Freeform 4494"/>
              <p:cNvSpPr>
                <a:spLocks/>
              </p:cNvSpPr>
              <p:nvPr/>
            </p:nvSpPr>
            <p:spPr bwMode="auto">
              <a:xfrm>
                <a:off x="2781" y="1802"/>
                <a:ext cx="4" cy="48"/>
              </a:xfrm>
              <a:custGeom>
                <a:avLst/>
                <a:gdLst>
                  <a:gd name="T0" fmla="*/ 0 w 7"/>
                  <a:gd name="T1" fmla="*/ 0 h 96"/>
                  <a:gd name="T2" fmla="*/ 1 w 7"/>
                  <a:gd name="T3" fmla="*/ 0 h 96"/>
                  <a:gd name="T4" fmla="*/ 1 w 7"/>
                  <a:gd name="T5" fmla="*/ 0 h 96"/>
                  <a:gd name="T6" fmla="*/ 1 w 7"/>
                  <a:gd name="T7" fmla="*/ 0 h 96"/>
                  <a:gd name="T8" fmla="*/ 1 w 7"/>
                  <a:gd name="T9" fmla="*/ 0 h 96"/>
                  <a:gd name="T10" fmla="*/ 1 w 7"/>
                  <a:gd name="T11" fmla="*/ 0 h 96"/>
                  <a:gd name="T12" fmla="*/ 1 w 7"/>
                  <a:gd name="T13" fmla="*/ 0 h 96"/>
                  <a:gd name="T14" fmla="*/ 1 w 7"/>
                  <a:gd name="T15" fmla="*/ 0 h 96"/>
                  <a:gd name="T16" fmla="*/ 1 w 7"/>
                  <a:gd name="T17" fmla="*/ 0 h 96"/>
                  <a:gd name="T18" fmla="*/ 1 w 7"/>
                  <a:gd name="T19" fmla="*/ 12 h 96"/>
                  <a:gd name="T20" fmla="*/ 1 w 7"/>
                  <a:gd name="T21" fmla="*/ 12 h 96"/>
                  <a:gd name="T22" fmla="*/ 1 w 7"/>
                  <a:gd name="T23" fmla="*/ 12 h 96"/>
                  <a:gd name="T24" fmla="*/ 1 w 7"/>
                  <a:gd name="T25" fmla="*/ 12 h 96"/>
                  <a:gd name="T26" fmla="*/ 1 w 7"/>
                  <a:gd name="T27" fmla="*/ 12 h 96"/>
                  <a:gd name="T28" fmla="*/ 1 w 7"/>
                  <a:gd name="T29" fmla="*/ 12 h 96"/>
                  <a:gd name="T30" fmla="*/ 1 w 7"/>
                  <a:gd name="T31" fmla="*/ 12 h 96"/>
                  <a:gd name="T32" fmla="*/ 1 w 7"/>
                  <a:gd name="T33" fmla="*/ 12 h 96"/>
                  <a:gd name="T34" fmla="*/ 0 w 7"/>
                  <a:gd name="T35" fmla="*/ 12 h 96"/>
                  <a:gd name="T36" fmla="*/ 0 w 7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96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96"/>
                    </a:lnTo>
                    <a:lnTo>
                      <a:pt x="5" y="96"/>
                    </a:lnTo>
                    <a:lnTo>
                      <a:pt x="3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33" name="Freeform 4495"/>
              <p:cNvSpPr>
                <a:spLocks/>
              </p:cNvSpPr>
              <p:nvPr/>
            </p:nvSpPr>
            <p:spPr bwMode="auto">
              <a:xfrm>
                <a:off x="2785" y="1802"/>
                <a:ext cx="4" cy="48"/>
              </a:xfrm>
              <a:custGeom>
                <a:avLst/>
                <a:gdLst>
                  <a:gd name="T0" fmla="*/ 0 w 8"/>
                  <a:gd name="T1" fmla="*/ 0 h 96"/>
                  <a:gd name="T2" fmla="*/ 1 w 8"/>
                  <a:gd name="T3" fmla="*/ 0 h 96"/>
                  <a:gd name="T4" fmla="*/ 1 w 8"/>
                  <a:gd name="T5" fmla="*/ 0 h 96"/>
                  <a:gd name="T6" fmla="*/ 1 w 8"/>
                  <a:gd name="T7" fmla="*/ 0 h 96"/>
                  <a:gd name="T8" fmla="*/ 1 w 8"/>
                  <a:gd name="T9" fmla="*/ 0 h 96"/>
                  <a:gd name="T10" fmla="*/ 1 w 8"/>
                  <a:gd name="T11" fmla="*/ 12 h 96"/>
                  <a:gd name="T12" fmla="*/ 1 w 8"/>
                  <a:gd name="T13" fmla="*/ 12 h 96"/>
                  <a:gd name="T14" fmla="*/ 1 w 8"/>
                  <a:gd name="T15" fmla="*/ 12 h 96"/>
                  <a:gd name="T16" fmla="*/ 1 w 8"/>
                  <a:gd name="T17" fmla="*/ 12 h 96"/>
                  <a:gd name="T18" fmla="*/ 0 w 8"/>
                  <a:gd name="T19" fmla="*/ 12 h 96"/>
                  <a:gd name="T20" fmla="*/ 0 w 8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34" name="Freeform 4496"/>
              <p:cNvSpPr>
                <a:spLocks/>
              </p:cNvSpPr>
              <p:nvPr/>
            </p:nvSpPr>
            <p:spPr bwMode="auto">
              <a:xfrm>
                <a:off x="2789" y="1802"/>
                <a:ext cx="3" cy="48"/>
              </a:xfrm>
              <a:custGeom>
                <a:avLst/>
                <a:gdLst>
                  <a:gd name="T0" fmla="*/ 0 w 6"/>
                  <a:gd name="T1" fmla="*/ 0 h 96"/>
                  <a:gd name="T2" fmla="*/ 0 w 6"/>
                  <a:gd name="T3" fmla="*/ 0 h 96"/>
                  <a:gd name="T4" fmla="*/ 1 w 6"/>
                  <a:gd name="T5" fmla="*/ 0 h 96"/>
                  <a:gd name="T6" fmla="*/ 1 w 6"/>
                  <a:gd name="T7" fmla="*/ 0 h 96"/>
                  <a:gd name="T8" fmla="*/ 1 w 6"/>
                  <a:gd name="T9" fmla="*/ 0 h 96"/>
                  <a:gd name="T10" fmla="*/ 1 w 6"/>
                  <a:gd name="T11" fmla="*/ 12 h 96"/>
                  <a:gd name="T12" fmla="*/ 1 w 6"/>
                  <a:gd name="T13" fmla="*/ 12 h 96"/>
                  <a:gd name="T14" fmla="*/ 1 w 6"/>
                  <a:gd name="T15" fmla="*/ 12 h 96"/>
                  <a:gd name="T16" fmla="*/ 0 w 6"/>
                  <a:gd name="T17" fmla="*/ 12 h 96"/>
                  <a:gd name="T18" fmla="*/ 0 w 6"/>
                  <a:gd name="T19" fmla="*/ 12 h 96"/>
                  <a:gd name="T20" fmla="*/ 0 w 6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35" name="Freeform 4497"/>
              <p:cNvSpPr>
                <a:spLocks/>
              </p:cNvSpPr>
              <p:nvPr/>
            </p:nvSpPr>
            <p:spPr bwMode="auto">
              <a:xfrm>
                <a:off x="2792" y="1802"/>
                <a:ext cx="4" cy="48"/>
              </a:xfrm>
              <a:custGeom>
                <a:avLst/>
                <a:gdLst>
                  <a:gd name="T0" fmla="*/ 0 w 7"/>
                  <a:gd name="T1" fmla="*/ 0 h 96"/>
                  <a:gd name="T2" fmla="*/ 1 w 7"/>
                  <a:gd name="T3" fmla="*/ 0 h 96"/>
                  <a:gd name="T4" fmla="*/ 1 w 7"/>
                  <a:gd name="T5" fmla="*/ 0 h 96"/>
                  <a:gd name="T6" fmla="*/ 1 w 7"/>
                  <a:gd name="T7" fmla="*/ 0 h 96"/>
                  <a:gd name="T8" fmla="*/ 1 w 7"/>
                  <a:gd name="T9" fmla="*/ 0 h 96"/>
                  <a:gd name="T10" fmla="*/ 1 w 7"/>
                  <a:gd name="T11" fmla="*/ 0 h 96"/>
                  <a:gd name="T12" fmla="*/ 1 w 7"/>
                  <a:gd name="T13" fmla="*/ 0 h 96"/>
                  <a:gd name="T14" fmla="*/ 1 w 7"/>
                  <a:gd name="T15" fmla="*/ 0 h 96"/>
                  <a:gd name="T16" fmla="*/ 1 w 7"/>
                  <a:gd name="T17" fmla="*/ 0 h 96"/>
                  <a:gd name="T18" fmla="*/ 1 w 7"/>
                  <a:gd name="T19" fmla="*/ 12 h 96"/>
                  <a:gd name="T20" fmla="*/ 1 w 7"/>
                  <a:gd name="T21" fmla="*/ 12 h 96"/>
                  <a:gd name="T22" fmla="*/ 1 w 7"/>
                  <a:gd name="T23" fmla="*/ 12 h 96"/>
                  <a:gd name="T24" fmla="*/ 1 w 7"/>
                  <a:gd name="T25" fmla="*/ 12 h 96"/>
                  <a:gd name="T26" fmla="*/ 1 w 7"/>
                  <a:gd name="T27" fmla="*/ 12 h 96"/>
                  <a:gd name="T28" fmla="*/ 1 w 7"/>
                  <a:gd name="T29" fmla="*/ 12 h 96"/>
                  <a:gd name="T30" fmla="*/ 1 w 7"/>
                  <a:gd name="T31" fmla="*/ 12 h 96"/>
                  <a:gd name="T32" fmla="*/ 1 w 7"/>
                  <a:gd name="T33" fmla="*/ 12 h 96"/>
                  <a:gd name="T34" fmla="*/ 0 w 7"/>
                  <a:gd name="T35" fmla="*/ 12 h 96"/>
                  <a:gd name="T36" fmla="*/ 0 w 7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36" name="Freeform 4498"/>
              <p:cNvSpPr>
                <a:spLocks/>
              </p:cNvSpPr>
              <p:nvPr/>
            </p:nvSpPr>
            <p:spPr bwMode="auto">
              <a:xfrm>
                <a:off x="2796" y="1802"/>
                <a:ext cx="3" cy="48"/>
              </a:xfrm>
              <a:custGeom>
                <a:avLst/>
                <a:gdLst>
                  <a:gd name="T0" fmla="*/ 0 w 6"/>
                  <a:gd name="T1" fmla="*/ 0 h 96"/>
                  <a:gd name="T2" fmla="*/ 0 w 6"/>
                  <a:gd name="T3" fmla="*/ 0 h 96"/>
                  <a:gd name="T4" fmla="*/ 1 w 6"/>
                  <a:gd name="T5" fmla="*/ 0 h 96"/>
                  <a:gd name="T6" fmla="*/ 1 w 6"/>
                  <a:gd name="T7" fmla="*/ 0 h 96"/>
                  <a:gd name="T8" fmla="*/ 1 w 6"/>
                  <a:gd name="T9" fmla="*/ 0 h 96"/>
                  <a:gd name="T10" fmla="*/ 1 w 6"/>
                  <a:gd name="T11" fmla="*/ 12 h 96"/>
                  <a:gd name="T12" fmla="*/ 1 w 6"/>
                  <a:gd name="T13" fmla="*/ 12 h 96"/>
                  <a:gd name="T14" fmla="*/ 1 w 6"/>
                  <a:gd name="T15" fmla="*/ 12 h 96"/>
                  <a:gd name="T16" fmla="*/ 0 w 6"/>
                  <a:gd name="T17" fmla="*/ 12 h 96"/>
                  <a:gd name="T18" fmla="*/ 0 w 6"/>
                  <a:gd name="T19" fmla="*/ 12 h 96"/>
                  <a:gd name="T20" fmla="*/ 0 w 6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37" name="Freeform 4499"/>
              <p:cNvSpPr>
                <a:spLocks/>
              </p:cNvSpPr>
              <p:nvPr/>
            </p:nvSpPr>
            <p:spPr bwMode="auto">
              <a:xfrm>
                <a:off x="2799" y="1802"/>
                <a:ext cx="3" cy="48"/>
              </a:xfrm>
              <a:custGeom>
                <a:avLst/>
                <a:gdLst>
                  <a:gd name="T0" fmla="*/ 0 w 8"/>
                  <a:gd name="T1" fmla="*/ 0 h 96"/>
                  <a:gd name="T2" fmla="*/ 0 w 8"/>
                  <a:gd name="T3" fmla="*/ 1 h 96"/>
                  <a:gd name="T4" fmla="*/ 0 w 8"/>
                  <a:gd name="T5" fmla="*/ 1 h 96"/>
                  <a:gd name="T6" fmla="*/ 0 w 8"/>
                  <a:gd name="T7" fmla="*/ 1 h 96"/>
                  <a:gd name="T8" fmla="*/ 0 w 8"/>
                  <a:gd name="T9" fmla="*/ 1 h 96"/>
                  <a:gd name="T10" fmla="*/ 0 w 8"/>
                  <a:gd name="T11" fmla="*/ 12 h 96"/>
                  <a:gd name="T12" fmla="*/ 0 w 8"/>
                  <a:gd name="T13" fmla="*/ 12 h 96"/>
                  <a:gd name="T14" fmla="*/ 0 w 8"/>
                  <a:gd name="T15" fmla="*/ 12 h 96"/>
                  <a:gd name="T16" fmla="*/ 0 w 8"/>
                  <a:gd name="T17" fmla="*/ 12 h 96"/>
                  <a:gd name="T18" fmla="*/ 0 w 8"/>
                  <a:gd name="T19" fmla="*/ 12 h 96"/>
                  <a:gd name="T20" fmla="*/ 0 w 8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38" name="Freeform 4500"/>
              <p:cNvSpPr>
                <a:spLocks/>
              </p:cNvSpPr>
              <p:nvPr/>
            </p:nvSpPr>
            <p:spPr bwMode="auto">
              <a:xfrm>
                <a:off x="2802" y="1802"/>
                <a:ext cx="3" cy="48"/>
              </a:xfrm>
              <a:custGeom>
                <a:avLst/>
                <a:gdLst>
                  <a:gd name="T0" fmla="*/ 0 w 6"/>
                  <a:gd name="T1" fmla="*/ 0 h 96"/>
                  <a:gd name="T2" fmla="*/ 0 w 6"/>
                  <a:gd name="T3" fmla="*/ 0 h 96"/>
                  <a:gd name="T4" fmla="*/ 1 w 6"/>
                  <a:gd name="T5" fmla="*/ 1 h 96"/>
                  <a:gd name="T6" fmla="*/ 1 w 6"/>
                  <a:gd name="T7" fmla="*/ 1 h 96"/>
                  <a:gd name="T8" fmla="*/ 1 w 6"/>
                  <a:gd name="T9" fmla="*/ 1 h 96"/>
                  <a:gd name="T10" fmla="*/ 1 w 6"/>
                  <a:gd name="T11" fmla="*/ 1 h 96"/>
                  <a:gd name="T12" fmla="*/ 1 w 6"/>
                  <a:gd name="T13" fmla="*/ 1 h 96"/>
                  <a:gd name="T14" fmla="*/ 1 w 6"/>
                  <a:gd name="T15" fmla="*/ 1 h 96"/>
                  <a:gd name="T16" fmla="*/ 1 w 6"/>
                  <a:gd name="T17" fmla="*/ 1 h 96"/>
                  <a:gd name="T18" fmla="*/ 1 w 6"/>
                  <a:gd name="T19" fmla="*/ 12 h 96"/>
                  <a:gd name="T20" fmla="*/ 1 w 6"/>
                  <a:gd name="T21" fmla="*/ 12 h 96"/>
                  <a:gd name="T22" fmla="*/ 1 w 6"/>
                  <a:gd name="T23" fmla="*/ 12 h 96"/>
                  <a:gd name="T24" fmla="*/ 1 w 6"/>
                  <a:gd name="T25" fmla="*/ 12 h 96"/>
                  <a:gd name="T26" fmla="*/ 1 w 6"/>
                  <a:gd name="T27" fmla="*/ 12 h 96"/>
                  <a:gd name="T28" fmla="*/ 1 w 6"/>
                  <a:gd name="T29" fmla="*/ 12 h 96"/>
                  <a:gd name="T30" fmla="*/ 1 w 6"/>
                  <a:gd name="T31" fmla="*/ 12 h 96"/>
                  <a:gd name="T32" fmla="*/ 0 w 6"/>
                  <a:gd name="T33" fmla="*/ 12 h 96"/>
                  <a:gd name="T34" fmla="*/ 0 w 6"/>
                  <a:gd name="T35" fmla="*/ 12 h 96"/>
                  <a:gd name="T36" fmla="*/ 0 w 6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39" name="Freeform 4501"/>
              <p:cNvSpPr>
                <a:spLocks/>
              </p:cNvSpPr>
              <p:nvPr/>
            </p:nvSpPr>
            <p:spPr bwMode="auto">
              <a:xfrm>
                <a:off x="2805" y="1802"/>
                <a:ext cx="4" cy="48"/>
              </a:xfrm>
              <a:custGeom>
                <a:avLst/>
                <a:gdLst>
                  <a:gd name="T0" fmla="*/ 0 w 7"/>
                  <a:gd name="T1" fmla="*/ 0 h 96"/>
                  <a:gd name="T2" fmla="*/ 1 w 7"/>
                  <a:gd name="T3" fmla="*/ 0 h 96"/>
                  <a:gd name="T4" fmla="*/ 1 w 7"/>
                  <a:gd name="T5" fmla="*/ 1 h 96"/>
                  <a:gd name="T6" fmla="*/ 1 w 7"/>
                  <a:gd name="T7" fmla="*/ 1 h 96"/>
                  <a:gd name="T8" fmla="*/ 1 w 7"/>
                  <a:gd name="T9" fmla="*/ 1 h 96"/>
                  <a:gd name="T10" fmla="*/ 1 w 7"/>
                  <a:gd name="T11" fmla="*/ 1 h 96"/>
                  <a:gd name="T12" fmla="*/ 1 w 7"/>
                  <a:gd name="T13" fmla="*/ 1 h 96"/>
                  <a:gd name="T14" fmla="*/ 1 w 7"/>
                  <a:gd name="T15" fmla="*/ 1 h 96"/>
                  <a:gd name="T16" fmla="*/ 1 w 7"/>
                  <a:gd name="T17" fmla="*/ 1 h 96"/>
                  <a:gd name="T18" fmla="*/ 1 w 7"/>
                  <a:gd name="T19" fmla="*/ 12 h 96"/>
                  <a:gd name="T20" fmla="*/ 1 w 7"/>
                  <a:gd name="T21" fmla="*/ 12 h 96"/>
                  <a:gd name="T22" fmla="*/ 1 w 7"/>
                  <a:gd name="T23" fmla="*/ 12 h 96"/>
                  <a:gd name="T24" fmla="*/ 1 w 7"/>
                  <a:gd name="T25" fmla="*/ 12 h 96"/>
                  <a:gd name="T26" fmla="*/ 1 w 7"/>
                  <a:gd name="T27" fmla="*/ 12 h 96"/>
                  <a:gd name="T28" fmla="*/ 1 w 7"/>
                  <a:gd name="T29" fmla="*/ 12 h 96"/>
                  <a:gd name="T30" fmla="*/ 1 w 7"/>
                  <a:gd name="T31" fmla="*/ 12 h 96"/>
                  <a:gd name="T32" fmla="*/ 1 w 7"/>
                  <a:gd name="T33" fmla="*/ 12 h 96"/>
                  <a:gd name="T34" fmla="*/ 0 w 7"/>
                  <a:gd name="T35" fmla="*/ 12 h 96"/>
                  <a:gd name="T36" fmla="*/ 0 w 7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96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96"/>
                    </a:lnTo>
                    <a:lnTo>
                      <a:pt x="5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40" name="Freeform 4502"/>
              <p:cNvSpPr>
                <a:spLocks/>
              </p:cNvSpPr>
              <p:nvPr/>
            </p:nvSpPr>
            <p:spPr bwMode="auto">
              <a:xfrm>
                <a:off x="2809" y="1803"/>
                <a:ext cx="3" cy="47"/>
              </a:xfrm>
              <a:custGeom>
                <a:avLst/>
                <a:gdLst>
                  <a:gd name="T0" fmla="*/ 0 w 6"/>
                  <a:gd name="T1" fmla="*/ 0 h 94"/>
                  <a:gd name="T2" fmla="*/ 1 w 6"/>
                  <a:gd name="T3" fmla="*/ 0 h 94"/>
                  <a:gd name="T4" fmla="*/ 1 w 6"/>
                  <a:gd name="T5" fmla="*/ 0 h 94"/>
                  <a:gd name="T6" fmla="*/ 1 w 6"/>
                  <a:gd name="T7" fmla="*/ 0 h 94"/>
                  <a:gd name="T8" fmla="*/ 1 w 6"/>
                  <a:gd name="T9" fmla="*/ 0 h 94"/>
                  <a:gd name="T10" fmla="*/ 1 w 6"/>
                  <a:gd name="T11" fmla="*/ 12 h 94"/>
                  <a:gd name="T12" fmla="*/ 1 w 6"/>
                  <a:gd name="T13" fmla="*/ 12 h 94"/>
                  <a:gd name="T14" fmla="*/ 1 w 6"/>
                  <a:gd name="T15" fmla="*/ 12 h 94"/>
                  <a:gd name="T16" fmla="*/ 1 w 6"/>
                  <a:gd name="T17" fmla="*/ 12 h 94"/>
                  <a:gd name="T18" fmla="*/ 0 w 6"/>
                  <a:gd name="T19" fmla="*/ 12 h 94"/>
                  <a:gd name="T20" fmla="*/ 0 w 6"/>
                  <a:gd name="T21" fmla="*/ 0 h 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4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2"/>
                    </a:lnTo>
                    <a:lnTo>
                      <a:pt x="4" y="94"/>
                    </a:lnTo>
                    <a:lnTo>
                      <a:pt x="2" y="94"/>
                    </a:lnTo>
                    <a:lnTo>
                      <a:pt x="0" y="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41" name="Freeform 4503"/>
              <p:cNvSpPr>
                <a:spLocks/>
              </p:cNvSpPr>
              <p:nvPr/>
            </p:nvSpPr>
            <p:spPr bwMode="auto">
              <a:xfrm>
                <a:off x="2812" y="1803"/>
                <a:ext cx="4" cy="46"/>
              </a:xfrm>
              <a:custGeom>
                <a:avLst/>
                <a:gdLst>
                  <a:gd name="T0" fmla="*/ 0 w 8"/>
                  <a:gd name="T1" fmla="*/ 0 h 92"/>
                  <a:gd name="T2" fmla="*/ 1 w 8"/>
                  <a:gd name="T3" fmla="*/ 0 h 92"/>
                  <a:gd name="T4" fmla="*/ 1 w 8"/>
                  <a:gd name="T5" fmla="*/ 0 h 92"/>
                  <a:gd name="T6" fmla="*/ 1 w 8"/>
                  <a:gd name="T7" fmla="*/ 0 h 92"/>
                  <a:gd name="T8" fmla="*/ 1 w 8"/>
                  <a:gd name="T9" fmla="*/ 0 h 92"/>
                  <a:gd name="T10" fmla="*/ 1 w 8"/>
                  <a:gd name="T11" fmla="*/ 12 h 92"/>
                  <a:gd name="T12" fmla="*/ 1 w 8"/>
                  <a:gd name="T13" fmla="*/ 12 h 92"/>
                  <a:gd name="T14" fmla="*/ 1 w 8"/>
                  <a:gd name="T15" fmla="*/ 12 h 92"/>
                  <a:gd name="T16" fmla="*/ 1 w 8"/>
                  <a:gd name="T17" fmla="*/ 12 h 92"/>
                  <a:gd name="T18" fmla="*/ 0 w 8"/>
                  <a:gd name="T19" fmla="*/ 12 h 92"/>
                  <a:gd name="T20" fmla="*/ 0 w 8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2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2"/>
                    </a:lnTo>
                    <a:lnTo>
                      <a:pt x="6" y="92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42" name="Freeform 4504"/>
              <p:cNvSpPr>
                <a:spLocks/>
              </p:cNvSpPr>
              <p:nvPr/>
            </p:nvSpPr>
            <p:spPr bwMode="auto">
              <a:xfrm>
                <a:off x="2816" y="1803"/>
                <a:ext cx="3" cy="46"/>
              </a:xfrm>
              <a:custGeom>
                <a:avLst/>
                <a:gdLst>
                  <a:gd name="T0" fmla="*/ 0 w 6"/>
                  <a:gd name="T1" fmla="*/ 0 h 92"/>
                  <a:gd name="T2" fmla="*/ 1 w 6"/>
                  <a:gd name="T3" fmla="*/ 0 h 92"/>
                  <a:gd name="T4" fmla="*/ 1 w 6"/>
                  <a:gd name="T5" fmla="*/ 0 h 92"/>
                  <a:gd name="T6" fmla="*/ 1 w 6"/>
                  <a:gd name="T7" fmla="*/ 0 h 92"/>
                  <a:gd name="T8" fmla="*/ 1 w 6"/>
                  <a:gd name="T9" fmla="*/ 0 h 92"/>
                  <a:gd name="T10" fmla="*/ 1 w 6"/>
                  <a:gd name="T11" fmla="*/ 12 h 92"/>
                  <a:gd name="T12" fmla="*/ 1 w 6"/>
                  <a:gd name="T13" fmla="*/ 12 h 92"/>
                  <a:gd name="T14" fmla="*/ 1 w 6"/>
                  <a:gd name="T15" fmla="*/ 12 h 92"/>
                  <a:gd name="T16" fmla="*/ 1 w 6"/>
                  <a:gd name="T17" fmla="*/ 12 h 92"/>
                  <a:gd name="T18" fmla="*/ 0 w 6"/>
                  <a:gd name="T19" fmla="*/ 12 h 92"/>
                  <a:gd name="T20" fmla="*/ 0 w 6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2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2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43" name="Freeform 4505"/>
              <p:cNvSpPr>
                <a:spLocks/>
              </p:cNvSpPr>
              <p:nvPr/>
            </p:nvSpPr>
            <p:spPr bwMode="auto">
              <a:xfrm>
                <a:off x="2819" y="1803"/>
                <a:ext cx="4" cy="46"/>
              </a:xfrm>
              <a:custGeom>
                <a:avLst/>
                <a:gdLst>
                  <a:gd name="T0" fmla="*/ 0 w 7"/>
                  <a:gd name="T1" fmla="*/ 0 h 92"/>
                  <a:gd name="T2" fmla="*/ 1 w 7"/>
                  <a:gd name="T3" fmla="*/ 0 h 92"/>
                  <a:gd name="T4" fmla="*/ 1 w 7"/>
                  <a:gd name="T5" fmla="*/ 0 h 92"/>
                  <a:gd name="T6" fmla="*/ 1 w 7"/>
                  <a:gd name="T7" fmla="*/ 0 h 92"/>
                  <a:gd name="T8" fmla="*/ 1 w 7"/>
                  <a:gd name="T9" fmla="*/ 0 h 92"/>
                  <a:gd name="T10" fmla="*/ 1 w 7"/>
                  <a:gd name="T11" fmla="*/ 12 h 92"/>
                  <a:gd name="T12" fmla="*/ 1 w 7"/>
                  <a:gd name="T13" fmla="*/ 12 h 92"/>
                  <a:gd name="T14" fmla="*/ 1 w 7"/>
                  <a:gd name="T15" fmla="*/ 12 h 92"/>
                  <a:gd name="T16" fmla="*/ 1 w 7"/>
                  <a:gd name="T17" fmla="*/ 12 h 92"/>
                  <a:gd name="T18" fmla="*/ 0 w 7"/>
                  <a:gd name="T19" fmla="*/ 12 h 92"/>
                  <a:gd name="T20" fmla="*/ 0 w 7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9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92"/>
                    </a:lnTo>
                    <a:lnTo>
                      <a:pt x="5" y="92"/>
                    </a:lnTo>
                    <a:lnTo>
                      <a:pt x="3" y="92"/>
                    </a:lnTo>
                    <a:lnTo>
                      <a:pt x="1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44" name="Freeform 4506"/>
              <p:cNvSpPr>
                <a:spLocks/>
              </p:cNvSpPr>
              <p:nvPr/>
            </p:nvSpPr>
            <p:spPr bwMode="auto">
              <a:xfrm>
                <a:off x="2823" y="1803"/>
                <a:ext cx="2" cy="46"/>
              </a:xfrm>
              <a:custGeom>
                <a:avLst/>
                <a:gdLst>
                  <a:gd name="T0" fmla="*/ 0 w 6"/>
                  <a:gd name="T1" fmla="*/ 0 h 92"/>
                  <a:gd name="T2" fmla="*/ 0 w 6"/>
                  <a:gd name="T3" fmla="*/ 0 h 92"/>
                  <a:gd name="T4" fmla="*/ 0 w 6"/>
                  <a:gd name="T5" fmla="*/ 0 h 92"/>
                  <a:gd name="T6" fmla="*/ 0 w 6"/>
                  <a:gd name="T7" fmla="*/ 0 h 92"/>
                  <a:gd name="T8" fmla="*/ 0 w 6"/>
                  <a:gd name="T9" fmla="*/ 0 h 92"/>
                  <a:gd name="T10" fmla="*/ 0 w 6"/>
                  <a:gd name="T11" fmla="*/ 12 h 92"/>
                  <a:gd name="T12" fmla="*/ 0 w 6"/>
                  <a:gd name="T13" fmla="*/ 12 h 92"/>
                  <a:gd name="T14" fmla="*/ 0 w 6"/>
                  <a:gd name="T15" fmla="*/ 12 h 92"/>
                  <a:gd name="T16" fmla="*/ 0 w 6"/>
                  <a:gd name="T17" fmla="*/ 12 h 92"/>
                  <a:gd name="T18" fmla="*/ 0 w 6"/>
                  <a:gd name="T19" fmla="*/ 12 h 92"/>
                  <a:gd name="T20" fmla="*/ 0 w 6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2"/>
                    </a:lnTo>
                    <a:lnTo>
                      <a:pt x="4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45" name="Freeform 4507"/>
              <p:cNvSpPr>
                <a:spLocks/>
              </p:cNvSpPr>
              <p:nvPr/>
            </p:nvSpPr>
            <p:spPr bwMode="auto">
              <a:xfrm>
                <a:off x="2825" y="1803"/>
                <a:ext cx="4" cy="46"/>
              </a:xfrm>
              <a:custGeom>
                <a:avLst/>
                <a:gdLst>
                  <a:gd name="T0" fmla="*/ 0 w 8"/>
                  <a:gd name="T1" fmla="*/ 0 h 92"/>
                  <a:gd name="T2" fmla="*/ 1 w 8"/>
                  <a:gd name="T3" fmla="*/ 0 h 92"/>
                  <a:gd name="T4" fmla="*/ 1 w 8"/>
                  <a:gd name="T5" fmla="*/ 0 h 92"/>
                  <a:gd name="T6" fmla="*/ 1 w 8"/>
                  <a:gd name="T7" fmla="*/ 0 h 92"/>
                  <a:gd name="T8" fmla="*/ 1 w 8"/>
                  <a:gd name="T9" fmla="*/ 0 h 92"/>
                  <a:gd name="T10" fmla="*/ 1 w 8"/>
                  <a:gd name="T11" fmla="*/ 0 h 92"/>
                  <a:gd name="T12" fmla="*/ 1 w 8"/>
                  <a:gd name="T13" fmla="*/ 0 h 92"/>
                  <a:gd name="T14" fmla="*/ 1 w 8"/>
                  <a:gd name="T15" fmla="*/ 1 h 92"/>
                  <a:gd name="T16" fmla="*/ 1 w 8"/>
                  <a:gd name="T17" fmla="*/ 1 h 92"/>
                  <a:gd name="T18" fmla="*/ 1 w 8"/>
                  <a:gd name="T19" fmla="*/ 12 h 92"/>
                  <a:gd name="T20" fmla="*/ 1 w 8"/>
                  <a:gd name="T21" fmla="*/ 12 h 92"/>
                  <a:gd name="T22" fmla="*/ 1 w 8"/>
                  <a:gd name="T23" fmla="*/ 12 h 92"/>
                  <a:gd name="T24" fmla="*/ 1 w 8"/>
                  <a:gd name="T25" fmla="*/ 12 h 92"/>
                  <a:gd name="T26" fmla="*/ 1 w 8"/>
                  <a:gd name="T27" fmla="*/ 12 h 92"/>
                  <a:gd name="T28" fmla="*/ 1 w 8"/>
                  <a:gd name="T29" fmla="*/ 12 h 92"/>
                  <a:gd name="T30" fmla="*/ 1 w 8"/>
                  <a:gd name="T31" fmla="*/ 12 h 92"/>
                  <a:gd name="T32" fmla="*/ 1 w 8"/>
                  <a:gd name="T33" fmla="*/ 12 h 92"/>
                  <a:gd name="T34" fmla="*/ 0 w 8"/>
                  <a:gd name="T35" fmla="*/ 12 h 92"/>
                  <a:gd name="T36" fmla="*/ 0 w 8"/>
                  <a:gd name="T37" fmla="*/ 0 h 9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92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92"/>
                    </a:lnTo>
                    <a:lnTo>
                      <a:pt x="6" y="92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46" name="Freeform 4508"/>
              <p:cNvSpPr>
                <a:spLocks/>
              </p:cNvSpPr>
              <p:nvPr/>
            </p:nvSpPr>
            <p:spPr bwMode="auto">
              <a:xfrm>
                <a:off x="2829" y="1804"/>
                <a:ext cx="3" cy="44"/>
              </a:xfrm>
              <a:custGeom>
                <a:avLst/>
                <a:gdLst>
                  <a:gd name="T0" fmla="*/ 0 w 5"/>
                  <a:gd name="T1" fmla="*/ 0 h 88"/>
                  <a:gd name="T2" fmla="*/ 1 w 5"/>
                  <a:gd name="T3" fmla="*/ 0 h 88"/>
                  <a:gd name="T4" fmla="*/ 1 w 5"/>
                  <a:gd name="T5" fmla="*/ 0 h 88"/>
                  <a:gd name="T6" fmla="*/ 1 w 5"/>
                  <a:gd name="T7" fmla="*/ 0 h 88"/>
                  <a:gd name="T8" fmla="*/ 1 w 5"/>
                  <a:gd name="T9" fmla="*/ 0 h 88"/>
                  <a:gd name="T10" fmla="*/ 1 w 5"/>
                  <a:gd name="T11" fmla="*/ 11 h 88"/>
                  <a:gd name="T12" fmla="*/ 1 w 5"/>
                  <a:gd name="T13" fmla="*/ 11 h 88"/>
                  <a:gd name="T14" fmla="*/ 1 w 5"/>
                  <a:gd name="T15" fmla="*/ 11 h 88"/>
                  <a:gd name="T16" fmla="*/ 1 w 5"/>
                  <a:gd name="T17" fmla="*/ 11 h 88"/>
                  <a:gd name="T18" fmla="*/ 0 w 5"/>
                  <a:gd name="T19" fmla="*/ 11 h 88"/>
                  <a:gd name="T20" fmla="*/ 0 w 5"/>
                  <a:gd name="T21" fmla="*/ 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88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88"/>
                    </a:lnTo>
                    <a:lnTo>
                      <a:pt x="4" y="88"/>
                    </a:lnTo>
                    <a:lnTo>
                      <a:pt x="2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47" name="Freeform 4509"/>
              <p:cNvSpPr>
                <a:spLocks/>
              </p:cNvSpPr>
              <p:nvPr/>
            </p:nvSpPr>
            <p:spPr bwMode="auto">
              <a:xfrm>
                <a:off x="2832" y="1804"/>
                <a:ext cx="4" cy="44"/>
              </a:xfrm>
              <a:custGeom>
                <a:avLst/>
                <a:gdLst>
                  <a:gd name="T0" fmla="*/ 0 w 8"/>
                  <a:gd name="T1" fmla="*/ 0 h 88"/>
                  <a:gd name="T2" fmla="*/ 1 w 8"/>
                  <a:gd name="T3" fmla="*/ 0 h 88"/>
                  <a:gd name="T4" fmla="*/ 1 w 8"/>
                  <a:gd name="T5" fmla="*/ 0 h 88"/>
                  <a:gd name="T6" fmla="*/ 1 w 8"/>
                  <a:gd name="T7" fmla="*/ 0 h 88"/>
                  <a:gd name="T8" fmla="*/ 1 w 8"/>
                  <a:gd name="T9" fmla="*/ 0 h 88"/>
                  <a:gd name="T10" fmla="*/ 1 w 8"/>
                  <a:gd name="T11" fmla="*/ 11 h 88"/>
                  <a:gd name="T12" fmla="*/ 1 w 8"/>
                  <a:gd name="T13" fmla="*/ 11 h 88"/>
                  <a:gd name="T14" fmla="*/ 1 w 8"/>
                  <a:gd name="T15" fmla="*/ 11 h 88"/>
                  <a:gd name="T16" fmla="*/ 1 w 8"/>
                  <a:gd name="T17" fmla="*/ 11 h 88"/>
                  <a:gd name="T18" fmla="*/ 0 w 8"/>
                  <a:gd name="T19" fmla="*/ 11 h 88"/>
                  <a:gd name="T20" fmla="*/ 0 w 8"/>
                  <a:gd name="T21" fmla="*/ 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88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8"/>
                    </a:lnTo>
                    <a:lnTo>
                      <a:pt x="6" y="88"/>
                    </a:lnTo>
                    <a:lnTo>
                      <a:pt x="4" y="88"/>
                    </a:lnTo>
                    <a:lnTo>
                      <a:pt x="2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48" name="Freeform 4510"/>
              <p:cNvSpPr>
                <a:spLocks/>
              </p:cNvSpPr>
              <p:nvPr/>
            </p:nvSpPr>
            <p:spPr bwMode="auto">
              <a:xfrm>
                <a:off x="2836" y="1804"/>
                <a:ext cx="3" cy="44"/>
              </a:xfrm>
              <a:custGeom>
                <a:avLst/>
                <a:gdLst>
                  <a:gd name="T0" fmla="*/ 0 w 6"/>
                  <a:gd name="T1" fmla="*/ 0 h 88"/>
                  <a:gd name="T2" fmla="*/ 1 w 6"/>
                  <a:gd name="T3" fmla="*/ 0 h 88"/>
                  <a:gd name="T4" fmla="*/ 1 w 6"/>
                  <a:gd name="T5" fmla="*/ 0 h 88"/>
                  <a:gd name="T6" fmla="*/ 1 w 6"/>
                  <a:gd name="T7" fmla="*/ 0 h 88"/>
                  <a:gd name="T8" fmla="*/ 1 w 6"/>
                  <a:gd name="T9" fmla="*/ 0 h 88"/>
                  <a:gd name="T10" fmla="*/ 1 w 6"/>
                  <a:gd name="T11" fmla="*/ 11 h 88"/>
                  <a:gd name="T12" fmla="*/ 1 w 6"/>
                  <a:gd name="T13" fmla="*/ 11 h 88"/>
                  <a:gd name="T14" fmla="*/ 1 w 6"/>
                  <a:gd name="T15" fmla="*/ 11 h 88"/>
                  <a:gd name="T16" fmla="*/ 1 w 6"/>
                  <a:gd name="T17" fmla="*/ 11 h 88"/>
                  <a:gd name="T18" fmla="*/ 0 w 6"/>
                  <a:gd name="T19" fmla="*/ 11 h 88"/>
                  <a:gd name="T20" fmla="*/ 0 w 6"/>
                  <a:gd name="T21" fmla="*/ 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88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88"/>
                    </a:lnTo>
                    <a:lnTo>
                      <a:pt x="4" y="88"/>
                    </a:lnTo>
                    <a:lnTo>
                      <a:pt x="2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49" name="Freeform 4511"/>
              <p:cNvSpPr>
                <a:spLocks/>
              </p:cNvSpPr>
              <p:nvPr/>
            </p:nvSpPr>
            <p:spPr bwMode="auto">
              <a:xfrm>
                <a:off x="2839" y="1804"/>
                <a:ext cx="4" cy="44"/>
              </a:xfrm>
              <a:custGeom>
                <a:avLst/>
                <a:gdLst>
                  <a:gd name="T0" fmla="*/ 0 w 8"/>
                  <a:gd name="T1" fmla="*/ 0 h 88"/>
                  <a:gd name="T2" fmla="*/ 1 w 8"/>
                  <a:gd name="T3" fmla="*/ 0 h 88"/>
                  <a:gd name="T4" fmla="*/ 1 w 8"/>
                  <a:gd name="T5" fmla="*/ 0 h 88"/>
                  <a:gd name="T6" fmla="*/ 1 w 8"/>
                  <a:gd name="T7" fmla="*/ 0 h 88"/>
                  <a:gd name="T8" fmla="*/ 1 w 8"/>
                  <a:gd name="T9" fmla="*/ 0 h 88"/>
                  <a:gd name="T10" fmla="*/ 1 w 8"/>
                  <a:gd name="T11" fmla="*/ 11 h 88"/>
                  <a:gd name="T12" fmla="*/ 1 w 8"/>
                  <a:gd name="T13" fmla="*/ 11 h 88"/>
                  <a:gd name="T14" fmla="*/ 1 w 8"/>
                  <a:gd name="T15" fmla="*/ 11 h 88"/>
                  <a:gd name="T16" fmla="*/ 1 w 8"/>
                  <a:gd name="T17" fmla="*/ 11 h 88"/>
                  <a:gd name="T18" fmla="*/ 0 w 8"/>
                  <a:gd name="T19" fmla="*/ 11 h 88"/>
                  <a:gd name="T20" fmla="*/ 0 w 8"/>
                  <a:gd name="T21" fmla="*/ 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88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8"/>
                    </a:lnTo>
                    <a:lnTo>
                      <a:pt x="6" y="88"/>
                    </a:lnTo>
                    <a:lnTo>
                      <a:pt x="4" y="88"/>
                    </a:lnTo>
                    <a:lnTo>
                      <a:pt x="2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50" name="Freeform 4512"/>
              <p:cNvSpPr>
                <a:spLocks/>
              </p:cNvSpPr>
              <p:nvPr/>
            </p:nvSpPr>
            <p:spPr bwMode="auto">
              <a:xfrm>
                <a:off x="2843" y="1805"/>
                <a:ext cx="3" cy="43"/>
              </a:xfrm>
              <a:custGeom>
                <a:avLst/>
                <a:gdLst>
                  <a:gd name="T0" fmla="*/ 0 w 5"/>
                  <a:gd name="T1" fmla="*/ 0 h 86"/>
                  <a:gd name="T2" fmla="*/ 0 w 5"/>
                  <a:gd name="T3" fmla="*/ 0 h 86"/>
                  <a:gd name="T4" fmla="*/ 1 w 5"/>
                  <a:gd name="T5" fmla="*/ 0 h 86"/>
                  <a:gd name="T6" fmla="*/ 1 w 5"/>
                  <a:gd name="T7" fmla="*/ 0 h 86"/>
                  <a:gd name="T8" fmla="*/ 1 w 5"/>
                  <a:gd name="T9" fmla="*/ 0 h 86"/>
                  <a:gd name="T10" fmla="*/ 1 w 5"/>
                  <a:gd name="T11" fmla="*/ 0 h 86"/>
                  <a:gd name="T12" fmla="*/ 1 w 5"/>
                  <a:gd name="T13" fmla="*/ 0 h 86"/>
                  <a:gd name="T14" fmla="*/ 1 w 5"/>
                  <a:gd name="T15" fmla="*/ 0 h 86"/>
                  <a:gd name="T16" fmla="*/ 1 w 5"/>
                  <a:gd name="T17" fmla="*/ 0 h 86"/>
                  <a:gd name="T18" fmla="*/ 1 w 5"/>
                  <a:gd name="T19" fmla="*/ 11 h 86"/>
                  <a:gd name="T20" fmla="*/ 1 w 5"/>
                  <a:gd name="T21" fmla="*/ 11 h 86"/>
                  <a:gd name="T22" fmla="*/ 1 w 5"/>
                  <a:gd name="T23" fmla="*/ 11 h 86"/>
                  <a:gd name="T24" fmla="*/ 1 w 5"/>
                  <a:gd name="T25" fmla="*/ 11 h 86"/>
                  <a:gd name="T26" fmla="*/ 1 w 5"/>
                  <a:gd name="T27" fmla="*/ 11 h 86"/>
                  <a:gd name="T28" fmla="*/ 1 w 5"/>
                  <a:gd name="T29" fmla="*/ 11 h 86"/>
                  <a:gd name="T30" fmla="*/ 1 w 5"/>
                  <a:gd name="T31" fmla="*/ 11 h 86"/>
                  <a:gd name="T32" fmla="*/ 0 w 5"/>
                  <a:gd name="T33" fmla="*/ 11 h 86"/>
                  <a:gd name="T34" fmla="*/ 0 w 5"/>
                  <a:gd name="T35" fmla="*/ 11 h 86"/>
                  <a:gd name="T36" fmla="*/ 0 w 5"/>
                  <a:gd name="T37" fmla="*/ 0 h 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" h="86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84"/>
                    </a:lnTo>
                    <a:lnTo>
                      <a:pt x="3" y="84"/>
                    </a:lnTo>
                    <a:lnTo>
                      <a:pt x="1" y="86"/>
                    </a:lnTo>
                    <a:lnTo>
                      <a:pt x="0" y="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51" name="Freeform 4513"/>
              <p:cNvSpPr>
                <a:spLocks/>
              </p:cNvSpPr>
              <p:nvPr/>
            </p:nvSpPr>
            <p:spPr bwMode="auto">
              <a:xfrm>
                <a:off x="2846" y="1805"/>
                <a:ext cx="4" cy="43"/>
              </a:xfrm>
              <a:custGeom>
                <a:avLst/>
                <a:gdLst>
                  <a:gd name="T0" fmla="*/ 0 w 8"/>
                  <a:gd name="T1" fmla="*/ 0 h 86"/>
                  <a:gd name="T2" fmla="*/ 1 w 8"/>
                  <a:gd name="T3" fmla="*/ 0 h 86"/>
                  <a:gd name="T4" fmla="*/ 1 w 8"/>
                  <a:gd name="T5" fmla="*/ 0 h 86"/>
                  <a:gd name="T6" fmla="*/ 1 w 8"/>
                  <a:gd name="T7" fmla="*/ 0 h 86"/>
                  <a:gd name="T8" fmla="*/ 1 w 8"/>
                  <a:gd name="T9" fmla="*/ 0 h 86"/>
                  <a:gd name="T10" fmla="*/ 1 w 8"/>
                  <a:gd name="T11" fmla="*/ 11 h 86"/>
                  <a:gd name="T12" fmla="*/ 1 w 8"/>
                  <a:gd name="T13" fmla="*/ 11 h 86"/>
                  <a:gd name="T14" fmla="*/ 1 w 8"/>
                  <a:gd name="T15" fmla="*/ 11 h 86"/>
                  <a:gd name="T16" fmla="*/ 1 w 8"/>
                  <a:gd name="T17" fmla="*/ 11 h 86"/>
                  <a:gd name="T18" fmla="*/ 0 w 8"/>
                  <a:gd name="T19" fmla="*/ 11 h 86"/>
                  <a:gd name="T20" fmla="*/ 0 w 8"/>
                  <a:gd name="T21" fmla="*/ 0 h 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8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4"/>
                    </a:lnTo>
                    <a:lnTo>
                      <a:pt x="6" y="84"/>
                    </a:lnTo>
                    <a:lnTo>
                      <a:pt x="4" y="84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52" name="Freeform 4514"/>
              <p:cNvSpPr>
                <a:spLocks/>
              </p:cNvSpPr>
              <p:nvPr/>
            </p:nvSpPr>
            <p:spPr bwMode="auto">
              <a:xfrm>
                <a:off x="2850" y="1805"/>
                <a:ext cx="2" cy="42"/>
              </a:xfrm>
              <a:custGeom>
                <a:avLst/>
                <a:gdLst>
                  <a:gd name="T0" fmla="*/ 0 w 6"/>
                  <a:gd name="T1" fmla="*/ 0 h 84"/>
                  <a:gd name="T2" fmla="*/ 0 w 6"/>
                  <a:gd name="T3" fmla="*/ 0 h 84"/>
                  <a:gd name="T4" fmla="*/ 0 w 6"/>
                  <a:gd name="T5" fmla="*/ 0 h 84"/>
                  <a:gd name="T6" fmla="*/ 0 w 6"/>
                  <a:gd name="T7" fmla="*/ 0 h 84"/>
                  <a:gd name="T8" fmla="*/ 0 w 6"/>
                  <a:gd name="T9" fmla="*/ 0 h 84"/>
                  <a:gd name="T10" fmla="*/ 0 w 6"/>
                  <a:gd name="T11" fmla="*/ 0 h 84"/>
                  <a:gd name="T12" fmla="*/ 0 w 6"/>
                  <a:gd name="T13" fmla="*/ 0 h 84"/>
                  <a:gd name="T14" fmla="*/ 0 w 6"/>
                  <a:gd name="T15" fmla="*/ 0 h 84"/>
                  <a:gd name="T16" fmla="*/ 0 w 6"/>
                  <a:gd name="T17" fmla="*/ 0 h 84"/>
                  <a:gd name="T18" fmla="*/ 0 w 6"/>
                  <a:gd name="T19" fmla="*/ 11 h 84"/>
                  <a:gd name="T20" fmla="*/ 0 w 6"/>
                  <a:gd name="T21" fmla="*/ 11 h 84"/>
                  <a:gd name="T22" fmla="*/ 0 w 6"/>
                  <a:gd name="T23" fmla="*/ 11 h 84"/>
                  <a:gd name="T24" fmla="*/ 0 w 6"/>
                  <a:gd name="T25" fmla="*/ 11 h 84"/>
                  <a:gd name="T26" fmla="*/ 0 w 6"/>
                  <a:gd name="T27" fmla="*/ 11 h 84"/>
                  <a:gd name="T28" fmla="*/ 0 w 6"/>
                  <a:gd name="T29" fmla="*/ 11 h 84"/>
                  <a:gd name="T30" fmla="*/ 0 w 6"/>
                  <a:gd name="T31" fmla="*/ 11 h 84"/>
                  <a:gd name="T32" fmla="*/ 0 w 6"/>
                  <a:gd name="T33" fmla="*/ 11 h 84"/>
                  <a:gd name="T34" fmla="*/ 0 w 6"/>
                  <a:gd name="T35" fmla="*/ 11 h 84"/>
                  <a:gd name="T36" fmla="*/ 0 w 6"/>
                  <a:gd name="T37" fmla="*/ 0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84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84"/>
                    </a:lnTo>
                    <a:lnTo>
                      <a:pt x="4" y="84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53" name="Freeform 4515"/>
              <p:cNvSpPr>
                <a:spLocks/>
              </p:cNvSpPr>
              <p:nvPr/>
            </p:nvSpPr>
            <p:spPr bwMode="auto">
              <a:xfrm>
                <a:off x="2852" y="1805"/>
                <a:ext cx="4" cy="42"/>
              </a:xfrm>
              <a:custGeom>
                <a:avLst/>
                <a:gdLst>
                  <a:gd name="T0" fmla="*/ 0 w 7"/>
                  <a:gd name="T1" fmla="*/ 0 h 84"/>
                  <a:gd name="T2" fmla="*/ 1 w 7"/>
                  <a:gd name="T3" fmla="*/ 0 h 84"/>
                  <a:gd name="T4" fmla="*/ 1 w 7"/>
                  <a:gd name="T5" fmla="*/ 1 h 84"/>
                  <a:gd name="T6" fmla="*/ 1 w 7"/>
                  <a:gd name="T7" fmla="*/ 1 h 84"/>
                  <a:gd name="T8" fmla="*/ 1 w 7"/>
                  <a:gd name="T9" fmla="*/ 1 h 84"/>
                  <a:gd name="T10" fmla="*/ 1 w 7"/>
                  <a:gd name="T11" fmla="*/ 11 h 84"/>
                  <a:gd name="T12" fmla="*/ 1 w 7"/>
                  <a:gd name="T13" fmla="*/ 11 h 84"/>
                  <a:gd name="T14" fmla="*/ 1 w 7"/>
                  <a:gd name="T15" fmla="*/ 11 h 84"/>
                  <a:gd name="T16" fmla="*/ 1 w 7"/>
                  <a:gd name="T17" fmla="*/ 11 h 84"/>
                  <a:gd name="T18" fmla="*/ 0 w 7"/>
                  <a:gd name="T19" fmla="*/ 11 h 84"/>
                  <a:gd name="T20" fmla="*/ 0 w 7"/>
                  <a:gd name="T21" fmla="*/ 0 h 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84">
                    <a:moveTo>
                      <a:pt x="0" y="0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84"/>
                    </a:lnTo>
                    <a:lnTo>
                      <a:pt x="6" y="84"/>
                    </a:lnTo>
                    <a:lnTo>
                      <a:pt x="4" y="84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54" name="Freeform 4516"/>
              <p:cNvSpPr>
                <a:spLocks/>
              </p:cNvSpPr>
              <p:nvPr/>
            </p:nvSpPr>
            <p:spPr bwMode="auto">
              <a:xfrm>
                <a:off x="2856" y="1805"/>
                <a:ext cx="3" cy="42"/>
              </a:xfrm>
              <a:custGeom>
                <a:avLst/>
                <a:gdLst>
                  <a:gd name="T0" fmla="*/ 0 w 6"/>
                  <a:gd name="T1" fmla="*/ 0 h 84"/>
                  <a:gd name="T2" fmla="*/ 1 w 6"/>
                  <a:gd name="T3" fmla="*/ 0 h 84"/>
                  <a:gd name="T4" fmla="*/ 1 w 6"/>
                  <a:gd name="T5" fmla="*/ 1 h 84"/>
                  <a:gd name="T6" fmla="*/ 1 w 6"/>
                  <a:gd name="T7" fmla="*/ 1 h 84"/>
                  <a:gd name="T8" fmla="*/ 1 w 6"/>
                  <a:gd name="T9" fmla="*/ 1 h 84"/>
                  <a:gd name="T10" fmla="*/ 1 w 6"/>
                  <a:gd name="T11" fmla="*/ 11 h 84"/>
                  <a:gd name="T12" fmla="*/ 1 w 6"/>
                  <a:gd name="T13" fmla="*/ 11 h 84"/>
                  <a:gd name="T14" fmla="*/ 1 w 6"/>
                  <a:gd name="T15" fmla="*/ 11 h 84"/>
                  <a:gd name="T16" fmla="*/ 1 w 6"/>
                  <a:gd name="T17" fmla="*/ 11 h 84"/>
                  <a:gd name="T18" fmla="*/ 0 w 6"/>
                  <a:gd name="T19" fmla="*/ 11 h 84"/>
                  <a:gd name="T20" fmla="*/ 0 w 6"/>
                  <a:gd name="T21" fmla="*/ 0 h 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84">
                    <a:moveTo>
                      <a:pt x="0" y="0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82"/>
                    </a:lnTo>
                    <a:lnTo>
                      <a:pt x="4" y="82"/>
                    </a:lnTo>
                    <a:lnTo>
                      <a:pt x="4" y="84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55" name="Freeform 4517"/>
              <p:cNvSpPr>
                <a:spLocks/>
              </p:cNvSpPr>
              <p:nvPr/>
            </p:nvSpPr>
            <p:spPr bwMode="auto">
              <a:xfrm>
                <a:off x="2859" y="1806"/>
                <a:ext cx="4" cy="40"/>
              </a:xfrm>
              <a:custGeom>
                <a:avLst/>
                <a:gdLst>
                  <a:gd name="T0" fmla="*/ 0 w 8"/>
                  <a:gd name="T1" fmla="*/ 0 h 81"/>
                  <a:gd name="T2" fmla="*/ 1 w 8"/>
                  <a:gd name="T3" fmla="*/ 0 h 81"/>
                  <a:gd name="T4" fmla="*/ 1 w 8"/>
                  <a:gd name="T5" fmla="*/ 0 h 81"/>
                  <a:gd name="T6" fmla="*/ 1 w 8"/>
                  <a:gd name="T7" fmla="*/ 0 h 81"/>
                  <a:gd name="T8" fmla="*/ 1 w 8"/>
                  <a:gd name="T9" fmla="*/ 0 h 81"/>
                  <a:gd name="T10" fmla="*/ 1 w 8"/>
                  <a:gd name="T11" fmla="*/ 0 h 81"/>
                  <a:gd name="T12" fmla="*/ 1 w 8"/>
                  <a:gd name="T13" fmla="*/ 0 h 81"/>
                  <a:gd name="T14" fmla="*/ 1 w 8"/>
                  <a:gd name="T15" fmla="*/ 0 h 81"/>
                  <a:gd name="T16" fmla="*/ 1 w 8"/>
                  <a:gd name="T17" fmla="*/ 0 h 81"/>
                  <a:gd name="T18" fmla="*/ 1 w 8"/>
                  <a:gd name="T19" fmla="*/ 10 h 81"/>
                  <a:gd name="T20" fmla="*/ 1 w 8"/>
                  <a:gd name="T21" fmla="*/ 10 h 81"/>
                  <a:gd name="T22" fmla="*/ 1 w 8"/>
                  <a:gd name="T23" fmla="*/ 10 h 81"/>
                  <a:gd name="T24" fmla="*/ 1 w 8"/>
                  <a:gd name="T25" fmla="*/ 10 h 81"/>
                  <a:gd name="T26" fmla="*/ 1 w 8"/>
                  <a:gd name="T27" fmla="*/ 10 h 81"/>
                  <a:gd name="T28" fmla="*/ 1 w 8"/>
                  <a:gd name="T29" fmla="*/ 10 h 81"/>
                  <a:gd name="T30" fmla="*/ 1 w 8"/>
                  <a:gd name="T31" fmla="*/ 10 h 81"/>
                  <a:gd name="T32" fmla="*/ 1 w 8"/>
                  <a:gd name="T33" fmla="*/ 10 h 81"/>
                  <a:gd name="T34" fmla="*/ 0 w 8"/>
                  <a:gd name="T35" fmla="*/ 10 h 81"/>
                  <a:gd name="T36" fmla="*/ 0 w 8"/>
                  <a:gd name="T37" fmla="*/ 0 h 8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81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1"/>
                    </a:lnTo>
                    <a:lnTo>
                      <a:pt x="6" y="81"/>
                    </a:lnTo>
                    <a:lnTo>
                      <a:pt x="4" y="81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56" name="Freeform 4518"/>
              <p:cNvSpPr>
                <a:spLocks/>
              </p:cNvSpPr>
              <p:nvPr/>
            </p:nvSpPr>
            <p:spPr bwMode="auto">
              <a:xfrm>
                <a:off x="2863" y="1806"/>
                <a:ext cx="3" cy="40"/>
              </a:xfrm>
              <a:custGeom>
                <a:avLst/>
                <a:gdLst>
                  <a:gd name="T0" fmla="*/ 0 w 6"/>
                  <a:gd name="T1" fmla="*/ 0 h 81"/>
                  <a:gd name="T2" fmla="*/ 1 w 6"/>
                  <a:gd name="T3" fmla="*/ 0 h 81"/>
                  <a:gd name="T4" fmla="*/ 1 w 6"/>
                  <a:gd name="T5" fmla="*/ 0 h 81"/>
                  <a:gd name="T6" fmla="*/ 1 w 6"/>
                  <a:gd name="T7" fmla="*/ 0 h 81"/>
                  <a:gd name="T8" fmla="*/ 1 w 6"/>
                  <a:gd name="T9" fmla="*/ 0 h 81"/>
                  <a:gd name="T10" fmla="*/ 1 w 6"/>
                  <a:gd name="T11" fmla="*/ 10 h 81"/>
                  <a:gd name="T12" fmla="*/ 1 w 6"/>
                  <a:gd name="T13" fmla="*/ 10 h 81"/>
                  <a:gd name="T14" fmla="*/ 1 w 6"/>
                  <a:gd name="T15" fmla="*/ 10 h 81"/>
                  <a:gd name="T16" fmla="*/ 1 w 6"/>
                  <a:gd name="T17" fmla="*/ 10 h 81"/>
                  <a:gd name="T18" fmla="*/ 0 w 6"/>
                  <a:gd name="T19" fmla="*/ 10 h 81"/>
                  <a:gd name="T20" fmla="*/ 0 w 6"/>
                  <a:gd name="T21" fmla="*/ 0 h 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81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81"/>
                    </a:lnTo>
                    <a:lnTo>
                      <a:pt x="4" y="81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57" name="Freeform 4519"/>
              <p:cNvSpPr>
                <a:spLocks/>
              </p:cNvSpPr>
              <p:nvPr/>
            </p:nvSpPr>
            <p:spPr bwMode="auto">
              <a:xfrm>
                <a:off x="2866" y="1806"/>
                <a:ext cx="4" cy="40"/>
              </a:xfrm>
              <a:custGeom>
                <a:avLst/>
                <a:gdLst>
                  <a:gd name="T0" fmla="*/ 0 w 7"/>
                  <a:gd name="T1" fmla="*/ 0 h 81"/>
                  <a:gd name="T2" fmla="*/ 1 w 7"/>
                  <a:gd name="T3" fmla="*/ 0 h 81"/>
                  <a:gd name="T4" fmla="*/ 1 w 7"/>
                  <a:gd name="T5" fmla="*/ 0 h 81"/>
                  <a:gd name="T6" fmla="*/ 1 w 7"/>
                  <a:gd name="T7" fmla="*/ 0 h 81"/>
                  <a:gd name="T8" fmla="*/ 1 w 7"/>
                  <a:gd name="T9" fmla="*/ 0 h 81"/>
                  <a:gd name="T10" fmla="*/ 1 w 7"/>
                  <a:gd name="T11" fmla="*/ 10 h 81"/>
                  <a:gd name="T12" fmla="*/ 1 w 7"/>
                  <a:gd name="T13" fmla="*/ 10 h 81"/>
                  <a:gd name="T14" fmla="*/ 1 w 7"/>
                  <a:gd name="T15" fmla="*/ 10 h 81"/>
                  <a:gd name="T16" fmla="*/ 1 w 7"/>
                  <a:gd name="T17" fmla="*/ 10 h 81"/>
                  <a:gd name="T18" fmla="*/ 0 w 7"/>
                  <a:gd name="T19" fmla="*/ 10 h 81"/>
                  <a:gd name="T20" fmla="*/ 0 w 7"/>
                  <a:gd name="T21" fmla="*/ 0 h 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81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7" y="81"/>
                    </a:lnTo>
                    <a:lnTo>
                      <a:pt x="5" y="81"/>
                    </a:lnTo>
                    <a:lnTo>
                      <a:pt x="3" y="81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58" name="Freeform 4520"/>
              <p:cNvSpPr>
                <a:spLocks/>
              </p:cNvSpPr>
              <p:nvPr/>
            </p:nvSpPr>
            <p:spPr bwMode="auto">
              <a:xfrm>
                <a:off x="2870" y="1807"/>
                <a:ext cx="3" cy="38"/>
              </a:xfrm>
              <a:custGeom>
                <a:avLst/>
                <a:gdLst>
                  <a:gd name="T0" fmla="*/ 0 w 6"/>
                  <a:gd name="T1" fmla="*/ 0 h 77"/>
                  <a:gd name="T2" fmla="*/ 1 w 6"/>
                  <a:gd name="T3" fmla="*/ 0 h 77"/>
                  <a:gd name="T4" fmla="*/ 1 w 6"/>
                  <a:gd name="T5" fmla="*/ 0 h 77"/>
                  <a:gd name="T6" fmla="*/ 1 w 6"/>
                  <a:gd name="T7" fmla="*/ 0 h 77"/>
                  <a:gd name="T8" fmla="*/ 1 w 6"/>
                  <a:gd name="T9" fmla="*/ 0 h 77"/>
                  <a:gd name="T10" fmla="*/ 1 w 6"/>
                  <a:gd name="T11" fmla="*/ 9 h 77"/>
                  <a:gd name="T12" fmla="*/ 1 w 6"/>
                  <a:gd name="T13" fmla="*/ 9 h 77"/>
                  <a:gd name="T14" fmla="*/ 1 w 6"/>
                  <a:gd name="T15" fmla="*/ 9 h 77"/>
                  <a:gd name="T16" fmla="*/ 1 w 6"/>
                  <a:gd name="T17" fmla="*/ 9 h 77"/>
                  <a:gd name="T18" fmla="*/ 0 w 6"/>
                  <a:gd name="T19" fmla="*/ 9 h 77"/>
                  <a:gd name="T20" fmla="*/ 0 w 6"/>
                  <a:gd name="T21" fmla="*/ 0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77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77"/>
                    </a:lnTo>
                    <a:lnTo>
                      <a:pt x="4" y="77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59" name="Freeform 4521"/>
              <p:cNvSpPr>
                <a:spLocks/>
              </p:cNvSpPr>
              <p:nvPr/>
            </p:nvSpPr>
            <p:spPr bwMode="auto">
              <a:xfrm>
                <a:off x="2873" y="1807"/>
                <a:ext cx="3" cy="38"/>
              </a:xfrm>
              <a:custGeom>
                <a:avLst/>
                <a:gdLst>
                  <a:gd name="T0" fmla="*/ 0 w 8"/>
                  <a:gd name="T1" fmla="*/ 0 h 77"/>
                  <a:gd name="T2" fmla="*/ 0 w 8"/>
                  <a:gd name="T3" fmla="*/ 0 h 77"/>
                  <a:gd name="T4" fmla="*/ 0 w 8"/>
                  <a:gd name="T5" fmla="*/ 0 h 77"/>
                  <a:gd name="T6" fmla="*/ 0 w 8"/>
                  <a:gd name="T7" fmla="*/ 0 h 77"/>
                  <a:gd name="T8" fmla="*/ 0 w 8"/>
                  <a:gd name="T9" fmla="*/ 0 h 77"/>
                  <a:gd name="T10" fmla="*/ 0 w 8"/>
                  <a:gd name="T11" fmla="*/ 9 h 77"/>
                  <a:gd name="T12" fmla="*/ 0 w 8"/>
                  <a:gd name="T13" fmla="*/ 9 h 77"/>
                  <a:gd name="T14" fmla="*/ 0 w 8"/>
                  <a:gd name="T15" fmla="*/ 9 h 77"/>
                  <a:gd name="T16" fmla="*/ 0 w 8"/>
                  <a:gd name="T17" fmla="*/ 9 h 77"/>
                  <a:gd name="T18" fmla="*/ 0 w 8"/>
                  <a:gd name="T19" fmla="*/ 9 h 77"/>
                  <a:gd name="T20" fmla="*/ 0 w 8"/>
                  <a:gd name="T21" fmla="*/ 0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77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77"/>
                    </a:lnTo>
                    <a:lnTo>
                      <a:pt x="6" y="77"/>
                    </a:lnTo>
                    <a:lnTo>
                      <a:pt x="4" y="77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60" name="Freeform 4522"/>
              <p:cNvSpPr>
                <a:spLocks/>
              </p:cNvSpPr>
              <p:nvPr/>
            </p:nvSpPr>
            <p:spPr bwMode="auto">
              <a:xfrm>
                <a:off x="2876" y="1807"/>
                <a:ext cx="4" cy="38"/>
              </a:xfrm>
              <a:custGeom>
                <a:avLst/>
                <a:gdLst>
                  <a:gd name="T0" fmla="*/ 0 w 7"/>
                  <a:gd name="T1" fmla="*/ 0 h 77"/>
                  <a:gd name="T2" fmla="*/ 0 w 7"/>
                  <a:gd name="T3" fmla="*/ 0 h 77"/>
                  <a:gd name="T4" fmla="*/ 1 w 7"/>
                  <a:gd name="T5" fmla="*/ 0 h 77"/>
                  <a:gd name="T6" fmla="*/ 1 w 7"/>
                  <a:gd name="T7" fmla="*/ 0 h 77"/>
                  <a:gd name="T8" fmla="*/ 1 w 7"/>
                  <a:gd name="T9" fmla="*/ 0 h 77"/>
                  <a:gd name="T10" fmla="*/ 1 w 7"/>
                  <a:gd name="T11" fmla="*/ 0 h 77"/>
                  <a:gd name="T12" fmla="*/ 1 w 7"/>
                  <a:gd name="T13" fmla="*/ 0 h 77"/>
                  <a:gd name="T14" fmla="*/ 1 w 7"/>
                  <a:gd name="T15" fmla="*/ 0 h 77"/>
                  <a:gd name="T16" fmla="*/ 1 w 7"/>
                  <a:gd name="T17" fmla="*/ 0 h 77"/>
                  <a:gd name="T18" fmla="*/ 1 w 7"/>
                  <a:gd name="T19" fmla="*/ 9 h 77"/>
                  <a:gd name="T20" fmla="*/ 1 w 7"/>
                  <a:gd name="T21" fmla="*/ 9 h 77"/>
                  <a:gd name="T22" fmla="*/ 1 w 7"/>
                  <a:gd name="T23" fmla="*/ 9 h 77"/>
                  <a:gd name="T24" fmla="*/ 1 w 7"/>
                  <a:gd name="T25" fmla="*/ 9 h 77"/>
                  <a:gd name="T26" fmla="*/ 1 w 7"/>
                  <a:gd name="T27" fmla="*/ 9 h 77"/>
                  <a:gd name="T28" fmla="*/ 1 w 7"/>
                  <a:gd name="T29" fmla="*/ 9 h 77"/>
                  <a:gd name="T30" fmla="*/ 1 w 7"/>
                  <a:gd name="T31" fmla="*/ 9 h 77"/>
                  <a:gd name="T32" fmla="*/ 0 w 7"/>
                  <a:gd name="T33" fmla="*/ 9 h 77"/>
                  <a:gd name="T34" fmla="*/ 0 w 7"/>
                  <a:gd name="T35" fmla="*/ 9 h 77"/>
                  <a:gd name="T36" fmla="*/ 0 w 7"/>
                  <a:gd name="T37" fmla="*/ 0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77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77"/>
                    </a:lnTo>
                    <a:lnTo>
                      <a:pt x="6" y="77"/>
                    </a:lnTo>
                    <a:lnTo>
                      <a:pt x="4" y="77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61" name="Freeform 4523"/>
              <p:cNvSpPr>
                <a:spLocks/>
              </p:cNvSpPr>
              <p:nvPr/>
            </p:nvSpPr>
            <p:spPr bwMode="auto">
              <a:xfrm>
                <a:off x="2880" y="1807"/>
                <a:ext cx="3" cy="38"/>
              </a:xfrm>
              <a:custGeom>
                <a:avLst/>
                <a:gdLst>
                  <a:gd name="T0" fmla="*/ 0 w 6"/>
                  <a:gd name="T1" fmla="*/ 0 h 77"/>
                  <a:gd name="T2" fmla="*/ 0 w 6"/>
                  <a:gd name="T3" fmla="*/ 0 h 77"/>
                  <a:gd name="T4" fmla="*/ 1 w 6"/>
                  <a:gd name="T5" fmla="*/ 0 h 77"/>
                  <a:gd name="T6" fmla="*/ 1 w 6"/>
                  <a:gd name="T7" fmla="*/ 0 h 77"/>
                  <a:gd name="T8" fmla="*/ 1 w 6"/>
                  <a:gd name="T9" fmla="*/ 0 h 77"/>
                  <a:gd name="T10" fmla="*/ 1 w 6"/>
                  <a:gd name="T11" fmla="*/ 9 h 77"/>
                  <a:gd name="T12" fmla="*/ 1 w 6"/>
                  <a:gd name="T13" fmla="*/ 9 h 77"/>
                  <a:gd name="T14" fmla="*/ 1 w 6"/>
                  <a:gd name="T15" fmla="*/ 9 h 77"/>
                  <a:gd name="T16" fmla="*/ 0 w 6"/>
                  <a:gd name="T17" fmla="*/ 9 h 77"/>
                  <a:gd name="T18" fmla="*/ 0 w 6"/>
                  <a:gd name="T19" fmla="*/ 9 h 77"/>
                  <a:gd name="T20" fmla="*/ 0 w 6"/>
                  <a:gd name="T21" fmla="*/ 0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77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75"/>
                    </a:lnTo>
                    <a:lnTo>
                      <a:pt x="4" y="75"/>
                    </a:lnTo>
                    <a:lnTo>
                      <a:pt x="2" y="75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62" name="Freeform 4524"/>
              <p:cNvSpPr>
                <a:spLocks/>
              </p:cNvSpPr>
              <p:nvPr/>
            </p:nvSpPr>
            <p:spPr bwMode="auto">
              <a:xfrm>
                <a:off x="2883" y="1808"/>
                <a:ext cx="4" cy="36"/>
              </a:xfrm>
              <a:custGeom>
                <a:avLst/>
                <a:gdLst>
                  <a:gd name="T0" fmla="*/ 0 w 8"/>
                  <a:gd name="T1" fmla="*/ 0 h 73"/>
                  <a:gd name="T2" fmla="*/ 0 w 8"/>
                  <a:gd name="T3" fmla="*/ 0 h 73"/>
                  <a:gd name="T4" fmla="*/ 1 w 8"/>
                  <a:gd name="T5" fmla="*/ 0 h 73"/>
                  <a:gd name="T6" fmla="*/ 1 w 8"/>
                  <a:gd name="T7" fmla="*/ 0 h 73"/>
                  <a:gd name="T8" fmla="*/ 1 w 8"/>
                  <a:gd name="T9" fmla="*/ 0 h 73"/>
                  <a:gd name="T10" fmla="*/ 1 w 8"/>
                  <a:gd name="T11" fmla="*/ 0 h 73"/>
                  <a:gd name="T12" fmla="*/ 1 w 8"/>
                  <a:gd name="T13" fmla="*/ 0 h 73"/>
                  <a:gd name="T14" fmla="*/ 1 w 8"/>
                  <a:gd name="T15" fmla="*/ 0 h 73"/>
                  <a:gd name="T16" fmla="*/ 1 w 8"/>
                  <a:gd name="T17" fmla="*/ 0 h 73"/>
                  <a:gd name="T18" fmla="*/ 1 w 8"/>
                  <a:gd name="T19" fmla="*/ 9 h 73"/>
                  <a:gd name="T20" fmla="*/ 1 w 8"/>
                  <a:gd name="T21" fmla="*/ 9 h 73"/>
                  <a:gd name="T22" fmla="*/ 1 w 8"/>
                  <a:gd name="T23" fmla="*/ 9 h 73"/>
                  <a:gd name="T24" fmla="*/ 1 w 8"/>
                  <a:gd name="T25" fmla="*/ 9 h 73"/>
                  <a:gd name="T26" fmla="*/ 1 w 8"/>
                  <a:gd name="T27" fmla="*/ 9 h 73"/>
                  <a:gd name="T28" fmla="*/ 1 w 8"/>
                  <a:gd name="T29" fmla="*/ 9 h 73"/>
                  <a:gd name="T30" fmla="*/ 1 w 8"/>
                  <a:gd name="T31" fmla="*/ 9 h 73"/>
                  <a:gd name="T32" fmla="*/ 0 w 8"/>
                  <a:gd name="T33" fmla="*/ 9 h 73"/>
                  <a:gd name="T34" fmla="*/ 0 w 8"/>
                  <a:gd name="T35" fmla="*/ 9 h 73"/>
                  <a:gd name="T36" fmla="*/ 0 w 8"/>
                  <a:gd name="T37" fmla="*/ 0 h 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73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73"/>
                    </a:lnTo>
                    <a:lnTo>
                      <a:pt x="6" y="73"/>
                    </a:lnTo>
                    <a:lnTo>
                      <a:pt x="4" y="73"/>
                    </a:lnTo>
                    <a:lnTo>
                      <a:pt x="2" y="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63" name="Freeform 4525"/>
              <p:cNvSpPr>
                <a:spLocks/>
              </p:cNvSpPr>
              <p:nvPr/>
            </p:nvSpPr>
            <p:spPr bwMode="auto">
              <a:xfrm>
                <a:off x="2887" y="1808"/>
                <a:ext cx="3" cy="36"/>
              </a:xfrm>
              <a:custGeom>
                <a:avLst/>
                <a:gdLst>
                  <a:gd name="T0" fmla="*/ 0 w 6"/>
                  <a:gd name="T1" fmla="*/ 0 h 73"/>
                  <a:gd name="T2" fmla="*/ 0 w 6"/>
                  <a:gd name="T3" fmla="*/ 0 h 73"/>
                  <a:gd name="T4" fmla="*/ 1 w 6"/>
                  <a:gd name="T5" fmla="*/ 0 h 73"/>
                  <a:gd name="T6" fmla="*/ 1 w 6"/>
                  <a:gd name="T7" fmla="*/ 0 h 73"/>
                  <a:gd name="T8" fmla="*/ 1 w 6"/>
                  <a:gd name="T9" fmla="*/ 0 h 73"/>
                  <a:gd name="T10" fmla="*/ 1 w 6"/>
                  <a:gd name="T11" fmla="*/ 8 h 73"/>
                  <a:gd name="T12" fmla="*/ 1 w 6"/>
                  <a:gd name="T13" fmla="*/ 9 h 73"/>
                  <a:gd name="T14" fmla="*/ 1 w 6"/>
                  <a:gd name="T15" fmla="*/ 9 h 73"/>
                  <a:gd name="T16" fmla="*/ 0 w 6"/>
                  <a:gd name="T17" fmla="*/ 9 h 73"/>
                  <a:gd name="T18" fmla="*/ 0 w 6"/>
                  <a:gd name="T19" fmla="*/ 9 h 73"/>
                  <a:gd name="T20" fmla="*/ 0 w 6"/>
                  <a:gd name="T21" fmla="*/ 0 h 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73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71"/>
                    </a:lnTo>
                    <a:lnTo>
                      <a:pt x="4" y="73"/>
                    </a:lnTo>
                    <a:lnTo>
                      <a:pt x="2" y="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64" name="Freeform 4526"/>
              <p:cNvSpPr>
                <a:spLocks/>
              </p:cNvSpPr>
              <p:nvPr/>
            </p:nvSpPr>
            <p:spPr bwMode="auto">
              <a:xfrm>
                <a:off x="2890" y="1809"/>
                <a:ext cx="3" cy="34"/>
              </a:xfrm>
              <a:custGeom>
                <a:avLst/>
                <a:gdLst>
                  <a:gd name="T0" fmla="*/ 0 w 5"/>
                  <a:gd name="T1" fmla="*/ 0 h 69"/>
                  <a:gd name="T2" fmla="*/ 0 w 5"/>
                  <a:gd name="T3" fmla="*/ 0 h 69"/>
                  <a:gd name="T4" fmla="*/ 1 w 5"/>
                  <a:gd name="T5" fmla="*/ 0 h 69"/>
                  <a:gd name="T6" fmla="*/ 1 w 5"/>
                  <a:gd name="T7" fmla="*/ 0 h 69"/>
                  <a:gd name="T8" fmla="*/ 1 w 5"/>
                  <a:gd name="T9" fmla="*/ 0 h 69"/>
                  <a:gd name="T10" fmla="*/ 1 w 5"/>
                  <a:gd name="T11" fmla="*/ 0 h 69"/>
                  <a:gd name="T12" fmla="*/ 1 w 5"/>
                  <a:gd name="T13" fmla="*/ 0 h 69"/>
                  <a:gd name="T14" fmla="*/ 1 w 5"/>
                  <a:gd name="T15" fmla="*/ 0 h 69"/>
                  <a:gd name="T16" fmla="*/ 1 w 5"/>
                  <a:gd name="T17" fmla="*/ 0 h 69"/>
                  <a:gd name="T18" fmla="*/ 1 w 5"/>
                  <a:gd name="T19" fmla="*/ 8 h 69"/>
                  <a:gd name="T20" fmla="*/ 1 w 5"/>
                  <a:gd name="T21" fmla="*/ 8 h 69"/>
                  <a:gd name="T22" fmla="*/ 1 w 5"/>
                  <a:gd name="T23" fmla="*/ 8 h 69"/>
                  <a:gd name="T24" fmla="*/ 1 w 5"/>
                  <a:gd name="T25" fmla="*/ 8 h 69"/>
                  <a:gd name="T26" fmla="*/ 1 w 5"/>
                  <a:gd name="T27" fmla="*/ 8 h 69"/>
                  <a:gd name="T28" fmla="*/ 1 w 5"/>
                  <a:gd name="T29" fmla="*/ 8 h 69"/>
                  <a:gd name="T30" fmla="*/ 1 w 5"/>
                  <a:gd name="T31" fmla="*/ 8 h 69"/>
                  <a:gd name="T32" fmla="*/ 0 w 5"/>
                  <a:gd name="T33" fmla="*/ 8 h 69"/>
                  <a:gd name="T34" fmla="*/ 0 w 5"/>
                  <a:gd name="T35" fmla="*/ 8 h 69"/>
                  <a:gd name="T36" fmla="*/ 0 w 5"/>
                  <a:gd name="T37" fmla="*/ 0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" h="69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69"/>
                    </a:lnTo>
                    <a:lnTo>
                      <a:pt x="3" y="69"/>
                    </a:lnTo>
                    <a:lnTo>
                      <a:pt x="2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65" name="Freeform 4527"/>
              <p:cNvSpPr>
                <a:spLocks/>
              </p:cNvSpPr>
              <p:nvPr/>
            </p:nvSpPr>
            <p:spPr bwMode="auto">
              <a:xfrm>
                <a:off x="2893" y="1809"/>
                <a:ext cx="4" cy="34"/>
              </a:xfrm>
              <a:custGeom>
                <a:avLst/>
                <a:gdLst>
                  <a:gd name="T0" fmla="*/ 0 w 8"/>
                  <a:gd name="T1" fmla="*/ 0 h 69"/>
                  <a:gd name="T2" fmla="*/ 1 w 8"/>
                  <a:gd name="T3" fmla="*/ 0 h 69"/>
                  <a:gd name="T4" fmla="*/ 1 w 8"/>
                  <a:gd name="T5" fmla="*/ 0 h 69"/>
                  <a:gd name="T6" fmla="*/ 1 w 8"/>
                  <a:gd name="T7" fmla="*/ 0 h 69"/>
                  <a:gd name="T8" fmla="*/ 1 w 8"/>
                  <a:gd name="T9" fmla="*/ 0 h 69"/>
                  <a:gd name="T10" fmla="*/ 1 w 8"/>
                  <a:gd name="T11" fmla="*/ 0 h 69"/>
                  <a:gd name="T12" fmla="*/ 1 w 8"/>
                  <a:gd name="T13" fmla="*/ 0 h 69"/>
                  <a:gd name="T14" fmla="*/ 1 w 8"/>
                  <a:gd name="T15" fmla="*/ 0 h 69"/>
                  <a:gd name="T16" fmla="*/ 1 w 8"/>
                  <a:gd name="T17" fmla="*/ 0 h 69"/>
                  <a:gd name="T18" fmla="*/ 1 w 8"/>
                  <a:gd name="T19" fmla="*/ 8 h 69"/>
                  <a:gd name="T20" fmla="*/ 1 w 8"/>
                  <a:gd name="T21" fmla="*/ 8 h 69"/>
                  <a:gd name="T22" fmla="*/ 1 w 8"/>
                  <a:gd name="T23" fmla="*/ 8 h 69"/>
                  <a:gd name="T24" fmla="*/ 1 w 8"/>
                  <a:gd name="T25" fmla="*/ 8 h 69"/>
                  <a:gd name="T26" fmla="*/ 1 w 8"/>
                  <a:gd name="T27" fmla="*/ 8 h 69"/>
                  <a:gd name="T28" fmla="*/ 1 w 8"/>
                  <a:gd name="T29" fmla="*/ 8 h 69"/>
                  <a:gd name="T30" fmla="*/ 1 w 8"/>
                  <a:gd name="T31" fmla="*/ 8 h 69"/>
                  <a:gd name="T32" fmla="*/ 1 w 8"/>
                  <a:gd name="T33" fmla="*/ 8 h 69"/>
                  <a:gd name="T34" fmla="*/ 0 w 8"/>
                  <a:gd name="T35" fmla="*/ 8 h 69"/>
                  <a:gd name="T36" fmla="*/ 0 w 8"/>
                  <a:gd name="T37" fmla="*/ 0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69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69"/>
                    </a:lnTo>
                    <a:lnTo>
                      <a:pt x="6" y="69"/>
                    </a:lnTo>
                    <a:lnTo>
                      <a:pt x="4" y="69"/>
                    </a:lnTo>
                    <a:lnTo>
                      <a:pt x="2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66" name="Freeform 4528"/>
              <p:cNvSpPr>
                <a:spLocks/>
              </p:cNvSpPr>
              <p:nvPr/>
            </p:nvSpPr>
            <p:spPr bwMode="auto">
              <a:xfrm>
                <a:off x="2897" y="1810"/>
                <a:ext cx="2" cy="33"/>
              </a:xfrm>
              <a:custGeom>
                <a:avLst/>
                <a:gdLst>
                  <a:gd name="T0" fmla="*/ 0 w 6"/>
                  <a:gd name="T1" fmla="*/ 0 h 67"/>
                  <a:gd name="T2" fmla="*/ 0 w 6"/>
                  <a:gd name="T3" fmla="*/ 0 h 67"/>
                  <a:gd name="T4" fmla="*/ 0 w 6"/>
                  <a:gd name="T5" fmla="*/ 0 h 67"/>
                  <a:gd name="T6" fmla="*/ 0 w 6"/>
                  <a:gd name="T7" fmla="*/ 0 h 67"/>
                  <a:gd name="T8" fmla="*/ 0 w 6"/>
                  <a:gd name="T9" fmla="*/ 0 h 67"/>
                  <a:gd name="T10" fmla="*/ 0 w 6"/>
                  <a:gd name="T11" fmla="*/ 8 h 67"/>
                  <a:gd name="T12" fmla="*/ 0 w 6"/>
                  <a:gd name="T13" fmla="*/ 8 h 67"/>
                  <a:gd name="T14" fmla="*/ 0 w 6"/>
                  <a:gd name="T15" fmla="*/ 8 h 67"/>
                  <a:gd name="T16" fmla="*/ 0 w 6"/>
                  <a:gd name="T17" fmla="*/ 8 h 67"/>
                  <a:gd name="T18" fmla="*/ 0 w 6"/>
                  <a:gd name="T19" fmla="*/ 8 h 67"/>
                  <a:gd name="T20" fmla="*/ 0 w 6"/>
                  <a:gd name="T21" fmla="*/ 0 h 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67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65"/>
                    </a:lnTo>
                    <a:lnTo>
                      <a:pt x="4" y="65"/>
                    </a:lnTo>
                    <a:lnTo>
                      <a:pt x="2" y="65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67" name="Freeform 4529"/>
              <p:cNvSpPr>
                <a:spLocks/>
              </p:cNvSpPr>
              <p:nvPr/>
            </p:nvSpPr>
            <p:spPr bwMode="auto">
              <a:xfrm>
                <a:off x="2899" y="1810"/>
                <a:ext cx="4" cy="32"/>
              </a:xfrm>
              <a:custGeom>
                <a:avLst/>
                <a:gdLst>
                  <a:gd name="T0" fmla="*/ 0 w 8"/>
                  <a:gd name="T1" fmla="*/ 0 h 65"/>
                  <a:gd name="T2" fmla="*/ 1 w 8"/>
                  <a:gd name="T3" fmla="*/ 0 h 65"/>
                  <a:gd name="T4" fmla="*/ 1 w 8"/>
                  <a:gd name="T5" fmla="*/ 0 h 65"/>
                  <a:gd name="T6" fmla="*/ 1 w 8"/>
                  <a:gd name="T7" fmla="*/ 0 h 65"/>
                  <a:gd name="T8" fmla="*/ 1 w 8"/>
                  <a:gd name="T9" fmla="*/ 0 h 65"/>
                  <a:gd name="T10" fmla="*/ 1 w 8"/>
                  <a:gd name="T11" fmla="*/ 8 h 65"/>
                  <a:gd name="T12" fmla="*/ 1 w 8"/>
                  <a:gd name="T13" fmla="*/ 8 h 65"/>
                  <a:gd name="T14" fmla="*/ 1 w 8"/>
                  <a:gd name="T15" fmla="*/ 8 h 65"/>
                  <a:gd name="T16" fmla="*/ 1 w 8"/>
                  <a:gd name="T17" fmla="*/ 8 h 65"/>
                  <a:gd name="T18" fmla="*/ 0 w 8"/>
                  <a:gd name="T19" fmla="*/ 8 h 65"/>
                  <a:gd name="T20" fmla="*/ 0 w 8"/>
                  <a:gd name="T21" fmla="*/ 0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65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65"/>
                    </a:lnTo>
                    <a:lnTo>
                      <a:pt x="6" y="65"/>
                    </a:lnTo>
                    <a:lnTo>
                      <a:pt x="4" y="65"/>
                    </a:lnTo>
                    <a:lnTo>
                      <a:pt x="2" y="65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68" name="Freeform 4530"/>
              <p:cNvSpPr>
                <a:spLocks/>
              </p:cNvSpPr>
              <p:nvPr/>
            </p:nvSpPr>
            <p:spPr bwMode="auto">
              <a:xfrm>
                <a:off x="2903" y="1810"/>
                <a:ext cx="3" cy="32"/>
              </a:xfrm>
              <a:custGeom>
                <a:avLst/>
                <a:gdLst>
                  <a:gd name="T0" fmla="*/ 0 w 5"/>
                  <a:gd name="T1" fmla="*/ 0 h 65"/>
                  <a:gd name="T2" fmla="*/ 1 w 5"/>
                  <a:gd name="T3" fmla="*/ 0 h 65"/>
                  <a:gd name="T4" fmla="*/ 1 w 5"/>
                  <a:gd name="T5" fmla="*/ 0 h 65"/>
                  <a:gd name="T6" fmla="*/ 1 w 5"/>
                  <a:gd name="T7" fmla="*/ 0 h 65"/>
                  <a:gd name="T8" fmla="*/ 1 w 5"/>
                  <a:gd name="T9" fmla="*/ 0 h 65"/>
                  <a:gd name="T10" fmla="*/ 1 w 5"/>
                  <a:gd name="T11" fmla="*/ 0 h 65"/>
                  <a:gd name="T12" fmla="*/ 1 w 5"/>
                  <a:gd name="T13" fmla="*/ 0 h 65"/>
                  <a:gd name="T14" fmla="*/ 1 w 5"/>
                  <a:gd name="T15" fmla="*/ 0 h 65"/>
                  <a:gd name="T16" fmla="*/ 1 w 5"/>
                  <a:gd name="T17" fmla="*/ 0 h 65"/>
                  <a:gd name="T18" fmla="*/ 1 w 5"/>
                  <a:gd name="T19" fmla="*/ 8 h 65"/>
                  <a:gd name="T20" fmla="*/ 1 w 5"/>
                  <a:gd name="T21" fmla="*/ 8 h 65"/>
                  <a:gd name="T22" fmla="*/ 1 w 5"/>
                  <a:gd name="T23" fmla="*/ 8 h 65"/>
                  <a:gd name="T24" fmla="*/ 1 w 5"/>
                  <a:gd name="T25" fmla="*/ 8 h 65"/>
                  <a:gd name="T26" fmla="*/ 1 w 5"/>
                  <a:gd name="T27" fmla="*/ 8 h 65"/>
                  <a:gd name="T28" fmla="*/ 1 w 5"/>
                  <a:gd name="T29" fmla="*/ 8 h 65"/>
                  <a:gd name="T30" fmla="*/ 1 w 5"/>
                  <a:gd name="T31" fmla="*/ 8 h 65"/>
                  <a:gd name="T32" fmla="*/ 1 w 5"/>
                  <a:gd name="T33" fmla="*/ 8 h 65"/>
                  <a:gd name="T34" fmla="*/ 0 w 5"/>
                  <a:gd name="T35" fmla="*/ 8 h 65"/>
                  <a:gd name="T36" fmla="*/ 0 w 5"/>
                  <a:gd name="T37" fmla="*/ 0 h 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" h="65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64"/>
                    </a:lnTo>
                    <a:lnTo>
                      <a:pt x="3" y="64"/>
                    </a:lnTo>
                    <a:lnTo>
                      <a:pt x="1" y="65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69" name="Freeform 4531"/>
              <p:cNvSpPr>
                <a:spLocks/>
              </p:cNvSpPr>
              <p:nvPr/>
            </p:nvSpPr>
            <p:spPr bwMode="auto">
              <a:xfrm>
                <a:off x="2906" y="1811"/>
                <a:ext cx="4" cy="30"/>
              </a:xfrm>
              <a:custGeom>
                <a:avLst/>
                <a:gdLst>
                  <a:gd name="T0" fmla="*/ 0 w 8"/>
                  <a:gd name="T1" fmla="*/ 0 h 62"/>
                  <a:gd name="T2" fmla="*/ 1 w 8"/>
                  <a:gd name="T3" fmla="*/ 0 h 62"/>
                  <a:gd name="T4" fmla="*/ 1 w 8"/>
                  <a:gd name="T5" fmla="*/ 0 h 62"/>
                  <a:gd name="T6" fmla="*/ 1 w 8"/>
                  <a:gd name="T7" fmla="*/ 0 h 62"/>
                  <a:gd name="T8" fmla="*/ 1 w 8"/>
                  <a:gd name="T9" fmla="*/ 0 h 62"/>
                  <a:gd name="T10" fmla="*/ 1 w 8"/>
                  <a:gd name="T11" fmla="*/ 0 h 62"/>
                  <a:gd name="T12" fmla="*/ 1 w 8"/>
                  <a:gd name="T13" fmla="*/ 0 h 62"/>
                  <a:gd name="T14" fmla="*/ 1 w 8"/>
                  <a:gd name="T15" fmla="*/ 0 h 62"/>
                  <a:gd name="T16" fmla="*/ 1 w 8"/>
                  <a:gd name="T17" fmla="*/ 0 h 62"/>
                  <a:gd name="T18" fmla="*/ 1 w 8"/>
                  <a:gd name="T19" fmla="*/ 7 h 62"/>
                  <a:gd name="T20" fmla="*/ 1 w 8"/>
                  <a:gd name="T21" fmla="*/ 7 h 62"/>
                  <a:gd name="T22" fmla="*/ 1 w 8"/>
                  <a:gd name="T23" fmla="*/ 7 h 62"/>
                  <a:gd name="T24" fmla="*/ 1 w 8"/>
                  <a:gd name="T25" fmla="*/ 7 h 62"/>
                  <a:gd name="T26" fmla="*/ 1 w 8"/>
                  <a:gd name="T27" fmla="*/ 7 h 62"/>
                  <a:gd name="T28" fmla="*/ 1 w 8"/>
                  <a:gd name="T29" fmla="*/ 7 h 62"/>
                  <a:gd name="T30" fmla="*/ 1 w 8"/>
                  <a:gd name="T31" fmla="*/ 7 h 62"/>
                  <a:gd name="T32" fmla="*/ 1 w 8"/>
                  <a:gd name="T33" fmla="*/ 7 h 62"/>
                  <a:gd name="T34" fmla="*/ 0 w 8"/>
                  <a:gd name="T35" fmla="*/ 7 h 62"/>
                  <a:gd name="T36" fmla="*/ 0 w 8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62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62"/>
                    </a:lnTo>
                    <a:lnTo>
                      <a:pt x="6" y="62"/>
                    </a:lnTo>
                    <a:lnTo>
                      <a:pt x="4" y="62"/>
                    </a:lnTo>
                    <a:lnTo>
                      <a:pt x="2" y="62"/>
                    </a:lnTo>
                    <a:lnTo>
                      <a:pt x="0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70" name="Freeform 4532"/>
              <p:cNvSpPr>
                <a:spLocks/>
              </p:cNvSpPr>
              <p:nvPr/>
            </p:nvSpPr>
            <p:spPr bwMode="auto">
              <a:xfrm>
                <a:off x="2910" y="1811"/>
                <a:ext cx="4" cy="29"/>
              </a:xfrm>
              <a:custGeom>
                <a:avLst/>
                <a:gdLst>
                  <a:gd name="T0" fmla="*/ 0 w 8"/>
                  <a:gd name="T1" fmla="*/ 0 h 58"/>
                  <a:gd name="T2" fmla="*/ 1 w 8"/>
                  <a:gd name="T3" fmla="*/ 0 h 58"/>
                  <a:gd name="T4" fmla="*/ 1 w 8"/>
                  <a:gd name="T5" fmla="*/ 0 h 58"/>
                  <a:gd name="T6" fmla="*/ 1 w 8"/>
                  <a:gd name="T7" fmla="*/ 0 h 58"/>
                  <a:gd name="T8" fmla="*/ 1 w 8"/>
                  <a:gd name="T9" fmla="*/ 0 h 58"/>
                  <a:gd name="T10" fmla="*/ 1 w 8"/>
                  <a:gd name="T11" fmla="*/ 8 h 58"/>
                  <a:gd name="T12" fmla="*/ 1 w 8"/>
                  <a:gd name="T13" fmla="*/ 8 h 58"/>
                  <a:gd name="T14" fmla="*/ 1 w 8"/>
                  <a:gd name="T15" fmla="*/ 8 h 58"/>
                  <a:gd name="T16" fmla="*/ 1 w 8"/>
                  <a:gd name="T17" fmla="*/ 8 h 58"/>
                  <a:gd name="T18" fmla="*/ 0 w 8"/>
                  <a:gd name="T19" fmla="*/ 8 h 58"/>
                  <a:gd name="T20" fmla="*/ 0 w 8"/>
                  <a:gd name="T21" fmla="*/ 0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58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58"/>
                    </a:lnTo>
                    <a:lnTo>
                      <a:pt x="6" y="58"/>
                    </a:lnTo>
                    <a:lnTo>
                      <a:pt x="4" y="58"/>
                    </a:lnTo>
                    <a:lnTo>
                      <a:pt x="2" y="58"/>
                    </a:lnTo>
                    <a:lnTo>
                      <a:pt x="0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71" name="Freeform 4533"/>
              <p:cNvSpPr>
                <a:spLocks/>
              </p:cNvSpPr>
              <p:nvPr/>
            </p:nvSpPr>
            <p:spPr bwMode="auto">
              <a:xfrm>
                <a:off x="2914" y="1811"/>
                <a:ext cx="3" cy="29"/>
              </a:xfrm>
              <a:custGeom>
                <a:avLst/>
                <a:gdLst>
                  <a:gd name="T0" fmla="*/ 0 w 5"/>
                  <a:gd name="T1" fmla="*/ 0 h 58"/>
                  <a:gd name="T2" fmla="*/ 0 w 5"/>
                  <a:gd name="T3" fmla="*/ 0 h 58"/>
                  <a:gd name="T4" fmla="*/ 1 w 5"/>
                  <a:gd name="T5" fmla="*/ 0 h 58"/>
                  <a:gd name="T6" fmla="*/ 1 w 5"/>
                  <a:gd name="T7" fmla="*/ 0 h 58"/>
                  <a:gd name="T8" fmla="*/ 1 w 5"/>
                  <a:gd name="T9" fmla="*/ 1 h 58"/>
                  <a:gd name="T10" fmla="*/ 1 w 5"/>
                  <a:gd name="T11" fmla="*/ 8 h 58"/>
                  <a:gd name="T12" fmla="*/ 1 w 5"/>
                  <a:gd name="T13" fmla="*/ 8 h 58"/>
                  <a:gd name="T14" fmla="*/ 1 w 5"/>
                  <a:gd name="T15" fmla="*/ 8 h 58"/>
                  <a:gd name="T16" fmla="*/ 0 w 5"/>
                  <a:gd name="T17" fmla="*/ 8 h 58"/>
                  <a:gd name="T18" fmla="*/ 0 w 5"/>
                  <a:gd name="T19" fmla="*/ 8 h 58"/>
                  <a:gd name="T20" fmla="*/ 0 w 5"/>
                  <a:gd name="T21" fmla="*/ 0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5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5" y="58"/>
                    </a:lnTo>
                    <a:lnTo>
                      <a:pt x="4" y="58"/>
                    </a:lnTo>
                    <a:lnTo>
                      <a:pt x="2" y="58"/>
                    </a:lnTo>
                    <a:lnTo>
                      <a:pt x="0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72" name="Freeform 4534"/>
              <p:cNvSpPr>
                <a:spLocks/>
              </p:cNvSpPr>
              <p:nvPr/>
            </p:nvSpPr>
            <p:spPr bwMode="auto">
              <a:xfrm>
                <a:off x="2917" y="1811"/>
                <a:ext cx="4" cy="29"/>
              </a:xfrm>
              <a:custGeom>
                <a:avLst/>
                <a:gdLst>
                  <a:gd name="T0" fmla="*/ 0 w 8"/>
                  <a:gd name="T1" fmla="*/ 0 h 58"/>
                  <a:gd name="T2" fmla="*/ 0 w 8"/>
                  <a:gd name="T3" fmla="*/ 1 h 58"/>
                  <a:gd name="T4" fmla="*/ 1 w 8"/>
                  <a:gd name="T5" fmla="*/ 1 h 58"/>
                  <a:gd name="T6" fmla="*/ 1 w 8"/>
                  <a:gd name="T7" fmla="*/ 1 h 58"/>
                  <a:gd name="T8" fmla="*/ 1 w 8"/>
                  <a:gd name="T9" fmla="*/ 1 h 58"/>
                  <a:gd name="T10" fmla="*/ 1 w 8"/>
                  <a:gd name="T11" fmla="*/ 1 h 58"/>
                  <a:gd name="T12" fmla="*/ 1 w 8"/>
                  <a:gd name="T13" fmla="*/ 1 h 58"/>
                  <a:gd name="T14" fmla="*/ 1 w 8"/>
                  <a:gd name="T15" fmla="*/ 1 h 58"/>
                  <a:gd name="T16" fmla="*/ 1 w 8"/>
                  <a:gd name="T17" fmla="*/ 1 h 58"/>
                  <a:gd name="T18" fmla="*/ 1 w 8"/>
                  <a:gd name="T19" fmla="*/ 7 h 58"/>
                  <a:gd name="T20" fmla="*/ 1 w 8"/>
                  <a:gd name="T21" fmla="*/ 7 h 58"/>
                  <a:gd name="T22" fmla="*/ 1 w 8"/>
                  <a:gd name="T23" fmla="*/ 7 h 58"/>
                  <a:gd name="T24" fmla="*/ 1 w 8"/>
                  <a:gd name="T25" fmla="*/ 7 h 58"/>
                  <a:gd name="T26" fmla="*/ 1 w 8"/>
                  <a:gd name="T27" fmla="*/ 7 h 58"/>
                  <a:gd name="T28" fmla="*/ 1 w 8"/>
                  <a:gd name="T29" fmla="*/ 7 h 58"/>
                  <a:gd name="T30" fmla="*/ 1 w 8"/>
                  <a:gd name="T31" fmla="*/ 8 h 58"/>
                  <a:gd name="T32" fmla="*/ 0 w 8"/>
                  <a:gd name="T33" fmla="*/ 8 h 58"/>
                  <a:gd name="T34" fmla="*/ 0 w 8"/>
                  <a:gd name="T35" fmla="*/ 8 h 58"/>
                  <a:gd name="T36" fmla="*/ 0 w 8"/>
                  <a:gd name="T37" fmla="*/ 0 h 5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58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56"/>
                    </a:lnTo>
                    <a:lnTo>
                      <a:pt x="6" y="56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0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73" name="Freeform 4535"/>
              <p:cNvSpPr>
                <a:spLocks/>
              </p:cNvSpPr>
              <p:nvPr/>
            </p:nvSpPr>
            <p:spPr bwMode="auto">
              <a:xfrm>
                <a:off x="2921" y="1812"/>
                <a:ext cx="2" cy="27"/>
              </a:xfrm>
              <a:custGeom>
                <a:avLst/>
                <a:gdLst>
                  <a:gd name="T0" fmla="*/ 0 w 6"/>
                  <a:gd name="T1" fmla="*/ 0 h 54"/>
                  <a:gd name="T2" fmla="*/ 0 w 6"/>
                  <a:gd name="T3" fmla="*/ 0 h 54"/>
                  <a:gd name="T4" fmla="*/ 0 w 6"/>
                  <a:gd name="T5" fmla="*/ 1 h 54"/>
                  <a:gd name="T6" fmla="*/ 0 w 6"/>
                  <a:gd name="T7" fmla="*/ 1 h 54"/>
                  <a:gd name="T8" fmla="*/ 0 w 6"/>
                  <a:gd name="T9" fmla="*/ 1 h 54"/>
                  <a:gd name="T10" fmla="*/ 0 w 6"/>
                  <a:gd name="T11" fmla="*/ 7 h 54"/>
                  <a:gd name="T12" fmla="*/ 0 w 6"/>
                  <a:gd name="T13" fmla="*/ 7 h 54"/>
                  <a:gd name="T14" fmla="*/ 0 w 6"/>
                  <a:gd name="T15" fmla="*/ 7 h 54"/>
                  <a:gd name="T16" fmla="*/ 0 w 6"/>
                  <a:gd name="T17" fmla="*/ 7 h 54"/>
                  <a:gd name="T18" fmla="*/ 0 w 6"/>
                  <a:gd name="T19" fmla="*/ 7 h 54"/>
                  <a:gd name="T20" fmla="*/ 0 w 6"/>
                  <a:gd name="T21" fmla="*/ 0 h 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5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52"/>
                    </a:lnTo>
                    <a:lnTo>
                      <a:pt x="4" y="52"/>
                    </a:lnTo>
                    <a:lnTo>
                      <a:pt x="2" y="54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74" name="Freeform 4536"/>
              <p:cNvSpPr>
                <a:spLocks/>
              </p:cNvSpPr>
              <p:nvPr/>
            </p:nvSpPr>
            <p:spPr bwMode="auto">
              <a:xfrm>
                <a:off x="2923" y="1813"/>
                <a:ext cx="3" cy="25"/>
              </a:xfrm>
              <a:custGeom>
                <a:avLst/>
                <a:gdLst>
                  <a:gd name="T0" fmla="*/ 0 w 6"/>
                  <a:gd name="T1" fmla="*/ 0 h 50"/>
                  <a:gd name="T2" fmla="*/ 1 w 6"/>
                  <a:gd name="T3" fmla="*/ 0 h 50"/>
                  <a:gd name="T4" fmla="*/ 1 w 6"/>
                  <a:gd name="T5" fmla="*/ 0 h 50"/>
                  <a:gd name="T6" fmla="*/ 1 w 6"/>
                  <a:gd name="T7" fmla="*/ 1 h 50"/>
                  <a:gd name="T8" fmla="*/ 1 w 6"/>
                  <a:gd name="T9" fmla="*/ 1 h 50"/>
                  <a:gd name="T10" fmla="*/ 1 w 6"/>
                  <a:gd name="T11" fmla="*/ 7 h 50"/>
                  <a:gd name="T12" fmla="*/ 1 w 6"/>
                  <a:gd name="T13" fmla="*/ 7 h 50"/>
                  <a:gd name="T14" fmla="*/ 1 w 6"/>
                  <a:gd name="T15" fmla="*/ 7 h 50"/>
                  <a:gd name="T16" fmla="*/ 1 w 6"/>
                  <a:gd name="T17" fmla="*/ 7 h 50"/>
                  <a:gd name="T18" fmla="*/ 0 w 6"/>
                  <a:gd name="T19" fmla="*/ 7 h 50"/>
                  <a:gd name="T20" fmla="*/ 0 w 6"/>
                  <a:gd name="T21" fmla="*/ 0 h 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5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50"/>
                    </a:lnTo>
                    <a:lnTo>
                      <a:pt x="4" y="50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75" name="Freeform 4537"/>
              <p:cNvSpPr>
                <a:spLocks/>
              </p:cNvSpPr>
              <p:nvPr/>
            </p:nvSpPr>
            <p:spPr bwMode="auto">
              <a:xfrm>
                <a:off x="2926" y="1814"/>
                <a:ext cx="4" cy="24"/>
              </a:xfrm>
              <a:custGeom>
                <a:avLst/>
                <a:gdLst>
                  <a:gd name="T0" fmla="*/ 0 w 7"/>
                  <a:gd name="T1" fmla="*/ 0 h 48"/>
                  <a:gd name="T2" fmla="*/ 1 w 7"/>
                  <a:gd name="T3" fmla="*/ 0 h 48"/>
                  <a:gd name="T4" fmla="*/ 1 w 7"/>
                  <a:gd name="T5" fmla="*/ 0 h 48"/>
                  <a:gd name="T6" fmla="*/ 1 w 7"/>
                  <a:gd name="T7" fmla="*/ 0 h 48"/>
                  <a:gd name="T8" fmla="*/ 1 w 7"/>
                  <a:gd name="T9" fmla="*/ 0 h 48"/>
                  <a:gd name="T10" fmla="*/ 1 w 7"/>
                  <a:gd name="T11" fmla="*/ 0 h 48"/>
                  <a:gd name="T12" fmla="*/ 1 w 7"/>
                  <a:gd name="T13" fmla="*/ 0 h 48"/>
                  <a:gd name="T14" fmla="*/ 1 w 7"/>
                  <a:gd name="T15" fmla="*/ 0 h 48"/>
                  <a:gd name="T16" fmla="*/ 1 w 7"/>
                  <a:gd name="T17" fmla="*/ 0 h 48"/>
                  <a:gd name="T18" fmla="*/ 1 w 7"/>
                  <a:gd name="T19" fmla="*/ 6 h 48"/>
                  <a:gd name="T20" fmla="*/ 1 w 7"/>
                  <a:gd name="T21" fmla="*/ 6 h 48"/>
                  <a:gd name="T22" fmla="*/ 1 w 7"/>
                  <a:gd name="T23" fmla="*/ 6 h 48"/>
                  <a:gd name="T24" fmla="*/ 1 w 7"/>
                  <a:gd name="T25" fmla="*/ 6 h 48"/>
                  <a:gd name="T26" fmla="*/ 1 w 7"/>
                  <a:gd name="T27" fmla="*/ 6 h 48"/>
                  <a:gd name="T28" fmla="*/ 1 w 7"/>
                  <a:gd name="T29" fmla="*/ 6 h 48"/>
                  <a:gd name="T30" fmla="*/ 1 w 7"/>
                  <a:gd name="T31" fmla="*/ 6 h 48"/>
                  <a:gd name="T32" fmla="*/ 1 w 7"/>
                  <a:gd name="T33" fmla="*/ 6 h 48"/>
                  <a:gd name="T34" fmla="*/ 0 w 7"/>
                  <a:gd name="T35" fmla="*/ 6 h 48"/>
                  <a:gd name="T36" fmla="*/ 0 w 7"/>
                  <a:gd name="T37" fmla="*/ 0 h 4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48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46"/>
                    </a:lnTo>
                    <a:lnTo>
                      <a:pt x="5" y="46"/>
                    </a:lnTo>
                    <a:lnTo>
                      <a:pt x="3" y="46"/>
                    </a:lnTo>
                    <a:lnTo>
                      <a:pt x="2" y="46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76" name="Freeform 4538"/>
              <p:cNvSpPr>
                <a:spLocks/>
              </p:cNvSpPr>
              <p:nvPr/>
            </p:nvSpPr>
            <p:spPr bwMode="auto">
              <a:xfrm>
                <a:off x="2930" y="1814"/>
                <a:ext cx="4" cy="23"/>
              </a:xfrm>
              <a:custGeom>
                <a:avLst/>
                <a:gdLst>
                  <a:gd name="T0" fmla="*/ 0 w 8"/>
                  <a:gd name="T1" fmla="*/ 0 h 46"/>
                  <a:gd name="T2" fmla="*/ 1 w 8"/>
                  <a:gd name="T3" fmla="*/ 1 h 46"/>
                  <a:gd name="T4" fmla="*/ 1 w 8"/>
                  <a:gd name="T5" fmla="*/ 1 h 46"/>
                  <a:gd name="T6" fmla="*/ 1 w 8"/>
                  <a:gd name="T7" fmla="*/ 1 h 46"/>
                  <a:gd name="T8" fmla="*/ 1 w 8"/>
                  <a:gd name="T9" fmla="*/ 1 h 46"/>
                  <a:gd name="T10" fmla="*/ 1 w 8"/>
                  <a:gd name="T11" fmla="*/ 6 h 46"/>
                  <a:gd name="T12" fmla="*/ 1 w 8"/>
                  <a:gd name="T13" fmla="*/ 6 h 46"/>
                  <a:gd name="T14" fmla="*/ 1 w 8"/>
                  <a:gd name="T15" fmla="*/ 6 h 46"/>
                  <a:gd name="T16" fmla="*/ 1 w 8"/>
                  <a:gd name="T17" fmla="*/ 6 h 46"/>
                  <a:gd name="T18" fmla="*/ 0 w 8"/>
                  <a:gd name="T19" fmla="*/ 6 h 46"/>
                  <a:gd name="T20" fmla="*/ 0 w 8"/>
                  <a:gd name="T21" fmla="*/ 0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46">
                    <a:moveTo>
                      <a:pt x="0" y="0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44"/>
                    </a:lnTo>
                    <a:lnTo>
                      <a:pt x="6" y="44"/>
                    </a:lnTo>
                    <a:lnTo>
                      <a:pt x="4" y="44"/>
                    </a:lnTo>
                    <a:lnTo>
                      <a:pt x="2" y="46"/>
                    </a:lnTo>
                    <a:lnTo>
                      <a:pt x="0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77" name="Freeform 4539"/>
              <p:cNvSpPr>
                <a:spLocks/>
              </p:cNvSpPr>
              <p:nvPr/>
            </p:nvSpPr>
            <p:spPr bwMode="auto">
              <a:xfrm>
                <a:off x="2934" y="1815"/>
                <a:ext cx="3" cy="21"/>
              </a:xfrm>
              <a:custGeom>
                <a:avLst/>
                <a:gdLst>
                  <a:gd name="T0" fmla="*/ 0 w 6"/>
                  <a:gd name="T1" fmla="*/ 0 h 42"/>
                  <a:gd name="T2" fmla="*/ 1 w 6"/>
                  <a:gd name="T3" fmla="*/ 1 h 42"/>
                  <a:gd name="T4" fmla="*/ 1 w 6"/>
                  <a:gd name="T5" fmla="*/ 1 h 42"/>
                  <a:gd name="T6" fmla="*/ 1 w 6"/>
                  <a:gd name="T7" fmla="*/ 1 h 42"/>
                  <a:gd name="T8" fmla="*/ 1 w 6"/>
                  <a:gd name="T9" fmla="*/ 1 h 42"/>
                  <a:gd name="T10" fmla="*/ 1 w 6"/>
                  <a:gd name="T11" fmla="*/ 5 h 42"/>
                  <a:gd name="T12" fmla="*/ 1 w 6"/>
                  <a:gd name="T13" fmla="*/ 5 h 42"/>
                  <a:gd name="T14" fmla="*/ 1 w 6"/>
                  <a:gd name="T15" fmla="*/ 6 h 42"/>
                  <a:gd name="T16" fmla="*/ 1 w 6"/>
                  <a:gd name="T17" fmla="*/ 6 h 42"/>
                  <a:gd name="T18" fmla="*/ 0 w 6"/>
                  <a:gd name="T19" fmla="*/ 6 h 42"/>
                  <a:gd name="T20" fmla="*/ 0 w 6"/>
                  <a:gd name="T21" fmla="*/ 0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42">
                    <a:moveTo>
                      <a:pt x="0" y="0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40"/>
                    </a:lnTo>
                    <a:lnTo>
                      <a:pt x="4" y="40"/>
                    </a:lnTo>
                    <a:lnTo>
                      <a:pt x="2" y="42"/>
                    </a:lnTo>
                    <a:lnTo>
                      <a:pt x="0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78" name="Freeform 4540"/>
              <p:cNvSpPr>
                <a:spLocks/>
              </p:cNvSpPr>
              <p:nvPr/>
            </p:nvSpPr>
            <p:spPr bwMode="auto">
              <a:xfrm>
                <a:off x="2937" y="1816"/>
                <a:ext cx="4" cy="19"/>
              </a:xfrm>
              <a:custGeom>
                <a:avLst/>
                <a:gdLst>
                  <a:gd name="T0" fmla="*/ 0 w 7"/>
                  <a:gd name="T1" fmla="*/ 0 h 38"/>
                  <a:gd name="T2" fmla="*/ 0 w 7"/>
                  <a:gd name="T3" fmla="*/ 0 h 38"/>
                  <a:gd name="T4" fmla="*/ 1 w 7"/>
                  <a:gd name="T5" fmla="*/ 0 h 38"/>
                  <a:gd name="T6" fmla="*/ 1 w 7"/>
                  <a:gd name="T7" fmla="*/ 1 h 38"/>
                  <a:gd name="T8" fmla="*/ 1 w 7"/>
                  <a:gd name="T9" fmla="*/ 1 h 38"/>
                  <a:gd name="T10" fmla="*/ 1 w 7"/>
                  <a:gd name="T11" fmla="*/ 1 h 38"/>
                  <a:gd name="T12" fmla="*/ 1 w 7"/>
                  <a:gd name="T13" fmla="*/ 1 h 38"/>
                  <a:gd name="T14" fmla="*/ 1 w 7"/>
                  <a:gd name="T15" fmla="*/ 1 h 38"/>
                  <a:gd name="T16" fmla="*/ 1 w 7"/>
                  <a:gd name="T17" fmla="*/ 1 h 38"/>
                  <a:gd name="T18" fmla="*/ 1 w 7"/>
                  <a:gd name="T19" fmla="*/ 5 h 38"/>
                  <a:gd name="T20" fmla="*/ 1 w 7"/>
                  <a:gd name="T21" fmla="*/ 5 h 38"/>
                  <a:gd name="T22" fmla="*/ 1 w 7"/>
                  <a:gd name="T23" fmla="*/ 5 h 38"/>
                  <a:gd name="T24" fmla="*/ 1 w 7"/>
                  <a:gd name="T25" fmla="*/ 5 h 38"/>
                  <a:gd name="T26" fmla="*/ 1 w 7"/>
                  <a:gd name="T27" fmla="*/ 5 h 38"/>
                  <a:gd name="T28" fmla="*/ 1 w 7"/>
                  <a:gd name="T29" fmla="*/ 5 h 38"/>
                  <a:gd name="T30" fmla="*/ 1 w 7"/>
                  <a:gd name="T31" fmla="*/ 5 h 38"/>
                  <a:gd name="T32" fmla="*/ 0 w 7"/>
                  <a:gd name="T33" fmla="*/ 5 h 38"/>
                  <a:gd name="T34" fmla="*/ 0 w 7"/>
                  <a:gd name="T35" fmla="*/ 5 h 38"/>
                  <a:gd name="T36" fmla="*/ 0 w 7"/>
                  <a:gd name="T37" fmla="*/ 0 h 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3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36"/>
                    </a:lnTo>
                    <a:lnTo>
                      <a:pt x="6" y="36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79" name="Freeform 4541"/>
              <p:cNvSpPr>
                <a:spLocks/>
              </p:cNvSpPr>
              <p:nvPr/>
            </p:nvSpPr>
            <p:spPr bwMode="auto">
              <a:xfrm>
                <a:off x="2941" y="1817"/>
                <a:ext cx="3" cy="18"/>
              </a:xfrm>
              <a:custGeom>
                <a:avLst/>
                <a:gdLst>
                  <a:gd name="T0" fmla="*/ 0 w 6"/>
                  <a:gd name="T1" fmla="*/ 0 h 34"/>
                  <a:gd name="T2" fmla="*/ 1 w 6"/>
                  <a:gd name="T3" fmla="*/ 1 h 34"/>
                  <a:gd name="T4" fmla="*/ 1 w 6"/>
                  <a:gd name="T5" fmla="*/ 1 h 34"/>
                  <a:gd name="T6" fmla="*/ 1 w 6"/>
                  <a:gd name="T7" fmla="*/ 1 h 34"/>
                  <a:gd name="T8" fmla="*/ 1 w 6"/>
                  <a:gd name="T9" fmla="*/ 1 h 34"/>
                  <a:gd name="T10" fmla="*/ 1 w 6"/>
                  <a:gd name="T11" fmla="*/ 5 h 34"/>
                  <a:gd name="T12" fmla="*/ 1 w 6"/>
                  <a:gd name="T13" fmla="*/ 5 h 34"/>
                  <a:gd name="T14" fmla="*/ 1 w 6"/>
                  <a:gd name="T15" fmla="*/ 5 h 34"/>
                  <a:gd name="T16" fmla="*/ 1 w 6"/>
                  <a:gd name="T17" fmla="*/ 5 h 34"/>
                  <a:gd name="T18" fmla="*/ 0 w 6"/>
                  <a:gd name="T19" fmla="*/ 5 h 34"/>
                  <a:gd name="T20" fmla="*/ 0 w 6"/>
                  <a:gd name="T21" fmla="*/ 0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34">
                    <a:moveTo>
                      <a:pt x="0" y="0"/>
                    </a:move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32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88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80" name="Freeform 4542"/>
              <p:cNvSpPr>
                <a:spLocks/>
              </p:cNvSpPr>
              <p:nvPr/>
            </p:nvSpPr>
            <p:spPr bwMode="auto">
              <a:xfrm>
                <a:off x="2944" y="1818"/>
                <a:ext cx="3" cy="16"/>
              </a:xfrm>
              <a:custGeom>
                <a:avLst/>
                <a:gdLst>
                  <a:gd name="T0" fmla="*/ 0 w 8"/>
                  <a:gd name="T1" fmla="*/ 0 h 31"/>
                  <a:gd name="T2" fmla="*/ 0 w 8"/>
                  <a:gd name="T3" fmla="*/ 0 h 31"/>
                  <a:gd name="T4" fmla="*/ 0 w 8"/>
                  <a:gd name="T5" fmla="*/ 1 h 31"/>
                  <a:gd name="T6" fmla="*/ 0 w 8"/>
                  <a:gd name="T7" fmla="*/ 1 h 31"/>
                  <a:gd name="T8" fmla="*/ 0 w 8"/>
                  <a:gd name="T9" fmla="*/ 1 h 31"/>
                  <a:gd name="T10" fmla="*/ 0 w 8"/>
                  <a:gd name="T11" fmla="*/ 1 h 31"/>
                  <a:gd name="T12" fmla="*/ 0 w 8"/>
                  <a:gd name="T13" fmla="*/ 1 h 31"/>
                  <a:gd name="T14" fmla="*/ 0 w 8"/>
                  <a:gd name="T15" fmla="*/ 1 h 31"/>
                  <a:gd name="T16" fmla="*/ 0 w 8"/>
                  <a:gd name="T17" fmla="*/ 1 h 31"/>
                  <a:gd name="T18" fmla="*/ 0 w 8"/>
                  <a:gd name="T19" fmla="*/ 4 h 31"/>
                  <a:gd name="T20" fmla="*/ 0 w 8"/>
                  <a:gd name="T21" fmla="*/ 4 h 31"/>
                  <a:gd name="T22" fmla="*/ 0 w 8"/>
                  <a:gd name="T23" fmla="*/ 4 h 31"/>
                  <a:gd name="T24" fmla="*/ 0 w 8"/>
                  <a:gd name="T25" fmla="*/ 4 h 31"/>
                  <a:gd name="T26" fmla="*/ 0 w 8"/>
                  <a:gd name="T27" fmla="*/ 4 h 31"/>
                  <a:gd name="T28" fmla="*/ 0 w 8"/>
                  <a:gd name="T29" fmla="*/ 4 h 31"/>
                  <a:gd name="T30" fmla="*/ 0 w 8"/>
                  <a:gd name="T31" fmla="*/ 4 h 31"/>
                  <a:gd name="T32" fmla="*/ 0 w 8"/>
                  <a:gd name="T33" fmla="*/ 4 h 31"/>
                  <a:gd name="T34" fmla="*/ 0 w 8"/>
                  <a:gd name="T35" fmla="*/ 4 h 31"/>
                  <a:gd name="T36" fmla="*/ 0 w 8"/>
                  <a:gd name="T37" fmla="*/ 0 h 3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31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4"/>
                    </a:lnTo>
                    <a:lnTo>
                      <a:pt x="8" y="29"/>
                    </a:lnTo>
                    <a:lnTo>
                      <a:pt x="6" y="29"/>
                    </a:lnTo>
                    <a:lnTo>
                      <a:pt x="4" y="29"/>
                    </a:lnTo>
                    <a:lnTo>
                      <a:pt x="2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81" name="Freeform 4543"/>
              <p:cNvSpPr>
                <a:spLocks/>
              </p:cNvSpPr>
              <p:nvPr/>
            </p:nvSpPr>
            <p:spPr bwMode="auto">
              <a:xfrm>
                <a:off x="2947" y="1820"/>
                <a:ext cx="3" cy="12"/>
              </a:xfrm>
              <a:custGeom>
                <a:avLst/>
                <a:gdLst>
                  <a:gd name="T0" fmla="*/ 0 w 6"/>
                  <a:gd name="T1" fmla="*/ 0 h 23"/>
                  <a:gd name="T2" fmla="*/ 0 w 6"/>
                  <a:gd name="T3" fmla="*/ 0 h 23"/>
                  <a:gd name="T4" fmla="*/ 1 w 6"/>
                  <a:gd name="T5" fmla="*/ 0 h 23"/>
                  <a:gd name="T6" fmla="*/ 1 w 6"/>
                  <a:gd name="T7" fmla="*/ 1 h 23"/>
                  <a:gd name="T8" fmla="*/ 1 w 6"/>
                  <a:gd name="T9" fmla="*/ 1 h 23"/>
                  <a:gd name="T10" fmla="*/ 1 w 6"/>
                  <a:gd name="T11" fmla="*/ 1 h 23"/>
                  <a:gd name="T12" fmla="*/ 1 w 6"/>
                  <a:gd name="T13" fmla="*/ 1 h 23"/>
                  <a:gd name="T14" fmla="*/ 1 w 6"/>
                  <a:gd name="T15" fmla="*/ 1 h 23"/>
                  <a:gd name="T16" fmla="*/ 1 w 6"/>
                  <a:gd name="T17" fmla="*/ 1 h 23"/>
                  <a:gd name="T18" fmla="*/ 1 w 6"/>
                  <a:gd name="T19" fmla="*/ 3 h 23"/>
                  <a:gd name="T20" fmla="*/ 1 w 6"/>
                  <a:gd name="T21" fmla="*/ 3 h 23"/>
                  <a:gd name="T22" fmla="*/ 1 w 6"/>
                  <a:gd name="T23" fmla="*/ 3 h 23"/>
                  <a:gd name="T24" fmla="*/ 1 w 6"/>
                  <a:gd name="T25" fmla="*/ 3 h 23"/>
                  <a:gd name="T26" fmla="*/ 1 w 6"/>
                  <a:gd name="T27" fmla="*/ 3 h 23"/>
                  <a:gd name="T28" fmla="*/ 1 w 6"/>
                  <a:gd name="T29" fmla="*/ 3 h 23"/>
                  <a:gd name="T30" fmla="*/ 1 w 6"/>
                  <a:gd name="T31" fmla="*/ 3 h 23"/>
                  <a:gd name="T32" fmla="*/ 0 w 6"/>
                  <a:gd name="T33" fmla="*/ 3 h 23"/>
                  <a:gd name="T34" fmla="*/ 0 w 6"/>
                  <a:gd name="T35" fmla="*/ 3 h 23"/>
                  <a:gd name="T36" fmla="*/ 0 w 6"/>
                  <a:gd name="T37" fmla="*/ 0 h 2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23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4" y="21"/>
                    </a:lnTo>
                    <a:lnTo>
                      <a:pt x="2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82" name="Freeform 4544"/>
              <p:cNvSpPr>
                <a:spLocks/>
              </p:cNvSpPr>
              <p:nvPr/>
            </p:nvSpPr>
            <p:spPr bwMode="auto">
              <a:xfrm>
                <a:off x="2950" y="1822"/>
                <a:ext cx="4" cy="9"/>
              </a:xfrm>
              <a:custGeom>
                <a:avLst/>
                <a:gdLst>
                  <a:gd name="T0" fmla="*/ 0 w 7"/>
                  <a:gd name="T1" fmla="*/ 0 h 17"/>
                  <a:gd name="T2" fmla="*/ 1 w 7"/>
                  <a:gd name="T3" fmla="*/ 0 h 17"/>
                  <a:gd name="T4" fmla="*/ 1 w 7"/>
                  <a:gd name="T5" fmla="*/ 1 h 17"/>
                  <a:gd name="T6" fmla="*/ 1 w 7"/>
                  <a:gd name="T7" fmla="*/ 1 h 17"/>
                  <a:gd name="T8" fmla="*/ 1 w 7"/>
                  <a:gd name="T9" fmla="*/ 1 h 17"/>
                  <a:gd name="T10" fmla="*/ 1 w 7"/>
                  <a:gd name="T11" fmla="*/ 1 h 17"/>
                  <a:gd name="T12" fmla="*/ 1 w 7"/>
                  <a:gd name="T13" fmla="*/ 1 h 17"/>
                  <a:gd name="T14" fmla="*/ 1 w 7"/>
                  <a:gd name="T15" fmla="*/ 1 h 17"/>
                  <a:gd name="T16" fmla="*/ 1 w 7"/>
                  <a:gd name="T17" fmla="*/ 1 h 17"/>
                  <a:gd name="T18" fmla="*/ 1 w 7"/>
                  <a:gd name="T19" fmla="*/ 2 h 17"/>
                  <a:gd name="T20" fmla="*/ 1 w 7"/>
                  <a:gd name="T21" fmla="*/ 2 h 17"/>
                  <a:gd name="T22" fmla="*/ 1 w 7"/>
                  <a:gd name="T23" fmla="*/ 2 h 17"/>
                  <a:gd name="T24" fmla="*/ 1 w 7"/>
                  <a:gd name="T25" fmla="*/ 2 h 17"/>
                  <a:gd name="T26" fmla="*/ 1 w 7"/>
                  <a:gd name="T27" fmla="*/ 2 h 17"/>
                  <a:gd name="T28" fmla="*/ 1 w 7"/>
                  <a:gd name="T29" fmla="*/ 2 h 17"/>
                  <a:gd name="T30" fmla="*/ 1 w 7"/>
                  <a:gd name="T31" fmla="*/ 2 h 17"/>
                  <a:gd name="T32" fmla="*/ 0 w 7"/>
                  <a:gd name="T33" fmla="*/ 3 h 17"/>
                  <a:gd name="T34" fmla="*/ 0 w 7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17">
                    <a:moveTo>
                      <a:pt x="0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7" y="8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83" name="Freeform 4545"/>
              <p:cNvSpPr>
                <a:spLocks/>
              </p:cNvSpPr>
              <p:nvPr/>
            </p:nvSpPr>
            <p:spPr bwMode="auto">
              <a:xfrm>
                <a:off x="2738" y="1800"/>
                <a:ext cx="218" cy="26"/>
              </a:xfrm>
              <a:custGeom>
                <a:avLst/>
                <a:gdLst>
                  <a:gd name="T0" fmla="*/ 55 w 436"/>
                  <a:gd name="T1" fmla="*/ 7 h 52"/>
                  <a:gd name="T2" fmla="*/ 54 w 436"/>
                  <a:gd name="T3" fmla="*/ 6 h 52"/>
                  <a:gd name="T4" fmla="*/ 54 w 436"/>
                  <a:gd name="T5" fmla="*/ 5 h 52"/>
                  <a:gd name="T6" fmla="*/ 52 w 436"/>
                  <a:gd name="T7" fmla="*/ 5 h 52"/>
                  <a:gd name="T8" fmla="*/ 50 w 436"/>
                  <a:gd name="T9" fmla="*/ 4 h 52"/>
                  <a:gd name="T10" fmla="*/ 48 w 436"/>
                  <a:gd name="T11" fmla="*/ 4 h 52"/>
                  <a:gd name="T12" fmla="*/ 45 w 436"/>
                  <a:gd name="T13" fmla="*/ 3 h 52"/>
                  <a:gd name="T14" fmla="*/ 42 w 436"/>
                  <a:gd name="T15" fmla="*/ 3 h 52"/>
                  <a:gd name="T16" fmla="*/ 39 w 436"/>
                  <a:gd name="T17" fmla="*/ 2 h 52"/>
                  <a:gd name="T18" fmla="*/ 35 w 436"/>
                  <a:gd name="T19" fmla="*/ 2 h 52"/>
                  <a:gd name="T20" fmla="*/ 31 w 436"/>
                  <a:gd name="T21" fmla="*/ 2 h 52"/>
                  <a:gd name="T22" fmla="*/ 26 w 436"/>
                  <a:gd name="T23" fmla="*/ 1 h 52"/>
                  <a:gd name="T24" fmla="*/ 22 w 436"/>
                  <a:gd name="T25" fmla="*/ 1 h 52"/>
                  <a:gd name="T26" fmla="*/ 17 w 436"/>
                  <a:gd name="T27" fmla="*/ 1 h 52"/>
                  <a:gd name="T28" fmla="*/ 11 w 436"/>
                  <a:gd name="T29" fmla="*/ 1 h 52"/>
                  <a:gd name="T30" fmla="*/ 6 w 436"/>
                  <a:gd name="T31" fmla="*/ 1 h 52"/>
                  <a:gd name="T32" fmla="*/ 0 w 436"/>
                  <a:gd name="T33" fmla="*/ 0 h 52"/>
                  <a:gd name="T34" fmla="*/ 3 w 436"/>
                  <a:gd name="T35" fmla="*/ 1 h 52"/>
                  <a:gd name="T36" fmla="*/ 9 w 436"/>
                  <a:gd name="T37" fmla="*/ 1 h 52"/>
                  <a:gd name="T38" fmla="*/ 14 w 436"/>
                  <a:gd name="T39" fmla="*/ 1 h 52"/>
                  <a:gd name="T40" fmla="*/ 19 w 436"/>
                  <a:gd name="T41" fmla="*/ 1 h 52"/>
                  <a:gd name="T42" fmla="*/ 24 w 436"/>
                  <a:gd name="T43" fmla="*/ 2 h 52"/>
                  <a:gd name="T44" fmla="*/ 28 w 436"/>
                  <a:gd name="T45" fmla="*/ 2 h 52"/>
                  <a:gd name="T46" fmla="*/ 33 w 436"/>
                  <a:gd name="T47" fmla="*/ 2 h 52"/>
                  <a:gd name="T48" fmla="*/ 36 w 436"/>
                  <a:gd name="T49" fmla="*/ 3 h 52"/>
                  <a:gd name="T50" fmla="*/ 40 w 436"/>
                  <a:gd name="T51" fmla="*/ 3 h 52"/>
                  <a:gd name="T52" fmla="*/ 43 w 436"/>
                  <a:gd name="T53" fmla="*/ 4 h 52"/>
                  <a:gd name="T54" fmla="*/ 46 w 436"/>
                  <a:gd name="T55" fmla="*/ 4 h 52"/>
                  <a:gd name="T56" fmla="*/ 49 w 436"/>
                  <a:gd name="T57" fmla="*/ 5 h 52"/>
                  <a:gd name="T58" fmla="*/ 51 w 436"/>
                  <a:gd name="T59" fmla="*/ 5 h 52"/>
                  <a:gd name="T60" fmla="*/ 52 w 436"/>
                  <a:gd name="T61" fmla="*/ 5 h 52"/>
                  <a:gd name="T62" fmla="*/ 53 w 436"/>
                  <a:gd name="T63" fmla="*/ 6 h 52"/>
                  <a:gd name="T64" fmla="*/ 54 w 436"/>
                  <a:gd name="T65" fmla="*/ 7 h 52"/>
                  <a:gd name="T66" fmla="*/ 55 w 436"/>
                  <a:gd name="T67" fmla="*/ 7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6" h="52">
                    <a:moveTo>
                      <a:pt x="436" y="52"/>
                    </a:moveTo>
                    <a:lnTo>
                      <a:pt x="436" y="52"/>
                    </a:lnTo>
                    <a:lnTo>
                      <a:pt x="436" y="50"/>
                    </a:lnTo>
                    <a:lnTo>
                      <a:pt x="432" y="46"/>
                    </a:lnTo>
                    <a:lnTo>
                      <a:pt x="430" y="44"/>
                    </a:lnTo>
                    <a:lnTo>
                      <a:pt x="427" y="40"/>
                    </a:lnTo>
                    <a:lnTo>
                      <a:pt x="421" y="38"/>
                    </a:lnTo>
                    <a:lnTo>
                      <a:pt x="415" y="36"/>
                    </a:lnTo>
                    <a:lnTo>
                      <a:pt x="407" y="33"/>
                    </a:lnTo>
                    <a:lnTo>
                      <a:pt x="400" y="31"/>
                    </a:lnTo>
                    <a:lnTo>
                      <a:pt x="390" y="29"/>
                    </a:lnTo>
                    <a:lnTo>
                      <a:pt x="380" y="27"/>
                    </a:lnTo>
                    <a:lnTo>
                      <a:pt x="371" y="25"/>
                    </a:lnTo>
                    <a:lnTo>
                      <a:pt x="359" y="23"/>
                    </a:lnTo>
                    <a:lnTo>
                      <a:pt x="346" y="21"/>
                    </a:lnTo>
                    <a:lnTo>
                      <a:pt x="334" y="19"/>
                    </a:lnTo>
                    <a:lnTo>
                      <a:pt x="321" y="17"/>
                    </a:lnTo>
                    <a:lnTo>
                      <a:pt x="306" y="15"/>
                    </a:lnTo>
                    <a:lnTo>
                      <a:pt x="290" y="13"/>
                    </a:lnTo>
                    <a:lnTo>
                      <a:pt x="275" y="11"/>
                    </a:lnTo>
                    <a:lnTo>
                      <a:pt x="259" y="11"/>
                    </a:lnTo>
                    <a:lnTo>
                      <a:pt x="242" y="10"/>
                    </a:lnTo>
                    <a:lnTo>
                      <a:pt x="225" y="8"/>
                    </a:lnTo>
                    <a:lnTo>
                      <a:pt x="206" y="8"/>
                    </a:lnTo>
                    <a:lnTo>
                      <a:pt x="187" y="6"/>
                    </a:lnTo>
                    <a:lnTo>
                      <a:pt x="169" y="4"/>
                    </a:lnTo>
                    <a:lnTo>
                      <a:pt x="148" y="4"/>
                    </a:lnTo>
                    <a:lnTo>
                      <a:pt x="129" y="4"/>
                    </a:lnTo>
                    <a:lnTo>
                      <a:pt x="108" y="2"/>
                    </a:lnTo>
                    <a:lnTo>
                      <a:pt x="87" y="2"/>
                    </a:lnTo>
                    <a:lnTo>
                      <a:pt x="66" y="2"/>
                    </a:lnTo>
                    <a:lnTo>
                      <a:pt x="44" y="2"/>
                    </a:lnTo>
                    <a:lnTo>
                      <a:pt x="23" y="2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3" y="6"/>
                    </a:lnTo>
                    <a:lnTo>
                      <a:pt x="44" y="6"/>
                    </a:lnTo>
                    <a:lnTo>
                      <a:pt x="66" y="6"/>
                    </a:lnTo>
                    <a:lnTo>
                      <a:pt x="87" y="6"/>
                    </a:lnTo>
                    <a:lnTo>
                      <a:pt x="108" y="6"/>
                    </a:lnTo>
                    <a:lnTo>
                      <a:pt x="129" y="8"/>
                    </a:lnTo>
                    <a:lnTo>
                      <a:pt x="148" y="8"/>
                    </a:lnTo>
                    <a:lnTo>
                      <a:pt x="167" y="10"/>
                    </a:lnTo>
                    <a:lnTo>
                      <a:pt x="187" y="10"/>
                    </a:lnTo>
                    <a:lnTo>
                      <a:pt x="206" y="11"/>
                    </a:lnTo>
                    <a:lnTo>
                      <a:pt x="223" y="11"/>
                    </a:lnTo>
                    <a:lnTo>
                      <a:pt x="240" y="13"/>
                    </a:lnTo>
                    <a:lnTo>
                      <a:pt x="258" y="15"/>
                    </a:lnTo>
                    <a:lnTo>
                      <a:pt x="273" y="15"/>
                    </a:lnTo>
                    <a:lnTo>
                      <a:pt x="288" y="17"/>
                    </a:lnTo>
                    <a:lnTo>
                      <a:pt x="304" y="19"/>
                    </a:lnTo>
                    <a:lnTo>
                      <a:pt x="317" y="21"/>
                    </a:lnTo>
                    <a:lnTo>
                      <a:pt x="331" y="23"/>
                    </a:lnTo>
                    <a:lnTo>
                      <a:pt x="344" y="25"/>
                    </a:lnTo>
                    <a:lnTo>
                      <a:pt x="356" y="27"/>
                    </a:lnTo>
                    <a:lnTo>
                      <a:pt x="367" y="29"/>
                    </a:lnTo>
                    <a:lnTo>
                      <a:pt x="377" y="31"/>
                    </a:lnTo>
                    <a:lnTo>
                      <a:pt x="386" y="33"/>
                    </a:lnTo>
                    <a:lnTo>
                      <a:pt x="394" y="35"/>
                    </a:lnTo>
                    <a:lnTo>
                      <a:pt x="402" y="36"/>
                    </a:lnTo>
                    <a:lnTo>
                      <a:pt x="409" y="38"/>
                    </a:lnTo>
                    <a:lnTo>
                      <a:pt x="415" y="40"/>
                    </a:lnTo>
                    <a:lnTo>
                      <a:pt x="419" y="44"/>
                    </a:lnTo>
                    <a:lnTo>
                      <a:pt x="423" y="46"/>
                    </a:lnTo>
                    <a:lnTo>
                      <a:pt x="425" y="48"/>
                    </a:lnTo>
                    <a:lnTo>
                      <a:pt x="427" y="50"/>
                    </a:lnTo>
                    <a:lnTo>
                      <a:pt x="427" y="52"/>
                    </a:lnTo>
                    <a:lnTo>
                      <a:pt x="436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84" name="Freeform 4546"/>
              <p:cNvSpPr>
                <a:spLocks/>
              </p:cNvSpPr>
              <p:nvPr/>
            </p:nvSpPr>
            <p:spPr bwMode="auto">
              <a:xfrm>
                <a:off x="2738" y="1826"/>
                <a:ext cx="218" cy="26"/>
              </a:xfrm>
              <a:custGeom>
                <a:avLst/>
                <a:gdLst>
                  <a:gd name="T0" fmla="*/ 0 w 436"/>
                  <a:gd name="T1" fmla="*/ 7 h 52"/>
                  <a:gd name="T2" fmla="*/ 6 w 436"/>
                  <a:gd name="T3" fmla="*/ 7 h 52"/>
                  <a:gd name="T4" fmla="*/ 11 w 436"/>
                  <a:gd name="T5" fmla="*/ 7 h 52"/>
                  <a:gd name="T6" fmla="*/ 17 w 436"/>
                  <a:gd name="T7" fmla="*/ 7 h 52"/>
                  <a:gd name="T8" fmla="*/ 22 w 436"/>
                  <a:gd name="T9" fmla="*/ 6 h 52"/>
                  <a:gd name="T10" fmla="*/ 26 w 436"/>
                  <a:gd name="T11" fmla="*/ 6 h 52"/>
                  <a:gd name="T12" fmla="*/ 31 w 436"/>
                  <a:gd name="T13" fmla="*/ 6 h 52"/>
                  <a:gd name="T14" fmla="*/ 35 w 436"/>
                  <a:gd name="T15" fmla="*/ 5 h 52"/>
                  <a:gd name="T16" fmla="*/ 39 w 436"/>
                  <a:gd name="T17" fmla="*/ 5 h 52"/>
                  <a:gd name="T18" fmla="*/ 42 w 436"/>
                  <a:gd name="T19" fmla="*/ 5 h 52"/>
                  <a:gd name="T20" fmla="*/ 45 w 436"/>
                  <a:gd name="T21" fmla="*/ 4 h 52"/>
                  <a:gd name="T22" fmla="*/ 48 w 436"/>
                  <a:gd name="T23" fmla="*/ 4 h 52"/>
                  <a:gd name="T24" fmla="*/ 50 w 436"/>
                  <a:gd name="T25" fmla="*/ 3 h 52"/>
                  <a:gd name="T26" fmla="*/ 52 w 436"/>
                  <a:gd name="T27" fmla="*/ 3 h 52"/>
                  <a:gd name="T28" fmla="*/ 54 w 436"/>
                  <a:gd name="T29" fmla="*/ 2 h 52"/>
                  <a:gd name="T30" fmla="*/ 54 w 436"/>
                  <a:gd name="T31" fmla="*/ 1 h 52"/>
                  <a:gd name="T32" fmla="*/ 55 w 436"/>
                  <a:gd name="T33" fmla="*/ 0 h 52"/>
                  <a:gd name="T34" fmla="*/ 54 w 436"/>
                  <a:gd name="T35" fmla="*/ 1 h 52"/>
                  <a:gd name="T36" fmla="*/ 53 w 436"/>
                  <a:gd name="T37" fmla="*/ 1 h 52"/>
                  <a:gd name="T38" fmla="*/ 52 w 436"/>
                  <a:gd name="T39" fmla="*/ 2 h 52"/>
                  <a:gd name="T40" fmla="*/ 51 w 436"/>
                  <a:gd name="T41" fmla="*/ 2 h 52"/>
                  <a:gd name="T42" fmla="*/ 49 w 436"/>
                  <a:gd name="T43" fmla="*/ 3 h 52"/>
                  <a:gd name="T44" fmla="*/ 46 w 436"/>
                  <a:gd name="T45" fmla="*/ 3 h 52"/>
                  <a:gd name="T46" fmla="*/ 43 w 436"/>
                  <a:gd name="T47" fmla="*/ 4 h 52"/>
                  <a:gd name="T48" fmla="*/ 40 w 436"/>
                  <a:gd name="T49" fmla="*/ 4 h 52"/>
                  <a:gd name="T50" fmla="*/ 36 w 436"/>
                  <a:gd name="T51" fmla="*/ 5 h 52"/>
                  <a:gd name="T52" fmla="*/ 33 w 436"/>
                  <a:gd name="T53" fmla="*/ 5 h 52"/>
                  <a:gd name="T54" fmla="*/ 28 w 436"/>
                  <a:gd name="T55" fmla="*/ 5 h 52"/>
                  <a:gd name="T56" fmla="*/ 24 w 436"/>
                  <a:gd name="T57" fmla="*/ 6 h 52"/>
                  <a:gd name="T58" fmla="*/ 19 w 436"/>
                  <a:gd name="T59" fmla="*/ 6 h 52"/>
                  <a:gd name="T60" fmla="*/ 14 w 436"/>
                  <a:gd name="T61" fmla="*/ 6 h 52"/>
                  <a:gd name="T62" fmla="*/ 9 w 436"/>
                  <a:gd name="T63" fmla="*/ 6 h 52"/>
                  <a:gd name="T64" fmla="*/ 3 w 436"/>
                  <a:gd name="T65" fmla="*/ 6 h 52"/>
                  <a:gd name="T66" fmla="*/ 0 w 436"/>
                  <a:gd name="T67" fmla="*/ 7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6" h="52">
                    <a:moveTo>
                      <a:pt x="0" y="52"/>
                    </a:moveTo>
                    <a:lnTo>
                      <a:pt x="0" y="52"/>
                    </a:lnTo>
                    <a:lnTo>
                      <a:pt x="23" y="52"/>
                    </a:lnTo>
                    <a:lnTo>
                      <a:pt x="44" y="52"/>
                    </a:lnTo>
                    <a:lnTo>
                      <a:pt x="66" y="52"/>
                    </a:lnTo>
                    <a:lnTo>
                      <a:pt x="87" y="52"/>
                    </a:lnTo>
                    <a:lnTo>
                      <a:pt x="108" y="50"/>
                    </a:lnTo>
                    <a:lnTo>
                      <a:pt x="129" y="50"/>
                    </a:lnTo>
                    <a:lnTo>
                      <a:pt x="148" y="50"/>
                    </a:lnTo>
                    <a:lnTo>
                      <a:pt x="169" y="48"/>
                    </a:lnTo>
                    <a:lnTo>
                      <a:pt x="187" y="48"/>
                    </a:lnTo>
                    <a:lnTo>
                      <a:pt x="206" y="46"/>
                    </a:lnTo>
                    <a:lnTo>
                      <a:pt x="225" y="44"/>
                    </a:lnTo>
                    <a:lnTo>
                      <a:pt x="242" y="44"/>
                    </a:lnTo>
                    <a:lnTo>
                      <a:pt x="259" y="42"/>
                    </a:lnTo>
                    <a:lnTo>
                      <a:pt x="275" y="40"/>
                    </a:lnTo>
                    <a:lnTo>
                      <a:pt x="290" y="38"/>
                    </a:lnTo>
                    <a:lnTo>
                      <a:pt x="306" y="38"/>
                    </a:lnTo>
                    <a:lnTo>
                      <a:pt x="321" y="36"/>
                    </a:lnTo>
                    <a:lnTo>
                      <a:pt x="334" y="34"/>
                    </a:lnTo>
                    <a:lnTo>
                      <a:pt x="346" y="32"/>
                    </a:lnTo>
                    <a:lnTo>
                      <a:pt x="359" y="31"/>
                    </a:lnTo>
                    <a:lnTo>
                      <a:pt x="371" y="29"/>
                    </a:lnTo>
                    <a:lnTo>
                      <a:pt x="380" y="25"/>
                    </a:lnTo>
                    <a:lnTo>
                      <a:pt x="390" y="23"/>
                    </a:lnTo>
                    <a:lnTo>
                      <a:pt x="400" y="21"/>
                    </a:lnTo>
                    <a:lnTo>
                      <a:pt x="407" y="19"/>
                    </a:lnTo>
                    <a:lnTo>
                      <a:pt x="415" y="17"/>
                    </a:lnTo>
                    <a:lnTo>
                      <a:pt x="421" y="13"/>
                    </a:lnTo>
                    <a:lnTo>
                      <a:pt x="427" y="11"/>
                    </a:lnTo>
                    <a:lnTo>
                      <a:pt x="430" y="9"/>
                    </a:lnTo>
                    <a:lnTo>
                      <a:pt x="432" y="6"/>
                    </a:lnTo>
                    <a:lnTo>
                      <a:pt x="436" y="4"/>
                    </a:lnTo>
                    <a:lnTo>
                      <a:pt x="436" y="0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lnTo>
                      <a:pt x="423" y="6"/>
                    </a:lnTo>
                    <a:lnTo>
                      <a:pt x="419" y="9"/>
                    </a:lnTo>
                    <a:lnTo>
                      <a:pt x="415" y="11"/>
                    </a:lnTo>
                    <a:lnTo>
                      <a:pt x="409" y="13"/>
                    </a:lnTo>
                    <a:lnTo>
                      <a:pt x="402" y="15"/>
                    </a:lnTo>
                    <a:lnTo>
                      <a:pt x="394" y="17"/>
                    </a:lnTo>
                    <a:lnTo>
                      <a:pt x="386" y="19"/>
                    </a:lnTo>
                    <a:lnTo>
                      <a:pt x="377" y="21"/>
                    </a:lnTo>
                    <a:lnTo>
                      <a:pt x="367" y="23"/>
                    </a:lnTo>
                    <a:lnTo>
                      <a:pt x="356" y="27"/>
                    </a:lnTo>
                    <a:lnTo>
                      <a:pt x="344" y="29"/>
                    </a:lnTo>
                    <a:lnTo>
                      <a:pt x="331" y="31"/>
                    </a:lnTo>
                    <a:lnTo>
                      <a:pt x="317" y="31"/>
                    </a:lnTo>
                    <a:lnTo>
                      <a:pt x="304" y="32"/>
                    </a:lnTo>
                    <a:lnTo>
                      <a:pt x="288" y="34"/>
                    </a:lnTo>
                    <a:lnTo>
                      <a:pt x="273" y="36"/>
                    </a:lnTo>
                    <a:lnTo>
                      <a:pt x="258" y="38"/>
                    </a:lnTo>
                    <a:lnTo>
                      <a:pt x="240" y="40"/>
                    </a:lnTo>
                    <a:lnTo>
                      <a:pt x="223" y="40"/>
                    </a:lnTo>
                    <a:lnTo>
                      <a:pt x="206" y="42"/>
                    </a:lnTo>
                    <a:lnTo>
                      <a:pt x="187" y="42"/>
                    </a:lnTo>
                    <a:lnTo>
                      <a:pt x="167" y="44"/>
                    </a:lnTo>
                    <a:lnTo>
                      <a:pt x="148" y="44"/>
                    </a:lnTo>
                    <a:lnTo>
                      <a:pt x="129" y="46"/>
                    </a:lnTo>
                    <a:lnTo>
                      <a:pt x="108" y="46"/>
                    </a:lnTo>
                    <a:lnTo>
                      <a:pt x="87" y="46"/>
                    </a:lnTo>
                    <a:lnTo>
                      <a:pt x="66" y="48"/>
                    </a:lnTo>
                    <a:lnTo>
                      <a:pt x="44" y="48"/>
                    </a:lnTo>
                    <a:lnTo>
                      <a:pt x="23" y="48"/>
                    </a:lnTo>
                    <a:lnTo>
                      <a:pt x="0" y="48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85" name="Freeform 4547"/>
              <p:cNvSpPr>
                <a:spLocks/>
              </p:cNvSpPr>
              <p:nvPr/>
            </p:nvSpPr>
            <p:spPr bwMode="auto">
              <a:xfrm>
                <a:off x="2520" y="1826"/>
                <a:ext cx="218" cy="26"/>
              </a:xfrm>
              <a:custGeom>
                <a:avLst/>
                <a:gdLst>
                  <a:gd name="T0" fmla="*/ 0 w 436"/>
                  <a:gd name="T1" fmla="*/ 0 h 52"/>
                  <a:gd name="T2" fmla="*/ 1 w 436"/>
                  <a:gd name="T3" fmla="*/ 1 h 52"/>
                  <a:gd name="T4" fmla="*/ 2 w 436"/>
                  <a:gd name="T5" fmla="*/ 2 h 52"/>
                  <a:gd name="T6" fmla="*/ 3 w 436"/>
                  <a:gd name="T7" fmla="*/ 3 h 52"/>
                  <a:gd name="T8" fmla="*/ 5 w 436"/>
                  <a:gd name="T9" fmla="*/ 3 h 52"/>
                  <a:gd name="T10" fmla="*/ 7 w 436"/>
                  <a:gd name="T11" fmla="*/ 4 h 52"/>
                  <a:gd name="T12" fmla="*/ 10 w 436"/>
                  <a:gd name="T13" fmla="*/ 4 h 52"/>
                  <a:gd name="T14" fmla="*/ 13 w 436"/>
                  <a:gd name="T15" fmla="*/ 5 h 52"/>
                  <a:gd name="T16" fmla="*/ 17 w 436"/>
                  <a:gd name="T17" fmla="*/ 5 h 52"/>
                  <a:gd name="T18" fmla="*/ 21 w 436"/>
                  <a:gd name="T19" fmla="*/ 5 h 52"/>
                  <a:gd name="T20" fmla="*/ 25 w 436"/>
                  <a:gd name="T21" fmla="*/ 6 h 52"/>
                  <a:gd name="T22" fmla="*/ 29 w 436"/>
                  <a:gd name="T23" fmla="*/ 6 h 52"/>
                  <a:gd name="T24" fmla="*/ 34 w 436"/>
                  <a:gd name="T25" fmla="*/ 6 h 52"/>
                  <a:gd name="T26" fmla="*/ 39 w 436"/>
                  <a:gd name="T27" fmla="*/ 7 h 52"/>
                  <a:gd name="T28" fmla="*/ 44 w 436"/>
                  <a:gd name="T29" fmla="*/ 7 h 52"/>
                  <a:gd name="T30" fmla="*/ 49 w 436"/>
                  <a:gd name="T31" fmla="*/ 7 h 52"/>
                  <a:gd name="T32" fmla="*/ 55 w 436"/>
                  <a:gd name="T33" fmla="*/ 7 h 52"/>
                  <a:gd name="T34" fmla="*/ 52 w 436"/>
                  <a:gd name="T35" fmla="*/ 6 h 52"/>
                  <a:gd name="T36" fmla="*/ 47 w 436"/>
                  <a:gd name="T37" fmla="*/ 6 h 52"/>
                  <a:gd name="T38" fmla="*/ 42 w 436"/>
                  <a:gd name="T39" fmla="*/ 6 h 52"/>
                  <a:gd name="T40" fmla="*/ 36 w 436"/>
                  <a:gd name="T41" fmla="*/ 6 h 52"/>
                  <a:gd name="T42" fmla="*/ 32 w 436"/>
                  <a:gd name="T43" fmla="*/ 6 h 52"/>
                  <a:gd name="T44" fmla="*/ 27 w 436"/>
                  <a:gd name="T45" fmla="*/ 5 h 52"/>
                  <a:gd name="T46" fmla="*/ 23 w 436"/>
                  <a:gd name="T47" fmla="*/ 5 h 52"/>
                  <a:gd name="T48" fmla="*/ 19 w 436"/>
                  <a:gd name="T49" fmla="*/ 5 h 52"/>
                  <a:gd name="T50" fmla="*/ 15 w 436"/>
                  <a:gd name="T51" fmla="*/ 4 h 52"/>
                  <a:gd name="T52" fmla="*/ 12 w 436"/>
                  <a:gd name="T53" fmla="*/ 4 h 52"/>
                  <a:gd name="T54" fmla="*/ 9 w 436"/>
                  <a:gd name="T55" fmla="*/ 3 h 52"/>
                  <a:gd name="T56" fmla="*/ 7 w 436"/>
                  <a:gd name="T57" fmla="*/ 3 h 52"/>
                  <a:gd name="T58" fmla="*/ 5 w 436"/>
                  <a:gd name="T59" fmla="*/ 2 h 52"/>
                  <a:gd name="T60" fmla="*/ 3 w 436"/>
                  <a:gd name="T61" fmla="*/ 2 h 52"/>
                  <a:gd name="T62" fmla="*/ 2 w 436"/>
                  <a:gd name="T63" fmla="*/ 1 h 52"/>
                  <a:gd name="T64" fmla="*/ 2 w 436"/>
                  <a:gd name="T65" fmla="*/ 1 h 52"/>
                  <a:gd name="T66" fmla="*/ 0 w 436"/>
                  <a:gd name="T67" fmla="*/ 0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6" h="52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9"/>
                    </a:lnTo>
                    <a:lnTo>
                      <a:pt x="10" y="11"/>
                    </a:lnTo>
                    <a:lnTo>
                      <a:pt x="16" y="13"/>
                    </a:lnTo>
                    <a:lnTo>
                      <a:pt x="21" y="17"/>
                    </a:lnTo>
                    <a:lnTo>
                      <a:pt x="29" y="19"/>
                    </a:lnTo>
                    <a:lnTo>
                      <a:pt x="37" y="21"/>
                    </a:lnTo>
                    <a:lnTo>
                      <a:pt x="45" y="23"/>
                    </a:lnTo>
                    <a:lnTo>
                      <a:pt x="56" y="25"/>
                    </a:lnTo>
                    <a:lnTo>
                      <a:pt x="66" y="29"/>
                    </a:lnTo>
                    <a:lnTo>
                      <a:pt x="77" y="31"/>
                    </a:lnTo>
                    <a:lnTo>
                      <a:pt x="89" y="32"/>
                    </a:lnTo>
                    <a:lnTo>
                      <a:pt x="102" y="34"/>
                    </a:lnTo>
                    <a:lnTo>
                      <a:pt x="116" y="36"/>
                    </a:lnTo>
                    <a:lnTo>
                      <a:pt x="131" y="38"/>
                    </a:lnTo>
                    <a:lnTo>
                      <a:pt x="146" y="38"/>
                    </a:lnTo>
                    <a:lnTo>
                      <a:pt x="162" y="40"/>
                    </a:lnTo>
                    <a:lnTo>
                      <a:pt x="177" y="42"/>
                    </a:lnTo>
                    <a:lnTo>
                      <a:pt x="194" y="44"/>
                    </a:lnTo>
                    <a:lnTo>
                      <a:pt x="212" y="44"/>
                    </a:lnTo>
                    <a:lnTo>
                      <a:pt x="231" y="46"/>
                    </a:lnTo>
                    <a:lnTo>
                      <a:pt x="248" y="48"/>
                    </a:lnTo>
                    <a:lnTo>
                      <a:pt x="269" y="48"/>
                    </a:lnTo>
                    <a:lnTo>
                      <a:pt x="288" y="50"/>
                    </a:lnTo>
                    <a:lnTo>
                      <a:pt x="308" y="50"/>
                    </a:lnTo>
                    <a:lnTo>
                      <a:pt x="329" y="50"/>
                    </a:lnTo>
                    <a:lnTo>
                      <a:pt x="350" y="52"/>
                    </a:lnTo>
                    <a:lnTo>
                      <a:pt x="371" y="52"/>
                    </a:lnTo>
                    <a:lnTo>
                      <a:pt x="392" y="52"/>
                    </a:lnTo>
                    <a:lnTo>
                      <a:pt x="415" y="52"/>
                    </a:lnTo>
                    <a:lnTo>
                      <a:pt x="436" y="52"/>
                    </a:lnTo>
                    <a:lnTo>
                      <a:pt x="436" y="48"/>
                    </a:lnTo>
                    <a:lnTo>
                      <a:pt x="415" y="48"/>
                    </a:lnTo>
                    <a:lnTo>
                      <a:pt x="392" y="48"/>
                    </a:lnTo>
                    <a:lnTo>
                      <a:pt x="371" y="48"/>
                    </a:lnTo>
                    <a:lnTo>
                      <a:pt x="350" y="46"/>
                    </a:lnTo>
                    <a:lnTo>
                      <a:pt x="329" y="46"/>
                    </a:lnTo>
                    <a:lnTo>
                      <a:pt x="308" y="46"/>
                    </a:lnTo>
                    <a:lnTo>
                      <a:pt x="288" y="44"/>
                    </a:lnTo>
                    <a:lnTo>
                      <a:pt x="269" y="44"/>
                    </a:lnTo>
                    <a:lnTo>
                      <a:pt x="250" y="42"/>
                    </a:lnTo>
                    <a:lnTo>
                      <a:pt x="231" y="42"/>
                    </a:lnTo>
                    <a:lnTo>
                      <a:pt x="213" y="40"/>
                    </a:lnTo>
                    <a:lnTo>
                      <a:pt x="196" y="40"/>
                    </a:lnTo>
                    <a:lnTo>
                      <a:pt x="179" y="38"/>
                    </a:lnTo>
                    <a:lnTo>
                      <a:pt x="164" y="36"/>
                    </a:lnTo>
                    <a:lnTo>
                      <a:pt x="148" y="34"/>
                    </a:lnTo>
                    <a:lnTo>
                      <a:pt x="133" y="32"/>
                    </a:lnTo>
                    <a:lnTo>
                      <a:pt x="117" y="31"/>
                    </a:lnTo>
                    <a:lnTo>
                      <a:pt x="106" y="31"/>
                    </a:lnTo>
                    <a:lnTo>
                      <a:pt x="93" y="29"/>
                    </a:lnTo>
                    <a:lnTo>
                      <a:pt x="81" y="27"/>
                    </a:lnTo>
                    <a:lnTo>
                      <a:pt x="69" y="23"/>
                    </a:lnTo>
                    <a:lnTo>
                      <a:pt x="60" y="21"/>
                    </a:lnTo>
                    <a:lnTo>
                      <a:pt x="50" y="19"/>
                    </a:lnTo>
                    <a:lnTo>
                      <a:pt x="41" y="17"/>
                    </a:lnTo>
                    <a:lnTo>
                      <a:pt x="33" y="15"/>
                    </a:lnTo>
                    <a:lnTo>
                      <a:pt x="27" y="13"/>
                    </a:lnTo>
                    <a:lnTo>
                      <a:pt x="21" y="11"/>
                    </a:lnTo>
                    <a:lnTo>
                      <a:pt x="18" y="9"/>
                    </a:lnTo>
                    <a:lnTo>
                      <a:pt x="14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86" name="Freeform 4548"/>
              <p:cNvSpPr>
                <a:spLocks/>
              </p:cNvSpPr>
              <p:nvPr/>
            </p:nvSpPr>
            <p:spPr bwMode="auto">
              <a:xfrm>
                <a:off x="2520" y="1800"/>
                <a:ext cx="218" cy="26"/>
              </a:xfrm>
              <a:custGeom>
                <a:avLst/>
                <a:gdLst>
                  <a:gd name="T0" fmla="*/ 55 w 436"/>
                  <a:gd name="T1" fmla="*/ 0 h 52"/>
                  <a:gd name="T2" fmla="*/ 49 w 436"/>
                  <a:gd name="T3" fmla="*/ 1 h 52"/>
                  <a:gd name="T4" fmla="*/ 44 w 436"/>
                  <a:gd name="T5" fmla="*/ 1 h 52"/>
                  <a:gd name="T6" fmla="*/ 39 w 436"/>
                  <a:gd name="T7" fmla="*/ 1 h 52"/>
                  <a:gd name="T8" fmla="*/ 34 w 436"/>
                  <a:gd name="T9" fmla="*/ 1 h 52"/>
                  <a:gd name="T10" fmla="*/ 29 w 436"/>
                  <a:gd name="T11" fmla="*/ 1 h 52"/>
                  <a:gd name="T12" fmla="*/ 25 w 436"/>
                  <a:gd name="T13" fmla="*/ 2 h 52"/>
                  <a:gd name="T14" fmla="*/ 21 w 436"/>
                  <a:gd name="T15" fmla="*/ 2 h 52"/>
                  <a:gd name="T16" fmla="*/ 17 w 436"/>
                  <a:gd name="T17" fmla="*/ 2 h 52"/>
                  <a:gd name="T18" fmla="*/ 13 w 436"/>
                  <a:gd name="T19" fmla="*/ 3 h 52"/>
                  <a:gd name="T20" fmla="*/ 10 w 436"/>
                  <a:gd name="T21" fmla="*/ 3 h 52"/>
                  <a:gd name="T22" fmla="*/ 7 w 436"/>
                  <a:gd name="T23" fmla="*/ 4 h 52"/>
                  <a:gd name="T24" fmla="*/ 5 w 436"/>
                  <a:gd name="T25" fmla="*/ 4 h 52"/>
                  <a:gd name="T26" fmla="*/ 3 w 436"/>
                  <a:gd name="T27" fmla="*/ 5 h 52"/>
                  <a:gd name="T28" fmla="*/ 2 w 436"/>
                  <a:gd name="T29" fmla="*/ 5 h 52"/>
                  <a:gd name="T30" fmla="*/ 1 w 436"/>
                  <a:gd name="T31" fmla="*/ 6 h 52"/>
                  <a:gd name="T32" fmla="*/ 0 w 436"/>
                  <a:gd name="T33" fmla="*/ 7 h 52"/>
                  <a:gd name="T34" fmla="*/ 2 w 436"/>
                  <a:gd name="T35" fmla="*/ 7 h 52"/>
                  <a:gd name="T36" fmla="*/ 2 w 436"/>
                  <a:gd name="T37" fmla="*/ 6 h 52"/>
                  <a:gd name="T38" fmla="*/ 3 w 436"/>
                  <a:gd name="T39" fmla="*/ 5 h 52"/>
                  <a:gd name="T40" fmla="*/ 5 w 436"/>
                  <a:gd name="T41" fmla="*/ 5 h 52"/>
                  <a:gd name="T42" fmla="*/ 7 w 436"/>
                  <a:gd name="T43" fmla="*/ 5 h 52"/>
                  <a:gd name="T44" fmla="*/ 9 w 436"/>
                  <a:gd name="T45" fmla="*/ 4 h 52"/>
                  <a:gd name="T46" fmla="*/ 12 w 436"/>
                  <a:gd name="T47" fmla="*/ 4 h 52"/>
                  <a:gd name="T48" fmla="*/ 15 w 436"/>
                  <a:gd name="T49" fmla="*/ 3 h 52"/>
                  <a:gd name="T50" fmla="*/ 19 w 436"/>
                  <a:gd name="T51" fmla="*/ 3 h 52"/>
                  <a:gd name="T52" fmla="*/ 23 w 436"/>
                  <a:gd name="T53" fmla="*/ 2 h 52"/>
                  <a:gd name="T54" fmla="*/ 27 w 436"/>
                  <a:gd name="T55" fmla="*/ 2 h 52"/>
                  <a:gd name="T56" fmla="*/ 32 w 436"/>
                  <a:gd name="T57" fmla="*/ 2 h 52"/>
                  <a:gd name="T58" fmla="*/ 36 w 436"/>
                  <a:gd name="T59" fmla="*/ 1 h 52"/>
                  <a:gd name="T60" fmla="*/ 42 w 436"/>
                  <a:gd name="T61" fmla="*/ 1 h 52"/>
                  <a:gd name="T62" fmla="*/ 47 w 436"/>
                  <a:gd name="T63" fmla="*/ 1 h 52"/>
                  <a:gd name="T64" fmla="*/ 52 w 436"/>
                  <a:gd name="T65" fmla="*/ 1 h 52"/>
                  <a:gd name="T66" fmla="*/ 55 w 436"/>
                  <a:gd name="T67" fmla="*/ 0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6" h="52">
                    <a:moveTo>
                      <a:pt x="436" y="0"/>
                    </a:moveTo>
                    <a:lnTo>
                      <a:pt x="436" y="0"/>
                    </a:lnTo>
                    <a:lnTo>
                      <a:pt x="415" y="2"/>
                    </a:lnTo>
                    <a:lnTo>
                      <a:pt x="392" y="2"/>
                    </a:lnTo>
                    <a:lnTo>
                      <a:pt x="371" y="2"/>
                    </a:lnTo>
                    <a:lnTo>
                      <a:pt x="350" y="2"/>
                    </a:lnTo>
                    <a:lnTo>
                      <a:pt x="329" y="2"/>
                    </a:lnTo>
                    <a:lnTo>
                      <a:pt x="308" y="4"/>
                    </a:lnTo>
                    <a:lnTo>
                      <a:pt x="288" y="4"/>
                    </a:lnTo>
                    <a:lnTo>
                      <a:pt x="269" y="4"/>
                    </a:lnTo>
                    <a:lnTo>
                      <a:pt x="248" y="6"/>
                    </a:lnTo>
                    <a:lnTo>
                      <a:pt x="231" y="8"/>
                    </a:lnTo>
                    <a:lnTo>
                      <a:pt x="212" y="8"/>
                    </a:lnTo>
                    <a:lnTo>
                      <a:pt x="194" y="10"/>
                    </a:lnTo>
                    <a:lnTo>
                      <a:pt x="177" y="11"/>
                    </a:lnTo>
                    <a:lnTo>
                      <a:pt x="162" y="11"/>
                    </a:lnTo>
                    <a:lnTo>
                      <a:pt x="146" y="13"/>
                    </a:lnTo>
                    <a:lnTo>
                      <a:pt x="131" y="15"/>
                    </a:lnTo>
                    <a:lnTo>
                      <a:pt x="116" y="17"/>
                    </a:lnTo>
                    <a:lnTo>
                      <a:pt x="102" y="19"/>
                    </a:lnTo>
                    <a:lnTo>
                      <a:pt x="89" y="21"/>
                    </a:lnTo>
                    <a:lnTo>
                      <a:pt x="77" y="23"/>
                    </a:lnTo>
                    <a:lnTo>
                      <a:pt x="66" y="25"/>
                    </a:lnTo>
                    <a:lnTo>
                      <a:pt x="56" y="27"/>
                    </a:lnTo>
                    <a:lnTo>
                      <a:pt x="45" y="29"/>
                    </a:lnTo>
                    <a:lnTo>
                      <a:pt x="37" y="31"/>
                    </a:lnTo>
                    <a:lnTo>
                      <a:pt x="29" y="33"/>
                    </a:lnTo>
                    <a:lnTo>
                      <a:pt x="21" y="36"/>
                    </a:lnTo>
                    <a:lnTo>
                      <a:pt x="16" y="38"/>
                    </a:lnTo>
                    <a:lnTo>
                      <a:pt x="10" y="40"/>
                    </a:lnTo>
                    <a:lnTo>
                      <a:pt x="6" y="44"/>
                    </a:lnTo>
                    <a:lnTo>
                      <a:pt x="2" y="46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10" y="52"/>
                    </a:lnTo>
                    <a:lnTo>
                      <a:pt x="10" y="50"/>
                    </a:lnTo>
                    <a:lnTo>
                      <a:pt x="12" y="48"/>
                    </a:lnTo>
                    <a:lnTo>
                      <a:pt x="14" y="46"/>
                    </a:lnTo>
                    <a:lnTo>
                      <a:pt x="18" y="44"/>
                    </a:lnTo>
                    <a:lnTo>
                      <a:pt x="21" y="40"/>
                    </a:lnTo>
                    <a:lnTo>
                      <a:pt x="27" y="38"/>
                    </a:lnTo>
                    <a:lnTo>
                      <a:pt x="33" y="36"/>
                    </a:lnTo>
                    <a:lnTo>
                      <a:pt x="41" y="35"/>
                    </a:lnTo>
                    <a:lnTo>
                      <a:pt x="50" y="33"/>
                    </a:lnTo>
                    <a:lnTo>
                      <a:pt x="60" y="31"/>
                    </a:lnTo>
                    <a:lnTo>
                      <a:pt x="69" y="29"/>
                    </a:lnTo>
                    <a:lnTo>
                      <a:pt x="81" y="27"/>
                    </a:lnTo>
                    <a:lnTo>
                      <a:pt x="93" y="25"/>
                    </a:lnTo>
                    <a:lnTo>
                      <a:pt x="106" y="23"/>
                    </a:lnTo>
                    <a:lnTo>
                      <a:pt x="117" y="21"/>
                    </a:lnTo>
                    <a:lnTo>
                      <a:pt x="133" y="19"/>
                    </a:lnTo>
                    <a:lnTo>
                      <a:pt x="148" y="17"/>
                    </a:lnTo>
                    <a:lnTo>
                      <a:pt x="164" y="15"/>
                    </a:lnTo>
                    <a:lnTo>
                      <a:pt x="179" y="15"/>
                    </a:lnTo>
                    <a:lnTo>
                      <a:pt x="196" y="13"/>
                    </a:lnTo>
                    <a:lnTo>
                      <a:pt x="213" y="11"/>
                    </a:lnTo>
                    <a:lnTo>
                      <a:pt x="231" y="11"/>
                    </a:lnTo>
                    <a:lnTo>
                      <a:pt x="250" y="10"/>
                    </a:lnTo>
                    <a:lnTo>
                      <a:pt x="269" y="10"/>
                    </a:lnTo>
                    <a:lnTo>
                      <a:pt x="288" y="8"/>
                    </a:lnTo>
                    <a:lnTo>
                      <a:pt x="308" y="8"/>
                    </a:lnTo>
                    <a:lnTo>
                      <a:pt x="329" y="6"/>
                    </a:lnTo>
                    <a:lnTo>
                      <a:pt x="350" y="6"/>
                    </a:lnTo>
                    <a:lnTo>
                      <a:pt x="371" y="6"/>
                    </a:lnTo>
                    <a:lnTo>
                      <a:pt x="392" y="6"/>
                    </a:lnTo>
                    <a:lnTo>
                      <a:pt x="415" y="6"/>
                    </a:lnTo>
                    <a:lnTo>
                      <a:pt x="436" y="6"/>
                    </a:lnTo>
                    <a:lnTo>
                      <a:pt x="4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87" name="Rectangle 4549"/>
              <p:cNvSpPr>
                <a:spLocks noChangeArrowheads="1"/>
              </p:cNvSpPr>
              <p:nvPr/>
            </p:nvSpPr>
            <p:spPr bwMode="auto">
              <a:xfrm>
                <a:off x="2523" y="1610"/>
                <a:ext cx="3" cy="216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88" name="Rectangle 4550"/>
              <p:cNvSpPr>
                <a:spLocks noChangeArrowheads="1"/>
              </p:cNvSpPr>
              <p:nvPr/>
            </p:nvSpPr>
            <p:spPr bwMode="auto">
              <a:xfrm>
                <a:off x="2526" y="1610"/>
                <a:ext cx="4" cy="216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89" name="Rectangle 4551"/>
              <p:cNvSpPr>
                <a:spLocks noChangeArrowheads="1"/>
              </p:cNvSpPr>
              <p:nvPr/>
            </p:nvSpPr>
            <p:spPr bwMode="auto">
              <a:xfrm>
                <a:off x="2530" y="1610"/>
                <a:ext cx="3" cy="21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90" name="Rectangle 4552"/>
              <p:cNvSpPr>
                <a:spLocks noChangeArrowheads="1"/>
              </p:cNvSpPr>
              <p:nvPr/>
            </p:nvSpPr>
            <p:spPr bwMode="auto">
              <a:xfrm>
                <a:off x="2533" y="1610"/>
                <a:ext cx="3" cy="216"/>
              </a:xfrm>
              <a:prstGeom prst="rect">
                <a:avLst/>
              </a:pr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91" name="Rectangle 4553"/>
              <p:cNvSpPr>
                <a:spLocks noChangeArrowheads="1"/>
              </p:cNvSpPr>
              <p:nvPr/>
            </p:nvSpPr>
            <p:spPr bwMode="auto">
              <a:xfrm>
                <a:off x="2536" y="1610"/>
                <a:ext cx="3" cy="216"/>
              </a:xfrm>
              <a:prstGeom prst="rect">
                <a:avLst/>
              </a:pr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92" name="Rectangle 4554"/>
              <p:cNvSpPr>
                <a:spLocks noChangeArrowheads="1"/>
              </p:cNvSpPr>
              <p:nvPr/>
            </p:nvSpPr>
            <p:spPr bwMode="auto">
              <a:xfrm>
                <a:off x="2539" y="1610"/>
                <a:ext cx="3" cy="216"/>
              </a:xfrm>
              <a:prstGeom prst="rect">
                <a:avLst/>
              </a:pr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93" name="Rectangle 4555"/>
              <p:cNvSpPr>
                <a:spLocks noChangeArrowheads="1"/>
              </p:cNvSpPr>
              <p:nvPr/>
            </p:nvSpPr>
            <p:spPr bwMode="auto">
              <a:xfrm>
                <a:off x="2542" y="1610"/>
                <a:ext cx="4" cy="216"/>
              </a:xfrm>
              <a:prstGeom prst="rect">
                <a:avLst/>
              </a:pr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94" name="Rectangle 4556"/>
              <p:cNvSpPr>
                <a:spLocks noChangeArrowheads="1"/>
              </p:cNvSpPr>
              <p:nvPr/>
            </p:nvSpPr>
            <p:spPr bwMode="auto">
              <a:xfrm>
                <a:off x="2546" y="1610"/>
                <a:ext cx="3" cy="216"/>
              </a:xfrm>
              <a:prstGeom prst="rect">
                <a:avLst/>
              </a:pr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95" name="Rectangle 4557"/>
              <p:cNvSpPr>
                <a:spLocks noChangeArrowheads="1"/>
              </p:cNvSpPr>
              <p:nvPr/>
            </p:nvSpPr>
            <p:spPr bwMode="auto">
              <a:xfrm>
                <a:off x="2549" y="1610"/>
                <a:ext cx="4" cy="216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96" name="Rectangle 4558"/>
              <p:cNvSpPr>
                <a:spLocks noChangeArrowheads="1"/>
              </p:cNvSpPr>
              <p:nvPr/>
            </p:nvSpPr>
            <p:spPr bwMode="auto">
              <a:xfrm>
                <a:off x="2553" y="1610"/>
                <a:ext cx="4" cy="216"/>
              </a:xfrm>
              <a:prstGeom prst="rect">
                <a:avLst/>
              </a:pr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97" name="Rectangle 4559"/>
              <p:cNvSpPr>
                <a:spLocks noChangeArrowheads="1"/>
              </p:cNvSpPr>
              <p:nvPr/>
            </p:nvSpPr>
            <p:spPr bwMode="auto">
              <a:xfrm>
                <a:off x="2557" y="1610"/>
                <a:ext cx="3" cy="216"/>
              </a:xfrm>
              <a:prstGeom prst="rect">
                <a:avLst/>
              </a:pr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98" name="Rectangle 4560"/>
              <p:cNvSpPr>
                <a:spLocks noChangeArrowheads="1"/>
              </p:cNvSpPr>
              <p:nvPr/>
            </p:nvSpPr>
            <p:spPr bwMode="auto">
              <a:xfrm>
                <a:off x="2560" y="1610"/>
                <a:ext cx="3" cy="216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899" name="Rectangle 4561"/>
              <p:cNvSpPr>
                <a:spLocks noChangeArrowheads="1"/>
              </p:cNvSpPr>
              <p:nvPr/>
            </p:nvSpPr>
            <p:spPr bwMode="auto">
              <a:xfrm>
                <a:off x="2563" y="1610"/>
                <a:ext cx="3" cy="216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00" name="Rectangle 4562"/>
              <p:cNvSpPr>
                <a:spLocks noChangeArrowheads="1"/>
              </p:cNvSpPr>
              <p:nvPr/>
            </p:nvSpPr>
            <p:spPr bwMode="auto">
              <a:xfrm>
                <a:off x="2566" y="1610"/>
                <a:ext cx="4" cy="216"/>
              </a:xfrm>
              <a:prstGeom prst="rect">
                <a:avLst/>
              </a:pr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01" name="Rectangle 4563"/>
              <p:cNvSpPr>
                <a:spLocks noChangeArrowheads="1"/>
              </p:cNvSpPr>
              <p:nvPr/>
            </p:nvSpPr>
            <p:spPr bwMode="auto">
              <a:xfrm>
                <a:off x="2570" y="1610"/>
                <a:ext cx="3" cy="216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02" name="Rectangle 4564"/>
              <p:cNvSpPr>
                <a:spLocks noChangeArrowheads="1"/>
              </p:cNvSpPr>
              <p:nvPr/>
            </p:nvSpPr>
            <p:spPr bwMode="auto">
              <a:xfrm>
                <a:off x="2573" y="1610"/>
                <a:ext cx="4" cy="216"/>
              </a:xfrm>
              <a:prstGeom prst="rect">
                <a:avLst/>
              </a:pr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03" name="Rectangle 4565"/>
              <p:cNvSpPr>
                <a:spLocks noChangeArrowheads="1"/>
              </p:cNvSpPr>
              <p:nvPr/>
            </p:nvSpPr>
            <p:spPr bwMode="auto">
              <a:xfrm>
                <a:off x="2577" y="1610"/>
                <a:ext cx="3" cy="216"/>
              </a:xfrm>
              <a:prstGeom prst="rect">
                <a:avLst/>
              </a:pr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04" name="Rectangle 4566"/>
              <p:cNvSpPr>
                <a:spLocks noChangeArrowheads="1"/>
              </p:cNvSpPr>
              <p:nvPr/>
            </p:nvSpPr>
            <p:spPr bwMode="auto">
              <a:xfrm>
                <a:off x="2580" y="1610"/>
                <a:ext cx="3" cy="216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05" name="Rectangle 4567"/>
              <p:cNvSpPr>
                <a:spLocks noChangeArrowheads="1"/>
              </p:cNvSpPr>
              <p:nvPr/>
            </p:nvSpPr>
            <p:spPr bwMode="auto">
              <a:xfrm>
                <a:off x="2583" y="1610"/>
                <a:ext cx="3" cy="216"/>
              </a:xfrm>
              <a:prstGeom prst="rect">
                <a:avLst/>
              </a:pr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06" name="Rectangle 4568"/>
              <p:cNvSpPr>
                <a:spLocks noChangeArrowheads="1"/>
              </p:cNvSpPr>
              <p:nvPr/>
            </p:nvSpPr>
            <p:spPr bwMode="auto">
              <a:xfrm>
                <a:off x="2586" y="1610"/>
                <a:ext cx="4" cy="216"/>
              </a:xfrm>
              <a:prstGeom prst="rect">
                <a:avLst/>
              </a:pr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07" name="Rectangle 4569"/>
              <p:cNvSpPr>
                <a:spLocks noChangeArrowheads="1"/>
              </p:cNvSpPr>
              <p:nvPr/>
            </p:nvSpPr>
            <p:spPr bwMode="auto">
              <a:xfrm>
                <a:off x="2590" y="1610"/>
                <a:ext cx="3" cy="216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08" name="Rectangle 4570"/>
              <p:cNvSpPr>
                <a:spLocks noChangeArrowheads="1"/>
              </p:cNvSpPr>
              <p:nvPr/>
            </p:nvSpPr>
            <p:spPr bwMode="auto">
              <a:xfrm>
                <a:off x="2593" y="1610"/>
                <a:ext cx="4" cy="216"/>
              </a:xfrm>
              <a:prstGeom prst="rect">
                <a:avLst/>
              </a:pr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09" name="Rectangle 4571"/>
              <p:cNvSpPr>
                <a:spLocks noChangeArrowheads="1"/>
              </p:cNvSpPr>
              <p:nvPr/>
            </p:nvSpPr>
            <p:spPr bwMode="auto">
              <a:xfrm>
                <a:off x="2597" y="1610"/>
                <a:ext cx="3" cy="216"/>
              </a:xfrm>
              <a:prstGeom prst="rect">
                <a:avLst/>
              </a:pr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10" name="Rectangle 4572"/>
              <p:cNvSpPr>
                <a:spLocks noChangeArrowheads="1"/>
              </p:cNvSpPr>
              <p:nvPr/>
            </p:nvSpPr>
            <p:spPr bwMode="auto">
              <a:xfrm>
                <a:off x="2600" y="1610"/>
                <a:ext cx="4" cy="216"/>
              </a:xfrm>
              <a:prstGeom prst="rect">
                <a:avLst/>
              </a:pr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11" name="Rectangle 4573"/>
              <p:cNvSpPr>
                <a:spLocks noChangeArrowheads="1"/>
              </p:cNvSpPr>
              <p:nvPr/>
            </p:nvSpPr>
            <p:spPr bwMode="auto">
              <a:xfrm>
                <a:off x="2604" y="1610"/>
                <a:ext cx="3" cy="216"/>
              </a:xfrm>
              <a:prstGeom prst="rect">
                <a:avLst/>
              </a:pr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12" name="Rectangle 4574"/>
              <p:cNvSpPr>
                <a:spLocks noChangeArrowheads="1"/>
              </p:cNvSpPr>
              <p:nvPr/>
            </p:nvSpPr>
            <p:spPr bwMode="auto">
              <a:xfrm>
                <a:off x="2607" y="1610"/>
                <a:ext cx="3" cy="216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13" name="Rectangle 4575"/>
              <p:cNvSpPr>
                <a:spLocks noChangeArrowheads="1"/>
              </p:cNvSpPr>
              <p:nvPr/>
            </p:nvSpPr>
            <p:spPr bwMode="auto">
              <a:xfrm>
                <a:off x="2610" y="1610"/>
                <a:ext cx="3" cy="216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14" name="Rectangle 4576"/>
              <p:cNvSpPr>
                <a:spLocks noChangeArrowheads="1"/>
              </p:cNvSpPr>
              <p:nvPr/>
            </p:nvSpPr>
            <p:spPr bwMode="auto">
              <a:xfrm>
                <a:off x="2613" y="1610"/>
                <a:ext cx="4" cy="216"/>
              </a:xfrm>
              <a:prstGeom prst="rect">
                <a:avLst/>
              </a:pr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15" name="Rectangle 4577"/>
              <p:cNvSpPr>
                <a:spLocks noChangeArrowheads="1"/>
              </p:cNvSpPr>
              <p:nvPr/>
            </p:nvSpPr>
            <p:spPr bwMode="auto">
              <a:xfrm>
                <a:off x="2617" y="1610"/>
                <a:ext cx="3" cy="216"/>
              </a:xfrm>
              <a:prstGeom prst="rect">
                <a:avLst/>
              </a:pr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16" name="Rectangle 4578"/>
              <p:cNvSpPr>
                <a:spLocks noChangeArrowheads="1"/>
              </p:cNvSpPr>
              <p:nvPr/>
            </p:nvSpPr>
            <p:spPr bwMode="auto">
              <a:xfrm>
                <a:off x="2620" y="1610"/>
                <a:ext cx="4" cy="216"/>
              </a:xfrm>
              <a:prstGeom prst="rect">
                <a:avLst/>
              </a:pr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17" name="Rectangle 4579"/>
              <p:cNvSpPr>
                <a:spLocks noChangeArrowheads="1"/>
              </p:cNvSpPr>
              <p:nvPr/>
            </p:nvSpPr>
            <p:spPr bwMode="auto">
              <a:xfrm>
                <a:off x="2624" y="1610"/>
                <a:ext cx="3" cy="216"/>
              </a:xfrm>
              <a:prstGeom prst="rect">
                <a:avLst/>
              </a:pr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18" name="Rectangle 4580"/>
              <p:cNvSpPr>
                <a:spLocks noChangeArrowheads="1"/>
              </p:cNvSpPr>
              <p:nvPr/>
            </p:nvSpPr>
            <p:spPr bwMode="auto">
              <a:xfrm>
                <a:off x="2627" y="1610"/>
                <a:ext cx="4" cy="216"/>
              </a:xfrm>
              <a:prstGeom prst="rect">
                <a:avLst/>
              </a:pr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19" name="Rectangle 4581"/>
              <p:cNvSpPr>
                <a:spLocks noChangeArrowheads="1"/>
              </p:cNvSpPr>
              <p:nvPr/>
            </p:nvSpPr>
            <p:spPr bwMode="auto">
              <a:xfrm>
                <a:off x="2631" y="1610"/>
                <a:ext cx="2" cy="216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20" name="Rectangle 4582"/>
              <p:cNvSpPr>
                <a:spLocks noChangeArrowheads="1"/>
              </p:cNvSpPr>
              <p:nvPr/>
            </p:nvSpPr>
            <p:spPr bwMode="auto">
              <a:xfrm>
                <a:off x="2633" y="1610"/>
                <a:ext cx="4" cy="21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21" name="Rectangle 4583"/>
              <p:cNvSpPr>
                <a:spLocks noChangeArrowheads="1"/>
              </p:cNvSpPr>
              <p:nvPr/>
            </p:nvSpPr>
            <p:spPr bwMode="auto">
              <a:xfrm>
                <a:off x="2637" y="1610"/>
                <a:ext cx="3" cy="216"/>
              </a:xfrm>
              <a:prstGeom prst="rect">
                <a:avLst/>
              </a:pr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22" name="Rectangle 4584"/>
              <p:cNvSpPr>
                <a:spLocks noChangeArrowheads="1"/>
              </p:cNvSpPr>
              <p:nvPr/>
            </p:nvSpPr>
            <p:spPr bwMode="auto">
              <a:xfrm>
                <a:off x="2640" y="1610"/>
                <a:ext cx="4" cy="216"/>
              </a:xfrm>
              <a:prstGeom prst="rect">
                <a:avLst/>
              </a:pr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23" name="Rectangle 4585"/>
              <p:cNvSpPr>
                <a:spLocks noChangeArrowheads="1"/>
              </p:cNvSpPr>
              <p:nvPr/>
            </p:nvSpPr>
            <p:spPr bwMode="auto">
              <a:xfrm>
                <a:off x="2644" y="1610"/>
                <a:ext cx="3" cy="216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24" name="Rectangle 4586"/>
              <p:cNvSpPr>
                <a:spLocks noChangeArrowheads="1"/>
              </p:cNvSpPr>
              <p:nvPr/>
            </p:nvSpPr>
            <p:spPr bwMode="auto">
              <a:xfrm>
                <a:off x="2647" y="1610"/>
                <a:ext cx="4" cy="216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25" name="Rectangle 4587"/>
              <p:cNvSpPr>
                <a:spLocks noChangeArrowheads="1"/>
              </p:cNvSpPr>
              <p:nvPr/>
            </p:nvSpPr>
            <p:spPr bwMode="auto">
              <a:xfrm>
                <a:off x="2651" y="1610"/>
                <a:ext cx="3" cy="216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26" name="Rectangle 4588"/>
              <p:cNvSpPr>
                <a:spLocks noChangeArrowheads="1"/>
              </p:cNvSpPr>
              <p:nvPr/>
            </p:nvSpPr>
            <p:spPr bwMode="auto">
              <a:xfrm>
                <a:off x="2654" y="1610"/>
                <a:ext cx="3" cy="216"/>
              </a:xfrm>
              <a:prstGeom prst="rect">
                <a:avLst/>
              </a:pr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27" name="Rectangle 4589"/>
              <p:cNvSpPr>
                <a:spLocks noChangeArrowheads="1"/>
              </p:cNvSpPr>
              <p:nvPr/>
            </p:nvSpPr>
            <p:spPr bwMode="auto">
              <a:xfrm>
                <a:off x="2657" y="1610"/>
                <a:ext cx="3" cy="216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28" name="Rectangle 4590"/>
              <p:cNvSpPr>
                <a:spLocks noChangeArrowheads="1"/>
              </p:cNvSpPr>
              <p:nvPr/>
            </p:nvSpPr>
            <p:spPr bwMode="auto">
              <a:xfrm>
                <a:off x="2660" y="1610"/>
                <a:ext cx="4" cy="216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29" name="Rectangle 4591"/>
              <p:cNvSpPr>
                <a:spLocks noChangeArrowheads="1"/>
              </p:cNvSpPr>
              <p:nvPr/>
            </p:nvSpPr>
            <p:spPr bwMode="auto">
              <a:xfrm>
                <a:off x="2664" y="1610"/>
                <a:ext cx="3" cy="216"/>
              </a:xfrm>
              <a:prstGeom prst="rect">
                <a:avLst/>
              </a:pr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30" name="Rectangle 4592"/>
              <p:cNvSpPr>
                <a:spLocks noChangeArrowheads="1"/>
              </p:cNvSpPr>
              <p:nvPr/>
            </p:nvSpPr>
            <p:spPr bwMode="auto">
              <a:xfrm>
                <a:off x="2667" y="1610"/>
                <a:ext cx="4" cy="21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31" name="Rectangle 4593"/>
              <p:cNvSpPr>
                <a:spLocks noChangeArrowheads="1"/>
              </p:cNvSpPr>
              <p:nvPr/>
            </p:nvSpPr>
            <p:spPr bwMode="auto">
              <a:xfrm>
                <a:off x="2671" y="1610"/>
                <a:ext cx="3" cy="216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32" name="Rectangle 4594"/>
              <p:cNvSpPr>
                <a:spLocks noChangeArrowheads="1"/>
              </p:cNvSpPr>
              <p:nvPr/>
            </p:nvSpPr>
            <p:spPr bwMode="auto">
              <a:xfrm>
                <a:off x="2674" y="1610"/>
                <a:ext cx="4" cy="216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33" name="Rectangle 4595"/>
              <p:cNvSpPr>
                <a:spLocks noChangeArrowheads="1"/>
              </p:cNvSpPr>
              <p:nvPr/>
            </p:nvSpPr>
            <p:spPr bwMode="auto">
              <a:xfrm>
                <a:off x="2678" y="1610"/>
                <a:ext cx="3" cy="216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34" name="Rectangle 4596"/>
              <p:cNvSpPr>
                <a:spLocks noChangeArrowheads="1"/>
              </p:cNvSpPr>
              <p:nvPr/>
            </p:nvSpPr>
            <p:spPr bwMode="auto">
              <a:xfrm>
                <a:off x="2681" y="1610"/>
                <a:ext cx="3" cy="216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35" name="Rectangle 4597"/>
              <p:cNvSpPr>
                <a:spLocks noChangeArrowheads="1"/>
              </p:cNvSpPr>
              <p:nvPr/>
            </p:nvSpPr>
            <p:spPr bwMode="auto">
              <a:xfrm>
                <a:off x="2684" y="1610"/>
                <a:ext cx="3" cy="216"/>
              </a:xfrm>
              <a:prstGeom prst="rect">
                <a:avLst/>
              </a:pr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36" name="Rectangle 4598"/>
              <p:cNvSpPr>
                <a:spLocks noChangeArrowheads="1"/>
              </p:cNvSpPr>
              <p:nvPr/>
            </p:nvSpPr>
            <p:spPr bwMode="auto">
              <a:xfrm>
                <a:off x="2687" y="1610"/>
                <a:ext cx="4" cy="216"/>
              </a:xfrm>
              <a:prstGeom prst="rect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37" name="Rectangle 4599"/>
              <p:cNvSpPr>
                <a:spLocks noChangeArrowheads="1"/>
              </p:cNvSpPr>
              <p:nvPr/>
            </p:nvSpPr>
            <p:spPr bwMode="auto">
              <a:xfrm>
                <a:off x="2691" y="1610"/>
                <a:ext cx="3" cy="216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38" name="Rectangle 4600"/>
              <p:cNvSpPr>
                <a:spLocks noChangeArrowheads="1"/>
              </p:cNvSpPr>
              <p:nvPr/>
            </p:nvSpPr>
            <p:spPr bwMode="auto">
              <a:xfrm>
                <a:off x="2694" y="1610"/>
                <a:ext cx="4" cy="216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39" name="Rectangle 4601"/>
              <p:cNvSpPr>
                <a:spLocks noChangeArrowheads="1"/>
              </p:cNvSpPr>
              <p:nvPr/>
            </p:nvSpPr>
            <p:spPr bwMode="auto">
              <a:xfrm>
                <a:off x="2698" y="1610"/>
                <a:ext cx="3" cy="216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40" name="Rectangle 4602"/>
              <p:cNvSpPr>
                <a:spLocks noChangeArrowheads="1"/>
              </p:cNvSpPr>
              <p:nvPr/>
            </p:nvSpPr>
            <p:spPr bwMode="auto">
              <a:xfrm>
                <a:off x="2701" y="1610"/>
                <a:ext cx="4" cy="216"/>
              </a:xfrm>
              <a:prstGeom prst="rect">
                <a:avLst/>
              </a:pr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41" name="Rectangle 4603"/>
              <p:cNvSpPr>
                <a:spLocks noChangeArrowheads="1"/>
              </p:cNvSpPr>
              <p:nvPr/>
            </p:nvSpPr>
            <p:spPr bwMode="auto">
              <a:xfrm>
                <a:off x="2705" y="1610"/>
                <a:ext cx="2" cy="216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42" name="Rectangle 4604"/>
              <p:cNvSpPr>
                <a:spLocks noChangeArrowheads="1"/>
              </p:cNvSpPr>
              <p:nvPr/>
            </p:nvSpPr>
            <p:spPr bwMode="auto">
              <a:xfrm>
                <a:off x="2707" y="1610"/>
                <a:ext cx="4" cy="216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43" name="Rectangle 4605"/>
              <p:cNvSpPr>
                <a:spLocks noChangeArrowheads="1"/>
              </p:cNvSpPr>
              <p:nvPr/>
            </p:nvSpPr>
            <p:spPr bwMode="auto">
              <a:xfrm>
                <a:off x="2711" y="1610"/>
                <a:ext cx="4" cy="216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44" name="Rectangle 4606"/>
              <p:cNvSpPr>
                <a:spLocks noChangeArrowheads="1"/>
              </p:cNvSpPr>
              <p:nvPr/>
            </p:nvSpPr>
            <p:spPr bwMode="auto">
              <a:xfrm>
                <a:off x="2715" y="1610"/>
                <a:ext cx="3" cy="216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45" name="Rectangle 4607"/>
              <p:cNvSpPr>
                <a:spLocks noChangeArrowheads="1"/>
              </p:cNvSpPr>
              <p:nvPr/>
            </p:nvSpPr>
            <p:spPr bwMode="auto">
              <a:xfrm>
                <a:off x="2718" y="1610"/>
                <a:ext cx="3" cy="216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46" name="Rectangle 4608"/>
              <p:cNvSpPr>
                <a:spLocks noChangeArrowheads="1"/>
              </p:cNvSpPr>
              <p:nvPr/>
            </p:nvSpPr>
            <p:spPr bwMode="auto">
              <a:xfrm>
                <a:off x="2721" y="1610"/>
                <a:ext cx="4" cy="216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47" name="Rectangle 4609"/>
              <p:cNvSpPr>
                <a:spLocks noChangeArrowheads="1"/>
              </p:cNvSpPr>
              <p:nvPr/>
            </p:nvSpPr>
            <p:spPr bwMode="auto">
              <a:xfrm>
                <a:off x="2725" y="1610"/>
                <a:ext cx="3" cy="216"/>
              </a:xfrm>
              <a:prstGeom prst="rect">
                <a:avLst/>
              </a:pr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48" name="Rectangle 4610"/>
              <p:cNvSpPr>
                <a:spLocks noChangeArrowheads="1"/>
              </p:cNvSpPr>
              <p:nvPr/>
            </p:nvSpPr>
            <p:spPr bwMode="auto">
              <a:xfrm>
                <a:off x="2728" y="1610"/>
                <a:ext cx="3" cy="216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49" name="Rectangle 4611"/>
              <p:cNvSpPr>
                <a:spLocks noChangeArrowheads="1"/>
              </p:cNvSpPr>
              <p:nvPr/>
            </p:nvSpPr>
            <p:spPr bwMode="auto">
              <a:xfrm>
                <a:off x="2731" y="1610"/>
                <a:ext cx="3" cy="216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50" name="Rectangle 4612"/>
              <p:cNvSpPr>
                <a:spLocks noChangeArrowheads="1"/>
              </p:cNvSpPr>
              <p:nvPr/>
            </p:nvSpPr>
            <p:spPr bwMode="auto">
              <a:xfrm>
                <a:off x="2734" y="1610"/>
                <a:ext cx="4" cy="216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51" name="Rectangle 4613"/>
              <p:cNvSpPr>
                <a:spLocks noChangeArrowheads="1"/>
              </p:cNvSpPr>
              <p:nvPr/>
            </p:nvSpPr>
            <p:spPr bwMode="auto">
              <a:xfrm>
                <a:off x="2738" y="1610"/>
                <a:ext cx="3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52" name="Rectangle 4614"/>
              <p:cNvSpPr>
                <a:spLocks noChangeArrowheads="1"/>
              </p:cNvSpPr>
              <p:nvPr/>
            </p:nvSpPr>
            <p:spPr bwMode="auto">
              <a:xfrm>
                <a:off x="2741" y="1610"/>
                <a:ext cx="4" cy="216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53" name="Rectangle 4615"/>
              <p:cNvSpPr>
                <a:spLocks noChangeArrowheads="1"/>
              </p:cNvSpPr>
              <p:nvPr/>
            </p:nvSpPr>
            <p:spPr bwMode="auto">
              <a:xfrm>
                <a:off x="2745" y="1610"/>
                <a:ext cx="4" cy="216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954" name="Rectangle 4616"/>
              <p:cNvSpPr>
                <a:spLocks noChangeArrowheads="1"/>
              </p:cNvSpPr>
              <p:nvPr/>
            </p:nvSpPr>
            <p:spPr bwMode="auto">
              <a:xfrm>
                <a:off x="2749" y="1610"/>
                <a:ext cx="3" cy="216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11352" name="Group 4617"/>
            <p:cNvGrpSpPr>
              <a:grpSpLocks/>
            </p:cNvGrpSpPr>
            <p:nvPr/>
          </p:nvGrpSpPr>
          <p:grpSpPr bwMode="auto">
            <a:xfrm>
              <a:off x="2520" y="1585"/>
              <a:ext cx="436" cy="241"/>
              <a:chOff x="2520" y="1585"/>
              <a:chExt cx="436" cy="241"/>
            </a:xfrm>
          </p:grpSpPr>
          <p:sp>
            <p:nvSpPr>
              <p:cNvPr id="11555" name="Rectangle 4618"/>
              <p:cNvSpPr>
                <a:spLocks noChangeArrowheads="1"/>
              </p:cNvSpPr>
              <p:nvPr/>
            </p:nvSpPr>
            <p:spPr bwMode="auto">
              <a:xfrm>
                <a:off x="2752" y="1610"/>
                <a:ext cx="3" cy="216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56" name="Rectangle 4619"/>
              <p:cNvSpPr>
                <a:spLocks noChangeArrowheads="1"/>
              </p:cNvSpPr>
              <p:nvPr/>
            </p:nvSpPr>
            <p:spPr bwMode="auto">
              <a:xfrm>
                <a:off x="2755" y="1610"/>
                <a:ext cx="3" cy="216"/>
              </a:xfrm>
              <a:prstGeom prst="rect">
                <a:avLst/>
              </a:pr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57" name="Rectangle 4620"/>
              <p:cNvSpPr>
                <a:spLocks noChangeArrowheads="1"/>
              </p:cNvSpPr>
              <p:nvPr/>
            </p:nvSpPr>
            <p:spPr bwMode="auto">
              <a:xfrm>
                <a:off x="2758" y="1610"/>
                <a:ext cx="4" cy="216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58" name="Rectangle 4621"/>
              <p:cNvSpPr>
                <a:spLocks noChangeArrowheads="1"/>
              </p:cNvSpPr>
              <p:nvPr/>
            </p:nvSpPr>
            <p:spPr bwMode="auto">
              <a:xfrm>
                <a:off x="2762" y="1610"/>
                <a:ext cx="3" cy="216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59" name="Rectangle 4622"/>
              <p:cNvSpPr>
                <a:spLocks noChangeArrowheads="1"/>
              </p:cNvSpPr>
              <p:nvPr/>
            </p:nvSpPr>
            <p:spPr bwMode="auto">
              <a:xfrm>
                <a:off x="2765" y="1610"/>
                <a:ext cx="3" cy="216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60" name="Rectangle 4623"/>
              <p:cNvSpPr>
                <a:spLocks noChangeArrowheads="1"/>
              </p:cNvSpPr>
              <p:nvPr/>
            </p:nvSpPr>
            <p:spPr bwMode="auto">
              <a:xfrm>
                <a:off x="2768" y="1610"/>
                <a:ext cx="4" cy="216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61" name="Rectangle 4624"/>
              <p:cNvSpPr>
                <a:spLocks noChangeArrowheads="1"/>
              </p:cNvSpPr>
              <p:nvPr/>
            </p:nvSpPr>
            <p:spPr bwMode="auto">
              <a:xfrm>
                <a:off x="2772" y="1610"/>
                <a:ext cx="3" cy="216"/>
              </a:xfrm>
              <a:prstGeom prst="rect">
                <a:avLst/>
              </a:pr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62" name="Rectangle 4625"/>
              <p:cNvSpPr>
                <a:spLocks noChangeArrowheads="1"/>
              </p:cNvSpPr>
              <p:nvPr/>
            </p:nvSpPr>
            <p:spPr bwMode="auto">
              <a:xfrm>
                <a:off x="2775" y="1610"/>
                <a:ext cx="3" cy="216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63" name="Rectangle 4626"/>
              <p:cNvSpPr>
                <a:spLocks noChangeArrowheads="1"/>
              </p:cNvSpPr>
              <p:nvPr/>
            </p:nvSpPr>
            <p:spPr bwMode="auto">
              <a:xfrm>
                <a:off x="2778" y="1610"/>
                <a:ext cx="4" cy="216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64" name="Rectangle 4627"/>
              <p:cNvSpPr>
                <a:spLocks noChangeArrowheads="1"/>
              </p:cNvSpPr>
              <p:nvPr/>
            </p:nvSpPr>
            <p:spPr bwMode="auto">
              <a:xfrm>
                <a:off x="2782" y="1610"/>
                <a:ext cx="3" cy="216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65" name="Rectangle 4628"/>
              <p:cNvSpPr>
                <a:spLocks noChangeArrowheads="1"/>
              </p:cNvSpPr>
              <p:nvPr/>
            </p:nvSpPr>
            <p:spPr bwMode="auto">
              <a:xfrm>
                <a:off x="2785" y="1610"/>
                <a:ext cx="4" cy="216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66" name="Rectangle 4629"/>
              <p:cNvSpPr>
                <a:spLocks noChangeArrowheads="1"/>
              </p:cNvSpPr>
              <p:nvPr/>
            </p:nvSpPr>
            <p:spPr bwMode="auto">
              <a:xfrm>
                <a:off x="2789" y="1610"/>
                <a:ext cx="3" cy="216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67" name="Rectangle 4630"/>
              <p:cNvSpPr>
                <a:spLocks noChangeArrowheads="1"/>
              </p:cNvSpPr>
              <p:nvPr/>
            </p:nvSpPr>
            <p:spPr bwMode="auto">
              <a:xfrm>
                <a:off x="2792" y="1610"/>
                <a:ext cx="3" cy="216"/>
              </a:xfrm>
              <a:prstGeom prst="rect">
                <a:avLst/>
              </a:pr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68" name="Rectangle 4631"/>
              <p:cNvSpPr>
                <a:spLocks noChangeArrowheads="1"/>
              </p:cNvSpPr>
              <p:nvPr/>
            </p:nvSpPr>
            <p:spPr bwMode="auto">
              <a:xfrm>
                <a:off x="2795" y="1610"/>
                <a:ext cx="4" cy="216"/>
              </a:xfrm>
              <a:prstGeom prst="rect">
                <a:avLst/>
              </a:pr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69" name="Rectangle 4632"/>
              <p:cNvSpPr>
                <a:spLocks noChangeArrowheads="1"/>
              </p:cNvSpPr>
              <p:nvPr/>
            </p:nvSpPr>
            <p:spPr bwMode="auto">
              <a:xfrm>
                <a:off x="2799" y="1610"/>
                <a:ext cx="2" cy="216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70" name="Rectangle 4633"/>
              <p:cNvSpPr>
                <a:spLocks noChangeArrowheads="1"/>
              </p:cNvSpPr>
              <p:nvPr/>
            </p:nvSpPr>
            <p:spPr bwMode="auto">
              <a:xfrm>
                <a:off x="2801" y="1610"/>
                <a:ext cx="4" cy="216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71" name="Rectangle 4634"/>
              <p:cNvSpPr>
                <a:spLocks noChangeArrowheads="1"/>
              </p:cNvSpPr>
              <p:nvPr/>
            </p:nvSpPr>
            <p:spPr bwMode="auto">
              <a:xfrm>
                <a:off x="2805" y="1610"/>
                <a:ext cx="3" cy="216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72" name="Rectangle 4635"/>
              <p:cNvSpPr>
                <a:spLocks noChangeArrowheads="1"/>
              </p:cNvSpPr>
              <p:nvPr/>
            </p:nvSpPr>
            <p:spPr bwMode="auto">
              <a:xfrm>
                <a:off x="2808" y="1610"/>
                <a:ext cx="4" cy="216"/>
              </a:xfrm>
              <a:prstGeom prst="rect">
                <a:avLst/>
              </a:pr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73" name="Rectangle 4636"/>
              <p:cNvSpPr>
                <a:spLocks noChangeArrowheads="1"/>
              </p:cNvSpPr>
              <p:nvPr/>
            </p:nvSpPr>
            <p:spPr bwMode="auto">
              <a:xfrm>
                <a:off x="2812" y="1610"/>
                <a:ext cx="4" cy="21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74" name="Rectangle 4637"/>
              <p:cNvSpPr>
                <a:spLocks noChangeArrowheads="1"/>
              </p:cNvSpPr>
              <p:nvPr/>
            </p:nvSpPr>
            <p:spPr bwMode="auto">
              <a:xfrm>
                <a:off x="2816" y="1610"/>
                <a:ext cx="3" cy="216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75" name="Rectangle 4638"/>
              <p:cNvSpPr>
                <a:spLocks noChangeArrowheads="1"/>
              </p:cNvSpPr>
              <p:nvPr/>
            </p:nvSpPr>
            <p:spPr bwMode="auto">
              <a:xfrm>
                <a:off x="2819" y="1610"/>
                <a:ext cx="4" cy="216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76" name="Rectangle 4639"/>
              <p:cNvSpPr>
                <a:spLocks noChangeArrowheads="1"/>
              </p:cNvSpPr>
              <p:nvPr/>
            </p:nvSpPr>
            <p:spPr bwMode="auto">
              <a:xfrm>
                <a:off x="2823" y="1610"/>
                <a:ext cx="2" cy="216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77" name="Rectangle 4640"/>
              <p:cNvSpPr>
                <a:spLocks noChangeArrowheads="1"/>
              </p:cNvSpPr>
              <p:nvPr/>
            </p:nvSpPr>
            <p:spPr bwMode="auto">
              <a:xfrm>
                <a:off x="2825" y="1610"/>
                <a:ext cx="4" cy="216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78" name="Rectangle 4641"/>
              <p:cNvSpPr>
                <a:spLocks noChangeArrowheads="1"/>
              </p:cNvSpPr>
              <p:nvPr/>
            </p:nvSpPr>
            <p:spPr bwMode="auto">
              <a:xfrm>
                <a:off x="2829" y="1610"/>
                <a:ext cx="3" cy="216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79" name="Rectangle 4642"/>
              <p:cNvSpPr>
                <a:spLocks noChangeArrowheads="1"/>
              </p:cNvSpPr>
              <p:nvPr/>
            </p:nvSpPr>
            <p:spPr bwMode="auto">
              <a:xfrm>
                <a:off x="2832" y="1610"/>
                <a:ext cx="4" cy="21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80" name="Rectangle 4643"/>
              <p:cNvSpPr>
                <a:spLocks noChangeArrowheads="1"/>
              </p:cNvSpPr>
              <p:nvPr/>
            </p:nvSpPr>
            <p:spPr bwMode="auto">
              <a:xfrm>
                <a:off x="2836" y="1610"/>
                <a:ext cx="3" cy="216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81" name="Rectangle 4644"/>
              <p:cNvSpPr>
                <a:spLocks noChangeArrowheads="1"/>
              </p:cNvSpPr>
              <p:nvPr/>
            </p:nvSpPr>
            <p:spPr bwMode="auto">
              <a:xfrm>
                <a:off x="2839" y="1610"/>
                <a:ext cx="3" cy="216"/>
              </a:xfrm>
              <a:prstGeom prst="rect">
                <a:avLst/>
              </a:pr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82" name="Rectangle 4645"/>
              <p:cNvSpPr>
                <a:spLocks noChangeArrowheads="1"/>
              </p:cNvSpPr>
              <p:nvPr/>
            </p:nvSpPr>
            <p:spPr bwMode="auto">
              <a:xfrm>
                <a:off x="2842" y="1610"/>
                <a:ext cx="4" cy="216"/>
              </a:xfrm>
              <a:prstGeom prst="rect">
                <a:avLst/>
              </a:pr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83" name="Rectangle 4646"/>
              <p:cNvSpPr>
                <a:spLocks noChangeArrowheads="1"/>
              </p:cNvSpPr>
              <p:nvPr/>
            </p:nvSpPr>
            <p:spPr bwMode="auto">
              <a:xfrm>
                <a:off x="2846" y="1610"/>
                <a:ext cx="4" cy="216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84" name="Rectangle 4647"/>
              <p:cNvSpPr>
                <a:spLocks noChangeArrowheads="1"/>
              </p:cNvSpPr>
              <p:nvPr/>
            </p:nvSpPr>
            <p:spPr bwMode="auto">
              <a:xfrm>
                <a:off x="2850" y="1610"/>
                <a:ext cx="2" cy="216"/>
              </a:xfrm>
              <a:prstGeom prst="rect">
                <a:avLst/>
              </a:pr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85" name="Rectangle 4648"/>
              <p:cNvSpPr>
                <a:spLocks noChangeArrowheads="1"/>
              </p:cNvSpPr>
              <p:nvPr/>
            </p:nvSpPr>
            <p:spPr bwMode="auto">
              <a:xfrm>
                <a:off x="2852" y="1610"/>
                <a:ext cx="4" cy="216"/>
              </a:xfrm>
              <a:prstGeom prst="rect">
                <a:avLst/>
              </a:pr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86" name="Rectangle 4649"/>
              <p:cNvSpPr>
                <a:spLocks noChangeArrowheads="1"/>
              </p:cNvSpPr>
              <p:nvPr/>
            </p:nvSpPr>
            <p:spPr bwMode="auto">
              <a:xfrm>
                <a:off x="2856" y="1610"/>
                <a:ext cx="3" cy="216"/>
              </a:xfrm>
              <a:prstGeom prst="rect">
                <a:avLst/>
              </a:pr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87" name="Rectangle 4650"/>
              <p:cNvSpPr>
                <a:spLocks noChangeArrowheads="1"/>
              </p:cNvSpPr>
              <p:nvPr/>
            </p:nvSpPr>
            <p:spPr bwMode="auto">
              <a:xfrm>
                <a:off x="2859" y="1610"/>
                <a:ext cx="4" cy="216"/>
              </a:xfrm>
              <a:prstGeom prst="rect">
                <a:avLst/>
              </a:pr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88" name="Rectangle 4651"/>
              <p:cNvSpPr>
                <a:spLocks noChangeArrowheads="1"/>
              </p:cNvSpPr>
              <p:nvPr/>
            </p:nvSpPr>
            <p:spPr bwMode="auto">
              <a:xfrm>
                <a:off x="2863" y="1610"/>
                <a:ext cx="3" cy="216"/>
              </a:xfrm>
              <a:prstGeom prst="rect">
                <a:avLst/>
              </a:pr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89" name="Rectangle 4652"/>
              <p:cNvSpPr>
                <a:spLocks noChangeArrowheads="1"/>
              </p:cNvSpPr>
              <p:nvPr/>
            </p:nvSpPr>
            <p:spPr bwMode="auto">
              <a:xfrm>
                <a:off x="2866" y="1610"/>
                <a:ext cx="4" cy="216"/>
              </a:xfrm>
              <a:prstGeom prst="rect">
                <a:avLst/>
              </a:pr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90" name="Rectangle 4653"/>
              <p:cNvSpPr>
                <a:spLocks noChangeArrowheads="1"/>
              </p:cNvSpPr>
              <p:nvPr/>
            </p:nvSpPr>
            <p:spPr bwMode="auto">
              <a:xfrm>
                <a:off x="2870" y="1610"/>
                <a:ext cx="3" cy="216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91" name="Rectangle 4654"/>
              <p:cNvSpPr>
                <a:spLocks noChangeArrowheads="1"/>
              </p:cNvSpPr>
              <p:nvPr/>
            </p:nvSpPr>
            <p:spPr bwMode="auto">
              <a:xfrm>
                <a:off x="2873" y="1610"/>
                <a:ext cx="2" cy="216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92" name="Rectangle 4655"/>
              <p:cNvSpPr>
                <a:spLocks noChangeArrowheads="1"/>
              </p:cNvSpPr>
              <p:nvPr/>
            </p:nvSpPr>
            <p:spPr bwMode="auto">
              <a:xfrm>
                <a:off x="2875" y="1610"/>
                <a:ext cx="4" cy="216"/>
              </a:xfrm>
              <a:prstGeom prst="rect">
                <a:avLst/>
              </a:pr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93" name="Rectangle 4656"/>
              <p:cNvSpPr>
                <a:spLocks noChangeArrowheads="1"/>
              </p:cNvSpPr>
              <p:nvPr/>
            </p:nvSpPr>
            <p:spPr bwMode="auto">
              <a:xfrm>
                <a:off x="2879" y="1610"/>
                <a:ext cx="4" cy="216"/>
              </a:xfrm>
              <a:prstGeom prst="rect">
                <a:avLst/>
              </a:pr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94" name="Rectangle 4657"/>
              <p:cNvSpPr>
                <a:spLocks noChangeArrowheads="1"/>
              </p:cNvSpPr>
              <p:nvPr/>
            </p:nvSpPr>
            <p:spPr bwMode="auto">
              <a:xfrm>
                <a:off x="2883" y="1610"/>
                <a:ext cx="3" cy="216"/>
              </a:xfrm>
              <a:prstGeom prst="rect">
                <a:avLst/>
              </a:pr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95" name="Rectangle 4658"/>
              <p:cNvSpPr>
                <a:spLocks noChangeArrowheads="1"/>
              </p:cNvSpPr>
              <p:nvPr/>
            </p:nvSpPr>
            <p:spPr bwMode="auto">
              <a:xfrm>
                <a:off x="2886" y="1610"/>
                <a:ext cx="4" cy="216"/>
              </a:xfrm>
              <a:prstGeom prst="rect">
                <a:avLst/>
              </a:pr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96" name="Rectangle 4659"/>
              <p:cNvSpPr>
                <a:spLocks noChangeArrowheads="1"/>
              </p:cNvSpPr>
              <p:nvPr/>
            </p:nvSpPr>
            <p:spPr bwMode="auto">
              <a:xfrm>
                <a:off x="2890" y="1610"/>
                <a:ext cx="3" cy="216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97" name="Rectangle 4660"/>
              <p:cNvSpPr>
                <a:spLocks noChangeArrowheads="1"/>
              </p:cNvSpPr>
              <p:nvPr/>
            </p:nvSpPr>
            <p:spPr bwMode="auto">
              <a:xfrm>
                <a:off x="2893" y="1610"/>
                <a:ext cx="4" cy="216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98" name="Rectangle 4661"/>
              <p:cNvSpPr>
                <a:spLocks noChangeArrowheads="1"/>
              </p:cNvSpPr>
              <p:nvPr/>
            </p:nvSpPr>
            <p:spPr bwMode="auto">
              <a:xfrm>
                <a:off x="2897" y="1610"/>
                <a:ext cx="2" cy="216"/>
              </a:xfrm>
              <a:prstGeom prst="rect">
                <a:avLst/>
              </a:pr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99" name="Rectangle 4662"/>
              <p:cNvSpPr>
                <a:spLocks noChangeArrowheads="1"/>
              </p:cNvSpPr>
              <p:nvPr/>
            </p:nvSpPr>
            <p:spPr bwMode="auto">
              <a:xfrm>
                <a:off x="2899" y="1610"/>
                <a:ext cx="4" cy="216"/>
              </a:xfrm>
              <a:prstGeom prst="rect">
                <a:avLst/>
              </a:pr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00" name="Rectangle 4663"/>
              <p:cNvSpPr>
                <a:spLocks noChangeArrowheads="1"/>
              </p:cNvSpPr>
              <p:nvPr/>
            </p:nvSpPr>
            <p:spPr bwMode="auto">
              <a:xfrm>
                <a:off x="2903" y="1610"/>
                <a:ext cx="3" cy="216"/>
              </a:xfrm>
              <a:prstGeom prst="rect">
                <a:avLst/>
              </a:pr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01" name="Rectangle 4664"/>
              <p:cNvSpPr>
                <a:spLocks noChangeArrowheads="1"/>
              </p:cNvSpPr>
              <p:nvPr/>
            </p:nvSpPr>
            <p:spPr bwMode="auto">
              <a:xfrm>
                <a:off x="2906" y="1610"/>
                <a:ext cx="4" cy="216"/>
              </a:xfrm>
              <a:prstGeom prst="rect">
                <a:avLst/>
              </a:pr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02" name="Rectangle 4665"/>
              <p:cNvSpPr>
                <a:spLocks noChangeArrowheads="1"/>
              </p:cNvSpPr>
              <p:nvPr/>
            </p:nvSpPr>
            <p:spPr bwMode="auto">
              <a:xfrm>
                <a:off x="2910" y="1610"/>
                <a:ext cx="3" cy="216"/>
              </a:xfrm>
              <a:prstGeom prst="rect">
                <a:avLst/>
              </a:pr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03" name="Rectangle 4666"/>
              <p:cNvSpPr>
                <a:spLocks noChangeArrowheads="1"/>
              </p:cNvSpPr>
              <p:nvPr/>
            </p:nvSpPr>
            <p:spPr bwMode="auto">
              <a:xfrm>
                <a:off x="2913" y="1610"/>
                <a:ext cx="4" cy="216"/>
              </a:xfrm>
              <a:prstGeom prst="rect">
                <a:avLst/>
              </a:pr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04" name="Rectangle 4667"/>
              <p:cNvSpPr>
                <a:spLocks noChangeArrowheads="1"/>
              </p:cNvSpPr>
              <p:nvPr/>
            </p:nvSpPr>
            <p:spPr bwMode="auto">
              <a:xfrm>
                <a:off x="2917" y="1610"/>
                <a:ext cx="3" cy="216"/>
              </a:xfrm>
              <a:prstGeom prst="rect">
                <a:avLst/>
              </a:pr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05" name="Rectangle 4668"/>
              <p:cNvSpPr>
                <a:spLocks noChangeArrowheads="1"/>
              </p:cNvSpPr>
              <p:nvPr/>
            </p:nvSpPr>
            <p:spPr bwMode="auto">
              <a:xfrm>
                <a:off x="2920" y="1610"/>
                <a:ext cx="3" cy="216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06" name="Rectangle 4669"/>
              <p:cNvSpPr>
                <a:spLocks noChangeArrowheads="1"/>
              </p:cNvSpPr>
              <p:nvPr/>
            </p:nvSpPr>
            <p:spPr bwMode="auto">
              <a:xfrm>
                <a:off x="2923" y="1610"/>
                <a:ext cx="3" cy="216"/>
              </a:xfrm>
              <a:prstGeom prst="rect">
                <a:avLst/>
              </a:pr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07" name="Rectangle 4670"/>
              <p:cNvSpPr>
                <a:spLocks noChangeArrowheads="1"/>
              </p:cNvSpPr>
              <p:nvPr/>
            </p:nvSpPr>
            <p:spPr bwMode="auto">
              <a:xfrm>
                <a:off x="2926" y="1610"/>
                <a:ext cx="4" cy="216"/>
              </a:xfrm>
              <a:prstGeom prst="rect">
                <a:avLst/>
              </a:pr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08" name="Rectangle 4671"/>
              <p:cNvSpPr>
                <a:spLocks noChangeArrowheads="1"/>
              </p:cNvSpPr>
              <p:nvPr/>
            </p:nvSpPr>
            <p:spPr bwMode="auto">
              <a:xfrm>
                <a:off x="2930" y="1610"/>
                <a:ext cx="3" cy="216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09" name="Rectangle 4672"/>
              <p:cNvSpPr>
                <a:spLocks noChangeArrowheads="1"/>
              </p:cNvSpPr>
              <p:nvPr/>
            </p:nvSpPr>
            <p:spPr bwMode="auto">
              <a:xfrm>
                <a:off x="2933" y="1610"/>
                <a:ext cx="4" cy="216"/>
              </a:xfrm>
              <a:prstGeom prst="rect">
                <a:avLst/>
              </a:pr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10" name="Rectangle 4673"/>
              <p:cNvSpPr>
                <a:spLocks noChangeArrowheads="1"/>
              </p:cNvSpPr>
              <p:nvPr/>
            </p:nvSpPr>
            <p:spPr bwMode="auto">
              <a:xfrm>
                <a:off x="2937" y="1610"/>
                <a:ext cx="4" cy="216"/>
              </a:xfrm>
              <a:prstGeom prst="rect">
                <a:avLst/>
              </a:pr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11" name="Rectangle 4674"/>
              <p:cNvSpPr>
                <a:spLocks noChangeArrowheads="1"/>
              </p:cNvSpPr>
              <p:nvPr/>
            </p:nvSpPr>
            <p:spPr bwMode="auto">
              <a:xfrm>
                <a:off x="2941" y="1610"/>
                <a:ext cx="3" cy="216"/>
              </a:xfrm>
              <a:prstGeom prst="rect">
                <a:avLst/>
              </a:prstGeom>
              <a:solidFill>
                <a:srgbClr val="888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12" name="Rectangle 4675"/>
              <p:cNvSpPr>
                <a:spLocks noChangeArrowheads="1"/>
              </p:cNvSpPr>
              <p:nvPr/>
            </p:nvSpPr>
            <p:spPr bwMode="auto">
              <a:xfrm>
                <a:off x="2944" y="1610"/>
                <a:ext cx="2" cy="216"/>
              </a:xfrm>
              <a:prstGeom prst="rect">
                <a:avLst/>
              </a:pr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13" name="Rectangle 4676"/>
              <p:cNvSpPr>
                <a:spLocks noChangeArrowheads="1"/>
              </p:cNvSpPr>
              <p:nvPr/>
            </p:nvSpPr>
            <p:spPr bwMode="auto">
              <a:xfrm>
                <a:off x="2946" y="1610"/>
                <a:ext cx="4" cy="216"/>
              </a:xfrm>
              <a:prstGeom prst="rect">
                <a:avLst/>
              </a:pr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14" name="Rectangle 4677"/>
              <p:cNvSpPr>
                <a:spLocks noChangeArrowheads="1"/>
              </p:cNvSpPr>
              <p:nvPr/>
            </p:nvSpPr>
            <p:spPr bwMode="auto">
              <a:xfrm>
                <a:off x="2950" y="1610"/>
                <a:ext cx="3" cy="216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15" name="Freeform 4678"/>
              <p:cNvSpPr>
                <a:spLocks/>
              </p:cNvSpPr>
              <p:nvPr/>
            </p:nvSpPr>
            <p:spPr bwMode="auto">
              <a:xfrm>
                <a:off x="2522" y="1608"/>
                <a:ext cx="434" cy="2"/>
              </a:xfrm>
              <a:custGeom>
                <a:avLst/>
                <a:gdLst>
                  <a:gd name="T0" fmla="*/ 109 w 868"/>
                  <a:gd name="T1" fmla="*/ 1 h 4"/>
                  <a:gd name="T2" fmla="*/ 108 w 868"/>
                  <a:gd name="T3" fmla="*/ 0 h 4"/>
                  <a:gd name="T4" fmla="*/ 0 w 868"/>
                  <a:gd name="T5" fmla="*/ 0 h 4"/>
                  <a:gd name="T6" fmla="*/ 0 w 868"/>
                  <a:gd name="T7" fmla="*/ 1 h 4"/>
                  <a:gd name="T8" fmla="*/ 108 w 868"/>
                  <a:gd name="T9" fmla="*/ 1 h 4"/>
                  <a:gd name="T10" fmla="*/ 108 w 868"/>
                  <a:gd name="T11" fmla="*/ 1 h 4"/>
                  <a:gd name="T12" fmla="*/ 109 w 868"/>
                  <a:gd name="T13" fmla="*/ 1 h 4"/>
                  <a:gd name="T14" fmla="*/ 109 w 868"/>
                  <a:gd name="T15" fmla="*/ 0 h 4"/>
                  <a:gd name="T16" fmla="*/ 108 w 868"/>
                  <a:gd name="T17" fmla="*/ 0 h 4"/>
                  <a:gd name="T18" fmla="*/ 109 w 868"/>
                  <a:gd name="T19" fmla="*/ 1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68" h="4">
                    <a:moveTo>
                      <a:pt x="868" y="2"/>
                    </a:moveTo>
                    <a:lnTo>
                      <a:pt x="86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862" y="4"/>
                    </a:lnTo>
                    <a:lnTo>
                      <a:pt x="859" y="2"/>
                    </a:lnTo>
                    <a:lnTo>
                      <a:pt x="868" y="2"/>
                    </a:lnTo>
                    <a:lnTo>
                      <a:pt x="868" y="0"/>
                    </a:lnTo>
                    <a:lnTo>
                      <a:pt x="862" y="0"/>
                    </a:lnTo>
                    <a:lnTo>
                      <a:pt x="86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16" name="Freeform 4679"/>
              <p:cNvSpPr>
                <a:spLocks/>
              </p:cNvSpPr>
              <p:nvPr/>
            </p:nvSpPr>
            <p:spPr bwMode="auto">
              <a:xfrm>
                <a:off x="2951" y="1610"/>
                <a:ext cx="5" cy="216"/>
              </a:xfrm>
              <a:custGeom>
                <a:avLst/>
                <a:gdLst>
                  <a:gd name="T0" fmla="*/ 1 w 9"/>
                  <a:gd name="T1" fmla="*/ 54 h 432"/>
                  <a:gd name="T2" fmla="*/ 2 w 9"/>
                  <a:gd name="T3" fmla="*/ 54 h 432"/>
                  <a:gd name="T4" fmla="*/ 2 w 9"/>
                  <a:gd name="T5" fmla="*/ 0 h 432"/>
                  <a:gd name="T6" fmla="*/ 0 w 9"/>
                  <a:gd name="T7" fmla="*/ 0 h 432"/>
                  <a:gd name="T8" fmla="*/ 0 w 9"/>
                  <a:gd name="T9" fmla="*/ 54 h 432"/>
                  <a:gd name="T10" fmla="*/ 1 w 9"/>
                  <a:gd name="T11" fmla="*/ 54 h 432"/>
                  <a:gd name="T12" fmla="*/ 1 w 9"/>
                  <a:gd name="T13" fmla="*/ 54 h 432"/>
                  <a:gd name="T14" fmla="*/ 2 w 9"/>
                  <a:gd name="T15" fmla="*/ 54 h 432"/>
                  <a:gd name="T16" fmla="*/ 2 w 9"/>
                  <a:gd name="T17" fmla="*/ 54 h 432"/>
                  <a:gd name="T18" fmla="*/ 1 w 9"/>
                  <a:gd name="T19" fmla="*/ 54 h 4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" h="432">
                    <a:moveTo>
                      <a:pt x="3" y="432"/>
                    </a:moveTo>
                    <a:lnTo>
                      <a:pt x="9" y="43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430"/>
                    </a:lnTo>
                    <a:lnTo>
                      <a:pt x="3" y="428"/>
                    </a:lnTo>
                    <a:lnTo>
                      <a:pt x="3" y="432"/>
                    </a:lnTo>
                    <a:lnTo>
                      <a:pt x="9" y="432"/>
                    </a:lnTo>
                    <a:lnTo>
                      <a:pt x="9" y="430"/>
                    </a:lnTo>
                    <a:lnTo>
                      <a:pt x="3" y="4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17" name="Freeform 4680"/>
              <p:cNvSpPr>
                <a:spLocks/>
              </p:cNvSpPr>
              <p:nvPr/>
            </p:nvSpPr>
            <p:spPr bwMode="auto">
              <a:xfrm>
                <a:off x="2520" y="1824"/>
                <a:ext cx="433" cy="2"/>
              </a:xfrm>
              <a:custGeom>
                <a:avLst/>
                <a:gdLst>
                  <a:gd name="T0" fmla="*/ 0 w 866"/>
                  <a:gd name="T1" fmla="*/ 1 h 4"/>
                  <a:gd name="T2" fmla="*/ 1 w 866"/>
                  <a:gd name="T3" fmla="*/ 1 h 4"/>
                  <a:gd name="T4" fmla="*/ 109 w 866"/>
                  <a:gd name="T5" fmla="*/ 1 h 4"/>
                  <a:gd name="T6" fmla="*/ 109 w 866"/>
                  <a:gd name="T7" fmla="*/ 0 h 4"/>
                  <a:gd name="T8" fmla="*/ 1 w 866"/>
                  <a:gd name="T9" fmla="*/ 0 h 4"/>
                  <a:gd name="T10" fmla="*/ 2 w 866"/>
                  <a:gd name="T11" fmla="*/ 1 h 4"/>
                  <a:gd name="T12" fmla="*/ 0 w 866"/>
                  <a:gd name="T13" fmla="*/ 1 h 4"/>
                  <a:gd name="T14" fmla="*/ 0 w 866"/>
                  <a:gd name="T15" fmla="*/ 1 h 4"/>
                  <a:gd name="T16" fmla="*/ 1 w 866"/>
                  <a:gd name="T17" fmla="*/ 1 h 4"/>
                  <a:gd name="T18" fmla="*/ 0 w 866"/>
                  <a:gd name="T19" fmla="*/ 1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66" h="4">
                    <a:moveTo>
                      <a:pt x="0" y="2"/>
                    </a:moveTo>
                    <a:lnTo>
                      <a:pt x="4" y="4"/>
                    </a:lnTo>
                    <a:lnTo>
                      <a:pt x="866" y="4"/>
                    </a:lnTo>
                    <a:lnTo>
                      <a:pt x="866" y="0"/>
                    </a:lnTo>
                    <a:lnTo>
                      <a:pt x="4" y="0"/>
                    </a:lnTo>
                    <a:lnTo>
                      <a:pt x="1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18" name="Freeform 4681"/>
              <p:cNvSpPr>
                <a:spLocks/>
              </p:cNvSpPr>
              <p:nvPr/>
            </p:nvSpPr>
            <p:spPr bwMode="auto">
              <a:xfrm>
                <a:off x="2520" y="1608"/>
                <a:ext cx="5" cy="218"/>
              </a:xfrm>
              <a:custGeom>
                <a:avLst/>
                <a:gdLst>
                  <a:gd name="T0" fmla="*/ 1 w 10"/>
                  <a:gd name="T1" fmla="*/ 0 h 436"/>
                  <a:gd name="T2" fmla="*/ 0 w 10"/>
                  <a:gd name="T3" fmla="*/ 1 h 436"/>
                  <a:gd name="T4" fmla="*/ 0 w 10"/>
                  <a:gd name="T5" fmla="*/ 55 h 436"/>
                  <a:gd name="T6" fmla="*/ 2 w 10"/>
                  <a:gd name="T7" fmla="*/ 55 h 436"/>
                  <a:gd name="T8" fmla="*/ 2 w 10"/>
                  <a:gd name="T9" fmla="*/ 1 h 436"/>
                  <a:gd name="T10" fmla="*/ 1 w 10"/>
                  <a:gd name="T11" fmla="*/ 1 h 436"/>
                  <a:gd name="T12" fmla="*/ 1 w 10"/>
                  <a:gd name="T13" fmla="*/ 0 h 436"/>
                  <a:gd name="T14" fmla="*/ 0 w 10"/>
                  <a:gd name="T15" fmla="*/ 0 h 436"/>
                  <a:gd name="T16" fmla="*/ 0 w 10"/>
                  <a:gd name="T17" fmla="*/ 1 h 436"/>
                  <a:gd name="T18" fmla="*/ 1 w 10"/>
                  <a:gd name="T19" fmla="*/ 0 h 4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" h="436">
                    <a:moveTo>
                      <a:pt x="4" y="0"/>
                    </a:moveTo>
                    <a:lnTo>
                      <a:pt x="0" y="4"/>
                    </a:lnTo>
                    <a:lnTo>
                      <a:pt x="0" y="436"/>
                    </a:lnTo>
                    <a:lnTo>
                      <a:pt x="10" y="436"/>
                    </a:lnTo>
                    <a:lnTo>
                      <a:pt x="10" y="4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19" name="Freeform 4682"/>
              <p:cNvSpPr>
                <a:spLocks/>
              </p:cNvSpPr>
              <p:nvPr/>
            </p:nvSpPr>
            <p:spPr bwMode="auto">
              <a:xfrm>
                <a:off x="2738" y="1608"/>
                <a:ext cx="215" cy="3"/>
              </a:xfrm>
              <a:custGeom>
                <a:avLst/>
                <a:gdLst>
                  <a:gd name="T0" fmla="*/ 54 w 430"/>
                  <a:gd name="T1" fmla="*/ 1 h 6"/>
                  <a:gd name="T2" fmla="*/ 54 w 430"/>
                  <a:gd name="T3" fmla="*/ 1 h 6"/>
                  <a:gd name="T4" fmla="*/ 54 w 430"/>
                  <a:gd name="T5" fmla="*/ 1 h 6"/>
                  <a:gd name="T6" fmla="*/ 54 w 430"/>
                  <a:gd name="T7" fmla="*/ 1 h 6"/>
                  <a:gd name="T8" fmla="*/ 54 w 430"/>
                  <a:gd name="T9" fmla="*/ 1 h 6"/>
                  <a:gd name="T10" fmla="*/ 54 w 430"/>
                  <a:gd name="T11" fmla="*/ 1 h 6"/>
                  <a:gd name="T12" fmla="*/ 54 w 430"/>
                  <a:gd name="T13" fmla="*/ 1 h 6"/>
                  <a:gd name="T14" fmla="*/ 54 w 430"/>
                  <a:gd name="T15" fmla="*/ 1 h 6"/>
                  <a:gd name="T16" fmla="*/ 54 w 430"/>
                  <a:gd name="T17" fmla="*/ 0 h 6"/>
                  <a:gd name="T18" fmla="*/ 0 w 430"/>
                  <a:gd name="T19" fmla="*/ 1 h 6"/>
                  <a:gd name="T20" fmla="*/ 54 w 430"/>
                  <a:gd name="T21" fmla="*/ 1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0" h="6">
                    <a:moveTo>
                      <a:pt x="430" y="6"/>
                    </a:moveTo>
                    <a:lnTo>
                      <a:pt x="430" y="6"/>
                    </a:lnTo>
                    <a:lnTo>
                      <a:pt x="430" y="4"/>
                    </a:lnTo>
                    <a:lnTo>
                      <a:pt x="430" y="2"/>
                    </a:lnTo>
                    <a:lnTo>
                      <a:pt x="430" y="0"/>
                    </a:lnTo>
                    <a:lnTo>
                      <a:pt x="0" y="4"/>
                    </a:lnTo>
                    <a:lnTo>
                      <a:pt x="430" y="6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20" name="Freeform 4683"/>
              <p:cNvSpPr>
                <a:spLocks/>
              </p:cNvSpPr>
              <p:nvPr/>
            </p:nvSpPr>
            <p:spPr bwMode="auto">
              <a:xfrm>
                <a:off x="2738" y="1606"/>
                <a:ext cx="215" cy="4"/>
              </a:xfrm>
              <a:custGeom>
                <a:avLst/>
                <a:gdLst>
                  <a:gd name="T0" fmla="*/ 54 w 430"/>
                  <a:gd name="T1" fmla="*/ 1 h 8"/>
                  <a:gd name="T2" fmla="*/ 54 w 430"/>
                  <a:gd name="T3" fmla="*/ 1 h 8"/>
                  <a:gd name="T4" fmla="*/ 54 w 430"/>
                  <a:gd name="T5" fmla="*/ 1 h 8"/>
                  <a:gd name="T6" fmla="*/ 54 w 430"/>
                  <a:gd name="T7" fmla="*/ 1 h 8"/>
                  <a:gd name="T8" fmla="*/ 54 w 430"/>
                  <a:gd name="T9" fmla="*/ 1 h 8"/>
                  <a:gd name="T10" fmla="*/ 54 w 430"/>
                  <a:gd name="T11" fmla="*/ 1 h 8"/>
                  <a:gd name="T12" fmla="*/ 54 w 430"/>
                  <a:gd name="T13" fmla="*/ 0 h 8"/>
                  <a:gd name="T14" fmla="*/ 54 w 430"/>
                  <a:gd name="T15" fmla="*/ 0 h 8"/>
                  <a:gd name="T16" fmla="*/ 54 w 430"/>
                  <a:gd name="T17" fmla="*/ 0 h 8"/>
                  <a:gd name="T18" fmla="*/ 0 w 430"/>
                  <a:gd name="T19" fmla="*/ 1 h 8"/>
                  <a:gd name="T20" fmla="*/ 54 w 430"/>
                  <a:gd name="T21" fmla="*/ 1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0" h="8">
                    <a:moveTo>
                      <a:pt x="430" y="4"/>
                    </a:moveTo>
                    <a:lnTo>
                      <a:pt x="430" y="4"/>
                    </a:lnTo>
                    <a:lnTo>
                      <a:pt x="430" y="2"/>
                    </a:lnTo>
                    <a:lnTo>
                      <a:pt x="428" y="2"/>
                    </a:lnTo>
                    <a:lnTo>
                      <a:pt x="428" y="0"/>
                    </a:lnTo>
                    <a:lnTo>
                      <a:pt x="427" y="0"/>
                    </a:lnTo>
                    <a:lnTo>
                      <a:pt x="0" y="8"/>
                    </a:lnTo>
                    <a:lnTo>
                      <a:pt x="430" y="4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21" name="Freeform 4684"/>
              <p:cNvSpPr>
                <a:spLocks/>
              </p:cNvSpPr>
              <p:nvPr/>
            </p:nvSpPr>
            <p:spPr bwMode="auto">
              <a:xfrm>
                <a:off x="2738" y="1604"/>
                <a:ext cx="213" cy="6"/>
              </a:xfrm>
              <a:custGeom>
                <a:avLst/>
                <a:gdLst>
                  <a:gd name="T0" fmla="*/ 53 w 427"/>
                  <a:gd name="T1" fmla="*/ 1 h 12"/>
                  <a:gd name="T2" fmla="*/ 53 w 427"/>
                  <a:gd name="T3" fmla="*/ 1 h 12"/>
                  <a:gd name="T4" fmla="*/ 53 w 427"/>
                  <a:gd name="T5" fmla="*/ 1 h 12"/>
                  <a:gd name="T6" fmla="*/ 52 w 427"/>
                  <a:gd name="T7" fmla="*/ 1 h 12"/>
                  <a:gd name="T8" fmla="*/ 52 w 427"/>
                  <a:gd name="T9" fmla="*/ 1 h 12"/>
                  <a:gd name="T10" fmla="*/ 52 w 427"/>
                  <a:gd name="T11" fmla="*/ 1 h 12"/>
                  <a:gd name="T12" fmla="*/ 52 w 427"/>
                  <a:gd name="T13" fmla="*/ 0 h 12"/>
                  <a:gd name="T14" fmla="*/ 52 w 427"/>
                  <a:gd name="T15" fmla="*/ 0 h 12"/>
                  <a:gd name="T16" fmla="*/ 52 w 427"/>
                  <a:gd name="T17" fmla="*/ 0 h 12"/>
                  <a:gd name="T18" fmla="*/ 0 w 427"/>
                  <a:gd name="T19" fmla="*/ 2 h 12"/>
                  <a:gd name="T20" fmla="*/ 53 w 427"/>
                  <a:gd name="T21" fmla="*/ 1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27" h="12">
                    <a:moveTo>
                      <a:pt x="427" y="4"/>
                    </a:moveTo>
                    <a:lnTo>
                      <a:pt x="425" y="4"/>
                    </a:lnTo>
                    <a:lnTo>
                      <a:pt x="423" y="2"/>
                    </a:lnTo>
                    <a:lnTo>
                      <a:pt x="421" y="2"/>
                    </a:lnTo>
                    <a:lnTo>
                      <a:pt x="421" y="0"/>
                    </a:lnTo>
                    <a:lnTo>
                      <a:pt x="419" y="0"/>
                    </a:lnTo>
                    <a:lnTo>
                      <a:pt x="0" y="12"/>
                    </a:lnTo>
                    <a:lnTo>
                      <a:pt x="427" y="4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22" name="Freeform 4685"/>
              <p:cNvSpPr>
                <a:spLocks/>
              </p:cNvSpPr>
              <p:nvPr/>
            </p:nvSpPr>
            <p:spPr bwMode="auto">
              <a:xfrm>
                <a:off x="2738" y="1601"/>
                <a:ext cx="209" cy="9"/>
              </a:xfrm>
              <a:custGeom>
                <a:avLst/>
                <a:gdLst>
                  <a:gd name="T0" fmla="*/ 52 w 419"/>
                  <a:gd name="T1" fmla="*/ 1 h 17"/>
                  <a:gd name="T2" fmla="*/ 52 w 419"/>
                  <a:gd name="T3" fmla="*/ 1 h 17"/>
                  <a:gd name="T4" fmla="*/ 52 w 419"/>
                  <a:gd name="T5" fmla="*/ 1 h 17"/>
                  <a:gd name="T6" fmla="*/ 51 w 419"/>
                  <a:gd name="T7" fmla="*/ 1 h 17"/>
                  <a:gd name="T8" fmla="*/ 51 w 419"/>
                  <a:gd name="T9" fmla="*/ 1 h 17"/>
                  <a:gd name="T10" fmla="*/ 51 w 419"/>
                  <a:gd name="T11" fmla="*/ 1 h 17"/>
                  <a:gd name="T12" fmla="*/ 51 w 419"/>
                  <a:gd name="T13" fmla="*/ 1 h 17"/>
                  <a:gd name="T14" fmla="*/ 51 w 419"/>
                  <a:gd name="T15" fmla="*/ 1 h 17"/>
                  <a:gd name="T16" fmla="*/ 50 w 419"/>
                  <a:gd name="T17" fmla="*/ 0 h 17"/>
                  <a:gd name="T18" fmla="*/ 0 w 419"/>
                  <a:gd name="T19" fmla="*/ 3 h 17"/>
                  <a:gd name="T20" fmla="*/ 52 w 419"/>
                  <a:gd name="T21" fmla="*/ 1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9" h="17">
                    <a:moveTo>
                      <a:pt x="419" y="5"/>
                    </a:moveTo>
                    <a:lnTo>
                      <a:pt x="417" y="3"/>
                    </a:lnTo>
                    <a:lnTo>
                      <a:pt x="415" y="3"/>
                    </a:lnTo>
                    <a:lnTo>
                      <a:pt x="413" y="1"/>
                    </a:lnTo>
                    <a:lnTo>
                      <a:pt x="411" y="1"/>
                    </a:lnTo>
                    <a:lnTo>
                      <a:pt x="409" y="1"/>
                    </a:lnTo>
                    <a:lnTo>
                      <a:pt x="407" y="0"/>
                    </a:lnTo>
                    <a:lnTo>
                      <a:pt x="0" y="17"/>
                    </a:lnTo>
                    <a:lnTo>
                      <a:pt x="419" y="5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23" name="Freeform 4686"/>
              <p:cNvSpPr>
                <a:spLocks/>
              </p:cNvSpPr>
              <p:nvPr/>
            </p:nvSpPr>
            <p:spPr bwMode="auto">
              <a:xfrm>
                <a:off x="2738" y="1599"/>
                <a:ext cx="204" cy="11"/>
              </a:xfrm>
              <a:custGeom>
                <a:avLst/>
                <a:gdLst>
                  <a:gd name="T0" fmla="*/ 51 w 407"/>
                  <a:gd name="T1" fmla="*/ 1 h 21"/>
                  <a:gd name="T2" fmla="*/ 51 w 407"/>
                  <a:gd name="T3" fmla="*/ 1 h 21"/>
                  <a:gd name="T4" fmla="*/ 51 w 407"/>
                  <a:gd name="T5" fmla="*/ 1 h 21"/>
                  <a:gd name="T6" fmla="*/ 51 w 407"/>
                  <a:gd name="T7" fmla="*/ 1 h 21"/>
                  <a:gd name="T8" fmla="*/ 50 w 407"/>
                  <a:gd name="T9" fmla="*/ 1 h 21"/>
                  <a:gd name="T10" fmla="*/ 50 w 407"/>
                  <a:gd name="T11" fmla="*/ 1 h 21"/>
                  <a:gd name="T12" fmla="*/ 50 w 407"/>
                  <a:gd name="T13" fmla="*/ 1 h 21"/>
                  <a:gd name="T14" fmla="*/ 50 w 407"/>
                  <a:gd name="T15" fmla="*/ 1 h 21"/>
                  <a:gd name="T16" fmla="*/ 50 w 407"/>
                  <a:gd name="T17" fmla="*/ 0 h 21"/>
                  <a:gd name="T18" fmla="*/ 0 w 407"/>
                  <a:gd name="T19" fmla="*/ 3 h 21"/>
                  <a:gd name="T20" fmla="*/ 51 w 407"/>
                  <a:gd name="T21" fmla="*/ 1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07" h="21">
                    <a:moveTo>
                      <a:pt x="407" y="4"/>
                    </a:moveTo>
                    <a:lnTo>
                      <a:pt x="405" y="4"/>
                    </a:lnTo>
                    <a:lnTo>
                      <a:pt x="404" y="4"/>
                    </a:lnTo>
                    <a:lnTo>
                      <a:pt x="402" y="2"/>
                    </a:lnTo>
                    <a:lnTo>
                      <a:pt x="400" y="2"/>
                    </a:lnTo>
                    <a:lnTo>
                      <a:pt x="398" y="2"/>
                    </a:lnTo>
                    <a:lnTo>
                      <a:pt x="396" y="2"/>
                    </a:lnTo>
                    <a:lnTo>
                      <a:pt x="394" y="2"/>
                    </a:lnTo>
                    <a:lnTo>
                      <a:pt x="394" y="0"/>
                    </a:lnTo>
                    <a:lnTo>
                      <a:pt x="0" y="21"/>
                    </a:lnTo>
                    <a:lnTo>
                      <a:pt x="407" y="4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24" name="Freeform 4687"/>
              <p:cNvSpPr>
                <a:spLocks/>
              </p:cNvSpPr>
              <p:nvPr/>
            </p:nvSpPr>
            <p:spPr bwMode="auto">
              <a:xfrm>
                <a:off x="2738" y="1598"/>
                <a:ext cx="197" cy="12"/>
              </a:xfrm>
              <a:custGeom>
                <a:avLst/>
                <a:gdLst>
                  <a:gd name="T0" fmla="*/ 50 w 394"/>
                  <a:gd name="T1" fmla="*/ 1 h 23"/>
                  <a:gd name="T2" fmla="*/ 49 w 394"/>
                  <a:gd name="T3" fmla="*/ 1 h 23"/>
                  <a:gd name="T4" fmla="*/ 49 w 394"/>
                  <a:gd name="T5" fmla="*/ 1 h 23"/>
                  <a:gd name="T6" fmla="*/ 49 w 394"/>
                  <a:gd name="T7" fmla="*/ 1 h 23"/>
                  <a:gd name="T8" fmla="*/ 49 w 394"/>
                  <a:gd name="T9" fmla="*/ 0 h 23"/>
                  <a:gd name="T10" fmla="*/ 48 w 394"/>
                  <a:gd name="T11" fmla="*/ 0 h 23"/>
                  <a:gd name="T12" fmla="*/ 48 w 394"/>
                  <a:gd name="T13" fmla="*/ 0 h 23"/>
                  <a:gd name="T14" fmla="*/ 48 w 394"/>
                  <a:gd name="T15" fmla="*/ 0 h 23"/>
                  <a:gd name="T16" fmla="*/ 48 w 394"/>
                  <a:gd name="T17" fmla="*/ 0 h 23"/>
                  <a:gd name="T18" fmla="*/ 0 w 394"/>
                  <a:gd name="T19" fmla="*/ 3 h 23"/>
                  <a:gd name="T20" fmla="*/ 50 w 394"/>
                  <a:gd name="T21" fmla="*/ 1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4" h="23">
                    <a:moveTo>
                      <a:pt x="394" y="2"/>
                    </a:moveTo>
                    <a:lnTo>
                      <a:pt x="392" y="2"/>
                    </a:lnTo>
                    <a:lnTo>
                      <a:pt x="390" y="2"/>
                    </a:lnTo>
                    <a:lnTo>
                      <a:pt x="388" y="2"/>
                    </a:lnTo>
                    <a:lnTo>
                      <a:pt x="386" y="0"/>
                    </a:lnTo>
                    <a:lnTo>
                      <a:pt x="384" y="0"/>
                    </a:lnTo>
                    <a:lnTo>
                      <a:pt x="382" y="0"/>
                    </a:lnTo>
                    <a:lnTo>
                      <a:pt x="380" y="0"/>
                    </a:lnTo>
                    <a:lnTo>
                      <a:pt x="379" y="0"/>
                    </a:lnTo>
                    <a:lnTo>
                      <a:pt x="0" y="23"/>
                    </a:lnTo>
                    <a:lnTo>
                      <a:pt x="394" y="2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25" name="Freeform 4688"/>
              <p:cNvSpPr>
                <a:spLocks/>
              </p:cNvSpPr>
              <p:nvPr/>
            </p:nvSpPr>
            <p:spPr bwMode="auto">
              <a:xfrm>
                <a:off x="2738" y="1596"/>
                <a:ext cx="189" cy="14"/>
              </a:xfrm>
              <a:custGeom>
                <a:avLst/>
                <a:gdLst>
                  <a:gd name="T0" fmla="*/ 47 w 379"/>
                  <a:gd name="T1" fmla="*/ 1 h 27"/>
                  <a:gd name="T2" fmla="*/ 47 w 379"/>
                  <a:gd name="T3" fmla="*/ 1 h 27"/>
                  <a:gd name="T4" fmla="*/ 46 w 379"/>
                  <a:gd name="T5" fmla="*/ 1 h 27"/>
                  <a:gd name="T6" fmla="*/ 46 w 379"/>
                  <a:gd name="T7" fmla="*/ 1 h 27"/>
                  <a:gd name="T8" fmla="*/ 46 w 379"/>
                  <a:gd name="T9" fmla="*/ 1 h 27"/>
                  <a:gd name="T10" fmla="*/ 46 w 379"/>
                  <a:gd name="T11" fmla="*/ 1 h 27"/>
                  <a:gd name="T12" fmla="*/ 45 w 379"/>
                  <a:gd name="T13" fmla="*/ 0 h 27"/>
                  <a:gd name="T14" fmla="*/ 45 w 379"/>
                  <a:gd name="T15" fmla="*/ 0 h 27"/>
                  <a:gd name="T16" fmla="*/ 45 w 379"/>
                  <a:gd name="T17" fmla="*/ 0 h 27"/>
                  <a:gd name="T18" fmla="*/ 0 w 379"/>
                  <a:gd name="T19" fmla="*/ 4 h 27"/>
                  <a:gd name="T20" fmla="*/ 47 w 379"/>
                  <a:gd name="T21" fmla="*/ 1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9" h="27">
                    <a:moveTo>
                      <a:pt x="379" y="4"/>
                    </a:moveTo>
                    <a:lnTo>
                      <a:pt x="377" y="2"/>
                    </a:lnTo>
                    <a:lnTo>
                      <a:pt x="375" y="2"/>
                    </a:lnTo>
                    <a:lnTo>
                      <a:pt x="373" y="2"/>
                    </a:lnTo>
                    <a:lnTo>
                      <a:pt x="371" y="2"/>
                    </a:lnTo>
                    <a:lnTo>
                      <a:pt x="369" y="2"/>
                    </a:lnTo>
                    <a:lnTo>
                      <a:pt x="365" y="0"/>
                    </a:lnTo>
                    <a:lnTo>
                      <a:pt x="363" y="0"/>
                    </a:lnTo>
                    <a:lnTo>
                      <a:pt x="361" y="0"/>
                    </a:lnTo>
                    <a:lnTo>
                      <a:pt x="0" y="27"/>
                    </a:lnTo>
                    <a:lnTo>
                      <a:pt x="379" y="4"/>
                    </a:ln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26" name="Freeform 4689"/>
              <p:cNvSpPr>
                <a:spLocks/>
              </p:cNvSpPr>
              <p:nvPr/>
            </p:nvSpPr>
            <p:spPr bwMode="auto">
              <a:xfrm>
                <a:off x="2738" y="1595"/>
                <a:ext cx="181" cy="15"/>
              </a:xfrm>
              <a:custGeom>
                <a:avLst/>
                <a:gdLst>
                  <a:gd name="T0" fmla="*/ 46 w 361"/>
                  <a:gd name="T1" fmla="*/ 0 h 31"/>
                  <a:gd name="T2" fmla="*/ 45 w 361"/>
                  <a:gd name="T3" fmla="*/ 0 h 31"/>
                  <a:gd name="T4" fmla="*/ 45 w 361"/>
                  <a:gd name="T5" fmla="*/ 0 h 31"/>
                  <a:gd name="T6" fmla="*/ 45 w 361"/>
                  <a:gd name="T7" fmla="*/ 0 h 31"/>
                  <a:gd name="T8" fmla="*/ 45 w 361"/>
                  <a:gd name="T9" fmla="*/ 0 h 31"/>
                  <a:gd name="T10" fmla="*/ 44 w 361"/>
                  <a:gd name="T11" fmla="*/ 0 h 31"/>
                  <a:gd name="T12" fmla="*/ 44 w 361"/>
                  <a:gd name="T13" fmla="*/ 0 h 31"/>
                  <a:gd name="T14" fmla="*/ 44 w 361"/>
                  <a:gd name="T15" fmla="*/ 0 h 31"/>
                  <a:gd name="T16" fmla="*/ 43 w 361"/>
                  <a:gd name="T17" fmla="*/ 0 h 31"/>
                  <a:gd name="T18" fmla="*/ 0 w 361"/>
                  <a:gd name="T19" fmla="*/ 3 h 31"/>
                  <a:gd name="T20" fmla="*/ 46 w 361"/>
                  <a:gd name="T21" fmla="*/ 0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61" h="31">
                    <a:moveTo>
                      <a:pt x="361" y="4"/>
                    </a:moveTo>
                    <a:lnTo>
                      <a:pt x="359" y="4"/>
                    </a:lnTo>
                    <a:lnTo>
                      <a:pt x="357" y="2"/>
                    </a:lnTo>
                    <a:lnTo>
                      <a:pt x="356" y="2"/>
                    </a:lnTo>
                    <a:lnTo>
                      <a:pt x="354" y="2"/>
                    </a:lnTo>
                    <a:lnTo>
                      <a:pt x="352" y="2"/>
                    </a:lnTo>
                    <a:lnTo>
                      <a:pt x="350" y="2"/>
                    </a:lnTo>
                    <a:lnTo>
                      <a:pt x="348" y="0"/>
                    </a:lnTo>
                    <a:lnTo>
                      <a:pt x="344" y="0"/>
                    </a:lnTo>
                    <a:lnTo>
                      <a:pt x="0" y="31"/>
                    </a:lnTo>
                    <a:lnTo>
                      <a:pt x="361" y="4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27" name="Freeform 4690"/>
              <p:cNvSpPr>
                <a:spLocks/>
              </p:cNvSpPr>
              <p:nvPr/>
            </p:nvSpPr>
            <p:spPr bwMode="auto">
              <a:xfrm>
                <a:off x="2738" y="1594"/>
                <a:ext cx="172" cy="16"/>
              </a:xfrm>
              <a:custGeom>
                <a:avLst/>
                <a:gdLst>
                  <a:gd name="T0" fmla="*/ 43 w 344"/>
                  <a:gd name="T1" fmla="*/ 0 h 33"/>
                  <a:gd name="T2" fmla="*/ 43 w 344"/>
                  <a:gd name="T3" fmla="*/ 0 h 33"/>
                  <a:gd name="T4" fmla="*/ 43 w 344"/>
                  <a:gd name="T5" fmla="*/ 0 h 33"/>
                  <a:gd name="T6" fmla="*/ 43 w 344"/>
                  <a:gd name="T7" fmla="*/ 0 h 33"/>
                  <a:gd name="T8" fmla="*/ 42 w 344"/>
                  <a:gd name="T9" fmla="*/ 0 h 33"/>
                  <a:gd name="T10" fmla="*/ 42 w 344"/>
                  <a:gd name="T11" fmla="*/ 0 h 33"/>
                  <a:gd name="T12" fmla="*/ 42 w 344"/>
                  <a:gd name="T13" fmla="*/ 0 h 33"/>
                  <a:gd name="T14" fmla="*/ 42 w 344"/>
                  <a:gd name="T15" fmla="*/ 0 h 33"/>
                  <a:gd name="T16" fmla="*/ 42 w 344"/>
                  <a:gd name="T17" fmla="*/ 0 h 33"/>
                  <a:gd name="T18" fmla="*/ 0 w 344"/>
                  <a:gd name="T19" fmla="*/ 4 h 33"/>
                  <a:gd name="T20" fmla="*/ 43 w 344"/>
                  <a:gd name="T21" fmla="*/ 0 h 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44" h="33">
                    <a:moveTo>
                      <a:pt x="344" y="2"/>
                    </a:moveTo>
                    <a:lnTo>
                      <a:pt x="342" y="2"/>
                    </a:lnTo>
                    <a:lnTo>
                      <a:pt x="340" y="2"/>
                    </a:lnTo>
                    <a:lnTo>
                      <a:pt x="338" y="2"/>
                    </a:lnTo>
                    <a:lnTo>
                      <a:pt x="336" y="2"/>
                    </a:lnTo>
                    <a:lnTo>
                      <a:pt x="334" y="0"/>
                    </a:lnTo>
                    <a:lnTo>
                      <a:pt x="332" y="0"/>
                    </a:lnTo>
                    <a:lnTo>
                      <a:pt x="331" y="0"/>
                    </a:lnTo>
                    <a:lnTo>
                      <a:pt x="329" y="0"/>
                    </a:lnTo>
                    <a:lnTo>
                      <a:pt x="0" y="33"/>
                    </a:lnTo>
                    <a:lnTo>
                      <a:pt x="344" y="2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28" name="Freeform 4691"/>
              <p:cNvSpPr>
                <a:spLocks/>
              </p:cNvSpPr>
              <p:nvPr/>
            </p:nvSpPr>
            <p:spPr bwMode="auto">
              <a:xfrm>
                <a:off x="2738" y="1593"/>
                <a:ext cx="164" cy="17"/>
              </a:xfrm>
              <a:custGeom>
                <a:avLst/>
                <a:gdLst>
                  <a:gd name="T0" fmla="*/ 41 w 329"/>
                  <a:gd name="T1" fmla="*/ 0 h 35"/>
                  <a:gd name="T2" fmla="*/ 40 w 329"/>
                  <a:gd name="T3" fmla="*/ 0 h 35"/>
                  <a:gd name="T4" fmla="*/ 40 w 329"/>
                  <a:gd name="T5" fmla="*/ 0 h 35"/>
                  <a:gd name="T6" fmla="*/ 40 w 329"/>
                  <a:gd name="T7" fmla="*/ 0 h 35"/>
                  <a:gd name="T8" fmla="*/ 39 w 329"/>
                  <a:gd name="T9" fmla="*/ 0 h 35"/>
                  <a:gd name="T10" fmla="*/ 39 w 329"/>
                  <a:gd name="T11" fmla="*/ 0 h 35"/>
                  <a:gd name="T12" fmla="*/ 39 w 329"/>
                  <a:gd name="T13" fmla="*/ 0 h 35"/>
                  <a:gd name="T14" fmla="*/ 39 w 329"/>
                  <a:gd name="T15" fmla="*/ 0 h 35"/>
                  <a:gd name="T16" fmla="*/ 38 w 329"/>
                  <a:gd name="T17" fmla="*/ 0 h 35"/>
                  <a:gd name="T18" fmla="*/ 0 w 329"/>
                  <a:gd name="T19" fmla="*/ 4 h 35"/>
                  <a:gd name="T20" fmla="*/ 41 w 329"/>
                  <a:gd name="T21" fmla="*/ 0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9" h="35">
                    <a:moveTo>
                      <a:pt x="329" y="2"/>
                    </a:moveTo>
                    <a:lnTo>
                      <a:pt x="327" y="2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19" y="0"/>
                    </a:lnTo>
                    <a:lnTo>
                      <a:pt x="317" y="0"/>
                    </a:lnTo>
                    <a:lnTo>
                      <a:pt x="315" y="0"/>
                    </a:lnTo>
                    <a:lnTo>
                      <a:pt x="313" y="0"/>
                    </a:lnTo>
                    <a:lnTo>
                      <a:pt x="311" y="0"/>
                    </a:lnTo>
                    <a:lnTo>
                      <a:pt x="0" y="35"/>
                    </a:lnTo>
                    <a:lnTo>
                      <a:pt x="329" y="2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29" name="Freeform 4692"/>
              <p:cNvSpPr>
                <a:spLocks/>
              </p:cNvSpPr>
              <p:nvPr/>
            </p:nvSpPr>
            <p:spPr bwMode="auto">
              <a:xfrm>
                <a:off x="2738" y="1592"/>
                <a:ext cx="156" cy="18"/>
              </a:xfrm>
              <a:custGeom>
                <a:avLst/>
                <a:gdLst>
                  <a:gd name="T0" fmla="*/ 39 w 311"/>
                  <a:gd name="T1" fmla="*/ 0 h 37"/>
                  <a:gd name="T2" fmla="*/ 39 w 311"/>
                  <a:gd name="T3" fmla="*/ 0 h 37"/>
                  <a:gd name="T4" fmla="*/ 39 w 311"/>
                  <a:gd name="T5" fmla="*/ 0 h 37"/>
                  <a:gd name="T6" fmla="*/ 39 w 311"/>
                  <a:gd name="T7" fmla="*/ 0 h 37"/>
                  <a:gd name="T8" fmla="*/ 38 w 311"/>
                  <a:gd name="T9" fmla="*/ 0 h 37"/>
                  <a:gd name="T10" fmla="*/ 38 w 311"/>
                  <a:gd name="T11" fmla="*/ 0 h 37"/>
                  <a:gd name="T12" fmla="*/ 38 w 311"/>
                  <a:gd name="T13" fmla="*/ 0 h 37"/>
                  <a:gd name="T14" fmla="*/ 38 w 311"/>
                  <a:gd name="T15" fmla="*/ 0 h 37"/>
                  <a:gd name="T16" fmla="*/ 37 w 311"/>
                  <a:gd name="T17" fmla="*/ 0 h 37"/>
                  <a:gd name="T18" fmla="*/ 0 w 311"/>
                  <a:gd name="T19" fmla="*/ 4 h 37"/>
                  <a:gd name="T20" fmla="*/ 39 w 311"/>
                  <a:gd name="T21" fmla="*/ 0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11" h="37">
                    <a:moveTo>
                      <a:pt x="311" y="2"/>
                    </a:moveTo>
                    <a:lnTo>
                      <a:pt x="309" y="2"/>
                    </a:lnTo>
                    <a:lnTo>
                      <a:pt x="307" y="2"/>
                    </a:lnTo>
                    <a:lnTo>
                      <a:pt x="306" y="0"/>
                    </a:lnTo>
                    <a:lnTo>
                      <a:pt x="304" y="0"/>
                    </a:lnTo>
                    <a:lnTo>
                      <a:pt x="302" y="0"/>
                    </a:lnTo>
                    <a:lnTo>
                      <a:pt x="300" y="0"/>
                    </a:lnTo>
                    <a:lnTo>
                      <a:pt x="298" y="0"/>
                    </a:lnTo>
                    <a:lnTo>
                      <a:pt x="296" y="0"/>
                    </a:lnTo>
                    <a:lnTo>
                      <a:pt x="0" y="37"/>
                    </a:lnTo>
                    <a:lnTo>
                      <a:pt x="311" y="2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30" name="Freeform 4693"/>
              <p:cNvSpPr>
                <a:spLocks/>
              </p:cNvSpPr>
              <p:nvPr/>
            </p:nvSpPr>
            <p:spPr bwMode="auto">
              <a:xfrm>
                <a:off x="2738" y="1591"/>
                <a:ext cx="147" cy="19"/>
              </a:xfrm>
              <a:custGeom>
                <a:avLst/>
                <a:gdLst>
                  <a:gd name="T0" fmla="*/ 37 w 294"/>
                  <a:gd name="T1" fmla="*/ 0 h 39"/>
                  <a:gd name="T2" fmla="*/ 37 w 294"/>
                  <a:gd name="T3" fmla="*/ 0 h 39"/>
                  <a:gd name="T4" fmla="*/ 37 w 294"/>
                  <a:gd name="T5" fmla="*/ 0 h 39"/>
                  <a:gd name="T6" fmla="*/ 37 w 294"/>
                  <a:gd name="T7" fmla="*/ 0 h 39"/>
                  <a:gd name="T8" fmla="*/ 36 w 294"/>
                  <a:gd name="T9" fmla="*/ 0 h 39"/>
                  <a:gd name="T10" fmla="*/ 36 w 294"/>
                  <a:gd name="T11" fmla="*/ 0 h 39"/>
                  <a:gd name="T12" fmla="*/ 36 w 294"/>
                  <a:gd name="T13" fmla="*/ 0 h 39"/>
                  <a:gd name="T14" fmla="*/ 36 w 294"/>
                  <a:gd name="T15" fmla="*/ 0 h 39"/>
                  <a:gd name="T16" fmla="*/ 35 w 294"/>
                  <a:gd name="T17" fmla="*/ 0 h 39"/>
                  <a:gd name="T18" fmla="*/ 0 w 294"/>
                  <a:gd name="T19" fmla="*/ 4 h 39"/>
                  <a:gd name="T20" fmla="*/ 37 w 294"/>
                  <a:gd name="T21" fmla="*/ 0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4" h="39">
                    <a:moveTo>
                      <a:pt x="294" y="2"/>
                    </a:moveTo>
                    <a:lnTo>
                      <a:pt x="292" y="2"/>
                    </a:lnTo>
                    <a:lnTo>
                      <a:pt x="290" y="2"/>
                    </a:lnTo>
                    <a:lnTo>
                      <a:pt x="288" y="0"/>
                    </a:lnTo>
                    <a:lnTo>
                      <a:pt x="286" y="0"/>
                    </a:lnTo>
                    <a:lnTo>
                      <a:pt x="284" y="0"/>
                    </a:lnTo>
                    <a:lnTo>
                      <a:pt x="283" y="0"/>
                    </a:lnTo>
                    <a:lnTo>
                      <a:pt x="279" y="0"/>
                    </a:lnTo>
                    <a:lnTo>
                      <a:pt x="0" y="39"/>
                    </a:lnTo>
                    <a:lnTo>
                      <a:pt x="294" y="2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31" name="Freeform 4694"/>
              <p:cNvSpPr>
                <a:spLocks/>
              </p:cNvSpPr>
              <p:nvPr/>
            </p:nvSpPr>
            <p:spPr bwMode="auto">
              <a:xfrm>
                <a:off x="2738" y="1591"/>
                <a:ext cx="139" cy="19"/>
              </a:xfrm>
              <a:custGeom>
                <a:avLst/>
                <a:gdLst>
                  <a:gd name="T0" fmla="*/ 34 w 279"/>
                  <a:gd name="T1" fmla="*/ 0 h 39"/>
                  <a:gd name="T2" fmla="*/ 34 w 279"/>
                  <a:gd name="T3" fmla="*/ 0 h 39"/>
                  <a:gd name="T4" fmla="*/ 34 w 279"/>
                  <a:gd name="T5" fmla="*/ 0 h 39"/>
                  <a:gd name="T6" fmla="*/ 34 w 279"/>
                  <a:gd name="T7" fmla="*/ 0 h 39"/>
                  <a:gd name="T8" fmla="*/ 34 w 279"/>
                  <a:gd name="T9" fmla="*/ 0 h 39"/>
                  <a:gd name="T10" fmla="*/ 33 w 279"/>
                  <a:gd name="T11" fmla="*/ 0 h 39"/>
                  <a:gd name="T12" fmla="*/ 33 w 279"/>
                  <a:gd name="T13" fmla="*/ 0 h 39"/>
                  <a:gd name="T14" fmla="*/ 33 w 279"/>
                  <a:gd name="T15" fmla="*/ 0 h 39"/>
                  <a:gd name="T16" fmla="*/ 33 w 279"/>
                  <a:gd name="T17" fmla="*/ 0 h 39"/>
                  <a:gd name="T18" fmla="*/ 0 w 279"/>
                  <a:gd name="T19" fmla="*/ 4 h 39"/>
                  <a:gd name="T20" fmla="*/ 34 w 279"/>
                  <a:gd name="T21" fmla="*/ 0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79" h="39">
                    <a:moveTo>
                      <a:pt x="279" y="0"/>
                    </a:moveTo>
                    <a:lnTo>
                      <a:pt x="279" y="0"/>
                    </a:lnTo>
                    <a:lnTo>
                      <a:pt x="277" y="0"/>
                    </a:lnTo>
                    <a:lnTo>
                      <a:pt x="275" y="0"/>
                    </a:lnTo>
                    <a:lnTo>
                      <a:pt x="273" y="0"/>
                    </a:lnTo>
                    <a:lnTo>
                      <a:pt x="271" y="0"/>
                    </a:lnTo>
                    <a:lnTo>
                      <a:pt x="269" y="0"/>
                    </a:lnTo>
                    <a:lnTo>
                      <a:pt x="267" y="0"/>
                    </a:lnTo>
                    <a:lnTo>
                      <a:pt x="265" y="0"/>
                    </a:lnTo>
                    <a:lnTo>
                      <a:pt x="0" y="39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32" name="Freeform 4695"/>
              <p:cNvSpPr>
                <a:spLocks/>
              </p:cNvSpPr>
              <p:nvPr/>
            </p:nvSpPr>
            <p:spPr bwMode="auto">
              <a:xfrm>
                <a:off x="2738" y="1590"/>
                <a:ext cx="133" cy="20"/>
              </a:xfrm>
              <a:custGeom>
                <a:avLst/>
                <a:gdLst>
                  <a:gd name="T0" fmla="*/ 34 w 265"/>
                  <a:gd name="T1" fmla="*/ 0 h 41"/>
                  <a:gd name="T2" fmla="*/ 34 w 265"/>
                  <a:gd name="T3" fmla="*/ 0 h 41"/>
                  <a:gd name="T4" fmla="*/ 33 w 265"/>
                  <a:gd name="T5" fmla="*/ 0 h 41"/>
                  <a:gd name="T6" fmla="*/ 33 w 265"/>
                  <a:gd name="T7" fmla="*/ 0 h 41"/>
                  <a:gd name="T8" fmla="*/ 33 w 265"/>
                  <a:gd name="T9" fmla="*/ 0 h 41"/>
                  <a:gd name="T10" fmla="*/ 33 w 265"/>
                  <a:gd name="T11" fmla="*/ 0 h 41"/>
                  <a:gd name="T12" fmla="*/ 32 w 265"/>
                  <a:gd name="T13" fmla="*/ 0 h 41"/>
                  <a:gd name="T14" fmla="*/ 32 w 265"/>
                  <a:gd name="T15" fmla="*/ 0 h 41"/>
                  <a:gd name="T16" fmla="*/ 32 w 265"/>
                  <a:gd name="T17" fmla="*/ 0 h 41"/>
                  <a:gd name="T18" fmla="*/ 0 w 265"/>
                  <a:gd name="T19" fmla="*/ 5 h 41"/>
                  <a:gd name="T20" fmla="*/ 34 w 265"/>
                  <a:gd name="T21" fmla="*/ 0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5" h="41">
                    <a:moveTo>
                      <a:pt x="265" y="0"/>
                    </a:moveTo>
                    <a:lnTo>
                      <a:pt x="265" y="0"/>
                    </a:lnTo>
                    <a:lnTo>
                      <a:pt x="263" y="0"/>
                    </a:lnTo>
                    <a:lnTo>
                      <a:pt x="261" y="0"/>
                    </a:lnTo>
                    <a:lnTo>
                      <a:pt x="259" y="0"/>
                    </a:lnTo>
                    <a:lnTo>
                      <a:pt x="258" y="0"/>
                    </a:lnTo>
                    <a:lnTo>
                      <a:pt x="256" y="0"/>
                    </a:lnTo>
                    <a:lnTo>
                      <a:pt x="254" y="0"/>
                    </a:lnTo>
                    <a:lnTo>
                      <a:pt x="252" y="0"/>
                    </a:lnTo>
                    <a:lnTo>
                      <a:pt x="0" y="41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33" name="Freeform 4696"/>
              <p:cNvSpPr>
                <a:spLocks/>
              </p:cNvSpPr>
              <p:nvPr/>
            </p:nvSpPr>
            <p:spPr bwMode="auto">
              <a:xfrm>
                <a:off x="2738" y="1589"/>
                <a:ext cx="126" cy="21"/>
              </a:xfrm>
              <a:custGeom>
                <a:avLst/>
                <a:gdLst>
                  <a:gd name="T0" fmla="*/ 32 w 252"/>
                  <a:gd name="T1" fmla="*/ 1 h 42"/>
                  <a:gd name="T2" fmla="*/ 32 w 252"/>
                  <a:gd name="T3" fmla="*/ 1 h 42"/>
                  <a:gd name="T4" fmla="*/ 32 w 252"/>
                  <a:gd name="T5" fmla="*/ 1 h 42"/>
                  <a:gd name="T6" fmla="*/ 31 w 252"/>
                  <a:gd name="T7" fmla="*/ 1 h 42"/>
                  <a:gd name="T8" fmla="*/ 31 w 252"/>
                  <a:gd name="T9" fmla="*/ 1 h 42"/>
                  <a:gd name="T10" fmla="*/ 31 w 252"/>
                  <a:gd name="T11" fmla="*/ 1 h 42"/>
                  <a:gd name="T12" fmla="*/ 31 w 252"/>
                  <a:gd name="T13" fmla="*/ 1 h 42"/>
                  <a:gd name="T14" fmla="*/ 30 w 252"/>
                  <a:gd name="T15" fmla="*/ 0 h 42"/>
                  <a:gd name="T16" fmla="*/ 30 w 252"/>
                  <a:gd name="T17" fmla="*/ 0 h 42"/>
                  <a:gd name="T18" fmla="*/ 0 w 252"/>
                  <a:gd name="T19" fmla="*/ 6 h 42"/>
                  <a:gd name="T20" fmla="*/ 32 w 252"/>
                  <a:gd name="T21" fmla="*/ 1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2" h="42">
                    <a:moveTo>
                      <a:pt x="252" y="1"/>
                    </a:moveTo>
                    <a:lnTo>
                      <a:pt x="250" y="1"/>
                    </a:lnTo>
                    <a:lnTo>
                      <a:pt x="248" y="1"/>
                    </a:lnTo>
                    <a:lnTo>
                      <a:pt x="246" y="1"/>
                    </a:lnTo>
                    <a:lnTo>
                      <a:pt x="244" y="1"/>
                    </a:lnTo>
                    <a:lnTo>
                      <a:pt x="242" y="1"/>
                    </a:lnTo>
                    <a:lnTo>
                      <a:pt x="240" y="0"/>
                    </a:lnTo>
                    <a:lnTo>
                      <a:pt x="238" y="0"/>
                    </a:lnTo>
                    <a:lnTo>
                      <a:pt x="0" y="42"/>
                    </a:lnTo>
                    <a:lnTo>
                      <a:pt x="252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34" name="Freeform 4697"/>
              <p:cNvSpPr>
                <a:spLocks/>
              </p:cNvSpPr>
              <p:nvPr/>
            </p:nvSpPr>
            <p:spPr bwMode="auto">
              <a:xfrm>
                <a:off x="2738" y="1589"/>
                <a:ext cx="119" cy="21"/>
              </a:xfrm>
              <a:custGeom>
                <a:avLst/>
                <a:gdLst>
                  <a:gd name="T0" fmla="*/ 30 w 238"/>
                  <a:gd name="T1" fmla="*/ 0 h 42"/>
                  <a:gd name="T2" fmla="*/ 30 w 238"/>
                  <a:gd name="T3" fmla="*/ 0 h 42"/>
                  <a:gd name="T4" fmla="*/ 30 w 238"/>
                  <a:gd name="T5" fmla="*/ 0 h 42"/>
                  <a:gd name="T6" fmla="*/ 30 w 238"/>
                  <a:gd name="T7" fmla="*/ 0 h 42"/>
                  <a:gd name="T8" fmla="*/ 30 w 238"/>
                  <a:gd name="T9" fmla="*/ 0 h 42"/>
                  <a:gd name="T10" fmla="*/ 29 w 238"/>
                  <a:gd name="T11" fmla="*/ 0 h 42"/>
                  <a:gd name="T12" fmla="*/ 29 w 238"/>
                  <a:gd name="T13" fmla="*/ 0 h 42"/>
                  <a:gd name="T14" fmla="*/ 29 w 238"/>
                  <a:gd name="T15" fmla="*/ 0 h 42"/>
                  <a:gd name="T16" fmla="*/ 29 w 238"/>
                  <a:gd name="T17" fmla="*/ 0 h 42"/>
                  <a:gd name="T18" fmla="*/ 0 w 238"/>
                  <a:gd name="T19" fmla="*/ 6 h 42"/>
                  <a:gd name="T20" fmla="*/ 30 w 238"/>
                  <a:gd name="T21" fmla="*/ 0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8" h="42">
                    <a:moveTo>
                      <a:pt x="238" y="0"/>
                    </a:moveTo>
                    <a:lnTo>
                      <a:pt x="238" y="0"/>
                    </a:lnTo>
                    <a:lnTo>
                      <a:pt x="236" y="0"/>
                    </a:lnTo>
                    <a:lnTo>
                      <a:pt x="235" y="0"/>
                    </a:lnTo>
                    <a:lnTo>
                      <a:pt x="233" y="0"/>
                    </a:lnTo>
                    <a:lnTo>
                      <a:pt x="231" y="0"/>
                    </a:lnTo>
                    <a:lnTo>
                      <a:pt x="229" y="0"/>
                    </a:lnTo>
                    <a:lnTo>
                      <a:pt x="227" y="0"/>
                    </a:lnTo>
                    <a:lnTo>
                      <a:pt x="0" y="42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35" name="Freeform 4698"/>
              <p:cNvSpPr>
                <a:spLocks/>
              </p:cNvSpPr>
              <p:nvPr/>
            </p:nvSpPr>
            <p:spPr bwMode="auto">
              <a:xfrm>
                <a:off x="2738" y="1589"/>
                <a:ext cx="113" cy="21"/>
              </a:xfrm>
              <a:custGeom>
                <a:avLst/>
                <a:gdLst>
                  <a:gd name="T0" fmla="*/ 28 w 227"/>
                  <a:gd name="T1" fmla="*/ 0 h 42"/>
                  <a:gd name="T2" fmla="*/ 28 w 227"/>
                  <a:gd name="T3" fmla="*/ 0 h 42"/>
                  <a:gd name="T4" fmla="*/ 27 w 227"/>
                  <a:gd name="T5" fmla="*/ 0 h 42"/>
                  <a:gd name="T6" fmla="*/ 27 w 227"/>
                  <a:gd name="T7" fmla="*/ 0 h 42"/>
                  <a:gd name="T8" fmla="*/ 27 w 227"/>
                  <a:gd name="T9" fmla="*/ 0 h 42"/>
                  <a:gd name="T10" fmla="*/ 27 w 227"/>
                  <a:gd name="T11" fmla="*/ 0 h 42"/>
                  <a:gd name="T12" fmla="*/ 27 w 227"/>
                  <a:gd name="T13" fmla="*/ 0 h 42"/>
                  <a:gd name="T14" fmla="*/ 27 w 227"/>
                  <a:gd name="T15" fmla="*/ 0 h 42"/>
                  <a:gd name="T16" fmla="*/ 26 w 227"/>
                  <a:gd name="T17" fmla="*/ 0 h 42"/>
                  <a:gd name="T18" fmla="*/ 0 w 227"/>
                  <a:gd name="T19" fmla="*/ 6 h 42"/>
                  <a:gd name="T20" fmla="*/ 28 w 227"/>
                  <a:gd name="T21" fmla="*/ 0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7" h="42">
                    <a:moveTo>
                      <a:pt x="227" y="0"/>
                    </a:moveTo>
                    <a:lnTo>
                      <a:pt x="225" y="0"/>
                    </a:lnTo>
                    <a:lnTo>
                      <a:pt x="223" y="0"/>
                    </a:lnTo>
                    <a:lnTo>
                      <a:pt x="221" y="0"/>
                    </a:lnTo>
                    <a:lnTo>
                      <a:pt x="219" y="0"/>
                    </a:lnTo>
                    <a:lnTo>
                      <a:pt x="217" y="0"/>
                    </a:lnTo>
                    <a:lnTo>
                      <a:pt x="215" y="0"/>
                    </a:lnTo>
                    <a:lnTo>
                      <a:pt x="0" y="42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36" name="Freeform 4699"/>
              <p:cNvSpPr>
                <a:spLocks/>
              </p:cNvSpPr>
              <p:nvPr/>
            </p:nvSpPr>
            <p:spPr bwMode="auto">
              <a:xfrm>
                <a:off x="2738" y="1588"/>
                <a:ext cx="108" cy="22"/>
              </a:xfrm>
              <a:custGeom>
                <a:avLst/>
                <a:gdLst>
                  <a:gd name="T0" fmla="*/ 27 w 215"/>
                  <a:gd name="T1" fmla="*/ 1 h 44"/>
                  <a:gd name="T2" fmla="*/ 27 w 215"/>
                  <a:gd name="T3" fmla="*/ 0 h 44"/>
                  <a:gd name="T4" fmla="*/ 27 w 215"/>
                  <a:gd name="T5" fmla="*/ 0 h 44"/>
                  <a:gd name="T6" fmla="*/ 27 w 215"/>
                  <a:gd name="T7" fmla="*/ 0 h 44"/>
                  <a:gd name="T8" fmla="*/ 27 w 215"/>
                  <a:gd name="T9" fmla="*/ 0 h 44"/>
                  <a:gd name="T10" fmla="*/ 27 w 215"/>
                  <a:gd name="T11" fmla="*/ 0 h 44"/>
                  <a:gd name="T12" fmla="*/ 26 w 215"/>
                  <a:gd name="T13" fmla="*/ 0 h 44"/>
                  <a:gd name="T14" fmla="*/ 26 w 215"/>
                  <a:gd name="T15" fmla="*/ 0 h 44"/>
                  <a:gd name="T16" fmla="*/ 26 w 215"/>
                  <a:gd name="T17" fmla="*/ 0 h 44"/>
                  <a:gd name="T18" fmla="*/ 0 w 215"/>
                  <a:gd name="T19" fmla="*/ 6 h 44"/>
                  <a:gd name="T20" fmla="*/ 27 w 215"/>
                  <a:gd name="T21" fmla="*/ 1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44">
                    <a:moveTo>
                      <a:pt x="215" y="2"/>
                    </a:moveTo>
                    <a:lnTo>
                      <a:pt x="213" y="0"/>
                    </a:lnTo>
                    <a:lnTo>
                      <a:pt x="211" y="0"/>
                    </a:lnTo>
                    <a:lnTo>
                      <a:pt x="210" y="0"/>
                    </a:lnTo>
                    <a:lnTo>
                      <a:pt x="208" y="0"/>
                    </a:lnTo>
                    <a:lnTo>
                      <a:pt x="206" y="0"/>
                    </a:lnTo>
                    <a:lnTo>
                      <a:pt x="0" y="44"/>
                    </a:lnTo>
                    <a:lnTo>
                      <a:pt x="215" y="2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37" name="Freeform 4700"/>
              <p:cNvSpPr>
                <a:spLocks/>
              </p:cNvSpPr>
              <p:nvPr/>
            </p:nvSpPr>
            <p:spPr bwMode="auto">
              <a:xfrm>
                <a:off x="2738" y="1588"/>
                <a:ext cx="103" cy="22"/>
              </a:xfrm>
              <a:custGeom>
                <a:avLst/>
                <a:gdLst>
                  <a:gd name="T0" fmla="*/ 26 w 206"/>
                  <a:gd name="T1" fmla="*/ 0 h 44"/>
                  <a:gd name="T2" fmla="*/ 26 w 206"/>
                  <a:gd name="T3" fmla="*/ 0 h 44"/>
                  <a:gd name="T4" fmla="*/ 26 w 206"/>
                  <a:gd name="T5" fmla="*/ 0 h 44"/>
                  <a:gd name="T6" fmla="*/ 26 w 206"/>
                  <a:gd name="T7" fmla="*/ 0 h 44"/>
                  <a:gd name="T8" fmla="*/ 25 w 206"/>
                  <a:gd name="T9" fmla="*/ 0 h 44"/>
                  <a:gd name="T10" fmla="*/ 25 w 206"/>
                  <a:gd name="T11" fmla="*/ 0 h 44"/>
                  <a:gd name="T12" fmla="*/ 25 w 206"/>
                  <a:gd name="T13" fmla="*/ 0 h 44"/>
                  <a:gd name="T14" fmla="*/ 25 w 206"/>
                  <a:gd name="T15" fmla="*/ 0 h 44"/>
                  <a:gd name="T16" fmla="*/ 25 w 206"/>
                  <a:gd name="T17" fmla="*/ 0 h 44"/>
                  <a:gd name="T18" fmla="*/ 0 w 206"/>
                  <a:gd name="T19" fmla="*/ 6 h 44"/>
                  <a:gd name="T20" fmla="*/ 26 w 206"/>
                  <a:gd name="T21" fmla="*/ 0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6" h="44">
                    <a:moveTo>
                      <a:pt x="206" y="0"/>
                    </a:moveTo>
                    <a:lnTo>
                      <a:pt x="204" y="0"/>
                    </a:lnTo>
                    <a:lnTo>
                      <a:pt x="202" y="0"/>
                    </a:lnTo>
                    <a:lnTo>
                      <a:pt x="200" y="0"/>
                    </a:lnTo>
                    <a:lnTo>
                      <a:pt x="198" y="0"/>
                    </a:lnTo>
                    <a:lnTo>
                      <a:pt x="196" y="0"/>
                    </a:lnTo>
                    <a:lnTo>
                      <a:pt x="0" y="4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38" name="Freeform 4701"/>
              <p:cNvSpPr>
                <a:spLocks/>
              </p:cNvSpPr>
              <p:nvPr/>
            </p:nvSpPr>
            <p:spPr bwMode="auto">
              <a:xfrm>
                <a:off x="2738" y="1587"/>
                <a:ext cx="97" cy="23"/>
              </a:xfrm>
              <a:custGeom>
                <a:avLst/>
                <a:gdLst>
                  <a:gd name="T0" fmla="*/ 25 w 194"/>
                  <a:gd name="T1" fmla="*/ 1 h 46"/>
                  <a:gd name="T2" fmla="*/ 25 w 194"/>
                  <a:gd name="T3" fmla="*/ 1 h 46"/>
                  <a:gd name="T4" fmla="*/ 24 w 194"/>
                  <a:gd name="T5" fmla="*/ 1 h 46"/>
                  <a:gd name="T6" fmla="*/ 24 w 194"/>
                  <a:gd name="T7" fmla="*/ 0 h 46"/>
                  <a:gd name="T8" fmla="*/ 24 w 194"/>
                  <a:gd name="T9" fmla="*/ 0 h 46"/>
                  <a:gd name="T10" fmla="*/ 24 w 194"/>
                  <a:gd name="T11" fmla="*/ 0 h 46"/>
                  <a:gd name="T12" fmla="*/ 24 w 194"/>
                  <a:gd name="T13" fmla="*/ 0 h 46"/>
                  <a:gd name="T14" fmla="*/ 24 w 194"/>
                  <a:gd name="T15" fmla="*/ 0 h 46"/>
                  <a:gd name="T16" fmla="*/ 24 w 194"/>
                  <a:gd name="T17" fmla="*/ 0 h 46"/>
                  <a:gd name="T18" fmla="*/ 0 w 194"/>
                  <a:gd name="T19" fmla="*/ 6 h 46"/>
                  <a:gd name="T20" fmla="*/ 25 w 194"/>
                  <a:gd name="T21" fmla="*/ 1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4" h="46">
                    <a:moveTo>
                      <a:pt x="194" y="2"/>
                    </a:moveTo>
                    <a:lnTo>
                      <a:pt x="194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7" y="0"/>
                    </a:lnTo>
                    <a:lnTo>
                      <a:pt x="0" y="46"/>
                    </a:lnTo>
                    <a:lnTo>
                      <a:pt x="194" y="2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39" name="Freeform 4702"/>
              <p:cNvSpPr>
                <a:spLocks/>
              </p:cNvSpPr>
              <p:nvPr/>
            </p:nvSpPr>
            <p:spPr bwMode="auto">
              <a:xfrm>
                <a:off x="2738" y="1587"/>
                <a:ext cx="93" cy="23"/>
              </a:xfrm>
              <a:custGeom>
                <a:avLst/>
                <a:gdLst>
                  <a:gd name="T0" fmla="*/ 23 w 187"/>
                  <a:gd name="T1" fmla="*/ 1 h 46"/>
                  <a:gd name="T2" fmla="*/ 23 w 187"/>
                  <a:gd name="T3" fmla="*/ 1 h 46"/>
                  <a:gd name="T4" fmla="*/ 23 w 187"/>
                  <a:gd name="T5" fmla="*/ 1 h 46"/>
                  <a:gd name="T6" fmla="*/ 22 w 187"/>
                  <a:gd name="T7" fmla="*/ 0 h 46"/>
                  <a:gd name="T8" fmla="*/ 22 w 187"/>
                  <a:gd name="T9" fmla="*/ 0 h 46"/>
                  <a:gd name="T10" fmla="*/ 22 w 187"/>
                  <a:gd name="T11" fmla="*/ 0 h 46"/>
                  <a:gd name="T12" fmla="*/ 22 w 187"/>
                  <a:gd name="T13" fmla="*/ 0 h 46"/>
                  <a:gd name="T14" fmla="*/ 22 w 187"/>
                  <a:gd name="T15" fmla="*/ 0 h 46"/>
                  <a:gd name="T16" fmla="*/ 22 w 187"/>
                  <a:gd name="T17" fmla="*/ 0 h 46"/>
                  <a:gd name="T18" fmla="*/ 0 w 187"/>
                  <a:gd name="T19" fmla="*/ 6 h 46"/>
                  <a:gd name="T20" fmla="*/ 23 w 187"/>
                  <a:gd name="T21" fmla="*/ 1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7" h="46">
                    <a:moveTo>
                      <a:pt x="187" y="2"/>
                    </a:moveTo>
                    <a:lnTo>
                      <a:pt x="185" y="2"/>
                    </a:lnTo>
                    <a:lnTo>
                      <a:pt x="183" y="0"/>
                    </a:lnTo>
                    <a:lnTo>
                      <a:pt x="181" y="0"/>
                    </a:lnTo>
                    <a:lnTo>
                      <a:pt x="179" y="0"/>
                    </a:lnTo>
                    <a:lnTo>
                      <a:pt x="177" y="0"/>
                    </a:lnTo>
                    <a:lnTo>
                      <a:pt x="0" y="46"/>
                    </a:lnTo>
                    <a:lnTo>
                      <a:pt x="187" y="2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40" name="Freeform 4703"/>
              <p:cNvSpPr>
                <a:spLocks/>
              </p:cNvSpPr>
              <p:nvPr/>
            </p:nvSpPr>
            <p:spPr bwMode="auto">
              <a:xfrm>
                <a:off x="2738" y="1587"/>
                <a:ext cx="88" cy="23"/>
              </a:xfrm>
              <a:custGeom>
                <a:avLst/>
                <a:gdLst>
                  <a:gd name="T0" fmla="*/ 22 w 177"/>
                  <a:gd name="T1" fmla="*/ 0 h 46"/>
                  <a:gd name="T2" fmla="*/ 21 w 177"/>
                  <a:gd name="T3" fmla="*/ 0 h 46"/>
                  <a:gd name="T4" fmla="*/ 21 w 177"/>
                  <a:gd name="T5" fmla="*/ 0 h 46"/>
                  <a:gd name="T6" fmla="*/ 21 w 177"/>
                  <a:gd name="T7" fmla="*/ 0 h 46"/>
                  <a:gd name="T8" fmla="*/ 21 w 177"/>
                  <a:gd name="T9" fmla="*/ 0 h 46"/>
                  <a:gd name="T10" fmla="*/ 21 w 177"/>
                  <a:gd name="T11" fmla="*/ 0 h 46"/>
                  <a:gd name="T12" fmla="*/ 21 w 177"/>
                  <a:gd name="T13" fmla="*/ 0 h 46"/>
                  <a:gd name="T14" fmla="*/ 21 w 177"/>
                  <a:gd name="T15" fmla="*/ 0 h 46"/>
                  <a:gd name="T16" fmla="*/ 20 w 177"/>
                  <a:gd name="T17" fmla="*/ 0 h 46"/>
                  <a:gd name="T18" fmla="*/ 0 w 177"/>
                  <a:gd name="T19" fmla="*/ 6 h 46"/>
                  <a:gd name="T20" fmla="*/ 22 w 177"/>
                  <a:gd name="T21" fmla="*/ 0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7" h="46">
                    <a:moveTo>
                      <a:pt x="177" y="0"/>
                    </a:moveTo>
                    <a:lnTo>
                      <a:pt x="175" y="0"/>
                    </a:lnTo>
                    <a:lnTo>
                      <a:pt x="173" y="0"/>
                    </a:lnTo>
                    <a:lnTo>
                      <a:pt x="171" y="0"/>
                    </a:lnTo>
                    <a:lnTo>
                      <a:pt x="169" y="0"/>
                    </a:lnTo>
                    <a:lnTo>
                      <a:pt x="167" y="0"/>
                    </a:lnTo>
                    <a:lnTo>
                      <a:pt x="0" y="46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41" name="Freeform 4704"/>
              <p:cNvSpPr>
                <a:spLocks/>
              </p:cNvSpPr>
              <p:nvPr/>
            </p:nvSpPr>
            <p:spPr bwMode="auto">
              <a:xfrm>
                <a:off x="2738" y="1587"/>
                <a:ext cx="85" cy="23"/>
              </a:xfrm>
              <a:custGeom>
                <a:avLst/>
                <a:gdLst>
                  <a:gd name="T0" fmla="*/ 22 w 169"/>
                  <a:gd name="T1" fmla="*/ 0 h 46"/>
                  <a:gd name="T2" fmla="*/ 21 w 169"/>
                  <a:gd name="T3" fmla="*/ 0 h 46"/>
                  <a:gd name="T4" fmla="*/ 21 w 169"/>
                  <a:gd name="T5" fmla="*/ 0 h 46"/>
                  <a:gd name="T6" fmla="*/ 21 w 169"/>
                  <a:gd name="T7" fmla="*/ 0 h 46"/>
                  <a:gd name="T8" fmla="*/ 21 w 169"/>
                  <a:gd name="T9" fmla="*/ 0 h 46"/>
                  <a:gd name="T10" fmla="*/ 21 w 169"/>
                  <a:gd name="T11" fmla="*/ 0 h 46"/>
                  <a:gd name="T12" fmla="*/ 21 w 169"/>
                  <a:gd name="T13" fmla="*/ 0 h 46"/>
                  <a:gd name="T14" fmla="*/ 21 w 169"/>
                  <a:gd name="T15" fmla="*/ 0 h 46"/>
                  <a:gd name="T16" fmla="*/ 21 w 169"/>
                  <a:gd name="T17" fmla="*/ 0 h 46"/>
                  <a:gd name="T18" fmla="*/ 0 w 169"/>
                  <a:gd name="T19" fmla="*/ 6 h 46"/>
                  <a:gd name="T20" fmla="*/ 22 w 169"/>
                  <a:gd name="T21" fmla="*/ 0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9" h="46">
                    <a:moveTo>
                      <a:pt x="169" y="0"/>
                    </a:moveTo>
                    <a:lnTo>
                      <a:pt x="167" y="0"/>
                    </a:lnTo>
                    <a:lnTo>
                      <a:pt x="165" y="0"/>
                    </a:lnTo>
                    <a:lnTo>
                      <a:pt x="163" y="0"/>
                    </a:lnTo>
                    <a:lnTo>
                      <a:pt x="162" y="0"/>
                    </a:lnTo>
                    <a:lnTo>
                      <a:pt x="0" y="46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42" name="Freeform 4705"/>
              <p:cNvSpPr>
                <a:spLocks/>
              </p:cNvSpPr>
              <p:nvPr/>
            </p:nvSpPr>
            <p:spPr bwMode="auto">
              <a:xfrm>
                <a:off x="2738" y="1586"/>
                <a:ext cx="80" cy="24"/>
              </a:xfrm>
              <a:custGeom>
                <a:avLst/>
                <a:gdLst>
                  <a:gd name="T0" fmla="*/ 20 w 160"/>
                  <a:gd name="T1" fmla="*/ 1 h 48"/>
                  <a:gd name="T2" fmla="*/ 20 w 160"/>
                  <a:gd name="T3" fmla="*/ 1 h 48"/>
                  <a:gd name="T4" fmla="*/ 20 w 160"/>
                  <a:gd name="T5" fmla="*/ 1 h 48"/>
                  <a:gd name="T6" fmla="*/ 20 w 160"/>
                  <a:gd name="T7" fmla="*/ 1 h 48"/>
                  <a:gd name="T8" fmla="*/ 20 w 160"/>
                  <a:gd name="T9" fmla="*/ 1 h 48"/>
                  <a:gd name="T10" fmla="*/ 20 w 160"/>
                  <a:gd name="T11" fmla="*/ 1 h 48"/>
                  <a:gd name="T12" fmla="*/ 20 w 160"/>
                  <a:gd name="T13" fmla="*/ 1 h 48"/>
                  <a:gd name="T14" fmla="*/ 20 w 160"/>
                  <a:gd name="T15" fmla="*/ 0 h 48"/>
                  <a:gd name="T16" fmla="*/ 20 w 160"/>
                  <a:gd name="T17" fmla="*/ 0 h 48"/>
                  <a:gd name="T18" fmla="*/ 0 w 160"/>
                  <a:gd name="T19" fmla="*/ 6 h 48"/>
                  <a:gd name="T20" fmla="*/ 20 w 160"/>
                  <a:gd name="T21" fmla="*/ 1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0" h="48">
                    <a:moveTo>
                      <a:pt x="160" y="2"/>
                    </a:moveTo>
                    <a:lnTo>
                      <a:pt x="160" y="2"/>
                    </a:lnTo>
                    <a:lnTo>
                      <a:pt x="158" y="2"/>
                    </a:lnTo>
                    <a:lnTo>
                      <a:pt x="156" y="2"/>
                    </a:lnTo>
                    <a:lnTo>
                      <a:pt x="154" y="0"/>
                    </a:lnTo>
                    <a:lnTo>
                      <a:pt x="0" y="48"/>
                    </a:lnTo>
                    <a:lnTo>
                      <a:pt x="160" y="2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43" name="Freeform 4706"/>
              <p:cNvSpPr>
                <a:spLocks/>
              </p:cNvSpPr>
              <p:nvPr/>
            </p:nvSpPr>
            <p:spPr bwMode="auto">
              <a:xfrm>
                <a:off x="2738" y="1586"/>
                <a:ext cx="77" cy="24"/>
              </a:xfrm>
              <a:custGeom>
                <a:avLst/>
                <a:gdLst>
                  <a:gd name="T0" fmla="*/ 20 w 154"/>
                  <a:gd name="T1" fmla="*/ 1 h 48"/>
                  <a:gd name="T2" fmla="*/ 19 w 154"/>
                  <a:gd name="T3" fmla="*/ 1 h 48"/>
                  <a:gd name="T4" fmla="*/ 19 w 154"/>
                  <a:gd name="T5" fmla="*/ 1 h 48"/>
                  <a:gd name="T6" fmla="*/ 19 w 154"/>
                  <a:gd name="T7" fmla="*/ 1 h 48"/>
                  <a:gd name="T8" fmla="*/ 19 w 154"/>
                  <a:gd name="T9" fmla="*/ 0 h 48"/>
                  <a:gd name="T10" fmla="*/ 0 w 154"/>
                  <a:gd name="T11" fmla="*/ 6 h 48"/>
                  <a:gd name="T12" fmla="*/ 20 w 154"/>
                  <a:gd name="T13" fmla="*/ 1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4" h="48">
                    <a:moveTo>
                      <a:pt x="154" y="2"/>
                    </a:moveTo>
                    <a:lnTo>
                      <a:pt x="152" y="2"/>
                    </a:lnTo>
                    <a:lnTo>
                      <a:pt x="150" y="2"/>
                    </a:lnTo>
                    <a:lnTo>
                      <a:pt x="148" y="2"/>
                    </a:lnTo>
                    <a:lnTo>
                      <a:pt x="146" y="0"/>
                    </a:lnTo>
                    <a:lnTo>
                      <a:pt x="0" y="48"/>
                    </a:lnTo>
                    <a:lnTo>
                      <a:pt x="154" y="2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44" name="Freeform 4707"/>
              <p:cNvSpPr>
                <a:spLocks/>
              </p:cNvSpPr>
              <p:nvPr/>
            </p:nvSpPr>
            <p:spPr bwMode="auto">
              <a:xfrm>
                <a:off x="2738" y="1586"/>
                <a:ext cx="73" cy="24"/>
              </a:xfrm>
              <a:custGeom>
                <a:avLst/>
                <a:gdLst>
                  <a:gd name="T0" fmla="*/ 19 w 146"/>
                  <a:gd name="T1" fmla="*/ 1 h 48"/>
                  <a:gd name="T2" fmla="*/ 19 w 146"/>
                  <a:gd name="T3" fmla="*/ 1 h 48"/>
                  <a:gd name="T4" fmla="*/ 18 w 146"/>
                  <a:gd name="T5" fmla="*/ 1 h 48"/>
                  <a:gd name="T6" fmla="*/ 18 w 146"/>
                  <a:gd name="T7" fmla="*/ 1 h 48"/>
                  <a:gd name="T8" fmla="*/ 18 w 146"/>
                  <a:gd name="T9" fmla="*/ 1 h 48"/>
                  <a:gd name="T10" fmla="*/ 18 w 146"/>
                  <a:gd name="T11" fmla="*/ 1 h 48"/>
                  <a:gd name="T12" fmla="*/ 18 w 146"/>
                  <a:gd name="T13" fmla="*/ 1 h 48"/>
                  <a:gd name="T14" fmla="*/ 18 w 146"/>
                  <a:gd name="T15" fmla="*/ 0 h 48"/>
                  <a:gd name="T16" fmla="*/ 18 w 146"/>
                  <a:gd name="T17" fmla="*/ 0 h 48"/>
                  <a:gd name="T18" fmla="*/ 0 w 146"/>
                  <a:gd name="T19" fmla="*/ 6 h 48"/>
                  <a:gd name="T20" fmla="*/ 19 w 146"/>
                  <a:gd name="T21" fmla="*/ 1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6" h="48">
                    <a:moveTo>
                      <a:pt x="146" y="2"/>
                    </a:moveTo>
                    <a:lnTo>
                      <a:pt x="146" y="2"/>
                    </a:lnTo>
                    <a:lnTo>
                      <a:pt x="144" y="2"/>
                    </a:lnTo>
                    <a:lnTo>
                      <a:pt x="142" y="2"/>
                    </a:lnTo>
                    <a:lnTo>
                      <a:pt x="140" y="0"/>
                    </a:lnTo>
                    <a:lnTo>
                      <a:pt x="0" y="48"/>
                    </a:lnTo>
                    <a:lnTo>
                      <a:pt x="146" y="2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45" name="Freeform 4708"/>
              <p:cNvSpPr>
                <a:spLocks/>
              </p:cNvSpPr>
              <p:nvPr/>
            </p:nvSpPr>
            <p:spPr bwMode="auto">
              <a:xfrm>
                <a:off x="2738" y="1586"/>
                <a:ext cx="70" cy="24"/>
              </a:xfrm>
              <a:custGeom>
                <a:avLst/>
                <a:gdLst>
                  <a:gd name="T0" fmla="*/ 18 w 140"/>
                  <a:gd name="T1" fmla="*/ 0 h 48"/>
                  <a:gd name="T2" fmla="*/ 18 w 140"/>
                  <a:gd name="T3" fmla="*/ 0 h 48"/>
                  <a:gd name="T4" fmla="*/ 18 w 140"/>
                  <a:gd name="T5" fmla="*/ 0 h 48"/>
                  <a:gd name="T6" fmla="*/ 17 w 140"/>
                  <a:gd name="T7" fmla="*/ 0 h 48"/>
                  <a:gd name="T8" fmla="*/ 17 w 140"/>
                  <a:gd name="T9" fmla="*/ 0 h 48"/>
                  <a:gd name="T10" fmla="*/ 0 w 140"/>
                  <a:gd name="T11" fmla="*/ 6 h 48"/>
                  <a:gd name="T12" fmla="*/ 18 w 140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0" h="48">
                    <a:moveTo>
                      <a:pt x="140" y="0"/>
                    </a:moveTo>
                    <a:lnTo>
                      <a:pt x="139" y="0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0" y="48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46" name="Freeform 4709"/>
              <p:cNvSpPr>
                <a:spLocks/>
              </p:cNvSpPr>
              <p:nvPr/>
            </p:nvSpPr>
            <p:spPr bwMode="auto">
              <a:xfrm>
                <a:off x="2738" y="1586"/>
                <a:ext cx="66" cy="24"/>
              </a:xfrm>
              <a:custGeom>
                <a:avLst/>
                <a:gdLst>
                  <a:gd name="T0" fmla="*/ 16 w 133"/>
                  <a:gd name="T1" fmla="*/ 0 h 48"/>
                  <a:gd name="T2" fmla="*/ 16 w 133"/>
                  <a:gd name="T3" fmla="*/ 0 h 48"/>
                  <a:gd name="T4" fmla="*/ 16 w 133"/>
                  <a:gd name="T5" fmla="*/ 0 h 48"/>
                  <a:gd name="T6" fmla="*/ 16 w 133"/>
                  <a:gd name="T7" fmla="*/ 0 h 48"/>
                  <a:gd name="T8" fmla="*/ 15 w 133"/>
                  <a:gd name="T9" fmla="*/ 0 h 48"/>
                  <a:gd name="T10" fmla="*/ 0 w 133"/>
                  <a:gd name="T11" fmla="*/ 6 h 48"/>
                  <a:gd name="T12" fmla="*/ 16 w 133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3" h="48">
                    <a:moveTo>
                      <a:pt x="133" y="0"/>
                    </a:move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0" y="48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47" name="Freeform 4710"/>
              <p:cNvSpPr>
                <a:spLocks/>
              </p:cNvSpPr>
              <p:nvPr/>
            </p:nvSpPr>
            <p:spPr bwMode="auto">
              <a:xfrm>
                <a:off x="2738" y="1586"/>
                <a:ext cx="63" cy="24"/>
              </a:xfrm>
              <a:custGeom>
                <a:avLst/>
                <a:gdLst>
                  <a:gd name="T0" fmla="*/ 15 w 127"/>
                  <a:gd name="T1" fmla="*/ 0 h 48"/>
                  <a:gd name="T2" fmla="*/ 15 w 127"/>
                  <a:gd name="T3" fmla="*/ 0 h 48"/>
                  <a:gd name="T4" fmla="*/ 15 w 127"/>
                  <a:gd name="T5" fmla="*/ 0 h 48"/>
                  <a:gd name="T6" fmla="*/ 15 w 127"/>
                  <a:gd name="T7" fmla="*/ 0 h 48"/>
                  <a:gd name="T8" fmla="*/ 15 w 127"/>
                  <a:gd name="T9" fmla="*/ 0 h 48"/>
                  <a:gd name="T10" fmla="*/ 0 w 127"/>
                  <a:gd name="T11" fmla="*/ 6 h 48"/>
                  <a:gd name="T12" fmla="*/ 15 w 127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7" h="48">
                    <a:moveTo>
                      <a:pt x="127" y="0"/>
                    </a:move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0" y="48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48" name="Freeform 4711"/>
              <p:cNvSpPr>
                <a:spLocks/>
              </p:cNvSpPr>
              <p:nvPr/>
            </p:nvSpPr>
            <p:spPr bwMode="auto">
              <a:xfrm>
                <a:off x="2738" y="1586"/>
                <a:ext cx="61" cy="24"/>
              </a:xfrm>
              <a:custGeom>
                <a:avLst/>
                <a:gdLst>
                  <a:gd name="T0" fmla="*/ 16 w 121"/>
                  <a:gd name="T1" fmla="*/ 0 h 48"/>
                  <a:gd name="T2" fmla="*/ 16 w 121"/>
                  <a:gd name="T3" fmla="*/ 0 h 48"/>
                  <a:gd name="T4" fmla="*/ 15 w 121"/>
                  <a:gd name="T5" fmla="*/ 0 h 48"/>
                  <a:gd name="T6" fmla="*/ 15 w 121"/>
                  <a:gd name="T7" fmla="*/ 0 h 48"/>
                  <a:gd name="T8" fmla="*/ 15 w 121"/>
                  <a:gd name="T9" fmla="*/ 0 h 48"/>
                  <a:gd name="T10" fmla="*/ 0 w 121"/>
                  <a:gd name="T11" fmla="*/ 6 h 48"/>
                  <a:gd name="T12" fmla="*/ 16 w 121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1" h="48">
                    <a:moveTo>
                      <a:pt x="121" y="0"/>
                    </a:moveTo>
                    <a:lnTo>
                      <a:pt x="121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0" y="48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49" name="Freeform 4712"/>
              <p:cNvSpPr>
                <a:spLocks/>
              </p:cNvSpPr>
              <p:nvPr/>
            </p:nvSpPr>
            <p:spPr bwMode="auto">
              <a:xfrm>
                <a:off x="2738" y="1586"/>
                <a:ext cx="58" cy="24"/>
              </a:xfrm>
              <a:custGeom>
                <a:avLst/>
                <a:gdLst>
                  <a:gd name="T0" fmla="*/ 15 w 115"/>
                  <a:gd name="T1" fmla="*/ 0 h 48"/>
                  <a:gd name="T2" fmla="*/ 15 w 115"/>
                  <a:gd name="T3" fmla="*/ 0 h 48"/>
                  <a:gd name="T4" fmla="*/ 15 w 115"/>
                  <a:gd name="T5" fmla="*/ 0 h 48"/>
                  <a:gd name="T6" fmla="*/ 15 w 115"/>
                  <a:gd name="T7" fmla="*/ 0 h 48"/>
                  <a:gd name="T8" fmla="*/ 14 w 115"/>
                  <a:gd name="T9" fmla="*/ 0 h 48"/>
                  <a:gd name="T10" fmla="*/ 0 w 115"/>
                  <a:gd name="T11" fmla="*/ 6 h 48"/>
                  <a:gd name="T12" fmla="*/ 15 w 115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5" h="48">
                    <a:moveTo>
                      <a:pt x="115" y="0"/>
                    </a:moveTo>
                    <a:lnTo>
                      <a:pt x="115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0" y="48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50" name="Freeform 4713"/>
              <p:cNvSpPr>
                <a:spLocks/>
              </p:cNvSpPr>
              <p:nvPr/>
            </p:nvSpPr>
            <p:spPr bwMode="auto">
              <a:xfrm>
                <a:off x="2738" y="1586"/>
                <a:ext cx="56" cy="24"/>
              </a:xfrm>
              <a:custGeom>
                <a:avLst/>
                <a:gdLst>
                  <a:gd name="T0" fmla="*/ 14 w 112"/>
                  <a:gd name="T1" fmla="*/ 0 h 48"/>
                  <a:gd name="T2" fmla="*/ 14 w 112"/>
                  <a:gd name="T3" fmla="*/ 0 h 48"/>
                  <a:gd name="T4" fmla="*/ 14 w 112"/>
                  <a:gd name="T5" fmla="*/ 0 h 48"/>
                  <a:gd name="T6" fmla="*/ 14 w 112"/>
                  <a:gd name="T7" fmla="*/ 0 h 48"/>
                  <a:gd name="T8" fmla="*/ 14 w 112"/>
                  <a:gd name="T9" fmla="*/ 0 h 48"/>
                  <a:gd name="T10" fmla="*/ 0 w 112"/>
                  <a:gd name="T11" fmla="*/ 6 h 48"/>
                  <a:gd name="T12" fmla="*/ 14 w 112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2" h="48">
                    <a:moveTo>
                      <a:pt x="112" y="0"/>
                    </a:moveTo>
                    <a:lnTo>
                      <a:pt x="110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0" y="4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51" name="Freeform 4714"/>
              <p:cNvSpPr>
                <a:spLocks/>
              </p:cNvSpPr>
              <p:nvPr/>
            </p:nvSpPr>
            <p:spPr bwMode="auto">
              <a:xfrm>
                <a:off x="2738" y="1586"/>
                <a:ext cx="53" cy="24"/>
              </a:xfrm>
              <a:custGeom>
                <a:avLst/>
                <a:gdLst>
                  <a:gd name="T0" fmla="*/ 14 w 106"/>
                  <a:gd name="T1" fmla="*/ 0 h 48"/>
                  <a:gd name="T2" fmla="*/ 13 w 106"/>
                  <a:gd name="T3" fmla="*/ 0 h 48"/>
                  <a:gd name="T4" fmla="*/ 13 w 106"/>
                  <a:gd name="T5" fmla="*/ 0 h 48"/>
                  <a:gd name="T6" fmla="*/ 13 w 106"/>
                  <a:gd name="T7" fmla="*/ 0 h 48"/>
                  <a:gd name="T8" fmla="*/ 13 w 106"/>
                  <a:gd name="T9" fmla="*/ 0 h 48"/>
                  <a:gd name="T10" fmla="*/ 0 w 106"/>
                  <a:gd name="T11" fmla="*/ 6 h 48"/>
                  <a:gd name="T12" fmla="*/ 14 w 106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6" h="48">
                    <a:moveTo>
                      <a:pt x="106" y="0"/>
                    </a:moveTo>
                    <a:lnTo>
                      <a:pt x="104" y="0"/>
                    </a:lnTo>
                    <a:lnTo>
                      <a:pt x="102" y="0"/>
                    </a:lnTo>
                    <a:lnTo>
                      <a:pt x="100" y="0"/>
                    </a:lnTo>
                    <a:lnTo>
                      <a:pt x="0" y="48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52" name="Freeform 4715"/>
              <p:cNvSpPr>
                <a:spLocks/>
              </p:cNvSpPr>
              <p:nvPr/>
            </p:nvSpPr>
            <p:spPr bwMode="auto">
              <a:xfrm>
                <a:off x="2738" y="1586"/>
                <a:ext cx="51" cy="24"/>
              </a:xfrm>
              <a:custGeom>
                <a:avLst/>
                <a:gdLst>
                  <a:gd name="T0" fmla="*/ 13 w 102"/>
                  <a:gd name="T1" fmla="*/ 0 h 48"/>
                  <a:gd name="T2" fmla="*/ 13 w 102"/>
                  <a:gd name="T3" fmla="*/ 0 h 48"/>
                  <a:gd name="T4" fmla="*/ 13 w 102"/>
                  <a:gd name="T5" fmla="*/ 0 h 48"/>
                  <a:gd name="T6" fmla="*/ 13 w 102"/>
                  <a:gd name="T7" fmla="*/ 0 h 48"/>
                  <a:gd name="T8" fmla="*/ 12 w 102"/>
                  <a:gd name="T9" fmla="*/ 0 h 48"/>
                  <a:gd name="T10" fmla="*/ 0 w 102"/>
                  <a:gd name="T11" fmla="*/ 6 h 48"/>
                  <a:gd name="T12" fmla="*/ 13 w 102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2" h="48">
                    <a:moveTo>
                      <a:pt x="102" y="0"/>
                    </a:moveTo>
                    <a:lnTo>
                      <a:pt x="100" y="0"/>
                    </a:lnTo>
                    <a:lnTo>
                      <a:pt x="98" y="0"/>
                    </a:lnTo>
                    <a:lnTo>
                      <a:pt x="96" y="0"/>
                    </a:lnTo>
                    <a:lnTo>
                      <a:pt x="0" y="48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53" name="Freeform 4716"/>
              <p:cNvSpPr>
                <a:spLocks/>
              </p:cNvSpPr>
              <p:nvPr/>
            </p:nvSpPr>
            <p:spPr bwMode="auto">
              <a:xfrm>
                <a:off x="2738" y="1586"/>
                <a:ext cx="48" cy="24"/>
              </a:xfrm>
              <a:custGeom>
                <a:avLst/>
                <a:gdLst>
                  <a:gd name="T0" fmla="*/ 12 w 96"/>
                  <a:gd name="T1" fmla="*/ 0 h 48"/>
                  <a:gd name="T2" fmla="*/ 12 w 96"/>
                  <a:gd name="T3" fmla="*/ 0 h 48"/>
                  <a:gd name="T4" fmla="*/ 12 w 96"/>
                  <a:gd name="T5" fmla="*/ 0 h 48"/>
                  <a:gd name="T6" fmla="*/ 12 w 96"/>
                  <a:gd name="T7" fmla="*/ 0 h 48"/>
                  <a:gd name="T8" fmla="*/ 12 w 96"/>
                  <a:gd name="T9" fmla="*/ 0 h 48"/>
                  <a:gd name="T10" fmla="*/ 0 w 96"/>
                  <a:gd name="T11" fmla="*/ 6 h 48"/>
                  <a:gd name="T12" fmla="*/ 12 w 96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6" h="48">
                    <a:moveTo>
                      <a:pt x="96" y="0"/>
                    </a:moveTo>
                    <a:lnTo>
                      <a:pt x="94" y="0"/>
                    </a:lnTo>
                    <a:lnTo>
                      <a:pt x="92" y="0"/>
                    </a:lnTo>
                    <a:lnTo>
                      <a:pt x="0" y="48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54" name="Freeform 4717"/>
              <p:cNvSpPr>
                <a:spLocks/>
              </p:cNvSpPr>
              <p:nvPr/>
            </p:nvSpPr>
            <p:spPr bwMode="auto">
              <a:xfrm>
                <a:off x="2738" y="1586"/>
                <a:ext cx="46" cy="24"/>
              </a:xfrm>
              <a:custGeom>
                <a:avLst/>
                <a:gdLst>
                  <a:gd name="T0" fmla="*/ 12 w 92"/>
                  <a:gd name="T1" fmla="*/ 0 h 48"/>
                  <a:gd name="T2" fmla="*/ 12 w 92"/>
                  <a:gd name="T3" fmla="*/ 0 h 48"/>
                  <a:gd name="T4" fmla="*/ 12 w 92"/>
                  <a:gd name="T5" fmla="*/ 0 h 48"/>
                  <a:gd name="T6" fmla="*/ 12 w 92"/>
                  <a:gd name="T7" fmla="*/ 0 h 48"/>
                  <a:gd name="T8" fmla="*/ 12 w 92"/>
                  <a:gd name="T9" fmla="*/ 0 h 48"/>
                  <a:gd name="T10" fmla="*/ 0 w 92"/>
                  <a:gd name="T11" fmla="*/ 6 h 48"/>
                  <a:gd name="T12" fmla="*/ 12 w 92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2" h="48">
                    <a:moveTo>
                      <a:pt x="92" y="0"/>
                    </a:moveTo>
                    <a:lnTo>
                      <a:pt x="92" y="0"/>
                    </a:lnTo>
                    <a:lnTo>
                      <a:pt x="90" y="0"/>
                    </a:lnTo>
                    <a:lnTo>
                      <a:pt x="89" y="0"/>
                    </a:lnTo>
                    <a:lnTo>
                      <a:pt x="0" y="4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55" name="Freeform 4718"/>
              <p:cNvSpPr>
                <a:spLocks/>
              </p:cNvSpPr>
              <p:nvPr/>
            </p:nvSpPr>
            <p:spPr bwMode="auto">
              <a:xfrm>
                <a:off x="2738" y="1585"/>
                <a:ext cx="43" cy="25"/>
              </a:xfrm>
              <a:custGeom>
                <a:avLst/>
                <a:gdLst>
                  <a:gd name="T0" fmla="*/ 10 w 87"/>
                  <a:gd name="T1" fmla="*/ 0 h 50"/>
                  <a:gd name="T2" fmla="*/ 10 w 87"/>
                  <a:gd name="T3" fmla="*/ 0 h 50"/>
                  <a:gd name="T4" fmla="*/ 10 w 87"/>
                  <a:gd name="T5" fmla="*/ 0 h 50"/>
                  <a:gd name="T6" fmla="*/ 10 w 87"/>
                  <a:gd name="T7" fmla="*/ 0 h 50"/>
                  <a:gd name="T8" fmla="*/ 10 w 87"/>
                  <a:gd name="T9" fmla="*/ 0 h 50"/>
                  <a:gd name="T10" fmla="*/ 0 w 87"/>
                  <a:gd name="T11" fmla="*/ 7 h 50"/>
                  <a:gd name="T12" fmla="*/ 10 w 87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" h="50">
                    <a:moveTo>
                      <a:pt x="87" y="0"/>
                    </a:moveTo>
                    <a:lnTo>
                      <a:pt x="87" y="0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0" y="5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56" name="Freeform 4719"/>
              <p:cNvSpPr>
                <a:spLocks/>
              </p:cNvSpPr>
              <p:nvPr/>
            </p:nvSpPr>
            <p:spPr bwMode="auto">
              <a:xfrm>
                <a:off x="2738" y="1585"/>
                <a:ext cx="41" cy="25"/>
              </a:xfrm>
              <a:custGeom>
                <a:avLst/>
                <a:gdLst>
                  <a:gd name="T0" fmla="*/ 10 w 83"/>
                  <a:gd name="T1" fmla="*/ 0 h 50"/>
                  <a:gd name="T2" fmla="*/ 10 w 83"/>
                  <a:gd name="T3" fmla="*/ 0 h 50"/>
                  <a:gd name="T4" fmla="*/ 10 w 83"/>
                  <a:gd name="T5" fmla="*/ 0 h 50"/>
                  <a:gd name="T6" fmla="*/ 10 w 83"/>
                  <a:gd name="T7" fmla="*/ 0 h 50"/>
                  <a:gd name="T8" fmla="*/ 9 w 83"/>
                  <a:gd name="T9" fmla="*/ 0 h 50"/>
                  <a:gd name="T10" fmla="*/ 0 w 83"/>
                  <a:gd name="T11" fmla="*/ 7 h 50"/>
                  <a:gd name="T12" fmla="*/ 10 w 83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3" h="50">
                    <a:moveTo>
                      <a:pt x="83" y="0"/>
                    </a:moveTo>
                    <a:lnTo>
                      <a:pt x="83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0" y="5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57" name="Freeform 4720"/>
              <p:cNvSpPr>
                <a:spLocks/>
              </p:cNvSpPr>
              <p:nvPr/>
            </p:nvSpPr>
            <p:spPr bwMode="auto">
              <a:xfrm>
                <a:off x="2738" y="1585"/>
                <a:ext cx="39" cy="25"/>
              </a:xfrm>
              <a:custGeom>
                <a:avLst/>
                <a:gdLst>
                  <a:gd name="T0" fmla="*/ 9 w 79"/>
                  <a:gd name="T1" fmla="*/ 0 h 50"/>
                  <a:gd name="T2" fmla="*/ 9 w 79"/>
                  <a:gd name="T3" fmla="*/ 0 h 50"/>
                  <a:gd name="T4" fmla="*/ 9 w 79"/>
                  <a:gd name="T5" fmla="*/ 0 h 50"/>
                  <a:gd name="T6" fmla="*/ 9 w 79"/>
                  <a:gd name="T7" fmla="*/ 0 h 50"/>
                  <a:gd name="T8" fmla="*/ 9 w 79"/>
                  <a:gd name="T9" fmla="*/ 0 h 50"/>
                  <a:gd name="T10" fmla="*/ 0 w 79"/>
                  <a:gd name="T11" fmla="*/ 7 h 50"/>
                  <a:gd name="T12" fmla="*/ 9 w 79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9" h="50">
                    <a:moveTo>
                      <a:pt x="79" y="0"/>
                    </a:moveTo>
                    <a:lnTo>
                      <a:pt x="79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0" y="5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58" name="Freeform 4721"/>
              <p:cNvSpPr>
                <a:spLocks/>
              </p:cNvSpPr>
              <p:nvPr/>
            </p:nvSpPr>
            <p:spPr bwMode="auto">
              <a:xfrm>
                <a:off x="2738" y="1585"/>
                <a:ext cx="38" cy="25"/>
              </a:xfrm>
              <a:custGeom>
                <a:avLst/>
                <a:gdLst>
                  <a:gd name="T0" fmla="*/ 10 w 75"/>
                  <a:gd name="T1" fmla="*/ 0 h 50"/>
                  <a:gd name="T2" fmla="*/ 10 w 75"/>
                  <a:gd name="T3" fmla="*/ 0 h 50"/>
                  <a:gd name="T4" fmla="*/ 10 w 75"/>
                  <a:gd name="T5" fmla="*/ 0 h 50"/>
                  <a:gd name="T6" fmla="*/ 10 w 75"/>
                  <a:gd name="T7" fmla="*/ 0 h 50"/>
                  <a:gd name="T8" fmla="*/ 9 w 75"/>
                  <a:gd name="T9" fmla="*/ 0 h 50"/>
                  <a:gd name="T10" fmla="*/ 0 w 75"/>
                  <a:gd name="T11" fmla="*/ 7 h 50"/>
                  <a:gd name="T12" fmla="*/ 10 w 75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50">
                    <a:moveTo>
                      <a:pt x="75" y="0"/>
                    </a:moveTo>
                    <a:lnTo>
                      <a:pt x="75" y="0"/>
                    </a:lnTo>
                    <a:lnTo>
                      <a:pt x="73" y="0"/>
                    </a:lnTo>
                    <a:lnTo>
                      <a:pt x="71" y="0"/>
                    </a:lnTo>
                    <a:lnTo>
                      <a:pt x="0" y="5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59" name="Freeform 4722"/>
              <p:cNvSpPr>
                <a:spLocks/>
              </p:cNvSpPr>
              <p:nvPr/>
            </p:nvSpPr>
            <p:spPr bwMode="auto">
              <a:xfrm>
                <a:off x="2738" y="1585"/>
                <a:ext cx="36" cy="25"/>
              </a:xfrm>
              <a:custGeom>
                <a:avLst/>
                <a:gdLst>
                  <a:gd name="T0" fmla="*/ 9 w 71"/>
                  <a:gd name="T1" fmla="*/ 0 h 50"/>
                  <a:gd name="T2" fmla="*/ 9 w 71"/>
                  <a:gd name="T3" fmla="*/ 0 h 50"/>
                  <a:gd name="T4" fmla="*/ 9 w 71"/>
                  <a:gd name="T5" fmla="*/ 0 h 50"/>
                  <a:gd name="T6" fmla="*/ 9 w 71"/>
                  <a:gd name="T7" fmla="*/ 0 h 50"/>
                  <a:gd name="T8" fmla="*/ 9 w 71"/>
                  <a:gd name="T9" fmla="*/ 0 h 50"/>
                  <a:gd name="T10" fmla="*/ 0 w 71"/>
                  <a:gd name="T11" fmla="*/ 7 h 50"/>
                  <a:gd name="T12" fmla="*/ 9 w 71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1" h="50">
                    <a:moveTo>
                      <a:pt x="71" y="0"/>
                    </a:moveTo>
                    <a:lnTo>
                      <a:pt x="71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0" y="5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60" name="Freeform 4723"/>
              <p:cNvSpPr>
                <a:spLocks/>
              </p:cNvSpPr>
              <p:nvPr/>
            </p:nvSpPr>
            <p:spPr bwMode="auto">
              <a:xfrm>
                <a:off x="2738" y="1585"/>
                <a:ext cx="34" cy="25"/>
              </a:xfrm>
              <a:custGeom>
                <a:avLst/>
                <a:gdLst>
                  <a:gd name="T0" fmla="*/ 9 w 67"/>
                  <a:gd name="T1" fmla="*/ 0 h 50"/>
                  <a:gd name="T2" fmla="*/ 9 w 67"/>
                  <a:gd name="T3" fmla="*/ 0 h 50"/>
                  <a:gd name="T4" fmla="*/ 9 w 67"/>
                  <a:gd name="T5" fmla="*/ 0 h 50"/>
                  <a:gd name="T6" fmla="*/ 9 w 67"/>
                  <a:gd name="T7" fmla="*/ 0 h 50"/>
                  <a:gd name="T8" fmla="*/ 8 w 67"/>
                  <a:gd name="T9" fmla="*/ 0 h 50"/>
                  <a:gd name="T10" fmla="*/ 0 w 67"/>
                  <a:gd name="T11" fmla="*/ 7 h 50"/>
                  <a:gd name="T12" fmla="*/ 9 w 67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" h="50">
                    <a:moveTo>
                      <a:pt x="67" y="0"/>
                    </a:moveTo>
                    <a:lnTo>
                      <a:pt x="67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0" y="50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61" name="Freeform 4724"/>
              <p:cNvSpPr>
                <a:spLocks/>
              </p:cNvSpPr>
              <p:nvPr/>
            </p:nvSpPr>
            <p:spPr bwMode="auto">
              <a:xfrm>
                <a:off x="2738" y="1585"/>
                <a:ext cx="32" cy="25"/>
              </a:xfrm>
              <a:custGeom>
                <a:avLst/>
                <a:gdLst>
                  <a:gd name="T0" fmla="*/ 8 w 64"/>
                  <a:gd name="T1" fmla="*/ 0 h 50"/>
                  <a:gd name="T2" fmla="*/ 8 w 64"/>
                  <a:gd name="T3" fmla="*/ 0 h 50"/>
                  <a:gd name="T4" fmla="*/ 8 w 64"/>
                  <a:gd name="T5" fmla="*/ 0 h 50"/>
                  <a:gd name="T6" fmla="*/ 8 w 64"/>
                  <a:gd name="T7" fmla="*/ 0 h 50"/>
                  <a:gd name="T8" fmla="*/ 8 w 64"/>
                  <a:gd name="T9" fmla="*/ 0 h 50"/>
                  <a:gd name="T10" fmla="*/ 0 w 64"/>
                  <a:gd name="T11" fmla="*/ 7 h 50"/>
                  <a:gd name="T12" fmla="*/ 8 w 64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" h="50">
                    <a:moveTo>
                      <a:pt x="64" y="0"/>
                    </a:moveTo>
                    <a:lnTo>
                      <a:pt x="64" y="0"/>
                    </a:lnTo>
                    <a:lnTo>
                      <a:pt x="62" y="0"/>
                    </a:lnTo>
                    <a:lnTo>
                      <a:pt x="0" y="5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62" name="Freeform 4725"/>
              <p:cNvSpPr>
                <a:spLocks/>
              </p:cNvSpPr>
              <p:nvPr/>
            </p:nvSpPr>
            <p:spPr bwMode="auto">
              <a:xfrm>
                <a:off x="2738" y="1585"/>
                <a:ext cx="31" cy="25"/>
              </a:xfrm>
              <a:custGeom>
                <a:avLst/>
                <a:gdLst>
                  <a:gd name="T0" fmla="*/ 8 w 62"/>
                  <a:gd name="T1" fmla="*/ 0 h 50"/>
                  <a:gd name="T2" fmla="*/ 8 w 62"/>
                  <a:gd name="T3" fmla="*/ 0 h 50"/>
                  <a:gd name="T4" fmla="*/ 8 w 62"/>
                  <a:gd name="T5" fmla="*/ 0 h 50"/>
                  <a:gd name="T6" fmla="*/ 8 w 62"/>
                  <a:gd name="T7" fmla="*/ 0 h 50"/>
                  <a:gd name="T8" fmla="*/ 8 w 62"/>
                  <a:gd name="T9" fmla="*/ 0 h 50"/>
                  <a:gd name="T10" fmla="*/ 0 w 62"/>
                  <a:gd name="T11" fmla="*/ 7 h 50"/>
                  <a:gd name="T12" fmla="*/ 8 w 6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" h="50">
                    <a:moveTo>
                      <a:pt x="62" y="0"/>
                    </a:moveTo>
                    <a:lnTo>
                      <a:pt x="60" y="0"/>
                    </a:lnTo>
                    <a:lnTo>
                      <a:pt x="58" y="0"/>
                    </a:lnTo>
                    <a:lnTo>
                      <a:pt x="0" y="5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63" name="Freeform 4726"/>
              <p:cNvSpPr>
                <a:spLocks/>
              </p:cNvSpPr>
              <p:nvPr/>
            </p:nvSpPr>
            <p:spPr bwMode="auto">
              <a:xfrm>
                <a:off x="2738" y="1585"/>
                <a:ext cx="29" cy="25"/>
              </a:xfrm>
              <a:custGeom>
                <a:avLst/>
                <a:gdLst>
                  <a:gd name="T0" fmla="*/ 8 w 58"/>
                  <a:gd name="T1" fmla="*/ 0 h 50"/>
                  <a:gd name="T2" fmla="*/ 8 w 58"/>
                  <a:gd name="T3" fmla="*/ 0 h 50"/>
                  <a:gd name="T4" fmla="*/ 7 w 58"/>
                  <a:gd name="T5" fmla="*/ 0 h 50"/>
                  <a:gd name="T6" fmla="*/ 7 w 58"/>
                  <a:gd name="T7" fmla="*/ 0 h 50"/>
                  <a:gd name="T8" fmla="*/ 7 w 58"/>
                  <a:gd name="T9" fmla="*/ 0 h 50"/>
                  <a:gd name="T10" fmla="*/ 0 w 58"/>
                  <a:gd name="T11" fmla="*/ 7 h 50"/>
                  <a:gd name="T12" fmla="*/ 8 w 58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8" h="50">
                    <a:moveTo>
                      <a:pt x="58" y="0"/>
                    </a:moveTo>
                    <a:lnTo>
                      <a:pt x="58" y="0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0" y="5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64" name="Freeform 4727"/>
              <p:cNvSpPr>
                <a:spLocks/>
              </p:cNvSpPr>
              <p:nvPr/>
            </p:nvSpPr>
            <p:spPr bwMode="auto">
              <a:xfrm>
                <a:off x="2738" y="1585"/>
                <a:ext cx="27" cy="25"/>
              </a:xfrm>
              <a:custGeom>
                <a:avLst/>
                <a:gdLst>
                  <a:gd name="T0" fmla="*/ 7 w 54"/>
                  <a:gd name="T1" fmla="*/ 0 h 50"/>
                  <a:gd name="T2" fmla="*/ 7 w 54"/>
                  <a:gd name="T3" fmla="*/ 0 h 50"/>
                  <a:gd name="T4" fmla="*/ 7 w 54"/>
                  <a:gd name="T5" fmla="*/ 0 h 50"/>
                  <a:gd name="T6" fmla="*/ 7 w 54"/>
                  <a:gd name="T7" fmla="*/ 0 h 50"/>
                  <a:gd name="T8" fmla="*/ 7 w 54"/>
                  <a:gd name="T9" fmla="*/ 0 h 50"/>
                  <a:gd name="T10" fmla="*/ 0 w 54"/>
                  <a:gd name="T11" fmla="*/ 7 h 50"/>
                  <a:gd name="T12" fmla="*/ 7 w 54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50">
                    <a:moveTo>
                      <a:pt x="54" y="0"/>
                    </a:moveTo>
                    <a:lnTo>
                      <a:pt x="54" y="0"/>
                    </a:lnTo>
                    <a:lnTo>
                      <a:pt x="52" y="0"/>
                    </a:lnTo>
                    <a:lnTo>
                      <a:pt x="0" y="5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65" name="Freeform 4728"/>
              <p:cNvSpPr>
                <a:spLocks/>
              </p:cNvSpPr>
              <p:nvPr/>
            </p:nvSpPr>
            <p:spPr bwMode="auto">
              <a:xfrm>
                <a:off x="2738" y="1585"/>
                <a:ext cx="26" cy="25"/>
              </a:xfrm>
              <a:custGeom>
                <a:avLst/>
                <a:gdLst>
                  <a:gd name="T0" fmla="*/ 7 w 52"/>
                  <a:gd name="T1" fmla="*/ 0 h 50"/>
                  <a:gd name="T2" fmla="*/ 7 w 52"/>
                  <a:gd name="T3" fmla="*/ 0 h 50"/>
                  <a:gd name="T4" fmla="*/ 7 w 52"/>
                  <a:gd name="T5" fmla="*/ 0 h 50"/>
                  <a:gd name="T6" fmla="*/ 6 w 52"/>
                  <a:gd name="T7" fmla="*/ 0 h 50"/>
                  <a:gd name="T8" fmla="*/ 6 w 52"/>
                  <a:gd name="T9" fmla="*/ 0 h 50"/>
                  <a:gd name="T10" fmla="*/ 0 w 52"/>
                  <a:gd name="T11" fmla="*/ 7 h 50"/>
                  <a:gd name="T12" fmla="*/ 7 w 5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52" y="0"/>
                    </a:moveTo>
                    <a:lnTo>
                      <a:pt x="50" y="0"/>
                    </a:lnTo>
                    <a:lnTo>
                      <a:pt x="48" y="0"/>
                    </a:lnTo>
                    <a:lnTo>
                      <a:pt x="0" y="5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66" name="Freeform 4729"/>
              <p:cNvSpPr>
                <a:spLocks/>
              </p:cNvSpPr>
              <p:nvPr/>
            </p:nvSpPr>
            <p:spPr bwMode="auto">
              <a:xfrm>
                <a:off x="2738" y="1585"/>
                <a:ext cx="24" cy="25"/>
              </a:xfrm>
              <a:custGeom>
                <a:avLst/>
                <a:gdLst>
                  <a:gd name="T0" fmla="*/ 6 w 48"/>
                  <a:gd name="T1" fmla="*/ 0 h 50"/>
                  <a:gd name="T2" fmla="*/ 6 w 48"/>
                  <a:gd name="T3" fmla="*/ 0 h 50"/>
                  <a:gd name="T4" fmla="*/ 6 w 48"/>
                  <a:gd name="T5" fmla="*/ 0 h 50"/>
                  <a:gd name="T6" fmla="*/ 6 w 48"/>
                  <a:gd name="T7" fmla="*/ 0 h 50"/>
                  <a:gd name="T8" fmla="*/ 6 w 48"/>
                  <a:gd name="T9" fmla="*/ 0 h 50"/>
                  <a:gd name="T10" fmla="*/ 0 w 48"/>
                  <a:gd name="T11" fmla="*/ 7 h 50"/>
                  <a:gd name="T12" fmla="*/ 6 w 48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50">
                    <a:moveTo>
                      <a:pt x="48" y="0"/>
                    </a:moveTo>
                    <a:lnTo>
                      <a:pt x="48" y="0"/>
                    </a:lnTo>
                    <a:lnTo>
                      <a:pt x="46" y="0"/>
                    </a:lnTo>
                    <a:lnTo>
                      <a:pt x="0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67" name="Freeform 4730"/>
              <p:cNvSpPr>
                <a:spLocks/>
              </p:cNvSpPr>
              <p:nvPr/>
            </p:nvSpPr>
            <p:spPr bwMode="auto">
              <a:xfrm>
                <a:off x="2738" y="1585"/>
                <a:ext cx="22" cy="25"/>
              </a:xfrm>
              <a:custGeom>
                <a:avLst/>
                <a:gdLst>
                  <a:gd name="T0" fmla="*/ 6 w 44"/>
                  <a:gd name="T1" fmla="*/ 0 h 50"/>
                  <a:gd name="T2" fmla="*/ 6 w 44"/>
                  <a:gd name="T3" fmla="*/ 0 h 50"/>
                  <a:gd name="T4" fmla="*/ 6 w 44"/>
                  <a:gd name="T5" fmla="*/ 0 h 50"/>
                  <a:gd name="T6" fmla="*/ 6 w 44"/>
                  <a:gd name="T7" fmla="*/ 0 h 50"/>
                  <a:gd name="T8" fmla="*/ 6 w 44"/>
                  <a:gd name="T9" fmla="*/ 0 h 50"/>
                  <a:gd name="T10" fmla="*/ 0 w 44"/>
                  <a:gd name="T11" fmla="*/ 7 h 50"/>
                  <a:gd name="T12" fmla="*/ 6 w 44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" h="50">
                    <a:moveTo>
                      <a:pt x="44" y="0"/>
                    </a:moveTo>
                    <a:lnTo>
                      <a:pt x="44" y="0"/>
                    </a:lnTo>
                    <a:lnTo>
                      <a:pt x="42" y="0"/>
                    </a:lnTo>
                    <a:lnTo>
                      <a:pt x="0" y="5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68" name="Freeform 4731"/>
              <p:cNvSpPr>
                <a:spLocks/>
              </p:cNvSpPr>
              <p:nvPr/>
            </p:nvSpPr>
            <p:spPr bwMode="auto">
              <a:xfrm>
                <a:off x="2738" y="1585"/>
                <a:ext cx="21" cy="25"/>
              </a:xfrm>
              <a:custGeom>
                <a:avLst/>
                <a:gdLst>
                  <a:gd name="T0" fmla="*/ 6 w 42"/>
                  <a:gd name="T1" fmla="*/ 0 h 50"/>
                  <a:gd name="T2" fmla="*/ 6 w 42"/>
                  <a:gd name="T3" fmla="*/ 0 h 50"/>
                  <a:gd name="T4" fmla="*/ 6 w 42"/>
                  <a:gd name="T5" fmla="*/ 0 h 50"/>
                  <a:gd name="T6" fmla="*/ 6 w 42"/>
                  <a:gd name="T7" fmla="*/ 0 h 50"/>
                  <a:gd name="T8" fmla="*/ 5 w 42"/>
                  <a:gd name="T9" fmla="*/ 0 h 50"/>
                  <a:gd name="T10" fmla="*/ 0 w 42"/>
                  <a:gd name="T11" fmla="*/ 7 h 50"/>
                  <a:gd name="T12" fmla="*/ 6 w 4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50">
                    <a:moveTo>
                      <a:pt x="42" y="0"/>
                    </a:moveTo>
                    <a:lnTo>
                      <a:pt x="41" y="0"/>
                    </a:lnTo>
                    <a:lnTo>
                      <a:pt x="39" y="0"/>
                    </a:lnTo>
                    <a:lnTo>
                      <a:pt x="0" y="5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69" name="Freeform 4732"/>
              <p:cNvSpPr>
                <a:spLocks/>
              </p:cNvSpPr>
              <p:nvPr/>
            </p:nvSpPr>
            <p:spPr bwMode="auto">
              <a:xfrm>
                <a:off x="2738" y="1585"/>
                <a:ext cx="19" cy="25"/>
              </a:xfrm>
              <a:custGeom>
                <a:avLst/>
                <a:gdLst>
                  <a:gd name="T0" fmla="*/ 4 w 39"/>
                  <a:gd name="T1" fmla="*/ 0 h 50"/>
                  <a:gd name="T2" fmla="*/ 4 w 39"/>
                  <a:gd name="T3" fmla="*/ 0 h 50"/>
                  <a:gd name="T4" fmla="*/ 4 w 39"/>
                  <a:gd name="T5" fmla="*/ 0 h 50"/>
                  <a:gd name="T6" fmla="*/ 4 w 39"/>
                  <a:gd name="T7" fmla="*/ 0 h 50"/>
                  <a:gd name="T8" fmla="*/ 4 w 39"/>
                  <a:gd name="T9" fmla="*/ 0 h 50"/>
                  <a:gd name="T10" fmla="*/ 0 w 39"/>
                  <a:gd name="T11" fmla="*/ 7 h 50"/>
                  <a:gd name="T12" fmla="*/ 4 w 39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50">
                    <a:moveTo>
                      <a:pt x="39" y="0"/>
                    </a:moveTo>
                    <a:lnTo>
                      <a:pt x="39" y="0"/>
                    </a:lnTo>
                    <a:lnTo>
                      <a:pt x="37" y="0"/>
                    </a:lnTo>
                    <a:lnTo>
                      <a:pt x="0" y="5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70" name="Freeform 4733"/>
              <p:cNvSpPr>
                <a:spLocks/>
              </p:cNvSpPr>
              <p:nvPr/>
            </p:nvSpPr>
            <p:spPr bwMode="auto">
              <a:xfrm>
                <a:off x="2738" y="1585"/>
                <a:ext cx="18" cy="25"/>
              </a:xfrm>
              <a:custGeom>
                <a:avLst/>
                <a:gdLst>
                  <a:gd name="T0" fmla="*/ 4 w 37"/>
                  <a:gd name="T1" fmla="*/ 0 h 50"/>
                  <a:gd name="T2" fmla="*/ 4 w 37"/>
                  <a:gd name="T3" fmla="*/ 0 h 50"/>
                  <a:gd name="T4" fmla="*/ 4 w 37"/>
                  <a:gd name="T5" fmla="*/ 0 h 50"/>
                  <a:gd name="T6" fmla="*/ 4 w 37"/>
                  <a:gd name="T7" fmla="*/ 0 h 50"/>
                  <a:gd name="T8" fmla="*/ 4 w 37"/>
                  <a:gd name="T9" fmla="*/ 0 h 50"/>
                  <a:gd name="T10" fmla="*/ 0 w 37"/>
                  <a:gd name="T11" fmla="*/ 7 h 50"/>
                  <a:gd name="T12" fmla="*/ 4 w 37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50">
                    <a:moveTo>
                      <a:pt x="37" y="0"/>
                    </a:moveTo>
                    <a:lnTo>
                      <a:pt x="37" y="0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0" y="5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71" name="Freeform 4734"/>
              <p:cNvSpPr>
                <a:spLocks/>
              </p:cNvSpPr>
              <p:nvPr/>
            </p:nvSpPr>
            <p:spPr bwMode="auto">
              <a:xfrm>
                <a:off x="2738" y="1585"/>
                <a:ext cx="16" cy="25"/>
              </a:xfrm>
              <a:custGeom>
                <a:avLst/>
                <a:gdLst>
                  <a:gd name="T0" fmla="*/ 4 w 33"/>
                  <a:gd name="T1" fmla="*/ 0 h 50"/>
                  <a:gd name="T2" fmla="*/ 4 w 33"/>
                  <a:gd name="T3" fmla="*/ 0 h 50"/>
                  <a:gd name="T4" fmla="*/ 3 w 33"/>
                  <a:gd name="T5" fmla="*/ 0 h 50"/>
                  <a:gd name="T6" fmla="*/ 3 w 33"/>
                  <a:gd name="T7" fmla="*/ 0 h 50"/>
                  <a:gd name="T8" fmla="*/ 3 w 33"/>
                  <a:gd name="T9" fmla="*/ 0 h 50"/>
                  <a:gd name="T10" fmla="*/ 0 w 33"/>
                  <a:gd name="T11" fmla="*/ 7 h 50"/>
                  <a:gd name="T12" fmla="*/ 4 w 33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50">
                    <a:moveTo>
                      <a:pt x="33" y="0"/>
                    </a:moveTo>
                    <a:lnTo>
                      <a:pt x="33" y="0"/>
                    </a:lnTo>
                    <a:lnTo>
                      <a:pt x="31" y="0"/>
                    </a:lnTo>
                    <a:lnTo>
                      <a:pt x="0" y="5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72" name="Freeform 4735"/>
              <p:cNvSpPr>
                <a:spLocks/>
              </p:cNvSpPr>
              <p:nvPr/>
            </p:nvSpPr>
            <p:spPr bwMode="auto">
              <a:xfrm>
                <a:off x="2738" y="1585"/>
                <a:ext cx="15" cy="25"/>
              </a:xfrm>
              <a:custGeom>
                <a:avLst/>
                <a:gdLst>
                  <a:gd name="T0" fmla="*/ 3 w 31"/>
                  <a:gd name="T1" fmla="*/ 0 h 50"/>
                  <a:gd name="T2" fmla="*/ 3 w 31"/>
                  <a:gd name="T3" fmla="*/ 0 h 50"/>
                  <a:gd name="T4" fmla="*/ 3 w 31"/>
                  <a:gd name="T5" fmla="*/ 0 h 50"/>
                  <a:gd name="T6" fmla="*/ 3 w 31"/>
                  <a:gd name="T7" fmla="*/ 0 h 50"/>
                  <a:gd name="T8" fmla="*/ 3 w 31"/>
                  <a:gd name="T9" fmla="*/ 0 h 50"/>
                  <a:gd name="T10" fmla="*/ 0 w 31"/>
                  <a:gd name="T11" fmla="*/ 7 h 50"/>
                  <a:gd name="T12" fmla="*/ 3 w 31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50">
                    <a:moveTo>
                      <a:pt x="31" y="0"/>
                    </a:moveTo>
                    <a:lnTo>
                      <a:pt x="31" y="0"/>
                    </a:lnTo>
                    <a:lnTo>
                      <a:pt x="29" y="0"/>
                    </a:lnTo>
                    <a:lnTo>
                      <a:pt x="0" y="5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73" name="Freeform 4736"/>
              <p:cNvSpPr>
                <a:spLocks/>
              </p:cNvSpPr>
              <p:nvPr/>
            </p:nvSpPr>
            <p:spPr bwMode="auto">
              <a:xfrm>
                <a:off x="2738" y="1585"/>
                <a:ext cx="14" cy="25"/>
              </a:xfrm>
              <a:custGeom>
                <a:avLst/>
                <a:gdLst>
                  <a:gd name="T0" fmla="*/ 4 w 27"/>
                  <a:gd name="T1" fmla="*/ 0 h 50"/>
                  <a:gd name="T2" fmla="*/ 4 w 27"/>
                  <a:gd name="T3" fmla="*/ 0 h 50"/>
                  <a:gd name="T4" fmla="*/ 4 w 27"/>
                  <a:gd name="T5" fmla="*/ 0 h 50"/>
                  <a:gd name="T6" fmla="*/ 4 w 27"/>
                  <a:gd name="T7" fmla="*/ 0 h 50"/>
                  <a:gd name="T8" fmla="*/ 4 w 27"/>
                  <a:gd name="T9" fmla="*/ 0 h 50"/>
                  <a:gd name="T10" fmla="*/ 0 w 27"/>
                  <a:gd name="T11" fmla="*/ 7 h 50"/>
                  <a:gd name="T12" fmla="*/ 4 w 27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50">
                    <a:moveTo>
                      <a:pt x="27" y="0"/>
                    </a:moveTo>
                    <a:lnTo>
                      <a:pt x="27" y="0"/>
                    </a:lnTo>
                    <a:lnTo>
                      <a:pt x="25" y="0"/>
                    </a:lnTo>
                    <a:lnTo>
                      <a:pt x="0" y="5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74" name="Freeform 4737"/>
              <p:cNvSpPr>
                <a:spLocks/>
              </p:cNvSpPr>
              <p:nvPr/>
            </p:nvSpPr>
            <p:spPr bwMode="auto">
              <a:xfrm>
                <a:off x="2738" y="1585"/>
                <a:ext cx="13" cy="25"/>
              </a:xfrm>
              <a:custGeom>
                <a:avLst/>
                <a:gdLst>
                  <a:gd name="T0" fmla="*/ 4 w 25"/>
                  <a:gd name="T1" fmla="*/ 0 h 50"/>
                  <a:gd name="T2" fmla="*/ 3 w 25"/>
                  <a:gd name="T3" fmla="*/ 0 h 50"/>
                  <a:gd name="T4" fmla="*/ 3 w 25"/>
                  <a:gd name="T5" fmla="*/ 0 h 50"/>
                  <a:gd name="T6" fmla="*/ 3 w 25"/>
                  <a:gd name="T7" fmla="*/ 0 h 50"/>
                  <a:gd name="T8" fmla="*/ 3 w 25"/>
                  <a:gd name="T9" fmla="*/ 0 h 50"/>
                  <a:gd name="T10" fmla="*/ 0 w 25"/>
                  <a:gd name="T11" fmla="*/ 7 h 50"/>
                  <a:gd name="T12" fmla="*/ 4 w 25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50">
                    <a:moveTo>
                      <a:pt x="25" y="0"/>
                    </a:moveTo>
                    <a:lnTo>
                      <a:pt x="23" y="0"/>
                    </a:lnTo>
                    <a:lnTo>
                      <a:pt x="21" y="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75" name="Freeform 4738"/>
              <p:cNvSpPr>
                <a:spLocks/>
              </p:cNvSpPr>
              <p:nvPr/>
            </p:nvSpPr>
            <p:spPr bwMode="auto">
              <a:xfrm>
                <a:off x="2738" y="1585"/>
                <a:ext cx="11" cy="25"/>
              </a:xfrm>
              <a:custGeom>
                <a:avLst/>
                <a:gdLst>
                  <a:gd name="T0" fmla="*/ 3 w 21"/>
                  <a:gd name="T1" fmla="*/ 0 h 50"/>
                  <a:gd name="T2" fmla="*/ 3 w 21"/>
                  <a:gd name="T3" fmla="*/ 0 h 50"/>
                  <a:gd name="T4" fmla="*/ 3 w 21"/>
                  <a:gd name="T5" fmla="*/ 0 h 50"/>
                  <a:gd name="T6" fmla="*/ 3 w 21"/>
                  <a:gd name="T7" fmla="*/ 0 h 50"/>
                  <a:gd name="T8" fmla="*/ 3 w 21"/>
                  <a:gd name="T9" fmla="*/ 0 h 50"/>
                  <a:gd name="T10" fmla="*/ 0 w 21"/>
                  <a:gd name="T11" fmla="*/ 7 h 50"/>
                  <a:gd name="T12" fmla="*/ 3 w 21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50">
                    <a:moveTo>
                      <a:pt x="21" y="0"/>
                    </a:moveTo>
                    <a:lnTo>
                      <a:pt x="21" y="0"/>
                    </a:lnTo>
                    <a:lnTo>
                      <a:pt x="19" y="0"/>
                    </a:lnTo>
                    <a:lnTo>
                      <a:pt x="0" y="5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76" name="Freeform 4739"/>
              <p:cNvSpPr>
                <a:spLocks/>
              </p:cNvSpPr>
              <p:nvPr/>
            </p:nvSpPr>
            <p:spPr bwMode="auto">
              <a:xfrm>
                <a:off x="2738" y="1585"/>
                <a:ext cx="10" cy="25"/>
              </a:xfrm>
              <a:custGeom>
                <a:avLst/>
                <a:gdLst>
                  <a:gd name="T0" fmla="*/ 3 w 19"/>
                  <a:gd name="T1" fmla="*/ 0 h 50"/>
                  <a:gd name="T2" fmla="*/ 3 w 19"/>
                  <a:gd name="T3" fmla="*/ 0 h 50"/>
                  <a:gd name="T4" fmla="*/ 3 w 19"/>
                  <a:gd name="T5" fmla="*/ 0 h 50"/>
                  <a:gd name="T6" fmla="*/ 3 w 19"/>
                  <a:gd name="T7" fmla="*/ 0 h 50"/>
                  <a:gd name="T8" fmla="*/ 3 w 19"/>
                  <a:gd name="T9" fmla="*/ 0 h 50"/>
                  <a:gd name="T10" fmla="*/ 0 w 19"/>
                  <a:gd name="T11" fmla="*/ 7 h 50"/>
                  <a:gd name="T12" fmla="*/ 3 w 19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50">
                    <a:moveTo>
                      <a:pt x="19" y="0"/>
                    </a:moveTo>
                    <a:lnTo>
                      <a:pt x="19" y="0"/>
                    </a:lnTo>
                    <a:lnTo>
                      <a:pt x="18" y="0"/>
                    </a:lnTo>
                    <a:lnTo>
                      <a:pt x="0" y="5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77" name="Freeform 4740"/>
              <p:cNvSpPr>
                <a:spLocks/>
              </p:cNvSpPr>
              <p:nvPr/>
            </p:nvSpPr>
            <p:spPr bwMode="auto">
              <a:xfrm>
                <a:off x="2738" y="1585"/>
                <a:ext cx="8" cy="25"/>
              </a:xfrm>
              <a:custGeom>
                <a:avLst/>
                <a:gdLst>
                  <a:gd name="T0" fmla="*/ 2 w 16"/>
                  <a:gd name="T1" fmla="*/ 0 h 50"/>
                  <a:gd name="T2" fmla="*/ 2 w 16"/>
                  <a:gd name="T3" fmla="*/ 0 h 50"/>
                  <a:gd name="T4" fmla="*/ 2 w 16"/>
                  <a:gd name="T5" fmla="*/ 0 h 50"/>
                  <a:gd name="T6" fmla="*/ 2 w 16"/>
                  <a:gd name="T7" fmla="*/ 0 h 50"/>
                  <a:gd name="T8" fmla="*/ 2 w 16"/>
                  <a:gd name="T9" fmla="*/ 0 h 50"/>
                  <a:gd name="T10" fmla="*/ 0 w 16"/>
                  <a:gd name="T11" fmla="*/ 7 h 50"/>
                  <a:gd name="T12" fmla="*/ 2 w 16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50">
                    <a:moveTo>
                      <a:pt x="16" y="0"/>
                    </a:moveTo>
                    <a:lnTo>
                      <a:pt x="16" y="0"/>
                    </a:lnTo>
                    <a:lnTo>
                      <a:pt x="14" y="0"/>
                    </a:lnTo>
                    <a:lnTo>
                      <a:pt x="0" y="5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78" name="Freeform 4741"/>
              <p:cNvSpPr>
                <a:spLocks/>
              </p:cNvSpPr>
              <p:nvPr/>
            </p:nvSpPr>
            <p:spPr bwMode="auto">
              <a:xfrm>
                <a:off x="2738" y="1585"/>
                <a:ext cx="7" cy="25"/>
              </a:xfrm>
              <a:custGeom>
                <a:avLst/>
                <a:gdLst>
                  <a:gd name="T0" fmla="*/ 2 w 14"/>
                  <a:gd name="T1" fmla="*/ 0 h 50"/>
                  <a:gd name="T2" fmla="*/ 2 w 14"/>
                  <a:gd name="T3" fmla="*/ 0 h 50"/>
                  <a:gd name="T4" fmla="*/ 2 w 14"/>
                  <a:gd name="T5" fmla="*/ 0 h 50"/>
                  <a:gd name="T6" fmla="*/ 2 w 14"/>
                  <a:gd name="T7" fmla="*/ 0 h 50"/>
                  <a:gd name="T8" fmla="*/ 2 w 14"/>
                  <a:gd name="T9" fmla="*/ 0 h 50"/>
                  <a:gd name="T10" fmla="*/ 0 w 14"/>
                  <a:gd name="T11" fmla="*/ 7 h 50"/>
                  <a:gd name="T12" fmla="*/ 2 w 14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50">
                    <a:moveTo>
                      <a:pt x="14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0" y="5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79" name="Freeform 4742"/>
              <p:cNvSpPr>
                <a:spLocks/>
              </p:cNvSpPr>
              <p:nvPr/>
            </p:nvSpPr>
            <p:spPr bwMode="auto">
              <a:xfrm>
                <a:off x="2738" y="1585"/>
                <a:ext cx="6" cy="25"/>
              </a:xfrm>
              <a:custGeom>
                <a:avLst/>
                <a:gdLst>
                  <a:gd name="T0" fmla="*/ 2 w 12"/>
                  <a:gd name="T1" fmla="*/ 0 h 50"/>
                  <a:gd name="T2" fmla="*/ 2 w 12"/>
                  <a:gd name="T3" fmla="*/ 0 h 50"/>
                  <a:gd name="T4" fmla="*/ 2 w 12"/>
                  <a:gd name="T5" fmla="*/ 0 h 50"/>
                  <a:gd name="T6" fmla="*/ 2 w 12"/>
                  <a:gd name="T7" fmla="*/ 0 h 50"/>
                  <a:gd name="T8" fmla="*/ 1 w 12"/>
                  <a:gd name="T9" fmla="*/ 0 h 50"/>
                  <a:gd name="T10" fmla="*/ 0 w 12"/>
                  <a:gd name="T11" fmla="*/ 7 h 50"/>
                  <a:gd name="T12" fmla="*/ 2 w 1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50">
                    <a:moveTo>
                      <a:pt x="12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0" y="5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80" name="Freeform 4743"/>
              <p:cNvSpPr>
                <a:spLocks/>
              </p:cNvSpPr>
              <p:nvPr/>
            </p:nvSpPr>
            <p:spPr bwMode="auto">
              <a:xfrm>
                <a:off x="2738" y="1585"/>
                <a:ext cx="4" cy="25"/>
              </a:xfrm>
              <a:custGeom>
                <a:avLst/>
                <a:gdLst>
                  <a:gd name="T0" fmla="*/ 1 w 8"/>
                  <a:gd name="T1" fmla="*/ 0 h 50"/>
                  <a:gd name="T2" fmla="*/ 1 w 8"/>
                  <a:gd name="T3" fmla="*/ 0 h 50"/>
                  <a:gd name="T4" fmla="*/ 1 w 8"/>
                  <a:gd name="T5" fmla="*/ 0 h 50"/>
                  <a:gd name="T6" fmla="*/ 1 w 8"/>
                  <a:gd name="T7" fmla="*/ 0 h 50"/>
                  <a:gd name="T8" fmla="*/ 1 w 8"/>
                  <a:gd name="T9" fmla="*/ 0 h 50"/>
                  <a:gd name="T10" fmla="*/ 0 w 8"/>
                  <a:gd name="T11" fmla="*/ 7 h 50"/>
                  <a:gd name="T12" fmla="*/ 1 w 8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50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0" y="5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81" name="Freeform 4744"/>
              <p:cNvSpPr>
                <a:spLocks/>
              </p:cNvSpPr>
              <p:nvPr/>
            </p:nvSpPr>
            <p:spPr bwMode="auto">
              <a:xfrm>
                <a:off x="2738" y="1585"/>
                <a:ext cx="3" cy="25"/>
              </a:xfrm>
              <a:custGeom>
                <a:avLst/>
                <a:gdLst>
                  <a:gd name="T0" fmla="*/ 1 w 6"/>
                  <a:gd name="T1" fmla="*/ 0 h 50"/>
                  <a:gd name="T2" fmla="*/ 1 w 6"/>
                  <a:gd name="T3" fmla="*/ 0 h 50"/>
                  <a:gd name="T4" fmla="*/ 1 w 6"/>
                  <a:gd name="T5" fmla="*/ 0 h 50"/>
                  <a:gd name="T6" fmla="*/ 1 w 6"/>
                  <a:gd name="T7" fmla="*/ 0 h 50"/>
                  <a:gd name="T8" fmla="*/ 1 w 6"/>
                  <a:gd name="T9" fmla="*/ 0 h 50"/>
                  <a:gd name="T10" fmla="*/ 0 w 6"/>
                  <a:gd name="T11" fmla="*/ 7 h 50"/>
                  <a:gd name="T12" fmla="*/ 1 w 6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50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5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82" name="Freeform 4745"/>
              <p:cNvSpPr>
                <a:spLocks/>
              </p:cNvSpPr>
              <p:nvPr/>
            </p:nvSpPr>
            <p:spPr bwMode="auto">
              <a:xfrm>
                <a:off x="2738" y="1585"/>
                <a:ext cx="1" cy="25"/>
              </a:xfrm>
              <a:custGeom>
                <a:avLst/>
                <a:gdLst>
                  <a:gd name="T0" fmla="*/ 1 w 2"/>
                  <a:gd name="T1" fmla="*/ 0 h 50"/>
                  <a:gd name="T2" fmla="*/ 1 w 2"/>
                  <a:gd name="T3" fmla="*/ 0 h 50"/>
                  <a:gd name="T4" fmla="*/ 1 w 2"/>
                  <a:gd name="T5" fmla="*/ 0 h 50"/>
                  <a:gd name="T6" fmla="*/ 0 w 2"/>
                  <a:gd name="T7" fmla="*/ 0 h 50"/>
                  <a:gd name="T8" fmla="*/ 0 w 2"/>
                  <a:gd name="T9" fmla="*/ 0 h 50"/>
                  <a:gd name="T10" fmla="*/ 0 w 2"/>
                  <a:gd name="T11" fmla="*/ 7 h 50"/>
                  <a:gd name="T12" fmla="*/ 1 w 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83" name="Freeform 4746"/>
              <p:cNvSpPr>
                <a:spLocks/>
              </p:cNvSpPr>
              <p:nvPr/>
            </p:nvSpPr>
            <p:spPr bwMode="auto">
              <a:xfrm>
                <a:off x="2737" y="1585"/>
                <a:ext cx="1" cy="25"/>
              </a:xfrm>
              <a:custGeom>
                <a:avLst/>
                <a:gdLst>
                  <a:gd name="T0" fmla="*/ 1 w 2"/>
                  <a:gd name="T1" fmla="*/ 0 h 50"/>
                  <a:gd name="T2" fmla="*/ 1 w 2"/>
                  <a:gd name="T3" fmla="*/ 0 h 50"/>
                  <a:gd name="T4" fmla="*/ 1 w 2"/>
                  <a:gd name="T5" fmla="*/ 0 h 50"/>
                  <a:gd name="T6" fmla="*/ 1 w 2"/>
                  <a:gd name="T7" fmla="*/ 0 h 50"/>
                  <a:gd name="T8" fmla="*/ 0 w 2"/>
                  <a:gd name="T9" fmla="*/ 0 h 50"/>
                  <a:gd name="T10" fmla="*/ 0 w 2"/>
                  <a:gd name="T11" fmla="*/ 0 h 50"/>
                  <a:gd name="T12" fmla="*/ 0 w 2"/>
                  <a:gd name="T13" fmla="*/ 0 h 50"/>
                  <a:gd name="T14" fmla="*/ 1 w 2"/>
                  <a:gd name="T15" fmla="*/ 7 h 50"/>
                  <a:gd name="T16" fmla="*/ 1 w 2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84" name="Freeform 4747"/>
              <p:cNvSpPr>
                <a:spLocks/>
              </p:cNvSpPr>
              <p:nvPr/>
            </p:nvSpPr>
            <p:spPr bwMode="auto">
              <a:xfrm>
                <a:off x="2735" y="1585"/>
                <a:ext cx="3" cy="25"/>
              </a:xfrm>
              <a:custGeom>
                <a:avLst/>
                <a:gdLst>
                  <a:gd name="T0" fmla="*/ 1 w 6"/>
                  <a:gd name="T1" fmla="*/ 0 h 50"/>
                  <a:gd name="T2" fmla="*/ 1 w 6"/>
                  <a:gd name="T3" fmla="*/ 0 h 50"/>
                  <a:gd name="T4" fmla="*/ 1 w 6"/>
                  <a:gd name="T5" fmla="*/ 0 h 50"/>
                  <a:gd name="T6" fmla="*/ 0 w 6"/>
                  <a:gd name="T7" fmla="*/ 0 h 50"/>
                  <a:gd name="T8" fmla="*/ 0 w 6"/>
                  <a:gd name="T9" fmla="*/ 0 h 50"/>
                  <a:gd name="T10" fmla="*/ 1 w 6"/>
                  <a:gd name="T11" fmla="*/ 7 h 50"/>
                  <a:gd name="T12" fmla="*/ 1 w 6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6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85" name="Freeform 4748"/>
              <p:cNvSpPr>
                <a:spLocks/>
              </p:cNvSpPr>
              <p:nvPr/>
            </p:nvSpPr>
            <p:spPr bwMode="auto">
              <a:xfrm>
                <a:off x="2734" y="1585"/>
                <a:ext cx="4" cy="25"/>
              </a:xfrm>
              <a:custGeom>
                <a:avLst/>
                <a:gdLst>
                  <a:gd name="T0" fmla="*/ 1 w 7"/>
                  <a:gd name="T1" fmla="*/ 0 h 50"/>
                  <a:gd name="T2" fmla="*/ 1 w 7"/>
                  <a:gd name="T3" fmla="*/ 0 h 50"/>
                  <a:gd name="T4" fmla="*/ 1 w 7"/>
                  <a:gd name="T5" fmla="*/ 0 h 50"/>
                  <a:gd name="T6" fmla="*/ 0 w 7"/>
                  <a:gd name="T7" fmla="*/ 0 h 50"/>
                  <a:gd name="T8" fmla="*/ 0 w 7"/>
                  <a:gd name="T9" fmla="*/ 0 h 50"/>
                  <a:gd name="T10" fmla="*/ 1 w 7"/>
                  <a:gd name="T11" fmla="*/ 7 h 50"/>
                  <a:gd name="T12" fmla="*/ 1 w 7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50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7" y="5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86" name="Freeform 4749"/>
              <p:cNvSpPr>
                <a:spLocks/>
              </p:cNvSpPr>
              <p:nvPr/>
            </p:nvSpPr>
            <p:spPr bwMode="auto">
              <a:xfrm>
                <a:off x="2732" y="1585"/>
                <a:ext cx="6" cy="25"/>
              </a:xfrm>
              <a:custGeom>
                <a:avLst/>
                <a:gdLst>
                  <a:gd name="T0" fmla="*/ 1 w 11"/>
                  <a:gd name="T1" fmla="*/ 0 h 50"/>
                  <a:gd name="T2" fmla="*/ 1 w 11"/>
                  <a:gd name="T3" fmla="*/ 0 h 50"/>
                  <a:gd name="T4" fmla="*/ 1 w 11"/>
                  <a:gd name="T5" fmla="*/ 0 h 50"/>
                  <a:gd name="T6" fmla="*/ 1 w 11"/>
                  <a:gd name="T7" fmla="*/ 0 h 50"/>
                  <a:gd name="T8" fmla="*/ 0 w 11"/>
                  <a:gd name="T9" fmla="*/ 0 h 50"/>
                  <a:gd name="T10" fmla="*/ 2 w 11"/>
                  <a:gd name="T11" fmla="*/ 7 h 50"/>
                  <a:gd name="T12" fmla="*/ 1 w 11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1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87" name="Freeform 4750"/>
              <p:cNvSpPr>
                <a:spLocks/>
              </p:cNvSpPr>
              <p:nvPr/>
            </p:nvSpPr>
            <p:spPr bwMode="auto">
              <a:xfrm>
                <a:off x="2731" y="1585"/>
                <a:ext cx="7" cy="25"/>
              </a:xfrm>
              <a:custGeom>
                <a:avLst/>
                <a:gdLst>
                  <a:gd name="T0" fmla="*/ 1 w 13"/>
                  <a:gd name="T1" fmla="*/ 0 h 50"/>
                  <a:gd name="T2" fmla="*/ 1 w 13"/>
                  <a:gd name="T3" fmla="*/ 0 h 50"/>
                  <a:gd name="T4" fmla="*/ 1 w 13"/>
                  <a:gd name="T5" fmla="*/ 0 h 50"/>
                  <a:gd name="T6" fmla="*/ 0 w 13"/>
                  <a:gd name="T7" fmla="*/ 0 h 50"/>
                  <a:gd name="T8" fmla="*/ 0 w 13"/>
                  <a:gd name="T9" fmla="*/ 0 h 50"/>
                  <a:gd name="T10" fmla="*/ 2 w 13"/>
                  <a:gd name="T11" fmla="*/ 7 h 50"/>
                  <a:gd name="T12" fmla="*/ 1 w 13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3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88" name="Freeform 4751"/>
              <p:cNvSpPr>
                <a:spLocks/>
              </p:cNvSpPr>
              <p:nvPr/>
            </p:nvSpPr>
            <p:spPr bwMode="auto">
              <a:xfrm>
                <a:off x="2730" y="1585"/>
                <a:ext cx="8" cy="25"/>
              </a:xfrm>
              <a:custGeom>
                <a:avLst/>
                <a:gdLst>
                  <a:gd name="T0" fmla="*/ 1 w 15"/>
                  <a:gd name="T1" fmla="*/ 0 h 50"/>
                  <a:gd name="T2" fmla="*/ 1 w 15"/>
                  <a:gd name="T3" fmla="*/ 0 h 50"/>
                  <a:gd name="T4" fmla="*/ 0 w 15"/>
                  <a:gd name="T5" fmla="*/ 0 h 50"/>
                  <a:gd name="T6" fmla="*/ 0 w 15"/>
                  <a:gd name="T7" fmla="*/ 0 h 50"/>
                  <a:gd name="T8" fmla="*/ 0 w 15"/>
                  <a:gd name="T9" fmla="*/ 0 h 50"/>
                  <a:gd name="T10" fmla="*/ 2 w 15"/>
                  <a:gd name="T11" fmla="*/ 7 h 50"/>
                  <a:gd name="T12" fmla="*/ 1 w 15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5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89" name="Freeform 4752"/>
              <p:cNvSpPr>
                <a:spLocks/>
              </p:cNvSpPr>
              <p:nvPr/>
            </p:nvSpPr>
            <p:spPr bwMode="auto">
              <a:xfrm>
                <a:off x="2729" y="1585"/>
                <a:ext cx="9" cy="25"/>
              </a:xfrm>
              <a:custGeom>
                <a:avLst/>
                <a:gdLst>
                  <a:gd name="T0" fmla="*/ 0 w 19"/>
                  <a:gd name="T1" fmla="*/ 0 h 50"/>
                  <a:gd name="T2" fmla="*/ 0 w 19"/>
                  <a:gd name="T3" fmla="*/ 0 h 50"/>
                  <a:gd name="T4" fmla="*/ 0 w 19"/>
                  <a:gd name="T5" fmla="*/ 0 h 50"/>
                  <a:gd name="T6" fmla="*/ 0 w 19"/>
                  <a:gd name="T7" fmla="*/ 0 h 50"/>
                  <a:gd name="T8" fmla="*/ 0 w 19"/>
                  <a:gd name="T9" fmla="*/ 0 h 50"/>
                  <a:gd name="T10" fmla="*/ 2 w 19"/>
                  <a:gd name="T11" fmla="*/ 7 h 50"/>
                  <a:gd name="T12" fmla="*/ 0 w 19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9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90" name="Freeform 4753"/>
              <p:cNvSpPr>
                <a:spLocks/>
              </p:cNvSpPr>
              <p:nvPr/>
            </p:nvSpPr>
            <p:spPr bwMode="auto">
              <a:xfrm>
                <a:off x="2728" y="1585"/>
                <a:ext cx="10" cy="25"/>
              </a:xfrm>
              <a:custGeom>
                <a:avLst/>
                <a:gdLst>
                  <a:gd name="T0" fmla="*/ 0 w 21"/>
                  <a:gd name="T1" fmla="*/ 0 h 50"/>
                  <a:gd name="T2" fmla="*/ 0 w 21"/>
                  <a:gd name="T3" fmla="*/ 0 h 50"/>
                  <a:gd name="T4" fmla="*/ 0 w 21"/>
                  <a:gd name="T5" fmla="*/ 0 h 50"/>
                  <a:gd name="T6" fmla="*/ 0 w 21"/>
                  <a:gd name="T7" fmla="*/ 0 h 50"/>
                  <a:gd name="T8" fmla="*/ 0 w 21"/>
                  <a:gd name="T9" fmla="*/ 0 h 50"/>
                  <a:gd name="T10" fmla="*/ 2 w 21"/>
                  <a:gd name="T11" fmla="*/ 7 h 50"/>
                  <a:gd name="T12" fmla="*/ 0 w 21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1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91" name="Freeform 4754"/>
              <p:cNvSpPr>
                <a:spLocks/>
              </p:cNvSpPr>
              <p:nvPr/>
            </p:nvSpPr>
            <p:spPr bwMode="auto">
              <a:xfrm>
                <a:off x="2726" y="1585"/>
                <a:ext cx="12" cy="25"/>
              </a:xfrm>
              <a:custGeom>
                <a:avLst/>
                <a:gdLst>
                  <a:gd name="T0" fmla="*/ 0 w 25"/>
                  <a:gd name="T1" fmla="*/ 0 h 50"/>
                  <a:gd name="T2" fmla="*/ 0 w 25"/>
                  <a:gd name="T3" fmla="*/ 0 h 50"/>
                  <a:gd name="T4" fmla="*/ 0 w 25"/>
                  <a:gd name="T5" fmla="*/ 0 h 50"/>
                  <a:gd name="T6" fmla="*/ 0 w 25"/>
                  <a:gd name="T7" fmla="*/ 0 h 50"/>
                  <a:gd name="T8" fmla="*/ 0 w 25"/>
                  <a:gd name="T9" fmla="*/ 0 h 50"/>
                  <a:gd name="T10" fmla="*/ 3 w 25"/>
                  <a:gd name="T11" fmla="*/ 7 h 50"/>
                  <a:gd name="T12" fmla="*/ 0 w 25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5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92" name="Freeform 4755"/>
              <p:cNvSpPr>
                <a:spLocks/>
              </p:cNvSpPr>
              <p:nvPr/>
            </p:nvSpPr>
            <p:spPr bwMode="auto">
              <a:xfrm>
                <a:off x="2725" y="1585"/>
                <a:ext cx="13" cy="25"/>
              </a:xfrm>
              <a:custGeom>
                <a:avLst/>
                <a:gdLst>
                  <a:gd name="T0" fmla="*/ 0 w 27"/>
                  <a:gd name="T1" fmla="*/ 0 h 50"/>
                  <a:gd name="T2" fmla="*/ 0 w 27"/>
                  <a:gd name="T3" fmla="*/ 0 h 50"/>
                  <a:gd name="T4" fmla="*/ 0 w 27"/>
                  <a:gd name="T5" fmla="*/ 0 h 50"/>
                  <a:gd name="T6" fmla="*/ 0 w 27"/>
                  <a:gd name="T7" fmla="*/ 0 h 50"/>
                  <a:gd name="T8" fmla="*/ 0 w 27"/>
                  <a:gd name="T9" fmla="*/ 0 h 50"/>
                  <a:gd name="T10" fmla="*/ 3 w 27"/>
                  <a:gd name="T11" fmla="*/ 7 h 50"/>
                  <a:gd name="T12" fmla="*/ 0 w 27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7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93" name="Freeform 4756"/>
              <p:cNvSpPr>
                <a:spLocks/>
              </p:cNvSpPr>
              <p:nvPr/>
            </p:nvSpPr>
            <p:spPr bwMode="auto">
              <a:xfrm>
                <a:off x="2723" y="1585"/>
                <a:ext cx="15" cy="25"/>
              </a:xfrm>
              <a:custGeom>
                <a:avLst/>
                <a:gdLst>
                  <a:gd name="T0" fmla="*/ 1 w 30"/>
                  <a:gd name="T1" fmla="*/ 0 h 50"/>
                  <a:gd name="T2" fmla="*/ 1 w 30"/>
                  <a:gd name="T3" fmla="*/ 0 h 50"/>
                  <a:gd name="T4" fmla="*/ 1 w 30"/>
                  <a:gd name="T5" fmla="*/ 0 h 50"/>
                  <a:gd name="T6" fmla="*/ 1 w 30"/>
                  <a:gd name="T7" fmla="*/ 0 h 50"/>
                  <a:gd name="T8" fmla="*/ 0 w 30"/>
                  <a:gd name="T9" fmla="*/ 0 h 50"/>
                  <a:gd name="T10" fmla="*/ 4 w 30"/>
                  <a:gd name="T11" fmla="*/ 7 h 50"/>
                  <a:gd name="T12" fmla="*/ 1 w 30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50">
                    <a:moveTo>
                      <a:pt x="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30" y="5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94" name="Freeform 4757"/>
              <p:cNvSpPr>
                <a:spLocks/>
              </p:cNvSpPr>
              <p:nvPr/>
            </p:nvSpPr>
            <p:spPr bwMode="auto">
              <a:xfrm>
                <a:off x="2722" y="1585"/>
                <a:ext cx="16" cy="25"/>
              </a:xfrm>
              <a:custGeom>
                <a:avLst/>
                <a:gdLst>
                  <a:gd name="T0" fmla="*/ 1 w 32"/>
                  <a:gd name="T1" fmla="*/ 0 h 50"/>
                  <a:gd name="T2" fmla="*/ 1 w 32"/>
                  <a:gd name="T3" fmla="*/ 0 h 50"/>
                  <a:gd name="T4" fmla="*/ 1 w 32"/>
                  <a:gd name="T5" fmla="*/ 0 h 50"/>
                  <a:gd name="T6" fmla="*/ 1 w 32"/>
                  <a:gd name="T7" fmla="*/ 0 h 50"/>
                  <a:gd name="T8" fmla="*/ 0 w 32"/>
                  <a:gd name="T9" fmla="*/ 0 h 50"/>
                  <a:gd name="T10" fmla="*/ 4 w 32"/>
                  <a:gd name="T11" fmla="*/ 7 h 50"/>
                  <a:gd name="T12" fmla="*/ 1 w 3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50">
                    <a:moveTo>
                      <a:pt x="3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32" y="5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95" name="Freeform 4758"/>
              <p:cNvSpPr>
                <a:spLocks/>
              </p:cNvSpPr>
              <p:nvPr/>
            </p:nvSpPr>
            <p:spPr bwMode="auto">
              <a:xfrm>
                <a:off x="2720" y="1585"/>
                <a:ext cx="18" cy="25"/>
              </a:xfrm>
              <a:custGeom>
                <a:avLst/>
                <a:gdLst>
                  <a:gd name="T0" fmla="*/ 1 w 36"/>
                  <a:gd name="T1" fmla="*/ 0 h 50"/>
                  <a:gd name="T2" fmla="*/ 1 w 36"/>
                  <a:gd name="T3" fmla="*/ 0 h 50"/>
                  <a:gd name="T4" fmla="*/ 1 w 36"/>
                  <a:gd name="T5" fmla="*/ 0 h 50"/>
                  <a:gd name="T6" fmla="*/ 1 w 36"/>
                  <a:gd name="T7" fmla="*/ 0 h 50"/>
                  <a:gd name="T8" fmla="*/ 0 w 36"/>
                  <a:gd name="T9" fmla="*/ 0 h 50"/>
                  <a:gd name="T10" fmla="*/ 5 w 36"/>
                  <a:gd name="T11" fmla="*/ 7 h 50"/>
                  <a:gd name="T12" fmla="*/ 1 w 36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36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96" name="Freeform 4759"/>
              <p:cNvSpPr>
                <a:spLocks/>
              </p:cNvSpPr>
              <p:nvPr/>
            </p:nvSpPr>
            <p:spPr bwMode="auto">
              <a:xfrm>
                <a:off x="2719" y="1585"/>
                <a:ext cx="19" cy="25"/>
              </a:xfrm>
              <a:custGeom>
                <a:avLst/>
                <a:gdLst>
                  <a:gd name="T0" fmla="*/ 1 w 38"/>
                  <a:gd name="T1" fmla="*/ 0 h 50"/>
                  <a:gd name="T2" fmla="*/ 1 w 38"/>
                  <a:gd name="T3" fmla="*/ 0 h 50"/>
                  <a:gd name="T4" fmla="*/ 1 w 38"/>
                  <a:gd name="T5" fmla="*/ 0 h 50"/>
                  <a:gd name="T6" fmla="*/ 0 w 38"/>
                  <a:gd name="T7" fmla="*/ 0 h 50"/>
                  <a:gd name="T8" fmla="*/ 0 w 38"/>
                  <a:gd name="T9" fmla="*/ 0 h 50"/>
                  <a:gd name="T10" fmla="*/ 5 w 38"/>
                  <a:gd name="T11" fmla="*/ 7 h 50"/>
                  <a:gd name="T12" fmla="*/ 1 w 38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38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97" name="Freeform 4760"/>
              <p:cNvSpPr>
                <a:spLocks/>
              </p:cNvSpPr>
              <p:nvPr/>
            </p:nvSpPr>
            <p:spPr bwMode="auto">
              <a:xfrm>
                <a:off x="2717" y="1585"/>
                <a:ext cx="21" cy="25"/>
              </a:xfrm>
              <a:custGeom>
                <a:avLst/>
                <a:gdLst>
                  <a:gd name="T0" fmla="*/ 1 w 42"/>
                  <a:gd name="T1" fmla="*/ 0 h 50"/>
                  <a:gd name="T2" fmla="*/ 1 w 42"/>
                  <a:gd name="T3" fmla="*/ 0 h 50"/>
                  <a:gd name="T4" fmla="*/ 1 w 42"/>
                  <a:gd name="T5" fmla="*/ 0 h 50"/>
                  <a:gd name="T6" fmla="*/ 1 w 42"/>
                  <a:gd name="T7" fmla="*/ 0 h 50"/>
                  <a:gd name="T8" fmla="*/ 0 w 42"/>
                  <a:gd name="T9" fmla="*/ 0 h 50"/>
                  <a:gd name="T10" fmla="*/ 6 w 42"/>
                  <a:gd name="T11" fmla="*/ 7 h 50"/>
                  <a:gd name="T12" fmla="*/ 1 w 4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5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42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98" name="Freeform 4761"/>
              <p:cNvSpPr>
                <a:spLocks/>
              </p:cNvSpPr>
              <p:nvPr/>
            </p:nvSpPr>
            <p:spPr bwMode="auto">
              <a:xfrm>
                <a:off x="2716" y="1585"/>
                <a:ext cx="22" cy="25"/>
              </a:xfrm>
              <a:custGeom>
                <a:avLst/>
                <a:gdLst>
                  <a:gd name="T0" fmla="*/ 1 w 44"/>
                  <a:gd name="T1" fmla="*/ 0 h 50"/>
                  <a:gd name="T2" fmla="*/ 1 w 44"/>
                  <a:gd name="T3" fmla="*/ 0 h 50"/>
                  <a:gd name="T4" fmla="*/ 1 w 44"/>
                  <a:gd name="T5" fmla="*/ 0 h 50"/>
                  <a:gd name="T6" fmla="*/ 0 w 44"/>
                  <a:gd name="T7" fmla="*/ 0 h 50"/>
                  <a:gd name="T8" fmla="*/ 0 w 44"/>
                  <a:gd name="T9" fmla="*/ 0 h 50"/>
                  <a:gd name="T10" fmla="*/ 6 w 44"/>
                  <a:gd name="T11" fmla="*/ 7 h 50"/>
                  <a:gd name="T12" fmla="*/ 1 w 44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44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699" name="Freeform 4762"/>
              <p:cNvSpPr>
                <a:spLocks/>
              </p:cNvSpPr>
              <p:nvPr/>
            </p:nvSpPr>
            <p:spPr bwMode="auto">
              <a:xfrm>
                <a:off x="2714" y="1585"/>
                <a:ext cx="24" cy="25"/>
              </a:xfrm>
              <a:custGeom>
                <a:avLst/>
                <a:gdLst>
                  <a:gd name="T0" fmla="*/ 1 w 48"/>
                  <a:gd name="T1" fmla="*/ 0 h 50"/>
                  <a:gd name="T2" fmla="*/ 1 w 48"/>
                  <a:gd name="T3" fmla="*/ 0 h 50"/>
                  <a:gd name="T4" fmla="*/ 1 w 48"/>
                  <a:gd name="T5" fmla="*/ 0 h 50"/>
                  <a:gd name="T6" fmla="*/ 0 w 48"/>
                  <a:gd name="T7" fmla="*/ 0 h 50"/>
                  <a:gd name="T8" fmla="*/ 0 w 48"/>
                  <a:gd name="T9" fmla="*/ 0 h 50"/>
                  <a:gd name="T10" fmla="*/ 6 w 48"/>
                  <a:gd name="T11" fmla="*/ 7 h 50"/>
                  <a:gd name="T12" fmla="*/ 1 w 48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48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00" name="Freeform 4763"/>
              <p:cNvSpPr>
                <a:spLocks/>
              </p:cNvSpPr>
              <p:nvPr/>
            </p:nvSpPr>
            <p:spPr bwMode="auto">
              <a:xfrm>
                <a:off x="2712" y="1585"/>
                <a:ext cx="26" cy="25"/>
              </a:xfrm>
              <a:custGeom>
                <a:avLst/>
                <a:gdLst>
                  <a:gd name="T0" fmla="*/ 1 w 52"/>
                  <a:gd name="T1" fmla="*/ 0 h 50"/>
                  <a:gd name="T2" fmla="*/ 1 w 52"/>
                  <a:gd name="T3" fmla="*/ 0 h 50"/>
                  <a:gd name="T4" fmla="*/ 1 w 52"/>
                  <a:gd name="T5" fmla="*/ 0 h 50"/>
                  <a:gd name="T6" fmla="*/ 1 w 52"/>
                  <a:gd name="T7" fmla="*/ 0 h 50"/>
                  <a:gd name="T8" fmla="*/ 0 w 52"/>
                  <a:gd name="T9" fmla="*/ 0 h 50"/>
                  <a:gd name="T10" fmla="*/ 7 w 52"/>
                  <a:gd name="T11" fmla="*/ 7 h 50"/>
                  <a:gd name="T12" fmla="*/ 1 w 5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2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01" name="Freeform 4764"/>
              <p:cNvSpPr>
                <a:spLocks/>
              </p:cNvSpPr>
              <p:nvPr/>
            </p:nvSpPr>
            <p:spPr bwMode="auto">
              <a:xfrm>
                <a:off x="2711" y="1585"/>
                <a:ext cx="27" cy="25"/>
              </a:xfrm>
              <a:custGeom>
                <a:avLst/>
                <a:gdLst>
                  <a:gd name="T0" fmla="*/ 1 w 54"/>
                  <a:gd name="T1" fmla="*/ 0 h 50"/>
                  <a:gd name="T2" fmla="*/ 1 w 54"/>
                  <a:gd name="T3" fmla="*/ 0 h 50"/>
                  <a:gd name="T4" fmla="*/ 1 w 54"/>
                  <a:gd name="T5" fmla="*/ 0 h 50"/>
                  <a:gd name="T6" fmla="*/ 0 w 54"/>
                  <a:gd name="T7" fmla="*/ 0 h 50"/>
                  <a:gd name="T8" fmla="*/ 0 w 54"/>
                  <a:gd name="T9" fmla="*/ 0 h 50"/>
                  <a:gd name="T10" fmla="*/ 7 w 54"/>
                  <a:gd name="T11" fmla="*/ 7 h 50"/>
                  <a:gd name="T12" fmla="*/ 1 w 54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54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02" name="Freeform 4765"/>
              <p:cNvSpPr>
                <a:spLocks/>
              </p:cNvSpPr>
              <p:nvPr/>
            </p:nvSpPr>
            <p:spPr bwMode="auto">
              <a:xfrm>
                <a:off x="2709" y="1585"/>
                <a:ext cx="29" cy="25"/>
              </a:xfrm>
              <a:custGeom>
                <a:avLst/>
                <a:gdLst>
                  <a:gd name="T0" fmla="*/ 1 w 57"/>
                  <a:gd name="T1" fmla="*/ 0 h 50"/>
                  <a:gd name="T2" fmla="*/ 1 w 57"/>
                  <a:gd name="T3" fmla="*/ 0 h 50"/>
                  <a:gd name="T4" fmla="*/ 1 w 57"/>
                  <a:gd name="T5" fmla="*/ 0 h 50"/>
                  <a:gd name="T6" fmla="*/ 1 w 57"/>
                  <a:gd name="T7" fmla="*/ 0 h 50"/>
                  <a:gd name="T8" fmla="*/ 0 w 57"/>
                  <a:gd name="T9" fmla="*/ 0 h 50"/>
                  <a:gd name="T10" fmla="*/ 8 w 57"/>
                  <a:gd name="T11" fmla="*/ 7 h 50"/>
                  <a:gd name="T12" fmla="*/ 1 w 57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50">
                    <a:moveTo>
                      <a:pt x="3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57" y="5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03" name="Freeform 4766"/>
              <p:cNvSpPr>
                <a:spLocks/>
              </p:cNvSpPr>
              <p:nvPr/>
            </p:nvSpPr>
            <p:spPr bwMode="auto">
              <a:xfrm>
                <a:off x="2707" y="1585"/>
                <a:ext cx="31" cy="25"/>
              </a:xfrm>
              <a:custGeom>
                <a:avLst/>
                <a:gdLst>
                  <a:gd name="T0" fmla="*/ 1 w 61"/>
                  <a:gd name="T1" fmla="*/ 0 h 50"/>
                  <a:gd name="T2" fmla="*/ 1 w 61"/>
                  <a:gd name="T3" fmla="*/ 0 h 50"/>
                  <a:gd name="T4" fmla="*/ 1 w 61"/>
                  <a:gd name="T5" fmla="*/ 0 h 50"/>
                  <a:gd name="T6" fmla="*/ 1 w 61"/>
                  <a:gd name="T7" fmla="*/ 0 h 50"/>
                  <a:gd name="T8" fmla="*/ 0 w 61"/>
                  <a:gd name="T9" fmla="*/ 0 h 50"/>
                  <a:gd name="T10" fmla="*/ 8 w 61"/>
                  <a:gd name="T11" fmla="*/ 7 h 50"/>
                  <a:gd name="T12" fmla="*/ 1 w 61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5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61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04" name="Freeform 4767"/>
              <p:cNvSpPr>
                <a:spLocks/>
              </p:cNvSpPr>
              <p:nvPr/>
            </p:nvSpPr>
            <p:spPr bwMode="auto">
              <a:xfrm>
                <a:off x="2705" y="1585"/>
                <a:ext cx="33" cy="25"/>
              </a:xfrm>
              <a:custGeom>
                <a:avLst/>
                <a:gdLst>
                  <a:gd name="T0" fmla="*/ 1 w 65"/>
                  <a:gd name="T1" fmla="*/ 0 h 50"/>
                  <a:gd name="T2" fmla="*/ 1 w 65"/>
                  <a:gd name="T3" fmla="*/ 0 h 50"/>
                  <a:gd name="T4" fmla="*/ 1 w 65"/>
                  <a:gd name="T5" fmla="*/ 0 h 50"/>
                  <a:gd name="T6" fmla="*/ 1 w 65"/>
                  <a:gd name="T7" fmla="*/ 0 h 50"/>
                  <a:gd name="T8" fmla="*/ 0 w 65"/>
                  <a:gd name="T9" fmla="*/ 0 h 50"/>
                  <a:gd name="T10" fmla="*/ 9 w 65"/>
                  <a:gd name="T11" fmla="*/ 7 h 50"/>
                  <a:gd name="T12" fmla="*/ 1 w 65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5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65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05" name="Freeform 4768"/>
              <p:cNvSpPr>
                <a:spLocks/>
              </p:cNvSpPr>
              <p:nvPr/>
            </p:nvSpPr>
            <p:spPr bwMode="auto">
              <a:xfrm>
                <a:off x="2705" y="1585"/>
                <a:ext cx="33" cy="25"/>
              </a:xfrm>
              <a:custGeom>
                <a:avLst/>
                <a:gdLst>
                  <a:gd name="T0" fmla="*/ 0 w 67"/>
                  <a:gd name="T1" fmla="*/ 0 h 50"/>
                  <a:gd name="T2" fmla="*/ 0 w 67"/>
                  <a:gd name="T3" fmla="*/ 0 h 50"/>
                  <a:gd name="T4" fmla="*/ 0 w 67"/>
                  <a:gd name="T5" fmla="*/ 0 h 50"/>
                  <a:gd name="T6" fmla="*/ 0 w 67"/>
                  <a:gd name="T7" fmla="*/ 0 h 50"/>
                  <a:gd name="T8" fmla="*/ 0 w 67"/>
                  <a:gd name="T9" fmla="*/ 0 h 50"/>
                  <a:gd name="T10" fmla="*/ 8 w 67"/>
                  <a:gd name="T11" fmla="*/ 7 h 50"/>
                  <a:gd name="T12" fmla="*/ 0 w 67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67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06" name="Freeform 4769"/>
              <p:cNvSpPr>
                <a:spLocks/>
              </p:cNvSpPr>
              <p:nvPr/>
            </p:nvSpPr>
            <p:spPr bwMode="auto">
              <a:xfrm>
                <a:off x="2703" y="1585"/>
                <a:ext cx="35" cy="25"/>
              </a:xfrm>
              <a:custGeom>
                <a:avLst/>
                <a:gdLst>
                  <a:gd name="T0" fmla="*/ 0 w 71"/>
                  <a:gd name="T1" fmla="*/ 0 h 50"/>
                  <a:gd name="T2" fmla="*/ 0 w 71"/>
                  <a:gd name="T3" fmla="*/ 0 h 50"/>
                  <a:gd name="T4" fmla="*/ 0 w 71"/>
                  <a:gd name="T5" fmla="*/ 0 h 50"/>
                  <a:gd name="T6" fmla="*/ 0 w 71"/>
                  <a:gd name="T7" fmla="*/ 0 h 50"/>
                  <a:gd name="T8" fmla="*/ 0 w 71"/>
                  <a:gd name="T9" fmla="*/ 0 h 50"/>
                  <a:gd name="T10" fmla="*/ 8 w 71"/>
                  <a:gd name="T11" fmla="*/ 7 h 50"/>
                  <a:gd name="T12" fmla="*/ 0 w 71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1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71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07" name="Freeform 4770"/>
              <p:cNvSpPr>
                <a:spLocks/>
              </p:cNvSpPr>
              <p:nvPr/>
            </p:nvSpPr>
            <p:spPr bwMode="auto">
              <a:xfrm>
                <a:off x="2701" y="1585"/>
                <a:ext cx="37" cy="25"/>
              </a:xfrm>
              <a:custGeom>
                <a:avLst/>
                <a:gdLst>
                  <a:gd name="T0" fmla="*/ 0 w 75"/>
                  <a:gd name="T1" fmla="*/ 0 h 50"/>
                  <a:gd name="T2" fmla="*/ 0 w 75"/>
                  <a:gd name="T3" fmla="*/ 0 h 50"/>
                  <a:gd name="T4" fmla="*/ 0 w 75"/>
                  <a:gd name="T5" fmla="*/ 0 h 50"/>
                  <a:gd name="T6" fmla="*/ 0 w 75"/>
                  <a:gd name="T7" fmla="*/ 0 h 50"/>
                  <a:gd name="T8" fmla="*/ 0 w 75"/>
                  <a:gd name="T9" fmla="*/ 0 h 50"/>
                  <a:gd name="T10" fmla="*/ 9 w 75"/>
                  <a:gd name="T11" fmla="*/ 7 h 50"/>
                  <a:gd name="T12" fmla="*/ 0 w 75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5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5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08" name="Freeform 4771"/>
              <p:cNvSpPr>
                <a:spLocks/>
              </p:cNvSpPr>
              <p:nvPr/>
            </p:nvSpPr>
            <p:spPr bwMode="auto">
              <a:xfrm>
                <a:off x="2699" y="1585"/>
                <a:ext cx="39" cy="25"/>
              </a:xfrm>
              <a:custGeom>
                <a:avLst/>
                <a:gdLst>
                  <a:gd name="T0" fmla="*/ 1 w 78"/>
                  <a:gd name="T1" fmla="*/ 0 h 50"/>
                  <a:gd name="T2" fmla="*/ 1 w 78"/>
                  <a:gd name="T3" fmla="*/ 0 h 50"/>
                  <a:gd name="T4" fmla="*/ 1 w 78"/>
                  <a:gd name="T5" fmla="*/ 0 h 50"/>
                  <a:gd name="T6" fmla="*/ 0 w 78"/>
                  <a:gd name="T7" fmla="*/ 0 h 50"/>
                  <a:gd name="T8" fmla="*/ 0 w 78"/>
                  <a:gd name="T9" fmla="*/ 0 h 50"/>
                  <a:gd name="T10" fmla="*/ 10 w 78"/>
                  <a:gd name="T11" fmla="*/ 7 h 50"/>
                  <a:gd name="T12" fmla="*/ 1 w 78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" h="50">
                    <a:moveTo>
                      <a:pt x="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78" y="5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09" name="Freeform 4772"/>
              <p:cNvSpPr>
                <a:spLocks/>
              </p:cNvSpPr>
              <p:nvPr/>
            </p:nvSpPr>
            <p:spPr bwMode="auto">
              <a:xfrm>
                <a:off x="2697" y="1585"/>
                <a:ext cx="41" cy="25"/>
              </a:xfrm>
              <a:custGeom>
                <a:avLst/>
                <a:gdLst>
                  <a:gd name="T0" fmla="*/ 1 w 82"/>
                  <a:gd name="T1" fmla="*/ 0 h 50"/>
                  <a:gd name="T2" fmla="*/ 1 w 82"/>
                  <a:gd name="T3" fmla="*/ 0 h 50"/>
                  <a:gd name="T4" fmla="*/ 1 w 82"/>
                  <a:gd name="T5" fmla="*/ 0 h 50"/>
                  <a:gd name="T6" fmla="*/ 0 w 82"/>
                  <a:gd name="T7" fmla="*/ 0 h 50"/>
                  <a:gd name="T8" fmla="*/ 0 w 82"/>
                  <a:gd name="T9" fmla="*/ 0 h 50"/>
                  <a:gd name="T10" fmla="*/ 11 w 82"/>
                  <a:gd name="T11" fmla="*/ 7 h 50"/>
                  <a:gd name="T12" fmla="*/ 1 w 8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82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10" name="Freeform 4773"/>
              <p:cNvSpPr>
                <a:spLocks/>
              </p:cNvSpPr>
              <p:nvPr/>
            </p:nvSpPr>
            <p:spPr bwMode="auto">
              <a:xfrm>
                <a:off x="2695" y="1585"/>
                <a:ext cx="43" cy="25"/>
              </a:xfrm>
              <a:custGeom>
                <a:avLst/>
                <a:gdLst>
                  <a:gd name="T0" fmla="*/ 1 w 86"/>
                  <a:gd name="T1" fmla="*/ 0 h 50"/>
                  <a:gd name="T2" fmla="*/ 1 w 86"/>
                  <a:gd name="T3" fmla="*/ 0 h 50"/>
                  <a:gd name="T4" fmla="*/ 1 w 86"/>
                  <a:gd name="T5" fmla="*/ 0 h 50"/>
                  <a:gd name="T6" fmla="*/ 0 w 86"/>
                  <a:gd name="T7" fmla="*/ 0 h 50"/>
                  <a:gd name="T8" fmla="*/ 0 w 86"/>
                  <a:gd name="T9" fmla="*/ 0 h 50"/>
                  <a:gd name="T10" fmla="*/ 11 w 86"/>
                  <a:gd name="T11" fmla="*/ 7 h 50"/>
                  <a:gd name="T12" fmla="*/ 1 w 86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86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11" name="Freeform 4774"/>
              <p:cNvSpPr>
                <a:spLocks/>
              </p:cNvSpPr>
              <p:nvPr/>
            </p:nvSpPr>
            <p:spPr bwMode="auto">
              <a:xfrm>
                <a:off x="2692" y="1586"/>
                <a:ext cx="46" cy="24"/>
              </a:xfrm>
              <a:custGeom>
                <a:avLst/>
                <a:gdLst>
                  <a:gd name="T0" fmla="*/ 1 w 92"/>
                  <a:gd name="T1" fmla="*/ 0 h 48"/>
                  <a:gd name="T2" fmla="*/ 1 w 92"/>
                  <a:gd name="T3" fmla="*/ 0 h 48"/>
                  <a:gd name="T4" fmla="*/ 1 w 92"/>
                  <a:gd name="T5" fmla="*/ 0 h 48"/>
                  <a:gd name="T6" fmla="*/ 1 w 92"/>
                  <a:gd name="T7" fmla="*/ 0 h 48"/>
                  <a:gd name="T8" fmla="*/ 0 w 92"/>
                  <a:gd name="T9" fmla="*/ 0 h 48"/>
                  <a:gd name="T10" fmla="*/ 12 w 92"/>
                  <a:gd name="T11" fmla="*/ 6 h 48"/>
                  <a:gd name="T12" fmla="*/ 1 w 92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2" h="48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2" y="4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12" name="Freeform 4775"/>
              <p:cNvSpPr>
                <a:spLocks/>
              </p:cNvSpPr>
              <p:nvPr/>
            </p:nvSpPr>
            <p:spPr bwMode="auto">
              <a:xfrm>
                <a:off x="2690" y="1586"/>
                <a:ext cx="48" cy="24"/>
              </a:xfrm>
              <a:custGeom>
                <a:avLst/>
                <a:gdLst>
                  <a:gd name="T0" fmla="*/ 1 w 96"/>
                  <a:gd name="T1" fmla="*/ 0 h 48"/>
                  <a:gd name="T2" fmla="*/ 1 w 96"/>
                  <a:gd name="T3" fmla="*/ 0 h 48"/>
                  <a:gd name="T4" fmla="*/ 1 w 96"/>
                  <a:gd name="T5" fmla="*/ 0 h 48"/>
                  <a:gd name="T6" fmla="*/ 1 w 96"/>
                  <a:gd name="T7" fmla="*/ 0 h 48"/>
                  <a:gd name="T8" fmla="*/ 0 w 96"/>
                  <a:gd name="T9" fmla="*/ 0 h 48"/>
                  <a:gd name="T10" fmla="*/ 12 w 96"/>
                  <a:gd name="T11" fmla="*/ 6 h 48"/>
                  <a:gd name="T12" fmla="*/ 1 w 96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6" h="48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6" y="4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13" name="Freeform 4776"/>
              <p:cNvSpPr>
                <a:spLocks/>
              </p:cNvSpPr>
              <p:nvPr/>
            </p:nvSpPr>
            <p:spPr bwMode="auto">
              <a:xfrm>
                <a:off x="2688" y="1586"/>
                <a:ext cx="50" cy="24"/>
              </a:xfrm>
              <a:custGeom>
                <a:avLst/>
                <a:gdLst>
                  <a:gd name="T0" fmla="*/ 1 w 100"/>
                  <a:gd name="T1" fmla="*/ 0 h 48"/>
                  <a:gd name="T2" fmla="*/ 1 w 100"/>
                  <a:gd name="T3" fmla="*/ 0 h 48"/>
                  <a:gd name="T4" fmla="*/ 1 w 100"/>
                  <a:gd name="T5" fmla="*/ 0 h 48"/>
                  <a:gd name="T6" fmla="*/ 0 w 100"/>
                  <a:gd name="T7" fmla="*/ 0 h 48"/>
                  <a:gd name="T8" fmla="*/ 0 w 100"/>
                  <a:gd name="T9" fmla="*/ 0 h 48"/>
                  <a:gd name="T10" fmla="*/ 13 w 100"/>
                  <a:gd name="T11" fmla="*/ 6 h 48"/>
                  <a:gd name="T12" fmla="*/ 1 w 100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0" h="48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00" y="4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14" name="Freeform 4777"/>
              <p:cNvSpPr>
                <a:spLocks/>
              </p:cNvSpPr>
              <p:nvPr/>
            </p:nvSpPr>
            <p:spPr bwMode="auto">
              <a:xfrm>
                <a:off x="2685" y="1586"/>
                <a:ext cx="53" cy="24"/>
              </a:xfrm>
              <a:custGeom>
                <a:avLst/>
                <a:gdLst>
                  <a:gd name="T0" fmla="*/ 1 w 105"/>
                  <a:gd name="T1" fmla="*/ 0 h 48"/>
                  <a:gd name="T2" fmla="*/ 1 w 105"/>
                  <a:gd name="T3" fmla="*/ 0 h 48"/>
                  <a:gd name="T4" fmla="*/ 1 w 105"/>
                  <a:gd name="T5" fmla="*/ 0 h 48"/>
                  <a:gd name="T6" fmla="*/ 1 w 105"/>
                  <a:gd name="T7" fmla="*/ 0 h 48"/>
                  <a:gd name="T8" fmla="*/ 0 w 105"/>
                  <a:gd name="T9" fmla="*/ 0 h 48"/>
                  <a:gd name="T10" fmla="*/ 14 w 105"/>
                  <a:gd name="T11" fmla="*/ 6 h 48"/>
                  <a:gd name="T12" fmla="*/ 1 w 105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5" h="48">
                    <a:moveTo>
                      <a:pt x="5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05" y="4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15" name="Freeform 4778"/>
              <p:cNvSpPr>
                <a:spLocks/>
              </p:cNvSpPr>
              <p:nvPr/>
            </p:nvSpPr>
            <p:spPr bwMode="auto">
              <a:xfrm>
                <a:off x="2682" y="1586"/>
                <a:ext cx="56" cy="24"/>
              </a:xfrm>
              <a:custGeom>
                <a:avLst/>
                <a:gdLst>
                  <a:gd name="T0" fmla="*/ 1 w 111"/>
                  <a:gd name="T1" fmla="*/ 0 h 48"/>
                  <a:gd name="T2" fmla="*/ 1 w 111"/>
                  <a:gd name="T3" fmla="*/ 0 h 48"/>
                  <a:gd name="T4" fmla="*/ 1 w 111"/>
                  <a:gd name="T5" fmla="*/ 0 h 48"/>
                  <a:gd name="T6" fmla="*/ 1 w 111"/>
                  <a:gd name="T7" fmla="*/ 0 h 48"/>
                  <a:gd name="T8" fmla="*/ 0 w 111"/>
                  <a:gd name="T9" fmla="*/ 0 h 48"/>
                  <a:gd name="T10" fmla="*/ 14 w 111"/>
                  <a:gd name="T11" fmla="*/ 6 h 48"/>
                  <a:gd name="T12" fmla="*/ 1 w 111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1" h="48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11" y="4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16" name="Freeform 4779"/>
              <p:cNvSpPr>
                <a:spLocks/>
              </p:cNvSpPr>
              <p:nvPr/>
            </p:nvSpPr>
            <p:spPr bwMode="auto">
              <a:xfrm>
                <a:off x="2681" y="1586"/>
                <a:ext cx="57" cy="24"/>
              </a:xfrm>
              <a:custGeom>
                <a:avLst/>
                <a:gdLst>
                  <a:gd name="T0" fmla="*/ 0 w 115"/>
                  <a:gd name="T1" fmla="*/ 0 h 48"/>
                  <a:gd name="T2" fmla="*/ 0 w 115"/>
                  <a:gd name="T3" fmla="*/ 0 h 48"/>
                  <a:gd name="T4" fmla="*/ 0 w 115"/>
                  <a:gd name="T5" fmla="*/ 0 h 48"/>
                  <a:gd name="T6" fmla="*/ 0 w 115"/>
                  <a:gd name="T7" fmla="*/ 0 h 48"/>
                  <a:gd name="T8" fmla="*/ 0 w 115"/>
                  <a:gd name="T9" fmla="*/ 0 h 48"/>
                  <a:gd name="T10" fmla="*/ 14 w 115"/>
                  <a:gd name="T11" fmla="*/ 6 h 48"/>
                  <a:gd name="T12" fmla="*/ 0 w 115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5" h="48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15" y="4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17" name="Freeform 4780"/>
              <p:cNvSpPr>
                <a:spLocks/>
              </p:cNvSpPr>
              <p:nvPr/>
            </p:nvSpPr>
            <p:spPr bwMode="auto">
              <a:xfrm>
                <a:off x="2678" y="1586"/>
                <a:ext cx="60" cy="24"/>
              </a:xfrm>
              <a:custGeom>
                <a:avLst/>
                <a:gdLst>
                  <a:gd name="T0" fmla="*/ 0 w 121"/>
                  <a:gd name="T1" fmla="*/ 0 h 48"/>
                  <a:gd name="T2" fmla="*/ 0 w 121"/>
                  <a:gd name="T3" fmla="*/ 0 h 48"/>
                  <a:gd name="T4" fmla="*/ 0 w 121"/>
                  <a:gd name="T5" fmla="*/ 0 h 48"/>
                  <a:gd name="T6" fmla="*/ 0 w 121"/>
                  <a:gd name="T7" fmla="*/ 0 h 48"/>
                  <a:gd name="T8" fmla="*/ 0 w 121"/>
                  <a:gd name="T9" fmla="*/ 0 h 48"/>
                  <a:gd name="T10" fmla="*/ 15 w 121"/>
                  <a:gd name="T11" fmla="*/ 6 h 48"/>
                  <a:gd name="T12" fmla="*/ 0 w 121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1" h="48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21" y="4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18" name="Freeform 4781"/>
              <p:cNvSpPr>
                <a:spLocks/>
              </p:cNvSpPr>
              <p:nvPr/>
            </p:nvSpPr>
            <p:spPr bwMode="auto">
              <a:xfrm>
                <a:off x="2675" y="1586"/>
                <a:ext cx="63" cy="24"/>
              </a:xfrm>
              <a:custGeom>
                <a:avLst/>
                <a:gdLst>
                  <a:gd name="T0" fmla="*/ 1 w 126"/>
                  <a:gd name="T1" fmla="*/ 0 h 48"/>
                  <a:gd name="T2" fmla="*/ 1 w 126"/>
                  <a:gd name="T3" fmla="*/ 0 h 48"/>
                  <a:gd name="T4" fmla="*/ 1 w 126"/>
                  <a:gd name="T5" fmla="*/ 0 h 48"/>
                  <a:gd name="T6" fmla="*/ 1 w 126"/>
                  <a:gd name="T7" fmla="*/ 0 h 48"/>
                  <a:gd name="T8" fmla="*/ 0 w 126"/>
                  <a:gd name="T9" fmla="*/ 0 h 48"/>
                  <a:gd name="T10" fmla="*/ 16 w 126"/>
                  <a:gd name="T11" fmla="*/ 6 h 48"/>
                  <a:gd name="T12" fmla="*/ 1 w 126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" h="48">
                    <a:moveTo>
                      <a:pt x="5" y="0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26" y="4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19" name="Freeform 4782"/>
              <p:cNvSpPr>
                <a:spLocks/>
              </p:cNvSpPr>
              <p:nvPr/>
            </p:nvSpPr>
            <p:spPr bwMode="auto">
              <a:xfrm>
                <a:off x="2672" y="1586"/>
                <a:ext cx="66" cy="24"/>
              </a:xfrm>
              <a:custGeom>
                <a:avLst/>
                <a:gdLst>
                  <a:gd name="T0" fmla="*/ 1 w 132"/>
                  <a:gd name="T1" fmla="*/ 0 h 48"/>
                  <a:gd name="T2" fmla="*/ 1 w 132"/>
                  <a:gd name="T3" fmla="*/ 0 h 48"/>
                  <a:gd name="T4" fmla="*/ 1 w 132"/>
                  <a:gd name="T5" fmla="*/ 0 h 48"/>
                  <a:gd name="T6" fmla="*/ 1 w 132"/>
                  <a:gd name="T7" fmla="*/ 0 h 48"/>
                  <a:gd name="T8" fmla="*/ 0 w 132"/>
                  <a:gd name="T9" fmla="*/ 0 h 48"/>
                  <a:gd name="T10" fmla="*/ 17 w 132"/>
                  <a:gd name="T11" fmla="*/ 6 h 48"/>
                  <a:gd name="T12" fmla="*/ 1 w 132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2" h="48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32" y="4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20" name="Freeform 4783"/>
              <p:cNvSpPr>
                <a:spLocks/>
              </p:cNvSpPr>
              <p:nvPr/>
            </p:nvSpPr>
            <p:spPr bwMode="auto">
              <a:xfrm>
                <a:off x="2668" y="1586"/>
                <a:ext cx="70" cy="24"/>
              </a:xfrm>
              <a:custGeom>
                <a:avLst/>
                <a:gdLst>
                  <a:gd name="T0" fmla="*/ 1 w 140"/>
                  <a:gd name="T1" fmla="*/ 0 h 48"/>
                  <a:gd name="T2" fmla="*/ 1 w 140"/>
                  <a:gd name="T3" fmla="*/ 0 h 48"/>
                  <a:gd name="T4" fmla="*/ 1 w 140"/>
                  <a:gd name="T5" fmla="*/ 0 h 48"/>
                  <a:gd name="T6" fmla="*/ 1 w 140"/>
                  <a:gd name="T7" fmla="*/ 0 h 48"/>
                  <a:gd name="T8" fmla="*/ 1 w 140"/>
                  <a:gd name="T9" fmla="*/ 0 h 48"/>
                  <a:gd name="T10" fmla="*/ 1 w 140"/>
                  <a:gd name="T11" fmla="*/ 0 h 48"/>
                  <a:gd name="T12" fmla="*/ 1 w 140"/>
                  <a:gd name="T13" fmla="*/ 0 h 48"/>
                  <a:gd name="T14" fmla="*/ 1 w 140"/>
                  <a:gd name="T15" fmla="*/ 0 h 48"/>
                  <a:gd name="T16" fmla="*/ 0 w 140"/>
                  <a:gd name="T17" fmla="*/ 0 h 48"/>
                  <a:gd name="T18" fmla="*/ 18 w 140"/>
                  <a:gd name="T19" fmla="*/ 6 h 48"/>
                  <a:gd name="T20" fmla="*/ 1 w 140"/>
                  <a:gd name="T21" fmla="*/ 0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0" h="48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40" y="4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21" name="Freeform 4784"/>
              <p:cNvSpPr>
                <a:spLocks/>
              </p:cNvSpPr>
              <p:nvPr/>
            </p:nvSpPr>
            <p:spPr bwMode="auto">
              <a:xfrm>
                <a:off x="2665" y="1586"/>
                <a:ext cx="73" cy="24"/>
              </a:xfrm>
              <a:custGeom>
                <a:avLst/>
                <a:gdLst>
                  <a:gd name="T0" fmla="*/ 1 w 146"/>
                  <a:gd name="T1" fmla="*/ 0 h 48"/>
                  <a:gd name="T2" fmla="*/ 1 w 146"/>
                  <a:gd name="T3" fmla="*/ 1 h 48"/>
                  <a:gd name="T4" fmla="*/ 1 w 146"/>
                  <a:gd name="T5" fmla="*/ 1 h 48"/>
                  <a:gd name="T6" fmla="*/ 1 w 146"/>
                  <a:gd name="T7" fmla="*/ 1 h 48"/>
                  <a:gd name="T8" fmla="*/ 0 w 146"/>
                  <a:gd name="T9" fmla="*/ 1 h 48"/>
                  <a:gd name="T10" fmla="*/ 19 w 146"/>
                  <a:gd name="T11" fmla="*/ 6 h 48"/>
                  <a:gd name="T12" fmla="*/ 1 w 146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6" h="48">
                    <a:moveTo>
                      <a:pt x="6" y="0"/>
                    </a:move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146" y="4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22" name="Freeform 4785"/>
              <p:cNvSpPr>
                <a:spLocks/>
              </p:cNvSpPr>
              <p:nvPr/>
            </p:nvSpPr>
            <p:spPr bwMode="auto">
              <a:xfrm>
                <a:off x="2661" y="1586"/>
                <a:ext cx="77" cy="24"/>
              </a:xfrm>
              <a:custGeom>
                <a:avLst/>
                <a:gdLst>
                  <a:gd name="T0" fmla="*/ 1 w 153"/>
                  <a:gd name="T1" fmla="*/ 0 h 48"/>
                  <a:gd name="T2" fmla="*/ 1 w 153"/>
                  <a:gd name="T3" fmla="*/ 1 h 48"/>
                  <a:gd name="T4" fmla="*/ 1 w 153"/>
                  <a:gd name="T5" fmla="*/ 1 h 48"/>
                  <a:gd name="T6" fmla="*/ 1 w 153"/>
                  <a:gd name="T7" fmla="*/ 1 h 48"/>
                  <a:gd name="T8" fmla="*/ 0 w 153"/>
                  <a:gd name="T9" fmla="*/ 1 h 48"/>
                  <a:gd name="T10" fmla="*/ 20 w 153"/>
                  <a:gd name="T11" fmla="*/ 6 h 48"/>
                  <a:gd name="T12" fmla="*/ 1 w 153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3" h="48">
                    <a:moveTo>
                      <a:pt x="7" y="0"/>
                    </a:move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153" y="4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23" name="Freeform 4786"/>
              <p:cNvSpPr>
                <a:spLocks/>
              </p:cNvSpPr>
              <p:nvPr/>
            </p:nvSpPr>
            <p:spPr bwMode="auto">
              <a:xfrm>
                <a:off x="2657" y="1586"/>
                <a:ext cx="81" cy="24"/>
              </a:xfrm>
              <a:custGeom>
                <a:avLst/>
                <a:gdLst>
                  <a:gd name="T0" fmla="*/ 1 w 161"/>
                  <a:gd name="T1" fmla="*/ 0 h 48"/>
                  <a:gd name="T2" fmla="*/ 1 w 161"/>
                  <a:gd name="T3" fmla="*/ 0 h 48"/>
                  <a:gd name="T4" fmla="*/ 1 w 161"/>
                  <a:gd name="T5" fmla="*/ 1 h 48"/>
                  <a:gd name="T6" fmla="*/ 1 w 161"/>
                  <a:gd name="T7" fmla="*/ 1 h 48"/>
                  <a:gd name="T8" fmla="*/ 1 w 161"/>
                  <a:gd name="T9" fmla="*/ 1 h 48"/>
                  <a:gd name="T10" fmla="*/ 1 w 161"/>
                  <a:gd name="T11" fmla="*/ 1 h 48"/>
                  <a:gd name="T12" fmla="*/ 1 w 161"/>
                  <a:gd name="T13" fmla="*/ 1 h 48"/>
                  <a:gd name="T14" fmla="*/ 1 w 161"/>
                  <a:gd name="T15" fmla="*/ 1 h 48"/>
                  <a:gd name="T16" fmla="*/ 0 w 161"/>
                  <a:gd name="T17" fmla="*/ 1 h 48"/>
                  <a:gd name="T18" fmla="*/ 21 w 161"/>
                  <a:gd name="T19" fmla="*/ 6 h 48"/>
                  <a:gd name="T20" fmla="*/ 1 w 161"/>
                  <a:gd name="T21" fmla="*/ 0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1" h="48">
                    <a:moveTo>
                      <a:pt x="8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161" y="4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24" name="Freeform 4787"/>
              <p:cNvSpPr>
                <a:spLocks/>
              </p:cNvSpPr>
              <p:nvPr/>
            </p:nvSpPr>
            <p:spPr bwMode="auto">
              <a:xfrm>
                <a:off x="2655" y="1587"/>
                <a:ext cx="83" cy="23"/>
              </a:xfrm>
              <a:custGeom>
                <a:avLst/>
                <a:gdLst>
                  <a:gd name="T0" fmla="*/ 1 w 167"/>
                  <a:gd name="T1" fmla="*/ 0 h 46"/>
                  <a:gd name="T2" fmla="*/ 0 w 167"/>
                  <a:gd name="T3" fmla="*/ 0 h 46"/>
                  <a:gd name="T4" fmla="*/ 0 w 167"/>
                  <a:gd name="T5" fmla="*/ 0 h 46"/>
                  <a:gd name="T6" fmla="*/ 0 w 167"/>
                  <a:gd name="T7" fmla="*/ 0 h 46"/>
                  <a:gd name="T8" fmla="*/ 0 w 167"/>
                  <a:gd name="T9" fmla="*/ 0 h 46"/>
                  <a:gd name="T10" fmla="*/ 0 w 167"/>
                  <a:gd name="T11" fmla="*/ 0 h 46"/>
                  <a:gd name="T12" fmla="*/ 0 w 167"/>
                  <a:gd name="T13" fmla="*/ 0 h 46"/>
                  <a:gd name="T14" fmla="*/ 0 w 167"/>
                  <a:gd name="T15" fmla="*/ 0 h 46"/>
                  <a:gd name="T16" fmla="*/ 0 w 167"/>
                  <a:gd name="T17" fmla="*/ 0 h 46"/>
                  <a:gd name="T18" fmla="*/ 20 w 167"/>
                  <a:gd name="T19" fmla="*/ 6 h 46"/>
                  <a:gd name="T20" fmla="*/ 1 w 167"/>
                  <a:gd name="T21" fmla="*/ 0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7" h="46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67" y="4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25" name="Freeform 4788"/>
              <p:cNvSpPr>
                <a:spLocks/>
              </p:cNvSpPr>
              <p:nvPr/>
            </p:nvSpPr>
            <p:spPr bwMode="auto">
              <a:xfrm>
                <a:off x="2650" y="1587"/>
                <a:ext cx="88" cy="23"/>
              </a:xfrm>
              <a:custGeom>
                <a:avLst/>
                <a:gdLst>
                  <a:gd name="T0" fmla="*/ 2 w 176"/>
                  <a:gd name="T1" fmla="*/ 0 h 46"/>
                  <a:gd name="T2" fmla="*/ 1 w 176"/>
                  <a:gd name="T3" fmla="*/ 0 h 46"/>
                  <a:gd name="T4" fmla="*/ 1 w 176"/>
                  <a:gd name="T5" fmla="*/ 0 h 46"/>
                  <a:gd name="T6" fmla="*/ 1 w 176"/>
                  <a:gd name="T7" fmla="*/ 0 h 46"/>
                  <a:gd name="T8" fmla="*/ 1 w 176"/>
                  <a:gd name="T9" fmla="*/ 0 h 46"/>
                  <a:gd name="T10" fmla="*/ 1 w 176"/>
                  <a:gd name="T11" fmla="*/ 0 h 46"/>
                  <a:gd name="T12" fmla="*/ 1 w 176"/>
                  <a:gd name="T13" fmla="*/ 0 h 46"/>
                  <a:gd name="T14" fmla="*/ 1 w 176"/>
                  <a:gd name="T15" fmla="*/ 0 h 46"/>
                  <a:gd name="T16" fmla="*/ 0 w 176"/>
                  <a:gd name="T17" fmla="*/ 0 h 46"/>
                  <a:gd name="T18" fmla="*/ 22 w 176"/>
                  <a:gd name="T19" fmla="*/ 6 h 46"/>
                  <a:gd name="T20" fmla="*/ 2 w 176"/>
                  <a:gd name="T21" fmla="*/ 0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6" h="46">
                    <a:moveTo>
                      <a:pt x="9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76" y="4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26" name="Freeform 4789"/>
              <p:cNvSpPr>
                <a:spLocks/>
              </p:cNvSpPr>
              <p:nvPr/>
            </p:nvSpPr>
            <p:spPr bwMode="auto">
              <a:xfrm>
                <a:off x="2645" y="1587"/>
                <a:ext cx="93" cy="23"/>
              </a:xfrm>
              <a:custGeom>
                <a:avLst/>
                <a:gdLst>
                  <a:gd name="T0" fmla="*/ 2 w 186"/>
                  <a:gd name="T1" fmla="*/ 0 h 46"/>
                  <a:gd name="T2" fmla="*/ 2 w 186"/>
                  <a:gd name="T3" fmla="*/ 0 h 46"/>
                  <a:gd name="T4" fmla="*/ 1 w 186"/>
                  <a:gd name="T5" fmla="*/ 0 h 46"/>
                  <a:gd name="T6" fmla="*/ 1 w 186"/>
                  <a:gd name="T7" fmla="*/ 0 h 46"/>
                  <a:gd name="T8" fmla="*/ 1 w 186"/>
                  <a:gd name="T9" fmla="*/ 0 h 46"/>
                  <a:gd name="T10" fmla="*/ 1 w 186"/>
                  <a:gd name="T11" fmla="*/ 0 h 46"/>
                  <a:gd name="T12" fmla="*/ 1 w 186"/>
                  <a:gd name="T13" fmla="*/ 1 h 46"/>
                  <a:gd name="T14" fmla="*/ 1 w 186"/>
                  <a:gd name="T15" fmla="*/ 1 h 46"/>
                  <a:gd name="T16" fmla="*/ 0 w 186"/>
                  <a:gd name="T17" fmla="*/ 1 h 46"/>
                  <a:gd name="T18" fmla="*/ 24 w 186"/>
                  <a:gd name="T19" fmla="*/ 6 h 46"/>
                  <a:gd name="T20" fmla="*/ 2 w 186"/>
                  <a:gd name="T21" fmla="*/ 0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6" h="46">
                    <a:moveTo>
                      <a:pt x="10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186" y="4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27" name="Freeform 4790"/>
              <p:cNvSpPr>
                <a:spLocks/>
              </p:cNvSpPr>
              <p:nvPr/>
            </p:nvSpPr>
            <p:spPr bwMode="auto">
              <a:xfrm>
                <a:off x="2640" y="1587"/>
                <a:ext cx="98" cy="23"/>
              </a:xfrm>
              <a:custGeom>
                <a:avLst/>
                <a:gdLst>
                  <a:gd name="T0" fmla="*/ 2 w 196"/>
                  <a:gd name="T1" fmla="*/ 0 h 46"/>
                  <a:gd name="T2" fmla="*/ 2 w 196"/>
                  <a:gd name="T3" fmla="*/ 0 h 46"/>
                  <a:gd name="T4" fmla="*/ 1 w 196"/>
                  <a:gd name="T5" fmla="*/ 0 h 46"/>
                  <a:gd name="T6" fmla="*/ 1 w 196"/>
                  <a:gd name="T7" fmla="*/ 0 h 46"/>
                  <a:gd name="T8" fmla="*/ 1 w 196"/>
                  <a:gd name="T9" fmla="*/ 0 h 46"/>
                  <a:gd name="T10" fmla="*/ 1 w 196"/>
                  <a:gd name="T11" fmla="*/ 0 h 46"/>
                  <a:gd name="T12" fmla="*/ 1 w 196"/>
                  <a:gd name="T13" fmla="*/ 1 h 46"/>
                  <a:gd name="T14" fmla="*/ 1 w 196"/>
                  <a:gd name="T15" fmla="*/ 1 h 46"/>
                  <a:gd name="T16" fmla="*/ 0 w 196"/>
                  <a:gd name="T17" fmla="*/ 1 h 46"/>
                  <a:gd name="T18" fmla="*/ 25 w 196"/>
                  <a:gd name="T19" fmla="*/ 6 h 46"/>
                  <a:gd name="T20" fmla="*/ 2 w 196"/>
                  <a:gd name="T21" fmla="*/ 0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6" h="46">
                    <a:moveTo>
                      <a:pt x="10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196" y="4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28" name="Freeform 4791"/>
              <p:cNvSpPr>
                <a:spLocks/>
              </p:cNvSpPr>
              <p:nvPr/>
            </p:nvSpPr>
            <p:spPr bwMode="auto">
              <a:xfrm>
                <a:off x="2635" y="1588"/>
                <a:ext cx="103" cy="22"/>
              </a:xfrm>
              <a:custGeom>
                <a:avLst/>
                <a:gdLst>
                  <a:gd name="T0" fmla="*/ 2 w 205"/>
                  <a:gd name="T1" fmla="*/ 0 h 44"/>
                  <a:gd name="T2" fmla="*/ 2 w 205"/>
                  <a:gd name="T3" fmla="*/ 0 h 44"/>
                  <a:gd name="T4" fmla="*/ 1 w 205"/>
                  <a:gd name="T5" fmla="*/ 0 h 44"/>
                  <a:gd name="T6" fmla="*/ 1 w 205"/>
                  <a:gd name="T7" fmla="*/ 0 h 44"/>
                  <a:gd name="T8" fmla="*/ 1 w 205"/>
                  <a:gd name="T9" fmla="*/ 0 h 44"/>
                  <a:gd name="T10" fmla="*/ 1 w 205"/>
                  <a:gd name="T11" fmla="*/ 0 h 44"/>
                  <a:gd name="T12" fmla="*/ 1 w 205"/>
                  <a:gd name="T13" fmla="*/ 0 h 44"/>
                  <a:gd name="T14" fmla="*/ 1 w 205"/>
                  <a:gd name="T15" fmla="*/ 0 h 44"/>
                  <a:gd name="T16" fmla="*/ 0 w 205"/>
                  <a:gd name="T17" fmla="*/ 0 h 44"/>
                  <a:gd name="T18" fmla="*/ 26 w 205"/>
                  <a:gd name="T19" fmla="*/ 6 h 44"/>
                  <a:gd name="T20" fmla="*/ 2 w 205"/>
                  <a:gd name="T21" fmla="*/ 0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5" h="44">
                    <a:moveTo>
                      <a:pt x="11" y="0"/>
                    </a:move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05" y="4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29" name="Freeform 4792"/>
              <p:cNvSpPr>
                <a:spLocks/>
              </p:cNvSpPr>
              <p:nvPr/>
            </p:nvSpPr>
            <p:spPr bwMode="auto">
              <a:xfrm>
                <a:off x="2631" y="1588"/>
                <a:ext cx="107" cy="22"/>
              </a:xfrm>
              <a:custGeom>
                <a:avLst/>
                <a:gdLst>
                  <a:gd name="T0" fmla="*/ 1 w 215"/>
                  <a:gd name="T1" fmla="*/ 0 h 44"/>
                  <a:gd name="T2" fmla="*/ 1 w 215"/>
                  <a:gd name="T3" fmla="*/ 0 h 44"/>
                  <a:gd name="T4" fmla="*/ 1 w 215"/>
                  <a:gd name="T5" fmla="*/ 0 h 44"/>
                  <a:gd name="T6" fmla="*/ 0 w 215"/>
                  <a:gd name="T7" fmla="*/ 0 h 44"/>
                  <a:gd name="T8" fmla="*/ 0 w 215"/>
                  <a:gd name="T9" fmla="*/ 0 h 44"/>
                  <a:gd name="T10" fmla="*/ 0 w 215"/>
                  <a:gd name="T11" fmla="*/ 0 h 44"/>
                  <a:gd name="T12" fmla="*/ 0 w 215"/>
                  <a:gd name="T13" fmla="*/ 0 h 44"/>
                  <a:gd name="T14" fmla="*/ 0 w 215"/>
                  <a:gd name="T15" fmla="*/ 0 h 44"/>
                  <a:gd name="T16" fmla="*/ 0 w 215"/>
                  <a:gd name="T17" fmla="*/ 1 h 44"/>
                  <a:gd name="T18" fmla="*/ 26 w 215"/>
                  <a:gd name="T19" fmla="*/ 6 h 44"/>
                  <a:gd name="T20" fmla="*/ 1 w 215"/>
                  <a:gd name="T21" fmla="*/ 0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44">
                    <a:moveTo>
                      <a:pt x="12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15" y="4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30" name="Freeform 4793"/>
              <p:cNvSpPr>
                <a:spLocks/>
              </p:cNvSpPr>
              <p:nvPr/>
            </p:nvSpPr>
            <p:spPr bwMode="auto">
              <a:xfrm>
                <a:off x="2625" y="1589"/>
                <a:ext cx="113" cy="21"/>
              </a:xfrm>
              <a:custGeom>
                <a:avLst/>
                <a:gdLst>
                  <a:gd name="T0" fmla="*/ 2 w 226"/>
                  <a:gd name="T1" fmla="*/ 0 h 42"/>
                  <a:gd name="T2" fmla="*/ 2 w 226"/>
                  <a:gd name="T3" fmla="*/ 0 h 42"/>
                  <a:gd name="T4" fmla="*/ 1 w 226"/>
                  <a:gd name="T5" fmla="*/ 0 h 42"/>
                  <a:gd name="T6" fmla="*/ 1 w 226"/>
                  <a:gd name="T7" fmla="*/ 0 h 42"/>
                  <a:gd name="T8" fmla="*/ 1 w 226"/>
                  <a:gd name="T9" fmla="*/ 0 h 42"/>
                  <a:gd name="T10" fmla="*/ 1 w 226"/>
                  <a:gd name="T11" fmla="*/ 0 h 42"/>
                  <a:gd name="T12" fmla="*/ 1 w 226"/>
                  <a:gd name="T13" fmla="*/ 0 h 42"/>
                  <a:gd name="T14" fmla="*/ 1 w 226"/>
                  <a:gd name="T15" fmla="*/ 0 h 42"/>
                  <a:gd name="T16" fmla="*/ 0 w 226"/>
                  <a:gd name="T17" fmla="*/ 0 h 42"/>
                  <a:gd name="T18" fmla="*/ 29 w 226"/>
                  <a:gd name="T19" fmla="*/ 6 h 42"/>
                  <a:gd name="T20" fmla="*/ 2 w 226"/>
                  <a:gd name="T21" fmla="*/ 0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6" h="42">
                    <a:moveTo>
                      <a:pt x="11" y="0"/>
                    </a:move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26" y="4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31" name="Freeform 4794"/>
              <p:cNvSpPr>
                <a:spLocks/>
              </p:cNvSpPr>
              <p:nvPr/>
            </p:nvSpPr>
            <p:spPr bwMode="auto">
              <a:xfrm>
                <a:off x="2619" y="1589"/>
                <a:ext cx="119" cy="21"/>
              </a:xfrm>
              <a:custGeom>
                <a:avLst/>
                <a:gdLst>
                  <a:gd name="T0" fmla="*/ 2 w 238"/>
                  <a:gd name="T1" fmla="*/ 0 h 42"/>
                  <a:gd name="T2" fmla="*/ 2 w 238"/>
                  <a:gd name="T3" fmla="*/ 0 h 42"/>
                  <a:gd name="T4" fmla="*/ 2 w 238"/>
                  <a:gd name="T5" fmla="*/ 0 h 42"/>
                  <a:gd name="T6" fmla="*/ 1 w 238"/>
                  <a:gd name="T7" fmla="*/ 0 h 42"/>
                  <a:gd name="T8" fmla="*/ 1 w 238"/>
                  <a:gd name="T9" fmla="*/ 0 h 42"/>
                  <a:gd name="T10" fmla="*/ 1 w 238"/>
                  <a:gd name="T11" fmla="*/ 0 h 42"/>
                  <a:gd name="T12" fmla="*/ 1 w 238"/>
                  <a:gd name="T13" fmla="*/ 0 h 42"/>
                  <a:gd name="T14" fmla="*/ 1 w 238"/>
                  <a:gd name="T15" fmla="*/ 0 h 42"/>
                  <a:gd name="T16" fmla="*/ 0 w 238"/>
                  <a:gd name="T17" fmla="*/ 0 h 42"/>
                  <a:gd name="T18" fmla="*/ 30 w 238"/>
                  <a:gd name="T19" fmla="*/ 6 h 42"/>
                  <a:gd name="T20" fmla="*/ 2 w 238"/>
                  <a:gd name="T21" fmla="*/ 0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8" h="42">
                    <a:moveTo>
                      <a:pt x="12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38" y="4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32" name="Freeform 4795"/>
              <p:cNvSpPr>
                <a:spLocks/>
              </p:cNvSpPr>
              <p:nvPr/>
            </p:nvSpPr>
            <p:spPr bwMode="auto">
              <a:xfrm>
                <a:off x="2612" y="1589"/>
                <a:ext cx="126" cy="21"/>
              </a:xfrm>
              <a:custGeom>
                <a:avLst/>
                <a:gdLst>
                  <a:gd name="T0" fmla="*/ 2 w 251"/>
                  <a:gd name="T1" fmla="*/ 0 h 42"/>
                  <a:gd name="T2" fmla="*/ 2 w 251"/>
                  <a:gd name="T3" fmla="*/ 0 h 42"/>
                  <a:gd name="T4" fmla="*/ 2 w 251"/>
                  <a:gd name="T5" fmla="*/ 1 h 42"/>
                  <a:gd name="T6" fmla="*/ 1 w 251"/>
                  <a:gd name="T7" fmla="*/ 1 h 42"/>
                  <a:gd name="T8" fmla="*/ 1 w 251"/>
                  <a:gd name="T9" fmla="*/ 1 h 42"/>
                  <a:gd name="T10" fmla="*/ 1 w 251"/>
                  <a:gd name="T11" fmla="*/ 1 h 42"/>
                  <a:gd name="T12" fmla="*/ 1 w 251"/>
                  <a:gd name="T13" fmla="*/ 1 h 42"/>
                  <a:gd name="T14" fmla="*/ 1 w 251"/>
                  <a:gd name="T15" fmla="*/ 1 h 42"/>
                  <a:gd name="T16" fmla="*/ 0 w 251"/>
                  <a:gd name="T17" fmla="*/ 1 h 42"/>
                  <a:gd name="T18" fmla="*/ 32 w 251"/>
                  <a:gd name="T19" fmla="*/ 6 h 42"/>
                  <a:gd name="T20" fmla="*/ 2 w 251"/>
                  <a:gd name="T21" fmla="*/ 0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1" h="42">
                    <a:moveTo>
                      <a:pt x="13" y="0"/>
                    </a:moveTo>
                    <a:lnTo>
                      <a:pt x="11" y="0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251" y="4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33" name="Freeform 4796"/>
              <p:cNvSpPr>
                <a:spLocks/>
              </p:cNvSpPr>
              <p:nvPr/>
            </p:nvSpPr>
            <p:spPr bwMode="auto">
              <a:xfrm>
                <a:off x="2606" y="1590"/>
                <a:ext cx="132" cy="20"/>
              </a:xfrm>
              <a:custGeom>
                <a:avLst/>
                <a:gdLst>
                  <a:gd name="T0" fmla="*/ 1 w 265"/>
                  <a:gd name="T1" fmla="*/ 0 h 41"/>
                  <a:gd name="T2" fmla="*/ 1 w 265"/>
                  <a:gd name="T3" fmla="*/ 0 h 41"/>
                  <a:gd name="T4" fmla="*/ 1 w 265"/>
                  <a:gd name="T5" fmla="*/ 0 h 41"/>
                  <a:gd name="T6" fmla="*/ 1 w 265"/>
                  <a:gd name="T7" fmla="*/ 0 h 41"/>
                  <a:gd name="T8" fmla="*/ 0 w 265"/>
                  <a:gd name="T9" fmla="*/ 0 h 41"/>
                  <a:gd name="T10" fmla="*/ 0 w 265"/>
                  <a:gd name="T11" fmla="*/ 0 h 41"/>
                  <a:gd name="T12" fmla="*/ 0 w 265"/>
                  <a:gd name="T13" fmla="*/ 0 h 41"/>
                  <a:gd name="T14" fmla="*/ 0 w 265"/>
                  <a:gd name="T15" fmla="*/ 0 h 41"/>
                  <a:gd name="T16" fmla="*/ 0 w 265"/>
                  <a:gd name="T17" fmla="*/ 0 h 41"/>
                  <a:gd name="T18" fmla="*/ 33 w 265"/>
                  <a:gd name="T19" fmla="*/ 5 h 41"/>
                  <a:gd name="T20" fmla="*/ 1 w 265"/>
                  <a:gd name="T21" fmla="*/ 0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5" h="41">
                    <a:moveTo>
                      <a:pt x="14" y="0"/>
                    </a:move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5" y="4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34" name="Freeform 4797"/>
              <p:cNvSpPr>
                <a:spLocks/>
              </p:cNvSpPr>
              <p:nvPr/>
            </p:nvSpPr>
            <p:spPr bwMode="auto">
              <a:xfrm>
                <a:off x="2599" y="1591"/>
                <a:ext cx="139" cy="19"/>
              </a:xfrm>
              <a:custGeom>
                <a:avLst/>
                <a:gdLst>
                  <a:gd name="T0" fmla="*/ 2 w 278"/>
                  <a:gd name="T1" fmla="*/ 0 h 39"/>
                  <a:gd name="T2" fmla="*/ 2 w 278"/>
                  <a:gd name="T3" fmla="*/ 0 h 39"/>
                  <a:gd name="T4" fmla="*/ 2 w 278"/>
                  <a:gd name="T5" fmla="*/ 0 h 39"/>
                  <a:gd name="T6" fmla="*/ 1 w 278"/>
                  <a:gd name="T7" fmla="*/ 0 h 39"/>
                  <a:gd name="T8" fmla="*/ 1 w 278"/>
                  <a:gd name="T9" fmla="*/ 0 h 39"/>
                  <a:gd name="T10" fmla="*/ 1 w 278"/>
                  <a:gd name="T11" fmla="*/ 0 h 39"/>
                  <a:gd name="T12" fmla="*/ 1 w 278"/>
                  <a:gd name="T13" fmla="*/ 0 h 39"/>
                  <a:gd name="T14" fmla="*/ 1 w 278"/>
                  <a:gd name="T15" fmla="*/ 0 h 39"/>
                  <a:gd name="T16" fmla="*/ 0 w 278"/>
                  <a:gd name="T17" fmla="*/ 0 h 39"/>
                  <a:gd name="T18" fmla="*/ 35 w 278"/>
                  <a:gd name="T19" fmla="*/ 4 h 39"/>
                  <a:gd name="T20" fmla="*/ 2 w 278"/>
                  <a:gd name="T21" fmla="*/ 0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78" h="39">
                    <a:moveTo>
                      <a:pt x="13" y="0"/>
                    </a:move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78" y="3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35" name="Freeform 4798"/>
              <p:cNvSpPr>
                <a:spLocks/>
              </p:cNvSpPr>
              <p:nvPr/>
            </p:nvSpPr>
            <p:spPr bwMode="auto">
              <a:xfrm>
                <a:off x="2591" y="1591"/>
                <a:ext cx="147" cy="19"/>
              </a:xfrm>
              <a:custGeom>
                <a:avLst/>
                <a:gdLst>
                  <a:gd name="T0" fmla="*/ 2 w 294"/>
                  <a:gd name="T1" fmla="*/ 0 h 39"/>
                  <a:gd name="T2" fmla="*/ 2 w 294"/>
                  <a:gd name="T3" fmla="*/ 0 h 39"/>
                  <a:gd name="T4" fmla="*/ 2 w 294"/>
                  <a:gd name="T5" fmla="*/ 0 h 39"/>
                  <a:gd name="T6" fmla="*/ 2 w 294"/>
                  <a:gd name="T7" fmla="*/ 0 h 39"/>
                  <a:gd name="T8" fmla="*/ 1 w 294"/>
                  <a:gd name="T9" fmla="*/ 0 h 39"/>
                  <a:gd name="T10" fmla="*/ 1 w 294"/>
                  <a:gd name="T11" fmla="*/ 0 h 39"/>
                  <a:gd name="T12" fmla="*/ 1 w 294"/>
                  <a:gd name="T13" fmla="*/ 0 h 39"/>
                  <a:gd name="T14" fmla="*/ 1 w 294"/>
                  <a:gd name="T15" fmla="*/ 0 h 39"/>
                  <a:gd name="T16" fmla="*/ 0 w 294"/>
                  <a:gd name="T17" fmla="*/ 0 h 39"/>
                  <a:gd name="T18" fmla="*/ 37 w 294"/>
                  <a:gd name="T19" fmla="*/ 4 h 39"/>
                  <a:gd name="T20" fmla="*/ 2 w 294"/>
                  <a:gd name="T21" fmla="*/ 0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4" h="39">
                    <a:moveTo>
                      <a:pt x="16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94" y="39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36" name="Freeform 4799"/>
              <p:cNvSpPr>
                <a:spLocks/>
              </p:cNvSpPr>
              <p:nvPr/>
            </p:nvSpPr>
            <p:spPr bwMode="auto">
              <a:xfrm>
                <a:off x="2583" y="1592"/>
                <a:ext cx="155" cy="18"/>
              </a:xfrm>
              <a:custGeom>
                <a:avLst/>
                <a:gdLst>
                  <a:gd name="T0" fmla="*/ 2 w 311"/>
                  <a:gd name="T1" fmla="*/ 0 h 37"/>
                  <a:gd name="T2" fmla="*/ 1 w 311"/>
                  <a:gd name="T3" fmla="*/ 0 h 37"/>
                  <a:gd name="T4" fmla="*/ 1 w 311"/>
                  <a:gd name="T5" fmla="*/ 0 h 37"/>
                  <a:gd name="T6" fmla="*/ 1 w 311"/>
                  <a:gd name="T7" fmla="*/ 0 h 37"/>
                  <a:gd name="T8" fmla="*/ 1 w 311"/>
                  <a:gd name="T9" fmla="*/ 0 h 37"/>
                  <a:gd name="T10" fmla="*/ 0 w 311"/>
                  <a:gd name="T11" fmla="*/ 0 h 37"/>
                  <a:gd name="T12" fmla="*/ 0 w 311"/>
                  <a:gd name="T13" fmla="*/ 0 h 37"/>
                  <a:gd name="T14" fmla="*/ 0 w 311"/>
                  <a:gd name="T15" fmla="*/ 0 h 37"/>
                  <a:gd name="T16" fmla="*/ 0 w 311"/>
                  <a:gd name="T17" fmla="*/ 0 h 37"/>
                  <a:gd name="T18" fmla="*/ 38 w 311"/>
                  <a:gd name="T19" fmla="*/ 4 h 37"/>
                  <a:gd name="T20" fmla="*/ 2 w 311"/>
                  <a:gd name="T21" fmla="*/ 0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11" h="37">
                    <a:moveTo>
                      <a:pt x="16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311" y="3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37" name="Freeform 4800"/>
              <p:cNvSpPr>
                <a:spLocks/>
              </p:cNvSpPr>
              <p:nvPr/>
            </p:nvSpPr>
            <p:spPr bwMode="auto">
              <a:xfrm>
                <a:off x="2574" y="1593"/>
                <a:ext cx="164" cy="17"/>
              </a:xfrm>
              <a:custGeom>
                <a:avLst/>
                <a:gdLst>
                  <a:gd name="T0" fmla="*/ 3 w 328"/>
                  <a:gd name="T1" fmla="*/ 0 h 35"/>
                  <a:gd name="T2" fmla="*/ 2 w 328"/>
                  <a:gd name="T3" fmla="*/ 0 h 35"/>
                  <a:gd name="T4" fmla="*/ 2 w 328"/>
                  <a:gd name="T5" fmla="*/ 0 h 35"/>
                  <a:gd name="T6" fmla="*/ 2 w 328"/>
                  <a:gd name="T7" fmla="*/ 0 h 35"/>
                  <a:gd name="T8" fmla="*/ 2 w 328"/>
                  <a:gd name="T9" fmla="*/ 0 h 35"/>
                  <a:gd name="T10" fmla="*/ 1 w 328"/>
                  <a:gd name="T11" fmla="*/ 0 h 35"/>
                  <a:gd name="T12" fmla="*/ 1 w 328"/>
                  <a:gd name="T13" fmla="*/ 0 h 35"/>
                  <a:gd name="T14" fmla="*/ 1 w 328"/>
                  <a:gd name="T15" fmla="*/ 0 h 35"/>
                  <a:gd name="T16" fmla="*/ 0 w 328"/>
                  <a:gd name="T17" fmla="*/ 0 h 35"/>
                  <a:gd name="T18" fmla="*/ 41 w 328"/>
                  <a:gd name="T19" fmla="*/ 4 h 35"/>
                  <a:gd name="T20" fmla="*/ 3 w 328"/>
                  <a:gd name="T21" fmla="*/ 0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8" h="35">
                    <a:moveTo>
                      <a:pt x="19" y="0"/>
                    </a:moveTo>
                    <a:lnTo>
                      <a:pt x="15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328" y="3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38" name="Freeform 4801"/>
              <p:cNvSpPr>
                <a:spLocks/>
              </p:cNvSpPr>
              <p:nvPr/>
            </p:nvSpPr>
            <p:spPr bwMode="auto">
              <a:xfrm>
                <a:off x="2565" y="1594"/>
                <a:ext cx="173" cy="16"/>
              </a:xfrm>
              <a:custGeom>
                <a:avLst/>
                <a:gdLst>
                  <a:gd name="T0" fmla="*/ 3 w 345"/>
                  <a:gd name="T1" fmla="*/ 0 h 33"/>
                  <a:gd name="T2" fmla="*/ 2 w 345"/>
                  <a:gd name="T3" fmla="*/ 0 h 33"/>
                  <a:gd name="T4" fmla="*/ 2 w 345"/>
                  <a:gd name="T5" fmla="*/ 0 h 33"/>
                  <a:gd name="T6" fmla="*/ 2 w 345"/>
                  <a:gd name="T7" fmla="*/ 0 h 33"/>
                  <a:gd name="T8" fmla="*/ 2 w 345"/>
                  <a:gd name="T9" fmla="*/ 0 h 33"/>
                  <a:gd name="T10" fmla="*/ 1 w 345"/>
                  <a:gd name="T11" fmla="*/ 0 h 33"/>
                  <a:gd name="T12" fmla="*/ 1 w 345"/>
                  <a:gd name="T13" fmla="*/ 0 h 33"/>
                  <a:gd name="T14" fmla="*/ 1 w 345"/>
                  <a:gd name="T15" fmla="*/ 0 h 33"/>
                  <a:gd name="T16" fmla="*/ 0 w 345"/>
                  <a:gd name="T17" fmla="*/ 0 h 33"/>
                  <a:gd name="T18" fmla="*/ 44 w 345"/>
                  <a:gd name="T19" fmla="*/ 4 h 33"/>
                  <a:gd name="T20" fmla="*/ 3 w 345"/>
                  <a:gd name="T21" fmla="*/ 0 h 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45" h="33">
                    <a:moveTo>
                      <a:pt x="17" y="0"/>
                    </a:moveTo>
                    <a:lnTo>
                      <a:pt x="15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45" y="3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39" name="Freeform 4802"/>
              <p:cNvSpPr>
                <a:spLocks/>
              </p:cNvSpPr>
              <p:nvPr/>
            </p:nvSpPr>
            <p:spPr bwMode="auto">
              <a:xfrm>
                <a:off x="2558" y="1595"/>
                <a:ext cx="180" cy="15"/>
              </a:xfrm>
              <a:custGeom>
                <a:avLst/>
                <a:gdLst>
                  <a:gd name="T0" fmla="*/ 2 w 361"/>
                  <a:gd name="T1" fmla="*/ 0 h 31"/>
                  <a:gd name="T2" fmla="*/ 1 w 361"/>
                  <a:gd name="T3" fmla="*/ 0 h 31"/>
                  <a:gd name="T4" fmla="*/ 1 w 361"/>
                  <a:gd name="T5" fmla="*/ 0 h 31"/>
                  <a:gd name="T6" fmla="*/ 1 w 361"/>
                  <a:gd name="T7" fmla="*/ 0 h 31"/>
                  <a:gd name="T8" fmla="*/ 1 w 361"/>
                  <a:gd name="T9" fmla="*/ 0 h 31"/>
                  <a:gd name="T10" fmla="*/ 0 w 361"/>
                  <a:gd name="T11" fmla="*/ 0 h 31"/>
                  <a:gd name="T12" fmla="*/ 0 w 361"/>
                  <a:gd name="T13" fmla="*/ 0 h 31"/>
                  <a:gd name="T14" fmla="*/ 0 w 361"/>
                  <a:gd name="T15" fmla="*/ 0 h 31"/>
                  <a:gd name="T16" fmla="*/ 0 w 361"/>
                  <a:gd name="T17" fmla="*/ 0 h 31"/>
                  <a:gd name="T18" fmla="*/ 45 w 361"/>
                  <a:gd name="T19" fmla="*/ 3 h 31"/>
                  <a:gd name="T20" fmla="*/ 2 w 361"/>
                  <a:gd name="T21" fmla="*/ 0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61" h="31">
                    <a:moveTo>
                      <a:pt x="18" y="0"/>
                    </a:moveTo>
                    <a:lnTo>
                      <a:pt x="14" y="0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361" y="3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40" name="Freeform 4803"/>
              <p:cNvSpPr>
                <a:spLocks/>
              </p:cNvSpPr>
              <p:nvPr/>
            </p:nvSpPr>
            <p:spPr bwMode="auto">
              <a:xfrm>
                <a:off x="2549" y="1596"/>
                <a:ext cx="189" cy="14"/>
              </a:xfrm>
              <a:custGeom>
                <a:avLst/>
                <a:gdLst>
                  <a:gd name="T0" fmla="*/ 3 w 378"/>
                  <a:gd name="T1" fmla="*/ 0 h 27"/>
                  <a:gd name="T2" fmla="*/ 2 w 378"/>
                  <a:gd name="T3" fmla="*/ 0 h 27"/>
                  <a:gd name="T4" fmla="*/ 2 w 378"/>
                  <a:gd name="T5" fmla="*/ 0 h 27"/>
                  <a:gd name="T6" fmla="*/ 2 w 378"/>
                  <a:gd name="T7" fmla="*/ 0 h 27"/>
                  <a:gd name="T8" fmla="*/ 1 w 378"/>
                  <a:gd name="T9" fmla="*/ 1 h 27"/>
                  <a:gd name="T10" fmla="*/ 1 w 378"/>
                  <a:gd name="T11" fmla="*/ 1 h 27"/>
                  <a:gd name="T12" fmla="*/ 1 w 378"/>
                  <a:gd name="T13" fmla="*/ 1 h 27"/>
                  <a:gd name="T14" fmla="*/ 1 w 378"/>
                  <a:gd name="T15" fmla="*/ 1 h 27"/>
                  <a:gd name="T16" fmla="*/ 0 w 378"/>
                  <a:gd name="T17" fmla="*/ 1 h 27"/>
                  <a:gd name="T18" fmla="*/ 48 w 378"/>
                  <a:gd name="T19" fmla="*/ 4 h 27"/>
                  <a:gd name="T20" fmla="*/ 3 w 378"/>
                  <a:gd name="T21" fmla="*/ 0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">
                    <a:moveTo>
                      <a:pt x="17" y="0"/>
                    </a:moveTo>
                    <a:lnTo>
                      <a:pt x="15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378" y="2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41" name="Freeform 4804"/>
              <p:cNvSpPr>
                <a:spLocks/>
              </p:cNvSpPr>
              <p:nvPr/>
            </p:nvSpPr>
            <p:spPr bwMode="auto">
              <a:xfrm>
                <a:off x="2541" y="1597"/>
                <a:ext cx="197" cy="13"/>
              </a:xfrm>
              <a:custGeom>
                <a:avLst/>
                <a:gdLst>
                  <a:gd name="T0" fmla="*/ 3 w 393"/>
                  <a:gd name="T1" fmla="*/ 0 h 25"/>
                  <a:gd name="T2" fmla="*/ 2 w 393"/>
                  <a:gd name="T3" fmla="*/ 0 h 25"/>
                  <a:gd name="T4" fmla="*/ 2 w 393"/>
                  <a:gd name="T5" fmla="*/ 1 h 25"/>
                  <a:gd name="T6" fmla="*/ 2 w 393"/>
                  <a:gd name="T7" fmla="*/ 1 h 25"/>
                  <a:gd name="T8" fmla="*/ 1 w 393"/>
                  <a:gd name="T9" fmla="*/ 1 h 25"/>
                  <a:gd name="T10" fmla="*/ 1 w 393"/>
                  <a:gd name="T11" fmla="*/ 1 h 25"/>
                  <a:gd name="T12" fmla="*/ 1 w 393"/>
                  <a:gd name="T13" fmla="*/ 1 h 25"/>
                  <a:gd name="T14" fmla="*/ 1 w 393"/>
                  <a:gd name="T15" fmla="*/ 1 h 25"/>
                  <a:gd name="T16" fmla="*/ 0 w 393"/>
                  <a:gd name="T17" fmla="*/ 1 h 25"/>
                  <a:gd name="T18" fmla="*/ 50 w 393"/>
                  <a:gd name="T19" fmla="*/ 4 h 25"/>
                  <a:gd name="T20" fmla="*/ 3 w 393"/>
                  <a:gd name="T21" fmla="*/ 0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3" h="25">
                    <a:moveTo>
                      <a:pt x="17" y="0"/>
                    </a:moveTo>
                    <a:lnTo>
                      <a:pt x="15" y="0"/>
                    </a:lnTo>
                    <a:lnTo>
                      <a:pt x="13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393" y="2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42" name="Freeform 4805"/>
              <p:cNvSpPr>
                <a:spLocks/>
              </p:cNvSpPr>
              <p:nvPr/>
            </p:nvSpPr>
            <p:spPr bwMode="auto">
              <a:xfrm>
                <a:off x="2535" y="1599"/>
                <a:ext cx="203" cy="11"/>
              </a:xfrm>
              <a:custGeom>
                <a:avLst/>
                <a:gdLst>
                  <a:gd name="T0" fmla="*/ 1 w 407"/>
                  <a:gd name="T1" fmla="*/ 0 h 21"/>
                  <a:gd name="T2" fmla="*/ 1 w 407"/>
                  <a:gd name="T3" fmla="*/ 1 h 21"/>
                  <a:gd name="T4" fmla="*/ 1 w 407"/>
                  <a:gd name="T5" fmla="*/ 1 h 21"/>
                  <a:gd name="T6" fmla="*/ 1 w 407"/>
                  <a:gd name="T7" fmla="*/ 1 h 21"/>
                  <a:gd name="T8" fmla="*/ 1 w 407"/>
                  <a:gd name="T9" fmla="*/ 1 h 21"/>
                  <a:gd name="T10" fmla="*/ 0 w 407"/>
                  <a:gd name="T11" fmla="*/ 1 h 21"/>
                  <a:gd name="T12" fmla="*/ 0 w 407"/>
                  <a:gd name="T13" fmla="*/ 1 h 21"/>
                  <a:gd name="T14" fmla="*/ 0 w 407"/>
                  <a:gd name="T15" fmla="*/ 1 h 21"/>
                  <a:gd name="T16" fmla="*/ 0 w 407"/>
                  <a:gd name="T17" fmla="*/ 1 h 21"/>
                  <a:gd name="T18" fmla="*/ 50 w 407"/>
                  <a:gd name="T19" fmla="*/ 3 h 21"/>
                  <a:gd name="T20" fmla="*/ 1 w 407"/>
                  <a:gd name="T21" fmla="*/ 0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07" h="21">
                    <a:moveTo>
                      <a:pt x="14" y="0"/>
                    </a:moveTo>
                    <a:lnTo>
                      <a:pt x="12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407" y="2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43" name="Freeform 4806"/>
              <p:cNvSpPr>
                <a:spLocks/>
              </p:cNvSpPr>
              <p:nvPr/>
            </p:nvSpPr>
            <p:spPr bwMode="auto">
              <a:xfrm>
                <a:off x="2529" y="1601"/>
                <a:ext cx="209" cy="9"/>
              </a:xfrm>
              <a:custGeom>
                <a:avLst/>
                <a:gdLst>
                  <a:gd name="T0" fmla="*/ 2 w 418"/>
                  <a:gd name="T1" fmla="*/ 0 h 17"/>
                  <a:gd name="T2" fmla="*/ 2 w 418"/>
                  <a:gd name="T3" fmla="*/ 1 h 17"/>
                  <a:gd name="T4" fmla="*/ 2 w 418"/>
                  <a:gd name="T5" fmla="*/ 1 h 17"/>
                  <a:gd name="T6" fmla="*/ 1 w 418"/>
                  <a:gd name="T7" fmla="*/ 1 h 17"/>
                  <a:gd name="T8" fmla="*/ 1 w 418"/>
                  <a:gd name="T9" fmla="*/ 1 h 17"/>
                  <a:gd name="T10" fmla="*/ 1 w 418"/>
                  <a:gd name="T11" fmla="*/ 1 h 17"/>
                  <a:gd name="T12" fmla="*/ 1 w 418"/>
                  <a:gd name="T13" fmla="*/ 1 h 17"/>
                  <a:gd name="T14" fmla="*/ 1 w 418"/>
                  <a:gd name="T15" fmla="*/ 1 h 17"/>
                  <a:gd name="T16" fmla="*/ 0 w 418"/>
                  <a:gd name="T17" fmla="*/ 1 h 17"/>
                  <a:gd name="T18" fmla="*/ 53 w 418"/>
                  <a:gd name="T19" fmla="*/ 3 h 17"/>
                  <a:gd name="T20" fmla="*/ 2 w 418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8" h="17">
                    <a:moveTo>
                      <a:pt x="11" y="0"/>
                    </a:moveTo>
                    <a:lnTo>
                      <a:pt x="11" y="1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418" y="1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888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44" name="Freeform 4807"/>
              <p:cNvSpPr>
                <a:spLocks/>
              </p:cNvSpPr>
              <p:nvPr/>
            </p:nvSpPr>
            <p:spPr bwMode="auto">
              <a:xfrm>
                <a:off x="2525" y="1604"/>
                <a:ext cx="213" cy="6"/>
              </a:xfrm>
              <a:custGeom>
                <a:avLst/>
                <a:gdLst>
                  <a:gd name="T0" fmla="*/ 1 w 426"/>
                  <a:gd name="T1" fmla="*/ 0 h 12"/>
                  <a:gd name="T2" fmla="*/ 1 w 426"/>
                  <a:gd name="T3" fmla="*/ 0 h 12"/>
                  <a:gd name="T4" fmla="*/ 1 w 426"/>
                  <a:gd name="T5" fmla="*/ 0 h 12"/>
                  <a:gd name="T6" fmla="*/ 1 w 426"/>
                  <a:gd name="T7" fmla="*/ 1 h 12"/>
                  <a:gd name="T8" fmla="*/ 1 w 426"/>
                  <a:gd name="T9" fmla="*/ 1 h 12"/>
                  <a:gd name="T10" fmla="*/ 1 w 426"/>
                  <a:gd name="T11" fmla="*/ 1 h 12"/>
                  <a:gd name="T12" fmla="*/ 1 w 426"/>
                  <a:gd name="T13" fmla="*/ 1 h 12"/>
                  <a:gd name="T14" fmla="*/ 0 w 426"/>
                  <a:gd name="T15" fmla="*/ 1 h 12"/>
                  <a:gd name="T16" fmla="*/ 0 w 426"/>
                  <a:gd name="T17" fmla="*/ 1 h 12"/>
                  <a:gd name="T18" fmla="*/ 54 w 426"/>
                  <a:gd name="T19" fmla="*/ 2 h 12"/>
                  <a:gd name="T20" fmla="*/ 1 w 426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26" h="12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426" y="1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45" name="Freeform 4808"/>
              <p:cNvSpPr>
                <a:spLocks/>
              </p:cNvSpPr>
              <p:nvPr/>
            </p:nvSpPr>
            <p:spPr bwMode="auto">
              <a:xfrm>
                <a:off x="2523" y="1606"/>
                <a:ext cx="215" cy="4"/>
              </a:xfrm>
              <a:custGeom>
                <a:avLst/>
                <a:gdLst>
                  <a:gd name="T0" fmla="*/ 1 w 430"/>
                  <a:gd name="T1" fmla="*/ 0 h 8"/>
                  <a:gd name="T2" fmla="*/ 1 w 430"/>
                  <a:gd name="T3" fmla="*/ 0 h 8"/>
                  <a:gd name="T4" fmla="*/ 1 w 430"/>
                  <a:gd name="T5" fmla="*/ 0 h 8"/>
                  <a:gd name="T6" fmla="*/ 1 w 430"/>
                  <a:gd name="T7" fmla="*/ 1 h 8"/>
                  <a:gd name="T8" fmla="*/ 1 w 430"/>
                  <a:gd name="T9" fmla="*/ 1 h 8"/>
                  <a:gd name="T10" fmla="*/ 1 w 430"/>
                  <a:gd name="T11" fmla="*/ 1 h 8"/>
                  <a:gd name="T12" fmla="*/ 0 w 430"/>
                  <a:gd name="T13" fmla="*/ 1 h 8"/>
                  <a:gd name="T14" fmla="*/ 0 w 430"/>
                  <a:gd name="T15" fmla="*/ 1 h 8"/>
                  <a:gd name="T16" fmla="*/ 0 w 430"/>
                  <a:gd name="T17" fmla="*/ 1 h 8"/>
                  <a:gd name="T18" fmla="*/ 54 w 430"/>
                  <a:gd name="T19" fmla="*/ 1 h 8"/>
                  <a:gd name="T20" fmla="*/ 1 w 430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0" h="8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430" y="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46" name="Freeform 4809"/>
              <p:cNvSpPr>
                <a:spLocks/>
              </p:cNvSpPr>
              <p:nvPr/>
            </p:nvSpPr>
            <p:spPr bwMode="auto">
              <a:xfrm>
                <a:off x="2522" y="1608"/>
                <a:ext cx="216" cy="3"/>
              </a:xfrm>
              <a:custGeom>
                <a:avLst/>
                <a:gdLst>
                  <a:gd name="T0" fmla="*/ 1 w 432"/>
                  <a:gd name="T1" fmla="*/ 0 h 6"/>
                  <a:gd name="T2" fmla="*/ 1 w 432"/>
                  <a:gd name="T3" fmla="*/ 1 h 6"/>
                  <a:gd name="T4" fmla="*/ 1 w 432"/>
                  <a:gd name="T5" fmla="*/ 1 h 6"/>
                  <a:gd name="T6" fmla="*/ 0 w 432"/>
                  <a:gd name="T7" fmla="*/ 1 h 6"/>
                  <a:gd name="T8" fmla="*/ 0 w 432"/>
                  <a:gd name="T9" fmla="*/ 1 h 6"/>
                  <a:gd name="T10" fmla="*/ 0 w 432"/>
                  <a:gd name="T11" fmla="*/ 1 h 6"/>
                  <a:gd name="T12" fmla="*/ 1 w 432"/>
                  <a:gd name="T13" fmla="*/ 1 h 6"/>
                  <a:gd name="T14" fmla="*/ 1 w 432"/>
                  <a:gd name="T15" fmla="*/ 1 h 6"/>
                  <a:gd name="T16" fmla="*/ 1 w 432"/>
                  <a:gd name="T17" fmla="*/ 1 h 6"/>
                  <a:gd name="T18" fmla="*/ 54 w 432"/>
                  <a:gd name="T19" fmla="*/ 1 h 6"/>
                  <a:gd name="T20" fmla="*/ 1 w 432"/>
                  <a:gd name="T21" fmla="*/ 0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2" h="6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432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47" name="Freeform 4810"/>
              <p:cNvSpPr>
                <a:spLocks/>
              </p:cNvSpPr>
              <p:nvPr/>
            </p:nvSpPr>
            <p:spPr bwMode="auto">
              <a:xfrm>
                <a:off x="2523" y="1610"/>
                <a:ext cx="215" cy="3"/>
              </a:xfrm>
              <a:custGeom>
                <a:avLst/>
                <a:gdLst>
                  <a:gd name="T0" fmla="*/ 0 w 430"/>
                  <a:gd name="T1" fmla="*/ 1 h 6"/>
                  <a:gd name="T2" fmla="*/ 0 w 430"/>
                  <a:gd name="T3" fmla="*/ 1 h 6"/>
                  <a:gd name="T4" fmla="*/ 0 w 430"/>
                  <a:gd name="T5" fmla="*/ 1 h 6"/>
                  <a:gd name="T6" fmla="*/ 1 w 430"/>
                  <a:gd name="T7" fmla="*/ 1 h 6"/>
                  <a:gd name="T8" fmla="*/ 1 w 430"/>
                  <a:gd name="T9" fmla="*/ 1 h 6"/>
                  <a:gd name="T10" fmla="*/ 1 w 430"/>
                  <a:gd name="T11" fmla="*/ 1 h 6"/>
                  <a:gd name="T12" fmla="*/ 1 w 430"/>
                  <a:gd name="T13" fmla="*/ 1 h 6"/>
                  <a:gd name="T14" fmla="*/ 1 w 430"/>
                  <a:gd name="T15" fmla="*/ 1 h 6"/>
                  <a:gd name="T16" fmla="*/ 1 w 430"/>
                  <a:gd name="T17" fmla="*/ 1 h 6"/>
                  <a:gd name="T18" fmla="*/ 54 w 430"/>
                  <a:gd name="T19" fmla="*/ 0 h 6"/>
                  <a:gd name="T20" fmla="*/ 0 w 430"/>
                  <a:gd name="T21" fmla="*/ 1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0" h="6">
                    <a:moveTo>
                      <a:pt x="0" y="2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3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48" name="Freeform 4811"/>
              <p:cNvSpPr>
                <a:spLocks/>
              </p:cNvSpPr>
              <p:nvPr/>
            </p:nvSpPr>
            <p:spPr bwMode="auto">
              <a:xfrm>
                <a:off x="2525" y="1610"/>
                <a:ext cx="213" cy="6"/>
              </a:xfrm>
              <a:custGeom>
                <a:avLst/>
                <a:gdLst>
                  <a:gd name="T0" fmla="*/ 0 w 426"/>
                  <a:gd name="T1" fmla="*/ 1 h 11"/>
                  <a:gd name="T2" fmla="*/ 0 w 426"/>
                  <a:gd name="T3" fmla="*/ 1 h 11"/>
                  <a:gd name="T4" fmla="*/ 1 w 426"/>
                  <a:gd name="T5" fmla="*/ 1 h 11"/>
                  <a:gd name="T6" fmla="*/ 1 w 426"/>
                  <a:gd name="T7" fmla="*/ 1 h 11"/>
                  <a:gd name="T8" fmla="*/ 1 w 426"/>
                  <a:gd name="T9" fmla="*/ 2 h 11"/>
                  <a:gd name="T10" fmla="*/ 1 w 426"/>
                  <a:gd name="T11" fmla="*/ 2 h 11"/>
                  <a:gd name="T12" fmla="*/ 1 w 426"/>
                  <a:gd name="T13" fmla="*/ 2 h 11"/>
                  <a:gd name="T14" fmla="*/ 1 w 426"/>
                  <a:gd name="T15" fmla="*/ 2 h 11"/>
                  <a:gd name="T16" fmla="*/ 1 w 426"/>
                  <a:gd name="T17" fmla="*/ 2 h 11"/>
                  <a:gd name="T18" fmla="*/ 54 w 426"/>
                  <a:gd name="T19" fmla="*/ 0 h 11"/>
                  <a:gd name="T20" fmla="*/ 0 w 426"/>
                  <a:gd name="T21" fmla="*/ 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26" h="11">
                    <a:moveTo>
                      <a:pt x="0" y="6"/>
                    </a:moveTo>
                    <a:lnTo>
                      <a:pt x="0" y="7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42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49" name="Freeform 4812"/>
              <p:cNvSpPr>
                <a:spLocks/>
              </p:cNvSpPr>
              <p:nvPr/>
            </p:nvSpPr>
            <p:spPr bwMode="auto">
              <a:xfrm>
                <a:off x="2529" y="1610"/>
                <a:ext cx="209" cy="8"/>
              </a:xfrm>
              <a:custGeom>
                <a:avLst/>
                <a:gdLst>
                  <a:gd name="T0" fmla="*/ 0 w 418"/>
                  <a:gd name="T1" fmla="*/ 2 h 15"/>
                  <a:gd name="T2" fmla="*/ 1 w 418"/>
                  <a:gd name="T3" fmla="*/ 2 h 15"/>
                  <a:gd name="T4" fmla="*/ 1 w 418"/>
                  <a:gd name="T5" fmla="*/ 2 h 15"/>
                  <a:gd name="T6" fmla="*/ 1 w 418"/>
                  <a:gd name="T7" fmla="*/ 2 h 15"/>
                  <a:gd name="T8" fmla="*/ 1 w 418"/>
                  <a:gd name="T9" fmla="*/ 2 h 15"/>
                  <a:gd name="T10" fmla="*/ 1 w 418"/>
                  <a:gd name="T11" fmla="*/ 2 h 15"/>
                  <a:gd name="T12" fmla="*/ 2 w 418"/>
                  <a:gd name="T13" fmla="*/ 2 h 15"/>
                  <a:gd name="T14" fmla="*/ 2 w 418"/>
                  <a:gd name="T15" fmla="*/ 2 h 15"/>
                  <a:gd name="T16" fmla="*/ 2 w 418"/>
                  <a:gd name="T17" fmla="*/ 2 h 15"/>
                  <a:gd name="T18" fmla="*/ 53 w 418"/>
                  <a:gd name="T19" fmla="*/ 0 h 15"/>
                  <a:gd name="T20" fmla="*/ 0 w 418"/>
                  <a:gd name="T21" fmla="*/ 2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8" h="15">
                    <a:moveTo>
                      <a:pt x="0" y="11"/>
                    </a:moveTo>
                    <a:lnTo>
                      <a:pt x="2" y="11"/>
                    </a:lnTo>
                    <a:lnTo>
                      <a:pt x="3" y="13"/>
                    </a:lnTo>
                    <a:lnTo>
                      <a:pt x="5" y="13"/>
                    </a:lnTo>
                    <a:lnTo>
                      <a:pt x="7" y="15"/>
                    </a:lnTo>
                    <a:lnTo>
                      <a:pt x="9" y="15"/>
                    </a:lnTo>
                    <a:lnTo>
                      <a:pt x="11" y="15"/>
                    </a:lnTo>
                    <a:lnTo>
                      <a:pt x="13" y="15"/>
                    </a:lnTo>
                    <a:lnTo>
                      <a:pt x="418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888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50" name="Freeform 4813"/>
              <p:cNvSpPr>
                <a:spLocks/>
              </p:cNvSpPr>
              <p:nvPr/>
            </p:nvSpPr>
            <p:spPr bwMode="auto">
              <a:xfrm>
                <a:off x="2535" y="1610"/>
                <a:ext cx="203" cy="9"/>
              </a:xfrm>
              <a:custGeom>
                <a:avLst/>
                <a:gdLst>
                  <a:gd name="T0" fmla="*/ 0 w 407"/>
                  <a:gd name="T1" fmla="*/ 1 h 19"/>
                  <a:gd name="T2" fmla="*/ 0 w 407"/>
                  <a:gd name="T3" fmla="*/ 2 h 19"/>
                  <a:gd name="T4" fmla="*/ 0 w 407"/>
                  <a:gd name="T5" fmla="*/ 2 h 19"/>
                  <a:gd name="T6" fmla="*/ 0 w 407"/>
                  <a:gd name="T7" fmla="*/ 2 h 19"/>
                  <a:gd name="T8" fmla="*/ 1 w 407"/>
                  <a:gd name="T9" fmla="*/ 2 h 19"/>
                  <a:gd name="T10" fmla="*/ 1 w 407"/>
                  <a:gd name="T11" fmla="*/ 2 h 19"/>
                  <a:gd name="T12" fmla="*/ 1 w 407"/>
                  <a:gd name="T13" fmla="*/ 2 h 19"/>
                  <a:gd name="T14" fmla="*/ 1 w 407"/>
                  <a:gd name="T15" fmla="*/ 2 h 19"/>
                  <a:gd name="T16" fmla="*/ 1 w 407"/>
                  <a:gd name="T17" fmla="*/ 2 h 19"/>
                  <a:gd name="T18" fmla="*/ 50 w 407"/>
                  <a:gd name="T19" fmla="*/ 0 h 19"/>
                  <a:gd name="T20" fmla="*/ 0 w 407"/>
                  <a:gd name="T21" fmla="*/ 1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07" h="19">
                    <a:moveTo>
                      <a:pt x="0" y="15"/>
                    </a:moveTo>
                    <a:lnTo>
                      <a:pt x="2" y="17"/>
                    </a:lnTo>
                    <a:lnTo>
                      <a:pt x="4" y="17"/>
                    </a:lnTo>
                    <a:lnTo>
                      <a:pt x="6" y="17"/>
                    </a:lnTo>
                    <a:lnTo>
                      <a:pt x="8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407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51" name="Freeform 4814"/>
              <p:cNvSpPr>
                <a:spLocks/>
              </p:cNvSpPr>
              <p:nvPr/>
            </p:nvSpPr>
            <p:spPr bwMode="auto">
              <a:xfrm>
                <a:off x="2541" y="1610"/>
                <a:ext cx="197" cy="11"/>
              </a:xfrm>
              <a:custGeom>
                <a:avLst/>
                <a:gdLst>
                  <a:gd name="T0" fmla="*/ 0 w 393"/>
                  <a:gd name="T1" fmla="*/ 2 h 23"/>
                  <a:gd name="T2" fmla="*/ 1 w 393"/>
                  <a:gd name="T3" fmla="*/ 2 h 23"/>
                  <a:gd name="T4" fmla="*/ 1 w 393"/>
                  <a:gd name="T5" fmla="*/ 2 h 23"/>
                  <a:gd name="T6" fmla="*/ 1 w 393"/>
                  <a:gd name="T7" fmla="*/ 2 h 23"/>
                  <a:gd name="T8" fmla="*/ 1 w 393"/>
                  <a:gd name="T9" fmla="*/ 2 h 23"/>
                  <a:gd name="T10" fmla="*/ 2 w 393"/>
                  <a:gd name="T11" fmla="*/ 2 h 23"/>
                  <a:gd name="T12" fmla="*/ 2 w 393"/>
                  <a:gd name="T13" fmla="*/ 2 h 23"/>
                  <a:gd name="T14" fmla="*/ 2 w 393"/>
                  <a:gd name="T15" fmla="*/ 2 h 23"/>
                  <a:gd name="T16" fmla="*/ 3 w 393"/>
                  <a:gd name="T17" fmla="*/ 2 h 23"/>
                  <a:gd name="T18" fmla="*/ 50 w 393"/>
                  <a:gd name="T19" fmla="*/ 0 h 23"/>
                  <a:gd name="T20" fmla="*/ 0 w 393"/>
                  <a:gd name="T21" fmla="*/ 2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3" h="23">
                    <a:moveTo>
                      <a:pt x="0" y="19"/>
                    </a:moveTo>
                    <a:lnTo>
                      <a:pt x="3" y="21"/>
                    </a:lnTo>
                    <a:lnTo>
                      <a:pt x="5" y="21"/>
                    </a:lnTo>
                    <a:lnTo>
                      <a:pt x="7" y="21"/>
                    </a:lnTo>
                    <a:lnTo>
                      <a:pt x="9" y="21"/>
                    </a:lnTo>
                    <a:lnTo>
                      <a:pt x="13" y="23"/>
                    </a:lnTo>
                    <a:lnTo>
                      <a:pt x="15" y="23"/>
                    </a:lnTo>
                    <a:lnTo>
                      <a:pt x="17" y="23"/>
                    </a:lnTo>
                    <a:lnTo>
                      <a:pt x="393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52" name="Freeform 4815"/>
              <p:cNvSpPr>
                <a:spLocks/>
              </p:cNvSpPr>
              <p:nvPr/>
            </p:nvSpPr>
            <p:spPr bwMode="auto">
              <a:xfrm>
                <a:off x="2549" y="1610"/>
                <a:ext cx="189" cy="13"/>
              </a:xfrm>
              <a:custGeom>
                <a:avLst/>
                <a:gdLst>
                  <a:gd name="T0" fmla="*/ 0 w 378"/>
                  <a:gd name="T1" fmla="*/ 2 h 27"/>
                  <a:gd name="T2" fmla="*/ 1 w 378"/>
                  <a:gd name="T3" fmla="*/ 2 h 27"/>
                  <a:gd name="T4" fmla="*/ 1 w 378"/>
                  <a:gd name="T5" fmla="*/ 3 h 27"/>
                  <a:gd name="T6" fmla="*/ 1 w 378"/>
                  <a:gd name="T7" fmla="*/ 3 h 27"/>
                  <a:gd name="T8" fmla="*/ 1 w 378"/>
                  <a:gd name="T9" fmla="*/ 3 h 27"/>
                  <a:gd name="T10" fmla="*/ 2 w 378"/>
                  <a:gd name="T11" fmla="*/ 3 h 27"/>
                  <a:gd name="T12" fmla="*/ 2 w 378"/>
                  <a:gd name="T13" fmla="*/ 3 h 27"/>
                  <a:gd name="T14" fmla="*/ 2 w 378"/>
                  <a:gd name="T15" fmla="*/ 3 h 27"/>
                  <a:gd name="T16" fmla="*/ 3 w 378"/>
                  <a:gd name="T17" fmla="*/ 3 h 27"/>
                  <a:gd name="T18" fmla="*/ 48 w 378"/>
                  <a:gd name="T19" fmla="*/ 0 h 27"/>
                  <a:gd name="T20" fmla="*/ 0 w 378"/>
                  <a:gd name="T21" fmla="*/ 2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">
                    <a:moveTo>
                      <a:pt x="0" y="23"/>
                    </a:moveTo>
                    <a:lnTo>
                      <a:pt x="2" y="23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8" y="25"/>
                    </a:lnTo>
                    <a:lnTo>
                      <a:pt x="11" y="25"/>
                    </a:lnTo>
                    <a:lnTo>
                      <a:pt x="13" y="25"/>
                    </a:lnTo>
                    <a:lnTo>
                      <a:pt x="15" y="27"/>
                    </a:lnTo>
                    <a:lnTo>
                      <a:pt x="17" y="27"/>
                    </a:lnTo>
                    <a:lnTo>
                      <a:pt x="378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53" name="Freeform 4816"/>
              <p:cNvSpPr>
                <a:spLocks/>
              </p:cNvSpPr>
              <p:nvPr/>
            </p:nvSpPr>
            <p:spPr bwMode="auto">
              <a:xfrm>
                <a:off x="2558" y="1610"/>
                <a:ext cx="180" cy="14"/>
              </a:xfrm>
              <a:custGeom>
                <a:avLst/>
                <a:gdLst>
                  <a:gd name="T0" fmla="*/ 0 w 361"/>
                  <a:gd name="T1" fmla="*/ 3 h 29"/>
                  <a:gd name="T2" fmla="*/ 0 w 361"/>
                  <a:gd name="T3" fmla="*/ 3 h 29"/>
                  <a:gd name="T4" fmla="*/ 0 w 361"/>
                  <a:gd name="T5" fmla="*/ 3 h 29"/>
                  <a:gd name="T6" fmla="*/ 0 w 361"/>
                  <a:gd name="T7" fmla="*/ 3 h 29"/>
                  <a:gd name="T8" fmla="*/ 1 w 361"/>
                  <a:gd name="T9" fmla="*/ 3 h 29"/>
                  <a:gd name="T10" fmla="*/ 1 w 361"/>
                  <a:gd name="T11" fmla="*/ 3 h 29"/>
                  <a:gd name="T12" fmla="*/ 1 w 361"/>
                  <a:gd name="T13" fmla="*/ 3 h 29"/>
                  <a:gd name="T14" fmla="*/ 1 w 361"/>
                  <a:gd name="T15" fmla="*/ 3 h 29"/>
                  <a:gd name="T16" fmla="*/ 2 w 361"/>
                  <a:gd name="T17" fmla="*/ 3 h 29"/>
                  <a:gd name="T18" fmla="*/ 45 w 361"/>
                  <a:gd name="T19" fmla="*/ 0 h 29"/>
                  <a:gd name="T20" fmla="*/ 0 w 361"/>
                  <a:gd name="T21" fmla="*/ 3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61" h="29">
                    <a:moveTo>
                      <a:pt x="0" y="27"/>
                    </a:moveTo>
                    <a:lnTo>
                      <a:pt x="2" y="27"/>
                    </a:lnTo>
                    <a:lnTo>
                      <a:pt x="4" y="27"/>
                    </a:lnTo>
                    <a:lnTo>
                      <a:pt x="6" y="27"/>
                    </a:lnTo>
                    <a:lnTo>
                      <a:pt x="8" y="27"/>
                    </a:lnTo>
                    <a:lnTo>
                      <a:pt x="10" y="29"/>
                    </a:lnTo>
                    <a:lnTo>
                      <a:pt x="12" y="29"/>
                    </a:lnTo>
                    <a:lnTo>
                      <a:pt x="14" y="29"/>
                    </a:lnTo>
                    <a:lnTo>
                      <a:pt x="18" y="29"/>
                    </a:lnTo>
                    <a:lnTo>
                      <a:pt x="361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754" name="Freeform 4817"/>
              <p:cNvSpPr>
                <a:spLocks/>
              </p:cNvSpPr>
              <p:nvPr/>
            </p:nvSpPr>
            <p:spPr bwMode="auto">
              <a:xfrm>
                <a:off x="2565" y="1610"/>
                <a:ext cx="173" cy="15"/>
              </a:xfrm>
              <a:custGeom>
                <a:avLst/>
                <a:gdLst>
                  <a:gd name="T0" fmla="*/ 0 w 345"/>
                  <a:gd name="T1" fmla="*/ 3 h 31"/>
                  <a:gd name="T2" fmla="*/ 1 w 345"/>
                  <a:gd name="T3" fmla="*/ 3 h 31"/>
                  <a:gd name="T4" fmla="*/ 1 w 345"/>
                  <a:gd name="T5" fmla="*/ 3 h 31"/>
                  <a:gd name="T6" fmla="*/ 1 w 345"/>
                  <a:gd name="T7" fmla="*/ 3 h 31"/>
                  <a:gd name="T8" fmla="*/ 2 w 345"/>
                  <a:gd name="T9" fmla="*/ 3 h 31"/>
                  <a:gd name="T10" fmla="*/ 2 w 345"/>
                  <a:gd name="T11" fmla="*/ 3 h 31"/>
                  <a:gd name="T12" fmla="*/ 2 w 345"/>
                  <a:gd name="T13" fmla="*/ 3 h 31"/>
                  <a:gd name="T14" fmla="*/ 2 w 345"/>
                  <a:gd name="T15" fmla="*/ 3 h 31"/>
                  <a:gd name="T16" fmla="*/ 3 w 345"/>
                  <a:gd name="T17" fmla="*/ 3 h 31"/>
                  <a:gd name="T18" fmla="*/ 44 w 345"/>
                  <a:gd name="T19" fmla="*/ 0 h 31"/>
                  <a:gd name="T20" fmla="*/ 0 w 345"/>
                  <a:gd name="T21" fmla="*/ 3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45" h="31">
                    <a:moveTo>
                      <a:pt x="0" y="29"/>
                    </a:moveTo>
                    <a:lnTo>
                      <a:pt x="3" y="29"/>
                    </a:lnTo>
                    <a:lnTo>
                      <a:pt x="7" y="31"/>
                    </a:lnTo>
                    <a:lnTo>
                      <a:pt x="9" y="31"/>
                    </a:lnTo>
                    <a:lnTo>
                      <a:pt x="11" y="31"/>
                    </a:lnTo>
                    <a:lnTo>
                      <a:pt x="13" y="31"/>
                    </a:lnTo>
                    <a:lnTo>
                      <a:pt x="15" y="31"/>
                    </a:lnTo>
                    <a:lnTo>
                      <a:pt x="17" y="31"/>
                    </a:lnTo>
                    <a:lnTo>
                      <a:pt x="345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11353" name="Group 4818"/>
            <p:cNvGrpSpPr>
              <a:grpSpLocks/>
            </p:cNvGrpSpPr>
            <p:nvPr/>
          </p:nvGrpSpPr>
          <p:grpSpPr bwMode="auto">
            <a:xfrm>
              <a:off x="2520" y="1584"/>
              <a:ext cx="436" cy="244"/>
              <a:chOff x="2520" y="1584"/>
              <a:chExt cx="436" cy="244"/>
            </a:xfrm>
          </p:grpSpPr>
          <p:sp>
            <p:nvSpPr>
              <p:cNvPr id="11355" name="Freeform 4819"/>
              <p:cNvSpPr>
                <a:spLocks/>
              </p:cNvSpPr>
              <p:nvPr/>
            </p:nvSpPr>
            <p:spPr bwMode="auto">
              <a:xfrm>
                <a:off x="2574" y="1610"/>
                <a:ext cx="164" cy="17"/>
              </a:xfrm>
              <a:custGeom>
                <a:avLst/>
                <a:gdLst>
                  <a:gd name="T0" fmla="*/ 0 w 328"/>
                  <a:gd name="T1" fmla="*/ 4 h 34"/>
                  <a:gd name="T2" fmla="*/ 1 w 328"/>
                  <a:gd name="T3" fmla="*/ 4 h 34"/>
                  <a:gd name="T4" fmla="*/ 1 w 328"/>
                  <a:gd name="T5" fmla="*/ 4 h 34"/>
                  <a:gd name="T6" fmla="*/ 1 w 328"/>
                  <a:gd name="T7" fmla="*/ 4 h 34"/>
                  <a:gd name="T8" fmla="*/ 2 w 328"/>
                  <a:gd name="T9" fmla="*/ 4 h 34"/>
                  <a:gd name="T10" fmla="*/ 2 w 328"/>
                  <a:gd name="T11" fmla="*/ 4 h 34"/>
                  <a:gd name="T12" fmla="*/ 2 w 328"/>
                  <a:gd name="T13" fmla="*/ 4 h 34"/>
                  <a:gd name="T14" fmla="*/ 2 w 328"/>
                  <a:gd name="T15" fmla="*/ 4 h 34"/>
                  <a:gd name="T16" fmla="*/ 3 w 328"/>
                  <a:gd name="T17" fmla="*/ 5 h 34"/>
                  <a:gd name="T18" fmla="*/ 41 w 328"/>
                  <a:gd name="T19" fmla="*/ 0 h 34"/>
                  <a:gd name="T20" fmla="*/ 0 w 328"/>
                  <a:gd name="T21" fmla="*/ 4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8" h="34">
                    <a:moveTo>
                      <a:pt x="0" y="31"/>
                    </a:moveTo>
                    <a:lnTo>
                      <a:pt x="2" y="32"/>
                    </a:lnTo>
                    <a:lnTo>
                      <a:pt x="4" y="32"/>
                    </a:lnTo>
                    <a:lnTo>
                      <a:pt x="8" y="32"/>
                    </a:lnTo>
                    <a:lnTo>
                      <a:pt x="9" y="32"/>
                    </a:lnTo>
                    <a:lnTo>
                      <a:pt x="11" y="32"/>
                    </a:lnTo>
                    <a:lnTo>
                      <a:pt x="13" y="32"/>
                    </a:lnTo>
                    <a:lnTo>
                      <a:pt x="15" y="32"/>
                    </a:lnTo>
                    <a:lnTo>
                      <a:pt x="17" y="34"/>
                    </a:lnTo>
                    <a:lnTo>
                      <a:pt x="328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56" name="Freeform 4820"/>
              <p:cNvSpPr>
                <a:spLocks/>
              </p:cNvSpPr>
              <p:nvPr/>
            </p:nvSpPr>
            <p:spPr bwMode="auto">
              <a:xfrm>
                <a:off x="2583" y="1610"/>
                <a:ext cx="155" cy="17"/>
              </a:xfrm>
              <a:custGeom>
                <a:avLst/>
                <a:gdLst>
                  <a:gd name="T0" fmla="*/ 0 w 311"/>
                  <a:gd name="T1" fmla="*/ 4 h 34"/>
                  <a:gd name="T2" fmla="*/ 0 w 311"/>
                  <a:gd name="T3" fmla="*/ 5 h 34"/>
                  <a:gd name="T4" fmla="*/ 0 w 311"/>
                  <a:gd name="T5" fmla="*/ 5 h 34"/>
                  <a:gd name="T6" fmla="*/ 0 w 311"/>
                  <a:gd name="T7" fmla="*/ 5 h 34"/>
                  <a:gd name="T8" fmla="*/ 1 w 311"/>
                  <a:gd name="T9" fmla="*/ 5 h 34"/>
                  <a:gd name="T10" fmla="*/ 1 w 311"/>
                  <a:gd name="T11" fmla="*/ 5 h 34"/>
                  <a:gd name="T12" fmla="*/ 1 w 311"/>
                  <a:gd name="T13" fmla="*/ 5 h 34"/>
                  <a:gd name="T14" fmla="*/ 2 w 311"/>
                  <a:gd name="T15" fmla="*/ 5 h 34"/>
                  <a:gd name="T16" fmla="*/ 2 w 311"/>
                  <a:gd name="T17" fmla="*/ 5 h 34"/>
                  <a:gd name="T18" fmla="*/ 38 w 311"/>
                  <a:gd name="T19" fmla="*/ 0 h 34"/>
                  <a:gd name="T20" fmla="*/ 0 w 311"/>
                  <a:gd name="T21" fmla="*/ 4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11" h="34">
                    <a:moveTo>
                      <a:pt x="0" y="32"/>
                    </a:moveTo>
                    <a:lnTo>
                      <a:pt x="2" y="34"/>
                    </a:lnTo>
                    <a:lnTo>
                      <a:pt x="4" y="34"/>
                    </a:lnTo>
                    <a:lnTo>
                      <a:pt x="6" y="34"/>
                    </a:lnTo>
                    <a:lnTo>
                      <a:pt x="8" y="34"/>
                    </a:lnTo>
                    <a:lnTo>
                      <a:pt x="10" y="34"/>
                    </a:lnTo>
                    <a:lnTo>
                      <a:pt x="14" y="34"/>
                    </a:lnTo>
                    <a:lnTo>
                      <a:pt x="16" y="34"/>
                    </a:lnTo>
                    <a:lnTo>
                      <a:pt x="17" y="34"/>
                    </a:lnTo>
                    <a:lnTo>
                      <a:pt x="311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57" name="Freeform 4821"/>
              <p:cNvSpPr>
                <a:spLocks/>
              </p:cNvSpPr>
              <p:nvPr/>
            </p:nvSpPr>
            <p:spPr bwMode="auto">
              <a:xfrm>
                <a:off x="2591" y="1610"/>
                <a:ext cx="147" cy="18"/>
              </a:xfrm>
              <a:custGeom>
                <a:avLst/>
                <a:gdLst>
                  <a:gd name="T0" fmla="*/ 0 w 294"/>
                  <a:gd name="T1" fmla="*/ 5 h 36"/>
                  <a:gd name="T2" fmla="*/ 1 w 294"/>
                  <a:gd name="T3" fmla="*/ 5 h 36"/>
                  <a:gd name="T4" fmla="*/ 1 w 294"/>
                  <a:gd name="T5" fmla="*/ 5 h 36"/>
                  <a:gd name="T6" fmla="*/ 1 w 294"/>
                  <a:gd name="T7" fmla="*/ 5 h 36"/>
                  <a:gd name="T8" fmla="*/ 1 w 294"/>
                  <a:gd name="T9" fmla="*/ 5 h 36"/>
                  <a:gd name="T10" fmla="*/ 2 w 294"/>
                  <a:gd name="T11" fmla="*/ 5 h 36"/>
                  <a:gd name="T12" fmla="*/ 2 w 294"/>
                  <a:gd name="T13" fmla="*/ 5 h 36"/>
                  <a:gd name="T14" fmla="*/ 2 w 294"/>
                  <a:gd name="T15" fmla="*/ 5 h 36"/>
                  <a:gd name="T16" fmla="*/ 2 w 294"/>
                  <a:gd name="T17" fmla="*/ 5 h 36"/>
                  <a:gd name="T18" fmla="*/ 37 w 294"/>
                  <a:gd name="T19" fmla="*/ 0 h 36"/>
                  <a:gd name="T20" fmla="*/ 0 w 294"/>
                  <a:gd name="T21" fmla="*/ 5 h 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4" h="36">
                    <a:moveTo>
                      <a:pt x="0" y="36"/>
                    </a:moveTo>
                    <a:lnTo>
                      <a:pt x="2" y="36"/>
                    </a:lnTo>
                    <a:lnTo>
                      <a:pt x="4" y="36"/>
                    </a:lnTo>
                    <a:lnTo>
                      <a:pt x="6" y="36"/>
                    </a:lnTo>
                    <a:lnTo>
                      <a:pt x="8" y="36"/>
                    </a:lnTo>
                    <a:lnTo>
                      <a:pt x="10" y="36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294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58" name="Freeform 4822"/>
              <p:cNvSpPr>
                <a:spLocks/>
              </p:cNvSpPr>
              <p:nvPr/>
            </p:nvSpPr>
            <p:spPr bwMode="auto">
              <a:xfrm>
                <a:off x="2598" y="1610"/>
                <a:ext cx="140" cy="19"/>
              </a:xfrm>
              <a:custGeom>
                <a:avLst/>
                <a:gdLst>
                  <a:gd name="T0" fmla="*/ 0 w 280"/>
                  <a:gd name="T1" fmla="*/ 5 h 38"/>
                  <a:gd name="T2" fmla="*/ 1 w 280"/>
                  <a:gd name="T3" fmla="*/ 5 h 38"/>
                  <a:gd name="T4" fmla="*/ 1 w 280"/>
                  <a:gd name="T5" fmla="*/ 5 h 38"/>
                  <a:gd name="T6" fmla="*/ 1 w 280"/>
                  <a:gd name="T7" fmla="*/ 5 h 38"/>
                  <a:gd name="T8" fmla="*/ 1 w 280"/>
                  <a:gd name="T9" fmla="*/ 5 h 38"/>
                  <a:gd name="T10" fmla="*/ 2 w 280"/>
                  <a:gd name="T11" fmla="*/ 5 h 38"/>
                  <a:gd name="T12" fmla="*/ 2 w 280"/>
                  <a:gd name="T13" fmla="*/ 5 h 38"/>
                  <a:gd name="T14" fmla="*/ 2 w 280"/>
                  <a:gd name="T15" fmla="*/ 5 h 38"/>
                  <a:gd name="T16" fmla="*/ 2 w 280"/>
                  <a:gd name="T17" fmla="*/ 5 h 38"/>
                  <a:gd name="T18" fmla="*/ 35 w 280"/>
                  <a:gd name="T19" fmla="*/ 0 h 38"/>
                  <a:gd name="T20" fmla="*/ 0 w 280"/>
                  <a:gd name="T21" fmla="*/ 5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80" h="38">
                    <a:moveTo>
                      <a:pt x="0" y="36"/>
                    </a:moveTo>
                    <a:lnTo>
                      <a:pt x="2" y="38"/>
                    </a:lnTo>
                    <a:lnTo>
                      <a:pt x="4" y="38"/>
                    </a:lnTo>
                    <a:lnTo>
                      <a:pt x="6" y="38"/>
                    </a:lnTo>
                    <a:lnTo>
                      <a:pt x="8" y="38"/>
                    </a:lnTo>
                    <a:lnTo>
                      <a:pt x="9" y="38"/>
                    </a:lnTo>
                    <a:lnTo>
                      <a:pt x="11" y="38"/>
                    </a:lnTo>
                    <a:lnTo>
                      <a:pt x="13" y="38"/>
                    </a:lnTo>
                    <a:lnTo>
                      <a:pt x="15" y="38"/>
                    </a:lnTo>
                    <a:lnTo>
                      <a:pt x="280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59" name="Freeform 4823"/>
              <p:cNvSpPr>
                <a:spLocks/>
              </p:cNvSpPr>
              <p:nvPr/>
            </p:nvSpPr>
            <p:spPr bwMode="auto">
              <a:xfrm>
                <a:off x="2606" y="1610"/>
                <a:ext cx="132" cy="19"/>
              </a:xfrm>
              <a:custGeom>
                <a:avLst/>
                <a:gdLst>
                  <a:gd name="T0" fmla="*/ 0 w 265"/>
                  <a:gd name="T1" fmla="*/ 5 h 38"/>
                  <a:gd name="T2" fmla="*/ 0 w 265"/>
                  <a:gd name="T3" fmla="*/ 5 h 38"/>
                  <a:gd name="T4" fmla="*/ 0 w 265"/>
                  <a:gd name="T5" fmla="*/ 5 h 38"/>
                  <a:gd name="T6" fmla="*/ 0 w 265"/>
                  <a:gd name="T7" fmla="*/ 5 h 38"/>
                  <a:gd name="T8" fmla="*/ 0 w 265"/>
                  <a:gd name="T9" fmla="*/ 5 h 38"/>
                  <a:gd name="T10" fmla="*/ 1 w 265"/>
                  <a:gd name="T11" fmla="*/ 5 h 38"/>
                  <a:gd name="T12" fmla="*/ 1 w 265"/>
                  <a:gd name="T13" fmla="*/ 5 h 38"/>
                  <a:gd name="T14" fmla="*/ 1 w 265"/>
                  <a:gd name="T15" fmla="*/ 5 h 38"/>
                  <a:gd name="T16" fmla="*/ 1 w 265"/>
                  <a:gd name="T17" fmla="*/ 5 h 38"/>
                  <a:gd name="T18" fmla="*/ 33 w 265"/>
                  <a:gd name="T19" fmla="*/ 0 h 38"/>
                  <a:gd name="T20" fmla="*/ 0 w 265"/>
                  <a:gd name="T21" fmla="*/ 5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5" h="38">
                    <a:moveTo>
                      <a:pt x="0" y="38"/>
                    </a:moveTo>
                    <a:lnTo>
                      <a:pt x="2" y="38"/>
                    </a:lnTo>
                    <a:lnTo>
                      <a:pt x="4" y="38"/>
                    </a:lnTo>
                    <a:lnTo>
                      <a:pt x="6" y="38"/>
                    </a:lnTo>
                    <a:lnTo>
                      <a:pt x="8" y="38"/>
                    </a:lnTo>
                    <a:lnTo>
                      <a:pt x="10" y="38"/>
                    </a:lnTo>
                    <a:lnTo>
                      <a:pt x="12" y="38"/>
                    </a:lnTo>
                    <a:lnTo>
                      <a:pt x="14" y="38"/>
                    </a:lnTo>
                    <a:lnTo>
                      <a:pt x="265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60" name="Freeform 4824"/>
              <p:cNvSpPr>
                <a:spLocks/>
              </p:cNvSpPr>
              <p:nvPr/>
            </p:nvSpPr>
            <p:spPr bwMode="auto">
              <a:xfrm>
                <a:off x="2612" y="1610"/>
                <a:ext cx="126" cy="20"/>
              </a:xfrm>
              <a:custGeom>
                <a:avLst/>
                <a:gdLst>
                  <a:gd name="T0" fmla="*/ 0 w 251"/>
                  <a:gd name="T1" fmla="*/ 5 h 40"/>
                  <a:gd name="T2" fmla="*/ 1 w 251"/>
                  <a:gd name="T3" fmla="*/ 5 h 40"/>
                  <a:gd name="T4" fmla="*/ 1 w 251"/>
                  <a:gd name="T5" fmla="*/ 5 h 40"/>
                  <a:gd name="T6" fmla="*/ 1 w 251"/>
                  <a:gd name="T7" fmla="*/ 5 h 40"/>
                  <a:gd name="T8" fmla="*/ 1 w 251"/>
                  <a:gd name="T9" fmla="*/ 5 h 40"/>
                  <a:gd name="T10" fmla="*/ 1 w 251"/>
                  <a:gd name="T11" fmla="*/ 5 h 40"/>
                  <a:gd name="T12" fmla="*/ 2 w 251"/>
                  <a:gd name="T13" fmla="*/ 5 h 40"/>
                  <a:gd name="T14" fmla="*/ 2 w 251"/>
                  <a:gd name="T15" fmla="*/ 5 h 40"/>
                  <a:gd name="T16" fmla="*/ 2 w 251"/>
                  <a:gd name="T17" fmla="*/ 5 h 40"/>
                  <a:gd name="T18" fmla="*/ 32 w 251"/>
                  <a:gd name="T19" fmla="*/ 0 h 40"/>
                  <a:gd name="T20" fmla="*/ 0 w 251"/>
                  <a:gd name="T21" fmla="*/ 5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1" h="40">
                    <a:moveTo>
                      <a:pt x="0" y="40"/>
                    </a:moveTo>
                    <a:lnTo>
                      <a:pt x="2" y="40"/>
                    </a:lnTo>
                    <a:lnTo>
                      <a:pt x="4" y="40"/>
                    </a:lnTo>
                    <a:lnTo>
                      <a:pt x="5" y="40"/>
                    </a:lnTo>
                    <a:lnTo>
                      <a:pt x="7" y="40"/>
                    </a:lnTo>
                    <a:lnTo>
                      <a:pt x="9" y="40"/>
                    </a:lnTo>
                    <a:lnTo>
                      <a:pt x="11" y="40"/>
                    </a:lnTo>
                    <a:lnTo>
                      <a:pt x="13" y="40"/>
                    </a:lnTo>
                    <a:lnTo>
                      <a:pt x="251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61" name="Freeform 4825"/>
              <p:cNvSpPr>
                <a:spLocks/>
              </p:cNvSpPr>
              <p:nvPr/>
            </p:nvSpPr>
            <p:spPr bwMode="auto">
              <a:xfrm>
                <a:off x="2619" y="1610"/>
                <a:ext cx="119" cy="21"/>
              </a:xfrm>
              <a:custGeom>
                <a:avLst/>
                <a:gdLst>
                  <a:gd name="T0" fmla="*/ 0 w 238"/>
                  <a:gd name="T1" fmla="*/ 5 h 42"/>
                  <a:gd name="T2" fmla="*/ 1 w 238"/>
                  <a:gd name="T3" fmla="*/ 5 h 42"/>
                  <a:gd name="T4" fmla="*/ 1 w 238"/>
                  <a:gd name="T5" fmla="*/ 5 h 42"/>
                  <a:gd name="T6" fmla="*/ 1 w 238"/>
                  <a:gd name="T7" fmla="*/ 5 h 42"/>
                  <a:gd name="T8" fmla="*/ 1 w 238"/>
                  <a:gd name="T9" fmla="*/ 6 h 42"/>
                  <a:gd name="T10" fmla="*/ 1 w 238"/>
                  <a:gd name="T11" fmla="*/ 6 h 42"/>
                  <a:gd name="T12" fmla="*/ 2 w 238"/>
                  <a:gd name="T13" fmla="*/ 6 h 42"/>
                  <a:gd name="T14" fmla="*/ 2 w 238"/>
                  <a:gd name="T15" fmla="*/ 6 h 42"/>
                  <a:gd name="T16" fmla="*/ 2 w 238"/>
                  <a:gd name="T17" fmla="*/ 6 h 42"/>
                  <a:gd name="T18" fmla="*/ 30 w 238"/>
                  <a:gd name="T19" fmla="*/ 0 h 42"/>
                  <a:gd name="T20" fmla="*/ 0 w 238"/>
                  <a:gd name="T21" fmla="*/ 5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8" h="42">
                    <a:moveTo>
                      <a:pt x="0" y="40"/>
                    </a:moveTo>
                    <a:lnTo>
                      <a:pt x="2" y="40"/>
                    </a:lnTo>
                    <a:lnTo>
                      <a:pt x="4" y="40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10" y="42"/>
                    </a:lnTo>
                    <a:lnTo>
                      <a:pt x="12" y="42"/>
                    </a:lnTo>
                    <a:lnTo>
                      <a:pt x="238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62" name="Freeform 4826"/>
              <p:cNvSpPr>
                <a:spLocks/>
              </p:cNvSpPr>
              <p:nvPr/>
            </p:nvSpPr>
            <p:spPr bwMode="auto">
              <a:xfrm>
                <a:off x="2625" y="1610"/>
                <a:ext cx="113" cy="21"/>
              </a:xfrm>
              <a:custGeom>
                <a:avLst/>
                <a:gdLst>
                  <a:gd name="T0" fmla="*/ 0 w 226"/>
                  <a:gd name="T1" fmla="*/ 6 h 42"/>
                  <a:gd name="T2" fmla="*/ 1 w 226"/>
                  <a:gd name="T3" fmla="*/ 6 h 42"/>
                  <a:gd name="T4" fmla="*/ 1 w 226"/>
                  <a:gd name="T5" fmla="*/ 6 h 42"/>
                  <a:gd name="T6" fmla="*/ 1 w 226"/>
                  <a:gd name="T7" fmla="*/ 6 h 42"/>
                  <a:gd name="T8" fmla="*/ 1 w 226"/>
                  <a:gd name="T9" fmla="*/ 6 h 42"/>
                  <a:gd name="T10" fmla="*/ 1 w 226"/>
                  <a:gd name="T11" fmla="*/ 6 h 42"/>
                  <a:gd name="T12" fmla="*/ 1 w 226"/>
                  <a:gd name="T13" fmla="*/ 6 h 42"/>
                  <a:gd name="T14" fmla="*/ 2 w 226"/>
                  <a:gd name="T15" fmla="*/ 6 h 42"/>
                  <a:gd name="T16" fmla="*/ 2 w 226"/>
                  <a:gd name="T17" fmla="*/ 6 h 42"/>
                  <a:gd name="T18" fmla="*/ 29 w 226"/>
                  <a:gd name="T19" fmla="*/ 0 h 42"/>
                  <a:gd name="T20" fmla="*/ 0 w 226"/>
                  <a:gd name="T21" fmla="*/ 6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6" h="42">
                    <a:moveTo>
                      <a:pt x="0" y="42"/>
                    </a:moveTo>
                    <a:lnTo>
                      <a:pt x="2" y="42"/>
                    </a:lnTo>
                    <a:lnTo>
                      <a:pt x="3" y="42"/>
                    </a:lnTo>
                    <a:lnTo>
                      <a:pt x="5" y="42"/>
                    </a:lnTo>
                    <a:lnTo>
                      <a:pt x="7" y="42"/>
                    </a:lnTo>
                    <a:lnTo>
                      <a:pt x="9" y="42"/>
                    </a:lnTo>
                    <a:lnTo>
                      <a:pt x="11" y="42"/>
                    </a:lnTo>
                    <a:lnTo>
                      <a:pt x="226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63" name="Freeform 4827"/>
              <p:cNvSpPr>
                <a:spLocks/>
              </p:cNvSpPr>
              <p:nvPr/>
            </p:nvSpPr>
            <p:spPr bwMode="auto">
              <a:xfrm>
                <a:off x="2631" y="1610"/>
                <a:ext cx="107" cy="22"/>
              </a:xfrm>
              <a:custGeom>
                <a:avLst/>
                <a:gdLst>
                  <a:gd name="T0" fmla="*/ 0 w 215"/>
                  <a:gd name="T1" fmla="*/ 6 h 44"/>
                  <a:gd name="T2" fmla="*/ 0 w 215"/>
                  <a:gd name="T3" fmla="*/ 6 h 44"/>
                  <a:gd name="T4" fmla="*/ 0 w 215"/>
                  <a:gd name="T5" fmla="*/ 6 h 44"/>
                  <a:gd name="T6" fmla="*/ 0 w 215"/>
                  <a:gd name="T7" fmla="*/ 6 h 44"/>
                  <a:gd name="T8" fmla="*/ 0 w 215"/>
                  <a:gd name="T9" fmla="*/ 6 h 44"/>
                  <a:gd name="T10" fmla="*/ 0 w 215"/>
                  <a:gd name="T11" fmla="*/ 6 h 44"/>
                  <a:gd name="T12" fmla="*/ 1 w 215"/>
                  <a:gd name="T13" fmla="*/ 6 h 44"/>
                  <a:gd name="T14" fmla="*/ 1 w 215"/>
                  <a:gd name="T15" fmla="*/ 6 h 44"/>
                  <a:gd name="T16" fmla="*/ 1 w 215"/>
                  <a:gd name="T17" fmla="*/ 6 h 44"/>
                  <a:gd name="T18" fmla="*/ 26 w 215"/>
                  <a:gd name="T19" fmla="*/ 0 h 44"/>
                  <a:gd name="T20" fmla="*/ 0 w 215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44">
                    <a:moveTo>
                      <a:pt x="0" y="42"/>
                    </a:moveTo>
                    <a:lnTo>
                      <a:pt x="2" y="42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10" y="44"/>
                    </a:lnTo>
                    <a:lnTo>
                      <a:pt x="215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64" name="Freeform 4828"/>
              <p:cNvSpPr>
                <a:spLocks/>
              </p:cNvSpPr>
              <p:nvPr/>
            </p:nvSpPr>
            <p:spPr bwMode="auto">
              <a:xfrm>
                <a:off x="2635" y="1610"/>
                <a:ext cx="103" cy="22"/>
              </a:xfrm>
              <a:custGeom>
                <a:avLst/>
                <a:gdLst>
                  <a:gd name="T0" fmla="*/ 0 w 205"/>
                  <a:gd name="T1" fmla="*/ 6 h 44"/>
                  <a:gd name="T2" fmla="*/ 1 w 205"/>
                  <a:gd name="T3" fmla="*/ 6 h 44"/>
                  <a:gd name="T4" fmla="*/ 1 w 205"/>
                  <a:gd name="T5" fmla="*/ 6 h 44"/>
                  <a:gd name="T6" fmla="*/ 1 w 205"/>
                  <a:gd name="T7" fmla="*/ 6 h 44"/>
                  <a:gd name="T8" fmla="*/ 1 w 205"/>
                  <a:gd name="T9" fmla="*/ 6 h 44"/>
                  <a:gd name="T10" fmla="*/ 1 w 205"/>
                  <a:gd name="T11" fmla="*/ 6 h 44"/>
                  <a:gd name="T12" fmla="*/ 1 w 205"/>
                  <a:gd name="T13" fmla="*/ 6 h 44"/>
                  <a:gd name="T14" fmla="*/ 2 w 205"/>
                  <a:gd name="T15" fmla="*/ 6 h 44"/>
                  <a:gd name="T16" fmla="*/ 2 w 205"/>
                  <a:gd name="T17" fmla="*/ 6 h 44"/>
                  <a:gd name="T18" fmla="*/ 26 w 205"/>
                  <a:gd name="T19" fmla="*/ 0 h 44"/>
                  <a:gd name="T20" fmla="*/ 0 w 205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5" h="44">
                    <a:moveTo>
                      <a:pt x="0" y="42"/>
                    </a:moveTo>
                    <a:lnTo>
                      <a:pt x="2" y="42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7" y="42"/>
                    </a:lnTo>
                    <a:lnTo>
                      <a:pt x="9" y="44"/>
                    </a:lnTo>
                    <a:lnTo>
                      <a:pt x="205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65" name="Freeform 4829"/>
              <p:cNvSpPr>
                <a:spLocks/>
              </p:cNvSpPr>
              <p:nvPr/>
            </p:nvSpPr>
            <p:spPr bwMode="auto">
              <a:xfrm>
                <a:off x="2640" y="1610"/>
                <a:ext cx="98" cy="22"/>
              </a:xfrm>
              <a:custGeom>
                <a:avLst/>
                <a:gdLst>
                  <a:gd name="T0" fmla="*/ 0 w 196"/>
                  <a:gd name="T1" fmla="*/ 6 h 44"/>
                  <a:gd name="T2" fmla="*/ 1 w 196"/>
                  <a:gd name="T3" fmla="*/ 6 h 44"/>
                  <a:gd name="T4" fmla="*/ 1 w 196"/>
                  <a:gd name="T5" fmla="*/ 6 h 44"/>
                  <a:gd name="T6" fmla="*/ 1 w 196"/>
                  <a:gd name="T7" fmla="*/ 6 h 44"/>
                  <a:gd name="T8" fmla="*/ 1 w 196"/>
                  <a:gd name="T9" fmla="*/ 6 h 44"/>
                  <a:gd name="T10" fmla="*/ 1 w 196"/>
                  <a:gd name="T11" fmla="*/ 6 h 44"/>
                  <a:gd name="T12" fmla="*/ 1 w 196"/>
                  <a:gd name="T13" fmla="*/ 6 h 44"/>
                  <a:gd name="T14" fmla="*/ 2 w 196"/>
                  <a:gd name="T15" fmla="*/ 6 h 44"/>
                  <a:gd name="T16" fmla="*/ 2 w 196"/>
                  <a:gd name="T17" fmla="*/ 6 h 44"/>
                  <a:gd name="T18" fmla="*/ 25 w 196"/>
                  <a:gd name="T19" fmla="*/ 0 h 44"/>
                  <a:gd name="T20" fmla="*/ 0 w 196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6" h="44">
                    <a:moveTo>
                      <a:pt x="0" y="44"/>
                    </a:moveTo>
                    <a:lnTo>
                      <a:pt x="2" y="44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10" y="44"/>
                    </a:lnTo>
                    <a:lnTo>
                      <a:pt x="196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66" name="Freeform 4830"/>
              <p:cNvSpPr>
                <a:spLocks/>
              </p:cNvSpPr>
              <p:nvPr/>
            </p:nvSpPr>
            <p:spPr bwMode="auto">
              <a:xfrm>
                <a:off x="2645" y="1610"/>
                <a:ext cx="93" cy="22"/>
              </a:xfrm>
              <a:custGeom>
                <a:avLst/>
                <a:gdLst>
                  <a:gd name="T0" fmla="*/ 0 w 186"/>
                  <a:gd name="T1" fmla="*/ 6 h 44"/>
                  <a:gd name="T2" fmla="*/ 1 w 186"/>
                  <a:gd name="T3" fmla="*/ 6 h 44"/>
                  <a:gd name="T4" fmla="*/ 1 w 186"/>
                  <a:gd name="T5" fmla="*/ 6 h 44"/>
                  <a:gd name="T6" fmla="*/ 1 w 186"/>
                  <a:gd name="T7" fmla="*/ 6 h 44"/>
                  <a:gd name="T8" fmla="*/ 1 w 186"/>
                  <a:gd name="T9" fmla="*/ 6 h 44"/>
                  <a:gd name="T10" fmla="*/ 1 w 186"/>
                  <a:gd name="T11" fmla="*/ 6 h 44"/>
                  <a:gd name="T12" fmla="*/ 1 w 186"/>
                  <a:gd name="T13" fmla="*/ 6 h 44"/>
                  <a:gd name="T14" fmla="*/ 2 w 186"/>
                  <a:gd name="T15" fmla="*/ 6 h 44"/>
                  <a:gd name="T16" fmla="*/ 2 w 186"/>
                  <a:gd name="T17" fmla="*/ 6 h 44"/>
                  <a:gd name="T18" fmla="*/ 24 w 186"/>
                  <a:gd name="T19" fmla="*/ 0 h 44"/>
                  <a:gd name="T20" fmla="*/ 0 w 186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6" h="44">
                    <a:moveTo>
                      <a:pt x="0" y="44"/>
                    </a:moveTo>
                    <a:lnTo>
                      <a:pt x="2" y="44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10" y="44"/>
                    </a:lnTo>
                    <a:lnTo>
                      <a:pt x="186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67" name="Freeform 4831"/>
              <p:cNvSpPr>
                <a:spLocks/>
              </p:cNvSpPr>
              <p:nvPr/>
            </p:nvSpPr>
            <p:spPr bwMode="auto">
              <a:xfrm>
                <a:off x="2650" y="1610"/>
                <a:ext cx="88" cy="22"/>
              </a:xfrm>
              <a:custGeom>
                <a:avLst/>
                <a:gdLst>
                  <a:gd name="T0" fmla="*/ 0 w 176"/>
                  <a:gd name="T1" fmla="*/ 6 h 44"/>
                  <a:gd name="T2" fmla="*/ 1 w 176"/>
                  <a:gd name="T3" fmla="*/ 6 h 44"/>
                  <a:gd name="T4" fmla="*/ 1 w 176"/>
                  <a:gd name="T5" fmla="*/ 6 h 44"/>
                  <a:gd name="T6" fmla="*/ 1 w 176"/>
                  <a:gd name="T7" fmla="*/ 6 h 44"/>
                  <a:gd name="T8" fmla="*/ 1 w 176"/>
                  <a:gd name="T9" fmla="*/ 6 h 44"/>
                  <a:gd name="T10" fmla="*/ 1 w 176"/>
                  <a:gd name="T11" fmla="*/ 6 h 44"/>
                  <a:gd name="T12" fmla="*/ 1 w 176"/>
                  <a:gd name="T13" fmla="*/ 6 h 44"/>
                  <a:gd name="T14" fmla="*/ 1 w 176"/>
                  <a:gd name="T15" fmla="*/ 6 h 44"/>
                  <a:gd name="T16" fmla="*/ 2 w 176"/>
                  <a:gd name="T17" fmla="*/ 6 h 44"/>
                  <a:gd name="T18" fmla="*/ 22 w 176"/>
                  <a:gd name="T19" fmla="*/ 0 h 44"/>
                  <a:gd name="T20" fmla="*/ 0 w 176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6" h="44">
                    <a:moveTo>
                      <a:pt x="0" y="44"/>
                    </a:moveTo>
                    <a:lnTo>
                      <a:pt x="1" y="44"/>
                    </a:lnTo>
                    <a:lnTo>
                      <a:pt x="3" y="44"/>
                    </a:lnTo>
                    <a:lnTo>
                      <a:pt x="5" y="44"/>
                    </a:lnTo>
                    <a:lnTo>
                      <a:pt x="7" y="44"/>
                    </a:lnTo>
                    <a:lnTo>
                      <a:pt x="9" y="44"/>
                    </a:lnTo>
                    <a:lnTo>
                      <a:pt x="176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68" name="Freeform 4832"/>
              <p:cNvSpPr>
                <a:spLocks/>
              </p:cNvSpPr>
              <p:nvPr/>
            </p:nvSpPr>
            <p:spPr bwMode="auto">
              <a:xfrm>
                <a:off x="2655" y="1610"/>
                <a:ext cx="83" cy="23"/>
              </a:xfrm>
              <a:custGeom>
                <a:avLst/>
                <a:gdLst>
                  <a:gd name="T0" fmla="*/ 0 w 167"/>
                  <a:gd name="T1" fmla="*/ 6 h 46"/>
                  <a:gd name="T2" fmla="*/ 0 w 167"/>
                  <a:gd name="T3" fmla="*/ 6 h 46"/>
                  <a:gd name="T4" fmla="*/ 0 w 167"/>
                  <a:gd name="T5" fmla="*/ 6 h 46"/>
                  <a:gd name="T6" fmla="*/ 0 w 167"/>
                  <a:gd name="T7" fmla="*/ 6 h 46"/>
                  <a:gd name="T8" fmla="*/ 0 w 167"/>
                  <a:gd name="T9" fmla="*/ 6 h 46"/>
                  <a:gd name="T10" fmla="*/ 0 w 167"/>
                  <a:gd name="T11" fmla="*/ 6 h 46"/>
                  <a:gd name="T12" fmla="*/ 0 w 167"/>
                  <a:gd name="T13" fmla="*/ 6 h 46"/>
                  <a:gd name="T14" fmla="*/ 0 w 167"/>
                  <a:gd name="T15" fmla="*/ 6 h 46"/>
                  <a:gd name="T16" fmla="*/ 1 w 167"/>
                  <a:gd name="T17" fmla="*/ 6 h 46"/>
                  <a:gd name="T18" fmla="*/ 20 w 167"/>
                  <a:gd name="T19" fmla="*/ 0 h 46"/>
                  <a:gd name="T20" fmla="*/ 0 w 167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7" h="46">
                    <a:moveTo>
                      <a:pt x="0" y="46"/>
                    </a:moveTo>
                    <a:lnTo>
                      <a:pt x="0" y="46"/>
                    </a:lnTo>
                    <a:lnTo>
                      <a:pt x="2" y="46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8" y="46"/>
                    </a:lnTo>
                    <a:lnTo>
                      <a:pt x="167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69" name="Freeform 4833"/>
              <p:cNvSpPr>
                <a:spLocks/>
              </p:cNvSpPr>
              <p:nvPr/>
            </p:nvSpPr>
            <p:spPr bwMode="auto">
              <a:xfrm>
                <a:off x="2657" y="1610"/>
                <a:ext cx="81" cy="23"/>
              </a:xfrm>
              <a:custGeom>
                <a:avLst/>
                <a:gdLst>
                  <a:gd name="T0" fmla="*/ 0 w 161"/>
                  <a:gd name="T1" fmla="*/ 6 h 46"/>
                  <a:gd name="T2" fmla="*/ 1 w 161"/>
                  <a:gd name="T3" fmla="*/ 6 h 46"/>
                  <a:gd name="T4" fmla="*/ 1 w 161"/>
                  <a:gd name="T5" fmla="*/ 6 h 46"/>
                  <a:gd name="T6" fmla="*/ 1 w 161"/>
                  <a:gd name="T7" fmla="*/ 6 h 46"/>
                  <a:gd name="T8" fmla="*/ 1 w 161"/>
                  <a:gd name="T9" fmla="*/ 6 h 46"/>
                  <a:gd name="T10" fmla="*/ 1 w 161"/>
                  <a:gd name="T11" fmla="*/ 6 h 46"/>
                  <a:gd name="T12" fmla="*/ 1 w 161"/>
                  <a:gd name="T13" fmla="*/ 6 h 46"/>
                  <a:gd name="T14" fmla="*/ 1 w 161"/>
                  <a:gd name="T15" fmla="*/ 6 h 46"/>
                  <a:gd name="T16" fmla="*/ 1 w 161"/>
                  <a:gd name="T17" fmla="*/ 6 h 46"/>
                  <a:gd name="T18" fmla="*/ 21 w 161"/>
                  <a:gd name="T19" fmla="*/ 0 h 46"/>
                  <a:gd name="T20" fmla="*/ 0 w 161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1" h="46">
                    <a:moveTo>
                      <a:pt x="0" y="46"/>
                    </a:moveTo>
                    <a:lnTo>
                      <a:pt x="2" y="46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8" y="46"/>
                    </a:lnTo>
                    <a:lnTo>
                      <a:pt x="161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70" name="Freeform 4834"/>
              <p:cNvSpPr>
                <a:spLocks/>
              </p:cNvSpPr>
              <p:nvPr/>
            </p:nvSpPr>
            <p:spPr bwMode="auto">
              <a:xfrm>
                <a:off x="2661" y="1610"/>
                <a:ext cx="77" cy="23"/>
              </a:xfrm>
              <a:custGeom>
                <a:avLst/>
                <a:gdLst>
                  <a:gd name="T0" fmla="*/ 0 w 153"/>
                  <a:gd name="T1" fmla="*/ 6 h 46"/>
                  <a:gd name="T2" fmla="*/ 1 w 153"/>
                  <a:gd name="T3" fmla="*/ 6 h 46"/>
                  <a:gd name="T4" fmla="*/ 1 w 153"/>
                  <a:gd name="T5" fmla="*/ 6 h 46"/>
                  <a:gd name="T6" fmla="*/ 1 w 153"/>
                  <a:gd name="T7" fmla="*/ 6 h 46"/>
                  <a:gd name="T8" fmla="*/ 1 w 153"/>
                  <a:gd name="T9" fmla="*/ 6 h 46"/>
                  <a:gd name="T10" fmla="*/ 1 w 153"/>
                  <a:gd name="T11" fmla="*/ 6 h 46"/>
                  <a:gd name="T12" fmla="*/ 1 w 153"/>
                  <a:gd name="T13" fmla="*/ 6 h 46"/>
                  <a:gd name="T14" fmla="*/ 1 w 153"/>
                  <a:gd name="T15" fmla="*/ 6 h 46"/>
                  <a:gd name="T16" fmla="*/ 1 w 153"/>
                  <a:gd name="T17" fmla="*/ 6 h 46"/>
                  <a:gd name="T18" fmla="*/ 20 w 153"/>
                  <a:gd name="T19" fmla="*/ 0 h 46"/>
                  <a:gd name="T20" fmla="*/ 0 w 153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3" h="46">
                    <a:moveTo>
                      <a:pt x="0" y="46"/>
                    </a:moveTo>
                    <a:lnTo>
                      <a:pt x="2" y="46"/>
                    </a:lnTo>
                    <a:lnTo>
                      <a:pt x="3" y="46"/>
                    </a:lnTo>
                    <a:lnTo>
                      <a:pt x="5" y="46"/>
                    </a:lnTo>
                    <a:lnTo>
                      <a:pt x="7" y="46"/>
                    </a:lnTo>
                    <a:lnTo>
                      <a:pt x="153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71" name="Freeform 4835"/>
              <p:cNvSpPr>
                <a:spLocks/>
              </p:cNvSpPr>
              <p:nvPr/>
            </p:nvSpPr>
            <p:spPr bwMode="auto">
              <a:xfrm>
                <a:off x="2665" y="1610"/>
                <a:ext cx="73" cy="23"/>
              </a:xfrm>
              <a:custGeom>
                <a:avLst/>
                <a:gdLst>
                  <a:gd name="T0" fmla="*/ 0 w 146"/>
                  <a:gd name="T1" fmla="*/ 6 h 46"/>
                  <a:gd name="T2" fmla="*/ 1 w 146"/>
                  <a:gd name="T3" fmla="*/ 6 h 46"/>
                  <a:gd name="T4" fmla="*/ 1 w 146"/>
                  <a:gd name="T5" fmla="*/ 6 h 46"/>
                  <a:gd name="T6" fmla="*/ 1 w 146"/>
                  <a:gd name="T7" fmla="*/ 6 h 46"/>
                  <a:gd name="T8" fmla="*/ 1 w 146"/>
                  <a:gd name="T9" fmla="*/ 6 h 46"/>
                  <a:gd name="T10" fmla="*/ 19 w 146"/>
                  <a:gd name="T11" fmla="*/ 0 h 46"/>
                  <a:gd name="T12" fmla="*/ 0 w 146"/>
                  <a:gd name="T13" fmla="*/ 6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6" h="46">
                    <a:moveTo>
                      <a:pt x="0" y="46"/>
                    </a:moveTo>
                    <a:lnTo>
                      <a:pt x="2" y="46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146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72" name="Freeform 4836"/>
              <p:cNvSpPr>
                <a:spLocks/>
              </p:cNvSpPr>
              <p:nvPr/>
            </p:nvSpPr>
            <p:spPr bwMode="auto">
              <a:xfrm>
                <a:off x="2668" y="1610"/>
                <a:ext cx="70" cy="23"/>
              </a:xfrm>
              <a:custGeom>
                <a:avLst/>
                <a:gdLst>
                  <a:gd name="T0" fmla="*/ 0 w 140"/>
                  <a:gd name="T1" fmla="*/ 6 h 46"/>
                  <a:gd name="T2" fmla="*/ 1 w 140"/>
                  <a:gd name="T3" fmla="*/ 6 h 46"/>
                  <a:gd name="T4" fmla="*/ 1 w 140"/>
                  <a:gd name="T5" fmla="*/ 6 h 46"/>
                  <a:gd name="T6" fmla="*/ 1 w 140"/>
                  <a:gd name="T7" fmla="*/ 6 h 46"/>
                  <a:gd name="T8" fmla="*/ 1 w 140"/>
                  <a:gd name="T9" fmla="*/ 6 h 46"/>
                  <a:gd name="T10" fmla="*/ 1 w 140"/>
                  <a:gd name="T11" fmla="*/ 6 h 46"/>
                  <a:gd name="T12" fmla="*/ 1 w 140"/>
                  <a:gd name="T13" fmla="*/ 6 h 46"/>
                  <a:gd name="T14" fmla="*/ 1 w 140"/>
                  <a:gd name="T15" fmla="*/ 6 h 46"/>
                  <a:gd name="T16" fmla="*/ 1 w 140"/>
                  <a:gd name="T17" fmla="*/ 6 h 46"/>
                  <a:gd name="T18" fmla="*/ 18 w 140"/>
                  <a:gd name="T19" fmla="*/ 0 h 46"/>
                  <a:gd name="T20" fmla="*/ 0 w 140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0" h="46">
                    <a:moveTo>
                      <a:pt x="0" y="46"/>
                    </a:moveTo>
                    <a:lnTo>
                      <a:pt x="2" y="46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8" y="46"/>
                    </a:lnTo>
                    <a:lnTo>
                      <a:pt x="140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73" name="Freeform 4837"/>
              <p:cNvSpPr>
                <a:spLocks/>
              </p:cNvSpPr>
              <p:nvPr/>
            </p:nvSpPr>
            <p:spPr bwMode="auto">
              <a:xfrm>
                <a:off x="2672" y="1610"/>
                <a:ext cx="66" cy="23"/>
              </a:xfrm>
              <a:custGeom>
                <a:avLst/>
                <a:gdLst>
                  <a:gd name="T0" fmla="*/ 0 w 132"/>
                  <a:gd name="T1" fmla="*/ 6 h 46"/>
                  <a:gd name="T2" fmla="*/ 1 w 132"/>
                  <a:gd name="T3" fmla="*/ 6 h 46"/>
                  <a:gd name="T4" fmla="*/ 1 w 132"/>
                  <a:gd name="T5" fmla="*/ 6 h 46"/>
                  <a:gd name="T6" fmla="*/ 1 w 132"/>
                  <a:gd name="T7" fmla="*/ 6 h 46"/>
                  <a:gd name="T8" fmla="*/ 1 w 132"/>
                  <a:gd name="T9" fmla="*/ 6 h 46"/>
                  <a:gd name="T10" fmla="*/ 17 w 132"/>
                  <a:gd name="T11" fmla="*/ 0 h 46"/>
                  <a:gd name="T12" fmla="*/ 0 w 132"/>
                  <a:gd name="T13" fmla="*/ 6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2" h="46">
                    <a:moveTo>
                      <a:pt x="0" y="46"/>
                    </a:moveTo>
                    <a:lnTo>
                      <a:pt x="2" y="46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132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74" name="Freeform 4838"/>
              <p:cNvSpPr>
                <a:spLocks/>
              </p:cNvSpPr>
              <p:nvPr/>
            </p:nvSpPr>
            <p:spPr bwMode="auto">
              <a:xfrm>
                <a:off x="2675" y="1610"/>
                <a:ext cx="63" cy="24"/>
              </a:xfrm>
              <a:custGeom>
                <a:avLst/>
                <a:gdLst>
                  <a:gd name="T0" fmla="*/ 0 w 126"/>
                  <a:gd name="T1" fmla="*/ 6 h 48"/>
                  <a:gd name="T2" fmla="*/ 1 w 126"/>
                  <a:gd name="T3" fmla="*/ 6 h 48"/>
                  <a:gd name="T4" fmla="*/ 1 w 126"/>
                  <a:gd name="T5" fmla="*/ 6 h 48"/>
                  <a:gd name="T6" fmla="*/ 1 w 126"/>
                  <a:gd name="T7" fmla="*/ 6 h 48"/>
                  <a:gd name="T8" fmla="*/ 1 w 126"/>
                  <a:gd name="T9" fmla="*/ 6 h 48"/>
                  <a:gd name="T10" fmla="*/ 16 w 126"/>
                  <a:gd name="T11" fmla="*/ 0 h 48"/>
                  <a:gd name="T12" fmla="*/ 0 w 12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" h="48">
                    <a:moveTo>
                      <a:pt x="0" y="48"/>
                    </a:moveTo>
                    <a:lnTo>
                      <a:pt x="1" y="48"/>
                    </a:lnTo>
                    <a:lnTo>
                      <a:pt x="3" y="48"/>
                    </a:lnTo>
                    <a:lnTo>
                      <a:pt x="5" y="48"/>
                    </a:lnTo>
                    <a:lnTo>
                      <a:pt x="126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75" name="Freeform 4839"/>
              <p:cNvSpPr>
                <a:spLocks/>
              </p:cNvSpPr>
              <p:nvPr/>
            </p:nvSpPr>
            <p:spPr bwMode="auto">
              <a:xfrm>
                <a:off x="2678" y="1610"/>
                <a:ext cx="60" cy="24"/>
              </a:xfrm>
              <a:custGeom>
                <a:avLst/>
                <a:gdLst>
                  <a:gd name="T0" fmla="*/ 0 w 121"/>
                  <a:gd name="T1" fmla="*/ 6 h 48"/>
                  <a:gd name="T2" fmla="*/ 0 w 121"/>
                  <a:gd name="T3" fmla="*/ 6 h 48"/>
                  <a:gd name="T4" fmla="*/ 0 w 121"/>
                  <a:gd name="T5" fmla="*/ 6 h 48"/>
                  <a:gd name="T6" fmla="*/ 0 w 121"/>
                  <a:gd name="T7" fmla="*/ 6 h 48"/>
                  <a:gd name="T8" fmla="*/ 0 w 121"/>
                  <a:gd name="T9" fmla="*/ 6 h 48"/>
                  <a:gd name="T10" fmla="*/ 15 w 121"/>
                  <a:gd name="T11" fmla="*/ 0 h 48"/>
                  <a:gd name="T12" fmla="*/ 0 w 12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1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121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76" name="Freeform 4840"/>
              <p:cNvSpPr>
                <a:spLocks/>
              </p:cNvSpPr>
              <p:nvPr/>
            </p:nvSpPr>
            <p:spPr bwMode="auto">
              <a:xfrm>
                <a:off x="2681" y="1610"/>
                <a:ext cx="57" cy="24"/>
              </a:xfrm>
              <a:custGeom>
                <a:avLst/>
                <a:gdLst>
                  <a:gd name="T0" fmla="*/ 0 w 115"/>
                  <a:gd name="T1" fmla="*/ 6 h 48"/>
                  <a:gd name="T2" fmla="*/ 0 w 115"/>
                  <a:gd name="T3" fmla="*/ 6 h 48"/>
                  <a:gd name="T4" fmla="*/ 0 w 115"/>
                  <a:gd name="T5" fmla="*/ 6 h 48"/>
                  <a:gd name="T6" fmla="*/ 0 w 115"/>
                  <a:gd name="T7" fmla="*/ 6 h 48"/>
                  <a:gd name="T8" fmla="*/ 0 w 115"/>
                  <a:gd name="T9" fmla="*/ 6 h 48"/>
                  <a:gd name="T10" fmla="*/ 14 w 115"/>
                  <a:gd name="T11" fmla="*/ 0 h 48"/>
                  <a:gd name="T12" fmla="*/ 0 w 11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5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115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77" name="Freeform 4841"/>
              <p:cNvSpPr>
                <a:spLocks/>
              </p:cNvSpPr>
              <p:nvPr/>
            </p:nvSpPr>
            <p:spPr bwMode="auto">
              <a:xfrm>
                <a:off x="2682" y="1610"/>
                <a:ext cx="56" cy="24"/>
              </a:xfrm>
              <a:custGeom>
                <a:avLst/>
                <a:gdLst>
                  <a:gd name="T0" fmla="*/ 0 w 111"/>
                  <a:gd name="T1" fmla="*/ 6 h 48"/>
                  <a:gd name="T2" fmla="*/ 1 w 111"/>
                  <a:gd name="T3" fmla="*/ 6 h 48"/>
                  <a:gd name="T4" fmla="*/ 1 w 111"/>
                  <a:gd name="T5" fmla="*/ 6 h 48"/>
                  <a:gd name="T6" fmla="*/ 1 w 111"/>
                  <a:gd name="T7" fmla="*/ 6 h 48"/>
                  <a:gd name="T8" fmla="*/ 1 w 111"/>
                  <a:gd name="T9" fmla="*/ 6 h 48"/>
                  <a:gd name="T10" fmla="*/ 14 w 111"/>
                  <a:gd name="T11" fmla="*/ 0 h 48"/>
                  <a:gd name="T12" fmla="*/ 0 w 11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1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111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78" name="Freeform 4842"/>
              <p:cNvSpPr>
                <a:spLocks/>
              </p:cNvSpPr>
              <p:nvPr/>
            </p:nvSpPr>
            <p:spPr bwMode="auto">
              <a:xfrm>
                <a:off x="2685" y="1610"/>
                <a:ext cx="53" cy="24"/>
              </a:xfrm>
              <a:custGeom>
                <a:avLst/>
                <a:gdLst>
                  <a:gd name="T0" fmla="*/ 0 w 105"/>
                  <a:gd name="T1" fmla="*/ 6 h 48"/>
                  <a:gd name="T2" fmla="*/ 1 w 105"/>
                  <a:gd name="T3" fmla="*/ 6 h 48"/>
                  <a:gd name="T4" fmla="*/ 1 w 105"/>
                  <a:gd name="T5" fmla="*/ 6 h 48"/>
                  <a:gd name="T6" fmla="*/ 1 w 105"/>
                  <a:gd name="T7" fmla="*/ 6 h 48"/>
                  <a:gd name="T8" fmla="*/ 1 w 105"/>
                  <a:gd name="T9" fmla="*/ 6 h 48"/>
                  <a:gd name="T10" fmla="*/ 14 w 105"/>
                  <a:gd name="T11" fmla="*/ 0 h 48"/>
                  <a:gd name="T12" fmla="*/ 0 w 10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5" h="48">
                    <a:moveTo>
                      <a:pt x="0" y="48"/>
                    </a:moveTo>
                    <a:lnTo>
                      <a:pt x="2" y="48"/>
                    </a:lnTo>
                    <a:lnTo>
                      <a:pt x="3" y="48"/>
                    </a:lnTo>
                    <a:lnTo>
                      <a:pt x="5" y="48"/>
                    </a:lnTo>
                    <a:lnTo>
                      <a:pt x="105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79" name="Freeform 4843"/>
              <p:cNvSpPr>
                <a:spLocks/>
              </p:cNvSpPr>
              <p:nvPr/>
            </p:nvSpPr>
            <p:spPr bwMode="auto">
              <a:xfrm>
                <a:off x="2688" y="1610"/>
                <a:ext cx="50" cy="24"/>
              </a:xfrm>
              <a:custGeom>
                <a:avLst/>
                <a:gdLst>
                  <a:gd name="T0" fmla="*/ 0 w 100"/>
                  <a:gd name="T1" fmla="*/ 6 h 48"/>
                  <a:gd name="T2" fmla="*/ 0 w 100"/>
                  <a:gd name="T3" fmla="*/ 6 h 48"/>
                  <a:gd name="T4" fmla="*/ 1 w 100"/>
                  <a:gd name="T5" fmla="*/ 6 h 48"/>
                  <a:gd name="T6" fmla="*/ 1 w 100"/>
                  <a:gd name="T7" fmla="*/ 6 h 48"/>
                  <a:gd name="T8" fmla="*/ 1 w 100"/>
                  <a:gd name="T9" fmla="*/ 6 h 48"/>
                  <a:gd name="T10" fmla="*/ 13 w 100"/>
                  <a:gd name="T11" fmla="*/ 0 h 48"/>
                  <a:gd name="T12" fmla="*/ 0 w 100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0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100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80" name="Freeform 4844"/>
              <p:cNvSpPr>
                <a:spLocks/>
              </p:cNvSpPr>
              <p:nvPr/>
            </p:nvSpPr>
            <p:spPr bwMode="auto">
              <a:xfrm>
                <a:off x="2690" y="1610"/>
                <a:ext cx="48" cy="24"/>
              </a:xfrm>
              <a:custGeom>
                <a:avLst/>
                <a:gdLst>
                  <a:gd name="T0" fmla="*/ 0 w 96"/>
                  <a:gd name="T1" fmla="*/ 6 h 48"/>
                  <a:gd name="T2" fmla="*/ 1 w 96"/>
                  <a:gd name="T3" fmla="*/ 6 h 48"/>
                  <a:gd name="T4" fmla="*/ 1 w 96"/>
                  <a:gd name="T5" fmla="*/ 6 h 48"/>
                  <a:gd name="T6" fmla="*/ 1 w 96"/>
                  <a:gd name="T7" fmla="*/ 6 h 48"/>
                  <a:gd name="T8" fmla="*/ 1 w 96"/>
                  <a:gd name="T9" fmla="*/ 6 h 48"/>
                  <a:gd name="T10" fmla="*/ 12 w 96"/>
                  <a:gd name="T11" fmla="*/ 0 h 48"/>
                  <a:gd name="T12" fmla="*/ 0 w 9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6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96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81" name="Freeform 4845"/>
              <p:cNvSpPr>
                <a:spLocks/>
              </p:cNvSpPr>
              <p:nvPr/>
            </p:nvSpPr>
            <p:spPr bwMode="auto">
              <a:xfrm>
                <a:off x="2692" y="1610"/>
                <a:ext cx="46" cy="24"/>
              </a:xfrm>
              <a:custGeom>
                <a:avLst/>
                <a:gdLst>
                  <a:gd name="T0" fmla="*/ 0 w 92"/>
                  <a:gd name="T1" fmla="*/ 6 h 48"/>
                  <a:gd name="T2" fmla="*/ 1 w 92"/>
                  <a:gd name="T3" fmla="*/ 6 h 48"/>
                  <a:gd name="T4" fmla="*/ 1 w 92"/>
                  <a:gd name="T5" fmla="*/ 6 h 48"/>
                  <a:gd name="T6" fmla="*/ 1 w 92"/>
                  <a:gd name="T7" fmla="*/ 6 h 48"/>
                  <a:gd name="T8" fmla="*/ 1 w 92"/>
                  <a:gd name="T9" fmla="*/ 6 h 48"/>
                  <a:gd name="T10" fmla="*/ 12 w 92"/>
                  <a:gd name="T11" fmla="*/ 0 h 48"/>
                  <a:gd name="T12" fmla="*/ 0 w 9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2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92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82" name="Freeform 4846"/>
              <p:cNvSpPr>
                <a:spLocks/>
              </p:cNvSpPr>
              <p:nvPr/>
            </p:nvSpPr>
            <p:spPr bwMode="auto">
              <a:xfrm>
                <a:off x="2695" y="1610"/>
                <a:ext cx="43" cy="24"/>
              </a:xfrm>
              <a:custGeom>
                <a:avLst/>
                <a:gdLst>
                  <a:gd name="T0" fmla="*/ 0 w 86"/>
                  <a:gd name="T1" fmla="*/ 6 h 48"/>
                  <a:gd name="T2" fmla="*/ 0 w 86"/>
                  <a:gd name="T3" fmla="*/ 6 h 48"/>
                  <a:gd name="T4" fmla="*/ 1 w 86"/>
                  <a:gd name="T5" fmla="*/ 6 h 48"/>
                  <a:gd name="T6" fmla="*/ 1 w 86"/>
                  <a:gd name="T7" fmla="*/ 6 h 48"/>
                  <a:gd name="T8" fmla="*/ 1 w 86"/>
                  <a:gd name="T9" fmla="*/ 6 h 48"/>
                  <a:gd name="T10" fmla="*/ 11 w 86"/>
                  <a:gd name="T11" fmla="*/ 0 h 48"/>
                  <a:gd name="T12" fmla="*/ 0 w 8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86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83" name="Freeform 4847"/>
              <p:cNvSpPr>
                <a:spLocks/>
              </p:cNvSpPr>
              <p:nvPr/>
            </p:nvSpPr>
            <p:spPr bwMode="auto">
              <a:xfrm>
                <a:off x="2697" y="1610"/>
                <a:ext cx="41" cy="24"/>
              </a:xfrm>
              <a:custGeom>
                <a:avLst/>
                <a:gdLst>
                  <a:gd name="T0" fmla="*/ 0 w 82"/>
                  <a:gd name="T1" fmla="*/ 6 h 48"/>
                  <a:gd name="T2" fmla="*/ 0 w 82"/>
                  <a:gd name="T3" fmla="*/ 6 h 48"/>
                  <a:gd name="T4" fmla="*/ 1 w 82"/>
                  <a:gd name="T5" fmla="*/ 6 h 48"/>
                  <a:gd name="T6" fmla="*/ 1 w 82"/>
                  <a:gd name="T7" fmla="*/ 6 h 48"/>
                  <a:gd name="T8" fmla="*/ 1 w 82"/>
                  <a:gd name="T9" fmla="*/ 6 h 48"/>
                  <a:gd name="T10" fmla="*/ 11 w 82"/>
                  <a:gd name="T11" fmla="*/ 0 h 48"/>
                  <a:gd name="T12" fmla="*/ 0 w 8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82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84" name="Freeform 4848"/>
              <p:cNvSpPr>
                <a:spLocks/>
              </p:cNvSpPr>
              <p:nvPr/>
            </p:nvSpPr>
            <p:spPr bwMode="auto">
              <a:xfrm>
                <a:off x="2699" y="1610"/>
                <a:ext cx="39" cy="24"/>
              </a:xfrm>
              <a:custGeom>
                <a:avLst/>
                <a:gdLst>
                  <a:gd name="T0" fmla="*/ 0 w 78"/>
                  <a:gd name="T1" fmla="*/ 6 h 48"/>
                  <a:gd name="T2" fmla="*/ 0 w 78"/>
                  <a:gd name="T3" fmla="*/ 6 h 48"/>
                  <a:gd name="T4" fmla="*/ 1 w 78"/>
                  <a:gd name="T5" fmla="*/ 6 h 48"/>
                  <a:gd name="T6" fmla="*/ 1 w 78"/>
                  <a:gd name="T7" fmla="*/ 6 h 48"/>
                  <a:gd name="T8" fmla="*/ 1 w 78"/>
                  <a:gd name="T9" fmla="*/ 6 h 48"/>
                  <a:gd name="T10" fmla="*/ 10 w 78"/>
                  <a:gd name="T11" fmla="*/ 0 h 48"/>
                  <a:gd name="T12" fmla="*/ 0 w 78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" h="48">
                    <a:moveTo>
                      <a:pt x="0" y="48"/>
                    </a:moveTo>
                    <a:lnTo>
                      <a:pt x="0" y="48"/>
                    </a:lnTo>
                    <a:lnTo>
                      <a:pt x="1" y="48"/>
                    </a:lnTo>
                    <a:lnTo>
                      <a:pt x="3" y="48"/>
                    </a:lnTo>
                    <a:lnTo>
                      <a:pt x="78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85" name="Freeform 4849"/>
              <p:cNvSpPr>
                <a:spLocks/>
              </p:cNvSpPr>
              <p:nvPr/>
            </p:nvSpPr>
            <p:spPr bwMode="auto">
              <a:xfrm>
                <a:off x="2701" y="1610"/>
                <a:ext cx="37" cy="24"/>
              </a:xfrm>
              <a:custGeom>
                <a:avLst/>
                <a:gdLst>
                  <a:gd name="T0" fmla="*/ 0 w 75"/>
                  <a:gd name="T1" fmla="*/ 6 h 48"/>
                  <a:gd name="T2" fmla="*/ 0 w 75"/>
                  <a:gd name="T3" fmla="*/ 6 h 48"/>
                  <a:gd name="T4" fmla="*/ 0 w 75"/>
                  <a:gd name="T5" fmla="*/ 6 h 48"/>
                  <a:gd name="T6" fmla="*/ 0 w 75"/>
                  <a:gd name="T7" fmla="*/ 6 h 48"/>
                  <a:gd name="T8" fmla="*/ 0 w 75"/>
                  <a:gd name="T9" fmla="*/ 6 h 48"/>
                  <a:gd name="T10" fmla="*/ 9 w 75"/>
                  <a:gd name="T11" fmla="*/ 0 h 48"/>
                  <a:gd name="T12" fmla="*/ 0 w 7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75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86" name="Freeform 4850"/>
              <p:cNvSpPr>
                <a:spLocks/>
              </p:cNvSpPr>
              <p:nvPr/>
            </p:nvSpPr>
            <p:spPr bwMode="auto">
              <a:xfrm>
                <a:off x="2703" y="1610"/>
                <a:ext cx="35" cy="24"/>
              </a:xfrm>
              <a:custGeom>
                <a:avLst/>
                <a:gdLst>
                  <a:gd name="T0" fmla="*/ 0 w 71"/>
                  <a:gd name="T1" fmla="*/ 6 h 48"/>
                  <a:gd name="T2" fmla="*/ 0 w 71"/>
                  <a:gd name="T3" fmla="*/ 6 h 48"/>
                  <a:gd name="T4" fmla="*/ 0 w 71"/>
                  <a:gd name="T5" fmla="*/ 6 h 48"/>
                  <a:gd name="T6" fmla="*/ 0 w 71"/>
                  <a:gd name="T7" fmla="*/ 6 h 48"/>
                  <a:gd name="T8" fmla="*/ 0 w 71"/>
                  <a:gd name="T9" fmla="*/ 6 h 48"/>
                  <a:gd name="T10" fmla="*/ 8 w 71"/>
                  <a:gd name="T11" fmla="*/ 0 h 48"/>
                  <a:gd name="T12" fmla="*/ 0 w 7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1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71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87" name="Freeform 4851"/>
              <p:cNvSpPr>
                <a:spLocks/>
              </p:cNvSpPr>
              <p:nvPr/>
            </p:nvSpPr>
            <p:spPr bwMode="auto">
              <a:xfrm>
                <a:off x="2705" y="1610"/>
                <a:ext cx="33" cy="24"/>
              </a:xfrm>
              <a:custGeom>
                <a:avLst/>
                <a:gdLst>
                  <a:gd name="T0" fmla="*/ 0 w 67"/>
                  <a:gd name="T1" fmla="*/ 6 h 48"/>
                  <a:gd name="T2" fmla="*/ 0 w 67"/>
                  <a:gd name="T3" fmla="*/ 6 h 48"/>
                  <a:gd name="T4" fmla="*/ 0 w 67"/>
                  <a:gd name="T5" fmla="*/ 6 h 48"/>
                  <a:gd name="T6" fmla="*/ 0 w 67"/>
                  <a:gd name="T7" fmla="*/ 6 h 48"/>
                  <a:gd name="T8" fmla="*/ 0 w 67"/>
                  <a:gd name="T9" fmla="*/ 6 h 48"/>
                  <a:gd name="T10" fmla="*/ 8 w 67"/>
                  <a:gd name="T11" fmla="*/ 0 h 48"/>
                  <a:gd name="T12" fmla="*/ 0 w 6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67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88" name="Freeform 4852"/>
              <p:cNvSpPr>
                <a:spLocks/>
              </p:cNvSpPr>
              <p:nvPr/>
            </p:nvSpPr>
            <p:spPr bwMode="auto">
              <a:xfrm>
                <a:off x="2705" y="1610"/>
                <a:ext cx="33" cy="24"/>
              </a:xfrm>
              <a:custGeom>
                <a:avLst/>
                <a:gdLst>
                  <a:gd name="T0" fmla="*/ 0 w 65"/>
                  <a:gd name="T1" fmla="*/ 6 h 48"/>
                  <a:gd name="T2" fmla="*/ 1 w 65"/>
                  <a:gd name="T3" fmla="*/ 6 h 48"/>
                  <a:gd name="T4" fmla="*/ 1 w 65"/>
                  <a:gd name="T5" fmla="*/ 6 h 48"/>
                  <a:gd name="T6" fmla="*/ 1 w 65"/>
                  <a:gd name="T7" fmla="*/ 6 h 48"/>
                  <a:gd name="T8" fmla="*/ 1 w 65"/>
                  <a:gd name="T9" fmla="*/ 6 h 48"/>
                  <a:gd name="T10" fmla="*/ 9 w 65"/>
                  <a:gd name="T11" fmla="*/ 0 h 48"/>
                  <a:gd name="T12" fmla="*/ 0 w 6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65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89" name="Freeform 4853"/>
              <p:cNvSpPr>
                <a:spLocks/>
              </p:cNvSpPr>
              <p:nvPr/>
            </p:nvSpPr>
            <p:spPr bwMode="auto">
              <a:xfrm>
                <a:off x="2707" y="1610"/>
                <a:ext cx="31" cy="24"/>
              </a:xfrm>
              <a:custGeom>
                <a:avLst/>
                <a:gdLst>
                  <a:gd name="T0" fmla="*/ 0 w 61"/>
                  <a:gd name="T1" fmla="*/ 6 h 48"/>
                  <a:gd name="T2" fmla="*/ 1 w 61"/>
                  <a:gd name="T3" fmla="*/ 6 h 48"/>
                  <a:gd name="T4" fmla="*/ 1 w 61"/>
                  <a:gd name="T5" fmla="*/ 6 h 48"/>
                  <a:gd name="T6" fmla="*/ 1 w 61"/>
                  <a:gd name="T7" fmla="*/ 6 h 48"/>
                  <a:gd name="T8" fmla="*/ 1 w 61"/>
                  <a:gd name="T9" fmla="*/ 6 h 48"/>
                  <a:gd name="T10" fmla="*/ 8 w 61"/>
                  <a:gd name="T11" fmla="*/ 0 h 48"/>
                  <a:gd name="T12" fmla="*/ 0 w 6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61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90" name="Freeform 4854"/>
              <p:cNvSpPr>
                <a:spLocks/>
              </p:cNvSpPr>
              <p:nvPr/>
            </p:nvSpPr>
            <p:spPr bwMode="auto">
              <a:xfrm>
                <a:off x="2709" y="1610"/>
                <a:ext cx="29" cy="24"/>
              </a:xfrm>
              <a:custGeom>
                <a:avLst/>
                <a:gdLst>
                  <a:gd name="T0" fmla="*/ 0 w 57"/>
                  <a:gd name="T1" fmla="*/ 6 h 48"/>
                  <a:gd name="T2" fmla="*/ 0 w 57"/>
                  <a:gd name="T3" fmla="*/ 6 h 48"/>
                  <a:gd name="T4" fmla="*/ 1 w 57"/>
                  <a:gd name="T5" fmla="*/ 6 h 48"/>
                  <a:gd name="T6" fmla="*/ 1 w 57"/>
                  <a:gd name="T7" fmla="*/ 6 h 48"/>
                  <a:gd name="T8" fmla="*/ 1 w 57"/>
                  <a:gd name="T9" fmla="*/ 6 h 48"/>
                  <a:gd name="T10" fmla="*/ 8 w 57"/>
                  <a:gd name="T11" fmla="*/ 0 h 48"/>
                  <a:gd name="T12" fmla="*/ 0 w 5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3" y="48"/>
                    </a:lnTo>
                    <a:lnTo>
                      <a:pt x="57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91" name="Freeform 4855"/>
              <p:cNvSpPr>
                <a:spLocks/>
              </p:cNvSpPr>
              <p:nvPr/>
            </p:nvSpPr>
            <p:spPr bwMode="auto">
              <a:xfrm>
                <a:off x="2711" y="1610"/>
                <a:ext cx="27" cy="24"/>
              </a:xfrm>
              <a:custGeom>
                <a:avLst/>
                <a:gdLst>
                  <a:gd name="T0" fmla="*/ 0 w 54"/>
                  <a:gd name="T1" fmla="*/ 6 h 48"/>
                  <a:gd name="T2" fmla="*/ 0 w 54"/>
                  <a:gd name="T3" fmla="*/ 6 h 48"/>
                  <a:gd name="T4" fmla="*/ 1 w 54"/>
                  <a:gd name="T5" fmla="*/ 6 h 48"/>
                  <a:gd name="T6" fmla="*/ 1 w 54"/>
                  <a:gd name="T7" fmla="*/ 6 h 48"/>
                  <a:gd name="T8" fmla="*/ 1 w 54"/>
                  <a:gd name="T9" fmla="*/ 6 h 48"/>
                  <a:gd name="T10" fmla="*/ 7 w 54"/>
                  <a:gd name="T11" fmla="*/ 0 h 48"/>
                  <a:gd name="T12" fmla="*/ 0 w 54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54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92" name="Freeform 4856"/>
              <p:cNvSpPr>
                <a:spLocks/>
              </p:cNvSpPr>
              <p:nvPr/>
            </p:nvSpPr>
            <p:spPr bwMode="auto">
              <a:xfrm>
                <a:off x="2712" y="1610"/>
                <a:ext cx="26" cy="24"/>
              </a:xfrm>
              <a:custGeom>
                <a:avLst/>
                <a:gdLst>
                  <a:gd name="T0" fmla="*/ 0 w 52"/>
                  <a:gd name="T1" fmla="*/ 6 h 48"/>
                  <a:gd name="T2" fmla="*/ 1 w 52"/>
                  <a:gd name="T3" fmla="*/ 6 h 48"/>
                  <a:gd name="T4" fmla="*/ 1 w 52"/>
                  <a:gd name="T5" fmla="*/ 6 h 48"/>
                  <a:gd name="T6" fmla="*/ 1 w 52"/>
                  <a:gd name="T7" fmla="*/ 6 h 48"/>
                  <a:gd name="T8" fmla="*/ 1 w 52"/>
                  <a:gd name="T9" fmla="*/ 6 h 48"/>
                  <a:gd name="T10" fmla="*/ 7 w 52"/>
                  <a:gd name="T11" fmla="*/ 0 h 48"/>
                  <a:gd name="T12" fmla="*/ 0 w 5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52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93" name="Freeform 4857"/>
              <p:cNvSpPr>
                <a:spLocks/>
              </p:cNvSpPr>
              <p:nvPr/>
            </p:nvSpPr>
            <p:spPr bwMode="auto">
              <a:xfrm>
                <a:off x="2714" y="1610"/>
                <a:ext cx="24" cy="24"/>
              </a:xfrm>
              <a:custGeom>
                <a:avLst/>
                <a:gdLst>
                  <a:gd name="T0" fmla="*/ 0 w 48"/>
                  <a:gd name="T1" fmla="*/ 6 h 48"/>
                  <a:gd name="T2" fmla="*/ 1 w 48"/>
                  <a:gd name="T3" fmla="*/ 6 h 48"/>
                  <a:gd name="T4" fmla="*/ 1 w 48"/>
                  <a:gd name="T5" fmla="*/ 6 h 48"/>
                  <a:gd name="T6" fmla="*/ 1 w 48"/>
                  <a:gd name="T7" fmla="*/ 6 h 48"/>
                  <a:gd name="T8" fmla="*/ 1 w 48"/>
                  <a:gd name="T9" fmla="*/ 6 h 48"/>
                  <a:gd name="T10" fmla="*/ 6 w 48"/>
                  <a:gd name="T11" fmla="*/ 0 h 48"/>
                  <a:gd name="T12" fmla="*/ 0 w 48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94" name="Freeform 4858"/>
              <p:cNvSpPr>
                <a:spLocks/>
              </p:cNvSpPr>
              <p:nvPr/>
            </p:nvSpPr>
            <p:spPr bwMode="auto">
              <a:xfrm>
                <a:off x="2716" y="1610"/>
                <a:ext cx="22" cy="24"/>
              </a:xfrm>
              <a:custGeom>
                <a:avLst/>
                <a:gdLst>
                  <a:gd name="T0" fmla="*/ 0 w 44"/>
                  <a:gd name="T1" fmla="*/ 6 h 48"/>
                  <a:gd name="T2" fmla="*/ 0 w 44"/>
                  <a:gd name="T3" fmla="*/ 6 h 48"/>
                  <a:gd name="T4" fmla="*/ 1 w 44"/>
                  <a:gd name="T5" fmla="*/ 6 h 48"/>
                  <a:gd name="T6" fmla="*/ 1 w 44"/>
                  <a:gd name="T7" fmla="*/ 6 h 48"/>
                  <a:gd name="T8" fmla="*/ 1 w 44"/>
                  <a:gd name="T9" fmla="*/ 6 h 48"/>
                  <a:gd name="T10" fmla="*/ 6 w 44"/>
                  <a:gd name="T11" fmla="*/ 0 h 48"/>
                  <a:gd name="T12" fmla="*/ 0 w 44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44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95" name="Freeform 4859"/>
              <p:cNvSpPr>
                <a:spLocks/>
              </p:cNvSpPr>
              <p:nvPr/>
            </p:nvSpPr>
            <p:spPr bwMode="auto">
              <a:xfrm>
                <a:off x="2717" y="1610"/>
                <a:ext cx="21" cy="24"/>
              </a:xfrm>
              <a:custGeom>
                <a:avLst/>
                <a:gdLst>
                  <a:gd name="T0" fmla="*/ 0 w 42"/>
                  <a:gd name="T1" fmla="*/ 6 h 48"/>
                  <a:gd name="T2" fmla="*/ 1 w 42"/>
                  <a:gd name="T3" fmla="*/ 6 h 48"/>
                  <a:gd name="T4" fmla="*/ 1 w 42"/>
                  <a:gd name="T5" fmla="*/ 6 h 48"/>
                  <a:gd name="T6" fmla="*/ 1 w 42"/>
                  <a:gd name="T7" fmla="*/ 6 h 48"/>
                  <a:gd name="T8" fmla="*/ 1 w 42"/>
                  <a:gd name="T9" fmla="*/ 6 h 48"/>
                  <a:gd name="T10" fmla="*/ 6 w 42"/>
                  <a:gd name="T11" fmla="*/ 0 h 48"/>
                  <a:gd name="T12" fmla="*/ 0 w 4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42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96" name="Freeform 4860"/>
              <p:cNvSpPr>
                <a:spLocks/>
              </p:cNvSpPr>
              <p:nvPr/>
            </p:nvSpPr>
            <p:spPr bwMode="auto">
              <a:xfrm>
                <a:off x="2719" y="1610"/>
                <a:ext cx="19" cy="24"/>
              </a:xfrm>
              <a:custGeom>
                <a:avLst/>
                <a:gdLst>
                  <a:gd name="T0" fmla="*/ 0 w 38"/>
                  <a:gd name="T1" fmla="*/ 6 h 48"/>
                  <a:gd name="T2" fmla="*/ 0 w 38"/>
                  <a:gd name="T3" fmla="*/ 6 h 48"/>
                  <a:gd name="T4" fmla="*/ 1 w 38"/>
                  <a:gd name="T5" fmla="*/ 6 h 48"/>
                  <a:gd name="T6" fmla="*/ 1 w 38"/>
                  <a:gd name="T7" fmla="*/ 6 h 48"/>
                  <a:gd name="T8" fmla="*/ 1 w 38"/>
                  <a:gd name="T9" fmla="*/ 6 h 48"/>
                  <a:gd name="T10" fmla="*/ 5 w 38"/>
                  <a:gd name="T11" fmla="*/ 0 h 48"/>
                  <a:gd name="T12" fmla="*/ 0 w 38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38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97" name="Freeform 4861"/>
              <p:cNvSpPr>
                <a:spLocks/>
              </p:cNvSpPr>
              <p:nvPr/>
            </p:nvSpPr>
            <p:spPr bwMode="auto">
              <a:xfrm>
                <a:off x="2720" y="1610"/>
                <a:ext cx="18" cy="24"/>
              </a:xfrm>
              <a:custGeom>
                <a:avLst/>
                <a:gdLst>
                  <a:gd name="T0" fmla="*/ 0 w 36"/>
                  <a:gd name="T1" fmla="*/ 6 h 48"/>
                  <a:gd name="T2" fmla="*/ 1 w 36"/>
                  <a:gd name="T3" fmla="*/ 6 h 48"/>
                  <a:gd name="T4" fmla="*/ 1 w 36"/>
                  <a:gd name="T5" fmla="*/ 6 h 48"/>
                  <a:gd name="T6" fmla="*/ 1 w 36"/>
                  <a:gd name="T7" fmla="*/ 6 h 48"/>
                  <a:gd name="T8" fmla="*/ 1 w 36"/>
                  <a:gd name="T9" fmla="*/ 6 h 48"/>
                  <a:gd name="T10" fmla="*/ 5 w 36"/>
                  <a:gd name="T11" fmla="*/ 0 h 48"/>
                  <a:gd name="T12" fmla="*/ 0 w 3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36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98" name="Freeform 4862"/>
              <p:cNvSpPr>
                <a:spLocks/>
              </p:cNvSpPr>
              <p:nvPr/>
            </p:nvSpPr>
            <p:spPr bwMode="auto">
              <a:xfrm>
                <a:off x="2722" y="1610"/>
                <a:ext cx="16" cy="24"/>
              </a:xfrm>
              <a:custGeom>
                <a:avLst/>
                <a:gdLst>
                  <a:gd name="T0" fmla="*/ 0 w 32"/>
                  <a:gd name="T1" fmla="*/ 6 h 48"/>
                  <a:gd name="T2" fmla="*/ 1 w 32"/>
                  <a:gd name="T3" fmla="*/ 6 h 48"/>
                  <a:gd name="T4" fmla="*/ 1 w 32"/>
                  <a:gd name="T5" fmla="*/ 6 h 48"/>
                  <a:gd name="T6" fmla="*/ 1 w 32"/>
                  <a:gd name="T7" fmla="*/ 6 h 48"/>
                  <a:gd name="T8" fmla="*/ 1 w 32"/>
                  <a:gd name="T9" fmla="*/ 6 h 48"/>
                  <a:gd name="T10" fmla="*/ 4 w 32"/>
                  <a:gd name="T11" fmla="*/ 0 h 48"/>
                  <a:gd name="T12" fmla="*/ 0 w 3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48">
                    <a:moveTo>
                      <a:pt x="0" y="48"/>
                    </a:moveTo>
                    <a:lnTo>
                      <a:pt x="2" y="48"/>
                    </a:lnTo>
                    <a:lnTo>
                      <a:pt x="3" y="48"/>
                    </a:lnTo>
                    <a:lnTo>
                      <a:pt x="32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99" name="Freeform 4863"/>
              <p:cNvSpPr>
                <a:spLocks/>
              </p:cNvSpPr>
              <p:nvPr/>
            </p:nvSpPr>
            <p:spPr bwMode="auto">
              <a:xfrm>
                <a:off x="2723" y="1610"/>
                <a:ext cx="15" cy="24"/>
              </a:xfrm>
              <a:custGeom>
                <a:avLst/>
                <a:gdLst>
                  <a:gd name="T0" fmla="*/ 0 w 30"/>
                  <a:gd name="T1" fmla="*/ 6 h 48"/>
                  <a:gd name="T2" fmla="*/ 1 w 30"/>
                  <a:gd name="T3" fmla="*/ 6 h 48"/>
                  <a:gd name="T4" fmla="*/ 1 w 30"/>
                  <a:gd name="T5" fmla="*/ 6 h 48"/>
                  <a:gd name="T6" fmla="*/ 1 w 30"/>
                  <a:gd name="T7" fmla="*/ 6 h 48"/>
                  <a:gd name="T8" fmla="*/ 1 w 30"/>
                  <a:gd name="T9" fmla="*/ 6 h 48"/>
                  <a:gd name="T10" fmla="*/ 4 w 30"/>
                  <a:gd name="T11" fmla="*/ 0 h 48"/>
                  <a:gd name="T12" fmla="*/ 0 w 30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0" y="48"/>
                    </a:moveTo>
                    <a:lnTo>
                      <a:pt x="1" y="48"/>
                    </a:lnTo>
                    <a:lnTo>
                      <a:pt x="3" y="48"/>
                    </a:lnTo>
                    <a:lnTo>
                      <a:pt x="30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00" name="Freeform 4864"/>
              <p:cNvSpPr>
                <a:spLocks/>
              </p:cNvSpPr>
              <p:nvPr/>
            </p:nvSpPr>
            <p:spPr bwMode="auto">
              <a:xfrm>
                <a:off x="2725" y="1610"/>
                <a:ext cx="13" cy="24"/>
              </a:xfrm>
              <a:custGeom>
                <a:avLst/>
                <a:gdLst>
                  <a:gd name="T0" fmla="*/ 0 w 27"/>
                  <a:gd name="T1" fmla="*/ 6 h 48"/>
                  <a:gd name="T2" fmla="*/ 0 w 27"/>
                  <a:gd name="T3" fmla="*/ 6 h 48"/>
                  <a:gd name="T4" fmla="*/ 0 w 27"/>
                  <a:gd name="T5" fmla="*/ 6 h 48"/>
                  <a:gd name="T6" fmla="*/ 0 w 27"/>
                  <a:gd name="T7" fmla="*/ 6 h 48"/>
                  <a:gd name="T8" fmla="*/ 0 w 27"/>
                  <a:gd name="T9" fmla="*/ 6 h 48"/>
                  <a:gd name="T10" fmla="*/ 3 w 27"/>
                  <a:gd name="T11" fmla="*/ 0 h 48"/>
                  <a:gd name="T12" fmla="*/ 0 w 2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27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01" name="Freeform 4865"/>
              <p:cNvSpPr>
                <a:spLocks/>
              </p:cNvSpPr>
              <p:nvPr/>
            </p:nvSpPr>
            <p:spPr bwMode="auto">
              <a:xfrm>
                <a:off x="2726" y="1610"/>
                <a:ext cx="12" cy="24"/>
              </a:xfrm>
              <a:custGeom>
                <a:avLst/>
                <a:gdLst>
                  <a:gd name="T0" fmla="*/ 0 w 25"/>
                  <a:gd name="T1" fmla="*/ 6 h 48"/>
                  <a:gd name="T2" fmla="*/ 0 w 25"/>
                  <a:gd name="T3" fmla="*/ 6 h 48"/>
                  <a:gd name="T4" fmla="*/ 0 w 25"/>
                  <a:gd name="T5" fmla="*/ 6 h 48"/>
                  <a:gd name="T6" fmla="*/ 0 w 25"/>
                  <a:gd name="T7" fmla="*/ 6 h 48"/>
                  <a:gd name="T8" fmla="*/ 0 w 25"/>
                  <a:gd name="T9" fmla="*/ 6 h 48"/>
                  <a:gd name="T10" fmla="*/ 3 w 25"/>
                  <a:gd name="T11" fmla="*/ 0 h 48"/>
                  <a:gd name="T12" fmla="*/ 0 w 2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25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02" name="Freeform 4866"/>
              <p:cNvSpPr>
                <a:spLocks/>
              </p:cNvSpPr>
              <p:nvPr/>
            </p:nvSpPr>
            <p:spPr bwMode="auto">
              <a:xfrm>
                <a:off x="2728" y="1610"/>
                <a:ext cx="10" cy="24"/>
              </a:xfrm>
              <a:custGeom>
                <a:avLst/>
                <a:gdLst>
                  <a:gd name="T0" fmla="*/ 0 w 21"/>
                  <a:gd name="T1" fmla="*/ 6 h 48"/>
                  <a:gd name="T2" fmla="*/ 0 w 21"/>
                  <a:gd name="T3" fmla="*/ 6 h 48"/>
                  <a:gd name="T4" fmla="*/ 0 w 21"/>
                  <a:gd name="T5" fmla="*/ 6 h 48"/>
                  <a:gd name="T6" fmla="*/ 0 w 21"/>
                  <a:gd name="T7" fmla="*/ 6 h 48"/>
                  <a:gd name="T8" fmla="*/ 0 w 21"/>
                  <a:gd name="T9" fmla="*/ 6 h 48"/>
                  <a:gd name="T10" fmla="*/ 2 w 21"/>
                  <a:gd name="T11" fmla="*/ 0 h 48"/>
                  <a:gd name="T12" fmla="*/ 0 w 2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21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03" name="Freeform 4867"/>
              <p:cNvSpPr>
                <a:spLocks/>
              </p:cNvSpPr>
              <p:nvPr/>
            </p:nvSpPr>
            <p:spPr bwMode="auto">
              <a:xfrm>
                <a:off x="2729" y="1610"/>
                <a:ext cx="9" cy="24"/>
              </a:xfrm>
              <a:custGeom>
                <a:avLst/>
                <a:gdLst>
                  <a:gd name="T0" fmla="*/ 0 w 19"/>
                  <a:gd name="T1" fmla="*/ 6 h 48"/>
                  <a:gd name="T2" fmla="*/ 0 w 19"/>
                  <a:gd name="T3" fmla="*/ 6 h 48"/>
                  <a:gd name="T4" fmla="*/ 0 w 19"/>
                  <a:gd name="T5" fmla="*/ 6 h 48"/>
                  <a:gd name="T6" fmla="*/ 0 w 19"/>
                  <a:gd name="T7" fmla="*/ 6 h 48"/>
                  <a:gd name="T8" fmla="*/ 0 w 19"/>
                  <a:gd name="T9" fmla="*/ 6 h 48"/>
                  <a:gd name="T10" fmla="*/ 2 w 19"/>
                  <a:gd name="T11" fmla="*/ 0 h 48"/>
                  <a:gd name="T12" fmla="*/ 0 w 19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19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04" name="Freeform 4868"/>
              <p:cNvSpPr>
                <a:spLocks/>
              </p:cNvSpPr>
              <p:nvPr/>
            </p:nvSpPr>
            <p:spPr bwMode="auto">
              <a:xfrm>
                <a:off x="2730" y="1610"/>
                <a:ext cx="8" cy="24"/>
              </a:xfrm>
              <a:custGeom>
                <a:avLst/>
                <a:gdLst>
                  <a:gd name="T0" fmla="*/ 0 w 15"/>
                  <a:gd name="T1" fmla="*/ 6 h 48"/>
                  <a:gd name="T2" fmla="*/ 0 w 15"/>
                  <a:gd name="T3" fmla="*/ 6 h 48"/>
                  <a:gd name="T4" fmla="*/ 0 w 15"/>
                  <a:gd name="T5" fmla="*/ 6 h 48"/>
                  <a:gd name="T6" fmla="*/ 1 w 15"/>
                  <a:gd name="T7" fmla="*/ 6 h 48"/>
                  <a:gd name="T8" fmla="*/ 1 w 15"/>
                  <a:gd name="T9" fmla="*/ 6 h 48"/>
                  <a:gd name="T10" fmla="*/ 2 w 15"/>
                  <a:gd name="T11" fmla="*/ 0 h 48"/>
                  <a:gd name="T12" fmla="*/ 0 w 1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15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05" name="Freeform 4869"/>
              <p:cNvSpPr>
                <a:spLocks/>
              </p:cNvSpPr>
              <p:nvPr/>
            </p:nvSpPr>
            <p:spPr bwMode="auto">
              <a:xfrm>
                <a:off x="2731" y="1610"/>
                <a:ext cx="7" cy="24"/>
              </a:xfrm>
              <a:custGeom>
                <a:avLst/>
                <a:gdLst>
                  <a:gd name="T0" fmla="*/ 0 w 13"/>
                  <a:gd name="T1" fmla="*/ 6 h 48"/>
                  <a:gd name="T2" fmla="*/ 0 w 13"/>
                  <a:gd name="T3" fmla="*/ 6 h 48"/>
                  <a:gd name="T4" fmla="*/ 1 w 13"/>
                  <a:gd name="T5" fmla="*/ 6 h 48"/>
                  <a:gd name="T6" fmla="*/ 1 w 13"/>
                  <a:gd name="T7" fmla="*/ 6 h 48"/>
                  <a:gd name="T8" fmla="*/ 1 w 13"/>
                  <a:gd name="T9" fmla="*/ 6 h 48"/>
                  <a:gd name="T10" fmla="*/ 2 w 13"/>
                  <a:gd name="T11" fmla="*/ 0 h 48"/>
                  <a:gd name="T12" fmla="*/ 0 w 13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13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06" name="Freeform 4870"/>
              <p:cNvSpPr>
                <a:spLocks/>
              </p:cNvSpPr>
              <p:nvPr/>
            </p:nvSpPr>
            <p:spPr bwMode="auto">
              <a:xfrm>
                <a:off x="2732" y="1610"/>
                <a:ext cx="6" cy="24"/>
              </a:xfrm>
              <a:custGeom>
                <a:avLst/>
                <a:gdLst>
                  <a:gd name="T0" fmla="*/ 0 w 11"/>
                  <a:gd name="T1" fmla="*/ 6 h 48"/>
                  <a:gd name="T2" fmla="*/ 1 w 11"/>
                  <a:gd name="T3" fmla="*/ 6 h 48"/>
                  <a:gd name="T4" fmla="*/ 1 w 11"/>
                  <a:gd name="T5" fmla="*/ 6 h 48"/>
                  <a:gd name="T6" fmla="*/ 1 w 11"/>
                  <a:gd name="T7" fmla="*/ 6 h 48"/>
                  <a:gd name="T8" fmla="*/ 1 w 11"/>
                  <a:gd name="T9" fmla="*/ 6 h 48"/>
                  <a:gd name="T10" fmla="*/ 2 w 11"/>
                  <a:gd name="T11" fmla="*/ 0 h 48"/>
                  <a:gd name="T12" fmla="*/ 0 w 1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11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07" name="Freeform 4871"/>
              <p:cNvSpPr>
                <a:spLocks/>
              </p:cNvSpPr>
              <p:nvPr/>
            </p:nvSpPr>
            <p:spPr bwMode="auto">
              <a:xfrm>
                <a:off x="2734" y="1610"/>
                <a:ext cx="4" cy="24"/>
              </a:xfrm>
              <a:custGeom>
                <a:avLst/>
                <a:gdLst>
                  <a:gd name="T0" fmla="*/ 0 w 7"/>
                  <a:gd name="T1" fmla="*/ 6 h 48"/>
                  <a:gd name="T2" fmla="*/ 0 w 7"/>
                  <a:gd name="T3" fmla="*/ 6 h 48"/>
                  <a:gd name="T4" fmla="*/ 1 w 7"/>
                  <a:gd name="T5" fmla="*/ 6 h 48"/>
                  <a:gd name="T6" fmla="*/ 1 w 7"/>
                  <a:gd name="T7" fmla="*/ 6 h 48"/>
                  <a:gd name="T8" fmla="*/ 1 w 7"/>
                  <a:gd name="T9" fmla="*/ 6 h 48"/>
                  <a:gd name="T10" fmla="*/ 1 w 7"/>
                  <a:gd name="T11" fmla="*/ 0 h 48"/>
                  <a:gd name="T12" fmla="*/ 0 w 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48">
                    <a:moveTo>
                      <a:pt x="0" y="48"/>
                    </a:moveTo>
                    <a:lnTo>
                      <a:pt x="0" y="48"/>
                    </a:lnTo>
                    <a:lnTo>
                      <a:pt x="1" y="48"/>
                    </a:lnTo>
                    <a:lnTo>
                      <a:pt x="7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08" name="Freeform 4872"/>
              <p:cNvSpPr>
                <a:spLocks/>
              </p:cNvSpPr>
              <p:nvPr/>
            </p:nvSpPr>
            <p:spPr bwMode="auto">
              <a:xfrm>
                <a:off x="2735" y="1610"/>
                <a:ext cx="3" cy="24"/>
              </a:xfrm>
              <a:custGeom>
                <a:avLst/>
                <a:gdLst>
                  <a:gd name="T0" fmla="*/ 0 w 6"/>
                  <a:gd name="T1" fmla="*/ 6 h 48"/>
                  <a:gd name="T2" fmla="*/ 1 w 6"/>
                  <a:gd name="T3" fmla="*/ 6 h 48"/>
                  <a:gd name="T4" fmla="*/ 1 w 6"/>
                  <a:gd name="T5" fmla="*/ 6 h 48"/>
                  <a:gd name="T6" fmla="*/ 1 w 6"/>
                  <a:gd name="T7" fmla="*/ 6 h 48"/>
                  <a:gd name="T8" fmla="*/ 1 w 6"/>
                  <a:gd name="T9" fmla="*/ 6 h 48"/>
                  <a:gd name="T10" fmla="*/ 1 w 6"/>
                  <a:gd name="T11" fmla="*/ 0 h 48"/>
                  <a:gd name="T12" fmla="*/ 0 w 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6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09" name="Freeform 4873"/>
              <p:cNvSpPr>
                <a:spLocks/>
              </p:cNvSpPr>
              <p:nvPr/>
            </p:nvSpPr>
            <p:spPr bwMode="auto">
              <a:xfrm>
                <a:off x="2737" y="1610"/>
                <a:ext cx="1" cy="24"/>
              </a:xfrm>
              <a:custGeom>
                <a:avLst/>
                <a:gdLst>
                  <a:gd name="T0" fmla="*/ 0 w 2"/>
                  <a:gd name="T1" fmla="*/ 6 h 48"/>
                  <a:gd name="T2" fmla="*/ 0 w 2"/>
                  <a:gd name="T3" fmla="*/ 6 h 48"/>
                  <a:gd name="T4" fmla="*/ 0 w 2"/>
                  <a:gd name="T5" fmla="*/ 6 h 48"/>
                  <a:gd name="T6" fmla="*/ 1 w 2"/>
                  <a:gd name="T7" fmla="*/ 6 h 48"/>
                  <a:gd name="T8" fmla="*/ 1 w 2"/>
                  <a:gd name="T9" fmla="*/ 6 h 48"/>
                  <a:gd name="T10" fmla="*/ 1 w 2"/>
                  <a:gd name="T11" fmla="*/ 6 h 48"/>
                  <a:gd name="T12" fmla="*/ 1 w 2"/>
                  <a:gd name="T13" fmla="*/ 0 h 48"/>
                  <a:gd name="T14" fmla="*/ 0 w 2"/>
                  <a:gd name="T15" fmla="*/ 6 h 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2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10" name="Freeform 4874"/>
              <p:cNvSpPr>
                <a:spLocks/>
              </p:cNvSpPr>
              <p:nvPr/>
            </p:nvSpPr>
            <p:spPr bwMode="auto">
              <a:xfrm>
                <a:off x="2738" y="1610"/>
                <a:ext cx="1" cy="24"/>
              </a:xfrm>
              <a:custGeom>
                <a:avLst/>
                <a:gdLst>
                  <a:gd name="T0" fmla="*/ 0 w 2"/>
                  <a:gd name="T1" fmla="*/ 6 h 48"/>
                  <a:gd name="T2" fmla="*/ 0 w 2"/>
                  <a:gd name="T3" fmla="*/ 6 h 48"/>
                  <a:gd name="T4" fmla="*/ 1 w 2"/>
                  <a:gd name="T5" fmla="*/ 6 h 48"/>
                  <a:gd name="T6" fmla="*/ 1 w 2"/>
                  <a:gd name="T7" fmla="*/ 6 h 48"/>
                  <a:gd name="T8" fmla="*/ 1 w 2"/>
                  <a:gd name="T9" fmla="*/ 6 h 48"/>
                  <a:gd name="T10" fmla="*/ 0 w 2"/>
                  <a:gd name="T11" fmla="*/ 0 h 48"/>
                  <a:gd name="T12" fmla="*/ 0 w 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11" name="Freeform 4875"/>
              <p:cNvSpPr>
                <a:spLocks/>
              </p:cNvSpPr>
              <p:nvPr/>
            </p:nvSpPr>
            <p:spPr bwMode="auto">
              <a:xfrm>
                <a:off x="2738" y="1610"/>
                <a:ext cx="3" cy="24"/>
              </a:xfrm>
              <a:custGeom>
                <a:avLst/>
                <a:gdLst>
                  <a:gd name="T0" fmla="*/ 1 w 6"/>
                  <a:gd name="T1" fmla="*/ 6 h 48"/>
                  <a:gd name="T2" fmla="*/ 1 w 6"/>
                  <a:gd name="T3" fmla="*/ 6 h 48"/>
                  <a:gd name="T4" fmla="*/ 1 w 6"/>
                  <a:gd name="T5" fmla="*/ 6 h 48"/>
                  <a:gd name="T6" fmla="*/ 1 w 6"/>
                  <a:gd name="T7" fmla="*/ 6 h 48"/>
                  <a:gd name="T8" fmla="*/ 1 w 6"/>
                  <a:gd name="T9" fmla="*/ 6 h 48"/>
                  <a:gd name="T10" fmla="*/ 0 w 6"/>
                  <a:gd name="T11" fmla="*/ 0 h 48"/>
                  <a:gd name="T12" fmla="*/ 1 w 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48">
                    <a:moveTo>
                      <a:pt x="2" y="48"/>
                    </a:moveTo>
                    <a:lnTo>
                      <a:pt x="4" y="48"/>
                    </a:lnTo>
                    <a:lnTo>
                      <a:pt x="6" y="48"/>
                    </a:lnTo>
                    <a:lnTo>
                      <a:pt x="0" y="0"/>
                    </a:lnTo>
                    <a:lnTo>
                      <a:pt x="2" y="48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12" name="Freeform 4876"/>
              <p:cNvSpPr>
                <a:spLocks/>
              </p:cNvSpPr>
              <p:nvPr/>
            </p:nvSpPr>
            <p:spPr bwMode="auto">
              <a:xfrm>
                <a:off x="2738" y="1610"/>
                <a:ext cx="4" cy="24"/>
              </a:xfrm>
              <a:custGeom>
                <a:avLst/>
                <a:gdLst>
                  <a:gd name="T0" fmla="*/ 1 w 8"/>
                  <a:gd name="T1" fmla="*/ 6 h 48"/>
                  <a:gd name="T2" fmla="*/ 1 w 8"/>
                  <a:gd name="T3" fmla="*/ 6 h 48"/>
                  <a:gd name="T4" fmla="*/ 1 w 8"/>
                  <a:gd name="T5" fmla="*/ 6 h 48"/>
                  <a:gd name="T6" fmla="*/ 1 w 8"/>
                  <a:gd name="T7" fmla="*/ 6 h 48"/>
                  <a:gd name="T8" fmla="*/ 1 w 8"/>
                  <a:gd name="T9" fmla="*/ 6 h 48"/>
                  <a:gd name="T10" fmla="*/ 0 w 8"/>
                  <a:gd name="T11" fmla="*/ 0 h 48"/>
                  <a:gd name="T12" fmla="*/ 1 w 8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48">
                    <a:moveTo>
                      <a:pt x="6" y="48"/>
                    </a:moveTo>
                    <a:lnTo>
                      <a:pt x="6" y="48"/>
                    </a:lnTo>
                    <a:lnTo>
                      <a:pt x="8" y="48"/>
                    </a:lnTo>
                    <a:lnTo>
                      <a:pt x="0" y="0"/>
                    </a:ln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13" name="Freeform 4877"/>
              <p:cNvSpPr>
                <a:spLocks/>
              </p:cNvSpPr>
              <p:nvPr/>
            </p:nvSpPr>
            <p:spPr bwMode="auto">
              <a:xfrm>
                <a:off x="2738" y="1610"/>
                <a:ext cx="5" cy="24"/>
              </a:xfrm>
              <a:custGeom>
                <a:avLst/>
                <a:gdLst>
                  <a:gd name="T0" fmla="*/ 1 w 10"/>
                  <a:gd name="T1" fmla="*/ 6 h 48"/>
                  <a:gd name="T2" fmla="*/ 1 w 10"/>
                  <a:gd name="T3" fmla="*/ 6 h 48"/>
                  <a:gd name="T4" fmla="*/ 2 w 10"/>
                  <a:gd name="T5" fmla="*/ 6 h 48"/>
                  <a:gd name="T6" fmla="*/ 2 w 10"/>
                  <a:gd name="T7" fmla="*/ 6 h 48"/>
                  <a:gd name="T8" fmla="*/ 2 w 10"/>
                  <a:gd name="T9" fmla="*/ 6 h 48"/>
                  <a:gd name="T10" fmla="*/ 0 w 10"/>
                  <a:gd name="T11" fmla="*/ 0 h 48"/>
                  <a:gd name="T12" fmla="*/ 1 w 10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48">
                    <a:moveTo>
                      <a:pt x="8" y="48"/>
                    </a:moveTo>
                    <a:lnTo>
                      <a:pt x="8" y="48"/>
                    </a:lnTo>
                    <a:lnTo>
                      <a:pt x="10" y="48"/>
                    </a:lnTo>
                    <a:lnTo>
                      <a:pt x="0" y="0"/>
                    </a:lnTo>
                    <a:lnTo>
                      <a:pt x="8" y="48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14" name="Freeform 4878"/>
              <p:cNvSpPr>
                <a:spLocks/>
              </p:cNvSpPr>
              <p:nvPr/>
            </p:nvSpPr>
            <p:spPr bwMode="auto">
              <a:xfrm>
                <a:off x="2738" y="1610"/>
                <a:ext cx="7" cy="24"/>
              </a:xfrm>
              <a:custGeom>
                <a:avLst/>
                <a:gdLst>
                  <a:gd name="T0" fmla="*/ 2 w 14"/>
                  <a:gd name="T1" fmla="*/ 6 h 48"/>
                  <a:gd name="T2" fmla="*/ 2 w 14"/>
                  <a:gd name="T3" fmla="*/ 6 h 48"/>
                  <a:gd name="T4" fmla="*/ 2 w 14"/>
                  <a:gd name="T5" fmla="*/ 6 h 48"/>
                  <a:gd name="T6" fmla="*/ 2 w 14"/>
                  <a:gd name="T7" fmla="*/ 6 h 48"/>
                  <a:gd name="T8" fmla="*/ 2 w 14"/>
                  <a:gd name="T9" fmla="*/ 6 h 48"/>
                  <a:gd name="T10" fmla="*/ 0 w 14"/>
                  <a:gd name="T11" fmla="*/ 0 h 48"/>
                  <a:gd name="T12" fmla="*/ 2 w 14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48">
                    <a:moveTo>
                      <a:pt x="12" y="48"/>
                    </a:moveTo>
                    <a:lnTo>
                      <a:pt x="12" y="48"/>
                    </a:lnTo>
                    <a:lnTo>
                      <a:pt x="14" y="48"/>
                    </a:lnTo>
                    <a:lnTo>
                      <a:pt x="0" y="0"/>
                    </a:lnTo>
                    <a:lnTo>
                      <a:pt x="12" y="48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15" name="Freeform 4879"/>
              <p:cNvSpPr>
                <a:spLocks/>
              </p:cNvSpPr>
              <p:nvPr/>
            </p:nvSpPr>
            <p:spPr bwMode="auto">
              <a:xfrm>
                <a:off x="2738" y="1610"/>
                <a:ext cx="8" cy="24"/>
              </a:xfrm>
              <a:custGeom>
                <a:avLst/>
                <a:gdLst>
                  <a:gd name="T0" fmla="*/ 2 w 16"/>
                  <a:gd name="T1" fmla="*/ 6 h 48"/>
                  <a:gd name="T2" fmla="*/ 2 w 16"/>
                  <a:gd name="T3" fmla="*/ 6 h 48"/>
                  <a:gd name="T4" fmla="*/ 2 w 16"/>
                  <a:gd name="T5" fmla="*/ 6 h 48"/>
                  <a:gd name="T6" fmla="*/ 2 w 16"/>
                  <a:gd name="T7" fmla="*/ 6 h 48"/>
                  <a:gd name="T8" fmla="*/ 2 w 16"/>
                  <a:gd name="T9" fmla="*/ 6 h 48"/>
                  <a:gd name="T10" fmla="*/ 0 w 16"/>
                  <a:gd name="T11" fmla="*/ 0 h 48"/>
                  <a:gd name="T12" fmla="*/ 2 w 1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48">
                    <a:moveTo>
                      <a:pt x="14" y="48"/>
                    </a:moveTo>
                    <a:lnTo>
                      <a:pt x="14" y="48"/>
                    </a:lnTo>
                    <a:lnTo>
                      <a:pt x="16" y="48"/>
                    </a:lnTo>
                    <a:lnTo>
                      <a:pt x="0" y="0"/>
                    </a:lnTo>
                    <a:lnTo>
                      <a:pt x="14" y="48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16" name="Freeform 4880"/>
              <p:cNvSpPr>
                <a:spLocks/>
              </p:cNvSpPr>
              <p:nvPr/>
            </p:nvSpPr>
            <p:spPr bwMode="auto">
              <a:xfrm>
                <a:off x="2738" y="1610"/>
                <a:ext cx="10" cy="24"/>
              </a:xfrm>
              <a:custGeom>
                <a:avLst/>
                <a:gdLst>
                  <a:gd name="T0" fmla="*/ 3 w 19"/>
                  <a:gd name="T1" fmla="*/ 6 h 48"/>
                  <a:gd name="T2" fmla="*/ 3 w 19"/>
                  <a:gd name="T3" fmla="*/ 6 h 48"/>
                  <a:gd name="T4" fmla="*/ 3 w 19"/>
                  <a:gd name="T5" fmla="*/ 6 h 48"/>
                  <a:gd name="T6" fmla="*/ 3 w 19"/>
                  <a:gd name="T7" fmla="*/ 6 h 48"/>
                  <a:gd name="T8" fmla="*/ 3 w 19"/>
                  <a:gd name="T9" fmla="*/ 6 h 48"/>
                  <a:gd name="T10" fmla="*/ 0 w 19"/>
                  <a:gd name="T11" fmla="*/ 0 h 48"/>
                  <a:gd name="T12" fmla="*/ 3 w 19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19" y="48"/>
                    </a:lnTo>
                    <a:lnTo>
                      <a:pt x="0" y="0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17" name="Freeform 4881"/>
              <p:cNvSpPr>
                <a:spLocks/>
              </p:cNvSpPr>
              <p:nvPr/>
            </p:nvSpPr>
            <p:spPr bwMode="auto">
              <a:xfrm>
                <a:off x="2738" y="1610"/>
                <a:ext cx="11" cy="24"/>
              </a:xfrm>
              <a:custGeom>
                <a:avLst/>
                <a:gdLst>
                  <a:gd name="T0" fmla="*/ 3 w 21"/>
                  <a:gd name="T1" fmla="*/ 6 h 48"/>
                  <a:gd name="T2" fmla="*/ 3 w 21"/>
                  <a:gd name="T3" fmla="*/ 6 h 48"/>
                  <a:gd name="T4" fmla="*/ 3 w 21"/>
                  <a:gd name="T5" fmla="*/ 6 h 48"/>
                  <a:gd name="T6" fmla="*/ 3 w 21"/>
                  <a:gd name="T7" fmla="*/ 6 h 48"/>
                  <a:gd name="T8" fmla="*/ 3 w 21"/>
                  <a:gd name="T9" fmla="*/ 6 h 48"/>
                  <a:gd name="T10" fmla="*/ 0 w 21"/>
                  <a:gd name="T11" fmla="*/ 0 h 48"/>
                  <a:gd name="T12" fmla="*/ 3 w 2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48">
                    <a:moveTo>
                      <a:pt x="19" y="48"/>
                    </a:moveTo>
                    <a:lnTo>
                      <a:pt x="19" y="48"/>
                    </a:lnTo>
                    <a:lnTo>
                      <a:pt x="21" y="48"/>
                    </a:lnTo>
                    <a:lnTo>
                      <a:pt x="0" y="0"/>
                    </a:lnTo>
                    <a:lnTo>
                      <a:pt x="19" y="48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18" name="Freeform 4882"/>
              <p:cNvSpPr>
                <a:spLocks/>
              </p:cNvSpPr>
              <p:nvPr/>
            </p:nvSpPr>
            <p:spPr bwMode="auto">
              <a:xfrm>
                <a:off x="2738" y="1610"/>
                <a:ext cx="13" cy="24"/>
              </a:xfrm>
              <a:custGeom>
                <a:avLst/>
                <a:gdLst>
                  <a:gd name="T0" fmla="*/ 3 w 25"/>
                  <a:gd name="T1" fmla="*/ 6 h 48"/>
                  <a:gd name="T2" fmla="*/ 3 w 25"/>
                  <a:gd name="T3" fmla="*/ 6 h 48"/>
                  <a:gd name="T4" fmla="*/ 3 w 25"/>
                  <a:gd name="T5" fmla="*/ 6 h 48"/>
                  <a:gd name="T6" fmla="*/ 3 w 25"/>
                  <a:gd name="T7" fmla="*/ 6 h 48"/>
                  <a:gd name="T8" fmla="*/ 4 w 25"/>
                  <a:gd name="T9" fmla="*/ 6 h 48"/>
                  <a:gd name="T10" fmla="*/ 0 w 25"/>
                  <a:gd name="T11" fmla="*/ 0 h 48"/>
                  <a:gd name="T12" fmla="*/ 3 w 2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48">
                    <a:moveTo>
                      <a:pt x="21" y="48"/>
                    </a:moveTo>
                    <a:lnTo>
                      <a:pt x="23" y="48"/>
                    </a:lnTo>
                    <a:lnTo>
                      <a:pt x="25" y="48"/>
                    </a:lnTo>
                    <a:lnTo>
                      <a:pt x="0" y="0"/>
                    </a:lnTo>
                    <a:lnTo>
                      <a:pt x="21" y="48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19" name="Freeform 4883"/>
              <p:cNvSpPr>
                <a:spLocks/>
              </p:cNvSpPr>
              <p:nvPr/>
            </p:nvSpPr>
            <p:spPr bwMode="auto">
              <a:xfrm>
                <a:off x="2738" y="1610"/>
                <a:ext cx="14" cy="24"/>
              </a:xfrm>
              <a:custGeom>
                <a:avLst/>
                <a:gdLst>
                  <a:gd name="T0" fmla="*/ 4 w 27"/>
                  <a:gd name="T1" fmla="*/ 6 h 48"/>
                  <a:gd name="T2" fmla="*/ 4 w 27"/>
                  <a:gd name="T3" fmla="*/ 6 h 48"/>
                  <a:gd name="T4" fmla="*/ 4 w 27"/>
                  <a:gd name="T5" fmla="*/ 6 h 48"/>
                  <a:gd name="T6" fmla="*/ 4 w 27"/>
                  <a:gd name="T7" fmla="*/ 6 h 48"/>
                  <a:gd name="T8" fmla="*/ 4 w 27"/>
                  <a:gd name="T9" fmla="*/ 6 h 48"/>
                  <a:gd name="T10" fmla="*/ 0 w 27"/>
                  <a:gd name="T11" fmla="*/ 0 h 48"/>
                  <a:gd name="T12" fmla="*/ 4 w 2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48">
                    <a:moveTo>
                      <a:pt x="25" y="48"/>
                    </a:moveTo>
                    <a:lnTo>
                      <a:pt x="25" y="48"/>
                    </a:lnTo>
                    <a:lnTo>
                      <a:pt x="27" y="48"/>
                    </a:lnTo>
                    <a:lnTo>
                      <a:pt x="0" y="0"/>
                    </a:lnTo>
                    <a:lnTo>
                      <a:pt x="25" y="48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20" name="Freeform 4884"/>
              <p:cNvSpPr>
                <a:spLocks/>
              </p:cNvSpPr>
              <p:nvPr/>
            </p:nvSpPr>
            <p:spPr bwMode="auto">
              <a:xfrm>
                <a:off x="2738" y="1610"/>
                <a:ext cx="15" cy="24"/>
              </a:xfrm>
              <a:custGeom>
                <a:avLst/>
                <a:gdLst>
                  <a:gd name="T0" fmla="*/ 3 w 31"/>
                  <a:gd name="T1" fmla="*/ 6 h 48"/>
                  <a:gd name="T2" fmla="*/ 3 w 31"/>
                  <a:gd name="T3" fmla="*/ 6 h 48"/>
                  <a:gd name="T4" fmla="*/ 3 w 31"/>
                  <a:gd name="T5" fmla="*/ 6 h 48"/>
                  <a:gd name="T6" fmla="*/ 3 w 31"/>
                  <a:gd name="T7" fmla="*/ 6 h 48"/>
                  <a:gd name="T8" fmla="*/ 3 w 31"/>
                  <a:gd name="T9" fmla="*/ 6 h 48"/>
                  <a:gd name="T10" fmla="*/ 0 w 31"/>
                  <a:gd name="T11" fmla="*/ 0 h 48"/>
                  <a:gd name="T12" fmla="*/ 3 w 3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48">
                    <a:moveTo>
                      <a:pt x="27" y="48"/>
                    </a:moveTo>
                    <a:lnTo>
                      <a:pt x="29" y="48"/>
                    </a:lnTo>
                    <a:lnTo>
                      <a:pt x="31" y="48"/>
                    </a:lnTo>
                    <a:lnTo>
                      <a:pt x="0" y="0"/>
                    </a:lnTo>
                    <a:lnTo>
                      <a:pt x="27" y="48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21" name="Freeform 4885"/>
              <p:cNvSpPr>
                <a:spLocks/>
              </p:cNvSpPr>
              <p:nvPr/>
            </p:nvSpPr>
            <p:spPr bwMode="auto">
              <a:xfrm>
                <a:off x="2738" y="1610"/>
                <a:ext cx="16" cy="24"/>
              </a:xfrm>
              <a:custGeom>
                <a:avLst/>
                <a:gdLst>
                  <a:gd name="T0" fmla="*/ 3 w 33"/>
                  <a:gd name="T1" fmla="*/ 6 h 48"/>
                  <a:gd name="T2" fmla="*/ 3 w 33"/>
                  <a:gd name="T3" fmla="*/ 6 h 48"/>
                  <a:gd name="T4" fmla="*/ 3 w 33"/>
                  <a:gd name="T5" fmla="*/ 6 h 48"/>
                  <a:gd name="T6" fmla="*/ 4 w 33"/>
                  <a:gd name="T7" fmla="*/ 6 h 48"/>
                  <a:gd name="T8" fmla="*/ 4 w 33"/>
                  <a:gd name="T9" fmla="*/ 6 h 48"/>
                  <a:gd name="T10" fmla="*/ 0 w 33"/>
                  <a:gd name="T11" fmla="*/ 0 h 48"/>
                  <a:gd name="T12" fmla="*/ 3 w 33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48">
                    <a:moveTo>
                      <a:pt x="31" y="48"/>
                    </a:moveTo>
                    <a:lnTo>
                      <a:pt x="31" y="48"/>
                    </a:lnTo>
                    <a:lnTo>
                      <a:pt x="33" y="48"/>
                    </a:lnTo>
                    <a:lnTo>
                      <a:pt x="0" y="0"/>
                    </a:lnTo>
                    <a:lnTo>
                      <a:pt x="31" y="48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22" name="Freeform 4886"/>
              <p:cNvSpPr>
                <a:spLocks/>
              </p:cNvSpPr>
              <p:nvPr/>
            </p:nvSpPr>
            <p:spPr bwMode="auto">
              <a:xfrm>
                <a:off x="2738" y="1610"/>
                <a:ext cx="18" cy="24"/>
              </a:xfrm>
              <a:custGeom>
                <a:avLst/>
                <a:gdLst>
                  <a:gd name="T0" fmla="*/ 4 w 37"/>
                  <a:gd name="T1" fmla="*/ 6 h 48"/>
                  <a:gd name="T2" fmla="*/ 4 w 37"/>
                  <a:gd name="T3" fmla="*/ 6 h 48"/>
                  <a:gd name="T4" fmla="*/ 4 w 37"/>
                  <a:gd name="T5" fmla="*/ 6 h 48"/>
                  <a:gd name="T6" fmla="*/ 4 w 37"/>
                  <a:gd name="T7" fmla="*/ 6 h 48"/>
                  <a:gd name="T8" fmla="*/ 4 w 37"/>
                  <a:gd name="T9" fmla="*/ 6 h 48"/>
                  <a:gd name="T10" fmla="*/ 0 w 37"/>
                  <a:gd name="T11" fmla="*/ 0 h 48"/>
                  <a:gd name="T12" fmla="*/ 4 w 3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48">
                    <a:moveTo>
                      <a:pt x="33" y="48"/>
                    </a:moveTo>
                    <a:lnTo>
                      <a:pt x="35" y="48"/>
                    </a:lnTo>
                    <a:lnTo>
                      <a:pt x="37" y="48"/>
                    </a:lnTo>
                    <a:lnTo>
                      <a:pt x="0" y="0"/>
                    </a:lnTo>
                    <a:lnTo>
                      <a:pt x="33" y="48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23" name="Freeform 4887"/>
              <p:cNvSpPr>
                <a:spLocks/>
              </p:cNvSpPr>
              <p:nvPr/>
            </p:nvSpPr>
            <p:spPr bwMode="auto">
              <a:xfrm>
                <a:off x="2738" y="1610"/>
                <a:ext cx="19" cy="24"/>
              </a:xfrm>
              <a:custGeom>
                <a:avLst/>
                <a:gdLst>
                  <a:gd name="T0" fmla="*/ 4 w 39"/>
                  <a:gd name="T1" fmla="*/ 6 h 48"/>
                  <a:gd name="T2" fmla="*/ 4 w 39"/>
                  <a:gd name="T3" fmla="*/ 6 h 48"/>
                  <a:gd name="T4" fmla="*/ 4 w 39"/>
                  <a:gd name="T5" fmla="*/ 6 h 48"/>
                  <a:gd name="T6" fmla="*/ 4 w 39"/>
                  <a:gd name="T7" fmla="*/ 6 h 48"/>
                  <a:gd name="T8" fmla="*/ 4 w 39"/>
                  <a:gd name="T9" fmla="*/ 6 h 48"/>
                  <a:gd name="T10" fmla="*/ 0 w 39"/>
                  <a:gd name="T11" fmla="*/ 0 h 48"/>
                  <a:gd name="T12" fmla="*/ 4 w 39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48">
                    <a:moveTo>
                      <a:pt x="37" y="48"/>
                    </a:moveTo>
                    <a:lnTo>
                      <a:pt x="37" y="48"/>
                    </a:lnTo>
                    <a:lnTo>
                      <a:pt x="39" y="48"/>
                    </a:lnTo>
                    <a:lnTo>
                      <a:pt x="0" y="0"/>
                    </a:lnTo>
                    <a:lnTo>
                      <a:pt x="37" y="48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24" name="Freeform 4888"/>
              <p:cNvSpPr>
                <a:spLocks/>
              </p:cNvSpPr>
              <p:nvPr/>
            </p:nvSpPr>
            <p:spPr bwMode="auto">
              <a:xfrm>
                <a:off x="2738" y="1610"/>
                <a:ext cx="21" cy="24"/>
              </a:xfrm>
              <a:custGeom>
                <a:avLst/>
                <a:gdLst>
                  <a:gd name="T0" fmla="*/ 5 w 42"/>
                  <a:gd name="T1" fmla="*/ 6 h 48"/>
                  <a:gd name="T2" fmla="*/ 5 w 42"/>
                  <a:gd name="T3" fmla="*/ 6 h 48"/>
                  <a:gd name="T4" fmla="*/ 6 w 42"/>
                  <a:gd name="T5" fmla="*/ 6 h 48"/>
                  <a:gd name="T6" fmla="*/ 6 w 42"/>
                  <a:gd name="T7" fmla="*/ 6 h 48"/>
                  <a:gd name="T8" fmla="*/ 6 w 42"/>
                  <a:gd name="T9" fmla="*/ 6 h 48"/>
                  <a:gd name="T10" fmla="*/ 0 w 42"/>
                  <a:gd name="T11" fmla="*/ 0 h 48"/>
                  <a:gd name="T12" fmla="*/ 5 w 4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48">
                    <a:moveTo>
                      <a:pt x="39" y="48"/>
                    </a:moveTo>
                    <a:lnTo>
                      <a:pt x="39" y="48"/>
                    </a:lnTo>
                    <a:lnTo>
                      <a:pt x="41" y="48"/>
                    </a:lnTo>
                    <a:lnTo>
                      <a:pt x="42" y="48"/>
                    </a:lnTo>
                    <a:lnTo>
                      <a:pt x="0" y="0"/>
                    </a:lnTo>
                    <a:lnTo>
                      <a:pt x="39" y="48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25" name="Freeform 4889"/>
              <p:cNvSpPr>
                <a:spLocks/>
              </p:cNvSpPr>
              <p:nvPr/>
            </p:nvSpPr>
            <p:spPr bwMode="auto">
              <a:xfrm>
                <a:off x="2738" y="1610"/>
                <a:ext cx="22" cy="24"/>
              </a:xfrm>
              <a:custGeom>
                <a:avLst/>
                <a:gdLst>
                  <a:gd name="T0" fmla="*/ 6 w 44"/>
                  <a:gd name="T1" fmla="*/ 6 h 48"/>
                  <a:gd name="T2" fmla="*/ 6 w 44"/>
                  <a:gd name="T3" fmla="*/ 6 h 48"/>
                  <a:gd name="T4" fmla="*/ 6 w 44"/>
                  <a:gd name="T5" fmla="*/ 6 h 48"/>
                  <a:gd name="T6" fmla="*/ 6 w 44"/>
                  <a:gd name="T7" fmla="*/ 6 h 48"/>
                  <a:gd name="T8" fmla="*/ 6 w 44"/>
                  <a:gd name="T9" fmla="*/ 6 h 48"/>
                  <a:gd name="T10" fmla="*/ 0 w 44"/>
                  <a:gd name="T11" fmla="*/ 0 h 48"/>
                  <a:gd name="T12" fmla="*/ 6 w 44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" h="48">
                    <a:moveTo>
                      <a:pt x="42" y="48"/>
                    </a:moveTo>
                    <a:lnTo>
                      <a:pt x="42" y="48"/>
                    </a:lnTo>
                    <a:lnTo>
                      <a:pt x="44" y="48"/>
                    </a:lnTo>
                    <a:lnTo>
                      <a:pt x="0" y="0"/>
                    </a:lnTo>
                    <a:lnTo>
                      <a:pt x="42" y="48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26" name="Freeform 4890"/>
              <p:cNvSpPr>
                <a:spLocks/>
              </p:cNvSpPr>
              <p:nvPr/>
            </p:nvSpPr>
            <p:spPr bwMode="auto">
              <a:xfrm>
                <a:off x="2738" y="1610"/>
                <a:ext cx="24" cy="24"/>
              </a:xfrm>
              <a:custGeom>
                <a:avLst/>
                <a:gdLst>
                  <a:gd name="T0" fmla="*/ 6 w 48"/>
                  <a:gd name="T1" fmla="*/ 6 h 48"/>
                  <a:gd name="T2" fmla="*/ 6 w 48"/>
                  <a:gd name="T3" fmla="*/ 6 h 48"/>
                  <a:gd name="T4" fmla="*/ 6 w 48"/>
                  <a:gd name="T5" fmla="*/ 6 h 48"/>
                  <a:gd name="T6" fmla="*/ 6 w 48"/>
                  <a:gd name="T7" fmla="*/ 6 h 48"/>
                  <a:gd name="T8" fmla="*/ 6 w 48"/>
                  <a:gd name="T9" fmla="*/ 6 h 48"/>
                  <a:gd name="T10" fmla="*/ 0 w 48"/>
                  <a:gd name="T11" fmla="*/ 0 h 48"/>
                  <a:gd name="T12" fmla="*/ 6 w 48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46" y="48"/>
                    </a:moveTo>
                    <a:lnTo>
                      <a:pt x="46" y="48"/>
                    </a:lnTo>
                    <a:lnTo>
                      <a:pt x="48" y="48"/>
                    </a:lnTo>
                    <a:lnTo>
                      <a:pt x="0" y="0"/>
                    </a:lnTo>
                    <a:lnTo>
                      <a:pt x="46" y="48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27" name="Freeform 4891"/>
              <p:cNvSpPr>
                <a:spLocks/>
              </p:cNvSpPr>
              <p:nvPr/>
            </p:nvSpPr>
            <p:spPr bwMode="auto">
              <a:xfrm>
                <a:off x="2738" y="1610"/>
                <a:ext cx="25" cy="24"/>
              </a:xfrm>
              <a:custGeom>
                <a:avLst/>
                <a:gdLst>
                  <a:gd name="T0" fmla="*/ 6 w 50"/>
                  <a:gd name="T1" fmla="*/ 6 h 48"/>
                  <a:gd name="T2" fmla="*/ 6 w 50"/>
                  <a:gd name="T3" fmla="*/ 6 h 48"/>
                  <a:gd name="T4" fmla="*/ 7 w 50"/>
                  <a:gd name="T5" fmla="*/ 6 h 48"/>
                  <a:gd name="T6" fmla="*/ 7 w 50"/>
                  <a:gd name="T7" fmla="*/ 6 h 48"/>
                  <a:gd name="T8" fmla="*/ 7 w 50"/>
                  <a:gd name="T9" fmla="*/ 6 h 48"/>
                  <a:gd name="T10" fmla="*/ 0 w 50"/>
                  <a:gd name="T11" fmla="*/ 0 h 48"/>
                  <a:gd name="T12" fmla="*/ 6 w 50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" h="48">
                    <a:moveTo>
                      <a:pt x="48" y="48"/>
                    </a:moveTo>
                    <a:lnTo>
                      <a:pt x="48" y="48"/>
                    </a:lnTo>
                    <a:lnTo>
                      <a:pt x="50" y="48"/>
                    </a:lnTo>
                    <a:lnTo>
                      <a:pt x="0" y="0"/>
                    </a:lnTo>
                    <a:lnTo>
                      <a:pt x="48" y="48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28" name="Freeform 4892"/>
              <p:cNvSpPr>
                <a:spLocks/>
              </p:cNvSpPr>
              <p:nvPr/>
            </p:nvSpPr>
            <p:spPr bwMode="auto">
              <a:xfrm>
                <a:off x="2738" y="1610"/>
                <a:ext cx="27" cy="24"/>
              </a:xfrm>
              <a:custGeom>
                <a:avLst/>
                <a:gdLst>
                  <a:gd name="T0" fmla="*/ 7 w 54"/>
                  <a:gd name="T1" fmla="*/ 6 h 48"/>
                  <a:gd name="T2" fmla="*/ 7 w 54"/>
                  <a:gd name="T3" fmla="*/ 6 h 48"/>
                  <a:gd name="T4" fmla="*/ 7 w 54"/>
                  <a:gd name="T5" fmla="*/ 6 h 48"/>
                  <a:gd name="T6" fmla="*/ 7 w 54"/>
                  <a:gd name="T7" fmla="*/ 6 h 48"/>
                  <a:gd name="T8" fmla="*/ 7 w 54"/>
                  <a:gd name="T9" fmla="*/ 6 h 48"/>
                  <a:gd name="T10" fmla="*/ 0 w 54"/>
                  <a:gd name="T11" fmla="*/ 0 h 48"/>
                  <a:gd name="T12" fmla="*/ 7 w 54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48">
                    <a:moveTo>
                      <a:pt x="52" y="48"/>
                    </a:moveTo>
                    <a:lnTo>
                      <a:pt x="52" y="48"/>
                    </a:lnTo>
                    <a:lnTo>
                      <a:pt x="54" y="48"/>
                    </a:lnTo>
                    <a:lnTo>
                      <a:pt x="0" y="0"/>
                    </a:lnTo>
                    <a:lnTo>
                      <a:pt x="52" y="48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29" name="Freeform 4893"/>
              <p:cNvSpPr>
                <a:spLocks/>
              </p:cNvSpPr>
              <p:nvPr/>
            </p:nvSpPr>
            <p:spPr bwMode="auto">
              <a:xfrm>
                <a:off x="2738" y="1610"/>
                <a:ext cx="29" cy="24"/>
              </a:xfrm>
              <a:custGeom>
                <a:avLst/>
                <a:gdLst>
                  <a:gd name="T0" fmla="*/ 7 w 58"/>
                  <a:gd name="T1" fmla="*/ 6 h 48"/>
                  <a:gd name="T2" fmla="*/ 7 w 58"/>
                  <a:gd name="T3" fmla="*/ 6 h 48"/>
                  <a:gd name="T4" fmla="*/ 7 w 58"/>
                  <a:gd name="T5" fmla="*/ 6 h 48"/>
                  <a:gd name="T6" fmla="*/ 8 w 58"/>
                  <a:gd name="T7" fmla="*/ 6 h 48"/>
                  <a:gd name="T8" fmla="*/ 8 w 58"/>
                  <a:gd name="T9" fmla="*/ 6 h 48"/>
                  <a:gd name="T10" fmla="*/ 0 w 58"/>
                  <a:gd name="T11" fmla="*/ 0 h 48"/>
                  <a:gd name="T12" fmla="*/ 7 w 58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8" h="48">
                    <a:moveTo>
                      <a:pt x="54" y="48"/>
                    </a:moveTo>
                    <a:lnTo>
                      <a:pt x="56" y="48"/>
                    </a:lnTo>
                    <a:lnTo>
                      <a:pt x="58" y="48"/>
                    </a:lnTo>
                    <a:lnTo>
                      <a:pt x="0" y="0"/>
                    </a:lnTo>
                    <a:lnTo>
                      <a:pt x="54" y="48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30" name="Freeform 4894"/>
              <p:cNvSpPr>
                <a:spLocks/>
              </p:cNvSpPr>
              <p:nvPr/>
            </p:nvSpPr>
            <p:spPr bwMode="auto">
              <a:xfrm>
                <a:off x="2738" y="1610"/>
                <a:ext cx="31" cy="24"/>
              </a:xfrm>
              <a:custGeom>
                <a:avLst/>
                <a:gdLst>
                  <a:gd name="T0" fmla="*/ 8 w 62"/>
                  <a:gd name="T1" fmla="*/ 6 h 48"/>
                  <a:gd name="T2" fmla="*/ 8 w 62"/>
                  <a:gd name="T3" fmla="*/ 6 h 48"/>
                  <a:gd name="T4" fmla="*/ 8 w 62"/>
                  <a:gd name="T5" fmla="*/ 6 h 48"/>
                  <a:gd name="T6" fmla="*/ 8 w 62"/>
                  <a:gd name="T7" fmla="*/ 6 h 48"/>
                  <a:gd name="T8" fmla="*/ 8 w 62"/>
                  <a:gd name="T9" fmla="*/ 6 h 48"/>
                  <a:gd name="T10" fmla="*/ 0 w 62"/>
                  <a:gd name="T11" fmla="*/ 0 h 48"/>
                  <a:gd name="T12" fmla="*/ 8 w 6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" h="48">
                    <a:moveTo>
                      <a:pt x="58" y="48"/>
                    </a:moveTo>
                    <a:lnTo>
                      <a:pt x="58" y="48"/>
                    </a:lnTo>
                    <a:lnTo>
                      <a:pt x="60" y="48"/>
                    </a:lnTo>
                    <a:lnTo>
                      <a:pt x="62" y="48"/>
                    </a:lnTo>
                    <a:lnTo>
                      <a:pt x="0" y="0"/>
                    </a:lnTo>
                    <a:lnTo>
                      <a:pt x="58" y="48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31" name="Freeform 4895"/>
              <p:cNvSpPr>
                <a:spLocks/>
              </p:cNvSpPr>
              <p:nvPr/>
            </p:nvSpPr>
            <p:spPr bwMode="auto">
              <a:xfrm>
                <a:off x="2738" y="1610"/>
                <a:ext cx="33" cy="24"/>
              </a:xfrm>
              <a:custGeom>
                <a:avLst/>
                <a:gdLst>
                  <a:gd name="T0" fmla="*/ 8 w 66"/>
                  <a:gd name="T1" fmla="*/ 6 h 48"/>
                  <a:gd name="T2" fmla="*/ 8 w 66"/>
                  <a:gd name="T3" fmla="*/ 6 h 48"/>
                  <a:gd name="T4" fmla="*/ 8 w 66"/>
                  <a:gd name="T5" fmla="*/ 6 h 48"/>
                  <a:gd name="T6" fmla="*/ 8 w 66"/>
                  <a:gd name="T7" fmla="*/ 6 h 48"/>
                  <a:gd name="T8" fmla="*/ 9 w 66"/>
                  <a:gd name="T9" fmla="*/ 6 h 48"/>
                  <a:gd name="T10" fmla="*/ 0 w 66"/>
                  <a:gd name="T11" fmla="*/ 0 h 48"/>
                  <a:gd name="T12" fmla="*/ 8 w 6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" h="48">
                    <a:moveTo>
                      <a:pt x="62" y="48"/>
                    </a:moveTo>
                    <a:lnTo>
                      <a:pt x="62" y="48"/>
                    </a:lnTo>
                    <a:lnTo>
                      <a:pt x="64" y="48"/>
                    </a:lnTo>
                    <a:lnTo>
                      <a:pt x="66" y="48"/>
                    </a:lnTo>
                    <a:lnTo>
                      <a:pt x="0" y="0"/>
                    </a:lnTo>
                    <a:lnTo>
                      <a:pt x="62" y="48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32" name="Freeform 4896"/>
              <p:cNvSpPr>
                <a:spLocks/>
              </p:cNvSpPr>
              <p:nvPr/>
            </p:nvSpPr>
            <p:spPr bwMode="auto">
              <a:xfrm>
                <a:off x="2738" y="1610"/>
                <a:ext cx="34" cy="24"/>
              </a:xfrm>
              <a:custGeom>
                <a:avLst/>
                <a:gdLst>
                  <a:gd name="T0" fmla="*/ 9 w 67"/>
                  <a:gd name="T1" fmla="*/ 6 h 48"/>
                  <a:gd name="T2" fmla="*/ 9 w 67"/>
                  <a:gd name="T3" fmla="*/ 6 h 48"/>
                  <a:gd name="T4" fmla="*/ 9 w 67"/>
                  <a:gd name="T5" fmla="*/ 6 h 48"/>
                  <a:gd name="T6" fmla="*/ 9 w 67"/>
                  <a:gd name="T7" fmla="*/ 6 h 48"/>
                  <a:gd name="T8" fmla="*/ 9 w 67"/>
                  <a:gd name="T9" fmla="*/ 6 h 48"/>
                  <a:gd name="T10" fmla="*/ 0 w 67"/>
                  <a:gd name="T11" fmla="*/ 0 h 48"/>
                  <a:gd name="T12" fmla="*/ 9 w 6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" h="48">
                    <a:moveTo>
                      <a:pt x="66" y="48"/>
                    </a:moveTo>
                    <a:lnTo>
                      <a:pt x="66" y="48"/>
                    </a:lnTo>
                    <a:lnTo>
                      <a:pt x="67" y="48"/>
                    </a:lnTo>
                    <a:lnTo>
                      <a:pt x="0" y="0"/>
                    </a:lnTo>
                    <a:lnTo>
                      <a:pt x="66" y="48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33" name="Freeform 4897"/>
              <p:cNvSpPr>
                <a:spLocks/>
              </p:cNvSpPr>
              <p:nvPr/>
            </p:nvSpPr>
            <p:spPr bwMode="auto">
              <a:xfrm>
                <a:off x="2738" y="1610"/>
                <a:ext cx="37" cy="24"/>
              </a:xfrm>
              <a:custGeom>
                <a:avLst/>
                <a:gdLst>
                  <a:gd name="T0" fmla="*/ 9 w 73"/>
                  <a:gd name="T1" fmla="*/ 6 h 48"/>
                  <a:gd name="T2" fmla="*/ 9 w 73"/>
                  <a:gd name="T3" fmla="*/ 6 h 48"/>
                  <a:gd name="T4" fmla="*/ 9 w 73"/>
                  <a:gd name="T5" fmla="*/ 6 h 48"/>
                  <a:gd name="T6" fmla="*/ 9 w 73"/>
                  <a:gd name="T7" fmla="*/ 6 h 48"/>
                  <a:gd name="T8" fmla="*/ 10 w 73"/>
                  <a:gd name="T9" fmla="*/ 6 h 48"/>
                  <a:gd name="T10" fmla="*/ 0 w 73"/>
                  <a:gd name="T11" fmla="*/ 0 h 48"/>
                  <a:gd name="T12" fmla="*/ 9 w 73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3" h="48">
                    <a:moveTo>
                      <a:pt x="69" y="48"/>
                    </a:moveTo>
                    <a:lnTo>
                      <a:pt x="69" y="48"/>
                    </a:lnTo>
                    <a:lnTo>
                      <a:pt x="71" y="48"/>
                    </a:lnTo>
                    <a:lnTo>
                      <a:pt x="73" y="48"/>
                    </a:lnTo>
                    <a:lnTo>
                      <a:pt x="0" y="0"/>
                    </a:lnTo>
                    <a:lnTo>
                      <a:pt x="69" y="48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34" name="Freeform 4898"/>
              <p:cNvSpPr>
                <a:spLocks/>
              </p:cNvSpPr>
              <p:nvPr/>
            </p:nvSpPr>
            <p:spPr bwMode="auto">
              <a:xfrm>
                <a:off x="2738" y="1610"/>
                <a:ext cx="38" cy="24"/>
              </a:xfrm>
              <a:custGeom>
                <a:avLst/>
                <a:gdLst>
                  <a:gd name="T0" fmla="*/ 9 w 75"/>
                  <a:gd name="T1" fmla="*/ 6 h 48"/>
                  <a:gd name="T2" fmla="*/ 10 w 75"/>
                  <a:gd name="T3" fmla="*/ 6 h 48"/>
                  <a:gd name="T4" fmla="*/ 10 w 75"/>
                  <a:gd name="T5" fmla="*/ 6 h 48"/>
                  <a:gd name="T6" fmla="*/ 10 w 75"/>
                  <a:gd name="T7" fmla="*/ 6 h 48"/>
                  <a:gd name="T8" fmla="*/ 10 w 75"/>
                  <a:gd name="T9" fmla="*/ 6 h 48"/>
                  <a:gd name="T10" fmla="*/ 0 w 75"/>
                  <a:gd name="T11" fmla="*/ 0 h 48"/>
                  <a:gd name="T12" fmla="*/ 9 w 7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48">
                    <a:moveTo>
                      <a:pt x="71" y="48"/>
                    </a:moveTo>
                    <a:lnTo>
                      <a:pt x="73" y="48"/>
                    </a:lnTo>
                    <a:lnTo>
                      <a:pt x="75" y="48"/>
                    </a:lnTo>
                    <a:lnTo>
                      <a:pt x="0" y="0"/>
                    </a:lnTo>
                    <a:lnTo>
                      <a:pt x="71" y="48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35" name="Freeform 4899"/>
              <p:cNvSpPr>
                <a:spLocks/>
              </p:cNvSpPr>
              <p:nvPr/>
            </p:nvSpPr>
            <p:spPr bwMode="auto">
              <a:xfrm>
                <a:off x="2738" y="1610"/>
                <a:ext cx="39" cy="24"/>
              </a:xfrm>
              <a:custGeom>
                <a:avLst/>
                <a:gdLst>
                  <a:gd name="T0" fmla="*/ 9 w 79"/>
                  <a:gd name="T1" fmla="*/ 6 h 48"/>
                  <a:gd name="T2" fmla="*/ 9 w 79"/>
                  <a:gd name="T3" fmla="*/ 6 h 48"/>
                  <a:gd name="T4" fmla="*/ 9 w 79"/>
                  <a:gd name="T5" fmla="*/ 6 h 48"/>
                  <a:gd name="T6" fmla="*/ 9 w 79"/>
                  <a:gd name="T7" fmla="*/ 6 h 48"/>
                  <a:gd name="T8" fmla="*/ 9 w 79"/>
                  <a:gd name="T9" fmla="*/ 6 h 48"/>
                  <a:gd name="T10" fmla="*/ 0 w 79"/>
                  <a:gd name="T11" fmla="*/ 0 h 48"/>
                  <a:gd name="T12" fmla="*/ 9 w 79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9" h="48">
                    <a:moveTo>
                      <a:pt x="75" y="48"/>
                    </a:moveTo>
                    <a:lnTo>
                      <a:pt x="77" y="48"/>
                    </a:lnTo>
                    <a:lnTo>
                      <a:pt x="79" y="48"/>
                    </a:lnTo>
                    <a:lnTo>
                      <a:pt x="0" y="0"/>
                    </a:lnTo>
                    <a:lnTo>
                      <a:pt x="75" y="48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36" name="Freeform 4900"/>
              <p:cNvSpPr>
                <a:spLocks/>
              </p:cNvSpPr>
              <p:nvPr/>
            </p:nvSpPr>
            <p:spPr bwMode="auto">
              <a:xfrm>
                <a:off x="2738" y="1610"/>
                <a:ext cx="41" cy="24"/>
              </a:xfrm>
              <a:custGeom>
                <a:avLst/>
                <a:gdLst>
                  <a:gd name="T0" fmla="*/ 9 w 83"/>
                  <a:gd name="T1" fmla="*/ 6 h 48"/>
                  <a:gd name="T2" fmla="*/ 10 w 83"/>
                  <a:gd name="T3" fmla="*/ 6 h 48"/>
                  <a:gd name="T4" fmla="*/ 10 w 83"/>
                  <a:gd name="T5" fmla="*/ 6 h 48"/>
                  <a:gd name="T6" fmla="*/ 10 w 83"/>
                  <a:gd name="T7" fmla="*/ 6 h 48"/>
                  <a:gd name="T8" fmla="*/ 10 w 83"/>
                  <a:gd name="T9" fmla="*/ 6 h 48"/>
                  <a:gd name="T10" fmla="*/ 0 w 83"/>
                  <a:gd name="T11" fmla="*/ 0 h 48"/>
                  <a:gd name="T12" fmla="*/ 9 w 83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3" h="48">
                    <a:moveTo>
                      <a:pt x="79" y="48"/>
                    </a:moveTo>
                    <a:lnTo>
                      <a:pt x="81" y="48"/>
                    </a:lnTo>
                    <a:lnTo>
                      <a:pt x="83" y="48"/>
                    </a:lnTo>
                    <a:lnTo>
                      <a:pt x="0" y="0"/>
                    </a:lnTo>
                    <a:lnTo>
                      <a:pt x="79" y="48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37" name="Freeform 4901"/>
              <p:cNvSpPr>
                <a:spLocks/>
              </p:cNvSpPr>
              <p:nvPr/>
            </p:nvSpPr>
            <p:spPr bwMode="auto">
              <a:xfrm>
                <a:off x="2738" y="1610"/>
                <a:ext cx="43" cy="24"/>
              </a:xfrm>
              <a:custGeom>
                <a:avLst/>
                <a:gdLst>
                  <a:gd name="T0" fmla="*/ 10 w 87"/>
                  <a:gd name="T1" fmla="*/ 6 h 48"/>
                  <a:gd name="T2" fmla="*/ 10 w 87"/>
                  <a:gd name="T3" fmla="*/ 6 h 48"/>
                  <a:gd name="T4" fmla="*/ 10 w 87"/>
                  <a:gd name="T5" fmla="*/ 6 h 48"/>
                  <a:gd name="T6" fmla="*/ 10 w 87"/>
                  <a:gd name="T7" fmla="*/ 6 h 48"/>
                  <a:gd name="T8" fmla="*/ 10 w 87"/>
                  <a:gd name="T9" fmla="*/ 6 h 48"/>
                  <a:gd name="T10" fmla="*/ 0 w 87"/>
                  <a:gd name="T11" fmla="*/ 0 h 48"/>
                  <a:gd name="T12" fmla="*/ 10 w 8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" h="48">
                    <a:moveTo>
                      <a:pt x="83" y="48"/>
                    </a:moveTo>
                    <a:lnTo>
                      <a:pt x="85" y="48"/>
                    </a:lnTo>
                    <a:lnTo>
                      <a:pt x="87" y="48"/>
                    </a:lnTo>
                    <a:lnTo>
                      <a:pt x="0" y="0"/>
                    </a:lnTo>
                    <a:lnTo>
                      <a:pt x="83" y="48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38" name="Freeform 4902"/>
              <p:cNvSpPr>
                <a:spLocks/>
              </p:cNvSpPr>
              <p:nvPr/>
            </p:nvSpPr>
            <p:spPr bwMode="auto">
              <a:xfrm>
                <a:off x="2738" y="1610"/>
                <a:ext cx="46" cy="24"/>
              </a:xfrm>
              <a:custGeom>
                <a:avLst/>
                <a:gdLst>
                  <a:gd name="T0" fmla="*/ 12 w 92"/>
                  <a:gd name="T1" fmla="*/ 6 h 48"/>
                  <a:gd name="T2" fmla="*/ 12 w 92"/>
                  <a:gd name="T3" fmla="*/ 6 h 48"/>
                  <a:gd name="T4" fmla="*/ 12 w 92"/>
                  <a:gd name="T5" fmla="*/ 6 h 48"/>
                  <a:gd name="T6" fmla="*/ 12 w 92"/>
                  <a:gd name="T7" fmla="*/ 6 h 48"/>
                  <a:gd name="T8" fmla="*/ 12 w 92"/>
                  <a:gd name="T9" fmla="*/ 6 h 48"/>
                  <a:gd name="T10" fmla="*/ 0 w 92"/>
                  <a:gd name="T11" fmla="*/ 0 h 48"/>
                  <a:gd name="T12" fmla="*/ 12 w 9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2" h="48">
                    <a:moveTo>
                      <a:pt x="89" y="48"/>
                    </a:moveTo>
                    <a:lnTo>
                      <a:pt x="89" y="48"/>
                    </a:lnTo>
                    <a:lnTo>
                      <a:pt x="90" y="48"/>
                    </a:lnTo>
                    <a:lnTo>
                      <a:pt x="92" y="48"/>
                    </a:lnTo>
                    <a:lnTo>
                      <a:pt x="0" y="0"/>
                    </a:lnTo>
                    <a:lnTo>
                      <a:pt x="89" y="48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39" name="Freeform 4903"/>
              <p:cNvSpPr>
                <a:spLocks/>
              </p:cNvSpPr>
              <p:nvPr/>
            </p:nvSpPr>
            <p:spPr bwMode="auto">
              <a:xfrm>
                <a:off x="2738" y="1610"/>
                <a:ext cx="48" cy="24"/>
              </a:xfrm>
              <a:custGeom>
                <a:avLst/>
                <a:gdLst>
                  <a:gd name="T0" fmla="*/ 12 w 96"/>
                  <a:gd name="T1" fmla="*/ 6 h 48"/>
                  <a:gd name="T2" fmla="*/ 12 w 96"/>
                  <a:gd name="T3" fmla="*/ 6 h 48"/>
                  <a:gd name="T4" fmla="*/ 12 w 96"/>
                  <a:gd name="T5" fmla="*/ 6 h 48"/>
                  <a:gd name="T6" fmla="*/ 12 w 96"/>
                  <a:gd name="T7" fmla="*/ 6 h 48"/>
                  <a:gd name="T8" fmla="*/ 12 w 96"/>
                  <a:gd name="T9" fmla="*/ 6 h 48"/>
                  <a:gd name="T10" fmla="*/ 0 w 96"/>
                  <a:gd name="T11" fmla="*/ 0 h 48"/>
                  <a:gd name="T12" fmla="*/ 12 w 9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6" h="48">
                    <a:moveTo>
                      <a:pt x="92" y="48"/>
                    </a:moveTo>
                    <a:lnTo>
                      <a:pt x="92" y="48"/>
                    </a:lnTo>
                    <a:lnTo>
                      <a:pt x="94" y="48"/>
                    </a:lnTo>
                    <a:lnTo>
                      <a:pt x="96" y="48"/>
                    </a:lnTo>
                    <a:lnTo>
                      <a:pt x="0" y="0"/>
                    </a:lnTo>
                    <a:lnTo>
                      <a:pt x="92" y="48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40" name="Freeform 4904"/>
              <p:cNvSpPr>
                <a:spLocks/>
              </p:cNvSpPr>
              <p:nvPr/>
            </p:nvSpPr>
            <p:spPr bwMode="auto">
              <a:xfrm>
                <a:off x="2738" y="1610"/>
                <a:ext cx="51" cy="24"/>
              </a:xfrm>
              <a:custGeom>
                <a:avLst/>
                <a:gdLst>
                  <a:gd name="T0" fmla="*/ 12 w 102"/>
                  <a:gd name="T1" fmla="*/ 6 h 48"/>
                  <a:gd name="T2" fmla="*/ 13 w 102"/>
                  <a:gd name="T3" fmla="*/ 6 h 48"/>
                  <a:gd name="T4" fmla="*/ 13 w 102"/>
                  <a:gd name="T5" fmla="*/ 6 h 48"/>
                  <a:gd name="T6" fmla="*/ 13 w 102"/>
                  <a:gd name="T7" fmla="*/ 6 h 48"/>
                  <a:gd name="T8" fmla="*/ 13 w 102"/>
                  <a:gd name="T9" fmla="*/ 6 h 48"/>
                  <a:gd name="T10" fmla="*/ 0 w 102"/>
                  <a:gd name="T11" fmla="*/ 0 h 48"/>
                  <a:gd name="T12" fmla="*/ 12 w 10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2" h="48">
                    <a:moveTo>
                      <a:pt x="96" y="48"/>
                    </a:moveTo>
                    <a:lnTo>
                      <a:pt x="98" y="48"/>
                    </a:lnTo>
                    <a:lnTo>
                      <a:pt x="100" y="48"/>
                    </a:lnTo>
                    <a:lnTo>
                      <a:pt x="102" y="48"/>
                    </a:lnTo>
                    <a:lnTo>
                      <a:pt x="0" y="0"/>
                    </a:lnTo>
                    <a:lnTo>
                      <a:pt x="96" y="48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41" name="Freeform 4905"/>
              <p:cNvSpPr>
                <a:spLocks/>
              </p:cNvSpPr>
              <p:nvPr/>
            </p:nvSpPr>
            <p:spPr bwMode="auto">
              <a:xfrm>
                <a:off x="2738" y="1610"/>
                <a:ext cx="53" cy="24"/>
              </a:xfrm>
              <a:custGeom>
                <a:avLst/>
                <a:gdLst>
                  <a:gd name="T0" fmla="*/ 13 w 106"/>
                  <a:gd name="T1" fmla="*/ 6 h 48"/>
                  <a:gd name="T2" fmla="*/ 13 w 106"/>
                  <a:gd name="T3" fmla="*/ 6 h 48"/>
                  <a:gd name="T4" fmla="*/ 13 w 106"/>
                  <a:gd name="T5" fmla="*/ 6 h 48"/>
                  <a:gd name="T6" fmla="*/ 13 w 106"/>
                  <a:gd name="T7" fmla="*/ 6 h 48"/>
                  <a:gd name="T8" fmla="*/ 14 w 106"/>
                  <a:gd name="T9" fmla="*/ 6 h 48"/>
                  <a:gd name="T10" fmla="*/ 0 w 106"/>
                  <a:gd name="T11" fmla="*/ 0 h 48"/>
                  <a:gd name="T12" fmla="*/ 13 w 10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6" h="48">
                    <a:moveTo>
                      <a:pt x="100" y="48"/>
                    </a:moveTo>
                    <a:lnTo>
                      <a:pt x="102" y="48"/>
                    </a:lnTo>
                    <a:lnTo>
                      <a:pt x="104" y="48"/>
                    </a:lnTo>
                    <a:lnTo>
                      <a:pt x="106" y="48"/>
                    </a:lnTo>
                    <a:lnTo>
                      <a:pt x="0" y="0"/>
                    </a:lnTo>
                    <a:lnTo>
                      <a:pt x="100" y="4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42" name="Freeform 4906"/>
              <p:cNvSpPr>
                <a:spLocks/>
              </p:cNvSpPr>
              <p:nvPr/>
            </p:nvSpPr>
            <p:spPr bwMode="auto">
              <a:xfrm>
                <a:off x="2738" y="1610"/>
                <a:ext cx="56" cy="24"/>
              </a:xfrm>
              <a:custGeom>
                <a:avLst/>
                <a:gdLst>
                  <a:gd name="T0" fmla="*/ 14 w 112"/>
                  <a:gd name="T1" fmla="*/ 6 h 48"/>
                  <a:gd name="T2" fmla="*/ 14 w 112"/>
                  <a:gd name="T3" fmla="*/ 6 h 48"/>
                  <a:gd name="T4" fmla="*/ 14 w 112"/>
                  <a:gd name="T5" fmla="*/ 6 h 48"/>
                  <a:gd name="T6" fmla="*/ 14 w 112"/>
                  <a:gd name="T7" fmla="*/ 6 h 48"/>
                  <a:gd name="T8" fmla="*/ 14 w 112"/>
                  <a:gd name="T9" fmla="*/ 6 h 48"/>
                  <a:gd name="T10" fmla="*/ 0 w 112"/>
                  <a:gd name="T11" fmla="*/ 0 h 48"/>
                  <a:gd name="T12" fmla="*/ 14 w 11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2" h="48">
                    <a:moveTo>
                      <a:pt x="106" y="48"/>
                    </a:moveTo>
                    <a:lnTo>
                      <a:pt x="108" y="48"/>
                    </a:lnTo>
                    <a:lnTo>
                      <a:pt x="110" y="48"/>
                    </a:lnTo>
                    <a:lnTo>
                      <a:pt x="112" y="48"/>
                    </a:lnTo>
                    <a:lnTo>
                      <a:pt x="0" y="0"/>
                    </a:lnTo>
                    <a:lnTo>
                      <a:pt x="106" y="48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43" name="Freeform 4907"/>
              <p:cNvSpPr>
                <a:spLocks/>
              </p:cNvSpPr>
              <p:nvPr/>
            </p:nvSpPr>
            <p:spPr bwMode="auto">
              <a:xfrm>
                <a:off x="2738" y="1610"/>
                <a:ext cx="58" cy="24"/>
              </a:xfrm>
              <a:custGeom>
                <a:avLst/>
                <a:gdLst>
                  <a:gd name="T0" fmla="*/ 14 w 115"/>
                  <a:gd name="T1" fmla="*/ 6 h 48"/>
                  <a:gd name="T2" fmla="*/ 14 w 115"/>
                  <a:gd name="T3" fmla="*/ 6 h 48"/>
                  <a:gd name="T4" fmla="*/ 15 w 115"/>
                  <a:gd name="T5" fmla="*/ 6 h 48"/>
                  <a:gd name="T6" fmla="*/ 15 w 115"/>
                  <a:gd name="T7" fmla="*/ 6 h 48"/>
                  <a:gd name="T8" fmla="*/ 15 w 115"/>
                  <a:gd name="T9" fmla="*/ 6 h 48"/>
                  <a:gd name="T10" fmla="*/ 0 w 115"/>
                  <a:gd name="T11" fmla="*/ 0 h 48"/>
                  <a:gd name="T12" fmla="*/ 14 w 11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5" h="48">
                    <a:moveTo>
                      <a:pt x="112" y="48"/>
                    </a:moveTo>
                    <a:lnTo>
                      <a:pt x="112" y="48"/>
                    </a:lnTo>
                    <a:lnTo>
                      <a:pt x="114" y="48"/>
                    </a:lnTo>
                    <a:lnTo>
                      <a:pt x="115" y="48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44" name="Freeform 4908"/>
              <p:cNvSpPr>
                <a:spLocks/>
              </p:cNvSpPr>
              <p:nvPr/>
            </p:nvSpPr>
            <p:spPr bwMode="auto">
              <a:xfrm>
                <a:off x="2738" y="1610"/>
                <a:ext cx="61" cy="24"/>
              </a:xfrm>
              <a:custGeom>
                <a:avLst/>
                <a:gdLst>
                  <a:gd name="T0" fmla="*/ 15 w 121"/>
                  <a:gd name="T1" fmla="*/ 6 h 48"/>
                  <a:gd name="T2" fmla="*/ 15 w 121"/>
                  <a:gd name="T3" fmla="*/ 6 h 48"/>
                  <a:gd name="T4" fmla="*/ 15 w 121"/>
                  <a:gd name="T5" fmla="*/ 6 h 48"/>
                  <a:gd name="T6" fmla="*/ 15 w 121"/>
                  <a:gd name="T7" fmla="*/ 6 h 48"/>
                  <a:gd name="T8" fmla="*/ 16 w 121"/>
                  <a:gd name="T9" fmla="*/ 6 h 48"/>
                  <a:gd name="T10" fmla="*/ 0 w 121"/>
                  <a:gd name="T11" fmla="*/ 0 h 48"/>
                  <a:gd name="T12" fmla="*/ 15 w 12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1" h="48">
                    <a:moveTo>
                      <a:pt x="115" y="48"/>
                    </a:moveTo>
                    <a:lnTo>
                      <a:pt x="117" y="48"/>
                    </a:lnTo>
                    <a:lnTo>
                      <a:pt x="119" y="48"/>
                    </a:lnTo>
                    <a:lnTo>
                      <a:pt x="121" y="48"/>
                    </a:lnTo>
                    <a:lnTo>
                      <a:pt x="0" y="0"/>
                    </a:lnTo>
                    <a:lnTo>
                      <a:pt x="115" y="48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45" name="Freeform 4909"/>
              <p:cNvSpPr>
                <a:spLocks/>
              </p:cNvSpPr>
              <p:nvPr/>
            </p:nvSpPr>
            <p:spPr bwMode="auto">
              <a:xfrm>
                <a:off x="2738" y="1610"/>
                <a:ext cx="63" cy="24"/>
              </a:xfrm>
              <a:custGeom>
                <a:avLst/>
                <a:gdLst>
                  <a:gd name="T0" fmla="*/ 15 w 127"/>
                  <a:gd name="T1" fmla="*/ 6 h 48"/>
                  <a:gd name="T2" fmla="*/ 15 w 127"/>
                  <a:gd name="T3" fmla="*/ 6 h 48"/>
                  <a:gd name="T4" fmla="*/ 15 w 127"/>
                  <a:gd name="T5" fmla="*/ 6 h 48"/>
                  <a:gd name="T6" fmla="*/ 15 w 127"/>
                  <a:gd name="T7" fmla="*/ 6 h 48"/>
                  <a:gd name="T8" fmla="*/ 15 w 127"/>
                  <a:gd name="T9" fmla="*/ 6 h 48"/>
                  <a:gd name="T10" fmla="*/ 0 w 127"/>
                  <a:gd name="T11" fmla="*/ 0 h 48"/>
                  <a:gd name="T12" fmla="*/ 15 w 12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7" h="48">
                    <a:moveTo>
                      <a:pt x="121" y="48"/>
                    </a:moveTo>
                    <a:lnTo>
                      <a:pt x="123" y="48"/>
                    </a:lnTo>
                    <a:lnTo>
                      <a:pt x="125" y="48"/>
                    </a:lnTo>
                    <a:lnTo>
                      <a:pt x="127" y="48"/>
                    </a:lnTo>
                    <a:lnTo>
                      <a:pt x="0" y="0"/>
                    </a:lnTo>
                    <a:lnTo>
                      <a:pt x="121" y="48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46" name="Freeform 4910"/>
              <p:cNvSpPr>
                <a:spLocks/>
              </p:cNvSpPr>
              <p:nvPr/>
            </p:nvSpPr>
            <p:spPr bwMode="auto">
              <a:xfrm>
                <a:off x="2738" y="1610"/>
                <a:ext cx="66" cy="23"/>
              </a:xfrm>
              <a:custGeom>
                <a:avLst/>
                <a:gdLst>
                  <a:gd name="T0" fmla="*/ 15 w 133"/>
                  <a:gd name="T1" fmla="*/ 6 h 46"/>
                  <a:gd name="T2" fmla="*/ 16 w 133"/>
                  <a:gd name="T3" fmla="*/ 6 h 46"/>
                  <a:gd name="T4" fmla="*/ 16 w 133"/>
                  <a:gd name="T5" fmla="*/ 6 h 46"/>
                  <a:gd name="T6" fmla="*/ 16 w 133"/>
                  <a:gd name="T7" fmla="*/ 6 h 46"/>
                  <a:gd name="T8" fmla="*/ 16 w 133"/>
                  <a:gd name="T9" fmla="*/ 6 h 46"/>
                  <a:gd name="T10" fmla="*/ 0 w 133"/>
                  <a:gd name="T11" fmla="*/ 0 h 46"/>
                  <a:gd name="T12" fmla="*/ 15 w 133"/>
                  <a:gd name="T13" fmla="*/ 6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3" h="46">
                    <a:moveTo>
                      <a:pt x="127" y="46"/>
                    </a:moveTo>
                    <a:lnTo>
                      <a:pt x="129" y="46"/>
                    </a:lnTo>
                    <a:lnTo>
                      <a:pt x="131" y="46"/>
                    </a:lnTo>
                    <a:lnTo>
                      <a:pt x="133" y="46"/>
                    </a:lnTo>
                    <a:lnTo>
                      <a:pt x="0" y="0"/>
                    </a:lnTo>
                    <a:lnTo>
                      <a:pt x="127" y="46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47" name="Freeform 4911"/>
              <p:cNvSpPr>
                <a:spLocks/>
              </p:cNvSpPr>
              <p:nvPr/>
            </p:nvSpPr>
            <p:spPr bwMode="auto">
              <a:xfrm>
                <a:off x="2738" y="1610"/>
                <a:ext cx="70" cy="23"/>
              </a:xfrm>
              <a:custGeom>
                <a:avLst/>
                <a:gdLst>
                  <a:gd name="T0" fmla="*/ 17 w 140"/>
                  <a:gd name="T1" fmla="*/ 6 h 46"/>
                  <a:gd name="T2" fmla="*/ 17 w 140"/>
                  <a:gd name="T3" fmla="*/ 6 h 46"/>
                  <a:gd name="T4" fmla="*/ 17 w 140"/>
                  <a:gd name="T5" fmla="*/ 6 h 46"/>
                  <a:gd name="T6" fmla="*/ 18 w 140"/>
                  <a:gd name="T7" fmla="*/ 6 h 46"/>
                  <a:gd name="T8" fmla="*/ 18 w 140"/>
                  <a:gd name="T9" fmla="*/ 6 h 46"/>
                  <a:gd name="T10" fmla="*/ 18 w 140"/>
                  <a:gd name="T11" fmla="*/ 6 h 46"/>
                  <a:gd name="T12" fmla="*/ 18 w 140"/>
                  <a:gd name="T13" fmla="*/ 6 h 46"/>
                  <a:gd name="T14" fmla="*/ 18 w 140"/>
                  <a:gd name="T15" fmla="*/ 6 h 46"/>
                  <a:gd name="T16" fmla="*/ 18 w 140"/>
                  <a:gd name="T17" fmla="*/ 6 h 46"/>
                  <a:gd name="T18" fmla="*/ 0 w 140"/>
                  <a:gd name="T19" fmla="*/ 0 h 46"/>
                  <a:gd name="T20" fmla="*/ 17 w 140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0" h="46">
                    <a:moveTo>
                      <a:pt x="133" y="46"/>
                    </a:moveTo>
                    <a:lnTo>
                      <a:pt x="135" y="46"/>
                    </a:lnTo>
                    <a:lnTo>
                      <a:pt x="137" y="46"/>
                    </a:lnTo>
                    <a:lnTo>
                      <a:pt x="139" y="46"/>
                    </a:lnTo>
                    <a:lnTo>
                      <a:pt x="140" y="46"/>
                    </a:lnTo>
                    <a:lnTo>
                      <a:pt x="0" y="0"/>
                    </a:lnTo>
                    <a:lnTo>
                      <a:pt x="133" y="46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48" name="Freeform 4912"/>
              <p:cNvSpPr>
                <a:spLocks/>
              </p:cNvSpPr>
              <p:nvPr/>
            </p:nvSpPr>
            <p:spPr bwMode="auto">
              <a:xfrm>
                <a:off x="2738" y="1610"/>
                <a:ext cx="73" cy="23"/>
              </a:xfrm>
              <a:custGeom>
                <a:avLst/>
                <a:gdLst>
                  <a:gd name="T0" fmla="*/ 18 w 146"/>
                  <a:gd name="T1" fmla="*/ 6 h 46"/>
                  <a:gd name="T2" fmla="*/ 18 w 146"/>
                  <a:gd name="T3" fmla="*/ 6 h 46"/>
                  <a:gd name="T4" fmla="*/ 18 w 146"/>
                  <a:gd name="T5" fmla="*/ 6 h 46"/>
                  <a:gd name="T6" fmla="*/ 18 w 146"/>
                  <a:gd name="T7" fmla="*/ 6 h 46"/>
                  <a:gd name="T8" fmla="*/ 19 w 146"/>
                  <a:gd name="T9" fmla="*/ 6 h 46"/>
                  <a:gd name="T10" fmla="*/ 0 w 146"/>
                  <a:gd name="T11" fmla="*/ 0 h 46"/>
                  <a:gd name="T12" fmla="*/ 18 w 146"/>
                  <a:gd name="T13" fmla="*/ 6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6" h="46">
                    <a:moveTo>
                      <a:pt x="140" y="46"/>
                    </a:moveTo>
                    <a:lnTo>
                      <a:pt x="142" y="46"/>
                    </a:lnTo>
                    <a:lnTo>
                      <a:pt x="144" y="46"/>
                    </a:lnTo>
                    <a:lnTo>
                      <a:pt x="146" y="46"/>
                    </a:lnTo>
                    <a:lnTo>
                      <a:pt x="0" y="0"/>
                    </a:lnTo>
                    <a:lnTo>
                      <a:pt x="140" y="46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49" name="Freeform 4913"/>
              <p:cNvSpPr>
                <a:spLocks/>
              </p:cNvSpPr>
              <p:nvPr/>
            </p:nvSpPr>
            <p:spPr bwMode="auto">
              <a:xfrm>
                <a:off x="2738" y="1610"/>
                <a:ext cx="77" cy="23"/>
              </a:xfrm>
              <a:custGeom>
                <a:avLst/>
                <a:gdLst>
                  <a:gd name="T0" fmla="*/ 19 w 154"/>
                  <a:gd name="T1" fmla="*/ 6 h 46"/>
                  <a:gd name="T2" fmla="*/ 19 w 154"/>
                  <a:gd name="T3" fmla="*/ 6 h 46"/>
                  <a:gd name="T4" fmla="*/ 19 w 154"/>
                  <a:gd name="T5" fmla="*/ 6 h 46"/>
                  <a:gd name="T6" fmla="*/ 19 w 154"/>
                  <a:gd name="T7" fmla="*/ 6 h 46"/>
                  <a:gd name="T8" fmla="*/ 19 w 154"/>
                  <a:gd name="T9" fmla="*/ 6 h 46"/>
                  <a:gd name="T10" fmla="*/ 19 w 154"/>
                  <a:gd name="T11" fmla="*/ 6 h 46"/>
                  <a:gd name="T12" fmla="*/ 19 w 154"/>
                  <a:gd name="T13" fmla="*/ 6 h 46"/>
                  <a:gd name="T14" fmla="*/ 19 w 154"/>
                  <a:gd name="T15" fmla="*/ 6 h 46"/>
                  <a:gd name="T16" fmla="*/ 20 w 154"/>
                  <a:gd name="T17" fmla="*/ 6 h 46"/>
                  <a:gd name="T18" fmla="*/ 0 w 154"/>
                  <a:gd name="T19" fmla="*/ 0 h 46"/>
                  <a:gd name="T20" fmla="*/ 19 w 154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4" h="46">
                    <a:moveTo>
                      <a:pt x="146" y="46"/>
                    </a:moveTo>
                    <a:lnTo>
                      <a:pt x="146" y="46"/>
                    </a:lnTo>
                    <a:lnTo>
                      <a:pt x="148" y="46"/>
                    </a:lnTo>
                    <a:lnTo>
                      <a:pt x="150" y="46"/>
                    </a:lnTo>
                    <a:lnTo>
                      <a:pt x="152" y="46"/>
                    </a:lnTo>
                    <a:lnTo>
                      <a:pt x="154" y="46"/>
                    </a:lnTo>
                    <a:lnTo>
                      <a:pt x="0" y="0"/>
                    </a:lnTo>
                    <a:lnTo>
                      <a:pt x="146" y="46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50" name="Freeform 4914"/>
              <p:cNvSpPr>
                <a:spLocks/>
              </p:cNvSpPr>
              <p:nvPr/>
            </p:nvSpPr>
            <p:spPr bwMode="auto">
              <a:xfrm>
                <a:off x="2738" y="1610"/>
                <a:ext cx="80" cy="23"/>
              </a:xfrm>
              <a:custGeom>
                <a:avLst/>
                <a:gdLst>
                  <a:gd name="T0" fmla="*/ 20 w 160"/>
                  <a:gd name="T1" fmla="*/ 6 h 46"/>
                  <a:gd name="T2" fmla="*/ 20 w 160"/>
                  <a:gd name="T3" fmla="*/ 6 h 46"/>
                  <a:gd name="T4" fmla="*/ 20 w 160"/>
                  <a:gd name="T5" fmla="*/ 6 h 46"/>
                  <a:gd name="T6" fmla="*/ 20 w 160"/>
                  <a:gd name="T7" fmla="*/ 6 h 46"/>
                  <a:gd name="T8" fmla="*/ 20 w 160"/>
                  <a:gd name="T9" fmla="*/ 6 h 46"/>
                  <a:gd name="T10" fmla="*/ 20 w 160"/>
                  <a:gd name="T11" fmla="*/ 6 h 46"/>
                  <a:gd name="T12" fmla="*/ 20 w 160"/>
                  <a:gd name="T13" fmla="*/ 6 h 46"/>
                  <a:gd name="T14" fmla="*/ 20 w 160"/>
                  <a:gd name="T15" fmla="*/ 6 h 46"/>
                  <a:gd name="T16" fmla="*/ 20 w 160"/>
                  <a:gd name="T17" fmla="*/ 6 h 46"/>
                  <a:gd name="T18" fmla="*/ 0 w 160"/>
                  <a:gd name="T19" fmla="*/ 0 h 46"/>
                  <a:gd name="T20" fmla="*/ 20 w 160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0" h="46">
                    <a:moveTo>
                      <a:pt x="154" y="46"/>
                    </a:moveTo>
                    <a:lnTo>
                      <a:pt x="154" y="46"/>
                    </a:lnTo>
                    <a:lnTo>
                      <a:pt x="156" y="46"/>
                    </a:lnTo>
                    <a:lnTo>
                      <a:pt x="158" y="46"/>
                    </a:lnTo>
                    <a:lnTo>
                      <a:pt x="160" y="46"/>
                    </a:lnTo>
                    <a:lnTo>
                      <a:pt x="0" y="0"/>
                    </a:lnTo>
                    <a:lnTo>
                      <a:pt x="154" y="46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51" name="Freeform 4915"/>
              <p:cNvSpPr>
                <a:spLocks/>
              </p:cNvSpPr>
              <p:nvPr/>
            </p:nvSpPr>
            <p:spPr bwMode="auto">
              <a:xfrm>
                <a:off x="2738" y="1610"/>
                <a:ext cx="85" cy="23"/>
              </a:xfrm>
              <a:custGeom>
                <a:avLst/>
                <a:gdLst>
                  <a:gd name="T0" fmla="*/ 21 w 169"/>
                  <a:gd name="T1" fmla="*/ 6 h 46"/>
                  <a:gd name="T2" fmla="*/ 21 w 169"/>
                  <a:gd name="T3" fmla="*/ 6 h 46"/>
                  <a:gd name="T4" fmla="*/ 21 w 169"/>
                  <a:gd name="T5" fmla="*/ 6 h 46"/>
                  <a:gd name="T6" fmla="*/ 21 w 169"/>
                  <a:gd name="T7" fmla="*/ 6 h 46"/>
                  <a:gd name="T8" fmla="*/ 21 w 169"/>
                  <a:gd name="T9" fmla="*/ 6 h 46"/>
                  <a:gd name="T10" fmla="*/ 21 w 169"/>
                  <a:gd name="T11" fmla="*/ 6 h 46"/>
                  <a:gd name="T12" fmla="*/ 21 w 169"/>
                  <a:gd name="T13" fmla="*/ 6 h 46"/>
                  <a:gd name="T14" fmla="*/ 21 w 169"/>
                  <a:gd name="T15" fmla="*/ 6 h 46"/>
                  <a:gd name="T16" fmla="*/ 22 w 169"/>
                  <a:gd name="T17" fmla="*/ 6 h 46"/>
                  <a:gd name="T18" fmla="*/ 0 w 169"/>
                  <a:gd name="T19" fmla="*/ 0 h 46"/>
                  <a:gd name="T20" fmla="*/ 21 w 169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9" h="46">
                    <a:moveTo>
                      <a:pt x="162" y="46"/>
                    </a:moveTo>
                    <a:lnTo>
                      <a:pt x="162" y="46"/>
                    </a:lnTo>
                    <a:lnTo>
                      <a:pt x="163" y="46"/>
                    </a:lnTo>
                    <a:lnTo>
                      <a:pt x="165" y="46"/>
                    </a:lnTo>
                    <a:lnTo>
                      <a:pt x="167" y="46"/>
                    </a:lnTo>
                    <a:lnTo>
                      <a:pt x="169" y="46"/>
                    </a:lnTo>
                    <a:lnTo>
                      <a:pt x="0" y="0"/>
                    </a:lnTo>
                    <a:lnTo>
                      <a:pt x="162" y="46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52" name="Freeform 4916"/>
              <p:cNvSpPr>
                <a:spLocks/>
              </p:cNvSpPr>
              <p:nvPr/>
            </p:nvSpPr>
            <p:spPr bwMode="auto">
              <a:xfrm>
                <a:off x="2738" y="1610"/>
                <a:ext cx="88" cy="22"/>
              </a:xfrm>
              <a:custGeom>
                <a:avLst/>
                <a:gdLst>
                  <a:gd name="T0" fmla="*/ 20 w 177"/>
                  <a:gd name="T1" fmla="*/ 6 h 44"/>
                  <a:gd name="T2" fmla="*/ 21 w 177"/>
                  <a:gd name="T3" fmla="*/ 6 h 44"/>
                  <a:gd name="T4" fmla="*/ 21 w 177"/>
                  <a:gd name="T5" fmla="*/ 6 h 44"/>
                  <a:gd name="T6" fmla="*/ 21 w 177"/>
                  <a:gd name="T7" fmla="*/ 6 h 44"/>
                  <a:gd name="T8" fmla="*/ 21 w 177"/>
                  <a:gd name="T9" fmla="*/ 6 h 44"/>
                  <a:gd name="T10" fmla="*/ 21 w 177"/>
                  <a:gd name="T11" fmla="*/ 6 h 44"/>
                  <a:gd name="T12" fmla="*/ 21 w 177"/>
                  <a:gd name="T13" fmla="*/ 6 h 44"/>
                  <a:gd name="T14" fmla="*/ 21 w 177"/>
                  <a:gd name="T15" fmla="*/ 6 h 44"/>
                  <a:gd name="T16" fmla="*/ 22 w 177"/>
                  <a:gd name="T17" fmla="*/ 6 h 44"/>
                  <a:gd name="T18" fmla="*/ 0 w 177"/>
                  <a:gd name="T19" fmla="*/ 0 h 44"/>
                  <a:gd name="T20" fmla="*/ 20 w 177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7" h="44">
                    <a:moveTo>
                      <a:pt x="167" y="44"/>
                    </a:moveTo>
                    <a:lnTo>
                      <a:pt x="169" y="44"/>
                    </a:lnTo>
                    <a:lnTo>
                      <a:pt x="171" y="44"/>
                    </a:lnTo>
                    <a:lnTo>
                      <a:pt x="173" y="44"/>
                    </a:lnTo>
                    <a:lnTo>
                      <a:pt x="175" y="44"/>
                    </a:lnTo>
                    <a:lnTo>
                      <a:pt x="177" y="44"/>
                    </a:lnTo>
                    <a:lnTo>
                      <a:pt x="0" y="0"/>
                    </a:lnTo>
                    <a:lnTo>
                      <a:pt x="167" y="44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53" name="Freeform 4917"/>
              <p:cNvSpPr>
                <a:spLocks/>
              </p:cNvSpPr>
              <p:nvPr/>
            </p:nvSpPr>
            <p:spPr bwMode="auto">
              <a:xfrm>
                <a:off x="2738" y="1610"/>
                <a:ext cx="93" cy="22"/>
              </a:xfrm>
              <a:custGeom>
                <a:avLst/>
                <a:gdLst>
                  <a:gd name="T0" fmla="*/ 22 w 187"/>
                  <a:gd name="T1" fmla="*/ 6 h 44"/>
                  <a:gd name="T2" fmla="*/ 22 w 187"/>
                  <a:gd name="T3" fmla="*/ 6 h 44"/>
                  <a:gd name="T4" fmla="*/ 22 w 187"/>
                  <a:gd name="T5" fmla="*/ 6 h 44"/>
                  <a:gd name="T6" fmla="*/ 22 w 187"/>
                  <a:gd name="T7" fmla="*/ 6 h 44"/>
                  <a:gd name="T8" fmla="*/ 22 w 187"/>
                  <a:gd name="T9" fmla="*/ 6 h 44"/>
                  <a:gd name="T10" fmla="*/ 22 w 187"/>
                  <a:gd name="T11" fmla="*/ 6 h 44"/>
                  <a:gd name="T12" fmla="*/ 23 w 187"/>
                  <a:gd name="T13" fmla="*/ 6 h 44"/>
                  <a:gd name="T14" fmla="*/ 23 w 187"/>
                  <a:gd name="T15" fmla="*/ 6 h 44"/>
                  <a:gd name="T16" fmla="*/ 23 w 187"/>
                  <a:gd name="T17" fmla="*/ 6 h 44"/>
                  <a:gd name="T18" fmla="*/ 0 w 187"/>
                  <a:gd name="T19" fmla="*/ 0 h 44"/>
                  <a:gd name="T20" fmla="*/ 22 w 187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7" h="44">
                    <a:moveTo>
                      <a:pt x="177" y="44"/>
                    </a:moveTo>
                    <a:lnTo>
                      <a:pt x="179" y="44"/>
                    </a:lnTo>
                    <a:lnTo>
                      <a:pt x="181" y="44"/>
                    </a:lnTo>
                    <a:lnTo>
                      <a:pt x="183" y="44"/>
                    </a:lnTo>
                    <a:lnTo>
                      <a:pt x="185" y="44"/>
                    </a:lnTo>
                    <a:lnTo>
                      <a:pt x="187" y="44"/>
                    </a:lnTo>
                    <a:lnTo>
                      <a:pt x="0" y="0"/>
                    </a:lnTo>
                    <a:lnTo>
                      <a:pt x="177" y="44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54" name="Freeform 4918"/>
              <p:cNvSpPr>
                <a:spLocks/>
              </p:cNvSpPr>
              <p:nvPr/>
            </p:nvSpPr>
            <p:spPr bwMode="auto">
              <a:xfrm>
                <a:off x="2738" y="1610"/>
                <a:ext cx="98" cy="22"/>
              </a:xfrm>
              <a:custGeom>
                <a:avLst/>
                <a:gdLst>
                  <a:gd name="T0" fmla="*/ 24 w 196"/>
                  <a:gd name="T1" fmla="*/ 6 h 44"/>
                  <a:gd name="T2" fmla="*/ 24 w 196"/>
                  <a:gd name="T3" fmla="*/ 6 h 44"/>
                  <a:gd name="T4" fmla="*/ 24 w 196"/>
                  <a:gd name="T5" fmla="*/ 6 h 44"/>
                  <a:gd name="T6" fmla="*/ 24 w 196"/>
                  <a:gd name="T7" fmla="*/ 6 h 44"/>
                  <a:gd name="T8" fmla="*/ 24 w 196"/>
                  <a:gd name="T9" fmla="*/ 6 h 44"/>
                  <a:gd name="T10" fmla="*/ 24 w 196"/>
                  <a:gd name="T11" fmla="*/ 6 h 44"/>
                  <a:gd name="T12" fmla="*/ 24 w 196"/>
                  <a:gd name="T13" fmla="*/ 6 h 44"/>
                  <a:gd name="T14" fmla="*/ 25 w 196"/>
                  <a:gd name="T15" fmla="*/ 6 h 44"/>
                  <a:gd name="T16" fmla="*/ 25 w 196"/>
                  <a:gd name="T17" fmla="*/ 6 h 44"/>
                  <a:gd name="T18" fmla="*/ 0 w 196"/>
                  <a:gd name="T19" fmla="*/ 0 h 44"/>
                  <a:gd name="T20" fmla="*/ 24 w 196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6" h="44">
                    <a:moveTo>
                      <a:pt x="187" y="44"/>
                    </a:moveTo>
                    <a:lnTo>
                      <a:pt x="187" y="44"/>
                    </a:lnTo>
                    <a:lnTo>
                      <a:pt x="188" y="44"/>
                    </a:lnTo>
                    <a:lnTo>
                      <a:pt x="190" y="44"/>
                    </a:lnTo>
                    <a:lnTo>
                      <a:pt x="192" y="44"/>
                    </a:lnTo>
                    <a:lnTo>
                      <a:pt x="194" y="44"/>
                    </a:lnTo>
                    <a:lnTo>
                      <a:pt x="196" y="44"/>
                    </a:lnTo>
                    <a:lnTo>
                      <a:pt x="0" y="0"/>
                    </a:lnTo>
                    <a:lnTo>
                      <a:pt x="187" y="44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55" name="Freeform 4919"/>
              <p:cNvSpPr>
                <a:spLocks/>
              </p:cNvSpPr>
              <p:nvPr/>
            </p:nvSpPr>
            <p:spPr bwMode="auto">
              <a:xfrm>
                <a:off x="2738" y="1610"/>
                <a:ext cx="103" cy="22"/>
              </a:xfrm>
              <a:custGeom>
                <a:avLst/>
                <a:gdLst>
                  <a:gd name="T0" fmla="*/ 25 w 206"/>
                  <a:gd name="T1" fmla="*/ 6 h 44"/>
                  <a:gd name="T2" fmla="*/ 25 w 206"/>
                  <a:gd name="T3" fmla="*/ 6 h 44"/>
                  <a:gd name="T4" fmla="*/ 25 w 206"/>
                  <a:gd name="T5" fmla="*/ 6 h 44"/>
                  <a:gd name="T6" fmla="*/ 25 w 206"/>
                  <a:gd name="T7" fmla="*/ 6 h 44"/>
                  <a:gd name="T8" fmla="*/ 25 w 206"/>
                  <a:gd name="T9" fmla="*/ 6 h 44"/>
                  <a:gd name="T10" fmla="*/ 26 w 206"/>
                  <a:gd name="T11" fmla="*/ 6 h 44"/>
                  <a:gd name="T12" fmla="*/ 26 w 206"/>
                  <a:gd name="T13" fmla="*/ 6 h 44"/>
                  <a:gd name="T14" fmla="*/ 26 w 206"/>
                  <a:gd name="T15" fmla="*/ 6 h 44"/>
                  <a:gd name="T16" fmla="*/ 26 w 206"/>
                  <a:gd name="T17" fmla="*/ 6 h 44"/>
                  <a:gd name="T18" fmla="*/ 0 w 206"/>
                  <a:gd name="T19" fmla="*/ 0 h 44"/>
                  <a:gd name="T20" fmla="*/ 25 w 206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6" h="44">
                    <a:moveTo>
                      <a:pt x="196" y="44"/>
                    </a:moveTo>
                    <a:lnTo>
                      <a:pt x="196" y="44"/>
                    </a:lnTo>
                    <a:lnTo>
                      <a:pt x="198" y="44"/>
                    </a:lnTo>
                    <a:lnTo>
                      <a:pt x="200" y="42"/>
                    </a:lnTo>
                    <a:lnTo>
                      <a:pt x="202" y="42"/>
                    </a:lnTo>
                    <a:lnTo>
                      <a:pt x="204" y="42"/>
                    </a:lnTo>
                    <a:lnTo>
                      <a:pt x="206" y="42"/>
                    </a:lnTo>
                    <a:lnTo>
                      <a:pt x="0" y="0"/>
                    </a:lnTo>
                    <a:lnTo>
                      <a:pt x="196" y="44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56" name="Freeform 4920"/>
              <p:cNvSpPr>
                <a:spLocks/>
              </p:cNvSpPr>
              <p:nvPr/>
            </p:nvSpPr>
            <p:spPr bwMode="auto">
              <a:xfrm>
                <a:off x="2738" y="1610"/>
                <a:ext cx="108" cy="22"/>
              </a:xfrm>
              <a:custGeom>
                <a:avLst/>
                <a:gdLst>
                  <a:gd name="T0" fmla="*/ 26 w 215"/>
                  <a:gd name="T1" fmla="*/ 6 h 44"/>
                  <a:gd name="T2" fmla="*/ 26 w 215"/>
                  <a:gd name="T3" fmla="*/ 6 h 44"/>
                  <a:gd name="T4" fmla="*/ 26 w 215"/>
                  <a:gd name="T5" fmla="*/ 6 h 44"/>
                  <a:gd name="T6" fmla="*/ 27 w 215"/>
                  <a:gd name="T7" fmla="*/ 6 h 44"/>
                  <a:gd name="T8" fmla="*/ 27 w 215"/>
                  <a:gd name="T9" fmla="*/ 6 h 44"/>
                  <a:gd name="T10" fmla="*/ 27 w 215"/>
                  <a:gd name="T11" fmla="*/ 6 h 44"/>
                  <a:gd name="T12" fmla="*/ 27 w 215"/>
                  <a:gd name="T13" fmla="*/ 6 h 44"/>
                  <a:gd name="T14" fmla="*/ 27 w 215"/>
                  <a:gd name="T15" fmla="*/ 6 h 44"/>
                  <a:gd name="T16" fmla="*/ 27 w 215"/>
                  <a:gd name="T17" fmla="*/ 6 h 44"/>
                  <a:gd name="T18" fmla="*/ 0 w 215"/>
                  <a:gd name="T19" fmla="*/ 0 h 44"/>
                  <a:gd name="T20" fmla="*/ 26 w 215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44">
                    <a:moveTo>
                      <a:pt x="206" y="44"/>
                    </a:moveTo>
                    <a:lnTo>
                      <a:pt x="206" y="44"/>
                    </a:lnTo>
                    <a:lnTo>
                      <a:pt x="208" y="42"/>
                    </a:lnTo>
                    <a:lnTo>
                      <a:pt x="210" y="42"/>
                    </a:lnTo>
                    <a:lnTo>
                      <a:pt x="211" y="42"/>
                    </a:lnTo>
                    <a:lnTo>
                      <a:pt x="213" y="42"/>
                    </a:lnTo>
                    <a:lnTo>
                      <a:pt x="215" y="42"/>
                    </a:lnTo>
                    <a:lnTo>
                      <a:pt x="0" y="0"/>
                    </a:lnTo>
                    <a:lnTo>
                      <a:pt x="206" y="44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57" name="Freeform 4921"/>
              <p:cNvSpPr>
                <a:spLocks/>
              </p:cNvSpPr>
              <p:nvPr/>
            </p:nvSpPr>
            <p:spPr bwMode="auto">
              <a:xfrm>
                <a:off x="2738" y="1610"/>
                <a:ext cx="113" cy="21"/>
              </a:xfrm>
              <a:custGeom>
                <a:avLst/>
                <a:gdLst>
                  <a:gd name="T0" fmla="*/ 26 w 227"/>
                  <a:gd name="T1" fmla="*/ 6 h 42"/>
                  <a:gd name="T2" fmla="*/ 27 w 227"/>
                  <a:gd name="T3" fmla="*/ 6 h 42"/>
                  <a:gd name="T4" fmla="*/ 27 w 227"/>
                  <a:gd name="T5" fmla="*/ 6 h 42"/>
                  <a:gd name="T6" fmla="*/ 27 w 227"/>
                  <a:gd name="T7" fmla="*/ 6 h 42"/>
                  <a:gd name="T8" fmla="*/ 27 w 227"/>
                  <a:gd name="T9" fmla="*/ 6 h 42"/>
                  <a:gd name="T10" fmla="*/ 27 w 227"/>
                  <a:gd name="T11" fmla="*/ 6 h 42"/>
                  <a:gd name="T12" fmla="*/ 28 w 227"/>
                  <a:gd name="T13" fmla="*/ 6 h 42"/>
                  <a:gd name="T14" fmla="*/ 28 w 227"/>
                  <a:gd name="T15" fmla="*/ 6 h 42"/>
                  <a:gd name="T16" fmla="*/ 28 w 227"/>
                  <a:gd name="T17" fmla="*/ 6 h 42"/>
                  <a:gd name="T18" fmla="*/ 0 w 227"/>
                  <a:gd name="T19" fmla="*/ 0 h 42"/>
                  <a:gd name="T20" fmla="*/ 26 w 227"/>
                  <a:gd name="T21" fmla="*/ 6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7" h="42">
                    <a:moveTo>
                      <a:pt x="215" y="42"/>
                    </a:moveTo>
                    <a:lnTo>
                      <a:pt x="217" y="42"/>
                    </a:lnTo>
                    <a:lnTo>
                      <a:pt x="219" y="42"/>
                    </a:lnTo>
                    <a:lnTo>
                      <a:pt x="221" y="42"/>
                    </a:lnTo>
                    <a:lnTo>
                      <a:pt x="223" y="42"/>
                    </a:lnTo>
                    <a:lnTo>
                      <a:pt x="225" y="42"/>
                    </a:lnTo>
                    <a:lnTo>
                      <a:pt x="227" y="42"/>
                    </a:lnTo>
                    <a:lnTo>
                      <a:pt x="0" y="0"/>
                    </a:lnTo>
                    <a:lnTo>
                      <a:pt x="215" y="42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58" name="Freeform 4922"/>
              <p:cNvSpPr>
                <a:spLocks/>
              </p:cNvSpPr>
              <p:nvPr/>
            </p:nvSpPr>
            <p:spPr bwMode="auto">
              <a:xfrm>
                <a:off x="2738" y="1610"/>
                <a:ext cx="119" cy="21"/>
              </a:xfrm>
              <a:custGeom>
                <a:avLst/>
                <a:gdLst>
                  <a:gd name="T0" fmla="*/ 29 w 238"/>
                  <a:gd name="T1" fmla="*/ 6 h 42"/>
                  <a:gd name="T2" fmla="*/ 29 w 238"/>
                  <a:gd name="T3" fmla="*/ 6 h 42"/>
                  <a:gd name="T4" fmla="*/ 29 w 238"/>
                  <a:gd name="T5" fmla="*/ 6 h 42"/>
                  <a:gd name="T6" fmla="*/ 29 w 238"/>
                  <a:gd name="T7" fmla="*/ 6 h 42"/>
                  <a:gd name="T8" fmla="*/ 30 w 238"/>
                  <a:gd name="T9" fmla="*/ 6 h 42"/>
                  <a:gd name="T10" fmla="*/ 30 w 238"/>
                  <a:gd name="T11" fmla="*/ 5 h 42"/>
                  <a:gd name="T12" fmla="*/ 30 w 238"/>
                  <a:gd name="T13" fmla="*/ 5 h 42"/>
                  <a:gd name="T14" fmla="*/ 30 w 238"/>
                  <a:gd name="T15" fmla="*/ 5 h 42"/>
                  <a:gd name="T16" fmla="*/ 30 w 238"/>
                  <a:gd name="T17" fmla="*/ 5 h 42"/>
                  <a:gd name="T18" fmla="*/ 0 w 238"/>
                  <a:gd name="T19" fmla="*/ 0 h 42"/>
                  <a:gd name="T20" fmla="*/ 29 w 238"/>
                  <a:gd name="T21" fmla="*/ 6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8" h="42">
                    <a:moveTo>
                      <a:pt x="227" y="42"/>
                    </a:moveTo>
                    <a:lnTo>
                      <a:pt x="229" y="42"/>
                    </a:lnTo>
                    <a:lnTo>
                      <a:pt x="231" y="42"/>
                    </a:lnTo>
                    <a:lnTo>
                      <a:pt x="233" y="42"/>
                    </a:lnTo>
                    <a:lnTo>
                      <a:pt x="235" y="40"/>
                    </a:lnTo>
                    <a:lnTo>
                      <a:pt x="236" y="40"/>
                    </a:lnTo>
                    <a:lnTo>
                      <a:pt x="238" y="40"/>
                    </a:lnTo>
                    <a:lnTo>
                      <a:pt x="0" y="0"/>
                    </a:lnTo>
                    <a:lnTo>
                      <a:pt x="227" y="42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59" name="Freeform 4923"/>
              <p:cNvSpPr>
                <a:spLocks/>
              </p:cNvSpPr>
              <p:nvPr/>
            </p:nvSpPr>
            <p:spPr bwMode="auto">
              <a:xfrm>
                <a:off x="2738" y="1610"/>
                <a:ext cx="126" cy="20"/>
              </a:xfrm>
              <a:custGeom>
                <a:avLst/>
                <a:gdLst>
                  <a:gd name="T0" fmla="*/ 30 w 252"/>
                  <a:gd name="T1" fmla="*/ 5 h 40"/>
                  <a:gd name="T2" fmla="*/ 30 w 252"/>
                  <a:gd name="T3" fmla="*/ 5 h 40"/>
                  <a:gd name="T4" fmla="*/ 31 w 252"/>
                  <a:gd name="T5" fmla="*/ 5 h 40"/>
                  <a:gd name="T6" fmla="*/ 31 w 252"/>
                  <a:gd name="T7" fmla="*/ 5 h 40"/>
                  <a:gd name="T8" fmla="*/ 31 w 252"/>
                  <a:gd name="T9" fmla="*/ 5 h 40"/>
                  <a:gd name="T10" fmla="*/ 31 w 252"/>
                  <a:gd name="T11" fmla="*/ 5 h 40"/>
                  <a:gd name="T12" fmla="*/ 32 w 252"/>
                  <a:gd name="T13" fmla="*/ 5 h 40"/>
                  <a:gd name="T14" fmla="*/ 32 w 252"/>
                  <a:gd name="T15" fmla="*/ 5 h 40"/>
                  <a:gd name="T16" fmla="*/ 32 w 252"/>
                  <a:gd name="T17" fmla="*/ 5 h 40"/>
                  <a:gd name="T18" fmla="*/ 0 w 252"/>
                  <a:gd name="T19" fmla="*/ 0 h 40"/>
                  <a:gd name="T20" fmla="*/ 30 w 252"/>
                  <a:gd name="T21" fmla="*/ 5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2" h="40">
                    <a:moveTo>
                      <a:pt x="238" y="40"/>
                    </a:moveTo>
                    <a:lnTo>
                      <a:pt x="240" y="40"/>
                    </a:lnTo>
                    <a:lnTo>
                      <a:pt x="242" y="40"/>
                    </a:lnTo>
                    <a:lnTo>
                      <a:pt x="244" y="40"/>
                    </a:lnTo>
                    <a:lnTo>
                      <a:pt x="246" y="40"/>
                    </a:lnTo>
                    <a:lnTo>
                      <a:pt x="248" y="40"/>
                    </a:lnTo>
                    <a:lnTo>
                      <a:pt x="250" y="40"/>
                    </a:lnTo>
                    <a:lnTo>
                      <a:pt x="252" y="40"/>
                    </a:lnTo>
                    <a:lnTo>
                      <a:pt x="0" y="0"/>
                    </a:lnTo>
                    <a:lnTo>
                      <a:pt x="238" y="4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60" name="Freeform 4924"/>
              <p:cNvSpPr>
                <a:spLocks/>
              </p:cNvSpPr>
              <p:nvPr/>
            </p:nvSpPr>
            <p:spPr bwMode="auto">
              <a:xfrm>
                <a:off x="2738" y="1610"/>
                <a:ext cx="133" cy="19"/>
              </a:xfrm>
              <a:custGeom>
                <a:avLst/>
                <a:gdLst>
                  <a:gd name="T0" fmla="*/ 32 w 265"/>
                  <a:gd name="T1" fmla="*/ 5 h 38"/>
                  <a:gd name="T2" fmla="*/ 32 w 265"/>
                  <a:gd name="T3" fmla="*/ 5 h 38"/>
                  <a:gd name="T4" fmla="*/ 32 w 265"/>
                  <a:gd name="T5" fmla="*/ 5 h 38"/>
                  <a:gd name="T6" fmla="*/ 33 w 265"/>
                  <a:gd name="T7" fmla="*/ 5 h 38"/>
                  <a:gd name="T8" fmla="*/ 33 w 265"/>
                  <a:gd name="T9" fmla="*/ 5 h 38"/>
                  <a:gd name="T10" fmla="*/ 33 w 265"/>
                  <a:gd name="T11" fmla="*/ 5 h 38"/>
                  <a:gd name="T12" fmla="*/ 33 w 265"/>
                  <a:gd name="T13" fmla="*/ 5 h 38"/>
                  <a:gd name="T14" fmla="*/ 34 w 265"/>
                  <a:gd name="T15" fmla="*/ 5 h 38"/>
                  <a:gd name="T16" fmla="*/ 34 w 265"/>
                  <a:gd name="T17" fmla="*/ 5 h 38"/>
                  <a:gd name="T18" fmla="*/ 0 w 265"/>
                  <a:gd name="T19" fmla="*/ 0 h 38"/>
                  <a:gd name="T20" fmla="*/ 32 w 265"/>
                  <a:gd name="T21" fmla="*/ 5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5" h="38">
                    <a:moveTo>
                      <a:pt x="252" y="38"/>
                    </a:moveTo>
                    <a:lnTo>
                      <a:pt x="254" y="38"/>
                    </a:lnTo>
                    <a:lnTo>
                      <a:pt x="256" y="38"/>
                    </a:lnTo>
                    <a:lnTo>
                      <a:pt x="258" y="38"/>
                    </a:lnTo>
                    <a:lnTo>
                      <a:pt x="259" y="38"/>
                    </a:lnTo>
                    <a:lnTo>
                      <a:pt x="261" y="38"/>
                    </a:lnTo>
                    <a:lnTo>
                      <a:pt x="263" y="38"/>
                    </a:lnTo>
                    <a:lnTo>
                      <a:pt x="265" y="38"/>
                    </a:lnTo>
                    <a:lnTo>
                      <a:pt x="0" y="0"/>
                    </a:lnTo>
                    <a:lnTo>
                      <a:pt x="252" y="38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61" name="Freeform 4925"/>
              <p:cNvSpPr>
                <a:spLocks/>
              </p:cNvSpPr>
              <p:nvPr/>
            </p:nvSpPr>
            <p:spPr bwMode="auto">
              <a:xfrm>
                <a:off x="2738" y="1610"/>
                <a:ext cx="140" cy="19"/>
              </a:xfrm>
              <a:custGeom>
                <a:avLst/>
                <a:gdLst>
                  <a:gd name="T0" fmla="*/ 33 w 281"/>
                  <a:gd name="T1" fmla="*/ 5 h 38"/>
                  <a:gd name="T2" fmla="*/ 33 w 281"/>
                  <a:gd name="T3" fmla="*/ 5 h 38"/>
                  <a:gd name="T4" fmla="*/ 33 w 281"/>
                  <a:gd name="T5" fmla="*/ 5 h 38"/>
                  <a:gd name="T6" fmla="*/ 33 w 281"/>
                  <a:gd name="T7" fmla="*/ 5 h 38"/>
                  <a:gd name="T8" fmla="*/ 34 w 281"/>
                  <a:gd name="T9" fmla="*/ 5 h 38"/>
                  <a:gd name="T10" fmla="*/ 34 w 281"/>
                  <a:gd name="T11" fmla="*/ 5 h 38"/>
                  <a:gd name="T12" fmla="*/ 34 w 281"/>
                  <a:gd name="T13" fmla="*/ 5 h 38"/>
                  <a:gd name="T14" fmla="*/ 34 w 281"/>
                  <a:gd name="T15" fmla="*/ 5 h 38"/>
                  <a:gd name="T16" fmla="*/ 35 w 281"/>
                  <a:gd name="T17" fmla="*/ 5 h 38"/>
                  <a:gd name="T18" fmla="*/ 0 w 281"/>
                  <a:gd name="T19" fmla="*/ 0 h 38"/>
                  <a:gd name="T20" fmla="*/ 33 w 281"/>
                  <a:gd name="T21" fmla="*/ 5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81" h="38">
                    <a:moveTo>
                      <a:pt x="265" y="38"/>
                    </a:moveTo>
                    <a:lnTo>
                      <a:pt x="267" y="38"/>
                    </a:lnTo>
                    <a:lnTo>
                      <a:pt x="269" y="38"/>
                    </a:lnTo>
                    <a:lnTo>
                      <a:pt x="271" y="38"/>
                    </a:lnTo>
                    <a:lnTo>
                      <a:pt x="273" y="38"/>
                    </a:lnTo>
                    <a:lnTo>
                      <a:pt x="275" y="38"/>
                    </a:lnTo>
                    <a:lnTo>
                      <a:pt x="277" y="38"/>
                    </a:lnTo>
                    <a:lnTo>
                      <a:pt x="279" y="38"/>
                    </a:lnTo>
                    <a:lnTo>
                      <a:pt x="281" y="36"/>
                    </a:lnTo>
                    <a:lnTo>
                      <a:pt x="0" y="0"/>
                    </a:lnTo>
                    <a:lnTo>
                      <a:pt x="265" y="38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62" name="Freeform 4926"/>
              <p:cNvSpPr>
                <a:spLocks/>
              </p:cNvSpPr>
              <p:nvPr/>
            </p:nvSpPr>
            <p:spPr bwMode="auto">
              <a:xfrm>
                <a:off x="2738" y="1610"/>
                <a:ext cx="147" cy="18"/>
              </a:xfrm>
              <a:custGeom>
                <a:avLst/>
                <a:gdLst>
                  <a:gd name="T0" fmla="*/ 36 w 294"/>
                  <a:gd name="T1" fmla="*/ 5 h 36"/>
                  <a:gd name="T2" fmla="*/ 36 w 294"/>
                  <a:gd name="T3" fmla="*/ 5 h 36"/>
                  <a:gd name="T4" fmla="*/ 36 w 294"/>
                  <a:gd name="T5" fmla="*/ 5 h 36"/>
                  <a:gd name="T6" fmla="*/ 36 w 294"/>
                  <a:gd name="T7" fmla="*/ 5 h 36"/>
                  <a:gd name="T8" fmla="*/ 36 w 294"/>
                  <a:gd name="T9" fmla="*/ 5 h 36"/>
                  <a:gd name="T10" fmla="*/ 37 w 294"/>
                  <a:gd name="T11" fmla="*/ 5 h 36"/>
                  <a:gd name="T12" fmla="*/ 37 w 294"/>
                  <a:gd name="T13" fmla="*/ 5 h 36"/>
                  <a:gd name="T14" fmla="*/ 37 w 294"/>
                  <a:gd name="T15" fmla="*/ 5 h 36"/>
                  <a:gd name="T16" fmla="*/ 37 w 294"/>
                  <a:gd name="T17" fmla="*/ 5 h 36"/>
                  <a:gd name="T18" fmla="*/ 0 w 294"/>
                  <a:gd name="T19" fmla="*/ 0 h 36"/>
                  <a:gd name="T20" fmla="*/ 36 w 294"/>
                  <a:gd name="T21" fmla="*/ 5 h 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4" h="36">
                    <a:moveTo>
                      <a:pt x="281" y="36"/>
                    </a:moveTo>
                    <a:lnTo>
                      <a:pt x="283" y="36"/>
                    </a:lnTo>
                    <a:lnTo>
                      <a:pt x="284" y="36"/>
                    </a:lnTo>
                    <a:lnTo>
                      <a:pt x="286" y="36"/>
                    </a:lnTo>
                    <a:lnTo>
                      <a:pt x="288" y="36"/>
                    </a:lnTo>
                    <a:lnTo>
                      <a:pt x="290" y="36"/>
                    </a:lnTo>
                    <a:lnTo>
                      <a:pt x="292" y="36"/>
                    </a:lnTo>
                    <a:lnTo>
                      <a:pt x="294" y="36"/>
                    </a:lnTo>
                    <a:lnTo>
                      <a:pt x="0" y="0"/>
                    </a:lnTo>
                    <a:lnTo>
                      <a:pt x="281" y="36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63" name="Freeform 4927"/>
              <p:cNvSpPr>
                <a:spLocks/>
              </p:cNvSpPr>
              <p:nvPr/>
            </p:nvSpPr>
            <p:spPr bwMode="auto">
              <a:xfrm>
                <a:off x="2738" y="1610"/>
                <a:ext cx="156" cy="17"/>
              </a:xfrm>
              <a:custGeom>
                <a:avLst/>
                <a:gdLst>
                  <a:gd name="T0" fmla="*/ 37 w 311"/>
                  <a:gd name="T1" fmla="*/ 5 h 34"/>
                  <a:gd name="T2" fmla="*/ 37 w 311"/>
                  <a:gd name="T3" fmla="*/ 5 h 34"/>
                  <a:gd name="T4" fmla="*/ 38 w 311"/>
                  <a:gd name="T5" fmla="*/ 5 h 34"/>
                  <a:gd name="T6" fmla="*/ 38 w 311"/>
                  <a:gd name="T7" fmla="*/ 5 h 34"/>
                  <a:gd name="T8" fmla="*/ 38 w 311"/>
                  <a:gd name="T9" fmla="*/ 5 h 34"/>
                  <a:gd name="T10" fmla="*/ 39 w 311"/>
                  <a:gd name="T11" fmla="*/ 5 h 34"/>
                  <a:gd name="T12" fmla="*/ 39 w 311"/>
                  <a:gd name="T13" fmla="*/ 5 h 34"/>
                  <a:gd name="T14" fmla="*/ 39 w 311"/>
                  <a:gd name="T15" fmla="*/ 5 h 34"/>
                  <a:gd name="T16" fmla="*/ 39 w 311"/>
                  <a:gd name="T17" fmla="*/ 4 h 34"/>
                  <a:gd name="T18" fmla="*/ 0 w 311"/>
                  <a:gd name="T19" fmla="*/ 0 h 34"/>
                  <a:gd name="T20" fmla="*/ 37 w 311"/>
                  <a:gd name="T21" fmla="*/ 5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11" h="34">
                    <a:moveTo>
                      <a:pt x="294" y="34"/>
                    </a:moveTo>
                    <a:lnTo>
                      <a:pt x="296" y="34"/>
                    </a:lnTo>
                    <a:lnTo>
                      <a:pt x="300" y="34"/>
                    </a:lnTo>
                    <a:lnTo>
                      <a:pt x="302" y="34"/>
                    </a:lnTo>
                    <a:lnTo>
                      <a:pt x="306" y="34"/>
                    </a:lnTo>
                    <a:lnTo>
                      <a:pt x="307" y="34"/>
                    </a:lnTo>
                    <a:lnTo>
                      <a:pt x="309" y="34"/>
                    </a:lnTo>
                    <a:lnTo>
                      <a:pt x="311" y="32"/>
                    </a:lnTo>
                    <a:lnTo>
                      <a:pt x="0" y="0"/>
                    </a:lnTo>
                    <a:lnTo>
                      <a:pt x="294" y="34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64" name="Freeform 4928"/>
              <p:cNvSpPr>
                <a:spLocks/>
              </p:cNvSpPr>
              <p:nvPr/>
            </p:nvSpPr>
            <p:spPr bwMode="auto">
              <a:xfrm>
                <a:off x="2738" y="1610"/>
                <a:ext cx="164" cy="17"/>
              </a:xfrm>
              <a:custGeom>
                <a:avLst/>
                <a:gdLst>
                  <a:gd name="T0" fmla="*/ 38 w 329"/>
                  <a:gd name="T1" fmla="*/ 5 h 34"/>
                  <a:gd name="T2" fmla="*/ 39 w 329"/>
                  <a:gd name="T3" fmla="*/ 4 h 34"/>
                  <a:gd name="T4" fmla="*/ 39 w 329"/>
                  <a:gd name="T5" fmla="*/ 4 h 34"/>
                  <a:gd name="T6" fmla="*/ 39 w 329"/>
                  <a:gd name="T7" fmla="*/ 4 h 34"/>
                  <a:gd name="T8" fmla="*/ 39 w 329"/>
                  <a:gd name="T9" fmla="*/ 4 h 34"/>
                  <a:gd name="T10" fmla="*/ 40 w 329"/>
                  <a:gd name="T11" fmla="*/ 4 h 34"/>
                  <a:gd name="T12" fmla="*/ 40 w 329"/>
                  <a:gd name="T13" fmla="*/ 4 h 34"/>
                  <a:gd name="T14" fmla="*/ 40 w 329"/>
                  <a:gd name="T15" fmla="*/ 4 h 34"/>
                  <a:gd name="T16" fmla="*/ 41 w 329"/>
                  <a:gd name="T17" fmla="*/ 4 h 34"/>
                  <a:gd name="T18" fmla="*/ 0 w 329"/>
                  <a:gd name="T19" fmla="*/ 0 h 34"/>
                  <a:gd name="T20" fmla="*/ 38 w 329"/>
                  <a:gd name="T21" fmla="*/ 5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9" h="34">
                    <a:moveTo>
                      <a:pt x="311" y="34"/>
                    </a:moveTo>
                    <a:lnTo>
                      <a:pt x="313" y="32"/>
                    </a:lnTo>
                    <a:lnTo>
                      <a:pt x="315" y="32"/>
                    </a:lnTo>
                    <a:lnTo>
                      <a:pt x="317" y="32"/>
                    </a:lnTo>
                    <a:lnTo>
                      <a:pt x="319" y="32"/>
                    </a:lnTo>
                    <a:lnTo>
                      <a:pt x="323" y="32"/>
                    </a:lnTo>
                    <a:lnTo>
                      <a:pt x="325" y="32"/>
                    </a:lnTo>
                    <a:lnTo>
                      <a:pt x="327" y="32"/>
                    </a:lnTo>
                    <a:lnTo>
                      <a:pt x="329" y="31"/>
                    </a:lnTo>
                    <a:lnTo>
                      <a:pt x="0" y="0"/>
                    </a:lnTo>
                    <a:lnTo>
                      <a:pt x="311" y="34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65" name="Freeform 4929"/>
              <p:cNvSpPr>
                <a:spLocks/>
              </p:cNvSpPr>
              <p:nvPr/>
            </p:nvSpPr>
            <p:spPr bwMode="auto">
              <a:xfrm>
                <a:off x="2738" y="1610"/>
                <a:ext cx="172" cy="15"/>
              </a:xfrm>
              <a:custGeom>
                <a:avLst/>
                <a:gdLst>
                  <a:gd name="T0" fmla="*/ 42 w 344"/>
                  <a:gd name="T1" fmla="*/ 3 h 31"/>
                  <a:gd name="T2" fmla="*/ 42 w 344"/>
                  <a:gd name="T3" fmla="*/ 3 h 31"/>
                  <a:gd name="T4" fmla="*/ 42 w 344"/>
                  <a:gd name="T5" fmla="*/ 3 h 31"/>
                  <a:gd name="T6" fmla="*/ 42 w 344"/>
                  <a:gd name="T7" fmla="*/ 3 h 31"/>
                  <a:gd name="T8" fmla="*/ 42 w 344"/>
                  <a:gd name="T9" fmla="*/ 3 h 31"/>
                  <a:gd name="T10" fmla="*/ 43 w 344"/>
                  <a:gd name="T11" fmla="*/ 3 h 31"/>
                  <a:gd name="T12" fmla="*/ 43 w 344"/>
                  <a:gd name="T13" fmla="*/ 3 h 31"/>
                  <a:gd name="T14" fmla="*/ 43 w 344"/>
                  <a:gd name="T15" fmla="*/ 3 h 31"/>
                  <a:gd name="T16" fmla="*/ 43 w 344"/>
                  <a:gd name="T17" fmla="*/ 3 h 31"/>
                  <a:gd name="T18" fmla="*/ 0 w 344"/>
                  <a:gd name="T19" fmla="*/ 0 h 31"/>
                  <a:gd name="T20" fmla="*/ 42 w 344"/>
                  <a:gd name="T21" fmla="*/ 3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44" h="31">
                    <a:moveTo>
                      <a:pt x="329" y="31"/>
                    </a:moveTo>
                    <a:lnTo>
                      <a:pt x="331" y="31"/>
                    </a:lnTo>
                    <a:lnTo>
                      <a:pt x="332" y="31"/>
                    </a:lnTo>
                    <a:lnTo>
                      <a:pt x="334" y="31"/>
                    </a:lnTo>
                    <a:lnTo>
                      <a:pt x="336" y="31"/>
                    </a:lnTo>
                    <a:lnTo>
                      <a:pt x="338" y="31"/>
                    </a:lnTo>
                    <a:lnTo>
                      <a:pt x="340" y="29"/>
                    </a:lnTo>
                    <a:lnTo>
                      <a:pt x="342" y="29"/>
                    </a:lnTo>
                    <a:lnTo>
                      <a:pt x="344" y="29"/>
                    </a:lnTo>
                    <a:lnTo>
                      <a:pt x="0" y="0"/>
                    </a:lnTo>
                    <a:lnTo>
                      <a:pt x="329" y="31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66" name="Freeform 4930"/>
              <p:cNvSpPr>
                <a:spLocks/>
              </p:cNvSpPr>
              <p:nvPr/>
            </p:nvSpPr>
            <p:spPr bwMode="auto">
              <a:xfrm>
                <a:off x="2738" y="1610"/>
                <a:ext cx="181" cy="14"/>
              </a:xfrm>
              <a:custGeom>
                <a:avLst/>
                <a:gdLst>
                  <a:gd name="T0" fmla="*/ 43 w 361"/>
                  <a:gd name="T1" fmla="*/ 3 h 29"/>
                  <a:gd name="T2" fmla="*/ 44 w 361"/>
                  <a:gd name="T3" fmla="*/ 3 h 29"/>
                  <a:gd name="T4" fmla="*/ 44 w 361"/>
                  <a:gd name="T5" fmla="*/ 3 h 29"/>
                  <a:gd name="T6" fmla="*/ 44 w 361"/>
                  <a:gd name="T7" fmla="*/ 3 h 29"/>
                  <a:gd name="T8" fmla="*/ 45 w 361"/>
                  <a:gd name="T9" fmla="*/ 3 h 29"/>
                  <a:gd name="T10" fmla="*/ 45 w 361"/>
                  <a:gd name="T11" fmla="*/ 3 h 29"/>
                  <a:gd name="T12" fmla="*/ 45 w 361"/>
                  <a:gd name="T13" fmla="*/ 3 h 29"/>
                  <a:gd name="T14" fmla="*/ 45 w 361"/>
                  <a:gd name="T15" fmla="*/ 3 h 29"/>
                  <a:gd name="T16" fmla="*/ 46 w 361"/>
                  <a:gd name="T17" fmla="*/ 3 h 29"/>
                  <a:gd name="T18" fmla="*/ 0 w 361"/>
                  <a:gd name="T19" fmla="*/ 0 h 29"/>
                  <a:gd name="T20" fmla="*/ 43 w 361"/>
                  <a:gd name="T21" fmla="*/ 3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61" h="29">
                    <a:moveTo>
                      <a:pt x="344" y="29"/>
                    </a:moveTo>
                    <a:lnTo>
                      <a:pt x="348" y="29"/>
                    </a:lnTo>
                    <a:lnTo>
                      <a:pt x="350" y="29"/>
                    </a:lnTo>
                    <a:lnTo>
                      <a:pt x="352" y="29"/>
                    </a:lnTo>
                    <a:lnTo>
                      <a:pt x="354" y="27"/>
                    </a:lnTo>
                    <a:lnTo>
                      <a:pt x="356" y="27"/>
                    </a:lnTo>
                    <a:lnTo>
                      <a:pt x="357" y="27"/>
                    </a:lnTo>
                    <a:lnTo>
                      <a:pt x="359" y="27"/>
                    </a:lnTo>
                    <a:lnTo>
                      <a:pt x="361" y="27"/>
                    </a:lnTo>
                    <a:lnTo>
                      <a:pt x="0" y="0"/>
                    </a:lnTo>
                    <a:lnTo>
                      <a:pt x="344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67" name="Freeform 4931"/>
              <p:cNvSpPr>
                <a:spLocks/>
              </p:cNvSpPr>
              <p:nvPr/>
            </p:nvSpPr>
            <p:spPr bwMode="auto">
              <a:xfrm>
                <a:off x="2738" y="1610"/>
                <a:ext cx="189" cy="13"/>
              </a:xfrm>
              <a:custGeom>
                <a:avLst/>
                <a:gdLst>
                  <a:gd name="T0" fmla="*/ 45 w 379"/>
                  <a:gd name="T1" fmla="*/ 3 h 27"/>
                  <a:gd name="T2" fmla="*/ 45 w 379"/>
                  <a:gd name="T3" fmla="*/ 3 h 27"/>
                  <a:gd name="T4" fmla="*/ 45 w 379"/>
                  <a:gd name="T5" fmla="*/ 3 h 27"/>
                  <a:gd name="T6" fmla="*/ 46 w 379"/>
                  <a:gd name="T7" fmla="*/ 3 h 27"/>
                  <a:gd name="T8" fmla="*/ 46 w 379"/>
                  <a:gd name="T9" fmla="*/ 3 h 27"/>
                  <a:gd name="T10" fmla="*/ 46 w 379"/>
                  <a:gd name="T11" fmla="*/ 3 h 27"/>
                  <a:gd name="T12" fmla="*/ 46 w 379"/>
                  <a:gd name="T13" fmla="*/ 3 h 27"/>
                  <a:gd name="T14" fmla="*/ 47 w 379"/>
                  <a:gd name="T15" fmla="*/ 2 h 27"/>
                  <a:gd name="T16" fmla="*/ 47 w 379"/>
                  <a:gd name="T17" fmla="*/ 2 h 27"/>
                  <a:gd name="T18" fmla="*/ 0 w 379"/>
                  <a:gd name="T19" fmla="*/ 0 h 27"/>
                  <a:gd name="T20" fmla="*/ 45 w 379"/>
                  <a:gd name="T21" fmla="*/ 3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9" h="27">
                    <a:moveTo>
                      <a:pt x="361" y="27"/>
                    </a:moveTo>
                    <a:lnTo>
                      <a:pt x="363" y="27"/>
                    </a:lnTo>
                    <a:lnTo>
                      <a:pt x="365" y="25"/>
                    </a:lnTo>
                    <a:lnTo>
                      <a:pt x="369" y="25"/>
                    </a:lnTo>
                    <a:lnTo>
                      <a:pt x="371" y="25"/>
                    </a:lnTo>
                    <a:lnTo>
                      <a:pt x="373" y="25"/>
                    </a:lnTo>
                    <a:lnTo>
                      <a:pt x="375" y="25"/>
                    </a:lnTo>
                    <a:lnTo>
                      <a:pt x="377" y="23"/>
                    </a:lnTo>
                    <a:lnTo>
                      <a:pt x="379" y="23"/>
                    </a:lnTo>
                    <a:lnTo>
                      <a:pt x="0" y="0"/>
                    </a:lnTo>
                    <a:lnTo>
                      <a:pt x="361" y="27"/>
                    </a:ln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68" name="Freeform 4932"/>
              <p:cNvSpPr>
                <a:spLocks/>
              </p:cNvSpPr>
              <p:nvPr/>
            </p:nvSpPr>
            <p:spPr bwMode="auto">
              <a:xfrm>
                <a:off x="2738" y="1610"/>
                <a:ext cx="197" cy="11"/>
              </a:xfrm>
              <a:custGeom>
                <a:avLst/>
                <a:gdLst>
                  <a:gd name="T0" fmla="*/ 48 w 394"/>
                  <a:gd name="T1" fmla="*/ 2 h 23"/>
                  <a:gd name="T2" fmla="*/ 48 w 394"/>
                  <a:gd name="T3" fmla="*/ 2 h 23"/>
                  <a:gd name="T4" fmla="*/ 48 w 394"/>
                  <a:gd name="T5" fmla="*/ 2 h 23"/>
                  <a:gd name="T6" fmla="*/ 48 w 394"/>
                  <a:gd name="T7" fmla="*/ 2 h 23"/>
                  <a:gd name="T8" fmla="*/ 49 w 394"/>
                  <a:gd name="T9" fmla="*/ 2 h 23"/>
                  <a:gd name="T10" fmla="*/ 49 w 394"/>
                  <a:gd name="T11" fmla="*/ 2 h 23"/>
                  <a:gd name="T12" fmla="*/ 49 w 394"/>
                  <a:gd name="T13" fmla="*/ 2 h 23"/>
                  <a:gd name="T14" fmla="*/ 49 w 394"/>
                  <a:gd name="T15" fmla="*/ 2 h 23"/>
                  <a:gd name="T16" fmla="*/ 50 w 394"/>
                  <a:gd name="T17" fmla="*/ 2 h 23"/>
                  <a:gd name="T18" fmla="*/ 0 w 394"/>
                  <a:gd name="T19" fmla="*/ 0 h 23"/>
                  <a:gd name="T20" fmla="*/ 48 w 394"/>
                  <a:gd name="T21" fmla="*/ 2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4" h="23">
                    <a:moveTo>
                      <a:pt x="379" y="23"/>
                    </a:moveTo>
                    <a:lnTo>
                      <a:pt x="380" y="23"/>
                    </a:lnTo>
                    <a:lnTo>
                      <a:pt x="382" y="23"/>
                    </a:lnTo>
                    <a:lnTo>
                      <a:pt x="384" y="21"/>
                    </a:lnTo>
                    <a:lnTo>
                      <a:pt x="386" y="21"/>
                    </a:lnTo>
                    <a:lnTo>
                      <a:pt x="388" y="21"/>
                    </a:lnTo>
                    <a:lnTo>
                      <a:pt x="390" y="21"/>
                    </a:lnTo>
                    <a:lnTo>
                      <a:pt x="392" y="21"/>
                    </a:lnTo>
                    <a:lnTo>
                      <a:pt x="394" y="19"/>
                    </a:lnTo>
                    <a:lnTo>
                      <a:pt x="0" y="0"/>
                    </a:lnTo>
                    <a:lnTo>
                      <a:pt x="379" y="23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69" name="Freeform 4933"/>
              <p:cNvSpPr>
                <a:spLocks/>
              </p:cNvSpPr>
              <p:nvPr/>
            </p:nvSpPr>
            <p:spPr bwMode="auto">
              <a:xfrm>
                <a:off x="2738" y="1610"/>
                <a:ext cx="204" cy="9"/>
              </a:xfrm>
              <a:custGeom>
                <a:avLst/>
                <a:gdLst>
                  <a:gd name="T0" fmla="*/ 50 w 407"/>
                  <a:gd name="T1" fmla="*/ 2 h 19"/>
                  <a:gd name="T2" fmla="*/ 50 w 407"/>
                  <a:gd name="T3" fmla="*/ 2 h 19"/>
                  <a:gd name="T4" fmla="*/ 50 w 407"/>
                  <a:gd name="T5" fmla="*/ 2 h 19"/>
                  <a:gd name="T6" fmla="*/ 50 w 407"/>
                  <a:gd name="T7" fmla="*/ 2 h 19"/>
                  <a:gd name="T8" fmla="*/ 50 w 407"/>
                  <a:gd name="T9" fmla="*/ 2 h 19"/>
                  <a:gd name="T10" fmla="*/ 51 w 407"/>
                  <a:gd name="T11" fmla="*/ 2 h 19"/>
                  <a:gd name="T12" fmla="*/ 51 w 407"/>
                  <a:gd name="T13" fmla="*/ 2 h 19"/>
                  <a:gd name="T14" fmla="*/ 51 w 407"/>
                  <a:gd name="T15" fmla="*/ 2 h 19"/>
                  <a:gd name="T16" fmla="*/ 51 w 407"/>
                  <a:gd name="T17" fmla="*/ 1 h 19"/>
                  <a:gd name="T18" fmla="*/ 0 w 407"/>
                  <a:gd name="T19" fmla="*/ 0 h 19"/>
                  <a:gd name="T20" fmla="*/ 50 w 407"/>
                  <a:gd name="T21" fmla="*/ 2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07" h="19">
                    <a:moveTo>
                      <a:pt x="394" y="19"/>
                    </a:moveTo>
                    <a:lnTo>
                      <a:pt x="394" y="19"/>
                    </a:lnTo>
                    <a:lnTo>
                      <a:pt x="396" y="19"/>
                    </a:lnTo>
                    <a:lnTo>
                      <a:pt x="398" y="19"/>
                    </a:lnTo>
                    <a:lnTo>
                      <a:pt x="400" y="17"/>
                    </a:lnTo>
                    <a:lnTo>
                      <a:pt x="402" y="17"/>
                    </a:lnTo>
                    <a:lnTo>
                      <a:pt x="404" y="17"/>
                    </a:lnTo>
                    <a:lnTo>
                      <a:pt x="405" y="17"/>
                    </a:lnTo>
                    <a:lnTo>
                      <a:pt x="407" y="15"/>
                    </a:lnTo>
                    <a:lnTo>
                      <a:pt x="0" y="0"/>
                    </a:lnTo>
                    <a:lnTo>
                      <a:pt x="394" y="19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70" name="Freeform 4934"/>
              <p:cNvSpPr>
                <a:spLocks/>
              </p:cNvSpPr>
              <p:nvPr/>
            </p:nvSpPr>
            <p:spPr bwMode="auto">
              <a:xfrm>
                <a:off x="2738" y="1610"/>
                <a:ext cx="209" cy="8"/>
              </a:xfrm>
              <a:custGeom>
                <a:avLst/>
                <a:gdLst>
                  <a:gd name="T0" fmla="*/ 50 w 419"/>
                  <a:gd name="T1" fmla="*/ 2 h 15"/>
                  <a:gd name="T2" fmla="*/ 51 w 419"/>
                  <a:gd name="T3" fmla="*/ 2 h 15"/>
                  <a:gd name="T4" fmla="*/ 51 w 419"/>
                  <a:gd name="T5" fmla="*/ 2 h 15"/>
                  <a:gd name="T6" fmla="*/ 51 w 419"/>
                  <a:gd name="T7" fmla="*/ 2 h 15"/>
                  <a:gd name="T8" fmla="*/ 51 w 419"/>
                  <a:gd name="T9" fmla="*/ 2 h 15"/>
                  <a:gd name="T10" fmla="*/ 51 w 419"/>
                  <a:gd name="T11" fmla="*/ 2 h 15"/>
                  <a:gd name="T12" fmla="*/ 52 w 419"/>
                  <a:gd name="T13" fmla="*/ 2 h 15"/>
                  <a:gd name="T14" fmla="*/ 52 w 419"/>
                  <a:gd name="T15" fmla="*/ 2 h 15"/>
                  <a:gd name="T16" fmla="*/ 52 w 419"/>
                  <a:gd name="T17" fmla="*/ 2 h 15"/>
                  <a:gd name="T18" fmla="*/ 0 w 419"/>
                  <a:gd name="T19" fmla="*/ 0 h 15"/>
                  <a:gd name="T20" fmla="*/ 50 w 419"/>
                  <a:gd name="T21" fmla="*/ 2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9" h="15">
                    <a:moveTo>
                      <a:pt x="407" y="15"/>
                    </a:moveTo>
                    <a:lnTo>
                      <a:pt x="409" y="15"/>
                    </a:lnTo>
                    <a:lnTo>
                      <a:pt x="411" y="15"/>
                    </a:lnTo>
                    <a:lnTo>
                      <a:pt x="413" y="13"/>
                    </a:lnTo>
                    <a:lnTo>
                      <a:pt x="415" y="13"/>
                    </a:lnTo>
                    <a:lnTo>
                      <a:pt x="417" y="13"/>
                    </a:lnTo>
                    <a:lnTo>
                      <a:pt x="417" y="11"/>
                    </a:lnTo>
                    <a:lnTo>
                      <a:pt x="419" y="11"/>
                    </a:lnTo>
                    <a:lnTo>
                      <a:pt x="0" y="0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71" name="Freeform 4935"/>
              <p:cNvSpPr>
                <a:spLocks/>
              </p:cNvSpPr>
              <p:nvPr/>
            </p:nvSpPr>
            <p:spPr bwMode="auto">
              <a:xfrm>
                <a:off x="2738" y="1610"/>
                <a:ext cx="213" cy="6"/>
              </a:xfrm>
              <a:custGeom>
                <a:avLst/>
                <a:gdLst>
                  <a:gd name="T0" fmla="*/ 52 w 427"/>
                  <a:gd name="T1" fmla="*/ 2 h 11"/>
                  <a:gd name="T2" fmla="*/ 52 w 427"/>
                  <a:gd name="T3" fmla="*/ 2 h 11"/>
                  <a:gd name="T4" fmla="*/ 52 w 427"/>
                  <a:gd name="T5" fmla="*/ 2 h 11"/>
                  <a:gd name="T6" fmla="*/ 52 w 427"/>
                  <a:gd name="T7" fmla="*/ 2 h 11"/>
                  <a:gd name="T8" fmla="*/ 52 w 427"/>
                  <a:gd name="T9" fmla="*/ 2 h 11"/>
                  <a:gd name="T10" fmla="*/ 52 w 427"/>
                  <a:gd name="T11" fmla="*/ 1 h 11"/>
                  <a:gd name="T12" fmla="*/ 53 w 427"/>
                  <a:gd name="T13" fmla="*/ 1 h 11"/>
                  <a:gd name="T14" fmla="*/ 53 w 427"/>
                  <a:gd name="T15" fmla="*/ 1 h 11"/>
                  <a:gd name="T16" fmla="*/ 53 w 427"/>
                  <a:gd name="T17" fmla="*/ 1 h 11"/>
                  <a:gd name="T18" fmla="*/ 0 w 427"/>
                  <a:gd name="T19" fmla="*/ 0 h 11"/>
                  <a:gd name="T20" fmla="*/ 52 w 427"/>
                  <a:gd name="T21" fmla="*/ 2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27" h="11">
                    <a:moveTo>
                      <a:pt x="419" y="11"/>
                    </a:moveTo>
                    <a:lnTo>
                      <a:pt x="419" y="11"/>
                    </a:lnTo>
                    <a:lnTo>
                      <a:pt x="421" y="9"/>
                    </a:lnTo>
                    <a:lnTo>
                      <a:pt x="423" y="9"/>
                    </a:lnTo>
                    <a:lnTo>
                      <a:pt x="423" y="7"/>
                    </a:lnTo>
                    <a:lnTo>
                      <a:pt x="425" y="7"/>
                    </a:lnTo>
                    <a:lnTo>
                      <a:pt x="427" y="7"/>
                    </a:lnTo>
                    <a:lnTo>
                      <a:pt x="0" y="0"/>
                    </a:lnTo>
                    <a:lnTo>
                      <a:pt x="419" y="11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72" name="Freeform 4936"/>
              <p:cNvSpPr>
                <a:spLocks/>
              </p:cNvSpPr>
              <p:nvPr/>
            </p:nvSpPr>
            <p:spPr bwMode="auto">
              <a:xfrm>
                <a:off x="2738" y="1610"/>
                <a:ext cx="215" cy="3"/>
              </a:xfrm>
              <a:custGeom>
                <a:avLst/>
                <a:gdLst>
                  <a:gd name="T0" fmla="*/ 54 w 430"/>
                  <a:gd name="T1" fmla="*/ 1 h 6"/>
                  <a:gd name="T2" fmla="*/ 54 w 430"/>
                  <a:gd name="T3" fmla="*/ 1 h 6"/>
                  <a:gd name="T4" fmla="*/ 54 w 430"/>
                  <a:gd name="T5" fmla="*/ 1 h 6"/>
                  <a:gd name="T6" fmla="*/ 54 w 430"/>
                  <a:gd name="T7" fmla="*/ 1 h 6"/>
                  <a:gd name="T8" fmla="*/ 54 w 430"/>
                  <a:gd name="T9" fmla="*/ 1 h 6"/>
                  <a:gd name="T10" fmla="*/ 54 w 430"/>
                  <a:gd name="T11" fmla="*/ 1 h 6"/>
                  <a:gd name="T12" fmla="*/ 54 w 430"/>
                  <a:gd name="T13" fmla="*/ 1 h 6"/>
                  <a:gd name="T14" fmla="*/ 54 w 430"/>
                  <a:gd name="T15" fmla="*/ 1 h 6"/>
                  <a:gd name="T16" fmla="*/ 54 w 430"/>
                  <a:gd name="T17" fmla="*/ 1 h 6"/>
                  <a:gd name="T18" fmla="*/ 0 w 430"/>
                  <a:gd name="T19" fmla="*/ 0 h 6"/>
                  <a:gd name="T20" fmla="*/ 54 w 430"/>
                  <a:gd name="T21" fmla="*/ 1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0" h="6">
                    <a:moveTo>
                      <a:pt x="427" y="6"/>
                    </a:moveTo>
                    <a:lnTo>
                      <a:pt x="427" y="6"/>
                    </a:lnTo>
                    <a:lnTo>
                      <a:pt x="428" y="6"/>
                    </a:lnTo>
                    <a:lnTo>
                      <a:pt x="428" y="4"/>
                    </a:lnTo>
                    <a:lnTo>
                      <a:pt x="430" y="4"/>
                    </a:lnTo>
                    <a:lnTo>
                      <a:pt x="430" y="2"/>
                    </a:lnTo>
                    <a:lnTo>
                      <a:pt x="0" y="0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73" name="Freeform 4937"/>
              <p:cNvSpPr>
                <a:spLocks/>
              </p:cNvSpPr>
              <p:nvPr/>
            </p:nvSpPr>
            <p:spPr bwMode="auto">
              <a:xfrm>
                <a:off x="2738" y="1584"/>
                <a:ext cx="218" cy="26"/>
              </a:xfrm>
              <a:custGeom>
                <a:avLst/>
                <a:gdLst>
                  <a:gd name="T0" fmla="*/ 55 w 436"/>
                  <a:gd name="T1" fmla="*/ 7 h 52"/>
                  <a:gd name="T2" fmla="*/ 54 w 436"/>
                  <a:gd name="T3" fmla="*/ 6 h 52"/>
                  <a:gd name="T4" fmla="*/ 54 w 436"/>
                  <a:gd name="T5" fmla="*/ 5 h 52"/>
                  <a:gd name="T6" fmla="*/ 52 w 436"/>
                  <a:gd name="T7" fmla="*/ 5 h 52"/>
                  <a:gd name="T8" fmla="*/ 50 w 436"/>
                  <a:gd name="T9" fmla="*/ 4 h 52"/>
                  <a:gd name="T10" fmla="*/ 48 w 436"/>
                  <a:gd name="T11" fmla="*/ 4 h 52"/>
                  <a:gd name="T12" fmla="*/ 45 w 436"/>
                  <a:gd name="T13" fmla="*/ 3 h 52"/>
                  <a:gd name="T14" fmla="*/ 42 w 436"/>
                  <a:gd name="T15" fmla="*/ 3 h 52"/>
                  <a:gd name="T16" fmla="*/ 39 w 436"/>
                  <a:gd name="T17" fmla="*/ 2 h 52"/>
                  <a:gd name="T18" fmla="*/ 35 w 436"/>
                  <a:gd name="T19" fmla="*/ 2 h 52"/>
                  <a:gd name="T20" fmla="*/ 31 w 436"/>
                  <a:gd name="T21" fmla="*/ 1 h 52"/>
                  <a:gd name="T22" fmla="*/ 26 w 436"/>
                  <a:gd name="T23" fmla="*/ 1 h 52"/>
                  <a:gd name="T24" fmla="*/ 22 w 436"/>
                  <a:gd name="T25" fmla="*/ 1 h 52"/>
                  <a:gd name="T26" fmla="*/ 17 w 436"/>
                  <a:gd name="T27" fmla="*/ 1 h 52"/>
                  <a:gd name="T28" fmla="*/ 11 w 436"/>
                  <a:gd name="T29" fmla="*/ 1 h 52"/>
                  <a:gd name="T30" fmla="*/ 6 w 436"/>
                  <a:gd name="T31" fmla="*/ 0 h 52"/>
                  <a:gd name="T32" fmla="*/ 0 w 436"/>
                  <a:gd name="T33" fmla="*/ 0 h 52"/>
                  <a:gd name="T34" fmla="*/ 3 w 436"/>
                  <a:gd name="T35" fmla="*/ 1 h 52"/>
                  <a:gd name="T36" fmla="*/ 9 w 436"/>
                  <a:gd name="T37" fmla="*/ 1 h 52"/>
                  <a:gd name="T38" fmla="*/ 14 w 436"/>
                  <a:gd name="T39" fmla="*/ 1 h 52"/>
                  <a:gd name="T40" fmla="*/ 19 w 436"/>
                  <a:gd name="T41" fmla="*/ 1 h 52"/>
                  <a:gd name="T42" fmla="*/ 24 w 436"/>
                  <a:gd name="T43" fmla="*/ 2 h 52"/>
                  <a:gd name="T44" fmla="*/ 28 w 436"/>
                  <a:gd name="T45" fmla="*/ 2 h 52"/>
                  <a:gd name="T46" fmla="*/ 33 w 436"/>
                  <a:gd name="T47" fmla="*/ 2 h 52"/>
                  <a:gd name="T48" fmla="*/ 36 w 436"/>
                  <a:gd name="T49" fmla="*/ 3 h 52"/>
                  <a:gd name="T50" fmla="*/ 40 w 436"/>
                  <a:gd name="T51" fmla="*/ 3 h 52"/>
                  <a:gd name="T52" fmla="*/ 43 w 436"/>
                  <a:gd name="T53" fmla="*/ 3 h 52"/>
                  <a:gd name="T54" fmla="*/ 46 w 436"/>
                  <a:gd name="T55" fmla="*/ 4 h 52"/>
                  <a:gd name="T56" fmla="*/ 49 w 436"/>
                  <a:gd name="T57" fmla="*/ 5 h 52"/>
                  <a:gd name="T58" fmla="*/ 51 w 436"/>
                  <a:gd name="T59" fmla="*/ 5 h 52"/>
                  <a:gd name="T60" fmla="*/ 52 w 436"/>
                  <a:gd name="T61" fmla="*/ 5 h 52"/>
                  <a:gd name="T62" fmla="*/ 53 w 436"/>
                  <a:gd name="T63" fmla="*/ 6 h 52"/>
                  <a:gd name="T64" fmla="*/ 54 w 436"/>
                  <a:gd name="T65" fmla="*/ 7 h 52"/>
                  <a:gd name="T66" fmla="*/ 55 w 436"/>
                  <a:gd name="T67" fmla="*/ 7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6" h="52">
                    <a:moveTo>
                      <a:pt x="436" y="52"/>
                    </a:moveTo>
                    <a:lnTo>
                      <a:pt x="436" y="52"/>
                    </a:lnTo>
                    <a:lnTo>
                      <a:pt x="434" y="48"/>
                    </a:lnTo>
                    <a:lnTo>
                      <a:pt x="432" y="46"/>
                    </a:lnTo>
                    <a:lnTo>
                      <a:pt x="430" y="42"/>
                    </a:lnTo>
                    <a:lnTo>
                      <a:pt x="427" y="40"/>
                    </a:lnTo>
                    <a:lnTo>
                      <a:pt x="421" y="36"/>
                    </a:lnTo>
                    <a:lnTo>
                      <a:pt x="415" y="35"/>
                    </a:lnTo>
                    <a:lnTo>
                      <a:pt x="407" y="33"/>
                    </a:lnTo>
                    <a:lnTo>
                      <a:pt x="400" y="31"/>
                    </a:lnTo>
                    <a:lnTo>
                      <a:pt x="390" y="29"/>
                    </a:lnTo>
                    <a:lnTo>
                      <a:pt x="380" y="27"/>
                    </a:lnTo>
                    <a:lnTo>
                      <a:pt x="371" y="23"/>
                    </a:lnTo>
                    <a:lnTo>
                      <a:pt x="359" y="21"/>
                    </a:lnTo>
                    <a:lnTo>
                      <a:pt x="346" y="19"/>
                    </a:lnTo>
                    <a:lnTo>
                      <a:pt x="334" y="17"/>
                    </a:lnTo>
                    <a:lnTo>
                      <a:pt x="319" y="15"/>
                    </a:lnTo>
                    <a:lnTo>
                      <a:pt x="306" y="15"/>
                    </a:lnTo>
                    <a:lnTo>
                      <a:pt x="290" y="13"/>
                    </a:lnTo>
                    <a:lnTo>
                      <a:pt x="275" y="11"/>
                    </a:lnTo>
                    <a:lnTo>
                      <a:pt x="259" y="10"/>
                    </a:lnTo>
                    <a:lnTo>
                      <a:pt x="242" y="8"/>
                    </a:lnTo>
                    <a:lnTo>
                      <a:pt x="225" y="8"/>
                    </a:lnTo>
                    <a:lnTo>
                      <a:pt x="206" y="6"/>
                    </a:lnTo>
                    <a:lnTo>
                      <a:pt x="187" y="6"/>
                    </a:lnTo>
                    <a:lnTo>
                      <a:pt x="169" y="4"/>
                    </a:lnTo>
                    <a:lnTo>
                      <a:pt x="148" y="4"/>
                    </a:lnTo>
                    <a:lnTo>
                      <a:pt x="129" y="2"/>
                    </a:lnTo>
                    <a:lnTo>
                      <a:pt x="108" y="2"/>
                    </a:lnTo>
                    <a:lnTo>
                      <a:pt x="87" y="2"/>
                    </a:lnTo>
                    <a:lnTo>
                      <a:pt x="66" y="0"/>
                    </a:lnTo>
                    <a:lnTo>
                      <a:pt x="44" y="0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3" y="4"/>
                    </a:lnTo>
                    <a:lnTo>
                      <a:pt x="44" y="4"/>
                    </a:lnTo>
                    <a:lnTo>
                      <a:pt x="66" y="4"/>
                    </a:lnTo>
                    <a:lnTo>
                      <a:pt x="87" y="6"/>
                    </a:lnTo>
                    <a:lnTo>
                      <a:pt x="108" y="6"/>
                    </a:lnTo>
                    <a:lnTo>
                      <a:pt x="129" y="6"/>
                    </a:lnTo>
                    <a:lnTo>
                      <a:pt x="148" y="8"/>
                    </a:lnTo>
                    <a:lnTo>
                      <a:pt x="167" y="8"/>
                    </a:lnTo>
                    <a:lnTo>
                      <a:pt x="187" y="10"/>
                    </a:lnTo>
                    <a:lnTo>
                      <a:pt x="204" y="10"/>
                    </a:lnTo>
                    <a:lnTo>
                      <a:pt x="223" y="11"/>
                    </a:lnTo>
                    <a:lnTo>
                      <a:pt x="240" y="13"/>
                    </a:lnTo>
                    <a:lnTo>
                      <a:pt x="258" y="13"/>
                    </a:lnTo>
                    <a:lnTo>
                      <a:pt x="273" y="15"/>
                    </a:lnTo>
                    <a:lnTo>
                      <a:pt x="288" y="17"/>
                    </a:lnTo>
                    <a:lnTo>
                      <a:pt x="304" y="19"/>
                    </a:lnTo>
                    <a:lnTo>
                      <a:pt x="317" y="21"/>
                    </a:lnTo>
                    <a:lnTo>
                      <a:pt x="331" y="23"/>
                    </a:lnTo>
                    <a:lnTo>
                      <a:pt x="344" y="23"/>
                    </a:lnTo>
                    <a:lnTo>
                      <a:pt x="356" y="25"/>
                    </a:lnTo>
                    <a:lnTo>
                      <a:pt x="367" y="27"/>
                    </a:lnTo>
                    <a:lnTo>
                      <a:pt x="377" y="29"/>
                    </a:lnTo>
                    <a:lnTo>
                      <a:pt x="386" y="33"/>
                    </a:lnTo>
                    <a:lnTo>
                      <a:pt x="394" y="35"/>
                    </a:lnTo>
                    <a:lnTo>
                      <a:pt x="402" y="36"/>
                    </a:lnTo>
                    <a:lnTo>
                      <a:pt x="409" y="38"/>
                    </a:lnTo>
                    <a:lnTo>
                      <a:pt x="415" y="40"/>
                    </a:lnTo>
                    <a:lnTo>
                      <a:pt x="419" y="42"/>
                    </a:lnTo>
                    <a:lnTo>
                      <a:pt x="423" y="44"/>
                    </a:lnTo>
                    <a:lnTo>
                      <a:pt x="425" y="46"/>
                    </a:lnTo>
                    <a:lnTo>
                      <a:pt x="427" y="50"/>
                    </a:lnTo>
                    <a:lnTo>
                      <a:pt x="427" y="52"/>
                    </a:lnTo>
                    <a:lnTo>
                      <a:pt x="436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74" name="Freeform 4938"/>
              <p:cNvSpPr>
                <a:spLocks/>
              </p:cNvSpPr>
              <p:nvPr/>
            </p:nvSpPr>
            <p:spPr bwMode="auto">
              <a:xfrm>
                <a:off x="2738" y="1610"/>
                <a:ext cx="218" cy="26"/>
              </a:xfrm>
              <a:custGeom>
                <a:avLst/>
                <a:gdLst>
                  <a:gd name="T0" fmla="*/ 0 w 436"/>
                  <a:gd name="T1" fmla="*/ 7 h 52"/>
                  <a:gd name="T2" fmla="*/ 6 w 436"/>
                  <a:gd name="T3" fmla="*/ 7 h 52"/>
                  <a:gd name="T4" fmla="*/ 11 w 436"/>
                  <a:gd name="T5" fmla="*/ 7 h 52"/>
                  <a:gd name="T6" fmla="*/ 17 w 436"/>
                  <a:gd name="T7" fmla="*/ 7 h 52"/>
                  <a:gd name="T8" fmla="*/ 22 w 436"/>
                  <a:gd name="T9" fmla="*/ 6 h 52"/>
                  <a:gd name="T10" fmla="*/ 26 w 436"/>
                  <a:gd name="T11" fmla="*/ 6 h 52"/>
                  <a:gd name="T12" fmla="*/ 31 w 436"/>
                  <a:gd name="T13" fmla="*/ 6 h 52"/>
                  <a:gd name="T14" fmla="*/ 35 w 436"/>
                  <a:gd name="T15" fmla="*/ 5 h 52"/>
                  <a:gd name="T16" fmla="*/ 39 w 436"/>
                  <a:gd name="T17" fmla="*/ 5 h 52"/>
                  <a:gd name="T18" fmla="*/ 42 w 436"/>
                  <a:gd name="T19" fmla="*/ 4 h 52"/>
                  <a:gd name="T20" fmla="*/ 45 w 436"/>
                  <a:gd name="T21" fmla="*/ 4 h 52"/>
                  <a:gd name="T22" fmla="*/ 48 w 436"/>
                  <a:gd name="T23" fmla="*/ 4 h 52"/>
                  <a:gd name="T24" fmla="*/ 50 w 436"/>
                  <a:gd name="T25" fmla="*/ 3 h 52"/>
                  <a:gd name="T26" fmla="*/ 52 w 436"/>
                  <a:gd name="T27" fmla="*/ 2 h 52"/>
                  <a:gd name="T28" fmla="*/ 54 w 436"/>
                  <a:gd name="T29" fmla="*/ 2 h 52"/>
                  <a:gd name="T30" fmla="*/ 54 w 436"/>
                  <a:gd name="T31" fmla="*/ 1 h 52"/>
                  <a:gd name="T32" fmla="*/ 55 w 436"/>
                  <a:gd name="T33" fmla="*/ 0 h 52"/>
                  <a:gd name="T34" fmla="*/ 54 w 436"/>
                  <a:gd name="T35" fmla="*/ 1 h 52"/>
                  <a:gd name="T36" fmla="*/ 53 w 436"/>
                  <a:gd name="T37" fmla="*/ 1 h 52"/>
                  <a:gd name="T38" fmla="*/ 52 w 436"/>
                  <a:gd name="T39" fmla="*/ 2 h 52"/>
                  <a:gd name="T40" fmla="*/ 51 w 436"/>
                  <a:gd name="T41" fmla="*/ 2 h 52"/>
                  <a:gd name="T42" fmla="*/ 49 w 436"/>
                  <a:gd name="T43" fmla="*/ 3 h 52"/>
                  <a:gd name="T44" fmla="*/ 46 w 436"/>
                  <a:gd name="T45" fmla="*/ 3 h 52"/>
                  <a:gd name="T46" fmla="*/ 43 w 436"/>
                  <a:gd name="T47" fmla="*/ 4 h 52"/>
                  <a:gd name="T48" fmla="*/ 40 w 436"/>
                  <a:gd name="T49" fmla="*/ 4 h 52"/>
                  <a:gd name="T50" fmla="*/ 36 w 436"/>
                  <a:gd name="T51" fmla="*/ 5 h 52"/>
                  <a:gd name="T52" fmla="*/ 33 w 436"/>
                  <a:gd name="T53" fmla="*/ 5 h 52"/>
                  <a:gd name="T54" fmla="*/ 28 w 436"/>
                  <a:gd name="T55" fmla="*/ 5 h 52"/>
                  <a:gd name="T56" fmla="*/ 24 w 436"/>
                  <a:gd name="T57" fmla="*/ 6 h 52"/>
                  <a:gd name="T58" fmla="*/ 19 w 436"/>
                  <a:gd name="T59" fmla="*/ 6 h 52"/>
                  <a:gd name="T60" fmla="*/ 14 w 436"/>
                  <a:gd name="T61" fmla="*/ 6 h 52"/>
                  <a:gd name="T62" fmla="*/ 9 w 436"/>
                  <a:gd name="T63" fmla="*/ 6 h 52"/>
                  <a:gd name="T64" fmla="*/ 3 w 436"/>
                  <a:gd name="T65" fmla="*/ 6 h 52"/>
                  <a:gd name="T66" fmla="*/ 0 w 436"/>
                  <a:gd name="T67" fmla="*/ 7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6" h="52">
                    <a:moveTo>
                      <a:pt x="0" y="52"/>
                    </a:moveTo>
                    <a:lnTo>
                      <a:pt x="0" y="52"/>
                    </a:lnTo>
                    <a:lnTo>
                      <a:pt x="23" y="52"/>
                    </a:lnTo>
                    <a:lnTo>
                      <a:pt x="44" y="52"/>
                    </a:lnTo>
                    <a:lnTo>
                      <a:pt x="66" y="50"/>
                    </a:lnTo>
                    <a:lnTo>
                      <a:pt x="87" y="50"/>
                    </a:lnTo>
                    <a:lnTo>
                      <a:pt x="108" y="50"/>
                    </a:lnTo>
                    <a:lnTo>
                      <a:pt x="129" y="50"/>
                    </a:lnTo>
                    <a:lnTo>
                      <a:pt x="148" y="48"/>
                    </a:lnTo>
                    <a:lnTo>
                      <a:pt x="169" y="48"/>
                    </a:lnTo>
                    <a:lnTo>
                      <a:pt x="187" y="46"/>
                    </a:lnTo>
                    <a:lnTo>
                      <a:pt x="206" y="46"/>
                    </a:lnTo>
                    <a:lnTo>
                      <a:pt x="225" y="44"/>
                    </a:lnTo>
                    <a:lnTo>
                      <a:pt x="242" y="42"/>
                    </a:lnTo>
                    <a:lnTo>
                      <a:pt x="259" y="42"/>
                    </a:lnTo>
                    <a:lnTo>
                      <a:pt x="275" y="40"/>
                    </a:lnTo>
                    <a:lnTo>
                      <a:pt x="290" y="38"/>
                    </a:lnTo>
                    <a:lnTo>
                      <a:pt x="306" y="36"/>
                    </a:lnTo>
                    <a:lnTo>
                      <a:pt x="319" y="34"/>
                    </a:lnTo>
                    <a:lnTo>
                      <a:pt x="334" y="32"/>
                    </a:lnTo>
                    <a:lnTo>
                      <a:pt x="346" y="31"/>
                    </a:lnTo>
                    <a:lnTo>
                      <a:pt x="359" y="29"/>
                    </a:lnTo>
                    <a:lnTo>
                      <a:pt x="371" y="27"/>
                    </a:lnTo>
                    <a:lnTo>
                      <a:pt x="380" y="25"/>
                    </a:lnTo>
                    <a:lnTo>
                      <a:pt x="390" y="23"/>
                    </a:lnTo>
                    <a:lnTo>
                      <a:pt x="400" y="21"/>
                    </a:lnTo>
                    <a:lnTo>
                      <a:pt x="407" y="19"/>
                    </a:lnTo>
                    <a:lnTo>
                      <a:pt x="415" y="15"/>
                    </a:lnTo>
                    <a:lnTo>
                      <a:pt x="421" y="13"/>
                    </a:lnTo>
                    <a:lnTo>
                      <a:pt x="427" y="11"/>
                    </a:lnTo>
                    <a:lnTo>
                      <a:pt x="430" y="7"/>
                    </a:lnTo>
                    <a:lnTo>
                      <a:pt x="432" y="6"/>
                    </a:lnTo>
                    <a:lnTo>
                      <a:pt x="434" y="2"/>
                    </a:lnTo>
                    <a:lnTo>
                      <a:pt x="436" y="0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lnTo>
                      <a:pt x="423" y="6"/>
                    </a:lnTo>
                    <a:lnTo>
                      <a:pt x="419" y="7"/>
                    </a:lnTo>
                    <a:lnTo>
                      <a:pt x="415" y="9"/>
                    </a:lnTo>
                    <a:lnTo>
                      <a:pt x="409" y="11"/>
                    </a:lnTo>
                    <a:lnTo>
                      <a:pt x="402" y="15"/>
                    </a:lnTo>
                    <a:lnTo>
                      <a:pt x="394" y="17"/>
                    </a:lnTo>
                    <a:lnTo>
                      <a:pt x="386" y="19"/>
                    </a:lnTo>
                    <a:lnTo>
                      <a:pt x="377" y="21"/>
                    </a:lnTo>
                    <a:lnTo>
                      <a:pt x="367" y="23"/>
                    </a:lnTo>
                    <a:lnTo>
                      <a:pt x="356" y="25"/>
                    </a:lnTo>
                    <a:lnTo>
                      <a:pt x="344" y="27"/>
                    </a:lnTo>
                    <a:lnTo>
                      <a:pt x="331" y="29"/>
                    </a:lnTo>
                    <a:lnTo>
                      <a:pt x="317" y="31"/>
                    </a:lnTo>
                    <a:lnTo>
                      <a:pt x="304" y="32"/>
                    </a:lnTo>
                    <a:lnTo>
                      <a:pt x="288" y="34"/>
                    </a:lnTo>
                    <a:lnTo>
                      <a:pt x="273" y="36"/>
                    </a:lnTo>
                    <a:lnTo>
                      <a:pt x="258" y="36"/>
                    </a:lnTo>
                    <a:lnTo>
                      <a:pt x="240" y="38"/>
                    </a:lnTo>
                    <a:lnTo>
                      <a:pt x="223" y="40"/>
                    </a:lnTo>
                    <a:lnTo>
                      <a:pt x="204" y="40"/>
                    </a:lnTo>
                    <a:lnTo>
                      <a:pt x="187" y="42"/>
                    </a:lnTo>
                    <a:lnTo>
                      <a:pt x="167" y="42"/>
                    </a:lnTo>
                    <a:lnTo>
                      <a:pt x="148" y="44"/>
                    </a:lnTo>
                    <a:lnTo>
                      <a:pt x="129" y="44"/>
                    </a:lnTo>
                    <a:lnTo>
                      <a:pt x="108" y="46"/>
                    </a:lnTo>
                    <a:lnTo>
                      <a:pt x="87" y="46"/>
                    </a:lnTo>
                    <a:lnTo>
                      <a:pt x="66" y="46"/>
                    </a:lnTo>
                    <a:lnTo>
                      <a:pt x="44" y="46"/>
                    </a:lnTo>
                    <a:lnTo>
                      <a:pt x="23" y="46"/>
                    </a:lnTo>
                    <a:lnTo>
                      <a:pt x="0" y="48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75" name="Freeform 4939"/>
              <p:cNvSpPr>
                <a:spLocks/>
              </p:cNvSpPr>
              <p:nvPr/>
            </p:nvSpPr>
            <p:spPr bwMode="auto">
              <a:xfrm>
                <a:off x="2520" y="1610"/>
                <a:ext cx="218" cy="26"/>
              </a:xfrm>
              <a:custGeom>
                <a:avLst/>
                <a:gdLst>
                  <a:gd name="T0" fmla="*/ 0 w 436"/>
                  <a:gd name="T1" fmla="*/ 0 h 52"/>
                  <a:gd name="T2" fmla="*/ 1 w 436"/>
                  <a:gd name="T3" fmla="*/ 1 h 52"/>
                  <a:gd name="T4" fmla="*/ 2 w 436"/>
                  <a:gd name="T5" fmla="*/ 2 h 52"/>
                  <a:gd name="T6" fmla="*/ 3 w 436"/>
                  <a:gd name="T7" fmla="*/ 2 h 52"/>
                  <a:gd name="T8" fmla="*/ 5 w 436"/>
                  <a:gd name="T9" fmla="*/ 3 h 52"/>
                  <a:gd name="T10" fmla="*/ 7 w 436"/>
                  <a:gd name="T11" fmla="*/ 4 h 52"/>
                  <a:gd name="T12" fmla="*/ 10 w 436"/>
                  <a:gd name="T13" fmla="*/ 4 h 52"/>
                  <a:gd name="T14" fmla="*/ 13 w 436"/>
                  <a:gd name="T15" fmla="*/ 4 h 52"/>
                  <a:gd name="T16" fmla="*/ 17 w 436"/>
                  <a:gd name="T17" fmla="*/ 5 h 52"/>
                  <a:gd name="T18" fmla="*/ 21 w 436"/>
                  <a:gd name="T19" fmla="*/ 5 h 52"/>
                  <a:gd name="T20" fmla="*/ 25 w 436"/>
                  <a:gd name="T21" fmla="*/ 6 h 52"/>
                  <a:gd name="T22" fmla="*/ 29 w 436"/>
                  <a:gd name="T23" fmla="*/ 6 h 52"/>
                  <a:gd name="T24" fmla="*/ 34 w 436"/>
                  <a:gd name="T25" fmla="*/ 6 h 52"/>
                  <a:gd name="T26" fmla="*/ 39 w 436"/>
                  <a:gd name="T27" fmla="*/ 7 h 52"/>
                  <a:gd name="T28" fmla="*/ 44 w 436"/>
                  <a:gd name="T29" fmla="*/ 7 h 52"/>
                  <a:gd name="T30" fmla="*/ 49 w 436"/>
                  <a:gd name="T31" fmla="*/ 7 h 52"/>
                  <a:gd name="T32" fmla="*/ 55 w 436"/>
                  <a:gd name="T33" fmla="*/ 7 h 52"/>
                  <a:gd name="T34" fmla="*/ 52 w 436"/>
                  <a:gd name="T35" fmla="*/ 6 h 52"/>
                  <a:gd name="T36" fmla="*/ 47 w 436"/>
                  <a:gd name="T37" fmla="*/ 6 h 52"/>
                  <a:gd name="T38" fmla="*/ 42 w 436"/>
                  <a:gd name="T39" fmla="*/ 6 h 52"/>
                  <a:gd name="T40" fmla="*/ 36 w 436"/>
                  <a:gd name="T41" fmla="*/ 6 h 52"/>
                  <a:gd name="T42" fmla="*/ 32 w 436"/>
                  <a:gd name="T43" fmla="*/ 6 h 52"/>
                  <a:gd name="T44" fmla="*/ 27 w 436"/>
                  <a:gd name="T45" fmla="*/ 5 h 52"/>
                  <a:gd name="T46" fmla="*/ 23 w 436"/>
                  <a:gd name="T47" fmla="*/ 5 h 52"/>
                  <a:gd name="T48" fmla="*/ 19 w 436"/>
                  <a:gd name="T49" fmla="*/ 5 h 52"/>
                  <a:gd name="T50" fmla="*/ 15 w 436"/>
                  <a:gd name="T51" fmla="*/ 4 h 52"/>
                  <a:gd name="T52" fmla="*/ 12 w 436"/>
                  <a:gd name="T53" fmla="*/ 4 h 52"/>
                  <a:gd name="T54" fmla="*/ 9 w 436"/>
                  <a:gd name="T55" fmla="*/ 3 h 52"/>
                  <a:gd name="T56" fmla="*/ 7 w 436"/>
                  <a:gd name="T57" fmla="*/ 3 h 52"/>
                  <a:gd name="T58" fmla="*/ 5 w 436"/>
                  <a:gd name="T59" fmla="*/ 2 h 52"/>
                  <a:gd name="T60" fmla="*/ 3 w 436"/>
                  <a:gd name="T61" fmla="*/ 2 h 52"/>
                  <a:gd name="T62" fmla="*/ 2 w 436"/>
                  <a:gd name="T63" fmla="*/ 1 h 52"/>
                  <a:gd name="T64" fmla="*/ 2 w 436"/>
                  <a:gd name="T65" fmla="*/ 1 h 52"/>
                  <a:gd name="T66" fmla="*/ 0 w 436"/>
                  <a:gd name="T67" fmla="*/ 0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6" h="5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6"/>
                    </a:lnTo>
                    <a:lnTo>
                      <a:pt x="6" y="7"/>
                    </a:lnTo>
                    <a:lnTo>
                      <a:pt x="10" y="11"/>
                    </a:lnTo>
                    <a:lnTo>
                      <a:pt x="16" y="13"/>
                    </a:lnTo>
                    <a:lnTo>
                      <a:pt x="21" y="15"/>
                    </a:lnTo>
                    <a:lnTo>
                      <a:pt x="29" y="19"/>
                    </a:lnTo>
                    <a:lnTo>
                      <a:pt x="37" y="21"/>
                    </a:lnTo>
                    <a:lnTo>
                      <a:pt x="46" y="23"/>
                    </a:lnTo>
                    <a:lnTo>
                      <a:pt x="56" y="25"/>
                    </a:lnTo>
                    <a:lnTo>
                      <a:pt x="68" y="27"/>
                    </a:lnTo>
                    <a:lnTo>
                      <a:pt x="77" y="29"/>
                    </a:lnTo>
                    <a:lnTo>
                      <a:pt x="91" y="31"/>
                    </a:lnTo>
                    <a:lnTo>
                      <a:pt x="102" y="32"/>
                    </a:lnTo>
                    <a:lnTo>
                      <a:pt x="117" y="34"/>
                    </a:lnTo>
                    <a:lnTo>
                      <a:pt x="131" y="36"/>
                    </a:lnTo>
                    <a:lnTo>
                      <a:pt x="146" y="38"/>
                    </a:lnTo>
                    <a:lnTo>
                      <a:pt x="162" y="40"/>
                    </a:lnTo>
                    <a:lnTo>
                      <a:pt x="177" y="42"/>
                    </a:lnTo>
                    <a:lnTo>
                      <a:pt x="194" y="42"/>
                    </a:lnTo>
                    <a:lnTo>
                      <a:pt x="213" y="44"/>
                    </a:lnTo>
                    <a:lnTo>
                      <a:pt x="231" y="46"/>
                    </a:lnTo>
                    <a:lnTo>
                      <a:pt x="250" y="46"/>
                    </a:lnTo>
                    <a:lnTo>
                      <a:pt x="269" y="48"/>
                    </a:lnTo>
                    <a:lnTo>
                      <a:pt x="288" y="48"/>
                    </a:lnTo>
                    <a:lnTo>
                      <a:pt x="308" y="50"/>
                    </a:lnTo>
                    <a:lnTo>
                      <a:pt x="329" y="50"/>
                    </a:lnTo>
                    <a:lnTo>
                      <a:pt x="350" y="50"/>
                    </a:lnTo>
                    <a:lnTo>
                      <a:pt x="371" y="50"/>
                    </a:lnTo>
                    <a:lnTo>
                      <a:pt x="392" y="52"/>
                    </a:lnTo>
                    <a:lnTo>
                      <a:pt x="415" y="52"/>
                    </a:lnTo>
                    <a:lnTo>
                      <a:pt x="436" y="52"/>
                    </a:lnTo>
                    <a:lnTo>
                      <a:pt x="436" y="48"/>
                    </a:lnTo>
                    <a:lnTo>
                      <a:pt x="415" y="46"/>
                    </a:lnTo>
                    <a:lnTo>
                      <a:pt x="392" y="46"/>
                    </a:lnTo>
                    <a:lnTo>
                      <a:pt x="371" y="46"/>
                    </a:lnTo>
                    <a:lnTo>
                      <a:pt x="350" y="46"/>
                    </a:lnTo>
                    <a:lnTo>
                      <a:pt x="329" y="46"/>
                    </a:lnTo>
                    <a:lnTo>
                      <a:pt x="310" y="44"/>
                    </a:lnTo>
                    <a:lnTo>
                      <a:pt x="288" y="44"/>
                    </a:lnTo>
                    <a:lnTo>
                      <a:pt x="269" y="42"/>
                    </a:lnTo>
                    <a:lnTo>
                      <a:pt x="250" y="42"/>
                    </a:lnTo>
                    <a:lnTo>
                      <a:pt x="233" y="40"/>
                    </a:lnTo>
                    <a:lnTo>
                      <a:pt x="213" y="40"/>
                    </a:lnTo>
                    <a:lnTo>
                      <a:pt x="196" y="38"/>
                    </a:lnTo>
                    <a:lnTo>
                      <a:pt x="179" y="36"/>
                    </a:lnTo>
                    <a:lnTo>
                      <a:pt x="164" y="36"/>
                    </a:lnTo>
                    <a:lnTo>
                      <a:pt x="148" y="34"/>
                    </a:lnTo>
                    <a:lnTo>
                      <a:pt x="133" y="32"/>
                    </a:lnTo>
                    <a:lnTo>
                      <a:pt x="119" y="31"/>
                    </a:lnTo>
                    <a:lnTo>
                      <a:pt x="106" y="29"/>
                    </a:lnTo>
                    <a:lnTo>
                      <a:pt x="93" y="27"/>
                    </a:lnTo>
                    <a:lnTo>
                      <a:pt x="81" y="25"/>
                    </a:lnTo>
                    <a:lnTo>
                      <a:pt x="69" y="23"/>
                    </a:lnTo>
                    <a:lnTo>
                      <a:pt x="60" y="21"/>
                    </a:lnTo>
                    <a:lnTo>
                      <a:pt x="50" y="19"/>
                    </a:lnTo>
                    <a:lnTo>
                      <a:pt x="43" y="17"/>
                    </a:lnTo>
                    <a:lnTo>
                      <a:pt x="35" y="15"/>
                    </a:lnTo>
                    <a:lnTo>
                      <a:pt x="27" y="11"/>
                    </a:lnTo>
                    <a:lnTo>
                      <a:pt x="23" y="9"/>
                    </a:lnTo>
                    <a:lnTo>
                      <a:pt x="18" y="7"/>
                    </a:lnTo>
                    <a:lnTo>
                      <a:pt x="14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76" name="Freeform 4940"/>
              <p:cNvSpPr>
                <a:spLocks/>
              </p:cNvSpPr>
              <p:nvPr/>
            </p:nvSpPr>
            <p:spPr bwMode="auto">
              <a:xfrm>
                <a:off x="2520" y="1584"/>
                <a:ext cx="218" cy="26"/>
              </a:xfrm>
              <a:custGeom>
                <a:avLst/>
                <a:gdLst>
                  <a:gd name="T0" fmla="*/ 55 w 436"/>
                  <a:gd name="T1" fmla="*/ 0 h 52"/>
                  <a:gd name="T2" fmla="*/ 49 w 436"/>
                  <a:gd name="T3" fmla="*/ 0 h 52"/>
                  <a:gd name="T4" fmla="*/ 44 w 436"/>
                  <a:gd name="T5" fmla="*/ 1 h 52"/>
                  <a:gd name="T6" fmla="*/ 39 w 436"/>
                  <a:gd name="T7" fmla="*/ 1 h 52"/>
                  <a:gd name="T8" fmla="*/ 34 w 436"/>
                  <a:gd name="T9" fmla="*/ 1 h 52"/>
                  <a:gd name="T10" fmla="*/ 29 w 436"/>
                  <a:gd name="T11" fmla="*/ 1 h 52"/>
                  <a:gd name="T12" fmla="*/ 25 w 436"/>
                  <a:gd name="T13" fmla="*/ 1 h 52"/>
                  <a:gd name="T14" fmla="*/ 21 w 436"/>
                  <a:gd name="T15" fmla="*/ 2 h 52"/>
                  <a:gd name="T16" fmla="*/ 17 w 436"/>
                  <a:gd name="T17" fmla="*/ 2 h 52"/>
                  <a:gd name="T18" fmla="*/ 13 w 436"/>
                  <a:gd name="T19" fmla="*/ 3 h 52"/>
                  <a:gd name="T20" fmla="*/ 10 w 436"/>
                  <a:gd name="T21" fmla="*/ 3 h 52"/>
                  <a:gd name="T22" fmla="*/ 7 w 436"/>
                  <a:gd name="T23" fmla="*/ 4 h 52"/>
                  <a:gd name="T24" fmla="*/ 5 w 436"/>
                  <a:gd name="T25" fmla="*/ 4 h 52"/>
                  <a:gd name="T26" fmla="*/ 3 w 436"/>
                  <a:gd name="T27" fmla="*/ 5 h 52"/>
                  <a:gd name="T28" fmla="*/ 2 w 436"/>
                  <a:gd name="T29" fmla="*/ 5 h 52"/>
                  <a:gd name="T30" fmla="*/ 1 w 436"/>
                  <a:gd name="T31" fmla="*/ 6 h 52"/>
                  <a:gd name="T32" fmla="*/ 0 w 436"/>
                  <a:gd name="T33" fmla="*/ 7 h 52"/>
                  <a:gd name="T34" fmla="*/ 2 w 436"/>
                  <a:gd name="T35" fmla="*/ 7 h 52"/>
                  <a:gd name="T36" fmla="*/ 2 w 436"/>
                  <a:gd name="T37" fmla="*/ 6 h 52"/>
                  <a:gd name="T38" fmla="*/ 3 w 436"/>
                  <a:gd name="T39" fmla="*/ 5 h 52"/>
                  <a:gd name="T40" fmla="*/ 5 w 436"/>
                  <a:gd name="T41" fmla="*/ 5 h 52"/>
                  <a:gd name="T42" fmla="*/ 7 w 436"/>
                  <a:gd name="T43" fmla="*/ 5 h 52"/>
                  <a:gd name="T44" fmla="*/ 9 w 436"/>
                  <a:gd name="T45" fmla="*/ 4 h 52"/>
                  <a:gd name="T46" fmla="*/ 12 w 436"/>
                  <a:gd name="T47" fmla="*/ 3 h 52"/>
                  <a:gd name="T48" fmla="*/ 15 w 436"/>
                  <a:gd name="T49" fmla="*/ 3 h 52"/>
                  <a:gd name="T50" fmla="*/ 19 w 436"/>
                  <a:gd name="T51" fmla="*/ 3 h 52"/>
                  <a:gd name="T52" fmla="*/ 23 w 436"/>
                  <a:gd name="T53" fmla="*/ 2 h 52"/>
                  <a:gd name="T54" fmla="*/ 27 w 436"/>
                  <a:gd name="T55" fmla="*/ 2 h 52"/>
                  <a:gd name="T56" fmla="*/ 32 w 436"/>
                  <a:gd name="T57" fmla="*/ 2 h 52"/>
                  <a:gd name="T58" fmla="*/ 36 w 436"/>
                  <a:gd name="T59" fmla="*/ 1 h 52"/>
                  <a:gd name="T60" fmla="*/ 42 w 436"/>
                  <a:gd name="T61" fmla="*/ 1 h 52"/>
                  <a:gd name="T62" fmla="*/ 47 w 436"/>
                  <a:gd name="T63" fmla="*/ 1 h 52"/>
                  <a:gd name="T64" fmla="*/ 52 w 436"/>
                  <a:gd name="T65" fmla="*/ 1 h 52"/>
                  <a:gd name="T66" fmla="*/ 55 w 436"/>
                  <a:gd name="T67" fmla="*/ 0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6" h="52">
                    <a:moveTo>
                      <a:pt x="436" y="0"/>
                    </a:moveTo>
                    <a:lnTo>
                      <a:pt x="436" y="0"/>
                    </a:lnTo>
                    <a:lnTo>
                      <a:pt x="415" y="0"/>
                    </a:lnTo>
                    <a:lnTo>
                      <a:pt x="392" y="0"/>
                    </a:lnTo>
                    <a:lnTo>
                      <a:pt x="371" y="0"/>
                    </a:lnTo>
                    <a:lnTo>
                      <a:pt x="350" y="2"/>
                    </a:lnTo>
                    <a:lnTo>
                      <a:pt x="329" y="2"/>
                    </a:lnTo>
                    <a:lnTo>
                      <a:pt x="308" y="2"/>
                    </a:lnTo>
                    <a:lnTo>
                      <a:pt x="288" y="4"/>
                    </a:lnTo>
                    <a:lnTo>
                      <a:pt x="269" y="4"/>
                    </a:lnTo>
                    <a:lnTo>
                      <a:pt x="250" y="6"/>
                    </a:lnTo>
                    <a:lnTo>
                      <a:pt x="231" y="6"/>
                    </a:lnTo>
                    <a:lnTo>
                      <a:pt x="213" y="8"/>
                    </a:lnTo>
                    <a:lnTo>
                      <a:pt x="194" y="8"/>
                    </a:lnTo>
                    <a:lnTo>
                      <a:pt x="177" y="10"/>
                    </a:lnTo>
                    <a:lnTo>
                      <a:pt x="162" y="11"/>
                    </a:lnTo>
                    <a:lnTo>
                      <a:pt x="146" y="13"/>
                    </a:lnTo>
                    <a:lnTo>
                      <a:pt x="131" y="15"/>
                    </a:lnTo>
                    <a:lnTo>
                      <a:pt x="117" y="15"/>
                    </a:lnTo>
                    <a:lnTo>
                      <a:pt x="102" y="17"/>
                    </a:lnTo>
                    <a:lnTo>
                      <a:pt x="91" y="19"/>
                    </a:lnTo>
                    <a:lnTo>
                      <a:pt x="77" y="21"/>
                    </a:lnTo>
                    <a:lnTo>
                      <a:pt x="68" y="23"/>
                    </a:lnTo>
                    <a:lnTo>
                      <a:pt x="56" y="27"/>
                    </a:lnTo>
                    <a:lnTo>
                      <a:pt x="46" y="29"/>
                    </a:lnTo>
                    <a:lnTo>
                      <a:pt x="37" y="31"/>
                    </a:lnTo>
                    <a:lnTo>
                      <a:pt x="29" y="33"/>
                    </a:lnTo>
                    <a:lnTo>
                      <a:pt x="21" y="35"/>
                    </a:lnTo>
                    <a:lnTo>
                      <a:pt x="16" y="36"/>
                    </a:lnTo>
                    <a:lnTo>
                      <a:pt x="10" y="40"/>
                    </a:lnTo>
                    <a:lnTo>
                      <a:pt x="6" y="42"/>
                    </a:lnTo>
                    <a:lnTo>
                      <a:pt x="4" y="46"/>
                    </a:lnTo>
                    <a:lnTo>
                      <a:pt x="2" y="48"/>
                    </a:lnTo>
                    <a:lnTo>
                      <a:pt x="0" y="52"/>
                    </a:lnTo>
                    <a:lnTo>
                      <a:pt x="10" y="52"/>
                    </a:lnTo>
                    <a:lnTo>
                      <a:pt x="10" y="50"/>
                    </a:lnTo>
                    <a:lnTo>
                      <a:pt x="12" y="46"/>
                    </a:lnTo>
                    <a:lnTo>
                      <a:pt x="14" y="44"/>
                    </a:lnTo>
                    <a:lnTo>
                      <a:pt x="18" y="42"/>
                    </a:lnTo>
                    <a:lnTo>
                      <a:pt x="23" y="40"/>
                    </a:lnTo>
                    <a:lnTo>
                      <a:pt x="27" y="38"/>
                    </a:lnTo>
                    <a:lnTo>
                      <a:pt x="35" y="36"/>
                    </a:lnTo>
                    <a:lnTo>
                      <a:pt x="43" y="35"/>
                    </a:lnTo>
                    <a:lnTo>
                      <a:pt x="50" y="33"/>
                    </a:lnTo>
                    <a:lnTo>
                      <a:pt x="60" y="29"/>
                    </a:lnTo>
                    <a:lnTo>
                      <a:pt x="69" y="27"/>
                    </a:lnTo>
                    <a:lnTo>
                      <a:pt x="81" y="25"/>
                    </a:lnTo>
                    <a:lnTo>
                      <a:pt x="93" y="23"/>
                    </a:lnTo>
                    <a:lnTo>
                      <a:pt x="106" y="23"/>
                    </a:lnTo>
                    <a:lnTo>
                      <a:pt x="119" y="21"/>
                    </a:lnTo>
                    <a:lnTo>
                      <a:pt x="133" y="19"/>
                    </a:lnTo>
                    <a:lnTo>
                      <a:pt x="148" y="17"/>
                    </a:lnTo>
                    <a:lnTo>
                      <a:pt x="164" y="15"/>
                    </a:lnTo>
                    <a:lnTo>
                      <a:pt x="179" y="13"/>
                    </a:lnTo>
                    <a:lnTo>
                      <a:pt x="196" y="13"/>
                    </a:lnTo>
                    <a:lnTo>
                      <a:pt x="213" y="11"/>
                    </a:lnTo>
                    <a:lnTo>
                      <a:pt x="233" y="10"/>
                    </a:lnTo>
                    <a:lnTo>
                      <a:pt x="250" y="10"/>
                    </a:lnTo>
                    <a:lnTo>
                      <a:pt x="269" y="8"/>
                    </a:lnTo>
                    <a:lnTo>
                      <a:pt x="288" y="8"/>
                    </a:lnTo>
                    <a:lnTo>
                      <a:pt x="310" y="6"/>
                    </a:lnTo>
                    <a:lnTo>
                      <a:pt x="329" y="6"/>
                    </a:lnTo>
                    <a:lnTo>
                      <a:pt x="350" y="6"/>
                    </a:lnTo>
                    <a:lnTo>
                      <a:pt x="371" y="4"/>
                    </a:lnTo>
                    <a:lnTo>
                      <a:pt x="392" y="4"/>
                    </a:lnTo>
                    <a:lnTo>
                      <a:pt x="415" y="4"/>
                    </a:lnTo>
                    <a:lnTo>
                      <a:pt x="436" y="4"/>
                    </a:lnTo>
                    <a:lnTo>
                      <a:pt x="4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77" name="Rectangle 4941"/>
              <p:cNvSpPr>
                <a:spLocks noChangeArrowheads="1"/>
              </p:cNvSpPr>
              <p:nvPr/>
            </p:nvSpPr>
            <p:spPr bwMode="auto">
              <a:xfrm>
                <a:off x="2523" y="1823"/>
                <a:ext cx="4" cy="5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78" name="Rectangle 4942"/>
              <p:cNvSpPr>
                <a:spLocks noChangeArrowheads="1"/>
              </p:cNvSpPr>
              <p:nvPr/>
            </p:nvSpPr>
            <p:spPr bwMode="auto">
              <a:xfrm>
                <a:off x="2527" y="1823"/>
                <a:ext cx="3" cy="5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79" name="Rectangle 4943"/>
              <p:cNvSpPr>
                <a:spLocks noChangeArrowheads="1"/>
              </p:cNvSpPr>
              <p:nvPr/>
            </p:nvSpPr>
            <p:spPr bwMode="auto">
              <a:xfrm>
                <a:off x="2530" y="1823"/>
                <a:ext cx="4" cy="5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80" name="Rectangle 4944"/>
              <p:cNvSpPr>
                <a:spLocks noChangeArrowheads="1"/>
              </p:cNvSpPr>
              <p:nvPr/>
            </p:nvSpPr>
            <p:spPr bwMode="auto">
              <a:xfrm>
                <a:off x="2534" y="1823"/>
                <a:ext cx="3" cy="5"/>
              </a:xfrm>
              <a:prstGeom prst="rect">
                <a:avLst/>
              </a:pr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81" name="Rectangle 4945"/>
              <p:cNvSpPr>
                <a:spLocks noChangeArrowheads="1"/>
              </p:cNvSpPr>
              <p:nvPr/>
            </p:nvSpPr>
            <p:spPr bwMode="auto">
              <a:xfrm>
                <a:off x="2537" y="1823"/>
                <a:ext cx="3" cy="5"/>
              </a:xfrm>
              <a:prstGeom prst="rect">
                <a:avLst/>
              </a:pr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82" name="Rectangle 4946"/>
              <p:cNvSpPr>
                <a:spLocks noChangeArrowheads="1"/>
              </p:cNvSpPr>
              <p:nvPr/>
            </p:nvSpPr>
            <p:spPr bwMode="auto">
              <a:xfrm>
                <a:off x="2540" y="1823"/>
                <a:ext cx="3" cy="5"/>
              </a:xfrm>
              <a:prstGeom prst="rect">
                <a:avLst/>
              </a:pr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83" name="Rectangle 4947"/>
              <p:cNvSpPr>
                <a:spLocks noChangeArrowheads="1"/>
              </p:cNvSpPr>
              <p:nvPr/>
            </p:nvSpPr>
            <p:spPr bwMode="auto">
              <a:xfrm>
                <a:off x="2543" y="1823"/>
                <a:ext cx="4" cy="5"/>
              </a:xfrm>
              <a:prstGeom prst="rect">
                <a:avLst/>
              </a:pr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84" name="Rectangle 4948"/>
              <p:cNvSpPr>
                <a:spLocks noChangeArrowheads="1"/>
              </p:cNvSpPr>
              <p:nvPr/>
            </p:nvSpPr>
            <p:spPr bwMode="auto">
              <a:xfrm>
                <a:off x="2547" y="1823"/>
                <a:ext cx="3" cy="5"/>
              </a:xfrm>
              <a:prstGeom prst="rect">
                <a:avLst/>
              </a:pr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85" name="Rectangle 4949"/>
              <p:cNvSpPr>
                <a:spLocks noChangeArrowheads="1"/>
              </p:cNvSpPr>
              <p:nvPr/>
            </p:nvSpPr>
            <p:spPr bwMode="auto">
              <a:xfrm>
                <a:off x="2550" y="1823"/>
                <a:ext cx="4" cy="5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86" name="Rectangle 4950"/>
              <p:cNvSpPr>
                <a:spLocks noChangeArrowheads="1"/>
              </p:cNvSpPr>
              <p:nvPr/>
            </p:nvSpPr>
            <p:spPr bwMode="auto">
              <a:xfrm>
                <a:off x="2554" y="1823"/>
                <a:ext cx="3" cy="5"/>
              </a:xfrm>
              <a:prstGeom prst="rect">
                <a:avLst/>
              </a:pr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87" name="Rectangle 4951"/>
              <p:cNvSpPr>
                <a:spLocks noChangeArrowheads="1"/>
              </p:cNvSpPr>
              <p:nvPr/>
            </p:nvSpPr>
            <p:spPr bwMode="auto">
              <a:xfrm>
                <a:off x="2557" y="1823"/>
                <a:ext cx="3" cy="5"/>
              </a:xfrm>
              <a:prstGeom prst="rect">
                <a:avLst/>
              </a:pr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88" name="Rectangle 4952"/>
              <p:cNvSpPr>
                <a:spLocks noChangeArrowheads="1"/>
              </p:cNvSpPr>
              <p:nvPr/>
            </p:nvSpPr>
            <p:spPr bwMode="auto">
              <a:xfrm>
                <a:off x="2560" y="1823"/>
                <a:ext cx="3" cy="5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89" name="Rectangle 4953"/>
              <p:cNvSpPr>
                <a:spLocks noChangeArrowheads="1"/>
              </p:cNvSpPr>
              <p:nvPr/>
            </p:nvSpPr>
            <p:spPr bwMode="auto">
              <a:xfrm>
                <a:off x="2563" y="1823"/>
                <a:ext cx="4" cy="5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90" name="Rectangle 4954"/>
              <p:cNvSpPr>
                <a:spLocks noChangeArrowheads="1"/>
              </p:cNvSpPr>
              <p:nvPr/>
            </p:nvSpPr>
            <p:spPr bwMode="auto">
              <a:xfrm>
                <a:off x="2567" y="1823"/>
                <a:ext cx="3" cy="5"/>
              </a:xfrm>
              <a:prstGeom prst="rect">
                <a:avLst/>
              </a:pr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91" name="Rectangle 4955"/>
              <p:cNvSpPr>
                <a:spLocks noChangeArrowheads="1"/>
              </p:cNvSpPr>
              <p:nvPr/>
            </p:nvSpPr>
            <p:spPr bwMode="auto">
              <a:xfrm>
                <a:off x="2570" y="1823"/>
                <a:ext cx="3" cy="5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92" name="Rectangle 4956"/>
              <p:cNvSpPr>
                <a:spLocks noChangeArrowheads="1"/>
              </p:cNvSpPr>
              <p:nvPr/>
            </p:nvSpPr>
            <p:spPr bwMode="auto">
              <a:xfrm>
                <a:off x="2573" y="1823"/>
                <a:ext cx="4" cy="5"/>
              </a:xfrm>
              <a:prstGeom prst="rect">
                <a:avLst/>
              </a:pr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93" name="Rectangle 4957"/>
              <p:cNvSpPr>
                <a:spLocks noChangeArrowheads="1"/>
              </p:cNvSpPr>
              <p:nvPr/>
            </p:nvSpPr>
            <p:spPr bwMode="auto">
              <a:xfrm>
                <a:off x="2577" y="1823"/>
                <a:ext cx="4" cy="5"/>
              </a:xfrm>
              <a:prstGeom prst="rect">
                <a:avLst/>
              </a:pr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94" name="Rectangle 4958"/>
              <p:cNvSpPr>
                <a:spLocks noChangeArrowheads="1"/>
              </p:cNvSpPr>
              <p:nvPr/>
            </p:nvSpPr>
            <p:spPr bwMode="auto">
              <a:xfrm>
                <a:off x="2581" y="1823"/>
                <a:ext cx="3" cy="5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95" name="Rectangle 4959"/>
              <p:cNvSpPr>
                <a:spLocks noChangeArrowheads="1"/>
              </p:cNvSpPr>
              <p:nvPr/>
            </p:nvSpPr>
            <p:spPr bwMode="auto">
              <a:xfrm>
                <a:off x="2584" y="1823"/>
                <a:ext cx="3" cy="5"/>
              </a:xfrm>
              <a:prstGeom prst="rect">
                <a:avLst/>
              </a:pr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96" name="Rectangle 4960"/>
              <p:cNvSpPr>
                <a:spLocks noChangeArrowheads="1"/>
              </p:cNvSpPr>
              <p:nvPr/>
            </p:nvSpPr>
            <p:spPr bwMode="auto">
              <a:xfrm>
                <a:off x="2587" y="1823"/>
                <a:ext cx="3" cy="5"/>
              </a:xfrm>
              <a:prstGeom prst="rect">
                <a:avLst/>
              </a:pr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97" name="Rectangle 4961"/>
              <p:cNvSpPr>
                <a:spLocks noChangeArrowheads="1"/>
              </p:cNvSpPr>
              <p:nvPr/>
            </p:nvSpPr>
            <p:spPr bwMode="auto">
              <a:xfrm>
                <a:off x="2590" y="1823"/>
                <a:ext cx="3" cy="5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98" name="Rectangle 4962"/>
              <p:cNvSpPr>
                <a:spLocks noChangeArrowheads="1"/>
              </p:cNvSpPr>
              <p:nvPr/>
            </p:nvSpPr>
            <p:spPr bwMode="auto">
              <a:xfrm>
                <a:off x="2593" y="1823"/>
                <a:ext cx="4" cy="5"/>
              </a:xfrm>
              <a:prstGeom prst="rect">
                <a:avLst/>
              </a:pr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499" name="Rectangle 4963"/>
              <p:cNvSpPr>
                <a:spLocks noChangeArrowheads="1"/>
              </p:cNvSpPr>
              <p:nvPr/>
            </p:nvSpPr>
            <p:spPr bwMode="auto">
              <a:xfrm>
                <a:off x="2597" y="1823"/>
                <a:ext cx="3" cy="5"/>
              </a:xfrm>
              <a:prstGeom prst="rect">
                <a:avLst/>
              </a:pr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00" name="Rectangle 4964"/>
              <p:cNvSpPr>
                <a:spLocks noChangeArrowheads="1"/>
              </p:cNvSpPr>
              <p:nvPr/>
            </p:nvSpPr>
            <p:spPr bwMode="auto">
              <a:xfrm>
                <a:off x="2600" y="1823"/>
                <a:ext cx="4" cy="5"/>
              </a:xfrm>
              <a:prstGeom prst="rect">
                <a:avLst/>
              </a:pr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01" name="Rectangle 4965"/>
              <p:cNvSpPr>
                <a:spLocks noChangeArrowheads="1"/>
              </p:cNvSpPr>
              <p:nvPr/>
            </p:nvSpPr>
            <p:spPr bwMode="auto">
              <a:xfrm>
                <a:off x="2604" y="1823"/>
                <a:ext cx="3" cy="5"/>
              </a:xfrm>
              <a:prstGeom prst="rect">
                <a:avLst/>
              </a:pr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02" name="Rectangle 4966"/>
              <p:cNvSpPr>
                <a:spLocks noChangeArrowheads="1"/>
              </p:cNvSpPr>
              <p:nvPr/>
            </p:nvSpPr>
            <p:spPr bwMode="auto">
              <a:xfrm>
                <a:off x="2607" y="1823"/>
                <a:ext cx="3" cy="5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03" name="Rectangle 4967"/>
              <p:cNvSpPr>
                <a:spLocks noChangeArrowheads="1"/>
              </p:cNvSpPr>
              <p:nvPr/>
            </p:nvSpPr>
            <p:spPr bwMode="auto">
              <a:xfrm>
                <a:off x="2610" y="1823"/>
                <a:ext cx="4" cy="5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04" name="Rectangle 4968"/>
              <p:cNvSpPr>
                <a:spLocks noChangeArrowheads="1"/>
              </p:cNvSpPr>
              <p:nvPr/>
            </p:nvSpPr>
            <p:spPr bwMode="auto">
              <a:xfrm>
                <a:off x="2614" y="1823"/>
                <a:ext cx="3" cy="5"/>
              </a:xfrm>
              <a:prstGeom prst="rect">
                <a:avLst/>
              </a:pr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05" name="Rectangle 4969"/>
              <p:cNvSpPr>
                <a:spLocks noChangeArrowheads="1"/>
              </p:cNvSpPr>
              <p:nvPr/>
            </p:nvSpPr>
            <p:spPr bwMode="auto">
              <a:xfrm>
                <a:off x="2617" y="1823"/>
                <a:ext cx="3" cy="5"/>
              </a:xfrm>
              <a:prstGeom prst="rect">
                <a:avLst/>
              </a:pr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06" name="Rectangle 4970"/>
              <p:cNvSpPr>
                <a:spLocks noChangeArrowheads="1"/>
              </p:cNvSpPr>
              <p:nvPr/>
            </p:nvSpPr>
            <p:spPr bwMode="auto">
              <a:xfrm>
                <a:off x="2620" y="1823"/>
                <a:ext cx="4" cy="5"/>
              </a:xfrm>
              <a:prstGeom prst="rect">
                <a:avLst/>
              </a:pr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07" name="Rectangle 4971"/>
              <p:cNvSpPr>
                <a:spLocks noChangeArrowheads="1"/>
              </p:cNvSpPr>
              <p:nvPr/>
            </p:nvSpPr>
            <p:spPr bwMode="auto">
              <a:xfrm>
                <a:off x="2624" y="1823"/>
                <a:ext cx="3" cy="5"/>
              </a:xfrm>
              <a:prstGeom prst="rect">
                <a:avLst/>
              </a:pr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08" name="Rectangle 4972"/>
              <p:cNvSpPr>
                <a:spLocks noChangeArrowheads="1"/>
              </p:cNvSpPr>
              <p:nvPr/>
            </p:nvSpPr>
            <p:spPr bwMode="auto">
              <a:xfrm>
                <a:off x="2627" y="1823"/>
                <a:ext cx="4" cy="5"/>
              </a:xfrm>
              <a:prstGeom prst="rect">
                <a:avLst/>
              </a:pr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09" name="Rectangle 4973"/>
              <p:cNvSpPr>
                <a:spLocks noChangeArrowheads="1"/>
              </p:cNvSpPr>
              <p:nvPr/>
            </p:nvSpPr>
            <p:spPr bwMode="auto">
              <a:xfrm>
                <a:off x="2631" y="1823"/>
                <a:ext cx="2" cy="5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10" name="Rectangle 4974"/>
              <p:cNvSpPr>
                <a:spLocks noChangeArrowheads="1"/>
              </p:cNvSpPr>
              <p:nvPr/>
            </p:nvSpPr>
            <p:spPr bwMode="auto">
              <a:xfrm>
                <a:off x="2633" y="1823"/>
                <a:ext cx="4" cy="5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11" name="Rectangle 4975"/>
              <p:cNvSpPr>
                <a:spLocks noChangeArrowheads="1"/>
              </p:cNvSpPr>
              <p:nvPr/>
            </p:nvSpPr>
            <p:spPr bwMode="auto">
              <a:xfrm>
                <a:off x="2637" y="1823"/>
                <a:ext cx="3" cy="5"/>
              </a:xfrm>
              <a:prstGeom prst="rect">
                <a:avLst/>
              </a:pr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12" name="Rectangle 4976"/>
              <p:cNvSpPr>
                <a:spLocks noChangeArrowheads="1"/>
              </p:cNvSpPr>
              <p:nvPr/>
            </p:nvSpPr>
            <p:spPr bwMode="auto">
              <a:xfrm>
                <a:off x="2640" y="1823"/>
                <a:ext cx="4" cy="5"/>
              </a:xfrm>
              <a:prstGeom prst="rect">
                <a:avLst/>
              </a:pr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13" name="Rectangle 4977"/>
              <p:cNvSpPr>
                <a:spLocks noChangeArrowheads="1"/>
              </p:cNvSpPr>
              <p:nvPr/>
            </p:nvSpPr>
            <p:spPr bwMode="auto">
              <a:xfrm>
                <a:off x="2644" y="1823"/>
                <a:ext cx="3" cy="5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14" name="Rectangle 4978"/>
              <p:cNvSpPr>
                <a:spLocks noChangeArrowheads="1"/>
              </p:cNvSpPr>
              <p:nvPr/>
            </p:nvSpPr>
            <p:spPr bwMode="auto">
              <a:xfrm>
                <a:off x="2647" y="1823"/>
                <a:ext cx="4" cy="5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15" name="Rectangle 4979"/>
              <p:cNvSpPr>
                <a:spLocks noChangeArrowheads="1"/>
              </p:cNvSpPr>
              <p:nvPr/>
            </p:nvSpPr>
            <p:spPr bwMode="auto">
              <a:xfrm>
                <a:off x="2651" y="1823"/>
                <a:ext cx="3" cy="5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16" name="Rectangle 4980"/>
              <p:cNvSpPr>
                <a:spLocks noChangeArrowheads="1"/>
              </p:cNvSpPr>
              <p:nvPr/>
            </p:nvSpPr>
            <p:spPr bwMode="auto">
              <a:xfrm>
                <a:off x="2654" y="1823"/>
                <a:ext cx="3" cy="5"/>
              </a:xfrm>
              <a:prstGeom prst="rect">
                <a:avLst/>
              </a:pr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17" name="Rectangle 4981"/>
              <p:cNvSpPr>
                <a:spLocks noChangeArrowheads="1"/>
              </p:cNvSpPr>
              <p:nvPr/>
            </p:nvSpPr>
            <p:spPr bwMode="auto">
              <a:xfrm>
                <a:off x="2657" y="1823"/>
                <a:ext cx="3" cy="5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18" name="Rectangle 4982"/>
              <p:cNvSpPr>
                <a:spLocks noChangeArrowheads="1"/>
              </p:cNvSpPr>
              <p:nvPr/>
            </p:nvSpPr>
            <p:spPr bwMode="auto">
              <a:xfrm>
                <a:off x="2660" y="1823"/>
                <a:ext cx="4" cy="5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19" name="Rectangle 4983"/>
              <p:cNvSpPr>
                <a:spLocks noChangeArrowheads="1"/>
              </p:cNvSpPr>
              <p:nvPr/>
            </p:nvSpPr>
            <p:spPr bwMode="auto">
              <a:xfrm>
                <a:off x="2664" y="1823"/>
                <a:ext cx="3" cy="5"/>
              </a:xfrm>
              <a:prstGeom prst="rect">
                <a:avLst/>
              </a:pr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20" name="Rectangle 4984"/>
              <p:cNvSpPr>
                <a:spLocks noChangeArrowheads="1"/>
              </p:cNvSpPr>
              <p:nvPr/>
            </p:nvSpPr>
            <p:spPr bwMode="auto">
              <a:xfrm>
                <a:off x="2667" y="1823"/>
                <a:ext cx="4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21" name="Rectangle 4985"/>
              <p:cNvSpPr>
                <a:spLocks noChangeArrowheads="1"/>
              </p:cNvSpPr>
              <p:nvPr/>
            </p:nvSpPr>
            <p:spPr bwMode="auto">
              <a:xfrm>
                <a:off x="2671" y="1823"/>
                <a:ext cx="3" cy="5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22" name="Rectangle 4986"/>
              <p:cNvSpPr>
                <a:spLocks noChangeArrowheads="1"/>
              </p:cNvSpPr>
              <p:nvPr/>
            </p:nvSpPr>
            <p:spPr bwMode="auto">
              <a:xfrm>
                <a:off x="2674" y="1823"/>
                <a:ext cx="4" cy="5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23" name="Rectangle 4987"/>
              <p:cNvSpPr>
                <a:spLocks noChangeArrowheads="1"/>
              </p:cNvSpPr>
              <p:nvPr/>
            </p:nvSpPr>
            <p:spPr bwMode="auto">
              <a:xfrm>
                <a:off x="2678" y="1823"/>
                <a:ext cx="3" cy="5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24" name="Rectangle 4988"/>
              <p:cNvSpPr>
                <a:spLocks noChangeArrowheads="1"/>
              </p:cNvSpPr>
              <p:nvPr/>
            </p:nvSpPr>
            <p:spPr bwMode="auto">
              <a:xfrm>
                <a:off x="2681" y="1823"/>
                <a:ext cx="2" cy="5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25" name="Rectangle 4989"/>
              <p:cNvSpPr>
                <a:spLocks noChangeArrowheads="1"/>
              </p:cNvSpPr>
              <p:nvPr/>
            </p:nvSpPr>
            <p:spPr bwMode="auto">
              <a:xfrm>
                <a:off x="2683" y="1823"/>
                <a:ext cx="4" cy="5"/>
              </a:xfrm>
              <a:prstGeom prst="rect">
                <a:avLst/>
              </a:pr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26" name="Rectangle 4990"/>
              <p:cNvSpPr>
                <a:spLocks noChangeArrowheads="1"/>
              </p:cNvSpPr>
              <p:nvPr/>
            </p:nvSpPr>
            <p:spPr bwMode="auto">
              <a:xfrm>
                <a:off x="2687" y="1823"/>
                <a:ext cx="4" cy="5"/>
              </a:xfrm>
              <a:prstGeom prst="rect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27" name="Rectangle 4991"/>
              <p:cNvSpPr>
                <a:spLocks noChangeArrowheads="1"/>
              </p:cNvSpPr>
              <p:nvPr/>
            </p:nvSpPr>
            <p:spPr bwMode="auto">
              <a:xfrm>
                <a:off x="2691" y="1823"/>
                <a:ext cx="3" cy="5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28" name="Rectangle 4992"/>
              <p:cNvSpPr>
                <a:spLocks noChangeArrowheads="1"/>
              </p:cNvSpPr>
              <p:nvPr/>
            </p:nvSpPr>
            <p:spPr bwMode="auto">
              <a:xfrm>
                <a:off x="2694" y="1823"/>
                <a:ext cx="4" cy="5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29" name="Rectangle 4993"/>
              <p:cNvSpPr>
                <a:spLocks noChangeArrowheads="1"/>
              </p:cNvSpPr>
              <p:nvPr/>
            </p:nvSpPr>
            <p:spPr bwMode="auto">
              <a:xfrm>
                <a:off x="2698" y="1823"/>
                <a:ext cx="3" cy="5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30" name="Rectangle 4994"/>
              <p:cNvSpPr>
                <a:spLocks noChangeArrowheads="1"/>
              </p:cNvSpPr>
              <p:nvPr/>
            </p:nvSpPr>
            <p:spPr bwMode="auto">
              <a:xfrm>
                <a:off x="2701" y="1823"/>
                <a:ext cx="4" cy="5"/>
              </a:xfrm>
              <a:prstGeom prst="rect">
                <a:avLst/>
              </a:pr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31" name="Rectangle 4995"/>
              <p:cNvSpPr>
                <a:spLocks noChangeArrowheads="1"/>
              </p:cNvSpPr>
              <p:nvPr/>
            </p:nvSpPr>
            <p:spPr bwMode="auto">
              <a:xfrm>
                <a:off x="2705" y="1823"/>
                <a:ext cx="2" cy="5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32" name="Rectangle 4996"/>
              <p:cNvSpPr>
                <a:spLocks noChangeArrowheads="1"/>
              </p:cNvSpPr>
              <p:nvPr/>
            </p:nvSpPr>
            <p:spPr bwMode="auto">
              <a:xfrm>
                <a:off x="2707" y="1823"/>
                <a:ext cx="3" cy="5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33" name="Rectangle 4997"/>
              <p:cNvSpPr>
                <a:spLocks noChangeArrowheads="1"/>
              </p:cNvSpPr>
              <p:nvPr/>
            </p:nvSpPr>
            <p:spPr bwMode="auto">
              <a:xfrm>
                <a:off x="2710" y="1823"/>
                <a:ext cx="4" cy="5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34" name="Rectangle 4998"/>
              <p:cNvSpPr>
                <a:spLocks noChangeArrowheads="1"/>
              </p:cNvSpPr>
              <p:nvPr/>
            </p:nvSpPr>
            <p:spPr bwMode="auto">
              <a:xfrm>
                <a:off x="2714" y="1823"/>
                <a:ext cx="3" cy="5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35" name="Rectangle 4999"/>
              <p:cNvSpPr>
                <a:spLocks noChangeArrowheads="1"/>
              </p:cNvSpPr>
              <p:nvPr/>
            </p:nvSpPr>
            <p:spPr bwMode="auto">
              <a:xfrm>
                <a:off x="2717" y="1823"/>
                <a:ext cx="4" cy="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36" name="Rectangle 5000"/>
              <p:cNvSpPr>
                <a:spLocks noChangeArrowheads="1"/>
              </p:cNvSpPr>
              <p:nvPr/>
            </p:nvSpPr>
            <p:spPr bwMode="auto">
              <a:xfrm>
                <a:off x="2721" y="1823"/>
                <a:ext cx="4" cy="5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37" name="Rectangle 5001"/>
              <p:cNvSpPr>
                <a:spLocks noChangeArrowheads="1"/>
              </p:cNvSpPr>
              <p:nvPr/>
            </p:nvSpPr>
            <p:spPr bwMode="auto">
              <a:xfrm>
                <a:off x="2725" y="1823"/>
                <a:ext cx="3" cy="5"/>
              </a:xfrm>
              <a:prstGeom prst="rect">
                <a:avLst/>
              </a:pr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38" name="Rectangle 5002"/>
              <p:cNvSpPr>
                <a:spLocks noChangeArrowheads="1"/>
              </p:cNvSpPr>
              <p:nvPr/>
            </p:nvSpPr>
            <p:spPr bwMode="auto">
              <a:xfrm>
                <a:off x="2728" y="1823"/>
                <a:ext cx="2" cy="5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39" name="Rectangle 5003"/>
              <p:cNvSpPr>
                <a:spLocks noChangeArrowheads="1"/>
              </p:cNvSpPr>
              <p:nvPr/>
            </p:nvSpPr>
            <p:spPr bwMode="auto">
              <a:xfrm>
                <a:off x="2730" y="1823"/>
                <a:ext cx="4" cy="5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40" name="Rectangle 5004"/>
              <p:cNvSpPr>
                <a:spLocks noChangeArrowheads="1"/>
              </p:cNvSpPr>
              <p:nvPr/>
            </p:nvSpPr>
            <p:spPr bwMode="auto">
              <a:xfrm>
                <a:off x="2734" y="1823"/>
                <a:ext cx="3" cy="5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41" name="Rectangle 5005"/>
              <p:cNvSpPr>
                <a:spLocks noChangeArrowheads="1"/>
              </p:cNvSpPr>
              <p:nvPr/>
            </p:nvSpPr>
            <p:spPr bwMode="auto">
              <a:xfrm>
                <a:off x="2737" y="1823"/>
                <a:ext cx="4" cy="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42" name="Rectangle 5006"/>
              <p:cNvSpPr>
                <a:spLocks noChangeArrowheads="1"/>
              </p:cNvSpPr>
              <p:nvPr/>
            </p:nvSpPr>
            <p:spPr bwMode="auto">
              <a:xfrm>
                <a:off x="2741" y="1823"/>
                <a:ext cx="3" cy="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43" name="Rectangle 5007"/>
              <p:cNvSpPr>
                <a:spLocks noChangeArrowheads="1"/>
              </p:cNvSpPr>
              <p:nvPr/>
            </p:nvSpPr>
            <p:spPr bwMode="auto">
              <a:xfrm>
                <a:off x="2744" y="1823"/>
                <a:ext cx="4" cy="5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44" name="Rectangle 5008"/>
              <p:cNvSpPr>
                <a:spLocks noChangeArrowheads="1"/>
              </p:cNvSpPr>
              <p:nvPr/>
            </p:nvSpPr>
            <p:spPr bwMode="auto">
              <a:xfrm>
                <a:off x="2748" y="1823"/>
                <a:ext cx="3" cy="5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45" name="Rectangle 5009"/>
              <p:cNvSpPr>
                <a:spLocks noChangeArrowheads="1"/>
              </p:cNvSpPr>
              <p:nvPr/>
            </p:nvSpPr>
            <p:spPr bwMode="auto">
              <a:xfrm>
                <a:off x="2751" y="1823"/>
                <a:ext cx="3" cy="5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46" name="Rectangle 5010"/>
              <p:cNvSpPr>
                <a:spLocks noChangeArrowheads="1"/>
              </p:cNvSpPr>
              <p:nvPr/>
            </p:nvSpPr>
            <p:spPr bwMode="auto">
              <a:xfrm>
                <a:off x="2754" y="1823"/>
                <a:ext cx="3" cy="5"/>
              </a:xfrm>
              <a:prstGeom prst="rect">
                <a:avLst/>
              </a:pr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47" name="Rectangle 5011"/>
              <p:cNvSpPr>
                <a:spLocks noChangeArrowheads="1"/>
              </p:cNvSpPr>
              <p:nvPr/>
            </p:nvSpPr>
            <p:spPr bwMode="auto">
              <a:xfrm>
                <a:off x="2757" y="1823"/>
                <a:ext cx="4" cy="5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48" name="Rectangle 5012"/>
              <p:cNvSpPr>
                <a:spLocks noChangeArrowheads="1"/>
              </p:cNvSpPr>
              <p:nvPr/>
            </p:nvSpPr>
            <p:spPr bwMode="auto">
              <a:xfrm>
                <a:off x="2761" y="1823"/>
                <a:ext cx="3" cy="5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49" name="Rectangle 5013"/>
              <p:cNvSpPr>
                <a:spLocks noChangeArrowheads="1"/>
              </p:cNvSpPr>
              <p:nvPr/>
            </p:nvSpPr>
            <p:spPr bwMode="auto">
              <a:xfrm>
                <a:off x="2764" y="1823"/>
                <a:ext cx="4" cy="5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50" name="Rectangle 5014"/>
              <p:cNvSpPr>
                <a:spLocks noChangeArrowheads="1"/>
              </p:cNvSpPr>
              <p:nvPr/>
            </p:nvSpPr>
            <p:spPr bwMode="auto">
              <a:xfrm>
                <a:off x="2768" y="1823"/>
                <a:ext cx="3" cy="5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51" name="Rectangle 5015"/>
              <p:cNvSpPr>
                <a:spLocks noChangeArrowheads="1"/>
              </p:cNvSpPr>
              <p:nvPr/>
            </p:nvSpPr>
            <p:spPr bwMode="auto">
              <a:xfrm>
                <a:off x="2771" y="1823"/>
                <a:ext cx="4" cy="5"/>
              </a:xfrm>
              <a:prstGeom prst="rect">
                <a:avLst/>
              </a:pr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52" name="Rectangle 5016"/>
              <p:cNvSpPr>
                <a:spLocks noChangeArrowheads="1"/>
              </p:cNvSpPr>
              <p:nvPr/>
            </p:nvSpPr>
            <p:spPr bwMode="auto">
              <a:xfrm>
                <a:off x="2775" y="1823"/>
                <a:ext cx="2" cy="5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53" name="Rectangle 5017"/>
              <p:cNvSpPr>
                <a:spLocks noChangeArrowheads="1"/>
              </p:cNvSpPr>
              <p:nvPr/>
            </p:nvSpPr>
            <p:spPr bwMode="auto">
              <a:xfrm>
                <a:off x="2777" y="1823"/>
                <a:ext cx="4" cy="5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554" name="Rectangle 5018"/>
              <p:cNvSpPr>
                <a:spLocks noChangeArrowheads="1"/>
              </p:cNvSpPr>
              <p:nvPr/>
            </p:nvSpPr>
            <p:spPr bwMode="auto">
              <a:xfrm>
                <a:off x="2781" y="1823"/>
                <a:ext cx="3" cy="5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11354" name="Rectangle 5019"/>
            <p:cNvSpPr>
              <a:spLocks noChangeArrowheads="1"/>
            </p:cNvSpPr>
            <p:nvPr/>
          </p:nvSpPr>
          <p:spPr bwMode="auto">
            <a:xfrm>
              <a:off x="2592" y="1656"/>
              <a:ext cx="28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10313" name="Group 5020"/>
          <p:cNvGrpSpPr>
            <a:grpSpLocks/>
          </p:cNvGrpSpPr>
          <p:nvPr/>
        </p:nvGrpSpPr>
        <p:grpSpPr bwMode="auto">
          <a:xfrm>
            <a:off x="5159375" y="2852738"/>
            <a:ext cx="304800" cy="228600"/>
            <a:chOff x="2520" y="1584"/>
            <a:chExt cx="436" cy="268"/>
          </a:xfrm>
        </p:grpSpPr>
        <p:grpSp>
          <p:nvGrpSpPr>
            <p:cNvPr id="10747" name="Group 5021"/>
            <p:cNvGrpSpPr>
              <a:grpSpLocks/>
            </p:cNvGrpSpPr>
            <p:nvPr/>
          </p:nvGrpSpPr>
          <p:grpSpPr bwMode="auto">
            <a:xfrm>
              <a:off x="2520" y="1610"/>
              <a:ext cx="436" cy="242"/>
              <a:chOff x="2520" y="1610"/>
              <a:chExt cx="436" cy="242"/>
            </a:xfrm>
          </p:grpSpPr>
          <p:sp>
            <p:nvSpPr>
              <p:cNvPr id="11151" name="Freeform 5022"/>
              <p:cNvSpPr>
                <a:spLocks/>
              </p:cNvSpPr>
              <p:nvPr/>
            </p:nvSpPr>
            <p:spPr bwMode="auto">
              <a:xfrm>
                <a:off x="2522" y="1822"/>
                <a:ext cx="4" cy="9"/>
              </a:xfrm>
              <a:custGeom>
                <a:avLst/>
                <a:gdLst>
                  <a:gd name="T0" fmla="*/ 1 w 8"/>
                  <a:gd name="T1" fmla="*/ 0 h 17"/>
                  <a:gd name="T2" fmla="*/ 1 w 8"/>
                  <a:gd name="T3" fmla="*/ 0 h 17"/>
                  <a:gd name="T4" fmla="*/ 1 w 8"/>
                  <a:gd name="T5" fmla="*/ 1 h 17"/>
                  <a:gd name="T6" fmla="*/ 1 w 8"/>
                  <a:gd name="T7" fmla="*/ 1 h 17"/>
                  <a:gd name="T8" fmla="*/ 1 w 8"/>
                  <a:gd name="T9" fmla="*/ 1 h 17"/>
                  <a:gd name="T10" fmla="*/ 1 w 8"/>
                  <a:gd name="T11" fmla="*/ 1 h 17"/>
                  <a:gd name="T12" fmla="*/ 1 w 8"/>
                  <a:gd name="T13" fmla="*/ 1 h 17"/>
                  <a:gd name="T14" fmla="*/ 0 w 8"/>
                  <a:gd name="T15" fmla="*/ 1 h 17"/>
                  <a:gd name="T16" fmla="*/ 0 w 8"/>
                  <a:gd name="T17" fmla="*/ 1 h 17"/>
                  <a:gd name="T18" fmla="*/ 0 w 8"/>
                  <a:gd name="T19" fmla="*/ 2 h 17"/>
                  <a:gd name="T20" fmla="*/ 1 w 8"/>
                  <a:gd name="T21" fmla="*/ 2 h 17"/>
                  <a:gd name="T22" fmla="*/ 1 w 8"/>
                  <a:gd name="T23" fmla="*/ 2 h 17"/>
                  <a:gd name="T24" fmla="*/ 1 w 8"/>
                  <a:gd name="T25" fmla="*/ 2 h 17"/>
                  <a:gd name="T26" fmla="*/ 1 w 8"/>
                  <a:gd name="T27" fmla="*/ 2 h 17"/>
                  <a:gd name="T28" fmla="*/ 1 w 8"/>
                  <a:gd name="T29" fmla="*/ 2 h 17"/>
                  <a:gd name="T30" fmla="*/ 1 w 8"/>
                  <a:gd name="T31" fmla="*/ 2 h 17"/>
                  <a:gd name="T32" fmla="*/ 1 w 8"/>
                  <a:gd name="T33" fmla="*/ 3 h 17"/>
                  <a:gd name="T34" fmla="*/ 1 w 8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" h="17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4" y="15"/>
                    </a:lnTo>
                    <a:lnTo>
                      <a:pt x="6" y="15"/>
                    </a:lnTo>
                    <a:lnTo>
                      <a:pt x="8" y="1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52" name="Freeform 5023"/>
              <p:cNvSpPr>
                <a:spLocks/>
              </p:cNvSpPr>
              <p:nvPr/>
            </p:nvSpPr>
            <p:spPr bwMode="auto">
              <a:xfrm>
                <a:off x="2526" y="1820"/>
                <a:ext cx="3" cy="12"/>
              </a:xfrm>
              <a:custGeom>
                <a:avLst/>
                <a:gdLst>
                  <a:gd name="T0" fmla="*/ 0 w 6"/>
                  <a:gd name="T1" fmla="*/ 1 h 23"/>
                  <a:gd name="T2" fmla="*/ 0 w 6"/>
                  <a:gd name="T3" fmla="*/ 1 h 23"/>
                  <a:gd name="T4" fmla="*/ 1 w 6"/>
                  <a:gd name="T5" fmla="*/ 1 h 23"/>
                  <a:gd name="T6" fmla="*/ 1 w 6"/>
                  <a:gd name="T7" fmla="*/ 1 h 23"/>
                  <a:gd name="T8" fmla="*/ 1 w 6"/>
                  <a:gd name="T9" fmla="*/ 1 h 23"/>
                  <a:gd name="T10" fmla="*/ 1 w 6"/>
                  <a:gd name="T11" fmla="*/ 1 h 23"/>
                  <a:gd name="T12" fmla="*/ 1 w 6"/>
                  <a:gd name="T13" fmla="*/ 0 h 23"/>
                  <a:gd name="T14" fmla="*/ 1 w 6"/>
                  <a:gd name="T15" fmla="*/ 0 h 23"/>
                  <a:gd name="T16" fmla="*/ 1 w 6"/>
                  <a:gd name="T17" fmla="*/ 0 h 23"/>
                  <a:gd name="T18" fmla="*/ 1 w 6"/>
                  <a:gd name="T19" fmla="*/ 3 h 23"/>
                  <a:gd name="T20" fmla="*/ 1 w 6"/>
                  <a:gd name="T21" fmla="*/ 3 h 23"/>
                  <a:gd name="T22" fmla="*/ 1 w 6"/>
                  <a:gd name="T23" fmla="*/ 3 h 23"/>
                  <a:gd name="T24" fmla="*/ 1 w 6"/>
                  <a:gd name="T25" fmla="*/ 3 h 23"/>
                  <a:gd name="T26" fmla="*/ 1 w 6"/>
                  <a:gd name="T27" fmla="*/ 3 h 23"/>
                  <a:gd name="T28" fmla="*/ 1 w 6"/>
                  <a:gd name="T29" fmla="*/ 3 h 23"/>
                  <a:gd name="T30" fmla="*/ 1 w 6"/>
                  <a:gd name="T31" fmla="*/ 3 h 23"/>
                  <a:gd name="T32" fmla="*/ 0 w 6"/>
                  <a:gd name="T33" fmla="*/ 3 h 23"/>
                  <a:gd name="T34" fmla="*/ 0 w 6"/>
                  <a:gd name="T35" fmla="*/ 3 h 23"/>
                  <a:gd name="T36" fmla="*/ 0 w 6"/>
                  <a:gd name="T37" fmla="*/ 1 h 2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23">
                    <a:moveTo>
                      <a:pt x="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23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53" name="Freeform 5024"/>
              <p:cNvSpPr>
                <a:spLocks/>
              </p:cNvSpPr>
              <p:nvPr/>
            </p:nvSpPr>
            <p:spPr bwMode="auto">
              <a:xfrm>
                <a:off x="2529" y="1819"/>
                <a:ext cx="4" cy="15"/>
              </a:xfrm>
              <a:custGeom>
                <a:avLst/>
                <a:gdLst>
                  <a:gd name="T0" fmla="*/ 0 w 7"/>
                  <a:gd name="T1" fmla="*/ 1 h 29"/>
                  <a:gd name="T2" fmla="*/ 1 w 7"/>
                  <a:gd name="T3" fmla="*/ 1 h 29"/>
                  <a:gd name="T4" fmla="*/ 1 w 7"/>
                  <a:gd name="T5" fmla="*/ 1 h 29"/>
                  <a:gd name="T6" fmla="*/ 1 w 7"/>
                  <a:gd name="T7" fmla="*/ 0 h 29"/>
                  <a:gd name="T8" fmla="*/ 1 w 7"/>
                  <a:gd name="T9" fmla="*/ 0 h 29"/>
                  <a:gd name="T10" fmla="*/ 1 w 7"/>
                  <a:gd name="T11" fmla="*/ 0 h 29"/>
                  <a:gd name="T12" fmla="*/ 1 w 7"/>
                  <a:gd name="T13" fmla="*/ 0 h 29"/>
                  <a:gd name="T14" fmla="*/ 1 w 7"/>
                  <a:gd name="T15" fmla="*/ 0 h 29"/>
                  <a:gd name="T16" fmla="*/ 1 w 7"/>
                  <a:gd name="T17" fmla="*/ 0 h 29"/>
                  <a:gd name="T18" fmla="*/ 1 w 7"/>
                  <a:gd name="T19" fmla="*/ 4 h 29"/>
                  <a:gd name="T20" fmla="*/ 1 w 7"/>
                  <a:gd name="T21" fmla="*/ 4 h 29"/>
                  <a:gd name="T22" fmla="*/ 1 w 7"/>
                  <a:gd name="T23" fmla="*/ 4 h 29"/>
                  <a:gd name="T24" fmla="*/ 1 w 7"/>
                  <a:gd name="T25" fmla="*/ 4 h 29"/>
                  <a:gd name="T26" fmla="*/ 1 w 7"/>
                  <a:gd name="T27" fmla="*/ 4 h 29"/>
                  <a:gd name="T28" fmla="*/ 1 w 7"/>
                  <a:gd name="T29" fmla="*/ 4 h 29"/>
                  <a:gd name="T30" fmla="*/ 1 w 7"/>
                  <a:gd name="T31" fmla="*/ 4 h 29"/>
                  <a:gd name="T32" fmla="*/ 1 w 7"/>
                  <a:gd name="T33" fmla="*/ 4 h 29"/>
                  <a:gd name="T34" fmla="*/ 0 w 7"/>
                  <a:gd name="T35" fmla="*/ 4 h 29"/>
                  <a:gd name="T36" fmla="*/ 0 w 7"/>
                  <a:gd name="T37" fmla="*/ 1 h 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29">
                    <a:moveTo>
                      <a:pt x="0" y="2"/>
                    </a:moveTo>
                    <a:lnTo>
                      <a:pt x="2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9"/>
                    </a:lnTo>
                    <a:lnTo>
                      <a:pt x="5" y="29"/>
                    </a:lnTo>
                    <a:lnTo>
                      <a:pt x="3" y="27"/>
                    </a:lnTo>
                    <a:lnTo>
                      <a:pt x="2" y="27"/>
                    </a:lnTo>
                    <a:lnTo>
                      <a:pt x="0" y="2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54" name="Freeform 5025"/>
              <p:cNvSpPr>
                <a:spLocks/>
              </p:cNvSpPr>
              <p:nvPr/>
            </p:nvSpPr>
            <p:spPr bwMode="auto">
              <a:xfrm>
                <a:off x="2533" y="1817"/>
                <a:ext cx="3" cy="18"/>
              </a:xfrm>
              <a:custGeom>
                <a:avLst/>
                <a:gdLst>
                  <a:gd name="T0" fmla="*/ 0 w 6"/>
                  <a:gd name="T1" fmla="*/ 1 h 34"/>
                  <a:gd name="T2" fmla="*/ 1 w 6"/>
                  <a:gd name="T3" fmla="*/ 1 h 34"/>
                  <a:gd name="T4" fmla="*/ 1 w 6"/>
                  <a:gd name="T5" fmla="*/ 1 h 34"/>
                  <a:gd name="T6" fmla="*/ 1 w 6"/>
                  <a:gd name="T7" fmla="*/ 1 h 34"/>
                  <a:gd name="T8" fmla="*/ 1 w 6"/>
                  <a:gd name="T9" fmla="*/ 0 h 34"/>
                  <a:gd name="T10" fmla="*/ 1 w 6"/>
                  <a:gd name="T11" fmla="*/ 5 h 34"/>
                  <a:gd name="T12" fmla="*/ 1 w 6"/>
                  <a:gd name="T13" fmla="*/ 5 h 34"/>
                  <a:gd name="T14" fmla="*/ 1 w 6"/>
                  <a:gd name="T15" fmla="*/ 5 h 34"/>
                  <a:gd name="T16" fmla="*/ 1 w 6"/>
                  <a:gd name="T17" fmla="*/ 5 h 34"/>
                  <a:gd name="T18" fmla="*/ 0 w 6"/>
                  <a:gd name="T19" fmla="*/ 5 h 34"/>
                  <a:gd name="T20" fmla="*/ 0 w 6"/>
                  <a:gd name="T21" fmla="*/ 1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34">
                    <a:moveTo>
                      <a:pt x="0" y="1"/>
                    </a:moveTo>
                    <a:lnTo>
                      <a:pt x="2" y="1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6" y="34"/>
                    </a:lnTo>
                    <a:lnTo>
                      <a:pt x="4" y="34"/>
                    </a:lnTo>
                    <a:lnTo>
                      <a:pt x="4" y="32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55" name="Freeform 5026"/>
              <p:cNvSpPr>
                <a:spLocks/>
              </p:cNvSpPr>
              <p:nvPr/>
            </p:nvSpPr>
            <p:spPr bwMode="auto">
              <a:xfrm>
                <a:off x="2536" y="1816"/>
                <a:ext cx="3" cy="19"/>
              </a:xfrm>
              <a:custGeom>
                <a:avLst/>
                <a:gdLst>
                  <a:gd name="T0" fmla="*/ 0 w 8"/>
                  <a:gd name="T1" fmla="*/ 1 h 38"/>
                  <a:gd name="T2" fmla="*/ 0 w 8"/>
                  <a:gd name="T3" fmla="*/ 1 h 38"/>
                  <a:gd name="T4" fmla="*/ 0 w 8"/>
                  <a:gd name="T5" fmla="*/ 1 h 38"/>
                  <a:gd name="T6" fmla="*/ 0 w 8"/>
                  <a:gd name="T7" fmla="*/ 1 h 38"/>
                  <a:gd name="T8" fmla="*/ 0 w 8"/>
                  <a:gd name="T9" fmla="*/ 1 h 38"/>
                  <a:gd name="T10" fmla="*/ 0 w 8"/>
                  <a:gd name="T11" fmla="*/ 1 h 38"/>
                  <a:gd name="T12" fmla="*/ 0 w 8"/>
                  <a:gd name="T13" fmla="*/ 0 h 38"/>
                  <a:gd name="T14" fmla="*/ 0 w 8"/>
                  <a:gd name="T15" fmla="*/ 0 h 38"/>
                  <a:gd name="T16" fmla="*/ 0 w 8"/>
                  <a:gd name="T17" fmla="*/ 0 h 38"/>
                  <a:gd name="T18" fmla="*/ 0 w 8"/>
                  <a:gd name="T19" fmla="*/ 5 h 38"/>
                  <a:gd name="T20" fmla="*/ 0 w 8"/>
                  <a:gd name="T21" fmla="*/ 5 h 38"/>
                  <a:gd name="T22" fmla="*/ 0 w 8"/>
                  <a:gd name="T23" fmla="*/ 5 h 38"/>
                  <a:gd name="T24" fmla="*/ 0 w 8"/>
                  <a:gd name="T25" fmla="*/ 5 h 38"/>
                  <a:gd name="T26" fmla="*/ 0 w 8"/>
                  <a:gd name="T27" fmla="*/ 5 h 38"/>
                  <a:gd name="T28" fmla="*/ 0 w 8"/>
                  <a:gd name="T29" fmla="*/ 5 h 38"/>
                  <a:gd name="T30" fmla="*/ 0 w 8"/>
                  <a:gd name="T31" fmla="*/ 5 h 38"/>
                  <a:gd name="T32" fmla="*/ 0 w 8"/>
                  <a:gd name="T33" fmla="*/ 5 h 38"/>
                  <a:gd name="T34" fmla="*/ 0 w 8"/>
                  <a:gd name="T35" fmla="*/ 5 h 38"/>
                  <a:gd name="T36" fmla="*/ 0 w 8"/>
                  <a:gd name="T37" fmla="*/ 1 h 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38">
                    <a:moveTo>
                      <a:pt x="0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38"/>
                    </a:lnTo>
                    <a:lnTo>
                      <a:pt x="6" y="38"/>
                    </a:lnTo>
                    <a:lnTo>
                      <a:pt x="4" y="38"/>
                    </a:lnTo>
                    <a:lnTo>
                      <a:pt x="4" y="36"/>
                    </a:lnTo>
                    <a:lnTo>
                      <a:pt x="2" y="36"/>
                    </a:lnTo>
                    <a:lnTo>
                      <a:pt x="0" y="3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56" name="Freeform 5027"/>
              <p:cNvSpPr>
                <a:spLocks/>
              </p:cNvSpPr>
              <p:nvPr/>
            </p:nvSpPr>
            <p:spPr bwMode="auto">
              <a:xfrm>
                <a:off x="2539" y="1815"/>
                <a:ext cx="3" cy="21"/>
              </a:xfrm>
              <a:custGeom>
                <a:avLst/>
                <a:gdLst>
                  <a:gd name="T0" fmla="*/ 0 w 6"/>
                  <a:gd name="T1" fmla="*/ 1 h 42"/>
                  <a:gd name="T2" fmla="*/ 1 w 6"/>
                  <a:gd name="T3" fmla="*/ 1 h 42"/>
                  <a:gd name="T4" fmla="*/ 1 w 6"/>
                  <a:gd name="T5" fmla="*/ 1 h 42"/>
                  <a:gd name="T6" fmla="*/ 1 w 6"/>
                  <a:gd name="T7" fmla="*/ 1 h 42"/>
                  <a:gd name="T8" fmla="*/ 1 w 6"/>
                  <a:gd name="T9" fmla="*/ 0 h 42"/>
                  <a:gd name="T10" fmla="*/ 1 w 6"/>
                  <a:gd name="T11" fmla="*/ 6 h 42"/>
                  <a:gd name="T12" fmla="*/ 1 w 6"/>
                  <a:gd name="T13" fmla="*/ 6 h 42"/>
                  <a:gd name="T14" fmla="*/ 1 w 6"/>
                  <a:gd name="T15" fmla="*/ 5 h 42"/>
                  <a:gd name="T16" fmla="*/ 1 w 6"/>
                  <a:gd name="T17" fmla="*/ 5 h 42"/>
                  <a:gd name="T18" fmla="*/ 0 w 6"/>
                  <a:gd name="T19" fmla="*/ 5 h 42"/>
                  <a:gd name="T20" fmla="*/ 0 w 6"/>
                  <a:gd name="T21" fmla="*/ 1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42">
                    <a:moveTo>
                      <a:pt x="0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42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57" name="Freeform 5028"/>
              <p:cNvSpPr>
                <a:spLocks/>
              </p:cNvSpPr>
              <p:nvPr/>
            </p:nvSpPr>
            <p:spPr bwMode="auto">
              <a:xfrm>
                <a:off x="2542" y="1814"/>
                <a:ext cx="4" cy="23"/>
              </a:xfrm>
              <a:custGeom>
                <a:avLst/>
                <a:gdLst>
                  <a:gd name="T0" fmla="*/ 0 w 7"/>
                  <a:gd name="T1" fmla="*/ 1 h 46"/>
                  <a:gd name="T2" fmla="*/ 1 w 7"/>
                  <a:gd name="T3" fmla="*/ 1 h 46"/>
                  <a:gd name="T4" fmla="*/ 1 w 7"/>
                  <a:gd name="T5" fmla="*/ 1 h 46"/>
                  <a:gd name="T6" fmla="*/ 1 w 7"/>
                  <a:gd name="T7" fmla="*/ 1 h 46"/>
                  <a:gd name="T8" fmla="*/ 1 w 7"/>
                  <a:gd name="T9" fmla="*/ 0 h 46"/>
                  <a:gd name="T10" fmla="*/ 1 w 7"/>
                  <a:gd name="T11" fmla="*/ 6 h 46"/>
                  <a:gd name="T12" fmla="*/ 1 w 7"/>
                  <a:gd name="T13" fmla="*/ 6 h 46"/>
                  <a:gd name="T14" fmla="*/ 1 w 7"/>
                  <a:gd name="T15" fmla="*/ 6 h 46"/>
                  <a:gd name="T16" fmla="*/ 1 w 7"/>
                  <a:gd name="T17" fmla="*/ 6 h 46"/>
                  <a:gd name="T18" fmla="*/ 0 w 7"/>
                  <a:gd name="T19" fmla="*/ 6 h 46"/>
                  <a:gd name="T20" fmla="*/ 0 w 7"/>
                  <a:gd name="T21" fmla="*/ 1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46">
                    <a:moveTo>
                      <a:pt x="0" y="2"/>
                    </a:moveTo>
                    <a:lnTo>
                      <a:pt x="1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7" y="46"/>
                    </a:lnTo>
                    <a:lnTo>
                      <a:pt x="5" y="46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58" name="Freeform 5029"/>
              <p:cNvSpPr>
                <a:spLocks/>
              </p:cNvSpPr>
              <p:nvPr/>
            </p:nvSpPr>
            <p:spPr bwMode="auto">
              <a:xfrm>
                <a:off x="2546" y="1814"/>
                <a:ext cx="3" cy="24"/>
              </a:xfrm>
              <a:custGeom>
                <a:avLst/>
                <a:gdLst>
                  <a:gd name="T0" fmla="*/ 0 w 6"/>
                  <a:gd name="T1" fmla="*/ 0 h 48"/>
                  <a:gd name="T2" fmla="*/ 0 w 6"/>
                  <a:gd name="T3" fmla="*/ 0 h 48"/>
                  <a:gd name="T4" fmla="*/ 1 w 6"/>
                  <a:gd name="T5" fmla="*/ 0 h 48"/>
                  <a:gd name="T6" fmla="*/ 1 w 6"/>
                  <a:gd name="T7" fmla="*/ 0 h 48"/>
                  <a:gd name="T8" fmla="*/ 1 w 6"/>
                  <a:gd name="T9" fmla="*/ 0 h 48"/>
                  <a:gd name="T10" fmla="*/ 1 w 6"/>
                  <a:gd name="T11" fmla="*/ 0 h 48"/>
                  <a:gd name="T12" fmla="*/ 1 w 6"/>
                  <a:gd name="T13" fmla="*/ 0 h 48"/>
                  <a:gd name="T14" fmla="*/ 1 w 6"/>
                  <a:gd name="T15" fmla="*/ 0 h 48"/>
                  <a:gd name="T16" fmla="*/ 1 w 6"/>
                  <a:gd name="T17" fmla="*/ 0 h 48"/>
                  <a:gd name="T18" fmla="*/ 1 w 6"/>
                  <a:gd name="T19" fmla="*/ 6 h 48"/>
                  <a:gd name="T20" fmla="*/ 1 w 6"/>
                  <a:gd name="T21" fmla="*/ 6 h 48"/>
                  <a:gd name="T22" fmla="*/ 1 w 6"/>
                  <a:gd name="T23" fmla="*/ 6 h 48"/>
                  <a:gd name="T24" fmla="*/ 1 w 6"/>
                  <a:gd name="T25" fmla="*/ 6 h 48"/>
                  <a:gd name="T26" fmla="*/ 1 w 6"/>
                  <a:gd name="T27" fmla="*/ 6 h 48"/>
                  <a:gd name="T28" fmla="*/ 1 w 6"/>
                  <a:gd name="T29" fmla="*/ 6 h 48"/>
                  <a:gd name="T30" fmla="*/ 1 w 6"/>
                  <a:gd name="T31" fmla="*/ 6 h 48"/>
                  <a:gd name="T32" fmla="*/ 0 w 6"/>
                  <a:gd name="T33" fmla="*/ 6 h 48"/>
                  <a:gd name="T34" fmla="*/ 0 w 6"/>
                  <a:gd name="T35" fmla="*/ 6 h 48"/>
                  <a:gd name="T36" fmla="*/ 0 w 6"/>
                  <a:gd name="T37" fmla="*/ 0 h 4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4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48"/>
                    </a:lnTo>
                    <a:lnTo>
                      <a:pt x="6" y="46"/>
                    </a:lnTo>
                    <a:lnTo>
                      <a:pt x="4" y="46"/>
                    </a:lnTo>
                    <a:lnTo>
                      <a:pt x="2" y="46"/>
                    </a:lnTo>
                    <a:lnTo>
                      <a:pt x="0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59" name="Freeform 5030"/>
              <p:cNvSpPr>
                <a:spLocks/>
              </p:cNvSpPr>
              <p:nvPr/>
            </p:nvSpPr>
            <p:spPr bwMode="auto">
              <a:xfrm>
                <a:off x="2549" y="1813"/>
                <a:ext cx="4" cy="25"/>
              </a:xfrm>
              <a:custGeom>
                <a:avLst/>
                <a:gdLst>
                  <a:gd name="T0" fmla="*/ 0 w 8"/>
                  <a:gd name="T1" fmla="*/ 1 h 50"/>
                  <a:gd name="T2" fmla="*/ 1 w 8"/>
                  <a:gd name="T3" fmla="*/ 1 h 50"/>
                  <a:gd name="T4" fmla="*/ 1 w 8"/>
                  <a:gd name="T5" fmla="*/ 0 h 50"/>
                  <a:gd name="T6" fmla="*/ 1 w 8"/>
                  <a:gd name="T7" fmla="*/ 0 h 50"/>
                  <a:gd name="T8" fmla="*/ 1 w 8"/>
                  <a:gd name="T9" fmla="*/ 0 h 50"/>
                  <a:gd name="T10" fmla="*/ 1 w 8"/>
                  <a:gd name="T11" fmla="*/ 7 h 50"/>
                  <a:gd name="T12" fmla="*/ 1 w 8"/>
                  <a:gd name="T13" fmla="*/ 7 h 50"/>
                  <a:gd name="T14" fmla="*/ 1 w 8"/>
                  <a:gd name="T15" fmla="*/ 7 h 50"/>
                  <a:gd name="T16" fmla="*/ 1 w 8"/>
                  <a:gd name="T17" fmla="*/ 7 h 50"/>
                  <a:gd name="T18" fmla="*/ 0 w 8"/>
                  <a:gd name="T19" fmla="*/ 7 h 50"/>
                  <a:gd name="T20" fmla="*/ 0 w 8"/>
                  <a:gd name="T21" fmla="*/ 1 h 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50">
                    <a:moveTo>
                      <a:pt x="0" y="2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50"/>
                    </a:lnTo>
                    <a:lnTo>
                      <a:pt x="6" y="50"/>
                    </a:lnTo>
                    <a:lnTo>
                      <a:pt x="4" y="50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60" name="Freeform 5031"/>
              <p:cNvSpPr>
                <a:spLocks/>
              </p:cNvSpPr>
              <p:nvPr/>
            </p:nvSpPr>
            <p:spPr bwMode="auto">
              <a:xfrm>
                <a:off x="2553" y="1812"/>
                <a:ext cx="3" cy="27"/>
              </a:xfrm>
              <a:custGeom>
                <a:avLst/>
                <a:gdLst>
                  <a:gd name="T0" fmla="*/ 0 w 5"/>
                  <a:gd name="T1" fmla="*/ 1 h 54"/>
                  <a:gd name="T2" fmla="*/ 1 w 5"/>
                  <a:gd name="T3" fmla="*/ 1 h 54"/>
                  <a:gd name="T4" fmla="*/ 1 w 5"/>
                  <a:gd name="T5" fmla="*/ 1 h 54"/>
                  <a:gd name="T6" fmla="*/ 1 w 5"/>
                  <a:gd name="T7" fmla="*/ 0 h 54"/>
                  <a:gd name="T8" fmla="*/ 1 w 5"/>
                  <a:gd name="T9" fmla="*/ 0 h 54"/>
                  <a:gd name="T10" fmla="*/ 1 w 5"/>
                  <a:gd name="T11" fmla="*/ 7 h 54"/>
                  <a:gd name="T12" fmla="*/ 1 w 5"/>
                  <a:gd name="T13" fmla="*/ 7 h 54"/>
                  <a:gd name="T14" fmla="*/ 1 w 5"/>
                  <a:gd name="T15" fmla="*/ 7 h 54"/>
                  <a:gd name="T16" fmla="*/ 1 w 5"/>
                  <a:gd name="T17" fmla="*/ 7 h 54"/>
                  <a:gd name="T18" fmla="*/ 0 w 5"/>
                  <a:gd name="T19" fmla="*/ 7 h 54"/>
                  <a:gd name="T20" fmla="*/ 0 w 5"/>
                  <a:gd name="T21" fmla="*/ 1 h 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54">
                    <a:moveTo>
                      <a:pt x="0" y="2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5" y="54"/>
                    </a:lnTo>
                    <a:lnTo>
                      <a:pt x="3" y="54"/>
                    </a:lnTo>
                    <a:lnTo>
                      <a:pt x="2" y="52"/>
                    </a:lnTo>
                    <a:lnTo>
                      <a:pt x="0" y="5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61" name="Freeform 5032"/>
              <p:cNvSpPr>
                <a:spLocks/>
              </p:cNvSpPr>
              <p:nvPr/>
            </p:nvSpPr>
            <p:spPr bwMode="auto">
              <a:xfrm>
                <a:off x="2556" y="1811"/>
                <a:ext cx="4" cy="29"/>
              </a:xfrm>
              <a:custGeom>
                <a:avLst/>
                <a:gdLst>
                  <a:gd name="T0" fmla="*/ 0 w 8"/>
                  <a:gd name="T1" fmla="*/ 1 h 58"/>
                  <a:gd name="T2" fmla="*/ 1 w 8"/>
                  <a:gd name="T3" fmla="*/ 1 h 58"/>
                  <a:gd name="T4" fmla="*/ 1 w 8"/>
                  <a:gd name="T5" fmla="*/ 1 h 58"/>
                  <a:gd name="T6" fmla="*/ 1 w 8"/>
                  <a:gd name="T7" fmla="*/ 1 h 58"/>
                  <a:gd name="T8" fmla="*/ 1 w 8"/>
                  <a:gd name="T9" fmla="*/ 1 h 58"/>
                  <a:gd name="T10" fmla="*/ 1 w 8"/>
                  <a:gd name="T11" fmla="*/ 1 h 58"/>
                  <a:gd name="T12" fmla="*/ 1 w 8"/>
                  <a:gd name="T13" fmla="*/ 1 h 58"/>
                  <a:gd name="T14" fmla="*/ 1 w 8"/>
                  <a:gd name="T15" fmla="*/ 1 h 58"/>
                  <a:gd name="T16" fmla="*/ 1 w 8"/>
                  <a:gd name="T17" fmla="*/ 0 h 58"/>
                  <a:gd name="T18" fmla="*/ 1 w 8"/>
                  <a:gd name="T19" fmla="*/ 8 h 58"/>
                  <a:gd name="T20" fmla="*/ 1 w 8"/>
                  <a:gd name="T21" fmla="*/ 8 h 58"/>
                  <a:gd name="T22" fmla="*/ 1 w 8"/>
                  <a:gd name="T23" fmla="*/ 8 h 58"/>
                  <a:gd name="T24" fmla="*/ 1 w 8"/>
                  <a:gd name="T25" fmla="*/ 7 h 58"/>
                  <a:gd name="T26" fmla="*/ 1 w 8"/>
                  <a:gd name="T27" fmla="*/ 7 h 58"/>
                  <a:gd name="T28" fmla="*/ 1 w 8"/>
                  <a:gd name="T29" fmla="*/ 7 h 58"/>
                  <a:gd name="T30" fmla="*/ 1 w 8"/>
                  <a:gd name="T31" fmla="*/ 7 h 58"/>
                  <a:gd name="T32" fmla="*/ 1 w 8"/>
                  <a:gd name="T33" fmla="*/ 7 h 58"/>
                  <a:gd name="T34" fmla="*/ 0 w 8"/>
                  <a:gd name="T35" fmla="*/ 7 h 58"/>
                  <a:gd name="T36" fmla="*/ 0 w 8"/>
                  <a:gd name="T37" fmla="*/ 1 h 5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58">
                    <a:moveTo>
                      <a:pt x="0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58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62" name="Freeform 5033"/>
              <p:cNvSpPr>
                <a:spLocks/>
              </p:cNvSpPr>
              <p:nvPr/>
            </p:nvSpPr>
            <p:spPr bwMode="auto">
              <a:xfrm>
                <a:off x="2560" y="1811"/>
                <a:ext cx="3" cy="29"/>
              </a:xfrm>
              <a:custGeom>
                <a:avLst/>
                <a:gdLst>
                  <a:gd name="T0" fmla="*/ 0 w 8"/>
                  <a:gd name="T1" fmla="*/ 1 h 58"/>
                  <a:gd name="T2" fmla="*/ 0 w 8"/>
                  <a:gd name="T3" fmla="*/ 0 h 58"/>
                  <a:gd name="T4" fmla="*/ 0 w 8"/>
                  <a:gd name="T5" fmla="*/ 0 h 58"/>
                  <a:gd name="T6" fmla="*/ 0 w 8"/>
                  <a:gd name="T7" fmla="*/ 0 h 58"/>
                  <a:gd name="T8" fmla="*/ 0 w 8"/>
                  <a:gd name="T9" fmla="*/ 0 h 58"/>
                  <a:gd name="T10" fmla="*/ 0 w 8"/>
                  <a:gd name="T11" fmla="*/ 8 h 58"/>
                  <a:gd name="T12" fmla="*/ 0 w 8"/>
                  <a:gd name="T13" fmla="*/ 8 h 58"/>
                  <a:gd name="T14" fmla="*/ 0 w 8"/>
                  <a:gd name="T15" fmla="*/ 8 h 58"/>
                  <a:gd name="T16" fmla="*/ 0 w 8"/>
                  <a:gd name="T17" fmla="*/ 8 h 58"/>
                  <a:gd name="T18" fmla="*/ 0 w 8"/>
                  <a:gd name="T19" fmla="*/ 8 h 58"/>
                  <a:gd name="T20" fmla="*/ 0 w 8"/>
                  <a:gd name="T21" fmla="*/ 1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58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58"/>
                    </a:lnTo>
                    <a:lnTo>
                      <a:pt x="6" y="58"/>
                    </a:lnTo>
                    <a:lnTo>
                      <a:pt x="4" y="58"/>
                    </a:lnTo>
                    <a:lnTo>
                      <a:pt x="2" y="58"/>
                    </a:lnTo>
                    <a:lnTo>
                      <a:pt x="0" y="5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63" name="Freeform 5034"/>
              <p:cNvSpPr>
                <a:spLocks/>
              </p:cNvSpPr>
              <p:nvPr/>
            </p:nvSpPr>
            <p:spPr bwMode="auto">
              <a:xfrm>
                <a:off x="2563" y="1811"/>
                <a:ext cx="3" cy="29"/>
              </a:xfrm>
              <a:custGeom>
                <a:avLst/>
                <a:gdLst>
                  <a:gd name="T0" fmla="*/ 0 w 6"/>
                  <a:gd name="T1" fmla="*/ 0 h 58"/>
                  <a:gd name="T2" fmla="*/ 0 w 6"/>
                  <a:gd name="T3" fmla="*/ 0 h 58"/>
                  <a:gd name="T4" fmla="*/ 1 w 6"/>
                  <a:gd name="T5" fmla="*/ 0 h 58"/>
                  <a:gd name="T6" fmla="*/ 1 w 6"/>
                  <a:gd name="T7" fmla="*/ 0 h 58"/>
                  <a:gd name="T8" fmla="*/ 1 w 6"/>
                  <a:gd name="T9" fmla="*/ 0 h 58"/>
                  <a:gd name="T10" fmla="*/ 1 w 6"/>
                  <a:gd name="T11" fmla="*/ 8 h 58"/>
                  <a:gd name="T12" fmla="*/ 1 w 6"/>
                  <a:gd name="T13" fmla="*/ 8 h 58"/>
                  <a:gd name="T14" fmla="*/ 1 w 6"/>
                  <a:gd name="T15" fmla="*/ 8 h 58"/>
                  <a:gd name="T16" fmla="*/ 0 w 6"/>
                  <a:gd name="T17" fmla="*/ 8 h 58"/>
                  <a:gd name="T18" fmla="*/ 0 w 6"/>
                  <a:gd name="T19" fmla="*/ 8 h 58"/>
                  <a:gd name="T20" fmla="*/ 0 w 6"/>
                  <a:gd name="T21" fmla="*/ 0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5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58"/>
                    </a:lnTo>
                    <a:lnTo>
                      <a:pt x="4" y="58"/>
                    </a:lnTo>
                    <a:lnTo>
                      <a:pt x="2" y="58"/>
                    </a:lnTo>
                    <a:lnTo>
                      <a:pt x="0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64" name="Freeform 5035"/>
              <p:cNvSpPr>
                <a:spLocks/>
              </p:cNvSpPr>
              <p:nvPr/>
            </p:nvSpPr>
            <p:spPr bwMode="auto">
              <a:xfrm>
                <a:off x="2566" y="1811"/>
                <a:ext cx="3" cy="30"/>
              </a:xfrm>
              <a:custGeom>
                <a:avLst/>
                <a:gdLst>
                  <a:gd name="T0" fmla="*/ 0 w 5"/>
                  <a:gd name="T1" fmla="*/ 0 h 62"/>
                  <a:gd name="T2" fmla="*/ 0 w 5"/>
                  <a:gd name="T3" fmla="*/ 0 h 62"/>
                  <a:gd name="T4" fmla="*/ 1 w 5"/>
                  <a:gd name="T5" fmla="*/ 0 h 62"/>
                  <a:gd name="T6" fmla="*/ 1 w 5"/>
                  <a:gd name="T7" fmla="*/ 0 h 62"/>
                  <a:gd name="T8" fmla="*/ 1 w 5"/>
                  <a:gd name="T9" fmla="*/ 0 h 62"/>
                  <a:gd name="T10" fmla="*/ 1 w 5"/>
                  <a:gd name="T11" fmla="*/ 0 h 62"/>
                  <a:gd name="T12" fmla="*/ 1 w 5"/>
                  <a:gd name="T13" fmla="*/ 0 h 62"/>
                  <a:gd name="T14" fmla="*/ 1 w 5"/>
                  <a:gd name="T15" fmla="*/ 0 h 62"/>
                  <a:gd name="T16" fmla="*/ 1 w 5"/>
                  <a:gd name="T17" fmla="*/ 0 h 62"/>
                  <a:gd name="T18" fmla="*/ 1 w 5"/>
                  <a:gd name="T19" fmla="*/ 7 h 62"/>
                  <a:gd name="T20" fmla="*/ 1 w 5"/>
                  <a:gd name="T21" fmla="*/ 7 h 62"/>
                  <a:gd name="T22" fmla="*/ 1 w 5"/>
                  <a:gd name="T23" fmla="*/ 7 h 62"/>
                  <a:gd name="T24" fmla="*/ 1 w 5"/>
                  <a:gd name="T25" fmla="*/ 7 h 62"/>
                  <a:gd name="T26" fmla="*/ 1 w 5"/>
                  <a:gd name="T27" fmla="*/ 7 h 62"/>
                  <a:gd name="T28" fmla="*/ 1 w 5"/>
                  <a:gd name="T29" fmla="*/ 7 h 62"/>
                  <a:gd name="T30" fmla="*/ 1 w 5"/>
                  <a:gd name="T31" fmla="*/ 7 h 62"/>
                  <a:gd name="T32" fmla="*/ 0 w 5"/>
                  <a:gd name="T33" fmla="*/ 7 h 62"/>
                  <a:gd name="T34" fmla="*/ 0 w 5"/>
                  <a:gd name="T35" fmla="*/ 7 h 62"/>
                  <a:gd name="T36" fmla="*/ 0 w 5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" h="62">
                    <a:moveTo>
                      <a:pt x="0" y="2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62"/>
                    </a:lnTo>
                    <a:lnTo>
                      <a:pt x="3" y="62"/>
                    </a:lnTo>
                    <a:lnTo>
                      <a:pt x="1" y="62"/>
                    </a:lnTo>
                    <a:lnTo>
                      <a:pt x="0" y="6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65" name="Freeform 5036"/>
              <p:cNvSpPr>
                <a:spLocks/>
              </p:cNvSpPr>
              <p:nvPr/>
            </p:nvSpPr>
            <p:spPr bwMode="auto">
              <a:xfrm>
                <a:off x="2569" y="1810"/>
                <a:ext cx="4" cy="32"/>
              </a:xfrm>
              <a:custGeom>
                <a:avLst/>
                <a:gdLst>
                  <a:gd name="T0" fmla="*/ 0 w 8"/>
                  <a:gd name="T1" fmla="*/ 0 h 65"/>
                  <a:gd name="T2" fmla="*/ 1 w 8"/>
                  <a:gd name="T3" fmla="*/ 0 h 65"/>
                  <a:gd name="T4" fmla="*/ 1 w 8"/>
                  <a:gd name="T5" fmla="*/ 0 h 65"/>
                  <a:gd name="T6" fmla="*/ 1 w 8"/>
                  <a:gd name="T7" fmla="*/ 0 h 65"/>
                  <a:gd name="T8" fmla="*/ 1 w 8"/>
                  <a:gd name="T9" fmla="*/ 0 h 65"/>
                  <a:gd name="T10" fmla="*/ 1 w 8"/>
                  <a:gd name="T11" fmla="*/ 0 h 65"/>
                  <a:gd name="T12" fmla="*/ 1 w 8"/>
                  <a:gd name="T13" fmla="*/ 0 h 65"/>
                  <a:gd name="T14" fmla="*/ 1 w 8"/>
                  <a:gd name="T15" fmla="*/ 0 h 65"/>
                  <a:gd name="T16" fmla="*/ 1 w 8"/>
                  <a:gd name="T17" fmla="*/ 0 h 65"/>
                  <a:gd name="T18" fmla="*/ 1 w 8"/>
                  <a:gd name="T19" fmla="*/ 8 h 65"/>
                  <a:gd name="T20" fmla="*/ 1 w 8"/>
                  <a:gd name="T21" fmla="*/ 8 h 65"/>
                  <a:gd name="T22" fmla="*/ 1 w 8"/>
                  <a:gd name="T23" fmla="*/ 8 h 65"/>
                  <a:gd name="T24" fmla="*/ 1 w 8"/>
                  <a:gd name="T25" fmla="*/ 8 h 65"/>
                  <a:gd name="T26" fmla="*/ 1 w 8"/>
                  <a:gd name="T27" fmla="*/ 8 h 65"/>
                  <a:gd name="T28" fmla="*/ 1 w 8"/>
                  <a:gd name="T29" fmla="*/ 8 h 65"/>
                  <a:gd name="T30" fmla="*/ 1 w 8"/>
                  <a:gd name="T31" fmla="*/ 8 h 65"/>
                  <a:gd name="T32" fmla="*/ 1 w 8"/>
                  <a:gd name="T33" fmla="*/ 8 h 65"/>
                  <a:gd name="T34" fmla="*/ 0 w 8"/>
                  <a:gd name="T35" fmla="*/ 8 h 65"/>
                  <a:gd name="T36" fmla="*/ 0 w 8"/>
                  <a:gd name="T37" fmla="*/ 0 h 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65">
                    <a:moveTo>
                      <a:pt x="0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8" y="65"/>
                    </a:lnTo>
                    <a:lnTo>
                      <a:pt x="6" y="65"/>
                    </a:lnTo>
                    <a:lnTo>
                      <a:pt x="4" y="64"/>
                    </a:lnTo>
                    <a:lnTo>
                      <a:pt x="2" y="64"/>
                    </a:lnTo>
                    <a:lnTo>
                      <a:pt x="0" y="6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66" name="Freeform 5037"/>
              <p:cNvSpPr>
                <a:spLocks/>
              </p:cNvSpPr>
              <p:nvPr/>
            </p:nvSpPr>
            <p:spPr bwMode="auto">
              <a:xfrm>
                <a:off x="2573" y="1810"/>
                <a:ext cx="3" cy="32"/>
              </a:xfrm>
              <a:custGeom>
                <a:avLst/>
                <a:gdLst>
                  <a:gd name="T0" fmla="*/ 0 w 6"/>
                  <a:gd name="T1" fmla="*/ 0 h 65"/>
                  <a:gd name="T2" fmla="*/ 1 w 6"/>
                  <a:gd name="T3" fmla="*/ 0 h 65"/>
                  <a:gd name="T4" fmla="*/ 1 w 6"/>
                  <a:gd name="T5" fmla="*/ 0 h 65"/>
                  <a:gd name="T6" fmla="*/ 1 w 6"/>
                  <a:gd name="T7" fmla="*/ 0 h 65"/>
                  <a:gd name="T8" fmla="*/ 1 w 6"/>
                  <a:gd name="T9" fmla="*/ 0 h 65"/>
                  <a:gd name="T10" fmla="*/ 1 w 6"/>
                  <a:gd name="T11" fmla="*/ 8 h 65"/>
                  <a:gd name="T12" fmla="*/ 1 w 6"/>
                  <a:gd name="T13" fmla="*/ 8 h 65"/>
                  <a:gd name="T14" fmla="*/ 1 w 6"/>
                  <a:gd name="T15" fmla="*/ 8 h 65"/>
                  <a:gd name="T16" fmla="*/ 1 w 6"/>
                  <a:gd name="T17" fmla="*/ 8 h 65"/>
                  <a:gd name="T18" fmla="*/ 0 w 6"/>
                  <a:gd name="T19" fmla="*/ 8 h 65"/>
                  <a:gd name="T20" fmla="*/ 0 w 6"/>
                  <a:gd name="T21" fmla="*/ 0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65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65"/>
                    </a:lnTo>
                    <a:lnTo>
                      <a:pt x="4" y="65"/>
                    </a:lnTo>
                    <a:lnTo>
                      <a:pt x="2" y="65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67" name="Freeform 5038"/>
              <p:cNvSpPr>
                <a:spLocks/>
              </p:cNvSpPr>
              <p:nvPr/>
            </p:nvSpPr>
            <p:spPr bwMode="auto">
              <a:xfrm>
                <a:off x="2576" y="1810"/>
                <a:ext cx="4" cy="33"/>
              </a:xfrm>
              <a:custGeom>
                <a:avLst/>
                <a:gdLst>
                  <a:gd name="T0" fmla="*/ 0 w 7"/>
                  <a:gd name="T1" fmla="*/ 0 h 67"/>
                  <a:gd name="T2" fmla="*/ 1 w 7"/>
                  <a:gd name="T3" fmla="*/ 0 h 67"/>
                  <a:gd name="T4" fmla="*/ 1 w 7"/>
                  <a:gd name="T5" fmla="*/ 0 h 67"/>
                  <a:gd name="T6" fmla="*/ 1 w 7"/>
                  <a:gd name="T7" fmla="*/ 0 h 67"/>
                  <a:gd name="T8" fmla="*/ 1 w 7"/>
                  <a:gd name="T9" fmla="*/ 0 h 67"/>
                  <a:gd name="T10" fmla="*/ 1 w 7"/>
                  <a:gd name="T11" fmla="*/ 8 h 67"/>
                  <a:gd name="T12" fmla="*/ 1 w 7"/>
                  <a:gd name="T13" fmla="*/ 8 h 67"/>
                  <a:gd name="T14" fmla="*/ 1 w 7"/>
                  <a:gd name="T15" fmla="*/ 8 h 67"/>
                  <a:gd name="T16" fmla="*/ 1 w 7"/>
                  <a:gd name="T17" fmla="*/ 8 h 67"/>
                  <a:gd name="T18" fmla="*/ 0 w 7"/>
                  <a:gd name="T19" fmla="*/ 8 h 67"/>
                  <a:gd name="T20" fmla="*/ 0 w 7"/>
                  <a:gd name="T21" fmla="*/ 0 h 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67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67"/>
                    </a:lnTo>
                    <a:lnTo>
                      <a:pt x="5" y="65"/>
                    </a:lnTo>
                    <a:lnTo>
                      <a:pt x="4" y="65"/>
                    </a:lnTo>
                    <a:lnTo>
                      <a:pt x="2" y="65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68" name="Freeform 5039"/>
              <p:cNvSpPr>
                <a:spLocks/>
              </p:cNvSpPr>
              <p:nvPr/>
            </p:nvSpPr>
            <p:spPr bwMode="auto">
              <a:xfrm>
                <a:off x="2580" y="1809"/>
                <a:ext cx="3" cy="34"/>
              </a:xfrm>
              <a:custGeom>
                <a:avLst/>
                <a:gdLst>
                  <a:gd name="T0" fmla="*/ 0 w 6"/>
                  <a:gd name="T1" fmla="*/ 0 h 69"/>
                  <a:gd name="T2" fmla="*/ 0 w 6"/>
                  <a:gd name="T3" fmla="*/ 0 h 69"/>
                  <a:gd name="T4" fmla="*/ 1 w 6"/>
                  <a:gd name="T5" fmla="*/ 0 h 69"/>
                  <a:gd name="T6" fmla="*/ 1 w 6"/>
                  <a:gd name="T7" fmla="*/ 0 h 69"/>
                  <a:gd name="T8" fmla="*/ 1 w 6"/>
                  <a:gd name="T9" fmla="*/ 0 h 69"/>
                  <a:gd name="T10" fmla="*/ 1 w 6"/>
                  <a:gd name="T11" fmla="*/ 0 h 69"/>
                  <a:gd name="T12" fmla="*/ 1 w 6"/>
                  <a:gd name="T13" fmla="*/ 0 h 69"/>
                  <a:gd name="T14" fmla="*/ 1 w 6"/>
                  <a:gd name="T15" fmla="*/ 0 h 69"/>
                  <a:gd name="T16" fmla="*/ 1 w 6"/>
                  <a:gd name="T17" fmla="*/ 0 h 69"/>
                  <a:gd name="T18" fmla="*/ 1 w 6"/>
                  <a:gd name="T19" fmla="*/ 8 h 69"/>
                  <a:gd name="T20" fmla="*/ 1 w 6"/>
                  <a:gd name="T21" fmla="*/ 8 h 69"/>
                  <a:gd name="T22" fmla="*/ 1 w 6"/>
                  <a:gd name="T23" fmla="*/ 8 h 69"/>
                  <a:gd name="T24" fmla="*/ 1 w 6"/>
                  <a:gd name="T25" fmla="*/ 8 h 69"/>
                  <a:gd name="T26" fmla="*/ 1 w 6"/>
                  <a:gd name="T27" fmla="*/ 8 h 69"/>
                  <a:gd name="T28" fmla="*/ 1 w 6"/>
                  <a:gd name="T29" fmla="*/ 8 h 69"/>
                  <a:gd name="T30" fmla="*/ 1 w 6"/>
                  <a:gd name="T31" fmla="*/ 8 h 69"/>
                  <a:gd name="T32" fmla="*/ 0 w 6"/>
                  <a:gd name="T33" fmla="*/ 8 h 69"/>
                  <a:gd name="T34" fmla="*/ 0 w 6"/>
                  <a:gd name="T35" fmla="*/ 8 h 69"/>
                  <a:gd name="T36" fmla="*/ 0 w 6"/>
                  <a:gd name="T37" fmla="*/ 0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69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69"/>
                    </a:lnTo>
                    <a:lnTo>
                      <a:pt x="4" y="69"/>
                    </a:lnTo>
                    <a:lnTo>
                      <a:pt x="2" y="69"/>
                    </a:lnTo>
                    <a:lnTo>
                      <a:pt x="0" y="6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69" name="Freeform 5040"/>
              <p:cNvSpPr>
                <a:spLocks/>
              </p:cNvSpPr>
              <p:nvPr/>
            </p:nvSpPr>
            <p:spPr bwMode="auto">
              <a:xfrm>
                <a:off x="2583" y="1809"/>
                <a:ext cx="3" cy="34"/>
              </a:xfrm>
              <a:custGeom>
                <a:avLst/>
                <a:gdLst>
                  <a:gd name="T0" fmla="*/ 0 w 8"/>
                  <a:gd name="T1" fmla="*/ 0 h 69"/>
                  <a:gd name="T2" fmla="*/ 0 w 8"/>
                  <a:gd name="T3" fmla="*/ 0 h 69"/>
                  <a:gd name="T4" fmla="*/ 0 w 8"/>
                  <a:gd name="T5" fmla="*/ 0 h 69"/>
                  <a:gd name="T6" fmla="*/ 0 w 8"/>
                  <a:gd name="T7" fmla="*/ 0 h 69"/>
                  <a:gd name="T8" fmla="*/ 0 w 8"/>
                  <a:gd name="T9" fmla="*/ 0 h 69"/>
                  <a:gd name="T10" fmla="*/ 0 w 8"/>
                  <a:gd name="T11" fmla="*/ 0 h 69"/>
                  <a:gd name="T12" fmla="*/ 0 w 8"/>
                  <a:gd name="T13" fmla="*/ 0 h 69"/>
                  <a:gd name="T14" fmla="*/ 0 w 8"/>
                  <a:gd name="T15" fmla="*/ 0 h 69"/>
                  <a:gd name="T16" fmla="*/ 0 w 8"/>
                  <a:gd name="T17" fmla="*/ 0 h 69"/>
                  <a:gd name="T18" fmla="*/ 0 w 8"/>
                  <a:gd name="T19" fmla="*/ 8 h 69"/>
                  <a:gd name="T20" fmla="*/ 0 w 8"/>
                  <a:gd name="T21" fmla="*/ 8 h 69"/>
                  <a:gd name="T22" fmla="*/ 0 w 8"/>
                  <a:gd name="T23" fmla="*/ 8 h 69"/>
                  <a:gd name="T24" fmla="*/ 0 w 8"/>
                  <a:gd name="T25" fmla="*/ 8 h 69"/>
                  <a:gd name="T26" fmla="*/ 0 w 8"/>
                  <a:gd name="T27" fmla="*/ 8 h 69"/>
                  <a:gd name="T28" fmla="*/ 0 w 8"/>
                  <a:gd name="T29" fmla="*/ 8 h 69"/>
                  <a:gd name="T30" fmla="*/ 0 w 8"/>
                  <a:gd name="T31" fmla="*/ 8 h 69"/>
                  <a:gd name="T32" fmla="*/ 0 w 8"/>
                  <a:gd name="T33" fmla="*/ 8 h 69"/>
                  <a:gd name="T34" fmla="*/ 0 w 8"/>
                  <a:gd name="T35" fmla="*/ 8 h 69"/>
                  <a:gd name="T36" fmla="*/ 0 w 8"/>
                  <a:gd name="T37" fmla="*/ 0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69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69"/>
                    </a:lnTo>
                    <a:lnTo>
                      <a:pt x="6" y="69"/>
                    </a:lnTo>
                    <a:lnTo>
                      <a:pt x="4" y="69"/>
                    </a:lnTo>
                    <a:lnTo>
                      <a:pt x="2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70" name="Freeform 5041"/>
              <p:cNvSpPr>
                <a:spLocks/>
              </p:cNvSpPr>
              <p:nvPr/>
            </p:nvSpPr>
            <p:spPr bwMode="auto">
              <a:xfrm>
                <a:off x="2586" y="1808"/>
                <a:ext cx="3" cy="36"/>
              </a:xfrm>
              <a:custGeom>
                <a:avLst/>
                <a:gdLst>
                  <a:gd name="T0" fmla="*/ 0 w 6"/>
                  <a:gd name="T1" fmla="*/ 0 h 73"/>
                  <a:gd name="T2" fmla="*/ 1 w 6"/>
                  <a:gd name="T3" fmla="*/ 0 h 73"/>
                  <a:gd name="T4" fmla="*/ 1 w 6"/>
                  <a:gd name="T5" fmla="*/ 0 h 73"/>
                  <a:gd name="T6" fmla="*/ 1 w 6"/>
                  <a:gd name="T7" fmla="*/ 0 h 73"/>
                  <a:gd name="T8" fmla="*/ 1 w 6"/>
                  <a:gd name="T9" fmla="*/ 0 h 73"/>
                  <a:gd name="T10" fmla="*/ 1 w 6"/>
                  <a:gd name="T11" fmla="*/ 9 h 73"/>
                  <a:gd name="T12" fmla="*/ 1 w 6"/>
                  <a:gd name="T13" fmla="*/ 9 h 73"/>
                  <a:gd name="T14" fmla="*/ 1 w 6"/>
                  <a:gd name="T15" fmla="*/ 9 h 73"/>
                  <a:gd name="T16" fmla="*/ 1 w 6"/>
                  <a:gd name="T17" fmla="*/ 9 h 73"/>
                  <a:gd name="T18" fmla="*/ 0 w 6"/>
                  <a:gd name="T19" fmla="*/ 8 h 73"/>
                  <a:gd name="T20" fmla="*/ 0 w 6"/>
                  <a:gd name="T21" fmla="*/ 0 h 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73">
                    <a:moveTo>
                      <a:pt x="0" y="2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73"/>
                    </a:lnTo>
                    <a:lnTo>
                      <a:pt x="4" y="73"/>
                    </a:lnTo>
                    <a:lnTo>
                      <a:pt x="2" y="73"/>
                    </a:lnTo>
                    <a:lnTo>
                      <a:pt x="0" y="7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71" name="Freeform 5042"/>
              <p:cNvSpPr>
                <a:spLocks/>
              </p:cNvSpPr>
              <p:nvPr/>
            </p:nvSpPr>
            <p:spPr bwMode="auto">
              <a:xfrm>
                <a:off x="2589" y="1808"/>
                <a:ext cx="4" cy="36"/>
              </a:xfrm>
              <a:custGeom>
                <a:avLst/>
                <a:gdLst>
                  <a:gd name="T0" fmla="*/ 0 w 7"/>
                  <a:gd name="T1" fmla="*/ 0 h 73"/>
                  <a:gd name="T2" fmla="*/ 1 w 7"/>
                  <a:gd name="T3" fmla="*/ 0 h 73"/>
                  <a:gd name="T4" fmla="*/ 1 w 7"/>
                  <a:gd name="T5" fmla="*/ 0 h 73"/>
                  <a:gd name="T6" fmla="*/ 1 w 7"/>
                  <a:gd name="T7" fmla="*/ 0 h 73"/>
                  <a:gd name="T8" fmla="*/ 1 w 7"/>
                  <a:gd name="T9" fmla="*/ 0 h 73"/>
                  <a:gd name="T10" fmla="*/ 1 w 7"/>
                  <a:gd name="T11" fmla="*/ 0 h 73"/>
                  <a:gd name="T12" fmla="*/ 1 w 7"/>
                  <a:gd name="T13" fmla="*/ 0 h 73"/>
                  <a:gd name="T14" fmla="*/ 1 w 7"/>
                  <a:gd name="T15" fmla="*/ 0 h 73"/>
                  <a:gd name="T16" fmla="*/ 1 w 7"/>
                  <a:gd name="T17" fmla="*/ 0 h 73"/>
                  <a:gd name="T18" fmla="*/ 1 w 7"/>
                  <a:gd name="T19" fmla="*/ 9 h 73"/>
                  <a:gd name="T20" fmla="*/ 1 w 7"/>
                  <a:gd name="T21" fmla="*/ 9 h 73"/>
                  <a:gd name="T22" fmla="*/ 1 w 7"/>
                  <a:gd name="T23" fmla="*/ 9 h 73"/>
                  <a:gd name="T24" fmla="*/ 1 w 7"/>
                  <a:gd name="T25" fmla="*/ 9 h 73"/>
                  <a:gd name="T26" fmla="*/ 1 w 7"/>
                  <a:gd name="T27" fmla="*/ 9 h 73"/>
                  <a:gd name="T28" fmla="*/ 1 w 7"/>
                  <a:gd name="T29" fmla="*/ 9 h 73"/>
                  <a:gd name="T30" fmla="*/ 1 w 7"/>
                  <a:gd name="T31" fmla="*/ 9 h 73"/>
                  <a:gd name="T32" fmla="*/ 1 w 7"/>
                  <a:gd name="T33" fmla="*/ 9 h 73"/>
                  <a:gd name="T34" fmla="*/ 0 w 7"/>
                  <a:gd name="T35" fmla="*/ 9 h 73"/>
                  <a:gd name="T36" fmla="*/ 0 w 7"/>
                  <a:gd name="T37" fmla="*/ 0 h 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73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73"/>
                    </a:lnTo>
                    <a:lnTo>
                      <a:pt x="5" y="73"/>
                    </a:lnTo>
                    <a:lnTo>
                      <a:pt x="3" y="73"/>
                    </a:lnTo>
                    <a:lnTo>
                      <a:pt x="2" y="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72" name="Freeform 5043"/>
              <p:cNvSpPr>
                <a:spLocks/>
              </p:cNvSpPr>
              <p:nvPr/>
            </p:nvSpPr>
            <p:spPr bwMode="auto">
              <a:xfrm>
                <a:off x="2593" y="1808"/>
                <a:ext cx="4" cy="37"/>
              </a:xfrm>
              <a:custGeom>
                <a:avLst/>
                <a:gdLst>
                  <a:gd name="T0" fmla="*/ 0 w 8"/>
                  <a:gd name="T1" fmla="*/ 0 h 75"/>
                  <a:gd name="T2" fmla="*/ 1 w 8"/>
                  <a:gd name="T3" fmla="*/ 0 h 75"/>
                  <a:gd name="T4" fmla="*/ 1 w 8"/>
                  <a:gd name="T5" fmla="*/ 0 h 75"/>
                  <a:gd name="T6" fmla="*/ 1 w 8"/>
                  <a:gd name="T7" fmla="*/ 0 h 75"/>
                  <a:gd name="T8" fmla="*/ 1 w 8"/>
                  <a:gd name="T9" fmla="*/ 0 h 75"/>
                  <a:gd name="T10" fmla="*/ 1 w 8"/>
                  <a:gd name="T11" fmla="*/ 9 h 75"/>
                  <a:gd name="T12" fmla="*/ 1 w 8"/>
                  <a:gd name="T13" fmla="*/ 9 h 75"/>
                  <a:gd name="T14" fmla="*/ 1 w 8"/>
                  <a:gd name="T15" fmla="*/ 9 h 75"/>
                  <a:gd name="T16" fmla="*/ 1 w 8"/>
                  <a:gd name="T17" fmla="*/ 9 h 75"/>
                  <a:gd name="T18" fmla="*/ 0 w 8"/>
                  <a:gd name="T19" fmla="*/ 9 h 75"/>
                  <a:gd name="T20" fmla="*/ 0 w 8"/>
                  <a:gd name="T21" fmla="*/ 0 h 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75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4" y="75"/>
                    </a:lnTo>
                    <a:lnTo>
                      <a:pt x="2" y="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73" name="Freeform 5044"/>
              <p:cNvSpPr>
                <a:spLocks/>
              </p:cNvSpPr>
              <p:nvPr/>
            </p:nvSpPr>
            <p:spPr bwMode="auto">
              <a:xfrm>
                <a:off x="2597" y="1807"/>
                <a:ext cx="3" cy="38"/>
              </a:xfrm>
              <a:custGeom>
                <a:avLst/>
                <a:gdLst>
                  <a:gd name="T0" fmla="*/ 0 w 6"/>
                  <a:gd name="T1" fmla="*/ 0 h 77"/>
                  <a:gd name="T2" fmla="*/ 0 w 6"/>
                  <a:gd name="T3" fmla="*/ 0 h 77"/>
                  <a:gd name="T4" fmla="*/ 1 w 6"/>
                  <a:gd name="T5" fmla="*/ 0 h 77"/>
                  <a:gd name="T6" fmla="*/ 1 w 6"/>
                  <a:gd name="T7" fmla="*/ 0 h 77"/>
                  <a:gd name="T8" fmla="*/ 1 w 6"/>
                  <a:gd name="T9" fmla="*/ 0 h 77"/>
                  <a:gd name="T10" fmla="*/ 1 w 6"/>
                  <a:gd name="T11" fmla="*/ 0 h 77"/>
                  <a:gd name="T12" fmla="*/ 1 w 6"/>
                  <a:gd name="T13" fmla="*/ 0 h 77"/>
                  <a:gd name="T14" fmla="*/ 1 w 6"/>
                  <a:gd name="T15" fmla="*/ 0 h 77"/>
                  <a:gd name="T16" fmla="*/ 1 w 6"/>
                  <a:gd name="T17" fmla="*/ 0 h 77"/>
                  <a:gd name="T18" fmla="*/ 1 w 6"/>
                  <a:gd name="T19" fmla="*/ 9 h 77"/>
                  <a:gd name="T20" fmla="*/ 1 w 6"/>
                  <a:gd name="T21" fmla="*/ 9 h 77"/>
                  <a:gd name="T22" fmla="*/ 1 w 6"/>
                  <a:gd name="T23" fmla="*/ 9 h 77"/>
                  <a:gd name="T24" fmla="*/ 1 w 6"/>
                  <a:gd name="T25" fmla="*/ 9 h 77"/>
                  <a:gd name="T26" fmla="*/ 1 w 6"/>
                  <a:gd name="T27" fmla="*/ 9 h 77"/>
                  <a:gd name="T28" fmla="*/ 1 w 6"/>
                  <a:gd name="T29" fmla="*/ 9 h 77"/>
                  <a:gd name="T30" fmla="*/ 1 w 6"/>
                  <a:gd name="T31" fmla="*/ 9 h 77"/>
                  <a:gd name="T32" fmla="*/ 0 w 6"/>
                  <a:gd name="T33" fmla="*/ 9 h 77"/>
                  <a:gd name="T34" fmla="*/ 0 w 6"/>
                  <a:gd name="T35" fmla="*/ 9 h 77"/>
                  <a:gd name="T36" fmla="*/ 0 w 6"/>
                  <a:gd name="T37" fmla="*/ 0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77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77"/>
                    </a:lnTo>
                    <a:lnTo>
                      <a:pt x="4" y="77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74" name="Freeform 5045"/>
              <p:cNvSpPr>
                <a:spLocks/>
              </p:cNvSpPr>
              <p:nvPr/>
            </p:nvSpPr>
            <p:spPr bwMode="auto">
              <a:xfrm>
                <a:off x="2600" y="1807"/>
                <a:ext cx="4" cy="38"/>
              </a:xfrm>
              <a:custGeom>
                <a:avLst/>
                <a:gdLst>
                  <a:gd name="T0" fmla="*/ 0 w 7"/>
                  <a:gd name="T1" fmla="*/ 0 h 77"/>
                  <a:gd name="T2" fmla="*/ 1 w 7"/>
                  <a:gd name="T3" fmla="*/ 0 h 77"/>
                  <a:gd name="T4" fmla="*/ 1 w 7"/>
                  <a:gd name="T5" fmla="*/ 0 h 77"/>
                  <a:gd name="T6" fmla="*/ 1 w 7"/>
                  <a:gd name="T7" fmla="*/ 0 h 77"/>
                  <a:gd name="T8" fmla="*/ 1 w 7"/>
                  <a:gd name="T9" fmla="*/ 0 h 77"/>
                  <a:gd name="T10" fmla="*/ 1 w 7"/>
                  <a:gd name="T11" fmla="*/ 9 h 77"/>
                  <a:gd name="T12" fmla="*/ 1 w 7"/>
                  <a:gd name="T13" fmla="*/ 9 h 77"/>
                  <a:gd name="T14" fmla="*/ 1 w 7"/>
                  <a:gd name="T15" fmla="*/ 9 h 77"/>
                  <a:gd name="T16" fmla="*/ 1 w 7"/>
                  <a:gd name="T17" fmla="*/ 9 h 77"/>
                  <a:gd name="T18" fmla="*/ 0 w 7"/>
                  <a:gd name="T19" fmla="*/ 9 h 77"/>
                  <a:gd name="T20" fmla="*/ 0 w 7"/>
                  <a:gd name="T21" fmla="*/ 0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77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77"/>
                    </a:lnTo>
                    <a:lnTo>
                      <a:pt x="5" y="77"/>
                    </a:lnTo>
                    <a:lnTo>
                      <a:pt x="4" y="77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75" name="Freeform 5046"/>
              <p:cNvSpPr>
                <a:spLocks/>
              </p:cNvSpPr>
              <p:nvPr/>
            </p:nvSpPr>
            <p:spPr bwMode="auto">
              <a:xfrm>
                <a:off x="2604" y="1807"/>
                <a:ext cx="3" cy="38"/>
              </a:xfrm>
              <a:custGeom>
                <a:avLst/>
                <a:gdLst>
                  <a:gd name="T0" fmla="*/ 0 w 6"/>
                  <a:gd name="T1" fmla="*/ 0 h 77"/>
                  <a:gd name="T2" fmla="*/ 0 w 6"/>
                  <a:gd name="T3" fmla="*/ 0 h 77"/>
                  <a:gd name="T4" fmla="*/ 1 w 6"/>
                  <a:gd name="T5" fmla="*/ 0 h 77"/>
                  <a:gd name="T6" fmla="*/ 1 w 6"/>
                  <a:gd name="T7" fmla="*/ 0 h 77"/>
                  <a:gd name="T8" fmla="*/ 1 w 6"/>
                  <a:gd name="T9" fmla="*/ 0 h 77"/>
                  <a:gd name="T10" fmla="*/ 1 w 6"/>
                  <a:gd name="T11" fmla="*/ 9 h 77"/>
                  <a:gd name="T12" fmla="*/ 1 w 6"/>
                  <a:gd name="T13" fmla="*/ 9 h 77"/>
                  <a:gd name="T14" fmla="*/ 1 w 6"/>
                  <a:gd name="T15" fmla="*/ 9 h 77"/>
                  <a:gd name="T16" fmla="*/ 0 w 6"/>
                  <a:gd name="T17" fmla="*/ 9 h 77"/>
                  <a:gd name="T18" fmla="*/ 0 w 6"/>
                  <a:gd name="T19" fmla="*/ 9 h 77"/>
                  <a:gd name="T20" fmla="*/ 0 w 6"/>
                  <a:gd name="T21" fmla="*/ 0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77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77"/>
                    </a:lnTo>
                    <a:lnTo>
                      <a:pt x="4" y="77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76" name="Freeform 5047"/>
              <p:cNvSpPr>
                <a:spLocks/>
              </p:cNvSpPr>
              <p:nvPr/>
            </p:nvSpPr>
            <p:spPr bwMode="auto">
              <a:xfrm>
                <a:off x="2607" y="1806"/>
                <a:ext cx="3" cy="40"/>
              </a:xfrm>
              <a:custGeom>
                <a:avLst/>
                <a:gdLst>
                  <a:gd name="T0" fmla="*/ 0 w 8"/>
                  <a:gd name="T1" fmla="*/ 0 h 81"/>
                  <a:gd name="T2" fmla="*/ 0 w 8"/>
                  <a:gd name="T3" fmla="*/ 0 h 81"/>
                  <a:gd name="T4" fmla="*/ 0 w 8"/>
                  <a:gd name="T5" fmla="*/ 0 h 81"/>
                  <a:gd name="T6" fmla="*/ 0 w 8"/>
                  <a:gd name="T7" fmla="*/ 0 h 81"/>
                  <a:gd name="T8" fmla="*/ 0 w 8"/>
                  <a:gd name="T9" fmla="*/ 0 h 81"/>
                  <a:gd name="T10" fmla="*/ 0 w 8"/>
                  <a:gd name="T11" fmla="*/ 10 h 81"/>
                  <a:gd name="T12" fmla="*/ 0 w 8"/>
                  <a:gd name="T13" fmla="*/ 10 h 81"/>
                  <a:gd name="T14" fmla="*/ 0 w 8"/>
                  <a:gd name="T15" fmla="*/ 10 h 81"/>
                  <a:gd name="T16" fmla="*/ 0 w 8"/>
                  <a:gd name="T17" fmla="*/ 10 h 81"/>
                  <a:gd name="T18" fmla="*/ 0 w 8"/>
                  <a:gd name="T19" fmla="*/ 10 h 81"/>
                  <a:gd name="T20" fmla="*/ 0 w 8"/>
                  <a:gd name="T21" fmla="*/ 0 h 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81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1"/>
                    </a:lnTo>
                    <a:lnTo>
                      <a:pt x="6" y="81"/>
                    </a:lnTo>
                    <a:lnTo>
                      <a:pt x="4" y="81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77" name="Freeform 5048"/>
              <p:cNvSpPr>
                <a:spLocks/>
              </p:cNvSpPr>
              <p:nvPr/>
            </p:nvSpPr>
            <p:spPr bwMode="auto">
              <a:xfrm>
                <a:off x="2610" y="1806"/>
                <a:ext cx="3" cy="40"/>
              </a:xfrm>
              <a:custGeom>
                <a:avLst/>
                <a:gdLst>
                  <a:gd name="T0" fmla="*/ 0 w 6"/>
                  <a:gd name="T1" fmla="*/ 0 h 81"/>
                  <a:gd name="T2" fmla="*/ 1 w 6"/>
                  <a:gd name="T3" fmla="*/ 0 h 81"/>
                  <a:gd name="T4" fmla="*/ 1 w 6"/>
                  <a:gd name="T5" fmla="*/ 0 h 81"/>
                  <a:gd name="T6" fmla="*/ 1 w 6"/>
                  <a:gd name="T7" fmla="*/ 0 h 81"/>
                  <a:gd name="T8" fmla="*/ 1 w 6"/>
                  <a:gd name="T9" fmla="*/ 0 h 81"/>
                  <a:gd name="T10" fmla="*/ 1 w 6"/>
                  <a:gd name="T11" fmla="*/ 10 h 81"/>
                  <a:gd name="T12" fmla="*/ 1 w 6"/>
                  <a:gd name="T13" fmla="*/ 10 h 81"/>
                  <a:gd name="T14" fmla="*/ 1 w 6"/>
                  <a:gd name="T15" fmla="*/ 10 h 81"/>
                  <a:gd name="T16" fmla="*/ 1 w 6"/>
                  <a:gd name="T17" fmla="*/ 10 h 81"/>
                  <a:gd name="T18" fmla="*/ 0 w 6"/>
                  <a:gd name="T19" fmla="*/ 10 h 81"/>
                  <a:gd name="T20" fmla="*/ 0 w 6"/>
                  <a:gd name="T21" fmla="*/ 0 h 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81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81"/>
                    </a:lnTo>
                    <a:lnTo>
                      <a:pt x="4" y="81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78" name="Freeform 5049"/>
              <p:cNvSpPr>
                <a:spLocks/>
              </p:cNvSpPr>
              <p:nvPr/>
            </p:nvSpPr>
            <p:spPr bwMode="auto">
              <a:xfrm>
                <a:off x="2613" y="1806"/>
                <a:ext cx="4" cy="40"/>
              </a:xfrm>
              <a:custGeom>
                <a:avLst/>
                <a:gdLst>
                  <a:gd name="T0" fmla="*/ 0 w 7"/>
                  <a:gd name="T1" fmla="*/ 0 h 81"/>
                  <a:gd name="T2" fmla="*/ 1 w 7"/>
                  <a:gd name="T3" fmla="*/ 0 h 81"/>
                  <a:gd name="T4" fmla="*/ 1 w 7"/>
                  <a:gd name="T5" fmla="*/ 0 h 81"/>
                  <a:gd name="T6" fmla="*/ 1 w 7"/>
                  <a:gd name="T7" fmla="*/ 0 h 81"/>
                  <a:gd name="T8" fmla="*/ 1 w 7"/>
                  <a:gd name="T9" fmla="*/ 0 h 81"/>
                  <a:gd name="T10" fmla="*/ 1 w 7"/>
                  <a:gd name="T11" fmla="*/ 0 h 81"/>
                  <a:gd name="T12" fmla="*/ 1 w 7"/>
                  <a:gd name="T13" fmla="*/ 0 h 81"/>
                  <a:gd name="T14" fmla="*/ 1 w 7"/>
                  <a:gd name="T15" fmla="*/ 0 h 81"/>
                  <a:gd name="T16" fmla="*/ 1 w 7"/>
                  <a:gd name="T17" fmla="*/ 0 h 81"/>
                  <a:gd name="T18" fmla="*/ 1 w 7"/>
                  <a:gd name="T19" fmla="*/ 10 h 81"/>
                  <a:gd name="T20" fmla="*/ 1 w 7"/>
                  <a:gd name="T21" fmla="*/ 10 h 81"/>
                  <a:gd name="T22" fmla="*/ 1 w 7"/>
                  <a:gd name="T23" fmla="*/ 10 h 81"/>
                  <a:gd name="T24" fmla="*/ 1 w 7"/>
                  <a:gd name="T25" fmla="*/ 10 h 81"/>
                  <a:gd name="T26" fmla="*/ 1 w 7"/>
                  <a:gd name="T27" fmla="*/ 10 h 81"/>
                  <a:gd name="T28" fmla="*/ 1 w 7"/>
                  <a:gd name="T29" fmla="*/ 10 h 81"/>
                  <a:gd name="T30" fmla="*/ 1 w 7"/>
                  <a:gd name="T31" fmla="*/ 10 h 81"/>
                  <a:gd name="T32" fmla="*/ 1 w 7"/>
                  <a:gd name="T33" fmla="*/ 10 h 81"/>
                  <a:gd name="T34" fmla="*/ 0 w 7"/>
                  <a:gd name="T35" fmla="*/ 10 h 81"/>
                  <a:gd name="T36" fmla="*/ 0 w 7"/>
                  <a:gd name="T37" fmla="*/ 0 h 8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81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81"/>
                    </a:lnTo>
                    <a:lnTo>
                      <a:pt x="5" y="81"/>
                    </a:lnTo>
                    <a:lnTo>
                      <a:pt x="3" y="81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79" name="Freeform 5050"/>
              <p:cNvSpPr>
                <a:spLocks/>
              </p:cNvSpPr>
              <p:nvPr/>
            </p:nvSpPr>
            <p:spPr bwMode="auto">
              <a:xfrm>
                <a:off x="2617" y="1805"/>
                <a:ext cx="3" cy="42"/>
              </a:xfrm>
              <a:custGeom>
                <a:avLst/>
                <a:gdLst>
                  <a:gd name="T0" fmla="*/ 0 w 6"/>
                  <a:gd name="T1" fmla="*/ 1 h 84"/>
                  <a:gd name="T2" fmla="*/ 1 w 6"/>
                  <a:gd name="T3" fmla="*/ 1 h 84"/>
                  <a:gd name="T4" fmla="*/ 1 w 6"/>
                  <a:gd name="T5" fmla="*/ 1 h 84"/>
                  <a:gd name="T6" fmla="*/ 1 w 6"/>
                  <a:gd name="T7" fmla="*/ 0 h 84"/>
                  <a:gd name="T8" fmla="*/ 1 w 6"/>
                  <a:gd name="T9" fmla="*/ 0 h 84"/>
                  <a:gd name="T10" fmla="*/ 1 w 6"/>
                  <a:gd name="T11" fmla="*/ 11 h 84"/>
                  <a:gd name="T12" fmla="*/ 1 w 6"/>
                  <a:gd name="T13" fmla="*/ 11 h 84"/>
                  <a:gd name="T14" fmla="*/ 1 w 6"/>
                  <a:gd name="T15" fmla="*/ 11 h 84"/>
                  <a:gd name="T16" fmla="*/ 1 w 6"/>
                  <a:gd name="T17" fmla="*/ 11 h 84"/>
                  <a:gd name="T18" fmla="*/ 0 w 6"/>
                  <a:gd name="T19" fmla="*/ 11 h 84"/>
                  <a:gd name="T20" fmla="*/ 0 w 6"/>
                  <a:gd name="T21" fmla="*/ 1 h 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84">
                    <a:moveTo>
                      <a:pt x="0" y="1"/>
                    </a:moveTo>
                    <a:lnTo>
                      <a:pt x="2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84"/>
                    </a:lnTo>
                    <a:lnTo>
                      <a:pt x="4" y="84"/>
                    </a:lnTo>
                    <a:lnTo>
                      <a:pt x="2" y="84"/>
                    </a:lnTo>
                    <a:lnTo>
                      <a:pt x="0" y="8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80" name="Freeform 5051"/>
              <p:cNvSpPr>
                <a:spLocks/>
              </p:cNvSpPr>
              <p:nvPr/>
            </p:nvSpPr>
            <p:spPr bwMode="auto">
              <a:xfrm>
                <a:off x="2620" y="1805"/>
                <a:ext cx="3" cy="42"/>
              </a:xfrm>
              <a:custGeom>
                <a:avLst/>
                <a:gdLst>
                  <a:gd name="T0" fmla="*/ 0 w 6"/>
                  <a:gd name="T1" fmla="*/ 1 h 84"/>
                  <a:gd name="T2" fmla="*/ 1 w 6"/>
                  <a:gd name="T3" fmla="*/ 1 h 84"/>
                  <a:gd name="T4" fmla="*/ 1 w 6"/>
                  <a:gd name="T5" fmla="*/ 1 h 84"/>
                  <a:gd name="T6" fmla="*/ 1 w 6"/>
                  <a:gd name="T7" fmla="*/ 0 h 84"/>
                  <a:gd name="T8" fmla="*/ 1 w 6"/>
                  <a:gd name="T9" fmla="*/ 0 h 84"/>
                  <a:gd name="T10" fmla="*/ 1 w 6"/>
                  <a:gd name="T11" fmla="*/ 11 h 84"/>
                  <a:gd name="T12" fmla="*/ 1 w 6"/>
                  <a:gd name="T13" fmla="*/ 11 h 84"/>
                  <a:gd name="T14" fmla="*/ 1 w 6"/>
                  <a:gd name="T15" fmla="*/ 11 h 84"/>
                  <a:gd name="T16" fmla="*/ 1 w 6"/>
                  <a:gd name="T17" fmla="*/ 11 h 84"/>
                  <a:gd name="T18" fmla="*/ 0 w 6"/>
                  <a:gd name="T19" fmla="*/ 11 h 84"/>
                  <a:gd name="T20" fmla="*/ 0 w 6"/>
                  <a:gd name="T21" fmla="*/ 1 h 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84">
                    <a:moveTo>
                      <a:pt x="0" y="1"/>
                    </a:moveTo>
                    <a:lnTo>
                      <a:pt x="2" y="1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6" y="84"/>
                    </a:lnTo>
                    <a:lnTo>
                      <a:pt x="4" y="84"/>
                    </a:lnTo>
                    <a:lnTo>
                      <a:pt x="2" y="84"/>
                    </a:lnTo>
                    <a:lnTo>
                      <a:pt x="0" y="8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81" name="Freeform 5052"/>
              <p:cNvSpPr>
                <a:spLocks/>
              </p:cNvSpPr>
              <p:nvPr/>
            </p:nvSpPr>
            <p:spPr bwMode="auto">
              <a:xfrm>
                <a:off x="2623" y="1805"/>
                <a:ext cx="4" cy="42"/>
              </a:xfrm>
              <a:custGeom>
                <a:avLst/>
                <a:gdLst>
                  <a:gd name="T0" fmla="*/ 0 w 7"/>
                  <a:gd name="T1" fmla="*/ 0 h 84"/>
                  <a:gd name="T2" fmla="*/ 1 w 7"/>
                  <a:gd name="T3" fmla="*/ 0 h 84"/>
                  <a:gd name="T4" fmla="*/ 1 w 7"/>
                  <a:gd name="T5" fmla="*/ 0 h 84"/>
                  <a:gd name="T6" fmla="*/ 1 w 7"/>
                  <a:gd name="T7" fmla="*/ 0 h 84"/>
                  <a:gd name="T8" fmla="*/ 1 w 7"/>
                  <a:gd name="T9" fmla="*/ 0 h 84"/>
                  <a:gd name="T10" fmla="*/ 1 w 7"/>
                  <a:gd name="T11" fmla="*/ 0 h 84"/>
                  <a:gd name="T12" fmla="*/ 1 w 7"/>
                  <a:gd name="T13" fmla="*/ 0 h 84"/>
                  <a:gd name="T14" fmla="*/ 1 w 7"/>
                  <a:gd name="T15" fmla="*/ 0 h 84"/>
                  <a:gd name="T16" fmla="*/ 1 w 7"/>
                  <a:gd name="T17" fmla="*/ 0 h 84"/>
                  <a:gd name="T18" fmla="*/ 1 w 7"/>
                  <a:gd name="T19" fmla="*/ 11 h 84"/>
                  <a:gd name="T20" fmla="*/ 1 w 7"/>
                  <a:gd name="T21" fmla="*/ 11 h 84"/>
                  <a:gd name="T22" fmla="*/ 1 w 7"/>
                  <a:gd name="T23" fmla="*/ 11 h 84"/>
                  <a:gd name="T24" fmla="*/ 1 w 7"/>
                  <a:gd name="T25" fmla="*/ 11 h 84"/>
                  <a:gd name="T26" fmla="*/ 1 w 7"/>
                  <a:gd name="T27" fmla="*/ 11 h 84"/>
                  <a:gd name="T28" fmla="*/ 1 w 7"/>
                  <a:gd name="T29" fmla="*/ 11 h 84"/>
                  <a:gd name="T30" fmla="*/ 1 w 7"/>
                  <a:gd name="T31" fmla="*/ 11 h 84"/>
                  <a:gd name="T32" fmla="*/ 1 w 7"/>
                  <a:gd name="T33" fmla="*/ 11 h 84"/>
                  <a:gd name="T34" fmla="*/ 0 w 7"/>
                  <a:gd name="T35" fmla="*/ 11 h 84"/>
                  <a:gd name="T36" fmla="*/ 0 w 7"/>
                  <a:gd name="T37" fmla="*/ 0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84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84"/>
                    </a:lnTo>
                    <a:lnTo>
                      <a:pt x="6" y="84"/>
                    </a:lnTo>
                    <a:lnTo>
                      <a:pt x="4" y="84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82" name="Freeform 5053"/>
              <p:cNvSpPr>
                <a:spLocks/>
              </p:cNvSpPr>
              <p:nvPr/>
            </p:nvSpPr>
            <p:spPr bwMode="auto">
              <a:xfrm>
                <a:off x="2627" y="1805"/>
                <a:ext cx="4" cy="43"/>
              </a:xfrm>
              <a:custGeom>
                <a:avLst/>
                <a:gdLst>
                  <a:gd name="T0" fmla="*/ 0 w 8"/>
                  <a:gd name="T1" fmla="*/ 0 h 86"/>
                  <a:gd name="T2" fmla="*/ 1 w 8"/>
                  <a:gd name="T3" fmla="*/ 0 h 86"/>
                  <a:gd name="T4" fmla="*/ 1 w 8"/>
                  <a:gd name="T5" fmla="*/ 0 h 86"/>
                  <a:gd name="T6" fmla="*/ 1 w 8"/>
                  <a:gd name="T7" fmla="*/ 0 h 86"/>
                  <a:gd name="T8" fmla="*/ 1 w 8"/>
                  <a:gd name="T9" fmla="*/ 0 h 86"/>
                  <a:gd name="T10" fmla="*/ 1 w 8"/>
                  <a:gd name="T11" fmla="*/ 11 h 86"/>
                  <a:gd name="T12" fmla="*/ 1 w 8"/>
                  <a:gd name="T13" fmla="*/ 11 h 86"/>
                  <a:gd name="T14" fmla="*/ 1 w 8"/>
                  <a:gd name="T15" fmla="*/ 11 h 86"/>
                  <a:gd name="T16" fmla="*/ 1 w 8"/>
                  <a:gd name="T17" fmla="*/ 11 h 86"/>
                  <a:gd name="T18" fmla="*/ 0 w 8"/>
                  <a:gd name="T19" fmla="*/ 11 h 86"/>
                  <a:gd name="T20" fmla="*/ 0 w 8"/>
                  <a:gd name="T21" fmla="*/ 0 h 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8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6"/>
                    </a:lnTo>
                    <a:lnTo>
                      <a:pt x="6" y="86"/>
                    </a:lnTo>
                    <a:lnTo>
                      <a:pt x="4" y="84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83" name="Freeform 5054"/>
              <p:cNvSpPr>
                <a:spLocks/>
              </p:cNvSpPr>
              <p:nvPr/>
            </p:nvSpPr>
            <p:spPr bwMode="auto">
              <a:xfrm>
                <a:off x="2631" y="1805"/>
                <a:ext cx="2" cy="43"/>
              </a:xfrm>
              <a:custGeom>
                <a:avLst/>
                <a:gdLst>
                  <a:gd name="T0" fmla="*/ 0 w 6"/>
                  <a:gd name="T1" fmla="*/ 0 h 86"/>
                  <a:gd name="T2" fmla="*/ 0 w 6"/>
                  <a:gd name="T3" fmla="*/ 0 h 86"/>
                  <a:gd name="T4" fmla="*/ 0 w 6"/>
                  <a:gd name="T5" fmla="*/ 0 h 86"/>
                  <a:gd name="T6" fmla="*/ 0 w 6"/>
                  <a:gd name="T7" fmla="*/ 0 h 86"/>
                  <a:gd name="T8" fmla="*/ 0 w 6"/>
                  <a:gd name="T9" fmla="*/ 0 h 86"/>
                  <a:gd name="T10" fmla="*/ 0 w 6"/>
                  <a:gd name="T11" fmla="*/ 0 h 86"/>
                  <a:gd name="T12" fmla="*/ 0 w 6"/>
                  <a:gd name="T13" fmla="*/ 0 h 86"/>
                  <a:gd name="T14" fmla="*/ 0 w 6"/>
                  <a:gd name="T15" fmla="*/ 0 h 86"/>
                  <a:gd name="T16" fmla="*/ 0 w 6"/>
                  <a:gd name="T17" fmla="*/ 0 h 86"/>
                  <a:gd name="T18" fmla="*/ 0 w 6"/>
                  <a:gd name="T19" fmla="*/ 11 h 86"/>
                  <a:gd name="T20" fmla="*/ 0 w 6"/>
                  <a:gd name="T21" fmla="*/ 11 h 86"/>
                  <a:gd name="T22" fmla="*/ 0 w 6"/>
                  <a:gd name="T23" fmla="*/ 11 h 86"/>
                  <a:gd name="T24" fmla="*/ 0 w 6"/>
                  <a:gd name="T25" fmla="*/ 11 h 86"/>
                  <a:gd name="T26" fmla="*/ 0 w 6"/>
                  <a:gd name="T27" fmla="*/ 11 h 86"/>
                  <a:gd name="T28" fmla="*/ 0 w 6"/>
                  <a:gd name="T29" fmla="*/ 11 h 86"/>
                  <a:gd name="T30" fmla="*/ 0 w 6"/>
                  <a:gd name="T31" fmla="*/ 11 h 86"/>
                  <a:gd name="T32" fmla="*/ 0 w 6"/>
                  <a:gd name="T33" fmla="*/ 11 h 86"/>
                  <a:gd name="T34" fmla="*/ 0 w 6"/>
                  <a:gd name="T35" fmla="*/ 11 h 86"/>
                  <a:gd name="T36" fmla="*/ 0 w 6"/>
                  <a:gd name="T37" fmla="*/ 0 h 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86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86"/>
                    </a:lnTo>
                    <a:lnTo>
                      <a:pt x="4" y="86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84" name="Freeform 5055"/>
              <p:cNvSpPr>
                <a:spLocks/>
              </p:cNvSpPr>
              <p:nvPr/>
            </p:nvSpPr>
            <p:spPr bwMode="auto">
              <a:xfrm>
                <a:off x="2633" y="1804"/>
                <a:ext cx="4" cy="44"/>
              </a:xfrm>
              <a:custGeom>
                <a:avLst/>
                <a:gdLst>
                  <a:gd name="T0" fmla="*/ 0 w 8"/>
                  <a:gd name="T1" fmla="*/ 0 h 88"/>
                  <a:gd name="T2" fmla="*/ 1 w 8"/>
                  <a:gd name="T3" fmla="*/ 0 h 88"/>
                  <a:gd name="T4" fmla="*/ 1 w 8"/>
                  <a:gd name="T5" fmla="*/ 0 h 88"/>
                  <a:gd name="T6" fmla="*/ 1 w 8"/>
                  <a:gd name="T7" fmla="*/ 0 h 88"/>
                  <a:gd name="T8" fmla="*/ 1 w 8"/>
                  <a:gd name="T9" fmla="*/ 0 h 88"/>
                  <a:gd name="T10" fmla="*/ 1 w 8"/>
                  <a:gd name="T11" fmla="*/ 11 h 88"/>
                  <a:gd name="T12" fmla="*/ 1 w 8"/>
                  <a:gd name="T13" fmla="*/ 11 h 88"/>
                  <a:gd name="T14" fmla="*/ 1 w 8"/>
                  <a:gd name="T15" fmla="*/ 11 h 88"/>
                  <a:gd name="T16" fmla="*/ 1 w 8"/>
                  <a:gd name="T17" fmla="*/ 11 h 88"/>
                  <a:gd name="T18" fmla="*/ 0 w 8"/>
                  <a:gd name="T19" fmla="*/ 11 h 88"/>
                  <a:gd name="T20" fmla="*/ 0 w 8"/>
                  <a:gd name="T21" fmla="*/ 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88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8"/>
                    </a:lnTo>
                    <a:lnTo>
                      <a:pt x="6" y="88"/>
                    </a:lnTo>
                    <a:lnTo>
                      <a:pt x="4" y="88"/>
                    </a:lnTo>
                    <a:lnTo>
                      <a:pt x="2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85" name="Freeform 5056"/>
              <p:cNvSpPr>
                <a:spLocks/>
              </p:cNvSpPr>
              <p:nvPr/>
            </p:nvSpPr>
            <p:spPr bwMode="auto">
              <a:xfrm>
                <a:off x="2637" y="1804"/>
                <a:ext cx="3" cy="44"/>
              </a:xfrm>
              <a:custGeom>
                <a:avLst/>
                <a:gdLst>
                  <a:gd name="T0" fmla="*/ 0 w 5"/>
                  <a:gd name="T1" fmla="*/ 0 h 88"/>
                  <a:gd name="T2" fmla="*/ 0 w 5"/>
                  <a:gd name="T3" fmla="*/ 0 h 88"/>
                  <a:gd name="T4" fmla="*/ 1 w 5"/>
                  <a:gd name="T5" fmla="*/ 0 h 88"/>
                  <a:gd name="T6" fmla="*/ 1 w 5"/>
                  <a:gd name="T7" fmla="*/ 0 h 88"/>
                  <a:gd name="T8" fmla="*/ 1 w 5"/>
                  <a:gd name="T9" fmla="*/ 0 h 88"/>
                  <a:gd name="T10" fmla="*/ 1 w 5"/>
                  <a:gd name="T11" fmla="*/ 11 h 88"/>
                  <a:gd name="T12" fmla="*/ 1 w 5"/>
                  <a:gd name="T13" fmla="*/ 11 h 88"/>
                  <a:gd name="T14" fmla="*/ 1 w 5"/>
                  <a:gd name="T15" fmla="*/ 11 h 88"/>
                  <a:gd name="T16" fmla="*/ 0 w 5"/>
                  <a:gd name="T17" fmla="*/ 11 h 88"/>
                  <a:gd name="T18" fmla="*/ 0 w 5"/>
                  <a:gd name="T19" fmla="*/ 11 h 88"/>
                  <a:gd name="T20" fmla="*/ 0 w 5"/>
                  <a:gd name="T21" fmla="*/ 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8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88"/>
                    </a:lnTo>
                    <a:lnTo>
                      <a:pt x="3" y="88"/>
                    </a:lnTo>
                    <a:lnTo>
                      <a:pt x="2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86" name="Freeform 5057"/>
              <p:cNvSpPr>
                <a:spLocks/>
              </p:cNvSpPr>
              <p:nvPr/>
            </p:nvSpPr>
            <p:spPr bwMode="auto">
              <a:xfrm>
                <a:off x="2640" y="1804"/>
                <a:ext cx="4" cy="44"/>
              </a:xfrm>
              <a:custGeom>
                <a:avLst/>
                <a:gdLst>
                  <a:gd name="T0" fmla="*/ 0 w 8"/>
                  <a:gd name="T1" fmla="*/ 0 h 88"/>
                  <a:gd name="T2" fmla="*/ 1 w 8"/>
                  <a:gd name="T3" fmla="*/ 0 h 88"/>
                  <a:gd name="T4" fmla="*/ 1 w 8"/>
                  <a:gd name="T5" fmla="*/ 0 h 88"/>
                  <a:gd name="T6" fmla="*/ 1 w 8"/>
                  <a:gd name="T7" fmla="*/ 0 h 88"/>
                  <a:gd name="T8" fmla="*/ 1 w 8"/>
                  <a:gd name="T9" fmla="*/ 0 h 88"/>
                  <a:gd name="T10" fmla="*/ 1 w 8"/>
                  <a:gd name="T11" fmla="*/ 11 h 88"/>
                  <a:gd name="T12" fmla="*/ 1 w 8"/>
                  <a:gd name="T13" fmla="*/ 11 h 88"/>
                  <a:gd name="T14" fmla="*/ 1 w 8"/>
                  <a:gd name="T15" fmla="*/ 11 h 88"/>
                  <a:gd name="T16" fmla="*/ 1 w 8"/>
                  <a:gd name="T17" fmla="*/ 11 h 88"/>
                  <a:gd name="T18" fmla="*/ 0 w 8"/>
                  <a:gd name="T19" fmla="*/ 11 h 88"/>
                  <a:gd name="T20" fmla="*/ 0 w 8"/>
                  <a:gd name="T21" fmla="*/ 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88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8"/>
                    </a:lnTo>
                    <a:lnTo>
                      <a:pt x="6" y="88"/>
                    </a:lnTo>
                    <a:lnTo>
                      <a:pt x="4" y="88"/>
                    </a:lnTo>
                    <a:lnTo>
                      <a:pt x="2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87" name="Freeform 5058"/>
              <p:cNvSpPr>
                <a:spLocks/>
              </p:cNvSpPr>
              <p:nvPr/>
            </p:nvSpPr>
            <p:spPr bwMode="auto">
              <a:xfrm>
                <a:off x="2644" y="1804"/>
                <a:ext cx="3" cy="44"/>
              </a:xfrm>
              <a:custGeom>
                <a:avLst/>
                <a:gdLst>
                  <a:gd name="T0" fmla="*/ 0 w 6"/>
                  <a:gd name="T1" fmla="*/ 0 h 88"/>
                  <a:gd name="T2" fmla="*/ 1 w 6"/>
                  <a:gd name="T3" fmla="*/ 0 h 88"/>
                  <a:gd name="T4" fmla="*/ 1 w 6"/>
                  <a:gd name="T5" fmla="*/ 0 h 88"/>
                  <a:gd name="T6" fmla="*/ 1 w 6"/>
                  <a:gd name="T7" fmla="*/ 0 h 88"/>
                  <a:gd name="T8" fmla="*/ 1 w 6"/>
                  <a:gd name="T9" fmla="*/ 0 h 88"/>
                  <a:gd name="T10" fmla="*/ 1 w 6"/>
                  <a:gd name="T11" fmla="*/ 11 h 88"/>
                  <a:gd name="T12" fmla="*/ 1 w 6"/>
                  <a:gd name="T13" fmla="*/ 11 h 88"/>
                  <a:gd name="T14" fmla="*/ 1 w 6"/>
                  <a:gd name="T15" fmla="*/ 11 h 88"/>
                  <a:gd name="T16" fmla="*/ 1 w 6"/>
                  <a:gd name="T17" fmla="*/ 11 h 88"/>
                  <a:gd name="T18" fmla="*/ 0 w 6"/>
                  <a:gd name="T19" fmla="*/ 11 h 88"/>
                  <a:gd name="T20" fmla="*/ 0 w 6"/>
                  <a:gd name="T21" fmla="*/ 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88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88"/>
                    </a:lnTo>
                    <a:lnTo>
                      <a:pt x="4" y="88"/>
                    </a:lnTo>
                    <a:lnTo>
                      <a:pt x="2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88" name="Freeform 5059"/>
              <p:cNvSpPr>
                <a:spLocks/>
              </p:cNvSpPr>
              <p:nvPr/>
            </p:nvSpPr>
            <p:spPr bwMode="auto">
              <a:xfrm>
                <a:off x="2647" y="1804"/>
                <a:ext cx="4" cy="45"/>
              </a:xfrm>
              <a:custGeom>
                <a:avLst/>
                <a:gdLst>
                  <a:gd name="T0" fmla="*/ 0 w 7"/>
                  <a:gd name="T1" fmla="*/ 0 h 90"/>
                  <a:gd name="T2" fmla="*/ 1 w 7"/>
                  <a:gd name="T3" fmla="*/ 0 h 90"/>
                  <a:gd name="T4" fmla="*/ 1 w 7"/>
                  <a:gd name="T5" fmla="*/ 0 h 90"/>
                  <a:gd name="T6" fmla="*/ 1 w 7"/>
                  <a:gd name="T7" fmla="*/ 0 h 90"/>
                  <a:gd name="T8" fmla="*/ 1 w 7"/>
                  <a:gd name="T9" fmla="*/ 0 h 90"/>
                  <a:gd name="T10" fmla="*/ 1 w 7"/>
                  <a:gd name="T11" fmla="*/ 0 h 90"/>
                  <a:gd name="T12" fmla="*/ 1 w 7"/>
                  <a:gd name="T13" fmla="*/ 0 h 90"/>
                  <a:gd name="T14" fmla="*/ 1 w 7"/>
                  <a:gd name="T15" fmla="*/ 0 h 90"/>
                  <a:gd name="T16" fmla="*/ 1 w 7"/>
                  <a:gd name="T17" fmla="*/ 0 h 90"/>
                  <a:gd name="T18" fmla="*/ 1 w 7"/>
                  <a:gd name="T19" fmla="*/ 12 h 90"/>
                  <a:gd name="T20" fmla="*/ 1 w 7"/>
                  <a:gd name="T21" fmla="*/ 12 h 90"/>
                  <a:gd name="T22" fmla="*/ 1 w 7"/>
                  <a:gd name="T23" fmla="*/ 12 h 90"/>
                  <a:gd name="T24" fmla="*/ 1 w 7"/>
                  <a:gd name="T25" fmla="*/ 12 h 90"/>
                  <a:gd name="T26" fmla="*/ 1 w 7"/>
                  <a:gd name="T27" fmla="*/ 12 h 90"/>
                  <a:gd name="T28" fmla="*/ 1 w 7"/>
                  <a:gd name="T29" fmla="*/ 12 h 90"/>
                  <a:gd name="T30" fmla="*/ 1 w 7"/>
                  <a:gd name="T31" fmla="*/ 12 h 90"/>
                  <a:gd name="T32" fmla="*/ 1 w 7"/>
                  <a:gd name="T33" fmla="*/ 12 h 90"/>
                  <a:gd name="T34" fmla="*/ 0 w 7"/>
                  <a:gd name="T35" fmla="*/ 12 h 90"/>
                  <a:gd name="T36" fmla="*/ 0 w 7"/>
                  <a:gd name="T37" fmla="*/ 0 h 9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9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90"/>
                    </a:lnTo>
                    <a:lnTo>
                      <a:pt x="6" y="90"/>
                    </a:lnTo>
                    <a:lnTo>
                      <a:pt x="4" y="90"/>
                    </a:lnTo>
                    <a:lnTo>
                      <a:pt x="2" y="90"/>
                    </a:lnTo>
                    <a:lnTo>
                      <a:pt x="0" y="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89" name="Freeform 5060"/>
              <p:cNvSpPr>
                <a:spLocks/>
              </p:cNvSpPr>
              <p:nvPr/>
            </p:nvSpPr>
            <p:spPr bwMode="auto">
              <a:xfrm>
                <a:off x="2651" y="1803"/>
                <a:ext cx="3" cy="46"/>
              </a:xfrm>
              <a:custGeom>
                <a:avLst/>
                <a:gdLst>
                  <a:gd name="T0" fmla="*/ 0 w 6"/>
                  <a:gd name="T1" fmla="*/ 1 h 92"/>
                  <a:gd name="T2" fmla="*/ 1 w 6"/>
                  <a:gd name="T3" fmla="*/ 0 h 92"/>
                  <a:gd name="T4" fmla="*/ 1 w 6"/>
                  <a:gd name="T5" fmla="*/ 0 h 92"/>
                  <a:gd name="T6" fmla="*/ 1 w 6"/>
                  <a:gd name="T7" fmla="*/ 0 h 92"/>
                  <a:gd name="T8" fmla="*/ 1 w 6"/>
                  <a:gd name="T9" fmla="*/ 0 h 92"/>
                  <a:gd name="T10" fmla="*/ 1 w 6"/>
                  <a:gd name="T11" fmla="*/ 12 h 92"/>
                  <a:gd name="T12" fmla="*/ 1 w 6"/>
                  <a:gd name="T13" fmla="*/ 12 h 92"/>
                  <a:gd name="T14" fmla="*/ 1 w 6"/>
                  <a:gd name="T15" fmla="*/ 12 h 92"/>
                  <a:gd name="T16" fmla="*/ 1 w 6"/>
                  <a:gd name="T17" fmla="*/ 12 h 92"/>
                  <a:gd name="T18" fmla="*/ 0 w 6"/>
                  <a:gd name="T19" fmla="*/ 12 h 92"/>
                  <a:gd name="T20" fmla="*/ 0 w 6"/>
                  <a:gd name="T21" fmla="*/ 1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2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90" name="Freeform 5061"/>
              <p:cNvSpPr>
                <a:spLocks/>
              </p:cNvSpPr>
              <p:nvPr/>
            </p:nvSpPr>
            <p:spPr bwMode="auto">
              <a:xfrm>
                <a:off x="2654" y="1803"/>
                <a:ext cx="3" cy="46"/>
              </a:xfrm>
              <a:custGeom>
                <a:avLst/>
                <a:gdLst>
                  <a:gd name="T0" fmla="*/ 0 w 8"/>
                  <a:gd name="T1" fmla="*/ 0 h 92"/>
                  <a:gd name="T2" fmla="*/ 0 w 8"/>
                  <a:gd name="T3" fmla="*/ 0 h 92"/>
                  <a:gd name="T4" fmla="*/ 0 w 8"/>
                  <a:gd name="T5" fmla="*/ 0 h 92"/>
                  <a:gd name="T6" fmla="*/ 0 w 8"/>
                  <a:gd name="T7" fmla="*/ 0 h 92"/>
                  <a:gd name="T8" fmla="*/ 0 w 8"/>
                  <a:gd name="T9" fmla="*/ 0 h 92"/>
                  <a:gd name="T10" fmla="*/ 0 w 8"/>
                  <a:gd name="T11" fmla="*/ 12 h 92"/>
                  <a:gd name="T12" fmla="*/ 0 w 8"/>
                  <a:gd name="T13" fmla="*/ 12 h 92"/>
                  <a:gd name="T14" fmla="*/ 0 w 8"/>
                  <a:gd name="T15" fmla="*/ 12 h 92"/>
                  <a:gd name="T16" fmla="*/ 0 w 8"/>
                  <a:gd name="T17" fmla="*/ 12 h 92"/>
                  <a:gd name="T18" fmla="*/ 0 w 8"/>
                  <a:gd name="T19" fmla="*/ 12 h 92"/>
                  <a:gd name="T20" fmla="*/ 0 w 8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2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2"/>
                    </a:lnTo>
                    <a:lnTo>
                      <a:pt x="6" y="92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91" name="Freeform 5062"/>
              <p:cNvSpPr>
                <a:spLocks/>
              </p:cNvSpPr>
              <p:nvPr/>
            </p:nvSpPr>
            <p:spPr bwMode="auto">
              <a:xfrm>
                <a:off x="2657" y="1803"/>
                <a:ext cx="3" cy="46"/>
              </a:xfrm>
              <a:custGeom>
                <a:avLst/>
                <a:gdLst>
                  <a:gd name="T0" fmla="*/ 0 w 6"/>
                  <a:gd name="T1" fmla="*/ 0 h 92"/>
                  <a:gd name="T2" fmla="*/ 1 w 6"/>
                  <a:gd name="T3" fmla="*/ 0 h 92"/>
                  <a:gd name="T4" fmla="*/ 1 w 6"/>
                  <a:gd name="T5" fmla="*/ 0 h 92"/>
                  <a:gd name="T6" fmla="*/ 1 w 6"/>
                  <a:gd name="T7" fmla="*/ 0 h 92"/>
                  <a:gd name="T8" fmla="*/ 1 w 6"/>
                  <a:gd name="T9" fmla="*/ 0 h 92"/>
                  <a:gd name="T10" fmla="*/ 1 w 6"/>
                  <a:gd name="T11" fmla="*/ 12 h 92"/>
                  <a:gd name="T12" fmla="*/ 1 w 6"/>
                  <a:gd name="T13" fmla="*/ 12 h 92"/>
                  <a:gd name="T14" fmla="*/ 1 w 6"/>
                  <a:gd name="T15" fmla="*/ 12 h 92"/>
                  <a:gd name="T16" fmla="*/ 1 w 6"/>
                  <a:gd name="T17" fmla="*/ 12 h 92"/>
                  <a:gd name="T18" fmla="*/ 0 w 6"/>
                  <a:gd name="T19" fmla="*/ 12 h 92"/>
                  <a:gd name="T20" fmla="*/ 0 w 6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2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2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92" name="Freeform 5063"/>
              <p:cNvSpPr>
                <a:spLocks/>
              </p:cNvSpPr>
              <p:nvPr/>
            </p:nvSpPr>
            <p:spPr bwMode="auto">
              <a:xfrm>
                <a:off x="2660" y="1803"/>
                <a:ext cx="4" cy="46"/>
              </a:xfrm>
              <a:custGeom>
                <a:avLst/>
                <a:gdLst>
                  <a:gd name="T0" fmla="*/ 0 w 7"/>
                  <a:gd name="T1" fmla="*/ 0 h 92"/>
                  <a:gd name="T2" fmla="*/ 1 w 7"/>
                  <a:gd name="T3" fmla="*/ 0 h 92"/>
                  <a:gd name="T4" fmla="*/ 1 w 7"/>
                  <a:gd name="T5" fmla="*/ 0 h 92"/>
                  <a:gd name="T6" fmla="*/ 1 w 7"/>
                  <a:gd name="T7" fmla="*/ 0 h 92"/>
                  <a:gd name="T8" fmla="*/ 1 w 7"/>
                  <a:gd name="T9" fmla="*/ 0 h 92"/>
                  <a:gd name="T10" fmla="*/ 1 w 7"/>
                  <a:gd name="T11" fmla="*/ 12 h 92"/>
                  <a:gd name="T12" fmla="*/ 1 w 7"/>
                  <a:gd name="T13" fmla="*/ 12 h 92"/>
                  <a:gd name="T14" fmla="*/ 1 w 7"/>
                  <a:gd name="T15" fmla="*/ 12 h 92"/>
                  <a:gd name="T16" fmla="*/ 1 w 7"/>
                  <a:gd name="T17" fmla="*/ 12 h 92"/>
                  <a:gd name="T18" fmla="*/ 0 w 7"/>
                  <a:gd name="T19" fmla="*/ 12 h 92"/>
                  <a:gd name="T20" fmla="*/ 0 w 7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92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92"/>
                    </a:lnTo>
                    <a:lnTo>
                      <a:pt x="5" y="92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93" name="Freeform 5064"/>
              <p:cNvSpPr>
                <a:spLocks/>
              </p:cNvSpPr>
              <p:nvPr/>
            </p:nvSpPr>
            <p:spPr bwMode="auto">
              <a:xfrm>
                <a:off x="2664" y="1803"/>
                <a:ext cx="3" cy="47"/>
              </a:xfrm>
              <a:custGeom>
                <a:avLst/>
                <a:gdLst>
                  <a:gd name="T0" fmla="*/ 0 w 6"/>
                  <a:gd name="T1" fmla="*/ 0 h 94"/>
                  <a:gd name="T2" fmla="*/ 0 w 6"/>
                  <a:gd name="T3" fmla="*/ 0 h 94"/>
                  <a:gd name="T4" fmla="*/ 1 w 6"/>
                  <a:gd name="T5" fmla="*/ 0 h 94"/>
                  <a:gd name="T6" fmla="*/ 1 w 6"/>
                  <a:gd name="T7" fmla="*/ 0 h 94"/>
                  <a:gd name="T8" fmla="*/ 1 w 6"/>
                  <a:gd name="T9" fmla="*/ 0 h 94"/>
                  <a:gd name="T10" fmla="*/ 1 w 6"/>
                  <a:gd name="T11" fmla="*/ 12 h 94"/>
                  <a:gd name="T12" fmla="*/ 1 w 6"/>
                  <a:gd name="T13" fmla="*/ 12 h 94"/>
                  <a:gd name="T14" fmla="*/ 1 w 6"/>
                  <a:gd name="T15" fmla="*/ 12 h 94"/>
                  <a:gd name="T16" fmla="*/ 0 w 6"/>
                  <a:gd name="T17" fmla="*/ 12 h 94"/>
                  <a:gd name="T18" fmla="*/ 0 w 6"/>
                  <a:gd name="T19" fmla="*/ 12 h 94"/>
                  <a:gd name="T20" fmla="*/ 0 w 6"/>
                  <a:gd name="T21" fmla="*/ 0 h 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4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4"/>
                    </a:lnTo>
                    <a:lnTo>
                      <a:pt x="4" y="94"/>
                    </a:lnTo>
                    <a:lnTo>
                      <a:pt x="0" y="94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94" name="Freeform 5065"/>
              <p:cNvSpPr>
                <a:spLocks/>
              </p:cNvSpPr>
              <p:nvPr/>
            </p:nvSpPr>
            <p:spPr bwMode="auto">
              <a:xfrm>
                <a:off x="2667" y="1802"/>
                <a:ext cx="4" cy="48"/>
              </a:xfrm>
              <a:custGeom>
                <a:avLst/>
                <a:gdLst>
                  <a:gd name="T0" fmla="*/ 0 w 8"/>
                  <a:gd name="T1" fmla="*/ 1 h 96"/>
                  <a:gd name="T2" fmla="*/ 1 w 8"/>
                  <a:gd name="T3" fmla="*/ 1 h 96"/>
                  <a:gd name="T4" fmla="*/ 1 w 8"/>
                  <a:gd name="T5" fmla="*/ 1 h 96"/>
                  <a:gd name="T6" fmla="*/ 1 w 8"/>
                  <a:gd name="T7" fmla="*/ 1 h 96"/>
                  <a:gd name="T8" fmla="*/ 1 w 8"/>
                  <a:gd name="T9" fmla="*/ 1 h 96"/>
                  <a:gd name="T10" fmla="*/ 1 w 8"/>
                  <a:gd name="T11" fmla="*/ 0 h 96"/>
                  <a:gd name="T12" fmla="*/ 1 w 8"/>
                  <a:gd name="T13" fmla="*/ 0 h 96"/>
                  <a:gd name="T14" fmla="*/ 1 w 8"/>
                  <a:gd name="T15" fmla="*/ 0 h 96"/>
                  <a:gd name="T16" fmla="*/ 1 w 8"/>
                  <a:gd name="T17" fmla="*/ 0 h 96"/>
                  <a:gd name="T18" fmla="*/ 1 w 8"/>
                  <a:gd name="T19" fmla="*/ 12 h 96"/>
                  <a:gd name="T20" fmla="*/ 1 w 8"/>
                  <a:gd name="T21" fmla="*/ 12 h 96"/>
                  <a:gd name="T22" fmla="*/ 1 w 8"/>
                  <a:gd name="T23" fmla="*/ 12 h 96"/>
                  <a:gd name="T24" fmla="*/ 1 w 8"/>
                  <a:gd name="T25" fmla="*/ 12 h 96"/>
                  <a:gd name="T26" fmla="*/ 1 w 8"/>
                  <a:gd name="T27" fmla="*/ 12 h 96"/>
                  <a:gd name="T28" fmla="*/ 1 w 8"/>
                  <a:gd name="T29" fmla="*/ 12 h 96"/>
                  <a:gd name="T30" fmla="*/ 1 w 8"/>
                  <a:gd name="T31" fmla="*/ 12 h 96"/>
                  <a:gd name="T32" fmla="*/ 1 w 8"/>
                  <a:gd name="T33" fmla="*/ 12 h 96"/>
                  <a:gd name="T34" fmla="*/ 0 w 8"/>
                  <a:gd name="T35" fmla="*/ 12 h 96"/>
                  <a:gd name="T36" fmla="*/ 0 w 8"/>
                  <a:gd name="T37" fmla="*/ 1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96">
                    <a:moveTo>
                      <a:pt x="0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95" name="Freeform 5066"/>
              <p:cNvSpPr>
                <a:spLocks/>
              </p:cNvSpPr>
              <p:nvPr/>
            </p:nvSpPr>
            <p:spPr bwMode="auto">
              <a:xfrm>
                <a:off x="2671" y="1802"/>
                <a:ext cx="3" cy="48"/>
              </a:xfrm>
              <a:custGeom>
                <a:avLst/>
                <a:gdLst>
                  <a:gd name="T0" fmla="*/ 0 w 6"/>
                  <a:gd name="T1" fmla="*/ 1 h 96"/>
                  <a:gd name="T2" fmla="*/ 0 w 6"/>
                  <a:gd name="T3" fmla="*/ 1 h 96"/>
                  <a:gd name="T4" fmla="*/ 1 w 6"/>
                  <a:gd name="T5" fmla="*/ 1 h 96"/>
                  <a:gd name="T6" fmla="*/ 1 w 6"/>
                  <a:gd name="T7" fmla="*/ 1 h 96"/>
                  <a:gd name="T8" fmla="*/ 1 w 6"/>
                  <a:gd name="T9" fmla="*/ 1 h 96"/>
                  <a:gd name="T10" fmla="*/ 1 w 6"/>
                  <a:gd name="T11" fmla="*/ 1 h 96"/>
                  <a:gd name="T12" fmla="*/ 1 w 6"/>
                  <a:gd name="T13" fmla="*/ 1 h 96"/>
                  <a:gd name="T14" fmla="*/ 1 w 6"/>
                  <a:gd name="T15" fmla="*/ 0 h 96"/>
                  <a:gd name="T16" fmla="*/ 1 w 6"/>
                  <a:gd name="T17" fmla="*/ 0 h 96"/>
                  <a:gd name="T18" fmla="*/ 1 w 6"/>
                  <a:gd name="T19" fmla="*/ 12 h 96"/>
                  <a:gd name="T20" fmla="*/ 1 w 6"/>
                  <a:gd name="T21" fmla="*/ 12 h 96"/>
                  <a:gd name="T22" fmla="*/ 1 w 6"/>
                  <a:gd name="T23" fmla="*/ 12 h 96"/>
                  <a:gd name="T24" fmla="*/ 1 w 6"/>
                  <a:gd name="T25" fmla="*/ 12 h 96"/>
                  <a:gd name="T26" fmla="*/ 1 w 6"/>
                  <a:gd name="T27" fmla="*/ 12 h 96"/>
                  <a:gd name="T28" fmla="*/ 1 w 6"/>
                  <a:gd name="T29" fmla="*/ 12 h 96"/>
                  <a:gd name="T30" fmla="*/ 1 w 6"/>
                  <a:gd name="T31" fmla="*/ 12 h 96"/>
                  <a:gd name="T32" fmla="*/ 0 w 6"/>
                  <a:gd name="T33" fmla="*/ 12 h 96"/>
                  <a:gd name="T34" fmla="*/ 0 w 6"/>
                  <a:gd name="T35" fmla="*/ 12 h 96"/>
                  <a:gd name="T36" fmla="*/ 0 w 6"/>
                  <a:gd name="T37" fmla="*/ 1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96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96" name="Freeform 5067"/>
              <p:cNvSpPr>
                <a:spLocks/>
              </p:cNvSpPr>
              <p:nvPr/>
            </p:nvSpPr>
            <p:spPr bwMode="auto">
              <a:xfrm>
                <a:off x="2674" y="1802"/>
                <a:ext cx="4" cy="48"/>
              </a:xfrm>
              <a:custGeom>
                <a:avLst/>
                <a:gdLst>
                  <a:gd name="T0" fmla="*/ 0 w 7"/>
                  <a:gd name="T1" fmla="*/ 1 h 96"/>
                  <a:gd name="T2" fmla="*/ 1 w 7"/>
                  <a:gd name="T3" fmla="*/ 1 h 96"/>
                  <a:gd name="T4" fmla="*/ 1 w 7"/>
                  <a:gd name="T5" fmla="*/ 1 h 96"/>
                  <a:gd name="T6" fmla="*/ 1 w 7"/>
                  <a:gd name="T7" fmla="*/ 1 h 96"/>
                  <a:gd name="T8" fmla="*/ 1 w 7"/>
                  <a:gd name="T9" fmla="*/ 0 h 96"/>
                  <a:gd name="T10" fmla="*/ 1 w 7"/>
                  <a:gd name="T11" fmla="*/ 12 h 96"/>
                  <a:gd name="T12" fmla="*/ 1 w 7"/>
                  <a:gd name="T13" fmla="*/ 12 h 96"/>
                  <a:gd name="T14" fmla="*/ 1 w 7"/>
                  <a:gd name="T15" fmla="*/ 12 h 96"/>
                  <a:gd name="T16" fmla="*/ 1 w 7"/>
                  <a:gd name="T17" fmla="*/ 12 h 96"/>
                  <a:gd name="T18" fmla="*/ 0 w 7"/>
                  <a:gd name="T19" fmla="*/ 12 h 96"/>
                  <a:gd name="T20" fmla="*/ 0 w 7"/>
                  <a:gd name="T21" fmla="*/ 1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96">
                    <a:moveTo>
                      <a:pt x="0" y="2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7" y="96"/>
                    </a:lnTo>
                    <a:lnTo>
                      <a:pt x="5" y="96"/>
                    </a:lnTo>
                    <a:lnTo>
                      <a:pt x="3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97" name="Freeform 5068"/>
              <p:cNvSpPr>
                <a:spLocks/>
              </p:cNvSpPr>
              <p:nvPr/>
            </p:nvSpPr>
            <p:spPr bwMode="auto">
              <a:xfrm>
                <a:off x="2678" y="1802"/>
                <a:ext cx="3" cy="48"/>
              </a:xfrm>
              <a:custGeom>
                <a:avLst/>
                <a:gdLst>
                  <a:gd name="T0" fmla="*/ 0 w 6"/>
                  <a:gd name="T1" fmla="*/ 0 h 96"/>
                  <a:gd name="T2" fmla="*/ 1 w 6"/>
                  <a:gd name="T3" fmla="*/ 0 h 96"/>
                  <a:gd name="T4" fmla="*/ 1 w 6"/>
                  <a:gd name="T5" fmla="*/ 0 h 96"/>
                  <a:gd name="T6" fmla="*/ 1 w 6"/>
                  <a:gd name="T7" fmla="*/ 0 h 96"/>
                  <a:gd name="T8" fmla="*/ 1 w 6"/>
                  <a:gd name="T9" fmla="*/ 0 h 96"/>
                  <a:gd name="T10" fmla="*/ 1 w 6"/>
                  <a:gd name="T11" fmla="*/ 12 h 96"/>
                  <a:gd name="T12" fmla="*/ 1 w 6"/>
                  <a:gd name="T13" fmla="*/ 12 h 96"/>
                  <a:gd name="T14" fmla="*/ 1 w 6"/>
                  <a:gd name="T15" fmla="*/ 12 h 96"/>
                  <a:gd name="T16" fmla="*/ 1 w 6"/>
                  <a:gd name="T17" fmla="*/ 12 h 96"/>
                  <a:gd name="T18" fmla="*/ 0 w 6"/>
                  <a:gd name="T19" fmla="*/ 12 h 96"/>
                  <a:gd name="T20" fmla="*/ 0 w 6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98" name="Freeform 5069"/>
              <p:cNvSpPr>
                <a:spLocks/>
              </p:cNvSpPr>
              <p:nvPr/>
            </p:nvSpPr>
            <p:spPr bwMode="auto">
              <a:xfrm>
                <a:off x="2681" y="1802"/>
                <a:ext cx="3" cy="48"/>
              </a:xfrm>
              <a:custGeom>
                <a:avLst/>
                <a:gdLst>
                  <a:gd name="T0" fmla="*/ 0 w 8"/>
                  <a:gd name="T1" fmla="*/ 0 h 96"/>
                  <a:gd name="T2" fmla="*/ 0 w 8"/>
                  <a:gd name="T3" fmla="*/ 0 h 96"/>
                  <a:gd name="T4" fmla="*/ 0 w 8"/>
                  <a:gd name="T5" fmla="*/ 0 h 96"/>
                  <a:gd name="T6" fmla="*/ 0 w 8"/>
                  <a:gd name="T7" fmla="*/ 0 h 96"/>
                  <a:gd name="T8" fmla="*/ 0 w 8"/>
                  <a:gd name="T9" fmla="*/ 0 h 96"/>
                  <a:gd name="T10" fmla="*/ 0 w 8"/>
                  <a:gd name="T11" fmla="*/ 0 h 96"/>
                  <a:gd name="T12" fmla="*/ 0 w 8"/>
                  <a:gd name="T13" fmla="*/ 0 h 96"/>
                  <a:gd name="T14" fmla="*/ 0 w 8"/>
                  <a:gd name="T15" fmla="*/ 0 h 96"/>
                  <a:gd name="T16" fmla="*/ 0 w 8"/>
                  <a:gd name="T17" fmla="*/ 0 h 96"/>
                  <a:gd name="T18" fmla="*/ 0 w 8"/>
                  <a:gd name="T19" fmla="*/ 12 h 96"/>
                  <a:gd name="T20" fmla="*/ 0 w 8"/>
                  <a:gd name="T21" fmla="*/ 12 h 96"/>
                  <a:gd name="T22" fmla="*/ 0 w 8"/>
                  <a:gd name="T23" fmla="*/ 12 h 96"/>
                  <a:gd name="T24" fmla="*/ 0 w 8"/>
                  <a:gd name="T25" fmla="*/ 12 h 96"/>
                  <a:gd name="T26" fmla="*/ 0 w 8"/>
                  <a:gd name="T27" fmla="*/ 12 h 96"/>
                  <a:gd name="T28" fmla="*/ 0 w 8"/>
                  <a:gd name="T29" fmla="*/ 12 h 96"/>
                  <a:gd name="T30" fmla="*/ 0 w 8"/>
                  <a:gd name="T31" fmla="*/ 12 h 96"/>
                  <a:gd name="T32" fmla="*/ 0 w 8"/>
                  <a:gd name="T33" fmla="*/ 12 h 96"/>
                  <a:gd name="T34" fmla="*/ 0 w 8"/>
                  <a:gd name="T35" fmla="*/ 12 h 96"/>
                  <a:gd name="T36" fmla="*/ 0 w 8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99" name="Freeform 5070"/>
              <p:cNvSpPr>
                <a:spLocks/>
              </p:cNvSpPr>
              <p:nvPr/>
            </p:nvSpPr>
            <p:spPr bwMode="auto">
              <a:xfrm>
                <a:off x="2684" y="1802"/>
                <a:ext cx="3" cy="48"/>
              </a:xfrm>
              <a:custGeom>
                <a:avLst/>
                <a:gdLst>
                  <a:gd name="T0" fmla="*/ 0 w 5"/>
                  <a:gd name="T1" fmla="*/ 0 h 96"/>
                  <a:gd name="T2" fmla="*/ 1 w 5"/>
                  <a:gd name="T3" fmla="*/ 0 h 96"/>
                  <a:gd name="T4" fmla="*/ 1 w 5"/>
                  <a:gd name="T5" fmla="*/ 0 h 96"/>
                  <a:gd name="T6" fmla="*/ 1 w 5"/>
                  <a:gd name="T7" fmla="*/ 0 h 96"/>
                  <a:gd name="T8" fmla="*/ 1 w 5"/>
                  <a:gd name="T9" fmla="*/ 0 h 96"/>
                  <a:gd name="T10" fmla="*/ 1 w 5"/>
                  <a:gd name="T11" fmla="*/ 12 h 96"/>
                  <a:gd name="T12" fmla="*/ 1 w 5"/>
                  <a:gd name="T13" fmla="*/ 12 h 96"/>
                  <a:gd name="T14" fmla="*/ 1 w 5"/>
                  <a:gd name="T15" fmla="*/ 12 h 96"/>
                  <a:gd name="T16" fmla="*/ 1 w 5"/>
                  <a:gd name="T17" fmla="*/ 12 h 96"/>
                  <a:gd name="T18" fmla="*/ 0 w 5"/>
                  <a:gd name="T19" fmla="*/ 12 h 96"/>
                  <a:gd name="T20" fmla="*/ 0 w 5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00" name="Freeform 5071"/>
              <p:cNvSpPr>
                <a:spLocks/>
              </p:cNvSpPr>
              <p:nvPr/>
            </p:nvSpPr>
            <p:spPr bwMode="auto">
              <a:xfrm>
                <a:off x="2687" y="1802"/>
                <a:ext cx="4" cy="48"/>
              </a:xfrm>
              <a:custGeom>
                <a:avLst/>
                <a:gdLst>
                  <a:gd name="T0" fmla="*/ 0 w 8"/>
                  <a:gd name="T1" fmla="*/ 0 h 96"/>
                  <a:gd name="T2" fmla="*/ 1 w 8"/>
                  <a:gd name="T3" fmla="*/ 0 h 96"/>
                  <a:gd name="T4" fmla="*/ 1 w 8"/>
                  <a:gd name="T5" fmla="*/ 0 h 96"/>
                  <a:gd name="T6" fmla="*/ 1 w 8"/>
                  <a:gd name="T7" fmla="*/ 0 h 96"/>
                  <a:gd name="T8" fmla="*/ 1 w 8"/>
                  <a:gd name="T9" fmla="*/ 0 h 96"/>
                  <a:gd name="T10" fmla="*/ 1 w 8"/>
                  <a:gd name="T11" fmla="*/ 12 h 96"/>
                  <a:gd name="T12" fmla="*/ 1 w 8"/>
                  <a:gd name="T13" fmla="*/ 12 h 96"/>
                  <a:gd name="T14" fmla="*/ 1 w 8"/>
                  <a:gd name="T15" fmla="*/ 12 h 96"/>
                  <a:gd name="T16" fmla="*/ 1 w 8"/>
                  <a:gd name="T17" fmla="*/ 12 h 96"/>
                  <a:gd name="T18" fmla="*/ 0 w 8"/>
                  <a:gd name="T19" fmla="*/ 12 h 96"/>
                  <a:gd name="T20" fmla="*/ 0 w 8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01" name="Freeform 5072"/>
              <p:cNvSpPr>
                <a:spLocks/>
              </p:cNvSpPr>
              <p:nvPr/>
            </p:nvSpPr>
            <p:spPr bwMode="auto">
              <a:xfrm>
                <a:off x="2691" y="1802"/>
                <a:ext cx="3" cy="48"/>
              </a:xfrm>
              <a:custGeom>
                <a:avLst/>
                <a:gdLst>
                  <a:gd name="T0" fmla="*/ 0 w 6"/>
                  <a:gd name="T1" fmla="*/ 0 h 96"/>
                  <a:gd name="T2" fmla="*/ 0 w 6"/>
                  <a:gd name="T3" fmla="*/ 0 h 96"/>
                  <a:gd name="T4" fmla="*/ 1 w 6"/>
                  <a:gd name="T5" fmla="*/ 0 h 96"/>
                  <a:gd name="T6" fmla="*/ 1 w 6"/>
                  <a:gd name="T7" fmla="*/ 0 h 96"/>
                  <a:gd name="T8" fmla="*/ 1 w 6"/>
                  <a:gd name="T9" fmla="*/ 0 h 96"/>
                  <a:gd name="T10" fmla="*/ 1 w 6"/>
                  <a:gd name="T11" fmla="*/ 0 h 96"/>
                  <a:gd name="T12" fmla="*/ 1 w 6"/>
                  <a:gd name="T13" fmla="*/ 0 h 96"/>
                  <a:gd name="T14" fmla="*/ 1 w 6"/>
                  <a:gd name="T15" fmla="*/ 0 h 96"/>
                  <a:gd name="T16" fmla="*/ 1 w 6"/>
                  <a:gd name="T17" fmla="*/ 0 h 96"/>
                  <a:gd name="T18" fmla="*/ 1 w 6"/>
                  <a:gd name="T19" fmla="*/ 12 h 96"/>
                  <a:gd name="T20" fmla="*/ 1 w 6"/>
                  <a:gd name="T21" fmla="*/ 12 h 96"/>
                  <a:gd name="T22" fmla="*/ 1 w 6"/>
                  <a:gd name="T23" fmla="*/ 12 h 96"/>
                  <a:gd name="T24" fmla="*/ 1 w 6"/>
                  <a:gd name="T25" fmla="*/ 12 h 96"/>
                  <a:gd name="T26" fmla="*/ 1 w 6"/>
                  <a:gd name="T27" fmla="*/ 12 h 96"/>
                  <a:gd name="T28" fmla="*/ 1 w 6"/>
                  <a:gd name="T29" fmla="*/ 12 h 96"/>
                  <a:gd name="T30" fmla="*/ 1 w 6"/>
                  <a:gd name="T31" fmla="*/ 12 h 96"/>
                  <a:gd name="T32" fmla="*/ 0 w 6"/>
                  <a:gd name="T33" fmla="*/ 12 h 96"/>
                  <a:gd name="T34" fmla="*/ 0 w 6"/>
                  <a:gd name="T35" fmla="*/ 12 h 96"/>
                  <a:gd name="T36" fmla="*/ 0 w 6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02" name="Freeform 5073"/>
              <p:cNvSpPr>
                <a:spLocks/>
              </p:cNvSpPr>
              <p:nvPr/>
            </p:nvSpPr>
            <p:spPr bwMode="auto">
              <a:xfrm>
                <a:off x="2694" y="1802"/>
                <a:ext cx="4" cy="48"/>
              </a:xfrm>
              <a:custGeom>
                <a:avLst/>
                <a:gdLst>
                  <a:gd name="T0" fmla="*/ 0 w 8"/>
                  <a:gd name="T1" fmla="*/ 0 h 96"/>
                  <a:gd name="T2" fmla="*/ 1 w 8"/>
                  <a:gd name="T3" fmla="*/ 0 h 96"/>
                  <a:gd name="T4" fmla="*/ 1 w 8"/>
                  <a:gd name="T5" fmla="*/ 0 h 96"/>
                  <a:gd name="T6" fmla="*/ 1 w 8"/>
                  <a:gd name="T7" fmla="*/ 0 h 96"/>
                  <a:gd name="T8" fmla="*/ 1 w 8"/>
                  <a:gd name="T9" fmla="*/ 0 h 96"/>
                  <a:gd name="T10" fmla="*/ 1 w 8"/>
                  <a:gd name="T11" fmla="*/ 12 h 96"/>
                  <a:gd name="T12" fmla="*/ 1 w 8"/>
                  <a:gd name="T13" fmla="*/ 12 h 96"/>
                  <a:gd name="T14" fmla="*/ 1 w 8"/>
                  <a:gd name="T15" fmla="*/ 12 h 96"/>
                  <a:gd name="T16" fmla="*/ 1 w 8"/>
                  <a:gd name="T17" fmla="*/ 12 h 96"/>
                  <a:gd name="T18" fmla="*/ 0 w 8"/>
                  <a:gd name="T19" fmla="*/ 12 h 96"/>
                  <a:gd name="T20" fmla="*/ 0 w 8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03" name="Freeform 5074"/>
              <p:cNvSpPr>
                <a:spLocks/>
              </p:cNvSpPr>
              <p:nvPr/>
            </p:nvSpPr>
            <p:spPr bwMode="auto">
              <a:xfrm>
                <a:off x="2698" y="1802"/>
                <a:ext cx="3" cy="48"/>
              </a:xfrm>
              <a:custGeom>
                <a:avLst/>
                <a:gdLst>
                  <a:gd name="T0" fmla="*/ 0 w 5"/>
                  <a:gd name="T1" fmla="*/ 0 h 96"/>
                  <a:gd name="T2" fmla="*/ 1 w 5"/>
                  <a:gd name="T3" fmla="*/ 0 h 96"/>
                  <a:gd name="T4" fmla="*/ 1 w 5"/>
                  <a:gd name="T5" fmla="*/ 0 h 96"/>
                  <a:gd name="T6" fmla="*/ 1 w 5"/>
                  <a:gd name="T7" fmla="*/ 0 h 96"/>
                  <a:gd name="T8" fmla="*/ 1 w 5"/>
                  <a:gd name="T9" fmla="*/ 0 h 96"/>
                  <a:gd name="T10" fmla="*/ 1 w 5"/>
                  <a:gd name="T11" fmla="*/ 12 h 96"/>
                  <a:gd name="T12" fmla="*/ 1 w 5"/>
                  <a:gd name="T13" fmla="*/ 12 h 96"/>
                  <a:gd name="T14" fmla="*/ 1 w 5"/>
                  <a:gd name="T15" fmla="*/ 12 h 96"/>
                  <a:gd name="T16" fmla="*/ 1 w 5"/>
                  <a:gd name="T17" fmla="*/ 12 h 96"/>
                  <a:gd name="T18" fmla="*/ 0 w 5"/>
                  <a:gd name="T19" fmla="*/ 12 h 96"/>
                  <a:gd name="T20" fmla="*/ 0 w 5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96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96"/>
                    </a:lnTo>
                    <a:lnTo>
                      <a:pt x="3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04" name="Freeform 5075"/>
              <p:cNvSpPr>
                <a:spLocks/>
              </p:cNvSpPr>
              <p:nvPr/>
            </p:nvSpPr>
            <p:spPr bwMode="auto">
              <a:xfrm>
                <a:off x="2701" y="1802"/>
                <a:ext cx="4" cy="48"/>
              </a:xfrm>
              <a:custGeom>
                <a:avLst/>
                <a:gdLst>
                  <a:gd name="T0" fmla="*/ 0 w 8"/>
                  <a:gd name="T1" fmla="*/ 0 h 96"/>
                  <a:gd name="T2" fmla="*/ 1 w 8"/>
                  <a:gd name="T3" fmla="*/ 0 h 96"/>
                  <a:gd name="T4" fmla="*/ 1 w 8"/>
                  <a:gd name="T5" fmla="*/ 0 h 96"/>
                  <a:gd name="T6" fmla="*/ 1 w 8"/>
                  <a:gd name="T7" fmla="*/ 0 h 96"/>
                  <a:gd name="T8" fmla="*/ 1 w 8"/>
                  <a:gd name="T9" fmla="*/ 0 h 96"/>
                  <a:gd name="T10" fmla="*/ 1 w 8"/>
                  <a:gd name="T11" fmla="*/ 12 h 96"/>
                  <a:gd name="T12" fmla="*/ 1 w 8"/>
                  <a:gd name="T13" fmla="*/ 12 h 96"/>
                  <a:gd name="T14" fmla="*/ 1 w 8"/>
                  <a:gd name="T15" fmla="*/ 12 h 96"/>
                  <a:gd name="T16" fmla="*/ 1 w 8"/>
                  <a:gd name="T17" fmla="*/ 12 h 96"/>
                  <a:gd name="T18" fmla="*/ 0 w 8"/>
                  <a:gd name="T19" fmla="*/ 12 h 96"/>
                  <a:gd name="T20" fmla="*/ 0 w 8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05" name="Freeform 5076"/>
              <p:cNvSpPr>
                <a:spLocks/>
              </p:cNvSpPr>
              <p:nvPr/>
            </p:nvSpPr>
            <p:spPr bwMode="auto">
              <a:xfrm>
                <a:off x="2705" y="1802"/>
                <a:ext cx="2" cy="48"/>
              </a:xfrm>
              <a:custGeom>
                <a:avLst/>
                <a:gdLst>
                  <a:gd name="T0" fmla="*/ 0 w 6"/>
                  <a:gd name="T1" fmla="*/ 0 h 96"/>
                  <a:gd name="T2" fmla="*/ 0 w 6"/>
                  <a:gd name="T3" fmla="*/ 0 h 96"/>
                  <a:gd name="T4" fmla="*/ 0 w 6"/>
                  <a:gd name="T5" fmla="*/ 0 h 96"/>
                  <a:gd name="T6" fmla="*/ 0 w 6"/>
                  <a:gd name="T7" fmla="*/ 0 h 96"/>
                  <a:gd name="T8" fmla="*/ 0 w 6"/>
                  <a:gd name="T9" fmla="*/ 0 h 96"/>
                  <a:gd name="T10" fmla="*/ 0 w 6"/>
                  <a:gd name="T11" fmla="*/ 0 h 96"/>
                  <a:gd name="T12" fmla="*/ 0 w 6"/>
                  <a:gd name="T13" fmla="*/ 0 h 96"/>
                  <a:gd name="T14" fmla="*/ 0 w 6"/>
                  <a:gd name="T15" fmla="*/ 0 h 96"/>
                  <a:gd name="T16" fmla="*/ 0 w 6"/>
                  <a:gd name="T17" fmla="*/ 0 h 96"/>
                  <a:gd name="T18" fmla="*/ 0 w 6"/>
                  <a:gd name="T19" fmla="*/ 12 h 96"/>
                  <a:gd name="T20" fmla="*/ 0 w 6"/>
                  <a:gd name="T21" fmla="*/ 12 h 96"/>
                  <a:gd name="T22" fmla="*/ 0 w 6"/>
                  <a:gd name="T23" fmla="*/ 12 h 96"/>
                  <a:gd name="T24" fmla="*/ 0 w 6"/>
                  <a:gd name="T25" fmla="*/ 12 h 96"/>
                  <a:gd name="T26" fmla="*/ 0 w 6"/>
                  <a:gd name="T27" fmla="*/ 12 h 96"/>
                  <a:gd name="T28" fmla="*/ 0 w 6"/>
                  <a:gd name="T29" fmla="*/ 12 h 96"/>
                  <a:gd name="T30" fmla="*/ 0 w 6"/>
                  <a:gd name="T31" fmla="*/ 12 h 96"/>
                  <a:gd name="T32" fmla="*/ 0 w 6"/>
                  <a:gd name="T33" fmla="*/ 12 h 96"/>
                  <a:gd name="T34" fmla="*/ 0 w 6"/>
                  <a:gd name="T35" fmla="*/ 12 h 96"/>
                  <a:gd name="T36" fmla="*/ 0 w 6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06" name="Freeform 5077"/>
              <p:cNvSpPr>
                <a:spLocks/>
              </p:cNvSpPr>
              <p:nvPr/>
            </p:nvSpPr>
            <p:spPr bwMode="auto">
              <a:xfrm>
                <a:off x="2707" y="1802"/>
                <a:ext cx="4" cy="48"/>
              </a:xfrm>
              <a:custGeom>
                <a:avLst/>
                <a:gdLst>
                  <a:gd name="T0" fmla="*/ 0 w 7"/>
                  <a:gd name="T1" fmla="*/ 0 h 96"/>
                  <a:gd name="T2" fmla="*/ 1 w 7"/>
                  <a:gd name="T3" fmla="*/ 0 h 96"/>
                  <a:gd name="T4" fmla="*/ 1 w 7"/>
                  <a:gd name="T5" fmla="*/ 0 h 96"/>
                  <a:gd name="T6" fmla="*/ 1 w 7"/>
                  <a:gd name="T7" fmla="*/ 0 h 96"/>
                  <a:gd name="T8" fmla="*/ 1 w 7"/>
                  <a:gd name="T9" fmla="*/ 0 h 96"/>
                  <a:gd name="T10" fmla="*/ 1 w 7"/>
                  <a:gd name="T11" fmla="*/ 12 h 96"/>
                  <a:gd name="T12" fmla="*/ 1 w 7"/>
                  <a:gd name="T13" fmla="*/ 12 h 96"/>
                  <a:gd name="T14" fmla="*/ 1 w 7"/>
                  <a:gd name="T15" fmla="*/ 12 h 96"/>
                  <a:gd name="T16" fmla="*/ 1 w 7"/>
                  <a:gd name="T17" fmla="*/ 12 h 96"/>
                  <a:gd name="T18" fmla="*/ 0 w 7"/>
                  <a:gd name="T19" fmla="*/ 12 h 96"/>
                  <a:gd name="T20" fmla="*/ 0 w 7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07" name="Freeform 5078"/>
              <p:cNvSpPr>
                <a:spLocks/>
              </p:cNvSpPr>
              <p:nvPr/>
            </p:nvSpPr>
            <p:spPr bwMode="auto">
              <a:xfrm>
                <a:off x="2711" y="1802"/>
                <a:ext cx="3" cy="49"/>
              </a:xfrm>
              <a:custGeom>
                <a:avLst/>
                <a:gdLst>
                  <a:gd name="T0" fmla="*/ 0 w 6"/>
                  <a:gd name="T1" fmla="*/ 0 h 98"/>
                  <a:gd name="T2" fmla="*/ 0 w 6"/>
                  <a:gd name="T3" fmla="*/ 0 h 98"/>
                  <a:gd name="T4" fmla="*/ 1 w 6"/>
                  <a:gd name="T5" fmla="*/ 0 h 98"/>
                  <a:gd name="T6" fmla="*/ 1 w 6"/>
                  <a:gd name="T7" fmla="*/ 0 h 98"/>
                  <a:gd name="T8" fmla="*/ 1 w 6"/>
                  <a:gd name="T9" fmla="*/ 0 h 98"/>
                  <a:gd name="T10" fmla="*/ 1 w 6"/>
                  <a:gd name="T11" fmla="*/ 0 h 98"/>
                  <a:gd name="T12" fmla="*/ 1 w 6"/>
                  <a:gd name="T13" fmla="*/ 0 h 98"/>
                  <a:gd name="T14" fmla="*/ 1 w 6"/>
                  <a:gd name="T15" fmla="*/ 0 h 98"/>
                  <a:gd name="T16" fmla="*/ 1 w 6"/>
                  <a:gd name="T17" fmla="*/ 0 h 98"/>
                  <a:gd name="T18" fmla="*/ 1 w 6"/>
                  <a:gd name="T19" fmla="*/ 13 h 98"/>
                  <a:gd name="T20" fmla="*/ 1 w 6"/>
                  <a:gd name="T21" fmla="*/ 13 h 98"/>
                  <a:gd name="T22" fmla="*/ 1 w 6"/>
                  <a:gd name="T23" fmla="*/ 13 h 98"/>
                  <a:gd name="T24" fmla="*/ 1 w 6"/>
                  <a:gd name="T25" fmla="*/ 13 h 98"/>
                  <a:gd name="T26" fmla="*/ 1 w 6"/>
                  <a:gd name="T27" fmla="*/ 13 h 98"/>
                  <a:gd name="T28" fmla="*/ 1 w 6"/>
                  <a:gd name="T29" fmla="*/ 13 h 98"/>
                  <a:gd name="T30" fmla="*/ 1 w 6"/>
                  <a:gd name="T31" fmla="*/ 13 h 98"/>
                  <a:gd name="T32" fmla="*/ 0 w 6"/>
                  <a:gd name="T33" fmla="*/ 13 h 98"/>
                  <a:gd name="T34" fmla="*/ 0 w 6"/>
                  <a:gd name="T35" fmla="*/ 13 h 98"/>
                  <a:gd name="T36" fmla="*/ 0 w 6"/>
                  <a:gd name="T37" fmla="*/ 0 h 9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9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2" y="98"/>
                    </a:lnTo>
                    <a:lnTo>
                      <a:pt x="0" y="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08" name="Freeform 5079"/>
              <p:cNvSpPr>
                <a:spLocks/>
              </p:cNvSpPr>
              <p:nvPr/>
            </p:nvSpPr>
            <p:spPr bwMode="auto">
              <a:xfrm>
                <a:off x="2714" y="1801"/>
                <a:ext cx="4" cy="50"/>
              </a:xfrm>
              <a:custGeom>
                <a:avLst/>
                <a:gdLst>
                  <a:gd name="T0" fmla="*/ 0 w 8"/>
                  <a:gd name="T1" fmla="*/ 0 h 100"/>
                  <a:gd name="T2" fmla="*/ 1 w 8"/>
                  <a:gd name="T3" fmla="*/ 0 h 100"/>
                  <a:gd name="T4" fmla="*/ 1 w 8"/>
                  <a:gd name="T5" fmla="*/ 0 h 100"/>
                  <a:gd name="T6" fmla="*/ 1 w 8"/>
                  <a:gd name="T7" fmla="*/ 0 h 100"/>
                  <a:gd name="T8" fmla="*/ 1 w 8"/>
                  <a:gd name="T9" fmla="*/ 0 h 100"/>
                  <a:gd name="T10" fmla="*/ 1 w 8"/>
                  <a:gd name="T11" fmla="*/ 0 h 100"/>
                  <a:gd name="T12" fmla="*/ 1 w 8"/>
                  <a:gd name="T13" fmla="*/ 0 h 100"/>
                  <a:gd name="T14" fmla="*/ 1 w 8"/>
                  <a:gd name="T15" fmla="*/ 0 h 100"/>
                  <a:gd name="T16" fmla="*/ 1 w 8"/>
                  <a:gd name="T17" fmla="*/ 0 h 100"/>
                  <a:gd name="T18" fmla="*/ 1 w 8"/>
                  <a:gd name="T19" fmla="*/ 13 h 100"/>
                  <a:gd name="T20" fmla="*/ 1 w 8"/>
                  <a:gd name="T21" fmla="*/ 13 h 100"/>
                  <a:gd name="T22" fmla="*/ 1 w 8"/>
                  <a:gd name="T23" fmla="*/ 13 h 100"/>
                  <a:gd name="T24" fmla="*/ 1 w 8"/>
                  <a:gd name="T25" fmla="*/ 13 h 100"/>
                  <a:gd name="T26" fmla="*/ 1 w 8"/>
                  <a:gd name="T27" fmla="*/ 13 h 100"/>
                  <a:gd name="T28" fmla="*/ 1 w 8"/>
                  <a:gd name="T29" fmla="*/ 13 h 100"/>
                  <a:gd name="T30" fmla="*/ 1 w 8"/>
                  <a:gd name="T31" fmla="*/ 13 h 100"/>
                  <a:gd name="T32" fmla="*/ 1 w 8"/>
                  <a:gd name="T33" fmla="*/ 13 h 100"/>
                  <a:gd name="T34" fmla="*/ 0 w 8"/>
                  <a:gd name="T35" fmla="*/ 13 h 100"/>
                  <a:gd name="T36" fmla="*/ 0 w 8"/>
                  <a:gd name="T37" fmla="*/ 0 h 1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10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0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09" name="Freeform 5080"/>
              <p:cNvSpPr>
                <a:spLocks/>
              </p:cNvSpPr>
              <p:nvPr/>
            </p:nvSpPr>
            <p:spPr bwMode="auto">
              <a:xfrm>
                <a:off x="2718" y="1801"/>
                <a:ext cx="3" cy="50"/>
              </a:xfrm>
              <a:custGeom>
                <a:avLst/>
                <a:gdLst>
                  <a:gd name="T0" fmla="*/ 0 w 6"/>
                  <a:gd name="T1" fmla="*/ 0 h 100"/>
                  <a:gd name="T2" fmla="*/ 1 w 6"/>
                  <a:gd name="T3" fmla="*/ 0 h 100"/>
                  <a:gd name="T4" fmla="*/ 1 w 6"/>
                  <a:gd name="T5" fmla="*/ 0 h 100"/>
                  <a:gd name="T6" fmla="*/ 1 w 6"/>
                  <a:gd name="T7" fmla="*/ 0 h 100"/>
                  <a:gd name="T8" fmla="*/ 1 w 6"/>
                  <a:gd name="T9" fmla="*/ 0 h 100"/>
                  <a:gd name="T10" fmla="*/ 1 w 6"/>
                  <a:gd name="T11" fmla="*/ 13 h 100"/>
                  <a:gd name="T12" fmla="*/ 1 w 6"/>
                  <a:gd name="T13" fmla="*/ 13 h 100"/>
                  <a:gd name="T14" fmla="*/ 1 w 6"/>
                  <a:gd name="T15" fmla="*/ 13 h 100"/>
                  <a:gd name="T16" fmla="*/ 1 w 6"/>
                  <a:gd name="T17" fmla="*/ 13 h 100"/>
                  <a:gd name="T18" fmla="*/ 0 w 6"/>
                  <a:gd name="T19" fmla="*/ 13 h 100"/>
                  <a:gd name="T20" fmla="*/ 0 w 6"/>
                  <a:gd name="T21" fmla="*/ 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10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10" name="Freeform 5081"/>
              <p:cNvSpPr>
                <a:spLocks/>
              </p:cNvSpPr>
              <p:nvPr/>
            </p:nvSpPr>
            <p:spPr bwMode="auto">
              <a:xfrm>
                <a:off x="2721" y="1801"/>
                <a:ext cx="4" cy="50"/>
              </a:xfrm>
              <a:custGeom>
                <a:avLst/>
                <a:gdLst>
                  <a:gd name="T0" fmla="*/ 0 w 7"/>
                  <a:gd name="T1" fmla="*/ 0 h 100"/>
                  <a:gd name="T2" fmla="*/ 1 w 7"/>
                  <a:gd name="T3" fmla="*/ 0 h 100"/>
                  <a:gd name="T4" fmla="*/ 1 w 7"/>
                  <a:gd name="T5" fmla="*/ 0 h 100"/>
                  <a:gd name="T6" fmla="*/ 1 w 7"/>
                  <a:gd name="T7" fmla="*/ 0 h 100"/>
                  <a:gd name="T8" fmla="*/ 1 w 7"/>
                  <a:gd name="T9" fmla="*/ 0 h 100"/>
                  <a:gd name="T10" fmla="*/ 1 w 7"/>
                  <a:gd name="T11" fmla="*/ 13 h 100"/>
                  <a:gd name="T12" fmla="*/ 1 w 7"/>
                  <a:gd name="T13" fmla="*/ 13 h 100"/>
                  <a:gd name="T14" fmla="*/ 1 w 7"/>
                  <a:gd name="T15" fmla="*/ 13 h 100"/>
                  <a:gd name="T16" fmla="*/ 1 w 7"/>
                  <a:gd name="T17" fmla="*/ 13 h 100"/>
                  <a:gd name="T18" fmla="*/ 0 w 7"/>
                  <a:gd name="T19" fmla="*/ 13 h 100"/>
                  <a:gd name="T20" fmla="*/ 0 w 7"/>
                  <a:gd name="T21" fmla="*/ 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10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11" name="Freeform 5082"/>
              <p:cNvSpPr>
                <a:spLocks/>
              </p:cNvSpPr>
              <p:nvPr/>
            </p:nvSpPr>
            <p:spPr bwMode="auto">
              <a:xfrm>
                <a:off x="2725" y="1801"/>
                <a:ext cx="3" cy="50"/>
              </a:xfrm>
              <a:custGeom>
                <a:avLst/>
                <a:gdLst>
                  <a:gd name="T0" fmla="*/ 0 w 6"/>
                  <a:gd name="T1" fmla="*/ 0 h 100"/>
                  <a:gd name="T2" fmla="*/ 0 w 6"/>
                  <a:gd name="T3" fmla="*/ 0 h 100"/>
                  <a:gd name="T4" fmla="*/ 1 w 6"/>
                  <a:gd name="T5" fmla="*/ 0 h 100"/>
                  <a:gd name="T6" fmla="*/ 1 w 6"/>
                  <a:gd name="T7" fmla="*/ 0 h 100"/>
                  <a:gd name="T8" fmla="*/ 1 w 6"/>
                  <a:gd name="T9" fmla="*/ 0 h 100"/>
                  <a:gd name="T10" fmla="*/ 1 w 6"/>
                  <a:gd name="T11" fmla="*/ 0 h 100"/>
                  <a:gd name="T12" fmla="*/ 1 w 6"/>
                  <a:gd name="T13" fmla="*/ 0 h 100"/>
                  <a:gd name="T14" fmla="*/ 1 w 6"/>
                  <a:gd name="T15" fmla="*/ 0 h 100"/>
                  <a:gd name="T16" fmla="*/ 1 w 6"/>
                  <a:gd name="T17" fmla="*/ 0 h 100"/>
                  <a:gd name="T18" fmla="*/ 1 w 6"/>
                  <a:gd name="T19" fmla="*/ 13 h 100"/>
                  <a:gd name="T20" fmla="*/ 1 w 6"/>
                  <a:gd name="T21" fmla="*/ 13 h 100"/>
                  <a:gd name="T22" fmla="*/ 1 w 6"/>
                  <a:gd name="T23" fmla="*/ 13 h 100"/>
                  <a:gd name="T24" fmla="*/ 1 w 6"/>
                  <a:gd name="T25" fmla="*/ 13 h 100"/>
                  <a:gd name="T26" fmla="*/ 1 w 6"/>
                  <a:gd name="T27" fmla="*/ 13 h 100"/>
                  <a:gd name="T28" fmla="*/ 1 w 6"/>
                  <a:gd name="T29" fmla="*/ 13 h 100"/>
                  <a:gd name="T30" fmla="*/ 1 w 6"/>
                  <a:gd name="T31" fmla="*/ 13 h 100"/>
                  <a:gd name="T32" fmla="*/ 0 w 6"/>
                  <a:gd name="T33" fmla="*/ 13 h 100"/>
                  <a:gd name="T34" fmla="*/ 0 w 6"/>
                  <a:gd name="T35" fmla="*/ 13 h 100"/>
                  <a:gd name="T36" fmla="*/ 0 w 6"/>
                  <a:gd name="T37" fmla="*/ 0 h 1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100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12" name="Freeform 5083"/>
              <p:cNvSpPr>
                <a:spLocks/>
              </p:cNvSpPr>
              <p:nvPr/>
            </p:nvSpPr>
            <p:spPr bwMode="auto">
              <a:xfrm>
                <a:off x="2728" y="1801"/>
                <a:ext cx="3" cy="50"/>
              </a:xfrm>
              <a:custGeom>
                <a:avLst/>
                <a:gdLst>
                  <a:gd name="T0" fmla="*/ 0 w 8"/>
                  <a:gd name="T1" fmla="*/ 0 h 100"/>
                  <a:gd name="T2" fmla="*/ 0 w 8"/>
                  <a:gd name="T3" fmla="*/ 0 h 100"/>
                  <a:gd name="T4" fmla="*/ 0 w 8"/>
                  <a:gd name="T5" fmla="*/ 0 h 100"/>
                  <a:gd name="T6" fmla="*/ 0 w 8"/>
                  <a:gd name="T7" fmla="*/ 0 h 100"/>
                  <a:gd name="T8" fmla="*/ 0 w 8"/>
                  <a:gd name="T9" fmla="*/ 0 h 100"/>
                  <a:gd name="T10" fmla="*/ 0 w 8"/>
                  <a:gd name="T11" fmla="*/ 13 h 100"/>
                  <a:gd name="T12" fmla="*/ 0 w 8"/>
                  <a:gd name="T13" fmla="*/ 13 h 100"/>
                  <a:gd name="T14" fmla="*/ 0 w 8"/>
                  <a:gd name="T15" fmla="*/ 13 h 100"/>
                  <a:gd name="T16" fmla="*/ 0 w 8"/>
                  <a:gd name="T17" fmla="*/ 13 h 100"/>
                  <a:gd name="T18" fmla="*/ 0 w 8"/>
                  <a:gd name="T19" fmla="*/ 13 h 100"/>
                  <a:gd name="T20" fmla="*/ 0 w 8"/>
                  <a:gd name="T21" fmla="*/ 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10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0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13" name="Freeform 5084"/>
              <p:cNvSpPr>
                <a:spLocks/>
              </p:cNvSpPr>
              <p:nvPr/>
            </p:nvSpPr>
            <p:spPr bwMode="auto">
              <a:xfrm>
                <a:off x="2731" y="1801"/>
                <a:ext cx="3" cy="50"/>
              </a:xfrm>
              <a:custGeom>
                <a:avLst/>
                <a:gdLst>
                  <a:gd name="T0" fmla="*/ 0 w 6"/>
                  <a:gd name="T1" fmla="*/ 0 h 100"/>
                  <a:gd name="T2" fmla="*/ 0 w 6"/>
                  <a:gd name="T3" fmla="*/ 0 h 100"/>
                  <a:gd name="T4" fmla="*/ 1 w 6"/>
                  <a:gd name="T5" fmla="*/ 0 h 100"/>
                  <a:gd name="T6" fmla="*/ 1 w 6"/>
                  <a:gd name="T7" fmla="*/ 0 h 100"/>
                  <a:gd name="T8" fmla="*/ 1 w 6"/>
                  <a:gd name="T9" fmla="*/ 0 h 100"/>
                  <a:gd name="T10" fmla="*/ 1 w 6"/>
                  <a:gd name="T11" fmla="*/ 0 h 100"/>
                  <a:gd name="T12" fmla="*/ 1 w 6"/>
                  <a:gd name="T13" fmla="*/ 0 h 100"/>
                  <a:gd name="T14" fmla="*/ 1 w 6"/>
                  <a:gd name="T15" fmla="*/ 0 h 100"/>
                  <a:gd name="T16" fmla="*/ 1 w 6"/>
                  <a:gd name="T17" fmla="*/ 0 h 100"/>
                  <a:gd name="T18" fmla="*/ 1 w 6"/>
                  <a:gd name="T19" fmla="*/ 13 h 100"/>
                  <a:gd name="T20" fmla="*/ 1 w 6"/>
                  <a:gd name="T21" fmla="*/ 13 h 100"/>
                  <a:gd name="T22" fmla="*/ 1 w 6"/>
                  <a:gd name="T23" fmla="*/ 13 h 100"/>
                  <a:gd name="T24" fmla="*/ 1 w 6"/>
                  <a:gd name="T25" fmla="*/ 13 h 100"/>
                  <a:gd name="T26" fmla="*/ 1 w 6"/>
                  <a:gd name="T27" fmla="*/ 13 h 100"/>
                  <a:gd name="T28" fmla="*/ 1 w 6"/>
                  <a:gd name="T29" fmla="*/ 13 h 100"/>
                  <a:gd name="T30" fmla="*/ 1 w 6"/>
                  <a:gd name="T31" fmla="*/ 13 h 100"/>
                  <a:gd name="T32" fmla="*/ 0 w 6"/>
                  <a:gd name="T33" fmla="*/ 13 h 100"/>
                  <a:gd name="T34" fmla="*/ 0 w 6"/>
                  <a:gd name="T35" fmla="*/ 13 h 100"/>
                  <a:gd name="T36" fmla="*/ 0 w 6"/>
                  <a:gd name="T37" fmla="*/ 0 h 1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100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14" name="Freeform 5085"/>
              <p:cNvSpPr>
                <a:spLocks/>
              </p:cNvSpPr>
              <p:nvPr/>
            </p:nvSpPr>
            <p:spPr bwMode="auto">
              <a:xfrm>
                <a:off x="2734" y="1801"/>
                <a:ext cx="4" cy="50"/>
              </a:xfrm>
              <a:custGeom>
                <a:avLst/>
                <a:gdLst>
                  <a:gd name="T0" fmla="*/ 0 w 7"/>
                  <a:gd name="T1" fmla="*/ 0 h 100"/>
                  <a:gd name="T2" fmla="*/ 1 w 7"/>
                  <a:gd name="T3" fmla="*/ 0 h 100"/>
                  <a:gd name="T4" fmla="*/ 1 w 7"/>
                  <a:gd name="T5" fmla="*/ 0 h 100"/>
                  <a:gd name="T6" fmla="*/ 1 w 7"/>
                  <a:gd name="T7" fmla="*/ 0 h 100"/>
                  <a:gd name="T8" fmla="*/ 1 w 7"/>
                  <a:gd name="T9" fmla="*/ 0 h 100"/>
                  <a:gd name="T10" fmla="*/ 1 w 7"/>
                  <a:gd name="T11" fmla="*/ 0 h 100"/>
                  <a:gd name="T12" fmla="*/ 1 w 7"/>
                  <a:gd name="T13" fmla="*/ 0 h 100"/>
                  <a:gd name="T14" fmla="*/ 1 w 7"/>
                  <a:gd name="T15" fmla="*/ 0 h 100"/>
                  <a:gd name="T16" fmla="*/ 1 w 7"/>
                  <a:gd name="T17" fmla="*/ 0 h 100"/>
                  <a:gd name="T18" fmla="*/ 1 w 7"/>
                  <a:gd name="T19" fmla="*/ 13 h 100"/>
                  <a:gd name="T20" fmla="*/ 1 w 7"/>
                  <a:gd name="T21" fmla="*/ 13 h 100"/>
                  <a:gd name="T22" fmla="*/ 1 w 7"/>
                  <a:gd name="T23" fmla="*/ 13 h 100"/>
                  <a:gd name="T24" fmla="*/ 1 w 7"/>
                  <a:gd name="T25" fmla="*/ 13 h 100"/>
                  <a:gd name="T26" fmla="*/ 1 w 7"/>
                  <a:gd name="T27" fmla="*/ 13 h 100"/>
                  <a:gd name="T28" fmla="*/ 1 w 7"/>
                  <a:gd name="T29" fmla="*/ 13 h 100"/>
                  <a:gd name="T30" fmla="*/ 1 w 7"/>
                  <a:gd name="T31" fmla="*/ 13 h 100"/>
                  <a:gd name="T32" fmla="*/ 1 w 7"/>
                  <a:gd name="T33" fmla="*/ 13 h 100"/>
                  <a:gd name="T34" fmla="*/ 0 w 7"/>
                  <a:gd name="T35" fmla="*/ 13 h 100"/>
                  <a:gd name="T36" fmla="*/ 0 w 7"/>
                  <a:gd name="T37" fmla="*/ 0 h 1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100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1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15" name="Freeform 5086"/>
              <p:cNvSpPr>
                <a:spLocks/>
              </p:cNvSpPr>
              <p:nvPr/>
            </p:nvSpPr>
            <p:spPr bwMode="auto">
              <a:xfrm>
                <a:off x="2738" y="1801"/>
                <a:ext cx="3" cy="50"/>
              </a:xfrm>
              <a:custGeom>
                <a:avLst/>
                <a:gdLst>
                  <a:gd name="T0" fmla="*/ 0 w 6"/>
                  <a:gd name="T1" fmla="*/ 0 h 100"/>
                  <a:gd name="T2" fmla="*/ 0 w 6"/>
                  <a:gd name="T3" fmla="*/ 0 h 100"/>
                  <a:gd name="T4" fmla="*/ 1 w 6"/>
                  <a:gd name="T5" fmla="*/ 0 h 100"/>
                  <a:gd name="T6" fmla="*/ 1 w 6"/>
                  <a:gd name="T7" fmla="*/ 0 h 100"/>
                  <a:gd name="T8" fmla="*/ 1 w 6"/>
                  <a:gd name="T9" fmla="*/ 0 h 100"/>
                  <a:gd name="T10" fmla="*/ 1 w 6"/>
                  <a:gd name="T11" fmla="*/ 0 h 100"/>
                  <a:gd name="T12" fmla="*/ 1 w 6"/>
                  <a:gd name="T13" fmla="*/ 13 h 100"/>
                  <a:gd name="T14" fmla="*/ 1 w 6"/>
                  <a:gd name="T15" fmla="*/ 13 h 100"/>
                  <a:gd name="T16" fmla="*/ 1 w 6"/>
                  <a:gd name="T17" fmla="*/ 13 h 100"/>
                  <a:gd name="T18" fmla="*/ 1 w 6"/>
                  <a:gd name="T19" fmla="*/ 13 h 100"/>
                  <a:gd name="T20" fmla="*/ 0 w 6"/>
                  <a:gd name="T21" fmla="*/ 13 h 100"/>
                  <a:gd name="T22" fmla="*/ 0 w 6"/>
                  <a:gd name="T23" fmla="*/ 0 h 1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" h="100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16" name="Freeform 5087"/>
              <p:cNvSpPr>
                <a:spLocks/>
              </p:cNvSpPr>
              <p:nvPr/>
            </p:nvSpPr>
            <p:spPr bwMode="auto">
              <a:xfrm>
                <a:off x="2741" y="1801"/>
                <a:ext cx="4" cy="50"/>
              </a:xfrm>
              <a:custGeom>
                <a:avLst/>
                <a:gdLst>
                  <a:gd name="T0" fmla="*/ 0 w 8"/>
                  <a:gd name="T1" fmla="*/ 0 h 100"/>
                  <a:gd name="T2" fmla="*/ 1 w 8"/>
                  <a:gd name="T3" fmla="*/ 0 h 100"/>
                  <a:gd name="T4" fmla="*/ 1 w 8"/>
                  <a:gd name="T5" fmla="*/ 0 h 100"/>
                  <a:gd name="T6" fmla="*/ 1 w 8"/>
                  <a:gd name="T7" fmla="*/ 0 h 100"/>
                  <a:gd name="T8" fmla="*/ 1 w 8"/>
                  <a:gd name="T9" fmla="*/ 0 h 100"/>
                  <a:gd name="T10" fmla="*/ 1 w 8"/>
                  <a:gd name="T11" fmla="*/ 0 h 100"/>
                  <a:gd name="T12" fmla="*/ 1 w 8"/>
                  <a:gd name="T13" fmla="*/ 0 h 100"/>
                  <a:gd name="T14" fmla="*/ 1 w 8"/>
                  <a:gd name="T15" fmla="*/ 0 h 100"/>
                  <a:gd name="T16" fmla="*/ 1 w 8"/>
                  <a:gd name="T17" fmla="*/ 0 h 100"/>
                  <a:gd name="T18" fmla="*/ 1 w 8"/>
                  <a:gd name="T19" fmla="*/ 13 h 100"/>
                  <a:gd name="T20" fmla="*/ 1 w 8"/>
                  <a:gd name="T21" fmla="*/ 13 h 100"/>
                  <a:gd name="T22" fmla="*/ 1 w 8"/>
                  <a:gd name="T23" fmla="*/ 13 h 100"/>
                  <a:gd name="T24" fmla="*/ 1 w 8"/>
                  <a:gd name="T25" fmla="*/ 13 h 100"/>
                  <a:gd name="T26" fmla="*/ 1 w 8"/>
                  <a:gd name="T27" fmla="*/ 13 h 100"/>
                  <a:gd name="T28" fmla="*/ 1 w 8"/>
                  <a:gd name="T29" fmla="*/ 13 h 100"/>
                  <a:gd name="T30" fmla="*/ 1 w 8"/>
                  <a:gd name="T31" fmla="*/ 13 h 100"/>
                  <a:gd name="T32" fmla="*/ 1 w 8"/>
                  <a:gd name="T33" fmla="*/ 13 h 100"/>
                  <a:gd name="T34" fmla="*/ 0 w 8"/>
                  <a:gd name="T35" fmla="*/ 13 h 100"/>
                  <a:gd name="T36" fmla="*/ 0 w 8"/>
                  <a:gd name="T37" fmla="*/ 0 h 1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10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0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17" name="Freeform 5088"/>
              <p:cNvSpPr>
                <a:spLocks/>
              </p:cNvSpPr>
              <p:nvPr/>
            </p:nvSpPr>
            <p:spPr bwMode="auto">
              <a:xfrm>
                <a:off x="2745" y="1801"/>
                <a:ext cx="3" cy="50"/>
              </a:xfrm>
              <a:custGeom>
                <a:avLst/>
                <a:gdLst>
                  <a:gd name="T0" fmla="*/ 0 w 5"/>
                  <a:gd name="T1" fmla="*/ 0 h 100"/>
                  <a:gd name="T2" fmla="*/ 1 w 5"/>
                  <a:gd name="T3" fmla="*/ 0 h 100"/>
                  <a:gd name="T4" fmla="*/ 1 w 5"/>
                  <a:gd name="T5" fmla="*/ 0 h 100"/>
                  <a:gd name="T6" fmla="*/ 1 w 5"/>
                  <a:gd name="T7" fmla="*/ 0 h 100"/>
                  <a:gd name="T8" fmla="*/ 1 w 5"/>
                  <a:gd name="T9" fmla="*/ 0 h 100"/>
                  <a:gd name="T10" fmla="*/ 1 w 5"/>
                  <a:gd name="T11" fmla="*/ 13 h 100"/>
                  <a:gd name="T12" fmla="*/ 1 w 5"/>
                  <a:gd name="T13" fmla="*/ 13 h 100"/>
                  <a:gd name="T14" fmla="*/ 1 w 5"/>
                  <a:gd name="T15" fmla="*/ 13 h 100"/>
                  <a:gd name="T16" fmla="*/ 1 w 5"/>
                  <a:gd name="T17" fmla="*/ 13 h 100"/>
                  <a:gd name="T18" fmla="*/ 0 w 5"/>
                  <a:gd name="T19" fmla="*/ 13 h 100"/>
                  <a:gd name="T20" fmla="*/ 0 w 5"/>
                  <a:gd name="T21" fmla="*/ 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10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18" name="Freeform 5089"/>
              <p:cNvSpPr>
                <a:spLocks/>
              </p:cNvSpPr>
              <p:nvPr/>
            </p:nvSpPr>
            <p:spPr bwMode="auto">
              <a:xfrm>
                <a:off x="2748" y="1801"/>
                <a:ext cx="4" cy="50"/>
              </a:xfrm>
              <a:custGeom>
                <a:avLst/>
                <a:gdLst>
                  <a:gd name="T0" fmla="*/ 0 w 8"/>
                  <a:gd name="T1" fmla="*/ 0 h 100"/>
                  <a:gd name="T2" fmla="*/ 1 w 8"/>
                  <a:gd name="T3" fmla="*/ 0 h 100"/>
                  <a:gd name="T4" fmla="*/ 1 w 8"/>
                  <a:gd name="T5" fmla="*/ 0 h 100"/>
                  <a:gd name="T6" fmla="*/ 1 w 8"/>
                  <a:gd name="T7" fmla="*/ 0 h 100"/>
                  <a:gd name="T8" fmla="*/ 1 w 8"/>
                  <a:gd name="T9" fmla="*/ 0 h 100"/>
                  <a:gd name="T10" fmla="*/ 1 w 8"/>
                  <a:gd name="T11" fmla="*/ 0 h 100"/>
                  <a:gd name="T12" fmla="*/ 1 w 8"/>
                  <a:gd name="T13" fmla="*/ 0 h 100"/>
                  <a:gd name="T14" fmla="*/ 1 w 8"/>
                  <a:gd name="T15" fmla="*/ 0 h 100"/>
                  <a:gd name="T16" fmla="*/ 1 w 8"/>
                  <a:gd name="T17" fmla="*/ 0 h 100"/>
                  <a:gd name="T18" fmla="*/ 1 w 8"/>
                  <a:gd name="T19" fmla="*/ 13 h 100"/>
                  <a:gd name="T20" fmla="*/ 1 w 8"/>
                  <a:gd name="T21" fmla="*/ 13 h 100"/>
                  <a:gd name="T22" fmla="*/ 1 w 8"/>
                  <a:gd name="T23" fmla="*/ 13 h 100"/>
                  <a:gd name="T24" fmla="*/ 1 w 8"/>
                  <a:gd name="T25" fmla="*/ 13 h 100"/>
                  <a:gd name="T26" fmla="*/ 1 w 8"/>
                  <a:gd name="T27" fmla="*/ 13 h 100"/>
                  <a:gd name="T28" fmla="*/ 1 w 8"/>
                  <a:gd name="T29" fmla="*/ 13 h 100"/>
                  <a:gd name="T30" fmla="*/ 1 w 8"/>
                  <a:gd name="T31" fmla="*/ 13 h 100"/>
                  <a:gd name="T32" fmla="*/ 1 w 8"/>
                  <a:gd name="T33" fmla="*/ 13 h 100"/>
                  <a:gd name="T34" fmla="*/ 0 w 8"/>
                  <a:gd name="T35" fmla="*/ 13 h 100"/>
                  <a:gd name="T36" fmla="*/ 0 w 8"/>
                  <a:gd name="T37" fmla="*/ 0 h 1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10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0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19" name="Freeform 5090"/>
              <p:cNvSpPr>
                <a:spLocks/>
              </p:cNvSpPr>
              <p:nvPr/>
            </p:nvSpPr>
            <p:spPr bwMode="auto">
              <a:xfrm>
                <a:off x="2752" y="1801"/>
                <a:ext cx="3" cy="50"/>
              </a:xfrm>
              <a:custGeom>
                <a:avLst/>
                <a:gdLst>
                  <a:gd name="T0" fmla="*/ 0 w 8"/>
                  <a:gd name="T1" fmla="*/ 0 h 100"/>
                  <a:gd name="T2" fmla="*/ 0 w 8"/>
                  <a:gd name="T3" fmla="*/ 0 h 100"/>
                  <a:gd name="T4" fmla="*/ 0 w 8"/>
                  <a:gd name="T5" fmla="*/ 0 h 100"/>
                  <a:gd name="T6" fmla="*/ 0 w 8"/>
                  <a:gd name="T7" fmla="*/ 0 h 100"/>
                  <a:gd name="T8" fmla="*/ 0 w 8"/>
                  <a:gd name="T9" fmla="*/ 0 h 100"/>
                  <a:gd name="T10" fmla="*/ 0 w 8"/>
                  <a:gd name="T11" fmla="*/ 13 h 100"/>
                  <a:gd name="T12" fmla="*/ 0 w 8"/>
                  <a:gd name="T13" fmla="*/ 13 h 100"/>
                  <a:gd name="T14" fmla="*/ 0 w 8"/>
                  <a:gd name="T15" fmla="*/ 13 h 100"/>
                  <a:gd name="T16" fmla="*/ 0 w 8"/>
                  <a:gd name="T17" fmla="*/ 13 h 100"/>
                  <a:gd name="T18" fmla="*/ 0 w 8"/>
                  <a:gd name="T19" fmla="*/ 13 h 100"/>
                  <a:gd name="T20" fmla="*/ 0 w 8"/>
                  <a:gd name="T21" fmla="*/ 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10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0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20" name="Freeform 5091"/>
              <p:cNvSpPr>
                <a:spLocks/>
              </p:cNvSpPr>
              <p:nvPr/>
            </p:nvSpPr>
            <p:spPr bwMode="auto">
              <a:xfrm>
                <a:off x="2755" y="1801"/>
                <a:ext cx="3" cy="50"/>
              </a:xfrm>
              <a:custGeom>
                <a:avLst/>
                <a:gdLst>
                  <a:gd name="T0" fmla="*/ 0 w 6"/>
                  <a:gd name="T1" fmla="*/ 0 h 100"/>
                  <a:gd name="T2" fmla="*/ 0 w 6"/>
                  <a:gd name="T3" fmla="*/ 0 h 100"/>
                  <a:gd name="T4" fmla="*/ 1 w 6"/>
                  <a:gd name="T5" fmla="*/ 0 h 100"/>
                  <a:gd name="T6" fmla="*/ 1 w 6"/>
                  <a:gd name="T7" fmla="*/ 0 h 100"/>
                  <a:gd name="T8" fmla="*/ 1 w 6"/>
                  <a:gd name="T9" fmla="*/ 0 h 100"/>
                  <a:gd name="T10" fmla="*/ 1 w 6"/>
                  <a:gd name="T11" fmla="*/ 13 h 100"/>
                  <a:gd name="T12" fmla="*/ 1 w 6"/>
                  <a:gd name="T13" fmla="*/ 13 h 100"/>
                  <a:gd name="T14" fmla="*/ 1 w 6"/>
                  <a:gd name="T15" fmla="*/ 13 h 100"/>
                  <a:gd name="T16" fmla="*/ 0 w 6"/>
                  <a:gd name="T17" fmla="*/ 13 h 100"/>
                  <a:gd name="T18" fmla="*/ 0 w 6"/>
                  <a:gd name="T19" fmla="*/ 13 h 100"/>
                  <a:gd name="T20" fmla="*/ 0 w 6"/>
                  <a:gd name="T21" fmla="*/ 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100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21" name="Freeform 5092"/>
              <p:cNvSpPr>
                <a:spLocks/>
              </p:cNvSpPr>
              <p:nvPr/>
            </p:nvSpPr>
            <p:spPr bwMode="auto">
              <a:xfrm>
                <a:off x="2758" y="1801"/>
                <a:ext cx="4" cy="50"/>
              </a:xfrm>
              <a:custGeom>
                <a:avLst/>
                <a:gdLst>
                  <a:gd name="T0" fmla="*/ 0 w 7"/>
                  <a:gd name="T1" fmla="*/ 0 h 100"/>
                  <a:gd name="T2" fmla="*/ 0 w 7"/>
                  <a:gd name="T3" fmla="*/ 0 h 100"/>
                  <a:gd name="T4" fmla="*/ 1 w 7"/>
                  <a:gd name="T5" fmla="*/ 0 h 100"/>
                  <a:gd name="T6" fmla="*/ 1 w 7"/>
                  <a:gd name="T7" fmla="*/ 0 h 100"/>
                  <a:gd name="T8" fmla="*/ 1 w 7"/>
                  <a:gd name="T9" fmla="*/ 0 h 100"/>
                  <a:gd name="T10" fmla="*/ 1 w 7"/>
                  <a:gd name="T11" fmla="*/ 0 h 100"/>
                  <a:gd name="T12" fmla="*/ 1 w 7"/>
                  <a:gd name="T13" fmla="*/ 0 h 100"/>
                  <a:gd name="T14" fmla="*/ 1 w 7"/>
                  <a:gd name="T15" fmla="*/ 0 h 100"/>
                  <a:gd name="T16" fmla="*/ 1 w 7"/>
                  <a:gd name="T17" fmla="*/ 0 h 100"/>
                  <a:gd name="T18" fmla="*/ 1 w 7"/>
                  <a:gd name="T19" fmla="*/ 13 h 100"/>
                  <a:gd name="T20" fmla="*/ 1 w 7"/>
                  <a:gd name="T21" fmla="*/ 13 h 100"/>
                  <a:gd name="T22" fmla="*/ 1 w 7"/>
                  <a:gd name="T23" fmla="*/ 13 h 100"/>
                  <a:gd name="T24" fmla="*/ 1 w 7"/>
                  <a:gd name="T25" fmla="*/ 13 h 100"/>
                  <a:gd name="T26" fmla="*/ 1 w 7"/>
                  <a:gd name="T27" fmla="*/ 13 h 100"/>
                  <a:gd name="T28" fmla="*/ 1 w 7"/>
                  <a:gd name="T29" fmla="*/ 13 h 100"/>
                  <a:gd name="T30" fmla="*/ 1 w 7"/>
                  <a:gd name="T31" fmla="*/ 13 h 100"/>
                  <a:gd name="T32" fmla="*/ 0 w 7"/>
                  <a:gd name="T33" fmla="*/ 13 h 100"/>
                  <a:gd name="T34" fmla="*/ 0 w 7"/>
                  <a:gd name="T35" fmla="*/ 13 h 100"/>
                  <a:gd name="T36" fmla="*/ 0 w 7"/>
                  <a:gd name="T37" fmla="*/ 0 h 1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100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1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22" name="Freeform 5093"/>
              <p:cNvSpPr>
                <a:spLocks/>
              </p:cNvSpPr>
              <p:nvPr/>
            </p:nvSpPr>
            <p:spPr bwMode="auto">
              <a:xfrm>
                <a:off x="2762" y="1802"/>
                <a:ext cx="3" cy="49"/>
              </a:xfrm>
              <a:custGeom>
                <a:avLst/>
                <a:gdLst>
                  <a:gd name="T0" fmla="*/ 0 w 6"/>
                  <a:gd name="T1" fmla="*/ 0 h 98"/>
                  <a:gd name="T2" fmla="*/ 0 w 6"/>
                  <a:gd name="T3" fmla="*/ 0 h 98"/>
                  <a:gd name="T4" fmla="*/ 1 w 6"/>
                  <a:gd name="T5" fmla="*/ 0 h 98"/>
                  <a:gd name="T6" fmla="*/ 1 w 6"/>
                  <a:gd name="T7" fmla="*/ 0 h 98"/>
                  <a:gd name="T8" fmla="*/ 1 w 6"/>
                  <a:gd name="T9" fmla="*/ 0 h 98"/>
                  <a:gd name="T10" fmla="*/ 1 w 6"/>
                  <a:gd name="T11" fmla="*/ 0 h 98"/>
                  <a:gd name="T12" fmla="*/ 1 w 6"/>
                  <a:gd name="T13" fmla="*/ 0 h 98"/>
                  <a:gd name="T14" fmla="*/ 1 w 6"/>
                  <a:gd name="T15" fmla="*/ 0 h 98"/>
                  <a:gd name="T16" fmla="*/ 1 w 6"/>
                  <a:gd name="T17" fmla="*/ 0 h 98"/>
                  <a:gd name="T18" fmla="*/ 1 w 6"/>
                  <a:gd name="T19" fmla="*/ 13 h 98"/>
                  <a:gd name="T20" fmla="*/ 1 w 6"/>
                  <a:gd name="T21" fmla="*/ 13 h 98"/>
                  <a:gd name="T22" fmla="*/ 1 w 6"/>
                  <a:gd name="T23" fmla="*/ 13 h 98"/>
                  <a:gd name="T24" fmla="*/ 1 w 6"/>
                  <a:gd name="T25" fmla="*/ 13 h 98"/>
                  <a:gd name="T26" fmla="*/ 1 w 6"/>
                  <a:gd name="T27" fmla="*/ 13 h 98"/>
                  <a:gd name="T28" fmla="*/ 1 w 6"/>
                  <a:gd name="T29" fmla="*/ 13 h 98"/>
                  <a:gd name="T30" fmla="*/ 1 w 6"/>
                  <a:gd name="T31" fmla="*/ 13 h 98"/>
                  <a:gd name="T32" fmla="*/ 0 w 6"/>
                  <a:gd name="T33" fmla="*/ 13 h 98"/>
                  <a:gd name="T34" fmla="*/ 0 w 6"/>
                  <a:gd name="T35" fmla="*/ 13 h 98"/>
                  <a:gd name="T36" fmla="*/ 0 w 6"/>
                  <a:gd name="T37" fmla="*/ 0 h 9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9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2" y="98"/>
                    </a:lnTo>
                    <a:lnTo>
                      <a:pt x="0" y="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23" name="Freeform 5094"/>
              <p:cNvSpPr>
                <a:spLocks/>
              </p:cNvSpPr>
              <p:nvPr/>
            </p:nvSpPr>
            <p:spPr bwMode="auto">
              <a:xfrm>
                <a:off x="2765" y="1802"/>
                <a:ext cx="4" cy="48"/>
              </a:xfrm>
              <a:custGeom>
                <a:avLst/>
                <a:gdLst>
                  <a:gd name="T0" fmla="*/ 0 w 8"/>
                  <a:gd name="T1" fmla="*/ 0 h 96"/>
                  <a:gd name="T2" fmla="*/ 1 w 8"/>
                  <a:gd name="T3" fmla="*/ 0 h 96"/>
                  <a:gd name="T4" fmla="*/ 1 w 8"/>
                  <a:gd name="T5" fmla="*/ 0 h 96"/>
                  <a:gd name="T6" fmla="*/ 1 w 8"/>
                  <a:gd name="T7" fmla="*/ 0 h 96"/>
                  <a:gd name="T8" fmla="*/ 1 w 8"/>
                  <a:gd name="T9" fmla="*/ 0 h 96"/>
                  <a:gd name="T10" fmla="*/ 1 w 8"/>
                  <a:gd name="T11" fmla="*/ 12 h 96"/>
                  <a:gd name="T12" fmla="*/ 1 w 8"/>
                  <a:gd name="T13" fmla="*/ 12 h 96"/>
                  <a:gd name="T14" fmla="*/ 1 w 8"/>
                  <a:gd name="T15" fmla="*/ 12 h 96"/>
                  <a:gd name="T16" fmla="*/ 1 w 8"/>
                  <a:gd name="T17" fmla="*/ 12 h 96"/>
                  <a:gd name="T18" fmla="*/ 0 w 8"/>
                  <a:gd name="T19" fmla="*/ 12 h 96"/>
                  <a:gd name="T20" fmla="*/ 0 w 8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24" name="Freeform 5095"/>
              <p:cNvSpPr>
                <a:spLocks/>
              </p:cNvSpPr>
              <p:nvPr/>
            </p:nvSpPr>
            <p:spPr bwMode="auto">
              <a:xfrm>
                <a:off x="2769" y="1802"/>
                <a:ext cx="3" cy="48"/>
              </a:xfrm>
              <a:custGeom>
                <a:avLst/>
                <a:gdLst>
                  <a:gd name="T0" fmla="*/ 0 w 5"/>
                  <a:gd name="T1" fmla="*/ 0 h 96"/>
                  <a:gd name="T2" fmla="*/ 0 w 5"/>
                  <a:gd name="T3" fmla="*/ 0 h 96"/>
                  <a:gd name="T4" fmla="*/ 1 w 5"/>
                  <a:gd name="T5" fmla="*/ 0 h 96"/>
                  <a:gd name="T6" fmla="*/ 1 w 5"/>
                  <a:gd name="T7" fmla="*/ 0 h 96"/>
                  <a:gd name="T8" fmla="*/ 1 w 5"/>
                  <a:gd name="T9" fmla="*/ 0 h 96"/>
                  <a:gd name="T10" fmla="*/ 1 w 5"/>
                  <a:gd name="T11" fmla="*/ 0 h 96"/>
                  <a:gd name="T12" fmla="*/ 1 w 5"/>
                  <a:gd name="T13" fmla="*/ 0 h 96"/>
                  <a:gd name="T14" fmla="*/ 1 w 5"/>
                  <a:gd name="T15" fmla="*/ 0 h 96"/>
                  <a:gd name="T16" fmla="*/ 1 w 5"/>
                  <a:gd name="T17" fmla="*/ 0 h 96"/>
                  <a:gd name="T18" fmla="*/ 1 w 5"/>
                  <a:gd name="T19" fmla="*/ 12 h 96"/>
                  <a:gd name="T20" fmla="*/ 1 w 5"/>
                  <a:gd name="T21" fmla="*/ 12 h 96"/>
                  <a:gd name="T22" fmla="*/ 1 w 5"/>
                  <a:gd name="T23" fmla="*/ 12 h 96"/>
                  <a:gd name="T24" fmla="*/ 1 w 5"/>
                  <a:gd name="T25" fmla="*/ 12 h 96"/>
                  <a:gd name="T26" fmla="*/ 1 w 5"/>
                  <a:gd name="T27" fmla="*/ 12 h 96"/>
                  <a:gd name="T28" fmla="*/ 1 w 5"/>
                  <a:gd name="T29" fmla="*/ 12 h 96"/>
                  <a:gd name="T30" fmla="*/ 1 w 5"/>
                  <a:gd name="T31" fmla="*/ 12 h 96"/>
                  <a:gd name="T32" fmla="*/ 0 w 5"/>
                  <a:gd name="T33" fmla="*/ 12 h 96"/>
                  <a:gd name="T34" fmla="*/ 0 w 5"/>
                  <a:gd name="T35" fmla="*/ 12 h 96"/>
                  <a:gd name="T36" fmla="*/ 0 w 5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" h="96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25" name="Freeform 5096"/>
              <p:cNvSpPr>
                <a:spLocks/>
              </p:cNvSpPr>
              <p:nvPr/>
            </p:nvSpPr>
            <p:spPr bwMode="auto">
              <a:xfrm>
                <a:off x="2772" y="1802"/>
                <a:ext cx="4" cy="48"/>
              </a:xfrm>
              <a:custGeom>
                <a:avLst/>
                <a:gdLst>
                  <a:gd name="T0" fmla="*/ 0 w 8"/>
                  <a:gd name="T1" fmla="*/ 0 h 96"/>
                  <a:gd name="T2" fmla="*/ 1 w 8"/>
                  <a:gd name="T3" fmla="*/ 0 h 96"/>
                  <a:gd name="T4" fmla="*/ 1 w 8"/>
                  <a:gd name="T5" fmla="*/ 0 h 96"/>
                  <a:gd name="T6" fmla="*/ 1 w 8"/>
                  <a:gd name="T7" fmla="*/ 0 h 96"/>
                  <a:gd name="T8" fmla="*/ 1 w 8"/>
                  <a:gd name="T9" fmla="*/ 0 h 96"/>
                  <a:gd name="T10" fmla="*/ 1 w 8"/>
                  <a:gd name="T11" fmla="*/ 12 h 96"/>
                  <a:gd name="T12" fmla="*/ 1 w 8"/>
                  <a:gd name="T13" fmla="*/ 12 h 96"/>
                  <a:gd name="T14" fmla="*/ 1 w 8"/>
                  <a:gd name="T15" fmla="*/ 12 h 96"/>
                  <a:gd name="T16" fmla="*/ 1 w 8"/>
                  <a:gd name="T17" fmla="*/ 12 h 96"/>
                  <a:gd name="T18" fmla="*/ 0 w 8"/>
                  <a:gd name="T19" fmla="*/ 12 h 96"/>
                  <a:gd name="T20" fmla="*/ 0 w 8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26" name="Freeform 5097"/>
              <p:cNvSpPr>
                <a:spLocks/>
              </p:cNvSpPr>
              <p:nvPr/>
            </p:nvSpPr>
            <p:spPr bwMode="auto">
              <a:xfrm>
                <a:off x="2776" y="1802"/>
                <a:ext cx="2" cy="48"/>
              </a:xfrm>
              <a:custGeom>
                <a:avLst/>
                <a:gdLst>
                  <a:gd name="T0" fmla="*/ 0 w 6"/>
                  <a:gd name="T1" fmla="*/ 0 h 96"/>
                  <a:gd name="T2" fmla="*/ 0 w 6"/>
                  <a:gd name="T3" fmla="*/ 0 h 96"/>
                  <a:gd name="T4" fmla="*/ 0 w 6"/>
                  <a:gd name="T5" fmla="*/ 0 h 96"/>
                  <a:gd name="T6" fmla="*/ 0 w 6"/>
                  <a:gd name="T7" fmla="*/ 0 h 96"/>
                  <a:gd name="T8" fmla="*/ 0 w 6"/>
                  <a:gd name="T9" fmla="*/ 0 h 96"/>
                  <a:gd name="T10" fmla="*/ 0 w 6"/>
                  <a:gd name="T11" fmla="*/ 12 h 96"/>
                  <a:gd name="T12" fmla="*/ 0 w 6"/>
                  <a:gd name="T13" fmla="*/ 12 h 96"/>
                  <a:gd name="T14" fmla="*/ 0 w 6"/>
                  <a:gd name="T15" fmla="*/ 12 h 96"/>
                  <a:gd name="T16" fmla="*/ 0 w 6"/>
                  <a:gd name="T17" fmla="*/ 12 h 96"/>
                  <a:gd name="T18" fmla="*/ 0 w 6"/>
                  <a:gd name="T19" fmla="*/ 12 h 96"/>
                  <a:gd name="T20" fmla="*/ 0 w 6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27" name="Freeform 5098"/>
              <p:cNvSpPr>
                <a:spLocks/>
              </p:cNvSpPr>
              <p:nvPr/>
            </p:nvSpPr>
            <p:spPr bwMode="auto">
              <a:xfrm>
                <a:off x="2778" y="1802"/>
                <a:ext cx="3" cy="48"/>
              </a:xfrm>
              <a:custGeom>
                <a:avLst/>
                <a:gdLst>
                  <a:gd name="T0" fmla="*/ 0 w 6"/>
                  <a:gd name="T1" fmla="*/ 0 h 96"/>
                  <a:gd name="T2" fmla="*/ 1 w 6"/>
                  <a:gd name="T3" fmla="*/ 0 h 96"/>
                  <a:gd name="T4" fmla="*/ 1 w 6"/>
                  <a:gd name="T5" fmla="*/ 0 h 96"/>
                  <a:gd name="T6" fmla="*/ 1 w 6"/>
                  <a:gd name="T7" fmla="*/ 0 h 96"/>
                  <a:gd name="T8" fmla="*/ 1 w 6"/>
                  <a:gd name="T9" fmla="*/ 0 h 96"/>
                  <a:gd name="T10" fmla="*/ 1 w 6"/>
                  <a:gd name="T11" fmla="*/ 12 h 96"/>
                  <a:gd name="T12" fmla="*/ 1 w 6"/>
                  <a:gd name="T13" fmla="*/ 12 h 96"/>
                  <a:gd name="T14" fmla="*/ 1 w 6"/>
                  <a:gd name="T15" fmla="*/ 12 h 96"/>
                  <a:gd name="T16" fmla="*/ 1 w 6"/>
                  <a:gd name="T17" fmla="*/ 12 h 96"/>
                  <a:gd name="T18" fmla="*/ 0 w 6"/>
                  <a:gd name="T19" fmla="*/ 12 h 96"/>
                  <a:gd name="T20" fmla="*/ 0 w 6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28" name="Freeform 5099"/>
              <p:cNvSpPr>
                <a:spLocks/>
              </p:cNvSpPr>
              <p:nvPr/>
            </p:nvSpPr>
            <p:spPr bwMode="auto">
              <a:xfrm>
                <a:off x="2781" y="1802"/>
                <a:ext cx="4" cy="48"/>
              </a:xfrm>
              <a:custGeom>
                <a:avLst/>
                <a:gdLst>
                  <a:gd name="T0" fmla="*/ 0 w 7"/>
                  <a:gd name="T1" fmla="*/ 0 h 96"/>
                  <a:gd name="T2" fmla="*/ 1 w 7"/>
                  <a:gd name="T3" fmla="*/ 0 h 96"/>
                  <a:gd name="T4" fmla="*/ 1 w 7"/>
                  <a:gd name="T5" fmla="*/ 0 h 96"/>
                  <a:gd name="T6" fmla="*/ 1 w 7"/>
                  <a:gd name="T7" fmla="*/ 0 h 96"/>
                  <a:gd name="T8" fmla="*/ 1 w 7"/>
                  <a:gd name="T9" fmla="*/ 0 h 96"/>
                  <a:gd name="T10" fmla="*/ 1 w 7"/>
                  <a:gd name="T11" fmla="*/ 0 h 96"/>
                  <a:gd name="T12" fmla="*/ 1 w 7"/>
                  <a:gd name="T13" fmla="*/ 0 h 96"/>
                  <a:gd name="T14" fmla="*/ 1 w 7"/>
                  <a:gd name="T15" fmla="*/ 0 h 96"/>
                  <a:gd name="T16" fmla="*/ 1 w 7"/>
                  <a:gd name="T17" fmla="*/ 0 h 96"/>
                  <a:gd name="T18" fmla="*/ 1 w 7"/>
                  <a:gd name="T19" fmla="*/ 12 h 96"/>
                  <a:gd name="T20" fmla="*/ 1 w 7"/>
                  <a:gd name="T21" fmla="*/ 12 h 96"/>
                  <a:gd name="T22" fmla="*/ 1 w 7"/>
                  <a:gd name="T23" fmla="*/ 12 h 96"/>
                  <a:gd name="T24" fmla="*/ 1 w 7"/>
                  <a:gd name="T25" fmla="*/ 12 h 96"/>
                  <a:gd name="T26" fmla="*/ 1 w 7"/>
                  <a:gd name="T27" fmla="*/ 12 h 96"/>
                  <a:gd name="T28" fmla="*/ 1 w 7"/>
                  <a:gd name="T29" fmla="*/ 12 h 96"/>
                  <a:gd name="T30" fmla="*/ 1 w 7"/>
                  <a:gd name="T31" fmla="*/ 12 h 96"/>
                  <a:gd name="T32" fmla="*/ 1 w 7"/>
                  <a:gd name="T33" fmla="*/ 12 h 96"/>
                  <a:gd name="T34" fmla="*/ 0 w 7"/>
                  <a:gd name="T35" fmla="*/ 12 h 96"/>
                  <a:gd name="T36" fmla="*/ 0 w 7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96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96"/>
                    </a:lnTo>
                    <a:lnTo>
                      <a:pt x="5" y="96"/>
                    </a:lnTo>
                    <a:lnTo>
                      <a:pt x="3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29" name="Freeform 5100"/>
              <p:cNvSpPr>
                <a:spLocks/>
              </p:cNvSpPr>
              <p:nvPr/>
            </p:nvSpPr>
            <p:spPr bwMode="auto">
              <a:xfrm>
                <a:off x="2785" y="1802"/>
                <a:ext cx="4" cy="48"/>
              </a:xfrm>
              <a:custGeom>
                <a:avLst/>
                <a:gdLst>
                  <a:gd name="T0" fmla="*/ 0 w 8"/>
                  <a:gd name="T1" fmla="*/ 0 h 96"/>
                  <a:gd name="T2" fmla="*/ 1 w 8"/>
                  <a:gd name="T3" fmla="*/ 0 h 96"/>
                  <a:gd name="T4" fmla="*/ 1 w 8"/>
                  <a:gd name="T5" fmla="*/ 0 h 96"/>
                  <a:gd name="T6" fmla="*/ 1 w 8"/>
                  <a:gd name="T7" fmla="*/ 0 h 96"/>
                  <a:gd name="T8" fmla="*/ 1 w 8"/>
                  <a:gd name="T9" fmla="*/ 0 h 96"/>
                  <a:gd name="T10" fmla="*/ 1 w 8"/>
                  <a:gd name="T11" fmla="*/ 12 h 96"/>
                  <a:gd name="T12" fmla="*/ 1 w 8"/>
                  <a:gd name="T13" fmla="*/ 12 h 96"/>
                  <a:gd name="T14" fmla="*/ 1 w 8"/>
                  <a:gd name="T15" fmla="*/ 12 h 96"/>
                  <a:gd name="T16" fmla="*/ 1 w 8"/>
                  <a:gd name="T17" fmla="*/ 12 h 96"/>
                  <a:gd name="T18" fmla="*/ 0 w 8"/>
                  <a:gd name="T19" fmla="*/ 12 h 96"/>
                  <a:gd name="T20" fmla="*/ 0 w 8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30" name="Freeform 5101"/>
              <p:cNvSpPr>
                <a:spLocks/>
              </p:cNvSpPr>
              <p:nvPr/>
            </p:nvSpPr>
            <p:spPr bwMode="auto">
              <a:xfrm>
                <a:off x="2789" y="1802"/>
                <a:ext cx="3" cy="48"/>
              </a:xfrm>
              <a:custGeom>
                <a:avLst/>
                <a:gdLst>
                  <a:gd name="T0" fmla="*/ 0 w 6"/>
                  <a:gd name="T1" fmla="*/ 0 h 96"/>
                  <a:gd name="T2" fmla="*/ 0 w 6"/>
                  <a:gd name="T3" fmla="*/ 0 h 96"/>
                  <a:gd name="T4" fmla="*/ 1 w 6"/>
                  <a:gd name="T5" fmla="*/ 0 h 96"/>
                  <a:gd name="T6" fmla="*/ 1 w 6"/>
                  <a:gd name="T7" fmla="*/ 0 h 96"/>
                  <a:gd name="T8" fmla="*/ 1 w 6"/>
                  <a:gd name="T9" fmla="*/ 0 h 96"/>
                  <a:gd name="T10" fmla="*/ 1 w 6"/>
                  <a:gd name="T11" fmla="*/ 12 h 96"/>
                  <a:gd name="T12" fmla="*/ 1 w 6"/>
                  <a:gd name="T13" fmla="*/ 12 h 96"/>
                  <a:gd name="T14" fmla="*/ 1 w 6"/>
                  <a:gd name="T15" fmla="*/ 12 h 96"/>
                  <a:gd name="T16" fmla="*/ 0 w 6"/>
                  <a:gd name="T17" fmla="*/ 12 h 96"/>
                  <a:gd name="T18" fmla="*/ 0 w 6"/>
                  <a:gd name="T19" fmla="*/ 12 h 96"/>
                  <a:gd name="T20" fmla="*/ 0 w 6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31" name="Freeform 5102"/>
              <p:cNvSpPr>
                <a:spLocks/>
              </p:cNvSpPr>
              <p:nvPr/>
            </p:nvSpPr>
            <p:spPr bwMode="auto">
              <a:xfrm>
                <a:off x="2792" y="1802"/>
                <a:ext cx="4" cy="48"/>
              </a:xfrm>
              <a:custGeom>
                <a:avLst/>
                <a:gdLst>
                  <a:gd name="T0" fmla="*/ 0 w 7"/>
                  <a:gd name="T1" fmla="*/ 0 h 96"/>
                  <a:gd name="T2" fmla="*/ 1 w 7"/>
                  <a:gd name="T3" fmla="*/ 0 h 96"/>
                  <a:gd name="T4" fmla="*/ 1 w 7"/>
                  <a:gd name="T5" fmla="*/ 0 h 96"/>
                  <a:gd name="T6" fmla="*/ 1 w 7"/>
                  <a:gd name="T7" fmla="*/ 0 h 96"/>
                  <a:gd name="T8" fmla="*/ 1 w 7"/>
                  <a:gd name="T9" fmla="*/ 0 h 96"/>
                  <a:gd name="T10" fmla="*/ 1 w 7"/>
                  <a:gd name="T11" fmla="*/ 0 h 96"/>
                  <a:gd name="T12" fmla="*/ 1 w 7"/>
                  <a:gd name="T13" fmla="*/ 0 h 96"/>
                  <a:gd name="T14" fmla="*/ 1 w 7"/>
                  <a:gd name="T15" fmla="*/ 0 h 96"/>
                  <a:gd name="T16" fmla="*/ 1 w 7"/>
                  <a:gd name="T17" fmla="*/ 0 h 96"/>
                  <a:gd name="T18" fmla="*/ 1 w 7"/>
                  <a:gd name="T19" fmla="*/ 12 h 96"/>
                  <a:gd name="T20" fmla="*/ 1 w 7"/>
                  <a:gd name="T21" fmla="*/ 12 h 96"/>
                  <a:gd name="T22" fmla="*/ 1 w 7"/>
                  <a:gd name="T23" fmla="*/ 12 h 96"/>
                  <a:gd name="T24" fmla="*/ 1 w 7"/>
                  <a:gd name="T25" fmla="*/ 12 h 96"/>
                  <a:gd name="T26" fmla="*/ 1 w 7"/>
                  <a:gd name="T27" fmla="*/ 12 h 96"/>
                  <a:gd name="T28" fmla="*/ 1 w 7"/>
                  <a:gd name="T29" fmla="*/ 12 h 96"/>
                  <a:gd name="T30" fmla="*/ 1 w 7"/>
                  <a:gd name="T31" fmla="*/ 12 h 96"/>
                  <a:gd name="T32" fmla="*/ 1 w 7"/>
                  <a:gd name="T33" fmla="*/ 12 h 96"/>
                  <a:gd name="T34" fmla="*/ 0 w 7"/>
                  <a:gd name="T35" fmla="*/ 12 h 96"/>
                  <a:gd name="T36" fmla="*/ 0 w 7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9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32" name="Freeform 5103"/>
              <p:cNvSpPr>
                <a:spLocks/>
              </p:cNvSpPr>
              <p:nvPr/>
            </p:nvSpPr>
            <p:spPr bwMode="auto">
              <a:xfrm>
                <a:off x="2796" y="1802"/>
                <a:ext cx="3" cy="48"/>
              </a:xfrm>
              <a:custGeom>
                <a:avLst/>
                <a:gdLst>
                  <a:gd name="T0" fmla="*/ 0 w 6"/>
                  <a:gd name="T1" fmla="*/ 0 h 96"/>
                  <a:gd name="T2" fmla="*/ 0 w 6"/>
                  <a:gd name="T3" fmla="*/ 0 h 96"/>
                  <a:gd name="T4" fmla="*/ 1 w 6"/>
                  <a:gd name="T5" fmla="*/ 0 h 96"/>
                  <a:gd name="T6" fmla="*/ 1 w 6"/>
                  <a:gd name="T7" fmla="*/ 0 h 96"/>
                  <a:gd name="T8" fmla="*/ 1 w 6"/>
                  <a:gd name="T9" fmla="*/ 0 h 96"/>
                  <a:gd name="T10" fmla="*/ 1 w 6"/>
                  <a:gd name="T11" fmla="*/ 12 h 96"/>
                  <a:gd name="T12" fmla="*/ 1 w 6"/>
                  <a:gd name="T13" fmla="*/ 12 h 96"/>
                  <a:gd name="T14" fmla="*/ 1 w 6"/>
                  <a:gd name="T15" fmla="*/ 12 h 96"/>
                  <a:gd name="T16" fmla="*/ 0 w 6"/>
                  <a:gd name="T17" fmla="*/ 12 h 96"/>
                  <a:gd name="T18" fmla="*/ 0 w 6"/>
                  <a:gd name="T19" fmla="*/ 12 h 96"/>
                  <a:gd name="T20" fmla="*/ 0 w 6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33" name="Freeform 5104"/>
              <p:cNvSpPr>
                <a:spLocks/>
              </p:cNvSpPr>
              <p:nvPr/>
            </p:nvSpPr>
            <p:spPr bwMode="auto">
              <a:xfrm>
                <a:off x="2799" y="1802"/>
                <a:ext cx="3" cy="48"/>
              </a:xfrm>
              <a:custGeom>
                <a:avLst/>
                <a:gdLst>
                  <a:gd name="T0" fmla="*/ 0 w 8"/>
                  <a:gd name="T1" fmla="*/ 0 h 96"/>
                  <a:gd name="T2" fmla="*/ 0 w 8"/>
                  <a:gd name="T3" fmla="*/ 1 h 96"/>
                  <a:gd name="T4" fmla="*/ 0 w 8"/>
                  <a:gd name="T5" fmla="*/ 1 h 96"/>
                  <a:gd name="T6" fmla="*/ 0 w 8"/>
                  <a:gd name="T7" fmla="*/ 1 h 96"/>
                  <a:gd name="T8" fmla="*/ 0 w 8"/>
                  <a:gd name="T9" fmla="*/ 1 h 96"/>
                  <a:gd name="T10" fmla="*/ 0 w 8"/>
                  <a:gd name="T11" fmla="*/ 12 h 96"/>
                  <a:gd name="T12" fmla="*/ 0 w 8"/>
                  <a:gd name="T13" fmla="*/ 12 h 96"/>
                  <a:gd name="T14" fmla="*/ 0 w 8"/>
                  <a:gd name="T15" fmla="*/ 12 h 96"/>
                  <a:gd name="T16" fmla="*/ 0 w 8"/>
                  <a:gd name="T17" fmla="*/ 12 h 96"/>
                  <a:gd name="T18" fmla="*/ 0 w 8"/>
                  <a:gd name="T19" fmla="*/ 12 h 96"/>
                  <a:gd name="T20" fmla="*/ 0 w 8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34" name="Freeform 5105"/>
              <p:cNvSpPr>
                <a:spLocks/>
              </p:cNvSpPr>
              <p:nvPr/>
            </p:nvSpPr>
            <p:spPr bwMode="auto">
              <a:xfrm>
                <a:off x="2802" y="1802"/>
                <a:ext cx="3" cy="48"/>
              </a:xfrm>
              <a:custGeom>
                <a:avLst/>
                <a:gdLst>
                  <a:gd name="T0" fmla="*/ 0 w 6"/>
                  <a:gd name="T1" fmla="*/ 0 h 96"/>
                  <a:gd name="T2" fmla="*/ 0 w 6"/>
                  <a:gd name="T3" fmla="*/ 0 h 96"/>
                  <a:gd name="T4" fmla="*/ 1 w 6"/>
                  <a:gd name="T5" fmla="*/ 1 h 96"/>
                  <a:gd name="T6" fmla="*/ 1 w 6"/>
                  <a:gd name="T7" fmla="*/ 1 h 96"/>
                  <a:gd name="T8" fmla="*/ 1 w 6"/>
                  <a:gd name="T9" fmla="*/ 1 h 96"/>
                  <a:gd name="T10" fmla="*/ 1 w 6"/>
                  <a:gd name="T11" fmla="*/ 1 h 96"/>
                  <a:gd name="T12" fmla="*/ 1 w 6"/>
                  <a:gd name="T13" fmla="*/ 1 h 96"/>
                  <a:gd name="T14" fmla="*/ 1 w 6"/>
                  <a:gd name="T15" fmla="*/ 1 h 96"/>
                  <a:gd name="T16" fmla="*/ 1 w 6"/>
                  <a:gd name="T17" fmla="*/ 1 h 96"/>
                  <a:gd name="T18" fmla="*/ 1 w 6"/>
                  <a:gd name="T19" fmla="*/ 12 h 96"/>
                  <a:gd name="T20" fmla="*/ 1 w 6"/>
                  <a:gd name="T21" fmla="*/ 12 h 96"/>
                  <a:gd name="T22" fmla="*/ 1 w 6"/>
                  <a:gd name="T23" fmla="*/ 12 h 96"/>
                  <a:gd name="T24" fmla="*/ 1 w 6"/>
                  <a:gd name="T25" fmla="*/ 12 h 96"/>
                  <a:gd name="T26" fmla="*/ 1 w 6"/>
                  <a:gd name="T27" fmla="*/ 12 h 96"/>
                  <a:gd name="T28" fmla="*/ 1 w 6"/>
                  <a:gd name="T29" fmla="*/ 12 h 96"/>
                  <a:gd name="T30" fmla="*/ 1 w 6"/>
                  <a:gd name="T31" fmla="*/ 12 h 96"/>
                  <a:gd name="T32" fmla="*/ 0 w 6"/>
                  <a:gd name="T33" fmla="*/ 12 h 96"/>
                  <a:gd name="T34" fmla="*/ 0 w 6"/>
                  <a:gd name="T35" fmla="*/ 12 h 96"/>
                  <a:gd name="T36" fmla="*/ 0 w 6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96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35" name="Freeform 5106"/>
              <p:cNvSpPr>
                <a:spLocks/>
              </p:cNvSpPr>
              <p:nvPr/>
            </p:nvSpPr>
            <p:spPr bwMode="auto">
              <a:xfrm>
                <a:off x="2805" y="1802"/>
                <a:ext cx="4" cy="48"/>
              </a:xfrm>
              <a:custGeom>
                <a:avLst/>
                <a:gdLst>
                  <a:gd name="T0" fmla="*/ 0 w 7"/>
                  <a:gd name="T1" fmla="*/ 0 h 96"/>
                  <a:gd name="T2" fmla="*/ 1 w 7"/>
                  <a:gd name="T3" fmla="*/ 0 h 96"/>
                  <a:gd name="T4" fmla="*/ 1 w 7"/>
                  <a:gd name="T5" fmla="*/ 1 h 96"/>
                  <a:gd name="T6" fmla="*/ 1 w 7"/>
                  <a:gd name="T7" fmla="*/ 1 h 96"/>
                  <a:gd name="T8" fmla="*/ 1 w 7"/>
                  <a:gd name="T9" fmla="*/ 1 h 96"/>
                  <a:gd name="T10" fmla="*/ 1 w 7"/>
                  <a:gd name="T11" fmla="*/ 1 h 96"/>
                  <a:gd name="T12" fmla="*/ 1 w 7"/>
                  <a:gd name="T13" fmla="*/ 1 h 96"/>
                  <a:gd name="T14" fmla="*/ 1 w 7"/>
                  <a:gd name="T15" fmla="*/ 1 h 96"/>
                  <a:gd name="T16" fmla="*/ 1 w 7"/>
                  <a:gd name="T17" fmla="*/ 1 h 96"/>
                  <a:gd name="T18" fmla="*/ 1 w 7"/>
                  <a:gd name="T19" fmla="*/ 12 h 96"/>
                  <a:gd name="T20" fmla="*/ 1 w 7"/>
                  <a:gd name="T21" fmla="*/ 12 h 96"/>
                  <a:gd name="T22" fmla="*/ 1 w 7"/>
                  <a:gd name="T23" fmla="*/ 12 h 96"/>
                  <a:gd name="T24" fmla="*/ 1 w 7"/>
                  <a:gd name="T25" fmla="*/ 12 h 96"/>
                  <a:gd name="T26" fmla="*/ 1 w 7"/>
                  <a:gd name="T27" fmla="*/ 12 h 96"/>
                  <a:gd name="T28" fmla="*/ 1 w 7"/>
                  <a:gd name="T29" fmla="*/ 12 h 96"/>
                  <a:gd name="T30" fmla="*/ 1 w 7"/>
                  <a:gd name="T31" fmla="*/ 12 h 96"/>
                  <a:gd name="T32" fmla="*/ 1 w 7"/>
                  <a:gd name="T33" fmla="*/ 12 h 96"/>
                  <a:gd name="T34" fmla="*/ 0 w 7"/>
                  <a:gd name="T35" fmla="*/ 12 h 96"/>
                  <a:gd name="T36" fmla="*/ 0 w 7"/>
                  <a:gd name="T37" fmla="*/ 0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96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96"/>
                    </a:lnTo>
                    <a:lnTo>
                      <a:pt x="5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36" name="Freeform 5107"/>
              <p:cNvSpPr>
                <a:spLocks/>
              </p:cNvSpPr>
              <p:nvPr/>
            </p:nvSpPr>
            <p:spPr bwMode="auto">
              <a:xfrm>
                <a:off x="2809" y="1803"/>
                <a:ext cx="3" cy="47"/>
              </a:xfrm>
              <a:custGeom>
                <a:avLst/>
                <a:gdLst>
                  <a:gd name="T0" fmla="*/ 0 w 6"/>
                  <a:gd name="T1" fmla="*/ 0 h 94"/>
                  <a:gd name="T2" fmla="*/ 1 w 6"/>
                  <a:gd name="T3" fmla="*/ 0 h 94"/>
                  <a:gd name="T4" fmla="*/ 1 w 6"/>
                  <a:gd name="T5" fmla="*/ 0 h 94"/>
                  <a:gd name="T6" fmla="*/ 1 w 6"/>
                  <a:gd name="T7" fmla="*/ 0 h 94"/>
                  <a:gd name="T8" fmla="*/ 1 w 6"/>
                  <a:gd name="T9" fmla="*/ 0 h 94"/>
                  <a:gd name="T10" fmla="*/ 1 w 6"/>
                  <a:gd name="T11" fmla="*/ 12 h 94"/>
                  <a:gd name="T12" fmla="*/ 1 w 6"/>
                  <a:gd name="T13" fmla="*/ 12 h 94"/>
                  <a:gd name="T14" fmla="*/ 1 w 6"/>
                  <a:gd name="T15" fmla="*/ 12 h 94"/>
                  <a:gd name="T16" fmla="*/ 1 w 6"/>
                  <a:gd name="T17" fmla="*/ 12 h 94"/>
                  <a:gd name="T18" fmla="*/ 0 w 6"/>
                  <a:gd name="T19" fmla="*/ 12 h 94"/>
                  <a:gd name="T20" fmla="*/ 0 w 6"/>
                  <a:gd name="T21" fmla="*/ 0 h 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4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2"/>
                    </a:lnTo>
                    <a:lnTo>
                      <a:pt x="4" y="94"/>
                    </a:lnTo>
                    <a:lnTo>
                      <a:pt x="2" y="94"/>
                    </a:lnTo>
                    <a:lnTo>
                      <a:pt x="0" y="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37" name="Freeform 5108"/>
              <p:cNvSpPr>
                <a:spLocks/>
              </p:cNvSpPr>
              <p:nvPr/>
            </p:nvSpPr>
            <p:spPr bwMode="auto">
              <a:xfrm>
                <a:off x="2812" y="1803"/>
                <a:ext cx="4" cy="46"/>
              </a:xfrm>
              <a:custGeom>
                <a:avLst/>
                <a:gdLst>
                  <a:gd name="T0" fmla="*/ 0 w 8"/>
                  <a:gd name="T1" fmla="*/ 0 h 92"/>
                  <a:gd name="T2" fmla="*/ 1 w 8"/>
                  <a:gd name="T3" fmla="*/ 0 h 92"/>
                  <a:gd name="T4" fmla="*/ 1 w 8"/>
                  <a:gd name="T5" fmla="*/ 0 h 92"/>
                  <a:gd name="T6" fmla="*/ 1 w 8"/>
                  <a:gd name="T7" fmla="*/ 0 h 92"/>
                  <a:gd name="T8" fmla="*/ 1 w 8"/>
                  <a:gd name="T9" fmla="*/ 0 h 92"/>
                  <a:gd name="T10" fmla="*/ 1 w 8"/>
                  <a:gd name="T11" fmla="*/ 12 h 92"/>
                  <a:gd name="T12" fmla="*/ 1 w 8"/>
                  <a:gd name="T13" fmla="*/ 12 h 92"/>
                  <a:gd name="T14" fmla="*/ 1 w 8"/>
                  <a:gd name="T15" fmla="*/ 12 h 92"/>
                  <a:gd name="T16" fmla="*/ 1 w 8"/>
                  <a:gd name="T17" fmla="*/ 12 h 92"/>
                  <a:gd name="T18" fmla="*/ 0 w 8"/>
                  <a:gd name="T19" fmla="*/ 12 h 92"/>
                  <a:gd name="T20" fmla="*/ 0 w 8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2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92"/>
                    </a:lnTo>
                    <a:lnTo>
                      <a:pt x="6" y="92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38" name="Freeform 5109"/>
              <p:cNvSpPr>
                <a:spLocks/>
              </p:cNvSpPr>
              <p:nvPr/>
            </p:nvSpPr>
            <p:spPr bwMode="auto">
              <a:xfrm>
                <a:off x="2816" y="1803"/>
                <a:ext cx="3" cy="46"/>
              </a:xfrm>
              <a:custGeom>
                <a:avLst/>
                <a:gdLst>
                  <a:gd name="T0" fmla="*/ 0 w 6"/>
                  <a:gd name="T1" fmla="*/ 0 h 92"/>
                  <a:gd name="T2" fmla="*/ 1 w 6"/>
                  <a:gd name="T3" fmla="*/ 0 h 92"/>
                  <a:gd name="T4" fmla="*/ 1 w 6"/>
                  <a:gd name="T5" fmla="*/ 0 h 92"/>
                  <a:gd name="T6" fmla="*/ 1 w 6"/>
                  <a:gd name="T7" fmla="*/ 0 h 92"/>
                  <a:gd name="T8" fmla="*/ 1 w 6"/>
                  <a:gd name="T9" fmla="*/ 0 h 92"/>
                  <a:gd name="T10" fmla="*/ 1 w 6"/>
                  <a:gd name="T11" fmla="*/ 12 h 92"/>
                  <a:gd name="T12" fmla="*/ 1 w 6"/>
                  <a:gd name="T13" fmla="*/ 12 h 92"/>
                  <a:gd name="T14" fmla="*/ 1 w 6"/>
                  <a:gd name="T15" fmla="*/ 12 h 92"/>
                  <a:gd name="T16" fmla="*/ 1 w 6"/>
                  <a:gd name="T17" fmla="*/ 12 h 92"/>
                  <a:gd name="T18" fmla="*/ 0 w 6"/>
                  <a:gd name="T19" fmla="*/ 12 h 92"/>
                  <a:gd name="T20" fmla="*/ 0 w 6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2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2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39" name="Freeform 5110"/>
              <p:cNvSpPr>
                <a:spLocks/>
              </p:cNvSpPr>
              <p:nvPr/>
            </p:nvSpPr>
            <p:spPr bwMode="auto">
              <a:xfrm>
                <a:off x="2819" y="1803"/>
                <a:ext cx="4" cy="46"/>
              </a:xfrm>
              <a:custGeom>
                <a:avLst/>
                <a:gdLst>
                  <a:gd name="T0" fmla="*/ 0 w 7"/>
                  <a:gd name="T1" fmla="*/ 0 h 92"/>
                  <a:gd name="T2" fmla="*/ 1 w 7"/>
                  <a:gd name="T3" fmla="*/ 0 h 92"/>
                  <a:gd name="T4" fmla="*/ 1 w 7"/>
                  <a:gd name="T5" fmla="*/ 0 h 92"/>
                  <a:gd name="T6" fmla="*/ 1 w 7"/>
                  <a:gd name="T7" fmla="*/ 0 h 92"/>
                  <a:gd name="T8" fmla="*/ 1 w 7"/>
                  <a:gd name="T9" fmla="*/ 0 h 92"/>
                  <a:gd name="T10" fmla="*/ 1 w 7"/>
                  <a:gd name="T11" fmla="*/ 12 h 92"/>
                  <a:gd name="T12" fmla="*/ 1 w 7"/>
                  <a:gd name="T13" fmla="*/ 12 h 92"/>
                  <a:gd name="T14" fmla="*/ 1 w 7"/>
                  <a:gd name="T15" fmla="*/ 12 h 92"/>
                  <a:gd name="T16" fmla="*/ 1 w 7"/>
                  <a:gd name="T17" fmla="*/ 12 h 92"/>
                  <a:gd name="T18" fmla="*/ 0 w 7"/>
                  <a:gd name="T19" fmla="*/ 12 h 92"/>
                  <a:gd name="T20" fmla="*/ 0 w 7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9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92"/>
                    </a:lnTo>
                    <a:lnTo>
                      <a:pt x="5" y="92"/>
                    </a:lnTo>
                    <a:lnTo>
                      <a:pt x="3" y="92"/>
                    </a:lnTo>
                    <a:lnTo>
                      <a:pt x="1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40" name="Freeform 5111"/>
              <p:cNvSpPr>
                <a:spLocks/>
              </p:cNvSpPr>
              <p:nvPr/>
            </p:nvSpPr>
            <p:spPr bwMode="auto">
              <a:xfrm>
                <a:off x="2823" y="1803"/>
                <a:ext cx="2" cy="46"/>
              </a:xfrm>
              <a:custGeom>
                <a:avLst/>
                <a:gdLst>
                  <a:gd name="T0" fmla="*/ 0 w 6"/>
                  <a:gd name="T1" fmla="*/ 0 h 92"/>
                  <a:gd name="T2" fmla="*/ 0 w 6"/>
                  <a:gd name="T3" fmla="*/ 0 h 92"/>
                  <a:gd name="T4" fmla="*/ 0 w 6"/>
                  <a:gd name="T5" fmla="*/ 0 h 92"/>
                  <a:gd name="T6" fmla="*/ 0 w 6"/>
                  <a:gd name="T7" fmla="*/ 0 h 92"/>
                  <a:gd name="T8" fmla="*/ 0 w 6"/>
                  <a:gd name="T9" fmla="*/ 0 h 92"/>
                  <a:gd name="T10" fmla="*/ 0 w 6"/>
                  <a:gd name="T11" fmla="*/ 12 h 92"/>
                  <a:gd name="T12" fmla="*/ 0 w 6"/>
                  <a:gd name="T13" fmla="*/ 12 h 92"/>
                  <a:gd name="T14" fmla="*/ 0 w 6"/>
                  <a:gd name="T15" fmla="*/ 12 h 92"/>
                  <a:gd name="T16" fmla="*/ 0 w 6"/>
                  <a:gd name="T17" fmla="*/ 12 h 92"/>
                  <a:gd name="T18" fmla="*/ 0 w 6"/>
                  <a:gd name="T19" fmla="*/ 12 h 92"/>
                  <a:gd name="T20" fmla="*/ 0 w 6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9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92"/>
                    </a:lnTo>
                    <a:lnTo>
                      <a:pt x="4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41" name="Freeform 5112"/>
              <p:cNvSpPr>
                <a:spLocks/>
              </p:cNvSpPr>
              <p:nvPr/>
            </p:nvSpPr>
            <p:spPr bwMode="auto">
              <a:xfrm>
                <a:off x="2825" y="1803"/>
                <a:ext cx="4" cy="46"/>
              </a:xfrm>
              <a:custGeom>
                <a:avLst/>
                <a:gdLst>
                  <a:gd name="T0" fmla="*/ 0 w 8"/>
                  <a:gd name="T1" fmla="*/ 0 h 92"/>
                  <a:gd name="T2" fmla="*/ 1 w 8"/>
                  <a:gd name="T3" fmla="*/ 0 h 92"/>
                  <a:gd name="T4" fmla="*/ 1 w 8"/>
                  <a:gd name="T5" fmla="*/ 0 h 92"/>
                  <a:gd name="T6" fmla="*/ 1 w 8"/>
                  <a:gd name="T7" fmla="*/ 0 h 92"/>
                  <a:gd name="T8" fmla="*/ 1 w 8"/>
                  <a:gd name="T9" fmla="*/ 0 h 92"/>
                  <a:gd name="T10" fmla="*/ 1 w 8"/>
                  <a:gd name="T11" fmla="*/ 0 h 92"/>
                  <a:gd name="T12" fmla="*/ 1 w 8"/>
                  <a:gd name="T13" fmla="*/ 0 h 92"/>
                  <a:gd name="T14" fmla="*/ 1 w 8"/>
                  <a:gd name="T15" fmla="*/ 1 h 92"/>
                  <a:gd name="T16" fmla="*/ 1 w 8"/>
                  <a:gd name="T17" fmla="*/ 1 h 92"/>
                  <a:gd name="T18" fmla="*/ 1 w 8"/>
                  <a:gd name="T19" fmla="*/ 12 h 92"/>
                  <a:gd name="T20" fmla="*/ 1 w 8"/>
                  <a:gd name="T21" fmla="*/ 12 h 92"/>
                  <a:gd name="T22" fmla="*/ 1 w 8"/>
                  <a:gd name="T23" fmla="*/ 12 h 92"/>
                  <a:gd name="T24" fmla="*/ 1 w 8"/>
                  <a:gd name="T25" fmla="*/ 12 h 92"/>
                  <a:gd name="T26" fmla="*/ 1 w 8"/>
                  <a:gd name="T27" fmla="*/ 12 h 92"/>
                  <a:gd name="T28" fmla="*/ 1 w 8"/>
                  <a:gd name="T29" fmla="*/ 12 h 92"/>
                  <a:gd name="T30" fmla="*/ 1 w 8"/>
                  <a:gd name="T31" fmla="*/ 12 h 92"/>
                  <a:gd name="T32" fmla="*/ 1 w 8"/>
                  <a:gd name="T33" fmla="*/ 12 h 92"/>
                  <a:gd name="T34" fmla="*/ 0 w 8"/>
                  <a:gd name="T35" fmla="*/ 12 h 92"/>
                  <a:gd name="T36" fmla="*/ 0 w 8"/>
                  <a:gd name="T37" fmla="*/ 0 h 9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92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92"/>
                    </a:lnTo>
                    <a:lnTo>
                      <a:pt x="6" y="92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42" name="Freeform 5113"/>
              <p:cNvSpPr>
                <a:spLocks/>
              </p:cNvSpPr>
              <p:nvPr/>
            </p:nvSpPr>
            <p:spPr bwMode="auto">
              <a:xfrm>
                <a:off x="2829" y="1804"/>
                <a:ext cx="3" cy="44"/>
              </a:xfrm>
              <a:custGeom>
                <a:avLst/>
                <a:gdLst>
                  <a:gd name="T0" fmla="*/ 0 w 5"/>
                  <a:gd name="T1" fmla="*/ 0 h 88"/>
                  <a:gd name="T2" fmla="*/ 1 w 5"/>
                  <a:gd name="T3" fmla="*/ 0 h 88"/>
                  <a:gd name="T4" fmla="*/ 1 w 5"/>
                  <a:gd name="T5" fmla="*/ 0 h 88"/>
                  <a:gd name="T6" fmla="*/ 1 w 5"/>
                  <a:gd name="T7" fmla="*/ 0 h 88"/>
                  <a:gd name="T8" fmla="*/ 1 w 5"/>
                  <a:gd name="T9" fmla="*/ 0 h 88"/>
                  <a:gd name="T10" fmla="*/ 1 w 5"/>
                  <a:gd name="T11" fmla="*/ 11 h 88"/>
                  <a:gd name="T12" fmla="*/ 1 w 5"/>
                  <a:gd name="T13" fmla="*/ 11 h 88"/>
                  <a:gd name="T14" fmla="*/ 1 w 5"/>
                  <a:gd name="T15" fmla="*/ 11 h 88"/>
                  <a:gd name="T16" fmla="*/ 1 w 5"/>
                  <a:gd name="T17" fmla="*/ 11 h 88"/>
                  <a:gd name="T18" fmla="*/ 0 w 5"/>
                  <a:gd name="T19" fmla="*/ 11 h 88"/>
                  <a:gd name="T20" fmla="*/ 0 w 5"/>
                  <a:gd name="T21" fmla="*/ 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88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88"/>
                    </a:lnTo>
                    <a:lnTo>
                      <a:pt x="4" y="88"/>
                    </a:lnTo>
                    <a:lnTo>
                      <a:pt x="2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43" name="Freeform 5114"/>
              <p:cNvSpPr>
                <a:spLocks/>
              </p:cNvSpPr>
              <p:nvPr/>
            </p:nvSpPr>
            <p:spPr bwMode="auto">
              <a:xfrm>
                <a:off x="2832" y="1804"/>
                <a:ext cx="4" cy="44"/>
              </a:xfrm>
              <a:custGeom>
                <a:avLst/>
                <a:gdLst>
                  <a:gd name="T0" fmla="*/ 0 w 8"/>
                  <a:gd name="T1" fmla="*/ 0 h 88"/>
                  <a:gd name="T2" fmla="*/ 1 w 8"/>
                  <a:gd name="T3" fmla="*/ 0 h 88"/>
                  <a:gd name="T4" fmla="*/ 1 w 8"/>
                  <a:gd name="T5" fmla="*/ 0 h 88"/>
                  <a:gd name="T6" fmla="*/ 1 w 8"/>
                  <a:gd name="T7" fmla="*/ 0 h 88"/>
                  <a:gd name="T8" fmla="*/ 1 w 8"/>
                  <a:gd name="T9" fmla="*/ 0 h 88"/>
                  <a:gd name="T10" fmla="*/ 1 w 8"/>
                  <a:gd name="T11" fmla="*/ 11 h 88"/>
                  <a:gd name="T12" fmla="*/ 1 w 8"/>
                  <a:gd name="T13" fmla="*/ 11 h 88"/>
                  <a:gd name="T14" fmla="*/ 1 w 8"/>
                  <a:gd name="T15" fmla="*/ 11 h 88"/>
                  <a:gd name="T16" fmla="*/ 1 w 8"/>
                  <a:gd name="T17" fmla="*/ 11 h 88"/>
                  <a:gd name="T18" fmla="*/ 0 w 8"/>
                  <a:gd name="T19" fmla="*/ 11 h 88"/>
                  <a:gd name="T20" fmla="*/ 0 w 8"/>
                  <a:gd name="T21" fmla="*/ 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88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8"/>
                    </a:lnTo>
                    <a:lnTo>
                      <a:pt x="6" y="88"/>
                    </a:lnTo>
                    <a:lnTo>
                      <a:pt x="4" y="88"/>
                    </a:lnTo>
                    <a:lnTo>
                      <a:pt x="2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44" name="Freeform 5115"/>
              <p:cNvSpPr>
                <a:spLocks/>
              </p:cNvSpPr>
              <p:nvPr/>
            </p:nvSpPr>
            <p:spPr bwMode="auto">
              <a:xfrm>
                <a:off x="2836" y="1804"/>
                <a:ext cx="3" cy="44"/>
              </a:xfrm>
              <a:custGeom>
                <a:avLst/>
                <a:gdLst>
                  <a:gd name="T0" fmla="*/ 0 w 6"/>
                  <a:gd name="T1" fmla="*/ 0 h 88"/>
                  <a:gd name="T2" fmla="*/ 1 w 6"/>
                  <a:gd name="T3" fmla="*/ 0 h 88"/>
                  <a:gd name="T4" fmla="*/ 1 w 6"/>
                  <a:gd name="T5" fmla="*/ 0 h 88"/>
                  <a:gd name="T6" fmla="*/ 1 w 6"/>
                  <a:gd name="T7" fmla="*/ 0 h 88"/>
                  <a:gd name="T8" fmla="*/ 1 w 6"/>
                  <a:gd name="T9" fmla="*/ 0 h 88"/>
                  <a:gd name="T10" fmla="*/ 1 w 6"/>
                  <a:gd name="T11" fmla="*/ 11 h 88"/>
                  <a:gd name="T12" fmla="*/ 1 w 6"/>
                  <a:gd name="T13" fmla="*/ 11 h 88"/>
                  <a:gd name="T14" fmla="*/ 1 w 6"/>
                  <a:gd name="T15" fmla="*/ 11 h 88"/>
                  <a:gd name="T16" fmla="*/ 1 w 6"/>
                  <a:gd name="T17" fmla="*/ 11 h 88"/>
                  <a:gd name="T18" fmla="*/ 0 w 6"/>
                  <a:gd name="T19" fmla="*/ 11 h 88"/>
                  <a:gd name="T20" fmla="*/ 0 w 6"/>
                  <a:gd name="T21" fmla="*/ 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88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88"/>
                    </a:lnTo>
                    <a:lnTo>
                      <a:pt x="4" y="88"/>
                    </a:lnTo>
                    <a:lnTo>
                      <a:pt x="2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45" name="Freeform 5116"/>
              <p:cNvSpPr>
                <a:spLocks/>
              </p:cNvSpPr>
              <p:nvPr/>
            </p:nvSpPr>
            <p:spPr bwMode="auto">
              <a:xfrm>
                <a:off x="2839" y="1804"/>
                <a:ext cx="4" cy="44"/>
              </a:xfrm>
              <a:custGeom>
                <a:avLst/>
                <a:gdLst>
                  <a:gd name="T0" fmla="*/ 0 w 8"/>
                  <a:gd name="T1" fmla="*/ 0 h 88"/>
                  <a:gd name="T2" fmla="*/ 1 w 8"/>
                  <a:gd name="T3" fmla="*/ 0 h 88"/>
                  <a:gd name="T4" fmla="*/ 1 w 8"/>
                  <a:gd name="T5" fmla="*/ 0 h 88"/>
                  <a:gd name="T6" fmla="*/ 1 w 8"/>
                  <a:gd name="T7" fmla="*/ 0 h 88"/>
                  <a:gd name="T8" fmla="*/ 1 w 8"/>
                  <a:gd name="T9" fmla="*/ 0 h 88"/>
                  <a:gd name="T10" fmla="*/ 1 w 8"/>
                  <a:gd name="T11" fmla="*/ 11 h 88"/>
                  <a:gd name="T12" fmla="*/ 1 w 8"/>
                  <a:gd name="T13" fmla="*/ 11 h 88"/>
                  <a:gd name="T14" fmla="*/ 1 w 8"/>
                  <a:gd name="T15" fmla="*/ 11 h 88"/>
                  <a:gd name="T16" fmla="*/ 1 w 8"/>
                  <a:gd name="T17" fmla="*/ 11 h 88"/>
                  <a:gd name="T18" fmla="*/ 0 w 8"/>
                  <a:gd name="T19" fmla="*/ 11 h 88"/>
                  <a:gd name="T20" fmla="*/ 0 w 8"/>
                  <a:gd name="T21" fmla="*/ 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88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8"/>
                    </a:lnTo>
                    <a:lnTo>
                      <a:pt x="6" y="88"/>
                    </a:lnTo>
                    <a:lnTo>
                      <a:pt x="4" y="88"/>
                    </a:lnTo>
                    <a:lnTo>
                      <a:pt x="2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46" name="Freeform 5117"/>
              <p:cNvSpPr>
                <a:spLocks/>
              </p:cNvSpPr>
              <p:nvPr/>
            </p:nvSpPr>
            <p:spPr bwMode="auto">
              <a:xfrm>
                <a:off x="2843" y="1805"/>
                <a:ext cx="3" cy="43"/>
              </a:xfrm>
              <a:custGeom>
                <a:avLst/>
                <a:gdLst>
                  <a:gd name="T0" fmla="*/ 0 w 5"/>
                  <a:gd name="T1" fmla="*/ 0 h 86"/>
                  <a:gd name="T2" fmla="*/ 0 w 5"/>
                  <a:gd name="T3" fmla="*/ 0 h 86"/>
                  <a:gd name="T4" fmla="*/ 1 w 5"/>
                  <a:gd name="T5" fmla="*/ 0 h 86"/>
                  <a:gd name="T6" fmla="*/ 1 w 5"/>
                  <a:gd name="T7" fmla="*/ 0 h 86"/>
                  <a:gd name="T8" fmla="*/ 1 w 5"/>
                  <a:gd name="T9" fmla="*/ 0 h 86"/>
                  <a:gd name="T10" fmla="*/ 1 w 5"/>
                  <a:gd name="T11" fmla="*/ 0 h 86"/>
                  <a:gd name="T12" fmla="*/ 1 w 5"/>
                  <a:gd name="T13" fmla="*/ 0 h 86"/>
                  <a:gd name="T14" fmla="*/ 1 w 5"/>
                  <a:gd name="T15" fmla="*/ 0 h 86"/>
                  <a:gd name="T16" fmla="*/ 1 w 5"/>
                  <a:gd name="T17" fmla="*/ 0 h 86"/>
                  <a:gd name="T18" fmla="*/ 1 w 5"/>
                  <a:gd name="T19" fmla="*/ 11 h 86"/>
                  <a:gd name="T20" fmla="*/ 1 w 5"/>
                  <a:gd name="T21" fmla="*/ 11 h 86"/>
                  <a:gd name="T22" fmla="*/ 1 w 5"/>
                  <a:gd name="T23" fmla="*/ 11 h 86"/>
                  <a:gd name="T24" fmla="*/ 1 w 5"/>
                  <a:gd name="T25" fmla="*/ 11 h 86"/>
                  <a:gd name="T26" fmla="*/ 1 w 5"/>
                  <a:gd name="T27" fmla="*/ 11 h 86"/>
                  <a:gd name="T28" fmla="*/ 1 w 5"/>
                  <a:gd name="T29" fmla="*/ 11 h 86"/>
                  <a:gd name="T30" fmla="*/ 1 w 5"/>
                  <a:gd name="T31" fmla="*/ 11 h 86"/>
                  <a:gd name="T32" fmla="*/ 0 w 5"/>
                  <a:gd name="T33" fmla="*/ 11 h 86"/>
                  <a:gd name="T34" fmla="*/ 0 w 5"/>
                  <a:gd name="T35" fmla="*/ 11 h 86"/>
                  <a:gd name="T36" fmla="*/ 0 w 5"/>
                  <a:gd name="T37" fmla="*/ 0 h 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" h="86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84"/>
                    </a:lnTo>
                    <a:lnTo>
                      <a:pt x="3" y="84"/>
                    </a:lnTo>
                    <a:lnTo>
                      <a:pt x="1" y="86"/>
                    </a:lnTo>
                    <a:lnTo>
                      <a:pt x="0" y="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47" name="Freeform 5118"/>
              <p:cNvSpPr>
                <a:spLocks/>
              </p:cNvSpPr>
              <p:nvPr/>
            </p:nvSpPr>
            <p:spPr bwMode="auto">
              <a:xfrm>
                <a:off x="2846" y="1805"/>
                <a:ext cx="4" cy="43"/>
              </a:xfrm>
              <a:custGeom>
                <a:avLst/>
                <a:gdLst>
                  <a:gd name="T0" fmla="*/ 0 w 8"/>
                  <a:gd name="T1" fmla="*/ 0 h 86"/>
                  <a:gd name="T2" fmla="*/ 1 w 8"/>
                  <a:gd name="T3" fmla="*/ 0 h 86"/>
                  <a:gd name="T4" fmla="*/ 1 w 8"/>
                  <a:gd name="T5" fmla="*/ 0 h 86"/>
                  <a:gd name="T6" fmla="*/ 1 w 8"/>
                  <a:gd name="T7" fmla="*/ 0 h 86"/>
                  <a:gd name="T8" fmla="*/ 1 w 8"/>
                  <a:gd name="T9" fmla="*/ 0 h 86"/>
                  <a:gd name="T10" fmla="*/ 1 w 8"/>
                  <a:gd name="T11" fmla="*/ 11 h 86"/>
                  <a:gd name="T12" fmla="*/ 1 w 8"/>
                  <a:gd name="T13" fmla="*/ 11 h 86"/>
                  <a:gd name="T14" fmla="*/ 1 w 8"/>
                  <a:gd name="T15" fmla="*/ 11 h 86"/>
                  <a:gd name="T16" fmla="*/ 1 w 8"/>
                  <a:gd name="T17" fmla="*/ 11 h 86"/>
                  <a:gd name="T18" fmla="*/ 0 w 8"/>
                  <a:gd name="T19" fmla="*/ 11 h 86"/>
                  <a:gd name="T20" fmla="*/ 0 w 8"/>
                  <a:gd name="T21" fmla="*/ 0 h 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8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4"/>
                    </a:lnTo>
                    <a:lnTo>
                      <a:pt x="6" y="84"/>
                    </a:lnTo>
                    <a:lnTo>
                      <a:pt x="4" y="84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48" name="Freeform 5119"/>
              <p:cNvSpPr>
                <a:spLocks/>
              </p:cNvSpPr>
              <p:nvPr/>
            </p:nvSpPr>
            <p:spPr bwMode="auto">
              <a:xfrm>
                <a:off x="2850" y="1805"/>
                <a:ext cx="2" cy="42"/>
              </a:xfrm>
              <a:custGeom>
                <a:avLst/>
                <a:gdLst>
                  <a:gd name="T0" fmla="*/ 0 w 6"/>
                  <a:gd name="T1" fmla="*/ 0 h 84"/>
                  <a:gd name="T2" fmla="*/ 0 w 6"/>
                  <a:gd name="T3" fmla="*/ 0 h 84"/>
                  <a:gd name="T4" fmla="*/ 0 w 6"/>
                  <a:gd name="T5" fmla="*/ 0 h 84"/>
                  <a:gd name="T6" fmla="*/ 0 w 6"/>
                  <a:gd name="T7" fmla="*/ 0 h 84"/>
                  <a:gd name="T8" fmla="*/ 0 w 6"/>
                  <a:gd name="T9" fmla="*/ 0 h 84"/>
                  <a:gd name="T10" fmla="*/ 0 w 6"/>
                  <a:gd name="T11" fmla="*/ 0 h 84"/>
                  <a:gd name="T12" fmla="*/ 0 w 6"/>
                  <a:gd name="T13" fmla="*/ 0 h 84"/>
                  <a:gd name="T14" fmla="*/ 0 w 6"/>
                  <a:gd name="T15" fmla="*/ 0 h 84"/>
                  <a:gd name="T16" fmla="*/ 0 w 6"/>
                  <a:gd name="T17" fmla="*/ 0 h 84"/>
                  <a:gd name="T18" fmla="*/ 0 w 6"/>
                  <a:gd name="T19" fmla="*/ 11 h 84"/>
                  <a:gd name="T20" fmla="*/ 0 w 6"/>
                  <a:gd name="T21" fmla="*/ 11 h 84"/>
                  <a:gd name="T22" fmla="*/ 0 w 6"/>
                  <a:gd name="T23" fmla="*/ 11 h 84"/>
                  <a:gd name="T24" fmla="*/ 0 w 6"/>
                  <a:gd name="T25" fmla="*/ 11 h 84"/>
                  <a:gd name="T26" fmla="*/ 0 w 6"/>
                  <a:gd name="T27" fmla="*/ 11 h 84"/>
                  <a:gd name="T28" fmla="*/ 0 w 6"/>
                  <a:gd name="T29" fmla="*/ 11 h 84"/>
                  <a:gd name="T30" fmla="*/ 0 w 6"/>
                  <a:gd name="T31" fmla="*/ 11 h 84"/>
                  <a:gd name="T32" fmla="*/ 0 w 6"/>
                  <a:gd name="T33" fmla="*/ 11 h 84"/>
                  <a:gd name="T34" fmla="*/ 0 w 6"/>
                  <a:gd name="T35" fmla="*/ 11 h 84"/>
                  <a:gd name="T36" fmla="*/ 0 w 6"/>
                  <a:gd name="T37" fmla="*/ 0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84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84"/>
                    </a:lnTo>
                    <a:lnTo>
                      <a:pt x="4" y="84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49" name="Freeform 5120"/>
              <p:cNvSpPr>
                <a:spLocks/>
              </p:cNvSpPr>
              <p:nvPr/>
            </p:nvSpPr>
            <p:spPr bwMode="auto">
              <a:xfrm>
                <a:off x="2852" y="1805"/>
                <a:ext cx="4" cy="42"/>
              </a:xfrm>
              <a:custGeom>
                <a:avLst/>
                <a:gdLst>
                  <a:gd name="T0" fmla="*/ 0 w 7"/>
                  <a:gd name="T1" fmla="*/ 0 h 84"/>
                  <a:gd name="T2" fmla="*/ 1 w 7"/>
                  <a:gd name="T3" fmla="*/ 0 h 84"/>
                  <a:gd name="T4" fmla="*/ 1 w 7"/>
                  <a:gd name="T5" fmla="*/ 1 h 84"/>
                  <a:gd name="T6" fmla="*/ 1 w 7"/>
                  <a:gd name="T7" fmla="*/ 1 h 84"/>
                  <a:gd name="T8" fmla="*/ 1 w 7"/>
                  <a:gd name="T9" fmla="*/ 1 h 84"/>
                  <a:gd name="T10" fmla="*/ 1 w 7"/>
                  <a:gd name="T11" fmla="*/ 11 h 84"/>
                  <a:gd name="T12" fmla="*/ 1 w 7"/>
                  <a:gd name="T13" fmla="*/ 11 h 84"/>
                  <a:gd name="T14" fmla="*/ 1 w 7"/>
                  <a:gd name="T15" fmla="*/ 11 h 84"/>
                  <a:gd name="T16" fmla="*/ 1 w 7"/>
                  <a:gd name="T17" fmla="*/ 11 h 84"/>
                  <a:gd name="T18" fmla="*/ 0 w 7"/>
                  <a:gd name="T19" fmla="*/ 11 h 84"/>
                  <a:gd name="T20" fmla="*/ 0 w 7"/>
                  <a:gd name="T21" fmla="*/ 0 h 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84">
                    <a:moveTo>
                      <a:pt x="0" y="0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84"/>
                    </a:lnTo>
                    <a:lnTo>
                      <a:pt x="6" y="84"/>
                    </a:lnTo>
                    <a:lnTo>
                      <a:pt x="4" y="84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50" name="Freeform 5121"/>
              <p:cNvSpPr>
                <a:spLocks/>
              </p:cNvSpPr>
              <p:nvPr/>
            </p:nvSpPr>
            <p:spPr bwMode="auto">
              <a:xfrm>
                <a:off x="2856" y="1805"/>
                <a:ext cx="3" cy="42"/>
              </a:xfrm>
              <a:custGeom>
                <a:avLst/>
                <a:gdLst>
                  <a:gd name="T0" fmla="*/ 0 w 6"/>
                  <a:gd name="T1" fmla="*/ 0 h 84"/>
                  <a:gd name="T2" fmla="*/ 1 w 6"/>
                  <a:gd name="T3" fmla="*/ 0 h 84"/>
                  <a:gd name="T4" fmla="*/ 1 w 6"/>
                  <a:gd name="T5" fmla="*/ 1 h 84"/>
                  <a:gd name="T6" fmla="*/ 1 w 6"/>
                  <a:gd name="T7" fmla="*/ 1 h 84"/>
                  <a:gd name="T8" fmla="*/ 1 w 6"/>
                  <a:gd name="T9" fmla="*/ 1 h 84"/>
                  <a:gd name="T10" fmla="*/ 1 w 6"/>
                  <a:gd name="T11" fmla="*/ 11 h 84"/>
                  <a:gd name="T12" fmla="*/ 1 w 6"/>
                  <a:gd name="T13" fmla="*/ 11 h 84"/>
                  <a:gd name="T14" fmla="*/ 1 w 6"/>
                  <a:gd name="T15" fmla="*/ 11 h 84"/>
                  <a:gd name="T16" fmla="*/ 1 w 6"/>
                  <a:gd name="T17" fmla="*/ 11 h 84"/>
                  <a:gd name="T18" fmla="*/ 0 w 6"/>
                  <a:gd name="T19" fmla="*/ 11 h 84"/>
                  <a:gd name="T20" fmla="*/ 0 w 6"/>
                  <a:gd name="T21" fmla="*/ 0 h 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84">
                    <a:moveTo>
                      <a:pt x="0" y="0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82"/>
                    </a:lnTo>
                    <a:lnTo>
                      <a:pt x="4" y="82"/>
                    </a:lnTo>
                    <a:lnTo>
                      <a:pt x="4" y="84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51" name="Freeform 5122"/>
              <p:cNvSpPr>
                <a:spLocks/>
              </p:cNvSpPr>
              <p:nvPr/>
            </p:nvSpPr>
            <p:spPr bwMode="auto">
              <a:xfrm>
                <a:off x="2859" y="1806"/>
                <a:ext cx="4" cy="40"/>
              </a:xfrm>
              <a:custGeom>
                <a:avLst/>
                <a:gdLst>
                  <a:gd name="T0" fmla="*/ 0 w 8"/>
                  <a:gd name="T1" fmla="*/ 0 h 81"/>
                  <a:gd name="T2" fmla="*/ 1 w 8"/>
                  <a:gd name="T3" fmla="*/ 0 h 81"/>
                  <a:gd name="T4" fmla="*/ 1 w 8"/>
                  <a:gd name="T5" fmla="*/ 0 h 81"/>
                  <a:gd name="T6" fmla="*/ 1 w 8"/>
                  <a:gd name="T7" fmla="*/ 0 h 81"/>
                  <a:gd name="T8" fmla="*/ 1 w 8"/>
                  <a:gd name="T9" fmla="*/ 0 h 81"/>
                  <a:gd name="T10" fmla="*/ 1 w 8"/>
                  <a:gd name="T11" fmla="*/ 0 h 81"/>
                  <a:gd name="T12" fmla="*/ 1 w 8"/>
                  <a:gd name="T13" fmla="*/ 0 h 81"/>
                  <a:gd name="T14" fmla="*/ 1 w 8"/>
                  <a:gd name="T15" fmla="*/ 0 h 81"/>
                  <a:gd name="T16" fmla="*/ 1 w 8"/>
                  <a:gd name="T17" fmla="*/ 0 h 81"/>
                  <a:gd name="T18" fmla="*/ 1 w 8"/>
                  <a:gd name="T19" fmla="*/ 10 h 81"/>
                  <a:gd name="T20" fmla="*/ 1 w 8"/>
                  <a:gd name="T21" fmla="*/ 10 h 81"/>
                  <a:gd name="T22" fmla="*/ 1 w 8"/>
                  <a:gd name="T23" fmla="*/ 10 h 81"/>
                  <a:gd name="T24" fmla="*/ 1 w 8"/>
                  <a:gd name="T25" fmla="*/ 10 h 81"/>
                  <a:gd name="T26" fmla="*/ 1 w 8"/>
                  <a:gd name="T27" fmla="*/ 10 h 81"/>
                  <a:gd name="T28" fmla="*/ 1 w 8"/>
                  <a:gd name="T29" fmla="*/ 10 h 81"/>
                  <a:gd name="T30" fmla="*/ 1 w 8"/>
                  <a:gd name="T31" fmla="*/ 10 h 81"/>
                  <a:gd name="T32" fmla="*/ 1 w 8"/>
                  <a:gd name="T33" fmla="*/ 10 h 81"/>
                  <a:gd name="T34" fmla="*/ 0 w 8"/>
                  <a:gd name="T35" fmla="*/ 10 h 81"/>
                  <a:gd name="T36" fmla="*/ 0 w 8"/>
                  <a:gd name="T37" fmla="*/ 0 h 8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81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1"/>
                    </a:lnTo>
                    <a:lnTo>
                      <a:pt x="6" y="81"/>
                    </a:lnTo>
                    <a:lnTo>
                      <a:pt x="4" y="81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52" name="Freeform 5123"/>
              <p:cNvSpPr>
                <a:spLocks/>
              </p:cNvSpPr>
              <p:nvPr/>
            </p:nvSpPr>
            <p:spPr bwMode="auto">
              <a:xfrm>
                <a:off x="2863" y="1806"/>
                <a:ext cx="3" cy="40"/>
              </a:xfrm>
              <a:custGeom>
                <a:avLst/>
                <a:gdLst>
                  <a:gd name="T0" fmla="*/ 0 w 6"/>
                  <a:gd name="T1" fmla="*/ 0 h 81"/>
                  <a:gd name="T2" fmla="*/ 1 w 6"/>
                  <a:gd name="T3" fmla="*/ 0 h 81"/>
                  <a:gd name="T4" fmla="*/ 1 w 6"/>
                  <a:gd name="T5" fmla="*/ 0 h 81"/>
                  <a:gd name="T6" fmla="*/ 1 w 6"/>
                  <a:gd name="T7" fmla="*/ 0 h 81"/>
                  <a:gd name="T8" fmla="*/ 1 w 6"/>
                  <a:gd name="T9" fmla="*/ 0 h 81"/>
                  <a:gd name="T10" fmla="*/ 1 w 6"/>
                  <a:gd name="T11" fmla="*/ 10 h 81"/>
                  <a:gd name="T12" fmla="*/ 1 w 6"/>
                  <a:gd name="T13" fmla="*/ 10 h 81"/>
                  <a:gd name="T14" fmla="*/ 1 w 6"/>
                  <a:gd name="T15" fmla="*/ 10 h 81"/>
                  <a:gd name="T16" fmla="*/ 1 w 6"/>
                  <a:gd name="T17" fmla="*/ 10 h 81"/>
                  <a:gd name="T18" fmla="*/ 0 w 6"/>
                  <a:gd name="T19" fmla="*/ 10 h 81"/>
                  <a:gd name="T20" fmla="*/ 0 w 6"/>
                  <a:gd name="T21" fmla="*/ 0 h 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81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81"/>
                    </a:lnTo>
                    <a:lnTo>
                      <a:pt x="4" y="81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53" name="Freeform 5124"/>
              <p:cNvSpPr>
                <a:spLocks/>
              </p:cNvSpPr>
              <p:nvPr/>
            </p:nvSpPr>
            <p:spPr bwMode="auto">
              <a:xfrm>
                <a:off x="2866" y="1806"/>
                <a:ext cx="4" cy="40"/>
              </a:xfrm>
              <a:custGeom>
                <a:avLst/>
                <a:gdLst>
                  <a:gd name="T0" fmla="*/ 0 w 7"/>
                  <a:gd name="T1" fmla="*/ 0 h 81"/>
                  <a:gd name="T2" fmla="*/ 1 w 7"/>
                  <a:gd name="T3" fmla="*/ 0 h 81"/>
                  <a:gd name="T4" fmla="*/ 1 w 7"/>
                  <a:gd name="T5" fmla="*/ 0 h 81"/>
                  <a:gd name="T6" fmla="*/ 1 w 7"/>
                  <a:gd name="T7" fmla="*/ 0 h 81"/>
                  <a:gd name="T8" fmla="*/ 1 w 7"/>
                  <a:gd name="T9" fmla="*/ 0 h 81"/>
                  <a:gd name="T10" fmla="*/ 1 w 7"/>
                  <a:gd name="T11" fmla="*/ 10 h 81"/>
                  <a:gd name="T12" fmla="*/ 1 w 7"/>
                  <a:gd name="T13" fmla="*/ 10 h 81"/>
                  <a:gd name="T14" fmla="*/ 1 w 7"/>
                  <a:gd name="T15" fmla="*/ 10 h 81"/>
                  <a:gd name="T16" fmla="*/ 1 w 7"/>
                  <a:gd name="T17" fmla="*/ 10 h 81"/>
                  <a:gd name="T18" fmla="*/ 0 w 7"/>
                  <a:gd name="T19" fmla="*/ 10 h 81"/>
                  <a:gd name="T20" fmla="*/ 0 w 7"/>
                  <a:gd name="T21" fmla="*/ 0 h 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81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7" y="81"/>
                    </a:lnTo>
                    <a:lnTo>
                      <a:pt x="5" y="81"/>
                    </a:lnTo>
                    <a:lnTo>
                      <a:pt x="3" y="81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54" name="Freeform 5125"/>
              <p:cNvSpPr>
                <a:spLocks/>
              </p:cNvSpPr>
              <p:nvPr/>
            </p:nvSpPr>
            <p:spPr bwMode="auto">
              <a:xfrm>
                <a:off x="2870" y="1807"/>
                <a:ext cx="3" cy="38"/>
              </a:xfrm>
              <a:custGeom>
                <a:avLst/>
                <a:gdLst>
                  <a:gd name="T0" fmla="*/ 0 w 6"/>
                  <a:gd name="T1" fmla="*/ 0 h 77"/>
                  <a:gd name="T2" fmla="*/ 1 w 6"/>
                  <a:gd name="T3" fmla="*/ 0 h 77"/>
                  <a:gd name="T4" fmla="*/ 1 w 6"/>
                  <a:gd name="T5" fmla="*/ 0 h 77"/>
                  <a:gd name="T6" fmla="*/ 1 w 6"/>
                  <a:gd name="T7" fmla="*/ 0 h 77"/>
                  <a:gd name="T8" fmla="*/ 1 w 6"/>
                  <a:gd name="T9" fmla="*/ 0 h 77"/>
                  <a:gd name="T10" fmla="*/ 1 w 6"/>
                  <a:gd name="T11" fmla="*/ 9 h 77"/>
                  <a:gd name="T12" fmla="*/ 1 w 6"/>
                  <a:gd name="T13" fmla="*/ 9 h 77"/>
                  <a:gd name="T14" fmla="*/ 1 w 6"/>
                  <a:gd name="T15" fmla="*/ 9 h 77"/>
                  <a:gd name="T16" fmla="*/ 1 w 6"/>
                  <a:gd name="T17" fmla="*/ 9 h 77"/>
                  <a:gd name="T18" fmla="*/ 0 w 6"/>
                  <a:gd name="T19" fmla="*/ 9 h 77"/>
                  <a:gd name="T20" fmla="*/ 0 w 6"/>
                  <a:gd name="T21" fmla="*/ 0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77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77"/>
                    </a:lnTo>
                    <a:lnTo>
                      <a:pt x="4" y="77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55" name="Freeform 5126"/>
              <p:cNvSpPr>
                <a:spLocks/>
              </p:cNvSpPr>
              <p:nvPr/>
            </p:nvSpPr>
            <p:spPr bwMode="auto">
              <a:xfrm>
                <a:off x="2873" y="1807"/>
                <a:ext cx="3" cy="38"/>
              </a:xfrm>
              <a:custGeom>
                <a:avLst/>
                <a:gdLst>
                  <a:gd name="T0" fmla="*/ 0 w 8"/>
                  <a:gd name="T1" fmla="*/ 0 h 77"/>
                  <a:gd name="T2" fmla="*/ 0 w 8"/>
                  <a:gd name="T3" fmla="*/ 0 h 77"/>
                  <a:gd name="T4" fmla="*/ 0 w 8"/>
                  <a:gd name="T5" fmla="*/ 0 h 77"/>
                  <a:gd name="T6" fmla="*/ 0 w 8"/>
                  <a:gd name="T7" fmla="*/ 0 h 77"/>
                  <a:gd name="T8" fmla="*/ 0 w 8"/>
                  <a:gd name="T9" fmla="*/ 0 h 77"/>
                  <a:gd name="T10" fmla="*/ 0 w 8"/>
                  <a:gd name="T11" fmla="*/ 9 h 77"/>
                  <a:gd name="T12" fmla="*/ 0 w 8"/>
                  <a:gd name="T13" fmla="*/ 9 h 77"/>
                  <a:gd name="T14" fmla="*/ 0 w 8"/>
                  <a:gd name="T15" fmla="*/ 9 h 77"/>
                  <a:gd name="T16" fmla="*/ 0 w 8"/>
                  <a:gd name="T17" fmla="*/ 9 h 77"/>
                  <a:gd name="T18" fmla="*/ 0 w 8"/>
                  <a:gd name="T19" fmla="*/ 9 h 77"/>
                  <a:gd name="T20" fmla="*/ 0 w 8"/>
                  <a:gd name="T21" fmla="*/ 0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77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77"/>
                    </a:lnTo>
                    <a:lnTo>
                      <a:pt x="6" y="77"/>
                    </a:lnTo>
                    <a:lnTo>
                      <a:pt x="4" y="77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56" name="Freeform 5127"/>
              <p:cNvSpPr>
                <a:spLocks/>
              </p:cNvSpPr>
              <p:nvPr/>
            </p:nvSpPr>
            <p:spPr bwMode="auto">
              <a:xfrm>
                <a:off x="2876" y="1807"/>
                <a:ext cx="4" cy="38"/>
              </a:xfrm>
              <a:custGeom>
                <a:avLst/>
                <a:gdLst>
                  <a:gd name="T0" fmla="*/ 0 w 7"/>
                  <a:gd name="T1" fmla="*/ 0 h 77"/>
                  <a:gd name="T2" fmla="*/ 0 w 7"/>
                  <a:gd name="T3" fmla="*/ 0 h 77"/>
                  <a:gd name="T4" fmla="*/ 1 w 7"/>
                  <a:gd name="T5" fmla="*/ 0 h 77"/>
                  <a:gd name="T6" fmla="*/ 1 w 7"/>
                  <a:gd name="T7" fmla="*/ 0 h 77"/>
                  <a:gd name="T8" fmla="*/ 1 w 7"/>
                  <a:gd name="T9" fmla="*/ 0 h 77"/>
                  <a:gd name="T10" fmla="*/ 1 w 7"/>
                  <a:gd name="T11" fmla="*/ 0 h 77"/>
                  <a:gd name="T12" fmla="*/ 1 w 7"/>
                  <a:gd name="T13" fmla="*/ 0 h 77"/>
                  <a:gd name="T14" fmla="*/ 1 w 7"/>
                  <a:gd name="T15" fmla="*/ 0 h 77"/>
                  <a:gd name="T16" fmla="*/ 1 w 7"/>
                  <a:gd name="T17" fmla="*/ 0 h 77"/>
                  <a:gd name="T18" fmla="*/ 1 w 7"/>
                  <a:gd name="T19" fmla="*/ 9 h 77"/>
                  <a:gd name="T20" fmla="*/ 1 w 7"/>
                  <a:gd name="T21" fmla="*/ 9 h 77"/>
                  <a:gd name="T22" fmla="*/ 1 w 7"/>
                  <a:gd name="T23" fmla="*/ 9 h 77"/>
                  <a:gd name="T24" fmla="*/ 1 w 7"/>
                  <a:gd name="T25" fmla="*/ 9 h 77"/>
                  <a:gd name="T26" fmla="*/ 1 w 7"/>
                  <a:gd name="T27" fmla="*/ 9 h 77"/>
                  <a:gd name="T28" fmla="*/ 1 w 7"/>
                  <a:gd name="T29" fmla="*/ 9 h 77"/>
                  <a:gd name="T30" fmla="*/ 1 w 7"/>
                  <a:gd name="T31" fmla="*/ 9 h 77"/>
                  <a:gd name="T32" fmla="*/ 0 w 7"/>
                  <a:gd name="T33" fmla="*/ 9 h 77"/>
                  <a:gd name="T34" fmla="*/ 0 w 7"/>
                  <a:gd name="T35" fmla="*/ 9 h 77"/>
                  <a:gd name="T36" fmla="*/ 0 w 7"/>
                  <a:gd name="T37" fmla="*/ 0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77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77"/>
                    </a:lnTo>
                    <a:lnTo>
                      <a:pt x="6" y="77"/>
                    </a:lnTo>
                    <a:lnTo>
                      <a:pt x="4" y="77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57" name="Freeform 5128"/>
              <p:cNvSpPr>
                <a:spLocks/>
              </p:cNvSpPr>
              <p:nvPr/>
            </p:nvSpPr>
            <p:spPr bwMode="auto">
              <a:xfrm>
                <a:off x="2880" y="1807"/>
                <a:ext cx="3" cy="38"/>
              </a:xfrm>
              <a:custGeom>
                <a:avLst/>
                <a:gdLst>
                  <a:gd name="T0" fmla="*/ 0 w 6"/>
                  <a:gd name="T1" fmla="*/ 0 h 77"/>
                  <a:gd name="T2" fmla="*/ 0 w 6"/>
                  <a:gd name="T3" fmla="*/ 0 h 77"/>
                  <a:gd name="T4" fmla="*/ 1 w 6"/>
                  <a:gd name="T5" fmla="*/ 0 h 77"/>
                  <a:gd name="T6" fmla="*/ 1 w 6"/>
                  <a:gd name="T7" fmla="*/ 0 h 77"/>
                  <a:gd name="T8" fmla="*/ 1 w 6"/>
                  <a:gd name="T9" fmla="*/ 0 h 77"/>
                  <a:gd name="T10" fmla="*/ 1 w 6"/>
                  <a:gd name="T11" fmla="*/ 9 h 77"/>
                  <a:gd name="T12" fmla="*/ 1 w 6"/>
                  <a:gd name="T13" fmla="*/ 9 h 77"/>
                  <a:gd name="T14" fmla="*/ 1 w 6"/>
                  <a:gd name="T15" fmla="*/ 9 h 77"/>
                  <a:gd name="T16" fmla="*/ 0 w 6"/>
                  <a:gd name="T17" fmla="*/ 9 h 77"/>
                  <a:gd name="T18" fmla="*/ 0 w 6"/>
                  <a:gd name="T19" fmla="*/ 9 h 77"/>
                  <a:gd name="T20" fmla="*/ 0 w 6"/>
                  <a:gd name="T21" fmla="*/ 0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77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75"/>
                    </a:lnTo>
                    <a:lnTo>
                      <a:pt x="4" y="75"/>
                    </a:lnTo>
                    <a:lnTo>
                      <a:pt x="2" y="75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58" name="Freeform 5129"/>
              <p:cNvSpPr>
                <a:spLocks/>
              </p:cNvSpPr>
              <p:nvPr/>
            </p:nvSpPr>
            <p:spPr bwMode="auto">
              <a:xfrm>
                <a:off x="2883" y="1808"/>
                <a:ext cx="4" cy="36"/>
              </a:xfrm>
              <a:custGeom>
                <a:avLst/>
                <a:gdLst>
                  <a:gd name="T0" fmla="*/ 0 w 8"/>
                  <a:gd name="T1" fmla="*/ 0 h 73"/>
                  <a:gd name="T2" fmla="*/ 0 w 8"/>
                  <a:gd name="T3" fmla="*/ 0 h 73"/>
                  <a:gd name="T4" fmla="*/ 1 w 8"/>
                  <a:gd name="T5" fmla="*/ 0 h 73"/>
                  <a:gd name="T6" fmla="*/ 1 w 8"/>
                  <a:gd name="T7" fmla="*/ 0 h 73"/>
                  <a:gd name="T8" fmla="*/ 1 w 8"/>
                  <a:gd name="T9" fmla="*/ 0 h 73"/>
                  <a:gd name="T10" fmla="*/ 1 w 8"/>
                  <a:gd name="T11" fmla="*/ 0 h 73"/>
                  <a:gd name="T12" fmla="*/ 1 w 8"/>
                  <a:gd name="T13" fmla="*/ 0 h 73"/>
                  <a:gd name="T14" fmla="*/ 1 w 8"/>
                  <a:gd name="T15" fmla="*/ 0 h 73"/>
                  <a:gd name="T16" fmla="*/ 1 w 8"/>
                  <a:gd name="T17" fmla="*/ 0 h 73"/>
                  <a:gd name="T18" fmla="*/ 1 w 8"/>
                  <a:gd name="T19" fmla="*/ 9 h 73"/>
                  <a:gd name="T20" fmla="*/ 1 w 8"/>
                  <a:gd name="T21" fmla="*/ 9 h 73"/>
                  <a:gd name="T22" fmla="*/ 1 w 8"/>
                  <a:gd name="T23" fmla="*/ 9 h 73"/>
                  <a:gd name="T24" fmla="*/ 1 w 8"/>
                  <a:gd name="T25" fmla="*/ 9 h 73"/>
                  <a:gd name="T26" fmla="*/ 1 w 8"/>
                  <a:gd name="T27" fmla="*/ 9 h 73"/>
                  <a:gd name="T28" fmla="*/ 1 w 8"/>
                  <a:gd name="T29" fmla="*/ 9 h 73"/>
                  <a:gd name="T30" fmla="*/ 1 w 8"/>
                  <a:gd name="T31" fmla="*/ 9 h 73"/>
                  <a:gd name="T32" fmla="*/ 0 w 8"/>
                  <a:gd name="T33" fmla="*/ 9 h 73"/>
                  <a:gd name="T34" fmla="*/ 0 w 8"/>
                  <a:gd name="T35" fmla="*/ 9 h 73"/>
                  <a:gd name="T36" fmla="*/ 0 w 8"/>
                  <a:gd name="T37" fmla="*/ 0 h 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73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73"/>
                    </a:lnTo>
                    <a:lnTo>
                      <a:pt x="6" y="73"/>
                    </a:lnTo>
                    <a:lnTo>
                      <a:pt x="4" y="73"/>
                    </a:lnTo>
                    <a:lnTo>
                      <a:pt x="2" y="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59" name="Freeform 5130"/>
              <p:cNvSpPr>
                <a:spLocks/>
              </p:cNvSpPr>
              <p:nvPr/>
            </p:nvSpPr>
            <p:spPr bwMode="auto">
              <a:xfrm>
                <a:off x="2887" y="1808"/>
                <a:ext cx="3" cy="36"/>
              </a:xfrm>
              <a:custGeom>
                <a:avLst/>
                <a:gdLst>
                  <a:gd name="T0" fmla="*/ 0 w 6"/>
                  <a:gd name="T1" fmla="*/ 0 h 73"/>
                  <a:gd name="T2" fmla="*/ 0 w 6"/>
                  <a:gd name="T3" fmla="*/ 0 h 73"/>
                  <a:gd name="T4" fmla="*/ 1 w 6"/>
                  <a:gd name="T5" fmla="*/ 0 h 73"/>
                  <a:gd name="T6" fmla="*/ 1 w 6"/>
                  <a:gd name="T7" fmla="*/ 0 h 73"/>
                  <a:gd name="T8" fmla="*/ 1 w 6"/>
                  <a:gd name="T9" fmla="*/ 0 h 73"/>
                  <a:gd name="T10" fmla="*/ 1 w 6"/>
                  <a:gd name="T11" fmla="*/ 8 h 73"/>
                  <a:gd name="T12" fmla="*/ 1 w 6"/>
                  <a:gd name="T13" fmla="*/ 9 h 73"/>
                  <a:gd name="T14" fmla="*/ 1 w 6"/>
                  <a:gd name="T15" fmla="*/ 9 h 73"/>
                  <a:gd name="T16" fmla="*/ 0 w 6"/>
                  <a:gd name="T17" fmla="*/ 9 h 73"/>
                  <a:gd name="T18" fmla="*/ 0 w 6"/>
                  <a:gd name="T19" fmla="*/ 9 h 73"/>
                  <a:gd name="T20" fmla="*/ 0 w 6"/>
                  <a:gd name="T21" fmla="*/ 0 h 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73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71"/>
                    </a:lnTo>
                    <a:lnTo>
                      <a:pt x="4" y="73"/>
                    </a:lnTo>
                    <a:lnTo>
                      <a:pt x="2" y="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60" name="Freeform 5131"/>
              <p:cNvSpPr>
                <a:spLocks/>
              </p:cNvSpPr>
              <p:nvPr/>
            </p:nvSpPr>
            <p:spPr bwMode="auto">
              <a:xfrm>
                <a:off x="2890" y="1809"/>
                <a:ext cx="3" cy="34"/>
              </a:xfrm>
              <a:custGeom>
                <a:avLst/>
                <a:gdLst>
                  <a:gd name="T0" fmla="*/ 0 w 5"/>
                  <a:gd name="T1" fmla="*/ 0 h 69"/>
                  <a:gd name="T2" fmla="*/ 0 w 5"/>
                  <a:gd name="T3" fmla="*/ 0 h 69"/>
                  <a:gd name="T4" fmla="*/ 1 w 5"/>
                  <a:gd name="T5" fmla="*/ 0 h 69"/>
                  <a:gd name="T6" fmla="*/ 1 w 5"/>
                  <a:gd name="T7" fmla="*/ 0 h 69"/>
                  <a:gd name="T8" fmla="*/ 1 w 5"/>
                  <a:gd name="T9" fmla="*/ 0 h 69"/>
                  <a:gd name="T10" fmla="*/ 1 w 5"/>
                  <a:gd name="T11" fmla="*/ 0 h 69"/>
                  <a:gd name="T12" fmla="*/ 1 w 5"/>
                  <a:gd name="T13" fmla="*/ 0 h 69"/>
                  <a:gd name="T14" fmla="*/ 1 w 5"/>
                  <a:gd name="T15" fmla="*/ 0 h 69"/>
                  <a:gd name="T16" fmla="*/ 1 w 5"/>
                  <a:gd name="T17" fmla="*/ 0 h 69"/>
                  <a:gd name="T18" fmla="*/ 1 w 5"/>
                  <a:gd name="T19" fmla="*/ 8 h 69"/>
                  <a:gd name="T20" fmla="*/ 1 w 5"/>
                  <a:gd name="T21" fmla="*/ 8 h 69"/>
                  <a:gd name="T22" fmla="*/ 1 w 5"/>
                  <a:gd name="T23" fmla="*/ 8 h 69"/>
                  <a:gd name="T24" fmla="*/ 1 w 5"/>
                  <a:gd name="T25" fmla="*/ 8 h 69"/>
                  <a:gd name="T26" fmla="*/ 1 w 5"/>
                  <a:gd name="T27" fmla="*/ 8 h 69"/>
                  <a:gd name="T28" fmla="*/ 1 w 5"/>
                  <a:gd name="T29" fmla="*/ 8 h 69"/>
                  <a:gd name="T30" fmla="*/ 1 w 5"/>
                  <a:gd name="T31" fmla="*/ 8 h 69"/>
                  <a:gd name="T32" fmla="*/ 0 w 5"/>
                  <a:gd name="T33" fmla="*/ 8 h 69"/>
                  <a:gd name="T34" fmla="*/ 0 w 5"/>
                  <a:gd name="T35" fmla="*/ 8 h 69"/>
                  <a:gd name="T36" fmla="*/ 0 w 5"/>
                  <a:gd name="T37" fmla="*/ 0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" h="69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69"/>
                    </a:lnTo>
                    <a:lnTo>
                      <a:pt x="3" y="69"/>
                    </a:lnTo>
                    <a:lnTo>
                      <a:pt x="2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61" name="Freeform 5132"/>
              <p:cNvSpPr>
                <a:spLocks/>
              </p:cNvSpPr>
              <p:nvPr/>
            </p:nvSpPr>
            <p:spPr bwMode="auto">
              <a:xfrm>
                <a:off x="2893" y="1809"/>
                <a:ext cx="4" cy="34"/>
              </a:xfrm>
              <a:custGeom>
                <a:avLst/>
                <a:gdLst>
                  <a:gd name="T0" fmla="*/ 0 w 8"/>
                  <a:gd name="T1" fmla="*/ 0 h 69"/>
                  <a:gd name="T2" fmla="*/ 1 w 8"/>
                  <a:gd name="T3" fmla="*/ 0 h 69"/>
                  <a:gd name="T4" fmla="*/ 1 w 8"/>
                  <a:gd name="T5" fmla="*/ 0 h 69"/>
                  <a:gd name="T6" fmla="*/ 1 w 8"/>
                  <a:gd name="T7" fmla="*/ 0 h 69"/>
                  <a:gd name="T8" fmla="*/ 1 w 8"/>
                  <a:gd name="T9" fmla="*/ 0 h 69"/>
                  <a:gd name="T10" fmla="*/ 1 w 8"/>
                  <a:gd name="T11" fmla="*/ 0 h 69"/>
                  <a:gd name="T12" fmla="*/ 1 w 8"/>
                  <a:gd name="T13" fmla="*/ 0 h 69"/>
                  <a:gd name="T14" fmla="*/ 1 w 8"/>
                  <a:gd name="T15" fmla="*/ 0 h 69"/>
                  <a:gd name="T16" fmla="*/ 1 w 8"/>
                  <a:gd name="T17" fmla="*/ 0 h 69"/>
                  <a:gd name="T18" fmla="*/ 1 w 8"/>
                  <a:gd name="T19" fmla="*/ 8 h 69"/>
                  <a:gd name="T20" fmla="*/ 1 w 8"/>
                  <a:gd name="T21" fmla="*/ 8 h 69"/>
                  <a:gd name="T22" fmla="*/ 1 w 8"/>
                  <a:gd name="T23" fmla="*/ 8 h 69"/>
                  <a:gd name="T24" fmla="*/ 1 w 8"/>
                  <a:gd name="T25" fmla="*/ 8 h 69"/>
                  <a:gd name="T26" fmla="*/ 1 w 8"/>
                  <a:gd name="T27" fmla="*/ 8 h 69"/>
                  <a:gd name="T28" fmla="*/ 1 w 8"/>
                  <a:gd name="T29" fmla="*/ 8 h 69"/>
                  <a:gd name="T30" fmla="*/ 1 w 8"/>
                  <a:gd name="T31" fmla="*/ 8 h 69"/>
                  <a:gd name="T32" fmla="*/ 1 w 8"/>
                  <a:gd name="T33" fmla="*/ 8 h 69"/>
                  <a:gd name="T34" fmla="*/ 0 w 8"/>
                  <a:gd name="T35" fmla="*/ 8 h 69"/>
                  <a:gd name="T36" fmla="*/ 0 w 8"/>
                  <a:gd name="T37" fmla="*/ 0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69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69"/>
                    </a:lnTo>
                    <a:lnTo>
                      <a:pt x="6" y="69"/>
                    </a:lnTo>
                    <a:lnTo>
                      <a:pt x="4" y="69"/>
                    </a:lnTo>
                    <a:lnTo>
                      <a:pt x="2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62" name="Freeform 5133"/>
              <p:cNvSpPr>
                <a:spLocks/>
              </p:cNvSpPr>
              <p:nvPr/>
            </p:nvSpPr>
            <p:spPr bwMode="auto">
              <a:xfrm>
                <a:off x="2897" y="1810"/>
                <a:ext cx="2" cy="33"/>
              </a:xfrm>
              <a:custGeom>
                <a:avLst/>
                <a:gdLst>
                  <a:gd name="T0" fmla="*/ 0 w 6"/>
                  <a:gd name="T1" fmla="*/ 0 h 67"/>
                  <a:gd name="T2" fmla="*/ 0 w 6"/>
                  <a:gd name="T3" fmla="*/ 0 h 67"/>
                  <a:gd name="T4" fmla="*/ 0 w 6"/>
                  <a:gd name="T5" fmla="*/ 0 h 67"/>
                  <a:gd name="T6" fmla="*/ 0 w 6"/>
                  <a:gd name="T7" fmla="*/ 0 h 67"/>
                  <a:gd name="T8" fmla="*/ 0 w 6"/>
                  <a:gd name="T9" fmla="*/ 0 h 67"/>
                  <a:gd name="T10" fmla="*/ 0 w 6"/>
                  <a:gd name="T11" fmla="*/ 8 h 67"/>
                  <a:gd name="T12" fmla="*/ 0 w 6"/>
                  <a:gd name="T13" fmla="*/ 8 h 67"/>
                  <a:gd name="T14" fmla="*/ 0 w 6"/>
                  <a:gd name="T15" fmla="*/ 8 h 67"/>
                  <a:gd name="T16" fmla="*/ 0 w 6"/>
                  <a:gd name="T17" fmla="*/ 8 h 67"/>
                  <a:gd name="T18" fmla="*/ 0 w 6"/>
                  <a:gd name="T19" fmla="*/ 8 h 67"/>
                  <a:gd name="T20" fmla="*/ 0 w 6"/>
                  <a:gd name="T21" fmla="*/ 0 h 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67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65"/>
                    </a:lnTo>
                    <a:lnTo>
                      <a:pt x="4" y="65"/>
                    </a:lnTo>
                    <a:lnTo>
                      <a:pt x="2" y="65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63" name="Freeform 5134"/>
              <p:cNvSpPr>
                <a:spLocks/>
              </p:cNvSpPr>
              <p:nvPr/>
            </p:nvSpPr>
            <p:spPr bwMode="auto">
              <a:xfrm>
                <a:off x="2899" y="1810"/>
                <a:ext cx="4" cy="32"/>
              </a:xfrm>
              <a:custGeom>
                <a:avLst/>
                <a:gdLst>
                  <a:gd name="T0" fmla="*/ 0 w 8"/>
                  <a:gd name="T1" fmla="*/ 0 h 65"/>
                  <a:gd name="T2" fmla="*/ 1 w 8"/>
                  <a:gd name="T3" fmla="*/ 0 h 65"/>
                  <a:gd name="T4" fmla="*/ 1 w 8"/>
                  <a:gd name="T5" fmla="*/ 0 h 65"/>
                  <a:gd name="T6" fmla="*/ 1 w 8"/>
                  <a:gd name="T7" fmla="*/ 0 h 65"/>
                  <a:gd name="T8" fmla="*/ 1 w 8"/>
                  <a:gd name="T9" fmla="*/ 0 h 65"/>
                  <a:gd name="T10" fmla="*/ 1 w 8"/>
                  <a:gd name="T11" fmla="*/ 8 h 65"/>
                  <a:gd name="T12" fmla="*/ 1 w 8"/>
                  <a:gd name="T13" fmla="*/ 8 h 65"/>
                  <a:gd name="T14" fmla="*/ 1 w 8"/>
                  <a:gd name="T15" fmla="*/ 8 h 65"/>
                  <a:gd name="T16" fmla="*/ 1 w 8"/>
                  <a:gd name="T17" fmla="*/ 8 h 65"/>
                  <a:gd name="T18" fmla="*/ 0 w 8"/>
                  <a:gd name="T19" fmla="*/ 8 h 65"/>
                  <a:gd name="T20" fmla="*/ 0 w 8"/>
                  <a:gd name="T21" fmla="*/ 0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65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65"/>
                    </a:lnTo>
                    <a:lnTo>
                      <a:pt x="6" y="65"/>
                    </a:lnTo>
                    <a:lnTo>
                      <a:pt x="4" y="65"/>
                    </a:lnTo>
                    <a:lnTo>
                      <a:pt x="2" y="65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64" name="Freeform 5135"/>
              <p:cNvSpPr>
                <a:spLocks/>
              </p:cNvSpPr>
              <p:nvPr/>
            </p:nvSpPr>
            <p:spPr bwMode="auto">
              <a:xfrm>
                <a:off x="2903" y="1810"/>
                <a:ext cx="3" cy="32"/>
              </a:xfrm>
              <a:custGeom>
                <a:avLst/>
                <a:gdLst>
                  <a:gd name="T0" fmla="*/ 0 w 5"/>
                  <a:gd name="T1" fmla="*/ 0 h 65"/>
                  <a:gd name="T2" fmla="*/ 1 w 5"/>
                  <a:gd name="T3" fmla="*/ 0 h 65"/>
                  <a:gd name="T4" fmla="*/ 1 w 5"/>
                  <a:gd name="T5" fmla="*/ 0 h 65"/>
                  <a:gd name="T6" fmla="*/ 1 w 5"/>
                  <a:gd name="T7" fmla="*/ 0 h 65"/>
                  <a:gd name="T8" fmla="*/ 1 w 5"/>
                  <a:gd name="T9" fmla="*/ 0 h 65"/>
                  <a:gd name="T10" fmla="*/ 1 w 5"/>
                  <a:gd name="T11" fmla="*/ 0 h 65"/>
                  <a:gd name="T12" fmla="*/ 1 w 5"/>
                  <a:gd name="T13" fmla="*/ 0 h 65"/>
                  <a:gd name="T14" fmla="*/ 1 w 5"/>
                  <a:gd name="T15" fmla="*/ 0 h 65"/>
                  <a:gd name="T16" fmla="*/ 1 w 5"/>
                  <a:gd name="T17" fmla="*/ 0 h 65"/>
                  <a:gd name="T18" fmla="*/ 1 w 5"/>
                  <a:gd name="T19" fmla="*/ 8 h 65"/>
                  <a:gd name="T20" fmla="*/ 1 w 5"/>
                  <a:gd name="T21" fmla="*/ 8 h 65"/>
                  <a:gd name="T22" fmla="*/ 1 w 5"/>
                  <a:gd name="T23" fmla="*/ 8 h 65"/>
                  <a:gd name="T24" fmla="*/ 1 w 5"/>
                  <a:gd name="T25" fmla="*/ 8 h 65"/>
                  <a:gd name="T26" fmla="*/ 1 w 5"/>
                  <a:gd name="T27" fmla="*/ 8 h 65"/>
                  <a:gd name="T28" fmla="*/ 1 w 5"/>
                  <a:gd name="T29" fmla="*/ 8 h 65"/>
                  <a:gd name="T30" fmla="*/ 1 w 5"/>
                  <a:gd name="T31" fmla="*/ 8 h 65"/>
                  <a:gd name="T32" fmla="*/ 1 w 5"/>
                  <a:gd name="T33" fmla="*/ 8 h 65"/>
                  <a:gd name="T34" fmla="*/ 0 w 5"/>
                  <a:gd name="T35" fmla="*/ 8 h 65"/>
                  <a:gd name="T36" fmla="*/ 0 w 5"/>
                  <a:gd name="T37" fmla="*/ 0 h 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" h="65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64"/>
                    </a:lnTo>
                    <a:lnTo>
                      <a:pt x="3" y="64"/>
                    </a:lnTo>
                    <a:lnTo>
                      <a:pt x="1" y="65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65" name="Freeform 5136"/>
              <p:cNvSpPr>
                <a:spLocks/>
              </p:cNvSpPr>
              <p:nvPr/>
            </p:nvSpPr>
            <p:spPr bwMode="auto">
              <a:xfrm>
                <a:off x="2906" y="1811"/>
                <a:ext cx="4" cy="30"/>
              </a:xfrm>
              <a:custGeom>
                <a:avLst/>
                <a:gdLst>
                  <a:gd name="T0" fmla="*/ 0 w 8"/>
                  <a:gd name="T1" fmla="*/ 0 h 62"/>
                  <a:gd name="T2" fmla="*/ 1 w 8"/>
                  <a:gd name="T3" fmla="*/ 0 h 62"/>
                  <a:gd name="T4" fmla="*/ 1 w 8"/>
                  <a:gd name="T5" fmla="*/ 0 h 62"/>
                  <a:gd name="T6" fmla="*/ 1 w 8"/>
                  <a:gd name="T7" fmla="*/ 0 h 62"/>
                  <a:gd name="T8" fmla="*/ 1 w 8"/>
                  <a:gd name="T9" fmla="*/ 0 h 62"/>
                  <a:gd name="T10" fmla="*/ 1 w 8"/>
                  <a:gd name="T11" fmla="*/ 0 h 62"/>
                  <a:gd name="T12" fmla="*/ 1 w 8"/>
                  <a:gd name="T13" fmla="*/ 0 h 62"/>
                  <a:gd name="T14" fmla="*/ 1 w 8"/>
                  <a:gd name="T15" fmla="*/ 0 h 62"/>
                  <a:gd name="T16" fmla="*/ 1 w 8"/>
                  <a:gd name="T17" fmla="*/ 0 h 62"/>
                  <a:gd name="T18" fmla="*/ 1 w 8"/>
                  <a:gd name="T19" fmla="*/ 7 h 62"/>
                  <a:gd name="T20" fmla="*/ 1 w 8"/>
                  <a:gd name="T21" fmla="*/ 7 h 62"/>
                  <a:gd name="T22" fmla="*/ 1 w 8"/>
                  <a:gd name="T23" fmla="*/ 7 h 62"/>
                  <a:gd name="T24" fmla="*/ 1 w 8"/>
                  <a:gd name="T25" fmla="*/ 7 h 62"/>
                  <a:gd name="T26" fmla="*/ 1 w 8"/>
                  <a:gd name="T27" fmla="*/ 7 h 62"/>
                  <a:gd name="T28" fmla="*/ 1 w 8"/>
                  <a:gd name="T29" fmla="*/ 7 h 62"/>
                  <a:gd name="T30" fmla="*/ 1 w 8"/>
                  <a:gd name="T31" fmla="*/ 7 h 62"/>
                  <a:gd name="T32" fmla="*/ 1 w 8"/>
                  <a:gd name="T33" fmla="*/ 7 h 62"/>
                  <a:gd name="T34" fmla="*/ 0 w 8"/>
                  <a:gd name="T35" fmla="*/ 7 h 62"/>
                  <a:gd name="T36" fmla="*/ 0 w 8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62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62"/>
                    </a:lnTo>
                    <a:lnTo>
                      <a:pt x="6" y="62"/>
                    </a:lnTo>
                    <a:lnTo>
                      <a:pt x="4" y="62"/>
                    </a:lnTo>
                    <a:lnTo>
                      <a:pt x="2" y="62"/>
                    </a:lnTo>
                    <a:lnTo>
                      <a:pt x="0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66" name="Freeform 5137"/>
              <p:cNvSpPr>
                <a:spLocks/>
              </p:cNvSpPr>
              <p:nvPr/>
            </p:nvSpPr>
            <p:spPr bwMode="auto">
              <a:xfrm>
                <a:off x="2910" y="1811"/>
                <a:ext cx="4" cy="29"/>
              </a:xfrm>
              <a:custGeom>
                <a:avLst/>
                <a:gdLst>
                  <a:gd name="T0" fmla="*/ 0 w 8"/>
                  <a:gd name="T1" fmla="*/ 0 h 58"/>
                  <a:gd name="T2" fmla="*/ 1 w 8"/>
                  <a:gd name="T3" fmla="*/ 0 h 58"/>
                  <a:gd name="T4" fmla="*/ 1 w 8"/>
                  <a:gd name="T5" fmla="*/ 0 h 58"/>
                  <a:gd name="T6" fmla="*/ 1 w 8"/>
                  <a:gd name="T7" fmla="*/ 0 h 58"/>
                  <a:gd name="T8" fmla="*/ 1 w 8"/>
                  <a:gd name="T9" fmla="*/ 0 h 58"/>
                  <a:gd name="T10" fmla="*/ 1 w 8"/>
                  <a:gd name="T11" fmla="*/ 8 h 58"/>
                  <a:gd name="T12" fmla="*/ 1 w 8"/>
                  <a:gd name="T13" fmla="*/ 8 h 58"/>
                  <a:gd name="T14" fmla="*/ 1 w 8"/>
                  <a:gd name="T15" fmla="*/ 8 h 58"/>
                  <a:gd name="T16" fmla="*/ 1 w 8"/>
                  <a:gd name="T17" fmla="*/ 8 h 58"/>
                  <a:gd name="T18" fmla="*/ 0 w 8"/>
                  <a:gd name="T19" fmla="*/ 8 h 58"/>
                  <a:gd name="T20" fmla="*/ 0 w 8"/>
                  <a:gd name="T21" fmla="*/ 0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58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58"/>
                    </a:lnTo>
                    <a:lnTo>
                      <a:pt x="6" y="58"/>
                    </a:lnTo>
                    <a:lnTo>
                      <a:pt x="4" y="58"/>
                    </a:lnTo>
                    <a:lnTo>
                      <a:pt x="2" y="58"/>
                    </a:lnTo>
                    <a:lnTo>
                      <a:pt x="0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67" name="Freeform 5138"/>
              <p:cNvSpPr>
                <a:spLocks/>
              </p:cNvSpPr>
              <p:nvPr/>
            </p:nvSpPr>
            <p:spPr bwMode="auto">
              <a:xfrm>
                <a:off x="2914" y="1811"/>
                <a:ext cx="3" cy="29"/>
              </a:xfrm>
              <a:custGeom>
                <a:avLst/>
                <a:gdLst>
                  <a:gd name="T0" fmla="*/ 0 w 5"/>
                  <a:gd name="T1" fmla="*/ 0 h 58"/>
                  <a:gd name="T2" fmla="*/ 0 w 5"/>
                  <a:gd name="T3" fmla="*/ 0 h 58"/>
                  <a:gd name="T4" fmla="*/ 1 w 5"/>
                  <a:gd name="T5" fmla="*/ 0 h 58"/>
                  <a:gd name="T6" fmla="*/ 1 w 5"/>
                  <a:gd name="T7" fmla="*/ 0 h 58"/>
                  <a:gd name="T8" fmla="*/ 1 w 5"/>
                  <a:gd name="T9" fmla="*/ 1 h 58"/>
                  <a:gd name="T10" fmla="*/ 1 w 5"/>
                  <a:gd name="T11" fmla="*/ 8 h 58"/>
                  <a:gd name="T12" fmla="*/ 1 w 5"/>
                  <a:gd name="T13" fmla="*/ 8 h 58"/>
                  <a:gd name="T14" fmla="*/ 1 w 5"/>
                  <a:gd name="T15" fmla="*/ 8 h 58"/>
                  <a:gd name="T16" fmla="*/ 0 w 5"/>
                  <a:gd name="T17" fmla="*/ 8 h 58"/>
                  <a:gd name="T18" fmla="*/ 0 w 5"/>
                  <a:gd name="T19" fmla="*/ 8 h 58"/>
                  <a:gd name="T20" fmla="*/ 0 w 5"/>
                  <a:gd name="T21" fmla="*/ 0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5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5" y="58"/>
                    </a:lnTo>
                    <a:lnTo>
                      <a:pt x="4" y="58"/>
                    </a:lnTo>
                    <a:lnTo>
                      <a:pt x="2" y="58"/>
                    </a:lnTo>
                    <a:lnTo>
                      <a:pt x="0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68" name="Freeform 5139"/>
              <p:cNvSpPr>
                <a:spLocks/>
              </p:cNvSpPr>
              <p:nvPr/>
            </p:nvSpPr>
            <p:spPr bwMode="auto">
              <a:xfrm>
                <a:off x="2917" y="1811"/>
                <a:ext cx="4" cy="29"/>
              </a:xfrm>
              <a:custGeom>
                <a:avLst/>
                <a:gdLst>
                  <a:gd name="T0" fmla="*/ 0 w 8"/>
                  <a:gd name="T1" fmla="*/ 0 h 58"/>
                  <a:gd name="T2" fmla="*/ 0 w 8"/>
                  <a:gd name="T3" fmla="*/ 1 h 58"/>
                  <a:gd name="T4" fmla="*/ 1 w 8"/>
                  <a:gd name="T5" fmla="*/ 1 h 58"/>
                  <a:gd name="T6" fmla="*/ 1 w 8"/>
                  <a:gd name="T7" fmla="*/ 1 h 58"/>
                  <a:gd name="T8" fmla="*/ 1 w 8"/>
                  <a:gd name="T9" fmla="*/ 1 h 58"/>
                  <a:gd name="T10" fmla="*/ 1 w 8"/>
                  <a:gd name="T11" fmla="*/ 1 h 58"/>
                  <a:gd name="T12" fmla="*/ 1 w 8"/>
                  <a:gd name="T13" fmla="*/ 1 h 58"/>
                  <a:gd name="T14" fmla="*/ 1 w 8"/>
                  <a:gd name="T15" fmla="*/ 1 h 58"/>
                  <a:gd name="T16" fmla="*/ 1 w 8"/>
                  <a:gd name="T17" fmla="*/ 1 h 58"/>
                  <a:gd name="T18" fmla="*/ 1 w 8"/>
                  <a:gd name="T19" fmla="*/ 7 h 58"/>
                  <a:gd name="T20" fmla="*/ 1 w 8"/>
                  <a:gd name="T21" fmla="*/ 7 h 58"/>
                  <a:gd name="T22" fmla="*/ 1 w 8"/>
                  <a:gd name="T23" fmla="*/ 7 h 58"/>
                  <a:gd name="T24" fmla="*/ 1 w 8"/>
                  <a:gd name="T25" fmla="*/ 7 h 58"/>
                  <a:gd name="T26" fmla="*/ 1 w 8"/>
                  <a:gd name="T27" fmla="*/ 7 h 58"/>
                  <a:gd name="T28" fmla="*/ 1 w 8"/>
                  <a:gd name="T29" fmla="*/ 7 h 58"/>
                  <a:gd name="T30" fmla="*/ 1 w 8"/>
                  <a:gd name="T31" fmla="*/ 8 h 58"/>
                  <a:gd name="T32" fmla="*/ 0 w 8"/>
                  <a:gd name="T33" fmla="*/ 8 h 58"/>
                  <a:gd name="T34" fmla="*/ 0 w 8"/>
                  <a:gd name="T35" fmla="*/ 8 h 58"/>
                  <a:gd name="T36" fmla="*/ 0 w 8"/>
                  <a:gd name="T37" fmla="*/ 0 h 5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58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56"/>
                    </a:lnTo>
                    <a:lnTo>
                      <a:pt x="6" y="56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0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69" name="Freeform 5140"/>
              <p:cNvSpPr>
                <a:spLocks/>
              </p:cNvSpPr>
              <p:nvPr/>
            </p:nvSpPr>
            <p:spPr bwMode="auto">
              <a:xfrm>
                <a:off x="2921" y="1812"/>
                <a:ext cx="2" cy="27"/>
              </a:xfrm>
              <a:custGeom>
                <a:avLst/>
                <a:gdLst>
                  <a:gd name="T0" fmla="*/ 0 w 6"/>
                  <a:gd name="T1" fmla="*/ 0 h 54"/>
                  <a:gd name="T2" fmla="*/ 0 w 6"/>
                  <a:gd name="T3" fmla="*/ 0 h 54"/>
                  <a:gd name="T4" fmla="*/ 0 w 6"/>
                  <a:gd name="T5" fmla="*/ 1 h 54"/>
                  <a:gd name="T6" fmla="*/ 0 w 6"/>
                  <a:gd name="T7" fmla="*/ 1 h 54"/>
                  <a:gd name="T8" fmla="*/ 0 w 6"/>
                  <a:gd name="T9" fmla="*/ 1 h 54"/>
                  <a:gd name="T10" fmla="*/ 0 w 6"/>
                  <a:gd name="T11" fmla="*/ 7 h 54"/>
                  <a:gd name="T12" fmla="*/ 0 w 6"/>
                  <a:gd name="T13" fmla="*/ 7 h 54"/>
                  <a:gd name="T14" fmla="*/ 0 w 6"/>
                  <a:gd name="T15" fmla="*/ 7 h 54"/>
                  <a:gd name="T16" fmla="*/ 0 w 6"/>
                  <a:gd name="T17" fmla="*/ 7 h 54"/>
                  <a:gd name="T18" fmla="*/ 0 w 6"/>
                  <a:gd name="T19" fmla="*/ 7 h 54"/>
                  <a:gd name="T20" fmla="*/ 0 w 6"/>
                  <a:gd name="T21" fmla="*/ 0 h 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5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52"/>
                    </a:lnTo>
                    <a:lnTo>
                      <a:pt x="4" y="52"/>
                    </a:lnTo>
                    <a:lnTo>
                      <a:pt x="2" y="54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70" name="Freeform 5141"/>
              <p:cNvSpPr>
                <a:spLocks/>
              </p:cNvSpPr>
              <p:nvPr/>
            </p:nvSpPr>
            <p:spPr bwMode="auto">
              <a:xfrm>
                <a:off x="2923" y="1813"/>
                <a:ext cx="3" cy="25"/>
              </a:xfrm>
              <a:custGeom>
                <a:avLst/>
                <a:gdLst>
                  <a:gd name="T0" fmla="*/ 0 w 6"/>
                  <a:gd name="T1" fmla="*/ 0 h 50"/>
                  <a:gd name="T2" fmla="*/ 1 w 6"/>
                  <a:gd name="T3" fmla="*/ 0 h 50"/>
                  <a:gd name="T4" fmla="*/ 1 w 6"/>
                  <a:gd name="T5" fmla="*/ 0 h 50"/>
                  <a:gd name="T6" fmla="*/ 1 w 6"/>
                  <a:gd name="T7" fmla="*/ 1 h 50"/>
                  <a:gd name="T8" fmla="*/ 1 w 6"/>
                  <a:gd name="T9" fmla="*/ 1 h 50"/>
                  <a:gd name="T10" fmla="*/ 1 w 6"/>
                  <a:gd name="T11" fmla="*/ 7 h 50"/>
                  <a:gd name="T12" fmla="*/ 1 w 6"/>
                  <a:gd name="T13" fmla="*/ 7 h 50"/>
                  <a:gd name="T14" fmla="*/ 1 w 6"/>
                  <a:gd name="T15" fmla="*/ 7 h 50"/>
                  <a:gd name="T16" fmla="*/ 1 w 6"/>
                  <a:gd name="T17" fmla="*/ 7 h 50"/>
                  <a:gd name="T18" fmla="*/ 0 w 6"/>
                  <a:gd name="T19" fmla="*/ 7 h 50"/>
                  <a:gd name="T20" fmla="*/ 0 w 6"/>
                  <a:gd name="T21" fmla="*/ 0 h 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50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50"/>
                    </a:lnTo>
                    <a:lnTo>
                      <a:pt x="4" y="50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71" name="Freeform 5142"/>
              <p:cNvSpPr>
                <a:spLocks/>
              </p:cNvSpPr>
              <p:nvPr/>
            </p:nvSpPr>
            <p:spPr bwMode="auto">
              <a:xfrm>
                <a:off x="2926" y="1814"/>
                <a:ext cx="4" cy="24"/>
              </a:xfrm>
              <a:custGeom>
                <a:avLst/>
                <a:gdLst>
                  <a:gd name="T0" fmla="*/ 0 w 7"/>
                  <a:gd name="T1" fmla="*/ 0 h 48"/>
                  <a:gd name="T2" fmla="*/ 1 w 7"/>
                  <a:gd name="T3" fmla="*/ 0 h 48"/>
                  <a:gd name="T4" fmla="*/ 1 w 7"/>
                  <a:gd name="T5" fmla="*/ 0 h 48"/>
                  <a:gd name="T6" fmla="*/ 1 w 7"/>
                  <a:gd name="T7" fmla="*/ 0 h 48"/>
                  <a:gd name="T8" fmla="*/ 1 w 7"/>
                  <a:gd name="T9" fmla="*/ 0 h 48"/>
                  <a:gd name="T10" fmla="*/ 1 w 7"/>
                  <a:gd name="T11" fmla="*/ 0 h 48"/>
                  <a:gd name="T12" fmla="*/ 1 w 7"/>
                  <a:gd name="T13" fmla="*/ 0 h 48"/>
                  <a:gd name="T14" fmla="*/ 1 w 7"/>
                  <a:gd name="T15" fmla="*/ 0 h 48"/>
                  <a:gd name="T16" fmla="*/ 1 w 7"/>
                  <a:gd name="T17" fmla="*/ 0 h 48"/>
                  <a:gd name="T18" fmla="*/ 1 w 7"/>
                  <a:gd name="T19" fmla="*/ 6 h 48"/>
                  <a:gd name="T20" fmla="*/ 1 w 7"/>
                  <a:gd name="T21" fmla="*/ 6 h 48"/>
                  <a:gd name="T22" fmla="*/ 1 w 7"/>
                  <a:gd name="T23" fmla="*/ 6 h 48"/>
                  <a:gd name="T24" fmla="*/ 1 w 7"/>
                  <a:gd name="T25" fmla="*/ 6 h 48"/>
                  <a:gd name="T26" fmla="*/ 1 w 7"/>
                  <a:gd name="T27" fmla="*/ 6 h 48"/>
                  <a:gd name="T28" fmla="*/ 1 w 7"/>
                  <a:gd name="T29" fmla="*/ 6 h 48"/>
                  <a:gd name="T30" fmla="*/ 1 w 7"/>
                  <a:gd name="T31" fmla="*/ 6 h 48"/>
                  <a:gd name="T32" fmla="*/ 1 w 7"/>
                  <a:gd name="T33" fmla="*/ 6 h 48"/>
                  <a:gd name="T34" fmla="*/ 0 w 7"/>
                  <a:gd name="T35" fmla="*/ 6 h 48"/>
                  <a:gd name="T36" fmla="*/ 0 w 7"/>
                  <a:gd name="T37" fmla="*/ 0 h 4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48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46"/>
                    </a:lnTo>
                    <a:lnTo>
                      <a:pt x="5" y="46"/>
                    </a:lnTo>
                    <a:lnTo>
                      <a:pt x="3" y="46"/>
                    </a:lnTo>
                    <a:lnTo>
                      <a:pt x="2" y="46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72" name="Freeform 5143"/>
              <p:cNvSpPr>
                <a:spLocks/>
              </p:cNvSpPr>
              <p:nvPr/>
            </p:nvSpPr>
            <p:spPr bwMode="auto">
              <a:xfrm>
                <a:off x="2930" y="1814"/>
                <a:ext cx="4" cy="23"/>
              </a:xfrm>
              <a:custGeom>
                <a:avLst/>
                <a:gdLst>
                  <a:gd name="T0" fmla="*/ 0 w 8"/>
                  <a:gd name="T1" fmla="*/ 0 h 46"/>
                  <a:gd name="T2" fmla="*/ 1 w 8"/>
                  <a:gd name="T3" fmla="*/ 1 h 46"/>
                  <a:gd name="T4" fmla="*/ 1 w 8"/>
                  <a:gd name="T5" fmla="*/ 1 h 46"/>
                  <a:gd name="T6" fmla="*/ 1 w 8"/>
                  <a:gd name="T7" fmla="*/ 1 h 46"/>
                  <a:gd name="T8" fmla="*/ 1 w 8"/>
                  <a:gd name="T9" fmla="*/ 1 h 46"/>
                  <a:gd name="T10" fmla="*/ 1 w 8"/>
                  <a:gd name="T11" fmla="*/ 6 h 46"/>
                  <a:gd name="T12" fmla="*/ 1 w 8"/>
                  <a:gd name="T13" fmla="*/ 6 h 46"/>
                  <a:gd name="T14" fmla="*/ 1 w 8"/>
                  <a:gd name="T15" fmla="*/ 6 h 46"/>
                  <a:gd name="T16" fmla="*/ 1 w 8"/>
                  <a:gd name="T17" fmla="*/ 6 h 46"/>
                  <a:gd name="T18" fmla="*/ 0 w 8"/>
                  <a:gd name="T19" fmla="*/ 6 h 46"/>
                  <a:gd name="T20" fmla="*/ 0 w 8"/>
                  <a:gd name="T21" fmla="*/ 0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46">
                    <a:moveTo>
                      <a:pt x="0" y="0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44"/>
                    </a:lnTo>
                    <a:lnTo>
                      <a:pt x="6" y="44"/>
                    </a:lnTo>
                    <a:lnTo>
                      <a:pt x="4" y="44"/>
                    </a:lnTo>
                    <a:lnTo>
                      <a:pt x="2" y="46"/>
                    </a:lnTo>
                    <a:lnTo>
                      <a:pt x="0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73" name="Freeform 5144"/>
              <p:cNvSpPr>
                <a:spLocks/>
              </p:cNvSpPr>
              <p:nvPr/>
            </p:nvSpPr>
            <p:spPr bwMode="auto">
              <a:xfrm>
                <a:off x="2934" y="1815"/>
                <a:ext cx="3" cy="21"/>
              </a:xfrm>
              <a:custGeom>
                <a:avLst/>
                <a:gdLst>
                  <a:gd name="T0" fmla="*/ 0 w 6"/>
                  <a:gd name="T1" fmla="*/ 0 h 42"/>
                  <a:gd name="T2" fmla="*/ 1 w 6"/>
                  <a:gd name="T3" fmla="*/ 1 h 42"/>
                  <a:gd name="T4" fmla="*/ 1 w 6"/>
                  <a:gd name="T5" fmla="*/ 1 h 42"/>
                  <a:gd name="T6" fmla="*/ 1 w 6"/>
                  <a:gd name="T7" fmla="*/ 1 h 42"/>
                  <a:gd name="T8" fmla="*/ 1 w 6"/>
                  <a:gd name="T9" fmla="*/ 1 h 42"/>
                  <a:gd name="T10" fmla="*/ 1 w 6"/>
                  <a:gd name="T11" fmla="*/ 5 h 42"/>
                  <a:gd name="T12" fmla="*/ 1 w 6"/>
                  <a:gd name="T13" fmla="*/ 5 h 42"/>
                  <a:gd name="T14" fmla="*/ 1 w 6"/>
                  <a:gd name="T15" fmla="*/ 6 h 42"/>
                  <a:gd name="T16" fmla="*/ 1 w 6"/>
                  <a:gd name="T17" fmla="*/ 6 h 42"/>
                  <a:gd name="T18" fmla="*/ 0 w 6"/>
                  <a:gd name="T19" fmla="*/ 6 h 42"/>
                  <a:gd name="T20" fmla="*/ 0 w 6"/>
                  <a:gd name="T21" fmla="*/ 0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42">
                    <a:moveTo>
                      <a:pt x="0" y="0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40"/>
                    </a:lnTo>
                    <a:lnTo>
                      <a:pt x="4" y="40"/>
                    </a:lnTo>
                    <a:lnTo>
                      <a:pt x="2" y="42"/>
                    </a:lnTo>
                    <a:lnTo>
                      <a:pt x="0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74" name="Freeform 5145"/>
              <p:cNvSpPr>
                <a:spLocks/>
              </p:cNvSpPr>
              <p:nvPr/>
            </p:nvSpPr>
            <p:spPr bwMode="auto">
              <a:xfrm>
                <a:off x="2937" y="1816"/>
                <a:ext cx="4" cy="19"/>
              </a:xfrm>
              <a:custGeom>
                <a:avLst/>
                <a:gdLst>
                  <a:gd name="T0" fmla="*/ 0 w 7"/>
                  <a:gd name="T1" fmla="*/ 0 h 38"/>
                  <a:gd name="T2" fmla="*/ 0 w 7"/>
                  <a:gd name="T3" fmla="*/ 0 h 38"/>
                  <a:gd name="T4" fmla="*/ 1 w 7"/>
                  <a:gd name="T5" fmla="*/ 0 h 38"/>
                  <a:gd name="T6" fmla="*/ 1 w 7"/>
                  <a:gd name="T7" fmla="*/ 1 h 38"/>
                  <a:gd name="T8" fmla="*/ 1 w 7"/>
                  <a:gd name="T9" fmla="*/ 1 h 38"/>
                  <a:gd name="T10" fmla="*/ 1 w 7"/>
                  <a:gd name="T11" fmla="*/ 1 h 38"/>
                  <a:gd name="T12" fmla="*/ 1 w 7"/>
                  <a:gd name="T13" fmla="*/ 1 h 38"/>
                  <a:gd name="T14" fmla="*/ 1 w 7"/>
                  <a:gd name="T15" fmla="*/ 1 h 38"/>
                  <a:gd name="T16" fmla="*/ 1 w 7"/>
                  <a:gd name="T17" fmla="*/ 1 h 38"/>
                  <a:gd name="T18" fmla="*/ 1 w 7"/>
                  <a:gd name="T19" fmla="*/ 5 h 38"/>
                  <a:gd name="T20" fmla="*/ 1 w 7"/>
                  <a:gd name="T21" fmla="*/ 5 h 38"/>
                  <a:gd name="T22" fmla="*/ 1 w 7"/>
                  <a:gd name="T23" fmla="*/ 5 h 38"/>
                  <a:gd name="T24" fmla="*/ 1 w 7"/>
                  <a:gd name="T25" fmla="*/ 5 h 38"/>
                  <a:gd name="T26" fmla="*/ 1 w 7"/>
                  <a:gd name="T27" fmla="*/ 5 h 38"/>
                  <a:gd name="T28" fmla="*/ 1 w 7"/>
                  <a:gd name="T29" fmla="*/ 5 h 38"/>
                  <a:gd name="T30" fmla="*/ 1 w 7"/>
                  <a:gd name="T31" fmla="*/ 5 h 38"/>
                  <a:gd name="T32" fmla="*/ 0 w 7"/>
                  <a:gd name="T33" fmla="*/ 5 h 38"/>
                  <a:gd name="T34" fmla="*/ 0 w 7"/>
                  <a:gd name="T35" fmla="*/ 5 h 38"/>
                  <a:gd name="T36" fmla="*/ 0 w 7"/>
                  <a:gd name="T37" fmla="*/ 0 h 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3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36"/>
                    </a:lnTo>
                    <a:lnTo>
                      <a:pt x="6" y="36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75" name="Freeform 5146"/>
              <p:cNvSpPr>
                <a:spLocks/>
              </p:cNvSpPr>
              <p:nvPr/>
            </p:nvSpPr>
            <p:spPr bwMode="auto">
              <a:xfrm>
                <a:off x="2941" y="1817"/>
                <a:ext cx="3" cy="18"/>
              </a:xfrm>
              <a:custGeom>
                <a:avLst/>
                <a:gdLst>
                  <a:gd name="T0" fmla="*/ 0 w 6"/>
                  <a:gd name="T1" fmla="*/ 0 h 34"/>
                  <a:gd name="T2" fmla="*/ 1 w 6"/>
                  <a:gd name="T3" fmla="*/ 1 h 34"/>
                  <a:gd name="T4" fmla="*/ 1 w 6"/>
                  <a:gd name="T5" fmla="*/ 1 h 34"/>
                  <a:gd name="T6" fmla="*/ 1 w 6"/>
                  <a:gd name="T7" fmla="*/ 1 h 34"/>
                  <a:gd name="T8" fmla="*/ 1 w 6"/>
                  <a:gd name="T9" fmla="*/ 1 h 34"/>
                  <a:gd name="T10" fmla="*/ 1 w 6"/>
                  <a:gd name="T11" fmla="*/ 5 h 34"/>
                  <a:gd name="T12" fmla="*/ 1 w 6"/>
                  <a:gd name="T13" fmla="*/ 5 h 34"/>
                  <a:gd name="T14" fmla="*/ 1 w 6"/>
                  <a:gd name="T15" fmla="*/ 5 h 34"/>
                  <a:gd name="T16" fmla="*/ 1 w 6"/>
                  <a:gd name="T17" fmla="*/ 5 h 34"/>
                  <a:gd name="T18" fmla="*/ 0 w 6"/>
                  <a:gd name="T19" fmla="*/ 5 h 34"/>
                  <a:gd name="T20" fmla="*/ 0 w 6"/>
                  <a:gd name="T21" fmla="*/ 0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34">
                    <a:moveTo>
                      <a:pt x="0" y="0"/>
                    </a:move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32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88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76" name="Freeform 5147"/>
              <p:cNvSpPr>
                <a:spLocks/>
              </p:cNvSpPr>
              <p:nvPr/>
            </p:nvSpPr>
            <p:spPr bwMode="auto">
              <a:xfrm>
                <a:off x="2944" y="1818"/>
                <a:ext cx="3" cy="16"/>
              </a:xfrm>
              <a:custGeom>
                <a:avLst/>
                <a:gdLst>
                  <a:gd name="T0" fmla="*/ 0 w 8"/>
                  <a:gd name="T1" fmla="*/ 0 h 31"/>
                  <a:gd name="T2" fmla="*/ 0 w 8"/>
                  <a:gd name="T3" fmla="*/ 0 h 31"/>
                  <a:gd name="T4" fmla="*/ 0 w 8"/>
                  <a:gd name="T5" fmla="*/ 1 h 31"/>
                  <a:gd name="T6" fmla="*/ 0 w 8"/>
                  <a:gd name="T7" fmla="*/ 1 h 31"/>
                  <a:gd name="T8" fmla="*/ 0 w 8"/>
                  <a:gd name="T9" fmla="*/ 1 h 31"/>
                  <a:gd name="T10" fmla="*/ 0 w 8"/>
                  <a:gd name="T11" fmla="*/ 1 h 31"/>
                  <a:gd name="T12" fmla="*/ 0 w 8"/>
                  <a:gd name="T13" fmla="*/ 1 h 31"/>
                  <a:gd name="T14" fmla="*/ 0 w 8"/>
                  <a:gd name="T15" fmla="*/ 1 h 31"/>
                  <a:gd name="T16" fmla="*/ 0 w 8"/>
                  <a:gd name="T17" fmla="*/ 1 h 31"/>
                  <a:gd name="T18" fmla="*/ 0 w 8"/>
                  <a:gd name="T19" fmla="*/ 4 h 31"/>
                  <a:gd name="T20" fmla="*/ 0 w 8"/>
                  <a:gd name="T21" fmla="*/ 4 h 31"/>
                  <a:gd name="T22" fmla="*/ 0 w 8"/>
                  <a:gd name="T23" fmla="*/ 4 h 31"/>
                  <a:gd name="T24" fmla="*/ 0 w 8"/>
                  <a:gd name="T25" fmla="*/ 4 h 31"/>
                  <a:gd name="T26" fmla="*/ 0 w 8"/>
                  <a:gd name="T27" fmla="*/ 4 h 31"/>
                  <a:gd name="T28" fmla="*/ 0 w 8"/>
                  <a:gd name="T29" fmla="*/ 4 h 31"/>
                  <a:gd name="T30" fmla="*/ 0 w 8"/>
                  <a:gd name="T31" fmla="*/ 4 h 31"/>
                  <a:gd name="T32" fmla="*/ 0 w 8"/>
                  <a:gd name="T33" fmla="*/ 4 h 31"/>
                  <a:gd name="T34" fmla="*/ 0 w 8"/>
                  <a:gd name="T35" fmla="*/ 4 h 31"/>
                  <a:gd name="T36" fmla="*/ 0 w 8"/>
                  <a:gd name="T37" fmla="*/ 0 h 3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31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4"/>
                    </a:lnTo>
                    <a:lnTo>
                      <a:pt x="8" y="29"/>
                    </a:lnTo>
                    <a:lnTo>
                      <a:pt x="6" y="29"/>
                    </a:lnTo>
                    <a:lnTo>
                      <a:pt x="4" y="29"/>
                    </a:lnTo>
                    <a:lnTo>
                      <a:pt x="2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77" name="Freeform 5148"/>
              <p:cNvSpPr>
                <a:spLocks/>
              </p:cNvSpPr>
              <p:nvPr/>
            </p:nvSpPr>
            <p:spPr bwMode="auto">
              <a:xfrm>
                <a:off x="2947" y="1820"/>
                <a:ext cx="3" cy="12"/>
              </a:xfrm>
              <a:custGeom>
                <a:avLst/>
                <a:gdLst>
                  <a:gd name="T0" fmla="*/ 0 w 6"/>
                  <a:gd name="T1" fmla="*/ 0 h 23"/>
                  <a:gd name="T2" fmla="*/ 0 w 6"/>
                  <a:gd name="T3" fmla="*/ 0 h 23"/>
                  <a:gd name="T4" fmla="*/ 1 w 6"/>
                  <a:gd name="T5" fmla="*/ 0 h 23"/>
                  <a:gd name="T6" fmla="*/ 1 w 6"/>
                  <a:gd name="T7" fmla="*/ 1 h 23"/>
                  <a:gd name="T8" fmla="*/ 1 w 6"/>
                  <a:gd name="T9" fmla="*/ 1 h 23"/>
                  <a:gd name="T10" fmla="*/ 1 w 6"/>
                  <a:gd name="T11" fmla="*/ 1 h 23"/>
                  <a:gd name="T12" fmla="*/ 1 w 6"/>
                  <a:gd name="T13" fmla="*/ 1 h 23"/>
                  <a:gd name="T14" fmla="*/ 1 w 6"/>
                  <a:gd name="T15" fmla="*/ 1 h 23"/>
                  <a:gd name="T16" fmla="*/ 1 w 6"/>
                  <a:gd name="T17" fmla="*/ 1 h 23"/>
                  <a:gd name="T18" fmla="*/ 1 w 6"/>
                  <a:gd name="T19" fmla="*/ 3 h 23"/>
                  <a:gd name="T20" fmla="*/ 1 w 6"/>
                  <a:gd name="T21" fmla="*/ 3 h 23"/>
                  <a:gd name="T22" fmla="*/ 1 w 6"/>
                  <a:gd name="T23" fmla="*/ 3 h 23"/>
                  <a:gd name="T24" fmla="*/ 1 w 6"/>
                  <a:gd name="T25" fmla="*/ 3 h 23"/>
                  <a:gd name="T26" fmla="*/ 1 w 6"/>
                  <a:gd name="T27" fmla="*/ 3 h 23"/>
                  <a:gd name="T28" fmla="*/ 1 w 6"/>
                  <a:gd name="T29" fmla="*/ 3 h 23"/>
                  <a:gd name="T30" fmla="*/ 1 w 6"/>
                  <a:gd name="T31" fmla="*/ 3 h 23"/>
                  <a:gd name="T32" fmla="*/ 0 w 6"/>
                  <a:gd name="T33" fmla="*/ 3 h 23"/>
                  <a:gd name="T34" fmla="*/ 0 w 6"/>
                  <a:gd name="T35" fmla="*/ 3 h 23"/>
                  <a:gd name="T36" fmla="*/ 0 w 6"/>
                  <a:gd name="T37" fmla="*/ 0 h 2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23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4" y="21"/>
                    </a:lnTo>
                    <a:lnTo>
                      <a:pt x="2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78" name="Freeform 5149"/>
              <p:cNvSpPr>
                <a:spLocks/>
              </p:cNvSpPr>
              <p:nvPr/>
            </p:nvSpPr>
            <p:spPr bwMode="auto">
              <a:xfrm>
                <a:off x="2950" y="1822"/>
                <a:ext cx="4" cy="9"/>
              </a:xfrm>
              <a:custGeom>
                <a:avLst/>
                <a:gdLst>
                  <a:gd name="T0" fmla="*/ 0 w 7"/>
                  <a:gd name="T1" fmla="*/ 0 h 17"/>
                  <a:gd name="T2" fmla="*/ 1 w 7"/>
                  <a:gd name="T3" fmla="*/ 0 h 17"/>
                  <a:gd name="T4" fmla="*/ 1 w 7"/>
                  <a:gd name="T5" fmla="*/ 1 h 17"/>
                  <a:gd name="T6" fmla="*/ 1 w 7"/>
                  <a:gd name="T7" fmla="*/ 1 h 17"/>
                  <a:gd name="T8" fmla="*/ 1 w 7"/>
                  <a:gd name="T9" fmla="*/ 1 h 17"/>
                  <a:gd name="T10" fmla="*/ 1 w 7"/>
                  <a:gd name="T11" fmla="*/ 1 h 17"/>
                  <a:gd name="T12" fmla="*/ 1 w 7"/>
                  <a:gd name="T13" fmla="*/ 1 h 17"/>
                  <a:gd name="T14" fmla="*/ 1 w 7"/>
                  <a:gd name="T15" fmla="*/ 1 h 17"/>
                  <a:gd name="T16" fmla="*/ 1 w 7"/>
                  <a:gd name="T17" fmla="*/ 1 h 17"/>
                  <a:gd name="T18" fmla="*/ 1 w 7"/>
                  <a:gd name="T19" fmla="*/ 2 h 17"/>
                  <a:gd name="T20" fmla="*/ 1 w 7"/>
                  <a:gd name="T21" fmla="*/ 2 h 17"/>
                  <a:gd name="T22" fmla="*/ 1 w 7"/>
                  <a:gd name="T23" fmla="*/ 2 h 17"/>
                  <a:gd name="T24" fmla="*/ 1 w 7"/>
                  <a:gd name="T25" fmla="*/ 2 h 17"/>
                  <a:gd name="T26" fmla="*/ 1 w 7"/>
                  <a:gd name="T27" fmla="*/ 2 h 17"/>
                  <a:gd name="T28" fmla="*/ 1 w 7"/>
                  <a:gd name="T29" fmla="*/ 2 h 17"/>
                  <a:gd name="T30" fmla="*/ 1 w 7"/>
                  <a:gd name="T31" fmla="*/ 2 h 17"/>
                  <a:gd name="T32" fmla="*/ 0 w 7"/>
                  <a:gd name="T33" fmla="*/ 3 h 17"/>
                  <a:gd name="T34" fmla="*/ 0 w 7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17">
                    <a:moveTo>
                      <a:pt x="0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7" y="8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79" name="Freeform 5150"/>
              <p:cNvSpPr>
                <a:spLocks/>
              </p:cNvSpPr>
              <p:nvPr/>
            </p:nvSpPr>
            <p:spPr bwMode="auto">
              <a:xfrm>
                <a:off x="2738" y="1800"/>
                <a:ext cx="218" cy="26"/>
              </a:xfrm>
              <a:custGeom>
                <a:avLst/>
                <a:gdLst>
                  <a:gd name="T0" fmla="*/ 55 w 436"/>
                  <a:gd name="T1" fmla="*/ 7 h 52"/>
                  <a:gd name="T2" fmla="*/ 54 w 436"/>
                  <a:gd name="T3" fmla="*/ 6 h 52"/>
                  <a:gd name="T4" fmla="*/ 54 w 436"/>
                  <a:gd name="T5" fmla="*/ 5 h 52"/>
                  <a:gd name="T6" fmla="*/ 52 w 436"/>
                  <a:gd name="T7" fmla="*/ 5 h 52"/>
                  <a:gd name="T8" fmla="*/ 50 w 436"/>
                  <a:gd name="T9" fmla="*/ 4 h 52"/>
                  <a:gd name="T10" fmla="*/ 48 w 436"/>
                  <a:gd name="T11" fmla="*/ 4 h 52"/>
                  <a:gd name="T12" fmla="*/ 45 w 436"/>
                  <a:gd name="T13" fmla="*/ 3 h 52"/>
                  <a:gd name="T14" fmla="*/ 42 w 436"/>
                  <a:gd name="T15" fmla="*/ 3 h 52"/>
                  <a:gd name="T16" fmla="*/ 39 w 436"/>
                  <a:gd name="T17" fmla="*/ 2 h 52"/>
                  <a:gd name="T18" fmla="*/ 35 w 436"/>
                  <a:gd name="T19" fmla="*/ 2 h 52"/>
                  <a:gd name="T20" fmla="*/ 31 w 436"/>
                  <a:gd name="T21" fmla="*/ 2 h 52"/>
                  <a:gd name="T22" fmla="*/ 26 w 436"/>
                  <a:gd name="T23" fmla="*/ 1 h 52"/>
                  <a:gd name="T24" fmla="*/ 22 w 436"/>
                  <a:gd name="T25" fmla="*/ 1 h 52"/>
                  <a:gd name="T26" fmla="*/ 17 w 436"/>
                  <a:gd name="T27" fmla="*/ 1 h 52"/>
                  <a:gd name="T28" fmla="*/ 11 w 436"/>
                  <a:gd name="T29" fmla="*/ 1 h 52"/>
                  <a:gd name="T30" fmla="*/ 6 w 436"/>
                  <a:gd name="T31" fmla="*/ 1 h 52"/>
                  <a:gd name="T32" fmla="*/ 0 w 436"/>
                  <a:gd name="T33" fmla="*/ 0 h 52"/>
                  <a:gd name="T34" fmla="*/ 3 w 436"/>
                  <a:gd name="T35" fmla="*/ 1 h 52"/>
                  <a:gd name="T36" fmla="*/ 9 w 436"/>
                  <a:gd name="T37" fmla="*/ 1 h 52"/>
                  <a:gd name="T38" fmla="*/ 14 w 436"/>
                  <a:gd name="T39" fmla="*/ 1 h 52"/>
                  <a:gd name="T40" fmla="*/ 19 w 436"/>
                  <a:gd name="T41" fmla="*/ 1 h 52"/>
                  <a:gd name="T42" fmla="*/ 24 w 436"/>
                  <a:gd name="T43" fmla="*/ 2 h 52"/>
                  <a:gd name="T44" fmla="*/ 28 w 436"/>
                  <a:gd name="T45" fmla="*/ 2 h 52"/>
                  <a:gd name="T46" fmla="*/ 33 w 436"/>
                  <a:gd name="T47" fmla="*/ 2 h 52"/>
                  <a:gd name="T48" fmla="*/ 36 w 436"/>
                  <a:gd name="T49" fmla="*/ 3 h 52"/>
                  <a:gd name="T50" fmla="*/ 40 w 436"/>
                  <a:gd name="T51" fmla="*/ 3 h 52"/>
                  <a:gd name="T52" fmla="*/ 43 w 436"/>
                  <a:gd name="T53" fmla="*/ 4 h 52"/>
                  <a:gd name="T54" fmla="*/ 46 w 436"/>
                  <a:gd name="T55" fmla="*/ 4 h 52"/>
                  <a:gd name="T56" fmla="*/ 49 w 436"/>
                  <a:gd name="T57" fmla="*/ 5 h 52"/>
                  <a:gd name="T58" fmla="*/ 51 w 436"/>
                  <a:gd name="T59" fmla="*/ 5 h 52"/>
                  <a:gd name="T60" fmla="*/ 52 w 436"/>
                  <a:gd name="T61" fmla="*/ 5 h 52"/>
                  <a:gd name="T62" fmla="*/ 53 w 436"/>
                  <a:gd name="T63" fmla="*/ 6 h 52"/>
                  <a:gd name="T64" fmla="*/ 54 w 436"/>
                  <a:gd name="T65" fmla="*/ 7 h 52"/>
                  <a:gd name="T66" fmla="*/ 55 w 436"/>
                  <a:gd name="T67" fmla="*/ 7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6" h="52">
                    <a:moveTo>
                      <a:pt x="436" y="52"/>
                    </a:moveTo>
                    <a:lnTo>
                      <a:pt x="436" y="52"/>
                    </a:lnTo>
                    <a:lnTo>
                      <a:pt x="436" y="50"/>
                    </a:lnTo>
                    <a:lnTo>
                      <a:pt x="432" y="46"/>
                    </a:lnTo>
                    <a:lnTo>
                      <a:pt x="430" y="44"/>
                    </a:lnTo>
                    <a:lnTo>
                      <a:pt x="427" y="40"/>
                    </a:lnTo>
                    <a:lnTo>
                      <a:pt x="421" y="38"/>
                    </a:lnTo>
                    <a:lnTo>
                      <a:pt x="415" y="36"/>
                    </a:lnTo>
                    <a:lnTo>
                      <a:pt x="407" y="33"/>
                    </a:lnTo>
                    <a:lnTo>
                      <a:pt x="400" y="31"/>
                    </a:lnTo>
                    <a:lnTo>
                      <a:pt x="390" y="29"/>
                    </a:lnTo>
                    <a:lnTo>
                      <a:pt x="380" y="27"/>
                    </a:lnTo>
                    <a:lnTo>
                      <a:pt x="371" y="25"/>
                    </a:lnTo>
                    <a:lnTo>
                      <a:pt x="359" y="23"/>
                    </a:lnTo>
                    <a:lnTo>
                      <a:pt x="346" y="21"/>
                    </a:lnTo>
                    <a:lnTo>
                      <a:pt x="334" y="19"/>
                    </a:lnTo>
                    <a:lnTo>
                      <a:pt x="321" y="17"/>
                    </a:lnTo>
                    <a:lnTo>
                      <a:pt x="306" y="15"/>
                    </a:lnTo>
                    <a:lnTo>
                      <a:pt x="290" y="13"/>
                    </a:lnTo>
                    <a:lnTo>
                      <a:pt x="275" y="11"/>
                    </a:lnTo>
                    <a:lnTo>
                      <a:pt x="259" y="11"/>
                    </a:lnTo>
                    <a:lnTo>
                      <a:pt x="242" y="10"/>
                    </a:lnTo>
                    <a:lnTo>
                      <a:pt x="225" y="8"/>
                    </a:lnTo>
                    <a:lnTo>
                      <a:pt x="206" y="8"/>
                    </a:lnTo>
                    <a:lnTo>
                      <a:pt x="187" y="6"/>
                    </a:lnTo>
                    <a:lnTo>
                      <a:pt x="169" y="4"/>
                    </a:lnTo>
                    <a:lnTo>
                      <a:pt x="148" y="4"/>
                    </a:lnTo>
                    <a:lnTo>
                      <a:pt x="129" y="4"/>
                    </a:lnTo>
                    <a:lnTo>
                      <a:pt x="108" y="2"/>
                    </a:lnTo>
                    <a:lnTo>
                      <a:pt x="87" y="2"/>
                    </a:lnTo>
                    <a:lnTo>
                      <a:pt x="66" y="2"/>
                    </a:lnTo>
                    <a:lnTo>
                      <a:pt x="44" y="2"/>
                    </a:lnTo>
                    <a:lnTo>
                      <a:pt x="23" y="2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3" y="6"/>
                    </a:lnTo>
                    <a:lnTo>
                      <a:pt x="44" y="6"/>
                    </a:lnTo>
                    <a:lnTo>
                      <a:pt x="66" y="6"/>
                    </a:lnTo>
                    <a:lnTo>
                      <a:pt x="87" y="6"/>
                    </a:lnTo>
                    <a:lnTo>
                      <a:pt x="108" y="6"/>
                    </a:lnTo>
                    <a:lnTo>
                      <a:pt x="129" y="8"/>
                    </a:lnTo>
                    <a:lnTo>
                      <a:pt x="148" y="8"/>
                    </a:lnTo>
                    <a:lnTo>
                      <a:pt x="167" y="10"/>
                    </a:lnTo>
                    <a:lnTo>
                      <a:pt x="187" y="10"/>
                    </a:lnTo>
                    <a:lnTo>
                      <a:pt x="206" y="11"/>
                    </a:lnTo>
                    <a:lnTo>
                      <a:pt x="223" y="11"/>
                    </a:lnTo>
                    <a:lnTo>
                      <a:pt x="240" y="13"/>
                    </a:lnTo>
                    <a:lnTo>
                      <a:pt x="258" y="15"/>
                    </a:lnTo>
                    <a:lnTo>
                      <a:pt x="273" y="15"/>
                    </a:lnTo>
                    <a:lnTo>
                      <a:pt x="288" y="17"/>
                    </a:lnTo>
                    <a:lnTo>
                      <a:pt x="304" y="19"/>
                    </a:lnTo>
                    <a:lnTo>
                      <a:pt x="317" y="21"/>
                    </a:lnTo>
                    <a:lnTo>
                      <a:pt x="331" y="23"/>
                    </a:lnTo>
                    <a:lnTo>
                      <a:pt x="344" y="25"/>
                    </a:lnTo>
                    <a:lnTo>
                      <a:pt x="356" y="27"/>
                    </a:lnTo>
                    <a:lnTo>
                      <a:pt x="367" y="29"/>
                    </a:lnTo>
                    <a:lnTo>
                      <a:pt x="377" y="31"/>
                    </a:lnTo>
                    <a:lnTo>
                      <a:pt x="386" y="33"/>
                    </a:lnTo>
                    <a:lnTo>
                      <a:pt x="394" y="35"/>
                    </a:lnTo>
                    <a:lnTo>
                      <a:pt x="402" y="36"/>
                    </a:lnTo>
                    <a:lnTo>
                      <a:pt x="409" y="38"/>
                    </a:lnTo>
                    <a:lnTo>
                      <a:pt x="415" y="40"/>
                    </a:lnTo>
                    <a:lnTo>
                      <a:pt x="419" y="44"/>
                    </a:lnTo>
                    <a:lnTo>
                      <a:pt x="423" y="46"/>
                    </a:lnTo>
                    <a:lnTo>
                      <a:pt x="425" y="48"/>
                    </a:lnTo>
                    <a:lnTo>
                      <a:pt x="427" y="50"/>
                    </a:lnTo>
                    <a:lnTo>
                      <a:pt x="427" y="52"/>
                    </a:lnTo>
                    <a:lnTo>
                      <a:pt x="436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80" name="Freeform 5151"/>
              <p:cNvSpPr>
                <a:spLocks/>
              </p:cNvSpPr>
              <p:nvPr/>
            </p:nvSpPr>
            <p:spPr bwMode="auto">
              <a:xfrm>
                <a:off x="2738" y="1826"/>
                <a:ext cx="218" cy="26"/>
              </a:xfrm>
              <a:custGeom>
                <a:avLst/>
                <a:gdLst>
                  <a:gd name="T0" fmla="*/ 0 w 436"/>
                  <a:gd name="T1" fmla="*/ 7 h 52"/>
                  <a:gd name="T2" fmla="*/ 6 w 436"/>
                  <a:gd name="T3" fmla="*/ 7 h 52"/>
                  <a:gd name="T4" fmla="*/ 11 w 436"/>
                  <a:gd name="T5" fmla="*/ 7 h 52"/>
                  <a:gd name="T6" fmla="*/ 17 w 436"/>
                  <a:gd name="T7" fmla="*/ 7 h 52"/>
                  <a:gd name="T8" fmla="*/ 22 w 436"/>
                  <a:gd name="T9" fmla="*/ 6 h 52"/>
                  <a:gd name="T10" fmla="*/ 26 w 436"/>
                  <a:gd name="T11" fmla="*/ 6 h 52"/>
                  <a:gd name="T12" fmla="*/ 31 w 436"/>
                  <a:gd name="T13" fmla="*/ 6 h 52"/>
                  <a:gd name="T14" fmla="*/ 35 w 436"/>
                  <a:gd name="T15" fmla="*/ 5 h 52"/>
                  <a:gd name="T16" fmla="*/ 39 w 436"/>
                  <a:gd name="T17" fmla="*/ 5 h 52"/>
                  <a:gd name="T18" fmla="*/ 42 w 436"/>
                  <a:gd name="T19" fmla="*/ 5 h 52"/>
                  <a:gd name="T20" fmla="*/ 45 w 436"/>
                  <a:gd name="T21" fmla="*/ 4 h 52"/>
                  <a:gd name="T22" fmla="*/ 48 w 436"/>
                  <a:gd name="T23" fmla="*/ 4 h 52"/>
                  <a:gd name="T24" fmla="*/ 50 w 436"/>
                  <a:gd name="T25" fmla="*/ 3 h 52"/>
                  <a:gd name="T26" fmla="*/ 52 w 436"/>
                  <a:gd name="T27" fmla="*/ 3 h 52"/>
                  <a:gd name="T28" fmla="*/ 54 w 436"/>
                  <a:gd name="T29" fmla="*/ 2 h 52"/>
                  <a:gd name="T30" fmla="*/ 54 w 436"/>
                  <a:gd name="T31" fmla="*/ 1 h 52"/>
                  <a:gd name="T32" fmla="*/ 55 w 436"/>
                  <a:gd name="T33" fmla="*/ 0 h 52"/>
                  <a:gd name="T34" fmla="*/ 54 w 436"/>
                  <a:gd name="T35" fmla="*/ 1 h 52"/>
                  <a:gd name="T36" fmla="*/ 53 w 436"/>
                  <a:gd name="T37" fmla="*/ 1 h 52"/>
                  <a:gd name="T38" fmla="*/ 52 w 436"/>
                  <a:gd name="T39" fmla="*/ 2 h 52"/>
                  <a:gd name="T40" fmla="*/ 51 w 436"/>
                  <a:gd name="T41" fmla="*/ 2 h 52"/>
                  <a:gd name="T42" fmla="*/ 49 w 436"/>
                  <a:gd name="T43" fmla="*/ 3 h 52"/>
                  <a:gd name="T44" fmla="*/ 46 w 436"/>
                  <a:gd name="T45" fmla="*/ 3 h 52"/>
                  <a:gd name="T46" fmla="*/ 43 w 436"/>
                  <a:gd name="T47" fmla="*/ 4 h 52"/>
                  <a:gd name="T48" fmla="*/ 40 w 436"/>
                  <a:gd name="T49" fmla="*/ 4 h 52"/>
                  <a:gd name="T50" fmla="*/ 36 w 436"/>
                  <a:gd name="T51" fmla="*/ 5 h 52"/>
                  <a:gd name="T52" fmla="*/ 33 w 436"/>
                  <a:gd name="T53" fmla="*/ 5 h 52"/>
                  <a:gd name="T54" fmla="*/ 28 w 436"/>
                  <a:gd name="T55" fmla="*/ 5 h 52"/>
                  <a:gd name="T56" fmla="*/ 24 w 436"/>
                  <a:gd name="T57" fmla="*/ 6 h 52"/>
                  <a:gd name="T58" fmla="*/ 19 w 436"/>
                  <a:gd name="T59" fmla="*/ 6 h 52"/>
                  <a:gd name="T60" fmla="*/ 14 w 436"/>
                  <a:gd name="T61" fmla="*/ 6 h 52"/>
                  <a:gd name="T62" fmla="*/ 9 w 436"/>
                  <a:gd name="T63" fmla="*/ 6 h 52"/>
                  <a:gd name="T64" fmla="*/ 3 w 436"/>
                  <a:gd name="T65" fmla="*/ 6 h 52"/>
                  <a:gd name="T66" fmla="*/ 0 w 436"/>
                  <a:gd name="T67" fmla="*/ 7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6" h="52">
                    <a:moveTo>
                      <a:pt x="0" y="52"/>
                    </a:moveTo>
                    <a:lnTo>
                      <a:pt x="0" y="52"/>
                    </a:lnTo>
                    <a:lnTo>
                      <a:pt x="23" y="52"/>
                    </a:lnTo>
                    <a:lnTo>
                      <a:pt x="44" y="52"/>
                    </a:lnTo>
                    <a:lnTo>
                      <a:pt x="66" y="52"/>
                    </a:lnTo>
                    <a:lnTo>
                      <a:pt x="87" y="52"/>
                    </a:lnTo>
                    <a:lnTo>
                      <a:pt x="108" y="50"/>
                    </a:lnTo>
                    <a:lnTo>
                      <a:pt x="129" y="50"/>
                    </a:lnTo>
                    <a:lnTo>
                      <a:pt x="148" y="50"/>
                    </a:lnTo>
                    <a:lnTo>
                      <a:pt x="169" y="48"/>
                    </a:lnTo>
                    <a:lnTo>
                      <a:pt x="187" y="48"/>
                    </a:lnTo>
                    <a:lnTo>
                      <a:pt x="206" y="46"/>
                    </a:lnTo>
                    <a:lnTo>
                      <a:pt x="225" y="44"/>
                    </a:lnTo>
                    <a:lnTo>
                      <a:pt x="242" y="44"/>
                    </a:lnTo>
                    <a:lnTo>
                      <a:pt x="259" y="42"/>
                    </a:lnTo>
                    <a:lnTo>
                      <a:pt x="275" y="40"/>
                    </a:lnTo>
                    <a:lnTo>
                      <a:pt x="290" y="38"/>
                    </a:lnTo>
                    <a:lnTo>
                      <a:pt x="306" y="38"/>
                    </a:lnTo>
                    <a:lnTo>
                      <a:pt x="321" y="36"/>
                    </a:lnTo>
                    <a:lnTo>
                      <a:pt x="334" y="34"/>
                    </a:lnTo>
                    <a:lnTo>
                      <a:pt x="346" y="32"/>
                    </a:lnTo>
                    <a:lnTo>
                      <a:pt x="359" y="31"/>
                    </a:lnTo>
                    <a:lnTo>
                      <a:pt x="371" y="29"/>
                    </a:lnTo>
                    <a:lnTo>
                      <a:pt x="380" y="25"/>
                    </a:lnTo>
                    <a:lnTo>
                      <a:pt x="390" y="23"/>
                    </a:lnTo>
                    <a:lnTo>
                      <a:pt x="400" y="21"/>
                    </a:lnTo>
                    <a:lnTo>
                      <a:pt x="407" y="19"/>
                    </a:lnTo>
                    <a:lnTo>
                      <a:pt x="415" y="17"/>
                    </a:lnTo>
                    <a:lnTo>
                      <a:pt x="421" y="13"/>
                    </a:lnTo>
                    <a:lnTo>
                      <a:pt x="427" y="11"/>
                    </a:lnTo>
                    <a:lnTo>
                      <a:pt x="430" y="9"/>
                    </a:lnTo>
                    <a:lnTo>
                      <a:pt x="432" y="6"/>
                    </a:lnTo>
                    <a:lnTo>
                      <a:pt x="436" y="4"/>
                    </a:lnTo>
                    <a:lnTo>
                      <a:pt x="436" y="0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lnTo>
                      <a:pt x="423" y="6"/>
                    </a:lnTo>
                    <a:lnTo>
                      <a:pt x="419" y="9"/>
                    </a:lnTo>
                    <a:lnTo>
                      <a:pt x="415" y="11"/>
                    </a:lnTo>
                    <a:lnTo>
                      <a:pt x="409" y="13"/>
                    </a:lnTo>
                    <a:lnTo>
                      <a:pt x="402" y="15"/>
                    </a:lnTo>
                    <a:lnTo>
                      <a:pt x="394" y="17"/>
                    </a:lnTo>
                    <a:lnTo>
                      <a:pt x="386" y="19"/>
                    </a:lnTo>
                    <a:lnTo>
                      <a:pt x="377" y="21"/>
                    </a:lnTo>
                    <a:lnTo>
                      <a:pt x="367" y="23"/>
                    </a:lnTo>
                    <a:lnTo>
                      <a:pt x="356" y="27"/>
                    </a:lnTo>
                    <a:lnTo>
                      <a:pt x="344" y="29"/>
                    </a:lnTo>
                    <a:lnTo>
                      <a:pt x="331" y="31"/>
                    </a:lnTo>
                    <a:lnTo>
                      <a:pt x="317" y="31"/>
                    </a:lnTo>
                    <a:lnTo>
                      <a:pt x="304" y="32"/>
                    </a:lnTo>
                    <a:lnTo>
                      <a:pt x="288" y="34"/>
                    </a:lnTo>
                    <a:lnTo>
                      <a:pt x="273" y="36"/>
                    </a:lnTo>
                    <a:lnTo>
                      <a:pt x="258" y="38"/>
                    </a:lnTo>
                    <a:lnTo>
                      <a:pt x="240" y="40"/>
                    </a:lnTo>
                    <a:lnTo>
                      <a:pt x="223" y="40"/>
                    </a:lnTo>
                    <a:lnTo>
                      <a:pt x="206" y="42"/>
                    </a:lnTo>
                    <a:lnTo>
                      <a:pt x="187" y="42"/>
                    </a:lnTo>
                    <a:lnTo>
                      <a:pt x="167" y="44"/>
                    </a:lnTo>
                    <a:lnTo>
                      <a:pt x="148" y="44"/>
                    </a:lnTo>
                    <a:lnTo>
                      <a:pt x="129" y="46"/>
                    </a:lnTo>
                    <a:lnTo>
                      <a:pt x="108" y="46"/>
                    </a:lnTo>
                    <a:lnTo>
                      <a:pt x="87" y="46"/>
                    </a:lnTo>
                    <a:lnTo>
                      <a:pt x="66" y="48"/>
                    </a:lnTo>
                    <a:lnTo>
                      <a:pt x="44" y="48"/>
                    </a:lnTo>
                    <a:lnTo>
                      <a:pt x="23" y="48"/>
                    </a:lnTo>
                    <a:lnTo>
                      <a:pt x="0" y="48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81" name="Freeform 5152"/>
              <p:cNvSpPr>
                <a:spLocks/>
              </p:cNvSpPr>
              <p:nvPr/>
            </p:nvSpPr>
            <p:spPr bwMode="auto">
              <a:xfrm>
                <a:off x="2520" y="1826"/>
                <a:ext cx="218" cy="26"/>
              </a:xfrm>
              <a:custGeom>
                <a:avLst/>
                <a:gdLst>
                  <a:gd name="T0" fmla="*/ 0 w 436"/>
                  <a:gd name="T1" fmla="*/ 0 h 52"/>
                  <a:gd name="T2" fmla="*/ 1 w 436"/>
                  <a:gd name="T3" fmla="*/ 1 h 52"/>
                  <a:gd name="T4" fmla="*/ 2 w 436"/>
                  <a:gd name="T5" fmla="*/ 2 h 52"/>
                  <a:gd name="T6" fmla="*/ 3 w 436"/>
                  <a:gd name="T7" fmla="*/ 3 h 52"/>
                  <a:gd name="T8" fmla="*/ 5 w 436"/>
                  <a:gd name="T9" fmla="*/ 3 h 52"/>
                  <a:gd name="T10" fmla="*/ 7 w 436"/>
                  <a:gd name="T11" fmla="*/ 4 h 52"/>
                  <a:gd name="T12" fmla="*/ 10 w 436"/>
                  <a:gd name="T13" fmla="*/ 4 h 52"/>
                  <a:gd name="T14" fmla="*/ 13 w 436"/>
                  <a:gd name="T15" fmla="*/ 5 h 52"/>
                  <a:gd name="T16" fmla="*/ 17 w 436"/>
                  <a:gd name="T17" fmla="*/ 5 h 52"/>
                  <a:gd name="T18" fmla="*/ 21 w 436"/>
                  <a:gd name="T19" fmla="*/ 5 h 52"/>
                  <a:gd name="T20" fmla="*/ 25 w 436"/>
                  <a:gd name="T21" fmla="*/ 6 h 52"/>
                  <a:gd name="T22" fmla="*/ 29 w 436"/>
                  <a:gd name="T23" fmla="*/ 6 h 52"/>
                  <a:gd name="T24" fmla="*/ 34 w 436"/>
                  <a:gd name="T25" fmla="*/ 6 h 52"/>
                  <a:gd name="T26" fmla="*/ 39 w 436"/>
                  <a:gd name="T27" fmla="*/ 7 h 52"/>
                  <a:gd name="T28" fmla="*/ 44 w 436"/>
                  <a:gd name="T29" fmla="*/ 7 h 52"/>
                  <a:gd name="T30" fmla="*/ 49 w 436"/>
                  <a:gd name="T31" fmla="*/ 7 h 52"/>
                  <a:gd name="T32" fmla="*/ 55 w 436"/>
                  <a:gd name="T33" fmla="*/ 7 h 52"/>
                  <a:gd name="T34" fmla="*/ 52 w 436"/>
                  <a:gd name="T35" fmla="*/ 6 h 52"/>
                  <a:gd name="T36" fmla="*/ 47 w 436"/>
                  <a:gd name="T37" fmla="*/ 6 h 52"/>
                  <a:gd name="T38" fmla="*/ 42 w 436"/>
                  <a:gd name="T39" fmla="*/ 6 h 52"/>
                  <a:gd name="T40" fmla="*/ 36 w 436"/>
                  <a:gd name="T41" fmla="*/ 6 h 52"/>
                  <a:gd name="T42" fmla="*/ 32 w 436"/>
                  <a:gd name="T43" fmla="*/ 6 h 52"/>
                  <a:gd name="T44" fmla="*/ 27 w 436"/>
                  <a:gd name="T45" fmla="*/ 5 h 52"/>
                  <a:gd name="T46" fmla="*/ 23 w 436"/>
                  <a:gd name="T47" fmla="*/ 5 h 52"/>
                  <a:gd name="T48" fmla="*/ 19 w 436"/>
                  <a:gd name="T49" fmla="*/ 5 h 52"/>
                  <a:gd name="T50" fmla="*/ 15 w 436"/>
                  <a:gd name="T51" fmla="*/ 4 h 52"/>
                  <a:gd name="T52" fmla="*/ 12 w 436"/>
                  <a:gd name="T53" fmla="*/ 4 h 52"/>
                  <a:gd name="T54" fmla="*/ 9 w 436"/>
                  <a:gd name="T55" fmla="*/ 3 h 52"/>
                  <a:gd name="T56" fmla="*/ 7 w 436"/>
                  <a:gd name="T57" fmla="*/ 3 h 52"/>
                  <a:gd name="T58" fmla="*/ 5 w 436"/>
                  <a:gd name="T59" fmla="*/ 2 h 52"/>
                  <a:gd name="T60" fmla="*/ 3 w 436"/>
                  <a:gd name="T61" fmla="*/ 2 h 52"/>
                  <a:gd name="T62" fmla="*/ 2 w 436"/>
                  <a:gd name="T63" fmla="*/ 1 h 52"/>
                  <a:gd name="T64" fmla="*/ 2 w 436"/>
                  <a:gd name="T65" fmla="*/ 1 h 52"/>
                  <a:gd name="T66" fmla="*/ 0 w 436"/>
                  <a:gd name="T67" fmla="*/ 0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6" h="52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9"/>
                    </a:lnTo>
                    <a:lnTo>
                      <a:pt x="10" y="11"/>
                    </a:lnTo>
                    <a:lnTo>
                      <a:pt x="16" y="13"/>
                    </a:lnTo>
                    <a:lnTo>
                      <a:pt x="21" y="17"/>
                    </a:lnTo>
                    <a:lnTo>
                      <a:pt x="29" y="19"/>
                    </a:lnTo>
                    <a:lnTo>
                      <a:pt x="37" y="21"/>
                    </a:lnTo>
                    <a:lnTo>
                      <a:pt x="45" y="23"/>
                    </a:lnTo>
                    <a:lnTo>
                      <a:pt x="56" y="25"/>
                    </a:lnTo>
                    <a:lnTo>
                      <a:pt x="66" y="29"/>
                    </a:lnTo>
                    <a:lnTo>
                      <a:pt x="77" y="31"/>
                    </a:lnTo>
                    <a:lnTo>
                      <a:pt x="89" y="32"/>
                    </a:lnTo>
                    <a:lnTo>
                      <a:pt x="102" y="34"/>
                    </a:lnTo>
                    <a:lnTo>
                      <a:pt x="116" y="36"/>
                    </a:lnTo>
                    <a:lnTo>
                      <a:pt x="131" y="38"/>
                    </a:lnTo>
                    <a:lnTo>
                      <a:pt x="146" y="38"/>
                    </a:lnTo>
                    <a:lnTo>
                      <a:pt x="162" y="40"/>
                    </a:lnTo>
                    <a:lnTo>
                      <a:pt x="177" y="42"/>
                    </a:lnTo>
                    <a:lnTo>
                      <a:pt x="194" y="44"/>
                    </a:lnTo>
                    <a:lnTo>
                      <a:pt x="212" y="44"/>
                    </a:lnTo>
                    <a:lnTo>
                      <a:pt x="231" y="46"/>
                    </a:lnTo>
                    <a:lnTo>
                      <a:pt x="248" y="48"/>
                    </a:lnTo>
                    <a:lnTo>
                      <a:pt x="269" y="48"/>
                    </a:lnTo>
                    <a:lnTo>
                      <a:pt x="288" y="50"/>
                    </a:lnTo>
                    <a:lnTo>
                      <a:pt x="308" y="50"/>
                    </a:lnTo>
                    <a:lnTo>
                      <a:pt x="329" y="50"/>
                    </a:lnTo>
                    <a:lnTo>
                      <a:pt x="350" y="52"/>
                    </a:lnTo>
                    <a:lnTo>
                      <a:pt x="371" y="52"/>
                    </a:lnTo>
                    <a:lnTo>
                      <a:pt x="392" y="52"/>
                    </a:lnTo>
                    <a:lnTo>
                      <a:pt x="415" y="52"/>
                    </a:lnTo>
                    <a:lnTo>
                      <a:pt x="436" y="52"/>
                    </a:lnTo>
                    <a:lnTo>
                      <a:pt x="436" y="48"/>
                    </a:lnTo>
                    <a:lnTo>
                      <a:pt x="415" y="48"/>
                    </a:lnTo>
                    <a:lnTo>
                      <a:pt x="392" y="48"/>
                    </a:lnTo>
                    <a:lnTo>
                      <a:pt x="371" y="48"/>
                    </a:lnTo>
                    <a:lnTo>
                      <a:pt x="350" y="46"/>
                    </a:lnTo>
                    <a:lnTo>
                      <a:pt x="329" y="46"/>
                    </a:lnTo>
                    <a:lnTo>
                      <a:pt x="308" y="46"/>
                    </a:lnTo>
                    <a:lnTo>
                      <a:pt x="288" y="44"/>
                    </a:lnTo>
                    <a:lnTo>
                      <a:pt x="269" y="44"/>
                    </a:lnTo>
                    <a:lnTo>
                      <a:pt x="250" y="42"/>
                    </a:lnTo>
                    <a:lnTo>
                      <a:pt x="231" y="42"/>
                    </a:lnTo>
                    <a:lnTo>
                      <a:pt x="213" y="40"/>
                    </a:lnTo>
                    <a:lnTo>
                      <a:pt x="196" y="40"/>
                    </a:lnTo>
                    <a:lnTo>
                      <a:pt x="179" y="38"/>
                    </a:lnTo>
                    <a:lnTo>
                      <a:pt x="164" y="36"/>
                    </a:lnTo>
                    <a:lnTo>
                      <a:pt x="148" y="34"/>
                    </a:lnTo>
                    <a:lnTo>
                      <a:pt x="133" y="32"/>
                    </a:lnTo>
                    <a:lnTo>
                      <a:pt x="117" y="31"/>
                    </a:lnTo>
                    <a:lnTo>
                      <a:pt x="106" y="31"/>
                    </a:lnTo>
                    <a:lnTo>
                      <a:pt x="93" y="29"/>
                    </a:lnTo>
                    <a:lnTo>
                      <a:pt x="81" y="27"/>
                    </a:lnTo>
                    <a:lnTo>
                      <a:pt x="69" y="23"/>
                    </a:lnTo>
                    <a:lnTo>
                      <a:pt x="60" y="21"/>
                    </a:lnTo>
                    <a:lnTo>
                      <a:pt x="50" y="19"/>
                    </a:lnTo>
                    <a:lnTo>
                      <a:pt x="41" y="17"/>
                    </a:lnTo>
                    <a:lnTo>
                      <a:pt x="33" y="15"/>
                    </a:lnTo>
                    <a:lnTo>
                      <a:pt x="27" y="13"/>
                    </a:lnTo>
                    <a:lnTo>
                      <a:pt x="21" y="11"/>
                    </a:lnTo>
                    <a:lnTo>
                      <a:pt x="18" y="9"/>
                    </a:lnTo>
                    <a:lnTo>
                      <a:pt x="14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82" name="Freeform 5153"/>
              <p:cNvSpPr>
                <a:spLocks/>
              </p:cNvSpPr>
              <p:nvPr/>
            </p:nvSpPr>
            <p:spPr bwMode="auto">
              <a:xfrm>
                <a:off x="2520" y="1800"/>
                <a:ext cx="218" cy="26"/>
              </a:xfrm>
              <a:custGeom>
                <a:avLst/>
                <a:gdLst>
                  <a:gd name="T0" fmla="*/ 55 w 436"/>
                  <a:gd name="T1" fmla="*/ 0 h 52"/>
                  <a:gd name="T2" fmla="*/ 49 w 436"/>
                  <a:gd name="T3" fmla="*/ 1 h 52"/>
                  <a:gd name="T4" fmla="*/ 44 w 436"/>
                  <a:gd name="T5" fmla="*/ 1 h 52"/>
                  <a:gd name="T6" fmla="*/ 39 w 436"/>
                  <a:gd name="T7" fmla="*/ 1 h 52"/>
                  <a:gd name="T8" fmla="*/ 34 w 436"/>
                  <a:gd name="T9" fmla="*/ 1 h 52"/>
                  <a:gd name="T10" fmla="*/ 29 w 436"/>
                  <a:gd name="T11" fmla="*/ 1 h 52"/>
                  <a:gd name="T12" fmla="*/ 25 w 436"/>
                  <a:gd name="T13" fmla="*/ 2 h 52"/>
                  <a:gd name="T14" fmla="*/ 21 w 436"/>
                  <a:gd name="T15" fmla="*/ 2 h 52"/>
                  <a:gd name="T16" fmla="*/ 17 w 436"/>
                  <a:gd name="T17" fmla="*/ 2 h 52"/>
                  <a:gd name="T18" fmla="*/ 13 w 436"/>
                  <a:gd name="T19" fmla="*/ 3 h 52"/>
                  <a:gd name="T20" fmla="*/ 10 w 436"/>
                  <a:gd name="T21" fmla="*/ 3 h 52"/>
                  <a:gd name="T22" fmla="*/ 7 w 436"/>
                  <a:gd name="T23" fmla="*/ 4 h 52"/>
                  <a:gd name="T24" fmla="*/ 5 w 436"/>
                  <a:gd name="T25" fmla="*/ 4 h 52"/>
                  <a:gd name="T26" fmla="*/ 3 w 436"/>
                  <a:gd name="T27" fmla="*/ 5 h 52"/>
                  <a:gd name="T28" fmla="*/ 2 w 436"/>
                  <a:gd name="T29" fmla="*/ 5 h 52"/>
                  <a:gd name="T30" fmla="*/ 1 w 436"/>
                  <a:gd name="T31" fmla="*/ 6 h 52"/>
                  <a:gd name="T32" fmla="*/ 0 w 436"/>
                  <a:gd name="T33" fmla="*/ 7 h 52"/>
                  <a:gd name="T34" fmla="*/ 2 w 436"/>
                  <a:gd name="T35" fmla="*/ 7 h 52"/>
                  <a:gd name="T36" fmla="*/ 2 w 436"/>
                  <a:gd name="T37" fmla="*/ 6 h 52"/>
                  <a:gd name="T38" fmla="*/ 3 w 436"/>
                  <a:gd name="T39" fmla="*/ 5 h 52"/>
                  <a:gd name="T40" fmla="*/ 5 w 436"/>
                  <a:gd name="T41" fmla="*/ 5 h 52"/>
                  <a:gd name="T42" fmla="*/ 7 w 436"/>
                  <a:gd name="T43" fmla="*/ 5 h 52"/>
                  <a:gd name="T44" fmla="*/ 9 w 436"/>
                  <a:gd name="T45" fmla="*/ 4 h 52"/>
                  <a:gd name="T46" fmla="*/ 12 w 436"/>
                  <a:gd name="T47" fmla="*/ 4 h 52"/>
                  <a:gd name="T48" fmla="*/ 15 w 436"/>
                  <a:gd name="T49" fmla="*/ 3 h 52"/>
                  <a:gd name="T50" fmla="*/ 19 w 436"/>
                  <a:gd name="T51" fmla="*/ 3 h 52"/>
                  <a:gd name="T52" fmla="*/ 23 w 436"/>
                  <a:gd name="T53" fmla="*/ 2 h 52"/>
                  <a:gd name="T54" fmla="*/ 27 w 436"/>
                  <a:gd name="T55" fmla="*/ 2 h 52"/>
                  <a:gd name="T56" fmla="*/ 32 w 436"/>
                  <a:gd name="T57" fmla="*/ 2 h 52"/>
                  <a:gd name="T58" fmla="*/ 36 w 436"/>
                  <a:gd name="T59" fmla="*/ 1 h 52"/>
                  <a:gd name="T60" fmla="*/ 42 w 436"/>
                  <a:gd name="T61" fmla="*/ 1 h 52"/>
                  <a:gd name="T62" fmla="*/ 47 w 436"/>
                  <a:gd name="T63" fmla="*/ 1 h 52"/>
                  <a:gd name="T64" fmla="*/ 52 w 436"/>
                  <a:gd name="T65" fmla="*/ 1 h 52"/>
                  <a:gd name="T66" fmla="*/ 55 w 436"/>
                  <a:gd name="T67" fmla="*/ 0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6" h="52">
                    <a:moveTo>
                      <a:pt x="436" y="0"/>
                    </a:moveTo>
                    <a:lnTo>
                      <a:pt x="436" y="0"/>
                    </a:lnTo>
                    <a:lnTo>
                      <a:pt x="415" y="2"/>
                    </a:lnTo>
                    <a:lnTo>
                      <a:pt x="392" y="2"/>
                    </a:lnTo>
                    <a:lnTo>
                      <a:pt x="371" y="2"/>
                    </a:lnTo>
                    <a:lnTo>
                      <a:pt x="350" y="2"/>
                    </a:lnTo>
                    <a:lnTo>
                      <a:pt x="329" y="2"/>
                    </a:lnTo>
                    <a:lnTo>
                      <a:pt x="308" y="4"/>
                    </a:lnTo>
                    <a:lnTo>
                      <a:pt x="288" y="4"/>
                    </a:lnTo>
                    <a:lnTo>
                      <a:pt x="269" y="4"/>
                    </a:lnTo>
                    <a:lnTo>
                      <a:pt x="248" y="6"/>
                    </a:lnTo>
                    <a:lnTo>
                      <a:pt x="231" y="8"/>
                    </a:lnTo>
                    <a:lnTo>
                      <a:pt x="212" y="8"/>
                    </a:lnTo>
                    <a:lnTo>
                      <a:pt x="194" y="10"/>
                    </a:lnTo>
                    <a:lnTo>
                      <a:pt x="177" y="11"/>
                    </a:lnTo>
                    <a:lnTo>
                      <a:pt x="162" y="11"/>
                    </a:lnTo>
                    <a:lnTo>
                      <a:pt x="146" y="13"/>
                    </a:lnTo>
                    <a:lnTo>
                      <a:pt x="131" y="15"/>
                    </a:lnTo>
                    <a:lnTo>
                      <a:pt x="116" y="17"/>
                    </a:lnTo>
                    <a:lnTo>
                      <a:pt x="102" y="19"/>
                    </a:lnTo>
                    <a:lnTo>
                      <a:pt x="89" y="21"/>
                    </a:lnTo>
                    <a:lnTo>
                      <a:pt x="77" y="23"/>
                    </a:lnTo>
                    <a:lnTo>
                      <a:pt x="66" y="25"/>
                    </a:lnTo>
                    <a:lnTo>
                      <a:pt x="56" y="27"/>
                    </a:lnTo>
                    <a:lnTo>
                      <a:pt x="45" y="29"/>
                    </a:lnTo>
                    <a:lnTo>
                      <a:pt x="37" y="31"/>
                    </a:lnTo>
                    <a:lnTo>
                      <a:pt x="29" y="33"/>
                    </a:lnTo>
                    <a:lnTo>
                      <a:pt x="21" y="36"/>
                    </a:lnTo>
                    <a:lnTo>
                      <a:pt x="16" y="38"/>
                    </a:lnTo>
                    <a:lnTo>
                      <a:pt x="10" y="40"/>
                    </a:lnTo>
                    <a:lnTo>
                      <a:pt x="6" y="44"/>
                    </a:lnTo>
                    <a:lnTo>
                      <a:pt x="2" y="46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10" y="52"/>
                    </a:lnTo>
                    <a:lnTo>
                      <a:pt x="10" y="50"/>
                    </a:lnTo>
                    <a:lnTo>
                      <a:pt x="12" y="48"/>
                    </a:lnTo>
                    <a:lnTo>
                      <a:pt x="14" y="46"/>
                    </a:lnTo>
                    <a:lnTo>
                      <a:pt x="18" y="44"/>
                    </a:lnTo>
                    <a:lnTo>
                      <a:pt x="21" y="40"/>
                    </a:lnTo>
                    <a:lnTo>
                      <a:pt x="27" y="38"/>
                    </a:lnTo>
                    <a:lnTo>
                      <a:pt x="33" y="36"/>
                    </a:lnTo>
                    <a:lnTo>
                      <a:pt x="41" y="35"/>
                    </a:lnTo>
                    <a:lnTo>
                      <a:pt x="50" y="33"/>
                    </a:lnTo>
                    <a:lnTo>
                      <a:pt x="60" y="31"/>
                    </a:lnTo>
                    <a:lnTo>
                      <a:pt x="69" y="29"/>
                    </a:lnTo>
                    <a:lnTo>
                      <a:pt x="81" y="27"/>
                    </a:lnTo>
                    <a:lnTo>
                      <a:pt x="93" y="25"/>
                    </a:lnTo>
                    <a:lnTo>
                      <a:pt x="106" y="23"/>
                    </a:lnTo>
                    <a:lnTo>
                      <a:pt x="117" y="21"/>
                    </a:lnTo>
                    <a:lnTo>
                      <a:pt x="133" y="19"/>
                    </a:lnTo>
                    <a:lnTo>
                      <a:pt x="148" y="17"/>
                    </a:lnTo>
                    <a:lnTo>
                      <a:pt x="164" y="15"/>
                    </a:lnTo>
                    <a:lnTo>
                      <a:pt x="179" y="15"/>
                    </a:lnTo>
                    <a:lnTo>
                      <a:pt x="196" y="13"/>
                    </a:lnTo>
                    <a:lnTo>
                      <a:pt x="213" y="11"/>
                    </a:lnTo>
                    <a:lnTo>
                      <a:pt x="231" y="11"/>
                    </a:lnTo>
                    <a:lnTo>
                      <a:pt x="250" y="10"/>
                    </a:lnTo>
                    <a:lnTo>
                      <a:pt x="269" y="10"/>
                    </a:lnTo>
                    <a:lnTo>
                      <a:pt x="288" y="8"/>
                    </a:lnTo>
                    <a:lnTo>
                      <a:pt x="308" y="8"/>
                    </a:lnTo>
                    <a:lnTo>
                      <a:pt x="329" y="6"/>
                    </a:lnTo>
                    <a:lnTo>
                      <a:pt x="350" y="6"/>
                    </a:lnTo>
                    <a:lnTo>
                      <a:pt x="371" y="6"/>
                    </a:lnTo>
                    <a:lnTo>
                      <a:pt x="392" y="6"/>
                    </a:lnTo>
                    <a:lnTo>
                      <a:pt x="415" y="6"/>
                    </a:lnTo>
                    <a:lnTo>
                      <a:pt x="436" y="6"/>
                    </a:lnTo>
                    <a:lnTo>
                      <a:pt x="4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83" name="Rectangle 5154"/>
              <p:cNvSpPr>
                <a:spLocks noChangeArrowheads="1"/>
              </p:cNvSpPr>
              <p:nvPr/>
            </p:nvSpPr>
            <p:spPr bwMode="auto">
              <a:xfrm>
                <a:off x="2523" y="1610"/>
                <a:ext cx="3" cy="216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84" name="Rectangle 5155"/>
              <p:cNvSpPr>
                <a:spLocks noChangeArrowheads="1"/>
              </p:cNvSpPr>
              <p:nvPr/>
            </p:nvSpPr>
            <p:spPr bwMode="auto">
              <a:xfrm>
                <a:off x="2526" y="1610"/>
                <a:ext cx="4" cy="216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85" name="Rectangle 5156"/>
              <p:cNvSpPr>
                <a:spLocks noChangeArrowheads="1"/>
              </p:cNvSpPr>
              <p:nvPr/>
            </p:nvSpPr>
            <p:spPr bwMode="auto">
              <a:xfrm>
                <a:off x="2530" y="1610"/>
                <a:ext cx="3" cy="21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86" name="Rectangle 5157"/>
              <p:cNvSpPr>
                <a:spLocks noChangeArrowheads="1"/>
              </p:cNvSpPr>
              <p:nvPr/>
            </p:nvSpPr>
            <p:spPr bwMode="auto">
              <a:xfrm>
                <a:off x="2533" y="1610"/>
                <a:ext cx="3" cy="216"/>
              </a:xfrm>
              <a:prstGeom prst="rect">
                <a:avLst/>
              </a:pr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87" name="Rectangle 5158"/>
              <p:cNvSpPr>
                <a:spLocks noChangeArrowheads="1"/>
              </p:cNvSpPr>
              <p:nvPr/>
            </p:nvSpPr>
            <p:spPr bwMode="auto">
              <a:xfrm>
                <a:off x="2536" y="1610"/>
                <a:ext cx="3" cy="216"/>
              </a:xfrm>
              <a:prstGeom prst="rect">
                <a:avLst/>
              </a:pr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88" name="Rectangle 5159"/>
              <p:cNvSpPr>
                <a:spLocks noChangeArrowheads="1"/>
              </p:cNvSpPr>
              <p:nvPr/>
            </p:nvSpPr>
            <p:spPr bwMode="auto">
              <a:xfrm>
                <a:off x="2539" y="1610"/>
                <a:ext cx="3" cy="216"/>
              </a:xfrm>
              <a:prstGeom prst="rect">
                <a:avLst/>
              </a:pr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89" name="Rectangle 5160"/>
              <p:cNvSpPr>
                <a:spLocks noChangeArrowheads="1"/>
              </p:cNvSpPr>
              <p:nvPr/>
            </p:nvSpPr>
            <p:spPr bwMode="auto">
              <a:xfrm>
                <a:off x="2542" y="1610"/>
                <a:ext cx="4" cy="216"/>
              </a:xfrm>
              <a:prstGeom prst="rect">
                <a:avLst/>
              </a:pr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90" name="Rectangle 5161"/>
              <p:cNvSpPr>
                <a:spLocks noChangeArrowheads="1"/>
              </p:cNvSpPr>
              <p:nvPr/>
            </p:nvSpPr>
            <p:spPr bwMode="auto">
              <a:xfrm>
                <a:off x="2546" y="1610"/>
                <a:ext cx="3" cy="216"/>
              </a:xfrm>
              <a:prstGeom prst="rect">
                <a:avLst/>
              </a:pr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91" name="Rectangle 5162"/>
              <p:cNvSpPr>
                <a:spLocks noChangeArrowheads="1"/>
              </p:cNvSpPr>
              <p:nvPr/>
            </p:nvSpPr>
            <p:spPr bwMode="auto">
              <a:xfrm>
                <a:off x="2549" y="1610"/>
                <a:ext cx="4" cy="216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92" name="Rectangle 5163"/>
              <p:cNvSpPr>
                <a:spLocks noChangeArrowheads="1"/>
              </p:cNvSpPr>
              <p:nvPr/>
            </p:nvSpPr>
            <p:spPr bwMode="auto">
              <a:xfrm>
                <a:off x="2553" y="1610"/>
                <a:ext cx="4" cy="216"/>
              </a:xfrm>
              <a:prstGeom prst="rect">
                <a:avLst/>
              </a:pr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93" name="Rectangle 5164"/>
              <p:cNvSpPr>
                <a:spLocks noChangeArrowheads="1"/>
              </p:cNvSpPr>
              <p:nvPr/>
            </p:nvSpPr>
            <p:spPr bwMode="auto">
              <a:xfrm>
                <a:off x="2557" y="1610"/>
                <a:ext cx="3" cy="216"/>
              </a:xfrm>
              <a:prstGeom prst="rect">
                <a:avLst/>
              </a:pr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94" name="Rectangle 5165"/>
              <p:cNvSpPr>
                <a:spLocks noChangeArrowheads="1"/>
              </p:cNvSpPr>
              <p:nvPr/>
            </p:nvSpPr>
            <p:spPr bwMode="auto">
              <a:xfrm>
                <a:off x="2560" y="1610"/>
                <a:ext cx="3" cy="216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95" name="Rectangle 5166"/>
              <p:cNvSpPr>
                <a:spLocks noChangeArrowheads="1"/>
              </p:cNvSpPr>
              <p:nvPr/>
            </p:nvSpPr>
            <p:spPr bwMode="auto">
              <a:xfrm>
                <a:off x="2563" y="1610"/>
                <a:ext cx="3" cy="216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96" name="Rectangle 5167"/>
              <p:cNvSpPr>
                <a:spLocks noChangeArrowheads="1"/>
              </p:cNvSpPr>
              <p:nvPr/>
            </p:nvSpPr>
            <p:spPr bwMode="auto">
              <a:xfrm>
                <a:off x="2566" y="1610"/>
                <a:ext cx="4" cy="216"/>
              </a:xfrm>
              <a:prstGeom prst="rect">
                <a:avLst/>
              </a:pr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97" name="Rectangle 5168"/>
              <p:cNvSpPr>
                <a:spLocks noChangeArrowheads="1"/>
              </p:cNvSpPr>
              <p:nvPr/>
            </p:nvSpPr>
            <p:spPr bwMode="auto">
              <a:xfrm>
                <a:off x="2570" y="1610"/>
                <a:ext cx="3" cy="216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98" name="Rectangle 5169"/>
              <p:cNvSpPr>
                <a:spLocks noChangeArrowheads="1"/>
              </p:cNvSpPr>
              <p:nvPr/>
            </p:nvSpPr>
            <p:spPr bwMode="auto">
              <a:xfrm>
                <a:off x="2573" y="1610"/>
                <a:ext cx="4" cy="216"/>
              </a:xfrm>
              <a:prstGeom prst="rect">
                <a:avLst/>
              </a:pr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299" name="Rectangle 5170"/>
              <p:cNvSpPr>
                <a:spLocks noChangeArrowheads="1"/>
              </p:cNvSpPr>
              <p:nvPr/>
            </p:nvSpPr>
            <p:spPr bwMode="auto">
              <a:xfrm>
                <a:off x="2577" y="1610"/>
                <a:ext cx="3" cy="216"/>
              </a:xfrm>
              <a:prstGeom prst="rect">
                <a:avLst/>
              </a:pr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00" name="Rectangle 5171"/>
              <p:cNvSpPr>
                <a:spLocks noChangeArrowheads="1"/>
              </p:cNvSpPr>
              <p:nvPr/>
            </p:nvSpPr>
            <p:spPr bwMode="auto">
              <a:xfrm>
                <a:off x="2580" y="1610"/>
                <a:ext cx="3" cy="216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01" name="Rectangle 5172"/>
              <p:cNvSpPr>
                <a:spLocks noChangeArrowheads="1"/>
              </p:cNvSpPr>
              <p:nvPr/>
            </p:nvSpPr>
            <p:spPr bwMode="auto">
              <a:xfrm>
                <a:off x="2583" y="1610"/>
                <a:ext cx="3" cy="216"/>
              </a:xfrm>
              <a:prstGeom prst="rect">
                <a:avLst/>
              </a:pr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02" name="Rectangle 5173"/>
              <p:cNvSpPr>
                <a:spLocks noChangeArrowheads="1"/>
              </p:cNvSpPr>
              <p:nvPr/>
            </p:nvSpPr>
            <p:spPr bwMode="auto">
              <a:xfrm>
                <a:off x="2586" y="1610"/>
                <a:ext cx="4" cy="216"/>
              </a:xfrm>
              <a:prstGeom prst="rect">
                <a:avLst/>
              </a:pr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03" name="Rectangle 5174"/>
              <p:cNvSpPr>
                <a:spLocks noChangeArrowheads="1"/>
              </p:cNvSpPr>
              <p:nvPr/>
            </p:nvSpPr>
            <p:spPr bwMode="auto">
              <a:xfrm>
                <a:off x="2590" y="1610"/>
                <a:ext cx="3" cy="216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04" name="Rectangle 5175"/>
              <p:cNvSpPr>
                <a:spLocks noChangeArrowheads="1"/>
              </p:cNvSpPr>
              <p:nvPr/>
            </p:nvSpPr>
            <p:spPr bwMode="auto">
              <a:xfrm>
                <a:off x="2593" y="1610"/>
                <a:ext cx="4" cy="216"/>
              </a:xfrm>
              <a:prstGeom prst="rect">
                <a:avLst/>
              </a:pr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05" name="Rectangle 5176"/>
              <p:cNvSpPr>
                <a:spLocks noChangeArrowheads="1"/>
              </p:cNvSpPr>
              <p:nvPr/>
            </p:nvSpPr>
            <p:spPr bwMode="auto">
              <a:xfrm>
                <a:off x="2597" y="1610"/>
                <a:ext cx="3" cy="216"/>
              </a:xfrm>
              <a:prstGeom prst="rect">
                <a:avLst/>
              </a:pr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06" name="Rectangle 5177"/>
              <p:cNvSpPr>
                <a:spLocks noChangeArrowheads="1"/>
              </p:cNvSpPr>
              <p:nvPr/>
            </p:nvSpPr>
            <p:spPr bwMode="auto">
              <a:xfrm>
                <a:off x="2600" y="1610"/>
                <a:ext cx="4" cy="216"/>
              </a:xfrm>
              <a:prstGeom prst="rect">
                <a:avLst/>
              </a:pr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07" name="Rectangle 5178"/>
              <p:cNvSpPr>
                <a:spLocks noChangeArrowheads="1"/>
              </p:cNvSpPr>
              <p:nvPr/>
            </p:nvSpPr>
            <p:spPr bwMode="auto">
              <a:xfrm>
                <a:off x="2604" y="1610"/>
                <a:ext cx="3" cy="216"/>
              </a:xfrm>
              <a:prstGeom prst="rect">
                <a:avLst/>
              </a:pr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08" name="Rectangle 5179"/>
              <p:cNvSpPr>
                <a:spLocks noChangeArrowheads="1"/>
              </p:cNvSpPr>
              <p:nvPr/>
            </p:nvSpPr>
            <p:spPr bwMode="auto">
              <a:xfrm>
                <a:off x="2607" y="1610"/>
                <a:ext cx="3" cy="216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09" name="Rectangle 5180"/>
              <p:cNvSpPr>
                <a:spLocks noChangeArrowheads="1"/>
              </p:cNvSpPr>
              <p:nvPr/>
            </p:nvSpPr>
            <p:spPr bwMode="auto">
              <a:xfrm>
                <a:off x="2610" y="1610"/>
                <a:ext cx="3" cy="216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10" name="Rectangle 5181"/>
              <p:cNvSpPr>
                <a:spLocks noChangeArrowheads="1"/>
              </p:cNvSpPr>
              <p:nvPr/>
            </p:nvSpPr>
            <p:spPr bwMode="auto">
              <a:xfrm>
                <a:off x="2613" y="1610"/>
                <a:ext cx="4" cy="216"/>
              </a:xfrm>
              <a:prstGeom prst="rect">
                <a:avLst/>
              </a:pr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11" name="Rectangle 5182"/>
              <p:cNvSpPr>
                <a:spLocks noChangeArrowheads="1"/>
              </p:cNvSpPr>
              <p:nvPr/>
            </p:nvSpPr>
            <p:spPr bwMode="auto">
              <a:xfrm>
                <a:off x="2617" y="1610"/>
                <a:ext cx="3" cy="216"/>
              </a:xfrm>
              <a:prstGeom prst="rect">
                <a:avLst/>
              </a:pr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12" name="Rectangle 5183"/>
              <p:cNvSpPr>
                <a:spLocks noChangeArrowheads="1"/>
              </p:cNvSpPr>
              <p:nvPr/>
            </p:nvSpPr>
            <p:spPr bwMode="auto">
              <a:xfrm>
                <a:off x="2620" y="1610"/>
                <a:ext cx="4" cy="216"/>
              </a:xfrm>
              <a:prstGeom prst="rect">
                <a:avLst/>
              </a:pr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13" name="Rectangle 5184"/>
              <p:cNvSpPr>
                <a:spLocks noChangeArrowheads="1"/>
              </p:cNvSpPr>
              <p:nvPr/>
            </p:nvSpPr>
            <p:spPr bwMode="auto">
              <a:xfrm>
                <a:off x="2624" y="1610"/>
                <a:ext cx="3" cy="216"/>
              </a:xfrm>
              <a:prstGeom prst="rect">
                <a:avLst/>
              </a:pr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14" name="Rectangle 5185"/>
              <p:cNvSpPr>
                <a:spLocks noChangeArrowheads="1"/>
              </p:cNvSpPr>
              <p:nvPr/>
            </p:nvSpPr>
            <p:spPr bwMode="auto">
              <a:xfrm>
                <a:off x="2627" y="1610"/>
                <a:ext cx="4" cy="216"/>
              </a:xfrm>
              <a:prstGeom prst="rect">
                <a:avLst/>
              </a:pr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15" name="Rectangle 5186"/>
              <p:cNvSpPr>
                <a:spLocks noChangeArrowheads="1"/>
              </p:cNvSpPr>
              <p:nvPr/>
            </p:nvSpPr>
            <p:spPr bwMode="auto">
              <a:xfrm>
                <a:off x="2631" y="1610"/>
                <a:ext cx="2" cy="216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16" name="Rectangle 5187"/>
              <p:cNvSpPr>
                <a:spLocks noChangeArrowheads="1"/>
              </p:cNvSpPr>
              <p:nvPr/>
            </p:nvSpPr>
            <p:spPr bwMode="auto">
              <a:xfrm>
                <a:off x="2633" y="1610"/>
                <a:ext cx="4" cy="21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17" name="Rectangle 5188"/>
              <p:cNvSpPr>
                <a:spLocks noChangeArrowheads="1"/>
              </p:cNvSpPr>
              <p:nvPr/>
            </p:nvSpPr>
            <p:spPr bwMode="auto">
              <a:xfrm>
                <a:off x="2637" y="1610"/>
                <a:ext cx="3" cy="216"/>
              </a:xfrm>
              <a:prstGeom prst="rect">
                <a:avLst/>
              </a:pr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18" name="Rectangle 5189"/>
              <p:cNvSpPr>
                <a:spLocks noChangeArrowheads="1"/>
              </p:cNvSpPr>
              <p:nvPr/>
            </p:nvSpPr>
            <p:spPr bwMode="auto">
              <a:xfrm>
                <a:off x="2640" y="1610"/>
                <a:ext cx="4" cy="216"/>
              </a:xfrm>
              <a:prstGeom prst="rect">
                <a:avLst/>
              </a:pr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19" name="Rectangle 5190"/>
              <p:cNvSpPr>
                <a:spLocks noChangeArrowheads="1"/>
              </p:cNvSpPr>
              <p:nvPr/>
            </p:nvSpPr>
            <p:spPr bwMode="auto">
              <a:xfrm>
                <a:off x="2644" y="1610"/>
                <a:ext cx="3" cy="216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20" name="Rectangle 5191"/>
              <p:cNvSpPr>
                <a:spLocks noChangeArrowheads="1"/>
              </p:cNvSpPr>
              <p:nvPr/>
            </p:nvSpPr>
            <p:spPr bwMode="auto">
              <a:xfrm>
                <a:off x="2647" y="1610"/>
                <a:ext cx="4" cy="216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21" name="Rectangle 5192"/>
              <p:cNvSpPr>
                <a:spLocks noChangeArrowheads="1"/>
              </p:cNvSpPr>
              <p:nvPr/>
            </p:nvSpPr>
            <p:spPr bwMode="auto">
              <a:xfrm>
                <a:off x="2651" y="1610"/>
                <a:ext cx="3" cy="216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22" name="Rectangle 5193"/>
              <p:cNvSpPr>
                <a:spLocks noChangeArrowheads="1"/>
              </p:cNvSpPr>
              <p:nvPr/>
            </p:nvSpPr>
            <p:spPr bwMode="auto">
              <a:xfrm>
                <a:off x="2654" y="1610"/>
                <a:ext cx="3" cy="216"/>
              </a:xfrm>
              <a:prstGeom prst="rect">
                <a:avLst/>
              </a:pr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23" name="Rectangle 5194"/>
              <p:cNvSpPr>
                <a:spLocks noChangeArrowheads="1"/>
              </p:cNvSpPr>
              <p:nvPr/>
            </p:nvSpPr>
            <p:spPr bwMode="auto">
              <a:xfrm>
                <a:off x="2657" y="1610"/>
                <a:ext cx="3" cy="216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24" name="Rectangle 5195"/>
              <p:cNvSpPr>
                <a:spLocks noChangeArrowheads="1"/>
              </p:cNvSpPr>
              <p:nvPr/>
            </p:nvSpPr>
            <p:spPr bwMode="auto">
              <a:xfrm>
                <a:off x="2660" y="1610"/>
                <a:ext cx="4" cy="216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25" name="Rectangle 5196"/>
              <p:cNvSpPr>
                <a:spLocks noChangeArrowheads="1"/>
              </p:cNvSpPr>
              <p:nvPr/>
            </p:nvSpPr>
            <p:spPr bwMode="auto">
              <a:xfrm>
                <a:off x="2664" y="1610"/>
                <a:ext cx="3" cy="216"/>
              </a:xfrm>
              <a:prstGeom prst="rect">
                <a:avLst/>
              </a:pr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26" name="Rectangle 5197"/>
              <p:cNvSpPr>
                <a:spLocks noChangeArrowheads="1"/>
              </p:cNvSpPr>
              <p:nvPr/>
            </p:nvSpPr>
            <p:spPr bwMode="auto">
              <a:xfrm>
                <a:off x="2667" y="1610"/>
                <a:ext cx="4" cy="21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27" name="Rectangle 5198"/>
              <p:cNvSpPr>
                <a:spLocks noChangeArrowheads="1"/>
              </p:cNvSpPr>
              <p:nvPr/>
            </p:nvSpPr>
            <p:spPr bwMode="auto">
              <a:xfrm>
                <a:off x="2671" y="1610"/>
                <a:ext cx="3" cy="216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28" name="Rectangle 5199"/>
              <p:cNvSpPr>
                <a:spLocks noChangeArrowheads="1"/>
              </p:cNvSpPr>
              <p:nvPr/>
            </p:nvSpPr>
            <p:spPr bwMode="auto">
              <a:xfrm>
                <a:off x="2674" y="1610"/>
                <a:ext cx="4" cy="216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29" name="Rectangle 5200"/>
              <p:cNvSpPr>
                <a:spLocks noChangeArrowheads="1"/>
              </p:cNvSpPr>
              <p:nvPr/>
            </p:nvSpPr>
            <p:spPr bwMode="auto">
              <a:xfrm>
                <a:off x="2678" y="1610"/>
                <a:ext cx="3" cy="216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30" name="Rectangle 5201"/>
              <p:cNvSpPr>
                <a:spLocks noChangeArrowheads="1"/>
              </p:cNvSpPr>
              <p:nvPr/>
            </p:nvSpPr>
            <p:spPr bwMode="auto">
              <a:xfrm>
                <a:off x="2681" y="1610"/>
                <a:ext cx="3" cy="216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31" name="Rectangle 5202"/>
              <p:cNvSpPr>
                <a:spLocks noChangeArrowheads="1"/>
              </p:cNvSpPr>
              <p:nvPr/>
            </p:nvSpPr>
            <p:spPr bwMode="auto">
              <a:xfrm>
                <a:off x="2684" y="1610"/>
                <a:ext cx="3" cy="216"/>
              </a:xfrm>
              <a:prstGeom prst="rect">
                <a:avLst/>
              </a:pr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32" name="Rectangle 5203"/>
              <p:cNvSpPr>
                <a:spLocks noChangeArrowheads="1"/>
              </p:cNvSpPr>
              <p:nvPr/>
            </p:nvSpPr>
            <p:spPr bwMode="auto">
              <a:xfrm>
                <a:off x="2687" y="1610"/>
                <a:ext cx="4" cy="216"/>
              </a:xfrm>
              <a:prstGeom prst="rect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33" name="Rectangle 5204"/>
              <p:cNvSpPr>
                <a:spLocks noChangeArrowheads="1"/>
              </p:cNvSpPr>
              <p:nvPr/>
            </p:nvSpPr>
            <p:spPr bwMode="auto">
              <a:xfrm>
                <a:off x="2691" y="1610"/>
                <a:ext cx="3" cy="216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34" name="Rectangle 5205"/>
              <p:cNvSpPr>
                <a:spLocks noChangeArrowheads="1"/>
              </p:cNvSpPr>
              <p:nvPr/>
            </p:nvSpPr>
            <p:spPr bwMode="auto">
              <a:xfrm>
                <a:off x="2694" y="1610"/>
                <a:ext cx="4" cy="216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35" name="Rectangle 5206"/>
              <p:cNvSpPr>
                <a:spLocks noChangeArrowheads="1"/>
              </p:cNvSpPr>
              <p:nvPr/>
            </p:nvSpPr>
            <p:spPr bwMode="auto">
              <a:xfrm>
                <a:off x="2698" y="1610"/>
                <a:ext cx="3" cy="216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36" name="Rectangle 5207"/>
              <p:cNvSpPr>
                <a:spLocks noChangeArrowheads="1"/>
              </p:cNvSpPr>
              <p:nvPr/>
            </p:nvSpPr>
            <p:spPr bwMode="auto">
              <a:xfrm>
                <a:off x="2701" y="1610"/>
                <a:ext cx="4" cy="216"/>
              </a:xfrm>
              <a:prstGeom prst="rect">
                <a:avLst/>
              </a:pr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37" name="Rectangle 5208"/>
              <p:cNvSpPr>
                <a:spLocks noChangeArrowheads="1"/>
              </p:cNvSpPr>
              <p:nvPr/>
            </p:nvSpPr>
            <p:spPr bwMode="auto">
              <a:xfrm>
                <a:off x="2705" y="1610"/>
                <a:ext cx="2" cy="216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38" name="Rectangle 5209"/>
              <p:cNvSpPr>
                <a:spLocks noChangeArrowheads="1"/>
              </p:cNvSpPr>
              <p:nvPr/>
            </p:nvSpPr>
            <p:spPr bwMode="auto">
              <a:xfrm>
                <a:off x="2707" y="1610"/>
                <a:ext cx="4" cy="216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39" name="Rectangle 5210"/>
              <p:cNvSpPr>
                <a:spLocks noChangeArrowheads="1"/>
              </p:cNvSpPr>
              <p:nvPr/>
            </p:nvSpPr>
            <p:spPr bwMode="auto">
              <a:xfrm>
                <a:off x="2711" y="1610"/>
                <a:ext cx="4" cy="216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40" name="Rectangle 5211"/>
              <p:cNvSpPr>
                <a:spLocks noChangeArrowheads="1"/>
              </p:cNvSpPr>
              <p:nvPr/>
            </p:nvSpPr>
            <p:spPr bwMode="auto">
              <a:xfrm>
                <a:off x="2715" y="1610"/>
                <a:ext cx="3" cy="216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41" name="Rectangle 5212"/>
              <p:cNvSpPr>
                <a:spLocks noChangeArrowheads="1"/>
              </p:cNvSpPr>
              <p:nvPr/>
            </p:nvSpPr>
            <p:spPr bwMode="auto">
              <a:xfrm>
                <a:off x="2718" y="1610"/>
                <a:ext cx="3" cy="216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42" name="Rectangle 5213"/>
              <p:cNvSpPr>
                <a:spLocks noChangeArrowheads="1"/>
              </p:cNvSpPr>
              <p:nvPr/>
            </p:nvSpPr>
            <p:spPr bwMode="auto">
              <a:xfrm>
                <a:off x="2721" y="1610"/>
                <a:ext cx="4" cy="216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43" name="Rectangle 5214"/>
              <p:cNvSpPr>
                <a:spLocks noChangeArrowheads="1"/>
              </p:cNvSpPr>
              <p:nvPr/>
            </p:nvSpPr>
            <p:spPr bwMode="auto">
              <a:xfrm>
                <a:off x="2725" y="1610"/>
                <a:ext cx="3" cy="216"/>
              </a:xfrm>
              <a:prstGeom prst="rect">
                <a:avLst/>
              </a:pr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44" name="Rectangle 5215"/>
              <p:cNvSpPr>
                <a:spLocks noChangeArrowheads="1"/>
              </p:cNvSpPr>
              <p:nvPr/>
            </p:nvSpPr>
            <p:spPr bwMode="auto">
              <a:xfrm>
                <a:off x="2728" y="1610"/>
                <a:ext cx="3" cy="216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45" name="Rectangle 5216"/>
              <p:cNvSpPr>
                <a:spLocks noChangeArrowheads="1"/>
              </p:cNvSpPr>
              <p:nvPr/>
            </p:nvSpPr>
            <p:spPr bwMode="auto">
              <a:xfrm>
                <a:off x="2731" y="1610"/>
                <a:ext cx="3" cy="216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46" name="Rectangle 5217"/>
              <p:cNvSpPr>
                <a:spLocks noChangeArrowheads="1"/>
              </p:cNvSpPr>
              <p:nvPr/>
            </p:nvSpPr>
            <p:spPr bwMode="auto">
              <a:xfrm>
                <a:off x="2734" y="1610"/>
                <a:ext cx="4" cy="216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47" name="Rectangle 5218"/>
              <p:cNvSpPr>
                <a:spLocks noChangeArrowheads="1"/>
              </p:cNvSpPr>
              <p:nvPr/>
            </p:nvSpPr>
            <p:spPr bwMode="auto">
              <a:xfrm>
                <a:off x="2738" y="1610"/>
                <a:ext cx="3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48" name="Rectangle 5219"/>
              <p:cNvSpPr>
                <a:spLocks noChangeArrowheads="1"/>
              </p:cNvSpPr>
              <p:nvPr/>
            </p:nvSpPr>
            <p:spPr bwMode="auto">
              <a:xfrm>
                <a:off x="2741" y="1610"/>
                <a:ext cx="4" cy="216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49" name="Rectangle 5220"/>
              <p:cNvSpPr>
                <a:spLocks noChangeArrowheads="1"/>
              </p:cNvSpPr>
              <p:nvPr/>
            </p:nvSpPr>
            <p:spPr bwMode="auto">
              <a:xfrm>
                <a:off x="2745" y="1610"/>
                <a:ext cx="4" cy="216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350" name="Rectangle 5221"/>
              <p:cNvSpPr>
                <a:spLocks noChangeArrowheads="1"/>
              </p:cNvSpPr>
              <p:nvPr/>
            </p:nvSpPr>
            <p:spPr bwMode="auto">
              <a:xfrm>
                <a:off x="2749" y="1610"/>
                <a:ext cx="3" cy="216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10748" name="Group 5222"/>
            <p:cNvGrpSpPr>
              <a:grpSpLocks/>
            </p:cNvGrpSpPr>
            <p:nvPr/>
          </p:nvGrpSpPr>
          <p:grpSpPr bwMode="auto">
            <a:xfrm>
              <a:off x="2520" y="1585"/>
              <a:ext cx="436" cy="241"/>
              <a:chOff x="2520" y="1585"/>
              <a:chExt cx="436" cy="241"/>
            </a:xfrm>
          </p:grpSpPr>
          <p:sp>
            <p:nvSpPr>
              <p:cNvPr id="10951" name="Rectangle 5223"/>
              <p:cNvSpPr>
                <a:spLocks noChangeArrowheads="1"/>
              </p:cNvSpPr>
              <p:nvPr/>
            </p:nvSpPr>
            <p:spPr bwMode="auto">
              <a:xfrm>
                <a:off x="2752" y="1610"/>
                <a:ext cx="3" cy="216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52" name="Rectangle 5224"/>
              <p:cNvSpPr>
                <a:spLocks noChangeArrowheads="1"/>
              </p:cNvSpPr>
              <p:nvPr/>
            </p:nvSpPr>
            <p:spPr bwMode="auto">
              <a:xfrm>
                <a:off x="2755" y="1610"/>
                <a:ext cx="3" cy="216"/>
              </a:xfrm>
              <a:prstGeom prst="rect">
                <a:avLst/>
              </a:pr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53" name="Rectangle 5225"/>
              <p:cNvSpPr>
                <a:spLocks noChangeArrowheads="1"/>
              </p:cNvSpPr>
              <p:nvPr/>
            </p:nvSpPr>
            <p:spPr bwMode="auto">
              <a:xfrm>
                <a:off x="2758" y="1610"/>
                <a:ext cx="4" cy="216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54" name="Rectangle 5226"/>
              <p:cNvSpPr>
                <a:spLocks noChangeArrowheads="1"/>
              </p:cNvSpPr>
              <p:nvPr/>
            </p:nvSpPr>
            <p:spPr bwMode="auto">
              <a:xfrm>
                <a:off x="2762" y="1610"/>
                <a:ext cx="3" cy="216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55" name="Rectangle 5227"/>
              <p:cNvSpPr>
                <a:spLocks noChangeArrowheads="1"/>
              </p:cNvSpPr>
              <p:nvPr/>
            </p:nvSpPr>
            <p:spPr bwMode="auto">
              <a:xfrm>
                <a:off x="2765" y="1610"/>
                <a:ext cx="3" cy="216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56" name="Rectangle 5228"/>
              <p:cNvSpPr>
                <a:spLocks noChangeArrowheads="1"/>
              </p:cNvSpPr>
              <p:nvPr/>
            </p:nvSpPr>
            <p:spPr bwMode="auto">
              <a:xfrm>
                <a:off x="2768" y="1610"/>
                <a:ext cx="4" cy="216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57" name="Rectangle 5229"/>
              <p:cNvSpPr>
                <a:spLocks noChangeArrowheads="1"/>
              </p:cNvSpPr>
              <p:nvPr/>
            </p:nvSpPr>
            <p:spPr bwMode="auto">
              <a:xfrm>
                <a:off x="2772" y="1610"/>
                <a:ext cx="3" cy="216"/>
              </a:xfrm>
              <a:prstGeom prst="rect">
                <a:avLst/>
              </a:pr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58" name="Rectangle 5230"/>
              <p:cNvSpPr>
                <a:spLocks noChangeArrowheads="1"/>
              </p:cNvSpPr>
              <p:nvPr/>
            </p:nvSpPr>
            <p:spPr bwMode="auto">
              <a:xfrm>
                <a:off x="2775" y="1610"/>
                <a:ext cx="3" cy="216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59" name="Rectangle 5231"/>
              <p:cNvSpPr>
                <a:spLocks noChangeArrowheads="1"/>
              </p:cNvSpPr>
              <p:nvPr/>
            </p:nvSpPr>
            <p:spPr bwMode="auto">
              <a:xfrm>
                <a:off x="2778" y="1610"/>
                <a:ext cx="4" cy="216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60" name="Rectangle 5232"/>
              <p:cNvSpPr>
                <a:spLocks noChangeArrowheads="1"/>
              </p:cNvSpPr>
              <p:nvPr/>
            </p:nvSpPr>
            <p:spPr bwMode="auto">
              <a:xfrm>
                <a:off x="2782" y="1610"/>
                <a:ext cx="3" cy="216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61" name="Rectangle 5233"/>
              <p:cNvSpPr>
                <a:spLocks noChangeArrowheads="1"/>
              </p:cNvSpPr>
              <p:nvPr/>
            </p:nvSpPr>
            <p:spPr bwMode="auto">
              <a:xfrm>
                <a:off x="2785" y="1610"/>
                <a:ext cx="4" cy="216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62" name="Rectangle 5234"/>
              <p:cNvSpPr>
                <a:spLocks noChangeArrowheads="1"/>
              </p:cNvSpPr>
              <p:nvPr/>
            </p:nvSpPr>
            <p:spPr bwMode="auto">
              <a:xfrm>
                <a:off x="2789" y="1610"/>
                <a:ext cx="3" cy="216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63" name="Rectangle 5235"/>
              <p:cNvSpPr>
                <a:spLocks noChangeArrowheads="1"/>
              </p:cNvSpPr>
              <p:nvPr/>
            </p:nvSpPr>
            <p:spPr bwMode="auto">
              <a:xfrm>
                <a:off x="2792" y="1610"/>
                <a:ext cx="3" cy="216"/>
              </a:xfrm>
              <a:prstGeom prst="rect">
                <a:avLst/>
              </a:pr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64" name="Rectangle 5236"/>
              <p:cNvSpPr>
                <a:spLocks noChangeArrowheads="1"/>
              </p:cNvSpPr>
              <p:nvPr/>
            </p:nvSpPr>
            <p:spPr bwMode="auto">
              <a:xfrm>
                <a:off x="2795" y="1610"/>
                <a:ext cx="4" cy="216"/>
              </a:xfrm>
              <a:prstGeom prst="rect">
                <a:avLst/>
              </a:pr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65" name="Rectangle 5237"/>
              <p:cNvSpPr>
                <a:spLocks noChangeArrowheads="1"/>
              </p:cNvSpPr>
              <p:nvPr/>
            </p:nvSpPr>
            <p:spPr bwMode="auto">
              <a:xfrm>
                <a:off x="2799" y="1610"/>
                <a:ext cx="2" cy="216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66" name="Rectangle 5238"/>
              <p:cNvSpPr>
                <a:spLocks noChangeArrowheads="1"/>
              </p:cNvSpPr>
              <p:nvPr/>
            </p:nvSpPr>
            <p:spPr bwMode="auto">
              <a:xfrm>
                <a:off x="2801" y="1610"/>
                <a:ext cx="4" cy="216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67" name="Rectangle 5239"/>
              <p:cNvSpPr>
                <a:spLocks noChangeArrowheads="1"/>
              </p:cNvSpPr>
              <p:nvPr/>
            </p:nvSpPr>
            <p:spPr bwMode="auto">
              <a:xfrm>
                <a:off x="2805" y="1610"/>
                <a:ext cx="3" cy="216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68" name="Rectangle 5240"/>
              <p:cNvSpPr>
                <a:spLocks noChangeArrowheads="1"/>
              </p:cNvSpPr>
              <p:nvPr/>
            </p:nvSpPr>
            <p:spPr bwMode="auto">
              <a:xfrm>
                <a:off x="2808" y="1610"/>
                <a:ext cx="4" cy="216"/>
              </a:xfrm>
              <a:prstGeom prst="rect">
                <a:avLst/>
              </a:pr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69" name="Rectangle 5241"/>
              <p:cNvSpPr>
                <a:spLocks noChangeArrowheads="1"/>
              </p:cNvSpPr>
              <p:nvPr/>
            </p:nvSpPr>
            <p:spPr bwMode="auto">
              <a:xfrm>
                <a:off x="2812" y="1610"/>
                <a:ext cx="4" cy="21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70" name="Rectangle 5242"/>
              <p:cNvSpPr>
                <a:spLocks noChangeArrowheads="1"/>
              </p:cNvSpPr>
              <p:nvPr/>
            </p:nvSpPr>
            <p:spPr bwMode="auto">
              <a:xfrm>
                <a:off x="2816" y="1610"/>
                <a:ext cx="3" cy="216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71" name="Rectangle 5243"/>
              <p:cNvSpPr>
                <a:spLocks noChangeArrowheads="1"/>
              </p:cNvSpPr>
              <p:nvPr/>
            </p:nvSpPr>
            <p:spPr bwMode="auto">
              <a:xfrm>
                <a:off x="2819" y="1610"/>
                <a:ext cx="4" cy="216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72" name="Rectangle 5244"/>
              <p:cNvSpPr>
                <a:spLocks noChangeArrowheads="1"/>
              </p:cNvSpPr>
              <p:nvPr/>
            </p:nvSpPr>
            <p:spPr bwMode="auto">
              <a:xfrm>
                <a:off x="2823" y="1610"/>
                <a:ext cx="2" cy="216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73" name="Rectangle 5245"/>
              <p:cNvSpPr>
                <a:spLocks noChangeArrowheads="1"/>
              </p:cNvSpPr>
              <p:nvPr/>
            </p:nvSpPr>
            <p:spPr bwMode="auto">
              <a:xfrm>
                <a:off x="2825" y="1610"/>
                <a:ext cx="4" cy="216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74" name="Rectangle 5246"/>
              <p:cNvSpPr>
                <a:spLocks noChangeArrowheads="1"/>
              </p:cNvSpPr>
              <p:nvPr/>
            </p:nvSpPr>
            <p:spPr bwMode="auto">
              <a:xfrm>
                <a:off x="2829" y="1610"/>
                <a:ext cx="3" cy="216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75" name="Rectangle 5247"/>
              <p:cNvSpPr>
                <a:spLocks noChangeArrowheads="1"/>
              </p:cNvSpPr>
              <p:nvPr/>
            </p:nvSpPr>
            <p:spPr bwMode="auto">
              <a:xfrm>
                <a:off x="2832" y="1610"/>
                <a:ext cx="4" cy="21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76" name="Rectangle 5248"/>
              <p:cNvSpPr>
                <a:spLocks noChangeArrowheads="1"/>
              </p:cNvSpPr>
              <p:nvPr/>
            </p:nvSpPr>
            <p:spPr bwMode="auto">
              <a:xfrm>
                <a:off x="2836" y="1610"/>
                <a:ext cx="3" cy="216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77" name="Rectangle 5249"/>
              <p:cNvSpPr>
                <a:spLocks noChangeArrowheads="1"/>
              </p:cNvSpPr>
              <p:nvPr/>
            </p:nvSpPr>
            <p:spPr bwMode="auto">
              <a:xfrm>
                <a:off x="2839" y="1610"/>
                <a:ext cx="3" cy="216"/>
              </a:xfrm>
              <a:prstGeom prst="rect">
                <a:avLst/>
              </a:pr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78" name="Rectangle 5250"/>
              <p:cNvSpPr>
                <a:spLocks noChangeArrowheads="1"/>
              </p:cNvSpPr>
              <p:nvPr/>
            </p:nvSpPr>
            <p:spPr bwMode="auto">
              <a:xfrm>
                <a:off x="2842" y="1610"/>
                <a:ext cx="4" cy="216"/>
              </a:xfrm>
              <a:prstGeom prst="rect">
                <a:avLst/>
              </a:pr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79" name="Rectangle 5251"/>
              <p:cNvSpPr>
                <a:spLocks noChangeArrowheads="1"/>
              </p:cNvSpPr>
              <p:nvPr/>
            </p:nvSpPr>
            <p:spPr bwMode="auto">
              <a:xfrm>
                <a:off x="2846" y="1610"/>
                <a:ext cx="4" cy="216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80" name="Rectangle 5252"/>
              <p:cNvSpPr>
                <a:spLocks noChangeArrowheads="1"/>
              </p:cNvSpPr>
              <p:nvPr/>
            </p:nvSpPr>
            <p:spPr bwMode="auto">
              <a:xfrm>
                <a:off x="2850" y="1610"/>
                <a:ext cx="2" cy="216"/>
              </a:xfrm>
              <a:prstGeom prst="rect">
                <a:avLst/>
              </a:pr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81" name="Rectangle 5253"/>
              <p:cNvSpPr>
                <a:spLocks noChangeArrowheads="1"/>
              </p:cNvSpPr>
              <p:nvPr/>
            </p:nvSpPr>
            <p:spPr bwMode="auto">
              <a:xfrm>
                <a:off x="2852" y="1610"/>
                <a:ext cx="4" cy="216"/>
              </a:xfrm>
              <a:prstGeom prst="rect">
                <a:avLst/>
              </a:pr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82" name="Rectangle 5254"/>
              <p:cNvSpPr>
                <a:spLocks noChangeArrowheads="1"/>
              </p:cNvSpPr>
              <p:nvPr/>
            </p:nvSpPr>
            <p:spPr bwMode="auto">
              <a:xfrm>
                <a:off x="2856" y="1610"/>
                <a:ext cx="3" cy="216"/>
              </a:xfrm>
              <a:prstGeom prst="rect">
                <a:avLst/>
              </a:pr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83" name="Rectangle 5255"/>
              <p:cNvSpPr>
                <a:spLocks noChangeArrowheads="1"/>
              </p:cNvSpPr>
              <p:nvPr/>
            </p:nvSpPr>
            <p:spPr bwMode="auto">
              <a:xfrm>
                <a:off x="2859" y="1610"/>
                <a:ext cx="4" cy="216"/>
              </a:xfrm>
              <a:prstGeom prst="rect">
                <a:avLst/>
              </a:pr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84" name="Rectangle 5256"/>
              <p:cNvSpPr>
                <a:spLocks noChangeArrowheads="1"/>
              </p:cNvSpPr>
              <p:nvPr/>
            </p:nvSpPr>
            <p:spPr bwMode="auto">
              <a:xfrm>
                <a:off x="2863" y="1610"/>
                <a:ext cx="3" cy="216"/>
              </a:xfrm>
              <a:prstGeom prst="rect">
                <a:avLst/>
              </a:pr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85" name="Rectangle 5257"/>
              <p:cNvSpPr>
                <a:spLocks noChangeArrowheads="1"/>
              </p:cNvSpPr>
              <p:nvPr/>
            </p:nvSpPr>
            <p:spPr bwMode="auto">
              <a:xfrm>
                <a:off x="2866" y="1610"/>
                <a:ext cx="4" cy="216"/>
              </a:xfrm>
              <a:prstGeom prst="rect">
                <a:avLst/>
              </a:pr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86" name="Rectangle 5258"/>
              <p:cNvSpPr>
                <a:spLocks noChangeArrowheads="1"/>
              </p:cNvSpPr>
              <p:nvPr/>
            </p:nvSpPr>
            <p:spPr bwMode="auto">
              <a:xfrm>
                <a:off x="2870" y="1610"/>
                <a:ext cx="3" cy="216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87" name="Rectangle 5259"/>
              <p:cNvSpPr>
                <a:spLocks noChangeArrowheads="1"/>
              </p:cNvSpPr>
              <p:nvPr/>
            </p:nvSpPr>
            <p:spPr bwMode="auto">
              <a:xfrm>
                <a:off x="2873" y="1610"/>
                <a:ext cx="2" cy="216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88" name="Rectangle 5260"/>
              <p:cNvSpPr>
                <a:spLocks noChangeArrowheads="1"/>
              </p:cNvSpPr>
              <p:nvPr/>
            </p:nvSpPr>
            <p:spPr bwMode="auto">
              <a:xfrm>
                <a:off x="2875" y="1610"/>
                <a:ext cx="4" cy="216"/>
              </a:xfrm>
              <a:prstGeom prst="rect">
                <a:avLst/>
              </a:pr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89" name="Rectangle 5261"/>
              <p:cNvSpPr>
                <a:spLocks noChangeArrowheads="1"/>
              </p:cNvSpPr>
              <p:nvPr/>
            </p:nvSpPr>
            <p:spPr bwMode="auto">
              <a:xfrm>
                <a:off x="2879" y="1610"/>
                <a:ext cx="4" cy="216"/>
              </a:xfrm>
              <a:prstGeom prst="rect">
                <a:avLst/>
              </a:pr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90" name="Rectangle 5262"/>
              <p:cNvSpPr>
                <a:spLocks noChangeArrowheads="1"/>
              </p:cNvSpPr>
              <p:nvPr/>
            </p:nvSpPr>
            <p:spPr bwMode="auto">
              <a:xfrm>
                <a:off x="2883" y="1610"/>
                <a:ext cx="3" cy="216"/>
              </a:xfrm>
              <a:prstGeom prst="rect">
                <a:avLst/>
              </a:pr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91" name="Rectangle 5263"/>
              <p:cNvSpPr>
                <a:spLocks noChangeArrowheads="1"/>
              </p:cNvSpPr>
              <p:nvPr/>
            </p:nvSpPr>
            <p:spPr bwMode="auto">
              <a:xfrm>
                <a:off x="2886" y="1610"/>
                <a:ext cx="4" cy="216"/>
              </a:xfrm>
              <a:prstGeom prst="rect">
                <a:avLst/>
              </a:pr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92" name="Rectangle 5264"/>
              <p:cNvSpPr>
                <a:spLocks noChangeArrowheads="1"/>
              </p:cNvSpPr>
              <p:nvPr/>
            </p:nvSpPr>
            <p:spPr bwMode="auto">
              <a:xfrm>
                <a:off x="2890" y="1610"/>
                <a:ext cx="3" cy="216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93" name="Rectangle 5265"/>
              <p:cNvSpPr>
                <a:spLocks noChangeArrowheads="1"/>
              </p:cNvSpPr>
              <p:nvPr/>
            </p:nvSpPr>
            <p:spPr bwMode="auto">
              <a:xfrm>
                <a:off x="2893" y="1610"/>
                <a:ext cx="4" cy="216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94" name="Rectangle 5266"/>
              <p:cNvSpPr>
                <a:spLocks noChangeArrowheads="1"/>
              </p:cNvSpPr>
              <p:nvPr/>
            </p:nvSpPr>
            <p:spPr bwMode="auto">
              <a:xfrm>
                <a:off x="2897" y="1610"/>
                <a:ext cx="2" cy="216"/>
              </a:xfrm>
              <a:prstGeom prst="rect">
                <a:avLst/>
              </a:pr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95" name="Rectangle 5267"/>
              <p:cNvSpPr>
                <a:spLocks noChangeArrowheads="1"/>
              </p:cNvSpPr>
              <p:nvPr/>
            </p:nvSpPr>
            <p:spPr bwMode="auto">
              <a:xfrm>
                <a:off x="2899" y="1610"/>
                <a:ext cx="4" cy="216"/>
              </a:xfrm>
              <a:prstGeom prst="rect">
                <a:avLst/>
              </a:pr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96" name="Rectangle 5268"/>
              <p:cNvSpPr>
                <a:spLocks noChangeArrowheads="1"/>
              </p:cNvSpPr>
              <p:nvPr/>
            </p:nvSpPr>
            <p:spPr bwMode="auto">
              <a:xfrm>
                <a:off x="2903" y="1610"/>
                <a:ext cx="3" cy="216"/>
              </a:xfrm>
              <a:prstGeom prst="rect">
                <a:avLst/>
              </a:pr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97" name="Rectangle 5269"/>
              <p:cNvSpPr>
                <a:spLocks noChangeArrowheads="1"/>
              </p:cNvSpPr>
              <p:nvPr/>
            </p:nvSpPr>
            <p:spPr bwMode="auto">
              <a:xfrm>
                <a:off x="2906" y="1610"/>
                <a:ext cx="4" cy="216"/>
              </a:xfrm>
              <a:prstGeom prst="rect">
                <a:avLst/>
              </a:pr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98" name="Rectangle 5270"/>
              <p:cNvSpPr>
                <a:spLocks noChangeArrowheads="1"/>
              </p:cNvSpPr>
              <p:nvPr/>
            </p:nvSpPr>
            <p:spPr bwMode="auto">
              <a:xfrm>
                <a:off x="2910" y="1610"/>
                <a:ext cx="3" cy="216"/>
              </a:xfrm>
              <a:prstGeom prst="rect">
                <a:avLst/>
              </a:pr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99" name="Rectangle 5271"/>
              <p:cNvSpPr>
                <a:spLocks noChangeArrowheads="1"/>
              </p:cNvSpPr>
              <p:nvPr/>
            </p:nvSpPr>
            <p:spPr bwMode="auto">
              <a:xfrm>
                <a:off x="2913" y="1610"/>
                <a:ext cx="4" cy="216"/>
              </a:xfrm>
              <a:prstGeom prst="rect">
                <a:avLst/>
              </a:pr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00" name="Rectangle 5272"/>
              <p:cNvSpPr>
                <a:spLocks noChangeArrowheads="1"/>
              </p:cNvSpPr>
              <p:nvPr/>
            </p:nvSpPr>
            <p:spPr bwMode="auto">
              <a:xfrm>
                <a:off x="2917" y="1610"/>
                <a:ext cx="3" cy="216"/>
              </a:xfrm>
              <a:prstGeom prst="rect">
                <a:avLst/>
              </a:pr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01" name="Rectangle 5273"/>
              <p:cNvSpPr>
                <a:spLocks noChangeArrowheads="1"/>
              </p:cNvSpPr>
              <p:nvPr/>
            </p:nvSpPr>
            <p:spPr bwMode="auto">
              <a:xfrm>
                <a:off x="2920" y="1610"/>
                <a:ext cx="3" cy="216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02" name="Rectangle 5274"/>
              <p:cNvSpPr>
                <a:spLocks noChangeArrowheads="1"/>
              </p:cNvSpPr>
              <p:nvPr/>
            </p:nvSpPr>
            <p:spPr bwMode="auto">
              <a:xfrm>
                <a:off x="2923" y="1610"/>
                <a:ext cx="3" cy="216"/>
              </a:xfrm>
              <a:prstGeom prst="rect">
                <a:avLst/>
              </a:pr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03" name="Rectangle 5275"/>
              <p:cNvSpPr>
                <a:spLocks noChangeArrowheads="1"/>
              </p:cNvSpPr>
              <p:nvPr/>
            </p:nvSpPr>
            <p:spPr bwMode="auto">
              <a:xfrm>
                <a:off x="2926" y="1610"/>
                <a:ext cx="4" cy="216"/>
              </a:xfrm>
              <a:prstGeom prst="rect">
                <a:avLst/>
              </a:pr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04" name="Rectangle 5276"/>
              <p:cNvSpPr>
                <a:spLocks noChangeArrowheads="1"/>
              </p:cNvSpPr>
              <p:nvPr/>
            </p:nvSpPr>
            <p:spPr bwMode="auto">
              <a:xfrm>
                <a:off x="2930" y="1610"/>
                <a:ext cx="3" cy="216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05" name="Rectangle 5277"/>
              <p:cNvSpPr>
                <a:spLocks noChangeArrowheads="1"/>
              </p:cNvSpPr>
              <p:nvPr/>
            </p:nvSpPr>
            <p:spPr bwMode="auto">
              <a:xfrm>
                <a:off x="2933" y="1610"/>
                <a:ext cx="4" cy="216"/>
              </a:xfrm>
              <a:prstGeom prst="rect">
                <a:avLst/>
              </a:pr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06" name="Rectangle 5278"/>
              <p:cNvSpPr>
                <a:spLocks noChangeArrowheads="1"/>
              </p:cNvSpPr>
              <p:nvPr/>
            </p:nvSpPr>
            <p:spPr bwMode="auto">
              <a:xfrm>
                <a:off x="2937" y="1610"/>
                <a:ext cx="4" cy="216"/>
              </a:xfrm>
              <a:prstGeom prst="rect">
                <a:avLst/>
              </a:pr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07" name="Rectangle 5279"/>
              <p:cNvSpPr>
                <a:spLocks noChangeArrowheads="1"/>
              </p:cNvSpPr>
              <p:nvPr/>
            </p:nvSpPr>
            <p:spPr bwMode="auto">
              <a:xfrm>
                <a:off x="2941" y="1610"/>
                <a:ext cx="3" cy="216"/>
              </a:xfrm>
              <a:prstGeom prst="rect">
                <a:avLst/>
              </a:prstGeom>
              <a:solidFill>
                <a:srgbClr val="888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08" name="Rectangle 5280"/>
              <p:cNvSpPr>
                <a:spLocks noChangeArrowheads="1"/>
              </p:cNvSpPr>
              <p:nvPr/>
            </p:nvSpPr>
            <p:spPr bwMode="auto">
              <a:xfrm>
                <a:off x="2944" y="1610"/>
                <a:ext cx="2" cy="216"/>
              </a:xfrm>
              <a:prstGeom prst="rect">
                <a:avLst/>
              </a:pr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09" name="Rectangle 5281"/>
              <p:cNvSpPr>
                <a:spLocks noChangeArrowheads="1"/>
              </p:cNvSpPr>
              <p:nvPr/>
            </p:nvSpPr>
            <p:spPr bwMode="auto">
              <a:xfrm>
                <a:off x="2946" y="1610"/>
                <a:ext cx="4" cy="216"/>
              </a:xfrm>
              <a:prstGeom prst="rect">
                <a:avLst/>
              </a:pr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10" name="Rectangle 5282"/>
              <p:cNvSpPr>
                <a:spLocks noChangeArrowheads="1"/>
              </p:cNvSpPr>
              <p:nvPr/>
            </p:nvSpPr>
            <p:spPr bwMode="auto">
              <a:xfrm>
                <a:off x="2950" y="1610"/>
                <a:ext cx="3" cy="216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11" name="Freeform 5283"/>
              <p:cNvSpPr>
                <a:spLocks/>
              </p:cNvSpPr>
              <p:nvPr/>
            </p:nvSpPr>
            <p:spPr bwMode="auto">
              <a:xfrm>
                <a:off x="2522" y="1608"/>
                <a:ext cx="434" cy="2"/>
              </a:xfrm>
              <a:custGeom>
                <a:avLst/>
                <a:gdLst>
                  <a:gd name="T0" fmla="*/ 109 w 868"/>
                  <a:gd name="T1" fmla="*/ 1 h 4"/>
                  <a:gd name="T2" fmla="*/ 108 w 868"/>
                  <a:gd name="T3" fmla="*/ 0 h 4"/>
                  <a:gd name="T4" fmla="*/ 0 w 868"/>
                  <a:gd name="T5" fmla="*/ 0 h 4"/>
                  <a:gd name="T6" fmla="*/ 0 w 868"/>
                  <a:gd name="T7" fmla="*/ 1 h 4"/>
                  <a:gd name="T8" fmla="*/ 108 w 868"/>
                  <a:gd name="T9" fmla="*/ 1 h 4"/>
                  <a:gd name="T10" fmla="*/ 108 w 868"/>
                  <a:gd name="T11" fmla="*/ 1 h 4"/>
                  <a:gd name="T12" fmla="*/ 109 w 868"/>
                  <a:gd name="T13" fmla="*/ 1 h 4"/>
                  <a:gd name="T14" fmla="*/ 109 w 868"/>
                  <a:gd name="T15" fmla="*/ 0 h 4"/>
                  <a:gd name="T16" fmla="*/ 108 w 868"/>
                  <a:gd name="T17" fmla="*/ 0 h 4"/>
                  <a:gd name="T18" fmla="*/ 109 w 868"/>
                  <a:gd name="T19" fmla="*/ 1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68" h="4">
                    <a:moveTo>
                      <a:pt x="868" y="2"/>
                    </a:moveTo>
                    <a:lnTo>
                      <a:pt x="86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862" y="4"/>
                    </a:lnTo>
                    <a:lnTo>
                      <a:pt x="859" y="2"/>
                    </a:lnTo>
                    <a:lnTo>
                      <a:pt x="868" y="2"/>
                    </a:lnTo>
                    <a:lnTo>
                      <a:pt x="868" y="0"/>
                    </a:lnTo>
                    <a:lnTo>
                      <a:pt x="862" y="0"/>
                    </a:lnTo>
                    <a:lnTo>
                      <a:pt x="86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12" name="Freeform 5284"/>
              <p:cNvSpPr>
                <a:spLocks/>
              </p:cNvSpPr>
              <p:nvPr/>
            </p:nvSpPr>
            <p:spPr bwMode="auto">
              <a:xfrm>
                <a:off x="2951" y="1610"/>
                <a:ext cx="5" cy="216"/>
              </a:xfrm>
              <a:custGeom>
                <a:avLst/>
                <a:gdLst>
                  <a:gd name="T0" fmla="*/ 1 w 9"/>
                  <a:gd name="T1" fmla="*/ 54 h 432"/>
                  <a:gd name="T2" fmla="*/ 2 w 9"/>
                  <a:gd name="T3" fmla="*/ 54 h 432"/>
                  <a:gd name="T4" fmla="*/ 2 w 9"/>
                  <a:gd name="T5" fmla="*/ 0 h 432"/>
                  <a:gd name="T6" fmla="*/ 0 w 9"/>
                  <a:gd name="T7" fmla="*/ 0 h 432"/>
                  <a:gd name="T8" fmla="*/ 0 w 9"/>
                  <a:gd name="T9" fmla="*/ 54 h 432"/>
                  <a:gd name="T10" fmla="*/ 1 w 9"/>
                  <a:gd name="T11" fmla="*/ 54 h 432"/>
                  <a:gd name="T12" fmla="*/ 1 w 9"/>
                  <a:gd name="T13" fmla="*/ 54 h 432"/>
                  <a:gd name="T14" fmla="*/ 2 w 9"/>
                  <a:gd name="T15" fmla="*/ 54 h 432"/>
                  <a:gd name="T16" fmla="*/ 2 w 9"/>
                  <a:gd name="T17" fmla="*/ 54 h 432"/>
                  <a:gd name="T18" fmla="*/ 1 w 9"/>
                  <a:gd name="T19" fmla="*/ 54 h 4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" h="432">
                    <a:moveTo>
                      <a:pt x="3" y="432"/>
                    </a:moveTo>
                    <a:lnTo>
                      <a:pt x="9" y="43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430"/>
                    </a:lnTo>
                    <a:lnTo>
                      <a:pt x="3" y="428"/>
                    </a:lnTo>
                    <a:lnTo>
                      <a:pt x="3" y="432"/>
                    </a:lnTo>
                    <a:lnTo>
                      <a:pt x="9" y="432"/>
                    </a:lnTo>
                    <a:lnTo>
                      <a:pt x="9" y="430"/>
                    </a:lnTo>
                    <a:lnTo>
                      <a:pt x="3" y="4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13" name="Freeform 5285"/>
              <p:cNvSpPr>
                <a:spLocks/>
              </p:cNvSpPr>
              <p:nvPr/>
            </p:nvSpPr>
            <p:spPr bwMode="auto">
              <a:xfrm>
                <a:off x="2520" y="1824"/>
                <a:ext cx="433" cy="2"/>
              </a:xfrm>
              <a:custGeom>
                <a:avLst/>
                <a:gdLst>
                  <a:gd name="T0" fmla="*/ 0 w 866"/>
                  <a:gd name="T1" fmla="*/ 1 h 4"/>
                  <a:gd name="T2" fmla="*/ 1 w 866"/>
                  <a:gd name="T3" fmla="*/ 1 h 4"/>
                  <a:gd name="T4" fmla="*/ 109 w 866"/>
                  <a:gd name="T5" fmla="*/ 1 h 4"/>
                  <a:gd name="T6" fmla="*/ 109 w 866"/>
                  <a:gd name="T7" fmla="*/ 0 h 4"/>
                  <a:gd name="T8" fmla="*/ 1 w 866"/>
                  <a:gd name="T9" fmla="*/ 0 h 4"/>
                  <a:gd name="T10" fmla="*/ 2 w 866"/>
                  <a:gd name="T11" fmla="*/ 1 h 4"/>
                  <a:gd name="T12" fmla="*/ 0 w 866"/>
                  <a:gd name="T13" fmla="*/ 1 h 4"/>
                  <a:gd name="T14" fmla="*/ 0 w 866"/>
                  <a:gd name="T15" fmla="*/ 1 h 4"/>
                  <a:gd name="T16" fmla="*/ 1 w 866"/>
                  <a:gd name="T17" fmla="*/ 1 h 4"/>
                  <a:gd name="T18" fmla="*/ 0 w 866"/>
                  <a:gd name="T19" fmla="*/ 1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66" h="4">
                    <a:moveTo>
                      <a:pt x="0" y="2"/>
                    </a:moveTo>
                    <a:lnTo>
                      <a:pt x="4" y="4"/>
                    </a:lnTo>
                    <a:lnTo>
                      <a:pt x="866" y="4"/>
                    </a:lnTo>
                    <a:lnTo>
                      <a:pt x="866" y="0"/>
                    </a:lnTo>
                    <a:lnTo>
                      <a:pt x="4" y="0"/>
                    </a:lnTo>
                    <a:lnTo>
                      <a:pt x="1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14" name="Freeform 5286"/>
              <p:cNvSpPr>
                <a:spLocks/>
              </p:cNvSpPr>
              <p:nvPr/>
            </p:nvSpPr>
            <p:spPr bwMode="auto">
              <a:xfrm>
                <a:off x="2520" y="1608"/>
                <a:ext cx="5" cy="218"/>
              </a:xfrm>
              <a:custGeom>
                <a:avLst/>
                <a:gdLst>
                  <a:gd name="T0" fmla="*/ 1 w 10"/>
                  <a:gd name="T1" fmla="*/ 0 h 436"/>
                  <a:gd name="T2" fmla="*/ 0 w 10"/>
                  <a:gd name="T3" fmla="*/ 1 h 436"/>
                  <a:gd name="T4" fmla="*/ 0 w 10"/>
                  <a:gd name="T5" fmla="*/ 55 h 436"/>
                  <a:gd name="T6" fmla="*/ 2 w 10"/>
                  <a:gd name="T7" fmla="*/ 55 h 436"/>
                  <a:gd name="T8" fmla="*/ 2 w 10"/>
                  <a:gd name="T9" fmla="*/ 1 h 436"/>
                  <a:gd name="T10" fmla="*/ 1 w 10"/>
                  <a:gd name="T11" fmla="*/ 1 h 436"/>
                  <a:gd name="T12" fmla="*/ 1 w 10"/>
                  <a:gd name="T13" fmla="*/ 0 h 436"/>
                  <a:gd name="T14" fmla="*/ 0 w 10"/>
                  <a:gd name="T15" fmla="*/ 0 h 436"/>
                  <a:gd name="T16" fmla="*/ 0 w 10"/>
                  <a:gd name="T17" fmla="*/ 1 h 436"/>
                  <a:gd name="T18" fmla="*/ 1 w 10"/>
                  <a:gd name="T19" fmla="*/ 0 h 4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" h="436">
                    <a:moveTo>
                      <a:pt x="4" y="0"/>
                    </a:moveTo>
                    <a:lnTo>
                      <a:pt x="0" y="4"/>
                    </a:lnTo>
                    <a:lnTo>
                      <a:pt x="0" y="436"/>
                    </a:lnTo>
                    <a:lnTo>
                      <a:pt x="10" y="436"/>
                    </a:lnTo>
                    <a:lnTo>
                      <a:pt x="10" y="4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15" name="Freeform 5287"/>
              <p:cNvSpPr>
                <a:spLocks/>
              </p:cNvSpPr>
              <p:nvPr/>
            </p:nvSpPr>
            <p:spPr bwMode="auto">
              <a:xfrm>
                <a:off x="2738" y="1608"/>
                <a:ext cx="215" cy="3"/>
              </a:xfrm>
              <a:custGeom>
                <a:avLst/>
                <a:gdLst>
                  <a:gd name="T0" fmla="*/ 54 w 430"/>
                  <a:gd name="T1" fmla="*/ 1 h 6"/>
                  <a:gd name="T2" fmla="*/ 54 w 430"/>
                  <a:gd name="T3" fmla="*/ 1 h 6"/>
                  <a:gd name="T4" fmla="*/ 54 w 430"/>
                  <a:gd name="T5" fmla="*/ 1 h 6"/>
                  <a:gd name="T6" fmla="*/ 54 w 430"/>
                  <a:gd name="T7" fmla="*/ 1 h 6"/>
                  <a:gd name="T8" fmla="*/ 54 w 430"/>
                  <a:gd name="T9" fmla="*/ 1 h 6"/>
                  <a:gd name="T10" fmla="*/ 54 w 430"/>
                  <a:gd name="T11" fmla="*/ 1 h 6"/>
                  <a:gd name="T12" fmla="*/ 54 w 430"/>
                  <a:gd name="T13" fmla="*/ 1 h 6"/>
                  <a:gd name="T14" fmla="*/ 54 w 430"/>
                  <a:gd name="T15" fmla="*/ 1 h 6"/>
                  <a:gd name="T16" fmla="*/ 54 w 430"/>
                  <a:gd name="T17" fmla="*/ 0 h 6"/>
                  <a:gd name="T18" fmla="*/ 0 w 430"/>
                  <a:gd name="T19" fmla="*/ 1 h 6"/>
                  <a:gd name="T20" fmla="*/ 54 w 430"/>
                  <a:gd name="T21" fmla="*/ 1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0" h="6">
                    <a:moveTo>
                      <a:pt x="430" y="6"/>
                    </a:moveTo>
                    <a:lnTo>
                      <a:pt x="430" y="6"/>
                    </a:lnTo>
                    <a:lnTo>
                      <a:pt x="430" y="4"/>
                    </a:lnTo>
                    <a:lnTo>
                      <a:pt x="430" y="2"/>
                    </a:lnTo>
                    <a:lnTo>
                      <a:pt x="430" y="0"/>
                    </a:lnTo>
                    <a:lnTo>
                      <a:pt x="0" y="4"/>
                    </a:lnTo>
                    <a:lnTo>
                      <a:pt x="430" y="6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16" name="Freeform 5288"/>
              <p:cNvSpPr>
                <a:spLocks/>
              </p:cNvSpPr>
              <p:nvPr/>
            </p:nvSpPr>
            <p:spPr bwMode="auto">
              <a:xfrm>
                <a:off x="2738" y="1606"/>
                <a:ext cx="215" cy="4"/>
              </a:xfrm>
              <a:custGeom>
                <a:avLst/>
                <a:gdLst>
                  <a:gd name="T0" fmla="*/ 54 w 430"/>
                  <a:gd name="T1" fmla="*/ 1 h 8"/>
                  <a:gd name="T2" fmla="*/ 54 w 430"/>
                  <a:gd name="T3" fmla="*/ 1 h 8"/>
                  <a:gd name="T4" fmla="*/ 54 w 430"/>
                  <a:gd name="T5" fmla="*/ 1 h 8"/>
                  <a:gd name="T6" fmla="*/ 54 w 430"/>
                  <a:gd name="T7" fmla="*/ 1 h 8"/>
                  <a:gd name="T8" fmla="*/ 54 w 430"/>
                  <a:gd name="T9" fmla="*/ 1 h 8"/>
                  <a:gd name="T10" fmla="*/ 54 w 430"/>
                  <a:gd name="T11" fmla="*/ 1 h 8"/>
                  <a:gd name="T12" fmla="*/ 54 w 430"/>
                  <a:gd name="T13" fmla="*/ 0 h 8"/>
                  <a:gd name="T14" fmla="*/ 54 w 430"/>
                  <a:gd name="T15" fmla="*/ 0 h 8"/>
                  <a:gd name="T16" fmla="*/ 54 w 430"/>
                  <a:gd name="T17" fmla="*/ 0 h 8"/>
                  <a:gd name="T18" fmla="*/ 0 w 430"/>
                  <a:gd name="T19" fmla="*/ 1 h 8"/>
                  <a:gd name="T20" fmla="*/ 54 w 430"/>
                  <a:gd name="T21" fmla="*/ 1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0" h="8">
                    <a:moveTo>
                      <a:pt x="430" y="4"/>
                    </a:moveTo>
                    <a:lnTo>
                      <a:pt x="430" y="4"/>
                    </a:lnTo>
                    <a:lnTo>
                      <a:pt x="430" y="2"/>
                    </a:lnTo>
                    <a:lnTo>
                      <a:pt x="428" y="2"/>
                    </a:lnTo>
                    <a:lnTo>
                      <a:pt x="428" y="0"/>
                    </a:lnTo>
                    <a:lnTo>
                      <a:pt x="427" y="0"/>
                    </a:lnTo>
                    <a:lnTo>
                      <a:pt x="0" y="8"/>
                    </a:lnTo>
                    <a:lnTo>
                      <a:pt x="430" y="4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17" name="Freeform 5289"/>
              <p:cNvSpPr>
                <a:spLocks/>
              </p:cNvSpPr>
              <p:nvPr/>
            </p:nvSpPr>
            <p:spPr bwMode="auto">
              <a:xfrm>
                <a:off x="2738" y="1604"/>
                <a:ext cx="213" cy="6"/>
              </a:xfrm>
              <a:custGeom>
                <a:avLst/>
                <a:gdLst>
                  <a:gd name="T0" fmla="*/ 53 w 427"/>
                  <a:gd name="T1" fmla="*/ 1 h 12"/>
                  <a:gd name="T2" fmla="*/ 53 w 427"/>
                  <a:gd name="T3" fmla="*/ 1 h 12"/>
                  <a:gd name="T4" fmla="*/ 53 w 427"/>
                  <a:gd name="T5" fmla="*/ 1 h 12"/>
                  <a:gd name="T6" fmla="*/ 52 w 427"/>
                  <a:gd name="T7" fmla="*/ 1 h 12"/>
                  <a:gd name="T8" fmla="*/ 52 w 427"/>
                  <a:gd name="T9" fmla="*/ 1 h 12"/>
                  <a:gd name="T10" fmla="*/ 52 w 427"/>
                  <a:gd name="T11" fmla="*/ 1 h 12"/>
                  <a:gd name="T12" fmla="*/ 52 w 427"/>
                  <a:gd name="T13" fmla="*/ 0 h 12"/>
                  <a:gd name="T14" fmla="*/ 52 w 427"/>
                  <a:gd name="T15" fmla="*/ 0 h 12"/>
                  <a:gd name="T16" fmla="*/ 52 w 427"/>
                  <a:gd name="T17" fmla="*/ 0 h 12"/>
                  <a:gd name="T18" fmla="*/ 0 w 427"/>
                  <a:gd name="T19" fmla="*/ 2 h 12"/>
                  <a:gd name="T20" fmla="*/ 53 w 427"/>
                  <a:gd name="T21" fmla="*/ 1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27" h="12">
                    <a:moveTo>
                      <a:pt x="427" y="4"/>
                    </a:moveTo>
                    <a:lnTo>
                      <a:pt x="425" y="4"/>
                    </a:lnTo>
                    <a:lnTo>
                      <a:pt x="423" y="2"/>
                    </a:lnTo>
                    <a:lnTo>
                      <a:pt x="421" y="2"/>
                    </a:lnTo>
                    <a:lnTo>
                      <a:pt x="421" y="0"/>
                    </a:lnTo>
                    <a:lnTo>
                      <a:pt x="419" y="0"/>
                    </a:lnTo>
                    <a:lnTo>
                      <a:pt x="0" y="12"/>
                    </a:lnTo>
                    <a:lnTo>
                      <a:pt x="427" y="4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18" name="Freeform 5290"/>
              <p:cNvSpPr>
                <a:spLocks/>
              </p:cNvSpPr>
              <p:nvPr/>
            </p:nvSpPr>
            <p:spPr bwMode="auto">
              <a:xfrm>
                <a:off x="2738" y="1601"/>
                <a:ext cx="209" cy="9"/>
              </a:xfrm>
              <a:custGeom>
                <a:avLst/>
                <a:gdLst>
                  <a:gd name="T0" fmla="*/ 52 w 419"/>
                  <a:gd name="T1" fmla="*/ 1 h 17"/>
                  <a:gd name="T2" fmla="*/ 52 w 419"/>
                  <a:gd name="T3" fmla="*/ 1 h 17"/>
                  <a:gd name="T4" fmla="*/ 52 w 419"/>
                  <a:gd name="T5" fmla="*/ 1 h 17"/>
                  <a:gd name="T6" fmla="*/ 51 w 419"/>
                  <a:gd name="T7" fmla="*/ 1 h 17"/>
                  <a:gd name="T8" fmla="*/ 51 w 419"/>
                  <a:gd name="T9" fmla="*/ 1 h 17"/>
                  <a:gd name="T10" fmla="*/ 51 w 419"/>
                  <a:gd name="T11" fmla="*/ 1 h 17"/>
                  <a:gd name="T12" fmla="*/ 51 w 419"/>
                  <a:gd name="T13" fmla="*/ 1 h 17"/>
                  <a:gd name="T14" fmla="*/ 51 w 419"/>
                  <a:gd name="T15" fmla="*/ 1 h 17"/>
                  <a:gd name="T16" fmla="*/ 50 w 419"/>
                  <a:gd name="T17" fmla="*/ 0 h 17"/>
                  <a:gd name="T18" fmla="*/ 0 w 419"/>
                  <a:gd name="T19" fmla="*/ 3 h 17"/>
                  <a:gd name="T20" fmla="*/ 52 w 419"/>
                  <a:gd name="T21" fmla="*/ 1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9" h="17">
                    <a:moveTo>
                      <a:pt x="419" y="5"/>
                    </a:moveTo>
                    <a:lnTo>
                      <a:pt x="417" y="3"/>
                    </a:lnTo>
                    <a:lnTo>
                      <a:pt x="415" y="3"/>
                    </a:lnTo>
                    <a:lnTo>
                      <a:pt x="413" y="1"/>
                    </a:lnTo>
                    <a:lnTo>
                      <a:pt x="411" y="1"/>
                    </a:lnTo>
                    <a:lnTo>
                      <a:pt x="409" y="1"/>
                    </a:lnTo>
                    <a:lnTo>
                      <a:pt x="407" y="0"/>
                    </a:lnTo>
                    <a:lnTo>
                      <a:pt x="0" y="17"/>
                    </a:lnTo>
                    <a:lnTo>
                      <a:pt x="419" y="5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19" name="Freeform 5291"/>
              <p:cNvSpPr>
                <a:spLocks/>
              </p:cNvSpPr>
              <p:nvPr/>
            </p:nvSpPr>
            <p:spPr bwMode="auto">
              <a:xfrm>
                <a:off x="2738" y="1599"/>
                <a:ext cx="204" cy="11"/>
              </a:xfrm>
              <a:custGeom>
                <a:avLst/>
                <a:gdLst>
                  <a:gd name="T0" fmla="*/ 51 w 407"/>
                  <a:gd name="T1" fmla="*/ 1 h 21"/>
                  <a:gd name="T2" fmla="*/ 51 w 407"/>
                  <a:gd name="T3" fmla="*/ 1 h 21"/>
                  <a:gd name="T4" fmla="*/ 51 w 407"/>
                  <a:gd name="T5" fmla="*/ 1 h 21"/>
                  <a:gd name="T6" fmla="*/ 51 w 407"/>
                  <a:gd name="T7" fmla="*/ 1 h 21"/>
                  <a:gd name="T8" fmla="*/ 50 w 407"/>
                  <a:gd name="T9" fmla="*/ 1 h 21"/>
                  <a:gd name="T10" fmla="*/ 50 w 407"/>
                  <a:gd name="T11" fmla="*/ 1 h 21"/>
                  <a:gd name="T12" fmla="*/ 50 w 407"/>
                  <a:gd name="T13" fmla="*/ 1 h 21"/>
                  <a:gd name="T14" fmla="*/ 50 w 407"/>
                  <a:gd name="T15" fmla="*/ 1 h 21"/>
                  <a:gd name="T16" fmla="*/ 50 w 407"/>
                  <a:gd name="T17" fmla="*/ 0 h 21"/>
                  <a:gd name="T18" fmla="*/ 0 w 407"/>
                  <a:gd name="T19" fmla="*/ 3 h 21"/>
                  <a:gd name="T20" fmla="*/ 51 w 407"/>
                  <a:gd name="T21" fmla="*/ 1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07" h="21">
                    <a:moveTo>
                      <a:pt x="407" y="4"/>
                    </a:moveTo>
                    <a:lnTo>
                      <a:pt x="405" y="4"/>
                    </a:lnTo>
                    <a:lnTo>
                      <a:pt x="404" y="4"/>
                    </a:lnTo>
                    <a:lnTo>
                      <a:pt x="402" y="2"/>
                    </a:lnTo>
                    <a:lnTo>
                      <a:pt x="400" y="2"/>
                    </a:lnTo>
                    <a:lnTo>
                      <a:pt x="398" y="2"/>
                    </a:lnTo>
                    <a:lnTo>
                      <a:pt x="396" y="2"/>
                    </a:lnTo>
                    <a:lnTo>
                      <a:pt x="394" y="2"/>
                    </a:lnTo>
                    <a:lnTo>
                      <a:pt x="394" y="0"/>
                    </a:lnTo>
                    <a:lnTo>
                      <a:pt x="0" y="21"/>
                    </a:lnTo>
                    <a:lnTo>
                      <a:pt x="407" y="4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20" name="Freeform 5292"/>
              <p:cNvSpPr>
                <a:spLocks/>
              </p:cNvSpPr>
              <p:nvPr/>
            </p:nvSpPr>
            <p:spPr bwMode="auto">
              <a:xfrm>
                <a:off x="2738" y="1598"/>
                <a:ext cx="197" cy="12"/>
              </a:xfrm>
              <a:custGeom>
                <a:avLst/>
                <a:gdLst>
                  <a:gd name="T0" fmla="*/ 50 w 394"/>
                  <a:gd name="T1" fmla="*/ 1 h 23"/>
                  <a:gd name="T2" fmla="*/ 49 w 394"/>
                  <a:gd name="T3" fmla="*/ 1 h 23"/>
                  <a:gd name="T4" fmla="*/ 49 w 394"/>
                  <a:gd name="T5" fmla="*/ 1 h 23"/>
                  <a:gd name="T6" fmla="*/ 49 w 394"/>
                  <a:gd name="T7" fmla="*/ 1 h 23"/>
                  <a:gd name="T8" fmla="*/ 49 w 394"/>
                  <a:gd name="T9" fmla="*/ 0 h 23"/>
                  <a:gd name="T10" fmla="*/ 48 w 394"/>
                  <a:gd name="T11" fmla="*/ 0 h 23"/>
                  <a:gd name="T12" fmla="*/ 48 w 394"/>
                  <a:gd name="T13" fmla="*/ 0 h 23"/>
                  <a:gd name="T14" fmla="*/ 48 w 394"/>
                  <a:gd name="T15" fmla="*/ 0 h 23"/>
                  <a:gd name="T16" fmla="*/ 48 w 394"/>
                  <a:gd name="T17" fmla="*/ 0 h 23"/>
                  <a:gd name="T18" fmla="*/ 0 w 394"/>
                  <a:gd name="T19" fmla="*/ 3 h 23"/>
                  <a:gd name="T20" fmla="*/ 50 w 394"/>
                  <a:gd name="T21" fmla="*/ 1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4" h="23">
                    <a:moveTo>
                      <a:pt x="394" y="2"/>
                    </a:moveTo>
                    <a:lnTo>
                      <a:pt x="392" y="2"/>
                    </a:lnTo>
                    <a:lnTo>
                      <a:pt x="390" y="2"/>
                    </a:lnTo>
                    <a:lnTo>
                      <a:pt x="388" y="2"/>
                    </a:lnTo>
                    <a:lnTo>
                      <a:pt x="386" y="0"/>
                    </a:lnTo>
                    <a:lnTo>
                      <a:pt x="384" y="0"/>
                    </a:lnTo>
                    <a:lnTo>
                      <a:pt x="382" y="0"/>
                    </a:lnTo>
                    <a:lnTo>
                      <a:pt x="380" y="0"/>
                    </a:lnTo>
                    <a:lnTo>
                      <a:pt x="379" y="0"/>
                    </a:lnTo>
                    <a:lnTo>
                      <a:pt x="0" y="23"/>
                    </a:lnTo>
                    <a:lnTo>
                      <a:pt x="394" y="2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21" name="Freeform 5293"/>
              <p:cNvSpPr>
                <a:spLocks/>
              </p:cNvSpPr>
              <p:nvPr/>
            </p:nvSpPr>
            <p:spPr bwMode="auto">
              <a:xfrm>
                <a:off x="2738" y="1596"/>
                <a:ext cx="189" cy="14"/>
              </a:xfrm>
              <a:custGeom>
                <a:avLst/>
                <a:gdLst>
                  <a:gd name="T0" fmla="*/ 47 w 379"/>
                  <a:gd name="T1" fmla="*/ 1 h 27"/>
                  <a:gd name="T2" fmla="*/ 47 w 379"/>
                  <a:gd name="T3" fmla="*/ 1 h 27"/>
                  <a:gd name="T4" fmla="*/ 46 w 379"/>
                  <a:gd name="T5" fmla="*/ 1 h 27"/>
                  <a:gd name="T6" fmla="*/ 46 w 379"/>
                  <a:gd name="T7" fmla="*/ 1 h 27"/>
                  <a:gd name="T8" fmla="*/ 46 w 379"/>
                  <a:gd name="T9" fmla="*/ 1 h 27"/>
                  <a:gd name="T10" fmla="*/ 46 w 379"/>
                  <a:gd name="T11" fmla="*/ 1 h 27"/>
                  <a:gd name="T12" fmla="*/ 45 w 379"/>
                  <a:gd name="T13" fmla="*/ 0 h 27"/>
                  <a:gd name="T14" fmla="*/ 45 w 379"/>
                  <a:gd name="T15" fmla="*/ 0 h 27"/>
                  <a:gd name="T16" fmla="*/ 45 w 379"/>
                  <a:gd name="T17" fmla="*/ 0 h 27"/>
                  <a:gd name="T18" fmla="*/ 0 w 379"/>
                  <a:gd name="T19" fmla="*/ 4 h 27"/>
                  <a:gd name="T20" fmla="*/ 47 w 379"/>
                  <a:gd name="T21" fmla="*/ 1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9" h="27">
                    <a:moveTo>
                      <a:pt x="379" y="4"/>
                    </a:moveTo>
                    <a:lnTo>
                      <a:pt x="377" y="2"/>
                    </a:lnTo>
                    <a:lnTo>
                      <a:pt x="375" y="2"/>
                    </a:lnTo>
                    <a:lnTo>
                      <a:pt x="373" y="2"/>
                    </a:lnTo>
                    <a:lnTo>
                      <a:pt x="371" y="2"/>
                    </a:lnTo>
                    <a:lnTo>
                      <a:pt x="369" y="2"/>
                    </a:lnTo>
                    <a:lnTo>
                      <a:pt x="365" y="0"/>
                    </a:lnTo>
                    <a:lnTo>
                      <a:pt x="363" y="0"/>
                    </a:lnTo>
                    <a:lnTo>
                      <a:pt x="361" y="0"/>
                    </a:lnTo>
                    <a:lnTo>
                      <a:pt x="0" y="27"/>
                    </a:lnTo>
                    <a:lnTo>
                      <a:pt x="379" y="4"/>
                    </a:ln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22" name="Freeform 5294"/>
              <p:cNvSpPr>
                <a:spLocks/>
              </p:cNvSpPr>
              <p:nvPr/>
            </p:nvSpPr>
            <p:spPr bwMode="auto">
              <a:xfrm>
                <a:off x="2738" y="1595"/>
                <a:ext cx="181" cy="15"/>
              </a:xfrm>
              <a:custGeom>
                <a:avLst/>
                <a:gdLst>
                  <a:gd name="T0" fmla="*/ 46 w 361"/>
                  <a:gd name="T1" fmla="*/ 0 h 31"/>
                  <a:gd name="T2" fmla="*/ 45 w 361"/>
                  <a:gd name="T3" fmla="*/ 0 h 31"/>
                  <a:gd name="T4" fmla="*/ 45 w 361"/>
                  <a:gd name="T5" fmla="*/ 0 h 31"/>
                  <a:gd name="T6" fmla="*/ 45 w 361"/>
                  <a:gd name="T7" fmla="*/ 0 h 31"/>
                  <a:gd name="T8" fmla="*/ 45 w 361"/>
                  <a:gd name="T9" fmla="*/ 0 h 31"/>
                  <a:gd name="T10" fmla="*/ 44 w 361"/>
                  <a:gd name="T11" fmla="*/ 0 h 31"/>
                  <a:gd name="T12" fmla="*/ 44 w 361"/>
                  <a:gd name="T13" fmla="*/ 0 h 31"/>
                  <a:gd name="T14" fmla="*/ 44 w 361"/>
                  <a:gd name="T15" fmla="*/ 0 h 31"/>
                  <a:gd name="T16" fmla="*/ 43 w 361"/>
                  <a:gd name="T17" fmla="*/ 0 h 31"/>
                  <a:gd name="T18" fmla="*/ 0 w 361"/>
                  <a:gd name="T19" fmla="*/ 3 h 31"/>
                  <a:gd name="T20" fmla="*/ 46 w 361"/>
                  <a:gd name="T21" fmla="*/ 0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61" h="31">
                    <a:moveTo>
                      <a:pt x="361" y="4"/>
                    </a:moveTo>
                    <a:lnTo>
                      <a:pt x="359" y="4"/>
                    </a:lnTo>
                    <a:lnTo>
                      <a:pt x="357" y="2"/>
                    </a:lnTo>
                    <a:lnTo>
                      <a:pt x="356" y="2"/>
                    </a:lnTo>
                    <a:lnTo>
                      <a:pt x="354" y="2"/>
                    </a:lnTo>
                    <a:lnTo>
                      <a:pt x="352" y="2"/>
                    </a:lnTo>
                    <a:lnTo>
                      <a:pt x="350" y="2"/>
                    </a:lnTo>
                    <a:lnTo>
                      <a:pt x="348" y="0"/>
                    </a:lnTo>
                    <a:lnTo>
                      <a:pt x="344" y="0"/>
                    </a:lnTo>
                    <a:lnTo>
                      <a:pt x="0" y="31"/>
                    </a:lnTo>
                    <a:lnTo>
                      <a:pt x="361" y="4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23" name="Freeform 5295"/>
              <p:cNvSpPr>
                <a:spLocks/>
              </p:cNvSpPr>
              <p:nvPr/>
            </p:nvSpPr>
            <p:spPr bwMode="auto">
              <a:xfrm>
                <a:off x="2738" y="1594"/>
                <a:ext cx="172" cy="16"/>
              </a:xfrm>
              <a:custGeom>
                <a:avLst/>
                <a:gdLst>
                  <a:gd name="T0" fmla="*/ 43 w 344"/>
                  <a:gd name="T1" fmla="*/ 0 h 33"/>
                  <a:gd name="T2" fmla="*/ 43 w 344"/>
                  <a:gd name="T3" fmla="*/ 0 h 33"/>
                  <a:gd name="T4" fmla="*/ 43 w 344"/>
                  <a:gd name="T5" fmla="*/ 0 h 33"/>
                  <a:gd name="T6" fmla="*/ 43 w 344"/>
                  <a:gd name="T7" fmla="*/ 0 h 33"/>
                  <a:gd name="T8" fmla="*/ 42 w 344"/>
                  <a:gd name="T9" fmla="*/ 0 h 33"/>
                  <a:gd name="T10" fmla="*/ 42 w 344"/>
                  <a:gd name="T11" fmla="*/ 0 h 33"/>
                  <a:gd name="T12" fmla="*/ 42 w 344"/>
                  <a:gd name="T13" fmla="*/ 0 h 33"/>
                  <a:gd name="T14" fmla="*/ 42 w 344"/>
                  <a:gd name="T15" fmla="*/ 0 h 33"/>
                  <a:gd name="T16" fmla="*/ 42 w 344"/>
                  <a:gd name="T17" fmla="*/ 0 h 33"/>
                  <a:gd name="T18" fmla="*/ 0 w 344"/>
                  <a:gd name="T19" fmla="*/ 4 h 33"/>
                  <a:gd name="T20" fmla="*/ 43 w 344"/>
                  <a:gd name="T21" fmla="*/ 0 h 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44" h="33">
                    <a:moveTo>
                      <a:pt x="344" y="2"/>
                    </a:moveTo>
                    <a:lnTo>
                      <a:pt x="342" y="2"/>
                    </a:lnTo>
                    <a:lnTo>
                      <a:pt x="340" y="2"/>
                    </a:lnTo>
                    <a:lnTo>
                      <a:pt x="338" y="2"/>
                    </a:lnTo>
                    <a:lnTo>
                      <a:pt x="336" y="2"/>
                    </a:lnTo>
                    <a:lnTo>
                      <a:pt x="334" y="0"/>
                    </a:lnTo>
                    <a:lnTo>
                      <a:pt x="332" y="0"/>
                    </a:lnTo>
                    <a:lnTo>
                      <a:pt x="331" y="0"/>
                    </a:lnTo>
                    <a:lnTo>
                      <a:pt x="329" y="0"/>
                    </a:lnTo>
                    <a:lnTo>
                      <a:pt x="0" y="33"/>
                    </a:lnTo>
                    <a:lnTo>
                      <a:pt x="344" y="2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24" name="Freeform 5296"/>
              <p:cNvSpPr>
                <a:spLocks/>
              </p:cNvSpPr>
              <p:nvPr/>
            </p:nvSpPr>
            <p:spPr bwMode="auto">
              <a:xfrm>
                <a:off x="2738" y="1593"/>
                <a:ext cx="164" cy="17"/>
              </a:xfrm>
              <a:custGeom>
                <a:avLst/>
                <a:gdLst>
                  <a:gd name="T0" fmla="*/ 41 w 329"/>
                  <a:gd name="T1" fmla="*/ 0 h 35"/>
                  <a:gd name="T2" fmla="*/ 40 w 329"/>
                  <a:gd name="T3" fmla="*/ 0 h 35"/>
                  <a:gd name="T4" fmla="*/ 40 w 329"/>
                  <a:gd name="T5" fmla="*/ 0 h 35"/>
                  <a:gd name="T6" fmla="*/ 40 w 329"/>
                  <a:gd name="T7" fmla="*/ 0 h 35"/>
                  <a:gd name="T8" fmla="*/ 39 w 329"/>
                  <a:gd name="T9" fmla="*/ 0 h 35"/>
                  <a:gd name="T10" fmla="*/ 39 w 329"/>
                  <a:gd name="T11" fmla="*/ 0 h 35"/>
                  <a:gd name="T12" fmla="*/ 39 w 329"/>
                  <a:gd name="T13" fmla="*/ 0 h 35"/>
                  <a:gd name="T14" fmla="*/ 39 w 329"/>
                  <a:gd name="T15" fmla="*/ 0 h 35"/>
                  <a:gd name="T16" fmla="*/ 38 w 329"/>
                  <a:gd name="T17" fmla="*/ 0 h 35"/>
                  <a:gd name="T18" fmla="*/ 0 w 329"/>
                  <a:gd name="T19" fmla="*/ 4 h 35"/>
                  <a:gd name="T20" fmla="*/ 41 w 329"/>
                  <a:gd name="T21" fmla="*/ 0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9" h="35">
                    <a:moveTo>
                      <a:pt x="329" y="2"/>
                    </a:moveTo>
                    <a:lnTo>
                      <a:pt x="327" y="2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19" y="0"/>
                    </a:lnTo>
                    <a:lnTo>
                      <a:pt x="317" y="0"/>
                    </a:lnTo>
                    <a:lnTo>
                      <a:pt x="315" y="0"/>
                    </a:lnTo>
                    <a:lnTo>
                      <a:pt x="313" y="0"/>
                    </a:lnTo>
                    <a:lnTo>
                      <a:pt x="311" y="0"/>
                    </a:lnTo>
                    <a:lnTo>
                      <a:pt x="0" y="35"/>
                    </a:lnTo>
                    <a:lnTo>
                      <a:pt x="329" y="2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25" name="Freeform 5297"/>
              <p:cNvSpPr>
                <a:spLocks/>
              </p:cNvSpPr>
              <p:nvPr/>
            </p:nvSpPr>
            <p:spPr bwMode="auto">
              <a:xfrm>
                <a:off x="2738" y="1592"/>
                <a:ext cx="156" cy="18"/>
              </a:xfrm>
              <a:custGeom>
                <a:avLst/>
                <a:gdLst>
                  <a:gd name="T0" fmla="*/ 39 w 311"/>
                  <a:gd name="T1" fmla="*/ 0 h 37"/>
                  <a:gd name="T2" fmla="*/ 39 w 311"/>
                  <a:gd name="T3" fmla="*/ 0 h 37"/>
                  <a:gd name="T4" fmla="*/ 39 w 311"/>
                  <a:gd name="T5" fmla="*/ 0 h 37"/>
                  <a:gd name="T6" fmla="*/ 39 w 311"/>
                  <a:gd name="T7" fmla="*/ 0 h 37"/>
                  <a:gd name="T8" fmla="*/ 38 w 311"/>
                  <a:gd name="T9" fmla="*/ 0 h 37"/>
                  <a:gd name="T10" fmla="*/ 38 w 311"/>
                  <a:gd name="T11" fmla="*/ 0 h 37"/>
                  <a:gd name="T12" fmla="*/ 38 w 311"/>
                  <a:gd name="T13" fmla="*/ 0 h 37"/>
                  <a:gd name="T14" fmla="*/ 38 w 311"/>
                  <a:gd name="T15" fmla="*/ 0 h 37"/>
                  <a:gd name="T16" fmla="*/ 37 w 311"/>
                  <a:gd name="T17" fmla="*/ 0 h 37"/>
                  <a:gd name="T18" fmla="*/ 0 w 311"/>
                  <a:gd name="T19" fmla="*/ 4 h 37"/>
                  <a:gd name="T20" fmla="*/ 39 w 311"/>
                  <a:gd name="T21" fmla="*/ 0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11" h="37">
                    <a:moveTo>
                      <a:pt x="311" y="2"/>
                    </a:moveTo>
                    <a:lnTo>
                      <a:pt x="309" y="2"/>
                    </a:lnTo>
                    <a:lnTo>
                      <a:pt x="307" y="2"/>
                    </a:lnTo>
                    <a:lnTo>
                      <a:pt x="306" y="0"/>
                    </a:lnTo>
                    <a:lnTo>
                      <a:pt x="304" y="0"/>
                    </a:lnTo>
                    <a:lnTo>
                      <a:pt x="302" y="0"/>
                    </a:lnTo>
                    <a:lnTo>
                      <a:pt x="300" y="0"/>
                    </a:lnTo>
                    <a:lnTo>
                      <a:pt x="298" y="0"/>
                    </a:lnTo>
                    <a:lnTo>
                      <a:pt x="296" y="0"/>
                    </a:lnTo>
                    <a:lnTo>
                      <a:pt x="0" y="37"/>
                    </a:lnTo>
                    <a:lnTo>
                      <a:pt x="311" y="2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26" name="Freeform 5298"/>
              <p:cNvSpPr>
                <a:spLocks/>
              </p:cNvSpPr>
              <p:nvPr/>
            </p:nvSpPr>
            <p:spPr bwMode="auto">
              <a:xfrm>
                <a:off x="2738" y="1591"/>
                <a:ext cx="147" cy="19"/>
              </a:xfrm>
              <a:custGeom>
                <a:avLst/>
                <a:gdLst>
                  <a:gd name="T0" fmla="*/ 37 w 294"/>
                  <a:gd name="T1" fmla="*/ 0 h 39"/>
                  <a:gd name="T2" fmla="*/ 37 w 294"/>
                  <a:gd name="T3" fmla="*/ 0 h 39"/>
                  <a:gd name="T4" fmla="*/ 37 w 294"/>
                  <a:gd name="T5" fmla="*/ 0 h 39"/>
                  <a:gd name="T6" fmla="*/ 37 w 294"/>
                  <a:gd name="T7" fmla="*/ 0 h 39"/>
                  <a:gd name="T8" fmla="*/ 36 w 294"/>
                  <a:gd name="T9" fmla="*/ 0 h 39"/>
                  <a:gd name="T10" fmla="*/ 36 w 294"/>
                  <a:gd name="T11" fmla="*/ 0 h 39"/>
                  <a:gd name="T12" fmla="*/ 36 w 294"/>
                  <a:gd name="T13" fmla="*/ 0 h 39"/>
                  <a:gd name="T14" fmla="*/ 36 w 294"/>
                  <a:gd name="T15" fmla="*/ 0 h 39"/>
                  <a:gd name="T16" fmla="*/ 35 w 294"/>
                  <a:gd name="T17" fmla="*/ 0 h 39"/>
                  <a:gd name="T18" fmla="*/ 0 w 294"/>
                  <a:gd name="T19" fmla="*/ 4 h 39"/>
                  <a:gd name="T20" fmla="*/ 37 w 294"/>
                  <a:gd name="T21" fmla="*/ 0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4" h="39">
                    <a:moveTo>
                      <a:pt x="294" y="2"/>
                    </a:moveTo>
                    <a:lnTo>
                      <a:pt x="292" y="2"/>
                    </a:lnTo>
                    <a:lnTo>
                      <a:pt x="290" y="2"/>
                    </a:lnTo>
                    <a:lnTo>
                      <a:pt x="288" y="0"/>
                    </a:lnTo>
                    <a:lnTo>
                      <a:pt x="286" y="0"/>
                    </a:lnTo>
                    <a:lnTo>
                      <a:pt x="284" y="0"/>
                    </a:lnTo>
                    <a:lnTo>
                      <a:pt x="283" y="0"/>
                    </a:lnTo>
                    <a:lnTo>
                      <a:pt x="279" y="0"/>
                    </a:lnTo>
                    <a:lnTo>
                      <a:pt x="0" y="39"/>
                    </a:lnTo>
                    <a:lnTo>
                      <a:pt x="294" y="2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27" name="Freeform 5299"/>
              <p:cNvSpPr>
                <a:spLocks/>
              </p:cNvSpPr>
              <p:nvPr/>
            </p:nvSpPr>
            <p:spPr bwMode="auto">
              <a:xfrm>
                <a:off x="2738" y="1591"/>
                <a:ext cx="139" cy="19"/>
              </a:xfrm>
              <a:custGeom>
                <a:avLst/>
                <a:gdLst>
                  <a:gd name="T0" fmla="*/ 34 w 279"/>
                  <a:gd name="T1" fmla="*/ 0 h 39"/>
                  <a:gd name="T2" fmla="*/ 34 w 279"/>
                  <a:gd name="T3" fmla="*/ 0 h 39"/>
                  <a:gd name="T4" fmla="*/ 34 w 279"/>
                  <a:gd name="T5" fmla="*/ 0 h 39"/>
                  <a:gd name="T6" fmla="*/ 34 w 279"/>
                  <a:gd name="T7" fmla="*/ 0 h 39"/>
                  <a:gd name="T8" fmla="*/ 34 w 279"/>
                  <a:gd name="T9" fmla="*/ 0 h 39"/>
                  <a:gd name="T10" fmla="*/ 33 w 279"/>
                  <a:gd name="T11" fmla="*/ 0 h 39"/>
                  <a:gd name="T12" fmla="*/ 33 w 279"/>
                  <a:gd name="T13" fmla="*/ 0 h 39"/>
                  <a:gd name="T14" fmla="*/ 33 w 279"/>
                  <a:gd name="T15" fmla="*/ 0 h 39"/>
                  <a:gd name="T16" fmla="*/ 33 w 279"/>
                  <a:gd name="T17" fmla="*/ 0 h 39"/>
                  <a:gd name="T18" fmla="*/ 0 w 279"/>
                  <a:gd name="T19" fmla="*/ 4 h 39"/>
                  <a:gd name="T20" fmla="*/ 34 w 279"/>
                  <a:gd name="T21" fmla="*/ 0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79" h="39">
                    <a:moveTo>
                      <a:pt x="279" y="0"/>
                    </a:moveTo>
                    <a:lnTo>
                      <a:pt x="279" y="0"/>
                    </a:lnTo>
                    <a:lnTo>
                      <a:pt x="277" y="0"/>
                    </a:lnTo>
                    <a:lnTo>
                      <a:pt x="275" y="0"/>
                    </a:lnTo>
                    <a:lnTo>
                      <a:pt x="273" y="0"/>
                    </a:lnTo>
                    <a:lnTo>
                      <a:pt x="271" y="0"/>
                    </a:lnTo>
                    <a:lnTo>
                      <a:pt x="269" y="0"/>
                    </a:lnTo>
                    <a:lnTo>
                      <a:pt x="267" y="0"/>
                    </a:lnTo>
                    <a:lnTo>
                      <a:pt x="265" y="0"/>
                    </a:lnTo>
                    <a:lnTo>
                      <a:pt x="0" y="39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28" name="Freeform 5300"/>
              <p:cNvSpPr>
                <a:spLocks/>
              </p:cNvSpPr>
              <p:nvPr/>
            </p:nvSpPr>
            <p:spPr bwMode="auto">
              <a:xfrm>
                <a:off x="2738" y="1590"/>
                <a:ext cx="133" cy="20"/>
              </a:xfrm>
              <a:custGeom>
                <a:avLst/>
                <a:gdLst>
                  <a:gd name="T0" fmla="*/ 34 w 265"/>
                  <a:gd name="T1" fmla="*/ 0 h 41"/>
                  <a:gd name="T2" fmla="*/ 34 w 265"/>
                  <a:gd name="T3" fmla="*/ 0 h 41"/>
                  <a:gd name="T4" fmla="*/ 33 w 265"/>
                  <a:gd name="T5" fmla="*/ 0 h 41"/>
                  <a:gd name="T6" fmla="*/ 33 w 265"/>
                  <a:gd name="T7" fmla="*/ 0 h 41"/>
                  <a:gd name="T8" fmla="*/ 33 w 265"/>
                  <a:gd name="T9" fmla="*/ 0 h 41"/>
                  <a:gd name="T10" fmla="*/ 33 w 265"/>
                  <a:gd name="T11" fmla="*/ 0 h 41"/>
                  <a:gd name="T12" fmla="*/ 32 w 265"/>
                  <a:gd name="T13" fmla="*/ 0 h 41"/>
                  <a:gd name="T14" fmla="*/ 32 w 265"/>
                  <a:gd name="T15" fmla="*/ 0 h 41"/>
                  <a:gd name="T16" fmla="*/ 32 w 265"/>
                  <a:gd name="T17" fmla="*/ 0 h 41"/>
                  <a:gd name="T18" fmla="*/ 0 w 265"/>
                  <a:gd name="T19" fmla="*/ 5 h 41"/>
                  <a:gd name="T20" fmla="*/ 34 w 265"/>
                  <a:gd name="T21" fmla="*/ 0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5" h="41">
                    <a:moveTo>
                      <a:pt x="265" y="0"/>
                    </a:moveTo>
                    <a:lnTo>
                      <a:pt x="265" y="0"/>
                    </a:lnTo>
                    <a:lnTo>
                      <a:pt x="263" y="0"/>
                    </a:lnTo>
                    <a:lnTo>
                      <a:pt x="261" y="0"/>
                    </a:lnTo>
                    <a:lnTo>
                      <a:pt x="259" y="0"/>
                    </a:lnTo>
                    <a:lnTo>
                      <a:pt x="258" y="0"/>
                    </a:lnTo>
                    <a:lnTo>
                      <a:pt x="256" y="0"/>
                    </a:lnTo>
                    <a:lnTo>
                      <a:pt x="254" y="0"/>
                    </a:lnTo>
                    <a:lnTo>
                      <a:pt x="252" y="0"/>
                    </a:lnTo>
                    <a:lnTo>
                      <a:pt x="0" y="41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29" name="Freeform 5301"/>
              <p:cNvSpPr>
                <a:spLocks/>
              </p:cNvSpPr>
              <p:nvPr/>
            </p:nvSpPr>
            <p:spPr bwMode="auto">
              <a:xfrm>
                <a:off x="2738" y="1589"/>
                <a:ext cx="126" cy="21"/>
              </a:xfrm>
              <a:custGeom>
                <a:avLst/>
                <a:gdLst>
                  <a:gd name="T0" fmla="*/ 32 w 252"/>
                  <a:gd name="T1" fmla="*/ 1 h 42"/>
                  <a:gd name="T2" fmla="*/ 32 w 252"/>
                  <a:gd name="T3" fmla="*/ 1 h 42"/>
                  <a:gd name="T4" fmla="*/ 32 w 252"/>
                  <a:gd name="T5" fmla="*/ 1 h 42"/>
                  <a:gd name="T6" fmla="*/ 31 w 252"/>
                  <a:gd name="T7" fmla="*/ 1 h 42"/>
                  <a:gd name="T8" fmla="*/ 31 w 252"/>
                  <a:gd name="T9" fmla="*/ 1 h 42"/>
                  <a:gd name="T10" fmla="*/ 31 w 252"/>
                  <a:gd name="T11" fmla="*/ 1 h 42"/>
                  <a:gd name="T12" fmla="*/ 31 w 252"/>
                  <a:gd name="T13" fmla="*/ 1 h 42"/>
                  <a:gd name="T14" fmla="*/ 30 w 252"/>
                  <a:gd name="T15" fmla="*/ 0 h 42"/>
                  <a:gd name="T16" fmla="*/ 30 w 252"/>
                  <a:gd name="T17" fmla="*/ 0 h 42"/>
                  <a:gd name="T18" fmla="*/ 0 w 252"/>
                  <a:gd name="T19" fmla="*/ 6 h 42"/>
                  <a:gd name="T20" fmla="*/ 32 w 252"/>
                  <a:gd name="T21" fmla="*/ 1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2" h="42">
                    <a:moveTo>
                      <a:pt x="252" y="1"/>
                    </a:moveTo>
                    <a:lnTo>
                      <a:pt x="250" y="1"/>
                    </a:lnTo>
                    <a:lnTo>
                      <a:pt x="248" y="1"/>
                    </a:lnTo>
                    <a:lnTo>
                      <a:pt x="246" y="1"/>
                    </a:lnTo>
                    <a:lnTo>
                      <a:pt x="244" y="1"/>
                    </a:lnTo>
                    <a:lnTo>
                      <a:pt x="242" y="1"/>
                    </a:lnTo>
                    <a:lnTo>
                      <a:pt x="240" y="0"/>
                    </a:lnTo>
                    <a:lnTo>
                      <a:pt x="238" y="0"/>
                    </a:lnTo>
                    <a:lnTo>
                      <a:pt x="0" y="42"/>
                    </a:lnTo>
                    <a:lnTo>
                      <a:pt x="252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30" name="Freeform 5302"/>
              <p:cNvSpPr>
                <a:spLocks/>
              </p:cNvSpPr>
              <p:nvPr/>
            </p:nvSpPr>
            <p:spPr bwMode="auto">
              <a:xfrm>
                <a:off x="2738" y="1589"/>
                <a:ext cx="119" cy="21"/>
              </a:xfrm>
              <a:custGeom>
                <a:avLst/>
                <a:gdLst>
                  <a:gd name="T0" fmla="*/ 30 w 238"/>
                  <a:gd name="T1" fmla="*/ 0 h 42"/>
                  <a:gd name="T2" fmla="*/ 30 w 238"/>
                  <a:gd name="T3" fmla="*/ 0 h 42"/>
                  <a:gd name="T4" fmla="*/ 30 w 238"/>
                  <a:gd name="T5" fmla="*/ 0 h 42"/>
                  <a:gd name="T6" fmla="*/ 30 w 238"/>
                  <a:gd name="T7" fmla="*/ 0 h 42"/>
                  <a:gd name="T8" fmla="*/ 30 w 238"/>
                  <a:gd name="T9" fmla="*/ 0 h 42"/>
                  <a:gd name="T10" fmla="*/ 29 w 238"/>
                  <a:gd name="T11" fmla="*/ 0 h 42"/>
                  <a:gd name="T12" fmla="*/ 29 w 238"/>
                  <a:gd name="T13" fmla="*/ 0 h 42"/>
                  <a:gd name="T14" fmla="*/ 29 w 238"/>
                  <a:gd name="T15" fmla="*/ 0 h 42"/>
                  <a:gd name="T16" fmla="*/ 29 w 238"/>
                  <a:gd name="T17" fmla="*/ 0 h 42"/>
                  <a:gd name="T18" fmla="*/ 0 w 238"/>
                  <a:gd name="T19" fmla="*/ 6 h 42"/>
                  <a:gd name="T20" fmla="*/ 30 w 238"/>
                  <a:gd name="T21" fmla="*/ 0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8" h="42">
                    <a:moveTo>
                      <a:pt x="238" y="0"/>
                    </a:moveTo>
                    <a:lnTo>
                      <a:pt x="238" y="0"/>
                    </a:lnTo>
                    <a:lnTo>
                      <a:pt x="236" y="0"/>
                    </a:lnTo>
                    <a:lnTo>
                      <a:pt x="235" y="0"/>
                    </a:lnTo>
                    <a:lnTo>
                      <a:pt x="233" y="0"/>
                    </a:lnTo>
                    <a:lnTo>
                      <a:pt x="231" y="0"/>
                    </a:lnTo>
                    <a:lnTo>
                      <a:pt x="229" y="0"/>
                    </a:lnTo>
                    <a:lnTo>
                      <a:pt x="227" y="0"/>
                    </a:lnTo>
                    <a:lnTo>
                      <a:pt x="0" y="42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31" name="Freeform 5303"/>
              <p:cNvSpPr>
                <a:spLocks/>
              </p:cNvSpPr>
              <p:nvPr/>
            </p:nvSpPr>
            <p:spPr bwMode="auto">
              <a:xfrm>
                <a:off x="2738" y="1589"/>
                <a:ext cx="113" cy="21"/>
              </a:xfrm>
              <a:custGeom>
                <a:avLst/>
                <a:gdLst>
                  <a:gd name="T0" fmla="*/ 28 w 227"/>
                  <a:gd name="T1" fmla="*/ 0 h 42"/>
                  <a:gd name="T2" fmla="*/ 28 w 227"/>
                  <a:gd name="T3" fmla="*/ 0 h 42"/>
                  <a:gd name="T4" fmla="*/ 27 w 227"/>
                  <a:gd name="T5" fmla="*/ 0 h 42"/>
                  <a:gd name="T6" fmla="*/ 27 w 227"/>
                  <a:gd name="T7" fmla="*/ 0 h 42"/>
                  <a:gd name="T8" fmla="*/ 27 w 227"/>
                  <a:gd name="T9" fmla="*/ 0 h 42"/>
                  <a:gd name="T10" fmla="*/ 27 w 227"/>
                  <a:gd name="T11" fmla="*/ 0 h 42"/>
                  <a:gd name="T12" fmla="*/ 27 w 227"/>
                  <a:gd name="T13" fmla="*/ 0 h 42"/>
                  <a:gd name="T14" fmla="*/ 27 w 227"/>
                  <a:gd name="T15" fmla="*/ 0 h 42"/>
                  <a:gd name="T16" fmla="*/ 26 w 227"/>
                  <a:gd name="T17" fmla="*/ 0 h 42"/>
                  <a:gd name="T18" fmla="*/ 0 w 227"/>
                  <a:gd name="T19" fmla="*/ 6 h 42"/>
                  <a:gd name="T20" fmla="*/ 28 w 227"/>
                  <a:gd name="T21" fmla="*/ 0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7" h="42">
                    <a:moveTo>
                      <a:pt x="227" y="0"/>
                    </a:moveTo>
                    <a:lnTo>
                      <a:pt x="225" y="0"/>
                    </a:lnTo>
                    <a:lnTo>
                      <a:pt x="223" y="0"/>
                    </a:lnTo>
                    <a:lnTo>
                      <a:pt x="221" y="0"/>
                    </a:lnTo>
                    <a:lnTo>
                      <a:pt x="219" y="0"/>
                    </a:lnTo>
                    <a:lnTo>
                      <a:pt x="217" y="0"/>
                    </a:lnTo>
                    <a:lnTo>
                      <a:pt x="215" y="0"/>
                    </a:lnTo>
                    <a:lnTo>
                      <a:pt x="0" y="42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32" name="Freeform 5304"/>
              <p:cNvSpPr>
                <a:spLocks/>
              </p:cNvSpPr>
              <p:nvPr/>
            </p:nvSpPr>
            <p:spPr bwMode="auto">
              <a:xfrm>
                <a:off x="2738" y="1588"/>
                <a:ext cx="108" cy="22"/>
              </a:xfrm>
              <a:custGeom>
                <a:avLst/>
                <a:gdLst>
                  <a:gd name="T0" fmla="*/ 27 w 215"/>
                  <a:gd name="T1" fmla="*/ 1 h 44"/>
                  <a:gd name="T2" fmla="*/ 27 w 215"/>
                  <a:gd name="T3" fmla="*/ 0 h 44"/>
                  <a:gd name="T4" fmla="*/ 27 w 215"/>
                  <a:gd name="T5" fmla="*/ 0 h 44"/>
                  <a:gd name="T6" fmla="*/ 27 w 215"/>
                  <a:gd name="T7" fmla="*/ 0 h 44"/>
                  <a:gd name="T8" fmla="*/ 27 w 215"/>
                  <a:gd name="T9" fmla="*/ 0 h 44"/>
                  <a:gd name="T10" fmla="*/ 27 w 215"/>
                  <a:gd name="T11" fmla="*/ 0 h 44"/>
                  <a:gd name="T12" fmla="*/ 26 w 215"/>
                  <a:gd name="T13" fmla="*/ 0 h 44"/>
                  <a:gd name="T14" fmla="*/ 26 w 215"/>
                  <a:gd name="T15" fmla="*/ 0 h 44"/>
                  <a:gd name="T16" fmla="*/ 26 w 215"/>
                  <a:gd name="T17" fmla="*/ 0 h 44"/>
                  <a:gd name="T18" fmla="*/ 0 w 215"/>
                  <a:gd name="T19" fmla="*/ 6 h 44"/>
                  <a:gd name="T20" fmla="*/ 27 w 215"/>
                  <a:gd name="T21" fmla="*/ 1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44">
                    <a:moveTo>
                      <a:pt x="215" y="2"/>
                    </a:moveTo>
                    <a:lnTo>
                      <a:pt x="213" y="0"/>
                    </a:lnTo>
                    <a:lnTo>
                      <a:pt x="211" y="0"/>
                    </a:lnTo>
                    <a:lnTo>
                      <a:pt x="210" y="0"/>
                    </a:lnTo>
                    <a:lnTo>
                      <a:pt x="208" y="0"/>
                    </a:lnTo>
                    <a:lnTo>
                      <a:pt x="206" y="0"/>
                    </a:lnTo>
                    <a:lnTo>
                      <a:pt x="0" y="44"/>
                    </a:lnTo>
                    <a:lnTo>
                      <a:pt x="215" y="2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33" name="Freeform 5305"/>
              <p:cNvSpPr>
                <a:spLocks/>
              </p:cNvSpPr>
              <p:nvPr/>
            </p:nvSpPr>
            <p:spPr bwMode="auto">
              <a:xfrm>
                <a:off x="2738" y="1588"/>
                <a:ext cx="103" cy="22"/>
              </a:xfrm>
              <a:custGeom>
                <a:avLst/>
                <a:gdLst>
                  <a:gd name="T0" fmla="*/ 26 w 206"/>
                  <a:gd name="T1" fmla="*/ 0 h 44"/>
                  <a:gd name="T2" fmla="*/ 26 w 206"/>
                  <a:gd name="T3" fmla="*/ 0 h 44"/>
                  <a:gd name="T4" fmla="*/ 26 w 206"/>
                  <a:gd name="T5" fmla="*/ 0 h 44"/>
                  <a:gd name="T6" fmla="*/ 26 w 206"/>
                  <a:gd name="T7" fmla="*/ 0 h 44"/>
                  <a:gd name="T8" fmla="*/ 25 w 206"/>
                  <a:gd name="T9" fmla="*/ 0 h 44"/>
                  <a:gd name="T10" fmla="*/ 25 w 206"/>
                  <a:gd name="T11" fmla="*/ 0 h 44"/>
                  <a:gd name="T12" fmla="*/ 25 w 206"/>
                  <a:gd name="T13" fmla="*/ 0 h 44"/>
                  <a:gd name="T14" fmla="*/ 25 w 206"/>
                  <a:gd name="T15" fmla="*/ 0 h 44"/>
                  <a:gd name="T16" fmla="*/ 25 w 206"/>
                  <a:gd name="T17" fmla="*/ 0 h 44"/>
                  <a:gd name="T18" fmla="*/ 0 w 206"/>
                  <a:gd name="T19" fmla="*/ 6 h 44"/>
                  <a:gd name="T20" fmla="*/ 26 w 206"/>
                  <a:gd name="T21" fmla="*/ 0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6" h="44">
                    <a:moveTo>
                      <a:pt x="206" y="0"/>
                    </a:moveTo>
                    <a:lnTo>
                      <a:pt x="204" y="0"/>
                    </a:lnTo>
                    <a:lnTo>
                      <a:pt x="202" y="0"/>
                    </a:lnTo>
                    <a:lnTo>
                      <a:pt x="200" y="0"/>
                    </a:lnTo>
                    <a:lnTo>
                      <a:pt x="198" y="0"/>
                    </a:lnTo>
                    <a:lnTo>
                      <a:pt x="196" y="0"/>
                    </a:lnTo>
                    <a:lnTo>
                      <a:pt x="0" y="4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34" name="Freeform 5306"/>
              <p:cNvSpPr>
                <a:spLocks/>
              </p:cNvSpPr>
              <p:nvPr/>
            </p:nvSpPr>
            <p:spPr bwMode="auto">
              <a:xfrm>
                <a:off x="2738" y="1587"/>
                <a:ext cx="97" cy="23"/>
              </a:xfrm>
              <a:custGeom>
                <a:avLst/>
                <a:gdLst>
                  <a:gd name="T0" fmla="*/ 25 w 194"/>
                  <a:gd name="T1" fmla="*/ 1 h 46"/>
                  <a:gd name="T2" fmla="*/ 25 w 194"/>
                  <a:gd name="T3" fmla="*/ 1 h 46"/>
                  <a:gd name="T4" fmla="*/ 24 w 194"/>
                  <a:gd name="T5" fmla="*/ 1 h 46"/>
                  <a:gd name="T6" fmla="*/ 24 w 194"/>
                  <a:gd name="T7" fmla="*/ 0 h 46"/>
                  <a:gd name="T8" fmla="*/ 24 w 194"/>
                  <a:gd name="T9" fmla="*/ 0 h 46"/>
                  <a:gd name="T10" fmla="*/ 24 w 194"/>
                  <a:gd name="T11" fmla="*/ 0 h 46"/>
                  <a:gd name="T12" fmla="*/ 24 w 194"/>
                  <a:gd name="T13" fmla="*/ 0 h 46"/>
                  <a:gd name="T14" fmla="*/ 24 w 194"/>
                  <a:gd name="T15" fmla="*/ 0 h 46"/>
                  <a:gd name="T16" fmla="*/ 24 w 194"/>
                  <a:gd name="T17" fmla="*/ 0 h 46"/>
                  <a:gd name="T18" fmla="*/ 0 w 194"/>
                  <a:gd name="T19" fmla="*/ 6 h 46"/>
                  <a:gd name="T20" fmla="*/ 25 w 194"/>
                  <a:gd name="T21" fmla="*/ 1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4" h="46">
                    <a:moveTo>
                      <a:pt x="194" y="2"/>
                    </a:moveTo>
                    <a:lnTo>
                      <a:pt x="194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7" y="0"/>
                    </a:lnTo>
                    <a:lnTo>
                      <a:pt x="0" y="46"/>
                    </a:lnTo>
                    <a:lnTo>
                      <a:pt x="194" y="2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35" name="Freeform 5307"/>
              <p:cNvSpPr>
                <a:spLocks/>
              </p:cNvSpPr>
              <p:nvPr/>
            </p:nvSpPr>
            <p:spPr bwMode="auto">
              <a:xfrm>
                <a:off x="2738" y="1587"/>
                <a:ext cx="93" cy="23"/>
              </a:xfrm>
              <a:custGeom>
                <a:avLst/>
                <a:gdLst>
                  <a:gd name="T0" fmla="*/ 23 w 187"/>
                  <a:gd name="T1" fmla="*/ 1 h 46"/>
                  <a:gd name="T2" fmla="*/ 23 w 187"/>
                  <a:gd name="T3" fmla="*/ 1 h 46"/>
                  <a:gd name="T4" fmla="*/ 23 w 187"/>
                  <a:gd name="T5" fmla="*/ 1 h 46"/>
                  <a:gd name="T6" fmla="*/ 22 w 187"/>
                  <a:gd name="T7" fmla="*/ 0 h 46"/>
                  <a:gd name="T8" fmla="*/ 22 w 187"/>
                  <a:gd name="T9" fmla="*/ 0 h 46"/>
                  <a:gd name="T10" fmla="*/ 22 w 187"/>
                  <a:gd name="T11" fmla="*/ 0 h 46"/>
                  <a:gd name="T12" fmla="*/ 22 w 187"/>
                  <a:gd name="T13" fmla="*/ 0 h 46"/>
                  <a:gd name="T14" fmla="*/ 22 w 187"/>
                  <a:gd name="T15" fmla="*/ 0 h 46"/>
                  <a:gd name="T16" fmla="*/ 22 w 187"/>
                  <a:gd name="T17" fmla="*/ 0 h 46"/>
                  <a:gd name="T18" fmla="*/ 0 w 187"/>
                  <a:gd name="T19" fmla="*/ 6 h 46"/>
                  <a:gd name="T20" fmla="*/ 23 w 187"/>
                  <a:gd name="T21" fmla="*/ 1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7" h="46">
                    <a:moveTo>
                      <a:pt x="187" y="2"/>
                    </a:moveTo>
                    <a:lnTo>
                      <a:pt x="185" y="2"/>
                    </a:lnTo>
                    <a:lnTo>
                      <a:pt x="183" y="0"/>
                    </a:lnTo>
                    <a:lnTo>
                      <a:pt x="181" y="0"/>
                    </a:lnTo>
                    <a:lnTo>
                      <a:pt x="179" y="0"/>
                    </a:lnTo>
                    <a:lnTo>
                      <a:pt x="177" y="0"/>
                    </a:lnTo>
                    <a:lnTo>
                      <a:pt x="0" y="46"/>
                    </a:lnTo>
                    <a:lnTo>
                      <a:pt x="187" y="2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36" name="Freeform 5308"/>
              <p:cNvSpPr>
                <a:spLocks/>
              </p:cNvSpPr>
              <p:nvPr/>
            </p:nvSpPr>
            <p:spPr bwMode="auto">
              <a:xfrm>
                <a:off x="2738" y="1587"/>
                <a:ext cx="88" cy="23"/>
              </a:xfrm>
              <a:custGeom>
                <a:avLst/>
                <a:gdLst>
                  <a:gd name="T0" fmla="*/ 22 w 177"/>
                  <a:gd name="T1" fmla="*/ 0 h 46"/>
                  <a:gd name="T2" fmla="*/ 21 w 177"/>
                  <a:gd name="T3" fmla="*/ 0 h 46"/>
                  <a:gd name="T4" fmla="*/ 21 w 177"/>
                  <a:gd name="T5" fmla="*/ 0 h 46"/>
                  <a:gd name="T6" fmla="*/ 21 w 177"/>
                  <a:gd name="T7" fmla="*/ 0 h 46"/>
                  <a:gd name="T8" fmla="*/ 21 w 177"/>
                  <a:gd name="T9" fmla="*/ 0 h 46"/>
                  <a:gd name="T10" fmla="*/ 21 w 177"/>
                  <a:gd name="T11" fmla="*/ 0 h 46"/>
                  <a:gd name="T12" fmla="*/ 21 w 177"/>
                  <a:gd name="T13" fmla="*/ 0 h 46"/>
                  <a:gd name="T14" fmla="*/ 21 w 177"/>
                  <a:gd name="T15" fmla="*/ 0 h 46"/>
                  <a:gd name="T16" fmla="*/ 20 w 177"/>
                  <a:gd name="T17" fmla="*/ 0 h 46"/>
                  <a:gd name="T18" fmla="*/ 0 w 177"/>
                  <a:gd name="T19" fmla="*/ 6 h 46"/>
                  <a:gd name="T20" fmla="*/ 22 w 177"/>
                  <a:gd name="T21" fmla="*/ 0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7" h="46">
                    <a:moveTo>
                      <a:pt x="177" y="0"/>
                    </a:moveTo>
                    <a:lnTo>
                      <a:pt x="175" y="0"/>
                    </a:lnTo>
                    <a:lnTo>
                      <a:pt x="173" y="0"/>
                    </a:lnTo>
                    <a:lnTo>
                      <a:pt x="171" y="0"/>
                    </a:lnTo>
                    <a:lnTo>
                      <a:pt x="169" y="0"/>
                    </a:lnTo>
                    <a:lnTo>
                      <a:pt x="167" y="0"/>
                    </a:lnTo>
                    <a:lnTo>
                      <a:pt x="0" y="46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37" name="Freeform 5309"/>
              <p:cNvSpPr>
                <a:spLocks/>
              </p:cNvSpPr>
              <p:nvPr/>
            </p:nvSpPr>
            <p:spPr bwMode="auto">
              <a:xfrm>
                <a:off x="2738" y="1587"/>
                <a:ext cx="85" cy="23"/>
              </a:xfrm>
              <a:custGeom>
                <a:avLst/>
                <a:gdLst>
                  <a:gd name="T0" fmla="*/ 22 w 169"/>
                  <a:gd name="T1" fmla="*/ 0 h 46"/>
                  <a:gd name="T2" fmla="*/ 21 w 169"/>
                  <a:gd name="T3" fmla="*/ 0 h 46"/>
                  <a:gd name="T4" fmla="*/ 21 w 169"/>
                  <a:gd name="T5" fmla="*/ 0 h 46"/>
                  <a:gd name="T6" fmla="*/ 21 w 169"/>
                  <a:gd name="T7" fmla="*/ 0 h 46"/>
                  <a:gd name="T8" fmla="*/ 21 w 169"/>
                  <a:gd name="T9" fmla="*/ 0 h 46"/>
                  <a:gd name="T10" fmla="*/ 21 w 169"/>
                  <a:gd name="T11" fmla="*/ 0 h 46"/>
                  <a:gd name="T12" fmla="*/ 21 w 169"/>
                  <a:gd name="T13" fmla="*/ 0 h 46"/>
                  <a:gd name="T14" fmla="*/ 21 w 169"/>
                  <a:gd name="T15" fmla="*/ 0 h 46"/>
                  <a:gd name="T16" fmla="*/ 21 w 169"/>
                  <a:gd name="T17" fmla="*/ 0 h 46"/>
                  <a:gd name="T18" fmla="*/ 0 w 169"/>
                  <a:gd name="T19" fmla="*/ 6 h 46"/>
                  <a:gd name="T20" fmla="*/ 22 w 169"/>
                  <a:gd name="T21" fmla="*/ 0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9" h="46">
                    <a:moveTo>
                      <a:pt x="169" y="0"/>
                    </a:moveTo>
                    <a:lnTo>
                      <a:pt x="167" y="0"/>
                    </a:lnTo>
                    <a:lnTo>
                      <a:pt x="165" y="0"/>
                    </a:lnTo>
                    <a:lnTo>
                      <a:pt x="163" y="0"/>
                    </a:lnTo>
                    <a:lnTo>
                      <a:pt x="162" y="0"/>
                    </a:lnTo>
                    <a:lnTo>
                      <a:pt x="0" y="46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38" name="Freeform 5310"/>
              <p:cNvSpPr>
                <a:spLocks/>
              </p:cNvSpPr>
              <p:nvPr/>
            </p:nvSpPr>
            <p:spPr bwMode="auto">
              <a:xfrm>
                <a:off x="2738" y="1586"/>
                <a:ext cx="80" cy="24"/>
              </a:xfrm>
              <a:custGeom>
                <a:avLst/>
                <a:gdLst>
                  <a:gd name="T0" fmla="*/ 20 w 160"/>
                  <a:gd name="T1" fmla="*/ 1 h 48"/>
                  <a:gd name="T2" fmla="*/ 20 w 160"/>
                  <a:gd name="T3" fmla="*/ 1 h 48"/>
                  <a:gd name="T4" fmla="*/ 20 w 160"/>
                  <a:gd name="T5" fmla="*/ 1 h 48"/>
                  <a:gd name="T6" fmla="*/ 20 w 160"/>
                  <a:gd name="T7" fmla="*/ 1 h 48"/>
                  <a:gd name="T8" fmla="*/ 20 w 160"/>
                  <a:gd name="T9" fmla="*/ 1 h 48"/>
                  <a:gd name="T10" fmla="*/ 20 w 160"/>
                  <a:gd name="T11" fmla="*/ 1 h 48"/>
                  <a:gd name="T12" fmla="*/ 20 w 160"/>
                  <a:gd name="T13" fmla="*/ 1 h 48"/>
                  <a:gd name="T14" fmla="*/ 20 w 160"/>
                  <a:gd name="T15" fmla="*/ 0 h 48"/>
                  <a:gd name="T16" fmla="*/ 20 w 160"/>
                  <a:gd name="T17" fmla="*/ 0 h 48"/>
                  <a:gd name="T18" fmla="*/ 0 w 160"/>
                  <a:gd name="T19" fmla="*/ 6 h 48"/>
                  <a:gd name="T20" fmla="*/ 20 w 160"/>
                  <a:gd name="T21" fmla="*/ 1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0" h="48">
                    <a:moveTo>
                      <a:pt x="160" y="2"/>
                    </a:moveTo>
                    <a:lnTo>
                      <a:pt x="160" y="2"/>
                    </a:lnTo>
                    <a:lnTo>
                      <a:pt x="158" y="2"/>
                    </a:lnTo>
                    <a:lnTo>
                      <a:pt x="156" y="2"/>
                    </a:lnTo>
                    <a:lnTo>
                      <a:pt x="154" y="0"/>
                    </a:lnTo>
                    <a:lnTo>
                      <a:pt x="0" y="48"/>
                    </a:lnTo>
                    <a:lnTo>
                      <a:pt x="160" y="2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39" name="Freeform 5311"/>
              <p:cNvSpPr>
                <a:spLocks/>
              </p:cNvSpPr>
              <p:nvPr/>
            </p:nvSpPr>
            <p:spPr bwMode="auto">
              <a:xfrm>
                <a:off x="2738" y="1586"/>
                <a:ext cx="77" cy="24"/>
              </a:xfrm>
              <a:custGeom>
                <a:avLst/>
                <a:gdLst>
                  <a:gd name="T0" fmla="*/ 20 w 154"/>
                  <a:gd name="T1" fmla="*/ 1 h 48"/>
                  <a:gd name="T2" fmla="*/ 19 w 154"/>
                  <a:gd name="T3" fmla="*/ 1 h 48"/>
                  <a:gd name="T4" fmla="*/ 19 w 154"/>
                  <a:gd name="T5" fmla="*/ 1 h 48"/>
                  <a:gd name="T6" fmla="*/ 19 w 154"/>
                  <a:gd name="T7" fmla="*/ 1 h 48"/>
                  <a:gd name="T8" fmla="*/ 19 w 154"/>
                  <a:gd name="T9" fmla="*/ 0 h 48"/>
                  <a:gd name="T10" fmla="*/ 0 w 154"/>
                  <a:gd name="T11" fmla="*/ 6 h 48"/>
                  <a:gd name="T12" fmla="*/ 20 w 154"/>
                  <a:gd name="T13" fmla="*/ 1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4" h="48">
                    <a:moveTo>
                      <a:pt x="154" y="2"/>
                    </a:moveTo>
                    <a:lnTo>
                      <a:pt x="152" y="2"/>
                    </a:lnTo>
                    <a:lnTo>
                      <a:pt x="150" y="2"/>
                    </a:lnTo>
                    <a:lnTo>
                      <a:pt x="148" y="2"/>
                    </a:lnTo>
                    <a:lnTo>
                      <a:pt x="146" y="0"/>
                    </a:lnTo>
                    <a:lnTo>
                      <a:pt x="0" y="48"/>
                    </a:lnTo>
                    <a:lnTo>
                      <a:pt x="154" y="2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40" name="Freeform 5312"/>
              <p:cNvSpPr>
                <a:spLocks/>
              </p:cNvSpPr>
              <p:nvPr/>
            </p:nvSpPr>
            <p:spPr bwMode="auto">
              <a:xfrm>
                <a:off x="2738" y="1586"/>
                <a:ext cx="73" cy="24"/>
              </a:xfrm>
              <a:custGeom>
                <a:avLst/>
                <a:gdLst>
                  <a:gd name="T0" fmla="*/ 19 w 146"/>
                  <a:gd name="T1" fmla="*/ 1 h 48"/>
                  <a:gd name="T2" fmla="*/ 19 w 146"/>
                  <a:gd name="T3" fmla="*/ 1 h 48"/>
                  <a:gd name="T4" fmla="*/ 18 w 146"/>
                  <a:gd name="T5" fmla="*/ 1 h 48"/>
                  <a:gd name="T6" fmla="*/ 18 w 146"/>
                  <a:gd name="T7" fmla="*/ 1 h 48"/>
                  <a:gd name="T8" fmla="*/ 18 w 146"/>
                  <a:gd name="T9" fmla="*/ 1 h 48"/>
                  <a:gd name="T10" fmla="*/ 18 w 146"/>
                  <a:gd name="T11" fmla="*/ 1 h 48"/>
                  <a:gd name="T12" fmla="*/ 18 w 146"/>
                  <a:gd name="T13" fmla="*/ 1 h 48"/>
                  <a:gd name="T14" fmla="*/ 18 w 146"/>
                  <a:gd name="T15" fmla="*/ 0 h 48"/>
                  <a:gd name="T16" fmla="*/ 18 w 146"/>
                  <a:gd name="T17" fmla="*/ 0 h 48"/>
                  <a:gd name="T18" fmla="*/ 0 w 146"/>
                  <a:gd name="T19" fmla="*/ 6 h 48"/>
                  <a:gd name="T20" fmla="*/ 19 w 146"/>
                  <a:gd name="T21" fmla="*/ 1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6" h="48">
                    <a:moveTo>
                      <a:pt x="146" y="2"/>
                    </a:moveTo>
                    <a:lnTo>
                      <a:pt x="146" y="2"/>
                    </a:lnTo>
                    <a:lnTo>
                      <a:pt x="144" y="2"/>
                    </a:lnTo>
                    <a:lnTo>
                      <a:pt x="142" y="2"/>
                    </a:lnTo>
                    <a:lnTo>
                      <a:pt x="140" y="0"/>
                    </a:lnTo>
                    <a:lnTo>
                      <a:pt x="0" y="48"/>
                    </a:lnTo>
                    <a:lnTo>
                      <a:pt x="146" y="2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41" name="Freeform 5313"/>
              <p:cNvSpPr>
                <a:spLocks/>
              </p:cNvSpPr>
              <p:nvPr/>
            </p:nvSpPr>
            <p:spPr bwMode="auto">
              <a:xfrm>
                <a:off x="2738" y="1586"/>
                <a:ext cx="70" cy="24"/>
              </a:xfrm>
              <a:custGeom>
                <a:avLst/>
                <a:gdLst>
                  <a:gd name="T0" fmla="*/ 18 w 140"/>
                  <a:gd name="T1" fmla="*/ 0 h 48"/>
                  <a:gd name="T2" fmla="*/ 18 w 140"/>
                  <a:gd name="T3" fmla="*/ 0 h 48"/>
                  <a:gd name="T4" fmla="*/ 18 w 140"/>
                  <a:gd name="T5" fmla="*/ 0 h 48"/>
                  <a:gd name="T6" fmla="*/ 17 w 140"/>
                  <a:gd name="T7" fmla="*/ 0 h 48"/>
                  <a:gd name="T8" fmla="*/ 17 w 140"/>
                  <a:gd name="T9" fmla="*/ 0 h 48"/>
                  <a:gd name="T10" fmla="*/ 0 w 140"/>
                  <a:gd name="T11" fmla="*/ 6 h 48"/>
                  <a:gd name="T12" fmla="*/ 18 w 140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0" h="48">
                    <a:moveTo>
                      <a:pt x="140" y="0"/>
                    </a:moveTo>
                    <a:lnTo>
                      <a:pt x="139" y="0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0" y="48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42" name="Freeform 5314"/>
              <p:cNvSpPr>
                <a:spLocks/>
              </p:cNvSpPr>
              <p:nvPr/>
            </p:nvSpPr>
            <p:spPr bwMode="auto">
              <a:xfrm>
                <a:off x="2738" y="1586"/>
                <a:ext cx="66" cy="24"/>
              </a:xfrm>
              <a:custGeom>
                <a:avLst/>
                <a:gdLst>
                  <a:gd name="T0" fmla="*/ 16 w 133"/>
                  <a:gd name="T1" fmla="*/ 0 h 48"/>
                  <a:gd name="T2" fmla="*/ 16 w 133"/>
                  <a:gd name="T3" fmla="*/ 0 h 48"/>
                  <a:gd name="T4" fmla="*/ 16 w 133"/>
                  <a:gd name="T5" fmla="*/ 0 h 48"/>
                  <a:gd name="T6" fmla="*/ 16 w 133"/>
                  <a:gd name="T7" fmla="*/ 0 h 48"/>
                  <a:gd name="T8" fmla="*/ 15 w 133"/>
                  <a:gd name="T9" fmla="*/ 0 h 48"/>
                  <a:gd name="T10" fmla="*/ 0 w 133"/>
                  <a:gd name="T11" fmla="*/ 6 h 48"/>
                  <a:gd name="T12" fmla="*/ 16 w 133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3" h="48">
                    <a:moveTo>
                      <a:pt x="133" y="0"/>
                    </a:move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0" y="48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43" name="Freeform 5315"/>
              <p:cNvSpPr>
                <a:spLocks/>
              </p:cNvSpPr>
              <p:nvPr/>
            </p:nvSpPr>
            <p:spPr bwMode="auto">
              <a:xfrm>
                <a:off x="2738" y="1586"/>
                <a:ext cx="63" cy="24"/>
              </a:xfrm>
              <a:custGeom>
                <a:avLst/>
                <a:gdLst>
                  <a:gd name="T0" fmla="*/ 15 w 127"/>
                  <a:gd name="T1" fmla="*/ 0 h 48"/>
                  <a:gd name="T2" fmla="*/ 15 w 127"/>
                  <a:gd name="T3" fmla="*/ 0 h 48"/>
                  <a:gd name="T4" fmla="*/ 15 w 127"/>
                  <a:gd name="T5" fmla="*/ 0 h 48"/>
                  <a:gd name="T6" fmla="*/ 15 w 127"/>
                  <a:gd name="T7" fmla="*/ 0 h 48"/>
                  <a:gd name="T8" fmla="*/ 15 w 127"/>
                  <a:gd name="T9" fmla="*/ 0 h 48"/>
                  <a:gd name="T10" fmla="*/ 0 w 127"/>
                  <a:gd name="T11" fmla="*/ 6 h 48"/>
                  <a:gd name="T12" fmla="*/ 15 w 127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7" h="48">
                    <a:moveTo>
                      <a:pt x="127" y="0"/>
                    </a:move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0" y="48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44" name="Freeform 5316"/>
              <p:cNvSpPr>
                <a:spLocks/>
              </p:cNvSpPr>
              <p:nvPr/>
            </p:nvSpPr>
            <p:spPr bwMode="auto">
              <a:xfrm>
                <a:off x="2738" y="1586"/>
                <a:ext cx="61" cy="24"/>
              </a:xfrm>
              <a:custGeom>
                <a:avLst/>
                <a:gdLst>
                  <a:gd name="T0" fmla="*/ 16 w 121"/>
                  <a:gd name="T1" fmla="*/ 0 h 48"/>
                  <a:gd name="T2" fmla="*/ 16 w 121"/>
                  <a:gd name="T3" fmla="*/ 0 h 48"/>
                  <a:gd name="T4" fmla="*/ 15 w 121"/>
                  <a:gd name="T5" fmla="*/ 0 h 48"/>
                  <a:gd name="T6" fmla="*/ 15 w 121"/>
                  <a:gd name="T7" fmla="*/ 0 h 48"/>
                  <a:gd name="T8" fmla="*/ 15 w 121"/>
                  <a:gd name="T9" fmla="*/ 0 h 48"/>
                  <a:gd name="T10" fmla="*/ 0 w 121"/>
                  <a:gd name="T11" fmla="*/ 6 h 48"/>
                  <a:gd name="T12" fmla="*/ 16 w 121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1" h="48">
                    <a:moveTo>
                      <a:pt x="121" y="0"/>
                    </a:moveTo>
                    <a:lnTo>
                      <a:pt x="121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0" y="48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45" name="Freeform 5317"/>
              <p:cNvSpPr>
                <a:spLocks/>
              </p:cNvSpPr>
              <p:nvPr/>
            </p:nvSpPr>
            <p:spPr bwMode="auto">
              <a:xfrm>
                <a:off x="2738" y="1586"/>
                <a:ext cx="58" cy="24"/>
              </a:xfrm>
              <a:custGeom>
                <a:avLst/>
                <a:gdLst>
                  <a:gd name="T0" fmla="*/ 15 w 115"/>
                  <a:gd name="T1" fmla="*/ 0 h 48"/>
                  <a:gd name="T2" fmla="*/ 15 w 115"/>
                  <a:gd name="T3" fmla="*/ 0 h 48"/>
                  <a:gd name="T4" fmla="*/ 15 w 115"/>
                  <a:gd name="T5" fmla="*/ 0 h 48"/>
                  <a:gd name="T6" fmla="*/ 15 w 115"/>
                  <a:gd name="T7" fmla="*/ 0 h 48"/>
                  <a:gd name="T8" fmla="*/ 14 w 115"/>
                  <a:gd name="T9" fmla="*/ 0 h 48"/>
                  <a:gd name="T10" fmla="*/ 0 w 115"/>
                  <a:gd name="T11" fmla="*/ 6 h 48"/>
                  <a:gd name="T12" fmla="*/ 15 w 115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5" h="48">
                    <a:moveTo>
                      <a:pt x="115" y="0"/>
                    </a:moveTo>
                    <a:lnTo>
                      <a:pt x="115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0" y="48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46" name="Freeform 5318"/>
              <p:cNvSpPr>
                <a:spLocks/>
              </p:cNvSpPr>
              <p:nvPr/>
            </p:nvSpPr>
            <p:spPr bwMode="auto">
              <a:xfrm>
                <a:off x="2738" y="1586"/>
                <a:ext cx="56" cy="24"/>
              </a:xfrm>
              <a:custGeom>
                <a:avLst/>
                <a:gdLst>
                  <a:gd name="T0" fmla="*/ 14 w 112"/>
                  <a:gd name="T1" fmla="*/ 0 h 48"/>
                  <a:gd name="T2" fmla="*/ 14 w 112"/>
                  <a:gd name="T3" fmla="*/ 0 h 48"/>
                  <a:gd name="T4" fmla="*/ 14 w 112"/>
                  <a:gd name="T5" fmla="*/ 0 h 48"/>
                  <a:gd name="T6" fmla="*/ 14 w 112"/>
                  <a:gd name="T7" fmla="*/ 0 h 48"/>
                  <a:gd name="T8" fmla="*/ 14 w 112"/>
                  <a:gd name="T9" fmla="*/ 0 h 48"/>
                  <a:gd name="T10" fmla="*/ 0 w 112"/>
                  <a:gd name="T11" fmla="*/ 6 h 48"/>
                  <a:gd name="T12" fmla="*/ 14 w 112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2" h="48">
                    <a:moveTo>
                      <a:pt x="112" y="0"/>
                    </a:moveTo>
                    <a:lnTo>
                      <a:pt x="110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0" y="4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47" name="Freeform 5319"/>
              <p:cNvSpPr>
                <a:spLocks/>
              </p:cNvSpPr>
              <p:nvPr/>
            </p:nvSpPr>
            <p:spPr bwMode="auto">
              <a:xfrm>
                <a:off x="2738" y="1586"/>
                <a:ext cx="53" cy="24"/>
              </a:xfrm>
              <a:custGeom>
                <a:avLst/>
                <a:gdLst>
                  <a:gd name="T0" fmla="*/ 14 w 106"/>
                  <a:gd name="T1" fmla="*/ 0 h 48"/>
                  <a:gd name="T2" fmla="*/ 13 w 106"/>
                  <a:gd name="T3" fmla="*/ 0 h 48"/>
                  <a:gd name="T4" fmla="*/ 13 w 106"/>
                  <a:gd name="T5" fmla="*/ 0 h 48"/>
                  <a:gd name="T6" fmla="*/ 13 w 106"/>
                  <a:gd name="T7" fmla="*/ 0 h 48"/>
                  <a:gd name="T8" fmla="*/ 13 w 106"/>
                  <a:gd name="T9" fmla="*/ 0 h 48"/>
                  <a:gd name="T10" fmla="*/ 0 w 106"/>
                  <a:gd name="T11" fmla="*/ 6 h 48"/>
                  <a:gd name="T12" fmla="*/ 14 w 106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6" h="48">
                    <a:moveTo>
                      <a:pt x="106" y="0"/>
                    </a:moveTo>
                    <a:lnTo>
                      <a:pt x="104" y="0"/>
                    </a:lnTo>
                    <a:lnTo>
                      <a:pt x="102" y="0"/>
                    </a:lnTo>
                    <a:lnTo>
                      <a:pt x="100" y="0"/>
                    </a:lnTo>
                    <a:lnTo>
                      <a:pt x="0" y="48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48" name="Freeform 5320"/>
              <p:cNvSpPr>
                <a:spLocks/>
              </p:cNvSpPr>
              <p:nvPr/>
            </p:nvSpPr>
            <p:spPr bwMode="auto">
              <a:xfrm>
                <a:off x="2738" y="1586"/>
                <a:ext cx="51" cy="24"/>
              </a:xfrm>
              <a:custGeom>
                <a:avLst/>
                <a:gdLst>
                  <a:gd name="T0" fmla="*/ 13 w 102"/>
                  <a:gd name="T1" fmla="*/ 0 h 48"/>
                  <a:gd name="T2" fmla="*/ 13 w 102"/>
                  <a:gd name="T3" fmla="*/ 0 h 48"/>
                  <a:gd name="T4" fmla="*/ 13 w 102"/>
                  <a:gd name="T5" fmla="*/ 0 h 48"/>
                  <a:gd name="T6" fmla="*/ 13 w 102"/>
                  <a:gd name="T7" fmla="*/ 0 h 48"/>
                  <a:gd name="T8" fmla="*/ 12 w 102"/>
                  <a:gd name="T9" fmla="*/ 0 h 48"/>
                  <a:gd name="T10" fmla="*/ 0 w 102"/>
                  <a:gd name="T11" fmla="*/ 6 h 48"/>
                  <a:gd name="T12" fmla="*/ 13 w 102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2" h="48">
                    <a:moveTo>
                      <a:pt x="102" y="0"/>
                    </a:moveTo>
                    <a:lnTo>
                      <a:pt x="100" y="0"/>
                    </a:lnTo>
                    <a:lnTo>
                      <a:pt x="98" y="0"/>
                    </a:lnTo>
                    <a:lnTo>
                      <a:pt x="96" y="0"/>
                    </a:lnTo>
                    <a:lnTo>
                      <a:pt x="0" y="48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49" name="Freeform 5321"/>
              <p:cNvSpPr>
                <a:spLocks/>
              </p:cNvSpPr>
              <p:nvPr/>
            </p:nvSpPr>
            <p:spPr bwMode="auto">
              <a:xfrm>
                <a:off x="2738" y="1586"/>
                <a:ext cx="48" cy="24"/>
              </a:xfrm>
              <a:custGeom>
                <a:avLst/>
                <a:gdLst>
                  <a:gd name="T0" fmla="*/ 12 w 96"/>
                  <a:gd name="T1" fmla="*/ 0 h 48"/>
                  <a:gd name="T2" fmla="*/ 12 w 96"/>
                  <a:gd name="T3" fmla="*/ 0 h 48"/>
                  <a:gd name="T4" fmla="*/ 12 w 96"/>
                  <a:gd name="T5" fmla="*/ 0 h 48"/>
                  <a:gd name="T6" fmla="*/ 12 w 96"/>
                  <a:gd name="T7" fmla="*/ 0 h 48"/>
                  <a:gd name="T8" fmla="*/ 12 w 96"/>
                  <a:gd name="T9" fmla="*/ 0 h 48"/>
                  <a:gd name="T10" fmla="*/ 0 w 96"/>
                  <a:gd name="T11" fmla="*/ 6 h 48"/>
                  <a:gd name="T12" fmla="*/ 12 w 96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6" h="48">
                    <a:moveTo>
                      <a:pt x="96" y="0"/>
                    </a:moveTo>
                    <a:lnTo>
                      <a:pt x="94" y="0"/>
                    </a:lnTo>
                    <a:lnTo>
                      <a:pt x="92" y="0"/>
                    </a:lnTo>
                    <a:lnTo>
                      <a:pt x="0" y="48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50" name="Freeform 5322"/>
              <p:cNvSpPr>
                <a:spLocks/>
              </p:cNvSpPr>
              <p:nvPr/>
            </p:nvSpPr>
            <p:spPr bwMode="auto">
              <a:xfrm>
                <a:off x="2738" y="1586"/>
                <a:ext cx="46" cy="24"/>
              </a:xfrm>
              <a:custGeom>
                <a:avLst/>
                <a:gdLst>
                  <a:gd name="T0" fmla="*/ 12 w 92"/>
                  <a:gd name="T1" fmla="*/ 0 h 48"/>
                  <a:gd name="T2" fmla="*/ 12 w 92"/>
                  <a:gd name="T3" fmla="*/ 0 h 48"/>
                  <a:gd name="T4" fmla="*/ 12 w 92"/>
                  <a:gd name="T5" fmla="*/ 0 h 48"/>
                  <a:gd name="T6" fmla="*/ 12 w 92"/>
                  <a:gd name="T7" fmla="*/ 0 h 48"/>
                  <a:gd name="T8" fmla="*/ 12 w 92"/>
                  <a:gd name="T9" fmla="*/ 0 h 48"/>
                  <a:gd name="T10" fmla="*/ 0 w 92"/>
                  <a:gd name="T11" fmla="*/ 6 h 48"/>
                  <a:gd name="T12" fmla="*/ 12 w 92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2" h="48">
                    <a:moveTo>
                      <a:pt x="92" y="0"/>
                    </a:moveTo>
                    <a:lnTo>
                      <a:pt x="92" y="0"/>
                    </a:lnTo>
                    <a:lnTo>
                      <a:pt x="90" y="0"/>
                    </a:lnTo>
                    <a:lnTo>
                      <a:pt x="89" y="0"/>
                    </a:lnTo>
                    <a:lnTo>
                      <a:pt x="0" y="4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51" name="Freeform 5323"/>
              <p:cNvSpPr>
                <a:spLocks/>
              </p:cNvSpPr>
              <p:nvPr/>
            </p:nvSpPr>
            <p:spPr bwMode="auto">
              <a:xfrm>
                <a:off x="2738" y="1585"/>
                <a:ext cx="43" cy="25"/>
              </a:xfrm>
              <a:custGeom>
                <a:avLst/>
                <a:gdLst>
                  <a:gd name="T0" fmla="*/ 10 w 87"/>
                  <a:gd name="T1" fmla="*/ 0 h 50"/>
                  <a:gd name="T2" fmla="*/ 10 w 87"/>
                  <a:gd name="T3" fmla="*/ 0 h 50"/>
                  <a:gd name="T4" fmla="*/ 10 w 87"/>
                  <a:gd name="T5" fmla="*/ 0 h 50"/>
                  <a:gd name="T6" fmla="*/ 10 w 87"/>
                  <a:gd name="T7" fmla="*/ 0 h 50"/>
                  <a:gd name="T8" fmla="*/ 10 w 87"/>
                  <a:gd name="T9" fmla="*/ 0 h 50"/>
                  <a:gd name="T10" fmla="*/ 0 w 87"/>
                  <a:gd name="T11" fmla="*/ 7 h 50"/>
                  <a:gd name="T12" fmla="*/ 10 w 87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" h="50">
                    <a:moveTo>
                      <a:pt x="87" y="0"/>
                    </a:moveTo>
                    <a:lnTo>
                      <a:pt x="87" y="0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0" y="5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52" name="Freeform 5324"/>
              <p:cNvSpPr>
                <a:spLocks/>
              </p:cNvSpPr>
              <p:nvPr/>
            </p:nvSpPr>
            <p:spPr bwMode="auto">
              <a:xfrm>
                <a:off x="2738" y="1585"/>
                <a:ext cx="41" cy="25"/>
              </a:xfrm>
              <a:custGeom>
                <a:avLst/>
                <a:gdLst>
                  <a:gd name="T0" fmla="*/ 10 w 83"/>
                  <a:gd name="T1" fmla="*/ 0 h 50"/>
                  <a:gd name="T2" fmla="*/ 10 w 83"/>
                  <a:gd name="T3" fmla="*/ 0 h 50"/>
                  <a:gd name="T4" fmla="*/ 10 w 83"/>
                  <a:gd name="T5" fmla="*/ 0 h 50"/>
                  <a:gd name="T6" fmla="*/ 10 w 83"/>
                  <a:gd name="T7" fmla="*/ 0 h 50"/>
                  <a:gd name="T8" fmla="*/ 9 w 83"/>
                  <a:gd name="T9" fmla="*/ 0 h 50"/>
                  <a:gd name="T10" fmla="*/ 0 w 83"/>
                  <a:gd name="T11" fmla="*/ 7 h 50"/>
                  <a:gd name="T12" fmla="*/ 10 w 83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3" h="50">
                    <a:moveTo>
                      <a:pt x="83" y="0"/>
                    </a:moveTo>
                    <a:lnTo>
                      <a:pt x="83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0" y="5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53" name="Freeform 5325"/>
              <p:cNvSpPr>
                <a:spLocks/>
              </p:cNvSpPr>
              <p:nvPr/>
            </p:nvSpPr>
            <p:spPr bwMode="auto">
              <a:xfrm>
                <a:off x="2738" y="1585"/>
                <a:ext cx="39" cy="25"/>
              </a:xfrm>
              <a:custGeom>
                <a:avLst/>
                <a:gdLst>
                  <a:gd name="T0" fmla="*/ 9 w 79"/>
                  <a:gd name="T1" fmla="*/ 0 h 50"/>
                  <a:gd name="T2" fmla="*/ 9 w 79"/>
                  <a:gd name="T3" fmla="*/ 0 h 50"/>
                  <a:gd name="T4" fmla="*/ 9 w 79"/>
                  <a:gd name="T5" fmla="*/ 0 h 50"/>
                  <a:gd name="T6" fmla="*/ 9 w 79"/>
                  <a:gd name="T7" fmla="*/ 0 h 50"/>
                  <a:gd name="T8" fmla="*/ 9 w 79"/>
                  <a:gd name="T9" fmla="*/ 0 h 50"/>
                  <a:gd name="T10" fmla="*/ 0 w 79"/>
                  <a:gd name="T11" fmla="*/ 7 h 50"/>
                  <a:gd name="T12" fmla="*/ 9 w 79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9" h="50">
                    <a:moveTo>
                      <a:pt x="79" y="0"/>
                    </a:moveTo>
                    <a:lnTo>
                      <a:pt x="79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0" y="5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54" name="Freeform 5326"/>
              <p:cNvSpPr>
                <a:spLocks/>
              </p:cNvSpPr>
              <p:nvPr/>
            </p:nvSpPr>
            <p:spPr bwMode="auto">
              <a:xfrm>
                <a:off x="2738" y="1585"/>
                <a:ext cx="38" cy="25"/>
              </a:xfrm>
              <a:custGeom>
                <a:avLst/>
                <a:gdLst>
                  <a:gd name="T0" fmla="*/ 10 w 75"/>
                  <a:gd name="T1" fmla="*/ 0 h 50"/>
                  <a:gd name="T2" fmla="*/ 10 w 75"/>
                  <a:gd name="T3" fmla="*/ 0 h 50"/>
                  <a:gd name="T4" fmla="*/ 10 w 75"/>
                  <a:gd name="T5" fmla="*/ 0 h 50"/>
                  <a:gd name="T6" fmla="*/ 10 w 75"/>
                  <a:gd name="T7" fmla="*/ 0 h 50"/>
                  <a:gd name="T8" fmla="*/ 9 w 75"/>
                  <a:gd name="T9" fmla="*/ 0 h 50"/>
                  <a:gd name="T10" fmla="*/ 0 w 75"/>
                  <a:gd name="T11" fmla="*/ 7 h 50"/>
                  <a:gd name="T12" fmla="*/ 10 w 75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50">
                    <a:moveTo>
                      <a:pt x="75" y="0"/>
                    </a:moveTo>
                    <a:lnTo>
                      <a:pt x="75" y="0"/>
                    </a:lnTo>
                    <a:lnTo>
                      <a:pt x="73" y="0"/>
                    </a:lnTo>
                    <a:lnTo>
                      <a:pt x="71" y="0"/>
                    </a:lnTo>
                    <a:lnTo>
                      <a:pt x="0" y="5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55" name="Freeform 5327"/>
              <p:cNvSpPr>
                <a:spLocks/>
              </p:cNvSpPr>
              <p:nvPr/>
            </p:nvSpPr>
            <p:spPr bwMode="auto">
              <a:xfrm>
                <a:off x="2738" y="1585"/>
                <a:ext cx="36" cy="25"/>
              </a:xfrm>
              <a:custGeom>
                <a:avLst/>
                <a:gdLst>
                  <a:gd name="T0" fmla="*/ 9 w 71"/>
                  <a:gd name="T1" fmla="*/ 0 h 50"/>
                  <a:gd name="T2" fmla="*/ 9 w 71"/>
                  <a:gd name="T3" fmla="*/ 0 h 50"/>
                  <a:gd name="T4" fmla="*/ 9 w 71"/>
                  <a:gd name="T5" fmla="*/ 0 h 50"/>
                  <a:gd name="T6" fmla="*/ 9 w 71"/>
                  <a:gd name="T7" fmla="*/ 0 h 50"/>
                  <a:gd name="T8" fmla="*/ 9 w 71"/>
                  <a:gd name="T9" fmla="*/ 0 h 50"/>
                  <a:gd name="T10" fmla="*/ 0 w 71"/>
                  <a:gd name="T11" fmla="*/ 7 h 50"/>
                  <a:gd name="T12" fmla="*/ 9 w 71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1" h="50">
                    <a:moveTo>
                      <a:pt x="71" y="0"/>
                    </a:moveTo>
                    <a:lnTo>
                      <a:pt x="71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0" y="5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56" name="Freeform 5328"/>
              <p:cNvSpPr>
                <a:spLocks/>
              </p:cNvSpPr>
              <p:nvPr/>
            </p:nvSpPr>
            <p:spPr bwMode="auto">
              <a:xfrm>
                <a:off x="2738" y="1585"/>
                <a:ext cx="34" cy="25"/>
              </a:xfrm>
              <a:custGeom>
                <a:avLst/>
                <a:gdLst>
                  <a:gd name="T0" fmla="*/ 9 w 67"/>
                  <a:gd name="T1" fmla="*/ 0 h 50"/>
                  <a:gd name="T2" fmla="*/ 9 w 67"/>
                  <a:gd name="T3" fmla="*/ 0 h 50"/>
                  <a:gd name="T4" fmla="*/ 9 w 67"/>
                  <a:gd name="T5" fmla="*/ 0 h 50"/>
                  <a:gd name="T6" fmla="*/ 9 w 67"/>
                  <a:gd name="T7" fmla="*/ 0 h 50"/>
                  <a:gd name="T8" fmla="*/ 8 w 67"/>
                  <a:gd name="T9" fmla="*/ 0 h 50"/>
                  <a:gd name="T10" fmla="*/ 0 w 67"/>
                  <a:gd name="T11" fmla="*/ 7 h 50"/>
                  <a:gd name="T12" fmla="*/ 9 w 67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" h="50">
                    <a:moveTo>
                      <a:pt x="67" y="0"/>
                    </a:moveTo>
                    <a:lnTo>
                      <a:pt x="67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0" y="50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57" name="Freeform 5329"/>
              <p:cNvSpPr>
                <a:spLocks/>
              </p:cNvSpPr>
              <p:nvPr/>
            </p:nvSpPr>
            <p:spPr bwMode="auto">
              <a:xfrm>
                <a:off x="2738" y="1585"/>
                <a:ext cx="32" cy="25"/>
              </a:xfrm>
              <a:custGeom>
                <a:avLst/>
                <a:gdLst>
                  <a:gd name="T0" fmla="*/ 8 w 64"/>
                  <a:gd name="T1" fmla="*/ 0 h 50"/>
                  <a:gd name="T2" fmla="*/ 8 w 64"/>
                  <a:gd name="T3" fmla="*/ 0 h 50"/>
                  <a:gd name="T4" fmla="*/ 8 w 64"/>
                  <a:gd name="T5" fmla="*/ 0 h 50"/>
                  <a:gd name="T6" fmla="*/ 8 w 64"/>
                  <a:gd name="T7" fmla="*/ 0 h 50"/>
                  <a:gd name="T8" fmla="*/ 8 w 64"/>
                  <a:gd name="T9" fmla="*/ 0 h 50"/>
                  <a:gd name="T10" fmla="*/ 0 w 64"/>
                  <a:gd name="T11" fmla="*/ 7 h 50"/>
                  <a:gd name="T12" fmla="*/ 8 w 64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" h="50">
                    <a:moveTo>
                      <a:pt x="64" y="0"/>
                    </a:moveTo>
                    <a:lnTo>
                      <a:pt x="64" y="0"/>
                    </a:lnTo>
                    <a:lnTo>
                      <a:pt x="62" y="0"/>
                    </a:lnTo>
                    <a:lnTo>
                      <a:pt x="0" y="5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58" name="Freeform 5330"/>
              <p:cNvSpPr>
                <a:spLocks/>
              </p:cNvSpPr>
              <p:nvPr/>
            </p:nvSpPr>
            <p:spPr bwMode="auto">
              <a:xfrm>
                <a:off x="2738" y="1585"/>
                <a:ext cx="31" cy="25"/>
              </a:xfrm>
              <a:custGeom>
                <a:avLst/>
                <a:gdLst>
                  <a:gd name="T0" fmla="*/ 8 w 62"/>
                  <a:gd name="T1" fmla="*/ 0 h 50"/>
                  <a:gd name="T2" fmla="*/ 8 w 62"/>
                  <a:gd name="T3" fmla="*/ 0 h 50"/>
                  <a:gd name="T4" fmla="*/ 8 w 62"/>
                  <a:gd name="T5" fmla="*/ 0 h 50"/>
                  <a:gd name="T6" fmla="*/ 8 w 62"/>
                  <a:gd name="T7" fmla="*/ 0 h 50"/>
                  <a:gd name="T8" fmla="*/ 8 w 62"/>
                  <a:gd name="T9" fmla="*/ 0 h 50"/>
                  <a:gd name="T10" fmla="*/ 0 w 62"/>
                  <a:gd name="T11" fmla="*/ 7 h 50"/>
                  <a:gd name="T12" fmla="*/ 8 w 6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" h="50">
                    <a:moveTo>
                      <a:pt x="62" y="0"/>
                    </a:moveTo>
                    <a:lnTo>
                      <a:pt x="60" y="0"/>
                    </a:lnTo>
                    <a:lnTo>
                      <a:pt x="58" y="0"/>
                    </a:lnTo>
                    <a:lnTo>
                      <a:pt x="0" y="5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59" name="Freeform 5331"/>
              <p:cNvSpPr>
                <a:spLocks/>
              </p:cNvSpPr>
              <p:nvPr/>
            </p:nvSpPr>
            <p:spPr bwMode="auto">
              <a:xfrm>
                <a:off x="2738" y="1585"/>
                <a:ext cx="29" cy="25"/>
              </a:xfrm>
              <a:custGeom>
                <a:avLst/>
                <a:gdLst>
                  <a:gd name="T0" fmla="*/ 8 w 58"/>
                  <a:gd name="T1" fmla="*/ 0 h 50"/>
                  <a:gd name="T2" fmla="*/ 8 w 58"/>
                  <a:gd name="T3" fmla="*/ 0 h 50"/>
                  <a:gd name="T4" fmla="*/ 7 w 58"/>
                  <a:gd name="T5" fmla="*/ 0 h 50"/>
                  <a:gd name="T6" fmla="*/ 7 w 58"/>
                  <a:gd name="T7" fmla="*/ 0 h 50"/>
                  <a:gd name="T8" fmla="*/ 7 w 58"/>
                  <a:gd name="T9" fmla="*/ 0 h 50"/>
                  <a:gd name="T10" fmla="*/ 0 w 58"/>
                  <a:gd name="T11" fmla="*/ 7 h 50"/>
                  <a:gd name="T12" fmla="*/ 8 w 58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8" h="50">
                    <a:moveTo>
                      <a:pt x="58" y="0"/>
                    </a:moveTo>
                    <a:lnTo>
                      <a:pt x="58" y="0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0" y="5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60" name="Freeform 5332"/>
              <p:cNvSpPr>
                <a:spLocks/>
              </p:cNvSpPr>
              <p:nvPr/>
            </p:nvSpPr>
            <p:spPr bwMode="auto">
              <a:xfrm>
                <a:off x="2738" y="1585"/>
                <a:ext cx="27" cy="25"/>
              </a:xfrm>
              <a:custGeom>
                <a:avLst/>
                <a:gdLst>
                  <a:gd name="T0" fmla="*/ 7 w 54"/>
                  <a:gd name="T1" fmla="*/ 0 h 50"/>
                  <a:gd name="T2" fmla="*/ 7 w 54"/>
                  <a:gd name="T3" fmla="*/ 0 h 50"/>
                  <a:gd name="T4" fmla="*/ 7 w 54"/>
                  <a:gd name="T5" fmla="*/ 0 h 50"/>
                  <a:gd name="T6" fmla="*/ 7 w 54"/>
                  <a:gd name="T7" fmla="*/ 0 h 50"/>
                  <a:gd name="T8" fmla="*/ 7 w 54"/>
                  <a:gd name="T9" fmla="*/ 0 h 50"/>
                  <a:gd name="T10" fmla="*/ 0 w 54"/>
                  <a:gd name="T11" fmla="*/ 7 h 50"/>
                  <a:gd name="T12" fmla="*/ 7 w 54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50">
                    <a:moveTo>
                      <a:pt x="54" y="0"/>
                    </a:moveTo>
                    <a:lnTo>
                      <a:pt x="54" y="0"/>
                    </a:lnTo>
                    <a:lnTo>
                      <a:pt x="52" y="0"/>
                    </a:lnTo>
                    <a:lnTo>
                      <a:pt x="0" y="5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61" name="Freeform 5333"/>
              <p:cNvSpPr>
                <a:spLocks/>
              </p:cNvSpPr>
              <p:nvPr/>
            </p:nvSpPr>
            <p:spPr bwMode="auto">
              <a:xfrm>
                <a:off x="2738" y="1585"/>
                <a:ext cx="26" cy="25"/>
              </a:xfrm>
              <a:custGeom>
                <a:avLst/>
                <a:gdLst>
                  <a:gd name="T0" fmla="*/ 7 w 52"/>
                  <a:gd name="T1" fmla="*/ 0 h 50"/>
                  <a:gd name="T2" fmla="*/ 7 w 52"/>
                  <a:gd name="T3" fmla="*/ 0 h 50"/>
                  <a:gd name="T4" fmla="*/ 7 w 52"/>
                  <a:gd name="T5" fmla="*/ 0 h 50"/>
                  <a:gd name="T6" fmla="*/ 6 w 52"/>
                  <a:gd name="T7" fmla="*/ 0 h 50"/>
                  <a:gd name="T8" fmla="*/ 6 w 52"/>
                  <a:gd name="T9" fmla="*/ 0 h 50"/>
                  <a:gd name="T10" fmla="*/ 0 w 52"/>
                  <a:gd name="T11" fmla="*/ 7 h 50"/>
                  <a:gd name="T12" fmla="*/ 7 w 5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52" y="0"/>
                    </a:moveTo>
                    <a:lnTo>
                      <a:pt x="50" y="0"/>
                    </a:lnTo>
                    <a:lnTo>
                      <a:pt x="48" y="0"/>
                    </a:lnTo>
                    <a:lnTo>
                      <a:pt x="0" y="5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62" name="Freeform 5334"/>
              <p:cNvSpPr>
                <a:spLocks/>
              </p:cNvSpPr>
              <p:nvPr/>
            </p:nvSpPr>
            <p:spPr bwMode="auto">
              <a:xfrm>
                <a:off x="2738" y="1585"/>
                <a:ext cx="24" cy="25"/>
              </a:xfrm>
              <a:custGeom>
                <a:avLst/>
                <a:gdLst>
                  <a:gd name="T0" fmla="*/ 6 w 48"/>
                  <a:gd name="T1" fmla="*/ 0 h 50"/>
                  <a:gd name="T2" fmla="*/ 6 w 48"/>
                  <a:gd name="T3" fmla="*/ 0 h 50"/>
                  <a:gd name="T4" fmla="*/ 6 w 48"/>
                  <a:gd name="T5" fmla="*/ 0 h 50"/>
                  <a:gd name="T6" fmla="*/ 6 w 48"/>
                  <a:gd name="T7" fmla="*/ 0 h 50"/>
                  <a:gd name="T8" fmla="*/ 6 w 48"/>
                  <a:gd name="T9" fmla="*/ 0 h 50"/>
                  <a:gd name="T10" fmla="*/ 0 w 48"/>
                  <a:gd name="T11" fmla="*/ 7 h 50"/>
                  <a:gd name="T12" fmla="*/ 6 w 48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50">
                    <a:moveTo>
                      <a:pt x="48" y="0"/>
                    </a:moveTo>
                    <a:lnTo>
                      <a:pt x="48" y="0"/>
                    </a:lnTo>
                    <a:lnTo>
                      <a:pt x="46" y="0"/>
                    </a:lnTo>
                    <a:lnTo>
                      <a:pt x="0" y="5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63" name="Freeform 5335"/>
              <p:cNvSpPr>
                <a:spLocks/>
              </p:cNvSpPr>
              <p:nvPr/>
            </p:nvSpPr>
            <p:spPr bwMode="auto">
              <a:xfrm>
                <a:off x="2738" y="1585"/>
                <a:ext cx="22" cy="25"/>
              </a:xfrm>
              <a:custGeom>
                <a:avLst/>
                <a:gdLst>
                  <a:gd name="T0" fmla="*/ 6 w 44"/>
                  <a:gd name="T1" fmla="*/ 0 h 50"/>
                  <a:gd name="T2" fmla="*/ 6 w 44"/>
                  <a:gd name="T3" fmla="*/ 0 h 50"/>
                  <a:gd name="T4" fmla="*/ 6 w 44"/>
                  <a:gd name="T5" fmla="*/ 0 h 50"/>
                  <a:gd name="T6" fmla="*/ 6 w 44"/>
                  <a:gd name="T7" fmla="*/ 0 h 50"/>
                  <a:gd name="T8" fmla="*/ 6 w 44"/>
                  <a:gd name="T9" fmla="*/ 0 h 50"/>
                  <a:gd name="T10" fmla="*/ 0 w 44"/>
                  <a:gd name="T11" fmla="*/ 7 h 50"/>
                  <a:gd name="T12" fmla="*/ 6 w 44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" h="50">
                    <a:moveTo>
                      <a:pt x="44" y="0"/>
                    </a:moveTo>
                    <a:lnTo>
                      <a:pt x="44" y="0"/>
                    </a:lnTo>
                    <a:lnTo>
                      <a:pt x="42" y="0"/>
                    </a:lnTo>
                    <a:lnTo>
                      <a:pt x="0" y="5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64" name="Freeform 5336"/>
              <p:cNvSpPr>
                <a:spLocks/>
              </p:cNvSpPr>
              <p:nvPr/>
            </p:nvSpPr>
            <p:spPr bwMode="auto">
              <a:xfrm>
                <a:off x="2738" y="1585"/>
                <a:ext cx="21" cy="25"/>
              </a:xfrm>
              <a:custGeom>
                <a:avLst/>
                <a:gdLst>
                  <a:gd name="T0" fmla="*/ 6 w 42"/>
                  <a:gd name="T1" fmla="*/ 0 h 50"/>
                  <a:gd name="T2" fmla="*/ 6 w 42"/>
                  <a:gd name="T3" fmla="*/ 0 h 50"/>
                  <a:gd name="T4" fmla="*/ 6 w 42"/>
                  <a:gd name="T5" fmla="*/ 0 h 50"/>
                  <a:gd name="T6" fmla="*/ 6 w 42"/>
                  <a:gd name="T7" fmla="*/ 0 h 50"/>
                  <a:gd name="T8" fmla="*/ 5 w 42"/>
                  <a:gd name="T9" fmla="*/ 0 h 50"/>
                  <a:gd name="T10" fmla="*/ 0 w 42"/>
                  <a:gd name="T11" fmla="*/ 7 h 50"/>
                  <a:gd name="T12" fmla="*/ 6 w 4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50">
                    <a:moveTo>
                      <a:pt x="42" y="0"/>
                    </a:moveTo>
                    <a:lnTo>
                      <a:pt x="41" y="0"/>
                    </a:lnTo>
                    <a:lnTo>
                      <a:pt x="39" y="0"/>
                    </a:lnTo>
                    <a:lnTo>
                      <a:pt x="0" y="5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65" name="Freeform 5337"/>
              <p:cNvSpPr>
                <a:spLocks/>
              </p:cNvSpPr>
              <p:nvPr/>
            </p:nvSpPr>
            <p:spPr bwMode="auto">
              <a:xfrm>
                <a:off x="2738" y="1585"/>
                <a:ext cx="19" cy="25"/>
              </a:xfrm>
              <a:custGeom>
                <a:avLst/>
                <a:gdLst>
                  <a:gd name="T0" fmla="*/ 4 w 39"/>
                  <a:gd name="T1" fmla="*/ 0 h 50"/>
                  <a:gd name="T2" fmla="*/ 4 w 39"/>
                  <a:gd name="T3" fmla="*/ 0 h 50"/>
                  <a:gd name="T4" fmla="*/ 4 w 39"/>
                  <a:gd name="T5" fmla="*/ 0 h 50"/>
                  <a:gd name="T6" fmla="*/ 4 w 39"/>
                  <a:gd name="T7" fmla="*/ 0 h 50"/>
                  <a:gd name="T8" fmla="*/ 4 w 39"/>
                  <a:gd name="T9" fmla="*/ 0 h 50"/>
                  <a:gd name="T10" fmla="*/ 0 w 39"/>
                  <a:gd name="T11" fmla="*/ 7 h 50"/>
                  <a:gd name="T12" fmla="*/ 4 w 39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50">
                    <a:moveTo>
                      <a:pt x="39" y="0"/>
                    </a:moveTo>
                    <a:lnTo>
                      <a:pt x="39" y="0"/>
                    </a:lnTo>
                    <a:lnTo>
                      <a:pt x="37" y="0"/>
                    </a:lnTo>
                    <a:lnTo>
                      <a:pt x="0" y="5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66" name="Freeform 5338"/>
              <p:cNvSpPr>
                <a:spLocks/>
              </p:cNvSpPr>
              <p:nvPr/>
            </p:nvSpPr>
            <p:spPr bwMode="auto">
              <a:xfrm>
                <a:off x="2738" y="1585"/>
                <a:ext cx="18" cy="25"/>
              </a:xfrm>
              <a:custGeom>
                <a:avLst/>
                <a:gdLst>
                  <a:gd name="T0" fmla="*/ 4 w 37"/>
                  <a:gd name="T1" fmla="*/ 0 h 50"/>
                  <a:gd name="T2" fmla="*/ 4 w 37"/>
                  <a:gd name="T3" fmla="*/ 0 h 50"/>
                  <a:gd name="T4" fmla="*/ 4 w 37"/>
                  <a:gd name="T5" fmla="*/ 0 h 50"/>
                  <a:gd name="T6" fmla="*/ 4 w 37"/>
                  <a:gd name="T7" fmla="*/ 0 h 50"/>
                  <a:gd name="T8" fmla="*/ 4 w 37"/>
                  <a:gd name="T9" fmla="*/ 0 h 50"/>
                  <a:gd name="T10" fmla="*/ 0 w 37"/>
                  <a:gd name="T11" fmla="*/ 7 h 50"/>
                  <a:gd name="T12" fmla="*/ 4 w 37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50">
                    <a:moveTo>
                      <a:pt x="37" y="0"/>
                    </a:moveTo>
                    <a:lnTo>
                      <a:pt x="37" y="0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0" y="5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67" name="Freeform 5339"/>
              <p:cNvSpPr>
                <a:spLocks/>
              </p:cNvSpPr>
              <p:nvPr/>
            </p:nvSpPr>
            <p:spPr bwMode="auto">
              <a:xfrm>
                <a:off x="2738" y="1585"/>
                <a:ext cx="16" cy="25"/>
              </a:xfrm>
              <a:custGeom>
                <a:avLst/>
                <a:gdLst>
                  <a:gd name="T0" fmla="*/ 4 w 33"/>
                  <a:gd name="T1" fmla="*/ 0 h 50"/>
                  <a:gd name="T2" fmla="*/ 4 w 33"/>
                  <a:gd name="T3" fmla="*/ 0 h 50"/>
                  <a:gd name="T4" fmla="*/ 3 w 33"/>
                  <a:gd name="T5" fmla="*/ 0 h 50"/>
                  <a:gd name="T6" fmla="*/ 3 w 33"/>
                  <a:gd name="T7" fmla="*/ 0 h 50"/>
                  <a:gd name="T8" fmla="*/ 3 w 33"/>
                  <a:gd name="T9" fmla="*/ 0 h 50"/>
                  <a:gd name="T10" fmla="*/ 0 w 33"/>
                  <a:gd name="T11" fmla="*/ 7 h 50"/>
                  <a:gd name="T12" fmla="*/ 4 w 33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50">
                    <a:moveTo>
                      <a:pt x="33" y="0"/>
                    </a:moveTo>
                    <a:lnTo>
                      <a:pt x="33" y="0"/>
                    </a:lnTo>
                    <a:lnTo>
                      <a:pt x="31" y="0"/>
                    </a:lnTo>
                    <a:lnTo>
                      <a:pt x="0" y="5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68" name="Freeform 5340"/>
              <p:cNvSpPr>
                <a:spLocks/>
              </p:cNvSpPr>
              <p:nvPr/>
            </p:nvSpPr>
            <p:spPr bwMode="auto">
              <a:xfrm>
                <a:off x="2738" y="1585"/>
                <a:ext cx="15" cy="25"/>
              </a:xfrm>
              <a:custGeom>
                <a:avLst/>
                <a:gdLst>
                  <a:gd name="T0" fmla="*/ 3 w 31"/>
                  <a:gd name="T1" fmla="*/ 0 h 50"/>
                  <a:gd name="T2" fmla="*/ 3 w 31"/>
                  <a:gd name="T3" fmla="*/ 0 h 50"/>
                  <a:gd name="T4" fmla="*/ 3 w 31"/>
                  <a:gd name="T5" fmla="*/ 0 h 50"/>
                  <a:gd name="T6" fmla="*/ 3 w 31"/>
                  <a:gd name="T7" fmla="*/ 0 h 50"/>
                  <a:gd name="T8" fmla="*/ 3 w 31"/>
                  <a:gd name="T9" fmla="*/ 0 h 50"/>
                  <a:gd name="T10" fmla="*/ 0 w 31"/>
                  <a:gd name="T11" fmla="*/ 7 h 50"/>
                  <a:gd name="T12" fmla="*/ 3 w 31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50">
                    <a:moveTo>
                      <a:pt x="31" y="0"/>
                    </a:moveTo>
                    <a:lnTo>
                      <a:pt x="31" y="0"/>
                    </a:lnTo>
                    <a:lnTo>
                      <a:pt x="29" y="0"/>
                    </a:lnTo>
                    <a:lnTo>
                      <a:pt x="0" y="5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69" name="Freeform 5341"/>
              <p:cNvSpPr>
                <a:spLocks/>
              </p:cNvSpPr>
              <p:nvPr/>
            </p:nvSpPr>
            <p:spPr bwMode="auto">
              <a:xfrm>
                <a:off x="2738" y="1585"/>
                <a:ext cx="14" cy="25"/>
              </a:xfrm>
              <a:custGeom>
                <a:avLst/>
                <a:gdLst>
                  <a:gd name="T0" fmla="*/ 4 w 27"/>
                  <a:gd name="T1" fmla="*/ 0 h 50"/>
                  <a:gd name="T2" fmla="*/ 4 w 27"/>
                  <a:gd name="T3" fmla="*/ 0 h 50"/>
                  <a:gd name="T4" fmla="*/ 4 w 27"/>
                  <a:gd name="T5" fmla="*/ 0 h 50"/>
                  <a:gd name="T6" fmla="*/ 4 w 27"/>
                  <a:gd name="T7" fmla="*/ 0 h 50"/>
                  <a:gd name="T8" fmla="*/ 4 w 27"/>
                  <a:gd name="T9" fmla="*/ 0 h 50"/>
                  <a:gd name="T10" fmla="*/ 0 w 27"/>
                  <a:gd name="T11" fmla="*/ 7 h 50"/>
                  <a:gd name="T12" fmla="*/ 4 w 27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50">
                    <a:moveTo>
                      <a:pt x="27" y="0"/>
                    </a:moveTo>
                    <a:lnTo>
                      <a:pt x="27" y="0"/>
                    </a:lnTo>
                    <a:lnTo>
                      <a:pt x="25" y="0"/>
                    </a:lnTo>
                    <a:lnTo>
                      <a:pt x="0" y="5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70" name="Freeform 5342"/>
              <p:cNvSpPr>
                <a:spLocks/>
              </p:cNvSpPr>
              <p:nvPr/>
            </p:nvSpPr>
            <p:spPr bwMode="auto">
              <a:xfrm>
                <a:off x="2738" y="1585"/>
                <a:ext cx="13" cy="25"/>
              </a:xfrm>
              <a:custGeom>
                <a:avLst/>
                <a:gdLst>
                  <a:gd name="T0" fmla="*/ 4 w 25"/>
                  <a:gd name="T1" fmla="*/ 0 h 50"/>
                  <a:gd name="T2" fmla="*/ 3 w 25"/>
                  <a:gd name="T3" fmla="*/ 0 h 50"/>
                  <a:gd name="T4" fmla="*/ 3 w 25"/>
                  <a:gd name="T5" fmla="*/ 0 h 50"/>
                  <a:gd name="T6" fmla="*/ 3 w 25"/>
                  <a:gd name="T7" fmla="*/ 0 h 50"/>
                  <a:gd name="T8" fmla="*/ 3 w 25"/>
                  <a:gd name="T9" fmla="*/ 0 h 50"/>
                  <a:gd name="T10" fmla="*/ 0 w 25"/>
                  <a:gd name="T11" fmla="*/ 7 h 50"/>
                  <a:gd name="T12" fmla="*/ 4 w 25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50">
                    <a:moveTo>
                      <a:pt x="25" y="0"/>
                    </a:moveTo>
                    <a:lnTo>
                      <a:pt x="23" y="0"/>
                    </a:lnTo>
                    <a:lnTo>
                      <a:pt x="21" y="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71" name="Freeform 5343"/>
              <p:cNvSpPr>
                <a:spLocks/>
              </p:cNvSpPr>
              <p:nvPr/>
            </p:nvSpPr>
            <p:spPr bwMode="auto">
              <a:xfrm>
                <a:off x="2738" y="1585"/>
                <a:ext cx="11" cy="25"/>
              </a:xfrm>
              <a:custGeom>
                <a:avLst/>
                <a:gdLst>
                  <a:gd name="T0" fmla="*/ 3 w 21"/>
                  <a:gd name="T1" fmla="*/ 0 h 50"/>
                  <a:gd name="T2" fmla="*/ 3 w 21"/>
                  <a:gd name="T3" fmla="*/ 0 h 50"/>
                  <a:gd name="T4" fmla="*/ 3 w 21"/>
                  <a:gd name="T5" fmla="*/ 0 h 50"/>
                  <a:gd name="T6" fmla="*/ 3 w 21"/>
                  <a:gd name="T7" fmla="*/ 0 h 50"/>
                  <a:gd name="T8" fmla="*/ 3 w 21"/>
                  <a:gd name="T9" fmla="*/ 0 h 50"/>
                  <a:gd name="T10" fmla="*/ 0 w 21"/>
                  <a:gd name="T11" fmla="*/ 7 h 50"/>
                  <a:gd name="T12" fmla="*/ 3 w 21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50">
                    <a:moveTo>
                      <a:pt x="21" y="0"/>
                    </a:moveTo>
                    <a:lnTo>
                      <a:pt x="21" y="0"/>
                    </a:lnTo>
                    <a:lnTo>
                      <a:pt x="19" y="0"/>
                    </a:lnTo>
                    <a:lnTo>
                      <a:pt x="0" y="5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72" name="Freeform 5344"/>
              <p:cNvSpPr>
                <a:spLocks/>
              </p:cNvSpPr>
              <p:nvPr/>
            </p:nvSpPr>
            <p:spPr bwMode="auto">
              <a:xfrm>
                <a:off x="2738" y="1585"/>
                <a:ext cx="10" cy="25"/>
              </a:xfrm>
              <a:custGeom>
                <a:avLst/>
                <a:gdLst>
                  <a:gd name="T0" fmla="*/ 3 w 19"/>
                  <a:gd name="T1" fmla="*/ 0 h 50"/>
                  <a:gd name="T2" fmla="*/ 3 w 19"/>
                  <a:gd name="T3" fmla="*/ 0 h 50"/>
                  <a:gd name="T4" fmla="*/ 3 w 19"/>
                  <a:gd name="T5" fmla="*/ 0 h 50"/>
                  <a:gd name="T6" fmla="*/ 3 w 19"/>
                  <a:gd name="T7" fmla="*/ 0 h 50"/>
                  <a:gd name="T8" fmla="*/ 3 w 19"/>
                  <a:gd name="T9" fmla="*/ 0 h 50"/>
                  <a:gd name="T10" fmla="*/ 0 w 19"/>
                  <a:gd name="T11" fmla="*/ 7 h 50"/>
                  <a:gd name="T12" fmla="*/ 3 w 19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50">
                    <a:moveTo>
                      <a:pt x="19" y="0"/>
                    </a:moveTo>
                    <a:lnTo>
                      <a:pt x="19" y="0"/>
                    </a:lnTo>
                    <a:lnTo>
                      <a:pt x="18" y="0"/>
                    </a:lnTo>
                    <a:lnTo>
                      <a:pt x="0" y="5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73" name="Freeform 5345"/>
              <p:cNvSpPr>
                <a:spLocks/>
              </p:cNvSpPr>
              <p:nvPr/>
            </p:nvSpPr>
            <p:spPr bwMode="auto">
              <a:xfrm>
                <a:off x="2738" y="1585"/>
                <a:ext cx="8" cy="25"/>
              </a:xfrm>
              <a:custGeom>
                <a:avLst/>
                <a:gdLst>
                  <a:gd name="T0" fmla="*/ 2 w 16"/>
                  <a:gd name="T1" fmla="*/ 0 h 50"/>
                  <a:gd name="T2" fmla="*/ 2 w 16"/>
                  <a:gd name="T3" fmla="*/ 0 h 50"/>
                  <a:gd name="T4" fmla="*/ 2 w 16"/>
                  <a:gd name="T5" fmla="*/ 0 h 50"/>
                  <a:gd name="T6" fmla="*/ 2 w 16"/>
                  <a:gd name="T7" fmla="*/ 0 h 50"/>
                  <a:gd name="T8" fmla="*/ 2 w 16"/>
                  <a:gd name="T9" fmla="*/ 0 h 50"/>
                  <a:gd name="T10" fmla="*/ 0 w 16"/>
                  <a:gd name="T11" fmla="*/ 7 h 50"/>
                  <a:gd name="T12" fmla="*/ 2 w 16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50">
                    <a:moveTo>
                      <a:pt x="16" y="0"/>
                    </a:moveTo>
                    <a:lnTo>
                      <a:pt x="16" y="0"/>
                    </a:lnTo>
                    <a:lnTo>
                      <a:pt x="14" y="0"/>
                    </a:lnTo>
                    <a:lnTo>
                      <a:pt x="0" y="5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74" name="Freeform 5346"/>
              <p:cNvSpPr>
                <a:spLocks/>
              </p:cNvSpPr>
              <p:nvPr/>
            </p:nvSpPr>
            <p:spPr bwMode="auto">
              <a:xfrm>
                <a:off x="2738" y="1585"/>
                <a:ext cx="7" cy="25"/>
              </a:xfrm>
              <a:custGeom>
                <a:avLst/>
                <a:gdLst>
                  <a:gd name="T0" fmla="*/ 2 w 14"/>
                  <a:gd name="T1" fmla="*/ 0 h 50"/>
                  <a:gd name="T2" fmla="*/ 2 w 14"/>
                  <a:gd name="T3" fmla="*/ 0 h 50"/>
                  <a:gd name="T4" fmla="*/ 2 w 14"/>
                  <a:gd name="T5" fmla="*/ 0 h 50"/>
                  <a:gd name="T6" fmla="*/ 2 w 14"/>
                  <a:gd name="T7" fmla="*/ 0 h 50"/>
                  <a:gd name="T8" fmla="*/ 2 w 14"/>
                  <a:gd name="T9" fmla="*/ 0 h 50"/>
                  <a:gd name="T10" fmla="*/ 0 w 14"/>
                  <a:gd name="T11" fmla="*/ 7 h 50"/>
                  <a:gd name="T12" fmla="*/ 2 w 14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50">
                    <a:moveTo>
                      <a:pt x="14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0" y="5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75" name="Freeform 5347"/>
              <p:cNvSpPr>
                <a:spLocks/>
              </p:cNvSpPr>
              <p:nvPr/>
            </p:nvSpPr>
            <p:spPr bwMode="auto">
              <a:xfrm>
                <a:off x="2738" y="1585"/>
                <a:ext cx="6" cy="25"/>
              </a:xfrm>
              <a:custGeom>
                <a:avLst/>
                <a:gdLst>
                  <a:gd name="T0" fmla="*/ 2 w 12"/>
                  <a:gd name="T1" fmla="*/ 0 h 50"/>
                  <a:gd name="T2" fmla="*/ 2 w 12"/>
                  <a:gd name="T3" fmla="*/ 0 h 50"/>
                  <a:gd name="T4" fmla="*/ 2 w 12"/>
                  <a:gd name="T5" fmla="*/ 0 h 50"/>
                  <a:gd name="T6" fmla="*/ 2 w 12"/>
                  <a:gd name="T7" fmla="*/ 0 h 50"/>
                  <a:gd name="T8" fmla="*/ 1 w 12"/>
                  <a:gd name="T9" fmla="*/ 0 h 50"/>
                  <a:gd name="T10" fmla="*/ 0 w 12"/>
                  <a:gd name="T11" fmla="*/ 7 h 50"/>
                  <a:gd name="T12" fmla="*/ 2 w 1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50">
                    <a:moveTo>
                      <a:pt x="12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0" y="5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76" name="Freeform 5348"/>
              <p:cNvSpPr>
                <a:spLocks/>
              </p:cNvSpPr>
              <p:nvPr/>
            </p:nvSpPr>
            <p:spPr bwMode="auto">
              <a:xfrm>
                <a:off x="2738" y="1585"/>
                <a:ext cx="4" cy="25"/>
              </a:xfrm>
              <a:custGeom>
                <a:avLst/>
                <a:gdLst>
                  <a:gd name="T0" fmla="*/ 1 w 8"/>
                  <a:gd name="T1" fmla="*/ 0 h 50"/>
                  <a:gd name="T2" fmla="*/ 1 w 8"/>
                  <a:gd name="T3" fmla="*/ 0 h 50"/>
                  <a:gd name="T4" fmla="*/ 1 w 8"/>
                  <a:gd name="T5" fmla="*/ 0 h 50"/>
                  <a:gd name="T6" fmla="*/ 1 w 8"/>
                  <a:gd name="T7" fmla="*/ 0 h 50"/>
                  <a:gd name="T8" fmla="*/ 1 w 8"/>
                  <a:gd name="T9" fmla="*/ 0 h 50"/>
                  <a:gd name="T10" fmla="*/ 0 w 8"/>
                  <a:gd name="T11" fmla="*/ 7 h 50"/>
                  <a:gd name="T12" fmla="*/ 1 w 8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50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0" y="5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77" name="Freeform 5349"/>
              <p:cNvSpPr>
                <a:spLocks/>
              </p:cNvSpPr>
              <p:nvPr/>
            </p:nvSpPr>
            <p:spPr bwMode="auto">
              <a:xfrm>
                <a:off x="2738" y="1585"/>
                <a:ext cx="3" cy="25"/>
              </a:xfrm>
              <a:custGeom>
                <a:avLst/>
                <a:gdLst>
                  <a:gd name="T0" fmla="*/ 1 w 6"/>
                  <a:gd name="T1" fmla="*/ 0 h 50"/>
                  <a:gd name="T2" fmla="*/ 1 w 6"/>
                  <a:gd name="T3" fmla="*/ 0 h 50"/>
                  <a:gd name="T4" fmla="*/ 1 w 6"/>
                  <a:gd name="T5" fmla="*/ 0 h 50"/>
                  <a:gd name="T6" fmla="*/ 1 w 6"/>
                  <a:gd name="T7" fmla="*/ 0 h 50"/>
                  <a:gd name="T8" fmla="*/ 1 w 6"/>
                  <a:gd name="T9" fmla="*/ 0 h 50"/>
                  <a:gd name="T10" fmla="*/ 0 w 6"/>
                  <a:gd name="T11" fmla="*/ 7 h 50"/>
                  <a:gd name="T12" fmla="*/ 1 w 6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50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5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78" name="Freeform 5350"/>
              <p:cNvSpPr>
                <a:spLocks/>
              </p:cNvSpPr>
              <p:nvPr/>
            </p:nvSpPr>
            <p:spPr bwMode="auto">
              <a:xfrm>
                <a:off x="2738" y="1585"/>
                <a:ext cx="1" cy="25"/>
              </a:xfrm>
              <a:custGeom>
                <a:avLst/>
                <a:gdLst>
                  <a:gd name="T0" fmla="*/ 1 w 2"/>
                  <a:gd name="T1" fmla="*/ 0 h 50"/>
                  <a:gd name="T2" fmla="*/ 1 w 2"/>
                  <a:gd name="T3" fmla="*/ 0 h 50"/>
                  <a:gd name="T4" fmla="*/ 1 w 2"/>
                  <a:gd name="T5" fmla="*/ 0 h 50"/>
                  <a:gd name="T6" fmla="*/ 0 w 2"/>
                  <a:gd name="T7" fmla="*/ 0 h 50"/>
                  <a:gd name="T8" fmla="*/ 0 w 2"/>
                  <a:gd name="T9" fmla="*/ 0 h 50"/>
                  <a:gd name="T10" fmla="*/ 0 w 2"/>
                  <a:gd name="T11" fmla="*/ 7 h 50"/>
                  <a:gd name="T12" fmla="*/ 1 w 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79" name="Freeform 5351"/>
              <p:cNvSpPr>
                <a:spLocks/>
              </p:cNvSpPr>
              <p:nvPr/>
            </p:nvSpPr>
            <p:spPr bwMode="auto">
              <a:xfrm>
                <a:off x="2737" y="1585"/>
                <a:ext cx="1" cy="25"/>
              </a:xfrm>
              <a:custGeom>
                <a:avLst/>
                <a:gdLst>
                  <a:gd name="T0" fmla="*/ 1 w 2"/>
                  <a:gd name="T1" fmla="*/ 0 h 50"/>
                  <a:gd name="T2" fmla="*/ 1 w 2"/>
                  <a:gd name="T3" fmla="*/ 0 h 50"/>
                  <a:gd name="T4" fmla="*/ 1 w 2"/>
                  <a:gd name="T5" fmla="*/ 0 h 50"/>
                  <a:gd name="T6" fmla="*/ 1 w 2"/>
                  <a:gd name="T7" fmla="*/ 0 h 50"/>
                  <a:gd name="T8" fmla="*/ 0 w 2"/>
                  <a:gd name="T9" fmla="*/ 0 h 50"/>
                  <a:gd name="T10" fmla="*/ 0 w 2"/>
                  <a:gd name="T11" fmla="*/ 0 h 50"/>
                  <a:gd name="T12" fmla="*/ 0 w 2"/>
                  <a:gd name="T13" fmla="*/ 0 h 50"/>
                  <a:gd name="T14" fmla="*/ 1 w 2"/>
                  <a:gd name="T15" fmla="*/ 7 h 50"/>
                  <a:gd name="T16" fmla="*/ 1 w 2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80" name="Freeform 5352"/>
              <p:cNvSpPr>
                <a:spLocks/>
              </p:cNvSpPr>
              <p:nvPr/>
            </p:nvSpPr>
            <p:spPr bwMode="auto">
              <a:xfrm>
                <a:off x="2735" y="1585"/>
                <a:ext cx="3" cy="25"/>
              </a:xfrm>
              <a:custGeom>
                <a:avLst/>
                <a:gdLst>
                  <a:gd name="T0" fmla="*/ 1 w 6"/>
                  <a:gd name="T1" fmla="*/ 0 h 50"/>
                  <a:gd name="T2" fmla="*/ 1 w 6"/>
                  <a:gd name="T3" fmla="*/ 0 h 50"/>
                  <a:gd name="T4" fmla="*/ 1 w 6"/>
                  <a:gd name="T5" fmla="*/ 0 h 50"/>
                  <a:gd name="T6" fmla="*/ 0 w 6"/>
                  <a:gd name="T7" fmla="*/ 0 h 50"/>
                  <a:gd name="T8" fmla="*/ 0 w 6"/>
                  <a:gd name="T9" fmla="*/ 0 h 50"/>
                  <a:gd name="T10" fmla="*/ 1 w 6"/>
                  <a:gd name="T11" fmla="*/ 7 h 50"/>
                  <a:gd name="T12" fmla="*/ 1 w 6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6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81" name="Freeform 5353"/>
              <p:cNvSpPr>
                <a:spLocks/>
              </p:cNvSpPr>
              <p:nvPr/>
            </p:nvSpPr>
            <p:spPr bwMode="auto">
              <a:xfrm>
                <a:off x="2734" y="1585"/>
                <a:ext cx="4" cy="25"/>
              </a:xfrm>
              <a:custGeom>
                <a:avLst/>
                <a:gdLst>
                  <a:gd name="T0" fmla="*/ 1 w 7"/>
                  <a:gd name="T1" fmla="*/ 0 h 50"/>
                  <a:gd name="T2" fmla="*/ 1 w 7"/>
                  <a:gd name="T3" fmla="*/ 0 h 50"/>
                  <a:gd name="T4" fmla="*/ 1 w 7"/>
                  <a:gd name="T5" fmla="*/ 0 h 50"/>
                  <a:gd name="T6" fmla="*/ 0 w 7"/>
                  <a:gd name="T7" fmla="*/ 0 h 50"/>
                  <a:gd name="T8" fmla="*/ 0 w 7"/>
                  <a:gd name="T9" fmla="*/ 0 h 50"/>
                  <a:gd name="T10" fmla="*/ 1 w 7"/>
                  <a:gd name="T11" fmla="*/ 7 h 50"/>
                  <a:gd name="T12" fmla="*/ 1 w 7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50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7" y="5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82" name="Freeform 5354"/>
              <p:cNvSpPr>
                <a:spLocks/>
              </p:cNvSpPr>
              <p:nvPr/>
            </p:nvSpPr>
            <p:spPr bwMode="auto">
              <a:xfrm>
                <a:off x="2732" y="1585"/>
                <a:ext cx="6" cy="25"/>
              </a:xfrm>
              <a:custGeom>
                <a:avLst/>
                <a:gdLst>
                  <a:gd name="T0" fmla="*/ 1 w 11"/>
                  <a:gd name="T1" fmla="*/ 0 h 50"/>
                  <a:gd name="T2" fmla="*/ 1 w 11"/>
                  <a:gd name="T3" fmla="*/ 0 h 50"/>
                  <a:gd name="T4" fmla="*/ 1 w 11"/>
                  <a:gd name="T5" fmla="*/ 0 h 50"/>
                  <a:gd name="T6" fmla="*/ 1 w 11"/>
                  <a:gd name="T7" fmla="*/ 0 h 50"/>
                  <a:gd name="T8" fmla="*/ 0 w 11"/>
                  <a:gd name="T9" fmla="*/ 0 h 50"/>
                  <a:gd name="T10" fmla="*/ 2 w 11"/>
                  <a:gd name="T11" fmla="*/ 7 h 50"/>
                  <a:gd name="T12" fmla="*/ 1 w 11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1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83" name="Freeform 5355"/>
              <p:cNvSpPr>
                <a:spLocks/>
              </p:cNvSpPr>
              <p:nvPr/>
            </p:nvSpPr>
            <p:spPr bwMode="auto">
              <a:xfrm>
                <a:off x="2731" y="1585"/>
                <a:ext cx="7" cy="25"/>
              </a:xfrm>
              <a:custGeom>
                <a:avLst/>
                <a:gdLst>
                  <a:gd name="T0" fmla="*/ 1 w 13"/>
                  <a:gd name="T1" fmla="*/ 0 h 50"/>
                  <a:gd name="T2" fmla="*/ 1 w 13"/>
                  <a:gd name="T3" fmla="*/ 0 h 50"/>
                  <a:gd name="T4" fmla="*/ 1 w 13"/>
                  <a:gd name="T5" fmla="*/ 0 h 50"/>
                  <a:gd name="T6" fmla="*/ 0 w 13"/>
                  <a:gd name="T7" fmla="*/ 0 h 50"/>
                  <a:gd name="T8" fmla="*/ 0 w 13"/>
                  <a:gd name="T9" fmla="*/ 0 h 50"/>
                  <a:gd name="T10" fmla="*/ 2 w 13"/>
                  <a:gd name="T11" fmla="*/ 7 h 50"/>
                  <a:gd name="T12" fmla="*/ 1 w 13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3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84" name="Freeform 5356"/>
              <p:cNvSpPr>
                <a:spLocks/>
              </p:cNvSpPr>
              <p:nvPr/>
            </p:nvSpPr>
            <p:spPr bwMode="auto">
              <a:xfrm>
                <a:off x="2730" y="1585"/>
                <a:ext cx="8" cy="25"/>
              </a:xfrm>
              <a:custGeom>
                <a:avLst/>
                <a:gdLst>
                  <a:gd name="T0" fmla="*/ 1 w 15"/>
                  <a:gd name="T1" fmla="*/ 0 h 50"/>
                  <a:gd name="T2" fmla="*/ 1 w 15"/>
                  <a:gd name="T3" fmla="*/ 0 h 50"/>
                  <a:gd name="T4" fmla="*/ 0 w 15"/>
                  <a:gd name="T5" fmla="*/ 0 h 50"/>
                  <a:gd name="T6" fmla="*/ 0 w 15"/>
                  <a:gd name="T7" fmla="*/ 0 h 50"/>
                  <a:gd name="T8" fmla="*/ 0 w 15"/>
                  <a:gd name="T9" fmla="*/ 0 h 50"/>
                  <a:gd name="T10" fmla="*/ 2 w 15"/>
                  <a:gd name="T11" fmla="*/ 7 h 50"/>
                  <a:gd name="T12" fmla="*/ 1 w 15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5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85" name="Freeform 5357"/>
              <p:cNvSpPr>
                <a:spLocks/>
              </p:cNvSpPr>
              <p:nvPr/>
            </p:nvSpPr>
            <p:spPr bwMode="auto">
              <a:xfrm>
                <a:off x="2729" y="1585"/>
                <a:ext cx="9" cy="25"/>
              </a:xfrm>
              <a:custGeom>
                <a:avLst/>
                <a:gdLst>
                  <a:gd name="T0" fmla="*/ 0 w 19"/>
                  <a:gd name="T1" fmla="*/ 0 h 50"/>
                  <a:gd name="T2" fmla="*/ 0 w 19"/>
                  <a:gd name="T3" fmla="*/ 0 h 50"/>
                  <a:gd name="T4" fmla="*/ 0 w 19"/>
                  <a:gd name="T5" fmla="*/ 0 h 50"/>
                  <a:gd name="T6" fmla="*/ 0 w 19"/>
                  <a:gd name="T7" fmla="*/ 0 h 50"/>
                  <a:gd name="T8" fmla="*/ 0 w 19"/>
                  <a:gd name="T9" fmla="*/ 0 h 50"/>
                  <a:gd name="T10" fmla="*/ 2 w 19"/>
                  <a:gd name="T11" fmla="*/ 7 h 50"/>
                  <a:gd name="T12" fmla="*/ 0 w 19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9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86" name="Freeform 5358"/>
              <p:cNvSpPr>
                <a:spLocks/>
              </p:cNvSpPr>
              <p:nvPr/>
            </p:nvSpPr>
            <p:spPr bwMode="auto">
              <a:xfrm>
                <a:off x="2728" y="1585"/>
                <a:ext cx="10" cy="25"/>
              </a:xfrm>
              <a:custGeom>
                <a:avLst/>
                <a:gdLst>
                  <a:gd name="T0" fmla="*/ 0 w 21"/>
                  <a:gd name="T1" fmla="*/ 0 h 50"/>
                  <a:gd name="T2" fmla="*/ 0 w 21"/>
                  <a:gd name="T3" fmla="*/ 0 h 50"/>
                  <a:gd name="T4" fmla="*/ 0 w 21"/>
                  <a:gd name="T5" fmla="*/ 0 h 50"/>
                  <a:gd name="T6" fmla="*/ 0 w 21"/>
                  <a:gd name="T7" fmla="*/ 0 h 50"/>
                  <a:gd name="T8" fmla="*/ 0 w 21"/>
                  <a:gd name="T9" fmla="*/ 0 h 50"/>
                  <a:gd name="T10" fmla="*/ 2 w 21"/>
                  <a:gd name="T11" fmla="*/ 7 h 50"/>
                  <a:gd name="T12" fmla="*/ 0 w 21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1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87" name="Freeform 5359"/>
              <p:cNvSpPr>
                <a:spLocks/>
              </p:cNvSpPr>
              <p:nvPr/>
            </p:nvSpPr>
            <p:spPr bwMode="auto">
              <a:xfrm>
                <a:off x="2726" y="1585"/>
                <a:ext cx="12" cy="25"/>
              </a:xfrm>
              <a:custGeom>
                <a:avLst/>
                <a:gdLst>
                  <a:gd name="T0" fmla="*/ 0 w 25"/>
                  <a:gd name="T1" fmla="*/ 0 h 50"/>
                  <a:gd name="T2" fmla="*/ 0 w 25"/>
                  <a:gd name="T3" fmla="*/ 0 h 50"/>
                  <a:gd name="T4" fmla="*/ 0 w 25"/>
                  <a:gd name="T5" fmla="*/ 0 h 50"/>
                  <a:gd name="T6" fmla="*/ 0 w 25"/>
                  <a:gd name="T7" fmla="*/ 0 h 50"/>
                  <a:gd name="T8" fmla="*/ 0 w 25"/>
                  <a:gd name="T9" fmla="*/ 0 h 50"/>
                  <a:gd name="T10" fmla="*/ 3 w 25"/>
                  <a:gd name="T11" fmla="*/ 7 h 50"/>
                  <a:gd name="T12" fmla="*/ 0 w 25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5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88" name="Freeform 5360"/>
              <p:cNvSpPr>
                <a:spLocks/>
              </p:cNvSpPr>
              <p:nvPr/>
            </p:nvSpPr>
            <p:spPr bwMode="auto">
              <a:xfrm>
                <a:off x="2725" y="1585"/>
                <a:ext cx="13" cy="25"/>
              </a:xfrm>
              <a:custGeom>
                <a:avLst/>
                <a:gdLst>
                  <a:gd name="T0" fmla="*/ 0 w 27"/>
                  <a:gd name="T1" fmla="*/ 0 h 50"/>
                  <a:gd name="T2" fmla="*/ 0 w 27"/>
                  <a:gd name="T3" fmla="*/ 0 h 50"/>
                  <a:gd name="T4" fmla="*/ 0 w 27"/>
                  <a:gd name="T5" fmla="*/ 0 h 50"/>
                  <a:gd name="T6" fmla="*/ 0 w 27"/>
                  <a:gd name="T7" fmla="*/ 0 h 50"/>
                  <a:gd name="T8" fmla="*/ 0 w 27"/>
                  <a:gd name="T9" fmla="*/ 0 h 50"/>
                  <a:gd name="T10" fmla="*/ 3 w 27"/>
                  <a:gd name="T11" fmla="*/ 7 h 50"/>
                  <a:gd name="T12" fmla="*/ 0 w 27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7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89" name="Freeform 5361"/>
              <p:cNvSpPr>
                <a:spLocks/>
              </p:cNvSpPr>
              <p:nvPr/>
            </p:nvSpPr>
            <p:spPr bwMode="auto">
              <a:xfrm>
                <a:off x="2723" y="1585"/>
                <a:ext cx="15" cy="25"/>
              </a:xfrm>
              <a:custGeom>
                <a:avLst/>
                <a:gdLst>
                  <a:gd name="T0" fmla="*/ 1 w 30"/>
                  <a:gd name="T1" fmla="*/ 0 h 50"/>
                  <a:gd name="T2" fmla="*/ 1 w 30"/>
                  <a:gd name="T3" fmla="*/ 0 h 50"/>
                  <a:gd name="T4" fmla="*/ 1 w 30"/>
                  <a:gd name="T5" fmla="*/ 0 h 50"/>
                  <a:gd name="T6" fmla="*/ 1 w 30"/>
                  <a:gd name="T7" fmla="*/ 0 h 50"/>
                  <a:gd name="T8" fmla="*/ 0 w 30"/>
                  <a:gd name="T9" fmla="*/ 0 h 50"/>
                  <a:gd name="T10" fmla="*/ 4 w 30"/>
                  <a:gd name="T11" fmla="*/ 7 h 50"/>
                  <a:gd name="T12" fmla="*/ 1 w 30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50">
                    <a:moveTo>
                      <a:pt x="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30" y="5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90" name="Freeform 5362"/>
              <p:cNvSpPr>
                <a:spLocks/>
              </p:cNvSpPr>
              <p:nvPr/>
            </p:nvSpPr>
            <p:spPr bwMode="auto">
              <a:xfrm>
                <a:off x="2722" y="1585"/>
                <a:ext cx="16" cy="25"/>
              </a:xfrm>
              <a:custGeom>
                <a:avLst/>
                <a:gdLst>
                  <a:gd name="T0" fmla="*/ 1 w 32"/>
                  <a:gd name="T1" fmla="*/ 0 h 50"/>
                  <a:gd name="T2" fmla="*/ 1 w 32"/>
                  <a:gd name="T3" fmla="*/ 0 h 50"/>
                  <a:gd name="T4" fmla="*/ 1 w 32"/>
                  <a:gd name="T5" fmla="*/ 0 h 50"/>
                  <a:gd name="T6" fmla="*/ 1 w 32"/>
                  <a:gd name="T7" fmla="*/ 0 h 50"/>
                  <a:gd name="T8" fmla="*/ 0 w 32"/>
                  <a:gd name="T9" fmla="*/ 0 h 50"/>
                  <a:gd name="T10" fmla="*/ 4 w 32"/>
                  <a:gd name="T11" fmla="*/ 7 h 50"/>
                  <a:gd name="T12" fmla="*/ 1 w 3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50">
                    <a:moveTo>
                      <a:pt x="3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32" y="5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91" name="Freeform 5363"/>
              <p:cNvSpPr>
                <a:spLocks/>
              </p:cNvSpPr>
              <p:nvPr/>
            </p:nvSpPr>
            <p:spPr bwMode="auto">
              <a:xfrm>
                <a:off x="2720" y="1585"/>
                <a:ext cx="18" cy="25"/>
              </a:xfrm>
              <a:custGeom>
                <a:avLst/>
                <a:gdLst>
                  <a:gd name="T0" fmla="*/ 1 w 36"/>
                  <a:gd name="T1" fmla="*/ 0 h 50"/>
                  <a:gd name="T2" fmla="*/ 1 w 36"/>
                  <a:gd name="T3" fmla="*/ 0 h 50"/>
                  <a:gd name="T4" fmla="*/ 1 w 36"/>
                  <a:gd name="T5" fmla="*/ 0 h 50"/>
                  <a:gd name="T6" fmla="*/ 1 w 36"/>
                  <a:gd name="T7" fmla="*/ 0 h 50"/>
                  <a:gd name="T8" fmla="*/ 0 w 36"/>
                  <a:gd name="T9" fmla="*/ 0 h 50"/>
                  <a:gd name="T10" fmla="*/ 5 w 36"/>
                  <a:gd name="T11" fmla="*/ 7 h 50"/>
                  <a:gd name="T12" fmla="*/ 1 w 36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36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92" name="Freeform 5364"/>
              <p:cNvSpPr>
                <a:spLocks/>
              </p:cNvSpPr>
              <p:nvPr/>
            </p:nvSpPr>
            <p:spPr bwMode="auto">
              <a:xfrm>
                <a:off x="2719" y="1585"/>
                <a:ext cx="19" cy="25"/>
              </a:xfrm>
              <a:custGeom>
                <a:avLst/>
                <a:gdLst>
                  <a:gd name="T0" fmla="*/ 1 w 38"/>
                  <a:gd name="T1" fmla="*/ 0 h 50"/>
                  <a:gd name="T2" fmla="*/ 1 w 38"/>
                  <a:gd name="T3" fmla="*/ 0 h 50"/>
                  <a:gd name="T4" fmla="*/ 1 w 38"/>
                  <a:gd name="T5" fmla="*/ 0 h 50"/>
                  <a:gd name="T6" fmla="*/ 0 w 38"/>
                  <a:gd name="T7" fmla="*/ 0 h 50"/>
                  <a:gd name="T8" fmla="*/ 0 w 38"/>
                  <a:gd name="T9" fmla="*/ 0 h 50"/>
                  <a:gd name="T10" fmla="*/ 5 w 38"/>
                  <a:gd name="T11" fmla="*/ 7 h 50"/>
                  <a:gd name="T12" fmla="*/ 1 w 38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38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93" name="Freeform 5365"/>
              <p:cNvSpPr>
                <a:spLocks/>
              </p:cNvSpPr>
              <p:nvPr/>
            </p:nvSpPr>
            <p:spPr bwMode="auto">
              <a:xfrm>
                <a:off x="2717" y="1585"/>
                <a:ext cx="21" cy="25"/>
              </a:xfrm>
              <a:custGeom>
                <a:avLst/>
                <a:gdLst>
                  <a:gd name="T0" fmla="*/ 1 w 42"/>
                  <a:gd name="T1" fmla="*/ 0 h 50"/>
                  <a:gd name="T2" fmla="*/ 1 w 42"/>
                  <a:gd name="T3" fmla="*/ 0 h 50"/>
                  <a:gd name="T4" fmla="*/ 1 w 42"/>
                  <a:gd name="T5" fmla="*/ 0 h 50"/>
                  <a:gd name="T6" fmla="*/ 1 w 42"/>
                  <a:gd name="T7" fmla="*/ 0 h 50"/>
                  <a:gd name="T8" fmla="*/ 0 w 42"/>
                  <a:gd name="T9" fmla="*/ 0 h 50"/>
                  <a:gd name="T10" fmla="*/ 6 w 42"/>
                  <a:gd name="T11" fmla="*/ 7 h 50"/>
                  <a:gd name="T12" fmla="*/ 1 w 4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5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42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94" name="Freeform 5366"/>
              <p:cNvSpPr>
                <a:spLocks/>
              </p:cNvSpPr>
              <p:nvPr/>
            </p:nvSpPr>
            <p:spPr bwMode="auto">
              <a:xfrm>
                <a:off x="2716" y="1585"/>
                <a:ext cx="22" cy="25"/>
              </a:xfrm>
              <a:custGeom>
                <a:avLst/>
                <a:gdLst>
                  <a:gd name="T0" fmla="*/ 1 w 44"/>
                  <a:gd name="T1" fmla="*/ 0 h 50"/>
                  <a:gd name="T2" fmla="*/ 1 w 44"/>
                  <a:gd name="T3" fmla="*/ 0 h 50"/>
                  <a:gd name="T4" fmla="*/ 1 w 44"/>
                  <a:gd name="T5" fmla="*/ 0 h 50"/>
                  <a:gd name="T6" fmla="*/ 0 w 44"/>
                  <a:gd name="T7" fmla="*/ 0 h 50"/>
                  <a:gd name="T8" fmla="*/ 0 w 44"/>
                  <a:gd name="T9" fmla="*/ 0 h 50"/>
                  <a:gd name="T10" fmla="*/ 6 w 44"/>
                  <a:gd name="T11" fmla="*/ 7 h 50"/>
                  <a:gd name="T12" fmla="*/ 1 w 44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44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95" name="Freeform 5367"/>
              <p:cNvSpPr>
                <a:spLocks/>
              </p:cNvSpPr>
              <p:nvPr/>
            </p:nvSpPr>
            <p:spPr bwMode="auto">
              <a:xfrm>
                <a:off x="2714" y="1585"/>
                <a:ext cx="24" cy="25"/>
              </a:xfrm>
              <a:custGeom>
                <a:avLst/>
                <a:gdLst>
                  <a:gd name="T0" fmla="*/ 1 w 48"/>
                  <a:gd name="T1" fmla="*/ 0 h 50"/>
                  <a:gd name="T2" fmla="*/ 1 w 48"/>
                  <a:gd name="T3" fmla="*/ 0 h 50"/>
                  <a:gd name="T4" fmla="*/ 1 w 48"/>
                  <a:gd name="T5" fmla="*/ 0 h 50"/>
                  <a:gd name="T6" fmla="*/ 0 w 48"/>
                  <a:gd name="T7" fmla="*/ 0 h 50"/>
                  <a:gd name="T8" fmla="*/ 0 w 48"/>
                  <a:gd name="T9" fmla="*/ 0 h 50"/>
                  <a:gd name="T10" fmla="*/ 6 w 48"/>
                  <a:gd name="T11" fmla="*/ 7 h 50"/>
                  <a:gd name="T12" fmla="*/ 1 w 48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48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96" name="Freeform 5368"/>
              <p:cNvSpPr>
                <a:spLocks/>
              </p:cNvSpPr>
              <p:nvPr/>
            </p:nvSpPr>
            <p:spPr bwMode="auto">
              <a:xfrm>
                <a:off x="2712" y="1585"/>
                <a:ext cx="26" cy="25"/>
              </a:xfrm>
              <a:custGeom>
                <a:avLst/>
                <a:gdLst>
                  <a:gd name="T0" fmla="*/ 1 w 52"/>
                  <a:gd name="T1" fmla="*/ 0 h 50"/>
                  <a:gd name="T2" fmla="*/ 1 w 52"/>
                  <a:gd name="T3" fmla="*/ 0 h 50"/>
                  <a:gd name="T4" fmla="*/ 1 w 52"/>
                  <a:gd name="T5" fmla="*/ 0 h 50"/>
                  <a:gd name="T6" fmla="*/ 1 w 52"/>
                  <a:gd name="T7" fmla="*/ 0 h 50"/>
                  <a:gd name="T8" fmla="*/ 0 w 52"/>
                  <a:gd name="T9" fmla="*/ 0 h 50"/>
                  <a:gd name="T10" fmla="*/ 7 w 52"/>
                  <a:gd name="T11" fmla="*/ 7 h 50"/>
                  <a:gd name="T12" fmla="*/ 1 w 5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2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97" name="Freeform 5369"/>
              <p:cNvSpPr>
                <a:spLocks/>
              </p:cNvSpPr>
              <p:nvPr/>
            </p:nvSpPr>
            <p:spPr bwMode="auto">
              <a:xfrm>
                <a:off x="2711" y="1585"/>
                <a:ext cx="27" cy="25"/>
              </a:xfrm>
              <a:custGeom>
                <a:avLst/>
                <a:gdLst>
                  <a:gd name="T0" fmla="*/ 1 w 54"/>
                  <a:gd name="T1" fmla="*/ 0 h 50"/>
                  <a:gd name="T2" fmla="*/ 1 w 54"/>
                  <a:gd name="T3" fmla="*/ 0 h 50"/>
                  <a:gd name="T4" fmla="*/ 1 w 54"/>
                  <a:gd name="T5" fmla="*/ 0 h 50"/>
                  <a:gd name="T6" fmla="*/ 0 w 54"/>
                  <a:gd name="T7" fmla="*/ 0 h 50"/>
                  <a:gd name="T8" fmla="*/ 0 w 54"/>
                  <a:gd name="T9" fmla="*/ 0 h 50"/>
                  <a:gd name="T10" fmla="*/ 7 w 54"/>
                  <a:gd name="T11" fmla="*/ 7 h 50"/>
                  <a:gd name="T12" fmla="*/ 1 w 54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5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54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98" name="Freeform 5370"/>
              <p:cNvSpPr>
                <a:spLocks/>
              </p:cNvSpPr>
              <p:nvPr/>
            </p:nvSpPr>
            <p:spPr bwMode="auto">
              <a:xfrm>
                <a:off x="2709" y="1585"/>
                <a:ext cx="29" cy="25"/>
              </a:xfrm>
              <a:custGeom>
                <a:avLst/>
                <a:gdLst>
                  <a:gd name="T0" fmla="*/ 1 w 57"/>
                  <a:gd name="T1" fmla="*/ 0 h 50"/>
                  <a:gd name="T2" fmla="*/ 1 w 57"/>
                  <a:gd name="T3" fmla="*/ 0 h 50"/>
                  <a:gd name="T4" fmla="*/ 1 w 57"/>
                  <a:gd name="T5" fmla="*/ 0 h 50"/>
                  <a:gd name="T6" fmla="*/ 1 w 57"/>
                  <a:gd name="T7" fmla="*/ 0 h 50"/>
                  <a:gd name="T8" fmla="*/ 0 w 57"/>
                  <a:gd name="T9" fmla="*/ 0 h 50"/>
                  <a:gd name="T10" fmla="*/ 8 w 57"/>
                  <a:gd name="T11" fmla="*/ 7 h 50"/>
                  <a:gd name="T12" fmla="*/ 1 w 57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50">
                    <a:moveTo>
                      <a:pt x="3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57" y="5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099" name="Freeform 5371"/>
              <p:cNvSpPr>
                <a:spLocks/>
              </p:cNvSpPr>
              <p:nvPr/>
            </p:nvSpPr>
            <p:spPr bwMode="auto">
              <a:xfrm>
                <a:off x="2707" y="1585"/>
                <a:ext cx="31" cy="25"/>
              </a:xfrm>
              <a:custGeom>
                <a:avLst/>
                <a:gdLst>
                  <a:gd name="T0" fmla="*/ 1 w 61"/>
                  <a:gd name="T1" fmla="*/ 0 h 50"/>
                  <a:gd name="T2" fmla="*/ 1 w 61"/>
                  <a:gd name="T3" fmla="*/ 0 h 50"/>
                  <a:gd name="T4" fmla="*/ 1 w 61"/>
                  <a:gd name="T5" fmla="*/ 0 h 50"/>
                  <a:gd name="T6" fmla="*/ 1 w 61"/>
                  <a:gd name="T7" fmla="*/ 0 h 50"/>
                  <a:gd name="T8" fmla="*/ 0 w 61"/>
                  <a:gd name="T9" fmla="*/ 0 h 50"/>
                  <a:gd name="T10" fmla="*/ 8 w 61"/>
                  <a:gd name="T11" fmla="*/ 7 h 50"/>
                  <a:gd name="T12" fmla="*/ 1 w 61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5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61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00" name="Freeform 5372"/>
              <p:cNvSpPr>
                <a:spLocks/>
              </p:cNvSpPr>
              <p:nvPr/>
            </p:nvSpPr>
            <p:spPr bwMode="auto">
              <a:xfrm>
                <a:off x="2705" y="1585"/>
                <a:ext cx="33" cy="25"/>
              </a:xfrm>
              <a:custGeom>
                <a:avLst/>
                <a:gdLst>
                  <a:gd name="T0" fmla="*/ 1 w 65"/>
                  <a:gd name="T1" fmla="*/ 0 h 50"/>
                  <a:gd name="T2" fmla="*/ 1 w 65"/>
                  <a:gd name="T3" fmla="*/ 0 h 50"/>
                  <a:gd name="T4" fmla="*/ 1 w 65"/>
                  <a:gd name="T5" fmla="*/ 0 h 50"/>
                  <a:gd name="T6" fmla="*/ 1 w 65"/>
                  <a:gd name="T7" fmla="*/ 0 h 50"/>
                  <a:gd name="T8" fmla="*/ 0 w 65"/>
                  <a:gd name="T9" fmla="*/ 0 h 50"/>
                  <a:gd name="T10" fmla="*/ 9 w 65"/>
                  <a:gd name="T11" fmla="*/ 7 h 50"/>
                  <a:gd name="T12" fmla="*/ 1 w 65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5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65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01" name="Freeform 5373"/>
              <p:cNvSpPr>
                <a:spLocks/>
              </p:cNvSpPr>
              <p:nvPr/>
            </p:nvSpPr>
            <p:spPr bwMode="auto">
              <a:xfrm>
                <a:off x="2705" y="1585"/>
                <a:ext cx="33" cy="25"/>
              </a:xfrm>
              <a:custGeom>
                <a:avLst/>
                <a:gdLst>
                  <a:gd name="T0" fmla="*/ 0 w 67"/>
                  <a:gd name="T1" fmla="*/ 0 h 50"/>
                  <a:gd name="T2" fmla="*/ 0 w 67"/>
                  <a:gd name="T3" fmla="*/ 0 h 50"/>
                  <a:gd name="T4" fmla="*/ 0 w 67"/>
                  <a:gd name="T5" fmla="*/ 0 h 50"/>
                  <a:gd name="T6" fmla="*/ 0 w 67"/>
                  <a:gd name="T7" fmla="*/ 0 h 50"/>
                  <a:gd name="T8" fmla="*/ 0 w 67"/>
                  <a:gd name="T9" fmla="*/ 0 h 50"/>
                  <a:gd name="T10" fmla="*/ 8 w 67"/>
                  <a:gd name="T11" fmla="*/ 7 h 50"/>
                  <a:gd name="T12" fmla="*/ 0 w 67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67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02" name="Freeform 5374"/>
              <p:cNvSpPr>
                <a:spLocks/>
              </p:cNvSpPr>
              <p:nvPr/>
            </p:nvSpPr>
            <p:spPr bwMode="auto">
              <a:xfrm>
                <a:off x="2703" y="1585"/>
                <a:ext cx="35" cy="25"/>
              </a:xfrm>
              <a:custGeom>
                <a:avLst/>
                <a:gdLst>
                  <a:gd name="T0" fmla="*/ 0 w 71"/>
                  <a:gd name="T1" fmla="*/ 0 h 50"/>
                  <a:gd name="T2" fmla="*/ 0 w 71"/>
                  <a:gd name="T3" fmla="*/ 0 h 50"/>
                  <a:gd name="T4" fmla="*/ 0 w 71"/>
                  <a:gd name="T5" fmla="*/ 0 h 50"/>
                  <a:gd name="T6" fmla="*/ 0 w 71"/>
                  <a:gd name="T7" fmla="*/ 0 h 50"/>
                  <a:gd name="T8" fmla="*/ 0 w 71"/>
                  <a:gd name="T9" fmla="*/ 0 h 50"/>
                  <a:gd name="T10" fmla="*/ 8 w 71"/>
                  <a:gd name="T11" fmla="*/ 7 h 50"/>
                  <a:gd name="T12" fmla="*/ 0 w 71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1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71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03" name="Freeform 5375"/>
              <p:cNvSpPr>
                <a:spLocks/>
              </p:cNvSpPr>
              <p:nvPr/>
            </p:nvSpPr>
            <p:spPr bwMode="auto">
              <a:xfrm>
                <a:off x="2701" y="1585"/>
                <a:ext cx="37" cy="25"/>
              </a:xfrm>
              <a:custGeom>
                <a:avLst/>
                <a:gdLst>
                  <a:gd name="T0" fmla="*/ 0 w 75"/>
                  <a:gd name="T1" fmla="*/ 0 h 50"/>
                  <a:gd name="T2" fmla="*/ 0 w 75"/>
                  <a:gd name="T3" fmla="*/ 0 h 50"/>
                  <a:gd name="T4" fmla="*/ 0 w 75"/>
                  <a:gd name="T5" fmla="*/ 0 h 50"/>
                  <a:gd name="T6" fmla="*/ 0 w 75"/>
                  <a:gd name="T7" fmla="*/ 0 h 50"/>
                  <a:gd name="T8" fmla="*/ 0 w 75"/>
                  <a:gd name="T9" fmla="*/ 0 h 50"/>
                  <a:gd name="T10" fmla="*/ 9 w 75"/>
                  <a:gd name="T11" fmla="*/ 7 h 50"/>
                  <a:gd name="T12" fmla="*/ 0 w 75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5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5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04" name="Freeform 5376"/>
              <p:cNvSpPr>
                <a:spLocks/>
              </p:cNvSpPr>
              <p:nvPr/>
            </p:nvSpPr>
            <p:spPr bwMode="auto">
              <a:xfrm>
                <a:off x="2699" y="1585"/>
                <a:ext cx="39" cy="25"/>
              </a:xfrm>
              <a:custGeom>
                <a:avLst/>
                <a:gdLst>
                  <a:gd name="T0" fmla="*/ 1 w 78"/>
                  <a:gd name="T1" fmla="*/ 0 h 50"/>
                  <a:gd name="T2" fmla="*/ 1 w 78"/>
                  <a:gd name="T3" fmla="*/ 0 h 50"/>
                  <a:gd name="T4" fmla="*/ 1 w 78"/>
                  <a:gd name="T5" fmla="*/ 0 h 50"/>
                  <a:gd name="T6" fmla="*/ 0 w 78"/>
                  <a:gd name="T7" fmla="*/ 0 h 50"/>
                  <a:gd name="T8" fmla="*/ 0 w 78"/>
                  <a:gd name="T9" fmla="*/ 0 h 50"/>
                  <a:gd name="T10" fmla="*/ 10 w 78"/>
                  <a:gd name="T11" fmla="*/ 7 h 50"/>
                  <a:gd name="T12" fmla="*/ 1 w 78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" h="50">
                    <a:moveTo>
                      <a:pt x="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78" y="5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05" name="Freeform 5377"/>
              <p:cNvSpPr>
                <a:spLocks/>
              </p:cNvSpPr>
              <p:nvPr/>
            </p:nvSpPr>
            <p:spPr bwMode="auto">
              <a:xfrm>
                <a:off x="2697" y="1585"/>
                <a:ext cx="41" cy="25"/>
              </a:xfrm>
              <a:custGeom>
                <a:avLst/>
                <a:gdLst>
                  <a:gd name="T0" fmla="*/ 1 w 82"/>
                  <a:gd name="T1" fmla="*/ 0 h 50"/>
                  <a:gd name="T2" fmla="*/ 1 w 82"/>
                  <a:gd name="T3" fmla="*/ 0 h 50"/>
                  <a:gd name="T4" fmla="*/ 1 w 82"/>
                  <a:gd name="T5" fmla="*/ 0 h 50"/>
                  <a:gd name="T6" fmla="*/ 0 w 82"/>
                  <a:gd name="T7" fmla="*/ 0 h 50"/>
                  <a:gd name="T8" fmla="*/ 0 w 82"/>
                  <a:gd name="T9" fmla="*/ 0 h 50"/>
                  <a:gd name="T10" fmla="*/ 11 w 82"/>
                  <a:gd name="T11" fmla="*/ 7 h 50"/>
                  <a:gd name="T12" fmla="*/ 1 w 8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82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06" name="Freeform 5378"/>
              <p:cNvSpPr>
                <a:spLocks/>
              </p:cNvSpPr>
              <p:nvPr/>
            </p:nvSpPr>
            <p:spPr bwMode="auto">
              <a:xfrm>
                <a:off x="2695" y="1585"/>
                <a:ext cx="43" cy="25"/>
              </a:xfrm>
              <a:custGeom>
                <a:avLst/>
                <a:gdLst>
                  <a:gd name="T0" fmla="*/ 1 w 86"/>
                  <a:gd name="T1" fmla="*/ 0 h 50"/>
                  <a:gd name="T2" fmla="*/ 1 w 86"/>
                  <a:gd name="T3" fmla="*/ 0 h 50"/>
                  <a:gd name="T4" fmla="*/ 1 w 86"/>
                  <a:gd name="T5" fmla="*/ 0 h 50"/>
                  <a:gd name="T6" fmla="*/ 0 w 86"/>
                  <a:gd name="T7" fmla="*/ 0 h 50"/>
                  <a:gd name="T8" fmla="*/ 0 w 86"/>
                  <a:gd name="T9" fmla="*/ 0 h 50"/>
                  <a:gd name="T10" fmla="*/ 11 w 86"/>
                  <a:gd name="T11" fmla="*/ 7 h 50"/>
                  <a:gd name="T12" fmla="*/ 1 w 86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" h="50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86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07" name="Freeform 5379"/>
              <p:cNvSpPr>
                <a:spLocks/>
              </p:cNvSpPr>
              <p:nvPr/>
            </p:nvSpPr>
            <p:spPr bwMode="auto">
              <a:xfrm>
                <a:off x="2692" y="1586"/>
                <a:ext cx="46" cy="24"/>
              </a:xfrm>
              <a:custGeom>
                <a:avLst/>
                <a:gdLst>
                  <a:gd name="T0" fmla="*/ 1 w 92"/>
                  <a:gd name="T1" fmla="*/ 0 h 48"/>
                  <a:gd name="T2" fmla="*/ 1 w 92"/>
                  <a:gd name="T3" fmla="*/ 0 h 48"/>
                  <a:gd name="T4" fmla="*/ 1 w 92"/>
                  <a:gd name="T5" fmla="*/ 0 h 48"/>
                  <a:gd name="T6" fmla="*/ 1 w 92"/>
                  <a:gd name="T7" fmla="*/ 0 h 48"/>
                  <a:gd name="T8" fmla="*/ 0 w 92"/>
                  <a:gd name="T9" fmla="*/ 0 h 48"/>
                  <a:gd name="T10" fmla="*/ 12 w 92"/>
                  <a:gd name="T11" fmla="*/ 6 h 48"/>
                  <a:gd name="T12" fmla="*/ 1 w 92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2" h="48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2" y="4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08" name="Freeform 5380"/>
              <p:cNvSpPr>
                <a:spLocks/>
              </p:cNvSpPr>
              <p:nvPr/>
            </p:nvSpPr>
            <p:spPr bwMode="auto">
              <a:xfrm>
                <a:off x="2690" y="1586"/>
                <a:ext cx="48" cy="24"/>
              </a:xfrm>
              <a:custGeom>
                <a:avLst/>
                <a:gdLst>
                  <a:gd name="T0" fmla="*/ 1 w 96"/>
                  <a:gd name="T1" fmla="*/ 0 h 48"/>
                  <a:gd name="T2" fmla="*/ 1 w 96"/>
                  <a:gd name="T3" fmla="*/ 0 h 48"/>
                  <a:gd name="T4" fmla="*/ 1 w 96"/>
                  <a:gd name="T5" fmla="*/ 0 h 48"/>
                  <a:gd name="T6" fmla="*/ 1 w 96"/>
                  <a:gd name="T7" fmla="*/ 0 h 48"/>
                  <a:gd name="T8" fmla="*/ 0 w 96"/>
                  <a:gd name="T9" fmla="*/ 0 h 48"/>
                  <a:gd name="T10" fmla="*/ 12 w 96"/>
                  <a:gd name="T11" fmla="*/ 6 h 48"/>
                  <a:gd name="T12" fmla="*/ 1 w 96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6" h="48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6" y="4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09" name="Freeform 5381"/>
              <p:cNvSpPr>
                <a:spLocks/>
              </p:cNvSpPr>
              <p:nvPr/>
            </p:nvSpPr>
            <p:spPr bwMode="auto">
              <a:xfrm>
                <a:off x="2688" y="1586"/>
                <a:ext cx="50" cy="24"/>
              </a:xfrm>
              <a:custGeom>
                <a:avLst/>
                <a:gdLst>
                  <a:gd name="T0" fmla="*/ 1 w 100"/>
                  <a:gd name="T1" fmla="*/ 0 h 48"/>
                  <a:gd name="T2" fmla="*/ 1 w 100"/>
                  <a:gd name="T3" fmla="*/ 0 h 48"/>
                  <a:gd name="T4" fmla="*/ 1 w 100"/>
                  <a:gd name="T5" fmla="*/ 0 h 48"/>
                  <a:gd name="T6" fmla="*/ 0 w 100"/>
                  <a:gd name="T7" fmla="*/ 0 h 48"/>
                  <a:gd name="T8" fmla="*/ 0 w 100"/>
                  <a:gd name="T9" fmla="*/ 0 h 48"/>
                  <a:gd name="T10" fmla="*/ 13 w 100"/>
                  <a:gd name="T11" fmla="*/ 6 h 48"/>
                  <a:gd name="T12" fmla="*/ 1 w 100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0" h="48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00" y="4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10" name="Freeform 5382"/>
              <p:cNvSpPr>
                <a:spLocks/>
              </p:cNvSpPr>
              <p:nvPr/>
            </p:nvSpPr>
            <p:spPr bwMode="auto">
              <a:xfrm>
                <a:off x="2685" y="1586"/>
                <a:ext cx="53" cy="24"/>
              </a:xfrm>
              <a:custGeom>
                <a:avLst/>
                <a:gdLst>
                  <a:gd name="T0" fmla="*/ 1 w 105"/>
                  <a:gd name="T1" fmla="*/ 0 h 48"/>
                  <a:gd name="T2" fmla="*/ 1 w 105"/>
                  <a:gd name="T3" fmla="*/ 0 h 48"/>
                  <a:gd name="T4" fmla="*/ 1 w 105"/>
                  <a:gd name="T5" fmla="*/ 0 h 48"/>
                  <a:gd name="T6" fmla="*/ 1 w 105"/>
                  <a:gd name="T7" fmla="*/ 0 h 48"/>
                  <a:gd name="T8" fmla="*/ 0 w 105"/>
                  <a:gd name="T9" fmla="*/ 0 h 48"/>
                  <a:gd name="T10" fmla="*/ 14 w 105"/>
                  <a:gd name="T11" fmla="*/ 6 h 48"/>
                  <a:gd name="T12" fmla="*/ 1 w 105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5" h="48">
                    <a:moveTo>
                      <a:pt x="5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05" y="4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11" name="Freeform 5383"/>
              <p:cNvSpPr>
                <a:spLocks/>
              </p:cNvSpPr>
              <p:nvPr/>
            </p:nvSpPr>
            <p:spPr bwMode="auto">
              <a:xfrm>
                <a:off x="2682" y="1586"/>
                <a:ext cx="56" cy="24"/>
              </a:xfrm>
              <a:custGeom>
                <a:avLst/>
                <a:gdLst>
                  <a:gd name="T0" fmla="*/ 1 w 111"/>
                  <a:gd name="T1" fmla="*/ 0 h 48"/>
                  <a:gd name="T2" fmla="*/ 1 w 111"/>
                  <a:gd name="T3" fmla="*/ 0 h 48"/>
                  <a:gd name="T4" fmla="*/ 1 w 111"/>
                  <a:gd name="T5" fmla="*/ 0 h 48"/>
                  <a:gd name="T6" fmla="*/ 1 w 111"/>
                  <a:gd name="T7" fmla="*/ 0 h 48"/>
                  <a:gd name="T8" fmla="*/ 0 w 111"/>
                  <a:gd name="T9" fmla="*/ 0 h 48"/>
                  <a:gd name="T10" fmla="*/ 14 w 111"/>
                  <a:gd name="T11" fmla="*/ 6 h 48"/>
                  <a:gd name="T12" fmla="*/ 1 w 111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1" h="48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11" y="4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12" name="Freeform 5384"/>
              <p:cNvSpPr>
                <a:spLocks/>
              </p:cNvSpPr>
              <p:nvPr/>
            </p:nvSpPr>
            <p:spPr bwMode="auto">
              <a:xfrm>
                <a:off x="2681" y="1586"/>
                <a:ext cx="57" cy="24"/>
              </a:xfrm>
              <a:custGeom>
                <a:avLst/>
                <a:gdLst>
                  <a:gd name="T0" fmla="*/ 0 w 115"/>
                  <a:gd name="T1" fmla="*/ 0 h 48"/>
                  <a:gd name="T2" fmla="*/ 0 w 115"/>
                  <a:gd name="T3" fmla="*/ 0 h 48"/>
                  <a:gd name="T4" fmla="*/ 0 w 115"/>
                  <a:gd name="T5" fmla="*/ 0 h 48"/>
                  <a:gd name="T6" fmla="*/ 0 w 115"/>
                  <a:gd name="T7" fmla="*/ 0 h 48"/>
                  <a:gd name="T8" fmla="*/ 0 w 115"/>
                  <a:gd name="T9" fmla="*/ 0 h 48"/>
                  <a:gd name="T10" fmla="*/ 14 w 115"/>
                  <a:gd name="T11" fmla="*/ 6 h 48"/>
                  <a:gd name="T12" fmla="*/ 0 w 115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5" h="48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15" y="4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13" name="Freeform 5385"/>
              <p:cNvSpPr>
                <a:spLocks/>
              </p:cNvSpPr>
              <p:nvPr/>
            </p:nvSpPr>
            <p:spPr bwMode="auto">
              <a:xfrm>
                <a:off x="2678" y="1586"/>
                <a:ext cx="60" cy="24"/>
              </a:xfrm>
              <a:custGeom>
                <a:avLst/>
                <a:gdLst>
                  <a:gd name="T0" fmla="*/ 0 w 121"/>
                  <a:gd name="T1" fmla="*/ 0 h 48"/>
                  <a:gd name="T2" fmla="*/ 0 w 121"/>
                  <a:gd name="T3" fmla="*/ 0 h 48"/>
                  <a:gd name="T4" fmla="*/ 0 w 121"/>
                  <a:gd name="T5" fmla="*/ 0 h 48"/>
                  <a:gd name="T6" fmla="*/ 0 w 121"/>
                  <a:gd name="T7" fmla="*/ 0 h 48"/>
                  <a:gd name="T8" fmla="*/ 0 w 121"/>
                  <a:gd name="T9" fmla="*/ 0 h 48"/>
                  <a:gd name="T10" fmla="*/ 15 w 121"/>
                  <a:gd name="T11" fmla="*/ 6 h 48"/>
                  <a:gd name="T12" fmla="*/ 0 w 121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1" h="48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21" y="4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14" name="Freeform 5386"/>
              <p:cNvSpPr>
                <a:spLocks/>
              </p:cNvSpPr>
              <p:nvPr/>
            </p:nvSpPr>
            <p:spPr bwMode="auto">
              <a:xfrm>
                <a:off x="2675" y="1586"/>
                <a:ext cx="63" cy="24"/>
              </a:xfrm>
              <a:custGeom>
                <a:avLst/>
                <a:gdLst>
                  <a:gd name="T0" fmla="*/ 1 w 126"/>
                  <a:gd name="T1" fmla="*/ 0 h 48"/>
                  <a:gd name="T2" fmla="*/ 1 w 126"/>
                  <a:gd name="T3" fmla="*/ 0 h 48"/>
                  <a:gd name="T4" fmla="*/ 1 w 126"/>
                  <a:gd name="T5" fmla="*/ 0 h 48"/>
                  <a:gd name="T6" fmla="*/ 1 w 126"/>
                  <a:gd name="T7" fmla="*/ 0 h 48"/>
                  <a:gd name="T8" fmla="*/ 0 w 126"/>
                  <a:gd name="T9" fmla="*/ 0 h 48"/>
                  <a:gd name="T10" fmla="*/ 16 w 126"/>
                  <a:gd name="T11" fmla="*/ 6 h 48"/>
                  <a:gd name="T12" fmla="*/ 1 w 126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" h="48">
                    <a:moveTo>
                      <a:pt x="5" y="0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26" y="4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15" name="Freeform 5387"/>
              <p:cNvSpPr>
                <a:spLocks/>
              </p:cNvSpPr>
              <p:nvPr/>
            </p:nvSpPr>
            <p:spPr bwMode="auto">
              <a:xfrm>
                <a:off x="2672" y="1586"/>
                <a:ext cx="66" cy="24"/>
              </a:xfrm>
              <a:custGeom>
                <a:avLst/>
                <a:gdLst>
                  <a:gd name="T0" fmla="*/ 1 w 132"/>
                  <a:gd name="T1" fmla="*/ 0 h 48"/>
                  <a:gd name="T2" fmla="*/ 1 w 132"/>
                  <a:gd name="T3" fmla="*/ 0 h 48"/>
                  <a:gd name="T4" fmla="*/ 1 w 132"/>
                  <a:gd name="T5" fmla="*/ 0 h 48"/>
                  <a:gd name="T6" fmla="*/ 1 w 132"/>
                  <a:gd name="T7" fmla="*/ 0 h 48"/>
                  <a:gd name="T8" fmla="*/ 0 w 132"/>
                  <a:gd name="T9" fmla="*/ 0 h 48"/>
                  <a:gd name="T10" fmla="*/ 17 w 132"/>
                  <a:gd name="T11" fmla="*/ 6 h 48"/>
                  <a:gd name="T12" fmla="*/ 1 w 132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2" h="48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32" y="4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16" name="Freeform 5388"/>
              <p:cNvSpPr>
                <a:spLocks/>
              </p:cNvSpPr>
              <p:nvPr/>
            </p:nvSpPr>
            <p:spPr bwMode="auto">
              <a:xfrm>
                <a:off x="2668" y="1586"/>
                <a:ext cx="70" cy="24"/>
              </a:xfrm>
              <a:custGeom>
                <a:avLst/>
                <a:gdLst>
                  <a:gd name="T0" fmla="*/ 1 w 140"/>
                  <a:gd name="T1" fmla="*/ 0 h 48"/>
                  <a:gd name="T2" fmla="*/ 1 w 140"/>
                  <a:gd name="T3" fmla="*/ 0 h 48"/>
                  <a:gd name="T4" fmla="*/ 1 w 140"/>
                  <a:gd name="T5" fmla="*/ 0 h 48"/>
                  <a:gd name="T6" fmla="*/ 1 w 140"/>
                  <a:gd name="T7" fmla="*/ 0 h 48"/>
                  <a:gd name="T8" fmla="*/ 1 w 140"/>
                  <a:gd name="T9" fmla="*/ 0 h 48"/>
                  <a:gd name="T10" fmla="*/ 1 w 140"/>
                  <a:gd name="T11" fmla="*/ 0 h 48"/>
                  <a:gd name="T12" fmla="*/ 1 w 140"/>
                  <a:gd name="T13" fmla="*/ 0 h 48"/>
                  <a:gd name="T14" fmla="*/ 1 w 140"/>
                  <a:gd name="T15" fmla="*/ 0 h 48"/>
                  <a:gd name="T16" fmla="*/ 0 w 140"/>
                  <a:gd name="T17" fmla="*/ 0 h 48"/>
                  <a:gd name="T18" fmla="*/ 18 w 140"/>
                  <a:gd name="T19" fmla="*/ 6 h 48"/>
                  <a:gd name="T20" fmla="*/ 1 w 140"/>
                  <a:gd name="T21" fmla="*/ 0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0" h="48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40" y="4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17" name="Freeform 5389"/>
              <p:cNvSpPr>
                <a:spLocks/>
              </p:cNvSpPr>
              <p:nvPr/>
            </p:nvSpPr>
            <p:spPr bwMode="auto">
              <a:xfrm>
                <a:off x="2665" y="1586"/>
                <a:ext cx="73" cy="24"/>
              </a:xfrm>
              <a:custGeom>
                <a:avLst/>
                <a:gdLst>
                  <a:gd name="T0" fmla="*/ 1 w 146"/>
                  <a:gd name="T1" fmla="*/ 0 h 48"/>
                  <a:gd name="T2" fmla="*/ 1 w 146"/>
                  <a:gd name="T3" fmla="*/ 1 h 48"/>
                  <a:gd name="T4" fmla="*/ 1 w 146"/>
                  <a:gd name="T5" fmla="*/ 1 h 48"/>
                  <a:gd name="T6" fmla="*/ 1 w 146"/>
                  <a:gd name="T7" fmla="*/ 1 h 48"/>
                  <a:gd name="T8" fmla="*/ 0 w 146"/>
                  <a:gd name="T9" fmla="*/ 1 h 48"/>
                  <a:gd name="T10" fmla="*/ 19 w 146"/>
                  <a:gd name="T11" fmla="*/ 6 h 48"/>
                  <a:gd name="T12" fmla="*/ 1 w 146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6" h="48">
                    <a:moveTo>
                      <a:pt x="6" y="0"/>
                    </a:move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146" y="4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18" name="Freeform 5390"/>
              <p:cNvSpPr>
                <a:spLocks/>
              </p:cNvSpPr>
              <p:nvPr/>
            </p:nvSpPr>
            <p:spPr bwMode="auto">
              <a:xfrm>
                <a:off x="2661" y="1586"/>
                <a:ext cx="77" cy="24"/>
              </a:xfrm>
              <a:custGeom>
                <a:avLst/>
                <a:gdLst>
                  <a:gd name="T0" fmla="*/ 1 w 153"/>
                  <a:gd name="T1" fmla="*/ 0 h 48"/>
                  <a:gd name="T2" fmla="*/ 1 w 153"/>
                  <a:gd name="T3" fmla="*/ 1 h 48"/>
                  <a:gd name="T4" fmla="*/ 1 w 153"/>
                  <a:gd name="T5" fmla="*/ 1 h 48"/>
                  <a:gd name="T6" fmla="*/ 1 w 153"/>
                  <a:gd name="T7" fmla="*/ 1 h 48"/>
                  <a:gd name="T8" fmla="*/ 0 w 153"/>
                  <a:gd name="T9" fmla="*/ 1 h 48"/>
                  <a:gd name="T10" fmla="*/ 20 w 153"/>
                  <a:gd name="T11" fmla="*/ 6 h 48"/>
                  <a:gd name="T12" fmla="*/ 1 w 153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3" h="48">
                    <a:moveTo>
                      <a:pt x="7" y="0"/>
                    </a:move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153" y="4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19" name="Freeform 5391"/>
              <p:cNvSpPr>
                <a:spLocks/>
              </p:cNvSpPr>
              <p:nvPr/>
            </p:nvSpPr>
            <p:spPr bwMode="auto">
              <a:xfrm>
                <a:off x="2657" y="1586"/>
                <a:ext cx="81" cy="24"/>
              </a:xfrm>
              <a:custGeom>
                <a:avLst/>
                <a:gdLst>
                  <a:gd name="T0" fmla="*/ 1 w 161"/>
                  <a:gd name="T1" fmla="*/ 0 h 48"/>
                  <a:gd name="T2" fmla="*/ 1 w 161"/>
                  <a:gd name="T3" fmla="*/ 0 h 48"/>
                  <a:gd name="T4" fmla="*/ 1 w 161"/>
                  <a:gd name="T5" fmla="*/ 1 h 48"/>
                  <a:gd name="T6" fmla="*/ 1 w 161"/>
                  <a:gd name="T7" fmla="*/ 1 h 48"/>
                  <a:gd name="T8" fmla="*/ 1 w 161"/>
                  <a:gd name="T9" fmla="*/ 1 h 48"/>
                  <a:gd name="T10" fmla="*/ 1 w 161"/>
                  <a:gd name="T11" fmla="*/ 1 h 48"/>
                  <a:gd name="T12" fmla="*/ 1 w 161"/>
                  <a:gd name="T13" fmla="*/ 1 h 48"/>
                  <a:gd name="T14" fmla="*/ 1 w 161"/>
                  <a:gd name="T15" fmla="*/ 1 h 48"/>
                  <a:gd name="T16" fmla="*/ 0 w 161"/>
                  <a:gd name="T17" fmla="*/ 1 h 48"/>
                  <a:gd name="T18" fmla="*/ 21 w 161"/>
                  <a:gd name="T19" fmla="*/ 6 h 48"/>
                  <a:gd name="T20" fmla="*/ 1 w 161"/>
                  <a:gd name="T21" fmla="*/ 0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1" h="48">
                    <a:moveTo>
                      <a:pt x="8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161" y="4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20" name="Freeform 5392"/>
              <p:cNvSpPr>
                <a:spLocks/>
              </p:cNvSpPr>
              <p:nvPr/>
            </p:nvSpPr>
            <p:spPr bwMode="auto">
              <a:xfrm>
                <a:off x="2655" y="1587"/>
                <a:ext cx="83" cy="23"/>
              </a:xfrm>
              <a:custGeom>
                <a:avLst/>
                <a:gdLst>
                  <a:gd name="T0" fmla="*/ 1 w 167"/>
                  <a:gd name="T1" fmla="*/ 0 h 46"/>
                  <a:gd name="T2" fmla="*/ 0 w 167"/>
                  <a:gd name="T3" fmla="*/ 0 h 46"/>
                  <a:gd name="T4" fmla="*/ 0 w 167"/>
                  <a:gd name="T5" fmla="*/ 0 h 46"/>
                  <a:gd name="T6" fmla="*/ 0 w 167"/>
                  <a:gd name="T7" fmla="*/ 0 h 46"/>
                  <a:gd name="T8" fmla="*/ 0 w 167"/>
                  <a:gd name="T9" fmla="*/ 0 h 46"/>
                  <a:gd name="T10" fmla="*/ 0 w 167"/>
                  <a:gd name="T11" fmla="*/ 0 h 46"/>
                  <a:gd name="T12" fmla="*/ 0 w 167"/>
                  <a:gd name="T13" fmla="*/ 0 h 46"/>
                  <a:gd name="T14" fmla="*/ 0 w 167"/>
                  <a:gd name="T15" fmla="*/ 0 h 46"/>
                  <a:gd name="T16" fmla="*/ 0 w 167"/>
                  <a:gd name="T17" fmla="*/ 0 h 46"/>
                  <a:gd name="T18" fmla="*/ 20 w 167"/>
                  <a:gd name="T19" fmla="*/ 6 h 46"/>
                  <a:gd name="T20" fmla="*/ 1 w 167"/>
                  <a:gd name="T21" fmla="*/ 0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7" h="46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67" y="4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21" name="Freeform 5393"/>
              <p:cNvSpPr>
                <a:spLocks/>
              </p:cNvSpPr>
              <p:nvPr/>
            </p:nvSpPr>
            <p:spPr bwMode="auto">
              <a:xfrm>
                <a:off x="2650" y="1587"/>
                <a:ext cx="88" cy="23"/>
              </a:xfrm>
              <a:custGeom>
                <a:avLst/>
                <a:gdLst>
                  <a:gd name="T0" fmla="*/ 2 w 176"/>
                  <a:gd name="T1" fmla="*/ 0 h 46"/>
                  <a:gd name="T2" fmla="*/ 1 w 176"/>
                  <a:gd name="T3" fmla="*/ 0 h 46"/>
                  <a:gd name="T4" fmla="*/ 1 w 176"/>
                  <a:gd name="T5" fmla="*/ 0 h 46"/>
                  <a:gd name="T6" fmla="*/ 1 w 176"/>
                  <a:gd name="T7" fmla="*/ 0 h 46"/>
                  <a:gd name="T8" fmla="*/ 1 w 176"/>
                  <a:gd name="T9" fmla="*/ 0 h 46"/>
                  <a:gd name="T10" fmla="*/ 1 w 176"/>
                  <a:gd name="T11" fmla="*/ 0 h 46"/>
                  <a:gd name="T12" fmla="*/ 1 w 176"/>
                  <a:gd name="T13" fmla="*/ 0 h 46"/>
                  <a:gd name="T14" fmla="*/ 1 w 176"/>
                  <a:gd name="T15" fmla="*/ 0 h 46"/>
                  <a:gd name="T16" fmla="*/ 0 w 176"/>
                  <a:gd name="T17" fmla="*/ 0 h 46"/>
                  <a:gd name="T18" fmla="*/ 22 w 176"/>
                  <a:gd name="T19" fmla="*/ 6 h 46"/>
                  <a:gd name="T20" fmla="*/ 2 w 176"/>
                  <a:gd name="T21" fmla="*/ 0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6" h="46">
                    <a:moveTo>
                      <a:pt x="9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76" y="4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22" name="Freeform 5394"/>
              <p:cNvSpPr>
                <a:spLocks/>
              </p:cNvSpPr>
              <p:nvPr/>
            </p:nvSpPr>
            <p:spPr bwMode="auto">
              <a:xfrm>
                <a:off x="2645" y="1587"/>
                <a:ext cx="93" cy="23"/>
              </a:xfrm>
              <a:custGeom>
                <a:avLst/>
                <a:gdLst>
                  <a:gd name="T0" fmla="*/ 2 w 186"/>
                  <a:gd name="T1" fmla="*/ 0 h 46"/>
                  <a:gd name="T2" fmla="*/ 2 w 186"/>
                  <a:gd name="T3" fmla="*/ 0 h 46"/>
                  <a:gd name="T4" fmla="*/ 1 w 186"/>
                  <a:gd name="T5" fmla="*/ 0 h 46"/>
                  <a:gd name="T6" fmla="*/ 1 w 186"/>
                  <a:gd name="T7" fmla="*/ 0 h 46"/>
                  <a:gd name="T8" fmla="*/ 1 w 186"/>
                  <a:gd name="T9" fmla="*/ 0 h 46"/>
                  <a:gd name="T10" fmla="*/ 1 w 186"/>
                  <a:gd name="T11" fmla="*/ 0 h 46"/>
                  <a:gd name="T12" fmla="*/ 1 w 186"/>
                  <a:gd name="T13" fmla="*/ 1 h 46"/>
                  <a:gd name="T14" fmla="*/ 1 w 186"/>
                  <a:gd name="T15" fmla="*/ 1 h 46"/>
                  <a:gd name="T16" fmla="*/ 0 w 186"/>
                  <a:gd name="T17" fmla="*/ 1 h 46"/>
                  <a:gd name="T18" fmla="*/ 24 w 186"/>
                  <a:gd name="T19" fmla="*/ 6 h 46"/>
                  <a:gd name="T20" fmla="*/ 2 w 186"/>
                  <a:gd name="T21" fmla="*/ 0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6" h="46">
                    <a:moveTo>
                      <a:pt x="10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186" y="4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23" name="Freeform 5395"/>
              <p:cNvSpPr>
                <a:spLocks/>
              </p:cNvSpPr>
              <p:nvPr/>
            </p:nvSpPr>
            <p:spPr bwMode="auto">
              <a:xfrm>
                <a:off x="2640" y="1587"/>
                <a:ext cx="98" cy="23"/>
              </a:xfrm>
              <a:custGeom>
                <a:avLst/>
                <a:gdLst>
                  <a:gd name="T0" fmla="*/ 2 w 196"/>
                  <a:gd name="T1" fmla="*/ 0 h 46"/>
                  <a:gd name="T2" fmla="*/ 2 w 196"/>
                  <a:gd name="T3" fmla="*/ 0 h 46"/>
                  <a:gd name="T4" fmla="*/ 1 w 196"/>
                  <a:gd name="T5" fmla="*/ 0 h 46"/>
                  <a:gd name="T6" fmla="*/ 1 w 196"/>
                  <a:gd name="T7" fmla="*/ 0 h 46"/>
                  <a:gd name="T8" fmla="*/ 1 w 196"/>
                  <a:gd name="T9" fmla="*/ 0 h 46"/>
                  <a:gd name="T10" fmla="*/ 1 w 196"/>
                  <a:gd name="T11" fmla="*/ 0 h 46"/>
                  <a:gd name="T12" fmla="*/ 1 w 196"/>
                  <a:gd name="T13" fmla="*/ 1 h 46"/>
                  <a:gd name="T14" fmla="*/ 1 w 196"/>
                  <a:gd name="T15" fmla="*/ 1 h 46"/>
                  <a:gd name="T16" fmla="*/ 0 w 196"/>
                  <a:gd name="T17" fmla="*/ 1 h 46"/>
                  <a:gd name="T18" fmla="*/ 25 w 196"/>
                  <a:gd name="T19" fmla="*/ 6 h 46"/>
                  <a:gd name="T20" fmla="*/ 2 w 196"/>
                  <a:gd name="T21" fmla="*/ 0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6" h="46">
                    <a:moveTo>
                      <a:pt x="10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196" y="4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24" name="Freeform 5396"/>
              <p:cNvSpPr>
                <a:spLocks/>
              </p:cNvSpPr>
              <p:nvPr/>
            </p:nvSpPr>
            <p:spPr bwMode="auto">
              <a:xfrm>
                <a:off x="2635" y="1588"/>
                <a:ext cx="103" cy="22"/>
              </a:xfrm>
              <a:custGeom>
                <a:avLst/>
                <a:gdLst>
                  <a:gd name="T0" fmla="*/ 2 w 205"/>
                  <a:gd name="T1" fmla="*/ 0 h 44"/>
                  <a:gd name="T2" fmla="*/ 2 w 205"/>
                  <a:gd name="T3" fmla="*/ 0 h 44"/>
                  <a:gd name="T4" fmla="*/ 1 w 205"/>
                  <a:gd name="T5" fmla="*/ 0 h 44"/>
                  <a:gd name="T6" fmla="*/ 1 w 205"/>
                  <a:gd name="T7" fmla="*/ 0 h 44"/>
                  <a:gd name="T8" fmla="*/ 1 w 205"/>
                  <a:gd name="T9" fmla="*/ 0 h 44"/>
                  <a:gd name="T10" fmla="*/ 1 w 205"/>
                  <a:gd name="T11" fmla="*/ 0 h 44"/>
                  <a:gd name="T12" fmla="*/ 1 w 205"/>
                  <a:gd name="T13" fmla="*/ 0 h 44"/>
                  <a:gd name="T14" fmla="*/ 1 w 205"/>
                  <a:gd name="T15" fmla="*/ 0 h 44"/>
                  <a:gd name="T16" fmla="*/ 0 w 205"/>
                  <a:gd name="T17" fmla="*/ 0 h 44"/>
                  <a:gd name="T18" fmla="*/ 26 w 205"/>
                  <a:gd name="T19" fmla="*/ 6 h 44"/>
                  <a:gd name="T20" fmla="*/ 2 w 205"/>
                  <a:gd name="T21" fmla="*/ 0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5" h="44">
                    <a:moveTo>
                      <a:pt x="11" y="0"/>
                    </a:move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05" y="4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25" name="Freeform 5397"/>
              <p:cNvSpPr>
                <a:spLocks/>
              </p:cNvSpPr>
              <p:nvPr/>
            </p:nvSpPr>
            <p:spPr bwMode="auto">
              <a:xfrm>
                <a:off x="2631" y="1588"/>
                <a:ext cx="107" cy="22"/>
              </a:xfrm>
              <a:custGeom>
                <a:avLst/>
                <a:gdLst>
                  <a:gd name="T0" fmla="*/ 1 w 215"/>
                  <a:gd name="T1" fmla="*/ 0 h 44"/>
                  <a:gd name="T2" fmla="*/ 1 w 215"/>
                  <a:gd name="T3" fmla="*/ 0 h 44"/>
                  <a:gd name="T4" fmla="*/ 1 w 215"/>
                  <a:gd name="T5" fmla="*/ 0 h 44"/>
                  <a:gd name="T6" fmla="*/ 0 w 215"/>
                  <a:gd name="T7" fmla="*/ 0 h 44"/>
                  <a:gd name="T8" fmla="*/ 0 w 215"/>
                  <a:gd name="T9" fmla="*/ 0 h 44"/>
                  <a:gd name="T10" fmla="*/ 0 w 215"/>
                  <a:gd name="T11" fmla="*/ 0 h 44"/>
                  <a:gd name="T12" fmla="*/ 0 w 215"/>
                  <a:gd name="T13" fmla="*/ 0 h 44"/>
                  <a:gd name="T14" fmla="*/ 0 w 215"/>
                  <a:gd name="T15" fmla="*/ 0 h 44"/>
                  <a:gd name="T16" fmla="*/ 0 w 215"/>
                  <a:gd name="T17" fmla="*/ 1 h 44"/>
                  <a:gd name="T18" fmla="*/ 26 w 215"/>
                  <a:gd name="T19" fmla="*/ 6 h 44"/>
                  <a:gd name="T20" fmla="*/ 1 w 215"/>
                  <a:gd name="T21" fmla="*/ 0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44">
                    <a:moveTo>
                      <a:pt x="12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15" y="4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26" name="Freeform 5398"/>
              <p:cNvSpPr>
                <a:spLocks/>
              </p:cNvSpPr>
              <p:nvPr/>
            </p:nvSpPr>
            <p:spPr bwMode="auto">
              <a:xfrm>
                <a:off x="2625" y="1589"/>
                <a:ext cx="113" cy="21"/>
              </a:xfrm>
              <a:custGeom>
                <a:avLst/>
                <a:gdLst>
                  <a:gd name="T0" fmla="*/ 2 w 226"/>
                  <a:gd name="T1" fmla="*/ 0 h 42"/>
                  <a:gd name="T2" fmla="*/ 2 w 226"/>
                  <a:gd name="T3" fmla="*/ 0 h 42"/>
                  <a:gd name="T4" fmla="*/ 1 w 226"/>
                  <a:gd name="T5" fmla="*/ 0 h 42"/>
                  <a:gd name="T6" fmla="*/ 1 w 226"/>
                  <a:gd name="T7" fmla="*/ 0 h 42"/>
                  <a:gd name="T8" fmla="*/ 1 w 226"/>
                  <a:gd name="T9" fmla="*/ 0 h 42"/>
                  <a:gd name="T10" fmla="*/ 1 w 226"/>
                  <a:gd name="T11" fmla="*/ 0 h 42"/>
                  <a:gd name="T12" fmla="*/ 1 w 226"/>
                  <a:gd name="T13" fmla="*/ 0 h 42"/>
                  <a:gd name="T14" fmla="*/ 1 w 226"/>
                  <a:gd name="T15" fmla="*/ 0 h 42"/>
                  <a:gd name="T16" fmla="*/ 0 w 226"/>
                  <a:gd name="T17" fmla="*/ 0 h 42"/>
                  <a:gd name="T18" fmla="*/ 29 w 226"/>
                  <a:gd name="T19" fmla="*/ 6 h 42"/>
                  <a:gd name="T20" fmla="*/ 2 w 226"/>
                  <a:gd name="T21" fmla="*/ 0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6" h="42">
                    <a:moveTo>
                      <a:pt x="11" y="0"/>
                    </a:move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26" y="4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27" name="Freeform 5399"/>
              <p:cNvSpPr>
                <a:spLocks/>
              </p:cNvSpPr>
              <p:nvPr/>
            </p:nvSpPr>
            <p:spPr bwMode="auto">
              <a:xfrm>
                <a:off x="2619" y="1589"/>
                <a:ext cx="119" cy="21"/>
              </a:xfrm>
              <a:custGeom>
                <a:avLst/>
                <a:gdLst>
                  <a:gd name="T0" fmla="*/ 2 w 238"/>
                  <a:gd name="T1" fmla="*/ 0 h 42"/>
                  <a:gd name="T2" fmla="*/ 2 w 238"/>
                  <a:gd name="T3" fmla="*/ 0 h 42"/>
                  <a:gd name="T4" fmla="*/ 2 w 238"/>
                  <a:gd name="T5" fmla="*/ 0 h 42"/>
                  <a:gd name="T6" fmla="*/ 1 w 238"/>
                  <a:gd name="T7" fmla="*/ 0 h 42"/>
                  <a:gd name="T8" fmla="*/ 1 w 238"/>
                  <a:gd name="T9" fmla="*/ 0 h 42"/>
                  <a:gd name="T10" fmla="*/ 1 w 238"/>
                  <a:gd name="T11" fmla="*/ 0 h 42"/>
                  <a:gd name="T12" fmla="*/ 1 w 238"/>
                  <a:gd name="T13" fmla="*/ 0 h 42"/>
                  <a:gd name="T14" fmla="*/ 1 w 238"/>
                  <a:gd name="T15" fmla="*/ 0 h 42"/>
                  <a:gd name="T16" fmla="*/ 0 w 238"/>
                  <a:gd name="T17" fmla="*/ 0 h 42"/>
                  <a:gd name="T18" fmla="*/ 30 w 238"/>
                  <a:gd name="T19" fmla="*/ 6 h 42"/>
                  <a:gd name="T20" fmla="*/ 2 w 238"/>
                  <a:gd name="T21" fmla="*/ 0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8" h="42">
                    <a:moveTo>
                      <a:pt x="12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38" y="4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28" name="Freeform 5400"/>
              <p:cNvSpPr>
                <a:spLocks/>
              </p:cNvSpPr>
              <p:nvPr/>
            </p:nvSpPr>
            <p:spPr bwMode="auto">
              <a:xfrm>
                <a:off x="2612" y="1589"/>
                <a:ext cx="126" cy="21"/>
              </a:xfrm>
              <a:custGeom>
                <a:avLst/>
                <a:gdLst>
                  <a:gd name="T0" fmla="*/ 2 w 251"/>
                  <a:gd name="T1" fmla="*/ 0 h 42"/>
                  <a:gd name="T2" fmla="*/ 2 w 251"/>
                  <a:gd name="T3" fmla="*/ 0 h 42"/>
                  <a:gd name="T4" fmla="*/ 2 w 251"/>
                  <a:gd name="T5" fmla="*/ 1 h 42"/>
                  <a:gd name="T6" fmla="*/ 1 w 251"/>
                  <a:gd name="T7" fmla="*/ 1 h 42"/>
                  <a:gd name="T8" fmla="*/ 1 w 251"/>
                  <a:gd name="T9" fmla="*/ 1 h 42"/>
                  <a:gd name="T10" fmla="*/ 1 w 251"/>
                  <a:gd name="T11" fmla="*/ 1 h 42"/>
                  <a:gd name="T12" fmla="*/ 1 w 251"/>
                  <a:gd name="T13" fmla="*/ 1 h 42"/>
                  <a:gd name="T14" fmla="*/ 1 w 251"/>
                  <a:gd name="T15" fmla="*/ 1 h 42"/>
                  <a:gd name="T16" fmla="*/ 0 w 251"/>
                  <a:gd name="T17" fmla="*/ 1 h 42"/>
                  <a:gd name="T18" fmla="*/ 32 w 251"/>
                  <a:gd name="T19" fmla="*/ 6 h 42"/>
                  <a:gd name="T20" fmla="*/ 2 w 251"/>
                  <a:gd name="T21" fmla="*/ 0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1" h="42">
                    <a:moveTo>
                      <a:pt x="13" y="0"/>
                    </a:moveTo>
                    <a:lnTo>
                      <a:pt x="11" y="0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251" y="4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29" name="Freeform 5401"/>
              <p:cNvSpPr>
                <a:spLocks/>
              </p:cNvSpPr>
              <p:nvPr/>
            </p:nvSpPr>
            <p:spPr bwMode="auto">
              <a:xfrm>
                <a:off x="2606" y="1590"/>
                <a:ext cx="132" cy="20"/>
              </a:xfrm>
              <a:custGeom>
                <a:avLst/>
                <a:gdLst>
                  <a:gd name="T0" fmla="*/ 1 w 265"/>
                  <a:gd name="T1" fmla="*/ 0 h 41"/>
                  <a:gd name="T2" fmla="*/ 1 w 265"/>
                  <a:gd name="T3" fmla="*/ 0 h 41"/>
                  <a:gd name="T4" fmla="*/ 1 w 265"/>
                  <a:gd name="T5" fmla="*/ 0 h 41"/>
                  <a:gd name="T6" fmla="*/ 1 w 265"/>
                  <a:gd name="T7" fmla="*/ 0 h 41"/>
                  <a:gd name="T8" fmla="*/ 0 w 265"/>
                  <a:gd name="T9" fmla="*/ 0 h 41"/>
                  <a:gd name="T10" fmla="*/ 0 w 265"/>
                  <a:gd name="T11" fmla="*/ 0 h 41"/>
                  <a:gd name="T12" fmla="*/ 0 w 265"/>
                  <a:gd name="T13" fmla="*/ 0 h 41"/>
                  <a:gd name="T14" fmla="*/ 0 w 265"/>
                  <a:gd name="T15" fmla="*/ 0 h 41"/>
                  <a:gd name="T16" fmla="*/ 0 w 265"/>
                  <a:gd name="T17" fmla="*/ 0 h 41"/>
                  <a:gd name="T18" fmla="*/ 33 w 265"/>
                  <a:gd name="T19" fmla="*/ 5 h 41"/>
                  <a:gd name="T20" fmla="*/ 1 w 265"/>
                  <a:gd name="T21" fmla="*/ 0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5" h="41">
                    <a:moveTo>
                      <a:pt x="14" y="0"/>
                    </a:move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5" y="4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30" name="Freeform 5402"/>
              <p:cNvSpPr>
                <a:spLocks/>
              </p:cNvSpPr>
              <p:nvPr/>
            </p:nvSpPr>
            <p:spPr bwMode="auto">
              <a:xfrm>
                <a:off x="2599" y="1591"/>
                <a:ext cx="139" cy="19"/>
              </a:xfrm>
              <a:custGeom>
                <a:avLst/>
                <a:gdLst>
                  <a:gd name="T0" fmla="*/ 2 w 278"/>
                  <a:gd name="T1" fmla="*/ 0 h 39"/>
                  <a:gd name="T2" fmla="*/ 2 w 278"/>
                  <a:gd name="T3" fmla="*/ 0 h 39"/>
                  <a:gd name="T4" fmla="*/ 2 w 278"/>
                  <a:gd name="T5" fmla="*/ 0 h 39"/>
                  <a:gd name="T6" fmla="*/ 1 w 278"/>
                  <a:gd name="T7" fmla="*/ 0 h 39"/>
                  <a:gd name="T8" fmla="*/ 1 w 278"/>
                  <a:gd name="T9" fmla="*/ 0 h 39"/>
                  <a:gd name="T10" fmla="*/ 1 w 278"/>
                  <a:gd name="T11" fmla="*/ 0 h 39"/>
                  <a:gd name="T12" fmla="*/ 1 w 278"/>
                  <a:gd name="T13" fmla="*/ 0 h 39"/>
                  <a:gd name="T14" fmla="*/ 1 w 278"/>
                  <a:gd name="T15" fmla="*/ 0 h 39"/>
                  <a:gd name="T16" fmla="*/ 0 w 278"/>
                  <a:gd name="T17" fmla="*/ 0 h 39"/>
                  <a:gd name="T18" fmla="*/ 35 w 278"/>
                  <a:gd name="T19" fmla="*/ 4 h 39"/>
                  <a:gd name="T20" fmla="*/ 2 w 278"/>
                  <a:gd name="T21" fmla="*/ 0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78" h="39">
                    <a:moveTo>
                      <a:pt x="13" y="0"/>
                    </a:move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78" y="3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31" name="Freeform 5403"/>
              <p:cNvSpPr>
                <a:spLocks/>
              </p:cNvSpPr>
              <p:nvPr/>
            </p:nvSpPr>
            <p:spPr bwMode="auto">
              <a:xfrm>
                <a:off x="2591" y="1591"/>
                <a:ext cx="147" cy="19"/>
              </a:xfrm>
              <a:custGeom>
                <a:avLst/>
                <a:gdLst>
                  <a:gd name="T0" fmla="*/ 2 w 294"/>
                  <a:gd name="T1" fmla="*/ 0 h 39"/>
                  <a:gd name="T2" fmla="*/ 2 w 294"/>
                  <a:gd name="T3" fmla="*/ 0 h 39"/>
                  <a:gd name="T4" fmla="*/ 2 w 294"/>
                  <a:gd name="T5" fmla="*/ 0 h 39"/>
                  <a:gd name="T6" fmla="*/ 2 w 294"/>
                  <a:gd name="T7" fmla="*/ 0 h 39"/>
                  <a:gd name="T8" fmla="*/ 1 w 294"/>
                  <a:gd name="T9" fmla="*/ 0 h 39"/>
                  <a:gd name="T10" fmla="*/ 1 w 294"/>
                  <a:gd name="T11" fmla="*/ 0 h 39"/>
                  <a:gd name="T12" fmla="*/ 1 w 294"/>
                  <a:gd name="T13" fmla="*/ 0 h 39"/>
                  <a:gd name="T14" fmla="*/ 1 w 294"/>
                  <a:gd name="T15" fmla="*/ 0 h 39"/>
                  <a:gd name="T16" fmla="*/ 0 w 294"/>
                  <a:gd name="T17" fmla="*/ 0 h 39"/>
                  <a:gd name="T18" fmla="*/ 37 w 294"/>
                  <a:gd name="T19" fmla="*/ 4 h 39"/>
                  <a:gd name="T20" fmla="*/ 2 w 294"/>
                  <a:gd name="T21" fmla="*/ 0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4" h="39">
                    <a:moveTo>
                      <a:pt x="16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94" y="39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32" name="Freeform 5404"/>
              <p:cNvSpPr>
                <a:spLocks/>
              </p:cNvSpPr>
              <p:nvPr/>
            </p:nvSpPr>
            <p:spPr bwMode="auto">
              <a:xfrm>
                <a:off x="2583" y="1592"/>
                <a:ext cx="155" cy="18"/>
              </a:xfrm>
              <a:custGeom>
                <a:avLst/>
                <a:gdLst>
                  <a:gd name="T0" fmla="*/ 2 w 311"/>
                  <a:gd name="T1" fmla="*/ 0 h 37"/>
                  <a:gd name="T2" fmla="*/ 1 w 311"/>
                  <a:gd name="T3" fmla="*/ 0 h 37"/>
                  <a:gd name="T4" fmla="*/ 1 w 311"/>
                  <a:gd name="T5" fmla="*/ 0 h 37"/>
                  <a:gd name="T6" fmla="*/ 1 w 311"/>
                  <a:gd name="T7" fmla="*/ 0 h 37"/>
                  <a:gd name="T8" fmla="*/ 1 w 311"/>
                  <a:gd name="T9" fmla="*/ 0 h 37"/>
                  <a:gd name="T10" fmla="*/ 0 w 311"/>
                  <a:gd name="T11" fmla="*/ 0 h 37"/>
                  <a:gd name="T12" fmla="*/ 0 w 311"/>
                  <a:gd name="T13" fmla="*/ 0 h 37"/>
                  <a:gd name="T14" fmla="*/ 0 w 311"/>
                  <a:gd name="T15" fmla="*/ 0 h 37"/>
                  <a:gd name="T16" fmla="*/ 0 w 311"/>
                  <a:gd name="T17" fmla="*/ 0 h 37"/>
                  <a:gd name="T18" fmla="*/ 38 w 311"/>
                  <a:gd name="T19" fmla="*/ 4 h 37"/>
                  <a:gd name="T20" fmla="*/ 2 w 311"/>
                  <a:gd name="T21" fmla="*/ 0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11" h="37">
                    <a:moveTo>
                      <a:pt x="16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311" y="3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33" name="Freeform 5405"/>
              <p:cNvSpPr>
                <a:spLocks/>
              </p:cNvSpPr>
              <p:nvPr/>
            </p:nvSpPr>
            <p:spPr bwMode="auto">
              <a:xfrm>
                <a:off x="2574" y="1593"/>
                <a:ext cx="164" cy="17"/>
              </a:xfrm>
              <a:custGeom>
                <a:avLst/>
                <a:gdLst>
                  <a:gd name="T0" fmla="*/ 3 w 328"/>
                  <a:gd name="T1" fmla="*/ 0 h 35"/>
                  <a:gd name="T2" fmla="*/ 2 w 328"/>
                  <a:gd name="T3" fmla="*/ 0 h 35"/>
                  <a:gd name="T4" fmla="*/ 2 w 328"/>
                  <a:gd name="T5" fmla="*/ 0 h 35"/>
                  <a:gd name="T6" fmla="*/ 2 w 328"/>
                  <a:gd name="T7" fmla="*/ 0 h 35"/>
                  <a:gd name="T8" fmla="*/ 2 w 328"/>
                  <a:gd name="T9" fmla="*/ 0 h 35"/>
                  <a:gd name="T10" fmla="*/ 1 w 328"/>
                  <a:gd name="T11" fmla="*/ 0 h 35"/>
                  <a:gd name="T12" fmla="*/ 1 w 328"/>
                  <a:gd name="T13" fmla="*/ 0 h 35"/>
                  <a:gd name="T14" fmla="*/ 1 w 328"/>
                  <a:gd name="T15" fmla="*/ 0 h 35"/>
                  <a:gd name="T16" fmla="*/ 0 w 328"/>
                  <a:gd name="T17" fmla="*/ 0 h 35"/>
                  <a:gd name="T18" fmla="*/ 41 w 328"/>
                  <a:gd name="T19" fmla="*/ 4 h 35"/>
                  <a:gd name="T20" fmla="*/ 3 w 328"/>
                  <a:gd name="T21" fmla="*/ 0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8" h="35">
                    <a:moveTo>
                      <a:pt x="19" y="0"/>
                    </a:moveTo>
                    <a:lnTo>
                      <a:pt x="15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328" y="3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34" name="Freeform 5406"/>
              <p:cNvSpPr>
                <a:spLocks/>
              </p:cNvSpPr>
              <p:nvPr/>
            </p:nvSpPr>
            <p:spPr bwMode="auto">
              <a:xfrm>
                <a:off x="2565" y="1594"/>
                <a:ext cx="173" cy="16"/>
              </a:xfrm>
              <a:custGeom>
                <a:avLst/>
                <a:gdLst>
                  <a:gd name="T0" fmla="*/ 3 w 345"/>
                  <a:gd name="T1" fmla="*/ 0 h 33"/>
                  <a:gd name="T2" fmla="*/ 2 w 345"/>
                  <a:gd name="T3" fmla="*/ 0 h 33"/>
                  <a:gd name="T4" fmla="*/ 2 w 345"/>
                  <a:gd name="T5" fmla="*/ 0 h 33"/>
                  <a:gd name="T6" fmla="*/ 2 w 345"/>
                  <a:gd name="T7" fmla="*/ 0 h 33"/>
                  <a:gd name="T8" fmla="*/ 2 w 345"/>
                  <a:gd name="T9" fmla="*/ 0 h 33"/>
                  <a:gd name="T10" fmla="*/ 1 w 345"/>
                  <a:gd name="T11" fmla="*/ 0 h 33"/>
                  <a:gd name="T12" fmla="*/ 1 w 345"/>
                  <a:gd name="T13" fmla="*/ 0 h 33"/>
                  <a:gd name="T14" fmla="*/ 1 w 345"/>
                  <a:gd name="T15" fmla="*/ 0 h 33"/>
                  <a:gd name="T16" fmla="*/ 0 w 345"/>
                  <a:gd name="T17" fmla="*/ 0 h 33"/>
                  <a:gd name="T18" fmla="*/ 44 w 345"/>
                  <a:gd name="T19" fmla="*/ 4 h 33"/>
                  <a:gd name="T20" fmla="*/ 3 w 345"/>
                  <a:gd name="T21" fmla="*/ 0 h 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45" h="33">
                    <a:moveTo>
                      <a:pt x="17" y="0"/>
                    </a:moveTo>
                    <a:lnTo>
                      <a:pt x="15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45" y="3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35" name="Freeform 5407"/>
              <p:cNvSpPr>
                <a:spLocks/>
              </p:cNvSpPr>
              <p:nvPr/>
            </p:nvSpPr>
            <p:spPr bwMode="auto">
              <a:xfrm>
                <a:off x="2558" y="1595"/>
                <a:ext cx="180" cy="15"/>
              </a:xfrm>
              <a:custGeom>
                <a:avLst/>
                <a:gdLst>
                  <a:gd name="T0" fmla="*/ 2 w 361"/>
                  <a:gd name="T1" fmla="*/ 0 h 31"/>
                  <a:gd name="T2" fmla="*/ 1 w 361"/>
                  <a:gd name="T3" fmla="*/ 0 h 31"/>
                  <a:gd name="T4" fmla="*/ 1 w 361"/>
                  <a:gd name="T5" fmla="*/ 0 h 31"/>
                  <a:gd name="T6" fmla="*/ 1 w 361"/>
                  <a:gd name="T7" fmla="*/ 0 h 31"/>
                  <a:gd name="T8" fmla="*/ 1 w 361"/>
                  <a:gd name="T9" fmla="*/ 0 h 31"/>
                  <a:gd name="T10" fmla="*/ 0 w 361"/>
                  <a:gd name="T11" fmla="*/ 0 h 31"/>
                  <a:gd name="T12" fmla="*/ 0 w 361"/>
                  <a:gd name="T13" fmla="*/ 0 h 31"/>
                  <a:gd name="T14" fmla="*/ 0 w 361"/>
                  <a:gd name="T15" fmla="*/ 0 h 31"/>
                  <a:gd name="T16" fmla="*/ 0 w 361"/>
                  <a:gd name="T17" fmla="*/ 0 h 31"/>
                  <a:gd name="T18" fmla="*/ 45 w 361"/>
                  <a:gd name="T19" fmla="*/ 3 h 31"/>
                  <a:gd name="T20" fmla="*/ 2 w 361"/>
                  <a:gd name="T21" fmla="*/ 0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61" h="31">
                    <a:moveTo>
                      <a:pt x="18" y="0"/>
                    </a:moveTo>
                    <a:lnTo>
                      <a:pt x="14" y="0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361" y="3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36" name="Freeform 5408"/>
              <p:cNvSpPr>
                <a:spLocks/>
              </p:cNvSpPr>
              <p:nvPr/>
            </p:nvSpPr>
            <p:spPr bwMode="auto">
              <a:xfrm>
                <a:off x="2549" y="1596"/>
                <a:ext cx="189" cy="14"/>
              </a:xfrm>
              <a:custGeom>
                <a:avLst/>
                <a:gdLst>
                  <a:gd name="T0" fmla="*/ 3 w 378"/>
                  <a:gd name="T1" fmla="*/ 0 h 27"/>
                  <a:gd name="T2" fmla="*/ 2 w 378"/>
                  <a:gd name="T3" fmla="*/ 0 h 27"/>
                  <a:gd name="T4" fmla="*/ 2 w 378"/>
                  <a:gd name="T5" fmla="*/ 0 h 27"/>
                  <a:gd name="T6" fmla="*/ 2 w 378"/>
                  <a:gd name="T7" fmla="*/ 0 h 27"/>
                  <a:gd name="T8" fmla="*/ 1 w 378"/>
                  <a:gd name="T9" fmla="*/ 1 h 27"/>
                  <a:gd name="T10" fmla="*/ 1 w 378"/>
                  <a:gd name="T11" fmla="*/ 1 h 27"/>
                  <a:gd name="T12" fmla="*/ 1 w 378"/>
                  <a:gd name="T13" fmla="*/ 1 h 27"/>
                  <a:gd name="T14" fmla="*/ 1 w 378"/>
                  <a:gd name="T15" fmla="*/ 1 h 27"/>
                  <a:gd name="T16" fmla="*/ 0 w 378"/>
                  <a:gd name="T17" fmla="*/ 1 h 27"/>
                  <a:gd name="T18" fmla="*/ 48 w 378"/>
                  <a:gd name="T19" fmla="*/ 4 h 27"/>
                  <a:gd name="T20" fmla="*/ 3 w 378"/>
                  <a:gd name="T21" fmla="*/ 0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">
                    <a:moveTo>
                      <a:pt x="17" y="0"/>
                    </a:moveTo>
                    <a:lnTo>
                      <a:pt x="15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378" y="2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37" name="Freeform 5409"/>
              <p:cNvSpPr>
                <a:spLocks/>
              </p:cNvSpPr>
              <p:nvPr/>
            </p:nvSpPr>
            <p:spPr bwMode="auto">
              <a:xfrm>
                <a:off x="2541" y="1597"/>
                <a:ext cx="197" cy="13"/>
              </a:xfrm>
              <a:custGeom>
                <a:avLst/>
                <a:gdLst>
                  <a:gd name="T0" fmla="*/ 3 w 393"/>
                  <a:gd name="T1" fmla="*/ 0 h 25"/>
                  <a:gd name="T2" fmla="*/ 2 w 393"/>
                  <a:gd name="T3" fmla="*/ 0 h 25"/>
                  <a:gd name="T4" fmla="*/ 2 w 393"/>
                  <a:gd name="T5" fmla="*/ 1 h 25"/>
                  <a:gd name="T6" fmla="*/ 2 w 393"/>
                  <a:gd name="T7" fmla="*/ 1 h 25"/>
                  <a:gd name="T8" fmla="*/ 1 w 393"/>
                  <a:gd name="T9" fmla="*/ 1 h 25"/>
                  <a:gd name="T10" fmla="*/ 1 w 393"/>
                  <a:gd name="T11" fmla="*/ 1 h 25"/>
                  <a:gd name="T12" fmla="*/ 1 w 393"/>
                  <a:gd name="T13" fmla="*/ 1 h 25"/>
                  <a:gd name="T14" fmla="*/ 1 w 393"/>
                  <a:gd name="T15" fmla="*/ 1 h 25"/>
                  <a:gd name="T16" fmla="*/ 0 w 393"/>
                  <a:gd name="T17" fmla="*/ 1 h 25"/>
                  <a:gd name="T18" fmla="*/ 50 w 393"/>
                  <a:gd name="T19" fmla="*/ 4 h 25"/>
                  <a:gd name="T20" fmla="*/ 3 w 393"/>
                  <a:gd name="T21" fmla="*/ 0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3" h="25">
                    <a:moveTo>
                      <a:pt x="17" y="0"/>
                    </a:moveTo>
                    <a:lnTo>
                      <a:pt x="15" y="0"/>
                    </a:lnTo>
                    <a:lnTo>
                      <a:pt x="13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393" y="2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38" name="Freeform 5410"/>
              <p:cNvSpPr>
                <a:spLocks/>
              </p:cNvSpPr>
              <p:nvPr/>
            </p:nvSpPr>
            <p:spPr bwMode="auto">
              <a:xfrm>
                <a:off x="2535" y="1599"/>
                <a:ext cx="203" cy="11"/>
              </a:xfrm>
              <a:custGeom>
                <a:avLst/>
                <a:gdLst>
                  <a:gd name="T0" fmla="*/ 1 w 407"/>
                  <a:gd name="T1" fmla="*/ 0 h 21"/>
                  <a:gd name="T2" fmla="*/ 1 w 407"/>
                  <a:gd name="T3" fmla="*/ 1 h 21"/>
                  <a:gd name="T4" fmla="*/ 1 w 407"/>
                  <a:gd name="T5" fmla="*/ 1 h 21"/>
                  <a:gd name="T6" fmla="*/ 1 w 407"/>
                  <a:gd name="T7" fmla="*/ 1 h 21"/>
                  <a:gd name="T8" fmla="*/ 1 w 407"/>
                  <a:gd name="T9" fmla="*/ 1 h 21"/>
                  <a:gd name="T10" fmla="*/ 0 w 407"/>
                  <a:gd name="T11" fmla="*/ 1 h 21"/>
                  <a:gd name="T12" fmla="*/ 0 w 407"/>
                  <a:gd name="T13" fmla="*/ 1 h 21"/>
                  <a:gd name="T14" fmla="*/ 0 w 407"/>
                  <a:gd name="T15" fmla="*/ 1 h 21"/>
                  <a:gd name="T16" fmla="*/ 0 w 407"/>
                  <a:gd name="T17" fmla="*/ 1 h 21"/>
                  <a:gd name="T18" fmla="*/ 50 w 407"/>
                  <a:gd name="T19" fmla="*/ 3 h 21"/>
                  <a:gd name="T20" fmla="*/ 1 w 407"/>
                  <a:gd name="T21" fmla="*/ 0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07" h="21">
                    <a:moveTo>
                      <a:pt x="14" y="0"/>
                    </a:moveTo>
                    <a:lnTo>
                      <a:pt x="12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407" y="2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39" name="Freeform 5411"/>
              <p:cNvSpPr>
                <a:spLocks/>
              </p:cNvSpPr>
              <p:nvPr/>
            </p:nvSpPr>
            <p:spPr bwMode="auto">
              <a:xfrm>
                <a:off x="2529" y="1601"/>
                <a:ext cx="209" cy="9"/>
              </a:xfrm>
              <a:custGeom>
                <a:avLst/>
                <a:gdLst>
                  <a:gd name="T0" fmla="*/ 2 w 418"/>
                  <a:gd name="T1" fmla="*/ 0 h 17"/>
                  <a:gd name="T2" fmla="*/ 2 w 418"/>
                  <a:gd name="T3" fmla="*/ 1 h 17"/>
                  <a:gd name="T4" fmla="*/ 2 w 418"/>
                  <a:gd name="T5" fmla="*/ 1 h 17"/>
                  <a:gd name="T6" fmla="*/ 1 w 418"/>
                  <a:gd name="T7" fmla="*/ 1 h 17"/>
                  <a:gd name="T8" fmla="*/ 1 w 418"/>
                  <a:gd name="T9" fmla="*/ 1 h 17"/>
                  <a:gd name="T10" fmla="*/ 1 w 418"/>
                  <a:gd name="T11" fmla="*/ 1 h 17"/>
                  <a:gd name="T12" fmla="*/ 1 w 418"/>
                  <a:gd name="T13" fmla="*/ 1 h 17"/>
                  <a:gd name="T14" fmla="*/ 1 w 418"/>
                  <a:gd name="T15" fmla="*/ 1 h 17"/>
                  <a:gd name="T16" fmla="*/ 0 w 418"/>
                  <a:gd name="T17" fmla="*/ 1 h 17"/>
                  <a:gd name="T18" fmla="*/ 53 w 418"/>
                  <a:gd name="T19" fmla="*/ 3 h 17"/>
                  <a:gd name="T20" fmla="*/ 2 w 418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8" h="17">
                    <a:moveTo>
                      <a:pt x="11" y="0"/>
                    </a:moveTo>
                    <a:lnTo>
                      <a:pt x="11" y="1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418" y="1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888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40" name="Freeform 5412"/>
              <p:cNvSpPr>
                <a:spLocks/>
              </p:cNvSpPr>
              <p:nvPr/>
            </p:nvSpPr>
            <p:spPr bwMode="auto">
              <a:xfrm>
                <a:off x="2525" y="1604"/>
                <a:ext cx="213" cy="6"/>
              </a:xfrm>
              <a:custGeom>
                <a:avLst/>
                <a:gdLst>
                  <a:gd name="T0" fmla="*/ 1 w 426"/>
                  <a:gd name="T1" fmla="*/ 0 h 12"/>
                  <a:gd name="T2" fmla="*/ 1 w 426"/>
                  <a:gd name="T3" fmla="*/ 0 h 12"/>
                  <a:gd name="T4" fmla="*/ 1 w 426"/>
                  <a:gd name="T5" fmla="*/ 0 h 12"/>
                  <a:gd name="T6" fmla="*/ 1 w 426"/>
                  <a:gd name="T7" fmla="*/ 1 h 12"/>
                  <a:gd name="T8" fmla="*/ 1 w 426"/>
                  <a:gd name="T9" fmla="*/ 1 h 12"/>
                  <a:gd name="T10" fmla="*/ 1 w 426"/>
                  <a:gd name="T11" fmla="*/ 1 h 12"/>
                  <a:gd name="T12" fmla="*/ 1 w 426"/>
                  <a:gd name="T13" fmla="*/ 1 h 12"/>
                  <a:gd name="T14" fmla="*/ 0 w 426"/>
                  <a:gd name="T15" fmla="*/ 1 h 12"/>
                  <a:gd name="T16" fmla="*/ 0 w 426"/>
                  <a:gd name="T17" fmla="*/ 1 h 12"/>
                  <a:gd name="T18" fmla="*/ 54 w 426"/>
                  <a:gd name="T19" fmla="*/ 2 h 12"/>
                  <a:gd name="T20" fmla="*/ 1 w 426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26" h="12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426" y="1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41" name="Freeform 5413"/>
              <p:cNvSpPr>
                <a:spLocks/>
              </p:cNvSpPr>
              <p:nvPr/>
            </p:nvSpPr>
            <p:spPr bwMode="auto">
              <a:xfrm>
                <a:off x="2523" y="1606"/>
                <a:ext cx="215" cy="4"/>
              </a:xfrm>
              <a:custGeom>
                <a:avLst/>
                <a:gdLst>
                  <a:gd name="T0" fmla="*/ 1 w 430"/>
                  <a:gd name="T1" fmla="*/ 0 h 8"/>
                  <a:gd name="T2" fmla="*/ 1 w 430"/>
                  <a:gd name="T3" fmla="*/ 0 h 8"/>
                  <a:gd name="T4" fmla="*/ 1 w 430"/>
                  <a:gd name="T5" fmla="*/ 0 h 8"/>
                  <a:gd name="T6" fmla="*/ 1 w 430"/>
                  <a:gd name="T7" fmla="*/ 1 h 8"/>
                  <a:gd name="T8" fmla="*/ 1 w 430"/>
                  <a:gd name="T9" fmla="*/ 1 h 8"/>
                  <a:gd name="T10" fmla="*/ 1 w 430"/>
                  <a:gd name="T11" fmla="*/ 1 h 8"/>
                  <a:gd name="T12" fmla="*/ 0 w 430"/>
                  <a:gd name="T13" fmla="*/ 1 h 8"/>
                  <a:gd name="T14" fmla="*/ 0 w 430"/>
                  <a:gd name="T15" fmla="*/ 1 h 8"/>
                  <a:gd name="T16" fmla="*/ 0 w 430"/>
                  <a:gd name="T17" fmla="*/ 1 h 8"/>
                  <a:gd name="T18" fmla="*/ 54 w 430"/>
                  <a:gd name="T19" fmla="*/ 1 h 8"/>
                  <a:gd name="T20" fmla="*/ 1 w 430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0" h="8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430" y="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42" name="Freeform 5414"/>
              <p:cNvSpPr>
                <a:spLocks/>
              </p:cNvSpPr>
              <p:nvPr/>
            </p:nvSpPr>
            <p:spPr bwMode="auto">
              <a:xfrm>
                <a:off x="2522" y="1608"/>
                <a:ext cx="216" cy="3"/>
              </a:xfrm>
              <a:custGeom>
                <a:avLst/>
                <a:gdLst>
                  <a:gd name="T0" fmla="*/ 1 w 432"/>
                  <a:gd name="T1" fmla="*/ 0 h 6"/>
                  <a:gd name="T2" fmla="*/ 1 w 432"/>
                  <a:gd name="T3" fmla="*/ 1 h 6"/>
                  <a:gd name="T4" fmla="*/ 1 w 432"/>
                  <a:gd name="T5" fmla="*/ 1 h 6"/>
                  <a:gd name="T6" fmla="*/ 0 w 432"/>
                  <a:gd name="T7" fmla="*/ 1 h 6"/>
                  <a:gd name="T8" fmla="*/ 0 w 432"/>
                  <a:gd name="T9" fmla="*/ 1 h 6"/>
                  <a:gd name="T10" fmla="*/ 0 w 432"/>
                  <a:gd name="T11" fmla="*/ 1 h 6"/>
                  <a:gd name="T12" fmla="*/ 1 w 432"/>
                  <a:gd name="T13" fmla="*/ 1 h 6"/>
                  <a:gd name="T14" fmla="*/ 1 w 432"/>
                  <a:gd name="T15" fmla="*/ 1 h 6"/>
                  <a:gd name="T16" fmla="*/ 1 w 432"/>
                  <a:gd name="T17" fmla="*/ 1 h 6"/>
                  <a:gd name="T18" fmla="*/ 54 w 432"/>
                  <a:gd name="T19" fmla="*/ 1 h 6"/>
                  <a:gd name="T20" fmla="*/ 1 w 432"/>
                  <a:gd name="T21" fmla="*/ 0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2" h="6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432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43" name="Freeform 5415"/>
              <p:cNvSpPr>
                <a:spLocks/>
              </p:cNvSpPr>
              <p:nvPr/>
            </p:nvSpPr>
            <p:spPr bwMode="auto">
              <a:xfrm>
                <a:off x="2523" y="1610"/>
                <a:ext cx="215" cy="3"/>
              </a:xfrm>
              <a:custGeom>
                <a:avLst/>
                <a:gdLst>
                  <a:gd name="T0" fmla="*/ 0 w 430"/>
                  <a:gd name="T1" fmla="*/ 1 h 6"/>
                  <a:gd name="T2" fmla="*/ 0 w 430"/>
                  <a:gd name="T3" fmla="*/ 1 h 6"/>
                  <a:gd name="T4" fmla="*/ 0 w 430"/>
                  <a:gd name="T5" fmla="*/ 1 h 6"/>
                  <a:gd name="T6" fmla="*/ 1 w 430"/>
                  <a:gd name="T7" fmla="*/ 1 h 6"/>
                  <a:gd name="T8" fmla="*/ 1 w 430"/>
                  <a:gd name="T9" fmla="*/ 1 h 6"/>
                  <a:gd name="T10" fmla="*/ 1 w 430"/>
                  <a:gd name="T11" fmla="*/ 1 h 6"/>
                  <a:gd name="T12" fmla="*/ 1 w 430"/>
                  <a:gd name="T13" fmla="*/ 1 h 6"/>
                  <a:gd name="T14" fmla="*/ 1 w 430"/>
                  <a:gd name="T15" fmla="*/ 1 h 6"/>
                  <a:gd name="T16" fmla="*/ 1 w 430"/>
                  <a:gd name="T17" fmla="*/ 1 h 6"/>
                  <a:gd name="T18" fmla="*/ 54 w 430"/>
                  <a:gd name="T19" fmla="*/ 0 h 6"/>
                  <a:gd name="T20" fmla="*/ 0 w 430"/>
                  <a:gd name="T21" fmla="*/ 1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0" h="6">
                    <a:moveTo>
                      <a:pt x="0" y="2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3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44" name="Freeform 5416"/>
              <p:cNvSpPr>
                <a:spLocks/>
              </p:cNvSpPr>
              <p:nvPr/>
            </p:nvSpPr>
            <p:spPr bwMode="auto">
              <a:xfrm>
                <a:off x="2525" y="1610"/>
                <a:ext cx="213" cy="6"/>
              </a:xfrm>
              <a:custGeom>
                <a:avLst/>
                <a:gdLst>
                  <a:gd name="T0" fmla="*/ 0 w 426"/>
                  <a:gd name="T1" fmla="*/ 1 h 11"/>
                  <a:gd name="T2" fmla="*/ 0 w 426"/>
                  <a:gd name="T3" fmla="*/ 1 h 11"/>
                  <a:gd name="T4" fmla="*/ 1 w 426"/>
                  <a:gd name="T5" fmla="*/ 1 h 11"/>
                  <a:gd name="T6" fmla="*/ 1 w 426"/>
                  <a:gd name="T7" fmla="*/ 1 h 11"/>
                  <a:gd name="T8" fmla="*/ 1 w 426"/>
                  <a:gd name="T9" fmla="*/ 2 h 11"/>
                  <a:gd name="T10" fmla="*/ 1 w 426"/>
                  <a:gd name="T11" fmla="*/ 2 h 11"/>
                  <a:gd name="T12" fmla="*/ 1 w 426"/>
                  <a:gd name="T13" fmla="*/ 2 h 11"/>
                  <a:gd name="T14" fmla="*/ 1 w 426"/>
                  <a:gd name="T15" fmla="*/ 2 h 11"/>
                  <a:gd name="T16" fmla="*/ 1 w 426"/>
                  <a:gd name="T17" fmla="*/ 2 h 11"/>
                  <a:gd name="T18" fmla="*/ 54 w 426"/>
                  <a:gd name="T19" fmla="*/ 0 h 11"/>
                  <a:gd name="T20" fmla="*/ 0 w 426"/>
                  <a:gd name="T21" fmla="*/ 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26" h="11">
                    <a:moveTo>
                      <a:pt x="0" y="6"/>
                    </a:moveTo>
                    <a:lnTo>
                      <a:pt x="0" y="7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42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45" name="Freeform 5417"/>
              <p:cNvSpPr>
                <a:spLocks/>
              </p:cNvSpPr>
              <p:nvPr/>
            </p:nvSpPr>
            <p:spPr bwMode="auto">
              <a:xfrm>
                <a:off x="2529" y="1610"/>
                <a:ext cx="209" cy="8"/>
              </a:xfrm>
              <a:custGeom>
                <a:avLst/>
                <a:gdLst>
                  <a:gd name="T0" fmla="*/ 0 w 418"/>
                  <a:gd name="T1" fmla="*/ 2 h 15"/>
                  <a:gd name="T2" fmla="*/ 1 w 418"/>
                  <a:gd name="T3" fmla="*/ 2 h 15"/>
                  <a:gd name="T4" fmla="*/ 1 w 418"/>
                  <a:gd name="T5" fmla="*/ 2 h 15"/>
                  <a:gd name="T6" fmla="*/ 1 w 418"/>
                  <a:gd name="T7" fmla="*/ 2 h 15"/>
                  <a:gd name="T8" fmla="*/ 1 w 418"/>
                  <a:gd name="T9" fmla="*/ 2 h 15"/>
                  <a:gd name="T10" fmla="*/ 1 w 418"/>
                  <a:gd name="T11" fmla="*/ 2 h 15"/>
                  <a:gd name="T12" fmla="*/ 2 w 418"/>
                  <a:gd name="T13" fmla="*/ 2 h 15"/>
                  <a:gd name="T14" fmla="*/ 2 w 418"/>
                  <a:gd name="T15" fmla="*/ 2 h 15"/>
                  <a:gd name="T16" fmla="*/ 2 w 418"/>
                  <a:gd name="T17" fmla="*/ 2 h 15"/>
                  <a:gd name="T18" fmla="*/ 53 w 418"/>
                  <a:gd name="T19" fmla="*/ 0 h 15"/>
                  <a:gd name="T20" fmla="*/ 0 w 418"/>
                  <a:gd name="T21" fmla="*/ 2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8" h="15">
                    <a:moveTo>
                      <a:pt x="0" y="11"/>
                    </a:moveTo>
                    <a:lnTo>
                      <a:pt x="2" y="11"/>
                    </a:lnTo>
                    <a:lnTo>
                      <a:pt x="3" y="13"/>
                    </a:lnTo>
                    <a:lnTo>
                      <a:pt x="5" y="13"/>
                    </a:lnTo>
                    <a:lnTo>
                      <a:pt x="7" y="15"/>
                    </a:lnTo>
                    <a:lnTo>
                      <a:pt x="9" y="15"/>
                    </a:lnTo>
                    <a:lnTo>
                      <a:pt x="11" y="15"/>
                    </a:lnTo>
                    <a:lnTo>
                      <a:pt x="13" y="15"/>
                    </a:lnTo>
                    <a:lnTo>
                      <a:pt x="418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888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46" name="Freeform 5418"/>
              <p:cNvSpPr>
                <a:spLocks/>
              </p:cNvSpPr>
              <p:nvPr/>
            </p:nvSpPr>
            <p:spPr bwMode="auto">
              <a:xfrm>
                <a:off x="2535" y="1610"/>
                <a:ext cx="203" cy="9"/>
              </a:xfrm>
              <a:custGeom>
                <a:avLst/>
                <a:gdLst>
                  <a:gd name="T0" fmla="*/ 0 w 407"/>
                  <a:gd name="T1" fmla="*/ 1 h 19"/>
                  <a:gd name="T2" fmla="*/ 0 w 407"/>
                  <a:gd name="T3" fmla="*/ 2 h 19"/>
                  <a:gd name="T4" fmla="*/ 0 w 407"/>
                  <a:gd name="T5" fmla="*/ 2 h 19"/>
                  <a:gd name="T6" fmla="*/ 0 w 407"/>
                  <a:gd name="T7" fmla="*/ 2 h 19"/>
                  <a:gd name="T8" fmla="*/ 1 w 407"/>
                  <a:gd name="T9" fmla="*/ 2 h 19"/>
                  <a:gd name="T10" fmla="*/ 1 w 407"/>
                  <a:gd name="T11" fmla="*/ 2 h 19"/>
                  <a:gd name="T12" fmla="*/ 1 w 407"/>
                  <a:gd name="T13" fmla="*/ 2 h 19"/>
                  <a:gd name="T14" fmla="*/ 1 w 407"/>
                  <a:gd name="T15" fmla="*/ 2 h 19"/>
                  <a:gd name="T16" fmla="*/ 1 w 407"/>
                  <a:gd name="T17" fmla="*/ 2 h 19"/>
                  <a:gd name="T18" fmla="*/ 50 w 407"/>
                  <a:gd name="T19" fmla="*/ 0 h 19"/>
                  <a:gd name="T20" fmla="*/ 0 w 407"/>
                  <a:gd name="T21" fmla="*/ 1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07" h="19">
                    <a:moveTo>
                      <a:pt x="0" y="15"/>
                    </a:moveTo>
                    <a:lnTo>
                      <a:pt x="2" y="17"/>
                    </a:lnTo>
                    <a:lnTo>
                      <a:pt x="4" y="17"/>
                    </a:lnTo>
                    <a:lnTo>
                      <a:pt x="6" y="17"/>
                    </a:lnTo>
                    <a:lnTo>
                      <a:pt x="8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407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47" name="Freeform 5419"/>
              <p:cNvSpPr>
                <a:spLocks/>
              </p:cNvSpPr>
              <p:nvPr/>
            </p:nvSpPr>
            <p:spPr bwMode="auto">
              <a:xfrm>
                <a:off x="2541" y="1610"/>
                <a:ext cx="197" cy="11"/>
              </a:xfrm>
              <a:custGeom>
                <a:avLst/>
                <a:gdLst>
                  <a:gd name="T0" fmla="*/ 0 w 393"/>
                  <a:gd name="T1" fmla="*/ 2 h 23"/>
                  <a:gd name="T2" fmla="*/ 1 w 393"/>
                  <a:gd name="T3" fmla="*/ 2 h 23"/>
                  <a:gd name="T4" fmla="*/ 1 w 393"/>
                  <a:gd name="T5" fmla="*/ 2 h 23"/>
                  <a:gd name="T6" fmla="*/ 1 w 393"/>
                  <a:gd name="T7" fmla="*/ 2 h 23"/>
                  <a:gd name="T8" fmla="*/ 1 w 393"/>
                  <a:gd name="T9" fmla="*/ 2 h 23"/>
                  <a:gd name="T10" fmla="*/ 2 w 393"/>
                  <a:gd name="T11" fmla="*/ 2 h 23"/>
                  <a:gd name="T12" fmla="*/ 2 w 393"/>
                  <a:gd name="T13" fmla="*/ 2 h 23"/>
                  <a:gd name="T14" fmla="*/ 2 w 393"/>
                  <a:gd name="T15" fmla="*/ 2 h 23"/>
                  <a:gd name="T16" fmla="*/ 3 w 393"/>
                  <a:gd name="T17" fmla="*/ 2 h 23"/>
                  <a:gd name="T18" fmla="*/ 50 w 393"/>
                  <a:gd name="T19" fmla="*/ 0 h 23"/>
                  <a:gd name="T20" fmla="*/ 0 w 393"/>
                  <a:gd name="T21" fmla="*/ 2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3" h="23">
                    <a:moveTo>
                      <a:pt x="0" y="19"/>
                    </a:moveTo>
                    <a:lnTo>
                      <a:pt x="3" y="21"/>
                    </a:lnTo>
                    <a:lnTo>
                      <a:pt x="5" y="21"/>
                    </a:lnTo>
                    <a:lnTo>
                      <a:pt x="7" y="21"/>
                    </a:lnTo>
                    <a:lnTo>
                      <a:pt x="9" y="21"/>
                    </a:lnTo>
                    <a:lnTo>
                      <a:pt x="13" y="23"/>
                    </a:lnTo>
                    <a:lnTo>
                      <a:pt x="15" y="23"/>
                    </a:lnTo>
                    <a:lnTo>
                      <a:pt x="17" y="23"/>
                    </a:lnTo>
                    <a:lnTo>
                      <a:pt x="393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48" name="Freeform 5420"/>
              <p:cNvSpPr>
                <a:spLocks/>
              </p:cNvSpPr>
              <p:nvPr/>
            </p:nvSpPr>
            <p:spPr bwMode="auto">
              <a:xfrm>
                <a:off x="2549" y="1610"/>
                <a:ext cx="189" cy="13"/>
              </a:xfrm>
              <a:custGeom>
                <a:avLst/>
                <a:gdLst>
                  <a:gd name="T0" fmla="*/ 0 w 378"/>
                  <a:gd name="T1" fmla="*/ 2 h 27"/>
                  <a:gd name="T2" fmla="*/ 1 w 378"/>
                  <a:gd name="T3" fmla="*/ 2 h 27"/>
                  <a:gd name="T4" fmla="*/ 1 w 378"/>
                  <a:gd name="T5" fmla="*/ 3 h 27"/>
                  <a:gd name="T6" fmla="*/ 1 w 378"/>
                  <a:gd name="T7" fmla="*/ 3 h 27"/>
                  <a:gd name="T8" fmla="*/ 1 w 378"/>
                  <a:gd name="T9" fmla="*/ 3 h 27"/>
                  <a:gd name="T10" fmla="*/ 2 w 378"/>
                  <a:gd name="T11" fmla="*/ 3 h 27"/>
                  <a:gd name="T12" fmla="*/ 2 w 378"/>
                  <a:gd name="T13" fmla="*/ 3 h 27"/>
                  <a:gd name="T14" fmla="*/ 2 w 378"/>
                  <a:gd name="T15" fmla="*/ 3 h 27"/>
                  <a:gd name="T16" fmla="*/ 3 w 378"/>
                  <a:gd name="T17" fmla="*/ 3 h 27"/>
                  <a:gd name="T18" fmla="*/ 48 w 378"/>
                  <a:gd name="T19" fmla="*/ 0 h 27"/>
                  <a:gd name="T20" fmla="*/ 0 w 378"/>
                  <a:gd name="T21" fmla="*/ 2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">
                    <a:moveTo>
                      <a:pt x="0" y="23"/>
                    </a:moveTo>
                    <a:lnTo>
                      <a:pt x="2" y="23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8" y="25"/>
                    </a:lnTo>
                    <a:lnTo>
                      <a:pt x="11" y="25"/>
                    </a:lnTo>
                    <a:lnTo>
                      <a:pt x="13" y="25"/>
                    </a:lnTo>
                    <a:lnTo>
                      <a:pt x="15" y="27"/>
                    </a:lnTo>
                    <a:lnTo>
                      <a:pt x="17" y="27"/>
                    </a:lnTo>
                    <a:lnTo>
                      <a:pt x="378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49" name="Freeform 5421"/>
              <p:cNvSpPr>
                <a:spLocks/>
              </p:cNvSpPr>
              <p:nvPr/>
            </p:nvSpPr>
            <p:spPr bwMode="auto">
              <a:xfrm>
                <a:off x="2558" y="1610"/>
                <a:ext cx="180" cy="14"/>
              </a:xfrm>
              <a:custGeom>
                <a:avLst/>
                <a:gdLst>
                  <a:gd name="T0" fmla="*/ 0 w 361"/>
                  <a:gd name="T1" fmla="*/ 3 h 29"/>
                  <a:gd name="T2" fmla="*/ 0 w 361"/>
                  <a:gd name="T3" fmla="*/ 3 h 29"/>
                  <a:gd name="T4" fmla="*/ 0 w 361"/>
                  <a:gd name="T5" fmla="*/ 3 h 29"/>
                  <a:gd name="T6" fmla="*/ 0 w 361"/>
                  <a:gd name="T7" fmla="*/ 3 h 29"/>
                  <a:gd name="T8" fmla="*/ 1 w 361"/>
                  <a:gd name="T9" fmla="*/ 3 h 29"/>
                  <a:gd name="T10" fmla="*/ 1 w 361"/>
                  <a:gd name="T11" fmla="*/ 3 h 29"/>
                  <a:gd name="T12" fmla="*/ 1 w 361"/>
                  <a:gd name="T13" fmla="*/ 3 h 29"/>
                  <a:gd name="T14" fmla="*/ 1 w 361"/>
                  <a:gd name="T15" fmla="*/ 3 h 29"/>
                  <a:gd name="T16" fmla="*/ 2 w 361"/>
                  <a:gd name="T17" fmla="*/ 3 h 29"/>
                  <a:gd name="T18" fmla="*/ 45 w 361"/>
                  <a:gd name="T19" fmla="*/ 0 h 29"/>
                  <a:gd name="T20" fmla="*/ 0 w 361"/>
                  <a:gd name="T21" fmla="*/ 3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61" h="29">
                    <a:moveTo>
                      <a:pt x="0" y="27"/>
                    </a:moveTo>
                    <a:lnTo>
                      <a:pt x="2" y="27"/>
                    </a:lnTo>
                    <a:lnTo>
                      <a:pt x="4" y="27"/>
                    </a:lnTo>
                    <a:lnTo>
                      <a:pt x="6" y="27"/>
                    </a:lnTo>
                    <a:lnTo>
                      <a:pt x="8" y="27"/>
                    </a:lnTo>
                    <a:lnTo>
                      <a:pt x="10" y="29"/>
                    </a:lnTo>
                    <a:lnTo>
                      <a:pt x="12" y="29"/>
                    </a:lnTo>
                    <a:lnTo>
                      <a:pt x="14" y="29"/>
                    </a:lnTo>
                    <a:lnTo>
                      <a:pt x="18" y="29"/>
                    </a:lnTo>
                    <a:lnTo>
                      <a:pt x="361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150" name="Freeform 5422"/>
              <p:cNvSpPr>
                <a:spLocks/>
              </p:cNvSpPr>
              <p:nvPr/>
            </p:nvSpPr>
            <p:spPr bwMode="auto">
              <a:xfrm>
                <a:off x="2565" y="1610"/>
                <a:ext cx="173" cy="15"/>
              </a:xfrm>
              <a:custGeom>
                <a:avLst/>
                <a:gdLst>
                  <a:gd name="T0" fmla="*/ 0 w 345"/>
                  <a:gd name="T1" fmla="*/ 3 h 31"/>
                  <a:gd name="T2" fmla="*/ 1 w 345"/>
                  <a:gd name="T3" fmla="*/ 3 h 31"/>
                  <a:gd name="T4" fmla="*/ 1 w 345"/>
                  <a:gd name="T5" fmla="*/ 3 h 31"/>
                  <a:gd name="T6" fmla="*/ 1 w 345"/>
                  <a:gd name="T7" fmla="*/ 3 h 31"/>
                  <a:gd name="T8" fmla="*/ 2 w 345"/>
                  <a:gd name="T9" fmla="*/ 3 h 31"/>
                  <a:gd name="T10" fmla="*/ 2 w 345"/>
                  <a:gd name="T11" fmla="*/ 3 h 31"/>
                  <a:gd name="T12" fmla="*/ 2 w 345"/>
                  <a:gd name="T13" fmla="*/ 3 h 31"/>
                  <a:gd name="T14" fmla="*/ 2 w 345"/>
                  <a:gd name="T15" fmla="*/ 3 h 31"/>
                  <a:gd name="T16" fmla="*/ 3 w 345"/>
                  <a:gd name="T17" fmla="*/ 3 h 31"/>
                  <a:gd name="T18" fmla="*/ 44 w 345"/>
                  <a:gd name="T19" fmla="*/ 0 h 31"/>
                  <a:gd name="T20" fmla="*/ 0 w 345"/>
                  <a:gd name="T21" fmla="*/ 3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45" h="31">
                    <a:moveTo>
                      <a:pt x="0" y="29"/>
                    </a:moveTo>
                    <a:lnTo>
                      <a:pt x="3" y="29"/>
                    </a:lnTo>
                    <a:lnTo>
                      <a:pt x="7" y="31"/>
                    </a:lnTo>
                    <a:lnTo>
                      <a:pt x="9" y="31"/>
                    </a:lnTo>
                    <a:lnTo>
                      <a:pt x="11" y="31"/>
                    </a:lnTo>
                    <a:lnTo>
                      <a:pt x="13" y="31"/>
                    </a:lnTo>
                    <a:lnTo>
                      <a:pt x="15" y="31"/>
                    </a:lnTo>
                    <a:lnTo>
                      <a:pt x="17" y="31"/>
                    </a:lnTo>
                    <a:lnTo>
                      <a:pt x="345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10749" name="Group 5423"/>
            <p:cNvGrpSpPr>
              <a:grpSpLocks/>
            </p:cNvGrpSpPr>
            <p:nvPr/>
          </p:nvGrpSpPr>
          <p:grpSpPr bwMode="auto">
            <a:xfrm>
              <a:off x="2520" y="1584"/>
              <a:ext cx="436" cy="244"/>
              <a:chOff x="2520" y="1584"/>
              <a:chExt cx="436" cy="244"/>
            </a:xfrm>
          </p:grpSpPr>
          <p:sp>
            <p:nvSpPr>
              <p:cNvPr id="10751" name="Freeform 5424"/>
              <p:cNvSpPr>
                <a:spLocks/>
              </p:cNvSpPr>
              <p:nvPr/>
            </p:nvSpPr>
            <p:spPr bwMode="auto">
              <a:xfrm>
                <a:off x="2574" y="1610"/>
                <a:ext cx="164" cy="17"/>
              </a:xfrm>
              <a:custGeom>
                <a:avLst/>
                <a:gdLst>
                  <a:gd name="T0" fmla="*/ 0 w 328"/>
                  <a:gd name="T1" fmla="*/ 4 h 34"/>
                  <a:gd name="T2" fmla="*/ 1 w 328"/>
                  <a:gd name="T3" fmla="*/ 4 h 34"/>
                  <a:gd name="T4" fmla="*/ 1 w 328"/>
                  <a:gd name="T5" fmla="*/ 4 h 34"/>
                  <a:gd name="T6" fmla="*/ 1 w 328"/>
                  <a:gd name="T7" fmla="*/ 4 h 34"/>
                  <a:gd name="T8" fmla="*/ 2 w 328"/>
                  <a:gd name="T9" fmla="*/ 4 h 34"/>
                  <a:gd name="T10" fmla="*/ 2 w 328"/>
                  <a:gd name="T11" fmla="*/ 4 h 34"/>
                  <a:gd name="T12" fmla="*/ 2 w 328"/>
                  <a:gd name="T13" fmla="*/ 4 h 34"/>
                  <a:gd name="T14" fmla="*/ 2 w 328"/>
                  <a:gd name="T15" fmla="*/ 4 h 34"/>
                  <a:gd name="T16" fmla="*/ 3 w 328"/>
                  <a:gd name="T17" fmla="*/ 5 h 34"/>
                  <a:gd name="T18" fmla="*/ 41 w 328"/>
                  <a:gd name="T19" fmla="*/ 0 h 34"/>
                  <a:gd name="T20" fmla="*/ 0 w 328"/>
                  <a:gd name="T21" fmla="*/ 4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8" h="34">
                    <a:moveTo>
                      <a:pt x="0" y="31"/>
                    </a:moveTo>
                    <a:lnTo>
                      <a:pt x="2" y="32"/>
                    </a:lnTo>
                    <a:lnTo>
                      <a:pt x="4" y="32"/>
                    </a:lnTo>
                    <a:lnTo>
                      <a:pt x="8" y="32"/>
                    </a:lnTo>
                    <a:lnTo>
                      <a:pt x="9" y="32"/>
                    </a:lnTo>
                    <a:lnTo>
                      <a:pt x="11" y="32"/>
                    </a:lnTo>
                    <a:lnTo>
                      <a:pt x="13" y="32"/>
                    </a:lnTo>
                    <a:lnTo>
                      <a:pt x="15" y="32"/>
                    </a:lnTo>
                    <a:lnTo>
                      <a:pt x="17" y="34"/>
                    </a:lnTo>
                    <a:lnTo>
                      <a:pt x="328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752" name="Freeform 5425"/>
              <p:cNvSpPr>
                <a:spLocks/>
              </p:cNvSpPr>
              <p:nvPr/>
            </p:nvSpPr>
            <p:spPr bwMode="auto">
              <a:xfrm>
                <a:off x="2583" y="1610"/>
                <a:ext cx="155" cy="17"/>
              </a:xfrm>
              <a:custGeom>
                <a:avLst/>
                <a:gdLst>
                  <a:gd name="T0" fmla="*/ 0 w 311"/>
                  <a:gd name="T1" fmla="*/ 4 h 34"/>
                  <a:gd name="T2" fmla="*/ 0 w 311"/>
                  <a:gd name="T3" fmla="*/ 5 h 34"/>
                  <a:gd name="T4" fmla="*/ 0 w 311"/>
                  <a:gd name="T5" fmla="*/ 5 h 34"/>
                  <a:gd name="T6" fmla="*/ 0 w 311"/>
                  <a:gd name="T7" fmla="*/ 5 h 34"/>
                  <a:gd name="T8" fmla="*/ 1 w 311"/>
                  <a:gd name="T9" fmla="*/ 5 h 34"/>
                  <a:gd name="T10" fmla="*/ 1 w 311"/>
                  <a:gd name="T11" fmla="*/ 5 h 34"/>
                  <a:gd name="T12" fmla="*/ 1 w 311"/>
                  <a:gd name="T13" fmla="*/ 5 h 34"/>
                  <a:gd name="T14" fmla="*/ 2 w 311"/>
                  <a:gd name="T15" fmla="*/ 5 h 34"/>
                  <a:gd name="T16" fmla="*/ 2 w 311"/>
                  <a:gd name="T17" fmla="*/ 5 h 34"/>
                  <a:gd name="T18" fmla="*/ 38 w 311"/>
                  <a:gd name="T19" fmla="*/ 0 h 34"/>
                  <a:gd name="T20" fmla="*/ 0 w 311"/>
                  <a:gd name="T21" fmla="*/ 4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11" h="34">
                    <a:moveTo>
                      <a:pt x="0" y="32"/>
                    </a:moveTo>
                    <a:lnTo>
                      <a:pt x="2" y="34"/>
                    </a:lnTo>
                    <a:lnTo>
                      <a:pt x="4" y="34"/>
                    </a:lnTo>
                    <a:lnTo>
                      <a:pt x="6" y="34"/>
                    </a:lnTo>
                    <a:lnTo>
                      <a:pt x="8" y="34"/>
                    </a:lnTo>
                    <a:lnTo>
                      <a:pt x="10" y="34"/>
                    </a:lnTo>
                    <a:lnTo>
                      <a:pt x="14" y="34"/>
                    </a:lnTo>
                    <a:lnTo>
                      <a:pt x="16" y="34"/>
                    </a:lnTo>
                    <a:lnTo>
                      <a:pt x="17" y="34"/>
                    </a:lnTo>
                    <a:lnTo>
                      <a:pt x="311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753" name="Freeform 5426"/>
              <p:cNvSpPr>
                <a:spLocks/>
              </p:cNvSpPr>
              <p:nvPr/>
            </p:nvSpPr>
            <p:spPr bwMode="auto">
              <a:xfrm>
                <a:off x="2591" y="1610"/>
                <a:ext cx="147" cy="18"/>
              </a:xfrm>
              <a:custGeom>
                <a:avLst/>
                <a:gdLst>
                  <a:gd name="T0" fmla="*/ 0 w 294"/>
                  <a:gd name="T1" fmla="*/ 5 h 36"/>
                  <a:gd name="T2" fmla="*/ 1 w 294"/>
                  <a:gd name="T3" fmla="*/ 5 h 36"/>
                  <a:gd name="T4" fmla="*/ 1 w 294"/>
                  <a:gd name="T5" fmla="*/ 5 h 36"/>
                  <a:gd name="T6" fmla="*/ 1 w 294"/>
                  <a:gd name="T7" fmla="*/ 5 h 36"/>
                  <a:gd name="T8" fmla="*/ 1 w 294"/>
                  <a:gd name="T9" fmla="*/ 5 h 36"/>
                  <a:gd name="T10" fmla="*/ 2 w 294"/>
                  <a:gd name="T11" fmla="*/ 5 h 36"/>
                  <a:gd name="T12" fmla="*/ 2 w 294"/>
                  <a:gd name="T13" fmla="*/ 5 h 36"/>
                  <a:gd name="T14" fmla="*/ 2 w 294"/>
                  <a:gd name="T15" fmla="*/ 5 h 36"/>
                  <a:gd name="T16" fmla="*/ 2 w 294"/>
                  <a:gd name="T17" fmla="*/ 5 h 36"/>
                  <a:gd name="T18" fmla="*/ 37 w 294"/>
                  <a:gd name="T19" fmla="*/ 0 h 36"/>
                  <a:gd name="T20" fmla="*/ 0 w 294"/>
                  <a:gd name="T21" fmla="*/ 5 h 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4" h="36">
                    <a:moveTo>
                      <a:pt x="0" y="36"/>
                    </a:moveTo>
                    <a:lnTo>
                      <a:pt x="2" y="36"/>
                    </a:lnTo>
                    <a:lnTo>
                      <a:pt x="4" y="36"/>
                    </a:lnTo>
                    <a:lnTo>
                      <a:pt x="6" y="36"/>
                    </a:lnTo>
                    <a:lnTo>
                      <a:pt x="8" y="36"/>
                    </a:lnTo>
                    <a:lnTo>
                      <a:pt x="10" y="36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294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754" name="Freeform 5427"/>
              <p:cNvSpPr>
                <a:spLocks/>
              </p:cNvSpPr>
              <p:nvPr/>
            </p:nvSpPr>
            <p:spPr bwMode="auto">
              <a:xfrm>
                <a:off x="2598" y="1610"/>
                <a:ext cx="140" cy="19"/>
              </a:xfrm>
              <a:custGeom>
                <a:avLst/>
                <a:gdLst>
                  <a:gd name="T0" fmla="*/ 0 w 280"/>
                  <a:gd name="T1" fmla="*/ 5 h 38"/>
                  <a:gd name="T2" fmla="*/ 1 w 280"/>
                  <a:gd name="T3" fmla="*/ 5 h 38"/>
                  <a:gd name="T4" fmla="*/ 1 w 280"/>
                  <a:gd name="T5" fmla="*/ 5 h 38"/>
                  <a:gd name="T6" fmla="*/ 1 w 280"/>
                  <a:gd name="T7" fmla="*/ 5 h 38"/>
                  <a:gd name="T8" fmla="*/ 1 w 280"/>
                  <a:gd name="T9" fmla="*/ 5 h 38"/>
                  <a:gd name="T10" fmla="*/ 2 w 280"/>
                  <a:gd name="T11" fmla="*/ 5 h 38"/>
                  <a:gd name="T12" fmla="*/ 2 w 280"/>
                  <a:gd name="T13" fmla="*/ 5 h 38"/>
                  <a:gd name="T14" fmla="*/ 2 w 280"/>
                  <a:gd name="T15" fmla="*/ 5 h 38"/>
                  <a:gd name="T16" fmla="*/ 2 w 280"/>
                  <a:gd name="T17" fmla="*/ 5 h 38"/>
                  <a:gd name="T18" fmla="*/ 35 w 280"/>
                  <a:gd name="T19" fmla="*/ 0 h 38"/>
                  <a:gd name="T20" fmla="*/ 0 w 280"/>
                  <a:gd name="T21" fmla="*/ 5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80" h="38">
                    <a:moveTo>
                      <a:pt x="0" y="36"/>
                    </a:moveTo>
                    <a:lnTo>
                      <a:pt x="2" y="38"/>
                    </a:lnTo>
                    <a:lnTo>
                      <a:pt x="4" y="38"/>
                    </a:lnTo>
                    <a:lnTo>
                      <a:pt x="6" y="38"/>
                    </a:lnTo>
                    <a:lnTo>
                      <a:pt x="8" y="38"/>
                    </a:lnTo>
                    <a:lnTo>
                      <a:pt x="9" y="38"/>
                    </a:lnTo>
                    <a:lnTo>
                      <a:pt x="11" y="38"/>
                    </a:lnTo>
                    <a:lnTo>
                      <a:pt x="13" y="38"/>
                    </a:lnTo>
                    <a:lnTo>
                      <a:pt x="15" y="38"/>
                    </a:lnTo>
                    <a:lnTo>
                      <a:pt x="280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755" name="Freeform 5428"/>
              <p:cNvSpPr>
                <a:spLocks/>
              </p:cNvSpPr>
              <p:nvPr/>
            </p:nvSpPr>
            <p:spPr bwMode="auto">
              <a:xfrm>
                <a:off x="2606" y="1610"/>
                <a:ext cx="132" cy="19"/>
              </a:xfrm>
              <a:custGeom>
                <a:avLst/>
                <a:gdLst>
                  <a:gd name="T0" fmla="*/ 0 w 265"/>
                  <a:gd name="T1" fmla="*/ 5 h 38"/>
                  <a:gd name="T2" fmla="*/ 0 w 265"/>
                  <a:gd name="T3" fmla="*/ 5 h 38"/>
                  <a:gd name="T4" fmla="*/ 0 w 265"/>
                  <a:gd name="T5" fmla="*/ 5 h 38"/>
                  <a:gd name="T6" fmla="*/ 0 w 265"/>
                  <a:gd name="T7" fmla="*/ 5 h 38"/>
                  <a:gd name="T8" fmla="*/ 0 w 265"/>
                  <a:gd name="T9" fmla="*/ 5 h 38"/>
                  <a:gd name="T10" fmla="*/ 1 w 265"/>
                  <a:gd name="T11" fmla="*/ 5 h 38"/>
                  <a:gd name="T12" fmla="*/ 1 w 265"/>
                  <a:gd name="T13" fmla="*/ 5 h 38"/>
                  <a:gd name="T14" fmla="*/ 1 w 265"/>
                  <a:gd name="T15" fmla="*/ 5 h 38"/>
                  <a:gd name="T16" fmla="*/ 1 w 265"/>
                  <a:gd name="T17" fmla="*/ 5 h 38"/>
                  <a:gd name="T18" fmla="*/ 33 w 265"/>
                  <a:gd name="T19" fmla="*/ 0 h 38"/>
                  <a:gd name="T20" fmla="*/ 0 w 265"/>
                  <a:gd name="T21" fmla="*/ 5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5" h="38">
                    <a:moveTo>
                      <a:pt x="0" y="38"/>
                    </a:moveTo>
                    <a:lnTo>
                      <a:pt x="2" y="38"/>
                    </a:lnTo>
                    <a:lnTo>
                      <a:pt x="4" y="38"/>
                    </a:lnTo>
                    <a:lnTo>
                      <a:pt x="6" y="38"/>
                    </a:lnTo>
                    <a:lnTo>
                      <a:pt x="8" y="38"/>
                    </a:lnTo>
                    <a:lnTo>
                      <a:pt x="10" y="38"/>
                    </a:lnTo>
                    <a:lnTo>
                      <a:pt x="12" y="38"/>
                    </a:lnTo>
                    <a:lnTo>
                      <a:pt x="14" y="38"/>
                    </a:lnTo>
                    <a:lnTo>
                      <a:pt x="265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756" name="Freeform 5429"/>
              <p:cNvSpPr>
                <a:spLocks/>
              </p:cNvSpPr>
              <p:nvPr/>
            </p:nvSpPr>
            <p:spPr bwMode="auto">
              <a:xfrm>
                <a:off x="2612" y="1610"/>
                <a:ext cx="126" cy="20"/>
              </a:xfrm>
              <a:custGeom>
                <a:avLst/>
                <a:gdLst>
                  <a:gd name="T0" fmla="*/ 0 w 251"/>
                  <a:gd name="T1" fmla="*/ 5 h 40"/>
                  <a:gd name="T2" fmla="*/ 1 w 251"/>
                  <a:gd name="T3" fmla="*/ 5 h 40"/>
                  <a:gd name="T4" fmla="*/ 1 w 251"/>
                  <a:gd name="T5" fmla="*/ 5 h 40"/>
                  <a:gd name="T6" fmla="*/ 1 w 251"/>
                  <a:gd name="T7" fmla="*/ 5 h 40"/>
                  <a:gd name="T8" fmla="*/ 1 w 251"/>
                  <a:gd name="T9" fmla="*/ 5 h 40"/>
                  <a:gd name="T10" fmla="*/ 1 w 251"/>
                  <a:gd name="T11" fmla="*/ 5 h 40"/>
                  <a:gd name="T12" fmla="*/ 2 w 251"/>
                  <a:gd name="T13" fmla="*/ 5 h 40"/>
                  <a:gd name="T14" fmla="*/ 2 w 251"/>
                  <a:gd name="T15" fmla="*/ 5 h 40"/>
                  <a:gd name="T16" fmla="*/ 2 w 251"/>
                  <a:gd name="T17" fmla="*/ 5 h 40"/>
                  <a:gd name="T18" fmla="*/ 32 w 251"/>
                  <a:gd name="T19" fmla="*/ 0 h 40"/>
                  <a:gd name="T20" fmla="*/ 0 w 251"/>
                  <a:gd name="T21" fmla="*/ 5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1" h="40">
                    <a:moveTo>
                      <a:pt x="0" y="40"/>
                    </a:moveTo>
                    <a:lnTo>
                      <a:pt x="2" y="40"/>
                    </a:lnTo>
                    <a:lnTo>
                      <a:pt x="4" y="40"/>
                    </a:lnTo>
                    <a:lnTo>
                      <a:pt x="5" y="40"/>
                    </a:lnTo>
                    <a:lnTo>
                      <a:pt x="7" y="40"/>
                    </a:lnTo>
                    <a:lnTo>
                      <a:pt x="9" y="40"/>
                    </a:lnTo>
                    <a:lnTo>
                      <a:pt x="11" y="40"/>
                    </a:lnTo>
                    <a:lnTo>
                      <a:pt x="13" y="40"/>
                    </a:lnTo>
                    <a:lnTo>
                      <a:pt x="251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757" name="Freeform 5430"/>
              <p:cNvSpPr>
                <a:spLocks/>
              </p:cNvSpPr>
              <p:nvPr/>
            </p:nvSpPr>
            <p:spPr bwMode="auto">
              <a:xfrm>
                <a:off x="2619" y="1610"/>
                <a:ext cx="119" cy="21"/>
              </a:xfrm>
              <a:custGeom>
                <a:avLst/>
                <a:gdLst>
                  <a:gd name="T0" fmla="*/ 0 w 238"/>
                  <a:gd name="T1" fmla="*/ 5 h 42"/>
                  <a:gd name="T2" fmla="*/ 1 w 238"/>
                  <a:gd name="T3" fmla="*/ 5 h 42"/>
                  <a:gd name="T4" fmla="*/ 1 w 238"/>
                  <a:gd name="T5" fmla="*/ 5 h 42"/>
                  <a:gd name="T6" fmla="*/ 1 w 238"/>
                  <a:gd name="T7" fmla="*/ 5 h 42"/>
                  <a:gd name="T8" fmla="*/ 1 w 238"/>
                  <a:gd name="T9" fmla="*/ 6 h 42"/>
                  <a:gd name="T10" fmla="*/ 1 w 238"/>
                  <a:gd name="T11" fmla="*/ 6 h 42"/>
                  <a:gd name="T12" fmla="*/ 2 w 238"/>
                  <a:gd name="T13" fmla="*/ 6 h 42"/>
                  <a:gd name="T14" fmla="*/ 2 w 238"/>
                  <a:gd name="T15" fmla="*/ 6 h 42"/>
                  <a:gd name="T16" fmla="*/ 2 w 238"/>
                  <a:gd name="T17" fmla="*/ 6 h 42"/>
                  <a:gd name="T18" fmla="*/ 30 w 238"/>
                  <a:gd name="T19" fmla="*/ 0 h 42"/>
                  <a:gd name="T20" fmla="*/ 0 w 238"/>
                  <a:gd name="T21" fmla="*/ 5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8" h="42">
                    <a:moveTo>
                      <a:pt x="0" y="40"/>
                    </a:moveTo>
                    <a:lnTo>
                      <a:pt x="2" y="40"/>
                    </a:lnTo>
                    <a:lnTo>
                      <a:pt x="4" y="40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10" y="42"/>
                    </a:lnTo>
                    <a:lnTo>
                      <a:pt x="12" y="42"/>
                    </a:lnTo>
                    <a:lnTo>
                      <a:pt x="238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758" name="Freeform 5431"/>
              <p:cNvSpPr>
                <a:spLocks/>
              </p:cNvSpPr>
              <p:nvPr/>
            </p:nvSpPr>
            <p:spPr bwMode="auto">
              <a:xfrm>
                <a:off x="2625" y="1610"/>
                <a:ext cx="113" cy="21"/>
              </a:xfrm>
              <a:custGeom>
                <a:avLst/>
                <a:gdLst>
                  <a:gd name="T0" fmla="*/ 0 w 226"/>
                  <a:gd name="T1" fmla="*/ 6 h 42"/>
                  <a:gd name="T2" fmla="*/ 1 w 226"/>
                  <a:gd name="T3" fmla="*/ 6 h 42"/>
                  <a:gd name="T4" fmla="*/ 1 w 226"/>
                  <a:gd name="T5" fmla="*/ 6 h 42"/>
                  <a:gd name="T6" fmla="*/ 1 w 226"/>
                  <a:gd name="T7" fmla="*/ 6 h 42"/>
                  <a:gd name="T8" fmla="*/ 1 w 226"/>
                  <a:gd name="T9" fmla="*/ 6 h 42"/>
                  <a:gd name="T10" fmla="*/ 1 w 226"/>
                  <a:gd name="T11" fmla="*/ 6 h 42"/>
                  <a:gd name="T12" fmla="*/ 1 w 226"/>
                  <a:gd name="T13" fmla="*/ 6 h 42"/>
                  <a:gd name="T14" fmla="*/ 2 w 226"/>
                  <a:gd name="T15" fmla="*/ 6 h 42"/>
                  <a:gd name="T16" fmla="*/ 2 w 226"/>
                  <a:gd name="T17" fmla="*/ 6 h 42"/>
                  <a:gd name="T18" fmla="*/ 29 w 226"/>
                  <a:gd name="T19" fmla="*/ 0 h 42"/>
                  <a:gd name="T20" fmla="*/ 0 w 226"/>
                  <a:gd name="T21" fmla="*/ 6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6" h="42">
                    <a:moveTo>
                      <a:pt x="0" y="42"/>
                    </a:moveTo>
                    <a:lnTo>
                      <a:pt x="2" y="42"/>
                    </a:lnTo>
                    <a:lnTo>
                      <a:pt x="3" y="42"/>
                    </a:lnTo>
                    <a:lnTo>
                      <a:pt x="5" y="42"/>
                    </a:lnTo>
                    <a:lnTo>
                      <a:pt x="7" y="42"/>
                    </a:lnTo>
                    <a:lnTo>
                      <a:pt x="9" y="42"/>
                    </a:lnTo>
                    <a:lnTo>
                      <a:pt x="11" y="42"/>
                    </a:lnTo>
                    <a:lnTo>
                      <a:pt x="226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759" name="Freeform 5432"/>
              <p:cNvSpPr>
                <a:spLocks/>
              </p:cNvSpPr>
              <p:nvPr/>
            </p:nvSpPr>
            <p:spPr bwMode="auto">
              <a:xfrm>
                <a:off x="2631" y="1610"/>
                <a:ext cx="107" cy="22"/>
              </a:xfrm>
              <a:custGeom>
                <a:avLst/>
                <a:gdLst>
                  <a:gd name="T0" fmla="*/ 0 w 215"/>
                  <a:gd name="T1" fmla="*/ 6 h 44"/>
                  <a:gd name="T2" fmla="*/ 0 w 215"/>
                  <a:gd name="T3" fmla="*/ 6 h 44"/>
                  <a:gd name="T4" fmla="*/ 0 w 215"/>
                  <a:gd name="T5" fmla="*/ 6 h 44"/>
                  <a:gd name="T6" fmla="*/ 0 w 215"/>
                  <a:gd name="T7" fmla="*/ 6 h 44"/>
                  <a:gd name="T8" fmla="*/ 0 w 215"/>
                  <a:gd name="T9" fmla="*/ 6 h 44"/>
                  <a:gd name="T10" fmla="*/ 0 w 215"/>
                  <a:gd name="T11" fmla="*/ 6 h 44"/>
                  <a:gd name="T12" fmla="*/ 1 w 215"/>
                  <a:gd name="T13" fmla="*/ 6 h 44"/>
                  <a:gd name="T14" fmla="*/ 1 w 215"/>
                  <a:gd name="T15" fmla="*/ 6 h 44"/>
                  <a:gd name="T16" fmla="*/ 1 w 215"/>
                  <a:gd name="T17" fmla="*/ 6 h 44"/>
                  <a:gd name="T18" fmla="*/ 26 w 215"/>
                  <a:gd name="T19" fmla="*/ 0 h 44"/>
                  <a:gd name="T20" fmla="*/ 0 w 215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44">
                    <a:moveTo>
                      <a:pt x="0" y="42"/>
                    </a:moveTo>
                    <a:lnTo>
                      <a:pt x="2" y="42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10" y="44"/>
                    </a:lnTo>
                    <a:lnTo>
                      <a:pt x="215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760" name="Freeform 5433"/>
              <p:cNvSpPr>
                <a:spLocks/>
              </p:cNvSpPr>
              <p:nvPr/>
            </p:nvSpPr>
            <p:spPr bwMode="auto">
              <a:xfrm>
                <a:off x="2635" y="1610"/>
                <a:ext cx="103" cy="22"/>
              </a:xfrm>
              <a:custGeom>
                <a:avLst/>
                <a:gdLst>
                  <a:gd name="T0" fmla="*/ 0 w 205"/>
                  <a:gd name="T1" fmla="*/ 6 h 44"/>
                  <a:gd name="T2" fmla="*/ 1 w 205"/>
                  <a:gd name="T3" fmla="*/ 6 h 44"/>
                  <a:gd name="T4" fmla="*/ 1 w 205"/>
                  <a:gd name="T5" fmla="*/ 6 h 44"/>
                  <a:gd name="T6" fmla="*/ 1 w 205"/>
                  <a:gd name="T7" fmla="*/ 6 h 44"/>
                  <a:gd name="T8" fmla="*/ 1 w 205"/>
                  <a:gd name="T9" fmla="*/ 6 h 44"/>
                  <a:gd name="T10" fmla="*/ 1 w 205"/>
                  <a:gd name="T11" fmla="*/ 6 h 44"/>
                  <a:gd name="T12" fmla="*/ 1 w 205"/>
                  <a:gd name="T13" fmla="*/ 6 h 44"/>
                  <a:gd name="T14" fmla="*/ 2 w 205"/>
                  <a:gd name="T15" fmla="*/ 6 h 44"/>
                  <a:gd name="T16" fmla="*/ 2 w 205"/>
                  <a:gd name="T17" fmla="*/ 6 h 44"/>
                  <a:gd name="T18" fmla="*/ 26 w 205"/>
                  <a:gd name="T19" fmla="*/ 0 h 44"/>
                  <a:gd name="T20" fmla="*/ 0 w 205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5" h="44">
                    <a:moveTo>
                      <a:pt x="0" y="42"/>
                    </a:moveTo>
                    <a:lnTo>
                      <a:pt x="2" y="42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7" y="42"/>
                    </a:lnTo>
                    <a:lnTo>
                      <a:pt x="9" y="44"/>
                    </a:lnTo>
                    <a:lnTo>
                      <a:pt x="205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761" name="Freeform 5434"/>
              <p:cNvSpPr>
                <a:spLocks/>
              </p:cNvSpPr>
              <p:nvPr/>
            </p:nvSpPr>
            <p:spPr bwMode="auto">
              <a:xfrm>
                <a:off x="2640" y="1610"/>
                <a:ext cx="98" cy="22"/>
              </a:xfrm>
              <a:custGeom>
                <a:avLst/>
                <a:gdLst>
                  <a:gd name="T0" fmla="*/ 0 w 196"/>
                  <a:gd name="T1" fmla="*/ 6 h 44"/>
                  <a:gd name="T2" fmla="*/ 1 w 196"/>
                  <a:gd name="T3" fmla="*/ 6 h 44"/>
                  <a:gd name="T4" fmla="*/ 1 w 196"/>
                  <a:gd name="T5" fmla="*/ 6 h 44"/>
                  <a:gd name="T6" fmla="*/ 1 w 196"/>
                  <a:gd name="T7" fmla="*/ 6 h 44"/>
                  <a:gd name="T8" fmla="*/ 1 w 196"/>
                  <a:gd name="T9" fmla="*/ 6 h 44"/>
                  <a:gd name="T10" fmla="*/ 1 w 196"/>
                  <a:gd name="T11" fmla="*/ 6 h 44"/>
                  <a:gd name="T12" fmla="*/ 1 w 196"/>
                  <a:gd name="T13" fmla="*/ 6 h 44"/>
                  <a:gd name="T14" fmla="*/ 2 w 196"/>
                  <a:gd name="T15" fmla="*/ 6 h 44"/>
                  <a:gd name="T16" fmla="*/ 2 w 196"/>
                  <a:gd name="T17" fmla="*/ 6 h 44"/>
                  <a:gd name="T18" fmla="*/ 25 w 196"/>
                  <a:gd name="T19" fmla="*/ 0 h 44"/>
                  <a:gd name="T20" fmla="*/ 0 w 196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6" h="44">
                    <a:moveTo>
                      <a:pt x="0" y="44"/>
                    </a:moveTo>
                    <a:lnTo>
                      <a:pt x="2" y="44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10" y="44"/>
                    </a:lnTo>
                    <a:lnTo>
                      <a:pt x="196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762" name="Freeform 5435"/>
              <p:cNvSpPr>
                <a:spLocks/>
              </p:cNvSpPr>
              <p:nvPr/>
            </p:nvSpPr>
            <p:spPr bwMode="auto">
              <a:xfrm>
                <a:off x="2645" y="1610"/>
                <a:ext cx="93" cy="22"/>
              </a:xfrm>
              <a:custGeom>
                <a:avLst/>
                <a:gdLst>
                  <a:gd name="T0" fmla="*/ 0 w 186"/>
                  <a:gd name="T1" fmla="*/ 6 h 44"/>
                  <a:gd name="T2" fmla="*/ 1 w 186"/>
                  <a:gd name="T3" fmla="*/ 6 h 44"/>
                  <a:gd name="T4" fmla="*/ 1 w 186"/>
                  <a:gd name="T5" fmla="*/ 6 h 44"/>
                  <a:gd name="T6" fmla="*/ 1 w 186"/>
                  <a:gd name="T7" fmla="*/ 6 h 44"/>
                  <a:gd name="T8" fmla="*/ 1 w 186"/>
                  <a:gd name="T9" fmla="*/ 6 h 44"/>
                  <a:gd name="T10" fmla="*/ 1 w 186"/>
                  <a:gd name="T11" fmla="*/ 6 h 44"/>
                  <a:gd name="T12" fmla="*/ 1 w 186"/>
                  <a:gd name="T13" fmla="*/ 6 h 44"/>
                  <a:gd name="T14" fmla="*/ 2 w 186"/>
                  <a:gd name="T15" fmla="*/ 6 h 44"/>
                  <a:gd name="T16" fmla="*/ 2 w 186"/>
                  <a:gd name="T17" fmla="*/ 6 h 44"/>
                  <a:gd name="T18" fmla="*/ 24 w 186"/>
                  <a:gd name="T19" fmla="*/ 0 h 44"/>
                  <a:gd name="T20" fmla="*/ 0 w 186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6" h="44">
                    <a:moveTo>
                      <a:pt x="0" y="44"/>
                    </a:moveTo>
                    <a:lnTo>
                      <a:pt x="2" y="44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10" y="44"/>
                    </a:lnTo>
                    <a:lnTo>
                      <a:pt x="186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763" name="Freeform 5436"/>
              <p:cNvSpPr>
                <a:spLocks/>
              </p:cNvSpPr>
              <p:nvPr/>
            </p:nvSpPr>
            <p:spPr bwMode="auto">
              <a:xfrm>
                <a:off x="2650" y="1610"/>
                <a:ext cx="88" cy="22"/>
              </a:xfrm>
              <a:custGeom>
                <a:avLst/>
                <a:gdLst>
                  <a:gd name="T0" fmla="*/ 0 w 176"/>
                  <a:gd name="T1" fmla="*/ 6 h 44"/>
                  <a:gd name="T2" fmla="*/ 1 w 176"/>
                  <a:gd name="T3" fmla="*/ 6 h 44"/>
                  <a:gd name="T4" fmla="*/ 1 w 176"/>
                  <a:gd name="T5" fmla="*/ 6 h 44"/>
                  <a:gd name="T6" fmla="*/ 1 w 176"/>
                  <a:gd name="T7" fmla="*/ 6 h 44"/>
                  <a:gd name="T8" fmla="*/ 1 w 176"/>
                  <a:gd name="T9" fmla="*/ 6 h 44"/>
                  <a:gd name="T10" fmla="*/ 1 w 176"/>
                  <a:gd name="T11" fmla="*/ 6 h 44"/>
                  <a:gd name="T12" fmla="*/ 1 w 176"/>
                  <a:gd name="T13" fmla="*/ 6 h 44"/>
                  <a:gd name="T14" fmla="*/ 1 w 176"/>
                  <a:gd name="T15" fmla="*/ 6 h 44"/>
                  <a:gd name="T16" fmla="*/ 2 w 176"/>
                  <a:gd name="T17" fmla="*/ 6 h 44"/>
                  <a:gd name="T18" fmla="*/ 22 w 176"/>
                  <a:gd name="T19" fmla="*/ 0 h 44"/>
                  <a:gd name="T20" fmla="*/ 0 w 176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6" h="44">
                    <a:moveTo>
                      <a:pt x="0" y="44"/>
                    </a:moveTo>
                    <a:lnTo>
                      <a:pt x="1" y="44"/>
                    </a:lnTo>
                    <a:lnTo>
                      <a:pt x="3" y="44"/>
                    </a:lnTo>
                    <a:lnTo>
                      <a:pt x="5" y="44"/>
                    </a:lnTo>
                    <a:lnTo>
                      <a:pt x="7" y="44"/>
                    </a:lnTo>
                    <a:lnTo>
                      <a:pt x="9" y="44"/>
                    </a:lnTo>
                    <a:lnTo>
                      <a:pt x="176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764" name="Freeform 5437"/>
              <p:cNvSpPr>
                <a:spLocks/>
              </p:cNvSpPr>
              <p:nvPr/>
            </p:nvSpPr>
            <p:spPr bwMode="auto">
              <a:xfrm>
                <a:off x="2655" y="1610"/>
                <a:ext cx="83" cy="23"/>
              </a:xfrm>
              <a:custGeom>
                <a:avLst/>
                <a:gdLst>
                  <a:gd name="T0" fmla="*/ 0 w 167"/>
                  <a:gd name="T1" fmla="*/ 6 h 46"/>
                  <a:gd name="T2" fmla="*/ 0 w 167"/>
                  <a:gd name="T3" fmla="*/ 6 h 46"/>
                  <a:gd name="T4" fmla="*/ 0 w 167"/>
                  <a:gd name="T5" fmla="*/ 6 h 46"/>
                  <a:gd name="T6" fmla="*/ 0 w 167"/>
                  <a:gd name="T7" fmla="*/ 6 h 46"/>
                  <a:gd name="T8" fmla="*/ 0 w 167"/>
                  <a:gd name="T9" fmla="*/ 6 h 46"/>
                  <a:gd name="T10" fmla="*/ 0 w 167"/>
                  <a:gd name="T11" fmla="*/ 6 h 46"/>
                  <a:gd name="T12" fmla="*/ 0 w 167"/>
                  <a:gd name="T13" fmla="*/ 6 h 46"/>
                  <a:gd name="T14" fmla="*/ 0 w 167"/>
                  <a:gd name="T15" fmla="*/ 6 h 46"/>
                  <a:gd name="T16" fmla="*/ 1 w 167"/>
                  <a:gd name="T17" fmla="*/ 6 h 46"/>
                  <a:gd name="T18" fmla="*/ 20 w 167"/>
                  <a:gd name="T19" fmla="*/ 0 h 46"/>
                  <a:gd name="T20" fmla="*/ 0 w 167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7" h="46">
                    <a:moveTo>
                      <a:pt x="0" y="46"/>
                    </a:moveTo>
                    <a:lnTo>
                      <a:pt x="0" y="46"/>
                    </a:lnTo>
                    <a:lnTo>
                      <a:pt x="2" y="46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8" y="46"/>
                    </a:lnTo>
                    <a:lnTo>
                      <a:pt x="167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765" name="Freeform 5438"/>
              <p:cNvSpPr>
                <a:spLocks/>
              </p:cNvSpPr>
              <p:nvPr/>
            </p:nvSpPr>
            <p:spPr bwMode="auto">
              <a:xfrm>
                <a:off x="2657" y="1610"/>
                <a:ext cx="81" cy="23"/>
              </a:xfrm>
              <a:custGeom>
                <a:avLst/>
                <a:gdLst>
                  <a:gd name="T0" fmla="*/ 0 w 161"/>
                  <a:gd name="T1" fmla="*/ 6 h 46"/>
                  <a:gd name="T2" fmla="*/ 1 w 161"/>
                  <a:gd name="T3" fmla="*/ 6 h 46"/>
                  <a:gd name="T4" fmla="*/ 1 w 161"/>
                  <a:gd name="T5" fmla="*/ 6 h 46"/>
                  <a:gd name="T6" fmla="*/ 1 w 161"/>
                  <a:gd name="T7" fmla="*/ 6 h 46"/>
                  <a:gd name="T8" fmla="*/ 1 w 161"/>
                  <a:gd name="T9" fmla="*/ 6 h 46"/>
                  <a:gd name="T10" fmla="*/ 1 w 161"/>
                  <a:gd name="T11" fmla="*/ 6 h 46"/>
                  <a:gd name="T12" fmla="*/ 1 w 161"/>
                  <a:gd name="T13" fmla="*/ 6 h 46"/>
                  <a:gd name="T14" fmla="*/ 1 w 161"/>
                  <a:gd name="T15" fmla="*/ 6 h 46"/>
                  <a:gd name="T16" fmla="*/ 1 w 161"/>
                  <a:gd name="T17" fmla="*/ 6 h 46"/>
                  <a:gd name="T18" fmla="*/ 21 w 161"/>
                  <a:gd name="T19" fmla="*/ 0 h 46"/>
                  <a:gd name="T20" fmla="*/ 0 w 161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1" h="46">
                    <a:moveTo>
                      <a:pt x="0" y="46"/>
                    </a:moveTo>
                    <a:lnTo>
                      <a:pt x="2" y="46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8" y="46"/>
                    </a:lnTo>
                    <a:lnTo>
                      <a:pt x="161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766" name="Freeform 5439"/>
              <p:cNvSpPr>
                <a:spLocks/>
              </p:cNvSpPr>
              <p:nvPr/>
            </p:nvSpPr>
            <p:spPr bwMode="auto">
              <a:xfrm>
                <a:off x="2661" y="1610"/>
                <a:ext cx="77" cy="23"/>
              </a:xfrm>
              <a:custGeom>
                <a:avLst/>
                <a:gdLst>
                  <a:gd name="T0" fmla="*/ 0 w 153"/>
                  <a:gd name="T1" fmla="*/ 6 h 46"/>
                  <a:gd name="T2" fmla="*/ 1 w 153"/>
                  <a:gd name="T3" fmla="*/ 6 h 46"/>
                  <a:gd name="T4" fmla="*/ 1 w 153"/>
                  <a:gd name="T5" fmla="*/ 6 h 46"/>
                  <a:gd name="T6" fmla="*/ 1 w 153"/>
                  <a:gd name="T7" fmla="*/ 6 h 46"/>
                  <a:gd name="T8" fmla="*/ 1 w 153"/>
                  <a:gd name="T9" fmla="*/ 6 h 46"/>
                  <a:gd name="T10" fmla="*/ 1 w 153"/>
                  <a:gd name="T11" fmla="*/ 6 h 46"/>
                  <a:gd name="T12" fmla="*/ 1 w 153"/>
                  <a:gd name="T13" fmla="*/ 6 h 46"/>
                  <a:gd name="T14" fmla="*/ 1 w 153"/>
                  <a:gd name="T15" fmla="*/ 6 h 46"/>
                  <a:gd name="T16" fmla="*/ 1 w 153"/>
                  <a:gd name="T17" fmla="*/ 6 h 46"/>
                  <a:gd name="T18" fmla="*/ 20 w 153"/>
                  <a:gd name="T19" fmla="*/ 0 h 46"/>
                  <a:gd name="T20" fmla="*/ 0 w 153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3" h="46">
                    <a:moveTo>
                      <a:pt x="0" y="46"/>
                    </a:moveTo>
                    <a:lnTo>
                      <a:pt x="2" y="46"/>
                    </a:lnTo>
                    <a:lnTo>
                      <a:pt x="3" y="46"/>
                    </a:lnTo>
                    <a:lnTo>
                      <a:pt x="5" y="46"/>
                    </a:lnTo>
                    <a:lnTo>
                      <a:pt x="7" y="46"/>
                    </a:lnTo>
                    <a:lnTo>
                      <a:pt x="153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767" name="Freeform 5440"/>
              <p:cNvSpPr>
                <a:spLocks/>
              </p:cNvSpPr>
              <p:nvPr/>
            </p:nvSpPr>
            <p:spPr bwMode="auto">
              <a:xfrm>
                <a:off x="2665" y="1610"/>
                <a:ext cx="73" cy="23"/>
              </a:xfrm>
              <a:custGeom>
                <a:avLst/>
                <a:gdLst>
                  <a:gd name="T0" fmla="*/ 0 w 146"/>
                  <a:gd name="T1" fmla="*/ 6 h 46"/>
                  <a:gd name="T2" fmla="*/ 1 w 146"/>
                  <a:gd name="T3" fmla="*/ 6 h 46"/>
                  <a:gd name="T4" fmla="*/ 1 w 146"/>
                  <a:gd name="T5" fmla="*/ 6 h 46"/>
                  <a:gd name="T6" fmla="*/ 1 w 146"/>
                  <a:gd name="T7" fmla="*/ 6 h 46"/>
                  <a:gd name="T8" fmla="*/ 1 w 146"/>
                  <a:gd name="T9" fmla="*/ 6 h 46"/>
                  <a:gd name="T10" fmla="*/ 19 w 146"/>
                  <a:gd name="T11" fmla="*/ 0 h 46"/>
                  <a:gd name="T12" fmla="*/ 0 w 146"/>
                  <a:gd name="T13" fmla="*/ 6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6" h="46">
                    <a:moveTo>
                      <a:pt x="0" y="46"/>
                    </a:moveTo>
                    <a:lnTo>
                      <a:pt x="2" y="46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146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768" name="Freeform 5441"/>
              <p:cNvSpPr>
                <a:spLocks/>
              </p:cNvSpPr>
              <p:nvPr/>
            </p:nvSpPr>
            <p:spPr bwMode="auto">
              <a:xfrm>
                <a:off x="2668" y="1610"/>
                <a:ext cx="70" cy="23"/>
              </a:xfrm>
              <a:custGeom>
                <a:avLst/>
                <a:gdLst>
                  <a:gd name="T0" fmla="*/ 0 w 140"/>
                  <a:gd name="T1" fmla="*/ 6 h 46"/>
                  <a:gd name="T2" fmla="*/ 1 w 140"/>
                  <a:gd name="T3" fmla="*/ 6 h 46"/>
                  <a:gd name="T4" fmla="*/ 1 w 140"/>
                  <a:gd name="T5" fmla="*/ 6 h 46"/>
                  <a:gd name="T6" fmla="*/ 1 w 140"/>
                  <a:gd name="T7" fmla="*/ 6 h 46"/>
                  <a:gd name="T8" fmla="*/ 1 w 140"/>
                  <a:gd name="T9" fmla="*/ 6 h 46"/>
                  <a:gd name="T10" fmla="*/ 1 w 140"/>
                  <a:gd name="T11" fmla="*/ 6 h 46"/>
                  <a:gd name="T12" fmla="*/ 1 w 140"/>
                  <a:gd name="T13" fmla="*/ 6 h 46"/>
                  <a:gd name="T14" fmla="*/ 1 w 140"/>
                  <a:gd name="T15" fmla="*/ 6 h 46"/>
                  <a:gd name="T16" fmla="*/ 1 w 140"/>
                  <a:gd name="T17" fmla="*/ 6 h 46"/>
                  <a:gd name="T18" fmla="*/ 18 w 140"/>
                  <a:gd name="T19" fmla="*/ 0 h 46"/>
                  <a:gd name="T20" fmla="*/ 0 w 140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0" h="46">
                    <a:moveTo>
                      <a:pt x="0" y="46"/>
                    </a:moveTo>
                    <a:lnTo>
                      <a:pt x="2" y="46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8" y="46"/>
                    </a:lnTo>
                    <a:lnTo>
                      <a:pt x="140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769" name="Freeform 5442"/>
              <p:cNvSpPr>
                <a:spLocks/>
              </p:cNvSpPr>
              <p:nvPr/>
            </p:nvSpPr>
            <p:spPr bwMode="auto">
              <a:xfrm>
                <a:off x="2672" y="1610"/>
                <a:ext cx="66" cy="23"/>
              </a:xfrm>
              <a:custGeom>
                <a:avLst/>
                <a:gdLst>
                  <a:gd name="T0" fmla="*/ 0 w 132"/>
                  <a:gd name="T1" fmla="*/ 6 h 46"/>
                  <a:gd name="T2" fmla="*/ 1 w 132"/>
                  <a:gd name="T3" fmla="*/ 6 h 46"/>
                  <a:gd name="T4" fmla="*/ 1 w 132"/>
                  <a:gd name="T5" fmla="*/ 6 h 46"/>
                  <a:gd name="T6" fmla="*/ 1 w 132"/>
                  <a:gd name="T7" fmla="*/ 6 h 46"/>
                  <a:gd name="T8" fmla="*/ 1 w 132"/>
                  <a:gd name="T9" fmla="*/ 6 h 46"/>
                  <a:gd name="T10" fmla="*/ 17 w 132"/>
                  <a:gd name="T11" fmla="*/ 0 h 46"/>
                  <a:gd name="T12" fmla="*/ 0 w 132"/>
                  <a:gd name="T13" fmla="*/ 6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2" h="46">
                    <a:moveTo>
                      <a:pt x="0" y="46"/>
                    </a:moveTo>
                    <a:lnTo>
                      <a:pt x="2" y="46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132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770" name="Freeform 5443"/>
              <p:cNvSpPr>
                <a:spLocks/>
              </p:cNvSpPr>
              <p:nvPr/>
            </p:nvSpPr>
            <p:spPr bwMode="auto">
              <a:xfrm>
                <a:off x="2675" y="1610"/>
                <a:ext cx="63" cy="24"/>
              </a:xfrm>
              <a:custGeom>
                <a:avLst/>
                <a:gdLst>
                  <a:gd name="T0" fmla="*/ 0 w 126"/>
                  <a:gd name="T1" fmla="*/ 6 h 48"/>
                  <a:gd name="T2" fmla="*/ 1 w 126"/>
                  <a:gd name="T3" fmla="*/ 6 h 48"/>
                  <a:gd name="T4" fmla="*/ 1 w 126"/>
                  <a:gd name="T5" fmla="*/ 6 h 48"/>
                  <a:gd name="T6" fmla="*/ 1 w 126"/>
                  <a:gd name="T7" fmla="*/ 6 h 48"/>
                  <a:gd name="T8" fmla="*/ 1 w 126"/>
                  <a:gd name="T9" fmla="*/ 6 h 48"/>
                  <a:gd name="T10" fmla="*/ 16 w 126"/>
                  <a:gd name="T11" fmla="*/ 0 h 48"/>
                  <a:gd name="T12" fmla="*/ 0 w 12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" h="48">
                    <a:moveTo>
                      <a:pt x="0" y="48"/>
                    </a:moveTo>
                    <a:lnTo>
                      <a:pt x="1" y="48"/>
                    </a:lnTo>
                    <a:lnTo>
                      <a:pt x="3" y="48"/>
                    </a:lnTo>
                    <a:lnTo>
                      <a:pt x="5" y="48"/>
                    </a:lnTo>
                    <a:lnTo>
                      <a:pt x="126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771" name="Freeform 5444"/>
              <p:cNvSpPr>
                <a:spLocks/>
              </p:cNvSpPr>
              <p:nvPr/>
            </p:nvSpPr>
            <p:spPr bwMode="auto">
              <a:xfrm>
                <a:off x="2678" y="1610"/>
                <a:ext cx="60" cy="24"/>
              </a:xfrm>
              <a:custGeom>
                <a:avLst/>
                <a:gdLst>
                  <a:gd name="T0" fmla="*/ 0 w 121"/>
                  <a:gd name="T1" fmla="*/ 6 h 48"/>
                  <a:gd name="T2" fmla="*/ 0 w 121"/>
                  <a:gd name="T3" fmla="*/ 6 h 48"/>
                  <a:gd name="T4" fmla="*/ 0 w 121"/>
                  <a:gd name="T5" fmla="*/ 6 h 48"/>
                  <a:gd name="T6" fmla="*/ 0 w 121"/>
                  <a:gd name="T7" fmla="*/ 6 h 48"/>
                  <a:gd name="T8" fmla="*/ 0 w 121"/>
                  <a:gd name="T9" fmla="*/ 6 h 48"/>
                  <a:gd name="T10" fmla="*/ 15 w 121"/>
                  <a:gd name="T11" fmla="*/ 0 h 48"/>
                  <a:gd name="T12" fmla="*/ 0 w 12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1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121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772" name="Freeform 5445"/>
              <p:cNvSpPr>
                <a:spLocks/>
              </p:cNvSpPr>
              <p:nvPr/>
            </p:nvSpPr>
            <p:spPr bwMode="auto">
              <a:xfrm>
                <a:off x="2681" y="1610"/>
                <a:ext cx="57" cy="24"/>
              </a:xfrm>
              <a:custGeom>
                <a:avLst/>
                <a:gdLst>
                  <a:gd name="T0" fmla="*/ 0 w 115"/>
                  <a:gd name="T1" fmla="*/ 6 h 48"/>
                  <a:gd name="T2" fmla="*/ 0 w 115"/>
                  <a:gd name="T3" fmla="*/ 6 h 48"/>
                  <a:gd name="T4" fmla="*/ 0 w 115"/>
                  <a:gd name="T5" fmla="*/ 6 h 48"/>
                  <a:gd name="T6" fmla="*/ 0 w 115"/>
                  <a:gd name="T7" fmla="*/ 6 h 48"/>
                  <a:gd name="T8" fmla="*/ 0 w 115"/>
                  <a:gd name="T9" fmla="*/ 6 h 48"/>
                  <a:gd name="T10" fmla="*/ 14 w 115"/>
                  <a:gd name="T11" fmla="*/ 0 h 48"/>
                  <a:gd name="T12" fmla="*/ 0 w 11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5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115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773" name="Freeform 5446"/>
              <p:cNvSpPr>
                <a:spLocks/>
              </p:cNvSpPr>
              <p:nvPr/>
            </p:nvSpPr>
            <p:spPr bwMode="auto">
              <a:xfrm>
                <a:off x="2682" y="1610"/>
                <a:ext cx="56" cy="24"/>
              </a:xfrm>
              <a:custGeom>
                <a:avLst/>
                <a:gdLst>
                  <a:gd name="T0" fmla="*/ 0 w 111"/>
                  <a:gd name="T1" fmla="*/ 6 h 48"/>
                  <a:gd name="T2" fmla="*/ 1 w 111"/>
                  <a:gd name="T3" fmla="*/ 6 h 48"/>
                  <a:gd name="T4" fmla="*/ 1 w 111"/>
                  <a:gd name="T5" fmla="*/ 6 h 48"/>
                  <a:gd name="T6" fmla="*/ 1 w 111"/>
                  <a:gd name="T7" fmla="*/ 6 h 48"/>
                  <a:gd name="T8" fmla="*/ 1 w 111"/>
                  <a:gd name="T9" fmla="*/ 6 h 48"/>
                  <a:gd name="T10" fmla="*/ 14 w 111"/>
                  <a:gd name="T11" fmla="*/ 0 h 48"/>
                  <a:gd name="T12" fmla="*/ 0 w 11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1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111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774" name="Freeform 5447"/>
              <p:cNvSpPr>
                <a:spLocks/>
              </p:cNvSpPr>
              <p:nvPr/>
            </p:nvSpPr>
            <p:spPr bwMode="auto">
              <a:xfrm>
                <a:off x="2685" y="1610"/>
                <a:ext cx="53" cy="24"/>
              </a:xfrm>
              <a:custGeom>
                <a:avLst/>
                <a:gdLst>
                  <a:gd name="T0" fmla="*/ 0 w 105"/>
                  <a:gd name="T1" fmla="*/ 6 h 48"/>
                  <a:gd name="T2" fmla="*/ 1 w 105"/>
                  <a:gd name="T3" fmla="*/ 6 h 48"/>
                  <a:gd name="T4" fmla="*/ 1 w 105"/>
                  <a:gd name="T5" fmla="*/ 6 h 48"/>
                  <a:gd name="T6" fmla="*/ 1 w 105"/>
                  <a:gd name="T7" fmla="*/ 6 h 48"/>
                  <a:gd name="T8" fmla="*/ 1 w 105"/>
                  <a:gd name="T9" fmla="*/ 6 h 48"/>
                  <a:gd name="T10" fmla="*/ 14 w 105"/>
                  <a:gd name="T11" fmla="*/ 0 h 48"/>
                  <a:gd name="T12" fmla="*/ 0 w 10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5" h="48">
                    <a:moveTo>
                      <a:pt x="0" y="48"/>
                    </a:moveTo>
                    <a:lnTo>
                      <a:pt x="2" y="48"/>
                    </a:lnTo>
                    <a:lnTo>
                      <a:pt x="3" y="48"/>
                    </a:lnTo>
                    <a:lnTo>
                      <a:pt x="5" y="48"/>
                    </a:lnTo>
                    <a:lnTo>
                      <a:pt x="105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775" name="Freeform 5448"/>
              <p:cNvSpPr>
                <a:spLocks/>
              </p:cNvSpPr>
              <p:nvPr/>
            </p:nvSpPr>
            <p:spPr bwMode="auto">
              <a:xfrm>
                <a:off x="2688" y="1610"/>
                <a:ext cx="50" cy="24"/>
              </a:xfrm>
              <a:custGeom>
                <a:avLst/>
                <a:gdLst>
                  <a:gd name="T0" fmla="*/ 0 w 100"/>
                  <a:gd name="T1" fmla="*/ 6 h 48"/>
                  <a:gd name="T2" fmla="*/ 0 w 100"/>
                  <a:gd name="T3" fmla="*/ 6 h 48"/>
                  <a:gd name="T4" fmla="*/ 1 w 100"/>
                  <a:gd name="T5" fmla="*/ 6 h 48"/>
                  <a:gd name="T6" fmla="*/ 1 w 100"/>
                  <a:gd name="T7" fmla="*/ 6 h 48"/>
                  <a:gd name="T8" fmla="*/ 1 w 100"/>
                  <a:gd name="T9" fmla="*/ 6 h 48"/>
                  <a:gd name="T10" fmla="*/ 13 w 100"/>
                  <a:gd name="T11" fmla="*/ 0 h 48"/>
                  <a:gd name="T12" fmla="*/ 0 w 100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0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100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776" name="Freeform 5449"/>
              <p:cNvSpPr>
                <a:spLocks/>
              </p:cNvSpPr>
              <p:nvPr/>
            </p:nvSpPr>
            <p:spPr bwMode="auto">
              <a:xfrm>
                <a:off x="2690" y="1610"/>
                <a:ext cx="48" cy="24"/>
              </a:xfrm>
              <a:custGeom>
                <a:avLst/>
                <a:gdLst>
                  <a:gd name="T0" fmla="*/ 0 w 96"/>
                  <a:gd name="T1" fmla="*/ 6 h 48"/>
                  <a:gd name="T2" fmla="*/ 1 w 96"/>
                  <a:gd name="T3" fmla="*/ 6 h 48"/>
                  <a:gd name="T4" fmla="*/ 1 w 96"/>
                  <a:gd name="T5" fmla="*/ 6 h 48"/>
                  <a:gd name="T6" fmla="*/ 1 w 96"/>
                  <a:gd name="T7" fmla="*/ 6 h 48"/>
                  <a:gd name="T8" fmla="*/ 1 w 96"/>
                  <a:gd name="T9" fmla="*/ 6 h 48"/>
                  <a:gd name="T10" fmla="*/ 12 w 96"/>
                  <a:gd name="T11" fmla="*/ 0 h 48"/>
                  <a:gd name="T12" fmla="*/ 0 w 9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6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96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777" name="Freeform 5450"/>
              <p:cNvSpPr>
                <a:spLocks/>
              </p:cNvSpPr>
              <p:nvPr/>
            </p:nvSpPr>
            <p:spPr bwMode="auto">
              <a:xfrm>
                <a:off x="2692" y="1610"/>
                <a:ext cx="46" cy="24"/>
              </a:xfrm>
              <a:custGeom>
                <a:avLst/>
                <a:gdLst>
                  <a:gd name="T0" fmla="*/ 0 w 92"/>
                  <a:gd name="T1" fmla="*/ 6 h 48"/>
                  <a:gd name="T2" fmla="*/ 1 w 92"/>
                  <a:gd name="T3" fmla="*/ 6 h 48"/>
                  <a:gd name="T4" fmla="*/ 1 w 92"/>
                  <a:gd name="T5" fmla="*/ 6 h 48"/>
                  <a:gd name="T6" fmla="*/ 1 w 92"/>
                  <a:gd name="T7" fmla="*/ 6 h 48"/>
                  <a:gd name="T8" fmla="*/ 1 w 92"/>
                  <a:gd name="T9" fmla="*/ 6 h 48"/>
                  <a:gd name="T10" fmla="*/ 12 w 92"/>
                  <a:gd name="T11" fmla="*/ 0 h 48"/>
                  <a:gd name="T12" fmla="*/ 0 w 9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2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92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778" name="Freeform 5451"/>
              <p:cNvSpPr>
                <a:spLocks/>
              </p:cNvSpPr>
              <p:nvPr/>
            </p:nvSpPr>
            <p:spPr bwMode="auto">
              <a:xfrm>
                <a:off x="2695" y="1610"/>
                <a:ext cx="43" cy="24"/>
              </a:xfrm>
              <a:custGeom>
                <a:avLst/>
                <a:gdLst>
                  <a:gd name="T0" fmla="*/ 0 w 86"/>
                  <a:gd name="T1" fmla="*/ 6 h 48"/>
                  <a:gd name="T2" fmla="*/ 0 w 86"/>
                  <a:gd name="T3" fmla="*/ 6 h 48"/>
                  <a:gd name="T4" fmla="*/ 1 w 86"/>
                  <a:gd name="T5" fmla="*/ 6 h 48"/>
                  <a:gd name="T6" fmla="*/ 1 w 86"/>
                  <a:gd name="T7" fmla="*/ 6 h 48"/>
                  <a:gd name="T8" fmla="*/ 1 w 86"/>
                  <a:gd name="T9" fmla="*/ 6 h 48"/>
                  <a:gd name="T10" fmla="*/ 11 w 86"/>
                  <a:gd name="T11" fmla="*/ 0 h 48"/>
                  <a:gd name="T12" fmla="*/ 0 w 8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86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779" name="Freeform 5452"/>
              <p:cNvSpPr>
                <a:spLocks/>
              </p:cNvSpPr>
              <p:nvPr/>
            </p:nvSpPr>
            <p:spPr bwMode="auto">
              <a:xfrm>
                <a:off x="2697" y="1610"/>
                <a:ext cx="41" cy="24"/>
              </a:xfrm>
              <a:custGeom>
                <a:avLst/>
                <a:gdLst>
                  <a:gd name="T0" fmla="*/ 0 w 82"/>
                  <a:gd name="T1" fmla="*/ 6 h 48"/>
                  <a:gd name="T2" fmla="*/ 0 w 82"/>
                  <a:gd name="T3" fmla="*/ 6 h 48"/>
                  <a:gd name="T4" fmla="*/ 1 w 82"/>
                  <a:gd name="T5" fmla="*/ 6 h 48"/>
                  <a:gd name="T6" fmla="*/ 1 w 82"/>
                  <a:gd name="T7" fmla="*/ 6 h 48"/>
                  <a:gd name="T8" fmla="*/ 1 w 82"/>
                  <a:gd name="T9" fmla="*/ 6 h 48"/>
                  <a:gd name="T10" fmla="*/ 11 w 82"/>
                  <a:gd name="T11" fmla="*/ 0 h 48"/>
                  <a:gd name="T12" fmla="*/ 0 w 8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82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780" name="Freeform 5453"/>
              <p:cNvSpPr>
                <a:spLocks/>
              </p:cNvSpPr>
              <p:nvPr/>
            </p:nvSpPr>
            <p:spPr bwMode="auto">
              <a:xfrm>
                <a:off x="2699" y="1610"/>
                <a:ext cx="39" cy="24"/>
              </a:xfrm>
              <a:custGeom>
                <a:avLst/>
                <a:gdLst>
                  <a:gd name="T0" fmla="*/ 0 w 78"/>
                  <a:gd name="T1" fmla="*/ 6 h 48"/>
                  <a:gd name="T2" fmla="*/ 0 w 78"/>
                  <a:gd name="T3" fmla="*/ 6 h 48"/>
                  <a:gd name="T4" fmla="*/ 1 w 78"/>
                  <a:gd name="T5" fmla="*/ 6 h 48"/>
                  <a:gd name="T6" fmla="*/ 1 w 78"/>
                  <a:gd name="T7" fmla="*/ 6 h 48"/>
                  <a:gd name="T8" fmla="*/ 1 w 78"/>
                  <a:gd name="T9" fmla="*/ 6 h 48"/>
                  <a:gd name="T10" fmla="*/ 10 w 78"/>
                  <a:gd name="T11" fmla="*/ 0 h 48"/>
                  <a:gd name="T12" fmla="*/ 0 w 78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" h="48">
                    <a:moveTo>
                      <a:pt x="0" y="48"/>
                    </a:moveTo>
                    <a:lnTo>
                      <a:pt x="0" y="48"/>
                    </a:lnTo>
                    <a:lnTo>
                      <a:pt x="1" y="48"/>
                    </a:lnTo>
                    <a:lnTo>
                      <a:pt x="3" y="48"/>
                    </a:lnTo>
                    <a:lnTo>
                      <a:pt x="78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781" name="Freeform 5454"/>
              <p:cNvSpPr>
                <a:spLocks/>
              </p:cNvSpPr>
              <p:nvPr/>
            </p:nvSpPr>
            <p:spPr bwMode="auto">
              <a:xfrm>
                <a:off x="2701" y="1610"/>
                <a:ext cx="37" cy="24"/>
              </a:xfrm>
              <a:custGeom>
                <a:avLst/>
                <a:gdLst>
                  <a:gd name="T0" fmla="*/ 0 w 75"/>
                  <a:gd name="T1" fmla="*/ 6 h 48"/>
                  <a:gd name="T2" fmla="*/ 0 w 75"/>
                  <a:gd name="T3" fmla="*/ 6 h 48"/>
                  <a:gd name="T4" fmla="*/ 0 w 75"/>
                  <a:gd name="T5" fmla="*/ 6 h 48"/>
                  <a:gd name="T6" fmla="*/ 0 w 75"/>
                  <a:gd name="T7" fmla="*/ 6 h 48"/>
                  <a:gd name="T8" fmla="*/ 0 w 75"/>
                  <a:gd name="T9" fmla="*/ 6 h 48"/>
                  <a:gd name="T10" fmla="*/ 9 w 75"/>
                  <a:gd name="T11" fmla="*/ 0 h 48"/>
                  <a:gd name="T12" fmla="*/ 0 w 7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75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782" name="Freeform 5455"/>
              <p:cNvSpPr>
                <a:spLocks/>
              </p:cNvSpPr>
              <p:nvPr/>
            </p:nvSpPr>
            <p:spPr bwMode="auto">
              <a:xfrm>
                <a:off x="2703" y="1610"/>
                <a:ext cx="35" cy="24"/>
              </a:xfrm>
              <a:custGeom>
                <a:avLst/>
                <a:gdLst>
                  <a:gd name="T0" fmla="*/ 0 w 71"/>
                  <a:gd name="T1" fmla="*/ 6 h 48"/>
                  <a:gd name="T2" fmla="*/ 0 w 71"/>
                  <a:gd name="T3" fmla="*/ 6 h 48"/>
                  <a:gd name="T4" fmla="*/ 0 w 71"/>
                  <a:gd name="T5" fmla="*/ 6 h 48"/>
                  <a:gd name="T6" fmla="*/ 0 w 71"/>
                  <a:gd name="T7" fmla="*/ 6 h 48"/>
                  <a:gd name="T8" fmla="*/ 0 w 71"/>
                  <a:gd name="T9" fmla="*/ 6 h 48"/>
                  <a:gd name="T10" fmla="*/ 8 w 71"/>
                  <a:gd name="T11" fmla="*/ 0 h 48"/>
                  <a:gd name="T12" fmla="*/ 0 w 7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1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71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783" name="Freeform 5456"/>
              <p:cNvSpPr>
                <a:spLocks/>
              </p:cNvSpPr>
              <p:nvPr/>
            </p:nvSpPr>
            <p:spPr bwMode="auto">
              <a:xfrm>
                <a:off x="2705" y="1610"/>
                <a:ext cx="33" cy="24"/>
              </a:xfrm>
              <a:custGeom>
                <a:avLst/>
                <a:gdLst>
                  <a:gd name="T0" fmla="*/ 0 w 67"/>
                  <a:gd name="T1" fmla="*/ 6 h 48"/>
                  <a:gd name="T2" fmla="*/ 0 w 67"/>
                  <a:gd name="T3" fmla="*/ 6 h 48"/>
                  <a:gd name="T4" fmla="*/ 0 w 67"/>
                  <a:gd name="T5" fmla="*/ 6 h 48"/>
                  <a:gd name="T6" fmla="*/ 0 w 67"/>
                  <a:gd name="T7" fmla="*/ 6 h 48"/>
                  <a:gd name="T8" fmla="*/ 0 w 67"/>
                  <a:gd name="T9" fmla="*/ 6 h 48"/>
                  <a:gd name="T10" fmla="*/ 8 w 67"/>
                  <a:gd name="T11" fmla="*/ 0 h 48"/>
                  <a:gd name="T12" fmla="*/ 0 w 6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67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784" name="Freeform 5457"/>
              <p:cNvSpPr>
                <a:spLocks/>
              </p:cNvSpPr>
              <p:nvPr/>
            </p:nvSpPr>
            <p:spPr bwMode="auto">
              <a:xfrm>
                <a:off x="2705" y="1610"/>
                <a:ext cx="33" cy="24"/>
              </a:xfrm>
              <a:custGeom>
                <a:avLst/>
                <a:gdLst>
                  <a:gd name="T0" fmla="*/ 0 w 65"/>
                  <a:gd name="T1" fmla="*/ 6 h 48"/>
                  <a:gd name="T2" fmla="*/ 1 w 65"/>
                  <a:gd name="T3" fmla="*/ 6 h 48"/>
                  <a:gd name="T4" fmla="*/ 1 w 65"/>
                  <a:gd name="T5" fmla="*/ 6 h 48"/>
                  <a:gd name="T6" fmla="*/ 1 w 65"/>
                  <a:gd name="T7" fmla="*/ 6 h 48"/>
                  <a:gd name="T8" fmla="*/ 1 w 65"/>
                  <a:gd name="T9" fmla="*/ 6 h 48"/>
                  <a:gd name="T10" fmla="*/ 9 w 65"/>
                  <a:gd name="T11" fmla="*/ 0 h 48"/>
                  <a:gd name="T12" fmla="*/ 0 w 6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65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785" name="Freeform 5458"/>
              <p:cNvSpPr>
                <a:spLocks/>
              </p:cNvSpPr>
              <p:nvPr/>
            </p:nvSpPr>
            <p:spPr bwMode="auto">
              <a:xfrm>
                <a:off x="2707" y="1610"/>
                <a:ext cx="31" cy="24"/>
              </a:xfrm>
              <a:custGeom>
                <a:avLst/>
                <a:gdLst>
                  <a:gd name="T0" fmla="*/ 0 w 61"/>
                  <a:gd name="T1" fmla="*/ 6 h 48"/>
                  <a:gd name="T2" fmla="*/ 1 w 61"/>
                  <a:gd name="T3" fmla="*/ 6 h 48"/>
                  <a:gd name="T4" fmla="*/ 1 w 61"/>
                  <a:gd name="T5" fmla="*/ 6 h 48"/>
                  <a:gd name="T6" fmla="*/ 1 w 61"/>
                  <a:gd name="T7" fmla="*/ 6 h 48"/>
                  <a:gd name="T8" fmla="*/ 1 w 61"/>
                  <a:gd name="T9" fmla="*/ 6 h 48"/>
                  <a:gd name="T10" fmla="*/ 8 w 61"/>
                  <a:gd name="T11" fmla="*/ 0 h 48"/>
                  <a:gd name="T12" fmla="*/ 0 w 6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61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786" name="Freeform 5459"/>
              <p:cNvSpPr>
                <a:spLocks/>
              </p:cNvSpPr>
              <p:nvPr/>
            </p:nvSpPr>
            <p:spPr bwMode="auto">
              <a:xfrm>
                <a:off x="2709" y="1610"/>
                <a:ext cx="29" cy="24"/>
              </a:xfrm>
              <a:custGeom>
                <a:avLst/>
                <a:gdLst>
                  <a:gd name="T0" fmla="*/ 0 w 57"/>
                  <a:gd name="T1" fmla="*/ 6 h 48"/>
                  <a:gd name="T2" fmla="*/ 0 w 57"/>
                  <a:gd name="T3" fmla="*/ 6 h 48"/>
                  <a:gd name="T4" fmla="*/ 1 w 57"/>
                  <a:gd name="T5" fmla="*/ 6 h 48"/>
                  <a:gd name="T6" fmla="*/ 1 w 57"/>
                  <a:gd name="T7" fmla="*/ 6 h 48"/>
                  <a:gd name="T8" fmla="*/ 1 w 57"/>
                  <a:gd name="T9" fmla="*/ 6 h 48"/>
                  <a:gd name="T10" fmla="*/ 8 w 57"/>
                  <a:gd name="T11" fmla="*/ 0 h 48"/>
                  <a:gd name="T12" fmla="*/ 0 w 5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3" y="48"/>
                    </a:lnTo>
                    <a:lnTo>
                      <a:pt x="57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787" name="Freeform 5460"/>
              <p:cNvSpPr>
                <a:spLocks/>
              </p:cNvSpPr>
              <p:nvPr/>
            </p:nvSpPr>
            <p:spPr bwMode="auto">
              <a:xfrm>
                <a:off x="2711" y="1610"/>
                <a:ext cx="27" cy="24"/>
              </a:xfrm>
              <a:custGeom>
                <a:avLst/>
                <a:gdLst>
                  <a:gd name="T0" fmla="*/ 0 w 54"/>
                  <a:gd name="T1" fmla="*/ 6 h 48"/>
                  <a:gd name="T2" fmla="*/ 0 w 54"/>
                  <a:gd name="T3" fmla="*/ 6 h 48"/>
                  <a:gd name="T4" fmla="*/ 1 w 54"/>
                  <a:gd name="T5" fmla="*/ 6 h 48"/>
                  <a:gd name="T6" fmla="*/ 1 w 54"/>
                  <a:gd name="T7" fmla="*/ 6 h 48"/>
                  <a:gd name="T8" fmla="*/ 1 w 54"/>
                  <a:gd name="T9" fmla="*/ 6 h 48"/>
                  <a:gd name="T10" fmla="*/ 7 w 54"/>
                  <a:gd name="T11" fmla="*/ 0 h 48"/>
                  <a:gd name="T12" fmla="*/ 0 w 54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54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788" name="Freeform 5461"/>
              <p:cNvSpPr>
                <a:spLocks/>
              </p:cNvSpPr>
              <p:nvPr/>
            </p:nvSpPr>
            <p:spPr bwMode="auto">
              <a:xfrm>
                <a:off x="2712" y="1610"/>
                <a:ext cx="26" cy="24"/>
              </a:xfrm>
              <a:custGeom>
                <a:avLst/>
                <a:gdLst>
                  <a:gd name="T0" fmla="*/ 0 w 52"/>
                  <a:gd name="T1" fmla="*/ 6 h 48"/>
                  <a:gd name="T2" fmla="*/ 1 w 52"/>
                  <a:gd name="T3" fmla="*/ 6 h 48"/>
                  <a:gd name="T4" fmla="*/ 1 w 52"/>
                  <a:gd name="T5" fmla="*/ 6 h 48"/>
                  <a:gd name="T6" fmla="*/ 1 w 52"/>
                  <a:gd name="T7" fmla="*/ 6 h 48"/>
                  <a:gd name="T8" fmla="*/ 1 w 52"/>
                  <a:gd name="T9" fmla="*/ 6 h 48"/>
                  <a:gd name="T10" fmla="*/ 7 w 52"/>
                  <a:gd name="T11" fmla="*/ 0 h 48"/>
                  <a:gd name="T12" fmla="*/ 0 w 5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52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789" name="Freeform 5462"/>
              <p:cNvSpPr>
                <a:spLocks/>
              </p:cNvSpPr>
              <p:nvPr/>
            </p:nvSpPr>
            <p:spPr bwMode="auto">
              <a:xfrm>
                <a:off x="2714" y="1610"/>
                <a:ext cx="24" cy="24"/>
              </a:xfrm>
              <a:custGeom>
                <a:avLst/>
                <a:gdLst>
                  <a:gd name="T0" fmla="*/ 0 w 48"/>
                  <a:gd name="T1" fmla="*/ 6 h 48"/>
                  <a:gd name="T2" fmla="*/ 1 w 48"/>
                  <a:gd name="T3" fmla="*/ 6 h 48"/>
                  <a:gd name="T4" fmla="*/ 1 w 48"/>
                  <a:gd name="T5" fmla="*/ 6 h 48"/>
                  <a:gd name="T6" fmla="*/ 1 w 48"/>
                  <a:gd name="T7" fmla="*/ 6 h 48"/>
                  <a:gd name="T8" fmla="*/ 1 w 48"/>
                  <a:gd name="T9" fmla="*/ 6 h 48"/>
                  <a:gd name="T10" fmla="*/ 6 w 48"/>
                  <a:gd name="T11" fmla="*/ 0 h 48"/>
                  <a:gd name="T12" fmla="*/ 0 w 48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790" name="Freeform 5463"/>
              <p:cNvSpPr>
                <a:spLocks/>
              </p:cNvSpPr>
              <p:nvPr/>
            </p:nvSpPr>
            <p:spPr bwMode="auto">
              <a:xfrm>
                <a:off x="2716" y="1610"/>
                <a:ext cx="22" cy="24"/>
              </a:xfrm>
              <a:custGeom>
                <a:avLst/>
                <a:gdLst>
                  <a:gd name="T0" fmla="*/ 0 w 44"/>
                  <a:gd name="T1" fmla="*/ 6 h 48"/>
                  <a:gd name="T2" fmla="*/ 0 w 44"/>
                  <a:gd name="T3" fmla="*/ 6 h 48"/>
                  <a:gd name="T4" fmla="*/ 1 w 44"/>
                  <a:gd name="T5" fmla="*/ 6 h 48"/>
                  <a:gd name="T6" fmla="*/ 1 w 44"/>
                  <a:gd name="T7" fmla="*/ 6 h 48"/>
                  <a:gd name="T8" fmla="*/ 1 w 44"/>
                  <a:gd name="T9" fmla="*/ 6 h 48"/>
                  <a:gd name="T10" fmla="*/ 6 w 44"/>
                  <a:gd name="T11" fmla="*/ 0 h 48"/>
                  <a:gd name="T12" fmla="*/ 0 w 44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44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791" name="Freeform 5464"/>
              <p:cNvSpPr>
                <a:spLocks/>
              </p:cNvSpPr>
              <p:nvPr/>
            </p:nvSpPr>
            <p:spPr bwMode="auto">
              <a:xfrm>
                <a:off x="2717" y="1610"/>
                <a:ext cx="21" cy="24"/>
              </a:xfrm>
              <a:custGeom>
                <a:avLst/>
                <a:gdLst>
                  <a:gd name="T0" fmla="*/ 0 w 42"/>
                  <a:gd name="T1" fmla="*/ 6 h 48"/>
                  <a:gd name="T2" fmla="*/ 1 w 42"/>
                  <a:gd name="T3" fmla="*/ 6 h 48"/>
                  <a:gd name="T4" fmla="*/ 1 w 42"/>
                  <a:gd name="T5" fmla="*/ 6 h 48"/>
                  <a:gd name="T6" fmla="*/ 1 w 42"/>
                  <a:gd name="T7" fmla="*/ 6 h 48"/>
                  <a:gd name="T8" fmla="*/ 1 w 42"/>
                  <a:gd name="T9" fmla="*/ 6 h 48"/>
                  <a:gd name="T10" fmla="*/ 6 w 42"/>
                  <a:gd name="T11" fmla="*/ 0 h 48"/>
                  <a:gd name="T12" fmla="*/ 0 w 4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42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792" name="Freeform 5465"/>
              <p:cNvSpPr>
                <a:spLocks/>
              </p:cNvSpPr>
              <p:nvPr/>
            </p:nvSpPr>
            <p:spPr bwMode="auto">
              <a:xfrm>
                <a:off x="2719" y="1610"/>
                <a:ext cx="19" cy="24"/>
              </a:xfrm>
              <a:custGeom>
                <a:avLst/>
                <a:gdLst>
                  <a:gd name="T0" fmla="*/ 0 w 38"/>
                  <a:gd name="T1" fmla="*/ 6 h 48"/>
                  <a:gd name="T2" fmla="*/ 0 w 38"/>
                  <a:gd name="T3" fmla="*/ 6 h 48"/>
                  <a:gd name="T4" fmla="*/ 1 w 38"/>
                  <a:gd name="T5" fmla="*/ 6 h 48"/>
                  <a:gd name="T6" fmla="*/ 1 w 38"/>
                  <a:gd name="T7" fmla="*/ 6 h 48"/>
                  <a:gd name="T8" fmla="*/ 1 w 38"/>
                  <a:gd name="T9" fmla="*/ 6 h 48"/>
                  <a:gd name="T10" fmla="*/ 5 w 38"/>
                  <a:gd name="T11" fmla="*/ 0 h 48"/>
                  <a:gd name="T12" fmla="*/ 0 w 38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38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793" name="Freeform 5466"/>
              <p:cNvSpPr>
                <a:spLocks/>
              </p:cNvSpPr>
              <p:nvPr/>
            </p:nvSpPr>
            <p:spPr bwMode="auto">
              <a:xfrm>
                <a:off x="2720" y="1610"/>
                <a:ext cx="18" cy="24"/>
              </a:xfrm>
              <a:custGeom>
                <a:avLst/>
                <a:gdLst>
                  <a:gd name="T0" fmla="*/ 0 w 36"/>
                  <a:gd name="T1" fmla="*/ 6 h 48"/>
                  <a:gd name="T2" fmla="*/ 1 w 36"/>
                  <a:gd name="T3" fmla="*/ 6 h 48"/>
                  <a:gd name="T4" fmla="*/ 1 w 36"/>
                  <a:gd name="T5" fmla="*/ 6 h 48"/>
                  <a:gd name="T6" fmla="*/ 1 w 36"/>
                  <a:gd name="T7" fmla="*/ 6 h 48"/>
                  <a:gd name="T8" fmla="*/ 1 w 36"/>
                  <a:gd name="T9" fmla="*/ 6 h 48"/>
                  <a:gd name="T10" fmla="*/ 5 w 36"/>
                  <a:gd name="T11" fmla="*/ 0 h 48"/>
                  <a:gd name="T12" fmla="*/ 0 w 3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36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794" name="Freeform 5467"/>
              <p:cNvSpPr>
                <a:spLocks/>
              </p:cNvSpPr>
              <p:nvPr/>
            </p:nvSpPr>
            <p:spPr bwMode="auto">
              <a:xfrm>
                <a:off x="2722" y="1610"/>
                <a:ext cx="16" cy="24"/>
              </a:xfrm>
              <a:custGeom>
                <a:avLst/>
                <a:gdLst>
                  <a:gd name="T0" fmla="*/ 0 w 32"/>
                  <a:gd name="T1" fmla="*/ 6 h 48"/>
                  <a:gd name="T2" fmla="*/ 1 w 32"/>
                  <a:gd name="T3" fmla="*/ 6 h 48"/>
                  <a:gd name="T4" fmla="*/ 1 w 32"/>
                  <a:gd name="T5" fmla="*/ 6 h 48"/>
                  <a:gd name="T6" fmla="*/ 1 w 32"/>
                  <a:gd name="T7" fmla="*/ 6 h 48"/>
                  <a:gd name="T8" fmla="*/ 1 w 32"/>
                  <a:gd name="T9" fmla="*/ 6 h 48"/>
                  <a:gd name="T10" fmla="*/ 4 w 32"/>
                  <a:gd name="T11" fmla="*/ 0 h 48"/>
                  <a:gd name="T12" fmla="*/ 0 w 3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48">
                    <a:moveTo>
                      <a:pt x="0" y="48"/>
                    </a:moveTo>
                    <a:lnTo>
                      <a:pt x="2" y="48"/>
                    </a:lnTo>
                    <a:lnTo>
                      <a:pt x="3" y="48"/>
                    </a:lnTo>
                    <a:lnTo>
                      <a:pt x="32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795" name="Freeform 5468"/>
              <p:cNvSpPr>
                <a:spLocks/>
              </p:cNvSpPr>
              <p:nvPr/>
            </p:nvSpPr>
            <p:spPr bwMode="auto">
              <a:xfrm>
                <a:off x="2723" y="1610"/>
                <a:ext cx="15" cy="24"/>
              </a:xfrm>
              <a:custGeom>
                <a:avLst/>
                <a:gdLst>
                  <a:gd name="T0" fmla="*/ 0 w 30"/>
                  <a:gd name="T1" fmla="*/ 6 h 48"/>
                  <a:gd name="T2" fmla="*/ 1 w 30"/>
                  <a:gd name="T3" fmla="*/ 6 h 48"/>
                  <a:gd name="T4" fmla="*/ 1 w 30"/>
                  <a:gd name="T5" fmla="*/ 6 h 48"/>
                  <a:gd name="T6" fmla="*/ 1 w 30"/>
                  <a:gd name="T7" fmla="*/ 6 h 48"/>
                  <a:gd name="T8" fmla="*/ 1 w 30"/>
                  <a:gd name="T9" fmla="*/ 6 h 48"/>
                  <a:gd name="T10" fmla="*/ 4 w 30"/>
                  <a:gd name="T11" fmla="*/ 0 h 48"/>
                  <a:gd name="T12" fmla="*/ 0 w 30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0" y="48"/>
                    </a:moveTo>
                    <a:lnTo>
                      <a:pt x="1" y="48"/>
                    </a:lnTo>
                    <a:lnTo>
                      <a:pt x="3" y="48"/>
                    </a:lnTo>
                    <a:lnTo>
                      <a:pt x="30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796" name="Freeform 5469"/>
              <p:cNvSpPr>
                <a:spLocks/>
              </p:cNvSpPr>
              <p:nvPr/>
            </p:nvSpPr>
            <p:spPr bwMode="auto">
              <a:xfrm>
                <a:off x="2725" y="1610"/>
                <a:ext cx="13" cy="24"/>
              </a:xfrm>
              <a:custGeom>
                <a:avLst/>
                <a:gdLst>
                  <a:gd name="T0" fmla="*/ 0 w 27"/>
                  <a:gd name="T1" fmla="*/ 6 h 48"/>
                  <a:gd name="T2" fmla="*/ 0 w 27"/>
                  <a:gd name="T3" fmla="*/ 6 h 48"/>
                  <a:gd name="T4" fmla="*/ 0 w 27"/>
                  <a:gd name="T5" fmla="*/ 6 h 48"/>
                  <a:gd name="T6" fmla="*/ 0 w 27"/>
                  <a:gd name="T7" fmla="*/ 6 h 48"/>
                  <a:gd name="T8" fmla="*/ 0 w 27"/>
                  <a:gd name="T9" fmla="*/ 6 h 48"/>
                  <a:gd name="T10" fmla="*/ 3 w 27"/>
                  <a:gd name="T11" fmla="*/ 0 h 48"/>
                  <a:gd name="T12" fmla="*/ 0 w 2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27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797" name="Freeform 5470"/>
              <p:cNvSpPr>
                <a:spLocks/>
              </p:cNvSpPr>
              <p:nvPr/>
            </p:nvSpPr>
            <p:spPr bwMode="auto">
              <a:xfrm>
                <a:off x="2726" y="1610"/>
                <a:ext cx="12" cy="24"/>
              </a:xfrm>
              <a:custGeom>
                <a:avLst/>
                <a:gdLst>
                  <a:gd name="T0" fmla="*/ 0 w 25"/>
                  <a:gd name="T1" fmla="*/ 6 h 48"/>
                  <a:gd name="T2" fmla="*/ 0 w 25"/>
                  <a:gd name="T3" fmla="*/ 6 h 48"/>
                  <a:gd name="T4" fmla="*/ 0 w 25"/>
                  <a:gd name="T5" fmla="*/ 6 h 48"/>
                  <a:gd name="T6" fmla="*/ 0 w 25"/>
                  <a:gd name="T7" fmla="*/ 6 h 48"/>
                  <a:gd name="T8" fmla="*/ 0 w 25"/>
                  <a:gd name="T9" fmla="*/ 6 h 48"/>
                  <a:gd name="T10" fmla="*/ 3 w 25"/>
                  <a:gd name="T11" fmla="*/ 0 h 48"/>
                  <a:gd name="T12" fmla="*/ 0 w 2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25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798" name="Freeform 5471"/>
              <p:cNvSpPr>
                <a:spLocks/>
              </p:cNvSpPr>
              <p:nvPr/>
            </p:nvSpPr>
            <p:spPr bwMode="auto">
              <a:xfrm>
                <a:off x="2728" y="1610"/>
                <a:ext cx="10" cy="24"/>
              </a:xfrm>
              <a:custGeom>
                <a:avLst/>
                <a:gdLst>
                  <a:gd name="T0" fmla="*/ 0 w 21"/>
                  <a:gd name="T1" fmla="*/ 6 h 48"/>
                  <a:gd name="T2" fmla="*/ 0 w 21"/>
                  <a:gd name="T3" fmla="*/ 6 h 48"/>
                  <a:gd name="T4" fmla="*/ 0 w 21"/>
                  <a:gd name="T5" fmla="*/ 6 h 48"/>
                  <a:gd name="T6" fmla="*/ 0 w 21"/>
                  <a:gd name="T7" fmla="*/ 6 h 48"/>
                  <a:gd name="T8" fmla="*/ 0 w 21"/>
                  <a:gd name="T9" fmla="*/ 6 h 48"/>
                  <a:gd name="T10" fmla="*/ 2 w 21"/>
                  <a:gd name="T11" fmla="*/ 0 h 48"/>
                  <a:gd name="T12" fmla="*/ 0 w 2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21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799" name="Freeform 5472"/>
              <p:cNvSpPr>
                <a:spLocks/>
              </p:cNvSpPr>
              <p:nvPr/>
            </p:nvSpPr>
            <p:spPr bwMode="auto">
              <a:xfrm>
                <a:off x="2729" y="1610"/>
                <a:ext cx="9" cy="24"/>
              </a:xfrm>
              <a:custGeom>
                <a:avLst/>
                <a:gdLst>
                  <a:gd name="T0" fmla="*/ 0 w 19"/>
                  <a:gd name="T1" fmla="*/ 6 h 48"/>
                  <a:gd name="T2" fmla="*/ 0 w 19"/>
                  <a:gd name="T3" fmla="*/ 6 h 48"/>
                  <a:gd name="T4" fmla="*/ 0 w 19"/>
                  <a:gd name="T5" fmla="*/ 6 h 48"/>
                  <a:gd name="T6" fmla="*/ 0 w 19"/>
                  <a:gd name="T7" fmla="*/ 6 h 48"/>
                  <a:gd name="T8" fmla="*/ 0 w 19"/>
                  <a:gd name="T9" fmla="*/ 6 h 48"/>
                  <a:gd name="T10" fmla="*/ 2 w 19"/>
                  <a:gd name="T11" fmla="*/ 0 h 48"/>
                  <a:gd name="T12" fmla="*/ 0 w 19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19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00" name="Freeform 5473"/>
              <p:cNvSpPr>
                <a:spLocks/>
              </p:cNvSpPr>
              <p:nvPr/>
            </p:nvSpPr>
            <p:spPr bwMode="auto">
              <a:xfrm>
                <a:off x="2730" y="1610"/>
                <a:ext cx="8" cy="24"/>
              </a:xfrm>
              <a:custGeom>
                <a:avLst/>
                <a:gdLst>
                  <a:gd name="T0" fmla="*/ 0 w 15"/>
                  <a:gd name="T1" fmla="*/ 6 h 48"/>
                  <a:gd name="T2" fmla="*/ 0 w 15"/>
                  <a:gd name="T3" fmla="*/ 6 h 48"/>
                  <a:gd name="T4" fmla="*/ 0 w 15"/>
                  <a:gd name="T5" fmla="*/ 6 h 48"/>
                  <a:gd name="T6" fmla="*/ 1 w 15"/>
                  <a:gd name="T7" fmla="*/ 6 h 48"/>
                  <a:gd name="T8" fmla="*/ 1 w 15"/>
                  <a:gd name="T9" fmla="*/ 6 h 48"/>
                  <a:gd name="T10" fmla="*/ 2 w 15"/>
                  <a:gd name="T11" fmla="*/ 0 h 48"/>
                  <a:gd name="T12" fmla="*/ 0 w 1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15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01" name="Freeform 5474"/>
              <p:cNvSpPr>
                <a:spLocks/>
              </p:cNvSpPr>
              <p:nvPr/>
            </p:nvSpPr>
            <p:spPr bwMode="auto">
              <a:xfrm>
                <a:off x="2731" y="1610"/>
                <a:ext cx="7" cy="24"/>
              </a:xfrm>
              <a:custGeom>
                <a:avLst/>
                <a:gdLst>
                  <a:gd name="T0" fmla="*/ 0 w 13"/>
                  <a:gd name="T1" fmla="*/ 6 h 48"/>
                  <a:gd name="T2" fmla="*/ 0 w 13"/>
                  <a:gd name="T3" fmla="*/ 6 h 48"/>
                  <a:gd name="T4" fmla="*/ 1 w 13"/>
                  <a:gd name="T5" fmla="*/ 6 h 48"/>
                  <a:gd name="T6" fmla="*/ 1 w 13"/>
                  <a:gd name="T7" fmla="*/ 6 h 48"/>
                  <a:gd name="T8" fmla="*/ 1 w 13"/>
                  <a:gd name="T9" fmla="*/ 6 h 48"/>
                  <a:gd name="T10" fmla="*/ 2 w 13"/>
                  <a:gd name="T11" fmla="*/ 0 h 48"/>
                  <a:gd name="T12" fmla="*/ 0 w 13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13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02" name="Freeform 5475"/>
              <p:cNvSpPr>
                <a:spLocks/>
              </p:cNvSpPr>
              <p:nvPr/>
            </p:nvSpPr>
            <p:spPr bwMode="auto">
              <a:xfrm>
                <a:off x="2732" y="1610"/>
                <a:ext cx="6" cy="24"/>
              </a:xfrm>
              <a:custGeom>
                <a:avLst/>
                <a:gdLst>
                  <a:gd name="T0" fmla="*/ 0 w 11"/>
                  <a:gd name="T1" fmla="*/ 6 h 48"/>
                  <a:gd name="T2" fmla="*/ 1 w 11"/>
                  <a:gd name="T3" fmla="*/ 6 h 48"/>
                  <a:gd name="T4" fmla="*/ 1 w 11"/>
                  <a:gd name="T5" fmla="*/ 6 h 48"/>
                  <a:gd name="T6" fmla="*/ 1 w 11"/>
                  <a:gd name="T7" fmla="*/ 6 h 48"/>
                  <a:gd name="T8" fmla="*/ 1 w 11"/>
                  <a:gd name="T9" fmla="*/ 6 h 48"/>
                  <a:gd name="T10" fmla="*/ 2 w 11"/>
                  <a:gd name="T11" fmla="*/ 0 h 48"/>
                  <a:gd name="T12" fmla="*/ 0 w 1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11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03" name="Freeform 5476"/>
              <p:cNvSpPr>
                <a:spLocks/>
              </p:cNvSpPr>
              <p:nvPr/>
            </p:nvSpPr>
            <p:spPr bwMode="auto">
              <a:xfrm>
                <a:off x="2734" y="1610"/>
                <a:ext cx="4" cy="24"/>
              </a:xfrm>
              <a:custGeom>
                <a:avLst/>
                <a:gdLst>
                  <a:gd name="T0" fmla="*/ 0 w 7"/>
                  <a:gd name="T1" fmla="*/ 6 h 48"/>
                  <a:gd name="T2" fmla="*/ 0 w 7"/>
                  <a:gd name="T3" fmla="*/ 6 h 48"/>
                  <a:gd name="T4" fmla="*/ 1 w 7"/>
                  <a:gd name="T5" fmla="*/ 6 h 48"/>
                  <a:gd name="T6" fmla="*/ 1 w 7"/>
                  <a:gd name="T7" fmla="*/ 6 h 48"/>
                  <a:gd name="T8" fmla="*/ 1 w 7"/>
                  <a:gd name="T9" fmla="*/ 6 h 48"/>
                  <a:gd name="T10" fmla="*/ 1 w 7"/>
                  <a:gd name="T11" fmla="*/ 0 h 48"/>
                  <a:gd name="T12" fmla="*/ 0 w 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48">
                    <a:moveTo>
                      <a:pt x="0" y="48"/>
                    </a:moveTo>
                    <a:lnTo>
                      <a:pt x="0" y="48"/>
                    </a:lnTo>
                    <a:lnTo>
                      <a:pt x="1" y="48"/>
                    </a:lnTo>
                    <a:lnTo>
                      <a:pt x="7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04" name="Freeform 5477"/>
              <p:cNvSpPr>
                <a:spLocks/>
              </p:cNvSpPr>
              <p:nvPr/>
            </p:nvSpPr>
            <p:spPr bwMode="auto">
              <a:xfrm>
                <a:off x="2735" y="1610"/>
                <a:ext cx="3" cy="24"/>
              </a:xfrm>
              <a:custGeom>
                <a:avLst/>
                <a:gdLst>
                  <a:gd name="T0" fmla="*/ 0 w 6"/>
                  <a:gd name="T1" fmla="*/ 6 h 48"/>
                  <a:gd name="T2" fmla="*/ 1 w 6"/>
                  <a:gd name="T3" fmla="*/ 6 h 48"/>
                  <a:gd name="T4" fmla="*/ 1 w 6"/>
                  <a:gd name="T5" fmla="*/ 6 h 48"/>
                  <a:gd name="T6" fmla="*/ 1 w 6"/>
                  <a:gd name="T7" fmla="*/ 6 h 48"/>
                  <a:gd name="T8" fmla="*/ 1 w 6"/>
                  <a:gd name="T9" fmla="*/ 6 h 48"/>
                  <a:gd name="T10" fmla="*/ 1 w 6"/>
                  <a:gd name="T11" fmla="*/ 0 h 48"/>
                  <a:gd name="T12" fmla="*/ 0 w 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48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6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05" name="Freeform 5478"/>
              <p:cNvSpPr>
                <a:spLocks/>
              </p:cNvSpPr>
              <p:nvPr/>
            </p:nvSpPr>
            <p:spPr bwMode="auto">
              <a:xfrm>
                <a:off x="2737" y="1610"/>
                <a:ext cx="1" cy="24"/>
              </a:xfrm>
              <a:custGeom>
                <a:avLst/>
                <a:gdLst>
                  <a:gd name="T0" fmla="*/ 0 w 2"/>
                  <a:gd name="T1" fmla="*/ 6 h 48"/>
                  <a:gd name="T2" fmla="*/ 0 w 2"/>
                  <a:gd name="T3" fmla="*/ 6 h 48"/>
                  <a:gd name="T4" fmla="*/ 0 w 2"/>
                  <a:gd name="T5" fmla="*/ 6 h 48"/>
                  <a:gd name="T6" fmla="*/ 1 w 2"/>
                  <a:gd name="T7" fmla="*/ 6 h 48"/>
                  <a:gd name="T8" fmla="*/ 1 w 2"/>
                  <a:gd name="T9" fmla="*/ 6 h 48"/>
                  <a:gd name="T10" fmla="*/ 1 w 2"/>
                  <a:gd name="T11" fmla="*/ 6 h 48"/>
                  <a:gd name="T12" fmla="*/ 1 w 2"/>
                  <a:gd name="T13" fmla="*/ 0 h 48"/>
                  <a:gd name="T14" fmla="*/ 0 w 2"/>
                  <a:gd name="T15" fmla="*/ 6 h 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2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06" name="Freeform 5479"/>
              <p:cNvSpPr>
                <a:spLocks/>
              </p:cNvSpPr>
              <p:nvPr/>
            </p:nvSpPr>
            <p:spPr bwMode="auto">
              <a:xfrm>
                <a:off x="2738" y="1610"/>
                <a:ext cx="1" cy="24"/>
              </a:xfrm>
              <a:custGeom>
                <a:avLst/>
                <a:gdLst>
                  <a:gd name="T0" fmla="*/ 0 w 2"/>
                  <a:gd name="T1" fmla="*/ 6 h 48"/>
                  <a:gd name="T2" fmla="*/ 0 w 2"/>
                  <a:gd name="T3" fmla="*/ 6 h 48"/>
                  <a:gd name="T4" fmla="*/ 1 w 2"/>
                  <a:gd name="T5" fmla="*/ 6 h 48"/>
                  <a:gd name="T6" fmla="*/ 1 w 2"/>
                  <a:gd name="T7" fmla="*/ 6 h 48"/>
                  <a:gd name="T8" fmla="*/ 1 w 2"/>
                  <a:gd name="T9" fmla="*/ 6 h 48"/>
                  <a:gd name="T10" fmla="*/ 0 w 2"/>
                  <a:gd name="T11" fmla="*/ 0 h 48"/>
                  <a:gd name="T12" fmla="*/ 0 w 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48">
                    <a:moveTo>
                      <a:pt x="0" y="4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07" name="Freeform 5480"/>
              <p:cNvSpPr>
                <a:spLocks/>
              </p:cNvSpPr>
              <p:nvPr/>
            </p:nvSpPr>
            <p:spPr bwMode="auto">
              <a:xfrm>
                <a:off x="2738" y="1610"/>
                <a:ext cx="3" cy="24"/>
              </a:xfrm>
              <a:custGeom>
                <a:avLst/>
                <a:gdLst>
                  <a:gd name="T0" fmla="*/ 1 w 6"/>
                  <a:gd name="T1" fmla="*/ 6 h 48"/>
                  <a:gd name="T2" fmla="*/ 1 w 6"/>
                  <a:gd name="T3" fmla="*/ 6 h 48"/>
                  <a:gd name="T4" fmla="*/ 1 w 6"/>
                  <a:gd name="T5" fmla="*/ 6 h 48"/>
                  <a:gd name="T6" fmla="*/ 1 w 6"/>
                  <a:gd name="T7" fmla="*/ 6 h 48"/>
                  <a:gd name="T8" fmla="*/ 1 w 6"/>
                  <a:gd name="T9" fmla="*/ 6 h 48"/>
                  <a:gd name="T10" fmla="*/ 0 w 6"/>
                  <a:gd name="T11" fmla="*/ 0 h 48"/>
                  <a:gd name="T12" fmla="*/ 1 w 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48">
                    <a:moveTo>
                      <a:pt x="2" y="48"/>
                    </a:moveTo>
                    <a:lnTo>
                      <a:pt x="4" y="48"/>
                    </a:lnTo>
                    <a:lnTo>
                      <a:pt x="6" y="48"/>
                    </a:lnTo>
                    <a:lnTo>
                      <a:pt x="0" y="0"/>
                    </a:lnTo>
                    <a:lnTo>
                      <a:pt x="2" y="48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08" name="Freeform 5481"/>
              <p:cNvSpPr>
                <a:spLocks/>
              </p:cNvSpPr>
              <p:nvPr/>
            </p:nvSpPr>
            <p:spPr bwMode="auto">
              <a:xfrm>
                <a:off x="2738" y="1610"/>
                <a:ext cx="4" cy="24"/>
              </a:xfrm>
              <a:custGeom>
                <a:avLst/>
                <a:gdLst>
                  <a:gd name="T0" fmla="*/ 1 w 8"/>
                  <a:gd name="T1" fmla="*/ 6 h 48"/>
                  <a:gd name="T2" fmla="*/ 1 w 8"/>
                  <a:gd name="T3" fmla="*/ 6 h 48"/>
                  <a:gd name="T4" fmla="*/ 1 w 8"/>
                  <a:gd name="T5" fmla="*/ 6 h 48"/>
                  <a:gd name="T6" fmla="*/ 1 w 8"/>
                  <a:gd name="T7" fmla="*/ 6 h 48"/>
                  <a:gd name="T8" fmla="*/ 1 w 8"/>
                  <a:gd name="T9" fmla="*/ 6 h 48"/>
                  <a:gd name="T10" fmla="*/ 0 w 8"/>
                  <a:gd name="T11" fmla="*/ 0 h 48"/>
                  <a:gd name="T12" fmla="*/ 1 w 8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48">
                    <a:moveTo>
                      <a:pt x="6" y="48"/>
                    </a:moveTo>
                    <a:lnTo>
                      <a:pt x="6" y="48"/>
                    </a:lnTo>
                    <a:lnTo>
                      <a:pt x="8" y="48"/>
                    </a:lnTo>
                    <a:lnTo>
                      <a:pt x="0" y="0"/>
                    </a:ln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09" name="Freeform 5482"/>
              <p:cNvSpPr>
                <a:spLocks/>
              </p:cNvSpPr>
              <p:nvPr/>
            </p:nvSpPr>
            <p:spPr bwMode="auto">
              <a:xfrm>
                <a:off x="2738" y="1610"/>
                <a:ext cx="5" cy="24"/>
              </a:xfrm>
              <a:custGeom>
                <a:avLst/>
                <a:gdLst>
                  <a:gd name="T0" fmla="*/ 1 w 10"/>
                  <a:gd name="T1" fmla="*/ 6 h 48"/>
                  <a:gd name="T2" fmla="*/ 1 w 10"/>
                  <a:gd name="T3" fmla="*/ 6 h 48"/>
                  <a:gd name="T4" fmla="*/ 2 w 10"/>
                  <a:gd name="T5" fmla="*/ 6 h 48"/>
                  <a:gd name="T6" fmla="*/ 2 w 10"/>
                  <a:gd name="T7" fmla="*/ 6 h 48"/>
                  <a:gd name="T8" fmla="*/ 2 w 10"/>
                  <a:gd name="T9" fmla="*/ 6 h 48"/>
                  <a:gd name="T10" fmla="*/ 0 w 10"/>
                  <a:gd name="T11" fmla="*/ 0 h 48"/>
                  <a:gd name="T12" fmla="*/ 1 w 10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48">
                    <a:moveTo>
                      <a:pt x="8" y="48"/>
                    </a:moveTo>
                    <a:lnTo>
                      <a:pt x="8" y="48"/>
                    </a:lnTo>
                    <a:lnTo>
                      <a:pt x="10" y="48"/>
                    </a:lnTo>
                    <a:lnTo>
                      <a:pt x="0" y="0"/>
                    </a:lnTo>
                    <a:lnTo>
                      <a:pt x="8" y="48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10" name="Freeform 5483"/>
              <p:cNvSpPr>
                <a:spLocks/>
              </p:cNvSpPr>
              <p:nvPr/>
            </p:nvSpPr>
            <p:spPr bwMode="auto">
              <a:xfrm>
                <a:off x="2738" y="1610"/>
                <a:ext cx="7" cy="24"/>
              </a:xfrm>
              <a:custGeom>
                <a:avLst/>
                <a:gdLst>
                  <a:gd name="T0" fmla="*/ 2 w 14"/>
                  <a:gd name="T1" fmla="*/ 6 h 48"/>
                  <a:gd name="T2" fmla="*/ 2 w 14"/>
                  <a:gd name="T3" fmla="*/ 6 h 48"/>
                  <a:gd name="T4" fmla="*/ 2 w 14"/>
                  <a:gd name="T5" fmla="*/ 6 h 48"/>
                  <a:gd name="T6" fmla="*/ 2 w 14"/>
                  <a:gd name="T7" fmla="*/ 6 h 48"/>
                  <a:gd name="T8" fmla="*/ 2 w 14"/>
                  <a:gd name="T9" fmla="*/ 6 h 48"/>
                  <a:gd name="T10" fmla="*/ 0 w 14"/>
                  <a:gd name="T11" fmla="*/ 0 h 48"/>
                  <a:gd name="T12" fmla="*/ 2 w 14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48">
                    <a:moveTo>
                      <a:pt x="12" y="48"/>
                    </a:moveTo>
                    <a:lnTo>
                      <a:pt x="12" y="48"/>
                    </a:lnTo>
                    <a:lnTo>
                      <a:pt x="14" y="48"/>
                    </a:lnTo>
                    <a:lnTo>
                      <a:pt x="0" y="0"/>
                    </a:lnTo>
                    <a:lnTo>
                      <a:pt x="12" y="48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11" name="Freeform 5484"/>
              <p:cNvSpPr>
                <a:spLocks/>
              </p:cNvSpPr>
              <p:nvPr/>
            </p:nvSpPr>
            <p:spPr bwMode="auto">
              <a:xfrm>
                <a:off x="2738" y="1610"/>
                <a:ext cx="8" cy="24"/>
              </a:xfrm>
              <a:custGeom>
                <a:avLst/>
                <a:gdLst>
                  <a:gd name="T0" fmla="*/ 2 w 16"/>
                  <a:gd name="T1" fmla="*/ 6 h 48"/>
                  <a:gd name="T2" fmla="*/ 2 w 16"/>
                  <a:gd name="T3" fmla="*/ 6 h 48"/>
                  <a:gd name="T4" fmla="*/ 2 w 16"/>
                  <a:gd name="T5" fmla="*/ 6 h 48"/>
                  <a:gd name="T6" fmla="*/ 2 w 16"/>
                  <a:gd name="T7" fmla="*/ 6 h 48"/>
                  <a:gd name="T8" fmla="*/ 2 w 16"/>
                  <a:gd name="T9" fmla="*/ 6 h 48"/>
                  <a:gd name="T10" fmla="*/ 0 w 16"/>
                  <a:gd name="T11" fmla="*/ 0 h 48"/>
                  <a:gd name="T12" fmla="*/ 2 w 1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48">
                    <a:moveTo>
                      <a:pt x="14" y="48"/>
                    </a:moveTo>
                    <a:lnTo>
                      <a:pt x="14" y="48"/>
                    </a:lnTo>
                    <a:lnTo>
                      <a:pt x="16" y="48"/>
                    </a:lnTo>
                    <a:lnTo>
                      <a:pt x="0" y="0"/>
                    </a:lnTo>
                    <a:lnTo>
                      <a:pt x="14" y="48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12" name="Freeform 5485"/>
              <p:cNvSpPr>
                <a:spLocks/>
              </p:cNvSpPr>
              <p:nvPr/>
            </p:nvSpPr>
            <p:spPr bwMode="auto">
              <a:xfrm>
                <a:off x="2738" y="1610"/>
                <a:ext cx="10" cy="24"/>
              </a:xfrm>
              <a:custGeom>
                <a:avLst/>
                <a:gdLst>
                  <a:gd name="T0" fmla="*/ 3 w 19"/>
                  <a:gd name="T1" fmla="*/ 6 h 48"/>
                  <a:gd name="T2" fmla="*/ 3 w 19"/>
                  <a:gd name="T3" fmla="*/ 6 h 48"/>
                  <a:gd name="T4" fmla="*/ 3 w 19"/>
                  <a:gd name="T5" fmla="*/ 6 h 48"/>
                  <a:gd name="T6" fmla="*/ 3 w 19"/>
                  <a:gd name="T7" fmla="*/ 6 h 48"/>
                  <a:gd name="T8" fmla="*/ 3 w 19"/>
                  <a:gd name="T9" fmla="*/ 6 h 48"/>
                  <a:gd name="T10" fmla="*/ 0 w 19"/>
                  <a:gd name="T11" fmla="*/ 0 h 48"/>
                  <a:gd name="T12" fmla="*/ 3 w 19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19" y="48"/>
                    </a:lnTo>
                    <a:lnTo>
                      <a:pt x="0" y="0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13" name="Freeform 5486"/>
              <p:cNvSpPr>
                <a:spLocks/>
              </p:cNvSpPr>
              <p:nvPr/>
            </p:nvSpPr>
            <p:spPr bwMode="auto">
              <a:xfrm>
                <a:off x="2738" y="1610"/>
                <a:ext cx="11" cy="24"/>
              </a:xfrm>
              <a:custGeom>
                <a:avLst/>
                <a:gdLst>
                  <a:gd name="T0" fmla="*/ 3 w 21"/>
                  <a:gd name="T1" fmla="*/ 6 h 48"/>
                  <a:gd name="T2" fmla="*/ 3 w 21"/>
                  <a:gd name="T3" fmla="*/ 6 h 48"/>
                  <a:gd name="T4" fmla="*/ 3 w 21"/>
                  <a:gd name="T5" fmla="*/ 6 h 48"/>
                  <a:gd name="T6" fmla="*/ 3 w 21"/>
                  <a:gd name="T7" fmla="*/ 6 h 48"/>
                  <a:gd name="T8" fmla="*/ 3 w 21"/>
                  <a:gd name="T9" fmla="*/ 6 h 48"/>
                  <a:gd name="T10" fmla="*/ 0 w 21"/>
                  <a:gd name="T11" fmla="*/ 0 h 48"/>
                  <a:gd name="T12" fmla="*/ 3 w 2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48">
                    <a:moveTo>
                      <a:pt x="19" y="48"/>
                    </a:moveTo>
                    <a:lnTo>
                      <a:pt x="19" y="48"/>
                    </a:lnTo>
                    <a:lnTo>
                      <a:pt x="21" y="48"/>
                    </a:lnTo>
                    <a:lnTo>
                      <a:pt x="0" y="0"/>
                    </a:lnTo>
                    <a:lnTo>
                      <a:pt x="19" y="48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14" name="Freeform 5487"/>
              <p:cNvSpPr>
                <a:spLocks/>
              </p:cNvSpPr>
              <p:nvPr/>
            </p:nvSpPr>
            <p:spPr bwMode="auto">
              <a:xfrm>
                <a:off x="2738" y="1610"/>
                <a:ext cx="13" cy="24"/>
              </a:xfrm>
              <a:custGeom>
                <a:avLst/>
                <a:gdLst>
                  <a:gd name="T0" fmla="*/ 3 w 25"/>
                  <a:gd name="T1" fmla="*/ 6 h 48"/>
                  <a:gd name="T2" fmla="*/ 3 w 25"/>
                  <a:gd name="T3" fmla="*/ 6 h 48"/>
                  <a:gd name="T4" fmla="*/ 3 w 25"/>
                  <a:gd name="T5" fmla="*/ 6 h 48"/>
                  <a:gd name="T6" fmla="*/ 3 w 25"/>
                  <a:gd name="T7" fmla="*/ 6 h 48"/>
                  <a:gd name="T8" fmla="*/ 4 w 25"/>
                  <a:gd name="T9" fmla="*/ 6 h 48"/>
                  <a:gd name="T10" fmla="*/ 0 w 25"/>
                  <a:gd name="T11" fmla="*/ 0 h 48"/>
                  <a:gd name="T12" fmla="*/ 3 w 2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48">
                    <a:moveTo>
                      <a:pt x="21" y="48"/>
                    </a:moveTo>
                    <a:lnTo>
                      <a:pt x="23" y="48"/>
                    </a:lnTo>
                    <a:lnTo>
                      <a:pt x="25" y="48"/>
                    </a:lnTo>
                    <a:lnTo>
                      <a:pt x="0" y="0"/>
                    </a:lnTo>
                    <a:lnTo>
                      <a:pt x="21" y="48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15" name="Freeform 5488"/>
              <p:cNvSpPr>
                <a:spLocks/>
              </p:cNvSpPr>
              <p:nvPr/>
            </p:nvSpPr>
            <p:spPr bwMode="auto">
              <a:xfrm>
                <a:off x="2738" y="1610"/>
                <a:ext cx="14" cy="24"/>
              </a:xfrm>
              <a:custGeom>
                <a:avLst/>
                <a:gdLst>
                  <a:gd name="T0" fmla="*/ 4 w 27"/>
                  <a:gd name="T1" fmla="*/ 6 h 48"/>
                  <a:gd name="T2" fmla="*/ 4 w 27"/>
                  <a:gd name="T3" fmla="*/ 6 h 48"/>
                  <a:gd name="T4" fmla="*/ 4 w 27"/>
                  <a:gd name="T5" fmla="*/ 6 h 48"/>
                  <a:gd name="T6" fmla="*/ 4 w 27"/>
                  <a:gd name="T7" fmla="*/ 6 h 48"/>
                  <a:gd name="T8" fmla="*/ 4 w 27"/>
                  <a:gd name="T9" fmla="*/ 6 h 48"/>
                  <a:gd name="T10" fmla="*/ 0 w 27"/>
                  <a:gd name="T11" fmla="*/ 0 h 48"/>
                  <a:gd name="T12" fmla="*/ 4 w 2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48">
                    <a:moveTo>
                      <a:pt x="25" y="48"/>
                    </a:moveTo>
                    <a:lnTo>
                      <a:pt x="25" y="48"/>
                    </a:lnTo>
                    <a:lnTo>
                      <a:pt x="27" y="48"/>
                    </a:lnTo>
                    <a:lnTo>
                      <a:pt x="0" y="0"/>
                    </a:lnTo>
                    <a:lnTo>
                      <a:pt x="25" y="48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16" name="Freeform 5489"/>
              <p:cNvSpPr>
                <a:spLocks/>
              </p:cNvSpPr>
              <p:nvPr/>
            </p:nvSpPr>
            <p:spPr bwMode="auto">
              <a:xfrm>
                <a:off x="2738" y="1610"/>
                <a:ext cx="15" cy="24"/>
              </a:xfrm>
              <a:custGeom>
                <a:avLst/>
                <a:gdLst>
                  <a:gd name="T0" fmla="*/ 3 w 31"/>
                  <a:gd name="T1" fmla="*/ 6 h 48"/>
                  <a:gd name="T2" fmla="*/ 3 w 31"/>
                  <a:gd name="T3" fmla="*/ 6 h 48"/>
                  <a:gd name="T4" fmla="*/ 3 w 31"/>
                  <a:gd name="T5" fmla="*/ 6 h 48"/>
                  <a:gd name="T6" fmla="*/ 3 w 31"/>
                  <a:gd name="T7" fmla="*/ 6 h 48"/>
                  <a:gd name="T8" fmla="*/ 3 w 31"/>
                  <a:gd name="T9" fmla="*/ 6 h 48"/>
                  <a:gd name="T10" fmla="*/ 0 w 31"/>
                  <a:gd name="T11" fmla="*/ 0 h 48"/>
                  <a:gd name="T12" fmla="*/ 3 w 3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48">
                    <a:moveTo>
                      <a:pt x="27" y="48"/>
                    </a:moveTo>
                    <a:lnTo>
                      <a:pt x="29" y="48"/>
                    </a:lnTo>
                    <a:lnTo>
                      <a:pt x="31" y="48"/>
                    </a:lnTo>
                    <a:lnTo>
                      <a:pt x="0" y="0"/>
                    </a:lnTo>
                    <a:lnTo>
                      <a:pt x="27" y="48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17" name="Freeform 5490"/>
              <p:cNvSpPr>
                <a:spLocks/>
              </p:cNvSpPr>
              <p:nvPr/>
            </p:nvSpPr>
            <p:spPr bwMode="auto">
              <a:xfrm>
                <a:off x="2738" y="1610"/>
                <a:ext cx="16" cy="24"/>
              </a:xfrm>
              <a:custGeom>
                <a:avLst/>
                <a:gdLst>
                  <a:gd name="T0" fmla="*/ 3 w 33"/>
                  <a:gd name="T1" fmla="*/ 6 h 48"/>
                  <a:gd name="T2" fmla="*/ 3 w 33"/>
                  <a:gd name="T3" fmla="*/ 6 h 48"/>
                  <a:gd name="T4" fmla="*/ 3 w 33"/>
                  <a:gd name="T5" fmla="*/ 6 h 48"/>
                  <a:gd name="T6" fmla="*/ 4 w 33"/>
                  <a:gd name="T7" fmla="*/ 6 h 48"/>
                  <a:gd name="T8" fmla="*/ 4 w 33"/>
                  <a:gd name="T9" fmla="*/ 6 h 48"/>
                  <a:gd name="T10" fmla="*/ 0 w 33"/>
                  <a:gd name="T11" fmla="*/ 0 h 48"/>
                  <a:gd name="T12" fmla="*/ 3 w 33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48">
                    <a:moveTo>
                      <a:pt x="31" y="48"/>
                    </a:moveTo>
                    <a:lnTo>
                      <a:pt x="31" y="48"/>
                    </a:lnTo>
                    <a:lnTo>
                      <a:pt x="33" y="48"/>
                    </a:lnTo>
                    <a:lnTo>
                      <a:pt x="0" y="0"/>
                    </a:lnTo>
                    <a:lnTo>
                      <a:pt x="31" y="48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18" name="Freeform 5491"/>
              <p:cNvSpPr>
                <a:spLocks/>
              </p:cNvSpPr>
              <p:nvPr/>
            </p:nvSpPr>
            <p:spPr bwMode="auto">
              <a:xfrm>
                <a:off x="2738" y="1610"/>
                <a:ext cx="18" cy="24"/>
              </a:xfrm>
              <a:custGeom>
                <a:avLst/>
                <a:gdLst>
                  <a:gd name="T0" fmla="*/ 4 w 37"/>
                  <a:gd name="T1" fmla="*/ 6 h 48"/>
                  <a:gd name="T2" fmla="*/ 4 w 37"/>
                  <a:gd name="T3" fmla="*/ 6 h 48"/>
                  <a:gd name="T4" fmla="*/ 4 w 37"/>
                  <a:gd name="T5" fmla="*/ 6 h 48"/>
                  <a:gd name="T6" fmla="*/ 4 w 37"/>
                  <a:gd name="T7" fmla="*/ 6 h 48"/>
                  <a:gd name="T8" fmla="*/ 4 w 37"/>
                  <a:gd name="T9" fmla="*/ 6 h 48"/>
                  <a:gd name="T10" fmla="*/ 0 w 37"/>
                  <a:gd name="T11" fmla="*/ 0 h 48"/>
                  <a:gd name="T12" fmla="*/ 4 w 3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48">
                    <a:moveTo>
                      <a:pt x="33" y="48"/>
                    </a:moveTo>
                    <a:lnTo>
                      <a:pt x="35" y="48"/>
                    </a:lnTo>
                    <a:lnTo>
                      <a:pt x="37" y="48"/>
                    </a:lnTo>
                    <a:lnTo>
                      <a:pt x="0" y="0"/>
                    </a:lnTo>
                    <a:lnTo>
                      <a:pt x="33" y="48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19" name="Freeform 5492"/>
              <p:cNvSpPr>
                <a:spLocks/>
              </p:cNvSpPr>
              <p:nvPr/>
            </p:nvSpPr>
            <p:spPr bwMode="auto">
              <a:xfrm>
                <a:off x="2738" y="1610"/>
                <a:ext cx="19" cy="24"/>
              </a:xfrm>
              <a:custGeom>
                <a:avLst/>
                <a:gdLst>
                  <a:gd name="T0" fmla="*/ 4 w 39"/>
                  <a:gd name="T1" fmla="*/ 6 h 48"/>
                  <a:gd name="T2" fmla="*/ 4 w 39"/>
                  <a:gd name="T3" fmla="*/ 6 h 48"/>
                  <a:gd name="T4" fmla="*/ 4 w 39"/>
                  <a:gd name="T5" fmla="*/ 6 h 48"/>
                  <a:gd name="T6" fmla="*/ 4 w 39"/>
                  <a:gd name="T7" fmla="*/ 6 h 48"/>
                  <a:gd name="T8" fmla="*/ 4 w 39"/>
                  <a:gd name="T9" fmla="*/ 6 h 48"/>
                  <a:gd name="T10" fmla="*/ 0 w 39"/>
                  <a:gd name="T11" fmla="*/ 0 h 48"/>
                  <a:gd name="T12" fmla="*/ 4 w 39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48">
                    <a:moveTo>
                      <a:pt x="37" y="48"/>
                    </a:moveTo>
                    <a:lnTo>
                      <a:pt x="37" y="48"/>
                    </a:lnTo>
                    <a:lnTo>
                      <a:pt x="39" y="48"/>
                    </a:lnTo>
                    <a:lnTo>
                      <a:pt x="0" y="0"/>
                    </a:lnTo>
                    <a:lnTo>
                      <a:pt x="37" y="48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20" name="Freeform 5493"/>
              <p:cNvSpPr>
                <a:spLocks/>
              </p:cNvSpPr>
              <p:nvPr/>
            </p:nvSpPr>
            <p:spPr bwMode="auto">
              <a:xfrm>
                <a:off x="2738" y="1610"/>
                <a:ext cx="21" cy="24"/>
              </a:xfrm>
              <a:custGeom>
                <a:avLst/>
                <a:gdLst>
                  <a:gd name="T0" fmla="*/ 5 w 42"/>
                  <a:gd name="T1" fmla="*/ 6 h 48"/>
                  <a:gd name="T2" fmla="*/ 5 w 42"/>
                  <a:gd name="T3" fmla="*/ 6 h 48"/>
                  <a:gd name="T4" fmla="*/ 6 w 42"/>
                  <a:gd name="T5" fmla="*/ 6 h 48"/>
                  <a:gd name="T6" fmla="*/ 6 w 42"/>
                  <a:gd name="T7" fmla="*/ 6 h 48"/>
                  <a:gd name="T8" fmla="*/ 6 w 42"/>
                  <a:gd name="T9" fmla="*/ 6 h 48"/>
                  <a:gd name="T10" fmla="*/ 0 w 42"/>
                  <a:gd name="T11" fmla="*/ 0 h 48"/>
                  <a:gd name="T12" fmla="*/ 5 w 4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48">
                    <a:moveTo>
                      <a:pt x="39" y="48"/>
                    </a:moveTo>
                    <a:lnTo>
                      <a:pt x="39" y="48"/>
                    </a:lnTo>
                    <a:lnTo>
                      <a:pt x="41" y="48"/>
                    </a:lnTo>
                    <a:lnTo>
                      <a:pt x="42" y="48"/>
                    </a:lnTo>
                    <a:lnTo>
                      <a:pt x="0" y="0"/>
                    </a:lnTo>
                    <a:lnTo>
                      <a:pt x="39" y="48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21" name="Freeform 5494"/>
              <p:cNvSpPr>
                <a:spLocks/>
              </p:cNvSpPr>
              <p:nvPr/>
            </p:nvSpPr>
            <p:spPr bwMode="auto">
              <a:xfrm>
                <a:off x="2738" y="1610"/>
                <a:ext cx="22" cy="24"/>
              </a:xfrm>
              <a:custGeom>
                <a:avLst/>
                <a:gdLst>
                  <a:gd name="T0" fmla="*/ 6 w 44"/>
                  <a:gd name="T1" fmla="*/ 6 h 48"/>
                  <a:gd name="T2" fmla="*/ 6 w 44"/>
                  <a:gd name="T3" fmla="*/ 6 h 48"/>
                  <a:gd name="T4" fmla="*/ 6 w 44"/>
                  <a:gd name="T5" fmla="*/ 6 h 48"/>
                  <a:gd name="T6" fmla="*/ 6 w 44"/>
                  <a:gd name="T7" fmla="*/ 6 h 48"/>
                  <a:gd name="T8" fmla="*/ 6 w 44"/>
                  <a:gd name="T9" fmla="*/ 6 h 48"/>
                  <a:gd name="T10" fmla="*/ 0 w 44"/>
                  <a:gd name="T11" fmla="*/ 0 h 48"/>
                  <a:gd name="T12" fmla="*/ 6 w 44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" h="48">
                    <a:moveTo>
                      <a:pt x="42" y="48"/>
                    </a:moveTo>
                    <a:lnTo>
                      <a:pt x="42" y="48"/>
                    </a:lnTo>
                    <a:lnTo>
                      <a:pt x="44" y="48"/>
                    </a:lnTo>
                    <a:lnTo>
                      <a:pt x="0" y="0"/>
                    </a:lnTo>
                    <a:lnTo>
                      <a:pt x="42" y="48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22" name="Freeform 5495"/>
              <p:cNvSpPr>
                <a:spLocks/>
              </p:cNvSpPr>
              <p:nvPr/>
            </p:nvSpPr>
            <p:spPr bwMode="auto">
              <a:xfrm>
                <a:off x="2738" y="1610"/>
                <a:ext cx="24" cy="24"/>
              </a:xfrm>
              <a:custGeom>
                <a:avLst/>
                <a:gdLst>
                  <a:gd name="T0" fmla="*/ 6 w 48"/>
                  <a:gd name="T1" fmla="*/ 6 h 48"/>
                  <a:gd name="T2" fmla="*/ 6 w 48"/>
                  <a:gd name="T3" fmla="*/ 6 h 48"/>
                  <a:gd name="T4" fmla="*/ 6 w 48"/>
                  <a:gd name="T5" fmla="*/ 6 h 48"/>
                  <a:gd name="T6" fmla="*/ 6 w 48"/>
                  <a:gd name="T7" fmla="*/ 6 h 48"/>
                  <a:gd name="T8" fmla="*/ 6 w 48"/>
                  <a:gd name="T9" fmla="*/ 6 h 48"/>
                  <a:gd name="T10" fmla="*/ 0 w 48"/>
                  <a:gd name="T11" fmla="*/ 0 h 48"/>
                  <a:gd name="T12" fmla="*/ 6 w 48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46" y="48"/>
                    </a:moveTo>
                    <a:lnTo>
                      <a:pt x="46" y="48"/>
                    </a:lnTo>
                    <a:lnTo>
                      <a:pt x="48" y="48"/>
                    </a:lnTo>
                    <a:lnTo>
                      <a:pt x="0" y="0"/>
                    </a:lnTo>
                    <a:lnTo>
                      <a:pt x="46" y="48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23" name="Freeform 5496"/>
              <p:cNvSpPr>
                <a:spLocks/>
              </p:cNvSpPr>
              <p:nvPr/>
            </p:nvSpPr>
            <p:spPr bwMode="auto">
              <a:xfrm>
                <a:off x="2738" y="1610"/>
                <a:ext cx="25" cy="24"/>
              </a:xfrm>
              <a:custGeom>
                <a:avLst/>
                <a:gdLst>
                  <a:gd name="T0" fmla="*/ 6 w 50"/>
                  <a:gd name="T1" fmla="*/ 6 h 48"/>
                  <a:gd name="T2" fmla="*/ 6 w 50"/>
                  <a:gd name="T3" fmla="*/ 6 h 48"/>
                  <a:gd name="T4" fmla="*/ 7 w 50"/>
                  <a:gd name="T5" fmla="*/ 6 h 48"/>
                  <a:gd name="T6" fmla="*/ 7 w 50"/>
                  <a:gd name="T7" fmla="*/ 6 h 48"/>
                  <a:gd name="T8" fmla="*/ 7 w 50"/>
                  <a:gd name="T9" fmla="*/ 6 h 48"/>
                  <a:gd name="T10" fmla="*/ 0 w 50"/>
                  <a:gd name="T11" fmla="*/ 0 h 48"/>
                  <a:gd name="T12" fmla="*/ 6 w 50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" h="48">
                    <a:moveTo>
                      <a:pt x="48" y="48"/>
                    </a:moveTo>
                    <a:lnTo>
                      <a:pt x="48" y="48"/>
                    </a:lnTo>
                    <a:lnTo>
                      <a:pt x="50" y="48"/>
                    </a:lnTo>
                    <a:lnTo>
                      <a:pt x="0" y="0"/>
                    </a:lnTo>
                    <a:lnTo>
                      <a:pt x="48" y="48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24" name="Freeform 5497"/>
              <p:cNvSpPr>
                <a:spLocks/>
              </p:cNvSpPr>
              <p:nvPr/>
            </p:nvSpPr>
            <p:spPr bwMode="auto">
              <a:xfrm>
                <a:off x="2738" y="1610"/>
                <a:ext cx="27" cy="24"/>
              </a:xfrm>
              <a:custGeom>
                <a:avLst/>
                <a:gdLst>
                  <a:gd name="T0" fmla="*/ 7 w 54"/>
                  <a:gd name="T1" fmla="*/ 6 h 48"/>
                  <a:gd name="T2" fmla="*/ 7 w 54"/>
                  <a:gd name="T3" fmla="*/ 6 h 48"/>
                  <a:gd name="T4" fmla="*/ 7 w 54"/>
                  <a:gd name="T5" fmla="*/ 6 h 48"/>
                  <a:gd name="T6" fmla="*/ 7 w 54"/>
                  <a:gd name="T7" fmla="*/ 6 h 48"/>
                  <a:gd name="T8" fmla="*/ 7 w 54"/>
                  <a:gd name="T9" fmla="*/ 6 h 48"/>
                  <a:gd name="T10" fmla="*/ 0 w 54"/>
                  <a:gd name="T11" fmla="*/ 0 h 48"/>
                  <a:gd name="T12" fmla="*/ 7 w 54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48">
                    <a:moveTo>
                      <a:pt x="52" y="48"/>
                    </a:moveTo>
                    <a:lnTo>
                      <a:pt x="52" y="48"/>
                    </a:lnTo>
                    <a:lnTo>
                      <a:pt x="54" y="48"/>
                    </a:lnTo>
                    <a:lnTo>
                      <a:pt x="0" y="0"/>
                    </a:lnTo>
                    <a:lnTo>
                      <a:pt x="52" y="48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25" name="Freeform 5498"/>
              <p:cNvSpPr>
                <a:spLocks/>
              </p:cNvSpPr>
              <p:nvPr/>
            </p:nvSpPr>
            <p:spPr bwMode="auto">
              <a:xfrm>
                <a:off x="2738" y="1610"/>
                <a:ext cx="29" cy="24"/>
              </a:xfrm>
              <a:custGeom>
                <a:avLst/>
                <a:gdLst>
                  <a:gd name="T0" fmla="*/ 7 w 58"/>
                  <a:gd name="T1" fmla="*/ 6 h 48"/>
                  <a:gd name="T2" fmla="*/ 7 w 58"/>
                  <a:gd name="T3" fmla="*/ 6 h 48"/>
                  <a:gd name="T4" fmla="*/ 7 w 58"/>
                  <a:gd name="T5" fmla="*/ 6 h 48"/>
                  <a:gd name="T6" fmla="*/ 8 w 58"/>
                  <a:gd name="T7" fmla="*/ 6 h 48"/>
                  <a:gd name="T8" fmla="*/ 8 w 58"/>
                  <a:gd name="T9" fmla="*/ 6 h 48"/>
                  <a:gd name="T10" fmla="*/ 0 w 58"/>
                  <a:gd name="T11" fmla="*/ 0 h 48"/>
                  <a:gd name="T12" fmla="*/ 7 w 58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8" h="48">
                    <a:moveTo>
                      <a:pt x="54" y="48"/>
                    </a:moveTo>
                    <a:lnTo>
                      <a:pt x="56" y="48"/>
                    </a:lnTo>
                    <a:lnTo>
                      <a:pt x="58" y="48"/>
                    </a:lnTo>
                    <a:lnTo>
                      <a:pt x="0" y="0"/>
                    </a:lnTo>
                    <a:lnTo>
                      <a:pt x="54" y="48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26" name="Freeform 5499"/>
              <p:cNvSpPr>
                <a:spLocks/>
              </p:cNvSpPr>
              <p:nvPr/>
            </p:nvSpPr>
            <p:spPr bwMode="auto">
              <a:xfrm>
                <a:off x="2738" y="1610"/>
                <a:ext cx="31" cy="24"/>
              </a:xfrm>
              <a:custGeom>
                <a:avLst/>
                <a:gdLst>
                  <a:gd name="T0" fmla="*/ 8 w 62"/>
                  <a:gd name="T1" fmla="*/ 6 h 48"/>
                  <a:gd name="T2" fmla="*/ 8 w 62"/>
                  <a:gd name="T3" fmla="*/ 6 h 48"/>
                  <a:gd name="T4" fmla="*/ 8 w 62"/>
                  <a:gd name="T5" fmla="*/ 6 h 48"/>
                  <a:gd name="T6" fmla="*/ 8 w 62"/>
                  <a:gd name="T7" fmla="*/ 6 h 48"/>
                  <a:gd name="T8" fmla="*/ 8 w 62"/>
                  <a:gd name="T9" fmla="*/ 6 h 48"/>
                  <a:gd name="T10" fmla="*/ 0 w 62"/>
                  <a:gd name="T11" fmla="*/ 0 h 48"/>
                  <a:gd name="T12" fmla="*/ 8 w 6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" h="48">
                    <a:moveTo>
                      <a:pt x="58" y="48"/>
                    </a:moveTo>
                    <a:lnTo>
                      <a:pt x="58" y="48"/>
                    </a:lnTo>
                    <a:lnTo>
                      <a:pt x="60" y="48"/>
                    </a:lnTo>
                    <a:lnTo>
                      <a:pt x="62" y="48"/>
                    </a:lnTo>
                    <a:lnTo>
                      <a:pt x="0" y="0"/>
                    </a:lnTo>
                    <a:lnTo>
                      <a:pt x="58" y="48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27" name="Freeform 5500"/>
              <p:cNvSpPr>
                <a:spLocks/>
              </p:cNvSpPr>
              <p:nvPr/>
            </p:nvSpPr>
            <p:spPr bwMode="auto">
              <a:xfrm>
                <a:off x="2738" y="1610"/>
                <a:ext cx="33" cy="24"/>
              </a:xfrm>
              <a:custGeom>
                <a:avLst/>
                <a:gdLst>
                  <a:gd name="T0" fmla="*/ 8 w 66"/>
                  <a:gd name="T1" fmla="*/ 6 h 48"/>
                  <a:gd name="T2" fmla="*/ 8 w 66"/>
                  <a:gd name="T3" fmla="*/ 6 h 48"/>
                  <a:gd name="T4" fmla="*/ 8 w 66"/>
                  <a:gd name="T5" fmla="*/ 6 h 48"/>
                  <a:gd name="T6" fmla="*/ 8 w 66"/>
                  <a:gd name="T7" fmla="*/ 6 h 48"/>
                  <a:gd name="T8" fmla="*/ 9 w 66"/>
                  <a:gd name="T9" fmla="*/ 6 h 48"/>
                  <a:gd name="T10" fmla="*/ 0 w 66"/>
                  <a:gd name="T11" fmla="*/ 0 h 48"/>
                  <a:gd name="T12" fmla="*/ 8 w 6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" h="48">
                    <a:moveTo>
                      <a:pt x="62" y="48"/>
                    </a:moveTo>
                    <a:lnTo>
                      <a:pt x="62" y="48"/>
                    </a:lnTo>
                    <a:lnTo>
                      <a:pt x="64" y="48"/>
                    </a:lnTo>
                    <a:lnTo>
                      <a:pt x="66" y="48"/>
                    </a:lnTo>
                    <a:lnTo>
                      <a:pt x="0" y="0"/>
                    </a:lnTo>
                    <a:lnTo>
                      <a:pt x="62" y="48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28" name="Freeform 5501"/>
              <p:cNvSpPr>
                <a:spLocks/>
              </p:cNvSpPr>
              <p:nvPr/>
            </p:nvSpPr>
            <p:spPr bwMode="auto">
              <a:xfrm>
                <a:off x="2738" y="1610"/>
                <a:ext cx="34" cy="24"/>
              </a:xfrm>
              <a:custGeom>
                <a:avLst/>
                <a:gdLst>
                  <a:gd name="T0" fmla="*/ 9 w 67"/>
                  <a:gd name="T1" fmla="*/ 6 h 48"/>
                  <a:gd name="T2" fmla="*/ 9 w 67"/>
                  <a:gd name="T3" fmla="*/ 6 h 48"/>
                  <a:gd name="T4" fmla="*/ 9 w 67"/>
                  <a:gd name="T5" fmla="*/ 6 h 48"/>
                  <a:gd name="T6" fmla="*/ 9 w 67"/>
                  <a:gd name="T7" fmla="*/ 6 h 48"/>
                  <a:gd name="T8" fmla="*/ 9 w 67"/>
                  <a:gd name="T9" fmla="*/ 6 h 48"/>
                  <a:gd name="T10" fmla="*/ 0 w 67"/>
                  <a:gd name="T11" fmla="*/ 0 h 48"/>
                  <a:gd name="T12" fmla="*/ 9 w 6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" h="48">
                    <a:moveTo>
                      <a:pt x="66" y="48"/>
                    </a:moveTo>
                    <a:lnTo>
                      <a:pt x="66" y="48"/>
                    </a:lnTo>
                    <a:lnTo>
                      <a:pt x="67" y="48"/>
                    </a:lnTo>
                    <a:lnTo>
                      <a:pt x="0" y="0"/>
                    </a:lnTo>
                    <a:lnTo>
                      <a:pt x="66" y="48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29" name="Freeform 5502"/>
              <p:cNvSpPr>
                <a:spLocks/>
              </p:cNvSpPr>
              <p:nvPr/>
            </p:nvSpPr>
            <p:spPr bwMode="auto">
              <a:xfrm>
                <a:off x="2738" y="1610"/>
                <a:ext cx="37" cy="24"/>
              </a:xfrm>
              <a:custGeom>
                <a:avLst/>
                <a:gdLst>
                  <a:gd name="T0" fmla="*/ 9 w 73"/>
                  <a:gd name="T1" fmla="*/ 6 h 48"/>
                  <a:gd name="T2" fmla="*/ 9 w 73"/>
                  <a:gd name="T3" fmla="*/ 6 h 48"/>
                  <a:gd name="T4" fmla="*/ 9 w 73"/>
                  <a:gd name="T5" fmla="*/ 6 h 48"/>
                  <a:gd name="T6" fmla="*/ 9 w 73"/>
                  <a:gd name="T7" fmla="*/ 6 h 48"/>
                  <a:gd name="T8" fmla="*/ 10 w 73"/>
                  <a:gd name="T9" fmla="*/ 6 h 48"/>
                  <a:gd name="T10" fmla="*/ 0 w 73"/>
                  <a:gd name="T11" fmla="*/ 0 h 48"/>
                  <a:gd name="T12" fmla="*/ 9 w 73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3" h="48">
                    <a:moveTo>
                      <a:pt x="69" y="48"/>
                    </a:moveTo>
                    <a:lnTo>
                      <a:pt x="69" y="48"/>
                    </a:lnTo>
                    <a:lnTo>
                      <a:pt x="71" y="48"/>
                    </a:lnTo>
                    <a:lnTo>
                      <a:pt x="73" y="48"/>
                    </a:lnTo>
                    <a:lnTo>
                      <a:pt x="0" y="0"/>
                    </a:lnTo>
                    <a:lnTo>
                      <a:pt x="69" y="48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30" name="Freeform 5503"/>
              <p:cNvSpPr>
                <a:spLocks/>
              </p:cNvSpPr>
              <p:nvPr/>
            </p:nvSpPr>
            <p:spPr bwMode="auto">
              <a:xfrm>
                <a:off x="2738" y="1610"/>
                <a:ext cx="38" cy="24"/>
              </a:xfrm>
              <a:custGeom>
                <a:avLst/>
                <a:gdLst>
                  <a:gd name="T0" fmla="*/ 9 w 75"/>
                  <a:gd name="T1" fmla="*/ 6 h 48"/>
                  <a:gd name="T2" fmla="*/ 10 w 75"/>
                  <a:gd name="T3" fmla="*/ 6 h 48"/>
                  <a:gd name="T4" fmla="*/ 10 w 75"/>
                  <a:gd name="T5" fmla="*/ 6 h 48"/>
                  <a:gd name="T6" fmla="*/ 10 w 75"/>
                  <a:gd name="T7" fmla="*/ 6 h 48"/>
                  <a:gd name="T8" fmla="*/ 10 w 75"/>
                  <a:gd name="T9" fmla="*/ 6 h 48"/>
                  <a:gd name="T10" fmla="*/ 0 w 75"/>
                  <a:gd name="T11" fmla="*/ 0 h 48"/>
                  <a:gd name="T12" fmla="*/ 9 w 7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48">
                    <a:moveTo>
                      <a:pt x="71" y="48"/>
                    </a:moveTo>
                    <a:lnTo>
                      <a:pt x="73" y="48"/>
                    </a:lnTo>
                    <a:lnTo>
                      <a:pt x="75" y="48"/>
                    </a:lnTo>
                    <a:lnTo>
                      <a:pt x="0" y="0"/>
                    </a:lnTo>
                    <a:lnTo>
                      <a:pt x="71" y="48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31" name="Freeform 5504"/>
              <p:cNvSpPr>
                <a:spLocks/>
              </p:cNvSpPr>
              <p:nvPr/>
            </p:nvSpPr>
            <p:spPr bwMode="auto">
              <a:xfrm>
                <a:off x="2738" y="1610"/>
                <a:ext cx="39" cy="24"/>
              </a:xfrm>
              <a:custGeom>
                <a:avLst/>
                <a:gdLst>
                  <a:gd name="T0" fmla="*/ 9 w 79"/>
                  <a:gd name="T1" fmla="*/ 6 h 48"/>
                  <a:gd name="T2" fmla="*/ 9 w 79"/>
                  <a:gd name="T3" fmla="*/ 6 h 48"/>
                  <a:gd name="T4" fmla="*/ 9 w 79"/>
                  <a:gd name="T5" fmla="*/ 6 h 48"/>
                  <a:gd name="T6" fmla="*/ 9 w 79"/>
                  <a:gd name="T7" fmla="*/ 6 h 48"/>
                  <a:gd name="T8" fmla="*/ 9 w 79"/>
                  <a:gd name="T9" fmla="*/ 6 h 48"/>
                  <a:gd name="T10" fmla="*/ 0 w 79"/>
                  <a:gd name="T11" fmla="*/ 0 h 48"/>
                  <a:gd name="T12" fmla="*/ 9 w 79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9" h="48">
                    <a:moveTo>
                      <a:pt x="75" y="48"/>
                    </a:moveTo>
                    <a:lnTo>
                      <a:pt x="77" y="48"/>
                    </a:lnTo>
                    <a:lnTo>
                      <a:pt x="79" y="48"/>
                    </a:lnTo>
                    <a:lnTo>
                      <a:pt x="0" y="0"/>
                    </a:lnTo>
                    <a:lnTo>
                      <a:pt x="75" y="48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32" name="Freeform 5505"/>
              <p:cNvSpPr>
                <a:spLocks/>
              </p:cNvSpPr>
              <p:nvPr/>
            </p:nvSpPr>
            <p:spPr bwMode="auto">
              <a:xfrm>
                <a:off x="2738" y="1610"/>
                <a:ext cx="41" cy="24"/>
              </a:xfrm>
              <a:custGeom>
                <a:avLst/>
                <a:gdLst>
                  <a:gd name="T0" fmla="*/ 9 w 83"/>
                  <a:gd name="T1" fmla="*/ 6 h 48"/>
                  <a:gd name="T2" fmla="*/ 10 w 83"/>
                  <a:gd name="T3" fmla="*/ 6 h 48"/>
                  <a:gd name="T4" fmla="*/ 10 w 83"/>
                  <a:gd name="T5" fmla="*/ 6 h 48"/>
                  <a:gd name="T6" fmla="*/ 10 w 83"/>
                  <a:gd name="T7" fmla="*/ 6 h 48"/>
                  <a:gd name="T8" fmla="*/ 10 w 83"/>
                  <a:gd name="T9" fmla="*/ 6 h 48"/>
                  <a:gd name="T10" fmla="*/ 0 w 83"/>
                  <a:gd name="T11" fmla="*/ 0 h 48"/>
                  <a:gd name="T12" fmla="*/ 9 w 83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3" h="48">
                    <a:moveTo>
                      <a:pt x="79" y="48"/>
                    </a:moveTo>
                    <a:lnTo>
                      <a:pt x="81" y="48"/>
                    </a:lnTo>
                    <a:lnTo>
                      <a:pt x="83" y="48"/>
                    </a:lnTo>
                    <a:lnTo>
                      <a:pt x="0" y="0"/>
                    </a:lnTo>
                    <a:lnTo>
                      <a:pt x="79" y="48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33" name="Freeform 5506"/>
              <p:cNvSpPr>
                <a:spLocks/>
              </p:cNvSpPr>
              <p:nvPr/>
            </p:nvSpPr>
            <p:spPr bwMode="auto">
              <a:xfrm>
                <a:off x="2738" y="1610"/>
                <a:ext cx="43" cy="24"/>
              </a:xfrm>
              <a:custGeom>
                <a:avLst/>
                <a:gdLst>
                  <a:gd name="T0" fmla="*/ 10 w 87"/>
                  <a:gd name="T1" fmla="*/ 6 h 48"/>
                  <a:gd name="T2" fmla="*/ 10 w 87"/>
                  <a:gd name="T3" fmla="*/ 6 h 48"/>
                  <a:gd name="T4" fmla="*/ 10 w 87"/>
                  <a:gd name="T5" fmla="*/ 6 h 48"/>
                  <a:gd name="T6" fmla="*/ 10 w 87"/>
                  <a:gd name="T7" fmla="*/ 6 h 48"/>
                  <a:gd name="T8" fmla="*/ 10 w 87"/>
                  <a:gd name="T9" fmla="*/ 6 h 48"/>
                  <a:gd name="T10" fmla="*/ 0 w 87"/>
                  <a:gd name="T11" fmla="*/ 0 h 48"/>
                  <a:gd name="T12" fmla="*/ 10 w 8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" h="48">
                    <a:moveTo>
                      <a:pt x="83" y="48"/>
                    </a:moveTo>
                    <a:lnTo>
                      <a:pt x="85" y="48"/>
                    </a:lnTo>
                    <a:lnTo>
                      <a:pt x="87" y="48"/>
                    </a:lnTo>
                    <a:lnTo>
                      <a:pt x="0" y="0"/>
                    </a:lnTo>
                    <a:lnTo>
                      <a:pt x="83" y="48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34" name="Freeform 5507"/>
              <p:cNvSpPr>
                <a:spLocks/>
              </p:cNvSpPr>
              <p:nvPr/>
            </p:nvSpPr>
            <p:spPr bwMode="auto">
              <a:xfrm>
                <a:off x="2738" y="1610"/>
                <a:ext cx="46" cy="24"/>
              </a:xfrm>
              <a:custGeom>
                <a:avLst/>
                <a:gdLst>
                  <a:gd name="T0" fmla="*/ 12 w 92"/>
                  <a:gd name="T1" fmla="*/ 6 h 48"/>
                  <a:gd name="T2" fmla="*/ 12 w 92"/>
                  <a:gd name="T3" fmla="*/ 6 h 48"/>
                  <a:gd name="T4" fmla="*/ 12 w 92"/>
                  <a:gd name="T5" fmla="*/ 6 h 48"/>
                  <a:gd name="T6" fmla="*/ 12 w 92"/>
                  <a:gd name="T7" fmla="*/ 6 h 48"/>
                  <a:gd name="T8" fmla="*/ 12 w 92"/>
                  <a:gd name="T9" fmla="*/ 6 h 48"/>
                  <a:gd name="T10" fmla="*/ 0 w 92"/>
                  <a:gd name="T11" fmla="*/ 0 h 48"/>
                  <a:gd name="T12" fmla="*/ 12 w 9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2" h="48">
                    <a:moveTo>
                      <a:pt x="89" y="48"/>
                    </a:moveTo>
                    <a:lnTo>
                      <a:pt x="89" y="48"/>
                    </a:lnTo>
                    <a:lnTo>
                      <a:pt x="90" y="48"/>
                    </a:lnTo>
                    <a:lnTo>
                      <a:pt x="92" y="48"/>
                    </a:lnTo>
                    <a:lnTo>
                      <a:pt x="0" y="0"/>
                    </a:lnTo>
                    <a:lnTo>
                      <a:pt x="89" y="48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35" name="Freeform 5508"/>
              <p:cNvSpPr>
                <a:spLocks/>
              </p:cNvSpPr>
              <p:nvPr/>
            </p:nvSpPr>
            <p:spPr bwMode="auto">
              <a:xfrm>
                <a:off x="2738" y="1610"/>
                <a:ext cx="48" cy="24"/>
              </a:xfrm>
              <a:custGeom>
                <a:avLst/>
                <a:gdLst>
                  <a:gd name="T0" fmla="*/ 12 w 96"/>
                  <a:gd name="T1" fmla="*/ 6 h 48"/>
                  <a:gd name="T2" fmla="*/ 12 w 96"/>
                  <a:gd name="T3" fmla="*/ 6 h 48"/>
                  <a:gd name="T4" fmla="*/ 12 w 96"/>
                  <a:gd name="T5" fmla="*/ 6 h 48"/>
                  <a:gd name="T6" fmla="*/ 12 w 96"/>
                  <a:gd name="T7" fmla="*/ 6 h 48"/>
                  <a:gd name="T8" fmla="*/ 12 w 96"/>
                  <a:gd name="T9" fmla="*/ 6 h 48"/>
                  <a:gd name="T10" fmla="*/ 0 w 96"/>
                  <a:gd name="T11" fmla="*/ 0 h 48"/>
                  <a:gd name="T12" fmla="*/ 12 w 9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6" h="48">
                    <a:moveTo>
                      <a:pt x="92" y="48"/>
                    </a:moveTo>
                    <a:lnTo>
                      <a:pt x="92" y="48"/>
                    </a:lnTo>
                    <a:lnTo>
                      <a:pt x="94" y="48"/>
                    </a:lnTo>
                    <a:lnTo>
                      <a:pt x="96" y="48"/>
                    </a:lnTo>
                    <a:lnTo>
                      <a:pt x="0" y="0"/>
                    </a:lnTo>
                    <a:lnTo>
                      <a:pt x="92" y="48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36" name="Freeform 5509"/>
              <p:cNvSpPr>
                <a:spLocks/>
              </p:cNvSpPr>
              <p:nvPr/>
            </p:nvSpPr>
            <p:spPr bwMode="auto">
              <a:xfrm>
                <a:off x="2738" y="1610"/>
                <a:ext cx="51" cy="24"/>
              </a:xfrm>
              <a:custGeom>
                <a:avLst/>
                <a:gdLst>
                  <a:gd name="T0" fmla="*/ 12 w 102"/>
                  <a:gd name="T1" fmla="*/ 6 h 48"/>
                  <a:gd name="T2" fmla="*/ 13 w 102"/>
                  <a:gd name="T3" fmla="*/ 6 h 48"/>
                  <a:gd name="T4" fmla="*/ 13 w 102"/>
                  <a:gd name="T5" fmla="*/ 6 h 48"/>
                  <a:gd name="T6" fmla="*/ 13 w 102"/>
                  <a:gd name="T7" fmla="*/ 6 h 48"/>
                  <a:gd name="T8" fmla="*/ 13 w 102"/>
                  <a:gd name="T9" fmla="*/ 6 h 48"/>
                  <a:gd name="T10" fmla="*/ 0 w 102"/>
                  <a:gd name="T11" fmla="*/ 0 h 48"/>
                  <a:gd name="T12" fmla="*/ 12 w 10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2" h="48">
                    <a:moveTo>
                      <a:pt x="96" y="48"/>
                    </a:moveTo>
                    <a:lnTo>
                      <a:pt x="98" y="48"/>
                    </a:lnTo>
                    <a:lnTo>
                      <a:pt x="100" y="48"/>
                    </a:lnTo>
                    <a:lnTo>
                      <a:pt x="102" y="48"/>
                    </a:lnTo>
                    <a:lnTo>
                      <a:pt x="0" y="0"/>
                    </a:lnTo>
                    <a:lnTo>
                      <a:pt x="96" y="48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37" name="Freeform 5510"/>
              <p:cNvSpPr>
                <a:spLocks/>
              </p:cNvSpPr>
              <p:nvPr/>
            </p:nvSpPr>
            <p:spPr bwMode="auto">
              <a:xfrm>
                <a:off x="2738" y="1610"/>
                <a:ext cx="53" cy="24"/>
              </a:xfrm>
              <a:custGeom>
                <a:avLst/>
                <a:gdLst>
                  <a:gd name="T0" fmla="*/ 13 w 106"/>
                  <a:gd name="T1" fmla="*/ 6 h 48"/>
                  <a:gd name="T2" fmla="*/ 13 w 106"/>
                  <a:gd name="T3" fmla="*/ 6 h 48"/>
                  <a:gd name="T4" fmla="*/ 13 w 106"/>
                  <a:gd name="T5" fmla="*/ 6 h 48"/>
                  <a:gd name="T6" fmla="*/ 13 w 106"/>
                  <a:gd name="T7" fmla="*/ 6 h 48"/>
                  <a:gd name="T8" fmla="*/ 14 w 106"/>
                  <a:gd name="T9" fmla="*/ 6 h 48"/>
                  <a:gd name="T10" fmla="*/ 0 w 106"/>
                  <a:gd name="T11" fmla="*/ 0 h 48"/>
                  <a:gd name="T12" fmla="*/ 13 w 106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6" h="48">
                    <a:moveTo>
                      <a:pt x="100" y="48"/>
                    </a:moveTo>
                    <a:lnTo>
                      <a:pt x="102" y="48"/>
                    </a:lnTo>
                    <a:lnTo>
                      <a:pt x="104" y="48"/>
                    </a:lnTo>
                    <a:lnTo>
                      <a:pt x="106" y="48"/>
                    </a:lnTo>
                    <a:lnTo>
                      <a:pt x="0" y="0"/>
                    </a:lnTo>
                    <a:lnTo>
                      <a:pt x="100" y="4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38" name="Freeform 5511"/>
              <p:cNvSpPr>
                <a:spLocks/>
              </p:cNvSpPr>
              <p:nvPr/>
            </p:nvSpPr>
            <p:spPr bwMode="auto">
              <a:xfrm>
                <a:off x="2738" y="1610"/>
                <a:ext cx="56" cy="24"/>
              </a:xfrm>
              <a:custGeom>
                <a:avLst/>
                <a:gdLst>
                  <a:gd name="T0" fmla="*/ 14 w 112"/>
                  <a:gd name="T1" fmla="*/ 6 h 48"/>
                  <a:gd name="T2" fmla="*/ 14 w 112"/>
                  <a:gd name="T3" fmla="*/ 6 h 48"/>
                  <a:gd name="T4" fmla="*/ 14 w 112"/>
                  <a:gd name="T5" fmla="*/ 6 h 48"/>
                  <a:gd name="T6" fmla="*/ 14 w 112"/>
                  <a:gd name="T7" fmla="*/ 6 h 48"/>
                  <a:gd name="T8" fmla="*/ 14 w 112"/>
                  <a:gd name="T9" fmla="*/ 6 h 48"/>
                  <a:gd name="T10" fmla="*/ 0 w 112"/>
                  <a:gd name="T11" fmla="*/ 0 h 48"/>
                  <a:gd name="T12" fmla="*/ 14 w 112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2" h="48">
                    <a:moveTo>
                      <a:pt x="106" y="48"/>
                    </a:moveTo>
                    <a:lnTo>
                      <a:pt x="108" y="48"/>
                    </a:lnTo>
                    <a:lnTo>
                      <a:pt x="110" y="48"/>
                    </a:lnTo>
                    <a:lnTo>
                      <a:pt x="112" y="48"/>
                    </a:lnTo>
                    <a:lnTo>
                      <a:pt x="0" y="0"/>
                    </a:lnTo>
                    <a:lnTo>
                      <a:pt x="106" y="48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39" name="Freeform 5512"/>
              <p:cNvSpPr>
                <a:spLocks/>
              </p:cNvSpPr>
              <p:nvPr/>
            </p:nvSpPr>
            <p:spPr bwMode="auto">
              <a:xfrm>
                <a:off x="2738" y="1610"/>
                <a:ext cx="58" cy="24"/>
              </a:xfrm>
              <a:custGeom>
                <a:avLst/>
                <a:gdLst>
                  <a:gd name="T0" fmla="*/ 14 w 115"/>
                  <a:gd name="T1" fmla="*/ 6 h 48"/>
                  <a:gd name="T2" fmla="*/ 14 w 115"/>
                  <a:gd name="T3" fmla="*/ 6 h 48"/>
                  <a:gd name="T4" fmla="*/ 15 w 115"/>
                  <a:gd name="T5" fmla="*/ 6 h 48"/>
                  <a:gd name="T6" fmla="*/ 15 w 115"/>
                  <a:gd name="T7" fmla="*/ 6 h 48"/>
                  <a:gd name="T8" fmla="*/ 15 w 115"/>
                  <a:gd name="T9" fmla="*/ 6 h 48"/>
                  <a:gd name="T10" fmla="*/ 0 w 115"/>
                  <a:gd name="T11" fmla="*/ 0 h 48"/>
                  <a:gd name="T12" fmla="*/ 14 w 115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5" h="48">
                    <a:moveTo>
                      <a:pt x="112" y="48"/>
                    </a:moveTo>
                    <a:lnTo>
                      <a:pt x="112" y="48"/>
                    </a:lnTo>
                    <a:lnTo>
                      <a:pt x="114" y="48"/>
                    </a:lnTo>
                    <a:lnTo>
                      <a:pt x="115" y="48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40" name="Freeform 5513"/>
              <p:cNvSpPr>
                <a:spLocks/>
              </p:cNvSpPr>
              <p:nvPr/>
            </p:nvSpPr>
            <p:spPr bwMode="auto">
              <a:xfrm>
                <a:off x="2738" y="1610"/>
                <a:ext cx="61" cy="24"/>
              </a:xfrm>
              <a:custGeom>
                <a:avLst/>
                <a:gdLst>
                  <a:gd name="T0" fmla="*/ 15 w 121"/>
                  <a:gd name="T1" fmla="*/ 6 h 48"/>
                  <a:gd name="T2" fmla="*/ 15 w 121"/>
                  <a:gd name="T3" fmla="*/ 6 h 48"/>
                  <a:gd name="T4" fmla="*/ 15 w 121"/>
                  <a:gd name="T5" fmla="*/ 6 h 48"/>
                  <a:gd name="T6" fmla="*/ 15 w 121"/>
                  <a:gd name="T7" fmla="*/ 6 h 48"/>
                  <a:gd name="T8" fmla="*/ 16 w 121"/>
                  <a:gd name="T9" fmla="*/ 6 h 48"/>
                  <a:gd name="T10" fmla="*/ 0 w 121"/>
                  <a:gd name="T11" fmla="*/ 0 h 48"/>
                  <a:gd name="T12" fmla="*/ 15 w 121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1" h="48">
                    <a:moveTo>
                      <a:pt x="115" y="48"/>
                    </a:moveTo>
                    <a:lnTo>
                      <a:pt x="117" y="48"/>
                    </a:lnTo>
                    <a:lnTo>
                      <a:pt x="119" y="48"/>
                    </a:lnTo>
                    <a:lnTo>
                      <a:pt x="121" y="48"/>
                    </a:lnTo>
                    <a:lnTo>
                      <a:pt x="0" y="0"/>
                    </a:lnTo>
                    <a:lnTo>
                      <a:pt x="115" y="48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41" name="Freeform 5514"/>
              <p:cNvSpPr>
                <a:spLocks/>
              </p:cNvSpPr>
              <p:nvPr/>
            </p:nvSpPr>
            <p:spPr bwMode="auto">
              <a:xfrm>
                <a:off x="2738" y="1610"/>
                <a:ext cx="63" cy="24"/>
              </a:xfrm>
              <a:custGeom>
                <a:avLst/>
                <a:gdLst>
                  <a:gd name="T0" fmla="*/ 15 w 127"/>
                  <a:gd name="T1" fmla="*/ 6 h 48"/>
                  <a:gd name="T2" fmla="*/ 15 w 127"/>
                  <a:gd name="T3" fmla="*/ 6 h 48"/>
                  <a:gd name="T4" fmla="*/ 15 w 127"/>
                  <a:gd name="T5" fmla="*/ 6 h 48"/>
                  <a:gd name="T6" fmla="*/ 15 w 127"/>
                  <a:gd name="T7" fmla="*/ 6 h 48"/>
                  <a:gd name="T8" fmla="*/ 15 w 127"/>
                  <a:gd name="T9" fmla="*/ 6 h 48"/>
                  <a:gd name="T10" fmla="*/ 0 w 127"/>
                  <a:gd name="T11" fmla="*/ 0 h 48"/>
                  <a:gd name="T12" fmla="*/ 15 w 127"/>
                  <a:gd name="T13" fmla="*/ 6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7" h="48">
                    <a:moveTo>
                      <a:pt x="121" y="48"/>
                    </a:moveTo>
                    <a:lnTo>
                      <a:pt x="123" y="48"/>
                    </a:lnTo>
                    <a:lnTo>
                      <a:pt x="125" y="48"/>
                    </a:lnTo>
                    <a:lnTo>
                      <a:pt x="127" y="48"/>
                    </a:lnTo>
                    <a:lnTo>
                      <a:pt x="0" y="0"/>
                    </a:lnTo>
                    <a:lnTo>
                      <a:pt x="121" y="48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42" name="Freeform 5515"/>
              <p:cNvSpPr>
                <a:spLocks/>
              </p:cNvSpPr>
              <p:nvPr/>
            </p:nvSpPr>
            <p:spPr bwMode="auto">
              <a:xfrm>
                <a:off x="2738" y="1610"/>
                <a:ext cx="66" cy="23"/>
              </a:xfrm>
              <a:custGeom>
                <a:avLst/>
                <a:gdLst>
                  <a:gd name="T0" fmla="*/ 15 w 133"/>
                  <a:gd name="T1" fmla="*/ 6 h 46"/>
                  <a:gd name="T2" fmla="*/ 16 w 133"/>
                  <a:gd name="T3" fmla="*/ 6 h 46"/>
                  <a:gd name="T4" fmla="*/ 16 w 133"/>
                  <a:gd name="T5" fmla="*/ 6 h 46"/>
                  <a:gd name="T6" fmla="*/ 16 w 133"/>
                  <a:gd name="T7" fmla="*/ 6 h 46"/>
                  <a:gd name="T8" fmla="*/ 16 w 133"/>
                  <a:gd name="T9" fmla="*/ 6 h 46"/>
                  <a:gd name="T10" fmla="*/ 0 w 133"/>
                  <a:gd name="T11" fmla="*/ 0 h 46"/>
                  <a:gd name="T12" fmla="*/ 15 w 133"/>
                  <a:gd name="T13" fmla="*/ 6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3" h="46">
                    <a:moveTo>
                      <a:pt x="127" y="46"/>
                    </a:moveTo>
                    <a:lnTo>
                      <a:pt x="129" y="46"/>
                    </a:lnTo>
                    <a:lnTo>
                      <a:pt x="131" y="46"/>
                    </a:lnTo>
                    <a:lnTo>
                      <a:pt x="133" y="46"/>
                    </a:lnTo>
                    <a:lnTo>
                      <a:pt x="0" y="0"/>
                    </a:lnTo>
                    <a:lnTo>
                      <a:pt x="127" y="46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43" name="Freeform 5516"/>
              <p:cNvSpPr>
                <a:spLocks/>
              </p:cNvSpPr>
              <p:nvPr/>
            </p:nvSpPr>
            <p:spPr bwMode="auto">
              <a:xfrm>
                <a:off x="2738" y="1610"/>
                <a:ext cx="70" cy="23"/>
              </a:xfrm>
              <a:custGeom>
                <a:avLst/>
                <a:gdLst>
                  <a:gd name="T0" fmla="*/ 17 w 140"/>
                  <a:gd name="T1" fmla="*/ 6 h 46"/>
                  <a:gd name="T2" fmla="*/ 17 w 140"/>
                  <a:gd name="T3" fmla="*/ 6 h 46"/>
                  <a:gd name="T4" fmla="*/ 17 w 140"/>
                  <a:gd name="T5" fmla="*/ 6 h 46"/>
                  <a:gd name="T6" fmla="*/ 18 w 140"/>
                  <a:gd name="T7" fmla="*/ 6 h 46"/>
                  <a:gd name="T8" fmla="*/ 18 w 140"/>
                  <a:gd name="T9" fmla="*/ 6 h 46"/>
                  <a:gd name="T10" fmla="*/ 18 w 140"/>
                  <a:gd name="T11" fmla="*/ 6 h 46"/>
                  <a:gd name="T12" fmla="*/ 18 w 140"/>
                  <a:gd name="T13" fmla="*/ 6 h 46"/>
                  <a:gd name="T14" fmla="*/ 18 w 140"/>
                  <a:gd name="T15" fmla="*/ 6 h 46"/>
                  <a:gd name="T16" fmla="*/ 18 w 140"/>
                  <a:gd name="T17" fmla="*/ 6 h 46"/>
                  <a:gd name="T18" fmla="*/ 0 w 140"/>
                  <a:gd name="T19" fmla="*/ 0 h 46"/>
                  <a:gd name="T20" fmla="*/ 17 w 140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0" h="46">
                    <a:moveTo>
                      <a:pt x="133" y="46"/>
                    </a:moveTo>
                    <a:lnTo>
                      <a:pt x="135" y="46"/>
                    </a:lnTo>
                    <a:lnTo>
                      <a:pt x="137" y="46"/>
                    </a:lnTo>
                    <a:lnTo>
                      <a:pt x="139" y="46"/>
                    </a:lnTo>
                    <a:lnTo>
                      <a:pt x="140" y="46"/>
                    </a:lnTo>
                    <a:lnTo>
                      <a:pt x="0" y="0"/>
                    </a:lnTo>
                    <a:lnTo>
                      <a:pt x="133" y="46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44" name="Freeform 5517"/>
              <p:cNvSpPr>
                <a:spLocks/>
              </p:cNvSpPr>
              <p:nvPr/>
            </p:nvSpPr>
            <p:spPr bwMode="auto">
              <a:xfrm>
                <a:off x="2738" y="1610"/>
                <a:ext cx="73" cy="23"/>
              </a:xfrm>
              <a:custGeom>
                <a:avLst/>
                <a:gdLst>
                  <a:gd name="T0" fmla="*/ 18 w 146"/>
                  <a:gd name="T1" fmla="*/ 6 h 46"/>
                  <a:gd name="T2" fmla="*/ 18 w 146"/>
                  <a:gd name="T3" fmla="*/ 6 h 46"/>
                  <a:gd name="T4" fmla="*/ 18 w 146"/>
                  <a:gd name="T5" fmla="*/ 6 h 46"/>
                  <a:gd name="T6" fmla="*/ 18 w 146"/>
                  <a:gd name="T7" fmla="*/ 6 h 46"/>
                  <a:gd name="T8" fmla="*/ 19 w 146"/>
                  <a:gd name="T9" fmla="*/ 6 h 46"/>
                  <a:gd name="T10" fmla="*/ 0 w 146"/>
                  <a:gd name="T11" fmla="*/ 0 h 46"/>
                  <a:gd name="T12" fmla="*/ 18 w 146"/>
                  <a:gd name="T13" fmla="*/ 6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6" h="46">
                    <a:moveTo>
                      <a:pt x="140" y="46"/>
                    </a:moveTo>
                    <a:lnTo>
                      <a:pt x="142" y="46"/>
                    </a:lnTo>
                    <a:lnTo>
                      <a:pt x="144" y="46"/>
                    </a:lnTo>
                    <a:lnTo>
                      <a:pt x="146" y="46"/>
                    </a:lnTo>
                    <a:lnTo>
                      <a:pt x="0" y="0"/>
                    </a:lnTo>
                    <a:lnTo>
                      <a:pt x="140" y="46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45" name="Freeform 5518"/>
              <p:cNvSpPr>
                <a:spLocks/>
              </p:cNvSpPr>
              <p:nvPr/>
            </p:nvSpPr>
            <p:spPr bwMode="auto">
              <a:xfrm>
                <a:off x="2738" y="1610"/>
                <a:ext cx="77" cy="23"/>
              </a:xfrm>
              <a:custGeom>
                <a:avLst/>
                <a:gdLst>
                  <a:gd name="T0" fmla="*/ 19 w 154"/>
                  <a:gd name="T1" fmla="*/ 6 h 46"/>
                  <a:gd name="T2" fmla="*/ 19 w 154"/>
                  <a:gd name="T3" fmla="*/ 6 h 46"/>
                  <a:gd name="T4" fmla="*/ 19 w 154"/>
                  <a:gd name="T5" fmla="*/ 6 h 46"/>
                  <a:gd name="T6" fmla="*/ 19 w 154"/>
                  <a:gd name="T7" fmla="*/ 6 h 46"/>
                  <a:gd name="T8" fmla="*/ 19 w 154"/>
                  <a:gd name="T9" fmla="*/ 6 h 46"/>
                  <a:gd name="T10" fmla="*/ 19 w 154"/>
                  <a:gd name="T11" fmla="*/ 6 h 46"/>
                  <a:gd name="T12" fmla="*/ 19 w 154"/>
                  <a:gd name="T13" fmla="*/ 6 h 46"/>
                  <a:gd name="T14" fmla="*/ 19 w 154"/>
                  <a:gd name="T15" fmla="*/ 6 h 46"/>
                  <a:gd name="T16" fmla="*/ 20 w 154"/>
                  <a:gd name="T17" fmla="*/ 6 h 46"/>
                  <a:gd name="T18" fmla="*/ 0 w 154"/>
                  <a:gd name="T19" fmla="*/ 0 h 46"/>
                  <a:gd name="T20" fmla="*/ 19 w 154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4" h="46">
                    <a:moveTo>
                      <a:pt x="146" y="46"/>
                    </a:moveTo>
                    <a:lnTo>
                      <a:pt x="146" y="46"/>
                    </a:lnTo>
                    <a:lnTo>
                      <a:pt x="148" y="46"/>
                    </a:lnTo>
                    <a:lnTo>
                      <a:pt x="150" y="46"/>
                    </a:lnTo>
                    <a:lnTo>
                      <a:pt x="152" y="46"/>
                    </a:lnTo>
                    <a:lnTo>
                      <a:pt x="154" y="46"/>
                    </a:lnTo>
                    <a:lnTo>
                      <a:pt x="0" y="0"/>
                    </a:lnTo>
                    <a:lnTo>
                      <a:pt x="146" y="46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46" name="Freeform 5519"/>
              <p:cNvSpPr>
                <a:spLocks/>
              </p:cNvSpPr>
              <p:nvPr/>
            </p:nvSpPr>
            <p:spPr bwMode="auto">
              <a:xfrm>
                <a:off x="2738" y="1610"/>
                <a:ext cx="80" cy="23"/>
              </a:xfrm>
              <a:custGeom>
                <a:avLst/>
                <a:gdLst>
                  <a:gd name="T0" fmla="*/ 20 w 160"/>
                  <a:gd name="T1" fmla="*/ 6 h 46"/>
                  <a:gd name="T2" fmla="*/ 20 w 160"/>
                  <a:gd name="T3" fmla="*/ 6 h 46"/>
                  <a:gd name="T4" fmla="*/ 20 w 160"/>
                  <a:gd name="T5" fmla="*/ 6 h 46"/>
                  <a:gd name="T6" fmla="*/ 20 w 160"/>
                  <a:gd name="T7" fmla="*/ 6 h 46"/>
                  <a:gd name="T8" fmla="*/ 20 w 160"/>
                  <a:gd name="T9" fmla="*/ 6 h 46"/>
                  <a:gd name="T10" fmla="*/ 20 w 160"/>
                  <a:gd name="T11" fmla="*/ 6 h 46"/>
                  <a:gd name="T12" fmla="*/ 20 w 160"/>
                  <a:gd name="T13" fmla="*/ 6 h 46"/>
                  <a:gd name="T14" fmla="*/ 20 w 160"/>
                  <a:gd name="T15" fmla="*/ 6 h 46"/>
                  <a:gd name="T16" fmla="*/ 20 w 160"/>
                  <a:gd name="T17" fmla="*/ 6 h 46"/>
                  <a:gd name="T18" fmla="*/ 0 w 160"/>
                  <a:gd name="T19" fmla="*/ 0 h 46"/>
                  <a:gd name="T20" fmla="*/ 20 w 160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0" h="46">
                    <a:moveTo>
                      <a:pt x="154" y="46"/>
                    </a:moveTo>
                    <a:lnTo>
                      <a:pt x="154" y="46"/>
                    </a:lnTo>
                    <a:lnTo>
                      <a:pt x="156" y="46"/>
                    </a:lnTo>
                    <a:lnTo>
                      <a:pt x="158" y="46"/>
                    </a:lnTo>
                    <a:lnTo>
                      <a:pt x="160" y="46"/>
                    </a:lnTo>
                    <a:lnTo>
                      <a:pt x="0" y="0"/>
                    </a:lnTo>
                    <a:lnTo>
                      <a:pt x="154" y="46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47" name="Freeform 5520"/>
              <p:cNvSpPr>
                <a:spLocks/>
              </p:cNvSpPr>
              <p:nvPr/>
            </p:nvSpPr>
            <p:spPr bwMode="auto">
              <a:xfrm>
                <a:off x="2738" y="1610"/>
                <a:ext cx="85" cy="23"/>
              </a:xfrm>
              <a:custGeom>
                <a:avLst/>
                <a:gdLst>
                  <a:gd name="T0" fmla="*/ 21 w 169"/>
                  <a:gd name="T1" fmla="*/ 6 h 46"/>
                  <a:gd name="T2" fmla="*/ 21 w 169"/>
                  <a:gd name="T3" fmla="*/ 6 h 46"/>
                  <a:gd name="T4" fmla="*/ 21 w 169"/>
                  <a:gd name="T5" fmla="*/ 6 h 46"/>
                  <a:gd name="T6" fmla="*/ 21 w 169"/>
                  <a:gd name="T7" fmla="*/ 6 h 46"/>
                  <a:gd name="T8" fmla="*/ 21 w 169"/>
                  <a:gd name="T9" fmla="*/ 6 h 46"/>
                  <a:gd name="T10" fmla="*/ 21 w 169"/>
                  <a:gd name="T11" fmla="*/ 6 h 46"/>
                  <a:gd name="T12" fmla="*/ 21 w 169"/>
                  <a:gd name="T13" fmla="*/ 6 h 46"/>
                  <a:gd name="T14" fmla="*/ 21 w 169"/>
                  <a:gd name="T15" fmla="*/ 6 h 46"/>
                  <a:gd name="T16" fmla="*/ 22 w 169"/>
                  <a:gd name="T17" fmla="*/ 6 h 46"/>
                  <a:gd name="T18" fmla="*/ 0 w 169"/>
                  <a:gd name="T19" fmla="*/ 0 h 46"/>
                  <a:gd name="T20" fmla="*/ 21 w 169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9" h="46">
                    <a:moveTo>
                      <a:pt x="162" y="46"/>
                    </a:moveTo>
                    <a:lnTo>
                      <a:pt x="162" y="46"/>
                    </a:lnTo>
                    <a:lnTo>
                      <a:pt x="163" y="46"/>
                    </a:lnTo>
                    <a:lnTo>
                      <a:pt x="165" y="46"/>
                    </a:lnTo>
                    <a:lnTo>
                      <a:pt x="167" y="46"/>
                    </a:lnTo>
                    <a:lnTo>
                      <a:pt x="169" y="46"/>
                    </a:lnTo>
                    <a:lnTo>
                      <a:pt x="0" y="0"/>
                    </a:lnTo>
                    <a:lnTo>
                      <a:pt x="162" y="46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48" name="Freeform 5521"/>
              <p:cNvSpPr>
                <a:spLocks/>
              </p:cNvSpPr>
              <p:nvPr/>
            </p:nvSpPr>
            <p:spPr bwMode="auto">
              <a:xfrm>
                <a:off x="2738" y="1610"/>
                <a:ext cx="88" cy="22"/>
              </a:xfrm>
              <a:custGeom>
                <a:avLst/>
                <a:gdLst>
                  <a:gd name="T0" fmla="*/ 20 w 177"/>
                  <a:gd name="T1" fmla="*/ 6 h 44"/>
                  <a:gd name="T2" fmla="*/ 21 w 177"/>
                  <a:gd name="T3" fmla="*/ 6 h 44"/>
                  <a:gd name="T4" fmla="*/ 21 w 177"/>
                  <a:gd name="T5" fmla="*/ 6 h 44"/>
                  <a:gd name="T6" fmla="*/ 21 w 177"/>
                  <a:gd name="T7" fmla="*/ 6 h 44"/>
                  <a:gd name="T8" fmla="*/ 21 w 177"/>
                  <a:gd name="T9" fmla="*/ 6 h 44"/>
                  <a:gd name="T10" fmla="*/ 21 w 177"/>
                  <a:gd name="T11" fmla="*/ 6 h 44"/>
                  <a:gd name="T12" fmla="*/ 21 w 177"/>
                  <a:gd name="T13" fmla="*/ 6 h 44"/>
                  <a:gd name="T14" fmla="*/ 21 w 177"/>
                  <a:gd name="T15" fmla="*/ 6 h 44"/>
                  <a:gd name="T16" fmla="*/ 22 w 177"/>
                  <a:gd name="T17" fmla="*/ 6 h 44"/>
                  <a:gd name="T18" fmla="*/ 0 w 177"/>
                  <a:gd name="T19" fmla="*/ 0 h 44"/>
                  <a:gd name="T20" fmla="*/ 20 w 177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7" h="44">
                    <a:moveTo>
                      <a:pt x="167" y="44"/>
                    </a:moveTo>
                    <a:lnTo>
                      <a:pt x="169" y="44"/>
                    </a:lnTo>
                    <a:lnTo>
                      <a:pt x="171" y="44"/>
                    </a:lnTo>
                    <a:lnTo>
                      <a:pt x="173" y="44"/>
                    </a:lnTo>
                    <a:lnTo>
                      <a:pt x="175" y="44"/>
                    </a:lnTo>
                    <a:lnTo>
                      <a:pt x="177" y="44"/>
                    </a:lnTo>
                    <a:lnTo>
                      <a:pt x="0" y="0"/>
                    </a:lnTo>
                    <a:lnTo>
                      <a:pt x="167" y="44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49" name="Freeform 5522"/>
              <p:cNvSpPr>
                <a:spLocks/>
              </p:cNvSpPr>
              <p:nvPr/>
            </p:nvSpPr>
            <p:spPr bwMode="auto">
              <a:xfrm>
                <a:off x="2738" y="1610"/>
                <a:ext cx="93" cy="22"/>
              </a:xfrm>
              <a:custGeom>
                <a:avLst/>
                <a:gdLst>
                  <a:gd name="T0" fmla="*/ 22 w 187"/>
                  <a:gd name="T1" fmla="*/ 6 h 44"/>
                  <a:gd name="T2" fmla="*/ 22 w 187"/>
                  <a:gd name="T3" fmla="*/ 6 h 44"/>
                  <a:gd name="T4" fmla="*/ 22 w 187"/>
                  <a:gd name="T5" fmla="*/ 6 h 44"/>
                  <a:gd name="T6" fmla="*/ 22 w 187"/>
                  <a:gd name="T7" fmla="*/ 6 h 44"/>
                  <a:gd name="T8" fmla="*/ 22 w 187"/>
                  <a:gd name="T9" fmla="*/ 6 h 44"/>
                  <a:gd name="T10" fmla="*/ 22 w 187"/>
                  <a:gd name="T11" fmla="*/ 6 h 44"/>
                  <a:gd name="T12" fmla="*/ 23 w 187"/>
                  <a:gd name="T13" fmla="*/ 6 h 44"/>
                  <a:gd name="T14" fmla="*/ 23 w 187"/>
                  <a:gd name="T15" fmla="*/ 6 h 44"/>
                  <a:gd name="T16" fmla="*/ 23 w 187"/>
                  <a:gd name="T17" fmla="*/ 6 h 44"/>
                  <a:gd name="T18" fmla="*/ 0 w 187"/>
                  <a:gd name="T19" fmla="*/ 0 h 44"/>
                  <a:gd name="T20" fmla="*/ 22 w 187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7" h="44">
                    <a:moveTo>
                      <a:pt x="177" y="44"/>
                    </a:moveTo>
                    <a:lnTo>
                      <a:pt x="179" y="44"/>
                    </a:lnTo>
                    <a:lnTo>
                      <a:pt x="181" y="44"/>
                    </a:lnTo>
                    <a:lnTo>
                      <a:pt x="183" y="44"/>
                    </a:lnTo>
                    <a:lnTo>
                      <a:pt x="185" y="44"/>
                    </a:lnTo>
                    <a:lnTo>
                      <a:pt x="187" y="44"/>
                    </a:lnTo>
                    <a:lnTo>
                      <a:pt x="0" y="0"/>
                    </a:lnTo>
                    <a:lnTo>
                      <a:pt x="177" y="44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50" name="Freeform 5523"/>
              <p:cNvSpPr>
                <a:spLocks/>
              </p:cNvSpPr>
              <p:nvPr/>
            </p:nvSpPr>
            <p:spPr bwMode="auto">
              <a:xfrm>
                <a:off x="2738" y="1610"/>
                <a:ext cx="98" cy="22"/>
              </a:xfrm>
              <a:custGeom>
                <a:avLst/>
                <a:gdLst>
                  <a:gd name="T0" fmla="*/ 24 w 196"/>
                  <a:gd name="T1" fmla="*/ 6 h 44"/>
                  <a:gd name="T2" fmla="*/ 24 w 196"/>
                  <a:gd name="T3" fmla="*/ 6 h 44"/>
                  <a:gd name="T4" fmla="*/ 24 w 196"/>
                  <a:gd name="T5" fmla="*/ 6 h 44"/>
                  <a:gd name="T6" fmla="*/ 24 w 196"/>
                  <a:gd name="T7" fmla="*/ 6 h 44"/>
                  <a:gd name="T8" fmla="*/ 24 w 196"/>
                  <a:gd name="T9" fmla="*/ 6 h 44"/>
                  <a:gd name="T10" fmla="*/ 24 w 196"/>
                  <a:gd name="T11" fmla="*/ 6 h 44"/>
                  <a:gd name="T12" fmla="*/ 24 w 196"/>
                  <a:gd name="T13" fmla="*/ 6 h 44"/>
                  <a:gd name="T14" fmla="*/ 25 w 196"/>
                  <a:gd name="T15" fmla="*/ 6 h 44"/>
                  <a:gd name="T16" fmla="*/ 25 w 196"/>
                  <a:gd name="T17" fmla="*/ 6 h 44"/>
                  <a:gd name="T18" fmla="*/ 0 w 196"/>
                  <a:gd name="T19" fmla="*/ 0 h 44"/>
                  <a:gd name="T20" fmla="*/ 24 w 196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6" h="44">
                    <a:moveTo>
                      <a:pt x="187" y="44"/>
                    </a:moveTo>
                    <a:lnTo>
                      <a:pt x="187" y="44"/>
                    </a:lnTo>
                    <a:lnTo>
                      <a:pt x="188" y="44"/>
                    </a:lnTo>
                    <a:lnTo>
                      <a:pt x="190" y="44"/>
                    </a:lnTo>
                    <a:lnTo>
                      <a:pt x="192" y="44"/>
                    </a:lnTo>
                    <a:lnTo>
                      <a:pt x="194" y="44"/>
                    </a:lnTo>
                    <a:lnTo>
                      <a:pt x="196" y="44"/>
                    </a:lnTo>
                    <a:lnTo>
                      <a:pt x="0" y="0"/>
                    </a:lnTo>
                    <a:lnTo>
                      <a:pt x="187" y="44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51" name="Freeform 5524"/>
              <p:cNvSpPr>
                <a:spLocks/>
              </p:cNvSpPr>
              <p:nvPr/>
            </p:nvSpPr>
            <p:spPr bwMode="auto">
              <a:xfrm>
                <a:off x="2738" y="1610"/>
                <a:ext cx="103" cy="22"/>
              </a:xfrm>
              <a:custGeom>
                <a:avLst/>
                <a:gdLst>
                  <a:gd name="T0" fmla="*/ 25 w 206"/>
                  <a:gd name="T1" fmla="*/ 6 h 44"/>
                  <a:gd name="T2" fmla="*/ 25 w 206"/>
                  <a:gd name="T3" fmla="*/ 6 h 44"/>
                  <a:gd name="T4" fmla="*/ 25 w 206"/>
                  <a:gd name="T5" fmla="*/ 6 h 44"/>
                  <a:gd name="T6" fmla="*/ 25 w 206"/>
                  <a:gd name="T7" fmla="*/ 6 h 44"/>
                  <a:gd name="T8" fmla="*/ 25 w 206"/>
                  <a:gd name="T9" fmla="*/ 6 h 44"/>
                  <a:gd name="T10" fmla="*/ 26 w 206"/>
                  <a:gd name="T11" fmla="*/ 6 h 44"/>
                  <a:gd name="T12" fmla="*/ 26 w 206"/>
                  <a:gd name="T13" fmla="*/ 6 h 44"/>
                  <a:gd name="T14" fmla="*/ 26 w 206"/>
                  <a:gd name="T15" fmla="*/ 6 h 44"/>
                  <a:gd name="T16" fmla="*/ 26 w 206"/>
                  <a:gd name="T17" fmla="*/ 6 h 44"/>
                  <a:gd name="T18" fmla="*/ 0 w 206"/>
                  <a:gd name="T19" fmla="*/ 0 h 44"/>
                  <a:gd name="T20" fmla="*/ 25 w 206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6" h="44">
                    <a:moveTo>
                      <a:pt x="196" y="44"/>
                    </a:moveTo>
                    <a:lnTo>
                      <a:pt x="196" y="44"/>
                    </a:lnTo>
                    <a:lnTo>
                      <a:pt x="198" y="44"/>
                    </a:lnTo>
                    <a:lnTo>
                      <a:pt x="200" y="42"/>
                    </a:lnTo>
                    <a:lnTo>
                      <a:pt x="202" y="42"/>
                    </a:lnTo>
                    <a:lnTo>
                      <a:pt x="204" y="42"/>
                    </a:lnTo>
                    <a:lnTo>
                      <a:pt x="206" y="42"/>
                    </a:lnTo>
                    <a:lnTo>
                      <a:pt x="0" y="0"/>
                    </a:lnTo>
                    <a:lnTo>
                      <a:pt x="196" y="44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52" name="Freeform 5525"/>
              <p:cNvSpPr>
                <a:spLocks/>
              </p:cNvSpPr>
              <p:nvPr/>
            </p:nvSpPr>
            <p:spPr bwMode="auto">
              <a:xfrm>
                <a:off x="2738" y="1610"/>
                <a:ext cx="108" cy="22"/>
              </a:xfrm>
              <a:custGeom>
                <a:avLst/>
                <a:gdLst>
                  <a:gd name="T0" fmla="*/ 26 w 215"/>
                  <a:gd name="T1" fmla="*/ 6 h 44"/>
                  <a:gd name="T2" fmla="*/ 26 w 215"/>
                  <a:gd name="T3" fmla="*/ 6 h 44"/>
                  <a:gd name="T4" fmla="*/ 26 w 215"/>
                  <a:gd name="T5" fmla="*/ 6 h 44"/>
                  <a:gd name="T6" fmla="*/ 27 w 215"/>
                  <a:gd name="T7" fmla="*/ 6 h 44"/>
                  <a:gd name="T8" fmla="*/ 27 w 215"/>
                  <a:gd name="T9" fmla="*/ 6 h 44"/>
                  <a:gd name="T10" fmla="*/ 27 w 215"/>
                  <a:gd name="T11" fmla="*/ 6 h 44"/>
                  <a:gd name="T12" fmla="*/ 27 w 215"/>
                  <a:gd name="T13" fmla="*/ 6 h 44"/>
                  <a:gd name="T14" fmla="*/ 27 w 215"/>
                  <a:gd name="T15" fmla="*/ 6 h 44"/>
                  <a:gd name="T16" fmla="*/ 27 w 215"/>
                  <a:gd name="T17" fmla="*/ 6 h 44"/>
                  <a:gd name="T18" fmla="*/ 0 w 215"/>
                  <a:gd name="T19" fmla="*/ 0 h 44"/>
                  <a:gd name="T20" fmla="*/ 26 w 215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44">
                    <a:moveTo>
                      <a:pt x="206" y="44"/>
                    </a:moveTo>
                    <a:lnTo>
                      <a:pt x="206" y="44"/>
                    </a:lnTo>
                    <a:lnTo>
                      <a:pt x="208" y="42"/>
                    </a:lnTo>
                    <a:lnTo>
                      <a:pt x="210" y="42"/>
                    </a:lnTo>
                    <a:lnTo>
                      <a:pt x="211" y="42"/>
                    </a:lnTo>
                    <a:lnTo>
                      <a:pt x="213" y="42"/>
                    </a:lnTo>
                    <a:lnTo>
                      <a:pt x="215" y="42"/>
                    </a:lnTo>
                    <a:lnTo>
                      <a:pt x="0" y="0"/>
                    </a:lnTo>
                    <a:lnTo>
                      <a:pt x="206" y="44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53" name="Freeform 5526"/>
              <p:cNvSpPr>
                <a:spLocks/>
              </p:cNvSpPr>
              <p:nvPr/>
            </p:nvSpPr>
            <p:spPr bwMode="auto">
              <a:xfrm>
                <a:off x="2738" y="1610"/>
                <a:ext cx="113" cy="21"/>
              </a:xfrm>
              <a:custGeom>
                <a:avLst/>
                <a:gdLst>
                  <a:gd name="T0" fmla="*/ 26 w 227"/>
                  <a:gd name="T1" fmla="*/ 6 h 42"/>
                  <a:gd name="T2" fmla="*/ 27 w 227"/>
                  <a:gd name="T3" fmla="*/ 6 h 42"/>
                  <a:gd name="T4" fmla="*/ 27 w 227"/>
                  <a:gd name="T5" fmla="*/ 6 h 42"/>
                  <a:gd name="T6" fmla="*/ 27 w 227"/>
                  <a:gd name="T7" fmla="*/ 6 h 42"/>
                  <a:gd name="T8" fmla="*/ 27 w 227"/>
                  <a:gd name="T9" fmla="*/ 6 h 42"/>
                  <a:gd name="T10" fmla="*/ 27 w 227"/>
                  <a:gd name="T11" fmla="*/ 6 h 42"/>
                  <a:gd name="T12" fmla="*/ 28 w 227"/>
                  <a:gd name="T13" fmla="*/ 6 h 42"/>
                  <a:gd name="T14" fmla="*/ 28 w 227"/>
                  <a:gd name="T15" fmla="*/ 6 h 42"/>
                  <a:gd name="T16" fmla="*/ 28 w 227"/>
                  <a:gd name="T17" fmla="*/ 6 h 42"/>
                  <a:gd name="T18" fmla="*/ 0 w 227"/>
                  <a:gd name="T19" fmla="*/ 0 h 42"/>
                  <a:gd name="T20" fmla="*/ 26 w 227"/>
                  <a:gd name="T21" fmla="*/ 6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7" h="42">
                    <a:moveTo>
                      <a:pt x="215" y="42"/>
                    </a:moveTo>
                    <a:lnTo>
                      <a:pt x="217" y="42"/>
                    </a:lnTo>
                    <a:lnTo>
                      <a:pt x="219" y="42"/>
                    </a:lnTo>
                    <a:lnTo>
                      <a:pt x="221" y="42"/>
                    </a:lnTo>
                    <a:lnTo>
                      <a:pt x="223" y="42"/>
                    </a:lnTo>
                    <a:lnTo>
                      <a:pt x="225" y="42"/>
                    </a:lnTo>
                    <a:lnTo>
                      <a:pt x="227" y="42"/>
                    </a:lnTo>
                    <a:lnTo>
                      <a:pt x="0" y="0"/>
                    </a:lnTo>
                    <a:lnTo>
                      <a:pt x="215" y="42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54" name="Freeform 5527"/>
              <p:cNvSpPr>
                <a:spLocks/>
              </p:cNvSpPr>
              <p:nvPr/>
            </p:nvSpPr>
            <p:spPr bwMode="auto">
              <a:xfrm>
                <a:off x="2738" y="1610"/>
                <a:ext cx="119" cy="21"/>
              </a:xfrm>
              <a:custGeom>
                <a:avLst/>
                <a:gdLst>
                  <a:gd name="T0" fmla="*/ 29 w 238"/>
                  <a:gd name="T1" fmla="*/ 6 h 42"/>
                  <a:gd name="T2" fmla="*/ 29 w 238"/>
                  <a:gd name="T3" fmla="*/ 6 h 42"/>
                  <a:gd name="T4" fmla="*/ 29 w 238"/>
                  <a:gd name="T5" fmla="*/ 6 h 42"/>
                  <a:gd name="T6" fmla="*/ 29 w 238"/>
                  <a:gd name="T7" fmla="*/ 6 h 42"/>
                  <a:gd name="T8" fmla="*/ 30 w 238"/>
                  <a:gd name="T9" fmla="*/ 6 h 42"/>
                  <a:gd name="T10" fmla="*/ 30 w 238"/>
                  <a:gd name="T11" fmla="*/ 5 h 42"/>
                  <a:gd name="T12" fmla="*/ 30 w 238"/>
                  <a:gd name="T13" fmla="*/ 5 h 42"/>
                  <a:gd name="T14" fmla="*/ 30 w 238"/>
                  <a:gd name="T15" fmla="*/ 5 h 42"/>
                  <a:gd name="T16" fmla="*/ 30 w 238"/>
                  <a:gd name="T17" fmla="*/ 5 h 42"/>
                  <a:gd name="T18" fmla="*/ 0 w 238"/>
                  <a:gd name="T19" fmla="*/ 0 h 42"/>
                  <a:gd name="T20" fmla="*/ 29 w 238"/>
                  <a:gd name="T21" fmla="*/ 6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8" h="42">
                    <a:moveTo>
                      <a:pt x="227" y="42"/>
                    </a:moveTo>
                    <a:lnTo>
                      <a:pt x="229" y="42"/>
                    </a:lnTo>
                    <a:lnTo>
                      <a:pt x="231" y="42"/>
                    </a:lnTo>
                    <a:lnTo>
                      <a:pt x="233" y="42"/>
                    </a:lnTo>
                    <a:lnTo>
                      <a:pt x="235" y="40"/>
                    </a:lnTo>
                    <a:lnTo>
                      <a:pt x="236" y="40"/>
                    </a:lnTo>
                    <a:lnTo>
                      <a:pt x="238" y="40"/>
                    </a:lnTo>
                    <a:lnTo>
                      <a:pt x="0" y="0"/>
                    </a:lnTo>
                    <a:lnTo>
                      <a:pt x="227" y="42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55" name="Freeform 5528"/>
              <p:cNvSpPr>
                <a:spLocks/>
              </p:cNvSpPr>
              <p:nvPr/>
            </p:nvSpPr>
            <p:spPr bwMode="auto">
              <a:xfrm>
                <a:off x="2738" y="1610"/>
                <a:ext cx="126" cy="20"/>
              </a:xfrm>
              <a:custGeom>
                <a:avLst/>
                <a:gdLst>
                  <a:gd name="T0" fmla="*/ 30 w 252"/>
                  <a:gd name="T1" fmla="*/ 5 h 40"/>
                  <a:gd name="T2" fmla="*/ 30 w 252"/>
                  <a:gd name="T3" fmla="*/ 5 h 40"/>
                  <a:gd name="T4" fmla="*/ 31 w 252"/>
                  <a:gd name="T5" fmla="*/ 5 h 40"/>
                  <a:gd name="T6" fmla="*/ 31 w 252"/>
                  <a:gd name="T7" fmla="*/ 5 h 40"/>
                  <a:gd name="T8" fmla="*/ 31 w 252"/>
                  <a:gd name="T9" fmla="*/ 5 h 40"/>
                  <a:gd name="T10" fmla="*/ 31 w 252"/>
                  <a:gd name="T11" fmla="*/ 5 h 40"/>
                  <a:gd name="T12" fmla="*/ 32 w 252"/>
                  <a:gd name="T13" fmla="*/ 5 h 40"/>
                  <a:gd name="T14" fmla="*/ 32 w 252"/>
                  <a:gd name="T15" fmla="*/ 5 h 40"/>
                  <a:gd name="T16" fmla="*/ 32 w 252"/>
                  <a:gd name="T17" fmla="*/ 5 h 40"/>
                  <a:gd name="T18" fmla="*/ 0 w 252"/>
                  <a:gd name="T19" fmla="*/ 0 h 40"/>
                  <a:gd name="T20" fmla="*/ 30 w 252"/>
                  <a:gd name="T21" fmla="*/ 5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2" h="40">
                    <a:moveTo>
                      <a:pt x="238" y="40"/>
                    </a:moveTo>
                    <a:lnTo>
                      <a:pt x="240" y="40"/>
                    </a:lnTo>
                    <a:lnTo>
                      <a:pt x="242" y="40"/>
                    </a:lnTo>
                    <a:lnTo>
                      <a:pt x="244" y="40"/>
                    </a:lnTo>
                    <a:lnTo>
                      <a:pt x="246" y="40"/>
                    </a:lnTo>
                    <a:lnTo>
                      <a:pt x="248" y="40"/>
                    </a:lnTo>
                    <a:lnTo>
                      <a:pt x="250" y="40"/>
                    </a:lnTo>
                    <a:lnTo>
                      <a:pt x="252" y="40"/>
                    </a:lnTo>
                    <a:lnTo>
                      <a:pt x="0" y="0"/>
                    </a:lnTo>
                    <a:lnTo>
                      <a:pt x="238" y="4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56" name="Freeform 5529"/>
              <p:cNvSpPr>
                <a:spLocks/>
              </p:cNvSpPr>
              <p:nvPr/>
            </p:nvSpPr>
            <p:spPr bwMode="auto">
              <a:xfrm>
                <a:off x="2738" y="1610"/>
                <a:ext cx="133" cy="19"/>
              </a:xfrm>
              <a:custGeom>
                <a:avLst/>
                <a:gdLst>
                  <a:gd name="T0" fmla="*/ 32 w 265"/>
                  <a:gd name="T1" fmla="*/ 5 h 38"/>
                  <a:gd name="T2" fmla="*/ 32 w 265"/>
                  <a:gd name="T3" fmla="*/ 5 h 38"/>
                  <a:gd name="T4" fmla="*/ 32 w 265"/>
                  <a:gd name="T5" fmla="*/ 5 h 38"/>
                  <a:gd name="T6" fmla="*/ 33 w 265"/>
                  <a:gd name="T7" fmla="*/ 5 h 38"/>
                  <a:gd name="T8" fmla="*/ 33 w 265"/>
                  <a:gd name="T9" fmla="*/ 5 h 38"/>
                  <a:gd name="T10" fmla="*/ 33 w 265"/>
                  <a:gd name="T11" fmla="*/ 5 h 38"/>
                  <a:gd name="T12" fmla="*/ 33 w 265"/>
                  <a:gd name="T13" fmla="*/ 5 h 38"/>
                  <a:gd name="T14" fmla="*/ 34 w 265"/>
                  <a:gd name="T15" fmla="*/ 5 h 38"/>
                  <a:gd name="T16" fmla="*/ 34 w 265"/>
                  <a:gd name="T17" fmla="*/ 5 h 38"/>
                  <a:gd name="T18" fmla="*/ 0 w 265"/>
                  <a:gd name="T19" fmla="*/ 0 h 38"/>
                  <a:gd name="T20" fmla="*/ 32 w 265"/>
                  <a:gd name="T21" fmla="*/ 5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5" h="38">
                    <a:moveTo>
                      <a:pt x="252" y="38"/>
                    </a:moveTo>
                    <a:lnTo>
                      <a:pt x="254" y="38"/>
                    </a:lnTo>
                    <a:lnTo>
                      <a:pt x="256" y="38"/>
                    </a:lnTo>
                    <a:lnTo>
                      <a:pt x="258" y="38"/>
                    </a:lnTo>
                    <a:lnTo>
                      <a:pt x="259" y="38"/>
                    </a:lnTo>
                    <a:lnTo>
                      <a:pt x="261" y="38"/>
                    </a:lnTo>
                    <a:lnTo>
                      <a:pt x="263" y="38"/>
                    </a:lnTo>
                    <a:lnTo>
                      <a:pt x="265" y="38"/>
                    </a:lnTo>
                    <a:lnTo>
                      <a:pt x="0" y="0"/>
                    </a:lnTo>
                    <a:lnTo>
                      <a:pt x="252" y="38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57" name="Freeform 5530"/>
              <p:cNvSpPr>
                <a:spLocks/>
              </p:cNvSpPr>
              <p:nvPr/>
            </p:nvSpPr>
            <p:spPr bwMode="auto">
              <a:xfrm>
                <a:off x="2738" y="1610"/>
                <a:ext cx="140" cy="19"/>
              </a:xfrm>
              <a:custGeom>
                <a:avLst/>
                <a:gdLst>
                  <a:gd name="T0" fmla="*/ 33 w 281"/>
                  <a:gd name="T1" fmla="*/ 5 h 38"/>
                  <a:gd name="T2" fmla="*/ 33 w 281"/>
                  <a:gd name="T3" fmla="*/ 5 h 38"/>
                  <a:gd name="T4" fmla="*/ 33 w 281"/>
                  <a:gd name="T5" fmla="*/ 5 h 38"/>
                  <a:gd name="T6" fmla="*/ 33 w 281"/>
                  <a:gd name="T7" fmla="*/ 5 h 38"/>
                  <a:gd name="T8" fmla="*/ 34 w 281"/>
                  <a:gd name="T9" fmla="*/ 5 h 38"/>
                  <a:gd name="T10" fmla="*/ 34 w 281"/>
                  <a:gd name="T11" fmla="*/ 5 h 38"/>
                  <a:gd name="T12" fmla="*/ 34 w 281"/>
                  <a:gd name="T13" fmla="*/ 5 h 38"/>
                  <a:gd name="T14" fmla="*/ 34 w 281"/>
                  <a:gd name="T15" fmla="*/ 5 h 38"/>
                  <a:gd name="T16" fmla="*/ 35 w 281"/>
                  <a:gd name="T17" fmla="*/ 5 h 38"/>
                  <a:gd name="T18" fmla="*/ 0 w 281"/>
                  <a:gd name="T19" fmla="*/ 0 h 38"/>
                  <a:gd name="T20" fmla="*/ 33 w 281"/>
                  <a:gd name="T21" fmla="*/ 5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81" h="38">
                    <a:moveTo>
                      <a:pt x="265" y="38"/>
                    </a:moveTo>
                    <a:lnTo>
                      <a:pt x="267" y="38"/>
                    </a:lnTo>
                    <a:lnTo>
                      <a:pt x="269" y="38"/>
                    </a:lnTo>
                    <a:lnTo>
                      <a:pt x="271" y="38"/>
                    </a:lnTo>
                    <a:lnTo>
                      <a:pt x="273" y="38"/>
                    </a:lnTo>
                    <a:lnTo>
                      <a:pt x="275" y="38"/>
                    </a:lnTo>
                    <a:lnTo>
                      <a:pt x="277" y="38"/>
                    </a:lnTo>
                    <a:lnTo>
                      <a:pt x="279" y="38"/>
                    </a:lnTo>
                    <a:lnTo>
                      <a:pt x="281" y="36"/>
                    </a:lnTo>
                    <a:lnTo>
                      <a:pt x="0" y="0"/>
                    </a:lnTo>
                    <a:lnTo>
                      <a:pt x="265" y="38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58" name="Freeform 5531"/>
              <p:cNvSpPr>
                <a:spLocks/>
              </p:cNvSpPr>
              <p:nvPr/>
            </p:nvSpPr>
            <p:spPr bwMode="auto">
              <a:xfrm>
                <a:off x="2738" y="1610"/>
                <a:ext cx="147" cy="18"/>
              </a:xfrm>
              <a:custGeom>
                <a:avLst/>
                <a:gdLst>
                  <a:gd name="T0" fmla="*/ 36 w 294"/>
                  <a:gd name="T1" fmla="*/ 5 h 36"/>
                  <a:gd name="T2" fmla="*/ 36 w 294"/>
                  <a:gd name="T3" fmla="*/ 5 h 36"/>
                  <a:gd name="T4" fmla="*/ 36 w 294"/>
                  <a:gd name="T5" fmla="*/ 5 h 36"/>
                  <a:gd name="T6" fmla="*/ 36 w 294"/>
                  <a:gd name="T7" fmla="*/ 5 h 36"/>
                  <a:gd name="T8" fmla="*/ 36 w 294"/>
                  <a:gd name="T9" fmla="*/ 5 h 36"/>
                  <a:gd name="T10" fmla="*/ 37 w 294"/>
                  <a:gd name="T11" fmla="*/ 5 h 36"/>
                  <a:gd name="T12" fmla="*/ 37 w 294"/>
                  <a:gd name="T13" fmla="*/ 5 h 36"/>
                  <a:gd name="T14" fmla="*/ 37 w 294"/>
                  <a:gd name="T15" fmla="*/ 5 h 36"/>
                  <a:gd name="T16" fmla="*/ 37 w 294"/>
                  <a:gd name="T17" fmla="*/ 5 h 36"/>
                  <a:gd name="T18" fmla="*/ 0 w 294"/>
                  <a:gd name="T19" fmla="*/ 0 h 36"/>
                  <a:gd name="T20" fmla="*/ 36 w 294"/>
                  <a:gd name="T21" fmla="*/ 5 h 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4" h="36">
                    <a:moveTo>
                      <a:pt x="281" y="36"/>
                    </a:moveTo>
                    <a:lnTo>
                      <a:pt x="283" y="36"/>
                    </a:lnTo>
                    <a:lnTo>
                      <a:pt x="284" y="36"/>
                    </a:lnTo>
                    <a:lnTo>
                      <a:pt x="286" y="36"/>
                    </a:lnTo>
                    <a:lnTo>
                      <a:pt x="288" y="36"/>
                    </a:lnTo>
                    <a:lnTo>
                      <a:pt x="290" y="36"/>
                    </a:lnTo>
                    <a:lnTo>
                      <a:pt x="292" y="36"/>
                    </a:lnTo>
                    <a:lnTo>
                      <a:pt x="294" y="36"/>
                    </a:lnTo>
                    <a:lnTo>
                      <a:pt x="0" y="0"/>
                    </a:lnTo>
                    <a:lnTo>
                      <a:pt x="281" y="36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59" name="Freeform 5532"/>
              <p:cNvSpPr>
                <a:spLocks/>
              </p:cNvSpPr>
              <p:nvPr/>
            </p:nvSpPr>
            <p:spPr bwMode="auto">
              <a:xfrm>
                <a:off x="2738" y="1610"/>
                <a:ext cx="156" cy="17"/>
              </a:xfrm>
              <a:custGeom>
                <a:avLst/>
                <a:gdLst>
                  <a:gd name="T0" fmla="*/ 37 w 311"/>
                  <a:gd name="T1" fmla="*/ 5 h 34"/>
                  <a:gd name="T2" fmla="*/ 37 w 311"/>
                  <a:gd name="T3" fmla="*/ 5 h 34"/>
                  <a:gd name="T4" fmla="*/ 38 w 311"/>
                  <a:gd name="T5" fmla="*/ 5 h 34"/>
                  <a:gd name="T6" fmla="*/ 38 w 311"/>
                  <a:gd name="T7" fmla="*/ 5 h 34"/>
                  <a:gd name="T8" fmla="*/ 38 w 311"/>
                  <a:gd name="T9" fmla="*/ 5 h 34"/>
                  <a:gd name="T10" fmla="*/ 39 w 311"/>
                  <a:gd name="T11" fmla="*/ 5 h 34"/>
                  <a:gd name="T12" fmla="*/ 39 w 311"/>
                  <a:gd name="T13" fmla="*/ 5 h 34"/>
                  <a:gd name="T14" fmla="*/ 39 w 311"/>
                  <a:gd name="T15" fmla="*/ 5 h 34"/>
                  <a:gd name="T16" fmla="*/ 39 w 311"/>
                  <a:gd name="T17" fmla="*/ 4 h 34"/>
                  <a:gd name="T18" fmla="*/ 0 w 311"/>
                  <a:gd name="T19" fmla="*/ 0 h 34"/>
                  <a:gd name="T20" fmla="*/ 37 w 311"/>
                  <a:gd name="T21" fmla="*/ 5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11" h="34">
                    <a:moveTo>
                      <a:pt x="294" y="34"/>
                    </a:moveTo>
                    <a:lnTo>
                      <a:pt x="296" y="34"/>
                    </a:lnTo>
                    <a:lnTo>
                      <a:pt x="300" y="34"/>
                    </a:lnTo>
                    <a:lnTo>
                      <a:pt x="302" y="34"/>
                    </a:lnTo>
                    <a:lnTo>
                      <a:pt x="306" y="34"/>
                    </a:lnTo>
                    <a:lnTo>
                      <a:pt x="307" y="34"/>
                    </a:lnTo>
                    <a:lnTo>
                      <a:pt x="309" y="34"/>
                    </a:lnTo>
                    <a:lnTo>
                      <a:pt x="311" y="32"/>
                    </a:lnTo>
                    <a:lnTo>
                      <a:pt x="0" y="0"/>
                    </a:lnTo>
                    <a:lnTo>
                      <a:pt x="294" y="34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60" name="Freeform 5533"/>
              <p:cNvSpPr>
                <a:spLocks/>
              </p:cNvSpPr>
              <p:nvPr/>
            </p:nvSpPr>
            <p:spPr bwMode="auto">
              <a:xfrm>
                <a:off x="2738" y="1610"/>
                <a:ext cx="164" cy="17"/>
              </a:xfrm>
              <a:custGeom>
                <a:avLst/>
                <a:gdLst>
                  <a:gd name="T0" fmla="*/ 38 w 329"/>
                  <a:gd name="T1" fmla="*/ 5 h 34"/>
                  <a:gd name="T2" fmla="*/ 39 w 329"/>
                  <a:gd name="T3" fmla="*/ 4 h 34"/>
                  <a:gd name="T4" fmla="*/ 39 w 329"/>
                  <a:gd name="T5" fmla="*/ 4 h 34"/>
                  <a:gd name="T6" fmla="*/ 39 w 329"/>
                  <a:gd name="T7" fmla="*/ 4 h 34"/>
                  <a:gd name="T8" fmla="*/ 39 w 329"/>
                  <a:gd name="T9" fmla="*/ 4 h 34"/>
                  <a:gd name="T10" fmla="*/ 40 w 329"/>
                  <a:gd name="T11" fmla="*/ 4 h 34"/>
                  <a:gd name="T12" fmla="*/ 40 w 329"/>
                  <a:gd name="T13" fmla="*/ 4 h 34"/>
                  <a:gd name="T14" fmla="*/ 40 w 329"/>
                  <a:gd name="T15" fmla="*/ 4 h 34"/>
                  <a:gd name="T16" fmla="*/ 41 w 329"/>
                  <a:gd name="T17" fmla="*/ 4 h 34"/>
                  <a:gd name="T18" fmla="*/ 0 w 329"/>
                  <a:gd name="T19" fmla="*/ 0 h 34"/>
                  <a:gd name="T20" fmla="*/ 38 w 329"/>
                  <a:gd name="T21" fmla="*/ 5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9" h="34">
                    <a:moveTo>
                      <a:pt x="311" y="34"/>
                    </a:moveTo>
                    <a:lnTo>
                      <a:pt x="313" y="32"/>
                    </a:lnTo>
                    <a:lnTo>
                      <a:pt x="315" y="32"/>
                    </a:lnTo>
                    <a:lnTo>
                      <a:pt x="317" y="32"/>
                    </a:lnTo>
                    <a:lnTo>
                      <a:pt x="319" y="32"/>
                    </a:lnTo>
                    <a:lnTo>
                      <a:pt x="323" y="32"/>
                    </a:lnTo>
                    <a:lnTo>
                      <a:pt x="325" y="32"/>
                    </a:lnTo>
                    <a:lnTo>
                      <a:pt x="327" y="32"/>
                    </a:lnTo>
                    <a:lnTo>
                      <a:pt x="329" y="31"/>
                    </a:lnTo>
                    <a:lnTo>
                      <a:pt x="0" y="0"/>
                    </a:lnTo>
                    <a:lnTo>
                      <a:pt x="311" y="34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61" name="Freeform 5534"/>
              <p:cNvSpPr>
                <a:spLocks/>
              </p:cNvSpPr>
              <p:nvPr/>
            </p:nvSpPr>
            <p:spPr bwMode="auto">
              <a:xfrm>
                <a:off x="2738" y="1610"/>
                <a:ext cx="172" cy="15"/>
              </a:xfrm>
              <a:custGeom>
                <a:avLst/>
                <a:gdLst>
                  <a:gd name="T0" fmla="*/ 42 w 344"/>
                  <a:gd name="T1" fmla="*/ 3 h 31"/>
                  <a:gd name="T2" fmla="*/ 42 w 344"/>
                  <a:gd name="T3" fmla="*/ 3 h 31"/>
                  <a:gd name="T4" fmla="*/ 42 w 344"/>
                  <a:gd name="T5" fmla="*/ 3 h 31"/>
                  <a:gd name="T6" fmla="*/ 42 w 344"/>
                  <a:gd name="T7" fmla="*/ 3 h 31"/>
                  <a:gd name="T8" fmla="*/ 42 w 344"/>
                  <a:gd name="T9" fmla="*/ 3 h 31"/>
                  <a:gd name="T10" fmla="*/ 43 w 344"/>
                  <a:gd name="T11" fmla="*/ 3 h 31"/>
                  <a:gd name="T12" fmla="*/ 43 w 344"/>
                  <a:gd name="T13" fmla="*/ 3 h 31"/>
                  <a:gd name="T14" fmla="*/ 43 w 344"/>
                  <a:gd name="T15" fmla="*/ 3 h 31"/>
                  <a:gd name="T16" fmla="*/ 43 w 344"/>
                  <a:gd name="T17" fmla="*/ 3 h 31"/>
                  <a:gd name="T18" fmla="*/ 0 w 344"/>
                  <a:gd name="T19" fmla="*/ 0 h 31"/>
                  <a:gd name="T20" fmla="*/ 42 w 344"/>
                  <a:gd name="T21" fmla="*/ 3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44" h="31">
                    <a:moveTo>
                      <a:pt x="329" y="31"/>
                    </a:moveTo>
                    <a:lnTo>
                      <a:pt x="331" y="31"/>
                    </a:lnTo>
                    <a:lnTo>
                      <a:pt x="332" y="31"/>
                    </a:lnTo>
                    <a:lnTo>
                      <a:pt x="334" y="31"/>
                    </a:lnTo>
                    <a:lnTo>
                      <a:pt x="336" y="31"/>
                    </a:lnTo>
                    <a:lnTo>
                      <a:pt x="338" y="31"/>
                    </a:lnTo>
                    <a:lnTo>
                      <a:pt x="340" y="29"/>
                    </a:lnTo>
                    <a:lnTo>
                      <a:pt x="342" y="29"/>
                    </a:lnTo>
                    <a:lnTo>
                      <a:pt x="344" y="29"/>
                    </a:lnTo>
                    <a:lnTo>
                      <a:pt x="0" y="0"/>
                    </a:lnTo>
                    <a:lnTo>
                      <a:pt x="329" y="31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62" name="Freeform 5535"/>
              <p:cNvSpPr>
                <a:spLocks/>
              </p:cNvSpPr>
              <p:nvPr/>
            </p:nvSpPr>
            <p:spPr bwMode="auto">
              <a:xfrm>
                <a:off x="2738" y="1610"/>
                <a:ext cx="181" cy="14"/>
              </a:xfrm>
              <a:custGeom>
                <a:avLst/>
                <a:gdLst>
                  <a:gd name="T0" fmla="*/ 43 w 361"/>
                  <a:gd name="T1" fmla="*/ 3 h 29"/>
                  <a:gd name="T2" fmla="*/ 44 w 361"/>
                  <a:gd name="T3" fmla="*/ 3 h 29"/>
                  <a:gd name="T4" fmla="*/ 44 w 361"/>
                  <a:gd name="T5" fmla="*/ 3 h 29"/>
                  <a:gd name="T6" fmla="*/ 44 w 361"/>
                  <a:gd name="T7" fmla="*/ 3 h 29"/>
                  <a:gd name="T8" fmla="*/ 45 w 361"/>
                  <a:gd name="T9" fmla="*/ 3 h 29"/>
                  <a:gd name="T10" fmla="*/ 45 w 361"/>
                  <a:gd name="T11" fmla="*/ 3 h 29"/>
                  <a:gd name="T12" fmla="*/ 45 w 361"/>
                  <a:gd name="T13" fmla="*/ 3 h 29"/>
                  <a:gd name="T14" fmla="*/ 45 w 361"/>
                  <a:gd name="T15" fmla="*/ 3 h 29"/>
                  <a:gd name="T16" fmla="*/ 46 w 361"/>
                  <a:gd name="T17" fmla="*/ 3 h 29"/>
                  <a:gd name="T18" fmla="*/ 0 w 361"/>
                  <a:gd name="T19" fmla="*/ 0 h 29"/>
                  <a:gd name="T20" fmla="*/ 43 w 361"/>
                  <a:gd name="T21" fmla="*/ 3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61" h="29">
                    <a:moveTo>
                      <a:pt x="344" y="29"/>
                    </a:moveTo>
                    <a:lnTo>
                      <a:pt x="348" y="29"/>
                    </a:lnTo>
                    <a:lnTo>
                      <a:pt x="350" y="29"/>
                    </a:lnTo>
                    <a:lnTo>
                      <a:pt x="352" y="29"/>
                    </a:lnTo>
                    <a:lnTo>
                      <a:pt x="354" y="27"/>
                    </a:lnTo>
                    <a:lnTo>
                      <a:pt x="356" y="27"/>
                    </a:lnTo>
                    <a:lnTo>
                      <a:pt x="357" y="27"/>
                    </a:lnTo>
                    <a:lnTo>
                      <a:pt x="359" y="27"/>
                    </a:lnTo>
                    <a:lnTo>
                      <a:pt x="361" y="27"/>
                    </a:lnTo>
                    <a:lnTo>
                      <a:pt x="0" y="0"/>
                    </a:lnTo>
                    <a:lnTo>
                      <a:pt x="344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63" name="Freeform 5536"/>
              <p:cNvSpPr>
                <a:spLocks/>
              </p:cNvSpPr>
              <p:nvPr/>
            </p:nvSpPr>
            <p:spPr bwMode="auto">
              <a:xfrm>
                <a:off x="2738" y="1610"/>
                <a:ext cx="189" cy="13"/>
              </a:xfrm>
              <a:custGeom>
                <a:avLst/>
                <a:gdLst>
                  <a:gd name="T0" fmla="*/ 45 w 379"/>
                  <a:gd name="T1" fmla="*/ 3 h 27"/>
                  <a:gd name="T2" fmla="*/ 45 w 379"/>
                  <a:gd name="T3" fmla="*/ 3 h 27"/>
                  <a:gd name="T4" fmla="*/ 45 w 379"/>
                  <a:gd name="T5" fmla="*/ 3 h 27"/>
                  <a:gd name="T6" fmla="*/ 46 w 379"/>
                  <a:gd name="T7" fmla="*/ 3 h 27"/>
                  <a:gd name="T8" fmla="*/ 46 w 379"/>
                  <a:gd name="T9" fmla="*/ 3 h 27"/>
                  <a:gd name="T10" fmla="*/ 46 w 379"/>
                  <a:gd name="T11" fmla="*/ 3 h 27"/>
                  <a:gd name="T12" fmla="*/ 46 w 379"/>
                  <a:gd name="T13" fmla="*/ 3 h 27"/>
                  <a:gd name="T14" fmla="*/ 47 w 379"/>
                  <a:gd name="T15" fmla="*/ 2 h 27"/>
                  <a:gd name="T16" fmla="*/ 47 w 379"/>
                  <a:gd name="T17" fmla="*/ 2 h 27"/>
                  <a:gd name="T18" fmla="*/ 0 w 379"/>
                  <a:gd name="T19" fmla="*/ 0 h 27"/>
                  <a:gd name="T20" fmla="*/ 45 w 379"/>
                  <a:gd name="T21" fmla="*/ 3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9" h="27">
                    <a:moveTo>
                      <a:pt x="361" y="27"/>
                    </a:moveTo>
                    <a:lnTo>
                      <a:pt x="363" y="27"/>
                    </a:lnTo>
                    <a:lnTo>
                      <a:pt x="365" y="25"/>
                    </a:lnTo>
                    <a:lnTo>
                      <a:pt x="369" y="25"/>
                    </a:lnTo>
                    <a:lnTo>
                      <a:pt x="371" y="25"/>
                    </a:lnTo>
                    <a:lnTo>
                      <a:pt x="373" y="25"/>
                    </a:lnTo>
                    <a:lnTo>
                      <a:pt x="375" y="25"/>
                    </a:lnTo>
                    <a:lnTo>
                      <a:pt x="377" y="23"/>
                    </a:lnTo>
                    <a:lnTo>
                      <a:pt x="379" y="23"/>
                    </a:lnTo>
                    <a:lnTo>
                      <a:pt x="0" y="0"/>
                    </a:lnTo>
                    <a:lnTo>
                      <a:pt x="361" y="27"/>
                    </a:ln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64" name="Freeform 5537"/>
              <p:cNvSpPr>
                <a:spLocks/>
              </p:cNvSpPr>
              <p:nvPr/>
            </p:nvSpPr>
            <p:spPr bwMode="auto">
              <a:xfrm>
                <a:off x="2738" y="1610"/>
                <a:ext cx="197" cy="11"/>
              </a:xfrm>
              <a:custGeom>
                <a:avLst/>
                <a:gdLst>
                  <a:gd name="T0" fmla="*/ 48 w 394"/>
                  <a:gd name="T1" fmla="*/ 2 h 23"/>
                  <a:gd name="T2" fmla="*/ 48 w 394"/>
                  <a:gd name="T3" fmla="*/ 2 h 23"/>
                  <a:gd name="T4" fmla="*/ 48 w 394"/>
                  <a:gd name="T5" fmla="*/ 2 h 23"/>
                  <a:gd name="T6" fmla="*/ 48 w 394"/>
                  <a:gd name="T7" fmla="*/ 2 h 23"/>
                  <a:gd name="T8" fmla="*/ 49 w 394"/>
                  <a:gd name="T9" fmla="*/ 2 h 23"/>
                  <a:gd name="T10" fmla="*/ 49 w 394"/>
                  <a:gd name="T11" fmla="*/ 2 h 23"/>
                  <a:gd name="T12" fmla="*/ 49 w 394"/>
                  <a:gd name="T13" fmla="*/ 2 h 23"/>
                  <a:gd name="T14" fmla="*/ 49 w 394"/>
                  <a:gd name="T15" fmla="*/ 2 h 23"/>
                  <a:gd name="T16" fmla="*/ 50 w 394"/>
                  <a:gd name="T17" fmla="*/ 2 h 23"/>
                  <a:gd name="T18" fmla="*/ 0 w 394"/>
                  <a:gd name="T19" fmla="*/ 0 h 23"/>
                  <a:gd name="T20" fmla="*/ 48 w 394"/>
                  <a:gd name="T21" fmla="*/ 2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4" h="23">
                    <a:moveTo>
                      <a:pt x="379" y="23"/>
                    </a:moveTo>
                    <a:lnTo>
                      <a:pt x="380" y="23"/>
                    </a:lnTo>
                    <a:lnTo>
                      <a:pt x="382" y="23"/>
                    </a:lnTo>
                    <a:lnTo>
                      <a:pt x="384" y="21"/>
                    </a:lnTo>
                    <a:lnTo>
                      <a:pt x="386" y="21"/>
                    </a:lnTo>
                    <a:lnTo>
                      <a:pt x="388" y="21"/>
                    </a:lnTo>
                    <a:lnTo>
                      <a:pt x="390" y="21"/>
                    </a:lnTo>
                    <a:lnTo>
                      <a:pt x="392" y="21"/>
                    </a:lnTo>
                    <a:lnTo>
                      <a:pt x="394" y="19"/>
                    </a:lnTo>
                    <a:lnTo>
                      <a:pt x="0" y="0"/>
                    </a:lnTo>
                    <a:lnTo>
                      <a:pt x="379" y="23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65" name="Freeform 5538"/>
              <p:cNvSpPr>
                <a:spLocks/>
              </p:cNvSpPr>
              <p:nvPr/>
            </p:nvSpPr>
            <p:spPr bwMode="auto">
              <a:xfrm>
                <a:off x="2738" y="1610"/>
                <a:ext cx="204" cy="9"/>
              </a:xfrm>
              <a:custGeom>
                <a:avLst/>
                <a:gdLst>
                  <a:gd name="T0" fmla="*/ 50 w 407"/>
                  <a:gd name="T1" fmla="*/ 2 h 19"/>
                  <a:gd name="T2" fmla="*/ 50 w 407"/>
                  <a:gd name="T3" fmla="*/ 2 h 19"/>
                  <a:gd name="T4" fmla="*/ 50 w 407"/>
                  <a:gd name="T5" fmla="*/ 2 h 19"/>
                  <a:gd name="T6" fmla="*/ 50 w 407"/>
                  <a:gd name="T7" fmla="*/ 2 h 19"/>
                  <a:gd name="T8" fmla="*/ 50 w 407"/>
                  <a:gd name="T9" fmla="*/ 2 h 19"/>
                  <a:gd name="T10" fmla="*/ 51 w 407"/>
                  <a:gd name="T11" fmla="*/ 2 h 19"/>
                  <a:gd name="T12" fmla="*/ 51 w 407"/>
                  <a:gd name="T13" fmla="*/ 2 h 19"/>
                  <a:gd name="T14" fmla="*/ 51 w 407"/>
                  <a:gd name="T15" fmla="*/ 2 h 19"/>
                  <a:gd name="T16" fmla="*/ 51 w 407"/>
                  <a:gd name="T17" fmla="*/ 1 h 19"/>
                  <a:gd name="T18" fmla="*/ 0 w 407"/>
                  <a:gd name="T19" fmla="*/ 0 h 19"/>
                  <a:gd name="T20" fmla="*/ 50 w 407"/>
                  <a:gd name="T21" fmla="*/ 2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07" h="19">
                    <a:moveTo>
                      <a:pt x="394" y="19"/>
                    </a:moveTo>
                    <a:lnTo>
                      <a:pt x="394" y="19"/>
                    </a:lnTo>
                    <a:lnTo>
                      <a:pt x="396" y="19"/>
                    </a:lnTo>
                    <a:lnTo>
                      <a:pt x="398" y="19"/>
                    </a:lnTo>
                    <a:lnTo>
                      <a:pt x="400" y="17"/>
                    </a:lnTo>
                    <a:lnTo>
                      <a:pt x="402" y="17"/>
                    </a:lnTo>
                    <a:lnTo>
                      <a:pt x="404" y="17"/>
                    </a:lnTo>
                    <a:lnTo>
                      <a:pt x="405" y="17"/>
                    </a:lnTo>
                    <a:lnTo>
                      <a:pt x="407" y="15"/>
                    </a:lnTo>
                    <a:lnTo>
                      <a:pt x="0" y="0"/>
                    </a:lnTo>
                    <a:lnTo>
                      <a:pt x="394" y="19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66" name="Freeform 5539"/>
              <p:cNvSpPr>
                <a:spLocks/>
              </p:cNvSpPr>
              <p:nvPr/>
            </p:nvSpPr>
            <p:spPr bwMode="auto">
              <a:xfrm>
                <a:off x="2738" y="1610"/>
                <a:ext cx="209" cy="8"/>
              </a:xfrm>
              <a:custGeom>
                <a:avLst/>
                <a:gdLst>
                  <a:gd name="T0" fmla="*/ 50 w 419"/>
                  <a:gd name="T1" fmla="*/ 2 h 15"/>
                  <a:gd name="T2" fmla="*/ 51 w 419"/>
                  <a:gd name="T3" fmla="*/ 2 h 15"/>
                  <a:gd name="T4" fmla="*/ 51 w 419"/>
                  <a:gd name="T5" fmla="*/ 2 h 15"/>
                  <a:gd name="T6" fmla="*/ 51 w 419"/>
                  <a:gd name="T7" fmla="*/ 2 h 15"/>
                  <a:gd name="T8" fmla="*/ 51 w 419"/>
                  <a:gd name="T9" fmla="*/ 2 h 15"/>
                  <a:gd name="T10" fmla="*/ 51 w 419"/>
                  <a:gd name="T11" fmla="*/ 2 h 15"/>
                  <a:gd name="T12" fmla="*/ 52 w 419"/>
                  <a:gd name="T13" fmla="*/ 2 h 15"/>
                  <a:gd name="T14" fmla="*/ 52 w 419"/>
                  <a:gd name="T15" fmla="*/ 2 h 15"/>
                  <a:gd name="T16" fmla="*/ 52 w 419"/>
                  <a:gd name="T17" fmla="*/ 2 h 15"/>
                  <a:gd name="T18" fmla="*/ 0 w 419"/>
                  <a:gd name="T19" fmla="*/ 0 h 15"/>
                  <a:gd name="T20" fmla="*/ 50 w 419"/>
                  <a:gd name="T21" fmla="*/ 2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9" h="15">
                    <a:moveTo>
                      <a:pt x="407" y="15"/>
                    </a:moveTo>
                    <a:lnTo>
                      <a:pt x="409" y="15"/>
                    </a:lnTo>
                    <a:lnTo>
                      <a:pt x="411" y="15"/>
                    </a:lnTo>
                    <a:lnTo>
                      <a:pt x="413" y="13"/>
                    </a:lnTo>
                    <a:lnTo>
                      <a:pt x="415" y="13"/>
                    </a:lnTo>
                    <a:lnTo>
                      <a:pt x="417" y="13"/>
                    </a:lnTo>
                    <a:lnTo>
                      <a:pt x="417" y="11"/>
                    </a:lnTo>
                    <a:lnTo>
                      <a:pt x="419" y="11"/>
                    </a:lnTo>
                    <a:lnTo>
                      <a:pt x="0" y="0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67" name="Freeform 5540"/>
              <p:cNvSpPr>
                <a:spLocks/>
              </p:cNvSpPr>
              <p:nvPr/>
            </p:nvSpPr>
            <p:spPr bwMode="auto">
              <a:xfrm>
                <a:off x="2738" y="1610"/>
                <a:ext cx="213" cy="6"/>
              </a:xfrm>
              <a:custGeom>
                <a:avLst/>
                <a:gdLst>
                  <a:gd name="T0" fmla="*/ 52 w 427"/>
                  <a:gd name="T1" fmla="*/ 2 h 11"/>
                  <a:gd name="T2" fmla="*/ 52 w 427"/>
                  <a:gd name="T3" fmla="*/ 2 h 11"/>
                  <a:gd name="T4" fmla="*/ 52 w 427"/>
                  <a:gd name="T5" fmla="*/ 2 h 11"/>
                  <a:gd name="T6" fmla="*/ 52 w 427"/>
                  <a:gd name="T7" fmla="*/ 2 h 11"/>
                  <a:gd name="T8" fmla="*/ 52 w 427"/>
                  <a:gd name="T9" fmla="*/ 2 h 11"/>
                  <a:gd name="T10" fmla="*/ 52 w 427"/>
                  <a:gd name="T11" fmla="*/ 1 h 11"/>
                  <a:gd name="T12" fmla="*/ 53 w 427"/>
                  <a:gd name="T13" fmla="*/ 1 h 11"/>
                  <a:gd name="T14" fmla="*/ 53 w 427"/>
                  <a:gd name="T15" fmla="*/ 1 h 11"/>
                  <a:gd name="T16" fmla="*/ 53 w 427"/>
                  <a:gd name="T17" fmla="*/ 1 h 11"/>
                  <a:gd name="T18" fmla="*/ 0 w 427"/>
                  <a:gd name="T19" fmla="*/ 0 h 11"/>
                  <a:gd name="T20" fmla="*/ 52 w 427"/>
                  <a:gd name="T21" fmla="*/ 2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27" h="11">
                    <a:moveTo>
                      <a:pt x="419" y="11"/>
                    </a:moveTo>
                    <a:lnTo>
                      <a:pt x="419" y="11"/>
                    </a:lnTo>
                    <a:lnTo>
                      <a:pt x="421" y="9"/>
                    </a:lnTo>
                    <a:lnTo>
                      <a:pt x="423" y="9"/>
                    </a:lnTo>
                    <a:lnTo>
                      <a:pt x="423" y="7"/>
                    </a:lnTo>
                    <a:lnTo>
                      <a:pt x="425" y="7"/>
                    </a:lnTo>
                    <a:lnTo>
                      <a:pt x="427" y="7"/>
                    </a:lnTo>
                    <a:lnTo>
                      <a:pt x="0" y="0"/>
                    </a:lnTo>
                    <a:lnTo>
                      <a:pt x="419" y="11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68" name="Freeform 5541"/>
              <p:cNvSpPr>
                <a:spLocks/>
              </p:cNvSpPr>
              <p:nvPr/>
            </p:nvSpPr>
            <p:spPr bwMode="auto">
              <a:xfrm>
                <a:off x="2738" y="1610"/>
                <a:ext cx="215" cy="3"/>
              </a:xfrm>
              <a:custGeom>
                <a:avLst/>
                <a:gdLst>
                  <a:gd name="T0" fmla="*/ 54 w 430"/>
                  <a:gd name="T1" fmla="*/ 1 h 6"/>
                  <a:gd name="T2" fmla="*/ 54 w 430"/>
                  <a:gd name="T3" fmla="*/ 1 h 6"/>
                  <a:gd name="T4" fmla="*/ 54 w 430"/>
                  <a:gd name="T5" fmla="*/ 1 h 6"/>
                  <a:gd name="T6" fmla="*/ 54 w 430"/>
                  <a:gd name="T7" fmla="*/ 1 h 6"/>
                  <a:gd name="T8" fmla="*/ 54 w 430"/>
                  <a:gd name="T9" fmla="*/ 1 h 6"/>
                  <a:gd name="T10" fmla="*/ 54 w 430"/>
                  <a:gd name="T11" fmla="*/ 1 h 6"/>
                  <a:gd name="T12" fmla="*/ 54 w 430"/>
                  <a:gd name="T13" fmla="*/ 1 h 6"/>
                  <a:gd name="T14" fmla="*/ 54 w 430"/>
                  <a:gd name="T15" fmla="*/ 1 h 6"/>
                  <a:gd name="T16" fmla="*/ 54 w 430"/>
                  <a:gd name="T17" fmla="*/ 1 h 6"/>
                  <a:gd name="T18" fmla="*/ 0 w 430"/>
                  <a:gd name="T19" fmla="*/ 0 h 6"/>
                  <a:gd name="T20" fmla="*/ 54 w 430"/>
                  <a:gd name="T21" fmla="*/ 1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0" h="6">
                    <a:moveTo>
                      <a:pt x="427" y="6"/>
                    </a:moveTo>
                    <a:lnTo>
                      <a:pt x="427" y="6"/>
                    </a:lnTo>
                    <a:lnTo>
                      <a:pt x="428" y="6"/>
                    </a:lnTo>
                    <a:lnTo>
                      <a:pt x="428" y="4"/>
                    </a:lnTo>
                    <a:lnTo>
                      <a:pt x="430" y="4"/>
                    </a:lnTo>
                    <a:lnTo>
                      <a:pt x="430" y="2"/>
                    </a:lnTo>
                    <a:lnTo>
                      <a:pt x="0" y="0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69" name="Freeform 5542"/>
              <p:cNvSpPr>
                <a:spLocks/>
              </p:cNvSpPr>
              <p:nvPr/>
            </p:nvSpPr>
            <p:spPr bwMode="auto">
              <a:xfrm>
                <a:off x="2738" y="1584"/>
                <a:ext cx="218" cy="26"/>
              </a:xfrm>
              <a:custGeom>
                <a:avLst/>
                <a:gdLst>
                  <a:gd name="T0" fmla="*/ 55 w 436"/>
                  <a:gd name="T1" fmla="*/ 7 h 52"/>
                  <a:gd name="T2" fmla="*/ 54 w 436"/>
                  <a:gd name="T3" fmla="*/ 6 h 52"/>
                  <a:gd name="T4" fmla="*/ 54 w 436"/>
                  <a:gd name="T5" fmla="*/ 5 h 52"/>
                  <a:gd name="T6" fmla="*/ 52 w 436"/>
                  <a:gd name="T7" fmla="*/ 5 h 52"/>
                  <a:gd name="T8" fmla="*/ 50 w 436"/>
                  <a:gd name="T9" fmla="*/ 4 h 52"/>
                  <a:gd name="T10" fmla="*/ 48 w 436"/>
                  <a:gd name="T11" fmla="*/ 4 h 52"/>
                  <a:gd name="T12" fmla="*/ 45 w 436"/>
                  <a:gd name="T13" fmla="*/ 3 h 52"/>
                  <a:gd name="T14" fmla="*/ 42 w 436"/>
                  <a:gd name="T15" fmla="*/ 3 h 52"/>
                  <a:gd name="T16" fmla="*/ 39 w 436"/>
                  <a:gd name="T17" fmla="*/ 2 h 52"/>
                  <a:gd name="T18" fmla="*/ 35 w 436"/>
                  <a:gd name="T19" fmla="*/ 2 h 52"/>
                  <a:gd name="T20" fmla="*/ 31 w 436"/>
                  <a:gd name="T21" fmla="*/ 1 h 52"/>
                  <a:gd name="T22" fmla="*/ 26 w 436"/>
                  <a:gd name="T23" fmla="*/ 1 h 52"/>
                  <a:gd name="T24" fmla="*/ 22 w 436"/>
                  <a:gd name="T25" fmla="*/ 1 h 52"/>
                  <a:gd name="T26" fmla="*/ 17 w 436"/>
                  <a:gd name="T27" fmla="*/ 1 h 52"/>
                  <a:gd name="T28" fmla="*/ 11 w 436"/>
                  <a:gd name="T29" fmla="*/ 1 h 52"/>
                  <a:gd name="T30" fmla="*/ 6 w 436"/>
                  <a:gd name="T31" fmla="*/ 0 h 52"/>
                  <a:gd name="T32" fmla="*/ 0 w 436"/>
                  <a:gd name="T33" fmla="*/ 0 h 52"/>
                  <a:gd name="T34" fmla="*/ 3 w 436"/>
                  <a:gd name="T35" fmla="*/ 1 h 52"/>
                  <a:gd name="T36" fmla="*/ 9 w 436"/>
                  <a:gd name="T37" fmla="*/ 1 h 52"/>
                  <a:gd name="T38" fmla="*/ 14 w 436"/>
                  <a:gd name="T39" fmla="*/ 1 h 52"/>
                  <a:gd name="T40" fmla="*/ 19 w 436"/>
                  <a:gd name="T41" fmla="*/ 1 h 52"/>
                  <a:gd name="T42" fmla="*/ 24 w 436"/>
                  <a:gd name="T43" fmla="*/ 2 h 52"/>
                  <a:gd name="T44" fmla="*/ 28 w 436"/>
                  <a:gd name="T45" fmla="*/ 2 h 52"/>
                  <a:gd name="T46" fmla="*/ 33 w 436"/>
                  <a:gd name="T47" fmla="*/ 2 h 52"/>
                  <a:gd name="T48" fmla="*/ 36 w 436"/>
                  <a:gd name="T49" fmla="*/ 3 h 52"/>
                  <a:gd name="T50" fmla="*/ 40 w 436"/>
                  <a:gd name="T51" fmla="*/ 3 h 52"/>
                  <a:gd name="T52" fmla="*/ 43 w 436"/>
                  <a:gd name="T53" fmla="*/ 3 h 52"/>
                  <a:gd name="T54" fmla="*/ 46 w 436"/>
                  <a:gd name="T55" fmla="*/ 4 h 52"/>
                  <a:gd name="T56" fmla="*/ 49 w 436"/>
                  <a:gd name="T57" fmla="*/ 5 h 52"/>
                  <a:gd name="T58" fmla="*/ 51 w 436"/>
                  <a:gd name="T59" fmla="*/ 5 h 52"/>
                  <a:gd name="T60" fmla="*/ 52 w 436"/>
                  <a:gd name="T61" fmla="*/ 5 h 52"/>
                  <a:gd name="T62" fmla="*/ 53 w 436"/>
                  <a:gd name="T63" fmla="*/ 6 h 52"/>
                  <a:gd name="T64" fmla="*/ 54 w 436"/>
                  <a:gd name="T65" fmla="*/ 7 h 52"/>
                  <a:gd name="T66" fmla="*/ 55 w 436"/>
                  <a:gd name="T67" fmla="*/ 7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6" h="52">
                    <a:moveTo>
                      <a:pt x="436" y="52"/>
                    </a:moveTo>
                    <a:lnTo>
                      <a:pt x="436" y="52"/>
                    </a:lnTo>
                    <a:lnTo>
                      <a:pt x="434" y="48"/>
                    </a:lnTo>
                    <a:lnTo>
                      <a:pt x="432" y="46"/>
                    </a:lnTo>
                    <a:lnTo>
                      <a:pt x="430" y="42"/>
                    </a:lnTo>
                    <a:lnTo>
                      <a:pt x="427" y="40"/>
                    </a:lnTo>
                    <a:lnTo>
                      <a:pt x="421" y="36"/>
                    </a:lnTo>
                    <a:lnTo>
                      <a:pt x="415" y="35"/>
                    </a:lnTo>
                    <a:lnTo>
                      <a:pt x="407" y="33"/>
                    </a:lnTo>
                    <a:lnTo>
                      <a:pt x="400" y="31"/>
                    </a:lnTo>
                    <a:lnTo>
                      <a:pt x="390" y="29"/>
                    </a:lnTo>
                    <a:lnTo>
                      <a:pt x="380" y="27"/>
                    </a:lnTo>
                    <a:lnTo>
                      <a:pt x="371" y="23"/>
                    </a:lnTo>
                    <a:lnTo>
                      <a:pt x="359" y="21"/>
                    </a:lnTo>
                    <a:lnTo>
                      <a:pt x="346" y="19"/>
                    </a:lnTo>
                    <a:lnTo>
                      <a:pt x="334" y="17"/>
                    </a:lnTo>
                    <a:lnTo>
                      <a:pt x="319" y="15"/>
                    </a:lnTo>
                    <a:lnTo>
                      <a:pt x="306" y="15"/>
                    </a:lnTo>
                    <a:lnTo>
                      <a:pt x="290" y="13"/>
                    </a:lnTo>
                    <a:lnTo>
                      <a:pt x="275" y="11"/>
                    </a:lnTo>
                    <a:lnTo>
                      <a:pt x="259" y="10"/>
                    </a:lnTo>
                    <a:lnTo>
                      <a:pt x="242" y="8"/>
                    </a:lnTo>
                    <a:lnTo>
                      <a:pt x="225" y="8"/>
                    </a:lnTo>
                    <a:lnTo>
                      <a:pt x="206" y="6"/>
                    </a:lnTo>
                    <a:lnTo>
                      <a:pt x="187" y="6"/>
                    </a:lnTo>
                    <a:lnTo>
                      <a:pt x="169" y="4"/>
                    </a:lnTo>
                    <a:lnTo>
                      <a:pt x="148" y="4"/>
                    </a:lnTo>
                    <a:lnTo>
                      <a:pt x="129" y="2"/>
                    </a:lnTo>
                    <a:lnTo>
                      <a:pt x="108" y="2"/>
                    </a:lnTo>
                    <a:lnTo>
                      <a:pt x="87" y="2"/>
                    </a:lnTo>
                    <a:lnTo>
                      <a:pt x="66" y="0"/>
                    </a:lnTo>
                    <a:lnTo>
                      <a:pt x="44" y="0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3" y="4"/>
                    </a:lnTo>
                    <a:lnTo>
                      <a:pt x="44" y="4"/>
                    </a:lnTo>
                    <a:lnTo>
                      <a:pt x="66" y="4"/>
                    </a:lnTo>
                    <a:lnTo>
                      <a:pt x="87" y="6"/>
                    </a:lnTo>
                    <a:lnTo>
                      <a:pt x="108" y="6"/>
                    </a:lnTo>
                    <a:lnTo>
                      <a:pt x="129" y="6"/>
                    </a:lnTo>
                    <a:lnTo>
                      <a:pt x="148" y="8"/>
                    </a:lnTo>
                    <a:lnTo>
                      <a:pt x="167" y="8"/>
                    </a:lnTo>
                    <a:lnTo>
                      <a:pt x="187" y="10"/>
                    </a:lnTo>
                    <a:lnTo>
                      <a:pt x="204" y="10"/>
                    </a:lnTo>
                    <a:lnTo>
                      <a:pt x="223" y="11"/>
                    </a:lnTo>
                    <a:lnTo>
                      <a:pt x="240" y="13"/>
                    </a:lnTo>
                    <a:lnTo>
                      <a:pt x="258" y="13"/>
                    </a:lnTo>
                    <a:lnTo>
                      <a:pt x="273" y="15"/>
                    </a:lnTo>
                    <a:lnTo>
                      <a:pt x="288" y="17"/>
                    </a:lnTo>
                    <a:lnTo>
                      <a:pt x="304" y="19"/>
                    </a:lnTo>
                    <a:lnTo>
                      <a:pt x="317" y="21"/>
                    </a:lnTo>
                    <a:lnTo>
                      <a:pt x="331" y="23"/>
                    </a:lnTo>
                    <a:lnTo>
                      <a:pt x="344" y="23"/>
                    </a:lnTo>
                    <a:lnTo>
                      <a:pt x="356" y="25"/>
                    </a:lnTo>
                    <a:lnTo>
                      <a:pt x="367" y="27"/>
                    </a:lnTo>
                    <a:lnTo>
                      <a:pt x="377" y="29"/>
                    </a:lnTo>
                    <a:lnTo>
                      <a:pt x="386" y="33"/>
                    </a:lnTo>
                    <a:lnTo>
                      <a:pt x="394" y="35"/>
                    </a:lnTo>
                    <a:lnTo>
                      <a:pt x="402" y="36"/>
                    </a:lnTo>
                    <a:lnTo>
                      <a:pt x="409" y="38"/>
                    </a:lnTo>
                    <a:lnTo>
                      <a:pt x="415" y="40"/>
                    </a:lnTo>
                    <a:lnTo>
                      <a:pt x="419" y="42"/>
                    </a:lnTo>
                    <a:lnTo>
                      <a:pt x="423" y="44"/>
                    </a:lnTo>
                    <a:lnTo>
                      <a:pt x="425" y="46"/>
                    </a:lnTo>
                    <a:lnTo>
                      <a:pt x="427" y="50"/>
                    </a:lnTo>
                    <a:lnTo>
                      <a:pt x="427" y="52"/>
                    </a:lnTo>
                    <a:lnTo>
                      <a:pt x="436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70" name="Freeform 5543"/>
              <p:cNvSpPr>
                <a:spLocks/>
              </p:cNvSpPr>
              <p:nvPr/>
            </p:nvSpPr>
            <p:spPr bwMode="auto">
              <a:xfrm>
                <a:off x="2738" y="1610"/>
                <a:ext cx="218" cy="26"/>
              </a:xfrm>
              <a:custGeom>
                <a:avLst/>
                <a:gdLst>
                  <a:gd name="T0" fmla="*/ 0 w 436"/>
                  <a:gd name="T1" fmla="*/ 7 h 52"/>
                  <a:gd name="T2" fmla="*/ 6 w 436"/>
                  <a:gd name="T3" fmla="*/ 7 h 52"/>
                  <a:gd name="T4" fmla="*/ 11 w 436"/>
                  <a:gd name="T5" fmla="*/ 7 h 52"/>
                  <a:gd name="T6" fmla="*/ 17 w 436"/>
                  <a:gd name="T7" fmla="*/ 7 h 52"/>
                  <a:gd name="T8" fmla="*/ 22 w 436"/>
                  <a:gd name="T9" fmla="*/ 6 h 52"/>
                  <a:gd name="T10" fmla="*/ 26 w 436"/>
                  <a:gd name="T11" fmla="*/ 6 h 52"/>
                  <a:gd name="T12" fmla="*/ 31 w 436"/>
                  <a:gd name="T13" fmla="*/ 6 h 52"/>
                  <a:gd name="T14" fmla="*/ 35 w 436"/>
                  <a:gd name="T15" fmla="*/ 5 h 52"/>
                  <a:gd name="T16" fmla="*/ 39 w 436"/>
                  <a:gd name="T17" fmla="*/ 5 h 52"/>
                  <a:gd name="T18" fmla="*/ 42 w 436"/>
                  <a:gd name="T19" fmla="*/ 4 h 52"/>
                  <a:gd name="T20" fmla="*/ 45 w 436"/>
                  <a:gd name="T21" fmla="*/ 4 h 52"/>
                  <a:gd name="T22" fmla="*/ 48 w 436"/>
                  <a:gd name="T23" fmla="*/ 4 h 52"/>
                  <a:gd name="T24" fmla="*/ 50 w 436"/>
                  <a:gd name="T25" fmla="*/ 3 h 52"/>
                  <a:gd name="T26" fmla="*/ 52 w 436"/>
                  <a:gd name="T27" fmla="*/ 2 h 52"/>
                  <a:gd name="T28" fmla="*/ 54 w 436"/>
                  <a:gd name="T29" fmla="*/ 2 h 52"/>
                  <a:gd name="T30" fmla="*/ 54 w 436"/>
                  <a:gd name="T31" fmla="*/ 1 h 52"/>
                  <a:gd name="T32" fmla="*/ 55 w 436"/>
                  <a:gd name="T33" fmla="*/ 0 h 52"/>
                  <a:gd name="T34" fmla="*/ 54 w 436"/>
                  <a:gd name="T35" fmla="*/ 1 h 52"/>
                  <a:gd name="T36" fmla="*/ 53 w 436"/>
                  <a:gd name="T37" fmla="*/ 1 h 52"/>
                  <a:gd name="T38" fmla="*/ 52 w 436"/>
                  <a:gd name="T39" fmla="*/ 2 h 52"/>
                  <a:gd name="T40" fmla="*/ 51 w 436"/>
                  <a:gd name="T41" fmla="*/ 2 h 52"/>
                  <a:gd name="T42" fmla="*/ 49 w 436"/>
                  <a:gd name="T43" fmla="*/ 3 h 52"/>
                  <a:gd name="T44" fmla="*/ 46 w 436"/>
                  <a:gd name="T45" fmla="*/ 3 h 52"/>
                  <a:gd name="T46" fmla="*/ 43 w 436"/>
                  <a:gd name="T47" fmla="*/ 4 h 52"/>
                  <a:gd name="T48" fmla="*/ 40 w 436"/>
                  <a:gd name="T49" fmla="*/ 4 h 52"/>
                  <a:gd name="T50" fmla="*/ 36 w 436"/>
                  <a:gd name="T51" fmla="*/ 5 h 52"/>
                  <a:gd name="T52" fmla="*/ 33 w 436"/>
                  <a:gd name="T53" fmla="*/ 5 h 52"/>
                  <a:gd name="T54" fmla="*/ 28 w 436"/>
                  <a:gd name="T55" fmla="*/ 5 h 52"/>
                  <a:gd name="T56" fmla="*/ 24 w 436"/>
                  <a:gd name="T57" fmla="*/ 6 h 52"/>
                  <a:gd name="T58" fmla="*/ 19 w 436"/>
                  <a:gd name="T59" fmla="*/ 6 h 52"/>
                  <a:gd name="T60" fmla="*/ 14 w 436"/>
                  <a:gd name="T61" fmla="*/ 6 h 52"/>
                  <a:gd name="T62" fmla="*/ 9 w 436"/>
                  <a:gd name="T63" fmla="*/ 6 h 52"/>
                  <a:gd name="T64" fmla="*/ 3 w 436"/>
                  <a:gd name="T65" fmla="*/ 6 h 52"/>
                  <a:gd name="T66" fmla="*/ 0 w 436"/>
                  <a:gd name="T67" fmla="*/ 7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6" h="52">
                    <a:moveTo>
                      <a:pt x="0" y="52"/>
                    </a:moveTo>
                    <a:lnTo>
                      <a:pt x="0" y="52"/>
                    </a:lnTo>
                    <a:lnTo>
                      <a:pt x="23" y="52"/>
                    </a:lnTo>
                    <a:lnTo>
                      <a:pt x="44" y="52"/>
                    </a:lnTo>
                    <a:lnTo>
                      <a:pt x="66" y="50"/>
                    </a:lnTo>
                    <a:lnTo>
                      <a:pt x="87" y="50"/>
                    </a:lnTo>
                    <a:lnTo>
                      <a:pt x="108" y="50"/>
                    </a:lnTo>
                    <a:lnTo>
                      <a:pt x="129" y="50"/>
                    </a:lnTo>
                    <a:lnTo>
                      <a:pt x="148" y="48"/>
                    </a:lnTo>
                    <a:lnTo>
                      <a:pt x="169" y="48"/>
                    </a:lnTo>
                    <a:lnTo>
                      <a:pt x="187" y="46"/>
                    </a:lnTo>
                    <a:lnTo>
                      <a:pt x="206" y="46"/>
                    </a:lnTo>
                    <a:lnTo>
                      <a:pt x="225" y="44"/>
                    </a:lnTo>
                    <a:lnTo>
                      <a:pt x="242" y="42"/>
                    </a:lnTo>
                    <a:lnTo>
                      <a:pt x="259" y="42"/>
                    </a:lnTo>
                    <a:lnTo>
                      <a:pt x="275" y="40"/>
                    </a:lnTo>
                    <a:lnTo>
                      <a:pt x="290" y="38"/>
                    </a:lnTo>
                    <a:lnTo>
                      <a:pt x="306" y="36"/>
                    </a:lnTo>
                    <a:lnTo>
                      <a:pt x="319" y="34"/>
                    </a:lnTo>
                    <a:lnTo>
                      <a:pt x="334" y="32"/>
                    </a:lnTo>
                    <a:lnTo>
                      <a:pt x="346" y="31"/>
                    </a:lnTo>
                    <a:lnTo>
                      <a:pt x="359" y="29"/>
                    </a:lnTo>
                    <a:lnTo>
                      <a:pt x="371" y="27"/>
                    </a:lnTo>
                    <a:lnTo>
                      <a:pt x="380" y="25"/>
                    </a:lnTo>
                    <a:lnTo>
                      <a:pt x="390" y="23"/>
                    </a:lnTo>
                    <a:lnTo>
                      <a:pt x="400" y="21"/>
                    </a:lnTo>
                    <a:lnTo>
                      <a:pt x="407" y="19"/>
                    </a:lnTo>
                    <a:lnTo>
                      <a:pt x="415" y="15"/>
                    </a:lnTo>
                    <a:lnTo>
                      <a:pt x="421" y="13"/>
                    </a:lnTo>
                    <a:lnTo>
                      <a:pt x="427" y="11"/>
                    </a:lnTo>
                    <a:lnTo>
                      <a:pt x="430" y="7"/>
                    </a:lnTo>
                    <a:lnTo>
                      <a:pt x="432" y="6"/>
                    </a:lnTo>
                    <a:lnTo>
                      <a:pt x="434" y="2"/>
                    </a:lnTo>
                    <a:lnTo>
                      <a:pt x="436" y="0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lnTo>
                      <a:pt x="423" y="6"/>
                    </a:lnTo>
                    <a:lnTo>
                      <a:pt x="419" y="7"/>
                    </a:lnTo>
                    <a:lnTo>
                      <a:pt x="415" y="9"/>
                    </a:lnTo>
                    <a:lnTo>
                      <a:pt x="409" y="11"/>
                    </a:lnTo>
                    <a:lnTo>
                      <a:pt x="402" y="15"/>
                    </a:lnTo>
                    <a:lnTo>
                      <a:pt x="394" y="17"/>
                    </a:lnTo>
                    <a:lnTo>
                      <a:pt x="386" y="19"/>
                    </a:lnTo>
                    <a:lnTo>
                      <a:pt x="377" y="21"/>
                    </a:lnTo>
                    <a:lnTo>
                      <a:pt x="367" y="23"/>
                    </a:lnTo>
                    <a:lnTo>
                      <a:pt x="356" y="25"/>
                    </a:lnTo>
                    <a:lnTo>
                      <a:pt x="344" y="27"/>
                    </a:lnTo>
                    <a:lnTo>
                      <a:pt x="331" y="29"/>
                    </a:lnTo>
                    <a:lnTo>
                      <a:pt x="317" y="31"/>
                    </a:lnTo>
                    <a:lnTo>
                      <a:pt x="304" y="32"/>
                    </a:lnTo>
                    <a:lnTo>
                      <a:pt x="288" y="34"/>
                    </a:lnTo>
                    <a:lnTo>
                      <a:pt x="273" y="36"/>
                    </a:lnTo>
                    <a:lnTo>
                      <a:pt x="258" y="36"/>
                    </a:lnTo>
                    <a:lnTo>
                      <a:pt x="240" y="38"/>
                    </a:lnTo>
                    <a:lnTo>
                      <a:pt x="223" y="40"/>
                    </a:lnTo>
                    <a:lnTo>
                      <a:pt x="204" y="40"/>
                    </a:lnTo>
                    <a:lnTo>
                      <a:pt x="187" y="42"/>
                    </a:lnTo>
                    <a:lnTo>
                      <a:pt x="167" y="42"/>
                    </a:lnTo>
                    <a:lnTo>
                      <a:pt x="148" y="44"/>
                    </a:lnTo>
                    <a:lnTo>
                      <a:pt x="129" y="44"/>
                    </a:lnTo>
                    <a:lnTo>
                      <a:pt x="108" y="46"/>
                    </a:lnTo>
                    <a:lnTo>
                      <a:pt x="87" y="46"/>
                    </a:lnTo>
                    <a:lnTo>
                      <a:pt x="66" y="46"/>
                    </a:lnTo>
                    <a:lnTo>
                      <a:pt x="44" y="46"/>
                    </a:lnTo>
                    <a:lnTo>
                      <a:pt x="23" y="46"/>
                    </a:lnTo>
                    <a:lnTo>
                      <a:pt x="0" y="48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71" name="Freeform 5544"/>
              <p:cNvSpPr>
                <a:spLocks/>
              </p:cNvSpPr>
              <p:nvPr/>
            </p:nvSpPr>
            <p:spPr bwMode="auto">
              <a:xfrm>
                <a:off x="2520" y="1610"/>
                <a:ext cx="218" cy="26"/>
              </a:xfrm>
              <a:custGeom>
                <a:avLst/>
                <a:gdLst>
                  <a:gd name="T0" fmla="*/ 0 w 436"/>
                  <a:gd name="T1" fmla="*/ 0 h 52"/>
                  <a:gd name="T2" fmla="*/ 1 w 436"/>
                  <a:gd name="T3" fmla="*/ 1 h 52"/>
                  <a:gd name="T4" fmla="*/ 2 w 436"/>
                  <a:gd name="T5" fmla="*/ 2 h 52"/>
                  <a:gd name="T6" fmla="*/ 3 w 436"/>
                  <a:gd name="T7" fmla="*/ 2 h 52"/>
                  <a:gd name="T8" fmla="*/ 5 w 436"/>
                  <a:gd name="T9" fmla="*/ 3 h 52"/>
                  <a:gd name="T10" fmla="*/ 7 w 436"/>
                  <a:gd name="T11" fmla="*/ 4 h 52"/>
                  <a:gd name="T12" fmla="*/ 10 w 436"/>
                  <a:gd name="T13" fmla="*/ 4 h 52"/>
                  <a:gd name="T14" fmla="*/ 13 w 436"/>
                  <a:gd name="T15" fmla="*/ 4 h 52"/>
                  <a:gd name="T16" fmla="*/ 17 w 436"/>
                  <a:gd name="T17" fmla="*/ 5 h 52"/>
                  <a:gd name="T18" fmla="*/ 21 w 436"/>
                  <a:gd name="T19" fmla="*/ 5 h 52"/>
                  <a:gd name="T20" fmla="*/ 25 w 436"/>
                  <a:gd name="T21" fmla="*/ 6 h 52"/>
                  <a:gd name="T22" fmla="*/ 29 w 436"/>
                  <a:gd name="T23" fmla="*/ 6 h 52"/>
                  <a:gd name="T24" fmla="*/ 34 w 436"/>
                  <a:gd name="T25" fmla="*/ 6 h 52"/>
                  <a:gd name="T26" fmla="*/ 39 w 436"/>
                  <a:gd name="T27" fmla="*/ 7 h 52"/>
                  <a:gd name="T28" fmla="*/ 44 w 436"/>
                  <a:gd name="T29" fmla="*/ 7 h 52"/>
                  <a:gd name="T30" fmla="*/ 49 w 436"/>
                  <a:gd name="T31" fmla="*/ 7 h 52"/>
                  <a:gd name="T32" fmla="*/ 55 w 436"/>
                  <a:gd name="T33" fmla="*/ 7 h 52"/>
                  <a:gd name="T34" fmla="*/ 52 w 436"/>
                  <a:gd name="T35" fmla="*/ 6 h 52"/>
                  <a:gd name="T36" fmla="*/ 47 w 436"/>
                  <a:gd name="T37" fmla="*/ 6 h 52"/>
                  <a:gd name="T38" fmla="*/ 42 w 436"/>
                  <a:gd name="T39" fmla="*/ 6 h 52"/>
                  <a:gd name="T40" fmla="*/ 36 w 436"/>
                  <a:gd name="T41" fmla="*/ 6 h 52"/>
                  <a:gd name="T42" fmla="*/ 32 w 436"/>
                  <a:gd name="T43" fmla="*/ 6 h 52"/>
                  <a:gd name="T44" fmla="*/ 27 w 436"/>
                  <a:gd name="T45" fmla="*/ 5 h 52"/>
                  <a:gd name="T46" fmla="*/ 23 w 436"/>
                  <a:gd name="T47" fmla="*/ 5 h 52"/>
                  <a:gd name="T48" fmla="*/ 19 w 436"/>
                  <a:gd name="T49" fmla="*/ 5 h 52"/>
                  <a:gd name="T50" fmla="*/ 15 w 436"/>
                  <a:gd name="T51" fmla="*/ 4 h 52"/>
                  <a:gd name="T52" fmla="*/ 12 w 436"/>
                  <a:gd name="T53" fmla="*/ 4 h 52"/>
                  <a:gd name="T54" fmla="*/ 9 w 436"/>
                  <a:gd name="T55" fmla="*/ 3 h 52"/>
                  <a:gd name="T56" fmla="*/ 7 w 436"/>
                  <a:gd name="T57" fmla="*/ 3 h 52"/>
                  <a:gd name="T58" fmla="*/ 5 w 436"/>
                  <a:gd name="T59" fmla="*/ 2 h 52"/>
                  <a:gd name="T60" fmla="*/ 3 w 436"/>
                  <a:gd name="T61" fmla="*/ 2 h 52"/>
                  <a:gd name="T62" fmla="*/ 2 w 436"/>
                  <a:gd name="T63" fmla="*/ 1 h 52"/>
                  <a:gd name="T64" fmla="*/ 2 w 436"/>
                  <a:gd name="T65" fmla="*/ 1 h 52"/>
                  <a:gd name="T66" fmla="*/ 0 w 436"/>
                  <a:gd name="T67" fmla="*/ 0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6" h="5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6"/>
                    </a:lnTo>
                    <a:lnTo>
                      <a:pt x="6" y="7"/>
                    </a:lnTo>
                    <a:lnTo>
                      <a:pt x="10" y="11"/>
                    </a:lnTo>
                    <a:lnTo>
                      <a:pt x="16" y="13"/>
                    </a:lnTo>
                    <a:lnTo>
                      <a:pt x="21" y="15"/>
                    </a:lnTo>
                    <a:lnTo>
                      <a:pt x="29" y="19"/>
                    </a:lnTo>
                    <a:lnTo>
                      <a:pt x="37" y="21"/>
                    </a:lnTo>
                    <a:lnTo>
                      <a:pt x="46" y="23"/>
                    </a:lnTo>
                    <a:lnTo>
                      <a:pt x="56" y="25"/>
                    </a:lnTo>
                    <a:lnTo>
                      <a:pt x="68" y="27"/>
                    </a:lnTo>
                    <a:lnTo>
                      <a:pt x="77" y="29"/>
                    </a:lnTo>
                    <a:lnTo>
                      <a:pt x="91" y="31"/>
                    </a:lnTo>
                    <a:lnTo>
                      <a:pt x="102" y="32"/>
                    </a:lnTo>
                    <a:lnTo>
                      <a:pt x="117" y="34"/>
                    </a:lnTo>
                    <a:lnTo>
                      <a:pt x="131" y="36"/>
                    </a:lnTo>
                    <a:lnTo>
                      <a:pt x="146" y="38"/>
                    </a:lnTo>
                    <a:lnTo>
                      <a:pt x="162" y="40"/>
                    </a:lnTo>
                    <a:lnTo>
                      <a:pt x="177" y="42"/>
                    </a:lnTo>
                    <a:lnTo>
                      <a:pt x="194" y="42"/>
                    </a:lnTo>
                    <a:lnTo>
                      <a:pt x="213" y="44"/>
                    </a:lnTo>
                    <a:lnTo>
                      <a:pt x="231" y="46"/>
                    </a:lnTo>
                    <a:lnTo>
                      <a:pt x="250" y="46"/>
                    </a:lnTo>
                    <a:lnTo>
                      <a:pt x="269" y="48"/>
                    </a:lnTo>
                    <a:lnTo>
                      <a:pt x="288" y="48"/>
                    </a:lnTo>
                    <a:lnTo>
                      <a:pt x="308" y="50"/>
                    </a:lnTo>
                    <a:lnTo>
                      <a:pt x="329" y="50"/>
                    </a:lnTo>
                    <a:lnTo>
                      <a:pt x="350" y="50"/>
                    </a:lnTo>
                    <a:lnTo>
                      <a:pt x="371" y="50"/>
                    </a:lnTo>
                    <a:lnTo>
                      <a:pt x="392" y="52"/>
                    </a:lnTo>
                    <a:lnTo>
                      <a:pt x="415" y="52"/>
                    </a:lnTo>
                    <a:lnTo>
                      <a:pt x="436" y="52"/>
                    </a:lnTo>
                    <a:lnTo>
                      <a:pt x="436" y="48"/>
                    </a:lnTo>
                    <a:lnTo>
                      <a:pt x="415" y="46"/>
                    </a:lnTo>
                    <a:lnTo>
                      <a:pt x="392" y="46"/>
                    </a:lnTo>
                    <a:lnTo>
                      <a:pt x="371" y="46"/>
                    </a:lnTo>
                    <a:lnTo>
                      <a:pt x="350" y="46"/>
                    </a:lnTo>
                    <a:lnTo>
                      <a:pt x="329" y="46"/>
                    </a:lnTo>
                    <a:lnTo>
                      <a:pt x="310" y="44"/>
                    </a:lnTo>
                    <a:lnTo>
                      <a:pt x="288" y="44"/>
                    </a:lnTo>
                    <a:lnTo>
                      <a:pt x="269" y="42"/>
                    </a:lnTo>
                    <a:lnTo>
                      <a:pt x="250" y="42"/>
                    </a:lnTo>
                    <a:lnTo>
                      <a:pt x="233" y="40"/>
                    </a:lnTo>
                    <a:lnTo>
                      <a:pt x="213" y="40"/>
                    </a:lnTo>
                    <a:lnTo>
                      <a:pt x="196" y="38"/>
                    </a:lnTo>
                    <a:lnTo>
                      <a:pt x="179" y="36"/>
                    </a:lnTo>
                    <a:lnTo>
                      <a:pt x="164" y="36"/>
                    </a:lnTo>
                    <a:lnTo>
                      <a:pt x="148" y="34"/>
                    </a:lnTo>
                    <a:lnTo>
                      <a:pt x="133" y="32"/>
                    </a:lnTo>
                    <a:lnTo>
                      <a:pt x="119" y="31"/>
                    </a:lnTo>
                    <a:lnTo>
                      <a:pt x="106" y="29"/>
                    </a:lnTo>
                    <a:lnTo>
                      <a:pt x="93" y="27"/>
                    </a:lnTo>
                    <a:lnTo>
                      <a:pt x="81" y="25"/>
                    </a:lnTo>
                    <a:lnTo>
                      <a:pt x="69" y="23"/>
                    </a:lnTo>
                    <a:lnTo>
                      <a:pt x="60" y="21"/>
                    </a:lnTo>
                    <a:lnTo>
                      <a:pt x="50" y="19"/>
                    </a:lnTo>
                    <a:lnTo>
                      <a:pt x="43" y="17"/>
                    </a:lnTo>
                    <a:lnTo>
                      <a:pt x="35" y="15"/>
                    </a:lnTo>
                    <a:lnTo>
                      <a:pt x="27" y="11"/>
                    </a:lnTo>
                    <a:lnTo>
                      <a:pt x="23" y="9"/>
                    </a:lnTo>
                    <a:lnTo>
                      <a:pt x="18" y="7"/>
                    </a:lnTo>
                    <a:lnTo>
                      <a:pt x="14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72" name="Freeform 5545"/>
              <p:cNvSpPr>
                <a:spLocks/>
              </p:cNvSpPr>
              <p:nvPr/>
            </p:nvSpPr>
            <p:spPr bwMode="auto">
              <a:xfrm>
                <a:off x="2520" y="1584"/>
                <a:ext cx="218" cy="26"/>
              </a:xfrm>
              <a:custGeom>
                <a:avLst/>
                <a:gdLst>
                  <a:gd name="T0" fmla="*/ 55 w 436"/>
                  <a:gd name="T1" fmla="*/ 0 h 52"/>
                  <a:gd name="T2" fmla="*/ 49 w 436"/>
                  <a:gd name="T3" fmla="*/ 0 h 52"/>
                  <a:gd name="T4" fmla="*/ 44 w 436"/>
                  <a:gd name="T5" fmla="*/ 1 h 52"/>
                  <a:gd name="T6" fmla="*/ 39 w 436"/>
                  <a:gd name="T7" fmla="*/ 1 h 52"/>
                  <a:gd name="T8" fmla="*/ 34 w 436"/>
                  <a:gd name="T9" fmla="*/ 1 h 52"/>
                  <a:gd name="T10" fmla="*/ 29 w 436"/>
                  <a:gd name="T11" fmla="*/ 1 h 52"/>
                  <a:gd name="T12" fmla="*/ 25 w 436"/>
                  <a:gd name="T13" fmla="*/ 1 h 52"/>
                  <a:gd name="T14" fmla="*/ 21 w 436"/>
                  <a:gd name="T15" fmla="*/ 2 h 52"/>
                  <a:gd name="T16" fmla="*/ 17 w 436"/>
                  <a:gd name="T17" fmla="*/ 2 h 52"/>
                  <a:gd name="T18" fmla="*/ 13 w 436"/>
                  <a:gd name="T19" fmla="*/ 3 h 52"/>
                  <a:gd name="T20" fmla="*/ 10 w 436"/>
                  <a:gd name="T21" fmla="*/ 3 h 52"/>
                  <a:gd name="T22" fmla="*/ 7 w 436"/>
                  <a:gd name="T23" fmla="*/ 4 h 52"/>
                  <a:gd name="T24" fmla="*/ 5 w 436"/>
                  <a:gd name="T25" fmla="*/ 4 h 52"/>
                  <a:gd name="T26" fmla="*/ 3 w 436"/>
                  <a:gd name="T27" fmla="*/ 5 h 52"/>
                  <a:gd name="T28" fmla="*/ 2 w 436"/>
                  <a:gd name="T29" fmla="*/ 5 h 52"/>
                  <a:gd name="T30" fmla="*/ 1 w 436"/>
                  <a:gd name="T31" fmla="*/ 6 h 52"/>
                  <a:gd name="T32" fmla="*/ 0 w 436"/>
                  <a:gd name="T33" fmla="*/ 7 h 52"/>
                  <a:gd name="T34" fmla="*/ 2 w 436"/>
                  <a:gd name="T35" fmla="*/ 7 h 52"/>
                  <a:gd name="T36" fmla="*/ 2 w 436"/>
                  <a:gd name="T37" fmla="*/ 6 h 52"/>
                  <a:gd name="T38" fmla="*/ 3 w 436"/>
                  <a:gd name="T39" fmla="*/ 5 h 52"/>
                  <a:gd name="T40" fmla="*/ 5 w 436"/>
                  <a:gd name="T41" fmla="*/ 5 h 52"/>
                  <a:gd name="T42" fmla="*/ 7 w 436"/>
                  <a:gd name="T43" fmla="*/ 5 h 52"/>
                  <a:gd name="T44" fmla="*/ 9 w 436"/>
                  <a:gd name="T45" fmla="*/ 4 h 52"/>
                  <a:gd name="T46" fmla="*/ 12 w 436"/>
                  <a:gd name="T47" fmla="*/ 3 h 52"/>
                  <a:gd name="T48" fmla="*/ 15 w 436"/>
                  <a:gd name="T49" fmla="*/ 3 h 52"/>
                  <a:gd name="T50" fmla="*/ 19 w 436"/>
                  <a:gd name="T51" fmla="*/ 3 h 52"/>
                  <a:gd name="T52" fmla="*/ 23 w 436"/>
                  <a:gd name="T53" fmla="*/ 2 h 52"/>
                  <a:gd name="T54" fmla="*/ 27 w 436"/>
                  <a:gd name="T55" fmla="*/ 2 h 52"/>
                  <a:gd name="T56" fmla="*/ 32 w 436"/>
                  <a:gd name="T57" fmla="*/ 2 h 52"/>
                  <a:gd name="T58" fmla="*/ 36 w 436"/>
                  <a:gd name="T59" fmla="*/ 1 h 52"/>
                  <a:gd name="T60" fmla="*/ 42 w 436"/>
                  <a:gd name="T61" fmla="*/ 1 h 52"/>
                  <a:gd name="T62" fmla="*/ 47 w 436"/>
                  <a:gd name="T63" fmla="*/ 1 h 52"/>
                  <a:gd name="T64" fmla="*/ 52 w 436"/>
                  <a:gd name="T65" fmla="*/ 1 h 52"/>
                  <a:gd name="T66" fmla="*/ 55 w 436"/>
                  <a:gd name="T67" fmla="*/ 0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6" h="52">
                    <a:moveTo>
                      <a:pt x="436" y="0"/>
                    </a:moveTo>
                    <a:lnTo>
                      <a:pt x="436" y="0"/>
                    </a:lnTo>
                    <a:lnTo>
                      <a:pt x="415" y="0"/>
                    </a:lnTo>
                    <a:lnTo>
                      <a:pt x="392" y="0"/>
                    </a:lnTo>
                    <a:lnTo>
                      <a:pt x="371" y="0"/>
                    </a:lnTo>
                    <a:lnTo>
                      <a:pt x="350" y="2"/>
                    </a:lnTo>
                    <a:lnTo>
                      <a:pt x="329" y="2"/>
                    </a:lnTo>
                    <a:lnTo>
                      <a:pt x="308" y="2"/>
                    </a:lnTo>
                    <a:lnTo>
                      <a:pt x="288" y="4"/>
                    </a:lnTo>
                    <a:lnTo>
                      <a:pt x="269" y="4"/>
                    </a:lnTo>
                    <a:lnTo>
                      <a:pt x="250" y="6"/>
                    </a:lnTo>
                    <a:lnTo>
                      <a:pt x="231" y="6"/>
                    </a:lnTo>
                    <a:lnTo>
                      <a:pt x="213" y="8"/>
                    </a:lnTo>
                    <a:lnTo>
                      <a:pt x="194" y="8"/>
                    </a:lnTo>
                    <a:lnTo>
                      <a:pt x="177" y="10"/>
                    </a:lnTo>
                    <a:lnTo>
                      <a:pt x="162" y="11"/>
                    </a:lnTo>
                    <a:lnTo>
                      <a:pt x="146" y="13"/>
                    </a:lnTo>
                    <a:lnTo>
                      <a:pt x="131" y="15"/>
                    </a:lnTo>
                    <a:lnTo>
                      <a:pt x="117" y="15"/>
                    </a:lnTo>
                    <a:lnTo>
                      <a:pt x="102" y="17"/>
                    </a:lnTo>
                    <a:lnTo>
                      <a:pt x="91" y="19"/>
                    </a:lnTo>
                    <a:lnTo>
                      <a:pt x="77" y="21"/>
                    </a:lnTo>
                    <a:lnTo>
                      <a:pt x="68" y="23"/>
                    </a:lnTo>
                    <a:lnTo>
                      <a:pt x="56" y="27"/>
                    </a:lnTo>
                    <a:lnTo>
                      <a:pt x="46" y="29"/>
                    </a:lnTo>
                    <a:lnTo>
                      <a:pt x="37" y="31"/>
                    </a:lnTo>
                    <a:lnTo>
                      <a:pt x="29" y="33"/>
                    </a:lnTo>
                    <a:lnTo>
                      <a:pt x="21" y="35"/>
                    </a:lnTo>
                    <a:lnTo>
                      <a:pt x="16" y="36"/>
                    </a:lnTo>
                    <a:lnTo>
                      <a:pt x="10" y="40"/>
                    </a:lnTo>
                    <a:lnTo>
                      <a:pt x="6" y="42"/>
                    </a:lnTo>
                    <a:lnTo>
                      <a:pt x="4" y="46"/>
                    </a:lnTo>
                    <a:lnTo>
                      <a:pt x="2" y="48"/>
                    </a:lnTo>
                    <a:lnTo>
                      <a:pt x="0" y="52"/>
                    </a:lnTo>
                    <a:lnTo>
                      <a:pt x="10" y="52"/>
                    </a:lnTo>
                    <a:lnTo>
                      <a:pt x="10" y="50"/>
                    </a:lnTo>
                    <a:lnTo>
                      <a:pt x="12" y="46"/>
                    </a:lnTo>
                    <a:lnTo>
                      <a:pt x="14" y="44"/>
                    </a:lnTo>
                    <a:lnTo>
                      <a:pt x="18" y="42"/>
                    </a:lnTo>
                    <a:lnTo>
                      <a:pt x="23" y="40"/>
                    </a:lnTo>
                    <a:lnTo>
                      <a:pt x="27" y="38"/>
                    </a:lnTo>
                    <a:lnTo>
                      <a:pt x="35" y="36"/>
                    </a:lnTo>
                    <a:lnTo>
                      <a:pt x="43" y="35"/>
                    </a:lnTo>
                    <a:lnTo>
                      <a:pt x="50" y="33"/>
                    </a:lnTo>
                    <a:lnTo>
                      <a:pt x="60" y="29"/>
                    </a:lnTo>
                    <a:lnTo>
                      <a:pt x="69" y="27"/>
                    </a:lnTo>
                    <a:lnTo>
                      <a:pt x="81" y="25"/>
                    </a:lnTo>
                    <a:lnTo>
                      <a:pt x="93" y="23"/>
                    </a:lnTo>
                    <a:lnTo>
                      <a:pt x="106" y="23"/>
                    </a:lnTo>
                    <a:lnTo>
                      <a:pt x="119" y="21"/>
                    </a:lnTo>
                    <a:lnTo>
                      <a:pt x="133" y="19"/>
                    </a:lnTo>
                    <a:lnTo>
                      <a:pt x="148" y="17"/>
                    </a:lnTo>
                    <a:lnTo>
                      <a:pt x="164" y="15"/>
                    </a:lnTo>
                    <a:lnTo>
                      <a:pt x="179" y="13"/>
                    </a:lnTo>
                    <a:lnTo>
                      <a:pt x="196" y="13"/>
                    </a:lnTo>
                    <a:lnTo>
                      <a:pt x="213" y="11"/>
                    </a:lnTo>
                    <a:lnTo>
                      <a:pt x="233" y="10"/>
                    </a:lnTo>
                    <a:lnTo>
                      <a:pt x="250" y="10"/>
                    </a:lnTo>
                    <a:lnTo>
                      <a:pt x="269" y="8"/>
                    </a:lnTo>
                    <a:lnTo>
                      <a:pt x="288" y="8"/>
                    </a:lnTo>
                    <a:lnTo>
                      <a:pt x="310" y="6"/>
                    </a:lnTo>
                    <a:lnTo>
                      <a:pt x="329" y="6"/>
                    </a:lnTo>
                    <a:lnTo>
                      <a:pt x="350" y="6"/>
                    </a:lnTo>
                    <a:lnTo>
                      <a:pt x="371" y="4"/>
                    </a:lnTo>
                    <a:lnTo>
                      <a:pt x="392" y="4"/>
                    </a:lnTo>
                    <a:lnTo>
                      <a:pt x="415" y="4"/>
                    </a:lnTo>
                    <a:lnTo>
                      <a:pt x="436" y="4"/>
                    </a:lnTo>
                    <a:lnTo>
                      <a:pt x="4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73" name="Rectangle 5546"/>
              <p:cNvSpPr>
                <a:spLocks noChangeArrowheads="1"/>
              </p:cNvSpPr>
              <p:nvPr/>
            </p:nvSpPr>
            <p:spPr bwMode="auto">
              <a:xfrm>
                <a:off x="2523" y="1823"/>
                <a:ext cx="4" cy="5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74" name="Rectangle 5547"/>
              <p:cNvSpPr>
                <a:spLocks noChangeArrowheads="1"/>
              </p:cNvSpPr>
              <p:nvPr/>
            </p:nvSpPr>
            <p:spPr bwMode="auto">
              <a:xfrm>
                <a:off x="2527" y="1823"/>
                <a:ext cx="3" cy="5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75" name="Rectangle 5548"/>
              <p:cNvSpPr>
                <a:spLocks noChangeArrowheads="1"/>
              </p:cNvSpPr>
              <p:nvPr/>
            </p:nvSpPr>
            <p:spPr bwMode="auto">
              <a:xfrm>
                <a:off x="2530" y="1823"/>
                <a:ext cx="4" cy="5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76" name="Rectangle 5549"/>
              <p:cNvSpPr>
                <a:spLocks noChangeArrowheads="1"/>
              </p:cNvSpPr>
              <p:nvPr/>
            </p:nvSpPr>
            <p:spPr bwMode="auto">
              <a:xfrm>
                <a:off x="2534" y="1823"/>
                <a:ext cx="3" cy="5"/>
              </a:xfrm>
              <a:prstGeom prst="rect">
                <a:avLst/>
              </a:pr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77" name="Rectangle 5550"/>
              <p:cNvSpPr>
                <a:spLocks noChangeArrowheads="1"/>
              </p:cNvSpPr>
              <p:nvPr/>
            </p:nvSpPr>
            <p:spPr bwMode="auto">
              <a:xfrm>
                <a:off x="2537" y="1823"/>
                <a:ext cx="3" cy="5"/>
              </a:xfrm>
              <a:prstGeom prst="rect">
                <a:avLst/>
              </a:pr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78" name="Rectangle 5551"/>
              <p:cNvSpPr>
                <a:spLocks noChangeArrowheads="1"/>
              </p:cNvSpPr>
              <p:nvPr/>
            </p:nvSpPr>
            <p:spPr bwMode="auto">
              <a:xfrm>
                <a:off x="2540" y="1823"/>
                <a:ext cx="3" cy="5"/>
              </a:xfrm>
              <a:prstGeom prst="rect">
                <a:avLst/>
              </a:pr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79" name="Rectangle 5552"/>
              <p:cNvSpPr>
                <a:spLocks noChangeArrowheads="1"/>
              </p:cNvSpPr>
              <p:nvPr/>
            </p:nvSpPr>
            <p:spPr bwMode="auto">
              <a:xfrm>
                <a:off x="2543" y="1823"/>
                <a:ext cx="4" cy="5"/>
              </a:xfrm>
              <a:prstGeom prst="rect">
                <a:avLst/>
              </a:pr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80" name="Rectangle 5553"/>
              <p:cNvSpPr>
                <a:spLocks noChangeArrowheads="1"/>
              </p:cNvSpPr>
              <p:nvPr/>
            </p:nvSpPr>
            <p:spPr bwMode="auto">
              <a:xfrm>
                <a:off x="2547" y="1823"/>
                <a:ext cx="3" cy="5"/>
              </a:xfrm>
              <a:prstGeom prst="rect">
                <a:avLst/>
              </a:pr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81" name="Rectangle 5554"/>
              <p:cNvSpPr>
                <a:spLocks noChangeArrowheads="1"/>
              </p:cNvSpPr>
              <p:nvPr/>
            </p:nvSpPr>
            <p:spPr bwMode="auto">
              <a:xfrm>
                <a:off x="2550" y="1823"/>
                <a:ext cx="4" cy="5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82" name="Rectangle 5555"/>
              <p:cNvSpPr>
                <a:spLocks noChangeArrowheads="1"/>
              </p:cNvSpPr>
              <p:nvPr/>
            </p:nvSpPr>
            <p:spPr bwMode="auto">
              <a:xfrm>
                <a:off x="2554" y="1823"/>
                <a:ext cx="3" cy="5"/>
              </a:xfrm>
              <a:prstGeom prst="rect">
                <a:avLst/>
              </a:pr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83" name="Rectangle 5556"/>
              <p:cNvSpPr>
                <a:spLocks noChangeArrowheads="1"/>
              </p:cNvSpPr>
              <p:nvPr/>
            </p:nvSpPr>
            <p:spPr bwMode="auto">
              <a:xfrm>
                <a:off x="2557" y="1823"/>
                <a:ext cx="3" cy="5"/>
              </a:xfrm>
              <a:prstGeom prst="rect">
                <a:avLst/>
              </a:pr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84" name="Rectangle 5557"/>
              <p:cNvSpPr>
                <a:spLocks noChangeArrowheads="1"/>
              </p:cNvSpPr>
              <p:nvPr/>
            </p:nvSpPr>
            <p:spPr bwMode="auto">
              <a:xfrm>
                <a:off x="2560" y="1823"/>
                <a:ext cx="3" cy="5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85" name="Rectangle 5558"/>
              <p:cNvSpPr>
                <a:spLocks noChangeArrowheads="1"/>
              </p:cNvSpPr>
              <p:nvPr/>
            </p:nvSpPr>
            <p:spPr bwMode="auto">
              <a:xfrm>
                <a:off x="2563" y="1823"/>
                <a:ext cx="4" cy="5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86" name="Rectangle 5559"/>
              <p:cNvSpPr>
                <a:spLocks noChangeArrowheads="1"/>
              </p:cNvSpPr>
              <p:nvPr/>
            </p:nvSpPr>
            <p:spPr bwMode="auto">
              <a:xfrm>
                <a:off x="2567" y="1823"/>
                <a:ext cx="3" cy="5"/>
              </a:xfrm>
              <a:prstGeom prst="rect">
                <a:avLst/>
              </a:pr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87" name="Rectangle 5560"/>
              <p:cNvSpPr>
                <a:spLocks noChangeArrowheads="1"/>
              </p:cNvSpPr>
              <p:nvPr/>
            </p:nvSpPr>
            <p:spPr bwMode="auto">
              <a:xfrm>
                <a:off x="2570" y="1823"/>
                <a:ext cx="3" cy="5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88" name="Rectangle 5561"/>
              <p:cNvSpPr>
                <a:spLocks noChangeArrowheads="1"/>
              </p:cNvSpPr>
              <p:nvPr/>
            </p:nvSpPr>
            <p:spPr bwMode="auto">
              <a:xfrm>
                <a:off x="2573" y="1823"/>
                <a:ext cx="4" cy="5"/>
              </a:xfrm>
              <a:prstGeom prst="rect">
                <a:avLst/>
              </a:pr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89" name="Rectangle 5562"/>
              <p:cNvSpPr>
                <a:spLocks noChangeArrowheads="1"/>
              </p:cNvSpPr>
              <p:nvPr/>
            </p:nvSpPr>
            <p:spPr bwMode="auto">
              <a:xfrm>
                <a:off x="2577" y="1823"/>
                <a:ext cx="4" cy="5"/>
              </a:xfrm>
              <a:prstGeom prst="rect">
                <a:avLst/>
              </a:pr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90" name="Rectangle 5563"/>
              <p:cNvSpPr>
                <a:spLocks noChangeArrowheads="1"/>
              </p:cNvSpPr>
              <p:nvPr/>
            </p:nvSpPr>
            <p:spPr bwMode="auto">
              <a:xfrm>
                <a:off x="2581" y="1823"/>
                <a:ext cx="3" cy="5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91" name="Rectangle 5564"/>
              <p:cNvSpPr>
                <a:spLocks noChangeArrowheads="1"/>
              </p:cNvSpPr>
              <p:nvPr/>
            </p:nvSpPr>
            <p:spPr bwMode="auto">
              <a:xfrm>
                <a:off x="2584" y="1823"/>
                <a:ext cx="3" cy="5"/>
              </a:xfrm>
              <a:prstGeom prst="rect">
                <a:avLst/>
              </a:pr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92" name="Rectangle 5565"/>
              <p:cNvSpPr>
                <a:spLocks noChangeArrowheads="1"/>
              </p:cNvSpPr>
              <p:nvPr/>
            </p:nvSpPr>
            <p:spPr bwMode="auto">
              <a:xfrm>
                <a:off x="2587" y="1823"/>
                <a:ext cx="3" cy="5"/>
              </a:xfrm>
              <a:prstGeom prst="rect">
                <a:avLst/>
              </a:pr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93" name="Rectangle 5566"/>
              <p:cNvSpPr>
                <a:spLocks noChangeArrowheads="1"/>
              </p:cNvSpPr>
              <p:nvPr/>
            </p:nvSpPr>
            <p:spPr bwMode="auto">
              <a:xfrm>
                <a:off x="2590" y="1823"/>
                <a:ext cx="3" cy="5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94" name="Rectangle 5567"/>
              <p:cNvSpPr>
                <a:spLocks noChangeArrowheads="1"/>
              </p:cNvSpPr>
              <p:nvPr/>
            </p:nvSpPr>
            <p:spPr bwMode="auto">
              <a:xfrm>
                <a:off x="2593" y="1823"/>
                <a:ext cx="4" cy="5"/>
              </a:xfrm>
              <a:prstGeom prst="rect">
                <a:avLst/>
              </a:pr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95" name="Rectangle 5568"/>
              <p:cNvSpPr>
                <a:spLocks noChangeArrowheads="1"/>
              </p:cNvSpPr>
              <p:nvPr/>
            </p:nvSpPr>
            <p:spPr bwMode="auto">
              <a:xfrm>
                <a:off x="2597" y="1823"/>
                <a:ext cx="3" cy="5"/>
              </a:xfrm>
              <a:prstGeom prst="rect">
                <a:avLst/>
              </a:pr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96" name="Rectangle 5569"/>
              <p:cNvSpPr>
                <a:spLocks noChangeArrowheads="1"/>
              </p:cNvSpPr>
              <p:nvPr/>
            </p:nvSpPr>
            <p:spPr bwMode="auto">
              <a:xfrm>
                <a:off x="2600" y="1823"/>
                <a:ext cx="4" cy="5"/>
              </a:xfrm>
              <a:prstGeom prst="rect">
                <a:avLst/>
              </a:pr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97" name="Rectangle 5570"/>
              <p:cNvSpPr>
                <a:spLocks noChangeArrowheads="1"/>
              </p:cNvSpPr>
              <p:nvPr/>
            </p:nvSpPr>
            <p:spPr bwMode="auto">
              <a:xfrm>
                <a:off x="2604" y="1823"/>
                <a:ext cx="3" cy="5"/>
              </a:xfrm>
              <a:prstGeom prst="rect">
                <a:avLst/>
              </a:pr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98" name="Rectangle 5571"/>
              <p:cNvSpPr>
                <a:spLocks noChangeArrowheads="1"/>
              </p:cNvSpPr>
              <p:nvPr/>
            </p:nvSpPr>
            <p:spPr bwMode="auto">
              <a:xfrm>
                <a:off x="2607" y="1823"/>
                <a:ext cx="3" cy="5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899" name="Rectangle 5572"/>
              <p:cNvSpPr>
                <a:spLocks noChangeArrowheads="1"/>
              </p:cNvSpPr>
              <p:nvPr/>
            </p:nvSpPr>
            <p:spPr bwMode="auto">
              <a:xfrm>
                <a:off x="2610" y="1823"/>
                <a:ext cx="4" cy="5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00" name="Rectangle 5573"/>
              <p:cNvSpPr>
                <a:spLocks noChangeArrowheads="1"/>
              </p:cNvSpPr>
              <p:nvPr/>
            </p:nvSpPr>
            <p:spPr bwMode="auto">
              <a:xfrm>
                <a:off x="2614" y="1823"/>
                <a:ext cx="3" cy="5"/>
              </a:xfrm>
              <a:prstGeom prst="rect">
                <a:avLst/>
              </a:pr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01" name="Rectangle 5574"/>
              <p:cNvSpPr>
                <a:spLocks noChangeArrowheads="1"/>
              </p:cNvSpPr>
              <p:nvPr/>
            </p:nvSpPr>
            <p:spPr bwMode="auto">
              <a:xfrm>
                <a:off x="2617" y="1823"/>
                <a:ext cx="3" cy="5"/>
              </a:xfrm>
              <a:prstGeom prst="rect">
                <a:avLst/>
              </a:pr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02" name="Rectangle 5575"/>
              <p:cNvSpPr>
                <a:spLocks noChangeArrowheads="1"/>
              </p:cNvSpPr>
              <p:nvPr/>
            </p:nvSpPr>
            <p:spPr bwMode="auto">
              <a:xfrm>
                <a:off x="2620" y="1823"/>
                <a:ext cx="4" cy="5"/>
              </a:xfrm>
              <a:prstGeom prst="rect">
                <a:avLst/>
              </a:pr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03" name="Rectangle 5576"/>
              <p:cNvSpPr>
                <a:spLocks noChangeArrowheads="1"/>
              </p:cNvSpPr>
              <p:nvPr/>
            </p:nvSpPr>
            <p:spPr bwMode="auto">
              <a:xfrm>
                <a:off x="2624" y="1823"/>
                <a:ext cx="3" cy="5"/>
              </a:xfrm>
              <a:prstGeom prst="rect">
                <a:avLst/>
              </a:pr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04" name="Rectangle 5577"/>
              <p:cNvSpPr>
                <a:spLocks noChangeArrowheads="1"/>
              </p:cNvSpPr>
              <p:nvPr/>
            </p:nvSpPr>
            <p:spPr bwMode="auto">
              <a:xfrm>
                <a:off x="2627" y="1823"/>
                <a:ext cx="4" cy="5"/>
              </a:xfrm>
              <a:prstGeom prst="rect">
                <a:avLst/>
              </a:pr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05" name="Rectangle 5578"/>
              <p:cNvSpPr>
                <a:spLocks noChangeArrowheads="1"/>
              </p:cNvSpPr>
              <p:nvPr/>
            </p:nvSpPr>
            <p:spPr bwMode="auto">
              <a:xfrm>
                <a:off x="2631" y="1823"/>
                <a:ext cx="2" cy="5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06" name="Rectangle 5579"/>
              <p:cNvSpPr>
                <a:spLocks noChangeArrowheads="1"/>
              </p:cNvSpPr>
              <p:nvPr/>
            </p:nvSpPr>
            <p:spPr bwMode="auto">
              <a:xfrm>
                <a:off x="2633" y="1823"/>
                <a:ext cx="4" cy="5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07" name="Rectangle 5580"/>
              <p:cNvSpPr>
                <a:spLocks noChangeArrowheads="1"/>
              </p:cNvSpPr>
              <p:nvPr/>
            </p:nvSpPr>
            <p:spPr bwMode="auto">
              <a:xfrm>
                <a:off x="2637" y="1823"/>
                <a:ext cx="3" cy="5"/>
              </a:xfrm>
              <a:prstGeom prst="rect">
                <a:avLst/>
              </a:pr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08" name="Rectangle 5581"/>
              <p:cNvSpPr>
                <a:spLocks noChangeArrowheads="1"/>
              </p:cNvSpPr>
              <p:nvPr/>
            </p:nvSpPr>
            <p:spPr bwMode="auto">
              <a:xfrm>
                <a:off x="2640" y="1823"/>
                <a:ext cx="4" cy="5"/>
              </a:xfrm>
              <a:prstGeom prst="rect">
                <a:avLst/>
              </a:pr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09" name="Rectangle 5582"/>
              <p:cNvSpPr>
                <a:spLocks noChangeArrowheads="1"/>
              </p:cNvSpPr>
              <p:nvPr/>
            </p:nvSpPr>
            <p:spPr bwMode="auto">
              <a:xfrm>
                <a:off x="2644" y="1823"/>
                <a:ext cx="3" cy="5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10" name="Rectangle 5583"/>
              <p:cNvSpPr>
                <a:spLocks noChangeArrowheads="1"/>
              </p:cNvSpPr>
              <p:nvPr/>
            </p:nvSpPr>
            <p:spPr bwMode="auto">
              <a:xfrm>
                <a:off x="2647" y="1823"/>
                <a:ext cx="4" cy="5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11" name="Rectangle 5584"/>
              <p:cNvSpPr>
                <a:spLocks noChangeArrowheads="1"/>
              </p:cNvSpPr>
              <p:nvPr/>
            </p:nvSpPr>
            <p:spPr bwMode="auto">
              <a:xfrm>
                <a:off x="2651" y="1823"/>
                <a:ext cx="3" cy="5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12" name="Rectangle 5585"/>
              <p:cNvSpPr>
                <a:spLocks noChangeArrowheads="1"/>
              </p:cNvSpPr>
              <p:nvPr/>
            </p:nvSpPr>
            <p:spPr bwMode="auto">
              <a:xfrm>
                <a:off x="2654" y="1823"/>
                <a:ext cx="3" cy="5"/>
              </a:xfrm>
              <a:prstGeom prst="rect">
                <a:avLst/>
              </a:pr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13" name="Rectangle 5586"/>
              <p:cNvSpPr>
                <a:spLocks noChangeArrowheads="1"/>
              </p:cNvSpPr>
              <p:nvPr/>
            </p:nvSpPr>
            <p:spPr bwMode="auto">
              <a:xfrm>
                <a:off x="2657" y="1823"/>
                <a:ext cx="3" cy="5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14" name="Rectangle 5587"/>
              <p:cNvSpPr>
                <a:spLocks noChangeArrowheads="1"/>
              </p:cNvSpPr>
              <p:nvPr/>
            </p:nvSpPr>
            <p:spPr bwMode="auto">
              <a:xfrm>
                <a:off x="2660" y="1823"/>
                <a:ext cx="4" cy="5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15" name="Rectangle 5588"/>
              <p:cNvSpPr>
                <a:spLocks noChangeArrowheads="1"/>
              </p:cNvSpPr>
              <p:nvPr/>
            </p:nvSpPr>
            <p:spPr bwMode="auto">
              <a:xfrm>
                <a:off x="2664" y="1823"/>
                <a:ext cx="3" cy="5"/>
              </a:xfrm>
              <a:prstGeom prst="rect">
                <a:avLst/>
              </a:pr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16" name="Rectangle 5589"/>
              <p:cNvSpPr>
                <a:spLocks noChangeArrowheads="1"/>
              </p:cNvSpPr>
              <p:nvPr/>
            </p:nvSpPr>
            <p:spPr bwMode="auto">
              <a:xfrm>
                <a:off x="2667" y="1823"/>
                <a:ext cx="4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17" name="Rectangle 5590"/>
              <p:cNvSpPr>
                <a:spLocks noChangeArrowheads="1"/>
              </p:cNvSpPr>
              <p:nvPr/>
            </p:nvSpPr>
            <p:spPr bwMode="auto">
              <a:xfrm>
                <a:off x="2671" y="1823"/>
                <a:ext cx="3" cy="5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18" name="Rectangle 5591"/>
              <p:cNvSpPr>
                <a:spLocks noChangeArrowheads="1"/>
              </p:cNvSpPr>
              <p:nvPr/>
            </p:nvSpPr>
            <p:spPr bwMode="auto">
              <a:xfrm>
                <a:off x="2674" y="1823"/>
                <a:ext cx="4" cy="5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19" name="Rectangle 5592"/>
              <p:cNvSpPr>
                <a:spLocks noChangeArrowheads="1"/>
              </p:cNvSpPr>
              <p:nvPr/>
            </p:nvSpPr>
            <p:spPr bwMode="auto">
              <a:xfrm>
                <a:off x="2678" y="1823"/>
                <a:ext cx="3" cy="5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20" name="Rectangle 5593"/>
              <p:cNvSpPr>
                <a:spLocks noChangeArrowheads="1"/>
              </p:cNvSpPr>
              <p:nvPr/>
            </p:nvSpPr>
            <p:spPr bwMode="auto">
              <a:xfrm>
                <a:off x="2681" y="1823"/>
                <a:ext cx="2" cy="5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21" name="Rectangle 5594"/>
              <p:cNvSpPr>
                <a:spLocks noChangeArrowheads="1"/>
              </p:cNvSpPr>
              <p:nvPr/>
            </p:nvSpPr>
            <p:spPr bwMode="auto">
              <a:xfrm>
                <a:off x="2683" y="1823"/>
                <a:ext cx="4" cy="5"/>
              </a:xfrm>
              <a:prstGeom prst="rect">
                <a:avLst/>
              </a:pr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22" name="Rectangle 5595"/>
              <p:cNvSpPr>
                <a:spLocks noChangeArrowheads="1"/>
              </p:cNvSpPr>
              <p:nvPr/>
            </p:nvSpPr>
            <p:spPr bwMode="auto">
              <a:xfrm>
                <a:off x="2687" y="1823"/>
                <a:ext cx="4" cy="5"/>
              </a:xfrm>
              <a:prstGeom prst="rect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23" name="Rectangle 5596"/>
              <p:cNvSpPr>
                <a:spLocks noChangeArrowheads="1"/>
              </p:cNvSpPr>
              <p:nvPr/>
            </p:nvSpPr>
            <p:spPr bwMode="auto">
              <a:xfrm>
                <a:off x="2691" y="1823"/>
                <a:ext cx="3" cy="5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24" name="Rectangle 5597"/>
              <p:cNvSpPr>
                <a:spLocks noChangeArrowheads="1"/>
              </p:cNvSpPr>
              <p:nvPr/>
            </p:nvSpPr>
            <p:spPr bwMode="auto">
              <a:xfrm>
                <a:off x="2694" y="1823"/>
                <a:ext cx="4" cy="5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25" name="Rectangle 5598"/>
              <p:cNvSpPr>
                <a:spLocks noChangeArrowheads="1"/>
              </p:cNvSpPr>
              <p:nvPr/>
            </p:nvSpPr>
            <p:spPr bwMode="auto">
              <a:xfrm>
                <a:off x="2698" y="1823"/>
                <a:ext cx="3" cy="5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26" name="Rectangle 5599"/>
              <p:cNvSpPr>
                <a:spLocks noChangeArrowheads="1"/>
              </p:cNvSpPr>
              <p:nvPr/>
            </p:nvSpPr>
            <p:spPr bwMode="auto">
              <a:xfrm>
                <a:off x="2701" y="1823"/>
                <a:ext cx="4" cy="5"/>
              </a:xfrm>
              <a:prstGeom prst="rect">
                <a:avLst/>
              </a:pr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27" name="Rectangle 5600"/>
              <p:cNvSpPr>
                <a:spLocks noChangeArrowheads="1"/>
              </p:cNvSpPr>
              <p:nvPr/>
            </p:nvSpPr>
            <p:spPr bwMode="auto">
              <a:xfrm>
                <a:off x="2705" y="1823"/>
                <a:ext cx="2" cy="5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28" name="Rectangle 5601"/>
              <p:cNvSpPr>
                <a:spLocks noChangeArrowheads="1"/>
              </p:cNvSpPr>
              <p:nvPr/>
            </p:nvSpPr>
            <p:spPr bwMode="auto">
              <a:xfrm>
                <a:off x="2707" y="1823"/>
                <a:ext cx="3" cy="5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29" name="Rectangle 5602"/>
              <p:cNvSpPr>
                <a:spLocks noChangeArrowheads="1"/>
              </p:cNvSpPr>
              <p:nvPr/>
            </p:nvSpPr>
            <p:spPr bwMode="auto">
              <a:xfrm>
                <a:off x="2710" y="1823"/>
                <a:ext cx="4" cy="5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30" name="Rectangle 5603"/>
              <p:cNvSpPr>
                <a:spLocks noChangeArrowheads="1"/>
              </p:cNvSpPr>
              <p:nvPr/>
            </p:nvSpPr>
            <p:spPr bwMode="auto">
              <a:xfrm>
                <a:off x="2714" y="1823"/>
                <a:ext cx="3" cy="5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31" name="Rectangle 5604"/>
              <p:cNvSpPr>
                <a:spLocks noChangeArrowheads="1"/>
              </p:cNvSpPr>
              <p:nvPr/>
            </p:nvSpPr>
            <p:spPr bwMode="auto">
              <a:xfrm>
                <a:off x="2717" y="1823"/>
                <a:ext cx="4" cy="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32" name="Rectangle 5605"/>
              <p:cNvSpPr>
                <a:spLocks noChangeArrowheads="1"/>
              </p:cNvSpPr>
              <p:nvPr/>
            </p:nvSpPr>
            <p:spPr bwMode="auto">
              <a:xfrm>
                <a:off x="2721" y="1823"/>
                <a:ext cx="4" cy="5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33" name="Rectangle 5606"/>
              <p:cNvSpPr>
                <a:spLocks noChangeArrowheads="1"/>
              </p:cNvSpPr>
              <p:nvPr/>
            </p:nvSpPr>
            <p:spPr bwMode="auto">
              <a:xfrm>
                <a:off x="2725" y="1823"/>
                <a:ext cx="3" cy="5"/>
              </a:xfrm>
              <a:prstGeom prst="rect">
                <a:avLst/>
              </a:pr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34" name="Rectangle 5607"/>
              <p:cNvSpPr>
                <a:spLocks noChangeArrowheads="1"/>
              </p:cNvSpPr>
              <p:nvPr/>
            </p:nvSpPr>
            <p:spPr bwMode="auto">
              <a:xfrm>
                <a:off x="2728" y="1823"/>
                <a:ext cx="2" cy="5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35" name="Rectangle 5608"/>
              <p:cNvSpPr>
                <a:spLocks noChangeArrowheads="1"/>
              </p:cNvSpPr>
              <p:nvPr/>
            </p:nvSpPr>
            <p:spPr bwMode="auto">
              <a:xfrm>
                <a:off x="2730" y="1823"/>
                <a:ext cx="4" cy="5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36" name="Rectangle 5609"/>
              <p:cNvSpPr>
                <a:spLocks noChangeArrowheads="1"/>
              </p:cNvSpPr>
              <p:nvPr/>
            </p:nvSpPr>
            <p:spPr bwMode="auto">
              <a:xfrm>
                <a:off x="2734" y="1823"/>
                <a:ext cx="3" cy="5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37" name="Rectangle 5610"/>
              <p:cNvSpPr>
                <a:spLocks noChangeArrowheads="1"/>
              </p:cNvSpPr>
              <p:nvPr/>
            </p:nvSpPr>
            <p:spPr bwMode="auto">
              <a:xfrm>
                <a:off x="2737" y="1823"/>
                <a:ext cx="4" cy="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38" name="Rectangle 5611"/>
              <p:cNvSpPr>
                <a:spLocks noChangeArrowheads="1"/>
              </p:cNvSpPr>
              <p:nvPr/>
            </p:nvSpPr>
            <p:spPr bwMode="auto">
              <a:xfrm>
                <a:off x="2741" y="1823"/>
                <a:ext cx="3" cy="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39" name="Rectangle 5612"/>
              <p:cNvSpPr>
                <a:spLocks noChangeArrowheads="1"/>
              </p:cNvSpPr>
              <p:nvPr/>
            </p:nvSpPr>
            <p:spPr bwMode="auto">
              <a:xfrm>
                <a:off x="2744" y="1823"/>
                <a:ext cx="4" cy="5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40" name="Rectangle 5613"/>
              <p:cNvSpPr>
                <a:spLocks noChangeArrowheads="1"/>
              </p:cNvSpPr>
              <p:nvPr/>
            </p:nvSpPr>
            <p:spPr bwMode="auto">
              <a:xfrm>
                <a:off x="2748" y="1823"/>
                <a:ext cx="3" cy="5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41" name="Rectangle 5614"/>
              <p:cNvSpPr>
                <a:spLocks noChangeArrowheads="1"/>
              </p:cNvSpPr>
              <p:nvPr/>
            </p:nvSpPr>
            <p:spPr bwMode="auto">
              <a:xfrm>
                <a:off x="2751" y="1823"/>
                <a:ext cx="3" cy="5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42" name="Rectangle 5615"/>
              <p:cNvSpPr>
                <a:spLocks noChangeArrowheads="1"/>
              </p:cNvSpPr>
              <p:nvPr/>
            </p:nvSpPr>
            <p:spPr bwMode="auto">
              <a:xfrm>
                <a:off x="2754" y="1823"/>
                <a:ext cx="3" cy="5"/>
              </a:xfrm>
              <a:prstGeom prst="rect">
                <a:avLst/>
              </a:pr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43" name="Rectangle 5616"/>
              <p:cNvSpPr>
                <a:spLocks noChangeArrowheads="1"/>
              </p:cNvSpPr>
              <p:nvPr/>
            </p:nvSpPr>
            <p:spPr bwMode="auto">
              <a:xfrm>
                <a:off x="2757" y="1823"/>
                <a:ext cx="4" cy="5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44" name="Rectangle 5617"/>
              <p:cNvSpPr>
                <a:spLocks noChangeArrowheads="1"/>
              </p:cNvSpPr>
              <p:nvPr/>
            </p:nvSpPr>
            <p:spPr bwMode="auto">
              <a:xfrm>
                <a:off x="2761" y="1823"/>
                <a:ext cx="3" cy="5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45" name="Rectangle 5618"/>
              <p:cNvSpPr>
                <a:spLocks noChangeArrowheads="1"/>
              </p:cNvSpPr>
              <p:nvPr/>
            </p:nvSpPr>
            <p:spPr bwMode="auto">
              <a:xfrm>
                <a:off x="2764" y="1823"/>
                <a:ext cx="4" cy="5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46" name="Rectangle 5619"/>
              <p:cNvSpPr>
                <a:spLocks noChangeArrowheads="1"/>
              </p:cNvSpPr>
              <p:nvPr/>
            </p:nvSpPr>
            <p:spPr bwMode="auto">
              <a:xfrm>
                <a:off x="2768" y="1823"/>
                <a:ext cx="3" cy="5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47" name="Rectangle 5620"/>
              <p:cNvSpPr>
                <a:spLocks noChangeArrowheads="1"/>
              </p:cNvSpPr>
              <p:nvPr/>
            </p:nvSpPr>
            <p:spPr bwMode="auto">
              <a:xfrm>
                <a:off x="2771" y="1823"/>
                <a:ext cx="4" cy="5"/>
              </a:xfrm>
              <a:prstGeom prst="rect">
                <a:avLst/>
              </a:pr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48" name="Rectangle 5621"/>
              <p:cNvSpPr>
                <a:spLocks noChangeArrowheads="1"/>
              </p:cNvSpPr>
              <p:nvPr/>
            </p:nvSpPr>
            <p:spPr bwMode="auto">
              <a:xfrm>
                <a:off x="2775" y="1823"/>
                <a:ext cx="2" cy="5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49" name="Rectangle 5622"/>
              <p:cNvSpPr>
                <a:spLocks noChangeArrowheads="1"/>
              </p:cNvSpPr>
              <p:nvPr/>
            </p:nvSpPr>
            <p:spPr bwMode="auto">
              <a:xfrm>
                <a:off x="2777" y="1823"/>
                <a:ext cx="4" cy="5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950" name="Rectangle 5623"/>
              <p:cNvSpPr>
                <a:spLocks noChangeArrowheads="1"/>
              </p:cNvSpPr>
              <p:nvPr/>
            </p:nvSpPr>
            <p:spPr bwMode="auto">
              <a:xfrm>
                <a:off x="2781" y="1823"/>
                <a:ext cx="3" cy="5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10750" name="Rectangle 5624"/>
            <p:cNvSpPr>
              <a:spLocks noChangeArrowheads="1"/>
            </p:cNvSpPr>
            <p:nvPr/>
          </p:nvSpPr>
          <p:spPr bwMode="auto">
            <a:xfrm>
              <a:off x="2592" y="1656"/>
              <a:ext cx="28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10314" name="Group 5625"/>
          <p:cNvGrpSpPr>
            <a:grpSpLocks/>
          </p:cNvGrpSpPr>
          <p:nvPr/>
        </p:nvGrpSpPr>
        <p:grpSpPr bwMode="auto">
          <a:xfrm>
            <a:off x="3863975" y="2547938"/>
            <a:ext cx="1196975" cy="650875"/>
            <a:chOff x="2566" y="2142"/>
            <a:chExt cx="754" cy="410"/>
          </a:xfrm>
        </p:grpSpPr>
        <p:sp>
          <p:nvSpPr>
            <p:cNvPr id="10743" name="Rectangle 5626"/>
            <p:cNvSpPr>
              <a:spLocks noChangeArrowheads="1"/>
            </p:cNvSpPr>
            <p:nvPr/>
          </p:nvSpPr>
          <p:spPr bwMode="auto">
            <a:xfrm>
              <a:off x="2566" y="2168"/>
              <a:ext cx="2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a-DK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a-DK">
                <a:latin typeface="Times New Roman" pitchFamily="18" charset="0"/>
              </a:endParaRPr>
            </a:p>
          </p:txBody>
        </p:sp>
        <p:sp>
          <p:nvSpPr>
            <p:cNvPr id="10744" name="Rectangle 5627"/>
            <p:cNvSpPr>
              <a:spLocks noChangeArrowheads="1"/>
            </p:cNvSpPr>
            <p:nvPr/>
          </p:nvSpPr>
          <p:spPr bwMode="auto">
            <a:xfrm>
              <a:off x="2566" y="2167"/>
              <a:ext cx="455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745" name="Rectangle 5628"/>
            <p:cNvSpPr>
              <a:spLocks noChangeArrowheads="1"/>
            </p:cNvSpPr>
            <p:nvPr/>
          </p:nvSpPr>
          <p:spPr bwMode="auto">
            <a:xfrm>
              <a:off x="2566" y="2168"/>
              <a:ext cx="7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a-DK" sz="2000" b="1" dirty="0">
                  <a:solidFill>
                    <a:srgbClr val="FC0128"/>
                  </a:solidFill>
                  <a:latin typeface="+mn-lt"/>
                </a:rPr>
                <a:t>Statistical</a:t>
              </a:r>
            </a:p>
            <a:p>
              <a:pPr algn="l"/>
              <a:r>
                <a:rPr lang="da-DK" sz="2000" b="1" dirty="0">
                  <a:solidFill>
                    <a:srgbClr val="FC0128"/>
                  </a:solidFill>
                  <a:latin typeface="+mn-lt"/>
                </a:rPr>
                <a:t>registers</a:t>
              </a:r>
              <a:endParaRPr lang="da-DK" sz="2000" dirty="0">
                <a:latin typeface="+mn-lt"/>
              </a:endParaRPr>
            </a:p>
          </p:txBody>
        </p:sp>
        <p:sp>
          <p:nvSpPr>
            <p:cNvPr id="10746" name="Rectangle 5629"/>
            <p:cNvSpPr>
              <a:spLocks noChangeArrowheads="1"/>
            </p:cNvSpPr>
            <p:nvPr/>
          </p:nvSpPr>
          <p:spPr bwMode="auto">
            <a:xfrm>
              <a:off x="2989" y="2142"/>
              <a:ext cx="2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a-DK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a-DK">
                <a:latin typeface="Times New Roman" pitchFamily="18" charset="0"/>
              </a:endParaRPr>
            </a:p>
          </p:txBody>
        </p:sp>
      </p:grpSp>
      <p:sp>
        <p:nvSpPr>
          <p:cNvPr id="10315" name="Line 5630"/>
          <p:cNvSpPr>
            <a:spLocks noChangeShapeType="1"/>
          </p:cNvSpPr>
          <p:nvPr/>
        </p:nvSpPr>
        <p:spPr bwMode="auto">
          <a:xfrm>
            <a:off x="1958975" y="1862138"/>
            <a:ext cx="9906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16" name="Line 5631"/>
          <p:cNvSpPr>
            <a:spLocks noChangeShapeType="1"/>
          </p:cNvSpPr>
          <p:nvPr/>
        </p:nvSpPr>
        <p:spPr bwMode="auto">
          <a:xfrm>
            <a:off x="4397375" y="1862138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17" name="Line 5632"/>
          <p:cNvSpPr>
            <a:spLocks noChangeShapeType="1"/>
          </p:cNvSpPr>
          <p:nvPr/>
        </p:nvSpPr>
        <p:spPr bwMode="auto">
          <a:xfrm flipH="1">
            <a:off x="5768975" y="1862138"/>
            <a:ext cx="10668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18" name="Line 5633"/>
          <p:cNvSpPr>
            <a:spLocks noChangeShapeType="1"/>
          </p:cNvSpPr>
          <p:nvPr/>
        </p:nvSpPr>
        <p:spPr bwMode="auto">
          <a:xfrm>
            <a:off x="4397375" y="315753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19" name="Line 5634"/>
          <p:cNvSpPr>
            <a:spLocks noChangeShapeType="1"/>
          </p:cNvSpPr>
          <p:nvPr/>
        </p:nvSpPr>
        <p:spPr bwMode="auto">
          <a:xfrm>
            <a:off x="4397375" y="391953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20" name="Line 5635"/>
          <p:cNvSpPr>
            <a:spLocks noChangeShapeType="1"/>
          </p:cNvSpPr>
          <p:nvPr/>
        </p:nvSpPr>
        <p:spPr bwMode="auto">
          <a:xfrm flipH="1">
            <a:off x="2035175" y="3919538"/>
            <a:ext cx="19812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21" name="Line 5636"/>
          <p:cNvSpPr>
            <a:spLocks noChangeShapeType="1"/>
          </p:cNvSpPr>
          <p:nvPr/>
        </p:nvSpPr>
        <p:spPr bwMode="auto">
          <a:xfrm>
            <a:off x="4778375" y="3919538"/>
            <a:ext cx="17526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22" name="Line 5637"/>
          <p:cNvSpPr>
            <a:spLocks noChangeShapeType="1"/>
          </p:cNvSpPr>
          <p:nvPr/>
        </p:nvSpPr>
        <p:spPr bwMode="auto">
          <a:xfrm>
            <a:off x="4397375" y="506253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23" name="WordArt 5638"/>
          <p:cNvSpPr>
            <a:spLocks noChangeArrowheads="1" noChangeShapeType="1" noTextEdit="1"/>
          </p:cNvSpPr>
          <p:nvPr/>
        </p:nvSpPr>
        <p:spPr bwMode="auto">
          <a:xfrm rot="5400000">
            <a:off x="-860425" y="3233738"/>
            <a:ext cx="3505200" cy="3048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da-DK" sz="1000" kern="10" dirty="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+mn-lt"/>
              </a:rPr>
              <a:t>Metadata</a:t>
            </a:r>
          </a:p>
        </p:txBody>
      </p:sp>
      <p:sp>
        <p:nvSpPr>
          <p:cNvPr id="10324" name="WordArt 5639"/>
          <p:cNvSpPr>
            <a:spLocks noChangeArrowheads="1" noChangeShapeType="1" noTextEdit="1"/>
          </p:cNvSpPr>
          <p:nvPr/>
        </p:nvSpPr>
        <p:spPr bwMode="auto">
          <a:xfrm>
            <a:off x="6731001" y="2090738"/>
            <a:ext cx="1945456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a-DK" sz="2000" kern="10" dirty="0" err="1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+mn-lt"/>
              </a:rPr>
              <a:t>Cleaning</a:t>
            </a:r>
            <a:endParaRPr lang="da-DK" sz="2000" kern="10" dirty="0"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solidFill>
                <a:srgbClr val="000000"/>
              </a:solidFill>
              <a:latin typeface="+mn-lt"/>
            </a:endParaRPr>
          </a:p>
          <a:p>
            <a:pPr algn="ctr"/>
            <a:r>
              <a:rPr lang="da-DK" sz="2000" kern="10" dirty="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+mn-lt"/>
              </a:rPr>
              <a:t>Estimation</a:t>
            </a:r>
          </a:p>
        </p:txBody>
      </p:sp>
      <p:sp>
        <p:nvSpPr>
          <p:cNvPr id="10325" name="WordArt 5640"/>
          <p:cNvSpPr>
            <a:spLocks noChangeArrowheads="1" noChangeShapeType="1" noTextEdit="1"/>
          </p:cNvSpPr>
          <p:nvPr/>
        </p:nvSpPr>
        <p:spPr bwMode="auto">
          <a:xfrm>
            <a:off x="6759574" y="2975994"/>
            <a:ext cx="2085975" cy="7149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a-DK" sz="2000" kern="10" dirty="0" err="1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+mn-lt"/>
              </a:rPr>
              <a:t>Aggregating</a:t>
            </a:r>
            <a:endParaRPr lang="da-DK" sz="2000" kern="10" dirty="0"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solidFill>
                <a:srgbClr val="000000"/>
              </a:solidFill>
              <a:latin typeface="+mn-lt"/>
            </a:endParaRPr>
          </a:p>
          <a:p>
            <a:pPr algn="ctr"/>
            <a:r>
              <a:rPr lang="da-DK" sz="2000" kern="10" dirty="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+mn-lt"/>
              </a:rPr>
              <a:t>Analysis</a:t>
            </a:r>
          </a:p>
        </p:txBody>
      </p:sp>
      <p:sp>
        <p:nvSpPr>
          <p:cNvPr id="10326" name="WordArt 5641"/>
          <p:cNvSpPr>
            <a:spLocks noChangeArrowheads="1" noChangeShapeType="1" noTextEdit="1"/>
          </p:cNvSpPr>
          <p:nvPr/>
        </p:nvSpPr>
        <p:spPr bwMode="auto">
          <a:xfrm>
            <a:off x="6607176" y="3919538"/>
            <a:ext cx="2069282" cy="269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a-DK" sz="2000" kern="10" dirty="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+mn-lt"/>
              </a:rPr>
              <a:t>Publishing</a:t>
            </a:r>
          </a:p>
        </p:txBody>
      </p:sp>
      <p:sp>
        <p:nvSpPr>
          <p:cNvPr id="10327" name="Line 5642"/>
          <p:cNvSpPr>
            <a:spLocks noChangeShapeType="1"/>
          </p:cNvSpPr>
          <p:nvPr/>
        </p:nvSpPr>
        <p:spPr bwMode="auto">
          <a:xfrm>
            <a:off x="1730374" y="2243138"/>
            <a:ext cx="5018087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28" name="Line 5643"/>
          <p:cNvSpPr>
            <a:spLocks noChangeShapeType="1"/>
          </p:cNvSpPr>
          <p:nvPr/>
        </p:nvSpPr>
        <p:spPr bwMode="auto">
          <a:xfrm>
            <a:off x="1730374" y="3309938"/>
            <a:ext cx="5018087" cy="2352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29" name="Line 5644"/>
          <p:cNvSpPr>
            <a:spLocks noChangeShapeType="1"/>
          </p:cNvSpPr>
          <p:nvPr/>
        </p:nvSpPr>
        <p:spPr bwMode="auto">
          <a:xfrm>
            <a:off x="1730375" y="4071938"/>
            <a:ext cx="4800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30" name="Line 5645"/>
          <p:cNvSpPr>
            <a:spLocks noChangeShapeType="1"/>
          </p:cNvSpPr>
          <p:nvPr/>
        </p:nvSpPr>
        <p:spPr bwMode="auto">
          <a:xfrm>
            <a:off x="2644775" y="3005138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31" name="Line 5646"/>
          <p:cNvSpPr>
            <a:spLocks noChangeShapeType="1"/>
          </p:cNvSpPr>
          <p:nvPr/>
        </p:nvSpPr>
        <p:spPr bwMode="auto">
          <a:xfrm>
            <a:off x="3101975" y="3005138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32" name="Line 5647"/>
          <p:cNvSpPr>
            <a:spLocks noChangeShapeType="1"/>
          </p:cNvSpPr>
          <p:nvPr/>
        </p:nvSpPr>
        <p:spPr bwMode="auto">
          <a:xfrm>
            <a:off x="3559175" y="3005138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33" name="Line 5648"/>
          <p:cNvSpPr>
            <a:spLocks noChangeShapeType="1"/>
          </p:cNvSpPr>
          <p:nvPr/>
        </p:nvSpPr>
        <p:spPr bwMode="auto">
          <a:xfrm>
            <a:off x="5464175" y="3005138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34" name="Line 5649"/>
          <p:cNvSpPr>
            <a:spLocks noChangeShapeType="1"/>
          </p:cNvSpPr>
          <p:nvPr/>
        </p:nvSpPr>
        <p:spPr bwMode="auto">
          <a:xfrm>
            <a:off x="5921375" y="3005138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35" name="Line 5650"/>
          <p:cNvSpPr>
            <a:spLocks noChangeShapeType="1"/>
          </p:cNvSpPr>
          <p:nvPr/>
        </p:nvSpPr>
        <p:spPr bwMode="auto">
          <a:xfrm>
            <a:off x="3863975" y="1785938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36" name="Line 5651"/>
          <p:cNvSpPr>
            <a:spLocks noChangeShapeType="1"/>
          </p:cNvSpPr>
          <p:nvPr/>
        </p:nvSpPr>
        <p:spPr bwMode="auto">
          <a:xfrm>
            <a:off x="1425575" y="1785938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37" name="Line 5652"/>
          <p:cNvSpPr>
            <a:spLocks noChangeShapeType="1"/>
          </p:cNvSpPr>
          <p:nvPr/>
        </p:nvSpPr>
        <p:spPr bwMode="auto">
          <a:xfrm>
            <a:off x="6302375" y="1785938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grpSp>
        <p:nvGrpSpPr>
          <p:cNvPr id="10338" name="Group 5653"/>
          <p:cNvGrpSpPr>
            <a:grpSpLocks/>
          </p:cNvGrpSpPr>
          <p:nvPr/>
        </p:nvGrpSpPr>
        <p:grpSpPr bwMode="auto">
          <a:xfrm>
            <a:off x="4000500" y="5959475"/>
            <a:ext cx="1141413" cy="614363"/>
            <a:chOff x="9337" y="12501"/>
            <a:chExt cx="1799" cy="966"/>
          </a:xfrm>
        </p:grpSpPr>
        <p:sp>
          <p:nvSpPr>
            <p:cNvPr id="10543" name="Freeform 5654"/>
            <p:cNvSpPr>
              <a:spLocks/>
            </p:cNvSpPr>
            <p:nvPr/>
          </p:nvSpPr>
          <p:spPr bwMode="auto">
            <a:xfrm>
              <a:off x="11020" y="13304"/>
              <a:ext cx="5" cy="7"/>
            </a:xfrm>
            <a:custGeom>
              <a:avLst/>
              <a:gdLst>
                <a:gd name="T0" fmla="*/ 2 w 5"/>
                <a:gd name="T1" fmla="*/ 0 h 7"/>
                <a:gd name="T2" fmla="*/ 0 w 5"/>
                <a:gd name="T3" fmla="*/ 0 h 7"/>
                <a:gd name="T4" fmla="*/ 0 w 5"/>
                <a:gd name="T5" fmla="*/ 2 h 7"/>
                <a:gd name="T6" fmla="*/ 0 w 5"/>
                <a:gd name="T7" fmla="*/ 2 h 7"/>
                <a:gd name="T8" fmla="*/ 0 w 5"/>
                <a:gd name="T9" fmla="*/ 5 h 7"/>
                <a:gd name="T10" fmla="*/ 0 w 5"/>
                <a:gd name="T11" fmla="*/ 5 h 7"/>
                <a:gd name="T12" fmla="*/ 0 w 5"/>
                <a:gd name="T13" fmla="*/ 7 h 7"/>
                <a:gd name="T14" fmla="*/ 2 w 5"/>
                <a:gd name="T15" fmla="*/ 7 h 7"/>
                <a:gd name="T16" fmla="*/ 5 w 5"/>
                <a:gd name="T17" fmla="*/ 7 h 7"/>
                <a:gd name="T18" fmla="*/ 2 w 5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" h="7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544" name="Freeform 5655"/>
            <p:cNvSpPr>
              <a:spLocks/>
            </p:cNvSpPr>
            <p:nvPr/>
          </p:nvSpPr>
          <p:spPr bwMode="auto">
            <a:xfrm>
              <a:off x="11022" y="13269"/>
              <a:ext cx="67" cy="42"/>
            </a:xfrm>
            <a:custGeom>
              <a:avLst/>
              <a:gdLst>
                <a:gd name="T0" fmla="*/ 60 w 67"/>
                <a:gd name="T1" fmla="*/ 0 h 42"/>
                <a:gd name="T2" fmla="*/ 60 w 67"/>
                <a:gd name="T3" fmla="*/ 0 h 42"/>
                <a:gd name="T4" fmla="*/ 57 w 67"/>
                <a:gd name="T5" fmla="*/ 3 h 42"/>
                <a:gd name="T6" fmla="*/ 57 w 67"/>
                <a:gd name="T7" fmla="*/ 8 h 42"/>
                <a:gd name="T8" fmla="*/ 55 w 67"/>
                <a:gd name="T9" fmla="*/ 10 h 42"/>
                <a:gd name="T10" fmla="*/ 52 w 67"/>
                <a:gd name="T11" fmla="*/ 12 h 42"/>
                <a:gd name="T12" fmla="*/ 50 w 67"/>
                <a:gd name="T13" fmla="*/ 15 h 42"/>
                <a:gd name="T14" fmla="*/ 47 w 67"/>
                <a:gd name="T15" fmla="*/ 17 h 42"/>
                <a:gd name="T16" fmla="*/ 42 w 67"/>
                <a:gd name="T17" fmla="*/ 20 h 42"/>
                <a:gd name="T18" fmla="*/ 37 w 67"/>
                <a:gd name="T19" fmla="*/ 22 h 42"/>
                <a:gd name="T20" fmla="*/ 35 w 67"/>
                <a:gd name="T21" fmla="*/ 25 h 42"/>
                <a:gd name="T22" fmla="*/ 30 w 67"/>
                <a:gd name="T23" fmla="*/ 27 h 42"/>
                <a:gd name="T24" fmla="*/ 25 w 67"/>
                <a:gd name="T25" fmla="*/ 27 h 42"/>
                <a:gd name="T26" fmla="*/ 20 w 67"/>
                <a:gd name="T27" fmla="*/ 30 h 42"/>
                <a:gd name="T28" fmla="*/ 15 w 67"/>
                <a:gd name="T29" fmla="*/ 30 h 42"/>
                <a:gd name="T30" fmla="*/ 10 w 67"/>
                <a:gd name="T31" fmla="*/ 32 h 42"/>
                <a:gd name="T32" fmla="*/ 5 w 67"/>
                <a:gd name="T33" fmla="*/ 32 h 42"/>
                <a:gd name="T34" fmla="*/ 0 w 67"/>
                <a:gd name="T35" fmla="*/ 35 h 42"/>
                <a:gd name="T36" fmla="*/ 3 w 67"/>
                <a:gd name="T37" fmla="*/ 42 h 42"/>
                <a:gd name="T38" fmla="*/ 8 w 67"/>
                <a:gd name="T39" fmla="*/ 42 h 42"/>
                <a:gd name="T40" fmla="*/ 13 w 67"/>
                <a:gd name="T41" fmla="*/ 40 h 42"/>
                <a:gd name="T42" fmla="*/ 18 w 67"/>
                <a:gd name="T43" fmla="*/ 40 h 42"/>
                <a:gd name="T44" fmla="*/ 23 w 67"/>
                <a:gd name="T45" fmla="*/ 37 h 42"/>
                <a:gd name="T46" fmla="*/ 28 w 67"/>
                <a:gd name="T47" fmla="*/ 37 h 42"/>
                <a:gd name="T48" fmla="*/ 33 w 67"/>
                <a:gd name="T49" fmla="*/ 35 h 42"/>
                <a:gd name="T50" fmla="*/ 37 w 67"/>
                <a:gd name="T51" fmla="*/ 32 h 42"/>
                <a:gd name="T52" fmla="*/ 42 w 67"/>
                <a:gd name="T53" fmla="*/ 30 h 42"/>
                <a:gd name="T54" fmla="*/ 47 w 67"/>
                <a:gd name="T55" fmla="*/ 27 h 42"/>
                <a:gd name="T56" fmla="*/ 52 w 67"/>
                <a:gd name="T57" fmla="*/ 25 h 42"/>
                <a:gd name="T58" fmla="*/ 55 w 67"/>
                <a:gd name="T59" fmla="*/ 22 h 42"/>
                <a:gd name="T60" fmla="*/ 57 w 67"/>
                <a:gd name="T61" fmla="*/ 17 h 42"/>
                <a:gd name="T62" fmla="*/ 62 w 67"/>
                <a:gd name="T63" fmla="*/ 15 h 42"/>
                <a:gd name="T64" fmla="*/ 65 w 67"/>
                <a:gd name="T65" fmla="*/ 10 h 42"/>
                <a:gd name="T66" fmla="*/ 65 w 67"/>
                <a:gd name="T67" fmla="*/ 5 h 42"/>
                <a:gd name="T68" fmla="*/ 67 w 67"/>
                <a:gd name="T69" fmla="*/ 0 h 42"/>
                <a:gd name="T70" fmla="*/ 67 w 67"/>
                <a:gd name="T71" fmla="*/ 0 h 42"/>
                <a:gd name="T72" fmla="*/ 60 w 67"/>
                <a:gd name="T73" fmla="*/ 0 h 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7" h="42">
                  <a:moveTo>
                    <a:pt x="60" y="0"/>
                  </a:moveTo>
                  <a:lnTo>
                    <a:pt x="60" y="0"/>
                  </a:lnTo>
                  <a:lnTo>
                    <a:pt x="57" y="3"/>
                  </a:lnTo>
                  <a:lnTo>
                    <a:pt x="57" y="8"/>
                  </a:lnTo>
                  <a:lnTo>
                    <a:pt x="55" y="10"/>
                  </a:lnTo>
                  <a:lnTo>
                    <a:pt x="52" y="12"/>
                  </a:lnTo>
                  <a:lnTo>
                    <a:pt x="50" y="15"/>
                  </a:lnTo>
                  <a:lnTo>
                    <a:pt x="47" y="17"/>
                  </a:lnTo>
                  <a:lnTo>
                    <a:pt x="42" y="20"/>
                  </a:lnTo>
                  <a:lnTo>
                    <a:pt x="37" y="22"/>
                  </a:lnTo>
                  <a:lnTo>
                    <a:pt x="35" y="25"/>
                  </a:lnTo>
                  <a:lnTo>
                    <a:pt x="30" y="27"/>
                  </a:lnTo>
                  <a:lnTo>
                    <a:pt x="25" y="27"/>
                  </a:lnTo>
                  <a:lnTo>
                    <a:pt x="20" y="30"/>
                  </a:lnTo>
                  <a:lnTo>
                    <a:pt x="15" y="30"/>
                  </a:lnTo>
                  <a:lnTo>
                    <a:pt x="10" y="32"/>
                  </a:lnTo>
                  <a:lnTo>
                    <a:pt x="5" y="32"/>
                  </a:lnTo>
                  <a:lnTo>
                    <a:pt x="0" y="35"/>
                  </a:lnTo>
                  <a:lnTo>
                    <a:pt x="3" y="42"/>
                  </a:lnTo>
                  <a:lnTo>
                    <a:pt x="8" y="42"/>
                  </a:lnTo>
                  <a:lnTo>
                    <a:pt x="13" y="40"/>
                  </a:lnTo>
                  <a:lnTo>
                    <a:pt x="18" y="40"/>
                  </a:lnTo>
                  <a:lnTo>
                    <a:pt x="23" y="37"/>
                  </a:lnTo>
                  <a:lnTo>
                    <a:pt x="28" y="37"/>
                  </a:lnTo>
                  <a:lnTo>
                    <a:pt x="33" y="35"/>
                  </a:lnTo>
                  <a:lnTo>
                    <a:pt x="37" y="32"/>
                  </a:lnTo>
                  <a:lnTo>
                    <a:pt x="42" y="30"/>
                  </a:lnTo>
                  <a:lnTo>
                    <a:pt x="47" y="27"/>
                  </a:lnTo>
                  <a:lnTo>
                    <a:pt x="52" y="25"/>
                  </a:lnTo>
                  <a:lnTo>
                    <a:pt x="55" y="22"/>
                  </a:lnTo>
                  <a:lnTo>
                    <a:pt x="57" y="17"/>
                  </a:lnTo>
                  <a:lnTo>
                    <a:pt x="62" y="15"/>
                  </a:lnTo>
                  <a:lnTo>
                    <a:pt x="65" y="10"/>
                  </a:lnTo>
                  <a:lnTo>
                    <a:pt x="65" y="5"/>
                  </a:lnTo>
                  <a:lnTo>
                    <a:pt x="67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545" name="Freeform 5656"/>
            <p:cNvSpPr>
              <a:spLocks/>
            </p:cNvSpPr>
            <p:nvPr/>
          </p:nvSpPr>
          <p:spPr bwMode="auto">
            <a:xfrm>
              <a:off x="11082" y="13195"/>
              <a:ext cx="54" cy="74"/>
            </a:xfrm>
            <a:custGeom>
              <a:avLst/>
              <a:gdLst>
                <a:gd name="T0" fmla="*/ 47 w 54"/>
                <a:gd name="T1" fmla="*/ 0 h 74"/>
                <a:gd name="T2" fmla="*/ 47 w 54"/>
                <a:gd name="T3" fmla="*/ 0 h 74"/>
                <a:gd name="T4" fmla="*/ 44 w 54"/>
                <a:gd name="T5" fmla="*/ 5 h 74"/>
                <a:gd name="T6" fmla="*/ 44 w 54"/>
                <a:gd name="T7" fmla="*/ 10 h 74"/>
                <a:gd name="T8" fmla="*/ 42 w 54"/>
                <a:gd name="T9" fmla="*/ 15 h 74"/>
                <a:gd name="T10" fmla="*/ 39 w 54"/>
                <a:gd name="T11" fmla="*/ 17 h 74"/>
                <a:gd name="T12" fmla="*/ 37 w 54"/>
                <a:gd name="T13" fmla="*/ 22 h 74"/>
                <a:gd name="T14" fmla="*/ 32 w 54"/>
                <a:gd name="T15" fmla="*/ 27 h 74"/>
                <a:gd name="T16" fmla="*/ 30 w 54"/>
                <a:gd name="T17" fmla="*/ 29 h 74"/>
                <a:gd name="T18" fmla="*/ 25 w 54"/>
                <a:gd name="T19" fmla="*/ 34 h 74"/>
                <a:gd name="T20" fmla="*/ 20 w 54"/>
                <a:gd name="T21" fmla="*/ 37 h 74"/>
                <a:gd name="T22" fmla="*/ 17 w 54"/>
                <a:gd name="T23" fmla="*/ 42 h 74"/>
                <a:gd name="T24" fmla="*/ 12 w 54"/>
                <a:gd name="T25" fmla="*/ 47 h 74"/>
                <a:gd name="T26" fmla="*/ 10 w 54"/>
                <a:gd name="T27" fmla="*/ 52 h 74"/>
                <a:gd name="T28" fmla="*/ 5 w 54"/>
                <a:gd name="T29" fmla="*/ 57 h 74"/>
                <a:gd name="T30" fmla="*/ 2 w 54"/>
                <a:gd name="T31" fmla="*/ 62 h 74"/>
                <a:gd name="T32" fmla="*/ 0 w 54"/>
                <a:gd name="T33" fmla="*/ 67 h 74"/>
                <a:gd name="T34" fmla="*/ 0 w 54"/>
                <a:gd name="T35" fmla="*/ 74 h 74"/>
                <a:gd name="T36" fmla="*/ 7 w 54"/>
                <a:gd name="T37" fmla="*/ 74 h 74"/>
                <a:gd name="T38" fmla="*/ 7 w 54"/>
                <a:gd name="T39" fmla="*/ 69 h 74"/>
                <a:gd name="T40" fmla="*/ 10 w 54"/>
                <a:gd name="T41" fmla="*/ 64 h 74"/>
                <a:gd name="T42" fmla="*/ 12 w 54"/>
                <a:gd name="T43" fmla="*/ 59 h 74"/>
                <a:gd name="T44" fmla="*/ 15 w 54"/>
                <a:gd name="T45" fmla="*/ 57 h 74"/>
                <a:gd name="T46" fmla="*/ 20 w 54"/>
                <a:gd name="T47" fmla="*/ 52 h 74"/>
                <a:gd name="T48" fmla="*/ 22 w 54"/>
                <a:gd name="T49" fmla="*/ 47 h 74"/>
                <a:gd name="T50" fmla="*/ 27 w 54"/>
                <a:gd name="T51" fmla="*/ 44 h 74"/>
                <a:gd name="T52" fmla="*/ 30 w 54"/>
                <a:gd name="T53" fmla="*/ 39 h 74"/>
                <a:gd name="T54" fmla="*/ 35 w 54"/>
                <a:gd name="T55" fmla="*/ 37 h 74"/>
                <a:gd name="T56" fmla="*/ 39 w 54"/>
                <a:gd name="T57" fmla="*/ 32 h 74"/>
                <a:gd name="T58" fmla="*/ 42 w 54"/>
                <a:gd name="T59" fmla="*/ 27 h 74"/>
                <a:gd name="T60" fmla="*/ 47 w 54"/>
                <a:gd name="T61" fmla="*/ 22 h 74"/>
                <a:gd name="T62" fmla="*/ 49 w 54"/>
                <a:gd name="T63" fmla="*/ 17 h 74"/>
                <a:gd name="T64" fmla="*/ 52 w 54"/>
                <a:gd name="T65" fmla="*/ 12 h 74"/>
                <a:gd name="T66" fmla="*/ 54 w 54"/>
                <a:gd name="T67" fmla="*/ 7 h 74"/>
                <a:gd name="T68" fmla="*/ 54 w 54"/>
                <a:gd name="T69" fmla="*/ 2 h 74"/>
                <a:gd name="T70" fmla="*/ 54 w 54"/>
                <a:gd name="T71" fmla="*/ 2 h 74"/>
                <a:gd name="T72" fmla="*/ 47 w 54"/>
                <a:gd name="T73" fmla="*/ 0 h 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4" h="74">
                  <a:moveTo>
                    <a:pt x="47" y="0"/>
                  </a:moveTo>
                  <a:lnTo>
                    <a:pt x="47" y="0"/>
                  </a:lnTo>
                  <a:lnTo>
                    <a:pt x="44" y="5"/>
                  </a:lnTo>
                  <a:lnTo>
                    <a:pt x="44" y="10"/>
                  </a:lnTo>
                  <a:lnTo>
                    <a:pt x="42" y="15"/>
                  </a:lnTo>
                  <a:lnTo>
                    <a:pt x="39" y="17"/>
                  </a:lnTo>
                  <a:lnTo>
                    <a:pt x="37" y="22"/>
                  </a:lnTo>
                  <a:lnTo>
                    <a:pt x="32" y="27"/>
                  </a:lnTo>
                  <a:lnTo>
                    <a:pt x="30" y="29"/>
                  </a:lnTo>
                  <a:lnTo>
                    <a:pt x="25" y="34"/>
                  </a:lnTo>
                  <a:lnTo>
                    <a:pt x="20" y="37"/>
                  </a:lnTo>
                  <a:lnTo>
                    <a:pt x="17" y="42"/>
                  </a:lnTo>
                  <a:lnTo>
                    <a:pt x="12" y="47"/>
                  </a:lnTo>
                  <a:lnTo>
                    <a:pt x="10" y="52"/>
                  </a:lnTo>
                  <a:lnTo>
                    <a:pt x="5" y="57"/>
                  </a:lnTo>
                  <a:lnTo>
                    <a:pt x="2" y="62"/>
                  </a:lnTo>
                  <a:lnTo>
                    <a:pt x="0" y="67"/>
                  </a:lnTo>
                  <a:lnTo>
                    <a:pt x="0" y="74"/>
                  </a:lnTo>
                  <a:lnTo>
                    <a:pt x="7" y="74"/>
                  </a:lnTo>
                  <a:lnTo>
                    <a:pt x="7" y="69"/>
                  </a:lnTo>
                  <a:lnTo>
                    <a:pt x="10" y="64"/>
                  </a:lnTo>
                  <a:lnTo>
                    <a:pt x="12" y="59"/>
                  </a:lnTo>
                  <a:lnTo>
                    <a:pt x="15" y="57"/>
                  </a:lnTo>
                  <a:lnTo>
                    <a:pt x="20" y="52"/>
                  </a:lnTo>
                  <a:lnTo>
                    <a:pt x="22" y="47"/>
                  </a:lnTo>
                  <a:lnTo>
                    <a:pt x="27" y="44"/>
                  </a:lnTo>
                  <a:lnTo>
                    <a:pt x="30" y="39"/>
                  </a:lnTo>
                  <a:lnTo>
                    <a:pt x="35" y="37"/>
                  </a:lnTo>
                  <a:lnTo>
                    <a:pt x="39" y="32"/>
                  </a:lnTo>
                  <a:lnTo>
                    <a:pt x="42" y="27"/>
                  </a:lnTo>
                  <a:lnTo>
                    <a:pt x="47" y="22"/>
                  </a:lnTo>
                  <a:lnTo>
                    <a:pt x="49" y="17"/>
                  </a:lnTo>
                  <a:lnTo>
                    <a:pt x="52" y="12"/>
                  </a:lnTo>
                  <a:lnTo>
                    <a:pt x="54" y="7"/>
                  </a:lnTo>
                  <a:lnTo>
                    <a:pt x="54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546" name="Freeform 5657"/>
            <p:cNvSpPr>
              <a:spLocks/>
            </p:cNvSpPr>
            <p:nvPr/>
          </p:nvSpPr>
          <p:spPr bwMode="auto">
            <a:xfrm>
              <a:off x="11099" y="13158"/>
              <a:ext cx="37" cy="39"/>
            </a:xfrm>
            <a:custGeom>
              <a:avLst/>
              <a:gdLst>
                <a:gd name="T0" fmla="*/ 0 w 37"/>
                <a:gd name="T1" fmla="*/ 7 h 39"/>
                <a:gd name="T2" fmla="*/ 0 w 37"/>
                <a:gd name="T3" fmla="*/ 7 h 39"/>
                <a:gd name="T4" fmla="*/ 5 w 37"/>
                <a:gd name="T5" fmla="*/ 9 h 39"/>
                <a:gd name="T6" fmla="*/ 10 w 37"/>
                <a:gd name="T7" fmla="*/ 12 h 39"/>
                <a:gd name="T8" fmla="*/ 15 w 37"/>
                <a:gd name="T9" fmla="*/ 14 h 39"/>
                <a:gd name="T10" fmla="*/ 20 w 37"/>
                <a:gd name="T11" fmla="*/ 19 h 39"/>
                <a:gd name="T12" fmla="*/ 25 w 37"/>
                <a:gd name="T13" fmla="*/ 24 h 39"/>
                <a:gd name="T14" fmla="*/ 27 w 37"/>
                <a:gd name="T15" fmla="*/ 29 h 39"/>
                <a:gd name="T16" fmla="*/ 30 w 37"/>
                <a:gd name="T17" fmla="*/ 34 h 39"/>
                <a:gd name="T18" fmla="*/ 30 w 37"/>
                <a:gd name="T19" fmla="*/ 37 h 39"/>
                <a:gd name="T20" fmla="*/ 37 w 37"/>
                <a:gd name="T21" fmla="*/ 39 h 39"/>
                <a:gd name="T22" fmla="*/ 37 w 37"/>
                <a:gd name="T23" fmla="*/ 32 h 39"/>
                <a:gd name="T24" fmla="*/ 35 w 37"/>
                <a:gd name="T25" fmla="*/ 24 h 39"/>
                <a:gd name="T26" fmla="*/ 32 w 37"/>
                <a:gd name="T27" fmla="*/ 19 h 39"/>
                <a:gd name="T28" fmla="*/ 27 w 37"/>
                <a:gd name="T29" fmla="*/ 12 h 39"/>
                <a:gd name="T30" fmla="*/ 22 w 37"/>
                <a:gd name="T31" fmla="*/ 7 h 39"/>
                <a:gd name="T32" fmla="*/ 15 w 37"/>
                <a:gd name="T33" fmla="*/ 4 h 39"/>
                <a:gd name="T34" fmla="*/ 8 w 37"/>
                <a:gd name="T35" fmla="*/ 2 h 39"/>
                <a:gd name="T36" fmla="*/ 3 w 37"/>
                <a:gd name="T37" fmla="*/ 0 h 39"/>
                <a:gd name="T38" fmla="*/ 3 w 37"/>
                <a:gd name="T39" fmla="*/ 0 h 39"/>
                <a:gd name="T40" fmla="*/ 0 w 37"/>
                <a:gd name="T41" fmla="*/ 7 h 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7" h="39">
                  <a:moveTo>
                    <a:pt x="0" y="7"/>
                  </a:moveTo>
                  <a:lnTo>
                    <a:pt x="0" y="7"/>
                  </a:lnTo>
                  <a:lnTo>
                    <a:pt x="5" y="9"/>
                  </a:lnTo>
                  <a:lnTo>
                    <a:pt x="10" y="12"/>
                  </a:lnTo>
                  <a:lnTo>
                    <a:pt x="15" y="14"/>
                  </a:lnTo>
                  <a:lnTo>
                    <a:pt x="20" y="19"/>
                  </a:lnTo>
                  <a:lnTo>
                    <a:pt x="25" y="24"/>
                  </a:lnTo>
                  <a:lnTo>
                    <a:pt x="27" y="29"/>
                  </a:lnTo>
                  <a:lnTo>
                    <a:pt x="30" y="34"/>
                  </a:lnTo>
                  <a:lnTo>
                    <a:pt x="30" y="37"/>
                  </a:lnTo>
                  <a:lnTo>
                    <a:pt x="37" y="39"/>
                  </a:lnTo>
                  <a:lnTo>
                    <a:pt x="37" y="32"/>
                  </a:lnTo>
                  <a:lnTo>
                    <a:pt x="35" y="24"/>
                  </a:lnTo>
                  <a:lnTo>
                    <a:pt x="32" y="19"/>
                  </a:lnTo>
                  <a:lnTo>
                    <a:pt x="27" y="12"/>
                  </a:lnTo>
                  <a:lnTo>
                    <a:pt x="22" y="7"/>
                  </a:lnTo>
                  <a:lnTo>
                    <a:pt x="15" y="4"/>
                  </a:lnTo>
                  <a:lnTo>
                    <a:pt x="8" y="2"/>
                  </a:lnTo>
                  <a:lnTo>
                    <a:pt x="3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547" name="Freeform 5658"/>
            <p:cNvSpPr>
              <a:spLocks/>
            </p:cNvSpPr>
            <p:nvPr/>
          </p:nvSpPr>
          <p:spPr bwMode="auto">
            <a:xfrm>
              <a:off x="10968" y="13145"/>
              <a:ext cx="134" cy="20"/>
            </a:xfrm>
            <a:custGeom>
              <a:avLst/>
              <a:gdLst>
                <a:gd name="T0" fmla="*/ 0 w 134"/>
                <a:gd name="T1" fmla="*/ 10 h 20"/>
                <a:gd name="T2" fmla="*/ 10 w 134"/>
                <a:gd name="T3" fmla="*/ 10 h 20"/>
                <a:gd name="T4" fmla="*/ 17 w 134"/>
                <a:gd name="T5" fmla="*/ 10 h 20"/>
                <a:gd name="T6" fmla="*/ 25 w 134"/>
                <a:gd name="T7" fmla="*/ 10 h 20"/>
                <a:gd name="T8" fmla="*/ 32 w 134"/>
                <a:gd name="T9" fmla="*/ 10 h 20"/>
                <a:gd name="T10" fmla="*/ 42 w 134"/>
                <a:gd name="T11" fmla="*/ 10 h 20"/>
                <a:gd name="T12" fmla="*/ 49 w 134"/>
                <a:gd name="T13" fmla="*/ 10 h 20"/>
                <a:gd name="T14" fmla="*/ 57 w 134"/>
                <a:gd name="T15" fmla="*/ 10 h 20"/>
                <a:gd name="T16" fmla="*/ 67 w 134"/>
                <a:gd name="T17" fmla="*/ 10 h 20"/>
                <a:gd name="T18" fmla="*/ 74 w 134"/>
                <a:gd name="T19" fmla="*/ 10 h 20"/>
                <a:gd name="T20" fmla="*/ 82 w 134"/>
                <a:gd name="T21" fmla="*/ 13 h 20"/>
                <a:gd name="T22" fmla="*/ 91 w 134"/>
                <a:gd name="T23" fmla="*/ 13 h 20"/>
                <a:gd name="T24" fmla="*/ 99 w 134"/>
                <a:gd name="T25" fmla="*/ 13 h 20"/>
                <a:gd name="T26" fmla="*/ 106 w 134"/>
                <a:gd name="T27" fmla="*/ 15 h 20"/>
                <a:gd name="T28" fmla="*/ 116 w 134"/>
                <a:gd name="T29" fmla="*/ 15 h 20"/>
                <a:gd name="T30" fmla="*/ 124 w 134"/>
                <a:gd name="T31" fmla="*/ 17 h 20"/>
                <a:gd name="T32" fmla="*/ 131 w 134"/>
                <a:gd name="T33" fmla="*/ 20 h 20"/>
                <a:gd name="T34" fmla="*/ 134 w 134"/>
                <a:gd name="T35" fmla="*/ 13 h 20"/>
                <a:gd name="T36" fmla="*/ 126 w 134"/>
                <a:gd name="T37" fmla="*/ 10 h 20"/>
                <a:gd name="T38" fmla="*/ 116 w 134"/>
                <a:gd name="T39" fmla="*/ 8 h 20"/>
                <a:gd name="T40" fmla="*/ 109 w 134"/>
                <a:gd name="T41" fmla="*/ 5 h 20"/>
                <a:gd name="T42" fmla="*/ 101 w 134"/>
                <a:gd name="T43" fmla="*/ 5 h 20"/>
                <a:gd name="T44" fmla="*/ 91 w 134"/>
                <a:gd name="T45" fmla="*/ 5 h 20"/>
                <a:gd name="T46" fmla="*/ 84 w 134"/>
                <a:gd name="T47" fmla="*/ 3 h 20"/>
                <a:gd name="T48" fmla="*/ 74 w 134"/>
                <a:gd name="T49" fmla="*/ 3 h 20"/>
                <a:gd name="T50" fmla="*/ 67 w 134"/>
                <a:gd name="T51" fmla="*/ 3 h 20"/>
                <a:gd name="T52" fmla="*/ 57 w 134"/>
                <a:gd name="T53" fmla="*/ 3 h 20"/>
                <a:gd name="T54" fmla="*/ 49 w 134"/>
                <a:gd name="T55" fmla="*/ 0 h 20"/>
                <a:gd name="T56" fmla="*/ 42 w 134"/>
                <a:gd name="T57" fmla="*/ 0 h 20"/>
                <a:gd name="T58" fmla="*/ 32 w 134"/>
                <a:gd name="T59" fmla="*/ 3 h 20"/>
                <a:gd name="T60" fmla="*/ 25 w 134"/>
                <a:gd name="T61" fmla="*/ 3 h 20"/>
                <a:gd name="T62" fmla="*/ 17 w 134"/>
                <a:gd name="T63" fmla="*/ 3 h 20"/>
                <a:gd name="T64" fmla="*/ 7 w 134"/>
                <a:gd name="T65" fmla="*/ 3 h 20"/>
                <a:gd name="T66" fmla="*/ 0 w 134"/>
                <a:gd name="T67" fmla="*/ 3 h 20"/>
                <a:gd name="T68" fmla="*/ 0 w 134"/>
                <a:gd name="T69" fmla="*/ 10 h 2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4" h="20">
                  <a:moveTo>
                    <a:pt x="0" y="10"/>
                  </a:moveTo>
                  <a:lnTo>
                    <a:pt x="10" y="10"/>
                  </a:lnTo>
                  <a:lnTo>
                    <a:pt x="17" y="10"/>
                  </a:lnTo>
                  <a:lnTo>
                    <a:pt x="25" y="10"/>
                  </a:lnTo>
                  <a:lnTo>
                    <a:pt x="32" y="10"/>
                  </a:lnTo>
                  <a:lnTo>
                    <a:pt x="42" y="10"/>
                  </a:lnTo>
                  <a:lnTo>
                    <a:pt x="49" y="10"/>
                  </a:lnTo>
                  <a:lnTo>
                    <a:pt x="57" y="10"/>
                  </a:lnTo>
                  <a:lnTo>
                    <a:pt x="67" y="10"/>
                  </a:lnTo>
                  <a:lnTo>
                    <a:pt x="74" y="10"/>
                  </a:lnTo>
                  <a:lnTo>
                    <a:pt x="82" y="13"/>
                  </a:lnTo>
                  <a:lnTo>
                    <a:pt x="91" y="13"/>
                  </a:lnTo>
                  <a:lnTo>
                    <a:pt x="99" y="13"/>
                  </a:lnTo>
                  <a:lnTo>
                    <a:pt x="106" y="15"/>
                  </a:lnTo>
                  <a:lnTo>
                    <a:pt x="116" y="15"/>
                  </a:lnTo>
                  <a:lnTo>
                    <a:pt x="124" y="17"/>
                  </a:lnTo>
                  <a:lnTo>
                    <a:pt x="131" y="20"/>
                  </a:lnTo>
                  <a:lnTo>
                    <a:pt x="134" y="13"/>
                  </a:lnTo>
                  <a:lnTo>
                    <a:pt x="126" y="10"/>
                  </a:lnTo>
                  <a:lnTo>
                    <a:pt x="116" y="8"/>
                  </a:lnTo>
                  <a:lnTo>
                    <a:pt x="109" y="5"/>
                  </a:lnTo>
                  <a:lnTo>
                    <a:pt x="101" y="5"/>
                  </a:lnTo>
                  <a:lnTo>
                    <a:pt x="91" y="5"/>
                  </a:lnTo>
                  <a:lnTo>
                    <a:pt x="84" y="3"/>
                  </a:lnTo>
                  <a:lnTo>
                    <a:pt x="74" y="3"/>
                  </a:lnTo>
                  <a:lnTo>
                    <a:pt x="67" y="3"/>
                  </a:lnTo>
                  <a:lnTo>
                    <a:pt x="57" y="3"/>
                  </a:lnTo>
                  <a:lnTo>
                    <a:pt x="49" y="0"/>
                  </a:lnTo>
                  <a:lnTo>
                    <a:pt x="42" y="0"/>
                  </a:lnTo>
                  <a:lnTo>
                    <a:pt x="32" y="3"/>
                  </a:lnTo>
                  <a:lnTo>
                    <a:pt x="25" y="3"/>
                  </a:lnTo>
                  <a:lnTo>
                    <a:pt x="17" y="3"/>
                  </a:lnTo>
                  <a:lnTo>
                    <a:pt x="7" y="3"/>
                  </a:lnTo>
                  <a:lnTo>
                    <a:pt x="0" y="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548" name="Freeform 5659"/>
            <p:cNvSpPr>
              <a:spLocks/>
            </p:cNvSpPr>
            <p:nvPr/>
          </p:nvSpPr>
          <p:spPr bwMode="auto">
            <a:xfrm>
              <a:off x="11097" y="13158"/>
              <a:ext cx="5" cy="7"/>
            </a:xfrm>
            <a:custGeom>
              <a:avLst/>
              <a:gdLst>
                <a:gd name="T0" fmla="*/ 2 w 5"/>
                <a:gd name="T1" fmla="*/ 0 h 7"/>
                <a:gd name="T2" fmla="*/ 2 w 5"/>
                <a:gd name="T3" fmla="*/ 0 h 7"/>
                <a:gd name="T4" fmla="*/ 0 w 5"/>
                <a:gd name="T5" fmla="*/ 0 h 7"/>
                <a:gd name="T6" fmla="*/ 0 w 5"/>
                <a:gd name="T7" fmla="*/ 2 h 7"/>
                <a:gd name="T8" fmla="*/ 0 w 5"/>
                <a:gd name="T9" fmla="*/ 2 h 7"/>
                <a:gd name="T10" fmla="*/ 0 w 5"/>
                <a:gd name="T11" fmla="*/ 4 h 7"/>
                <a:gd name="T12" fmla="*/ 0 w 5"/>
                <a:gd name="T13" fmla="*/ 4 h 7"/>
                <a:gd name="T14" fmla="*/ 2 w 5"/>
                <a:gd name="T15" fmla="*/ 7 h 7"/>
                <a:gd name="T16" fmla="*/ 5 w 5"/>
                <a:gd name="T17" fmla="*/ 7 h 7"/>
                <a:gd name="T18" fmla="*/ 2 w 5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" h="7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5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549" name="Freeform 5660"/>
            <p:cNvSpPr>
              <a:spLocks/>
            </p:cNvSpPr>
            <p:nvPr/>
          </p:nvSpPr>
          <p:spPr bwMode="auto">
            <a:xfrm>
              <a:off x="11020" y="13299"/>
              <a:ext cx="5" cy="7"/>
            </a:xfrm>
            <a:custGeom>
              <a:avLst/>
              <a:gdLst>
                <a:gd name="T0" fmla="*/ 2 w 5"/>
                <a:gd name="T1" fmla="*/ 0 h 7"/>
                <a:gd name="T2" fmla="*/ 0 w 5"/>
                <a:gd name="T3" fmla="*/ 0 h 7"/>
                <a:gd name="T4" fmla="*/ 0 w 5"/>
                <a:gd name="T5" fmla="*/ 2 h 7"/>
                <a:gd name="T6" fmla="*/ 0 w 5"/>
                <a:gd name="T7" fmla="*/ 2 h 7"/>
                <a:gd name="T8" fmla="*/ 0 w 5"/>
                <a:gd name="T9" fmla="*/ 5 h 7"/>
                <a:gd name="T10" fmla="*/ 0 w 5"/>
                <a:gd name="T11" fmla="*/ 7 h 7"/>
                <a:gd name="T12" fmla="*/ 0 w 5"/>
                <a:gd name="T13" fmla="*/ 7 h 7"/>
                <a:gd name="T14" fmla="*/ 2 w 5"/>
                <a:gd name="T15" fmla="*/ 7 h 7"/>
                <a:gd name="T16" fmla="*/ 5 w 5"/>
                <a:gd name="T17" fmla="*/ 7 h 7"/>
                <a:gd name="T18" fmla="*/ 2 w 5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" h="7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D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550" name="Freeform 5661"/>
            <p:cNvSpPr>
              <a:spLocks/>
            </p:cNvSpPr>
            <p:nvPr/>
          </p:nvSpPr>
          <p:spPr bwMode="auto">
            <a:xfrm>
              <a:off x="11022" y="13264"/>
              <a:ext cx="67" cy="42"/>
            </a:xfrm>
            <a:custGeom>
              <a:avLst/>
              <a:gdLst>
                <a:gd name="T0" fmla="*/ 60 w 67"/>
                <a:gd name="T1" fmla="*/ 0 h 42"/>
                <a:gd name="T2" fmla="*/ 60 w 67"/>
                <a:gd name="T3" fmla="*/ 0 h 42"/>
                <a:gd name="T4" fmla="*/ 57 w 67"/>
                <a:gd name="T5" fmla="*/ 3 h 42"/>
                <a:gd name="T6" fmla="*/ 57 w 67"/>
                <a:gd name="T7" fmla="*/ 8 h 42"/>
                <a:gd name="T8" fmla="*/ 55 w 67"/>
                <a:gd name="T9" fmla="*/ 10 h 42"/>
                <a:gd name="T10" fmla="*/ 52 w 67"/>
                <a:gd name="T11" fmla="*/ 13 h 42"/>
                <a:gd name="T12" fmla="*/ 50 w 67"/>
                <a:gd name="T13" fmla="*/ 15 h 42"/>
                <a:gd name="T14" fmla="*/ 47 w 67"/>
                <a:gd name="T15" fmla="*/ 20 h 42"/>
                <a:gd name="T16" fmla="*/ 42 w 67"/>
                <a:gd name="T17" fmla="*/ 20 h 42"/>
                <a:gd name="T18" fmla="*/ 37 w 67"/>
                <a:gd name="T19" fmla="*/ 22 h 42"/>
                <a:gd name="T20" fmla="*/ 35 w 67"/>
                <a:gd name="T21" fmla="*/ 25 h 42"/>
                <a:gd name="T22" fmla="*/ 30 w 67"/>
                <a:gd name="T23" fmla="*/ 27 h 42"/>
                <a:gd name="T24" fmla="*/ 25 w 67"/>
                <a:gd name="T25" fmla="*/ 27 h 42"/>
                <a:gd name="T26" fmla="*/ 20 w 67"/>
                <a:gd name="T27" fmla="*/ 30 h 42"/>
                <a:gd name="T28" fmla="*/ 15 w 67"/>
                <a:gd name="T29" fmla="*/ 32 h 42"/>
                <a:gd name="T30" fmla="*/ 10 w 67"/>
                <a:gd name="T31" fmla="*/ 32 h 42"/>
                <a:gd name="T32" fmla="*/ 5 w 67"/>
                <a:gd name="T33" fmla="*/ 35 h 42"/>
                <a:gd name="T34" fmla="*/ 0 w 67"/>
                <a:gd name="T35" fmla="*/ 35 h 42"/>
                <a:gd name="T36" fmla="*/ 3 w 67"/>
                <a:gd name="T37" fmla="*/ 42 h 42"/>
                <a:gd name="T38" fmla="*/ 8 w 67"/>
                <a:gd name="T39" fmla="*/ 42 h 42"/>
                <a:gd name="T40" fmla="*/ 13 w 67"/>
                <a:gd name="T41" fmla="*/ 40 h 42"/>
                <a:gd name="T42" fmla="*/ 18 w 67"/>
                <a:gd name="T43" fmla="*/ 40 h 42"/>
                <a:gd name="T44" fmla="*/ 23 w 67"/>
                <a:gd name="T45" fmla="*/ 37 h 42"/>
                <a:gd name="T46" fmla="*/ 28 w 67"/>
                <a:gd name="T47" fmla="*/ 37 h 42"/>
                <a:gd name="T48" fmla="*/ 33 w 67"/>
                <a:gd name="T49" fmla="*/ 35 h 42"/>
                <a:gd name="T50" fmla="*/ 37 w 67"/>
                <a:gd name="T51" fmla="*/ 32 h 42"/>
                <a:gd name="T52" fmla="*/ 42 w 67"/>
                <a:gd name="T53" fmla="*/ 30 h 42"/>
                <a:gd name="T54" fmla="*/ 47 w 67"/>
                <a:gd name="T55" fmla="*/ 27 h 42"/>
                <a:gd name="T56" fmla="*/ 52 w 67"/>
                <a:gd name="T57" fmla="*/ 25 h 42"/>
                <a:gd name="T58" fmla="*/ 55 w 67"/>
                <a:gd name="T59" fmla="*/ 22 h 42"/>
                <a:gd name="T60" fmla="*/ 57 w 67"/>
                <a:gd name="T61" fmla="*/ 20 h 42"/>
                <a:gd name="T62" fmla="*/ 62 w 67"/>
                <a:gd name="T63" fmla="*/ 15 h 42"/>
                <a:gd name="T64" fmla="*/ 65 w 67"/>
                <a:gd name="T65" fmla="*/ 10 h 42"/>
                <a:gd name="T66" fmla="*/ 65 w 67"/>
                <a:gd name="T67" fmla="*/ 5 h 42"/>
                <a:gd name="T68" fmla="*/ 67 w 67"/>
                <a:gd name="T69" fmla="*/ 0 h 42"/>
                <a:gd name="T70" fmla="*/ 67 w 67"/>
                <a:gd name="T71" fmla="*/ 0 h 42"/>
                <a:gd name="T72" fmla="*/ 60 w 67"/>
                <a:gd name="T73" fmla="*/ 0 h 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7" h="42">
                  <a:moveTo>
                    <a:pt x="60" y="0"/>
                  </a:moveTo>
                  <a:lnTo>
                    <a:pt x="60" y="0"/>
                  </a:lnTo>
                  <a:lnTo>
                    <a:pt x="57" y="3"/>
                  </a:lnTo>
                  <a:lnTo>
                    <a:pt x="57" y="8"/>
                  </a:lnTo>
                  <a:lnTo>
                    <a:pt x="55" y="10"/>
                  </a:lnTo>
                  <a:lnTo>
                    <a:pt x="52" y="13"/>
                  </a:lnTo>
                  <a:lnTo>
                    <a:pt x="50" y="15"/>
                  </a:lnTo>
                  <a:lnTo>
                    <a:pt x="47" y="20"/>
                  </a:lnTo>
                  <a:lnTo>
                    <a:pt x="42" y="20"/>
                  </a:lnTo>
                  <a:lnTo>
                    <a:pt x="37" y="22"/>
                  </a:lnTo>
                  <a:lnTo>
                    <a:pt x="35" y="25"/>
                  </a:lnTo>
                  <a:lnTo>
                    <a:pt x="30" y="27"/>
                  </a:lnTo>
                  <a:lnTo>
                    <a:pt x="25" y="27"/>
                  </a:lnTo>
                  <a:lnTo>
                    <a:pt x="20" y="30"/>
                  </a:lnTo>
                  <a:lnTo>
                    <a:pt x="15" y="32"/>
                  </a:lnTo>
                  <a:lnTo>
                    <a:pt x="10" y="32"/>
                  </a:lnTo>
                  <a:lnTo>
                    <a:pt x="5" y="35"/>
                  </a:lnTo>
                  <a:lnTo>
                    <a:pt x="0" y="35"/>
                  </a:lnTo>
                  <a:lnTo>
                    <a:pt x="3" y="42"/>
                  </a:lnTo>
                  <a:lnTo>
                    <a:pt x="8" y="42"/>
                  </a:lnTo>
                  <a:lnTo>
                    <a:pt x="13" y="40"/>
                  </a:lnTo>
                  <a:lnTo>
                    <a:pt x="18" y="40"/>
                  </a:lnTo>
                  <a:lnTo>
                    <a:pt x="23" y="37"/>
                  </a:lnTo>
                  <a:lnTo>
                    <a:pt x="28" y="37"/>
                  </a:lnTo>
                  <a:lnTo>
                    <a:pt x="33" y="35"/>
                  </a:lnTo>
                  <a:lnTo>
                    <a:pt x="37" y="32"/>
                  </a:lnTo>
                  <a:lnTo>
                    <a:pt x="42" y="30"/>
                  </a:lnTo>
                  <a:lnTo>
                    <a:pt x="47" y="27"/>
                  </a:lnTo>
                  <a:lnTo>
                    <a:pt x="52" y="25"/>
                  </a:lnTo>
                  <a:lnTo>
                    <a:pt x="55" y="22"/>
                  </a:lnTo>
                  <a:lnTo>
                    <a:pt x="57" y="20"/>
                  </a:lnTo>
                  <a:lnTo>
                    <a:pt x="62" y="15"/>
                  </a:lnTo>
                  <a:lnTo>
                    <a:pt x="65" y="10"/>
                  </a:lnTo>
                  <a:lnTo>
                    <a:pt x="65" y="5"/>
                  </a:lnTo>
                  <a:lnTo>
                    <a:pt x="67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AD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551" name="Freeform 5662"/>
            <p:cNvSpPr>
              <a:spLocks/>
            </p:cNvSpPr>
            <p:nvPr/>
          </p:nvSpPr>
          <p:spPr bwMode="auto">
            <a:xfrm>
              <a:off x="11082" y="13192"/>
              <a:ext cx="54" cy="72"/>
            </a:xfrm>
            <a:custGeom>
              <a:avLst/>
              <a:gdLst>
                <a:gd name="T0" fmla="*/ 47 w 54"/>
                <a:gd name="T1" fmla="*/ 0 h 72"/>
                <a:gd name="T2" fmla="*/ 47 w 54"/>
                <a:gd name="T3" fmla="*/ 0 h 72"/>
                <a:gd name="T4" fmla="*/ 44 w 54"/>
                <a:gd name="T5" fmla="*/ 5 h 72"/>
                <a:gd name="T6" fmla="*/ 44 w 54"/>
                <a:gd name="T7" fmla="*/ 8 h 72"/>
                <a:gd name="T8" fmla="*/ 42 w 54"/>
                <a:gd name="T9" fmla="*/ 13 h 72"/>
                <a:gd name="T10" fmla="*/ 39 w 54"/>
                <a:gd name="T11" fmla="*/ 18 h 72"/>
                <a:gd name="T12" fmla="*/ 37 w 54"/>
                <a:gd name="T13" fmla="*/ 20 h 72"/>
                <a:gd name="T14" fmla="*/ 32 w 54"/>
                <a:gd name="T15" fmla="*/ 25 h 72"/>
                <a:gd name="T16" fmla="*/ 30 w 54"/>
                <a:gd name="T17" fmla="*/ 28 h 72"/>
                <a:gd name="T18" fmla="*/ 25 w 54"/>
                <a:gd name="T19" fmla="*/ 32 h 72"/>
                <a:gd name="T20" fmla="*/ 20 w 54"/>
                <a:gd name="T21" fmla="*/ 37 h 72"/>
                <a:gd name="T22" fmla="*/ 17 w 54"/>
                <a:gd name="T23" fmla="*/ 40 h 72"/>
                <a:gd name="T24" fmla="*/ 12 w 54"/>
                <a:gd name="T25" fmla="*/ 45 h 72"/>
                <a:gd name="T26" fmla="*/ 10 w 54"/>
                <a:gd name="T27" fmla="*/ 50 h 72"/>
                <a:gd name="T28" fmla="*/ 5 w 54"/>
                <a:gd name="T29" fmla="*/ 55 h 72"/>
                <a:gd name="T30" fmla="*/ 2 w 54"/>
                <a:gd name="T31" fmla="*/ 60 h 72"/>
                <a:gd name="T32" fmla="*/ 0 w 54"/>
                <a:gd name="T33" fmla="*/ 65 h 72"/>
                <a:gd name="T34" fmla="*/ 0 w 54"/>
                <a:gd name="T35" fmla="*/ 72 h 72"/>
                <a:gd name="T36" fmla="*/ 7 w 54"/>
                <a:gd name="T37" fmla="*/ 72 h 72"/>
                <a:gd name="T38" fmla="*/ 7 w 54"/>
                <a:gd name="T39" fmla="*/ 67 h 72"/>
                <a:gd name="T40" fmla="*/ 10 w 54"/>
                <a:gd name="T41" fmla="*/ 65 h 72"/>
                <a:gd name="T42" fmla="*/ 12 w 54"/>
                <a:gd name="T43" fmla="*/ 60 h 72"/>
                <a:gd name="T44" fmla="*/ 15 w 54"/>
                <a:gd name="T45" fmla="*/ 55 h 72"/>
                <a:gd name="T46" fmla="*/ 20 w 54"/>
                <a:gd name="T47" fmla="*/ 50 h 72"/>
                <a:gd name="T48" fmla="*/ 22 w 54"/>
                <a:gd name="T49" fmla="*/ 47 h 72"/>
                <a:gd name="T50" fmla="*/ 27 w 54"/>
                <a:gd name="T51" fmla="*/ 42 h 72"/>
                <a:gd name="T52" fmla="*/ 30 w 54"/>
                <a:gd name="T53" fmla="*/ 37 h 72"/>
                <a:gd name="T54" fmla="*/ 35 w 54"/>
                <a:gd name="T55" fmla="*/ 35 h 72"/>
                <a:gd name="T56" fmla="*/ 39 w 54"/>
                <a:gd name="T57" fmla="*/ 30 h 72"/>
                <a:gd name="T58" fmla="*/ 42 w 54"/>
                <a:gd name="T59" fmla="*/ 25 h 72"/>
                <a:gd name="T60" fmla="*/ 47 w 54"/>
                <a:gd name="T61" fmla="*/ 23 h 72"/>
                <a:gd name="T62" fmla="*/ 49 w 54"/>
                <a:gd name="T63" fmla="*/ 18 h 72"/>
                <a:gd name="T64" fmla="*/ 52 w 54"/>
                <a:gd name="T65" fmla="*/ 13 h 72"/>
                <a:gd name="T66" fmla="*/ 54 w 54"/>
                <a:gd name="T67" fmla="*/ 5 h 72"/>
                <a:gd name="T68" fmla="*/ 54 w 54"/>
                <a:gd name="T69" fmla="*/ 0 h 72"/>
                <a:gd name="T70" fmla="*/ 54 w 54"/>
                <a:gd name="T71" fmla="*/ 0 h 72"/>
                <a:gd name="T72" fmla="*/ 47 w 54"/>
                <a:gd name="T73" fmla="*/ 0 h 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4" h="72">
                  <a:moveTo>
                    <a:pt x="47" y="0"/>
                  </a:moveTo>
                  <a:lnTo>
                    <a:pt x="47" y="0"/>
                  </a:lnTo>
                  <a:lnTo>
                    <a:pt x="44" y="5"/>
                  </a:lnTo>
                  <a:lnTo>
                    <a:pt x="44" y="8"/>
                  </a:lnTo>
                  <a:lnTo>
                    <a:pt x="42" y="13"/>
                  </a:lnTo>
                  <a:lnTo>
                    <a:pt x="39" y="18"/>
                  </a:lnTo>
                  <a:lnTo>
                    <a:pt x="37" y="20"/>
                  </a:lnTo>
                  <a:lnTo>
                    <a:pt x="32" y="25"/>
                  </a:lnTo>
                  <a:lnTo>
                    <a:pt x="30" y="28"/>
                  </a:lnTo>
                  <a:lnTo>
                    <a:pt x="25" y="32"/>
                  </a:lnTo>
                  <a:lnTo>
                    <a:pt x="20" y="37"/>
                  </a:lnTo>
                  <a:lnTo>
                    <a:pt x="17" y="40"/>
                  </a:lnTo>
                  <a:lnTo>
                    <a:pt x="12" y="45"/>
                  </a:lnTo>
                  <a:lnTo>
                    <a:pt x="10" y="50"/>
                  </a:lnTo>
                  <a:lnTo>
                    <a:pt x="5" y="55"/>
                  </a:lnTo>
                  <a:lnTo>
                    <a:pt x="2" y="60"/>
                  </a:lnTo>
                  <a:lnTo>
                    <a:pt x="0" y="65"/>
                  </a:lnTo>
                  <a:lnTo>
                    <a:pt x="0" y="72"/>
                  </a:lnTo>
                  <a:lnTo>
                    <a:pt x="7" y="72"/>
                  </a:lnTo>
                  <a:lnTo>
                    <a:pt x="7" y="67"/>
                  </a:lnTo>
                  <a:lnTo>
                    <a:pt x="10" y="65"/>
                  </a:lnTo>
                  <a:lnTo>
                    <a:pt x="12" y="60"/>
                  </a:lnTo>
                  <a:lnTo>
                    <a:pt x="15" y="55"/>
                  </a:lnTo>
                  <a:lnTo>
                    <a:pt x="20" y="50"/>
                  </a:lnTo>
                  <a:lnTo>
                    <a:pt x="22" y="47"/>
                  </a:lnTo>
                  <a:lnTo>
                    <a:pt x="27" y="42"/>
                  </a:lnTo>
                  <a:lnTo>
                    <a:pt x="30" y="37"/>
                  </a:lnTo>
                  <a:lnTo>
                    <a:pt x="35" y="35"/>
                  </a:lnTo>
                  <a:lnTo>
                    <a:pt x="39" y="30"/>
                  </a:lnTo>
                  <a:lnTo>
                    <a:pt x="42" y="25"/>
                  </a:lnTo>
                  <a:lnTo>
                    <a:pt x="47" y="23"/>
                  </a:lnTo>
                  <a:lnTo>
                    <a:pt x="49" y="18"/>
                  </a:lnTo>
                  <a:lnTo>
                    <a:pt x="52" y="13"/>
                  </a:lnTo>
                  <a:lnTo>
                    <a:pt x="54" y="5"/>
                  </a:lnTo>
                  <a:lnTo>
                    <a:pt x="54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AD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552" name="Freeform 5663"/>
            <p:cNvSpPr>
              <a:spLocks/>
            </p:cNvSpPr>
            <p:nvPr/>
          </p:nvSpPr>
          <p:spPr bwMode="auto">
            <a:xfrm>
              <a:off x="11099" y="13153"/>
              <a:ext cx="37" cy="39"/>
            </a:xfrm>
            <a:custGeom>
              <a:avLst/>
              <a:gdLst>
                <a:gd name="T0" fmla="*/ 0 w 37"/>
                <a:gd name="T1" fmla="*/ 7 h 39"/>
                <a:gd name="T2" fmla="*/ 0 w 37"/>
                <a:gd name="T3" fmla="*/ 7 h 39"/>
                <a:gd name="T4" fmla="*/ 5 w 37"/>
                <a:gd name="T5" fmla="*/ 9 h 39"/>
                <a:gd name="T6" fmla="*/ 10 w 37"/>
                <a:gd name="T7" fmla="*/ 12 h 39"/>
                <a:gd name="T8" fmla="*/ 15 w 37"/>
                <a:gd name="T9" fmla="*/ 14 h 39"/>
                <a:gd name="T10" fmla="*/ 20 w 37"/>
                <a:gd name="T11" fmla="*/ 19 h 39"/>
                <a:gd name="T12" fmla="*/ 25 w 37"/>
                <a:gd name="T13" fmla="*/ 24 h 39"/>
                <a:gd name="T14" fmla="*/ 27 w 37"/>
                <a:gd name="T15" fmla="*/ 29 h 39"/>
                <a:gd name="T16" fmla="*/ 30 w 37"/>
                <a:gd name="T17" fmla="*/ 34 h 39"/>
                <a:gd name="T18" fmla="*/ 30 w 37"/>
                <a:gd name="T19" fmla="*/ 39 h 39"/>
                <a:gd name="T20" fmla="*/ 37 w 37"/>
                <a:gd name="T21" fmla="*/ 39 h 39"/>
                <a:gd name="T22" fmla="*/ 37 w 37"/>
                <a:gd name="T23" fmla="*/ 32 h 39"/>
                <a:gd name="T24" fmla="*/ 35 w 37"/>
                <a:gd name="T25" fmla="*/ 27 h 39"/>
                <a:gd name="T26" fmla="*/ 32 w 37"/>
                <a:gd name="T27" fmla="*/ 19 h 39"/>
                <a:gd name="T28" fmla="*/ 27 w 37"/>
                <a:gd name="T29" fmla="*/ 14 h 39"/>
                <a:gd name="T30" fmla="*/ 22 w 37"/>
                <a:gd name="T31" fmla="*/ 9 h 39"/>
                <a:gd name="T32" fmla="*/ 15 w 37"/>
                <a:gd name="T33" fmla="*/ 5 h 39"/>
                <a:gd name="T34" fmla="*/ 8 w 37"/>
                <a:gd name="T35" fmla="*/ 2 h 39"/>
                <a:gd name="T36" fmla="*/ 3 w 37"/>
                <a:gd name="T37" fmla="*/ 0 h 39"/>
                <a:gd name="T38" fmla="*/ 3 w 37"/>
                <a:gd name="T39" fmla="*/ 0 h 39"/>
                <a:gd name="T40" fmla="*/ 0 w 37"/>
                <a:gd name="T41" fmla="*/ 7 h 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7" h="39">
                  <a:moveTo>
                    <a:pt x="0" y="7"/>
                  </a:moveTo>
                  <a:lnTo>
                    <a:pt x="0" y="7"/>
                  </a:lnTo>
                  <a:lnTo>
                    <a:pt x="5" y="9"/>
                  </a:lnTo>
                  <a:lnTo>
                    <a:pt x="10" y="12"/>
                  </a:lnTo>
                  <a:lnTo>
                    <a:pt x="15" y="14"/>
                  </a:lnTo>
                  <a:lnTo>
                    <a:pt x="20" y="19"/>
                  </a:lnTo>
                  <a:lnTo>
                    <a:pt x="25" y="24"/>
                  </a:lnTo>
                  <a:lnTo>
                    <a:pt x="27" y="29"/>
                  </a:lnTo>
                  <a:lnTo>
                    <a:pt x="30" y="34"/>
                  </a:lnTo>
                  <a:lnTo>
                    <a:pt x="30" y="39"/>
                  </a:lnTo>
                  <a:lnTo>
                    <a:pt x="37" y="39"/>
                  </a:lnTo>
                  <a:lnTo>
                    <a:pt x="37" y="32"/>
                  </a:lnTo>
                  <a:lnTo>
                    <a:pt x="35" y="27"/>
                  </a:lnTo>
                  <a:lnTo>
                    <a:pt x="32" y="19"/>
                  </a:lnTo>
                  <a:lnTo>
                    <a:pt x="27" y="14"/>
                  </a:lnTo>
                  <a:lnTo>
                    <a:pt x="22" y="9"/>
                  </a:lnTo>
                  <a:lnTo>
                    <a:pt x="15" y="5"/>
                  </a:lnTo>
                  <a:lnTo>
                    <a:pt x="8" y="2"/>
                  </a:lnTo>
                  <a:lnTo>
                    <a:pt x="3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AD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553" name="Freeform 5664"/>
            <p:cNvSpPr>
              <a:spLocks/>
            </p:cNvSpPr>
            <p:nvPr/>
          </p:nvSpPr>
          <p:spPr bwMode="auto">
            <a:xfrm>
              <a:off x="10968" y="13143"/>
              <a:ext cx="134" cy="17"/>
            </a:xfrm>
            <a:custGeom>
              <a:avLst/>
              <a:gdLst>
                <a:gd name="T0" fmla="*/ 0 w 134"/>
                <a:gd name="T1" fmla="*/ 10 h 17"/>
                <a:gd name="T2" fmla="*/ 10 w 134"/>
                <a:gd name="T3" fmla="*/ 10 h 17"/>
                <a:gd name="T4" fmla="*/ 17 w 134"/>
                <a:gd name="T5" fmla="*/ 7 h 17"/>
                <a:gd name="T6" fmla="*/ 25 w 134"/>
                <a:gd name="T7" fmla="*/ 7 h 17"/>
                <a:gd name="T8" fmla="*/ 32 w 134"/>
                <a:gd name="T9" fmla="*/ 7 h 17"/>
                <a:gd name="T10" fmla="*/ 42 w 134"/>
                <a:gd name="T11" fmla="*/ 7 h 17"/>
                <a:gd name="T12" fmla="*/ 49 w 134"/>
                <a:gd name="T13" fmla="*/ 7 h 17"/>
                <a:gd name="T14" fmla="*/ 57 w 134"/>
                <a:gd name="T15" fmla="*/ 7 h 17"/>
                <a:gd name="T16" fmla="*/ 67 w 134"/>
                <a:gd name="T17" fmla="*/ 7 h 17"/>
                <a:gd name="T18" fmla="*/ 74 w 134"/>
                <a:gd name="T19" fmla="*/ 7 h 17"/>
                <a:gd name="T20" fmla="*/ 82 w 134"/>
                <a:gd name="T21" fmla="*/ 10 h 17"/>
                <a:gd name="T22" fmla="*/ 91 w 134"/>
                <a:gd name="T23" fmla="*/ 10 h 17"/>
                <a:gd name="T24" fmla="*/ 99 w 134"/>
                <a:gd name="T25" fmla="*/ 10 h 17"/>
                <a:gd name="T26" fmla="*/ 106 w 134"/>
                <a:gd name="T27" fmla="*/ 12 h 17"/>
                <a:gd name="T28" fmla="*/ 116 w 134"/>
                <a:gd name="T29" fmla="*/ 15 h 17"/>
                <a:gd name="T30" fmla="*/ 124 w 134"/>
                <a:gd name="T31" fmla="*/ 15 h 17"/>
                <a:gd name="T32" fmla="*/ 131 w 134"/>
                <a:gd name="T33" fmla="*/ 17 h 17"/>
                <a:gd name="T34" fmla="*/ 134 w 134"/>
                <a:gd name="T35" fmla="*/ 10 h 17"/>
                <a:gd name="T36" fmla="*/ 126 w 134"/>
                <a:gd name="T37" fmla="*/ 7 h 17"/>
                <a:gd name="T38" fmla="*/ 116 w 134"/>
                <a:gd name="T39" fmla="*/ 5 h 17"/>
                <a:gd name="T40" fmla="*/ 109 w 134"/>
                <a:gd name="T41" fmla="*/ 5 h 17"/>
                <a:gd name="T42" fmla="*/ 101 w 134"/>
                <a:gd name="T43" fmla="*/ 2 h 17"/>
                <a:gd name="T44" fmla="*/ 91 w 134"/>
                <a:gd name="T45" fmla="*/ 2 h 17"/>
                <a:gd name="T46" fmla="*/ 84 w 134"/>
                <a:gd name="T47" fmla="*/ 0 h 17"/>
                <a:gd name="T48" fmla="*/ 74 w 134"/>
                <a:gd name="T49" fmla="*/ 0 h 17"/>
                <a:gd name="T50" fmla="*/ 67 w 134"/>
                <a:gd name="T51" fmla="*/ 0 h 17"/>
                <a:gd name="T52" fmla="*/ 57 w 134"/>
                <a:gd name="T53" fmla="*/ 0 h 17"/>
                <a:gd name="T54" fmla="*/ 49 w 134"/>
                <a:gd name="T55" fmla="*/ 0 h 17"/>
                <a:gd name="T56" fmla="*/ 42 w 134"/>
                <a:gd name="T57" fmla="*/ 0 h 17"/>
                <a:gd name="T58" fmla="*/ 32 w 134"/>
                <a:gd name="T59" fmla="*/ 0 h 17"/>
                <a:gd name="T60" fmla="*/ 25 w 134"/>
                <a:gd name="T61" fmla="*/ 0 h 17"/>
                <a:gd name="T62" fmla="*/ 17 w 134"/>
                <a:gd name="T63" fmla="*/ 0 h 17"/>
                <a:gd name="T64" fmla="*/ 7 w 134"/>
                <a:gd name="T65" fmla="*/ 0 h 17"/>
                <a:gd name="T66" fmla="*/ 0 w 134"/>
                <a:gd name="T67" fmla="*/ 0 h 17"/>
                <a:gd name="T68" fmla="*/ 0 w 134"/>
                <a:gd name="T69" fmla="*/ 10 h 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4" h="17">
                  <a:moveTo>
                    <a:pt x="0" y="10"/>
                  </a:moveTo>
                  <a:lnTo>
                    <a:pt x="10" y="10"/>
                  </a:lnTo>
                  <a:lnTo>
                    <a:pt x="17" y="7"/>
                  </a:lnTo>
                  <a:lnTo>
                    <a:pt x="25" y="7"/>
                  </a:lnTo>
                  <a:lnTo>
                    <a:pt x="32" y="7"/>
                  </a:lnTo>
                  <a:lnTo>
                    <a:pt x="42" y="7"/>
                  </a:lnTo>
                  <a:lnTo>
                    <a:pt x="49" y="7"/>
                  </a:lnTo>
                  <a:lnTo>
                    <a:pt x="57" y="7"/>
                  </a:lnTo>
                  <a:lnTo>
                    <a:pt x="67" y="7"/>
                  </a:lnTo>
                  <a:lnTo>
                    <a:pt x="74" y="7"/>
                  </a:lnTo>
                  <a:lnTo>
                    <a:pt x="82" y="10"/>
                  </a:lnTo>
                  <a:lnTo>
                    <a:pt x="91" y="10"/>
                  </a:lnTo>
                  <a:lnTo>
                    <a:pt x="99" y="10"/>
                  </a:lnTo>
                  <a:lnTo>
                    <a:pt x="106" y="12"/>
                  </a:lnTo>
                  <a:lnTo>
                    <a:pt x="116" y="15"/>
                  </a:lnTo>
                  <a:lnTo>
                    <a:pt x="124" y="15"/>
                  </a:lnTo>
                  <a:lnTo>
                    <a:pt x="131" y="17"/>
                  </a:lnTo>
                  <a:lnTo>
                    <a:pt x="134" y="10"/>
                  </a:lnTo>
                  <a:lnTo>
                    <a:pt x="126" y="7"/>
                  </a:lnTo>
                  <a:lnTo>
                    <a:pt x="116" y="5"/>
                  </a:lnTo>
                  <a:lnTo>
                    <a:pt x="109" y="5"/>
                  </a:lnTo>
                  <a:lnTo>
                    <a:pt x="101" y="2"/>
                  </a:lnTo>
                  <a:lnTo>
                    <a:pt x="91" y="2"/>
                  </a:lnTo>
                  <a:lnTo>
                    <a:pt x="84" y="0"/>
                  </a:lnTo>
                  <a:lnTo>
                    <a:pt x="74" y="0"/>
                  </a:lnTo>
                  <a:lnTo>
                    <a:pt x="67" y="0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2" y="0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D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554" name="Freeform 5665"/>
            <p:cNvSpPr>
              <a:spLocks/>
            </p:cNvSpPr>
            <p:nvPr/>
          </p:nvSpPr>
          <p:spPr bwMode="auto">
            <a:xfrm>
              <a:off x="11097" y="13153"/>
              <a:ext cx="5" cy="7"/>
            </a:xfrm>
            <a:custGeom>
              <a:avLst/>
              <a:gdLst>
                <a:gd name="T0" fmla="*/ 2 w 5"/>
                <a:gd name="T1" fmla="*/ 0 h 7"/>
                <a:gd name="T2" fmla="*/ 2 w 5"/>
                <a:gd name="T3" fmla="*/ 0 h 7"/>
                <a:gd name="T4" fmla="*/ 0 w 5"/>
                <a:gd name="T5" fmla="*/ 0 h 7"/>
                <a:gd name="T6" fmla="*/ 0 w 5"/>
                <a:gd name="T7" fmla="*/ 2 h 7"/>
                <a:gd name="T8" fmla="*/ 0 w 5"/>
                <a:gd name="T9" fmla="*/ 5 h 7"/>
                <a:gd name="T10" fmla="*/ 0 w 5"/>
                <a:gd name="T11" fmla="*/ 5 h 7"/>
                <a:gd name="T12" fmla="*/ 0 w 5"/>
                <a:gd name="T13" fmla="*/ 7 h 7"/>
                <a:gd name="T14" fmla="*/ 2 w 5"/>
                <a:gd name="T15" fmla="*/ 7 h 7"/>
                <a:gd name="T16" fmla="*/ 5 w 5"/>
                <a:gd name="T17" fmla="*/ 7 h 7"/>
                <a:gd name="T18" fmla="*/ 2 w 5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" h="7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D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555" name="Freeform 5666"/>
            <p:cNvSpPr>
              <a:spLocks/>
            </p:cNvSpPr>
            <p:nvPr/>
          </p:nvSpPr>
          <p:spPr bwMode="auto">
            <a:xfrm>
              <a:off x="11022" y="13299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0 w 1"/>
                <a:gd name="T9" fmla="*/ 2 h 2"/>
                <a:gd name="T10" fmla="*/ 0 w 1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556" name="Freeform 5667"/>
            <p:cNvSpPr>
              <a:spLocks/>
            </p:cNvSpPr>
            <p:nvPr/>
          </p:nvSpPr>
          <p:spPr bwMode="auto">
            <a:xfrm>
              <a:off x="11022" y="13262"/>
              <a:ext cx="65" cy="39"/>
            </a:xfrm>
            <a:custGeom>
              <a:avLst/>
              <a:gdLst>
                <a:gd name="T0" fmla="*/ 62 w 65"/>
                <a:gd name="T1" fmla="*/ 0 h 39"/>
                <a:gd name="T2" fmla="*/ 62 w 65"/>
                <a:gd name="T3" fmla="*/ 0 h 39"/>
                <a:gd name="T4" fmla="*/ 60 w 65"/>
                <a:gd name="T5" fmla="*/ 2 h 39"/>
                <a:gd name="T6" fmla="*/ 60 w 65"/>
                <a:gd name="T7" fmla="*/ 7 h 39"/>
                <a:gd name="T8" fmla="*/ 57 w 65"/>
                <a:gd name="T9" fmla="*/ 10 h 39"/>
                <a:gd name="T10" fmla="*/ 55 w 65"/>
                <a:gd name="T11" fmla="*/ 15 h 39"/>
                <a:gd name="T12" fmla="*/ 50 w 65"/>
                <a:gd name="T13" fmla="*/ 17 h 39"/>
                <a:gd name="T14" fmla="*/ 47 w 65"/>
                <a:gd name="T15" fmla="*/ 19 h 39"/>
                <a:gd name="T16" fmla="*/ 45 w 65"/>
                <a:gd name="T17" fmla="*/ 22 h 39"/>
                <a:gd name="T18" fmla="*/ 40 w 65"/>
                <a:gd name="T19" fmla="*/ 24 h 39"/>
                <a:gd name="T20" fmla="*/ 35 w 65"/>
                <a:gd name="T21" fmla="*/ 27 h 39"/>
                <a:gd name="T22" fmla="*/ 30 w 65"/>
                <a:gd name="T23" fmla="*/ 27 h 39"/>
                <a:gd name="T24" fmla="*/ 25 w 65"/>
                <a:gd name="T25" fmla="*/ 29 h 39"/>
                <a:gd name="T26" fmla="*/ 20 w 65"/>
                <a:gd name="T27" fmla="*/ 32 h 39"/>
                <a:gd name="T28" fmla="*/ 15 w 65"/>
                <a:gd name="T29" fmla="*/ 32 h 39"/>
                <a:gd name="T30" fmla="*/ 10 w 65"/>
                <a:gd name="T31" fmla="*/ 34 h 39"/>
                <a:gd name="T32" fmla="*/ 5 w 65"/>
                <a:gd name="T33" fmla="*/ 34 h 39"/>
                <a:gd name="T34" fmla="*/ 0 w 65"/>
                <a:gd name="T35" fmla="*/ 37 h 39"/>
                <a:gd name="T36" fmla="*/ 0 w 65"/>
                <a:gd name="T37" fmla="*/ 39 h 39"/>
                <a:gd name="T38" fmla="*/ 5 w 65"/>
                <a:gd name="T39" fmla="*/ 39 h 39"/>
                <a:gd name="T40" fmla="*/ 13 w 65"/>
                <a:gd name="T41" fmla="*/ 37 h 39"/>
                <a:gd name="T42" fmla="*/ 18 w 65"/>
                <a:gd name="T43" fmla="*/ 37 h 39"/>
                <a:gd name="T44" fmla="*/ 23 w 65"/>
                <a:gd name="T45" fmla="*/ 34 h 39"/>
                <a:gd name="T46" fmla="*/ 28 w 65"/>
                <a:gd name="T47" fmla="*/ 32 h 39"/>
                <a:gd name="T48" fmla="*/ 33 w 65"/>
                <a:gd name="T49" fmla="*/ 32 h 39"/>
                <a:gd name="T50" fmla="*/ 37 w 65"/>
                <a:gd name="T51" fmla="*/ 29 h 39"/>
                <a:gd name="T52" fmla="*/ 42 w 65"/>
                <a:gd name="T53" fmla="*/ 27 h 39"/>
                <a:gd name="T54" fmla="*/ 45 w 65"/>
                <a:gd name="T55" fmla="*/ 24 h 39"/>
                <a:gd name="T56" fmla="*/ 50 w 65"/>
                <a:gd name="T57" fmla="*/ 22 h 39"/>
                <a:gd name="T58" fmla="*/ 52 w 65"/>
                <a:gd name="T59" fmla="*/ 19 h 39"/>
                <a:gd name="T60" fmla="*/ 57 w 65"/>
                <a:gd name="T61" fmla="*/ 17 h 39"/>
                <a:gd name="T62" fmla="*/ 60 w 65"/>
                <a:gd name="T63" fmla="*/ 12 h 39"/>
                <a:gd name="T64" fmla="*/ 62 w 65"/>
                <a:gd name="T65" fmla="*/ 10 h 39"/>
                <a:gd name="T66" fmla="*/ 62 w 65"/>
                <a:gd name="T67" fmla="*/ 5 h 39"/>
                <a:gd name="T68" fmla="*/ 65 w 65"/>
                <a:gd name="T69" fmla="*/ 0 h 39"/>
                <a:gd name="T70" fmla="*/ 65 w 65"/>
                <a:gd name="T71" fmla="*/ 0 h 39"/>
                <a:gd name="T72" fmla="*/ 62 w 65"/>
                <a:gd name="T73" fmla="*/ 0 h 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5" h="39">
                  <a:moveTo>
                    <a:pt x="62" y="0"/>
                  </a:moveTo>
                  <a:lnTo>
                    <a:pt x="62" y="0"/>
                  </a:lnTo>
                  <a:lnTo>
                    <a:pt x="60" y="2"/>
                  </a:lnTo>
                  <a:lnTo>
                    <a:pt x="60" y="7"/>
                  </a:lnTo>
                  <a:lnTo>
                    <a:pt x="57" y="10"/>
                  </a:lnTo>
                  <a:lnTo>
                    <a:pt x="55" y="15"/>
                  </a:lnTo>
                  <a:lnTo>
                    <a:pt x="50" y="17"/>
                  </a:lnTo>
                  <a:lnTo>
                    <a:pt x="47" y="19"/>
                  </a:lnTo>
                  <a:lnTo>
                    <a:pt x="45" y="22"/>
                  </a:lnTo>
                  <a:lnTo>
                    <a:pt x="40" y="24"/>
                  </a:lnTo>
                  <a:lnTo>
                    <a:pt x="35" y="27"/>
                  </a:lnTo>
                  <a:lnTo>
                    <a:pt x="30" y="27"/>
                  </a:lnTo>
                  <a:lnTo>
                    <a:pt x="25" y="29"/>
                  </a:lnTo>
                  <a:lnTo>
                    <a:pt x="20" y="32"/>
                  </a:lnTo>
                  <a:lnTo>
                    <a:pt x="15" y="32"/>
                  </a:lnTo>
                  <a:lnTo>
                    <a:pt x="10" y="34"/>
                  </a:lnTo>
                  <a:lnTo>
                    <a:pt x="5" y="34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5" y="39"/>
                  </a:lnTo>
                  <a:lnTo>
                    <a:pt x="13" y="37"/>
                  </a:lnTo>
                  <a:lnTo>
                    <a:pt x="18" y="37"/>
                  </a:lnTo>
                  <a:lnTo>
                    <a:pt x="23" y="34"/>
                  </a:lnTo>
                  <a:lnTo>
                    <a:pt x="28" y="32"/>
                  </a:lnTo>
                  <a:lnTo>
                    <a:pt x="33" y="32"/>
                  </a:lnTo>
                  <a:lnTo>
                    <a:pt x="37" y="29"/>
                  </a:lnTo>
                  <a:lnTo>
                    <a:pt x="42" y="27"/>
                  </a:lnTo>
                  <a:lnTo>
                    <a:pt x="45" y="24"/>
                  </a:lnTo>
                  <a:lnTo>
                    <a:pt x="50" y="22"/>
                  </a:lnTo>
                  <a:lnTo>
                    <a:pt x="52" y="19"/>
                  </a:lnTo>
                  <a:lnTo>
                    <a:pt x="57" y="17"/>
                  </a:lnTo>
                  <a:lnTo>
                    <a:pt x="60" y="12"/>
                  </a:lnTo>
                  <a:lnTo>
                    <a:pt x="62" y="10"/>
                  </a:lnTo>
                  <a:lnTo>
                    <a:pt x="62" y="5"/>
                  </a:lnTo>
                  <a:lnTo>
                    <a:pt x="65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0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557" name="Freeform 5668"/>
            <p:cNvSpPr>
              <a:spLocks/>
            </p:cNvSpPr>
            <p:nvPr/>
          </p:nvSpPr>
          <p:spPr bwMode="auto">
            <a:xfrm>
              <a:off x="11084" y="13187"/>
              <a:ext cx="50" cy="75"/>
            </a:xfrm>
            <a:custGeom>
              <a:avLst/>
              <a:gdLst>
                <a:gd name="T0" fmla="*/ 47 w 50"/>
                <a:gd name="T1" fmla="*/ 0 h 75"/>
                <a:gd name="T2" fmla="*/ 47 w 50"/>
                <a:gd name="T3" fmla="*/ 0 h 75"/>
                <a:gd name="T4" fmla="*/ 45 w 50"/>
                <a:gd name="T5" fmla="*/ 5 h 75"/>
                <a:gd name="T6" fmla="*/ 45 w 50"/>
                <a:gd name="T7" fmla="*/ 10 h 75"/>
                <a:gd name="T8" fmla="*/ 42 w 50"/>
                <a:gd name="T9" fmla="*/ 15 h 75"/>
                <a:gd name="T10" fmla="*/ 40 w 50"/>
                <a:gd name="T11" fmla="*/ 20 h 75"/>
                <a:gd name="T12" fmla="*/ 35 w 50"/>
                <a:gd name="T13" fmla="*/ 25 h 75"/>
                <a:gd name="T14" fmla="*/ 33 w 50"/>
                <a:gd name="T15" fmla="*/ 28 h 75"/>
                <a:gd name="T16" fmla="*/ 28 w 50"/>
                <a:gd name="T17" fmla="*/ 33 h 75"/>
                <a:gd name="T18" fmla="*/ 25 w 50"/>
                <a:gd name="T19" fmla="*/ 35 h 75"/>
                <a:gd name="T20" fmla="*/ 20 w 50"/>
                <a:gd name="T21" fmla="*/ 40 h 75"/>
                <a:gd name="T22" fmla="*/ 15 w 50"/>
                <a:gd name="T23" fmla="*/ 45 h 75"/>
                <a:gd name="T24" fmla="*/ 13 w 50"/>
                <a:gd name="T25" fmla="*/ 47 h 75"/>
                <a:gd name="T26" fmla="*/ 8 w 50"/>
                <a:gd name="T27" fmla="*/ 52 h 75"/>
                <a:gd name="T28" fmla="*/ 5 w 50"/>
                <a:gd name="T29" fmla="*/ 57 h 75"/>
                <a:gd name="T30" fmla="*/ 3 w 50"/>
                <a:gd name="T31" fmla="*/ 62 h 75"/>
                <a:gd name="T32" fmla="*/ 0 w 50"/>
                <a:gd name="T33" fmla="*/ 67 h 75"/>
                <a:gd name="T34" fmla="*/ 0 w 50"/>
                <a:gd name="T35" fmla="*/ 75 h 75"/>
                <a:gd name="T36" fmla="*/ 3 w 50"/>
                <a:gd name="T37" fmla="*/ 75 h 75"/>
                <a:gd name="T38" fmla="*/ 3 w 50"/>
                <a:gd name="T39" fmla="*/ 70 h 75"/>
                <a:gd name="T40" fmla="*/ 5 w 50"/>
                <a:gd name="T41" fmla="*/ 65 h 75"/>
                <a:gd name="T42" fmla="*/ 8 w 50"/>
                <a:gd name="T43" fmla="*/ 60 h 75"/>
                <a:gd name="T44" fmla="*/ 13 w 50"/>
                <a:gd name="T45" fmla="*/ 55 h 75"/>
                <a:gd name="T46" fmla="*/ 15 w 50"/>
                <a:gd name="T47" fmla="*/ 50 h 75"/>
                <a:gd name="T48" fmla="*/ 18 w 50"/>
                <a:gd name="T49" fmla="*/ 47 h 75"/>
                <a:gd name="T50" fmla="*/ 23 w 50"/>
                <a:gd name="T51" fmla="*/ 42 h 75"/>
                <a:gd name="T52" fmla="*/ 28 w 50"/>
                <a:gd name="T53" fmla="*/ 37 h 75"/>
                <a:gd name="T54" fmla="*/ 30 w 50"/>
                <a:gd name="T55" fmla="*/ 35 h 75"/>
                <a:gd name="T56" fmla="*/ 35 w 50"/>
                <a:gd name="T57" fmla="*/ 30 h 75"/>
                <a:gd name="T58" fmla="*/ 37 w 50"/>
                <a:gd name="T59" fmla="*/ 25 h 75"/>
                <a:gd name="T60" fmla="*/ 42 w 50"/>
                <a:gd name="T61" fmla="*/ 23 h 75"/>
                <a:gd name="T62" fmla="*/ 45 w 50"/>
                <a:gd name="T63" fmla="*/ 18 h 75"/>
                <a:gd name="T64" fmla="*/ 47 w 50"/>
                <a:gd name="T65" fmla="*/ 13 h 75"/>
                <a:gd name="T66" fmla="*/ 50 w 50"/>
                <a:gd name="T67" fmla="*/ 8 h 75"/>
                <a:gd name="T68" fmla="*/ 50 w 50"/>
                <a:gd name="T69" fmla="*/ 3 h 75"/>
                <a:gd name="T70" fmla="*/ 50 w 50"/>
                <a:gd name="T71" fmla="*/ 3 h 75"/>
                <a:gd name="T72" fmla="*/ 47 w 50"/>
                <a:gd name="T73" fmla="*/ 0 h 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0" h="75">
                  <a:moveTo>
                    <a:pt x="47" y="0"/>
                  </a:moveTo>
                  <a:lnTo>
                    <a:pt x="47" y="0"/>
                  </a:lnTo>
                  <a:lnTo>
                    <a:pt x="45" y="5"/>
                  </a:lnTo>
                  <a:lnTo>
                    <a:pt x="45" y="10"/>
                  </a:lnTo>
                  <a:lnTo>
                    <a:pt x="42" y="15"/>
                  </a:lnTo>
                  <a:lnTo>
                    <a:pt x="40" y="20"/>
                  </a:lnTo>
                  <a:lnTo>
                    <a:pt x="35" y="25"/>
                  </a:lnTo>
                  <a:lnTo>
                    <a:pt x="33" y="28"/>
                  </a:lnTo>
                  <a:lnTo>
                    <a:pt x="28" y="33"/>
                  </a:lnTo>
                  <a:lnTo>
                    <a:pt x="25" y="35"/>
                  </a:lnTo>
                  <a:lnTo>
                    <a:pt x="20" y="40"/>
                  </a:lnTo>
                  <a:lnTo>
                    <a:pt x="15" y="45"/>
                  </a:lnTo>
                  <a:lnTo>
                    <a:pt x="13" y="47"/>
                  </a:lnTo>
                  <a:lnTo>
                    <a:pt x="8" y="52"/>
                  </a:lnTo>
                  <a:lnTo>
                    <a:pt x="5" y="57"/>
                  </a:lnTo>
                  <a:lnTo>
                    <a:pt x="3" y="62"/>
                  </a:lnTo>
                  <a:lnTo>
                    <a:pt x="0" y="67"/>
                  </a:lnTo>
                  <a:lnTo>
                    <a:pt x="0" y="75"/>
                  </a:lnTo>
                  <a:lnTo>
                    <a:pt x="3" y="75"/>
                  </a:lnTo>
                  <a:lnTo>
                    <a:pt x="3" y="70"/>
                  </a:lnTo>
                  <a:lnTo>
                    <a:pt x="5" y="65"/>
                  </a:lnTo>
                  <a:lnTo>
                    <a:pt x="8" y="60"/>
                  </a:lnTo>
                  <a:lnTo>
                    <a:pt x="13" y="55"/>
                  </a:lnTo>
                  <a:lnTo>
                    <a:pt x="15" y="50"/>
                  </a:lnTo>
                  <a:lnTo>
                    <a:pt x="18" y="47"/>
                  </a:lnTo>
                  <a:lnTo>
                    <a:pt x="23" y="42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5" y="30"/>
                  </a:lnTo>
                  <a:lnTo>
                    <a:pt x="37" y="25"/>
                  </a:lnTo>
                  <a:lnTo>
                    <a:pt x="42" y="23"/>
                  </a:lnTo>
                  <a:lnTo>
                    <a:pt x="45" y="18"/>
                  </a:lnTo>
                  <a:lnTo>
                    <a:pt x="47" y="13"/>
                  </a:lnTo>
                  <a:lnTo>
                    <a:pt x="50" y="8"/>
                  </a:lnTo>
                  <a:lnTo>
                    <a:pt x="50" y="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E0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558" name="Freeform 5669"/>
            <p:cNvSpPr>
              <a:spLocks/>
            </p:cNvSpPr>
            <p:nvPr/>
          </p:nvSpPr>
          <p:spPr bwMode="auto">
            <a:xfrm>
              <a:off x="11099" y="13150"/>
              <a:ext cx="35" cy="40"/>
            </a:xfrm>
            <a:custGeom>
              <a:avLst/>
              <a:gdLst>
                <a:gd name="T0" fmla="*/ 0 w 35"/>
                <a:gd name="T1" fmla="*/ 5 h 40"/>
                <a:gd name="T2" fmla="*/ 0 w 35"/>
                <a:gd name="T3" fmla="*/ 5 h 40"/>
                <a:gd name="T4" fmla="*/ 8 w 35"/>
                <a:gd name="T5" fmla="*/ 8 h 40"/>
                <a:gd name="T6" fmla="*/ 13 w 35"/>
                <a:gd name="T7" fmla="*/ 10 h 40"/>
                <a:gd name="T8" fmla="*/ 18 w 35"/>
                <a:gd name="T9" fmla="*/ 12 h 40"/>
                <a:gd name="T10" fmla="*/ 22 w 35"/>
                <a:gd name="T11" fmla="*/ 17 h 40"/>
                <a:gd name="T12" fmla="*/ 27 w 35"/>
                <a:gd name="T13" fmla="*/ 22 h 40"/>
                <a:gd name="T14" fmla="*/ 30 w 35"/>
                <a:gd name="T15" fmla="*/ 27 h 40"/>
                <a:gd name="T16" fmla="*/ 32 w 35"/>
                <a:gd name="T17" fmla="*/ 32 h 40"/>
                <a:gd name="T18" fmla="*/ 32 w 35"/>
                <a:gd name="T19" fmla="*/ 37 h 40"/>
                <a:gd name="T20" fmla="*/ 35 w 35"/>
                <a:gd name="T21" fmla="*/ 40 h 40"/>
                <a:gd name="T22" fmla="*/ 35 w 35"/>
                <a:gd name="T23" fmla="*/ 32 h 40"/>
                <a:gd name="T24" fmla="*/ 32 w 35"/>
                <a:gd name="T25" fmla="*/ 27 h 40"/>
                <a:gd name="T26" fmla="*/ 30 w 35"/>
                <a:gd name="T27" fmla="*/ 20 h 40"/>
                <a:gd name="T28" fmla="*/ 25 w 35"/>
                <a:gd name="T29" fmla="*/ 15 h 40"/>
                <a:gd name="T30" fmla="*/ 20 w 35"/>
                <a:gd name="T31" fmla="*/ 10 h 40"/>
                <a:gd name="T32" fmla="*/ 15 w 35"/>
                <a:gd name="T33" fmla="*/ 8 h 40"/>
                <a:gd name="T34" fmla="*/ 8 w 35"/>
                <a:gd name="T35" fmla="*/ 3 h 40"/>
                <a:gd name="T36" fmla="*/ 3 w 35"/>
                <a:gd name="T37" fmla="*/ 0 h 40"/>
                <a:gd name="T38" fmla="*/ 3 w 35"/>
                <a:gd name="T39" fmla="*/ 0 h 40"/>
                <a:gd name="T40" fmla="*/ 0 w 35"/>
                <a:gd name="T41" fmla="*/ 5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5" h="40">
                  <a:moveTo>
                    <a:pt x="0" y="5"/>
                  </a:moveTo>
                  <a:lnTo>
                    <a:pt x="0" y="5"/>
                  </a:lnTo>
                  <a:lnTo>
                    <a:pt x="8" y="8"/>
                  </a:lnTo>
                  <a:lnTo>
                    <a:pt x="13" y="10"/>
                  </a:lnTo>
                  <a:lnTo>
                    <a:pt x="18" y="12"/>
                  </a:lnTo>
                  <a:lnTo>
                    <a:pt x="22" y="17"/>
                  </a:lnTo>
                  <a:lnTo>
                    <a:pt x="27" y="22"/>
                  </a:lnTo>
                  <a:lnTo>
                    <a:pt x="30" y="27"/>
                  </a:lnTo>
                  <a:lnTo>
                    <a:pt x="32" y="32"/>
                  </a:lnTo>
                  <a:lnTo>
                    <a:pt x="32" y="37"/>
                  </a:lnTo>
                  <a:lnTo>
                    <a:pt x="35" y="40"/>
                  </a:lnTo>
                  <a:lnTo>
                    <a:pt x="35" y="32"/>
                  </a:lnTo>
                  <a:lnTo>
                    <a:pt x="32" y="27"/>
                  </a:lnTo>
                  <a:lnTo>
                    <a:pt x="30" y="20"/>
                  </a:lnTo>
                  <a:lnTo>
                    <a:pt x="25" y="15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8" y="3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0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559" name="Freeform 5670"/>
            <p:cNvSpPr>
              <a:spLocks/>
            </p:cNvSpPr>
            <p:nvPr/>
          </p:nvSpPr>
          <p:spPr bwMode="auto">
            <a:xfrm>
              <a:off x="10968" y="13140"/>
              <a:ext cx="134" cy="15"/>
            </a:xfrm>
            <a:custGeom>
              <a:avLst/>
              <a:gdLst>
                <a:gd name="T0" fmla="*/ 0 w 134"/>
                <a:gd name="T1" fmla="*/ 5 h 15"/>
                <a:gd name="T2" fmla="*/ 10 w 134"/>
                <a:gd name="T3" fmla="*/ 5 h 15"/>
                <a:gd name="T4" fmla="*/ 17 w 134"/>
                <a:gd name="T5" fmla="*/ 5 h 15"/>
                <a:gd name="T6" fmla="*/ 25 w 134"/>
                <a:gd name="T7" fmla="*/ 5 h 15"/>
                <a:gd name="T8" fmla="*/ 32 w 134"/>
                <a:gd name="T9" fmla="*/ 5 h 15"/>
                <a:gd name="T10" fmla="*/ 42 w 134"/>
                <a:gd name="T11" fmla="*/ 5 h 15"/>
                <a:gd name="T12" fmla="*/ 49 w 134"/>
                <a:gd name="T13" fmla="*/ 5 h 15"/>
                <a:gd name="T14" fmla="*/ 57 w 134"/>
                <a:gd name="T15" fmla="*/ 5 h 15"/>
                <a:gd name="T16" fmla="*/ 67 w 134"/>
                <a:gd name="T17" fmla="*/ 5 h 15"/>
                <a:gd name="T18" fmla="*/ 74 w 134"/>
                <a:gd name="T19" fmla="*/ 5 h 15"/>
                <a:gd name="T20" fmla="*/ 82 w 134"/>
                <a:gd name="T21" fmla="*/ 5 h 15"/>
                <a:gd name="T22" fmla="*/ 91 w 134"/>
                <a:gd name="T23" fmla="*/ 8 h 15"/>
                <a:gd name="T24" fmla="*/ 99 w 134"/>
                <a:gd name="T25" fmla="*/ 8 h 15"/>
                <a:gd name="T26" fmla="*/ 109 w 134"/>
                <a:gd name="T27" fmla="*/ 10 h 15"/>
                <a:gd name="T28" fmla="*/ 116 w 134"/>
                <a:gd name="T29" fmla="*/ 10 h 15"/>
                <a:gd name="T30" fmla="*/ 124 w 134"/>
                <a:gd name="T31" fmla="*/ 13 h 15"/>
                <a:gd name="T32" fmla="*/ 131 w 134"/>
                <a:gd name="T33" fmla="*/ 15 h 15"/>
                <a:gd name="T34" fmla="*/ 134 w 134"/>
                <a:gd name="T35" fmla="*/ 10 h 15"/>
                <a:gd name="T36" fmla="*/ 124 w 134"/>
                <a:gd name="T37" fmla="*/ 10 h 15"/>
                <a:gd name="T38" fmla="*/ 116 w 134"/>
                <a:gd name="T39" fmla="*/ 8 h 15"/>
                <a:gd name="T40" fmla="*/ 109 w 134"/>
                <a:gd name="T41" fmla="*/ 5 h 15"/>
                <a:gd name="T42" fmla="*/ 99 w 134"/>
                <a:gd name="T43" fmla="*/ 5 h 15"/>
                <a:gd name="T44" fmla="*/ 91 w 134"/>
                <a:gd name="T45" fmla="*/ 3 h 15"/>
                <a:gd name="T46" fmla="*/ 84 w 134"/>
                <a:gd name="T47" fmla="*/ 3 h 15"/>
                <a:gd name="T48" fmla="*/ 74 w 134"/>
                <a:gd name="T49" fmla="*/ 3 h 15"/>
                <a:gd name="T50" fmla="*/ 67 w 134"/>
                <a:gd name="T51" fmla="*/ 3 h 15"/>
                <a:gd name="T52" fmla="*/ 57 w 134"/>
                <a:gd name="T53" fmla="*/ 3 h 15"/>
                <a:gd name="T54" fmla="*/ 49 w 134"/>
                <a:gd name="T55" fmla="*/ 0 h 15"/>
                <a:gd name="T56" fmla="*/ 42 w 134"/>
                <a:gd name="T57" fmla="*/ 0 h 15"/>
                <a:gd name="T58" fmla="*/ 32 w 134"/>
                <a:gd name="T59" fmla="*/ 3 h 15"/>
                <a:gd name="T60" fmla="*/ 25 w 134"/>
                <a:gd name="T61" fmla="*/ 3 h 15"/>
                <a:gd name="T62" fmla="*/ 17 w 134"/>
                <a:gd name="T63" fmla="*/ 3 h 15"/>
                <a:gd name="T64" fmla="*/ 10 w 134"/>
                <a:gd name="T65" fmla="*/ 3 h 15"/>
                <a:gd name="T66" fmla="*/ 0 w 134"/>
                <a:gd name="T67" fmla="*/ 3 h 15"/>
                <a:gd name="T68" fmla="*/ 0 w 134"/>
                <a:gd name="T69" fmla="*/ 5 h 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4" h="15">
                  <a:moveTo>
                    <a:pt x="0" y="5"/>
                  </a:moveTo>
                  <a:lnTo>
                    <a:pt x="10" y="5"/>
                  </a:lnTo>
                  <a:lnTo>
                    <a:pt x="17" y="5"/>
                  </a:lnTo>
                  <a:lnTo>
                    <a:pt x="25" y="5"/>
                  </a:lnTo>
                  <a:lnTo>
                    <a:pt x="32" y="5"/>
                  </a:lnTo>
                  <a:lnTo>
                    <a:pt x="42" y="5"/>
                  </a:lnTo>
                  <a:lnTo>
                    <a:pt x="49" y="5"/>
                  </a:lnTo>
                  <a:lnTo>
                    <a:pt x="57" y="5"/>
                  </a:lnTo>
                  <a:lnTo>
                    <a:pt x="67" y="5"/>
                  </a:lnTo>
                  <a:lnTo>
                    <a:pt x="74" y="5"/>
                  </a:lnTo>
                  <a:lnTo>
                    <a:pt x="82" y="5"/>
                  </a:lnTo>
                  <a:lnTo>
                    <a:pt x="91" y="8"/>
                  </a:lnTo>
                  <a:lnTo>
                    <a:pt x="99" y="8"/>
                  </a:lnTo>
                  <a:lnTo>
                    <a:pt x="109" y="10"/>
                  </a:lnTo>
                  <a:lnTo>
                    <a:pt x="116" y="10"/>
                  </a:lnTo>
                  <a:lnTo>
                    <a:pt x="124" y="13"/>
                  </a:lnTo>
                  <a:lnTo>
                    <a:pt x="131" y="15"/>
                  </a:lnTo>
                  <a:lnTo>
                    <a:pt x="134" y="10"/>
                  </a:lnTo>
                  <a:lnTo>
                    <a:pt x="124" y="10"/>
                  </a:lnTo>
                  <a:lnTo>
                    <a:pt x="116" y="8"/>
                  </a:lnTo>
                  <a:lnTo>
                    <a:pt x="109" y="5"/>
                  </a:lnTo>
                  <a:lnTo>
                    <a:pt x="99" y="5"/>
                  </a:lnTo>
                  <a:lnTo>
                    <a:pt x="91" y="3"/>
                  </a:lnTo>
                  <a:lnTo>
                    <a:pt x="84" y="3"/>
                  </a:lnTo>
                  <a:lnTo>
                    <a:pt x="74" y="3"/>
                  </a:lnTo>
                  <a:lnTo>
                    <a:pt x="67" y="3"/>
                  </a:lnTo>
                  <a:lnTo>
                    <a:pt x="57" y="3"/>
                  </a:lnTo>
                  <a:lnTo>
                    <a:pt x="49" y="0"/>
                  </a:lnTo>
                  <a:lnTo>
                    <a:pt x="42" y="0"/>
                  </a:lnTo>
                  <a:lnTo>
                    <a:pt x="32" y="3"/>
                  </a:lnTo>
                  <a:lnTo>
                    <a:pt x="25" y="3"/>
                  </a:lnTo>
                  <a:lnTo>
                    <a:pt x="17" y="3"/>
                  </a:lnTo>
                  <a:lnTo>
                    <a:pt x="10" y="3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0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560" name="Freeform 5671"/>
            <p:cNvSpPr>
              <a:spLocks/>
            </p:cNvSpPr>
            <p:nvPr/>
          </p:nvSpPr>
          <p:spPr bwMode="auto">
            <a:xfrm>
              <a:off x="11099" y="13150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3 h 5"/>
                <a:gd name="T4" fmla="*/ 0 w 1"/>
                <a:gd name="T5" fmla="*/ 3 h 5"/>
                <a:gd name="T6" fmla="*/ 0 w 1"/>
                <a:gd name="T7" fmla="*/ 5 h 5"/>
                <a:gd name="T8" fmla="*/ 0 w 1"/>
                <a:gd name="T9" fmla="*/ 5 h 5"/>
                <a:gd name="T10" fmla="*/ 0 w 1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561" name="Freeform 5672"/>
            <p:cNvSpPr>
              <a:spLocks/>
            </p:cNvSpPr>
            <p:nvPr/>
          </p:nvSpPr>
          <p:spPr bwMode="auto">
            <a:xfrm>
              <a:off x="9342" y="12739"/>
              <a:ext cx="1194" cy="451"/>
            </a:xfrm>
            <a:custGeom>
              <a:avLst/>
              <a:gdLst>
                <a:gd name="T0" fmla="*/ 0 w 1194"/>
                <a:gd name="T1" fmla="*/ 109 h 451"/>
                <a:gd name="T2" fmla="*/ 277 w 1194"/>
                <a:gd name="T3" fmla="*/ 451 h 451"/>
                <a:gd name="T4" fmla="*/ 1194 w 1194"/>
                <a:gd name="T5" fmla="*/ 339 h 451"/>
                <a:gd name="T6" fmla="*/ 753 w 1194"/>
                <a:gd name="T7" fmla="*/ 0 h 451"/>
                <a:gd name="T8" fmla="*/ 0 w 1194"/>
                <a:gd name="T9" fmla="*/ 109 h 4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94" h="451">
                  <a:moveTo>
                    <a:pt x="0" y="109"/>
                  </a:moveTo>
                  <a:lnTo>
                    <a:pt x="277" y="451"/>
                  </a:lnTo>
                  <a:lnTo>
                    <a:pt x="1194" y="339"/>
                  </a:lnTo>
                  <a:lnTo>
                    <a:pt x="753" y="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562" name="Freeform 5673"/>
            <p:cNvSpPr>
              <a:spLocks/>
            </p:cNvSpPr>
            <p:nvPr/>
          </p:nvSpPr>
          <p:spPr bwMode="auto">
            <a:xfrm>
              <a:off x="9337" y="12501"/>
              <a:ext cx="1162" cy="369"/>
            </a:xfrm>
            <a:custGeom>
              <a:avLst/>
              <a:gdLst>
                <a:gd name="T0" fmla="*/ 0 w 1162"/>
                <a:gd name="T1" fmla="*/ 84 h 369"/>
                <a:gd name="T2" fmla="*/ 800 w 1162"/>
                <a:gd name="T3" fmla="*/ 0 h 369"/>
                <a:gd name="T4" fmla="*/ 1162 w 1162"/>
                <a:gd name="T5" fmla="*/ 262 h 369"/>
                <a:gd name="T6" fmla="*/ 257 w 1162"/>
                <a:gd name="T7" fmla="*/ 369 h 369"/>
                <a:gd name="T8" fmla="*/ 0 w 1162"/>
                <a:gd name="T9" fmla="*/ 84 h 3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2" h="369">
                  <a:moveTo>
                    <a:pt x="0" y="84"/>
                  </a:moveTo>
                  <a:lnTo>
                    <a:pt x="800" y="0"/>
                  </a:lnTo>
                  <a:lnTo>
                    <a:pt x="1162" y="262"/>
                  </a:lnTo>
                  <a:lnTo>
                    <a:pt x="257" y="369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E0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563" name="Freeform 5674"/>
            <p:cNvSpPr>
              <a:spLocks/>
            </p:cNvSpPr>
            <p:nvPr/>
          </p:nvSpPr>
          <p:spPr bwMode="auto">
            <a:xfrm>
              <a:off x="9594" y="12763"/>
              <a:ext cx="942" cy="139"/>
            </a:xfrm>
            <a:custGeom>
              <a:avLst/>
              <a:gdLst>
                <a:gd name="T0" fmla="*/ 0 w 942"/>
                <a:gd name="T1" fmla="*/ 107 h 139"/>
                <a:gd name="T2" fmla="*/ 905 w 942"/>
                <a:gd name="T3" fmla="*/ 0 h 139"/>
                <a:gd name="T4" fmla="*/ 942 w 942"/>
                <a:gd name="T5" fmla="*/ 30 h 139"/>
                <a:gd name="T6" fmla="*/ 25 w 942"/>
                <a:gd name="T7" fmla="*/ 139 h 139"/>
                <a:gd name="T8" fmla="*/ 0 w 942"/>
                <a:gd name="T9" fmla="*/ 107 h 1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42" h="139">
                  <a:moveTo>
                    <a:pt x="0" y="107"/>
                  </a:moveTo>
                  <a:lnTo>
                    <a:pt x="905" y="0"/>
                  </a:lnTo>
                  <a:lnTo>
                    <a:pt x="942" y="30"/>
                  </a:lnTo>
                  <a:lnTo>
                    <a:pt x="25" y="139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2B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564" name="Freeform 5675"/>
            <p:cNvSpPr>
              <a:spLocks/>
            </p:cNvSpPr>
            <p:nvPr/>
          </p:nvSpPr>
          <p:spPr bwMode="auto">
            <a:xfrm>
              <a:off x="9597" y="12768"/>
              <a:ext cx="939" cy="134"/>
            </a:xfrm>
            <a:custGeom>
              <a:avLst/>
              <a:gdLst>
                <a:gd name="T0" fmla="*/ 0 w 939"/>
                <a:gd name="T1" fmla="*/ 107 h 134"/>
                <a:gd name="T2" fmla="*/ 907 w 939"/>
                <a:gd name="T3" fmla="*/ 0 h 134"/>
                <a:gd name="T4" fmla="*/ 939 w 939"/>
                <a:gd name="T5" fmla="*/ 25 h 134"/>
                <a:gd name="T6" fmla="*/ 22 w 939"/>
                <a:gd name="T7" fmla="*/ 134 h 134"/>
                <a:gd name="T8" fmla="*/ 0 w 939"/>
                <a:gd name="T9" fmla="*/ 107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39" h="134">
                  <a:moveTo>
                    <a:pt x="0" y="107"/>
                  </a:moveTo>
                  <a:lnTo>
                    <a:pt x="907" y="0"/>
                  </a:lnTo>
                  <a:lnTo>
                    <a:pt x="939" y="25"/>
                  </a:lnTo>
                  <a:lnTo>
                    <a:pt x="22" y="134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E0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565" name="Freeform 5676"/>
            <p:cNvSpPr>
              <a:spLocks/>
            </p:cNvSpPr>
            <p:nvPr/>
          </p:nvSpPr>
          <p:spPr bwMode="auto">
            <a:xfrm>
              <a:off x="9337" y="12585"/>
              <a:ext cx="282" cy="595"/>
            </a:xfrm>
            <a:custGeom>
              <a:avLst/>
              <a:gdLst>
                <a:gd name="T0" fmla="*/ 282 w 282"/>
                <a:gd name="T1" fmla="*/ 317 h 595"/>
                <a:gd name="T2" fmla="*/ 282 w 282"/>
                <a:gd name="T3" fmla="*/ 595 h 595"/>
                <a:gd name="T4" fmla="*/ 5 w 282"/>
                <a:gd name="T5" fmla="*/ 253 h 595"/>
                <a:gd name="T6" fmla="*/ 0 w 282"/>
                <a:gd name="T7" fmla="*/ 0 h 595"/>
                <a:gd name="T8" fmla="*/ 257 w 282"/>
                <a:gd name="T9" fmla="*/ 285 h 595"/>
                <a:gd name="T10" fmla="*/ 282 w 282"/>
                <a:gd name="T11" fmla="*/ 317 h 5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2" h="595">
                  <a:moveTo>
                    <a:pt x="282" y="317"/>
                  </a:moveTo>
                  <a:lnTo>
                    <a:pt x="282" y="595"/>
                  </a:lnTo>
                  <a:lnTo>
                    <a:pt x="5" y="253"/>
                  </a:lnTo>
                  <a:lnTo>
                    <a:pt x="0" y="0"/>
                  </a:lnTo>
                  <a:lnTo>
                    <a:pt x="257" y="285"/>
                  </a:lnTo>
                  <a:lnTo>
                    <a:pt x="282" y="317"/>
                  </a:lnTo>
                  <a:close/>
                </a:path>
              </a:pathLst>
            </a:custGeom>
            <a:solidFill>
              <a:srgbClr val="AD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566" name="Freeform 5677"/>
            <p:cNvSpPr>
              <a:spLocks/>
            </p:cNvSpPr>
            <p:nvPr/>
          </p:nvSpPr>
          <p:spPr bwMode="auto">
            <a:xfrm>
              <a:off x="9594" y="12870"/>
              <a:ext cx="3" cy="84"/>
            </a:xfrm>
            <a:custGeom>
              <a:avLst/>
              <a:gdLst>
                <a:gd name="T0" fmla="*/ 0 w 3"/>
                <a:gd name="T1" fmla="*/ 79 h 84"/>
                <a:gd name="T2" fmla="*/ 3 w 3"/>
                <a:gd name="T3" fmla="*/ 84 h 84"/>
                <a:gd name="T4" fmla="*/ 3 w 3"/>
                <a:gd name="T5" fmla="*/ 5 h 84"/>
                <a:gd name="T6" fmla="*/ 0 w 3"/>
                <a:gd name="T7" fmla="*/ 0 h 84"/>
                <a:gd name="T8" fmla="*/ 0 w 3"/>
                <a:gd name="T9" fmla="*/ 79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84">
                  <a:moveTo>
                    <a:pt x="0" y="79"/>
                  </a:moveTo>
                  <a:lnTo>
                    <a:pt x="3" y="84"/>
                  </a:lnTo>
                  <a:lnTo>
                    <a:pt x="3" y="5"/>
                  </a:lnTo>
                  <a:lnTo>
                    <a:pt x="0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3E03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567" name="Freeform 5678"/>
            <p:cNvSpPr>
              <a:spLocks/>
            </p:cNvSpPr>
            <p:nvPr/>
          </p:nvSpPr>
          <p:spPr bwMode="auto">
            <a:xfrm>
              <a:off x="9619" y="12793"/>
              <a:ext cx="917" cy="387"/>
            </a:xfrm>
            <a:custGeom>
              <a:avLst/>
              <a:gdLst>
                <a:gd name="T0" fmla="*/ 0 w 917"/>
                <a:gd name="T1" fmla="*/ 109 h 387"/>
                <a:gd name="T2" fmla="*/ 0 w 917"/>
                <a:gd name="T3" fmla="*/ 387 h 387"/>
                <a:gd name="T4" fmla="*/ 917 w 917"/>
                <a:gd name="T5" fmla="*/ 275 h 387"/>
                <a:gd name="T6" fmla="*/ 917 w 917"/>
                <a:gd name="T7" fmla="*/ 109 h 387"/>
                <a:gd name="T8" fmla="*/ 907 w 917"/>
                <a:gd name="T9" fmla="*/ 97 h 387"/>
                <a:gd name="T10" fmla="*/ 907 w 917"/>
                <a:gd name="T11" fmla="*/ 72 h 387"/>
                <a:gd name="T12" fmla="*/ 917 w 917"/>
                <a:gd name="T13" fmla="*/ 72 h 387"/>
                <a:gd name="T14" fmla="*/ 917 w 917"/>
                <a:gd name="T15" fmla="*/ 0 h 387"/>
                <a:gd name="T16" fmla="*/ 0 w 917"/>
                <a:gd name="T17" fmla="*/ 109 h 3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17" h="387">
                  <a:moveTo>
                    <a:pt x="0" y="109"/>
                  </a:moveTo>
                  <a:lnTo>
                    <a:pt x="0" y="387"/>
                  </a:lnTo>
                  <a:lnTo>
                    <a:pt x="917" y="275"/>
                  </a:lnTo>
                  <a:lnTo>
                    <a:pt x="917" y="109"/>
                  </a:lnTo>
                  <a:lnTo>
                    <a:pt x="907" y="97"/>
                  </a:lnTo>
                  <a:lnTo>
                    <a:pt x="907" y="72"/>
                  </a:lnTo>
                  <a:lnTo>
                    <a:pt x="917" y="72"/>
                  </a:lnTo>
                  <a:lnTo>
                    <a:pt x="917" y="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47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568" name="Freeform 5679"/>
            <p:cNvSpPr>
              <a:spLocks/>
            </p:cNvSpPr>
            <p:nvPr/>
          </p:nvSpPr>
          <p:spPr bwMode="auto">
            <a:xfrm>
              <a:off x="9619" y="12902"/>
              <a:ext cx="917" cy="278"/>
            </a:xfrm>
            <a:custGeom>
              <a:avLst/>
              <a:gdLst>
                <a:gd name="T0" fmla="*/ 917 w 917"/>
                <a:gd name="T1" fmla="*/ 0 h 278"/>
                <a:gd name="T2" fmla="*/ 917 w 917"/>
                <a:gd name="T3" fmla="*/ 166 h 278"/>
                <a:gd name="T4" fmla="*/ 0 w 917"/>
                <a:gd name="T5" fmla="*/ 278 h 278"/>
                <a:gd name="T6" fmla="*/ 0 w 917"/>
                <a:gd name="T7" fmla="*/ 114 h 278"/>
                <a:gd name="T8" fmla="*/ 917 w 917"/>
                <a:gd name="T9" fmla="*/ 0 h 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7" h="278">
                  <a:moveTo>
                    <a:pt x="917" y="0"/>
                  </a:moveTo>
                  <a:lnTo>
                    <a:pt x="917" y="166"/>
                  </a:lnTo>
                  <a:lnTo>
                    <a:pt x="0" y="278"/>
                  </a:lnTo>
                  <a:lnTo>
                    <a:pt x="0" y="114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91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569" name="Freeform 5680"/>
            <p:cNvSpPr>
              <a:spLocks/>
            </p:cNvSpPr>
            <p:nvPr/>
          </p:nvSpPr>
          <p:spPr bwMode="auto">
            <a:xfrm>
              <a:off x="9619" y="12890"/>
              <a:ext cx="917" cy="126"/>
            </a:xfrm>
            <a:custGeom>
              <a:avLst/>
              <a:gdLst>
                <a:gd name="T0" fmla="*/ 917 w 917"/>
                <a:gd name="T1" fmla="*/ 12 h 126"/>
                <a:gd name="T2" fmla="*/ 0 w 917"/>
                <a:gd name="T3" fmla="*/ 126 h 126"/>
                <a:gd name="T4" fmla="*/ 0 w 917"/>
                <a:gd name="T5" fmla="*/ 114 h 126"/>
                <a:gd name="T6" fmla="*/ 907 w 917"/>
                <a:gd name="T7" fmla="*/ 0 h 126"/>
                <a:gd name="T8" fmla="*/ 917 w 917"/>
                <a:gd name="T9" fmla="*/ 12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7" h="126">
                  <a:moveTo>
                    <a:pt x="917" y="12"/>
                  </a:moveTo>
                  <a:lnTo>
                    <a:pt x="0" y="126"/>
                  </a:lnTo>
                  <a:lnTo>
                    <a:pt x="0" y="114"/>
                  </a:lnTo>
                  <a:lnTo>
                    <a:pt x="907" y="0"/>
                  </a:lnTo>
                  <a:lnTo>
                    <a:pt x="917" y="12"/>
                  </a:lnTo>
                  <a:close/>
                </a:path>
              </a:pathLst>
            </a:custGeom>
            <a:solidFill>
              <a:srgbClr val="D1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570" name="Freeform 5681"/>
            <p:cNvSpPr>
              <a:spLocks/>
            </p:cNvSpPr>
            <p:nvPr/>
          </p:nvSpPr>
          <p:spPr bwMode="auto">
            <a:xfrm>
              <a:off x="9619" y="12793"/>
              <a:ext cx="917" cy="189"/>
            </a:xfrm>
            <a:custGeom>
              <a:avLst/>
              <a:gdLst>
                <a:gd name="T0" fmla="*/ 917 w 917"/>
                <a:gd name="T1" fmla="*/ 72 h 189"/>
                <a:gd name="T2" fmla="*/ 917 w 917"/>
                <a:gd name="T3" fmla="*/ 0 h 189"/>
                <a:gd name="T4" fmla="*/ 0 w 917"/>
                <a:gd name="T5" fmla="*/ 109 h 189"/>
                <a:gd name="T6" fmla="*/ 0 w 917"/>
                <a:gd name="T7" fmla="*/ 189 h 189"/>
                <a:gd name="T8" fmla="*/ 917 w 917"/>
                <a:gd name="T9" fmla="*/ 72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7" h="189">
                  <a:moveTo>
                    <a:pt x="917" y="72"/>
                  </a:moveTo>
                  <a:lnTo>
                    <a:pt x="917" y="0"/>
                  </a:lnTo>
                  <a:lnTo>
                    <a:pt x="0" y="109"/>
                  </a:lnTo>
                  <a:lnTo>
                    <a:pt x="0" y="189"/>
                  </a:lnTo>
                  <a:lnTo>
                    <a:pt x="917" y="72"/>
                  </a:lnTo>
                  <a:close/>
                </a:path>
              </a:pathLst>
            </a:custGeom>
            <a:solidFill>
              <a:srgbClr val="91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571" name="Freeform 5682"/>
            <p:cNvSpPr>
              <a:spLocks/>
            </p:cNvSpPr>
            <p:nvPr/>
          </p:nvSpPr>
          <p:spPr bwMode="auto">
            <a:xfrm>
              <a:off x="9619" y="12982"/>
              <a:ext cx="32" cy="27"/>
            </a:xfrm>
            <a:custGeom>
              <a:avLst/>
              <a:gdLst>
                <a:gd name="T0" fmla="*/ 0 w 32"/>
                <a:gd name="T1" fmla="*/ 4 h 27"/>
                <a:gd name="T2" fmla="*/ 32 w 32"/>
                <a:gd name="T3" fmla="*/ 0 h 27"/>
                <a:gd name="T4" fmla="*/ 32 w 32"/>
                <a:gd name="T5" fmla="*/ 22 h 27"/>
                <a:gd name="T6" fmla="*/ 0 w 32"/>
                <a:gd name="T7" fmla="*/ 27 h 27"/>
                <a:gd name="T8" fmla="*/ 0 w 32"/>
                <a:gd name="T9" fmla="*/ 4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7">
                  <a:moveTo>
                    <a:pt x="0" y="4"/>
                  </a:moveTo>
                  <a:lnTo>
                    <a:pt x="32" y="0"/>
                  </a:lnTo>
                  <a:lnTo>
                    <a:pt x="32" y="22"/>
                  </a:lnTo>
                  <a:lnTo>
                    <a:pt x="0" y="2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7A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572" name="Freeform 5683"/>
            <p:cNvSpPr>
              <a:spLocks/>
            </p:cNvSpPr>
            <p:nvPr/>
          </p:nvSpPr>
          <p:spPr bwMode="auto">
            <a:xfrm>
              <a:off x="10487" y="12870"/>
              <a:ext cx="39" cy="30"/>
            </a:xfrm>
            <a:custGeom>
              <a:avLst/>
              <a:gdLst>
                <a:gd name="T0" fmla="*/ 0 w 39"/>
                <a:gd name="T1" fmla="*/ 5 h 30"/>
                <a:gd name="T2" fmla="*/ 39 w 39"/>
                <a:gd name="T3" fmla="*/ 0 h 30"/>
                <a:gd name="T4" fmla="*/ 39 w 39"/>
                <a:gd name="T5" fmla="*/ 25 h 30"/>
                <a:gd name="T6" fmla="*/ 0 w 39"/>
                <a:gd name="T7" fmla="*/ 30 h 30"/>
                <a:gd name="T8" fmla="*/ 0 w 39"/>
                <a:gd name="T9" fmla="*/ 5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30">
                  <a:moveTo>
                    <a:pt x="0" y="5"/>
                  </a:moveTo>
                  <a:lnTo>
                    <a:pt x="39" y="0"/>
                  </a:lnTo>
                  <a:lnTo>
                    <a:pt x="39" y="25"/>
                  </a:lnTo>
                  <a:lnTo>
                    <a:pt x="0" y="3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A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573" name="Freeform 5684"/>
            <p:cNvSpPr>
              <a:spLocks/>
            </p:cNvSpPr>
            <p:nvPr/>
          </p:nvSpPr>
          <p:spPr bwMode="auto">
            <a:xfrm>
              <a:off x="10427" y="12877"/>
              <a:ext cx="35" cy="30"/>
            </a:xfrm>
            <a:custGeom>
              <a:avLst/>
              <a:gdLst>
                <a:gd name="T0" fmla="*/ 0 w 35"/>
                <a:gd name="T1" fmla="*/ 5 h 30"/>
                <a:gd name="T2" fmla="*/ 35 w 35"/>
                <a:gd name="T3" fmla="*/ 0 h 30"/>
                <a:gd name="T4" fmla="*/ 35 w 35"/>
                <a:gd name="T5" fmla="*/ 25 h 30"/>
                <a:gd name="T6" fmla="*/ 0 w 35"/>
                <a:gd name="T7" fmla="*/ 30 h 30"/>
                <a:gd name="T8" fmla="*/ 0 w 35"/>
                <a:gd name="T9" fmla="*/ 5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0">
                  <a:moveTo>
                    <a:pt x="0" y="5"/>
                  </a:moveTo>
                  <a:lnTo>
                    <a:pt x="35" y="0"/>
                  </a:lnTo>
                  <a:lnTo>
                    <a:pt x="35" y="25"/>
                  </a:lnTo>
                  <a:lnTo>
                    <a:pt x="0" y="3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A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574" name="Freeform 5685"/>
            <p:cNvSpPr>
              <a:spLocks/>
            </p:cNvSpPr>
            <p:nvPr/>
          </p:nvSpPr>
          <p:spPr bwMode="auto">
            <a:xfrm>
              <a:off x="10368" y="12885"/>
              <a:ext cx="37" cy="30"/>
            </a:xfrm>
            <a:custGeom>
              <a:avLst/>
              <a:gdLst>
                <a:gd name="T0" fmla="*/ 0 w 37"/>
                <a:gd name="T1" fmla="*/ 5 h 30"/>
                <a:gd name="T2" fmla="*/ 37 w 37"/>
                <a:gd name="T3" fmla="*/ 0 h 30"/>
                <a:gd name="T4" fmla="*/ 37 w 37"/>
                <a:gd name="T5" fmla="*/ 25 h 30"/>
                <a:gd name="T6" fmla="*/ 0 w 37"/>
                <a:gd name="T7" fmla="*/ 30 h 30"/>
                <a:gd name="T8" fmla="*/ 0 w 37"/>
                <a:gd name="T9" fmla="*/ 5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30">
                  <a:moveTo>
                    <a:pt x="0" y="5"/>
                  </a:moveTo>
                  <a:lnTo>
                    <a:pt x="37" y="0"/>
                  </a:lnTo>
                  <a:lnTo>
                    <a:pt x="37" y="25"/>
                  </a:lnTo>
                  <a:lnTo>
                    <a:pt x="0" y="3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A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575" name="Freeform 5686"/>
            <p:cNvSpPr>
              <a:spLocks/>
            </p:cNvSpPr>
            <p:nvPr/>
          </p:nvSpPr>
          <p:spPr bwMode="auto">
            <a:xfrm>
              <a:off x="10308" y="12892"/>
              <a:ext cx="38" cy="30"/>
            </a:xfrm>
            <a:custGeom>
              <a:avLst/>
              <a:gdLst>
                <a:gd name="T0" fmla="*/ 0 w 38"/>
                <a:gd name="T1" fmla="*/ 5 h 30"/>
                <a:gd name="T2" fmla="*/ 38 w 38"/>
                <a:gd name="T3" fmla="*/ 0 h 30"/>
                <a:gd name="T4" fmla="*/ 38 w 38"/>
                <a:gd name="T5" fmla="*/ 25 h 30"/>
                <a:gd name="T6" fmla="*/ 0 w 38"/>
                <a:gd name="T7" fmla="*/ 30 h 30"/>
                <a:gd name="T8" fmla="*/ 0 w 38"/>
                <a:gd name="T9" fmla="*/ 5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30">
                  <a:moveTo>
                    <a:pt x="0" y="5"/>
                  </a:moveTo>
                  <a:lnTo>
                    <a:pt x="38" y="0"/>
                  </a:lnTo>
                  <a:lnTo>
                    <a:pt x="38" y="25"/>
                  </a:lnTo>
                  <a:lnTo>
                    <a:pt x="0" y="3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A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576" name="Freeform 5687"/>
            <p:cNvSpPr>
              <a:spLocks/>
            </p:cNvSpPr>
            <p:nvPr/>
          </p:nvSpPr>
          <p:spPr bwMode="auto">
            <a:xfrm>
              <a:off x="10249" y="12900"/>
              <a:ext cx="37" cy="29"/>
            </a:xfrm>
            <a:custGeom>
              <a:avLst/>
              <a:gdLst>
                <a:gd name="T0" fmla="*/ 0 w 37"/>
                <a:gd name="T1" fmla="*/ 5 h 29"/>
                <a:gd name="T2" fmla="*/ 37 w 37"/>
                <a:gd name="T3" fmla="*/ 0 h 29"/>
                <a:gd name="T4" fmla="*/ 37 w 37"/>
                <a:gd name="T5" fmla="*/ 24 h 29"/>
                <a:gd name="T6" fmla="*/ 0 w 37"/>
                <a:gd name="T7" fmla="*/ 29 h 29"/>
                <a:gd name="T8" fmla="*/ 0 w 37"/>
                <a:gd name="T9" fmla="*/ 5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29">
                  <a:moveTo>
                    <a:pt x="0" y="5"/>
                  </a:moveTo>
                  <a:lnTo>
                    <a:pt x="37" y="0"/>
                  </a:lnTo>
                  <a:lnTo>
                    <a:pt x="37" y="24"/>
                  </a:lnTo>
                  <a:lnTo>
                    <a:pt x="0" y="2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A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577" name="Freeform 5688"/>
            <p:cNvSpPr>
              <a:spLocks/>
            </p:cNvSpPr>
            <p:nvPr/>
          </p:nvSpPr>
          <p:spPr bwMode="auto">
            <a:xfrm>
              <a:off x="10192" y="12907"/>
              <a:ext cx="37" cy="30"/>
            </a:xfrm>
            <a:custGeom>
              <a:avLst/>
              <a:gdLst>
                <a:gd name="T0" fmla="*/ 0 w 37"/>
                <a:gd name="T1" fmla="*/ 5 h 30"/>
                <a:gd name="T2" fmla="*/ 37 w 37"/>
                <a:gd name="T3" fmla="*/ 0 h 30"/>
                <a:gd name="T4" fmla="*/ 35 w 37"/>
                <a:gd name="T5" fmla="*/ 25 h 30"/>
                <a:gd name="T6" fmla="*/ 0 w 37"/>
                <a:gd name="T7" fmla="*/ 30 h 30"/>
                <a:gd name="T8" fmla="*/ 0 w 37"/>
                <a:gd name="T9" fmla="*/ 5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30">
                  <a:moveTo>
                    <a:pt x="0" y="5"/>
                  </a:moveTo>
                  <a:lnTo>
                    <a:pt x="37" y="0"/>
                  </a:lnTo>
                  <a:lnTo>
                    <a:pt x="35" y="25"/>
                  </a:lnTo>
                  <a:lnTo>
                    <a:pt x="0" y="3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A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578" name="Freeform 5689"/>
            <p:cNvSpPr>
              <a:spLocks/>
            </p:cNvSpPr>
            <p:nvPr/>
          </p:nvSpPr>
          <p:spPr bwMode="auto">
            <a:xfrm>
              <a:off x="10132" y="12915"/>
              <a:ext cx="38" cy="29"/>
            </a:xfrm>
            <a:custGeom>
              <a:avLst/>
              <a:gdLst>
                <a:gd name="T0" fmla="*/ 0 w 38"/>
                <a:gd name="T1" fmla="*/ 5 h 29"/>
                <a:gd name="T2" fmla="*/ 38 w 38"/>
                <a:gd name="T3" fmla="*/ 0 h 29"/>
                <a:gd name="T4" fmla="*/ 38 w 38"/>
                <a:gd name="T5" fmla="*/ 24 h 29"/>
                <a:gd name="T6" fmla="*/ 0 w 38"/>
                <a:gd name="T7" fmla="*/ 29 h 29"/>
                <a:gd name="T8" fmla="*/ 0 w 38"/>
                <a:gd name="T9" fmla="*/ 5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29">
                  <a:moveTo>
                    <a:pt x="0" y="5"/>
                  </a:moveTo>
                  <a:lnTo>
                    <a:pt x="38" y="0"/>
                  </a:lnTo>
                  <a:lnTo>
                    <a:pt x="38" y="24"/>
                  </a:lnTo>
                  <a:lnTo>
                    <a:pt x="0" y="2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A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579" name="Freeform 5690"/>
            <p:cNvSpPr>
              <a:spLocks/>
            </p:cNvSpPr>
            <p:nvPr/>
          </p:nvSpPr>
          <p:spPr bwMode="auto">
            <a:xfrm>
              <a:off x="10075" y="12922"/>
              <a:ext cx="35" cy="30"/>
            </a:xfrm>
            <a:custGeom>
              <a:avLst/>
              <a:gdLst>
                <a:gd name="T0" fmla="*/ 0 w 35"/>
                <a:gd name="T1" fmla="*/ 5 h 30"/>
                <a:gd name="T2" fmla="*/ 35 w 35"/>
                <a:gd name="T3" fmla="*/ 0 h 30"/>
                <a:gd name="T4" fmla="*/ 35 w 35"/>
                <a:gd name="T5" fmla="*/ 25 h 30"/>
                <a:gd name="T6" fmla="*/ 0 w 35"/>
                <a:gd name="T7" fmla="*/ 30 h 30"/>
                <a:gd name="T8" fmla="*/ 0 w 35"/>
                <a:gd name="T9" fmla="*/ 5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0">
                  <a:moveTo>
                    <a:pt x="0" y="5"/>
                  </a:moveTo>
                  <a:lnTo>
                    <a:pt x="35" y="0"/>
                  </a:lnTo>
                  <a:lnTo>
                    <a:pt x="35" y="25"/>
                  </a:lnTo>
                  <a:lnTo>
                    <a:pt x="0" y="3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A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580" name="Freeform 5691"/>
            <p:cNvSpPr>
              <a:spLocks/>
            </p:cNvSpPr>
            <p:nvPr/>
          </p:nvSpPr>
          <p:spPr bwMode="auto">
            <a:xfrm>
              <a:off x="10016" y="12929"/>
              <a:ext cx="37" cy="28"/>
            </a:xfrm>
            <a:custGeom>
              <a:avLst/>
              <a:gdLst>
                <a:gd name="T0" fmla="*/ 0 w 37"/>
                <a:gd name="T1" fmla="*/ 5 h 28"/>
                <a:gd name="T2" fmla="*/ 37 w 37"/>
                <a:gd name="T3" fmla="*/ 0 h 28"/>
                <a:gd name="T4" fmla="*/ 37 w 37"/>
                <a:gd name="T5" fmla="*/ 25 h 28"/>
                <a:gd name="T6" fmla="*/ 0 w 37"/>
                <a:gd name="T7" fmla="*/ 28 h 28"/>
                <a:gd name="T8" fmla="*/ 0 w 37"/>
                <a:gd name="T9" fmla="*/ 5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28">
                  <a:moveTo>
                    <a:pt x="0" y="5"/>
                  </a:moveTo>
                  <a:lnTo>
                    <a:pt x="37" y="0"/>
                  </a:lnTo>
                  <a:lnTo>
                    <a:pt x="37" y="25"/>
                  </a:lnTo>
                  <a:lnTo>
                    <a:pt x="0" y="2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A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581" name="Freeform 5692"/>
            <p:cNvSpPr>
              <a:spLocks/>
            </p:cNvSpPr>
            <p:nvPr/>
          </p:nvSpPr>
          <p:spPr bwMode="auto">
            <a:xfrm>
              <a:off x="9959" y="12937"/>
              <a:ext cx="37" cy="30"/>
            </a:xfrm>
            <a:custGeom>
              <a:avLst/>
              <a:gdLst>
                <a:gd name="T0" fmla="*/ 0 w 37"/>
                <a:gd name="T1" fmla="*/ 5 h 30"/>
                <a:gd name="T2" fmla="*/ 37 w 37"/>
                <a:gd name="T3" fmla="*/ 0 h 30"/>
                <a:gd name="T4" fmla="*/ 34 w 37"/>
                <a:gd name="T5" fmla="*/ 25 h 30"/>
                <a:gd name="T6" fmla="*/ 0 w 37"/>
                <a:gd name="T7" fmla="*/ 30 h 30"/>
                <a:gd name="T8" fmla="*/ 0 w 37"/>
                <a:gd name="T9" fmla="*/ 5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30">
                  <a:moveTo>
                    <a:pt x="0" y="5"/>
                  </a:moveTo>
                  <a:lnTo>
                    <a:pt x="37" y="0"/>
                  </a:lnTo>
                  <a:lnTo>
                    <a:pt x="34" y="25"/>
                  </a:lnTo>
                  <a:lnTo>
                    <a:pt x="0" y="3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A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582" name="Freeform 5693"/>
            <p:cNvSpPr>
              <a:spLocks/>
            </p:cNvSpPr>
            <p:nvPr/>
          </p:nvSpPr>
          <p:spPr bwMode="auto">
            <a:xfrm>
              <a:off x="9902" y="12944"/>
              <a:ext cx="34" cy="28"/>
            </a:xfrm>
            <a:custGeom>
              <a:avLst/>
              <a:gdLst>
                <a:gd name="T0" fmla="*/ 0 w 34"/>
                <a:gd name="T1" fmla="*/ 5 h 28"/>
                <a:gd name="T2" fmla="*/ 34 w 34"/>
                <a:gd name="T3" fmla="*/ 0 h 28"/>
                <a:gd name="T4" fmla="*/ 34 w 34"/>
                <a:gd name="T5" fmla="*/ 25 h 28"/>
                <a:gd name="T6" fmla="*/ 0 w 34"/>
                <a:gd name="T7" fmla="*/ 28 h 28"/>
                <a:gd name="T8" fmla="*/ 0 w 34"/>
                <a:gd name="T9" fmla="*/ 5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28">
                  <a:moveTo>
                    <a:pt x="0" y="5"/>
                  </a:moveTo>
                  <a:lnTo>
                    <a:pt x="34" y="0"/>
                  </a:lnTo>
                  <a:lnTo>
                    <a:pt x="34" y="25"/>
                  </a:lnTo>
                  <a:lnTo>
                    <a:pt x="0" y="2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A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583" name="Freeform 5694"/>
            <p:cNvSpPr>
              <a:spLocks/>
            </p:cNvSpPr>
            <p:nvPr/>
          </p:nvSpPr>
          <p:spPr bwMode="auto">
            <a:xfrm>
              <a:off x="9842" y="12952"/>
              <a:ext cx="37" cy="27"/>
            </a:xfrm>
            <a:custGeom>
              <a:avLst/>
              <a:gdLst>
                <a:gd name="T0" fmla="*/ 0 w 37"/>
                <a:gd name="T1" fmla="*/ 5 h 27"/>
                <a:gd name="T2" fmla="*/ 37 w 37"/>
                <a:gd name="T3" fmla="*/ 0 h 27"/>
                <a:gd name="T4" fmla="*/ 37 w 37"/>
                <a:gd name="T5" fmla="*/ 22 h 27"/>
                <a:gd name="T6" fmla="*/ 0 w 37"/>
                <a:gd name="T7" fmla="*/ 27 h 27"/>
                <a:gd name="T8" fmla="*/ 0 w 37"/>
                <a:gd name="T9" fmla="*/ 5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27">
                  <a:moveTo>
                    <a:pt x="0" y="5"/>
                  </a:moveTo>
                  <a:lnTo>
                    <a:pt x="37" y="0"/>
                  </a:lnTo>
                  <a:lnTo>
                    <a:pt x="37" y="22"/>
                  </a:lnTo>
                  <a:lnTo>
                    <a:pt x="0" y="2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A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584" name="Freeform 5695"/>
            <p:cNvSpPr>
              <a:spLocks/>
            </p:cNvSpPr>
            <p:nvPr/>
          </p:nvSpPr>
          <p:spPr bwMode="auto">
            <a:xfrm>
              <a:off x="9783" y="12959"/>
              <a:ext cx="37" cy="27"/>
            </a:xfrm>
            <a:custGeom>
              <a:avLst/>
              <a:gdLst>
                <a:gd name="T0" fmla="*/ 0 w 37"/>
                <a:gd name="T1" fmla="*/ 5 h 27"/>
                <a:gd name="T2" fmla="*/ 37 w 37"/>
                <a:gd name="T3" fmla="*/ 0 h 27"/>
                <a:gd name="T4" fmla="*/ 37 w 37"/>
                <a:gd name="T5" fmla="*/ 23 h 27"/>
                <a:gd name="T6" fmla="*/ 0 w 37"/>
                <a:gd name="T7" fmla="*/ 27 h 27"/>
                <a:gd name="T8" fmla="*/ 0 w 37"/>
                <a:gd name="T9" fmla="*/ 5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27">
                  <a:moveTo>
                    <a:pt x="0" y="5"/>
                  </a:moveTo>
                  <a:lnTo>
                    <a:pt x="37" y="0"/>
                  </a:lnTo>
                  <a:lnTo>
                    <a:pt x="37" y="23"/>
                  </a:lnTo>
                  <a:lnTo>
                    <a:pt x="0" y="2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A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585" name="Freeform 5696"/>
            <p:cNvSpPr>
              <a:spLocks/>
            </p:cNvSpPr>
            <p:nvPr/>
          </p:nvSpPr>
          <p:spPr bwMode="auto">
            <a:xfrm>
              <a:off x="9728" y="12967"/>
              <a:ext cx="35" cy="27"/>
            </a:xfrm>
            <a:custGeom>
              <a:avLst/>
              <a:gdLst>
                <a:gd name="T0" fmla="*/ 0 w 35"/>
                <a:gd name="T1" fmla="*/ 5 h 27"/>
                <a:gd name="T2" fmla="*/ 35 w 35"/>
                <a:gd name="T3" fmla="*/ 0 h 27"/>
                <a:gd name="T4" fmla="*/ 35 w 35"/>
                <a:gd name="T5" fmla="*/ 24 h 27"/>
                <a:gd name="T6" fmla="*/ 0 w 35"/>
                <a:gd name="T7" fmla="*/ 27 h 27"/>
                <a:gd name="T8" fmla="*/ 0 w 35"/>
                <a:gd name="T9" fmla="*/ 5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27">
                  <a:moveTo>
                    <a:pt x="0" y="5"/>
                  </a:moveTo>
                  <a:lnTo>
                    <a:pt x="35" y="0"/>
                  </a:lnTo>
                  <a:lnTo>
                    <a:pt x="35" y="24"/>
                  </a:lnTo>
                  <a:lnTo>
                    <a:pt x="0" y="2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A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586" name="Freeform 5697"/>
            <p:cNvSpPr>
              <a:spLocks/>
            </p:cNvSpPr>
            <p:nvPr/>
          </p:nvSpPr>
          <p:spPr bwMode="auto">
            <a:xfrm>
              <a:off x="9671" y="12974"/>
              <a:ext cx="37" cy="27"/>
            </a:xfrm>
            <a:custGeom>
              <a:avLst/>
              <a:gdLst>
                <a:gd name="T0" fmla="*/ 0 w 37"/>
                <a:gd name="T1" fmla="*/ 5 h 27"/>
                <a:gd name="T2" fmla="*/ 37 w 37"/>
                <a:gd name="T3" fmla="*/ 0 h 27"/>
                <a:gd name="T4" fmla="*/ 37 w 37"/>
                <a:gd name="T5" fmla="*/ 22 h 27"/>
                <a:gd name="T6" fmla="*/ 0 w 37"/>
                <a:gd name="T7" fmla="*/ 27 h 27"/>
                <a:gd name="T8" fmla="*/ 0 w 37"/>
                <a:gd name="T9" fmla="*/ 5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27">
                  <a:moveTo>
                    <a:pt x="0" y="5"/>
                  </a:moveTo>
                  <a:lnTo>
                    <a:pt x="37" y="0"/>
                  </a:lnTo>
                  <a:lnTo>
                    <a:pt x="37" y="22"/>
                  </a:lnTo>
                  <a:lnTo>
                    <a:pt x="0" y="2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A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587" name="Freeform 5698"/>
            <p:cNvSpPr>
              <a:spLocks/>
            </p:cNvSpPr>
            <p:nvPr/>
          </p:nvSpPr>
          <p:spPr bwMode="auto">
            <a:xfrm>
              <a:off x="9765" y="12858"/>
              <a:ext cx="286" cy="99"/>
            </a:xfrm>
            <a:custGeom>
              <a:avLst/>
              <a:gdLst>
                <a:gd name="T0" fmla="*/ 0 w 286"/>
                <a:gd name="T1" fmla="*/ 34 h 99"/>
                <a:gd name="T2" fmla="*/ 286 w 286"/>
                <a:gd name="T3" fmla="*/ 0 h 99"/>
                <a:gd name="T4" fmla="*/ 286 w 286"/>
                <a:gd name="T5" fmla="*/ 64 h 99"/>
                <a:gd name="T6" fmla="*/ 0 w 286"/>
                <a:gd name="T7" fmla="*/ 99 h 99"/>
                <a:gd name="T8" fmla="*/ 0 w 286"/>
                <a:gd name="T9" fmla="*/ 34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6" h="99">
                  <a:moveTo>
                    <a:pt x="0" y="34"/>
                  </a:moveTo>
                  <a:lnTo>
                    <a:pt x="286" y="0"/>
                  </a:lnTo>
                  <a:lnTo>
                    <a:pt x="286" y="64"/>
                  </a:lnTo>
                  <a:lnTo>
                    <a:pt x="0" y="99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2B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588" name="Freeform 5699"/>
            <p:cNvSpPr>
              <a:spLocks/>
            </p:cNvSpPr>
            <p:nvPr/>
          </p:nvSpPr>
          <p:spPr bwMode="auto">
            <a:xfrm>
              <a:off x="9768" y="12863"/>
              <a:ext cx="278" cy="89"/>
            </a:xfrm>
            <a:custGeom>
              <a:avLst/>
              <a:gdLst>
                <a:gd name="T0" fmla="*/ 278 w 278"/>
                <a:gd name="T1" fmla="*/ 57 h 89"/>
                <a:gd name="T2" fmla="*/ 0 w 278"/>
                <a:gd name="T3" fmla="*/ 89 h 89"/>
                <a:gd name="T4" fmla="*/ 0 w 278"/>
                <a:gd name="T5" fmla="*/ 32 h 89"/>
                <a:gd name="T6" fmla="*/ 278 w 278"/>
                <a:gd name="T7" fmla="*/ 0 h 89"/>
                <a:gd name="T8" fmla="*/ 278 w 278"/>
                <a:gd name="T9" fmla="*/ 57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8" h="89">
                  <a:moveTo>
                    <a:pt x="278" y="57"/>
                  </a:moveTo>
                  <a:lnTo>
                    <a:pt x="0" y="89"/>
                  </a:lnTo>
                  <a:lnTo>
                    <a:pt x="0" y="32"/>
                  </a:lnTo>
                  <a:lnTo>
                    <a:pt x="278" y="0"/>
                  </a:lnTo>
                  <a:lnTo>
                    <a:pt x="278" y="57"/>
                  </a:lnTo>
                  <a:close/>
                </a:path>
              </a:pathLst>
            </a:custGeom>
            <a:solidFill>
              <a:srgbClr val="91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589" name="Freeform 5700"/>
            <p:cNvSpPr>
              <a:spLocks/>
            </p:cNvSpPr>
            <p:nvPr/>
          </p:nvSpPr>
          <p:spPr bwMode="auto">
            <a:xfrm>
              <a:off x="9783" y="12875"/>
              <a:ext cx="248" cy="47"/>
            </a:xfrm>
            <a:custGeom>
              <a:avLst/>
              <a:gdLst>
                <a:gd name="T0" fmla="*/ 0 w 248"/>
                <a:gd name="T1" fmla="*/ 30 h 47"/>
                <a:gd name="T2" fmla="*/ 87 w 248"/>
                <a:gd name="T3" fmla="*/ 20 h 47"/>
                <a:gd name="T4" fmla="*/ 87 w 248"/>
                <a:gd name="T5" fmla="*/ 12 h 47"/>
                <a:gd name="T6" fmla="*/ 158 w 248"/>
                <a:gd name="T7" fmla="*/ 5 h 47"/>
                <a:gd name="T8" fmla="*/ 158 w 248"/>
                <a:gd name="T9" fmla="*/ 10 h 47"/>
                <a:gd name="T10" fmla="*/ 248 w 248"/>
                <a:gd name="T11" fmla="*/ 0 h 47"/>
                <a:gd name="T12" fmla="*/ 248 w 248"/>
                <a:gd name="T13" fmla="*/ 17 h 47"/>
                <a:gd name="T14" fmla="*/ 0 w 248"/>
                <a:gd name="T15" fmla="*/ 47 h 47"/>
                <a:gd name="T16" fmla="*/ 0 w 248"/>
                <a:gd name="T17" fmla="*/ 3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8" h="47">
                  <a:moveTo>
                    <a:pt x="0" y="30"/>
                  </a:moveTo>
                  <a:lnTo>
                    <a:pt x="87" y="20"/>
                  </a:lnTo>
                  <a:lnTo>
                    <a:pt x="87" y="12"/>
                  </a:lnTo>
                  <a:lnTo>
                    <a:pt x="158" y="5"/>
                  </a:lnTo>
                  <a:lnTo>
                    <a:pt x="158" y="10"/>
                  </a:lnTo>
                  <a:lnTo>
                    <a:pt x="248" y="0"/>
                  </a:lnTo>
                  <a:lnTo>
                    <a:pt x="248" y="17"/>
                  </a:lnTo>
                  <a:lnTo>
                    <a:pt x="0" y="47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61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590" name="Freeform 5701"/>
            <p:cNvSpPr>
              <a:spLocks/>
            </p:cNvSpPr>
            <p:nvPr/>
          </p:nvSpPr>
          <p:spPr bwMode="auto">
            <a:xfrm>
              <a:off x="9783" y="12875"/>
              <a:ext cx="248" cy="57"/>
            </a:xfrm>
            <a:custGeom>
              <a:avLst/>
              <a:gdLst>
                <a:gd name="T0" fmla="*/ 7 w 248"/>
                <a:gd name="T1" fmla="*/ 37 h 57"/>
                <a:gd name="T2" fmla="*/ 243 w 248"/>
                <a:gd name="T3" fmla="*/ 0 h 57"/>
                <a:gd name="T4" fmla="*/ 248 w 248"/>
                <a:gd name="T5" fmla="*/ 0 h 57"/>
                <a:gd name="T6" fmla="*/ 248 w 248"/>
                <a:gd name="T7" fmla="*/ 17 h 57"/>
                <a:gd name="T8" fmla="*/ 158 w 248"/>
                <a:gd name="T9" fmla="*/ 27 h 57"/>
                <a:gd name="T10" fmla="*/ 158 w 248"/>
                <a:gd name="T11" fmla="*/ 49 h 57"/>
                <a:gd name="T12" fmla="*/ 87 w 248"/>
                <a:gd name="T13" fmla="*/ 57 h 57"/>
                <a:gd name="T14" fmla="*/ 87 w 248"/>
                <a:gd name="T15" fmla="*/ 37 h 57"/>
                <a:gd name="T16" fmla="*/ 0 w 248"/>
                <a:gd name="T17" fmla="*/ 47 h 57"/>
                <a:gd name="T18" fmla="*/ 7 w 248"/>
                <a:gd name="T19" fmla="*/ 37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8" h="57">
                  <a:moveTo>
                    <a:pt x="7" y="37"/>
                  </a:moveTo>
                  <a:lnTo>
                    <a:pt x="243" y="0"/>
                  </a:lnTo>
                  <a:lnTo>
                    <a:pt x="248" y="0"/>
                  </a:lnTo>
                  <a:lnTo>
                    <a:pt x="248" y="17"/>
                  </a:lnTo>
                  <a:lnTo>
                    <a:pt x="158" y="27"/>
                  </a:lnTo>
                  <a:lnTo>
                    <a:pt x="158" y="49"/>
                  </a:lnTo>
                  <a:lnTo>
                    <a:pt x="87" y="57"/>
                  </a:lnTo>
                  <a:lnTo>
                    <a:pt x="87" y="37"/>
                  </a:lnTo>
                  <a:lnTo>
                    <a:pt x="0" y="47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C4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591" name="Freeform 5702"/>
            <p:cNvSpPr>
              <a:spLocks/>
            </p:cNvSpPr>
            <p:nvPr/>
          </p:nvSpPr>
          <p:spPr bwMode="auto">
            <a:xfrm>
              <a:off x="9788" y="12875"/>
              <a:ext cx="238" cy="40"/>
            </a:xfrm>
            <a:custGeom>
              <a:avLst/>
              <a:gdLst>
                <a:gd name="T0" fmla="*/ 0 w 238"/>
                <a:gd name="T1" fmla="*/ 30 h 40"/>
                <a:gd name="T2" fmla="*/ 82 w 238"/>
                <a:gd name="T3" fmla="*/ 20 h 40"/>
                <a:gd name="T4" fmla="*/ 82 w 238"/>
                <a:gd name="T5" fmla="*/ 12 h 40"/>
                <a:gd name="T6" fmla="*/ 87 w 238"/>
                <a:gd name="T7" fmla="*/ 20 h 40"/>
                <a:gd name="T8" fmla="*/ 148 w 238"/>
                <a:gd name="T9" fmla="*/ 12 h 40"/>
                <a:gd name="T10" fmla="*/ 153 w 238"/>
                <a:gd name="T11" fmla="*/ 2 h 40"/>
                <a:gd name="T12" fmla="*/ 153 w 238"/>
                <a:gd name="T13" fmla="*/ 10 h 40"/>
                <a:gd name="T14" fmla="*/ 238 w 238"/>
                <a:gd name="T15" fmla="*/ 0 h 40"/>
                <a:gd name="T16" fmla="*/ 238 w 238"/>
                <a:gd name="T17" fmla="*/ 10 h 40"/>
                <a:gd name="T18" fmla="*/ 146 w 238"/>
                <a:gd name="T19" fmla="*/ 22 h 40"/>
                <a:gd name="T20" fmla="*/ 146 w 238"/>
                <a:gd name="T21" fmla="*/ 30 h 40"/>
                <a:gd name="T22" fmla="*/ 89 w 238"/>
                <a:gd name="T23" fmla="*/ 37 h 40"/>
                <a:gd name="T24" fmla="*/ 89 w 238"/>
                <a:gd name="T25" fmla="*/ 30 h 40"/>
                <a:gd name="T26" fmla="*/ 0 w 238"/>
                <a:gd name="T27" fmla="*/ 40 h 40"/>
                <a:gd name="T28" fmla="*/ 0 w 238"/>
                <a:gd name="T29" fmla="*/ 30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38" h="40">
                  <a:moveTo>
                    <a:pt x="0" y="30"/>
                  </a:moveTo>
                  <a:lnTo>
                    <a:pt x="82" y="20"/>
                  </a:lnTo>
                  <a:lnTo>
                    <a:pt x="82" y="12"/>
                  </a:lnTo>
                  <a:lnTo>
                    <a:pt x="87" y="20"/>
                  </a:lnTo>
                  <a:lnTo>
                    <a:pt x="148" y="12"/>
                  </a:lnTo>
                  <a:lnTo>
                    <a:pt x="153" y="2"/>
                  </a:lnTo>
                  <a:lnTo>
                    <a:pt x="153" y="10"/>
                  </a:lnTo>
                  <a:lnTo>
                    <a:pt x="238" y="0"/>
                  </a:lnTo>
                  <a:lnTo>
                    <a:pt x="238" y="10"/>
                  </a:lnTo>
                  <a:lnTo>
                    <a:pt x="146" y="22"/>
                  </a:lnTo>
                  <a:lnTo>
                    <a:pt x="146" y="30"/>
                  </a:lnTo>
                  <a:lnTo>
                    <a:pt x="89" y="37"/>
                  </a:lnTo>
                  <a:lnTo>
                    <a:pt x="89" y="30"/>
                  </a:lnTo>
                  <a:lnTo>
                    <a:pt x="0" y="4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592" name="Freeform 5703"/>
            <p:cNvSpPr>
              <a:spLocks/>
            </p:cNvSpPr>
            <p:nvPr/>
          </p:nvSpPr>
          <p:spPr bwMode="auto">
            <a:xfrm>
              <a:off x="9790" y="12877"/>
              <a:ext cx="231" cy="35"/>
            </a:xfrm>
            <a:custGeom>
              <a:avLst/>
              <a:gdLst>
                <a:gd name="T0" fmla="*/ 0 w 231"/>
                <a:gd name="T1" fmla="*/ 30 h 35"/>
                <a:gd name="T2" fmla="*/ 231 w 231"/>
                <a:gd name="T3" fmla="*/ 0 h 35"/>
                <a:gd name="T4" fmla="*/ 231 w 231"/>
                <a:gd name="T5" fmla="*/ 8 h 35"/>
                <a:gd name="T6" fmla="*/ 142 w 231"/>
                <a:gd name="T7" fmla="*/ 18 h 35"/>
                <a:gd name="T8" fmla="*/ 142 w 231"/>
                <a:gd name="T9" fmla="*/ 28 h 35"/>
                <a:gd name="T10" fmla="*/ 89 w 231"/>
                <a:gd name="T11" fmla="*/ 33 h 35"/>
                <a:gd name="T12" fmla="*/ 89 w 231"/>
                <a:gd name="T13" fmla="*/ 25 h 35"/>
                <a:gd name="T14" fmla="*/ 0 w 231"/>
                <a:gd name="T15" fmla="*/ 35 h 35"/>
                <a:gd name="T16" fmla="*/ 0 w 231"/>
                <a:gd name="T17" fmla="*/ 30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1" h="35">
                  <a:moveTo>
                    <a:pt x="0" y="30"/>
                  </a:moveTo>
                  <a:lnTo>
                    <a:pt x="231" y="0"/>
                  </a:lnTo>
                  <a:lnTo>
                    <a:pt x="231" y="8"/>
                  </a:lnTo>
                  <a:lnTo>
                    <a:pt x="142" y="18"/>
                  </a:lnTo>
                  <a:lnTo>
                    <a:pt x="142" y="28"/>
                  </a:lnTo>
                  <a:lnTo>
                    <a:pt x="89" y="33"/>
                  </a:lnTo>
                  <a:lnTo>
                    <a:pt x="89" y="25"/>
                  </a:lnTo>
                  <a:lnTo>
                    <a:pt x="0" y="35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91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593" name="Freeform 5704"/>
            <p:cNvSpPr>
              <a:spLocks/>
            </p:cNvSpPr>
            <p:nvPr/>
          </p:nvSpPr>
          <p:spPr bwMode="auto">
            <a:xfrm>
              <a:off x="9870" y="12905"/>
              <a:ext cx="71" cy="27"/>
            </a:xfrm>
            <a:custGeom>
              <a:avLst/>
              <a:gdLst>
                <a:gd name="T0" fmla="*/ 71 w 71"/>
                <a:gd name="T1" fmla="*/ 19 h 27"/>
                <a:gd name="T2" fmla="*/ 64 w 71"/>
                <a:gd name="T3" fmla="*/ 0 h 27"/>
                <a:gd name="T4" fmla="*/ 7 w 71"/>
                <a:gd name="T5" fmla="*/ 7 h 27"/>
                <a:gd name="T6" fmla="*/ 0 w 71"/>
                <a:gd name="T7" fmla="*/ 27 h 27"/>
                <a:gd name="T8" fmla="*/ 71 w 71"/>
                <a:gd name="T9" fmla="*/ 19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" h="27">
                  <a:moveTo>
                    <a:pt x="71" y="19"/>
                  </a:moveTo>
                  <a:lnTo>
                    <a:pt x="64" y="0"/>
                  </a:lnTo>
                  <a:lnTo>
                    <a:pt x="7" y="7"/>
                  </a:lnTo>
                  <a:lnTo>
                    <a:pt x="0" y="27"/>
                  </a:lnTo>
                  <a:lnTo>
                    <a:pt x="71" y="19"/>
                  </a:lnTo>
                  <a:close/>
                </a:path>
              </a:pathLst>
            </a:custGeom>
            <a:solidFill>
              <a:srgbClr val="AD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594" name="Freeform 5705"/>
            <p:cNvSpPr>
              <a:spLocks/>
            </p:cNvSpPr>
            <p:nvPr/>
          </p:nvSpPr>
          <p:spPr bwMode="auto">
            <a:xfrm>
              <a:off x="9870" y="12905"/>
              <a:ext cx="7" cy="27"/>
            </a:xfrm>
            <a:custGeom>
              <a:avLst/>
              <a:gdLst>
                <a:gd name="T0" fmla="*/ 0 w 7"/>
                <a:gd name="T1" fmla="*/ 7 h 27"/>
                <a:gd name="T2" fmla="*/ 7 w 7"/>
                <a:gd name="T3" fmla="*/ 0 h 27"/>
                <a:gd name="T4" fmla="*/ 7 w 7"/>
                <a:gd name="T5" fmla="*/ 7 h 27"/>
                <a:gd name="T6" fmla="*/ 0 w 7"/>
                <a:gd name="T7" fmla="*/ 27 h 27"/>
                <a:gd name="T8" fmla="*/ 0 w 7"/>
                <a:gd name="T9" fmla="*/ 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27">
                  <a:moveTo>
                    <a:pt x="0" y="7"/>
                  </a:moveTo>
                  <a:lnTo>
                    <a:pt x="7" y="0"/>
                  </a:lnTo>
                  <a:lnTo>
                    <a:pt x="7" y="7"/>
                  </a:lnTo>
                  <a:lnTo>
                    <a:pt x="0" y="2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61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595" name="Freeform 5706"/>
            <p:cNvSpPr>
              <a:spLocks/>
            </p:cNvSpPr>
            <p:nvPr/>
          </p:nvSpPr>
          <p:spPr bwMode="auto">
            <a:xfrm>
              <a:off x="9822" y="12927"/>
              <a:ext cx="23" cy="12"/>
            </a:xfrm>
            <a:custGeom>
              <a:avLst/>
              <a:gdLst>
                <a:gd name="T0" fmla="*/ 3 w 23"/>
                <a:gd name="T1" fmla="*/ 2 h 12"/>
                <a:gd name="T2" fmla="*/ 18 w 23"/>
                <a:gd name="T3" fmla="*/ 0 h 12"/>
                <a:gd name="T4" fmla="*/ 20 w 23"/>
                <a:gd name="T5" fmla="*/ 0 h 12"/>
                <a:gd name="T6" fmla="*/ 23 w 23"/>
                <a:gd name="T7" fmla="*/ 2 h 12"/>
                <a:gd name="T8" fmla="*/ 23 w 23"/>
                <a:gd name="T9" fmla="*/ 2 h 12"/>
                <a:gd name="T10" fmla="*/ 23 w 23"/>
                <a:gd name="T11" fmla="*/ 5 h 12"/>
                <a:gd name="T12" fmla="*/ 23 w 23"/>
                <a:gd name="T13" fmla="*/ 5 h 12"/>
                <a:gd name="T14" fmla="*/ 23 w 23"/>
                <a:gd name="T15" fmla="*/ 7 h 12"/>
                <a:gd name="T16" fmla="*/ 23 w 23"/>
                <a:gd name="T17" fmla="*/ 7 h 12"/>
                <a:gd name="T18" fmla="*/ 20 w 23"/>
                <a:gd name="T19" fmla="*/ 10 h 12"/>
                <a:gd name="T20" fmla="*/ 18 w 23"/>
                <a:gd name="T21" fmla="*/ 10 h 12"/>
                <a:gd name="T22" fmla="*/ 3 w 23"/>
                <a:gd name="T23" fmla="*/ 12 h 12"/>
                <a:gd name="T24" fmla="*/ 3 w 23"/>
                <a:gd name="T25" fmla="*/ 12 h 12"/>
                <a:gd name="T26" fmla="*/ 0 w 23"/>
                <a:gd name="T27" fmla="*/ 10 h 12"/>
                <a:gd name="T28" fmla="*/ 0 w 23"/>
                <a:gd name="T29" fmla="*/ 10 h 12"/>
                <a:gd name="T30" fmla="*/ 0 w 23"/>
                <a:gd name="T31" fmla="*/ 7 h 12"/>
                <a:gd name="T32" fmla="*/ 0 w 23"/>
                <a:gd name="T33" fmla="*/ 7 h 12"/>
                <a:gd name="T34" fmla="*/ 0 w 23"/>
                <a:gd name="T35" fmla="*/ 5 h 12"/>
                <a:gd name="T36" fmla="*/ 0 w 23"/>
                <a:gd name="T37" fmla="*/ 5 h 12"/>
                <a:gd name="T38" fmla="*/ 3 w 23"/>
                <a:gd name="T39" fmla="*/ 2 h 12"/>
                <a:gd name="T40" fmla="*/ 3 w 23"/>
                <a:gd name="T41" fmla="*/ 2 h 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3" h="12">
                  <a:moveTo>
                    <a:pt x="3" y="2"/>
                  </a:moveTo>
                  <a:lnTo>
                    <a:pt x="18" y="0"/>
                  </a:lnTo>
                  <a:lnTo>
                    <a:pt x="20" y="0"/>
                  </a:lnTo>
                  <a:lnTo>
                    <a:pt x="23" y="2"/>
                  </a:lnTo>
                  <a:lnTo>
                    <a:pt x="23" y="5"/>
                  </a:lnTo>
                  <a:lnTo>
                    <a:pt x="23" y="7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3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3E03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596" name="Freeform 5707"/>
            <p:cNvSpPr>
              <a:spLocks/>
            </p:cNvSpPr>
            <p:nvPr/>
          </p:nvSpPr>
          <p:spPr bwMode="auto">
            <a:xfrm>
              <a:off x="9971" y="12905"/>
              <a:ext cx="35" cy="15"/>
            </a:xfrm>
            <a:custGeom>
              <a:avLst/>
              <a:gdLst>
                <a:gd name="T0" fmla="*/ 27 w 35"/>
                <a:gd name="T1" fmla="*/ 12 h 15"/>
                <a:gd name="T2" fmla="*/ 5 w 35"/>
                <a:gd name="T3" fmla="*/ 15 h 15"/>
                <a:gd name="T4" fmla="*/ 3 w 35"/>
                <a:gd name="T5" fmla="*/ 15 h 15"/>
                <a:gd name="T6" fmla="*/ 3 w 35"/>
                <a:gd name="T7" fmla="*/ 15 h 15"/>
                <a:gd name="T8" fmla="*/ 0 w 35"/>
                <a:gd name="T9" fmla="*/ 12 h 15"/>
                <a:gd name="T10" fmla="*/ 0 w 35"/>
                <a:gd name="T11" fmla="*/ 10 h 15"/>
                <a:gd name="T12" fmla="*/ 0 w 35"/>
                <a:gd name="T13" fmla="*/ 10 h 15"/>
                <a:gd name="T14" fmla="*/ 0 w 35"/>
                <a:gd name="T15" fmla="*/ 7 h 15"/>
                <a:gd name="T16" fmla="*/ 3 w 35"/>
                <a:gd name="T17" fmla="*/ 5 h 15"/>
                <a:gd name="T18" fmla="*/ 3 w 35"/>
                <a:gd name="T19" fmla="*/ 2 h 15"/>
                <a:gd name="T20" fmla="*/ 5 w 35"/>
                <a:gd name="T21" fmla="*/ 2 h 15"/>
                <a:gd name="T22" fmla="*/ 27 w 35"/>
                <a:gd name="T23" fmla="*/ 0 h 15"/>
                <a:gd name="T24" fmla="*/ 30 w 35"/>
                <a:gd name="T25" fmla="*/ 0 h 15"/>
                <a:gd name="T26" fmla="*/ 32 w 35"/>
                <a:gd name="T27" fmla="*/ 0 h 15"/>
                <a:gd name="T28" fmla="*/ 35 w 35"/>
                <a:gd name="T29" fmla="*/ 2 h 15"/>
                <a:gd name="T30" fmla="*/ 35 w 35"/>
                <a:gd name="T31" fmla="*/ 5 h 15"/>
                <a:gd name="T32" fmla="*/ 35 w 35"/>
                <a:gd name="T33" fmla="*/ 5 h 15"/>
                <a:gd name="T34" fmla="*/ 35 w 35"/>
                <a:gd name="T35" fmla="*/ 7 h 15"/>
                <a:gd name="T36" fmla="*/ 32 w 35"/>
                <a:gd name="T37" fmla="*/ 10 h 15"/>
                <a:gd name="T38" fmla="*/ 30 w 35"/>
                <a:gd name="T39" fmla="*/ 12 h 15"/>
                <a:gd name="T40" fmla="*/ 27 w 35"/>
                <a:gd name="T41" fmla="*/ 12 h 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5" h="15">
                  <a:moveTo>
                    <a:pt x="27" y="12"/>
                  </a:moveTo>
                  <a:lnTo>
                    <a:pt x="5" y="15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5"/>
                  </a:lnTo>
                  <a:lnTo>
                    <a:pt x="3" y="2"/>
                  </a:lnTo>
                  <a:lnTo>
                    <a:pt x="5" y="2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5" y="2"/>
                  </a:lnTo>
                  <a:lnTo>
                    <a:pt x="35" y="5"/>
                  </a:lnTo>
                  <a:lnTo>
                    <a:pt x="35" y="7"/>
                  </a:lnTo>
                  <a:lnTo>
                    <a:pt x="32" y="10"/>
                  </a:lnTo>
                  <a:lnTo>
                    <a:pt x="30" y="12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3E03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597" name="Freeform 5708"/>
            <p:cNvSpPr>
              <a:spLocks/>
            </p:cNvSpPr>
            <p:nvPr/>
          </p:nvSpPr>
          <p:spPr bwMode="auto">
            <a:xfrm>
              <a:off x="9825" y="12929"/>
              <a:ext cx="17" cy="8"/>
            </a:xfrm>
            <a:custGeom>
              <a:avLst/>
              <a:gdLst>
                <a:gd name="T0" fmla="*/ 2 w 17"/>
                <a:gd name="T1" fmla="*/ 3 h 8"/>
                <a:gd name="T2" fmla="*/ 15 w 17"/>
                <a:gd name="T3" fmla="*/ 0 h 8"/>
                <a:gd name="T4" fmla="*/ 17 w 17"/>
                <a:gd name="T5" fmla="*/ 0 h 8"/>
                <a:gd name="T6" fmla="*/ 17 w 17"/>
                <a:gd name="T7" fmla="*/ 0 h 8"/>
                <a:gd name="T8" fmla="*/ 17 w 17"/>
                <a:gd name="T9" fmla="*/ 3 h 8"/>
                <a:gd name="T10" fmla="*/ 17 w 17"/>
                <a:gd name="T11" fmla="*/ 3 h 8"/>
                <a:gd name="T12" fmla="*/ 17 w 17"/>
                <a:gd name="T13" fmla="*/ 3 h 8"/>
                <a:gd name="T14" fmla="*/ 17 w 17"/>
                <a:gd name="T15" fmla="*/ 5 h 8"/>
                <a:gd name="T16" fmla="*/ 17 w 17"/>
                <a:gd name="T17" fmla="*/ 5 h 8"/>
                <a:gd name="T18" fmla="*/ 17 w 17"/>
                <a:gd name="T19" fmla="*/ 5 h 8"/>
                <a:gd name="T20" fmla="*/ 15 w 17"/>
                <a:gd name="T21" fmla="*/ 8 h 8"/>
                <a:gd name="T22" fmla="*/ 2 w 17"/>
                <a:gd name="T23" fmla="*/ 8 h 8"/>
                <a:gd name="T24" fmla="*/ 0 w 17"/>
                <a:gd name="T25" fmla="*/ 8 h 8"/>
                <a:gd name="T26" fmla="*/ 0 w 17"/>
                <a:gd name="T27" fmla="*/ 8 h 8"/>
                <a:gd name="T28" fmla="*/ 0 w 17"/>
                <a:gd name="T29" fmla="*/ 8 h 8"/>
                <a:gd name="T30" fmla="*/ 0 w 17"/>
                <a:gd name="T31" fmla="*/ 5 h 8"/>
                <a:gd name="T32" fmla="*/ 0 w 17"/>
                <a:gd name="T33" fmla="*/ 5 h 8"/>
                <a:gd name="T34" fmla="*/ 0 w 17"/>
                <a:gd name="T35" fmla="*/ 5 h 8"/>
                <a:gd name="T36" fmla="*/ 0 w 17"/>
                <a:gd name="T37" fmla="*/ 3 h 8"/>
                <a:gd name="T38" fmla="*/ 0 w 17"/>
                <a:gd name="T39" fmla="*/ 3 h 8"/>
                <a:gd name="T40" fmla="*/ 2 w 17"/>
                <a:gd name="T41" fmla="*/ 3 h 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7" h="8">
                  <a:moveTo>
                    <a:pt x="2" y="3"/>
                  </a:moveTo>
                  <a:lnTo>
                    <a:pt x="15" y="0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5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E03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598" name="Freeform 5709"/>
            <p:cNvSpPr>
              <a:spLocks/>
            </p:cNvSpPr>
            <p:nvPr/>
          </p:nvSpPr>
          <p:spPr bwMode="auto">
            <a:xfrm>
              <a:off x="9974" y="12905"/>
              <a:ext cx="29" cy="15"/>
            </a:xfrm>
            <a:custGeom>
              <a:avLst/>
              <a:gdLst>
                <a:gd name="T0" fmla="*/ 24 w 29"/>
                <a:gd name="T1" fmla="*/ 12 h 15"/>
                <a:gd name="T2" fmla="*/ 5 w 29"/>
                <a:gd name="T3" fmla="*/ 15 h 15"/>
                <a:gd name="T4" fmla="*/ 2 w 29"/>
                <a:gd name="T5" fmla="*/ 15 h 15"/>
                <a:gd name="T6" fmla="*/ 2 w 29"/>
                <a:gd name="T7" fmla="*/ 12 h 15"/>
                <a:gd name="T8" fmla="*/ 0 w 29"/>
                <a:gd name="T9" fmla="*/ 12 h 15"/>
                <a:gd name="T10" fmla="*/ 0 w 29"/>
                <a:gd name="T11" fmla="*/ 10 h 15"/>
                <a:gd name="T12" fmla="*/ 0 w 29"/>
                <a:gd name="T13" fmla="*/ 10 h 15"/>
                <a:gd name="T14" fmla="*/ 0 w 29"/>
                <a:gd name="T15" fmla="*/ 7 h 15"/>
                <a:gd name="T16" fmla="*/ 2 w 29"/>
                <a:gd name="T17" fmla="*/ 5 h 15"/>
                <a:gd name="T18" fmla="*/ 2 w 29"/>
                <a:gd name="T19" fmla="*/ 5 h 15"/>
                <a:gd name="T20" fmla="*/ 5 w 29"/>
                <a:gd name="T21" fmla="*/ 2 h 15"/>
                <a:gd name="T22" fmla="*/ 24 w 29"/>
                <a:gd name="T23" fmla="*/ 0 h 15"/>
                <a:gd name="T24" fmla="*/ 24 w 29"/>
                <a:gd name="T25" fmla="*/ 2 h 15"/>
                <a:gd name="T26" fmla="*/ 27 w 29"/>
                <a:gd name="T27" fmla="*/ 2 h 15"/>
                <a:gd name="T28" fmla="*/ 29 w 29"/>
                <a:gd name="T29" fmla="*/ 5 h 15"/>
                <a:gd name="T30" fmla="*/ 29 w 29"/>
                <a:gd name="T31" fmla="*/ 5 h 15"/>
                <a:gd name="T32" fmla="*/ 29 w 29"/>
                <a:gd name="T33" fmla="*/ 5 h 15"/>
                <a:gd name="T34" fmla="*/ 29 w 29"/>
                <a:gd name="T35" fmla="*/ 7 h 15"/>
                <a:gd name="T36" fmla="*/ 27 w 29"/>
                <a:gd name="T37" fmla="*/ 10 h 15"/>
                <a:gd name="T38" fmla="*/ 24 w 29"/>
                <a:gd name="T39" fmla="*/ 12 h 15"/>
                <a:gd name="T40" fmla="*/ 24 w 29"/>
                <a:gd name="T41" fmla="*/ 12 h 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9" h="15">
                  <a:moveTo>
                    <a:pt x="24" y="12"/>
                  </a:moveTo>
                  <a:lnTo>
                    <a:pt x="5" y="15"/>
                  </a:lnTo>
                  <a:lnTo>
                    <a:pt x="2" y="15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2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7" y="2"/>
                  </a:lnTo>
                  <a:lnTo>
                    <a:pt x="29" y="5"/>
                  </a:lnTo>
                  <a:lnTo>
                    <a:pt x="29" y="7"/>
                  </a:lnTo>
                  <a:lnTo>
                    <a:pt x="27" y="10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E0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599" name="Freeform 5710"/>
            <p:cNvSpPr>
              <a:spLocks/>
            </p:cNvSpPr>
            <p:nvPr/>
          </p:nvSpPr>
          <p:spPr bwMode="auto">
            <a:xfrm>
              <a:off x="9974" y="12907"/>
              <a:ext cx="29" cy="13"/>
            </a:xfrm>
            <a:custGeom>
              <a:avLst/>
              <a:gdLst>
                <a:gd name="T0" fmla="*/ 24 w 29"/>
                <a:gd name="T1" fmla="*/ 10 h 13"/>
                <a:gd name="T2" fmla="*/ 5 w 29"/>
                <a:gd name="T3" fmla="*/ 13 h 13"/>
                <a:gd name="T4" fmla="*/ 5 w 29"/>
                <a:gd name="T5" fmla="*/ 13 h 13"/>
                <a:gd name="T6" fmla="*/ 2 w 29"/>
                <a:gd name="T7" fmla="*/ 13 h 13"/>
                <a:gd name="T8" fmla="*/ 0 w 29"/>
                <a:gd name="T9" fmla="*/ 10 h 13"/>
                <a:gd name="T10" fmla="*/ 0 w 29"/>
                <a:gd name="T11" fmla="*/ 8 h 13"/>
                <a:gd name="T12" fmla="*/ 0 w 29"/>
                <a:gd name="T13" fmla="*/ 8 h 13"/>
                <a:gd name="T14" fmla="*/ 0 w 29"/>
                <a:gd name="T15" fmla="*/ 8 h 13"/>
                <a:gd name="T16" fmla="*/ 2 w 29"/>
                <a:gd name="T17" fmla="*/ 5 h 13"/>
                <a:gd name="T18" fmla="*/ 5 w 29"/>
                <a:gd name="T19" fmla="*/ 5 h 13"/>
                <a:gd name="T20" fmla="*/ 5 w 29"/>
                <a:gd name="T21" fmla="*/ 3 h 13"/>
                <a:gd name="T22" fmla="*/ 24 w 29"/>
                <a:gd name="T23" fmla="*/ 0 h 13"/>
                <a:gd name="T24" fmla="*/ 24 w 29"/>
                <a:gd name="T25" fmla="*/ 0 h 13"/>
                <a:gd name="T26" fmla="*/ 27 w 29"/>
                <a:gd name="T27" fmla="*/ 3 h 13"/>
                <a:gd name="T28" fmla="*/ 29 w 29"/>
                <a:gd name="T29" fmla="*/ 3 h 13"/>
                <a:gd name="T30" fmla="*/ 29 w 29"/>
                <a:gd name="T31" fmla="*/ 5 h 13"/>
                <a:gd name="T32" fmla="*/ 29 w 29"/>
                <a:gd name="T33" fmla="*/ 5 h 13"/>
                <a:gd name="T34" fmla="*/ 29 w 29"/>
                <a:gd name="T35" fmla="*/ 8 h 13"/>
                <a:gd name="T36" fmla="*/ 27 w 29"/>
                <a:gd name="T37" fmla="*/ 8 h 13"/>
                <a:gd name="T38" fmla="*/ 24 w 29"/>
                <a:gd name="T39" fmla="*/ 10 h 13"/>
                <a:gd name="T40" fmla="*/ 24 w 29"/>
                <a:gd name="T41" fmla="*/ 10 h 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9" h="13">
                  <a:moveTo>
                    <a:pt x="24" y="10"/>
                  </a:moveTo>
                  <a:lnTo>
                    <a:pt x="5" y="13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24" y="0"/>
                  </a:lnTo>
                  <a:lnTo>
                    <a:pt x="27" y="3"/>
                  </a:lnTo>
                  <a:lnTo>
                    <a:pt x="29" y="3"/>
                  </a:lnTo>
                  <a:lnTo>
                    <a:pt x="29" y="5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4" y="10"/>
                  </a:lnTo>
                  <a:close/>
                </a:path>
              </a:pathLst>
            </a:custGeom>
            <a:solidFill>
              <a:srgbClr val="82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00" name="Freeform 5711"/>
            <p:cNvSpPr>
              <a:spLocks/>
            </p:cNvSpPr>
            <p:nvPr/>
          </p:nvSpPr>
          <p:spPr bwMode="auto">
            <a:xfrm>
              <a:off x="9669" y="13039"/>
              <a:ext cx="96" cy="64"/>
            </a:xfrm>
            <a:custGeom>
              <a:avLst/>
              <a:gdLst>
                <a:gd name="T0" fmla="*/ 96 w 96"/>
                <a:gd name="T1" fmla="*/ 52 h 64"/>
                <a:gd name="T2" fmla="*/ 0 w 96"/>
                <a:gd name="T3" fmla="*/ 64 h 64"/>
                <a:gd name="T4" fmla="*/ 0 w 96"/>
                <a:gd name="T5" fmla="*/ 12 h 64"/>
                <a:gd name="T6" fmla="*/ 96 w 96"/>
                <a:gd name="T7" fmla="*/ 0 h 64"/>
                <a:gd name="T8" fmla="*/ 96 w 96"/>
                <a:gd name="T9" fmla="*/ 52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64">
                  <a:moveTo>
                    <a:pt x="96" y="52"/>
                  </a:moveTo>
                  <a:lnTo>
                    <a:pt x="0" y="64"/>
                  </a:lnTo>
                  <a:lnTo>
                    <a:pt x="0" y="12"/>
                  </a:lnTo>
                  <a:lnTo>
                    <a:pt x="96" y="0"/>
                  </a:lnTo>
                  <a:lnTo>
                    <a:pt x="96" y="52"/>
                  </a:lnTo>
                  <a:close/>
                </a:path>
              </a:pathLst>
            </a:custGeom>
            <a:solidFill>
              <a:srgbClr val="C4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01" name="Freeform 5712"/>
            <p:cNvSpPr>
              <a:spLocks/>
            </p:cNvSpPr>
            <p:nvPr/>
          </p:nvSpPr>
          <p:spPr bwMode="auto">
            <a:xfrm>
              <a:off x="9666" y="13088"/>
              <a:ext cx="99" cy="17"/>
            </a:xfrm>
            <a:custGeom>
              <a:avLst/>
              <a:gdLst>
                <a:gd name="T0" fmla="*/ 0 w 99"/>
                <a:gd name="T1" fmla="*/ 15 h 17"/>
                <a:gd name="T2" fmla="*/ 3 w 99"/>
                <a:gd name="T3" fmla="*/ 17 h 17"/>
                <a:gd name="T4" fmla="*/ 99 w 99"/>
                <a:gd name="T5" fmla="*/ 5 h 17"/>
                <a:gd name="T6" fmla="*/ 99 w 99"/>
                <a:gd name="T7" fmla="*/ 0 h 17"/>
                <a:gd name="T8" fmla="*/ 3 w 99"/>
                <a:gd name="T9" fmla="*/ 10 h 17"/>
                <a:gd name="T10" fmla="*/ 5 w 99"/>
                <a:gd name="T11" fmla="*/ 15 h 17"/>
                <a:gd name="T12" fmla="*/ 0 w 99"/>
                <a:gd name="T13" fmla="*/ 15 h 17"/>
                <a:gd name="T14" fmla="*/ 0 w 99"/>
                <a:gd name="T15" fmla="*/ 17 h 17"/>
                <a:gd name="T16" fmla="*/ 3 w 99"/>
                <a:gd name="T17" fmla="*/ 17 h 17"/>
                <a:gd name="T18" fmla="*/ 0 w 99"/>
                <a:gd name="T19" fmla="*/ 15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9" h="17">
                  <a:moveTo>
                    <a:pt x="0" y="15"/>
                  </a:moveTo>
                  <a:lnTo>
                    <a:pt x="3" y="17"/>
                  </a:lnTo>
                  <a:lnTo>
                    <a:pt x="99" y="5"/>
                  </a:lnTo>
                  <a:lnTo>
                    <a:pt x="99" y="0"/>
                  </a:lnTo>
                  <a:lnTo>
                    <a:pt x="3" y="10"/>
                  </a:lnTo>
                  <a:lnTo>
                    <a:pt x="5" y="15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47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02" name="Freeform 5713"/>
            <p:cNvSpPr>
              <a:spLocks/>
            </p:cNvSpPr>
            <p:nvPr/>
          </p:nvSpPr>
          <p:spPr bwMode="auto">
            <a:xfrm>
              <a:off x="9666" y="13048"/>
              <a:ext cx="5" cy="55"/>
            </a:xfrm>
            <a:custGeom>
              <a:avLst/>
              <a:gdLst>
                <a:gd name="T0" fmla="*/ 3 w 5"/>
                <a:gd name="T1" fmla="*/ 0 h 55"/>
                <a:gd name="T2" fmla="*/ 0 w 5"/>
                <a:gd name="T3" fmla="*/ 3 h 55"/>
                <a:gd name="T4" fmla="*/ 0 w 5"/>
                <a:gd name="T5" fmla="*/ 55 h 55"/>
                <a:gd name="T6" fmla="*/ 5 w 5"/>
                <a:gd name="T7" fmla="*/ 55 h 55"/>
                <a:gd name="T8" fmla="*/ 5 w 5"/>
                <a:gd name="T9" fmla="*/ 3 h 55"/>
                <a:gd name="T10" fmla="*/ 3 w 5"/>
                <a:gd name="T11" fmla="*/ 5 h 55"/>
                <a:gd name="T12" fmla="*/ 3 w 5"/>
                <a:gd name="T13" fmla="*/ 0 h 55"/>
                <a:gd name="T14" fmla="*/ 0 w 5"/>
                <a:gd name="T15" fmla="*/ 0 h 55"/>
                <a:gd name="T16" fmla="*/ 0 w 5"/>
                <a:gd name="T17" fmla="*/ 3 h 55"/>
                <a:gd name="T18" fmla="*/ 3 w 5"/>
                <a:gd name="T19" fmla="*/ 0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" h="55">
                  <a:moveTo>
                    <a:pt x="3" y="0"/>
                  </a:moveTo>
                  <a:lnTo>
                    <a:pt x="0" y="3"/>
                  </a:lnTo>
                  <a:lnTo>
                    <a:pt x="0" y="55"/>
                  </a:lnTo>
                  <a:lnTo>
                    <a:pt x="5" y="55"/>
                  </a:lnTo>
                  <a:lnTo>
                    <a:pt x="5" y="3"/>
                  </a:lnTo>
                  <a:lnTo>
                    <a:pt x="3" y="5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47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03" name="Freeform 5714"/>
            <p:cNvSpPr>
              <a:spLocks/>
            </p:cNvSpPr>
            <p:nvPr/>
          </p:nvSpPr>
          <p:spPr bwMode="auto">
            <a:xfrm>
              <a:off x="9669" y="13036"/>
              <a:ext cx="99" cy="17"/>
            </a:xfrm>
            <a:custGeom>
              <a:avLst/>
              <a:gdLst>
                <a:gd name="T0" fmla="*/ 99 w 99"/>
                <a:gd name="T1" fmla="*/ 3 h 17"/>
                <a:gd name="T2" fmla="*/ 96 w 99"/>
                <a:gd name="T3" fmla="*/ 0 h 17"/>
                <a:gd name="T4" fmla="*/ 0 w 99"/>
                <a:gd name="T5" fmla="*/ 12 h 17"/>
                <a:gd name="T6" fmla="*/ 0 w 99"/>
                <a:gd name="T7" fmla="*/ 17 h 17"/>
                <a:gd name="T8" fmla="*/ 96 w 99"/>
                <a:gd name="T9" fmla="*/ 5 h 17"/>
                <a:gd name="T10" fmla="*/ 94 w 99"/>
                <a:gd name="T11" fmla="*/ 3 h 17"/>
                <a:gd name="T12" fmla="*/ 99 w 99"/>
                <a:gd name="T13" fmla="*/ 3 h 17"/>
                <a:gd name="T14" fmla="*/ 99 w 99"/>
                <a:gd name="T15" fmla="*/ 0 h 17"/>
                <a:gd name="T16" fmla="*/ 96 w 99"/>
                <a:gd name="T17" fmla="*/ 0 h 17"/>
                <a:gd name="T18" fmla="*/ 99 w 99"/>
                <a:gd name="T19" fmla="*/ 3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9" h="17">
                  <a:moveTo>
                    <a:pt x="99" y="3"/>
                  </a:moveTo>
                  <a:lnTo>
                    <a:pt x="96" y="0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96" y="5"/>
                  </a:lnTo>
                  <a:lnTo>
                    <a:pt x="94" y="3"/>
                  </a:lnTo>
                  <a:lnTo>
                    <a:pt x="99" y="3"/>
                  </a:lnTo>
                  <a:lnTo>
                    <a:pt x="99" y="0"/>
                  </a:lnTo>
                  <a:lnTo>
                    <a:pt x="96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47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04" name="Freeform 5715"/>
            <p:cNvSpPr>
              <a:spLocks/>
            </p:cNvSpPr>
            <p:nvPr/>
          </p:nvSpPr>
          <p:spPr bwMode="auto">
            <a:xfrm>
              <a:off x="9763" y="13039"/>
              <a:ext cx="5" cy="54"/>
            </a:xfrm>
            <a:custGeom>
              <a:avLst/>
              <a:gdLst>
                <a:gd name="T0" fmla="*/ 2 w 5"/>
                <a:gd name="T1" fmla="*/ 54 h 54"/>
                <a:gd name="T2" fmla="*/ 5 w 5"/>
                <a:gd name="T3" fmla="*/ 52 h 54"/>
                <a:gd name="T4" fmla="*/ 5 w 5"/>
                <a:gd name="T5" fmla="*/ 0 h 54"/>
                <a:gd name="T6" fmla="*/ 0 w 5"/>
                <a:gd name="T7" fmla="*/ 0 h 54"/>
                <a:gd name="T8" fmla="*/ 0 w 5"/>
                <a:gd name="T9" fmla="*/ 52 h 54"/>
                <a:gd name="T10" fmla="*/ 2 w 5"/>
                <a:gd name="T11" fmla="*/ 49 h 54"/>
                <a:gd name="T12" fmla="*/ 2 w 5"/>
                <a:gd name="T13" fmla="*/ 54 h 54"/>
                <a:gd name="T14" fmla="*/ 5 w 5"/>
                <a:gd name="T15" fmla="*/ 54 h 54"/>
                <a:gd name="T16" fmla="*/ 5 w 5"/>
                <a:gd name="T17" fmla="*/ 52 h 54"/>
                <a:gd name="T18" fmla="*/ 2 w 5"/>
                <a:gd name="T19" fmla="*/ 54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" h="54">
                  <a:moveTo>
                    <a:pt x="2" y="54"/>
                  </a:moveTo>
                  <a:lnTo>
                    <a:pt x="5" y="5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" y="49"/>
                  </a:lnTo>
                  <a:lnTo>
                    <a:pt x="2" y="54"/>
                  </a:lnTo>
                  <a:lnTo>
                    <a:pt x="5" y="54"/>
                  </a:lnTo>
                  <a:lnTo>
                    <a:pt x="5" y="52"/>
                  </a:lnTo>
                  <a:lnTo>
                    <a:pt x="2" y="54"/>
                  </a:lnTo>
                  <a:close/>
                </a:path>
              </a:pathLst>
            </a:custGeom>
            <a:solidFill>
              <a:srgbClr val="47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05" name="Freeform 5716"/>
            <p:cNvSpPr>
              <a:spLocks/>
            </p:cNvSpPr>
            <p:nvPr/>
          </p:nvSpPr>
          <p:spPr bwMode="auto">
            <a:xfrm>
              <a:off x="9361" y="12672"/>
              <a:ext cx="258" cy="332"/>
            </a:xfrm>
            <a:custGeom>
              <a:avLst/>
              <a:gdLst>
                <a:gd name="T0" fmla="*/ 258 w 258"/>
                <a:gd name="T1" fmla="*/ 310 h 332"/>
                <a:gd name="T2" fmla="*/ 0 w 258"/>
                <a:gd name="T3" fmla="*/ 0 h 332"/>
                <a:gd name="T4" fmla="*/ 0 w 258"/>
                <a:gd name="T5" fmla="*/ 24 h 332"/>
                <a:gd name="T6" fmla="*/ 258 w 258"/>
                <a:gd name="T7" fmla="*/ 332 h 332"/>
                <a:gd name="T8" fmla="*/ 258 w 258"/>
                <a:gd name="T9" fmla="*/ 310 h 3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8" h="332">
                  <a:moveTo>
                    <a:pt x="258" y="31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258" y="332"/>
                  </a:lnTo>
                  <a:lnTo>
                    <a:pt x="258" y="310"/>
                  </a:lnTo>
                  <a:close/>
                </a:path>
              </a:pathLst>
            </a:custGeom>
            <a:solidFill>
              <a:srgbClr val="61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06" name="Freeform 5717"/>
            <p:cNvSpPr>
              <a:spLocks/>
            </p:cNvSpPr>
            <p:nvPr/>
          </p:nvSpPr>
          <p:spPr bwMode="auto">
            <a:xfrm>
              <a:off x="9584" y="12972"/>
              <a:ext cx="45" cy="44"/>
            </a:xfrm>
            <a:custGeom>
              <a:avLst/>
              <a:gdLst>
                <a:gd name="T0" fmla="*/ 18 w 45"/>
                <a:gd name="T1" fmla="*/ 2 h 44"/>
                <a:gd name="T2" fmla="*/ 15 w 45"/>
                <a:gd name="T3" fmla="*/ 2 h 44"/>
                <a:gd name="T4" fmla="*/ 15 w 45"/>
                <a:gd name="T5" fmla="*/ 0 h 44"/>
                <a:gd name="T6" fmla="*/ 13 w 45"/>
                <a:gd name="T7" fmla="*/ 0 h 44"/>
                <a:gd name="T8" fmla="*/ 10 w 45"/>
                <a:gd name="T9" fmla="*/ 0 h 44"/>
                <a:gd name="T10" fmla="*/ 10 w 45"/>
                <a:gd name="T11" fmla="*/ 0 h 44"/>
                <a:gd name="T12" fmla="*/ 8 w 45"/>
                <a:gd name="T13" fmla="*/ 0 h 44"/>
                <a:gd name="T14" fmla="*/ 5 w 45"/>
                <a:gd name="T15" fmla="*/ 0 h 44"/>
                <a:gd name="T16" fmla="*/ 5 w 45"/>
                <a:gd name="T17" fmla="*/ 0 h 44"/>
                <a:gd name="T18" fmla="*/ 0 w 45"/>
                <a:gd name="T19" fmla="*/ 5 h 44"/>
                <a:gd name="T20" fmla="*/ 0 w 45"/>
                <a:gd name="T21" fmla="*/ 7 h 44"/>
                <a:gd name="T22" fmla="*/ 0 w 45"/>
                <a:gd name="T23" fmla="*/ 10 h 44"/>
                <a:gd name="T24" fmla="*/ 0 w 45"/>
                <a:gd name="T25" fmla="*/ 12 h 44"/>
                <a:gd name="T26" fmla="*/ 3 w 45"/>
                <a:gd name="T27" fmla="*/ 14 h 44"/>
                <a:gd name="T28" fmla="*/ 25 w 45"/>
                <a:gd name="T29" fmla="*/ 42 h 44"/>
                <a:gd name="T30" fmla="*/ 25 w 45"/>
                <a:gd name="T31" fmla="*/ 42 h 44"/>
                <a:gd name="T32" fmla="*/ 28 w 45"/>
                <a:gd name="T33" fmla="*/ 42 h 44"/>
                <a:gd name="T34" fmla="*/ 30 w 45"/>
                <a:gd name="T35" fmla="*/ 44 h 44"/>
                <a:gd name="T36" fmla="*/ 30 w 45"/>
                <a:gd name="T37" fmla="*/ 44 h 44"/>
                <a:gd name="T38" fmla="*/ 33 w 45"/>
                <a:gd name="T39" fmla="*/ 44 h 44"/>
                <a:gd name="T40" fmla="*/ 33 w 45"/>
                <a:gd name="T41" fmla="*/ 44 h 44"/>
                <a:gd name="T42" fmla="*/ 35 w 45"/>
                <a:gd name="T43" fmla="*/ 44 h 44"/>
                <a:gd name="T44" fmla="*/ 35 w 45"/>
                <a:gd name="T45" fmla="*/ 44 h 44"/>
                <a:gd name="T46" fmla="*/ 43 w 45"/>
                <a:gd name="T47" fmla="*/ 39 h 44"/>
                <a:gd name="T48" fmla="*/ 45 w 45"/>
                <a:gd name="T49" fmla="*/ 37 h 44"/>
                <a:gd name="T50" fmla="*/ 45 w 45"/>
                <a:gd name="T51" fmla="*/ 32 h 44"/>
                <a:gd name="T52" fmla="*/ 43 w 45"/>
                <a:gd name="T53" fmla="*/ 29 h 44"/>
                <a:gd name="T54" fmla="*/ 43 w 45"/>
                <a:gd name="T55" fmla="*/ 27 h 44"/>
                <a:gd name="T56" fmla="*/ 18 w 45"/>
                <a:gd name="T57" fmla="*/ 2 h 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5" h="44">
                  <a:moveTo>
                    <a:pt x="18" y="2"/>
                  </a:moveTo>
                  <a:lnTo>
                    <a:pt x="15" y="2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3" y="14"/>
                  </a:lnTo>
                  <a:lnTo>
                    <a:pt x="25" y="42"/>
                  </a:lnTo>
                  <a:lnTo>
                    <a:pt x="28" y="42"/>
                  </a:lnTo>
                  <a:lnTo>
                    <a:pt x="30" y="44"/>
                  </a:lnTo>
                  <a:lnTo>
                    <a:pt x="33" y="44"/>
                  </a:lnTo>
                  <a:lnTo>
                    <a:pt x="35" y="44"/>
                  </a:lnTo>
                  <a:lnTo>
                    <a:pt x="43" y="39"/>
                  </a:lnTo>
                  <a:lnTo>
                    <a:pt x="45" y="37"/>
                  </a:lnTo>
                  <a:lnTo>
                    <a:pt x="45" y="32"/>
                  </a:lnTo>
                  <a:lnTo>
                    <a:pt x="43" y="29"/>
                  </a:lnTo>
                  <a:lnTo>
                    <a:pt x="43" y="27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87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07" name="Freeform 5718"/>
            <p:cNvSpPr>
              <a:spLocks/>
            </p:cNvSpPr>
            <p:nvPr/>
          </p:nvSpPr>
          <p:spPr bwMode="auto">
            <a:xfrm>
              <a:off x="9587" y="12972"/>
              <a:ext cx="35" cy="34"/>
            </a:xfrm>
            <a:custGeom>
              <a:avLst/>
              <a:gdLst>
                <a:gd name="T0" fmla="*/ 10 w 35"/>
                <a:gd name="T1" fmla="*/ 2 h 34"/>
                <a:gd name="T2" fmla="*/ 10 w 35"/>
                <a:gd name="T3" fmla="*/ 2 h 34"/>
                <a:gd name="T4" fmla="*/ 7 w 35"/>
                <a:gd name="T5" fmla="*/ 0 h 34"/>
                <a:gd name="T6" fmla="*/ 5 w 35"/>
                <a:gd name="T7" fmla="*/ 0 h 34"/>
                <a:gd name="T8" fmla="*/ 5 w 35"/>
                <a:gd name="T9" fmla="*/ 2 h 34"/>
                <a:gd name="T10" fmla="*/ 2 w 35"/>
                <a:gd name="T11" fmla="*/ 5 h 34"/>
                <a:gd name="T12" fmla="*/ 0 w 35"/>
                <a:gd name="T13" fmla="*/ 5 h 34"/>
                <a:gd name="T14" fmla="*/ 0 w 35"/>
                <a:gd name="T15" fmla="*/ 7 h 34"/>
                <a:gd name="T16" fmla="*/ 0 w 35"/>
                <a:gd name="T17" fmla="*/ 10 h 34"/>
                <a:gd name="T18" fmla="*/ 2 w 35"/>
                <a:gd name="T19" fmla="*/ 10 h 34"/>
                <a:gd name="T20" fmla="*/ 22 w 35"/>
                <a:gd name="T21" fmla="*/ 32 h 34"/>
                <a:gd name="T22" fmla="*/ 25 w 35"/>
                <a:gd name="T23" fmla="*/ 32 h 34"/>
                <a:gd name="T24" fmla="*/ 27 w 35"/>
                <a:gd name="T25" fmla="*/ 34 h 34"/>
                <a:gd name="T26" fmla="*/ 27 w 35"/>
                <a:gd name="T27" fmla="*/ 34 h 34"/>
                <a:gd name="T28" fmla="*/ 30 w 35"/>
                <a:gd name="T29" fmla="*/ 34 h 34"/>
                <a:gd name="T30" fmla="*/ 32 w 35"/>
                <a:gd name="T31" fmla="*/ 29 h 34"/>
                <a:gd name="T32" fmla="*/ 35 w 35"/>
                <a:gd name="T33" fmla="*/ 29 h 34"/>
                <a:gd name="T34" fmla="*/ 35 w 35"/>
                <a:gd name="T35" fmla="*/ 27 h 34"/>
                <a:gd name="T36" fmla="*/ 32 w 35"/>
                <a:gd name="T37" fmla="*/ 24 h 34"/>
                <a:gd name="T38" fmla="*/ 32 w 35"/>
                <a:gd name="T39" fmla="*/ 24 h 34"/>
                <a:gd name="T40" fmla="*/ 10 w 35"/>
                <a:gd name="T41" fmla="*/ 2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5" h="34">
                  <a:moveTo>
                    <a:pt x="10" y="2"/>
                  </a:moveTo>
                  <a:lnTo>
                    <a:pt x="10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2" y="32"/>
                  </a:lnTo>
                  <a:lnTo>
                    <a:pt x="25" y="32"/>
                  </a:lnTo>
                  <a:lnTo>
                    <a:pt x="27" y="34"/>
                  </a:lnTo>
                  <a:lnTo>
                    <a:pt x="30" y="34"/>
                  </a:lnTo>
                  <a:lnTo>
                    <a:pt x="32" y="29"/>
                  </a:lnTo>
                  <a:lnTo>
                    <a:pt x="35" y="29"/>
                  </a:lnTo>
                  <a:lnTo>
                    <a:pt x="35" y="27"/>
                  </a:lnTo>
                  <a:lnTo>
                    <a:pt x="32" y="24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9E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08" name="Freeform 5719"/>
            <p:cNvSpPr>
              <a:spLocks/>
            </p:cNvSpPr>
            <p:nvPr/>
          </p:nvSpPr>
          <p:spPr bwMode="auto">
            <a:xfrm>
              <a:off x="9359" y="12610"/>
              <a:ext cx="2" cy="255"/>
            </a:xfrm>
            <a:custGeom>
              <a:avLst/>
              <a:gdLst>
                <a:gd name="T0" fmla="*/ 2 w 2"/>
                <a:gd name="T1" fmla="*/ 255 h 255"/>
                <a:gd name="T2" fmla="*/ 0 w 2"/>
                <a:gd name="T3" fmla="*/ 250 h 255"/>
                <a:gd name="T4" fmla="*/ 0 w 2"/>
                <a:gd name="T5" fmla="*/ 0 h 255"/>
                <a:gd name="T6" fmla="*/ 2 w 2"/>
                <a:gd name="T7" fmla="*/ 5 h 255"/>
                <a:gd name="T8" fmla="*/ 2 w 2"/>
                <a:gd name="T9" fmla="*/ 255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55">
                  <a:moveTo>
                    <a:pt x="2" y="255"/>
                  </a:moveTo>
                  <a:lnTo>
                    <a:pt x="0" y="250"/>
                  </a:lnTo>
                  <a:lnTo>
                    <a:pt x="0" y="0"/>
                  </a:lnTo>
                  <a:lnTo>
                    <a:pt x="2" y="5"/>
                  </a:lnTo>
                  <a:lnTo>
                    <a:pt x="2" y="255"/>
                  </a:lnTo>
                  <a:close/>
                </a:path>
              </a:pathLst>
            </a:custGeom>
            <a:solidFill>
              <a:srgbClr val="47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09" name="Freeform 5720"/>
            <p:cNvSpPr>
              <a:spLocks/>
            </p:cNvSpPr>
            <p:nvPr/>
          </p:nvSpPr>
          <p:spPr bwMode="auto">
            <a:xfrm>
              <a:off x="9810" y="12994"/>
              <a:ext cx="7" cy="176"/>
            </a:xfrm>
            <a:custGeom>
              <a:avLst/>
              <a:gdLst>
                <a:gd name="T0" fmla="*/ 3 w 7"/>
                <a:gd name="T1" fmla="*/ 176 h 176"/>
                <a:gd name="T2" fmla="*/ 7 w 7"/>
                <a:gd name="T3" fmla="*/ 176 h 176"/>
                <a:gd name="T4" fmla="*/ 7 w 7"/>
                <a:gd name="T5" fmla="*/ 0 h 176"/>
                <a:gd name="T6" fmla="*/ 0 w 7"/>
                <a:gd name="T7" fmla="*/ 0 h 176"/>
                <a:gd name="T8" fmla="*/ 0 w 7"/>
                <a:gd name="T9" fmla="*/ 176 h 176"/>
                <a:gd name="T10" fmla="*/ 3 w 7"/>
                <a:gd name="T11" fmla="*/ 176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176">
                  <a:moveTo>
                    <a:pt x="3" y="176"/>
                  </a:moveTo>
                  <a:lnTo>
                    <a:pt x="7" y="176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176"/>
                  </a:lnTo>
                  <a:lnTo>
                    <a:pt x="3" y="176"/>
                  </a:lnTo>
                  <a:close/>
                </a:path>
              </a:pathLst>
            </a:custGeom>
            <a:solidFill>
              <a:srgbClr val="47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10" name="Freeform 5721"/>
            <p:cNvSpPr>
              <a:spLocks/>
            </p:cNvSpPr>
            <p:nvPr/>
          </p:nvSpPr>
          <p:spPr bwMode="auto">
            <a:xfrm>
              <a:off x="10073" y="12959"/>
              <a:ext cx="7" cy="176"/>
            </a:xfrm>
            <a:custGeom>
              <a:avLst/>
              <a:gdLst>
                <a:gd name="T0" fmla="*/ 2 w 7"/>
                <a:gd name="T1" fmla="*/ 176 h 176"/>
                <a:gd name="T2" fmla="*/ 7 w 7"/>
                <a:gd name="T3" fmla="*/ 176 h 176"/>
                <a:gd name="T4" fmla="*/ 7 w 7"/>
                <a:gd name="T5" fmla="*/ 0 h 176"/>
                <a:gd name="T6" fmla="*/ 0 w 7"/>
                <a:gd name="T7" fmla="*/ 0 h 176"/>
                <a:gd name="T8" fmla="*/ 0 w 7"/>
                <a:gd name="T9" fmla="*/ 176 h 176"/>
                <a:gd name="T10" fmla="*/ 2 w 7"/>
                <a:gd name="T11" fmla="*/ 176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176">
                  <a:moveTo>
                    <a:pt x="2" y="176"/>
                  </a:moveTo>
                  <a:lnTo>
                    <a:pt x="7" y="176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176"/>
                  </a:lnTo>
                  <a:lnTo>
                    <a:pt x="2" y="176"/>
                  </a:lnTo>
                  <a:close/>
                </a:path>
              </a:pathLst>
            </a:custGeom>
            <a:solidFill>
              <a:srgbClr val="47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11" name="Freeform 5722"/>
            <p:cNvSpPr>
              <a:spLocks/>
            </p:cNvSpPr>
            <p:nvPr/>
          </p:nvSpPr>
          <p:spPr bwMode="auto">
            <a:xfrm>
              <a:off x="10507" y="12905"/>
              <a:ext cx="10" cy="173"/>
            </a:xfrm>
            <a:custGeom>
              <a:avLst/>
              <a:gdLst>
                <a:gd name="T0" fmla="*/ 5 w 10"/>
                <a:gd name="T1" fmla="*/ 173 h 173"/>
                <a:gd name="T2" fmla="*/ 10 w 10"/>
                <a:gd name="T3" fmla="*/ 173 h 173"/>
                <a:gd name="T4" fmla="*/ 10 w 10"/>
                <a:gd name="T5" fmla="*/ 0 h 173"/>
                <a:gd name="T6" fmla="*/ 0 w 10"/>
                <a:gd name="T7" fmla="*/ 0 h 173"/>
                <a:gd name="T8" fmla="*/ 0 w 10"/>
                <a:gd name="T9" fmla="*/ 173 h 173"/>
                <a:gd name="T10" fmla="*/ 5 w 10"/>
                <a:gd name="T11" fmla="*/ 173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173">
                  <a:moveTo>
                    <a:pt x="5" y="173"/>
                  </a:moveTo>
                  <a:lnTo>
                    <a:pt x="10" y="173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73"/>
                  </a:lnTo>
                  <a:lnTo>
                    <a:pt x="5" y="173"/>
                  </a:lnTo>
                  <a:close/>
                </a:path>
              </a:pathLst>
            </a:custGeom>
            <a:solidFill>
              <a:srgbClr val="47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12" name="Freeform 5723"/>
            <p:cNvSpPr>
              <a:spLocks/>
            </p:cNvSpPr>
            <p:nvPr/>
          </p:nvSpPr>
          <p:spPr bwMode="auto">
            <a:xfrm>
              <a:off x="9808" y="12994"/>
              <a:ext cx="5" cy="176"/>
            </a:xfrm>
            <a:custGeom>
              <a:avLst/>
              <a:gdLst>
                <a:gd name="T0" fmla="*/ 2 w 5"/>
                <a:gd name="T1" fmla="*/ 176 h 176"/>
                <a:gd name="T2" fmla="*/ 5 w 5"/>
                <a:gd name="T3" fmla="*/ 176 h 176"/>
                <a:gd name="T4" fmla="*/ 5 w 5"/>
                <a:gd name="T5" fmla="*/ 0 h 176"/>
                <a:gd name="T6" fmla="*/ 0 w 5"/>
                <a:gd name="T7" fmla="*/ 0 h 176"/>
                <a:gd name="T8" fmla="*/ 0 w 5"/>
                <a:gd name="T9" fmla="*/ 176 h 176"/>
                <a:gd name="T10" fmla="*/ 2 w 5"/>
                <a:gd name="T11" fmla="*/ 176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" h="176">
                  <a:moveTo>
                    <a:pt x="2" y="176"/>
                  </a:moveTo>
                  <a:lnTo>
                    <a:pt x="5" y="176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76"/>
                  </a:lnTo>
                  <a:lnTo>
                    <a:pt x="2" y="176"/>
                  </a:lnTo>
                  <a:close/>
                </a:path>
              </a:pathLst>
            </a:custGeom>
            <a:solidFill>
              <a:srgbClr val="C4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13" name="Freeform 5724"/>
            <p:cNvSpPr>
              <a:spLocks/>
            </p:cNvSpPr>
            <p:nvPr/>
          </p:nvSpPr>
          <p:spPr bwMode="auto">
            <a:xfrm>
              <a:off x="10070" y="12959"/>
              <a:ext cx="5" cy="176"/>
            </a:xfrm>
            <a:custGeom>
              <a:avLst/>
              <a:gdLst>
                <a:gd name="T0" fmla="*/ 3 w 5"/>
                <a:gd name="T1" fmla="*/ 176 h 176"/>
                <a:gd name="T2" fmla="*/ 5 w 5"/>
                <a:gd name="T3" fmla="*/ 176 h 176"/>
                <a:gd name="T4" fmla="*/ 5 w 5"/>
                <a:gd name="T5" fmla="*/ 0 h 176"/>
                <a:gd name="T6" fmla="*/ 0 w 5"/>
                <a:gd name="T7" fmla="*/ 0 h 176"/>
                <a:gd name="T8" fmla="*/ 0 w 5"/>
                <a:gd name="T9" fmla="*/ 176 h 176"/>
                <a:gd name="T10" fmla="*/ 3 w 5"/>
                <a:gd name="T11" fmla="*/ 176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" h="176">
                  <a:moveTo>
                    <a:pt x="3" y="176"/>
                  </a:moveTo>
                  <a:lnTo>
                    <a:pt x="5" y="176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76"/>
                  </a:lnTo>
                  <a:lnTo>
                    <a:pt x="3" y="176"/>
                  </a:lnTo>
                  <a:close/>
                </a:path>
              </a:pathLst>
            </a:custGeom>
            <a:solidFill>
              <a:srgbClr val="C4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14" name="Freeform 5725"/>
            <p:cNvSpPr>
              <a:spLocks/>
            </p:cNvSpPr>
            <p:nvPr/>
          </p:nvSpPr>
          <p:spPr bwMode="auto">
            <a:xfrm>
              <a:off x="10507" y="12905"/>
              <a:ext cx="2" cy="173"/>
            </a:xfrm>
            <a:custGeom>
              <a:avLst/>
              <a:gdLst>
                <a:gd name="T0" fmla="*/ 2 w 2"/>
                <a:gd name="T1" fmla="*/ 173 h 173"/>
                <a:gd name="T2" fmla="*/ 2 w 2"/>
                <a:gd name="T3" fmla="*/ 173 h 173"/>
                <a:gd name="T4" fmla="*/ 2 w 2"/>
                <a:gd name="T5" fmla="*/ 0 h 173"/>
                <a:gd name="T6" fmla="*/ 0 w 2"/>
                <a:gd name="T7" fmla="*/ 0 h 173"/>
                <a:gd name="T8" fmla="*/ 0 w 2"/>
                <a:gd name="T9" fmla="*/ 173 h 173"/>
                <a:gd name="T10" fmla="*/ 2 w 2"/>
                <a:gd name="T11" fmla="*/ 173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" h="173">
                  <a:moveTo>
                    <a:pt x="2" y="173"/>
                  </a:moveTo>
                  <a:lnTo>
                    <a:pt x="2" y="17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73"/>
                  </a:lnTo>
                  <a:lnTo>
                    <a:pt x="2" y="173"/>
                  </a:lnTo>
                  <a:close/>
                </a:path>
              </a:pathLst>
            </a:custGeom>
            <a:solidFill>
              <a:srgbClr val="C4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15" name="Freeform 5726"/>
            <p:cNvSpPr>
              <a:spLocks/>
            </p:cNvSpPr>
            <p:nvPr/>
          </p:nvSpPr>
          <p:spPr bwMode="auto">
            <a:xfrm>
              <a:off x="10452" y="12798"/>
              <a:ext cx="72" cy="72"/>
            </a:xfrm>
            <a:custGeom>
              <a:avLst/>
              <a:gdLst>
                <a:gd name="T0" fmla="*/ 0 w 72"/>
                <a:gd name="T1" fmla="*/ 72 h 72"/>
                <a:gd name="T2" fmla="*/ 72 w 72"/>
                <a:gd name="T3" fmla="*/ 62 h 72"/>
                <a:gd name="T4" fmla="*/ 72 w 72"/>
                <a:gd name="T5" fmla="*/ 0 h 72"/>
                <a:gd name="T6" fmla="*/ 0 w 72"/>
                <a:gd name="T7" fmla="*/ 10 h 72"/>
                <a:gd name="T8" fmla="*/ 0 w 72"/>
                <a:gd name="T9" fmla="*/ 7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72">
                  <a:moveTo>
                    <a:pt x="0" y="72"/>
                  </a:moveTo>
                  <a:lnTo>
                    <a:pt x="72" y="62"/>
                  </a:lnTo>
                  <a:lnTo>
                    <a:pt x="72" y="0"/>
                  </a:lnTo>
                  <a:lnTo>
                    <a:pt x="0" y="1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47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16" name="Freeform 5727"/>
            <p:cNvSpPr>
              <a:spLocks/>
            </p:cNvSpPr>
            <p:nvPr/>
          </p:nvSpPr>
          <p:spPr bwMode="auto">
            <a:xfrm>
              <a:off x="10455" y="12803"/>
              <a:ext cx="67" cy="62"/>
            </a:xfrm>
            <a:custGeom>
              <a:avLst/>
              <a:gdLst>
                <a:gd name="T0" fmla="*/ 0 w 67"/>
                <a:gd name="T1" fmla="*/ 62 h 62"/>
                <a:gd name="T2" fmla="*/ 67 w 67"/>
                <a:gd name="T3" fmla="*/ 55 h 62"/>
                <a:gd name="T4" fmla="*/ 67 w 67"/>
                <a:gd name="T5" fmla="*/ 0 h 62"/>
                <a:gd name="T6" fmla="*/ 0 w 67"/>
                <a:gd name="T7" fmla="*/ 7 h 62"/>
                <a:gd name="T8" fmla="*/ 0 w 67"/>
                <a:gd name="T9" fmla="*/ 62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" h="62">
                  <a:moveTo>
                    <a:pt x="0" y="62"/>
                  </a:moveTo>
                  <a:lnTo>
                    <a:pt x="67" y="55"/>
                  </a:lnTo>
                  <a:lnTo>
                    <a:pt x="67" y="0"/>
                  </a:lnTo>
                  <a:lnTo>
                    <a:pt x="0" y="7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9E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17" name="Rectangle 5728"/>
            <p:cNvSpPr>
              <a:spLocks noChangeArrowheads="1"/>
            </p:cNvSpPr>
            <p:nvPr/>
          </p:nvSpPr>
          <p:spPr bwMode="auto">
            <a:xfrm>
              <a:off x="10462" y="12815"/>
              <a:ext cx="12" cy="52"/>
            </a:xfrm>
            <a:prstGeom prst="rect">
              <a:avLst/>
            </a:prstGeom>
            <a:solidFill>
              <a:srgbClr val="87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18" name="Freeform 5729"/>
            <p:cNvSpPr>
              <a:spLocks/>
            </p:cNvSpPr>
            <p:nvPr/>
          </p:nvSpPr>
          <p:spPr bwMode="auto">
            <a:xfrm>
              <a:off x="10455" y="12810"/>
              <a:ext cx="19" cy="5"/>
            </a:xfrm>
            <a:custGeom>
              <a:avLst/>
              <a:gdLst>
                <a:gd name="T0" fmla="*/ 19 w 19"/>
                <a:gd name="T1" fmla="*/ 5 h 5"/>
                <a:gd name="T2" fmla="*/ 12 w 19"/>
                <a:gd name="T3" fmla="*/ 0 h 5"/>
                <a:gd name="T4" fmla="*/ 0 w 19"/>
                <a:gd name="T5" fmla="*/ 0 h 5"/>
                <a:gd name="T6" fmla="*/ 7 w 19"/>
                <a:gd name="T7" fmla="*/ 5 h 5"/>
                <a:gd name="T8" fmla="*/ 19 w 19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5">
                  <a:moveTo>
                    <a:pt x="19" y="5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7" y="5"/>
                  </a:lnTo>
                  <a:lnTo>
                    <a:pt x="19" y="5"/>
                  </a:lnTo>
                  <a:close/>
                </a:path>
              </a:pathLst>
            </a:custGeom>
            <a:solidFill>
              <a:srgbClr val="E0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19" name="Freeform 5730"/>
            <p:cNvSpPr>
              <a:spLocks/>
            </p:cNvSpPr>
            <p:nvPr/>
          </p:nvSpPr>
          <p:spPr bwMode="auto">
            <a:xfrm>
              <a:off x="10455" y="12810"/>
              <a:ext cx="7" cy="60"/>
            </a:xfrm>
            <a:custGeom>
              <a:avLst/>
              <a:gdLst>
                <a:gd name="T0" fmla="*/ 0 w 7"/>
                <a:gd name="T1" fmla="*/ 0 h 60"/>
                <a:gd name="T2" fmla="*/ 7 w 7"/>
                <a:gd name="T3" fmla="*/ 5 h 60"/>
                <a:gd name="T4" fmla="*/ 7 w 7"/>
                <a:gd name="T5" fmla="*/ 60 h 60"/>
                <a:gd name="T6" fmla="*/ 0 w 7"/>
                <a:gd name="T7" fmla="*/ 57 h 60"/>
                <a:gd name="T8" fmla="*/ 0 w 7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0">
                  <a:moveTo>
                    <a:pt x="0" y="0"/>
                  </a:moveTo>
                  <a:lnTo>
                    <a:pt x="7" y="5"/>
                  </a:lnTo>
                  <a:lnTo>
                    <a:pt x="7" y="60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20" name="Freeform 5731"/>
            <p:cNvSpPr>
              <a:spLocks/>
            </p:cNvSpPr>
            <p:nvPr/>
          </p:nvSpPr>
          <p:spPr bwMode="auto">
            <a:xfrm>
              <a:off x="10517" y="12808"/>
              <a:ext cx="9" cy="55"/>
            </a:xfrm>
            <a:custGeom>
              <a:avLst/>
              <a:gdLst>
                <a:gd name="T0" fmla="*/ 9 w 9"/>
                <a:gd name="T1" fmla="*/ 52 h 55"/>
                <a:gd name="T2" fmla="*/ 0 w 9"/>
                <a:gd name="T3" fmla="*/ 55 h 55"/>
                <a:gd name="T4" fmla="*/ 0 w 9"/>
                <a:gd name="T5" fmla="*/ 0 h 55"/>
                <a:gd name="T6" fmla="*/ 9 w 9"/>
                <a:gd name="T7" fmla="*/ 0 h 55"/>
                <a:gd name="T8" fmla="*/ 9 w 9"/>
                <a:gd name="T9" fmla="*/ 52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55">
                  <a:moveTo>
                    <a:pt x="9" y="52"/>
                  </a:moveTo>
                  <a:lnTo>
                    <a:pt x="0" y="5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2"/>
                  </a:lnTo>
                  <a:close/>
                </a:path>
              </a:pathLst>
            </a:custGeom>
            <a:solidFill>
              <a:srgbClr val="87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21" name="Freeform 5732"/>
            <p:cNvSpPr>
              <a:spLocks/>
            </p:cNvSpPr>
            <p:nvPr/>
          </p:nvSpPr>
          <p:spPr bwMode="auto">
            <a:xfrm>
              <a:off x="10509" y="12803"/>
              <a:ext cx="17" cy="7"/>
            </a:xfrm>
            <a:custGeom>
              <a:avLst/>
              <a:gdLst>
                <a:gd name="T0" fmla="*/ 17 w 17"/>
                <a:gd name="T1" fmla="*/ 5 h 7"/>
                <a:gd name="T2" fmla="*/ 13 w 17"/>
                <a:gd name="T3" fmla="*/ 0 h 7"/>
                <a:gd name="T4" fmla="*/ 0 w 17"/>
                <a:gd name="T5" fmla="*/ 0 h 7"/>
                <a:gd name="T6" fmla="*/ 8 w 17"/>
                <a:gd name="T7" fmla="*/ 7 h 7"/>
                <a:gd name="T8" fmla="*/ 17 w 17"/>
                <a:gd name="T9" fmla="*/ 5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7">
                  <a:moveTo>
                    <a:pt x="17" y="5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8" y="7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E0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22" name="Freeform 5733"/>
            <p:cNvSpPr>
              <a:spLocks/>
            </p:cNvSpPr>
            <p:nvPr/>
          </p:nvSpPr>
          <p:spPr bwMode="auto">
            <a:xfrm>
              <a:off x="10509" y="12803"/>
              <a:ext cx="8" cy="60"/>
            </a:xfrm>
            <a:custGeom>
              <a:avLst/>
              <a:gdLst>
                <a:gd name="T0" fmla="*/ 0 w 8"/>
                <a:gd name="T1" fmla="*/ 0 h 60"/>
                <a:gd name="T2" fmla="*/ 8 w 8"/>
                <a:gd name="T3" fmla="*/ 7 h 60"/>
                <a:gd name="T4" fmla="*/ 8 w 8"/>
                <a:gd name="T5" fmla="*/ 60 h 60"/>
                <a:gd name="T6" fmla="*/ 0 w 8"/>
                <a:gd name="T7" fmla="*/ 57 h 60"/>
                <a:gd name="T8" fmla="*/ 0 w 8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60">
                  <a:moveTo>
                    <a:pt x="0" y="0"/>
                  </a:moveTo>
                  <a:lnTo>
                    <a:pt x="8" y="7"/>
                  </a:lnTo>
                  <a:lnTo>
                    <a:pt x="8" y="60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23" name="Freeform 5734"/>
            <p:cNvSpPr>
              <a:spLocks/>
            </p:cNvSpPr>
            <p:nvPr/>
          </p:nvSpPr>
          <p:spPr bwMode="auto">
            <a:xfrm>
              <a:off x="9354" y="12610"/>
              <a:ext cx="20" cy="44"/>
            </a:xfrm>
            <a:custGeom>
              <a:avLst/>
              <a:gdLst>
                <a:gd name="T0" fmla="*/ 20 w 20"/>
                <a:gd name="T1" fmla="*/ 19 h 44"/>
                <a:gd name="T2" fmla="*/ 0 w 20"/>
                <a:gd name="T3" fmla="*/ 0 h 44"/>
                <a:gd name="T4" fmla="*/ 0 w 20"/>
                <a:gd name="T5" fmla="*/ 24 h 44"/>
                <a:gd name="T6" fmla="*/ 20 w 20"/>
                <a:gd name="T7" fmla="*/ 44 h 44"/>
                <a:gd name="T8" fmla="*/ 20 w 20"/>
                <a:gd name="T9" fmla="*/ 19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44">
                  <a:moveTo>
                    <a:pt x="20" y="19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20" y="44"/>
                  </a:lnTo>
                  <a:lnTo>
                    <a:pt x="20" y="19"/>
                  </a:lnTo>
                  <a:close/>
                </a:path>
              </a:pathLst>
            </a:custGeom>
            <a:solidFill>
              <a:srgbClr val="3E03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24" name="Freeform 5735"/>
            <p:cNvSpPr>
              <a:spLocks/>
            </p:cNvSpPr>
            <p:nvPr/>
          </p:nvSpPr>
          <p:spPr bwMode="auto">
            <a:xfrm>
              <a:off x="9349" y="12617"/>
              <a:ext cx="17" cy="30"/>
            </a:xfrm>
            <a:custGeom>
              <a:avLst/>
              <a:gdLst>
                <a:gd name="T0" fmla="*/ 0 w 17"/>
                <a:gd name="T1" fmla="*/ 12 h 30"/>
                <a:gd name="T2" fmla="*/ 17 w 17"/>
                <a:gd name="T3" fmla="*/ 30 h 30"/>
                <a:gd name="T4" fmla="*/ 17 w 17"/>
                <a:gd name="T5" fmla="*/ 17 h 30"/>
                <a:gd name="T6" fmla="*/ 0 w 17"/>
                <a:gd name="T7" fmla="*/ 0 h 30"/>
                <a:gd name="T8" fmla="*/ 0 w 17"/>
                <a:gd name="T9" fmla="*/ 12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30">
                  <a:moveTo>
                    <a:pt x="0" y="12"/>
                  </a:moveTo>
                  <a:lnTo>
                    <a:pt x="17" y="30"/>
                  </a:lnTo>
                  <a:lnTo>
                    <a:pt x="17" y="17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87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25" name="Freeform 5736"/>
            <p:cNvSpPr>
              <a:spLocks/>
            </p:cNvSpPr>
            <p:nvPr/>
          </p:nvSpPr>
          <p:spPr bwMode="auto">
            <a:xfrm>
              <a:off x="9349" y="12615"/>
              <a:ext cx="22" cy="19"/>
            </a:xfrm>
            <a:custGeom>
              <a:avLst/>
              <a:gdLst>
                <a:gd name="T0" fmla="*/ 0 w 22"/>
                <a:gd name="T1" fmla="*/ 2 h 19"/>
                <a:gd name="T2" fmla="*/ 7 w 22"/>
                <a:gd name="T3" fmla="*/ 0 h 19"/>
                <a:gd name="T4" fmla="*/ 22 w 22"/>
                <a:gd name="T5" fmla="*/ 17 h 19"/>
                <a:gd name="T6" fmla="*/ 17 w 22"/>
                <a:gd name="T7" fmla="*/ 19 h 19"/>
                <a:gd name="T8" fmla="*/ 0 w 22"/>
                <a:gd name="T9" fmla="*/ 2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19">
                  <a:moveTo>
                    <a:pt x="0" y="2"/>
                  </a:moveTo>
                  <a:lnTo>
                    <a:pt x="7" y="0"/>
                  </a:lnTo>
                  <a:lnTo>
                    <a:pt x="22" y="17"/>
                  </a:lnTo>
                  <a:lnTo>
                    <a:pt x="17" y="1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26" name="Freeform 5737"/>
            <p:cNvSpPr>
              <a:spLocks/>
            </p:cNvSpPr>
            <p:nvPr/>
          </p:nvSpPr>
          <p:spPr bwMode="auto">
            <a:xfrm>
              <a:off x="9366" y="12632"/>
              <a:ext cx="5" cy="17"/>
            </a:xfrm>
            <a:custGeom>
              <a:avLst/>
              <a:gdLst>
                <a:gd name="T0" fmla="*/ 0 w 5"/>
                <a:gd name="T1" fmla="*/ 15 h 17"/>
                <a:gd name="T2" fmla="*/ 5 w 5"/>
                <a:gd name="T3" fmla="*/ 17 h 17"/>
                <a:gd name="T4" fmla="*/ 5 w 5"/>
                <a:gd name="T5" fmla="*/ 0 h 17"/>
                <a:gd name="T6" fmla="*/ 0 w 5"/>
                <a:gd name="T7" fmla="*/ 2 h 17"/>
                <a:gd name="T8" fmla="*/ 0 w 5"/>
                <a:gd name="T9" fmla="*/ 1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7">
                  <a:moveTo>
                    <a:pt x="0" y="15"/>
                  </a:moveTo>
                  <a:lnTo>
                    <a:pt x="5" y="17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C4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27" name="Freeform 5738"/>
            <p:cNvSpPr>
              <a:spLocks/>
            </p:cNvSpPr>
            <p:nvPr/>
          </p:nvSpPr>
          <p:spPr bwMode="auto">
            <a:xfrm>
              <a:off x="9354" y="12813"/>
              <a:ext cx="20" cy="42"/>
            </a:xfrm>
            <a:custGeom>
              <a:avLst/>
              <a:gdLst>
                <a:gd name="T0" fmla="*/ 20 w 20"/>
                <a:gd name="T1" fmla="*/ 20 h 42"/>
                <a:gd name="T2" fmla="*/ 0 w 20"/>
                <a:gd name="T3" fmla="*/ 0 h 42"/>
                <a:gd name="T4" fmla="*/ 0 w 20"/>
                <a:gd name="T5" fmla="*/ 22 h 42"/>
                <a:gd name="T6" fmla="*/ 20 w 20"/>
                <a:gd name="T7" fmla="*/ 42 h 42"/>
                <a:gd name="T8" fmla="*/ 20 w 20"/>
                <a:gd name="T9" fmla="*/ 2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42">
                  <a:moveTo>
                    <a:pt x="20" y="2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20" y="42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3E03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28" name="Freeform 5739"/>
            <p:cNvSpPr>
              <a:spLocks/>
            </p:cNvSpPr>
            <p:nvPr/>
          </p:nvSpPr>
          <p:spPr bwMode="auto">
            <a:xfrm>
              <a:off x="9349" y="12818"/>
              <a:ext cx="15" cy="30"/>
            </a:xfrm>
            <a:custGeom>
              <a:avLst/>
              <a:gdLst>
                <a:gd name="T0" fmla="*/ 0 w 15"/>
                <a:gd name="T1" fmla="*/ 12 h 30"/>
                <a:gd name="T2" fmla="*/ 15 w 15"/>
                <a:gd name="T3" fmla="*/ 30 h 30"/>
                <a:gd name="T4" fmla="*/ 15 w 15"/>
                <a:gd name="T5" fmla="*/ 17 h 30"/>
                <a:gd name="T6" fmla="*/ 0 w 15"/>
                <a:gd name="T7" fmla="*/ 0 h 30"/>
                <a:gd name="T8" fmla="*/ 0 w 15"/>
                <a:gd name="T9" fmla="*/ 12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30">
                  <a:moveTo>
                    <a:pt x="0" y="12"/>
                  </a:moveTo>
                  <a:lnTo>
                    <a:pt x="15" y="30"/>
                  </a:lnTo>
                  <a:lnTo>
                    <a:pt x="15" y="17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87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29" name="Freeform 5740"/>
            <p:cNvSpPr>
              <a:spLocks/>
            </p:cNvSpPr>
            <p:nvPr/>
          </p:nvSpPr>
          <p:spPr bwMode="auto">
            <a:xfrm>
              <a:off x="9349" y="12815"/>
              <a:ext cx="22" cy="20"/>
            </a:xfrm>
            <a:custGeom>
              <a:avLst/>
              <a:gdLst>
                <a:gd name="T0" fmla="*/ 0 w 22"/>
                <a:gd name="T1" fmla="*/ 3 h 20"/>
                <a:gd name="T2" fmla="*/ 7 w 22"/>
                <a:gd name="T3" fmla="*/ 0 h 20"/>
                <a:gd name="T4" fmla="*/ 22 w 22"/>
                <a:gd name="T5" fmla="*/ 18 h 20"/>
                <a:gd name="T6" fmla="*/ 15 w 22"/>
                <a:gd name="T7" fmla="*/ 20 h 20"/>
                <a:gd name="T8" fmla="*/ 0 w 22"/>
                <a:gd name="T9" fmla="*/ 3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0">
                  <a:moveTo>
                    <a:pt x="0" y="3"/>
                  </a:moveTo>
                  <a:lnTo>
                    <a:pt x="7" y="0"/>
                  </a:lnTo>
                  <a:lnTo>
                    <a:pt x="22" y="18"/>
                  </a:lnTo>
                  <a:lnTo>
                    <a:pt x="1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D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30" name="Freeform 5741"/>
            <p:cNvSpPr>
              <a:spLocks/>
            </p:cNvSpPr>
            <p:nvPr/>
          </p:nvSpPr>
          <p:spPr bwMode="auto">
            <a:xfrm>
              <a:off x="9364" y="12833"/>
              <a:ext cx="7" cy="17"/>
            </a:xfrm>
            <a:custGeom>
              <a:avLst/>
              <a:gdLst>
                <a:gd name="T0" fmla="*/ 0 w 7"/>
                <a:gd name="T1" fmla="*/ 15 h 17"/>
                <a:gd name="T2" fmla="*/ 7 w 7"/>
                <a:gd name="T3" fmla="*/ 17 h 17"/>
                <a:gd name="T4" fmla="*/ 7 w 7"/>
                <a:gd name="T5" fmla="*/ 0 h 17"/>
                <a:gd name="T6" fmla="*/ 0 w 7"/>
                <a:gd name="T7" fmla="*/ 2 h 17"/>
                <a:gd name="T8" fmla="*/ 0 w 7"/>
                <a:gd name="T9" fmla="*/ 1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7">
                  <a:moveTo>
                    <a:pt x="0" y="15"/>
                  </a:moveTo>
                  <a:lnTo>
                    <a:pt x="7" y="17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C4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31" name="Freeform 5742"/>
            <p:cNvSpPr>
              <a:spLocks/>
            </p:cNvSpPr>
            <p:nvPr/>
          </p:nvSpPr>
          <p:spPr bwMode="auto">
            <a:xfrm>
              <a:off x="9835" y="13024"/>
              <a:ext cx="42" cy="47"/>
            </a:xfrm>
            <a:custGeom>
              <a:avLst/>
              <a:gdLst>
                <a:gd name="T0" fmla="*/ 0 w 42"/>
                <a:gd name="T1" fmla="*/ 2 h 47"/>
                <a:gd name="T2" fmla="*/ 42 w 42"/>
                <a:gd name="T3" fmla="*/ 0 h 47"/>
                <a:gd name="T4" fmla="*/ 42 w 42"/>
                <a:gd name="T5" fmla="*/ 42 h 47"/>
                <a:gd name="T6" fmla="*/ 0 w 42"/>
                <a:gd name="T7" fmla="*/ 47 h 47"/>
                <a:gd name="T8" fmla="*/ 0 w 42"/>
                <a:gd name="T9" fmla="*/ 2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47">
                  <a:moveTo>
                    <a:pt x="0" y="2"/>
                  </a:moveTo>
                  <a:lnTo>
                    <a:pt x="42" y="0"/>
                  </a:lnTo>
                  <a:lnTo>
                    <a:pt x="42" y="42"/>
                  </a:lnTo>
                  <a:lnTo>
                    <a:pt x="0" y="4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A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32" name="Freeform 5743"/>
            <p:cNvSpPr>
              <a:spLocks/>
            </p:cNvSpPr>
            <p:nvPr/>
          </p:nvSpPr>
          <p:spPr bwMode="auto">
            <a:xfrm>
              <a:off x="9832" y="13021"/>
              <a:ext cx="45" cy="8"/>
            </a:xfrm>
            <a:custGeom>
              <a:avLst/>
              <a:gdLst>
                <a:gd name="T0" fmla="*/ 45 w 45"/>
                <a:gd name="T1" fmla="*/ 3 h 8"/>
                <a:gd name="T2" fmla="*/ 45 w 45"/>
                <a:gd name="T3" fmla="*/ 0 h 8"/>
                <a:gd name="T4" fmla="*/ 0 w 45"/>
                <a:gd name="T5" fmla="*/ 5 h 8"/>
                <a:gd name="T6" fmla="*/ 3 w 45"/>
                <a:gd name="T7" fmla="*/ 8 h 8"/>
                <a:gd name="T8" fmla="*/ 45 w 45"/>
                <a:gd name="T9" fmla="*/ 3 h 8"/>
                <a:gd name="T10" fmla="*/ 43 w 45"/>
                <a:gd name="T11" fmla="*/ 3 h 8"/>
                <a:gd name="T12" fmla="*/ 45 w 45"/>
                <a:gd name="T13" fmla="*/ 3 h 8"/>
                <a:gd name="T14" fmla="*/ 45 w 45"/>
                <a:gd name="T15" fmla="*/ 0 h 8"/>
                <a:gd name="T16" fmla="*/ 45 w 45"/>
                <a:gd name="T17" fmla="*/ 0 h 8"/>
                <a:gd name="T18" fmla="*/ 45 w 45"/>
                <a:gd name="T19" fmla="*/ 3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5" h="8">
                  <a:moveTo>
                    <a:pt x="45" y="3"/>
                  </a:moveTo>
                  <a:lnTo>
                    <a:pt x="45" y="0"/>
                  </a:lnTo>
                  <a:lnTo>
                    <a:pt x="0" y="5"/>
                  </a:lnTo>
                  <a:lnTo>
                    <a:pt x="3" y="8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5" y="3"/>
                  </a:lnTo>
                  <a:lnTo>
                    <a:pt x="45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rgbClr val="2B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33" name="Freeform 5744"/>
            <p:cNvSpPr>
              <a:spLocks/>
            </p:cNvSpPr>
            <p:nvPr/>
          </p:nvSpPr>
          <p:spPr bwMode="auto">
            <a:xfrm>
              <a:off x="9875" y="13024"/>
              <a:ext cx="2" cy="44"/>
            </a:xfrm>
            <a:custGeom>
              <a:avLst/>
              <a:gdLst>
                <a:gd name="T0" fmla="*/ 2 w 2"/>
                <a:gd name="T1" fmla="*/ 44 h 44"/>
                <a:gd name="T2" fmla="*/ 2 w 2"/>
                <a:gd name="T3" fmla="*/ 42 h 44"/>
                <a:gd name="T4" fmla="*/ 2 w 2"/>
                <a:gd name="T5" fmla="*/ 0 h 44"/>
                <a:gd name="T6" fmla="*/ 0 w 2"/>
                <a:gd name="T7" fmla="*/ 0 h 44"/>
                <a:gd name="T8" fmla="*/ 0 w 2"/>
                <a:gd name="T9" fmla="*/ 42 h 44"/>
                <a:gd name="T10" fmla="*/ 2 w 2"/>
                <a:gd name="T11" fmla="*/ 39 h 44"/>
                <a:gd name="T12" fmla="*/ 2 w 2"/>
                <a:gd name="T13" fmla="*/ 44 h 44"/>
                <a:gd name="T14" fmla="*/ 2 w 2"/>
                <a:gd name="T15" fmla="*/ 44 h 44"/>
                <a:gd name="T16" fmla="*/ 2 w 2"/>
                <a:gd name="T17" fmla="*/ 42 h 44"/>
                <a:gd name="T18" fmla="*/ 2 w 2"/>
                <a:gd name="T19" fmla="*/ 44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" h="44">
                  <a:moveTo>
                    <a:pt x="2" y="44"/>
                  </a:moveTo>
                  <a:lnTo>
                    <a:pt x="2" y="4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2"/>
                  </a:lnTo>
                  <a:lnTo>
                    <a:pt x="2" y="39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2" y="44"/>
                  </a:lnTo>
                  <a:close/>
                </a:path>
              </a:pathLst>
            </a:custGeom>
            <a:solidFill>
              <a:srgbClr val="2B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34" name="Freeform 5745"/>
            <p:cNvSpPr>
              <a:spLocks/>
            </p:cNvSpPr>
            <p:nvPr/>
          </p:nvSpPr>
          <p:spPr bwMode="auto">
            <a:xfrm>
              <a:off x="9832" y="13063"/>
              <a:ext cx="45" cy="10"/>
            </a:xfrm>
            <a:custGeom>
              <a:avLst/>
              <a:gdLst>
                <a:gd name="T0" fmla="*/ 0 w 45"/>
                <a:gd name="T1" fmla="*/ 8 h 10"/>
                <a:gd name="T2" fmla="*/ 3 w 45"/>
                <a:gd name="T3" fmla="*/ 10 h 10"/>
                <a:gd name="T4" fmla="*/ 45 w 45"/>
                <a:gd name="T5" fmla="*/ 5 h 10"/>
                <a:gd name="T6" fmla="*/ 45 w 45"/>
                <a:gd name="T7" fmla="*/ 0 h 10"/>
                <a:gd name="T8" fmla="*/ 0 w 45"/>
                <a:gd name="T9" fmla="*/ 5 h 10"/>
                <a:gd name="T10" fmla="*/ 3 w 45"/>
                <a:gd name="T11" fmla="*/ 8 h 10"/>
                <a:gd name="T12" fmla="*/ 0 w 45"/>
                <a:gd name="T13" fmla="*/ 8 h 10"/>
                <a:gd name="T14" fmla="*/ 0 w 45"/>
                <a:gd name="T15" fmla="*/ 10 h 10"/>
                <a:gd name="T16" fmla="*/ 3 w 45"/>
                <a:gd name="T17" fmla="*/ 10 h 10"/>
                <a:gd name="T18" fmla="*/ 0 w 45"/>
                <a:gd name="T19" fmla="*/ 8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5" h="10">
                  <a:moveTo>
                    <a:pt x="0" y="8"/>
                  </a:moveTo>
                  <a:lnTo>
                    <a:pt x="3" y="10"/>
                  </a:lnTo>
                  <a:lnTo>
                    <a:pt x="45" y="5"/>
                  </a:lnTo>
                  <a:lnTo>
                    <a:pt x="45" y="0"/>
                  </a:lnTo>
                  <a:lnTo>
                    <a:pt x="0" y="5"/>
                  </a:lnTo>
                  <a:lnTo>
                    <a:pt x="3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35" name="Freeform 5746"/>
            <p:cNvSpPr>
              <a:spLocks/>
            </p:cNvSpPr>
            <p:nvPr/>
          </p:nvSpPr>
          <p:spPr bwMode="auto">
            <a:xfrm>
              <a:off x="9832" y="13026"/>
              <a:ext cx="3" cy="45"/>
            </a:xfrm>
            <a:custGeom>
              <a:avLst/>
              <a:gdLst>
                <a:gd name="T0" fmla="*/ 0 w 3"/>
                <a:gd name="T1" fmla="*/ 0 h 45"/>
                <a:gd name="T2" fmla="*/ 0 w 3"/>
                <a:gd name="T3" fmla="*/ 0 h 45"/>
                <a:gd name="T4" fmla="*/ 0 w 3"/>
                <a:gd name="T5" fmla="*/ 45 h 45"/>
                <a:gd name="T6" fmla="*/ 3 w 3"/>
                <a:gd name="T7" fmla="*/ 45 h 45"/>
                <a:gd name="T8" fmla="*/ 3 w 3"/>
                <a:gd name="T9" fmla="*/ 0 h 45"/>
                <a:gd name="T10" fmla="*/ 3 w 3"/>
                <a:gd name="T11" fmla="*/ 3 h 45"/>
                <a:gd name="T12" fmla="*/ 0 w 3"/>
                <a:gd name="T13" fmla="*/ 0 h 45"/>
                <a:gd name="T14" fmla="*/ 0 w 3"/>
                <a:gd name="T15" fmla="*/ 0 h 45"/>
                <a:gd name="T16" fmla="*/ 0 w 3"/>
                <a:gd name="T17" fmla="*/ 0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" h="45">
                  <a:moveTo>
                    <a:pt x="0" y="0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3" y="45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36" name="Freeform 5747"/>
            <p:cNvSpPr>
              <a:spLocks/>
            </p:cNvSpPr>
            <p:nvPr/>
          </p:nvSpPr>
          <p:spPr bwMode="auto">
            <a:xfrm>
              <a:off x="9835" y="13076"/>
              <a:ext cx="42" cy="49"/>
            </a:xfrm>
            <a:custGeom>
              <a:avLst/>
              <a:gdLst>
                <a:gd name="T0" fmla="*/ 0 w 42"/>
                <a:gd name="T1" fmla="*/ 5 h 49"/>
                <a:gd name="T2" fmla="*/ 42 w 42"/>
                <a:gd name="T3" fmla="*/ 0 h 49"/>
                <a:gd name="T4" fmla="*/ 42 w 42"/>
                <a:gd name="T5" fmla="*/ 42 h 49"/>
                <a:gd name="T6" fmla="*/ 0 w 42"/>
                <a:gd name="T7" fmla="*/ 49 h 49"/>
                <a:gd name="T8" fmla="*/ 0 w 42"/>
                <a:gd name="T9" fmla="*/ 5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49">
                  <a:moveTo>
                    <a:pt x="0" y="5"/>
                  </a:moveTo>
                  <a:lnTo>
                    <a:pt x="42" y="0"/>
                  </a:lnTo>
                  <a:lnTo>
                    <a:pt x="42" y="42"/>
                  </a:lnTo>
                  <a:lnTo>
                    <a:pt x="0" y="4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A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37" name="Freeform 5748"/>
            <p:cNvSpPr>
              <a:spLocks/>
            </p:cNvSpPr>
            <p:nvPr/>
          </p:nvSpPr>
          <p:spPr bwMode="auto">
            <a:xfrm>
              <a:off x="9832" y="13073"/>
              <a:ext cx="45" cy="10"/>
            </a:xfrm>
            <a:custGeom>
              <a:avLst/>
              <a:gdLst>
                <a:gd name="T0" fmla="*/ 45 w 45"/>
                <a:gd name="T1" fmla="*/ 3 h 10"/>
                <a:gd name="T2" fmla="*/ 45 w 45"/>
                <a:gd name="T3" fmla="*/ 0 h 10"/>
                <a:gd name="T4" fmla="*/ 0 w 45"/>
                <a:gd name="T5" fmla="*/ 5 h 10"/>
                <a:gd name="T6" fmla="*/ 3 w 45"/>
                <a:gd name="T7" fmla="*/ 10 h 10"/>
                <a:gd name="T8" fmla="*/ 45 w 45"/>
                <a:gd name="T9" fmla="*/ 3 h 10"/>
                <a:gd name="T10" fmla="*/ 43 w 45"/>
                <a:gd name="T11" fmla="*/ 3 h 10"/>
                <a:gd name="T12" fmla="*/ 45 w 45"/>
                <a:gd name="T13" fmla="*/ 3 h 10"/>
                <a:gd name="T14" fmla="*/ 45 w 45"/>
                <a:gd name="T15" fmla="*/ 0 h 10"/>
                <a:gd name="T16" fmla="*/ 45 w 45"/>
                <a:gd name="T17" fmla="*/ 0 h 10"/>
                <a:gd name="T18" fmla="*/ 45 w 45"/>
                <a:gd name="T19" fmla="*/ 3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5" h="10">
                  <a:moveTo>
                    <a:pt x="45" y="3"/>
                  </a:moveTo>
                  <a:lnTo>
                    <a:pt x="45" y="0"/>
                  </a:lnTo>
                  <a:lnTo>
                    <a:pt x="0" y="5"/>
                  </a:lnTo>
                  <a:lnTo>
                    <a:pt x="3" y="10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5" y="3"/>
                  </a:lnTo>
                  <a:lnTo>
                    <a:pt x="45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rgbClr val="2B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38" name="Freeform 5749"/>
            <p:cNvSpPr>
              <a:spLocks/>
            </p:cNvSpPr>
            <p:nvPr/>
          </p:nvSpPr>
          <p:spPr bwMode="auto">
            <a:xfrm>
              <a:off x="9875" y="13076"/>
              <a:ext cx="2" cy="44"/>
            </a:xfrm>
            <a:custGeom>
              <a:avLst/>
              <a:gdLst>
                <a:gd name="T0" fmla="*/ 2 w 2"/>
                <a:gd name="T1" fmla="*/ 44 h 44"/>
                <a:gd name="T2" fmla="*/ 2 w 2"/>
                <a:gd name="T3" fmla="*/ 42 h 44"/>
                <a:gd name="T4" fmla="*/ 2 w 2"/>
                <a:gd name="T5" fmla="*/ 0 h 44"/>
                <a:gd name="T6" fmla="*/ 0 w 2"/>
                <a:gd name="T7" fmla="*/ 0 h 44"/>
                <a:gd name="T8" fmla="*/ 0 w 2"/>
                <a:gd name="T9" fmla="*/ 42 h 44"/>
                <a:gd name="T10" fmla="*/ 2 w 2"/>
                <a:gd name="T11" fmla="*/ 39 h 44"/>
                <a:gd name="T12" fmla="*/ 2 w 2"/>
                <a:gd name="T13" fmla="*/ 44 h 44"/>
                <a:gd name="T14" fmla="*/ 2 w 2"/>
                <a:gd name="T15" fmla="*/ 44 h 44"/>
                <a:gd name="T16" fmla="*/ 2 w 2"/>
                <a:gd name="T17" fmla="*/ 42 h 44"/>
                <a:gd name="T18" fmla="*/ 2 w 2"/>
                <a:gd name="T19" fmla="*/ 44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" h="44">
                  <a:moveTo>
                    <a:pt x="2" y="44"/>
                  </a:moveTo>
                  <a:lnTo>
                    <a:pt x="2" y="4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2"/>
                  </a:lnTo>
                  <a:lnTo>
                    <a:pt x="2" y="39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2" y="44"/>
                  </a:lnTo>
                  <a:close/>
                </a:path>
              </a:pathLst>
            </a:custGeom>
            <a:solidFill>
              <a:srgbClr val="2B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39" name="Freeform 5750"/>
            <p:cNvSpPr>
              <a:spLocks/>
            </p:cNvSpPr>
            <p:nvPr/>
          </p:nvSpPr>
          <p:spPr bwMode="auto">
            <a:xfrm>
              <a:off x="9832" y="13115"/>
              <a:ext cx="45" cy="13"/>
            </a:xfrm>
            <a:custGeom>
              <a:avLst/>
              <a:gdLst>
                <a:gd name="T0" fmla="*/ 0 w 45"/>
                <a:gd name="T1" fmla="*/ 10 h 13"/>
                <a:gd name="T2" fmla="*/ 3 w 45"/>
                <a:gd name="T3" fmla="*/ 10 h 13"/>
                <a:gd name="T4" fmla="*/ 45 w 45"/>
                <a:gd name="T5" fmla="*/ 5 h 13"/>
                <a:gd name="T6" fmla="*/ 45 w 45"/>
                <a:gd name="T7" fmla="*/ 0 h 13"/>
                <a:gd name="T8" fmla="*/ 0 w 45"/>
                <a:gd name="T9" fmla="*/ 8 h 13"/>
                <a:gd name="T10" fmla="*/ 3 w 45"/>
                <a:gd name="T11" fmla="*/ 10 h 13"/>
                <a:gd name="T12" fmla="*/ 0 w 45"/>
                <a:gd name="T13" fmla="*/ 10 h 13"/>
                <a:gd name="T14" fmla="*/ 0 w 45"/>
                <a:gd name="T15" fmla="*/ 13 h 13"/>
                <a:gd name="T16" fmla="*/ 3 w 45"/>
                <a:gd name="T17" fmla="*/ 10 h 13"/>
                <a:gd name="T18" fmla="*/ 0 w 45"/>
                <a:gd name="T19" fmla="*/ 10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5" h="13">
                  <a:moveTo>
                    <a:pt x="0" y="10"/>
                  </a:moveTo>
                  <a:lnTo>
                    <a:pt x="3" y="10"/>
                  </a:lnTo>
                  <a:lnTo>
                    <a:pt x="45" y="5"/>
                  </a:lnTo>
                  <a:lnTo>
                    <a:pt x="45" y="0"/>
                  </a:lnTo>
                  <a:lnTo>
                    <a:pt x="0" y="8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3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B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40" name="Freeform 5751"/>
            <p:cNvSpPr>
              <a:spLocks/>
            </p:cNvSpPr>
            <p:nvPr/>
          </p:nvSpPr>
          <p:spPr bwMode="auto">
            <a:xfrm>
              <a:off x="9832" y="13078"/>
              <a:ext cx="3" cy="47"/>
            </a:xfrm>
            <a:custGeom>
              <a:avLst/>
              <a:gdLst>
                <a:gd name="T0" fmla="*/ 0 w 3"/>
                <a:gd name="T1" fmla="*/ 0 h 47"/>
                <a:gd name="T2" fmla="*/ 0 w 3"/>
                <a:gd name="T3" fmla="*/ 3 h 47"/>
                <a:gd name="T4" fmla="*/ 0 w 3"/>
                <a:gd name="T5" fmla="*/ 47 h 47"/>
                <a:gd name="T6" fmla="*/ 3 w 3"/>
                <a:gd name="T7" fmla="*/ 47 h 47"/>
                <a:gd name="T8" fmla="*/ 3 w 3"/>
                <a:gd name="T9" fmla="*/ 3 h 47"/>
                <a:gd name="T10" fmla="*/ 3 w 3"/>
                <a:gd name="T11" fmla="*/ 5 h 47"/>
                <a:gd name="T12" fmla="*/ 0 w 3"/>
                <a:gd name="T13" fmla="*/ 0 h 47"/>
                <a:gd name="T14" fmla="*/ 0 w 3"/>
                <a:gd name="T15" fmla="*/ 0 h 47"/>
                <a:gd name="T16" fmla="*/ 0 w 3"/>
                <a:gd name="T17" fmla="*/ 3 h 47"/>
                <a:gd name="T18" fmla="*/ 0 w 3"/>
                <a:gd name="T19" fmla="*/ 0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" h="47">
                  <a:moveTo>
                    <a:pt x="0" y="0"/>
                  </a:moveTo>
                  <a:lnTo>
                    <a:pt x="0" y="3"/>
                  </a:lnTo>
                  <a:lnTo>
                    <a:pt x="0" y="47"/>
                  </a:lnTo>
                  <a:lnTo>
                    <a:pt x="3" y="47"/>
                  </a:lnTo>
                  <a:lnTo>
                    <a:pt x="3" y="3"/>
                  </a:lnTo>
                  <a:lnTo>
                    <a:pt x="3" y="5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41" name="Freeform 5752"/>
            <p:cNvSpPr>
              <a:spLocks/>
            </p:cNvSpPr>
            <p:nvPr/>
          </p:nvSpPr>
          <p:spPr bwMode="auto">
            <a:xfrm>
              <a:off x="9840" y="13081"/>
              <a:ext cx="32" cy="37"/>
            </a:xfrm>
            <a:custGeom>
              <a:avLst/>
              <a:gdLst>
                <a:gd name="T0" fmla="*/ 0 w 32"/>
                <a:gd name="T1" fmla="*/ 5 h 37"/>
                <a:gd name="T2" fmla="*/ 32 w 32"/>
                <a:gd name="T3" fmla="*/ 0 h 37"/>
                <a:gd name="T4" fmla="*/ 32 w 32"/>
                <a:gd name="T5" fmla="*/ 32 h 37"/>
                <a:gd name="T6" fmla="*/ 0 w 32"/>
                <a:gd name="T7" fmla="*/ 37 h 37"/>
                <a:gd name="T8" fmla="*/ 0 w 32"/>
                <a:gd name="T9" fmla="*/ 5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7">
                  <a:moveTo>
                    <a:pt x="0" y="5"/>
                  </a:moveTo>
                  <a:lnTo>
                    <a:pt x="32" y="0"/>
                  </a:lnTo>
                  <a:lnTo>
                    <a:pt x="32" y="32"/>
                  </a:lnTo>
                  <a:lnTo>
                    <a:pt x="0" y="3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D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42" name="Freeform 5753"/>
            <p:cNvSpPr>
              <a:spLocks/>
            </p:cNvSpPr>
            <p:nvPr/>
          </p:nvSpPr>
          <p:spPr bwMode="auto">
            <a:xfrm>
              <a:off x="9840" y="13081"/>
              <a:ext cx="32" cy="7"/>
            </a:xfrm>
            <a:custGeom>
              <a:avLst/>
              <a:gdLst>
                <a:gd name="T0" fmla="*/ 32 w 32"/>
                <a:gd name="T1" fmla="*/ 0 h 7"/>
                <a:gd name="T2" fmla="*/ 30 w 32"/>
                <a:gd name="T3" fmla="*/ 0 h 7"/>
                <a:gd name="T4" fmla="*/ 0 w 32"/>
                <a:gd name="T5" fmla="*/ 2 h 7"/>
                <a:gd name="T6" fmla="*/ 0 w 32"/>
                <a:gd name="T7" fmla="*/ 7 h 7"/>
                <a:gd name="T8" fmla="*/ 32 w 32"/>
                <a:gd name="T9" fmla="*/ 2 h 7"/>
                <a:gd name="T10" fmla="*/ 30 w 32"/>
                <a:gd name="T11" fmla="*/ 0 h 7"/>
                <a:gd name="T12" fmla="*/ 32 w 32"/>
                <a:gd name="T13" fmla="*/ 0 h 7"/>
                <a:gd name="T14" fmla="*/ 32 w 32"/>
                <a:gd name="T15" fmla="*/ 0 h 7"/>
                <a:gd name="T16" fmla="*/ 30 w 32"/>
                <a:gd name="T17" fmla="*/ 0 h 7"/>
                <a:gd name="T18" fmla="*/ 32 w 32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" h="7">
                  <a:moveTo>
                    <a:pt x="32" y="0"/>
                  </a:moveTo>
                  <a:lnTo>
                    <a:pt x="3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B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43" name="Freeform 5754"/>
            <p:cNvSpPr>
              <a:spLocks/>
            </p:cNvSpPr>
            <p:nvPr/>
          </p:nvSpPr>
          <p:spPr bwMode="auto">
            <a:xfrm>
              <a:off x="9870" y="13081"/>
              <a:ext cx="2" cy="34"/>
            </a:xfrm>
            <a:custGeom>
              <a:avLst/>
              <a:gdLst>
                <a:gd name="T0" fmla="*/ 2 w 2"/>
                <a:gd name="T1" fmla="*/ 34 h 34"/>
                <a:gd name="T2" fmla="*/ 2 w 2"/>
                <a:gd name="T3" fmla="*/ 32 h 34"/>
                <a:gd name="T4" fmla="*/ 2 w 2"/>
                <a:gd name="T5" fmla="*/ 0 h 34"/>
                <a:gd name="T6" fmla="*/ 0 w 2"/>
                <a:gd name="T7" fmla="*/ 0 h 34"/>
                <a:gd name="T8" fmla="*/ 0 w 2"/>
                <a:gd name="T9" fmla="*/ 32 h 34"/>
                <a:gd name="T10" fmla="*/ 0 w 2"/>
                <a:gd name="T11" fmla="*/ 32 h 34"/>
                <a:gd name="T12" fmla="*/ 2 w 2"/>
                <a:gd name="T13" fmla="*/ 34 h 34"/>
                <a:gd name="T14" fmla="*/ 2 w 2"/>
                <a:gd name="T15" fmla="*/ 34 h 34"/>
                <a:gd name="T16" fmla="*/ 2 w 2"/>
                <a:gd name="T17" fmla="*/ 32 h 34"/>
                <a:gd name="T18" fmla="*/ 2 w 2"/>
                <a:gd name="T19" fmla="*/ 34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" h="34">
                  <a:moveTo>
                    <a:pt x="2" y="34"/>
                  </a:moveTo>
                  <a:lnTo>
                    <a:pt x="2" y="3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2" y="32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2B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44" name="Freeform 5755"/>
            <p:cNvSpPr>
              <a:spLocks/>
            </p:cNvSpPr>
            <p:nvPr/>
          </p:nvSpPr>
          <p:spPr bwMode="auto">
            <a:xfrm>
              <a:off x="9837" y="13113"/>
              <a:ext cx="35" cy="7"/>
            </a:xfrm>
            <a:custGeom>
              <a:avLst/>
              <a:gdLst>
                <a:gd name="T0" fmla="*/ 0 w 35"/>
                <a:gd name="T1" fmla="*/ 5 h 7"/>
                <a:gd name="T2" fmla="*/ 3 w 35"/>
                <a:gd name="T3" fmla="*/ 7 h 7"/>
                <a:gd name="T4" fmla="*/ 35 w 35"/>
                <a:gd name="T5" fmla="*/ 2 h 7"/>
                <a:gd name="T6" fmla="*/ 33 w 35"/>
                <a:gd name="T7" fmla="*/ 0 h 7"/>
                <a:gd name="T8" fmla="*/ 3 w 35"/>
                <a:gd name="T9" fmla="*/ 5 h 7"/>
                <a:gd name="T10" fmla="*/ 3 w 35"/>
                <a:gd name="T11" fmla="*/ 5 h 7"/>
                <a:gd name="T12" fmla="*/ 0 w 35"/>
                <a:gd name="T13" fmla="*/ 5 h 7"/>
                <a:gd name="T14" fmla="*/ 0 w 35"/>
                <a:gd name="T15" fmla="*/ 7 h 7"/>
                <a:gd name="T16" fmla="*/ 3 w 35"/>
                <a:gd name="T17" fmla="*/ 7 h 7"/>
                <a:gd name="T18" fmla="*/ 0 w 35"/>
                <a:gd name="T19" fmla="*/ 5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5" h="7">
                  <a:moveTo>
                    <a:pt x="0" y="5"/>
                  </a:moveTo>
                  <a:lnTo>
                    <a:pt x="3" y="7"/>
                  </a:lnTo>
                  <a:lnTo>
                    <a:pt x="35" y="2"/>
                  </a:lnTo>
                  <a:lnTo>
                    <a:pt x="33" y="0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2B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45" name="Freeform 5756"/>
            <p:cNvSpPr>
              <a:spLocks/>
            </p:cNvSpPr>
            <p:nvPr/>
          </p:nvSpPr>
          <p:spPr bwMode="auto">
            <a:xfrm>
              <a:off x="9837" y="13083"/>
              <a:ext cx="3" cy="35"/>
            </a:xfrm>
            <a:custGeom>
              <a:avLst/>
              <a:gdLst>
                <a:gd name="T0" fmla="*/ 3 w 3"/>
                <a:gd name="T1" fmla="*/ 0 h 35"/>
                <a:gd name="T2" fmla="*/ 0 w 3"/>
                <a:gd name="T3" fmla="*/ 3 h 35"/>
                <a:gd name="T4" fmla="*/ 0 w 3"/>
                <a:gd name="T5" fmla="*/ 35 h 35"/>
                <a:gd name="T6" fmla="*/ 3 w 3"/>
                <a:gd name="T7" fmla="*/ 35 h 35"/>
                <a:gd name="T8" fmla="*/ 3 w 3"/>
                <a:gd name="T9" fmla="*/ 3 h 35"/>
                <a:gd name="T10" fmla="*/ 3 w 3"/>
                <a:gd name="T11" fmla="*/ 5 h 35"/>
                <a:gd name="T12" fmla="*/ 3 w 3"/>
                <a:gd name="T13" fmla="*/ 0 h 35"/>
                <a:gd name="T14" fmla="*/ 0 w 3"/>
                <a:gd name="T15" fmla="*/ 0 h 35"/>
                <a:gd name="T16" fmla="*/ 0 w 3"/>
                <a:gd name="T17" fmla="*/ 3 h 35"/>
                <a:gd name="T18" fmla="*/ 3 w 3"/>
                <a:gd name="T19" fmla="*/ 0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" h="35">
                  <a:moveTo>
                    <a:pt x="3" y="0"/>
                  </a:moveTo>
                  <a:lnTo>
                    <a:pt x="0" y="3"/>
                  </a:lnTo>
                  <a:lnTo>
                    <a:pt x="0" y="35"/>
                  </a:lnTo>
                  <a:lnTo>
                    <a:pt x="3" y="35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2B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46" name="Freeform 5757"/>
            <p:cNvSpPr>
              <a:spLocks/>
            </p:cNvSpPr>
            <p:nvPr/>
          </p:nvSpPr>
          <p:spPr bwMode="auto">
            <a:xfrm>
              <a:off x="9374" y="13078"/>
              <a:ext cx="1685" cy="389"/>
            </a:xfrm>
            <a:custGeom>
              <a:avLst/>
              <a:gdLst>
                <a:gd name="T0" fmla="*/ 139 w 1685"/>
                <a:gd name="T1" fmla="*/ 389 h 389"/>
                <a:gd name="T2" fmla="*/ 0 w 1685"/>
                <a:gd name="T3" fmla="*/ 191 h 389"/>
                <a:gd name="T4" fmla="*/ 1390 w 1685"/>
                <a:gd name="T5" fmla="*/ 0 h 389"/>
                <a:gd name="T6" fmla="*/ 1685 w 1685"/>
                <a:gd name="T7" fmla="*/ 176 h 389"/>
                <a:gd name="T8" fmla="*/ 139 w 1685"/>
                <a:gd name="T9" fmla="*/ 389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85" h="389">
                  <a:moveTo>
                    <a:pt x="139" y="389"/>
                  </a:moveTo>
                  <a:lnTo>
                    <a:pt x="0" y="191"/>
                  </a:lnTo>
                  <a:lnTo>
                    <a:pt x="1390" y="0"/>
                  </a:lnTo>
                  <a:lnTo>
                    <a:pt x="1685" y="176"/>
                  </a:lnTo>
                  <a:lnTo>
                    <a:pt x="139" y="3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47" name="Freeform 5758"/>
            <p:cNvSpPr>
              <a:spLocks/>
            </p:cNvSpPr>
            <p:nvPr/>
          </p:nvSpPr>
          <p:spPr bwMode="auto">
            <a:xfrm>
              <a:off x="9386" y="13222"/>
              <a:ext cx="107" cy="191"/>
            </a:xfrm>
            <a:custGeom>
              <a:avLst/>
              <a:gdLst>
                <a:gd name="T0" fmla="*/ 0 w 107"/>
                <a:gd name="T1" fmla="*/ 0 h 191"/>
                <a:gd name="T2" fmla="*/ 107 w 107"/>
                <a:gd name="T3" fmla="*/ 191 h 191"/>
                <a:gd name="T4" fmla="*/ 8 w 107"/>
                <a:gd name="T5" fmla="*/ 64 h 191"/>
                <a:gd name="T6" fmla="*/ 0 w 107"/>
                <a:gd name="T7" fmla="*/ 0 h 1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" h="191">
                  <a:moveTo>
                    <a:pt x="0" y="0"/>
                  </a:moveTo>
                  <a:lnTo>
                    <a:pt x="107" y="191"/>
                  </a:lnTo>
                  <a:lnTo>
                    <a:pt x="8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48" name="Freeform 5759"/>
            <p:cNvSpPr>
              <a:spLocks/>
            </p:cNvSpPr>
            <p:nvPr/>
          </p:nvSpPr>
          <p:spPr bwMode="auto">
            <a:xfrm>
              <a:off x="9369" y="12991"/>
              <a:ext cx="1690" cy="442"/>
            </a:xfrm>
            <a:custGeom>
              <a:avLst/>
              <a:gdLst>
                <a:gd name="T0" fmla="*/ 0 w 1690"/>
                <a:gd name="T1" fmla="*/ 181 h 442"/>
                <a:gd name="T2" fmla="*/ 1443 w 1690"/>
                <a:gd name="T3" fmla="*/ 0 h 442"/>
                <a:gd name="T4" fmla="*/ 1690 w 1690"/>
                <a:gd name="T5" fmla="*/ 231 h 442"/>
                <a:gd name="T6" fmla="*/ 144 w 1690"/>
                <a:gd name="T7" fmla="*/ 442 h 442"/>
                <a:gd name="T8" fmla="*/ 0 w 1690"/>
                <a:gd name="T9" fmla="*/ 181 h 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90" h="442">
                  <a:moveTo>
                    <a:pt x="0" y="181"/>
                  </a:moveTo>
                  <a:lnTo>
                    <a:pt x="1443" y="0"/>
                  </a:lnTo>
                  <a:lnTo>
                    <a:pt x="1690" y="231"/>
                  </a:lnTo>
                  <a:lnTo>
                    <a:pt x="144" y="442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C4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49" name="Freeform 5760"/>
            <p:cNvSpPr>
              <a:spLocks/>
            </p:cNvSpPr>
            <p:nvPr/>
          </p:nvSpPr>
          <p:spPr bwMode="auto">
            <a:xfrm>
              <a:off x="9513" y="13222"/>
              <a:ext cx="1546" cy="238"/>
            </a:xfrm>
            <a:custGeom>
              <a:avLst/>
              <a:gdLst>
                <a:gd name="T0" fmla="*/ 1546 w 1546"/>
                <a:gd name="T1" fmla="*/ 0 h 238"/>
                <a:gd name="T2" fmla="*/ 1544 w 1546"/>
                <a:gd name="T3" fmla="*/ 25 h 238"/>
                <a:gd name="T4" fmla="*/ 0 w 1546"/>
                <a:gd name="T5" fmla="*/ 238 h 238"/>
                <a:gd name="T6" fmla="*/ 0 w 1546"/>
                <a:gd name="T7" fmla="*/ 211 h 238"/>
                <a:gd name="T8" fmla="*/ 1546 w 1546"/>
                <a:gd name="T9" fmla="*/ 0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6" h="238">
                  <a:moveTo>
                    <a:pt x="1546" y="0"/>
                  </a:moveTo>
                  <a:lnTo>
                    <a:pt x="1544" y="25"/>
                  </a:lnTo>
                  <a:lnTo>
                    <a:pt x="0" y="238"/>
                  </a:lnTo>
                  <a:lnTo>
                    <a:pt x="0" y="211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7A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50" name="Freeform 5761"/>
            <p:cNvSpPr>
              <a:spLocks/>
            </p:cNvSpPr>
            <p:nvPr/>
          </p:nvSpPr>
          <p:spPr bwMode="auto">
            <a:xfrm>
              <a:off x="9369" y="13172"/>
              <a:ext cx="144" cy="288"/>
            </a:xfrm>
            <a:custGeom>
              <a:avLst/>
              <a:gdLst>
                <a:gd name="T0" fmla="*/ 144 w 144"/>
                <a:gd name="T1" fmla="*/ 261 h 288"/>
                <a:gd name="T2" fmla="*/ 0 w 144"/>
                <a:gd name="T3" fmla="*/ 0 h 288"/>
                <a:gd name="T4" fmla="*/ 0 w 144"/>
                <a:gd name="T5" fmla="*/ 33 h 288"/>
                <a:gd name="T6" fmla="*/ 144 w 144"/>
                <a:gd name="T7" fmla="*/ 288 h 288"/>
                <a:gd name="T8" fmla="*/ 144 w 144"/>
                <a:gd name="T9" fmla="*/ 261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" h="288">
                  <a:moveTo>
                    <a:pt x="144" y="261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144" y="288"/>
                  </a:lnTo>
                  <a:lnTo>
                    <a:pt x="144" y="261"/>
                  </a:lnTo>
                  <a:close/>
                </a:path>
              </a:pathLst>
            </a:custGeom>
            <a:solidFill>
              <a:srgbClr val="AD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51" name="Freeform 5762"/>
            <p:cNvSpPr>
              <a:spLocks/>
            </p:cNvSpPr>
            <p:nvPr/>
          </p:nvSpPr>
          <p:spPr bwMode="auto">
            <a:xfrm>
              <a:off x="9401" y="13177"/>
              <a:ext cx="146" cy="238"/>
            </a:xfrm>
            <a:custGeom>
              <a:avLst/>
              <a:gdLst>
                <a:gd name="T0" fmla="*/ 144 w 146"/>
                <a:gd name="T1" fmla="*/ 231 h 238"/>
                <a:gd name="T2" fmla="*/ 146 w 146"/>
                <a:gd name="T3" fmla="*/ 233 h 238"/>
                <a:gd name="T4" fmla="*/ 7 w 146"/>
                <a:gd name="T5" fmla="*/ 0 h 238"/>
                <a:gd name="T6" fmla="*/ 0 w 146"/>
                <a:gd name="T7" fmla="*/ 3 h 238"/>
                <a:gd name="T8" fmla="*/ 141 w 146"/>
                <a:gd name="T9" fmla="*/ 236 h 238"/>
                <a:gd name="T10" fmla="*/ 144 w 146"/>
                <a:gd name="T11" fmla="*/ 238 h 238"/>
                <a:gd name="T12" fmla="*/ 141 w 146"/>
                <a:gd name="T13" fmla="*/ 236 h 238"/>
                <a:gd name="T14" fmla="*/ 141 w 146"/>
                <a:gd name="T15" fmla="*/ 238 h 238"/>
                <a:gd name="T16" fmla="*/ 144 w 146"/>
                <a:gd name="T17" fmla="*/ 238 h 238"/>
                <a:gd name="T18" fmla="*/ 144 w 146"/>
                <a:gd name="T19" fmla="*/ 231 h 2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6" h="238">
                  <a:moveTo>
                    <a:pt x="144" y="231"/>
                  </a:moveTo>
                  <a:lnTo>
                    <a:pt x="146" y="233"/>
                  </a:lnTo>
                  <a:lnTo>
                    <a:pt x="7" y="0"/>
                  </a:lnTo>
                  <a:lnTo>
                    <a:pt x="0" y="3"/>
                  </a:lnTo>
                  <a:lnTo>
                    <a:pt x="141" y="236"/>
                  </a:lnTo>
                  <a:lnTo>
                    <a:pt x="144" y="238"/>
                  </a:lnTo>
                  <a:lnTo>
                    <a:pt x="141" y="236"/>
                  </a:lnTo>
                  <a:lnTo>
                    <a:pt x="141" y="238"/>
                  </a:lnTo>
                  <a:lnTo>
                    <a:pt x="144" y="238"/>
                  </a:lnTo>
                  <a:lnTo>
                    <a:pt x="144" y="231"/>
                  </a:lnTo>
                  <a:close/>
                </a:path>
              </a:pathLst>
            </a:custGeom>
            <a:solidFill>
              <a:srgbClr val="47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52" name="Freeform 5763"/>
            <p:cNvSpPr>
              <a:spLocks/>
            </p:cNvSpPr>
            <p:nvPr/>
          </p:nvSpPr>
          <p:spPr bwMode="auto">
            <a:xfrm>
              <a:off x="9545" y="13207"/>
              <a:ext cx="1475" cy="208"/>
            </a:xfrm>
            <a:custGeom>
              <a:avLst/>
              <a:gdLst>
                <a:gd name="T0" fmla="*/ 1465 w 1475"/>
                <a:gd name="T1" fmla="*/ 5 h 208"/>
                <a:gd name="T2" fmla="*/ 1467 w 1475"/>
                <a:gd name="T3" fmla="*/ 0 h 208"/>
                <a:gd name="T4" fmla="*/ 0 w 1475"/>
                <a:gd name="T5" fmla="*/ 201 h 208"/>
                <a:gd name="T6" fmla="*/ 0 w 1475"/>
                <a:gd name="T7" fmla="*/ 208 h 208"/>
                <a:gd name="T8" fmla="*/ 1467 w 1475"/>
                <a:gd name="T9" fmla="*/ 8 h 208"/>
                <a:gd name="T10" fmla="*/ 1470 w 1475"/>
                <a:gd name="T11" fmla="*/ 0 h 208"/>
                <a:gd name="T12" fmla="*/ 1467 w 1475"/>
                <a:gd name="T13" fmla="*/ 8 h 208"/>
                <a:gd name="T14" fmla="*/ 1475 w 1475"/>
                <a:gd name="T15" fmla="*/ 5 h 208"/>
                <a:gd name="T16" fmla="*/ 1470 w 1475"/>
                <a:gd name="T17" fmla="*/ 0 h 208"/>
                <a:gd name="T18" fmla="*/ 1465 w 1475"/>
                <a:gd name="T19" fmla="*/ 5 h 2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75" h="208">
                  <a:moveTo>
                    <a:pt x="1465" y="5"/>
                  </a:moveTo>
                  <a:lnTo>
                    <a:pt x="1467" y="0"/>
                  </a:lnTo>
                  <a:lnTo>
                    <a:pt x="0" y="201"/>
                  </a:lnTo>
                  <a:lnTo>
                    <a:pt x="0" y="208"/>
                  </a:lnTo>
                  <a:lnTo>
                    <a:pt x="1467" y="8"/>
                  </a:lnTo>
                  <a:lnTo>
                    <a:pt x="1470" y="0"/>
                  </a:lnTo>
                  <a:lnTo>
                    <a:pt x="1467" y="8"/>
                  </a:lnTo>
                  <a:lnTo>
                    <a:pt x="1475" y="5"/>
                  </a:lnTo>
                  <a:lnTo>
                    <a:pt x="1470" y="0"/>
                  </a:lnTo>
                  <a:lnTo>
                    <a:pt x="1465" y="5"/>
                  </a:lnTo>
                  <a:close/>
                </a:path>
              </a:pathLst>
            </a:custGeom>
            <a:solidFill>
              <a:srgbClr val="47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53" name="Freeform 5764"/>
            <p:cNvSpPr>
              <a:spLocks/>
            </p:cNvSpPr>
            <p:nvPr/>
          </p:nvSpPr>
          <p:spPr bwMode="auto">
            <a:xfrm>
              <a:off x="10787" y="13001"/>
              <a:ext cx="228" cy="211"/>
            </a:xfrm>
            <a:custGeom>
              <a:avLst/>
              <a:gdLst>
                <a:gd name="T0" fmla="*/ 2 w 228"/>
                <a:gd name="T1" fmla="*/ 8 h 211"/>
                <a:gd name="T2" fmla="*/ 0 w 228"/>
                <a:gd name="T3" fmla="*/ 5 h 211"/>
                <a:gd name="T4" fmla="*/ 223 w 228"/>
                <a:gd name="T5" fmla="*/ 211 h 211"/>
                <a:gd name="T6" fmla="*/ 228 w 228"/>
                <a:gd name="T7" fmla="*/ 206 h 211"/>
                <a:gd name="T8" fmla="*/ 5 w 228"/>
                <a:gd name="T9" fmla="*/ 0 h 211"/>
                <a:gd name="T10" fmla="*/ 2 w 228"/>
                <a:gd name="T11" fmla="*/ 0 h 211"/>
                <a:gd name="T12" fmla="*/ 5 w 228"/>
                <a:gd name="T13" fmla="*/ 0 h 211"/>
                <a:gd name="T14" fmla="*/ 2 w 228"/>
                <a:gd name="T15" fmla="*/ 0 h 211"/>
                <a:gd name="T16" fmla="*/ 2 w 228"/>
                <a:gd name="T17" fmla="*/ 0 h 211"/>
                <a:gd name="T18" fmla="*/ 2 w 228"/>
                <a:gd name="T19" fmla="*/ 8 h 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8" h="211">
                  <a:moveTo>
                    <a:pt x="2" y="8"/>
                  </a:moveTo>
                  <a:lnTo>
                    <a:pt x="0" y="5"/>
                  </a:lnTo>
                  <a:lnTo>
                    <a:pt x="223" y="211"/>
                  </a:lnTo>
                  <a:lnTo>
                    <a:pt x="228" y="206"/>
                  </a:lnTo>
                  <a:lnTo>
                    <a:pt x="5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47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54" name="Freeform 5765"/>
            <p:cNvSpPr>
              <a:spLocks/>
            </p:cNvSpPr>
            <p:nvPr/>
          </p:nvSpPr>
          <p:spPr bwMode="auto">
            <a:xfrm>
              <a:off x="9399" y="13001"/>
              <a:ext cx="1390" cy="181"/>
            </a:xfrm>
            <a:custGeom>
              <a:avLst/>
              <a:gdLst>
                <a:gd name="T0" fmla="*/ 9 w 1390"/>
                <a:gd name="T1" fmla="*/ 176 h 181"/>
                <a:gd name="T2" fmla="*/ 7 w 1390"/>
                <a:gd name="T3" fmla="*/ 181 h 181"/>
                <a:gd name="T4" fmla="*/ 1390 w 1390"/>
                <a:gd name="T5" fmla="*/ 8 h 181"/>
                <a:gd name="T6" fmla="*/ 1390 w 1390"/>
                <a:gd name="T7" fmla="*/ 0 h 181"/>
                <a:gd name="T8" fmla="*/ 4 w 1390"/>
                <a:gd name="T9" fmla="*/ 174 h 181"/>
                <a:gd name="T10" fmla="*/ 2 w 1390"/>
                <a:gd name="T11" fmla="*/ 179 h 181"/>
                <a:gd name="T12" fmla="*/ 4 w 1390"/>
                <a:gd name="T13" fmla="*/ 174 h 181"/>
                <a:gd name="T14" fmla="*/ 0 w 1390"/>
                <a:gd name="T15" fmla="*/ 174 h 181"/>
                <a:gd name="T16" fmla="*/ 2 w 1390"/>
                <a:gd name="T17" fmla="*/ 179 h 181"/>
                <a:gd name="T18" fmla="*/ 9 w 1390"/>
                <a:gd name="T19" fmla="*/ 176 h 1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90" h="181">
                  <a:moveTo>
                    <a:pt x="9" y="176"/>
                  </a:moveTo>
                  <a:lnTo>
                    <a:pt x="7" y="181"/>
                  </a:lnTo>
                  <a:lnTo>
                    <a:pt x="1390" y="8"/>
                  </a:lnTo>
                  <a:lnTo>
                    <a:pt x="1390" y="0"/>
                  </a:lnTo>
                  <a:lnTo>
                    <a:pt x="4" y="174"/>
                  </a:lnTo>
                  <a:lnTo>
                    <a:pt x="2" y="179"/>
                  </a:lnTo>
                  <a:lnTo>
                    <a:pt x="4" y="174"/>
                  </a:lnTo>
                  <a:lnTo>
                    <a:pt x="0" y="174"/>
                  </a:lnTo>
                  <a:lnTo>
                    <a:pt x="2" y="179"/>
                  </a:lnTo>
                  <a:lnTo>
                    <a:pt x="9" y="176"/>
                  </a:lnTo>
                  <a:close/>
                </a:path>
              </a:pathLst>
            </a:custGeom>
            <a:solidFill>
              <a:srgbClr val="47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55" name="Freeform 5766"/>
            <p:cNvSpPr>
              <a:spLocks/>
            </p:cNvSpPr>
            <p:nvPr/>
          </p:nvSpPr>
          <p:spPr bwMode="auto">
            <a:xfrm>
              <a:off x="10564" y="13011"/>
              <a:ext cx="253" cy="60"/>
            </a:xfrm>
            <a:custGeom>
              <a:avLst/>
              <a:gdLst>
                <a:gd name="T0" fmla="*/ 0 w 253"/>
                <a:gd name="T1" fmla="*/ 30 h 60"/>
                <a:gd name="T2" fmla="*/ 223 w 253"/>
                <a:gd name="T3" fmla="*/ 0 h 60"/>
                <a:gd name="T4" fmla="*/ 253 w 253"/>
                <a:gd name="T5" fmla="*/ 30 h 60"/>
                <a:gd name="T6" fmla="*/ 29 w 253"/>
                <a:gd name="T7" fmla="*/ 60 h 60"/>
                <a:gd name="T8" fmla="*/ 0 w 253"/>
                <a:gd name="T9" fmla="*/ 3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3" h="60">
                  <a:moveTo>
                    <a:pt x="0" y="30"/>
                  </a:moveTo>
                  <a:lnTo>
                    <a:pt x="223" y="0"/>
                  </a:lnTo>
                  <a:lnTo>
                    <a:pt x="253" y="30"/>
                  </a:lnTo>
                  <a:lnTo>
                    <a:pt x="29" y="6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9E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56" name="Freeform 5767"/>
            <p:cNvSpPr>
              <a:spLocks/>
            </p:cNvSpPr>
            <p:nvPr/>
          </p:nvSpPr>
          <p:spPr bwMode="auto">
            <a:xfrm>
              <a:off x="10598" y="13036"/>
              <a:ext cx="372" cy="191"/>
            </a:xfrm>
            <a:custGeom>
              <a:avLst/>
              <a:gdLst>
                <a:gd name="T0" fmla="*/ 13 w 372"/>
                <a:gd name="T1" fmla="*/ 22 h 191"/>
                <a:gd name="T2" fmla="*/ 0 w 372"/>
                <a:gd name="T3" fmla="*/ 45 h 191"/>
                <a:gd name="T4" fmla="*/ 144 w 372"/>
                <a:gd name="T5" fmla="*/ 191 h 191"/>
                <a:gd name="T6" fmla="*/ 372 w 372"/>
                <a:gd name="T7" fmla="*/ 159 h 191"/>
                <a:gd name="T8" fmla="*/ 365 w 372"/>
                <a:gd name="T9" fmla="*/ 126 h 191"/>
                <a:gd name="T10" fmla="*/ 300 w 372"/>
                <a:gd name="T11" fmla="*/ 89 h 191"/>
                <a:gd name="T12" fmla="*/ 298 w 372"/>
                <a:gd name="T13" fmla="*/ 67 h 191"/>
                <a:gd name="T14" fmla="*/ 238 w 372"/>
                <a:gd name="T15" fmla="*/ 50 h 191"/>
                <a:gd name="T16" fmla="*/ 236 w 372"/>
                <a:gd name="T17" fmla="*/ 12 h 191"/>
                <a:gd name="T18" fmla="*/ 184 w 372"/>
                <a:gd name="T19" fmla="*/ 0 h 191"/>
                <a:gd name="T20" fmla="*/ 179 w 372"/>
                <a:gd name="T21" fmla="*/ 20 h 191"/>
                <a:gd name="T22" fmla="*/ 129 w 372"/>
                <a:gd name="T23" fmla="*/ 7 h 191"/>
                <a:gd name="T24" fmla="*/ 122 w 372"/>
                <a:gd name="T25" fmla="*/ 27 h 191"/>
                <a:gd name="T26" fmla="*/ 72 w 372"/>
                <a:gd name="T27" fmla="*/ 15 h 191"/>
                <a:gd name="T28" fmla="*/ 65 w 372"/>
                <a:gd name="T29" fmla="*/ 35 h 191"/>
                <a:gd name="T30" fmla="*/ 13 w 372"/>
                <a:gd name="T31" fmla="*/ 22 h 19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72" h="191">
                  <a:moveTo>
                    <a:pt x="13" y="22"/>
                  </a:moveTo>
                  <a:lnTo>
                    <a:pt x="0" y="45"/>
                  </a:lnTo>
                  <a:lnTo>
                    <a:pt x="144" y="191"/>
                  </a:lnTo>
                  <a:lnTo>
                    <a:pt x="372" y="159"/>
                  </a:lnTo>
                  <a:lnTo>
                    <a:pt x="365" y="126"/>
                  </a:lnTo>
                  <a:lnTo>
                    <a:pt x="300" y="89"/>
                  </a:lnTo>
                  <a:lnTo>
                    <a:pt x="298" y="67"/>
                  </a:lnTo>
                  <a:lnTo>
                    <a:pt x="238" y="50"/>
                  </a:lnTo>
                  <a:lnTo>
                    <a:pt x="236" y="12"/>
                  </a:lnTo>
                  <a:lnTo>
                    <a:pt x="184" y="0"/>
                  </a:lnTo>
                  <a:lnTo>
                    <a:pt x="179" y="20"/>
                  </a:lnTo>
                  <a:lnTo>
                    <a:pt x="129" y="7"/>
                  </a:lnTo>
                  <a:lnTo>
                    <a:pt x="122" y="27"/>
                  </a:lnTo>
                  <a:lnTo>
                    <a:pt x="72" y="15"/>
                  </a:lnTo>
                  <a:lnTo>
                    <a:pt x="65" y="35"/>
                  </a:lnTo>
                  <a:lnTo>
                    <a:pt x="13" y="22"/>
                  </a:lnTo>
                  <a:close/>
                </a:path>
              </a:pathLst>
            </a:custGeom>
            <a:solidFill>
              <a:srgbClr val="3E03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57" name="Freeform 5768"/>
            <p:cNvSpPr>
              <a:spLocks/>
            </p:cNvSpPr>
            <p:nvPr/>
          </p:nvSpPr>
          <p:spPr bwMode="auto">
            <a:xfrm>
              <a:off x="9431" y="13162"/>
              <a:ext cx="77" cy="58"/>
            </a:xfrm>
            <a:custGeom>
              <a:avLst/>
              <a:gdLst>
                <a:gd name="T0" fmla="*/ 20 w 77"/>
                <a:gd name="T1" fmla="*/ 0 h 58"/>
                <a:gd name="T2" fmla="*/ 64 w 77"/>
                <a:gd name="T3" fmla="*/ 13 h 58"/>
                <a:gd name="T4" fmla="*/ 77 w 77"/>
                <a:gd name="T5" fmla="*/ 50 h 58"/>
                <a:gd name="T6" fmla="*/ 17 w 77"/>
                <a:gd name="T7" fmla="*/ 58 h 58"/>
                <a:gd name="T8" fmla="*/ 0 w 77"/>
                <a:gd name="T9" fmla="*/ 25 h 58"/>
                <a:gd name="T10" fmla="*/ 20 w 77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7" h="58">
                  <a:moveTo>
                    <a:pt x="20" y="0"/>
                  </a:moveTo>
                  <a:lnTo>
                    <a:pt x="64" y="13"/>
                  </a:lnTo>
                  <a:lnTo>
                    <a:pt x="77" y="50"/>
                  </a:lnTo>
                  <a:lnTo>
                    <a:pt x="17" y="58"/>
                  </a:lnTo>
                  <a:lnTo>
                    <a:pt x="0" y="2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3E03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58" name="Freeform 5769"/>
            <p:cNvSpPr>
              <a:spLocks/>
            </p:cNvSpPr>
            <p:nvPr/>
          </p:nvSpPr>
          <p:spPr bwMode="auto">
            <a:xfrm>
              <a:off x="10117" y="13056"/>
              <a:ext cx="246" cy="72"/>
            </a:xfrm>
            <a:custGeom>
              <a:avLst/>
              <a:gdLst>
                <a:gd name="T0" fmla="*/ 15 w 246"/>
                <a:gd name="T1" fmla="*/ 22 h 72"/>
                <a:gd name="T2" fmla="*/ 62 w 246"/>
                <a:gd name="T3" fmla="*/ 35 h 72"/>
                <a:gd name="T4" fmla="*/ 75 w 246"/>
                <a:gd name="T5" fmla="*/ 15 h 72"/>
                <a:gd name="T6" fmla="*/ 122 w 246"/>
                <a:gd name="T7" fmla="*/ 27 h 72"/>
                <a:gd name="T8" fmla="*/ 132 w 246"/>
                <a:gd name="T9" fmla="*/ 7 h 72"/>
                <a:gd name="T10" fmla="*/ 181 w 246"/>
                <a:gd name="T11" fmla="*/ 20 h 72"/>
                <a:gd name="T12" fmla="*/ 191 w 246"/>
                <a:gd name="T13" fmla="*/ 0 h 72"/>
                <a:gd name="T14" fmla="*/ 241 w 246"/>
                <a:gd name="T15" fmla="*/ 10 h 72"/>
                <a:gd name="T16" fmla="*/ 246 w 246"/>
                <a:gd name="T17" fmla="*/ 40 h 72"/>
                <a:gd name="T18" fmla="*/ 15 w 246"/>
                <a:gd name="T19" fmla="*/ 72 h 72"/>
                <a:gd name="T20" fmla="*/ 0 w 246"/>
                <a:gd name="T21" fmla="*/ 45 h 72"/>
                <a:gd name="T22" fmla="*/ 15 w 246"/>
                <a:gd name="T23" fmla="*/ 22 h 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6" h="72">
                  <a:moveTo>
                    <a:pt x="15" y="22"/>
                  </a:moveTo>
                  <a:lnTo>
                    <a:pt x="62" y="35"/>
                  </a:lnTo>
                  <a:lnTo>
                    <a:pt x="75" y="15"/>
                  </a:lnTo>
                  <a:lnTo>
                    <a:pt x="122" y="27"/>
                  </a:lnTo>
                  <a:lnTo>
                    <a:pt x="132" y="7"/>
                  </a:lnTo>
                  <a:lnTo>
                    <a:pt x="181" y="20"/>
                  </a:lnTo>
                  <a:lnTo>
                    <a:pt x="191" y="0"/>
                  </a:lnTo>
                  <a:lnTo>
                    <a:pt x="241" y="10"/>
                  </a:lnTo>
                  <a:lnTo>
                    <a:pt x="246" y="40"/>
                  </a:lnTo>
                  <a:lnTo>
                    <a:pt x="15" y="72"/>
                  </a:lnTo>
                  <a:lnTo>
                    <a:pt x="0" y="45"/>
                  </a:lnTo>
                  <a:lnTo>
                    <a:pt x="15" y="22"/>
                  </a:lnTo>
                  <a:close/>
                </a:path>
              </a:pathLst>
            </a:custGeom>
            <a:solidFill>
              <a:srgbClr val="3E03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59" name="Freeform 5770"/>
            <p:cNvSpPr>
              <a:spLocks/>
            </p:cNvSpPr>
            <p:nvPr/>
          </p:nvSpPr>
          <p:spPr bwMode="auto">
            <a:xfrm>
              <a:off x="9835" y="13091"/>
              <a:ext cx="258" cy="74"/>
            </a:xfrm>
            <a:custGeom>
              <a:avLst/>
              <a:gdLst>
                <a:gd name="T0" fmla="*/ 15 w 258"/>
                <a:gd name="T1" fmla="*/ 22 h 74"/>
                <a:gd name="T2" fmla="*/ 62 w 258"/>
                <a:gd name="T3" fmla="*/ 34 h 74"/>
                <a:gd name="T4" fmla="*/ 74 w 258"/>
                <a:gd name="T5" fmla="*/ 14 h 74"/>
                <a:gd name="T6" fmla="*/ 124 w 258"/>
                <a:gd name="T7" fmla="*/ 27 h 74"/>
                <a:gd name="T8" fmla="*/ 136 w 258"/>
                <a:gd name="T9" fmla="*/ 7 h 74"/>
                <a:gd name="T10" fmla="*/ 186 w 258"/>
                <a:gd name="T11" fmla="*/ 19 h 74"/>
                <a:gd name="T12" fmla="*/ 198 w 258"/>
                <a:gd name="T13" fmla="*/ 0 h 74"/>
                <a:gd name="T14" fmla="*/ 245 w 258"/>
                <a:gd name="T15" fmla="*/ 12 h 74"/>
                <a:gd name="T16" fmla="*/ 258 w 258"/>
                <a:gd name="T17" fmla="*/ 39 h 74"/>
                <a:gd name="T18" fmla="*/ 20 w 258"/>
                <a:gd name="T19" fmla="*/ 74 h 74"/>
                <a:gd name="T20" fmla="*/ 0 w 258"/>
                <a:gd name="T21" fmla="*/ 47 h 74"/>
                <a:gd name="T22" fmla="*/ 15 w 258"/>
                <a:gd name="T23" fmla="*/ 22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58" h="74">
                  <a:moveTo>
                    <a:pt x="15" y="22"/>
                  </a:moveTo>
                  <a:lnTo>
                    <a:pt x="62" y="34"/>
                  </a:lnTo>
                  <a:lnTo>
                    <a:pt x="74" y="14"/>
                  </a:lnTo>
                  <a:lnTo>
                    <a:pt x="124" y="27"/>
                  </a:lnTo>
                  <a:lnTo>
                    <a:pt x="136" y="7"/>
                  </a:lnTo>
                  <a:lnTo>
                    <a:pt x="186" y="19"/>
                  </a:lnTo>
                  <a:lnTo>
                    <a:pt x="198" y="0"/>
                  </a:lnTo>
                  <a:lnTo>
                    <a:pt x="245" y="12"/>
                  </a:lnTo>
                  <a:lnTo>
                    <a:pt x="258" y="39"/>
                  </a:lnTo>
                  <a:lnTo>
                    <a:pt x="20" y="74"/>
                  </a:lnTo>
                  <a:lnTo>
                    <a:pt x="0" y="47"/>
                  </a:lnTo>
                  <a:lnTo>
                    <a:pt x="15" y="22"/>
                  </a:lnTo>
                  <a:close/>
                </a:path>
              </a:pathLst>
            </a:custGeom>
            <a:solidFill>
              <a:srgbClr val="3E03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60" name="Freeform 5771"/>
            <p:cNvSpPr>
              <a:spLocks/>
            </p:cNvSpPr>
            <p:nvPr/>
          </p:nvSpPr>
          <p:spPr bwMode="auto">
            <a:xfrm>
              <a:off x="9560" y="13123"/>
              <a:ext cx="262" cy="77"/>
            </a:xfrm>
            <a:custGeom>
              <a:avLst/>
              <a:gdLst>
                <a:gd name="T0" fmla="*/ 17 w 262"/>
                <a:gd name="T1" fmla="*/ 22 h 77"/>
                <a:gd name="T2" fmla="*/ 64 w 262"/>
                <a:gd name="T3" fmla="*/ 35 h 77"/>
                <a:gd name="T4" fmla="*/ 79 w 262"/>
                <a:gd name="T5" fmla="*/ 15 h 77"/>
                <a:gd name="T6" fmla="*/ 129 w 262"/>
                <a:gd name="T7" fmla="*/ 27 h 77"/>
                <a:gd name="T8" fmla="*/ 143 w 262"/>
                <a:gd name="T9" fmla="*/ 7 h 77"/>
                <a:gd name="T10" fmla="*/ 191 w 262"/>
                <a:gd name="T11" fmla="*/ 20 h 77"/>
                <a:gd name="T12" fmla="*/ 205 w 262"/>
                <a:gd name="T13" fmla="*/ 0 h 77"/>
                <a:gd name="T14" fmla="*/ 255 w 262"/>
                <a:gd name="T15" fmla="*/ 12 h 77"/>
                <a:gd name="T16" fmla="*/ 262 w 262"/>
                <a:gd name="T17" fmla="*/ 42 h 77"/>
                <a:gd name="T18" fmla="*/ 15 w 262"/>
                <a:gd name="T19" fmla="*/ 77 h 77"/>
                <a:gd name="T20" fmla="*/ 0 w 262"/>
                <a:gd name="T21" fmla="*/ 49 h 77"/>
                <a:gd name="T22" fmla="*/ 17 w 262"/>
                <a:gd name="T23" fmla="*/ 22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2" h="77">
                  <a:moveTo>
                    <a:pt x="17" y="22"/>
                  </a:moveTo>
                  <a:lnTo>
                    <a:pt x="64" y="35"/>
                  </a:lnTo>
                  <a:lnTo>
                    <a:pt x="79" y="15"/>
                  </a:lnTo>
                  <a:lnTo>
                    <a:pt x="129" y="27"/>
                  </a:lnTo>
                  <a:lnTo>
                    <a:pt x="143" y="7"/>
                  </a:lnTo>
                  <a:lnTo>
                    <a:pt x="191" y="20"/>
                  </a:lnTo>
                  <a:lnTo>
                    <a:pt x="205" y="0"/>
                  </a:lnTo>
                  <a:lnTo>
                    <a:pt x="255" y="12"/>
                  </a:lnTo>
                  <a:lnTo>
                    <a:pt x="262" y="42"/>
                  </a:lnTo>
                  <a:lnTo>
                    <a:pt x="15" y="77"/>
                  </a:lnTo>
                  <a:lnTo>
                    <a:pt x="0" y="49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3E03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61" name="Freeform 5772"/>
            <p:cNvSpPr>
              <a:spLocks/>
            </p:cNvSpPr>
            <p:nvPr/>
          </p:nvSpPr>
          <p:spPr bwMode="auto">
            <a:xfrm>
              <a:off x="10373" y="13031"/>
              <a:ext cx="183" cy="62"/>
            </a:xfrm>
            <a:custGeom>
              <a:avLst/>
              <a:gdLst>
                <a:gd name="T0" fmla="*/ 12 w 183"/>
                <a:gd name="T1" fmla="*/ 15 h 62"/>
                <a:gd name="T2" fmla="*/ 62 w 183"/>
                <a:gd name="T3" fmla="*/ 27 h 62"/>
                <a:gd name="T4" fmla="*/ 72 w 183"/>
                <a:gd name="T5" fmla="*/ 8 h 62"/>
                <a:gd name="T6" fmla="*/ 119 w 183"/>
                <a:gd name="T7" fmla="*/ 20 h 62"/>
                <a:gd name="T8" fmla="*/ 129 w 183"/>
                <a:gd name="T9" fmla="*/ 0 h 62"/>
                <a:gd name="T10" fmla="*/ 178 w 183"/>
                <a:gd name="T11" fmla="*/ 12 h 62"/>
                <a:gd name="T12" fmla="*/ 183 w 183"/>
                <a:gd name="T13" fmla="*/ 37 h 62"/>
                <a:gd name="T14" fmla="*/ 20 w 183"/>
                <a:gd name="T15" fmla="*/ 62 h 62"/>
                <a:gd name="T16" fmla="*/ 0 w 183"/>
                <a:gd name="T17" fmla="*/ 37 h 62"/>
                <a:gd name="T18" fmla="*/ 12 w 183"/>
                <a:gd name="T19" fmla="*/ 15 h 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3" h="62">
                  <a:moveTo>
                    <a:pt x="12" y="15"/>
                  </a:moveTo>
                  <a:lnTo>
                    <a:pt x="62" y="27"/>
                  </a:lnTo>
                  <a:lnTo>
                    <a:pt x="72" y="8"/>
                  </a:lnTo>
                  <a:lnTo>
                    <a:pt x="119" y="20"/>
                  </a:lnTo>
                  <a:lnTo>
                    <a:pt x="129" y="0"/>
                  </a:lnTo>
                  <a:lnTo>
                    <a:pt x="178" y="12"/>
                  </a:lnTo>
                  <a:lnTo>
                    <a:pt x="183" y="37"/>
                  </a:lnTo>
                  <a:lnTo>
                    <a:pt x="20" y="62"/>
                  </a:lnTo>
                  <a:lnTo>
                    <a:pt x="0" y="37"/>
                  </a:lnTo>
                  <a:lnTo>
                    <a:pt x="12" y="15"/>
                  </a:lnTo>
                  <a:close/>
                </a:path>
              </a:pathLst>
            </a:custGeom>
            <a:solidFill>
              <a:srgbClr val="3E03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62" name="Freeform 5773"/>
            <p:cNvSpPr>
              <a:spLocks/>
            </p:cNvSpPr>
            <p:nvPr/>
          </p:nvSpPr>
          <p:spPr bwMode="auto">
            <a:xfrm>
              <a:off x="10407" y="13068"/>
              <a:ext cx="224" cy="94"/>
            </a:xfrm>
            <a:custGeom>
              <a:avLst/>
              <a:gdLst>
                <a:gd name="T0" fmla="*/ 13 w 224"/>
                <a:gd name="T1" fmla="*/ 13 h 94"/>
                <a:gd name="T2" fmla="*/ 0 w 224"/>
                <a:gd name="T3" fmla="*/ 37 h 94"/>
                <a:gd name="T4" fmla="*/ 53 w 224"/>
                <a:gd name="T5" fmla="*/ 94 h 94"/>
                <a:gd name="T6" fmla="*/ 224 w 224"/>
                <a:gd name="T7" fmla="*/ 72 h 94"/>
                <a:gd name="T8" fmla="*/ 209 w 224"/>
                <a:gd name="T9" fmla="*/ 40 h 94"/>
                <a:gd name="T10" fmla="*/ 189 w 224"/>
                <a:gd name="T11" fmla="*/ 30 h 94"/>
                <a:gd name="T12" fmla="*/ 181 w 224"/>
                <a:gd name="T13" fmla="*/ 10 h 94"/>
                <a:gd name="T14" fmla="*/ 129 w 224"/>
                <a:gd name="T15" fmla="*/ 0 h 94"/>
                <a:gd name="T16" fmla="*/ 122 w 224"/>
                <a:gd name="T17" fmla="*/ 18 h 94"/>
                <a:gd name="T18" fmla="*/ 72 w 224"/>
                <a:gd name="T19" fmla="*/ 8 h 94"/>
                <a:gd name="T20" fmla="*/ 62 w 224"/>
                <a:gd name="T21" fmla="*/ 25 h 94"/>
                <a:gd name="T22" fmla="*/ 13 w 224"/>
                <a:gd name="T23" fmla="*/ 13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4" h="94">
                  <a:moveTo>
                    <a:pt x="13" y="13"/>
                  </a:moveTo>
                  <a:lnTo>
                    <a:pt x="0" y="37"/>
                  </a:lnTo>
                  <a:lnTo>
                    <a:pt x="53" y="94"/>
                  </a:lnTo>
                  <a:lnTo>
                    <a:pt x="224" y="72"/>
                  </a:lnTo>
                  <a:lnTo>
                    <a:pt x="209" y="40"/>
                  </a:lnTo>
                  <a:lnTo>
                    <a:pt x="189" y="30"/>
                  </a:lnTo>
                  <a:lnTo>
                    <a:pt x="181" y="10"/>
                  </a:lnTo>
                  <a:lnTo>
                    <a:pt x="129" y="0"/>
                  </a:lnTo>
                  <a:lnTo>
                    <a:pt x="122" y="18"/>
                  </a:lnTo>
                  <a:lnTo>
                    <a:pt x="72" y="8"/>
                  </a:lnTo>
                  <a:lnTo>
                    <a:pt x="62" y="25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3E03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63" name="Freeform 5774"/>
            <p:cNvSpPr>
              <a:spLocks/>
            </p:cNvSpPr>
            <p:nvPr/>
          </p:nvSpPr>
          <p:spPr bwMode="auto">
            <a:xfrm>
              <a:off x="10517" y="13160"/>
              <a:ext cx="200" cy="97"/>
            </a:xfrm>
            <a:custGeom>
              <a:avLst/>
              <a:gdLst>
                <a:gd name="T0" fmla="*/ 22 w 200"/>
                <a:gd name="T1" fmla="*/ 97 h 97"/>
                <a:gd name="T2" fmla="*/ 200 w 200"/>
                <a:gd name="T3" fmla="*/ 69 h 97"/>
                <a:gd name="T4" fmla="*/ 190 w 200"/>
                <a:gd name="T5" fmla="*/ 35 h 97"/>
                <a:gd name="T6" fmla="*/ 136 w 200"/>
                <a:gd name="T7" fmla="*/ 22 h 97"/>
                <a:gd name="T8" fmla="*/ 128 w 200"/>
                <a:gd name="T9" fmla="*/ 45 h 97"/>
                <a:gd name="T10" fmla="*/ 104 w 200"/>
                <a:gd name="T11" fmla="*/ 32 h 97"/>
                <a:gd name="T12" fmla="*/ 99 w 200"/>
                <a:gd name="T13" fmla="*/ 12 h 97"/>
                <a:gd name="T14" fmla="*/ 47 w 200"/>
                <a:gd name="T15" fmla="*/ 0 h 97"/>
                <a:gd name="T16" fmla="*/ 37 w 200"/>
                <a:gd name="T17" fmla="*/ 27 h 97"/>
                <a:gd name="T18" fmla="*/ 52 w 200"/>
                <a:gd name="T19" fmla="*/ 45 h 97"/>
                <a:gd name="T20" fmla="*/ 14 w 200"/>
                <a:gd name="T21" fmla="*/ 37 h 97"/>
                <a:gd name="T22" fmla="*/ 0 w 200"/>
                <a:gd name="T23" fmla="*/ 67 h 97"/>
                <a:gd name="T24" fmla="*/ 22 w 200"/>
                <a:gd name="T25" fmla="*/ 97 h 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0" h="97">
                  <a:moveTo>
                    <a:pt x="22" y="97"/>
                  </a:moveTo>
                  <a:lnTo>
                    <a:pt x="200" y="69"/>
                  </a:lnTo>
                  <a:lnTo>
                    <a:pt x="190" y="35"/>
                  </a:lnTo>
                  <a:lnTo>
                    <a:pt x="136" y="22"/>
                  </a:lnTo>
                  <a:lnTo>
                    <a:pt x="128" y="45"/>
                  </a:lnTo>
                  <a:lnTo>
                    <a:pt x="104" y="32"/>
                  </a:lnTo>
                  <a:lnTo>
                    <a:pt x="99" y="12"/>
                  </a:lnTo>
                  <a:lnTo>
                    <a:pt x="47" y="0"/>
                  </a:lnTo>
                  <a:lnTo>
                    <a:pt x="37" y="27"/>
                  </a:lnTo>
                  <a:lnTo>
                    <a:pt x="52" y="45"/>
                  </a:lnTo>
                  <a:lnTo>
                    <a:pt x="14" y="37"/>
                  </a:lnTo>
                  <a:lnTo>
                    <a:pt x="0" y="67"/>
                  </a:lnTo>
                  <a:lnTo>
                    <a:pt x="22" y="97"/>
                  </a:lnTo>
                  <a:close/>
                </a:path>
              </a:pathLst>
            </a:custGeom>
            <a:solidFill>
              <a:srgbClr val="3E03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64" name="Freeform 5775"/>
            <p:cNvSpPr>
              <a:spLocks/>
            </p:cNvSpPr>
            <p:nvPr/>
          </p:nvSpPr>
          <p:spPr bwMode="auto">
            <a:xfrm>
              <a:off x="9458" y="13098"/>
              <a:ext cx="1061" cy="298"/>
            </a:xfrm>
            <a:custGeom>
              <a:avLst/>
              <a:gdLst>
                <a:gd name="T0" fmla="*/ 0 w 1061"/>
                <a:gd name="T1" fmla="*/ 139 h 298"/>
                <a:gd name="T2" fmla="*/ 94 w 1061"/>
                <a:gd name="T3" fmla="*/ 298 h 298"/>
                <a:gd name="T4" fmla="*/ 193 w 1061"/>
                <a:gd name="T5" fmla="*/ 283 h 298"/>
                <a:gd name="T6" fmla="*/ 181 w 1061"/>
                <a:gd name="T7" fmla="*/ 241 h 298"/>
                <a:gd name="T8" fmla="*/ 211 w 1061"/>
                <a:gd name="T9" fmla="*/ 236 h 298"/>
                <a:gd name="T10" fmla="*/ 240 w 1061"/>
                <a:gd name="T11" fmla="*/ 275 h 298"/>
                <a:gd name="T12" fmla="*/ 949 w 1061"/>
                <a:gd name="T13" fmla="*/ 181 h 298"/>
                <a:gd name="T14" fmla="*/ 932 w 1061"/>
                <a:gd name="T15" fmla="*/ 139 h 298"/>
                <a:gd name="T16" fmla="*/ 952 w 1061"/>
                <a:gd name="T17" fmla="*/ 146 h 298"/>
                <a:gd name="T18" fmla="*/ 979 w 1061"/>
                <a:gd name="T19" fmla="*/ 176 h 298"/>
                <a:gd name="T20" fmla="*/ 1061 w 1061"/>
                <a:gd name="T21" fmla="*/ 164 h 298"/>
                <a:gd name="T22" fmla="*/ 1049 w 1061"/>
                <a:gd name="T23" fmla="*/ 124 h 298"/>
                <a:gd name="T24" fmla="*/ 1024 w 1061"/>
                <a:gd name="T25" fmla="*/ 117 h 298"/>
                <a:gd name="T26" fmla="*/ 1019 w 1061"/>
                <a:gd name="T27" fmla="*/ 94 h 298"/>
                <a:gd name="T28" fmla="*/ 994 w 1061"/>
                <a:gd name="T29" fmla="*/ 87 h 298"/>
                <a:gd name="T30" fmla="*/ 989 w 1061"/>
                <a:gd name="T31" fmla="*/ 62 h 298"/>
                <a:gd name="T32" fmla="*/ 940 w 1061"/>
                <a:gd name="T33" fmla="*/ 32 h 298"/>
                <a:gd name="T34" fmla="*/ 937 w 1061"/>
                <a:gd name="T35" fmla="*/ 5 h 298"/>
                <a:gd name="T36" fmla="*/ 826 w 1061"/>
                <a:gd name="T37" fmla="*/ 0 h 298"/>
                <a:gd name="T38" fmla="*/ 816 w 1061"/>
                <a:gd name="T39" fmla="*/ 20 h 298"/>
                <a:gd name="T40" fmla="*/ 764 w 1061"/>
                <a:gd name="T41" fmla="*/ 7 h 298"/>
                <a:gd name="T42" fmla="*/ 754 w 1061"/>
                <a:gd name="T43" fmla="*/ 27 h 298"/>
                <a:gd name="T44" fmla="*/ 704 w 1061"/>
                <a:gd name="T45" fmla="*/ 17 h 298"/>
                <a:gd name="T46" fmla="*/ 694 w 1061"/>
                <a:gd name="T47" fmla="*/ 37 h 298"/>
                <a:gd name="T48" fmla="*/ 645 w 1061"/>
                <a:gd name="T49" fmla="*/ 25 h 298"/>
                <a:gd name="T50" fmla="*/ 632 w 1061"/>
                <a:gd name="T51" fmla="*/ 45 h 298"/>
                <a:gd name="T52" fmla="*/ 583 w 1061"/>
                <a:gd name="T53" fmla="*/ 32 h 298"/>
                <a:gd name="T54" fmla="*/ 573 w 1061"/>
                <a:gd name="T55" fmla="*/ 52 h 298"/>
                <a:gd name="T56" fmla="*/ 521 w 1061"/>
                <a:gd name="T57" fmla="*/ 40 h 298"/>
                <a:gd name="T58" fmla="*/ 511 w 1061"/>
                <a:gd name="T59" fmla="*/ 60 h 298"/>
                <a:gd name="T60" fmla="*/ 459 w 1061"/>
                <a:gd name="T61" fmla="*/ 47 h 298"/>
                <a:gd name="T62" fmla="*/ 446 w 1061"/>
                <a:gd name="T63" fmla="*/ 67 h 298"/>
                <a:gd name="T64" fmla="*/ 397 w 1061"/>
                <a:gd name="T65" fmla="*/ 55 h 298"/>
                <a:gd name="T66" fmla="*/ 384 w 1061"/>
                <a:gd name="T67" fmla="*/ 74 h 298"/>
                <a:gd name="T68" fmla="*/ 335 w 1061"/>
                <a:gd name="T69" fmla="*/ 62 h 298"/>
                <a:gd name="T70" fmla="*/ 320 w 1061"/>
                <a:gd name="T71" fmla="*/ 84 h 298"/>
                <a:gd name="T72" fmla="*/ 270 w 1061"/>
                <a:gd name="T73" fmla="*/ 69 h 298"/>
                <a:gd name="T74" fmla="*/ 258 w 1061"/>
                <a:gd name="T75" fmla="*/ 92 h 298"/>
                <a:gd name="T76" fmla="*/ 206 w 1061"/>
                <a:gd name="T77" fmla="*/ 79 h 298"/>
                <a:gd name="T78" fmla="*/ 193 w 1061"/>
                <a:gd name="T79" fmla="*/ 99 h 298"/>
                <a:gd name="T80" fmla="*/ 141 w 1061"/>
                <a:gd name="T81" fmla="*/ 87 h 298"/>
                <a:gd name="T82" fmla="*/ 129 w 1061"/>
                <a:gd name="T83" fmla="*/ 107 h 298"/>
                <a:gd name="T84" fmla="*/ 77 w 1061"/>
                <a:gd name="T85" fmla="*/ 94 h 298"/>
                <a:gd name="T86" fmla="*/ 62 w 1061"/>
                <a:gd name="T87" fmla="*/ 117 h 298"/>
                <a:gd name="T88" fmla="*/ 12 w 1061"/>
                <a:gd name="T89" fmla="*/ 102 h 298"/>
                <a:gd name="T90" fmla="*/ 0 w 1061"/>
                <a:gd name="T91" fmla="*/ 139 h 2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61" h="298">
                  <a:moveTo>
                    <a:pt x="0" y="139"/>
                  </a:moveTo>
                  <a:lnTo>
                    <a:pt x="94" y="298"/>
                  </a:lnTo>
                  <a:lnTo>
                    <a:pt x="193" y="283"/>
                  </a:lnTo>
                  <a:lnTo>
                    <a:pt x="181" y="241"/>
                  </a:lnTo>
                  <a:lnTo>
                    <a:pt x="211" y="236"/>
                  </a:lnTo>
                  <a:lnTo>
                    <a:pt x="240" y="275"/>
                  </a:lnTo>
                  <a:lnTo>
                    <a:pt x="949" y="181"/>
                  </a:lnTo>
                  <a:lnTo>
                    <a:pt x="932" y="139"/>
                  </a:lnTo>
                  <a:lnTo>
                    <a:pt x="952" y="146"/>
                  </a:lnTo>
                  <a:lnTo>
                    <a:pt x="979" y="176"/>
                  </a:lnTo>
                  <a:lnTo>
                    <a:pt x="1061" y="164"/>
                  </a:lnTo>
                  <a:lnTo>
                    <a:pt x="1049" y="124"/>
                  </a:lnTo>
                  <a:lnTo>
                    <a:pt x="1024" y="117"/>
                  </a:lnTo>
                  <a:lnTo>
                    <a:pt x="1019" y="94"/>
                  </a:lnTo>
                  <a:lnTo>
                    <a:pt x="994" y="87"/>
                  </a:lnTo>
                  <a:lnTo>
                    <a:pt x="989" y="62"/>
                  </a:lnTo>
                  <a:lnTo>
                    <a:pt x="940" y="32"/>
                  </a:lnTo>
                  <a:lnTo>
                    <a:pt x="937" y="5"/>
                  </a:lnTo>
                  <a:lnTo>
                    <a:pt x="826" y="0"/>
                  </a:lnTo>
                  <a:lnTo>
                    <a:pt x="816" y="20"/>
                  </a:lnTo>
                  <a:lnTo>
                    <a:pt x="764" y="7"/>
                  </a:lnTo>
                  <a:lnTo>
                    <a:pt x="754" y="27"/>
                  </a:lnTo>
                  <a:lnTo>
                    <a:pt x="704" y="17"/>
                  </a:lnTo>
                  <a:lnTo>
                    <a:pt x="694" y="37"/>
                  </a:lnTo>
                  <a:lnTo>
                    <a:pt x="645" y="25"/>
                  </a:lnTo>
                  <a:lnTo>
                    <a:pt x="632" y="45"/>
                  </a:lnTo>
                  <a:lnTo>
                    <a:pt x="583" y="32"/>
                  </a:lnTo>
                  <a:lnTo>
                    <a:pt x="573" y="52"/>
                  </a:lnTo>
                  <a:lnTo>
                    <a:pt x="521" y="40"/>
                  </a:lnTo>
                  <a:lnTo>
                    <a:pt x="511" y="60"/>
                  </a:lnTo>
                  <a:lnTo>
                    <a:pt x="459" y="47"/>
                  </a:lnTo>
                  <a:lnTo>
                    <a:pt x="446" y="67"/>
                  </a:lnTo>
                  <a:lnTo>
                    <a:pt x="397" y="55"/>
                  </a:lnTo>
                  <a:lnTo>
                    <a:pt x="384" y="74"/>
                  </a:lnTo>
                  <a:lnTo>
                    <a:pt x="335" y="62"/>
                  </a:lnTo>
                  <a:lnTo>
                    <a:pt x="320" y="84"/>
                  </a:lnTo>
                  <a:lnTo>
                    <a:pt x="270" y="69"/>
                  </a:lnTo>
                  <a:lnTo>
                    <a:pt x="258" y="92"/>
                  </a:lnTo>
                  <a:lnTo>
                    <a:pt x="206" y="79"/>
                  </a:lnTo>
                  <a:lnTo>
                    <a:pt x="193" y="99"/>
                  </a:lnTo>
                  <a:lnTo>
                    <a:pt x="141" y="87"/>
                  </a:lnTo>
                  <a:lnTo>
                    <a:pt x="129" y="107"/>
                  </a:lnTo>
                  <a:lnTo>
                    <a:pt x="77" y="94"/>
                  </a:lnTo>
                  <a:lnTo>
                    <a:pt x="62" y="117"/>
                  </a:lnTo>
                  <a:lnTo>
                    <a:pt x="12" y="102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3E03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65" name="Freeform 5776"/>
            <p:cNvSpPr>
              <a:spLocks/>
            </p:cNvSpPr>
            <p:nvPr/>
          </p:nvSpPr>
          <p:spPr bwMode="auto">
            <a:xfrm>
              <a:off x="10653" y="13177"/>
              <a:ext cx="54" cy="23"/>
            </a:xfrm>
            <a:custGeom>
              <a:avLst/>
              <a:gdLst>
                <a:gd name="T0" fmla="*/ 0 w 54"/>
                <a:gd name="T1" fmla="*/ 5 h 23"/>
                <a:gd name="T2" fmla="*/ 35 w 54"/>
                <a:gd name="T3" fmla="*/ 0 h 23"/>
                <a:gd name="T4" fmla="*/ 54 w 54"/>
                <a:gd name="T5" fmla="*/ 18 h 23"/>
                <a:gd name="T6" fmla="*/ 17 w 54"/>
                <a:gd name="T7" fmla="*/ 23 h 23"/>
                <a:gd name="T8" fmla="*/ 0 w 54"/>
                <a:gd name="T9" fmla="*/ 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23">
                  <a:moveTo>
                    <a:pt x="0" y="5"/>
                  </a:moveTo>
                  <a:lnTo>
                    <a:pt x="35" y="0"/>
                  </a:lnTo>
                  <a:lnTo>
                    <a:pt x="54" y="18"/>
                  </a:lnTo>
                  <a:lnTo>
                    <a:pt x="17" y="2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D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66" name="Freeform 5777"/>
            <p:cNvSpPr>
              <a:spLocks/>
            </p:cNvSpPr>
            <p:nvPr/>
          </p:nvSpPr>
          <p:spPr bwMode="auto">
            <a:xfrm>
              <a:off x="10531" y="13195"/>
              <a:ext cx="55" cy="22"/>
            </a:xfrm>
            <a:custGeom>
              <a:avLst/>
              <a:gdLst>
                <a:gd name="T0" fmla="*/ 0 w 55"/>
                <a:gd name="T1" fmla="*/ 2 h 22"/>
                <a:gd name="T2" fmla="*/ 35 w 55"/>
                <a:gd name="T3" fmla="*/ 0 h 22"/>
                <a:gd name="T4" fmla="*/ 55 w 55"/>
                <a:gd name="T5" fmla="*/ 17 h 22"/>
                <a:gd name="T6" fmla="*/ 18 w 55"/>
                <a:gd name="T7" fmla="*/ 22 h 22"/>
                <a:gd name="T8" fmla="*/ 0 w 55"/>
                <a:gd name="T9" fmla="*/ 2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22">
                  <a:moveTo>
                    <a:pt x="0" y="2"/>
                  </a:moveTo>
                  <a:lnTo>
                    <a:pt x="35" y="0"/>
                  </a:lnTo>
                  <a:lnTo>
                    <a:pt x="55" y="17"/>
                  </a:lnTo>
                  <a:lnTo>
                    <a:pt x="18" y="2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D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67" name="Freeform 5778"/>
            <p:cNvSpPr>
              <a:spLocks/>
            </p:cNvSpPr>
            <p:nvPr/>
          </p:nvSpPr>
          <p:spPr bwMode="auto">
            <a:xfrm>
              <a:off x="10593" y="13185"/>
              <a:ext cx="52" cy="22"/>
            </a:xfrm>
            <a:custGeom>
              <a:avLst/>
              <a:gdLst>
                <a:gd name="T0" fmla="*/ 0 w 52"/>
                <a:gd name="T1" fmla="*/ 5 h 22"/>
                <a:gd name="T2" fmla="*/ 35 w 52"/>
                <a:gd name="T3" fmla="*/ 0 h 22"/>
                <a:gd name="T4" fmla="*/ 52 w 52"/>
                <a:gd name="T5" fmla="*/ 20 h 22"/>
                <a:gd name="T6" fmla="*/ 18 w 52"/>
                <a:gd name="T7" fmla="*/ 22 h 22"/>
                <a:gd name="T8" fmla="*/ 0 w 52"/>
                <a:gd name="T9" fmla="*/ 5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2">
                  <a:moveTo>
                    <a:pt x="0" y="5"/>
                  </a:moveTo>
                  <a:lnTo>
                    <a:pt x="35" y="0"/>
                  </a:lnTo>
                  <a:lnTo>
                    <a:pt x="52" y="20"/>
                  </a:lnTo>
                  <a:lnTo>
                    <a:pt x="18" y="2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D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68" name="Freeform 5779"/>
            <p:cNvSpPr>
              <a:spLocks/>
            </p:cNvSpPr>
            <p:nvPr/>
          </p:nvSpPr>
          <p:spPr bwMode="auto">
            <a:xfrm>
              <a:off x="10564" y="13155"/>
              <a:ext cx="52" cy="22"/>
            </a:xfrm>
            <a:custGeom>
              <a:avLst/>
              <a:gdLst>
                <a:gd name="T0" fmla="*/ 0 w 52"/>
                <a:gd name="T1" fmla="*/ 5 h 22"/>
                <a:gd name="T2" fmla="*/ 34 w 52"/>
                <a:gd name="T3" fmla="*/ 0 h 22"/>
                <a:gd name="T4" fmla="*/ 52 w 52"/>
                <a:gd name="T5" fmla="*/ 17 h 22"/>
                <a:gd name="T6" fmla="*/ 17 w 52"/>
                <a:gd name="T7" fmla="*/ 22 h 22"/>
                <a:gd name="T8" fmla="*/ 0 w 52"/>
                <a:gd name="T9" fmla="*/ 5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2">
                  <a:moveTo>
                    <a:pt x="0" y="5"/>
                  </a:moveTo>
                  <a:lnTo>
                    <a:pt x="34" y="0"/>
                  </a:lnTo>
                  <a:lnTo>
                    <a:pt x="52" y="17"/>
                  </a:lnTo>
                  <a:lnTo>
                    <a:pt x="17" y="2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D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69" name="Freeform 5780"/>
            <p:cNvSpPr>
              <a:spLocks/>
            </p:cNvSpPr>
            <p:nvPr/>
          </p:nvSpPr>
          <p:spPr bwMode="auto">
            <a:xfrm>
              <a:off x="10849" y="13153"/>
              <a:ext cx="54" cy="19"/>
            </a:xfrm>
            <a:custGeom>
              <a:avLst/>
              <a:gdLst>
                <a:gd name="T0" fmla="*/ 0 w 54"/>
                <a:gd name="T1" fmla="*/ 5 h 19"/>
                <a:gd name="T2" fmla="*/ 34 w 54"/>
                <a:gd name="T3" fmla="*/ 0 h 19"/>
                <a:gd name="T4" fmla="*/ 54 w 54"/>
                <a:gd name="T5" fmla="*/ 17 h 19"/>
                <a:gd name="T6" fmla="*/ 20 w 54"/>
                <a:gd name="T7" fmla="*/ 19 h 19"/>
                <a:gd name="T8" fmla="*/ 0 w 54"/>
                <a:gd name="T9" fmla="*/ 5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19">
                  <a:moveTo>
                    <a:pt x="0" y="5"/>
                  </a:moveTo>
                  <a:lnTo>
                    <a:pt x="34" y="0"/>
                  </a:lnTo>
                  <a:lnTo>
                    <a:pt x="54" y="17"/>
                  </a:lnTo>
                  <a:lnTo>
                    <a:pt x="20" y="1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70" name="Freeform 5781"/>
            <p:cNvSpPr>
              <a:spLocks/>
            </p:cNvSpPr>
            <p:nvPr/>
          </p:nvSpPr>
          <p:spPr bwMode="auto">
            <a:xfrm>
              <a:off x="10789" y="13160"/>
              <a:ext cx="55" cy="22"/>
            </a:xfrm>
            <a:custGeom>
              <a:avLst/>
              <a:gdLst>
                <a:gd name="T0" fmla="*/ 0 w 55"/>
                <a:gd name="T1" fmla="*/ 5 h 22"/>
                <a:gd name="T2" fmla="*/ 35 w 55"/>
                <a:gd name="T3" fmla="*/ 0 h 22"/>
                <a:gd name="T4" fmla="*/ 55 w 55"/>
                <a:gd name="T5" fmla="*/ 17 h 22"/>
                <a:gd name="T6" fmla="*/ 20 w 55"/>
                <a:gd name="T7" fmla="*/ 22 h 22"/>
                <a:gd name="T8" fmla="*/ 0 w 55"/>
                <a:gd name="T9" fmla="*/ 5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22">
                  <a:moveTo>
                    <a:pt x="0" y="5"/>
                  </a:moveTo>
                  <a:lnTo>
                    <a:pt x="35" y="0"/>
                  </a:lnTo>
                  <a:lnTo>
                    <a:pt x="55" y="17"/>
                  </a:lnTo>
                  <a:lnTo>
                    <a:pt x="20" y="2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71" name="Freeform 5782"/>
            <p:cNvSpPr>
              <a:spLocks/>
            </p:cNvSpPr>
            <p:nvPr/>
          </p:nvSpPr>
          <p:spPr bwMode="auto">
            <a:xfrm>
              <a:off x="10730" y="13167"/>
              <a:ext cx="54" cy="23"/>
            </a:xfrm>
            <a:custGeom>
              <a:avLst/>
              <a:gdLst>
                <a:gd name="T0" fmla="*/ 0 w 54"/>
                <a:gd name="T1" fmla="*/ 5 h 23"/>
                <a:gd name="T2" fmla="*/ 34 w 54"/>
                <a:gd name="T3" fmla="*/ 0 h 23"/>
                <a:gd name="T4" fmla="*/ 54 w 54"/>
                <a:gd name="T5" fmla="*/ 18 h 23"/>
                <a:gd name="T6" fmla="*/ 20 w 54"/>
                <a:gd name="T7" fmla="*/ 23 h 23"/>
                <a:gd name="T8" fmla="*/ 0 w 54"/>
                <a:gd name="T9" fmla="*/ 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23">
                  <a:moveTo>
                    <a:pt x="0" y="5"/>
                  </a:moveTo>
                  <a:lnTo>
                    <a:pt x="34" y="0"/>
                  </a:lnTo>
                  <a:lnTo>
                    <a:pt x="54" y="18"/>
                  </a:lnTo>
                  <a:lnTo>
                    <a:pt x="20" y="2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72" name="Freeform 5783"/>
            <p:cNvSpPr>
              <a:spLocks/>
            </p:cNvSpPr>
            <p:nvPr/>
          </p:nvSpPr>
          <p:spPr bwMode="auto">
            <a:xfrm>
              <a:off x="10819" y="13123"/>
              <a:ext cx="50" cy="22"/>
            </a:xfrm>
            <a:custGeom>
              <a:avLst/>
              <a:gdLst>
                <a:gd name="T0" fmla="*/ 0 w 50"/>
                <a:gd name="T1" fmla="*/ 5 h 22"/>
                <a:gd name="T2" fmla="*/ 32 w 50"/>
                <a:gd name="T3" fmla="*/ 0 h 22"/>
                <a:gd name="T4" fmla="*/ 50 w 50"/>
                <a:gd name="T5" fmla="*/ 17 h 22"/>
                <a:gd name="T6" fmla="*/ 17 w 50"/>
                <a:gd name="T7" fmla="*/ 22 h 22"/>
                <a:gd name="T8" fmla="*/ 0 w 50"/>
                <a:gd name="T9" fmla="*/ 5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22">
                  <a:moveTo>
                    <a:pt x="0" y="5"/>
                  </a:moveTo>
                  <a:lnTo>
                    <a:pt x="32" y="0"/>
                  </a:lnTo>
                  <a:lnTo>
                    <a:pt x="50" y="17"/>
                  </a:lnTo>
                  <a:lnTo>
                    <a:pt x="17" y="2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73" name="Freeform 5784"/>
            <p:cNvSpPr>
              <a:spLocks/>
            </p:cNvSpPr>
            <p:nvPr/>
          </p:nvSpPr>
          <p:spPr bwMode="auto">
            <a:xfrm>
              <a:off x="10760" y="13130"/>
              <a:ext cx="52" cy="23"/>
            </a:xfrm>
            <a:custGeom>
              <a:avLst/>
              <a:gdLst>
                <a:gd name="T0" fmla="*/ 0 w 52"/>
                <a:gd name="T1" fmla="*/ 5 h 23"/>
                <a:gd name="T2" fmla="*/ 34 w 52"/>
                <a:gd name="T3" fmla="*/ 0 h 23"/>
                <a:gd name="T4" fmla="*/ 52 w 52"/>
                <a:gd name="T5" fmla="*/ 18 h 23"/>
                <a:gd name="T6" fmla="*/ 17 w 52"/>
                <a:gd name="T7" fmla="*/ 23 h 23"/>
                <a:gd name="T8" fmla="*/ 0 w 52"/>
                <a:gd name="T9" fmla="*/ 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3">
                  <a:moveTo>
                    <a:pt x="0" y="5"/>
                  </a:moveTo>
                  <a:lnTo>
                    <a:pt x="34" y="0"/>
                  </a:lnTo>
                  <a:lnTo>
                    <a:pt x="52" y="18"/>
                  </a:lnTo>
                  <a:lnTo>
                    <a:pt x="17" y="2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74" name="Freeform 5785"/>
            <p:cNvSpPr>
              <a:spLocks/>
            </p:cNvSpPr>
            <p:nvPr/>
          </p:nvSpPr>
          <p:spPr bwMode="auto">
            <a:xfrm>
              <a:off x="10700" y="13138"/>
              <a:ext cx="52" cy="22"/>
            </a:xfrm>
            <a:custGeom>
              <a:avLst/>
              <a:gdLst>
                <a:gd name="T0" fmla="*/ 0 w 52"/>
                <a:gd name="T1" fmla="*/ 5 h 22"/>
                <a:gd name="T2" fmla="*/ 35 w 52"/>
                <a:gd name="T3" fmla="*/ 0 h 22"/>
                <a:gd name="T4" fmla="*/ 52 w 52"/>
                <a:gd name="T5" fmla="*/ 17 h 22"/>
                <a:gd name="T6" fmla="*/ 17 w 52"/>
                <a:gd name="T7" fmla="*/ 22 h 22"/>
                <a:gd name="T8" fmla="*/ 0 w 52"/>
                <a:gd name="T9" fmla="*/ 5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2">
                  <a:moveTo>
                    <a:pt x="0" y="5"/>
                  </a:moveTo>
                  <a:lnTo>
                    <a:pt x="35" y="0"/>
                  </a:lnTo>
                  <a:lnTo>
                    <a:pt x="52" y="17"/>
                  </a:lnTo>
                  <a:lnTo>
                    <a:pt x="17" y="2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75" name="Freeform 5786"/>
            <p:cNvSpPr>
              <a:spLocks/>
            </p:cNvSpPr>
            <p:nvPr/>
          </p:nvSpPr>
          <p:spPr bwMode="auto">
            <a:xfrm>
              <a:off x="10787" y="13093"/>
              <a:ext cx="52" cy="22"/>
            </a:xfrm>
            <a:custGeom>
              <a:avLst/>
              <a:gdLst>
                <a:gd name="T0" fmla="*/ 0 w 52"/>
                <a:gd name="T1" fmla="*/ 5 h 22"/>
                <a:gd name="T2" fmla="*/ 32 w 52"/>
                <a:gd name="T3" fmla="*/ 0 h 22"/>
                <a:gd name="T4" fmla="*/ 52 w 52"/>
                <a:gd name="T5" fmla="*/ 17 h 22"/>
                <a:gd name="T6" fmla="*/ 17 w 52"/>
                <a:gd name="T7" fmla="*/ 22 h 22"/>
                <a:gd name="T8" fmla="*/ 0 w 52"/>
                <a:gd name="T9" fmla="*/ 5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2">
                  <a:moveTo>
                    <a:pt x="0" y="5"/>
                  </a:moveTo>
                  <a:lnTo>
                    <a:pt x="32" y="0"/>
                  </a:lnTo>
                  <a:lnTo>
                    <a:pt x="52" y="17"/>
                  </a:lnTo>
                  <a:lnTo>
                    <a:pt x="17" y="2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76" name="Freeform 5787"/>
            <p:cNvSpPr>
              <a:spLocks/>
            </p:cNvSpPr>
            <p:nvPr/>
          </p:nvSpPr>
          <p:spPr bwMode="auto">
            <a:xfrm>
              <a:off x="10727" y="13101"/>
              <a:ext cx="55" cy="22"/>
            </a:xfrm>
            <a:custGeom>
              <a:avLst/>
              <a:gdLst>
                <a:gd name="T0" fmla="*/ 0 w 55"/>
                <a:gd name="T1" fmla="*/ 4 h 22"/>
                <a:gd name="T2" fmla="*/ 35 w 55"/>
                <a:gd name="T3" fmla="*/ 0 h 22"/>
                <a:gd name="T4" fmla="*/ 55 w 55"/>
                <a:gd name="T5" fmla="*/ 17 h 22"/>
                <a:gd name="T6" fmla="*/ 18 w 55"/>
                <a:gd name="T7" fmla="*/ 22 h 22"/>
                <a:gd name="T8" fmla="*/ 0 w 55"/>
                <a:gd name="T9" fmla="*/ 4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22">
                  <a:moveTo>
                    <a:pt x="0" y="4"/>
                  </a:moveTo>
                  <a:lnTo>
                    <a:pt x="35" y="0"/>
                  </a:lnTo>
                  <a:lnTo>
                    <a:pt x="55" y="17"/>
                  </a:lnTo>
                  <a:lnTo>
                    <a:pt x="18" y="2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D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77" name="Freeform 5788"/>
            <p:cNvSpPr>
              <a:spLocks/>
            </p:cNvSpPr>
            <p:nvPr/>
          </p:nvSpPr>
          <p:spPr bwMode="auto">
            <a:xfrm>
              <a:off x="10670" y="13108"/>
              <a:ext cx="52" cy="22"/>
            </a:xfrm>
            <a:custGeom>
              <a:avLst/>
              <a:gdLst>
                <a:gd name="T0" fmla="*/ 0 w 52"/>
                <a:gd name="T1" fmla="*/ 5 h 22"/>
                <a:gd name="T2" fmla="*/ 35 w 52"/>
                <a:gd name="T3" fmla="*/ 0 h 22"/>
                <a:gd name="T4" fmla="*/ 52 w 52"/>
                <a:gd name="T5" fmla="*/ 17 h 22"/>
                <a:gd name="T6" fmla="*/ 18 w 52"/>
                <a:gd name="T7" fmla="*/ 22 h 22"/>
                <a:gd name="T8" fmla="*/ 0 w 52"/>
                <a:gd name="T9" fmla="*/ 5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2">
                  <a:moveTo>
                    <a:pt x="0" y="5"/>
                  </a:moveTo>
                  <a:lnTo>
                    <a:pt x="35" y="0"/>
                  </a:lnTo>
                  <a:lnTo>
                    <a:pt x="52" y="17"/>
                  </a:lnTo>
                  <a:lnTo>
                    <a:pt x="18" y="2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78" name="Freeform 5789"/>
            <p:cNvSpPr>
              <a:spLocks/>
            </p:cNvSpPr>
            <p:nvPr/>
          </p:nvSpPr>
          <p:spPr bwMode="auto">
            <a:xfrm>
              <a:off x="10757" y="13066"/>
              <a:ext cx="50" cy="22"/>
            </a:xfrm>
            <a:custGeom>
              <a:avLst/>
              <a:gdLst>
                <a:gd name="T0" fmla="*/ 0 w 50"/>
                <a:gd name="T1" fmla="*/ 5 h 22"/>
                <a:gd name="T2" fmla="*/ 32 w 50"/>
                <a:gd name="T3" fmla="*/ 0 h 22"/>
                <a:gd name="T4" fmla="*/ 50 w 50"/>
                <a:gd name="T5" fmla="*/ 17 h 22"/>
                <a:gd name="T6" fmla="*/ 17 w 50"/>
                <a:gd name="T7" fmla="*/ 22 h 22"/>
                <a:gd name="T8" fmla="*/ 0 w 50"/>
                <a:gd name="T9" fmla="*/ 5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22">
                  <a:moveTo>
                    <a:pt x="0" y="5"/>
                  </a:moveTo>
                  <a:lnTo>
                    <a:pt x="32" y="0"/>
                  </a:lnTo>
                  <a:lnTo>
                    <a:pt x="50" y="17"/>
                  </a:lnTo>
                  <a:lnTo>
                    <a:pt x="17" y="2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79" name="Freeform 5790"/>
            <p:cNvSpPr>
              <a:spLocks/>
            </p:cNvSpPr>
            <p:nvPr/>
          </p:nvSpPr>
          <p:spPr bwMode="auto">
            <a:xfrm>
              <a:off x="10698" y="13073"/>
              <a:ext cx="52" cy="20"/>
            </a:xfrm>
            <a:custGeom>
              <a:avLst/>
              <a:gdLst>
                <a:gd name="T0" fmla="*/ 0 w 52"/>
                <a:gd name="T1" fmla="*/ 5 h 20"/>
                <a:gd name="T2" fmla="*/ 34 w 52"/>
                <a:gd name="T3" fmla="*/ 0 h 20"/>
                <a:gd name="T4" fmla="*/ 52 w 52"/>
                <a:gd name="T5" fmla="*/ 18 h 20"/>
                <a:gd name="T6" fmla="*/ 17 w 52"/>
                <a:gd name="T7" fmla="*/ 20 h 20"/>
                <a:gd name="T8" fmla="*/ 0 w 52"/>
                <a:gd name="T9" fmla="*/ 5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0">
                  <a:moveTo>
                    <a:pt x="0" y="5"/>
                  </a:moveTo>
                  <a:lnTo>
                    <a:pt x="34" y="0"/>
                  </a:lnTo>
                  <a:lnTo>
                    <a:pt x="52" y="18"/>
                  </a:lnTo>
                  <a:lnTo>
                    <a:pt x="17" y="2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80" name="Freeform 5791"/>
            <p:cNvSpPr>
              <a:spLocks/>
            </p:cNvSpPr>
            <p:nvPr/>
          </p:nvSpPr>
          <p:spPr bwMode="auto">
            <a:xfrm>
              <a:off x="10641" y="13081"/>
              <a:ext cx="52" cy="22"/>
            </a:xfrm>
            <a:custGeom>
              <a:avLst/>
              <a:gdLst>
                <a:gd name="T0" fmla="*/ 0 w 52"/>
                <a:gd name="T1" fmla="*/ 5 h 22"/>
                <a:gd name="T2" fmla="*/ 34 w 52"/>
                <a:gd name="T3" fmla="*/ 0 h 22"/>
                <a:gd name="T4" fmla="*/ 52 w 52"/>
                <a:gd name="T5" fmla="*/ 17 h 22"/>
                <a:gd name="T6" fmla="*/ 17 w 52"/>
                <a:gd name="T7" fmla="*/ 22 h 22"/>
                <a:gd name="T8" fmla="*/ 0 w 52"/>
                <a:gd name="T9" fmla="*/ 5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2">
                  <a:moveTo>
                    <a:pt x="0" y="5"/>
                  </a:moveTo>
                  <a:lnTo>
                    <a:pt x="34" y="0"/>
                  </a:lnTo>
                  <a:lnTo>
                    <a:pt x="52" y="17"/>
                  </a:lnTo>
                  <a:lnTo>
                    <a:pt x="17" y="2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81" name="Freeform 5792"/>
            <p:cNvSpPr>
              <a:spLocks/>
            </p:cNvSpPr>
            <p:nvPr/>
          </p:nvSpPr>
          <p:spPr bwMode="auto">
            <a:xfrm>
              <a:off x="10876" y="13115"/>
              <a:ext cx="87" cy="50"/>
            </a:xfrm>
            <a:custGeom>
              <a:avLst/>
              <a:gdLst>
                <a:gd name="T0" fmla="*/ 0 w 87"/>
                <a:gd name="T1" fmla="*/ 5 h 50"/>
                <a:gd name="T2" fmla="*/ 35 w 87"/>
                <a:gd name="T3" fmla="*/ 0 h 50"/>
                <a:gd name="T4" fmla="*/ 60 w 87"/>
                <a:gd name="T5" fmla="*/ 23 h 50"/>
                <a:gd name="T6" fmla="*/ 87 w 87"/>
                <a:gd name="T7" fmla="*/ 47 h 50"/>
                <a:gd name="T8" fmla="*/ 52 w 87"/>
                <a:gd name="T9" fmla="*/ 50 h 50"/>
                <a:gd name="T10" fmla="*/ 25 w 87"/>
                <a:gd name="T11" fmla="*/ 28 h 50"/>
                <a:gd name="T12" fmla="*/ 0 w 87"/>
                <a:gd name="T13" fmla="*/ 5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" h="50">
                  <a:moveTo>
                    <a:pt x="0" y="5"/>
                  </a:moveTo>
                  <a:lnTo>
                    <a:pt x="35" y="0"/>
                  </a:lnTo>
                  <a:lnTo>
                    <a:pt x="60" y="23"/>
                  </a:lnTo>
                  <a:lnTo>
                    <a:pt x="87" y="47"/>
                  </a:lnTo>
                  <a:lnTo>
                    <a:pt x="52" y="50"/>
                  </a:lnTo>
                  <a:lnTo>
                    <a:pt x="25" y="2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D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82" name="Freeform 5793"/>
            <p:cNvSpPr>
              <a:spLocks/>
            </p:cNvSpPr>
            <p:nvPr/>
          </p:nvSpPr>
          <p:spPr bwMode="auto">
            <a:xfrm>
              <a:off x="10814" y="13058"/>
              <a:ext cx="82" cy="50"/>
            </a:xfrm>
            <a:custGeom>
              <a:avLst/>
              <a:gdLst>
                <a:gd name="T0" fmla="*/ 0 w 82"/>
                <a:gd name="T1" fmla="*/ 5 h 50"/>
                <a:gd name="T2" fmla="*/ 32 w 82"/>
                <a:gd name="T3" fmla="*/ 0 h 50"/>
                <a:gd name="T4" fmla="*/ 57 w 82"/>
                <a:gd name="T5" fmla="*/ 23 h 50"/>
                <a:gd name="T6" fmla="*/ 82 w 82"/>
                <a:gd name="T7" fmla="*/ 45 h 50"/>
                <a:gd name="T8" fmla="*/ 47 w 82"/>
                <a:gd name="T9" fmla="*/ 50 h 50"/>
                <a:gd name="T10" fmla="*/ 22 w 82"/>
                <a:gd name="T11" fmla="*/ 28 h 50"/>
                <a:gd name="T12" fmla="*/ 0 w 82"/>
                <a:gd name="T13" fmla="*/ 5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" h="50">
                  <a:moveTo>
                    <a:pt x="0" y="5"/>
                  </a:moveTo>
                  <a:lnTo>
                    <a:pt x="32" y="0"/>
                  </a:lnTo>
                  <a:lnTo>
                    <a:pt x="57" y="23"/>
                  </a:lnTo>
                  <a:lnTo>
                    <a:pt x="82" y="45"/>
                  </a:lnTo>
                  <a:lnTo>
                    <a:pt x="47" y="50"/>
                  </a:lnTo>
                  <a:lnTo>
                    <a:pt x="22" y="2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D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83" name="Freeform 5794"/>
            <p:cNvSpPr>
              <a:spLocks/>
            </p:cNvSpPr>
            <p:nvPr/>
          </p:nvSpPr>
          <p:spPr bwMode="auto">
            <a:xfrm>
              <a:off x="10782" y="13034"/>
              <a:ext cx="52" cy="19"/>
            </a:xfrm>
            <a:custGeom>
              <a:avLst/>
              <a:gdLst>
                <a:gd name="T0" fmla="*/ 0 w 52"/>
                <a:gd name="T1" fmla="*/ 2 h 19"/>
                <a:gd name="T2" fmla="*/ 35 w 52"/>
                <a:gd name="T3" fmla="*/ 0 h 19"/>
                <a:gd name="T4" fmla="*/ 52 w 52"/>
                <a:gd name="T5" fmla="*/ 14 h 19"/>
                <a:gd name="T6" fmla="*/ 20 w 52"/>
                <a:gd name="T7" fmla="*/ 19 h 19"/>
                <a:gd name="T8" fmla="*/ 0 w 52"/>
                <a:gd name="T9" fmla="*/ 2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19">
                  <a:moveTo>
                    <a:pt x="0" y="2"/>
                  </a:moveTo>
                  <a:lnTo>
                    <a:pt x="35" y="0"/>
                  </a:lnTo>
                  <a:lnTo>
                    <a:pt x="52" y="14"/>
                  </a:lnTo>
                  <a:lnTo>
                    <a:pt x="20" y="1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D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84" name="Freeform 5795"/>
            <p:cNvSpPr>
              <a:spLocks/>
            </p:cNvSpPr>
            <p:nvPr/>
          </p:nvSpPr>
          <p:spPr bwMode="auto">
            <a:xfrm>
              <a:off x="10727" y="13039"/>
              <a:ext cx="50" cy="19"/>
            </a:xfrm>
            <a:custGeom>
              <a:avLst/>
              <a:gdLst>
                <a:gd name="T0" fmla="*/ 0 w 50"/>
                <a:gd name="T1" fmla="*/ 4 h 19"/>
                <a:gd name="T2" fmla="*/ 33 w 50"/>
                <a:gd name="T3" fmla="*/ 0 h 19"/>
                <a:gd name="T4" fmla="*/ 50 w 50"/>
                <a:gd name="T5" fmla="*/ 17 h 19"/>
                <a:gd name="T6" fmla="*/ 18 w 50"/>
                <a:gd name="T7" fmla="*/ 19 h 19"/>
                <a:gd name="T8" fmla="*/ 0 w 50"/>
                <a:gd name="T9" fmla="*/ 4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19">
                  <a:moveTo>
                    <a:pt x="0" y="4"/>
                  </a:moveTo>
                  <a:lnTo>
                    <a:pt x="33" y="0"/>
                  </a:lnTo>
                  <a:lnTo>
                    <a:pt x="50" y="17"/>
                  </a:lnTo>
                  <a:lnTo>
                    <a:pt x="18" y="1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D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85" name="Freeform 5796"/>
            <p:cNvSpPr>
              <a:spLocks/>
            </p:cNvSpPr>
            <p:nvPr/>
          </p:nvSpPr>
          <p:spPr bwMode="auto">
            <a:xfrm>
              <a:off x="10670" y="13046"/>
              <a:ext cx="50" cy="20"/>
            </a:xfrm>
            <a:custGeom>
              <a:avLst/>
              <a:gdLst>
                <a:gd name="T0" fmla="*/ 0 w 50"/>
                <a:gd name="T1" fmla="*/ 5 h 20"/>
                <a:gd name="T2" fmla="*/ 33 w 50"/>
                <a:gd name="T3" fmla="*/ 0 h 20"/>
                <a:gd name="T4" fmla="*/ 50 w 50"/>
                <a:gd name="T5" fmla="*/ 17 h 20"/>
                <a:gd name="T6" fmla="*/ 18 w 50"/>
                <a:gd name="T7" fmla="*/ 20 h 20"/>
                <a:gd name="T8" fmla="*/ 0 w 50"/>
                <a:gd name="T9" fmla="*/ 5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20">
                  <a:moveTo>
                    <a:pt x="0" y="5"/>
                  </a:moveTo>
                  <a:lnTo>
                    <a:pt x="33" y="0"/>
                  </a:lnTo>
                  <a:lnTo>
                    <a:pt x="50" y="17"/>
                  </a:lnTo>
                  <a:lnTo>
                    <a:pt x="18" y="2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D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86" name="Freeform 5797"/>
            <p:cNvSpPr>
              <a:spLocks/>
            </p:cNvSpPr>
            <p:nvPr/>
          </p:nvSpPr>
          <p:spPr bwMode="auto">
            <a:xfrm>
              <a:off x="10611" y="13053"/>
              <a:ext cx="52" cy="20"/>
            </a:xfrm>
            <a:custGeom>
              <a:avLst/>
              <a:gdLst>
                <a:gd name="T0" fmla="*/ 0 w 52"/>
                <a:gd name="T1" fmla="*/ 5 h 20"/>
                <a:gd name="T2" fmla="*/ 34 w 52"/>
                <a:gd name="T3" fmla="*/ 0 h 20"/>
                <a:gd name="T4" fmla="*/ 52 w 52"/>
                <a:gd name="T5" fmla="*/ 18 h 20"/>
                <a:gd name="T6" fmla="*/ 17 w 52"/>
                <a:gd name="T7" fmla="*/ 20 h 20"/>
                <a:gd name="T8" fmla="*/ 0 w 52"/>
                <a:gd name="T9" fmla="*/ 5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0">
                  <a:moveTo>
                    <a:pt x="0" y="5"/>
                  </a:moveTo>
                  <a:lnTo>
                    <a:pt x="34" y="0"/>
                  </a:lnTo>
                  <a:lnTo>
                    <a:pt x="52" y="18"/>
                  </a:lnTo>
                  <a:lnTo>
                    <a:pt x="17" y="2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D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87" name="Freeform 5798"/>
            <p:cNvSpPr>
              <a:spLocks/>
            </p:cNvSpPr>
            <p:nvPr/>
          </p:nvSpPr>
          <p:spPr bwMode="auto">
            <a:xfrm>
              <a:off x="10564" y="13091"/>
              <a:ext cx="52" cy="22"/>
            </a:xfrm>
            <a:custGeom>
              <a:avLst/>
              <a:gdLst>
                <a:gd name="T0" fmla="*/ 0 w 52"/>
                <a:gd name="T1" fmla="*/ 5 h 22"/>
                <a:gd name="T2" fmla="*/ 34 w 52"/>
                <a:gd name="T3" fmla="*/ 0 h 22"/>
                <a:gd name="T4" fmla="*/ 52 w 52"/>
                <a:gd name="T5" fmla="*/ 17 h 22"/>
                <a:gd name="T6" fmla="*/ 17 w 52"/>
                <a:gd name="T7" fmla="*/ 22 h 22"/>
                <a:gd name="T8" fmla="*/ 0 w 52"/>
                <a:gd name="T9" fmla="*/ 5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2">
                  <a:moveTo>
                    <a:pt x="0" y="5"/>
                  </a:moveTo>
                  <a:lnTo>
                    <a:pt x="34" y="0"/>
                  </a:lnTo>
                  <a:lnTo>
                    <a:pt x="52" y="17"/>
                  </a:lnTo>
                  <a:lnTo>
                    <a:pt x="17" y="2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D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88" name="Freeform 5799"/>
            <p:cNvSpPr>
              <a:spLocks/>
            </p:cNvSpPr>
            <p:nvPr/>
          </p:nvSpPr>
          <p:spPr bwMode="auto">
            <a:xfrm>
              <a:off x="10447" y="13105"/>
              <a:ext cx="50" cy="23"/>
            </a:xfrm>
            <a:custGeom>
              <a:avLst/>
              <a:gdLst>
                <a:gd name="T0" fmla="*/ 0 w 50"/>
                <a:gd name="T1" fmla="*/ 5 h 23"/>
                <a:gd name="T2" fmla="*/ 35 w 50"/>
                <a:gd name="T3" fmla="*/ 0 h 23"/>
                <a:gd name="T4" fmla="*/ 50 w 50"/>
                <a:gd name="T5" fmla="*/ 18 h 23"/>
                <a:gd name="T6" fmla="*/ 15 w 50"/>
                <a:gd name="T7" fmla="*/ 23 h 23"/>
                <a:gd name="T8" fmla="*/ 0 w 50"/>
                <a:gd name="T9" fmla="*/ 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23">
                  <a:moveTo>
                    <a:pt x="0" y="5"/>
                  </a:moveTo>
                  <a:lnTo>
                    <a:pt x="35" y="0"/>
                  </a:lnTo>
                  <a:lnTo>
                    <a:pt x="50" y="18"/>
                  </a:lnTo>
                  <a:lnTo>
                    <a:pt x="15" y="2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D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89" name="Freeform 5800"/>
            <p:cNvSpPr>
              <a:spLocks/>
            </p:cNvSpPr>
            <p:nvPr/>
          </p:nvSpPr>
          <p:spPr bwMode="auto">
            <a:xfrm>
              <a:off x="10507" y="13098"/>
              <a:ext cx="49" cy="22"/>
            </a:xfrm>
            <a:custGeom>
              <a:avLst/>
              <a:gdLst>
                <a:gd name="T0" fmla="*/ 0 w 49"/>
                <a:gd name="T1" fmla="*/ 5 h 22"/>
                <a:gd name="T2" fmla="*/ 34 w 49"/>
                <a:gd name="T3" fmla="*/ 0 h 22"/>
                <a:gd name="T4" fmla="*/ 49 w 49"/>
                <a:gd name="T5" fmla="*/ 17 h 22"/>
                <a:gd name="T6" fmla="*/ 15 w 49"/>
                <a:gd name="T7" fmla="*/ 22 h 22"/>
                <a:gd name="T8" fmla="*/ 0 w 49"/>
                <a:gd name="T9" fmla="*/ 5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22">
                  <a:moveTo>
                    <a:pt x="0" y="5"/>
                  </a:moveTo>
                  <a:lnTo>
                    <a:pt x="34" y="0"/>
                  </a:lnTo>
                  <a:lnTo>
                    <a:pt x="49" y="17"/>
                  </a:lnTo>
                  <a:lnTo>
                    <a:pt x="15" y="2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D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90" name="Freeform 5801"/>
            <p:cNvSpPr>
              <a:spLocks/>
            </p:cNvSpPr>
            <p:nvPr/>
          </p:nvSpPr>
          <p:spPr bwMode="auto">
            <a:xfrm>
              <a:off x="10536" y="13063"/>
              <a:ext cx="52" cy="20"/>
            </a:xfrm>
            <a:custGeom>
              <a:avLst/>
              <a:gdLst>
                <a:gd name="T0" fmla="*/ 0 w 52"/>
                <a:gd name="T1" fmla="*/ 5 h 20"/>
                <a:gd name="T2" fmla="*/ 35 w 52"/>
                <a:gd name="T3" fmla="*/ 0 h 20"/>
                <a:gd name="T4" fmla="*/ 52 w 52"/>
                <a:gd name="T5" fmla="*/ 15 h 20"/>
                <a:gd name="T6" fmla="*/ 18 w 52"/>
                <a:gd name="T7" fmla="*/ 20 h 20"/>
                <a:gd name="T8" fmla="*/ 0 w 52"/>
                <a:gd name="T9" fmla="*/ 5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0">
                  <a:moveTo>
                    <a:pt x="0" y="5"/>
                  </a:moveTo>
                  <a:lnTo>
                    <a:pt x="35" y="0"/>
                  </a:lnTo>
                  <a:lnTo>
                    <a:pt x="52" y="15"/>
                  </a:lnTo>
                  <a:lnTo>
                    <a:pt x="18" y="2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D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91" name="Freeform 5802"/>
            <p:cNvSpPr>
              <a:spLocks/>
            </p:cNvSpPr>
            <p:nvPr/>
          </p:nvSpPr>
          <p:spPr bwMode="auto">
            <a:xfrm>
              <a:off x="10420" y="13078"/>
              <a:ext cx="49" cy="20"/>
            </a:xfrm>
            <a:custGeom>
              <a:avLst/>
              <a:gdLst>
                <a:gd name="T0" fmla="*/ 0 w 49"/>
                <a:gd name="T1" fmla="*/ 3 h 20"/>
                <a:gd name="T2" fmla="*/ 35 w 49"/>
                <a:gd name="T3" fmla="*/ 0 h 20"/>
                <a:gd name="T4" fmla="*/ 49 w 49"/>
                <a:gd name="T5" fmla="*/ 15 h 20"/>
                <a:gd name="T6" fmla="*/ 15 w 49"/>
                <a:gd name="T7" fmla="*/ 20 h 20"/>
                <a:gd name="T8" fmla="*/ 0 w 49"/>
                <a:gd name="T9" fmla="*/ 3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20">
                  <a:moveTo>
                    <a:pt x="0" y="3"/>
                  </a:moveTo>
                  <a:lnTo>
                    <a:pt x="35" y="0"/>
                  </a:lnTo>
                  <a:lnTo>
                    <a:pt x="49" y="15"/>
                  </a:lnTo>
                  <a:lnTo>
                    <a:pt x="1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D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92" name="Freeform 5803"/>
            <p:cNvSpPr>
              <a:spLocks/>
            </p:cNvSpPr>
            <p:nvPr/>
          </p:nvSpPr>
          <p:spPr bwMode="auto">
            <a:xfrm>
              <a:off x="10479" y="13071"/>
              <a:ext cx="50" cy="20"/>
            </a:xfrm>
            <a:custGeom>
              <a:avLst/>
              <a:gdLst>
                <a:gd name="T0" fmla="*/ 0 w 50"/>
                <a:gd name="T1" fmla="*/ 5 h 20"/>
                <a:gd name="T2" fmla="*/ 33 w 50"/>
                <a:gd name="T3" fmla="*/ 0 h 20"/>
                <a:gd name="T4" fmla="*/ 50 w 50"/>
                <a:gd name="T5" fmla="*/ 15 h 20"/>
                <a:gd name="T6" fmla="*/ 15 w 50"/>
                <a:gd name="T7" fmla="*/ 20 h 20"/>
                <a:gd name="T8" fmla="*/ 0 w 50"/>
                <a:gd name="T9" fmla="*/ 5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20">
                  <a:moveTo>
                    <a:pt x="0" y="5"/>
                  </a:moveTo>
                  <a:lnTo>
                    <a:pt x="33" y="0"/>
                  </a:lnTo>
                  <a:lnTo>
                    <a:pt x="50" y="15"/>
                  </a:lnTo>
                  <a:lnTo>
                    <a:pt x="15" y="2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D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93" name="Freeform 5804"/>
            <p:cNvSpPr>
              <a:spLocks/>
            </p:cNvSpPr>
            <p:nvPr/>
          </p:nvSpPr>
          <p:spPr bwMode="auto">
            <a:xfrm>
              <a:off x="10502" y="13029"/>
              <a:ext cx="49" cy="19"/>
            </a:xfrm>
            <a:custGeom>
              <a:avLst/>
              <a:gdLst>
                <a:gd name="T0" fmla="*/ 0 w 49"/>
                <a:gd name="T1" fmla="*/ 2 h 19"/>
                <a:gd name="T2" fmla="*/ 32 w 49"/>
                <a:gd name="T3" fmla="*/ 0 h 19"/>
                <a:gd name="T4" fmla="*/ 49 w 49"/>
                <a:gd name="T5" fmla="*/ 14 h 19"/>
                <a:gd name="T6" fmla="*/ 15 w 49"/>
                <a:gd name="T7" fmla="*/ 19 h 19"/>
                <a:gd name="T8" fmla="*/ 0 w 49"/>
                <a:gd name="T9" fmla="*/ 2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19">
                  <a:moveTo>
                    <a:pt x="0" y="2"/>
                  </a:moveTo>
                  <a:lnTo>
                    <a:pt x="32" y="0"/>
                  </a:lnTo>
                  <a:lnTo>
                    <a:pt x="49" y="14"/>
                  </a:lnTo>
                  <a:lnTo>
                    <a:pt x="15" y="1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D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94" name="Freeform 5805"/>
            <p:cNvSpPr>
              <a:spLocks/>
            </p:cNvSpPr>
            <p:nvPr/>
          </p:nvSpPr>
          <p:spPr bwMode="auto">
            <a:xfrm>
              <a:off x="10445" y="13034"/>
              <a:ext cx="47" cy="22"/>
            </a:xfrm>
            <a:custGeom>
              <a:avLst/>
              <a:gdLst>
                <a:gd name="T0" fmla="*/ 0 w 47"/>
                <a:gd name="T1" fmla="*/ 5 h 22"/>
                <a:gd name="T2" fmla="*/ 32 w 47"/>
                <a:gd name="T3" fmla="*/ 0 h 22"/>
                <a:gd name="T4" fmla="*/ 47 w 47"/>
                <a:gd name="T5" fmla="*/ 17 h 22"/>
                <a:gd name="T6" fmla="*/ 15 w 47"/>
                <a:gd name="T7" fmla="*/ 22 h 22"/>
                <a:gd name="T8" fmla="*/ 0 w 47"/>
                <a:gd name="T9" fmla="*/ 5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22">
                  <a:moveTo>
                    <a:pt x="0" y="5"/>
                  </a:moveTo>
                  <a:lnTo>
                    <a:pt x="32" y="0"/>
                  </a:lnTo>
                  <a:lnTo>
                    <a:pt x="47" y="17"/>
                  </a:lnTo>
                  <a:lnTo>
                    <a:pt x="15" y="2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D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95" name="Freeform 5806"/>
            <p:cNvSpPr>
              <a:spLocks/>
            </p:cNvSpPr>
            <p:nvPr/>
          </p:nvSpPr>
          <p:spPr bwMode="auto">
            <a:xfrm>
              <a:off x="10385" y="13041"/>
              <a:ext cx="50" cy="20"/>
            </a:xfrm>
            <a:custGeom>
              <a:avLst/>
              <a:gdLst>
                <a:gd name="T0" fmla="*/ 0 w 50"/>
                <a:gd name="T1" fmla="*/ 5 h 20"/>
                <a:gd name="T2" fmla="*/ 35 w 50"/>
                <a:gd name="T3" fmla="*/ 0 h 20"/>
                <a:gd name="T4" fmla="*/ 50 w 50"/>
                <a:gd name="T5" fmla="*/ 17 h 20"/>
                <a:gd name="T6" fmla="*/ 15 w 50"/>
                <a:gd name="T7" fmla="*/ 20 h 20"/>
                <a:gd name="T8" fmla="*/ 0 w 50"/>
                <a:gd name="T9" fmla="*/ 5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20">
                  <a:moveTo>
                    <a:pt x="0" y="5"/>
                  </a:moveTo>
                  <a:lnTo>
                    <a:pt x="35" y="0"/>
                  </a:lnTo>
                  <a:lnTo>
                    <a:pt x="50" y="17"/>
                  </a:lnTo>
                  <a:lnTo>
                    <a:pt x="15" y="2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D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96" name="Freeform 5807"/>
            <p:cNvSpPr>
              <a:spLocks/>
            </p:cNvSpPr>
            <p:nvPr/>
          </p:nvSpPr>
          <p:spPr bwMode="auto">
            <a:xfrm>
              <a:off x="10338" y="13115"/>
              <a:ext cx="109" cy="50"/>
            </a:xfrm>
            <a:custGeom>
              <a:avLst/>
              <a:gdLst>
                <a:gd name="T0" fmla="*/ 0 w 109"/>
                <a:gd name="T1" fmla="*/ 8 h 50"/>
                <a:gd name="T2" fmla="*/ 67 w 109"/>
                <a:gd name="T3" fmla="*/ 0 h 50"/>
                <a:gd name="T4" fmla="*/ 87 w 109"/>
                <a:gd name="T5" fmla="*/ 23 h 50"/>
                <a:gd name="T6" fmla="*/ 109 w 109"/>
                <a:gd name="T7" fmla="*/ 45 h 50"/>
                <a:gd name="T8" fmla="*/ 65 w 109"/>
                <a:gd name="T9" fmla="*/ 50 h 50"/>
                <a:gd name="T10" fmla="*/ 37 w 109"/>
                <a:gd name="T11" fmla="*/ 23 h 50"/>
                <a:gd name="T12" fmla="*/ 15 w 109"/>
                <a:gd name="T13" fmla="*/ 25 h 50"/>
                <a:gd name="T14" fmla="*/ 0 w 109"/>
                <a:gd name="T15" fmla="*/ 8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9" h="50">
                  <a:moveTo>
                    <a:pt x="0" y="8"/>
                  </a:moveTo>
                  <a:lnTo>
                    <a:pt x="67" y="0"/>
                  </a:lnTo>
                  <a:lnTo>
                    <a:pt x="87" y="23"/>
                  </a:lnTo>
                  <a:lnTo>
                    <a:pt x="109" y="45"/>
                  </a:lnTo>
                  <a:lnTo>
                    <a:pt x="65" y="50"/>
                  </a:lnTo>
                  <a:lnTo>
                    <a:pt x="37" y="23"/>
                  </a:lnTo>
                  <a:lnTo>
                    <a:pt x="15" y="2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D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97" name="Freeform 5808"/>
            <p:cNvSpPr>
              <a:spLocks/>
            </p:cNvSpPr>
            <p:nvPr/>
          </p:nvSpPr>
          <p:spPr bwMode="auto">
            <a:xfrm>
              <a:off x="10318" y="13172"/>
              <a:ext cx="159" cy="38"/>
            </a:xfrm>
            <a:custGeom>
              <a:avLst/>
              <a:gdLst>
                <a:gd name="T0" fmla="*/ 0 w 159"/>
                <a:gd name="T1" fmla="*/ 20 h 38"/>
                <a:gd name="T2" fmla="*/ 142 w 159"/>
                <a:gd name="T3" fmla="*/ 0 h 38"/>
                <a:gd name="T4" fmla="*/ 159 w 159"/>
                <a:gd name="T5" fmla="*/ 20 h 38"/>
                <a:gd name="T6" fmla="*/ 15 w 159"/>
                <a:gd name="T7" fmla="*/ 38 h 38"/>
                <a:gd name="T8" fmla="*/ 0 w 159"/>
                <a:gd name="T9" fmla="*/ 2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38">
                  <a:moveTo>
                    <a:pt x="0" y="20"/>
                  </a:moveTo>
                  <a:lnTo>
                    <a:pt x="142" y="0"/>
                  </a:lnTo>
                  <a:lnTo>
                    <a:pt x="159" y="20"/>
                  </a:lnTo>
                  <a:lnTo>
                    <a:pt x="15" y="38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AD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98" name="Freeform 5809"/>
            <p:cNvSpPr>
              <a:spLocks/>
            </p:cNvSpPr>
            <p:nvPr/>
          </p:nvSpPr>
          <p:spPr bwMode="auto">
            <a:xfrm>
              <a:off x="10323" y="13153"/>
              <a:ext cx="52" cy="22"/>
            </a:xfrm>
            <a:custGeom>
              <a:avLst/>
              <a:gdLst>
                <a:gd name="T0" fmla="*/ 0 w 52"/>
                <a:gd name="T1" fmla="*/ 5 h 22"/>
                <a:gd name="T2" fmla="*/ 35 w 52"/>
                <a:gd name="T3" fmla="*/ 0 h 22"/>
                <a:gd name="T4" fmla="*/ 52 w 52"/>
                <a:gd name="T5" fmla="*/ 17 h 22"/>
                <a:gd name="T6" fmla="*/ 15 w 52"/>
                <a:gd name="T7" fmla="*/ 22 h 22"/>
                <a:gd name="T8" fmla="*/ 0 w 52"/>
                <a:gd name="T9" fmla="*/ 5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2">
                  <a:moveTo>
                    <a:pt x="0" y="5"/>
                  </a:moveTo>
                  <a:lnTo>
                    <a:pt x="35" y="0"/>
                  </a:lnTo>
                  <a:lnTo>
                    <a:pt x="52" y="17"/>
                  </a:lnTo>
                  <a:lnTo>
                    <a:pt x="15" y="2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99" name="Freeform 5810"/>
            <p:cNvSpPr>
              <a:spLocks/>
            </p:cNvSpPr>
            <p:nvPr/>
          </p:nvSpPr>
          <p:spPr bwMode="auto">
            <a:xfrm>
              <a:off x="10279" y="13128"/>
              <a:ext cx="52" cy="20"/>
            </a:xfrm>
            <a:custGeom>
              <a:avLst/>
              <a:gdLst>
                <a:gd name="T0" fmla="*/ 0 w 52"/>
                <a:gd name="T1" fmla="*/ 2 h 20"/>
                <a:gd name="T2" fmla="*/ 34 w 52"/>
                <a:gd name="T3" fmla="*/ 0 h 20"/>
                <a:gd name="T4" fmla="*/ 52 w 52"/>
                <a:gd name="T5" fmla="*/ 15 h 20"/>
                <a:gd name="T6" fmla="*/ 14 w 52"/>
                <a:gd name="T7" fmla="*/ 20 h 20"/>
                <a:gd name="T8" fmla="*/ 0 w 52"/>
                <a:gd name="T9" fmla="*/ 2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0">
                  <a:moveTo>
                    <a:pt x="0" y="2"/>
                  </a:moveTo>
                  <a:lnTo>
                    <a:pt x="34" y="0"/>
                  </a:lnTo>
                  <a:lnTo>
                    <a:pt x="52" y="15"/>
                  </a:lnTo>
                  <a:lnTo>
                    <a:pt x="14" y="2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700" name="Freeform 5811"/>
            <p:cNvSpPr>
              <a:spLocks/>
            </p:cNvSpPr>
            <p:nvPr/>
          </p:nvSpPr>
          <p:spPr bwMode="auto">
            <a:xfrm>
              <a:off x="10256" y="13195"/>
              <a:ext cx="52" cy="22"/>
            </a:xfrm>
            <a:custGeom>
              <a:avLst/>
              <a:gdLst>
                <a:gd name="T0" fmla="*/ 0 w 52"/>
                <a:gd name="T1" fmla="*/ 5 h 22"/>
                <a:gd name="T2" fmla="*/ 37 w 52"/>
                <a:gd name="T3" fmla="*/ 0 h 22"/>
                <a:gd name="T4" fmla="*/ 52 w 52"/>
                <a:gd name="T5" fmla="*/ 17 h 22"/>
                <a:gd name="T6" fmla="*/ 15 w 52"/>
                <a:gd name="T7" fmla="*/ 22 h 22"/>
                <a:gd name="T8" fmla="*/ 0 w 52"/>
                <a:gd name="T9" fmla="*/ 5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2">
                  <a:moveTo>
                    <a:pt x="0" y="5"/>
                  </a:moveTo>
                  <a:lnTo>
                    <a:pt x="37" y="0"/>
                  </a:lnTo>
                  <a:lnTo>
                    <a:pt x="52" y="17"/>
                  </a:lnTo>
                  <a:lnTo>
                    <a:pt x="15" y="2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701" name="Freeform 5812"/>
            <p:cNvSpPr>
              <a:spLocks/>
            </p:cNvSpPr>
            <p:nvPr/>
          </p:nvSpPr>
          <p:spPr bwMode="auto">
            <a:xfrm>
              <a:off x="10261" y="13160"/>
              <a:ext cx="52" cy="22"/>
            </a:xfrm>
            <a:custGeom>
              <a:avLst/>
              <a:gdLst>
                <a:gd name="T0" fmla="*/ 0 w 52"/>
                <a:gd name="T1" fmla="*/ 5 h 22"/>
                <a:gd name="T2" fmla="*/ 37 w 52"/>
                <a:gd name="T3" fmla="*/ 0 h 22"/>
                <a:gd name="T4" fmla="*/ 52 w 52"/>
                <a:gd name="T5" fmla="*/ 17 h 22"/>
                <a:gd name="T6" fmla="*/ 15 w 52"/>
                <a:gd name="T7" fmla="*/ 22 h 22"/>
                <a:gd name="T8" fmla="*/ 0 w 52"/>
                <a:gd name="T9" fmla="*/ 5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2">
                  <a:moveTo>
                    <a:pt x="0" y="5"/>
                  </a:moveTo>
                  <a:lnTo>
                    <a:pt x="37" y="0"/>
                  </a:lnTo>
                  <a:lnTo>
                    <a:pt x="52" y="17"/>
                  </a:lnTo>
                  <a:lnTo>
                    <a:pt x="15" y="2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702" name="Freeform 5813"/>
            <p:cNvSpPr>
              <a:spLocks/>
            </p:cNvSpPr>
            <p:nvPr/>
          </p:nvSpPr>
          <p:spPr bwMode="auto">
            <a:xfrm>
              <a:off x="10219" y="13135"/>
              <a:ext cx="50" cy="20"/>
            </a:xfrm>
            <a:custGeom>
              <a:avLst/>
              <a:gdLst>
                <a:gd name="T0" fmla="*/ 0 w 50"/>
                <a:gd name="T1" fmla="*/ 3 h 20"/>
                <a:gd name="T2" fmla="*/ 35 w 50"/>
                <a:gd name="T3" fmla="*/ 0 h 20"/>
                <a:gd name="T4" fmla="*/ 50 w 50"/>
                <a:gd name="T5" fmla="*/ 18 h 20"/>
                <a:gd name="T6" fmla="*/ 15 w 50"/>
                <a:gd name="T7" fmla="*/ 20 h 20"/>
                <a:gd name="T8" fmla="*/ 0 w 50"/>
                <a:gd name="T9" fmla="*/ 3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20">
                  <a:moveTo>
                    <a:pt x="0" y="3"/>
                  </a:moveTo>
                  <a:lnTo>
                    <a:pt x="35" y="0"/>
                  </a:lnTo>
                  <a:lnTo>
                    <a:pt x="50" y="18"/>
                  </a:lnTo>
                  <a:lnTo>
                    <a:pt x="1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D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703" name="Freeform 5814"/>
            <p:cNvSpPr>
              <a:spLocks/>
            </p:cNvSpPr>
            <p:nvPr/>
          </p:nvSpPr>
          <p:spPr bwMode="auto">
            <a:xfrm>
              <a:off x="10194" y="13205"/>
              <a:ext cx="52" cy="22"/>
            </a:xfrm>
            <a:custGeom>
              <a:avLst/>
              <a:gdLst>
                <a:gd name="T0" fmla="*/ 0 w 52"/>
                <a:gd name="T1" fmla="*/ 2 h 22"/>
                <a:gd name="T2" fmla="*/ 35 w 52"/>
                <a:gd name="T3" fmla="*/ 0 h 22"/>
                <a:gd name="T4" fmla="*/ 52 w 52"/>
                <a:gd name="T5" fmla="*/ 17 h 22"/>
                <a:gd name="T6" fmla="*/ 15 w 52"/>
                <a:gd name="T7" fmla="*/ 22 h 22"/>
                <a:gd name="T8" fmla="*/ 0 w 52"/>
                <a:gd name="T9" fmla="*/ 2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2">
                  <a:moveTo>
                    <a:pt x="0" y="2"/>
                  </a:moveTo>
                  <a:lnTo>
                    <a:pt x="35" y="0"/>
                  </a:lnTo>
                  <a:lnTo>
                    <a:pt x="52" y="17"/>
                  </a:lnTo>
                  <a:lnTo>
                    <a:pt x="15" y="2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704" name="Freeform 5815"/>
            <p:cNvSpPr>
              <a:spLocks/>
            </p:cNvSpPr>
            <p:nvPr/>
          </p:nvSpPr>
          <p:spPr bwMode="auto">
            <a:xfrm>
              <a:off x="10199" y="13167"/>
              <a:ext cx="52" cy="25"/>
            </a:xfrm>
            <a:custGeom>
              <a:avLst/>
              <a:gdLst>
                <a:gd name="T0" fmla="*/ 0 w 52"/>
                <a:gd name="T1" fmla="*/ 5 h 25"/>
                <a:gd name="T2" fmla="*/ 37 w 52"/>
                <a:gd name="T3" fmla="*/ 0 h 25"/>
                <a:gd name="T4" fmla="*/ 52 w 52"/>
                <a:gd name="T5" fmla="*/ 20 h 25"/>
                <a:gd name="T6" fmla="*/ 15 w 52"/>
                <a:gd name="T7" fmla="*/ 25 h 25"/>
                <a:gd name="T8" fmla="*/ 0 w 52"/>
                <a:gd name="T9" fmla="*/ 5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5">
                  <a:moveTo>
                    <a:pt x="0" y="5"/>
                  </a:moveTo>
                  <a:lnTo>
                    <a:pt x="37" y="0"/>
                  </a:lnTo>
                  <a:lnTo>
                    <a:pt x="52" y="20"/>
                  </a:lnTo>
                  <a:lnTo>
                    <a:pt x="15" y="2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705" name="Freeform 5816"/>
            <p:cNvSpPr>
              <a:spLocks/>
            </p:cNvSpPr>
            <p:nvPr/>
          </p:nvSpPr>
          <p:spPr bwMode="auto">
            <a:xfrm>
              <a:off x="10157" y="13143"/>
              <a:ext cx="50" cy="22"/>
            </a:xfrm>
            <a:custGeom>
              <a:avLst/>
              <a:gdLst>
                <a:gd name="T0" fmla="*/ 0 w 50"/>
                <a:gd name="T1" fmla="*/ 5 h 22"/>
                <a:gd name="T2" fmla="*/ 35 w 50"/>
                <a:gd name="T3" fmla="*/ 0 h 22"/>
                <a:gd name="T4" fmla="*/ 50 w 50"/>
                <a:gd name="T5" fmla="*/ 17 h 22"/>
                <a:gd name="T6" fmla="*/ 15 w 50"/>
                <a:gd name="T7" fmla="*/ 22 h 22"/>
                <a:gd name="T8" fmla="*/ 0 w 50"/>
                <a:gd name="T9" fmla="*/ 5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22">
                  <a:moveTo>
                    <a:pt x="0" y="5"/>
                  </a:moveTo>
                  <a:lnTo>
                    <a:pt x="35" y="0"/>
                  </a:lnTo>
                  <a:lnTo>
                    <a:pt x="50" y="17"/>
                  </a:lnTo>
                  <a:lnTo>
                    <a:pt x="15" y="2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706" name="Freeform 5817"/>
            <p:cNvSpPr>
              <a:spLocks/>
            </p:cNvSpPr>
            <p:nvPr/>
          </p:nvSpPr>
          <p:spPr bwMode="auto">
            <a:xfrm>
              <a:off x="10284" y="13086"/>
              <a:ext cx="111" cy="29"/>
            </a:xfrm>
            <a:custGeom>
              <a:avLst/>
              <a:gdLst>
                <a:gd name="T0" fmla="*/ 0 w 111"/>
                <a:gd name="T1" fmla="*/ 12 h 29"/>
                <a:gd name="T2" fmla="*/ 94 w 111"/>
                <a:gd name="T3" fmla="*/ 0 h 29"/>
                <a:gd name="T4" fmla="*/ 111 w 111"/>
                <a:gd name="T5" fmla="*/ 17 h 29"/>
                <a:gd name="T6" fmla="*/ 14 w 111"/>
                <a:gd name="T7" fmla="*/ 29 h 29"/>
                <a:gd name="T8" fmla="*/ 0 w 111"/>
                <a:gd name="T9" fmla="*/ 12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" h="29">
                  <a:moveTo>
                    <a:pt x="0" y="12"/>
                  </a:moveTo>
                  <a:lnTo>
                    <a:pt x="94" y="0"/>
                  </a:lnTo>
                  <a:lnTo>
                    <a:pt x="111" y="17"/>
                  </a:lnTo>
                  <a:lnTo>
                    <a:pt x="14" y="2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AD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707" name="Freeform 5818"/>
            <p:cNvSpPr>
              <a:spLocks/>
            </p:cNvSpPr>
            <p:nvPr/>
          </p:nvSpPr>
          <p:spPr bwMode="auto">
            <a:xfrm>
              <a:off x="10425" y="13205"/>
              <a:ext cx="82" cy="27"/>
            </a:xfrm>
            <a:custGeom>
              <a:avLst/>
              <a:gdLst>
                <a:gd name="T0" fmla="*/ 0 w 82"/>
                <a:gd name="T1" fmla="*/ 7 h 27"/>
                <a:gd name="T2" fmla="*/ 64 w 82"/>
                <a:gd name="T3" fmla="*/ 0 h 27"/>
                <a:gd name="T4" fmla="*/ 82 w 82"/>
                <a:gd name="T5" fmla="*/ 17 h 27"/>
                <a:gd name="T6" fmla="*/ 17 w 82"/>
                <a:gd name="T7" fmla="*/ 27 h 27"/>
                <a:gd name="T8" fmla="*/ 0 w 82"/>
                <a:gd name="T9" fmla="*/ 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" h="27">
                  <a:moveTo>
                    <a:pt x="0" y="7"/>
                  </a:moveTo>
                  <a:lnTo>
                    <a:pt x="64" y="0"/>
                  </a:lnTo>
                  <a:lnTo>
                    <a:pt x="82" y="17"/>
                  </a:lnTo>
                  <a:lnTo>
                    <a:pt x="17" y="2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AD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708" name="Freeform 5819"/>
            <p:cNvSpPr>
              <a:spLocks/>
            </p:cNvSpPr>
            <p:nvPr/>
          </p:nvSpPr>
          <p:spPr bwMode="auto">
            <a:xfrm>
              <a:off x="10306" y="13220"/>
              <a:ext cx="84" cy="27"/>
            </a:xfrm>
            <a:custGeom>
              <a:avLst/>
              <a:gdLst>
                <a:gd name="T0" fmla="*/ 0 w 84"/>
                <a:gd name="T1" fmla="*/ 9 h 27"/>
                <a:gd name="T2" fmla="*/ 67 w 84"/>
                <a:gd name="T3" fmla="*/ 0 h 27"/>
                <a:gd name="T4" fmla="*/ 84 w 84"/>
                <a:gd name="T5" fmla="*/ 17 h 27"/>
                <a:gd name="T6" fmla="*/ 17 w 84"/>
                <a:gd name="T7" fmla="*/ 27 h 27"/>
                <a:gd name="T8" fmla="*/ 0 w 84"/>
                <a:gd name="T9" fmla="*/ 9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7">
                  <a:moveTo>
                    <a:pt x="0" y="9"/>
                  </a:moveTo>
                  <a:lnTo>
                    <a:pt x="67" y="0"/>
                  </a:lnTo>
                  <a:lnTo>
                    <a:pt x="84" y="17"/>
                  </a:lnTo>
                  <a:lnTo>
                    <a:pt x="17" y="2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D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709" name="Freeform 5820"/>
            <p:cNvSpPr>
              <a:spLocks/>
            </p:cNvSpPr>
            <p:nvPr/>
          </p:nvSpPr>
          <p:spPr bwMode="auto">
            <a:xfrm>
              <a:off x="10222" y="13103"/>
              <a:ext cx="52" cy="20"/>
            </a:xfrm>
            <a:custGeom>
              <a:avLst/>
              <a:gdLst>
                <a:gd name="T0" fmla="*/ 0 w 52"/>
                <a:gd name="T1" fmla="*/ 2 h 20"/>
                <a:gd name="T2" fmla="*/ 37 w 52"/>
                <a:gd name="T3" fmla="*/ 0 h 20"/>
                <a:gd name="T4" fmla="*/ 52 w 52"/>
                <a:gd name="T5" fmla="*/ 15 h 20"/>
                <a:gd name="T6" fmla="*/ 14 w 52"/>
                <a:gd name="T7" fmla="*/ 20 h 20"/>
                <a:gd name="T8" fmla="*/ 0 w 52"/>
                <a:gd name="T9" fmla="*/ 2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0">
                  <a:moveTo>
                    <a:pt x="0" y="2"/>
                  </a:moveTo>
                  <a:lnTo>
                    <a:pt x="37" y="0"/>
                  </a:lnTo>
                  <a:lnTo>
                    <a:pt x="52" y="15"/>
                  </a:lnTo>
                  <a:lnTo>
                    <a:pt x="14" y="2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710" name="Freeform 5821"/>
            <p:cNvSpPr>
              <a:spLocks/>
            </p:cNvSpPr>
            <p:nvPr/>
          </p:nvSpPr>
          <p:spPr bwMode="auto">
            <a:xfrm>
              <a:off x="10162" y="13110"/>
              <a:ext cx="50" cy="20"/>
            </a:xfrm>
            <a:custGeom>
              <a:avLst/>
              <a:gdLst>
                <a:gd name="T0" fmla="*/ 0 w 50"/>
                <a:gd name="T1" fmla="*/ 5 h 20"/>
                <a:gd name="T2" fmla="*/ 35 w 50"/>
                <a:gd name="T3" fmla="*/ 0 h 20"/>
                <a:gd name="T4" fmla="*/ 50 w 50"/>
                <a:gd name="T5" fmla="*/ 15 h 20"/>
                <a:gd name="T6" fmla="*/ 15 w 50"/>
                <a:gd name="T7" fmla="*/ 20 h 20"/>
                <a:gd name="T8" fmla="*/ 0 w 50"/>
                <a:gd name="T9" fmla="*/ 5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20">
                  <a:moveTo>
                    <a:pt x="0" y="5"/>
                  </a:moveTo>
                  <a:lnTo>
                    <a:pt x="35" y="0"/>
                  </a:lnTo>
                  <a:lnTo>
                    <a:pt x="50" y="15"/>
                  </a:lnTo>
                  <a:lnTo>
                    <a:pt x="15" y="2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711" name="Freeform 5822"/>
            <p:cNvSpPr>
              <a:spLocks/>
            </p:cNvSpPr>
            <p:nvPr/>
          </p:nvSpPr>
          <p:spPr bwMode="auto">
            <a:xfrm>
              <a:off x="10103" y="13118"/>
              <a:ext cx="49" cy="20"/>
            </a:xfrm>
            <a:custGeom>
              <a:avLst/>
              <a:gdLst>
                <a:gd name="T0" fmla="*/ 0 w 49"/>
                <a:gd name="T1" fmla="*/ 5 h 20"/>
                <a:gd name="T2" fmla="*/ 34 w 49"/>
                <a:gd name="T3" fmla="*/ 0 h 20"/>
                <a:gd name="T4" fmla="*/ 49 w 49"/>
                <a:gd name="T5" fmla="*/ 17 h 20"/>
                <a:gd name="T6" fmla="*/ 12 w 49"/>
                <a:gd name="T7" fmla="*/ 20 h 20"/>
                <a:gd name="T8" fmla="*/ 0 w 49"/>
                <a:gd name="T9" fmla="*/ 5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20">
                  <a:moveTo>
                    <a:pt x="0" y="5"/>
                  </a:moveTo>
                  <a:lnTo>
                    <a:pt x="34" y="0"/>
                  </a:lnTo>
                  <a:lnTo>
                    <a:pt x="49" y="17"/>
                  </a:lnTo>
                  <a:lnTo>
                    <a:pt x="12" y="2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712" name="Freeform 5823"/>
            <p:cNvSpPr>
              <a:spLocks/>
            </p:cNvSpPr>
            <p:nvPr/>
          </p:nvSpPr>
          <p:spPr bwMode="auto">
            <a:xfrm>
              <a:off x="10132" y="13212"/>
              <a:ext cx="52" cy="22"/>
            </a:xfrm>
            <a:custGeom>
              <a:avLst/>
              <a:gdLst>
                <a:gd name="T0" fmla="*/ 0 w 52"/>
                <a:gd name="T1" fmla="*/ 5 h 22"/>
                <a:gd name="T2" fmla="*/ 38 w 52"/>
                <a:gd name="T3" fmla="*/ 0 h 22"/>
                <a:gd name="T4" fmla="*/ 52 w 52"/>
                <a:gd name="T5" fmla="*/ 17 h 22"/>
                <a:gd name="T6" fmla="*/ 15 w 52"/>
                <a:gd name="T7" fmla="*/ 22 h 22"/>
                <a:gd name="T8" fmla="*/ 0 w 52"/>
                <a:gd name="T9" fmla="*/ 5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2">
                  <a:moveTo>
                    <a:pt x="0" y="5"/>
                  </a:moveTo>
                  <a:lnTo>
                    <a:pt x="38" y="0"/>
                  </a:lnTo>
                  <a:lnTo>
                    <a:pt x="52" y="17"/>
                  </a:lnTo>
                  <a:lnTo>
                    <a:pt x="15" y="2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713" name="Freeform 5824"/>
            <p:cNvSpPr>
              <a:spLocks/>
            </p:cNvSpPr>
            <p:nvPr/>
          </p:nvSpPr>
          <p:spPr bwMode="auto">
            <a:xfrm>
              <a:off x="10140" y="13177"/>
              <a:ext cx="49" cy="23"/>
            </a:xfrm>
            <a:custGeom>
              <a:avLst/>
              <a:gdLst>
                <a:gd name="T0" fmla="*/ 0 w 49"/>
                <a:gd name="T1" fmla="*/ 5 h 23"/>
                <a:gd name="T2" fmla="*/ 34 w 49"/>
                <a:gd name="T3" fmla="*/ 0 h 23"/>
                <a:gd name="T4" fmla="*/ 49 w 49"/>
                <a:gd name="T5" fmla="*/ 18 h 23"/>
                <a:gd name="T6" fmla="*/ 15 w 49"/>
                <a:gd name="T7" fmla="*/ 23 h 23"/>
                <a:gd name="T8" fmla="*/ 0 w 49"/>
                <a:gd name="T9" fmla="*/ 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23">
                  <a:moveTo>
                    <a:pt x="0" y="5"/>
                  </a:moveTo>
                  <a:lnTo>
                    <a:pt x="34" y="0"/>
                  </a:lnTo>
                  <a:lnTo>
                    <a:pt x="49" y="18"/>
                  </a:lnTo>
                  <a:lnTo>
                    <a:pt x="15" y="2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714" name="Freeform 5825"/>
            <p:cNvSpPr>
              <a:spLocks/>
            </p:cNvSpPr>
            <p:nvPr/>
          </p:nvSpPr>
          <p:spPr bwMode="auto">
            <a:xfrm>
              <a:off x="10095" y="13150"/>
              <a:ext cx="52" cy="22"/>
            </a:xfrm>
            <a:custGeom>
              <a:avLst/>
              <a:gdLst>
                <a:gd name="T0" fmla="*/ 0 w 52"/>
                <a:gd name="T1" fmla="*/ 5 h 22"/>
                <a:gd name="T2" fmla="*/ 37 w 52"/>
                <a:gd name="T3" fmla="*/ 0 h 22"/>
                <a:gd name="T4" fmla="*/ 52 w 52"/>
                <a:gd name="T5" fmla="*/ 17 h 22"/>
                <a:gd name="T6" fmla="*/ 15 w 52"/>
                <a:gd name="T7" fmla="*/ 22 h 22"/>
                <a:gd name="T8" fmla="*/ 0 w 52"/>
                <a:gd name="T9" fmla="*/ 5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2">
                  <a:moveTo>
                    <a:pt x="0" y="5"/>
                  </a:moveTo>
                  <a:lnTo>
                    <a:pt x="37" y="0"/>
                  </a:lnTo>
                  <a:lnTo>
                    <a:pt x="52" y="17"/>
                  </a:lnTo>
                  <a:lnTo>
                    <a:pt x="15" y="2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715" name="Freeform 5826"/>
            <p:cNvSpPr>
              <a:spLocks/>
            </p:cNvSpPr>
            <p:nvPr/>
          </p:nvSpPr>
          <p:spPr bwMode="auto">
            <a:xfrm>
              <a:off x="10041" y="13125"/>
              <a:ext cx="49" cy="23"/>
            </a:xfrm>
            <a:custGeom>
              <a:avLst/>
              <a:gdLst>
                <a:gd name="T0" fmla="*/ 0 w 49"/>
                <a:gd name="T1" fmla="*/ 5 h 23"/>
                <a:gd name="T2" fmla="*/ 37 w 49"/>
                <a:gd name="T3" fmla="*/ 0 h 23"/>
                <a:gd name="T4" fmla="*/ 49 w 49"/>
                <a:gd name="T5" fmla="*/ 18 h 23"/>
                <a:gd name="T6" fmla="*/ 14 w 49"/>
                <a:gd name="T7" fmla="*/ 23 h 23"/>
                <a:gd name="T8" fmla="*/ 0 w 49"/>
                <a:gd name="T9" fmla="*/ 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23">
                  <a:moveTo>
                    <a:pt x="0" y="5"/>
                  </a:moveTo>
                  <a:lnTo>
                    <a:pt x="37" y="0"/>
                  </a:lnTo>
                  <a:lnTo>
                    <a:pt x="49" y="18"/>
                  </a:lnTo>
                  <a:lnTo>
                    <a:pt x="14" y="2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716" name="Freeform 5827"/>
            <p:cNvSpPr>
              <a:spLocks/>
            </p:cNvSpPr>
            <p:nvPr/>
          </p:nvSpPr>
          <p:spPr bwMode="auto">
            <a:xfrm>
              <a:off x="10068" y="13220"/>
              <a:ext cx="52" cy="22"/>
            </a:xfrm>
            <a:custGeom>
              <a:avLst/>
              <a:gdLst>
                <a:gd name="T0" fmla="*/ 0 w 52"/>
                <a:gd name="T1" fmla="*/ 4 h 22"/>
                <a:gd name="T2" fmla="*/ 37 w 52"/>
                <a:gd name="T3" fmla="*/ 0 h 22"/>
                <a:gd name="T4" fmla="*/ 52 w 52"/>
                <a:gd name="T5" fmla="*/ 17 h 22"/>
                <a:gd name="T6" fmla="*/ 15 w 52"/>
                <a:gd name="T7" fmla="*/ 22 h 22"/>
                <a:gd name="T8" fmla="*/ 0 w 52"/>
                <a:gd name="T9" fmla="*/ 4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2">
                  <a:moveTo>
                    <a:pt x="0" y="4"/>
                  </a:moveTo>
                  <a:lnTo>
                    <a:pt x="37" y="0"/>
                  </a:lnTo>
                  <a:lnTo>
                    <a:pt x="52" y="17"/>
                  </a:lnTo>
                  <a:lnTo>
                    <a:pt x="15" y="2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D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717" name="Freeform 5828"/>
            <p:cNvSpPr>
              <a:spLocks/>
            </p:cNvSpPr>
            <p:nvPr/>
          </p:nvSpPr>
          <p:spPr bwMode="auto">
            <a:xfrm>
              <a:off x="10078" y="13185"/>
              <a:ext cx="49" cy="22"/>
            </a:xfrm>
            <a:custGeom>
              <a:avLst/>
              <a:gdLst>
                <a:gd name="T0" fmla="*/ 0 w 49"/>
                <a:gd name="T1" fmla="*/ 5 h 22"/>
                <a:gd name="T2" fmla="*/ 34 w 49"/>
                <a:gd name="T3" fmla="*/ 0 h 22"/>
                <a:gd name="T4" fmla="*/ 49 w 49"/>
                <a:gd name="T5" fmla="*/ 17 h 22"/>
                <a:gd name="T6" fmla="*/ 12 w 49"/>
                <a:gd name="T7" fmla="*/ 22 h 22"/>
                <a:gd name="T8" fmla="*/ 0 w 49"/>
                <a:gd name="T9" fmla="*/ 5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22">
                  <a:moveTo>
                    <a:pt x="0" y="5"/>
                  </a:moveTo>
                  <a:lnTo>
                    <a:pt x="34" y="0"/>
                  </a:lnTo>
                  <a:lnTo>
                    <a:pt x="49" y="17"/>
                  </a:lnTo>
                  <a:lnTo>
                    <a:pt x="12" y="2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718" name="Freeform 5829"/>
            <p:cNvSpPr>
              <a:spLocks/>
            </p:cNvSpPr>
            <p:nvPr/>
          </p:nvSpPr>
          <p:spPr bwMode="auto">
            <a:xfrm>
              <a:off x="10033" y="13158"/>
              <a:ext cx="52" cy="22"/>
            </a:xfrm>
            <a:custGeom>
              <a:avLst/>
              <a:gdLst>
                <a:gd name="T0" fmla="*/ 0 w 52"/>
                <a:gd name="T1" fmla="*/ 4 h 22"/>
                <a:gd name="T2" fmla="*/ 37 w 52"/>
                <a:gd name="T3" fmla="*/ 0 h 22"/>
                <a:gd name="T4" fmla="*/ 52 w 52"/>
                <a:gd name="T5" fmla="*/ 17 h 22"/>
                <a:gd name="T6" fmla="*/ 15 w 52"/>
                <a:gd name="T7" fmla="*/ 22 h 22"/>
                <a:gd name="T8" fmla="*/ 0 w 52"/>
                <a:gd name="T9" fmla="*/ 4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2">
                  <a:moveTo>
                    <a:pt x="0" y="4"/>
                  </a:moveTo>
                  <a:lnTo>
                    <a:pt x="37" y="0"/>
                  </a:lnTo>
                  <a:lnTo>
                    <a:pt x="52" y="17"/>
                  </a:lnTo>
                  <a:lnTo>
                    <a:pt x="15" y="2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D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719" name="Freeform 5830"/>
            <p:cNvSpPr>
              <a:spLocks/>
            </p:cNvSpPr>
            <p:nvPr/>
          </p:nvSpPr>
          <p:spPr bwMode="auto">
            <a:xfrm>
              <a:off x="9979" y="13133"/>
              <a:ext cx="52" cy="22"/>
            </a:xfrm>
            <a:custGeom>
              <a:avLst/>
              <a:gdLst>
                <a:gd name="T0" fmla="*/ 0 w 52"/>
                <a:gd name="T1" fmla="*/ 5 h 22"/>
                <a:gd name="T2" fmla="*/ 37 w 52"/>
                <a:gd name="T3" fmla="*/ 0 h 22"/>
                <a:gd name="T4" fmla="*/ 52 w 52"/>
                <a:gd name="T5" fmla="*/ 17 h 22"/>
                <a:gd name="T6" fmla="*/ 14 w 52"/>
                <a:gd name="T7" fmla="*/ 22 h 22"/>
                <a:gd name="T8" fmla="*/ 0 w 52"/>
                <a:gd name="T9" fmla="*/ 5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2">
                  <a:moveTo>
                    <a:pt x="0" y="5"/>
                  </a:moveTo>
                  <a:lnTo>
                    <a:pt x="37" y="0"/>
                  </a:lnTo>
                  <a:lnTo>
                    <a:pt x="52" y="17"/>
                  </a:lnTo>
                  <a:lnTo>
                    <a:pt x="14" y="2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720" name="Freeform 5831"/>
            <p:cNvSpPr>
              <a:spLocks/>
            </p:cNvSpPr>
            <p:nvPr/>
          </p:nvSpPr>
          <p:spPr bwMode="auto">
            <a:xfrm>
              <a:off x="10006" y="13227"/>
              <a:ext cx="49" cy="25"/>
            </a:xfrm>
            <a:custGeom>
              <a:avLst/>
              <a:gdLst>
                <a:gd name="T0" fmla="*/ 0 w 49"/>
                <a:gd name="T1" fmla="*/ 5 h 25"/>
                <a:gd name="T2" fmla="*/ 37 w 49"/>
                <a:gd name="T3" fmla="*/ 0 h 25"/>
                <a:gd name="T4" fmla="*/ 49 w 49"/>
                <a:gd name="T5" fmla="*/ 20 h 25"/>
                <a:gd name="T6" fmla="*/ 12 w 49"/>
                <a:gd name="T7" fmla="*/ 25 h 25"/>
                <a:gd name="T8" fmla="*/ 0 w 49"/>
                <a:gd name="T9" fmla="*/ 5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25">
                  <a:moveTo>
                    <a:pt x="0" y="5"/>
                  </a:moveTo>
                  <a:lnTo>
                    <a:pt x="37" y="0"/>
                  </a:lnTo>
                  <a:lnTo>
                    <a:pt x="49" y="20"/>
                  </a:lnTo>
                  <a:lnTo>
                    <a:pt x="12" y="2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721" name="Freeform 5832"/>
            <p:cNvSpPr>
              <a:spLocks/>
            </p:cNvSpPr>
            <p:nvPr/>
          </p:nvSpPr>
          <p:spPr bwMode="auto">
            <a:xfrm>
              <a:off x="10013" y="13192"/>
              <a:ext cx="52" cy="23"/>
            </a:xfrm>
            <a:custGeom>
              <a:avLst/>
              <a:gdLst>
                <a:gd name="T0" fmla="*/ 0 w 52"/>
                <a:gd name="T1" fmla="*/ 5 h 23"/>
                <a:gd name="T2" fmla="*/ 38 w 52"/>
                <a:gd name="T3" fmla="*/ 0 h 23"/>
                <a:gd name="T4" fmla="*/ 52 w 52"/>
                <a:gd name="T5" fmla="*/ 20 h 23"/>
                <a:gd name="T6" fmla="*/ 15 w 52"/>
                <a:gd name="T7" fmla="*/ 23 h 23"/>
                <a:gd name="T8" fmla="*/ 0 w 52"/>
                <a:gd name="T9" fmla="*/ 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3">
                  <a:moveTo>
                    <a:pt x="0" y="5"/>
                  </a:moveTo>
                  <a:lnTo>
                    <a:pt x="38" y="0"/>
                  </a:lnTo>
                  <a:lnTo>
                    <a:pt x="52" y="20"/>
                  </a:lnTo>
                  <a:lnTo>
                    <a:pt x="15" y="2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722" name="Freeform 5833"/>
            <p:cNvSpPr>
              <a:spLocks/>
            </p:cNvSpPr>
            <p:nvPr/>
          </p:nvSpPr>
          <p:spPr bwMode="auto">
            <a:xfrm>
              <a:off x="9971" y="13165"/>
              <a:ext cx="50" cy="22"/>
            </a:xfrm>
            <a:custGeom>
              <a:avLst/>
              <a:gdLst>
                <a:gd name="T0" fmla="*/ 0 w 50"/>
                <a:gd name="T1" fmla="*/ 5 h 22"/>
                <a:gd name="T2" fmla="*/ 37 w 50"/>
                <a:gd name="T3" fmla="*/ 0 h 22"/>
                <a:gd name="T4" fmla="*/ 50 w 50"/>
                <a:gd name="T5" fmla="*/ 17 h 22"/>
                <a:gd name="T6" fmla="*/ 15 w 50"/>
                <a:gd name="T7" fmla="*/ 22 h 22"/>
                <a:gd name="T8" fmla="*/ 0 w 50"/>
                <a:gd name="T9" fmla="*/ 5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22">
                  <a:moveTo>
                    <a:pt x="0" y="5"/>
                  </a:moveTo>
                  <a:lnTo>
                    <a:pt x="37" y="0"/>
                  </a:lnTo>
                  <a:lnTo>
                    <a:pt x="50" y="17"/>
                  </a:lnTo>
                  <a:lnTo>
                    <a:pt x="15" y="2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723" name="Freeform 5834"/>
            <p:cNvSpPr>
              <a:spLocks/>
            </p:cNvSpPr>
            <p:nvPr/>
          </p:nvSpPr>
          <p:spPr bwMode="auto">
            <a:xfrm>
              <a:off x="9917" y="13140"/>
              <a:ext cx="52" cy="22"/>
            </a:xfrm>
            <a:custGeom>
              <a:avLst/>
              <a:gdLst>
                <a:gd name="T0" fmla="*/ 0 w 52"/>
                <a:gd name="T1" fmla="*/ 5 h 22"/>
                <a:gd name="T2" fmla="*/ 37 w 52"/>
                <a:gd name="T3" fmla="*/ 0 h 22"/>
                <a:gd name="T4" fmla="*/ 52 w 52"/>
                <a:gd name="T5" fmla="*/ 18 h 22"/>
                <a:gd name="T6" fmla="*/ 15 w 52"/>
                <a:gd name="T7" fmla="*/ 22 h 22"/>
                <a:gd name="T8" fmla="*/ 0 w 52"/>
                <a:gd name="T9" fmla="*/ 5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2">
                  <a:moveTo>
                    <a:pt x="0" y="5"/>
                  </a:moveTo>
                  <a:lnTo>
                    <a:pt x="37" y="0"/>
                  </a:lnTo>
                  <a:lnTo>
                    <a:pt x="52" y="18"/>
                  </a:lnTo>
                  <a:lnTo>
                    <a:pt x="15" y="2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724" name="Freeform 5835"/>
            <p:cNvSpPr>
              <a:spLocks/>
            </p:cNvSpPr>
            <p:nvPr/>
          </p:nvSpPr>
          <p:spPr bwMode="auto">
            <a:xfrm>
              <a:off x="9941" y="13237"/>
              <a:ext cx="52" cy="22"/>
            </a:xfrm>
            <a:custGeom>
              <a:avLst/>
              <a:gdLst>
                <a:gd name="T0" fmla="*/ 0 w 52"/>
                <a:gd name="T1" fmla="*/ 5 h 22"/>
                <a:gd name="T2" fmla="*/ 38 w 52"/>
                <a:gd name="T3" fmla="*/ 0 h 22"/>
                <a:gd name="T4" fmla="*/ 52 w 52"/>
                <a:gd name="T5" fmla="*/ 17 h 22"/>
                <a:gd name="T6" fmla="*/ 15 w 52"/>
                <a:gd name="T7" fmla="*/ 22 h 22"/>
                <a:gd name="T8" fmla="*/ 0 w 52"/>
                <a:gd name="T9" fmla="*/ 5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2">
                  <a:moveTo>
                    <a:pt x="0" y="5"/>
                  </a:moveTo>
                  <a:lnTo>
                    <a:pt x="38" y="0"/>
                  </a:lnTo>
                  <a:lnTo>
                    <a:pt x="52" y="17"/>
                  </a:lnTo>
                  <a:lnTo>
                    <a:pt x="15" y="2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725" name="Freeform 5836"/>
            <p:cNvSpPr>
              <a:spLocks/>
            </p:cNvSpPr>
            <p:nvPr/>
          </p:nvSpPr>
          <p:spPr bwMode="auto">
            <a:xfrm>
              <a:off x="9951" y="13202"/>
              <a:ext cx="50" cy="22"/>
            </a:xfrm>
            <a:custGeom>
              <a:avLst/>
              <a:gdLst>
                <a:gd name="T0" fmla="*/ 0 w 50"/>
                <a:gd name="T1" fmla="*/ 5 h 22"/>
                <a:gd name="T2" fmla="*/ 38 w 50"/>
                <a:gd name="T3" fmla="*/ 0 h 22"/>
                <a:gd name="T4" fmla="*/ 50 w 50"/>
                <a:gd name="T5" fmla="*/ 18 h 22"/>
                <a:gd name="T6" fmla="*/ 13 w 50"/>
                <a:gd name="T7" fmla="*/ 22 h 22"/>
                <a:gd name="T8" fmla="*/ 0 w 50"/>
                <a:gd name="T9" fmla="*/ 5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22">
                  <a:moveTo>
                    <a:pt x="0" y="5"/>
                  </a:moveTo>
                  <a:lnTo>
                    <a:pt x="38" y="0"/>
                  </a:lnTo>
                  <a:lnTo>
                    <a:pt x="50" y="18"/>
                  </a:lnTo>
                  <a:lnTo>
                    <a:pt x="13" y="2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726" name="Freeform 5837"/>
            <p:cNvSpPr>
              <a:spLocks/>
            </p:cNvSpPr>
            <p:nvPr/>
          </p:nvSpPr>
          <p:spPr bwMode="auto">
            <a:xfrm>
              <a:off x="9909" y="13172"/>
              <a:ext cx="50" cy="23"/>
            </a:xfrm>
            <a:custGeom>
              <a:avLst/>
              <a:gdLst>
                <a:gd name="T0" fmla="*/ 0 w 50"/>
                <a:gd name="T1" fmla="*/ 5 h 23"/>
                <a:gd name="T2" fmla="*/ 37 w 50"/>
                <a:gd name="T3" fmla="*/ 0 h 23"/>
                <a:gd name="T4" fmla="*/ 50 w 50"/>
                <a:gd name="T5" fmla="*/ 20 h 23"/>
                <a:gd name="T6" fmla="*/ 13 w 50"/>
                <a:gd name="T7" fmla="*/ 23 h 23"/>
                <a:gd name="T8" fmla="*/ 0 w 50"/>
                <a:gd name="T9" fmla="*/ 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23">
                  <a:moveTo>
                    <a:pt x="0" y="5"/>
                  </a:moveTo>
                  <a:lnTo>
                    <a:pt x="37" y="0"/>
                  </a:lnTo>
                  <a:lnTo>
                    <a:pt x="50" y="20"/>
                  </a:lnTo>
                  <a:lnTo>
                    <a:pt x="13" y="2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727" name="Freeform 5838"/>
            <p:cNvSpPr>
              <a:spLocks/>
            </p:cNvSpPr>
            <p:nvPr/>
          </p:nvSpPr>
          <p:spPr bwMode="auto">
            <a:xfrm>
              <a:off x="9855" y="13148"/>
              <a:ext cx="49" cy="22"/>
            </a:xfrm>
            <a:custGeom>
              <a:avLst/>
              <a:gdLst>
                <a:gd name="T0" fmla="*/ 0 w 49"/>
                <a:gd name="T1" fmla="*/ 5 h 22"/>
                <a:gd name="T2" fmla="*/ 37 w 49"/>
                <a:gd name="T3" fmla="*/ 0 h 22"/>
                <a:gd name="T4" fmla="*/ 49 w 49"/>
                <a:gd name="T5" fmla="*/ 17 h 22"/>
                <a:gd name="T6" fmla="*/ 12 w 49"/>
                <a:gd name="T7" fmla="*/ 22 h 22"/>
                <a:gd name="T8" fmla="*/ 0 w 49"/>
                <a:gd name="T9" fmla="*/ 5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22">
                  <a:moveTo>
                    <a:pt x="0" y="5"/>
                  </a:moveTo>
                  <a:lnTo>
                    <a:pt x="37" y="0"/>
                  </a:lnTo>
                  <a:lnTo>
                    <a:pt x="49" y="17"/>
                  </a:lnTo>
                  <a:lnTo>
                    <a:pt x="12" y="2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728" name="Freeform 5839"/>
            <p:cNvSpPr>
              <a:spLocks/>
            </p:cNvSpPr>
            <p:nvPr/>
          </p:nvSpPr>
          <p:spPr bwMode="auto">
            <a:xfrm>
              <a:off x="9877" y="13244"/>
              <a:ext cx="52" cy="25"/>
            </a:xfrm>
            <a:custGeom>
              <a:avLst/>
              <a:gdLst>
                <a:gd name="T0" fmla="*/ 0 w 52"/>
                <a:gd name="T1" fmla="*/ 5 h 25"/>
                <a:gd name="T2" fmla="*/ 37 w 52"/>
                <a:gd name="T3" fmla="*/ 0 h 25"/>
                <a:gd name="T4" fmla="*/ 52 w 52"/>
                <a:gd name="T5" fmla="*/ 20 h 25"/>
                <a:gd name="T6" fmla="*/ 12 w 52"/>
                <a:gd name="T7" fmla="*/ 25 h 25"/>
                <a:gd name="T8" fmla="*/ 0 w 52"/>
                <a:gd name="T9" fmla="*/ 5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5">
                  <a:moveTo>
                    <a:pt x="0" y="5"/>
                  </a:moveTo>
                  <a:lnTo>
                    <a:pt x="37" y="0"/>
                  </a:lnTo>
                  <a:lnTo>
                    <a:pt x="52" y="20"/>
                  </a:lnTo>
                  <a:lnTo>
                    <a:pt x="12" y="2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729" name="Freeform 5840"/>
            <p:cNvSpPr>
              <a:spLocks/>
            </p:cNvSpPr>
            <p:nvPr/>
          </p:nvSpPr>
          <p:spPr bwMode="auto">
            <a:xfrm>
              <a:off x="9887" y="13210"/>
              <a:ext cx="52" cy="22"/>
            </a:xfrm>
            <a:custGeom>
              <a:avLst/>
              <a:gdLst>
                <a:gd name="T0" fmla="*/ 0 w 52"/>
                <a:gd name="T1" fmla="*/ 5 h 22"/>
                <a:gd name="T2" fmla="*/ 37 w 52"/>
                <a:gd name="T3" fmla="*/ 0 h 22"/>
                <a:gd name="T4" fmla="*/ 52 w 52"/>
                <a:gd name="T5" fmla="*/ 17 h 22"/>
                <a:gd name="T6" fmla="*/ 12 w 52"/>
                <a:gd name="T7" fmla="*/ 22 h 22"/>
                <a:gd name="T8" fmla="*/ 0 w 52"/>
                <a:gd name="T9" fmla="*/ 5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2">
                  <a:moveTo>
                    <a:pt x="0" y="5"/>
                  </a:moveTo>
                  <a:lnTo>
                    <a:pt x="37" y="0"/>
                  </a:lnTo>
                  <a:lnTo>
                    <a:pt x="52" y="17"/>
                  </a:lnTo>
                  <a:lnTo>
                    <a:pt x="12" y="2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730" name="Freeform 5841"/>
            <p:cNvSpPr>
              <a:spLocks/>
            </p:cNvSpPr>
            <p:nvPr/>
          </p:nvSpPr>
          <p:spPr bwMode="auto">
            <a:xfrm>
              <a:off x="9845" y="13182"/>
              <a:ext cx="52" cy="23"/>
            </a:xfrm>
            <a:custGeom>
              <a:avLst/>
              <a:gdLst>
                <a:gd name="T0" fmla="*/ 0 w 52"/>
                <a:gd name="T1" fmla="*/ 5 h 23"/>
                <a:gd name="T2" fmla="*/ 37 w 52"/>
                <a:gd name="T3" fmla="*/ 0 h 23"/>
                <a:gd name="T4" fmla="*/ 52 w 52"/>
                <a:gd name="T5" fmla="*/ 18 h 23"/>
                <a:gd name="T6" fmla="*/ 15 w 52"/>
                <a:gd name="T7" fmla="*/ 23 h 23"/>
                <a:gd name="T8" fmla="*/ 0 w 52"/>
                <a:gd name="T9" fmla="*/ 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3">
                  <a:moveTo>
                    <a:pt x="0" y="5"/>
                  </a:moveTo>
                  <a:lnTo>
                    <a:pt x="37" y="0"/>
                  </a:lnTo>
                  <a:lnTo>
                    <a:pt x="52" y="18"/>
                  </a:lnTo>
                  <a:lnTo>
                    <a:pt x="15" y="2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731" name="Freeform 5842"/>
            <p:cNvSpPr>
              <a:spLocks/>
            </p:cNvSpPr>
            <p:nvPr/>
          </p:nvSpPr>
          <p:spPr bwMode="auto">
            <a:xfrm>
              <a:off x="9793" y="13155"/>
              <a:ext cx="49" cy="22"/>
            </a:xfrm>
            <a:custGeom>
              <a:avLst/>
              <a:gdLst>
                <a:gd name="T0" fmla="*/ 0 w 49"/>
                <a:gd name="T1" fmla="*/ 5 h 22"/>
                <a:gd name="T2" fmla="*/ 37 w 49"/>
                <a:gd name="T3" fmla="*/ 0 h 22"/>
                <a:gd name="T4" fmla="*/ 49 w 49"/>
                <a:gd name="T5" fmla="*/ 17 h 22"/>
                <a:gd name="T6" fmla="*/ 12 w 49"/>
                <a:gd name="T7" fmla="*/ 22 h 22"/>
                <a:gd name="T8" fmla="*/ 0 w 49"/>
                <a:gd name="T9" fmla="*/ 5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22">
                  <a:moveTo>
                    <a:pt x="0" y="5"/>
                  </a:moveTo>
                  <a:lnTo>
                    <a:pt x="37" y="0"/>
                  </a:lnTo>
                  <a:lnTo>
                    <a:pt x="49" y="17"/>
                  </a:lnTo>
                  <a:lnTo>
                    <a:pt x="12" y="2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732" name="Freeform 5843"/>
            <p:cNvSpPr>
              <a:spLocks/>
            </p:cNvSpPr>
            <p:nvPr/>
          </p:nvSpPr>
          <p:spPr bwMode="auto">
            <a:xfrm>
              <a:off x="9810" y="13254"/>
              <a:ext cx="52" cy="23"/>
            </a:xfrm>
            <a:custGeom>
              <a:avLst/>
              <a:gdLst>
                <a:gd name="T0" fmla="*/ 0 w 52"/>
                <a:gd name="T1" fmla="*/ 5 h 23"/>
                <a:gd name="T2" fmla="*/ 40 w 52"/>
                <a:gd name="T3" fmla="*/ 0 h 23"/>
                <a:gd name="T4" fmla="*/ 52 w 52"/>
                <a:gd name="T5" fmla="*/ 18 h 23"/>
                <a:gd name="T6" fmla="*/ 15 w 52"/>
                <a:gd name="T7" fmla="*/ 23 h 23"/>
                <a:gd name="T8" fmla="*/ 0 w 52"/>
                <a:gd name="T9" fmla="*/ 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3">
                  <a:moveTo>
                    <a:pt x="0" y="5"/>
                  </a:moveTo>
                  <a:lnTo>
                    <a:pt x="40" y="0"/>
                  </a:lnTo>
                  <a:lnTo>
                    <a:pt x="52" y="18"/>
                  </a:lnTo>
                  <a:lnTo>
                    <a:pt x="15" y="2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733" name="Freeform 5844"/>
            <p:cNvSpPr>
              <a:spLocks/>
            </p:cNvSpPr>
            <p:nvPr/>
          </p:nvSpPr>
          <p:spPr bwMode="auto">
            <a:xfrm>
              <a:off x="9822" y="13217"/>
              <a:ext cx="53" cy="22"/>
            </a:xfrm>
            <a:custGeom>
              <a:avLst/>
              <a:gdLst>
                <a:gd name="T0" fmla="*/ 0 w 53"/>
                <a:gd name="T1" fmla="*/ 5 h 22"/>
                <a:gd name="T2" fmla="*/ 38 w 53"/>
                <a:gd name="T3" fmla="*/ 0 h 22"/>
                <a:gd name="T4" fmla="*/ 53 w 53"/>
                <a:gd name="T5" fmla="*/ 20 h 22"/>
                <a:gd name="T6" fmla="*/ 13 w 53"/>
                <a:gd name="T7" fmla="*/ 22 h 22"/>
                <a:gd name="T8" fmla="*/ 0 w 53"/>
                <a:gd name="T9" fmla="*/ 5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2">
                  <a:moveTo>
                    <a:pt x="0" y="5"/>
                  </a:moveTo>
                  <a:lnTo>
                    <a:pt x="38" y="0"/>
                  </a:lnTo>
                  <a:lnTo>
                    <a:pt x="53" y="20"/>
                  </a:lnTo>
                  <a:lnTo>
                    <a:pt x="13" y="2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734" name="Freeform 5845"/>
            <p:cNvSpPr>
              <a:spLocks/>
            </p:cNvSpPr>
            <p:nvPr/>
          </p:nvSpPr>
          <p:spPr bwMode="auto">
            <a:xfrm>
              <a:off x="9783" y="13190"/>
              <a:ext cx="49" cy="22"/>
            </a:xfrm>
            <a:custGeom>
              <a:avLst/>
              <a:gdLst>
                <a:gd name="T0" fmla="*/ 0 w 49"/>
                <a:gd name="T1" fmla="*/ 5 h 22"/>
                <a:gd name="T2" fmla="*/ 37 w 49"/>
                <a:gd name="T3" fmla="*/ 0 h 22"/>
                <a:gd name="T4" fmla="*/ 49 w 49"/>
                <a:gd name="T5" fmla="*/ 17 h 22"/>
                <a:gd name="T6" fmla="*/ 12 w 49"/>
                <a:gd name="T7" fmla="*/ 22 h 22"/>
                <a:gd name="T8" fmla="*/ 0 w 49"/>
                <a:gd name="T9" fmla="*/ 5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22">
                  <a:moveTo>
                    <a:pt x="0" y="5"/>
                  </a:moveTo>
                  <a:lnTo>
                    <a:pt x="37" y="0"/>
                  </a:lnTo>
                  <a:lnTo>
                    <a:pt x="49" y="17"/>
                  </a:lnTo>
                  <a:lnTo>
                    <a:pt x="12" y="2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735" name="Freeform 5846"/>
            <p:cNvSpPr>
              <a:spLocks/>
            </p:cNvSpPr>
            <p:nvPr/>
          </p:nvSpPr>
          <p:spPr bwMode="auto">
            <a:xfrm>
              <a:off x="9728" y="13162"/>
              <a:ext cx="50" cy="25"/>
            </a:xfrm>
            <a:custGeom>
              <a:avLst/>
              <a:gdLst>
                <a:gd name="T0" fmla="*/ 0 w 50"/>
                <a:gd name="T1" fmla="*/ 5 h 25"/>
                <a:gd name="T2" fmla="*/ 37 w 50"/>
                <a:gd name="T3" fmla="*/ 0 h 25"/>
                <a:gd name="T4" fmla="*/ 50 w 50"/>
                <a:gd name="T5" fmla="*/ 20 h 25"/>
                <a:gd name="T6" fmla="*/ 13 w 50"/>
                <a:gd name="T7" fmla="*/ 25 h 25"/>
                <a:gd name="T8" fmla="*/ 0 w 50"/>
                <a:gd name="T9" fmla="*/ 5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25">
                  <a:moveTo>
                    <a:pt x="0" y="5"/>
                  </a:moveTo>
                  <a:lnTo>
                    <a:pt x="37" y="0"/>
                  </a:lnTo>
                  <a:lnTo>
                    <a:pt x="50" y="20"/>
                  </a:lnTo>
                  <a:lnTo>
                    <a:pt x="13" y="2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736" name="Freeform 5847"/>
            <p:cNvSpPr>
              <a:spLocks/>
            </p:cNvSpPr>
            <p:nvPr/>
          </p:nvSpPr>
          <p:spPr bwMode="auto">
            <a:xfrm>
              <a:off x="9788" y="13232"/>
              <a:ext cx="510" cy="84"/>
            </a:xfrm>
            <a:custGeom>
              <a:avLst/>
              <a:gdLst>
                <a:gd name="T0" fmla="*/ 0 w 510"/>
                <a:gd name="T1" fmla="*/ 67 h 84"/>
                <a:gd name="T2" fmla="*/ 253 w 510"/>
                <a:gd name="T3" fmla="*/ 32 h 84"/>
                <a:gd name="T4" fmla="*/ 496 w 510"/>
                <a:gd name="T5" fmla="*/ 0 h 84"/>
                <a:gd name="T6" fmla="*/ 510 w 510"/>
                <a:gd name="T7" fmla="*/ 20 h 84"/>
                <a:gd name="T8" fmla="*/ 267 w 510"/>
                <a:gd name="T9" fmla="*/ 52 h 84"/>
                <a:gd name="T10" fmla="*/ 15 w 510"/>
                <a:gd name="T11" fmla="*/ 84 h 84"/>
                <a:gd name="T12" fmla="*/ 0 w 510"/>
                <a:gd name="T13" fmla="*/ 67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0" h="84">
                  <a:moveTo>
                    <a:pt x="0" y="67"/>
                  </a:moveTo>
                  <a:lnTo>
                    <a:pt x="253" y="32"/>
                  </a:lnTo>
                  <a:lnTo>
                    <a:pt x="496" y="0"/>
                  </a:lnTo>
                  <a:lnTo>
                    <a:pt x="510" y="20"/>
                  </a:lnTo>
                  <a:lnTo>
                    <a:pt x="267" y="52"/>
                  </a:lnTo>
                  <a:lnTo>
                    <a:pt x="15" y="84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ED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737" name="Freeform 5848"/>
            <p:cNvSpPr>
              <a:spLocks/>
            </p:cNvSpPr>
            <p:nvPr/>
          </p:nvSpPr>
          <p:spPr bwMode="auto">
            <a:xfrm>
              <a:off x="9746" y="13262"/>
              <a:ext cx="52" cy="24"/>
            </a:xfrm>
            <a:custGeom>
              <a:avLst/>
              <a:gdLst>
                <a:gd name="T0" fmla="*/ 0 w 52"/>
                <a:gd name="T1" fmla="*/ 5 h 24"/>
                <a:gd name="T2" fmla="*/ 39 w 52"/>
                <a:gd name="T3" fmla="*/ 0 h 24"/>
                <a:gd name="T4" fmla="*/ 52 w 52"/>
                <a:gd name="T5" fmla="*/ 19 h 24"/>
                <a:gd name="T6" fmla="*/ 12 w 52"/>
                <a:gd name="T7" fmla="*/ 24 h 24"/>
                <a:gd name="T8" fmla="*/ 0 w 52"/>
                <a:gd name="T9" fmla="*/ 5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4">
                  <a:moveTo>
                    <a:pt x="0" y="5"/>
                  </a:moveTo>
                  <a:lnTo>
                    <a:pt x="39" y="0"/>
                  </a:lnTo>
                  <a:lnTo>
                    <a:pt x="52" y="19"/>
                  </a:lnTo>
                  <a:lnTo>
                    <a:pt x="12" y="2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738" name="Freeform 5849"/>
            <p:cNvSpPr>
              <a:spLocks/>
            </p:cNvSpPr>
            <p:nvPr/>
          </p:nvSpPr>
          <p:spPr bwMode="auto">
            <a:xfrm>
              <a:off x="9758" y="13227"/>
              <a:ext cx="50" cy="22"/>
            </a:xfrm>
            <a:custGeom>
              <a:avLst/>
              <a:gdLst>
                <a:gd name="T0" fmla="*/ 0 w 50"/>
                <a:gd name="T1" fmla="*/ 2 h 22"/>
                <a:gd name="T2" fmla="*/ 37 w 50"/>
                <a:gd name="T3" fmla="*/ 0 h 22"/>
                <a:gd name="T4" fmla="*/ 50 w 50"/>
                <a:gd name="T5" fmla="*/ 17 h 22"/>
                <a:gd name="T6" fmla="*/ 12 w 50"/>
                <a:gd name="T7" fmla="*/ 22 h 22"/>
                <a:gd name="T8" fmla="*/ 0 w 50"/>
                <a:gd name="T9" fmla="*/ 2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22">
                  <a:moveTo>
                    <a:pt x="0" y="2"/>
                  </a:moveTo>
                  <a:lnTo>
                    <a:pt x="37" y="0"/>
                  </a:lnTo>
                  <a:lnTo>
                    <a:pt x="50" y="17"/>
                  </a:lnTo>
                  <a:lnTo>
                    <a:pt x="12" y="2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739" name="Freeform 5850"/>
            <p:cNvSpPr>
              <a:spLocks/>
            </p:cNvSpPr>
            <p:nvPr/>
          </p:nvSpPr>
          <p:spPr bwMode="auto">
            <a:xfrm>
              <a:off x="9718" y="13197"/>
              <a:ext cx="50" cy="23"/>
            </a:xfrm>
            <a:custGeom>
              <a:avLst/>
              <a:gdLst>
                <a:gd name="T0" fmla="*/ 0 w 50"/>
                <a:gd name="T1" fmla="*/ 5 h 23"/>
                <a:gd name="T2" fmla="*/ 38 w 50"/>
                <a:gd name="T3" fmla="*/ 0 h 23"/>
                <a:gd name="T4" fmla="*/ 50 w 50"/>
                <a:gd name="T5" fmla="*/ 18 h 23"/>
                <a:gd name="T6" fmla="*/ 13 w 50"/>
                <a:gd name="T7" fmla="*/ 23 h 23"/>
                <a:gd name="T8" fmla="*/ 0 w 50"/>
                <a:gd name="T9" fmla="*/ 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23">
                  <a:moveTo>
                    <a:pt x="0" y="5"/>
                  </a:moveTo>
                  <a:lnTo>
                    <a:pt x="38" y="0"/>
                  </a:lnTo>
                  <a:lnTo>
                    <a:pt x="50" y="18"/>
                  </a:lnTo>
                  <a:lnTo>
                    <a:pt x="13" y="2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740" name="Freeform 5851"/>
            <p:cNvSpPr>
              <a:spLocks/>
            </p:cNvSpPr>
            <p:nvPr/>
          </p:nvSpPr>
          <p:spPr bwMode="auto">
            <a:xfrm>
              <a:off x="9664" y="13172"/>
              <a:ext cx="52" cy="23"/>
            </a:xfrm>
            <a:custGeom>
              <a:avLst/>
              <a:gdLst>
                <a:gd name="T0" fmla="*/ 0 w 52"/>
                <a:gd name="T1" fmla="*/ 5 h 23"/>
                <a:gd name="T2" fmla="*/ 37 w 52"/>
                <a:gd name="T3" fmla="*/ 0 h 23"/>
                <a:gd name="T4" fmla="*/ 52 w 52"/>
                <a:gd name="T5" fmla="*/ 18 h 23"/>
                <a:gd name="T6" fmla="*/ 12 w 52"/>
                <a:gd name="T7" fmla="*/ 23 h 23"/>
                <a:gd name="T8" fmla="*/ 0 w 52"/>
                <a:gd name="T9" fmla="*/ 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3">
                  <a:moveTo>
                    <a:pt x="0" y="5"/>
                  </a:moveTo>
                  <a:lnTo>
                    <a:pt x="37" y="0"/>
                  </a:lnTo>
                  <a:lnTo>
                    <a:pt x="52" y="18"/>
                  </a:lnTo>
                  <a:lnTo>
                    <a:pt x="12" y="2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741" name="Freeform 5852"/>
            <p:cNvSpPr>
              <a:spLocks/>
            </p:cNvSpPr>
            <p:nvPr/>
          </p:nvSpPr>
          <p:spPr bwMode="auto">
            <a:xfrm>
              <a:off x="9686" y="13301"/>
              <a:ext cx="84" cy="30"/>
            </a:xfrm>
            <a:custGeom>
              <a:avLst/>
              <a:gdLst>
                <a:gd name="T0" fmla="*/ 0 w 84"/>
                <a:gd name="T1" fmla="*/ 10 h 30"/>
                <a:gd name="T2" fmla="*/ 72 w 84"/>
                <a:gd name="T3" fmla="*/ 0 h 30"/>
                <a:gd name="T4" fmla="*/ 84 w 84"/>
                <a:gd name="T5" fmla="*/ 20 h 30"/>
                <a:gd name="T6" fmla="*/ 12 w 84"/>
                <a:gd name="T7" fmla="*/ 30 h 30"/>
                <a:gd name="T8" fmla="*/ 0 w 84"/>
                <a:gd name="T9" fmla="*/ 1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30">
                  <a:moveTo>
                    <a:pt x="0" y="10"/>
                  </a:moveTo>
                  <a:lnTo>
                    <a:pt x="72" y="0"/>
                  </a:lnTo>
                  <a:lnTo>
                    <a:pt x="84" y="20"/>
                  </a:lnTo>
                  <a:lnTo>
                    <a:pt x="12" y="3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D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742" name="Freeform 5853"/>
            <p:cNvSpPr>
              <a:spLocks/>
            </p:cNvSpPr>
            <p:nvPr/>
          </p:nvSpPr>
          <p:spPr bwMode="auto">
            <a:xfrm>
              <a:off x="9681" y="13269"/>
              <a:ext cx="50" cy="25"/>
            </a:xfrm>
            <a:custGeom>
              <a:avLst/>
              <a:gdLst>
                <a:gd name="T0" fmla="*/ 0 w 50"/>
                <a:gd name="T1" fmla="*/ 8 h 25"/>
                <a:gd name="T2" fmla="*/ 37 w 50"/>
                <a:gd name="T3" fmla="*/ 0 h 25"/>
                <a:gd name="T4" fmla="*/ 50 w 50"/>
                <a:gd name="T5" fmla="*/ 20 h 25"/>
                <a:gd name="T6" fmla="*/ 13 w 50"/>
                <a:gd name="T7" fmla="*/ 25 h 25"/>
                <a:gd name="T8" fmla="*/ 0 w 50"/>
                <a:gd name="T9" fmla="*/ 8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25">
                  <a:moveTo>
                    <a:pt x="0" y="8"/>
                  </a:moveTo>
                  <a:lnTo>
                    <a:pt x="37" y="0"/>
                  </a:lnTo>
                  <a:lnTo>
                    <a:pt x="50" y="20"/>
                  </a:lnTo>
                  <a:lnTo>
                    <a:pt x="13" y="2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D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0339" name="Freeform 5854"/>
          <p:cNvSpPr>
            <a:spLocks/>
          </p:cNvSpPr>
          <p:nvPr/>
        </p:nvSpPr>
        <p:spPr bwMode="auto">
          <a:xfrm>
            <a:off x="4227513" y="6426200"/>
            <a:ext cx="30162" cy="14288"/>
          </a:xfrm>
          <a:custGeom>
            <a:avLst/>
            <a:gdLst>
              <a:gd name="T0" fmla="*/ 0 w 49"/>
              <a:gd name="T1" fmla="*/ 1198639578 h 23"/>
              <a:gd name="T2" fmla="*/ 2147483647 w 49"/>
              <a:gd name="T3" fmla="*/ 0 h 23"/>
              <a:gd name="T4" fmla="*/ 2147483647 w 49"/>
              <a:gd name="T5" fmla="*/ 2147483647 h 23"/>
              <a:gd name="T6" fmla="*/ 2147483647 w 49"/>
              <a:gd name="T7" fmla="*/ 2147483647 h 23"/>
              <a:gd name="T8" fmla="*/ 0 w 49"/>
              <a:gd name="T9" fmla="*/ 1198639578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9" h="23">
                <a:moveTo>
                  <a:pt x="0" y="5"/>
                </a:moveTo>
                <a:lnTo>
                  <a:pt x="37" y="0"/>
                </a:lnTo>
                <a:lnTo>
                  <a:pt x="49" y="18"/>
                </a:lnTo>
                <a:lnTo>
                  <a:pt x="12" y="23"/>
                </a:lnTo>
                <a:lnTo>
                  <a:pt x="0" y="5"/>
                </a:lnTo>
                <a:close/>
              </a:path>
            </a:pathLst>
          </a:custGeom>
          <a:solidFill>
            <a:srgbClr val="EDF5F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40" name="Freeform 5855"/>
          <p:cNvSpPr>
            <a:spLocks/>
          </p:cNvSpPr>
          <p:nvPr/>
        </p:nvSpPr>
        <p:spPr bwMode="auto">
          <a:xfrm>
            <a:off x="4202113" y="6408738"/>
            <a:ext cx="30162" cy="14287"/>
          </a:xfrm>
          <a:custGeom>
            <a:avLst/>
            <a:gdLst>
              <a:gd name="T0" fmla="*/ 0 w 49"/>
              <a:gd name="T1" fmla="*/ 1369364141 h 22"/>
              <a:gd name="T2" fmla="*/ 2147483647 w 49"/>
              <a:gd name="T3" fmla="*/ 0 h 22"/>
              <a:gd name="T4" fmla="*/ 2147483647 w 49"/>
              <a:gd name="T5" fmla="*/ 2147483647 h 22"/>
              <a:gd name="T6" fmla="*/ 2147483647 w 49"/>
              <a:gd name="T7" fmla="*/ 2147483647 h 22"/>
              <a:gd name="T8" fmla="*/ 0 w 49"/>
              <a:gd name="T9" fmla="*/ 1369364141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9" h="22">
                <a:moveTo>
                  <a:pt x="0" y="5"/>
                </a:moveTo>
                <a:lnTo>
                  <a:pt x="37" y="0"/>
                </a:lnTo>
                <a:lnTo>
                  <a:pt x="49" y="17"/>
                </a:lnTo>
                <a:lnTo>
                  <a:pt x="10" y="22"/>
                </a:lnTo>
                <a:lnTo>
                  <a:pt x="0" y="5"/>
                </a:lnTo>
                <a:close/>
              </a:path>
            </a:pathLst>
          </a:custGeom>
          <a:solidFill>
            <a:srgbClr val="EDF5F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41" name="Freeform 5856"/>
          <p:cNvSpPr>
            <a:spLocks/>
          </p:cNvSpPr>
          <p:nvPr/>
        </p:nvSpPr>
        <p:spPr bwMode="auto">
          <a:xfrm>
            <a:off x="4167188" y="6391275"/>
            <a:ext cx="31750" cy="14288"/>
          </a:xfrm>
          <a:custGeom>
            <a:avLst/>
            <a:gdLst>
              <a:gd name="T0" fmla="*/ 0 w 52"/>
              <a:gd name="T1" fmla="*/ 1369556107 h 22"/>
              <a:gd name="T2" fmla="*/ 2147483647 w 52"/>
              <a:gd name="T3" fmla="*/ 0 h 22"/>
              <a:gd name="T4" fmla="*/ 2147483647 w 52"/>
              <a:gd name="T5" fmla="*/ 2147483647 h 22"/>
              <a:gd name="T6" fmla="*/ 2147483647 w 52"/>
              <a:gd name="T7" fmla="*/ 2147483647 h 22"/>
              <a:gd name="T8" fmla="*/ 0 w 52"/>
              <a:gd name="T9" fmla="*/ 136955610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" h="22">
                <a:moveTo>
                  <a:pt x="0" y="5"/>
                </a:moveTo>
                <a:lnTo>
                  <a:pt x="40" y="0"/>
                </a:lnTo>
                <a:lnTo>
                  <a:pt x="52" y="17"/>
                </a:lnTo>
                <a:lnTo>
                  <a:pt x="13" y="22"/>
                </a:lnTo>
                <a:lnTo>
                  <a:pt x="0" y="5"/>
                </a:lnTo>
                <a:close/>
              </a:path>
            </a:pathLst>
          </a:custGeom>
          <a:solidFill>
            <a:srgbClr val="EDF5F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42" name="Freeform 5857"/>
          <p:cNvSpPr>
            <a:spLocks/>
          </p:cNvSpPr>
          <p:nvPr/>
        </p:nvSpPr>
        <p:spPr bwMode="auto">
          <a:xfrm>
            <a:off x="4176713" y="6454775"/>
            <a:ext cx="31750" cy="15875"/>
          </a:xfrm>
          <a:custGeom>
            <a:avLst/>
            <a:gdLst>
              <a:gd name="T0" fmla="*/ 0 w 50"/>
              <a:gd name="T1" fmla="*/ 1280239375 h 25"/>
              <a:gd name="T2" fmla="*/ 2147483647 w 50"/>
              <a:gd name="T3" fmla="*/ 0 h 25"/>
              <a:gd name="T4" fmla="*/ 2147483647 w 50"/>
              <a:gd name="T5" fmla="*/ 2147483647 h 25"/>
              <a:gd name="T6" fmla="*/ 2147483647 w 50"/>
              <a:gd name="T7" fmla="*/ 2147483647 h 25"/>
              <a:gd name="T8" fmla="*/ 0 w 50"/>
              <a:gd name="T9" fmla="*/ 1280239375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" h="25">
                <a:moveTo>
                  <a:pt x="0" y="5"/>
                </a:moveTo>
                <a:lnTo>
                  <a:pt x="40" y="0"/>
                </a:lnTo>
                <a:lnTo>
                  <a:pt x="50" y="20"/>
                </a:lnTo>
                <a:lnTo>
                  <a:pt x="13" y="25"/>
                </a:lnTo>
                <a:lnTo>
                  <a:pt x="0" y="5"/>
                </a:lnTo>
                <a:close/>
              </a:path>
            </a:pathLst>
          </a:custGeom>
          <a:solidFill>
            <a:srgbClr val="EDF5F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43" name="Freeform 5858"/>
          <p:cNvSpPr>
            <a:spLocks/>
          </p:cNvSpPr>
          <p:nvPr/>
        </p:nvSpPr>
        <p:spPr bwMode="auto">
          <a:xfrm>
            <a:off x="4184650" y="6430963"/>
            <a:ext cx="33338" cy="15875"/>
          </a:xfrm>
          <a:custGeom>
            <a:avLst/>
            <a:gdLst>
              <a:gd name="T0" fmla="*/ 0 w 52"/>
              <a:gd name="T1" fmla="*/ 1280239375 h 25"/>
              <a:gd name="T2" fmla="*/ 2147483647 w 52"/>
              <a:gd name="T3" fmla="*/ 0 h 25"/>
              <a:gd name="T4" fmla="*/ 2147483647 w 52"/>
              <a:gd name="T5" fmla="*/ 2147483647 h 25"/>
              <a:gd name="T6" fmla="*/ 2147483647 w 52"/>
              <a:gd name="T7" fmla="*/ 2147483647 h 25"/>
              <a:gd name="T8" fmla="*/ 0 w 52"/>
              <a:gd name="T9" fmla="*/ 1280239375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" h="25">
                <a:moveTo>
                  <a:pt x="0" y="5"/>
                </a:moveTo>
                <a:lnTo>
                  <a:pt x="39" y="0"/>
                </a:lnTo>
                <a:lnTo>
                  <a:pt x="52" y="20"/>
                </a:lnTo>
                <a:lnTo>
                  <a:pt x="12" y="25"/>
                </a:lnTo>
                <a:lnTo>
                  <a:pt x="0" y="5"/>
                </a:lnTo>
                <a:close/>
              </a:path>
            </a:pathLst>
          </a:custGeom>
          <a:solidFill>
            <a:srgbClr val="EDF5F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44" name="Freeform 5859"/>
          <p:cNvSpPr>
            <a:spLocks/>
          </p:cNvSpPr>
          <p:nvPr/>
        </p:nvSpPr>
        <p:spPr bwMode="auto">
          <a:xfrm>
            <a:off x="4160838" y="6413500"/>
            <a:ext cx="31750" cy="14288"/>
          </a:xfrm>
          <a:custGeom>
            <a:avLst/>
            <a:gdLst>
              <a:gd name="T0" fmla="*/ 0 w 50"/>
              <a:gd name="T1" fmla="*/ 1369556107 h 22"/>
              <a:gd name="T2" fmla="*/ 2147483647 w 50"/>
              <a:gd name="T3" fmla="*/ 0 h 22"/>
              <a:gd name="T4" fmla="*/ 2147483647 w 50"/>
              <a:gd name="T5" fmla="*/ 2147483647 h 22"/>
              <a:gd name="T6" fmla="*/ 2147483647 w 50"/>
              <a:gd name="T7" fmla="*/ 2147483647 h 22"/>
              <a:gd name="T8" fmla="*/ 0 w 50"/>
              <a:gd name="T9" fmla="*/ 136955610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" h="22">
                <a:moveTo>
                  <a:pt x="0" y="5"/>
                </a:moveTo>
                <a:lnTo>
                  <a:pt x="38" y="0"/>
                </a:lnTo>
                <a:lnTo>
                  <a:pt x="50" y="17"/>
                </a:lnTo>
                <a:lnTo>
                  <a:pt x="10" y="22"/>
                </a:lnTo>
                <a:lnTo>
                  <a:pt x="0" y="5"/>
                </a:lnTo>
                <a:close/>
              </a:path>
            </a:pathLst>
          </a:custGeom>
          <a:solidFill>
            <a:srgbClr val="EDF5F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45" name="Freeform 5860"/>
          <p:cNvSpPr>
            <a:spLocks/>
          </p:cNvSpPr>
          <p:nvPr/>
        </p:nvSpPr>
        <p:spPr bwMode="auto">
          <a:xfrm>
            <a:off x="4125913" y="6396038"/>
            <a:ext cx="33337" cy="15875"/>
          </a:xfrm>
          <a:custGeom>
            <a:avLst/>
            <a:gdLst>
              <a:gd name="T0" fmla="*/ 0 w 52"/>
              <a:gd name="T1" fmla="*/ 1280239375 h 25"/>
              <a:gd name="T2" fmla="*/ 2147483647 w 52"/>
              <a:gd name="T3" fmla="*/ 0 h 25"/>
              <a:gd name="T4" fmla="*/ 2147483647 w 52"/>
              <a:gd name="T5" fmla="*/ 2147483647 h 25"/>
              <a:gd name="T6" fmla="*/ 2147483647 w 52"/>
              <a:gd name="T7" fmla="*/ 2147483647 h 25"/>
              <a:gd name="T8" fmla="*/ 0 w 52"/>
              <a:gd name="T9" fmla="*/ 1280239375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" h="25">
                <a:moveTo>
                  <a:pt x="0" y="5"/>
                </a:moveTo>
                <a:lnTo>
                  <a:pt x="40" y="0"/>
                </a:lnTo>
                <a:lnTo>
                  <a:pt x="52" y="18"/>
                </a:lnTo>
                <a:lnTo>
                  <a:pt x="12" y="25"/>
                </a:lnTo>
                <a:lnTo>
                  <a:pt x="0" y="5"/>
                </a:lnTo>
                <a:close/>
              </a:path>
            </a:pathLst>
          </a:custGeom>
          <a:solidFill>
            <a:srgbClr val="EDF5F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46" name="Freeform 5861"/>
          <p:cNvSpPr>
            <a:spLocks/>
          </p:cNvSpPr>
          <p:nvPr/>
        </p:nvSpPr>
        <p:spPr bwMode="auto">
          <a:xfrm>
            <a:off x="4137025" y="6480175"/>
            <a:ext cx="55563" cy="17463"/>
          </a:xfrm>
          <a:custGeom>
            <a:avLst/>
            <a:gdLst>
              <a:gd name="T0" fmla="*/ 0 w 87"/>
              <a:gd name="T1" fmla="*/ 2147483647 h 29"/>
              <a:gd name="T2" fmla="*/ 2147483647 w 87"/>
              <a:gd name="T3" fmla="*/ 0 h 29"/>
              <a:gd name="T4" fmla="*/ 2147483647 w 87"/>
              <a:gd name="T5" fmla="*/ 2147483647 h 29"/>
              <a:gd name="T6" fmla="*/ 2147483647 w 87"/>
              <a:gd name="T7" fmla="*/ 2147483647 h 29"/>
              <a:gd name="T8" fmla="*/ 0 w 87"/>
              <a:gd name="T9" fmla="*/ 2147483647 h 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7" h="29">
                <a:moveTo>
                  <a:pt x="0" y="10"/>
                </a:moveTo>
                <a:lnTo>
                  <a:pt x="75" y="0"/>
                </a:lnTo>
                <a:lnTo>
                  <a:pt x="87" y="20"/>
                </a:lnTo>
                <a:lnTo>
                  <a:pt x="10" y="29"/>
                </a:lnTo>
                <a:lnTo>
                  <a:pt x="0" y="10"/>
                </a:lnTo>
                <a:close/>
              </a:path>
            </a:pathLst>
          </a:custGeom>
          <a:solidFill>
            <a:srgbClr val="ADB5B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47" name="Freeform 5862"/>
          <p:cNvSpPr>
            <a:spLocks/>
          </p:cNvSpPr>
          <p:nvPr/>
        </p:nvSpPr>
        <p:spPr bwMode="auto">
          <a:xfrm>
            <a:off x="4121150" y="6459538"/>
            <a:ext cx="47625" cy="17462"/>
          </a:xfrm>
          <a:custGeom>
            <a:avLst/>
            <a:gdLst>
              <a:gd name="T0" fmla="*/ 0 w 75"/>
              <a:gd name="T1" fmla="*/ 2147483647 h 28"/>
              <a:gd name="T2" fmla="*/ 2147483647 w 75"/>
              <a:gd name="T3" fmla="*/ 0 h 28"/>
              <a:gd name="T4" fmla="*/ 2147483647 w 75"/>
              <a:gd name="T5" fmla="*/ 2147483647 h 28"/>
              <a:gd name="T6" fmla="*/ 2147483647 w 75"/>
              <a:gd name="T7" fmla="*/ 2147483647 h 28"/>
              <a:gd name="T8" fmla="*/ 0 w 75"/>
              <a:gd name="T9" fmla="*/ 2147483647 h 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5" h="28">
                <a:moveTo>
                  <a:pt x="0" y="10"/>
                </a:moveTo>
                <a:lnTo>
                  <a:pt x="62" y="0"/>
                </a:lnTo>
                <a:lnTo>
                  <a:pt x="75" y="20"/>
                </a:lnTo>
                <a:lnTo>
                  <a:pt x="13" y="28"/>
                </a:lnTo>
                <a:lnTo>
                  <a:pt x="0" y="10"/>
                </a:lnTo>
                <a:close/>
              </a:path>
            </a:pathLst>
          </a:custGeom>
          <a:solidFill>
            <a:srgbClr val="ADB5B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48" name="Freeform 5863"/>
          <p:cNvSpPr>
            <a:spLocks/>
          </p:cNvSpPr>
          <p:nvPr/>
        </p:nvSpPr>
        <p:spPr bwMode="auto">
          <a:xfrm>
            <a:off x="4108450" y="6438900"/>
            <a:ext cx="46038" cy="17463"/>
          </a:xfrm>
          <a:custGeom>
            <a:avLst/>
            <a:gdLst>
              <a:gd name="T0" fmla="*/ 0 w 71"/>
              <a:gd name="T1" fmla="*/ 2147483647 h 27"/>
              <a:gd name="T2" fmla="*/ 2147483647 w 71"/>
              <a:gd name="T3" fmla="*/ 0 h 27"/>
              <a:gd name="T4" fmla="*/ 2147483647 w 71"/>
              <a:gd name="T5" fmla="*/ 2147483647 h 27"/>
              <a:gd name="T6" fmla="*/ 2147483647 w 71"/>
              <a:gd name="T7" fmla="*/ 2147483647 h 27"/>
              <a:gd name="T8" fmla="*/ 0 w 71"/>
              <a:gd name="T9" fmla="*/ 2147483647 h 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1" h="27">
                <a:moveTo>
                  <a:pt x="0" y="10"/>
                </a:moveTo>
                <a:lnTo>
                  <a:pt x="59" y="0"/>
                </a:lnTo>
                <a:lnTo>
                  <a:pt x="71" y="20"/>
                </a:lnTo>
                <a:lnTo>
                  <a:pt x="10" y="27"/>
                </a:lnTo>
                <a:lnTo>
                  <a:pt x="0" y="10"/>
                </a:lnTo>
                <a:close/>
              </a:path>
            </a:pathLst>
          </a:custGeom>
          <a:solidFill>
            <a:srgbClr val="ADB5B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49" name="Freeform 5864"/>
          <p:cNvSpPr>
            <a:spLocks/>
          </p:cNvSpPr>
          <p:nvPr/>
        </p:nvSpPr>
        <p:spPr bwMode="auto">
          <a:xfrm>
            <a:off x="4097338" y="6418263"/>
            <a:ext cx="53975" cy="17462"/>
          </a:xfrm>
          <a:custGeom>
            <a:avLst/>
            <a:gdLst>
              <a:gd name="T0" fmla="*/ 0 w 85"/>
              <a:gd name="T1" fmla="*/ 2147483647 h 27"/>
              <a:gd name="T2" fmla="*/ 2147483647 w 85"/>
              <a:gd name="T3" fmla="*/ 0 h 27"/>
              <a:gd name="T4" fmla="*/ 2147483647 w 85"/>
              <a:gd name="T5" fmla="*/ 2147483647 h 27"/>
              <a:gd name="T6" fmla="*/ 2147483647 w 85"/>
              <a:gd name="T7" fmla="*/ 2147483647 h 27"/>
              <a:gd name="T8" fmla="*/ 0 w 85"/>
              <a:gd name="T9" fmla="*/ 2147483647 h 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5" h="27">
                <a:moveTo>
                  <a:pt x="0" y="10"/>
                </a:moveTo>
                <a:lnTo>
                  <a:pt x="72" y="0"/>
                </a:lnTo>
                <a:lnTo>
                  <a:pt x="85" y="20"/>
                </a:lnTo>
                <a:lnTo>
                  <a:pt x="10" y="27"/>
                </a:lnTo>
                <a:lnTo>
                  <a:pt x="0" y="10"/>
                </a:lnTo>
                <a:close/>
              </a:path>
            </a:pathLst>
          </a:custGeom>
          <a:solidFill>
            <a:srgbClr val="ADB5B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50" name="Freeform 5865"/>
          <p:cNvSpPr>
            <a:spLocks/>
          </p:cNvSpPr>
          <p:nvPr/>
        </p:nvSpPr>
        <p:spPr bwMode="auto">
          <a:xfrm>
            <a:off x="4084638" y="6400800"/>
            <a:ext cx="31750" cy="15875"/>
          </a:xfrm>
          <a:custGeom>
            <a:avLst/>
            <a:gdLst>
              <a:gd name="T0" fmla="*/ 0 w 50"/>
              <a:gd name="T1" fmla="*/ 1280239375 h 25"/>
              <a:gd name="T2" fmla="*/ 2147483647 w 50"/>
              <a:gd name="T3" fmla="*/ 0 h 25"/>
              <a:gd name="T4" fmla="*/ 2147483647 w 50"/>
              <a:gd name="T5" fmla="*/ 2147483647 h 25"/>
              <a:gd name="T6" fmla="*/ 2147483647 w 50"/>
              <a:gd name="T7" fmla="*/ 2147483647 h 25"/>
              <a:gd name="T8" fmla="*/ 0 w 50"/>
              <a:gd name="T9" fmla="*/ 1280239375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" h="25">
                <a:moveTo>
                  <a:pt x="0" y="5"/>
                </a:moveTo>
                <a:lnTo>
                  <a:pt x="40" y="0"/>
                </a:lnTo>
                <a:lnTo>
                  <a:pt x="50" y="20"/>
                </a:lnTo>
                <a:lnTo>
                  <a:pt x="13" y="25"/>
                </a:lnTo>
                <a:lnTo>
                  <a:pt x="0" y="5"/>
                </a:lnTo>
                <a:close/>
              </a:path>
            </a:pathLst>
          </a:custGeom>
          <a:solidFill>
            <a:srgbClr val="EDF5F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51" name="Freeform 5866"/>
          <p:cNvSpPr>
            <a:spLocks/>
          </p:cNvSpPr>
          <p:nvPr/>
        </p:nvSpPr>
        <p:spPr bwMode="auto">
          <a:xfrm>
            <a:off x="4616450" y="6310313"/>
            <a:ext cx="31750" cy="12700"/>
          </a:xfrm>
          <a:custGeom>
            <a:avLst/>
            <a:gdLst>
              <a:gd name="T0" fmla="*/ 0 w 50"/>
              <a:gd name="T1" fmla="*/ 1280239375 h 20"/>
              <a:gd name="T2" fmla="*/ 2147483647 w 50"/>
              <a:gd name="T3" fmla="*/ 0 h 20"/>
              <a:gd name="T4" fmla="*/ 2147483647 w 50"/>
              <a:gd name="T5" fmla="*/ 2147483647 h 20"/>
              <a:gd name="T6" fmla="*/ 2147483647 w 50"/>
              <a:gd name="T7" fmla="*/ 2147483647 h 20"/>
              <a:gd name="T8" fmla="*/ 0 w 50"/>
              <a:gd name="T9" fmla="*/ 1280239375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" h="20">
                <a:moveTo>
                  <a:pt x="0" y="5"/>
                </a:moveTo>
                <a:lnTo>
                  <a:pt x="35" y="0"/>
                </a:lnTo>
                <a:lnTo>
                  <a:pt x="50" y="15"/>
                </a:lnTo>
                <a:lnTo>
                  <a:pt x="15" y="20"/>
                </a:lnTo>
                <a:lnTo>
                  <a:pt x="0" y="5"/>
                </a:lnTo>
                <a:close/>
              </a:path>
            </a:pathLst>
          </a:custGeom>
          <a:solidFill>
            <a:srgbClr val="EDF5F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52" name="Freeform 5867"/>
          <p:cNvSpPr>
            <a:spLocks/>
          </p:cNvSpPr>
          <p:nvPr/>
        </p:nvSpPr>
        <p:spPr bwMode="auto">
          <a:xfrm>
            <a:off x="4578350" y="6313488"/>
            <a:ext cx="31750" cy="12700"/>
          </a:xfrm>
          <a:custGeom>
            <a:avLst/>
            <a:gdLst>
              <a:gd name="T0" fmla="*/ 0 w 49"/>
              <a:gd name="T1" fmla="*/ 1280239375 h 20"/>
              <a:gd name="T2" fmla="*/ 2147483647 w 49"/>
              <a:gd name="T3" fmla="*/ 0 h 20"/>
              <a:gd name="T4" fmla="*/ 2147483647 w 49"/>
              <a:gd name="T5" fmla="*/ 2147483647 h 20"/>
              <a:gd name="T6" fmla="*/ 2147483647 w 49"/>
              <a:gd name="T7" fmla="*/ 2147483647 h 20"/>
              <a:gd name="T8" fmla="*/ 0 w 49"/>
              <a:gd name="T9" fmla="*/ 1280239375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9" h="20">
                <a:moveTo>
                  <a:pt x="0" y="5"/>
                </a:moveTo>
                <a:lnTo>
                  <a:pt x="35" y="0"/>
                </a:lnTo>
                <a:lnTo>
                  <a:pt x="49" y="18"/>
                </a:lnTo>
                <a:lnTo>
                  <a:pt x="15" y="20"/>
                </a:lnTo>
                <a:lnTo>
                  <a:pt x="0" y="5"/>
                </a:lnTo>
                <a:close/>
              </a:path>
            </a:pathLst>
          </a:custGeom>
          <a:solidFill>
            <a:srgbClr val="EDF5F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53" name="Freeform 5868"/>
          <p:cNvSpPr>
            <a:spLocks/>
          </p:cNvSpPr>
          <p:nvPr/>
        </p:nvSpPr>
        <p:spPr bwMode="auto">
          <a:xfrm>
            <a:off x="4543425" y="6319838"/>
            <a:ext cx="28575" cy="12700"/>
          </a:xfrm>
          <a:custGeom>
            <a:avLst/>
            <a:gdLst>
              <a:gd name="T0" fmla="*/ 0 w 47"/>
              <a:gd name="T1" fmla="*/ 1280239375 h 20"/>
              <a:gd name="T2" fmla="*/ 2147483647 w 47"/>
              <a:gd name="T3" fmla="*/ 0 h 20"/>
              <a:gd name="T4" fmla="*/ 2147483647 w 47"/>
              <a:gd name="T5" fmla="*/ 2147483647 h 20"/>
              <a:gd name="T6" fmla="*/ 2147483647 w 47"/>
              <a:gd name="T7" fmla="*/ 2147483647 h 20"/>
              <a:gd name="T8" fmla="*/ 0 w 47"/>
              <a:gd name="T9" fmla="*/ 1280239375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" h="20">
                <a:moveTo>
                  <a:pt x="0" y="5"/>
                </a:moveTo>
                <a:lnTo>
                  <a:pt x="35" y="0"/>
                </a:lnTo>
                <a:lnTo>
                  <a:pt x="47" y="17"/>
                </a:lnTo>
                <a:lnTo>
                  <a:pt x="12" y="20"/>
                </a:lnTo>
                <a:lnTo>
                  <a:pt x="0" y="5"/>
                </a:lnTo>
                <a:close/>
              </a:path>
            </a:pathLst>
          </a:custGeom>
          <a:solidFill>
            <a:srgbClr val="EDF5F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54" name="Freeform 5869"/>
          <p:cNvSpPr>
            <a:spLocks/>
          </p:cNvSpPr>
          <p:nvPr/>
        </p:nvSpPr>
        <p:spPr bwMode="auto">
          <a:xfrm>
            <a:off x="4505325" y="6323013"/>
            <a:ext cx="30163" cy="12700"/>
          </a:xfrm>
          <a:custGeom>
            <a:avLst/>
            <a:gdLst>
              <a:gd name="T0" fmla="*/ 0 w 47"/>
              <a:gd name="T1" fmla="*/ 1280239375 h 20"/>
              <a:gd name="T2" fmla="*/ 2147483647 w 47"/>
              <a:gd name="T3" fmla="*/ 0 h 20"/>
              <a:gd name="T4" fmla="*/ 2147483647 w 47"/>
              <a:gd name="T5" fmla="*/ 2147483647 h 20"/>
              <a:gd name="T6" fmla="*/ 2147483647 w 47"/>
              <a:gd name="T7" fmla="*/ 2147483647 h 20"/>
              <a:gd name="T8" fmla="*/ 0 w 47"/>
              <a:gd name="T9" fmla="*/ 1280239375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" h="20">
                <a:moveTo>
                  <a:pt x="0" y="5"/>
                </a:moveTo>
                <a:lnTo>
                  <a:pt x="35" y="0"/>
                </a:lnTo>
                <a:lnTo>
                  <a:pt x="47" y="18"/>
                </a:lnTo>
                <a:lnTo>
                  <a:pt x="13" y="20"/>
                </a:lnTo>
                <a:lnTo>
                  <a:pt x="0" y="5"/>
                </a:lnTo>
                <a:close/>
              </a:path>
            </a:pathLst>
          </a:custGeom>
          <a:solidFill>
            <a:srgbClr val="EDF5F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55" name="Freeform 5870"/>
          <p:cNvSpPr>
            <a:spLocks/>
          </p:cNvSpPr>
          <p:nvPr/>
        </p:nvSpPr>
        <p:spPr bwMode="auto">
          <a:xfrm>
            <a:off x="4441825" y="6332538"/>
            <a:ext cx="30163" cy="11112"/>
          </a:xfrm>
          <a:custGeom>
            <a:avLst/>
            <a:gdLst>
              <a:gd name="T0" fmla="*/ 0 w 47"/>
              <a:gd name="T1" fmla="*/ 1000125618 h 19"/>
              <a:gd name="T2" fmla="*/ 2147483647 w 47"/>
              <a:gd name="T3" fmla="*/ 0 h 19"/>
              <a:gd name="T4" fmla="*/ 2147483647 w 47"/>
              <a:gd name="T5" fmla="*/ 2147483647 h 19"/>
              <a:gd name="T6" fmla="*/ 2147483647 w 47"/>
              <a:gd name="T7" fmla="*/ 2147483647 h 19"/>
              <a:gd name="T8" fmla="*/ 0 w 47"/>
              <a:gd name="T9" fmla="*/ 1000125618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" h="19">
                <a:moveTo>
                  <a:pt x="0" y="5"/>
                </a:moveTo>
                <a:lnTo>
                  <a:pt x="35" y="0"/>
                </a:lnTo>
                <a:lnTo>
                  <a:pt x="47" y="17"/>
                </a:lnTo>
                <a:lnTo>
                  <a:pt x="13" y="19"/>
                </a:lnTo>
                <a:lnTo>
                  <a:pt x="0" y="5"/>
                </a:lnTo>
                <a:close/>
              </a:path>
            </a:pathLst>
          </a:custGeom>
          <a:solidFill>
            <a:srgbClr val="EDF5F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56" name="Freeform 5871"/>
          <p:cNvSpPr>
            <a:spLocks/>
          </p:cNvSpPr>
          <p:nvPr/>
        </p:nvSpPr>
        <p:spPr bwMode="auto">
          <a:xfrm>
            <a:off x="4402138" y="6335713"/>
            <a:ext cx="31750" cy="14287"/>
          </a:xfrm>
          <a:custGeom>
            <a:avLst/>
            <a:gdLst>
              <a:gd name="T0" fmla="*/ 0 w 50"/>
              <a:gd name="T1" fmla="*/ 1369364141 h 22"/>
              <a:gd name="T2" fmla="*/ 2147483647 w 50"/>
              <a:gd name="T3" fmla="*/ 0 h 22"/>
              <a:gd name="T4" fmla="*/ 2147483647 w 50"/>
              <a:gd name="T5" fmla="*/ 2147483647 h 22"/>
              <a:gd name="T6" fmla="*/ 2147483647 w 50"/>
              <a:gd name="T7" fmla="*/ 2147483647 h 22"/>
              <a:gd name="T8" fmla="*/ 0 w 50"/>
              <a:gd name="T9" fmla="*/ 1369364141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" h="22">
                <a:moveTo>
                  <a:pt x="0" y="5"/>
                </a:moveTo>
                <a:lnTo>
                  <a:pt x="37" y="0"/>
                </a:lnTo>
                <a:lnTo>
                  <a:pt x="50" y="17"/>
                </a:lnTo>
                <a:lnTo>
                  <a:pt x="13" y="22"/>
                </a:lnTo>
                <a:lnTo>
                  <a:pt x="0" y="5"/>
                </a:lnTo>
                <a:close/>
              </a:path>
            </a:pathLst>
          </a:custGeom>
          <a:solidFill>
            <a:srgbClr val="EDF5F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57" name="Freeform 5872"/>
          <p:cNvSpPr>
            <a:spLocks/>
          </p:cNvSpPr>
          <p:nvPr/>
        </p:nvSpPr>
        <p:spPr bwMode="auto">
          <a:xfrm>
            <a:off x="4364038" y="6342063"/>
            <a:ext cx="31750" cy="12700"/>
          </a:xfrm>
          <a:custGeom>
            <a:avLst/>
            <a:gdLst>
              <a:gd name="T0" fmla="*/ 0 w 50"/>
              <a:gd name="T1" fmla="*/ 769460095 h 22"/>
              <a:gd name="T2" fmla="*/ 2147483647 w 50"/>
              <a:gd name="T3" fmla="*/ 0 h 22"/>
              <a:gd name="T4" fmla="*/ 2147483647 w 50"/>
              <a:gd name="T5" fmla="*/ 2147483647 h 22"/>
              <a:gd name="T6" fmla="*/ 2147483647 w 50"/>
              <a:gd name="T7" fmla="*/ 2147483647 h 22"/>
              <a:gd name="T8" fmla="*/ 0 w 50"/>
              <a:gd name="T9" fmla="*/ 769460095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" h="22">
                <a:moveTo>
                  <a:pt x="0" y="4"/>
                </a:moveTo>
                <a:lnTo>
                  <a:pt x="37" y="0"/>
                </a:lnTo>
                <a:lnTo>
                  <a:pt x="50" y="17"/>
                </a:lnTo>
                <a:lnTo>
                  <a:pt x="15" y="22"/>
                </a:lnTo>
                <a:lnTo>
                  <a:pt x="0" y="4"/>
                </a:lnTo>
                <a:close/>
              </a:path>
            </a:pathLst>
          </a:custGeom>
          <a:solidFill>
            <a:srgbClr val="EDF5F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58" name="Freeform 5873"/>
          <p:cNvSpPr>
            <a:spLocks/>
          </p:cNvSpPr>
          <p:nvPr/>
        </p:nvSpPr>
        <p:spPr bwMode="auto">
          <a:xfrm>
            <a:off x="4325938" y="6345238"/>
            <a:ext cx="30162" cy="14287"/>
          </a:xfrm>
          <a:custGeom>
            <a:avLst/>
            <a:gdLst>
              <a:gd name="T0" fmla="*/ 0 w 47"/>
              <a:gd name="T1" fmla="*/ 1369364141 h 22"/>
              <a:gd name="T2" fmla="*/ 2147483647 w 47"/>
              <a:gd name="T3" fmla="*/ 0 h 22"/>
              <a:gd name="T4" fmla="*/ 2147483647 w 47"/>
              <a:gd name="T5" fmla="*/ 2147483647 h 22"/>
              <a:gd name="T6" fmla="*/ 2147483647 w 47"/>
              <a:gd name="T7" fmla="*/ 2147483647 h 22"/>
              <a:gd name="T8" fmla="*/ 0 w 47"/>
              <a:gd name="T9" fmla="*/ 1369364141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" h="22">
                <a:moveTo>
                  <a:pt x="0" y="5"/>
                </a:moveTo>
                <a:lnTo>
                  <a:pt x="34" y="0"/>
                </a:lnTo>
                <a:lnTo>
                  <a:pt x="47" y="17"/>
                </a:lnTo>
                <a:lnTo>
                  <a:pt x="12" y="22"/>
                </a:lnTo>
                <a:lnTo>
                  <a:pt x="0" y="5"/>
                </a:lnTo>
                <a:close/>
              </a:path>
            </a:pathLst>
          </a:custGeom>
          <a:solidFill>
            <a:srgbClr val="EDF5F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59" name="Freeform 5874"/>
          <p:cNvSpPr>
            <a:spLocks/>
          </p:cNvSpPr>
          <p:nvPr/>
        </p:nvSpPr>
        <p:spPr bwMode="auto">
          <a:xfrm>
            <a:off x="4271963" y="6351588"/>
            <a:ext cx="31750" cy="14287"/>
          </a:xfrm>
          <a:custGeom>
            <a:avLst/>
            <a:gdLst>
              <a:gd name="T0" fmla="*/ 0 w 50"/>
              <a:gd name="T1" fmla="*/ 1369364141 h 22"/>
              <a:gd name="T2" fmla="*/ 2147483647 w 50"/>
              <a:gd name="T3" fmla="*/ 0 h 22"/>
              <a:gd name="T4" fmla="*/ 2147483647 w 50"/>
              <a:gd name="T5" fmla="*/ 2147483647 h 22"/>
              <a:gd name="T6" fmla="*/ 2147483647 w 50"/>
              <a:gd name="T7" fmla="*/ 2147483647 h 22"/>
              <a:gd name="T8" fmla="*/ 0 w 50"/>
              <a:gd name="T9" fmla="*/ 1369364141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" h="22">
                <a:moveTo>
                  <a:pt x="0" y="5"/>
                </a:moveTo>
                <a:lnTo>
                  <a:pt x="38" y="0"/>
                </a:lnTo>
                <a:lnTo>
                  <a:pt x="50" y="17"/>
                </a:lnTo>
                <a:lnTo>
                  <a:pt x="13" y="22"/>
                </a:lnTo>
                <a:lnTo>
                  <a:pt x="0" y="5"/>
                </a:lnTo>
                <a:close/>
              </a:path>
            </a:pathLst>
          </a:custGeom>
          <a:solidFill>
            <a:srgbClr val="EDF5F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60" name="Freeform 5875"/>
          <p:cNvSpPr>
            <a:spLocks/>
          </p:cNvSpPr>
          <p:nvPr/>
        </p:nvSpPr>
        <p:spPr bwMode="auto">
          <a:xfrm>
            <a:off x="4232275" y="6356350"/>
            <a:ext cx="30163" cy="14288"/>
          </a:xfrm>
          <a:custGeom>
            <a:avLst/>
            <a:gdLst>
              <a:gd name="T0" fmla="*/ 0 w 48"/>
              <a:gd name="T1" fmla="*/ 1198639578 h 23"/>
              <a:gd name="T2" fmla="*/ 2147483647 w 48"/>
              <a:gd name="T3" fmla="*/ 0 h 23"/>
              <a:gd name="T4" fmla="*/ 2147483647 w 48"/>
              <a:gd name="T5" fmla="*/ 2147483647 h 23"/>
              <a:gd name="T6" fmla="*/ 2147483647 w 48"/>
              <a:gd name="T7" fmla="*/ 2147483647 h 23"/>
              <a:gd name="T8" fmla="*/ 0 w 48"/>
              <a:gd name="T9" fmla="*/ 1198639578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" h="23">
                <a:moveTo>
                  <a:pt x="0" y="5"/>
                </a:moveTo>
                <a:lnTo>
                  <a:pt x="38" y="0"/>
                </a:lnTo>
                <a:lnTo>
                  <a:pt x="48" y="18"/>
                </a:lnTo>
                <a:lnTo>
                  <a:pt x="10" y="23"/>
                </a:lnTo>
                <a:lnTo>
                  <a:pt x="0" y="5"/>
                </a:lnTo>
                <a:close/>
              </a:path>
            </a:pathLst>
          </a:custGeom>
          <a:solidFill>
            <a:srgbClr val="EDF5F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61" name="Freeform 5876"/>
          <p:cNvSpPr>
            <a:spLocks/>
          </p:cNvSpPr>
          <p:nvPr/>
        </p:nvSpPr>
        <p:spPr bwMode="auto">
          <a:xfrm>
            <a:off x="4192588" y="6361113"/>
            <a:ext cx="31750" cy="14287"/>
          </a:xfrm>
          <a:custGeom>
            <a:avLst/>
            <a:gdLst>
              <a:gd name="T0" fmla="*/ 0 w 50"/>
              <a:gd name="T1" fmla="*/ 1369364141 h 22"/>
              <a:gd name="T2" fmla="*/ 2147483647 w 50"/>
              <a:gd name="T3" fmla="*/ 0 h 22"/>
              <a:gd name="T4" fmla="*/ 2147483647 w 50"/>
              <a:gd name="T5" fmla="*/ 2147483647 h 22"/>
              <a:gd name="T6" fmla="*/ 2147483647 w 50"/>
              <a:gd name="T7" fmla="*/ 2147483647 h 22"/>
              <a:gd name="T8" fmla="*/ 0 w 50"/>
              <a:gd name="T9" fmla="*/ 1369364141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" h="22">
                <a:moveTo>
                  <a:pt x="0" y="5"/>
                </a:moveTo>
                <a:lnTo>
                  <a:pt x="37" y="0"/>
                </a:lnTo>
                <a:lnTo>
                  <a:pt x="50" y="17"/>
                </a:lnTo>
                <a:lnTo>
                  <a:pt x="12" y="22"/>
                </a:lnTo>
                <a:lnTo>
                  <a:pt x="0" y="5"/>
                </a:lnTo>
                <a:close/>
              </a:path>
            </a:pathLst>
          </a:custGeom>
          <a:solidFill>
            <a:srgbClr val="EDF5F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62" name="Freeform 5877"/>
          <p:cNvSpPr>
            <a:spLocks/>
          </p:cNvSpPr>
          <p:nvPr/>
        </p:nvSpPr>
        <p:spPr bwMode="auto">
          <a:xfrm>
            <a:off x="4152900" y="6365875"/>
            <a:ext cx="30163" cy="14288"/>
          </a:xfrm>
          <a:custGeom>
            <a:avLst/>
            <a:gdLst>
              <a:gd name="T0" fmla="*/ 0 w 47"/>
              <a:gd name="T1" fmla="*/ 1369556107 h 22"/>
              <a:gd name="T2" fmla="*/ 2147483647 w 47"/>
              <a:gd name="T3" fmla="*/ 0 h 22"/>
              <a:gd name="T4" fmla="*/ 2147483647 w 47"/>
              <a:gd name="T5" fmla="*/ 2147483647 h 22"/>
              <a:gd name="T6" fmla="*/ 2147483647 w 47"/>
              <a:gd name="T7" fmla="*/ 2147483647 h 22"/>
              <a:gd name="T8" fmla="*/ 0 w 47"/>
              <a:gd name="T9" fmla="*/ 136955610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" h="22">
                <a:moveTo>
                  <a:pt x="0" y="5"/>
                </a:moveTo>
                <a:lnTo>
                  <a:pt x="37" y="0"/>
                </a:lnTo>
                <a:lnTo>
                  <a:pt x="47" y="18"/>
                </a:lnTo>
                <a:lnTo>
                  <a:pt x="10" y="22"/>
                </a:lnTo>
                <a:lnTo>
                  <a:pt x="0" y="5"/>
                </a:lnTo>
                <a:close/>
              </a:path>
            </a:pathLst>
          </a:custGeom>
          <a:solidFill>
            <a:srgbClr val="EDF5F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63" name="Freeform 5878"/>
          <p:cNvSpPr>
            <a:spLocks/>
          </p:cNvSpPr>
          <p:nvPr/>
        </p:nvSpPr>
        <p:spPr bwMode="auto">
          <a:xfrm>
            <a:off x="4070350" y="6376988"/>
            <a:ext cx="31750" cy="14287"/>
          </a:xfrm>
          <a:custGeom>
            <a:avLst/>
            <a:gdLst>
              <a:gd name="T0" fmla="*/ 0 w 50"/>
              <a:gd name="T1" fmla="*/ 1095660289 h 22"/>
              <a:gd name="T2" fmla="*/ 2147483647 w 50"/>
              <a:gd name="T3" fmla="*/ 0 h 22"/>
              <a:gd name="T4" fmla="*/ 2147483647 w 50"/>
              <a:gd name="T5" fmla="*/ 2147483647 h 22"/>
              <a:gd name="T6" fmla="*/ 2147483647 w 50"/>
              <a:gd name="T7" fmla="*/ 2147483647 h 22"/>
              <a:gd name="T8" fmla="*/ 0 w 50"/>
              <a:gd name="T9" fmla="*/ 1095660289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" h="22">
                <a:moveTo>
                  <a:pt x="0" y="4"/>
                </a:moveTo>
                <a:lnTo>
                  <a:pt x="37" y="0"/>
                </a:lnTo>
                <a:lnTo>
                  <a:pt x="50" y="17"/>
                </a:lnTo>
                <a:lnTo>
                  <a:pt x="10" y="22"/>
                </a:lnTo>
                <a:lnTo>
                  <a:pt x="0" y="4"/>
                </a:lnTo>
                <a:close/>
              </a:path>
            </a:pathLst>
          </a:custGeom>
          <a:solidFill>
            <a:srgbClr val="ADB5B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64" name="Freeform 5879"/>
          <p:cNvSpPr>
            <a:spLocks/>
          </p:cNvSpPr>
          <p:nvPr/>
        </p:nvSpPr>
        <p:spPr bwMode="auto">
          <a:xfrm>
            <a:off x="4102100" y="5997575"/>
            <a:ext cx="538163" cy="168275"/>
          </a:xfrm>
          <a:custGeom>
            <a:avLst/>
            <a:gdLst>
              <a:gd name="T0" fmla="*/ 2147483647 w 848"/>
              <a:gd name="T1" fmla="*/ 2147483647 h 265"/>
              <a:gd name="T2" fmla="*/ 2147483647 w 848"/>
              <a:gd name="T3" fmla="*/ 2147483647 h 265"/>
              <a:gd name="T4" fmla="*/ 2147483647 w 848"/>
              <a:gd name="T5" fmla="*/ 2147483647 h 265"/>
              <a:gd name="T6" fmla="*/ 2147483647 w 848"/>
              <a:gd name="T7" fmla="*/ 2147483647 h 265"/>
              <a:gd name="T8" fmla="*/ 2147483647 w 848"/>
              <a:gd name="T9" fmla="*/ 2147483647 h 265"/>
              <a:gd name="T10" fmla="*/ 2147483647 w 848"/>
              <a:gd name="T11" fmla="*/ 2147483647 h 265"/>
              <a:gd name="T12" fmla="*/ 2147483647 w 848"/>
              <a:gd name="T13" fmla="*/ 2147483647 h 265"/>
              <a:gd name="T14" fmla="*/ 2147483647 w 848"/>
              <a:gd name="T15" fmla="*/ 2147483647 h 265"/>
              <a:gd name="T16" fmla="*/ 2147483647 w 848"/>
              <a:gd name="T17" fmla="*/ 2147483647 h 265"/>
              <a:gd name="T18" fmla="*/ 2147483647 w 848"/>
              <a:gd name="T19" fmla="*/ 2147483647 h 265"/>
              <a:gd name="T20" fmla="*/ 0 w 848"/>
              <a:gd name="T21" fmla="*/ 2147483647 h 265"/>
              <a:gd name="T22" fmla="*/ 2147483647 w 848"/>
              <a:gd name="T23" fmla="*/ 0 h 265"/>
              <a:gd name="T24" fmla="*/ 2147483647 w 848"/>
              <a:gd name="T25" fmla="*/ 2147483647 h 265"/>
              <a:gd name="T26" fmla="*/ 2147483647 w 848"/>
              <a:gd name="T27" fmla="*/ 2147483647 h 265"/>
              <a:gd name="T28" fmla="*/ 2147483647 w 848"/>
              <a:gd name="T29" fmla="*/ 2147483647 h 265"/>
              <a:gd name="T30" fmla="*/ 2147483647 w 848"/>
              <a:gd name="T31" fmla="*/ 2147483647 h 265"/>
              <a:gd name="T32" fmla="*/ 2147483647 w 848"/>
              <a:gd name="T33" fmla="*/ 2147483647 h 265"/>
              <a:gd name="T34" fmla="*/ 2147483647 w 848"/>
              <a:gd name="T35" fmla="*/ 2147483647 h 265"/>
              <a:gd name="T36" fmla="*/ 2147483647 w 848"/>
              <a:gd name="T37" fmla="*/ 2147483647 h 265"/>
              <a:gd name="T38" fmla="*/ 2147483647 w 848"/>
              <a:gd name="T39" fmla="*/ 2147483647 h 265"/>
              <a:gd name="T40" fmla="*/ 2147483647 w 848"/>
              <a:gd name="T41" fmla="*/ 2147483647 h 26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48" h="265">
                <a:moveTo>
                  <a:pt x="845" y="193"/>
                </a:moveTo>
                <a:lnTo>
                  <a:pt x="198" y="265"/>
                </a:lnTo>
                <a:lnTo>
                  <a:pt x="193" y="265"/>
                </a:lnTo>
                <a:lnTo>
                  <a:pt x="188" y="265"/>
                </a:lnTo>
                <a:lnTo>
                  <a:pt x="183" y="265"/>
                </a:lnTo>
                <a:lnTo>
                  <a:pt x="178" y="263"/>
                </a:lnTo>
                <a:lnTo>
                  <a:pt x="173" y="263"/>
                </a:lnTo>
                <a:lnTo>
                  <a:pt x="168" y="260"/>
                </a:lnTo>
                <a:lnTo>
                  <a:pt x="163" y="258"/>
                </a:lnTo>
                <a:lnTo>
                  <a:pt x="161" y="253"/>
                </a:lnTo>
                <a:lnTo>
                  <a:pt x="0" y="65"/>
                </a:lnTo>
                <a:lnTo>
                  <a:pt x="622" y="0"/>
                </a:lnTo>
                <a:lnTo>
                  <a:pt x="835" y="164"/>
                </a:lnTo>
                <a:lnTo>
                  <a:pt x="840" y="166"/>
                </a:lnTo>
                <a:lnTo>
                  <a:pt x="843" y="171"/>
                </a:lnTo>
                <a:lnTo>
                  <a:pt x="845" y="176"/>
                </a:lnTo>
                <a:lnTo>
                  <a:pt x="848" y="181"/>
                </a:lnTo>
                <a:lnTo>
                  <a:pt x="848" y="186"/>
                </a:lnTo>
                <a:lnTo>
                  <a:pt x="848" y="188"/>
                </a:lnTo>
                <a:lnTo>
                  <a:pt x="848" y="193"/>
                </a:lnTo>
                <a:lnTo>
                  <a:pt x="845" y="193"/>
                </a:lnTo>
                <a:close/>
              </a:path>
            </a:pathLst>
          </a:custGeom>
          <a:solidFill>
            <a:srgbClr val="474F4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65" name="Freeform 5880"/>
          <p:cNvSpPr>
            <a:spLocks/>
          </p:cNvSpPr>
          <p:nvPr/>
        </p:nvSpPr>
        <p:spPr bwMode="auto">
          <a:xfrm>
            <a:off x="4102100" y="6007100"/>
            <a:ext cx="538163" cy="155575"/>
          </a:xfrm>
          <a:custGeom>
            <a:avLst/>
            <a:gdLst>
              <a:gd name="T0" fmla="*/ 2147483647 w 848"/>
              <a:gd name="T1" fmla="*/ 2147483647 h 245"/>
              <a:gd name="T2" fmla="*/ 2147483647 w 848"/>
              <a:gd name="T3" fmla="*/ 2147483647 h 245"/>
              <a:gd name="T4" fmla="*/ 2147483647 w 848"/>
              <a:gd name="T5" fmla="*/ 2147483647 h 245"/>
              <a:gd name="T6" fmla="*/ 2147483647 w 848"/>
              <a:gd name="T7" fmla="*/ 2147483647 h 245"/>
              <a:gd name="T8" fmla="*/ 2147483647 w 848"/>
              <a:gd name="T9" fmla="*/ 2147483647 h 245"/>
              <a:gd name="T10" fmla="*/ 2147483647 w 848"/>
              <a:gd name="T11" fmla="*/ 2147483647 h 245"/>
              <a:gd name="T12" fmla="*/ 2147483647 w 848"/>
              <a:gd name="T13" fmla="*/ 2147483647 h 245"/>
              <a:gd name="T14" fmla="*/ 2147483647 w 848"/>
              <a:gd name="T15" fmla="*/ 2147483647 h 245"/>
              <a:gd name="T16" fmla="*/ 2147483647 w 848"/>
              <a:gd name="T17" fmla="*/ 2147483647 h 245"/>
              <a:gd name="T18" fmla="*/ 2147483647 w 848"/>
              <a:gd name="T19" fmla="*/ 2147483647 h 245"/>
              <a:gd name="T20" fmla="*/ 2147483647 w 848"/>
              <a:gd name="T21" fmla="*/ 2147483647 h 245"/>
              <a:gd name="T22" fmla="*/ 2147483647 w 848"/>
              <a:gd name="T23" fmla="*/ 2147483647 h 245"/>
              <a:gd name="T24" fmla="*/ 2147483647 w 848"/>
              <a:gd name="T25" fmla="*/ 2147483647 h 245"/>
              <a:gd name="T26" fmla="*/ 0 w 848"/>
              <a:gd name="T27" fmla="*/ 2147483647 h 245"/>
              <a:gd name="T28" fmla="*/ 0 w 848"/>
              <a:gd name="T29" fmla="*/ 0 h 245"/>
              <a:gd name="T30" fmla="*/ 2147483647 w 848"/>
              <a:gd name="T31" fmla="*/ 2147483647 h 245"/>
              <a:gd name="T32" fmla="*/ 2147483647 w 848"/>
              <a:gd name="T33" fmla="*/ 2147483647 h 245"/>
              <a:gd name="T34" fmla="*/ 2147483647 w 848"/>
              <a:gd name="T35" fmla="*/ 2147483647 h 245"/>
              <a:gd name="T36" fmla="*/ 2147483647 w 848"/>
              <a:gd name="T37" fmla="*/ 2147483647 h 245"/>
              <a:gd name="T38" fmla="*/ 2147483647 w 848"/>
              <a:gd name="T39" fmla="*/ 2147483647 h 245"/>
              <a:gd name="T40" fmla="*/ 2147483647 w 848"/>
              <a:gd name="T41" fmla="*/ 2147483647 h 245"/>
              <a:gd name="T42" fmla="*/ 2147483647 w 848"/>
              <a:gd name="T43" fmla="*/ 2147483647 h 245"/>
              <a:gd name="T44" fmla="*/ 2147483647 w 848"/>
              <a:gd name="T45" fmla="*/ 2147483647 h 245"/>
              <a:gd name="T46" fmla="*/ 2147483647 w 848"/>
              <a:gd name="T47" fmla="*/ 2147483647 h 245"/>
              <a:gd name="T48" fmla="*/ 2147483647 w 848"/>
              <a:gd name="T49" fmla="*/ 2147483647 h 245"/>
              <a:gd name="T50" fmla="*/ 2147483647 w 848"/>
              <a:gd name="T51" fmla="*/ 2147483647 h 245"/>
              <a:gd name="T52" fmla="*/ 2147483647 w 848"/>
              <a:gd name="T53" fmla="*/ 2147483647 h 24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848" h="245">
                <a:moveTo>
                  <a:pt x="848" y="126"/>
                </a:moveTo>
                <a:lnTo>
                  <a:pt x="848" y="171"/>
                </a:lnTo>
                <a:lnTo>
                  <a:pt x="848" y="173"/>
                </a:lnTo>
                <a:lnTo>
                  <a:pt x="845" y="173"/>
                </a:lnTo>
                <a:lnTo>
                  <a:pt x="198" y="245"/>
                </a:lnTo>
                <a:lnTo>
                  <a:pt x="193" y="245"/>
                </a:lnTo>
                <a:lnTo>
                  <a:pt x="188" y="245"/>
                </a:lnTo>
                <a:lnTo>
                  <a:pt x="183" y="245"/>
                </a:lnTo>
                <a:lnTo>
                  <a:pt x="178" y="243"/>
                </a:lnTo>
                <a:lnTo>
                  <a:pt x="173" y="243"/>
                </a:lnTo>
                <a:lnTo>
                  <a:pt x="168" y="240"/>
                </a:lnTo>
                <a:lnTo>
                  <a:pt x="163" y="238"/>
                </a:lnTo>
                <a:lnTo>
                  <a:pt x="161" y="233"/>
                </a:lnTo>
                <a:lnTo>
                  <a:pt x="0" y="45"/>
                </a:lnTo>
                <a:lnTo>
                  <a:pt x="0" y="0"/>
                </a:lnTo>
                <a:lnTo>
                  <a:pt x="161" y="188"/>
                </a:lnTo>
                <a:lnTo>
                  <a:pt x="163" y="193"/>
                </a:lnTo>
                <a:lnTo>
                  <a:pt x="168" y="196"/>
                </a:lnTo>
                <a:lnTo>
                  <a:pt x="173" y="198"/>
                </a:lnTo>
                <a:lnTo>
                  <a:pt x="178" y="198"/>
                </a:lnTo>
                <a:lnTo>
                  <a:pt x="183" y="201"/>
                </a:lnTo>
                <a:lnTo>
                  <a:pt x="188" y="201"/>
                </a:lnTo>
                <a:lnTo>
                  <a:pt x="193" y="201"/>
                </a:lnTo>
                <a:lnTo>
                  <a:pt x="198" y="201"/>
                </a:lnTo>
                <a:lnTo>
                  <a:pt x="845" y="129"/>
                </a:lnTo>
                <a:lnTo>
                  <a:pt x="848" y="129"/>
                </a:lnTo>
                <a:lnTo>
                  <a:pt x="848" y="126"/>
                </a:lnTo>
                <a:close/>
              </a:path>
            </a:pathLst>
          </a:custGeom>
          <a:solidFill>
            <a:srgbClr val="9EA6A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66" name="Freeform 5881"/>
          <p:cNvSpPr>
            <a:spLocks/>
          </p:cNvSpPr>
          <p:nvPr/>
        </p:nvSpPr>
        <p:spPr bwMode="auto">
          <a:xfrm>
            <a:off x="4102100" y="5965825"/>
            <a:ext cx="538163" cy="168275"/>
          </a:xfrm>
          <a:custGeom>
            <a:avLst/>
            <a:gdLst>
              <a:gd name="T0" fmla="*/ 2147483647 w 848"/>
              <a:gd name="T1" fmla="*/ 2147483647 h 266"/>
              <a:gd name="T2" fmla="*/ 2147483647 w 848"/>
              <a:gd name="T3" fmla="*/ 2147483647 h 266"/>
              <a:gd name="T4" fmla="*/ 2147483647 w 848"/>
              <a:gd name="T5" fmla="*/ 2147483647 h 266"/>
              <a:gd name="T6" fmla="*/ 2147483647 w 848"/>
              <a:gd name="T7" fmla="*/ 2147483647 h 266"/>
              <a:gd name="T8" fmla="*/ 2147483647 w 848"/>
              <a:gd name="T9" fmla="*/ 2147483647 h 266"/>
              <a:gd name="T10" fmla="*/ 2147483647 w 848"/>
              <a:gd name="T11" fmla="*/ 2147483647 h 266"/>
              <a:gd name="T12" fmla="*/ 2147483647 w 848"/>
              <a:gd name="T13" fmla="*/ 2147483647 h 266"/>
              <a:gd name="T14" fmla="*/ 2147483647 w 848"/>
              <a:gd name="T15" fmla="*/ 2147483647 h 266"/>
              <a:gd name="T16" fmla="*/ 2147483647 w 848"/>
              <a:gd name="T17" fmla="*/ 2147483647 h 266"/>
              <a:gd name="T18" fmla="*/ 2147483647 w 848"/>
              <a:gd name="T19" fmla="*/ 2147483647 h 266"/>
              <a:gd name="T20" fmla="*/ 0 w 848"/>
              <a:gd name="T21" fmla="*/ 2147483647 h 266"/>
              <a:gd name="T22" fmla="*/ 2147483647 w 848"/>
              <a:gd name="T23" fmla="*/ 0 h 266"/>
              <a:gd name="T24" fmla="*/ 2147483647 w 848"/>
              <a:gd name="T25" fmla="*/ 2147483647 h 266"/>
              <a:gd name="T26" fmla="*/ 2147483647 w 848"/>
              <a:gd name="T27" fmla="*/ 2147483647 h 266"/>
              <a:gd name="T28" fmla="*/ 2147483647 w 848"/>
              <a:gd name="T29" fmla="*/ 2147483647 h 266"/>
              <a:gd name="T30" fmla="*/ 2147483647 w 848"/>
              <a:gd name="T31" fmla="*/ 2147483647 h 266"/>
              <a:gd name="T32" fmla="*/ 2147483647 w 848"/>
              <a:gd name="T33" fmla="*/ 2147483647 h 266"/>
              <a:gd name="T34" fmla="*/ 2147483647 w 848"/>
              <a:gd name="T35" fmla="*/ 2147483647 h 266"/>
              <a:gd name="T36" fmla="*/ 2147483647 w 848"/>
              <a:gd name="T37" fmla="*/ 2147483647 h 266"/>
              <a:gd name="T38" fmla="*/ 2147483647 w 848"/>
              <a:gd name="T39" fmla="*/ 2147483647 h 266"/>
              <a:gd name="T40" fmla="*/ 2147483647 w 848"/>
              <a:gd name="T41" fmla="*/ 2147483647 h 26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48" h="266">
                <a:moveTo>
                  <a:pt x="845" y="194"/>
                </a:moveTo>
                <a:lnTo>
                  <a:pt x="198" y="266"/>
                </a:lnTo>
                <a:lnTo>
                  <a:pt x="193" y="266"/>
                </a:lnTo>
                <a:lnTo>
                  <a:pt x="188" y="266"/>
                </a:lnTo>
                <a:lnTo>
                  <a:pt x="183" y="266"/>
                </a:lnTo>
                <a:lnTo>
                  <a:pt x="178" y="263"/>
                </a:lnTo>
                <a:lnTo>
                  <a:pt x="173" y="263"/>
                </a:lnTo>
                <a:lnTo>
                  <a:pt x="168" y="261"/>
                </a:lnTo>
                <a:lnTo>
                  <a:pt x="163" y="258"/>
                </a:lnTo>
                <a:lnTo>
                  <a:pt x="161" y="253"/>
                </a:lnTo>
                <a:lnTo>
                  <a:pt x="0" y="65"/>
                </a:lnTo>
                <a:lnTo>
                  <a:pt x="622" y="0"/>
                </a:lnTo>
                <a:lnTo>
                  <a:pt x="835" y="164"/>
                </a:lnTo>
                <a:lnTo>
                  <a:pt x="840" y="167"/>
                </a:lnTo>
                <a:lnTo>
                  <a:pt x="843" y="172"/>
                </a:lnTo>
                <a:lnTo>
                  <a:pt x="845" y="176"/>
                </a:lnTo>
                <a:lnTo>
                  <a:pt x="848" y="181"/>
                </a:lnTo>
                <a:lnTo>
                  <a:pt x="848" y="186"/>
                </a:lnTo>
                <a:lnTo>
                  <a:pt x="848" y="191"/>
                </a:lnTo>
                <a:lnTo>
                  <a:pt x="848" y="194"/>
                </a:lnTo>
                <a:lnTo>
                  <a:pt x="845" y="194"/>
                </a:lnTo>
                <a:close/>
              </a:path>
            </a:pathLst>
          </a:custGeom>
          <a:solidFill>
            <a:srgbClr val="EDF5F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67" name="Freeform 5882"/>
          <p:cNvSpPr>
            <a:spLocks/>
          </p:cNvSpPr>
          <p:nvPr/>
        </p:nvSpPr>
        <p:spPr bwMode="auto">
          <a:xfrm>
            <a:off x="4116388" y="5965825"/>
            <a:ext cx="514350" cy="155575"/>
          </a:xfrm>
          <a:custGeom>
            <a:avLst/>
            <a:gdLst>
              <a:gd name="T0" fmla="*/ 2147483647 w 811"/>
              <a:gd name="T1" fmla="*/ 2147483647 h 246"/>
              <a:gd name="T2" fmla="*/ 2147483647 w 811"/>
              <a:gd name="T3" fmla="*/ 2147483647 h 246"/>
              <a:gd name="T4" fmla="*/ 2147483647 w 811"/>
              <a:gd name="T5" fmla="*/ 2147483647 h 246"/>
              <a:gd name="T6" fmla="*/ 2147483647 w 811"/>
              <a:gd name="T7" fmla="*/ 2147483647 h 246"/>
              <a:gd name="T8" fmla="*/ 2147483647 w 811"/>
              <a:gd name="T9" fmla="*/ 2147483647 h 246"/>
              <a:gd name="T10" fmla="*/ 2147483647 w 811"/>
              <a:gd name="T11" fmla="*/ 2147483647 h 246"/>
              <a:gd name="T12" fmla="*/ 2147483647 w 811"/>
              <a:gd name="T13" fmla="*/ 2147483647 h 246"/>
              <a:gd name="T14" fmla="*/ 2147483647 w 811"/>
              <a:gd name="T15" fmla="*/ 2147483647 h 246"/>
              <a:gd name="T16" fmla="*/ 2147483647 w 811"/>
              <a:gd name="T17" fmla="*/ 2147483647 h 246"/>
              <a:gd name="T18" fmla="*/ 2147483647 w 811"/>
              <a:gd name="T19" fmla="*/ 2147483647 h 246"/>
              <a:gd name="T20" fmla="*/ 0 w 811"/>
              <a:gd name="T21" fmla="*/ 2147483647 h 246"/>
              <a:gd name="T22" fmla="*/ 2147483647 w 811"/>
              <a:gd name="T23" fmla="*/ 0 h 246"/>
              <a:gd name="T24" fmla="*/ 2147483647 w 811"/>
              <a:gd name="T25" fmla="*/ 2147483647 h 246"/>
              <a:gd name="T26" fmla="*/ 2147483647 w 811"/>
              <a:gd name="T27" fmla="*/ 2147483647 h 246"/>
              <a:gd name="T28" fmla="*/ 2147483647 w 811"/>
              <a:gd name="T29" fmla="*/ 2147483647 h 246"/>
              <a:gd name="T30" fmla="*/ 2147483647 w 811"/>
              <a:gd name="T31" fmla="*/ 2147483647 h 246"/>
              <a:gd name="T32" fmla="*/ 2147483647 w 811"/>
              <a:gd name="T33" fmla="*/ 2147483647 h 246"/>
              <a:gd name="T34" fmla="*/ 2147483647 w 811"/>
              <a:gd name="T35" fmla="*/ 2147483647 h 246"/>
              <a:gd name="T36" fmla="*/ 2147483647 w 811"/>
              <a:gd name="T37" fmla="*/ 2147483647 h 246"/>
              <a:gd name="T38" fmla="*/ 2147483647 w 811"/>
              <a:gd name="T39" fmla="*/ 2147483647 h 246"/>
              <a:gd name="T40" fmla="*/ 2147483647 w 811"/>
              <a:gd name="T41" fmla="*/ 2147483647 h 24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11" h="246">
                <a:moveTo>
                  <a:pt x="801" y="176"/>
                </a:moveTo>
                <a:lnTo>
                  <a:pt x="178" y="246"/>
                </a:lnTo>
                <a:lnTo>
                  <a:pt x="174" y="246"/>
                </a:lnTo>
                <a:lnTo>
                  <a:pt x="171" y="246"/>
                </a:lnTo>
                <a:lnTo>
                  <a:pt x="164" y="246"/>
                </a:lnTo>
                <a:lnTo>
                  <a:pt x="159" y="243"/>
                </a:lnTo>
                <a:lnTo>
                  <a:pt x="154" y="241"/>
                </a:lnTo>
                <a:lnTo>
                  <a:pt x="149" y="241"/>
                </a:lnTo>
                <a:lnTo>
                  <a:pt x="146" y="238"/>
                </a:lnTo>
                <a:lnTo>
                  <a:pt x="141" y="234"/>
                </a:lnTo>
                <a:lnTo>
                  <a:pt x="0" y="62"/>
                </a:lnTo>
                <a:lnTo>
                  <a:pt x="600" y="0"/>
                </a:lnTo>
                <a:lnTo>
                  <a:pt x="793" y="147"/>
                </a:lnTo>
                <a:lnTo>
                  <a:pt x="796" y="149"/>
                </a:lnTo>
                <a:lnTo>
                  <a:pt x="801" y="154"/>
                </a:lnTo>
                <a:lnTo>
                  <a:pt x="803" y="159"/>
                </a:lnTo>
                <a:lnTo>
                  <a:pt x="808" y="164"/>
                </a:lnTo>
                <a:lnTo>
                  <a:pt x="811" y="167"/>
                </a:lnTo>
                <a:lnTo>
                  <a:pt x="811" y="172"/>
                </a:lnTo>
                <a:lnTo>
                  <a:pt x="808" y="174"/>
                </a:lnTo>
                <a:lnTo>
                  <a:pt x="801" y="176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68" name="Freeform 5883"/>
          <p:cNvSpPr>
            <a:spLocks/>
          </p:cNvSpPr>
          <p:nvPr/>
        </p:nvSpPr>
        <p:spPr bwMode="auto">
          <a:xfrm>
            <a:off x="4116388" y="5965825"/>
            <a:ext cx="449262" cy="106363"/>
          </a:xfrm>
          <a:custGeom>
            <a:avLst/>
            <a:gdLst>
              <a:gd name="T0" fmla="*/ 2147483647 w 709"/>
              <a:gd name="T1" fmla="*/ 2147483647 h 167"/>
              <a:gd name="T2" fmla="*/ 2147483647 w 709"/>
              <a:gd name="T3" fmla="*/ 2147483647 h 167"/>
              <a:gd name="T4" fmla="*/ 2147483647 w 709"/>
              <a:gd name="T5" fmla="*/ 2147483647 h 167"/>
              <a:gd name="T6" fmla="*/ 2147483647 w 709"/>
              <a:gd name="T7" fmla="*/ 2147483647 h 167"/>
              <a:gd name="T8" fmla="*/ 2147483647 w 709"/>
              <a:gd name="T9" fmla="*/ 2147483647 h 167"/>
              <a:gd name="T10" fmla="*/ 2147483647 w 709"/>
              <a:gd name="T11" fmla="*/ 2147483647 h 167"/>
              <a:gd name="T12" fmla="*/ 2147483647 w 709"/>
              <a:gd name="T13" fmla="*/ 2147483647 h 167"/>
              <a:gd name="T14" fmla="*/ 2147483647 w 709"/>
              <a:gd name="T15" fmla="*/ 2147483647 h 167"/>
              <a:gd name="T16" fmla="*/ 2147483647 w 709"/>
              <a:gd name="T17" fmla="*/ 2147483647 h 167"/>
              <a:gd name="T18" fmla="*/ 2147483647 w 709"/>
              <a:gd name="T19" fmla="*/ 2147483647 h 167"/>
              <a:gd name="T20" fmla="*/ 0 w 709"/>
              <a:gd name="T21" fmla="*/ 2147483647 h 167"/>
              <a:gd name="T22" fmla="*/ 2147483647 w 709"/>
              <a:gd name="T23" fmla="*/ 0 h 167"/>
              <a:gd name="T24" fmla="*/ 2147483647 w 709"/>
              <a:gd name="T25" fmla="*/ 2147483647 h 167"/>
              <a:gd name="T26" fmla="*/ 2147483647 w 709"/>
              <a:gd name="T27" fmla="*/ 2147483647 h 167"/>
              <a:gd name="T28" fmla="*/ 2147483647 w 709"/>
              <a:gd name="T29" fmla="*/ 2147483647 h 167"/>
              <a:gd name="T30" fmla="*/ 2147483647 w 709"/>
              <a:gd name="T31" fmla="*/ 2147483647 h 167"/>
              <a:gd name="T32" fmla="*/ 2147483647 w 709"/>
              <a:gd name="T33" fmla="*/ 2147483647 h 167"/>
              <a:gd name="T34" fmla="*/ 2147483647 w 709"/>
              <a:gd name="T35" fmla="*/ 2147483647 h 167"/>
              <a:gd name="T36" fmla="*/ 2147483647 w 709"/>
              <a:gd name="T37" fmla="*/ 2147483647 h 167"/>
              <a:gd name="T38" fmla="*/ 2147483647 w 709"/>
              <a:gd name="T39" fmla="*/ 2147483647 h 167"/>
              <a:gd name="T40" fmla="*/ 2147483647 w 709"/>
              <a:gd name="T41" fmla="*/ 2147483647 h 16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709" h="167">
                <a:moveTo>
                  <a:pt x="699" y="102"/>
                </a:moveTo>
                <a:lnTo>
                  <a:pt x="114" y="167"/>
                </a:lnTo>
                <a:lnTo>
                  <a:pt x="109" y="167"/>
                </a:lnTo>
                <a:lnTo>
                  <a:pt x="104" y="167"/>
                </a:lnTo>
                <a:lnTo>
                  <a:pt x="99" y="164"/>
                </a:lnTo>
                <a:lnTo>
                  <a:pt x="92" y="164"/>
                </a:lnTo>
                <a:lnTo>
                  <a:pt x="87" y="162"/>
                </a:lnTo>
                <a:lnTo>
                  <a:pt x="82" y="159"/>
                </a:lnTo>
                <a:lnTo>
                  <a:pt x="79" y="157"/>
                </a:lnTo>
                <a:lnTo>
                  <a:pt x="74" y="154"/>
                </a:lnTo>
                <a:lnTo>
                  <a:pt x="0" y="62"/>
                </a:lnTo>
                <a:lnTo>
                  <a:pt x="600" y="0"/>
                </a:lnTo>
                <a:lnTo>
                  <a:pt x="692" y="72"/>
                </a:lnTo>
                <a:lnTo>
                  <a:pt x="694" y="75"/>
                </a:lnTo>
                <a:lnTo>
                  <a:pt x="699" y="77"/>
                </a:lnTo>
                <a:lnTo>
                  <a:pt x="704" y="82"/>
                </a:lnTo>
                <a:lnTo>
                  <a:pt x="707" y="87"/>
                </a:lnTo>
                <a:lnTo>
                  <a:pt x="709" y="92"/>
                </a:lnTo>
                <a:lnTo>
                  <a:pt x="709" y="97"/>
                </a:lnTo>
                <a:lnTo>
                  <a:pt x="707" y="100"/>
                </a:lnTo>
                <a:lnTo>
                  <a:pt x="699" y="102"/>
                </a:lnTo>
                <a:close/>
              </a:path>
            </a:pathLst>
          </a:custGeom>
          <a:solidFill>
            <a:srgbClr val="828A8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69" name="Freeform 5884"/>
          <p:cNvSpPr>
            <a:spLocks/>
          </p:cNvSpPr>
          <p:nvPr/>
        </p:nvSpPr>
        <p:spPr bwMode="auto">
          <a:xfrm>
            <a:off x="4227513" y="6089650"/>
            <a:ext cx="411162" cy="73025"/>
          </a:xfrm>
          <a:custGeom>
            <a:avLst/>
            <a:gdLst>
              <a:gd name="T0" fmla="*/ 2147483647 w 647"/>
              <a:gd name="T1" fmla="*/ 0 h 116"/>
              <a:gd name="T2" fmla="*/ 0 w 647"/>
              <a:gd name="T3" fmla="*/ 2147483647 h 116"/>
              <a:gd name="T4" fmla="*/ 0 w 647"/>
              <a:gd name="T5" fmla="*/ 2147483647 h 116"/>
              <a:gd name="T6" fmla="*/ 2147483647 w 647"/>
              <a:gd name="T7" fmla="*/ 2147483647 h 116"/>
              <a:gd name="T8" fmla="*/ 2147483647 w 647"/>
              <a:gd name="T9" fmla="*/ 0 h 1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7" h="116">
                <a:moveTo>
                  <a:pt x="647" y="0"/>
                </a:moveTo>
                <a:lnTo>
                  <a:pt x="0" y="72"/>
                </a:lnTo>
                <a:lnTo>
                  <a:pt x="0" y="116"/>
                </a:lnTo>
                <a:lnTo>
                  <a:pt x="647" y="44"/>
                </a:lnTo>
                <a:lnTo>
                  <a:pt x="647" y="0"/>
                </a:lnTo>
                <a:close/>
              </a:path>
            </a:pathLst>
          </a:custGeom>
          <a:solidFill>
            <a:srgbClr val="9199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70" name="Freeform 5885"/>
          <p:cNvSpPr>
            <a:spLocks/>
          </p:cNvSpPr>
          <p:nvPr/>
        </p:nvSpPr>
        <p:spPr bwMode="auto">
          <a:xfrm>
            <a:off x="4102100" y="6007100"/>
            <a:ext cx="103188" cy="147638"/>
          </a:xfrm>
          <a:custGeom>
            <a:avLst/>
            <a:gdLst>
              <a:gd name="T0" fmla="*/ 0 w 161"/>
              <a:gd name="T1" fmla="*/ 0 h 233"/>
              <a:gd name="T2" fmla="*/ 2147483647 w 161"/>
              <a:gd name="T3" fmla="*/ 2147483647 h 233"/>
              <a:gd name="T4" fmla="*/ 2147483647 w 161"/>
              <a:gd name="T5" fmla="*/ 2147483647 h 233"/>
              <a:gd name="T6" fmla="*/ 0 w 161"/>
              <a:gd name="T7" fmla="*/ 2147483647 h 233"/>
              <a:gd name="T8" fmla="*/ 0 w 161"/>
              <a:gd name="T9" fmla="*/ 0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1" h="233">
                <a:moveTo>
                  <a:pt x="0" y="0"/>
                </a:moveTo>
                <a:lnTo>
                  <a:pt x="161" y="188"/>
                </a:lnTo>
                <a:lnTo>
                  <a:pt x="161" y="233"/>
                </a:lnTo>
                <a:lnTo>
                  <a:pt x="0" y="45"/>
                </a:lnTo>
                <a:lnTo>
                  <a:pt x="0" y="0"/>
                </a:lnTo>
                <a:close/>
              </a:path>
            </a:pathLst>
          </a:custGeom>
          <a:solidFill>
            <a:srgbClr val="C4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71" name="Freeform 5886"/>
          <p:cNvSpPr>
            <a:spLocks/>
          </p:cNvSpPr>
          <p:nvPr/>
        </p:nvSpPr>
        <p:spPr bwMode="auto">
          <a:xfrm>
            <a:off x="3940175" y="5430838"/>
            <a:ext cx="123825" cy="577850"/>
          </a:xfrm>
          <a:custGeom>
            <a:avLst/>
            <a:gdLst>
              <a:gd name="T0" fmla="*/ 2147483647 w 196"/>
              <a:gd name="T1" fmla="*/ 2147483647 h 909"/>
              <a:gd name="T2" fmla="*/ 2147483647 w 196"/>
              <a:gd name="T3" fmla="*/ 2147483647 h 909"/>
              <a:gd name="T4" fmla="*/ 0 w 196"/>
              <a:gd name="T5" fmla="*/ 2147483647 h 909"/>
              <a:gd name="T6" fmla="*/ 2147483647 w 196"/>
              <a:gd name="T7" fmla="*/ 0 h 909"/>
              <a:gd name="T8" fmla="*/ 2147483647 w 196"/>
              <a:gd name="T9" fmla="*/ 2147483647 h 9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" h="909">
                <a:moveTo>
                  <a:pt x="196" y="909"/>
                </a:moveTo>
                <a:lnTo>
                  <a:pt x="42" y="723"/>
                </a:lnTo>
                <a:lnTo>
                  <a:pt x="0" y="243"/>
                </a:lnTo>
                <a:lnTo>
                  <a:pt x="134" y="0"/>
                </a:lnTo>
                <a:lnTo>
                  <a:pt x="196" y="909"/>
                </a:lnTo>
                <a:close/>
              </a:path>
            </a:pathLst>
          </a:custGeom>
          <a:solidFill>
            <a:srgbClr val="ADB5B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72" name="Freeform 5887"/>
          <p:cNvSpPr>
            <a:spLocks/>
          </p:cNvSpPr>
          <p:nvPr/>
        </p:nvSpPr>
        <p:spPr bwMode="auto">
          <a:xfrm>
            <a:off x="3965575" y="5854700"/>
            <a:ext cx="88900" cy="20638"/>
          </a:xfrm>
          <a:custGeom>
            <a:avLst/>
            <a:gdLst>
              <a:gd name="T0" fmla="*/ 2147483647 w 141"/>
              <a:gd name="T1" fmla="*/ 2147483647 h 33"/>
              <a:gd name="T2" fmla="*/ 2147483647 w 141"/>
              <a:gd name="T3" fmla="*/ 2147483647 h 33"/>
              <a:gd name="T4" fmla="*/ 0 w 141"/>
              <a:gd name="T5" fmla="*/ 0 h 33"/>
              <a:gd name="T6" fmla="*/ 0 w 141"/>
              <a:gd name="T7" fmla="*/ 2147483647 h 33"/>
              <a:gd name="T8" fmla="*/ 2147483647 w 141"/>
              <a:gd name="T9" fmla="*/ 2147483647 h 33"/>
              <a:gd name="T10" fmla="*/ 2147483647 w 141"/>
              <a:gd name="T11" fmla="*/ 2147483647 h 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41" h="33">
                <a:moveTo>
                  <a:pt x="139" y="30"/>
                </a:moveTo>
                <a:lnTo>
                  <a:pt x="141" y="25"/>
                </a:lnTo>
                <a:lnTo>
                  <a:pt x="0" y="0"/>
                </a:lnTo>
                <a:lnTo>
                  <a:pt x="0" y="10"/>
                </a:lnTo>
                <a:lnTo>
                  <a:pt x="139" y="33"/>
                </a:lnTo>
                <a:lnTo>
                  <a:pt x="139" y="30"/>
                </a:lnTo>
                <a:close/>
              </a:path>
            </a:pathLst>
          </a:custGeom>
          <a:solidFill>
            <a:srgbClr val="474F4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73" name="Freeform 5888"/>
          <p:cNvSpPr>
            <a:spLocks/>
          </p:cNvSpPr>
          <p:nvPr/>
        </p:nvSpPr>
        <p:spPr bwMode="auto">
          <a:xfrm>
            <a:off x="3965575" y="5857875"/>
            <a:ext cx="88900" cy="19050"/>
          </a:xfrm>
          <a:custGeom>
            <a:avLst/>
            <a:gdLst>
              <a:gd name="T0" fmla="*/ 2147483647 w 139"/>
              <a:gd name="T1" fmla="*/ 2147483647 h 30"/>
              <a:gd name="T2" fmla="*/ 2147483647 w 139"/>
              <a:gd name="T3" fmla="*/ 2147483647 h 30"/>
              <a:gd name="T4" fmla="*/ 0 w 139"/>
              <a:gd name="T5" fmla="*/ 0 h 30"/>
              <a:gd name="T6" fmla="*/ 0 w 139"/>
              <a:gd name="T7" fmla="*/ 1280239375 h 30"/>
              <a:gd name="T8" fmla="*/ 2147483647 w 139"/>
              <a:gd name="T9" fmla="*/ 2147483647 h 30"/>
              <a:gd name="T10" fmla="*/ 2147483647 w 139"/>
              <a:gd name="T11" fmla="*/ 2147483647 h 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9" h="30">
                <a:moveTo>
                  <a:pt x="139" y="28"/>
                </a:moveTo>
                <a:lnTo>
                  <a:pt x="139" y="25"/>
                </a:lnTo>
                <a:lnTo>
                  <a:pt x="0" y="0"/>
                </a:lnTo>
                <a:lnTo>
                  <a:pt x="0" y="5"/>
                </a:lnTo>
                <a:lnTo>
                  <a:pt x="139" y="30"/>
                </a:lnTo>
                <a:lnTo>
                  <a:pt x="139" y="28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74" name="Freeform 5889"/>
          <p:cNvSpPr>
            <a:spLocks/>
          </p:cNvSpPr>
          <p:nvPr/>
        </p:nvSpPr>
        <p:spPr bwMode="auto">
          <a:xfrm>
            <a:off x="4022725" y="5368925"/>
            <a:ext cx="750888" cy="650875"/>
          </a:xfrm>
          <a:custGeom>
            <a:avLst/>
            <a:gdLst>
              <a:gd name="T0" fmla="*/ 2147483647 w 1185"/>
              <a:gd name="T1" fmla="*/ 2147483647 h 1024"/>
              <a:gd name="T2" fmla="*/ 2147483647 w 1185"/>
              <a:gd name="T3" fmla="*/ 2147483647 h 1024"/>
              <a:gd name="T4" fmla="*/ 2147483647 w 1185"/>
              <a:gd name="T5" fmla="*/ 2147483647 h 1024"/>
              <a:gd name="T6" fmla="*/ 2147483647 w 1185"/>
              <a:gd name="T7" fmla="*/ 2147483647 h 1024"/>
              <a:gd name="T8" fmla="*/ 1272034054 w 1185"/>
              <a:gd name="T9" fmla="*/ 2147483647 h 1024"/>
              <a:gd name="T10" fmla="*/ 763300781 w 1185"/>
              <a:gd name="T11" fmla="*/ 2147483647 h 1024"/>
              <a:gd name="T12" fmla="*/ 0 w 1185"/>
              <a:gd name="T13" fmla="*/ 2147483647 h 1024"/>
              <a:gd name="T14" fmla="*/ 0 w 1185"/>
              <a:gd name="T15" fmla="*/ 2147483647 h 1024"/>
              <a:gd name="T16" fmla="*/ 0 w 1185"/>
              <a:gd name="T17" fmla="*/ 2147483647 h 1024"/>
              <a:gd name="T18" fmla="*/ 2147483647 w 1185"/>
              <a:gd name="T19" fmla="*/ 2147483647 h 1024"/>
              <a:gd name="T20" fmla="*/ 2147483647 w 1185"/>
              <a:gd name="T21" fmla="*/ 2147483647 h 1024"/>
              <a:gd name="T22" fmla="*/ 2147483647 w 1185"/>
              <a:gd name="T23" fmla="*/ 2147483647 h 1024"/>
              <a:gd name="T24" fmla="*/ 2147483647 w 1185"/>
              <a:gd name="T25" fmla="*/ 2147483647 h 1024"/>
              <a:gd name="T26" fmla="*/ 2147483647 w 1185"/>
              <a:gd name="T27" fmla="*/ 2147483647 h 1024"/>
              <a:gd name="T28" fmla="*/ 2147483647 w 1185"/>
              <a:gd name="T29" fmla="*/ 2147483647 h 1024"/>
              <a:gd name="T30" fmla="*/ 2147483647 w 1185"/>
              <a:gd name="T31" fmla="*/ 2147483647 h 1024"/>
              <a:gd name="T32" fmla="*/ 2147483647 w 1185"/>
              <a:gd name="T33" fmla="*/ 2147483647 h 1024"/>
              <a:gd name="T34" fmla="*/ 2147483647 w 1185"/>
              <a:gd name="T35" fmla="*/ 2147483647 h 1024"/>
              <a:gd name="T36" fmla="*/ 2147483647 w 1185"/>
              <a:gd name="T37" fmla="*/ 2147483647 h 1024"/>
              <a:gd name="T38" fmla="*/ 2147483647 w 1185"/>
              <a:gd name="T39" fmla="*/ 2147483647 h 1024"/>
              <a:gd name="T40" fmla="*/ 2147483647 w 1185"/>
              <a:gd name="T41" fmla="*/ 2147483647 h 1024"/>
              <a:gd name="T42" fmla="*/ 2147483647 w 1185"/>
              <a:gd name="T43" fmla="*/ 2147483647 h 1024"/>
              <a:gd name="T44" fmla="*/ 2147483647 w 1185"/>
              <a:gd name="T45" fmla="*/ 2147483647 h 1024"/>
              <a:gd name="T46" fmla="*/ 2147483647 w 1185"/>
              <a:gd name="T47" fmla="*/ 2147483647 h 1024"/>
              <a:gd name="T48" fmla="*/ 2147483647 w 1185"/>
              <a:gd name="T49" fmla="*/ 2147483647 h 1024"/>
              <a:gd name="T50" fmla="*/ 2147483647 w 1185"/>
              <a:gd name="T51" fmla="*/ 2147483647 h 1024"/>
              <a:gd name="T52" fmla="*/ 2147483647 w 1185"/>
              <a:gd name="T53" fmla="*/ 2147483647 h 1024"/>
              <a:gd name="T54" fmla="*/ 2147483647 w 1185"/>
              <a:gd name="T55" fmla="*/ 2147483647 h 1024"/>
              <a:gd name="T56" fmla="*/ 2147483647 w 1185"/>
              <a:gd name="T57" fmla="*/ 2147483647 h 1024"/>
              <a:gd name="T58" fmla="*/ 2147483647 w 1185"/>
              <a:gd name="T59" fmla="*/ 2147483647 h 1024"/>
              <a:gd name="T60" fmla="*/ 2147483647 w 1185"/>
              <a:gd name="T61" fmla="*/ 2147483647 h 1024"/>
              <a:gd name="T62" fmla="*/ 2147483647 w 1185"/>
              <a:gd name="T63" fmla="*/ 2147483647 h 1024"/>
              <a:gd name="T64" fmla="*/ 2147483647 w 1185"/>
              <a:gd name="T65" fmla="*/ 2147483647 h 1024"/>
              <a:gd name="T66" fmla="*/ 2147483647 w 1185"/>
              <a:gd name="T67" fmla="*/ 2147483647 h 1024"/>
              <a:gd name="T68" fmla="*/ 2147483647 w 1185"/>
              <a:gd name="T69" fmla="*/ 2147483647 h 1024"/>
              <a:gd name="T70" fmla="*/ 2147483647 w 1185"/>
              <a:gd name="T71" fmla="*/ 2147483647 h 1024"/>
              <a:gd name="T72" fmla="*/ 2147483647 w 1185"/>
              <a:gd name="T73" fmla="*/ 2147483647 h 1024"/>
              <a:gd name="T74" fmla="*/ 2147483647 w 1185"/>
              <a:gd name="T75" fmla="*/ 2147483647 h 1024"/>
              <a:gd name="T76" fmla="*/ 2147483647 w 1185"/>
              <a:gd name="T77" fmla="*/ 1797453603 h 1024"/>
              <a:gd name="T78" fmla="*/ 2147483647 w 1185"/>
              <a:gd name="T79" fmla="*/ 1283953272 h 1024"/>
              <a:gd name="T80" fmla="*/ 2147483647 w 1185"/>
              <a:gd name="T81" fmla="*/ 513500331 h 1024"/>
              <a:gd name="T82" fmla="*/ 2147483647 w 1185"/>
              <a:gd name="T83" fmla="*/ 0 h 1024"/>
              <a:gd name="T84" fmla="*/ 2147483647 w 1185"/>
              <a:gd name="T85" fmla="*/ 0 h 1024"/>
              <a:gd name="T86" fmla="*/ 2147483647 w 1185"/>
              <a:gd name="T87" fmla="*/ 0 h 1024"/>
              <a:gd name="T88" fmla="*/ 2147483647 w 1185"/>
              <a:gd name="T89" fmla="*/ 2147483647 h 102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185" h="1024">
                <a:moveTo>
                  <a:pt x="20" y="69"/>
                </a:moveTo>
                <a:lnTo>
                  <a:pt x="18" y="69"/>
                </a:lnTo>
                <a:lnTo>
                  <a:pt x="13" y="72"/>
                </a:lnTo>
                <a:lnTo>
                  <a:pt x="10" y="74"/>
                </a:lnTo>
                <a:lnTo>
                  <a:pt x="5" y="77"/>
                </a:lnTo>
                <a:lnTo>
                  <a:pt x="3" y="82"/>
                </a:lnTo>
                <a:lnTo>
                  <a:pt x="0" y="84"/>
                </a:lnTo>
                <a:lnTo>
                  <a:pt x="0" y="89"/>
                </a:lnTo>
                <a:lnTo>
                  <a:pt x="0" y="94"/>
                </a:lnTo>
                <a:lnTo>
                  <a:pt x="62" y="996"/>
                </a:lnTo>
                <a:lnTo>
                  <a:pt x="62" y="1001"/>
                </a:lnTo>
                <a:lnTo>
                  <a:pt x="65" y="1006"/>
                </a:lnTo>
                <a:lnTo>
                  <a:pt x="70" y="1011"/>
                </a:lnTo>
                <a:lnTo>
                  <a:pt x="75" y="1014"/>
                </a:lnTo>
                <a:lnTo>
                  <a:pt x="80" y="1019"/>
                </a:lnTo>
                <a:lnTo>
                  <a:pt x="85" y="1021"/>
                </a:lnTo>
                <a:lnTo>
                  <a:pt x="89" y="1024"/>
                </a:lnTo>
                <a:lnTo>
                  <a:pt x="94" y="1024"/>
                </a:lnTo>
                <a:lnTo>
                  <a:pt x="1116" y="912"/>
                </a:lnTo>
                <a:lnTo>
                  <a:pt x="1121" y="912"/>
                </a:lnTo>
                <a:lnTo>
                  <a:pt x="1123" y="910"/>
                </a:lnTo>
                <a:lnTo>
                  <a:pt x="1128" y="907"/>
                </a:lnTo>
                <a:lnTo>
                  <a:pt x="1133" y="905"/>
                </a:lnTo>
                <a:lnTo>
                  <a:pt x="1138" y="902"/>
                </a:lnTo>
                <a:lnTo>
                  <a:pt x="1146" y="897"/>
                </a:lnTo>
                <a:lnTo>
                  <a:pt x="1151" y="892"/>
                </a:lnTo>
                <a:lnTo>
                  <a:pt x="1155" y="887"/>
                </a:lnTo>
                <a:lnTo>
                  <a:pt x="1163" y="882"/>
                </a:lnTo>
                <a:lnTo>
                  <a:pt x="1168" y="877"/>
                </a:lnTo>
                <a:lnTo>
                  <a:pt x="1173" y="873"/>
                </a:lnTo>
                <a:lnTo>
                  <a:pt x="1175" y="868"/>
                </a:lnTo>
                <a:lnTo>
                  <a:pt x="1180" y="863"/>
                </a:lnTo>
                <a:lnTo>
                  <a:pt x="1183" y="860"/>
                </a:lnTo>
                <a:lnTo>
                  <a:pt x="1185" y="855"/>
                </a:lnTo>
                <a:lnTo>
                  <a:pt x="1185" y="853"/>
                </a:lnTo>
                <a:lnTo>
                  <a:pt x="1094" y="22"/>
                </a:lnTo>
                <a:lnTo>
                  <a:pt x="1091" y="17"/>
                </a:lnTo>
                <a:lnTo>
                  <a:pt x="1089" y="12"/>
                </a:lnTo>
                <a:lnTo>
                  <a:pt x="1084" y="7"/>
                </a:lnTo>
                <a:lnTo>
                  <a:pt x="1079" y="5"/>
                </a:lnTo>
                <a:lnTo>
                  <a:pt x="1074" y="2"/>
                </a:lnTo>
                <a:lnTo>
                  <a:pt x="1069" y="0"/>
                </a:lnTo>
                <a:lnTo>
                  <a:pt x="1064" y="0"/>
                </a:lnTo>
                <a:lnTo>
                  <a:pt x="1056" y="0"/>
                </a:lnTo>
                <a:lnTo>
                  <a:pt x="20" y="69"/>
                </a:lnTo>
                <a:close/>
              </a:path>
            </a:pathLst>
          </a:custGeom>
          <a:solidFill>
            <a:srgbClr val="9EA6A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75" name="Freeform 5890"/>
          <p:cNvSpPr>
            <a:spLocks/>
          </p:cNvSpPr>
          <p:nvPr/>
        </p:nvSpPr>
        <p:spPr bwMode="auto">
          <a:xfrm>
            <a:off x="4081463" y="5911850"/>
            <a:ext cx="692150" cy="107950"/>
          </a:xfrm>
          <a:custGeom>
            <a:avLst/>
            <a:gdLst>
              <a:gd name="T0" fmla="*/ 2147483647 w 1091"/>
              <a:gd name="T1" fmla="*/ 2147483647 h 171"/>
              <a:gd name="T2" fmla="*/ 0 w 1091"/>
              <a:gd name="T3" fmla="*/ 2147483647 h 171"/>
              <a:gd name="T4" fmla="*/ 2147483647 w 1091"/>
              <a:gd name="T5" fmla="*/ 2147483647 h 171"/>
              <a:gd name="T6" fmla="*/ 2147483647 w 1091"/>
              <a:gd name="T7" fmla="*/ 2147483647 h 171"/>
              <a:gd name="T8" fmla="*/ 2147483647 w 1091"/>
              <a:gd name="T9" fmla="*/ 2147483647 h 171"/>
              <a:gd name="T10" fmla="*/ 2147483647 w 1091"/>
              <a:gd name="T11" fmla="*/ 2147483647 h 171"/>
              <a:gd name="T12" fmla="*/ 2147483647 w 1091"/>
              <a:gd name="T13" fmla="*/ 2147483647 h 171"/>
              <a:gd name="T14" fmla="*/ 2147483647 w 1091"/>
              <a:gd name="T15" fmla="*/ 2147483647 h 171"/>
              <a:gd name="T16" fmla="*/ 2147483647 w 1091"/>
              <a:gd name="T17" fmla="*/ 2147483647 h 171"/>
              <a:gd name="T18" fmla="*/ 2147483647 w 1091"/>
              <a:gd name="T19" fmla="*/ 2147483647 h 171"/>
              <a:gd name="T20" fmla="*/ 2147483647 w 1091"/>
              <a:gd name="T21" fmla="*/ 2147483647 h 171"/>
              <a:gd name="T22" fmla="*/ 2147483647 w 1091"/>
              <a:gd name="T23" fmla="*/ 2147483647 h 171"/>
              <a:gd name="T24" fmla="*/ 2147483647 w 1091"/>
              <a:gd name="T25" fmla="*/ 2147483647 h 171"/>
              <a:gd name="T26" fmla="*/ 2147483647 w 1091"/>
              <a:gd name="T27" fmla="*/ 2147483647 h 171"/>
              <a:gd name="T28" fmla="*/ 2147483647 w 1091"/>
              <a:gd name="T29" fmla="*/ 2147483647 h 171"/>
              <a:gd name="T30" fmla="*/ 2147483647 w 1091"/>
              <a:gd name="T31" fmla="*/ 2147483647 h 171"/>
              <a:gd name="T32" fmla="*/ 2147483647 w 1091"/>
              <a:gd name="T33" fmla="*/ 2147483647 h 171"/>
              <a:gd name="T34" fmla="*/ 2147483647 w 1091"/>
              <a:gd name="T35" fmla="*/ 1257737444 h 171"/>
              <a:gd name="T36" fmla="*/ 2147483647 w 1091"/>
              <a:gd name="T37" fmla="*/ 0 h 171"/>
              <a:gd name="T38" fmla="*/ 2147483647 w 1091"/>
              <a:gd name="T39" fmla="*/ 2147483647 h 17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91" h="171">
                <a:moveTo>
                  <a:pt x="23" y="139"/>
                </a:moveTo>
                <a:lnTo>
                  <a:pt x="0" y="171"/>
                </a:lnTo>
                <a:lnTo>
                  <a:pt x="1022" y="59"/>
                </a:lnTo>
                <a:lnTo>
                  <a:pt x="1029" y="59"/>
                </a:lnTo>
                <a:lnTo>
                  <a:pt x="1039" y="57"/>
                </a:lnTo>
                <a:lnTo>
                  <a:pt x="1044" y="54"/>
                </a:lnTo>
                <a:lnTo>
                  <a:pt x="1052" y="52"/>
                </a:lnTo>
                <a:lnTo>
                  <a:pt x="1059" y="49"/>
                </a:lnTo>
                <a:lnTo>
                  <a:pt x="1064" y="44"/>
                </a:lnTo>
                <a:lnTo>
                  <a:pt x="1069" y="42"/>
                </a:lnTo>
                <a:lnTo>
                  <a:pt x="1074" y="37"/>
                </a:lnTo>
                <a:lnTo>
                  <a:pt x="1079" y="32"/>
                </a:lnTo>
                <a:lnTo>
                  <a:pt x="1081" y="27"/>
                </a:lnTo>
                <a:lnTo>
                  <a:pt x="1084" y="22"/>
                </a:lnTo>
                <a:lnTo>
                  <a:pt x="1086" y="17"/>
                </a:lnTo>
                <a:lnTo>
                  <a:pt x="1089" y="12"/>
                </a:lnTo>
                <a:lnTo>
                  <a:pt x="1091" y="10"/>
                </a:lnTo>
                <a:lnTo>
                  <a:pt x="1091" y="5"/>
                </a:lnTo>
                <a:lnTo>
                  <a:pt x="1091" y="0"/>
                </a:lnTo>
                <a:lnTo>
                  <a:pt x="23" y="139"/>
                </a:lnTo>
                <a:close/>
              </a:path>
            </a:pathLst>
          </a:custGeom>
          <a:solidFill>
            <a:srgbClr val="54595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76" name="Freeform 5891"/>
          <p:cNvSpPr>
            <a:spLocks/>
          </p:cNvSpPr>
          <p:nvPr/>
        </p:nvSpPr>
        <p:spPr bwMode="auto">
          <a:xfrm>
            <a:off x="4044950" y="5367338"/>
            <a:ext cx="728663" cy="631825"/>
          </a:xfrm>
          <a:custGeom>
            <a:avLst/>
            <a:gdLst>
              <a:gd name="T0" fmla="*/ 2147483647 w 1148"/>
              <a:gd name="T1" fmla="*/ 2147483647 h 995"/>
              <a:gd name="T2" fmla="*/ 2147483647 w 1148"/>
              <a:gd name="T3" fmla="*/ 2147483647 h 995"/>
              <a:gd name="T4" fmla="*/ 2147483647 w 1148"/>
              <a:gd name="T5" fmla="*/ 2147483647 h 995"/>
              <a:gd name="T6" fmla="*/ 2147483647 w 1148"/>
              <a:gd name="T7" fmla="*/ 2147483647 h 995"/>
              <a:gd name="T8" fmla="*/ 1278723590 w 1148"/>
              <a:gd name="T9" fmla="*/ 2147483647 h 995"/>
              <a:gd name="T10" fmla="*/ 767072680 w 1148"/>
              <a:gd name="T11" fmla="*/ 2147483647 h 995"/>
              <a:gd name="T12" fmla="*/ 0 w 1148"/>
              <a:gd name="T13" fmla="*/ 2147483647 h 995"/>
              <a:gd name="T14" fmla="*/ 0 w 1148"/>
              <a:gd name="T15" fmla="*/ 2147483647 h 995"/>
              <a:gd name="T16" fmla="*/ 0 w 1148"/>
              <a:gd name="T17" fmla="*/ 2147483647 h 995"/>
              <a:gd name="T18" fmla="*/ 2147483647 w 1148"/>
              <a:gd name="T19" fmla="*/ 2147483647 h 995"/>
              <a:gd name="T20" fmla="*/ 2147483647 w 1148"/>
              <a:gd name="T21" fmla="*/ 2147483647 h 995"/>
              <a:gd name="T22" fmla="*/ 2147483647 w 1148"/>
              <a:gd name="T23" fmla="*/ 2147483647 h 995"/>
              <a:gd name="T24" fmla="*/ 2147483647 w 1148"/>
              <a:gd name="T25" fmla="*/ 2147483647 h 995"/>
              <a:gd name="T26" fmla="*/ 2147483647 w 1148"/>
              <a:gd name="T27" fmla="*/ 2147483647 h 995"/>
              <a:gd name="T28" fmla="*/ 2147483647 w 1148"/>
              <a:gd name="T29" fmla="*/ 2147483647 h 995"/>
              <a:gd name="T30" fmla="*/ 2147483647 w 1148"/>
              <a:gd name="T31" fmla="*/ 2147483647 h 995"/>
              <a:gd name="T32" fmla="*/ 2147483647 w 1148"/>
              <a:gd name="T33" fmla="*/ 2147483647 h 995"/>
              <a:gd name="T34" fmla="*/ 2147483647 w 1148"/>
              <a:gd name="T35" fmla="*/ 2147483647 h 995"/>
              <a:gd name="T36" fmla="*/ 2147483647 w 1148"/>
              <a:gd name="T37" fmla="*/ 2147483647 h 995"/>
              <a:gd name="T38" fmla="*/ 2147483647 w 1148"/>
              <a:gd name="T39" fmla="*/ 2147483647 h 995"/>
              <a:gd name="T40" fmla="*/ 2147483647 w 1148"/>
              <a:gd name="T41" fmla="*/ 2147483647 h 995"/>
              <a:gd name="T42" fmla="*/ 2147483647 w 1148"/>
              <a:gd name="T43" fmla="*/ 2147483647 h 995"/>
              <a:gd name="T44" fmla="*/ 2147483647 w 1148"/>
              <a:gd name="T45" fmla="*/ 2147483647 h 995"/>
              <a:gd name="T46" fmla="*/ 2147483647 w 1148"/>
              <a:gd name="T47" fmla="*/ 2147483647 h 995"/>
              <a:gd name="T48" fmla="*/ 2147483647 w 1148"/>
              <a:gd name="T49" fmla="*/ 2147483647 h 995"/>
              <a:gd name="T50" fmla="*/ 2147483647 w 1148"/>
              <a:gd name="T51" fmla="*/ 2147483647 h 995"/>
              <a:gd name="T52" fmla="*/ 2147483647 w 1148"/>
              <a:gd name="T53" fmla="*/ 2147483647 h 995"/>
              <a:gd name="T54" fmla="*/ 2147483647 w 1148"/>
              <a:gd name="T55" fmla="*/ 2147483647 h 995"/>
              <a:gd name="T56" fmla="*/ 2147483647 w 1148"/>
              <a:gd name="T57" fmla="*/ 2147483647 h 995"/>
              <a:gd name="T58" fmla="*/ 2147483647 w 1148"/>
              <a:gd name="T59" fmla="*/ 2147483647 h 995"/>
              <a:gd name="T60" fmla="*/ 2147483647 w 1148"/>
              <a:gd name="T61" fmla="*/ 2048383000 h 995"/>
              <a:gd name="T62" fmla="*/ 2147483647 w 1148"/>
              <a:gd name="T63" fmla="*/ 1280239375 h 995"/>
              <a:gd name="T64" fmla="*/ 2147483647 w 1148"/>
              <a:gd name="T65" fmla="*/ 768143625 h 995"/>
              <a:gd name="T66" fmla="*/ 2147483647 w 1148"/>
              <a:gd name="T67" fmla="*/ 0 h 995"/>
              <a:gd name="T68" fmla="*/ 2147483647 w 1148"/>
              <a:gd name="T69" fmla="*/ 0 h 995"/>
              <a:gd name="T70" fmla="*/ 2147483647 w 1148"/>
              <a:gd name="T71" fmla="*/ 0 h 995"/>
              <a:gd name="T72" fmla="*/ 2147483647 w 1148"/>
              <a:gd name="T73" fmla="*/ 2147483647 h 99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148" h="995">
                <a:moveTo>
                  <a:pt x="20" y="67"/>
                </a:moveTo>
                <a:lnTo>
                  <a:pt x="18" y="70"/>
                </a:lnTo>
                <a:lnTo>
                  <a:pt x="13" y="70"/>
                </a:lnTo>
                <a:lnTo>
                  <a:pt x="10" y="72"/>
                </a:lnTo>
                <a:lnTo>
                  <a:pt x="5" y="75"/>
                </a:lnTo>
                <a:lnTo>
                  <a:pt x="3" y="80"/>
                </a:lnTo>
                <a:lnTo>
                  <a:pt x="0" y="82"/>
                </a:lnTo>
                <a:lnTo>
                  <a:pt x="0" y="87"/>
                </a:lnTo>
                <a:lnTo>
                  <a:pt x="0" y="92"/>
                </a:lnTo>
                <a:lnTo>
                  <a:pt x="60" y="967"/>
                </a:lnTo>
                <a:lnTo>
                  <a:pt x="62" y="972"/>
                </a:lnTo>
                <a:lnTo>
                  <a:pt x="65" y="977"/>
                </a:lnTo>
                <a:lnTo>
                  <a:pt x="67" y="982"/>
                </a:lnTo>
                <a:lnTo>
                  <a:pt x="72" y="987"/>
                </a:lnTo>
                <a:lnTo>
                  <a:pt x="77" y="990"/>
                </a:lnTo>
                <a:lnTo>
                  <a:pt x="82" y="992"/>
                </a:lnTo>
                <a:lnTo>
                  <a:pt x="87" y="995"/>
                </a:lnTo>
                <a:lnTo>
                  <a:pt x="92" y="995"/>
                </a:lnTo>
                <a:lnTo>
                  <a:pt x="1118" y="883"/>
                </a:lnTo>
                <a:lnTo>
                  <a:pt x="1123" y="880"/>
                </a:lnTo>
                <a:lnTo>
                  <a:pt x="1128" y="878"/>
                </a:lnTo>
                <a:lnTo>
                  <a:pt x="1133" y="876"/>
                </a:lnTo>
                <a:lnTo>
                  <a:pt x="1138" y="873"/>
                </a:lnTo>
                <a:lnTo>
                  <a:pt x="1143" y="868"/>
                </a:lnTo>
                <a:lnTo>
                  <a:pt x="1146" y="863"/>
                </a:lnTo>
                <a:lnTo>
                  <a:pt x="1148" y="858"/>
                </a:lnTo>
                <a:lnTo>
                  <a:pt x="1148" y="853"/>
                </a:lnTo>
                <a:lnTo>
                  <a:pt x="1061" y="20"/>
                </a:lnTo>
                <a:lnTo>
                  <a:pt x="1061" y="15"/>
                </a:lnTo>
                <a:lnTo>
                  <a:pt x="1059" y="13"/>
                </a:lnTo>
                <a:lnTo>
                  <a:pt x="1054" y="8"/>
                </a:lnTo>
                <a:lnTo>
                  <a:pt x="1049" y="5"/>
                </a:lnTo>
                <a:lnTo>
                  <a:pt x="1044" y="3"/>
                </a:lnTo>
                <a:lnTo>
                  <a:pt x="1037" y="0"/>
                </a:lnTo>
                <a:lnTo>
                  <a:pt x="1032" y="0"/>
                </a:lnTo>
                <a:lnTo>
                  <a:pt x="1027" y="0"/>
                </a:lnTo>
                <a:lnTo>
                  <a:pt x="20" y="67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77" name="Freeform 5892"/>
          <p:cNvSpPr>
            <a:spLocks/>
          </p:cNvSpPr>
          <p:nvPr/>
        </p:nvSpPr>
        <p:spPr bwMode="auto">
          <a:xfrm>
            <a:off x="4022725" y="5430838"/>
            <a:ext cx="41275" cy="571500"/>
          </a:xfrm>
          <a:custGeom>
            <a:avLst/>
            <a:gdLst>
              <a:gd name="T0" fmla="*/ 2147483647 w 65"/>
              <a:gd name="T1" fmla="*/ 2147483647 h 899"/>
              <a:gd name="T2" fmla="*/ 2147483647 w 65"/>
              <a:gd name="T3" fmla="*/ 2147483647 h 899"/>
              <a:gd name="T4" fmla="*/ 1280239375 w 65"/>
              <a:gd name="T5" fmla="*/ 0 h 899"/>
              <a:gd name="T6" fmla="*/ 0 w 65"/>
              <a:gd name="T7" fmla="*/ 0 h 899"/>
              <a:gd name="T8" fmla="*/ 2147483647 w 65"/>
              <a:gd name="T9" fmla="*/ 2147483647 h 899"/>
              <a:gd name="T10" fmla="*/ 2147483647 w 65"/>
              <a:gd name="T11" fmla="*/ 2147483647 h 89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5" h="899">
                <a:moveTo>
                  <a:pt x="62" y="899"/>
                </a:moveTo>
                <a:lnTo>
                  <a:pt x="65" y="899"/>
                </a:lnTo>
                <a:lnTo>
                  <a:pt x="5" y="0"/>
                </a:lnTo>
                <a:lnTo>
                  <a:pt x="0" y="0"/>
                </a:lnTo>
                <a:lnTo>
                  <a:pt x="60" y="899"/>
                </a:lnTo>
                <a:lnTo>
                  <a:pt x="62" y="899"/>
                </a:lnTo>
                <a:close/>
              </a:path>
            </a:pathLst>
          </a:custGeom>
          <a:solidFill>
            <a:srgbClr val="474F4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78" name="Freeform 5893"/>
          <p:cNvSpPr>
            <a:spLocks/>
          </p:cNvSpPr>
          <p:nvPr/>
        </p:nvSpPr>
        <p:spPr bwMode="auto">
          <a:xfrm>
            <a:off x="4192588" y="5908675"/>
            <a:ext cx="504825" cy="125413"/>
          </a:xfrm>
          <a:custGeom>
            <a:avLst/>
            <a:gdLst>
              <a:gd name="T0" fmla="*/ 0 w 796"/>
              <a:gd name="T1" fmla="*/ 2147483647 h 196"/>
              <a:gd name="T2" fmla="*/ 2147483647 w 796"/>
              <a:gd name="T3" fmla="*/ 0 h 196"/>
              <a:gd name="T4" fmla="*/ 2147483647 w 796"/>
              <a:gd name="T5" fmla="*/ 2147483647 h 196"/>
              <a:gd name="T6" fmla="*/ 0 w 796"/>
              <a:gd name="T7" fmla="*/ 2147483647 h 196"/>
              <a:gd name="T8" fmla="*/ 0 w 796"/>
              <a:gd name="T9" fmla="*/ 2147483647 h 1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96" h="196">
                <a:moveTo>
                  <a:pt x="0" y="89"/>
                </a:moveTo>
                <a:lnTo>
                  <a:pt x="796" y="0"/>
                </a:lnTo>
                <a:lnTo>
                  <a:pt x="796" y="109"/>
                </a:lnTo>
                <a:lnTo>
                  <a:pt x="0" y="196"/>
                </a:lnTo>
                <a:lnTo>
                  <a:pt x="0" y="89"/>
                </a:lnTo>
                <a:close/>
              </a:path>
            </a:pathLst>
          </a:custGeom>
          <a:solidFill>
            <a:srgbClr val="BAC2C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79" name="Freeform 5894"/>
          <p:cNvSpPr>
            <a:spLocks/>
          </p:cNvSpPr>
          <p:nvPr/>
        </p:nvSpPr>
        <p:spPr bwMode="auto">
          <a:xfrm>
            <a:off x="4192588" y="5908675"/>
            <a:ext cx="504825" cy="80963"/>
          </a:xfrm>
          <a:custGeom>
            <a:avLst/>
            <a:gdLst>
              <a:gd name="T0" fmla="*/ 0 w 796"/>
              <a:gd name="T1" fmla="*/ 2147483647 h 127"/>
              <a:gd name="T2" fmla="*/ 2147483647 w 796"/>
              <a:gd name="T3" fmla="*/ 0 h 127"/>
              <a:gd name="T4" fmla="*/ 2147483647 w 796"/>
              <a:gd name="T5" fmla="*/ 2147483647 h 127"/>
              <a:gd name="T6" fmla="*/ 0 w 796"/>
              <a:gd name="T7" fmla="*/ 2147483647 h 127"/>
              <a:gd name="T8" fmla="*/ 0 w 796"/>
              <a:gd name="T9" fmla="*/ 2147483647 h 1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96" h="127">
                <a:moveTo>
                  <a:pt x="0" y="89"/>
                </a:moveTo>
                <a:lnTo>
                  <a:pt x="796" y="0"/>
                </a:lnTo>
                <a:lnTo>
                  <a:pt x="796" y="37"/>
                </a:lnTo>
                <a:lnTo>
                  <a:pt x="0" y="127"/>
                </a:lnTo>
                <a:lnTo>
                  <a:pt x="0" y="89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80" name="Freeform 5895"/>
          <p:cNvSpPr>
            <a:spLocks/>
          </p:cNvSpPr>
          <p:nvPr/>
        </p:nvSpPr>
        <p:spPr bwMode="auto">
          <a:xfrm>
            <a:off x="4073525" y="5394325"/>
            <a:ext cx="679450" cy="590550"/>
          </a:xfrm>
          <a:custGeom>
            <a:avLst/>
            <a:gdLst>
              <a:gd name="T0" fmla="*/ 2147483647 w 1071"/>
              <a:gd name="T1" fmla="*/ 2147483647 h 929"/>
              <a:gd name="T2" fmla="*/ 2147483647 w 1071"/>
              <a:gd name="T3" fmla="*/ 0 h 929"/>
              <a:gd name="T4" fmla="*/ 2147483647 w 1071"/>
              <a:gd name="T5" fmla="*/ 0 h 929"/>
              <a:gd name="T6" fmla="*/ 2147483647 w 1071"/>
              <a:gd name="T7" fmla="*/ 0 h 929"/>
              <a:gd name="T8" fmla="*/ 2147483647 w 1071"/>
              <a:gd name="T9" fmla="*/ 513603051 h 929"/>
              <a:gd name="T10" fmla="*/ 2147483647 w 1071"/>
              <a:gd name="T11" fmla="*/ 1798216486 h 929"/>
              <a:gd name="T12" fmla="*/ 2147483647 w 1071"/>
              <a:gd name="T13" fmla="*/ 2147483647 h 929"/>
              <a:gd name="T14" fmla="*/ 2147483647 w 1071"/>
              <a:gd name="T15" fmla="*/ 2147483647 h 929"/>
              <a:gd name="T16" fmla="*/ 2147483647 w 1071"/>
              <a:gd name="T17" fmla="*/ 2147483647 h 929"/>
              <a:gd name="T18" fmla="*/ 2147483647 w 1071"/>
              <a:gd name="T19" fmla="*/ 2147483647 h 929"/>
              <a:gd name="T20" fmla="*/ 2147483647 w 1071"/>
              <a:gd name="T21" fmla="*/ 2147483647 h 929"/>
              <a:gd name="T22" fmla="*/ 2147483647 w 1071"/>
              <a:gd name="T23" fmla="*/ 2147483647 h 929"/>
              <a:gd name="T24" fmla="*/ 2147483647 w 1071"/>
              <a:gd name="T25" fmla="*/ 2147483647 h 929"/>
              <a:gd name="T26" fmla="*/ 2147483647 w 1071"/>
              <a:gd name="T27" fmla="*/ 2147483647 h 929"/>
              <a:gd name="T28" fmla="*/ 2147483647 w 1071"/>
              <a:gd name="T29" fmla="*/ 2147483647 h 929"/>
              <a:gd name="T30" fmla="*/ 2147483647 w 1071"/>
              <a:gd name="T31" fmla="*/ 2147483647 h 929"/>
              <a:gd name="T32" fmla="*/ 2147483647 w 1071"/>
              <a:gd name="T33" fmla="*/ 2147483647 h 929"/>
              <a:gd name="T34" fmla="*/ 2147483647 w 1071"/>
              <a:gd name="T35" fmla="*/ 2147483647 h 929"/>
              <a:gd name="T36" fmla="*/ 2147483647 w 1071"/>
              <a:gd name="T37" fmla="*/ 2147483647 h 929"/>
              <a:gd name="T38" fmla="*/ 2147483647 w 1071"/>
              <a:gd name="T39" fmla="*/ 2147483647 h 929"/>
              <a:gd name="T40" fmla="*/ 2147483647 w 1071"/>
              <a:gd name="T41" fmla="*/ 2147483647 h 929"/>
              <a:gd name="T42" fmla="*/ 2147483647 w 1071"/>
              <a:gd name="T43" fmla="*/ 2147483647 h 929"/>
              <a:gd name="T44" fmla="*/ 2147483647 w 1071"/>
              <a:gd name="T45" fmla="*/ 2147483647 h 929"/>
              <a:gd name="T46" fmla="*/ 2147483647 w 1071"/>
              <a:gd name="T47" fmla="*/ 2147483647 h 929"/>
              <a:gd name="T48" fmla="*/ 2147483647 w 1071"/>
              <a:gd name="T49" fmla="*/ 2147483647 h 929"/>
              <a:gd name="T50" fmla="*/ 2147483647 w 1071"/>
              <a:gd name="T51" fmla="*/ 2147483647 h 929"/>
              <a:gd name="T52" fmla="*/ 2147483647 w 1071"/>
              <a:gd name="T53" fmla="*/ 2147483647 h 929"/>
              <a:gd name="T54" fmla="*/ 2147483647 w 1071"/>
              <a:gd name="T55" fmla="*/ 2147483647 h 929"/>
              <a:gd name="T56" fmla="*/ 2147483647 w 1071"/>
              <a:gd name="T57" fmla="*/ 2147483647 h 929"/>
              <a:gd name="T58" fmla="*/ 2147483647 w 1071"/>
              <a:gd name="T59" fmla="*/ 2147483647 h 929"/>
              <a:gd name="T60" fmla="*/ 2147483647 w 1071"/>
              <a:gd name="T61" fmla="*/ 2147483647 h 929"/>
              <a:gd name="T62" fmla="*/ 2147483647 w 1071"/>
              <a:gd name="T63" fmla="*/ 2147483647 h 929"/>
              <a:gd name="T64" fmla="*/ 2147483647 w 1071"/>
              <a:gd name="T65" fmla="*/ 2147483647 h 929"/>
              <a:gd name="T66" fmla="*/ 2147483647 w 1071"/>
              <a:gd name="T67" fmla="*/ 2147483647 h 929"/>
              <a:gd name="T68" fmla="*/ 2147483647 w 1071"/>
              <a:gd name="T69" fmla="*/ 2147483647 h 929"/>
              <a:gd name="T70" fmla="*/ 2147483647 w 1071"/>
              <a:gd name="T71" fmla="*/ 2147483647 h 929"/>
              <a:gd name="T72" fmla="*/ 2147483647 w 1071"/>
              <a:gd name="T73" fmla="*/ 2147483647 h 929"/>
              <a:gd name="T74" fmla="*/ 2147483647 w 1071"/>
              <a:gd name="T75" fmla="*/ 2147483647 h 929"/>
              <a:gd name="T76" fmla="*/ 2147483647 w 1071"/>
              <a:gd name="T77" fmla="*/ 2147483647 h 929"/>
              <a:gd name="T78" fmla="*/ 2147483647 w 1071"/>
              <a:gd name="T79" fmla="*/ 2147483647 h 929"/>
              <a:gd name="T80" fmla="*/ 2147483647 w 1071"/>
              <a:gd name="T81" fmla="*/ 2147483647 h 929"/>
              <a:gd name="T82" fmla="*/ 2147483647 w 1071"/>
              <a:gd name="T83" fmla="*/ 2147483647 h 929"/>
              <a:gd name="T84" fmla="*/ 2147483647 w 1071"/>
              <a:gd name="T85" fmla="*/ 2147483647 h 929"/>
              <a:gd name="T86" fmla="*/ 0 w 1071"/>
              <a:gd name="T87" fmla="*/ 2147483647 h 929"/>
              <a:gd name="T88" fmla="*/ 0 w 1071"/>
              <a:gd name="T89" fmla="*/ 2147483647 h 929"/>
              <a:gd name="T90" fmla="*/ 0 w 1071"/>
              <a:gd name="T91" fmla="*/ 2147483647 h 929"/>
              <a:gd name="T92" fmla="*/ 1276642142 w 1071"/>
              <a:gd name="T93" fmla="*/ 2147483647 h 929"/>
              <a:gd name="T94" fmla="*/ 1787379822 w 1071"/>
              <a:gd name="T95" fmla="*/ 2147483647 h 929"/>
              <a:gd name="T96" fmla="*/ 2147483647 w 1071"/>
              <a:gd name="T97" fmla="*/ 2147483647 h 929"/>
              <a:gd name="T98" fmla="*/ 2147483647 w 1071"/>
              <a:gd name="T99" fmla="*/ 2147483647 h 929"/>
              <a:gd name="T100" fmla="*/ 2147483647 w 1071"/>
              <a:gd name="T101" fmla="*/ 2147483647 h 929"/>
              <a:gd name="T102" fmla="*/ 2147483647 w 1071"/>
              <a:gd name="T103" fmla="*/ 2147483647 h 92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071" h="929">
                <a:moveTo>
                  <a:pt x="27" y="64"/>
                </a:moveTo>
                <a:lnTo>
                  <a:pt x="945" y="0"/>
                </a:lnTo>
                <a:lnTo>
                  <a:pt x="952" y="0"/>
                </a:lnTo>
                <a:lnTo>
                  <a:pt x="959" y="0"/>
                </a:lnTo>
                <a:lnTo>
                  <a:pt x="967" y="2"/>
                </a:lnTo>
                <a:lnTo>
                  <a:pt x="974" y="7"/>
                </a:lnTo>
                <a:lnTo>
                  <a:pt x="979" y="9"/>
                </a:lnTo>
                <a:lnTo>
                  <a:pt x="984" y="17"/>
                </a:lnTo>
                <a:lnTo>
                  <a:pt x="987" y="22"/>
                </a:lnTo>
                <a:lnTo>
                  <a:pt x="989" y="27"/>
                </a:lnTo>
                <a:lnTo>
                  <a:pt x="994" y="74"/>
                </a:lnTo>
                <a:lnTo>
                  <a:pt x="999" y="121"/>
                </a:lnTo>
                <a:lnTo>
                  <a:pt x="1004" y="168"/>
                </a:lnTo>
                <a:lnTo>
                  <a:pt x="1009" y="218"/>
                </a:lnTo>
                <a:lnTo>
                  <a:pt x="1014" y="265"/>
                </a:lnTo>
                <a:lnTo>
                  <a:pt x="1019" y="312"/>
                </a:lnTo>
                <a:lnTo>
                  <a:pt x="1024" y="359"/>
                </a:lnTo>
                <a:lnTo>
                  <a:pt x="1029" y="406"/>
                </a:lnTo>
                <a:lnTo>
                  <a:pt x="1036" y="453"/>
                </a:lnTo>
                <a:lnTo>
                  <a:pt x="1041" y="500"/>
                </a:lnTo>
                <a:lnTo>
                  <a:pt x="1046" y="547"/>
                </a:lnTo>
                <a:lnTo>
                  <a:pt x="1051" y="595"/>
                </a:lnTo>
                <a:lnTo>
                  <a:pt x="1056" y="642"/>
                </a:lnTo>
                <a:lnTo>
                  <a:pt x="1061" y="689"/>
                </a:lnTo>
                <a:lnTo>
                  <a:pt x="1066" y="736"/>
                </a:lnTo>
                <a:lnTo>
                  <a:pt x="1071" y="783"/>
                </a:lnTo>
                <a:lnTo>
                  <a:pt x="1071" y="790"/>
                </a:lnTo>
                <a:lnTo>
                  <a:pt x="1069" y="798"/>
                </a:lnTo>
                <a:lnTo>
                  <a:pt x="1064" y="803"/>
                </a:lnTo>
                <a:lnTo>
                  <a:pt x="1061" y="810"/>
                </a:lnTo>
                <a:lnTo>
                  <a:pt x="1054" y="815"/>
                </a:lnTo>
                <a:lnTo>
                  <a:pt x="1049" y="818"/>
                </a:lnTo>
                <a:lnTo>
                  <a:pt x="1041" y="823"/>
                </a:lnTo>
                <a:lnTo>
                  <a:pt x="1034" y="823"/>
                </a:lnTo>
                <a:lnTo>
                  <a:pt x="104" y="929"/>
                </a:lnTo>
                <a:lnTo>
                  <a:pt x="99" y="929"/>
                </a:lnTo>
                <a:lnTo>
                  <a:pt x="92" y="927"/>
                </a:lnTo>
                <a:lnTo>
                  <a:pt x="84" y="924"/>
                </a:lnTo>
                <a:lnTo>
                  <a:pt x="79" y="919"/>
                </a:lnTo>
                <a:lnTo>
                  <a:pt x="74" y="914"/>
                </a:lnTo>
                <a:lnTo>
                  <a:pt x="69" y="909"/>
                </a:lnTo>
                <a:lnTo>
                  <a:pt x="67" y="904"/>
                </a:lnTo>
                <a:lnTo>
                  <a:pt x="65" y="897"/>
                </a:lnTo>
                <a:lnTo>
                  <a:pt x="0" y="101"/>
                </a:lnTo>
                <a:lnTo>
                  <a:pt x="0" y="94"/>
                </a:lnTo>
                <a:lnTo>
                  <a:pt x="0" y="89"/>
                </a:lnTo>
                <a:lnTo>
                  <a:pt x="5" y="81"/>
                </a:lnTo>
                <a:lnTo>
                  <a:pt x="7" y="76"/>
                </a:lnTo>
                <a:lnTo>
                  <a:pt x="12" y="71"/>
                </a:lnTo>
                <a:lnTo>
                  <a:pt x="17" y="66"/>
                </a:lnTo>
                <a:lnTo>
                  <a:pt x="22" y="64"/>
                </a:lnTo>
                <a:lnTo>
                  <a:pt x="27" y="64"/>
                </a:lnTo>
                <a:close/>
              </a:path>
            </a:pathLst>
          </a:custGeom>
          <a:solidFill>
            <a:srgbClr val="ADB5B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81" name="Freeform 5896"/>
          <p:cNvSpPr>
            <a:spLocks/>
          </p:cNvSpPr>
          <p:nvPr/>
        </p:nvSpPr>
        <p:spPr bwMode="auto">
          <a:xfrm>
            <a:off x="4094163" y="5392738"/>
            <a:ext cx="658812" cy="585787"/>
          </a:xfrm>
          <a:custGeom>
            <a:avLst/>
            <a:gdLst>
              <a:gd name="T0" fmla="*/ 2147483647 w 1039"/>
              <a:gd name="T1" fmla="*/ 0 h 922"/>
              <a:gd name="T2" fmla="*/ 2147483647 w 1039"/>
              <a:gd name="T3" fmla="*/ 769379126 h 922"/>
              <a:gd name="T4" fmla="*/ 2147483647 w 1039"/>
              <a:gd name="T5" fmla="*/ 2051812998 h 922"/>
              <a:gd name="T6" fmla="*/ 2147483647 w 1039"/>
              <a:gd name="T7" fmla="*/ 2147483647 h 922"/>
              <a:gd name="T8" fmla="*/ 2147483647 w 1039"/>
              <a:gd name="T9" fmla="*/ 2147483647 h 922"/>
              <a:gd name="T10" fmla="*/ 2147483647 w 1039"/>
              <a:gd name="T11" fmla="*/ 2147483647 h 922"/>
              <a:gd name="T12" fmla="*/ 2147483647 w 1039"/>
              <a:gd name="T13" fmla="*/ 2147483647 h 922"/>
              <a:gd name="T14" fmla="*/ 2147483647 w 1039"/>
              <a:gd name="T15" fmla="*/ 2147483647 h 922"/>
              <a:gd name="T16" fmla="*/ 2147483647 w 1039"/>
              <a:gd name="T17" fmla="*/ 2147483647 h 922"/>
              <a:gd name="T18" fmla="*/ 2147483647 w 1039"/>
              <a:gd name="T19" fmla="*/ 2147483647 h 922"/>
              <a:gd name="T20" fmla="*/ 2147483647 w 1039"/>
              <a:gd name="T21" fmla="*/ 2147483647 h 922"/>
              <a:gd name="T22" fmla="*/ 2147483647 w 1039"/>
              <a:gd name="T23" fmla="*/ 2147483647 h 922"/>
              <a:gd name="T24" fmla="*/ 2147483647 w 1039"/>
              <a:gd name="T25" fmla="*/ 2147483647 h 922"/>
              <a:gd name="T26" fmla="*/ 2147483647 w 1039"/>
              <a:gd name="T27" fmla="*/ 2147483647 h 922"/>
              <a:gd name="T28" fmla="*/ 2147483647 w 1039"/>
              <a:gd name="T29" fmla="*/ 2147483647 h 922"/>
              <a:gd name="T30" fmla="*/ 2147483647 w 1039"/>
              <a:gd name="T31" fmla="*/ 2147483647 h 922"/>
              <a:gd name="T32" fmla="*/ 2147483647 w 1039"/>
              <a:gd name="T33" fmla="*/ 2147483647 h 922"/>
              <a:gd name="T34" fmla="*/ 2147483647 w 1039"/>
              <a:gd name="T35" fmla="*/ 2147483647 h 922"/>
              <a:gd name="T36" fmla="*/ 2147483647 w 1039"/>
              <a:gd name="T37" fmla="*/ 2147483647 h 922"/>
              <a:gd name="T38" fmla="*/ 2147483647 w 1039"/>
              <a:gd name="T39" fmla="*/ 2147483647 h 922"/>
              <a:gd name="T40" fmla="*/ 2147483647 w 1039"/>
              <a:gd name="T41" fmla="*/ 2147483647 h 922"/>
              <a:gd name="T42" fmla="*/ 2147483647 w 1039"/>
              <a:gd name="T43" fmla="*/ 2147483647 h 922"/>
              <a:gd name="T44" fmla="*/ 2147483647 w 1039"/>
              <a:gd name="T45" fmla="*/ 2147483647 h 922"/>
              <a:gd name="T46" fmla="*/ 2147483647 w 1039"/>
              <a:gd name="T47" fmla="*/ 2147483647 h 922"/>
              <a:gd name="T48" fmla="*/ 2147483647 w 1039"/>
              <a:gd name="T49" fmla="*/ 2147483647 h 922"/>
              <a:gd name="T50" fmla="*/ 2147483647 w 1039"/>
              <a:gd name="T51" fmla="*/ 2147483647 h 922"/>
              <a:gd name="T52" fmla="*/ 2147483647 w 1039"/>
              <a:gd name="T53" fmla="*/ 2147483647 h 922"/>
              <a:gd name="T54" fmla="*/ 2147483647 w 1039"/>
              <a:gd name="T55" fmla="*/ 2147483647 h 922"/>
              <a:gd name="T56" fmla="*/ 2039655321 w 1039"/>
              <a:gd name="T57" fmla="*/ 2147483647 h 922"/>
              <a:gd name="T58" fmla="*/ 0 w 1039"/>
              <a:gd name="T59" fmla="*/ 2147483647 h 922"/>
              <a:gd name="T60" fmla="*/ 1274533003 w 1039"/>
              <a:gd name="T61" fmla="*/ 2147483647 h 922"/>
              <a:gd name="T62" fmla="*/ 2147483647 w 1039"/>
              <a:gd name="T63" fmla="*/ 2147483647 h 922"/>
              <a:gd name="T64" fmla="*/ 2147483647 w 1039"/>
              <a:gd name="T65" fmla="*/ 2147483647 h 92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039" h="922">
                <a:moveTo>
                  <a:pt x="28" y="65"/>
                </a:moveTo>
                <a:lnTo>
                  <a:pt x="915" y="0"/>
                </a:lnTo>
                <a:lnTo>
                  <a:pt x="922" y="0"/>
                </a:lnTo>
                <a:lnTo>
                  <a:pt x="930" y="3"/>
                </a:lnTo>
                <a:lnTo>
                  <a:pt x="935" y="5"/>
                </a:lnTo>
                <a:lnTo>
                  <a:pt x="942" y="8"/>
                </a:lnTo>
                <a:lnTo>
                  <a:pt x="950" y="12"/>
                </a:lnTo>
                <a:lnTo>
                  <a:pt x="955" y="17"/>
                </a:lnTo>
                <a:lnTo>
                  <a:pt x="957" y="22"/>
                </a:lnTo>
                <a:lnTo>
                  <a:pt x="960" y="30"/>
                </a:lnTo>
                <a:lnTo>
                  <a:pt x="967" y="74"/>
                </a:lnTo>
                <a:lnTo>
                  <a:pt x="977" y="122"/>
                </a:lnTo>
                <a:lnTo>
                  <a:pt x="984" y="169"/>
                </a:lnTo>
                <a:lnTo>
                  <a:pt x="992" y="216"/>
                </a:lnTo>
                <a:lnTo>
                  <a:pt x="999" y="263"/>
                </a:lnTo>
                <a:lnTo>
                  <a:pt x="1007" y="310"/>
                </a:lnTo>
                <a:lnTo>
                  <a:pt x="1012" y="357"/>
                </a:lnTo>
                <a:lnTo>
                  <a:pt x="1017" y="404"/>
                </a:lnTo>
                <a:lnTo>
                  <a:pt x="1019" y="451"/>
                </a:lnTo>
                <a:lnTo>
                  <a:pt x="1024" y="498"/>
                </a:lnTo>
                <a:lnTo>
                  <a:pt x="1027" y="545"/>
                </a:lnTo>
                <a:lnTo>
                  <a:pt x="1032" y="593"/>
                </a:lnTo>
                <a:lnTo>
                  <a:pt x="1034" y="640"/>
                </a:lnTo>
                <a:lnTo>
                  <a:pt x="1034" y="687"/>
                </a:lnTo>
                <a:lnTo>
                  <a:pt x="1037" y="731"/>
                </a:lnTo>
                <a:lnTo>
                  <a:pt x="1039" y="779"/>
                </a:lnTo>
                <a:lnTo>
                  <a:pt x="1039" y="783"/>
                </a:lnTo>
                <a:lnTo>
                  <a:pt x="1037" y="791"/>
                </a:lnTo>
                <a:lnTo>
                  <a:pt x="1034" y="798"/>
                </a:lnTo>
                <a:lnTo>
                  <a:pt x="1029" y="803"/>
                </a:lnTo>
                <a:lnTo>
                  <a:pt x="1024" y="808"/>
                </a:lnTo>
                <a:lnTo>
                  <a:pt x="1017" y="811"/>
                </a:lnTo>
                <a:lnTo>
                  <a:pt x="1009" y="816"/>
                </a:lnTo>
                <a:lnTo>
                  <a:pt x="1004" y="816"/>
                </a:lnTo>
                <a:lnTo>
                  <a:pt x="104" y="922"/>
                </a:lnTo>
                <a:lnTo>
                  <a:pt x="99" y="922"/>
                </a:lnTo>
                <a:lnTo>
                  <a:pt x="92" y="920"/>
                </a:lnTo>
                <a:lnTo>
                  <a:pt x="85" y="917"/>
                </a:lnTo>
                <a:lnTo>
                  <a:pt x="80" y="912"/>
                </a:lnTo>
                <a:lnTo>
                  <a:pt x="75" y="907"/>
                </a:lnTo>
                <a:lnTo>
                  <a:pt x="70" y="902"/>
                </a:lnTo>
                <a:lnTo>
                  <a:pt x="65" y="898"/>
                </a:lnTo>
                <a:lnTo>
                  <a:pt x="65" y="890"/>
                </a:lnTo>
                <a:lnTo>
                  <a:pt x="62" y="843"/>
                </a:lnTo>
                <a:lnTo>
                  <a:pt x="62" y="793"/>
                </a:lnTo>
                <a:lnTo>
                  <a:pt x="60" y="744"/>
                </a:lnTo>
                <a:lnTo>
                  <a:pt x="57" y="694"/>
                </a:lnTo>
                <a:lnTo>
                  <a:pt x="55" y="647"/>
                </a:lnTo>
                <a:lnTo>
                  <a:pt x="52" y="598"/>
                </a:lnTo>
                <a:lnTo>
                  <a:pt x="50" y="548"/>
                </a:lnTo>
                <a:lnTo>
                  <a:pt x="47" y="498"/>
                </a:lnTo>
                <a:lnTo>
                  <a:pt x="42" y="449"/>
                </a:lnTo>
                <a:lnTo>
                  <a:pt x="40" y="399"/>
                </a:lnTo>
                <a:lnTo>
                  <a:pt x="35" y="350"/>
                </a:lnTo>
                <a:lnTo>
                  <a:pt x="30" y="300"/>
                </a:lnTo>
                <a:lnTo>
                  <a:pt x="23" y="250"/>
                </a:lnTo>
                <a:lnTo>
                  <a:pt x="15" y="201"/>
                </a:lnTo>
                <a:lnTo>
                  <a:pt x="8" y="151"/>
                </a:lnTo>
                <a:lnTo>
                  <a:pt x="0" y="102"/>
                </a:lnTo>
                <a:lnTo>
                  <a:pt x="0" y="94"/>
                </a:lnTo>
                <a:lnTo>
                  <a:pt x="3" y="89"/>
                </a:lnTo>
                <a:lnTo>
                  <a:pt x="5" y="82"/>
                </a:lnTo>
                <a:lnTo>
                  <a:pt x="8" y="77"/>
                </a:lnTo>
                <a:lnTo>
                  <a:pt x="13" y="72"/>
                </a:lnTo>
                <a:lnTo>
                  <a:pt x="18" y="69"/>
                </a:lnTo>
                <a:lnTo>
                  <a:pt x="23" y="67"/>
                </a:lnTo>
                <a:lnTo>
                  <a:pt x="28" y="65"/>
                </a:lnTo>
                <a:close/>
              </a:path>
            </a:pathLst>
          </a:custGeom>
          <a:solidFill>
            <a:srgbClr val="E0E8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82" name="Freeform 5897"/>
          <p:cNvSpPr>
            <a:spLocks/>
          </p:cNvSpPr>
          <p:nvPr/>
        </p:nvSpPr>
        <p:spPr bwMode="auto">
          <a:xfrm>
            <a:off x="4152900" y="5453063"/>
            <a:ext cx="549275" cy="458787"/>
          </a:xfrm>
          <a:custGeom>
            <a:avLst/>
            <a:gdLst>
              <a:gd name="T0" fmla="*/ 2147483647 w 865"/>
              <a:gd name="T1" fmla="*/ 2147483647 h 722"/>
              <a:gd name="T2" fmla="*/ 2147483647 w 865"/>
              <a:gd name="T3" fmla="*/ 2147483647 h 722"/>
              <a:gd name="T4" fmla="*/ 2147483647 w 865"/>
              <a:gd name="T5" fmla="*/ 2147483647 h 722"/>
              <a:gd name="T6" fmla="*/ 2147483647 w 865"/>
              <a:gd name="T7" fmla="*/ 2147483647 h 722"/>
              <a:gd name="T8" fmla="*/ 2147483647 w 865"/>
              <a:gd name="T9" fmla="*/ 2147483647 h 722"/>
              <a:gd name="T10" fmla="*/ 2147483647 w 865"/>
              <a:gd name="T11" fmla="*/ 2147483647 h 722"/>
              <a:gd name="T12" fmla="*/ 2147483647 w 865"/>
              <a:gd name="T13" fmla="*/ 2052831629 h 722"/>
              <a:gd name="T14" fmla="*/ 2147483647 w 865"/>
              <a:gd name="T15" fmla="*/ 1282818016 h 722"/>
              <a:gd name="T16" fmla="*/ 2147483647 w 865"/>
              <a:gd name="T17" fmla="*/ 769610109 h 722"/>
              <a:gd name="T18" fmla="*/ 2147483647 w 865"/>
              <a:gd name="T19" fmla="*/ 0 h 722"/>
              <a:gd name="T20" fmla="*/ 2147483647 w 865"/>
              <a:gd name="T21" fmla="*/ 0 h 722"/>
              <a:gd name="T22" fmla="*/ 2147483647 w 865"/>
              <a:gd name="T23" fmla="*/ 769610109 h 722"/>
              <a:gd name="T24" fmla="*/ 2147483647 w 865"/>
              <a:gd name="T25" fmla="*/ 2052831629 h 722"/>
              <a:gd name="T26" fmla="*/ 2147483647 w 865"/>
              <a:gd name="T27" fmla="*/ 2147483647 h 722"/>
              <a:gd name="T28" fmla="*/ 2147483647 w 865"/>
              <a:gd name="T29" fmla="*/ 2147483647 h 722"/>
              <a:gd name="T30" fmla="*/ 2147483647 w 865"/>
              <a:gd name="T31" fmla="*/ 2147483647 h 722"/>
              <a:gd name="T32" fmla="*/ 2147483647 w 865"/>
              <a:gd name="T33" fmla="*/ 2147483647 h 722"/>
              <a:gd name="T34" fmla="*/ 2147483647 w 865"/>
              <a:gd name="T35" fmla="*/ 2147483647 h 722"/>
              <a:gd name="T36" fmla="*/ 2147483647 w 865"/>
              <a:gd name="T37" fmla="*/ 2147483647 h 722"/>
              <a:gd name="T38" fmla="*/ 2147483647 w 865"/>
              <a:gd name="T39" fmla="*/ 2147483647 h 722"/>
              <a:gd name="T40" fmla="*/ 2147483647 w 865"/>
              <a:gd name="T41" fmla="*/ 2147483647 h 722"/>
              <a:gd name="T42" fmla="*/ 2147483647 w 865"/>
              <a:gd name="T43" fmla="*/ 2147483647 h 722"/>
              <a:gd name="T44" fmla="*/ 2147483647 w 865"/>
              <a:gd name="T45" fmla="*/ 2147483647 h 722"/>
              <a:gd name="T46" fmla="*/ 2147483647 w 865"/>
              <a:gd name="T47" fmla="*/ 2147483647 h 722"/>
              <a:gd name="T48" fmla="*/ 2147483647 w 865"/>
              <a:gd name="T49" fmla="*/ 2147483647 h 722"/>
              <a:gd name="T50" fmla="*/ 2147483647 w 865"/>
              <a:gd name="T51" fmla="*/ 2147483647 h 722"/>
              <a:gd name="T52" fmla="*/ 2147483647 w 865"/>
              <a:gd name="T53" fmla="*/ 2147483647 h 722"/>
              <a:gd name="T54" fmla="*/ 2147483647 w 865"/>
              <a:gd name="T55" fmla="*/ 2147483647 h 722"/>
              <a:gd name="T56" fmla="*/ 2147483647 w 865"/>
              <a:gd name="T57" fmla="*/ 2147483647 h 722"/>
              <a:gd name="T58" fmla="*/ 2147483647 w 865"/>
              <a:gd name="T59" fmla="*/ 2147483647 h 722"/>
              <a:gd name="T60" fmla="*/ 2147483647 w 865"/>
              <a:gd name="T61" fmla="*/ 2147483647 h 722"/>
              <a:gd name="T62" fmla="*/ 2147483647 w 865"/>
              <a:gd name="T63" fmla="*/ 2147483647 h 722"/>
              <a:gd name="T64" fmla="*/ 2147483647 w 865"/>
              <a:gd name="T65" fmla="*/ 2147483647 h 722"/>
              <a:gd name="T66" fmla="*/ 2147483647 w 865"/>
              <a:gd name="T67" fmla="*/ 2147483647 h 722"/>
              <a:gd name="T68" fmla="*/ 2147483647 w 865"/>
              <a:gd name="T69" fmla="*/ 2147483647 h 722"/>
              <a:gd name="T70" fmla="*/ 2147483647 w 865"/>
              <a:gd name="T71" fmla="*/ 2147483647 h 722"/>
              <a:gd name="T72" fmla="*/ 2147483647 w 865"/>
              <a:gd name="T73" fmla="*/ 2147483647 h 722"/>
              <a:gd name="T74" fmla="*/ 2147483647 w 865"/>
              <a:gd name="T75" fmla="*/ 2147483647 h 722"/>
              <a:gd name="T76" fmla="*/ 2147483647 w 865"/>
              <a:gd name="T77" fmla="*/ 2147483647 h 722"/>
              <a:gd name="T78" fmla="*/ 2147483647 w 865"/>
              <a:gd name="T79" fmla="*/ 2147483647 h 722"/>
              <a:gd name="T80" fmla="*/ 2147483647 w 865"/>
              <a:gd name="T81" fmla="*/ 2147483647 h 722"/>
              <a:gd name="T82" fmla="*/ 2147483647 w 865"/>
              <a:gd name="T83" fmla="*/ 2147483647 h 722"/>
              <a:gd name="T84" fmla="*/ 0 w 865"/>
              <a:gd name="T85" fmla="*/ 2147483647 h 722"/>
              <a:gd name="T86" fmla="*/ 1792335125 w 865"/>
              <a:gd name="T87" fmla="*/ 2147483647 h 722"/>
              <a:gd name="T88" fmla="*/ 2147483647 w 865"/>
              <a:gd name="T89" fmla="*/ 2147483647 h 72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865" h="722">
                <a:moveTo>
                  <a:pt x="35" y="50"/>
                </a:moveTo>
                <a:lnTo>
                  <a:pt x="57" y="47"/>
                </a:lnTo>
                <a:lnTo>
                  <a:pt x="79" y="45"/>
                </a:lnTo>
                <a:lnTo>
                  <a:pt x="102" y="42"/>
                </a:lnTo>
                <a:lnTo>
                  <a:pt x="124" y="40"/>
                </a:lnTo>
                <a:lnTo>
                  <a:pt x="146" y="37"/>
                </a:lnTo>
                <a:lnTo>
                  <a:pt x="171" y="35"/>
                </a:lnTo>
                <a:lnTo>
                  <a:pt x="193" y="33"/>
                </a:lnTo>
                <a:lnTo>
                  <a:pt x="216" y="30"/>
                </a:lnTo>
                <a:lnTo>
                  <a:pt x="238" y="28"/>
                </a:lnTo>
                <a:lnTo>
                  <a:pt x="260" y="25"/>
                </a:lnTo>
                <a:lnTo>
                  <a:pt x="283" y="23"/>
                </a:lnTo>
                <a:lnTo>
                  <a:pt x="307" y="23"/>
                </a:lnTo>
                <a:lnTo>
                  <a:pt x="330" y="20"/>
                </a:lnTo>
                <a:lnTo>
                  <a:pt x="352" y="18"/>
                </a:lnTo>
                <a:lnTo>
                  <a:pt x="374" y="15"/>
                </a:lnTo>
                <a:lnTo>
                  <a:pt x="397" y="15"/>
                </a:lnTo>
                <a:lnTo>
                  <a:pt x="419" y="13"/>
                </a:lnTo>
                <a:lnTo>
                  <a:pt x="444" y="10"/>
                </a:lnTo>
                <a:lnTo>
                  <a:pt x="466" y="10"/>
                </a:lnTo>
                <a:lnTo>
                  <a:pt x="488" y="8"/>
                </a:lnTo>
                <a:lnTo>
                  <a:pt x="511" y="8"/>
                </a:lnTo>
                <a:lnTo>
                  <a:pt x="533" y="5"/>
                </a:lnTo>
                <a:lnTo>
                  <a:pt x="555" y="5"/>
                </a:lnTo>
                <a:lnTo>
                  <a:pt x="580" y="3"/>
                </a:lnTo>
                <a:lnTo>
                  <a:pt x="602" y="3"/>
                </a:lnTo>
                <a:lnTo>
                  <a:pt x="625" y="3"/>
                </a:lnTo>
                <a:lnTo>
                  <a:pt x="647" y="0"/>
                </a:lnTo>
                <a:lnTo>
                  <a:pt x="669" y="0"/>
                </a:lnTo>
                <a:lnTo>
                  <a:pt x="694" y="0"/>
                </a:lnTo>
                <a:lnTo>
                  <a:pt x="716" y="0"/>
                </a:lnTo>
                <a:lnTo>
                  <a:pt x="739" y="0"/>
                </a:lnTo>
                <a:lnTo>
                  <a:pt x="761" y="0"/>
                </a:lnTo>
                <a:lnTo>
                  <a:pt x="766" y="0"/>
                </a:lnTo>
                <a:lnTo>
                  <a:pt x="769" y="0"/>
                </a:lnTo>
                <a:lnTo>
                  <a:pt x="773" y="3"/>
                </a:lnTo>
                <a:lnTo>
                  <a:pt x="776" y="3"/>
                </a:lnTo>
                <a:lnTo>
                  <a:pt x="781" y="5"/>
                </a:lnTo>
                <a:lnTo>
                  <a:pt x="783" y="8"/>
                </a:lnTo>
                <a:lnTo>
                  <a:pt x="788" y="10"/>
                </a:lnTo>
                <a:lnTo>
                  <a:pt x="791" y="15"/>
                </a:lnTo>
                <a:lnTo>
                  <a:pt x="793" y="18"/>
                </a:lnTo>
                <a:lnTo>
                  <a:pt x="796" y="23"/>
                </a:lnTo>
                <a:lnTo>
                  <a:pt x="798" y="25"/>
                </a:lnTo>
                <a:lnTo>
                  <a:pt x="801" y="30"/>
                </a:lnTo>
                <a:lnTo>
                  <a:pt x="803" y="33"/>
                </a:lnTo>
                <a:lnTo>
                  <a:pt x="806" y="37"/>
                </a:lnTo>
                <a:lnTo>
                  <a:pt x="806" y="42"/>
                </a:lnTo>
                <a:lnTo>
                  <a:pt x="808" y="45"/>
                </a:lnTo>
                <a:lnTo>
                  <a:pt x="813" y="80"/>
                </a:lnTo>
                <a:lnTo>
                  <a:pt x="818" y="114"/>
                </a:lnTo>
                <a:lnTo>
                  <a:pt x="823" y="149"/>
                </a:lnTo>
                <a:lnTo>
                  <a:pt x="828" y="184"/>
                </a:lnTo>
                <a:lnTo>
                  <a:pt x="833" y="218"/>
                </a:lnTo>
                <a:lnTo>
                  <a:pt x="838" y="253"/>
                </a:lnTo>
                <a:lnTo>
                  <a:pt x="843" y="288"/>
                </a:lnTo>
                <a:lnTo>
                  <a:pt x="845" y="323"/>
                </a:lnTo>
                <a:lnTo>
                  <a:pt x="848" y="357"/>
                </a:lnTo>
                <a:lnTo>
                  <a:pt x="853" y="394"/>
                </a:lnTo>
                <a:lnTo>
                  <a:pt x="855" y="429"/>
                </a:lnTo>
                <a:lnTo>
                  <a:pt x="858" y="464"/>
                </a:lnTo>
                <a:lnTo>
                  <a:pt x="860" y="499"/>
                </a:lnTo>
                <a:lnTo>
                  <a:pt x="863" y="533"/>
                </a:lnTo>
                <a:lnTo>
                  <a:pt x="863" y="568"/>
                </a:lnTo>
                <a:lnTo>
                  <a:pt x="865" y="603"/>
                </a:lnTo>
                <a:lnTo>
                  <a:pt x="865" y="610"/>
                </a:lnTo>
                <a:lnTo>
                  <a:pt x="863" y="618"/>
                </a:lnTo>
                <a:lnTo>
                  <a:pt x="860" y="625"/>
                </a:lnTo>
                <a:lnTo>
                  <a:pt x="855" y="632"/>
                </a:lnTo>
                <a:lnTo>
                  <a:pt x="850" y="637"/>
                </a:lnTo>
                <a:lnTo>
                  <a:pt x="845" y="642"/>
                </a:lnTo>
                <a:lnTo>
                  <a:pt x="838" y="645"/>
                </a:lnTo>
                <a:lnTo>
                  <a:pt x="830" y="647"/>
                </a:lnTo>
                <a:lnTo>
                  <a:pt x="808" y="650"/>
                </a:lnTo>
                <a:lnTo>
                  <a:pt x="786" y="655"/>
                </a:lnTo>
                <a:lnTo>
                  <a:pt x="761" y="657"/>
                </a:lnTo>
                <a:lnTo>
                  <a:pt x="739" y="660"/>
                </a:lnTo>
                <a:lnTo>
                  <a:pt x="716" y="665"/>
                </a:lnTo>
                <a:lnTo>
                  <a:pt x="694" y="667"/>
                </a:lnTo>
                <a:lnTo>
                  <a:pt x="669" y="670"/>
                </a:lnTo>
                <a:lnTo>
                  <a:pt x="647" y="672"/>
                </a:lnTo>
                <a:lnTo>
                  <a:pt x="625" y="677"/>
                </a:lnTo>
                <a:lnTo>
                  <a:pt x="600" y="680"/>
                </a:lnTo>
                <a:lnTo>
                  <a:pt x="578" y="682"/>
                </a:lnTo>
                <a:lnTo>
                  <a:pt x="555" y="685"/>
                </a:lnTo>
                <a:lnTo>
                  <a:pt x="531" y="687"/>
                </a:lnTo>
                <a:lnTo>
                  <a:pt x="508" y="689"/>
                </a:lnTo>
                <a:lnTo>
                  <a:pt x="486" y="692"/>
                </a:lnTo>
                <a:lnTo>
                  <a:pt x="461" y="694"/>
                </a:lnTo>
                <a:lnTo>
                  <a:pt x="439" y="697"/>
                </a:lnTo>
                <a:lnTo>
                  <a:pt x="414" y="699"/>
                </a:lnTo>
                <a:lnTo>
                  <a:pt x="392" y="702"/>
                </a:lnTo>
                <a:lnTo>
                  <a:pt x="369" y="702"/>
                </a:lnTo>
                <a:lnTo>
                  <a:pt x="345" y="704"/>
                </a:lnTo>
                <a:lnTo>
                  <a:pt x="322" y="707"/>
                </a:lnTo>
                <a:lnTo>
                  <a:pt x="300" y="709"/>
                </a:lnTo>
                <a:lnTo>
                  <a:pt x="275" y="709"/>
                </a:lnTo>
                <a:lnTo>
                  <a:pt x="253" y="712"/>
                </a:lnTo>
                <a:lnTo>
                  <a:pt x="228" y="714"/>
                </a:lnTo>
                <a:lnTo>
                  <a:pt x="206" y="714"/>
                </a:lnTo>
                <a:lnTo>
                  <a:pt x="183" y="717"/>
                </a:lnTo>
                <a:lnTo>
                  <a:pt x="159" y="719"/>
                </a:lnTo>
                <a:lnTo>
                  <a:pt x="136" y="719"/>
                </a:lnTo>
                <a:lnTo>
                  <a:pt x="114" y="722"/>
                </a:lnTo>
                <a:lnTo>
                  <a:pt x="89" y="722"/>
                </a:lnTo>
                <a:lnTo>
                  <a:pt x="87" y="722"/>
                </a:lnTo>
                <a:lnTo>
                  <a:pt x="82" y="722"/>
                </a:lnTo>
                <a:lnTo>
                  <a:pt x="79" y="722"/>
                </a:lnTo>
                <a:lnTo>
                  <a:pt x="74" y="719"/>
                </a:lnTo>
                <a:lnTo>
                  <a:pt x="72" y="719"/>
                </a:lnTo>
                <a:lnTo>
                  <a:pt x="67" y="717"/>
                </a:lnTo>
                <a:lnTo>
                  <a:pt x="64" y="714"/>
                </a:lnTo>
                <a:lnTo>
                  <a:pt x="62" y="712"/>
                </a:lnTo>
                <a:lnTo>
                  <a:pt x="57" y="709"/>
                </a:lnTo>
                <a:lnTo>
                  <a:pt x="55" y="707"/>
                </a:lnTo>
                <a:lnTo>
                  <a:pt x="52" y="704"/>
                </a:lnTo>
                <a:lnTo>
                  <a:pt x="50" y="702"/>
                </a:lnTo>
                <a:lnTo>
                  <a:pt x="47" y="699"/>
                </a:lnTo>
                <a:lnTo>
                  <a:pt x="45" y="694"/>
                </a:lnTo>
                <a:lnTo>
                  <a:pt x="45" y="692"/>
                </a:lnTo>
                <a:lnTo>
                  <a:pt x="45" y="689"/>
                </a:lnTo>
                <a:lnTo>
                  <a:pt x="40" y="615"/>
                </a:lnTo>
                <a:lnTo>
                  <a:pt x="35" y="541"/>
                </a:lnTo>
                <a:lnTo>
                  <a:pt x="30" y="466"/>
                </a:lnTo>
                <a:lnTo>
                  <a:pt x="25" y="392"/>
                </a:lnTo>
                <a:lnTo>
                  <a:pt x="20" y="318"/>
                </a:lnTo>
                <a:lnTo>
                  <a:pt x="12" y="243"/>
                </a:lnTo>
                <a:lnTo>
                  <a:pt x="7" y="169"/>
                </a:lnTo>
                <a:lnTo>
                  <a:pt x="0" y="94"/>
                </a:lnTo>
                <a:lnTo>
                  <a:pt x="2" y="87"/>
                </a:lnTo>
                <a:lnTo>
                  <a:pt x="2" y="80"/>
                </a:lnTo>
                <a:lnTo>
                  <a:pt x="7" y="72"/>
                </a:lnTo>
                <a:lnTo>
                  <a:pt x="10" y="65"/>
                </a:lnTo>
                <a:lnTo>
                  <a:pt x="15" y="60"/>
                </a:lnTo>
                <a:lnTo>
                  <a:pt x="22" y="55"/>
                </a:lnTo>
                <a:lnTo>
                  <a:pt x="27" y="52"/>
                </a:lnTo>
                <a:lnTo>
                  <a:pt x="35" y="5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83" name="Freeform 5898"/>
          <p:cNvSpPr>
            <a:spLocks/>
          </p:cNvSpPr>
          <p:nvPr/>
        </p:nvSpPr>
        <p:spPr bwMode="auto">
          <a:xfrm>
            <a:off x="4157663" y="5456238"/>
            <a:ext cx="539750" cy="452437"/>
          </a:xfrm>
          <a:custGeom>
            <a:avLst/>
            <a:gdLst>
              <a:gd name="T0" fmla="*/ 2147483647 w 851"/>
              <a:gd name="T1" fmla="*/ 2147483647 h 712"/>
              <a:gd name="T2" fmla="*/ 2147483647 w 851"/>
              <a:gd name="T3" fmla="*/ 2147483647 h 712"/>
              <a:gd name="T4" fmla="*/ 2147483647 w 851"/>
              <a:gd name="T5" fmla="*/ 2147483647 h 712"/>
              <a:gd name="T6" fmla="*/ 2147483647 w 851"/>
              <a:gd name="T7" fmla="*/ 2147483647 h 712"/>
              <a:gd name="T8" fmla="*/ 2147483647 w 851"/>
              <a:gd name="T9" fmla="*/ 2147483647 h 712"/>
              <a:gd name="T10" fmla="*/ 2147483647 w 851"/>
              <a:gd name="T11" fmla="*/ 2147483647 h 712"/>
              <a:gd name="T12" fmla="*/ 2147483647 w 851"/>
              <a:gd name="T13" fmla="*/ 2052871885 h 712"/>
              <a:gd name="T14" fmla="*/ 2147483647 w 851"/>
              <a:gd name="T15" fmla="*/ 1282842539 h 712"/>
              <a:gd name="T16" fmla="*/ 2147483647 w 851"/>
              <a:gd name="T17" fmla="*/ 769625203 h 712"/>
              <a:gd name="T18" fmla="*/ 2147483647 w 851"/>
              <a:gd name="T19" fmla="*/ 0 h 712"/>
              <a:gd name="T20" fmla="*/ 2147483647 w 851"/>
              <a:gd name="T21" fmla="*/ 0 h 712"/>
              <a:gd name="T22" fmla="*/ 2147483647 w 851"/>
              <a:gd name="T23" fmla="*/ 769625203 h 712"/>
              <a:gd name="T24" fmla="*/ 2147483647 w 851"/>
              <a:gd name="T25" fmla="*/ 2052871885 h 712"/>
              <a:gd name="T26" fmla="*/ 2147483647 w 851"/>
              <a:gd name="T27" fmla="*/ 2147483647 h 712"/>
              <a:gd name="T28" fmla="*/ 2147483647 w 851"/>
              <a:gd name="T29" fmla="*/ 2147483647 h 712"/>
              <a:gd name="T30" fmla="*/ 2147483647 w 851"/>
              <a:gd name="T31" fmla="*/ 2147483647 h 712"/>
              <a:gd name="T32" fmla="*/ 2147483647 w 851"/>
              <a:gd name="T33" fmla="*/ 2147483647 h 712"/>
              <a:gd name="T34" fmla="*/ 2147483647 w 851"/>
              <a:gd name="T35" fmla="*/ 2147483647 h 712"/>
              <a:gd name="T36" fmla="*/ 2147483647 w 851"/>
              <a:gd name="T37" fmla="*/ 2147483647 h 712"/>
              <a:gd name="T38" fmla="*/ 2147483647 w 851"/>
              <a:gd name="T39" fmla="*/ 2147483647 h 712"/>
              <a:gd name="T40" fmla="*/ 2147483647 w 851"/>
              <a:gd name="T41" fmla="*/ 2147483647 h 712"/>
              <a:gd name="T42" fmla="*/ 2147483647 w 851"/>
              <a:gd name="T43" fmla="*/ 2147483647 h 712"/>
              <a:gd name="T44" fmla="*/ 2147483647 w 851"/>
              <a:gd name="T45" fmla="*/ 2147483647 h 712"/>
              <a:gd name="T46" fmla="*/ 2147483647 w 851"/>
              <a:gd name="T47" fmla="*/ 2147483647 h 712"/>
              <a:gd name="T48" fmla="*/ 2147483647 w 851"/>
              <a:gd name="T49" fmla="*/ 2147483647 h 712"/>
              <a:gd name="T50" fmla="*/ 2147483647 w 851"/>
              <a:gd name="T51" fmla="*/ 2147483647 h 712"/>
              <a:gd name="T52" fmla="*/ 2147483647 w 851"/>
              <a:gd name="T53" fmla="*/ 2147483647 h 712"/>
              <a:gd name="T54" fmla="*/ 2147483647 w 851"/>
              <a:gd name="T55" fmla="*/ 2147483647 h 712"/>
              <a:gd name="T56" fmla="*/ 2147483647 w 851"/>
              <a:gd name="T57" fmla="*/ 2147483647 h 712"/>
              <a:gd name="T58" fmla="*/ 2147483647 w 851"/>
              <a:gd name="T59" fmla="*/ 2147483647 h 712"/>
              <a:gd name="T60" fmla="*/ 2147483647 w 851"/>
              <a:gd name="T61" fmla="*/ 2147483647 h 712"/>
              <a:gd name="T62" fmla="*/ 2147483647 w 851"/>
              <a:gd name="T63" fmla="*/ 2147483647 h 712"/>
              <a:gd name="T64" fmla="*/ 2147483647 w 851"/>
              <a:gd name="T65" fmla="*/ 2147483647 h 712"/>
              <a:gd name="T66" fmla="*/ 2147483647 w 851"/>
              <a:gd name="T67" fmla="*/ 2147483647 h 712"/>
              <a:gd name="T68" fmla="*/ 2147483647 w 851"/>
              <a:gd name="T69" fmla="*/ 2147483647 h 712"/>
              <a:gd name="T70" fmla="*/ 2147483647 w 851"/>
              <a:gd name="T71" fmla="*/ 2147483647 h 712"/>
              <a:gd name="T72" fmla="*/ 2147483647 w 851"/>
              <a:gd name="T73" fmla="*/ 2147483647 h 712"/>
              <a:gd name="T74" fmla="*/ 2147483647 w 851"/>
              <a:gd name="T75" fmla="*/ 2147483647 h 712"/>
              <a:gd name="T76" fmla="*/ 2147483647 w 851"/>
              <a:gd name="T77" fmla="*/ 2147483647 h 712"/>
              <a:gd name="T78" fmla="*/ 2147483647 w 851"/>
              <a:gd name="T79" fmla="*/ 2147483647 h 712"/>
              <a:gd name="T80" fmla="*/ 2147483647 w 851"/>
              <a:gd name="T81" fmla="*/ 2147483647 h 712"/>
              <a:gd name="T82" fmla="*/ 2147483647 w 851"/>
              <a:gd name="T83" fmla="*/ 2147483647 h 712"/>
              <a:gd name="T84" fmla="*/ 0 w 851"/>
              <a:gd name="T85" fmla="*/ 2147483647 h 712"/>
              <a:gd name="T86" fmla="*/ 2041158177 w 851"/>
              <a:gd name="T87" fmla="*/ 2147483647 h 712"/>
              <a:gd name="T88" fmla="*/ 2147483647 w 851"/>
              <a:gd name="T89" fmla="*/ 2147483647 h 71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851" h="712">
                <a:moveTo>
                  <a:pt x="35" y="50"/>
                </a:moveTo>
                <a:lnTo>
                  <a:pt x="57" y="47"/>
                </a:lnTo>
                <a:lnTo>
                  <a:pt x="80" y="45"/>
                </a:lnTo>
                <a:lnTo>
                  <a:pt x="102" y="42"/>
                </a:lnTo>
                <a:lnTo>
                  <a:pt x="124" y="40"/>
                </a:lnTo>
                <a:lnTo>
                  <a:pt x="147" y="37"/>
                </a:lnTo>
                <a:lnTo>
                  <a:pt x="169" y="35"/>
                </a:lnTo>
                <a:lnTo>
                  <a:pt x="191" y="32"/>
                </a:lnTo>
                <a:lnTo>
                  <a:pt x="214" y="30"/>
                </a:lnTo>
                <a:lnTo>
                  <a:pt x="236" y="28"/>
                </a:lnTo>
                <a:lnTo>
                  <a:pt x="258" y="25"/>
                </a:lnTo>
                <a:lnTo>
                  <a:pt x="281" y="23"/>
                </a:lnTo>
                <a:lnTo>
                  <a:pt x="303" y="23"/>
                </a:lnTo>
                <a:lnTo>
                  <a:pt x="325" y="20"/>
                </a:lnTo>
                <a:lnTo>
                  <a:pt x="348" y="18"/>
                </a:lnTo>
                <a:lnTo>
                  <a:pt x="370" y="18"/>
                </a:lnTo>
                <a:lnTo>
                  <a:pt x="392" y="15"/>
                </a:lnTo>
                <a:lnTo>
                  <a:pt x="414" y="13"/>
                </a:lnTo>
                <a:lnTo>
                  <a:pt x="437" y="13"/>
                </a:lnTo>
                <a:lnTo>
                  <a:pt x="459" y="10"/>
                </a:lnTo>
                <a:lnTo>
                  <a:pt x="481" y="8"/>
                </a:lnTo>
                <a:lnTo>
                  <a:pt x="504" y="8"/>
                </a:lnTo>
                <a:lnTo>
                  <a:pt x="526" y="5"/>
                </a:lnTo>
                <a:lnTo>
                  <a:pt x="548" y="5"/>
                </a:lnTo>
                <a:lnTo>
                  <a:pt x="571" y="5"/>
                </a:lnTo>
                <a:lnTo>
                  <a:pt x="593" y="3"/>
                </a:lnTo>
                <a:lnTo>
                  <a:pt x="615" y="3"/>
                </a:lnTo>
                <a:lnTo>
                  <a:pt x="638" y="3"/>
                </a:lnTo>
                <a:lnTo>
                  <a:pt x="660" y="0"/>
                </a:lnTo>
                <a:lnTo>
                  <a:pt x="682" y="0"/>
                </a:lnTo>
                <a:lnTo>
                  <a:pt x="705" y="0"/>
                </a:lnTo>
                <a:lnTo>
                  <a:pt x="727" y="0"/>
                </a:lnTo>
                <a:lnTo>
                  <a:pt x="749" y="0"/>
                </a:lnTo>
                <a:lnTo>
                  <a:pt x="754" y="0"/>
                </a:lnTo>
                <a:lnTo>
                  <a:pt x="757" y="0"/>
                </a:lnTo>
                <a:lnTo>
                  <a:pt x="762" y="3"/>
                </a:lnTo>
                <a:lnTo>
                  <a:pt x="764" y="5"/>
                </a:lnTo>
                <a:lnTo>
                  <a:pt x="769" y="5"/>
                </a:lnTo>
                <a:lnTo>
                  <a:pt x="771" y="8"/>
                </a:lnTo>
                <a:lnTo>
                  <a:pt x="774" y="13"/>
                </a:lnTo>
                <a:lnTo>
                  <a:pt x="779" y="15"/>
                </a:lnTo>
                <a:lnTo>
                  <a:pt x="781" y="18"/>
                </a:lnTo>
                <a:lnTo>
                  <a:pt x="784" y="23"/>
                </a:lnTo>
                <a:lnTo>
                  <a:pt x="786" y="25"/>
                </a:lnTo>
                <a:lnTo>
                  <a:pt x="789" y="30"/>
                </a:lnTo>
                <a:lnTo>
                  <a:pt x="791" y="32"/>
                </a:lnTo>
                <a:lnTo>
                  <a:pt x="791" y="37"/>
                </a:lnTo>
                <a:lnTo>
                  <a:pt x="794" y="42"/>
                </a:lnTo>
                <a:lnTo>
                  <a:pt x="794" y="45"/>
                </a:lnTo>
                <a:lnTo>
                  <a:pt x="801" y="80"/>
                </a:lnTo>
                <a:lnTo>
                  <a:pt x="806" y="114"/>
                </a:lnTo>
                <a:lnTo>
                  <a:pt x="811" y="147"/>
                </a:lnTo>
                <a:lnTo>
                  <a:pt x="816" y="181"/>
                </a:lnTo>
                <a:lnTo>
                  <a:pt x="821" y="216"/>
                </a:lnTo>
                <a:lnTo>
                  <a:pt x="823" y="251"/>
                </a:lnTo>
                <a:lnTo>
                  <a:pt x="828" y="285"/>
                </a:lnTo>
                <a:lnTo>
                  <a:pt x="831" y="318"/>
                </a:lnTo>
                <a:lnTo>
                  <a:pt x="836" y="352"/>
                </a:lnTo>
                <a:lnTo>
                  <a:pt x="838" y="387"/>
                </a:lnTo>
                <a:lnTo>
                  <a:pt x="841" y="422"/>
                </a:lnTo>
                <a:lnTo>
                  <a:pt x="843" y="456"/>
                </a:lnTo>
                <a:lnTo>
                  <a:pt x="846" y="491"/>
                </a:lnTo>
                <a:lnTo>
                  <a:pt x="848" y="526"/>
                </a:lnTo>
                <a:lnTo>
                  <a:pt x="851" y="561"/>
                </a:lnTo>
                <a:lnTo>
                  <a:pt x="851" y="595"/>
                </a:lnTo>
                <a:lnTo>
                  <a:pt x="851" y="600"/>
                </a:lnTo>
                <a:lnTo>
                  <a:pt x="848" y="608"/>
                </a:lnTo>
                <a:lnTo>
                  <a:pt x="846" y="615"/>
                </a:lnTo>
                <a:lnTo>
                  <a:pt x="841" y="623"/>
                </a:lnTo>
                <a:lnTo>
                  <a:pt x="836" y="627"/>
                </a:lnTo>
                <a:lnTo>
                  <a:pt x="831" y="632"/>
                </a:lnTo>
                <a:lnTo>
                  <a:pt x="823" y="635"/>
                </a:lnTo>
                <a:lnTo>
                  <a:pt x="819" y="637"/>
                </a:lnTo>
                <a:lnTo>
                  <a:pt x="796" y="640"/>
                </a:lnTo>
                <a:lnTo>
                  <a:pt x="771" y="645"/>
                </a:lnTo>
                <a:lnTo>
                  <a:pt x="749" y="647"/>
                </a:lnTo>
                <a:lnTo>
                  <a:pt x="727" y="650"/>
                </a:lnTo>
                <a:lnTo>
                  <a:pt x="705" y="652"/>
                </a:lnTo>
                <a:lnTo>
                  <a:pt x="682" y="657"/>
                </a:lnTo>
                <a:lnTo>
                  <a:pt x="660" y="660"/>
                </a:lnTo>
                <a:lnTo>
                  <a:pt x="638" y="662"/>
                </a:lnTo>
                <a:lnTo>
                  <a:pt x="613" y="665"/>
                </a:lnTo>
                <a:lnTo>
                  <a:pt x="590" y="667"/>
                </a:lnTo>
                <a:lnTo>
                  <a:pt x="568" y="670"/>
                </a:lnTo>
                <a:lnTo>
                  <a:pt x="546" y="672"/>
                </a:lnTo>
                <a:lnTo>
                  <a:pt x="524" y="677"/>
                </a:lnTo>
                <a:lnTo>
                  <a:pt x="499" y="677"/>
                </a:lnTo>
                <a:lnTo>
                  <a:pt x="476" y="680"/>
                </a:lnTo>
                <a:lnTo>
                  <a:pt x="454" y="682"/>
                </a:lnTo>
                <a:lnTo>
                  <a:pt x="432" y="684"/>
                </a:lnTo>
                <a:lnTo>
                  <a:pt x="409" y="687"/>
                </a:lnTo>
                <a:lnTo>
                  <a:pt x="387" y="689"/>
                </a:lnTo>
                <a:lnTo>
                  <a:pt x="362" y="692"/>
                </a:lnTo>
                <a:lnTo>
                  <a:pt x="340" y="694"/>
                </a:lnTo>
                <a:lnTo>
                  <a:pt x="318" y="694"/>
                </a:lnTo>
                <a:lnTo>
                  <a:pt x="295" y="697"/>
                </a:lnTo>
                <a:lnTo>
                  <a:pt x="271" y="699"/>
                </a:lnTo>
                <a:lnTo>
                  <a:pt x="248" y="702"/>
                </a:lnTo>
                <a:lnTo>
                  <a:pt x="226" y="702"/>
                </a:lnTo>
                <a:lnTo>
                  <a:pt x="204" y="704"/>
                </a:lnTo>
                <a:lnTo>
                  <a:pt x="181" y="704"/>
                </a:lnTo>
                <a:lnTo>
                  <a:pt x="157" y="707"/>
                </a:lnTo>
                <a:lnTo>
                  <a:pt x="134" y="709"/>
                </a:lnTo>
                <a:lnTo>
                  <a:pt x="112" y="709"/>
                </a:lnTo>
                <a:lnTo>
                  <a:pt x="90" y="712"/>
                </a:lnTo>
                <a:lnTo>
                  <a:pt x="85" y="712"/>
                </a:lnTo>
                <a:lnTo>
                  <a:pt x="82" y="709"/>
                </a:lnTo>
                <a:lnTo>
                  <a:pt x="77" y="709"/>
                </a:lnTo>
                <a:lnTo>
                  <a:pt x="75" y="709"/>
                </a:lnTo>
                <a:lnTo>
                  <a:pt x="70" y="707"/>
                </a:lnTo>
                <a:lnTo>
                  <a:pt x="67" y="704"/>
                </a:lnTo>
                <a:lnTo>
                  <a:pt x="62" y="704"/>
                </a:lnTo>
                <a:lnTo>
                  <a:pt x="60" y="702"/>
                </a:lnTo>
                <a:lnTo>
                  <a:pt x="57" y="699"/>
                </a:lnTo>
                <a:lnTo>
                  <a:pt x="55" y="697"/>
                </a:lnTo>
                <a:lnTo>
                  <a:pt x="53" y="694"/>
                </a:lnTo>
                <a:lnTo>
                  <a:pt x="50" y="689"/>
                </a:lnTo>
                <a:lnTo>
                  <a:pt x="48" y="687"/>
                </a:lnTo>
                <a:lnTo>
                  <a:pt x="45" y="684"/>
                </a:lnTo>
                <a:lnTo>
                  <a:pt x="45" y="680"/>
                </a:lnTo>
                <a:lnTo>
                  <a:pt x="43" y="677"/>
                </a:lnTo>
                <a:lnTo>
                  <a:pt x="40" y="605"/>
                </a:lnTo>
                <a:lnTo>
                  <a:pt x="35" y="531"/>
                </a:lnTo>
                <a:lnTo>
                  <a:pt x="30" y="459"/>
                </a:lnTo>
                <a:lnTo>
                  <a:pt x="25" y="385"/>
                </a:lnTo>
                <a:lnTo>
                  <a:pt x="20" y="313"/>
                </a:lnTo>
                <a:lnTo>
                  <a:pt x="13" y="238"/>
                </a:lnTo>
                <a:lnTo>
                  <a:pt x="8" y="166"/>
                </a:lnTo>
                <a:lnTo>
                  <a:pt x="0" y="92"/>
                </a:lnTo>
                <a:lnTo>
                  <a:pt x="3" y="87"/>
                </a:lnTo>
                <a:lnTo>
                  <a:pt x="3" y="80"/>
                </a:lnTo>
                <a:lnTo>
                  <a:pt x="8" y="72"/>
                </a:lnTo>
                <a:lnTo>
                  <a:pt x="10" y="65"/>
                </a:lnTo>
                <a:lnTo>
                  <a:pt x="15" y="60"/>
                </a:lnTo>
                <a:lnTo>
                  <a:pt x="23" y="55"/>
                </a:lnTo>
                <a:lnTo>
                  <a:pt x="28" y="52"/>
                </a:lnTo>
                <a:lnTo>
                  <a:pt x="35" y="5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84" name="Freeform 5899"/>
          <p:cNvSpPr>
            <a:spLocks/>
          </p:cNvSpPr>
          <p:nvPr/>
        </p:nvSpPr>
        <p:spPr bwMode="auto">
          <a:xfrm>
            <a:off x="4157663" y="5978525"/>
            <a:ext cx="34925" cy="57150"/>
          </a:xfrm>
          <a:custGeom>
            <a:avLst/>
            <a:gdLst>
              <a:gd name="T0" fmla="*/ 2147483647 w 55"/>
              <a:gd name="T1" fmla="*/ 0 h 90"/>
              <a:gd name="T2" fmla="*/ 2147483647 w 55"/>
              <a:gd name="T3" fmla="*/ 0 h 90"/>
              <a:gd name="T4" fmla="*/ 2147483647 w 55"/>
              <a:gd name="T5" fmla="*/ 2147483647 h 90"/>
              <a:gd name="T6" fmla="*/ 2147483647 w 55"/>
              <a:gd name="T7" fmla="*/ 2147483647 h 90"/>
              <a:gd name="T8" fmla="*/ 2147483647 w 55"/>
              <a:gd name="T9" fmla="*/ 2147483647 h 90"/>
              <a:gd name="T10" fmla="*/ 2147483647 w 55"/>
              <a:gd name="T11" fmla="*/ 2147483647 h 90"/>
              <a:gd name="T12" fmla="*/ 2147483647 w 55"/>
              <a:gd name="T13" fmla="*/ 2147483647 h 90"/>
              <a:gd name="T14" fmla="*/ 2147483647 w 55"/>
              <a:gd name="T15" fmla="*/ 2147483647 h 90"/>
              <a:gd name="T16" fmla="*/ 2147483647 w 55"/>
              <a:gd name="T17" fmla="*/ 2147483647 h 90"/>
              <a:gd name="T18" fmla="*/ 2147483647 w 55"/>
              <a:gd name="T19" fmla="*/ 2147483647 h 90"/>
              <a:gd name="T20" fmla="*/ 2147483647 w 55"/>
              <a:gd name="T21" fmla="*/ 2147483647 h 90"/>
              <a:gd name="T22" fmla="*/ 0 w 55"/>
              <a:gd name="T23" fmla="*/ 2147483647 h 90"/>
              <a:gd name="T24" fmla="*/ 0 w 55"/>
              <a:gd name="T25" fmla="*/ 2147483647 h 90"/>
              <a:gd name="T26" fmla="*/ 0 w 55"/>
              <a:gd name="T27" fmla="*/ 2147483647 h 90"/>
              <a:gd name="T28" fmla="*/ 768143625 w 55"/>
              <a:gd name="T29" fmla="*/ 2147483647 h 90"/>
              <a:gd name="T30" fmla="*/ 768143625 w 55"/>
              <a:gd name="T31" fmla="*/ 2147483647 h 90"/>
              <a:gd name="T32" fmla="*/ 1280239375 w 55"/>
              <a:gd name="T33" fmla="*/ 2147483647 h 90"/>
              <a:gd name="T34" fmla="*/ 2048383000 w 55"/>
              <a:gd name="T35" fmla="*/ 2147483647 h 90"/>
              <a:gd name="T36" fmla="*/ 2147483647 w 55"/>
              <a:gd name="T37" fmla="*/ 2147483647 h 90"/>
              <a:gd name="T38" fmla="*/ 2147483647 w 55"/>
              <a:gd name="T39" fmla="*/ 2147483647 h 90"/>
              <a:gd name="T40" fmla="*/ 2147483647 w 55"/>
              <a:gd name="T41" fmla="*/ 2147483647 h 90"/>
              <a:gd name="T42" fmla="*/ 2147483647 w 55"/>
              <a:gd name="T43" fmla="*/ 2147483647 h 90"/>
              <a:gd name="T44" fmla="*/ 2147483647 w 55"/>
              <a:gd name="T45" fmla="*/ 0 h 9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55" h="90">
                <a:moveTo>
                  <a:pt x="55" y="0"/>
                </a:moveTo>
                <a:lnTo>
                  <a:pt x="43" y="0"/>
                </a:lnTo>
                <a:lnTo>
                  <a:pt x="43" y="33"/>
                </a:lnTo>
                <a:lnTo>
                  <a:pt x="43" y="35"/>
                </a:lnTo>
                <a:lnTo>
                  <a:pt x="43" y="37"/>
                </a:lnTo>
                <a:lnTo>
                  <a:pt x="40" y="40"/>
                </a:lnTo>
                <a:lnTo>
                  <a:pt x="38" y="42"/>
                </a:lnTo>
                <a:lnTo>
                  <a:pt x="33" y="45"/>
                </a:lnTo>
                <a:lnTo>
                  <a:pt x="30" y="47"/>
                </a:lnTo>
                <a:lnTo>
                  <a:pt x="25" y="47"/>
                </a:lnTo>
                <a:lnTo>
                  <a:pt x="23" y="50"/>
                </a:lnTo>
                <a:lnTo>
                  <a:pt x="0" y="52"/>
                </a:lnTo>
                <a:lnTo>
                  <a:pt x="0" y="82"/>
                </a:lnTo>
                <a:lnTo>
                  <a:pt x="3" y="85"/>
                </a:lnTo>
                <a:lnTo>
                  <a:pt x="3" y="87"/>
                </a:lnTo>
                <a:lnTo>
                  <a:pt x="5" y="87"/>
                </a:lnTo>
                <a:lnTo>
                  <a:pt x="8" y="90"/>
                </a:lnTo>
                <a:lnTo>
                  <a:pt x="10" y="90"/>
                </a:lnTo>
                <a:lnTo>
                  <a:pt x="13" y="90"/>
                </a:lnTo>
                <a:lnTo>
                  <a:pt x="55" y="87"/>
                </a:lnTo>
                <a:lnTo>
                  <a:pt x="55" y="0"/>
                </a:lnTo>
                <a:close/>
              </a:path>
            </a:pathLst>
          </a:custGeom>
          <a:solidFill>
            <a:srgbClr val="474F4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85" name="Freeform 5900"/>
          <p:cNvSpPr>
            <a:spLocks/>
          </p:cNvSpPr>
          <p:nvPr/>
        </p:nvSpPr>
        <p:spPr bwMode="auto">
          <a:xfrm>
            <a:off x="4848225" y="6497638"/>
            <a:ext cx="230188" cy="66675"/>
          </a:xfrm>
          <a:custGeom>
            <a:avLst/>
            <a:gdLst>
              <a:gd name="T0" fmla="*/ 2147483647 w 362"/>
              <a:gd name="T1" fmla="*/ 2147483647 h 105"/>
              <a:gd name="T2" fmla="*/ 2147483647 w 362"/>
              <a:gd name="T3" fmla="*/ 2147483647 h 105"/>
              <a:gd name="T4" fmla="*/ 2147483647 w 362"/>
              <a:gd name="T5" fmla="*/ 2147483647 h 105"/>
              <a:gd name="T6" fmla="*/ 2147483647 w 362"/>
              <a:gd name="T7" fmla="*/ 2147483647 h 105"/>
              <a:gd name="T8" fmla="*/ 2147483647 w 362"/>
              <a:gd name="T9" fmla="*/ 2147483647 h 105"/>
              <a:gd name="T10" fmla="*/ 2147483647 w 362"/>
              <a:gd name="T11" fmla="*/ 2147483647 h 105"/>
              <a:gd name="T12" fmla="*/ 2147483647 w 362"/>
              <a:gd name="T13" fmla="*/ 2147483647 h 105"/>
              <a:gd name="T14" fmla="*/ 2147483647 w 362"/>
              <a:gd name="T15" fmla="*/ 2147483647 h 105"/>
              <a:gd name="T16" fmla="*/ 2147483647 w 362"/>
              <a:gd name="T17" fmla="*/ 2147483647 h 105"/>
              <a:gd name="T18" fmla="*/ 2147483647 w 362"/>
              <a:gd name="T19" fmla="*/ 2147483647 h 105"/>
              <a:gd name="T20" fmla="*/ 2147483647 w 362"/>
              <a:gd name="T21" fmla="*/ 2147483647 h 105"/>
              <a:gd name="T22" fmla="*/ 2147483647 w 362"/>
              <a:gd name="T23" fmla="*/ 2147483647 h 105"/>
              <a:gd name="T24" fmla="*/ 2147483647 w 362"/>
              <a:gd name="T25" fmla="*/ 2147483647 h 105"/>
              <a:gd name="T26" fmla="*/ 2147483647 w 362"/>
              <a:gd name="T27" fmla="*/ 2147483647 h 105"/>
              <a:gd name="T28" fmla="*/ 2147483647 w 362"/>
              <a:gd name="T29" fmla="*/ 2147483647 h 105"/>
              <a:gd name="T30" fmla="*/ 2147483647 w 362"/>
              <a:gd name="T31" fmla="*/ 2147483647 h 105"/>
              <a:gd name="T32" fmla="*/ 2147483647 w 362"/>
              <a:gd name="T33" fmla="*/ 2147483647 h 105"/>
              <a:gd name="T34" fmla="*/ 2147483647 w 362"/>
              <a:gd name="T35" fmla="*/ 2147483647 h 105"/>
              <a:gd name="T36" fmla="*/ 1799723606 w 362"/>
              <a:gd name="T37" fmla="*/ 2147483647 h 105"/>
              <a:gd name="T38" fmla="*/ 514322020 w 362"/>
              <a:gd name="T39" fmla="*/ 2147483647 h 105"/>
              <a:gd name="T40" fmla="*/ 0 w 362"/>
              <a:gd name="T41" fmla="*/ 2147483647 h 105"/>
              <a:gd name="T42" fmla="*/ 0 w 362"/>
              <a:gd name="T43" fmla="*/ 768143625 h 105"/>
              <a:gd name="T44" fmla="*/ 514322020 w 362"/>
              <a:gd name="T45" fmla="*/ 768143625 h 105"/>
              <a:gd name="T46" fmla="*/ 2147483647 w 362"/>
              <a:gd name="T47" fmla="*/ 0 h 105"/>
              <a:gd name="T48" fmla="*/ 2147483647 w 362"/>
              <a:gd name="T49" fmla="*/ 0 h 105"/>
              <a:gd name="T50" fmla="*/ 2147483647 w 362"/>
              <a:gd name="T51" fmla="*/ 0 h 105"/>
              <a:gd name="T52" fmla="*/ 2147483647 w 362"/>
              <a:gd name="T53" fmla="*/ 0 h 105"/>
              <a:gd name="T54" fmla="*/ 2147483647 w 362"/>
              <a:gd name="T55" fmla="*/ 0 h 105"/>
              <a:gd name="T56" fmla="*/ 2147483647 w 362"/>
              <a:gd name="T57" fmla="*/ 0 h 105"/>
              <a:gd name="T58" fmla="*/ 2147483647 w 362"/>
              <a:gd name="T59" fmla="*/ 0 h 105"/>
              <a:gd name="T60" fmla="*/ 2147483647 w 362"/>
              <a:gd name="T61" fmla="*/ 0 h 105"/>
              <a:gd name="T62" fmla="*/ 2147483647 w 362"/>
              <a:gd name="T63" fmla="*/ 0 h 105"/>
              <a:gd name="T64" fmla="*/ 2147483647 w 362"/>
              <a:gd name="T65" fmla="*/ 0 h 105"/>
              <a:gd name="T66" fmla="*/ 2147483647 w 362"/>
              <a:gd name="T67" fmla="*/ 0 h 105"/>
              <a:gd name="T68" fmla="*/ 2147483647 w 362"/>
              <a:gd name="T69" fmla="*/ 0 h 105"/>
              <a:gd name="T70" fmla="*/ 2147483647 w 362"/>
              <a:gd name="T71" fmla="*/ 0 h 105"/>
              <a:gd name="T72" fmla="*/ 2147483647 w 362"/>
              <a:gd name="T73" fmla="*/ 0 h 105"/>
              <a:gd name="T74" fmla="*/ 2147483647 w 362"/>
              <a:gd name="T75" fmla="*/ 0 h 10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62" h="105">
                <a:moveTo>
                  <a:pt x="297" y="0"/>
                </a:moveTo>
                <a:lnTo>
                  <a:pt x="337" y="15"/>
                </a:lnTo>
                <a:lnTo>
                  <a:pt x="342" y="15"/>
                </a:lnTo>
                <a:lnTo>
                  <a:pt x="347" y="18"/>
                </a:lnTo>
                <a:lnTo>
                  <a:pt x="354" y="20"/>
                </a:lnTo>
                <a:lnTo>
                  <a:pt x="357" y="23"/>
                </a:lnTo>
                <a:lnTo>
                  <a:pt x="359" y="23"/>
                </a:lnTo>
                <a:lnTo>
                  <a:pt x="362" y="25"/>
                </a:lnTo>
                <a:lnTo>
                  <a:pt x="359" y="28"/>
                </a:lnTo>
                <a:lnTo>
                  <a:pt x="357" y="30"/>
                </a:lnTo>
                <a:lnTo>
                  <a:pt x="173" y="95"/>
                </a:lnTo>
                <a:lnTo>
                  <a:pt x="163" y="97"/>
                </a:lnTo>
                <a:lnTo>
                  <a:pt x="156" y="100"/>
                </a:lnTo>
                <a:lnTo>
                  <a:pt x="149" y="102"/>
                </a:lnTo>
                <a:lnTo>
                  <a:pt x="139" y="102"/>
                </a:lnTo>
                <a:lnTo>
                  <a:pt x="131" y="102"/>
                </a:lnTo>
                <a:lnTo>
                  <a:pt x="124" y="105"/>
                </a:lnTo>
                <a:lnTo>
                  <a:pt x="116" y="105"/>
                </a:lnTo>
                <a:lnTo>
                  <a:pt x="109" y="105"/>
                </a:lnTo>
                <a:lnTo>
                  <a:pt x="101" y="102"/>
                </a:lnTo>
                <a:lnTo>
                  <a:pt x="94" y="102"/>
                </a:lnTo>
                <a:lnTo>
                  <a:pt x="87" y="102"/>
                </a:lnTo>
                <a:lnTo>
                  <a:pt x="79" y="100"/>
                </a:lnTo>
                <a:lnTo>
                  <a:pt x="72" y="97"/>
                </a:lnTo>
                <a:lnTo>
                  <a:pt x="64" y="97"/>
                </a:lnTo>
                <a:lnTo>
                  <a:pt x="57" y="95"/>
                </a:lnTo>
                <a:lnTo>
                  <a:pt x="47" y="92"/>
                </a:lnTo>
                <a:lnTo>
                  <a:pt x="42" y="92"/>
                </a:lnTo>
                <a:lnTo>
                  <a:pt x="39" y="90"/>
                </a:lnTo>
                <a:lnTo>
                  <a:pt x="34" y="90"/>
                </a:lnTo>
                <a:lnTo>
                  <a:pt x="30" y="87"/>
                </a:lnTo>
                <a:lnTo>
                  <a:pt x="27" y="85"/>
                </a:lnTo>
                <a:lnTo>
                  <a:pt x="22" y="82"/>
                </a:lnTo>
                <a:lnTo>
                  <a:pt x="20" y="80"/>
                </a:lnTo>
                <a:lnTo>
                  <a:pt x="15" y="77"/>
                </a:lnTo>
                <a:lnTo>
                  <a:pt x="12" y="75"/>
                </a:lnTo>
                <a:lnTo>
                  <a:pt x="10" y="72"/>
                </a:lnTo>
                <a:lnTo>
                  <a:pt x="7" y="70"/>
                </a:lnTo>
                <a:lnTo>
                  <a:pt x="5" y="67"/>
                </a:lnTo>
                <a:lnTo>
                  <a:pt x="2" y="62"/>
                </a:lnTo>
                <a:lnTo>
                  <a:pt x="2" y="60"/>
                </a:lnTo>
                <a:lnTo>
                  <a:pt x="0" y="57"/>
                </a:lnTo>
                <a:lnTo>
                  <a:pt x="0" y="52"/>
                </a:lnTo>
                <a:lnTo>
                  <a:pt x="0" y="3"/>
                </a:lnTo>
                <a:lnTo>
                  <a:pt x="2" y="3"/>
                </a:lnTo>
                <a:lnTo>
                  <a:pt x="7" y="0"/>
                </a:lnTo>
                <a:lnTo>
                  <a:pt x="10" y="0"/>
                </a:lnTo>
                <a:lnTo>
                  <a:pt x="15" y="0"/>
                </a:lnTo>
                <a:lnTo>
                  <a:pt x="20" y="0"/>
                </a:lnTo>
                <a:lnTo>
                  <a:pt x="27" y="0"/>
                </a:lnTo>
                <a:lnTo>
                  <a:pt x="34" y="0"/>
                </a:lnTo>
                <a:lnTo>
                  <a:pt x="42" y="0"/>
                </a:lnTo>
                <a:lnTo>
                  <a:pt x="49" y="0"/>
                </a:lnTo>
                <a:lnTo>
                  <a:pt x="57" y="0"/>
                </a:lnTo>
                <a:lnTo>
                  <a:pt x="67" y="0"/>
                </a:lnTo>
                <a:lnTo>
                  <a:pt x="77" y="0"/>
                </a:lnTo>
                <a:lnTo>
                  <a:pt x="87" y="0"/>
                </a:lnTo>
                <a:lnTo>
                  <a:pt x="96" y="0"/>
                </a:lnTo>
                <a:lnTo>
                  <a:pt x="109" y="0"/>
                </a:lnTo>
                <a:lnTo>
                  <a:pt x="119" y="0"/>
                </a:lnTo>
                <a:lnTo>
                  <a:pt x="131" y="0"/>
                </a:lnTo>
                <a:lnTo>
                  <a:pt x="141" y="0"/>
                </a:lnTo>
                <a:lnTo>
                  <a:pt x="153" y="0"/>
                </a:lnTo>
                <a:lnTo>
                  <a:pt x="166" y="0"/>
                </a:lnTo>
                <a:lnTo>
                  <a:pt x="178" y="0"/>
                </a:lnTo>
                <a:lnTo>
                  <a:pt x="191" y="0"/>
                </a:lnTo>
                <a:lnTo>
                  <a:pt x="203" y="0"/>
                </a:lnTo>
                <a:lnTo>
                  <a:pt x="215" y="0"/>
                </a:lnTo>
                <a:lnTo>
                  <a:pt x="228" y="0"/>
                </a:lnTo>
                <a:lnTo>
                  <a:pt x="240" y="0"/>
                </a:lnTo>
                <a:lnTo>
                  <a:pt x="250" y="0"/>
                </a:lnTo>
                <a:lnTo>
                  <a:pt x="263" y="0"/>
                </a:lnTo>
                <a:lnTo>
                  <a:pt x="275" y="0"/>
                </a:lnTo>
                <a:lnTo>
                  <a:pt x="285" y="0"/>
                </a:lnTo>
                <a:lnTo>
                  <a:pt x="29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86" name="Freeform 5901"/>
          <p:cNvSpPr>
            <a:spLocks/>
          </p:cNvSpPr>
          <p:nvPr/>
        </p:nvSpPr>
        <p:spPr bwMode="auto">
          <a:xfrm>
            <a:off x="4848225" y="6470650"/>
            <a:ext cx="227013" cy="87313"/>
          </a:xfrm>
          <a:custGeom>
            <a:avLst/>
            <a:gdLst>
              <a:gd name="T0" fmla="*/ 2147483647 w 359"/>
              <a:gd name="T1" fmla="*/ 2147483647 h 139"/>
              <a:gd name="T2" fmla="*/ 2147483647 w 359"/>
              <a:gd name="T3" fmla="*/ 2147483647 h 139"/>
              <a:gd name="T4" fmla="*/ 2147483647 w 359"/>
              <a:gd name="T5" fmla="*/ 2147483647 h 139"/>
              <a:gd name="T6" fmla="*/ 2147483647 w 359"/>
              <a:gd name="T7" fmla="*/ 2147483647 h 139"/>
              <a:gd name="T8" fmla="*/ 2147483647 w 359"/>
              <a:gd name="T9" fmla="*/ 2147483647 h 139"/>
              <a:gd name="T10" fmla="*/ 2147483647 w 359"/>
              <a:gd name="T11" fmla="*/ 2147483647 h 139"/>
              <a:gd name="T12" fmla="*/ 2147483647 w 359"/>
              <a:gd name="T13" fmla="*/ 2147483647 h 139"/>
              <a:gd name="T14" fmla="*/ 2147483647 w 359"/>
              <a:gd name="T15" fmla="*/ 2147483647 h 139"/>
              <a:gd name="T16" fmla="*/ 2147483647 w 359"/>
              <a:gd name="T17" fmla="*/ 2147483647 h 139"/>
              <a:gd name="T18" fmla="*/ 2147483647 w 359"/>
              <a:gd name="T19" fmla="*/ 2147483647 h 139"/>
              <a:gd name="T20" fmla="*/ 2147483647 w 359"/>
              <a:gd name="T21" fmla="*/ 2147483647 h 139"/>
              <a:gd name="T22" fmla="*/ 2147483647 w 359"/>
              <a:gd name="T23" fmla="*/ 2147483647 h 139"/>
              <a:gd name="T24" fmla="*/ 2147483647 w 359"/>
              <a:gd name="T25" fmla="*/ 2147483647 h 139"/>
              <a:gd name="T26" fmla="*/ 2147483647 w 359"/>
              <a:gd name="T27" fmla="*/ 2147483647 h 139"/>
              <a:gd name="T28" fmla="*/ 2147483647 w 359"/>
              <a:gd name="T29" fmla="*/ 2147483647 h 139"/>
              <a:gd name="T30" fmla="*/ 2147483647 w 359"/>
              <a:gd name="T31" fmla="*/ 2147483647 h 139"/>
              <a:gd name="T32" fmla="*/ 1769799039 w 359"/>
              <a:gd name="T33" fmla="*/ 2147483647 h 139"/>
              <a:gd name="T34" fmla="*/ 505827964 w 359"/>
              <a:gd name="T35" fmla="*/ 2147483647 h 139"/>
              <a:gd name="T36" fmla="*/ 0 w 359"/>
              <a:gd name="T37" fmla="*/ 2147483647 h 139"/>
              <a:gd name="T38" fmla="*/ 0 w 359"/>
              <a:gd name="T39" fmla="*/ 2147483647 h 139"/>
              <a:gd name="T40" fmla="*/ 505827964 w 359"/>
              <a:gd name="T41" fmla="*/ 2147483647 h 139"/>
              <a:gd name="T42" fmla="*/ 2147483647 w 359"/>
              <a:gd name="T43" fmla="*/ 2147483647 h 139"/>
              <a:gd name="T44" fmla="*/ 2147483647 w 359"/>
              <a:gd name="T45" fmla="*/ 2147483647 h 139"/>
              <a:gd name="T46" fmla="*/ 2147483647 w 359"/>
              <a:gd name="T47" fmla="*/ 2147483647 h 139"/>
              <a:gd name="T48" fmla="*/ 2147483647 w 359"/>
              <a:gd name="T49" fmla="*/ 2147483647 h 139"/>
              <a:gd name="T50" fmla="*/ 2147483647 w 359"/>
              <a:gd name="T51" fmla="*/ 2147483647 h 139"/>
              <a:gd name="T52" fmla="*/ 2147483647 w 359"/>
              <a:gd name="T53" fmla="*/ 2147483647 h 139"/>
              <a:gd name="T54" fmla="*/ 2147483647 w 359"/>
              <a:gd name="T55" fmla="*/ 2147483647 h 139"/>
              <a:gd name="T56" fmla="*/ 2147483647 w 359"/>
              <a:gd name="T57" fmla="*/ 2147483647 h 139"/>
              <a:gd name="T58" fmla="*/ 2147483647 w 359"/>
              <a:gd name="T59" fmla="*/ 2147483647 h 139"/>
              <a:gd name="T60" fmla="*/ 2147483647 w 359"/>
              <a:gd name="T61" fmla="*/ 2147483647 h 139"/>
              <a:gd name="T62" fmla="*/ 2147483647 w 359"/>
              <a:gd name="T63" fmla="*/ 2147483647 h 139"/>
              <a:gd name="T64" fmla="*/ 2147483647 w 359"/>
              <a:gd name="T65" fmla="*/ 2147483647 h 139"/>
              <a:gd name="T66" fmla="*/ 2147483647 w 359"/>
              <a:gd name="T67" fmla="*/ 2147483647 h 139"/>
              <a:gd name="T68" fmla="*/ 2147483647 w 359"/>
              <a:gd name="T69" fmla="*/ 2147483647 h 139"/>
              <a:gd name="T70" fmla="*/ 2147483647 w 359"/>
              <a:gd name="T71" fmla="*/ 2147483647 h 139"/>
              <a:gd name="T72" fmla="*/ 2147483647 w 359"/>
              <a:gd name="T73" fmla="*/ 2147483647 h 139"/>
              <a:gd name="T74" fmla="*/ 2147483647 w 359"/>
              <a:gd name="T75" fmla="*/ 2147483647 h 139"/>
              <a:gd name="T76" fmla="*/ 2147483647 w 359"/>
              <a:gd name="T77" fmla="*/ 2147483647 h 139"/>
              <a:gd name="T78" fmla="*/ 2147483647 w 359"/>
              <a:gd name="T79" fmla="*/ 2147483647 h 139"/>
              <a:gd name="T80" fmla="*/ 2147483647 w 359"/>
              <a:gd name="T81" fmla="*/ 2147483647 h 139"/>
              <a:gd name="T82" fmla="*/ 2147483647 w 359"/>
              <a:gd name="T83" fmla="*/ 2147483647 h 139"/>
              <a:gd name="T84" fmla="*/ 2147483647 w 359"/>
              <a:gd name="T85" fmla="*/ 2147483647 h 139"/>
              <a:gd name="T86" fmla="*/ 2147483647 w 359"/>
              <a:gd name="T87" fmla="*/ 2147483647 h 139"/>
              <a:gd name="T88" fmla="*/ 2147483647 w 359"/>
              <a:gd name="T89" fmla="*/ 2147483647 h 139"/>
              <a:gd name="T90" fmla="*/ 2147483647 w 359"/>
              <a:gd name="T91" fmla="*/ 2147483647 h 139"/>
              <a:gd name="T92" fmla="*/ 2147483647 w 359"/>
              <a:gd name="T93" fmla="*/ 2147483647 h 139"/>
              <a:gd name="T94" fmla="*/ 2147483647 w 359"/>
              <a:gd name="T95" fmla="*/ 2147483647 h 139"/>
              <a:gd name="T96" fmla="*/ 2147483647 w 359"/>
              <a:gd name="T97" fmla="*/ 2147483647 h 139"/>
              <a:gd name="T98" fmla="*/ 2147483647 w 359"/>
              <a:gd name="T99" fmla="*/ 1734940718 h 139"/>
              <a:gd name="T100" fmla="*/ 2147483647 w 359"/>
              <a:gd name="T101" fmla="*/ 1239356527 h 139"/>
              <a:gd name="T102" fmla="*/ 2147483647 w 359"/>
              <a:gd name="T103" fmla="*/ 1239356527 h 139"/>
              <a:gd name="T104" fmla="*/ 2147483647 w 359"/>
              <a:gd name="T105" fmla="*/ 495584819 h 139"/>
              <a:gd name="T106" fmla="*/ 2147483647 w 359"/>
              <a:gd name="T107" fmla="*/ 495584819 h 139"/>
              <a:gd name="T108" fmla="*/ 2147483647 w 359"/>
              <a:gd name="T109" fmla="*/ 495584819 h 139"/>
              <a:gd name="T110" fmla="*/ 2147483647 w 359"/>
              <a:gd name="T111" fmla="*/ 1239356527 h 139"/>
              <a:gd name="T112" fmla="*/ 2147483647 w 359"/>
              <a:gd name="T113" fmla="*/ 495584819 h 13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359" h="139">
                <a:moveTo>
                  <a:pt x="357" y="0"/>
                </a:moveTo>
                <a:lnTo>
                  <a:pt x="359" y="57"/>
                </a:lnTo>
                <a:lnTo>
                  <a:pt x="359" y="62"/>
                </a:lnTo>
                <a:lnTo>
                  <a:pt x="359" y="64"/>
                </a:lnTo>
                <a:lnTo>
                  <a:pt x="357" y="67"/>
                </a:lnTo>
                <a:lnTo>
                  <a:pt x="354" y="67"/>
                </a:lnTo>
                <a:lnTo>
                  <a:pt x="173" y="129"/>
                </a:lnTo>
                <a:lnTo>
                  <a:pt x="163" y="134"/>
                </a:lnTo>
                <a:lnTo>
                  <a:pt x="156" y="134"/>
                </a:lnTo>
                <a:lnTo>
                  <a:pt x="149" y="136"/>
                </a:lnTo>
                <a:lnTo>
                  <a:pt x="139" y="139"/>
                </a:lnTo>
                <a:lnTo>
                  <a:pt x="131" y="139"/>
                </a:lnTo>
                <a:lnTo>
                  <a:pt x="124" y="139"/>
                </a:lnTo>
                <a:lnTo>
                  <a:pt x="116" y="139"/>
                </a:lnTo>
                <a:lnTo>
                  <a:pt x="109" y="139"/>
                </a:lnTo>
                <a:lnTo>
                  <a:pt x="101" y="139"/>
                </a:lnTo>
                <a:lnTo>
                  <a:pt x="94" y="136"/>
                </a:lnTo>
                <a:lnTo>
                  <a:pt x="87" y="136"/>
                </a:lnTo>
                <a:lnTo>
                  <a:pt x="79" y="134"/>
                </a:lnTo>
                <a:lnTo>
                  <a:pt x="72" y="134"/>
                </a:lnTo>
                <a:lnTo>
                  <a:pt x="64" y="131"/>
                </a:lnTo>
                <a:lnTo>
                  <a:pt x="57" y="129"/>
                </a:lnTo>
                <a:lnTo>
                  <a:pt x="47" y="129"/>
                </a:lnTo>
                <a:lnTo>
                  <a:pt x="42" y="126"/>
                </a:lnTo>
                <a:lnTo>
                  <a:pt x="39" y="126"/>
                </a:lnTo>
                <a:lnTo>
                  <a:pt x="34" y="124"/>
                </a:lnTo>
                <a:lnTo>
                  <a:pt x="30" y="121"/>
                </a:lnTo>
                <a:lnTo>
                  <a:pt x="27" y="121"/>
                </a:lnTo>
                <a:lnTo>
                  <a:pt x="22" y="119"/>
                </a:lnTo>
                <a:lnTo>
                  <a:pt x="20" y="116"/>
                </a:lnTo>
                <a:lnTo>
                  <a:pt x="15" y="114"/>
                </a:lnTo>
                <a:lnTo>
                  <a:pt x="12" y="111"/>
                </a:lnTo>
                <a:lnTo>
                  <a:pt x="10" y="109"/>
                </a:lnTo>
                <a:lnTo>
                  <a:pt x="7" y="104"/>
                </a:lnTo>
                <a:lnTo>
                  <a:pt x="5" y="101"/>
                </a:lnTo>
                <a:lnTo>
                  <a:pt x="2" y="99"/>
                </a:lnTo>
                <a:lnTo>
                  <a:pt x="2" y="96"/>
                </a:lnTo>
                <a:lnTo>
                  <a:pt x="0" y="92"/>
                </a:lnTo>
                <a:lnTo>
                  <a:pt x="0" y="89"/>
                </a:lnTo>
                <a:lnTo>
                  <a:pt x="0" y="37"/>
                </a:lnTo>
                <a:lnTo>
                  <a:pt x="2" y="42"/>
                </a:lnTo>
                <a:lnTo>
                  <a:pt x="2" y="47"/>
                </a:lnTo>
                <a:lnTo>
                  <a:pt x="5" y="49"/>
                </a:lnTo>
                <a:lnTo>
                  <a:pt x="10" y="54"/>
                </a:lnTo>
                <a:lnTo>
                  <a:pt x="12" y="57"/>
                </a:lnTo>
                <a:lnTo>
                  <a:pt x="17" y="59"/>
                </a:lnTo>
                <a:lnTo>
                  <a:pt x="20" y="62"/>
                </a:lnTo>
                <a:lnTo>
                  <a:pt x="25" y="64"/>
                </a:lnTo>
                <a:lnTo>
                  <a:pt x="30" y="67"/>
                </a:lnTo>
                <a:lnTo>
                  <a:pt x="34" y="67"/>
                </a:lnTo>
                <a:lnTo>
                  <a:pt x="39" y="69"/>
                </a:lnTo>
                <a:lnTo>
                  <a:pt x="44" y="69"/>
                </a:lnTo>
                <a:lnTo>
                  <a:pt x="49" y="72"/>
                </a:lnTo>
                <a:lnTo>
                  <a:pt x="54" y="72"/>
                </a:lnTo>
                <a:lnTo>
                  <a:pt x="59" y="74"/>
                </a:lnTo>
                <a:lnTo>
                  <a:pt x="64" y="74"/>
                </a:lnTo>
                <a:lnTo>
                  <a:pt x="69" y="74"/>
                </a:lnTo>
                <a:lnTo>
                  <a:pt x="74" y="77"/>
                </a:lnTo>
                <a:lnTo>
                  <a:pt x="79" y="77"/>
                </a:lnTo>
                <a:lnTo>
                  <a:pt x="87" y="77"/>
                </a:lnTo>
                <a:lnTo>
                  <a:pt x="91" y="77"/>
                </a:lnTo>
                <a:lnTo>
                  <a:pt x="96" y="77"/>
                </a:lnTo>
                <a:lnTo>
                  <a:pt x="101" y="77"/>
                </a:lnTo>
                <a:lnTo>
                  <a:pt x="106" y="77"/>
                </a:lnTo>
                <a:lnTo>
                  <a:pt x="111" y="77"/>
                </a:lnTo>
                <a:lnTo>
                  <a:pt x="114" y="77"/>
                </a:lnTo>
                <a:lnTo>
                  <a:pt x="119" y="74"/>
                </a:lnTo>
                <a:lnTo>
                  <a:pt x="124" y="74"/>
                </a:lnTo>
                <a:lnTo>
                  <a:pt x="129" y="74"/>
                </a:lnTo>
                <a:lnTo>
                  <a:pt x="134" y="72"/>
                </a:lnTo>
                <a:lnTo>
                  <a:pt x="139" y="72"/>
                </a:lnTo>
                <a:lnTo>
                  <a:pt x="144" y="69"/>
                </a:lnTo>
                <a:lnTo>
                  <a:pt x="149" y="69"/>
                </a:lnTo>
                <a:lnTo>
                  <a:pt x="153" y="67"/>
                </a:lnTo>
                <a:lnTo>
                  <a:pt x="158" y="67"/>
                </a:lnTo>
                <a:lnTo>
                  <a:pt x="163" y="64"/>
                </a:lnTo>
                <a:lnTo>
                  <a:pt x="168" y="62"/>
                </a:lnTo>
                <a:lnTo>
                  <a:pt x="171" y="62"/>
                </a:lnTo>
                <a:lnTo>
                  <a:pt x="176" y="59"/>
                </a:lnTo>
                <a:lnTo>
                  <a:pt x="181" y="59"/>
                </a:lnTo>
                <a:lnTo>
                  <a:pt x="188" y="54"/>
                </a:lnTo>
                <a:lnTo>
                  <a:pt x="196" y="52"/>
                </a:lnTo>
                <a:lnTo>
                  <a:pt x="201" y="49"/>
                </a:lnTo>
                <a:lnTo>
                  <a:pt x="208" y="47"/>
                </a:lnTo>
                <a:lnTo>
                  <a:pt x="213" y="42"/>
                </a:lnTo>
                <a:lnTo>
                  <a:pt x="220" y="39"/>
                </a:lnTo>
                <a:lnTo>
                  <a:pt x="225" y="37"/>
                </a:lnTo>
                <a:lnTo>
                  <a:pt x="230" y="32"/>
                </a:lnTo>
                <a:lnTo>
                  <a:pt x="235" y="30"/>
                </a:lnTo>
                <a:lnTo>
                  <a:pt x="243" y="27"/>
                </a:lnTo>
                <a:lnTo>
                  <a:pt x="248" y="25"/>
                </a:lnTo>
                <a:lnTo>
                  <a:pt x="253" y="22"/>
                </a:lnTo>
                <a:lnTo>
                  <a:pt x="260" y="17"/>
                </a:lnTo>
                <a:lnTo>
                  <a:pt x="267" y="15"/>
                </a:lnTo>
                <a:lnTo>
                  <a:pt x="275" y="12"/>
                </a:lnTo>
                <a:lnTo>
                  <a:pt x="282" y="10"/>
                </a:lnTo>
                <a:lnTo>
                  <a:pt x="285" y="10"/>
                </a:lnTo>
                <a:lnTo>
                  <a:pt x="290" y="10"/>
                </a:lnTo>
                <a:lnTo>
                  <a:pt x="292" y="7"/>
                </a:lnTo>
                <a:lnTo>
                  <a:pt x="297" y="7"/>
                </a:lnTo>
                <a:lnTo>
                  <a:pt x="302" y="5"/>
                </a:lnTo>
                <a:lnTo>
                  <a:pt x="305" y="5"/>
                </a:lnTo>
                <a:lnTo>
                  <a:pt x="310" y="5"/>
                </a:lnTo>
                <a:lnTo>
                  <a:pt x="315" y="5"/>
                </a:lnTo>
                <a:lnTo>
                  <a:pt x="320" y="2"/>
                </a:lnTo>
                <a:lnTo>
                  <a:pt x="325" y="2"/>
                </a:lnTo>
                <a:lnTo>
                  <a:pt x="329" y="2"/>
                </a:lnTo>
                <a:lnTo>
                  <a:pt x="334" y="2"/>
                </a:lnTo>
                <a:lnTo>
                  <a:pt x="339" y="2"/>
                </a:lnTo>
                <a:lnTo>
                  <a:pt x="344" y="2"/>
                </a:lnTo>
                <a:lnTo>
                  <a:pt x="349" y="2"/>
                </a:lnTo>
                <a:lnTo>
                  <a:pt x="354" y="5"/>
                </a:lnTo>
                <a:lnTo>
                  <a:pt x="357" y="2"/>
                </a:lnTo>
                <a:lnTo>
                  <a:pt x="357" y="0"/>
                </a:lnTo>
                <a:close/>
              </a:path>
            </a:pathLst>
          </a:custGeom>
          <a:solidFill>
            <a:srgbClr val="BAC2C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87" name="Freeform 5902"/>
          <p:cNvSpPr>
            <a:spLocks/>
          </p:cNvSpPr>
          <p:nvPr/>
        </p:nvSpPr>
        <p:spPr bwMode="auto">
          <a:xfrm>
            <a:off x="4956175" y="6472238"/>
            <a:ext cx="119063" cy="79375"/>
          </a:xfrm>
          <a:custGeom>
            <a:avLst/>
            <a:gdLst>
              <a:gd name="T0" fmla="*/ 508176717 w 188"/>
              <a:gd name="T1" fmla="*/ 2147483647 h 127"/>
              <a:gd name="T2" fmla="*/ 2147483647 w 188"/>
              <a:gd name="T3" fmla="*/ 2147483647 h 127"/>
              <a:gd name="T4" fmla="*/ 2147483647 w 188"/>
              <a:gd name="T5" fmla="*/ 2147483647 h 127"/>
              <a:gd name="T6" fmla="*/ 2147483647 w 188"/>
              <a:gd name="T7" fmla="*/ 0 h 127"/>
              <a:gd name="T8" fmla="*/ 2147483647 w 188"/>
              <a:gd name="T9" fmla="*/ 0 h 127"/>
              <a:gd name="T10" fmla="*/ 0 w 188"/>
              <a:gd name="T11" fmla="*/ 2147483647 h 127"/>
              <a:gd name="T12" fmla="*/ 508176717 w 188"/>
              <a:gd name="T13" fmla="*/ 2147483647 h 1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8" h="127">
                <a:moveTo>
                  <a:pt x="2" y="127"/>
                </a:moveTo>
                <a:lnTo>
                  <a:pt x="183" y="65"/>
                </a:lnTo>
                <a:lnTo>
                  <a:pt x="188" y="55"/>
                </a:lnTo>
                <a:lnTo>
                  <a:pt x="186" y="0"/>
                </a:lnTo>
                <a:lnTo>
                  <a:pt x="99" y="0"/>
                </a:lnTo>
                <a:lnTo>
                  <a:pt x="0" y="60"/>
                </a:lnTo>
                <a:lnTo>
                  <a:pt x="2" y="127"/>
                </a:lnTo>
                <a:close/>
              </a:path>
            </a:pathLst>
          </a:custGeom>
          <a:solidFill>
            <a:srgbClr val="9EA6A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88" name="Freeform 5903"/>
          <p:cNvSpPr>
            <a:spLocks/>
          </p:cNvSpPr>
          <p:nvPr/>
        </p:nvSpPr>
        <p:spPr bwMode="auto">
          <a:xfrm>
            <a:off x="4848225" y="6432550"/>
            <a:ext cx="227013" cy="87313"/>
          </a:xfrm>
          <a:custGeom>
            <a:avLst/>
            <a:gdLst>
              <a:gd name="T0" fmla="*/ 2147483647 w 357"/>
              <a:gd name="T1" fmla="*/ 776612808 h 137"/>
              <a:gd name="T2" fmla="*/ 2147483647 w 357"/>
              <a:gd name="T3" fmla="*/ 0 h 137"/>
              <a:gd name="T4" fmla="*/ 2147483647 w 357"/>
              <a:gd name="T5" fmla="*/ 0 h 137"/>
              <a:gd name="T6" fmla="*/ 2147483647 w 357"/>
              <a:gd name="T7" fmla="*/ 0 h 137"/>
              <a:gd name="T8" fmla="*/ 2147483647 w 357"/>
              <a:gd name="T9" fmla="*/ 0 h 137"/>
              <a:gd name="T10" fmla="*/ 2147483647 w 357"/>
              <a:gd name="T11" fmla="*/ 2147483647 h 137"/>
              <a:gd name="T12" fmla="*/ 2147483647 w 357"/>
              <a:gd name="T13" fmla="*/ 2147483647 h 137"/>
              <a:gd name="T14" fmla="*/ 2147483647 w 357"/>
              <a:gd name="T15" fmla="*/ 2147483647 h 137"/>
              <a:gd name="T16" fmla="*/ 2147483647 w 357"/>
              <a:gd name="T17" fmla="*/ 2147483647 h 137"/>
              <a:gd name="T18" fmla="*/ 2147483647 w 357"/>
              <a:gd name="T19" fmla="*/ 2147483647 h 137"/>
              <a:gd name="T20" fmla="*/ 2147483647 w 357"/>
              <a:gd name="T21" fmla="*/ 2147483647 h 137"/>
              <a:gd name="T22" fmla="*/ 2147483647 w 357"/>
              <a:gd name="T23" fmla="*/ 2147483647 h 137"/>
              <a:gd name="T24" fmla="*/ 2147483647 w 357"/>
              <a:gd name="T25" fmla="*/ 2147483647 h 137"/>
              <a:gd name="T26" fmla="*/ 2147483647 w 357"/>
              <a:gd name="T27" fmla="*/ 2147483647 h 137"/>
              <a:gd name="T28" fmla="*/ 2147483647 w 357"/>
              <a:gd name="T29" fmla="*/ 2147483647 h 137"/>
              <a:gd name="T30" fmla="*/ 2147483647 w 357"/>
              <a:gd name="T31" fmla="*/ 2147483647 h 137"/>
              <a:gd name="T32" fmla="*/ 2147483647 w 357"/>
              <a:gd name="T33" fmla="*/ 2147483647 h 137"/>
              <a:gd name="T34" fmla="*/ 2147483647 w 357"/>
              <a:gd name="T35" fmla="*/ 2147483647 h 137"/>
              <a:gd name="T36" fmla="*/ 2147483647 w 357"/>
              <a:gd name="T37" fmla="*/ 2147483647 h 137"/>
              <a:gd name="T38" fmla="*/ 2147483647 w 357"/>
              <a:gd name="T39" fmla="*/ 2147483647 h 137"/>
              <a:gd name="T40" fmla="*/ 2147483647 w 357"/>
              <a:gd name="T41" fmla="*/ 2147483647 h 137"/>
              <a:gd name="T42" fmla="*/ 2147483647 w 357"/>
              <a:gd name="T43" fmla="*/ 2147483647 h 137"/>
              <a:gd name="T44" fmla="*/ 2147483647 w 357"/>
              <a:gd name="T45" fmla="*/ 2147483647 h 137"/>
              <a:gd name="T46" fmla="*/ 2147483647 w 357"/>
              <a:gd name="T47" fmla="*/ 2147483647 h 137"/>
              <a:gd name="T48" fmla="*/ 2147483647 w 357"/>
              <a:gd name="T49" fmla="*/ 2147483647 h 137"/>
              <a:gd name="T50" fmla="*/ 2147483647 w 357"/>
              <a:gd name="T51" fmla="*/ 2147483647 h 137"/>
              <a:gd name="T52" fmla="*/ 2147483647 w 357"/>
              <a:gd name="T53" fmla="*/ 2147483647 h 137"/>
              <a:gd name="T54" fmla="*/ 2147483647 w 357"/>
              <a:gd name="T55" fmla="*/ 2147483647 h 137"/>
              <a:gd name="T56" fmla="*/ 2147483647 w 357"/>
              <a:gd name="T57" fmla="*/ 2147483647 h 137"/>
              <a:gd name="T58" fmla="*/ 2147483647 w 357"/>
              <a:gd name="T59" fmla="*/ 2147483647 h 137"/>
              <a:gd name="T60" fmla="*/ 2147483647 w 357"/>
              <a:gd name="T61" fmla="*/ 2147483647 h 137"/>
              <a:gd name="T62" fmla="*/ 514342146 w 357"/>
              <a:gd name="T63" fmla="*/ 2147483647 h 137"/>
              <a:gd name="T64" fmla="*/ 0 w 357"/>
              <a:gd name="T65" fmla="*/ 2147483647 h 137"/>
              <a:gd name="T66" fmla="*/ 1285451256 w 357"/>
              <a:gd name="T67" fmla="*/ 2147483647 h 137"/>
              <a:gd name="T68" fmla="*/ 2147483647 w 357"/>
              <a:gd name="T69" fmla="*/ 2147483647 h 137"/>
              <a:gd name="T70" fmla="*/ 2147483647 w 357"/>
              <a:gd name="T71" fmla="*/ 2147483647 h 137"/>
              <a:gd name="T72" fmla="*/ 2147483647 w 357"/>
              <a:gd name="T73" fmla="*/ 2147483647 h 137"/>
              <a:gd name="T74" fmla="*/ 2147483647 w 357"/>
              <a:gd name="T75" fmla="*/ 2147483647 h 137"/>
              <a:gd name="T76" fmla="*/ 2147483647 w 357"/>
              <a:gd name="T77" fmla="*/ 2147483647 h 137"/>
              <a:gd name="T78" fmla="*/ 2147483647 w 357"/>
              <a:gd name="T79" fmla="*/ 2147483647 h 137"/>
              <a:gd name="T80" fmla="*/ 2147483647 w 357"/>
              <a:gd name="T81" fmla="*/ 2147483647 h 137"/>
              <a:gd name="T82" fmla="*/ 2147483647 w 357"/>
              <a:gd name="T83" fmla="*/ 2147483647 h 137"/>
              <a:gd name="T84" fmla="*/ 2147483647 w 357"/>
              <a:gd name="T85" fmla="*/ 2147483647 h 137"/>
              <a:gd name="T86" fmla="*/ 2147483647 w 357"/>
              <a:gd name="T87" fmla="*/ 2147483647 h 137"/>
              <a:gd name="T88" fmla="*/ 2147483647 w 357"/>
              <a:gd name="T89" fmla="*/ 2071103237 h 137"/>
              <a:gd name="T90" fmla="*/ 2147483647 w 357"/>
              <a:gd name="T91" fmla="*/ 1294490429 h 13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57" h="137">
                <a:moveTo>
                  <a:pt x="153" y="5"/>
                </a:moveTo>
                <a:lnTo>
                  <a:pt x="158" y="5"/>
                </a:lnTo>
                <a:lnTo>
                  <a:pt x="163" y="3"/>
                </a:lnTo>
                <a:lnTo>
                  <a:pt x="168" y="3"/>
                </a:lnTo>
                <a:lnTo>
                  <a:pt x="173" y="0"/>
                </a:lnTo>
                <a:lnTo>
                  <a:pt x="181" y="0"/>
                </a:lnTo>
                <a:lnTo>
                  <a:pt x="186" y="0"/>
                </a:lnTo>
                <a:lnTo>
                  <a:pt x="191" y="0"/>
                </a:lnTo>
                <a:lnTo>
                  <a:pt x="196" y="0"/>
                </a:lnTo>
                <a:lnTo>
                  <a:pt x="198" y="0"/>
                </a:lnTo>
                <a:lnTo>
                  <a:pt x="203" y="0"/>
                </a:lnTo>
                <a:lnTo>
                  <a:pt x="208" y="0"/>
                </a:lnTo>
                <a:lnTo>
                  <a:pt x="213" y="0"/>
                </a:lnTo>
                <a:lnTo>
                  <a:pt x="215" y="0"/>
                </a:lnTo>
                <a:lnTo>
                  <a:pt x="220" y="0"/>
                </a:lnTo>
                <a:lnTo>
                  <a:pt x="225" y="3"/>
                </a:lnTo>
                <a:lnTo>
                  <a:pt x="230" y="3"/>
                </a:lnTo>
                <a:lnTo>
                  <a:pt x="349" y="50"/>
                </a:lnTo>
                <a:lnTo>
                  <a:pt x="352" y="52"/>
                </a:lnTo>
                <a:lnTo>
                  <a:pt x="354" y="52"/>
                </a:lnTo>
                <a:lnTo>
                  <a:pt x="354" y="55"/>
                </a:lnTo>
                <a:lnTo>
                  <a:pt x="357" y="57"/>
                </a:lnTo>
                <a:lnTo>
                  <a:pt x="357" y="60"/>
                </a:lnTo>
                <a:lnTo>
                  <a:pt x="357" y="62"/>
                </a:lnTo>
                <a:lnTo>
                  <a:pt x="354" y="65"/>
                </a:lnTo>
                <a:lnTo>
                  <a:pt x="349" y="62"/>
                </a:lnTo>
                <a:lnTo>
                  <a:pt x="344" y="62"/>
                </a:lnTo>
                <a:lnTo>
                  <a:pt x="339" y="62"/>
                </a:lnTo>
                <a:lnTo>
                  <a:pt x="334" y="62"/>
                </a:lnTo>
                <a:lnTo>
                  <a:pt x="329" y="62"/>
                </a:lnTo>
                <a:lnTo>
                  <a:pt x="325" y="62"/>
                </a:lnTo>
                <a:lnTo>
                  <a:pt x="320" y="62"/>
                </a:lnTo>
                <a:lnTo>
                  <a:pt x="315" y="65"/>
                </a:lnTo>
                <a:lnTo>
                  <a:pt x="310" y="65"/>
                </a:lnTo>
                <a:lnTo>
                  <a:pt x="305" y="65"/>
                </a:lnTo>
                <a:lnTo>
                  <a:pt x="302" y="65"/>
                </a:lnTo>
                <a:lnTo>
                  <a:pt x="297" y="67"/>
                </a:lnTo>
                <a:lnTo>
                  <a:pt x="292" y="67"/>
                </a:lnTo>
                <a:lnTo>
                  <a:pt x="290" y="70"/>
                </a:lnTo>
                <a:lnTo>
                  <a:pt x="285" y="70"/>
                </a:lnTo>
                <a:lnTo>
                  <a:pt x="282" y="70"/>
                </a:lnTo>
                <a:lnTo>
                  <a:pt x="275" y="72"/>
                </a:lnTo>
                <a:lnTo>
                  <a:pt x="267" y="75"/>
                </a:lnTo>
                <a:lnTo>
                  <a:pt x="260" y="77"/>
                </a:lnTo>
                <a:lnTo>
                  <a:pt x="253" y="82"/>
                </a:lnTo>
                <a:lnTo>
                  <a:pt x="248" y="85"/>
                </a:lnTo>
                <a:lnTo>
                  <a:pt x="243" y="87"/>
                </a:lnTo>
                <a:lnTo>
                  <a:pt x="235" y="90"/>
                </a:lnTo>
                <a:lnTo>
                  <a:pt x="230" y="92"/>
                </a:lnTo>
                <a:lnTo>
                  <a:pt x="225" y="97"/>
                </a:lnTo>
                <a:lnTo>
                  <a:pt x="220" y="99"/>
                </a:lnTo>
                <a:lnTo>
                  <a:pt x="213" y="102"/>
                </a:lnTo>
                <a:lnTo>
                  <a:pt x="208" y="107"/>
                </a:lnTo>
                <a:lnTo>
                  <a:pt x="201" y="109"/>
                </a:lnTo>
                <a:lnTo>
                  <a:pt x="196" y="112"/>
                </a:lnTo>
                <a:lnTo>
                  <a:pt x="188" y="114"/>
                </a:lnTo>
                <a:lnTo>
                  <a:pt x="181" y="119"/>
                </a:lnTo>
                <a:lnTo>
                  <a:pt x="176" y="119"/>
                </a:lnTo>
                <a:lnTo>
                  <a:pt x="171" y="122"/>
                </a:lnTo>
                <a:lnTo>
                  <a:pt x="168" y="122"/>
                </a:lnTo>
                <a:lnTo>
                  <a:pt x="163" y="124"/>
                </a:lnTo>
                <a:lnTo>
                  <a:pt x="158" y="127"/>
                </a:lnTo>
                <a:lnTo>
                  <a:pt x="153" y="127"/>
                </a:lnTo>
                <a:lnTo>
                  <a:pt x="149" y="129"/>
                </a:lnTo>
                <a:lnTo>
                  <a:pt x="144" y="129"/>
                </a:lnTo>
                <a:lnTo>
                  <a:pt x="139" y="132"/>
                </a:lnTo>
                <a:lnTo>
                  <a:pt x="134" y="132"/>
                </a:lnTo>
                <a:lnTo>
                  <a:pt x="129" y="134"/>
                </a:lnTo>
                <a:lnTo>
                  <a:pt x="124" y="134"/>
                </a:lnTo>
                <a:lnTo>
                  <a:pt x="119" y="134"/>
                </a:lnTo>
                <a:lnTo>
                  <a:pt x="114" y="137"/>
                </a:lnTo>
                <a:lnTo>
                  <a:pt x="111" y="137"/>
                </a:lnTo>
                <a:lnTo>
                  <a:pt x="106" y="137"/>
                </a:lnTo>
                <a:lnTo>
                  <a:pt x="101" y="137"/>
                </a:lnTo>
                <a:lnTo>
                  <a:pt x="96" y="137"/>
                </a:lnTo>
                <a:lnTo>
                  <a:pt x="91" y="137"/>
                </a:lnTo>
                <a:lnTo>
                  <a:pt x="87" y="137"/>
                </a:lnTo>
                <a:lnTo>
                  <a:pt x="79" y="137"/>
                </a:lnTo>
                <a:lnTo>
                  <a:pt x="74" y="137"/>
                </a:lnTo>
                <a:lnTo>
                  <a:pt x="69" y="134"/>
                </a:lnTo>
                <a:lnTo>
                  <a:pt x="64" y="134"/>
                </a:lnTo>
                <a:lnTo>
                  <a:pt x="59" y="134"/>
                </a:lnTo>
                <a:lnTo>
                  <a:pt x="54" y="132"/>
                </a:lnTo>
                <a:lnTo>
                  <a:pt x="49" y="132"/>
                </a:lnTo>
                <a:lnTo>
                  <a:pt x="44" y="129"/>
                </a:lnTo>
                <a:lnTo>
                  <a:pt x="39" y="129"/>
                </a:lnTo>
                <a:lnTo>
                  <a:pt x="34" y="127"/>
                </a:lnTo>
                <a:lnTo>
                  <a:pt x="30" y="127"/>
                </a:lnTo>
                <a:lnTo>
                  <a:pt x="25" y="124"/>
                </a:lnTo>
                <a:lnTo>
                  <a:pt x="20" y="122"/>
                </a:lnTo>
                <a:lnTo>
                  <a:pt x="17" y="119"/>
                </a:lnTo>
                <a:lnTo>
                  <a:pt x="12" y="117"/>
                </a:lnTo>
                <a:lnTo>
                  <a:pt x="10" y="114"/>
                </a:lnTo>
                <a:lnTo>
                  <a:pt x="5" y="109"/>
                </a:lnTo>
                <a:lnTo>
                  <a:pt x="2" y="107"/>
                </a:lnTo>
                <a:lnTo>
                  <a:pt x="2" y="102"/>
                </a:lnTo>
                <a:lnTo>
                  <a:pt x="0" y="97"/>
                </a:lnTo>
                <a:lnTo>
                  <a:pt x="0" y="92"/>
                </a:lnTo>
                <a:lnTo>
                  <a:pt x="0" y="85"/>
                </a:lnTo>
                <a:lnTo>
                  <a:pt x="2" y="80"/>
                </a:lnTo>
                <a:lnTo>
                  <a:pt x="5" y="75"/>
                </a:lnTo>
                <a:lnTo>
                  <a:pt x="7" y="70"/>
                </a:lnTo>
                <a:lnTo>
                  <a:pt x="10" y="65"/>
                </a:lnTo>
                <a:lnTo>
                  <a:pt x="12" y="60"/>
                </a:lnTo>
                <a:lnTo>
                  <a:pt x="17" y="55"/>
                </a:lnTo>
                <a:lnTo>
                  <a:pt x="20" y="52"/>
                </a:lnTo>
                <a:lnTo>
                  <a:pt x="25" y="50"/>
                </a:lnTo>
                <a:lnTo>
                  <a:pt x="30" y="45"/>
                </a:lnTo>
                <a:lnTo>
                  <a:pt x="32" y="42"/>
                </a:lnTo>
                <a:lnTo>
                  <a:pt x="37" y="40"/>
                </a:lnTo>
                <a:lnTo>
                  <a:pt x="42" y="40"/>
                </a:lnTo>
                <a:lnTo>
                  <a:pt x="47" y="37"/>
                </a:lnTo>
                <a:lnTo>
                  <a:pt x="49" y="35"/>
                </a:lnTo>
                <a:lnTo>
                  <a:pt x="54" y="33"/>
                </a:lnTo>
                <a:lnTo>
                  <a:pt x="59" y="30"/>
                </a:lnTo>
                <a:lnTo>
                  <a:pt x="64" y="30"/>
                </a:lnTo>
                <a:lnTo>
                  <a:pt x="69" y="28"/>
                </a:lnTo>
                <a:lnTo>
                  <a:pt x="74" y="25"/>
                </a:lnTo>
                <a:lnTo>
                  <a:pt x="79" y="23"/>
                </a:lnTo>
                <a:lnTo>
                  <a:pt x="84" y="23"/>
                </a:lnTo>
                <a:lnTo>
                  <a:pt x="87" y="20"/>
                </a:lnTo>
                <a:lnTo>
                  <a:pt x="91" y="20"/>
                </a:lnTo>
                <a:lnTo>
                  <a:pt x="96" y="18"/>
                </a:lnTo>
                <a:lnTo>
                  <a:pt x="99" y="18"/>
                </a:lnTo>
                <a:lnTo>
                  <a:pt x="104" y="15"/>
                </a:lnTo>
                <a:lnTo>
                  <a:pt x="109" y="15"/>
                </a:lnTo>
                <a:lnTo>
                  <a:pt x="111" y="13"/>
                </a:lnTo>
                <a:lnTo>
                  <a:pt x="116" y="13"/>
                </a:lnTo>
                <a:lnTo>
                  <a:pt x="121" y="13"/>
                </a:lnTo>
                <a:lnTo>
                  <a:pt x="126" y="10"/>
                </a:lnTo>
                <a:lnTo>
                  <a:pt x="129" y="10"/>
                </a:lnTo>
                <a:lnTo>
                  <a:pt x="134" y="10"/>
                </a:lnTo>
                <a:lnTo>
                  <a:pt x="139" y="8"/>
                </a:lnTo>
                <a:lnTo>
                  <a:pt x="141" y="8"/>
                </a:lnTo>
                <a:lnTo>
                  <a:pt x="146" y="8"/>
                </a:lnTo>
                <a:lnTo>
                  <a:pt x="151" y="5"/>
                </a:lnTo>
                <a:lnTo>
                  <a:pt x="153" y="5"/>
                </a:lnTo>
                <a:close/>
              </a:path>
            </a:pathLst>
          </a:custGeom>
          <a:solidFill>
            <a:srgbClr val="EDF5F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89" name="Freeform 5904"/>
          <p:cNvSpPr>
            <a:spLocks/>
          </p:cNvSpPr>
          <p:nvPr/>
        </p:nvSpPr>
        <p:spPr bwMode="auto">
          <a:xfrm>
            <a:off x="4854575" y="6429375"/>
            <a:ext cx="211138" cy="80963"/>
          </a:xfrm>
          <a:custGeom>
            <a:avLst/>
            <a:gdLst>
              <a:gd name="T0" fmla="*/ 2147483647 w 332"/>
              <a:gd name="T1" fmla="*/ 1295639414 h 127"/>
              <a:gd name="T2" fmla="*/ 2147483647 w 332"/>
              <a:gd name="T3" fmla="*/ 777464739 h 127"/>
              <a:gd name="T4" fmla="*/ 2147483647 w 332"/>
              <a:gd name="T5" fmla="*/ 0 h 127"/>
              <a:gd name="T6" fmla="*/ 2147483647 w 332"/>
              <a:gd name="T7" fmla="*/ 0 h 127"/>
              <a:gd name="T8" fmla="*/ 2147483647 w 332"/>
              <a:gd name="T9" fmla="*/ 777464739 h 127"/>
              <a:gd name="T10" fmla="*/ 2147483647 w 332"/>
              <a:gd name="T11" fmla="*/ 2147483647 h 127"/>
              <a:gd name="T12" fmla="*/ 2147483647 w 332"/>
              <a:gd name="T13" fmla="*/ 2147483647 h 127"/>
              <a:gd name="T14" fmla="*/ 2147483647 w 332"/>
              <a:gd name="T15" fmla="*/ 2147483647 h 127"/>
              <a:gd name="T16" fmla="*/ 2147483647 w 332"/>
              <a:gd name="T17" fmla="*/ 2147483647 h 127"/>
              <a:gd name="T18" fmla="*/ 2147483647 w 332"/>
              <a:gd name="T19" fmla="*/ 2147483647 h 127"/>
              <a:gd name="T20" fmla="*/ 2147483647 w 332"/>
              <a:gd name="T21" fmla="*/ 2147483647 h 127"/>
              <a:gd name="T22" fmla="*/ 2147483647 w 332"/>
              <a:gd name="T23" fmla="*/ 2147483647 h 127"/>
              <a:gd name="T24" fmla="*/ 2147483647 w 332"/>
              <a:gd name="T25" fmla="*/ 2147483647 h 127"/>
              <a:gd name="T26" fmla="*/ 2147483647 w 332"/>
              <a:gd name="T27" fmla="*/ 2147483647 h 127"/>
              <a:gd name="T28" fmla="*/ 2147483647 w 332"/>
              <a:gd name="T29" fmla="*/ 2147483647 h 127"/>
              <a:gd name="T30" fmla="*/ 2147483647 w 332"/>
              <a:gd name="T31" fmla="*/ 2147483647 h 127"/>
              <a:gd name="T32" fmla="*/ 2147483647 w 332"/>
              <a:gd name="T33" fmla="*/ 2147483647 h 127"/>
              <a:gd name="T34" fmla="*/ 2147483647 w 332"/>
              <a:gd name="T35" fmla="*/ 2147483647 h 127"/>
              <a:gd name="T36" fmla="*/ 2147483647 w 332"/>
              <a:gd name="T37" fmla="*/ 2147483647 h 127"/>
              <a:gd name="T38" fmla="*/ 2147483647 w 332"/>
              <a:gd name="T39" fmla="*/ 2147483647 h 127"/>
              <a:gd name="T40" fmla="*/ 2147483647 w 332"/>
              <a:gd name="T41" fmla="*/ 2147483647 h 127"/>
              <a:gd name="T42" fmla="*/ 2147483647 w 332"/>
              <a:gd name="T43" fmla="*/ 2147483647 h 127"/>
              <a:gd name="T44" fmla="*/ 2147483647 w 332"/>
              <a:gd name="T45" fmla="*/ 2147483647 h 127"/>
              <a:gd name="T46" fmla="*/ 2147483647 w 332"/>
              <a:gd name="T47" fmla="*/ 2147483647 h 127"/>
              <a:gd name="T48" fmla="*/ 2147483647 w 332"/>
              <a:gd name="T49" fmla="*/ 2147483647 h 127"/>
              <a:gd name="T50" fmla="*/ 2147483647 w 332"/>
              <a:gd name="T51" fmla="*/ 2147483647 h 127"/>
              <a:gd name="T52" fmla="*/ 2147483647 w 332"/>
              <a:gd name="T53" fmla="*/ 2147483647 h 127"/>
              <a:gd name="T54" fmla="*/ 2147483647 w 332"/>
              <a:gd name="T55" fmla="*/ 2147483647 h 127"/>
              <a:gd name="T56" fmla="*/ 2147483647 w 332"/>
              <a:gd name="T57" fmla="*/ 2147483647 h 127"/>
              <a:gd name="T58" fmla="*/ 2147483647 w 332"/>
              <a:gd name="T59" fmla="*/ 2147483647 h 127"/>
              <a:gd name="T60" fmla="*/ 2147483647 w 332"/>
              <a:gd name="T61" fmla="*/ 2147483647 h 127"/>
              <a:gd name="T62" fmla="*/ 514450456 w 332"/>
              <a:gd name="T63" fmla="*/ 2147483647 h 127"/>
              <a:gd name="T64" fmla="*/ 0 w 332"/>
              <a:gd name="T65" fmla="*/ 2147483647 h 127"/>
              <a:gd name="T66" fmla="*/ 1286126776 w 332"/>
              <a:gd name="T67" fmla="*/ 2147483647 h 127"/>
              <a:gd name="T68" fmla="*/ 2147483647 w 332"/>
              <a:gd name="T69" fmla="*/ 2147483647 h 127"/>
              <a:gd name="T70" fmla="*/ 2147483647 w 332"/>
              <a:gd name="T71" fmla="*/ 2147483647 h 127"/>
              <a:gd name="T72" fmla="*/ 2147483647 w 332"/>
              <a:gd name="T73" fmla="*/ 2147483647 h 127"/>
              <a:gd name="T74" fmla="*/ 2147483647 w 332"/>
              <a:gd name="T75" fmla="*/ 2147483647 h 127"/>
              <a:gd name="T76" fmla="*/ 2147483647 w 332"/>
              <a:gd name="T77" fmla="*/ 2147483647 h 127"/>
              <a:gd name="T78" fmla="*/ 2147483647 w 332"/>
              <a:gd name="T79" fmla="*/ 2147483647 h 127"/>
              <a:gd name="T80" fmla="*/ 2147483647 w 332"/>
              <a:gd name="T81" fmla="*/ 2147483647 h 127"/>
              <a:gd name="T82" fmla="*/ 2147483647 w 332"/>
              <a:gd name="T83" fmla="*/ 2147483647 h 127"/>
              <a:gd name="T84" fmla="*/ 2147483647 w 332"/>
              <a:gd name="T85" fmla="*/ 2147483647 h 127"/>
              <a:gd name="T86" fmla="*/ 2147483647 w 332"/>
              <a:gd name="T87" fmla="*/ 2147483647 h 127"/>
              <a:gd name="T88" fmla="*/ 2147483647 w 332"/>
              <a:gd name="T89" fmla="*/ 2072697425 h 127"/>
              <a:gd name="T90" fmla="*/ 2147483647 w 332"/>
              <a:gd name="T91" fmla="*/ 1295639414 h 12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32" h="127">
                <a:moveTo>
                  <a:pt x="143" y="5"/>
                </a:moveTo>
                <a:lnTo>
                  <a:pt x="148" y="5"/>
                </a:lnTo>
                <a:lnTo>
                  <a:pt x="153" y="5"/>
                </a:lnTo>
                <a:lnTo>
                  <a:pt x="158" y="3"/>
                </a:lnTo>
                <a:lnTo>
                  <a:pt x="161" y="3"/>
                </a:lnTo>
                <a:lnTo>
                  <a:pt x="166" y="3"/>
                </a:lnTo>
                <a:lnTo>
                  <a:pt x="171" y="0"/>
                </a:lnTo>
                <a:lnTo>
                  <a:pt x="176" y="0"/>
                </a:lnTo>
                <a:lnTo>
                  <a:pt x="181" y="0"/>
                </a:lnTo>
                <a:lnTo>
                  <a:pt x="186" y="0"/>
                </a:lnTo>
                <a:lnTo>
                  <a:pt x="188" y="0"/>
                </a:lnTo>
                <a:lnTo>
                  <a:pt x="193" y="0"/>
                </a:lnTo>
                <a:lnTo>
                  <a:pt x="198" y="0"/>
                </a:lnTo>
                <a:lnTo>
                  <a:pt x="200" y="0"/>
                </a:lnTo>
                <a:lnTo>
                  <a:pt x="205" y="3"/>
                </a:lnTo>
                <a:lnTo>
                  <a:pt x="208" y="3"/>
                </a:lnTo>
                <a:lnTo>
                  <a:pt x="213" y="5"/>
                </a:lnTo>
                <a:lnTo>
                  <a:pt x="324" y="47"/>
                </a:lnTo>
                <a:lnTo>
                  <a:pt x="327" y="50"/>
                </a:lnTo>
                <a:lnTo>
                  <a:pt x="329" y="50"/>
                </a:lnTo>
                <a:lnTo>
                  <a:pt x="329" y="52"/>
                </a:lnTo>
                <a:lnTo>
                  <a:pt x="329" y="55"/>
                </a:lnTo>
                <a:lnTo>
                  <a:pt x="332" y="57"/>
                </a:lnTo>
                <a:lnTo>
                  <a:pt x="332" y="60"/>
                </a:lnTo>
                <a:lnTo>
                  <a:pt x="329" y="60"/>
                </a:lnTo>
                <a:lnTo>
                  <a:pt x="324" y="60"/>
                </a:lnTo>
                <a:lnTo>
                  <a:pt x="319" y="60"/>
                </a:lnTo>
                <a:lnTo>
                  <a:pt x="315" y="60"/>
                </a:lnTo>
                <a:lnTo>
                  <a:pt x="310" y="60"/>
                </a:lnTo>
                <a:lnTo>
                  <a:pt x="305" y="60"/>
                </a:lnTo>
                <a:lnTo>
                  <a:pt x="302" y="60"/>
                </a:lnTo>
                <a:lnTo>
                  <a:pt x="297" y="60"/>
                </a:lnTo>
                <a:lnTo>
                  <a:pt x="292" y="60"/>
                </a:lnTo>
                <a:lnTo>
                  <a:pt x="287" y="60"/>
                </a:lnTo>
                <a:lnTo>
                  <a:pt x="285" y="62"/>
                </a:lnTo>
                <a:lnTo>
                  <a:pt x="280" y="62"/>
                </a:lnTo>
                <a:lnTo>
                  <a:pt x="275" y="62"/>
                </a:lnTo>
                <a:lnTo>
                  <a:pt x="272" y="65"/>
                </a:lnTo>
                <a:lnTo>
                  <a:pt x="267" y="65"/>
                </a:lnTo>
                <a:lnTo>
                  <a:pt x="265" y="65"/>
                </a:lnTo>
                <a:lnTo>
                  <a:pt x="262" y="67"/>
                </a:lnTo>
                <a:lnTo>
                  <a:pt x="255" y="70"/>
                </a:lnTo>
                <a:lnTo>
                  <a:pt x="248" y="72"/>
                </a:lnTo>
                <a:lnTo>
                  <a:pt x="243" y="75"/>
                </a:lnTo>
                <a:lnTo>
                  <a:pt x="235" y="77"/>
                </a:lnTo>
                <a:lnTo>
                  <a:pt x="230" y="80"/>
                </a:lnTo>
                <a:lnTo>
                  <a:pt x="225" y="82"/>
                </a:lnTo>
                <a:lnTo>
                  <a:pt x="220" y="85"/>
                </a:lnTo>
                <a:lnTo>
                  <a:pt x="215" y="87"/>
                </a:lnTo>
                <a:lnTo>
                  <a:pt x="208" y="90"/>
                </a:lnTo>
                <a:lnTo>
                  <a:pt x="203" y="95"/>
                </a:lnTo>
                <a:lnTo>
                  <a:pt x="198" y="97"/>
                </a:lnTo>
                <a:lnTo>
                  <a:pt x="193" y="100"/>
                </a:lnTo>
                <a:lnTo>
                  <a:pt x="188" y="102"/>
                </a:lnTo>
                <a:lnTo>
                  <a:pt x="181" y="104"/>
                </a:lnTo>
                <a:lnTo>
                  <a:pt x="173" y="107"/>
                </a:lnTo>
                <a:lnTo>
                  <a:pt x="168" y="112"/>
                </a:lnTo>
                <a:lnTo>
                  <a:pt x="163" y="112"/>
                </a:lnTo>
                <a:lnTo>
                  <a:pt x="161" y="114"/>
                </a:lnTo>
                <a:lnTo>
                  <a:pt x="156" y="114"/>
                </a:lnTo>
                <a:lnTo>
                  <a:pt x="151" y="117"/>
                </a:lnTo>
                <a:lnTo>
                  <a:pt x="146" y="117"/>
                </a:lnTo>
                <a:lnTo>
                  <a:pt x="143" y="119"/>
                </a:lnTo>
                <a:lnTo>
                  <a:pt x="139" y="119"/>
                </a:lnTo>
                <a:lnTo>
                  <a:pt x="134" y="122"/>
                </a:lnTo>
                <a:lnTo>
                  <a:pt x="129" y="122"/>
                </a:lnTo>
                <a:lnTo>
                  <a:pt x="124" y="124"/>
                </a:lnTo>
                <a:lnTo>
                  <a:pt x="121" y="124"/>
                </a:lnTo>
                <a:lnTo>
                  <a:pt x="116" y="127"/>
                </a:lnTo>
                <a:lnTo>
                  <a:pt x="111" y="127"/>
                </a:lnTo>
                <a:lnTo>
                  <a:pt x="106" y="127"/>
                </a:lnTo>
                <a:lnTo>
                  <a:pt x="101" y="127"/>
                </a:lnTo>
                <a:lnTo>
                  <a:pt x="99" y="127"/>
                </a:lnTo>
                <a:lnTo>
                  <a:pt x="94" y="127"/>
                </a:lnTo>
                <a:lnTo>
                  <a:pt x="89" y="127"/>
                </a:lnTo>
                <a:lnTo>
                  <a:pt x="84" y="127"/>
                </a:lnTo>
                <a:lnTo>
                  <a:pt x="79" y="127"/>
                </a:lnTo>
                <a:lnTo>
                  <a:pt x="74" y="127"/>
                </a:lnTo>
                <a:lnTo>
                  <a:pt x="69" y="127"/>
                </a:lnTo>
                <a:lnTo>
                  <a:pt x="64" y="127"/>
                </a:lnTo>
                <a:lnTo>
                  <a:pt x="59" y="127"/>
                </a:lnTo>
                <a:lnTo>
                  <a:pt x="54" y="124"/>
                </a:lnTo>
                <a:lnTo>
                  <a:pt x="52" y="124"/>
                </a:lnTo>
                <a:lnTo>
                  <a:pt x="47" y="122"/>
                </a:lnTo>
                <a:lnTo>
                  <a:pt x="42" y="122"/>
                </a:lnTo>
                <a:lnTo>
                  <a:pt x="37" y="122"/>
                </a:lnTo>
                <a:lnTo>
                  <a:pt x="32" y="119"/>
                </a:lnTo>
                <a:lnTo>
                  <a:pt x="27" y="119"/>
                </a:lnTo>
                <a:lnTo>
                  <a:pt x="22" y="117"/>
                </a:lnTo>
                <a:lnTo>
                  <a:pt x="20" y="114"/>
                </a:lnTo>
                <a:lnTo>
                  <a:pt x="15" y="112"/>
                </a:lnTo>
                <a:lnTo>
                  <a:pt x="12" y="109"/>
                </a:lnTo>
                <a:lnTo>
                  <a:pt x="7" y="107"/>
                </a:lnTo>
                <a:lnTo>
                  <a:pt x="5" y="102"/>
                </a:lnTo>
                <a:lnTo>
                  <a:pt x="2" y="100"/>
                </a:lnTo>
                <a:lnTo>
                  <a:pt x="2" y="95"/>
                </a:lnTo>
                <a:lnTo>
                  <a:pt x="0" y="92"/>
                </a:lnTo>
                <a:lnTo>
                  <a:pt x="0" y="87"/>
                </a:lnTo>
                <a:lnTo>
                  <a:pt x="0" y="80"/>
                </a:lnTo>
                <a:lnTo>
                  <a:pt x="2" y="75"/>
                </a:lnTo>
                <a:lnTo>
                  <a:pt x="5" y="70"/>
                </a:lnTo>
                <a:lnTo>
                  <a:pt x="5" y="65"/>
                </a:lnTo>
                <a:lnTo>
                  <a:pt x="7" y="60"/>
                </a:lnTo>
                <a:lnTo>
                  <a:pt x="12" y="55"/>
                </a:lnTo>
                <a:lnTo>
                  <a:pt x="15" y="52"/>
                </a:lnTo>
                <a:lnTo>
                  <a:pt x="20" y="50"/>
                </a:lnTo>
                <a:lnTo>
                  <a:pt x="22" y="47"/>
                </a:lnTo>
                <a:lnTo>
                  <a:pt x="27" y="45"/>
                </a:lnTo>
                <a:lnTo>
                  <a:pt x="29" y="42"/>
                </a:lnTo>
                <a:lnTo>
                  <a:pt x="34" y="40"/>
                </a:lnTo>
                <a:lnTo>
                  <a:pt x="39" y="38"/>
                </a:lnTo>
                <a:lnTo>
                  <a:pt x="42" y="35"/>
                </a:lnTo>
                <a:lnTo>
                  <a:pt x="47" y="33"/>
                </a:lnTo>
                <a:lnTo>
                  <a:pt x="52" y="30"/>
                </a:lnTo>
                <a:lnTo>
                  <a:pt x="54" y="30"/>
                </a:lnTo>
                <a:lnTo>
                  <a:pt x="59" y="28"/>
                </a:lnTo>
                <a:lnTo>
                  <a:pt x="64" y="25"/>
                </a:lnTo>
                <a:lnTo>
                  <a:pt x="69" y="25"/>
                </a:lnTo>
                <a:lnTo>
                  <a:pt x="74" y="23"/>
                </a:lnTo>
                <a:lnTo>
                  <a:pt x="77" y="23"/>
                </a:lnTo>
                <a:lnTo>
                  <a:pt x="81" y="20"/>
                </a:lnTo>
                <a:lnTo>
                  <a:pt x="86" y="18"/>
                </a:lnTo>
                <a:lnTo>
                  <a:pt x="89" y="18"/>
                </a:lnTo>
                <a:lnTo>
                  <a:pt x="94" y="18"/>
                </a:lnTo>
                <a:lnTo>
                  <a:pt x="96" y="15"/>
                </a:lnTo>
                <a:lnTo>
                  <a:pt x="101" y="15"/>
                </a:lnTo>
                <a:lnTo>
                  <a:pt x="104" y="13"/>
                </a:lnTo>
                <a:lnTo>
                  <a:pt x="109" y="13"/>
                </a:lnTo>
                <a:lnTo>
                  <a:pt x="111" y="13"/>
                </a:lnTo>
                <a:lnTo>
                  <a:pt x="116" y="10"/>
                </a:lnTo>
                <a:lnTo>
                  <a:pt x="121" y="10"/>
                </a:lnTo>
                <a:lnTo>
                  <a:pt x="124" y="10"/>
                </a:lnTo>
                <a:lnTo>
                  <a:pt x="129" y="8"/>
                </a:lnTo>
                <a:lnTo>
                  <a:pt x="131" y="8"/>
                </a:lnTo>
                <a:lnTo>
                  <a:pt x="136" y="8"/>
                </a:lnTo>
                <a:lnTo>
                  <a:pt x="139" y="8"/>
                </a:lnTo>
                <a:lnTo>
                  <a:pt x="143" y="5"/>
                </a:lnTo>
                <a:close/>
              </a:path>
            </a:pathLst>
          </a:custGeom>
          <a:solidFill>
            <a:srgbClr val="E0E8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90" name="Freeform 5905"/>
          <p:cNvSpPr>
            <a:spLocks/>
          </p:cNvSpPr>
          <p:nvPr/>
        </p:nvSpPr>
        <p:spPr bwMode="auto">
          <a:xfrm>
            <a:off x="4848225" y="6510338"/>
            <a:ext cx="4763" cy="3175"/>
          </a:xfrm>
          <a:custGeom>
            <a:avLst/>
            <a:gdLst>
              <a:gd name="T0" fmla="*/ 2147483647 w 7"/>
              <a:gd name="T1" fmla="*/ 466588929 h 7"/>
              <a:gd name="T2" fmla="*/ 2147483647 w 7"/>
              <a:gd name="T3" fmla="*/ 466588929 h 7"/>
              <a:gd name="T4" fmla="*/ 2147483647 w 7"/>
              <a:gd name="T5" fmla="*/ 0 h 7"/>
              <a:gd name="T6" fmla="*/ 0 w 7"/>
              <a:gd name="T7" fmla="*/ 466588929 h 7"/>
              <a:gd name="T8" fmla="*/ 630119724 w 7"/>
              <a:gd name="T9" fmla="*/ 653183225 h 7"/>
              <a:gd name="T10" fmla="*/ 630119724 w 7"/>
              <a:gd name="T11" fmla="*/ 653183225 h 7"/>
              <a:gd name="T12" fmla="*/ 630119724 w 7"/>
              <a:gd name="T13" fmla="*/ 653183225 h 7"/>
              <a:gd name="T14" fmla="*/ 630119724 w 7"/>
              <a:gd name="T15" fmla="*/ 653183225 h 7"/>
              <a:gd name="T16" fmla="*/ 630119724 w 7"/>
              <a:gd name="T17" fmla="*/ 653183225 h 7"/>
              <a:gd name="T18" fmla="*/ 2147483647 w 7"/>
              <a:gd name="T19" fmla="*/ 466588929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" h="7">
                <a:moveTo>
                  <a:pt x="7" y="5"/>
                </a:moveTo>
                <a:lnTo>
                  <a:pt x="7" y="5"/>
                </a:lnTo>
                <a:lnTo>
                  <a:pt x="7" y="0"/>
                </a:lnTo>
                <a:lnTo>
                  <a:pt x="0" y="5"/>
                </a:lnTo>
                <a:lnTo>
                  <a:pt x="2" y="7"/>
                </a:lnTo>
                <a:lnTo>
                  <a:pt x="7" y="5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91" name="Freeform 5906"/>
          <p:cNvSpPr>
            <a:spLocks/>
          </p:cNvSpPr>
          <p:nvPr/>
        </p:nvSpPr>
        <p:spPr bwMode="auto">
          <a:xfrm>
            <a:off x="4849813" y="6513513"/>
            <a:ext cx="4762" cy="3175"/>
          </a:xfrm>
          <a:custGeom>
            <a:avLst/>
            <a:gdLst>
              <a:gd name="T0" fmla="*/ 1687284340 w 8"/>
              <a:gd name="T1" fmla="*/ 512095750 h 5"/>
              <a:gd name="T2" fmla="*/ 1687284340 w 8"/>
              <a:gd name="T3" fmla="*/ 512095750 h 5"/>
              <a:gd name="T4" fmla="*/ 1054463946 w 8"/>
              <a:gd name="T5" fmla="*/ 0 h 5"/>
              <a:gd name="T6" fmla="*/ 0 w 8"/>
              <a:gd name="T7" fmla="*/ 512095750 h 5"/>
              <a:gd name="T8" fmla="*/ 632820394 w 8"/>
              <a:gd name="T9" fmla="*/ 1280239375 h 5"/>
              <a:gd name="T10" fmla="*/ 632820394 w 8"/>
              <a:gd name="T11" fmla="*/ 1280239375 h 5"/>
              <a:gd name="T12" fmla="*/ 632820394 w 8"/>
              <a:gd name="T13" fmla="*/ 1280239375 h 5"/>
              <a:gd name="T14" fmla="*/ 632820394 w 8"/>
              <a:gd name="T15" fmla="*/ 1280239375 h 5"/>
              <a:gd name="T16" fmla="*/ 632820394 w 8"/>
              <a:gd name="T17" fmla="*/ 1280239375 h 5"/>
              <a:gd name="T18" fmla="*/ 1687284340 w 8"/>
              <a:gd name="T19" fmla="*/ 512095750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" h="5">
                <a:moveTo>
                  <a:pt x="8" y="2"/>
                </a:moveTo>
                <a:lnTo>
                  <a:pt x="8" y="2"/>
                </a:lnTo>
                <a:lnTo>
                  <a:pt x="5" y="0"/>
                </a:lnTo>
                <a:lnTo>
                  <a:pt x="0" y="2"/>
                </a:lnTo>
                <a:lnTo>
                  <a:pt x="3" y="5"/>
                </a:lnTo>
                <a:lnTo>
                  <a:pt x="8" y="2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92" name="Freeform 5907"/>
          <p:cNvSpPr>
            <a:spLocks/>
          </p:cNvSpPr>
          <p:nvPr/>
        </p:nvSpPr>
        <p:spPr bwMode="auto">
          <a:xfrm>
            <a:off x="4851400" y="6513513"/>
            <a:ext cx="4763" cy="3175"/>
          </a:xfrm>
          <a:custGeom>
            <a:avLst/>
            <a:gdLst>
              <a:gd name="T0" fmla="*/ 2147483647 w 7"/>
              <a:gd name="T1" fmla="*/ 768143625 h 5"/>
              <a:gd name="T2" fmla="*/ 2147483647 w 7"/>
              <a:gd name="T3" fmla="*/ 768143625 h 5"/>
              <a:gd name="T4" fmla="*/ 1575068305 w 7"/>
              <a:gd name="T5" fmla="*/ 0 h 5"/>
              <a:gd name="T6" fmla="*/ 0 w 7"/>
              <a:gd name="T7" fmla="*/ 768143625 h 5"/>
              <a:gd name="T8" fmla="*/ 630119724 w 7"/>
              <a:gd name="T9" fmla="*/ 1280239375 h 5"/>
              <a:gd name="T10" fmla="*/ 630119724 w 7"/>
              <a:gd name="T11" fmla="*/ 1280239375 h 5"/>
              <a:gd name="T12" fmla="*/ 2147483647 w 7"/>
              <a:gd name="T13" fmla="*/ 768143625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" h="5">
                <a:moveTo>
                  <a:pt x="7" y="3"/>
                </a:moveTo>
                <a:lnTo>
                  <a:pt x="7" y="3"/>
                </a:lnTo>
                <a:lnTo>
                  <a:pt x="5" y="0"/>
                </a:lnTo>
                <a:lnTo>
                  <a:pt x="0" y="3"/>
                </a:lnTo>
                <a:lnTo>
                  <a:pt x="2" y="5"/>
                </a:lnTo>
                <a:lnTo>
                  <a:pt x="7" y="3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93" name="Freeform 5908"/>
          <p:cNvSpPr>
            <a:spLocks/>
          </p:cNvSpPr>
          <p:nvPr/>
        </p:nvSpPr>
        <p:spPr bwMode="auto">
          <a:xfrm>
            <a:off x="4852988" y="6516688"/>
            <a:ext cx="4762" cy="3175"/>
          </a:xfrm>
          <a:custGeom>
            <a:avLst/>
            <a:gdLst>
              <a:gd name="T0" fmla="*/ 1687284340 w 8"/>
              <a:gd name="T1" fmla="*/ 512095750 h 5"/>
              <a:gd name="T2" fmla="*/ 1687284340 w 8"/>
              <a:gd name="T3" fmla="*/ 512095750 h 5"/>
              <a:gd name="T4" fmla="*/ 1054463946 w 8"/>
              <a:gd name="T5" fmla="*/ 0 h 5"/>
              <a:gd name="T6" fmla="*/ 0 w 8"/>
              <a:gd name="T7" fmla="*/ 512095750 h 5"/>
              <a:gd name="T8" fmla="*/ 632820394 w 8"/>
              <a:gd name="T9" fmla="*/ 1280239375 h 5"/>
              <a:gd name="T10" fmla="*/ 632820394 w 8"/>
              <a:gd name="T11" fmla="*/ 1280239375 h 5"/>
              <a:gd name="T12" fmla="*/ 1687284340 w 8"/>
              <a:gd name="T13" fmla="*/ 512095750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" h="5">
                <a:moveTo>
                  <a:pt x="8" y="2"/>
                </a:moveTo>
                <a:lnTo>
                  <a:pt x="8" y="2"/>
                </a:lnTo>
                <a:lnTo>
                  <a:pt x="5" y="0"/>
                </a:lnTo>
                <a:lnTo>
                  <a:pt x="0" y="2"/>
                </a:lnTo>
                <a:lnTo>
                  <a:pt x="3" y="5"/>
                </a:lnTo>
                <a:lnTo>
                  <a:pt x="8" y="2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94" name="Freeform 5909"/>
          <p:cNvSpPr>
            <a:spLocks/>
          </p:cNvSpPr>
          <p:nvPr/>
        </p:nvSpPr>
        <p:spPr bwMode="auto">
          <a:xfrm>
            <a:off x="4854575" y="6516688"/>
            <a:ext cx="3175" cy="3175"/>
          </a:xfrm>
          <a:custGeom>
            <a:avLst/>
            <a:gdLst>
              <a:gd name="T0" fmla="*/ 1280239375 w 5"/>
              <a:gd name="T1" fmla="*/ 768143625 h 5"/>
              <a:gd name="T2" fmla="*/ 1280239375 w 5"/>
              <a:gd name="T3" fmla="*/ 768143625 h 5"/>
              <a:gd name="T4" fmla="*/ 1280239375 w 5"/>
              <a:gd name="T5" fmla="*/ 0 h 5"/>
              <a:gd name="T6" fmla="*/ 0 w 5"/>
              <a:gd name="T7" fmla="*/ 768143625 h 5"/>
              <a:gd name="T8" fmla="*/ 0 w 5"/>
              <a:gd name="T9" fmla="*/ 1280239375 h 5"/>
              <a:gd name="T10" fmla="*/ 512095750 w 5"/>
              <a:gd name="T11" fmla="*/ 1280239375 h 5"/>
              <a:gd name="T12" fmla="*/ 0 w 5"/>
              <a:gd name="T13" fmla="*/ 1280239375 h 5"/>
              <a:gd name="T14" fmla="*/ 0 w 5"/>
              <a:gd name="T15" fmla="*/ 1280239375 h 5"/>
              <a:gd name="T16" fmla="*/ 512095750 w 5"/>
              <a:gd name="T17" fmla="*/ 1280239375 h 5"/>
              <a:gd name="T18" fmla="*/ 1280239375 w 5"/>
              <a:gd name="T19" fmla="*/ 768143625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" h="5">
                <a:moveTo>
                  <a:pt x="5" y="3"/>
                </a:moveTo>
                <a:lnTo>
                  <a:pt x="5" y="3"/>
                </a:lnTo>
                <a:lnTo>
                  <a:pt x="5" y="0"/>
                </a:lnTo>
                <a:lnTo>
                  <a:pt x="0" y="3"/>
                </a:lnTo>
                <a:lnTo>
                  <a:pt x="0" y="5"/>
                </a:lnTo>
                <a:lnTo>
                  <a:pt x="2" y="5"/>
                </a:lnTo>
                <a:lnTo>
                  <a:pt x="0" y="5"/>
                </a:lnTo>
                <a:lnTo>
                  <a:pt x="2" y="5"/>
                </a:lnTo>
                <a:lnTo>
                  <a:pt x="5" y="3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95" name="Freeform 5910"/>
          <p:cNvSpPr>
            <a:spLocks/>
          </p:cNvSpPr>
          <p:nvPr/>
        </p:nvSpPr>
        <p:spPr bwMode="auto">
          <a:xfrm>
            <a:off x="4856163" y="6519863"/>
            <a:ext cx="3175" cy="3175"/>
          </a:xfrm>
          <a:custGeom>
            <a:avLst/>
            <a:gdLst>
              <a:gd name="T0" fmla="*/ 1280239375 w 5"/>
              <a:gd name="T1" fmla="*/ 0 h 5"/>
              <a:gd name="T2" fmla="*/ 1280239375 w 5"/>
              <a:gd name="T3" fmla="*/ 0 h 5"/>
              <a:gd name="T4" fmla="*/ 768143625 w 5"/>
              <a:gd name="T5" fmla="*/ 0 h 5"/>
              <a:gd name="T6" fmla="*/ 0 w 5"/>
              <a:gd name="T7" fmla="*/ 512095750 h 5"/>
              <a:gd name="T8" fmla="*/ 0 w 5"/>
              <a:gd name="T9" fmla="*/ 1280239375 h 5"/>
              <a:gd name="T10" fmla="*/ 0 w 5"/>
              <a:gd name="T11" fmla="*/ 1280239375 h 5"/>
              <a:gd name="T12" fmla="*/ 0 w 5"/>
              <a:gd name="T13" fmla="*/ 1280239375 h 5"/>
              <a:gd name="T14" fmla="*/ 0 w 5"/>
              <a:gd name="T15" fmla="*/ 1280239375 h 5"/>
              <a:gd name="T16" fmla="*/ 0 w 5"/>
              <a:gd name="T17" fmla="*/ 1280239375 h 5"/>
              <a:gd name="T18" fmla="*/ 1280239375 w 5"/>
              <a:gd name="T19" fmla="*/ 0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" h="5">
                <a:moveTo>
                  <a:pt x="5" y="0"/>
                </a:moveTo>
                <a:lnTo>
                  <a:pt x="5" y="0"/>
                </a:lnTo>
                <a:lnTo>
                  <a:pt x="3" y="0"/>
                </a:lnTo>
                <a:lnTo>
                  <a:pt x="0" y="2"/>
                </a:lnTo>
                <a:lnTo>
                  <a:pt x="0" y="5"/>
                </a:lnTo>
                <a:lnTo>
                  <a:pt x="5" y="0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96" name="Freeform 5911"/>
          <p:cNvSpPr>
            <a:spLocks/>
          </p:cNvSpPr>
          <p:nvPr/>
        </p:nvSpPr>
        <p:spPr bwMode="auto">
          <a:xfrm>
            <a:off x="4856163" y="6519863"/>
            <a:ext cx="4762" cy="3175"/>
          </a:xfrm>
          <a:custGeom>
            <a:avLst/>
            <a:gdLst>
              <a:gd name="T0" fmla="*/ 1687284340 w 8"/>
              <a:gd name="T1" fmla="*/ 186594296 h 7"/>
              <a:gd name="T2" fmla="*/ 1687284340 w 8"/>
              <a:gd name="T3" fmla="*/ 186594296 h 7"/>
              <a:gd name="T4" fmla="*/ 1054463946 w 8"/>
              <a:gd name="T5" fmla="*/ 0 h 7"/>
              <a:gd name="T6" fmla="*/ 0 w 8"/>
              <a:gd name="T7" fmla="*/ 466588929 h 7"/>
              <a:gd name="T8" fmla="*/ 632820394 w 8"/>
              <a:gd name="T9" fmla="*/ 653183225 h 7"/>
              <a:gd name="T10" fmla="*/ 632820394 w 8"/>
              <a:gd name="T11" fmla="*/ 653183225 h 7"/>
              <a:gd name="T12" fmla="*/ 632820394 w 8"/>
              <a:gd name="T13" fmla="*/ 653183225 h 7"/>
              <a:gd name="T14" fmla="*/ 632820394 w 8"/>
              <a:gd name="T15" fmla="*/ 653183225 h 7"/>
              <a:gd name="T16" fmla="*/ 632820394 w 8"/>
              <a:gd name="T17" fmla="*/ 653183225 h 7"/>
              <a:gd name="T18" fmla="*/ 1687284340 w 8"/>
              <a:gd name="T19" fmla="*/ 186594296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" h="7">
                <a:moveTo>
                  <a:pt x="8" y="2"/>
                </a:moveTo>
                <a:lnTo>
                  <a:pt x="8" y="2"/>
                </a:lnTo>
                <a:lnTo>
                  <a:pt x="5" y="0"/>
                </a:lnTo>
                <a:lnTo>
                  <a:pt x="0" y="5"/>
                </a:lnTo>
                <a:lnTo>
                  <a:pt x="3" y="7"/>
                </a:lnTo>
                <a:lnTo>
                  <a:pt x="8" y="2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97" name="Freeform 5912"/>
          <p:cNvSpPr>
            <a:spLocks/>
          </p:cNvSpPr>
          <p:nvPr/>
        </p:nvSpPr>
        <p:spPr bwMode="auto">
          <a:xfrm>
            <a:off x="4857750" y="6519863"/>
            <a:ext cx="4763" cy="6350"/>
          </a:xfrm>
          <a:custGeom>
            <a:avLst/>
            <a:gdLst>
              <a:gd name="T0" fmla="*/ 2147483647 w 7"/>
              <a:gd name="T1" fmla="*/ 1500123206 h 8"/>
              <a:gd name="T2" fmla="*/ 2147483647 w 7"/>
              <a:gd name="T3" fmla="*/ 1500123206 h 8"/>
              <a:gd name="T4" fmla="*/ 1575068305 w 7"/>
              <a:gd name="T5" fmla="*/ 0 h 8"/>
              <a:gd name="T6" fmla="*/ 0 w 7"/>
              <a:gd name="T7" fmla="*/ 2147483647 h 8"/>
              <a:gd name="T8" fmla="*/ 630119724 w 7"/>
              <a:gd name="T9" fmla="*/ 2147483647 h 8"/>
              <a:gd name="T10" fmla="*/ 630119724 w 7"/>
              <a:gd name="T11" fmla="*/ 2147483647 h 8"/>
              <a:gd name="T12" fmla="*/ 630119724 w 7"/>
              <a:gd name="T13" fmla="*/ 2147483647 h 8"/>
              <a:gd name="T14" fmla="*/ 630119724 w 7"/>
              <a:gd name="T15" fmla="*/ 2147483647 h 8"/>
              <a:gd name="T16" fmla="*/ 630119724 w 7"/>
              <a:gd name="T17" fmla="*/ 2147483647 h 8"/>
              <a:gd name="T18" fmla="*/ 2147483647 w 7"/>
              <a:gd name="T19" fmla="*/ 150012320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" h="8">
                <a:moveTo>
                  <a:pt x="7" y="3"/>
                </a:moveTo>
                <a:lnTo>
                  <a:pt x="7" y="3"/>
                </a:lnTo>
                <a:lnTo>
                  <a:pt x="5" y="0"/>
                </a:lnTo>
                <a:lnTo>
                  <a:pt x="0" y="5"/>
                </a:lnTo>
                <a:lnTo>
                  <a:pt x="2" y="8"/>
                </a:lnTo>
                <a:lnTo>
                  <a:pt x="7" y="3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98" name="Freeform 5913"/>
          <p:cNvSpPr>
            <a:spLocks/>
          </p:cNvSpPr>
          <p:nvPr/>
        </p:nvSpPr>
        <p:spPr bwMode="auto">
          <a:xfrm>
            <a:off x="4859338" y="6523038"/>
            <a:ext cx="4762" cy="3175"/>
          </a:xfrm>
          <a:custGeom>
            <a:avLst/>
            <a:gdLst>
              <a:gd name="T0" fmla="*/ 1054463946 w 8"/>
              <a:gd name="T1" fmla="*/ 0 h 7"/>
              <a:gd name="T2" fmla="*/ 1687284340 w 8"/>
              <a:gd name="T3" fmla="*/ 0 h 7"/>
              <a:gd name="T4" fmla="*/ 1054463946 w 8"/>
              <a:gd name="T5" fmla="*/ 0 h 7"/>
              <a:gd name="T6" fmla="*/ 0 w 8"/>
              <a:gd name="T7" fmla="*/ 466588929 h 7"/>
              <a:gd name="T8" fmla="*/ 632820394 w 8"/>
              <a:gd name="T9" fmla="*/ 466588929 h 7"/>
              <a:gd name="T10" fmla="*/ 632820394 w 8"/>
              <a:gd name="T11" fmla="*/ 653183225 h 7"/>
              <a:gd name="T12" fmla="*/ 632820394 w 8"/>
              <a:gd name="T13" fmla="*/ 466588929 h 7"/>
              <a:gd name="T14" fmla="*/ 632820394 w 8"/>
              <a:gd name="T15" fmla="*/ 466588929 h 7"/>
              <a:gd name="T16" fmla="*/ 632820394 w 8"/>
              <a:gd name="T17" fmla="*/ 653183225 h 7"/>
              <a:gd name="T18" fmla="*/ 1054463946 w 8"/>
              <a:gd name="T19" fmla="*/ 0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" h="7">
                <a:moveTo>
                  <a:pt x="5" y="0"/>
                </a:moveTo>
                <a:lnTo>
                  <a:pt x="8" y="0"/>
                </a:lnTo>
                <a:lnTo>
                  <a:pt x="5" y="0"/>
                </a:lnTo>
                <a:lnTo>
                  <a:pt x="0" y="5"/>
                </a:lnTo>
                <a:lnTo>
                  <a:pt x="3" y="5"/>
                </a:lnTo>
                <a:lnTo>
                  <a:pt x="3" y="7"/>
                </a:lnTo>
                <a:lnTo>
                  <a:pt x="3" y="5"/>
                </a:lnTo>
                <a:lnTo>
                  <a:pt x="3" y="7"/>
                </a:lnTo>
                <a:lnTo>
                  <a:pt x="5" y="0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99" name="Freeform 5914"/>
          <p:cNvSpPr>
            <a:spLocks/>
          </p:cNvSpPr>
          <p:nvPr/>
        </p:nvSpPr>
        <p:spPr bwMode="auto">
          <a:xfrm>
            <a:off x="4860925" y="6523038"/>
            <a:ext cx="4763" cy="3175"/>
          </a:xfrm>
          <a:custGeom>
            <a:avLst/>
            <a:gdLst>
              <a:gd name="T0" fmla="*/ 2147483647 w 7"/>
              <a:gd name="T1" fmla="*/ 186594296 h 7"/>
              <a:gd name="T2" fmla="*/ 2147483647 w 7"/>
              <a:gd name="T3" fmla="*/ 186594296 h 7"/>
              <a:gd name="T4" fmla="*/ 630119724 w 7"/>
              <a:gd name="T5" fmla="*/ 0 h 7"/>
              <a:gd name="T6" fmla="*/ 0 w 7"/>
              <a:gd name="T7" fmla="*/ 653183225 h 7"/>
              <a:gd name="T8" fmla="*/ 630119724 w 7"/>
              <a:gd name="T9" fmla="*/ 653183225 h 7"/>
              <a:gd name="T10" fmla="*/ 630119724 w 7"/>
              <a:gd name="T11" fmla="*/ 653183225 h 7"/>
              <a:gd name="T12" fmla="*/ 630119724 w 7"/>
              <a:gd name="T13" fmla="*/ 653183225 h 7"/>
              <a:gd name="T14" fmla="*/ 630119724 w 7"/>
              <a:gd name="T15" fmla="*/ 653183225 h 7"/>
              <a:gd name="T16" fmla="*/ 630119724 w 7"/>
              <a:gd name="T17" fmla="*/ 653183225 h 7"/>
              <a:gd name="T18" fmla="*/ 2147483647 w 7"/>
              <a:gd name="T19" fmla="*/ 186594296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" h="7">
                <a:moveTo>
                  <a:pt x="7" y="2"/>
                </a:moveTo>
                <a:lnTo>
                  <a:pt x="7" y="2"/>
                </a:lnTo>
                <a:lnTo>
                  <a:pt x="2" y="0"/>
                </a:lnTo>
                <a:lnTo>
                  <a:pt x="0" y="7"/>
                </a:lnTo>
                <a:lnTo>
                  <a:pt x="2" y="7"/>
                </a:lnTo>
                <a:lnTo>
                  <a:pt x="7" y="2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00" name="Freeform 5915"/>
          <p:cNvSpPr>
            <a:spLocks/>
          </p:cNvSpPr>
          <p:nvPr/>
        </p:nvSpPr>
        <p:spPr bwMode="auto">
          <a:xfrm>
            <a:off x="4862513" y="6523038"/>
            <a:ext cx="4762" cy="6350"/>
          </a:xfrm>
          <a:custGeom>
            <a:avLst/>
            <a:gdLst>
              <a:gd name="T0" fmla="*/ 1687284340 w 8"/>
              <a:gd name="T1" fmla="*/ 0 h 8"/>
              <a:gd name="T2" fmla="*/ 1687284340 w 8"/>
              <a:gd name="T3" fmla="*/ 0 h 8"/>
              <a:gd name="T4" fmla="*/ 1054463946 w 8"/>
              <a:gd name="T5" fmla="*/ 0 h 8"/>
              <a:gd name="T6" fmla="*/ 0 w 8"/>
              <a:gd name="T7" fmla="*/ 2147483647 h 8"/>
              <a:gd name="T8" fmla="*/ 1054463946 w 8"/>
              <a:gd name="T9" fmla="*/ 2147483647 h 8"/>
              <a:gd name="T10" fmla="*/ 1054463946 w 8"/>
              <a:gd name="T11" fmla="*/ 2147483647 h 8"/>
              <a:gd name="T12" fmla="*/ 1687284340 w 8"/>
              <a:gd name="T13" fmla="*/ 0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" h="8">
                <a:moveTo>
                  <a:pt x="8" y="0"/>
                </a:moveTo>
                <a:lnTo>
                  <a:pt x="8" y="0"/>
                </a:lnTo>
                <a:lnTo>
                  <a:pt x="5" y="0"/>
                </a:lnTo>
                <a:lnTo>
                  <a:pt x="0" y="5"/>
                </a:lnTo>
                <a:lnTo>
                  <a:pt x="5" y="8"/>
                </a:lnTo>
                <a:lnTo>
                  <a:pt x="8" y="0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01" name="Freeform 5916"/>
          <p:cNvSpPr>
            <a:spLocks/>
          </p:cNvSpPr>
          <p:nvPr/>
        </p:nvSpPr>
        <p:spPr bwMode="auto">
          <a:xfrm>
            <a:off x="4865688" y="6523038"/>
            <a:ext cx="3175" cy="6350"/>
          </a:xfrm>
          <a:custGeom>
            <a:avLst/>
            <a:gdLst>
              <a:gd name="T0" fmla="*/ 1280239375 w 5"/>
              <a:gd name="T1" fmla="*/ 1500123206 h 8"/>
              <a:gd name="T2" fmla="*/ 1280239375 w 5"/>
              <a:gd name="T3" fmla="*/ 1500123206 h 8"/>
              <a:gd name="T4" fmla="*/ 768143625 w 5"/>
              <a:gd name="T5" fmla="*/ 0 h 8"/>
              <a:gd name="T6" fmla="*/ 0 w 5"/>
              <a:gd name="T7" fmla="*/ 2147483647 h 8"/>
              <a:gd name="T8" fmla="*/ 768143625 w 5"/>
              <a:gd name="T9" fmla="*/ 2147483647 h 8"/>
              <a:gd name="T10" fmla="*/ 768143625 w 5"/>
              <a:gd name="T11" fmla="*/ 2147483647 h 8"/>
              <a:gd name="T12" fmla="*/ 768143625 w 5"/>
              <a:gd name="T13" fmla="*/ 2147483647 h 8"/>
              <a:gd name="T14" fmla="*/ 768143625 w 5"/>
              <a:gd name="T15" fmla="*/ 2147483647 h 8"/>
              <a:gd name="T16" fmla="*/ 768143625 w 5"/>
              <a:gd name="T17" fmla="*/ 2147483647 h 8"/>
              <a:gd name="T18" fmla="*/ 1280239375 w 5"/>
              <a:gd name="T19" fmla="*/ 150012320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" h="8">
                <a:moveTo>
                  <a:pt x="5" y="3"/>
                </a:moveTo>
                <a:lnTo>
                  <a:pt x="5" y="3"/>
                </a:lnTo>
                <a:lnTo>
                  <a:pt x="3" y="0"/>
                </a:lnTo>
                <a:lnTo>
                  <a:pt x="0" y="8"/>
                </a:lnTo>
                <a:lnTo>
                  <a:pt x="3" y="8"/>
                </a:lnTo>
                <a:lnTo>
                  <a:pt x="5" y="3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02" name="Freeform 5917"/>
          <p:cNvSpPr>
            <a:spLocks/>
          </p:cNvSpPr>
          <p:nvPr/>
        </p:nvSpPr>
        <p:spPr bwMode="auto">
          <a:xfrm>
            <a:off x="4867275" y="6526213"/>
            <a:ext cx="4763" cy="3175"/>
          </a:xfrm>
          <a:custGeom>
            <a:avLst/>
            <a:gdLst>
              <a:gd name="T0" fmla="*/ 2147483647 w 7"/>
              <a:gd name="T1" fmla="*/ 0 h 7"/>
              <a:gd name="T2" fmla="*/ 2147483647 w 7"/>
              <a:gd name="T3" fmla="*/ 0 h 7"/>
              <a:gd name="T4" fmla="*/ 630119724 w 7"/>
              <a:gd name="T5" fmla="*/ 0 h 7"/>
              <a:gd name="T6" fmla="*/ 0 w 7"/>
              <a:gd name="T7" fmla="*/ 466588929 h 7"/>
              <a:gd name="T8" fmla="*/ 1260240129 w 7"/>
              <a:gd name="T9" fmla="*/ 653183225 h 7"/>
              <a:gd name="T10" fmla="*/ 1260240129 w 7"/>
              <a:gd name="T11" fmla="*/ 653183225 h 7"/>
              <a:gd name="T12" fmla="*/ 1260240129 w 7"/>
              <a:gd name="T13" fmla="*/ 653183225 h 7"/>
              <a:gd name="T14" fmla="*/ 1260240129 w 7"/>
              <a:gd name="T15" fmla="*/ 653183225 h 7"/>
              <a:gd name="T16" fmla="*/ 1260240129 w 7"/>
              <a:gd name="T17" fmla="*/ 653183225 h 7"/>
              <a:gd name="T18" fmla="*/ 2147483647 w 7"/>
              <a:gd name="T19" fmla="*/ 0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" h="7">
                <a:moveTo>
                  <a:pt x="7" y="0"/>
                </a:moveTo>
                <a:lnTo>
                  <a:pt x="7" y="0"/>
                </a:lnTo>
                <a:lnTo>
                  <a:pt x="2" y="0"/>
                </a:lnTo>
                <a:lnTo>
                  <a:pt x="0" y="5"/>
                </a:lnTo>
                <a:lnTo>
                  <a:pt x="4" y="7"/>
                </a:lnTo>
                <a:lnTo>
                  <a:pt x="7" y="0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03" name="Freeform 5918"/>
          <p:cNvSpPr>
            <a:spLocks/>
          </p:cNvSpPr>
          <p:nvPr/>
        </p:nvSpPr>
        <p:spPr bwMode="auto">
          <a:xfrm>
            <a:off x="4870450" y="6526213"/>
            <a:ext cx="3175" cy="3175"/>
          </a:xfrm>
          <a:custGeom>
            <a:avLst/>
            <a:gdLst>
              <a:gd name="T0" fmla="*/ 1280239375 w 5"/>
              <a:gd name="T1" fmla="*/ 186594296 h 7"/>
              <a:gd name="T2" fmla="*/ 1280239375 w 5"/>
              <a:gd name="T3" fmla="*/ 186594296 h 7"/>
              <a:gd name="T4" fmla="*/ 768143625 w 5"/>
              <a:gd name="T5" fmla="*/ 0 h 7"/>
              <a:gd name="T6" fmla="*/ 0 w 5"/>
              <a:gd name="T7" fmla="*/ 653183225 h 7"/>
              <a:gd name="T8" fmla="*/ 768143625 w 5"/>
              <a:gd name="T9" fmla="*/ 653183225 h 7"/>
              <a:gd name="T10" fmla="*/ 1280239375 w 5"/>
              <a:gd name="T11" fmla="*/ 653183225 h 7"/>
              <a:gd name="T12" fmla="*/ 768143625 w 5"/>
              <a:gd name="T13" fmla="*/ 653183225 h 7"/>
              <a:gd name="T14" fmla="*/ 1280239375 w 5"/>
              <a:gd name="T15" fmla="*/ 653183225 h 7"/>
              <a:gd name="T16" fmla="*/ 1280239375 w 5"/>
              <a:gd name="T17" fmla="*/ 653183225 h 7"/>
              <a:gd name="T18" fmla="*/ 1280239375 w 5"/>
              <a:gd name="T19" fmla="*/ 186594296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" h="7">
                <a:moveTo>
                  <a:pt x="5" y="2"/>
                </a:moveTo>
                <a:lnTo>
                  <a:pt x="5" y="2"/>
                </a:lnTo>
                <a:lnTo>
                  <a:pt x="3" y="0"/>
                </a:lnTo>
                <a:lnTo>
                  <a:pt x="0" y="7"/>
                </a:lnTo>
                <a:lnTo>
                  <a:pt x="3" y="7"/>
                </a:lnTo>
                <a:lnTo>
                  <a:pt x="5" y="7"/>
                </a:lnTo>
                <a:lnTo>
                  <a:pt x="3" y="7"/>
                </a:lnTo>
                <a:lnTo>
                  <a:pt x="5" y="7"/>
                </a:lnTo>
                <a:lnTo>
                  <a:pt x="5" y="2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04" name="Freeform 5919"/>
          <p:cNvSpPr>
            <a:spLocks/>
          </p:cNvSpPr>
          <p:nvPr/>
        </p:nvSpPr>
        <p:spPr bwMode="auto">
          <a:xfrm>
            <a:off x="4873625" y="6526213"/>
            <a:ext cx="3175" cy="4762"/>
          </a:xfrm>
          <a:custGeom>
            <a:avLst/>
            <a:gdLst>
              <a:gd name="T0" fmla="*/ 1280239375 w 5"/>
              <a:gd name="T1" fmla="*/ 0 h 7"/>
              <a:gd name="T2" fmla="*/ 1280239375 w 5"/>
              <a:gd name="T3" fmla="*/ 0 h 7"/>
              <a:gd name="T4" fmla="*/ 0 w 5"/>
              <a:gd name="T5" fmla="*/ 0 h 7"/>
              <a:gd name="T6" fmla="*/ 0 w 5"/>
              <a:gd name="T7" fmla="*/ 1573944403 h 7"/>
              <a:gd name="T8" fmla="*/ 768143625 w 5"/>
              <a:gd name="T9" fmla="*/ 2147483647 h 7"/>
              <a:gd name="T10" fmla="*/ 768143625 w 5"/>
              <a:gd name="T11" fmla="*/ 2147483647 h 7"/>
              <a:gd name="T12" fmla="*/ 1280239375 w 5"/>
              <a:gd name="T13" fmla="*/ 0 h 7"/>
              <a:gd name="T14" fmla="*/ 1280239375 w 5"/>
              <a:gd name="T15" fmla="*/ 0 h 7"/>
              <a:gd name="T16" fmla="*/ 1280239375 w 5"/>
              <a:gd name="T17" fmla="*/ 0 h 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" h="7">
                <a:moveTo>
                  <a:pt x="5" y="0"/>
                </a:moveTo>
                <a:lnTo>
                  <a:pt x="5" y="0"/>
                </a:lnTo>
                <a:lnTo>
                  <a:pt x="0" y="0"/>
                </a:lnTo>
                <a:lnTo>
                  <a:pt x="0" y="5"/>
                </a:lnTo>
                <a:lnTo>
                  <a:pt x="3" y="7"/>
                </a:lnTo>
                <a:lnTo>
                  <a:pt x="5" y="0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05" name="Freeform 5920"/>
          <p:cNvSpPr>
            <a:spLocks/>
          </p:cNvSpPr>
          <p:nvPr/>
        </p:nvSpPr>
        <p:spPr bwMode="auto">
          <a:xfrm>
            <a:off x="4875213" y="6526213"/>
            <a:ext cx="4762" cy="4762"/>
          </a:xfrm>
          <a:custGeom>
            <a:avLst/>
            <a:gdLst>
              <a:gd name="T0" fmla="*/ 2147483647 w 7"/>
              <a:gd name="T1" fmla="*/ 944551544 h 7"/>
              <a:gd name="T2" fmla="*/ 2147483647 w 7"/>
              <a:gd name="T3" fmla="*/ 944551544 h 7"/>
              <a:gd name="T4" fmla="*/ 629855454 w 7"/>
              <a:gd name="T5" fmla="*/ 0 h 7"/>
              <a:gd name="T6" fmla="*/ 0 w 7"/>
              <a:gd name="T7" fmla="*/ 2147483647 h 7"/>
              <a:gd name="T8" fmla="*/ 1573944403 w 7"/>
              <a:gd name="T9" fmla="*/ 2147483647 h 7"/>
              <a:gd name="T10" fmla="*/ 1573944403 w 7"/>
              <a:gd name="T11" fmla="*/ 2147483647 h 7"/>
              <a:gd name="T12" fmla="*/ 1573944403 w 7"/>
              <a:gd name="T13" fmla="*/ 2147483647 h 7"/>
              <a:gd name="T14" fmla="*/ 1573944403 w 7"/>
              <a:gd name="T15" fmla="*/ 2147483647 h 7"/>
              <a:gd name="T16" fmla="*/ 1573944403 w 7"/>
              <a:gd name="T17" fmla="*/ 2147483647 h 7"/>
              <a:gd name="T18" fmla="*/ 2147483647 w 7"/>
              <a:gd name="T19" fmla="*/ 944551544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" h="7">
                <a:moveTo>
                  <a:pt x="7" y="3"/>
                </a:moveTo>
                <a:lnTo>
                  <a:pt x="7" y="3"/>
                </a:lnTo>
                <a:lnTo>
                  <a:pt x="2" y="0"/>
                </a:lnTo>
                <a:lnTo>
                  <a:pt x="0" y="7"/>
                </a:lnTo>
                <a:lnTo>
                  <a:pt x="5" y="7"/>
                </a:lnTo>
                <a:lnTo>
                  <a:pt x="7" y="3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06" name="Freeform 5921"/>
          <p:cNvSpPr>
            <a:spLocks/>
          </p:cNvSpPr>
          <p:nvPr/>
        </p:nvSpPr>
        <p:spPr bwMode="auto">
          <a:xfrm>
            <a:off x="4878388" y="6529388"/>
            <a:ext cx="4762" cy="3175"/>
          </a:xfrm>
          <a:custGeom>
            <a:avLst/>
            <a:gdLst>
              <a:gd name="T0" fmla="*/ 2147483647 w 7"/>
              <a:gd name="T1" fmla="*/ 0 h 7"/>
              <a:gd name="T2" fmla="*/ 2147483647 w 7"/>
              <a:gd name="T3" fmla="*/ 0 h 7"/>
              <a:gd name="T4" fmla="*/ 629855454 w 7"/>
              <a:gd name="T5" fmla="*/ 0 h 7"/>
              <a:gd name="T6" fmla="*/ 0 w 7"/>
              <a:gd name="T7" fmla="*/ 373189046 h 7"/>
              <a:gd name="T8" fmla="*/ 1573944403 w 7"/>
              <a:gd name="T9" fmla="*/ 653183225 h 7"/>
              <a:gd name="T10" fmla="*/ 1573944403 w 7"/>
              <a:gd name="T11" fmla="*/ 653183225 h 7"/>
              <a:gd name="T12" fmla="*/ 1573944403 w 7"/>
              <a:gd name="T13" fmla="*/ 653183225 h 7"/>
              <a:gd name="T14" fmla="*/ 1573944403 w 7"/>
              <a:gd name="T15" fmla="*/ 653183225 h 7"/>
              <a:gd name="T16" fmla="*/ 1573944403 w 7"/>
              <a:gd name="T17" fmla="*/ 653183225 h 7"/>
              <a:gd name="T18" fmla="*/ 2147483647 w 7"/>
              <a:gd name="T19" fmla="*/ 0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" h="7">
                <a:moveTo>
                  <a:pt x="7" y="0"/>
                </a:moveTo>
                <a:lnTo>
                  <a:pt x="7" y="0"/>
                </a:lnTo>
                <a:lnTo>
                  <a:pt x="2" y="0"/>
                </a:lnTo>
                <a:lnTo>
                  <a:pt x="0" y="4"/>
                </a:lnTo>
                <a:lnTo>
                  <a:pt x="5" y="7"/>
                </a:lnTo>
                <a:lnTo>
                  <a:pt x="7" y="0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07" name="Freeform 5922"/>
          <p:cNvSpPr>
            <a:spLocks/>
          </p:cNvSpPr>
          <p:nvPr/>
        </p:nvSpPr>
        <p:spPr bwMode="auto">
          <a:xfrm>
            <a:off x="4881563" y="6529388"/>
            <a:ext cx="4762" cy="3175"/>
          </a:xfrm>
          <a:custGeom>
            <a:avLst/>
            <a:gdLst>
              <a:gd name="T0" fmla="*/ 2147483647 w 7"/>
              <a:gd name="T1" fmla="*/ 186594296 h 7"/>
              <a:gd name="T2" fmla="*/ 2147483647 w 7"/>
              <a:gd name="T3" fmla="*/ 186594296 h 7"/>
              <a:gd name="T4" fmla="*/ 629855454 w 7"/>
              <a:gd name="T5" fmla="*/ 0 h 7"/>
              <a:gd name="T6" fmla="*/ 0 w 7"/>
              <a:gd name="T7" fmla="*/ 653183225 h 7"/>
              <a:gd name="T8" fmla="*/ 2147483647 w 7"/>
              <a:gd name="T9" fmla="*/ 653183225 h 7"/>
              <a:gd name="T10" fmla="*/ 2147483647 w 7"/>
              <a:gd name="T11" fmla="*/ 653183225 h 7"/>
              <a:gd name="T12" fmla="*/ 2147483647 w 7"/>
              <a:gd name="T13" fmla="*/ 186594296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" h="7">
                <a:moveTo>
                  <a:pt x="7" y="2"/>
                </a:moveTo>
                <a:lnTo>
                  <a:pt x="7" y="2"/>
                </a:lnTo>
                <a:lnTo>
                  <a:pt x="2" y="0"/>
                </a:lnTo>
                <a:lnTo>
                  <a:pt x="0" y="7"/>
                </a:lnTo>
                <a:lnTo>
                  <a:pt x="7" y="7"/>
                </a:lnTo>
                <a:lnTo>
                  <a:pt x="7" y="2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08" name="Freeform 5923"/>
          <p:cNvSpPr>
            <a:spLocks/>
          </p:cNvSpPr>
          <p:nvPr/>
        </p:nvSpPr>
        <p:spPr bwMode="auto">
          <a:xfrm>
            <a:off x="4886325" y="6529388"/>
            <a:ext cx="3175" cy="4762"/>
          </a:xfrm>
          <a:custGeom>
            <a:avLst/>
            <a:gdLst>
              <a:gd name="T0" fmla="*/ 1280239375 w 5"/>
              <a:gd name="T1" fmla="*/ 0 h 7"/>
              <a:gd name="T2" fmla="*/ 1280239375 w 5"/>
              <a:gd name="T3" fmla="*/ 0 h 7"/>
              <a:gd name="T4" fmla="*/ 0 w 5"/>
              <a:gd name="T5" fmla="*/ 0 h 7"/>
              <a:gd name="T6" fmla="*/ 0 w 5"/>
              <a:gd name="T7" fmla="*/ 1573944403 h 7"/>
              <a:gd name="T8" fmla="*/ 1280239375 w 5"/>
              <a:gd name="T9" fmla="*/ 2147483647 h 7"/>
              <a:gd name="T10" fmla="*/ 1280239375 w 5"/>
              <a:gd name="T11" fmla="*/ 2147483647 h 7"/>
              <a:gd name="T12" fmla="*/ 1280239375 w 5"/>
              <a:gd name="T13" fmla="*/ 2147483647 h 7"/>
              <a:gd name="T14" fmla="*/ 1280239375 w 5"/>
              <a:gd name="T15" fmla="*/ 2147483647 h 7"/>
              <a:gd name="T16" fmla="*/ 1280239375 w 5"/>
              <a:gd name="T17" fmla="*/ 2147483647 h 7"/>
              <a:gd name="T18" fmla="*/ 1280239375 w 5"/>
              <a:gd name="T19" fmla="*/ 0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" h="7">
                <a:moveTo>
                  <a:pt x="5" y="0"/>
                </a:moveTo>
                <a:lnTo>
                  <a:pt x="5" y="0"/>
                </a:lnTo>
                <a:lnTo>
                  <a:pt x="0" y="0"/>
                </a:lnTo>
                <a:lnTo>
                  <a:pt x="0" y="5"/>
                </a:lnTo>
                <a:lnTo>
                  <a:pt x="5" y="7"/>
                </a:lnTo>
                <a:lnTo>
                  <a:pt x="5" y="0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09" name="Freeform 5924"/>
          <p:cNvSpPr>
            <a:spLocks/>
          </p:cNvSpPr>
          <p:nvPr/>
        </p:nvSpPr>
        <p:spPr bwMode="auto">
          <a:xfrm>
            <a:off x="4889500" y="6529388"/>
            <a:ext cx="3175" cy="4762"/>
          </a:xfrm>
          <a:custGeom>
            <a:avLst/>
            <a:gdLst>
              <a:gd name="T0" fmla="*/ 1280239375 w 5"/>
              <a:gd name="T1" fmla="*/ 0 h 7"/>
              <a:gd name="T2" fmla="*/ 1280239375 w 5"/>
              <a:gd name="T3" fmla="*/ 0 h 7"/>
              <a:gd name="T4" fmla="*/ 0 w 5"/>
              <a:gd name="T5" fmla="*/ 0 h 7"/>
              <a:gd name="T6" fmla="*/ 0 w 5"/>
              <a:gd name="T7" fmla="*/ 2147483647 h 7"/>
              <a:gd name="T8" fmla="*/ 1280239375 w 5"/>
              <a:gd name="T9" fmla="*/ 2147483647 h 7"/>
              <a:gd name="T10" fmla="*/ 1280239375 w 5"/>
              <a:gd name="T11" fmla="*/ 2147483647 h 7"/>
              <a:gd name="T12" fmla="*/ 1280239375 w 5"/>
              <a:gd name="T13" fmla="*/ 2147483647 h 7"/>
              <a:gd name="T14" fmla="*/ 1280239375 w 5"/>
              <a:gd name="T15" fmla="*/ 2147483647 h 7"/>
              <a:gd name="T16" fmla="*/ 1280239375 w 5"/>
              <a:gd name="T17" fmla="*/ 2147483647 h 7"/>
              <a:gd name="T18" fmla="*/ 1280239375 w 5"/>
              <a:gd name="T19" fmla="*/ 0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" h="7">
                <a:moveTo>
                  <a:pt x="5" y="0"/>
                </a:moveTo>
                <a:lnTo>
                  <a:pt x="5" y="0"/>
                </a:lnTo>
                <a:lnTo>
                  <a:pt x="0" y="0"/>
                </a:lnTo>
                <a:lnTo>
                  <a:pt x="0" y="7"/>
                </a:lnTo>
                <a:lnTo>
                  <a:pt x="5" y="7"/>
                </a:lnTo>
                <a:lnTo>
                  <a:pt x="5" y="0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10" name="Freeform 5925"/>
          <p:cNvSpPr>
            <a:spLocks/>
          </p:cNvSpPr>
          <p:nvPr/>
        </p:nvSpPr>
        <p:spPr bwMode="auto">
          <a:xfrm>
            <a:off x="4892675" y="6529388"/>
            <a:ext cx="3175" cy="4762"/>
          </a:xfrm>
          <a:custGeom>
            <a:avLst/>
            <a:gdLst>
              <a:gd name="T0" fmla="*/ 1280239375 w 5"/>
              <a:gd name="T1" fmla="*/ 629855454 h 7"/>
              <a:gd name="T2" fmla="*/ 1280239375 w 5"/>
              <a:gd name="T3" fmla="*/ 629855454 h 7"/>
              <a:gd name="T4" fmla="*/ 0 w 5"/>
              <a:gd name="T5" fmla="*/ 0 h 7"/>
              <a:gd name="T6" fmla="*/ 0 w 5"/>
              <a:gd name="T7" fmla="*/ 2147483647 h 7"/>
              <a:gd name="T8" fmla="*/ 1280239375 w 5"/>
              <a:gd name="T9" fmla="*/ 2147483647 h 7"/>
              <a:gd name="T10" fmla="*/ 1280239375 w 5"/>
              <a:gd name="T11" fmla="*/ 2147483647 h 7"/>
              <a:gd name="T12" fmla="*/ 1280239375 w 5"/>
              <a:gd name="T13" fmla="*/ 2147483647 h 7"/>
              <a:gd name="T14" fmla="*/ 1280239375 w 5"/>
              <a:gd name="T15" fmla="*/ 2147483647 h 7"/>
              <a:gd name="T16" fmla="*/ 1280239375 w 5"/>
              <a:gd name="T17" fmla="*/ 2147483647 h 7"/>
              <a:gd name="T18" fmla="*/ 1280239375 w 5"/>
              <a:gd name="T19" fmla="*/ 629855454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" h="7">
                <a:moveTo>
                  <a:pt x="5" y="2"/>
                </a:moveTo>
                <a:lnTo>
                  <a:pt x="5" y="2"/>
                </a:lnTo>
                <a:lnTo>
                  <a:pt x="0" y="0"/>
                </a:lnTo>
                <a:lnTo>
                  <a:pt x="0" y="7"/>
                </a:lnTo>
                <a:lnTo>
                  <a:pt x="5" y="7"/>
                </a:lnTo>
                <a:lnTo>
                  <a:pt x="5" y="2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11" name="Freeform 5926"/>
          <p:cNvSpPr>
            <a:spLocks/>
          </p:cNvSpPr>
          <p:nvPr/>
        </p:nvSpPr>
        <p:spPr bwMode="auto">
          <a:xfrm>
            <a:off x="4895850" y="6530975"/>
            <a:ext cx="3175" cy="3175"/>
          </a:xfrm>
          <a:custGeom>
            <a:avLst/>
            <a:gdLst>
              <a:gd name="T0" fmla="*/ 1280239375 w 5"/>
              <a:gd name="T1" fmla="*/ 0 h 5"/>
              <a:gd name="T2" fmla="*/ 1280239375 w 5"/>
              <a:gd name="T3" fmla="*/ 0 h 5"/>
              <a:gd name="T4" fmla="*/ 0 w 5"/>
              <a:gd name="T5" fmla="*/ 0 h 5"/>
              <a:gd name="T6" fmla="*/ 0 w 5"/>
              <a:gd name="T7" fmla="*/ 1280239375 h 5"/>
              <a:gd name="T8" fmla="*/ 1280239375 w 5"/>
              <a:gd name="T9" fmla="*/ 1280239375 h 5"/>
              <a:gd name="T10" fmla="*/ 1280239375 w 5"/>
              <a:gd name="T11" fmla="*/ 1280239375 h 5"/>
              <a:gd name="T12" fmla="*/ 1280239375 w 5"/>
              <a:gd name="T13" fmla="*/ 0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" h="5">
                <a:moveTo>
                  <a:pt x="5" y="0"/>
                </a:moveTo>
                <a:lnTo>
                  <a:pt x="5" y="0"/>
                </a:lnTo>
                <a:lnTo>
                  <a:pt x="0" y="0"/>
                </a:lnTo>
                <a:lnTo>
                  <a:pt x="0" y="5"/>
                </a:lnTo>
                <a:lnTo>
                  <a:pt x="5" y="5"/>
                </a:lnTo>
                <a:lnTo>
                  <a:pt x="5" y="0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12" name="Freeform 5927"/>
          <p:cNvSpPr>
            <a:spLocks/>
          </p:cNvSpPr>
          <p:nvPr/>
        </p:nvSpPr>
        <p:spPr bwMode="auto">
          <a:xfrm>
            <a:off x="4899025" y="6530975"/>
            <a:ext cx="4763" cy="4763"/>
          </a:xfrm>
          <a:custGeom>
            <a:avLst/>
            <a:gdLst>
              <a:gd name="T0" fmla="*/ 1688347159 w 8"/>
              <a:gd name="T1" fmla="*/ 0 h 8"/>
              <a:gd name="T2" fmla="*/ 1688347159 w 8"/>
              <a:gd name="T3" fmla="*/ 0 h 8"/>
              <a:gd name="T4" fmla="*/ 0 w 8"/>
              <a:gd name="T5" fmla="*/ 0 h 8"/>
              <a:gd name="T6" fmla="*/ 0 w 8"/>
              <a:gd name="T7" fmla="*/ 1055261107 h 8"/>
              <a:gd name="T8" fmla="*/ 1055261107 w 8"/>
              <a:gd name="T9" fmla="*/ 1688347159 h 8"/>
              <a:gd name="T10" fmla="*/ 1055261107 w 8"/>
              <a:gd name="T11" fmla="*/ 1688347159 h 8"/>
              <a:gd name="T12" fmla="*/ 1055261107 w 8"/>
              <a:gd name="T13" fmla="*/ 1688347159 h 8"/>
              <a:gd name="T14" fmla="*/ 1055261107 w 8"/>
              <a:gd name="T15" fmla="*/ 1688347159 h 8"/>
              <a:gd name="T16" fmla="*/ 1055261107 w 8"/>
              <a:gd name="T17" fmla="*/ 1688347159 h 8"/>
              <a:gd name="T18" fmla="*/ 1688347159 w 8"/>
              <a:gd name="T19" fmla="*/ 0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" h="8">
                <a:moveTo>
                  <a:pt x="8" y="0"/>
                </a:moveTo>
                <a:lnTo>
                  <a:pt x="8" y="0"/>
                </a:lnTo>
                <a:lnTo>
                  <a:pt x="0" y="0"/>
                </a:lnTo>
                <a:lnTo>
                  <a:pt x="0" y="5"/>
                </a:lnTo>
                <a:lnTo>
                  <a:pt x="5" y="8"/>
                </a:lnTo>
                <a:lnTo>
                  <a:pt x="8" y="0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13" name="Freeform 5928"/>
          <p:cNvSpPr>
            <a:spLocks/>
          </p:cNvSpPr>
          <p:nvPr/>
        </p:nvSpPr>
        <p:spPr bwMode="auto">
          <a:xfrm>
            <a:off x="4902200" y="6530975"/>
            <a:ext cx="3175" cy="4763"/>
          </a:xfrm>
          <a:custGeom>
            <a:avLst/>
            <a:gdLst>
              <a:gd name="T0" fmla="*/ 653183225 w 7"/>
              <a:gd name="T1" fmla="*/ 0 h 8"/>
              <a:gd name="T2" fmla="*/ 653183225 w 7"/>
              <a:gd name="T3" fmla="*/ 0 h 8"/>
              <a:gd name="T4" fmla="*/ 279994632 w 7"/>
              <a:gd name="T5" fmla="*/ 0 h 8"/>
              <a:gd name="T6" fmla="*/ 0 w 7"/>
              <a:gd name="T7" fmla="*/ 1688347159 h 8"/>
              <a:gd name="T8" fmla="*/ 466588929 w 7"/>
              <a:gd name="T9" fmla="*/ 1688347159 h 8"/>
              <a:gd name="T10" fmla="*/ 466588929 w 7"/>
              <a:gd name="T11" fmla="*/ 1688347159 h 8"/>
              <a:gd name="T12" fmla="*/ 653183225 w 7"/>
              <a:gd name="T13" fmla="*/ 0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" h="8">
                <a:moveTo>
                  <a:pt x="7" y="0"/>
                </a:moveTo>
                <a:lnTo>
                  <a:pt x="7" y="0"/>
                </a:lnTo>
                <a:lnTo>
                  <a:pt x="3" y="0"/>
                </a:lnTo>
                <a:lnTo>
                  <a:pt x="0" y="8"/>
                </a:lnTo>
                <a:lnTo>
                  <a:pt x="5" y="8"/>
                </a:lnTo>
                <a:lnTo>
                  <a:pt x="7" y="0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14" name="Freeform 5929"/>
          <p:cNvSpPr>
            <a:spLocks/>
          </p:cNvSpPr>
          <p:nvPr/>
        </p:nvSpPr>
        <p:spPr bwMode="auto">
          <a:xfrm>
            <a:off x="4905375" y="6530975"/>
            <a:ext cx="3175" cy="4763"/>
          </a:xfrm>
          <a:custGeom>
            <a:avLst/>
            <a:gdLst>
              <a:gd name="T0" fmla="*/ 653183225 w 7"/>
              <a:gd name="T1" fmla="*/ 0 h 8"/>
              <a:gd name="T2" fmla="*/ 653183225 w 7"/>
              <a:gd name="T3" fmla="*/ 0 h 8"/>
              <a:gd name="T4" fmla="*/ 186594296 w 7"/>
              <a:gd name="T5" fmla="*/ 0 h 8"/>
              <a:gd name="T6" fmla="*/ 0 w 7"/>
              <a:gd name="T7" fmla="*/ 1688347159 h 8"/>
              <a:gd name="T8" fmla="*/ 653183225 w 7"/>
              <a:gd name="T9" fmla="*/ 1688347159 h 8"/>
              <a:gd name="T10" fmla="*/ 653183225 w 7"/>
              <a:gd name="T11" fmla="*/ 1688347159 h 8"/>
              <a:gd name="T12" fmla="*/ 653183225 w 7"/>
              <a:gd name="T13" fmla="*/ 0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" h="8">
                <a:moveTo>
                  <a:pt x="7" y="0"/>
                </a:moveTo>
                <a:lnTo>
                  <a:pt x="7" y="0"/>
                </a:lnTo>
                <a:lnTo>
                  <a:pt x="2" y="0"/>
                </a:lnTo>
                <a:lnTo>
                  <a:pt x="0" y="8"/>
                </a:lnTo>
                <a:lnTo>
                  <a:pt x="7" y="8"/>
                </a:lnTo>
                <a:lnTo>
                  <a:pt x="7" y="0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15" name="Freeform 5930"/>
          <p:cNvSpPr>
            <a:spLocks/>
          </p:cNvSpPr>
          <p:nvPr/>
        </p:nvSpPr>
        <p:spPr bwMode="auto">
          <a:xfrm>
            <a:off x="4908550" y="6530975"/>
            <a:ext cx="3175" cy="4763"/>
          </a:xfrm>
          <a:custGeom>
            <a:avLst/>
            <a:gdLst>
              <a:gd name="T0" fmla="*/ 1280239375 w 5"/>
              <a:gd name="T1" fmla="*/ 0 h 8"/>
              <a:gd name="T2" fmla="*/ 1280239375 w 5"/>
              <a:gd name="T3" fmla="*/ 0 h 8"/>
              <a:gd name="T4" fmla="*/ 0 w 5"/>
              <a:gd name="T5" fmla="*/ 0 h 8"/>
              <a:gd name="T6" fmla="*/ 0 w 5"/>
              <a:gd name="T7" fmla="*/ 1688347159 h 8"/>
              <a:gd name="T8" fmla="*/ 1280239375 w 5"/>
              <a:gd name="T9" fmla="*/ 1688347159 h 8"/>
              <a:gd name="T10" fmla="*/ 1280239375 w 5"/>
              <a:gd name="T11" fmla="*/ 1688347159 h 8"/>
              <a:gd name="T12" fmla="*/ 1280239375 w 5"/>
              <a:gd name="T13" fmla="*/ 1688347159 h 8"/>
              <a:gd name="T14" fmla="*/ 1280239375 w 5"/>
              <a:gd name="T15" fmla="*/ 1688347159 h 8"/>
              <a:gd name="T16" fmla="*/ 1280239375 w 5"/>
              <a:gd name="T17" fmla="*/ 1688347159 h 8"/>
              <a:gd name="T18" fmla="*/ 1280239375 w 5"/>
              <a:gd name="T19" fmla="*/ 0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" h="8">
                <a:moveTo>
                  <a:pt x="5" y="0"/>
                </a:moveTo>
                <a:lnTo>
                  <a:pt x="5" y="0"/>
                </a:lnTo>
                <a:lnTo>
                  <a:pt x="0" y="0"/>
                </a:lnTo>
                <a:lnTo>
                  <a:pt x="0" y="8"/>
                </a:lnTo>
                <a:lnTo>
                  <a:pt x="5" y="8"/>
                </a:lnTo>
                <a:lnTo>
                  <a:pt x="5" y="0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16" name="Freeform 5931"/>
          <p:cNvSpPr>
            <a:spLocks/>
          </p:cNvSpPr>
          <p:nvPr/>
        </p:nvSpPr>
        <p:spPr bwMode="auto">
          <a:xfrm>
            <a:off x="4911725" y="6530975"/>
            <a:ext cx="3175" cy="4763"/>
          </a:xfrm>
          <a:custGeom>
            <a:avLst/>
            <a:gdLst>
              <a:gd name="T0" fmla="*/ 1280239375 w 5"/>
              <a:gd name="T1" fmla="*/ 0 h 8"/>
              <a:gd name="T2" fmla="*/ 1280239375 w 5"/>
              <a:gd name="T3" fmla="*/ 0 h 8"/>
              <a:gd name="T4" fmla="*/ 0 w 5"/>
              <a:gd name="T5" fmla="*/ 0 h 8"/>
              <a:gd name="T6" fmla="*/ 0 w 5"/>
              <a:gd name="T7" fmla="*/ 1688347159 h 8"/>
              <a:gd name="T8" fmla="*/ 1280239375 w 5"/>
              <a:gd name="T9" fmla="*/ 1688347159 h 8"/>
              <a:gd name="T10" fmla="*/ 1280239375 w 5"/>
              <a:gd name="T11" fmla="*/ 1688347159 h 8"/>
              <a:gd name="T12" fmla="*/ 1280239375 w 5"/>
              <a:gd name="T13" fmla="*/ 1688347159 h 8"/>
              <a:gd name="T14" fmla="*/ 1280239375 w 5"/>
              <a:gd name="T15" fmla="*/ 1688347159 h 8"/>
              <a:gd name="T16" fmla="*/ 1280239375 w 5"/>
              <a:gd name="T17" fmla="*/ 1688347159 h 8"/>
              <a:gd name="T18" fmla="*/ 1280239375 w 5"/>
              <a:gd name="T19" fmla="*/ 0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" h="8">
                <a:moveTo>
                  <a:pt x="5" y="0"/>
                </a:moveTo>
                <a:lnTo>
                  <a:pt x="5" y="0"/>
                </a:lnTo>
                <a:lnTo>
                  <a:pt x="0" y="0"/>
                </a:lnTo>
                <a:lnTo>
                  <a:pt x="0" y="8"/>
                </a:lnTo>
                <a:lnTo>
                  <a:pt x="5" y="8"/>
                </a:lnTo>
                <a:lnTo>
                  <a:pt x="5" y="0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17" name="Freeform 5932"/>
          <p:cNvSpPr>
            <a:spLocks/>
          </p:cNvSpPr>
          <p:nvPr/>
        </p:nvSpPr>
        <p:spPr bwMode="auto">
          <a:xfrm>
            <a:off x="4914900" y="6530975"/>
            <a:ext cx="3175" cy="4763"/>
          </a:xfrm>
          <a:custGeom>
            <a:avLst/>
            <a:gdLst>
              <a:gd name="T0" fmla="*/ 1280239375 w 5"/>
              <a:gd name="T1" fmla="*/ 0 h 8"/>
              <a:gd name="T2" fmla="*/ 1280239375 w 5"/>
              <a:gd name="T3" fmla="*/ 0 h 8"/>
              <a:gd name="T4" fmla="*/ 0 w 5"/>
              <a:gd name="T5" fmla="*/ 0 h 8"/>
              <a:gd name="T6" fmla="*/ 0 w 5"/>
              <a:gd name="T7" fmla="*/ 1688347159 h 8"/>
              <a:gd name="T8" fmla="*/ 1280239375 w 5"/>
              <a:gd name="T9" fmla="*/ 1688347159 h 8"/>
              <a:gd name="T10" fmla="*/ 1280239375 w 5"/>
              <a:gd name="T11" fmla="*/ 1688347159 h 8"/>
              <a:gd name="T12" fmla="*/ 1280239375 w 5"/>
              <a:gd name="T13" fmla="*/ 0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" h="8">
                <a:moveTo>
                  <a:pt x="5" y="0"/>
                </a:moveTo>
                <a:lnTo>
                  <a:pt x="5" y="0"/>
                </a:lnTo>
                <a:lnTo>
                  <a:pt x="0" y="0"/>
                </a:lnTo>
                <a:lnTo>
                  <a:pt x="0" y="8"/>
                </a:lnTo>
                <a:lnTo>
                  <a:pt x="5" y="8"/>
                </a:lnTo>
                <a:lnTo>
                  <a:pt x="5" y="0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18" name="Freeform 5933"/>
          <p:cNvSpPr>
            <a:spLocks/>
          </p:cNvSpPr>
          <p:nvPr/>
        </p:nvSpPr>
        <p:spPr bwMode="auto">
          <a:xfrm>
            <a:off x="4918075" y="6530975"/>
            <a:ext cx="6350" cy="4763"/>
          </a:xfrm>
          <a:custGeom>
            <a:avLst/>
            <a:gdLst>
              <a:gd name="T0" fmla="*/ 2147483647 w 8"/>
              <a:gd name="T1" fmla="*/ 0 h 8"/>
              <a:gd name="T2" fmla="*/ 2147483647 w 8"/>
              <a:gd name="T3" fmla="*/ 0 h 8"/>
              <a:gd name="T4" fmla="*/ 0 w 8"/>
              <a:gd name="T5" fmla="*/ 0 h 8"/>
              <a:gd name="T6" fmla="*/ 0 w 8"/>
              <a:gd name="T7" fmla="*/ 1688347159 h 8"/>
              <a:gd name="T8" fmla="*/ 2147483647 w 8"/>
              <a:gd name="T9" fmla="*/ 1688347159 h 8"/>
              <a:gd name="T10" fmla="*/ 2147483647 w 8"/>
              <a:gd name="T11" fmla="*/ 1688347159 h 8"/>
              <a:gd name="T12" fmla="*/ 2147483647 w 8"/>
              <a:gd name="T13" fmla="*/ 0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" h="8">
                <a:moveTo>
                  <a:pt x="5" y="0"/>
                </a:moveTo>
                <a:lnTo>
                  <a:pt x="5" y="0"/>
                </a:lnTo>
                <a:lnTo>
                  <a:pt x="0" y="0"/>
                </a:lnTo>
                <a:lnTo>
                  <a:pt x="0" y="8"/>
                </a:lnTo>
                <a:lnTo>
                  <a:pt x="8" y="8"/>
                </a:lnTo>
                <a:lnTo>
                  <a:pt x="5" y="0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19" name="Freeform 5934"/>
          <p:cNvSpPr>
            <a:spLocks/>
          </p:cNvSpPr>
          <p:nvPr/>
        </p:nvSpPr>
        <p:spPr bwMode="auto">
          <a:xfrm>
            <a:off x="4921250" y="6530975"/>
            <a:ext cx="6350" cy="4763"/>
          </a:xfrm>
          <a:custGeom>
            <a:avLst/>
            <a:gdLst>
              <a:gd name="T0" fmla="*/ 2147483647 w 8"/>
              <a:gd name="T1" fmla="*/ 0 h 8"/>
              <a:gd name="T2" fmla="*/ 2147483647 w 8"/>
              <a:gd name="T3" fmla="*/ 0 h 8"/>
              <a:gd name="T4" fmla="*/ 0 w 8"/>
              <a:gd name="T5" fmla="*/ 0 h 8"/>
              <a:gd name="T6" fmla="*/ 1500123206 w 8"/>
              <a:gd name="T7" fmla="*/ 1688347159 h 8"/>
              <a:gd name="T8" fmla="*/ 2147483647 w 8"/>
              <a:gd name="T9" fmla="*/ 1688347159 h 8"/>
              <a:gd name="T10" fmla="*/ 2147483647 w 8"/>
              <a:gd name="T11" fmla="*/ 1688347159 h 8"/>
              <a:gd name="T12" fmla="*/ 2147483647 w 8"/>
              <a:gd name="T13" fmla="*/ 1688347159 h 8"/>
              <a:gd name="T14" fmla="*/ 2147483647 w 8"/>
              <a:gd name="T15" fmla="*/ 1688347159 h 8"/>
              <a:gd name="T16" fmla="*/ 2147483647 w 8"/>
              <a:gd name="T17" fmla="*/ 1688347159 h 8"/>
              <a:gd name="T18" fmla="*/ 2147483647 w 8"/>
              <a:gd name="T19" fmla="*/ 0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" h="8">
                <a:moveTo>
                  <a:pt x="8" y="0"/>
                </a:moveTo>
                <a:lnTo>
                  <a:pt x="8" y="0"/>
                </a:lnTo>
                <a:lnTo>
                  <a:pt x="0" y="0"/>
                </a:lnTo>
                <a:lnTo>
                  <a:pt x="3" y="8"/>
                </a:lnTo>
                <a:lnTo>
                  <a:pt x="8" y="8"/>
                </a:lnTo>
                <a:lnTo>
                  <a:pt x="8" y="0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20" name="Freeform 5935"/>
          <p:cNvSpPr>
            <a:spLocks/>
          </p:cNvSpPr>
          <p:nvPr/>
        </p:nvSpPr>
        <p:spPr bwMode="auto">
          <a:xfrm>
            <a:off x="4927600" y="6530975"/>
            <a:ext cx="3175" cy="4763"/>
          </a:xfrm>
          <a:custGeom>
            <a:avLst/>
            <a:gdLst>
              <a:gd name="T0" fmla="*/ 1280239375 w 5"/>
              <a:gd name="T1" fmla="*/ 0 h 8"/>
              <a:gd name="T2" fmla="*/ 1280239375 w 5"/>
              <a:gd name="T3" fmla="*/ 0 h 8"/>
              <a:gd name="T4" fmla="*/ 0 w 5"/>
              <a:gd name="T5" fmla="*/ 0 h 8"/>
              <a:gd name="T6" fmla="*/ 0 w 5"/>
              <a:gd name="T7" fmla="*/ 1688347159 h 8"/>
              <a:gd name="T8" fmla="*/ 1280239375 w 5"/>
              <a:gd name="T9" fmla="*/ 1055261107 h 8"/>
              <a:gd name="T10" fmla="*/ 1280239375 w 5"/>
              <a:gd name="T11" fmla="*/ 1055261107 h 8"/>
              <a:gd name="T12" fmla="*/ 1280239375 w 5"/>
              <a:gd name="T13" fmla="*/ 0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" h="8">
                <a:moveTo>
                  <a:pt x="5" y="0"/>
                </a:moveTo>
                <a:lnTo>
                  <a:pt x="5" y="0"/>
                </a:lnTo>
                <a:lnTo>
                  <a:pt x="0" y="0"/>
                </a:lnTo>
                <a:lnTo>
                  <a:pt x="0" y="8"/>
                </a:lnTo>
                <a:lnTo>
                  <a:pt x="5" y="5"/>
                </a:lnTo>
                <a:lnTo>
                  <a:pt x="5" y="0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21" name="Freeform 5936"/>
          <p:cNvSpPr>
            <a:spLocks/>
          </p:cNvSpPr>
          <p:nvPr/>
        </p:nvSpPr>
        <p:spPr bwMode="auto">
          <a:xfrm>
            <a:off x="4930775" y="6530975"/>
            <a:ext cx="3175" cy="3175"/>
          </a:xfrm>
          <a:custGeom>
            <a:avLst/>
            <a:gdLst>
              <a:gd name="T0" fmla="*/ 1280239375 w 5"/>
              <a:gd name="T1" fmla="*/ 0 h 5"/>
              <a:gd name="T2" fmla="*/ 1280239375 w 5"/>
              <a:gd name="T3" fmla="*/ 0 h 5"/>
              <a:gd name="T4" fmla="*/ 0 w 5"/>
              <a:gd name="T5" fmla="*/ 0 h 5"/>
              <a:gd name="T6" fmla="*/ 0 w 5"/>
              <a:gd name="T7" fmla="*/ 1280239375 h 5"/>
              <a:gd name="T8" fmla="*/ 1280239375 w 5"/>
              <a:gd name="T9" fmla="*/ 1280239375 h 5"/>
              <a:gd name="T10" fmla="*/ 1280239375 w 5"/>
              <a:gd name="T11" fmla="*/ 1280239375 h 5"/>
              <a:gd name="T12" fmla="*/ 1280239375 w 5"/>
              <a:gd name="T13" fmla="*/ 1280239375 h 5"/>
              <a:gd name="T14" fmla="*/ 1280239375 w 5"/>
              <a:gd name="T15" fmla="*/ 1280239375 h 5"/>
              <a:gd name="T16" fmla="*/ 1280239375 w 5"/>
              <a:gd name="T17" fmla="*/ 1280239375 h 5"/>
              <a:gd name="T18" fmla="*/ 1280239375 w 5"/>
              <a:gd name="T19" fmla="*/ 0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" h="5">
                <a:moveTo>
                  <a:pt x="5" y="0"/>
                </a:moveTo>
                <a:lnTo>
                  <a:pt x="5" y="0"/>
                </a:lnTo>
                <a:lnTo>
                  <a:pt x="0" y="0"/>
                </a:lnTo>
                <a:lnTo>
                  <a:pt x="0" y="5"/>
                </a:lnTo>
                <a:lnTo>
                  <a:pt x="5" y="5"/>
                </a:lnTo>
                <a:lnTo>
                  <a:pt x="5" y="0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22" name="Freeform 5937"/>
          <p:cNvSpPr>
            <a:spLocks/>
          </p:cNvSpPr>
          <p:nvPr/>
        </p:nvSpPr>
        <p:spPr bwMode="auto">
          <a:xfrm>
            <a:off x="4933950" y="6529388"/>
            <a:ext cx="6350" cy="4762"/>
          </a:xfrm>
          <a:custGeom>
            <a:avLst/>
            <a:gdLst>
              <a:gd name="T0" fmla="*/ 1792335125 w 10"/>
              <a:gd name="T1" fmla="*/ 0 h 7"/>
              <a:gd name="T2" fmla="*/ 1792335125 w 10"/>
              <a:gd name="T3" fmla="*/ 0 h 7"/>
              <a:gd name="T4" fmla="*/ 0 w 10"/>
              <a:gd name="T5" fmla="*/ 629855454 h 7"/>
              <a:gd name="T6" fmla="*/ 0 w 10"/>
              <a:gd name="T7" fmla="*/ 2147483647 h 7"/>
              <a:gd name="T8" fmla="*/ 2147483647 w 10"/>
              <a:gd name="T9" fmla="*/ 2147483647 h 7"/>
              <a:gd name="T10" fmla="*/ 2147483647 w 10"/>
              <a:gd name="T11" fmla="*/ 2147483647 h 7"/>
              <a:gd name="T12" fmla="*/ 2147483647 w 10"/>
              <a:gd name="T13" fmla="*/ 2147483647 h 7"/>
              <a:gd name="T14" fmla="*/ 2147483647 w 10"/>
              <a:gd name="T15" fmla="*/ 2147483647 h 7"/>
              <a:gd name="T16" fmla="*/ 2147483647 w 10"/>
              <a:gd name="T17" fmla="*/ 2147483647 h 7"/>
              <a:gd name="T18" fmla="*/ 1792335125 w 10"/>
              <a:gd name="T19" fmla="*/ 0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7">
                <a:moveTo>
                  <a:pt x="7" y="0"/>
                </a:moveTo>
                <a:lnTo>
                  <a:pt x="7" y="0"/>
                </a:lnTo>
                <a:lnTo>
                  <a:pt x="0" y="2"/>
                </a:lnTo>
                <a:lnTo>
                  <a:pt x="0" y="7"/>
                </a:lnTo>
                <a:lnTo>
                  <a:pt x="10" y="7"/>
                </a:lnTo>
                <a:lnTo>
                  <a:pt x="7" y="0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23" name="Freeform 5938"/>
          <p:cNvSpPr>
            <a:spLocks/>
          </p:cNvSpPr>
          <p:nvPr/>
        </p:nvSpPr>
        <p:spPr bwMode="auto">
          <a:xfrm>
            <a:off x="4937125" y="6529388"/>
            <a:ext cx="6350" cy="4762"/>
          </a:xfrm>
          <a:custGeom>
            <a:avLst/>
            <a:gdLst>
              <a:gd name="T0" fmla="*/ 2048383000 w 10"/>
              <a:gd name="T1" fmla="*/ 0 h 9"/>
              <a:gd name="T2" fmla="*/ 2048383000 w 10"/>
              <a:gd name="T3" fmla="*/ 0 h 9"/>
              <a:gd name="T4" fmla="*/ 0 w 10"/>
              <a:gd name="T5" fmla="*/ 296196400 h 9"/>
              <a:gd name="T6" fmla="*/ 768143625 w 10"/>
              <a:gd name="T7" fmla="*/ 1333162642 h 9"/>
              <a:gd name="T8" fmla="*/ 2147483647 w 10"/>
              <a:gd name="T9" fmla="*/ 1036966771 h 9"/>
              <a:gd name="T10" fmla="*/ 2147483647 w 10"/>
              <a:gd name="T11" fmla="*/ 1036966771 h 9"/>
              <a:gd name="T12" fmla="*/ 2147483647 w 10"/>
              <a:gd name="T13" fmla="*/ 1036966771 h 9"/>
              <a:gd name="T14" fmla="*/ 2147483647 w 10"/>
              <a:gd name="T15" fmla="*/ 1036966771 h 9"/>
              <a:gd name="T16" fmla="*/ 2147483647 w 10"/>
              <a:gd name="T17" fmla="*/ 1036966771 h 9"/>
              <a:gd name="T18" fmla="*/ 2048383000 w 10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9">
                <a:moveTo>
                  <a:pt x="8" y="0"/>
                </a:moveTo>
                <a:lnTo>
                  <a:pt x="8" y="0"/>
                </a:lnTo>
                <a:lnTo>
                  <a:pt x="0" y="2"/>
                </a:lnTo>
                <a:lnTo>
                  <a:pt x="3" y="9"/>
                </a:lnTo>
                <a:lnTo>
                  <a:pt x="10" y="7"/>
                </a:lnTo>
                <a:lnTo>
                  <a:pt x="8" y="0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24" name="Freeform 5939"/>
          <p:cNvSpPr>
            <a:spLocks/>
          </p:cNvSpPr>
          <p:nvPr/>
        </p:nvSpPr>
        <p:spPr bwMode="auto">
          <a:xfrm>
            <a:off x="4941888" y="6526213"/>
            <a:ext cx="6350" cy="6350"/>
          </a:xfrm>
          <a:custGeom>
            <a:avLst/>
            <a:gdLst>
              <a:gd name="T0" fmla="*/ 2147483647 w 9"/>
              <a:gd name="T1" fmla="*/ 768143625 h 10"/>
              <a:gd name="T2" fmla="*/ 2147483647 w 9"/>
              <a:gd name="T3" fmla="*/ 0 h 10"/>
              <a:gd name="T4" fmla="*/ 0 w 9"/>
              <a:gd name="T5" fmla="*/ 768143625 h 10"/>
              <a:gd name="T6" fmla="*/ 702408072 w 9"/>
              <a:gd name="T7" fmla="*/ 2147483647 h 10"/>
              <a:gd name="T8" fmla="*/ 2147483647 w 9"/>
              <a:gd name="T9" fmla="*/ 1792335125 h 10"/>
              <a:gd name="T10" fmla="*/ 2147483647 w 9"/>
              <a:gd name="T11" fmla="*/ 1792335125 h 10"/>
              <a:gd name="T12" fmla="*/ 2147483647 w 9"/>
              <a:gd name="T13" fmla="*/ 1792335125 h 10"/>
              <a:gd name="T14" fmla="*/ 2147483647 w 9"/>
              <a:gd name="T15" fmla="*/ 1792335125 h 10"/>
              <a:gd name="T16" fmla="*/ 2147483647 w 9"/>
              <a:gd name="T17" fmla="*/ 1792335125 h 10"/>
              <a:gd name="T18" fmla="*/ 2147483647 w 9"/>
              <a:gd name="T19" fmla="*/ 768143625 h 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10">
                <a:moveTo>
                  <a:pt x="7" y="3"/>
                </a:moveTo>
                <a:lnTo>
                  <a:pt x="7" y="0"/>
                </a:lnTo>
                <a:lnTo>
                  <a:pt x="0" y="3"/>
                </a:lnTo>
                <a:lnTo>
                  <a:pt x="2" y="10"/>
                </a:lnTo>
                <a:lnTo>
                  <a:pt x="9" y="7"/>
                </a:lnTo>
                <a:lnTo>
                  <a:pt x="7" y="3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25" name="Freeform 5940"/>
          <p:cNvSpPr>
            <a:spLocks/>
          </p:cNvSpPr>
          <p:nvPr/>
        </p:nvSpPr>
        <p:spPr bwMode="auto">
          <a:xfrm>
            <a:off x="4946650" y="6526213"/>
            <a:ext cx="6350" cy="4762"/>
          </a:xfrm>
          <a:custGeom>
            <a:avLst/>
            <a:gdLst>
              <a:gd name="T0" fmla="*/ 1792335125 w 10"/>
              <a:gd name="T1" fmla="*/ 0 h 7"/>
              <a:gd name="T2" fmla="*/ 1792335125 w 10"/>
              <a:gd name="T3" fmla="*/ 0 h 7"/>
              <a:gd name="T4" fmla="*/ 0 w 10"/>
              <a:gd name="T5" fmla="*/ 944551544 h 7"/>
              <a:gd name="T6" fmla="*/ 512095750 w 10"/>
              <a:gd name="T7" fmla="*/ 2147483647 h 7"/>
              <a:gd name="T8" fmla="*/ 2147483647 w 10"/>
              <a:gd name="T9" fmla="*/ 1573944403 h 7"/>
              <a:gd name="T10" fmla="*/ 2147483647 w 10"/>
              <a:gd name="T11" fmla="*/ 1573944403 h 7"/>
              <a:gd name="T12" fmla="*/ 2147483647 w 10"/>
              <a:gd name="T13" fmla="*/ 1573944403 h 7"/>
              <a:gd name="T14" fmla="*/ 2147483647 w 10"/>
              <a:gd name="T15" fmla="*/ 1573944403 h 7"/>
              <a:gd name="T16" fmla="*/ 2147483647 w 10"/>
              <a:gd name="T17" fmla="*/ 1573944403 h 7"/>
              <a:gd name="T18" fmla="*/ 1792335125 w 10"/>
              <a:gd name="T19" fmla="*/ 0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7">
                <a:moveTo>
                  <a:pt x="7" y="0"/>
                </a:moveTo>
                <a:lnTo>
                  <a:pt x="7" y="0"/>
                </a:lnTo>
                <a:lnTo>
                  <a:pt x="0" y="3"/>
                </a:lnTo>
                <a:lnTo>
                  <a:pt x="2" y="7"/>
                </a:lnTo>
                <a:lnTo>
                  <a:pt x="10" y="5"/>
                </a:lnTo>
                <a:lnTo>
                  <a:pt x="7" y="0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26" name="Freeform 5941"/>
          <p:cNvSpPr>
            <a:spLocks/>
          </p:cNvSpPr>
          <p:nvPr/>
        </p:nvSpPr>
        <p:spPr bwMode="auto">
          <a:xfrm>
            <a:off x="4951413" y="6523038"/>
            <a:ext cx="6350" cy="6350"/>
          </a:xfrm>
          <a:custGeom>
            <a:avLst/>
            <a:gdLst>
              <a:gd name="T0" fmla="*/ 2048383000 w 10"/>
              <a:gd name="T1" fmla="*/ 0 h 10"/>
              <a:gd name="T2" fmla="*/ 2048383000 w 10"/>
              <a:gd name="T3" fmla="*/ 0 h 10"/>
              <a:gd name="T4" fmla="*/ 0 w 10"/>
              <a:gd name="T5" fmla="*/ 1280239375 h 10"/>
              <a:gd name="T6" fmla="*/ 768143625 w 10"/>
              <a:gd name="T7" fmla="*/ 2147483647 h 10"/>
              <a:gd name="T8" fmla="*/ 2147483647 w 10"/>
              <a:gd name="T9" fmla="*/ 2048383000 h 10"/>
              <a:gd name="T10" fmla="*/ 2147483647 w 10"/>
              <a:gd name="T11" fmla="*/ 2048383000 h 10"/>
              <a:gd name="T12" fmla="*/ 2147483647 w 10"/>
              <a:gd name="T13" fmla="*/ 2048383000 h 10"/>
              <a:gd name="T14" fmla="*/ 2147483647 w 10"/>
              <a:gd name="T15" fmla="*/ 2048383000 h 10"/>
              <a:gd name="T16" fmla="*/ 2147483647 w 10"/>
              <a:gd name="T17" fmla="*/ 2048383000 h 10"/>
              <a:gd name="T18" fmla="*/ 2048383000 w 10"/>
              <a:gd name="T19" fmla="*/ 0 h 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10">
                <a:moveTo>
                  <a:pt x="8" y="0"/>
                </a:moveTo>
                <a:lnTo>
                  <a:pt x="8" y="0"/>
                </a:lnTo>
                <a:lnTo>
                  <a:pt x="0" y="5"/>
                </a:lnTo>
                <a:lnTo>
                  <a:pt x="3" y="10"/>
                </a:lnTo>
                <a:lnTo>
                  <a:pt x="10" y="8"/>
                </a:lnTo>
                <a:lnTo>
                  <a:pt x="8" y="0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27" name="Freeform 5942"/>
          <p:cNvSpPr>
            <a:spLocks/>
          </p:cNvSpPr>
          <p:nvPr/>
        </p:nvSpPr>
        <p:spPr bwMode="auto">
          <a:xfrm>
            <a:off x="4956175" y="6523038"/>
            <a:ext cx="6350" cy="6350"/>
          </a:xfrm>
          <a:custGeom>
            <a:avLst/>
            <a:gdLst>
              <a:gd name="T0" fmla="*/ 1792335125 w 10"/>
              <a:gd name="T1" fmla="*/ 0 h 10"/>
              <a:gd name="T2" fmla="*/ 1792335125 w 10"/>
              <a:gd name="T3" fmla="*/ 0 h 10"/>
              <a:gd name="T4" fmla="*/ 0 w 10"/>
              <a:gd name="T5" fmla="*/ 512095750 h 10"/>
              <a:gd name="T6" fmla="*/ 512095750 w 10"/>
              <a:gd name="T7" fmla="*/ 2147483647 h 10"/>
              <a:gd name="T8" fmla="*/ 2147483647 w 10"/>
              <a:gd name="T9" fmla="*/ 1280239375 h 10"/>
              <a:gd name="T10" fmla="*/ 2147483647 w 10"/>
              <a:gd name="T11" fmla="*/ 1280239375 h 10"/>
              <a:gd name="T12" fmla="*/ 2147483647 w 10"/>
              <a:gd name="T13" fmla="*/ 1280239375 h 10"/>
              <a:gd name="T14" fmla="*/ 2147483647 w 10"/>
              <a:gd name="T15" fmla="*/ 1280239375 h 10"/>
              <a:gd name="T16" fmla="*/ 2147483647 w 10"/>
              <a:gd name="T17" fmla="*/ 1280239375 h 10"/>
              <a:gd name="T18" fmla="*/ 1792335125 w 10"/>
              <a:gd name="T19" fmla="*/ 0 h 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10">
                <a:moveTo>
                  <a:pt x="7" y="0"/>
                </a:moveTo>
                <a:lnTo>
                  <a:pt x="7" y="0"/>
                </a:lnTo>
                <a:lnTo>
                  <a:pt x="0" y="2"/>
                </a:lnTo>
                <a:lnTo>
                  <a:pt x="2" y="10"/>
                </a:lnTo>
                <a:lnTo>
                  <a:pt x="10" y="5"/>
                </a:lnTo>
                <a:lnTo>
                  <a:pt x="7" y="0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28" name="Freeform 5943"/>
          <p:cNvSpPr>
            <a:spLocks/>
          </p:cNvSpPr>
          <p:nvPr/>
        </p:nvSpPr>
        <p:spPr bwMode="auto">
          <a:xfrm>
            <a:off x="4960938" y="6519863"/>
            <a:ext cx="6350" cy="6350"/>
          </a:xfrm>
          <a:custGeom>
            <a:avLst/>
            <a:gdLst>
              <a:gd name="T0" fmla="*/ 2048383000 w 10"/>
              <a:gd name="T1" fmla="*/ 0 h 8"/>
              <a:gd name="T2" fmla="*/ 2048383000 w 10"/>
              <a:gd name="T3" fmla="*/ 0 h 8"/>
              <a:gd name="T4" fmla="*/ 0 w 10"/>
              <a:gd name="T5" fmla="*/ 1500123206 h 8"/>
              <a:gd name="T6" fmla="*/ 768143625 w 10"/>
              <a:gd name="T7" fmla="*/ 2147483647 h 8"/>
              <a:gd name="T8" fmla="*/ 2147483647 w 10"/>
              <a:gd name="T9" fmla="*/ 2147483647 h 8"/>
              <a:gd name="T10" fmla="*/ 2147483647 w 10"/>
              <a:gd name="T11" fmla="*/ 2147483647 h 8"/>
              <a:gd name="T12" fmla="*/ 2147483647 w 10"/>
              <a:gd name="T13" fmla="*/ 2147483647 h 8"/>
              <a:gd name="T14" fmla="*/ 2147483647 w 10"/>
              <a:gd name="T15" fmla="*/ 2147483647 h 8"/>
              <a:gd name="T16" fmla="*/ 2147483647 w 10"/>
              <a:gd name="T17" fmla="*/ 2147483647 h 8"/>
              <a:gd name="T18" fmla="*/ 2048383000 w 10"/>
              <a:gd name="T19" fmla="*/ 0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8">
                <a:moveTo>
                  <a:pt x="8" y="0"/>
                </a:moveTo>
                <a:lnTo>
                  <a:pt x="8" y="0"/>
                </a:lnTo>
                <a:lnTo>
                  <a:pt x="0" y="3"/>
                </a:lnTo>
                <a:lnTo>
                  <a:pt x="3" y="8"/>
                </a:lnTo>
                <a:lnTo>
                  <a:pt x="10" y="5"/>
                </a:lnTo>
                <a:lnTo>
                  <a:pt x="8" y="0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29" name="Freeform 5944"/>
          <p:cNvSpPr>
            <a:spLocks/>
          </p:cNvSpPr>
          <p:nvPr/>
        </p:nvSpPr>
        <p:spPr bwMode="auto">
          <a:xfrm>
            <a:off x="4965700" y="6516688"/>
            <a:ext cx="6350" cy="6350"/>
          </a:xfrm>
          <a:custGeom>
            <a:avLst/>
            <a:gdLst>
              <a:gd name="T0" fmla="*/ 1792335125 w 10"/>
              <a:gd name="T1" fmla="*/ 0 h 10"/>
              <a:gd name="T2" fmla="*/ 1792335125 w 10"/>
              <a:gd name="T3" fmla="*/ 0 h 10"/>
              <a:gd name="T4" fmla="*/ 0 w 10"/>
              <a:gd name="T5" fmla="*/ 1280239375 h 10"/>
              <a:gd name="T6" fmla="*/ 512095750 w 10"/>
              <a:gd name="T7" fmla="*/ 2147483647 h 10"/>
              <a:gd name="T8" fmla="*/ 2147483647 w 10"/>
              <a:gd name="T9" fmla="*/ 1280239375 h 10"/>
              <a:gd name="T10" fmla="*/ 2147483647 w 10"/>
              <a:gd name="T11" fmla="*/ 1280239375 h 10"/>
              <a:gd name="T12" fmla="*/ 1792335125 w 10"/>
              <a:gd name="T13" fmla="*/ 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10">
                <a:moveTo>
                  <a:pt x="7" y="0"/>
                </a:moveTo>
                <a:lnTo>
                  <a:pt x="7" y="0"/>
                </a:lnTo>
                <a:lnTo>
                  <a:pt x="0" y="5"/>
                </a:lnTo>
                <a:lnTo>
                  <a:pt x="2" y="10"/>
                </a:lnTo>
                <a:lnTo>
                  <a:pt x="10" y="5"/>
                </a:lnTo>
                <a:lnTo>
                  <a:pt x="7" y="0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30" name="Freeform 5945"/>
          <p:cNvSpPr>
            <a:spLocks/>
          </p:cNvSpPr>
          <p:nvPr/>
        </p:nvSpPr>
        <p:spPr bwMode="auto">
          <a:xfrm>
            <a:off x="4970463" y="6513513"/>
            <a:ext cx="6350" cy="6350"/>
          </a:xfrm>
          <a:custGeom>
            <a:avLst/>
            <a:gdLst>
              <a:gd name="T0" fmla="*/ 2048383000 w 10"/>
              <a:gd name="T1" fmla="*/ 0 h 10"/>
              <a:gd name="T2" fmla="*/ 2048383000 w 10"/>
              <a:gd name="T3" fmla="*/ 0 h 10"/>
              <a:gd name="T4" fmla="*/ 0 w 10"/>
              <a:gd name="T5" fmla="*/ 1280239375 h 10"/>
              <a:gd name="T6" fmla="*/ 768143625 w 10"/>
              <a:gd name="T7" fmla="*/ 2147483647 h 10"/>
              <a:gd name="T8" fmla="*/ 2147483647 w 10"/>
              <a:gd name="T9" fmla="*/ 2048383000 h 10"/>
              <a:gd name="T10" fmla="*/ 2147483647 w 10"/>
              <a:gd name="T11" fmla="*/ 2048383000 h 10"/>
              <a:gd name="T12" fmla="*/ 2147483647 w 10"/>
              <a:gd name="T13" fmla="*/ 2048383000 h 10"/>
              <a:gd name="T14" fmla="*/ 2147483647 w 10"/>
              <a:gd name="T15" fmla="*/ 2048383000 h 10"/>
              <a:gd name="T16" fmla="*/ 2147483647 w 10"/>
              <a:gd name="T17" fmla="*/ 2048383000 h 10"/>
              <a:gd name="T18" fmla="*/ 2048383000 w 10"/>
              <a:gd name="T19" fmla="*/ 0 h 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10">
                <a:moveTo>
                  <a:pt x="8" y="0"/>
                </a:moveTo>
                <a:lnTo>
                  <a:pt x="8" y="0"/>
                </a:lnTo>
                <a:lnTo>
                  <a:pt x="0" y="5"/>
                </a:lnTo>
                <a:lnTo>
                  <a:pt x="3" y="10"/>
                </a:lnTo>
                <a:lnTo>
                  <a:pt x="10" y="8"/>
                </a:lnTo>
                <a:lnTo>
                  <a:pt x="8" y="0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31" name="Freeform 5946"/>
          <p:cNvSpPr>
            <a:spLocks/>
          </p:cNvSpPr>
          <p:nvPr/>
        </p:nvSpPr>
        <p:spPr bwMode="auto">
          <a:xfrm>
            <a:off x="4975225" y="6510338"/>
            <a:ext cx="6350" cy="9525"/>
          </a:xfrm>
          <a:custGeom>
            <a:avLst/>
            <a:gdLst>
              <a:gd name="T0" fmla="*/ 2147483647 w 9"/>
              <a:gd name="T1" fmla="*/ 0 h 13"/>
              <a:gd name="T2" fmla="*/ 2147483647 w 9"/>
              <a:gd name="T3" fmla="*/ 0 h 13"/>
              <a:gd name="T4" fmla="*/ 0 w 9"/>
              <a:gd name="T5" fmla="*/ 1966437715 h 13"/>
              <a:gd name="T6" fmla="*/ 702408072 w 9"/>
              <a:gd name="T7" fmla="*/ 2147483647 h 13"/>
              <a:gd name="T8" fmla="*/ 2147483647 w 9"/>
              <a:gd name="T9" fmla="*/ 2147483647 h 13"/>
              <a:gd name="T10" fmla="*/ 2147483647 w 9"/>
              <a:gd name="T11" fmla="*/ 2147483647 h 13"/>
              <a:gd name="T12" fmla="*/ 2147483647 w 9"/>
              <a:gd name="T13" fmla="*/ 0 h 13"/>
              <a:gd name="T14" fmla="*/ 2147483647 w 9"/>
              <a:gd name="T15" fmla="*/ 0 h 13"/>
              <a:gd name="T16" fmla="*/ 2147483647 w 9"/>
              <a:gd name="T17" fmla="*/ 0 h 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" h="13">
                <a:moveTo>
                  <a:pt x="7" y="0"/>
                </a:moveTo>
                <a:lnTo>
                  <a:pt x="7" y="0"/>
                </a:lnTo>
                <a:lnTo>
                  <a:pt x="0" y="5"/>
                </a:lnTo>
                <a:lnTo>
                  <a:pt x="2" y="13"/>
                </a:lnTo>
                <a:lnTo>
                  <a:pt x="9" y="8"/>
                </a:lnTo>
                <a:lnTo>
                  <a:pt x="7" y="0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32" name="Freeform 5947"/>
          <p:cNvSpPr>
            <a:spLocks/>
          </p:cNvSpPr>
          <p:nvPr/>
        </p:nvSpPr>
        <p:spPr bwMode="auto">
          <a:xfrm>
            <a:off x="4979988" y="6510338"/>
            <a:ext cx="6350" cy="6350"/>
          </a:xfrm>
          <a:custGeom>
            <a:avLst/>
            <a:gdLst>
              <a:gd name="T0" fmla="*/ 1792335125 w 10"/>
              <a:gd name="T1" fmla="*/ 0 h 10"/>
              <a:gd name="T2" fmla="*/ 1792335125 w 10"/>
              <a:gd name="T3" fmla="*/ 0 h 10"/>
              <a:gd name="T4" fmla="*/ 0 w 10"/>
              <a:gd name="T5" fmla="*/ 512095750 h 10"/>
              <a:gd name="T6" fmla="*/ 512095750 w 10"/>
              <a:gd name="T7" fmla="*/ 2147483647 h 10"/>
              <a:gd name="T8" fmla="*/ 2147483647 w 10"/>
              <a:gd name="T9" fmla="*/ 1280239375 h 10"/>
              <a:gd name="T10" fmla="*/ 2147483647 w 10"/>
              <a:gd name="T11" fmla="*/ 1280239375 h 10"/>
              <a:gd name="T12" fmla="*/ 1792335125 w 10"/>
              <a:gd name="T13" fmla="*/ 0 h 10"/>
              <a:gd name="T14" fmla="*/ 1792335125 w 10"/>
              <a:gd name="T15" fmla="*/ 0 h 10"/>
              <a:gd name="T16" fmla="*/ 1792335125 w 10"/>
              <a:gd name="T17" fmla="*/ 0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10">
                <a:moveTo>
                  <a:pt x="7" y="0"/>
                </a:moveTo>
                <a:lnTo>
                  <a:pt x="7" y="0"/>
                </a:lnTo>
                <a:lnTo>
                  <a:pt x="0" y="2"/>
                </a:lnTo>
                <a:lnTo>
                  <a:pt x="2" y="10"/>
                </a:lnTo>
                <a:lnTo>
                  <a:pt x="10" y="5"/>
                </a:lnTo>
                <a:lnTo>
                  <a:pt x="7" y="0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33" name="Freeform 5948"/>
          <p:cNvSpPr>
            <a:spLocks/>
          </p:cNvSpPr>
          <p:nvPr/>
        </p:nvSpPr>
        <p:spPr bwMode="auto">
          <a:xfrm>
            <a:off x="4984750" y="6503988"/>
            <a:ext cx="7938" cy="9525"/>
          </a:xfrm>
          <a:custGeom>
            <a:avLst/>
            <a:gdLst>
              <a:gd name="T0" fmla="*/ 2147483647 w 13"/>
              <a:gd name="T1" fmla="*/ 0 h 13"/>
              <a:gd name="T2" fmla="*/ 2147483647 w 13"/>
              <a:gd name="T3" fmla="*/ 1179970188 h 13"/>
              <a:gd name="T4" fmla="*/ 0 w 13"/>
              <a:gd name="T5" fmla="*/ 2147483647 h 13"/>
              <a:gd name="T6" fmla="*/ 683063068 w 13"/>
              <a:gd name="T7" fmla="*/ 2147483647 h 13"/>
              <a:gd name="T8" fmla="*/ 2147483647 w 13"/>
              <a:gd name="T9" fmla="*/ 2147483647 h 13"/>
              <a:gd name="T10" fmla="*/ 2147483647 w 13"/>
              <a:gd name="T11" fmla="*/ 2147483647 h 13"/>
              <a:gd name="T12" fmla="*/ 2147483647 w 13"/>
              <a:gd name="T13" fmla="*/ 0 h 13"/>
              <a:gd name="T14" fmla="*/ 2147483647 w 13"/>
              <a:gd name="T15" fmla="*/ 0 h 13"/>
              <a:gd name="T16" fmla="*/ 2147483647 w 13"/>
              <a:gd name="T17" fmla="*/ 1179970188 h 13"/>
              <a:gd name="T18" fmla="*/ 2147483647 w 13"/>
              <a:gd name="T19" fmla="*/ 0 h 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3" h="13">
                <a:moveTo>
                  <a:pt x="10" y="0"/>
                </a:moveTo>
                <a:lnTo>
                  <a:pt x="10" y="3"/>
                </a:lnTo>
                <a:lnTo>
                  <a:pt x="0" y="8"/>
                </a:lnTo>
                <a:lnTo>
                  <a:pt x="3" y="13"/>
                </a:lnTo>
                <a:lnTo>
                  <a:pt x="13" y="8"/>
                </a:lnTo>
                <a:lnTo>
                  <a:pt x="10" y="0"/>
                </a:lnTo>
                <a:lnTo>
                  <a:pt x="10" y="3"/>
                </a:lnTo>
                <a:lnTo>
                  <a:pt x="10" y="0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34" name="Freeform 5949"/>
          <p:cNvSpPr>
            <a:spLocks/>
          </p:cNvSpPr>
          <p:nvPr/>
        </p:nvSpPr>
        <p:spPr bwMode="auto">
          <a:xfrm>
            <a:off x="4991100" y="6500813"/>
            <a:ext cx="7938" cy="9525"/>
          </a:xfrm>
          <a:custGeom>
            <a:avLst/>
            <a:gdLst>
              <a:gd name="T0" fmla="*/ 1821377764 w 13"/>
              <a:gd name="T1" fmla="*/ 0 h 13"/>
              <a:gd name="T2" fmla="*/ 1821377764 w 13"/>
              <a:gd name="T3" fmla="*/ 0 h 13"/>
              <a:gd name="T4" fmla="*/ 0 w 13"/>
              <a:gd name="T5" fmla="*/ 1966437715 h 13"/>
              <a:gd name="T6" fmla="*/ 683063068 w 13"/>
              <a:gd name="T7" fmla="*/ 2147483647 h 13"/>
              <a:gd name="T8" fmla="*/ 2147483647 w 13"/>
              <a:gd name="T9" fmla="*/ 2147483647 h 13"/>
              <a:gd name="T10" fmla="*/ 2147483647 w 13"/>
              <a:gd name="T11" fmla="*/ 2147483647 h 13"/>
              <a:gd name="T12" fmla="*/ 1821377764 w 13"/>
              <a:gd name="T13" fmla="*/ 0 h 13"/>
              <a:gd name="T14" fmla="*/ 1821377764 w 13"/>
              <a:gd name="T15" fmla="*/ 0 h 13"/>
              <a:gd name="T16" fmla="*/ 1821377764 w 13"/>
              <a:gd name="T17" fmla="*/ 0 h 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3" h="13">
                <a:moveTo>
                  <a:pt x="8" y="0"/>
                </a:moveTo>
                <a:lnTo>
                  <a:pt x="8" y="0"/>
                </a:lnTo>
                <a:lnTo>
                  <a:pt x="0" y="5"/>
                </a:lnTo>
                <a:lnTo>
                  <a:pt x="3" y="13"/>
                </a:lnTo>
                <a:lnTo>
                  <a:pt x="13" y="8"/>
                </a:lnTo>
                <a:lnTo>
                  <a:pt x="8" y="0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35" name="Freeform 5950"/>
          <p:cNvSpPr>
            <a:spLocks/>
          </p:cNvSpPr>
          <p:nvPr/>
        </p:nvSpPr>
        <p:spPr bwMode="auto">
          <a:xfrm>
            <a:off x="4995863" y="6497638"/>
            <a:ext cx="9525" cy="9525"/>
          </a:xfrm>
          <a:custGeom>
            <a:avLst/>
            <a:gdLst>
              <a:gd name="T0" fmla="*/ 2147483647 w 15"/>
              <a:gd name="T1" fmla="*/ 0 h 13"/>
              <a:gd name="T2" fmla="*/ 2147483647 w 15"/>
              <a:gd name="T3" fmla="*/ 0 h 13"/>
              <a:gd name="T4" fmla="*/ 0 w 15"/>
              <a:gd name="T5" fmla="*/ 1966437715 h 13"/>
              <a:gd name="T6" fmla="*/ 1280239375 w 15"/>
              <a:gd name="T7" fmla="*/ 2147483647 h 13"/>
              <a:gd name="T8" fmla="*/ 2147483647 w 15"/>
              <a:gd name="T9" fmla="*/ 2147483647 h 13"/>
              <a:gd name="T10" fmla="*/ 2147483647 w 15"/>
              <a:gd name="T11" fmla="*/ 2147483647 h 13"/>
              <a:gd name="T12" fmla="*/ 2147483647 w 15"/>
              <a:gd name="T13" fmla="*/ 0 h 13"/>
              <a:gd name="T14" fmla="*/ 2147483647 w 15"/>
              <a:gd name="T15" fmla="*/ 0 h 13"/>
              <a:gd name="T16" fmla="*/ 2147483647 w 15"/>
              <a:gd name="T17" fmla="*/ 0 h 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" h="13">
                <a:moveTo>
                  <a:pt x="12" y="0"/>
                </a:moveTo>
                <a:lnTo>
                  <a:pt x="12" y="0"/>
                </a:lnTo>
                <a:lnTo>
                  <a:pt x="0" y="5"/>
                </a:lnTo>
                <a:lnTo>
                  <a:pt x="5" y="13"/>
                </a:lnTo>
                <a:lnTo>
                  <a:pt x="15" y="8"/>
                </a:lnTo>
                <a:lnTo>
                  <a:pt x="12" y="0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36" name="Freeform 5951"/>
          <p:cNvSpPr>
            <a:spLocks/>
          </p:cNvSpPr>
          <p:nvPr/>
        </p:nvSpPr>
        <p:spPr bwMode="auto">
          <a:xfrm>
            <a:off x="5003800" y="6494463"/>
            <a:ext cx="7938" cy="9525"/>
          </a:xfrm>
          <a:custGeom>
            <a:avLst/>
            <a:gdLst>
              <a:gd name="T0" fmla="*/ 2147483647 w 13"/>
              <a:gd name="T1" fmla="*/ 0 h 13"/>
              <a:gd name="T2" fmla="*/ 2147483647 w 13"/>
              <a:gd name="T3" fmla="*/ 0 h 13"/>
              <a:gd name="T4" fmla="*/ 0 w 13"/>
              <a:gd name="T5" fmla="*/ 1966437715 h 13"/>
              <a:gd name="T6" fmla="*/ 683063068 w 13"/>
              <a:gd name="T7" fmla="*/ 2147483647 h 13"/>
              <a:gd name="T8" fmla="*/ 2147483647 w 13"/>
              <a:gd name="T9" fmla="*/ 1966437715 h 13"/>
              <a:gd name="T10" fmla="*/ 2147483647 w 13"/>
              <a:gd name="T11" fmla="*/ 1966437715 h 13"/>
              <a:gd name="T12" fmla="*/ 2147483647 w 13"/>
              <a:gd name="T13" fmla="*/ 0 h 13"/>
              <a:gd name="T14" fmla="*/ 2147483647 w 13"/>
              <a:gd name="T15" fmla="*/ 0 h 13"/>
              <a:gd name="T16" fmla="*/ 2147483647 w 13"/>
              <a:gd name="T17" fmla="*/ 0 h 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3" h="13">
                <a:moveTo>
                  <a:pt x="10" y="0"/>
                </a:moveTo>
                <a:lnTo>
                  <a:pt x="10" y="0"/>
                </a:lnTo>
                <a:lnTo>
                  <a:pt x="0" y="5"/>
                </a:lnTo>
                <a:lnTo>
                  <a:pt x="3" y="13"/>
                </a:lnTo>
                <a:lnTo>
                  <a:pt x="13" y="5"/>
                </a:lnTo>
                <a:lnTo>
                  <a:pt x="10" y="0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37" name="Freeform 5952"/>
          <p:cNvSpPr>
            <a:spLocks/>
          </p:cNvSpPr>
          <p:nvPr/>
        </p:nvSpPr>
        <p:spPr bwMode="auto">
          <a:xfrm>
            <a:off x="5010150" y="6492875"/>
            <a:ext cx="9525" cy="4763"/>
          </a:xfrm>
          <a:custGeom>
            <a:avLst/>
            <a:gdLst>
              <a:gd name="T0" fmla="*/ 2147483647 w 15"/>
              <a:gd name="T1" fmla="*/ 0 h 9"/>
              <a:gd name="T2" fmla="*/ 2147483647 w 15"/>
              <a:gd name="T3" fmla="*/ 0 h 9"/>
              <a:gd name="T4" fmla="*/ 0 w 15"/>
              <a:gd name="T5" fmla="*/ 592920997 h 9"/>
              <a:gd name="T6" fmla="*/ 768143625 w 15"/>
              <a:gd name="T7" fmla="*/ 1334002517 h 9"/>
              <a:gd name="T8" fmla="*/ 2147483647 w 15"/>
              <a:gd name="T9" fmla="*/ 592920997 h 9"/>
              <a:gd name="T10" fmla="*/ 2147483647 w 15"/>
              <a:gd name="T11" fmla="*/ 592920997 h 9"/>
              <a:gd name="T12" fmla="*/ 2147483647 w 15"/>
              <a:gd name="T13" fmla="*/ 0 h 9"/>
              <a:gd name="T14" fmla="*/ 2147483647 w 15"/>
              <a:gd name="T15" fmla="*/ 0 h 9"/>
              <a:gd name="T16" fmla="*/ 2147483647 w 15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" h="9">
                <a:moveTo>
                  <a:pt x="12" y="0"/>
                </a:moveTo>
                <a:lnTo>
                  <a:pt x="12" y="0"/>
                </a:lnTo>
                <a:lnTo>
                  <a:pt x="0" y="4"/>
                </a:lnTo>
                <a:lnTo>
                  <a:pt x="3" y="9"/>
                </a:lnTo>
                <a:lnTo>
                  <a:pt x="15" y="4"/>
                </a:lnTo>
                <a:lnTo>
                  <a:pt x="12" y="0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38" name="Freeform 5953"/>
          <p:cNvSpPr>
            <a:spLocks/>
          </p:cNvSpPr>
          <p:nvPr/>
        </p:nvSpPr>
        <p:spPr bwMode="auto">
          <a:xfrm>
            <a:off x="5018088" y="6491288"/>
            <a:ext cx="6350" cy="3175"/>
          </a:xfrm>
          <a:custGeom>
            <a:avLst/>
            <a:gdLst>
              <a:gd name="T0" fmla="*/ 2048383000 w 10"/>
              <a:gd name="T1" fmla="*/ 0 h 7"/>
              <a:gd name="T2" fmla="*/ 2048383000 w 10"/>
              <a:gd name="T3" fmla="*/ 0 h 7"/>
              <a:gd name="T4" fmla="*/ 0 w 10"/>
              <a:gd name="T5" fmla="*/ 279994632 h 7"/>
              <a:gd name="T6" fmla="*/ 768143625 w 10"/>
              <a:gd name="T7" fmla="*/ 653183225 h 7"/>
              <a:gd name="T8" fmla="*/ 2147483647 w 10"/>
              <a:gd name="T9" fmla="*/ 466588929 h 7"/>
              <a:gd name="T10" fmla="*/ 2147483647 w 10"/>
              <a:gd name="T11" fmla="*/ 466588929 h 7"/>
              <a:gd name="T12" fmla="*/ 2048383000 w 10"/>
              <a:gd name="T13" fmla="*/ 0 h 7"/>
              <a:gd name="T14" fmla="*/ 2048383000 w 10"/>
              <a:gd name="T15" fmla="*/ 0 h 7"/>
              <a:gd name="T16" fmla="*/ 2048383000 w 10"/>
              <a:gd name="T17" fmla="*/ 0 h 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7">
                <a:moveTo>
                  <a:pt x="8" y="0"/>
                </a:moveTo>
                <a:lnTo>
                  <a:pt x="8" y="0"/>
                </a:lnTo>
                <a:lnTo>
                  <a:pt x="0" y="3"/>
                </a:lnTo>
                <a:lnTo>
                  <a:pt x="3" y="7"/>
                </a:lnTo>
                <a:lnTo>
                  <a:pt x="10" y="5"/>
                </a:lnTo>
                <a:lnTo>
                  <a:pt x="8" y="0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39" name="Freeform 5954"/>
          <p:cNvSpPr>
            <a:spLocks/>
          </p:cNvSpPr>
          <p:nvPr/>
        </p:nvSpPr>
        <p:spPr bwMode="auto">
          <a:xfrm>
            <a:off x="5022850" y="6489700"/>
            <a:ext cx="4763" cy="4763"/>
          </a:xfrm>
          <a:custGeom>
            <a:avLst/>
            <a:gdLst>
              <a:gd name="T0" fmla="*/ 1575068305 w 7"/>
              <a:gd name="T1" fmla="*/ 0 h 7"/>
              <a:gd name="T2" fmla="*/ 1575068305 w 7"/>
              <a:gd name="T3" fmla="*/ 0 h 7"/>
              <a:gd name="T4" fmla="*/ 0 w 7"/>
              <a:gd name="T5" fmla="*/ 630119724 h 7"/>
              <a:gd name="T6" fmla="*/ 630119724 w 7"/>
              <a:gd name="T7" fmla="*/ 2147483647 h 7"/>
              <a:gd name="T8" fmla="*/ 2147483647 w 7"/>
              <a:gd name="T9" fmla="*/ 1575068305 h 7"/>
              <a:gd name="T10" fmla="*/ 2147483647 w 7"/>
              <a:gd name="T11" fmla="*/ 1575068305 h 7"/>
              <a:gd name="T12" fmla="*/ 1575068305 w 7"/>
              <a:gd name="T13" fmla="*/ 0 h 7"/>
              <a:gd name="T14" fmla="*/ 1575068305 w 7"/>
              <a:gd name="T15" fmla="*/ 0 h 7"/>
              <a:gd name="T16" fmla="*/ 1575068305 w 7"/>
              <a:gd name="T17" fmla="*/ 0 h 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" h="7">
                <a:moveTo>
                  <a:pt x="5" y="0"/>
                </a:moveTo>
                <a:lnTo>
                  <a:pt x="5" y="0"/>
                </a:lnTo>
                <a:lnTo>
                  <a:pt x="0" y="2"/>
                </a:lnTo>
                <a:lnTo>
                  <a:pt x="2" y="7"/>
                </a:lnTo>
                <a:lnTo>
                  <a:pt x="7" y="5"/>
                </a:lnTo>
                <a:lnTo>
                  <a:pt x="5" y="0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40" name="Freeform 5955"/>
          <p:cNvSpPr>
            <a:spLocks/>
          </p:cNvSpPr>
          <p:nvPr/>
        </p:nvSpPr>
        <p:spPr bwMode="auto">
          <a:xfrm>
            <a:off x="5026025" y="6488113"/>
            <a:ext cx="4763" cy="4762"/>
          </a:xfrm>
          <a:custGeom>
            <a:avLst/>
            <a:gdLst>
              <a:gd name="T0" fmla="*/ 2147483647 w 7"/>
              <a:gd name="T1" fmla="*/ 0 h 8"/>
              <a:gd name="T2" fmla="*/ 2147483647 w 7"/>
              <a:gd name="T3" fmla="*/ 0 h 8"/>
              <a:gd name="T4" fmla="*/ 0 w 7"/>
              <a:gd name="T5" fmla="*/ 632820394 h 8"/>
              <a:gd name="T6" fmla="*/ 630119724 w 7"/>
              <a:gd name="T7" fmla="*/ 1687284340 h 8"/>
              <a:gd name="T8" fmla="*/ 2147483647 w 7"/>
              <a:gd name="T9" fmla="*/ 1054463946 h 8"/>
              <a:gd name="T10" fmla="*/ 2147483647 w 7"/>
              <a:gd name="T11" fmla="*/ 1054463946 h 8"/>
              <a:gd name="T12" fmla="*/ 2147483647 w 7"/>
              <a:gd name="T13" fmla="*/ 0 h 8"/>
              <a:gd name="T14" fmla="*/ 2147483647 w 7"/>
              <a:gd name="T15" fmla="*/ 0 h 8"/>
              <a:gd name="T16" fmla="*/ 2147483647 w 7"/>
              <a:gd name="T17" fmla="*/ 0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" h="8">
                <a:moveTo>
                  <a:pt x="7" y="0"/>
                </a:moveTo>
                <a:lnTo>
                  <a:pt x="7" y="0"/>
                </a:lnTo>
                <a:lnTo>
                  <a:pt x="0" y="3"/>
                </a:lnTo>
                <a:lnTo>
                  <a:pt x="2" y="8"/>
                </a:lnTo>
                <a:lnTo>
                  <a:pt x="7" y="5"/>
                </a:lnTo>
                <a:lnTo>
                  <a:pt x="7" y="0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41" name="Freeform 5956"/>
          <p:cNvSpPr>
            <a:spLocks/>
          </p:cNvSpPr>
          <p:nvPr/>
        </p:nvSpPr>
        <p:spPr bwMode="auto">
          <a:xfrm>
            <a:off x="5030788" y="6486525"/>
            <a:ext cx="4762" cy="4763"/>
          </a:xfrm>
          <a:custGeom>
            <a:avLst/>
            <a:gdLst>
              <a:gd name="T0" fmla="*/ 1054463946 w 8"/>
              <a:gd name="T1" fmla="*/ 0 h 7"/>
              <a:gd name="T2" fmla="*/ 1054463946 w 8"/>
              <a:gd name="T3" fmla="*/ 0 h 7"/>
              <a:gd name="T4" fmla="*/ 0 w 8"/>
              <a:gd name="T5" fmla="*/ 630119724 h 7"/>
              <a:gd name="T6" fmla="*/ 0 w 8"/>
              <a:gd name="T7" fmla="*/ 2147483647 h 7"/>
              <a:gd name="T8" fmla="*/ 1687284340 w 8"/>
              <a:gd name="T9" fmla="*/ 2147483647 h 7"/>
              <a:gd name="T10" fmla="*/ 1687284340 w 8"/>
              <a:gd name="T11" fmla="*/ 2147483647 h 7"/>
              <a:gd name="T12" fmla="*/ 1054463946 w 8"/>
              <a:gd name="T13" fmla="*/ 0 h 7"/>
              <a:gd name="T14" fmla="*/ 1054463946 w 8"/>
              <a:gd name="T15" fmla="*/ 0 h 7"/>
              <a:gd name="T16" fmla="*/ 1054463946 w 8"/>
              <a:gd name="T17" fmla="*/ 0 h 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" h="7">
                <a:moveTo>
                  <a:pt x="5" y="0"/>
                </a:moveTo>
                <a:lnTo>
                  <a:pt x="5" y="0"/>
                </a:lnTo>
                <a:lnTo>
                  <a:pt x="0" y="2"/>
                </a:lnTo>
                <a:lnTo>
                  <a:pt x="0" y="7"/>
                </a:lnTo>
                <a:lnTo>
                  <a:pt x="8" y="7"/>
                </a:lnTo>
                <a:lnTo>
                  <a:pt x="5" y="0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42" name="Freeform 5957"/>
          <p:cNvSpPr>
            <a:spLocks/>
          </p:cNvSpPr>
          <p:nvPr/>
        </p:nvSpPr>
        <p:spPr bwMode="auto">
          <a:xfrm>
            <a:off x="5033963" y="6486525"/>
            <a:ext cx="4762" cy="4763"/>
          </a:xfrm>
          <a:custGeom>
            <a:avLst/>
            <a:gdLst>
              <a:gd name="T0" fmla="*/ 1054463946 w 8"/>
              <a:gd name="T1" fmla="*/ 0 h 7"/>
              <a:gd name="T2" fmla="*/ 1054463946 w 8"/>
              <a:gd name="T3" fmla="*/ 0 h 7"/>
              <a:gd name="T4" fmla="*/ 0 w 8"/>
              <a:gd name="T5" fmla="*/ 0 h 7"/>
              <a:gd name="T6" fmla="*/ 632820394 w 8"/>
              <a:gd name="T7" fmla="*/ 2147483647 h 7"/>
              <a:gd name="T8" fmla="*/ 1687284340 w 8"/>
              <a:gd name="T9" fmla="*/ 1575068305 h 7"/>
              <a:gd name="T10" fmla="*/ 1687284340 w 8"/>
              <a:gd name="T11" fmla="*/ 1575068305 h 7"/>
              <a:gd name="T12" fmla="*/ 1054463946 w 8"/>
              <a:gd name="T13" fmla="*/ 0 h 7"/>
              <a:gd name="T14" fmla="*/ 1054463946 w 8"/>
              <a:gd name="T15" fmla="*/ 0 h 7"/>
              <a:gd name="T16" fmla="*/ 1054463946 w 8"/>
              <a:gd name="T17" fmla="*/ 0 h 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" h="7">
                <a:moveTo>
                  <a:pt x="5" y="0"/>
                </a:moveTo>
                <a:lnTo>
                  <a:pt x="5" y="0"/>
                </a:lnTo>
                <a:lnTo>
                  <a:pt x="0" y="0"/>
                </a:lnTo>
                <a:lnTo>
                  <a:pt x="3" y="7"/>
                </a:lnTo>
                <a:lnTo>
                  <a:pt x="8" y="5"/>
                </a:lnTo>
                <a:lnTo>
                  <a:pt x="5" y="0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43" name="Freeform 5958"/>
          <p:cNvSpPr>
            <a:spLocks/>
          </p:cNvSpPr>
          <p:nvPr/>
        </p:nvSpPr>
        <p:spPr bwMode="auto">
          <a:xfrm>
            <a:off x="5037138" y="6484938"/>
            <a:ext cx="4762" cy="4762"/>
          </a:xfrm>
          <a:custGeom>
            <a:avLst/>
            <a:gdLst>
              <a:gd name="T0" fmla="*/ 1054463946 w 8"/>
              <a:gd name="T1" fmla="*/ 0 h 8"/>
              <a:gd name="T2" fmla="*/ 1054463946 w 8"/>
              <a:gd name="T3" fmla="*/ 0 h 8"/>
              <a:gd name="T4" fmla="*/ 0 w 8"/>
              <a:gd name="T5" fmla="*/ 632820394 h 8"/>
              <a:gd name="T6" fmla="*/ 632820394 w 8"/>
              <a:gd name="T7" fmla="*/ 1687284340 h 8"/>
              <a:gd name="T8" fmla="*/ 1687284340 w 8"/>
              <a:gd name="T9" fmla="*/ 1687284340 h 8"/>
              <a:gd name="T10" fmla="*/ 1687284340 w 8"/>
              <a:gd name="T11" fmla="*/ 1687284340 h 8"/>
              <a:gd name="T12" fmla="*/ 1054463946 w 8"/>
              <a:gd name="T13" fmla="*/ 0 h 8"/>
              <a:gd name="T14" fmla="*/ 1054463946 w 8"/>
              <a:gd name="T15" fmla="*/ 0 h 8"/>
              <a:gd name="T16" fmla="*/ 1054463946 w 8"/>
              <a:gd name="T17" fmla="*/ 0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" h="8">
                <a:moveTo>
                  <a:pt x="5" y="0"/>
                </a:moveTo>
                <a:lnTo>
                  <a:pt x="5" y="0"/>
                </a:lnTo>
                <a:lnTo>
                  <a:pt x="0" y="3"/>
                </a:lnTo>
                <a:lnTo>
                  <a:pt x="3" y="8"/>
                </a:lnTo>
                <a:lnTo>
                  <a:pt x="8" y="8"/>
                </a:lnTo>
                <a:lnTo>
                  <a:pt x="5" y="0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44" name="Freeform 5959"/>
          <p:cNvSpPr>
            <a:spLocks/>
          </p:cNvSpPr>
          <p:nvPr/>
        </p:nvSpPr>
        <p:spPr bwMode="auto">
          <a:xfrm>
            <a:off x="5040313" y="6484938"/>
            <a:ext cx="4762" cy="4762"/>
          </a:xfrm>
          <a:custGeom>
            <a:avLst/>
            <a:gdLst>
              <a:gd name="T0" fmla="*/ 1054463946 w 8"/>
              <a:gd name="T1" fmla="*/ 0 h 8"/>
              <a:gd name="T2" fmla="*/ 1054463946 w 8"/>
              <a:gd name="T3" fmla="*/ 0 h 8"/>
              <a:gd name="T4" fmla="*/ 0 w 8"/>
              <a:gd name="T5" fmla="*/ 0 h 8"/>
              <a:gd name="T6" fmla="*/ 632820394 w 8"/>
              <a:gd name="T7" fmla="*/ 1687284340 h 8"/>
              <a:gd name="T8" fmla="*/ 1687284340 w 8"/>
              <a:gd name="T9" fmla="*/ 1687284340 h 8"/>
              <a:gd name="T10" fmla="*/ 1687284340 w 8"/>
              <a:gd name="T11" fmla="*/ 1687284340 h 8"/>
              <a:gd name="T12" fmla="*/ 1054463946 w 8"/>
              <a:gd name="T13" fmla="*/ 0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" h="8">
                <a:moveTo>
                  <a:pt x="5" y="0"/>
                </a:moveTo>
                <a:lnTo>
                  <a:pt x="5" y="0"/>
                </a:lnTo>
                <a:lnTo>
                  <a:pt x="0" y="0"/>
                </a:lnTo>
                <a:lnTo>
                  <a:pt x="3" y="8"/>
                </a:lnTo>
                <a:lnTo>
                  <a:pt x="8" y="8"/>
                </a:lnTo>
                <a:lnTo>
                  <a:pt x="5" y="0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45" name="Freeform 5960"/>
          <p:cNvSpPr>
            <a:spLocks/>
          </p:cNvSpPr>
          <p:nvPr/>
        </p:nvSpPr>
        <p:spPr bwMode="auto">
          <a:xfrm>
            <a:off x="5043488" y="6484938"/>
            <a:ext cx="4762" cy="4762"/>
          </a:xfrm>
          <a:custGeom>
            <a:avLst/>
            <a:gdLst>
              <a:gd name="T0" fmla="*/ 1687284340 w 8"/>
              <a:gd name="T1" fmla="*/ 0 h 8"/>
              <a:gd name="T2" fmla="*/ 1687284340 w 8"/>
              <a:gd name="T3" fmla="*/ 0 h 8"/>
              <a:gd name="T4" fmla="*/ 0 w 8"/>
              <a:gd name="T5" fmla="*/ 0 h 8"/>
              <a:gd name="T6" fmla="*/ 632820394 w 8"/>
              <a:gd name="T7" fmla="*/ 1687284340 h 8"/>
              <a:gd name="T8" fmla="*/ 1687284340 w 8"/>
              <a:gd name="T9" fmla="*/ 1054463946 h 8"/>
              <a:gd name="T10" fmla="*/ 1687284340 w 8"/>
              <a:gd name="T11" fmla="*/ 1054463946 h 8"/>
              <a:gd name="T12" fmla="*/ 1687284340 w 8"/>
              <a:gd name="T13" fmla="*/ 0 h 8"/>
              <a:gd name="T14" fmla="*/ 1687284340 w 8"/>
              <a:gd name="T15" fmla="*/ 0 h 8"/>
              <a:gd name="T16" fmla="*/ 1687284340 w 8"/>
              <a:gd name="T17" fmla="*/ 0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" h="8">
                <a:moveTo>
                  <a:pt x="8" y="0"/>
                </a:moveTo>
                <a:lnTo>
                  <a:pt x="8" y="0"/>
                </a:lnTo>
                <a:lnTo>
                  <a:pt x="0" y="0"/>
                </a:lnTo>
                <a:lnTo>
                  <a:pt x="3" y="8"/>
                </a:lnTo>
                <a:lnTo>
                  <a:pt x="8" y="5"/>
                </a:lnTo>
                <a:lnTo>
                  <a:pt x="8" y="0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46" name="Freeform 5961"/>
          <p:cNvSpPr>
            <a:spLocks/>
          </p:cNvSpPr>
          <p:nvPr/>
        </p:nvSpPr>
        <p:spPr bwMode="auto">
          <a:xfrm>
            <a:off x="5048250" y="6483350"/>
            <a:ext cx="3175" cy="4763"/>
          </a:xfrm>
          <a:custGeom>
            <a:avLst/>
            <a:gdLst>
              <a:gd name="T0" fmla="*/ 1280239375 w 5"/>
              <a:gd name="T1" fmla="*/ 0 h 7"/>
              <a:gd name="T2" fmla="*/ 1280239375 w 5"/>
              <a:gd name="T3" fmla="*/ 0 h 7"/>
              <a:gd name="T4" fmla="*/ 0 w 5"/>
              <a:gd name="T5" fmla="*/ 630119724 h 7"/>
              <a:gd name="T6" fmla="*/ 0 w 5"/>
              <a:gd name="T7" fmla="*/ 2147483647 h 7"/>
              <a:gd name="T8" fmla="*/ 1280239375 w 5"/>
              <a:gd name="T9" fmla="*/ 2147483647 h 7"/>
              <a:gd name="T10" fmla="*/ 1280239375 w 5"/>
              <a:gd name="T11" fmla="*/ 2147483647 h 7"/>
              <a:gd name="T12" fmla="*/ 1280239375 w 5"/>
              <a:gd name="T13" fmla="*/ 2147483647 h 7"/>
              <a:gd name="T14" fmla="*/ 1280239375 w 5"/>
              <a:gd name="T15" fmla="*/ 2147483647 h 7"/>
              <a:gd name="T16" fmla="*/ 1280239375 w 5"/>
              <a:gd name="T17" fmla="*/ 2147483647 h 7"/>
              <a:gd name="T18" fmla="*/ 1280239375 w 5"/>
              <a:gd name="T19" fmla="*/ 0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" h="7">
                <a:moveTo>
                  <a:pt x="5" y="0"/>
                </a:moveTo>
                <a:lnTo>
                  <a:pt x="5" y="0"/>
                </a:lnTo>
                <a:lnTo>
                  <a:pt x="0" y="2"/>
                </a:lnTo>
                <a:lnTo>
                  <a:pt x="0" y="7"/>
                </a:lnTo>
                <a:lnTo>
                  <a:pt x="5" y="7"/>
                </a:lnTo>
                <a:lnTo>
                  <a:pt x="5" y="0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47" name="Freeform 5962"/>
          <p:cNvSpPr>
            <a:spLocks/>
          </p:cNvSpPr>
          <p:nvPr/>
        </p:nvSpPr>
        <p:spPr bwMode="auto">
          <a:xfrm>
            <a:off x="5051425" y="6483350"/>
            <a:ext cx="3175" cy="4763"/>
          </a:xfrm>
          <a:custGeom>
            <a:avLst/>
            <a:gdLst>
              <a:gd name="T0" fmla="*/ 1280239375 w 5"/>
              <a:gd name="T1" fmla="*/ 0 h 7"/>
              <a:gd name="T2" fmla="*/ 1280239375 w 5"/>
              <a:gd name="T3" fmla="*/ 0 h 7"/>
              <a:gd name="T4" fmla="*/ 0 w 5"/>
              <a:gd name="T5" fmla="*/ 0 h 7"/>
              <a:gd name="T6" fmla="*/ 0 w 5"/>
              <a:gd name="T7" fmla="*/ 2147483647 h 7"/>
              <a:gd name="T8" fmla="*/ 1280239375 w 5"/>
              <a:gd name="T9" fmla="*/ 2147483647 h 7"/>
              <a:gd name="T10" fmla="*/ 1280239375 w 5"/>
              <a:gd name="T11" fmla="*/ 2147483647 h 7"/>
              <a:gd name="T12" fmla="*/ 1280239375 w 5"/>
              <a:gd name="T13" fmla="*/ 0 h 7"/>
              <a:gd name="T14" fmla="*/ 1280239375 w 5"/>
              <a:gd name="T15" fmla="*/ 0 h 7"/>
              <a:gd name="T16" fmla="*/ 1280239375 w 5"/>
              <a:gd name="T17" fmla="*/ 0 h 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" h="7">
                <a:moveTo>
                  <a:pt x="5" y="0"/>
                </a:moveTo>
                <a:lnTo>
                  <a:pt x="5" y="0"/>
                </a:lnTo>
                <a:lnTo>
                  <a:pt x="0" y="0"/>
                </a:lnTo>
                <a:lnTo>
                  <a:pt x="0" y="7"/>
                </a:lnTo>
                <a:lnTo>
                  <a:pt x="5" y="7"/>
                </a:lnTo>
                <a:lnTo>
                  <a:pt x="5" y="0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48" name="Freeform 5963"/>
          <p:cNvSpPr>
            <a:spLocks/>
          </p:cNvSpPr>
          <p:nvPr/>
        </p:nvSpPr>
        <p:spPr bwMode="auto">
          <a:xfrm>
            <a:off x="5054600" y="6483350"/>
            <a:ext cx="1588" cy="4763"/>
          </a:xfrm>
          <a:custGeom>
            <a:avLst/>
            <a:gdLst>
              <a:gd name="T0" fmla="*/ 250283092 w 4"/>
              <a:gd name="T1" fmla="*/ 0 h 7"/>
              <a:gd name="T2" fmla="*/ 250283092 w 4"/>
              <a:gd name="T3" fmla="*/ 0 h 7"/>
              <a:gd name="T4" fmla="*/ 0 w 4"/>
              <a:gd name="T5" fmla="*/ 0 h 7"/>
              <a:gd name="T6" fmla="*/ 0 w 4"/>
              <a:gd name="T7" fmla="*/ 2147483647 h 7"/>
              <a:gd name="T8" fmla="*/ 250283092 w 4"/>
              <a:gd name="T9" fmla="*/ 2147483647 h 7"/>
              <a:gd name="T10" fmla="*/ 250283092 w 4"/>
              <a:gd name="T11" fmla="*/ 2147483647 h 7"/>
              <a:gd name="T12" fmla="*/ 250283092 w 4"/>
              <a:gd name="T13" fmla="*/ 0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" h="7">
                <a:moveTo>
                  <a:pt x="4" y="0"/>
                </a:moveTo>
                <a:lnTo>
                  <a:pt x="4" y="0"/>
                </a:lnTo>
                <a:lnTo>
                  <a:pt x="0" y="0"/>
                </a:lnTo>
                <a:lnTo>
                  <a:pt x="0" y="7"/>
                </a:lnTo>
                <a:lnTo>
                  <a:pt x="4" y="7"/>
                </a:lnTo>
                <a:lnTo>
                  <a:pt x="4" y="0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49" name="Freeform 5964"/>
          <p:cNvSpPr>
            <a:spLocks/>
          </p:cNvSpPr>
          <p:nvPr/>
        </p:nvSpPr>
        <p:spPr bwMode="auto">
          <a:xfrm>
            <a:off x="5056188" y="6483350"/>
            <a:ext cx="3175" cy="4763"/>
          </a:xfrm>
          <a:custGeom>
            <a:avLst/>
            <a:gdLst>
              <a:gd name="T0" fmla="*/ 1280239375 w 5"/>
              <a:gd name="T1" fmla="*/ 0 h 7"/>
              <a:gd name="T2" fmla="*/ 1280239375 w 5"/>
              <a:gd name="T3" fmla="*/ 0 h 7"/>
              <a:gd name="T4" fmla="*/ 0 w 5"/>
              <a:gd name="T5" fmla="*/ 0 h 7"/>
              <a:gd name="T6" fmla="*/ 0 w 5"/>
              <a:gd name="T7" fmla="*/ 2147483647 h 7"/>
              <a:gd name="T8" fmla="*/ 1280239375 w 5"/>
              <a:gd name="T9" fmla="*/ 2147483647 h 7"/>
              <a:gd name="T10" fmla="*/ 1280239375 w 5"/>
              <a:gd name="T11" fmla="*/ 2147483647 h 7"/>
              <a:gd name="T12" fmla="*/ 1280239375 w 5"/>
              <a:gd name="T13" fmla="*/ 0 h 7"/>
              <a:gd name="T14" fmla="*/ 1280239375 w 5"/>
              <a:gd name="T15" fmla="*/ 0 h 7"/>
              <a:gd name="T16" fmla="*/ 1280239375 w 5"/>
              <a:gd name="T17" fmla="*/ 0 h 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" h="7">
                <a:moveTo>
                  <a:pt x="5" y="0"/>
                </a:moveTo>
                <a:lnTo>
                  <a:pt x="5" y="0"/>
                </a:lnTo>
                <a:lnTo>
                  <a:pt x="0" y="0"/>
                </a:lnTo>
                <a:lnTo>
                  <a:pt x="0" y="7"/>
                </a:lnTo>
                <a:lnTo>
                  <a:pt x="5" y="7"/>
                </a:lnTo>
                <a:lnTo>
                  <a:pt x="5" y="0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50" name="Freeform 5965"/>
          <p:cNvSpPr>
            <a:spLocks/>
          </p:cNvSpPr>
          <p:nvPr/>
        </p:nvSpPr>
        <p:spPr bwMode="auto">
          <a:xfrm>
            <a:off x="5059363" y="6483350"/>
            <a:ext cx="3175" cy="4763"/>
          </a:xfrm>
          <a:custGeom>
            <a:avLst/>
            <a:gdLst>
              <a:gd name="T0" fmla="*/ 1280239375 w 5"/>
              <a:gd name="T1" fmla="*/ 0 h 7"/>
              <a:gd name="T2" fmla="*/ 1280239375 w 5"/>
              <a:gd name="T3" fmla="*/ 0 h 7"/>
              <a:gd name="T4" fmla="*/ 0 w 5"/>
              <a:gd name="T5" fmla="*/ 0 h 7"/>
              <a:gd name="T6" fmla="*/ 0 w 5"/>
              <a:gd name="T7" fmla="*/ 2147483647 h 7"/>
              <a:gd name="T8" fmla="*/ 1280239375 w 5"/>
              <a:gd name="T9" fmla="*/ 2147483647 h 7"/>
              <a:gd name="T10" fmla="*/ 1280239375 w 5"/>
              <a:gd name="T11" fmla="*/ 2147483647 h 7"/>
              <a:gd name="T12" fmla="*/ 1280239375 w 5"/>
              <a:gd name="T13" fmla="*/ 0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" h="7">
                <a:moveTo>
                  <a:pt x="5" y="0"/>
                </a:moveTo>
                <a:lnTo>
                  <a:pt x="5" y="0"/>
                </a:lnTo>
                <a:lnTo>
                  <a:pt x="0" y="0"/>
                </a:lnTo>
                <a:lnTo>
                  <a:pt x="0" y="7"/>
                </a:lnTo>
                <a:lnTo>
                  <a:pt x="5" y="7"/>
                </a:lnTo>
                <a:lnTo>
                  <a:pt x="5" y="0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51" name="Freeform 5966"/>
          <p:cNvSpPr>
            <a:spLocks/>
          </p:cNvSpPr>
          <p:nvPr/>
        </p:nvSpPr>
        <p:spPr bwMode="auto">
          <a:xfrm>
            <a:off x="5062538" y="6483350"/>
            <a:ext cx="3175" cy="4763"/>
          </a:xfrm>
          <a:custGeom>
            <a:avLst/>
            <a:gdLst>
              <a:gd name="T0" fmla="*/ 1280239375 w 5"/>
              <a:gd name="T1" fmla="*/ 630119724 h 7"/>
              <a:gd name="T2" fmla="*/ 1280239375 w 5"/>
              <a:gd name="T3" fmla="*/ 630119724 h 7"/>
              <a:gd name="T4" fmla="*/ 0 w 5"/>
              <a:gd name="T5" fmla="*/ 0 h 7"/>
              <a:gd name="T6" fmla="*/ 0 w 5"/>
              <a:gd name="T7" fmla="*/ 2147483647 h 7"/>
              <a:gd name="T8" fmla="*/ 1280239375 w 5"/>
              <a:gd name="T9" fmla="*/ 2147483647 h 7"/>
              <a:gd name="T10" fmla="*/ 1280239375 w 5"/>
              <a:gd name="T11" fmla="*/ 2147483647 h 7"/>
              <a:gd name="T12" fmla="*/ 1280239375 w 5"/>
              <a:gd name="T13" fmla="*/ 630119724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" h="7">
                <a:moveTo>
                  <a:pt x="5" y="2"/>
                </a:moveTo>
                <a:lnTo>
                  <a:pt x="5" y="2"/>
                </a:lnTo>
                <a:lnTo>
                  <a:pt x="0" y="0"/>
                </a:lnTo>
                <a:lnTo>
                  <a:pt x="0" y="7"/>
                </a:lnTo>
                <a:lnTo>
                  <a:pt x="5" y="7"/>
                </a:lnTo>
                <a:lnTo>
                  <a:pt x="5" y="2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52" name="Freeform 5967"/>
          <p:cNvSpPr>
            <a:spLocks/>
          </p:cNvSpPr>
          <p:nvPr/>
        </p:nvSpPr>
        <p:spPr bwMode="auto">
          <a:xfrm>
            <a:off x="5065713" y="6484938"/>
            <a:ext cx="3175" cy="3175"/>
          </a:xfrm>
          <a:custGeom>
            <a:avLst/>
            <a:gdLst>
              <a:gd name="T0" fmla="*/ 1280239375 w 5"/>
              <a:gd name="T1" fmla="*/ 0 h 5"/>
              <a:gd name="T2" fmla="*/ 1280239375 w 5"/>
              <a:gd name="T3" fmla="*/ 0 h 5"/>
              <a:gd name="T4" fmla="*/ 0 w 5"/>
              <a:gd name="T5" fmla="*/ 0 h 5"/>
              <a:gd name="T6" fmla="*/ 0 w 5"/>
              <a:gd name="T7" fmla="*/ 1280239375 h 5"/>
              <a:gd name="T8" fmla="*/ 1280239375 w 5"/>
              <a:gd name="T9" fmla="*/ 1280239375 h 5"/>
              <a:gd name="T10" fmla="*/ 1280239375 w 5"/>
              <a:gd name="T11" fmla="*/ 1280239375 h 5"/>
              <a:gd name="T12" fmla="*/ 1280239375 w 5"/>
              <a:gd name="T13" fmla="*/ 0 h 5"/>
              <a:gd name="T14" fmla="*/ 1280239375 w 5"/>
              <a:gd name="T15" fmla="*/ 0 h 5"/>
              <a:gd name="T16" fmla="*/ 1280239375 w 5"/>
              <a:gd name="T17" fmla="*/ 0 h 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" h="5">
                <a:moveTo>
                  <a:pt x="5" y="0"/>
                </a:moveTo>
                <a:lnTo>
                  <a:pt x="5" y="0"/>
                </a:lnTo>
                <a:lnTo>
                  <a:pt x="0" y="0"/>
                </a:lnTo>
                <a:lnTo>
                  <a:pt x="0" y="5"/>
                </a:lnTo>
                <a:lnTo>
                  <a:pt x="5" y="5"/>
                </a:lnTo>
                <a:lnTo>
                  <a:pt x="5" y="0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53" name="Freeform 5968"/>
          <p:cNvSpPr>
            <a:spLocks/>
          </p:cNvSpPr>
          <p:nvPr/>
        </p:nvSpPr>
        <p:spPr bwMode="auto">
          <a:xfrm>
            <a:off x="5068888" y="6484938"/>
            <a:ext cx="3175" cy="4762"/>
          </a:xfrm>
          <a:custGeom>
            <a:avLst/>
            <a:gdLst>
              <a:gd name="T0" fmla="*/ 1280239375 w 5"/>
              <a:gd name="T1" fmla="*/ 632820394 h 8"/>
              <a:gd name="T2" fmla="*/ 1280239375 w 5"/>
              <a:gd name="T3" fmla="*/ 0 h 8"/>
              <a:gd name="T4" fmla="*/ 0 w 5"/>
              <a:gd name="T5" fmla="*/ 0 h 8"/>
              <a:gd name="T6" fmla="*/ 0 w 5"/>
              <a:gd name="T7" fmla="*/ 1054463946 h 8"/>
              <a:gd name="T8" fmla="*/ 1280239375 w 5"/>
              <a:gd name="T9" fmla="*/ 1687284340 h 8"/>
              <a:gd name="T10" fmla="*/ 1280239375 w 5"/>
              <a:gd name="T11" fmla="*/ 632820394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" h="8">
                <a:moveTo>
                  <a:pt x="5" y="3"/>
                </a:moveTo>
                <a:lnTo>
                  <a:pt x="5" y="0"/>
                </a:lnTo>
                <a:lnTo>
                  <a:pt x="0" y="0"/>
                </a:lnTo>
                <a:lnTo>
                  <a:pt x="0" y="5"/>
                </a:lnTo>
                <a:lnTo>
                  <a:pt x="5" y="8"/>
                </a:lnTo>
                <a:lnTo>
                  <a:pt x="5" y="3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54" name="Freeform 5969"/>
          <p:cNvSpPr>
            <a:spLocks/>
          </p:cNvSpPr>
          <p:nvPr/>
        </p:nvSpPr>
        <p:spPr bwMode="auto">
          <a:xfrm>
            <a:off x="4849813" y="6513513"/>
            <a:ext cx="3175" cy="3175"/>
          </a:xfrm>
          <a:custGeom>
            <a:avLst/>
            <a:gdLst>
              <a:gd name="T0" fmla="*/ 1280239375 w 5"/>
              <a:gd name="T1" fmla="*/ 512095750 h 5"/>
              <a:gd name="T2" fmla="*/ 1280239375 w 5"/>
              <a:gd name="T3" fmla="*/ 512095750 h 5"/>
              <a:gd name="T4" fmla="*/ 768143625 w 5"/>
              <a:gd name="T5" fmla="*/ 0 h 5"/>
              <a:gd name="T6" fmla="*/ 0 w 5"/>
              <a:gd name="T7" fmla="*/ 512095750 h 5"/>
              <a:gd name="T8" fmla="*/ 768143625 w 5"/>
              <a:gd name="T9" fmla="*/ 1280239375 h 5"/>
              <a:gd name="T10" fmla="*/ 768143625 w 5"/>
              <a:gd name="T11" fmla="*/ 1280239375 h 5"/>
              <a:gd name="T12" fmla="*/ 768143625 w 5"/>
              <a:gd name="T13" fmla="*/ 1280239375 h 5"/>
              <a:gd name="T14" fmla="*/ 768143625 w 5"/>
              <a:gd name="T15" fmla="*/ 1280239375 h 5"/>
              <a:gd name="T16" fmla="*/ 768143625 w 5"/>
              <a:gd name="T17" fmla="*/ 1280239375 h 5"/>
              <a:gd name="T18" fmla="*/ 1280239375 w 5"/>
              <a:gd name="T19" fmla="*/ 512095750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" h="5">
                <a:moveTo>
                  <a:pt x="5" y="2"/>
                </a:moveTo>
                <a:lnTo>
                  <a:pt x="5" y="2"/>
                </a:lnTo>
                <a:lnTo>
                  <a:pt x="3" y="0"/>
                </a:lnTo>
                <a:lnTo>
                  <a:pt x="0" y="2"/>
                </a:lnTo>
                <a:lnTo>
                  <a:pt x="3" y="5"/>
                </a:lnTo>
                <a:lnTo>
                  <a:pt x="5" y="2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55" name="Freeform 5970"/>
          <p:cNvSpPr>
            <a:spLocks/>
          </p:cNvSpPr>
          <p:nvPr/>
        </p:nvSpPr>
        <p:spPr bwMode="auto">
          <a:xfrm>
            <a:off x="4851400" y="6513513"/>
            <a:ext cx="3175" cy="3175"/>
          </a:xfrm>
          <a:custGeom>
            <a:avLst/>
            <a:gdLst>
              <a:gd name="T0" fmla="*/ 1280239375 w 5"/>
              <a:gd name="T1" fmla="*/ 768143625 h 5"/>
              <a:gd name="T2" fmla="*/ 1280239375 w 5"/>
              <a:gd name="T3" fmla="*/ 1280239375 h 5"/>
              <a:gd name="T4" fmla="*/ 512095750 w 5"/>
              <a:gd name="T5" fmla="*/ 0 h 5"/>
              <a:gd name="T6" fmla="*/ 0 w 5"/>
              <a:gd name="T7" fmla="*/ 768143625 h 5"/>
              <a:gd name="T8" fmla="*/ 512095750 w 5"/>
              <a:gd name="T9" fmla="*/ 1280239375 h 5"/>
              <a:gd name="T10" fmla="*/ 512095750 w 5"/>
              <a:gd name="T11" fmla="*/ 1280239375 h 5"/>
              <a:gd name="T12" fmla="*/ 512095750 w 5"/>
              <a:gd name="T13" fmla="*/ 1280239375 h 5"/>
              <a:gd name="T14" fmla="*/ 512095750 w 5"/>
              <a:gd name="T15" fmla="*/ 1280239375 h 5"/>
              <a:gd name="T16" fmla="*/ 512095750 w 5"/>
              <a:gd name="T17" fmla="*/ 1280239375 h 5"/>
              <a:gd name="T18" fmla="*/ 1280239375 w 5"/>
              <a:gd name="T19" fmla="*/ 768143625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" h="5">
                <a:moveTo>
                  <a:pt x="5" y="3"/>
                </a:moveTo>
                <a:lnTo>
                  <a:pt x="5" y="5"/>
                </a:lnTo>
                <a:lnTo>
                  <a:pt x="2" y="0"/>
                </a:lnTo>
                <a:lnTo>
                  <a:pt x="0" y="3"/>
                </a:lnTo>
                <a:lnTo>
                  <a:pt x="2" y="5"/>
                </a:lnTo>
                <a:lnTo>
                  <a:pt x="5" y="3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56" name="Freeform 5971"/>
          <p:cNvSpPr>
            <a:spLocks/>
          </p:cNvSpPr>
          <p:nvPr/>
        </p:nvSpPr>
        <p:spPr bwMode="auto">
          <a:xfrm>
            <a:off x="4852988" y="6516688"/>
            <a:ext cx="1587" cy="3175"/>
          </a:xfrm>
          <a:custGeom>
            <a:avLst/>
            <a:gdLst>
              <a:gd name="T0" fmla="*/ 444107667 w 3"/>
              <a:gd name="T1" fmla="*/ 512095750 h 5"/>
              <a:gd name="T2" fmla="*/ 444107667 w 3"/>
              <a:gd name="T3" fmla="*/ 512095750 h 5"/>
              <a:gd name="T4" fmla="*/ 444107667 w 3"/>
              <a:gd name="T5" fmla="*/ 0 h 5"/>
              <a:gd name="T6" fmla="*/ 0 w 3"/>
              <a:gd name="T7" fmla="*/ 512095750 h 5"/>
              <a:gd name="T8" fmla="*/ 0 w 3"/>
              <a:gd name="T9" fmla="*/ 1280239375 h 5"/>
              <a:gd name="T10" fmla="*/ 0 w 3"/>
              <a:gd name="T11" fmla="*/ 1280239375 h 5"/>
              <a:gd name="T12" fmla="*/ 444107667 w 3"/>
              <a:gd name="T13" fmla="*/ 512095750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" h="5">
                <a:moveTo>
                  <a:pt x="3" y="2"/>
                </a:moveTo>
                <a:lnTo>
                  <a:pt x="3" y="2"/>
                </a:lnTo>
                <a:lnTo>
                  <a:pt x="3" y="0"/>
                </a:lnTo>
                <a:lnTo>
                  <a:pt x="0" y="2"/>
                </a:lnTo>
                <a:lnTo>
                  <a:pt x="0" y="5"/>
                </a:lnTo>
                <a:lnTo>
                  <a:pt x="3" y="2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57" name="Freeform 5972"/>
          <p:cNvSpPr>
            <a:spLocks/>
          </p:cNvSpPr>
          <p:nvPr/>
        </p:nvSpPr>
        <p:spPr bwMode="auto">
          <a:xfrm>
            <a:off x="4852988" y="6516688"/>
            <a:ext cx="3175" cy="3175"/>
          </a:xfrm>
          <a:custGeom>
            <a:avLst/>
            <a:gdLst>
              <a:gd name="T0" fmla="*/ 1280239375 w 5"/>
              <a:gd name="T1" fmla="*/ 768143625 h 5"/>
              <a:gd name="T2" fmla="*/ 1280239375 w 5"/>
              <a:gd name="T3" fmla="*/ 768143625 h 5"/>
              <a:gd name="T4" fmla="*/ 768143625 w 5"/>
              <a:gd name="T5" fmla="*/ 0 h 5"/>
              <a:gd name="T6" fmla="*/ 0 w 5"/>
              <a:gd name="T7" fmla="*/ 768143625 h 5"/>
              <a:gd name="T8" fmla="*/ 768143625 w 5"/>
              <a:gd name="T9" fmla="*/ 1280239375 h 5"/>
              <a:gd name="T10" fmla="*/ 768143625 w 5"/>
              <a:gd name="T11" fmla="*/ 1280239375 h 5"/>
              <a:gd name="T12" fmla="*/ 1280239375 w 5"/>
              <a:gd name="T13" fmla="*/ 768143625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" h="5">
                <a:moveTo>
                  <a:pt x="5" y="3"/>
                </a:moveTo>
                <a:lnTo>
                  <a:pt x="5" y="3"/>
                </a:lnTo>
                <a:lnTo>
                  <a:pt x="3" y="0"/>
                </a:lnTo>
                <a:lnTo>
                  <a:pt x="0" y="3"/>
                </a:lnTo>
                <a:lnTo>
                  <a:pt x="3" y="5"/>
                </a:lnTo>
                <a:lnTo>
                  <a:pt x="5" y="3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58" name="Freeform 5973"/>
          <p:cNvSpPr>
            <a:spLocks/>
          </p:cNvSpPr>
          <p:nvPr/>
        </p:nvSpPr>
        <p:spPr bwMode="auto">
          <a:xfrm>
            <a:off x="4854575" y="6519863"/>
            <a:ext cx="3175" cy="3175"/>
          </a:xfrm>
          <a:custGeom>
            <a:avLst/>
            <a:gdLst>
              <a:gd name="T0" fmla="*/ 1280239375 w 5"/>
              <a:gd name="T1" fmla="*/ 512095750 h 5"/>
              <a:gd name="T2" fmla="*/ 1280239375 w 5"/>
              <a:gd name="T3" fmla="*/ 512095750 h 5"/>
              <a:gd name="T4" fmla="*/ 512095750 w 5"/>
              <a:gd name="T5" fmla="*/ 0 h 5"/>
              <a:gd name="T6" fmla="*/ 0 w 5"/>
              <a:gd name="T7" fmla="*/ 512095750 h 5"/>
              <a:gd name="T8" fmla="*/ 512095750 w 5"/>
              <a:gd name="T9" fmla="*/ 1280239375 h 5"/>
              <a:gd name="T10" fmla="*/ 512095750 w 5"/>
              <a:gd name="T11" fmla="*/ 1280239375 h 5"/>
              <a:gd name="T12" fmla="*/ 512095750 w 5"/>
              <a:gd name="T13" fmla="*/ 1280239375 h 5"/>
              <a:gd name="T14" fmla="*/ 512095750 w 5"/>
              <a:gd name="T15" fmla="*/ 1280239375 h 5"/>
              <a:gd name="T16" fmla="*/ 512095750 w 5"/>
              <a:gd name="T17" fmla="*/ 1280239375 h 5"/>
              <a:gd name="T18" fmla="*/ 1280239375 w 5"/>
              <a:gd name="T19" fmla="*/ 512095750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" h="5">
                <a:moveTo>
                  <a:pt x="5" y="2"/>
                </a:moveTo>
                <a:lnTo>
                  <a:pt x="5" y="2"/>
                </a:lnTo>
                <a:lnTo>
                  <a:pt x="2" y="0"/>
                </a:lnTo>
                <a:lnTo>
                  <a:pt x="0" y="2"/>
                </a:lnTo>
                <a:lnTo>
                  <a:pt x="2" y="5"/>
                </a:lnTo>
                <a:lnTo>
                  <a:pt x="5" y="2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59" name="Freeform 5974"/>
          <p:cNvSpPr>
            <a:spLocks/>
          </p:cNvSpPr>
          <p:nvPr/>
        </p:nvSpPr>
        <p:spPr bwMode="auto">
          <a:xfrm>
            <a:off x="4856163" y="6519863"/>
            <a:ext cx="3175" cy="3175"/>
          </a:xfrm>
          <a:custGeom>
            <a:avLst/>
            <a:gdLst>
              <a:gd name="T0" fmla="*/ 1280239375 w 5"/>
              <a:gd name="T1" fmla="*/ 768143625 h 5"/>
              <a:gd name="T2" fmla="*/ 1280239375 w 5"/>
              <a:gd name="T3" fmla="*/ 768143625 h 5"/>
              <a:gd name="T4" fmla="*/ 768143625 w 5"/>
              <a:gd name="T5" fmla="*/ 0 h 5"/>
              <a:gd name="T6" fmla="*/ 0 w 5"/>
              <a:gd name="T7" fmla="*/ 768143625 h 5"/>
              <a:gd name="T8" fmla="*/ 768143625 w 5"/>
              <a:gd name="T9" fmla="*/ 1280239375 h 5"/>
              <a:gd name="T10" fmla="*/ 768143625 w 5"/>
              <a:gd name="T11" fmla="*/ 1280239375 h 5"/>
              <a:gd name="T12" fmla="*/ 768143625 w 5"/>
              <a:gd name="T13" fmla="*/ 1280239375 h 5"/>
              <a:gd name="T14" fmla="*/ 768143625 w 5"/>
              <a:gd name="T15" fmla="*/ 1280239375 h 5"/>
              <a:gd name="T16" fmla="*/ 768143625 w 5"/>
              <a:gd name="T17" fmla="*/ 1280239375 h 5"/>
              <a:gd name="T18" fmla="*/ 1280239375 w 5"/>
              <a:gd name="T19" fmla="*/ 768143625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" h="5">
                <a:moveTo>
                  <a:pt x="5" y="3"/>
                </a:moveTo>
                <a:lnTo>
                  <a:pt x="5" y="3"/>
                </a:lnTo>
                <a:lnTo>
                  <a:pt x="3" y="0"/>
                </a:lnTo>
                <a:lnTo>
                  <a:pt x="0" y="3"/>
                </a:lnTo>
                <a:lnTo>
                  <a:pt x="3" y="5"/>
                </a:lnTo>
                <a:lnTo>
                  <a:pt x="5" y="3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60" name="Freeform 5975"/>
          <p:cNvSpPr>
            <a:spLocks/>
          </p:cNvSpPr>
          <p:nvPr/>
        </p:nvSpPr>
        <p:spPr bwMode="auto">
          <a:xfrm>
            <a:off x="4857750" y="6523038"/>
            <a:ext cx="1588" cy="3175"/>
          </a:xfrm>
          <a:custGeom>
            <a:avLst/>
            <a:gdLst>
              <a:gd name="T0" fmla="*/ 1001132368 w 2"/>
              <a:gd name="T1" fmla="*/ 512095750 h 5"/>
              <a:gd name="T2" fmla="*/ 1001132368 w 2"/>
              <a:gd name="T3" fmla="*/ 512095750 h 5"/>
              <a:gd name="T4" fmla="*/ 1001132368 w 2"/>
              <a:gd name="T5" fmla="*/ 0 h 5"/>
              <a:gd name="T6" fmla="*/ 0 w 2"/>
              <a:gd name="T7" fmla="*/ 512095750 h 5"/>
              <a:gd name="T8" fmla="*/ 1001132368 w 2"/>
              <a:gd name="T9" fmla="*/ 1280239375 h 5"/>
              <a:gd name="T10" fmla="*/ 1001132368 w 2"/>
              <a:gd name="T11" fmla="*/ 1280239375 h 5"/>
              <a:gd name="T12" fmla="*/ 1001132368 w 2"/>
              <a:gd name="T13" fmla="*/ 1280239375 h 5"/>
              <a:gd name="T14" fmla="*/ 1001132368 w 2"/>
              <a:gd name="T15" fmla="*/ 1280239375 h 5"/>
              <a:gd name="T16" fmla="*/ 1001132368 w 2"/>
              <a:gd name="T17" fmla="*/ 1280239375 h 5"/>
              <a:gd name="T18" fmla="*/ 1001132368 w 2"/>
              <a:gd name="T19" fmla="*/ 512095750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61" name="Freeform 5976"/>
          <p:cNvSpPr>
            <a:spLocks/>
          </p:cNvSpPr>
          <p:nvPr/>
        </p:nvSpPr>
        <p:spPr bwMode="auto">
          <a:xfrm>
            <a:off x="4859338" y="6523038"/>
            <a:ext cx="1587" cy="3175"/>
          </a:xfrm>
          <a:custGeom>
            <a:avLst/>
            <a:gdLst>
              <a:gd name="T0" fmla="*/ 444107667 w 3"/>
              <a:gd name="T1" fmla="*/ 0 h 5"/>
              <a:gd name="T2" fmla="*/ 444107667 w 3"/>
              <a:gd name="T3" fmla="*/ 0 h 5"/>
              <a:gd name="T4" fmla="*/ 0 w 3"/>
              <a:gd name="T5" fmla="*/ 0 h 5"/>
              <a:gd name="T6" fmla="*/ 0 w 3"/>
              <a:gd name="T7" fmla="*/ 768143625 h 5"/>
              <a:gd name="T8" fmla="*/ 0 w 3"/>
              <a:gd name="T9" fmla="*/ 1280239375 h 5"/>
              <a:gd name="T10" fmla="*/ 444107667 w 3"/>
              <a:gd name="T11" fmla="*/ 1280239375 h 5"/>
              <a:gd name="T12" fmla="*/ 0 w 3"/>
              <a:gd name="T13" fmla="*/ 1280239375 h 5"/>
              <a:gd name="T14" fmla="*/ 444107667 w 3"/>
              <a:gd name="T15" fmla="*/ 1280239375 h 5"/>
              <a:gd name="T16" fmla="*/ 444107667 w 3"/>
              <a:gd name="T17" fmla="*/ 1280239375 h 5"/>
              <a:gd name="T18" fmla="*/ 444107667 w 3"/>
              <a:gd name="T19" fmla="*/ 0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" h="5">
                <a:moveTo>
                  <a:pt x="3" y="0"/>
                </a:move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lnTo>
                  <a:pt x="0" y="5"/>
                </a:lnTo>
                <a:lnTo>
                  <a:pt x="3" y="5"/>
                </a:lnTo>
                <a:lnTo>
                  <a:pt x="0" y="5"/>
                </a:lnTo>
                <a:lnTo>
                  <a:pt x="3" y="5"/>
                </a:lnTo>
                <a:lnTo>
                  <a:pt x="3" y="0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62" name="Freeform 5977"/>
          <p:cNvSpPr>
            <a:spLocks/>
          </p:cNvSpPr>
          <p:nvPr/>
        </p:nvSpPr>
        <p:spPr bwMode="auto">
          <a:xfrm>
            <a:off x="4860925" y="6523038"/>
            <a:ext cx="1588" cy="3175"/>
          </a:xfrm>
          <a:custGeom>
            <a:avLst/>
            <a:gdLst>
              <a:gd name="T0" fmla="*/ 1001132368 w 2"/>
              <a:gd name="T1" fmla="*/ 768143625 h 5"/>
              <a:gd name="T2" fmla="*/ 1001132368 w 2"/>
              <a:gd name="T3" fmla="*/ 768143625 h 5"/>
              <a:gd name="T4" fmla="*/ 0 w 2"/>
              <a:gd name="T5" fmla="*/ 0 h 5"/>
              <a:gd name="T6" fmla="*/ 0 w 2"/>
              <a:gd name="T7" fmla="*/ 1280239375 h 5"/>
              <a:gd name="T8" fmla="*/ 1001132368 w 2"/>
              <a:gd name="T9" fmla="*/ 1280239375 h 5"/>
              <a:gd name="T10" fmla="*/ 1001132368 w 2"/>
              <a:gd name="T11" fmla="*/ 1280239375 h 5"/>
              <a:gd name="T12" fmla="*/ 1001132368 w 2"/>
              <a:gd name="T13" fmla="*/ 1280239375 h 5"/>
              <a:gd name="T14" fmla="*/ 1001132368 w 2"/>
              <a:gd name="T15" fmla="*/ 1280239375 h 5"/>
              <a:gd name="T16" fmla="*/ 1001132368 w 2"/>
              <a:gd name="T17" fmla="*/ 1280239375 h 5"/>
              <a:gd name="T18" fmla="*/ 1001132368 w 2"/>
              <a:gd name="T19" fmla="*/ 768143625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" h="5">
                <a:moveTo>
                  <a:pt x="2" y="3"/>
                </a:moveTo>
                <a:lnTo>
                  <a:pt x="2" y="3"/>
                </a:lnTo>
                <a:lnTo>
                  <a:pt x="0" y="0"/>
                </a:lnTo>
                <a:lnTo>
                  <a:pt x="0" y="5"/>
                </a:lnTo>
                <a:lnTo>
                  <a:pt x="2" y="5"/>
                </a:lnTo>
                <a:lnTo>
                  <a:pt x="2" y="3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63" name="Freeform 5978"/>
          <p:cNvSpPr>
            <a:spLocks/>
          </p:cNvSpPr>
          <p:nvPr/>
        </p:nvSpPr>
        <p:spPr bwMode="auto">
          <a:xfrm>
            <a:off x="4862513" y="6526213"/>
            <a:ext cx="1587" cy="3175"/>
          </a:xfrm>
          <a:custGeom>
            <a:avLst/>
            <a:gdLst>
              <a:gd name="T0" fmla="*/ 444107667 w 3"/>
              <a:gd name="T1" fmla="*/ 512095750 h 5"/>
              <a:gd name="T2" fmla="*/ 444107667 w 3"/>
              <a:gd name="T3" fmla="*/ 512095750 h 5"/>
              <a:gd name="T4" fmla="*/ 0 w 3"/>
              <a:gd name="T5" fmla="*/ 0 h 5"/>
              <a:gd name="T6" fmla="*/ 0 w 3"/>
              <a:gd name="T7" fmla="*/ 512095750 h 5"/>
              <a:gd name="T8" fmla="*/ 444107667 w 3"/>
              <a:gd name="T9" fmla="*/ 1280239375 h 5"/>
              <a:gd name="T10" fmla="*/ 444107667 w 3"/>
              <a:gd name="T11" fmla="*/ 1280239375 h 5"/>
              <a:gd name="T12" fmla="*/ 444107667 w 3"/>
              <a:gd name="T13" fmla="*/ 1280239375 h 5"/>
              <a:gd name="T14" fmla="*/ 444107667 w 3"/>
              <a:gd name="T15" fmla="*/ 1280239375 h 5"/>
              <a:gd name="T16" fmla="*/ 444107667 w 3"/>
              <a:gd name="T17" fmla="*/ 1280239375 h 5"/>
              <a:gd name="T18" fmla="*/ 444107667 w 3"/>
              <a:gd name="T19" fmla="*/ 512095750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" h="5">
                <a:moveTo>
                  <a:pt x="3" y="2"/>
                </a:moveTo>
                <a:lnTo>
                  <a:pt x="3" y="2"/>
                </a:lnTo>
                <a:lnTo>
                  <a:pt x="0" y="0"/>
                </a:lnTo>
                <a:lnTo>
                  <a:pt x="0" y="2"/>
                </a:lnTo>
                <a:lnTo>
                  <a:pt x="3" y="5"/>
                </a:lnTo>
                <a:lnTo>
                  <a:pt x="3" y="2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64" name="Freeform 5979"/>
          <p:cNvSpPr>
            <a:spLocks/>
          </p:cNvSpPr>
          <p:nvPr/>
        </p:nvSpPr>
        <p:spPr bwMode="auto">
          <a:xfrm>
            <a:off x="4864100" y="6526213"/>
            <a:ext cx="3175" cy="3175"/>
          </a:xfrm>
          <a:custGeom>
            <a:avLst/>
            <a:gdLst>
              <a:gd name="T0" fmla="*/ 1280239375 w 5"/>
              <a:gd name="T1" fmla="*/ 0 h 3"/>
              <a:gd name="T2" fmla="*/ 1280239375 w 5"/>
              <a:gd name="T3" fmla="*/ 0 h 3"/>
              <a:gd name="T4" fmla="*/ 0 w 5"/>
              <a:gd name="T5" fmla="*/ 0 h 3"/>
              <a:gd name="T6" fmla="*/ 0 w 5"/>
              <a:gd name="T7" fmla="*/ 2147483647 h 3"/>
              <a:gd name="T8" fmla="*/ 512095750 w 5"/>
              <a:gd name="T9" fmla="*/ 2147483647 h 3"/>
              <a:gd name="T10" fmla="*/ 512095750 w 5"/>
              <a:gd name="T11" fmla="*/ 2147483647 h 3"/>
              <a:gd name="T12" fmla="*/ 1280239375 w 5"/>
              <a:gd name="T13" fmla="*/ 0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lnTo>
                  <a:pt x="0" y="0"/>
                </a:lnTo>
                <a:lnTo>
                  <a:pt x="0" y="3"/>
                </a:lnTo>
                <a:lnTo>
                  <a:pt x="2" y="3"/>
                </a:lnTo>
                <a:lnTo>
                  <a:pt x="5" y="0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65" name="Freeform 5980"/>
          <p:cNvSpPr>
            <a:spLocks/>
          </p:cNvSpPr>
          <p:nvPr/>
        </p:nvSpPr>
        <p:spPr bwMode="auto">
          <a:xfrm>
            <a:off x="4865688" y="6526213"/>
            <a:ext cx="3175" cy="3175"/>
          </a:xfrm>
          <a:custGeom>
            <a:avLst/>
            <a:gdLst>
              <a:gd name="T0" fmla="*/ 1280239375 w 5"/>
              <a:gd name="T1" fmla="*/ 768143625 h 5"/>
              <a:gd name="T2" fmla="*/ 1280239375 w 5"/>
              <a:gd name="T3" fmla="*/ 768143625 h 5"/>
              <a:gd name="T4" fmla="*/ 768143625 w 5"/>
              <a:gd name="T5" fmla="*/ 0 h 5"/>
              <a:gd name="T6" fmla="*/ 0 w 5"/>
              <a:gd name="T7" fmla="*/ 768143625 h 5"/>
              <a:gd name="T8" fmla="*/ 768143625 w 5"/>
              <a:gd name="T9" fmla="*/ 1280239375 h 5"/>
              <a:gd name="T10" fmla="*/ 768143625 w 5"/>
              <a:gd name="T11" fmla="*/ 1280239375 h 5"/>
              <a:gd name="T12" fmla="*/ 768143625 w 5"/>
              <a:gd name="T13" fmla="*/ 1280239375 h 5"/>
              <a:gd name="T14" fmla="*/ 768143625 w 5"/>
              <a:gd name="T15" fmla="*/ 1280239375 h 5"/>
              <a:gd name="T16" fmla="*/ 768143625 w 5"/>
              <a:gd name="T17" fmla="*/ 1280239375 h 5"/>
              <a:gd name="T18" fmla="*/ 1280239375 w 5"/>
              <a:gd name="T19" fmla="*/ 768143625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" h="5">
                <a:moveTo>
                  <a:pt x="5" y="3"/>
                </a:moveTo>
                <a:lnTo>
                  <a:pt x="5" y="3"/>
                </a:lnTo>
                <a:lnTo>
                  <a:pt x="3" y="0"/>
                </a:lnTo>
                <a:lnTo>
                  <a:pt x="0" y="3"/>
                </a:lnTo>
                <a:lnTo>
                  <a:pt x="3" y="5"/>
                </a:lnTo>
                <a:lnTo>
                  <a:pt x="5" y="3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66" name="Freeform 5981"/>
          <p:cNvSpPr>
            <a:spLocks/>
          </p:cNvSpPr>
          <p:nvPr/>
        </p:nvSpPr>
        <p:spPr bwMode="auto">
          <a:xfrm>
            <a:off x="4867275" y="6529388"/>
            <a:ext cx="3175" cy="1587"/>
          </a:xfrm>
          <a:custGeom>
            <a:avLst/>
            <a:gdLst>
              <a:gd name="T0" fmla="*/ 2000373825 w 4"/>
              <a:gd name="T1" fmla="*/ 0 h 4"/>
              <a:gd name="T2" fmla="*/ 2000373825 w 4"/>
              <a:gd name="T3" fmla="*/ 0 h 4"/>
              <a:gd name="T4" fmla="*/ 1000502031 w 4"/>
              <a:gd name="T5" fmla="*/ 0 h 4"/>
              <a:gd name="T6" fmla="*/ 0 w 4"/>
              <a:gd name="T7" fmla="*/ 124984185 h 4"/>
              <a:gd name="T8" fmla="*/ 2000373825 w 4"/>
              <a:gd name="T9" fmla="*/ 249810464 h 4"/>
              <a:gd name="T10" fmla="*/ 2000373825 w 4"/>
              <a:gd name="T11" fmla="*/ 249810464 h 4"/>
              <a:gd name="T12" fmla="*/ 2000373825 w 4"/>
              <a:gd name="T13" fmla="*/ 249810464 h 4"/>
              <a:gd name="T14" fmla="*/ 2000373825 w 4"/>
              <a:gd name="T15" fmla="*/ 249810464 h 4"/>
              <a:gd name="T16" fmla="*/ 2000373825 w 4"/>
              <a:gd name="T17" fmla="*/ 249810464 h 4"/>
              <a:gd name="T18" fmla="*/ 2000373825 w 4"/>
              <a:gd name="T19" fmla="*/ 0 h 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" h="4">
                <a:moveTo>
                  <a:pt x="4" y="0"/>
                </a:move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4" y="4"/>
                </a:lnTo>
                <a:lnTo>
                  <a:pt x="4" y="0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67" name="Freeform 5982"/>
          <p:cNvSpPr>
            <a:spLocks/>
          </p:cNvSpPr>
          <p:nvPr/>
        </p:nvSpPr>
        <p:spPr bwMode="auto">
          <a:xfrm>
            <a:off x="4870450" y="6529388"/>
            <a:ext cx="3175" cy="1587"/>
          </a:xfrm>
          <a:custGeom>
            <a:avLst/>
            <a:gdLst>
              <a:gd name="T0" fmla="*/ 1280239375 w 5"/>
              <a:gd name="T1" fmla="*/ 124984185 h 4"/>
              <a:gd name="T2" fmla="*/ 1280239375 w 5"/>
              <a:gd name="T3" fmla="*/ 124984185 h 4"/>
              <a:gd name="T4" fmla="*/ 0 w 5"/>
              <a:gd name="T5" fmla="*/ 0 h 4"/>
              <a:gd name="T6" fmla="*/ 0 w 5"/>
              <a:gd name="T7" fmla="*/ 249810464 h 4"/>
              <a:gd name="T8" fmla="*/ 1280239375 w 5"/>
              <a:gd name="T9" fmla="*/ 249810464 h 4"/>
              <a:gd name="T10" fmla="*/ 1280239375 w 5"/>
              <a:gd name="T11" fmla="*/ 249810464 h 4"/>
              <a:gd name="T12" fmla="*/ 1280239375 w 5"/>
              <a:gd name="T13" fmla="*/ 249810464 h 4"/>
              <a:gd name="T14" fmla="*/ 1280239375 w 5"/>
              <a:gd name="T15" fmla="*/ 249810464 h 4"/>
              <a:gd name="T16" fmla="*/ 1280239375 w 5"/>
              <a:gd name="T17" fmla="*/ 249810464 h 4"/>
              <a:gd name="T18" fmla="*/ 1280239375 w 5"/>
              <a:gd name="T19" fmla="*/ 124984185 h 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" h="4">
                <a:moveTo>
                  <a:pt x="5" y="2"/>
                </a:moveTo>
                <a:lnTo>
                  <a:pt x="5" y="2"/>
                </a:lnTo>
                <a:lnTo>
                  <a:pt x="0" y="0"/>
                </a:lnTo>
                <a:lnTo>
                  <a:pt x="0" y="4"/>
                </a:lnTo>
                <a:lnTo>
                  <a:pt x="5" y="4"/>
                </a:lnTo>
                <a:lnTo>
                  <a:pt x="5" y="2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68" name="Freeform 5983"/>
          <p:cNvSpPr>
            <a:spLocks/>
          </p:cNvSpPr>
          <p:nvPr/>
        </p:nvSpPr>
        <p:spPr bwMode="auto">
          <a:xfrm>
            <a:off x="4873625" y="6529388"/>
            <a:ext cx="3175" cy="3175"/>
          </a:xfrm>
          <a:custGeom>
            <a:avLst/>
            <a:gdLst>
              <a:gd name="T0" fmla="*/ 1280239375 w 5"/>
              <a:gd name="T1" fmla="*/ 0 h 5"/>
              <a:gd name="T2" fmla="*/ 1280239375 w 5"/>
              <a:gd name="T3" fmla="*/ 0 h 5"/>
              <a:gd name="T4" fmla="*/ 0 w 5"/>
              <a:gd name="T5" fmla="*/ 0 h 5"/>
              <a:gd name="T6" fmla="*/ 0 w 5"/>
              <a:gd name="T7" fmla="*/ 512095750 h 5"/>
              <a:gd name="T8" fmla="*/ 768143625 w 5"/>
              <a:gd name="T9" fmla="*/ 1280239375 h 5"/>
              <a:gd name="T10" fmla="*/ 768143625 w 5"/>
              <a:gd name="T11" fmla="*/ 1280239375 h 5"/>
              <a:gd name="T12" fmla="*/ 1280239375 w 5"/>
              <a:gd name="T13" fmla="*/ 0 h 5"/>
              <a:gd name="T14" fmla="*/ 1280239375 w 5"/>
              <a:gd name="T15" fmla="*/ 0 h 5"/>
              <a:gd name="T16" fmla="*/ 1280239375 w 5"/>
              <a:gd name="T17" fmla="*/ 0 h 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" h="5">
                <a:moveTo>
                  <a:pt x="5" y="0"/>
                </a:moveTo>
                <a:lnTo>
                  <a:pt x="5" y="0"/>
                </a:lnTo>
                <a:lnTo>
                  <a:pt x="0" y="0"/>
                </a:lnTo>
                <a:lnTo>
                  <a:pt x="0" y="2"/>
                </a:lnTo>
                <a:lnTo>
                  <a:pt x="3" y="5"/>
                </a:lnTo>
                <a:lnTo>
                  <a:pt x="5" y="0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69" name="Freeform 5984"/>
          <p:cNvSpPr>
            <a:spLocks/>
          </p:cNvSpPr>
          <p:nvPr/>
        </p:nvSpPr>
        <p:spPr bwMode="auto">
          <a:xfrm>
            <a:off x="4875213" y="6529388"/>
            <a:ext cx="4762" cy="3175"/>
          </a:xfrm>
          <a:custGeom>
            <a:avLst/>
            <a:gdLst>
              <a:gd name="T0" fmla="*/ 2147483647 w 7"/>
              <a:gd name="T1" fmla="*/ 512095750 h 5"/>
              <a:gd name="T2" fmla="*/ 2147483647 w 7"/>
              <a:gd name="T3" fmla="*/ 512095750 h 5"/>
              <a:gd name="T4" fmla="*/ 629855454 w 7"/>
              <a:gd name="T5" fmla="*/ 0 h 5"/>
              <a:gd name="T6" fmla="*/ 0 w 7"/>
              <a:gd name="T7" fmla="*/ 1280239375 h 5"/>
              <a:gd name="T8" fmla="*/ 1573944403 w 7"/>
              <a:gd name="T9" fmla="*/ 1280239375 h 5"/>
              <a:gd name="T10" fmla="*/ 2147483647 w 7"/>
              <a:gd name="T11" fmla="*/ 1280239375 h 5"/>
              <a:gd name="T12" fmla="*/ 1573944403 w 7"/>
              <a:gd name="T13" fmla="*/ 1280239375 h 5"/>
              <a:gd name="T14" fmla="*/ 2147483647 w 7"/>
              <a:gd name="T15" fmla="*/ 1280239375 h 5"/>
              <a:gd name="T16" fmla="*/ 2147483647 w 7"/>
              <a:gd name="T17" fmla="*/ 1280239375 h 5"/>
              <a:gd name="T18" fmla="*/ 2147483647 w 7"/>
              <a:gd name="T19" fmla="*/ 512095750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" h="5">
                <a:moveTo>
                  <a:pt x="7" y="2"/>
                </a:moveTo>
                <a:lnTo>
                  <a:pt x="7" y="2"/>
                </a:lnTo>
                <a:lnTo>
                  <a:pt x="2" y="0"/>
                </a:lnTo>
                <a:lnTo>
                  <a:pt x="0" y="5"/>
                </a:lnTo>
                <a:lnTo>
                  <a:pt x="5" y="5"/>
                </a:lnTo>
                <a:lnTo>
                  <a:pt x="7" y="5"/>
                </a:lnTo>
                <a:lnTo>
                  <a:pt x="5" y="5"/>
                </a:lnTo>
                <a:lnTo>
                  <a:pt x="7" y="5"/>
                </a:lnTo>
                <a:lnTo>
                  <a:pt x="7" y="2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70" name="Freeform 5985"/>
          <p:cNvSpPr>
            <a:spLocks/>
          </p:cNvSpPr>
          <p:nvPr/>
        </p:nvSpPr>
        <p:spPr bwMode="auto">
          <a:xfrm>
            <a:off x="4879975" y="6530975"/>
            <a:ext cx="3175" cy="3175"/>
          </a:xfrm>
          <a:custGeom>
            <a:avLst/>
            <a:gdLst>
              <a:gd name="T0" fmla="*/ 1280239375 w 5"/>
              <a:gd name="T1" fmla="*/ 0 h 5"/>
              <a:gd name="T2" fmla="*/ 1280239375 w 5"/>
              <a:gd name="T3" fmla="*/ 0 h 5"/>
              <a:gd name="T4" fmla="*/ 0 w 5"/>
              <a:gd name="T5" fmla="*/ 0 h 5"/>
              <a:gd name="T6" fmla="*/ 0 w 5"/>
              <a:gd name="T7" fmla="*/ 768143625 h 5"/>
              <a:gd name="T8" fmla="*/ 1280239375 w 5"/>
              <a:gd name="T9" fmla="*/ 1280239375 h 5"/>
              <a:gd name="T10" fmla="*/ 1280239375 w 5"/>
              <a:gd name="T11" fmla="*/ 1280239375 h 5"/>
              <a:gd name="T12" fmla="*/ 1280239375 w 5"/>
              <a:gd name="T13" fmla="*/ 1280239375 h 5"/>
              <a:gd name="T14" fmla="*/ 1280239375 w 5"/>
              <a:gd name="T15" fmla="*/ 1280239375 h 5"/>
              <a:gd name="T16" fmla="*/ 1280239375 w 5"/>
              <a:gd name="T17" fmla="*/ 1280239375 h 5"/>
              <a:gd name="T18" fmla="*/ 1280239375 w 5"/>
              <a:gd name="T19" fmla="*/ 0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" h="5">
                <a:moveTo>
                  <a:pt x="5" y="0"/>
                </a:moveTo>
                <a:lnTo>
                  <a:pt x="5" y="0"/>
                </a:lnTo>
                <a:lnTo>
                  <a:pt x="0" y="0"/>
                </a:lnTo>
                <a:lnTo>
                  <a:pt x="0" y="3"/>
                </a:lnTo>
                <a:lnTo>
                  <a:pt x="5" y="5"/>
                </a:lnTo>
                <a:lnTo>
                  <a:pt x="5" y="0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71" name="Freeform 5986"/>
          <p:cNvSpPr>
            <a:spLocks/>
          </p:cNvSpPr>
          <p:nvPr/>
        </p:nvSpPr>
        <p:spPr bwMode="auto">
          <a:xfrm>
            <a:off x="4883150" y="6530975"/>
            <a:ext cx="3175" cy="3175"/>
          </a:xfrm>
          <a:custGeom>
            <a:avLst/>
            <a:gdLst>
              <a:gd name="T0" fmla="*/ 1280239375 w 5"/>
              <a:gd name="T1" fmla="*/ 768143625 h 5"/>
              <a:gd name="T2" fmla="*/ 1280239375 w 5"/>
              <a:gd name="T3" fmla="*/ 768143625 h 5"/>
              <a:gd name="T4" fmla="*/ 0 w 5"/>
              <a:gd name="T5" fmla="*/ 0 h 5"/>
              <a:gd name="T6" fmla="*/ 0 w 5"/>
              <a:gd name="T7" fmla="*/ 1280239375 h 5"/>
              <a:gd name="T8" fmla="*/ 1280239375 w 5"/>
              <a:gd name="T9" fmla="*/ 1280239375 h 5"/>
              <a:gd name="T10" fmla="*/ 1280239375 w 5"/>
              <a:gd name="T11" fmla="*/ 1280239375 h 5"/>
              <a:gd name="T12" fmla="*/ 1280239375 w 5"/>
              <a:gd name="T13" fmla="*/ 768143625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" h="5">
                <a:moveTo>
                  <a:pt x="5" y="3"/>
                </a:moveTo>
                <a:lnTo>
                  <a:pt x="5" y="3"/>
                </a:lnTo>
                <a:lnTo>
                  <a:pt x="0" y="0"/>
                </a:lnTo>
                <a:lnTo>
                  <a:pt x="0" y="5"/>
                </a:lnTo>
                <a:lnTo>
                  <a:pt x="5" y="5"/>
                </a:lnTo>
                <a:lnTo>
                  <a:pt x="5" y="3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72" name="Freeform 5987"/>
          <p:cNvSpPr>
            <a:spLocks/>
          </p:cNvSpPr>
          <p:nvPr/>
        </p:nvSpPr>
        <p:spPr bwMode="auto">
          <a:xfrm>
            <a:off x="4886325" y="6532563"/>
            <a:ext cx="3175" cy="1587"/>
          </a:xfrm>
          <a:custGeom>
            <a:avLst/>
            <a:gdLst>
              <a:gd name="T0" fmla="*/ 1280239375 w 5"/>
              <a:gd name="T1" fmla="*/ 0 h 2"/>
              <a:gd name="T2" fmla="*/ 1280239375 w 5"/>
              <a:gd name="T3" fmla="*/ 0 h 2"/>
              <a:gd name="T4" fmla="*/ 0 w 5"/>
              <a:gd name="T5" fmla="*/ 0 h 2"/>
              <a:gd name="T6" fmla="*/ 0 w 5"/>
              <a:gd name="T7" fmla="*/ 999242648 h 2"/>
              <a:gd name="T8" fmla="*/ 1280239375 w 5"/>
              <a:gd name="T9" fmla="*/ 999242648 h 2"/>
              <a:gd name="T10" fmla="*/ 1280239375 w 5"/>
              <a:gd name="T11" fmla="*/ 999242648 h 2"/>
              <a:gd name="T12" fmla="*/ 1280239375 w 5"/>
              <a:gd name="T13" fmla="*/ 999242648 h 2"/>
              <a:gd name="T14" fmla="*/ 1280239375 w 5"/>
              <a:gd name="T15" fmla="*/ 999242648 h 2"/>
              <a:gd name="T16" fmla="*/ 1280239375 w 5"/>
              <a:gd name="T17" fmla="*/ 999242648 h 2"/>
              <a:gd name="T18" fmla="*/ 1280239375 w 5"/>
              <a:gd name="T19" fmla="*/ 0 h 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" h="2">
                <a:moveTo>
                  <a:pt x="5" y="0"/>
                </a:moveTo>
                <a:lnTo>
                  <a:pt x="5" y="0"/>
                </a:lnTo>
                <a:lnTo>
                  <a:pt x="0" y="0"/>
                </a:lnTo>
                <a:lnTo>
                  <a:pt x="0" y="2"/>
                </a:lnTo>
                <a:lnTo>
                  <a:pt x="5" y="2"/>
                </a:lnTo>
                <a:lnTo>
                  <a:pt x="5" y="0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73" name="Freeform 5988"/>
          <p:cNvSpPr>
            <a:spLocks/>
          </p:cNvSpPr>
          <p:nvPr/>
        </p:nvSpPr>
        <p:spPr bwMode="auto">
          <a:xfrm>
            <a:off x="4889500" y="6532563"/>
            <a:ext cx="3175" cy="3175"/>
          </a:xfrm>
          <a:custGeom>
            <a:avLst/>
            <a:gdLst>
              <a:gd name="T0" fmla="*/ 1280239375 w 5"/>
              <a:gd name="T1" fmla="*/ 0 h 5"/>
              <a:gd name="T2" fmla="*/ 1280239375 w 5"/>
              <a:gd name="T3" fmla="*/ 0 h 5"/>
              <a:gd name="T4" fmla="*/ 0 w 5"/>
              <a:gd name="T5" fmla="*/ 0 h 5"/>
              <a:gd name="T6" fmla="*/ 0 w 5"/>
              <a:gd name="T7" fmla="*/ 512095750 h 5"/>
              <a:gd name="T8" fmla="*/ 1280239375 w 5"/>
              <a:gd name="T9" fmla="*/ 1280239375 h 5"/>
              <a:gd name="T10" fmla="*/ 1280239375 w 5"/>
              <a:gd name="T11" fmla="*/ 1280239375 h 5"/>
              <a:gd name="T12" fmla="*/ 1280239375 w 5"/>
              <a:gd name="T13" fmla="*/ 1280239375 h 5"/>
              <a:gd name="T14" fmla="*/ 1280239375 w 5"/>
              <a:gd name="T15" fmla="*/ 1280239375 h 5"/>
              <a:gd name="T16" fmla="*/ 1280239375 w 5"/>
              <a:gd name="T17" fmla="*/ 1280239375 h 5"/>
              <a:gd name="T18" fmla="*/ 1280239375 w 5"/>
              <a:gd name="T19" fmla="*/ 0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" h="5">
                <a:moveTo>
                  <a:pt x="5" y="0"/>
                </a:moveTo>
                <a:lnTo>
                  <a:pt x="5" y="0"/>
                </a:lnTo>
                <a:lnTo>
                  <a:pt x="0" y="0"/>
                </a:lnTo>
                <a:lnTo>
                  <a:pt x="0" y="2"/>
                </a:lnTo>
                <a:lnTo>
                  <a:pt x="5" y="5"/>
                </a:lnTo>
                <a:lnTo>
                  <a:pt x="5" y="0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74" name="Freeform 5989"/>
          <p:cNvSpPr>
            <a:spLocks/>
          </p:cNvSpPr>
          <p:nvPr/>
        </p:nvSpPr>
        <p:spPr bwMode="auto">
          <a:xfrm>
            <a:off x="4892675" y="6532563"/>
            <a:ext cx="3175" cy="3175"/>
          </a:xfrm>
          <a:custGeom>
            <a:avLst/>
            <a:gdLst>
              <a:gd name="T0" fmla="*/ 1280239375 w 5"/>
              <a:gd name="T1" fmla="*/ 512095750 h 5"/>
              <a:gd name="T2" fmla="*/ 1280239375 w 5"/>
              <a:gd name="T3" fmla="*/ 512095750 h 5"/>
              <a:gd name="T4" fmla="*/ 0 w 5"/>
              <a:gd name="T5" fmla="*/ 0 h 5"/>
              <a:gd name="T6" fmla="*/ 0 w 5"/>
              <a:gd name="T7" fmla="*/ 1280239375 h 5"/>
              <a:gd name="T8" fmla="*/ 1280239375 w 5"/>
              <a:gd name="T9" fmla="*/ 1280239375 h 5"/>
              <a:gd name="T10" fmla="*/ 1280239375 w 5"/>
              <a:gd name="T11" fmla="*/ 1280239375 h 5"/>
              <a:gd name="T12" fmla="*/ 1280239375 w 5"/>
              <a:gd name="T13" fmla="*/ 1280239375 h 5"/>
              <a:gd name="T14" fmla="*/ 1280239375 w 5"/>
              <a:gd name="T15" fmla="*/ 1280239375 h 5"/>
              <a:gd name="T16" fmla="*/ 1280239375 w 5"/>
              <a:gd name="T17" fmla="*/ 1280239375 h 5"/>
              <a:gd name="T18" fmla="*/ 1280239375 w 5"/>
              <a:gd name="T19" fmla="*/ 512095750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" h="5">
                <a:moveTo>
                  <a:pt x="5" y="2"/>
                </a:moveTo>
                <a:lnTo>
                  <a:pt x="5" y="2"/>
                </a:lnTo>
                <a:lnTo>
                  <a:pt x="0" y="0"/>
                </a:lnTo>
                <a:lnTo>
                  <a:pt x="0" y="5"/>
                </a:lnTo>
                <a:lnTo>
                  <a:pt x="5" y="5"/>
                </a:lnTo>
                <a:lnTo>
                  <a:pt x="5" y="2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75" name="Freeform 5990"/>
          <p:cNvSpPr>
            <a:spLocks/>
          </p:cNvSpPr>
          <p:nvPr/>
        </p:nvSpPr>
        <p:spPr bwMode="auto">
          <a:xfrm>
            <a:off x="4895850" y="6534150"/>
            <a:ext cx="3175" cy="1588"/>
          </a:xfrm>
          <a:custGeom>
            <a:avLst/>
            <a:gdLst>
              <a:gd name="T0" fmla="*/ 1280239375 w 5"/>
              <a:gd name="T1" fmla="*/ 0 h 3"/>
              <a:gd name="T2" fmla="*/ 1280239375 w 5"/>
              <a:gd name="T3" fmla="*/ 0 h 3"/>
              <a:gd name="T4" fmla="*/ 0 w 5"/>
              <a:gd name="T5" fmla="*/ 0 h 3"/>
              <a:gd name="T6" fmla="*/ 0 w 5"/>
              <a:gd name="T7" fmla="*/ 444947543 h 3"/>
              <a:gd name="T8" fmla="*/ 1280239375 w 5"/>
              <a:gd name="T9" fmla="*/ 444947543 h 3"/>
              <a:gd name="T10" fmla="*/ 1280239375 w 5"/>
              <a:gd name="T11" fmla="*/ 444947543 h 3"/>
              <a:gd name="T12" fmla="*/ 1280239375 w 5"/>
              <a:gd name="T13" fmla="*/ 0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lnTo>
                  <a:pt x="0" y="0"/>
                </a:lnTo>
                <a:lnTo>
                  <a:pt x="0" y="3"/>
                </a:lnTo>
                <a:lnTo>
                  <a:pt x="5" y="3"/>
                </a:lnTo>
                <a:lnTo>
                  <a:pt x="5" y="0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76" name="Freeform 5991"/>
          <p:cNvSpPr>
            <a:spLocks/>
          </p:cNvSpPr>
          <p:nvPr/>
        </p:nvSpPr>
        <p:spPr bwMode="auto">
          <a:xfrm>
            <a:off x="4899025" y="6534150"/>
            <a:ext cx="4763" cy="1588"/>
          </a:xfrm>
          <a:custGeom>
            <a:avLst/>
            <a:gdLst>
              <a:gd name="T0" fmla="*/ 1055261107 w 8"/>
              <a:gd name="T1" fmla="*/ 0 h 3"/>
              <a:gd name="T2" fmla="*/ 1688347159 w 8"/>
              <a:gd name="T3" fmla="*/ 0 h 3"/>
              <a:gd name="T4" fmla="*/ 0 w 8"/>
              <a:gd name="T5" fmla="*/ 0 h 3"/>
              <a:gd name="T6" fmla="*/ 0 w 8"/>
              <a:gd name="T7" fmla="*/ 444947543 h 3"/>
              <a:gd name="T8" fmla="*/ 1055261107 w 8"/>
              <a:gd name="T9" fmla="*/ 444947543 h 3"/>
              <a:gd name="T10" fmla="*/ 1055261107 w 8"/>
              <a:gd name="T11" fmla="*/ 444947543 h 3"/>
              <a:gd name="T12" fmla="*/ 1055261107 w 8"/>
              <a:gd name="T13" fmla="*/ 444947543 h 3"/>
              <a:gd name="T14" fmla="*/ 1055261107 w 8"/>
              <a:gd name="T15" fmla="*/ 444947543 h 3"/>
              <a:gd name="T16" fmla="*/ 1055261107 w 8"/>
              <a:gd name="T17" fmla="*/ 444947543 h 3"/>
              <a:gd name="T18" fmla="*/ 1055261107 w 8"/>
              <a:gd name="T19" fmla="*/ 0 h 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" h="3">
                <a:moveTo>
                  <a:pt x="5" y="0"/>
                </a:moveTo>
                <a:lnTo>
                  <a:pt x="8" y="0"/>
                </a:lnTo>
                <a:lnTo>
                  <a:pt x="0" y="0"/>
                </a:lnTo>
                <a:lnTo>
                  <a:pt x="0" y="3"/>
                </a:lnTo>
                <a:lnTo>
                  <a:pt x="5" y="3"/>
                </a:lnTo>
                <a:lnTo>
                  <a:pt x="5" y="0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77" name="Freeform 5992"/>
          <p:cNvSpPr>
            <a:spLocks/>
          </p:cNvSpPr>
          <p:nvPr/>
        </p:nvSpPr>
        <p:spPr bwMode="auto">
          <a:xfrm>
            <a:off x="4902200" y="6534150"/>
            <a:ext cx="3175" cy="1588"/>
          </a:xfrm>
          <a:custGeom>
            <a:avLst/>
            <a:gdLst>
              <a:gd name="T0" fmla="*/ 653183225 w 7"/>
              <a:gd name="T1" fmla="*/ 0 h 3"/>
              <a:gd name="T2" fmla="*/ 653183225 w 7"/>
              <a:gd name="T3" fmla="*/ 0 h 3"/>
              <a:gd name="T4" fmla="*/ 0 w 7"/>
              <a:gd name="T5" fmla="*/ 0 h 3"/>
              <a:gd name="T6" fmla="*/ 0 w 7"/>
              <a:gd name="T7" fmla="*/ 444947543 h 3"/>
              <a:gd name="T8" fmla="*/ 653183225 w 7"/>
              <a:gd name="T9" fmla="*/ 444947543 h 3"/>
              <a:gd name="T10" fmla="*/ 653183225 w 7"/>
              <a:gd name="T11" fmla="*/ 444947543 h 3"/>
              <a:gd name="T12" fmla="*/ 653183225 w 7"/>
              <a:gd name="T13" fmla="*/ 0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" h="3">
                <a:moveTo>
                  <a:pt x="7" y="0"/>
                </a:moveTo>
                <a:lnTo>
                  <a:pt x="7" y="0"/>
                </a:lnTo>
                <a:lnTo>
                  <a:pt x="0" y="0"/>
                </a:lnTo>
                <a:lnTo>
                  <a:pt x="0" y="3"/>
                </a:lnTo>
                <a:lnTo>
                  <a:pt x="7" y="3"/>
                </a:lnTo>
                <a:lnTo>
                  <a:pt x="7" y="0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78" name="Freeform 5993"/>
          <p:cNvSpPr>
            <a:spLocks/>
          </p:cNvSpPr>
          <p:nvPr/>
        </p:nvSpPr>
        <p:spPr bwMode="auto">
          <a:xfrm>
            <a:off x="4905375" y="6534150"/>
            <a:ext cx="3175" cy="3175"/>
          </a:xfrm>
          <a:custGeom>
            <a:avLst/>
            <a:gdLst>
              <a:gd name="T0" fmla="*/ 1280239375 w 5"/>
              <a:gd name="T1" fmla="*/ 0 h 5"/>
              <a:gd name="T2" fmla="*/ 1280239375 w 5"/>
              <a:gd name="T3" fmla="*/ 0 h 5"/>
              <a:gd name="T4" fmla="*/ 0 w 5"/>
              <a:gd name="T5" fmla="*/ 0 h 5"/>
              <a:gd name="T6" fmla="*/ 0 w 5"/>
              <a:gd name="T7" fmla="*/ 768143625 h 5"/>
              <a:gd name="T8" fmla="*/ 1280239375 w 5"/>
              <a:gd name="T9" fmla="*/ 1280239375 h 5"/>
              <a:gd name="T10" fmla="*/ 1280239375 w 5"/>
              <a:gd name="T11" fmla="*/ 1280239375 h 5"/>
              <a:gd name="T12" fmla="*/ 1280239375 w 5"/>
              <a:gd name="T13" fmla="*/ 0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" h="5">
                <a:moveTo>
                  <a:pt x="5" y="0"/>
                </a:moveTo>
                <a:lnTo>
                  <a:pt x="5" y="0"/>
                </a:lnTo>
                <a:lnTo>
                  <a:pt x="0" y="0"/>
                </a:lnTo>
                <a:lnTo>
                  <a:pt x="0" y="3"/>
                </a:lnTo>
                <a:lnTo>
                  <a:pt x="5" y="5"/>
                </a:lnTo>
                <a:lnTo>
                  <a:pt x="5" y="0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79" name="Freeform 5994"/>
          <p:cNvSpPr>
            <a:spLocks/>
          </p:cNvSpPr>
          <p:nvPr/>
        </p:nvSpPr>
        <p:spPr bwMode="auto">
          <a:xfrm>
            <a:off x="4908550" y="6534150"/>
            <a:ext cx="3175" cy="3175"/>
          </a:xfrm>
          <a:custGeom>
            <a:avLst/>
            <a:gdLst>
              <a:gd name="T0" fmla="*/ 1280239375 w 5"/>
              <a:gd name="T1" fmla="*/ 0 h 5"/>
              <a:gd name="T2" fmla="*/ 1280239375 w 5"/>
              <a:gd name="T3" fmla="*/ 0 h 5"/>
              <a:gd name="T4" fmla="*/ 0 w 5"/>
              <a:gd name="T5" fmla="*/ 0 h 5"/>
              <a:gd name="T6" fmla="*/ 0 w 5"/>
              <a:gd name="T7" fmla="*/ 1280239375 h 5"/>
              <a:gd name="T8" fmla="*/ 1280239375 w 5"/>
              <a:gd name="T9" fmla="*/ 1280239375 h 5"/>
              <a:gd name="T10" fmla="*/ 1280239375 w 5"/>
              <a:gd name="T11" fmla="*/ 1280239375 h 5"/>
              <a:gd name="T12" fmla="*/ 1280239375 w 5"/>
              <a:gd name="T13" fmla="*/ 1280239375 h 5"/>
              <a:gd name="T14" fmla="*/ 1280239375 w 5"/>
              <a:gd name="T15" fmla="*/ 1280239375 h 5"/>
              <a:gd name="T16" fmla="*/ 1280239375 w 5"/>
              <a:gd name="T17" fmla="*/ 1280239375 h 5"/>
              <a:gd name="T18" fmla="*/ 1280239375 w 5"/>
              <a:gd name="T19" fmla="*/ 0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" h="5">
                <a:moveTo>
                  <a:pt x="5" y="0"/>
                </a:moveTo>
                <a:lnTo>
                  <a:pt x="5" y="0"/>
                </a:lnTo>
                <a:lnTo>
                  <a:pt x="0" y="0"/>
                </a:lnTo>
                <a:lnTo>
                  <a:pt x="0" y="5"/>
                </a:lnTo>
                <a:lnTo>
                  <a:pt x="5" y="5"/>
                </a:lnTo>
                <a:lnTo>
                  <a:pt x="5" y="0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80" name="Freeform 5995"/>
          <p:cNvSpPr>
            <a:spLocks/>
          </p:cNvSpPr>
          <p:nvPr/>
        </p:nvSpPr>
        <p:spPr bwMode="auto">
          <a:xfrm>
            <a:off x="4911725" y="6534150"/>
            <a:ext cx="3175" cy="3175"/>
          </a:xfrm>
          <a:custGeom>
            <a:avLst/>
            <a:gdLst>
              <a:gd name="T0" fmla="*/ 1280239375 w 5"/>
              <a:gd name="T1" fmla="*/ 0 h 5"/>
              <a:gd name="T2" fmla="*/ 1280239375 w 5"/>
              <a:gd name="T3" fmla="*/ 0 h 5"/>
              <a:gd name="T4" fmla="*/ 0 w 5"/>
              <a:gd name="T5" fmla="*/ 0 h 5"/>
              <a:gd name="T6" fmla="*/ 0 w 5"/>
              <a:gd name="T7" fmla="*/ 1280239375 h 5"/>
              <a:gd name="T8" fmla="*/ 1280239375 w 5"/>
              <a:gd name="T9" fmla="*/ 1280239375 h 5"/>
              <a:gd name="T10" fmla="*/ 1280239375 w 5"/>
              <a:gd name="T11" fmla="*/ 1280239375 h 5"/>
              <a:gd name="T12" fmla="*/ 1280239375 w 5"/>
              <a:gd name="T13" fmla="*/ 1280239375 h 5"/>
              <a:gd name="T14" fmla="*/ 1280239375 w 5"/>
              <a:gd name="T15" fmla="*/ 1280239375 h 5"/>
              <a:gd name="T16" fmla="*/ 1280239375 w 5"/>
              <a:gd name="T17" fmla="*/ 1280239375 h 5"/>
              <a:gd name="T18" fmla="*/ 1280239375 w 5"/>
              <a:gd name="T19" fmla="*/ 0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" h="5">
                <a:moveTo>
                  <a:pt x="5" y="0"/>
                </a:moveTo>
                <a:lnTo>
                  <a:pt x="5" y="0"/>
                </a:lnTo>
                <a:lnTo>
                  <a:pt x="0" y="0"/>
                </a:lnTo>
                <a:lnTo>
                  <a:pt x="0" y="5"/>
                </a:lnTo>
                <a:lnTo>
                  <a:pt x="5" y="5"/>
                </a:lnTo>
                <a:lnTo>
                  <a:pt x="5" y="0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81" name="Freeform 5996"/>
          <p:cNvSpPr>
            <a:spLocks/>
          </p:cNvSpPr>
          <p:nvPr/>
        </p:nvSpPr>
        <p:spPr bwMode="auto">
          <a:xfrm>
            <a:off x="4914900" y="6534150"/>
            <a:ext cx="3175" cy="3175"/>
          </a:xfrm>
          <a:custGeom>
            <a:avLst/>
            <a:gdLst>
              <a:gd name="T0" fmla="*/ 1280239375 w 5"/>
              <a:gd name="T1" fmla="*/ 0 h 5"/>
              <a:gd name="T2" fmla="*/ 1280239375 w 5"/>
              <a:gd name="T3" fmla="*/ 0 h 5"/>
              <a:gd name="T4" fmla="*/ 0 w 5"/>
              <a:gd name="T5" fmla="*/ 0 h 5"/>
              <a:gd name="T6" fmla="*/ 0 w 5"/>
              <a:gd name="T7" fmla="*/ 1280239375 h 5"/>
              <a:gd name="T8" fmla="*/ 1280239375 w 5"/>
              <a:gd name="T9" fmla="*/ 1280239375 h 5"/>
              <a:gd name="T10" fmla="*/ 1280239375 w 5"/>
              <a:gd name="T11" fmla="*/ 1280239375 h 5"/>
              <a:gd name="T12" fmla="*/ 1280239375 w 5"/>
              <a:gd name="T13" fmla="*/ 0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" h="5">
                <a:moveTo>
                  <a:pt x="5" y="0"/>
                </a:moveTo>
                <a:lnTo>
                  <a:pt x="5" y="0"/>
                </a:lnTo>
                <a:lnTo>
                  <a:pt x="0" y="0"/>
                </a:lnTo>
                <a:lnTo>
                  <a:pt x="0" y="5"/>
                </a:lnTo>
                <a:lnTo>
                  <a:pt x="5" y="5"/>
                </a:lnTo>
                <a:lnTo>
                  <a:pt x="5" y="0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82" name="Freeform 5997"/>
          <p:cNvSpPr>
            <a:spLocks/>
          </p:cNvSpPr>
          <p:nvPr/>
        </p:nvSpPr>
        <p:spPr bwMode="auto">
          <a:xfrm>
            <a:off x="4918075" y="6534150"/>
            <a:ext cx="6350" cy="3175"/>
          </a:xfrm>
          <a:custGeom>
            <a:avLst/>
            <a:gdLst>
              <a:gd name="T0" fmla="*/ 2147483647 w 8"/>
              <a:gd name="T1" fmla="*/ 0 h 5"/>
              <a:gd name="T2" fmla="*/ 2147483647 w 8"/>
              <a:gd name="T3" fmla="*/ 0 h 5"/>
              <a:gd name="T4" fmla="*/ 0 w 8"/>
              <a:gd name="T5" fmla="*/ 0 h 5"/>
              <a:gd name="T6" fmla="*/ 0 w 8"/>
              <a:gd name="T7" fmla="*/ 1280239375 h 5"/>
              <a:gd name="T8" fmla="*/ 2147483647 w 8"/>
              <a:gd name="T9" fmla="*/ 768143625 h 5"/>
              <a:gd name="T10" fmla="*/ 2147483647 w 8"/>
              <a:gd name="T11" fmla="*/ 768143625 h 5"/>
              <a:gd name="T12" fmla="*/ 2147483647 w 8"/>
              <a:gd name="T13" fmla="*/ 0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" h="5">
                <a:moveTo>
                  <a:pt x="8" y="0"/>
                </a:moveTo>
                <a:lnTo>
                  <a:pt x="8" y="0"/>
                </a:lnTo>
                <a:lnTo>
                  <a:pt x="0" y="0"/>
                </a:lnTo>
                <a:lnTo>
                  <a:pt x="0" y="5"/>
                </a:lnTo>
                <a:lnTo>
                  <a:pt x="8" y="3"/>
                </a:lnTo>
                <a:lnTo>
                  <a:pt x="8" y="0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83" name="Freeform 5998"/>
          <p:cNvSpPr>
            <a:spLocks/>
          </p:cNvSpPr>
          <p:nvPr/>
        </p:nvSpPr>
        <p:spPr bwMode="auto">
          <a:xfrm>
            <a:off x="4924425" y="6534150"/>
            <a:ext cx="3175" cy="1588"/>
          </a:xfrm>
          <a:custGeom>
            <a:avLst/>
            <a:gdLst>
              <a:gd name="T0" fmla="*/ 1280239375 w 5"/>
              <a:gd name="T1" fmla="*/ 0 h 3"/>
              <a:gd name="T2" fmla="*/ 1280239375 w 5"/>
              <a:gd name="T3" fmla="*/ 0 h 3"/>
              <a:gd name="T4" fmla="*/ 0 w 5"/>
              <a:gd name="T5" fmla="*/ 0 h 3"/>
              <a:gd name="T6" fmla="*/ 0 w 5"/>
              <a:gd name="T7" fmla="*/ 444947543 h 3"/>
              <a:gd name="T8" fmla="*/ 1280239375 w 5"/>
              <a:gd name="T9" fmla="*/ 444947543 h 3"/>
              <a:gd name="T10" fmla="*/ 1280239375 w 5"/>
              <a:gd name="T11" fmla="*/ 444947543 h 3"/>
              <a:gd name="T12" fmla="*/ 1280239375 w 5"/>
              <a:gd name="T13" fmla="*/ 444947543 h 3"/>
              <a:gd name="T14" fmla="*/ 1280239375 w 5"/>
              <a:gd name="T15" fmla="*/ 444947543 h 3"/>
              <a:gd name="T16" fmla="*/ 1280239375 w 5"/>
              <a:gd name="T17" fmla="*/ 444947543 h 3"/>
              <a:gd name="T18" fmla="*/ 1280239375 w 5"/>
              <a:gd name="T19" fmla="*/ 0 h 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lnTo>
                  <a:pt x="0" y="0"/>
                </a:lnTo>
                <a:lnTo>
                  <a:pt x="0" y="3"/>
                </a:lnTo>
                <a:lnTo>
                  <a:pt x="5" y="3"/>
                </a:lnTo>
                <a:lnTo>
                  <a:pt x="5" y="0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84" name="Freeform 5999"/>
          <p:cNvSpPr>
            <a:spLocks/>
          </p:cNvSpPr>
          <p:nvPr/>
        </p:nvSpPr>
        <p:spPr bwMode="auto">
          <a:xfrm>
            <a:off x="4927600" y="6534150"/>
            <a:ext cx="3175" cy="1588"/>
          </a:xfrm>
          <a:custGeom>
            <a:avLst/>
            <a:gdLst>
              <a:gd name="T0" fmla="*/ 1280239375 w 5"/>
              <a:gd name="T1" fmla="*/ 0 h 3"/>
              <a:gd name="T2" fmla="*/ 1280239375 w 5"/>
              <a:gd name="T3" fmla="*/ 0 h 3"/>
              <a:gd name="T4" fmla="*/ 0 w 5"/>
              <a:gd name="T5" fmla="*/ 0 h 3"/>
              <a:gd name="T6" fmla="*/ 0 w 5"/>
              <a:gd name="T7" fmla="*/ 444947543 h 3"/>
              <a:gd name="T8" fmla="*/ 1280239375 w 5"/>
              <a:gd name="T9" fmla="*/ 444947543 h 3"/>
              <a:gd name="T10" fmla="*/ 1280239375 w 5"/>
              <a:gd name="T11" fmla="*/ 444947543 h 3"/>
              <a:gd name="T12" fmla="*/ 1280239375 w 5"/>
              <a:gd name="T13" fmla="*/ 0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lnTo>
                  <a:pt x="0" y="0"/>
                </a:lnTo>
                <a:lnTo>
                  <a:pt x="0" y="3"/>
                </a:lnTo>
                <a:lnTo>
                  <a:pt x="5" y="3"/>
                </a:lnTo>
                <a:lnTo>
                  <a:pt x="5" y="0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85" name="Freeform 6000"/>
          <p:cNvSpPr>
            <a:spLocks/>
          </p:cNvSpPr>
          <p:nvPr/>
        </p:nvSpPr>
        <p:spPr bwMode="auto">
          <a:xfrm>
            <a:off x="4930775" y="6534150"/>
            <a:ext cx="3175" cy="1588"/>
          </a:xfrm>
          <a:custGeom>
            <a:avLst/>
            <a:gdLst>
              <a:gd name="T0" fmla="*/ 1280239375 w 5"/>
              <a:gd name="T1" fmla="*/ 0 h 3"/>
              <a:gd name="T2" fmla="*/ 1280239375 w 5"/>
              <a:gd name="T3" fmla="*/ 0 h 3"/>
              <a:gd name="T4" fmla="*/ 0 w 5"/>
              <a:gd name="T5" fmla="*/ 0 h 3"/>
              <a:gd name="T6" fmla="*/ 0 w 5"/>
              <a:gd name="T7" fmla="*/ 444947543 h 3"/>
              <a:gd name="T8" fmla="*/ 1280239375 w 5"/>
              <a:gd name="T9" fmla="*/ 444947543 h 3"/>
              <a:gd name="T10" fmla="*/ 1280239375 w 5"/>
              <a:gd name="T11" fmla="*/ 444947543 h 3"/>
              <a:gd name="T12" fmla="*/ 1280239375 w 5"/>
              <a:gd name="T13" fmla="*/ 444947543 h 3"/>
              <a:gd name="T14" fmla="*/ 1280239375 w 5"/>
              <a:gd name="T15" fmla="*/ 444947543 h 3"/>
              <a:gd name="T16" fmla="*/ 1280239375 w 5"/>
              <a:gd name="T17" fmla="*/ 444947543 h 3"/>
              <a:gd name="T18" fmla="*/ 1280239375 w 5"/>
              <a:gd name="T19" fmla="*/ 0 h 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lnTo>
                  <a:pt x="0" y="0"/>
                </a:lnTo>
                <a:lnTo>
                  <a:pt x="0" y="3"/>
                </a:lnTo>
                <a:lnTo>
                  <a:pt x="5" y="3"/>
                </a:lnTo>
                <a:lnTo>
                  <a:pt x="5" y="0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86" name="Freeform 6001"/>
          <p:cNvSpPr>
            <a:spLocks/>
          </p:cNvSpPr>
          <p:nvPr/>
        </p:nvSpPr>
        <p:spPr bwMode="auto">
          <a:xfrm>
            <a:off x="4933950" y="6532563"/>
            <a:ext cx="3175" cy="3175"/>
          </a:xfrm>
          <a:custGeom>
            <a:avLst/>
            <a:gdLst>
              <a:gd name="T0" fmla="*/ 653183225 w 7"/>
              <a:gd name="T1" fmla="*/ 0 h 5"/>
              <a:gd name="T2" fmla="*/ 653183225 w 7"/>
              <a:gd name="T3" fmla="*/ 0 h 5"/>
              <a:gd name="T4" fmla="*/ 0 w 7"/>
              <a:gd name="T5" fmla="*/ 512095750 h 5"/>
              <a:gd name="T6" fmla="*/ 0 w 7"/>
              <a:gd name="T7" fmla="*/ 1280239375 h 5"/>
              <a:gd name="T8" fmla="*/ 653183225 w 7"/>
              <a:gd name="T9" fmla="*/ 512095750 h 5"/>
              <a:gd name="T10" fmla="*/ 653183225 w 7"/>
              <a:gd name="T11" fmla="*/ 512095750 h 5"/>
              <a:gd name="T12" fmla="*/ 653183225 w 7"/>
              <a:gd name="T13" fmla="*/ 512095750 h 5"/>
              <a:gd name="T14" fmla="*/ 653183225 w 7"/>
              <a:gd name="T15" fmla="*/ 512095750 h 5"/>
              <a:gd name="T16" fmla="*/ 653183225 w 7"/>
              <a:gd name="T17" fmla="*/ 512095750 h 5"/>
              <a:gd name="T18" fmla="*/ 653183225 w 7"/>
              <a:gd name="T19" fmla="*/ 0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" h="5">
                <a:moveTo>
                  <a:pt x="7" y="0"/>
                </a:moveTo>
                <a:lnTo>
                  <a:pt x="7" y="0"/>
                </a:lnTo>
                <a:lnTo>
                  <a:pt x="0" y="2"/>
                </a:lnTo>
                <a:lnTo>
                  <a:pt x="0" y="5"/>
                </a:lnTo>
                <a:lnTo>
                  <a:pt x="7" y="2"/>
                </a:lnTo>
                <a:lnTo>
                  <a:pt x="7" y="0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87" name="Freeform 6002"/>
          <p:cNvSpPr>
            <a:spLocks/>
          </p:cNvSpPr>
          <p:nvPr/>
        </p:nvSpPr>
        <p:spPr bwMode="auto">
          <a:xfrm>
            <a:off x="4937125" y="6530975"/>
            <a:ext cx="6350" cy="3175"/>
          </a:xfrm>
          <a:custGeom>
            <a:avLst/>
            <a:gdLst>
              <a:gd name="T0" fmla="*/ 2048383000 w 10"/>
              <a:gd name="T1" fmla="*/ 0 h 5"/>
              <a:gd name="T2" fmla="*/ 2147483647 w 10"/>
              <a:gd name="T3" fmla="*/ 0 h 5"/>
              <a:gd name="T4" fmla="*/ 0 w 10"/>
              <a:gd name="T5" fmla="*/ 768143625 h 5"/>
              <a:gd name="T6" fmla="*/ 0 w 10"/>
              <a:gd name="T7" fmla="*/ 1280239375 h 5"/>
              <a:gd name="T8" fmla="*/ 2147483647 w 10"/>
              <a:gd name="T9" fmla="*/ 1280239375 h 5"/>
              <a:gd name="T10" fmla="*/ 2147483647 w 10"/>
              <a:gd name="T11" fmla="*/ 1280239375 h 5"/>
              <a:gd name="T12" fmla="*/ 2147483647 w 10"/>
              <a:gd name="T13" fmla="*/ 1280239375 h 5"/>
              <a:gd name="T14" fmla="*/ 2147483647 w 10"/>
              <a:gd name="T15" fmla="*/ 1280239375 h 5"/>
              <a:gd name="T16" fmla="*/ 2147483647 w 10"/>
              <a:gd name="T17" fmla="*/ 1280239375 h 5"/>
              <a:gd name="T18" fmla="*/ 2048383000 w 10"/>
              <a:gd name="T19" fmla="*/ 0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5">
                <a:moveTo>
                  <a:pt x="8" y="0"/>
                </a:moveTo>
                <a:lnTo>
                  <a:pt x="10" y="0"/>
                </a:lnTo>
                <a:lnTo>
                  <a:pt x="0" y="3"/>
                </a:lnTo>
                <a:lnTo>
                  <a:pt x="0" y="5"/>
                </a:lnTo>
                <a:lnTo>
                  <a:pt x="10" y="5"/>
                </a:lnTo>
                <a:lnTo>
                  <a:pt x="8" y="0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88" name="Freeform 6003"/>
          <p:cNvSpPr>
            <a:spLocks/>
          </p:cNvSpPr>
          <p:nvPr/>
        </p:nvSpPr>
        <p:spPr bwMode="auto">
          <a:xfrm>
            <a:off x="4941888" y="6529388"/>
            <a:ext cx="6350" cy="4762"/>
          </a:xfrm>
          <a:custGeom>
            <a:avLst/>
            <a:gdLst>
              <a:gd name="T0" fmla="*/ 2147483647 w 9"/>
              <a:gd name="T1" fmla="*/ 0 h 7"/>
              <a:gd name="T2" fmla="*/ 2147483647 w 9"/>
              <a:gd name="T3" fmla="*/ 0 h 7"/>
              <a:gd name="T4" fmla="*/ 0 w 9"/>
              <a:gd name="T5" fmla="*/ 629855454 h 7"/>
              <a:gd name="T6" fmla="*/ 702408072 w 9"/>
              <a:gd name="T7" fmla="*/ 2147483647 h 7"/>
              <a:gd name="T8" fmla="*/ 2147483647 w 9"/>
              <a:gd name="T9" fmla="*/ 1573944403 h 7"/>
              <a:gd name="T10" fmla="*/ 2147483647 w 9"/>
              <a:gd name="T11" fmla="*/ 1573944403 h 7"/>
              <a:gd name="T12" fmla="*/ 2147483647 w 9"/>
              <a:gd name="T13" fmla="*/ 1573944403 h 7"/>
              <a:gd name="T14" fmla="*/ 2147483647 w 9"/>
              <a:gd name="T15" fmla="*/ 1573944403 h 7"/>
              <a:gd name="T16" fmla="*/ 2147483647 w 9"/>
              <a:gd name="T17" fmla="*/ 1573944403 h 7"/>
              <a:gd name="T18" fmla="*/ 2147483647 w 9"/>
              <a:gd name="T19" fmla="*/ 0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7">
                <a:moveTo>
                  <a:pt x="9" y="0"/>
                </a:moveTo>
                <a:lnTo>
                  <a:pt x="9" y="0"/>
                </a:lnTo>
                <a:lnTo>
                  <a:pt x="0" y="2"/>
                </a:lnTo>
                <a:lnTo>
                  <a:pt x="2" y="7"/>
                </a:lnTo>
                <a:lnTo>
                  <a:pt x="9" y="5"/>
                </a:lnTo>
                <a:lnTo>
                  <a:pt x="9" y="0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89" name="Freeform 6004"/>
          <p:cNvSpPr>
            <a:spLocks/>
          </p:cNvSpPr>
          <p:nvPr/>
        </p:nvSpPr>
        <p:spPr bwMode="auto">
          <a:xfrm>
            <a:off x="4948238" y="6529388"/>
            <a:ext cx="4762" cy="3175"/>
          </a:xfrm>
          <a:custGeom>
            <a:avLst/>
            <a:gdLst>
              <a:gd name="T0" fmla="*/ 1054463946 w 8"/>
              <a:gd name="T1" fmla="*/ 0 h 7"/>
              <a:gd name="T2" fmla="*/ 1054463946 w 8"/>
              <a:gd name="T3" fmla="*/ 0 h 7"/>
              <a:gd name="T4" fmla="*/ 0 w 8"/>
              <a:gd name="T5" fmla="*/ 186594296 h 7"/>
              <a:gd name="T6" fmla="*/ 0 w 8"/>
              <a:gd name="T7" fmla="*/ 653183225 h 7"/>
              <a:gd name="T8" fmla="*/ 1687284340 w 8"/>
              <a:gd name="T9" fmla="*/ 373189046 h 7"/>
              <a:gd name="T10" fmla="*/ 1687284340 w 8"/>
              <a:gd name="T11" fmla="*/ 373189046 h 7"/>
              <a:gd name="T12" fmla="*/ 1687284340 w 8"/>
              <a:gd name="T13" fmla="*/ 373189046 h 7"/>
              <a:gd name="T14" fmla="*/ 1687284340 w 8"/>
              <a:gd name="T15" fmla="*/ 373189046 h 7"/>
              <a:gd name="T16" fmla="*/ 1687284340 w 8"/>
              <a:gd name="T17" fmla="*/ 373189046 h 7"/>
              <a:gd name="T18" fmla="*/ 1054463946 w 8"/>
              <a:gd name="T19" fmla="*/ 0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" h="7">
                <a:moveTo>
                  <a:pt x="5" y="0"/>
                </a:moveTo>
                <a:lnTo>
                  <a:pt x="5" y="0"/>
                </a:lnTo>
                <a:lnTo>
                  <a:pt x="0" y="2"/>
                </a:lnTo>
                <a:lnTo>
                  <a:pt x="0" y="7"/>
                </a:lnTo>
                <a:lnTo>
                  <a:pt x="8" y="4"/>
                </a:lnTo>
                <a:lnTo>
                  <a:pt x="5" y="0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90" name="Freeform 6005"/>
          <p:cNvSpPr>
            <a:spLocks/>
          </p:cNvSpPr>
          <p:nvPr/>
        </p:nvSpPr>
        <p:spPr bwMode="auto">
          <a:xfrm>
            <a:off x="4951413" y="6526213"/>
            <a:ext cx="6350" cy="4762"/>
          </a:xfrm>
          <a:custGeom>
            <a:avLst/>
            <a:gdLst>
              <a:gd name="T0" fmla="*/ 2048383000 w 10"/>
              <a:gd name="T1" fmla="*/ 0 h 7"/>
              <a:gd name="T2" fmla="*/ 2048383000 w 10"/>
              <a:gd name="T3" fmla="*/ 0 h 7"/>
              <a:gd name="T4" fmla="*/ 0 w 10"/>
              <a:gd name="T5" fmla="*/ 944551544 h 7"/>
              <a:gd name="T6" fmla="*/ 768143625 w 10"/>
              <a:gd name="T7" fmla="*/ 2147483647 h 7"/>
              <a:gd name="T8" fmla="*/ 2147483647 w 10"/>
              <a:gd name="T9" fmla="*/ 1573944403 h 7"/>
              <a:gd name="T10" fmla="*/ 2147483647 w 10"/>
              <a:gd name="T11" fmla="*/ 944551544 h 7"/>
              <a:gd name="T12" fmla="*/ 2147483647 w 10"/>
              <a:gd name="T13" fmla="*/ 1573944403 h 7"/>
              <a:gd name="T14" fmla="*/ 2147483647 w 10"/>
              <a:gd name="T15" fmla="*/ 944551544 h 7"/>
              <a:gd name="T16" fmla="*/ 2147483647 w 10"/>
              <a:gd name="T17" fmla="*/ 944551544 h 7"/>
              <a:gd name="T18" fmla="*/ 2048383000 w 10"/>
              <a:gd name="T19" fmla="*/ 0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7">
                <a:moveTo>
                  <a:pt x="8" y="0"/>
                </a:moveTo>
                <a:lnTo>
                  <a:pt x="8" y="0"/>
                </a:lnTo>
                <a:lnTo>
                  <a:pt x="0" y="3"/>
                </a:lnTo>
                <a:lnTo>
                  <a:pt x="3" y="7"/>
                </a:lnTo>
                <a:lnTo>
                  <a:pt x="10" y="5"/>
                </a:lnTo>
                <a:lnTo>
                  <a:pt x="10" y="3"/>
                </a:lnTo>
                <a:lnTo>
                  <a:pt x="10" y="5"/>
                </a:lnTo>
                <a:lnTo>
                  <a:pt x="10" y="3"/>
                </a:lnTo>
                <a:lnTo>
                  <a:pt x="8" y="0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91" name="Freeform 6006"/>
          <p:cNvSpPr>
            <a:spLocks/>
          </p:cNvSpPr>
          <p:nvPr/>
        </p:nvSpPr>
        <p:spPr bwMode="auto">
          <a:xfrm>
            <a:off x="4956175" y="6526213"/>
            <a:ext cx="6350" cy="3175"/>
          </a:xfrm>
          <a:custGeom>
            <a:avLst/>
            <a:gdLst>
              <a:gd name="T0" fmla="*/ 1792335125 w 10"/>
              <a:gd name="T1" fmla="*/ 0 h 5"/>
              <a:gd name="T2" fmla="*/ 1792335125 w 10"/>
              <a:gd name="T3" fmla="*/ 0 h 5"/>
              <a:gd name="T4" fmla="*/ 0 w 10"/>
              <a:gd name="T5" fmla="*/ 512095750 h 5"/>
              <a:gd name="T6" fmla="*/ 512095750 w 10"/>
              <a:gd name="T7" fmla="*/ 1280239375 h 5"/>
              <a:gd name="T8" fmla="*/ 2147483647 w 10"/>
              <a:gd name="T9" fmla="*/ 512095750 h 5"/>
              <a:gd name="T10" fmla="*/ 2147483647 w 10"/>
              <a:gd name="T11" fmla="*/ 512095750 h 5"/>
              <a:gd name="T12" fmla="*/ 2147483647 w 10"/>
              <a:gd name="T13" fmla="*/ 512095750 h 5"/>
              <a:gd name="T14" fmla="*/ 2147483647 w 10"/>
              <a:gd name="T15" fmla="*/ 512095750 h 5"/>
              <a:gd name="T16" fmla="*/ 2147483647 w 10"/>
              <a:gd name="T17" fmla="*/ 512095750 h 5"/>
              <a:gd name="T18" fmla="*/ 1792335125 w 10"/>
              <a:gd name="T19" fmla="*/ 0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5">
                <a:moveTo>
                  <a:pt x="7" y="0"/>
                </a:moveTo>
                <a:lnTo>
                  <a:pt x="7" y="0"/>
                </a:lnTo>
                <a:lnTo>
                  <a:pt x="0" y="2"/>
                </a:lnTo>
                <a:lnTo>
                  <a:pt x="2" y="5"/>
                </a:lnTo>
                <a:lnTo>
                  <a:pt x="10" y="2"/>
                </a:lnTo>
                <a:lnTo>
                  <a:pt x="7" y="0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92" name="Freeform 6007"/>
          <p:cNvSpPr>
            <a:spLocks/>
          </p:cNvSpPr>
          <p:nvPr/>
        </p:nvSpPr>
        <p:spPr bwMode="auto">
          <a:xfrm>
            <a:off x="4960938" y="6523038"/>
            <a:ext cx="6350" cy="3175"/>
          </a:xfrm>
          <a:custGeom>
            <a:avLst/>
            <a:gdLst>
              <a:gd name="T0" fmla="*/ 2048383000 w 10"/>
              <a:gd name="T1" fmla="*/ 0 h 7"/>
              <a:gd name="T2" fmla="*/ 2048383000 w 10"/>
              <a:gd name="T3" fmla="*/ 0 h 7"/>
              <a:gd name="T4" fmla="*/ 0 w 10"/>
              <a:gd name="T5" fmla="*/ 466588929 h 7"/>
              <a:gd name="T6" fmla="*/ 768143625 w 10"/>
              <a:gd name="T7" fmla="*/ 653183225 h 7"/>
              <a:gd name="T8" fmla="*/ 2147483647 w 10"/>
              <a:gd name="T9" fmla="*/ 466588929 h 7"/>
              <a:gd name="T10" fmla="*/ 2147483647 w 10"/>
              <a:gd name="T11" fmla="*/ 466588929 h 7"/>
              <a:gd name="T12" fmla="*/ 2147483647 w 10"/>
              <a:gd name="T13" fmla="*/ 466588929 h 7"/>
              <a:gd name="T14" fmla="*/ 2147483647 w 10"/>
              <a:gd name="T15" fmla="*/ 466588929 h 7"/>
              <a:gd name="T16" fmla="*/ 2147483647 w 10"/>
              <a:gd name="T17" fmla="*/ 466588929 h 7"/>
              <a:gd name="T18" fmla="*/ 2048383000 w 10"/>
              <a:gd name="T19" fmla="*/ 0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7">
                <a:moveTo>
                  <a:pt x="8" y="0"/>
                </a:moveTo>
                <a:lnTo>
                  <a:pt x="8" y="0"/>
                </a:lnTo>
                <a:lnTo>
                  <a:pt x="0" y="5"/>
                </a:lnTo>
                <a:lnTo>
                  <a:pt x="3" y="7"/>
                </a:lnTo>
                <a:lnTo>
                  <a:pt x="10" y="5"/>
                </a:lnTo>
                <a:lnTo>
                  <a:pt x="8" y="0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93" name="Freeform 6008"/>
          <p:cNvSpPr>
            <a:spLocks/>
          </p:cNvSpPr>
          <p:nvPr/>
        </p:nvSpPr>
        <p:spPr bwMode="auto">
          <a:xfrm>
            <a:off x="4965700" y="6519863"/>
            <a:ext cx="6350" cy="6350"/>
          </a:xfrm>
          <a:custGeom>
            <a:avLst/>
            <a:gdLst>
              <a:gd name="T0" fmla="*/ 1792335125 w 10"/>
              <a:gd name="T1" fmla="*/ 0 h 8"/>
              <a:gd name="T2" fmla="*/ 1792335125 w 10"/>
              <a:gd name="T3" fmla="*/ 0 h 8"/>
              <a:gd name="T4" fmla="*/ 0 w 10"/>
              <a:gd name="T5" fmla="*/ 1500123206 h 8"/>
              <a:gd name="T6" fmla="*/ 512095750 w 10"/>
              <a:gd name="T7" fmla="*/ 2147483647 h 8"/>
              <a:gd name="T8" fmla="*/ 2147483647 w 10"/>
              <a:gd name="T9" fmla="*/ 1500123206 h 8"/>
              <a:gd name="T10" fmla="*/ 2147483647 w 10"/>
              <a:gd name="T11" fmla="*/ 1500123206 h 8"/>
              <a:gd name="T12" fmla="*/ 1792335125 w 10"/>
              <a:gd name="T13" fmla="*/ 0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8">
                <a:moveTo>
                  <a:pt x="7" y="0"/>
                </a:moveTo>
                <a:lnTo>
                  <a:pt x="7" y="0"/>
                </a:lnTo>
                <a:lnTo>
                  <a:pt x="0" y="3"/>
                </a:lnTo>
                <a:lnTo>
                  <a:pt x="2" y="8"/>
                </a:lnTo>
                <a:lnTo>
                  <a:pt x="10" y="3"/>
                </a:lnTo>
                <a:lnTo>
                  <a:pt x="7" y="0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94" name="Freeform 6009"/>
          <p:cNvSpPr>
            <a:spLocks/>
          </p:cNvSpPr>
          <p:nvPr/>
        </p:nvSpPr>
        <p:spPr bwMode="auto">
          <a:xfrm>
            <a:off x="4970463" y="6516688"/>
            <a:ext cx="6350" cy="6350"/>
          </a:xfrm>
          <a:custGeom>
            <a:avLst/>
            <a:gdLst>
              <a:gd name="T0" fmla="*/ 2048383000 w 10"/>
              <a:gd name="T1" fmla="*/ 0 h 8"/>
              <a:gd name="T2" fmla="*/ 2048383000 w 10"/>
              <a:gd name="T3" fmla="*/ 0 h 8"/>
              <a:gd name="T4" fmla="*/ 0 w 10"/>
              <a:gd name="T5" fmla="*/ 2147483647 h 8"/>
              <a:gd name="T6" fmla="*/ 768143625 w 10"/>
              <a:gd name="T7" fmla="*/ 2147483647 h 8"/>
              <a:gd name="T8" fmla="*/ 2147483647 w 10"/>
              <a:gd name="T9" fmla="*/ 1500123206 h 8"/>
              <a:gd name="T10" fmla="*/ 2147483647 w 10"/>
              <a:gd name="T11" fmla="*/ 1500123206 h 8"/>
              <a:gd name="T12" fmla="*/ 2147483647 w 10"/>
              <a:gd name="T13" fmla="*/ 1500123206 h 8"/>
              <a:gd name="T14" fmla="*/ 2147483647 w 10"/>
              <a:gd name="T15" fmla="*/ 1500123206 h 8"/>
              <a:gd name="T16" fmla="*/ 2147483647 w 10"/>
              <a:gd name="T17" fmla="*/ 1500123206 h 8"/>
              <a:gd name="T18" fmla="*/ 2048383000 w 10"/>
              <a:gd name="T19" fmla="*/ 0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8">
                <a:moveTo>
                  <a:pt x="8" y="0"/>
                </a:moveTo>
                <a:lnTo>
                  <a:pt x="8" y="0"/>
                </a:lnTo>
                <a:lnTo>
                  <a:pt x="0" y="5"/>
                </a:lnTo>
                <a:lnTo>
                  <a:pt x="3" y="8"/>
                </a:lnTo>
                <a:lnTo>
                  <a:pt x="10" y="3"/>
                </a:lnTo>
                <a:lnTo>
                  <a:pt x="8" y="0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95" name="Freeform 6010"/>
          <p:cNvSpPr>
            <a:spLocks/>
          </p:cNvSpPr>
          <p:nvPr/>
        </p:nvSpPr>
        <p:spPr bwMode="auto">
          <a:xfrm>
            <a:off x="4975225" y="6513513"/>
            <a:ext cx="6350" cy="6350"/>
          </a:xfrm>
          <a:custGeom>
            <a:avLst/>
            <a:gdLst>
              <a:gd name="T0" fmla="*/ 2147483647 w 9"/>
              <a:gd name="T1" fmla="*/ 0 h 8"/>
              <a:gd name="T2" fmla="*/ 2147483647 w 9"/>
              <a:gd name="T3" fmla="*/ 0 h 8"/>
              <a:gd name="T4" fmla="*/ 0 w 9"/>
              <a:gd name="T5" fmla="*/ 2147483647 h 8"/>
              <a:gd name="T6" fmla="*/ 702408072 w 9"/>
              <a:gd name="T7" fmla="*/ 2147483647 h 8"/>
              <a:gd name="T8" fmla="*/ 2147483647 w 9"/>
              <a:gd name="T9" fmla="*/ 1500123206 h 8"/>
              <a:gd name="T10" fmla="*/ 2147483647 w 9"/>
              <a:gd name="T11" fmla="*/ 1500123206 h 8"/>
              <a:gd name="T12" fmla="*/ 2147483647 w 9"/>
              <a:gd name="T13" fmla="*/ 0 h 8"/>
              <a:gd name="T14" fmla="*/ 2147483647 w 9"/>
              <a:gd name="T15" fmla="*/ 0 h 8"/>
              <a:gd name="T16" fmla="*/ 2147483647 w 9"/>
              <a:gd name="T17" fmla="*/ 0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" h="8">
                <a:moveTo>
                  <a:pt x="7" y="0"/>
                </a:moveTo>
                <a:lnTo>
                  <a:pt x="7" y="0"/>
                </a:lnTo>
                <a:lnTo>
                  <a:pt x="0" y="5"/>
                </a:lnTo>
                <a:lnTo>
                  <a:pt x="2" y="8"/>
                </a:lnTo>
                <a:lnTo>
                  <a:pt x="9" y="3"/>
                </a:lnTo>
                <a:lnTo>
                  <a:pt x="7" y="0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96" name="Freeform 6011"/>
          <p:cNvSpPr>
            <a:spLocks/>
          </p:cNvSpPr>
          <p:nvPr/>
        </p:nvSpPr>
        <p:spPr bwMode="auto">
          <a:xfrm>
            <a:off x="4979988" y="6510338"/>
            <a:ext cx="6350" cy="6350"/>
          </a:xfrm>
          <a:custGeom>
            <a:avLst/>
            <a:gdLst>
              <a:gd name="T0" fmla="*/ 1792335125 w 10"/>
              <a:gd name="T1" fmla="*/ 0 h 8"/>
              <a:gd name="T2" fmla="*/ 1792335125 w 10"/>
              <a:gd name="T3" fmla="*/ 0 h 8"/>
              <a:gd name="T4" fmla="*/ 0 w 10"/>
              <a:gd name="T5" fmla="*/ 2147483647 h 8"/>
              <a:gd name="T6" fmla="*/ 512095750 w 10"/>
              <a:gd name="T7" fmla="*/ 2147483647 h 8"/>
              <a:gd name="T8" fmla="*/ 2147483647 w 10"/>
              <a:gd name="T9" fmla="*/ 2147483647 h 8"/>
              <a:gd name="T10" fmla="*/ 2147483647 w 10"/>
              <a:gd name="T11" fmla="*/ 2147483647 h 8"/>
              <a:gd name="T12" fmla="*/ 1792335125 w 10"/>
              <a:gd name="T13" fmla="*/ 0 h 8"/>
              <a:gd name="T14" fmla="*/ 1792335125 w 10"/>
              <a:gd name="T15" fmla="*/ 0 h 8"/>
              <a:gd name="T16" fmla="*/ 1792335125 w 10"/>
              <a:gd name="T17" fmla="*/ 0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8">
                <a:moveTo>
                  <a:pt x="7" y="0"/>
                </a:moveTo>
                <a:lnTo>
                  <a:pt x="7" y="0"/>
                </a:lnTo>
                <a:lnTo>
                  <a:pt x="0" y="5"/>
                </a:lnTo>
                <a:lnTo>
                  <a:pt x="2" y="8"/>
                </a:lnTo>
                <a:lnTo>
                  <a:pt x="10" y="5"/>
                </a:lnTo>
                <a:lnTo>
                  <a:pt x="7" y="0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97" name="Freeform 6012"/>
          <p:cNvSpPr>
            <a:spLocks/>
          </p:cNvSpPr>
          <p:nvPr/>
        </p:nvSpPr>
        <p:spPr bwMode="auto">
          <a:xfrm>
            <a:off x="4984750" y="6507163"/>
            <a:ext cx="7938" cy="6350"/>
          </a:xfrm>
          <a:custGeom>
            <a:avLst/>
            <a:gdLst>
              <a:gd name="T0" fmla="*/ 2147483647 w 13"/>
              <a:gd name="T1" fmla="*/ 0 h 10"/>
              <a:gd name="T2" fmla="*/ 2147483647 w 13"/>
              <a:gd name="T3" fmla="*/ 0 h 10"/>
              <a:gd name="T4" fmla="*/ 0 w 13"/>
              <a:gd name="T5" fmla="*/ 1280239375 h 10"/>
              <a:gd name="T6" fmla="*/ 683063068 w 13"/>
              <a:gd name="T7" fmla="*/ 2147483647 h 10"/>
              <a:gd name="T8" fmla="*/ 2147483647 w 13"/>
              <a:gd name="T9" fmla="*/ 1280239375 h 10"/>
              <a:gd name="T10" fmla="*/ 2147483647 w 13"/>
              <a:gd name="T11" fmla="*/ 1280239375 h 10"/>
              <a:gd name="T12" fmla="*/ 2147483647 w 13"/>
              <a:gd name="T13" fmla="*/ 0 h 10"/>
              <a:gd name="T14" fmla="*/ 2147483647 w 13"/>
              <a:gd name="T15" fmla="*/ 0 h 10"/>
              <a:gd name="T16" fmla="*/ 2147483647 w 13"/>
              <a:gd name="T17" fmla="*/ 0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3" h="10">
                <a:moveTo>
                  <a:pt x="10" y="0"/>
                </a:moveTo>
                <a:lnTo>
                  <a:pt x="10" y="0"/>
                </a:lnTo>
                <a:lnTo>
                  <a:pt x="0" y="5"/>
                </a:lnTo>
                <a:lnTo>
                  <a:pt x="3" y="10"/>
                </a:lnTo>
                <a:lnTo>
                  <a:pt x="13" y="5"/>
                </a:lnTo>
                <a:lnTo>
                  <a:pt x="10" y="0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98" name="Freeform 6013"/>
          <p:cNvSpPr>
            <a:spLocks/>
          </p:cNvSpPr>
          <p:nvPr/>
        </p:nvSpPr>
        <p:spPr bwMode="auto">
          <a:xfrm>
            <a:off x="4991100" y="6503988"/>
            <a:ext cx="6350" cy="6350"/>
          </a:xfrm>
          <a:custGeom>
            <a:avLst/>
            <a:gdLst>
              <a:gd name="T0" fmla="*/ 2147483647 w 10"/>
              <a:gd name="T1" fmla="*/ 0 h 10"/>
              <a:gd name="T2" fmla="*/ 2147483647 w 10"/>
              <a:gd name="T3" fmla="*/ 0 h 10"/>
              <a:gd name="T4" fmla="*/ 0 w 10"/>
              <a:gd name="T5" fmla="*/ 1280239375 h 10"/>
              <a:gd name="T6" fmla="*/ 768143625 w 10"/>
              <a:gd name="T7" fmla="*/ 2147483647 h 10"/>
              <a:gd name="T8" fmla="*/ 2147483647 w 10"/>
              <a:gd name="T9" fmla="*/ 768143625 h 10"/>
              <a:gd name="T10" fmla="*/ 2147483647 w 10"/>
              <a:gd name="T11" fmla="*/ 768143625 h 10"/>
              <a:gd name="T12" fmla="*/ 2147483647 w 10"/>
              <a:gd name="T13" fmla="*/ 0 h 10"/>
              <a:gd name="T14" fmla="*/ 2147483647 w 10"/>
              <a:gd name="T15" fmla="*/ 0 h 10"/>
              <a:gd name="T16" fmla="*/ 2147483647 w 10"/>
              <a:gd name="T17" fmla="*/ 0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10">
                <a:moveTo>
                  <a:pt x="10" y="0"/>
                </a:moveTo>
                <a:lnTo>
                  <a:pt x="10" y="0"/>
                </a:lnTo>
                <a:lnTo>
                  <a:pt x="0" y="5"/>
                </a:lnTo>
                <a:lnTo>
                  <a:pt x="3" y="10"/>
                </a:lnTo>
                <a:lnTo>
                  <a:pt x="10" y="3"/>
                </a:lnTo>
                <a:lnTo>
                  <a:pt x="10" y="0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499" name="Freeform 6014"/>
          <p:cNvSpPr>
            <a:spLocks/>
          </p:cNvSpPr>
          <p:nvPr/>
        </p:nvSpPr>
        <p:spPr bwMode="auto">
          <a:xfrm>
            <a:off x="4997450" y="6500813"/>
            <a:ext cx="7938" cy="6350"/>
          </a:xfrm>
          <a:custGeom>
            <a:avLst/>
            <a:gdLst>
              <a:gd name="T0" fmla="*/ 2147483647 w 13"/>
              <a:gd name="T1" fmla="*/ 0 h 8"/>
              <a:gd name="T2" fmla="*/ 2147483647 w 13"/>
              <a:gd name="T3" fmla="*/ 0 h 8"/>
              <a:gd name="T4" fmla="*/ 0 w 13"/>
              <a:gd name="T5" fmla="*/ 2147483647 h 8"/>
              <a:gd name="T6" fmla="*/ 0 w 13"/>
              <a:gd name="T7" fmla="*/ 2147483647 h 8"/>
              <a:gd name="T8" fmla="*/ 2147483647 w 13"/>
              <a:gd name="T9" fmla="*/ 1500123206 h 8"/>
              <a:gd name="T10" fmla="*/ 2147483647 w 13"/>
              <a:gd name="T11" fmla="*/ 1500123206 h 8"/>
              <a:gd name="T12" fmla="*/ 2147483647 w 13"/>
              <a:gd name="T13" fmla="*/ 0 h 8"/>
              <a:gd name="T14" fmla="*/ 2147483647 w 13"/>
              <a:gd name="T15" fmla="*/ 0 h 8"/>
              <a:gd name="T16" fmla="*/ 2147483647 w 13"/>
              <a:gd name="T17" fmla="*/ 0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3" h="8">
                <a:moveTo>
                  <a:pt x="10" y="0"/>
                </a:moveTo>
                <a:lnTo>
                  <a:pt x="10" y="0"/>
                </a:lnTo>
                <a:lnTo>
                  <a:pt x="0" y="5"/>
                </a:lnTo>
                <a:lnTo>
                  <a:pt x="0" y="8"/>
                </a:lnTo>
                <a:lnTo>
                  <a:pt x="13" y="3"/>
                </a:lnTo>
                <a:lnTo>
                  <a:pt x="10" y="0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500" name="Freeform 6015"/>
          <p:cNvSpPr>
            <a:spLocks/>
          </p:cNvSpPr>
          <p:nvPr/>
        </p:nvSpPr>
        <p:spPr bwMode="auto">
          <a:xfrm>
            <a:off x="5003800" y="6497638"/>
            <a:ext cx="7938" cy="6350"/>
          </a:xfrm>
          <a:custGeom>
            <a:avLst/>
            <a:gdLst>
              <a:gd name="T0" fmla="*/ 2147483647 w 13"/>
              <a:gd name="T1" fmla="*/ 0 h 8"/>
              <a:gd name="T2" fmla="*/ 2147483647 w 13"/>
              <a:gd name="T3" fmla="*/ 0 h 8"/>
              <a:gd name="T4" fmla="*/ 0 w 13"/>
              <a:gd name="T5" fmla="*/ 2147483647 h 8"/>
              <a:gd name="T6" fmla="*/ 683063068 w 13"/>
              <a:gd name="T7" fmla="*/ 2147483647 h 8"/>
              <a:gd name="T8" fmla="*/ 2147483647 w 13"/>
              <a:gd name="T9" fmla="*/ 1500123206 h 8"/>
              <a:gd name="T10" fmla="*/ 2147483647 w 13"/>
              <a:gd name="T11" fmla="*/ 1500123206 h 8"/>
              <a:gd name="T12" fmla="*/ 2147483647 w 13"/>
              <a:gd name="T13" fmla="*/ 0 h 8"/>
              <a:gd name="T14" fmla="*/ 2147483647 w 13"/>
              <a:gd name="T15" fmla="*/ 0 h 8"/>
              <a:gd name="T16" fmla="*/ 2147483647 w 13"/>
              <a:gd name="T17" fmla="*/ 0 h 8"/>
              <a:gd name="T18" fmla="*/ 2147483647 w 13"/>
              <a:gd name="T19" fmla="*/ 0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3" h="8">
                <a:moveTo>
                  <a:pt x="13" y="0"/>
                </a:moveTo>
                <a:lnTo>
                  <a:pt x="10" y="0"/>
                </a:lnTo>
                <a:lnTo>
                  <a:pt x="0" y="5"/>
                </a:lnTo>
                <a:lnTo>
                  <a:pt x="3" y="8"/>
                </a:lnTo>
                <a:lnTo>
                  <a:pt x="13" y="3"/>
                </a:lnTo>
                <a:lnTo>
                  <a:pt x="13" y="0"/>
                </a:lnTo>
                <a:lnTo>
                  <a:pt x="10" y="0"/>
                </a:lnTo>
                <a:lnTo>
                  <a:pt x="13" y="0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501" name="Freeform 6016"/>
          <p:cNvSpPr>
            <a:spLocks/>
          </p:cNvSpPr>
          <p:nvPr/>
        </p:nvSpPr>
        <p:spPr bwMode="auto">
          <a:xfrm>
            <a:off x="5011738" y="6494463"/>
            <a:ext cx="7937" cy="6350"/>
          </a:xfrm>
          <a:custGeom>
            <a:avLst/>
            <a:gdLst>
              <a:gd name="T0" fmla="*/ 2147483647 w 12"/>
              <a:gd name="T1" fmla="*/ 0 h 8"/>
              <a:gd name="T2" fmla="*/ 2147483647 w 12"/>
              <a:gd name="T3" fmla="*/ 0 h 8"/>
              <a:gd name="T4" fmla="*/ 0 w 12"/>
              <a:gd name="T5" fmla="*/ 2147483647 h 8"/>
              <a:gd name="T6" fmla="*/ 0 w 12"/>
              <a:gd name="T7" fmla="*/ 2147483647 h 8"/>
              <a:gd name="T8" fmla="*/ 2147483647 w 12"/>
              <a:gd name="T9" fmla="*/ 1500123206 h 8"/>
              <a:gd name="T10" fmla="*/ 2147483647 w 12"/>
              <a:gd name="T11" fmla="*/ 1500123206 h 8"/>
              <a:gd name="T12" fmla="*/ 2147483647 w 12"/>
              <a:gd name="T13" fmla="*/ 0 h 8"/>
              <a:gd name="T14" fmla="*/ 2147483647 w 12"/>
              <a:gd name="T15" fmla="*/ 0 h 8"/>
              <a:gd name="T16" fmla="*/ 2147483647 w 12"/>
              <a:gd name="T17" fmla="*/ 0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" h="8">
                <a:moveTo>
                  <a:pt x="9" y="0"/>
                </a:moveTo>
                <a:lnTo>
                  <a:pt x="9" y="0"/>
                </a:lnTo>
                <a:lnTo>
                  <a:pt x="0" y="5"/>
                </a:lnTo>
                <a:lnTo>
                  <a:pt x="0" y="8"/>
                </a:lnTo>
                <a:lnTo>
                  <a:pt x="12" y="3"/>
                </a:lnTo>
                <a:lnTo>
                  <a:pt x="9" y="0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502" name="Freeform 6017"/>
          <p:cNvSpPr>
            <a:spLocks/>
          </p:cNvSpPr>
          <p:nvPr/>
        </p:nvSpPr>
        <p:spPr bwMode="auto">
          <a:xfrm>
            <a:off x="5018088" y="6494463"/>
            <a:ext cx="4762" cy="3175"/>
          </a:xfrm>
          <a:custGeom>
            <a:avLst/>
            <a:gdLst>
              <a:gd name="T0" fmla="*/ 1687284340 w 8"/>
              <a:gd name="T1" fmla="*/ 0 h 5"/>
              <a:gd name="T2" fmla="*/ 1687284340 w 8"/>
              <a:gd name="T3" fmla="*/ 0 h 5"/>
              <a:gd name="T4" fmla="*/ 0 w 8"/>
              <a:gd name="T5" fmla="*/ 512095750 h 5"/>
              <a:gd name="T6" fmla="*/ 632820394 w 8"/>
              <a:gd name="T7" fmla="*/ 1280239375 h 5"/>
              <a:gd name="T8" fmla="*/ 1687284340 w 8"/>
              <a:gd name="T9" fmla="*/ 512095750 h 5"/>
              <a:gd name="T10" fmla="*/ 1687284340 w 8"/>
              <a:gd name="T11" fmla="*/ 512095750 h 5"/>
              <a:gd name="T12" fmla="*/ 1687284340 w 8"/>
              <a:gd name="T13" fmla="*/ 0 h 5"/>
              <a:gd name="T14" fmla="*/ 1687284340 w 8"/>
              <a:gd name="T15" fmla="*/ 0 h 5"/>
              <a:gd name="T16" fmla="*/ 1687284340 w 8"/>
              <a:gd name="T17" fmla="*/ 0 h 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" h="5">
                <a:moveTo>
                  <a:pt x="8" y="0"/>
                </a:moveTo>
                <a:lnTo>
                  <a:pt x="8" y="0"/>
                </a:lnTo>
                <a:lnTo>
                  <a:pt x="0" y="2"/>
                </a:lnTo>
                <a:lnTo>
                  <a:pt x="3" y="5"/>
                </a:lnTo>
                <a:lnTo>
                  <a:pt x="8" y="2"/>
                </a:lnTo>
                <a:lnTo>
                  <a:pt x="8" y="0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503" name="Freeform 6018"/>
          <p:cNvSpPr>
            <a:spLocks/>
          </p:cNvSpPr>
          <p:nvPr/>
        </p:nvSpPr>
        <p:spPr bwMode="auto">
          <a:xfrm>
            <a:off x="5022850" y="6492875"/>
            <a:ext cx="4763" cy="1588"/>
          </a:xfrm>
          <a:custGeom>
            <a:avLst/>
            <a:gdLst>
              <a:gd name="T0" fmla="*/ 1575068305 w 7"/>
              <a:gd name="T1" fmla="*/ 0 h 4"/>
              <a:gd name="T2" fmla="*/ 1575068305 w 7"/>
              <a:gd name="T3" fmla="*/ 0 h 4"/>
              <a:gd name="T4" fmla="*/ 0 w 7"/>
              <a:gd name="T5" fmla="*/ 125141546 h 4"/>
              <a:gd name="T6" fmla="*/ 0 w 7"/>
              <a:gd name="T7" fmla="*/ 250283092 h 4"/>
              <a:gd name="T8" fmla="*/ 2147483647 w 7"/>
              <a:gd name="T9" fmla="*/ 125141546 h 4"/>
              <a:gd name="T10" fmla="*/ 2147483647 w 7"/>
              <a:gd name="T11" fmla="*/ 125141546 h 4"/>
              <a:gd name="T12" fmla="*/ 1575068305 w 7"/>
              <a:gd name="T13" fmla="*/ 0 h 4"/>
              <a:gd name="T14" fmla="*/ 1575068305 w 7"/>
              <a:gd name="T15" fmla="*/ 0 h 4"/>
              <a:gd name="T16" fmla="*/ 1575068305 w 7"/>
              <a:gd name="T17" fmla="*/ 0 h 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" h="4">
                <a:moveTo>
                  <a:pt x="5" y="0"/>
                </a:moveTo>
                <a:lnTo>
                  <a:pt x="5" y="0"/>
                </a:lnTo>
                <a:lnTo>
                  <a:pt x="0" y="2"/>
                </a:lnTo>
                <a:lnTo>
                  <a:pt x="0" y="4"/>
                </a:lnTo>
                <a:lnTo>
                  <a:pt x="7" y="2"/>
                </a:lnTo>
                <a:lnTo>
                  <a:pt x="5" y="0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504" name="Freeform 6019"/>
          <p:cNvSpPr>
            <a:spLocks/>
          </p:cNvSpPr>
          <p:nvPr/>
        </p:nvSpPr>
        <p:spPr bwMode="auto">
          <a:xfrm>
            <a:off x="5026025" y="6491288"/>
            <a:ext cx="4763" cy="3175"/>
          </a:xfrm>
          <a:custGeom>
            <a:avLst/>
            <a:gdLst>
              <a:gd name="T0" fmla="*/ 2147483647 w 7"/>
              <a:gd name="T1" fmla="*/ 0 h 5"/>
              <a:gd name="T2" fmla="*/ 2147483647 w 7"/>
              <a:gd name="T3" fmla="*/ 0 h 5"/>
              <a:gd name="T4" fmla="*/ 0 w 7"/>
              <a:gd name="T5" fmla="*/ 768143625 h 5"/>
              <a:gd name="T6" fmla="*/ 630119724 w 7"/>
              <a:gd name="T7" fmla="*/ 1280239375 h 5"/>
              <a:gd name="T8" fmla="*/ 2147483647 w 7"/>
              <a:gd name="T9" fmla="*/ 768143625 h 5"/>
              <a:gd name="T10" fmla="*/ 2147483647 w 7"/>
              <a:gd name="T11" fmla="*/ 768143625 h 5"/>
              <a:gd name="T12" fmla="*/ 2147483647 w 7"/>
              <a:gd name="T13" fmla="*/ 0 h 5"/>
              <a:gd name="T14" fmla="*/ 2147483647 w 7"/>
              <a:gd name="T15" fmla="*/ 0 h 5"/>
              <a:gd name="T16" fmla="*/ 2147483647 w 7"/>
              <a:gd name="T17" fmla="*/ 0 h 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" h="5">
                <a:moveTo>
                  <a:pt x="7" y="0"/>
                </a:moveTo>
                <a:lnTo>
                  <a:pt x="7" y="0"/>
                </a:lnTo>
                <a:lnTo>
                  <a:pt x="0" y="3"/>
                </a:lnTo>
                <a:lnTo>
                  <a:pt x="2" y="5"/>
                </a:lnTo>
                <a:lnTo>
                  <a:pt x="7" y="3"/>
                </a:lnTo>
                <a:lnTo>
                  <a:pt x="7" y="0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505" name="Freeform 6020"/>
          <p:cNvSpPr>
            <a:spLocks/>
          </p:cNvSpPr>
          <p:nvPr/>
        </p:nvSpPr>
        <p:spPr bwMode="auto">
          <a:xfrm>
            <a:off x="5030788" y="6489700"/>
            <a:ext cx="3175" cy="3175"/>
          </a:xfrm>
          <a:custGeom>
            <a:avLst/>
            <a:gdLst>
              <a:gd name="T0" fmla="*/ 1280239375 w 5"/>
              <a:gd name="T1" fmla="*/ 0 h 5"/>
              <a:gd name="T2" fmla="*/ 1280239375 w 5"/>
              <a:gd name="T3" fmla="*/ 0 h 5"/>
              <a:gd name="T4" fmla="*/ 0 w 5"/>
              <a:gd name="T5" fmla="*/ 512095750 h 5"/>
              <a:gd name="T6" fmla="*/ 0 w 5"/>
              <a:gd name="T7" fmla="*/ 1280239375 h 5"/>
              <a:gd name="T8" fmla="*/ 1280239375 w 5"/>
              <a:gd name="T9" fmla="*/ 512095750 h 5"/>
              <a:gd name="T10" fmla="*/ 1280239375 w 5"/>
              <a:gd name="T11" fmla="*/ 512095750 h 5"/>
              <a:gd name="T12" fmla="*/ 1280239375 w 5"/>
              <a:gd name="T13" fmla="*/ 0 h 5"/>
              <a:gd name="T14" fmla="*/ 1280239375 w 5"/>
              <a:gd name="T15" fmla="*/ 0 h 5"/>
              <a:gd name="T16" fmla="*/ 1280239375 w 5"/>
              <a:gd name="T17" fmla="*/ 0 h 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" h="5">
                <a:moveTo>
                  <a:pt x="5" y="0"/>
                </a:moveTo>
                <a:lnTo>
                  <a:pt x="5" y="0"/>
                </a:lnTo>
                <a:lnTo>
                  <a:pt x="0" y="2"/>
                </a:lnTo>
                <a:lnTo>
                  <a:pt x="0" y="5"/>
                </a:lnTo>
                <a:lnTo>
                  <a:pt x="5" y="2"/>
                </a:lnTo>
                <a:lnTo>
                  <a:pt x="5" y="0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506" name="Freeform 6021"/>
          <p:cNvSpPr>
            <a:spLocks/>
          </p:cNvSpPr>
          <p:nvPr/>
        </p:nvSpPr>
        <p:spPr bwMode="auto">
          <a:xfrm>
            <a:off x="5033963" y="6489700"/>
            <a:ext cx="4762" cy="1588"/>
          </a:xfrm>
          <a:custGeom>
            <a:avLst/>
            <a:gdLst>
              <a:gd name="T0" fmla="*/ 1054463946 w 8"/>
              <a:gd name="T1" fmla="*/ 0 h 2"/>
              <a:gd name="T2" fmla="*/ 1054463946 w 8"/>
              <a:gd name="T3" fmla="*/ 0 h 2"/>
              <a:gd name="T4" fmla="*/ 0 w 8"/>
              <a:gd name="T5" fmla="*/ 0 h 2"/>
              <a:gd name="T6" fmla="*/ 0 w 8"/>
              <a:gd name="T7" fmla="*/ 1001132368 h 2"/>
              <a:gd name="T8" fmla="*/ 1687284340 w 8"/>
              <a:gd name="T9" fmla="*/ 1001132368 h 2"/>
              <a:gd name="T10" fmla="*/ 1687284340 w 8"/>
              <a:gd name="T11" fmla="*/ 1001132368 h 2"/>
              <a:gd name="T12" fmla="*/ 1054463946 w 8"/>
              <a:gd name="T13" fmla="*/ 0 h 2"/>
              <a:gd name="T14" fmla="*/ 1054463946 w 8"/>
              <a:gd name="T15" fmla="*/ 0 h 2"/>
              <a:gd name="T16" fmla="*/ 1054463946 w 8"/>
              <a:gd name="T17" fmla="*/ 0 h 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" h="2">
                <a:moveTo>
                  <a:pt x="5" y="0"/>
                </a:moveTo>
                <a:lnTo>
                  <a:pt x="5" y="0"/>
                </a:lnTo>
                <a:lnTo>
                  <a:pt x="0" y="0"/>
                </a:lnTo>
                <a:lnTo>
                  <a:pt x="0" y="2"/>
                </a:lnTo>
                <a:lnTo>
                  <a:pt x="8" y="2"/>
                </a:lnTo>
                <a:lnTo>
                  <a:pt x="5" y="0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507" name="Freeform 6022"/>
          <p:cNvSpPr>
            <a:spLocks/>
          </p:cNvSpPr>
          <p:nvPr/>
        </p:nvSpPr>
        <p:spPr bwMode="auto">
          <a:xfrm>
            <a:off x="5037138" y="6488113"/>
            <a:ext cx="4762" cy="3175"/>
          </a:xfrm>
          <a:custGeom>
            <a:avLst/>
            <a:gdLst>
              <a:gd name="T0" fmla="*/ 1687284340 w 8"/>
              <a:gd name="T1" fmla="*/ 0 h 5"/>
              <a:gd name="T2" fmla="*/ 1687284340 w 8"/>
              <a:gd name="T3" fmla="*/ 0 h 5"/>
              <a:gd name="T4" fmla="*/ 0 w 8"/>
              <a:gd name="T5" fmla="*/ 768143625 h 5"/>
              <a:gd name="T6" fmla="*/ 632820394 w 8"/>
              <a:gd name="T7" fmla="*/ 1280239375 h 5"/>
              <a:gd name="T8" fmla="*/ 1687284340 w 8"/>
              <a:gd name="T9" fmla="*/ 768143625 h 5"/>
              <a:gd name="T10" fmla="*/ 1687284340 w 8"/>
              <a:gd name="T11" fmla="*/ 768143625 h 5"/>
              <a:gd name="T12" fmla="*/ 1687284340 w 8"/>
              <a:gd name="T13" fmla="*/ 0 h 5"/>
              <a:gd name="T14" fmla="*/ 1687284340 w 8"/>
              <a:gd name="T15" fmla="*/ 0 h 5"/>
              <a:gd name="T16" fmla="*/ 1687284340 w 8"/>
              <a:gd name="T17" fmla="*/ 0 h 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" h="5">
                <a:moveTo>
                  <a:pt x="8" y="0"/>
                </a:moveTo>
                <a:lnTo>
                  <a:pt x="8" y="0"/>
                </a:lnTo>
                <a:lnTo>
                  <a:pt x="0" y="3"/>
                </a:lnTo>
                <a:lnTo>
                  <a:pt x="3" y="5"/>
                </a:lnTo>
                <a:lnTo>
                  <a:pt x="8" y="3"/>
                </a:lnTo>
                <a:lnTo>
                  <a:pt x="8" y="0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508" name="Freeform 6023"/>
          <p:cNvSpPr>
            <a:spLocks/>
          </p:cNvSpPr>
          <p:nvPr/>
        </p:nvSpPr>
        <p:spPr bwMode="auto">
          <a:xfrm>
            <a:off x="5041900" y="6488113"/>
            <a:ext cx="3175" cy="1587"/>
          </a:xfrm>
          <a:custGeom>
            <a:avLst/>
            <a:gdLst>
              <a:gd name="T0" fmla="*/ 1280239375 w 5"/>
              <a:gd name="T1" fmla="*/ 0 h 3"/>
              <a:gd name="T2" fmla="*/ 1280239375 w 5"/>
              <a:gd name="T3" fmla="*/ 0 h 3"/>
              <a:gd name="T4" fmla="*/ 0 w 5"/>
              <a:gd name="T5" fmla="*/ 0 h 3"/>
              <a:gd name="T6" fmla="*/ 0 w 5"/>
              <a:gd name="T7" fmla="*/ 444107667 h 3"/>
              <a:gd name="T8" fmla="*/ 1280239375 w 5"/>
              <a:gd name="T9" fmla="*/ 444107667 h 3"/>
              <a:gd name="T10" fmla="*/ 1280239375 w 5"/>
              <a:gd name="T11" fmla="*/ 444107667 h 3"/>
              <a:gd name="T12" fmla="*/ 1280239375 w 5"/>
              <a:gd name="T13" fmla="*/ 0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lnTo>
                  <a:pt x="0" y="0"/>
                </a:lnTo>
                <a:lnTo>
                  <a:pt x="0" y="3"/>
                </a:lnTo>
                <a:lnTo>
                  <a:pt x="5" y="3"/>
                </a:lnTo>
                <a:lnTo>
                  <a:pt x="5" y="0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509" name="Freeform 6024"/>
          <p:cNvSpPr>
            <a:spLocks/>
          </p:cNvSpPr>
          <p:nvPr/>
        </p:nvSpPr>
        <p:spPr bwMode="auto">
          <a:xfrm>
            <a:off x="5045075" y="6488113"/>
            <a:ext cx="3175" cy="1587"/>
          </a:xfrm>
          <a:custGeom>
            <a:avLst/>
            <a:gdLst>
              <a:gd name="T0" fmla="*/ 1280239375 w 5"/>
              <a:gd name="T1" fmla="*/ 0 h 3"/>
              <a:gd name="T2" fmla="*/ 1280239375 w 5"/>
              <a:gd name="T3" fmla="*/ 0 h 3"/>
              <a:gd name="T4" fmla="*/ 0 w 5"/>
              <a:gd name="T5" fmla="*/ 0 h 3"/>
              <a:gd name="T6" fmla="*/ 0 w 5"/>
              <a:gd name="T7" fmla="*/ 444107667 h 3"/>
              <a:gd name="T8" fmla="*/ 1280239375 w 5"/>
              <a:gd name="T9" fmla="*/ 444107667 h 3"/>
              <a:gd name="T10" fmla="*/ 1280239375 w 5"/>
              <a:gd name="T11" fmla="*/ 444107667 h 3"/>
              <a:gd name="T12" fmla="*/ 1280239375 w 5"/>
              <a:gd name="T13" fmla="*/ 0 h 3"/>
              <a:gd name="T14" fmla="*/ 1280239375 w 5"/>
              <a:gd name="T15" fmla="*/ 0 h 3"/>
              <a:gd name="T16" fmla="*/ 1280239375 w 5"/>
              <a:gd name="T17" fmla="*/ 0 h 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lnTo>
                  <a:pt x="0" y="0"/>
                </a:lnTo>
                <a:lnTo>
                  <a:pt x="0" y="3"/>
                </a:lnTo>
                <a:lnTo>
                  <a:pt x="5" y="3"/>
                </a:lnTo>
                <a:lnTo>
                  <a:pt x="5" y="0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510" name="Freeform 6025"/>
          <p:cNvSpPr>
            <a:spLocks/>
          </p:cNvSpPr>
          <p:nvPr/>
        </p:nvSpPr>
        <p:spPr bwMode="auto">
          <a:xfrm>
            <a:off x="5048250" y="6486525"/>
            <a:ext cx="3175" cy="3175"/>
          </a:xfrm>
          <a:custGeom>
            <a:avLst/>
            <a:gdLst>
              <a:gd name="T0" fmla="*/ 1280239375 w 5"/>
              <a:gd name="T1" fmla="*/ 0 h 5"/>
              <a:gd name="T2" fmla="*/ 1280239375 w 5"/>
              <a:gd name="T3" fmla="*/ 0 h 5"/>
              <a:gd name="T4" fmla="*/ 0 w 5"/>
              <a:gd name="T5" fmla="*/ 512095750 h 5"/>
              <a:gd name="T6" fmla="*/ 0 w 5"/>
              <a:gd name="T7" fmla="*/ 1280239375 h 5"/>
              <a:gd name="T8" fmla="*/ 1280239375 w 5"/>
              <a:gd name="T9" fmla="*/ 1280239375 h 5"/>
              <a:gd name="T10" fmla="*/ 1280239375 w 5"/>
              <a:gd name="T11" fmla="*/ 1280239375 h 5"/>
              <a:gd name="T12" fmla="*/ 1280239375 w 5"/>
              <a:gd name="T13" fmla="*/ 1280239375 h 5"/>
              <a:gd name="T14" fmla="*/ 1280239375 w 5"/>
              <a:gd name="T15" fmla="*/ 1280239375 h 5"/>
              <a:gd name="T16" fmla="*/ 1280239375 w 5"/>
              <a:gd name="T17" fmla="*/ 1280239375 h 5"/>
              <a:gd name="T18" fmla="*/ 1280239375 w 5"/>
              <a:gd name="T19" fmla="*/ 0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" h="5">
                <a:moveTo>
                  <a:pt x="5" y="0"/>
                </a:moveTo>
                <a:lnTo>
                  <a:pt x="5" y="0"/>
                </a:lnTo>
                <a:lnTo>
                  <a:pt x="0" y="2"/>
                </a:lnTo>
                <a:lnTo>
                  <a:pt x="0" y="5"/>
                </a:lnTo>
                <a:lnTo>
                  <a:pt x="5" y="5"/>
                </a:lnTo>
                <a:lnTo>
                  <a:pt x="5" y="0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511" name="Freeform 6026"/>
          <p:cNvSpPr>
            <a:spLocks/>
          </p:cNvSpPr>
          <p:nvPr/>
        </p:nvSpPr>
        <p:spPr bwMode="auto">
          <a:xfrm>
            <a:off x="5051425" y="6486525"/>
            <a:ext cx="3175" cy="3175"/>
          </a:xfrm>
          <a:custGeom>
            <a:avLst/>
            <a:gdLst>
              <a:gd name="T0" fmla="*/ 1280239375 w 5"/>
              <a:gd name="T1" fmla="*/ 0 h 5"/>
              <a:gd name="T2" fmla="*/ 1280239375 w 5"/>
              <a:gd name="T3" fmla="*/ 0 h 5"/>
              <a:gd name="T4" fmla="*/ 0 w 5"/>
              <a:gd name="T5" fmla="*/ 0 h 5"/>
              <a:gd name="T6" fmla="*/ 0 w 5"/>
              <a:gd name="T7" fmla="*/ 1280239375 h 5"/>
              <a:gd name="T8" fmla="*/ 1280239375 w 5"/>
              <a:gd name="T9" fmla="*/ 1280239375 h 5"/>
              <a:gd name="T10" fmla="*/ 1280239375 w 5"/>
              <a:gd name="T11" fmla="*/ 1280239375 h 5"/>
              <a:gd name="T12" fmla="*/ 1280239375 w 5"/>
              <a:gd name="T13" fmla="*/ 0 h 5"/>
              <a:gd name="T14" fmla="*/ 1280239375 w 5"/>
              <a:gd name="T15" fmla="*/ 0 h 5"/>
              <a:gd name="T16" fmla="*/ 1280239375 w 5"/>
              <a:gd name="T17" fmla="*/ 0 h 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" h="5">
                <a:moveTo>
                  <a:pt x="5" y="0"/>
                </a:moveTo>
                <a:lnTo>
                  <a:pt x="5" y="0"/>
                </a:lnTo>
                <a:lnTo>
                  <a:pt x="0" y="0"/>
                </a:lnTo>
                <a:lnTo>
                  <a:pt x="0" y="5"/>
                </a:lnTo>
                <a:lnTo>
                  <a:pt x="5" y="5"/>
                </a:lnTo>
                <a:lnTo>
                  <a:pt x="5" y="0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512" name="Freeform 6027"/>
          <p:cNvSpPr>
            <a:spLocks/>
          </p:cNvSpPr>
          <p:nvPr/>
        </p:nvSpPr>
        <p:spPr bwMode="auto">
          <a:xfrm>
            <a:off x="5054600" y="6486525"/>
            <a:ext cx="1588" cy="3175"/>
          </a:xfrm>
          <a:custGeom>
            <a:avLst/>
            <a:gdLst>
              <a:gd name="T0" fmla="*/ 250283092 w 4"/>
              <a:gd name="T1" fmla="*/ 0 h 5"/>
              <a:gd name="T2" fmla="*/ 250283092 w 4"/>
              <a:gd name="T3" fmla="*/ 0 h 5"/>
              <a:gd name="T4" fmla="*/ 0 w 4"/>
              <a:gd name="T5" fmla="*/ 0 h 5"/>
              <a:gd name="T6" fmla="*/ 0 w 4"/>
              <a:gd name="T7" fmla="*/ 1280239375 h 5"/>
              <a:gd name="T8" fmla="*/ 250283092 w 4"/>
              <a:gd name="T9" fmla="*/ 1280239375 h 5"/>
              <a:gd name="T10" fmla="*/ 250283092 w 4"/>
              <a:gd name="T11" fmla="*/ 1280239375 h 5"/>
              <a:gd name="T12" fmla="*/ 250283092 w 4"/>
              <a:gd name="T13" fmla="*/ 0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" h="5">
                <a:moveTo>
                  <a:pt x="4" y="0"/>
                </a:moveTo>
                <a:lnTo>
                  <a:pt x="4" y="0"/>
                </a:lnTo>
                <a:lnTo>
                  <a:pt x="0" y="0"/>
                </a:lnTo>
                <a:lnTo>
                  <a:pt x="0" y="5"/>
                </a:lnTo>
                <a:lnTo>
                  <a:pt x="4" y="5"/>
                </a:lnTo>
                <a:lnTo>
                  <a:pt x="4" y="0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513" name="Freeform 6028"/>
          <p:cNvSpPr>
            <a:spLocks/>
          </p:cNvSpPr>
          <p:nvPr/>
        </p:nvSpPr>
        <p:spPr bwMode="auto">
          <a:xfrm>
            <a:off x="5056188" y="6486525"/>
            <a:ext cx="3175" cy="3175"/>
          </a:xfrm>
          <a:custGeom>
            <a:avLst/>
            <a:gdLst>
              <a:gd name="T0" fmla="*/ 1280239375 w 5"/>
              <a:gd name="T1" fmla="*/ 0 h 5"/>
              <a:gd name="T2" fmla="*/ 1280239375 w 5"/>
              <a:gd name="T3" fmla="*/ 0 h 5"/>
              <a:gd name="T4" fmla="*/ 0 w 5"/>
              <a:gd name="T5" fmla="*/ 0 h 5"/>
              <a:gd name="T6" fmla="*/ 0 w 5"/>
              <a:gd name="T7" fmla="*/ 1280239375 h 5"/>
              <a:gd name="T8" fmla="*/ 1280239375 w 5"/>
              <a:gd name="T9" fmla="*/ 1280239375 h 5"/>
              <a:gd name="T10" fmla="*/ 1280239375 w 5"/>
              <a:gd name="T11" fmla="*/ 1280239375 h 5"/>
              <a:gd name="T12" fmla="*/ 1280239375 w 5"/>
              <a:gd name="T13" fmla="*/ 0 h 5"/>
              <a:gd name="T14" fmla="*/ 1280239375 w 5"/>
              <a:gd name="T15" fmla="*/ 0 h 5"/>
              <a:gd name="T16" fmla="*/ 1280239375 w 5"/>
              <a:gd name="T17" fmla="*/ 0 h 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" h="5">
                <a:moveTo>
                  <a:pt x="5" y="0"/>
                </a:moveTo>
                <a:lnTo>
                  <a:pt x="5" y="0"/>
                </a:lnTo>
                <a:lnTo>
                  <a:pt x="0" y="0"/>
                </a:lnTo>
                <a:lnTo>
                  <a:pt x="0" y="5"/>
                </a:lnTo>
                <a:lnTo>
                  <a:pt x="5" y="5"/>
                </a:lnTo>
                <a:lnTo>
                  <a:pt x="5" y="0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514" name="Freeform 6029"/>
          <p:cNvSpPr>
            <a:spLocks/>
          </p:cNvSpPr>
          <p:nvPr/>
        </p:nvSpPr>
        <p:spPr bwMode="auto">
          <a:xfrm>
            <a:off x="5059363" y="6486525"/>
            <a:ext cx="3175" cy="3175"/>
          </a:xfrm>
          <a:custGeom>
            <a:avLst/>
            <a:gdLst>
              <a:gd name="T0" fmla="*/ 1280239375 w 5"/>
              <a:gd name="T1" fmla="*/ 0 h 5"/>
              <a:gd name="T2" fmla="*/ 1280239375 w 5"/>
              <a:gd name="T3" fmla="*/ 0 h 5"/>
              <a:gd name="T4" fmla="*/ 0 w 5"/>
              <a:gd name="T5" fmla="*/ 0 h 5"/>
              <a:gd name="T6" fmla="*/ 0 w 5"/>
              <a:gd name="T7" fmla="*/ 1280239375 h 5"/>
              <a:gd name="T8" fmla="*/ 1280239375 w 5"/>
              <a:gd name="T9" fmla="*/ 1280239375 h 5"/>
              <a:gd name="T10" fmla="*/ 1280239375 w 5"/>
              <a:gd name="T11" fmla="*/ 1280239375 h 5"/>
              <a:gd name="T12" fmla="*/ 1280239375 w 5"/>
              <a:gd name="T13" fmla="*/ 0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" h="5">
                <a:moveTo>
                  <a:pt x="5" y="0"/>
                </a:moveTo>
                <a:lnTo>
                  <a:pt x="5" y="0"/>
                </a:lnTo>
                <a:lnTo>
                  <a:pt x="0" y="0"/>
                </a:lnTo>
                <a:lnTo>
                  <a:pt x="0" y="5"/>
                </a:lnTo>
                <a:lnTo>
                  <a:pt x="5" y="5"/>
                </a:lnTo>
                <a:lnTo>
                  <a:pt x="5" y="0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515" name="Freeform 6030"/>
          <p:cNvSpPr>
            <a:spLocks/>
          </p:cNvSpPr>
          <p:nvPr/>
        </p:nvSpPr>
        <p:spPr bwMode="auto">
          <a:xfrm>
            <a:off x="5062538" y="6486525"/>
            <a:ext cx="3175" cy="3175"/>
          </a:xfrm>
          <a:custGeom>
            <a:avLst/>
            <a:gdLst>
              <a:gd name="T0" fmla="*/ 1280239375 w 5"/>
              <a:gd name="T1" fmla="*/ 512095750 h 5"/>
              <a:gd name="T2" fmla="*/ 1280239375 w 5"/>
              <a:gd name="T3" fmla="*/ 512095750 h 5"/>
              <a:gd name="T4" fmla="*/ 0 w 5"/>
              <a:gd name="T5" fmla="*/ 0 h 5"/>
              <a:gd name="T6" fmla="*/ 0 w 5"/>
              <a:gd name="T7" fmla="*/ 1280239375 h 5"/>
              <a:gd name="T8" fmla="*/ 1280239375 w 5"/>
              <a:gd name="T9" fmla="*/ 1280239375 h 5"/>
              <a:gd name="T10" fmla="*/ 1280239375 w 5"/>
              <a:gd name="T11" fmla="*/ 1280239375 h 5"/>
              <a:gd name="T12" fmla="*/ 1280239375 w 5"/>
              <a:gd name="T13" fmla="*/ 512095750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" h="5">
                <a:moveTo>
                  <a:pt x="5" y="2"/>
                </a:moveTo>
                <a:lnTo>
                  <a:pt x="5" y="2"/>
                </a:lnTo>
                <a:lnTo>
                  <a:pt x="0" y="0"/>
                </a:lnTo>
                <a:lnTo>
                  <a:pt x="0" y="5"/>
                </a:lnTo>
                <a:lnTo>
                  <a:pt x="5" y="5"/>
                </a:lnTo>
                <a:lnTo>
                  <a:pt x="5" y="2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516" name="Freeform 6031"/>
          <p:cNvSpPr>
            <a:spLocks/>
          </p:cNvSpPr>
          <p:nvPr/>
        </p:nvSpPr>
        <p:spPr bwMode="auto">
          <a:xfrm>
            <a:off x="5065713" y="6488113"/>
            <a:ext cx="3175" cy="1587"/>
          </a:xfrm>
          <a:custGeom>
            <a:avLst/>
            <a:gdLst>
              <a:gd name="T0" fmla="*/ 1280239375 w 5"/>
              <a:gd name="T1" fmla="*/ 0 h 3"/>
              <a:gd name="T2" fmla="*/ 1280239375 w 5"/>
              <a:gd name="T3" fmla="*/ 0 h 3"/>
              <a:gd name="T4" fmla="*/ 0 w 5"/>
              <a:gd name="T5" fmla="*/ 0 h 3"/>
              <a:gd name="T6" fmla="*/ 0 w 5"/>
              <a:gd name="T7" fmla="*/ 444107667 h 3"/>
              <a:gd name="T8" fmla="*/ 1280239375 w 5"/>
              <a:gd name="T9" fmla="*/ 444107667 h 3"/>
              <a:gd name="T10" fmla="*/ 1280239375 w 5"/>
              <a:gd name="T11" fmla="*/ 444107667 h 3"/>
              <a:gd name="T12" fmla="*/ 1280239375 w 5"/>
              <a:gd name="T13" fmla="*/ 0 h 3"/>
              <a:gd name="T14" fmla="*/ 1280239375 w 5"/>
              <a:gd name="T15" fmla="*/ 0 h 3"/>
              <a:gd name="T16" fmla="*/ 1280239375 w 5"/>
              <a:gd name="T17" fmla="*/ 0 h 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lnTo>
                  <a:pt x="0" y="0"/>
                </a:lnTo>
                <a:lnTo>
                  <a:pt x="0" y="3"/>
                </a:lnTo>
                <a:lnTo>
                  <a:pt x="5" y="3"/>
                </a:lnTo>
                <a:lnTo>
                  <a:pt x="5" y="0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517" name="Freeform 6032"/>
          <p:cNvSpPr>
            <a:spLocks/>
          </p:cNvSpPr>
          <p:nvPr/>
        </p:nvSpPr>
        <p:spPr bwMode="auto">
          <a:xfrm>
            <a:off x="5068888" y="6488113"/>
            <a:ext cx="3175" cy="1587"/>
          </a:xfrm>
          <a:custGeom>
            <a:avLst/>
            <a:gdLst>
              <a:gd name="T0" fmla="*/ 1280239375 w 5"/>
              <a:gd name="T1" fmla="*/ 444107667 h 3"/>
              <a:gd name="T2" fmla="*/ 1280239375 w 5"/>
              <a:gd name="T3" fmla="*/ 0 h 3"/>
              <a:gd name="T4" fmla="*/ 0 w 5"/>
              <a:gd name="T5" fmla="*/ 0 h 3"/>
              <a:gd name="T6" fmla="*/ 0 w 5"/>
              <a:gd name="T7" fmla="*/ 444107667 h 3"/>
              <a:gd name="T8" fmla="*/ 1280239375 w 5"/>
              <a:gd name="T9" fmla="*/ 444107667 h 3"/>
              <a:gd name="T10" fmla="*/ 1280239375 w 5"/>
              <a:gd name="T11" fmla="*/ 444107667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" h="3">
                <a:moveTo>
                  <a:pt x="5" y="3"/>
                </a:moveTo>
                <a:lnTo>
                  <a:pt x="5" y="0"/>
                </a:lnTo>
                <a:lnTo>
                  <a:pt x="0" y="0"/>
                </a:lnTo>
                <a:lnTo>
                  <a:pt x="0" y="3"/>
                </a:lnTo>
                <a:lnTo>
                  <a:pt x="5" y="3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518" name="Freeform 6033"/>
          <p:cNvSpPr>
            <a:spLocks/>
          </p:cNvSpPr>
          <p:nvPr/>
        </p:nvSpPr>
        <p:spPr bwMode="auto">
          <a:xfrm>
            <a:off x="5035550" y="6477000"/>
            <a:ext cx="4763" cy="9525"/>
          </a:xfrm>
          <a:custGeom>
            <a:avLst/>
            <a:gdLst>
              <a:gd name="T0" fmla="*/ 0 w 7"/>
              <a:gd name="T1" fmla="*/ 0 h 15"/>
              <a:gd name="T2" fmla="*/ 0 w 7"/>
              <a:gd name="T3" fmla="*/ 0 h 15"/>
              <a:gd name="T4" fmla="*/ 0 w 7"/>
              <a:gd name="T5" fmla="*/ 2147483647 h 15"/>
              <a:gd name="T6" fmla="*/ 2147483647 w 7"/>
              <a:gd name="T7" fmla="*/ 2147483647 h 15"/>
              <a:gd name="T8" fmla="*/ 2147483647 w 7"/>
              <a:gd name="T9" fmla="*/ 0 h 15"/>
              <a:gd name="T10" fmla="*/ 2147483647 w 7"/>
              <a:gd name="T11" fmla="*/ 0 h 15"/>
              <a:gd name="T12" fmla="*/ 2147483647 w 7"/>
              <a:gd name="T13" fmla="*/ 0 h 15"/>
              <a:gd name="T14" fmla="*/ 2147483647 w 7"/>
              <a:gd name="T15" fmla="*/ 0 h 15"/>
              <a:gd name="T16" fmla="*/ 2147483647 w 7"/>
              <a:gd name="T17" fmla="*/ 0 h 15"/>
              <a:gd name="T18" fmla="*/ 0 w 7"/>
              <a:gd name="T19" fmla="*/ 0 h 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" h="15">
                <a:moveTo>
                  <a:pt x="0" y="0"/>
                </a:moveTo>
                <a:lnTo>
                  <a:pt x="0" y="0"/>
                </a:lnTo>
                <a:lnTo>
                  <a:pt x="0" y="15"/>
                </a:lnTo>
                <a:lnTo>
                  <a:pt x="7" y="15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519" name="Freeform 6034"/>
          <p:cNvSpPr>
            <a:spLocks/>
          </p:cNvSpPr>
          <p:nvPr/>
        </p:nvSpPr>
        <p:spPr bwMode="auto">
          <a:xfrm>
            <a:off x="5035550" y="6475413"/>
            <a:ext cx="4763" cy="1587"/>
          </a:xfrm>
          <a:custGeom>
            <a:avLst/>
            <a:gdLst>
              <a:gd name="T0" fmla="*/ 0 w 7"/>
              <a:gd name="T1" fmla="*/ 444107667 h 3"/>
              <a:gd name="T2" fmla="*/ 0 w 7"/>
              <a:gd name="T3" fmla="*/ 444107667 h 3"/>
              <a:gd name="T4" fmla="*/ 0 w 7"/>
              <a:gd name="T5" fmla="*/ 444107667 h 3"/>
              <a:gd name="T6" fmla="*/ 2147483647 w 7"/>
              <a:gd name="T7" fmla="*/ 444107667 h 3"/>
              <a:gd name="T8" fmla="*/ 2147483647 w 7"/>
              <a:gd name="T9" fmla="*/ 0 h 3"/>
              <a:gd name="T10" fmla="*/ 2147483647 w 7"/>
              <a:gd name="T11" fmla="*/ 0 h 3"/>
              <a:gd name="T12" fmla="*/ 2147483647 w 7"/>
              <a:gd name="T13" fmla="*/ 0 h 3"/>
              <a:gd name="T14" fmla="*/ 2147483647 w 7"/>
              <a:gd name="T15" fmla="*/ 0 h 3"/>
              <a:gd name="T16" fmla="*/ 2147483647 w 7"/>
              <a:gd name="T17" fmla="*/ 0 h 3"/>
              <a:gd name="T18" fmla="*/ 0 w 7"/>
              <a:gd name="T19" fmla="*/ 444107667 h 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" h="3">
                <a:moveTo>
                  <a:pt x="0" y="3"/>
                </a:moveTo>
                <a:lnTo>
                  <a:pt x="0" y="3"/>
                </a:lnTo>
                <a:lnTo>
                  <a:pt x="7" y="3"/>
                </a:lnTo>
                <a:lnTo>
                  <a:pt x="7" y="0"/>
                </a:lnTo>
                <a:lnTo>
                  <a:pt x="0" y="3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520" name="Freeform 6035"/>
          <p:cNvSpPr>
            <a:spLocks/>
          </p:cNvSpPr>
          <p:nvPr/>
        </p:nvSpPr>
        <p:spPr bwMode="auto">
          <a:xfrm>
            <a:off x="5035550" y="6473825"/>
            <a:ext cx="4763" cy="3175"/>
          </a:xfrm>
          <a:custGeom>
            <a:avLst/>
            <a:gdLst>
              <a:gd name="T0" fmla="*/ 0 w 7"/>
              <a:gd name="T1" fmla="*/ 512095750 h 5"/>
              <a:gd name="T2" fmla="*/ 0 w 7"/>
              <a:gd name="T3" fmla="*/ 512095750 h 5"/>
              <a:gd name="T4" fmla="*/ 0 w 7"/>
              <a:gd name="T5" fmla="*/ 1280239375 h 5"/>
              <a:gd name="T6" fmla="*/ 2147483647 w 7"/>
              <a:gd name="T7" fmla="*/ 512095750 h 5"/>
              <a:gd name="T8" fmla="*/ 1575068305 w 7"/>
              <a:gd name="T9" fmla="*/ 0 h 5"/>
              <a:gd name="T10" fmla="*/ 1575068305 w 7"/>
              <a:gd name="T11" fmla="*/ 0 h 5"/>
              <a:gd name="T12" fmla="*/ 1575068305 w 7"/>
              <a:gd name="T13" fmla="*/ 0 h 5"/>
              <a:gd name="T14" fmla="*/ 1575068305 w 7"/>
              <a:gd name="T15" fmla="*/ 0 h 5"/>
              <a:gd name="T16" fmla="*/ 1575068305 w 7"/>
              <a:gd name="T17" fmla="*/ 0 h 5"/>
              <a:gd name="T18" fmla="*/ 0 w 7"/>
              <a:gd name="T19" fmla="*/ 512095750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" h="5">
                <a:moveTo>
                  <a:pt x="0" y="2"/>
                </a:moveTo>
                <a:lnTo>
                  <a:pt x="0" y="2"/>
                </a:lnTo>
                <a:lnTo>
                  <a:pt x="0" y="5"/>
                </a:lnTo>
                <a:lnTo>
                  <a:pt x="7" y="2"/>
                </a:lnTo>
                <a:lnTo>
                  <a:pt x="5" y="0"/>
                </a:lnTo>
                <a:lnTo>
                  <a:pt x="0" y="2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521" name="Freeform 6036"/>
          <p:cNvSpPr>
            <a:spLocks/>
          </p:cNvSpPr>
          <p:nvPr/>
        </p:nvSpPr>
        <p:spPr bwMode="auto">
          <a:xfrm>
            <a:off x="5033963" y="6472238"/>
            <a:ext cx="4762" cy="3175"/>
          </a:xfrm>
          <a:custGeom>
            <a:avLst/>
            <a:gdLst>
              <a:gd name="T0" fmla="*/ 0 w 8"/>
              <a:gd name="T1" fmla="*/ 768143625 h 5"/>
              <a:gd name="T2" fmla="*/ 0 w 8"/>
              <a:gd name="T3" fmla="*/ 768143625 h 5"/>
              <a:gd name="T4" fmla="*/ 632820394 w 8"/>
              <a:gd name="T5" fmla="*/ 1280239375 h 5"/>
              <a:gd name="T6" fmla="*/ 1687284340 w 8"/>
              <a:gd name="T7" fmla="*/ 768143625 h 5"/>
              <a:gd name="T8" fmla="*/ 1687284340 w 8"/>
              <a:gd name="T9" fmla="*/ 0 h 5"/>
              <a:gd name="T10" fmla="*/ 1687284340 w 8"/>
              <a:gd name="T11" fmla="*/ 0 h 5"/>
              <a:gd name="T12" fmla="*/ 1687284340 w 8"/>
              <a:gd name="T13" fmla="*/ 0 h 5"/>
              <a:gd name="T14" fmla="*/ 1687284340 w 8"/>
              <a:gd name="T15" fmla="*/ 0 h 5"/>
              <a:gd name="T16" fmla="*/ 1687284340 w 8"/>
              <a:gd name="T17" fmla="*/ 0 h 5"/>
              <a:gd name="T18" fmla="*/ 0 w 8"/>
              <a:gd name="T19" fmla="*/ 768143625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" h="5">
                <a:moveTo>
                  <a:pt x="0" y="3"/>
                </a:moveTo>
                <a:lnTo>
                  <a:pt x="0" y="3"/>
                </a:lnTo>
                <a:lnTo>
                  <a:pt x="3" y="5"/>
                </a:lnTo>
                <a:lnTo>
                  <a:pt x="8" y="3"/>
                </a:lnTo>
                <a:lnTo>
                  <a:pt x="8" y="0"/>
                </a:lnTo>
                <a:lnTo>
                  <a:pt x="0" y="3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522" name="Freeform 6037"/>
          <p:cNvSpPr>
            <a:spLocks/>
          </p:cNvSpPr>
          <p:nvPr/>
        </p:nvSpPr>
        <p:spPr bwMode="auto">
          <a:xfrm>
            <a:off x="5033963" y="6470650"/>
            <a:ext cx="4762" cy="3175"/>
          </a:xfrm>
          <a:custGeom>
            <a:avLst/>
            <a:gdLst>
              <a:gd name="T0" fmla="*/ 0 w 8"/>
              <a:gd name="T1" fmla="*/ 1280239375 h 5"/>
              <a:gd name="T2" fmla="*/ 0 w 8"/>
              <a:gd name="T3" fmla="*/ 1280239375 h 5"/>
              <a:gd name="T4" fmla="*/ 0 w 8"/>
              <a:gd name="T5" fmla="*/ 1280239375 h 5"/>
              <a:gd name="T6" fmla="*/ 1687284340 w 8"/>
              <a:gd name="T7" fmla="*/ 512095750 h 5"/>
              <a:gd name="T8" fmla="*/ 1054463946 w 8"/>
              <a:gd name="T9" fmla="*/ 0 h 5"/>
              <a:gd name="T10" fmla="*/ 1054463946 w 8"/>
              <a:gd name="T11" fmla="*/ 0 h 5"/>
              <a:gd name="T12" fmla="*/ 1054463946 w 8"/>
              <a:gd name="T13" fmla="*/ 0 h 5"/>
              <a:gd name="T14" fmla="*/ 1054463946 w 8"/>
              <a:gd name="T15" fmla="*/ 0 h 5"/>
              <a:gd name="T16" fmla="*/ 1054463946 w 8"/>
              <a:gd name="T17" fmla="*/ 0 h 5"/>
              <a:gd name="T18" fmla="*/ 0 w 8"/>
              <a:gd name="T19" fmla="*/ 1280239375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" h="5">
                <a:moveTo>
                  <a:pt x="0" y="5"/>
                </a:moveTo>
                <a:lnTo>
                  <a:pt x="0" y="5"/>
                </a:lnTo>
                <a:lnTo>
                  <a:pt x="8" y="2"/>
                </a:lnTo>
                <a:lnTo>
                  <a:pt x="5" y="0"/>
                </a:lnTo>
                <a:lnTo>
                  <a:pt x="0" y="5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523" name="Freeform 6038"/>
          <p:cNvSpPr>
            <a:spLocks/>
          </p:cNvSpPr>
          <p:nvPr/>
        </p:nvSpPr>
        <p:spPr bwMode="auto">
          <a:xfrm>
            <a:off x="5032375" y="6469063"/>
            <a:ext cx="4763" cy="4762"/>
          </a:xfrm>
          <a:custGeom>
            <a:avLst/>
            <a:gdLst>
              <a:gd name="T0" fmla="*/ 0 w 7"/>
              <a:gd name="T1" fmla="*/ 1054463946 h 8"/>
              <a:gd name="T2" fmla="*/ 0 w 7"/>
              <a:gd name="T3" fmla="*/ 1054463946 h 8"/>
              <a:gd name="T4" fmla="*/ 630119724 w 7"/>
              <a:gd name="T5" fmla="*/ 1687284340 h 8"/>
              <a:gd name="T6" fmla="*/ 2147483647 w 7"/>
              <a:gd name="T7" fmla="*/ 632820394 h 8"/>
              <a:gd name="T8" fmla="*/ 1575068305 w 7"/>
              <a:gd name="T9" fmla="*/ 0 h 8"/>
              <a:gd name="T10" fmla="*/ 1575068305 w 7"/>
              <a:gd name="T11" fmla="*/ 0 h 8"/>
              <a:gd name="T12" fmla="*/ 1575068305 w 7"/>
              <a:gd name="T13" fmla="*/ 0 h 8"/>
              <a:gd name="T14" fmla="*/ 1575068305 w 7"/>
              <a:gd name="T15" fmla="*/ 0 h 8"/>
              <a:gd name="T16" fmla="*/ 1575068305 w 7"/>
              <a:gd name="T17" fmla="*/ 0 h 8"/>
              <a:gd name="T18" fmla="*/ 0 w 7"/>
              <a:gd name="T19" fmla="*/ 10544639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" h="8">
                <a:moveTo>
                  <a:pt x="0" y="5"/>
                </a:moveTo>
                <a:lnTo>
                  <a:pt x="0" y="5"/>
                </a:lnTo>
                <a:lnTo>
                  <a:pt x="2" y="8"/>
                </a:lnTo>
                <a:lnTo>
                  <a:pt x="7" y="3"/>
                </a:lnTo>
                <a:lnTo>
                  <a:pt x="5" y="0"/>
                </a:lnTo>
                <a:lnTo>
                  <a:pt x="0" y="5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524" name="Freeform 6039"/>
          <p:cNvSpPr>
            <a:spLocks/>
          </p:cNvSpPr>
          <p:nvPr/>
        </p:nvSpPr>
        <p:spPr bwMode="auto">
          <a:xfrm>
            <a:off x="5032375" y="6467475"/>
            <a:ext cx="3175" cy="4763"/>
          </a:xfrm>
          <a:custGeom>
            <a:avLst/>
            <a:gdLst>
              <a:gd name="T0" fmla="*/ 0 w 5"/>
              <a:gd name="T1" fmla="*/ 2147483647 h 7"/>
              <a:gd name="T2" fmla="*/ 0 w 5"/>
              <a:gd name="T3" fmla="*/ 2147483647 h 7"/>
              <a:gd name="T4" fmla="*/ 0 w 5"/>
              <a:gd name="T5" fmla="*/ 2147483647 h 7"/>
              <a:gd name="T6" fmla="*/ 1280239375 w 5"/>
              <a:gd name="T7" fmla="*/ 630119724 h 7"/>
              <a:gd name="T8" fmla="*/ 512095750 w 5"/>
              <a:gd name="T9" fmla="*/ 630119724 h 7"/>
              <a:gd name="T10" fmla="*/ 512095750 w 5"/>
              <a:gd name="T11" fmla="*/ 0 h 7"/>
              <a:gd name="T12" fmla="*/ 512095750 w 5"/>
              <a:gd name="T13" fmla="*/ 630119724 h 7"/>
              <a:gd name="T14" fmla="*/ 512095750 w 5"/>
              <a:gd name="T15" fmla="*/ 630119724 h 7"/>
              <a:gd name="T16" fmla="*/ 512095750 w 5"/>
              <a:gd name="T17" fmla="*/ 0 h 7"/>
              <a:gd name="T18" fmla="*/ 0 w 5"/>
              <a:gd name="T19" fmla="*/ 2147483647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" h="7">
                <a:moveTo>
                  <a:pt x="0" y="7"/>
                </a:moveTo>
                <a:lnTo>
                  <a:pt x="0" y="7"/>
                </a:lnTo>
                <a:lnTo>
                  <a:pt x="5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7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525" name="Freeform 6040"/>
          <p:cNvSpPr>
            <a:spLocks/>
          </p:cNvSpPr>
          <p:nvPr/>
        </p:nvSpPr>
        <p:spPr bwMode="auto">
          <a:xfrm>
            <a:off x="5030788" y="6467475"/>
            <a:ext cx="3175" cy="4763"/>
          </a:xfrm>
          <a:custGeom>
            <a:avLst/>
            <a:gdLst>
              <a:gd name="T0" fmla="*/ 0 w 5"/>
              <a:gd name="T1" fmla="*/ 1575068305 h 7"/>
              <a:gd name="T2" fmla="*/ 0 w 5"/>
              <a:gd name="T3" fmla="*/ 1575068305 h 7"/>
              <a:gd name="T4" fmla="*/ 768143625 w 5"/>
              <a:gd name="T5" fmla="*/ 2147483647 h 7"/>
              <a:gd name="T6" fmla="*/ 1280239375 w 5"/>
              <a:gd name="T7" fmla="*/ 0 h 7"/>
              <a:gd name="T8" fmla="*/ 1280239375 w 5"/>
              <a:gd name="T9" fmla="*/ 0 h 7"/>
              <a:gd name="T10" fmla="*/ 768143625 w 5"/>
              <a:gd name="T11" fmla="*/ 0 h 7"/>
              <a:gd name="T12" fmla="*/ 1280239375 w 5"/>
              <a:gd name="T13" fmla="*/ 0 h 7"/>
              <a:gd name="T14" fmla="*/ 768143625 w 5"/>
              <a:gd name="T15" fmla="*/ 0 h 7"/>
              <a:gd name="T16" fmla="*/ 768143625 w 5"/>
              <a:gd name="T17" fmla="*/ 0 h 7"/>
              <a:gd name="T18" fmla="*/ 0 w 5"/>
              <a:gd name="T19" fmla="*/ 1575068305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" h="7">
                <a:moveTo>
                  <a:pt x="0" y="5"/>
                </a:moveTo>
                <a:lnTo>
                  <a:pt x="0" y="5"/>
                </a:lnTo>
                <a:lnTo>
                  <a:pt x="3" y="7"/>
                </a:lnTo>
                <a:lnTo>
                  <a:pt x="5" y="0"/>
                </a:lnTo>
                <a:lnTo>
                  <a:pt x="3" y="0"/>
                </a:lnTo>
                <a:lnTo>
                  <a:pt x="5" y="0"/>
                </a:lnTo>
                <a:lnTo>
                  <a:pt x="3" y="0"/>
                </a:lnTo>
                <a:lnTo>
                  <a:pt x="0" y="5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526" name="Freeform 6041"/>
          <p:cNvSpPr>
            <a:spLocks/>
          </p:cNvSpPr>
          <p:nvPr/>
        </p:nvSpPr>
        <p:spPr bwMode="auto">
          <a:xfrm>
            <a:off x="5029200" y="6465888"/>
            <a:ext cx="3175" cy="4762"/>
          </a:xfrm>
          <a:custGeom>
            <a:avLst/>
            <a:gdLst>
              <a:gd name="T0" fmla="*/ 512095750 w 5"/>
              <a:gd name="T1" fmla="*/ 1687284340 h 8"/>
              <a:gd name="T2" fmla="*/ 0 w 5"/>
              <a:gd name="T3" fmla="*/ 1687284340 h 8"/>
              <a:gd name="T4" fmla="*/ 512095750 w 5"/>
              <a:gd name="T5" fmla="*/ 1687284340 h 8"/>
              <a:gd name="T6" fmla="*/ 1280239375 w 5"/>
              <a:gd name="T7" fmla="*/ 632820394 h 8"/>
              <a:gd name="T8" fmla="*/ 1280239375 w 5"/>
              <a:gd name="T9" fmla="*/ 0 h 8"/>
              <a:gd name="T10" fmla="*/ 512095750 w 5"/>
              <a:gd name="T11" fmla="*/ 0 h 8"/>
              <a:gd name="T12" fmla="*/ 1280239375 w 5"/>
              <a:gd name="T13" fmla="*/ 0 h 8"/>
              <a:gd name="T14" fmla="*/ 512095750 w 5"/>
              <a:gd name="T15" fmla="*/ 0 h 8"/>
              <a:gd name="T16" fmla="*/ 512095750 w 5"/>
              <a:gd name="T17" fmla="*/ 0 h 8"/>
              <a:gd name="T18" fmla="*/ 512095750 w 5"/>
              <a:gd name="T19" fmla="*/ 1687284340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0" y="8"/>
                </a:lnTo>
                <a:lnTo>
                  <a:pt x="2" y="8"/>
                </a:lnTo>
                <a:lnTo>
                  <a:pt x="5" y="3"/>
                </a:lnTo>
                <a:lnTo>
                  <a:pt x="5" y="0"/>
                </a:lnTo>
                <a:lnTo>
                  <a:pt x="2" y="0"/>
                </a:lnTo>
                <a:lnTo>
                  <a:pt x="5" y="0"/>
                </a:lnTo>
                <a:lnTo>
                  <a:pt x="2" y="0"/>
                </a:lnTo>
                <a:lnTo>
                  <a:pt x="2" y="8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527" name="Freeform 6042"/>
          <p:cNvSpPr>
            <a:spLocks/>
          </p:cNvSpPr>
          <p:nvPr/>
        </p:nvSpPr>
        <p:spPr bwMode="auto">
          <a:xfrm>
            <a:off x="4940300" y="6432550"/>
            <a:ext cx="90488" cy="38100"/>
          </a:xfrm>
          <a:custGeom>
            <a:avLst/>
            <a:gdLst>
              <a:gd name="T0" fmla="*/ 0 w 143"/>
              <a:gd name="T1" fmla="*/ 768143625 h 60"/>
              <a:gd name="T2" fmla="*/ 0 w 143"/>
              <a:gd name="T3" fmla="*/ 1280239375 h 60"/>
              <a:gd name="T4" fmla="*/ 2147483647 w 143"/>
              <a:gd name="T5" fmla="*/ 2147483647 h 60"/>
              <a:gd name="T6" fmla="*/ 2147483647 w 143"/>
              <a:gd name="T7" fmla="*/ 2147483647 h 60"/>
              <a:gd name="T8" fmla="*/ 0 w 143"/>
              <a:gd name="T9" fmla="*/ 0 h 60"/>
              <a:gd name="T10" fmla="*/ 0 w 143"/>
              <a:gd name="T11" fmla="*/ 768143625 h 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43" h="60">
                <a:moveTo>
                  <a:pt x="0" y="3"/>
                </a:moveTo>
                <a:lnTo>
                  <a:pt x="0" y="5"/>
                </a:lnTo>
                <a:lnTo>
                  <a:pt x="143" y="60"/>
                </a:lnTo>
                <a:lnTo>
                  <a:pt x="143" y="52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7A82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528" name="Freeform 6043"/>
          <p:cNvSpPr>
            <a:spLocks/>
          </p:cNvSpPr>
          <p:nvPr/>
        </p:nvSpPr>
        <p:spPr bwMode="auto">
          <a:xfrm>
            <a:off x="5035550" y="6478588"/>
            <a:ext cx="1588" cy="6350"/>
          </a:xfrm>
          <a:custGeom>
            <a:avLst/>
            <a:gdLst>
              <a:gd name="T0" fmla="*/ 0 w 2"/>
              <a:gd name="T1" fmla="*/ 0 h 10"/>
              <a:gd name="T2" fmla="*/ 0 w 2"/>
              <a:gd name="T3" fmla="*/ 0 h 10"/>
              <a:gd name="T4" fmla="*/ 0 w 2"/>
              <a:gd name="T5" fmla="*/ 2147483647 h 10"/>
              <a:gd name="T6" fmla="*/ 1001132368 w 2"/>
              <a:gd name="T7" fmla="*/ 2147483647 h 10"/>
              <a:gd name="T8" fmla="*/ 1001132368 w 2"/>
              <a:gd name="T9" fmla="*/ 0 h 10"/>
              <a:gd name="T10" fmla="*/ 1001132368 w 2"/>
              <a:gd name="T11" fmla="*/ 0 h 10"/>
              <a:gd name="T12" fmla="*/ 1001132368 w 2"/>
              <a:gd name="T13" fmla="*/ 0 h 10"/>
              <a:gd name="T14" fmla="*/ 1001132368 w 2"/>
              <a:gd name="T15" fmla="*/ 0 h 10"/>
              <a:gd name="T16" fmla="*/ 1001132368 w 2"/>
              <a:gd name="T17" fmla="*/ 0 h 10"/>
              <a:gd name="T18" fmla="*/ 0 w 2"/>
              <a:gd name="T19" fmla="*/ 0 h 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" h="10">
                <a:moveTo>
                  <a:pt x="0" y="0"/>
                </a:moveTo>
                <a:lnTo>
                  <a:pt x="0" y="0"/>
                </a:lnTo>
                <a:lnTo>
                  <a:pt x="0" y="10"/>
                </a:lnTo>
                <a:lnTo>
                  <a:pt x="2" y="1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529" name="Freeform 6044"/>
          <p:cNvSpPr>
            <a:spLocks/>
          </p:cNvSpPr>
          <p:nvPr/>
        </p:nvSpPr>
        <p:spPr bwMode="auto">
          <a:xfrm>
            <a:off x="5033963" y="6477000"/>
            <a:ext cx="3175" cy="1588"/>
          </a:xfrm>
          <a:custGeom>
            <a:avLst/>
            <a:gdLst>
              <a:gd name="T0" fmla="*/ 0 w 5"/>
              <a:gd name="T1" fmla="*/ 0 h 2"/>
              <a:gd name="T2" fmla="*/ 0 w 5"/>
              <a:gd name="T3" fmla="*/ 0 h 2"/>
              <a:gd name="T4" fmla="*/ 768143625 w 5"/>
              <a:gd name="T5" fmla="*/ 1001132368 h 2"/>
              <a:gd name="T6" fmla="*/ 1280239375 w 5"/>
              <a:gd name="T7" fmla="*/ 1001132368 h 2"/>
              <a:gd name="T8" fmla="*/ 1280239375 w 5"/>
              <a:gd name="T9" fmla="*/ 0 h 2"/>
              <a:gd name="T10" fmla="*/ 1280239375 w 5"/>
              <a:gd name="T11" fmla="*/ 0 h 2"/>
              <a:gd name="T12" fmla="*/ 1280239375 w 5"/>
              <a:gd name="T13" fmla="*/ 0 h 2"/>
              <a:gd name="T14" fmla="*/ 1280239375 w 5"/>
              <a:gd name="T15" fmla="*/ 0 h 2"/>
              <a:gd name="T16" fmla="*/ 1280239375 w 5"/>
              <a:gd name="T17" fmla="*/ 0 h 2"/>
              <a:gd name="T18" fmla="*/ 0 w 5"/>
              <a:gd name="T19" fmla="*/ 0 h 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" h="2">
                <a:moveTo>
                  <a:pt x="0" y="0"/>
                </a:moveTo>
                <a:lnTo>
                  <a:pt x="0" y="0"/>
                </a:lnTo>
                <a:lnTo>
                  <a:pt x="3" y="2"/>
                </a:lnTo>
                <a:lnTo>
                  <a:pt x="5" y="2"/>
                </a:lnTo>
                <a:lnTo>
                  <a:pt x="5" y="0"/>
                </a:lnTo>
                <a:lnTo>
                  <a:pt x="0" y="0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530" name="Freeform 6045"/>
          <p:cNvSpPr>
            <a:spLocks/>
          </p:cNvSpPr>
          <p:nvPr/>
        </p:nvSpPr>
        <p:spPr bwMode="auto">
          <a:xfrm>
            <a:off x="5033963" y="6475413"/>
            <a:ext cx="3175" cy="1587"/>
          </a:xfrm>
          <a:custGeom>
            <a:avLst/>
            <a:gdLst>
              <a:gd name="T0" fmla="*/ 0 w 5"/>
              <a:gd name="T1" fmla="*/ 444107667 h 3"/>
              <a:gd name="T2" fmla="*/ 0 w 5"/>
              <a:gd name="T3" fmla="*/ 0 h 3"/>
              <a:gd name="T4" fmla="*/ 0 w 5"/>
              <a:gd name="T5" fmla="*/ 444107667 h 3"/>
              <a:gd name="T6" fmla="*/ 1280239375 w 5"/>
              <a:gd name="T7" fmla="*/ 444107667 h 3"/>
              <a:gd name="T8" fmla="*/ 1280239375 w 5"/>
              <a:gd name="T9" fmla="*/ 0 h 3"/>
              <a:gd name="T10" fmla="*/ 768143625 w 5"/>
              <a:gd name="T11" fmla="*/ 0 h 3"/>
              <a:gd name="T12" fmla="*/ 1280239375 w 5"/>
              <a:gd name="T13" fmla="*/ 0 h 3"/>
              <a:gd name="T14" fmla="*/ 1280239375 w 5"/>
              <a:gd name="T15" fmla="*/ 0 h 3"/>
              <a:gd name="T16" fmla="*/ 768143625 w 5"/>
              <a:gd name="T17" fmla="*/ 0 h 3"/>
              <a:gd name="T18" fmla="*/ 0 w 5"/>
              <a:gd name="T19" fmla="*/ 444107667 h 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lnTo>
                  <a:pt x="5" y="3"/>
                </a:lnTo>
                <a:lnTo>
                  <a:pt x="5" y="0"/>
                </a:lnTo>
                <a:lnTo>
                  <a:pt x="3" y="0"/>
                </a:lnTo>
                <a:lnTo>
                  <a:pt x="5" y="0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531" name="Freeform 6046"/>
          <p:cNvSpPr>
            <a:spLocks/>
          </p:cNvSpPr>
          <p:nvPr/>
        </p:nvSpPr>
        <p:spPr bwMode="auto">
          <a:xfrm>
            <a:off x="5033963" y="6473825"/>
            <a:ext cx="1587" cy="3175"/>
          </a:xfrm>
          <a:custGeom>
            <a:avLst/>
            <a:gdLst>
              <a:gd name="T0" fmla="*/ 0 w 3"/>
              <a:gd name="T1" fmla="*/ 512095750 h 5"/>
              <a:gd name="T2" fmla="*/ 0 w 3"/>
              <a:gd name="T3" fmla="*/ 512095750 h 5"/>
              <a:gd name="T4" fmla="*/ 0 w 3"/>
              <a:gd name="T5" fmla="*/ 1280239375 h 5"/>
              <a:gd name="T6" fmla="*/ 444107667 w 3"/>
              <a:gd name="T7" fmla="*/ 512095750 h 5"/>
              <a:gd name="T8" fmla="*/ 444107667 w 3"/>
              <a:gd name="T9" fmla="*/ 0 h 5"/>
              <a:gd name="T10" fmla="*/ 444107667 w 3"/>
              <a:gd name="T11" fmla="*/ 0 h 5"/>
              <a:gd name="T12" fmla="*/ 444107667 w 3"/>
              <a:gd name="T13" fmla="*/ 0 h 5"/>
              <a:gd name="T14" fmla="*/ 444107667 w 3"/>
              <a:gd name="T15" fmla="*/ 0 h 5"/>
              <a:gd name="T16" fmla="*/ 444107667 w 3"/>
              <a:gd name="T17" fmla="*/ 0 h 5"/>
              <a:gd name="T18" fmla="*/ 0 w 3"/>
              <a:gd name="T19" fmla="*/ 512095750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" h="5">
                <a:moveTo>
                  <a:pt x="0" y="2"/>
                </a:moveTo>
                <a:lnTo>
                  <a:pt x="0" y="2"/>
                </a:lnTo>
                <a:lnTo>
                  <a:pt x="0" y="5"/>
                </a:lnTo>
                <a:lnTo>
                  <a:pt x="3" y="2"/>
                </a:lnTo>
                <a:lnTo>
                  <a:pt x="3" y="0"/>
                </a:lnTo>
                <a:lnTo>
                  <a:pt x="0" y="2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532" name="Freeform 6047"/>
          <p:cNvSpPr>
            <a:spLocks/>
          </p:cNvSpPr>
          <p:nvPr/>
        </p:nvSpPr>
        <p:spPr bwMode="auto">
          <a:xfrm>
            <a:off x="5032375" y="6472238"/>
            <a:ext cx="3175" cy="3175"/>
          </a:xfrm>
          <a:custGeom>
            <a:avLst/>
            <a:gdLst>
              <a:gd name="T0" fmla="*/ 0 w 5"/>
              <a:gd name="T1" fmla="*/ 768143625 h 5"/>
              <a:gd name="T2" fmla="*/ 0 w 5"/>
              <a:gd name="T3" fmla="*/ 768143625 h 5"/>
              <a:gd name="T4" fmla="*/ 512095750 w 5"/>
              <a:gd name="T5" fmla="*/ 1280239375 h 5"/>
              <a:gd name="T6" fmla="*/ 1280239375 w 5"/>
              <a:gd name="T7" fmla="*/ 768143625 h 5"/>
              <a:gd name="T8" fmla="*/ 512095750 w 5"/>
              <a:gd name="T9" fmla="*/ 0 h 5"/>
              <a:gd name="T10" fmla="*/ 512095750 w 5"/>
              <a:gd name="T11" fmla="*/ 0 h 5"/>
              <a:gd name="T12" fmla="*/ 512095750 w 5"/>
              <a:gd name="T13" fmla="*/ 0 h 5"/>
              <a:gd name="T14" fmla="*/ 512095750 w 5"/>
              <a:gd name="T15" fmla="*/ 0 h 5"/>
              <a:gd name="T16" fmla="*/ 512095750 w 5"/>
              <a:gd name="T17" fmla="*/ 0 h 5"/>
              <a:gd name="T18" fmla="*/ 0 w 5"/>
              <a:gd name="T19" fmla="*/ 768143625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" h="5">
                <a:moveTo>
                  <a:pt x="0" y="3"/>
                </a:moveTo>
                <a:lnTo>
                  <a:pt x="0" y="3"/>
                </a:lnTo>
                <a:lnTo>
                  <a:pt x="2" y="5"/>
                </a:lnTo>
                <a:lnTo>
                  <a:pt x="5" y="3"/>
                </a:lnTo>
                <a:lnTo>
                  <a:pt x="2" y="0"/>
                </a:lnTo>
                <a:lnTo>
                  <a:pt x="0" y="3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533" name="Freeform 6048"/>
          <p:cNvSpPr>
            <a:spLocks/>
          </p:cNvSpPr>
          <p:nvPr/>
        </p:nvSpPr>
        <p:spPr bwMode="auto">
          <a:xfrm>
            <a:off x="5032375" y="6470650"/>
            <a:ext cx="1588" cy="3175"/>
          </a:xfrm>
          <a:custGeom>
            <a:avLst/>
            <a:gdLst>
              <a:gd name="T0" fmla="*/ 0 w 2"/>
              <a:gd name="T1" fmla="*/ 512095750 h 5"/>
              <a:gd name="T2" fmla="*/ 0 w 2"/>
              <a:gd name="T3" fmla="*/ 512095750 h 5"/>
              <a:gd name="T4" fmla="*/ 0 w 2"/>
              <a:gd name="T5" fmla="*/ 1280239375 h 5"/>
              <a:gd name="T6" fmla="*/ 1001132368 w 2"/>
              <a:gd name="T7" fmla="*/ 512095750 h 5"/>
              <a:gd name="T8" fmla="*/ 1001132368 w 2"/>
              <a:gd name="T9" fmla="*/ 0 h 5"/>
              <a:gd name="T10" fmla="*/ 1001132368 w 2"/>
              <a:gd name="T11" fmla="*/ 0 h 5"/>
              <a:gd name="T12" fmla="*/ 1001132368 w 2"/>
              <a:gd name="T13" fmla="*/ 0 h 5"/>
              <a:gd name="T14" fmla="*/ 1001132368 w 2"/>
              <a:gd name="T15" fmla="*/ 0 h 5"/>
              <a:gd name="T16" fmla="*/ 1001132368 w 2"/>
              <a:gd name="T17" fmla="*/ 0 h 5"/>
              <a:gd name="T18" fmla="*/ 0 w 2"/>
              <a:gd name="T19" fmla="*/ 512095750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" h="5">
                <a:moveTo>
                  <a:pt x="0" y="2"/>
                </a:moveTo>
                <a:lnTo>
                  <a:pt x="0" y="2"/>
                </a:lnTo>
                <a:lnTo>
                  <a:pt x="0" y="5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534" name="Freeform 6049"/>
          <p:cNvSpPr>
            <a:spLocks/>
          </p:cNvSpPr>
          <p:nvPr/>
        </p:nvSpPr>
        <p:spPr bwMode="auto">
          <a:xfrm>
            <a:off x="5030788" y="6470650"/>
            <a:ext cx="3175" cy="1588"/>
          </a:xfrm>
          <a:custGeom>
            <a:avLst/>
            <a:gdLst>
              <a:gd name="T0" fmla="*/ 0 w 5"/>
              <a:gd name="T1" fmla="*/ 1001132368 h 2"/>
              <a:gd name="T2" fmla="*/ 0 w 5"/>
              <a:gd name="T3" fmla="*/ 1001132368 h 2"/>
              <a:gd name="T4" fmla="*/ 768143625 w 5"/>
              <a:gd name="T5" fmla="*/ 1001132368 h 2"/>
              <a:gd name="T6" fmla="*/ 1280239375 w 5"/>
              <a:gd name="T7" fmla="*/ 0 h 2"/>
              <a:gd name="T8" fmla="*/ 768143625 w 5"/>
              <a:gd name="T9" fmla="*/ 0 h 2"/>
              <a:gd name="T10" fmla="*/ 768143625 w 5"/>
              <a:gd name="T11" fmla="*/ 0 h 2"/>
              <a:gd name="T12" fmla="*/ 768143625 w 5"/>
              <a:gd name="T13" fmla="*/ 0 h 2"/>
              <a:gd name="T14" fmla="*/ 768143625 w 5"/>
              <a:gd name="T15" fmla="*/ 0 h 2"/>
              <a:gd name="T16" fmla="*/ 768143625 w 5"/>
              <a:gd name="T17" fmla="*/ 0 h 2"/>
              <a:gd name="T18" fmla="*/ 0 w 5"/>
              <a:gd name="T19" fmla="*/ 1001132368 h 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" h="2">
                <a:moveTo>
                  <a:pt x="0" y="2"/>
                </a:moveTo>
                <a:lnTo>
                  <a:pt x="0" y="2"/>
                </a:lnTo>
                <a:lnTo>
                  <a:pt x="3" y="2"/>
                </a:lnTo>
                <a:lnTo>
                  <a:pt x="5" y="0"/>
                </a:lnTo>
                <a:lnTo>
                  <a:pt x="3" y="0"/>
                </a:lnTo>
                <a:lnTo>
                  <a:pt x="0" y="2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535" name="Freeform 6050"/>
          <p:cNvSpPr>
            <a:spLocks/>
          </p:cNvSpPr>
          <p:nvPr/>
        </p:nvSpPr>
        <p:spPr bwMode="auto">
          <a:xfrm>
            <a:off x="5029200" y="6469063"/>
            <a:ext cx="3175" cy="3175"/>
          </a:xfrm>
          <a:custGeom>
            <a:avLst/>
            <a:gdLst>
              <a:gd name="T0" fmla="*/ 0 w 5"/>
              <a:gd name="T1" fmla="*/ 768143625 h 5"/>
              <a:gd name="T2" fmla="*/ 0 w 5"/>
              <a:gd name="T3" fmla="*/ 768143625 h 5"/>
              <a:gd name="T4" fmla="*/ 512095750 w 5"/>
              <a:gd name="T5" fmla="*/ 1280239375 h 5"/>
              <a:gd name="T6" fmla="*/ 1280239375 w 5"/>
              <a:gd name="T7" fmla="*/ 768143625 h 5"/>
              <a:gd name="T8" fmla="*/ 512095750 w 5"/>
              <a:gd name="T9" fmla="*/ 0 h 5"/>
              <a:gd name="T10" fmla="*/ 512095750 w 5"/>
              <a:gd name="T11" fmla="*/ 0 h 5"/>
              <a:gd name="T12" fmla="*/ 512095750 w 5"/>
              <a:gd name="T13" fmla="*/ 0 h 5"/>
              <a:gd name="T14" fmla="*/ 512095750 w 5"/>
              <a:gd name="T15" fmla="*/ 0 h 5"/>
              <a:gd name="T16" fmla="*/ 512095750 w 5"/>
              <a:gd name="T17" fmla="*/ 0 h 5"/>
              <a:gd name="T18" fmla="*/ 0 w 5"/>
              <a:gd name="T19" fmla="*/ 768143625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" h="5">
                <a:moveTo>
                  <a:pt x="0" y="3"/>
                </a:moveTo>
                <a:lnTo>
                  <a:pt x="0" y="3"/>
                </a:lnTo>
                <a:lnTo>
                  <a:pt x="2" y="5"/>
                </a:lnTo>
                <a:lnTo>
                  <a:pt x="5" y="3"/>
                </a:lnTo>
                <a:lnTo>
                  <a:pt x="2" y="0"/>
                </a:lnTo>
                <a:lnTo>
                  <a:pt x="0" y="3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536" name="Freeform 6051"/>
          <p:cNvSpPr>
            <a:spLocks/>
          </p:cNvSpPr>
          <p:nvPr/>
        </p:nvSpPr>
        <p:spPr bwMode="auto">
          <a:xfrm>
            <a:off x="5029200" y="6469063"/>
            <a:ext cx="1588" cy="1587"/>
          </a:xfrm>
          <a:custGeom>
            <a:avLst/>
            <a:gdLst>
              <a:gd name="T0" fmla="*/ 0 w 2"/>
              <a:gd name="T1" fmla="*/ 444107667 h 3"/>
              <a:gd name="T2" fmla="*/ 0 w 2"/>
              <a:gd name="T3" fmla="*/ 444107667 h 3"/>
              <a:gd name="T4" fmla="*/ 0 w 2"/>
              <a:gd name="T5" fmla="*/ 444107667 h 3"/>
              <a:gd name="T6" fmla="*/ 1001132368 w 2"/>
              <a:gd name="T7" fmla="*/ 0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0 h 3"/>
              <a:gd name="T16" fmla="*/ 0 w 2"/>
              <a:gd name="T17" fmla="*/ 0 h 3"/>
              <a:gd name="T18" fmla="*/ 0 w 2"/>
              <a:gd name="T19" fmla="*/ 444107667 h 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537" name="Freeform 6052"/>
          <p:cNvSpPr>
            <a:spLocks/>
          </p:cNvSpPr>
          <p:nvPr/>
        </p:nvSpPr>
        <p:spPr bwMode="auto">
          <a:xfrm>
            <a:off x="4937125" y="6432550"/>
            <a:ext cx="92075" cy="38100"/>
          </a:xfrm>
          <a:custGeom>
            <a:avLst/>
            <a:gdLst>
              <a:gd name="T0" fmla="*/ 501525588 w 146"/>
              <a:gd name="T1" fmla="*/ 768143625 h 60"/>
              <a:gd name="T2" fmla="*/ 0 w 146"/>
              <a:gd name="T3" fmla="*/ 1280239375 h 60"/>
              <a:gd name="T4" fmla="*/ 2147483647 w 146"/>
              <a:gd name="T5" fmla="*/ 2147483647 h 60"/>
              <a:gd name="T6" fmla="*/ 2147483647 w 146"/>
              <a:gd name="T7" fmla="*/ 2147483647 h 60"/>
              <a:gd name="T8" fmla="*/ 501525588 w 146"/>
              <a:gd name="T9" fmla="*/ 0 h 60"/>
              <a:gd name="T10" fmla="*/ 501525588 w 146"/>
              <a:gd name="T11" fmla="*/ 768143625 h 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46" h="60">
                <a:moveTo>
                  <a:pt x="2" y="3"/>
                </a:moveTo>
                <a:lnTo>
                  <a:pt x="0" y="5"/>
                </a:lnTo>
                <a:lnTo>
                  <a:pt x="146" y="60"/>
                </a:lnTo>
                <a:lnTo>
                  <a:pt x="146" y="57"/>
                </a:lnTo>
                <a:lnTo>
                  <a:pt x="2" y="0"/>
                </a:lnTo>
                <a:lnTo>
                  <a:pt x="2" y="3"/>
                </a:lnTo>
                <a:close/>
              </a:path>
            </a:pathLst>
          </a:custGeom>
          <a:solidFill>
            <a:srgbClr val="D1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538" name="WordArt 6053">
            <a:hlinkClick r:id="rId4"/>
          </p:cNvPr>
          <p:cNvSpPr>
            <a:spLocks noChangeArrowheads="1" noChangeShapeType="1" noTextEdit="1"/>
          </p:cNvSpPr>
          <p:nvPr/>
        </p:nvSpPr>
        <p:spPr bwMode="auto">
          <a:xfrm rot="227691">
            <a:off x="4168775" y="5443538"/>
            <a:ext cx="581025" cy="4937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7333"/>
              </a:avLst>
            </a:prstTxWarp>
          </a:bodyPr>
          <a:lstStyle/>
          <a:p>
            <a:pPr algn="ctr"/>
            <a:r>
              <a:rPr lang="da-DK" sz="1200" kern="10" dirty="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+mn-lt"/>
              </a:rPr>
              <a:t>dst.dk</a:t>
            </a:r>
          </a:p>
        </p:txBody>
      </p:sp>
      <p:sp>
        <p:nvSpPr>
          <p:cNvPr id="10539" name="WordArt 6054"/>
          <p:cNvSpPr>
            <a:spLocks noChangeArrowheads="1" noChangeShapeType="1" noTextEdit="1"/>
          </p:cNvSpPr>
          <p:nvPr/>
        </p:nvSpPr>
        <p:spPr bwMode="auto">
          <a:xfrm>
            <a:off x="6530975" y="1176338"/>
            <a:ext cx="434975" cy="4873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a-DK" sz="1600" kern="10" dirty="0">
                <a:solidFill>
                  <a:srgbClr val="00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Arial"/>
                <a:cs typeface="Arial"/>
              </a:rPr>
              <a:t>Web</a:t>
            </a:r>
          </a:p>
          <a:p>
            <a:pPr algn="ctr"/>
            <a:r>
              <a:rPr lang="da-DK" sz="1600" kern="10" dirty="0">
                <a:solidFill>
                  <a:srgbClr val="00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Arial"/>
                <a:cs typeface="Arial"/>
              </a:rPr>
              <a:t>XML</a:t>
            </a:r>
          </a:p>
        </p:txBody>
      </p:sp>
      <p:sp>
        <p:nvSpPr>
          <p:cNvPr id="10540" name="WordArt 6055"/>
          <p:cNvSpPr>
            <a:spLocks noChangeArrowheads="1" noChangeShapeType="1" noTextEdit="1"/>
          </p:cNvSpPr>
          <p:nvPr/>
        </p:nvSpPr>
        <p:spPr bwMode="auto">
          <a:xfrm>
            <a:off x="3635376" y="1340768"/>
            <a:ext cx="1385888" cy="201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a-DK" sz="1600" kern="10" dirty="0" smtClean="0">
                <a:solidFill>
                  <a:srgbClr val="00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+mn-lt"/>
                <a:cs typeface="Arial"/>
              </a:rPr>
              <a:t>CATI / CAWI</a:t>
            </a:r>
          </a:p>
        </p:txBody>
      </p:sp>
      <p:sp>
        <p:nvSpPr>
          <p:cNvPr id="10541" name="WordArt 6056"/>
          <p:cNvSpPr>
            <a:spLocks noChangeArrowheads="1" noChangeShapeType="1" noTextEdit="1"/>
          </p:cNvSpPr>
          <p:nvPr/>
        </p:nvSpPr>
        <p:spPr bwMode="auto">
          <a:xfrm>
            <a:off x="1259632" y="1176338"/>
            <a:ext cx="1657785" cy="4873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a-DK" sz="1600" kern="10" dirty="0">
                <a:solidFill>
                  <a:srgbClr val="00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Arial"/>
                <a:cs typeface="Arial"/>
              </a:rPr>
              <a:t>Administrative</a:t>
            </a:r>
          </a:p>
          <a:p>
            <a:pPr algn="ctr"/>
            <a:r>
              <a:rPr lang="da-DK" sz="1600" kern="10" dirty="0">
                <a:solidFill>
                  <a:srgbClr val="00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Arial"/>
                <a:cs typeface="Arial"/>
              </a:rPr>
              <a:t>registers</a:t>
            </a:r>
          </a:p>
        </p:txBody>
      </p:sp>
      <p:sp>
        <p:nvSpPr>
          <p:cNvPr id="10542" name="Rectangle 6057"/>
          <p:cNvSpPr>
            <a:spLocks noChangeArrowheads="1"/>
          </p:cNvSpPr>
          <p:nvPr/>
        </p:nvSpPr>
        <p:spPr bwMode="auto">
          <a:xfrm>
            <a:off x="3635375" y="4376738"/>
            <a:ext cx="152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da-DK" sz="2000" b="1" dirty="0" err="1">
                <a:solidFill>
                  <a:srgbClr val="FC0128"/>
                </a:solidFill>
                <a:hlinkClick r:id=""/>
              </a:rPr>
              <a:t>StatBank</a:t>
            </a:r>
            <a:endParaRPr lang="da-DK" sz="2000" b="1" dirty="0">
              <a:solidFill>
                <a:srgbClr val="FC0128"/>
              </a:solidFill>
              <a:hlinkClick r:id=""/>
            </a:endParaRPr>
          </a:p>
          <a:p>
            <a:pPr algn="l"/>
            <a:r>
              <a:rPr lang="da-DK" sz="2000" b="1" dirty="0" smtClean="0">
                <a:solidFill>
                  <a:srgbClr val="FC0128"/>
                </a:solidFill>
                <a:hlinkClick r:id=""/>
              </a:rPr>
              <a:t>Denmark</a:t>
            </a:r>
            <a:r>
              <a:rPr lang="da-DK" sz="2000" baseline="30000" dirty="0">
                <a:latin typeface="Univers 55"/>
              </a:rPr>
              <a:t> </a:t>
            </a:r>
            <a:r>
              <a:rPr lang="da-DK" sz="2000" b="1" baseline="30000" dirty="0">
                <a:solidFill>
                  <a:schemeClr val="accent2"/>
                </a:solidFill>
                <a:latin typeface="Univers 55"/>
              </a:rPr>
              <a:t>©</a:t>
            </a:r>
            <a:endParaRPr lang="da-DK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7582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dsholder til dato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006F331-4008-4ACC-82B8-BF1198D63684}" type="datetime1">
              <a:rPr lang="en-US" altLang="en-US" sz="800" smtClean="0">
                <a:solidFill>
                  <a:schemeClr val="bg1"/>
                </a:solidFill>
              </a:rPr>
              <a:pPr/>
              <a:t>9/27/2013</a:t>
            </a:fld>
            <a:endParaRPr lang="en-US" altLang="en-US" sz="800" smtClean="0">
              <a:solidFill>
                <a:schemeClr val="bg1"/>
              </a:solidFill>
            </a:endParaRPr>
          </a:p>
        </p:txBody>
      </p:sp>
      <p:sp>
        <p:nvSpPr>
          <p:cNvPr id="16387" name="Pladsholder til diasnumm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67FA036-0F50-4092-ABFA-5D2A7ADA5411}" type="slidenum">
              <a:rPr lang="en-US" altLang="en-US" sz="1200" smtClean="0">
                <a:solidFill>
                  <a:schemeClr val="bg1"/>
                </a:solidFill>
              </a:rPr>
              <a:pPr/>
              <a:t>8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16388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Consequences</a:t>
            </a:r>
            <a:r>
              <a:rPr lang="da-DK" dirty="0" smtClean="0"/>
              <a:t> of </a:t>
            </a:r>
            <a:r>
              <a:rPr lang="da-DK" dirty="0" err="1" smtClean="0"/>
              <a:t>archive</a:t>
            </a:r>
            <a:r>
              <a:rPr lang="da-DK" dirty="0" smtClean="0"/>
              <a:t> </a:t>
            </a:r>
            <a:r>
              <a:rPr lang="da-DK" dirty="0" err="1" smtClean="0"/>
              <a:t>method</a:t>
            </a:r>
            <a:endParaRPr lang="da-DK" dirty="0" smtClean="0"/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65200" y="1295400"/>
            <a:ext cx="7710488" cy="2133600"/>
          </a:xfrm>
        </p:spPr>
        <p:txBody>
          <a:bodyPr/>
          <a:lstStyle/>
          <a:p>
            <a:r>
              <a:rPr lang="da-DK" sz="2800" smtClean="0"/>
              <a:t>Data collection not linked to use</a:t>
            </a:r>
          </a:p>
          <a:p>
            <a:r>
              <a:rPr lang="da-DK" sz="2800" smtClean="0"/>
              <a:t>Key purposes are foreseen</a:t>
            </a:r>
          </a:p>
          <a:p>
            <a:r>
              <a:rPr lang="da-DK" sz="2800" smtClean="0"/>
              <a:t>Almost anything can be made on demand</a:t>
            </a:r>
          </a:p>
          <a:p>
            <a:endParaRPr lang="da-DK" sz="2800" smtClean="0"/>
          </a:p>
        </p:txBody>
      </p:sp>
      <p:graphicFrame>
        <p:nvGraphicFramePr>
          <p:cNvPr id="271400" name="Group 4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118534282"/>
              </p:ext>
            </p:extLst>
          </p:nvPr>
        </p:nvGraphicFramePr>
        <p:xfrm>
          <a:off x="323850" y="3213100"/>
          <a:ext cx="8208963" cy="2671789"/>
        </p:xfrm>
        <a:graphic>
          <a:graphicData uri="http://schemas.openxmlformats.org/drawingml/2006/table">
            <a:tbl>
              <a:tblPr/>
              <a:tblGrid>
                <a:gridCol w="4103688"/>
                <a:gridCol w="4105275"/>
              </a:tblGrid>
              <a:tr h="5181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The </a:t>
                      </a:r>
                      <a:r>
                        <a:rPr kumimoji="0" lang="da-DK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statistical</a:t>
                      </a: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program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Paid</a:t>
                      </a: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services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4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Decided by the Board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Customers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7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Free on Internet/ </a:t>
                      </a:r>
                      <a:r>
                        <a:rPr kumimoji="0" lang="da-D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"/>
                        </a:rPr>
                        <a:t>StatBank.dk</a:t>
                      </a:r>
                      <a:endParaRPr kumimoji="0" lang="da-DK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Full (average) cost recovery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13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Examples: Municipality level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Detailed statistics 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Examples</a:t>
                      </a:r>
                      <a:r>
                        <a:rPr kumimoji="0" lang="da-DK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Small </a:t>
                      </a:r>
                      <a:r>
                        <a:rPr kumimoji="0" lang="da-DK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area</a:t>
                      </a:r>
                      <a:r>
                        <a:rPr kumimoji="0" lang="da-DK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a-DK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statistics</a:t>
                      </a:r>
                      <a:endParaRPr kumimoji="0" lang="da-DK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Even </a:t>
                      </a:r>
                      <a:r>
                        <a:rPr kumimoji="0" lang="da-DK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greater</a:t>
                      </a:r>
                      <a:r>
                        <a:rPr kumimoji="0" lang="da-DK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a-DK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detail</a:t>
                      </a:r>
                      <a:endParaRPr kumimoji="0" lang="da-DK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Research on </a:t>
                      </a:r>
                      <a:r>
                        <a:rPr kumimoji="0" lang="da-DK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micro</a:t>
                      </a:r>
                      <a:r>
                        <a:rPr kumimoji="0" lang="da-DK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data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9156411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2E37-7161-41D2-9E4A-662BDE4460FB}" type="datetime1">
              <a:rPr lang="en-US" altLang="en-US"/>
              <a:pPr/>
              <a:t>9/27/2013</a:t>
            </a:fld>
            <a:endParaRPr lang="en-US" altLang="en-US"/>
          </a:p>
        </p:txBody>
      </p:sp>
      <p:sp>
        <p:nvSpPr>
          <p:cNvPr id="6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5E03AC-93DB-4E21-B12A-D26D85FAFCF8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28600"/>
            <a:ext cx="3744913" cy="762000"/>
          </a:xfrm>
        </p:spPr>
        <p:txBody>
          <a:bodyPr/>
          <a:lstStyle/>
          <a:p>
            <a:r>
              <a:rPr lang="en-US" altLang="en-US" sz="2800"/>
              <a:t>Micro data and longitudinal analysis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95400"/>
            <a:ext cx="3671888" cy="4114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da-DK" altLang="en-US" sz="2800" dirty="0"/>
              <a:t>Elsebeth Lynge: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a-DK" altLang="en-US" sz="2800" dirty="0" err="1"/>
              <a:t>Occupational</a:t>
            </a:r>
            <a:r>
              <a:rPr lang="da-DK" altLang="en-US" sz="2800" dirty="0"/>
              <a:t> </a:t>
            </a:r>
            <a:r>
              <a:rPr lang="da-DK" altLang="en-US" sz="2800" dirty="0" err="1"/>
              <a:t>mortality</a:t>
            </a:r>
            <a:r>
              <a:rPr lang="da-DK" altLang="en-US" sz="2800" dirty="0"/>
              <a:t> 1970-75</a:t>
            </a:r>
          </a:p>
          <a:p>
            <a:pPr>
              <a:lnSpc>
                <a:spcPct val="80000"/>
              </a:lnSpc>
              <a:buFontTx/>
              <a:buNone/>
            </a:pPr>
            <a:endParaRPr lang="da-DK" alt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da-DK" altLang="en-US" sz="2800" dirty="0"/>
              <a:t>Researchers’ </a:t>
            </a:r>
            <a:r>
              <a:rPr lang="da-DK" altLang="en-US" sz="2800" dirty="0" err="1"/>
              <a:t>remote</a:t>
            </a:r>
            <a:r>
              <a:rPr lang="da-DK" altLang="en-US" sz="2800" dirty="0"/>
              <a:t> </a:t>
            </a:r>
            <a:r>
              <a:rPr lang="da-DK" altLang="en-US" sz="2800" dirty="0" err="1"/>
              <a:t>access</a:t>
            </a:r>
            <a:r>
              <a:rPr lang="da-DK" altLang="en-US" sz="2800" dirty="0"/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a-DK" altLang="en-US" sz="2800" dirty="0"/>
              <a:t>300 </a:t>
            </a:r>
            <a:r>
              <a:rPr lang="da-DK" altLang="en-US" sz="2800" dirty="0" err="1"/>
              <a:t>institutes</a:t>
            </a:r>
            <a:endParaRPr lang="da-DK" alt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da-DK" altLang="en-US" sz="2800" dirty="0"/>
              <a:t>3,000 researchers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a-DK" altLang="en-US" sz="2800" dirty="0"/>
              <a:t>400 </a:t>
            </a:r>
            <a:r>
              <a:rPr lang="da-DK" altLang="en-US" sz="2800" dirty="0" err="1"/>
              <a:t>active</a:t>
            </a:r>
            <a:r>
              <a:rPr lang="da-DK" altLang="en-US" sz="2800" dirty="0"/>
              <a:t> </a:t>
            </a:r>
            <a:r>
              <a:rPr lang="da-DK" altLang="en-US" sz="2800" dirty="0" err="1"/>
              <a:t>projects</a:t>
            </a:r>
            <a:endParaRPr lang="da-DK" alt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da-DK" altLang="en-US" sz="2800" dirty="0"/>
              <a:t>2 M</a:t>
            </a:r>
            <a:r>
              <a:rPr lang="en-GB" altLang="en-US" sz="2800" dirty="0"/>
              <a:t>€</a:t>
            </a:r>
            <a:r>
              <a:rPr lang="da-DK" altLang="en-US" sz="2800" dirty="0"/>
              <a:t> </a:t>
            </a:r>
          </a:p>
        </p:txBody>
      </p:sp>
      <p:pic>
        <p:nvPicPr>
          <p:cNvPr id="241671" name="Picture 7" descr="graf_6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88913"/>
            <a:ext cx="5143500" cy="576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 bwMode="auto">
          <a:xfrm>
            <a:off x="5280811" y="5125245"/>
            <a:ext cx="1872208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 charset="0"/>
              </a:rPr>
              <a:t>Year of </a:t>
            </a:r>
            <a:r>
              <a:rPr kumimoji="0" lang="da-DK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" charset="0"/>
              </a:rPr>
              <a:t>birth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sp>
        <p:nvSpPr>
          <p:cNvPr id="9" name="Rektangel 8"/>
          <p:cNvSpPr/>
          <p:nvPr/>
        </p:nvSpPr>
        <p:spPr bwMode="auto">
          <a:xfrm>
            <a:off x="7922006" y="1088740"/>
            <a:ext cx="754449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2000" dirty="0" smtClean="0">
                <a:solidFill>
                  <a:srgbClr val="FF0000"/>
                </a:solidFill>
              </a:rPr>
              <a:t>Age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" name="Rektangel 9"/>
          <p:cNvSpPr/>
          <p:nvPr/>
        </p:nvSpPr>
        <p:spPr bwMode="auto">
          <a:xfrm>
            <a:off x="6549149" y="3516897"/>
            <a:ext cx="1716923" cy="4320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da-DK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" charset="0"/>
              </a:rPr>
              <a:t>Econoically</a:t>
            </a:r>
            <a:r>
              <a:rPr kumimoji="0" lang="da-DK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 charset="0"/>
              </a:rPr>
              <a:t> </a:t>
            </a:r>
            <a:r>
              <a:rPr kumimoji="0" lang="da-DK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" charset="0"/>
              </a:rPr>
              <a:t>active</a:t>
            </a:r>
            <a:r>
              <a:rPr lang="da-DK" sz="2000" dirty="0">
                <a:solidFill>
                  <a:srgbClr val="FF0000"/>
                </a:solidFill>
              </a:rPr>
              <a:t> </a:t>
            </a:r>
            <a:r>
              <a:rPr lang="da-DK" sz="2000" dirty="0" smtClean="0">
                <a:solidFill>
                  <a:srgbClr val="FF0000"/>
                </a:solidFill>
              </a:rPr>
              <a:t>ages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5189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St_UK_PC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33CC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DSt_UK_PC</Template>
  <TotalTime>302</TotalTime>
  <Words>548</Words>
  <Application>Microsoft Office PowerPoint</Application>
  <PresentationFormat>On-screen Show (4:3)</PresentationFormat>
  <Paragraphs>179</Paragraphs>
  <Slides>16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DSt_UK_PC</vt:lpstr>
      <vt:lpstr>Regneark</vt:lpstr>
      <vt:lpstr>Revolutionizing Censuses and Demographic &amp; Social Statistics with  Administrative Sources</vt:lpstr>
      <vt:lpstr>The setting</vt:lpstr>
      <vt:lpstr>Slide 3</vt:lpstr>
      <vt:lpstr>Milestones</vt:lpstr>
      <vt:lpstr>The notion of a Statistical Information System</vt:lpstr>
      <vt:lpstr>A treasure!</vt:lpstr>
      <vt:lpstr>The filing or archive structure</vt:lpstr>
      <vt:lpstr>Consequences of archive method</vt:lpstr>
      <vt:lpstr>Micro data and longitudinal analysis</vt:lpstr>
      <vt:lpstr>Confidentiality and data protection</vt:lpstr>
      <vt:lpstr>Difficulties in practical implementation</vt:lpstr>
      <vt:lpstr>Difficulties #2</vt:lpstr>
      <vt:lpstr>Organisation</vt:lpstr>
      <vt:lpstr>Consequences</vt:lpstr>
      <vt:lpstr>Nordbotten 1960:</vt:lpstr>
      <vt:lpstr>Slide 16</vt:lpstr>
    </vt:vector>
  </TitlesOfParts>
  <Company>Danmarks Statistik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of Administrative Sources for Censuses and Demographic &amp; Social Statistics – Merits and Challenges</dc:title>
  <dc:creator>Lars Thygesen</dc:creator>
  <cp:lastModifiedBy>Fiona</cp:lastModifiedBy>
  <cp:revision>9</cp:revision>
  <cp:lastPrinted>2002-02-19T10:15:27Z</cp:lastPrinted>
  <dcterms:created xsi:type="dcterms:W3CDTF">2011-10-21T09:34:58Z</dcterms:created>
  <dcterms:modified xsi:type="dcterms:W3CDTF">2013-09-27T07:31:25Z</dcterms:modified>
</cp:coreProperties>
</file>